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notesSlides/notesSlide10.xml" ContentType="application/vnd.openxmlformats-officedocument.presentationml.notesSlide+xml"/>
  <Default Extension="xlsx" ContentType="application/vnd.openxmlformats-officedocument.spreadsheetml.sheet"/>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tags/tag7.xml" ContentType="application/vnd.openxmlformats-officedocument.presentationml.tags+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tags/tag15.xml" ContentType="application/vnd.openxmlformats-officedocument.presentationml.tags+xml"/>
  <Override PartName="/ppt/tags/tag24.xml" ContentType="application/vnd.openxmlformats-officedocument.presentationml.tags+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82" r:id="rId2"/>
    <p:sldId id="311" r:id="rId3"/>
    <p:sldId id="290" r:id="rId4"/>
    <p:sldId id="316" r:id="rId5"/>
    <p:sldId id="308" r:id="rId6"/>
    <p:sldId id="306" r:id="rId7"/>
    <p:sldId id="309" r:id="rId8"/>
    <p:sldId id="298" r:id="rId9"/>
    <p:sldId id="310" r:id="rId10"/>
    <p:sldId id="314" r:id="rId11"/>
    <p:sldId id="315" r:id="rId12"/>
    <p:sldId id="289" r:id="rId13"/>
    <p:sldId id="304" r:id="rId14"/>
    <p:sldId id="313" r:id="rId15"/>
    <p:sldId id="278" r:id="rId16"/>
    <p:sldId id="292" r:id="rId17"/>
    <p:sldId id="294" r:id="rId18"/>
    <p:sldId id="295" r:id="rId19"/>
    <p:sldId id="277" r:id="rId20"/>
    <p:sldId id="31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2473" autoAdjust="0"/>
  </p:normalViewPr>
  <p:slideViewPr>
    <p:cSldViewPr>
      <p:cViewPr varScale="1">
        <p:scale>
          <a:sx n="73" d="100"/>
          <a:sy n="73" d="100"/>
        </p:scale>
        <p:origin x="-9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t-BR"/>
  <c:chart>
    <c:plotArea>
      <c:layout>
        <c:manualLayout>
          <c:layoutTarget val="inner"/>
          <c:xMode val="edge"/>
          <c:yMode val="edge"/>
          <c:x val="6.9167946809404551E-2"/>
          <c:y val="5.0104822566410877E-2"/>
          <c:w val="0.87258092020666156"/>
          <c:h val="0.77499383932224042"/>
        </c:manualLayout>
      </c:layout>
      <c:barChart>
        <c:barDir val="bar"/>
        <c:grouping val="clustered"/>
        <c:ser>
          <c:idx val="0"/>
          <c:order val="0"/>
          <c:tx>
            <c:strRef>
              <c:f>Sheet1!$B$1</c:f>
              <c:strCache>
                <c:ptCount val="1"/>
                <c:pt idx="0">
                  <c:v>Column1</c:v>
                </c:pt>
              </c:strCache>
            </c:strRef>
          </c:tx>
          <c:dLbls>
            <c:dLblPos val="outEnd"/>
            <c:showVal val="1"/>
          </c:dLbls>
          <c:cat>
            <c:numRef>
              <c:f>Sheet1!$A$2</c:f>
              <c:numCache>
                <c:formatCode>General</c:formatCode>
                <c:ptCount val="1"/>
              </c:numCache>
            </c:numRef>
          </c:cat>
          <c:val>
            <c:numRef>
              <c:f>Sheet1!$B$2</c:f>
              <c:numCache>
                <c:formatCode>0%</c:formatCode>
                <c:ptCount val="1"/>
                <c:pt idx="0">
                  <c:v>0.59000000000000064</c:v>
                </c:pt>
              </c:numCache>
            </c:numRef>
          </c:val>
        </c:ser>
        <c:ser>
          <c:idx val="1"/>
          <c:order val="1"/>
          <c:tx>
            <c:strRef>
              <c:f>Sheet1!$C$1</c:f>
              <c:strCache>
                <c:ptCount val="1"/>
                <c:pt idx="0">
                  <c:v>Column2</c:v>
                </c:pt>
              </c:strCache>
            </c:strRef>
          </c:tx>
          <c:dLbls>
            <c:dLblPos val="outEnd"/>
            <c:showVal val="1"/>
          </c:dLbls>
          <c:cat>
            <c:numRef>
              <c:f>Sheet1!$A$2</c:f>
              <c:numCache>
                <c:formatCode>General</c:formatCode>
                <c:ptCount val="1"/>
              </c:numCache>
            </c:numRef>
          </c:cat>
          <c:val>
            <c:numRef>
              <c:f>Sheet1!$C$2</c:f>
              <c:numCache>
                <c:formatCode>0%</c:formatCode>
                <c:ptCount val="1"/>
                <c:pt idx="0">
                  <c:v>0.55000000000000004</c:v>
                </c:pt>
              </c:numCache>
            </c:numRef>
          </c:val>
        </c:ser>
        <c:ser>
          <c:idx val="2"/>
          <c:order val="2"/>
          <c:tx>
            <c:strRef>
              <c:f>Sheet1!$D$1</c:f>
              <c:strCache>
                <c:ptCount val="1"/>
                <c:pt idx="0">
                  <c:v>Column3</c:v>
                </c:pt>
              </c:strCache>
            </c:strRef>
          </c:tx>
          <c:dLbls>
            <c:dLbl>
              <c:idx val="0"/>
              <c:layout/>
              <c:tx>
                <c:rich>
                  <a:bodyPr/>
                  <a:lstStyle/>
                  <a:p>
                    <a:r>
                      <a:rPr lang="en-US" dirty="0" smtClean="0"/>
                      <a:t>85</a:t>
                    </a:r>
                    <a:r>
                      <a:rPr lang="en-US" dirty="0"/>
                      <a:t>%</a:t>
                    </a:r>
                  </a:p>
                </c:rich>
              </c:tx>
              <c:dLblPos val="outEnd"/>
              <c:showVal val="1"/>
            </c:dLbl>
            <c:dLblPos val="outEnd"/>
            <c:showVal val="1"/>
          </c:dLbls>
          <c:cat>
            <c:numRef>
              <c:f>Sheet1!$A$2</c:f>
              <c:numCache>
                <c:formatCode>General</c:formatCode>
                <c:ptCount val="1"/>
              </c:numCache>
            </c:numRef>
          </c:cat>
          <c:val>
            <c:numRef>
              <c:f>Sheet1!$D$2</c:f>
              <c:numCache>
                <c:formatCode>0%</c:formatCode>
                <c:ptCount val="1"/>
                <c:pt idx="0">
                  <c:v>0.85000000000000064</c:v>
                </c:pt>
              </c:numCache>
            </c:numRef>
          </c:val>
        </c:ser>
        <c:axId val="109012480"/>
        <c:axId val="109014016"/>
      </c:barChart>
      <c:catAx>
        <c:axId val="109012480"/>
        <c:scaling>
          <c:orientation val="minMax"/>
        </c:scaling>
        <c:axPos val="l"/>
        <c:numFmt formatCode="General" sourceLinked="1"/>
        <c:tickLblPos val="nextTo"/>
        <c:crossAx val="109014016"/>
        <c:crosses val="autoZero"/>
        <c:auto val="1"/>
        <c:lblAlgn val="ctr"/>
        <c:lblOffset val="100"/>
      </c:catAx>
      <c:valAx>
        <c:axId val="109014016"/>
        <c:scaling>
          <c:orientation val="minMax"/>
        </c:scaling>
        <c:axPos val="b"/>
        <c:majorGridlines/>
        <c:numFmt formatCode="0%" sourceLinked="1"/>
        <c:tickLblPos val="nextTo"/>
        <c:crossAx val="109012480"/>
        <c:crosses val="autoZero"/>
        <c:crossBetween val="between"/>
      </c:valAx>
    </c:plotArea>
    <c:plotVisOnly val="1"/>
  </c:chart>
  <c:txPr>
    <a:bodyPr/>
    <a:lstStyle/>
    <a:p>
      <a:pPr>
        <a:defRPr sz="1800"/>
      </a:pPr>
      <a:endParaRPr lang="pt-BR"/>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FBCD95-6C49-4A8A-BB60-59C89DF8594C}"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US"/>
        </a:p>
      </dgm:t>
    </dgm:pt>
    <dgm:pt modelId="{872C4A56-3C30-44BB-B25A-040DCD0DA04E}">
      <dgm:prSet phldrT="[Text]"/>
      <dgm:spPr/>
      <dgm:t>
        <a:bodyPr/>
        <a:lstStyle/>
        <a:p>
          <a:r>
            <a:rPr lang="pt-BR" noProof="0" smtClean="0"/>
            <a:t>Implementar as melhores práticas de engenharia de software</a:t>
          </a:r>
          <a:endParaRPr lang="pt-BR" noProof="0"/>
        </a:p>
      </dgm:t>
    </dgm:pt>
    <dgm:pt modelId="{DB5F2892-CFD5-4E4A-96B7-FC5059528FF3}" type="parTrans" cxnId="{CACCC903-8A1F-4E0D-91F7-5505A9CA23BB}">
      <dgm:prSet/>
      <dgm:spPr/>
      <dgm:t>
        <a:bodyPr/>
        <a:lstStyle/>
        <a:p>
          <a:endParaRPr lang="pt-BR" noProof="0"/>
        </a:p>
      </dgm:t>
    </dgm:pt>
    <dgm:pt modelId="{D2E029FC-6D49-4BF0-B117-1729507F27A5}" type="sibTrans" cxnId="{CACCC903-8A1F-4E0D-91F7-5505A9CA23BB}">
      <dgm:prSet/>
      <dgm:spPr/>
      <dgm:t>
        <a:bodyPr/>
        <a:lstStyle/>
        <a:p>
          <a:endParaRPr lang="pt-BR" noProof="0"/>
        </a:p>
      </dgm:t>
    </dgm:pt>
    <dgm:pt modelId="{FA0F1615-253A-49DA-8DDD-0E285503B5A3}">
      <dgm:prSet/>
      <dgm:spPr/>
      <dgm:t>
        <a:bodyPr/>
        <a:lstStyle/>
        <a:p>
          <a:r>
            <a:rPr lang="pt-BR" noProof="0" smtClean="0"/>
            <a:t>Desenvolver a central de competência</a:t>
          </a:r>
        </a:p>
      </dgm:t>
    </dgm:pt>
    <dgm:pt modelId="{8345AF34-E969-4EE3-8B56-90DDB251D7B6}" type="parTrans" cxnId="{63E6B48E-D0B7-4494-A1CC-5998DD41F58D}">
      <dgm:prSet/>
      <dgm:spPr/>
      <dgm:t>
        <a:bodyPr/>
        <a:lstStyle/>
        <a:p>
          <a:endParaRPr lang="pt-BR" noProof="0"/>
        </a:p>
      </dgm:t>
    </dgm:pt>
    <dgm:pt modelId="{0CA4891F-CE3B-4D48-9E3C-1AC5EDE040A8}" type="sibTrans" cxnId="{63E6B48E-D0B7-4494-A1CC-5998DD41F58D}">
      <dgm:prSet/>
      <dgm:spPr/>
      <dgm:t>
        <a:bodyPr/>
        <a:lstStyle/>
        <a:p>
          <a:endParaRPr lang="pt-BR" noProof="0"/>
        </a:p>
      </dgm:t>
    </dgm:pt>
    <dgm:pt modelId="{40FB7B96-2188-42AC-935D-81C137A3CB8B}">
      <dgm:prSet/>
      <dgm:spPr/>
      <dgm:t>
        <a:bodyPr/>
        <a:lstStyle/>
        <a:p>
          <a:r>
            <a:rPr lang="pt-BR" noProof="0" dirty="0" smtClean="0"/>
            <a:t>Auxiliar no upgrade dos projetos </a:t>
          </a:r>
          <a:r>
            <a:rPr lang="pt-BR" noProof="0" dirty="0" smtClean="0"/>
            <a:t>existentes, </a:t>
          </a:r>
          <a:r>
            <a:rPr lang="pt-BR" noProof="0" dirty="0" smtClean="0"/>
            <a:t>para usar </a:t>
          </a:r>
          <a:r>
            <a:rPr lang="pt-BR" noProof="0" dirty="0" smtClean="0"/>
            <a:t>os softwares do </a:t>
          </a:r>
          <a:r>
            <a:rPr lang="pt-BR" noProof="0" dirty="0" smtClean="0"/>
            <a:t>acordo</a:t>
          </a:r>
        </a:p>
      </dgm:t>
    </dgm:pt>
    <dgm:pt modelId="{991A5655-99A4-4EBF-88DB-A2101A3867E8}" type="parTrans" cxnId="{6207BCCC-F3DC-4AFA-B713-B37EA7380E7C}">
      <dgm:prSet/>
      <dgm:spPr/>
      <dgm:t>
        <a:bodyPr/>
        <a:lstStyle/>
        <a:p>
          <a:endParaRPr lang="pt-BR" noProof="0"/>
        </a:p>
      </dgm:t>
    </dgm:pt>
    <dgm:pt modelId="{63FF10A4-AA02-453E-9877-89E76E9D0C1E}" type="sibTrans" cxnId="{6207BCCC-F3DC-4AFA-B713-B37EA7380E7C}">
      <dgm:prSet/>
      <dgm:spPr/>
      <dgm:t>
        <a:bodyPr/>
        <a:lstStyle/>
        <a:p>
          <a:endParaRPr lang="pt-BR" noProof="0"/>
        </a:p>
      </dgm:t>
    </dgm:pt>
    <dgm:pt modelId="{6AB50EEA-69B3-47D1-9C0E-9094FA0F4D16}">
      <dgm:prSet/>
      <dgm:spPr/>
      <dgm:t>
        <a:bodyPr/>
        <a:lstStyle/>
        <a:p>
          <a:r>
            <a:rPr lang="pt-BR" noProof="0" dirty="0" smtClean="0"/>
            <a:t>Mostrar como </a:t>
          </a:r>
          <a:r>
            <a:rPr lang="pt-BR" noProof="0" dirty="0" smtClean="0"/>
            <a:t>os softwares </a:t>
          </a:r>
          <a:r>
            <a:rPr lang="pt-BR" noProof="0" dirty="0" smtClean="0"/>
            <a:t>do acordo </a:t>
          </a:r>
          <a:r>
            <a:rPr lang="pt-BR" noProof="0" dirty="0" smtClean="0"/>
            <a:t>podem </a:t>
          </a:r>
          <a:r>
            <a:rPr lang="pt-BR" noProof="0" dirty="0" smtClean="0"/>
            <a:t>ser </a:t>
          </a:r>
          <a:r>
            <a:rPr lang="pt-BR" noProof="0" dirty="0" smtClean="0"/>
            <a:t>usados </a:t>
          </a:r>
          <a:r>
            <a:rPr lang="pt-BR" noProof="0" dirty="0" smtClean="0"/>
            <a:t>em outros </a:t>
          </a:r>
          <a:r>
            <a:rPr lang="pt-BR" noProof="0" dirty="0" smtClean="0"/>
            <a:t>projetos</a:t>
          </a:r>
          <a:endParaRPr lang="pt-BR" noProof="0" dirty="0" smtClean="0"/>
        </a:p>
      </dgm:t>
    </dgm:pt>
    <dgm:pt modelId="{9691AF21-68E9-4B44-94B0-6706F106757F}" type="parTrans" cxnId="{DB161DA7-887C-4E4E-88B9-2DFD52F525CB}">
      <dgm:prSet/>
      <dgm:spPr/>
      <dgm:t>
        <a:bodyPr/>
        <a:lstStyle/>
        <a:p>
          <a:endParaRPr lang="pt-BR" noProof="0"/>
        </a:p>
      </dgm:t>
    </dgm:pt>
    <dgm:pt modelId="{2254EA79-F930-4842-A4BA-BCD1C5DB9373}" type="sibTrans" cxnId="{DB161DA7-887C-4E4E-88B9-2DFD52F525CB}">
      <dgm:prSet/>
      <dgm:spPr/>
      <dgm:t>
        <a:bodyPr/>
        <a:lstStyle/>
        <a:p>
          <a:endParaRPr lang="pt-BR" noProof="0"/>
        </a:p>
      </dgm:t>
    </dgm:pt>
    <dgm:pt modelId="{C46E4C28-5F50-47B7-AE3A-E9C471FF8359}">
      <dgm:prSet/>
      <dgm:spPr/>
      <dgm:t>
        <a:bodyPr/>
        <a:lstStyle/>
        <a:p>
          <a:r>
            <a:rPr lang="pt-BR" noProof="0" dirty="0" smtClean="0"/>
            <a:t>Prestar assessoria em projetos </a:t>
          </a:r>
          <a:r>
            <a:rPr lang="pt-BR" noProof="0" dirty="0" smtClean="0"/>
            <a:t>importantes, </a:t>
          </a:r>
          <a:r>
            <a:rPr lang="pt-BR" noProof="0" dirty="0" smtClean="0"/>
            <a:t>com assistência sobre aplicativos, upgrades e como começar a trabalhar</a:t>
          </a:r>
        </a:p>
      </dgm:t>
    </dgm:pt>
    <dgm:pt modelId="{1041F130-C531-4385-B1B7-95215E3B02A0}" type="parTrans" cxnId="{FB09F093-2FB3-414F-AD34-825CA40754E7}">
      <dgm:prSet/>
      <dgm:spPr/>
      <dgm:t>
        <a:bodyPr/>
        <a:lstStyle/>
        <a:p>
          <a:endParaRPr lang="pt-BR" noProof="0"/>
        </a:p>
      </dgm:t>
    </dgm:pt>
    <dgm:pt modelId="{957CF299-655F-4405-B624-FF292E660DBF}" type="sibTrans" cxnId="{FB09F093-2FB3-414F-AD34-825CA40754E7}">
      <dgm:prSet/>
      <dgm:spPr/>
      <dgm:t>
        <a:bodyPr/>
        <a:lstStyle/>
        <a:p>
          <a:endParaRPr lang="pt-BR" noProof="0"/>
        </a:p>
      </dgm:t>
    </dgm:pt>
    <dgm:pt modelId="{84766BEC-E637-4D1E-B1C9-3DF17B4B60BC}">
      <dgm:prSet/>
      <dgm:spPr/>
      <dgm:t>
        <a:bodyPr/>
        <a:lstStyle/>
        <a:p>
          <a:r>
            <a:rPr lang="pt-BR" noProof="0" smtClean="0"/>
            <a:t>Criar conteúdo personalizado para o treinamento</a:t>
          </a:r>
        </a:p>
      </dgm:t>
    </dgm:pt>
    <dgm:pt modelId="{4407E1B6-8CE9-4FDB-A278-5D867944FD79}" type="parTrans" cxnId="{CBD1A37B-F96D-43A0-8FB6-99381E206FFC}">
      <dgm:prSet/>
      <dgm:spPr/>
      <dgm:t>
        <a:bodyPr/>
        <a:lstStyle/>
        <a:p>
          <a:endParaRPr lang="pt-BR" noProof="0"/>
        </a:p>
      </dgm:t>
    </dgm:pt>
    <dgm:pt modelId="{7641661C-23E7-4C59-A4A7-8139185DE5BC}" type="sibTrans" cxnId="{CBD1A37B-F96D-43A0-8FB6-99381E206FFC}">
      <dgm:prSet/>
      <dgm:spPr/>
      <dgm:t>
        <a:bodyPr/>
        <a:lstStyle/>
        <a:p>
          <a:endParaRPr lang="pt-BR" noProof="0"/>
        </a:p>
      </dgm:t>
    </dgm:pt>
    <dgm:pt modelId="{490B7294-C03F-409D-BCAB-6C802006D591}" type="pres">
      <dgm:prSet presAssocID="{93FBCD95-6C49-4A8A-BB60-59C89DF8594C}" presName="diagram" presStyleCnt="0">
        <dgm:presLayoutVars>
          <dgm:dir/>
          <dgm:resizeHandles val="exact"/>
        </dgm:presLayoutVars>
      </dgm:prSet>
      <dgm:spPr/>
      <dgm:t>
        <a:bodyPr/>
        <a:lstStyle/>
        <a:p>
          <a:endParaRPr lang="en-US"/>
        </a:p>
      </dgm:t>
    </dgm:pt>
    <dgm:pt modelId="{BB5710F4-EC1A-4516-87F6-56F285AA2E65}" type="pres">
      <dgm:prSet presAssocID="{872C4A56-3C30-44BB-B25A-040DCD0DA04E}" presName="node" presStyleLbl="node1" presStyleIdx="0" presStyleCnt="6">
        <dgm:presLayoutVars>
          <dgm:bulletEnabled val="1"/>
        </dgm:presLayoutVars>
      </dgm:prSet>
      <dgm:spPr/>
      <dgm:t>
        <a:bodyPr/>
        <a:lstStyle/>
        <a:p>
          <a:endParaRPr lang="en-US"/>
        </a:p>
      </dgm:t>
    </dgm:pt>
    <dgm:pt modelId="{969DE0E0-67A7-4A76-8246-780BE9DA2C15}" type="pres">
      <dgm:prSet presAssocID="{D2E029FC-6D49-4BF0-B117-1729507F27A5}" presName="sibTrans" presStyleCnt="0"/>
      <dgm:spPr/>
    </dgm:pt>
    <dgm:pt modelId="{7160F108-A4D6-450E-B874-4D5063130060}" type="pres">
      <dgm:prSet presAssocID="{FA0F1615-253A-49DA-8DDD-0E285503B5A3}" presName="node" presStyleLbl="node1" presStyleIdx="1" presStyleCnt="6">
        <dgm:presLayoutVars>
          <dgm:bulletEnabled val="1"/>
        </dgm:presLayoutVars>
      </dgm:prSet>
      <dgm:spPr/>
      <dgm:t>
        <a:bodyPr/>
        <a:lstStyle/>
        <a:p>
          <a:endParaRPr lang="en-US"/>
        </a:p>
      </dgm:t>
    </dgm:pt>
    <dgm:pt modelId="{D9740D38-6D9A-4D7C-BA22-6DD6540BAA64}" type="pres">
      <dgm:prSet presAssocID="{0CA4891F-CE3B-4D48-9E3C-1AC5EDE040A8}" presName="sibTrans" presStyleCnt="0"/>
      <dgm:spPr/>
    </dgm:pt>
    <dgm:pt modelId="{FB089F36-EEFA-4A93-81C6-40E8110700DC}" type="pres">
      <dgm:prSet presAssocID="{40FB7B96-2188-42AC-935D-81C137A3CB8B}" presName="node" presStyleLbl="node1" presStyleIdx="2" presStyleCnt="6">
        <dgm:presLayoutVars>
          <dgm:bulletEnabled val="1"/>
        </dgm:presLayoutVars>
      </dgm:prSet>
      <dgm:spPr/>
      <dgm:t>
        <a:bodyPr/>
        <a:lstStyle/>
        <a:p>
          <a:endParaRPr lang="en-US"/>
        </a:p>
      </dgm:t>
    </dgm:pt>
    <dgm:pt modelId="{359FDCCF-7F11-42B2-B468-D8C04A73C20A}" type="pres">
      <dgm:prSet presAssocID="{63FF10A4-AA02-453E-9877-89E76E9D0C1E}" presName="sibTrans" presStyleCnt="0"/>
      <dgm:spPr/>
    </dgm:pt>
    <dgm:pt modelId="{B45C79EE-580D-4C1C-8769-690C163C72FB}" type="pres">
      <dgm:prSet presAssocID="{6AB50EEA-69B3-47D1-9C0E-9094FA0F4D16}" presName="node" presStyleLbl="node1" presStyleIdx="3" presStyleCnt="6">
        <dgm:presLayoutVars>
          <dgm:bulletEnabled val="1"/>
        </dgm:presLayoutVars>
      </dgm:prSet>
      <dgm:spPr/>
      <dgm:t>
        <a:bodyPr/>
        <a:lstStyle/>
        <a:p>
          <a:endParaRPr lang="en-US"/>
        </a:p>
      </dgm:t>
    </dgm:pt>
    <dgm:pt modelId="{FF3E139E-199C-46CD-864A-6DD424208D70}" type="pres">
      <dgm:prSet presAssocID="{2254EA79-F930-4842-A4BA-BCD1C5DB9373}" presName="sibTrans" presStyleCnt="0"/>
      <dgm:spPr/>
    </dgm:pt>
    <dgm:pt modelId="{D924966D-31D0-48BB-BE1F-CD5A04B9AF1F}" type="pres">
      <dgm:prSet presAssocID="{C46E4C28-5F50-47B7-AE3A-E9C471FF8359}" presName="node" presStyleLbl="node1" presStyleIdx="4" presStyleCnt="6">
        <dgm:presLayoutVars>
          <dgm:bulletEnabled val="1"/>
        </dgm:presLayoutVars>
      </dgm:prSet>
      <dgm:spPr/>
      <dgm:t>
        <a:bodyPr/>
        <a:lstStyle/>
        <a:p>
          <a:endParaRPr lang="en-US"/>
        </a:p>
      </dgm:t>
    </dgm:pt>
    <dgm:pt modelId="{AAF7D986-24F3-4070-8B6B-8549311DF0F4}" type="pres">
      <dgm:prSet presAssocID="{957CF299-655F-4405-B624-FF292E660DBF}" presName="sibTrans" presStyleCnt="0"/>
      <dgm:spPr/>
    </dgm:pt>
    <dgm:pt modelId="{FE25D26A-16B4-4ED8-A2A7-4716372ADCE4}" type="pres">
      <dgm:prSet presAssocID="{84766BEC-E637-4D1E-B1C9-3DF17B4B60BC}" presName="node" presStyleLbl="node1" presStyleIdx="5" presStyleCnt="6">
        <dgm:presLayoutVars>
          <dgm:bulletEnabled val="1"/>
        </dgm:presLayoutVars>
      </dgm:prSet>
      <dgm:spPr/>
      <dgm:t>
        <a:bodyPr/>
        <a:lstStyle/>
        <a:p>
          <a:endParaRPr lang="en-US"/>
        </a:p>
      </dgm:t>
    </dgm:pt>
  </dgm:ptLst>
  <dgm:cxnLst>
    <dgm:cxn modelId="{C5C3B76B-38FA-4D8B-86CB-6024DB27AA74}" type="presOf" srcId="{84766BEC-E637-4D1E-B1C9-3DF17B4B60BC}" destId="{FE25D26A-16B4-4ED8-A2A7-4716372ADCE4}" srcOrd="0" destOrd="0" presId="urn:microsoft.com/office/officeart/2005/8/layout/default"/>
    <dgm:cxn modelId="{711C8FCC-966E-454D-A3C8-30E4DE20E457}" type="presOf" srcId="{872C4A56-3C30-44BB-B25A-040DCD0DA04E}" destId="{BB5710F4-EC1A-4516-87F6-56F285AA2E65}" srcOrd="0" destOrd="0" presId="urn:microsoft.com/office/officeart/2005/8/layout/default"/>
    <dgm:cxn modelId="{6207BCCC-F3DC-4AFA-B713-B37EA7380E7C}" srcId="{93FBCD95-6C49-4A8A-BB60-59C89DF8594C}" destId="{40FB7B96-2188-42AC-935D-81C137A3CB8B}" srcOrd="2" destOrd="0" parTransId="{991A5655-99A4-4EBF-88DB-A2101A3867E8}" sibTransId="{63FF10A4-AA02-453E-9877-89E76E9D0C1E}"/>
    <dgm:cxn modelId="{9CC9BF7F-9454-45DD-9DC9-551D5335A759}" type="presOf" srcId="{93FBCD95-6C49-4A8A-BB60-59C89DF8594C}" destId="{490B7294-C03F-409D-BCAB-6C802006D591}" srcOrd="0" destOrd="0" presId="urn:microsoft.com/office/officeart/2005/8/layout/default"/>
    <dgm:cxn modelId="{CACCC903-8A1F-4E0D-91F7-5505A9CA23BB}" srcId="{93FBCD95-6C49-4A8A-BB60-59C89DF8594C}" destId="{872C4A56-3C30-44BB-B25A-040DCD0DA04E}" srcOrd="0" destOrd="0" parTransId="{DB5F2892-CFD5-4E4A-96B7-FC5059528FF3}" sibTransId="{D2E029FC-6D49-4BF0-B117-1729507F27A5}"/>
    <dgm:cxn modelId="{A8025C93-E3EC-4F3F-9C68-673039641CE6}" type="presOf" srcId="{6AB50EEA-69B3-47D1-9C0E-9094FA0F4D16}" destId="{B45C79EE-580D-4C1C-8769-690C163C72FB}" srcOrd="0" destOrd="0" presId="urn:microsoft.com/office/officeart/2005/8/layout/default"/>
    <dgm:cxn modelId="{D2D6A1BF-9EC8-415F-A39C-BC9D115CE309}" type="presOf" srcId="{40FB7B96-2188-42AC-935D-81C137A3CB8B}" destId="{FB089F36-EEFA-4A93-81C6-40E8110700DC}" srcOrd="0" destOrd="0" presId="urn:microsoft.com/office/officeart/2005/8/layout/default"/>
    <dgm:cxn modelId="{85FDD59B-0F09-49DE-A55A-4896B516AEF3}" type="presOf" srcId="{FA0F1615-253A-49DA-8DDD-0E285503B5A3}" destId="{7160F108-A4D6-450E-B874-4D5063130060}" srcOrd="0" destOrd="0" presId="urn:microsoft.com/office/officeart/2005/8/layout/default"/>
    <dgm:cxn modelId="{CBD1A37B-F96D-43A0-8FB6-99381E206FFC}" srcId="{93FBCD95-6C49-4A8A-BB60-59C89DF8594C}" destId="{84766BEC-E637-4D1E-B1C9-3DF17B4B60BC}" srcOrd="5" destOrd="0" parTransId="{4407E1B6-8CE9-4FDB-A278-5D867944FD79}" sibTransId="{7641661C-23E7-4C59-A4A7-8139185DE5BC}"/>
    <dgm:cxn modelId="{DB161DA7-887C-4E4E-88B9-2DFD52F525CB}" srcId="{93FBCD95-6C49-4A8A-BB60-59C89DF8594C}" destId="{6AB50EEA-69B3-47D1-9C0E-9094FA0F4D16}" srcOrd="3" destOrd="0" parTransId="{9691AF21-68E9-4B44-94B0-6706F106757F}" sibTransId="{2254EA79-F930-4842-A4BA-BCD1C5DB9373}"/>
    <dgm:cxn modelId="{63E6B48E-D0B7-4494-A1CC-5998DD41F58D}" srcId="{93FBCD95-6C49-4A8A-BB60-59C89DF8594C}" destId="{FA0F1615-253A-49DA-8DDD-0E285503B5A3}" srcOrd="1" destOrd="0" parTransId="{8345AF34-E969-4EE3-8B56-90DDB251D7B6}" sibTransId="{0CA4891F-CE3B-4D48-9E3C-1AC5EDE040A8}"/>
    <dgm:cxn modelId="{FB09F093-2FB3-414F-AD34-825CA40754E7}" srcId="{93FBCD95-6C49-4A8A-BB60-59C89DF8594C}" destId="{C46E4C28-5F50-47B7-AE3A-E9C471FF8359}" srcOrd="4" destOrd="0" parTransId="{1041F130-C531-4385-B1B7-95215E3B02A0}" sibTransId="{957CF299-655F-4405-B624-FF292E660DBF}"/>
    <dgm:cxn modelId="{BA5FF9B7-7C6E-4318-BFE7-706CA9BD0C98}" type="presOf" srcId="{C46E4C28-5F50-47B7-AE3A-E9C471FF8359}" destId="{D924966D-31D0-48BB-BE1F-CD5A04B9AF1F}" srcOrd="0" destOrd="0" presId="urn:microsoft.com/office/officeart/2005/8/layout/default"/>
    <dgm:cxn modelId="{ED39678D-3685-4BEC-9FDB-572635591475}" type="presParOf" srcId="{490B7294-C03F-409D-BCAB-6C802006D591}" destId="{BB5710F4-EC1A-4516-87F6-56F285AA2E65}" srcOrd="0" destOrd="0" presId="urn:microsoft.com/office/officeart/2005/8/layout/default"/>
    <dgm:cxn modelId="{95E841CB-81C8-4387-93F2-5879836D2953}" type="presParOf" srcId="{490B7294-C03F-409D-BCAB-6C802006D591}" destId="{969DE0E0-67A7-4A76-8246-780BE9DA2C15}" srcOrd="1" destOrd="0" presId="urn:microsoft.com/office/officeart/2005/8/layout/default"/>
    <dgm:cxn modelId="{05FFA358-0627-4C7E-9ADB-49817D298C5A}" type="presParOf" srcId="{490B7294-C03F-409D-BCAB-6C802006D591}" destId="{7160F108-A4D6-450E-B874-4D5063130060}" srcOrd="2" destOrd="0" presId="urn:microsoft.com/office/officeart/2005/8/layout/default"/>
    <dgm:cxn modelId="{7F44C35B-243C-4317-9B61-3B73F1956B3A}" type="presParOf" srcId="{490B7294-C03F-409D-BCAB-6C802006D591}" destId="{D9740D38-6D9A-4D7C-BA22-6DD6540BAA64}" srcOrd="3" destOrd="0" presId="urn:microsoft.com/office/officeart/2005/8/layout/default"/>
    <dgm:cxn modelId="{95542127-95AA-4DA7-A407-DF1831A49FB0}" type="presParOf" srcId="{490B7294-C03F-409D-BCAB-6C802006D591}" destId="{FB089F36-EEFA-4A93-81C6-40E8110700DC}" srcOrd="4" destOrd="0" presId="urn:microsoft.com/office/officeart/2005/8/layout/default"/>
    <dgm:cxn modelId="{E7215F3F-2375-4A12-8C1D-3918A5BD6FE7}" type="presParOf" srcId="{490B7294-C03F-409D-BCAB-6C802006D591}" destId="{359FDCCF-7F11-42B2-B468-D8C04A73C20A}" srcOrd="5" destOrd="0" presId="urn:microsoft.com/office/officeart/2005/8/layout/default"/>
    <dgm:cxn modelId="{A94C092F-2AF5-4524-BFA6-1291CD5BAF71}" type="presParOf" srcId="{490B7294-C03F-409D-BCAB-6C802006D591}" destId="{B45C79EE-580D-4C1C-8769-690C163C72FB}" srcOrd="6" destOrd="0" presId="urn:microsoft.com/office/officeart/2005/8/layout/default"/>
    <dgm:cxn modelId="{CC762098-56D9-46AC-88B9-50BA16A6B244}" type="presParOf" srcId="{490B7294-C03F-409D-BCAB-6C802006D591}" destId="{FF3E139E-199C-46CD-864A-6DD424208D70}" srcOrd="7" destOrd="0" presId="urn:microsoft.com/office/officeart/2005/8/layout/default"/>
    <dgm:cxn modelId="{106305CF-E4F1-479E-9F2B-753224BA898D}" type="presParOf" srcId="{490B7294-C03F-409D-BCAB-6C802006D591}" destId="{D924966D-31D0-48BB-BE1F-CD5A04B9AF1F}" srcOrd="8" destOrd="0" presId="urn:microsoft.com/office/officeart/2005/8/layout/default"/>
    <dgm:cxn modelId="{A6168E24-FC8F-4A6D-8571-8C635A8FF310}" type="presParOf" srcId="{490B7294-C03F-409D-BCAB-6C802006D591}" destId="{AAF7D986-24F3-4070-8B6B-8549311DF0F4}" srcOrd="9" destOrd="0" presId="urn:microsoft.com/office/officeart/2005/8/layout/default"/>
    <dgm:cxn modelId="{948CC671-8436-4E48-BD62-21F4D9B8E538}" type="presParOf" srcId="{490B7294-C03F-409D-BCAB-6C802006D591}" destId="{FE25D26A-16B4-4ED8-A2A7-4716372ADCE4}"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E5FA5B-2494-48C7-A3DF-5AFB4645CDD9}"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9063C420-0C32-4435-BB37-24D51216F0F3}">
      <dgm:prSet phldrT="[Text]"/>
      <dgm:spPr>
        <a:ln>
          <a:noFill/>
        </a:ln>
        <a:effectLst/>
      </dgm:spPr>
      <dgm:t>
        <a:bodyPr/>
        <a:lstStyle/>
        <a:p>
          <a:r>
            <a:rPr lang="pt-BR" noProof="0" dirty="0" smtClean="0"/>
            <a:t>Direcionamento</a:t>
          </a:r>
          <a:endParaRPr lang="pt-BR" noProof="0" dirty="0"/>
        </a:p>
      </dgm:t>
    </dgm:pt>
    <dgm:pt modelId="{0B26679E-C119-42CE-ABA8-4041EA72D850}" type="parTrans" cxnId="{F647EC22-F7E4-43CD-B384-7B1941D3355D}">
      <dgm:prSet/>
      <dgm:spPr/>
      <dgm:t>
        <a:bodyPr/>
        <a:lstStyle/>
        <a:p>
          <a:endParaRPr lang="en-US"/>
        </a:p>
      </dgm:t>
    </dgm:pt>
    <dgm:pt modelId="{F3F1A8ED-32F5-4299-B2B2-BB690334F0BB}" type="sibTrans" cxnId="{F647EC22-F7E4-43CD-B384-7B1941D3355D}">
      <dgm:prSet/>
      <dgm:spPr/>
      <dgm:t>
        <a:bodyPr/>
        <a:lstStyle/>
        <a:p>
          <a:endParaRPr lang="en-US"/>
        </a:p>
      </dgm:t>
    </dgm:pt>
    <dgm:pt modelId="{A6AE4B46-F569-4584-AE1F-67E29FD1CCA1}">
      <dgm:prSet/>
      <dgm:spPr>
        <a:ln>
          <a:noFill/>
        </a:ln>
        <a:effectLst/>
      </dgm:spPr>
      <dgm:t>
        <a:bodyPr/>
        <a:lstStyle/>
        <a:p>
          <a:r>
            <a:rPr lang="pt-BR" noProof="0" dirty="0" smtClean="0"/>
            <a:t>Benefícios</a:t>
          </a:r>
          <a:endParaRPr lang="pt-BR" noProof="0" dirty="0" smtClean="0"/>
        </a:p>
      </dgm:t>
    </dgm:pt>
    <dgm:pt modelId="{BC4DC215-7FF2-4F38-9ADC-232AB5A4374C}" type="parTrans" cxnId="{0E770E9B-CDD1-436E-8D82-6D3DE49E781B}">
      <dgm:prSet/>
      <dgm:spPr/>
      <dgm:t>
        <a:bodyPr/>
        <a:lstStyle/>
        <a:p>
          <a:endParaRPr lang="en-US"/>
        </a:p>
      </dgm:t>
    </dgm:pt>
    <dgm:pt modelId="{81B5B92A-05F6-411E-B65D-922799AF6A12}" type="sibTrans" cxnId="{0E770E9B-CDD1-436E-8D82-6D3DE49E781B}">
      <dgm:prSet/>
      <dgm:spPr/>
      <dgm:t>
        <a:bodyPr/>
        <a:lstStyle/>
        <a:p>
          <a:endParaRPr lang="en-US"/>
        </a:p>
      </dgm:t>
    </dgm:pt>
    <dgm:pt modelId="{FAA0D3C0-C286-4581-8A5E-DFE2AB35E941}">
      <dgm:prSet/>
      <dgm:spPr>
        <a:ln>
          <a:noFill/>
        </a:ln>
        <a:effectLst/>
      </dgm:spPr>
      <dgm:t>
        <a:bodyPr/>
        <a:lstStyle/>
        <a:p>
          <a:r>
            <a:rPr lang="pt-BR" noProof="0" dirty="0" smtClean="0"/>
            <a:t>Utilização</a:t>
          </a:r>
          <a:endParaRPr lang="pt-BR" noProof="0" dirty="0" smtClean="0"/>
        </a:p>
      </dgm:t>
    </dgm:pt>
    <dgm:pt modelId="{29ACA434-90BF-41BA-B360-4DD2D2DBB0D6}" type="parTrans" cxnId="{CBB1EFEF-12BF-4385-A718-230364EFC4BB}">
      <dgm:prSet/>
      <dgm:spPr/>
      <dgm:t>
        <a:bodyPr/>
        <a:lstStyle/>
        <a:p>
          <a:endParaRPr lang="en-US"/>
        </a:p>
      </dgm:t>
    </dgm:pt>
    <dgm:pt modelId="{5534343A-3C1B-4E30-9C42-BE19135129E5}" type="sibTrans" cxnId="{CBB1EFEF-12BF-4385-A718-230364EFC4BB}">
      <dgm:prSet/>
      <dgm:spPr/>
      <dgm:t>
        <a:bodyPr/>
        <a:lstStyle/>
        <a:p>
          <a:endParaRPr lang="en-US"/>
        </a:p>
      </dgm:t>
    </dgm:pt>
    <dgm:pt modelId="{E44B9244-17C0-4D22-8CCA-0B13CE8BFFD5}">
      <dgm:prSet/>
      <dgm:spPr>
        <a:ln>
          <a:noFill/>
        </a:ln>
        <a:effectLst/>
      </dgm:spPr>
      <dgm:t>
        <a:bodyPr/>
        <a:lstStyle/>
        <a:p>
          <a:r>
            <a:rPr lang="pt-BR" noProof="0" smtClean="0"/>
            <a:t>O ano seguinte</a:t>
          </a:r>
          <a:endParaRPr lang="pt-BR" noProof="0"/>
        </a:p>
      </dgm:t>
    </dgm:pt>
    <dgm:pt modelId="{0775A880-909B-4F52-989B-B681943166A9}" type="parTrans" cxnId="{C5A4D3D7-5500-4313-8D11-A1C7B6C7D217}">
      <dgm:prSet/>
      <dgm:spPr/>
      <dgm:t>
        <a:bodyPr/>
        <a:lstStyle/>
        <a:p>
          <a:endParaRPr lang="en-US"/>
        </a:p>
      </dgm:t>
    </dgm:pt>
    <dgm:pt modelId="{813091EF-F5A9-4F25-B86B-1755D4FA78FB}" type="sibTrans" cxnId="{C5A4D3D7-5500-4313-8D11-A1C7B6C7D217}">
      <dgm:prSet/>
      <dgm:spPr/>
      <dgm:t>
        <a:bodyPr/>
        <a:lstStyle/>
        <a:p>
          <a:endParaRPr lang="en-US"/>
        </a:p>
      </dgm:t>
    </dgm:pt>
    <dgm:pt modelId="{7E7D9FA2-74C0-44C2-B5AA-5E1858EA840B}" type="pres">
      <dgm:prSet presAssocID="{60E5FA5B-2494-48C7-A3DF-5AFB4645CDD9}" presName="matrix" presStyleCnt="0">
        <dgm:presLayoutVars>
          <dgm:chMax val="1"/>
          <dgm:dir/>
          <dgm:resizeHandles val="exact"/>
        </dgm:presLayoutVars>
      </dgm:prSet>
      <dgm:spPr/>
      <dgm:t>
        <a:bodyPr/>
        <a:lstStyle/>
        <a:p>
          <a:endParaRPr lang="en-US"/>
        </a:p>
      </dgm:t>
    </dgm:pt>
    <dgm:pt modelId="{BCACA1E1-8109-4892-AE7A-D1AA8F7EF5F9}" type="pres">
      <dgm:prSet presAssocID="{60E5FA5B-2494-48C7-A3DF-5AFB4645CDD9}" presName="diamond" presStyleLbl="bgShp" presStyleIdx="0" presStyleCnt="1"/>
      <dgm:spPr>
        <a:ln>
          <a:noFill/>
        </a:ln>
        <a:effectLst/>
      </dgm:spPr>
      <dgm:t>
        <a:bodyPr/>
        <a:lstStyle/>
        <a:p>
          <a:endParaRPr lang="en-US"/>
        </a:p>
      </dgm:t>
    </dgm:pt>
    <dgm:pt modelId="{27876CFA-EFB0-41B9-84AF-F815691B3C33}" type="pres">
      <dgm:prSet presAssocID="{60E5FA5B-2494-48C7-A3DF-5AFB4645CDD9}" presName="quad1" presStyleLbl="node1" presStyleIdx="0" presStyleCnt="4">
        <dgm:presLayoutVars>
          <dgm:chMax val="0"/>
          <dgm:chPref val="0"/>
          <dgm:bulletEnabled val="1"/>
        </dgm:presLayoutVars>
      </dgm:prSet>
      <dgm:spPr/>
      <dgm:t>
        <a:bodyPr/>
        <a:lstStyle/>
        <a:p>
          <a:endParaRPr lang="en-US"/>
        </a:p>
      </dgm:t>
    </dgm:pt>
    <dgm:pt modelId="{825AFF2A-45C3-4804-B51A-E100B8D269F7}" type="pres">
      <dgm:prSet presAssocID="{60E5FA5B-2494-48C7-A3DF-5AFB4645CDD9}" presName="quad2" presStyleLbl="node1" presStyleIdx="1" presStyleCnt="4" custLinFactNeighborX="267" custLinFactNeighborY="322">
        <dgm:presLayoutVars>
          <dgm:chMax val="0"/>
          <dgm:chPref val="0"/>
          <dgm:bulletEnabled val="1"/>
        </dgm:presLayoutVars>
      </dgm:prSet>
      <dgm:spPr/>
      <dgm:t>
        <a:bodyPr/>
        <a:lstStyle/>
        <a:p>
          <a:endParaRPr lang="en-US"/>
        </a:p>
      </dgm:t>
    </dgm:pt>
    <dgm:pt modelId="{3D603829-4D11-440C-8EAE-CF8E2A26C5E5}" type="pres">
      <dgm:prSet presAssocID="{60E5FA5B-2494-48C7-A3DF-5AFB4645CDD9}" presName="quad3" presStyleLbl="node1" presStyleIdx="2" presStyleCnt="4">
        <dgm:presLayoutVars>
          <dgm:chMax val="0"/>
          <dgm:chPref val="0"/>
          <dgm:bulletEnabled val="1"/>
        </dgm:presLayoutVars>
      </dgm:prSet>
      <dgm:spPr/>
      <dgm:t>
        <a:bodyPr/>
        <a:lstStyle/>
        <a:p>
          <a:endParaRPr lang="en-US"/>
        </a:p>
      </dgm:t>
    </dgm:pt>
    <dgm:pt modelId="{3765F78E-9FB0-49ED-AF2A-38BA0F7624BA}" type="pres">
      <dgm:prSet presAssocID="{60E5FA5B-2494-48C7-A3DF-5AFB4645CDD9}" presName="quad4" presStyleLbl="node1" presStyleIdx="3" presStyleCnt="4">
        <dgm:presLayoutVars>
          <dgm:chMax val="0"/>
          <dgm:chPref val="0"/>
          <dgm:bulletEnabled val="1"/>
        </dgm:presLayoutVars>
      </dgm:prSet>
      <dgm:spPr/>
      <dgm:t>
        <a:bodyPr/>
        <a:lstStyle/>
        <a:p>
          <a:endParaRPr lang="en-US"/>
        </a:p>
      </dgm:t>
    </dgm:pt>
  </dgm:ptLst>
  <dgm:cxnLst>
    <dgm:cxn modelId="{353D3C60-70AF-4D91-935C-9227AFD1E88B}" type="presOf" srcId="{9063C420-0C32-4435-BB37-24D51216F0F3}" destId="{27876CFA-EFB0-41B9-84AF-F815691B3C33}" srcOrd="0" destOrd="0" presId="urn:microsoft.com/office/officeart/2005/8/layout/matrix3"/>
    <dgm:cxn modelId="{07D80F09-B383-41E5-93C0-A8374C2B8362}" type="presOf" srcId="{60E5FA5B-2494-48C7-A3DF-5AFB4645CDD9}" destId="{7E7D9FA2-74C0-44C2-B5AA-5E1858EA840B}" srcOrd="0" destOrd="0" presId="urn:microsoft.com/office/officeart/2005/8/layout/matrix3"/>
    <dgm:cxn modelId="{CBB1EFEF-12BF-4385-A718-230364EFC4BB}" srcId="{60E5FA5B-2494-48C7-A3DF-5AFB4645CDD9}" destId="{FAA0D3C0-C286-4581-8A5E-DFE2AB35E941}" srcOrd="2" destOrd="0" parTransId="{29ACA434-90BF-41BA-B360-4DD2D2DBB0D6}" sibTransId="{5534343A-3C1B-4E30-9C42-BE19135129E5}"/>
    <dgm:cxn modelId="{C5A4D3D7-5500-4313-8D11-A1C7B6C7D217}" srcId="{60E5FA5B-2494-48C7-A3DF-5AFB4645CDD9}" destId="{E44B9244-17C0-4D22-8CCA-0B13CE8BFFD5}" srcOrd="3" destOrd="0" parTransId="{0775A880-909B-4F52-989B-B681943166A9}" sibTransId="{813091EF-F5A9-4F25-B86B-1755D4FA78FB}"/>
    <dgm:cxn modelId="{A5778A33-FDAD-48FE-A1A2-2DD5CEBB18D8}" type="presOf" srcId="{FAA0D3C0-C286-4581-8A5E-DFE2AB35E941}" destId="{3D603829-4D11-440C-8EAE-CF8E2A26C5E5}" srcOrd="0" destOrd="0" presId="urn:microsoft.com/office/officeart/2005/8/layout/matrix3"/>
    <dgm:cxn modelId="{0E770E9B-CDD1-436E-8D82-6D3DE49E781B}" srcId="{60E5FA5B-2494-48C7-A3DF-5AFB4645CDD9}" destId="{A6AE4B46-F569-4584-AE1F-67E29FD1CCA1}" srcOrd="1" destOrd="0" parTransId="{BC4DC215-7FF2-4F38-9ADC-232AB5A4374C}" sibTransId="{81B5B92A-05F6-411E-B65D-922799AF6A12}"/>
    <dgm:cxn modelId="{E638E80D-CCF3-4649-892F-35EB68CB9BE9}" type="presOf" srcId="{E44B9244-17C0-4D22-8CCA-0B13CE8BFFD5}" destId="{3765F78E-9FB0-49ED-AF2A-38BA0F7624BA}" srcOrd="0" destOrd="0" presId="urn:microsoft.com/office/officeart/2005/8/layout/matrix3"/>
    <dgm:cxn modelId="{F647EC22-F7E4-43CD-B384-7B1941D3355D}" srcId="{60E5FA5B-2494-48C7-A3DF-5AFB4645CDD9}" destId="{9063C420-0C32-4435-BB37-24D51216F0F3}" srcOrd="0" destOrd="0" parTransId="{0B26679E-C119-42CE-ABA8-4041EA72D850}" sibTransId="{F3F1A8ED-32F5-4299-B2B2-BB690334F0BB}"/>
    <dgm:cxn modelId="{A9FC7891-759A-46BE-858A-0C281B17818F}" type="presOf" srcId="{A6AE4B46-F569-4584-AE1F-67E29FD1CCA1}" destId="{825AFF2A-45C3-4804-B51A-E100B8D269F7}" srcOrd="0" destOrd="0" presId="urn:microsoft.com/office/officeart/2005/8/layout/matrix3"/>
    <dgm:cxn modelId="{06C2672A-DA8D-450E-86A6-33DEF7E8B4E6}" type="presParOf" srcId="{7E7D9FA2-74C0-44C2-B5AA-5E1858EA840B}" destId="{BCACA1E1-8109-4892-AE7A-D1AA8F7EF5F9}" srcOrd="0" destOrd="0" presId="urn:microsoft.com/office/officeart/2005/8/layout/matrix3"/>
    <dgm:cxn modelId="{7C02598A-473E-4002-96BF-10ED51AD9B54}" type="presParOf" srcId="{7E7D9FA2-74C0-44C2-B5AA-5E1858EA840B}" destId="{27876CFA-EFB0-41B9-84AF-F815691B3C33}" srcOrd="1" destOrd="0" presId="urn:microsoft.com/office/officeart/2005/8/layout/matrix3"/>
    <dgm:cxn modelId="{F15687A8-4DE5-4C06-832F-ED05FFE25115}" type="presParOf" srcId="{7E7D9FA2-74C0-44C2-B5AA-5E1858EA840B}" destId="{825AFF2A-45C3-4804-B51A-E100B8D269F7}" srcOrd="2" destOrd="0" presId="urn:microsoft.com/office/officeart/2005/8/layout/matrix3"/>
    <dgm:cxn modelId="{7B5956D0-3744-4491-A2C5-60E2422E0D7A}" type="presParOf" srcId="{7E7D9FA2-74C0-44C2-B5AA-5E1858EA840B}" destId="{3D603829-4D11-440C-8EAE-CF8E2A26C5E5}" srcOrd="3" destOrd="0" presId="urn:microsoft.com/office/officeart/2005/8/layout/matrix3"/>
    <dgm:cxn modelId="{175455CA-07FD-4740-999A-FF17B3ACA5E3}" type="presParOf" srcId="{7E7D9FA2-74C0-44C2-B5AA-5E1858EA840B}" destId="{3765F78E-9FB0-49ED-AF2A-38BA0F7624BA}"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5710F4-EC1A-4516-87F6-56F285AA2E65}">
      <dsp:nvSpPr>
        <dsp:cNvPr id="0" name=""/>
        <dsp:cNvSpPr/>
      </dsp:nvSpPr>
      <dsp:spPr>
        <a:xfrm>
          <a:off x="0" y="529828"/>
          <a:ext cx="2643187" cy="1585912"/>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smtClean="0"/>
            <a:t>Implementar as melhores práticas de engenharia de software</a:t>
          </a:r>
          <a:endParaRPr lang="pt-BR" sz="2000" kern="1200" noProof="0"/>
        </a:p>
      </dsp:txBody>
      <dsp:txXfrm>
        <a:off x="0" y="529828"/>
        <a:ext cx="2643187" cy="1585912"/>
      </dsp:txXfrm>
    </dsp:sp>
    <dsp:sp modelId="{7160F108-A4D6-450E-B874-4D5063130060}">
      <dsp:nvSpPr>
        <dsp:cNvPr id="0" name=""/>
        <dsp:cNvSpPr/>
      </dsp:nvSpPr>
      <dsp:spPr>
        <a:xfrm>
          <a:off x="2907506" y="529828"/>
          <a:ext cx="2643187" cy="1585912"/>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smtClean="0"/>
            <a:t>Desenvolver a central de competência</a:t>
          </a:r>
        </a:p>
      </dsp:txBody>
      <dsp:txXfrm>
        <a:off x="2907506" y="529828"/>
        <a:ext cx="2643187" cy="1585912"/>
      </dsp:txXfrm>
    </dsp:sp>
    <dsp:sp modelId="{FB089F36-EEFA-4A93-81C6-40E8110700DC}">
      <dsp:nvSpPr>
        <dsp:cNvPr id="0" name=""/>
        <dsp:cNvSpPr/>
      </dsp:nvSpPr>
      <dsp:spPr>
        <a:xfrm>
          <a:off x="5815012" y="529828"/>
          <a:ext cx="2643187" cy="1585912"/>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dirty="0" smtClean="0"/>
            <a:t>Auxiliar no upgrade dos projetos </a:t>
          </a:r>
          <a:r>
            <a:rPr lang="pt-BR" sz="2000" kern="1200" noProof="0" dirty="0" smtClean="0"/>
            <a:t>existentes, </a:t>
          </a:r>
          <a:r>
            <a:rPr lang="pt-BR" sz="2000" kern="1200" noProof="0" dirty="0" smtClean="0"/>
            <a:t>para usar </a:t>
          </a:r>
          <a:r>
            <a:rPr lang="pt-BR" sz="2000" kern="1200" noProof="0" dirty="0" smtClean="0"/>
            <a:t>os softwares do </a:t>
          </a:r>
          <a:r>
            <a:rPr lang="pt-BR" sz="2000" kern="1200" noProof="0" dirty="0" smtClean="0"/>
            <a:t>acordo</a:t>
          </a:r>
        </a:p>
      </dsp:txBody>
      <dsp:txXfrm>
        <a:off x="5815012" y="529828"/>
        <a:ext cx="2643187" cy="1585912"/>
      </dsp:txXfrm>
    </dsp:sp>
    <dsp:sp modelId="{B45C79EE-580D-4C1C-8769-690C163C72FB}">
      <dsp:nvSpPr>
        <dsp:cNvPr id="0" name=""/>
        <dsp:cNvSpPr/>
      </dsp:nvSpPr>
      <dsp:spPr>
        <a:xfrm>
          <a:off x="0" y="2380059"/>
          <a:ext cx="2643187" cy="1585912"/>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dirty="0" smtClean="0"/>
            <a:t>Mostrar como </a:t>
          </a:r>
          <a:r>
            <a:rPr lang="pt-BR" sz="2000" kern="1200" noProof="0" dirty="0" smtClean="0"/>
            <a:t>os softwares </a:t>
          </a:r>
          <a:r>
            <a:rPr lang="pt-BR" sz="2000" kern="1200" noProof="0" dirty="0" smtClean="0"/>
            <a:t>do acordo </a:t>
          </a:r>
          <a:r>
            <a:rPr lang="pt-BR" sz="2000" kern="1200" noProof="0" dirty="0" smtClean="0"/>
            <a:t>podem </a:t>
          </a:r>
          <a:r>
            <a:rPr lang="pt-BR" sz="2000" kern="1200" noProof="0" dirty="0" smtClean="0"/>
            <a:t>ser </a:t>
          </a:r>
          <a:r>
            <a:rPr lang="pt-BR" sz="2000" kern="1200" noProof="0" dirty="0" smtClean="0"/>
            <a:t>usados </a:t>
          </a:r>
          <a:r>
            <a:rPr lang="pt-BR" sz="2000" kern="1200" noProof="0" dirty="0" smtClean="0"/>
            <a:t>em outros </a:t>
          </a:r>
          <a:r>
            <a:rPr lang="pt-BR" sz="2000" kern="1200" noProof="0" dirty="0" smtClean="0"/>
            <a:t>projetos</a:t>
          </a:r>
          <a:endParaRPr lang="pt-BR" sz="2000" kern="1200" noProof="0" dirty="0" smtClean="0"/>
        </a:p>
      </dsp:txBody>
      <dsp:txXfrm>
        <a:off x="0" y="2380059"/>
        <a:ext cx="2643187" cy="1585912"/>
      </dsp:txXfrm>
    </dsp:sp>
    <dsp:sp modelId="{D924966D-31D0-48BB-BE1F-CD5A04B9AF1F}">
      <dsp:nvSpPr>
        <dsp:cNvPr id="0" name=""/>
        <dsp:cNvSpPr/>
      </dsp:nvSpPr>
      <dsp:spPr>
        <a:xfrm>
          <a:off x="2907506" y="2380059"/>
          <a:ext cx="2643187" cy="1585912"/>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dirty="0" smtClean="0"/>
            <a:t>Prestar assessoria em projetos </a:t>
          </a:r>
          <a:r>
            <a:rPr lang="pt-BR" sz="2000" kern="1200" noProof="0" dirty="0" smtClean="0"/>
            <a:t>importantes, </a:t>
          </a:r>
          <a:r>
            <a:rPr lang="pt-BR" sz="2000" kern="1200" noProof="0" dirty="0" smtClean="0"/>
            <a:t>com assistência sobre aplicativos, upgrades e como começar a trabalhar</a:t>
          </a:r>
        </a:p>
      </dsp:txBody>
      <dsp:txXfrm>
        <a:off x="2907506" y="2380059"/>
        <a:ext cx="2643187" cy="1585912"/>
      </dsp:txXfrm>
    </dsp:sp>
    <dsp:sp modelId="{FE25D26A-16B4-4ED8-A2A7-4716372ADCE4}">
      <dsp:nvSpPr>
        <dsp:cNvPr id="0" name=""/>
        <dsp:cNvSpPr/>
      </dsp:nvSpPr>
      <dsp:spPr>
        <a:xfrm>
          <a:off x="5815012" y="2380059"/>
          <a:ext cx="2643187" cy="1585912"/>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smtClean="0"/>
            <a:t>Criar conteúdo personalizado para o treinamento</a:t>
          </a:r>
        </a:p>
      </dsp:txBody>
      <dsp:txXfrm>
        <a:off x="5815012" y="2380059"/>
        <a:ext cx="2643187" cy="15859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ACA1E1-8109-4892-AE7A-D1AA8F7EF5F9}">
      <dsp:nvSpPr>
        <dsp:cNvPr id="0" name=""/>
        <dsp:cNvSpPr/>
      </dsp:nvSpPr>
      <dsp:spPr>
        <a:xfrm>
          <a:off x="673100" y="0"/>
          <a:ext cx="4749800" cy="474980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876CFA-EFB0-41B9-84AF-F815691B3C33}">
      <dsp:nvSpPr>
        <dsp:cNvPr id="0" name=""/>
        <dsp:cNvSpPr/>
      </dsp:nvSpPr>
      <dsp:spPr>
        <a:xfrm>
          <a:off x="1124330" y="451230"/>
          <a:ext cx="1852422" cy="1852422"/>
        </a:xfrm>
        <a:prstGeom prst="round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dirty="0" smtClean="0"/>
            <a:t>Direcionamento</a:t>
          </a:r>
          <a:endParaRPr lang="pt-BR" sz="2000" kern="1200" noProof="0" dirty="0"/>
        </a:p>
      </dsp:txBody>
      <dsp:txXfrm>
        <a:off x="1124330" y="451230"/>
        <a:ext cx="1852422" cy="1852422"/>
      </dsp:txXfrm>
    </dsp:sp>
    <dsp:sp modelId="{825AFF2A-45C3-4804-B51A-E100B8D269F7}">
      <dsp:nvSpPr>
        <dsp:cNvPr id="0" name=""/>
        <dsp:cNvSpPr/>
      </dsp:nvSpPr>
      <dsp:spPr>
        <a:xfrm>
          <a:off x="3124192" y="457195"/>
          <a:ext cx="1852422" cy="1852422"/>
        </a:xfrm>
        <a:prstGeom prst="round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dirty="0" smtClean="0"/>
            <a:t>Benefícios</a:t>
          </a:r>
          <a:endParaRPr lang="pt-BR" sz="2000" kern="1200" noProof="0" dirty="0" smtClean="0"/>
        </a:p>
      </dsp:txBody>
      <dsp:txXfrm>
        <a:off x="3124192" y="457195"/>
        <a:ext cx="1852422" cy="1852422"/>
      </dsp:txXfrm>
    </dsp:sp>
    <dsp:sp modelId="{3D603829-4D11-440C-8EAE-CF8E2A26C5E5}">
      <dsp:nvSpPr>
        <dsp:cNvPr id="0" name=""/>
        <dsp:cNvSpPr/>
      </dsp:nvSpPr>
      <dsp:spPr>
        <a:xfrm>
          <a:off x="1124330" y="2446147"/>
          <a:ext cx="1852422" cy="1852422"/>
        </a:xfrm>
        <a:prstGeom prst="round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dirty="0" smtClean="0"/>
            <a:t>Utilização</a:t>
          </a:r>
          <a:endParaRPr lang="pt-BR" sz="2000" kern="1200" noProof="0" dirty="0" smtClean="0"/>
        </a:p>
      </dsp:txBody>
      <dsp:txXfrm>
        <a:off x="1124330" y="2446147"/>
        <a:ext cx="1852422" cy="1852422"/>
      </dsp:txXfrm>
    </dsp:sp>
    <dsp:sp modelId="{3765F78E-9FB0-49ED-AF2A-38BA0F7624BA}">
      <dsp:nvSpPr>
        <dsp:cNvPr id="0" name=""/>
        <dsp:cNvSpPr/>
      </dsp:nvSpPr>
      <dsp:spPr>
        <a:xfrm>
          <a:off x="3119247" y="2446147"/>
          <a:ext cx="1852422" cy="1852422"/>
        </a:xfrm>
        <a:prstGeom prst="round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noProof="0" smtClean="0"/>
            <a:t>O ano seguinte</a:t>
          </a:r>
          <a:endParaRPr lang="pt-BR" sz="2000" kern="1200" noProof="0"/>
        </a:p>
      </dsp:txBody>
      <dsp:txXfrm>
        <a:off x="3119247" y="2446147"/>
        <a:ext cx="1852422" cy="185242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image" Target="../media/image34.png"/><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3A289F-A5A5-4B18-8434-9487E7DD1A2D}" type="datetimeFigureOut">
              <a:rPr lang="en-US" smtClean="0"/>
              <a:pPr/>
              <a:t>9/20/2011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E88324-323C-4996-BAC0-65642F2B1D3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E88324-323C-4996-BAC0-65642F2B1D3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National Instruments Leadership Seminar</a:t>
            </a:r>
          </a:p>
        </p:txBody>
      </p:sp>
      <p:sp>
        <p:nvSpPr>
          <p:cNvPr id="5" name="Rectangle 3"/>
          <p:cNvSpPr>
            <a:spLocks noGrp="1" noChangeArrowheads="1"/>
          </p:cNvSpPr>
          <p:nvPr>
            <p:ph type="dt" idx="1"/>
          </p:nvPr>
        </p:nvSpPr>
        <p:spPr>
          <a:ln/>
        </p:spPr>
        <p:txBody>
          <a:bodyPr/>
          <a:lstStyle/>
          <a:p>
            <a:r>
              <a:rPr lang="en-US" dirty="0"/>
              <a:t>April, 2002</a:t>
            </a:r>
          </a:p>
        </p:txBody>
      </p:sp>
      <p:sp>
        <p:nvSpPr>
          <p:cNvPr id="6" name="Rectangle 4"/>
          <p:cNvSpPr>
            <a:spLocks noGrp="1" noChangeArrowheads="1"/>
          </p:cNvSpPr>
          <p:nvPr>
            <p:ph type="ftr" sz="quarter" idx="4"/>
          </p:nvPr>
        </p:nvSpPr>
        <p:spPr>
          <a:ln/>
        </p:spPr>
        <p:txBody>
          <a:bodyPr/>
          <a:lstStyle/>
          <a:p>
            <a:r>
              <a:rPr lang="en-US" dirty="0"/>
              <a:t>National Instruments CONFIDENTIAL</a:t>
            </a:r>
          </a:p>
        </p:txBody>
      </p:sp>
      <p:sp>
        <p:nvSpPr>
          <p:cNvPr id="7" name="Rectangle 5"/>
          <p:cNvSpPr>
            <a:spLocks noGrp="1" noChangeArrowheads="1"/>
          </p:cNvSpPr>
          <p:nvPr>
            <p:ph type="sldNum" sz="quarter" idx="5"/>
          </p:nvPr>
        </p:nvSpPr>
        <p:spPr>
          <a:ln/>
        </p:spPr>
        <p:txBody>
          <a:bodyPr/>
          <a:lstStyle/>
          <a:p>
            <a:fld id="{B1075E91-7C79-4832-A17B-C5BEF5BC552C}" type="slidenum">
              <a:rPr lang="en-US"/>
              <a:pPr/>
              <a:t>10</a:t>
            </a:fld>
            <a:endParaRPr lang="en-US" dirty="0"/>
          </a:p>
        </p:txBody>
      </p:sp>
      <p:sp>
        <p:nvSpPr>
          <p:cNvPr id="1239042" name="Rectangle 2"/>
          <p:cNvSpPr>
            <a:spLocks noGrp="1" noRot="1" noChangeAspect="1" noChangeArrowheads="1" noTextEdit="1"/>
          </p:cNvSpPr>
          <p:nvPr>
            <p:ph type="sldImg"/>
          </p:nvPr>
        </p:nvSpPr>
        <p:spPr>
          <a:xfrm>
            <a:off x="1155700" y="693738"/>
            <a:ext cx="4546600" cy="3409950"/>
          </a:xfrm>
        </p:spPr>
      </p:sp>
      <p:sp>
        <p:nvSpPr>
          <p:cNvPr id="1239043" name="Rectangle 3"/>
          <p:cNvSpPr>
            <a:spLocks noGrp="1" noChangeArrowheads="1"/>
          </p:cNvSpPr>
          <p:nvPr>
            <p:ph type="body" idx="1"/>
          </p:nvPr>
        </p:nvSpPr>
        <p:spPr>
          <a:xfrm>
            <a:off x="916264" y="4342464"/>
            <a:ext cx="5025473" cy="4116049"/>
          </a:xfrm>
        </p:spPr>
        <p:txBody>
          <a:bodyPr/>
          <a:lstStyle/>
          <a:p>
            <a:r>
              <a:rPr lang="en-US" dirty="0"/>
              <a:t>LabVIEW has a very powerful analysis library which consists of 500 plus signal processing, filtering, windowing, frequency-domain measurements, math, linear algebra, curve fitting, optimization, satistical analysis and probability functions.  For more information on these capabilities, visit www.ni.com/analysis. Modulation Toolkit 2 extends LabVIEW’s signal generation and analysis capabilities for communication signal processing.  Toolkit adds functionality for digital and analog modulation, measurements and impairment addition.  Toolkit also adds visualization capabilities for Eye diagram, constellation plots and Trellis diagram.  Spectral Measurements Toolkit contains functions for frequency-domain analysis of RF signals for performing measurements such as power-in-band and occupied bandwidth.  Benefits of these toolkits are :</a:t>
            </a:r>
          </a:p>
          <a:p>
            <a:r>
              <a:rPr lang="en-US" dirty="0"/>
              <a:t>Functions for well-established or standard blocks</a:t>
            </a:r>
          </a:p>
          <a:p>
            <a:r>
              <a:rPr lang="en-US" dirty="0"/>
              <a:t>Open Source Code/Extensibility</a:t>
            </a:r>
          </a:p>
          <a:p>
            <a:r>
              <a:rPr lang="en-US" dirty="0"/>
              <a:t>Easy Visualization/Debugging Tools</a:t>
            </a:r>
          </a:p>
          <a:p>
            <a:r>
              <a:rPr lang="en-US" dirty="0"/>
              <a:t>Connectivity to Input/Output devices and embedded targets.</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dirty="0" smtClean="0"/>
              <a:t>National Instruments Leadership Seminar</a:t>
            </a:r>
            <a:endParaRPr lang="en-US" dirty="0"/>
          </a:p>
        </p:txBody>
      </p:sp>
      <p:sp>
        <p:nvSpPr>
          <p:cNvPr id="5" name="Date Placeholder 4"/>
          <p:cNvSpPr>
            <a:spLocks noGrp="1"/>
          </p:cNvSpPr>
          <p:nvPr>
            <p:ph type="dt" idx="11"/>
          </p:nvPr>
        </p:nvSpPr>
        <p:spPr/>
        <p:txBody>
          <a:bodyPr/>
          <a:lstStyle/>
          <a:p>
            <a:pPr>
              <a:defRPr/>
            </a:pPr>
            <a:r>
              <a:rPr lang="en-US" dirty="0" smtClean="0"/>
              <a:t>April, 2002</a:t>
            </a:r>
            <a:endParaRPr lang="en-US" dirty="0"/>
          </a:p>
        </p:txBody>
      </p:sp>
      <p:sp>
        <p:nvSpPr>
          <p:cNvPr id="6" name="Footer Placeholder 5"/>
          <p:cNvSpPr>
            <a:spLocks noGrp="1"/>
          </p:cNvSpPr>
          <p:nvPr>
            <p:ph type="ftr" sz="quarter" idx="12"/>
          </p:nvPr>
        </p:nvSpPr>
        <p:spPr/>
        <p:txBody>
          <a:bodyPr/>
          <a:lstStyle/>
          <a:p>
            <a:pPr>
              <a:defRPr/>
            </a:pPr>
            <a:r>
              <a:rPr lang="en-US" dirty="0" smtClean="0"/>
              <a:t>National Instruments CONFIDENTIAL</a:t>
            </a:r>
            <a:endParaRPr lang="en-US" dirty="0"/>
          </a:p>
        </p:txBody>
      </p:sp>
      <p:sp>
        <p:nvSpPr>
          <p:cNvPr id="7" name="Slide Number Placeholder 6"/>
          <p:cNvSpPr>
            <a:spLocks noGrp="1"/>
          </p:cNvSpPr>
          <p:nvPr>
            <p:ph type="sldNum" sz="quarter" idx="13"/>
          </p:nvPr>
        </p:nvSpPr>
        <p:spPr/>
        <p:txBody>
          <a:bodyPr/>
          <a:lstStyle/>
          <a:p>
            <a:pPr>
              <a:defRPr/>
            </a:pPr>
            <a:fld id="{F7C697B2-9E9E-4DFA-9DAB-19648D63EFE3}"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p:txBody>
      </p:sp>
      <p:sp>
        <p:nvSpPr>
          <p:cNvPr id="4" name="Slide Number Placeholder 3"/>
          <p:cNvSpPr>
            <a:spLocks noGrp="1"/>
          </p:cNvSpPr>
          <p:nvPr>
            <p:ph type="sldNum" sz="quarter" idx="10"/>
          </p:nvPr>
        </p:nvSpPr>
        <p:spPr/>
        <p:txBody>
          <a:bodyPr/>
          <a:lstStyle/>
          <a:p>
            <a:fld id="{E0E88324-323C-4996-BAC0-65642F2B1D3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96619-95F2-448F-9728-C76A27416F2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159071-CF79-4A61-9D60-0EC8BB44738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E88324-323C-4996-BAC0-65642F2B1D3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6060157F-E128-4EF4-8FBC-A240FE4F5DDC}" type="slidenum">
              <a:rPr lang="en-US" smtClean="0">
                <a:solidFill>
                  <a:prstClr val="black"/>
                </a:solidFill>
              </a:rPr>
              <a:pPr/>
              <a:t>16</a:t>
            </a:fld>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E88324-323C-4996-BAC0-65642F2B1D3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E88324-323C-4996-BAC0-65642F2B1D3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AC03001-0B58-4ADD-8BB1-9DB571E4A37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Three year agreement,</a:t>
            </a:r>
            <a:r>
              <a:rPr lang="en-US" baseline="0" dirty="0" smtClean="0"/>
              <a:t> starting in 2011.</a:t>
            </a:r>
          </a:p>
          <a:p>
            <a:r>
              <a:rPr lang="en-US" baseline="0" dirty="0" smtClean="0"/>
              <a:t>Fixed price, independent of the number of seats Delphi uses!  (No more PO’s required for SW.)</a:t>
            </a:r>
          </a:p>
          <a:p>
            <a:pPr lvl="1"/>
            <a:r>
              <a:rPr lang="en-US" baseline="0" dirty="0" smtClean="0"/>
              <a:t>Almost all NI SW available, unlimited number of seats.</a:t>
            </a:r>
          </a:p>
          <a:p>
            <a:pPr lvl="0"/>
            <a:r>
              <a:rPr lang="en-US" dirty="0" smtClean="0"/>
              <a:t>Includes</a:t>
            </a:r>
            <a:r>
              <a:rPr lang="en-US" baseline="0" dirty="0" smtClean="0"/>
              <a:t> 4000 training credits (enough for 400 “man weeks” of training over 3 yrs)</a:t>
            </a:r>
          </a:p>
          <a:p>
            <a:pPr lvl="1"/>
            <a:r>
              <a:rPr lang="en-US" baseline="0" dirty="0" smtClean="0"/>
              <a:t>Regional, onsite or online training options available</a:t>
            </a:r>
          </a:p>
          <a:p>
            <a:pPr lvl="1"/>
            <a:r>
              <a:rPr lang="en-US" baseline="0" dirty="0" smtClean="0"/>
              <a:t>Using training actually increases the number of seats owned by Delphi.</a:t>
            </a:r>
          </a:p>
          <a:p>
            <a:pPr lvl="0"/>
            <a:r>
              <a:rPr lang="en-US" baseline="0" dirty="0" smtClean="0"/>
              <a:t>6 months of custom NI customer Application Engineer time for Delphi projects.</a:t>
            </a:r>
          </a:p>
          <a:p>
            <a:pPr lvl="1"/>
            <a:r>
              <a:rPr lang="en-US" baseline="0" dirty="0" smtClean="0"/>
              <a:t>Proof of concept or key project efforts to help Delphi.</a:t>
            </a:r>
          </a:p>
          <a:p>
            <a:pPr lvl="1"/>
            <a:r>
              <a:rPr lang="en-US" baseline="0" dirty="0" smtClean="0"/>
              <a:t>In </a:t>
            </a:r>
            <a:r>
              <a:rPr lang="en-US" baseline="0" dirty="0" err="1" smtClean="0"/>
              <a:t>addtion</a:t>
            </a:r>
            <a:r>
              <a:rPr lang="en-US" baseline="0" dirty="0" smtClean="0"/>
              <a:t> to full standard support.</a:t>
            </a:r>
          </a:p>
          <a:p>
            <a:pPr lvl="0"/>
            <a:r>
              <a:rPr lang="en-US" baseline="0" dirty="0" smtClean="0"/>
              <a:t>Success Plan – consulting assistance from NI to build a plan on how to leverage the SW and training.</a:t>
            </a:r>
            <a:endParaRPr lang="en-US" dirty="0"/>
          </a:p>
        </p:txBody>
      </p:sp>
      <p:sp>
        <p:nvSpPr>
          <p:cNvPr id="4" name="Slide Number Placeholder 3"/>
          <p:cNvSpPr>
            <a:spLocks noGrp="1"/>
          </p:cNvSpPr>
          <p:nvPr>
            <p:ph type="sldNum" sz="quarter" idx="10"/>
          </p:nvPr>
        </p:nvSpPr>
        <p:spPr/>
        <p:txBody>
          <a:bodyPr/>
          <a:lstStyle/>
          <a:p>
            <a:fld id="{6060157F-E128-4EF4-8FBC-A240FE4F5DDC}" type="slidenum">
              <a:rPr lang="en-US" smtClean="0">
                <a:solidFill>
                  <a:prstClr val="black"/>
                </a:solidFill>
              </a:rPr>
              <a:pPr/>
              <a:t>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b="0" baseline="0" dirty="0" smtClean="0"/>
              <a:t>This slide does not include all software in the EA. See the list below.</a:t>
            </a:r>
          </a:p>
          <a:p>
            <a:endParaRPr lang="en-US" sz="1000" b="0" baseline="0" dirty="0" smtClean="0"/>
          </a:p>
          <a:p>
            <a:r>
              <a:rPr lang="en-US" sz="1000" b="0" baseline="0" dirty="0" smtClean="0"/>
              <a:t>Developer Suite Core</a:t>
            </a:r>
          </a:p>
          <a:p>
            <a:r>
              <a:rPr lang="en-US" sz="1000" b="0" baseline="0" dirty="0" err="1" smtClean="0"/>
              <a:t>LabVIEW</a:t>
            </a:r>
            <a:r>
              <a:rPr lang="en-US" sz="1000" b="0" baseline="0" dirty="0" smtClean="0"/>
              <a:t> Professional Development System</a:t>
            </a:r>
          </a:p>
          <a:p>
            <a:r>
              <a:rPr lang="en-US" sz="1000" b="0" baseline="0" dirty="0" err="1" smtClean="0"/>
              <a:t>LabWindows</a:t>
            </a:r>
            <a:r>
              <a:rPr lang="en-US" sz="1000" b="0" baseline="0" dirty="0" smtClean="0"/>
              <a:t>/CVI Full Development System</a:t>
            </a:r>
          </a:p>
          <a:p>
            <a:r>
              <a:rPr lang="en-US" sz="1000" b="0" baseline="0" dirty="0" smtClean="0"/>
              <a:t>Measurement Studio Enterprise</a:t>
            </a:r>
          </a:p>
          <a:p>
            <a:r>
              <a:rPr lang="en-US" sz="1000" b="0" baseline="0" dirty="0" err="1" smtClean="0"/>
              <a:t>LabVIEW</a:t>
            </a:r>
            <a:r>
              <a:rPr lang="en-US" sz="1000" b="0" baseline="0" dirty="0" smtClean="0"/>
              <a:t> </a:t>
            </a:r>
            <a:r>
              <a:rPr lang="en-US" sz="1000" b="0" baseline="0" dirty="0" err="1" smtClean="0"/>
              <a:t>SignalExpress</a:t>
            </a:r>
            <a:endParaRPr lang="en-US" sz="1000" b="0" baseline="0" dirty="0" smtClean="0"/>
          </a:p>
          <a:p>
            <a:r>
              <a:rPr lang="en-US" sz="1000" b="0" baseline="0" dirty="0" smtClean="0"/>
              <a:t>Database Connectivity Toolkit</a:t>
            </a:r>
          </a:p>
          <a:p>
            <a:r>
              <a:rPr lang="en-US" sz="1000" b="0" baseline="0" dirty="0" smtClean="0"/>
              <a:t>Internet Toolkit</a:t>
            </a:r>
          </a:p>
          <a:p>
            <a:r>
              <a:rPr lang="en-US" sz="1000" b="0" baseline="0" dirty="0" smtClean="0"/>
              <a:t>PID and Fuzzy Logic Toolkit</a:t>
            </a:r>
          </a:p>
          <a:p>
            <a:r>
              <a:rPr lang="en-US" sz="1000" b="0" baseline="0" dirty="0" smtClean="0"/>
              <a:t>Report Generation Toolkit</a:t>
            </a:r>
          </a:p>
          <a:p>
            <a:r>
              <a:rPr lang="en-US" sz="1000" b="0" baseline="0" dirty="0" smtClean="0"/>
              <a:t>Advanced Signal Processing Toolkit</a:t>
            </a:r>
          </a:p>
          <a:p>
            <a:r>
              <a:rPr lang="en-US" sz="1000" b="0" baseline="0" dirty="0" smtClean="0"/>
              <a:t>Digital Filter Design Toolkit</a:t>
            </a:r>
          </a:p>
          <a:p>
            <a:r>
              <a:rPr lang="en-US" sz="1000" b="0" baseline="0" dirty="0" err="1" smtClean="0"/>
              <a:t>DataFinder</a:t>
            </a:r>
            <a:r>
              <a:rPr lang="en-US" sz="1000" b="0" baseline="0" dirty="0" smtClean="0"/>
              <a:t> Toolkit</a:t>
            </a:r>
          </a:p>
          <a:p>
            <a:r>
              <a:rPr lang="en-US" sz="1000" b="0" baseline="0" dirty="0" smtClean="0"/>
              <a:t>Device Drivers</a:t>
            </a:r>
          </a:p>
          <a:p>
            <a:endParaRPr lang="en-US" sz="1000" b="0" baseline="0" dirty="0" smtClean="0"/>
          </a:p>
          <a:p>
            <a:r>
              <a:rPr lang="en-US" sz="1000" b="0" baseline="0" dirty="0" smtClean="0"/>
              <a:t>Real-Time Deployment Option</a:t>
            </a:r>
          </a:p>
          <a:p>
            <a:r>
              <a:rPr lang="en-US" sz="1000" b="0" baseline="0" dirty="0" err="1" smtClean="0"/>
              <a:t>LabVIEW</a:t>
            </a:r>
            <a:r>
              <a:rPr lang="en-US" sz="1000" b="0" baseline="0" dirty="0" smtClean="0"/>
              <a:t> Real-Time Module</a:t>
            </a:r>
          </a:p>
          <a:p>
            <a:r>
              <a:rPr lang="en-US" sz="1000" b="0" baseline="0" dirty="0" smtClean="0"/>
              <a:t>Execution Trace Toolkit</a:t>
            </a:r>
          </a:p>
          <a:p>
            <a:r>
              <a:rPr lang="en-US" sz="1000" b="0" baseline="0" dirty="0" smtClean="0"/>
              <a:t> </a:t>
            </a:r>
          </a:p>
          <a:p>
            <a:r>
              <a:rPr lang="en-US" sz="1000" b="0" baseline="0" dirty="0" smtClean="0"/>
              <a:t>FPGA Deployment Option</a:t>
            </a:r>
          </a:p>
          <a:p>
            <a:r>
              <a:rPr lang="en-US" sz="1000" b="0" baseline="0" dirty="0" err="1" smtClean="0"/>
              <a:t>LabVIEW</a:t>
            </a:r>
            <a:r>
              <a:rPr lang="en-US" sz="1000" b="0" baseline="0" dirty="0" smtClean="0"/>
              <a:t> FPGA Module</a:t>
            </a:r>
          </a:p>
          <a:p>
            <a:r>
              <a:rPr lang="en-US" sz="1000" b="0" baseline="0" dirty="0" smtClean="0"/>
              <a:t>NI-RIO</a:t>
            </a:r>
          </a:p>
          <a:p>
            <a:r>
              <a:rPr lang="en-US" sz="1000" b="0" baseline="0" dirty="0" smtClean="0"/>
              <a:t> </a:t>
            </a:r>
          </a:p>
          <a:p>
            <a:r>
              <a:rPr lang="en-US" sz="1000" b="0" baseline="0" dirty="0" err="1" smtClean="0"/>
              <a:t>LabWindows</a:t>
            </a:r>
            <a:r>
              <a:rPr lang="en-US" sz="1000" b="0" baseline="0" dirty="0" smtClean="0"/>
              <a:t>/CVI Real-Time Deployment Option</a:t>
            </a:r>
          </a:p>
          <a:p>
            <a:r>
              <a:rPr lang="en-US" sz="1000" b="0" baseline="0" dirty="0" err="1" smtClean="0"/>
              <a:t>LabWindows</a:t>
            </a:r>
            <a:r>
              <a:rPr lang="en-US" sz="1000" b="0" baseline="0" dirty="0" smtClean="0"/>
              <a:t>/CVI Real-Time Module</a:t>
            </a:r>
          </a:p>
          <a:p>
            <a:r>
              <a:rPr lang="en-US" sz="1000" b="0" baseline="0" dirty="0" smtClean="0"/>
              <a:t>Real-Time Execution Trace Toolkit</a:t>
            </a:r>
          </a:p>
          <a:p>
            <a:r>
              <a:rPr lang="en-US" sz="1000" b="0" baseline="0" dirty="0" smtClean="0"/>
              <a:t> </a:t>
            </a:r>
          </a:p>
          <a:p>
            <a:r>
              <a:rPr lang="en-US" sz="1000" b="0" baseline="0" dirty="0" smtClean="0"/>
              <a:t>Touch Panel Deployment Option</a:t>
            </a:r>
          </a:p>
          <a:p>
            <a:r>
              <a:rPr lang="en-US" sz="1000" b="0" baseline="0" dirty="0" smtClean="0"/>
              <a:t>NI </a:t>
            </a:r>
            <a:r>
              <a:rPr lang="en-US" sz="1000" b="0" baseline="0" dirty="0" err="1" smtClean="0"/>
              <a:t>LabVIEW</a:t>
            </a:r>
            <a:r>
              <a:rPr lang="en-US" sz="1000" b="0" baseline="0" dirty="0" smtClean="0"/>
              <a:t> Touch Panel Module</a:t>
            </a:r>
          </a:p>
          <a:p>
            <a:r>
              <a:rPr lang="en-US" sz="1000" b="0" baseline="0" dirty="0" smtClean="0"/>
              <a:t> </a:t>
            </a:r>
          </a:p>
          <a:p>
            <a:r>
              <a:rPr lang="en-US" sz="1000" b="0" baseline="0" dirty="0" smtClean="0"/>
              <a:t>Mobile Module Deployment Option</a:t>
            </a:r>
          </a:p>
          <a:p>
            <a:r>
              <a:rPr lang="en-US" sz="1000" b="0" baseline="0" dirty="0" err="1" smtClean="0"/>
              <a:t>LabVIEW</a:t>
            </a:r>
            <a:r>
              <a:rPr lang="en-US" sz="1000" b="0" baseline="0" dirty="0" smtClean="0"/>
              <a:t> Mobile Module for Windows Mobile</a:t>
            </a:r>
          </a:p>
          <a:p>
            <a:r>
              <a:rPr lang="en-US" sz="1000" b="0" baseline="0" dirty="0" smtClean="0"/>
              <a:t>NI-</a:t>
            </a:r>
            <a:r>
              <a:rPr lang="en-US" sz="1000" b="0" baseline="0" dirty="0" err="1" smtClean="0"/>
              <a:t>DAQmx</a:t>
            </a:r>
            <a:r>
              <a:rPr lang="en-US" sz="1000" b="0" baseline="0" dirty="0" smtClean="0"/>
              <a:t> Base</a:t>
            </a:r>
          </a:p>
          <a:p>
            <a:endParaRPr lang="en-US" sz="1000" b="0" baseline="0" dirty="0" smtClean="0"/>
          </a:p>
          <a:p>
            <a:r>
              <a:rPr lang="en-US" sz="1000" b="0" baseline="0" dirty="0" smtClean="0"/>
              <a:t>Automated Test Option</a:t>
            </a:r>
          </a:p>
          <a:p>
            <a:r>
              <a:rPr lang="en-US" sz="1000" b="0" baseline="0" dirty="0" smtClean="0"/>
              <a:t>NI </a:t>
            </a:r>
            <a:r>
              <a:rPr lang="en-US" sz="1000" b="0" baseline="0" dirty="0" err="1" smtClean="0"/>
              <a:t>TestStand</a:t>
            </a:r>
            <a:endParaRPr lang="en-US" sz="1000" b="0" baseline="0" dirty="0" smtClean="0"/>
          </a:p>
          <a:p>
            <a:r>
              <a:rPr lang="en-US" sz="1000" b="0" baseline="0" dirty="0" smtClean="0"/>
              <a:t>NI Switch Executive</a:t>
            </a:r>
          </a:p>
          <a:p>
            <a:r>
              <a:rPr lang="en-US" sz="1000" b="0" baseline="0" dirty="0" smtClean="0"/>
              <a:t> </a:t>
            </a:r>
          </a:p>
          <a:p>
            <a:r>
              <a:rPr lang="en-US" sz="1000" b="0" baseline="0" dirty="0" smtClean="0"/>
              <a:t>Industrial Monitoring Option</a:t>
            </a:r>
          </a:p>
          <a:p>
            <a:r>
              <a:rPr lang="en-US" sz="1000" b="0" baseline="0" dirty="0" err="1" smtClean="0"/>
              <a:t>LabVIEW</a:t>
            </a:r>
            <a:r>
              <a:rPr lang="en-US" sz="1000" b="0" baseline="0" dirty="0" smtClean="0"/>
              <a:t> </a:t>
            </a:r>
            <a:r>
              <a:rPr lang="en-US" sz="1000" b="0" baseline="0" dirty="0" err="1" smtClean="0"/>
              <a:t>Datalogging</a:t>
            </a:r>
            <a:r>
              <a:rPr lang="en-US" sz="1000" b="0" baseline="0" dirty="0" smtClean="0"/>
              <a:t> and Supervisory Control Module</a:t>
            </a:r>
          </a:p>
          <a:p>
            <a:r>
              <a:rPr lang="en-US" sz="1000" b="0" baseline="0" dirty="0" smtClean="0"/>
              <a:t> </a:t>
            </a:r>
          </a:p>
          <a:p>
            <a:r>
              <a:rPr lang="en-US" sz="1000" b="0" baseline="0" dirty="0" smtClean="0"/>
              <a:t>Image Acquisition and Machine Vision Option</a:t>
            </a:r>
          </a:p>
          <a:p>
            <a:r>
              <a:rPr lang="en-US" sz="1000" b="0" baseline="0" dirty="0" smtClean="0"/>
              <a:t>Vision Development Module</a:t>
            </a:r>
          </a:p>
          <a:p>
            <a:r>
              <a:rPr lang="en-US" sz="1000" b="0" baseline="0" dirty="0" smtClean="0"/>
              <a:t>Vision Builder for Automated Inspection</a:t>
            </a:r>
          </a:p>
          <a:p>
            <a:r>
              <a:rPr lang="en-US" sz="1000" b="0" baseline="0" dirty="0" smtClean="0"/>
              <a:t>Vision Builder AI Development Kit</a:t>
            </a:r>
          </a:p>
          <a:p>
            <a:r>
              <a:rPr lang="en-US" sz="1000" b="0" baseline="0" dirty="0" smtClean="0"/>
              <a:t> </a:t>
            </a:r>
          </a:p>
          <a:p>
            <a:r>
              <a:rPr lang="en-US" sz="1000" b="0" baseline="0" dirty="0" smtClean="0"/>
              <a:t>Sound and Vibration Option</a:t>
            </a:r>
          </a:p>
          <a:p>
            <a:r>
              <a:rPr lang="en-US" sz="1000" b="0" baseline="0" dirty="0" err="1" smtClean="0"/>
              <a:t>LabVIEW</a:t>
            </a:r>
            <a:r>
              <a:rPr lang="en-US" sz="1000" b="0" baseline="0" dirty="0" smtClean="0"/>
              <a:t> Sound and Vibration Measurement Suite</a:t>
            </a:r>
          </a:p>
          <a:p>
            <a:r>
              <a:rPr lang="en-US" sz="1000" b="0" baseline="0" dirty="0" smtClean="0"/>
              <a:t> </a:t>
            </a:r>
          </a:p>
          <a:p>
            <a:r>
              <a:rPr lang="en-US" sz="1000" b="0" baseline="0" dirty="0" smtClean="0"/>
              <a:t>Control Design and Simulation Option</a:t>
            </a:r>
          </a:p>
          <a:p>
            <a:r>
              <a:rPr lang="en-US" sz="1000" b="0" baseline="0" dirty="0" err="1" smtClean="0"/>
              <a:t>LabVIEW</a:t>
            </a:r>
            <a:r>
              <a:rPr lang="en-US" sz="1000" b="0" baseline="0" dirty="0" smtClean="0"/>
              <a:t> Simulation Interface Toolkit</a:t>
            </a:r>
          </a:p>
          <a:p>
            <a:r>
              <a:rPr lang="en-US" sz="1000" b="0" baseline="0" dirty="0" err="1" smtClean="0"/>
              <a:t>LabVIEW</a:t>
            </a:r>
            <a:r>
              <a:rPr lang="en-US" sz="1000" b="0" baseline="0" dirty="0" smtClean="0"/>
              <a:t> Control Design and Simulation Module</a:t>
            </a:r>
          </a:p>
          <a:p>
            <a:r>
              <a:rPr lang="en-US" sz="1000" b="0" baseline="0" dirty="0" err="1" smtClean="0"/>
              <a:t>LabVIEW</a:t>
            </a:r>
            <a:r>
              <a:rPr lang="en-US" sz="1000" b="0" baseline="0" dirty="0" smtClean="0"/>
              <a:t> System Identification Toolkit</a:t>
            </a:r>
          </a:p>
          <a:p>
            <a:r>
              <a:rPr lang="en-US" sz="1000" b="0" baseline="0" dirty="0" smtClean="0"/>
              <a:t> </a:t>
            </a:r>
          </a:p>
          <a:p>
            <a:r>
              <a:rPr lang="en-US" sz="1000" b="0" baseline="0" dirty="0" smtClean="0"/>
              <a:t>Communications Option</a:t>
            </a:r>
          </a:p>
          <a:p>
            <a:r>
              <a:rPr lang="en-US" sz="1000" b="0" baseline="0" dirty="0" smtClean="0"/>
              <a:t>Modulation Toolkit</a:t>
            </a:r>
          </a:p>
          <a:p>
            <a:r>
              <a:rPr lang="en-US" sz="1000" b="0" baseline="0" dirty="0" smtClean="0"/>
              <a:t>Spectral Measurements Toolkit</a:t>
            </a:r>
          </a:p>
          <a:p>
            <a:r>
              <a:rPr lang="en-US" sz="1000" b="0" baseline="0" dirty="0" smtClean="0"/>
              <a:t> </a:t>
            </a:r>
          </a:p>
          <a:p>
            <a:r>
              <a:rPr lang="en-US" sz="1000" b="0" baseline="0" dirty="0" smtClean="0"/>
              <a:t>Data Management Option</a:t>
            </a:r>
          </a:p>
          <a:p>
            <a:r>
              <a:rPr lang="en-US" sz="1000" b="0" baseline="0" dirty="0" err="1" smtClean="0"/>
              <a:t>DIAdem</a:t>
            </a:r>
            <a:r>
              <a:rPr lang="en-US" sz="1000" b="0" baseline="0" dirty="0" smtClean="0"/>
              <a:t> Professional Edition</a:t>
            </a:r>
          </a:p>
          <a:p>
            <a:r>
              <a:rPr lang="en-US" sz="1000" b="0" baseline="0" dirty="0" smtClean="0"/>
              <a:t> </a:t>
            </a:r>
          </a:p>
          <a:p>
            <a:r>
              <a:rPr lang="en-US" sz="1000" b="0" baseline="0" dirty="0" smtClean="0"/>
              <a:t>Motion Control Option</a:t>
            </a:r>
          </a:p>
          <a:p>
            <a:r>
              <a:rPr lang="en-US" sz="1000" b="0" baseline="0" dirty="0" err="1" smtClean="0"/>
              <a:t>LabVIEW</a:t>
            </a:r>
            <a:r>
              <a:rPr lang="en-US" sz="1000" b="0" baseline="0" dirty="0" smtClean="0"/>
              <a:t> NI </a:t>
            </a:r>
            <a:r>
              <a:rPr lang="en-US" sz="1000" b="0" baseline="0" dirty="0" err="1" smtClean="0"/>
              <a:t>SoftMotion</a:t>
            </a:r>
            <a:r>
              <a:rPr lang="en-US" sz="1000" b="0" baseline="0" dirty="0" smtClean="0"/>
              <a:t> Module</a:t>
            </a:r>
          </a:p>
          <a:p>
            <a:r>
              <a:rPr lang="en-US" sz="1000" b="0" baseline="0" dirty="0" smtClean="0"/>
              <a:t>NI Motion Assistant</a:t>
            </a:r>
          </a:p>
          <a:p>
            <a:r>
              <a:rPr lang="en-US" sz="1000" b="0" baseline="0" dirty="0" smtClean="0"/>
              <a:t> </a:t>
            </a:r>
          </a:p>
          <a:p>
            <a:r>
              <a:rPr lang="en-US" sz="1000" b="0" baseline="0" dirty="0" err="1" smtClean="0"/>
              <a:t>Statechart</a:t>
            </a:r>
            <a:r>
              <a:rPr lang="en-US" sz="1000" b="0" baseline="0" dirty="0" smtClean="0"/>
              <a:t> Option</a:t>
            </a:r>
          </a:p>
          <a:p>
            <a:r>
              <a:rPr lang="en-US" sz="1000" b="0" baseline="0" dirty="0" smtClean="0"/>
              <a:t>NI </a:t>
            </a:r>
            <a:r>
              <a:rPr lang="en-US" sz="1000" b="0" baseline="0" dirty="0" err="1" smtClean="0"/>
              <a:t>LabVIEW</a:t>
            </a:r>
            <a:r>
              <a:rPr lang="en-US" sz="1000" b="0" baseline="0" dirty="0" smtClean="0"/>
              <a:t> </a:t>
            </a:r>
            <a:r>
              <a:rPr lang="en-US" sz="1000" b="0" baseline="0" dirty="0" err="1" smtClean="0"/>
              <a:t>Statechart</a:t>
            </a:r>
            <a:r>
              <a:rPr lang="en-US" sz="1000" b="0" baseline="0" dirty="0" smtClean="0"/>
              <a:t> Module</a:t>
            </a:r>
          </a:p>
          <a:p>
            <a:r>
              <a:rPr lang="en-US" sz="1000" b="0" baseline="0" dirty="0" smtClean="0"/>
              <a:t> </a:t>
            </a:r>
          </a:p>
          <a:p>
            <a:r>
              <a:rPr lang="en-US" sz="1000" b="0" baseline="0" dirty="0" smtClean="0"/>
              <a:t>Software Validation Tools Option</a:t>
            </a:r>
          </a:p>
          <a:p>
            <a:r>
              <a:rPr lang="en-US" sz="1000" b="0" baseline="0" dirty="0" err="1" smtClean="0"/>
              <a:t>LabVIEW</a:t>
            </a:r>
            <a:r>
              <a:rPr lang="en-US" sz="1000" b="0" baseline="0" dirty="0" smtClean="0"/>
              <a:t> Unit Test Framework Toolkit</a:t>
            </a:r>
          </a:p>
          <a:p>
            <a:r>
              <a:rPr lang="en-US" sz="1000" b="0" baseline="0" dirty="0" err="1" smtClean="0"/>
              <a:t>LabVIEW</a:t>
            </a:r>
            <a:r>
              <a:rPr lang="en-US" sz="1000" b="0" baseline="0" dirty="0" smtClean="0"/>
              <a:t> Desktop Execution Trace Toolkit</a:t>
            </a:r>
          </a:p>
          <a:p>
            <a:r>
              <a:rPr lang="en-US" sz="1000" b="0" baseline="0" dirty="0" err="1" smtClean="0"/>
              <a:t>LabVIEW</a:t>
            </a:r>
            <a:r>
              <a:rPr lang="en-US" sz="1000" b="0" baseline="0" dirty="0" smtClean="0"/>
              <a:t> VI Analyzer Toolkit</a:t>
            </a:r>
          </a:p>
          <a:p>
            <a:r>
              <a:rPr lang="en-US" sz="1000" b="0" baseline="0" dirty="0" smtClean="0"/>
              <a:t> </a:t>
            </a:r>
          </a:p>
          <a:p>
            <a:r>
              <a:rPr lang="en-US" sz="1000" b="0" baseline="0" dirty="0" err="1" smtClean="0"/>
              <a:t>MathScript</a:t>
            </a:r>
            <a:r>
              <a:rPr lang="en-US" sz="1000" b="0" baseline="0" dirty="0" smtClean="0"/>
              <a:t> RT Option</a:t>
            </a:r>
          </a:p>
          <a:p>
            <a:r>
              <a:rPr lang="en-US" sz="1000" b="0" baseline="0" dirty="0" err="1" smtClean="0"/>
              <a:t>LabVIEW</a:t>
            </a:r>
            <a:r>
              <a:rPr lang="en-US" sz="1000" b="0" baseline="0" dirty="0" smtClean="0"/>
              <a:t> </a:t>
            </a:r>
            <a:r>
              <a:rPr lang="en-US" sz="1000" b="0" baseline="0" dirty="0" err="1" smtClean="0"/>
              <a:t>MathScript</a:t>
            </a:r>
            <a:r>
              <a:rPr lang="en-US" sz="1000" b="0" baseline="0" dirty="0" smtClean="0"/>
              <a:t> RT Module</a:t>
            </a:r>
          </a:p>
          <a:p>
            <a:r>
              <a:rPr lang="en-US" sz="1000" b="0" baseline="0" dirty="0" smtClean="0"/>
              <a:t> </a:t>
            </a:r>
          </a:p>
          <a:p>
            <a:r>
              <a:rPr lang="en-US" sz="1000" b="0" baseline="0" dirty="0" smtClean="0"/>
              <a:t>Real-Time Testing and HIL Simulation Option</a:t>
            </a:r>
          </a:p>
          <a:p>
            <a:r>
              <a:rPr lang="en-US" sz="1000" b="0" baseline="0" dirty="0" err="1" smtClean="0"/>
              <a:t>Veristand</a:t>
            </a:r>
            <a:endParaRPr lang="en-US" sz="1000" b="0" baseline="0" dirty="0" smtClean="0"/>
          </a:p>
          <a:p>
            <a:r>
              <a:rPr lang="en-US" sz="1000" b="0" baseline="0" dirty="0" smtClean="0"/>
              <a:t> </a:t>
            </a:r>
          </a:p>
          <a:p>
            <a:r>
              <a:rPr lang="en-US" sz="1000" b="0" baseline="0" dirty="0" smtClean="0"/>
              <a:t>Circuit Prototyping Option</a:t>
            </a:r>
          </a:p>
          <a:p>
            <a:r>
              <a:rPr lang="en-US" sz="1000" b="0" baseline="0" dirty="0" err="1" smtClean="0"/>
              <a:t>Multisim</a:t>
            </a:r>
            <a:endParaRPr lang="en-US" sz="1000" b="0" baseline="0" dirty="0" smtClean="0"/>
          </a:p>
          <a:p>
            <a:r>
              <a:rPr lang="en-US" sz="1000" b="0" baseline="0" dirty="0" err="1" smtClean="0"/>
              <a:t>Ultiboard</a:t>
            </a:r>
            <a:endParaRPr lang="en-US" sz="1000" b="0" baseline="0" dirty="0" smtClean="0"/>
          </a:p>
          <a:p>
            <a:endParaRPr lang="en-US" sz="1000" b="0" baseline="0" dirty="0" smtClean="0"/>
          </a:p>
          <a:p>
            <a:endParaRPr lang="en-US" sz="1000" b="0" baseline="0" dirty="0" smtClean="0"/>
          </a:p>
        </p:txBody>
      </p:sp>
      <p:sp>
        <p:nvSpPr>
          <p:cNvPr id="4" name="Slide Number Placeholder 3"/>
          <p:cNvSpPr>
            <a:spLocks noGrp="1"/>
          </p:cNvSpPr>
          <p:nvPr>
            <p:ph type="sldNum" sz="quarter" idx="10"/>
          </p:nvPr>
        </p:nvSpPr>
        <p:spPr/>
        <p:txBody>
          <a:bodyPr/>
          <a:lstStyle/>
          <a:p>
            <a:fld id="{E0E88324-323C-4996-BAC0-65642F2B1D3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There are many software</a:t>
            </a:r>
            <a:r>
              <a:rPr lang="en-US" baseline="0" dirty="0" smtClean="0"/>
              <a:t> tools available to engineers in the Enterprise Agreement.  Sometimes its easier to look at where the tools are often applied through the product life cycle.</a:t>
            </a:r>
          </a:p>
          <a:p>
            <a:endParaRPr lang="en-US" baseline="0" dirty="0" smtClean="0"/>
          </a:p>
          <a:p>
            <a:pPr>
              <a:buFontTx/>
              <a:buChar char="-"/>
            </a:pPr>
            <a:r>
              <a:rPr lang="en-US" baseline="0" dirty="0" smtClean="0"/>
              <a:t>Diadem is an engineering data storage, analysis, reporting and searching tool.  From early design data through detailed manufacturing data logs, Diadem applies.</a:t>
            </a:r>
          </a:p>
          <a:p>
            <a:pPr>
              <a:buFontTx/>
              <a:buChar char="-"/>
            </a:pPr>
            <a:r>
              <a:rPr lang="en-US" baseline="0" dirty="0" smtClean="0"/>
              <a:t> </a:t>
            </a:r>
            <a:r>
              <a:rPr lang="en-US" baseline="0" dirty="0" err="1" smtClean="0"/>
              <a:t>TestStand</a:t>
            </a:r>
            <a:r>
              <a:rPr lang="en-US" baseline="0" dirty="0" smtClean="0"/>
              <a:t> is the standard test executive used by manufacturing and some validation groups to create, manage and run sequential testing </a:t>
            </a:r>
            <a:r>
              <a:rPr lang="en-US" baseline="0" dirty="0" err="1" smtClean="0"/>
              <a:t>senarios</a:t>
            </a:r>
            <a:r>
              <a:rPr lang="en-US" baseline="0" dirty="0" smtClean="0"/>
              <a:t>.  Through the Delphi Process Model it is configured for Delphi uses.</a:t>
            </a:r>
          </a:p>
          <a:p>
            <a:pPr>
              <a:buFontTx/>
              <a:buChar char="-"/>
            </a:pPr>
            <a:r>
              <a:rPr lang="en-US" baseline="0" dirty="0" err="1" smtClean="0"/>
              <a:t>Veristand</a:t>
            </a:r>
            <a:r>
              <a:rPr lang="en-US" baseline="0" dirty="0" smtClean="0"/>
              <a:t> is a test manager that is aimed at situations more common in design or validation testing where </a:t>
            </a:r>
            <a:r>
              <a:rPr lang="en-US" baseline="0" dirty="0" err="1" smtClean="0"/>
              <a:t>Simulink</a:t>
            </a:r>
            <a:r>
              <a:rPr lang="en-US" baseline="0" dirty="0" smtClean="0"/>
              <a:t> models, or real-time timing of functional software testing is desired.  There are many similarities between </a:t>
            </a:r>
            <a:r>
              <a:rPr lang="en-US" baseline="0" dirty="0" err="1" smtClean="0"/>
              <a:t>TestStand</a:t>
            </a:r>
            <a:r>
              <a:rPr lang="en-US" baseline="0" dirty="0" smtClean="0"/>
              <a:t> and </a:t>
            </a:r>
            <a:r>
              <a:rPr lang="en-US" baseline="0" dirty="0" err="1" smtClean="0"/>
              <a:t>Veristand</a:t>
            </a:r>
            <a:r>
              <a:rPr lang="en-US" baseline="0" dirty="0" smtClean="0"/>
              <a:t> but each is optimized for different use cases.</a:t>
            </a:r>
          </a:p>
          <a:p>
            <a:pPr>
              <a:buFontTx/>
              <a:buChar char="-"/>
            </a:pPr>
            <a:r>
              <a:rPr lang="en-US" baseline="0" dirty="0" smtClean="0"/>
              <a:t>Under lying </a:t>
            </a:r>
            <a:r>
              <a:rPr lang="en-US" baseline="0" dirty="0" err="1" smtClean="0"/>
              <a:t>Veristand</a:t>
            </a:r>
            <a:r>
              <a:rPr lang="en-US" baseline="0" dirty="0" smtClean="0"/>
              <a:t>, </a:t>
            </a:r>
            <a:r>
              <a:rPr lang="en-US" baseline="0" dirty="0" err="1" smtClean="0"/>
              <a:t>TestStand</a:t>
            </a:r>
            <a:r>
              <a:rPr lang="en-US" baseline="0" dirty="0" smtClean="0"/>
              <a:t> and Diadem are the C and </a:t>
            </a:r>
            <a:r>
              <a:rPr lang="en-US" baseline="0" dirty="0" err="1" smtClean="0"/>
              <a:t>LabVIEW</a:t>
            </a:r>
            <a:r>
              <a:rPr lang="en-US" baseline="0" dirty="0" smtClean="0"/>
              <a:t> </a:t>
            </a:r>
            <a:r>
              <a:rPr lang="en-US" baseline="0" dirty="0" err="1" smtClean="0"/>
              <a:t>programing</a:t>
            </a:r>
            <a:r>
              <a:rPr lang="en-US" baseline="0" dirty="0" smtClean="0"/>
              <a:t> environments.  These developing environments are optimized to rapidly create all sorts of engineering measurement and control modules or applications.  The EA provides access to not only the environments, but the tool kits too.</a:t>
            </a:r>
          </a:p>
          <a:p>
            <a:pPr>
              <a:buFontTx/>
              <a:buChar char="-"/>
            </a:pPr>
            <a:r>
              <a:rPr lang="en-US" baseline="0" dirty="0" smtClean="0"/>
              <a:t> For groups wishing to develop LV code using good SW engineering principals, take a look at the Unit Testing Tool and VI Analyzer.  Both tools help provide code reviews to enable good LV coding.</a:t>
            </a:r>
          </a:p>
          <a:p>
            <a:pPr>
              <a:buFontTx/>
              <a:buChar char="-"/>
            </a:pPr>
            <a:r>
              <a:rPr lang="en-US" baseline="0" dirty="0" smtClean="0"/>
              <a:t> Groups needing </a:t>
            </a:r>
            <a:r>
              <a:rPr lang="en-US" baseline="0" dirty="0" err="1" smtClean="0"/>
              <a:t>realtime</a:t>
            </a:r>
            <a:r>
              <a:rPr lang="en-US" baseline="0" dirty="0" smtClean="0"/>
              <a:t> or embedded development, look at the VHDL and </a:t>
            </a:r>
            <a:r>
              <a:rPr lang="en-US" baseline="0" dirty="0" err="1" smtClean="0"/>
              <a:t>RealTime</a:t>
            </a:r>
            <a:r>
              <a:rPr lang="en-US" baseline="0" dirty="0" smtClean="0"/>
              <a:t> OS compilers for </a:t>
            </a:r>
            <a:r>
              <a:rPr lang="en-US" baseline="0" dirty="0" err="1" smtClean="0"/>
              <a:t>LabVIEW</a:t>
            </a:r>
            <a:r>
              <a:rPr lang="en-US" baseline="0" dirty="0" smtClean="0"/>
              <a:t>.  The trace execution toolkit allows engineers to see all memory and interrupt interactions in their code to debug or optimize performance.</a:t>
            </a:r>
          </a:p>
          <a:p>
            <a:pPr>
              <a:buFontTx/>
              <a:buChar char="-"/>
            </a:pPr>
            <a:r>
              <a:rPr lang="en-US" baseline="0" dirty="0" smtClean="0"/>
              <a:t> Engineers doing special functions like RF Protocols, Vision Inspection, Motion Control or ECU Calibration/Communication should look at the extensive range of toolkits that add functions into LV.</a:t>
            </a:r>
          </a:p>
          <a:p>
            <a:pPr>
              <a:buFontTx/>
              <a:buChar char="-"/>
            </a:pPr>
            <a:endParaRPr lang="en-US" dirty="0"/>
          </a:p>
        </p:txBody>
      </p:sp>
      <p:sp>
        <p:nvSpPr>
          <p:cNvPr id="4" name="Slide Number Placeholder 3"/>
          <p:cNvSpPr>
            <a:spLocks noGrp="1"/>
          </p:cNvSpPr>
          <p:nvPr>
            <p:ph type="sldNum" sz="quarter" idx="10"/>
          </p:nvPr>
        </p:nvSpPr>
        <p:spPr/>
        <p:txBody>
          <a:bodyPr/>
          <a:lstStyle/>
          <a:p>
            <a:fld id="{E0E88324-323C-4996-BAC0-65642F2B1D3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1" dirty="0"/>
          </a:p>
        </p:txBody>
      </p:sp>
      <p:sp>
        <p:nvSpPr>
          <p:cNvPr id="4" name="Slide Number Placeholder 3"/>
          <p:cNvSpPr>
            <a:spLocks noGrp="1"/>
          </p:cNvSpPr>
          <p:nvPr>
            <p:ph type="sldNum" sz="quarter" idx="10"/>
          </p:nvPr>
        </p:nvSpPr>
        <p:spPr/>
        <p:txBody>
          <a:bodyPr/>
          <a:lstStyle/>
          <a:p>
            <a:fld id="{A9256E93-171F-49FA-A11F-C78E5948E57A}" type="slidenum">
              <a:rPr lang="en-US" smtClean="0">
                <a:solidFill>
                  <a:prstClr val="black"/>
                </a:solidFill>
              </a:rPr>
              <a:pPr/>
              <a:t>5</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aseline="0" dirty="0" smtClean="0"/>
          </a:p>
          <a:p>
            <a:r>
              <a:rPr lang="en-US" b="1" baseline="0" dirty="0" smtClean="0"/>
              <a:t>Definition</a:t>
            </a:r>
          </a:p>
          <a:p>
            <a:r>
              <a:rPr lang="en-US" baseline="0" dirty="0" smtClean="0"/>
              <a:t>LabVIEW is a development environment that has been built specifically for engineers and scientists with the intent of making them more productive and ensuring that they have all the tools they need to prototype, design and build their applications.</a:t>
            </a:r>
          </a:p>
          <a:p>
            <a:endParaRPr lang="en-US" baseline="0" dirty="0" smtClean="0"/>
          </a:p>
          <a:p>
            <a:r>
              <a:rPr lang="en-US" b="1" baseline="0" dirty="0" smtClean="0"/>
              <a:t>How can we claim that LabVIEW makes you more productive?</a:t>
            </a:r>
            <a:endParaRPr lang="en-US" b="0" baseline="0" dirty="0" smtClean="0"/>
          </a:p>
          <a:p>
            <a:r>
              <a:rPr lang="en-US" b="0" baseline="0" dirty="0" smtClean="0"/>
              <a:t>LabVIEW makes users more productive because it provides all the tools engineers need in a single environment and ensures that they all work and can be used together.  The key is guaranteed compatibility between engineering tools.</a:t>
            </a:r>
          </a:p>
          <a:p>
            <a:endParaRPr lang="en-US" b="0" baseline="0" dirty="0" smtClean="0"/>
          </a:p>
          <a:p>
            <a:r>
              <a:rPr lang="en-US" b="1" baseline="0" dirty="0" smtClean="0"/>
              <a:t>Technology Abstractions?</a:t>
            </a:r>
          </a:p>
          <a:p>
            <a:r>
              <a:rPr lang="en-US" b="0" baseline="0" dirty="0" err="1" smtClean="0"/>
              <a:t>LabVIEW’s</a:t>
            </a:r>
            <a:r>
              <a:rPr lang="en-US" b="0" baseline="0" dirty="0" smtClean="0"/>
              <a:t> compiler abstracts complex technological problems like multicore, virtualization, memory allocation and network communication.</a:t>
            </a:r>
          </a:p>
          <a:p>
            <a:endParaRPr lang="en-US" b="0" baseline="0" dirty="0" smtClean="0"/>
          </a:p>
          <a:p>
            <a:r>
              <a:rPr lang="en-US" b="1" baseline="0" dirty="0" smtClean="0"/>
              <a:t>Hardware APIs?</a:t>
            </a:r>
          </a:p>
          <a:p>
            <a:r>
              <a:rPr lang="en-US" b="0" baseline="0" dirty="0" smtClean="0"/>
              <a:t>Over 8000 drivers for instruments and a wide-range of USB, PCI, and PXI instruments make it easy to real-world signals into software.</a:t>
            </a:r>
          </a:p>
          <a:p>
            <a:endParaRPr lang="en-US" b="0" baseline="0" dirty="0" smtClean="0"/>
          </a:p>
          <a:p>
            <a:r>
              <a:rPr lang="en-US" b="1" baseline="0" dirty="0" smtClean="0"/>
              <a:t>G Programming Language</a:t>
            </a:r>
            <a:endParaRPr lang="en-US" b="0" baseline="0" dirty="0" smtClean="0"/>
          </a:p>
          <a:p>
            <a:r>
              <a:rPr lang="en-US" b="0" baseline="0" dirty="0" smtClean="0"/>
              <a:t>G is a complete programming language, capable of solving the most complex and advanced problems today.  There are a variety of other programming approaches in LabVIEW, but G is the language that ties them together</a:t>
            </a:r>
          </a:p>
          <a:p>
            <a:endParaRPr lang="en-US" b="0" baseline="0" dirty="0" smtClean="0"/>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A9256E93-171F-49FA-A11F-C78E5948E57A}"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685800" y="4341815"/>
            <a:ext cx="5486400" cy="4116387"/>
          </a:xfrm>
          <a:noFill/>
        </p:spPr>
        <p:txBody>
          <a:bodyPr lIns="92283" tIns="46141" rIns="92283" bIns="46141">
            <a:normAutofit/>
          </a:bodyPr>
          <a:lstStyle/>
          <a:p>
            <a:pPr eaLnBrk="1" hangingPunct="1">
              <a:lnSpc>
                <a:spcPct val="90000"/>
              </a:lnSpc>
            </a:pPr>
            <a:r>
              <a:rPr lang="en-US" b="0" dirty="0" smtClean="0"/>
              <a:t>The choice of computational models is an</a:t>
            </a:r>
            <a:r>
              <a:rPr lang="en-US" b="0" baseline="0" dirty="0" smtClean="0"/>
              <a:t> important aspect of LabVIEW for design. The reason is that what the job of design involves a variety of approaches and techniques optimized for different types of developers and applications. </a:t>
            </a:r>
          </a:p>
          <a:p>
            <a:pPr eaLnBrk="1" hangingPunct="1">
              <a:lnSpc>
                <a:spcPct val="90000"/>
              </a:lnSpc>
            </a:pPr>
            <a:endParaRPr lang="en-US" b="0" baseline="0" dirty="0" smtClean="0"/>
          </a:p>
          <a:p>
            <a:pPr eaLnBrk="1" hangingPunct="1">
              <a:lnSpc>
                <a:spcPct val="90000"/>
              </a:lnSpc>
            </a:pPr>
            <a:r>
              <a:rPr lang="en-US" b="0" baseline="0" dirty="0" smtClean="0"/>
              <a:t>LabVIEW is an open platform that offers a variety of computational models aligned with these needs. We’ve discussed graphical dataflow and textual MathScript. Other alternatives include C-code (with the LabVIEW Embedded module), dynamic system simulation (with the Control Design &amp; Simulation module), and statecharts (with the Statechart module). In addition, and not represented on this slide, there are a number of options for invoking third party software from LabVIEW.</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8"/>
          <p:cNvSpPr>
            <a:spLocks noGrp="1" noChangeArrowheads="1"/>
          </p:cNvSpPr>
          <p:nvPr>
            <p:ph type="ftr" sz="quarter" idx="4"/>
          </p:nvPr>
        </p:nvSpPr>
        <p:spPr>
          <a:noFill/>
        </p:spPr>
        <p:txBody>
          <a:bodyPr/>
          <a:lstStyle/>
          <a:p>
            <a:r>
              <a:rPr lang="en-US" smtClean="0">
                <a:latin typeface="Arial" charset="0"/>
              </a:rPr>
              <a:t>	 </a:t>
            </a:r>
            <a:r>
              <a:rPr lang="en-US" i="0" smtClean="0">
                <a:latin typeface="Arial" charset="0"/>
              </a:rPr>
              <a:t>©</a:t>
            </a:r>
            <a:r>
              <a:rPr lang="en-US" smtClean="0">
                <a:latin typeface="Arial Narrow" pitchFamily="34" charset="0"/>
              </a:rPr>
              <a:t> National Instruments Corporation</a:t>
            </a:r>
          </a:p>
        </p:txBody>
      </p:sp>
      <p:sp>
        <p:nvSpPr>
          <p:cNvPr id="78851" name="Rectangle 9"/>
          <p:cNvSpPr>
            <a:spLocks noGrp="1" noChangeArrowheads="1"/>
          </p:cNvSpPr>
          <p:nvPr>
            <p:ph type="sldNum" sz="quarter" idx="5"/>
          </p:nvPr>
        </p:nvSpPr>
        <p:spPr>
          <a:noFill/>
        </p:spPr>
        <p:txBody>
          <a:bodyPr/>
          <a:lstStyle/>
          <a:p>
            <a:fld id="{0B96E9A1-D47F-4C0B-BE3B-71170955C374}" type="slidenum">
              <a:rPr lang="en-US" smtClean="0"/>
              <a:pPr/>
              <a:t>8</a:t>
            </a:fld>
            <a:r>
              <a:rPr lang="en-US" smtClean="0"/>
              <a:t>	 Computer-Based Measurement and Automation Seminar </a:t>
            </a:r>
          </a:p>
        </p:txBody>
      </p:sp>
      <p:sp>
        <p:nvSpPr>
          <p:cNvPr id="78852" name="Rectangle 2"/>
          <p:cNvSpPr>
            <a:spLocks noGrp="1" noRot="1" noChangeAspect="1" noChangeArrowheads="1" noTextEdit="1"/>
          </p:cNvSpPr>
          <p:nvPr>
            <p:ph type="sldImg"/>
          </p:nvPr>
        </p:nvSpPr>
        <p:spPr>
          <a:ln/>
        </p:spPr>
      </p:sp>
      <p:sp>
        <p:nvSpPr>
          <p:cNvPr id="78853" name="Rectangle 3"/>
          <p:cNvSpPr>
            <a:spLocks noGrp="1" noChangeArrowheads="1"/>
          </p:cNvSpPr>
          <p:nvPr>
            <p:ph type="body" idx="1"/>
          </p:nvPr>
        </p:nvSpPr>
        <p:spPr>
          <a:xfrm>
            <a:off x="686098" y="4354286"/>
            <a:ext cx="5485805" cy="3885595"/>
          </a:xfrm>
          <a:noFill/>
          <a:ln/>
        </p:spPr>
        <p:txBody>
          <a:bodyPr/>
          <a:lstStyle/>
          <a:p>
            <a:pPr eaLnBrk="1" hangingPunct="1"/>
            <a:r>
              <a:rPr lang="en-US" dirty="0" smtClean="0"/>
              <a:t>The vision of </a:t>
            </a:r>
            <a:r>
              <a:rPr lang="en-US" dirty="0" err="1" smtClean="0"/>
              <a:t>LabVIEW</a:t>
            </a:r>
            <a:r>
              <a:rPr lang="en-US" dirty="0" smtClean="0"/>
              <a:t> is to scale from development on workstations and PCs to ever more embedded targets from rugged toaster-sized boxes to embedded systems on chips. NI’s vision is that with one development tool you will be able to design from desktop to embedded, simply varying your target based on application timing, size, ruggedness, portability, and other requirements, without having to learn an entirely new development process. In doing so, the </a:t>
            </a:r>
            <a:r>
              <a:rPr lang="en-US" dirty="0" err="1" smtClean="0"/>
              <a:t>LabVIEW</a:t>
            </a:r>
            <a:r>
              <a:rPr lang="en-US" dirty="0" smtClean="0"/>
              <a:t> vision also needs to encompass better management of distributed, networked systems. As the targets for </a:t>
            </a:r>
            <a:r>
              <a:rPr lang="en-US" dirty="0" err="1" smtClean="0"/>
              <a:t>LabVIEW</a:t>
            </a:r>
            <a:r>
              <a:rPr lang="en-US" dirty="0" smtClean="0"/>
              <a:t> become more varied and embedded, you will need to be able to more easily distribute and communicate between various </a:t>
            </a:r>
            <a:r>
              <a:rPr lang="en-US" dirty="0" err="1" smtClean="0"/>
              <a:t>LabVIEW</a:t>
            </a:r>
            <a:r>
              <a:rPr lang="en-US" dirty="0" smtClean="0"/>
              <a:t> code pieces in your system. For example, you may have a PC running a </a:t>
            </a:r>
            <a:r>
              <a:rPr lang="en-US" dirty="0" err="1" smtClean="0"/>
              <a:t>LabVIEW</a:t>
            </a:r>
            <a:r>
              <a:rPr lang="en-US" dirty="0" smtClean="0"/>
              <a:t> application that communicates to a real-time system that also is running </a:t>
            </a:r>
            <a:r>
              <a:rPr lang="en-US" dirty="0" err="1" smtClean="0"/>
              <a:t>LabVIEW</a:t>
            </a:r>
            <a:r>
              <a:rPr lang="en-US" dirty="0" smtClean="0"/>
              <a:t>. That system, in turn, integrates with a </a:t>
            </a:r>
            <a:r>
              <a:rPr lang="en-US" dirty="0" err="1" smtClean="0"/>
              <a:t>LabVIEW</a:t>
            </a:r>
            <a:r>
              <a:rPr lang="en-US" dirty="0" smtClean="0"/>
              <a:t> program running on an FPGA within the real-time system. All of that delivers high performance, but you also need an easy-to-use development environment to be able to understand clearly what is happening at a system level.</a:t>
            </a:r>
          </a:p>
          <a:p>
            <a:pPr eaLnBrk="1" hangingPunct="1"/>
            <a:r>
              <a:rPr lang="en-US" dirty="0" smtClean="0"/>
              <a:t>For more information, visit </a:t>
            </a:r>
            <a:r>
              <a:rPr lang="en-US" b="1" dirty="0" smtClean="0"/>
              <a:t>ni.com/</a:t>
            </a:r>
            <a:r>
              <a:rPr lang="en-US" b="1" dirty="0" err="1" smtClean="0"/>
              <a:t>labview</a:t>
            </a:r>
            <a:r>
              <a:rPr lang="en-US" dirty="0" smtClean="0"/>
              <a:t>. </a:t>
            </a: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878280-C1A1-48B3-B56B-1B4F32B10593}" type="slidenum">
              <a:rPr lang="en-US" smtClean="0">
                <a:solidFill>
                  <a:prstClr val="black"/>
                </a:solidFill>
              </a:rPr>
              <a:pPr/>
              <a:t>9</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2" name="Rectangle 6"/>
          <p:cNvSpPr>
            <a:spLocks noGrp="1" noChangeArrowheads="1"/>
          </p:cNvSpPr>
          <p:nvPr>
            <p:ph type="ctrTitle" sz="quarter"/>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4103" name="Rectangle 7"/>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2954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5052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522535"/>
            <a:ext cx="4114800" cy="44805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4114800" cy="44805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04800" y="1535113"/>
            <a:ext cx="41148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04800" y="2174875"/>
            <a:ext cx="4114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1148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114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screen"/>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4800" y="2286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304800" y="1676400"/>
            <a:ext cx="84582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rtl="0">
              <a:defRPr/>
            </a:pPr>
            <a:fld id="{21A28EE8-9C19-4659-A8D0-E414940E312F}" type="slidenum">
              <a:rPr lang="en-US" sz="800" kern="1200">
                <a:solidFill>
                  <a:srgbClr val="E3E3E3"/>
                </a:solidFill>
                <a:latin typeface="Arial" charset="0"/>
                <a:ea typeface="+mn-ea"/>
                <a:cs typeface="+mn-cs"/>
              </a:rPr>
              <a:pPr algn="r" rtl="0">
                <a:defRPr/>
              </a:pPr>
              <a:t>‹#›</a:t>
            </a:fld>
            <a:endParaRPr lang="en-US" sz="800" kern="1200">
              <a:solidFill>
                <a:srgbClr val="E3E3E3"/>
              </a:solidFill>
              <a:latin typeface="Arial" charset="0"/>
              <a:ea typeface="+mn-ea"/>
              <a:cs typeface="+mn-cs"/>
            </a:endParaRPr>
          </a:p>
        </p:txBody>
      </p:sp>
      <p:sp>
        <p:nvSpPr>
          <p:cNvPr id="3079" name="Rectangle 7"/>
          <p:cNvSpPr>
            <a:spLocks noChangeArrowheads="1"/>
          </p:cNvSpPr>
          <p:nvPr/>
        </p:nvSpPr>
        <p:spPr bwMode="auto">
          <a:xfrm>
            <a:off x="3127375" y="-241300"/>
            <a:ext cx="184150" cy="457200"/>
          </a:xfrm>
          <a:prstGeom prst="rect">
            <a:avLst/>
          </a:prstGeom>
          <a:noFill/>
          <a:ln w="9525">
            <a:noFill/>
            <a:miter lim="800000"/>
            <a:headEnd/>
            <a:tailEnd/>
          </a:ln>
          <a:effectLst/>
        </p:spPr>
        <p:txBody>
          <a:bodyPr wrap="none">
            <a:spAutoFit/>
          </a:bodyPr>
          <a:lstStyle/>
          <a:p>
            <a:pPr algn="l" rtl="0">
              <a:defRPr/>
            </a:pPr>
            <a:endParaRPr lang="en-US" kern="1200">
              <a:solidFill>
                <a:prstClr val="black"/>
              </a:solidFill>
              <a:latin typeface="Times" pitchFamily="18" charset="0"/>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000" b="1">
          <a:solidFill>
            <a:srgbClr val="065FA8"/>
          </a:solidFill>
          <a:latin typeface="+mj-lt"/>
          <a:ea typeface="+mj-ea"/>
          <a:cs typeface="+mj-cs"/>
        </a:defRPr>
      </a:lvl1pPr>
      <a:lvl2pPr algn="l" rtl="0" eaLnBrk="1" fontAlgn="base" hangingPunct="1">
        <a:spcBef>
          <a:spcPct val="0"/>
        </a:spcBef>
        <a:spcAft>
          <a:spcPct val="0"/>
        </a:spcAft>
        <a:defRPr sz="4000" b="1">
          <a:solidFill>
            <a:srgbClr val="065FA8"/>
          </a:solidFill>
          <a:latin typeface="Arial Narrow" pitchFamily="34" charset="0"/>
        </a:defRPr>
      </a:lvl2pPr>
      <a:lvl3pPr algn="l" rtl="0" eaLnBrk="1" fontAlgn="base" hangingPunct="1">
        <a:spcBef>
          <a:spcPct val="0"/>
        </a:spcBef>
        <a:spcAft>
          <a:spcPct val="0"/>
        </a:spcAft>
        <a:defRPr sz="4000" b="1">
          <a:solidFill>
            <a:srgbClr val="065FA8"/>
          </a:solidFill>
          <a:latin typeface="Arial Narrow" pitchFamily="34" charset="0"/>
        </a:defRPr>
      </a:lvl3pPr>
      <a:lvl4pPr algn="l" rtl="0" eaLnBrk="1" fontAlgn="base" hangingPunct="1">
        <a:spcBef>
          <a:spcPct val="0"/>
        </a:spcBef>
        <a:spcAft>
          <a:spcPct val="0"/>
        </a:spcAft>
        <a:defRPr sz="4000" b="1">
          <a:solidFill>
            <a:srgbClr val="065FA8"/>
          </a:solidFill>
          <a:latin typeface="Arial Narrow" pitchFamily="34" charset="0"/>
        </a:defRPr>
      </a:lvl4pPr>
      <a:lvl5pPr algn="l" rtl="0" eaLnBrk="1" fontAlgn="base" hangingPunct="1">
        <a:spcBef>
          <a:spcPct val="0"/>
        </a:spcBef>
        <a:spcAft>
          <a:spcPct val="0"/>
        </a:spcAft>
        <a:defRPr sz="4000" b="1">
          <a:solidFill>
            <a:srgbClr val="065FA8"/>
          </a:solidFill>
          <a:latin typeface="Arial Narrow" pitchFamily="34" charset="0"/>
        </a:defRPr>
      </a:lvl5pPr>
      <a:lvl6pPr marL="457200" algn="l" rtl="0" eaLnBrk="1" fontAlgn="base" hangingPunct="1">
        <a:spcBef>
          <a:spcPct val="0"/>
        </a:spcBef>
        <a:spcAft>
          <a:spcPct val="0"/>
        </a:spcAft>
        <a:defRPr sz="4000" b="1">
          <a:solidFill>
            <a:srgbClr val="006699"/>
          </a:solidFill>
          <a:latin typeface="Arial Narrow" pitchFamily="34" charset="0"/>
        </a:defRPr>
      </a:lvl6pPr>
      <a:lvl7pPr marL="914400" algn="l" rtl="0" eaLnBrk="1" fontAlgn="base" hangingPunct="1">
        <a:spcBef>
          <a:spcPct val="0"/>
        </a:spcBef>
        <a:spcAft>
          <a:spcPct val="0"/>
        </a:spcAft>
        <a:defRPr sz="4000" b="1">
          <a:solidFill>
            <a:srgbClr val="006699"/>
          </a:solidFill>
          <a:latin typeface="Arial Narrow" pitchFamily="34" charset="0"/>
        </a:defRPr>
      </a:lvl7pPr>
      <a:lvl8pPr marL="1371600" algn="l" rtl="0" eaLnBrk="1" fontAlgn="base" hangingPunct="1">
        <a:spcBef>
          <a:spcPct val="0"/>
        </a:spcBef>
        <a:spcAft>
          <a:spcPct val="0"/>
        </a:spcAft>
        <a:defRPr sz="4000" b="1">
          <a:solidFill>
            <a:srgbClr val="006699"/>
          </a:solidFill>
          <a:latin typeface="Arial Narrow" pitchFamily="34" charset="0"/>
        </a:defRPr>
      </a:lvl8pPr>
      <a:lvl9pPr marL="1828800" algn="l" rtl="0" eaLnBrk="1" fontAlgn="base" hangingPunct="1">
        <a:spcBef>
          <a:spcPct val="0"/>
        </a:spcBef>
        <a:spcAft>
          <a:spcPct val="0"/>
        </a:spcAft>
        <a:defRPr sz="4000" b="1">
          <a:solidFill>
            <a:srgbClr val="006699"/>
          </a:solidFill>
          <a:latin typeface="Arial Narrow"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48.png"/><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54.jpeg"/><Relationship Id="rId13" Type="http://schemas.openxmlformats.org/officeDocument/2006/relationships/image" Target="../media/image59.png"/><Relationship Id="rId3" Type="http://schemas.openxmlformats.org/officeDocument/2006/relationships/image" Target="../media/image49.jpeg"/><Relationship Id="rId7" Type="http://schemas.openxmlformats.org/officeDocument/2006/relationships/image" Target="../media/image53.jpeg"/><Relationship Id="rId12" Type="http://schemas.openxmlformats.org/officeDocument/2006/relationships/image" Target="../media/image58.jpeg"/><Relationship Id="rId2" Type="http://schemas.openxmlformats.org/officeDocument/2006/relationships/notesSlide" Target="../notesSlides/notesSlide11.xml"/><Relationship Id="rId16"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image" Target="../media/image52.jpeg"/><Relationship Id="rId11" Type="http://schemas.openxmlformats.org/officeDocument/2006/relationships/image" Target="../media/image57.jpeg"/><Relationship Id="rId5" Type="http://schemas.openxmlformats.org/officeDocument/2006/relationships/image" Target="../media/image51.jpeg"/><Relationship Id="rId15" Type="http://schemas.openxmlformats.org/officeDocument/2006/relationships/image" Target="../media/image61.png"/><Relationship Id="rId10" Type="http://schemas.openxmlformats.org/officeDocument/2006/relationships/image" Target="../media/image56.jpeg"/><Relationship Id="rId4" Type="http://schemas.openxmlformats.org/officeDocument/2006/relationships/image" Target="../media/image50.jpeg"/><Relationship Id="rId9" Type="http://schemas.openxmlformats.org/officeDocument/2006/relationships/image" Target="../media/image55.png"/><Relationship Id="rId14" Type="http://schemas.openxmlformats.org/officeDocument/2006/relationships/image" Target="../media/image6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notesSlide" Target="../notesSlides/notesSlide6.xml"/><Relationship Id="rId16"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jpeg"/><Relationship Id="rId15" Type="http://schemas.openxmlformats.org/officeDocument/2006/relationships/image" Target="../media/image2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jpeg"/><Relationship Id="rId4" Type="http://schemas.openxmlformats.org/officeDocument/2006/relationships/image" Target="../media/image23.png"/><Relationship Id="rId9" Type="http://schemas.openxmlformats.org/officeDocument/2006/relationships/image" Target="../media/image28.jpeg"/><Relationship Id="rId14" Type="http://schemas.openxmlformats.org/officeDocument/2006/relationships/image" Target="../media/image33.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hyperlink" Target="http://images.google.com/imgres?imgurl=www.pjrc.com/store/xcs10xl_plcc.jpg&amp;imgrefurl=http://www.pjrc.com/store/xcs10xl_plcc.html&amp;h=472&amp;w=476&amp;prev=/images?q=xilinx+fpga&amp;start=40&amp;svnum=10&amp;hl=en&amp;lr=&amp;ie=UTF-8&amp;oe=UTF-8&amp;safe=off&amp;sa=N" TargetMode="External"/><Relationship Id="rId3" Type="http://schemas.openxmlformats.org/officeDocument/2006/relationships/notesSlide" Target="../notesSlides/notesSlide8.xml"/><Relationship Id="rId7" Type="http://schemas.openxmlformats.org/officeDocument/2006/relationships/oleObject" Target="../embeddings/oleObject4.bin"/><Relationship Id="rId12" Type="http://schemas.openxmlformats.org/officeDocument/2006/relationships/oleObject" Target="../embeddings/oleObject9.bin"/><Relationship Id="rId2" Type="http://schemas.openxmlformats.org/officeDocument/2006/relationships/slideLayout" Target="../slideLayouts/slideLayout2.xml"/><Relationship Id="rId16" Type="http://schemas.openxmlformats.org/officeDocument/2006/relationships/image" Target="../media/image45.png"/><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5" Type="http://schemas.openxmlformats.org/officeDocument/2006/relationships/oleObject" Target="../embeddings/oleObject10.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 Id="rId14" Type="http://schemas.openxmlformats.org/officeDocument/2006/relationships/image" Target="../media/image44.jpeg"/></Relationships>
</file>

<file path=ppt/slides/_rels/slide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Layout" Target="../slideLayouts/slideLayout2.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5800" y="1981200"/>
            <a:ext cx="7772400" cy="1143000"/>
          </a:xfrm>
        </p:spPr>
        <p:txBody>
          <a:bodyPr/>
          <a:lstStyle/>
          <a:p>
            <a:r>
              <a:rPr lang="pt-BR" sz="4400" smtClean="0"/>
              <a:t>Acordo global de serviços com a Delphi</a:t>
            </a:r>
            <a:br>
              <a:rPr lang="pt-BR" sz="4400" smtClean="0"/>
            </a:br>
            <a:r>
              <a:rPr lang="pt-BR" sz="2800" smtClean="0">
                <a:solidFill>
                  <a:schemeClr val="tx1"/>
                </a:solidFill>
              </a:rPr>
              <a:t> Visão geral, 5/2011</a:t>
            </a:r>
            <a:endParaRPr lang="pt-BR" sz="4400">
              <a:solidFill>
                <a:schemeClr val="tx1"/>
              </a:solidFill>
            </a:endParaRPr>
          </a:p>
        </p:txBody>
      </p:sp>
      <p:sp>
        <p:nvSpPr>
          <p:cNvPr id="3" name="Subtitle 2"/>
          <p:cNvSpPr>
            <a:spLocks noGrp="1"/>
          </p:cNvSpPr>
          <p:nvPr>
            <p:ph type="subTitle" sz="quarter" idx="1"/>
          </p:nvPr>
        </p:nvSpPr>
        <p:spPr/>
        <p:txBody>
          <a:bodyPr/>
          <a:lstStyle/>
          <a:p>
            <a:r>
              <a:rPr lang="pt-BR" sz="2800" dirty="0" smtClean="0"/>
              <a:t>Chad Ruwe, gerente de contas da NI</a:t>
            </a:r>
          </a:p>
          <a:p>
            <a:r>
              <a:rPr lang="pt-BR" sz="2800" dirty="0" smtClean="0"/>
              <a:t>Marni Schwartz, gerente sênior de programa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8018" name="Rectangle 2"/>
          <p:cNvSpPr>
            <a:spLocks noGrp="1" noChangeArrowheads="1"/>
          </p:cNvSpPr>
          <p:nvPr>
            <p:ph type="title"/>
          </p:nvPr>
        </p:nvSpPr>
        <p:spPr>
          <a:xfrm>
            <a:off x="0" y="152400"/>
            <a:ext cx="9144000" cy="914400"/>
          </a:xfrm>
        </p:spPr>
        <p:txBody>
          <a:bodyPr/>
          <a:lstStyle/>
          <a:p>
            <a:r>
              <a:rPr lang="pt-BR" sz="3600" smtClean="0"/>
              <a:t>Novos padrões wireless …  RF Toolkits</a:t>
            </a:r>
            <a:endParaRPr lang="pt-BR" sz="3600"/>
          </a:p>
        </p:txBody>
      </p:sp>
      <p:sp>
        <p:nvSpPr>
          <p:cNvPr id="1238019" name="Rectangle 3"/>
          <p:cNvSpPr>
            <a:spLocks noGrp="1" noChangeArrowheads="1"/>
          </p:cNvSpPr>
          <p:nvPr>
            <p:ph type="body" sz="half" idx="1"/>
          </p:nvPr>
        </p:nvSpPr>
        <p:spPr>
          <a:xfrm>
            <a:off x="6019800" y="990600"/>
            <a:ext cx="2819400" cy="2971800"/>
          </a:xfrm>
        </p:spPr>
        <p:txBody>
          <a:bodyPr/>
          <a:lstStyle/>
          <a:p>
            <a:pPr>
              <a:lnSpc>
                <a:spcPct val="80000"/>
              </a:lnSpc>
              <a:buFontTx/>
              <a:buNone/>
            </a:pPr>
            <a:r>
              <a:rPr lang="pt-BR" sz="2000" dirty="0" smtClean="0"/>
              <a:t>Modulação</a:t>
            </a:r>
          </a:p>
          <a:p>
            <a:pPr>
              <a:lnSpc>
                <a:spcPct val="80000"/>
              </a:lnSpc>
              <a:buFont typeface="Arial" pitchFamily="34" charset="0"/>
              <a:buChar char="•"/>
            </a:pPr>
            <a:r>
              <a:rPr lang="pt-BR" sz="1400" dirty="0" smtClean="0"/>
              <a:t>EVM</a:t>
            </a:r>
          </a:p>
          <a:p>
            <a:pPr>
              <a:buFont typeface="Arial" pitchFamily="34" charset="0"/>
              <a:buChar char="•"/>
            </a:pPr>
            <a:r>
              <a:rPr lang="pt-BR" sz="1400" dirty="0" smtClean="0"/>
              <a:t>Offset de frequência</a:t>
            </a:r>
          </a:p>
          <a:p>
            <a:pPr>
              <a:buFont typeface="Arial" pitchFamily="34" charset="0"/>
              <a:buChar char="•"/>
            </a:pPr>
            <a:r>
              <a:rPr lang="pt-BR" sz="1400" dirty="0" smtClean="0"/>
              <a:t>Supressão de portadora</a:t>
            </a:r>
          </a:p>
          <a:p>
            <a:pPr>
              <a:buFont typeface="Arial" pitchFamily="34" charset="0"/>
              <a:buChar char="•"/>
            </a:pPr>
            <a:r>
              <a:rPr lang="pt-BR" sz="1400" dirty="0" smtClean="0"/>
              <a:t>Desbalaceamento de ganho de IQ</a:t>
            </a:r>
          </a:p>
          <a:p>
            <a:pPr>
              <a:buFont typeface="Arial" pitchFamily="34" charset="0"/>
              <a:buChar char="•"/>
            </a:pPr>
            <a:r>
              <a:rPr lang="pt-BR" sz="1400" dirty="0" smtClean="0"/>
              <a:t>Desvio de quadratura</a:t>
            </a:r>
          </a:p>
          <a:p>
            <a:pPr>
              <a:buFont typeface="Arial" pitchFamily="34" charset="0"/>
              <a:buChar char="•"/>
            </a:pPr>
            <a:r>
              <a:rPr lang="pt-BR" sz="1400" dirty="0" smtClean="0"/>
              <a:t>Geração de código C/A</a:t>
            </a:r>
          </a:p>
          <a:p>
            <a:pPr>
              <a:buFont typeface="Arial" pitchFamily="34" charset="0"/>
              <a:buChar char="•"/>
            </a:pPr>
            <a:r>
              <a:rPr lang="pt-BR" sz="1400" dirty="0" smtClean="0"/>
              <a:t>Simulação de 12 satélites GPS</a:t>
            </a:r>
          </a:p>
          <a:p>
            <a:pPr>
              <a:buFont typeface="Arial" pitchFamily="34" charset="0"/>
              <a:buChar char="•"/>
            </a:pPr>
            <a:r>
              <a:rPr lang="pt-BR" sz="1400" dirty="0" smtClean="0"/>
              <a:t>IM3 e IP3</a:t>
            </a:r>
          </a:p>
          <a:p>
            <a:pPr>
              <a:buFont typeface="Arial" pitchFamily="34" charset="0"/>
              <a:buChar char="•"/>
            </a:pPr>
            <a:r>
              <a:rPr lang="pt-BR" sz="1400" dirty="0" smtClean="0"/>
              <a:t>TEB</a:t>
            </a:r>
          </a:p>
          <a:p>
            <a:pPr>
              <a:buFont typeface="Arial" pitchFamily="34" charset="0"/>
              <a:buChar char="•"/>
            </a:pPr>
            <a:r>
              <a:rPr lang="pt-BR" sz="1400" dirty="0" smtClean="0"/>
              <a:t>Carga útil do pacote</a:t>
            </a:r>
          </a:p>
          <a:p>
            <a:pPr>
              <a:buFont typeface="Arial" pitchFamily="34" charset="0"/>
              <a:buChar char="•"/>
            </a:pPr>
            <a:endParaRPr lang="pt-BR" sz="1400" dirty="0" smtClean="0"/>
          </a:p>
          <a:p>
            <a:pPr>
              <a:buFont typeface="Arial" pitchFamily="34" charset="0"/>
              <a:buChar char="•"/>
            </a:pPr>
            <a:endParaRPr lang="pt-BR" sz="1400" dirty="0"/>
          </a:p>
        </p:txBody>
      </p:sp>
      <p:sp>
        <p:nvSpPr>
          <p:cNvPr id="1238020" name="Rectangle 4"/>
          <p:cNvSpPr>
            <a:spLocks noChangeArrowheads="1"/>
          </p:cNvSpPr>
          <p:nvPr/>
        </p:nvSpPr>
        <p:spPr bwMode="auto">
          <a:xfrm>
            <a:off x="2895600" y="1066800"/>
            <a:ext cx="2362200" cy="3429000"/>
          </a:xfrm>
          <a:prstGeom prst="rect">
            <a:avLst/>
          </a:prstGeom>
          <a:noFill/>
          <a:ln w="9525">
            <a:noFill/>
            <a:miter lim="800000"/>
            <a:headEnd/>
            <a:tailEnd/>
          </a:ln>
          <a:effectLst/>
        </p:spPr>
        <p:txBody>
          <a:bodyPr/>
          <a:lstStyle/>
          <a:p>
            <a:pPr marL="174625" indent="-174625" algn="l" eaLnBrk="1" hangingPunct="1">
              <a:lnSpc>
                <a:spcPct val="90000"/>
              </a:lnSpc>
              <a:spcBef>
                <a:spcPct val="20000"/>
              </a:spcBef>
            </a:pPr>
            <a:endParaRPr lang="pt-BR" b="0">
              <a:solidFill>
                <a:schemeClr val="tx1"/>
              </a:solidFill>
            </a:endParaRPr>
          </a:p>
        </p:txBody>
      </p:sp>
      <p:sp>
        <p:nvSpPr>
          <p:cNvPr id="1238021" name="Rectangle 5"/>
          <p:cNvSpPr>
            <a:spLocks noChangeArrowheads="1"/>
          </p:cNvSpPr>
          <p:nvPr/>
        </p:nvSpPr>
        <p:spPr bwMode="auto">
          <a:xfrm>
            <a:off x="3505200" y="990600"/>
            <a:ext cx="2514600" cy="2133600"/>
          </a:xfrm>
          <a:prstGeom prst="rect">
            <a:avLst/>
          </a:prstGeom>
          <a:noFill/>
          <a:ln w="9525">
            <a:noFill/>
            <a:miter lim="800000"/>
            <a:headEnd/>
            <a:tailEnd/>
          </a:ln>
          <a:effectLst/>
        </p:spPr>
        <p:txBody>
          <a:bodyPr/>
          <a:lstStyle/>
          <a:p>
            <a:pPr marL="174625" indent="-174625" algn="l" eaLnBrk="1" hangingPunct="1">
              <a:lnSpc>
                <a:spcPct val="80000"/>
              </a:lnSpc>
              <a:spcBef>
                <a:spcPct val="20000"/>
              </a:spcBef>
            </a:pPr>
            <a:r>
              <a:rPr lang="pt-BR" sz="2000" smtClean="0"/>
              <a:t>Padrões</a:t>
            </a:r>
            <a:endParaRPr lang="pt-BR" sz="2000" smtClean="0">
              <a:solidFill>
                <a:schemeClr val="tx1"/>
              </a:solidFill>
            </a:endParaRPr>
          </a:p>
          <a:p>
            <a:pPr marL="174625" indent="-174625" algn="l" eaLnBrk="1" hangingPunct="1">
              <a:lnSpc>
                <a:spcPct val="80000"/>
              </a:lnSpc>
              <a:spcBef>
                <a:spcPct val="20000"/>
              </a:spcBef>
              <a:buFont typeface="Arial" pitchFamily="34" charset="0"/>
              <a:buChar char="•"/>
            </a:pPr>
            <a:r>
              <a:rPr lang="pt-BR" sz="1400" b="0" smtClean="0">
                <a:solidFill>
                  <a:schemeClr val="tx1"/>
                </a:solidFill>
              </a:rPr>
              <a:t>WLAN</a:t>
            </a:r>
          </a:p>
          <a:p>
            <a:pPr marL="174625" indent="-174625" algn="l" eaLnBrk="1" hangingPunct="1">
              <a:lnSpc>
                <a:spcPct val="80000"/>
              </a:lnSpc>
              <a:spcBef>
                <a:spcPct val="20000"/>
              </a:spcBef>
              <a:buFont typeface="Arial" pitchFamily="34" charset="0"/>
              <a:buChar char="•"/>
            </a:pPr>
            <a:r>
              <a:rPr lang="pt-BR" sz="1400" b="0" smtClean="0"/>
              <a:t>GPS</a:t>
            </a:r>
          </a:p>
          <a:p>
            <a:pPr marL="174625" indent="-174625" algn="l" eaLnBrk="1" hangingPunct="1">
              <a:lnSpc>
                <a:spcPct val="80000"/>
              </a:lnSpc>
              <a:spcBef>
                <a:spcPct val="20000"/>
              </a:spcBef>
              <a:buFont typeface="Arial" pitchFamily="34" charset="0"/>
              <a:buChar char="•"/>
            </a:pPr>
            <a:r>
              <a:rPr lang="pt-BR" sz="1400" b="0" smtClean="0"/>
              <a:t>Fixed WiMAX</a:t>
            </a:r>
          </a:p>
          <a:p>
            <a:pPr marL="174625" indent="-174625" algn="l" eaLnBrk="1" hangingPunct="1">
              <a:lnSpc>
                <a:spcPct val="80000"/>
              </a:lnSpc>
              <a:spcBef>
                <a:spcPct val="20000"/>
              </a:spcBef>
              <a:buFont typeface="Arial" pitchFamily="34" charset="0"/>
              <a:buChar char="•"/>
            </a:pPr>
            <a:r>
              <a:rPr lang="pt-BR" sz="1400" b="0" smtClean="0"/>
              <a:t>Mobile WiMAX</a:t>
            </a:r>
          </a:p>
          <a:p>
            <a:pPr marL="174625" indent="-174625" algn="l" eaLnBrk="1" hangingPunct="1">
              <a:lnSpc>
                <a:spcPct val="80000"/>
              </a:lnSpc>
              <a:spcBef>
                <a:spcPct val="20000"/>
              </a:spcBef>
              <a:buFont typeface="Arial" pitchFamily="34" charset="0"/>
              <a:buChar char="•"/>
            </a:pPr>
            <a:r>
              <a:rPr lang="pt-BR" sz="1400" b="0" smtClean="0"/>
              <a:t>DVB-T,H,S</a:t>
            </a:r>
          </a:p>
          <a:p>
            <a:pPr marL="174625" indent="-174625" algn="l" eaLnBrk="1" hangingPunct="1">
              <a:lnSpc>
                <a:spcPct val="80000"/>
              </a:lnSpc>
              <a:spcBef>
                <a:spcPct val="20000"/>
              </a:spcBef>
              <a:buFont typeface="Arial" pitchFamily="34" charset="0"/>
              <a:buChar char="•"/>
            </a:pPr>
            <a:r>
              <a:rPr lang="pt-BR" sz="1400" b="0" smtClean="0"/>
              <a:t>ATSC</a:t>
            </a:r>
          </a:p>
          <a:p>
            <a:pPr marL="174625" indent="-174625" algn="l" eaLnBrk="1" hangingPunct="1">
              <a:lnSpc>
                <a:spcPct val="80000"/>
              </a:lnSpc>
              <a:spcBef>
                <a:spcPct val="20000"/>
              </a:spcBef>
              <a:buFont typeface="Arial" pitchFamily="34" charset="0"/>
              <a:buChar char="•"/>
            </a:pPr>
            <a:r>
              <a:rPr lang="pt-BR" sz="1400" b="0" smtClean="0"/>
              <a:t>MediaFLO</a:t>
            </a:r>
          </a:p>
          <a:p>
            <a:pPr marL="174625" indent="-174625" algn="l" eaLnBrk="1" hangingPunct="1">
              <a:lnSpc>
                <a:spcPct val="80000"/>
              </a:lnSpc>
              <a:spcBef>
                <a:spcPct val="20000"/>
              </a:spcBef>
              <a:buFont typeface="Arial" pitchFamily="34" charset="0"/>
              <a:buChar char="•"/>
            </a:pPr>
            <a:r>
              <a:rPr lang="pt-BR" sz="1400" b="0" smtClean="0"/>
              <a:t>DAB</a:t>
            </a:r>
          </a:p>
          <a:p>
            <a:pPr marL="174625" indent="-174625" algn="l" eaLnBrk="1" hangingPunct="1">
              <a:lnSpc>
                <a:spcPct val="80000"/>
              </a:lnSpc>
              <a:spcBef>
                <a:spcPct val="20000"/>
              </a:spcBef>
              <a:buFont typeface="Arial" pitchFamily="34" charset="0"/>
              <a:buChar char="•"/>
            </a:pPr>
            <a:r>
              <a:rPr lang="pt-BR" sz="1400" b="0" smtClean="0"/>
              <a:t>GSM,EDGE, W-CDMA</a:t>
            </a:r>
          </a:p>
          <a:p>
            <a:pPr marL="174625" indent="-174625" algn="l" eaLnBrk="1" hangingPunct="1">
              <a:lnSpc>
                <a:spcPct val="80000"/>
              </a:lnSpc>
              <a:spcBef>
                <a:spcPct val="20000"/>
              </a:spcBef>
              <a:buFont typeface="Arial" pitchFamily="34" charset="0"/>
              <a:buChar char="•"/>
            </a:pPr>
            <a:r>
              <a:rPr lang="pt-BR" sz="1400" b="0" smtClean="0"/>
              <a:t>ZigBee, Bluetooth</a:t>
            </a:r>
          </a:p>
          <a:p>
            <a:pPr marL="174625" indent="-174625" algn="l" eaLnBrk="1" hangingPunct="1">
              <a:lnSpc>
                <a:spcPct val="80000"/>
              </a:lnSpc>
              <a:spcBef>
                <a:spcPct val="20000"/>
              </a:spcBef>
              <a:buFont typeface="Arial" pitchFamily="34" charset="0"/>
              <a:buChar char="•"/>
            </a:pPr>
            <a:endParaRPr lang="pt-BR" sz="1400" b="0" smtClean="0"/>
          </a:p>
        </p:txBody>
      </p:sp>
      <p:sp>
        <p:nvSpPr>
          <p:cNvPr id="1238022" name="Rectangle 6"/>
          <p:cNvSpPr>
            <a:spLocks noChangeArrowheads="1"/>
          </p:cNvSpPr>
          <p:nvPr/>
        </p:nvSpPr>
        <p:spPr bwMode="auto">
          <a:xfrm>
            <a:off x="228600" y="914400"/>
            <a:ext cx="3200400" cy="2514600"/>
          </a:xfrm>
          <a:prstGeom prst="rect">
            <a:avLst/>
          </a:prstGeom>
          <a:noFill/>
          <a:ln w="9525">
            <a:noFill/>
            <a:miter lim="800000"/>
            <a:headEnd/>
            <a:tailEnd/>
          </a:ln>
          <a:effectLst/>
        </p:spPr>
        <p:txBody>
          <a:bodyPr/>
          <a:lstStyle/>
          <a:p>
            <a:pPr marL="174625" indent="-174625" algn="l" eaLnBrk="1" hangingPunct="1">
              <a:lnSpc>
                <a:spcPct val="80000"/>
              </a:lnSpc>
              <a:spcBef>
                <a:spcPct val="20000"/>
              </a:spcBef>
            </a:pPr>
            <a:r>
              <a:rPr lang="pt-BR" sz="2000" smtClean="0">
                <a:solidFill>
                  <a:schemeClr val="tx1"/>
                </a:solidFill>
              </a:rPr>
              <a:t>Medições de espectro</a:t>
            </a:r>
          </a:p>
          <a:p>
            <a:pPr marL="174625" indent="-174625" algn="l" eaLnBrk="1" hangingPunct="1">
              <a:lnSpc>
                <a:spcPct val="80000"/>
              </a:lnSpc>
              <a:spcBef>
                <a:spcPct val="20000"/>
              </a:spcBef>
              <a:buFontTx/>
              <a:buChar char="•"/>
            </a:pPr>
            <a:r>
              <a:rPr lang="pt-BR" sz="1400" b="0" smtClean="0">
                <a:solidFill>
                  <a:schemeClr val="tx1"/>
                </a:solidFill>
              </a:rPr>
              <a:t>THD, SINAD, SNR, SFDR</a:t>
            </a:r>
          </a:p>
          <a:p>
            <a:pPr marL="174625" indent="-174625" algn="l" eaLnBrk="1" hangingPunct="1">
              <a:lnSpc>
                <a:spcPct val="80000"/>
              </a:lnSpc>
              <a:spcBef>
                <a:spcPct val="20000"/>
              </a:spcBef>
              <a:buFontTx/>
              <a:buChar char="•"/>
            </a:pPr>
            <a:r>
              <a:rPr lang="pt-BR" sz="1400" b="0" smtClean="0">
                <a:solidFill>
                  <a:schemeClr val="tx1"/>
                </a:solidFill>
              </a:rPr>
              <a:t>Nível de uma harmônica específica</a:t>
            </a:r>
          </a:p>
          <a:p>
            <a:pPr marL="174625" indent="-174625" algn="l" eaLnBrk="1" hangingPunct="1">
              <a:lnSpc>
                <a:spcPct val="90000"/>
              </a:lnSpc>
              <a:spcBef>
                <a:spcPct val="20000"/>
              </a:spcBef>
              <a:buFontTx/>
              <a:buChar char="•"/>
            </a:pPr>
            <a:r>
              <a:rPr lang="pt-BR" sz="1400" b="0" smtClean="0">
                <a:solidFill>
                  <a:schemeClr val="tx1"/>
                </a:solidFill>
              </a:rPr>
              <a:t>Potência na banda</a:t>
            </a:r>
          </a:p>
          <a:p>
            <a:pPr marL="174625" indent="-174625" algn="l" eaLnBrk="1" hangingPunct="1">
              <a:lnSpc>
                <a:spcPct val="90000"/>
              </a:lnSpc>
              <a:spcBef>
                <a:spcPct val="20000"/>
              </a:spcBef>
              <a:buFontTx/>
              <a:buChar char="•"/>
            </a:pPr>
            <a:r>
              <a:rPr lang="pt-BR" sz="1400" b="0" smtClean="0">
                <a:solidFill>
                  <a:schemeClr val="tx1"/>
                </a:solidFill>
              </a:rPr>
              <a:t>Potência no canal adjacente (ACLR)</a:t>
            </a:r>
          </a:p>
          <a:p>
            <a:pPr marL="174625" indent="-174625" algn="l" eaLnBrk="1" hangingPunct="1">
              <a:lnSpc>
                <a:spcPct val="90000"/>
              </a:lnSpc>
              <a:spcBef>
                <a:spcPct val="20000"/>
              </a:spcBef>
              <a:buFontTx/>
              <a:buChar char="•"/>
            </a:pPr>
            <a:r>
              <a:rPr lang="pt-BR" sz="1400" b="0" smtClean="0">
                <a:solidFill>
                  <a:schemeClr val="tx1"/>
                </a:solidFill>
              </a:rPr>
              <a:t>Largura de banda ocupada</a:t>
            </a:r>
          </a:p>
          <a:p>
            <a:pPr marL="174625" indent="-174625" algn="l" eaLnBrk="1" hangingPunct="1">
              <a:lnSpc>
                <a:spcPct val="90000"/>
              </a:lnSpc>
              <a:spcBef>
                <a:spcPct val="20000"/>
              </a:spcBef>
              <a:buFontTx/>
              <a:buChar char="•"/>
            </a:pPr>
            <a:r>
              <a:rPr lang="pt-BR" sz="1400" b="0" smtClean="0">
                <a:solidFill>
                  <a:schemeClr val="tx1"/>
                </a:solidFill>
              </a:rPr>
              <a:t>Potência (pico, média, com gate, PVT)</a:t>
            </a:r>
          </a:p>
          <a:p>
            <a:pPr marL="174625" indent="-174625" algn="l" eaLnBrk="1" hangingPunct="1">
              <a:lnSpc>
                <a:spcPct val="90000"/>
              </a:lnSpc>
              <a:spcBef>
                <a:spcPct val="20000"/>
              </a:spcBef>
              <a:buFontTx/>
              <a:buChar char="•"/>
            </a:pPr>
            <a:r>
              <a:rPr lang="pt-BR" sz="1400" b="0" smtClean="0">
                <a:solidFill>
                  <a:schemeClr val="tx1"/>
                </a:solidFill>
              </a:rPr>
              <a:t>Planicidade espectral</a:t>
            </a:r>
          </a:p>
          <a:p>
            <a:pPr marL="174625" indent="-174625" algn="l" eaLnBrk="1" hangingPunct="1">
              <a:lnSpc>
                <a:spcPct val="90000"/>
              </a:lnSpc>
              <a:spcBef>
                <a:spcPct val="20000"/>
              </a:spcBef>
              <a:buFontTx/>
              <a:buChar char="•"/>
            </a:pPr>
            <a:r>
              <a:rPr lang="pt-BR" sz="1400" b="0" smtClean="0"/>
              <a:t>Margem da máscara espectral</a:t>
            </a:r>
            <a:endParaRPr lang="pt-BR" sz="1400" b="0" smtClean="0">
              <a:solidFill>
                <a:schemeClr val="tx1"/>
              </a:solidFill>
            </a:endParaRPr>
          </a:p>
          <a:p>
            <a:pPr marL="174625" indent="-174625" algn="l" eaLnBrk="1" hangingPunct="1">
              <a:lnSpc>
                <a:spcPct val="90000"/>
              </a:lnSpc>
              <a:spcBef>
                <a:spcPct val="20000"/>
              </a:spcBef>
              <a:buFontTx/>
              <a:buChar char="•"/>
            </a:pPr>
            <a:r>
              <a:rPr lang="pt-BR" sz="1400" b="0" smtClean="0">
                <a:solidFill>
                  <a:schemeClr val="tx1"/>
                </a:solidFill>
              </a:rPr>
              <a:t>Resposta em frequência</a:t>
            </a:r>
          </a:p>
          <a:p>
            <a:pPr marL="174625" indent="-174625" algn="l" eaLnBrk="1" hangingPunct="1">
              <a:lnSpc>
                <a:spcPct val="90000"/>
              </a:lnSpc>
              <a:spcBef>
                <a:spcPct val="20000"/>
              </a:spcBef>
              <a:buFontTx/>
              <a:buChar char="•"/>
            </a:pPr>
            <a:r>
              <a:rPr lang="pt-BR" sz="1400" b="0" smtClean="0">
                <a:solidFill>
                  <a:schemeClr val="tx1"/>
                </a:solidFill>
              </a:rPr>
              <a:t>Análise conjunta de tempo-frequência</a:t>
            </a:r>
          </a:p>
          <a:p>
            <a:pPr marL="174625" indent="-174625" algn="l" eaLnBrk="1" hangingPunct="1">
              <a:lnSpc>
                <a:spcPct val="90000"/>
              </a:lnSpc>
              <a:spcBef>
                <a:spcPct val="20000"/>
              </a:spcBef>
              <a:buFontTx/>
              <a:buChar char="•"/>
            </a:pPr>
            <a:r>
              <a:rPr lang="pt-BR" sz="1400" b="0" smtClean="0">
                <a:latin typeface="Arial" pitchFamily="34" charset="0"/>
              </a:rPr>
              <a:t>Erro </a:t>
            </a:r>
            <a:r>
              <a:rPr lang="pt-BR" sz="1400" smtClean="0">
                <a:latin typeface="Arial" pitchFamily="34" charset="0"/>
              </a:rPr>
              <a:t>de fase e frequência</a:t>
            </a:r>
            <a:endParaRPr lang="pt-BR" sz="1400" b="0" smtClean="0">
              <a:latin typeface="Arial" pitchFamily="34" charset="0"/>
            </a:endParaRPr>
          </a:p>
          <a:p>
            <a:pPr marL="174625" indent="-174625" algn="l" eaLnBrk="1" hangingPunct="1">
              <a:lnSpc>
                <a:spcPct val="90000"/>
              </a:lnSpc>
              <a:spcBef>
                <a:spcPct val="20000"/>
              </a:spcBef>
              <a:buFontTx/>
              <a:buChar char="•"/>
            </a:pPr>
            <a:r>
              <a:rPr lang="pt-BR" sz="1400" b="0" smtClean="0">
                <a:solidFill>
                  <a:schemeClr val="tx1"/>
                </a:solidFill>
              </a:rPr>
              <a:t>Espectro de RF de saída </a:t>
            </a:r>
            <a:r>
              <a:rPr lang="pt-BR" sz="1400" smtClean="0">
                <a:solidFill>
                  <a:schemeClr val="tx1"/>
                </a:solidFill>
                <a:latin typeface="Arial" pitchFamily="34" charset="0"/>
              </a:rPr>
              <a:t>	</a:t>
            </a:r>
            <a:endParaRPr lang="pt-BR" sz="1400">
              <a:solidFill>
                <a:schemeClr val="tx1"/>
              </a:solidFill>
              <a:latin typeface="Arial" pitchFamily="34" charset="0"/>
            </a:endParaRPr>
          </a:p>
        </p:txBody>
      </p:sp>
      <p:pic>
        <p:nvPicPr>
          <p:cNvPr id="1238024" name="Picture 8" descr="untitled1"/>
          <p:cNvPicPr>
            <a:picLocks noChangeAspect="1" noChangeArrowheads="1"/>
          </p:cNvPicPr>
          <p:nvPr/>
        </p:nvPicPr>
        <p:blipFill>
          <a:blip r:embed="rId3" cstate="print"/>
          <a:srcRect/>
          <a:stretch>
            <a:fillRect/>
          </a:stretch>
        </p:blipFill>
        <p:spPr bwMode="auto">
          <a:xfrm>
            <a:off x="6400800" y="4293369"/>
            <a:ext cx="2438400" cy="1802631"/>
          </a:xfrm>
          <a:prstGeom prst="rect">
            <a:avLst/>
          </a:prstGeom>
          <a:noFill/>
          <a:ln w="9525">
            <a:noFill/>
            <a:miter lim="800000"/>
            <a:headEnd/>
            <a:tailEnd/>
          </a:ln>
        </p:spPr>
      </p:pic>
      <p:pic>
        <p:nvPicPr>
          <p:cNvPr id="10" name="Picture 9"/>
          <p:cNvPicPr/>
          <p:nvPr/>
        </p:nvPicPr>
        <p:blipFill>
          <a:blip r:embed="rId4" cstate="print"/>
          <a:stretch>
            <a:fillRect/>
          </a:stretch>
        </p:blipFill>
        <p:spPr bwMode="auto">
          <a:xfrm>
            <a:off x="304800" y="4267200"/>
            <a:ext cx="2590800" cy="1828800"/>
          </a:xfrm>
          <a:prstGeom prst="rect">
            <a:avLst/>
          </a:prstGeom>
          <a:noFill/>
          <a:ln w="9525">
            <a:noFill/>
            <a:miter lim="800000"/>
            <a:headEnd/>
            <a:tailEnd/>
          </a:ln>
        </p:spPr>
      </p:pic>
      <p:pic>
        <p:nvPicPr>
          <p:cNvPr id="11" name="Picture 29"/>
          <p:cNvPicPr>
            <a:picLocks noChangeAspect="1" noChangeArrowheads="1"/>
          </p:cNvPicPr>
          <p:nvPr/>
        </p:nvPicPr>
        <p:blipFill>
          <a:blip r:embed="rId5" cstate="print"/>
          <a:srcRect/>
          <a:stretch>
            <a:fillRect/>
          </a:stretch>
        </p:blipFill>
        <p:spPr bwMode="auto">
          <a:xfrm>
            <a:off x="3352800" y="3962400"/>
            <a:ext cx="2453023" cy="2175290"/>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434" name="Rectangle 2"/>
          <p:cNvSpPr>
            <a:spLocks noGrp="1" noChangeArrowheads="1"/>
          </p:cNvSpPr>
          <p:nvPr>
            <p:ph type="title"/>
          </p:nvPr>
        </p:nvSpPr>
        <p:spPr>
          <a:xfrm>
            <a:off x="304800" y="152400"/>
            <a:ext cx="8610600" cy="1143000"/>
          </a:xfrm>
        </p:spPr>
        <p:txBody>
          <a:bodyPr/>
          <a:lstStyle/>
          <a:p>
            <a:r>
              <a:rPr lang="pt-BR" altLang="zh-TW" smtClean="0">
                <a:ea typeface="新細明體" pitchFamily="18" charset="-120"/>
              </a:rPr>
              <a:t>A vantagem dos instrumentos de software</a:t>
            </a:r>
            <a:endParaRPr lang="pt-BR" altLang="zh-TW">
              <a:ea typeface="新細明體" pitchFamily="18" charset="-120"/>
            </a:endParaRPr>
          </a:p>
        </p:txBody>
      </p:sp>
      <p:pic>
        <p:nvPicPr>
          <p:cNvPr id="1170435" name="Picture 3"/>
          <p:cNvPicPr>
            <a:picLocks noChangeAspect="1" noChangeArrowheads="1"/>
          </p:cNvPicPr>
          <p:nvPr/>
        </p:nvPicPr>
        <p:blipFill>
          <a:blip r:embed="rId3" cstate="print"/>
          <a:srcRect/>
          <a:stretch>
            <a:fillRect/>
          </a:stretch>
        </p:blipFill>
        <p:spPr bwMode="auto">
          <a:xfrm>
            <a:off x="381000" y="1295400"/>
            <a:ext cx="1371600" cy="609600"/>
          </a:xfrm>
          <a:prstGeom prst="rect">
            <a:avLst/>
          </a:prstGeom>
          <a:noFill/>
          <a:ln w="9525" algn="ctr">
            <a:noFill/>
            <a:miter lim="800000"/>
            <a:headEnd/>
            <a:tailEnd/>
          </a:ln>
          <a:effectLst/>
        </p:spPr>
      </p:pic>
      <p:pic>
        <p:nvPicPr>
          <p:cNvPr id="1170436" name="Picture 4"/>
          <p:cNvPicPr>
            <a:picLocks noChangeAspect="1" noChangeArrowheads="1"/>
          </p:cNvPicPr>
          <p:nvPr/>
        </p:nvPicPr>
        <p:blipFill>
          <a:blip r:embed="rId4" cstate="print"/>
          <a:srcRect/>
          <a:stretch>
            <a:fillRect/>
          </a:stretch>
        </p:blipFill>
        <p:spPr bwMode="auto">
          <a:xfrm>
            <a:off x="381000" y="2057400"/>
            <a:ext cx="1371600" cy="609600"/>
          </a:xfrm>
          <a:prstGeom prst="rect">
            <a:avLst/>
          </a:prstGeom>
          <a:noFill/>
          <a:ln w="9525" algn="ctr">
            <a:noFill/>
            <a:miter lim="800000"/>
            <a:headEnd/>
            <a:tailEnd/>
          </a:ln>
          <a:effectLst/>
        </p:spPr>
      </p:pic>
      <p:pic>
        <p:nvPicPr>
          <p:cNvPr id="1170437" name="Picture 5"/>
          <p:cNvPicPr>
            <a:picLocks noChangeAspect="1" noChangeArrowheads="1"/>
          </p:cNvPicPr>
          <p:nvPr/>
        </p:nvPicPr>
        <p:blipFill>
          <a:blip r:embed="rId5" cstate="print"/>
          <a:srcRect/>
          <a:stretch>
            <a:fillRect/>
          </a:stretch>
        </p:blipFill>
        <p:spPr bwMode="auto">
          <a:xfrm>
            <a:off x="381000" y="2819400"/>
            <a:ext cx="1371600" cy="685800"/>
          </a:xfrm>
          <a:prstGeom prst="rect">
            <a:avLst/>
          </a:prstGeom>
          <a:noFill/>
          <a:ln w="9525" algn="ctr">
            <a:noFill/>
            <a:miter lim="800000"/>
            <a:headEnd/>
            <a:tailEnd/>
          </a:ln>
          <a:effectLst/>
        </p:spPr>
      </p:pic>
      <p:pic>
        <p:nvPicPr>
          <p:cNvPr id="1170438" name="Picture 6"/>
          <p:cNvPicPr>
            <a:picLocks noChangeAspect="1" noChangeArrowheads="1"/>
          </p:cNvPicPr>
          <p:nvPr/>
        </p:nvPicPr>
        <p:blipFill>
          <a:blip r:embed="rId6" cstate="print"/>
          <a:srcRect/>
          <a:stretch>
            <a:fillRect/>
          </a:stretch>
        </p:blipFill>
        <p:spPr bwMode="auto">
          <a:xfrm>
            <a:off x="381000" y="3657600"/>
            <a:ext cx="1371600" cy="609600"/>
          </a:xfrm>
          <a:prstGeom prst="rect">
            <a:avLst/>
          </a:prstGeom>
          <a:noFill/>
          <a:ln w="9525" algn="ctr">
            <a:noFill/>
            <a:miter lim="800000"/>
            <a:headEnd/>
            <a:tailEnd/>
          </a:ln>
          <a:effectLst/>
        </p:spPr>
      </p:pic>
      <p:pic>
        <p:nvPicPr>
          <p:cNvPr id="1170439" name="Picture 7"/>
          <p:cNvPicPr>
            <a:picLocks noChangeAspect="1" noChangeArrowheads="1"/>
          </p:cNvPicPr>
          <p:nvPr/>
        </p:nvPicPr>
        <p:blipFill>
          <a:blip r:embed="rId7" cstate="print"/>
          <a:srcRect/>
          <a:stretch>
            <a:fillRect/>
          </a:stretch>
        </p:blipFill>
        <p:spPr bwMode="auto">
          <a:xfrm>
            <a:off x="381000" y="4419600"/>
            <a:ext cx="1371600" cy="609600"/>
          </a:xfrm>
          <a:prstGeom prst="rect">
            <a:avLst/>
          </a:prstGeom>
          <a:noFill/>
          <a:ln w="9525" algn="ctr">
            <a:noFill/>
            <a:miter lim="800000"/>
            <a:headEnd/>
            <a:tailEnd/>
          </a:ln>
          <a:effectLst/>
        </p:spPr>
      </p:pic>
      <p:pic>
        <p:nvPicPr>
          <p:cNvPr id="1170440" name="Picture 8"/>
          <p:cNvPicPr>
            <a:picLocks noChangeAspect="1" noChangeArrowheads="1"/>
          </p:cNvPicPr>
          <p:nvPr/>
        </p:nvPicPr>
        <p:blipFill>
          <a:blip r:embed="rId8" cstate="print"/>
          <a:srcRect/>
          <a:stretch>
            <a:fillRect/>
          </a:stretch>
        </p:blipFill>
        <p:spPr bwMode="auto">
          <a:xfrm>
            <a:off x="381000" y="5181600"/>
            <a:ext cx="1371600" cy="609600"/>
          </a:xfrm>
          <a:prstGeom prst="rect">
            <a:avLst/>
          </a:prstGeom>
          <a:noFill/>
          <a:ln w="9525" algn="ctr">
            <a:noFill/>
            <a:miter lim="800000"/>
            <a:headEnd/>
            <a:tailEnd/>
          </a:ln>
          <a:effectLst/>
        </p:spPr>
      </p:pic>
      <p:pic>
        <p:nvPicPr>
          <p:cNvPr id="1170441" name="Picture 9" descr="PXI+5670"/>
          <p:cNvPicPr>
            <a:picLocks noChangeAspect="1" noChangeArrowheads="1"/>
          </p:cNvPicPr>
          <p:nvPr/>
        </p:nvPicPr>
        <p:blipFill>
          <a:blip r:embed="rId9" cstate="print"/>
          <a:srcRect/>
          <a:stretch>
            <a:fillRect/>
          </a:stretch>
        </p:blipFill>
        <p:spPr bwMode="auto">
          <a:xfrm>
            <a:off x="5715000" y="4589464"/>
            <a:ext cx="2971800" cy="1266825"/>
          </a:xfrm>
          <a:prstGeom prst="rect">
            <a:avLst/>
          </a:prstGeom>
          <a:noFill/>
          <a:ln w="9525">
            <a:noFill/>
            <a:miter lim="800000"/>
            <a:headEnd/>
            <a:tailEnd/>
          </a:ln>
        </p:spPr>
      </p:pic>
      <p:pic>
        <p:nvPicPr>
          <p:cNvPr id="1170442" name="Picture 10"/>
          <p:cNvPicPr>
            <a:picLocks noChangeAspect="1" noChangeArrowheads="1"/>
          </p:cNvPicPr>
          <p:nvPr/>
        </p:nvPicPr>
        <p:blipFill>
          <a:blip r:embed="rId10" cstate="print"/>
          <a:srcRect/>
          <a:stretch>
            <a:fillRect/>
          </a:stretch>
        </p:blipFill>
        <p:spPr bwMode="auto">
          <a:xfrm>
            <a:off x="7315200" y="3429000"/>
            <a:ext cx="1371600" cy="990600"/>
          </a:xfrm>
          <a:prstGeom prst="rect">
            <a:avLst/>
          </a:prstGeom>
          <a:noFill/>
          <a:ln w="9525">
            <a:noFill/>
            <a:miter lim="800000"/>
            <a:headEnd/>
            <a:tailEnd/>
          </a:ln>
          <a:effectLst/>
        </p:spPr>
      </p:pic>
      <p:pic>
        <p:nvPicPr>
          <p:cNvPr id="1170443" name="Picture 11"/>
          <p:cNvPicPr>
            <a:picLocks noChangeAspect="1" noChangeArrowheads="1"/>
          </p:cNvPicPr>
          <p:nvPr/>
        </p:nvPicPr>
        <p:blipFill>
          <a:blip r:embed="rId11" cstate="print"/>
          <a:srcRect/>
          <a:stretch>
            <a:fillRect/>
          </a:stretch>
        </p:blipFill>
        <p:spPr bwMode="auto">
          <a:xfrm>
            <a:off x="5715000" y="3448050"/>
            <a:ext cx="1371600" cy="971550"/>
          </a:xfrm>
          <a:prstGeom prst="rect">
            <a:avLst/>
          </a:prstGeom>
          <a:noFill/>
          <a:ln w="9525" algn="ctr">
            <a:noFill/>
            <a:miter lim="800000"/>
            <a:headEnd/>
            <a:tailEnd/>
          </a:ln>
          <a:effectLst/>
        </p:spPr>
      </p:pic>
      <p:pic>
        <p:nvPicPr>
          <p:cNvPr id="1170444" name="Picture 12"/>
          <p:cNvPicPr>
            <a:picLocks noChangeAspect="1" noChangeArrowheads="1"/>
          </p:cNvPicPr>
          <p:nvPr/>
        </p:nvPicPr>
        <p:blipFill>
          <a:blip r:embed="rId12" cstate="print"/>
          <a:srcRect/>
          <a:stretch>
            <a:fillRect/>
          </a:stretch>
        </p:blipFill>
        <p:spPr bwMode="auto">
          <a:xfrm>
            <a:off x="7315200" y="1219200"/>
            <a:ext cx="1371600" cy="958850"/>
          </a:xfrm>
          <a:prstGeom prst="rect">
            <a:avLst/>
          </a:prstGeom>
          <a:noFill/>
          <a:ln w="9525">
            <a:noFill/>
            <a:miter lim="800000"/>
            <a:headEnd/>
            <a:tailEnd/>
          </a:ln>
          <a:effectLst/>
        </p:spPr>
      </p:pic>
      <p:pic>
        <p:nvPicPr>
          <p:cNvPr id="1170445" name="Picture 13"/>
          <p:cNvPicPr>
            <a:picLocks noChangeAspect="1" noChangeArrowheads="1"/>
          </p:cNvPicPr>
          <p:nvPr/>
        </p:nvPicPr>
        <p:blipFill>
          <a:blip r:embed="rId13" cstate="print"/>
          <a:srcRect/>
          <a:stretch>
            <a:fillRect/>
          </a:stretch>
        </p:blipFill>
        <p:spPr bwMode="auto">
          <a:xfrm>
            <a:off x="5715001" y="1219200"/>
            <a:ext cx="1330325" cy="947738"/>
          </a:xfrm>
          <a:prstGeom prst="rect">
            <a:avLst/>
          </a:prstGeom>
          <a:noFill/>
          <a:ln w="9525">
            <a:noFill/>
            <a:miter lim="800000"/>
            <a:headEnd/>
            <a:tailEnd/>
          </a:ln>
          <a:effectLst/>
        </p:spPr>
      </p:pic>
      <p:pic>
        <p:nvPicPr>
          <p:cNvPr id="1170446" name="Picture 14" descr="NI5660_110dBuV FM1k22"/>
          <p:cNvPicPr>
            <a:picLocks noChangeAspect="1" noChangeArrowheads="1"/>
          </p:cNvPicPr>
          <p:nvPr/>
        </p:nvPicPr>
        <p:blipFill>
          <a:blip r:embed="rId14" cstate="print"/>
          <a:srcRect/>
          <a:stretch>
            <a:fillRect/>
          </a:stretch>
        </p:blipFill>
        <p:spPr bwMode="auto">
          <a:xfrm>
            <a:off x="5715000" y="2286000"/>
            <a:ext cx="1371600" cy="1028700"/>
          </a:xfrm>
          <a:prstGeom prst="rect">
            <a:avLst/>
          </a:prstGeom>
          <a:noFill/>
        </p:spPr>
      </p:pic>
      <p:pic>
        <p:nvPicPr>
          <p:cNvPr id="1170447" name="Picture 15"/>
          <p:cNvPicPr>
            <a:picLocks noChangeAspect="1" noChangeArrowheads="1"/>
          </p:cNvPicPr>
          <p:nvPr/>
        </p:nvPicPr>
        <p:blipFill>
          <a:blip r:embed="rId15" cstate="print"/>
          <a:srcRect l="5574" t="10730" r="10963" b="6004"/>
          <a:stretch>
            <a:fillRect/>
          </a:stretch>
        </p:blipFill>
        <p:spPr bwMode="auto">
          <a:xfrm>
            <a:off x="7315200" y="2286000"/>
            <a:ext cx="1371600" cy="990600"/>
          </a:xfrm>
          <a:prstGeom prst="rect">
            <a:avLst/>
          </a:prstGeom>
          <a:noFill/>
          <a:ln w="9525">
            <a:noFill/>
            <a:miter lim="800000"/>
            <a:headEnd/>
            <a:tailEnd/>
          </a:ln>
        </p:spPr>
      </p:pic>
      <p:pic>
        <p:nvPicPr>
          <p:cNvPr id="1170448" name="Picture 16"/>
          <p:cNvPicPr>
            <a:picLocks noChangeAspect="1" noChangeArrowheads="1"/>
          </p:cNvPicPr>
          <p:nvPr/>
        </p:nvPicPr>
        <p:blipFill>
          <a:blip r:embed="rId16" cstate="print"/>
          <a:srcRect/>
          <a:stretch>
            <a:fillRect/>
          </a:stretch>
        </p:blipFill>
        <p:spPr bwMode="auto">
          <a:xfrm>
            <a:off x="4457700" y="4724400"/>
            <a:ext cx="495300" cy="990600"/>
          </a:xfrm>
          <a:prstGeom prst="rect">
            <a:avLst/>
          </a:prstGeom>
          <a:noFill/>
          <a:ln w="9525" algn="ctr">
            <a:noFill/>
            <a:miter lim="800000"/>
            <a:headEnd/>
            <a:tailEnd/>
          </a:ln>
          <a:effectLst/>
        </p:spPr>
      </p:pic>
      <p:sp>
        <p:nvSpPr>
          <p:cNvPr id="1170449" name="Text Box 17"/>
          <p:cNvSpPr txBox="1">
            <a:spLocks noChangeArrowheads="1"/>
          </p:cNvSpPr>
          <p:nvPr/>
        </p:nvSpPr>
        <p:spPr bwMode="auto">
          <a:xfrm>
            <a:off x="1981200" y="1408113"/>
            <a:ext cx="1692274" cy="307777"/>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Testador de GSM</a:t>
            </a:r>
            <a:endParaRPr kumimoji="1" lang="pt-BR" altLang="zh-TW" sz="1400">
              <a:latin typeface="Arial" charset="0"/>
              <a:ea typeface="新細明體" pitchFamily="18" charset="-120"/>
            </a:endParaRPr>
          </a:p>
        </p:txBody>
      </p:sp>
      <p:sp>
        <p:nvSpPr>
          <p:cNvPr id="1170450" name="Text Box 18"/>
          <p:cNvSpPr txBox="1">
            <a:spLocks noChangeArrowheads="1"/>
          </p:cNvSpPr>
          <p:nvPr/>
        </p:nvSpPr>
        <p:spPr bwMode="auto">
          <a:xfrm>
            <a:off x="1997074" y="2133601"/>
            <a:ext cx="1884850" cy="307777"/>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Testador de WLAN</a:t>
            </a:r>
            <a:endParaRPr kumimoji="1" lang="pt-BR" altLang="zh-TW" sz="1400">
              <a:latin typeface="Arial" charset="0"/>
              <a:ea typeface="新細明體" pitchFamily="18" charset="-120"/>
            </a:endParaRPr>
          </a:p>
        </p:txBody>
      </p:sp>
      <p:sp>
        <p:nvSpPr>
          <p:cNvPr id="1170451" name="Text Box 19"/>
          <p:cNvSpPr txBox="1">
            <a:spLocks noChangeArrowheads="1"/>
          </p:cNvSpPr>
          <p:nvPr/>
        </p:nvSpPr>
        <p:spPr bwMode="auto">
          <a:xfrm>
            <a:off x="1997074" y="2971801"/>
            <a:ext cx="1675650" cy="307777"/>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Espectro</a:t>
            </a:r>
            <a:endParaRPr kumimoji="1" lang="pt-BR" altLang="zh-TW" sz="1400">
              <a:latin typeface="Arial" charset="0"/>
              <a:ea typeface="新細明體" pitchFamily="18" charset="-120"/>
            </a:endParaRPr>
          </a:p>
        </p:txBody>
      </p:sp>
      <p:sp>
        <p:nvSpPr>
          <p:cNvPr id="1170452" name="Text Box 20"/>
          <p:cNvSpPr txBox="1">
            <a:spLocks noChangeArrowheads="1"/>
          </p:cNvSpPr>
          <p:nvPr/>
        </p:nvSpPr>
        <p:spPr bwMode="auto">
          <a:xfrm>
            <a:off x="1997074" y="3810001"/>
            <a:ext cx="1675650" cy="307777"/>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Testador de rádio</a:t>
            </a:r>
            <a:endParaRPr kumimoji="1" lang="pt-BR" altLang="zh-TW" sz="1400">
              <a:latin typeface="Arial" charset="0"/>
              <a:ea typeface="新細明體" pitchFamily="18" charset="-120"/>
            </a:endParaRPr>
          </a:p>
        </p:txBody>
      </p:sp>
      <p:sp>
        <p:nvSpPr>
          <p:cNvPr id="1170453" name="Text Box 21"/>
          <p:cNvSpPr txBox="1">
            <a:spLocks noChangeArrowheads="1"/>
          </p:cNvSpPr>
          <p:nvPr/>
        </p:nvSpPr>
        <p:spPr bwMode="auto">
          <a:xfrm>
            <a:off x="1997074" y="4572001"/>
            <a:ext cx="1965326" cy="307777"/>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Medidor de potência</a:t>
            </a:r>
            <a:endParaRPr kumimoji="1" lang="pt-BR" altLang="zh-TW" sz="1400">
              <a:latin typeface="Arial" charset="0"/>
              <a:ea typeface="新細明體" pitchFamily="18" charset="-120"/>
            </a:endParaRPr>
          </a:p>
        </p:txBody>
      </p:sp>
      <p:sp>
        <p:nvSpPr>
          <p:cNvPr id="1170454" name="Text Box 22"/>
          <p:cNvSpPr txBox="1">
            <a:spLocks noChangeArrowheads="1"/>
          </p:cNvSpPr>
          <p:nvPr/>
        </p:nvSpPr>
        <p:spPr bwMode="auto">
          <a:xfrm>
            <a:off x="1981200" y="5331023"/>
            <a:ext cx="2041526" cy="307777"/>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Testador de Bluetooth</a:t>
            </a:r>
            <a:endParaRPr kumimoji="1" lang="pt-BR" altLang="zh-TW" sz="1400">
              <a:latin typeface="Arial" charset="0"/>
              <a:ea typeface="新細明體" pitchFamily="18" charset="-120"/>
            </a:endParaRPr>
          </a:p>
        </p:txBody>
      </p:sp>
      <p:sp>
        <p:nvSpPr>
          <p:cNvPr id="1170455" name="Line 23"/>
          <p:cNvSpPr>
            <a:spLocks noChangeShapeType="1"/>
          </p:cNvSpPr>
          <p:nvPr/>
        </p:nvSpPr>
        <p:spPr bwMode="auto">
          <a:xfrm flipV="1">
            <a:off x="4191000" y="1524000"/>
            <a:ext cx="0" cy="396240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56" name="Line 24"/>
          <p:cNvSpPr>
            <a:spLocks noChangeShapeType="1"/>
          </p:cNvSpPr>
          <p:nvPr/>
        </p:nvSpPr>
        <p:spPr bwMode="auto">
          <a:xfrm>
            <a:off x="4191000" y="54864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57" name="Line 25"/>
          <p:cNvSpPr>
            <a:spLocks noChangeShapeType="1"/>
          </p:cNvSpPr>
          <p:nvPr/>
        </p:nvSpPr>
        <p:spPr bwMode="auto">
          <a:xfrm>
            <a:off x="3886200" y="54864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58" name="Line 26"/>
          <p:cNvSpPr>
            <a:spLocks noChangeShapeType="1"/>
          </p:cNvSpPr>
          <p:nvPr/>
        </p:nvSpPr>
        <p:spPr bwMode="auto">
          <a:xfrm>
            <a:off x="3886200" y="47244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59" name="Line 27"/>
          <p:cNvSpPr>
            <a:spLocks noChangeShapeType="1"/>
          </p:cNvSpPr>
          <p:nvPr/>
        </p:nvSpPr>
        <p:spPr bwMode="auto">
          <a:xfrm>
            <a:off x="3886200" y="39624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60" name="Line 28"/>
          <p:cNvSpPr>
            <a:spLocks noChangeShapeType="1"/>
          </p:cNvSpPr>
          <p:nvPr/>
        </p:nvSpPr>
        <p:spPr bwMode="auto">
          <a:xfrm>
            <a:off x="3886200" y="31242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61" name="Line 29"/>
          <p:cNvSpPr>
            <a:spLocks noChangeShapeType="1"/>
          </p:cNvSpPr>
          <p:nvPr/>
        </p:nvSpPr>
        <p:spPr bwMode="auto">
          <a:xfrm>
            <a:off x="3886200" y="22860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62" name="Line 30"/>
          <p:cNvSpPr>
            <a:spLocks noChangeShapeType="1"/>
          </p:cNvSpPr>
          <p:nvPr/>
        </p:nvSpPr>
        <p:spPr bwMode="auto">
          <a:xfrm>
            <a:off x="3886200" y="1524000"/>
            <a:ext cx="304800" cy="0"/>
          </a:xfrm>
          <a:prstGeom prst="line">
            <a:avLst/>
          </a:prstGeom>
          <a:noFill/>
          <a:ln w="9525">
            <a:solidFill>
              <a:schemeClr val="tx1"/>
            </a:solidFill>
            <a:round/>
            <a:headEnd/>
            <a:tailEnd/>
          </a:ln>
          <a:effectLst/>
        </p:spPr>
        <p:txBody>
          <a:bodyPr wrap="none" lIns="91440" tIns="45720" rIns="91440" bIns="45720" anchor="ctr"/>
          <a:lstStyle/>
          <a:p>
            <a:endParaRPr lang="pt-BR" sz="1600"/>
          </a:p>
        </p:txBody>
      </p:sp>
      <p:sp>
        <p:nvSpPr>
          <p:cNvPr id="1170463" name="Line 31"/>
          <p:cNvSpPr>
            <a:spLocks noChangeShapeType="1"/>
          </p:cNvSpPr>
          <p:nvPr/>
        </p:nvSpPr>
        <p:spPr bwMode="auto">
          <a:xfrm>
            <a:off x="4953000" y="5486400"/>
            <a:ext cx="609600" cy="0"/>
          </a:xfrm>
          <a:prstGeom prst="line">
            <a:avLst/>
          </a:prstGeom>
          <a:noFill/>
          <a:ln w="9525">
            <a:solidFill>
              <a:schemeClr val="tx1"/>
            </a:solidFill>
            <a:round/>
            <a:headEnd/>
            <a:tailEnd/>
          </a:ln>
          <a:effectLst/>
        </p:spPr>
        <p:txBody>
          <a:bodyPr wrap="none" lIns="91440" tIns="45720" rIns="91440" bIns="45720" anchor="ctr"/>
          <a:lstStyle/>
          <a:p>
            <a:endParaRPr lang="pt-BR"/>
          </a:p>
        </p:txBody>
      </p:sp>
      <p:sp>
        <p:nvSpPr>
          <p:cNvPr id="1170464" name="AutoShape 32"/>
          <p:cNvSpPr>
            <a:spLocks/>
          </p:cNvSpPr>
          <p:nvPr/>
        </p:nvSpPr>
        <p:spPr bwMode="auto">
          <a:xfrm>
            <a:off x="1676400" y="1447800"/>
            <a:ext cx="304800" cy="4114800"/>
          </a:xfrm>
          <a:prstGeom prst="leftBrace">
            <a:avLst>
              <a:gd name="adj1" fmla="val 112500"/>
              <a:gd name="adj2" fmla="val 50000"/>
            </a:avLst>
          </a:prstGeom>
          <a:noFill/>
          <a:ln w="9525">
            <a:solidFill>
              <a:schemeClr val="tx1"/>
            </a:solidFill>
            <a:round/>
            <a:headEnd/>
            <a:tailEnd/>
          </a:ln>
          <a:effectLst/>
        </p:spPr>
        <p:txBody>
          <a:bodyPr wrap="none" lIns="91440" tIns="45720" rIns="91440" bIns="45720" anchor="ctr"/>
          <a:lstStyle/>
          <a:p>
            <a:endParaRPr lang="pt-BR" sz="1600"/>
          </a:p>
        </p:txBody>
      </p:sp>
      <p:sp>
        <p:nvSpPr>
          <p:cNvPr id="1170466" name="Text Box 34"/>
          <p:cNvSpPr txBox="1">
            <a:spLocks noChangeArrowheads="1"/>
          </p:cNvSpPr>
          <p:nvPr/>
        </p:nvSpPr>
        <p:spPr bwMode="auto">
          <a:xfrm>
            <a:off x="4267200" y="3733800"/>
            <a:ext cx="1676400" cy="523220"/>
          </a:xfrm>
          <a:prstGeom prst="rect">
            <a:avLst/>
          </a:prstGeom>
          <a:noFill/>
          <a:ln w="9525" algn="ctr">
            <a:noFill/>
            <a:miter lim="800000"/>
            <a:headEnd/>
            <a:tailEnd/>
          </a:ln>
          <a:effectLst/>
        </p:spPr>
        <p:txBody>
          <a:bodyPr wrap="square" lIns="91440" tIns="45720" rIns="91440" bIns="45720">
            <a:spAutoFit/>
          </a:bodyPr>
          <a:lstStyle/>
          <a:p>
            <a:pPr algn="l" eaLnBrk="1" hangingPunct="1"/>
            <a:r>
              <a:rPr kumimoji="1" lang="pt-BR" altLang="zh-TW" sz="1400" smtClean="0">
                <a:latin typeface="Arial" charset="0"/>
                <a:ea typeface="新細明體" pitchFamily="18" charset="-120"/>
              </a:rPr>
              <a:t>UUT multiprotocolos</a:t>
            </a:r>
            <a:endParaRPr kumimoji="1" lang="pt-BR" altLang="zh-TW" sz="1400">
              <a:latin typeface="Arial" charset="0"/>
              <a:ea typeface="新細明體" pitchFamily="18" charset="-120"/>
            </a:endParaRPr>
          </a:p>
        </p:txBody>
      </p:sp>
      <p:sp>
        <p:nvSpPr>
          <p:cNvPr id="1170467" name="Text Box 35"/>
          <p:cNvSpPr txBox="1">
            <a:spLocks noChangeArrowheads="1"/>
          </p:cNvSpPr>
          <p:nvPr/>
        </p:nvSpPr>
        <p:spPr bwMode="auto">
          <a:xfrm>
            <a:off x="1295400" y="5867400"/>
            <a:ext cx="4648200" cy="307777"/>
          </a:xfrm>
          <a:prstGeom prst="rect">
            <a:avLst/>
          </a:prstGeom>
          <a:noFill/>
          <a:ln w="9525" algn="ctr">
            <a:noFill/>
            <a:miter lim="800000"/>
            <a:headEnd/>
            <a:tailEnd/>
          </a:ln>
          <a:effectLst/>
        </p:spPr>
        <p:txBody>
          <a:bodyPr wrap="square" lIns="91440" tIns="45720" rIns="91440" bIns="45720">
            <a:spAutoFit/>
            <a:flatTx/>
          </a:bodyPr>
          <a:lstStyle/>
          <a:p>
            <a:r>
              <a:rPr lang="pt-BR" sz="1400" b="0" smtClean="0"/>
              <a:t>Imagens fornecidas por cortesi</a:t>
            </a:r>
            <a:r>
              <a:rPr lang="pt-BR" sz="1400" smtClean="0"/>
              <a:t>a da</a:t>
            </a:r>
            <a:r>
              <a:rPr lang="pt-BR" sz="1400" b="0" smtClean="0"/>
              <a:t> Agilent, Tektronix, R&amp;S e Anritsu</a:t>
            </a:r>
            <a:endParaRPr lang="pt-BR" sz="1400"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04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704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7046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7044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704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7046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704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704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704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7045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704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7045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7045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704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7045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7045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704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7045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7045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7044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2000"/>
                                        <p:tgtEl>
                                          <p:spTgt spid="1170435"/>
                                        </p:tgtEl>
                                      </p:cBhvr>
                                    </p:animEffect>
                                    <p:set>
                                      <p:cBhvr>
                                        <p:cTn id="59" dur="1" fill="hold">
                                          <p:stCondLst>
                                            <p:cond delay="1999"/>
                                          </p:stCondLst>
                                        </p:cTn>
                                        <p:tgtEl>
                                          <p:spTgt spid="1170435"/>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2000"/>
                                        <p:tgtEl>
                                          <p:spTgt spid="1170436"/>
                                        </p:tgtEl>
                                      </p:cBhvr>
                                    </p:animEffect>
                                    <p:set>
                                      <p:cBhvr>
                                        <p:cTn id="62" dur="1" fill="hold">
                                          <p:stCondLst>
                                            <p:cond delay="1999"/>
                                          </p:stCondLst>
                                        </p:cTn>
                                        <p:tgtEl>
                                          <p:spTgt spid="1170436"/>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2000"/>
                                        <p:tgtEl>
                                          <p:spTgt spid="1170437"/>
                                        </p:tgtEl>
                                      </p:cBhvr>
                                    </p:animEffect>
                                    <p:set>
                                      <p:cBhvr>
                                        <p:cTn id="65" dur="1" fill="hold">
                                          <p:stCondLst>
                                            <p:cond delay="1999"/>
                                          </p:stCondLst>
                                        </p:cTn>
                                        <p:tgtEl>
                                          <p:spTgt spid="1170437"/>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1170438"/>
                                        </p:tgtEl>
                                      </p:cBhvr>
                                    </p:animEffect>
                                    <p:set>
                                      <p:cBhvr>
                                        <p:cTn id="68" dur="1" fill="hold">
                                          <p:stCondLst>
                                            <p:cond delay="1999"/>
                                          </p:stCondLst>
                                        </p:cTn>
                                        <p:tgtEl>
                                          <p:spTgt spid="1170438"/>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2000"/>
                                        <p:tgtEl>
                                          <p:spTgt spid="1170439"/>
                                        </p:tgtEl>
                                      </p:cBhvr>
                                    </p:animEffect>
                                    <p:set>
                                      <p:cBhvr>
                                        <p:cTn id="71" dur="1" fill="hold">
                                          <p:stCondLst>
                                            <p:cond delay="1999"/>
                                          </p:stCondLst>
                                        </p:cTn>
                                        <p:tgtEl>
                                          <p:spTgt spid="1170439"/>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2000"/>
                                        <p:tgtEl>
                                          <p:spTgt spid="1170440"/>
                                        </p:tgtEl>
                                      </p:cBhvr>
                                    </p:animEffect>
                                    <p:set>
                                      <p:cBhvr>
                                        <p:cTn id="74" dur="1" fill="hold">
                                          <p:stCondLst>
                                            <p:cond delay="1999"/>
                                          </p:stCondLst>
                                        </p:cTn>
                                        <p:tgtEl>
                                          <p:spTgt spid="1170440"/>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2000"/>
                                        <p:tgtEl>
                                          <p:spTgt spid="1170449"/>
                                        </p:tgtEl>
                                      </p:cBhvr>
                                    </p:animEffect>
                                    <p:set>
                                      <p:cBhvr>
                                        <p:cTn id="77" dur="1" fill="hold">
                                          <p:stCondLst>
                                            <p:cond delay="1999"/>
                                          </p:stCondLst>
                                        </p:cTn>
                                        <p:tgtEl>
                                          <p:spTgt spid="1170449"/>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2000"/>
                                        <p:tgtEl>
                                          <p:spTgt spid="1170450"/>
                                        </p:tgtEl>
                                      </p:cBhvr>
                                    </p:animEffect>
                                    <p:set>
                                      <p:cBhvr>
                                        <p:cTn id="80" dur="1" fill="hold">
                                          <p:stCondLst>
                                            <p:cond delay="1999"/>
                                          </p:stCondLst>
                                        </p:cTn>
                                        <p:tgtEl>
                                          <p:spTgt spid="1170450"/>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2000"/>
                                        <p:tgtEl>
                                          <p:spTgt spid="1170451"/>
                                        </p:tgtEl>
                                      </p:cBhvr>
                                    </p:animEffect>
                                    <p:set>
                                      <p:cBhvr>
                                        <p:cTn id="83" dur="1" fill="hold">
                                          <p:stCondLst>
                                            <p:cond delay="1999"/>
                                          </p:stCondLst>
                                        </p:cTn>
                                        <p:tgtEl>
                                          <p:spTgt spid="1170451"/>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2000"/>
                                        <p:tgtEl>
                                          <p:spTgt spid="1170452"/>
                                        </p:tgtEl>
                                      </p:cBhvr>
                                    </p:animEffect>
                                    <p:set>
                                      <p:cBhvr>
                                        <p:cTn id="86" dur="1" fill="hold">
                                          <p:stCondLst>
                                            <p:cond delay="1999"/>
                                          </p:stCondLst>
                                        </p:cTn>
                                        <p:tgtEl>
                                          <p:spTgt spid="1170452"/>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2000"/>
                                        <p:tgtEl>
                                          <p:spTgt spid="1170453"/>
                                        </p:tgtEl>
                                      </p:cBhvr>
                                    </p:animEffect>
                                    <p:set>
                                      <p:cBhvr>
                                        <p:cTn id="89" dur="1" fill="hold">
                                          <p:stCondLst>
                                            <p:cond delay="1999"/>
                                          </p:stCondLst>
                                        </p:cTn>
                                        <p:tgtEl>
                                          <p:spTgt spid="1170453"/>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2000"/>
                                        <p:tgtEl>
                                          <p:spTgt spid="1170454"/>
                                        </p:tgtEl>
                                      </p:cBhvr>
                                    </p:animEffect>
                                    <p:set>
                                      <p:cBhvr>
                                        <p:cTn id="92" dur="1" fill="hold">
                                          <p:stCondLst>
                                            <p:cond delay="1999"/>
                                          </p:stCondLst>
                                        </p:cTn>
                                        <p:tgtEl>
                                          <p:spTgt spid="1170454"/>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2000"/>
                                        <p:tgtEl>
                                          <p:spTgt spid="1170455"/>
                                        </p:tgtEl>
                                      </p:cBhvr>
                                    </p:animEffect>
                                    <p:set>
                                      <p:cBhvr>
                                        <p:cTn id="95" dur="1" fill="hold">
                                          <p:stCondLst>
                                            <p:cond delay="1999"/>
                                          </p:stCondLst>
                                        </p:cTn>
                                        <p:tgtEl>
                                          <p:spTgt spid="1170455"/>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2000"/>
                                        <p:tgtEl>
                                          <p:spTgt spid="1170456"/>
                                        </p:tgtEl>
                                      </p:cBhvr>
                                    </p:animEffect>
                                    <p:set>
                                      <p:cBhvr>
                                        <p:cTn id="98" dur="1" fill="hold">
                                          <p:stCondLst>
                                            <p:cond delay="1999"/>
                                          </p:stCondLst>
                                        </p:cTn>
                                        <p:tgtEl>
                                          <p:spTgt spid="1170456"/>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2000"/>
                                        <p:tgtEl>
                                          <p:spTgt spid="1170457"/>
                                        </p:tgtEl>
                                      </p:cBhvr>
                                    </p:animEffect>
                                    <p:set>
                                      <p:cBhvr>
                                        <p:cTn id="101" dur="1" fill="hold">
                                          <p:stCondLst>
                                            <p:cond delay="1999"/>
                                          </p:stCondLst>
                                        </p:cTn>
                                        <p:tgtEl>
                                          <p:spTgt spid="1170457"/>
                                        </p:tgtEl>
                                        <p:attrNameLst>
                                          <p:attrName>style.visibility</p:attrName>
                                        </p:attrNameLst>
                                      </p:cBhvr>
                                      <p:to>
                                        <p:strVal val="hidden"/>
                                      </p:to>
                                    </p:set>
                                  </p:childTnLst>
                                </p:cTn>
                              </p:par>
                              <p:par>
                                <p:cTn id="102" presetID="10" presetClass="exit" presetSubtype="0" fill="hold" grpId="1" nodeType="withEffect">
                                  <p:stCondLst>
                                    <p:cond delay="0"/>
                                  </p:stCondLst>
                                  <p:childTnLst>
                                    <p:animEffect transition="out" filter="fade">
                                      <p:cBhvr>
                                        <p:cTn id="103" dur="2000"/>
                                        <p:tgtEl>
                                          <p:spTgt spid="1170458"/>
                                        </p:tgtEl>
                                      </p:cBhvr>
                                    </p:animEffect>
                                    <p:set>
                                      <p:cBhvr>
                                        <p:cTn id="104" dur="1" fill="hold">
                                          <p:stCondLst>
                                            <p:cond delay="1999"/>
                                          </p:stCondLst>
                                        </p:cTn>
                                        <p:tgtEl>
                                          <p:spTgt spid="1170458"/>
                                        </p:tgtEl>
                                        <p:attrNameLst>
                                          <p:attrName>style.visibility</p:attrName>
                                        </p:attrNameLst>
                                      </p:cBhvr>
                                      <p:to>
                                        <p:strVal val="hidden"/>
                                      </p:to>
                                    </p:set>
                                  </p:childTnLst>
                                </p:cTn>
                              </p:par>
                              <p:par>
                                <p:cTn id="105" presetID="10" presetClass="exit" presetSubtype="0" fill="hold" grpId="1" nodeType="withEffect">
                                  <p:stCondLst>
                                    <p:cond delay="0"/>
                                  </p:stCondLst>
                                  <p:childTnLst>
                                    <p:animEffect transition="out" filter="fade">
                                      <p:cBhvr>
                                        <p:cTn id="106" dur="2000"/>
                                        <p:tgtEl>
                                          <p:spTgt spid="1170459"/>
                                        </p:tgtEl>
                                      </p:cBhvr>
                                    </p:animEffect>
                                    <p:set>
                                      <p:cBhvr>
                                        <p:cTn id="107" dur="1" fill="hold">
                                          <p:stCondLst>
                                            <p:cond delay="1999"/>
                                          </p:stCondLst>
                                        </p:cTn>
                                        <p:tgtEl>
                                          <p:spTgt spid="1170459"/>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2000"/>
                                        <p:tgtEl>
                                          <p:spTgt spid="1170460"/>
                                        </p:tgtEl>
                                      </p:cBhvr>
                                    </p:animEffect>
                                    <p:set>
                                      <p:cBhvr>
                                        <p:cTn id="110" dur="1" fill="hold">
                                          <p:stCondLst>
                                            <p:cond delay="1999"/>
                                          </p:stCondLst>
                                        </p:cTn>
                                        <p:tgtEl>
                                          <p:spTgt spid="1170460"/>
                                        </p:tgtEl>
                                        <p:attrNameLst>
                                          <p:attrName>style.visibility</p:attrName>
                                        </p:attrNameLst>
                                      </p:cBhvr>
                                      <p:to>
                                        <p:strVal val="hidden"/>
                                      </p:to>
                                    </p:set>
                                  </p:childTnLst>
                                </p:cTn>
                              </p:par>
                              <p:par>
                                <p:cTn id="111" presetID="10" presetClass="exit" presetSubtype="0" fill="hold" grpId="1" nodeType="withEffect">
                                  <p:stCondLst>
                                    <p:cond delay="0"/>
                                  </p:stCondLst>
                                  <p:childTnLst>
                                    <p:animEffect transition="out" filter="fade">
                                      <p:cBhvr>
                                        <p:cTn id="112" dur="2000"/>
                                        <p:tgtEl>
                                          <p:spTgt spid="1170461"/>
                                        </p:tgtEl>
                                      </p:cBhvr>
                                    </p:animEffect>
                                    <p:set>
                                      <p:cBhvr>
                                        <p:cTn id="113" dur="1" fill="hold">
                                          <p:stCondLst>
                                            <p:cond delay="1999"/>
                                          </p:stCondLst>
                                        </p:cTn>
                                        <p:tgtEl>
                                          <p:spTgt spid="1170461"/>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2000"/>
                                        <p:tgtEl>
                                          <p:spTgt spid="1170462"/>
                                        </p:tgtEl>
                                      </p:cBhvr>
                                    </p:animEffect>
                                    <p:set>
                                      <p:cBhvr>
                                        <p:cTn id="116" dur="1" fill="hold">
                                          <p:stCondLst>
                                            <p:cond delay="1999"/>
                                          </p:stCondLst>
                                        </p:cTn>
                                        <p:tgtEl>
                                          <p:spTgt spid="1170462"/>
                                        </p:tgtEl>
                                        <p:attrNameLst>
                                          <p:attrName>style.visibility</p:attrName>
                                        </p:attrNameLst>
                                      </p:cBhvr>
                                      <p:to>
                                        <p:strVal val="hidden"/>
                                      </p:to>
                                    </p:set>
                                  </p:childTnLst>
                                </p:cTn>
                              </p:par>
                              <p:par>
                                <p:cTn id="117" presetID="10" presetClass="entr" presetSubtype="0" fill="hold" nodeType="withEffect">
                                  <p:stCondLst>
                                    <p:cond delay="0"/>
                                  </p:stCondLst>
                                  <p:childTnLst>
                                    <p:set>
                                      <p:cBhvr>
                                        <p:cTn id="118" dur="1" fill="hold">
                                          <p:stCondLst>
                                            <p:cond delay="0"/>
                                          </p:stCondLst>
                                        </p:cTn>
                                        <p:tgtEl>
                                          <p:spTgt spid="1170441"/>
                                        </p:tgtEl>
                                        <p:attrNameLst>
                                          <p:attrName>style.visibility</p:attrName>
                                        </p:attrNameLst>
                                      </p:cBhvr>
                                      <p:to>
                                        <p:strVal val="visible"/>
                                      </p:to>
                                    </p:set>
                                    <p:animEffect transition="in" filter="fade">
                                      <p:cBhvr>
                                        <p:cTn id="119" dur="2000"/>
                                        <p:tgtEl>
                                          <p:spTgt spid="1170441"/>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170463"/>
                                        </p:tgtEl>
                                        <p:attrNameLst>
                                          <p:attrName>style.visibility</p:attrName>
                                        </p:attrNameLst>
                                      </p:cBhvr>
                                      <p:to>
                                        <p:strVal val="visible"/>
                                      </p:to>
                                    </p:set>
                                    <p:animEffect transition="in" filter="fade">
                                      <p:cBhvr>
                                        <p:cTn id="122" dur="2000"/>
                                        <p:tgtEl>
                                          <p:spTgt spid="1170463"/>
                                        </p:tgtEl>
                                      </p:cBhvr>
                                    </p:animEffec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1170445"/>
                                        </p:tgtEl>
                                        <p:attrNameLst>
                                          <p:attrName>style.visibility</p:attrName>
                                        </p:attrNameLst>
                                      </p:cBhvr>
                                      <p:to>
                                        <p:strVal val="visible"/>
                                      </p:to>
                                    </p:set>
                                  </p:childTnLst>
                                </p:cTn>
                              </p:par>
                              <p:par>
                                <p:cTn id="127" presetID="1" presetClass="entr" presetSubtype="0" fill="hold" grpId="2" nodeType="withEffect">
                                  <p:stCondLst>
                                    <p:cond delay="0"/>
                                  </p:stCondLst>
                                  <p:childTnLst>
                                    <p:set>
                                      <p:cBhvr>
                                        <p:cTn id="128" dur="1" fill="hold">
                                          <p:stCondLst>
                                            <p:cond delay="0"/>
                                          </p:stCondLst>
                                        </p:cTn>
                                        <p:tgtEl>
                                          <p:spTgt spid="1170449"/>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1170444"/>
                                        </p:tgtEl>
                                        <p:attrNameLst>
                                          <p:attrName>style.visibility</p:attrName>
                                        </p:attrNameLst>
                                      </p:cBhvr>
                                      <p:to>
                                        <p:strVal val="visible"/>
                                      </p:to>
                                    </p:set>
                                  </p:childTnLst>
                                </p:cTn>
                              </p:par>
                              <p:par>
                                <p:cTn id="133" presetID="1" presetClass="entr" presetSubtype="0" fill="hold" grpId="2" nodeType="withEffect">
                                  <p:stCondLst>
                                    <p:cond delay="0"/>
                                  </p:stCondLst>
                                  <p:childTnLst>
                                    <p:set>
                                      <p:cBhvr>
                                        <p:cTn id="134" dur="1" fill="hold">
                                          <p:stCondLst>
                                            <p:cond delay="0"/>
                                          </p:stCondLst>
                                        </p:cTn>
                                        <p:tgtEl>
                                          <p:spTgt spid="1170450"/>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1170446"/>
                                        </p:tgtEl>
                                        <p:attrNameLst>
                                          <p:attrName>style.visibility</p:attrName>
                                        </p:attrNameLst>
                                      </p:cBhvr>
                                      <p:to>
                                        <p:strVal val="visible"/>
                                      </p:to>
                                    </p:set>
                                  </p:childTnLst>
                                </p:cTn>
                              </p:par>
                              <p:par>
                                <p:cTn id="139" presetID="1" presetClass="entr" presetSubtype="0" fill="hold" grpId="2" nodeType="withEffect">
                                  <p:stCondLst>
                                    <p:cond delay="0"/>
                                  </p:stCondLst>
                                  <p:childTnLst>
                                    <p:set>
                                      <p:cBhvr>
                                        <p:cTn id="140" dur="1" fill="hold">
                                          <p:stCondLst>
                                            <p:cond delay="0"/>
                                          </p:stCondLst>
                                        </p:cTn>
                                        <p:tgtEl>
                                          <p:spTgt spid="1170451"/>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1170447"/>
                                        </p:tgtEl>
                                        <p:attrNameLst>
                                          <p:attrName>style.visibility</p:attrName>
                                        </p:attrNameLst>
                                      </p:cBhvr>
                                      <p:to>
                                        <p:strVal val="visible"/>
                                      </p:to>
                                    </p:set>
                                  </p:childTnLst>
                                </p:cTn>
                              </p:par>
                              <p:par>
                                <p:cTn id="145" presetID="1" presetClass="entr" presetSubtype="0" fill="hold" grpId="2" nodeType="withEffect">
                                  <p:stCondLst>
                                    <p:cond delay="0"/>
                                  </p:stCondLst>
                                  <p:childTnLst>
                                    <p:set>
                                      <p:cBhvr>
                                        <p:cTn id="146" dur="1" fill="hold">
                                          <p:stCondLst>
                                            <p:cond delay="0"/>
                                          </p:stCondLst>
                                        </p:cTn>
                                        <p:tgtEl>
                                          <p:spTgt spid="1170452"/>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1170443"/>
                                        </p:tgtEl>
                                        <p:attrNameLst>
                                          <p:attrName>style.visibility</p:attrName>
                                        </p:attrNameLst>
                                      </p:cBhvr>
                                      <p:to>
                                        <p:strVal val="visible"/>
                                      </p:to>
                                    </p:set>
                                  </p:childTnLst>
                                </p:cTn>
                              </p:par>
                              <p:par>
                                <p:cTn id="151" presetID="1" presetClass="entr" presetSubtype="0" fill="hold" grpId="2" nodeType="withEffect">
                                  <p:stCondLst>
                                    <p:cond delay="0"/>
                                  </p:stCondLst>
                                  <p:childTnLst>
                                    <p:set>
                                      <p:cBhvr>
                                        <p:cTn id="152" dur="1" fill="hold">
                                          <p:stCondLst>
                                            <p:cond delay="0"/>
                                          </p:stCondLst>
                                        </p:cTn>
                                        <p:tgtEl>
                                          <p:spTgt spid="1170453"/>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nodeType="clickEffect">
                                  <p:stCondLst>
                                    <p:cond delay="0"/>
                                  </p:stCondLst>
                                  <p:childTnLst>
                                    <p:set>
                                      <p:cBhvr>
                                        <p:cTn id="156" dur="1" fill="hold">
                                          <p:stCondLst>
                                            <p:cond delay="0"/>
                                          </p:stCondLst>
                                        </p:cTn>
                                        <p:tgtEl>
                                          <p:spTgt spid="1170442"/>
                                        </p:tgtEl>
                                        <p:attrNameLst>
                                          <p:attrName>style.visibility</p:attrName>
                                        </p:attrNameLst>
                                      </p:cBhvr>
                                      <p:to>
                                        <p:strVal val="visible"/>
                                      </p:to>
                                    </p:set>
                                  </p:childTnLst>
                                </p:cTn>
                              </p:par>
                              <p:par>
                                <p:cTn id="157" presetID="1" presetClass="entr" presetSubtype="0" fill="hold" grpId="2" nodeType="withEffect">
                                  <p:stCondLst>
                                    <p:cond delay="0"/>
                                  </p:stCondLst>
                                  <p:childTnLst>
                                    <p:set>
                                      <p:cBhvr>
                                        <p:cTn id="158" dur="1" fill="hold">
                                          <p:stCondLst>
                                            <p:cond delay="0"/>
                                          </p:stCondLst>
                                        </p:cTn>
                                        <p:tgtEl>
                                          <p:spTgt spid="1170454"/>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170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0449" grpId="0"/>
      <p:bldP spid="1170449" grpId="1"/>
      <p:bldP spid="1170449" grpId="2"/>
      <p:bldP spid="1170450" grpId="0"/>
      <p:bldP spid="1170450" grpId="1"/>
      <p:bldP spid="1170450" grpId="2"/>
      <p:bldP spid="1170451" grpId="0"/>
      <p:bldP spid="1170451" grpId="1"/>
      <p:bldP spid="1170451" grpId="2"/>
      <p:bldP spid="1170452" grpId="0"/>
      <p:bldP spid="1170452" grpId="1"/>
      <p:bldP spid="1170452" grpId="2"/>
      <p:bldP spid="1170453" grpId="0"/>
      <p:bldP spid="1170453" grpId="1"/>
      <p:bldP spid="1170453" grpId="2"/>
      <p:bldP spid="1170454" grpId="0"/>
      <p:bldP spid="1170454" grpId="1"/>
      <p:bldP spid="1170454" grpId="2"/>
      <p:bldP spid="1170455" grpId="0" animBg="1"/>
      <p:bldP spid="1170455" grpId="1" animBg="1"/>
      <p:bldP spid="1170456" grpId="0" animBg="1"/>
      <p:bldP spid="1170456" grpId="1" animBg="1"/>
      <p:bldP spid="1170457" grpId="0" animBg="1"/>
      <p:bldP spid="1170457" grpId="1" animBg="1"/>
      <p:bldP spid="1170458" grpId="0" animBg="1"/>
      <p:bldP spid="1170458" grpId="1" animBg="1"/>
      <p:bldP spid="1170459" grpId="0" animBg="1"/>
      <p:bldP spid="1170459" grpId="1" animBg="1"/>
      <p:bldP spid="1170460" grpId="0" animBg="1"/>
      <p:bldP spid="1170460" grpId="1" animBg="1"/>
      <p:bldP spid="1170461" grpId="0" animBg="1"/>
      <p:bldP spid="1170461" grpId="1" animBg="1"/>
      <p:bldP spid="1170462" grpId="0" animBg="1"/>
      <p:bldP spid="1170462" grpId="1" animBg="1"/>
      <p:bldP spid="1170463" grpId="0" animBg="1"/>
      <p:bldP spid="117046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Cursos</a:t>
            </a:r>
            <a:r>
              <a:rPr lang="pt-BR" smtClean="0"/>
              <a:t> de </a:t>
            </a:r>
            <a:r>
              <a:rPr lang="pt-BR" smtClean="0"/>
              <a:t>treinamento</a:t>
            </a:r>
            <a:endParaRPr lang="pt-BR"/>
          </a:p>
        </p:txBody>
      </p:sp>
      <p:sp>
        <p:nvSpPr>
          <p:cNvPr id="4" name="TextBox 3"/>
          <p:cNvSpPr txBox="1"/>
          <p:nvPr/>
        </p:nvSpPr>
        <p:spPr>
          <a:xfrm>
            <a:off x="152400" y="2779693"/>
            <a:ext cx="1447800" cy="1323439"/>
          </a:xfrm>
          <a:prstGeom prst="rect">
            <a:avLst/>
          </a:prstGeom>
          <a:noFill/>
        </p:spPr>
        <p:txBody>
          <a:bodyPr wrap="square" rtlCol="0">
            <a:spAutoFit/>
          </a:bodyPr>
          <a:lstStyle/>
          <a:p>
            <a:pPr algn="ctr"/>
            <a:r>
              <a:rPr lang="pt-BR" sz="2000" smtClean="0"/>
              <a:t>4000 créditos de treinamento em 3 </a:t>
            </a:r>
            <a:r>
              <a:rPr lang="pt-BR" sz="2000" smtClean="0"/>
              <a:t>anos</a:t>
            </a:r>
            <a:endParaRPr lang="pt-BR" sz="2000"/>
          </a:p>
        </p:txBody>
      </p:sp>
      <p:graphicFrame>
        <p:nvGraphicFramePr>
          <p:cNvPr id="6" name="Table 5"/>
          <p:cNvGraphicFramePr>
            <a:graphicFrameLocks noGrp="1"/>
          </p:cNvGraphicFramePr>
          <p:nvPr/>
        </p:nvGraphicFramePr>
        <p:xfrm>
          <a:off x="1676401" y="1143000"/>
          <a:ext cx="7086599" cy="4993005"/>
        </p:xfrm>
        <a:graphic>
          <a:graphicData uri="http://schemas.openxmlformats.org/drawingml/2006/table">
            <a:tbl>
              <a:tblPr firstRow="1">
                <a:tableStyleId>{3C2FFA5D-87B4-456A-9821-1D502468CF0F}</a:tableStyleId>
              </a:tblPr>
              <a:tblGrid>
                <a:gridCol w="4267199"/>
                <a:gridCol w="1524000"/>
                <a:gridCol w="1295400"/>
              </a:tblGrid>
              <a:tr h="137160">
                <a:tc>
                  <a:txBody>
                    <a:bodyPr/>
                    <a:lstStyle/>
                    <a:p>
                      <a:pPr marL="91440" algn="l" fontAlgn="b"/>
                      <a:r>
                        <a:rPr lang="pt-BR" sz="1200" b="0" i="0" u="none" strike="noStrike" noProof="0" smtClean="0">
                          <a:solidFill>
                            <a:schemeClr val="bg1"/>
                          </a:solidFill>
                          <a:latin typeface="Calibri"/>
                        </a:rPr>
                        <a:t>Cursos</a:t>
                      </a:r>
                      <a:endParaRPr lang="pt-BR" sz="1200" b="0" i="0" u="none" strike="noStrike" noProof="0">
                        <a:solidFill>
                          <a:schemeClr val="bg1"/>
                        </a:solidFill>
                        <a:latin typeface="Calibri"/>
                      </a:endParaRPr>
                    </a:p>
                  </a:txBody>
                  <a:tcPr marL="9525" marR="9525" marT="9525" marB="0" anchor="ctr"/>
                </a:tc>
                <a:tc>
                  <a:txBody>
                    <a:bodyPr/>
                    <a:lstStyle/>
                    <a:p>
                      <a:pPr algn="ctr" fontAlgn="b"/>
                      <a:r>
                        <a:rPr lang="pt-BR" sz="1200" b="0" i="0" u="none" strike="noStrike" noProof="0" smtClean="0">
                          <a:solidFill>
                            <a:schemeClr val="bg1"/>
                          </a:solidFill>
                          <a:latin typeface="Calibri"/>
                        </a:rPr>
                        <a:t>Treinamento no local </a:t>
                      </a:r>
                      <a:br>
                        <a:rPr lang="pt-BR" sz="1200" b="0" i="0" u="none" strike="noStrike" noProof="0" smtClean="0">
                          <a:solidFill>
                            <a:schemeClr val="bg1"/>
                          </a:solidFill>
                          <a:latin typeface="Calibri"/>
                        </a:rPr>
                      </a:br>
                      <a:r>
                        <a:rPr lang="pt-BR" sz="1200" b="0" i="0" u="none" strike="noStrike" noProof="0" smtClean="0">
                          <a:solidFill>
                            <a:schemeClr val="bg1"/>
                          </a:solidFill>
                          <a:latin typeface="Calibri"/>
                        </a:rPr>
                        <a:t>Créditos</a:t>
                      </a:r>
                      <a:r>
                        <a:rPr lang="pt-BR" sz="1200" b="0" i="0" u="none" strike="noStrike" baseline="0" noProof="0" smtClean="0">
                          <a:solidFill>
                            <a:schemeClr val="bg1"/>
                          </a:solidFill>
                          <a:latin typeface="Calibri"/>
                        </a:rPr>
                        <a:t> por usuário</a:t>
                      </a:r>
                      <a:endParaRPr lang="pt-BR" sz="1200" b="0" i="0" u="none" strike="noStrike" noProof="0">
                        <a:solidFill>
                          <a:schemeClr val="bg1"/>
                        </a:solidFill>
                        <a:latin typeface="Calibri"/>
                      </a:endParaRPr>
                    </a:p>
                  </a:txBody>
                  <a:tcPr marL="9525" marR="9525" marT="9525" marB="0" anchor="ctr"/>
                </a:tc>
                <a:tc>
                  <a:txBody>
                    <a:bodyPr/>
                    <a:lstStyle/>
                    <a:p>
                      <a:pPr algn="ctr" fontAlgn="b"/>
                      <a:r>
                        <a:rPr lang="pt-BR" sz="1200" b="0" i="0" u="none" strike="noStrike" noProof="0" smtClean="0">
                          <a:solidFill>
                            <a:schemeClr val="bg1"/>
                          </a:solidFill>
                          <a:latin typeface="Calibri"/>
                        </a:rPr>
                        <a:t>Treinamento</a:t>
                      </a:r>
                      <a:r>
                        <a:rPr lang="pt-BR" sz="1200" b="0" i="0" u="none" strike="noStrike" baseline="0" noProof="0" smtClean="0">
                          <a:solidFill>
                            <a:schemeClr val="bg1"/>
                          </a:solidFill>
                          <a:latin typeface="Calibri"/>
                        </a:rPr>
                        <a:t> o</a:t>
                      </a:r>
                      <a:r>
                        <a:rPr lang="pt-BR" sz="1200" b="0" i="0" u="none" strike="noStrike" noProof="0" smtClean="0">
                          <a:solidFill>
                            <a:schemeClr val="bg1"/>
                          </a:solidFill>
                          <a:latin typeface="Calibri"/>
                        </a:rPr>
                        <a:t>nline Créditos por usuário</a:t>
                      </a:r>
                      <a:endParaRPr lang="pt-BR" sz="1200" b="0" i="0" u="none" strike="noStrike" noProof="0">
                        <a:solidFill>
                          <a:schemeClr val="bg1"/>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Arquiteturas avançadas para o LabVIEW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7</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Somente onsite</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Conectividade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Core 1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6</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Core 2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Core 3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6</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DAQ e</a:t>
                      </a:r>
                      <a:r>
                        <a:rPr lang="pt-BR" sz="1200" b="0" i="0" u="none" strike="noStrike" baseline="0" noProof="0" smtClean="0">
                          <a:solidFill>
                            <a:srgbClr val="000000"/>
                          </a:solidFill>
                          <a:latin typeface="Calibri"/>
                        </a:rPr>
                        <a:t> condicionamento de sinais</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Somente onsite</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Curso do módulo FPGA</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Controle de instrumentos</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Somente onsite</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Visão</a:t>
                      </a:r>
                      <a:r>
                        <a:rPr lang="pt-BR" sz="1200" b="0" i="0" u="none" strike="noStrike" baseline="0" noProof="0" smtClean="0">
                          <a:solidFill>
                            <a:srgbClr val="000000"/>
                          </a:solidFill>
                          <a:latin typeface="Calibri"/>
                        </a:rPr>
                        <a:t> de máquina e processamento de imagem</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2</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Projeto de sistemas</a:t>
                      </a:r>
                      <a:r>
                        <a:rPr lang="pt-BR" sz="1200" b="0" i="0" u="none" strike="noStrike" baseline="0" noProof="0" smtClean="0">
                          <a:solidFill>
                            <a:srgbClr val="000000"/>
                          </a:solidFill>
                          <a:latin typeface="Calibri"/>
                        </a:rPr>
                        <a:t> de programação orientada a objeto</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Performance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Real-Time 1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LabVIEW Real-Time 2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LabWindows/CVI básico I: Introdução</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6</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LabWindows/CVI básico II: Desenvolvimento</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4</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3</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Gerenciamento</a:t>
                      </a:r>
                      <a:r>
                        <a:rPr lang="pt-BR" sz="1200" b="0" i="0" u="none" strike="noStrike" baseline="0" noProof="0" smtClean="0">
                          <a:solidFill>
                            <a:srgbClr val="000000"/>
                          </a:solidFill>
                          <a:latin typeface="Calibri"/>
                        </a:rPr>
                        <a:t> da engenharia de software no </a:t>
                      </a:r>
                      <a:r>
                        <a:rPr lang="pt-BR" sz="1200" b="0" i="0" u="none" strike="noStrike" noProof="0" smtClean="0">
                          <a:solidFill>
                            <a:srgbClr val="000000"/>
                          </a:solidFill>
                          <a:latin typeface="Calibri"/>
                        </a:rPr>
                        <a:t>LabVIEW </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5</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Somente onsite</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Instrumentos modulares: DMM</a:t>
                      </a:r>
                      <a:endParaRPr lang="pt-BR" sz="1200" b="0" i="0" u="none" strike="noStrike" noProof="0">
                        <a:solidFill>
                          <a:srgbClr val="000000"/>
                        </a:solidFill>
                        <a:latin typeface="Calibri"/>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pt-BR" sz="1200" b="0" i="0" u="none" strike="noStrike" noProof="0" smtClean="0">
                          <a:solidFill>
                            <a:srgbClr val="000000"/>
                          </a:solidFill>
                          <a:latin typeface="Calibri"/>
                        </a:rPr>
                        <a:t>Somente on-line</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1</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Instrumentos modulares: E/Ss</a:t>
                      </a:r>
                      <a:r>
                        <a:rPr lang="pt-BR" sz="1200" b="0" i="0" u="none" strike="noStrike" baseline="0" noProof="0" smtClean="0">
                          <a:solidFill>
                            <a:srgbClr val="000000"/>
                          </a:solidFill>
                          <a:latin typeface="Calibri"/>
                        </a:rPr>
                        <a:t> digitais de alta velocidade</a:t>
                      </a:r>
                      <a:endParaRPr lang="pt-BR" sz="1200" b="0" i="0" u="none" strike="noStrike" noProof="0">
                        <a:solidFill>
                          <a:srgbClr val="000000"/>
                        </a:solidFill>
                        <a:latin typeface="Calibri"/>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pt-BR" sz="1200" b="0" i="0" u="none" strike="noStrike" noProof="0" smtClean="0">
                          <a:solidFill>
                            <a:srgbClr val="000000"/>
                          </a:solidFill>
                          <a:latin typeface="Calibri"/>
                        </a:rPr>
                        <a:t>Somente on-line</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1</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Instrumentos modulares: Switches</a:t>
                      </a:r>
                      <a:endParaRPr lang="pt-BR" sz="1200" b="0" i="0" u="none" strike="noStrike" noProof="0">
                        <a:solidFill>
                          <a:srgbClr val="000000"/>
                        </a:solidFill>
                        <a:latin typeface="Calibri"/>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pt-BR" sz="1200" b="0" i="0" u="none" strike="noStrike" noProof="0" smtClean="0">
                          <a:solidFill>
                            <a:srgbClr val="000000"/>
                          </a:solidFill>
                          <a:latin typeface="Calibri"/>
                        </a:rPr>
                        <a:t>Somente on-line</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1</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Desenvolvimento</a:t>
                      </a:r>
                      <a:r>
                        <a:rPr lang="pt-BR" sz="1200" b="0" i="0" u="none" strike="noStrike" baseline="0" noProof="0" smtClean="0">
                          <a:solidFill>
                            <a:srgbClr val="000000"/>
                          </a:solidFill>
                          <a:latin typeface="Calibri"/>
                        </a:rPr>
                        <a:t> de aplicações de </a:t>
                      </a:r>
                      <a:r>
                        <a:rPr lang="pt-BR" sz="1200" b="0" i="0" u="none" strike="noStrike" noProof="0" smtClean="0">
                          <a:solidFill>
                            <a:srgbClr val="000000"/>
                          </a:solidFill>
                          <a:latin typeface="Calibri"/>
                        </a:rPr>
                        <a:t>RF</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5</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Somente onsite</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Fundamentos de</a:t>
                      </a:r>
                      <a:r>
                        <a:rPr lang="pt-BR" sz="1200" b="0" i="0" u="none" strike="noStrike" baseline="0" noProof="0" smtClean="0">
                          <a:solidFill>
                            <a:srgbClr val="000000"/>
                          </a:solidFill>
                          <a:latin typeface="Calibri"/>
                        </a:rPr>
                        <a:t> medições em </a:t>
                      </a:r>
                      <a:r>
                        <a:rPr lang="pt-BR" sz="1200" b="0" i="0" u="none" strike="noStrike" noProof="0" smtClean="0">
                          <a:solidFill>
                            <a:srgbClr val="000000"/>
                          </a:solidFill>
                          <a:latin typeface="Calibri"/>
                        </a:rPr>
                        <a:t>RF</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7</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Somente onsite</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Fundamentos de som</a:t>
                      </a:r>
                      <a:r>
                        <a:rPr lang="pt-BR" sz="1200" b="0" i="0" u="none" strike="noStrike" baseline="0" noProof="0" smtClean="0">
                          <a:solidFill>
                            <a:srgbClr val="000000"/>
                          </a:solidFill>
                          <a:latin typeface="Calibri"/>
                        </a:rPr>
                        <a:t> e vibração</a:t>
                      </a:r>
                      <a:endParaRPr lang="pt-BR" sz="1200" b="0" i="0" u="none" strike="noStrike" noProof="0">
                        <a:solidFill>
                          <a:srgbClr val="000000"/>
                        </a:solidFill>
                        <a:latin typeface="Calibri"/>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pt-BR" sz="1200" b="0" i="0" u="none" strike="noStrike" noProof="0" smtClean="0">
                          <a:solidFill>
                            <a:srgbClr val="000000"/>
                          </a:solidFill>
                          <a:latin typeface="Calibri"/>
                        </a:rPr>
                        <a:t>Somente on-line</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1</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TestStand I</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7</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5</a:t>
                      </a:r>
                      <a:endParaRPr lang="pt-BR" sz="1200" b="0" i="0" u="none" strike="noStrike" noProof="0">
                        <a:solidFill>
                          <a:srgbClr val="000000"/>
                        </a:solidFill>
                        <a:latin typeface="Calibri"/>
                      </a:endParaRPr>
                    </a:p>
                  </a:txBody>
                  <a:tcPr marL="9525" marR="9525" marT="9525" marB="0" anchor="ctr"/>
                </a:tc>
              </a:tr>
              <a:tr h="137160">
                <a:tc>
                  <a:txBody>
                    <a:bodyPr/>
                    <a:lstStyle/>
                    <a:p>
                      <a:pPr marL="91440" algn="l" fontAlgn="b"/>
                      <a:r>
                        <a:rPr lang="pt-BR" sz="1200" b="0" i="0" u="none" strike="noStrike" noProof="0" smtClean="0">
                          <a:solidFill>
                            <a:srgbClr val="000000"/>
                          </a:solidFill>
                          <a:latin typeface="Calibri"/>
                        </a:rPr>
                        <a:t>TestStand II</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smtClean="0">
                          <a:solidFill>
                            <a:srgbClr val="000000"/>
                          </a:solidFill>
                          <a:latin typeface="Calibri"/>
                        </a:rPr>
                        <a:t>5</a:t>
                      </a:r>
                      <a:endParaRPr lang="pt-BR" sz="1200" b="0" i="0" u="none" strike="noStrike" noProof="0">
                        <a:solidFill>
                          <a:srgbClr val="000000"/>
                        </a:solidFill>
                        <a:latin typeface="Calibri"/>
                      </a:endParaRPr>
                    </a:p>
                  </a:txBody>
                  <a:tcPr marL="9525" marR="9525" marT="9525" marB="0" anchor="ctr"/>
                </a:tc>
                <a:tc>
                  <a:txBody>
                    <a:bodyPr/>
                    <a:lstStyle/>
                    <a:p>
                      <a:pPr algn="ctr" fontAlgn="b"/>
                      <a:r>
                        <a:rPr lang="pt-BR" sz="1200" b="0" i="0" u="none" strike="noStrike" noProof="0" dirty="0" smtClean="0">
                          <a:solidFill>
                            <a:srgbClr val="000000"/>
                          </a:solidFill>
                          <a:latin typeface="Calibri"/>
                        </a:rPr>
                        <a:t>4</a:t>
                      </a:r>
                      <a:endParaRPr lang="pt-BR" sz="1200" b="0" i="0" u="none" strike="noStrike" noProof="0" dirty="0">
                        <a:solidFill>
                          <a:srgbClr val="000000"/>
                        </a:solidFill>
                        <a:latin typeface="Calibri"/>
                      </a:endParaRP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pt-BR" smtClean="0"/>
              <a:t>O treinamento da NI leva à produtividade</a:t>
            </a:r>
            <a:endParaRPr lang="pt-BR"/>
          </a:p>
        </p:txBody>
      </p:sp>
      <p:graphicFrame>
        <p:nvGraphicFramePr>
          <p:cNvPr id="7" name="Chart 6"/>
          <p:cNvGraphicFramePr/>
          <p:nvPr/>
        </p:nvGraphicFramePr>
        <p:xfrm>
          <a:off x="533400" y="1143000"/>
          <a:ext cx="5641298" cy="3295092"/>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5562600" y="1840468"/>
            <a:ext cx="3048000" cy="369332"/>
          </a:xfrm>
          <a:prstGeom prst="rect">
            <a:avLst/>
          </a:prstGeom>
          <a:noFill/>
        </p:spPr>
        <p:txBody>
          <a:bodyPr wrap="square" rtlCol="0">
            <a:spAutoFit/>
          </a:bodyPr>
          <a:lstStyle/>
          <a:p>
            <a:r>
              <a:rPr lang="pt-BR" smtClean="0"/>
              <a:t>m</a:t>
            </a:r>
            <a:r>
              <a:rPr lang="pt-BR" sz="1800" smtClean="0"/>
              <a:t>ais rapidez de aprendizagem</a:t>
            </a:r>
            <a:endParaRPr lang="pt-BR" sz="1800"/>
          </a:p>
        </p:txBody>
      </p:sp>
      <p:sp>
        <p:nvSpPr>
          <p:cNvPr id="12" name="TextBox 11"/>
          <p:cNvSpPr txBox="1"/>
          <p:nvPr/>
        </p:nvSpPr>
        <p:spPr>
          <a:xfrm>
            <a:off x="4038600" y="2438400"/>
            <a:ext cx="3264296" cy="369332"/>
          </a:xfrm>
          <a:prstGeom prst="rect">
            <a:avLst/>
          </a:prstGeom>
          <a:noFill/>
        </p:spPr>
        <p:txBody>
          <a:bodyPr wrap="square" rtlCol="0">
            <a:spAutoFit/>
          </a:bodyPr>
          <a:lstStyle/>
          <a:p>
            <a:r>
              <a:rPr lang="pt-BR" smtClean="0"/>
              <a:t>m</a:t>
            </a:r>
            <a:r>
              <a:rPr lang="pt-BR" sz="1800" smtClean="0"/>
              <a:t>ais rapidez de desenvolvimento</a:t>
            </a:r>
            <a:endParaRPr lang="pt-BR" sz="1800"/>
          </a:p>
        </p:txBody>
      </p:sp>
      <p:sp>
        <p:nvSpPr>
          <p:cNvPr id="13" name="TextBox 12"/>
          <p:cNvSpPr txBox="1"/>
          <p:nvPr/>
        </p:nvSpPr>
        <p:spPr>
          <a:xfrm>
            <a:off x="4243280" y="2971800"/>
            <a:ext cx="2005120" cy="369332"/>
          </a:xfrm>
          <a:prstGeom prst="rect">
            <a:avLst/>
          </a:prstGeom>
          <a:noFill/>
        </p:spPr>
        <p:txBody>
          <a:bodyPr wrap="square" rtlCol="0">
            <a:spAutoFit/>
          </a:bodyPr>
          <a:lstStyle/>
          <a:p>
            <a:r>
              <a:rPr lang="pt-BR" smtClean="0"/>
              <a:t>m</a:t>
            </a:r>
            <a:r>
              <a:rPr lang="pt-BR" sz="1800" smtClean="0"/>
              <a:t>enos manutenção</a:t>
            </a:r>
            <a:endParaRPr lang="pt-BR" sz="1800"/>
          </a:p>
        </p:txBody>
      </p:sp>
      <p:sp>
        <p:nvSpPr>
          <p:cNvPr id="11" name="TextBox 10"/>
          <p:cNvSpPr txBox="1"/>
          <p:nvPr/>
        </p:nvSpPr>
        <p:spPr>
          <a:xfrm>
            <a:off x="-1" y="6591869"/>
            <a:ext cx="5540991" cy="276999"/>
          </a:xfrm>
          <a:prstGeom prst="rect">
            <a:avLst/>
          </a:prstGeom>
          <a:noFill/>
        </p:spPr>
        <p:txBody>
          <a:bodyPr wrap="square" rtlCol="0">
            <a:spAutoFit/>
          </a:bodyPr>
          <a:lstStyle/>
          <a:p>
            <a:r>
              <a:rPr lang="pt-BR" sz="1200" smtClean="0"/>
              <a:t>*Source: NI US /CA training customer survey, 2009, n = 43</a:t>
            </a:r>
            <a:endParaRPr lang="pt-BR" sz="1200"/>
          </a:p>
        </p:txBody>
      </p:sp>
      <p:sp>
        <p:nvSpPr>
          <p:cNvPr id="9" name="Rectangle 8"/>
          <p:cNvSpPr/>
          <p:nvPr/>
        </p:nvSpPr>
        <p:spPr>
          <a:xfrm>
            <a:off x="762000" y="4540984"/>
            <a:ext cx="7543800" cy="1631216"/>
          </a:xfrm>
          <a:prstGeom prst="rect">
            <a:avLst/>
          </a:prstGeom>
        </p:spPr>
        <p:txBody>
          <a:bodyPr wrap="square">
            <a:spAutoFit/>
          </a:bodyPr>
          <a:lstStyle/>
          <a:p>
            <a:pPr>
              <a:tabLst>
                <a:tab pos="0" algn="l"/>
              </a:tabLst>
            </a:pPr>
            <a:r>
              <a:rPr lang="pt-BR" sz="2000" smtClean="0"/>
              <a:t>“A Lexmark realizou um retorno sobre investimento (RSI) de 170% com o treinamento em conceitos básicos e um RSI de 126% com o seu treinamento avançado no LabVIEW.”</a:t>
            </a:r>
          </a:p>
          <a:p>
            <a:pPr algn="r">
              <a:buNone/>
            </a:pPr>
            <a:r>
              <a:rPr lang="pt-BR" sz="2000" smtClean="0"/>
              <a:t>		- Pessoa citada</a:t>
            </a:r>
          </a:p>
          <a:p>
            <a:pPr algn="r">
              <a:buNone/>
            </a:pPr>
            <a:r>
              <a:rPr lang="pt-BR" sz="2000" smtClean="0"/>
              <a:t>			   Lexmark</a:t>
            </a:r>
            <a:endParaRPr lang="pt-BR" sz="200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pt-BR" sz="3600" dirty="0" smtClean="0"/>
              <a:t>Tempo de AE</a:t>
            </a:r>
            <a:endParaRPr lang="pt-BR" sz="3600" dirty="0"/>
          </a:p>
        </p:txBody>
      </p:sp>
      <p:graphicFrame>
        <p:nvGraphicFramePr>
          <p:cNvPr id="5" name="Content Placeholder 4"/>
          <p:cNvGraphicFramePr>
            <a:graphicFrameLocks noGrp="1"/>
          </p:cNvGraphicFramePr>
          <p:nvPr>
            <p:ph idx="1"/>
          </p:nvPr>
        </p:nvGraphicFramePr>
        <p:xfrm>
          <a:off x="304800" y="990600"/>
          <a:ext cx="84582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676400" y="5334000"/>
            <a:ext cx="5867400" cy="461665"/>
          </a:xfrm>
          <a:prstGeom prst="rect">
            <a:avLst/>
          </a:prstGeom>
          <a:noFill/>
        </p:spPr>
        <p:txBody>
          <a:bodyPr wrap="square" rtlCol="0">
            <a:spAutoFit/>
          </a:bodyPr>
          <a:lstStyle/>
          <a:p>
            <a:pPr algn="ctr"/>
            <a:r>
              <a:rPr lang="pt-BR" sz="2400" dirty="0" smtClean="0"/>
              <a:t>2 meses de tempo </a:t>
            </a:r>
            <a:r>
              <a:rPr lang="pt-BR" sz="2400" dirty="0" smtClean="0"/>
              <a:t>de </a:t>
            </a:r>
            <a:r>
              <a:rPr lang="pt-BR" sz="2400" dirty="0" smtClean="0"/>
              <a:t>AE por ano</a:t>
            </a:r>
            <a:endParaRPr lang="pt-BR"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457200" y="1219200"/>
            <a:ext cx="8229600" cy="3733800"/>
          </a:xfrm>
          <a:prstGeom prst="roundRect">
            <a:avLst/>
          </a:prstGeom>
          <a:solidFill>
            <a:schemeClr val="tx1">
              <a:lumMod val="65000"/>
              <a:lumOff val="35000"/>
            </a:schemeClr>
          </a:solidFill>
          <a:ln w="9525" cap="flat" cmpd="sng" algn="ctr">
            <a:noFill/>
            <a:prstDash val="solid"/>
            <a:round/>
            <a:headEnd type="none" w="med" len="med"/>
            <a:tailEnd type="none" w="med" len="me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pt-BR" sz="5400" smtClean="0">
                <a:ln>
                  <a:solidFill>
                    <a:schemeClr val="bg1"/>
                  </a:solidFill>
                </a:ln>
                <a:solidFill>
                  <a:schemeClr val="bg1"/>
                </a:solidFill>
                <a:latin typeface="Arial Narrow" pitchFamily="34" charset="0"/>
              </a:rPr>
              <a:t>Plano para o sucesso</a:t>
            </a:r>
            <a:endParaRPr kumimoji="0" lang="pt-BR" sz="5400" b="0" i="0" u="none" strike="noStrike" cap="none" normalizeH="0" baseline="0" smtClean="0">
              <a:ln>
                <a:solidFill>
                  <a:schemeClr val="bg1"/>
                </a:solidFill>
              </a:ln>
              <a:solidFill>
                <a:schemeClr val="bg1"/>
              </a:solidFill>
              <a:effectLst/>
              <a:latin typeface="Arial Narrow" pitchFamily="34" charset="0"/>
            </a:endParaRPr>
          </a:p>
        </p:txBody>
      </p:sp>
      <p:sp>
        <p:nvSpPr>
          <p:cNvPr id="5" name="Rounded Rectangle 4"/>
          <p:cNvSpPr/>
          <p:nvPr/>
        </p:nvSpPr>
        <p:spPr bwMode="auto">
          <a:xfrm>
            <a:off x="533400" y="2514600"/>
            <a:ext cx="2590800" cy="2133600"/>
          </a:xfrm>
          <a:prstGeom prst="roundRect">
            <a:avLst/>
          </a:prstGeom>
          <a:solidFill>
            <a:schemeClr val="accent3"/>
          </a:solidFill>
          <a:ln w="9525" cap="flat" cmpd="sng" algn="ctr">
            <a:noFill/>
            <a:prstDash val="solid"/>
            <a:round/>
            <a:headEnd type="none" w="med" len="med"/>
            <a:tailEnd type="none" w="med" len="me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pt-BR" sz="3200" b="0" i="0" u="none" strike="noStrike" cap="none" normalizeH="0" baseline="0" smtClean="0">
                <a:ln>
                  <a:noFill/>
                </a:ln>
                <a:solidFill>
                  <a:schemeClr val="bg1"/>
                </a:solidFill>
                <a:effectLst/>
                <a:latin typeface="Arial Narrow" pitchFamily="34" charset="0"/>
              </a:rPr>
              <a:t>Avaliação da conta</a:t>
            </a:r>
          </a:p>
        </p:txBody>
      </p:sp>
      <p:sp>
        <p:nvSpPr>
          <p:cNvPr id="6" name="Rounded Rectangle 5"/>
          <p:cNvSpPr/>
          <p:nvPr/>
        </p:nvSpPr>
        <p:spPr bwMode="auto">
          <a:xfrm>
            <a:off x="3276600" y="2514600"/>
            <a:ext cx="2590800" cy="2133600"/>
          </a:xfrm>
          <a:prstGeom prst="roundRect">
            <a:avLst/>
          </a:prstGeom>
          <a:solidFill>
            <a:schemeClr val="accent6"/>
          </a:solidFill>
          <a:ln w="9525" cap="flat" cmpd="sng" algn="ctr">
            <a:noFill/>
            <a:prstDash val="solid"/>
            <a:round/>
            <a:headEnd type="none" w="med" len="med"/>
            <a:tailEnd type="none" w="med" len="me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pt-BR" sz="3200" b="0" i="0" u="none" strike="noStrike" cap="none" normalizeH="0" baseline="0" smtClean="0">
                <a:ln>
                  <a:noFill/>
                </a:ln>
                <a:solidFill>
                  <a:schemeClr val="bg1"/>
                </a:solidFill>
                <a:effectLst/>
                <a:latin typeface="Arial Narrow" pitchFamily="34" charset="0"/>
              </a:rPr>
              <a:t>Plano de execução</a:t>
            </a:r>
          </a:p>
        </p:txBody>
      </p:sp>
      <p:sp>
        <p:nvSpPr>
          <p:cNvPr id="7" name="Rounded Rectangle 6"/>
          <p:cNvSpPr/>
          <p:nvPr/>
        </p:nvSpPr>
        <p:spPr bwMode="auto">
          <a:xfrm>
            <a:off x="6019800" y="2514600"/>
            <a:ext cx="2590800" cy="2133600"/>
          </a:xfrm>
          <a:prstGeom prst="roundRect">
            <a:avLst/>
          </a:prstGeom>
          <a:solidFill>
            <a:schemeClr val="accent1"/>
          </a:solidFill>
          <a:ln w="9525" cap="flat" cmpd="sng" algn="ctr">
            <a:noFill/>
            <a:prstDash val="solid"/>
            <a:round/>
            <a:headEnd type="none" w="med" len="med"/>
            <a:tailEnd type="none" w="med" len="me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pt-BR" sz="3200" smtClean="0">
                <a:solidFill>
                  <a:schemeClr val="bg1"/>
                </a:solidFill>
                <a:latin typeface="Arial Narrow" pitchFamily="34" charset="0"/>
              </a:rPr>
              <a:t>Revisão </a:t>
            </a:r>
            <a:br>
              <a:rPr lang="pt-BR" sz="3200" smtClean="0">
                <a:solidFill>
                  <a:schemeClr val="bg1"/>
                </a:solidFill>
                <a:latin typeface="Arial Narrow" pitchFamily="34" charset="0"/>
              </a:rPr>
            </a:br>
            <a:r>
              <a:rPr lang="pt-BR" sz="3200" smtClean="0">
                <a:solidFill>
                  <a:schemeClr val="bg1"/>
                </a:solidFill>
                <a:latin typeface="Arial Narrow" pitchFamily="34" charset="0"/>
              </a:rPr>
              <a:t>anual</a:t>
            </a:r>
            <a:endParaRPr kumimoji="0" lang="pt-BR" sz="3200" b="0" i="0" u="none" strike="noStrike" cap="none" normalizeH="0" baseline="0" smtClean="0">
              <a:ln>
                <a:noFill/>
              </a:ln>
              <a:solidFill>
                <a:schemeClr val="bg1"/>
              </a:solidFill>
              <a:effectLst/>
              <a:latin typeface="Arial Narrow"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eft Arrow 15"/>
          <p:cNvSpPr/>
          <p:nvPr/>
        </p:nvSpPr>
        <p:spPr>
          <a:xfrm rot="16200000">
            <a:off x="3631783" y="4118087"/>
            <a:ext cx="1851330"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Left Arrow 8"/>
          <p:cNvSpPr/>
          <p:nvPr/>
        </p:nvSpPr>
        <p:spPr>
          <a:xfrm rot="16200000">
            <a:off x="3631783" y="1930818"/>
            <a:ext cx="1851330"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Left Arrow 9"/>
          <p:cNvSpPr/>
          <p:nvPr/>
        </p:nvSpPr>
        <p:spPr>
          <a:xfrm rot="19500000">
            <a:off x="5738093" y="2729591"/>
            <a:ext cx="1585718"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Left Arrow 7"/>
          <p:cNvSpPr/>
          <p:nvPr/>
        </p:nvSpPr>
        <p:spPr>
          <a:xfrm rot="12900000">
            <a:off x="1699492" y="2729590"/>
            <a:ext cx="1585718"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 name="Title 1"/>
          <p:cNvSpPr>
            <a:spLocks noGrp="1"/>
          </p:cNvSpPr>
          <p:nvPr>
            <p:ph type="title"/>
          </p:nvPr>
        </p:nvSpPr>
        <p:spPr>
          <a:xfrm>
            <a:off x="304800" y="152400"/>
            <a:ext cx="8458200" cy="1143000"/>
          </a:xfrm>
        </p:spPr>
        <p:txBody>
          <a:bodyPr/>
          <a:lstStyle/>
          <a:p>
            <a:r>
              <a:rPr lang="pt-BR" sz="3600" dirty="0" smtClean="0"/>
              <a:t>Passos da avaliação da conta</a:t>
            </a:r>
            <a:endParaRPr lang="pt-BR" sz="3600" dirty="0"/>
          </a:p>
        </p:txBody>
      </p:sp>
      <p:sp>
        <p:nvSpPr>
          <p:cNvPr id="3" name="Oval 2"/>
          <p:cNvSpPr/>
          <p:nvPr/>
        </p:nvSpPr>
        <p:spPr bwMode="auto">
          <a:xfrm>
            <a:off x="2819400" y="3255161"/>
            <a:ext cx="3505200" cy="1469239"/>
          </a:xfrm>
          <a:prstGeom prst="ellipse">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3600" smtClean="0">
                <a:solidFill>
                  <a:prstClr val="white"/>
                </a:solidFill>
              </a:rPr>
              <a:t>Avaliações da conta</a:t>
            </a:r>
            <a:endParaRPr lang="pt-BR" sz="3600">
              <a:solidFill>
                <a:prstClr val="white"/>
              </a:solidFill>
            </a:endParaRPr>
          </a:p>
        </p:txBody>
      </p:sp>
      <p:sp>
        <p:nvSpPr>
          <p:cNvPr id="11" name="Rounded Rectangle 10"/>
          <p:cNvSpPr/>
          <p:nvPr/>
        </p:nvSpPr>
        <p:spPr bwMode="auto">
          <a:xfrm>
            <a:off x="533400" y="1447800"/>
            <a:ext cx="2438400" cy="16764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dirty="0" smtClean="0">
                <a:solidFill>
                  <a:prstClr val="white"/>
                </a:solidFill>
              </a:rPr>
              <a:t>Entrevista com gerentes</a:t>
            </a:r>
            <a:endParaRPr lang="pt-BR" sz="2800" dirty="0">
              <a:solidFill>
                <a:prstClr val="white"/>
              </a:solidFill>
            </a:endParaRPr>
          </a:p>
        </p:txBody>
      </p:sp>
      <p:sp>
        <p:nvSpPr>
          <p:cNvPr id="12" name="Rounded Rectangle 11"/>
          <p:cNvSpPr/>
          <p:nvPr/>
        </p:nvSpPr>
        <p:spPr bwMode="auto">
          <a:xfrm>
            <a:off x="3352800" y="1143000"/>
            <a:ext cx="2438400" cy="15240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smtClean="0">
                <a:solidFill>
                  <a:prstClr val="white"/>
                </a:solidFill>
              </a:rPr>
              <a:t>Pesquisa com usuários finais</a:t>
            </a:r>
            <a:endParaRPr lang="pt-BR" sz="2800">
              <a:solidFill>
                <a:prstClr val="white"/>
              </a:solidFill>
            </a:endParaRPr>
          </a:p>
        </p:txBody>
      </p:sp>
      <p:sp>
        <p:nvSpPr>
          <p:cNvPr id="13" name="Rounded Rectangle 12"/>
          <p:cNvSpPr/>
          <p:nvPr/>
        </p:nvSpPr>
        <p:spPr bwMode="auto">
          <a:xfrm>
            <a:off x="6172200" y="1447800"/>
            <a:ext cx="2438400" cy="16764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smtClean="0">
                <a:solidFill>
                  <a:prstClr val="white"/>
                </a:solidFill>
              </a:rPr>
              <a:t>Análise dos dados internos da NI</a:t>
            </a:r>
            <a:endParaRPr lang="pt-BR" sz="2800">
              <a:solidFill>
                <a:prstClr val="white"/>
              </a:solidFill>
            </a:endParaRPr>
          </a:p>
        </p:txBody>
      </p:sp>
      <p:sp>
        <p:nvSpPr>
          <p:cNvPr id="15" name="Rounded Rectangle 14"/>
          <p:cNvSpPr/>
          <p:nvPr/>
        </p:nvSpPr>
        <p:spPr bwMode="auto">
          <a:xfrm>
            <a:off x="2895600" y="5410200"/>
            <a:ext cx="3352800" cy="609600"/>
          </a:xfrm>
          <a:prstGeom prst="roundRect">
            <a:avLst/>
          </a:prstGeom>
          <a:solidFill>
            <a:schemeClr val="accent6"/>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pt-BR" sz="3200" smtClean="0">
                <a:solidFill>
                  <a:prstClr val="white"/>
                </a:solidFill>
              </a:rPr>
              <a:t>Plano de execução</a:t>
            </a:r>
            <a:endParaRPr lang="pt-BR" sz="3200">
              <a:solidFill>
                <a:prstClr val="white"/>
              </a:solidFill>
            </a:endParaRPr>
          </a:p>
        </p:txBody>
      </p:sp>
      <p:sp>
        <p:nvSpPr>
          <p:cNvPr id="14" name="Oval 13"/>
          <p:cNvSpPr/>
          <p:nvPr/>
        </p:nvSpPr>
        <p:spPr bwMode="auto">
          <a:xfrm>
            <a:off x="304800" y="1143000"/>
            <a:ext cx="762000" cy="762000"/>
          </a:xfrm>
          <a:prstGeom prst="ellipse">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400" smtClean="0">
                <a:solidFill>
                  <a:prstClr val="black"/>
                </a:solidFill>
              </a:rPr>
              <a:t>1</a:t>
            </a:r>
            <a:endParaRPr lang="pt-BR" sz="2400">
              <a:solidFill>
                <a:prstClr val="black"/>
              </a:solidFill>
            </a:endParaRPr>
          </a:p>
        </p:txBody>
      </p:sp>
      <p:sp>
        <p:nvSpPr>
          <p:cNvPr id="17" name="Oval 16"/>
          <p:cNvSpPr/>
          <p:nvPr/>
        </p:nvSpPr>
        <p:spPr bwMode="auto">
          <a:xfrm>
            <a:off x="2895600" y="990600"/>
            <a:ext cx="762000" cy="762000"/>
          </a:xfrm>
          <a:prstGeom prst="ellipse">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400" dirty="0" smtClean="0">
                <a:solidFill>
                  <a:prstClr val="black"/>
                </a:solidFill>
              </a:rPr>
              <a:t>2</a:t>
            </a:r>
            <a:endParaRPr lang="pt-BR" sz="2400" dirty="0">
              <a:solidFill>
                <a:prstClr val="black"/>
              </a:solidFill>
            </a:endParaRPr>
          </a:p>
        </p:txBody>
      </p:sp>
      <p:sp>
        <p:nvSpPr>
          <p:cNvPr id="18" name="Oval 17"/>
          <p:cNvSpPr/>
          <p:nvPr/>
        </p:nvSpPr>
        <p:spPr bwMode="auto">
          <a:xfrm>
            <a:off x="5867400" y="1143000"/>
            <a:ext cx="762000" cy="762000"/>
          </a:xfrm>
          <a:prstGeom prst="ellipse">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400" smtClean="0">
                <a:solidFill>
                  <a:prstClr val="black"/>
                </a:solidFill>
              </a:rPr>
              <a:t>3</a:t>
            </a:r>
            <a:endParaRPr lang="pt-BR" sz="2400">
              <a:solidFill>
                <a:prstClr val="black"/>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Entrevistas com gerentes</a:t>
            </a:r>
            <a:endParaRPr lang="pt-BR"/>
          </a:p>
        </p:txBody>
      </p:sp>
      <p:sp>
        <p:nvSpPr>
          <p:cNvPr id="3" name="Content Placeholder 2"/>
          <p:cNvSpPr>
            <a:spLocks noGrp="1"/>
          </p:cNvSpPr>
          <p:nvPr>
            <p:ph idx="1"/>
          </p:nvPr>
        </p:nvSpPr>
        <p:spPr>
          <a:xfrm>
            <a:off x="304800" y="1524000"/>
            <a:ext cx="5181600" cy="4191000"/>
          </a:xfrm>
        </p:spPr>
        <p:txBody>
          <a:bodyPr/>
          <a:lstStyle/>
          <a:p>
            <a:r>
              <a:rPr lang="pt-BR" sz="2200" dirty="0" smtClean="0"/>
              <a:t>Entrevistas de 45 minutos</a:t>
            </a:r>
          </a:p>
          <a:p>
            <a:r>
              <a:rPr lang="pt-BR" sz="2200" dirty="0" smtClean="0"/>
              <a:t>Metas da entrevista</a:t>
            </a:r>
          </a:p>
          <a:p>
            <a:pPr lvl="1"/>
            <a:r>
              <a:rPr lang="pt-BR" sz="2200" dirty="0" smtClean="0"/>
              <a:t>Conhecer as necessidades empresariais e técnicas dos gerentes, de forma que a NI possa garantir que as suas necessidades estão sendo atendidas</a:t>
            </a:r>
          </a:p>
          <a:p>
            <a:pPr lvl="1"/>
            <a:r>
              <a:rPr lang="pt-BR" sz="2200" dirty="0" smtClean="0"/>
              <a:t>Conhecer as preferências do uso do software, treinamento e serviços de consultoria</a:t>
            </a:r>
          </a:p>
          <a:p>
            <a:pPr lvl="1"/>
            <a:r>
              <a:rPr lang="pt-BR" sz="2200" dirty="0" smtClean="0"/>
              <a:t>Fornecer recomendações </a:t>
            </a:r>
            <a:r>
              <a:rPr lang="pt-BR" sz="2200" dirty="0" smtClean="0"/>
              <a:t>sobre as </a:t>
            </a:r>
            <a:r>
              <a:rPr lang="pt-BR" sz="2200" dirty="0" smtClean="0"/>
              <a:t>melhores práticas de software</a:t>
            </a:r>
            <a:endParaRPr lang="pt-BR" sz="2200" dirty="0"/>
          </a:p>
        </p:txBody>
      </p:sp>
      <p:pic>
        <p:nvPicPr>
          <p:cNvPr id="1029" name="Picture 5" descr="C:\Documents and Settings\mschwart\Local Settings\Temporary Internet Files\Content.IE5\A1N5XABT\MP900443186[1].jpg"/>
          <p:cNvPicPr>
            <a:picLocks noChangeAspect="1" noChangeArrowheads="1"/>
          </p:cNvPicPr>
          <p:nvPr/>
        </p:nvPicPr>
        <p:blipFill>
          <a:blip r:embed="rId3" cstate="print"/>
          <a:srcRect r="12723"/>
          <a:stretch>
            <a:fillRect/>
          </a:stretch>
        </p:blipFill>
        <p:spPr bwMode="auto">
          <a:xfrm>
            <a:off x="5410200" y="2133600"/>
            <a:ext cx="3124200" cy="2614612"/>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Pesquisas com usuários finais</a:t>
            </a:r>
            <a:endParaRPr lang="pt-BR"/>
          </a:p>
        </p:txBody>
      </p:sp>
      <p:sp>
        <p:nvSpPr>
          <p:cNvPr id="5" name="Content Placeholder 4"/>
          <p:cNvSpPr>
            <a:spLocks noGrp="1"/>
          </p:cNvSpPr>
          <p:nvPr>
            <p:ph idx="1"/>
          </p:nvPr>
        </p:nvSpPr>
        <p:spPr/>
        <p:txBody>
          <a:bodyPr/>
          <a:lstStyle/>
          <a:p>
            <a:r>
              <a:rPr lang="pt-BR" dirty="0" smtClean="0"/>
              <a:t>15-17 minutos em média</a:t>
            </a:r>
          </a:p>
          <a:p>
            <a:r>
              <a:rPr lang="pt-BR" dirty="0" smtClean="0"/>
              <a:t>Metas</a:t>
            </a:r>
          </a:p>
          <a:p>
            <a:pPr lvl="1"/>
            <a:r>
              <a:rPr lang="pt-BR" dirty="0" smtClean="0"/>
              <a:t>Descobrir quem são os usuários potenciais do </a:t>
            </a:r>
            <a:r>
              <a:rPr lang="pt-BR" dirty="0" smtClean="0"/>
              <a:t>software, treinamentos </a:t>
            </a:r>
            <a:r>
              <a:rPr lang="pt-BR" dirty="0" smtClean="0"/>
              <a:t>e serviços de consultoria </a:t>
            </a:r>
            <a:r>
              <a:rPr lang="pt-BR" dirty="0" smtClean="0"/>
              <a:t>do </a:t>
            </a:r>
            <a:r>
              <a:rPr lang="pt-BR" dirty="0" smtClean="0"/>
              <a:t>acordo global de serviços</a:t>
            </a:r>
          </a:p>
          <a:p>
            <a:pPr lvl="1"/>
            <a:r>
              <a:rPr lang="pt-BR" dirty="0" smtClean="0"/>
              <a:t>Conhecer o nível de capacitação dos funcionários da empresa e identificar os candidatos a </a:t>
            </a:r>
            <a:r>
              <a:rPr lang="pt-BR" i="1" dirty="0" smtClean="0"/>
              <a:t>leads</a:t>
            </a:r>
            <a:r>
              <a:rPr lang="pt-BR" dirty="0" smtClean="0"/>
              <a:t> técnicos </a:t>
            </a:r>
          </a:p>
          <a:p>
            <a:pPr lvl="1"/>
            <a:r>
              <a:rPr lang="pt-BR" dirty="0" smtClean="0"/>
              <a:t>Determinar os métodos de aprendizagem preferidos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Revisão anual</a:t>
            </a:r>
            <a:endParaRPr lang="pt-BR"/>
          </a:p>
        </p:txBody>
      </p:sp>
      <p:graphicFrame>
        <p:nvGraphicFramePr>
          <p:cNvPr id="4" name="Diagram 3"/>
          <p:cNvGraphicFramePr/>
          <p:nvPr/>
        </p:nvGraphicFramePr>
        <p:xfrm>
          <a:off x="1524000" y="1295400"/>
          <a:ext cx="6096000" cy="474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Acordo global de serviços com a Delphi</a:t>
            </a:r>
            <a:endParaRPr lang="pt-BR"/>
          </a:p>
        </p:txBody>
      </p:sp>
      <p:sp>
        <p:nvSpPr>
          <p:cNvPr id="9" name="Rounded Rectangle 8"/>
          <p:cNvSpPr/>
          <p:nvPr/>
        </p:nvSpPr>
        <p:spPr bwMode="auto">
          <a:xfrm>
            <a:off x="228600" y="1295400"/>
            <a:ext cx="4114800" cy="9906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dirty="0" smtClean="0">
                <a:solidFill>
                  <a:prstClr val="white"/>
                </a:solidFill>
              </a:rPr>
              <a:t>Acesso ilimitado ao software</a:t>
            </a:r>
            <a:endParaRPr lang="pt-BR" sz="2800" dirty="0">
              <a:solidFill>
                <a:prstClr val="white"/>
              </a:solidFill>
            </a:endParaRPr>
          </a:p>
        </p:txBody>
      </p:sp>
      <p:sp>
        <p:nvSpPr>
          <p:cNvPr id="10" name="Rounded Rectangle 9"/>
          <p:cNvSpPr/>
          <p:nvPr/>
        </p:nvSpPr>
        <p:spPr bwMode="auto">
          <a:xfrm>
            <a:off x="228600" y="2514600"/>
            <a:ext cx="4114800" cy="9906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smtClean="0">
                <a:solidFill>
                  <a:prstClr val="white"/>
                </a:solidFill>
              </a:rPr>
              <a:t>Fácil acesso ao treinamento</a:t>
            </a:r>
            <a:endParaRPr lang="pt-BR" sz="2800">
              <a:solidFill>
                <a:prstClr val="white"/>
              </a:solidFill>
            </a:endParaRPr>
          </a:p>
        </p:txBody>
      </p:sp>
      <p:sp>
        <p:nvSpPr>
          <p:cNvPr id="11" name="Rounded Rectangle 10"/>
          <p:cNvSpPr/>
          <p:nvPr/>
        </p:nvSpPr>
        <p:spPr bwMode="auto">
          <a:xfrm>
            <a:off x="228600" y="3733800"/>
            <a:ext cx="4114800" cy="9906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dirty="0" smtClean="0">
                <a:solidFill>
                  <a:prstClr val="white"/>
                </a:solidFill>
              </a:rPr>
              <a:t>Tempo de AE para </a:t>
            </a:r>
            <a:br>
              <a:rPr lang="pt-BR" sz="2800" dirty="0" smtClean="0">
                <a:solidFill>
                  <a:prstClr val="white"/>
                </a:solidFill>
              </a:rPr>
            </a:br>
            <a:r>
              <a:rPr lang="pt-BR" sz="2800" dirty="0" smtClean="0">
                <a:solidFill>
                  <a:prstClr val="white"/>
                </a:solidFill>
              </a:rPr>
              <a:t>projetos especiais</a:t>
            </a:r>
            <a:endParaRPr lang="pt-BR" sz="2800" dirty="0">
              <a:solidFill>
                <a:prstClr val="white"/>
              </a:solidFill>
            </a:endParaRPr>
          </a:p>
        </p:txBody>
      </p:sp>
      <p:sp>
        <p:nvSpPr>
          <p:cNvPr id="12" name="Rounded Rectangle 11"/>
          <p:cNvSpPr/>
          <p:nvPr/>
        </p:nvSpPr>
        <p:spPr bwMode="auto">
          <a:xfrm>
            <a:off x="5257800" y="2895600"/>
            <a:ext cx="3657600" cy="146304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3200" smtClean="0">
                <a:solidFill>
                  <a:prstClr val="white"/>
                </a:solidFill>
              </a:rPr>
              <a:t>Acordo global de serviços com a Delphi</a:t>
            </a:r>
            <a:endParaRPr lang="pt-BR" sz="3200">
              <a:solidFill>
                <a:prstClr val="white"/>
              </a:solidFill>
            </a:endParaRPr>
          </a:p>
        </p:txBody>
      </p:sp>
      <p:sp>
        <p:nvSpPr>
          <p:cNvPr id="17" name="Rounded Rectangle 16"/>
          <p:cNvSpPr/>
          <p:nvPr/>
        </p:nvSpPr>
        <p:spPr bwMode="auto">
          <a:xfrm>
            <a:off x="228600" y="4953000"/>
            <a:ext cx="4114800" cy="990600"/>
          </a:xfrm>
          <a:prstGeom prst="roundRect">
            <a:avLst/>
          </a:prstGeom>
          <a:solidFill>
            <a:schemeClr val="accent3"/>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pt-BR" sz="2800" smtClean="0">
                <a:solidFill>
                  <a:prstClr val="white"/>
                </a:solidFill>
              </a:rPr>
              <a:t>Plano de sucesso</a:t>
            </a:r>
            <a:endParaRPr lang="pt-BR" sz="2800">
              <a:solidFill>
                <a:prstClr val="white"/>
              </a:solidFill>
            </a:endParaRPr>
          </a:p>
        </p:txBody>
      </p:sp>
      <p:sp>
        <p:nvSpPr>
          <p:cNvPr id="14" name="Left Arrow 13"/>
          <p:cNvSpPr/>
          <p:nvPr/>
        </p:nvSpPr>
        <p:spPr>
          <a:xfrm rot="13637694">
            <a:off x="3985491" y="2078674"/>
            <a:ext cx="1585718"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Left Arrow 19"/>
          <p:cNvSpPr/>
          <p:nvPr/>
        </p:nvSpPr>
        <p:spPr>
          <a:xfrm rot="11365770">
            <a:off x="4154779" y="2989187"/>
            <a:ext cx="1121124"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Left Arrow 21"/>
          <p:cNvSpPr/>
          <p:nvPr/>
        </p:nvSpPr>
        <p:spPr>
          <a:xfrm rot="10234230" flipV="1">
            <a:off x="4078579" y="3897918"/>
            <a:ext cx="1121124"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3" name="Left Arrow 22"/>
          <p:cNvSpPr/>
          <p:nvPr/>
        </p:nvSpPr>
        <p:spPr>
          <a:xfrm rot="7962306" flipV="1">
            <a:off x="3996768" y="4645263"/>
            <a:ext cx="1585718" cy="580495"/>
          </a:xfrm>
          <a:prstGeom prst="leftArrow">
            <a:avLst>
              <a:gd name="adj1" fmla="val 60000"/>
              <a:gd name="adj2" fmla="val 50000"/>
            </a:avLst>
          </a:prstGeom>
          <a:solidFill>
            <a:schemeClr val="accent3">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Perguntas?</a:t>
            </a:r>
            <a:endParaRPr lang="pt-BR"/>
          </a:p>
        </p:txBody>
      </p:sp>
      <p:sp>
        <p:nvSpPr>
          <p:cNvPr id="3" name="Content Placeholder 2"/>
          <p:cNvSpPr>
            <a:spLocks noGrp="1"/>
          </p:cNvSpPr>
          <p:nvPr>
            <p:ph idx="1"/>
          </p:nvPr>
        </p:nvSpPr>
        <p:spPr/>
        <p:txBody>
          <a:bodyPr/>
          <a:lstStyle/>
          <a:p>
            <a:endParaRPr lang="pt-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3600" dirty="0" smtClean="0"/>
              <a:t>Softwares </a:t>
            </a:r>
            <a:r>
              <a:rPr lang="pt-BR" sz="3600" dirty="0" smtClean="0"/>
              <a:t>muito usados </a:t>
            </a:r>
            <a:r>
              <a:rPr lang="pt-BR" sz="3600" dirty="0" smtClean="0"/>
              <a:t>incluídos no acordo</a:t>
            </a:r>
            <a:endParaRPr lang="pt-BR" sz="3600" dirty="0"/>
          </a:p>
        </p:txBody>
      </p:sp>
      <p:graphicFrame>
        <p:nvGraphicFramePr>
          <p:cNvPr id="6" name="Table 5"/>
          <p:cNvGraphicFramePr>
            <a:graphicFrameLocks noGrp="1"/>
          </p:cNvGraphicFramePr>
          <p:nvPr/>
        </p:nvGraphicFramePr>
        <p:xfrm>
          <a:off x="228600" y="1143000"/>
          <a:ext cx="4267200" cy="4663440"/>
        </p:xfrm>
        <a:graphic>
          <a:graphicData uri="http://schemas.openxmlformats.org/drawingml/2006/table">
            <a:tbl>
              <a:tblPr firstRow="1">
                <a:effectLst>
                  <a:outerShdw blurRad="203200" dist="254000" dir="2700000" algn="tl" rotWithShape="0">
                    <a:prstClr val="black">
                      <a:alpha val="40000"/>
                    </a:prstClr>
                  </a:outerShdw>
                </a:effectLst>
                <a:tableStyleId>{5C22544A-7EE6-4342-B048-85BDC9FD1C3A}</a:tableStyleId>
              </a:tblPr>
              <a:tblGrid>
                <a:gridCol w="4267200"/>
              </a:tblGrid>
              <a:tr h="274320">
                <a:tc>
                  <a:txBody>
                    <a:bodyPr/>
                    <a:lstStyle/>
                    <a:p>
                      <a:pPr algn="ctr"/>
                      <a:r>
                        <a:rPr lang="pt-BR" sz="1600" b="1" baseline="0" noProof="0" smtClean="0">
                          <a:solidFill>
                            <a:schemeClr val="bg1"/>
                          </a:solidFill>
                          <a:latin typeface="+mn-lt"/>
                        </a:rPr>
                        <a:t>Ambientes de desenvolvimento de software</a:t>
                      </a:r>
                      <a:endParaRPr lang="pt-BR" sz="1600" b="1" baseline="0" noProof="0" smtClean="0">
                        <a:solidFill>
                          <a:schemeClr val="bg1"/>
                        </a:solidFill>
                        <a:latin typeface="+mn-lt"/>
                      </a:endParaRPr>
                    </a:p>
                  </a:txBody>
                  <a:tcPr marT="0" marB="0"/>
                </a:tc>
              </a:tr>
              <a:tr h="274320">
                <a:tc>
                  <a:txBody>
                    <a:bodyPr/>
                    <a:lstStyle/>
                    <a:p>
                      <a:pPr algn="ctr"/>
                      <a:r>
                        <a:rPr lang="pt-BR" sz="1600" baseline="0" noProof="0" smtClean="0">
                          <a:solidFill>
                            <a:srgbClr val="000000"/>
                          </a:solidFill>
                          <a:latin typeface="+mn-lt"/>
                        </a:rPr>
                        <a:t>LabVIEW Professional Development System</a:t>
                      </a:r>
                      <a:endParaRPr lang="pt-BR" sz="1600" baseline="0" noProof="0" smtClean="0">
                        <a:solidFill>
                          <a:srgbClr val="000000"/>
                        </a:solidFill>
                        <a:latin typeface="+mn-lt"/>
                      </a:endParaRPr>
                    </a:p>
                  </a:txBody>
                  <a:tcPr marT="0" marB="0"/>
                </a:tc>
              </a:tr>
              <a:tr h="274320">
                <a:tc>
                  <a:txBody>
                    <a:bodyPr/>
                    <a:lstStyle/>
                    <a:p>
                      <a:pPr algn="ctr"/>
                      <a:r>
                        <a:rPr lang="pt-BR" sz="1600" baseline="0" noProof="0" smtClean="0">
                          <a:solidFill>
                            <a:srgbClr val="000000"/>
                          </a:solidFill>
                          <a:latin typeface="+mn-lt"/>
                        </a:rPr>
                        <a:t>LabWindows/CVI Full Development System</a:t>
                      </a:r>
                      <a:endParaRPr lang="pt-BR" sz="1600" baseline="0" noProof="0" smtClean="0">
                        <a:solidFill>
                          <a:srgbClr val="000000"/>
                        </a:solidFill>
                        <a:latin typeface="+mn-lt"/>
                      </a:endParaRPr>
                    </a:p>
                  </a:txBody>
                  <a:tcPr marT="0" marB="0"/>
                </a:tc>
              </a:tr>
              <a:tr h="274320">
                <a:tc>
                  <a:txBody>
                    <a:bodyPr/>
                    <a:lstStyle/>
                    <a:p>
                      <a:pPr algn="ctr"/>
                      <a:r>
                        <a:rPr lang="pt-BR" sz="1600" baseline="0" noProof="0" smtClean="0">
                          <a:solidFill>
                            <a:srgbClr val="000000"/>
                          </a:solidFill>
                          <a:latin typeface="+mn-lt"/>
                        </a:rPr>
                        <a:t>Measurement Studio Enterprise</a:t>
                      </a:r>
                      <a:endParaRPr lang="pt-BR" sz="1600" baseline="0" noProof="0" smtClean="0">
                        <a:solidFill>
                          <a:srgbClr val="000000"/>
                        </a:solidFill>
                        <a:latin typeface="+mn-lt"/>
                      </a:endParaRPr>
                    </a:p>
                  </a:txBody>
                  <a:tcPr marT="0" marB="0"/>
                </a:tc>
              </a:tr>
              <a:tr h="274320">
                <a:tc>
                  <a:txBody>
                    <a:bodyPr/>
                    <a:lstStyle/>
                    <a:p>
                      <a:pPr algn="ctr"/>
                      <a:r>
                        <a:rPr lang="pt-BR" sz="1600" baseline="0" noProof="0" smtClean="0">
                          <a:solidFill>
                            <a:srgbClr val="000000"/>
                          </a:solidFill>
                          <a:latin typeface="+mn-lt"/>
                        </a:rPr>
                        <a:t>LabVIEW SignalExpress</a:t>
                      </a:r>
                      <a:endParaRPr lang="pt-BR" sz="1600" baseline="0" noProof="0" smtClean="0">
                        <a:solidFill>
                          <a:srgbClr val="000000"/>
                        </a:solidFill>
                        <a:latin typeface="+mn-lt"/>
                      </a:endParaRPr>
                    </a:p>
                  </a:txBody>
                  <a:tcPr marT="0" marB="0"/>
                </a:tc>
              </a:tr>
              <a:tr h="274320">
                <a:tc>
                  <a:txBody>
                    <a:bodyPr/>
                    <a:lstStyle/>
                    <a:p>
                      <a:pPr algn="ctr"/>
                      <a:r>
                        <a:rPr lang="pt-BR" sz="1600" b="1" baseline="0" noProof="0" smtClean="0">
                          <a:solidFill>
                            <a:schemeClr val="bg1"/>
                          </a:solidFill>
                          <a:latin typeface="+mn-lt"/>
                        </a:rPr>
                        <a:t>Geração de relatórios e armazenamento de dados</a:t>
                      </a:r>
                      <a:endParaRPr lang="pt-BR" sz="1600" baseline="0" noProof="0" smtClean="0">
                        <a:solidFill>
                          <a:schemeClr val="bg1"/>
                        </a:solidFill>
                        <a:latin typeface="+mn-lt"/>
                      </a:endParaRPr>
                    </a:p>
                  </a:txBody>
                  <a:tcPr marT="0" marB="0">
                    <a:solidFill>
                      <a:schemeClr val="accent1"/>
                    </a:solidFill>
                  </a:tcPr>
                </a:tc>
              </a:tr>
              <a:tr h="274320">
                <a:tc>
                  <a:txBody>
                    <a:bodyPr/>
                    <a:lstStyle/>
                    <a:p>
                      <a:pPr algn="ctr"/>
                      <a:r>
                        <a:rPr lang="pt-BR" sz="1600" baseline="0" noProof="0" smtClean="0">
                          <a:solidFill>
                            <a:srgbClr val="000000"/>
                          </a:solidFill>
                          <a:latin typeface="+mn-lt"/>
                        </a:rPr>
                        <a:t>Database Connectivity Toolkit</a:t>
                      </a:r>
                      <a:endParaRPr lang="pt-BR" sz="1600" baseline="0" noProof="0" smtClean="0">
                        <a:solidFill>
                          <a:srgbClr val="000000"/>
                        </a:solidFill>
                        <a:latin typeface="+mn-lt"/>
                      </a:endParaRPr>
                    </a:p>
                  </a:txBody>
                  <a:tcPr marT="0" marB="0"/>
                </a:tc>
              </a:tr>
              <a:tr h="274320">
                <a:tc>
                  <a:txBody>
                    <a:bodyPr/>
                    <a:lstStyle/>
                    <a:p>
                      <a:pPr algn="ctr"/>
                      <a:r>
                        <a:rPr lang="pt-BR" sz="1600" baseline="0" noProof="0" smtClean="0">
                          <a:solidFill>
                            <a:srgbClr val="000000"/>
                          </a:solidFill>
                          <a:latin typeface="+mn-lt"/>
                        </a:rPr>
                        <a:t>Report Generation Toolkit</a:t>
                      </a:r>
                      <a:endParaRPr lang="pt-BR" sz="1600" baseline="0" noProof="0" smtClean="0">
                        <a:solidFill>
                          <a:srgbClr val="000000"/>
                        </a:solidFill>
                        <a:latin typeface="+mn-lt"/>
                      </a:endParaRPr>
                    </a:p>
                  </a:txBody>
                  <a:tcPr marT="0" marB="0"/>
                </a:tc>
              </a:tr>
              <a:tr h="274320">
                <a:tc>
                  <a:txBody>
                    <a:bodyPr/>
                    <a:lstStyle/>
                    <a:p>
                      <a:pPr algn="ctr"/>
                      <a:r>
                        <a:rPr lang="pt-BR" sz="1600" baseline="0" noProof="0" smtClean="0">
                          <a:solidFill>
                            <a:srgbClr val="000000"/>
                          </a:solidFill>
                          <a:latin typeface="+mn-lt"/>
                        </a:rPr>
                        <a:t>DataFinder Toolkit</a:t>
                      </a:r>
                      <a:endParaRPr lang="pt-BR" sz="1600" baseline="0" noProof="0" smtClean="0">
                        <a:solidFill>
                          <a:srgbClr val="000000"/>
                        </a:solidFill>
                        <a:latin typeface="+mn-lt"/>
                      </a:endParaRPr>
                    </a:p>
                  </a:txBody>
                  <a:tcPr marT="0" marB="0"/>
                </a:tc>
              </a:tr>
              <a:tr h="274320">
                <a:tc>
                  <a:txBody>
                    <a:bodyPr/>
                    <a:lstStyle/>
                    <a:p>
                      <a:pPr algn="ctr"/>
                      <a:r>
                        <a:rPr lang="pt-BR" sz="1600" b="1" kern="1200" noProof="0" smtClean="0">
                          <a:solidFill>
                            <a:schemeClr val="lt1"/>
                          </a:solidFill>
                          <a:latin typeface="+mn-lt"/>
                          <a:ea typeface="+mn-ea"/>
                          <a:cs typeface="+mn-cs"/>
                        </a:rPr>
                        <a:t>Projeto embarcado</a:t>
                      </a:r>
                      <a:endParaRPr lang="pt-BR" sz="1600" b="0" kern="1200" noProof="0" smtClean="0">
                        <a:solidFill>
                          <a:schemeClr val="tx1"/>
                        </a:solidFill>
                        <a:latin typeface="Arial Narrow" pitchFamily="34" charset="0"/>
                        <a:ea typeface="+mn-ea"/>
                        <a:cs typeface="+mn-cs"/>
                      </a:endParaRPr>
                    </a:p>
                  </a:txBody>
                  <a:tcPr marT="0" marB="0" anchor="ctr">
                    <a:solidFill>
                      <a:schemeClr val="accent1"/>
                    </a:solidFill>
                  </a:tcPr>
                </a:tc>
              </a:tr>
              <a:tr h="274320">
                <a:tc>
                  <a:txBody>
                    <a:bodyPr/>
                    <a:lstStyle/>
                    <a:p>
                      <a:pPr algn="ctr"/>
                      <a:r>
                        <a:rPr lang="pt-BR" sz="1600" b="0" kern="1200" noProof="0" smtClean="0">
                          <a:solidFill>
                            <a:schemeClr val="tx1"/>
                          </a:solidFill>
                          <a:latin typeface="Arial Narrow" pitchFamily="34" charset="0"/>
                          <a:ea typeface="+mn-ea"/>
                          <a:cs typeface="+mn-cs"/>
                        </a:rPr>
                        <a:t>LabVIEW Real-Time Module</a:t>
                      </a:r>
                      <a:endParaRPr lang="pt-BR" sz="1600" b="0" kern="1200" noProof="0" smtClean="0">
                        <a:solidFill>
                          <a:schemeClr val="tx1"/>
                        </a:solidFill>
                        <a:latin typeface="Arial Narrow" pitchFamily="34" charset="0"/>
                        <a:ea typeface="+mn-ea"/>
                        <a:cs typeface="+mn-cs"/>
                      </a:endParaRPr>
                    </a:p>
                  </a:txBody>
                  <a:tcPr marT="0" marB="0" anchor="ctr"/>
                </a:tc>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kern="1200" noProof="0" smtClean="0">
                          <a:solidFill>
                            <a:schemeClr val="tx1"/>
                          </a:solidFill>
                          <a:latin typeface="Arial Narrow" pitchFamily="34" charset="0"/>
                          <a:ea typeface="+mn-ea"/>
                          <a:cs typeface="+mn-cs"/>
                        </a:rPr>
                        <a:t>Real-Time Execution Trace Toolkit</a:t>
                      </a:r>
                      <a:endParaRPr lang="pt-BR" sz="1600" kern="1200" noProof="0" smtClean="0">
                        <a:solidFill>
                          <a:schemeClr val="tx1"/>
                        </a:solidFill>
                        <a:latin typeface="Arial Narrow" pitchFamily="34" charset="0"/>
                        <a:ea typeface="+mn-ea"/>
                        <a:cs typeface="+mn-cs"/>
                      </a:endParaRPr>
                    </a:p>
                  </a:txBody>
                  <a:tcPr marT="0" marB="0" anchor="ctr"/>
                </a:tc>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kern="1200" noProof="0" smtClean="0">
                          <a:solidFill>
                            <a:schemeClr val="tx1"/>
                          </a:solidFill>
                          <a:latin typeface="Arial Narrow" pitchFamily="34" charset="0"/>
                          <a:ea typeface="+mn-ea"/>
                          <a:cs typeface="+mn-cs"/>
                        </a:rPr>
                        <a:t>LabVIEW FPGA Module</a:t>
                      </a:r>
                      <a:endParaRPr lang="pt-BR" sz="1600" kern="1200" noProof="0" smtClean="0">
                        <a:solidFill>
                          <a:schemeClr val="tx1"/>
                        </a:solidFill>
                        <a:latin typeface="Arial Narrow" pitchFamily="34" charset="0"/>
                        <a:ea typeface="+mn-ea"/>
                        <a:cs typeface="+mn-cs"/>
                      </a:endParaRPr>
                    </a:p>
                  </a:txBody>
                  <a:tcPr marT="0" marB="0" anchor="ctr"/>
                </a:tc>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600" kern="1200" noProof="0" smtClean="0">
                          <a:solidFill>
                            <a:schemeClr val="tx1"/>
                          </a:solidFill>
                          <a:latin typeface="Arial Narrow" pitchFamily="34" charset="0"/>
                          <a:ea typeface="+mn-ea"/>
                          <a:cs typeface="+mn-cs"/>
                        </a:rPr>
                        <a:t>LabVIEW Statechart Module</a:t>
                      </a:r>
                      <a:endParaRPr lang="pt-BR" sz="1600" b="1" kern="1200" noProof="0" smtClean="0">
                        <a:solidFill>
                          <a:schemeClr val="lt1"/>
                        </a:solidFill>
                        <a:latin typeface="+mn-lt"/>
                        <a:ea typeface="+mn-ea"/>
                        <a:cs typeface="+mn-cs"/>
                      </a:endParaRPr>
                    </a:p>
                  </a:txBody>
                  <a:tcPr marT="0" marB="0" anchor="ctr"/>
                </a:tc>
              </a:tr>
              <a:tr h="274320">
                <a:tc>
                  <a:txBody>
                    <a:bodyPr/>
                    <a:lstStyle/>
                    <a:p>
                      <a:pPr algn="ctr"/>
                      <a:r>
                        <a:rPr lang="pt-BR" sz="1600" b="1" baseline="0" noProof="0" smtClean="0">
                          <a:solidFill>
                            <a:schemeClr val="bg1"/>
                          </a:solidFill>
                          <a:latin typeface="+mn-lt"/>
                        </a:rPr>
                        <a:t>Teste automatizado</a:t>
                      </a:r>
                      <a:endParaRPr lang="pt-BR" sz="1600" b="1" baseline="0" noProof="0" smtClean="0">
                        <a:solidFill>
                          <a:schemeClr val="bg1"/>
                        </a:solidFill>
                        <a:latin typeface="+mn-lt"/>
                      </a:endParaRPr>
                    </a:p>
                  </a:txBody>
                  <a:tcPr marT="0" marB="0">
                    <a:solidFill>
                      <a:schemeClr val="accent1"/>
                    </a:solidFill>
                  </a:tcPr>
                </a:tc>
              </a:tr>
              <a:tr h="274320">
                <a:tc>
                  <a:txBody>
                    <a:bodyPr/>
                    <a:lstStyle/>
                    <a:p>
                      <a:pPr algn="ctr"/>
                      <a:r>
                        <a:rPr lang="pt-BR" sz="1600" baseline="0" noProof="0" smtClean="0">
                          <a:solidFill>
                            <a:srgbClr val="000000"/>
                          </a:solidFill>
                          <a:latin typeface="+mn-lt"/>
                        </a:rPr>
                        <a:t>TestStand</a:t>
                      </a:r>
                      <a:endParaRPr lang="pt-BR" sz="1600" baseline="0" noProof="0" smtClean="0">
                        <a:solidFill>
                          <a:srgbClr val="000000"/>
                        </a:solidFill>
                        <a:latin typeface="+mn-lt"/>
                      </a:endParaRPr>
                    </a:p>
                  </a:txBody>
                  <a:tcPr marT="0" marB="0"/>
                </a:tc>
              </a:tr>
              <a:tr h="274320">
                <a:tc>
                  <a:txBody>
                    <a:bodyPr/>
                    <a:lstStyle/>
                    <a:p>
                      <a:pPr algn="ctr"/>
                      <a:r>
                        <a:rPr lang="pt-BR" sz="1600" baseline="0" noProof="0" dirty="0" smtClean="0">
                          <a:solidFill>
                            <a:srgbClr val="000000"/>
                          </a:solidFill>
                          <a:latin typeface="+mn-lt"/>
                        </a:rPr>
                        <a:t>Switch Executive</a:t>
                      </a:r>
                      <a:endParaRPr lang="pt-BR" sz="1600" baseline="0" noProof="0" dirty="0" smtClean="0">
                        <a:solidFill>
                          <a:srgbClr val="000000"/>
                        </a:solidFill>
                        <a:latin typeface="+mn-lt"/>
                      </a:endParaRPr>
                    </a:p>
                  </a:txBody>
                  <a:tcPr marT="0" marB="0"/>
                </a:tc>
              </a:tr>
            </a:tbl>
          </a:graphicData>
        </a:graphic>
      </p:graphicFrame>
      <p:graphicFrame>
        <p:nvGraphicFramePr>
          <p:cNvPr id="13" name="Table 12"/>
          <p:cNvGraphicFramePr>
            <a:graphicFrameLocks noGrp="1"/>
          </p:cNvGraphicFramePr>
          <p:nvPr/>
        </p:nvGraphicFramePr>
        <p:xfrm>
          <a:off x="4876800" y="1143000"/>
          <a:ext cx="3962400" cy="4663440"/>
        </p:xfrm>
        <a:graphic>
          <a:graphicData uri="http://schemas.openxmlformats.org/drawingml/2006/table">
            <a:tbl>
              <a:tblPr firstRow="1">
                <a:effectLst>
                  <a:outerShdw blurRad="203200" dist="254000" dir="2700000" algn="tl" rotWithShape="0">
                    <a:prstClr val="black">
                      <a:alpha val="40000"/>
                    </a:prstClr>
                  </a:outerShdw>
                </a:effectLst>
                <a:tableStyleId>{5C22544A-7EE6-4342-B048-85BDC9FD1C3A}</a:tableStyleId>
              </a:tblPr>
              <a:tblGrid>
                <a:gridCol w="3962400"/>
              </a:tblGrid>
              <a:tr h="274320">
                <a:tc>
                  <a:txBody>
                    <a:bodyPr/>
                    <a:lstStyle/>
                    <a:p>
                      <a:pPr marL="0" algn="ctr" defTabSz="914400" rtl="0" eaLnBrk="1" latinLnBrk="0" hangingPunct="1"/>
                      <a:r>
                        <a:rPr lang="pt-BR" sz="1800" b="1" kern="1200" noProof="0" smtClean="0">
                          <a:solidFill>
                            <a:schemeClr val="lt1"/>
                          </a:solidFill>
                          <a:latin typeface="+mn-lt"/>
                          <a:ea typeface="+mn-ea"/>
                          <a:cs typeface="+mn-cs"/>
                        </a:rPr>
                        <a:t>Análise</a:t>
                      </a:r>
                      <a:r>
                        <a:rPr lang="pt-BR" sz="1800" b="1" kern="1200" baseline="0" noProof="0" smtClean="0">
                          <a:solidFill>
                            <a:schemeClr val="lt1"/>
                          </a:solidFill>
                          <a:latin typeface="+mn-lt"/>
                          <a:ea typeface="+mn-ea"/>
                          <a:cs typeface="+mn-cs"/>
                        </a:rPr>
                        <a:t> de dados e geração de relatórios</a:t>
                      </a:r>
                      <a:endParaRPr lang="pt-BR" sz="1800" b="1" kern="1200" noProof="0" smtClean="0">
                        <a:solidFill>
                          <a:schemeClr val="lt1"/>
                        </a:solidFill>
                        <a:latin typeface="+mn-lt"/>
                        <a:ea typeface="+mn-ea"/>
                        <a:cs typeface="+mn-cs"/>
                      </a:endParaRPr>
                    </a:p>
                  </a:txBody>
                  <a:tcPr marT="0" marB="0" anchor="ctr">
                    <a:solidFill>
                      <a:schemeClr val="accent1"/>
                    </a:solidFill>
                  </a:tcPr>
                </a:tc>
              </a:tr>
              <a:tr h="274320">
                <a:tc>
                  <a:txBody>
                    <a:bodyPr/>
                    <a:lstStyle/>
                    <a:p>
                      <a:pPr algn="ctr"/>
                      <a:r>
                        <a:rPr lang="pt-BR" sz="1600" kern="1200" noProof="0" smtClean="0">
                          <a:solidFill>
                            <a:schemeClr val="tx1"/>
                          </a:solidFill>
                          <a:latin typeface="Arial Narrow" pitchFamily="34" charset="0"/>
                          <a:ea typeface="+mn-ea"/>
                          <a:cs typeface="+mn-cs"/>
                        </a:rPr>
                        <a:t>DIAdem</a:t>
                      </a:r>
                      <a:r>
                        <a:rPr lang="pt-BR" sz="1600" kern="1200" baseline="0" noProof="0" smtClean="0">
                          <a:solidFill>
                            <a:schemeClr val="tx1"/>
                          </a:solidFill>
                          <a:latin typeface="Arial Narrow" pitchFamily="34" charset="0"/>
                          <a:ea typeface="+mn-ea"/>
                          <a:cs typeface="+mn-cs"/>
                        </a:rPr>
                        <a:t> Professional</a:t>
                      </a:r>
                      <a:endParaRPr lang="pt-BR" sz="1600" kern="1200" noProof="0" smtClean="0">
                        <a:solidFill>
                          <a:schemeClr val="tx1"/>
                        </a:solidFill>
                        <a:latin typeface="Arial Narrow" pitchFamily="34" charset="0"/>
                        <a:ea typeface="+mn-ea"/>
                        <a:cs typeface="+mn-cs"/>
                      </a:endParaRPr>
                    </a:p>
                  </a:txBody>
                  <a:tcPr marT="0" marB="0" anchor="ctr"/>
                </a:tc>
              </a:tr>
              <a:tr h="274320">
                <a:tc>
                  <a:txBody>
                    <a:bodyPr/>
                    <a:lstStyle/>
                    <a:p>
                      <a:pPr algn="ctr"/>
                      <a:r>
                        <a:rPr lang="pt-BR" sz="1600" b="1" kern="1200" noProof="0" smtClean="0">
                          <a:solidFill>
                            <a:schemeClr val="bg1"/>
                          </a:solidFill>
                          <a:latin typeface="Arial Narrow" pitchFamily="34" charset="0"/>
                          <a:ea typeface="+mn-ea"/>
                          <a:cs typeface="+mn-cs"/>
                        </a:rPr>
                        <a:t>Monitoração e controle industriais</a:t>
                      </a:r>
                      <a:endParaRPr lang="pt-BR" sz="1600" b="1" kern="1200" noProof="0" smtClean="0">
                        <a:solidFill>
                          <a:schemeClr val="bg1"/>
                        </a:solidFill>
                        <a:latin typeface="Arial Narrow" pitchFamily="34" charset="0"/>
                        <a:ea typeface="+mn-ea"/>
                        <a:cs typeface="+mn-cs"/>
                      </a:endParaRPr>
                    </a:p>
                  </a:txBody>
                  <a:tcPr marT="0" marB="0" anchor="ctr">
                    <a:solidFill>
                      <a:schemeClr val="accent1"/>
                    </a:solidFill>
                  </a:tcPr>
                </a:tc>
              </a:tr>
              <a:tr h="274320">
                <a:tc>
                  <a:txBody>
                    <a:bodyPr/>
                    <a:lstStyle/>
                    <a:p>
                      <a:pPr algn="ctr"/>
                      <a:r>
                        <a:rPr lang="pt-BR" sz="1600" kern="1200" noProof="0" smtClean="0">
                          <a:solidFill>
                            <a:schemeClr val="tx1"/>
                          </a:solidFill>
                          <a:latin typeface="Arial Narrow" pitchFamily="34" charset="0"/>
                          <a:ea typeface="+mn-ea"/>
                          <a:cs typeface="+mn-cs"/>
                        </a:rPr>
                        <a:t>LabVIEW Datalogging and Supervisory</a:t>
                      </a:r>
                      <a:r>
                        <a:rPr lang="pt-BR" sz="1600" kern="1200" baseline="0" noProof="0" smtClean="0">
                          <a:solidFill>
                            <a:schemeClr val="tx1"/>
                          </a:solidFill>
                          <a:latin typeface="Arial Narrow" pitchFamily="34" charset="0"/>
                          <a:ea typeface="+mn-ea"/>
                          <a:cs typeface="+mn-cs"/>
                        </a:rPr>
                        <a:t> Control</a:t>
                      </a:r>
                      <a:endParaRPr lang="pt-BR" sz="1600" kern="1200" noProof="0" smtClean="0">
                        <a:solidFill>
                          <a:schemeClr val="tx1"/>
                        </a:solidFill>
                        <a:latin typeface="Arial Narrow" pitchFamily="34" charset="0"/>
                        <a:ea typeface="+mn-ea"/>
                        <a:cs typeface="+mn-cs"/>
                      </a:endParaRPr>
                    </a:p>
                  </a:txBody>
                  <a:tcPr marT="0" marB="0" anchor="ctr"/>
                </a:tc>
              </a:tr>
              <a:tr h="274320">
                <a:tc>
                  <a:txBody>
                    <a:bodyPr/>
                    <a:lstStyle/>
                    <a:p>
                      <a:pPr algn="ctr"/>
                      <a:r>
                        <a:rPr lang="pt-BR" sz="1600" b="1" kern="1200" noProof="0" smtClean="0">
                          <a:solidFill>
                            <a:schemeClr val="bg1"/>
                          </a:solidFill>
                          <a:latin typeface="Arial Narrow" pitchFamily="34" charset="0"/>
                          <a:ea typeface="+mn-ea"/>
                          <a:cs typeface="+mn-cs"/>
                        </a:rPr>
                        <a:t>Desenvolvimento avançado de códigos</a:t>
                      </a:r>
                      <a:endParaRPr lang="pt-BR" sz="1600" b="1" kern="1200" noProof="0" smtClean="0">
                        <a:solidFill>
                          <a:schemeClr val="bg1"/>
                        </a:solidFill>
                        <a:latin typeface="Arial Narrow" pitchFamily="34" charset="0"/>
                        <a:ea typeface="+mn-ea"/>
                        <a:cs typeface="+mn-cs"/>
                      </a:endParaRPr>
                    </a:p>
                  </a:txBody>
                  <a:tcPr marT="0" marB="0" anchor="ctr">
                    <a:solidFill>
                      <a:schemeClr val="accent1"/>
                    </a:solidFill>
                  </a:tcPr>
                </a:tc>
              </a:tr>
              <a:tr h="274320">
                <a:tc>
                  <a:txBody>
                    <a:bodyPr/>
                    <a:lstStyle/>
                    <a:p>
                      <a:pPr algn="ctr"/>
                      <a:r>
                        <a:rPr lang="pt-BR" sz="1600" kern="1200" noProof="0" smtClean="0">
                          <a:solidFill>
                            <a:schemeClr val="tx1"/>
                          </a:solidFill>
                          <a:latin typeface="Arial Narrow" pitchFamily="34" charset="0"/>
                          <a:ea typeface="+mn-ea"/>
                          <a:cs typeface="+mn-cs"/>
                        </a:rPr>
                        <a:t>Desktop Execution Trace Toolkit</a:t>
                      </a:r>
                      <a:endParaRPr lang="pt-BR" sz="1600" kern="1200" noProof="0" smtClean="0">
                        <a:solidFill>
                          <a:schemeClr val="tx1"/>
                        </a:solidFill>
                        <a:latin typeface="Arial Narrow" pitchFamily="34" charset="0"/>
                        <a:ea typeface="+mn-ea"/>
                        <a:cs typeface="+mn-cs"/>
                      </a:endParaRPr>
                    </a:p>
                  </a:txBody>
                  <a:tcPr marT="0" marB="0" anchor="ctr"/>
                </a:tc>
              </a:tr>
              <a:tr h="274320">
                <a:tc>
                  <a:txBody>
                    <a:bodyPr/>
                    <a:lstStyle/>
                    <a:p>
                      <a:pPr algn="ctr"/>
                      <a:r>
                        <a:rPr lang="pt-BR" sz="1600" kern="1200" noProof="0" smtClean="0">
                          <a:solidFill>
                            <a:schemeClr val="tx1"/>
                          </a:solidFill>
                          <a:latin typeface="Arial Narrow" pitchFamily="34" charset="0"/>
                          <a:ea typeface="+mn-ea"/>
                          <a:cs typeface="+mn-cs"/>
                        </a:rPr>
                        <a:t>Unit Test Framework Toolkit</a:t>
                      </a:r>
                      <a:endParaRPr lang="pt-BR" sz="1600" kern="1200" noProof="0" smtClean="0">
                        <a:solidFill>
                          <a:schemeClr val="tx1"/>
                        </a:solidFill>
                        <a:latin typeface="Arial Narrow" pitchFamily="34" charset="0"/>
                        <a:ea typeface="+mn-ea"/>
                        <a:cs typeface="+mn-cs"/>
                      </a:endParaRPr>
                    </a:p>
                  </a:txBody>
                  <a:tcPr marT="0" marB="0" anchor="ctr"/>
                </a:tc>
              </a:tr>
              <a:tr h="274320">
                <a:tc>
                  <a:txBody>
                    <a:bodyPr/>
                    <a:lstStyle/>
                    <a:p>
                      <a:pPr algn="ctr"/>
                      <a:r>
                        <a:rPr lang="pt-BR" sz="1600" kern="1200" noProof="0" smtClean="0">
                          <a:solidFill>
                            <a:schemeClr val="tx1"/>
                          </a:solidFill>
                          <a:latin typeface="Arial Narrow" pitchFamily="34" charset="0"/>
                          <a:ea typeface="+mn-ea"/>
                          <a:cs typeface="+mn-cs"/>
                        </a:rPr>
                        <a:t>VI Analyzer Toolkit</a:t>
                      </a:r>
                      <a:endParaRPr lang="pt-BR" sz="1600" kern="1200" noProof="0" smtClean="0">
                        <a:solidFill>
                          <a:schemeClr val="tx1"/>
                        </a:solidFill>
                        <a:latin typeface="Arial Narrow" pitchFamily="34" charset="0"/>
                        <a:ea typeface="+mn-ea"/>
                        <a:cs typeface="+mn-cs"/>
                      </a:endParaRPr>
                    </a:p>
                  </a:txBody>
                  <a:tcPr marT="0" marB="0" anchor="ctr">
                    <a:solidFill>
                      <a:srgbClr val="E9EDF4"/>
                    </a:solidFill>
                  </a:tcPr>
                </a:tc>
              </a:tr>
              <a:tr h="274320">
                <a:tc>
                  <a:txBody>
                    <a:bodyPr/>
                    <a:lstStyle/>
                    <a:p>
                      <a:pPr algn="ctr"/>
                      <a:r>
                        <a:rPr lang="pt-BR" sz="1600" b="1" kern="1200" noProof="0" smtClean="0">
                          <a:solidFill>
                            <a:schemeClr val="bg1"/>
                          </a:solidFill>
                          <a:latin typeface="Arial Narrow" pitchFamily="34" charset="0"/>
                          <a:ea typeface="+mn-ea"/>
                          <a:cs typeface="+mn-cs"/>
                        </a:rPr>
                        <a:t>Teste de RF</a:t>
                      </a:r>
                      <a:endParaRPr lang="pt-BR" sz="1600" b="1" kern="1200" noProof="0" smtClean="0">
                        <a:solidFill>
                          <a:schemeClr val="bg1"/>
                        </a:solidFill>
                        <a:latin typeface="Arial Narrow" pitchFamily="34" charset="0"/>
                        <a:ea typeface="+mn-ea"/>
                        <a:cs typeface="+mn-cs"/>
                      </a:endParaRPr>
                    </a:p>
                  </a:txBody>
                  <a:tcPr marT="0" marB="0" anchor="ctr">
                    <a:solidFill>
                      <a:schemeClr val="accent1"/>
                    </a:solidFill>
                  </a:tcPr>
                </a:tc>
              </a:tr>
              <a:tr h="274320">
                <a:tc>
                  <a:txBody>
                    <a:bodyPr/>
                    <a:lstStyle/>
                    <a:p>
                      <a:pPr algn="ctr"/>
                      <a:r>
                        <a:rPr lang="pt-BR" sz="1600" kern="1200" noProof="0" smtClean="0">
                          <a:solidFill>
                            <a:schemeClr val="tx1"/>
                          </a:solidFill>
                          <a:latin typeface="Arial Narrow" pitchFamily="34" charset="0"/>
                          <a:ea typeface="+mn-ea"/>
                          <a:cs typeface="+mn-cs"/>
                        </a:rPr>
                        <a:t>LabVIEW RF</a:t>
                      </a:r>
                      <a:r>
                        <a:rPr lang="pt-BR" sz="1600" kern="1200" baseline="0" noProof="0" smtClean="0">
                          <a:solidFill>
                            <a:schemeClr val="tx1"/>
                          </a:solidFill>
                          <a:latin typeface="Arial Narrow" pitchFamily="34" charset="0"/>
                          <a:ea typeface="+mn-ea"/>
                          <a:cs typeface="+mn-cs"/>
                        </a:rPr>
                        <a:t> Toolkits</a:t>
                      </a:r>
                      <a:endParaRPr lang="pt-BR" sz="1600" kern="1200" noProof="0" smtClean="0">
                        <a:solidFill>
                          <a:schemeClr val="tx1"/>
                        </a:solidFill>
                        <a:latin typeface="Arial Narrow" pitchFamily="34" charset="0"/>
                        <a:ea typeface="+mn-ea"/>
                        <a:cs typeface="+mn-cs"/>
                      </a:endParaRPr>
                    </a:p>
                  </a:txBody>
                  <a:tcPr marT="0" marB="0" anchor="ctr">
                    <a:solidFill>
                      <a:srgbClr val="E9EDF4"/>
                    </a:solidFill>
                  </a:tcPr>
                </a:tc>
              </a:tr>
              <a:tr h="274320">
                <a:tc>
                  <a:txBody>
                    <a:bodyPr/>
                    <a:lstStyle/>
                    <a:p>
                      <a:pPr algn="ctr"/>
                      <a:r>
                        <a:rPr lang="pt-BR" sz="1600" b="1" kern="1200" noProof="0" smtClean="0">
                          <a:solidFill>
                            <a:schemeClr val="bg1"/>
                          </a:solidFill>
                          <a:latin typeface="Arial Narrow" pitchFamily="34" charset="0"/>
                          <a:ea typeface="+mn-ea"/>
                          <a:cs typeface="+mn-cs"/>
                        </a:rPr>
                        <a:t>Processamento de imagens e sinais</a:t>
                      </a:r>
                      <a:endParaRPr lang="pt-BR" sz="1600" b="1" kern="1200" noProof="0" smtClean="0">
                        <a:solidFill>
                          <a:schemeClr val="bg1"/>
                        </a:solidFill>
                        <a:latin typeface="Arial Narrow" pitchFamily="34" charset="0"/>
                        <a:ea typeface="+mn-ea"/>
                        <a:cs typeface="+mn-cs"/>
                      </a:endParaRPr>
                    </a:p>
                  </a:txBody>
                  <a:tcPr marT="0" marB="0" anchor="ctr">
                    <a:solidFill>
                      <a:schemeClr val="accent1"/>
                    </a:solidFill>
                  </a:tcPr>
                </a:tc>
              </a:tr>
              <a:tr h="274320">
                <a:tc>
                  <a:txBody>
                    <a:bodyPr/>
                    <a:lstStyle/>
                    <a:p>
                      <a:pPr algn="ctr"/>
                      <a:r>
                        <a:rPr lang="pt-BR" sz="1600" kern="1200" noProof="0" smtClean="0">
                          <a:solidFill>
                            <a:schemeClr val="tx1"/>
                          </a:solidFill>
                          <a:latin typeface="Arial Narrow" pitchFamily="34" charset="0"/>
                          <a:ea typeface="+mn-ea"/>
                          <a:cs typeface="+mn-cs"/>
                        </a:rPr>
                        <a:t>NI</a:t>
                      </a:r>
                      <a:r>
                        <a:rPr lang="pt-BR" sz="1600" kern="1200" baseline="0" noProof="0" smtClean="0">
                          <a:solidFill>
                            <a:schemeClr val="tx1"/>
                          </a:solidFill>
                          <a:latin typeface="Arial Narrow" pitchFamily="34" charset="0"/>
                          <a:ea typeface="+mn-ea"/>
                          <a:cs typeface="+mn-cs"/>
                        </a:rPr>
                        <a:t> Vision Development Module</a:t>
                      </a:r>
                      <a:endParaRPr lang="pt-BR" sz="1600" kern="1200" baseline="0" noProof="0" smtClean="0">
                        <a:solidFill>
                          <a:schemeClr val="tx1"/>
                        </a:solidFill>
                        <a:latin typeface="Arial Narrow" pitchFamily="34" charset="0"/>
                        <a:ea typeface="+mn-ea"/>
                        <a:cs typeface="+mn-cs"/>
                      </a:endParaRPr>
                    </a:p>
                  </a:txBody>
                  <a:tcPr marT="0" marB="0" anchor="ctr">
                    <a:solidFill>
                      <a:srgbClr val="E9EDF4"/>
                    </a:solidFill>
                  </a:tcPr>
                </a:tc>
              </a:tr>
              <a:tr h="274320">
                <a:tc>
                  <a:txBody>
                    <a:bodyPr/>
                    <a:lstStyle/>
                    <a:p>
                      <a:pPr algn="ctr"/>
                      <a:r>
                        <a:rPr lang="pt-BR" sz="1600" kern="1200" noProof="0" smtClean="0">
                          <a:solidFill>
                            <a:schemeClr val="tx1"/>
                          </a:solidFill>
                          <a:latin typeface="Arial Narrow" pitchFamily="34" charset="0"/>
                          <a:ea typeface="+mn-ea"/>
                          <a:cs typeface="+mn-cs"/>
                        </a:rPr>
                        <a:t>Vision Builder for Automated Test</a:t>
                      </a:r>
                      <a:endParaRPr lang="pt-BR" sz="1600" kern="1200" noProof="0" smtClean="0">
                        <a:solidFill>
                          <a:schemeClr val="tx1"/>
                        </a:solidFill>
                        <a:latin typeface="Arial Narrow" pitchFamily="34" charset="0"/>
                        <a:ea typeface="+mn-ea"/>
                        <a:cs typeface="+mn-cs"/>
                      </a:endParaRPr>
                    </a:p>
                  </a:txBody>
                  <a:tcPr marT="0" marB="0" anchor="ctr">
                    <a:solidFill>
                      <a:srgbClr val="E9EDF4"/>
                    </a:solidFill>
                  </a:tcPr>
                </a:tc>
              </a:tr>
              <a:tr h="274320">
                <a:tc>
                  <a:txBody>
                    <a:bodyPr/>
                    <a:lstStyle/>
                    <a:p>
                      <a:pPr algn="ctr"/>
                      <a:r>
                        <a:rPr lang="pt-BR" sz="1600" kern="1200" noProof="0" smtClean="0">
                          <a:solidFill>
                            <a:schemeClr val="tx1"/>
                          </a:solidFill>
                          <a:latin typeface="Arial Narrow" pitchFamily="34" charset="0"/>
                          <a:ea typeface="+mn-ea"/>
                          <a:cs typeface="+mn-cs"/>
                        </a:rPr>
                        <a:t>Sound and Vibration Measurement Suite</a:t>
                      </a:r>
                      <a:endParaRPr lang="pt-BR" sz="1600" kern="1200" noProof="0" smtClean="0">
                        <a:solidFill>
                          <a:schemeClr val="tx1"/>
                        </a:solidFill>
                        <a:latin typeface="Arial Narrow" pitchFamily="34" charset="0"/>
                        <a:ea typeface="+mn-ea"/>
                        <a:cs typeface="+mn-cs"/>
                      </a:endParaRPr>
                    </a:p>
                  </a:txBody>
                  <a:tcPr marT="0" marB="0" anchor="ctr">
                    <a:solidFill>
                      <a:srgbClr val="E9EDF4"/>
                    </a:solidFill>
                  </a:tcPr>
                </a:tc>
              </a:tr>
              <a:tr h="274320">
                <a:tc>
                  <a:txBody>
                    <a:bodyPr/>
                    <a:lstStyle/>
                    <a:p>
                      <a:pPr algn="ctr"/>
                      <a:r>
                        <a:rPr lang="pt-BR" sz="1600" b="1" kern="1200" noProof="0" smtClean="0">
                          <a:solidFill>
                            <a:schemeClr val="bg1"/>
                          </a:solidFill>
                          <a:latin typeface="Arial Narrow" pitchFamily="34" charset="0"/>
                          <a:ea typeface="+mn-ea"/>
                          <a:cs typeface="+mn-cs"/>
                        </a:rPr>
                        <a:t>Projeto e simulação de controles</a:t>
                      </a:r>
                      <a:endParaRPr lang="pt-BR" sz="1600" b="1" kern="1200" noProof="0" smtClean="0">
                        <a:solidFill>
                          <a:schemeClr val="bg1"/>
                        </a:solidFill>
                        <a:latin typeface="Arial Narrow" pitchFamily="34" charset="0"/>
                        <a:ea typeface="+mn-ea"/>
                        <a:cs typeface="+mn-cs"/>
                      </a:endParaRPr>
                    </a:p>
                  </a:txBody>
                  <a:tcPr marT="0" marB="0" anchor="ctr">
                    <a:solidFill>
                      <a:schemeClr val="accent1"/>
                    </a:solidFill>
                  </a:tcPr>
                </a:tc>
              </a:tr>
              <a:tr h="274320">
                <a:tc>
                  <a:txBody>
                    <a:bodyPr/>
                    <a:lstStyle/>
                    <a:p>
                      <a:pPr algn="ctr"/>
                      <a:r>
                        <a:rPr lang="pt-BR" sz="1600" kern="1200" noProof="0" smtClean="0">
                          <a:solidFill>
                            <a:schemeClr val="tx1"/>
                          </a:solidFill>
                          <a:latin typeface="Arial Narrow" pitchFamily="34" charset="0"/>
                          <a:ea typeface="+mn-ea"/>
                          <a:cs typeface="+mn-cs"/>
                        </a:rPr>
                        <a:t>LabVIEW Control</a:t>
                      </a:r>
                      <a:r>
                        <a:rPr lang="pt-BR" sz="1600" kern="1200" baseline="0" noProof="0" smtClean="0">
                          <a:solidFill>
                            <a:schemeClr val="tx1"/>
                          </a:solidFill>
                          <a:latin typeface="Arial Narrow" pitchFamily="34" charset="0"/>
                          <a:ea typeface="+mn-ea"/>
                          <a:cs typeface="+mn-cs"/>
                        </a:rPr>
                        <a:t> Design e Simulation Module</a:t>
                      </a:r>
                      <a:endParaRPr lang="pt-BR" sz="1600" kern="1200" noProof="0" smtClean="0">
                        <a:solidFill>
                          <a:schemeClr val="tx1"/>
                        </a:solidFill>
                        <a:latin typeface="Arial Narrow" pitchFamily="34" charset="0"/>
                        <a:ea typeface="+mn-ea"/>
                        <a:cs typeface="+mn-cs"/>
                      </a:endParaRPr>
                    </a:p>
                  </a:txBody>
                  <a:tcPr marT="0" marB="0" anchor="ctr">
                    <a:solidFill>
                      <a:srgbClr val="E9EDF4"/>
                    </a:solidFill>
                  </a:tcPr>
                </a:tc>
              </a:tr>
              <a:tr h="274320">
                <a:tc>
                  <a:txBody>
                    <a:bodyPr/>
                    <a:lstStyle/>
                    <a:p>
                      <a:pPr algn="ctr"/>
                      <a:r>
                        <a:rPr lang="pt-BR" sz="1600" kern="1200" noProof="0" dirty="0" smtClean="0">
                          <a:solidFill>
                            <a:schemeClr val="tx1"/>
                          </a:solidFill>
                          <a:latin typeface="Arial Narrow" pitchFamily="34" charset="0"/>
                          <a:ea typeface="+mn-ea"/>
                          <a:cs typeface="+mn-cs"/>
                        </a:rPr>
                        <a:t>VeriStand</a:t>
                      </a:r>
                      <a:endParaRPr lang="pt-BR" sz="1600" kern="1200" noProof="0" dirty="0" smtClean="0">
                        <a:solidFill>
                          <a:schemeClr val="tx1"/>
                        </a:solidFill>
                        <a:latin typeface="Arial Narrow" pitchFamily="34" charset="0"/>
                        <a:ea typeface="+mn-ea"/>
                        <a:cs typeface="+mn-cs"/>
                      </a:endParaRPr>
                    </a:p>
                  </a:txBody>
                  <a:tcPr marT="0" marB="0" anchor="ctr">
                    <a:solidFill>
                      <a:srgbClr val="E9EDF4"/>
                    </a:solidFill>
                  </a:tcPr>
                </a:tc>
              </a:tr>
            </a:tbl>
          </a:graphicData>
        </a:graphic>
      </p:graphicFrame>
      <p:sp>
        <p:nvSpPr>
          <p:cNvPr id="8" name="TextBox 7"/>
          <p:cNvSpPr txBox="1"/>
          <p:nvPr/>
        </p:nvSpPr>
        <p:spPr>
          <a:xfrm>
            <a:off x="2057400" y="5867400"/>
            <a:ext cx="5029200" cy="369332"/>
          </a:xfrm>
          <a:prstGeom prst="rect">
            <a:avLst/>
          </a:prstGeom>
          <a:noFill/>
        </p:spPr>
        <p:txBody>
          <a:bodyPr wrap="square" rtlCol="0">
            <a:spAutoFit/>
          </a:bodyPr>
          <a:lstStyle/>
          <a:p>
            <a:pPr algn="ctr"/>
            <a:r>
              <a:rPr lang="pt-BR" smtClean="0"/>
              <a:t>Veja a lista completa de software nas anotações.</a:t>
            </a:r>
            <a:endParaRPr lang="pt-B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457200" y="1447800"/>
            <a:ext cx="8077200" cy="45720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pt-BR" sz="2400" b="1" i="0" u="none" strike="noStrike" cap="none" normalizeH="0" baseline="0" smtClean="0">
                <a:ln>
                  <a:noFill/>
                </a:ln>
                <a:solidFill>
                  <a:schemeClr val="tx1"/>
                </a:solidFill>
                <a:effectLst/>
                <a:latin typeface="Arial Narrow" pitchFamily="34" charset="0"/>
              </a:rPr>
              <a:t>Suporte,</a:t>
            </a:r>
            <a:r>
              <a:rPr kumimoji="0" lang="pt-BR" sz="2400" b="1" i="0" u="none" strike="noStrike" cap="none" normalizeH="0" smtClean="0">
                <a:ln>
                  <a:noFill/>
                </a:ln>
                <a:solidFill>
                  <a:schemeClr val="tx1"/>
                </a:solidFill>
                <a:effectLst/>
                <a:latin typeface="Arial Narrow" pitchFamily="34" charset="0"/>
              </a:rPr>
              <a:t> treinamento e serviços personalizados da </a:t>
            </a:r>
            <a:r>
              <a:rPr kumimoji="0" lang="pt-BR" sz="2400" b="1" i="0" u="none" strike="noStrike" cap="none" normalizeH="0" baseline="0" smtClean="0">
                <a:ln>
                  <a:noFill/>
                </a:ln>
                <a:solidFill>
                  <a:schemeClr val="tx1"/>
                </a:solidFill>
                <a:effectLst/>
                <a:latin typeface="Arial Narrow" pitchFamily="34" charset="0"/>
              </a:rPr>
              <a:t>NI</a:t>
            </a:r>
          </a:p>
        </p:txBody>
      </p:sp>
      <p:sp>
        <p:nvSpPr>
          <p:cNvPr id="2" name="Title 1"/>
          <p:cNvSpPr>
            <a:spLocks noGrp="1"/>
          </p:cNvSpPr>
          <p:nvPr>
            <p:ph type="title"/>
          </p:nvPr>
        </p:nvSpPr>
        <p:spPr>
          <a:xfrm>
            <a:off x="304800" y="76200"/>
            <a:ext cx="8458200" cy="1143000"/>
          </a:xfrm>
        </p:spPr>
        <p:txBody>
          <a:bodyPr/>
          <a:lstStyle/>
          <a:p>
            <a:pPr algn="ctr"/>
            <a:r>
              <a:rPr lang="pt-BR" smtClean="0"/>
              <a:t>Aplicações no ciclo de vida do produto</a:t>
            </a:r>
            <a:endParaRPr lang="pt-BR"/>
          </a:p>
        </p:txBody>
      </p:sp>
      <p:sp>
        <p:nvSpPr>
          <p:cNvPr id="4" name="Rectangle 3"/>
          <p:cNvSpPr/>
          <p:nvPr/>
        </p:nvSpPr>
        <p:spPr bwMode="auto">
          <a:xfrm>
            <a:off x="838200" y="2209800"/>
            <a:ext cx="7467600" cy="609600"/>
          </a:xfrm>
          <a:prstGeom prst="rect">
            <a:avLst/>
          </a:prstGeom>
          <a:solidFill>
            <a:srgbClr val="92D050"/>
          </a:solidFill>
          <a:ln w="9525"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pt-BR" sz="2400" b="1" i="0" u="none" strike="noStrike" cap="none" normalizeH="0" baseline="0" dirty="0" smtClean="0">
                <a:ln>
                  <a:noFill/>
                </a:ln>
                <a:solidFill>
                  <a:schemeClr val="tx1"/>
                </a:solidFill>
                <a:effectLst/>
                <a:latin typeface="Arial Narrow" pitchFamily="34" charset="0"/>
              </a:rPr>
              <a:t>Diadem</a:t>
            </a:r>
            <a:r>
              <a:rPr kumimoji="0" lang="pt-BR" sz="2400" b="0" i="0" u="none" strike="noStrike" cap="none" normalizeH="0" baseline="0" dirty="0" smtClean="0">
                <a:ln>
                  <a:noFill/>
                </a:ln>
                <a:solidFill>
                  <a:schemeClr val="tx1"/>
                </a:solidFill>
                <a:effectLst/>
                <a:latin typeface="Arial Narrow" pitchFamily="34" charset="0"/>
              </a:rPr>
              <a:t> – busca</a:t>
            </a:r>
            <a:r>
              <a:rPr kumimoji="0" lang="pt-BR" sz="2400" b="0" i="0" u="none" strike="noStrike" cap="none" normalizeH="0" dirty="0" smtClean="0">
                <a:ln>
                  <a:noFill/>
                </a:ln>
                <a:solidFill>
                  <a:schemeClr val="tx1"/>
                </a:solidFill>
                <a:effectLst/>
                <a:latin typeface="Arial Narrow" pitchFamily="34" charset="0"/>
              </a:rPr>
              <a:t> de dados, análise e modelos de relatórios</a:t>
            </a:r>
            <a:endParaRPr kumimoji="0" lang="pt-BR" sz="2400" b="0" i="0" u="none" strike="noStrike" cap="none" normalizeH="0" baseline="0" dirty="0" smtClean="0">
              <a:ln>
                <a:noFill/>
              </a:ln>
              <a:solidFill>
                <a:schemeClr val="tx1"/>
              </a:solidFill>
              <a:effectLst/>
              <a:latin typeface="Arial Narrow" pitchFamily="34" charset="0"/>
            </a:endParaRPr>
          </a:p>
        </p:txBody>
      </p:sp>
      <p:sp>
        <p:nvSpPr>
          <p:cNvPr id="17" name="Oval 16"/>
          <p:cNvSpPr/>
          <p:nvPr/>
        </p:nvSpPr>
        <p:spPr bwMode="auto">
          <a:xfrm>
            <a:off x="685800" y="2819400"/>
            <a:ext cx="4267200" cy="990600"/>
          </a:xfrm>
          <a:prstGeom prst="ellipse">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pt-BR" b="1" dirty="0" smtClean="0">
                <a:latin typeface="Arial Narrow" pitchFamily="34" charset="0"/>
              </a:rPr>
              <a:t>Veristand – </a:t>
            </a:r>
            <a:r>
              <a:rPr lang="pt-BR" dirty="0" smtClean="0">
                <a:latin typeface="Arial Narrow" pitchFamily="34" charset="0"/>
              </a:rPr>
              <a:t>Modelo, </a:t>
            </a:r>
            <a:r>
              <a:rPr lang="pt-BR" dirty="0" smtClean="0">
                <a:latin typeface="Arial Narrow" pitchFamily="34" charset="0"/>
              </a:rPr>
              <a:t>SW, </a:t>
            </a:r>
            <a:br>
              <a:rPr lang="pt-BR" dirty="0" smtClean="0">
                <a:latin typeface="Arial Narrow" pitchFamily="34" charset="0"/>
              </a:rPr>
            </a:br>
            <a:r>
              <a:rPr lang="pt-BR" dirty="0" smtClean="0">
                <a:latin typeface="Arial Narrow" pitchFamily="34" charset="0"/>
              </a:rPr>
              <a:t>teste em RT</a:t>
            </a:r>
            <a:endParaRPr lang="pt-BR" dirty="0" smtClean="0">
              <a:latin typeface="Arial Narrow"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pt-BR" sz="2400" b="0" i="0" u="none" strike="noStrike" cap="none" normalizeH="0" baseline="0" dirty="0" smtClean="0">
              <a:ln>
                <a:noFill/>
              </a:ln>
              <a:solidFill>
                <a:schemeClr val="tx1"/>
              </a:solidFill>
              <a:effectLst/>
              <a:latin typeface="Arial Narrow" pitchFamily="34" charset="0"/>
            </a:endParaRPr>
          </a:p>
        </p:txBody>
      </p:sp>
      <p:sp>
        <p:nvSpPr>
          <p:cNvPr id="18" name="Oval 17"/>
          <p:cNvSpPr/>
          <p:nvPr/>
        </p:nvSpPr>
        <p:spPr bwMode="auto">
          <a:xfrm>
            <a:off x="4114800" y="2819400"/>
            <a:ext cx="4267200" cy="990600"/>
          </a:xfrm>
          <a:prstGeom prst="ellipse">
            <a:avLst/>
          </a:prstGeom>
          <a:solidFill>
            <a:schemeClr val="accent4">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pt-BR" b="1" dirty="0" smtClean="0">
                <a:latin typeface="Arial Narrow" pitchFamily="34" charset="0"/>
              </a:rPr>
              <a:t>TestStand </a:t>
            </a:r>
            <a:r>
              <a:rPr lang="pt-BR" dirty="0" smtClean="0">
                <a:latin typeface="Arial Narrow" pitchFamily="34" charset="0"/>
              </a:rPr>
              <a:t>– Produção e gerenciamento do teste de validação</a:t>
            </a:r>
          </a:p>
          <a:p>
            <a:pPr marL="0" marR="0" indent="0" algn="ctr" defTabSz="914400" rtl="0" eaLnBrk="0" fontAlgn="base" latinLnBrk="0" hangingPunct="0">
              <a:lnSpc>
                <a:spcPct val="100000"/>
              </a:lnSpc>
              <a:spcBef>
                <a:spcPct val="0"/>
              </a:spcBef>
              <a:spcAft>
                <a:spcPct val="0"/>
              </a:spcAft>
              <a:buClrTx/>
              <a:buSzTx/>
              <a:buFontTx/>
              <a:buNone/>
              <a:tabLst/>
            </a:pPr>
            <a:endParaRPr kumimoji="0" lang="pt-BR" sz="2400" b="0" i="0" u="none" strike="noStrike" cap="none" normalizeH="0" baseline="0" dirty="0" smtClean="0">
              <a:ln>
                <a:noFill/>
              </a:ln>
              <a:solidFill>
                <a:schemeClr val="tx1"/>
              </a:solidFill>
              <a:effectLst/>
              <a:latin typeface="Arial Narrow" pitchFamily="34" charset="0"/>
            </a:endParaRPr>
          </a:p>
        </p:txBody>
      </p:sp>
      <p:sp>
        <p:nvSpPr>
          <p:cNvPr id="19" name="Rectangle 18"/>
          <p:cNvSpPr/>
          <p:nvPr/>
        </p:nvSpPr>
        <p:spPr bwMode="auto">
          <a:xfrm>
            <a:off x="1143000" y="3886200"/>
            <a:ext cx="6934200" cy="533400"/>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pt-BR" sz="2400" b="1" i="0" u="none" strike="noStrike" cap="none" normalizeH="0" baseline="0" smtClean="0">
                <a:ln>
                  <a:noFill/>
                </a:ln>
                <a:solidFill>
                  <a:schemeClr val="tx1"/>
                </a:solidFill>
                <a:effectLst/>
                <a:latin typeface="Arial Narrow" pitchFamily="34" charset="0"/>
              </a:rPr>
              <a:t>LabVIEW</a:t>
            </a:r>
            <a:r>
              <a:rPr kumimoji="0" lang="pt-BR" sz="2400" b="0" i="0" u="none" strike="noStrike" cap="none" normalizeH="0" baseline="0" smtClean="0">
                <a:ln>
                  <a:noFill/>
                </a:ln>
                <a:solidFill>
                  <a:schemeClr val="tx1"/>
                </a:solidFill>
                <a:effectLst/>
                <a:latin typeface="Arial Narrow" pitchFamily="34" charset="0"/>
              </a:rPr>
              <a:t> Tools e CVI C/C++</a:t>
            </a:r>
          </a:p>
        </p:txBody>
      </p:sp>
      <p:sp>
        <p:nvSpPr>
          <p:cNvPr id="20" name="Rectangle 19"/>
          <p:cNvSpPr/>
          <p:nvPr/>
        </p:nvSpPr>
        <p:spPr bwMode="auto">
          <a:xfrm>
            <a:off x="1295400" y="4419600"/>
            <a:ext cx="1905000" cy="1447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smtClean="0">
                <a:ln>
                  <a:noFill/>
                </a:ln>
                <a:solidFill>
                  <a:schemeClr val="tx1"/>
                </a:solidFill>
                <a:effectLst/>
                <a:latin typeface="Arial Narrow" pitchFamily="34" charset="0"/>
              </a:rPr>
              <a:t>Eng SW </a:t>
            </a:r>
            <a:r>
              <a:rPr lang="pt-BR" sz="2400" smtClean="0">
                <a:latin typeface="Arial Narrow" pitchFamily="34" charset="0"/>
              </a:rPr>
              <a:t>Prof</a:t>
            </a:r>
            <a:endParaRPr kumimoji="0" lang="pt-BR" sz="2400" b="0" i="0" u="none" strike="noStrike" cap="none" normalizeH="0" baseline="0" smtClean="0">
              <a:ln>
                <a:noFill/>
              </a:ln>
              <a:solidFill>
                <a:schemeClr val="tx1"/>
              </a:solidFill>
              <a:effectLst/>
              <a:latin typeface="Arial Narrow" pitchFamily="34" charset="0"/>
            </a:endParaRP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Unit Test</a:t>
            </a:r>
          </a:p>
          <a:p>
            <a:pPr marL="0" marR="0" indent="0" algn="l" defTabSz="914400" rtl="0" eaLnBrk="0" fontAlgn="base" latinLnBrk="0" hangingPunct="0">
              <a:lnSpc>
                <a:spcPct val="100000"/>
              </a:lnSpc>
              <a:spcBef>
                <a:spcPct val="0"/>
              </a:spcBef>
              <a:spcAft>
                <a:spcPct val="0"/>
              </a:spcAft>
              <a:buClrTx/>
              <a:buSzTx/>
              <a:buFontTx/>
              <a:buChar char="-"/>
              <a:tabLst/>
            </a:pPr>
            <a:r>
              <a:rPr kumimoji="0" lang="pt-BR" sz="2400" b="0" i="0" u="none" strike="noStrike" cap="none" normalizeH="0" baseline="0" smtClean="0">
                <a:ln>
                  <a:noFill/>
                </a:ln>
                <a:solidFill>
                  <a:schemeClr val="tx1"/>
                </a:solidFill>
                <a:effectLst/>
                <a:latin typeface="Arial Narrow" pitchFamily="34" charset="0"/>
              </a:rPr>
              <a:t>VI Analyzer</a:t>
            </a:r>
          </a:p>
        </p:txBody>
      </p:sp>
      <p:sp>
        <p:nvSpPr>
          <p:cNvPr id="21" name="Rectangle 20"/>
          <p:cNvSpPr/>
          <p:nvPr/>
        </p:nvSpPr>
        <p:spPr bwMode="auto">
          <a:xfrm>
            <a:off x="3581400" y="4419600"/>
            <a:ext cx="2057400" cy="1447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smtClean="0">
                <a:ln>
                  <a:noFill/>
                </a:ln>
                <a:solidFill>
                  <a:schemeClr val="tx1"/>
                </a:solidFill>
                <a:effectLst/>
                <a:latin typeface="Arial Narrow" pitchFamily="34" charset="0"/>
              </a:rPr>
              <a:t>SW embarcado</a:t>
            </a: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 FPGA</a:t>
            </a: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 R</a:t>
            </a:r>
            <a:r>
              <a:rPr kumimoji="0" lang="pt-BR" sz="2400" b="0" i="0" u="none" strike="noStrike" cap="none" normalizeH="0" baseline="0" smtClean="0">
                <a:ln>
                  <a:noFill/>
                </a:ln>
                <a:solidFill>
                  <a:schemeClr val="tx1"/>
                </a:solidFill>
                <a:effectLst/>
                <a:latin typeface="Arial Narrow" pitchFamily="34" charset="0"/>
              </a:rPr>
              <a:t>eal Time</a:t>
            </a:r>
            <a:endParaRPr kumimoji="0" lang="pt-BR" sz="2400" b="0" i="0" u="none" strike="noStrike" cap="none" normalizeH="0" smtClean="0">
              <a:ln>
                <a:noFill/>
              </a:ln>
              <a:solidFill>
                <a:schemeClr val="tx1"/>
              </a:solidFill>
              <a:effectLst/>
              <a:latin typeface="Arial Narrow" pitchFamily="34" charset="0"/>
            </a:endParaRP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 Trace Exe</a:t>
            </a:r>
            <a:endParaRPr kumimoji="0" lang="pt-BR" sz="2400" b="0" i="0" u="none" strike="noStrike" cap="none" normalizeH="0" baseline="0" smtClean="0">
              <a:ln>
                <a:noFill/>
              </a:ln>
              <a:solidFill>
                <a:schemeClr val="tx1"/>
              </a:solidFill>
              <a:effectLst/>
              <a:latin typeface="Arial Narrow" pitchFamily="34" charset="0"/>
            </a:endParaRPr>
          </a:p>
        </p:txBody>
      </p:sp>
      <p:sp>
        <p:nvSpPr>
          <p:cNvPr id="22" name="Rectangle 21"/>
          <p:cNvSpPr/>
          <p:nvPr/>
        </p:nvSpPr>
        <p:spPr bwMode="auto">
          <a:xfrm>
            <a:off x="6096000" y="4419600"/>
            <a:ext cx="1905000" cy="1447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smtClean="0">
                <a:ln>
                  <a:noFill/>
                </a:ln>
                <a:solidFill>
                  <a:schemeClr val="tx1"/>
                </a:solidFill>
                <a:effectLst/>
                <a:latin typeface="Arial Narrow" pitchFamily="34" charset="0"/>
              </a:rPr>
              <a:t>Extens. Aplic.</a:t>
            </a: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RF Tools</a:t>
            </a: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Vision</a:t>
            </a:r>
          </a:p>
          <a:p>
            <a:pPr marL="0" marR="0" indent="0" algn="l" defTabSz="914400" rtl="0" eaLnBrk="0" fontAlgn="base" latinLnBrk="0" hangingPunct="0">
              <a:lnSpc>
                <a:spcPct val="100000"/>
              </a:lnSpc>
              <a:spcBef>
                <a:spcPct val="0"/>
              </a:spcBef>
              <a:spcAft>
                <a:spcPct val="0"/>
              </a:spcAft>
              <a:buClrTx/>
              <a:buSzTx/>
              <a:buFontTx/>
              <a:buChar char="-"/>
              <a:tabLst/>
            </a:pPr>
            <a:r>
              <a:rPr lang="pt-BR" sz="2400" smtClean="0">
                <a:latin typeface="Arial Narrow" pitchFamily="34" charset="0"/>
              </a:rPr>
              <a:t>ECU Comm</a:t>
            </a:r>
          </a:p>
        </p:txBody>
      </p:sp>
      <p:sp>
        <p:nvSpPr>
          <p:cNvPr id="11" name="TextBox 10"/>
          <p:cNvSpPr txBox="1"/>
          <p:nvPr/>
        </p:nvSpPr>
        <p:spPr>
          <a:xfrm>
            <a:off x="3886200" y="990600"/>
            <a:ext cx="1004378" cy="369332"/>
          </a:xfrm>
          <a:prstGeom prst="rect">
            <a:avLst/>
          </a:prstGeom>
          <a:noFill/>
        </p:spPr>
        <p:txBody>
          <a:bodyPr wrap="none" rtlCol="0">
            <a:spAutoFit/>
          </a:bodyPr>
          <a:lstStyle/>
          <a:p>
            <a:r>
              <a:rPr lang="pt-BR" smtClean="0"/>
              <a:t>Validação</a:t>
            </a:r>
            <a:endParaRPr lang="pt-BR"/>
          </a:p>
        </p:txBody>
      </p:sp>
      <p:sp>
        <p:nvSpPr>
          <p:cNvPr id="12" name="TextBox 11"/>
          <p:cNvSpPr txBox="1"/>
          <p:nvPr/>
        </p:nvSpPr>
        <p:spPr>
          <a:xfrm>
            <a:off x="762000" y="1002268"/>
            <a:ext cx="785793" cy="369332"/>
          </a:xfrm>
          <a:prstGeom prst="rect">
            <a:avLst/>
          </a:prstGeom>
          <a:noFill/>
        </p:spPr>
        <p:txBody>
          <a:bodyPr wrap="none" rtlCol="0">
            <a:spAutoFit/>
          </a:bodyPr>
          <a:lstStyle/>
          <a:p>
            <a:r>
              <a:rPr lang="pt-BR" smtClean="0"/>
              <a:t>Projeto</a:t>
            </a:r>
            <a:endParaRPr lang="pt-BR"/>
          </a:p>
        </p:txBody>
      </p:sp>
      <p:sp>
        <p:nvSpPr>
          <p:cNvPr id="13" name="TextBox 12"/>
          <p:cNvSpPr txBox="1"/>
          <p:nvPr/>
        </p:nvSpPr>
        <p:spPr>
          <a:xfrm>
            <a:off x="7391400" y="990600"/>
            <a:ext cx="997389" cy="369332"/>
          </a:xfrm>
          <a:prstGeom prst="rect">
            <a:avLst/>
          </a:prstGeom>
          <a:noFill/>
        </p:spPr>
        <p:txBody>
          <a:bodyPr wrap="none" rtlCol="0">
            <a:spAutoFit/>
          </a:bodyPr>
          <a:lstStyle/>
          <a:p>
            <a:r>
              <a:rPr lang="pt-BR" smtClean="0"/>
              <a:t>Produção</a:t>
            </a:r>
            <a:endParaRPr lang="pt-BR"/>
          </a:p>
        </p:txBody>
      </p:sp>
      <p:cxnSp>
        <p:nvCxnSpPr>
          <p:cNvPr id="15" name="Straight Arrow Connector 14"/>
          <p:cNvCxnSpPr>
            <a:stCxn id="12" idx="2"/>
            <a:endCxn id="13" idx="2"/>
          </p:cNvCxnSpPr>
          <p:nvPr/>
        </p:nvCxnSpPr>
        <p:spPr bwMode="auto">
          <a:xfrm rot="5400000" flipH="1" flipV="1">
            <a:off x="4516662" y="-2001833"/>
            <a:ext cx="11668" cy="6735198"/>
          </a:xfrm>
          <a:prstGeom prst="straightConnector1">
            <a:avLst/>
          </a:prstGeom>
          <a:solidFill>
            <a:schemeClr val="accent1"/>
          </a:solidFill>
          <a:ln w="9525" cap="flat" cmpd="sng" algn="ctr">
            <a:solidFill>
              <a:schemeClr val="tx1"/>
            </a:solidFill>
            <a:prstDash val="solid"/>
            <a:round/>
            <a:headEnd type="arrow"/>
            <a:tailEnd type="arrow"/>
          </a:ln>
          <a:effectLst/>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a:hlinkClick r:id="" action="ppaction://noaction"/>
          </p:cNvPr>
          <p:cNvSpPr/>
          <p:nvPr/>
        </p:nvSpPr>
        <p:spPr>
          <a:xfrm>
            <a:off x="6096000" y="4114800"/>
            <a:ext cx="2743200" cy="2057400"/>
          </a:xfrm>
          <a:prstGeom prst="roundRect">
            <a:avLst>
              <a:gd name="adj" fmla="val 3819"/>
            </a:avLst>
          </a:prstGeom>
          <a:ln>
            <a:noFill/>
          </a:ln>
        </p:spPr>
        <p:style>
          <a:lnRef idx="2">
            <a:schemeClr val="accent1"/>
          </a:lnRef>
          <a:fillRef idx="1">
            <a:schemeClr val="lt1"/>
          </a:fillRef>
          <a:effectRef idx="0">
            <a:schemeClr val="accent1"/>
          </a:effectRef>
          <a:fontRef idx="minor">
            <a:schemeClr val="dk1"/>
          </a:fontRef>
        </p:style>
        <p:txBody>
          <a:bodyPr rtlCol="0" anchor="t"/>
          <a:lstStyle/>
          <a:p>
            <a:pPr algn="ctr">
              <a:defRPr/>
            </a:pPr>
            <a:r>
              <a:rPr lang="pt-BR" sz="1600" b="1" kern="0" smtClean="0">
                <a:solidFill>
                  <a:srgbClr val="000000"/>
                </a:solidFill>
              </a:rPr>
              <a:t>Teste de ruído, vibração e desconforto (NVH)</a:t>
            </a:r>
            <a:endParaRPr lang="pt-BR" sz="900" b="1" kern="0">
              <a:solidFill>
                <a:srgbClr val="000000"/>
              </a:solidFill>
            </a:endParaRPr>
          </a:p>
        </p:txBody>
      </p:sp>
      <p:sp>
        <p:nvSpPr>
          <p:cNvPr id="17" name="Rounded Rectangle 16">
            <a:hlinkClick r:id="" action="ppaction://noaction"/>
          </p:cNvPr>
          <p:cNvSpPr/>
          <p:nvPr/>
        </p:nvSpPr>
        <p:spPr>
          <a:xfrm>
            <a:off x="3200400" y="1981200"/>
            <a:ext cx="2895600" cy="2057400"/>
          </a:xfrm>
          <a:prstGeom prst="roundRect">
            <a:avLst>
              <a:gd name="adj" fmla="val 3819"/>
            </a:avLst>
          </a:prstGeom>
          <a:ln>
            <a:noFill/>
          </a:ln>
        </p:spPr>
        <p:style>
          <a:lnRef idx="2">
            <a:schemeClr val="accent1"/>
          </a:lnRef>
          <a:fillRef idx="1">
            <a:schemeClr val="lt1"/>
          </a:fillRef>
          <a:effectRef idx="0">
            <a:schemeClr val="accent1"/>
          </a:effectRef>
          <a:fontRef idx="minor">
            <a:schemeClr val="dk1"/>
          </a:fontRef>
        </p:style>
        <p:txBody>
          <a:bodyPr rtlCol="0" anchor="t"/>
          <a:lstStyle/>
          <a:p>
            <a:pPr algn="ctr">
              <a:defRPr/>
            </a:pPr>
            <a:r>
              <a:rPr lang="pt-BR" sz="1600" b="1" kern="0" smtClean="0">
                <a:solidFill>
                  <a:srgbClr val="000000"/>
                </a:solidFill>
              </a:rPr>
              <a:t>Teste de final de linha automotiva</a:t>
            </a:r>
            <a:endParaRPr lang="pt-BR" sz="900" b="1" kern="0">
              <a:solidFill>
                <a:srgbClr val="000000"/>
              </a:solidFill>
            </a:endParaRPr>
          </a:p>
        </p:txBody>
      </p:sp>
      <p:sp>
        <p:nvSpPr>
          <p:cNvPr id="16" name="Rounded Rectangle 15">
            <a:hlinkClick r:id="" action="ppaction://noaction"/>
          </p:cNvPr>
          <p:cNvSpPr/>
          <p:nvPr/>
        </p:nvSpPr>
        <p:spPr>
          <a:xfrm>
            <a:off x="304800" y="4114800"/>
            <a:ext cx="2743200" cy="2057400"/>
          </a:xfrm>
          <a:prstGeom prst="roundRect">
            <a:avLst>
              <a:gd name="adj" fmla="val 3819"/>
            </a:avLst>
          </a:prstGeom>
          <a:ln>
            <a:noFill/>
          </a:ln>
        </p:spPr>
        <p:style>
          <a:lnRef idx="2">
            <a:schemeClr val="accent1"/>
          </a:lnRef>
          <a:fillRef idx="1">
            <a:schemeClr val="lt1"/>
          </a:fillRef>
          <a:effectRef idx="0">
            <a:schemeClr val="accent1"/>
          </a:effectRef>
          <a:fontRef idx="minor">
            <a:schemeClr val="dk1"/>
          </a:fontRef>
        </p:style>
        <p:txBody>
          <a:bodyPr rtlCol="0" anchor="t"/>
          <a:lstStyle/>
          <a:p>
            <a:pPr algn="ctr">
              <a:defRPr/>
            </a:pPr>
            <a:r>
              <a:rPr lang="pt-BR" sz="1600" b="1" kern="0" smtClean="0">
                <a:solidFill>
                  <a:srgbClr val="000000"/>
                </a:solidFill>
              </a:rPr>
              <a:t>Hardware-no-loop</a:t>
            </a:r>
            <a:endParaRPr lang="pt-BR" sz="900" b="1" kern="0">
              <a:solidFill>
                <a:srgbClr val="000000"/>
              </a:solidFill>
            </a:endParaRPr>
          </a:p>
        </p:txBody>
      </p:sp>
      <p:sp>
        <p:nvSpPr>
          <p:cNvPr id="12" name="TextBox 11"/>
          <p:cNvSpPr txBox="1"/>
          <p:nvPr/>
        </p:nvSpPr>
        <p:spPr>
          <a:xfrm>
            <a:off x="0" y="1295400"/>
            <a:ext cx="9144000" cy="646331"/>
          </a:xfrm>
          <a:prstGeom prst="rect">
            <a:avLst/>
          </a:prstGeom>
          <a:noFill/>
        </p:spPr>
        <p:txBody>
          <a:bodyPr wrap="square" rtlCol="0">
            <a:spAutoFit/>
          </a:bodyPr>
          <a:lstStyle/>
          <a:p>
            <a:pPr algn="ctr"/>
            <a:r>
              <a:rPr lang="pt-BR" smtClean="0"/>
              <a:t>As ferramentas da National Instruments economizam tempo e dinheiro em todos os estágios do processo de engenharia automotiva, oferecendo uma plataforma comum para o controle, projeto e teste.</a:t>
            </a:r>
            <a:endParaRPr lang="pt-BR">
              <a:solidFill>
                <a:srgbClr val="000000"/>
              </a:solidFill>
            </a:endParaRPr>
          </a:p>
        </p:txBody>
      </p:sp>
      <p:sp>
        <p:nvSpPr>
          <p:cNvPr id="15" name="Rounded Rectangle 14">
            <a:hlinkClick r:id="" action="ppaction://noaction"/>
          </p:cNvPr>
          <p:cNvSpPr/>
          <p:nvPr/>
        </p:nvSpPr>
        <p:spPr>
          <a:xfrm>
            <a:off x="228600" y="1981200"/>
            <a:ext cx="2895600" cy="2057400"/>
          </a:xfrm>
          <a:prstGeom prst="roundRect">
            <a:avLst>
              <a:gd name="adj" fmla="val 3819"/>
            </a:avLst>
          </a:prstGeom>
          <a:ln>
            <a:noFill/>
          </a:ln>
        </p:spPr>
        <p:style>
          <a:lnRef idx="2">
            <a:schemeClr val="accent1"/>
          </a:lnRef>
          <a:fillRef idx="1">
            <a:schemeClr val="lt1"/>
          </a:fillRef>
          <a:effectRef idx="0">
            <a:schemeClr val="accent1"/>
          </a:effectRef>
          <a:fontRef idx="minor">
            <a:schemeClr val="dk1"/>
          </a:fontRef>
        </p:style>
        <p:txBody>
          <a:bodyPr rtlCol="0" anchor="t"/>
          <a:lstStyle/>
          <a:p>
            <a:pPr algn="ctr">
              <a:defRPr/>
            </a:pPr>
            <a:r>
              <a:rPr lang="pt-BR" sz="1600" b="1" kern="0" smtClean="0">
                <a:solidFill>
                  <a:srgbClr val="000000"/>
                </a:solidFill>
              </a:rPr>
              <a:t>Prototipagem rápida de controle</a:t>
            </a:r>
            <a:endParaRPr lang="pt-BR" sz="900" b="1" kern="0">
              <a:solidFill>
                <a:srgbClr val="000000"/>
              </a:solidFill>
            </a:endParaRPr>
          </a:p>
        </p:txBody>
      </p:sp>
      <p:sp>
        <p:nvSpPr>
          <p:cNvPr id="18" name="Rounded Rectangle 17">
            <a:hlinkClick r:id="" action="ppaction://noaction"/>
          </p:cNvPr>
          <p:cNvSpPr/>
          <p:nvPr/>
        </p:nvSpPr>
        <p:spPr>
          <a:xfrm>
            <a:off x="6096000" y="1981200"/>
            <a:ext cx="2743200" cy="2057400"/>
          </a:xfrm>
          <a:prstGeom prst="roundRect">
            <a:avLst>
              <a:gd name="adj" fmla="val 3819"/>
            </a:avLst>
          </a:prstGeom>
          <a:ln>
            <a:noFill/>
          </a:ln>
        </p:spPr>
        <p:style>
          <a:lnRef idx="2">
            <a:schemeClr val="accent1"/>
          </a:lnRef>
          <a:fillRef idx="1">
            <a:schemeClr val="lt1"/>
          </a:fillRef>
          <a:effectRef idx="0">
            <a:schemeClr val="accent1"/>
          </a:effectRef>
          <a:fontRef idx="minor">
            <a:schemeClr val="dk1"/>
          </a:fontRef>
        </p:style>
        <p:txBody>
          <a:bodyPr rtlCol="0" anchor="t"/>
          <a:lstStyle/>
          <a:p>
            <a:pPr algn="ctr">
              <a:defRPr/>
            </a:pPr>
            <a:r>
              <a:rPr lang="pt-BR" sz="1600" b="1" kern="0" smtClean="0">
                <a:solidFill>
                  <a:srgbClr val="000000"/>
                </a:solidFill>
              </a:rPr>
              <a:t>Medição e controle de células de teste</a:t>
            </a:r>
            <a:endParaRPr lang="pt-BR" sz="900" b="1" kern="0">
              <a:solidFill>
                <a:srgbClr val="000000"/>
              </a:solidFill>
            </a:endParaRPr>
          </a:p>
        </p:txBody>
      </p:sp>
      <p:sp>
        <p:nvSpPr>
          <p:cNvPr id="21" name="Rounded Rectangle 20">
            <a:hlinkClick r:id="" action="ppaction://noaction"/>
          </p:cNvPr>
          <p:cNvSpPr/>
          <p:nvPr/>
        </p:nvSpPr>
        <p:spPr>
          <a:xfrm>
            <a:off x="2895600" y="4114800"/>
            <a:ext cx="3352800" cy="2057400"/>
          </a:xfrm>
          <a:prstGeom prst="roundRect">
            <a:avLst>
              <a:gd name="adj" fmla="val 3819"/>
            </a:avLst>
          </a:prstGeom>
          <a:ln>
            <a:noFill/>
          </a:ln>
        </p:spPr>
        <p:style>
          <a:lnRef idx="2">
            <a:schemeClr val="accent1"/>
          </a:lnRef>
          <a:fillRef idx="1">
            <a:schemeClr val="lt1"/>
          </a:fillRef>
          <a:effectRef idx="0">
            <a:schemeClr val="accent1"/>
          </a:effectRef>
          <a:fontRef idx="minor">
            <a:schemeClr val="dk1"/>
          </a:fontRef>
        </p:style>
        <p:txBody>
          <a:bodyPr rtlCol="0" anchor="t"/>
          <a:lstStyle/>
          <a:p>
            <a:pPr algn="ctr">
              <a:defRPr/>
            </a:pPr>
            <a:r>
              <a:rPr lang="pt-BR" sz="1600" b="1" kern="0" smtClean="0">
                <a:solidFill>
                  <a:srgbClr val="000000"/>
                </a:solidFill>
              </a:rPr>
              <a:t>Teste e registro de dados “no veículo”</a:t>
            </a:r>
            <a:endParaRPr lang="pt-BR" sz="900" b="1" kern="0">
              <a:solidFill>
                <a:srgbClr val="000000"/>
              </a:solidFill>
            </a:endParaRPr>
          </a:p>
        </p:txBody>
      </p:sp>
      <p:pic>
        <p:nvPicPr>
          <p:cNvPr id="7180" name="Picture 12" descr="http://www.ni.com/images/coreblock/nvh_porsche_passby_test.jpg"/>
          <p:cNvPicPr>
            <a:picLocks noChangeAspect="1" noChangeArrowheads="1"/>
          </p:cNvPicPr>
          <p:nvPr/>
        </p:nvPicPr>
        <p:blipFill>
          <a:blip r:embed="rId3" cstate="print"/>
          <a:srcRect/>
          <a:stretch>
            <a:fillRect/>
          </a:stretch>
        </p:blipFill>
        <p:spPr bwMode="auto">
          <a:xfrm>
            <a:off x="6553200" y="4648200"/>
            <a:ext cx="1855564" cy="1463040"/>
          </a:xfrm>
          <a:prstGeom prst="rect">
            <a:avLst/>
          </a:prstGeom>
          <a:noFill/>
        </p:spPr>
      </p:pic>
      <p:sp>
        <p:nvSpPr>
          <p:cNvPr id="26" name="Title 25"/>
          <p:cNvSpPr>
            <a:spLocks noGrp="1"/>
          </p:cNvSpPr>
          <p:nvPr>
            <p:ph type="title"/>
          </p:nvPr>
        </p:nvSpPr>
        <p:spPr/>
        <p:txBody>
          <a:bodyPr/>
          <a:lstStyle/>
          <a:p>
            <a:r>
              <a:rPr lang="pt-BR" smtClean="0"/>
              <a:t>Aplicações automotivas</a:t>
            </a:r>
            <a:endParaRPr lang="pt-BR"/>
          </a:p>
        </p:txBody>
      </p:sp>
      <p:pic>
        <p:nvPicPr>
          <p:cNvPr id="64514" name="Picture 2" descr="http://www.ni.com/images/coreblock/large/rocky.gif"/>
          <p:cNvPicPr>
            <a:picLocks noChangeAspect="1" noChangeArrowheads="1"/>
          </p:cNvPicPr>
          <p:nvPr/>
        </p:nvPicPr>
        <p:blipFill>
          <a:blip r:embed="rId4" cstate="print"/>
          <a:srcRect/>
          <a:stretch>
            <a:fillRect/>
          </a:stretch>
        </p:blipFill>
        <p:spPr bwMode="auto">
          <a:xfrm>
            <a:off x="609600" y="2428874"/>
            <a:ext cx="2047875" cy="1533526"/>
          </a:xfrm>
          <a:prstGeom prst="rect">
            <a:avLst/>
          </a:prstGeom>
          <a:noFill/>
        </p:spPr>
      </p:pic>
      <p:pic>
        <p:nvPicPr>
          <p:cNvPr id="64516" name="Picture 4" descr="http://www.ni.com/images/coreblock/large/johnsonsc.gif"/>
          <p:cNvPicPr>
            <a:picLocks noChangeAspect="1" noChangeArrowheads="1"/>
          </p:cNvPicPr>
          <p:nvPr/>
        </p:nvPicPr>
        <p:blipFill>
          <a:blip r:embed="rId5" cstate="print"/>
          <a:srcRect/>
          <a:stretch>
            <a:fillRect/>
          </a:stretch>
        </p:blipFill>
        <p:spPr bwMode="auto">
          <a:xfrm>
            <a:off x="3581400" y="2438400"/>
            <a:ext cx="2047875" cy="1533526"/>
          </a:xfrm>
          <a:prstGeom prst="rect">
            <a:avLst/>
          </a:prstGeom>
          <a:noFill/>
        </p:spPr>
      </p:pic>
      <p:pic>
        <p:nvPicPr>
          <p:cNvPr id="64518" name="Picture 6" descr="http://www.ni.com/images/coreblock/large/ccsdyno.gif"/>
          <p:cNvPicPr>
            <a:picLocks noChangeAspect="1" noChangeArrowheads="1"/>
          </p:cNvPicPr>
          <p:nvPr/>
        </p:nvPicPr>
        <p:blipFill>
          <a:blip r:embed="rId6" cstate="print"/>
          <a:srcRect/>
          <a:stretch>
            <a:fillRect/>
          </a:stretch>
        </p:blipFill>
        <p:spPr bwMode="auto">
          <a:xfrm>
            <a:off x="6553200" y="2514600"/>
            <a:ext cx="1981200" cy="1483597"/>
          </a:xfrm>
          <a:prstGeom prst="rect">
            <a:avLst/>
          </a:prstGeom>
          <a:noFill/>
        </p:spPr>
      </p:pic>
      <p:pic>
        <p:nvPicPr>
          <p:cNvPr id="64520" name="Picture 8" descr="http://www.ni.com/images/coreblock/large/vehicledriver.gif"/>
          <p:cNvPicPr>
            <a:picLocks noChangeAspect="1" noChangeArrowheads="1"/>
          </p:cNvPicPr>
          <p:nvPr/>
        </p:nvPicPr>
        <p:blipFill>
          <a:blip r:embed="rId7" cstate="print"/>
          <a:srcRect/>
          <a:stretch>
            <a:fillRect/>
          </a:stretch>
        </p:blipFill>
        <p:spPr bwMode="auto">
          <a:xfrm>
            <a:off x="609600" y="4543424"/>
            <a:ext cx="2066925" cy="1552576"/>
          </a:xfrm>
          <a:prstGeom prst="rect">
            <a:avLst/>
          </a:prstGeom>
          <a:noFill/>
        </p:spPr>
      </p:pic>
      <p:pic>
        <p:nvPicPr>
          <p:cNvPr id="64522" name="Picture 10" descr="http://www.ni.com/images/features/us/071130_lg_in_vehicle.jpg"/>
          <p:cNvPicPr>
            <a:picLocks noChangeArrowheads="1"/>
          </p:cNvPicPr>
          <p:nvPr/>
        </p:nvPicPr>
        <p:blipFill>
          <a:blip r:embed="rId8" cstate="print"/>
          <a:srcRect l="23189" r="23188"/>
          <a:stretch>
            <a:fillRect/>
          </a:stretch>
        </p:blipFill>
        <p:spPr bwMode="auto">
          <a:xfrm>
            <a:off x="3429000" y="4648200"/>
            <a:ext cx="2286000" cy="1295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a:hlinkClick r:id="" action="ppaction://noaction"/>
          </p:cNvPr>
          <p:cNvSpPr/>
          <p:nvPr/>
        </p:nvSpPr>
        <p:spPr>
          <a:xfrm>
            <a:off x="6248400" y="4267200"/>
            <a:ext cx="2590800" cy="1905000"/>
          </a:xfrm>
          <a:prstGeom prst="roundRect">
            <a:avLst>
              <a:gd name="adj" fmla="val 3819"/>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b"/>
          <a:lstStyle/>
          <a:p>
            <a:pPr algn="ctr">
              <a:defRPr/>
            </a:pPr>
            <a:r>
              <a:rPr lang="pt-BR" sz="1600" b="1" kern="0" smtClean="0">
                <a:solidFill>
                  <a:srgbClr val="000000"/>
                </a:solidFill>
              </a:rPr>
              <a:t>Abordagens de programação</a:t>
            </a:r>
            <a:endParaRPr lang="pt-BR" sz="900" b="1" kern="0">
              <a:solidFill>
                <a:srgbClr val="000000"/>
              </a:solidFill>
            </a:endParaRPr>
          </a:p>
        </p:txBody>
      </p:sp>
      <p:sp>
        <p:nvSpPr>
          <p:cNvPr id="17" name="Rounded Rectangle 16">
            <a:hlinkClick r:id="" action="ppaction://noaction"/>
          </p:cNvPr>
          <p:cNvSpPr/>
          <p:nvPr/>
        </p:nvSpPr>
        <p:spPr>
          <a:xfrm>
            <a:off x="3429000" y="2133600"/>
            <a:ext cx="2514600" cy="1905000"/>
          </a:xfrm>
          <a:prstGeom prst="roundRect">
            <a:avLst>
              <a:gd name="adj" fmla="val 3819"/>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b"/>
          <a:lstStyle/>
          <a:p>
            <a:pPr algn="ctr">
              <a:defRPr/>
            </a:pPr>
            <a:r>
              <a:rPr lang="pt-BR" sz="1600" b="1" kern="0" smtClean="0">
                <a:solidFill>
                  <a:srgbClr val="000000"/>
                </a:solidFill>
              </a:rPr>
              <a:t>Bibliotecas incorporadas</a:t>
            </a:r>
            <a:endParaRPr lang="pt-BR" sz="900" b="1" kern="0">
              <a:solidFill>
                <a:srgbClr val="000000"/>
              </a:solidFill>
            </a:endParaRPr>
          </a:p>
        </p:txBody>
      </p:sp>
      <p:sp>
        <p:nvSpPr>
          <p:cNvPr id="16" name="Rounded Rectangle 15">
            <a:hlinkClick r:id="" action="ppaction://noaction"/>
          </p:cNvPr>
          <p:cNvSpPr/>
          <p:nvPr/>
        </p:nvSpPr>
        <p:spPr>
          <a:xfrm>
            <a:off x="533400" y="4267200"/>
            <a:ext cx="2514600" cy="1905000"/>
          </a:xfrm>
          <a:prstGeom prst="roundRect">
            <a:avLst>
              <a:gd name="adj" fmla="val 3819"/>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b"/>
          <a:lstStyle/>
          <a:p>
            <a:pPr algn="ctr">
              <a:defRPr/>
            </a:pPr>
            <a:r>
              <a:rPr lang="pt-BR" sz="1600" b="1" kern="0" smtClean="0">
                <a:solidFill>
                  <a:srgbClr val="000000"/>
                </a:solidFill>
              </a:rPr>
              <a:t>Alvos de implementação</a:t>
            </a:r>
            <a:endParaRPr lang="pt-BR" sz="900" b="1" kern="0">
              <a:solidFill>
                <a:srgbClr val="000000"/>
              </a:solidFill>
            </a:endParaRPr>
          </a:p>
        </p:txBody>
      </p:sp>
      <p:pic>
        <p:nvPicPr>
          <p:cNvPr id="1026" name="Picture 2" descr="C:\Users\shogg.AMER\Pictures\Product Logos\LabVIEW%20Logo%20Horizontal.png"/>
          <p:cNvPicPr>
            <a:picLocks noChangeAspect="1" noChangeArrowheads="1"/>
          </p:cNvPicPr>
          <p:nvPr/>
        </p:nvPicPr>
        <p:blipFill>
          <a:blip r:embed="rId3" cstate="print"/>
          <a:srcRect/>
          <a:stretch>
            <a:fillRect/>
          </a:stretch>
        </p:blipFill>
        <p:spPr bwMode="auto">
          <a:xfrm>
            <a:off x="1066800" y="185420"/>
            <a:ext cx="7086600" cy="1338580"/>
          </a:xfrm>
          <a:prstGeom prst="rect">
            <a:avLst/>
          </a:prstGeom>
          <a:noFill/>
        </p:spPr>
      </p:pic>
      <p:sp>
        <p:nvSpPr>
          <p:cNvPr id="12" name="TextBox 11"/>
          <p:cNvSpPr txBox="1"/>
          <p:nvPr/>
        </p:nvSpPr>
        <p:spPr>
          <a:xfrm>
            <a:off x="0" y="1600200"/>
            <a:ext cx="9144000" cy="400110"/>
          </a:xfrm>
          <a:prstGeom prst="rect">
            <a:avLst/>
          </a:prstGeom>
          <a:noFill/>
        </p:spPr>
        <p:txBody>
          <a:bodyPr wrap="square" rtlCol="0">
            <a:spAutoFit/>
          </a:bodyPr>
          <a:lstStyle/>
          <a:p>
            <a:pPr algn="ctr"/>
            <a:r>
              <a:rPr lang="pt-BR" sz="2000" smtClean="0">
                <a:solidFill>
                  <a:srgbClr val="000000"/>
                </a:solidFill>
              </a:rPr>
              <a:t>Ambiente de desenvolvimento gráfico altamente produtivo para engenheiros e cientistas</a:t>
            </a:r>
            <a:endParaRPr lang="pt-BR" sz="2000">
              <a:solidFill>
                <a:srgbClr val="000000"/>
              </a:solidFill>
            </a:endParaRPr>
          </a:p>
        </p:txBody>
      </p:sp>
      <p:sp>
        <p:nvSpPr>
          <p:cNvPr id="15" name="Rounded Rectangle 14">
            <a:hlinkClick r:id="" action="ppaction://noaction"/>
          </p:cNvPr>
          <p:cNvSpPr/>
          <p:nvPr/>
        </p:nvSpPr>
        <p:spPr>
          <a:xfrm>
            <a:off x="533400" y="2133600"/>
            <a:ext cx="2514600" cy="1905000"/>
          </a:xfrm>
          <a:prstGeom prst="roundRect">
            <a:avLst>
              <a:gd name="adj" fmla="val 3819"/>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b"/>
          <a:lstStyle/>
          <a:p>
            <a:pPr algn="ctr">
              <a:defRPr/>
            </a:pPr>
            <a:r>
              <a:rPr lang="pt-BR" sz="1600" b="1" kern="0" smtClean="0">
                <a:solidFill>
                  <a:srgbClr val="000000"/>
                </a:solidFill>
              </a:rPr>
              <a:t>APIs de hardware</a:t>
            </a:r>
            <a:endParaRPr lang="pt-BR" sz="900" b="1" kern="0">
              <a:solidFill>
                <a:srgbClr val="000000"/>
              </a:solidFill>
            </a:endParaRPr>
          </a:p>
        </p:txBody>
      </p:sp>
      <p:sp>
        <p:nvSpPr>
          <p:cNvPr id="18" name="Rounded Rectangle 17">
            <a:hlinkClick r:id="" action="ppaction://noaction"/>
          </p:cNvPr>
          <p:cNvSpPr/>
          <p:nvPr/>
        </p:nvSpPr>
        <p:spPr>
          <a:xfrm>
            <a:off x="6248400" y="2133600"/>
            <a:ext cx="2590800" cy="2133600"/>
          </a:xfrm>
          <a:prstGeom prst="roundRect">
            <a:avLst>
              <a:gd name="adj" fmla="val 3819"/>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b"/>
          <a:lstStyle/>
          <a:p>
            <a:pPr algn="ctr">
              <a:defRPr/>
            </a:pPr>
            <a:r>
              <a:rPr lang="pt-BR" sz="1600" b="1" kern="0" dirty="0" smtClean="0">
                <a:solidFill>
                  <a:srgbClr val="000000"/>
                </a:solidFill>
              </a:rPr>
              <a:t>Interfaces de usuário personalizadas</a:t>
            </a:r>
            <a:endParaRPr lang="pt-BR" sz="900" b="1" kern="0" dirty="0">
              <a:solidFill>
                <a:srgbClr val="000000"/>
              </a:solidFill>
            </a:endParaRPr>
          </a:p>
        </p:txBody>
      </p:sp>
      <p:sp>
        <p:nvSpPr>
          <p:cNvPr id="21" name="Rounded Rectangle 20">
            <a:hlinkClick r:id="" action="ppaction://noaction"/>
          </p:cNvPr>
          <p:cNvSpPr/>
          <p:nvPr/>
        </p:nvSpPr>
        <p:spPr>
          <a:xfrm>
            <a:off x="3429000" y="4267200"/>
            <a:ext cx="2514600" cy="1905000"/>
          </a:xfrm>
          <a:prstGeom prst="roundRect">
            <a:avLst>
              <a:gd name="adj" fmla="val 3819"/>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b"/>
          <a:lstStyle/>
          <a:p>
            <a:pPr algn="ctr">
              <a:defRPr/>
            </a:pPr>
            <a:r>
              <a:rPr lang="pt-BR" sz="1600" b="1" kern="0" smtClean="0">
                <a:solidFill>
                  <a:srgbClr val="000000"/>
                </a:solidFill>
              </a:rPr>
              <a:t>Abstrações tecnológicas</a:t>
            </a:r>
            <a:endParaRPr lang="pt-BR" sz="900" b="1" kern="0">
              <a:solidFill>
                <a:srgbClr val="000000"/>
              </a:solidFill>
            </a:endParaRPr>
          </a:p>
        </p:txBody>
      </p:sp>
      <p:pic>
        <p:nvPicPr>
          <p:cNvPr id="22" name="Picture 1"/>
          <p:cNvPicPr>
            <a:picLocks noChangeAspect="1" noChangeArrowheads="1"/>
          </p:cNvPicPr>
          <p:nvPr/>
        </p:nvPicPr>
        <p:blipFill>
          <a:blip r:embed="rId4" cstate="print"/>
          <a:srcRect/>
          <a:stretch>
            <a:fillRect/>
          </a:stretch>
        </p:blipFill>
        <p:spPr bwMode="auto">
          <a:xfrm>
            <a:off x="6518609" y="2209800"/>
            <a:ext cx="2168191" cy="1500767"/>
          </a:xfrm>
          <a:prstGeom prst="rect">
            <a:avLst/>
          </a:prstGeom>
          <a:noFill/>
          <a:ln w="9525">
            <a:noFill/>
            <a:miter lim="800000"/>
            <a:headEnd/>
            <a:tailEnd/>
          </a:ln>
        </p:spPr>
      </p:pic>
      <p:pic>
        <p:nvPicPr>
          <p:cNvPr id="23" name="Picture 4" descr="http://www.triosmartcal.com.au/images/agilent_34401a.jpg"/>
          <p:cNvPicPr>
            <a:picLocks noChangeAspect="1" noChangeArrowheads="1"/>
          </p:cNvPicPr>
          <p:nvPr/>
        </p:nvPicPr>
        <p:blipFill>
          <a:blip r:embed="rId5" cstate="print">
            <a:clrChange>
              <a:clrFrom>
                <a:srgbClr val="FFFFFF"/>
              </a:clrFrom>
              <a:clrTo>
                <a:srgbClr val="FFFFFF">
                  <a:alpha val="0"/>
                </a:srgbClr>
              </a:clrTo>
            </a:clrChange>
          </a:blip>
          <a:srcRect t="15789" b="15790"/>
          <a:stretch>
            <a:fillRect/>
          </a:stretch>
        </p:blipFill>
        <p:spPr bwMode="auto">
          <a:xfrm>
            <a:off x="762001" y="2438401"/>
            <a:ext cx="1002322" cy="685800"/>
          </a:xfrm>
          <a:prstGeom prst="rect">
            <a:avLst/>
          </a:prstGeom>
          <a:noFill/>
        </p:spPr>
      </p:pic>
      <p:pic>
        <p:nvPicPr>
          <p:cNvPr id="32" name="Picture 3" descr="FPGA Diagram"/>
          <p:cNvPicPr>
            <a:picLocks noChangeAspect="1" noChangeArrowheads="1"/>
          </p:cNvPicPr>
          <p:nvPr/>
        </p:nvPicPr>
        <p:blipFill>
          <a:blip r:embed="rId6" cstate="print">
            <a:clrChange>
              <a:clrFrom>
                <a:srgbClr val="FEFEFE"/>
              </a:clrFrom>
              <a:clrTo>
                <a:srgbClr val="FEFEFE">
                  <a:alpha val="0"/>
                </a:srgbClr>
              </a:clrTo>
            </a:clrChange>
          </a:blip>
          <a:srcRect/>
          <a:stretch>
            <a:fillRect/>
          </a:stretch>
        </p:blipFill>
        <p:spPr bwMode="auto">
          <a:xfrm>
            <a:off x="3657600" y="4419600"/>
            <a:ext cx="1008698" cy="972239"/>
          </a:xfrm>
          <a:prstGeom prst="rect">
            <a:avLst/>
          </a:prstGeom>
          <a:noFill/>
        </p:spPr>
      </p:pic>
      <p:pic>
        <p:nvPicPr>
          <p:cNvPr id="141314" name="Picture 2" descr="http://outsourceit2philippines.com/blog/wp-content/uploads/2008/11/multicore-chips-processor1.jpg"/>
          <p:cNvPicPr>
            <a:picLocks noChangeAspect="1" noChangeArrowheads="1"/>
          </p:cNvPicPr>
          <p:nvPr/>
        </p:nvPicPr>
        <p:blipFill>
          <a:blip r:embed="rId7" cstate="print">
            <a:clrChange>
              <a:clrFrom>
                <a:srgbClr val="FCFCFC"/>
              </a:clrFrom>
              <a:clrTo>
                <a:srgbClr val="FCFCFC">
                  <a:alpha val="0"/>
                </a:srgbClr>
              </a:clrTo>
            </a:clrChange>
          </a:blip>
          <a:srcRect/>
          <a:stretch>
            <a:fillRect/>
          </a:stretch>
        </p:blipFill>
        <p:spPr bwMode="auto">
          <a:xfrm>
            <a:off x="4114800" y="4419600"/>
            <a:ext cx="1812924" cy="1361341"/>
          </a:xfrm>
          <a:prstGeom prst="rect">
            <a:avLst/>
          </a:prstGeom>
          <a:noFill/>
        </p:spPr>
      </p:pic>
      <p:sp>
        <p:nvSpPr>
          <p:cNvPr id="37" name="Rectangle 36"/>
          <p:cNvSpPr/>
          <p:nvPr/>
        </p:nvSpPr>
        <p:spPr bwMode="auto">
          <a:xfrm>
            <a:off x="4800600" y="2590800"/>
            <a:ext cx="381000" cy="3810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pt-BR" sz="2400">
              <a:solidFill>
                <a:srgbClr val="000000"/>
              </a:solidFill>
            </a:endParaRPr>
          </a:p>
        </p:txBody>
      </p:sp>
      <p:pic>
        <p:nvPicPr>
          <p:cNvPr id="141322" name="Picture 10"/>
          <p:cNvPicPr>
            <a:picLocks noChangeAspect="1" noChangeArrowheads="1"/>
          </p:cNvPicPr>
          <p:nvPr/>
        </p:nvPicPr>
        <p:blipFill>
          <a:blip r:embed="rId8" cstate="print"/>
          <a:srcRect/>
          <a:stretch>
            <a:fillRect/>
          </a:stretch>
        </p:blipFill>
        <p:spPr bwMode="auto">
          <a:xfrm>
            <a:off x="3581400" y="2362200"/>
            <a:ext cx="1259457" cy="931653"/>
          </a:xfrm>
          <a:prstGeom prst="rect">
            <a:avLst/>
          </a:prstGeom>
          <a:noFill/>
          <a:ln w="9525">
            <a:noFill/>
            <a:miter lim="800000"/>
            <a:headEnd/>
            <a:tailEnd/>
          </a:ln>
        </p:spPr>
      </p:pic>
      <p:pic>
        <p:nvPicPr>
          <p:cNvPr id="141323" name="Picture 11"/>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4648200" y="2743200"/>
            <a:ext cx="1155940" cy="914400"/>
          </a:xfrm>
          <a:prstGeom prst="rect">
            <a:avLst/>
          </a:prstGeom>
          <a:noFill/>
          <a:ln w="9525">
            <a:noFill/>
            <a:miter lim="800000"/>
            <a:headEnd/>
            <a:tailEnd/>
          </a:ln>
        </p:spPr>
      </p:pic>
      <p:grpSp>
        <p:nvGrpSpPr>
          <p:cNvPr id="2" name="Group 50"/>
          <p:cNvGrpSpPr/>
          <p:nvPr/>
        </p:nvGrpSpPr>
        <p:grpSpPr>
          <a:xfrm>
            <a:off x="6553200" y="4343400"/>
            <a:ext cx="2057400" cy="1524000"/>
            <a:chOff x="6553200" y="4343400"/>
            <a:chExt cx="2057400" cy="1447800"/>
          </a:xfrm>
        </p:grpSpPr>
        <p:grpSp>
          <p:nvGrpSpPr>
            <p:cNvPr id="3" name="Group 42"/>
            <p:cNvGrpSpPr/>
            <p:nvPr/>
          </p:nvGrpSpPr>
          <p:grpSpPr>
            <a:xfrm>
              <a:off x="6553200" y="4343400"/>
              <a:ext cx="2057400" cy="1447800"/>
              <a:chOff x="4648200" y="1827663"/>
              <a:chExt cx="4114800" cy="2896736"/>
            </a:xfrm>
          </p:grpSpPr>
          <p:grpSp>
            <p:nvGrpSpPr>
              <p:cNvPr id="4" name="Group 7"/>
              <p:cNvGrpSpPr/>
              <p:nvPr/>
            </p:nvGrpSpPr>
            <p:grpSpPr>
              <a:xfrm>
                <a:off x="4648200" y="1827663"/>
                <a:ext cx="4114800" cy="2896736"/>
                <a:chOff x="0" y="76200"/>
                <a:chExt cx="9144000" cy="7464668"/>
              </a:xfrm>
            </p:grpSpPr>
            <p:pic>
              <p:nvPicPr>
                <p:cNvPr id="46" name="Picture 8"/>
                <p:cNvPicPr>
                  <a:picLocks noChangeAspect="1" noChangeArrowheads="1"/>
                </p:cNvPicPr>
                <p:nvPr/>
              </p:nvPicPr>
              <p:blipFill>
                <a:blip r:embed="rId10" cstate="print"/>
                <a:srcRect/>
                <a:stretch>
                  <a:fillRect/>
                </a:stretch>
              </p:blipFill>
              <p:spPr bwMode="auto">
                <a:xfrm>
                  <a:off x="0" y="76200"/>
                  <a:ext cx="9144000" cy="4875609"/>
                </a:xfrm>
                <a:prstGeom prst="rect">
                  <a:avLst/>
                </a:prstGeom>
                <a:noFill/>
                <a:ln w="9525">
                  <a:noFill/>
                  <a:miter lim="800000"/>
                  <a:headEnd/>
                  <a:tailEnd/>
                </a:ln>
                <a:effectLst/>
              </p:spPr>
            </p:pic>
            <p:pic>
              <p:nvPicPr>
                <p:cNvPr id="47" name="Picture 8"/>
                <p:cNvPicPr>
                  <a:picLocks noChangeAspect="1" noChangeArrowheads="1"/>
                </p:cNvPicPr>
                <p:nvPr/>
              </p:nvPicPr>
              <p:blipFill>
                <a:blip r:embed="rId10" cstate="print"/>
                <a:srcRect t="21880"/>
                <a:stretch>
                  <a:fillRect/>
                </a:stretch>
              </p:blipFill>
              <p:spPr bwMode="auto">
                <a:xfrm>
                  <a:off x="0" y="3807069"/>
                  <a:ext cx="9144000" cy="3733799"/>
                </a:xfrm>
                <a:prstGeom prst="rect">
                  <a:avLst/>
                </a:prstGeom>
                <a:noFill/>
                <a:ln w="9525">
                  <a:noFill/>
                  <a:miter lim="800000"/>
                  <a:headEnd/>
                  <a:tailEnd/>
                </a:ln>
                <a:effectLst/>
              </p:spPr>
            </p:pic>
          </p:grpSp>
          <p:pic>
            <p:nvPicPr>
              <p:cNvPr id="45" name="Picture 1"/>
              <p:cNvPicPr>
                <a:picLocks noChangeAspect="1" noChangeArrowheads="1"/>
              </p:cNvPicPr>
              <p:nvPr/>
            </p:nvPicPr>
            <p:blipFill>
              <a:blip r:embed="rId11" cstate="email"/>
              <a:srcRect l="24637" t="1566" r="2899" b="20264"/>
              <a:stretch>
                <a:fillRect/>
              </a:stretch>
            </p:blipFill>
            <p:spPr bwMode="auto">
              <a:xfrm>
                <a:off x="4800600" y="2208663"/>
                <a:ext cx="3810000" cy="2362199"/>
              </a:xfrm>
              <a:prstGeom prst="rect">
                <a:avLst/>
              </a:prstGeom>
              <a:noFill/>
              <a:ln w="9525">
                <a:noFill/>
                <a:miter lim="800000"/>
                <a:headEnd/>
                <a:tailEnd/>
              </a:ln>
              <a:effectLst/>
            </p:spPr>
          </p:pic>
        </p:grpSp>
        <p:sp>
          <p:nvSpPr>
            <p:cNvPr id="50" name="Rectangle 49"/>
            <p:cNvSpPr/>
            <p:nvPr/>
          </p:nvSpPr>
          <p:spPr bwMode="auto">
            <a:xfrm>
              <a:off x="6629400" y="4495800"/>
              <a:ext cx="1905000" cy="1219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pt-BR" sz="2400">
                <a:solidFill>
                  <a:srgbClr val="000000"/>
                </a:solidFill>
              </a:endParaRPr>
            </a:p>
          </p:txBody>
        </p:sp>
        <p:pic>
          <p:nvPicPr>
            <p:cNvPr id="141324" name="Picture 12"/>
            <p:cNvPicPr>
              <a:picLocks noChangeAspect="1" noChangeArrowheads="1"/>
            </p:cNvPicPr>
            <p:nvPr/>
          </p:nvPicPr>
          <p:blipFill>
            <a:blip r:embed="rId12" cstate="print"/>
            <a:srcRect t="-7143" r="16797" b="-7143"/>
            <a:stretch>
              <a:fillRect/>
            </a:stretch>
          </p:blipFill>
          <p:spPr bwMode="auto">
            <a:xfrm>
              <a:off x="6629400" y="4495800"/>
              <a:ext cx="1905000" cy="1219200"/>
            </a:xfrm>
            <a:prstGeom prst="rect">
              <a:avLst/>
            </a:prstGeom>
            <a:noFill/>
            <a:ln w="9525">
              <a:noFill/>
              <a:miter lim="800000"/>
              <a:headEnd/>
              <a:tailEnd/>
            </a:ln>
          </p:spPr>
        </p:pic>
      </p:grpSp>
      <p:pic>
        <p:nvPicPr>
          <p:cNvPr id="52" name="Picture 28" descr="Figure 10"/>
          <p:cNvPicPr>
            <a:picLocks noChangeAspect="1" noChangeArrowheads="1"/>
          </p:cNvPicPr>
          <p:nvPr/>
        </p:nvPicPr>
        <p:blipFill>
          <a:blip r:embed="rId13" cstate="print">
            <a:clrChange>
              <a:clrFrom>
                <a:srgbClr val="FFFFFF"/>
              </a:clrFrom>
              <a:clrTo>
                <a:srgbClr val="FFFFFF">
                  <a:alpha val="0"/>
                </a:srgbClr>
              </a:clrTo>
            </a:clrChange>
          </a:blip>
          <a:srcRect r="12000" b="15578"/>
          <a:stretch>
            <a:fillRect/>
          </a:stretch>
        </p:blipFill>
        <p:spPr bwMode="auto">
          <a:xfrm>
            <a:off x="1371600" y="4419600"/>
            <a:ext cx="1436914" cy="914400"/>
          </a:xfrm>
          <a:prstGeom prst="rect">
            <a:avLst/>
          </a:prstGeom>
          <a:noFill/>
          <a:ln w="9525">
            <a:noFill/>
            <a:miter lim="800000"/>
            <a:headEnd/>
            <a:tailEnd/>
          </a:ln>
          <a:effectLst/>
        </p:spPr>
      </p:pic>
      <p:pic>
        <p:nvPicPr>
          <p:cNvPr id="141325" name="Picture 13"/>
          <p:cNvPicPr>
            <a:picLocks noChangeAspect="1" noChangeArrowheads="1"/>
          </p:cNvPicPr>
          <p:nvPr/>
        </p:nvPicPr>
        <p:blipFill>
          <a:blip r:embed="rId14" cstate="print"/>
          <a:srcRect/>
          <a:stretch>
            <a:fillRect/>
          </a:stretch>
        </p:blipFill>
        <p:spPr bwMode="auto">
          <a:xfrm>
            <a:off x="1981200" y="2438400"/>
            <a:ext cx="803868" cy="762000"/>
          </a:xfrm>
          <a:prstGeom prst="rect">
            <a:avLst/>
          </a:prstGeom>
          <a:noFill/>
          <a:ln w="9525">
            <a:noFill/>
            <a:miter lim="800000"/>
            <a:headEnd/>
            <a:tailEnd/>
          </a:ln>
        </p:spPr>
      </p:pic>
      <p:pic>
        <p:nvPicPr>
          <p:cNvPr id="141316" name="Picture 4" descr="http://www.4science.net/Design/item/item_image/040806_pxi6259_l.jpg"/>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990600" y="2819400"/>
            <a:ext cx="1152165" cy="838200"/>
          </a:xfrm>
          <a:prstGeom prst="rect">
            <a:avLst/>
          </a:prstGeom>
          <a:noFill/>
          <a:effectLst>
            <a:outerShdw blurRad="50800" dist="38100" dir="13500000" algn="br" rotWithShape="0">
              <a:prstClr val="black">
                <a:alpha val="40000"/>
              </a:prstClr>
            </a:outerShdw>
          </a:effectLst>
        </p:spPr>
      </p:pic>
      <p:pic>
        <p:nvPicPr>
          <p:cNvPr id="141327" name="Picture 15" descr="http://fpgablog.com/primages/2008/NI-Single-Board-RIO.jpg"/>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762000" y="4800600"/>
            <a:ext cx="1109792" cy="91123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AutoShape 21"/>
          <p:cNvSpPr>
            <a:spLocks noChangeArrowheads="1"/>
          </p:cNvSpPr>
          <p:nvPr/>
        </p:nvSpPr>
        <p:spPr bwMode="auto">
          <a:xfrm rot="10800000" flipV="1">
            <a:off x="609600" y="3944937"/>
            <a:ext cx="7924800" cy="779462"/>
          </a:xfrm>
          <a:prstGeom prst="triangle">
            <a:avLst>
              <a:gd name="adj" fmla="val 50000"/>
            </a:avLst>
          </a:prstGeom>
          <a:gradFill rotWithShape="1">
            <a:gsLst>
              <a:gs pos="0">
                <a:srgbClr val="0067AC">
                  <a:alpha val="39998"/>
                </a:srgbClr>
              </a:gs>
              <a:gs pos="100000">
                <a:schemeClr val="bg1"/>
              </a:gs>
            </a:gsLst>
            <a:lin ang="16200000" scaled="1"/>
          </a:gradFill>
          <a:ln w="9525" algn="ctr">
            <a:noFill/>
            <a:miter lim="800000"/>
            <a:headEnd/>
            <a:tailEnd/>
          </a:ln>
        </p:spPr>
        <p:txBody>
          <a:bodyPr wrap="none" anchor="ctr"/>
          <a:lstStyle/>
          <a:p>
            <a:pPr algn="ctr" eaLnBrk="0" fontAlgn="base" hangingPunct="0">
              <a:spcBef>
                <a:spcPct val="0"/>
              </a:spcBef>
              <a:spcAft>
                <a:spcPct val="0"/>
              </a:spcAft>
            </a:pPr>
            <a:endParaRPr lang="pt-BR" sz="1400">
              <a:solidFill>
                <a:srgbClr val="000000"/>
              </a:solidFill>
              <a:latin typeface="Arial" charset="0"/>
              <a:cs typeface="Arial" charset="0"/>
            </a:endParaRPr>
          </a:p>
        </p:txBody>
      </p:sp>
      <p:sp>
        <p:nvSpPr>
          <p:cNvPr id="47" name="Oval 46"/>
          <p:cNvSpPr/>
          <p:nvPr/>
        </p:nvSpPr>
        <p:spPr bwMode="auto">
          <a:xfrm>
            <a:off x="2667000" y="2831069"/>
            <a:ext cx="3810000" cy="1737360"/>
          </a:xfrm>
          <a:prstGeom prst="ellipse">
            <a:avLst/>
          </a:prstGeom>
          <a:solidFill>
            <a:schemeClr val="bg1"/>
          </a:solidFill>
          <a:ln w="9525" cap="flat" cmpd="sng" algn="ctr">
            <a:solidFill>
              <a:schemeClr val="tx1"/>
            </a:solidFill>
            <a:prstDash val="solid"/>
            <a:round/>
            <a:headEnd type="none" w="med" len="med"/>
            <a:tailEnd type="none" w="med" len="med"/>
          </a:ln>
          <a:effectLst>
            <a:softEdge rad="317500"/>
          </a:effectLst>
        </p:spPr>
        <p:txBody>
          <a:bodyPr wrap="none" anchor="ctr"/>
          <a:lstStyle/>
          <a:p>
            <a:pPr algn="ctr" eaLnBrk="0" fontAlgn="base" hangingPunct="0">
              <a:spcBef>
                <a:spcPct val="0"/>
              </a:spcBef>
              <a:spcAft>
                <a:spcPct val="0"/>
              </a:spcAft>
              <a:defRPr/>
            </a:pPr>
            <a:endParaRPr lang="pt-BR" sz="1400">
              <a:solidFill>
                <a:srgbClr val="000000"/>
              </a:solidFill>
              <a:latin typeface="Arial" charset="0"/>
              <a:cs typeface="Arial" charset="0"/>
            </a:endParaRPr>
          </a:p>
        </p:txBody>
      </p:sp>
      <p:sp>
        <p:nvSpPr>
          <p:cNvPr id="2" name="Rounded Rectangle 37"/>
          <p:cNvSpPr/>
          <p:nvPr/>
        </p:nvSpPr>
        <p:spPr bwMode="auto">
          <a:xfrm>
            <a:off x="533400" y="4724400"/>
            <a:ext cx="8153400" cy="1371600"/>
          </a:xfrm>
          <a:prstGeom prst="roundRect">
            <a:avLst/>
          </a:prstGeom>
          <a:solidFill>
            <a:schemeClr val="bg1"/>
          </a:solidFill>
          <a:ln>
            <a:solidFill>
              <a:schemeClr val="bg2"/>
            </a:solid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eaLnBrk="0" fontAlgn="base" hangingPunct="0">
              <a:spcBef>
                <a:spcPct val="0"/>
              </a:spcBef>
              <a:spcAft>
                <a:spcPct val="0"/>
              </a:spcAft>
              <a:defRPr/>
            </a:pPr>
            <a:endParaRPr lang="pt-BR" sz="1400">
              <a:solidFill>
                <a:srgbClr val="000000"/>
              </a:solidFill>
              <a:latin typeface="Arial" charset="0"/>
              <a:cs typeface="Arial" charset="0"/>
            </a:endParaRPr>
          </a:p>
        </p:txBody>
      </p:sp>
      <p:sp>
        <p:nvSpPr>
          <p:cNvPr id="116748" name="AutoShape 12"/>
          <p:cNvSpPr>
            <a:spLocks noChangeArrowheads="1"/>
          </p:cNvSpPr>
          <p:nvPr/>
        </p:nvSpPr>
        <p:spPr bwMode="auto">
          <a:xfrm>
            <a:off x="0" y="697469"/>
            <a:ext cx="9144000" cy="1693984"/>
          </a:xfrm>
          <a:prstGeom prst="roundRect">
            <a:avLst>
              <a:gd name="adj" fmla="val 16667"/>
            </a:avLst>
          </a:prstGeom>
          <a:solidFill>
            <a:schemeClr val="bg1"/>
          </a:solidFill>
          <a:ln w="25400">
            <a:solidFill>
              <a:schemeClr val="bg2"/>
            </a:solidFill>
            <a:beve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eaLnBrk="0" fontAlgn="base" hangingPunct="0">
              <a:spcBef>
                <a:spcPct val="0"/>
              </a:spcBef>
              <a:spcAft>
                <a:spcPct val="0"/>
              </a:spcAft>
              <a:defRPr/>
            </a:pPr>
            <a:endParaRPr lang="pt-BR" sz="1400">
              <a:solidFill>
                <a:prstClr val="white"/>
              </a:solidFill>
              <a:latin typeface="Arial" pitchFamily="34" charset="0"/>
              <a:cs typeface="Arial" pitchFamily="34" charset="0"/>
            </a:endParaRPr>
          </a:p>
        </p:txBody>
      </p:sp>
      <p:sp>
        <p:nvSpPr>
          <p:cNvPr id="15379" name="Text Box 13"/>
          <p:cNvSpPr txBox="1">
            <a:spLocks noChangeArrowheads="1"/>
          </p:cNvSpPr>
          <p:nvPr/>
        </p:nvSpPr>
        <p:spPr bwMode="auto">
          <a:xfrm>
            <a:off x="2147718" y="162580"/>
            <a:ext cx="4660250" cy="523220"/>
          </a:xfrm>
          <a:prstGeom prst="rect">
            <a:avLst/>
          </a:prstGeom>
          <a:noFill/>
          <a:ln w="9525" algn="ctr">
            <a:noFill/>
            <a:miter lim="800000"/>
            <a:headEnd/>
            <a:tailEnd/>
          </a:ln>
        </p:spPr>
        <p:txBody>
          <a:bodyPr wrap="none">
            <a:spAutoFit/>
          </a:bodyPr>
          <a:lstStyle/>
          <a:p>
            <a:pPr algn="ctr" eaLnBrk="0" fontAlgn="base" hangingPunct="0">
              <a:spcBef>
                <a:spcPct val="0"/>
              </a:spcBef>
              <a:spcAft>
                <a:spcPct val="0"/>
              </a:spcAft>
            </a:pPr>
            <a:r>
              <a:rPr lang="pt-BR" sz="2800" b="1" smtClean="0">
                <a:solidFill>
                  <a:srgbClr val="000000"/>
                </a:solidFill>
                <a:cs typeface="Arial" pitchFamily="34" charset="0"/>
              </a:rPr>
              <a:t>Modelos de projeto de alto nível</a:t>
            </a:r>
            <a:endParaRPr lang="pt-BR" sz="2800" b="1">
              <a:solidFill>
                <a:srgbClr val="000000"/>
              </a:solidFill>
              <a:cs typeface="Arial" pitchFamily="34" charset="0"/>
            </a:endParaRPr>
          </a:p>
        </p:txBody>
      </p:sp>
      <p:pic>
        <p:nvPicPr>
          <p:cNvPr id="15388" name="Picture 39"/>
          <p:cNvPicPr>
            <a:picLocks noChangeAspect="1" noChangeArrowheads="1"/>
          </p:cNvPicPr>
          <p:nvPr/>
        </p:nvPicPr>
        <p:blipFill>
          <a:blip r:embed="rId3" cstate="print"/>
          <a:srcRect/>
          <a:stretch>
            <a:fillRect/>
          </a:stretch>
        </p:blipFill>
        <p:spPr bwMode="auto">
          <a:xfrm>
            <a:off x="3331028" y="5187902"/>
            <a:ext cx="608198" cy="723040"/>
          </a:xfrm>
          <a:prstGeom prst="rect">
            <a:avLst/>
          </a:prstGeom>
          <a:noFill/>
          <a:ln w="9525" algn="ctr">
            <a:noFill/>
            <a:miter lim="800000"/>
            <a:headEnd/>
            <a:tailEnd/>
          </a:ln>
        </p:spPr>
      </p:pic>
      <p:pic>
        <p:nvPicPr>
          <p:cNvPr id="15390" name="Picture 38"/>
          <p:cNvPicPr>
            <a:picLocks noChangeAspect="1" noChangeArrowheads="1"/>
          </p:cNvPicPr>
          <p:nvPr/>
        </p:nvPicPr>
        <p:blipFill>
          <a:blip r:embed="rId4" cstate="print"/>
          <a:srcRect/>
          <a:stretch>
            <a:fillRect/>
          </a:stretch>
        </p:blipFill>
        <p:spPr bwMode="auto">
          <a:xfrm>
            <a:off x="5211940" y="5234913"/>
            <a:ext cx="730071" cy="652728"/>
          </a:xfrm>
          <a:prstGeom prst="rect">
            <a:avLst/>
          </a:prstGeom>
          <a:noFill/>
          <a:ln w="9525" algn="ctr">
            <a:noFill/>
            <a:miter lim="800000"/>
            <a:headEnd/>
            <a:tailEnd/>
          </a:ln>
        </p:spPr>
      </p:pic>
      <p:pic>
        <p:nvPicPr>
          <p:cNvPr id="15393" name="Picture 45" descr="C:\Documents and Settings\mneal\Local Settings\Temp\notes6030C8\embedded_icon.gif"/>
          <p:cNvPicPr>
            <a:picLocks noChangeAspect="1" noChangeArrowheads="1"/>
          </p:cNvPicPr>
          <p:nvPr/>
        </p:nvPicPr>
        <p:blipFill>
          <a:blip r:embed="rId5" cstate="print"/>
          <a:srcRect/>
          <a:stretch>
            <a:fillRect/>
          </a:stretch>
        </p:blipFill>
        <p:spPr bwMode="auto">
          <a:xfrm>
            <a:off x="6778600" y="5295160"/>
            <a:ext cx="853117" cy="575386"/>
          </a:xfrm>
          <a:prstGeom prst="rect">
            <a:avLst/>
          </a:prstGeom>
          <a:noFill/>
          <a:ln w="9525">
            <a:noFill/>
            <a:miter lim="800000"/>
            <a:headEnd/>
            <a:tailEnd/>
          </a:ln>
        </p:spPr>
      </p:pic>
      <p:pic>
        <p:nvPicPr>
          <p:cNvPr id="15394" name="Picture 21" descr="lv"/>
          <p:cNvPicPr>
            <a:picLocks noChangeAspect="1" noChangeArrowheads="1"/>
          </p:cNvPicPr>
          <p:nvPr/>
        </p:nvPicPr>
        <p:blipFill>
          <a:blip r:embed="rId6" cstate="print"/>
          <a:srcRect l="662" t="873" r="662" b="873"/>
          <a:stretch>
            <a:fillRect/>
          </a:stretch>
        </p:blipFill>
        <p:spPr bwMode="auto">
          <a:xfrm>
            <a:off x="5595938" y="998327"/>
            <a:ext cx="1643062" cy="1241425"/>
          </a:xfrm>
          <a:prstGeom prst="rect">
            <a:avLst/>
          </a:prstGeom>
          <a:noFill/>
          <a:ln w="31750" cap="rnd">
            <a:solidFill>
              <a:srgbClr val="0067AC"/>
            </a:solidFill>
            <a:round/>
            <a:headEnd/>
            <a:tailEnd/>
          </a:ln>
        </p:spPr>
      </p:pic>
      <p:pic>
        <p:nvPicPr>
          <p:cNvPr id="15396" name="Picture 12"/>
          <p:cNvPicPr>
            <a:picLocks noChangeAspect="1" noChangeArrowheads="1"/>
          </p:cNvPicPr>
          <p:nvPr/>
        </p:nvPicPr>
        <p:blipFill>
          <a:blip r:embed="rId7" cstate="print"/>
          <a:srcRect l="19727" t="19225" r="10860" b="26398"/>
          <a:stretch>
            <a:fillRect/>
          </a:stretch>
        </p:blipFill>
        <p:spPr bwMode="auto">
          <a:xfrm>
            <a:off x="7391400" y="1002269"/>
            <a:ext cx="1444625" cy="1236663"/>
          </a:xfrm>
          <a:prstGeom prst="rect">
            <a:avLst/>
          </a:prstGeom>
          <a:noFill/>
          <a:ln w="31750" cap="rnd">
            <a:solidFill>
              <a:srgbClr val="336699"/>
            </a:solidFill>
            <a:round/>
            <a:headEnd/>
            <a:tailEnd/>
          </a:ln>
        </p:spPr>
      </p:pic>
      <p:pic>
        <p:nvPicPr>
          <p:cNvPr id="15397" name="Picture 4"/>
          <p:cNvPicPr>
            <a:picLocks noChangeAspect="1" noChangeArrowheads="1"/>
          </p:cNvPicPr>
          <p:nvPr/>
        </p:nvPicPr>
        <p:blipFill>
          <a:blip r:embed="rId8" cstate="print"/>
          <a:srcRect/>
          <a:stretch>
            <a:fillRect/>
          </a:stretch>
        </p:blipFill>
        <p:spPr bwMode="auto">
          <a:xfrm>
            <a:off x="3733800" y="999774"/>
            <a:ext cx="1746250" cy="1286226"/>
          </a:xfrm>
          <a:prstGeom prst="rect">
            <a:avLst/>
          </a:prstGeom>
          <a:noFill/>
          <a:ln w="31750" cap="rnd" algn="ctr">
            <a:solidFill>
              <a:srgbClr val="0067AC"/>
            </a:solidFill>
            <a:round/>
            <a:headEnd/>
            <a:tailEnd/>
          </a:ln>
        </p:spPr>
      </p:pic>
      <p:sp>
        <p:nvSpPr>
          <p:cNvPr id="15398" name="AutoShape 21"/>
          <p:cNvSpPr>
            <a:spLocks noChangeArrowheads="1"/>
          </p:cNvSpPr>
          <p:nvPr/>
        </p:nvSpPr>
        <p:spPr bwMode="auto">
          <a:xfrm flipV="1">
            <a:off x="623888" y="2407207"/>
            <a:ext cx="7924800" cy="779462"/>
          </a:xfrm>
          <a:prstGeom prst="triangle">
            <a:avLst>
              <a:gd name="adj" fmla="val 50000"/>
            </a:avLst>
          </a:prstGeom>
          <a:gradFill rotWithShape="1">
            <a:gsLst>
              <a:gs pos="0">
                <a:srgbClr val="0067AC">
                  <a:alpha val="39998"/>
                </a:srgbClr>
              </a:gs>
              <a:gs pos="100000">
                <a:schemeClr val="bg1"/>
              </a:gs>
            </a:gsLst>
            <a:lin ang="16200000" scaled="1"/>
          </a:gradFill>
          <a:ln w="9525" algn="ctr">
            <a:noFill/>
            <a:miter lim="800000"/>
            <a:headEnd/>
            <a:tailEnd/>
          </a:ln>
        </p:spPr>
        <p:txBody>
          <a:bodyPr wrap="none" anchor="ctr"/>
          <a:lstStyle/>
          <a:p>
            <a:pPr algn="ctr" eaLnBrk="0" fontAlgn="base" hangingPunct="0">
              <a:spcBef>
                <a:spcPct val="0"/>
              </a:spcBef>
              <a:spcAft>
                <a:spcPct val="0"/>
              </a:spcAft>
            </a:pPr>
            <a:endParaRPr lang="pt-BR" sz="1400">
              <a:solidFill>
                <a:srgbClr val="000000"/>
              </a:solidFill>
              <a:latin typeface="Arial" charset="0"/>
              <a:cs typeface="Arial" charset="0"/>
            </a:endParaRPr>
          </a:p>
        </p:txBody>
      </p:sp>
      <p:pic>
        <p:nvPicPr>
          <p:cNvPr id="34818" name="Picture 2" descr="http://quark.natinst.com:9000/qwaf/rootserver/assets/509927?role=preview"/>
          <p:cNvPicPr>
            <a:picLocks noChangeAspect="1" noChangeArrowheads="1"/>
          </p:cNvPicPr>
          <p:nvPr/>
        </p:nvPicPr>
        <p:blipFill>
          <a:blip r:embed="rId9" cstate="print"/>
          <a:srcRect/>
          <a:stretch>
            <a:fillRect/>
          </a:stretch>
        </p:blipFill>
        <p:spPr bwMode="auto">
          <a:xfrm>
            <a:off x="228600" y="1009477"/>
            <a:ext cx="1600200" cy="1288192"/>
          </a:xfrm>
          <a:prstGeom prst="rect">
            <a:avLst/>
          </a:prstGeom>
          <a:solidFill>
            <a:srgbClr val="FFFFFF">
              <a:shade val="85000"/>
            </a:srgbClr>
          </a:solidFill>
          <a:ln w="381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9" name="TextBox 28"/>
          <p:cNvSpPr txBox="1"/>
          <p:nvPr/>
        </p:nvSpPr>
        <p:spPr>
          <a:xfrm>
            <a:off x="289560" y="703415"/>
            <a:ext cx="146304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Fluxo de dados</a:t>
            </a:r>
            <a:endParaRPr lang="pt-BR" sz="1400">
              <a:solidFill>
                <a:srgbClr val="000000"/>
              </a:solidFill>
              <a:latin typeface="Arial" pitchFamily="34" charset="0"/>
              <a:cs typeface="Arial" pitchFamily="34" charset="0"/>
            </a:endParaRPr>
          </a:p>
        </p:txBody>
      </p:sp>
      <p:sp>
        <p:nvSpPr>
          <p:cNvPr id="32" name="TextBox 31"/>
          <p:cNvSpPr txBox="1"/>
          <p:nvPr/>
        </p:nvSpPr>
        <p:spPr>
          <a:xfrm>
            <a:off x="2016984" y="700653"/>
            <a:ext cx="13716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Código  em C</a:t>
            </a:r>
            <a:endParaRPr lang="pt-BR" sz="1400">
              <a:solidFill>
                <a:srgbClr val="000000"/>
              </a:solidFill>
              <a:latin typeface="Arial" pitchFamily="34" charset="0"/>
              <a:cs typeface="Arial" pitchFamily="34" charset="0"/>
            </a:endParaRPr>
          </a:p>
        </p:txBody>
      </p:sp>
      <p:sp>
        <p:nvSpPr>
          <p:cNvPr id="33" name="TextBox 32"/>
          <p:cNvSpPr txBox="1"/>
          <p:nvPr/>
        </p:nvSpPr>
        <p:spPr>
          <a:xfrm>
            <a:off x="3657600" y="714301"/>
            <a:ext cx="1795191"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Matemática textual</a:t>
            </a:r>
            <a:endParaRPr lang="pt-BR" sz="1400">
              <a:solidFill>
                <a:srgbClr val="000000"/>
              </a:solidFill>
              <a:latin typeface="Arial" pitchFamily="34" charset="0"/>
              <a:cs typeface="Arial" pitchFamily="34" charset="0"/>
            </a:endParaRPr>
          </a:p>
        </p:txBody>
      </p:sp>
      <p:sp>
        <p:nvSpPr>
          <p:cNvPr id="34" name="TextBox 33"/>
          <p:cNvSpPr txBox="1"/>
          <p:nvPr/>
        </p:nvSpPr>
        <p:spPr>
          <a:xfrm>
            <a:off x="5699760" y="714301"/>
            <a:ext cx="13716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Simulação</a:t>
            </a:r>
            <a:endParaRPr lang="pt-BR" sz="1400">
              <a:solidFill>
                <a:srgbClr val="000000"/>
              </a:solidFill>
              <a:latin typeface="Arial" pitchFamily="34" charset="0"/>
              <a:cs typeface="Arial" pitchFamily="34" charset="0"/>
            </a:endParaRPr>
          </a:p>
        </p:txBody>
      </p:sp>
      <p:sp>
        <p:nvSpPr>
          <p:cNvPr id="35" name="TextBox 34"/>
          <p:cNvSpPr txBox="1"/>
          <p:nvPr/>
        </p:nvSpPr>
        <p:spPr>
          <a:xfrm>
            <a:off x="7162800" y="714301"/>
            <a:ext cx="19812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Modelo de estados</a:t>
            </a:r>
            <a:endParaRPr lang="pt-BR" sz="1400">
              <a:solidFill>
                <a:srgbClr val="000000"/>
              </a:solidFill>
              <a:latin typeface="Arial" pitchFamily="34" charset="0"/>
              <a:cs typeface="Arial" pitchFamily="34" charset="0"/>
            </a:endParaRPr>
          </a:p>
        </p:txBody>
      </p:sp>
      <p:sp>
        <p:nvSpPr>
          <p:cNvPr id="40" name="TextBox 39"/>
          <p:cNvSpPr txBox="1"/>
          <p:nvPr/>
        </p:nvSpPr>
        <p:spPr>
          <a:xfrm>
            <a:off x="2950028" y="4900224"/>
            <a:ext cx="13716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Tempo Real</a:t>
            </a:r>
            <a:endParaRPr lang="pt-BR" sz="1400">
              <a:solidFill>
                <a:srgbClr val="000000"/>
              </a:solidFill>
              <a:latin typeface="Arial" pitchFamily="34" charset="0"/>
              <a:cs typeface="Arial" pitchFamily="34" charset="0"/>
            </a:endParaRPr>
          </a:p>
        </p:txBody>
      </p:sp>
      <p:sp>
        <p:nvSpPr>
          <p:cNvPr id="41" name="TextBox 40"/>
          <p:cNvSpPr txBox="1"/>
          <p:nvPr/>
        </p:nvSpPr>
        <p:spPr>
          <a:xfrm>
            <a:off x="4876800" y="4876800"/>
            <a:ext cx="13716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FPGA</a:t>
            </a:r>
            <a:endParaRPr lang="pt-BR" sz="1400">
              <a:solidFill>
                <a:srgbClr val="000000"/>
              </a:solidFill>
              <a:latin typeface="Arial" pitchFamily="34" charset="0"/>
              <a:cs typeface="Arial" pitchFamily="34" charset="0"/>
            </a:endParaRPr>
          </a:p>
        </p:txBody>
      </p:sp>
      <p:sp>
        <p:nvSpPr>
          <p:cNvPr id="42" name="TextBox 41"/>
          <p:cNvSpPr txBox="1"/>
          <p:nvPr/>
        </p:nvSpPr>
        <p:spPr>
          <a:xfrm>
            <a:off x="6400800" y="4877898"/>
            <a:ext cx="18288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Microprocessadores</a:t>
            </a:r>
            <a:endParaRPr lang="pt-BR" sz="1400">
              <a:solidFill>
                <a:srgbClr val="000000"/>
              </a:solidFill>
              <a:latin typeface="Arial" pitchFamily="34" charset="0"/>
              <a:cs typeface="Arial" pitchFamily="34" charset="0"/>
            </a:endParaRPr>
          </a:p>
        </p:txBody>
      </p:sp>
      <p:sp>
        <p:nvSpPr>
          <p:cNvPr id="44" name="TextBox 43"/>
          <p:cNvSpPr txBox="1"/>
          <p:nvPr/>
        </p:nvSpPr>
        <p:spPr>
          <a:xfrm>
            <a:off x="1143000" y="4876800"/>
            <a:ext cx="1371600" cy="307777"/>
          </a:xfrm>
          <a:prstGeom prst="rect">
            <a:avLst/>
          </a:prstGeom>
          <a:noFill/>
        </p:spPr>
        <p:txBody>
          <a:bodyPr wrap="square" rtlCol="0">
            <a:spAutoFit/>
          </a:bodyPr>
          <a:lstStyle/>
          <a:p>
            <a:pPr algn="ctr" eaLnBrk="0" fontAlgn="base" hangingPunct="0">
              <a:spcBef>
                <a:spcPct val="0"/>
              </a:spcBef>
              <a:spcAft>
                <a:spcPct val="0"/>
              </a:spcAft>
            </a:pPr>
            <a:r>
              <a:rPr lang="pt-BR" sz="1400" smtClean="0">
                <a:solidFill>
                  <a:srgbClr val="000000"/>
                </a:solidFill>
                <a:latin typeface="Arial" pitchFamily="34" charset="0"/>
                <a:cs typeface="Arial" pitchFamily="34" charset="0"/>
              </a:rPr>
              <a:t>Desktop</a:t>
            </a:r>
            <a:endParaRPr lang="pt-BR" sz="1400">
              <a:solidFill>
                <a:srgbClr val="000000"/>
              </a:solidFill>
              <a:latin typeface="Arial" pitchFamily="34" charset="0"/>
              <a:cs typeface="Arial" pitchFamily="34" charset="0"/>
            </a:endParaRPr>
          </a:p>
        </p:txBody>
      </p:sp>
      <p:pic>
        <p:nvPicPr>
          <p:cNvPr id="83970" name="Picture 2" descr="http://quark.natinst.com:9000/qwaf/rootserver/assets/284119?role=preview"/>
          <p:cNvPicPr>
            <a:picLocks noChangeAspect="1" noChangeArrowheads="1"/>
          </p:cNvPicPr>
          <p:nvPr/>
        </p:nvPicPr>
        <p:blipFill>
          <a:blip r:embed="rId10" cstate="print"/>
          <a:srcRect/>
          <a:stretch>
            <a:fillRect/>
          </a:stretch>
        </p:blipFill>
        <p:spPr bwMode="auto">
          <a:xfrm>
            <a:off x="1524000" y="5181600"/>
            <a:ext cx="533400" cy="753036"/>
          </a:xfrm>
          <a:prstGeom prst="rect">
            <a:avLst/>
          </a:prstGeom>
          <a:noFill/>
        </p:spPr>
      </p:pic>
      <p:grpSp>
        <p:nvGrpSpPr>
          <p:cNvPr id="3" name="Group 35"/>
          <p:cNvGrpSpPr/>
          <p:nvPr/>
        </p:nvGrpSpPr>
        <p:grpSpPr>
          <a:xfrm>
            <a:off x="1981200" y="1083652"/>
            <a:ext cx="1567064" cy="1098852"/>
            <a:chOff x="3591760" y="1899745"/>
            <a:chExt cx="2779674" cy="2155246"/>
          </a:xfrm>
        </p:grpSpPr>
        <p:pic>
          <p:nvPicPr>
            <p:cNvPr id="37" name="Picture 2"/>
            <p:cNvPicPr>
              <a:picLocks noChangeAspect="1" noChangeArrowheads="1"/>
            </p:cNvPicPr>
            <p:nvPr/>
          </p:nvPicPr>
          <p:blipFill>
            <a:blip r:embed="rId11" cstate="print"/>
            <a:srcRect/>
            <a:stretch>
              <a:fillRect/>
            </a:stretch>
          </p:blipFill>
          <p:spPr bwMode="auto">
            <a:xfrm>
              <a:off x="6047584" y="2819400"/>
              <a:ext cx="323850" cy="352425"/>
            </a:xfrm>
            <a:prstGeom prst="rect">
              <a:avLst/>
            </a:prstGeom>
            <a:noFill/>
            <a:ln w="9525">
              <a:noFill/>
              <a:miter lim="800000"/>
              <a:headEnd/>
              <a:tailEnd/>
            </a:ln>
            <a:effectLst/>
          </p:spPr>
        </p:pic>
        <p:sp>
          <p:nvSpPr>
            <p:cNvPr id="39" name="Isosceles Triangle 38"/>
            <p:cNvSpPr/>
            <p:nvPr/>
          </p:nvSpPr>
          <p:spPr bwMode="auto">
            <a:xfrm rot="5400000">
              <a:off x="4853301" y="2586635"/>
              <a:ext cx="1905000" cy="732800"/>
            </a:xfrm>
            <a:prstGeom prst="triangle">
              <a:avLst/>
            </a:prstGeom>
            <a:solidFill>
              <a:schemeClr val="accent3">
                <a:lumMod val="85000"/>
                <a:alpha val="47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pt-BR" sz="1400" smtClean="0">
                <a:solidFill>
                  <a:srgbClr val="000000"/>
                </a:solidFill>
                <a:latin typeface="Arial" pitchFamily="34" charset="0"/>
                <a:cs typeface="Arial" pitchFamily="34" charset="0"/>
              </a:endParaRPr>
            </a:p>
          </p:txBody>
        </p:sp>
        <p:pic>
          <p:nvPicPr>
            <p:cNvPr id="38" name="Picture 3"/>
            <p:cNvPicPr>
              <a:picLocks noChangeAspect="1" noChangeArrowheads="1"/>
            </p:cNvPicPr>
            <p:nvPr/>
          </p:nvPicPr>
          <p:blipFill>
            <a:blip r:embed="rId12" cstate="print"/>
            <a:srcRect/>
            <a:stretch>
              <a:fillRect/>
            </a:stretch>
          </p:blipFill>
          <p:spPr bwMode="auto">
            <a:xfrm>
              <a:off x="3591760" y="1899745"/>
              <a:ext cx="1824236" cy="2155246"/>
            </a:xfrm>
            <a:prstGeom prst="rect">
              <a:avLst/>
            </a:prstGeom>
            <a:noFill/>
            <a:ln w="9525">
              <a:solidFill>
                <a:schemeClr val="tx2"/>
              </a:solidFill>
              <a:miter lim="800000"/>
              <a:headEnd/>
              <a:tailEnd/>
            </a:ln>
            <a:effectLst/>
          </p:spPr>
        </p:pic>
      </p:grpSp>
      <p:sp>
        <p:nvSpPr>
          <p:cNvPr id="45" name="Rectangle 44"/>
          <p:cNvSpPr/>
          <p:nvPr/>
        </p:nvSpPr>
        <p:spPr bwMode="auto">
          <a:xfrm>
            <a:off x="1905000" y="990600"/>
            <a:ext cx="1670712" cy="1276064"/>
          </a:xfrm>
          <a:prstGeom prst="rect">
            <a:avLst/>
          </a:prstGeom>
          <a:noFill/>
          <a:ln w="38100" cap="flat" cmpd="sng" algn="ctr">
            <a:solidFill>
              <a:srgbClr val="0060A8"/>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pt-BR" sz="1400" smtClean="0">
              <a:solidFill>
                <a:srgbClr val="000000"/>
              </a:solidFill>
              <a:latin typeface="Arial" pitchFamily="34" charset="0"/>
              <a:cs typeface="Arial" pitchFamily="34" charset="0"/>
            </a:endParaRPr>
          </a:p>
        </p:txBody>
      </p:sp>
      <p:pic>
        <p:nvPicPr>
          <p:cNvPr id="2052" name="Picture 4"/>
          <p:cNvPicPr>
            <a:picLocks noChangeAspect="1" noChangeArrowheads="1"/>
          </p:cNvPicPr>
          <p:nvPr/>
        </p:nvPicPr>
        <p:blipFill>
          <a:blip r:embed="rId13" cstate="print"/>
          <a:srcRect l="28435" t="44645" r="33740" b="19175"/>
          <a:stretch>
            <a:fillRect/>
          </a:stretch>
        </p:blipFill>
        <p:spPr bwMode="auto">
          <a:xfrm>
            <a:off x="3733800" y="1003664"/>
            <a:ext cx="1740489" cy="1256502"/>
          </a:xfrm>
          <a:prstGeom prst="rect">
            <a:avLst/>
          </a:prstGeom>
          <a:noFill/>
          <a:ln w="9525">
            <a:noFill/>
            <a:miter lim="800000"/>
            <a:headEnd/>
            <a:tailEnd/>
          </a:ln>
          <a:effectLst/>
        </p:spPr>
      </p:pic>
      <p:pic>
        <p:nvPicPr>
          <p:cNvPr id="46" name="Picture 45" descr="LabVIEW Logo Horizontal.png"/>
          <p:cNvPicPr>
            <a:picLocks noChangeAspect="1"/>
          </p:cNvPicPr>
          <p:nvPr/>
        </p:nvPicPr>
        <p:blipFill>
          <a:blip r:embed="rId14" cstate="print"/>
          <a:stretch>
            <a:fillRect/>
          </a:stretch>
        </p:blipFill>
        <p:spPr>
          <a:xfrm>
            <a:off x="2100404" y="3065628"/>
            <a:ext cx="4943192" cy="933714"/>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52400" y="228600"/>
            <a:ext cx="9144000" cy="5984875"/>
            <a:chOff x="144" y="222"/>
            <a:chExt cx="5760" cy="3770"/>
          </a:xfrm>
        </p:grpSpPr>
        <p:graphicFrame>
          <p:nvGraphicFramePr>
            <p:cNvPr id="3074" name="Object 3"/>
            <p:cNvGraphicFramePr>
              <a:graphicFrameLocks noChangeAspect="1"/>
            </p:cNvGraphicFramePr>
            <p:nvPr/>
          </p:nvGraphicFramePr>
          <p:xfrm>
            <a:off x="286" y="222"/>
            <a:ext cx="4715" cy="2658"/>
          </p:xfrm>
          <a:graphic>
            <a:graphicData uri="http://schemas.openxmlformats.org/presentationml/2006/ole">
              <p:oleObj spid="_x0000_s1026" name="Bitmap Image" r:id="rId4" imgW="7485714" imgH="4219048" progId="PBrush">
                <p:embed/>
              </p:oleObj>
            </a:graphicData>
          </a:graphic>
        </p:graphicFrame>
        <p:sp>
          <p:nvSpPr>
            <p:cNvPr id="3086" name="Rectangle 4"/>
            <p:cNvSpPr>
              <a:spLocks noChangeArrowheads="1"/>
            </p:cNvSpPr>
            <p:nvPr/>
          </p:nvSpPr>
          <p:spPr bwMode="auto">
            <a:xfrm>
              <a:off x="144" y="331"/>
              <a:ext cx="5760" cy="3661"/>
            </a:xfrm>
            <a:prstGeom prst="rect">
              <a:avLst/>
            </a:prstGeom>
            <a:noFill/>
            <a:ln w="12700" cap="rnd">
              <a:noFill/>
              <a:miter lim="800000"/>
              <a:headEnd type="none" w="sm" len="sm"/>
              <a:tailEnd type="none" w="sm" len="sm"/>
            </a:ln>
          </p:spPr>
          <p:txBody>
            <a:bodyPr wrap="none" anchor="ctr"/>
            <a:lstStyle/>
            <a:p>
              <a:endParaRPr lang="pt-BR"/>
            </a:p>
          </p:txBody>
        </p:sp>
        <p:graphicFrame>
          <p:nvGraphicFramePr>
            <p:cNvPr id="3075" name="Object 5"/>
            <p:cNvGraphicFramePr>
              <a:graphicFrameLocks noChangeAspect="1"/>
            </p:cNvGraphicFramePr>
            <p:nvPr/>
          </p:nvGraphicFramePr>
          <p:xfrm>
            <a:off x="983" y="2682"/>
            <a:ext cx="688" cy="463"/>
          </p:xfrm>
          <a:graphic>
            <a:graphicData uri="http://schemas.openxmlformats.org/presentationml/2006/ole">
              <p:oleObj spid="_x0000_s1027" name="Image" r:id="rId5" imgW="1015515" imgH="774330" progId="">
                <p:embed/>
              </p:oleObj>
            </a:graphicData>
          </a:graphic>
        </p:graphicFrame>
        <p:sp>
          <p:nvSpPr>
            <p:cNvPr id="3087" name="Text Box 6"/>
            <p:cNvSpPr txBox="1">
              <a:spLocks noChangeArrowheads="1"/>
            </p:cNvSpPr>
            <p:nvPr/>
          </p:nvSpPr>
          <p:spPr bwMode="auto">
            <a:xfrm>
              <a:off x="1401" y="3056"/>
              <a:ext cx="1272" cy="192"/>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Windows, Mac, Linux, Sun</a:t>
              </a:r>
              <a:endParaRPr lang="pt-BR" sz="1400" b="1">
                <a:latin typeface="Arial Narrow" pitchFamily="34" charset="0"/>
              </a:endParaRPr>
            </a:p>
          </p:txBody>
        </p:sp>
        <p:graphicFrame>
          <p:nvGraphicFramePr>
            <p:cNvPr id="3076" name="Object 7"/>
            <p:cNvGraphicFramePr>
              <a:graphicFrameLocks noChangeAspect="1"/>
            </p:cNvGraphicFramePr>
            <p:nvPr/>
          </p:nvGraphicFramePr>
          <p:xfrm>
            <a:off x="5158" y="432"/>
            <a:ext cx="214" cy="322"/>
          </p:xfrm>
          <a:graphic>
            <a:graphicData uri="http://schemas.openxmlformats.org/presentationml/2006/ole">
              <p:oleObj spid="_x0000_s1028" name="Image" r:id="rId6" imgW="380818" imgH="571227" progId="">
                <p:embed/>
              </p:oleObj>
            </a:graphicData>
          </a:graphic>
        </p:graphicFrame>
        <p:graphicFrame>
          <p:nvGraphicFramePr>
            <p:cNvPr id="3077" name="Object 8"/>
            <p:cNvGraphicFramePr>
              <a:graphicFrameLocks noChangeAspect="1"/>
            </p:cNvGraphicFramePr>
            <p:nvPr/>
          </p:nvGraphicFramePr>
          <p:xfrm>
            <a:off x="4512" y="943"/>
            <a:ext cx="280" cy="401"/>
          </p:xfrm>
          <a:graphic>
            <a:graphicData uri="http://schemas.openxmlformats.org/presentationml/2006/ole">
              <p:oleObj spid="_x0000_s1029" name="Image" r:id="rId7" imgW="495063" imgH="711111" progId="">
                <p:embed/>
              </p:oleObj>
            </a:graphicData>
          </a:graphic>
        </p:graphicFrame>
        <p:graphicFrame>
          <p:nvGraphicFramePr>
            <p:cNvPr id="3078" name="Object 9"/>
            <p:cNvGraphicFramePr>
              <a:graphicFrameLocks noChangeAspect="1"/>
            </p:cNvGraphicFramePr>
            <p:nvPr/>
          </p:nvGraphicFramePr>
          <p:xfrm>
            <a:off x="4080" y="1126"/>
            <a:ext cx="409" cy="458"/>
          </p:xfrm>
          <a:graphic>
            <a:graphicData uri="http://schemas.openxmlformats.org/presentationml/2006/ole">
              <p:oleObj spid="_x0000_s1030" name="Image" r:id="rId8" imgW="723554" imgH="812412" progId="">
                <p:embed/>
              </p:oleObj>
            </a:graphicData>
          </a:graphic>
        </p:graphicFrame>
        <p:graphicFrame>
          <p:nvGraphicFramePr>
            <p:cNvPr id="3079" name="Object 10"/>
            <p:cNvGraphicFramePr>
              <a:graphicFrameLocks noChangeAspect="1"/>
            </p:cNvGraphicFramePr>
            <p:nvPr/>
          </p:nvGraphicFramePr>
          <p:xfrm>
            <a:off x="2880" y="1946"/>
            <a:ext cx="614" cy="214"/>
          </p:xfrm>
          <a:graphic>
            <a:graphicData uri="http://schemas.openxmlformats.org/presentationml/2006/ole">
              <p:oleObj spid="_x0000_s1031" name="Image" r:id="rId9" imgW="1092063" imgH="380818" progId="">
                <p:embed/>
              </p:oleObj>
            </a:graphicData>
          </a:graphic>
        </p:graphicFrame>
        <p:graphicFrame>
          <p:nvGraphicFramePr>
            <p:cNvPr id="3080" name="Object 11"/>
            <p:cNvGraphicFramePr>
              <a:graphicFrameLocks noChangeAspect="1"/>
            </p:cNvGraphicFramePr>
            <p:nvPr/>
          </p:nvGraphicFramePr>
          <p:xfrm>
            <a:off x="2176" y="2055"/>
            <a:ext cx="608" cy="444"/>
          </p:xfrm>
          <a:graphic>
            <a:graphicData uri="http://schemas.openxmlformats.org/presentationml/2006/ole">
              <p:oleObj spid="_x0000_s1032" name="Image" r:id="rId10" imgW="1079365" imgH="787024" progId="">
                <p:embed/>
              </p:oleObj>
            </a:graphicData>
          </a:graphic>
        </p:graphicFrame>
        <p:graphicFrame>
          <p:nvGraphicFramePr>
            <p:cNvPr id="3081" name="Object 12"/>
            <p:cNvGraphicFramePr>
              <a:graphicFrameLocks noChangeAspect="1"/>
            </p:cNvGraphicFramePr>
            <p:nvPr/>
          </p:nvGraphicFramePr>
          <p:xfrm>
            <a:off x="342" y="2906"/>
            <a:ext cx="702" cy="782"/>
          </p:xfrm>
          <a:graphic>
            <a:graphicData uri="http://schemas.openxmlformats.org/presentationml/2006/ole">
              <p:oleObj spid="_x0000_s1033" name="Image" r:id="rId11" imgW="1244006" imgH="1383639" progId="">
                <p:embed/>
              </p:oleObj>
            </a:graphicData>
          </a:graphic>
        </p:graphicFrame>
        <p:sp>
          <p:nvSpPr>
            <p:cNvPr id="3088" name="Text Box 13"/>
            <p:cNvSpPr txBox="1">
              <a:spLocks noChangeArrowheads="1"/>
            </p:cNvSpPr>
            <p:nvPr/>
          </p:nvSpPr>
          <p:spPr bwMode="auto">
            <a:xfrm>
              <a:off x="4123" y="1713"/>
              <a:ext cx="648" cy="194"/>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E/S em rede</a:t>
              </a:r>
              <a:endParaRPr lang="pt-BR" sz="1400" b="1">
                <a:latin typeface="Arial Narrow" pitchFamily="34" charset="0"/>
              </a:endParaRPr>
            </a:p>
          </p:txBody>
        </p:sp>
        <p:sp>
          <p:nvSpPr>
            <p:cNvPr id="3089" name="Text Box 14"/>
            <p:cNvSpPr txBox="1">
              <a:spLocks noChangeArrowheads="1"/>
            </p:cNvSpPr>
            <p:nvPr/>
          </p:nvSpPr>
          <p:spPr bwMode="auto">
            <a:xfrm>
              <a:off x="3453" y="1953"/>
              <a:ext cx="664" cy="194"/>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Placas de CI</a:t>
              </a:r>
              <a:endParaRPr lang="pt-BR" sz="1400" b="1">
                <a:latin typeface="Arial Narrow" pitchFamily="34" charset="0"/>
              </a:endParaRPr>
            </a:p>
          </p:txBody>
        </p:sp>
        <p:sp>
          <p:nvSpPr>
            <p:cNvPr id="3090" name="Text Box 15"/>
            <p:cNvSpPr txBox="1">
              <a:spLocks noChangeArrowheads="1"/>
            </p:cNvSpPr>
            <p:nvPr/>
          </p:nvSpPr>
          <p:spPr bwMode="auto">
            <a:xfrm>
              <a:off x="1056" y="3312"/>
              <a:ext cx="648" cy="192"/>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Workstation</a:t>
              </a:r>
              <a:endParaRPr lang="pt-BR" sz="1400" b="1">
                <a:latin typeface="Arial Narrow" pitchFamily="34" charset="0"/>
              </a:endParaRPr>
            </a:p>
          </p:txBody>
        </p:sp>
        <p:sp>
          <p:nvSpPr>
            <p:cNvPr id="3091" name="Text Box 16"/>
            <p:cNvSpPr txBox="1">
              <a:spLocks noChangeArrowheads="1"/>
            </p:cNvSpPr>
            <p:nvPr/>
          </p:nvSpPr>
          <p:spPr bwMode="auto">
            <a:xfrm>
              <a:off x="4843" y="1216"/>
              <a:ext cx="534" cy="192"/>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Handheld</a:t>
              </a:r>
              <a:endParaRPr lang="pt-BR" sz="1400" b="1">
                <a:latin typeface="Arial Narrow" pitchFamily="34" charset="0"/>
              </a:endParaRPr>
            </a:p>
          </p:txBody>
        </p:sp>
        <p:sp>
          <p:nvSpPr>
            <p:cNvPr id="3092" name="Text Box 17"/>
            <p:cNvSpPr txBox="1">
              <a:spLocks noChangeArrowheads="1"/>
            </p:cNvSpPr>
            <p:nvPr/>
          </p:nvSpPr>
          <p:spPr bwMode="auto">
            <a:xfrm>
              <a:off x="5139" y="862"/>
              <a:ext cx="621" cy="330"/>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Embarcado</a:t>
              </a:r>
            </a:p>
            <a:p>
              <a:pPr algn="ctr" eaLnBrk="0" hangingPunct="0"/>
              <a:r>
                <a:rPr lang="pt-BR" sz="1400" b="1" i="1" smtClean="0">
                  <a:latin typeface="Arial Narrow" pitchFamily="34" charset="0"/>
                </a:rPr>
                <a:t>(</a:t>
              </a:r>
              <a:r>
                <a:rPr lang="pt-BR" sz="1400" b="1" smtClean="0">
                  <a:latin typeface="Arial Narrow" pitchFamily="34" charset="0"/>
                </a:rPr>
                <a:t>FPGA</a:t>
              </a:r>
              <a:r>
                <a:rPr lang="pt-BR" sz="1400" b="1" i="1" smtClean="0">
                  <a:latin typeface="Arial Narrow" pitchFamily="34" charset="0"/>
                </a:rPr>
                <a:t>)</a:t>
              </a:r>
              <a:endParaRPr lang="pt-BR" sz="1400" b="1" i="1">
                <a:latin typeface="Arial Narrow" pitchFamily="34" charset="0"/>
              </a:endParaRPr>
            </a:p>
          </p:txBody>
        </p:sp>
        <p:sp>
          <p:nvSpPr>
            <p:cNvPr id="3093" name="Text Box 18"/>
            <p:cNvSpPr txBox="1">
              <a:spLocks noChangeArrowheads="1"/>
            </p:cNvSpPr>
            <p:nvPr/>
          </p:nvSpPr>
          <p:spPr bwMode="auto">
            <a:xfrm>
              <a:off x="2766" y="2294"/>
              <a:ext cx="1506" cy="194"/>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Computadores industriais (PXI)</a:t>
              </a:r>
              <a:endParaRPr lang="pt-BR" sz="1400" b="1">
                <a:latin typeface="Arial Narrow" pitchFamily="34" charset="0"/>
              </a:endParaRPr>
            </a:p>
          </p:txBody>
        </p:sp>
        <p:sp>
          <p:nvSpPr>
            <p:cNvPr id="3094" name="Text Box 19"/>
            <p:cNvSpPr txBox="1">
              <a:spLocks noChangeArrowheads="1"/>
            </p:cNvSpPr>
            <p:nvPr/>
          </p:nvSpPr>
          <p:spPr bwMode="auto">
            <a:xfrm>
              <a:off x="4464" y="1430"/>
              <a:ext cx="495" cy="192"/>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Wireless</a:t>
              </a:r>
              <a:endParaRPr lang="pt-BR" sz="1400" b="1">
                <a:latin typeface="Arial Narrow" pitchFamily="34" charset="0"/>
              </a:endParaRPr>
            </a:p>
          </p:txBody>
        </p:sp>
        <p:sp>
          <p:nvSpPr>
            <p:cNvPr id="3095" name="Text Box 20"/>
            <p:cNvSpPr txBox="1">
              <a:spLocks noChangeArrowheads="1"/>
            </p:cNvSpPr>
            <p:nvPr/>
          </p:nvSpPr>
          <p:spPr bwMode="auto">
            <a:xfrm>
              <a:off x="5328" y="670"/>
              <a:ext cx="427" cy="192"/>
            </a:xfrm>
            <a:prstGeom prst="rect">
              <a:avLst/>
            </a:prstGeom>
            <a:noFill/>
            <a:ln w="127000" cap="rnd">
              <a:noFill/>
              <a:miter lim="800000"/>
              <a:headEnd type="none" w="sm" len="sm"/>
              <a:tailEnd/>
            </a:ln>
          </p:spPr>
          <p:txBody>
            <a:bodyPr wrap="none" anchor="ctr">
              <a:spAutoFit/>
            </a:bodyPr>
            <a:lstStyle/>
            <a:p>
              <a:pPr algn="ctr" eaLnBrk="0" hangingPunct="0"/>
              <a:r>
                <a:rPr lang="pt-BR" sz="1400" b="1" smtClean="0">
                  <a:latin typeface="Arial Narrow" pitchFamily="34" charset="0"/>
                </a:rPr>
                <a:t>Sensor</a:t>
              </a:r>
              <a:endParaRPr lang="pt-BR" sz="1400" b="1">
                <a:latin typeface="Arial Narrow" pitchFamily="34" charset="0"/>
              </a:endParaRPr>
            </a:p>
          </p:txBody>
        </p:sp>
        <p:sp>
          <p:nvSpPr>
            <p:cNvPr id="3096" name="Text Box 21"/>
            <p:cNvSpPr txBox="1">
              <a:spLocks noChangeArrowheads="1"/>
            </p:cNvSpPr>
            <p:nvPr/>
          </p:nvSpPr>
          <p:spPr bwMode="auto">
            <a:xfrm>
              <a:off x="2137" y="2604"/>
              <a:ext cx="1895" cy="194"/>
            </a:xfrm>
            <a:prstGeom prst="rect">
              <a:avLst/>
            </a:prstGeom>
            <a:noFill/>
            <a:ln w="9525">
              <a:noFill/>
              <a:miter lim="800000"/>
              <a:headEnd type="none" w="sm" len="sm"/>
              <a:tailEnd type="none" w="sm" len="sm"/>
            </a:ln>
          </p:spPr>
          <p:txBody>
            <a:bodyPr wrap="square">
              <a:spAutoFit/>
            </a:bodyPr>
            <a:lstStyle/>
            <a:p>
              <a:pPr eaLnBrk="0" hangingPunct="0"/>
              <a:r>
                <a:rPr lang="pt-BR" sz="1400" b="1" smtClean="0">
                  <a:latin typeface="Arial Narrow" pitchFamily="34" charset="0"/>
                </a:rPr>
                <a:t>Osciloscópios Tektronix Open Windows</a:t>
              </a:r>
              <a:endParaRPr lang="pt-BR" sz="1400" b="1">
                <a:latin typeface="Arial Narrow" pitchFamily="34" charset="0"/>
              </a:endParaRPr>
            </a:p>
          </p:txBody>
        </p:sp>
        <p:grpSp>
          <p:nvGrpSpPr>
            <p:cNvPr id="3" name="Group 22"/>
            <p:cNvGrpSpPr>
              <a:grpSpLocks/>
            </p:cNvGrpSpPr>
            <p:nvPr/>
          </p:nvGrpSpPr>
          <p:grpSpPr bwMode="auto">
            <a:xfrm>
              <a:off x="4857" y="720"/>
              <a:ext cx="332" cy="336"/>
              <a:chOff x="4272" y="2304"/>
              <a:chExt cx="332" cy="336"/>
            </a:xfrm>
          </p:grpSpPr>
          <p:graphicFrame>
            <p:nvGraphicFramePr>
              <p:cNvPr id="3083" name="Object 23"/>
              <p:cNvGraphicFramePr>
                <a:graphicFrameLocks noChangeAspect="1"/>
              </p:cNvGraphicFramePr>
              <p:nvPr/>
            </p:nvGraphicFramePr>
            <p:xfrm>
              <a:off x="4368" y="2400"/>
              <a:ext cx="236" cy="240"/>
            </p:xfrm>
            <a:graphic>
              <a:graphicData uri="http://schemas.openxmlformats.org/presentationml/2006/ole">
                <p:oleObj spid="_x0000_s1035" name="Bitmap Image" r:id="rId12" imgW="1733333" imgH="1762371" progId="PBrush">
                  <p:embed/>
                </p:oleObj>
              </a:graphicData>
            </a:graphic>
          </p:graphicFrame>
          <p:pic>
            <p:nvPicPr>
              <p:cNvPr id="3099" name="Picture 24" descr="xcs10xl_plcc">
                <a:hlinkClick r:id="rId13"/>
              </p:cNvPr>
              <p:cNvPicPr>
                <a:picLocks noChangeAspect="1" noChangeArrowheads="1"/>
              </p:cNvPicPr>
              <p:nvPr/>
            </p:nvPicPr>
            <p:blipFill>
              <a:blip r:embed="rId14" cstate="print"/>
              <a:srcRect/>
              <a:stretch>
                <a:fillRect/>
              </a:stretch>
            </p:blipFill>
            <p:spPr bwMode="auto">
              <a:xfrm>
                <a:off x="4272" y="2304"/>
                <a:ext cx="240" cy="238"/>
              </a:xfrm>
              <a:prstGeom prst="rect">
                <a:avLst/>
              </a:prstGeom>
              <a:noFill/>
              <a:ln w="9525">
                <a:noFill/>
                <a:miter lim="800000"/>
                <a:headEnd/>
                <a:tailEnd/>
              </a:ln>
            </p:spPr>
          </p:pic>
        </p:grpSp>
        <p:graphicFrame>
          <p:nvGraphicFramePr>
            <p:cNvPr id="3082" name="Object 25"/>
            <p:cNvGraphicFramePr>
              <a:graphicFrameLocks noChangeAspect="1"/>
            </p:cNvGraphicFramePr>
            <p:nvPr/>
          </p:nvGraphicFramePr>
          <p:xfrm>
            <a:off x="1641" y="2352"/>
            <a:ext cx="525" cy="367"/>
          </p:xfrm>
          <a:graphic>
            <a:graphicData uri="http://schemas.openxmlformats.org/presentationml/2006/ole">
              <p:oleObj spid="_x0000_s1034" name="Bitmap Image" r:id="rId15" imgW="1362265" imgH="952633" progId="PBrush">
                <p:embed/>
              </p:oleObj>
            </a:graphicData>
          </a:graphic>
        </p:graphicFrame>
        <p:pic>
          <p:nvPicPr>
            <p:cNvPr id="3098" name="Picture 26"/>
            <p:cNvPicPr>
              <a:picLocks noChangeArrowheads="1"/>
            </p:cNvPicPr>
            <p:nvPr/>
          </p:nvPicPr>
          <p:blipFill>
            <a:blip r:embed="rId16" cstate="print"/>
            <a:srcRect/>
            <a:stretch>
              <a:fillRect/>
            </a:stretch>
          </p:blipFill>
          <p:spPr bwMode="auto">
            <a:xfrm>
              <a:off x="3465" y="1536"/>
              <a:ext cx="560" cy="320"/>
            </a:xfrm>
            <a:prstGeom prst="rect">
              <a:avLst/>
            </a:prstGeom>
            <a:noFill/>
            <a:ln w="12700">
              <a:noFill/>
              <a:miter lim="800000"/>
              <a:headEnd/>
              <a:tailEnd/>
            </a:ln>
          </p:spPr>
        </p:pic>
      </p:grpSp>
      <p:sp>
        <p:nvSpPr>
          <p:cNvPr id="3085" name="Rectangle 27"/>
          <p:cNvSpPr>
            <a:spLocks noGrp="1" noChangeArrowheads="1"/>
          </p:cNvSpPr>
          <p:nvPr>
            <p:ph type="title"/>
          </p:nvPr>
        </p:nvSpPr>
        <p:spPr/>
        <p:txBody>
          <a:bodyPr/>
          <a:lstStyle/>
          <a:p>
            <a:pPr eaLnBrk="1" hangingPunct="1"/>
            <a:r>
              <a:rPr lang="pt-BR" altLang="en-US" smtClean="0"/>
              <a:t>LabVIEW em toda parte</a:t>
            </a:r>
            <a:endParaRPr lang="pt-BR"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52400" y="228600"/>
            <a:ext cx="8991600" cy="1143000"/>
          </a:xfrm>
        </p:spPr>
        <p:txBody>
          <a:bodyPr/>
          <a:lstStyle/>
          <a:p>
            <a:r>
              <a:rPr lang="pt-BR" sz="3800" dirty="0" smtClean="0"/>
              <a:t>Ferramentas de programação para o LabVIEW</a:t>
            </a:r>
            <a:endParaRPr lang="pt-BR" sz="3800" dirty="0"/>
          </a:p>
        </p:txBody>
      </p:sp>
      <p:sp>
        <p:nvSpPr>
          <p:cNvPr id="7" name="Rounded Rectangle 6"/>
          <p:cNvSpPr/>
          <p:nvPr>
            <p:custDataLst>
              <p:tags r:id="rId3"/>
            </p:custDataLst>
          </p:nvPr>
        </p:nvSpPr>
        <p:spPr>
          <a:xfrm>
            <a:off x="838200" y="1633776"/>
            <a:ext cx="1450722" cy="916246"/>
          </a:xfrm>
          <a:prstGeom prst="roundRect">
            <a:avLst>
              <a:gd name="adj" fmla="val 12271"/>
            </a:avLst>
          </a:prstGeom>
        </p:spPr>
        <p:style>
          <a:lnRef idx="0">
            <a:schemeClr val="accent1"/>
          </a:lnRef>
          <a:fillRef idx="3">
            <a:schemeClr val="accent1"/>
          </a:fillRef>
          <a:effectRef idx="3">
            <a:schemeClr val="accent1"/>
          </a:effectRef>
          <a:fontRef idx="minor">
            <a:schemeClr val="lt1"/>
          </a:fontRef>
        </p:style>
        <p:txBody>
          <a:bodyPr lIns="95769" tIns="47884" rIns="95769" bIns="47884" rtlCol="0" anchor="ctr"/>
          <a:lstStyle/>
          <a:p>
            <a:pPr algn="ctr" eaLnBrk="1" fontAlgn="auto" hangingPunct="1">
              <a:spcBef>
                <a:spcPts val="0"/>
              </a:spcBef>
              <a:spcAft>
                <a:spcPts val="0"/>
              </a:spcAft>
            </a:pPr>
            <a:r>
              <a:rPr lang="pt-BR" b="0" smtClean="0">
                <a:solidFill>
                  <a:prstClr val="white"/>
                </a:solidFill>
              </a:rPr>
              <a:t>Arquitetura da aplicação</a:t>
            </a:r>
            <a:endParaRPr lang="pt-BR" b="0">
              <a:solidFill>
                <a:prstClr val="white"/>
              </a:solidFill>
            </a:endParaRPr>
          </a:p>
        </p:txBody>
      </p:sp>
      <p:sp>
        <p:nvSpPr>
          <p:cNvPr id="8" name="Rounded Rectangle 7"/>
          <p:cNvSpPr/>
          <p:nvPr>
            <p:custDataLst>
              <p:tags r:id="rId4"/>
            </p:custDataLst>
          </p:nvPr>
        </p:nvSpPr>
        <p:spPr>
          <a:xfrm>
            <a:off x="2667000" y="1633776"/>
            <a:ext cx="1759062" cy="916246"/>
          </a:xfrm>
          <a:prstGeom prst="roundRect">
            <a:avLst>
              <a:gd name="adj" fmla="val 12271"/>
            </a:avLst>
          </a:prstGeom>
        </p:spPr>
        <p:style>
          <a:lnRef idx="0">
            <a:schemeClr val="accent1"/>
          </a:lnRef>
          <a:fillRef idx="3">
            <a:schemeClr val="accent1"/>
          </a:fillRef>
          <a:effectRef idx="3">
            <a:schemeClr val="accent1"/>
          </a:effectRef>
          <a:fontRef idx="minor">
            <a:schemeClr val="lt1"/>
          </a:fontRef>
        </p:style>
        <p:txBody>
          <a:bodyPr lIns="95769" tIns="47884" rIns="95769" bIns="47884" rtlCol="0" anchor="ctr"/>
          <a:lstStyle/>
          <a:p>
            <a:pPr eaLnBrk="1" fontAlgn="auto" hangingPunct="1">
              <a:spcBef>
                <a:spcPts val="0"/>
              </a:spcBef>
              <a:spcAft>
                <a:spcPts val="0"/>
              </a:spcAft>
            </a:pPr>
            <a:r>
              <a:rPr lang="pt-BR" b="0" smtClean="0">
                <a:solidFill>
                  <a:prstClr val="white"/>
                </a:solidFill>
              </a:rPr>
              <a:t>Desenvolvimento</a:t>
            </a:r>
            <a:endParaRPr lang="pt-BR" b="0">
              <a:solidFill>
                <a:prstClr val="white"/>
              </a:solidFill>
            </a:endParaRPr>
          </a:p>
        </p:txBody>
      </p:sp>
      <p:sp>
        <p:nvSpPr>
          <p:cNvPr id="9" name="Rounded Rectangle 8"/>
          <p:cNvSpPr/>
          <p:nvPr>
            <p:custDataLst>
              <p:tags r:id="rId5"/>
            </p:custDataLst>
          </p:nvPr>
        </p:nvSpPr>
        <p:spPr>
          <a:xfrm>
            <a:off x="4731479" y="1633776"/>
            <a:ext cx="1450722" cy="916246"/>
          </a:xfrm>
          <a:prstGeom prst="roundRect">
            <a:avLst>
              <a:gd name="adj" fmla="val 12271"/>
            </a:avLst>
          </a:prstGeom>
        </p:spPr>
        <p:style>
          <a:lnRef idx="0">
            <a:schemeClr val="accent1"/>
          </a:lnRef>
          <a:fillRef idx="3">
            <a:schemeClr val="accent1"/>
          </a:fillRef>
          <a:effectRef idx="3">
            <a:schemeClr val="accent1"/>
          </a:effectRef>
          <a:fontRef idx="minor">
            <a:schemeClr val="lt1"/>
          </a:fontRef>
        </p:style>
        <p:txBody>
          <a:bodyPr lIns="95769" tIns="47884" rIns="95769" bIns="47884" rtlCol="0" anchor="ctr"/>
          <a:lstStyle/>
          <a:p>
            <a:pPr algn="ctr" eaLnBrk="1" fontAlgn="auto" hangingPunct="1">
              <a:spcBef>
                <a:spcPts val="0"/>
              </a:spcBef>
              <a:spcAft>
                <a:spcPts val="0"/>
              </a:spcAft>
            </a:pPr>
            <a:r>
              <a:rPr lang="pt-BR" b="0" smtClean="0">
                <a:solidFill>
                  <a:prstClr val="white"/>
                </a:solidFill>
              </a:rPr>
              <a:t>Teste e validação</a:t>
            </a:r>
            <a:endParaRPr lang="pt-BR" b="0">
              <a:solidFill>
                <a:prstClr val="white"/>
              </a:solidFill>
            </a:endParaRPr>
          </a:p>
        </p:txBody>
      </p:sp>
      <p:sp>
        <p:nvSpPr>
          <p:cNvPr id="10" name="Rounded Rectangle 9"/>
          <p:cNvSpPr/>
          <p:nvPr>
            <p:custDataLst>
              <p:tags r:id="rId6"/>
            </p:custDataLst>
          </p:nvPr>
        </p:nvSpPr>
        <p:spPr>
          <a:xfrm>
            <a:off x="6487618" y="1633776"/>
            <a:ext cx="1589582" cy="916246"/>
          </a:xfrm>
          <a:prstGeom prst="roundRect">
            <a:avLst>
              <a:gd name="adj" fmla="val 12271"/>
            </a:avLst>
          </a:prstGeom>
        </p:spPr>
        <p:style>
          <a:lnRef idx="0">
            <a:schemeClr val="accent1"/>
          </a:lnRef>
          <a:fillRef idx="3">
            <a:schemeClr val="accent1"/>
          </a:fillRef>
          <a:effectRef idx="3">
            <a:schemeClr val="accent1"/>
          </a:effectRef>
          <a:fontRef idx="minor">
            <a:schemeClr val="lt1"/>
          </a:fontRef>
        </p:style>
        <p:txBody>
          <a:bodyPr lIns="95769" tIns="47884" rIns="95769" bIns="47884" rtlCol="0" anchor="ctr"/>
          <a:lstStyle/>
          <a:p>
            <a:pPr eaLnBrk="1" fontAlgn="auto" hangingPunct="1">
              <a:spcBef>
                <a:spcPts val="0"/>
              </a:spcBef>
              <a:spcAft>
                <a:spcPts val="0"/>
              </a:spcAft>
            </a:pPr>
            <a:r>
              <a:rPr lang="pt-BR" b="0" smtClean="0">
                <a:solidFill>
                  <a:prstClr val="white"/>
                </a:solidFill>
              </a:rPr>
              <a:t>Implementação</a:t>
            </a:r>
            <a:endParaRPr lang="pt-BR" b="0">
              <a:solidFill>
                <a:prstClr val="white"/>
              </a:solidFill>
            </a:endParaRPr>
          </a:p>
        </p:txBody>
      </p:sp>
      <p:sp>
        <p:nvSpPr>
          <p:cNvPr id="12" name="Right Arrow 11"/>
          <p:cNvSpPr/>
          <p:nvPr>
            <p:custDataLst>
              <p:tags r:id="rId7"/>
            </p:custDataLst>
          </p:nvPr>
        </p:nvSpPr>
        <p:spPr>
          <a:xfrm>
            <a:off x="2288919" y="1862840"/>
            <a:ext cx="305415" cy="458124"/>
          </a:xfrm>
          <a:prstGeom prst="rightArrow">
            <a:avLst/>
          </a:prstGeom>
        </p:spPr>
        <p:style>
          <a:lnRef idx="1">
            <a:schemeClr val="dk1"/>
          </a:lnRef>
          <a:fillRef idx="2">
            <a:schemeClr val="dk1"/>
          </a:fillRef>
          <a:effectRef idx="1">
            <a:schemeClr val="dk1"/>
          </a:effectRef>
          <a:fontRef idx="minor">
            <a:schemeClr val="dk1"/>
          </a:fontRef>
        </p:style>
        <p:txBody>
          <a:bodyPr lIns="95769" tIns="47884" rIns="95769" bIns="47884" rtlCol="0" anchor="ctr"/>
          <a:lstStyle/>
          <a:p>
            <a:pPr eaLnBrk="1" fontAlgn="auto" hangingPunct="1">
              <a:spcBef>
                <a:spcPts val="0"/>
              </a:spcBef>
              <a:spcAft>
                <a:spcPts val="0"/>
              </a:spcAft>
            </a:pPr>
            <a:endParaRPr lang="pt-BR" sz="1800" b="0">
              <a:solidFill>
                <a:prstClr val="black"/>
              </a:solidFill>
            </a:endParaRPr>
          </a:p>
        </p:txBody>
      </p:sp>
      <p:sp>
        <p:nvSpPr>
          <p:cNvPr id="13" name="Right Arrow 12"/>
          <p:cNvSpPr/>
          <p:nvPr>
            <p:custDataLst>
              <p:tags r:id="rId8"/>
            </p:custDataLst>
          </p:nvPr>
        </p:nvSpPr>
        <p:spPr>
          <a:xfrm>
            <a:off x="4426058" y="1862840"/>
            <a:ext cx="305415" cy="458124"/>
          </a:xfrm>
          <a:prstGeom prst="rightArrow">
            <a:avLst/>
          </a:prstGeom>
        </p:spPr>
        <p:style>
          <a:lnRef idx="1">
            <a:schemeClr val="dk1"/>
          </a:lnRef>
          <a:fillRef idx="2">
            <a:schemeClr val="dk1"/>
          </a:fillRef>
          <a:effectRef idx="1">
            <a:schemeClr val="dk1"/>
          </a:effectRef>
          <a:fontRef idx="minor">
            <a:schemeClr val="dk1"/>
          </a:fontRef>
        </p:style>
        <p:txBody>
          <a:bodyPr lIns="95769" tIns="47884" rIns="95769" bIns="47884" rtlCol="0" anchor="ctr"/>
          <a:lstStyle/>
          <a:p>
            <a:pPr eaLnBrk="1" fontAlgn="auto" hangingPunct="1">
              <a:spcBef>
                <a:spcPts val="0"/>
              </a:spcBef>
              <a:spcAft>
                <a:spcPts val="0"/>
              </a:spcAft>
            </a:pPr>
            <a:endParaRPr lang="pt-BR" sz="1800" b="0">
              <a:solidFill>
                <a:prstClr val="black"/>
              </a:solidFill>
            </a:endParaRPr>
          </a:p>
        </p:txBody>
      </p:sp>
      <p:sp>
        <p:nvSpPr>
          <p:cNvPr id="14" name="Right Arrow 13"/>
          <p:cNvSpPr/>
          <p:nvPr>
            <p:custDataLst>
              <p:tags r:id="rId9"/>
            </p:custDataLst>
          </p:nvPr>
        </p:nvSpPr>
        <p:spPr>
          <a:xfrm>
            <a:off x="6182197" y="1862840"/>
            <a:ext cx="305415" cy="458124"/>
          </a:xfrm>
          <a:prstGeom prst="rightArrow">
            <a:avLst/>
          </a:prstGeom>
        </p:spPr>
        <p:style>
          <a:lnRef idx="1">
            <a:schemeClr val="dk1"/>
          </a:lnRef>
          <a:fillRef idx="2">
            <a:schemeClr val="dk1"/>
          </a:fillRef>
          <a:effectRef idx="1">
            <a:schemeClr val="dk1"/>
          </a:effectRef>
          <a:fontRef idx="minor">
            <a:schemeClr val="dk1"/>
          </a:fontRef>
        </p:style>
        <p:txBody>
          <a:bodyPr lIns="95769" tIns="47884" rIns="95769" bIns="47884" rtlCol="0" anchor="ctr"/>
          <a:lstStyle/>
          <a:p>
            <a:pPr eaLnBrk="1" fontAlgn="auto" hangingPunct="1">
              <a:spcBef>
                <a:spcPts val="0"/>
              </a:spcBef>
              <a:spcAft>
                <a:spcPts val="0"/>
              </a:spcAft>
            </a:pPr>
            <a:endParaRPr lang="pt-BR" sz="1800" b="0">
              <a:solidFill>
                <a:prstClr val="black"/>
              </a:solidFill>
            </a:endParaRPr>
          </a:p>
        </p:txBody>
      </p:sp>
      <p:sp>
        <p:nvSpPr>
          <p:cNvPr id="15" name="Rounded Rectangle 14"/>
          <p:cNvSpPr/>
          <p:nvPr>
            <p:custDataLst>
              <p:tags r:id="rId10"/>
            </p:custDataLst>
          </p:nvPr>
        </p:nvSpPr>
        <p:spPr>
          <a:xfrm>
            <a:off x="4661740" y="3352800"/>
            <a:ext cx="1600200" cy="610831"/>
          </a:xfrm>
          <a:prstGeom prst="roundRect">
            <a:avLst>
              <a:gd name="adj" fmla="val 4954"/>
            </a:avLst>
          </a:prstGeom>
          <a:ln/>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r>
              <a:rPr lang="pt-BR" sz="1600" smtClean="0">
                <a:solidFill>
                  <a:prstClr val="black"/>
                </a:solidFill>
              </a:rPr>
              <a:t>LabVIEW Unit Test Framework</a:t>
            </a:r>
            <a:endParaRPr lang="pt-BR" sz="1600">
              <a:solidFill>
                <a:prstClr val="black"/>
              </a:solidFill>
            </a:endParaRPr>
          </a:p>
        </p:txBody>
      </p:sp>
      <p:sp>
        <p:nvSpPr>
          <p:cNvPr id="16" name="Rounded Rectangle 15"/>
          <p:cNvSpPr/>
          <p:nvPr>
            <p:custDataLst>
              <p:tags r:id="rId11"/>
            </p:custDataLst>
          </p:nvPr>
        </p:nvSpPr>
        <p:spPr>
          <a:xfrm>
            <a:off x="4661740" y="4038600"/>
            <a:ext cx="1600200" cy="610831"/>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r>
              <a:rPr lang="pt-BR" sz="1600" smtClean="0">
                <a:solidFill>
                  <a:prstClr val="black"/>
                </a:solidFill>
              </a:rPr>
              <a:t>LabVIEW</a:t>
            </a:r>
          </a:p>
          <a:p>
            <a:r>
              <a:rPr lang="pt-BR" sz="1600" smtClean="0">
                <a:solidFill>
                  <a:prstClr val="black"/>
                </a:solidFill>
              </a:rPr>
              <a:t>VI Analyzer</a:t>
            </a:r>
            <a:endParaRPr lang="pt-BR" sz="1600">
              <a:solidFill>
                <a:prstClr val="black"/>
              </a:solidFill>
            </a:endParaRPr>
          </a:p>
        </p:txBody>
      </p:sp>
      <p:sp>
        <p:nvSpPr>
          <p:cNvPr id="17" name="Rounded Rectangle 16"/>
          <p:cNvSpPr/>
          <p:nvPr>
            <p:custDataLst>
              <p:tags r:id="rId12"/>
            </p:custDataLst>
          </p:nvPr>
        </p:nvSpPr>
        <p:spPr>
          <a:xfrm>
            <a:off x="4661740" y="2895601"/>
            <a:ext cx="1600200" cy="381000"/>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DIAdem</a:t>
            </a:r>
            <a:endParaRPr lang="pt-BR" sz="1600" b="0">
              <a:solidFill>
                <a:prstClr val="black"/>
              </a:solidFill>
            </a:endParaRPr>
          </a:p>
        </p:txBody>
      </p:sp>
      <p:sp>
        <p:nvSpPr>
          <p:cNvPr id="18" name="Rounded Rectangle 17"/>
          <p:cNvSpPr/>
          <p:nvPr>
            <p:custDataLst>
              <p:tags r:id="rId13"/>
            </p:custDataLst>
          </p:nvPr>
        </p:nvSpPr>
        <p:spPr>
          <a:xfrm>
            <a:off x="6487615" y="2895600"/>
            <a:ext cx="1450722" cy="610831"/>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Application Builder</a:t>
            </a:r>
            <a:endParaRPr lang="pt-BR" sz="1600" b="0">
              <a:solidFill>
                <a:prstClr val="black"/>
              </a:solidFill>
            </a:endParaRPr>
          </a:p>
        </p:txBody>
      </p:sp>
      <p:sp>
        <p:nvSpPr>
          <p:cNvPr id="19" name="Rounded Rectangle 18"/>
          <p:cNvSpPr/>
          <p:nvPr>
            <p:custDataLst>
              <p:tags r:id="rId14"/>
            </p:custDataLst>
          </p:nvPr>
        </p:nvSpPr>
        <p:spPr>
          <a:xfrm>
            <a:off x="848816" y="2895600"/>
            <a:ext cx="1450724" cy="610831"/>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LabVIEW Statechart</a:t>
            </a:r>
            <a:endParaRPr lang="pt-BR" sz="1600" b="0">
              <a:solidFill>
                <a:prstClr val="black"/>
              </a:solidFill>
            </a:endParaRPr>
          </a:p>
        </p:txBody>
      </p:sp>
      <p:sp>
        <p:nvSpPr>
          <p:cNvPr id="20" name="Rounded Rectangle 19"/>
          <p:cNvSpPr/>
          <p:nvPr>
            <p:custDataLst>
              <p:tags r:id="rId15"/>
            </p:custDataLst>
          </p:nvPr>
        </p:nvSpPr>
        <p:spPr>
          <a:xfrm>
            <a:off x="363916" y="5612579"/>
            <a:ext cx="8551484" cy="407221"/>
          </a:xfrm>
          <a:prstGeom prst="roundRect">
            <a:avLst>
              <a:gd name="adj" fmla="val 9032"/>
            </a:avLst>
          </a:prstGeom>
          <a:ln>
            <a:solidFill>
              <a:schemeClr val="bg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p>
            <a:pPr marL="342900" indent="-342900" algn="l" eaLnBrk="1" fontAlgn="auto" hangingPunct="1">
              <a:spcBef>
                <a:spcPct val="20000"/>
              </a:spcBef>
              <a:spcAft>
                <a:spcPts val="0"/>
              </a:spcAft>
            </a:pPr>
            <a:r>
              <a:rPr lang="pt-BR" sz="2800" smtClean="0">
                <a:solidFill>
                  <a:prstClr val="black"/>
                </a:solidFill>
                <a:latin typeface="Calibri" pitchFamily="34" charset="0"/>
              </a:rPr>
              <a:t>Aumente a qualidade</a:t>
            </a:r>
            <a:r>
              <a:rPr lang="pt-BR" sz="2800" b="0" smtClean="0">
                <a:solidFill>
                  <a:prstClr val="black"/>
                </a:solidFill>
                <a:latin typeface="Calibri" pitchFamily="34" charset="0"/>
              </a:rPr>
              <a:t>. Reduza o risco. Economize tempo. </a:t>
            </a:r>
            <a:endParaRPr lang="pt-BR" sz="2800" b="0">
              <a:solidFill>
                <a:prstClr val="black"/>
              </a:solidFill>
              <a:latin typeface="Calibri" pitchFamily="34" charset="0"/>
            </a:endParaRPr>
          </a:p>
        </p:txBody>
      </p:sp>
      <p:sp>
        <p:nvSpPr>
          <p:cNvPr id="23" name="Rounded Rectangle 22"/>
          <p:cNvSpPr/>
          <p:nvPr>
            <p:custDataLst>
              <p:tags r:id="rId16"/>
            </p:custDataLst>
          </p:nvPr>
        </p:nvSpPr>
        <p:spPr>
          <a:xfrm>
            <a:off x="6487615" y="3582785"/>
            <a:ext cx="1450722" cy="381769"/>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Real Time</a:t>
            </a:r>
            <a:endParaRPr lang="pt-BR" sz="1600" b="0">
              <a:solidFill>
                <a:prstClr val="black"/>
              </a:solidFill>
            </a:endParaRPr>
          </a:p>
        </p:txBody>
      </p:sp>
      <p:sp>
        <p:nvSpPr>
          <p:cNvPr id="24" name="Rounded Rectangle 23"/>
          <p:cNvSpPr/>
          <p:nvPr>
            <p:custDataLst>
              <p:tags r:id="rId17"/>
            </p:custDataLst>
          </p:nvPr>
        </p:nvSpPr>
        <p:spPr>
          <a:xfrm>
            <a:off x="6487615" y="4040908"/>
            <a:ext cx="1450722" cy="381769"/>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FPGA</a:t>
            </a:r>
            <a:endParaRPr lang="pt-BR" sz="1600" b="0">
              <a:solidFill>
                <a:prstClr val="black"/>
              </a:solidFill>
            </a:endParaRPr>
          </a:p>
        </p:txBody>
      </p:sp>
      <p:sp>
        <p:nvSpPr>
          <p:cNvPr id="25" name="Rounded Rectangle 24"/>
          <p:cNvSpPr/>
          <p:nvPr>
            <p:custDataLst>
              <p:tags r:id="rId18"/>
            </p:custDataLst>
          </p:nvPr>
        </p:nvSpPr>
        <p:spPr>
          <a:xfrm>
            <a:off x="6487615" y="4499031"/>
            <a:ext cx="1450722" cy="381769"/>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Embedded</a:t>
            </a:r>
            <a:endParaRPr lang="pt-BR" sz="1600" b="0">
              <a:solidFill>
                <a:prstClr val="black"/>
              </a:solidFill>
            </a:endParaRPr>
          </a:p>
        </p:txBody>
      </p:sp>
      <p:sp>
        <p:nvSpPr>
          <p:cNvPr id="26" name="Rounded Rectangle 25"/>
          <p:cNvSpPr/>
          <p:nvPr>
            <p:custDataLst>
              <p:tags r:id="rId19"/>
            </p:custDataLst>
          </p:nvPr>
        </p:nvSpPr>
        <p:spPr>
          <a:xfrm>
            <a:off x="848818" y="3581400"/>
            <a:ext cx="1450722" cy="381769"/>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NI TestStand</a:t>
            </a:r>
            <a:endParaRPr lang="pt-BR" sz="1600" b="0">
              <a:solidFill>
                <a:prstClr val="black"/>
              </a:solidFill>
            </a:endParaRPr>
          </a:p>
        </p:txBody>
      </p:sp>
      <p:sp>
        <p:nvSpPr>
          <p:cNvPr id="28" name="Rounded Rectangle 27"/>
          <p:cNvSpPr/>
          <p:nvPr>
            <p:custDataLst>
              <p:tags r:id="rId20"/>
            </p:custDataLst>
          </p:nvPr>
        </p:nvSpPr>
        <p:spPr>
          <a:xfrm>
            <a:off x="2756740" y="2895600"/>
            <a:ext cx="1447799" cy="381000"/>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LabVIEW</a:t>
            </a:r>
            <a:endParaRPr lang="pt-BR" sz="1600" b="0">
              <a:solidFill>
                <a:prstClr val="black"/>
              </a:solidFill>
            </a:endParaRPr>
          </a:p>
        </p:txBody>
      </p:sp>
      <p:sp>
        <p:nvSpPr>
          <p:cNvPr id="29" name="Rounded Rectangle 28"/>
          <p:cNvSpPr/>
          <p:nvPr>
            <p:custDataLst>
              <p:tags r:id="rId21"/>
            </p:custDataLst>
          </p:nvPr>
        </p:nvSpPr>
        <p:spPr>
          <a:xfrm>
            <a:off x="2756737" y="3352800"/>
            <a:ext cx="1447799" cy="381000"/>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MathScript RT</a:t>
            </a:r>
            <a:endParaRPr lang="pt-BR" sz="1600" b="0">
              <a:solidFill>
                <a:prstClr val="black"/>
              </a:solidFill>
            </a:endParaRPr>
          </a:p>
        </p:txBody>
      </p:sp>
      <p:sp>
        <p:nvSpPr>
          <p:cNvPr id="31" name="Rounded Rectangle 30"/>
          <p:cNvSpPr/>
          <p:nvPr>
            <p:custDataLst>
              <p:tags r:id="rId22"/>
            </p:custDataLst>
          </p:nvPr>
        </p:nvSpPr>
        <p:spPr>
          <a:xfrm>
            <a:off x="2756737" y="3810000"/>
            <a:ext cx="1447799" cy="381000"/>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Vision</a:t>
            </a:r>
            <a:endParaRPr lang="pt-BR" sz="1600" b="0">
              <a:solidFill>
                <a:prstClr val="black"/>
              </a:solidFill>
            </a:endParaRPr>
          </a:p>
        </p:txBody>
      </p:sp>
      <p:sp>
        <p:nvSpPr>
          <p:cNvPr id="32" name="Rounded Rectangle 31"/>
          <p:cNvSpPr/>
          <p:nvPr>
            <p:custDataLst>
              <p:tags r:id="rId23"/>
            </p:custDataLst>
          </p:nvPr>
        </p:nvSpPr>
        <p:spPr>
          <a:xfrm>
            <a:off x="4661740" y="4723169"/>
            <a:ext cx="1600200" cy="610831"/>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LabVIEW Desktop Execution Trace</a:t>
            </a:r>
            <a:endParaRPr lang="pt-BR" sz="1600" b="0">
              <a:solidFill>
                <a:prstClr val="black"/>
              </a:solidFill>
            </a:endParaRPr>
          </a:p>
        </p:txBody>
      </p:sp>
      <p:sp>
        <p:nvSpPr>
          <p:cNvPr id="33" name="Rounded Rectangle 32"/>
          <p:cNvSpPr/>
          <p:nvPr>
            <p:custDataLst>
              <p:tags r:id="rId24"/>
            </p:custDataLst>
          </p:nvPr>
        </p:nvSpPr>
        <p:spPr>
          <a:xfrm>
            <a:off x="848818" y="4037831"/>
            <a:ext cx="1450722" cy="381769"/>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NI VeriStand</a:t>
            </a:r>
            <a:endParaRPr lang="pt-BR" sz="1600" b="0">
              <a:solidFill>
                <a:prstClr val="black"/>
              </a:solidFill>
            </a:endParaRPr>
          </a:p>
        </p:txBody>
      </p:sp>
      <p:sp>
        <p:nvSpPr>
          <p:cNvPr id="34" name="Rounded Rectangle 33"/>
          <p:cNvSpPr/>
          <p:nvPr>
            <p:custDataLst>
              <p:tags r:id="rId25"/>
            </p:custDataLst>
          </p:nvPr>
        </p:nvSpPr>
        <p:spPr>
          <a:xfrm>
            <a:off x="2743200" y="4267200"/>
            <a:ext cx="1447799" cy="381000"/>
          </a:xfrm>
          <a:prstGeom prst="roundRect">
            <a:avLst>
              <a:gd name="adj" fmla="val 4954"/>
            </a:avLst>
          </a:prstGeom>
        </p:spPr>
        <p:style>
          <a:lnRef idx="2">
            <a:schemeClr val="accent1"/>
          </a:lnRef>
          <a:fillRef idx="1">
            <a:schemeClr val="lt1"/>
          </a:fillRef>
          <a:effectRef idx="0">
            <a:schemeClr val="accent1"/>
          </a:effectRef>
          <a:fontRef idx="minor">
            <a:schemeClr val="dk1"/>
          </a:fontRef>
        </p:style>
        <p:txBody>
          <a:bodyPr lIns="95769" tIns="47884" rIns="95769" bIns="47884" rtlCol="0" anchor="ctr"/>
          <a:lstStyle/>
          <a:p>
            <a:pPr algn="l" eaLnBrk="1" fontAlgn="auto" hangingPunct="1">
              <a:spcBef>
                <a:spcPts val="0"/>
              </a:spcBef>
              <a:spcAft>
                <a:spcPts val="0"/>
              </a:spcAft>
            </a:pPr>
            <a:r>
              <a:rPr lang="pt-BR" sz="1600" b="0" smtClean="0">
                <a:solidFill>
                  <a:prstClr val="black"/>
                </a:solidFill>
              </a:rPr>
              <a:t>Motion</a:t>
            </a:r>
            <a:endParaRPr lang="pt-BR" sz="1600" b="0">
              <a:solidFill>
                <a:prstClr val="black"/>
              </a:solidFill>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V9VuGtuNzmStQVxOMD7B7K"/>
</p:tagLst>
</file>

<file path=ppt/tags/tag10.xml><?xml version="1.0" encoding="utf-8"?>
<p:tagLst xmlns:a="http://schemas.openxmlformats.org/drawingml/2006/main" xmlns:r="http://schemas.openxmlformats.org/officeDocument/2006/relationships" xmlns:p="http://schemas.openxmlformats.org/presentationml/2006/main">
  <p:tag name="DVSHAPEID" val="no8nRrEPY4kJBbZbGSPc7f"/>
  <p:tag name="DVSHEQ" val="1356955003"/>
</p:tagLst>
</file>

<file path=ppt/tags/tag11.xml><?xml version="1.0" encoding="utf-8"?>
<p:tagLst xmlns:a="http://schemas.openxmlformats.org/drawingml/2006/main" xmlns:r="http://schemas.openxmlformats.org/officeDocument/2006/relationships" xmlns:p="http://schemas.openxmlformats.org/presentationml/2006/main">
  <p:tag name="DVSHAPEID" val="hjxxbiSISqDPiq6VAZin3m"/>
  <p:tag name="DVSHEQ" val="422807646"/>
</p:tagLst>
</file>

<file path=ppt/tags/tag12.xml><?xml version="1.0" encoding="utf-8"?>
<p:tagLst xmlns:a="http://schemas.openxmlformats.org/drawingml/2006/main" xmlns:r="http://schemas.openxmlformats.org/officeDocument/2006/relationships" xmlns:p="http://schemas.openxmlformats.org/presentationml/2006/main">
  <p:tag name="DVSHAPEID" val="pYhjlFqkRiH86PQjfmWgcT"/>
  <p:tag name="DVSHEQ" val="2035473348"/>
</p:tagLst>
</file>

<file path=ppt/tags/tag13.xml><?xml version="1.0" encoding="utf-8"?>
<p:tagLst xmlns:a="http://schemas.openxmlformats.org/drawingml/2006/main" xmlns:r="http://schemas.openxmlformats.org/officeDocument/2006/relationships" xmlns:p="http://schemas.openxmlformats.org/presentationml/2006/main">
  <p:tag name="DVSHAPEID" val="6LSy4LhQUKbVUyfSWdhyzk"/>
  <p:tag name="DVSHEQ" val="1957218717"/>
</p:tagLst>
</file>

<file path=ppt/tags/tag14.xml><?xml version="1.0" encoding="utf-8"?>
<p:tagLst xmlns:a="http://schemas.openxmlformats.org/drawingml/2006/main" xmlns:r="http://schemas.openxmlformats.org/officeDocument/2006/relationships" xmlns:p="http://schemas.openxmlformats.org/presentationml/2006/main">
  <p:tag name="DVSHAPEID" val="89kh5gJVqNavSwqMBF21nW"/>
  <p:tag name="DVSHEQ" val="-1023887089"/>
</p:tagLst>
</file>

<file path=ppt/tags/tag15.xml><?xml version="1.0" encoding="utf-8"?>
<p:tagLst xmlns:a="http://schemas.openxmlformats.org/drawingml/2006/main" xmlns:r="http://schemas.openxmlformats.org/officeDocument/2006/relationships" xmlns:p="http://schemas.openxmlformats.org/presentationml/2006/main">
  <p:tag name="DVSHAPEID" val="XbUi4npJZEkLDJeMG16Yjn"/>
  <p:tag name="DVSHEQ" val="-578862694"/>
</p:tagLst>
</file>

<file path=ppt/tags/tag16.xml><?xml version="1.0" encoding="utf-8"?>
<p:tagLst xmlns:a="http://schemas.openxmlformats.org/drawingml/2006/main" xmlns:r="http://schemas.openxmlformats.org/officeDocument/2006/relationships" xmlns:p="http://schemas.openxmlformats.org/presentationml/2006/main">
  <p:tag name="DVSHAPEID" val="Orw5pTPKsCzeezRKCNCvDx"/>
  <p:tag name="DVSHEQ" val="1589745856"/>
</p:tagLst>
</file>

<file path=ppt/tags/tag17.xml><?xml version="1.0" encoding="utf-8"?>
<p:tagLst xmlns:a="http://schemas.openxmlformats.org/drawingml/2006/main" xmlns:r="http://schemas.openxmlformats.org/officeDocument/2006/relationships" xmlns:p="http://schemas.openxmlformats.org/presentationml/2006/main">
  <p:tag name="DVSHAPEID" val="yCIR9QqgAqonhqasp5a9XZ"/>
  <p:tag name="DVSHEQ" val="-820332141"/>
</p:tagLst>
</file>

<file path=ppt/tags/tag18.xml><?xml version="1.0" encoding="utf-8"?>
<p:tagLst xmlns:a="http://schemas.openxmlformats.org/drawingml/2006/main" xmlns:r="http://schemas.openxmlformats.org/officeDocument/2006/relationships" xmlns:p="http://schemas.openxmlformats.org/presentationml/2006/main">
  <p:tag name="DVSHAPEID" val="0cg3tbDjLC9hTUnxJZkb28"/>
  <p:tag name="DVSHEQ" val="14764717"/>
</p:tagLst>
</file>

<file path=ppt/tags/tag19.xml><?xml version="1.0" encoding="utf-8"?>
<p:tagLst xmlns:a="http://schemas.openxmlformats.org/drawingml/2006/main" xmlns:r="http://schemas.openxmlformats.org/officeDocument/2006/relationships" xmlns:p="http://schemas.openxmlformats.org/presentationml/2006/main">
  <p:tag name="DVSHAPEID" val="PQhqzaowluAyBvA6neDgFM"/>
  <p:tag name="DVSHEQ" val="-726689162"/>
</p:tagLst>
</file>

<file path=ppt/tags/tag2.xml><?xml version="1.0" encoding="utf-8"?>
<p:tagLst xmlns:a="http://schemas.openxmlformats.org/drawingml/2006/main" xmlns:r="http://schemas.openxmlformats.org/officeDocument/2006/relationships" xmlns:p="http://schemas.openxmlformats.org/presentationml/2006/main">
  <p:tag name="DVSHAPEID" val="smaviTIwfPn3QqOxpM0qvx"/>
  <p:tag name="DVSHEQ" val="-1079964551"/>
</p:tagLst>
</file>

<file path=ppt/tags/tag20.xml><?xml version="1.0" encoding="utf-8"?>
<p:tagLst xmlns:a="http://schemas.openxmlformats.org/drawingml/2006/main" xmlns:r="http://schemas.openxmlformats.org/officeDocument/2006/relationships" xmlns:p="http://schemas.openxmlformats.org/presentationml/2006/main">
  <p:tag name="DVSHAPEID" val="e0xf4RlbPLXSmqL3CtUehE"/>
  <p:tag name="DVSHEQ" val="505783621"/>
</p:tagLst>
</file>

<file path=ppt/tags/tag21.xml><?xml version="1.0" encoding="utf-8"?>
<p:tagLst xmlns:a="http://schemas.openxmlformats.org/drawingml/2006/main" xmlns:r="http://schemas.openxmlformats.org/officeDocument/2006/relationships" xmlns:p="http://schemas.openxmlformats.org/presentationml/2006/main">
  <p:tag name="DVSHAPEID" val="GkjSWDB5yLs3CgTj5wa9FP"/>
  <p:tag name="DVSHEQ" val="-636021405"/>
</p:tagLst>
</file>

<file path=ppt/tags/tag22.xml><?xml version="1.0" encoding="utf-8"?>
<p:tagLst xmlns:a="http://schemas.openxmlformats.org/drawingml/2006/main" xmlns:r="http://schemas.openxmlformats.org/officeDocument/2006/relationships" xmlns:p="http://schemas.openxmlformats.org/presentationml/2006/main">
  <p:tag name="DVSHAPEID" val="pjNv9inn37ZRIBJMihtnp2"/>
  <p:tag name="DVSHEQ" val="-1004963800"/>
</p:tagLst>
</file>

<file path=ppt/tags/tag23.xml><?xml version="1.0" encoding="utf-8"?>
<p:tagLst xmlns:a="http://schemas.openxmlformats.org/drawingml/2006/main" xmlns:r="http://schemas.openxmlformats.org/officeDocument/2006/relationships" xmlns:p="http://schemas.openxmlformats.org/presentationml/2006/main">
  <p:tag name="DVSHAPEID" val="hjxxbiSISqDPiq6VAZin3m"/>
  <p:tag name="DVSHEQ" val="422807646"/>
</p:tagLst>
</file>

<file path=ppt/tags/tag24.xml><?xml version="1.0" encoding="utf-8"?>
<p:tagLst xmlns:a="http://schemas.openxmlformats.org/drawingml/2006/main" xmlns:r="http://schemas.openxmlformats.org/officeDocument/2006/relationships" xmlns:p="http://schemas.openxmlformats.org/presentationml/2006/main">
  <p:tag name="DVSHAPEID" val="PQhqzaowluAyBvA6neDgFM"/>
  <p:tag name="DVSHEQ" val="-726689162"/>
</p:tagLst>
</file>

<file path=ppt/tags/tag25.xml><?xml version="1.0" encoding="utf-8"?>
<p:tagLst xmlns:a="http://schemas.openxmlformats.org/drawingml/2006/main" xmlns:r="http://schemas.openxmlformats.org/officeDocument/2006/relationships" xmlns:p="http://schemas.openxmlformats.org/presentationml/2006/main">
  <p:tag name="DVSHAPEID" val="pjNv9inn37ZRIBJMihtnp2"/>
  <p:tag name="DVSHEQ" val="-1004963800"/>
</p:tagLst>
</file>

<file path=ppt/tags/tag3.xml><?xml version="1.0" encoding="utf-8"?>
<p:tagLst xmlns:a="http://schemas.openxmlformats.org/drawingml/2006/main" xmlns:r="http://schemas.openxmlformats.org/officeDocument/2006/relationships" xmlns:p="http://schemas.openxmlformats.org/presentationml/2006/main">
  <p:tag name="DVSHAPEID" val="iJlR22scmLOw1AxBLKNQSu"/>
  <p:tag name="DVSHEQ" val="-55234464"/>
</p:tagLst>
</file>

<file path=ppt/tags/tag4.xml><?xml version="1.0" encoding="utf-8"?>
<p:tagLst xmlns:a="http://schemas.openxmlformats.org/drawingml/2006/main" xmlns:r="http://schemas.openxmlformats.org/officeDocument/2006/relationships" xmlns:p="http://schemas.openxmlformats.org/presentationml/2006/main">
  <p:tag name="DVSHAPEID" val="v9j7QnDyHwKB54KAGc39UQ"/>
  <p:tag name="DVSHEQ" val="1348263532"/>
</p:tagLst>
</file>

<file path=ppt/tags/tag5.xml><?xml version="1.0" encoding="utf-8"?>
<p:tagLst xmlns:a="http://schemas.openxmlformats.org/drawingml/2006/main" xmlns:r="http://schemas.openxmlformats.org/officeDocument/2006/relationships" xmlns:p="http://schemas.openxmlformats.org/presentationml/2006/main">
  <p:tag name="DVSHAPEID" val="67mXpAJioCiNebyUb5yN3i"/>
  <p:tag name="DVSHEQ" val="-22878880"/>
</p:tagLst>
</file>

<file path=ppt/tags/tag6.xml><?xml version="1.0" encoding="utf-8"?>
<p:tagLst xmlns:a="http://schemas.openxmlformats.org/drawingml/2006/main" xmlns:r="http://schemas.openxmlformats.org/officeDocument/2006/relationships" xmlns:p="http://schemas.openxmlformats.org/presentationml/2006/main">
  <p:tag name="DVSHAPEID" val="MputQa3BMIAE3cLTX3Po87"/>
  <p:tag name="DVSHEQ" val="587618481"/>
</p:tagLst>
</file>

<file path=ppt/tags/tag7.xml><?xml version="1.0" encoding="utf-8"?>
<p:tagLst xmlns:a="http://schemas.openxmlformats.org/drawingml/2006/main" xmlns:r="http://schemas.openxmlformats.org/officeDocument/2006/relationships" xmlns:p="http://schemas.openxmlformats.org/presentationml/2006/main">
  <p:tag name="DVSHAPEID" val="dA8m9h8vYEaE7cDh8hzO8t"/>
  <p:tag name="DVSHEQ" val="-257109537"/>
</p:tagLst>
</file>

<file path=ppt/tags/tag8.xml><?xml version="1.0" encoding="utf-8"?>
<p:tagLst xmlns:a="http://schemas.openxmlformats.org/drawingml/2006/main" xmlns:r="http://schemas.openxmlformats.org/officeDocument/2006/relationships" xmlns:p="http://schemas.openxmlformats.org/presentationml/2006/main">
  <p:tag name="DVSHAPEID" val="RfROr0jgalhI3fqGCJP487"/>
  <p:tag name="DVSHEQ" val="-177472913"/>
</p:tagLst>
</file>

<file path=ppt/tags/tag9.xml><?xml version="1.0" encoding="utf-8"?>
<p:tagLst xmlns:a="http://schemas.openxmlformats.org/drawingml/2006/main" xmlns:r="http://schemas.openxmlformats.org/officeDocument/2006/relationships" xmlns:p="http://schemas.openxmlformats.org/presentationml/2006/main">
  <p:tag name="DVSHAPEID" val="EGPfjrqXd2qKITukQ7cHuO"/>
  <p:tag name="DVSHEQ" val="1049649289"/>
</p:tagLst>
</file>

<file path=ppt/theme/theme1.xml><?xml version="1.0" encoding="utf-8"?>
<a:theme xmlns:a="http://schemas.openxmlformats.org/drawingml/2006/main" name="NI Corporate Template 2007 Exter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I Corporate Template_20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I Corporate Template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I Corporate Template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I Corporate Template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I Corporate Template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I Corporate Template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I Corporate Template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I Corporate Template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I Corporate Template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I Corporate Template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I Corporate Template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I Corporate Template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9371</TotalTime>
  <Words>2471</Words>
  <Application>Microsoft Office PowerPoint</Application>
  <PresentationFormat>On-screen Show (4:3)</PresentationFormat>
  <Paragraphs>447</Paragraphs>
  <Slides>20</Slides>
  <Notes>19</Notes>
  <HiddenSlides>3</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3" baseType="lpstr">
      <vt:lpstr>NI Corporate Template 2007 External</vt:lpstr>
      <vt:lpstr>Bitmap Image</vt:lpstr>
      <vt:lpstr>Image</vt:lpstr>
      <vt:lpstr>Acordo global de serviços com a Delphi  Visão geral, 5/2011</vt:lpstr>
      <vt:lpstr>Acordo global de serviços com a Delphi</vt:lpstr>
      <vt:lpstr>Softwares muito usados incluídos no acordo</vt:lpstr>
      <vt:lpstr>Aplicações no ciclo de vida do produto</vt:lpstr>
      <vt:lpstr>Aplicações automotivas</vt:lpstr>
      <vt:lpstr>Slide 6</vt:lpstr>
      <vt:lpstr>Slide 7</vt:lpstr>
      <vt:lpstr>LabVIEW em toda parte</vt:lpstr>
      <vt:lpstr>Ferramentas de programação para o LabVIEW</vt:lpstr>
      <vt:lpstr>Novos padrões wireless …  RF Toolkits</vt:lpstr>
      <vt:lpstr>A vantagem dos instrumentos de software</vt:lpstr>
      <vt:lpstr>Cursos de treinamento</vt:lpstr>
      <vt:lpstr>O treinamento da NI leva à produtividade</vt:lpstr>
      <vt:lpstr>Tempo de AE</vt:lpstr>
      <vt:lpstr>Slide 15</vt:lpstr>
      <vt:lpstr>Passos da avaliação da conta</vt:lpstr>
      <vt:lpstr>Entrevistas com gerentes</vt:lpstr>
      <vt:lpstr>Pesquisas com usuários finais</vt:lpstr>
      <vt:lpstr>Revisão anual</vt:lpstr>
      <vt:lpstr>Perguntas?</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 Package</dc:title>
  <dc:creator>mschwart</dc:creator>
  <cp:lastModifiedBy>msobhie</cp:lastModifiedBy>
  <cp:revision>313</cp:revision>
  <dcterms:created xsi:type="dcterms:W3CDTF">2010-03-02T17:50:12Z</dcterms:created>
  <dcterms:modified xsi:type="dcterms:W3CDTF">2011-09-20T13:27:19Z</dcterms:modified>
</cp:coreProperties>
</file>