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77.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diagrams/layout2.xml" ContentType="application/vnd.openxmlformats-officedocument.drawingml.diagramLayout+xml"/>
  <Override PartName="/ppt/tags/tag13.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diagrams/colors2.xml" ContentType="application/vnd.openxmlformats-officedocument.drawingml.diagramColor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Default Extension="tiff" ContentType="image/tiff"/>
  <Override PartName="/ppt/notesSlides/notesSlide40.xml" ContentType="application/vnd.openxmlformats-officedocument.presentationml.notesSlide+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Default Extension="fntdata" ContentType="application/x-fontdata"/>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4" r:id="rId1"/>
    <p:sldMasterId id="2147483671" r:id="rId2"/>
  </p:sldMasterIdLst>
  <p:notesMasterIdLst>
    <p:notesMasterId r:id="rId81"/>
  </p:notesMasterIdLst>
  <p:handoutMasterIdLst>
    <p:handoutMasterId r:id="rId82"/>
  </p:handoutMasterIdLst>
  <p:sldIdLst>
    <p:sldId id="681" r:id="rId3"/>
    <p:sldId id="680" r:id="rId4"/>
    <p:sldId id="260" r:id="rId5"/>
    <p:sldId id="258" r:id="rId6"/>
    <p:sldId id="567" r:id="rId7"/>
    <p:sldId id="571" r:id="rId8"/>
    <p:sldId id="572" r:id="rId9"/>
    <p:sldId id="575" r:id="rId10"/>
    <p:sldId id="574" r:id="rId11"/>
    <p:sldId id="649" r:id="rId12"/>
    <p:sldId id="576" r:id="rId13"/>
    <p:sldId id="578" r:id="rId14"/>
    <p:sldId id="579" r:id="rId15"/>
    <p:sldId id="674" r:id="rId16"/>
    <p:sldId id="667" r:id="rId17"/>
    <p:sldId id="269" r:id="rId18"/>
    <p:sldId id="484" r:id="rId19"/>
    <p:sldId id="581" r:id="rId20"/>
    <p:sldId id="583" r:id="rId21"/>
    <p:sldId id="331" r:id="rId22"/>
    <p:sldId id="370" r:id="rId23"/>
    <p:sldId id="372" r:id="rId24"/>
    <p:sldId id="408" r:id="rId25"/>
    <p:sldId id="377" r:id="rId26"/>
    <p:sldId id="616" r:id="rId27"/>
    <p:sldId id="499" r:id="rId28"/>
    <p:sldId id="407" r:id="rId29"/>
    <p:sldId id="382" r:id="rId30"/>
    <p:sldId id="381" r:id="rId31"/>
    <p:sldId id="278" r:id="rId32"/>
    <p:sldId id="279" r:id="rId33"/>
    <p:sldId id="617" r:id="rId34"/>
    <p:sldId id="640" r:id="rId35"/>
    <p:sldId id="383" r:id="rId36"/>
    <p:sldId id="384" r:id="rId37"/>
    <p:sldId id="386" r:id="rId38"/>
    <p:sldId id="410" r:id="rId39"/>
    <p:sldId id="284" r:id="rId40"/>
    <p:sldId id="397" r:id="rId41"/>
    <p:sldId id="398" r:id="rId42"/>
    <p:sldId id="399" r:id="rId43"/>
    <p:sldId id="402" r:id="rId44"/>
    <p:sldId id="292" r:id="rId45"/>
    <p:sldId id="294" r:id="rId46"/>
    <p:sldId id="656" r:id="rId47"/>
    <p:sldId id="295" r:id="rId48"/>
    <p:sldId id="363" r:id="rId49"/>
    <p:sldId id="405" r:id="rId50"/>
    <p:sldId id="401" r:id="rId51"/>
    <p:sldId id="404" r:id="rId52"/>
    <p:sldId id="406" r:id="rId53"/>
    <p:sldId id="490" r:id="rId54"/>
    <p:sldId id="621" r:id="rId55"/>
    <p:sldId id="619" r:id="rId56"/>
    <p:sldId id="641" r:id="rId57"/>
    <p:sldId id="624" r:id="rId58"/>
    <p:sldId id="601" r:id="rId59"/>
    <p:sldId id="679" r:id="rId60"/>
    <p:sldId id="605" r:id="rId61"/>
    <p:sldId id="629" r:id="rId62"/>
    <p:sldId id="626" r:id="rId63"/>
    <p:sldId id="668" r:id="rId64"/>
    <p:sldId id="630" r:id="rId65"/>
    <p:sldId id="628" r:id="rId66"/>
    <p:sldId id="644" r:id="rId67"/>
    <p:sldId id="657" r:id="rId68"/>
    <p:sldId id="653" r:id="rId69"/>
    <p:sldId id="625" r:id="rId70"/>
    <p:sldId id="669" r:id="rId71"/>
    <p:sldId id="627" r:id="rId72"/>
    <p:sldId id="658" r:id="rId73"/>
    <p:sldId id="659" r:id="rId74"/>
    <p:sldId id="670" r:id="rId75"/>
    <p:sldId id="609" r:id="rId76"/>
    <p:sldId id="612" r:id="rId77"/>
    <p:sldId id="675" r:id="rId78"/>
    <p:sldId id="673" r:id="rId79"/>
    <p:sldId id="683" r:id="rId80"/>
  </p:sldIdLst>
  <p:sldSz cx="9144000" cy="6858000" type="screen4x3"/>
  <p:notesSz cx="7315200" cy="9601200"/>
  <p:embeddedFontLst>
    <p:embeddedFont>
      <p:font typeface="Univers Com 45 Light" pitchFamily="34" charset="0"/>
      <p:regular r:id="rId83"/>
    </p:embeddedFont>
    <p:embeddedFont>
      <p:font typeface="Calibri" pitchFamily="34" charset="0"/>
      <p:regular r:id="rId84"/>
      <p:bold r:id="rId85"/>
      <p:italic r:id="rId86"/>
      <p:boldItalic r:id="rId87"/>
    </p:embeddedFont>
    <p:embeddedFont>
      <p:font typeface="Arial Narrow" pitchFamily="34" charset="0"/>
      <p:regular r:id="rId88"/>
      <p:bold r:id="rId89"/>
      <p:italic r:id="rId90"/>
      <p:boldItalic r:id="rId91"/>
    </p:embeddedFont>
    <p:embeddedFont>
      <p:font typeface="Univers Com 55" pitchFamily="34" charset="0"/>
      <p:regular r:id="rId92"/>
    </p:embeddedFont>
    <p:embeddedFont>
      <p:font typeface="Verdana" pitchFamily="34" charset="0"/>
      <p:regular r:id="rId93"/>
      <p:bold r:id="rId94"/>
      <p:italic r:id="rId95"/>
      <p:boldItalic r:id="rId96"/>
    </p:embeddedFont>
    <p:embeddedFont>
      <p:font typeface="ＭＳ Ｐゴシック" pitchFamily="34" charset="-128"/>
      <p:regular r:id="rId97"/>
    </p:embeddedFont>
    <p:embeddedFont>
      <p:font typeface="Cambria" pitchFamily="18" charset="0"/>
      <p:regular r:id="rId98"/>
      <p:bold r:id="rId99"/>
      <p:italic r:id="rId100"/>
      <p:boldItalic r:id="rId101"/>
    </p:embeddedFont>
  </p:embeddedFontLst>
  <p:custShowLst>
    <p:custShow name="Recommended: Scope/Arb (3 hour)" id="0">
      <p:sldLst>
        <p:sld r:id="rId4"/>
        <p:sld r:id="rId5"/>
        <p:sld r:id="rId6"/>
        <p:sld r:id="rId7"/>
        <p:sld r:id="rId8"/>
        <p:sld r:id="rId9"/>
        <p:sld r:id="rId10"/>
        <p:sld r:id="rId11"/>
        <p:sld r:id="rId12"/>
        <p:sld r:id="rId13"/>
        <p:sld r:id="rId14"/>
        <p:sld r:id="rId15"/>
        <p:sld r:id="rId16"/>
        <p:sld r:id="rId17"/>
        <p:sld r:id="rId18"/>
        <p:sld r:id="rId19"/>
        <p:sld r:id="rId20"/>
        <p:sld r:id="rId21"/>
        <p:sld r:id="rId22"/>
        <p:sld r:id="rId23"/>
        <p:sld r:id="rId24"/>
        <p:sld r:id="rId25"/>
        <p:sld r:id="rId26"/>
        <p:sld r:id="rId27"/>
        <p:sld r:id="rId28"/>
        <p:sld r:id="rId29"/>
        <p:sld r:id="rId30"/>
        <p:sld r:id="rId31"/>
        <p:sld r:id="rId32"/>
        <p:sld r:id="rId33"/>
        <p:sld r:id="rId34"/>
        <p:sld r:id="rId3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 r:id="rId61"/>
        <p:sld r:id="rId62"/>
        <p:sld r:id="rId63"/>
        <p:sld r:id="rId64"/>
        <p:sld r:id="rId65"/>
        <p:sld r:id="rId66"/>
        <p:sld r:id="rId67"/>
        <p:sld r:id="rId68"/>
        <p:sld r:id="rId78"/>
        <p:sld r:id="rId79"/>
      </p:sldLst>
    </p:custShow>
    <p:custShow name="DMM (3 hour)" id="1">
      <p:sldLst>
        <p:sld r:id="rId4"/>
        <p:sld r:id="rId5"/>
        <p:sld r:id="rId6"/>
        <p:sld r:id="rId7"/>
        <p:sld r:id="rId8"/>
        <p:sld r:id="rId9"/>
        <p:sld r:id="rId10"/>
        <p:sld r:id="rId11"/>
        <p:sld r:id="rId12"/>
        <p:sld r:id="rId13"/>
        <p:sld r:id="rId14"/>
        <p:sld r:id="rId15"/>
        <p:sld r:id="rId16"/>
        <p:sld r:id="rId17"/>
        <p:sld r:id="rId18"/>
        <p:sld r:id="rId19"/>
        <p:sld r:id="rId20"/>
        <p:sld r:id="rId21"/>
        <p:sld r:id="rId22"/>
        <p:sld r:id="rId23"/>
        <p:sld r:id="rId24"/>
        <p:sld r:id="rId25"/>
        <p:sld r:id="rId26"/>
        <p:sld r:id="rId27"/>
        <p:sld r:id="rId28"/>
        <p:sld r:id="rId29"/>
        <p:sld r:id="rId30"/>
        <p:sld r:id="rId31"/>
        <p:sld r:id="rId32"/>
        <p:sld r:id="rId33"/>
        <p:sld r:id="rId34"/>
        <p:sld r:id="rId3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 r:id="rId69"/>
        <p:sld r:id="rId70"/>
        <p:sld r:id="rId71"/>
        <p:sld r:id="rId72"/>
        <p:sld r:id="rId73"/>
        <p:sld r:id="rId74"/>
        <p:sld r:id="rId75"/>
        <p:sld r:id="rId78"/>
        <p:sld r:id="rId79"/>
      </p:sldLst>
    </p:custShow>
    <p:custShow name="Power Supply (3 hour)" id="2">
      <p:sldLst>
        <p:sld r:id="rId4"/>
        <p:sld r:id="rId5"/>
        <p:sld r:id="rId6"/>
        <p:sld r:id="rId7"/>
        <p:sld r:id="rId8"/>
        <p:sld r:id="rId9"/>
        <p:sld r:id="rId10"/>
        <p:sld r:id="rId11"/>
        <p:sld r:id="rId12"/>
        <p:sld r:id="rId13"/>
        <p:sld r:id="rId14"/>
        <p:sld r:id="rId15"/>
        <p:sld r:id="rId16"/>
        <p:sld r:id="rId17"/>
        <p:sld r:id="rId18"/>
        <p:sld r:id="rId19"/>
        <p:sld r:id="rId20"/>
        <p:sld r:id="rId21"/>
        <p:sld r:id="rId22"/>
        <p:sld r:id="rId23"/>
        <p:sld r:id="rId24"/>
        <p:sld r:id="rId25"/>
        <p:sld r:id="rId26"/>
        <p:sld r:id="rId27"/>
        <p:sld r:id="rId28"/>
        <p:sld r:id="rId29"/>
        <p:sld r:id="rId30"/>
        <p:sld r:id="rId31"/>
        <p:sld r:id="rId32"/>
        <p:sld r:id="rId33"/>
        <p:sld r:id="rId34"/>
        <p:sld r:id="rId3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 r:id="rId76"/>
        <p:sld r:id="rId78"/>
        <p:sld r:id="rId79"/>
      </p:sldLst>
    </p:custShow>
    <p:custShow name="HSDIO (3 hour)" id="3">
      <p:sldLst>
        <p:sld r:id="rId4"/>
        <p:sld r:id="rId5"/>
        <p:sld r:id="rId6"/>
        <p:sld r:id="rId7"/>
        <p:sld r:id="rId8"/>
        <p:sld r:id="rId9"/>
        <p:sld r:id="rId10"/>
        <p:sld r:id="rId11"/>
        <p:sld r:id="rId12"/>
        <p:sld r:id="rId13"/>
        <p:sld r:id="rId14"/>
        <p:sld r:id="rId15"/>
        <p:sld r:id="rId16"/>
        <p:sld r:id="rId17"/>
        <p:sld r:id="rId18"/>
        <p:sld r:id="rId19"/>
        <p:sld r:id="rId20"/>
        <p:sld r:id="rId21"/>
        <p:sld r:id="rId22"/>
        <p:sld r:id="rId23"/>
        <p:sld r:id="rId24"/>
        <p:sld r:id="rId25"/>
        <p:sld r:id="rId26"/>
        <p:sld r:id="rId27"/>
        <p:sld r:id="rId28"/>
        <p:sld r:id="rId29"/>
        <p:sld r:id="rId30"/>
        <p:sld r:id="rId31"/>
        <p:sld r:id="rId32"/>
        <p:sld r:id="rId33"/>
        <p:sld r:id="rId34"/>
        <p:sld r:id="rId3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 r:id="rId77"/>
        <p:sld r:id="rId78"/>
        <p:sld r:id="rId79"/>
      </p:sldLst>
    </p:custShow>
  </p:custShowLst>
  <p:defaultText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rrick Snyder" initials="drs" lastIdx="2" clrIdx="0"/>
  <p:cmAuthor id="1" name="jmoran" initials="jm"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AF0F7"/>
    <a:srgbClr val="0A60A3"/>
    <a:srgbClr val="FFFFFF"/>
    <a:srgbClr val="EFF6EA"/>
    <a:srgbClr val="065FA3"/>
    <a:srgbClr val="D6A300"/>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20" autoAdjust="0"/>
    <p:restoredTop sz="47705" autoAdjust="0"/>
  </p:normalViewPr>
  <p:slideViewPr>
    <p:cSldViewPr>
      <p:cViewPr varScale="1">
        <p:scale>
          <a:sx n="59" d="100"/>
          <a:sy n="59" d="100"/>
        </p:scale>
        <p:origin x="-3114" y="-90"/>
      </p:cViewPr>
      <p:guideLst>
        <p:guide orient="horz" pos="2160"/>
        <p:guide pos="2880"/>
      </p:guideLst>
    </p:cSldViewPr>
  </p:slideViewPr>
  <p:notesTextViewPr>
    <p:cViewPr>
      <p:scale>
        <a:sx n="1" d="1"/>
        <a:sy n="1" d="1"/>
      </p:scale>
      <p:origin x="0" y="0"/>
    </p:cViewPr>
  </p:notesTextViewPr>
  <p:sorterViewPr>
    <p:cViewPr>
      <p:scale>
        <a:sx n="76" d="100"/>
        <a:sy n="76" d="100"/>
      </p:scale>
      <p:origin x="0" y="0"/>
    </p:cViewPr>
  </p:sorterViewPr>
  <p:notesViewPr>
    <p:cSldViewPr>
      <p:cViewPr varScale="1">
        <p:scale>
          <a:sx n="79" d="100"/>
          <a:sy n="79" d="100"/>
        </p:scale>
        <p:origin x="-2004"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font" Target="fonts/font2.fntdata"/><Relationship Id="rId89" Type="http://schemas.openxmlformats.org/officeDocument/2006/relationships/font" Target="fonts/font7.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font" Target="fonts/font5.fntdata"/><Relationship Id="rId102"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handoutMaster" Target="handoutMasters/handoutMaster1.xml"/><Relationship Id="rId90" Type="http://schemas.openxmlformats.org/officeDocument/2006/relationships/font" Target="fonts/font8.fntdata"/><Relationship Id="rId95" Type="http://schemas.openxmlformats.org/officeDocument/2006/relationships/font" Target="fonts/font13.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font" Target="fonts/font18.fntdata"/><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font" Target="fonts/font3.fntdata"/><Relationship Id="rId93" Type="http://schemas.openxmlformats.org/officeDocument/2006/relationships/font" Target="fonts/font11.fntdata"/><Relationship Id="rId98" Type="http://schemas.openxmlformats.org/officeDocument/2006/relationships/font" Target="fonts/font1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notesMaster" Target="notesMasters/notesMaster1.xml"/><Relationship Id="rId86" Type="http://schemas.openxmlformats.org/officeDocument/2006/relationships/font" Target="fonts/font4.fntdata"/><Relationship Id="rId94" Type="http://schemas.openxmlformats.org/officeDocument/2006/relationships/font" Target="fonts/font12.fntdata"/><Relationship Id="rId99" Type="http://schemas.openxmlformats.org/officeDocument/2006/relationships/font" Target="fonts/font17.fntdata"/><Relationship Id="rId101" Type="http://schemas.openxmlformats.org/officeDocument/2006/relationships/font" Target="fonts/font19.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15.fntdata"/><Relationship Id="rId104" Type="http://schemas.openxmlformats.org/officeDocument/2006/relationships/viewProps" Target="viewProps.xml"/></Relationships>
</file>

<file path=ppt/diagrams/_rels/data2.xml.rels><?xml version="1.0" encoding="UTF-8" standalone="yes"?>
<Relationships xmlns="http://schemas.openxmlformats.org/package/2006/relationships"><Relationship Id="rId1" Type="http://schemas.openxmlformats.org/officeDocument/2006/relationships/image" Target="../media/image13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7098DC-BCDF-4265-950A-F9C8D2AA248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A089E2F-3FF8-44E2-9CDF-3A0D47A95C49}">
      <dgm:prSet phldrT="[Text]" custT="1"/>
      <dgm:spPr/>
      <dgm:t>
        <a:bodyPr anchor="ctr"/>
        <a:lstStyle/>
        <a:p>
          <a:pPr algn="ctr"/>
          <a:r>
            <a:rPr lang="en-US" sz="1400" dirty="0" smtClean="0"/>
            <a:t>The Challenges of Developing Automated Measurement Systems</a:t>
          </a:r>
          <a:endParaRPr lang="en-US" sz="1400" dirty="0"/>
        </a:p>
      </dgm:t>
    </dgm:pt>
    <dgm:pt modelId="{88F26FF9-7917-4BF9-AB1C-21DDF555A2D3}" type="parTrans" cxnId="{2C41E722-605C-4788-AB7E-76EF716C27C1}">
      <dgm:prSet/>
      <dgm:spPr/>
      <dgm:t>
        <a:bodyPr/>
        <a:lstStyle/>
        <a:p>
          <a:endParaRPr lang="en-US" sz="1400"/>
        </a:p>
      </dgm:t>
    </dgm:pt>
    <dgm:pt modelId="{19E1960F-E2EF-4835-BE92-791FD5941967}" type="sibTrans" cxnId="{2C41E722-605C-4788-AB7E-76EF716C27C1}">
      <dgm:prSet/>
      <dgm:spPr/>
      <dgm:t>
        <a:bodyPr/>
        <a:lstStyle/>
        <a:p>
          <a:endParaRPr lang="en-US" sz="1400"/>
        </a:p>
      </dgm:t>
    </dgm:pt>
    <dgm:pt modelId="{799B37EF-CC8F-45F1-B1ED-D424A1AE24A1}">
      <dgm:prSet phldrT="[Text]" custT="1"/>
      <dgm:spPr/>
      <dgm:t>
        <a:bodyPr anchor="ctr"/>
        <a:lstStyle/>
        <a:p>
          <a:pPr algn="ctr"/>
          <a:r>
            <a:rPr lang="en-US" sz="1400" dirty="0" smtClean="0"/>
            <a:t>Building LabVIEW Measurement Applications</a:t>
          </a:r>
          <a:endParaRPr lang="en-US" sz="1400" dirty="0"/>
        </a:p>
      </dgm:t>
    </dgm:pt>
    <dgm:pt modelId="{3ACA68AA-BF24-42FF-B7F0-8082AD36842F}" type="parTrans" cxnId="{91FC4C56-ADC9-4D05-80E5-FF357F9FE6DC}">
      <dgm:prSet/>
      <dgm:spPr/>
      <dgm:t>
        <a:bodyPr/>
        <a:lstStyle/>
        <a:p>
          <a:endParaRPr lang="en-US" sz="1400"/>
        </a:p>
      </dgm:t>
    </dgm:pt>
    <dgm:pt modelId="{4FC24E39-5DD5-4273-91C3-3402E6E8A720}" type="sibTrans" cxnId="{91FC4C56-ADC9-4D05-80E5-FF357F9FE6DC}">
      <dgm:prSet/>
      <dgm:spPr/>
      <dgm:t>
        <a:bodyPr/>
        <a:lstStyle/>
        <a:p>
          <a:endParaRPr lang="en-US" sz="1400"/>
        </a:p>
      </dgm:t>
    </dgm:pt>
    <dgm:pt modelId="{19EF2A13-66ED-4328-8D53-C97B6D6007C7}">
      <dgm:prSet phldrT="[Text]" custT="1"/>
      <dgm:spPr/>
      <dgm:t>
        <a:bodyPr anchor="ctr"/>
        <a:lstStyle/>
        <a:p>
          <a:pPr algn="ctr"/>
          <a:r>
            <a:rPr lang="en-US" sz="1400" dirty="0" smtClean="0"/>
            <a:t>Break</a:t>
          </a:r>
          <a:endParaRPr lang="en-US" sz="1400" dirty="0"/>
        </a:p>
      </dgm:t>
    </dgm:pt>
    <dgm:pt modelId="{8449C9D7-66C3-447B-A888-1C1096A4EBE1}" type="parTrans" cxnId="{A40C80F8-0DCA-42CF-9D28-64127B4B6F29}">
      <dgm:prSet/>
      <dgm:spPr/>
      <dgm:t>
        <a:bodyPr/>
        <a:lstStyle/>
        <a:p>
          <a:endParaRPr lang="en-US" sz="1400"/>
        </a:p>
      </dgm:t>
    </dgm:pt>
    <dgm:pt modelId="{BBDCC331-AA5A-4935-91F4-F7ADB077F031}" type="sibTrans" cxnId="{A40C80F8-0DCA-42CF-9D28-64127B4B6F29}">
      <dgm:prSet/>
      <dgm:spPr/>
      <dgm:t>
        <a:bodyPr/>
        <a:lstStyle/>
        <a:p>
          <a:endParaRPr lang="en-US" sz="1400"/>
        </a:p>
      </dgm:t>
    </dgm:pt>
    <dgm:pt modelId="{09EBC22D-847E-4A80-9A60-5CA028C66B3C}">
      <dgm:prSet phldrT="[Text]" custT="1"/>
      <dgm:spPr/>
      <dgm:t>
        <a:bodyPr anchor="ctr"/>
        <a:lstStyle/>
        <a:p>
          <a:pPr algn="r"/>
          <a:r>
            <a:rPr lang="en-US" sz="1400" dirty="0" smtClean="0"/>
            <a:t>Enjoy coffee and networking with industry peers</a:t>
          </a:r>
          <a:endParaRPr lang="en-US" sz="1400" dirty="0"/>
        </a:p>
      </dgm:t>
    </dgm:pt>
    <dgm:pt modelId="{90890504-8901-4F91-93DB-307CD5A3CF53}" type="parTrans" cxnId="{875D0463-FAE9-4611-967F-2CFCA03112A9}">
      <dgm:prSet/>
      <dgm:spPr/>
      <dgm:t>
        <a:bodyPr/>
        <a:lstStyle/>
        <a:p>
          <a:endParaRPr lang="en-US" sz="1400"/>
        </a:p>
      </dgm:t>
    </dgm:pt>
    <dgm:pt modelId="{837879D9-2CD7-4901-B4C3-F9110B80E686}" type="sibTrans" cxnId="{875D0463-FAE9-4611-967F-2CFCA03112A9}">
      <dgm:prSet/>
      <dgm:spPr/>
      <dgm:t>
        <a:bodyPr/>
        <a:lstStyle/>
        <a:p>
          <a:endParaRPr lang="en-US" sz="1400"/>
        </a:p>
      </dgm:t>
    </dgm:pt>
    <dgm:pt modelId="{5BED3BC1-75F6-244D-8CD7-4ACC02500707}">
      <dgm:prSet phldrT="[Text]" custT="1"/>
      <dgm:spPr/>
      <dgm:t>
        <a:bodyPr anchor="ctr"/>
        <a:lstStyle/>
        <a:p>
          <a:pPr algn="ctr"/>
          <a:r>
            <a:rPr lang="en-US" sz="1400" dirty="0" smtClean="0"/>
            <a:t>Intro to the </a:t>
          </a:r>
          <a:br>
            <a:rPr lang="en-US" sz="1400" dirty="0" smtClean="0"/>
          </a:br>
          <a:r>
            <a:rPr lang="en-US" sz="1400" dirty="0" smtClean="0"/>
            <a:t>NI Automated Measurement Platform</a:t>
          </a:r>
          <a:endParaRPr lang="en-US" sz="1400" dirty="0"/>
        </a:p>
      </dgm:t>
    </dgm:pt>
    <dgm:pt modelId="{B00D2A76-39B9-6644-9F62-BC766BCFE5C6}" type="parTrans" cxnId="{B8B9125B-7AD7-F64D-BB7E-AB5D30C21CCE}">
      <dgm:prSet/>
      <dgm:spPr/>
      <dgm:t>
        <a:bodyPr/>
        <a:lstStyle/>
        <a:p>
          <a:endParaRPr lang="en-US" sz="1400"/>
        </a:p>
      </dgm:t>
    </dgm:pt>
    <dgm:pt modelId="{3D52AB14-241F-0A40-9D6E-DEF685B5F843}" type="sibTrans" cxnId="{B8B9125B-7AD7-F64D-BB7E-AB5D30C21CCE}">
      <dgm:prSet/>
      <dgm:spPr/>
      <dgm:t>
        <a:bodyPr/>
        <a:lstStyle/>
        <a:p>
          <a:endParaRPr lang="en-US" sz="1400"/>
        </a:p>
      </dgm:t>
    </dgm:pt>
    <dgm:pt modelId="{64871B4B-67AA-440E-9993-68C83BEFBDE5}">
      <dgm:prSet phldrT="[Text]" custT="1"/>
      <dgm:spPr/>
      <dgm:t>
        <a:bodyPr anchor="ctr"/>
        <a:lstStyle/>
        <a:p>
          <a:pPr algn="r"/>
          <a:r>
            <a:rPr lang="en-US" sz="1400" dirty="0" smtClean="0"/>
            <a:t>The evolution of automated measurements and </a:t>
          </a:r>
          <a:br>
            <a:rPr lang="en-US" sz="1400" dirty="0" smtClean="0"/>
          </a:br>
          <a:r>
            <a:rPr lang="en-US" sz="1400" dirty="0" smtClean="0"/>
            <a:t>escalating device complexity over time</a:t>
          </a:r>
          <a:endParaRPr lang="en-US" sz="1400" dirty="0"/>
        </a:p>
      </dgm:t>
    </dgm:pt>
    <dgm:pt modelId="{22A1A147-0A66-4010-873F-D01E380D4EA6}" type="parTrans" cxnId="{677D83FA-2A3A-4DAA-A13B-8E245E3BBE0D}">
      <dgm:prSet/>
      <dgm:spPr/>
      <dgm:t>
        <a:bodyPr/>
        <a:lstStyle/>
        <a:p>
          <a:endParaRPr lang="en-US" sz="1400"/>
        </a:p>
      </dgm:t>
    </dgm:pt>
    <dgm:pt modelId="{0967D556-AE33-4CD3-8F25-4D8596663BF8}" type="sibTrans" cxnId="{677D83FA-2A3A-4DAA-A13B-8E245E3BBE0D}">
      <dgm:prSet/>
      <dgm:spPr/>
      <dgm:t>
        <a:bodyPr/>
        <a:lstStyle/>
        <a:p>
          <a:endParaRPr lang="en-US" sz="1400"/>
        </a:p>
      </dgm:t>
    </dgm:pt>
    <dgm:pt modelId="{122A2B83-E7E4-450B-8BE1-FA38BB8A2894}">
      <dgm:prSet phldrT="[Text]" custT="1"/>
      <dgm:spPr/>
      <dgm:t>
        <a:bodyPr anchor="ctr"/>
        <a:lstStyle/>
        <a:p>
          <a:pPr algn="r"/>
          <a:r>
            <a:rPr lang="en-US" sz="1400" dirty="0" smtClean="0"/>
            <a:t>Understanding reconfigurable hardware</a:t>
          </a:r>
          <a:endParaRPr lang="en-US" sz="1400" dirty="0"/>
        </a:p>
      </dgm:t>
    </dgm:pt>
    <dgm:pt modelId="{9DC8DEEE-251D-4F6C-9D25-0C33B060B252}" type="parTrans" cxnId="{DB0CBE21-B8DC-4C12-9B92-502869AE5E83}">
      <dgm:prSet/>
      <dgm:spPr/>
      <dgm:t>
        <a:bodyPr/>
        <a:lstStyle/>
        <a:p>
          <a:endParaRPr lang="en-US" sz="1400"/>
        </a:p>
      </dgm:t>
    </dgm:pt>
    <dgm:pt modelId="{30735A27-F78F-44D2-A267-7BD6F8EBCFD0}" type="sibTrans" cxnId="{DB0CBE21-B8DC-4C12-9B92-502869AE5E83}">
      <dgm:prSet/>
      <dgm:spPr/>
      <dgm:t>
        <a:bodyPr/>
        <a:lstStyle/>
        <a:p>
          <a:endParaRPr lang="en-US" sz="1400"/>
        </a:p>
      </dgm:t>
    </dgm:pt>
    <dgm:pt modelId="{5AB1C2B9-44F2-4DF4-BBE9-06951CBDD1E3}">
      <dgm:prSet phldrT="[Text]" custT="1"/>
      <dgm:spPr/>
      <dgm:t>
        <a:bodyPr anchor="ctr"/>
        <a:lstStyle/>
        <a:p>
          <a:pPr algn="r"/>
          <a:r>
            <a:rPr lang="en-US" sz="1400" dirty="0" smtClean="0"/>
            <a:t>Use LabVIEW and NI PXI hardware to develop automated test applications</a:t>
          </a:r>
          <a:endParaRPr lang="en-US" sz="1400" dirty="0"/>
        </a:p>
      </dgm:t>
    </dgm:pt>
    <dgm:pt modelId="{A158B502-5FAB-4A6E-908F-849D7A46DD54}" type="parTrans" cxnId="{69BEA3A6-AE11-4330-8380-629FEBE2F252}">
      <dgm:prSet/>
      <dgm:spPr/>
      <dgm:t>
        <a:bodyPr/>
        <a:lstStyle/>
        <a:p>
          <a:endParaRPr lang="en-US" sz="1400"/>
        </a:p>
      </dgm:t>
    </dgm:pt>
    <dgm:pt modelId="{E19020C1-D0B6-43E6-87DE-DA10BF041AE7}" type="sibTrans" cxnId="{69BEA3A6-AE11-4330-8380-629FEBE2F252}">
      <dgm:prSet/>
      <dgm:spPr/>
      <dgm:t>
        <a:bodyPr/>
        <a:lstStyle/>
        <a:p>
          <a:endParaRPr lang="en-US" sz="1400"/>
        </a:p>
      </dgm:t>
    </dgm:pt>
    <dgm:pt modelId="{C1630473-020D-458C-8BE7-93782AB77A97}">
      <dgm:prSet phldrT="[Text]" custT="1"/>
      <dgm:spPr/>
      <dgm:t>
        <a:bodyPr/>
        <a:lstStyle/>
        <a:p>
          <a:pPr algn="r"/>
          <a:r>
            <a:rPr lang="en-US" sz="1400" dirty="0" smtClean="0"/>
            <a:t>Exploring the benefits of LabVIEW for automated measurements</a:t>
          </a:r>
          <a:endParaRPr lang="en-US" sz="1400" dirty="0"/>
        </a:p>
      </dgm:t>
    </dgm:pt>
    <dgm:pt modelId="{4B5A586E-AC2D-405B-AE0A-C546804D0C90}" type="parTrans" cxnId="{82428DB2-8661-4209-A64C-75983A80D44A}">
      <dgm:prSet/>
      <dgm:spPr/>
      <dgm:t>
        <a:bodyPr/>
        <a:lstStyle/>
        <a:p>
          <a:endParaRPr lang="en-US"/>
        </a:p>
      </dgm:t>
    </dgm:pt>
    <dgm:pt modelId="{D7E87CDD-8D4B-4D7E-88FE-675D01FD9AE0}" type="sibTrans" cxnId="{82428DB2-8661-4209-A64C-75983A80D44A}">
      <dgm:prSet/>
      <dgm:spPr/>
      <dgm:t>
        <a:bodyPr/>
        <a:lstStyle/>
        <a:p>
          <a:endParaRPr lang="en-US"/>
        </a:p>
      </dgm:t>
    </dgm:pt>
    <dgm:pt modelId="{5C90987F-241E-4D49-A8A0-89D83AC6BBC1}">
      <dgm:prSet phldrT="[Text]" custT="1"/>
      <dgm:spPr/>
      <dgm:t>
        <a:bodyPr/>
        <a:lstStyle/>
        <a:p>
          <a:pPr algn="r"/>
          <a:r>
            <a:rPr lang="en-US" sz="1400" dirty="0" smtClean="0"/>
            <a:t>Navigating the LabVIEW environment</a:t>
          </a:r>
          <a:endParaRPr lang="en-US" sz="1400" dirty="0"/>
        </a:p>
      </dgm:t>
    </dgm:pt>
    <dgm:pt modelId="{C1379E6C-9DD4-4FE5-989B-2A093656C611}" type="parTrans" cxnId="{012E7E44-7D66-451C-B36E-6F017F85FF39}">
      <dgm:prSet/>
      <dgm:spPr/>
      <dgm:t>
        <a:bodyPr/>
        <a:lstStyle/>
        <a:p>
          <a:endParaRPr lang="en-US"/>
        </a:p>
      </dgm:t>
    </dgm:pt>
    <dgm:pt modelId="{DC7F0A76-EFF4-4CC1-A879-58F727640FDC}" type="sibTrans" cxnId="{012E7E44-7D66-451C-B36E-6F017F85FF39}">
      <dgm:prSet/>
      <dgm:spPr/>
      <dgm:t>
        <a:bodyPr/>
        <a:lstStyle/>
        <a:p>
          <a:endParaRPr lang="en-US"/>
        </a:p>
      </dgm:t>
    </dgm:pt>
    <dgm:pt modelId="{7FAFFAA3-6CA0-4A14-AA88-A3A433AE101E}" type="pres">
      <dgm:prSet presAssocID="{C77098DC-BCDF-4265-950A-F9C8D2AA2487}" presName="vert0" presStyleCnt="0">
        <dgm:presLayoutVars>
          <dgm:dir/>
          <dgm:animOne val="branch"/>
          <dgm:animLvl val="lvl"/>
        </dgm:presLayoutVars>
      </dgm:prSet>
      <dgm:spPr/>
      <dgm:t>
        <a:bodyPr/>
        <a:lstStyle/>
        <a:p>
          <a:endParaRPr lang="en-US"/>
        </a:p>
      </dgm:t>
    </dgm:pt>
    <dgm:pt modelId="{78EDB4B7-7F76-423C-86D6-169EAFC7317B}" type="pres">
      <dgm:prSet presAssocID="{2A089E2F-3FF8-44E2-9CDF-3A0D47A95C49}" presName="thickLine" presStyleLbl="alignNode1" presStyleIdx="0" presStyleCnt="4"/>
      <dgm:spPr/>
    </dgm:pt>
    <dgm:pt modelId="{2584D654-547D-46A7-9D77-F6C88F261A4B}" type="pres">
      <dgm:prSet presAssocID="{2A089E2F-3FF8-44E2-9CDF-3A0D47A95C49}" presName="horz1" presStyleCnt="0"/>
      <dgm:spPr/>
    </dgm:pt>
    <dgm:pt modelId="{E08D8F8E-2755-4CD9-813A-CF802B47653B}" type="pres">
      <dgm:prSet presAssocID="{2A089E2F-3FF8-44E2-9CDF-3A0D47A95C49}" presName="tx1" presStyleLbl="revTx" presStyleIdx="0" presStyleCnt="10"/>
      <dgm:spPr/>
      <dgm:t>
        <a:bodyPr/>
        <a:lstStyle/>
        <a:p>
          <a:endParaRPr lang="en-US"/>
        </a:p>
      </dgm:t>
    </dgm:pt>
    <dgm:pt modelId="{29EA3C0F-9491-4B9C-AC80-C9A9AE9F74A8}" type="pres">
      <dgm:prSet presAssocID="{2A089E2F-3FF8-44E2-9CDF-3A0D47A95C49}" presName="vert1" presStyleCnt="0"/>
      <dgm:spPr/>
    </dgm:pt>
    <dgm:pt modelId="{BA52AC0F-EAB6-4E6E-ACEC-D4BAB749385D}" type="pres">
      <dgm:prSet presAssocID="{64871B4B-67AA-440E-9993-68C83BEFBDE5}" presName="vertSpace2a" presStyleCnt="0"/>
      <dgm:spPr/>
    </dgm:pt>
    <dgm:pt modelId="{572E7533-4F29-4B32-AF51-FB23AD2C24E3}" type="pres">
      <dgm:prSet presAssocID="{64871B4B-67AA-440E-9993-68C83BEFBDE5}" presName="horz2" presStyleCnt="0"/>
      <dgm:spPr/>
    </dgm:pt>
    <dgm:pt modelId="{035DE37A-5567-459E-9107-774EB01FC197}" type="pres">
      <dgm:prSet presAssocID="{64871B4B-67AA-440E-9993-68C83BEFBDE5}" presName="horzSpace2" presStyleCnt="0"/>
      <dgm:spPr/>
    </dgm:pt>
    <dgm:pt modelId="{79A74482-0A11-4868-9590-31B1C5481AE7}" type="pres">
      <dgm:prSet presAssocID="{64871B4B-67AA-440E-9993-68C83BEFBDE5}" presName="tx2" presStyleLbl="revTx" presStyleIdx="1" presStyleCnt="10"/>
      <dgm:spPr/>
      <dgm:t>
        <a:bodyPr/>
        <a:lstStyle/>
        <a:p>
          <a:endParaRPr lang="en-US"/>
        </a:p>
      </dgm:t>
    </dgm:pt>
    <dgm:pt modelId="{D9FB2476-EF01-46E2-9EB0-9AA90323D1E2}" type="pres">
      <dgm:prSet presAssocID="{64871B4B-67AA-440E-9993-68C83BEFBDE5}" presName="vert2" presStyleCnt="0"/>
      <dgm:spPr/>
    </dgm:pt>
    <dgm:pt modelId="{9A22FAA5-92B5-49F0-8795-03F0F2899442}" type="pres">
      <dgm:prSet presAssocID="{64871B4B-67AA-440E-9993-68C83BEFBDE5}" presName="thinLine2b" presStyleLbl="callout" presStyleIdx="0" presStyleCnt="6"/>
      <dgm:spPr/>
    </dgm:pt>
    <dgm:pt modelId="{B9100F71-B572-4F1C-94E3-7E3053D04FC6}" type="pres">
      <dgm:prSet presAssocID="{64871B4B-67AA-440E-9993-68C83BEFBDE5}" presName="vertSpace2b" presStyleCnt="0"/>
      <dgm:spPr/>
    </dgm:pt>
    <dgm:pt modelId="{0C1A2F0E-12C6-D842-B164-AE04F9E35E67}" type="pres">
      <dgm:prSet presAssocID="{5BED3BC1-75F6-244D-8CD7-4ACC02500707}" presName="thickLine" presStyleLbl="alignNode1" presStyleIdx="1" presStyleCnt="4"/>
      <dgm:spPr/>
    </dgm:pt>
    <dgm:pt modelId="{52D8ABE8-7C22-674C-A630-C5426BF6F90F}" type="pres">
      <dgm:prSet presAssocID="{5BED3BC1-75F6-244D-8CD7-4ACC02500707}" presName="horz1" presStyleCnt="0"/>
      <dgm:spPr/>
    </dgm:pt>
    <dgm:pt modelId="{D1E33CC2-D7AB-D04E-9224-2E406D5B7523}" type="pres">
      <dgm:prSet presAssocID="{5BED3BC1-75F6-244D-8CD7-4ACC02500707}" presName="tx1" presStyleLbl="revTx" presStyleIdx="2" presStyleCnt="10"/>
      <dgm:spPr/>
      <dgm:t>
        <a:bodyPr/>
        <a:lstStyle/>
        <a:p>
          <a:endParaRPr lang="en-US"/>
        </a:p>
      </dgm:t>
    </dgm:pt>
    <dgm:pt modelId="{F7417205-934D-B54D-9DB7-C5EF5BBDA3A0}" type="pres">
      <dgm:prSet presAssocID="{5BED3BC1-75F6-244D-8CD7-4ACC02500707}" presName="vert1" presStyleCnt="0"/>
      <dgm:spPr/>
    </dgm:pt>
    <dgm:pt modelId="{52A3D121-6C6F-461B-BC6E-2CE8985C7C9D}" type="pres">
      <dgm:prSet presAssocID="{122A2B83-E7E4-450B-8BE1-FA38BB8A2894}" presName="vertSpace2a" presStyleCnt="0"/>
      <dgm:spPr/>
    </dgm:pt>
    <dgm:pt modelId="{97935198-DCB5-4AE3-A550-B9BD0CC5A74E}" type="pres">
      <dgm:prSet presAssocID="{122A2B83-E7E4-450B-8BE1-FA38BB8A2894}" presName="horz2" presStyleCnt="0"/>
      <dgm:spPr/>
    </dgm:pt>
    <dgm:pt modelId="{A8F7998D-8118-4FAD-A727-9DBC46E078B5}" type="pres">
      <dgm:prSet presAssocID="{122A2B83-E7E4-450B-8BE1-FA38BB8A2894}" presName="horzSpace2" presStyleCnt="0"/>
      <dgm:spPr/>
    </dgm:pt>
    <dgm:pt modelId="{8A43E182-943D-42C8-949B-8842B74BBD43}" type="pres">
      <dgm:prSet presAssocID="{122A2B83-E7E4-450B-8BE1-FA38BB8A2894}" presName="tx2" presStyleLbl="revTx" presStyleIdx="3" presStyleCnt="10"/>
      <dgm:spPr/>
      <dgm:t>
        <a:bodyPr/>
        <a:lstStyle/>
        <a:p>
          <a:endParaRPr lang="en-US"/>
        </a:p>
      </dgm:t>
    </dgm:pt>
    <dgm:pt modelId="{ABF02E34-7157-44D0-87DD-1AF770D6B127}" type="pres">
      <dgm:prSet presAssocID="{122A2B83-E7E4-450B-8BE1-FA38BB8A2894}" presName="vert2" presStyleCnt="0"/>
      <dgm:spPr/>
    </dgm:pt>
    <dgm:pt modelId="{0D347689-E77A-4C6D-BDDE-A7027C7EA8B3}" type="pres">
      <dgm:prSet presAssocID="{122A2B83-E7E4-450B-8BE1-FA38BB8A2894}" presName="thinLine2b" presStyleLbl="callout" presStyleIdx="1" presStyleCnt="6"/>
      <dgm:spPr/>
    </dgm:pt>
    <dgm:pt modelId="{501C9087-E498-47A3-8F8D-239390B13EA4}" type="pres">
      <dgm:prSet presAssocID="{122A2B83-E7E4-450B-8BE1-FA38BB8A2894}" presName="vertSpace2b" presStyleCnt="0"/>
      <dgm:spPr/>
    </dgm:pt>
    <dgm:pt modelId="{7B6131F7-534B-4AEF-83D3-C30AA979C5C3}" type="pres">
      <dgm:prSet presAssocID="{C1630473-020D-458C-8BE7-93782AB77A97}" presName="horz2" presStyleCnt="0"/>
      <dgm:spPr/>
    </dgm:pt>
    <dgm:pt modelId="{A301C037-8142-402C-B77B-E38323987FA0}" type="pres">
      <dgm:prSet presAssocID="{C1630473-020D-458C-8BE7-93782AB77A97}" presName="horzSpace2" presStyleCnt="0"/>
      <dgm:spPr/>
    </dgm:pt>
    <dgm:pt modelId="{0AD32F8D-5ACA-45B6-BF1D-62042034D005}" type="pres">
      <dgm:prSet presAssocID="{C1630473-020D-458C-8BE7-93782AB77A97}" presName="tx2" presStyleLbl="revTx" presStyleIdx="4" presStyleCnt="10"/>
      <dgm:spPr/>
      <dgm:t>
        <a:bodyPr/>
        <a:lstStyle/>
        <a:p>
          <a:endParaRPr lang="en-US"/>
        </a:p>
      </dgm:t>
    </dgm:pt>
    <dgm:pt modelId="{E5052216-D84E-4534-975B-D95775DD54E7}" type="pres">
      <dgm:prSet presAssocID="{C1630473-020D-458C-8BE7-93782AB77A97}" presName="vert2" presStyleCnt="0"/>
      <dgm:spPr/>
    </dgm:pt>
    <dgm:pt modelId="{B7891B2B-CDA9-433E-BCA6-8472B86C699E}" type="pres">
      <dgm:prSet presAssocID="{C1630473-020D-458C-8BE7-93782AB77A97}" presName="thinLine2b" presStyleLbl="callout" presStyleIdx="2" presStyleCnt="6"/>
      <dgm:spPr/>
    </dgm:pt>
    <dgm:pt modelId="{D0D9EDF1-C6A6-48A6-8D29-CBCE9C4DF488}" type="pres">
      <dgm:prSet presAssocID="{C1630473-020D-458C-8BE7-93782AB77A97}" presName="vertSpace2b" presStyleCnt="0"/>
      <dgm:spPr/>
    </dgm:pt>
    <dgm:pt modelId="{203F9128-1A87-4E9B-A365-7F848FFE6F47}" type="pres">
      <dgm:prSet presAssocID="{5C90987F-241E-4D49-A8A0-89D83AC6BBC1}" presName="horz2" presStyleCnt="0"/>
      <dgm:spPr/>
    </dgm:pt>
    <dgm:pt modelId="{1190466D-8811-404F-90CC-B026B0CB208D}" type="pres">
      <dgm:prSet presAssocID="{5C90987F-241E-4D49-A8A0-89D83AC6BBC1}" presName="horzSpace2" presStyleCnt="0"/>
      <dgm:spPr/>
    </dgm:pt>
    <dgm:pt modelId="{A9787860-A4BD-44B0-AA87-17701259741F}" type="pres">
      <dgm:prSet presAssocID="{5C90987F-241E-4D49-A8A0-89D83AC6BBC1}" presName="tx2" presStyleLbl="revTx" presStyleIdx="5" presStyleCnt="10"/>
      <dgm:spPr/>
      <dgm:t>
        <a:bodyPr/>
        <a:lstStyle/>
        <a:p>
          <a:endParaRPr lang="en-US"/>
        </a:p>
      </dgm:t>
    </dgm:pt>
    <dgm:pt modelId="{B8BE848B-85B2-4720-91B6-5485C3C2B159}" type="pres">
      <dgm:prSet presAssocID="{5C90987F-241E-4D49-A8A0-89D83AC6BBC1}" presName="vert2" presStyleCnt="0"/>
      <dgm:spPr/>
    </dgm:pt>
    <dgm:pt modelId="{E338A918-54D5-48D6-B77D-E8B9AF0163E1}" type="pres">
      <dgm:prSet presAssocID="{5C90987F-241E-4D49-A8A0-89D83AC6BBC1}" presName="thinLine2b" presStyleLbl="callout" presStyleIdx="3" presStyleCnt="6"/>
      <dgm:spPr/>
    </dgm:pt>
    <dgm:pt modelId="{4A8262C4-83B9-41B4-BE17-3458ABC7CE66}" type="pres">
      <dgm:prSet presAssocID="{5C90987F-241E-4D49-A8A0-89D83AC6BBC1}" presName="vertSpace2b" presStyleCnt="0"/>
      <dgm:spPr/>
    </dgm:pt>
    <dgm:pt modelId="{D65C726D-F0DC-4916-888A-513558E0B2B7}" type="pres">
      <dgm:prSet presAssocID="{19EF2A13-66ED-4328-8D53-C97B6D6007C7}" presName="thickLine" presStyleLbl="alignNode1" presStyleIdx="2" presStyleCnt="4"/>
      <dgm:spPr/>
    </dgm:pt>
    <dgm:pt modelId="{664A2FB9-5B0C-4A05-9842-B0960F00EFEA}" type="pres">
      <dgm:prSet presAssocID="{19EF2A13-66ED-4328-8D53-C97B6D6007C7}" presName="horz1" presStyleCnt="0"/>
      <dgm:spPr/>
    </dgm:pt>
    <dgm:pt modelId="{7E267DB3-8897-405F-825E-FD1342B5B291}" type="pres">
      <dgm:prSet presAssocID="{19EF2A13-66ED-4328-8D53-C97B6D6007C7}" presName="tx1" presStyleLbl="revTx" presStyleIdx="6" presStyleCnt="10"/>
      <dgm:spPr/>
      <dgm:t>
        <a:bodyPr/>
        <a:lstStyle/>
        <a:p>
          <a:endParaRPr lang="en-US"/>
        </a:p>
      </dgm:t>
    </dgm:pt>
    <dgm:pt modelId="{9BD70E00-9CC7-499B-B41A-AB1B3CB6F980}" type="pres">
      <dgm:prSet presAssocID="{19EF2A13-66ED-4328-8D53-C97B6D6007C7}" presName="vert1" presStyleCnt="0"/>
      <dgm:spPr/>
    </dgm:pt>
    <dgm:pt modelId="{D6923C17-45A7-40AE-BA03-5A271946BC9A}" type="pres">
      <dgm:prSet presAssocID="{09EBC22D-847E-4A80-9A60-5CA028C66B3C}" presName="vertSpace2a" presStyleCnt="0"/>
      <dgm:spPr/>
    </dgm:pt>
    <dgm:pt modelId="{A15095FE-476E-4A02-88C7-F010E373263D}" type="pres">
      <dgm:prSet presAssocID="{09EBC22D-847E-4A80-9A60-5CA028C66B3C}" presName="horz2" presStyleCnt="0"/>
      <dgm:spPr/>
    </dgm:pt>
    <dgm:pt modelId="{96A69136-4203-48A5-A9AF-EBE26C12B2FB}" type="pres">
      <dgm:prSet presAssocID="{09EBC22D-847E-4A80-9A60-5CA028C66B3C}" presName="horzSpace2" presStyleCnt="0"/>
      <dgm:spPr/>
    </dgm:pt>
    <dgm:pt modelId="{2CA8997E-F56A-46FC-92D3-3B76C86A0871}" type="pres">
      <dgm:prSet presAssocID="{09EBC22D-847E-4A80-9A60-5CA028C66B3C}" presName="tx2" presStyleLbl="revTx" presStyleIdx="7" presStyleCnt="10"/>
      <dgm:spPr/>
      <dgm:t>
        <a:bodyPr/>
        <a:lstStyle/>
        <a:p>
          <a:endParaRPr lang="en-US"/>
        </a:p>
      </dgm:t>
    </dgm:pt>
    <dgm:pt modelId="{E437A3DD-C9F8-4772-9344-ED2032DFA63F}" type="pres">
      <dgm:prSet presAssocID="{09EBC22D-847E-4A80-9A60-5CA028C66B3C}" presName="vert2" presStyleCnt="0"/>
      <dgm:spPr/>
    </dgm:pt>
    <dgm:pt modelId="{A704DD75-1C52-4F3B-A3FA-D7014522D8F9}" type="pres">
      <dgm:prSet presAssocID="{09EBC22D-847E-4A80-9A60-5CA028C66B3C}" presName="thinLine2b" presStyleLbl="callout" presStyleIdx="4" presStyleCnt="6"/>
      <dgm:spPr/>
    </dgm:pt>
    <dgm:pt modelId="{225DF46D-26EB-428F-94A5-6E049EAC68FE}" type="pres">
      <dgm:prSet presAssocID="{09EBC22D-847E-4A80-9A60-5CA028C66B3C}" presName="vertSpace2b" presStyleCnt="0"/>
      <dgm:spPr/>
    </dgm:pt>
    <dgm:pt modelId="{4D08E143-5587-48D6-B54C-139099610F98}" type="pres">
      <dgm:prSet presAssocID="{799B37EF-CC8F-45F1-B1ED-D424A1AE24A1}" presName="thickLine" presStyleLbl="alignNode1" presStyleIdx="3" presStyleCnt="4" custLinFactNeighborY="-1699"/>
      <dgm:spPr/>
    </dgm:pt>
    <dgm:pt modelId="{58D4A360-597D-414E-8AA7-4833D72C6152}" type="pres">
      <dgm:prSet presAssocID="{799B37EF-CC8F-45F1-B1ED-D424A1AE24A1}" presName="horz1" presStyleCnt="0"/>
      <dgm:spPr/>
    </dgm:pt>
    <dgm:pt modelId="{8FFB62F1-08A3-4248-B10D-C2ED94C784ED}" type="pres">
      <dgm:prSet presAssocID="{799B37EF-CC8F-45F1-B1ED-D424A1AE24A1}" presName="tx1" presStyleLbl="revTx" presStyleIdx="8" presStyleCnt="10"/>
      <dgm:spPr/>
      <dgm:t>
        <a:bodyPr/>
        <a:lstStyle/>
        <a:p>
          <a:endParaRPr lang="en-US"/>
        </a:p>
      </dgm:t>
    </dgm:pt>
    <dgm:pt modelId="{9CFAFB66-F39D-4DCA-84FE-1B50A99277B3}" type="pres">
      <dgm:prSet presAssocID="{799B37EF-CC8F-45F1-B1ED-D424A1AE24A1}" presName="vert1" presStyleCnt="0"/>
      <dgm:spPr/>
    </dgm:pt>
    <dgm:pt modelId="{B0381F64-B8F1-4401-AAA5-1189E72D9C2E}" type="pres">
      <dgm:prSet presAssocID="{5AB1C2B9-44F2-4DF4-BBE9-06951CBDD1E3}" presName="vertSpace2a" presStyleCnt="0"/>
      <dgm:spPr/>
    </dgm:pt>
    <dgm:pt modelId="{2C49B13E-FAFC-4899-A100-D79AEEA5C197}" type="pres">
      <dgm:prSet presAssocID="{5AB1C2B9-44F2-4DF4-BBE9-06951CBDD1E3}" presName="horz2" presStyleCnt="0"/>
      <dgm:spPr/>
    </dgm:pt>
    <dgm:pt modelId="{FA9CF69D-0407-46DE-8714-BF55F8A9E9AD}" type="pres">
      <dgm:prSet presAssocID="{5AB1C2B9-44F2-4DF4-BBE9-06951CBDD1E3}" presName="horzSpace2" presStyleCnt="0"/>
      <dgm:spPr/>
    </dgm:pt>
    <dgm:pt modelId="{B95C0064-AEB3-4F2E-81C6-4191D9FEC111}" type="pres">
      <dgm:prSet presAssocID="{5AB1C2B9-44F2-4DF4-BBE9-06951CBDD1E3}" presName="tx2" presStyleLbl="revTx" presStyleIdx="9" presStyleCnt="10"/>
      <dgm:spPr/>
      <dgm:t>
        <a:bodyPr/>
        <a:lstStyle/>
        <a:p>
          <a:endParaRPr lang="en-US"/>
        </a:p>
      </dgm:t>
    </dgm:pt>
    <dgm:pt modelId="{2CAC809A-9A4E-4352-AD03-A9BC1C376D2C}" type="pres">
      <dgm:prSet presAssocID="{5AB1C2B9-44F2-4DF4-BBE9-06951CBDD1E3}" presName="vert2" presStyleCnt="0"/>
      <dgm:spPr/>
    </dgm:pt>
    <dgm:pt modelId="{B9E01406-5A05-4902-802F-EB5C1DFEC0BA}" type="pres">
      <dgm:prSet presAssocID="{5AB1C2B9-44F2-4DF4-BBE9-06951CBDD1E3}" presName="thinLine2b" presStyleLbl="callout" presStyleIdx="5" presStyleCnt="6"/>
      <dgm:spPr/>
    </dgm:pt>
    <dgm:pt modelId="{0E78F463-642A-41AF-8C3F-2153A78AEAF2}" type="pres">
      <dgm:prSet presAssocID="{5AB1C2B9-44F2-4DF4-BBE9-06951CBDD1E3}" presName="vertSpace2b" presStyleCnt="0"/>
      <dgm:spPr/>
    </dgm:pt>
  </dgm:ptLst>
  <dgm:cxnLst>
    <dgm:cxn modelId="{643C0B9B-A41E-44BD-9FCE-35A28855DDCA}" type="presOf" srcId="{122A2B83-E7E4-450B-8BE1-FA38BB8A2894}" destId="{8A43E182-943D-42C8-949B-8842B74BBD43}" srcOrd="0" destOrd="0" presId="urn:microsoft.com/office/officeart/2008/layout/LinedList"/>
    <dgm:cxn modelId="{60E8A023-3BA1-4C0B-84EE-34AA557CBAFC}" type="presOf" srcId="{64871B4B-67AA-440E-9993-68C83BEFBDE5}" destId="{79A74482-0A11-4868-9590-31B1C5481AE7}" srcOrd="0" destOrd="0" presId="urn:microsoft.com/office/officeart/2008/layout/LinedList"/>
    <dgm:cxn modelId="{DB0CBE21-B8DC-4C12-9B92-502869AE5E83}" srcId="{5BED3BC1-75F6-244D-8CD7-4ACC02500707}" destId="{122A2B83-E7E4-450B-8BE1-FA38BB8A2894}" srcOrd="0" destOrd="0" parTransId="{9DC8DEEE-251D-4F6C-9D25-0C33B060B252}" sibTransId="{30735A27-F78F-44D2-A267-7BD6F8EBCFD0}"/>
    <dgm:cxn modelId="{012E7E44-7D66-451C-B36E-6F017F85FF39}" srcId="{5BED3BC1-75F6-244D-8CD7-4ACC02500707}" destId="{5C90987F-241E-4D49-A8A0-89D83AC6BBC1}" srcOrd="2" destOrd="0" parTransId="{C1379E6C-9DD4-4FE5-989B-2A093656C611}" sibTransId="{DC7F0A76-EFF4-4CC1-A879-58F727640FDC}"/>
    <dgm:cxn modelId="{91FC4C56-ADC9-4D05-80E5-FF357F9FE6DC}" srcId="{C77098DC-BCDF-4265-950A-F9C8D2AA2487}" destId="{799B37EF-CC8F-45F1-B1ED-D424A1AE24A1}" srcOrd="3" destOrd="0" parTransId="{3ACA68AA-BF24-42FF-B7F0-8082AD36842F}" sibTransId="{4FC24E39-5DD5-4273-91C3-3402E6E8A720}"/>
    <dgm:cxn modelId="{2C41E722-605C-4788-AB7E-76EF716C27C1}" srcId="{C77098DC-BCDF-4265-950A-F9C8D2AA2487}" destId="{2A089E2F-3FF8-44E2-9CDF-3A0D47A95C49}" srcOrd="0" destOrd="0" parTransId="{88F26FF9-7917-4BF9-AB1C-21DDF555A2D3}" sibTransId="{19E1960F-E2EF-4835-BE92-791FD5941967}"/>
    <dgm:cxn modelId="{B8B9125B-7AD7-F64D-BB7E-AB5D30C21CCE}" srcId="{C77098DC-BCDF-4265-950A-F9C8D2AA2487}" destId="{5BED3BC1-75F6-244D-8CD7-4ACC02500707}" srcOrd="1" destOrd="0" parTransId="{B00D2A76-39B9-6644-9F62-BC766BCFE5C6}" sibTransId="{3D52AB14-241F-0A40-9D6E-DEF685B5F843}"/>
    <dgm:cxn modelId="{875D0463-FAE9-4611-967F-2CFCA03112A9}" srcId="{19EF2A13-66ED-4328-8D53-C97B6D6007C7}" destId="{09EBC22D-847E-4A80-9A60-5CA028C66B3C}" srcOrd="0" destOrd="0" parTransId="{90890504-8901-4F91-93DB-307CD5A3CF53}" sibTransId="{837879D9-2CD7-4901-B4C3-F9110B80E686}"/>
    <dgm:cxn modelId="{3EF441DF-59B2-45C1-A009-4513E1AC19A9}" type="presOf" srcId="{C77098DC-BCDF-4265-950A-F9C8D2AA2487}" destId="{7FAFFAA3-6CA0-4A14-AA88-A3A433AE101E}" srcOrd="0" destOrd="0" presId="urn:microsoft.com/office/officeart/2008/layout/LinedList"/>
    <dgm:cxn modelId="{3FA831FA-FA89-4E14-8395-97036DEE6833}" type="presOf" srcId="{C1630473-020D-458C-8BE7-93782AB77A97}" destId="{0AD32F8D-5ACA-45B6-BF1D-62042034D005}" srcOrd="0" destOrd="0" presId="urn:microsoft.com/office/officeart/2008/layout/LinedList"/>
    <dgm:cxn modelId="{E2EFB7BD-8BA3-4AAD-94FD-7EAB42407796}" type="presOf" srcId="{5AB1C2B9-44F2-4DF4-BBE9-06951CBDD1E3}" destId="{B95C0064-AEB3-4F2E-81C6-4191D9FEC111}" srcOrd="0" destOrd="0" presId="urn:microsoft.com/office/officeart/2008/layout/LinedList"/>
    <dgm:cxn modelId="{8003A8A8-C88F-4176-8EEE-52BAD5A3D6BE}" type="presOf" srcId="{799B37EF-CC8F-45F1-B1ED-D424A1AE24A1}" destId="{8FFB62F1-08A3-4248-B10D-C2ED94C784ED}" srcOrd="0" destOrd="0" presId="urn:microsoft.com/office/officeart/2008/layout/LinedList"/>
    <dgm:cxn modelId="{677D83FA-2A3A-4DAA-A13B-8E245E3BBE0D}" srcId="{2A089E2F-3FF8-44E2-9CDF-3A0D47A95C49}" destId="{64871B4B-67AA-440E-9993-68C83BEFBDE5}" srcOrd="0" destOrd="0" parTransId="{22A1A147-0A66-4010-873F-D01E380D4EA6}" sibTransId="{0967D556-AE33-4CD3-8F25-4D8596663BF8}"/>
    <dgm:cxn modelId="{C56BD923-AAA9-4BAC-BCB8-B96A58D9718A}" type="presOf" srcId="{09EBC22D-847E-4A80-9A60-5CA028C66B3C}" destId="{2CA8997E-F56A-46FC-92D3-3B76C86A0871}" srcOrd="0" destOrd="0" presId="urn:microsoft.com/office/officeart/2008/layout/LinedList"/>
    <dgm:cxn modelId="{A40C80F8-0DCA-42CF-9D28-64127B4B6F29}" srcId="{C77098DC-BCDF-4265-950A-F9C8D2AA2487}" destId="{19EF2A13-66ED-4328-8D53-C97B6D6007C7}" srcOrd="2" destOrd="0" parTransId="{8449C9D7-66C3-447B-A888-1C1096A4EBE1}" sibTransId="{BBDCC331-AA5A-4935-91F4-F7ADB077F031}"/>
    <dgm:cxn modelId="{82428DB2-8661-4209-A64C-75983A80D44A}" srcId="{5BED3BC1-75F6-244D-8CD7-4ACC02500707}" destId="{C1630473-020D-458C-8BE7-93782AB77A97}" srcOrd="1" destOrd="0" parTransId="{4B5A586E-AC2D-405B-AE0A-C546804D0C90}" sibTransId="{D7E87CDD-8D4B-4D7E-88FE-675D01FD9AE0}"/>
    <dgm:cxn modelId="{E25A2B61-5F25-4A04-BA3B-72BDCCAAD7AE}" type="presOf" srcId="{19EF2A13-66ED-4328-8D53-C97B6D6007C7}" destId="{7E267DB3-8897-405F-825E-FD1342B5B291}" srcOrd="0" destOrd="0" presId="urn:microsoft.com/office/officeart/2008/layout/LinedList"/>
    <dgm:cxn modelId="{7A25AA24-5BE2-452C-B1CE-647805677BA4}" type="presOf" srcId="{2A089E2F-3FF8-44E2-9CDF-3A0D47A95C49}" destId="{E08D8F8E-2755-4CD9-813A-CF802B47653B}" srcOrd="0" destOrd="0" presId="urn:microsoft.com/office/officeart/2008/layout/LinedList"/>
    <dgm:cxn modelId="{353B7612-1822-4D27-AEC0-C4178FA98D41}" type="presOf" srcId="{5C90987F-241E-4D49-A8A0-89D83AC6BBC1}" destId="{A9787860-A4BD-44B0-AA87-17701259741F}" srcOrd="0" destOrd="0" presId="urn:microsoft.com/office/officeart/2008/layout/LinedList"/>
    <dgm:cxn modelId="{AE3B969E-969D-DB4D-8B91-9338ED77141D}" type="presOf" srcId="{5BED3BC1-75F6-244D-8CD7-4ACC02500707}" destId="{D1E33CC2-D7AB-D04E-9224-2E406D5B7523}" srcOrd="0" destOrd="0" presId="urn:microsoft.com/office/officeart/2008/layout/LinedList"/>
    <dgm:cxn modelId="{69BEA3A6-AE11-4330-8380-629FEBE2F252}" srcId="{799B37EF-CC8F-45F1-B1ED-D424A1AE24A1}" destId="{5AB1C2B9-44F2-4DF4-BBE9-06951CBDD1E3}" srcOrd="0" destOrd="0" parTransId="{A158B502-5FAB-4A6E-908F-849D7A46DD54}" sibTransId="{E19020C1-D0B6-43E6-87DE-DA10BF041AE7}"/>
    <dgm:cxn modelId="{6E037A2D-9135-4012-9E33-12D015587ADE}" type="presParOf" srcId="{7FAFFAA3-6CA0-4A14-AA88-A3A433AE101E}" destId="{78EDB4B7-7F76-423C-86D6-169EAFC7317B}" srcOrd="0" destOrd="0" presId="urn:microsoft.com/office/officeart/2008/layout/LinedList"/>
    <dgm:cxn modelId="{8275786A-FF74-45F8-A54D-814F7ED898F0}" type="presParOf" srcId="{7FAFFAA3-6CA0-4A14-AA88-A3A433AE101E}" destId="{2584D654-547D-46A7-9D77-F6C88F261A4B}" srcOrd="1" destOrd="0" presId="urn:microsoft.com/office/officeart/2008/layout/LinedList"/>
    <dgm:cxn modelId="{1D2DFF84-8B93-4234-822B-FD1344FE8298}" type="presParOf" srcId="{2584D654-547D-46A7-9D77-F6C88F261A4B}" destId="{E08D8F8E-2755-4CD9-813A-CF802B47653B}" srcOrd="0" destOrd="0" presId="urn:microsoft.com/office/officeart/2008/layout/LinedList"/>
    <dgm:cxn modelId="{916F259D-E334-4E17-ACEF-7781DAC55E95}" type="presParOf" srcId="{2584D654-547D-46A7-9D77-F6C88F261A4B}" destId="{29EA3C0F-9491-4B9C-AC80-C9A9AE9F74A8}" srcOrd="1" destOrd="0" presId="urn:microsoft.com/office/officeart/2008/layout/LinedList"/>
    <dgm:cxn modelId="{A043C947-FDEA-4ED7-8AA2-FA22E22FDFCA}" type="presParOf" srcId="{29EA3C0F-9491-4B9C-AC80-C9A9AE9F74A8}" destId="{BA52AC0F-EAB6-4E6E-ACEC-D4BAB749385D}" srcOrd="0" destOrd="0" presId="urn:microsoft.com/office/officeart/2008/layout/LinedList"/>
    <dgm:cxn modelId="{08DCE364-E7FF-4A85-ABE7-0123097A11BC}" type="presParOf" srcId="{29EA3C0F-9491-4B9C-AC80-C9A9AE9F74A8}" destId="{572E7533-4F29-4B32-AF51-FB23AD2C24E3}" srcOrd="1" destOrd="0" presId="urn:microsoft.com/office/officeart/2008/layout/LinedList"/>
    <dgm:cxn modelId="{43F647C9-2564-491B-A6F4-162F2D5A6365}" type="presParOf" srcId="{572E7533-4F29-4B32-AF51-FB23AD2C24E3}" destId="{035DE37A-5567-459E-9107-774EB01FC197}" srcOrd="0" destOrd="0" presId="urn:microsoft.com/office/officeart/2008/layout/LinedList"/>
    <dgm:cxn modelId="{5B07EC66-5FE9-4647-B3F9-F4D3F7668713}" type="presParOf" srcId="{572E7533-4F29-4B32-AF51-FB23AD2C24E3}" destId="{79A74482-0A11-4868-9590-31B1C5481AE7}" srcOrd="1" destOrd="0" presId="urn:microsoft.com/office/officeart/2008/layout/LinedList"/>
    <dgm:cxn modelId="{935E8294-7012-45FD-89C9-5261F9BBCA79}" type="presParOf" srcId="{572E7533-4F29-4B32-AF51-FB23AD2C24E3}" destId="{D9FB2476-EF01-46E2-9EB0-9AA90323D1E2}" srcOrd="2" destOrd="0" presId="urn:microsoft.com/office/officeart/2008/layout/LinedList"/>
    <dgm:cxn modelId="{F6573D55-8557-43C7-B726-25D55ED0720B}" type="presParOf" srcId="{29EA3C0F-9491-4B9C-AC80-C9A9AE9F74A8}" destId="{9A22FAA5-92B5-49F0-8795-03F0F2899442}" srcOrd="2" destOrd="0" presId="urn:microsoft.com/office/officeart/2008/layout/LinedList"/>
    <dgm:cxn modelId="{96171E3B-A316-45CE-AADA-A948AE6E1246}" type="presParOf" srcId="{29EA3C0F-9491-4B9C-AC80-C9A9AE9F74A8}" destId="{B9100F71-B572-4F1C-94E3-7E3053D04FC6}" srcOrd="3" destOrd="0" presId="urn:microsoft.com/office/officeart/2008/layout/LinedList"/>
    <dgm:cxn modelId="{EFD9D14C-0A82-2648-B0BA-FAFE6B600150}" type="presParOf" srcId="{7FAFFAA3-6CA0-4A14-AA88-A3A433AE101E}" destId="{0C1A2F0E-12C6-D842-B164-AE04F9E35E67}" srcOrd="2" destOrd="0" presId="urn:microsoft.com/office/officeart/2008/layout/LinedList"/>
    <dgm:cxn modelId="{00D41331-8041-D54E-8992-508903BD5633}" type="presParOf" srcId="{7FAFFAA3-6CA0-4A14-AA88-A3A433AE101E}" destId="{52D8ABE8-7C22-674C-A630-C5426BF6F90F}" srcOrd="3" destOrd="0" presId="urn:microsoft.com/office/officeart/2008/layout/LinedList"/>
    <dgm:cxn modelId="{A9763E23-BFEC-C04B-93DD-A0ADAFEEF083}" type="presParOf" srcId="{52D8ABE8-7C22-674C-A630-C5426BF6F90F}" destId="{D1E33CC2-D7AB-D04E-9224-2E406D5B7523}" srcOrd="0" destOrd="0" presId="urn:microsoft.com/office/officeart/2008/layout/LinedList"/>
    <dgm:cxn modelId="{02735C4A-FE36-1146-A416-D7454CB1DB4A}" type="presParOf" srcId="{52D8ABE8-7C22-674C-A630-C5426BF6F90F}" destId="{F7417205-934D-B54D-9DB7-C5EF5BBDA3A0}" srcOrd="1" destOrd="0" presId="urn:microsoft.com/office/officeart/2008/layout/LinedList"/>
    <dgm:cxn modelId="{3451BDC8-BA1E-49D1-836E-9CE9247DBC8C}" type="presParOf" srcId="{F7417205-934D-B54D-9DB7-C5EF5BBDA3A0}" destId="{52A3D121-6C6F-461B-BC6E-2CE8985C7C9D}" srcOrd="0" destOrd="0" presId="urn:microsoft.com/office/officeart/2008/layout/LinedList"/>
    <dgm:cxn modelId="{A9FA9E8A-74C9-43C5-88A3-C90AE03DA576}" type="presParOf" srcId="{F7417205-934D-B54D-9DB7-C5EF5BBDA3A0}" destId="{97935198-DCB5-4AE3-A550-B9BD0CC5A74E}" srcOrd="1" destOrd="0" presId="urn:microsoft.com/office/officeart/2008/layout/LinedList"/>
    <dgm:cxn modelId="{5F1266C4-870F-40E2-BA61-F501964E1669}" type="presParOf" srcId="{97935198-DCB5-4AE3-A550-B9BD0CC5A74E}" destId="{A8F7998D-8118-4FAD-A727-9DBC46E078B5}" srcOrd="0" destOrd="0" presId="urn:microsoft.com/office/officeart/2008/layout/LinedList"/>
    <dgm:cxn modelId="{38FFF889-DADD-4BBF-9A33-B67E5131C9AF}" type="presParOf" srcId="{97935198-DCB5-4AE3-A550-B9BD0CC5A74E}" destId="{8A43E182-943D-42C8-949B-8842B74BBD43}" srcOrd="1" destOrd="0" presId="urn:microsoft.com/office/officeart/2008/layout/LinedList"/>
    <dgm:cxn modelId="{53C2C169-1129-4C68-8618-3043F461E0BB}" type="presParOf" srcId="{97935198-DCB5-4AE3-A550-B9BD0CC5A74E}" destId="{ABF02E34-7157-44D0-87DD-1AF770D6B127}" srcOrd="2" destOrd="0" presId="urn:microsoft.com/office/officeart/2008/layout/LinedList"/>
    <dgm:cxn modelId="{0A130891-81F5-4EBC-991C-A3AE03479663}" type="presParOf" srcId="{F7417205-934D-B54D-9DB7-C5EF5BBDA3A0}" destId="{0D347689-E77A-4C6D-BDDE-A7027C7EA8B3}" srcOrd="2" destOrd="0" presId="urn:microsoft.com/office/officeart/2008/layout/LinedList"/>
    <dgm:cxn modelId="{1F9FD998-54E3-4C92-B70A-8222242A9D61}" type="presParOf" srcId="{F7417205-934D-B54D-9DB7-C5EF5BBDA3A0}" destId="{501C9087-E498-47A3-8F8D-239390B13EA4}" srcOrd="3" destOrd="0" presId="urn:microsoft.com/office/officeart/2008/layout/LinedList"/>
    <dgm:cxn modelId="{4391D729-4961-4223-8924-56471452511D}" type="presParOf" srcId="{F7417205-934D-B54D-9DB7-C5EF5BBDA3A0}" destId="{7B6131F7-534B-4AEF-83D3-C30AA979C5C3}" srcOrd="4" destOrd="0" presId="urn:microsoft.com/office/officeart/2008/layout/LinedList"/>
    <dgm:cxn modelId="{7D9DE04B-2CB3-47F5-A4BF-6580BCCC6C1D}" type="presParOf" srcId="{7B6131F7-534B-4AEF-83D3-C30AA979C5C3}" destId="{A301C037-8142-402C-B77B-E38323987FA0}" srcOrd="0" destOrd="0" presId="urn:microsoft.com/office/officeart/2008/layout/LinedList"/>
    <dgm:cxn modelId="{6F0B94E5-64F8-4D08-BC39-9BC9013D69B6}" type="presParOf" srcId="{7B6131F7-534B-4AEF-83D3-C30AA979C5C3}" destId="{0AD32F8D-5ACA-45B6-BF1D-62042034D005}" srcOrd="1" destOrd="0" presId="urn:microsoft.com/office/officeart/2008/layout/LinedList"/>
    <dgm:cxn modelId="{6BC695ED-836A-4A01-B2DA-0A1374BFB569}" type="presParOf" srcId="{7B6131F7-534B-4AEF-83D3-C30AA979C5C3}" destId="{E5052216-D84E-4534-975B-D95775DD54E7}" srcOrd="2" destOrd="0" presId="urn:microsoft.com/office/officeart/2008/layout/LinedList"/>
    <dgm:cxn modelId="{7A1986F5-1EFF-4662-822C-E2296CF6829A}" type="presParOf" srcId="{F7417205-934D-B54D-9DB7-C5EF5BBDA3A0}" destId="{B7891B2B-CDA9-433E-BCA6-8472B86C699E}" srcOrd="5" destOrd="0" presId="urn:microsoft.com/office/officeart/2008/layout/LinedList"/>
    <dgm:cxn modelId="{C807699C-DAAB-4BEE-A9DE-E8A22F65C254}" type="presParOf" srcId="{F7417205-934D-B54D-9DB7-C5EF5BBDA3A0}" destId="{D0D9EDF1-C6A6-48A6-8D29-CBCE9C4DF488}" srcOrd="6" destOrd="0" presId="urn:microsoft.com/office/officeart/2008/layout/LinedList"/>
    <dgm:cxn modelId="{897EB1ED-91B0-4975-A072-773B45340DD2}" type="presParOf" srcId="{F7417205-934D-B54D-9DB7-C5EF5BBDA3A0}" destId="{203F9128-1A87-4E9B-A365-7F848FFE6F47}" srcOrd="7" destOrd="0" presId="urn:microsoft.com/office/officeart/2008/layout/LinedList"/>
    <dgm:cxn modelId="{37B6766F-A047-4659-AFCD-A2F0BEB2108E}" type="presParOf" srcId="{203F9128-1A87-4E9B-A365-7F848FFE6F47}" destId="{1190466D-8811-404F-90CC-B026B0CB208D}" srcOrd="0" destOrd="0" presId="urn:microsoft.com/office/officeart/2008/layout/LinedList"/>
    <dgm:cxn modelId="{B3CF55BC-8E34-4991-8DE6-C1D5794EEAAA}" type="presParOf" srcId="{203F9128-1A87-4E9B-A365-7F848FFE6F47}" destId="{A9787860-A4BD-44B0-AA87-17701259741F}" srcOrd="1" destOrd="0" presId="urn:microsoft.com/office/officeart/2008/layout/LinedList"/>
    <dgm:cxn modelId="{8EFB627A-7B68-483F-B7FD-A8660C171A2D}" type="presParOf" srcId="{203F9128-1A87-4E9B-A365-7F848FFE6F47}" destId="{B8BE848B-85B2-4720-91B6-5485C3C2B159}" srcOrd="2" destOrd="0" presId="urn:microsoft.com/office/officeart/2008/layout/LinedList"/>
    <dgm:cxn modelId="{18D465D3-4F1D-498A-8523-7FF5679A1564}" type="presParOf" srcId="{F7417205-934D-B54D-9DB7-C5EF5BBDA3A0}" destId="{E338A918-54D5-48D6-B77D-E8B9AF0163E1}" srcOrd="8" destOrd="0" presId="urn:microsoft.com/office/officeart/2008/layout/LinedList"/>
    <dgm:cxn modelId="{DF729A60-E88D-454D-864B-AB88D471357B}" type="presParOf" srcId="{F7417205-934D-B54D-9DB7-C5EF5BBDA3A0}" destId="{4A8262C4-83B9-41B4-BE17-3458ABC7CE66}" srcOrd="9" destOrd="0" presId="urn:microsoft.com/office/officeart/2008/layout/LinedList"/>
    <dgm:cxn modelId="{B4354EFE-DF18-48F9-B81B-C587C1C89E76}" type="presParOf" srcId="{7FAFFAA3-6CA0-4A14-AA88-A3A433AE101E}" destId="{D65C726D-F0DC-4916-888A-513558E0B2B7}" srcOrd="4" destOrd="0" presId="urn:microsoft.com/office/officeart/2008/layout/LinedList"/>
    <dgm:cxn modelId="{2CA0541F-CAD1-4AE3-8955-5F6545AABB1E}" type="presParOf" srcId="{7FAFFAA3-6CA0-4A14-AA88-A3A433AE101E}" destId="{664A2FB9-5B0C-4A05-9842-B0960F00EFEA}" srcOrd="5" destOrd="0" presId="urn:microsoft.com/office/officeart/2008/layout/LinedList"/>
    <dgm:cxn modelId="{097C98D4-03B4-46EE-9D8D-E6ED6E6D041C}" type="presParOf" srcId="{664A2FB9-5B0C-4A05-9842-B0960F00EFEA}" destId="{7E267DB3-8897-405F-825E-FD1342B5B291}" srcOrd="0" destOrd="0" presId="urn:microsoft.com/office/officeart/2008/layout/LinedList"/>
    <dgm:cxn modelId="{6599586B-E03A-4CAA-806B-CA1E3A36260B}" type="presParOf" srcId="{664A2FB9-5B0C-4A05-9842-B0960F00EFEA}" destId="{9BD70E00-9CC7-499B-B41A-AB1B3CB6F980}" srcOrd="1" destOrd="0" presId="urn:microsoft.com/office/officeart/2008/layout/LinedList"/>
    <dgm:cxn modelId="{4E9C6038-A1E7-4112-9C9B-D4AE4BAC7BD7}" type="presParOf" srcId="{9BD70E00-9CC7-499B-B41A-AB1B3CB6F980}" destId="{D6923C17-45A7-40AE-BA03-5A271946BC9A}" srcOrd="0" destOrd="0" presId="urn:microsoft.com/office/officeart/2008/layout/LinedList"/>
    <dgm:cxn modelId="{2F20073C-FE7E-4626-8D88-58D8BAA592AE}" type="presParOf" srcId="{9BD70E00-9CC7-499B-B41A-AB1B3CB6F980}" destId="{A15095FE-476E-4A02-88C7-F010E373263D}" srcOrd="1" destOrd="0" presId="urn:microsoft.com/office/officeart/2008/layout/LinedList"/>
    <dgm:cxn modelId="{6A842D05-D546-4B08-8F22-3E58592990D5}" type="presParOf" srcId="{A15095FE-476E-4A02-88C7-F010E373263D}" destId="{96A69136-4203-48A5-A9AF-EBE26C12B2FB}" srcOrd="0" destOrd="0" presId="urn:microsoft.com/office/officeart/2008/layout/LinedList"/>
    <dgm:cxn modelId="{1EF6F68E-9DD5-4696-BEE4-FDF8BE9AA5C4}" type="presParOf" srcId="{A15095FE-476E-4A02-88C7-F010E373263D}" destId="{2CA8997E-F56A-46FC-92D3-3B76C86A0871}" srcOrd="1" destOrd="0" presId="urn:microsoft.com/office/officeart/2008/layout/LinedList"/>
    <dgm:cxn modelId="{5E8CDD79-959B-4974-B13E-7C0AE9915406}" type="presParOf" srcId="{A15095FE-476E-4A02-88C7-F010E373263D}" destId="{E437A3DD-C9F8-4772-9344-ED2032DFA63F}" srcOrd="2" destOrd="0" presId="urn:microsoft.com/office/officeart/2008/layout/LinedList"/>
    <dgm:cxn modelId="{991E5C96-38CA-431F-B322-7C77371EFD93}" type="presParOf" srcId="{9BD70E00-9CC7-499B-B41A-AB1B3CB6F980}" destId="{A704DD75-1C52-4F3B-A3FA-D7014522D8F9}" srcOrd="2" destOrd="0" presId="urn:microsoft.com/office/officeart/2008/layout/LinedList"/>
    <dgm:cxn modelId="{4CFE8A2D-965C-483D-985A-0AB444DCD0AD}" type="presParOf" srcId="{9BD70E00-9CC7-499B-B41A-AB1B3CB6F980}" destId="{225DF46D-26EB-428F-94A5-6E049EAC68FE}" srcOrd="3" destOrd="0" presId="urn:microsoft.com/office/officeart/2008/layout/LinedList"/>
    <dgm:cxn modelId="{E5ADBD30-2658-4EB0-98FE-BDB4D669B9EC}" type="presParOf" srcId="{7FAFFAA3-6CA0-4A14-AA88-A3A433AE101E}" destId="{4D08E143-5587-48D6-B54C-139099610F98}" srcOrd="6" destOrd="0" presId="urn:microsoft.com/office/officeart/2008/layout/LinedList"/>
    <dgm:cxn modelId="{C68D3CFC-8C75-4C84-9788-2344F41F4BD1}" type="presParOf" srcId="{7FAFFAA3-6CA0-4A14-AA88-A3A433AE101E}" destId="{58D4A360-597D-414E-8AA7-4833D72C6152}" srcOrd="7" destOrd="0" presId="urn:microsoft.com/office/officeart/2008/layout/LinedList"/>
    <dgm:cxn modelId="{3FA5BD0E-0145-47CF-80D7-907545A11EB5}" type="presParOf" srcId="{58D4A360-597D-414E-8AA7-4833D72C6152}" destId="{8FFB62F1-08A3-4248-B10D-C2ED94C784ED}" srcOrd="0" destOrd="0" presId="urn:microsoft.com/office/officeart/2008/layout/LinedList"/>
    <dgm:cxn modelId="{CF508160-27D2-424E-B1A9-03C2D7084A8C}" type="presParOf" srcId="{58D4A360-597D-414E-8AA7-4833D72C6152}" destId="{9CFAFB66-F39D-4DCA-84FE-1B50A99277B3}" srcOrd="1" destOrd="0" presId="urn:microsoft.com/office/officeart/2008/layout/LinedList"/>
    <dgm:cxn modelId="{B4A7A8B4-7FFB-4493-B8F9-FC6013B9690B}" type="presParOf" srcId="{9CFAFB66-F39D-4DCA-84FE-1B50A99277B3}" destId="{B0381F64-B8F1-4401-AAA5-1189E72D9C2E}" srcOrd="0" destOrd="0" presId="urn:microsoft.com/office/officeart/2008/layout/LinedList"/>
    <dgm:cxn modelId="{5DB6BE5A-2A90-4AB2-B20A-C4A49B0E2602}" type="presParOf" srcId="{9CFAFB66-F39D-4DCA-84FE-1B50A99277B3}" destId="{2C49B13E-FAFC-4899-A100-D79AEEA5C197}" srcOrd="1" destOrd="0" presId="urn:microsoft.com/office/officeart/2008/layout/LinedList"/>
    <dgm:cxn modelId="{370BE276-00D4-49C1-AA96-BB312888BF80}" type="presParOf" srcId="{2C49B13E-FAFC-4899-A100-D79AEEA5C197}" destId="{FA9CF69D-0407-46DE-8714-BF55F8A9E9AD}" srcOrd="0" destOrd="0" presId="urn:microsoft.com/office/officeart/2008/layout/LinedList"/>
    <dgm:cxn modelId="{E7CF7390-CB85-49E5-AA52-E66EE430B4DA}" type="presParOf" srcId="{2C49B13E-FAFC-4899-A100-D79AEEA5C197}" destId="{B95C0064-AEB3-4F2E-81C6-4191D9FEC111}" srcOrd="1" destOrd="0" presId="urn:microsoft.com/office/officeart/2008/layout/LinedList"/>
    <dgm:cxn modelId="{247123CF-CC4E-42FE-8F56-69C056607D4A}" type="presParOf" srcId="{2C49B13E-FAFC-4899-A100-D79AEEA5C197}" destId="{2CAC809A-9A4E-4352-AD03-A9BC1C376D2C}" srcOrd="2" destOrd="0" presId="urn:microsoft.com/office/officeart/2008/layout/LinedList"/>
    <dgm:cxn modelId="{C5D2FD35-D8F1-4EC0-AB3E-0B1A0572F8F8}" type="presParOf" srcId="{9CFAFB66-F39D-4DCA-84FE-1B50A99277B3}" destId="{B9E01406-5A05-4902-802F-EB5C1DFEC0BA}" srcOrd="2" destOrd="0" presId="urn:microsoft.com/office/officeart/2008/layout/LinedList"/>
    <dgm:cxn modelId="{F697C7E7-5C83-47EA-96CB-991EAA613982}" type="presParOf" srcId="{9CFAFB66-F39D-4DCA-84FE-1B50A99277B3}" destId="{0E78F463-642A-41AF-8C3F-2153A78AEAF2}" srcOrd="3"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26293E-5D06-48DB-A627-DF738D845AE8}" type="doc">
      <dgm:prSet loTypeId="urn:microsoft.com/office/officeart/2005/8/layout/vList3#21" loCatId="list" qsTypeId="urn:microsoft.com/office/officeart/2005/8/quickstyle/simple5" qsCatId="simple" csTypeId="urn:microsoft.com/office/officeart/2005/8/colors/accent2_2" csCatId="accent2" phldr="1"/>
      <dgm:spPr/>
    </dgm:pt>
    <dgm:pt modelId="{F6982FE3-2EC1-4A30-B8F0-6420289C2615}">
      <dgm:prSet phldrT="[Text]" custT="1"/>
      <dgm:spPr>
        <a:ln>
          <a:solidFill>
            <a:schemeClr val="tx1"/>
          </a:solidFill>
        </a:ln>
        <a:scene3d>
          <a:camera prst="orthographicFront">
            <a:rot lat="0" lon="0" rev="0"/>
          </a:camera>
          <a:lightRig rig="threePt" dir="t"/>
        </a:scene3d>
        <a:sp3d>
          <a:bevelT w="63500" h="25400"/>
        </a:sp3d>
      </dgm:spPr>
      <dgm:t>
        <a:bodyPr/>
        <a:lstStyle/>
        <a:p>
          <a:r>
            <a:rPr lang="en-US" sz="1800" b="0" i="1" dirty="0" smtClean="0"/>
            <a:t>A “broken wire” represents a data type conflict that LabVIEW cannot automatically resolve. Fix it, or your code won’t run!</a:t>
          </a:r>
          <a:endParaRPr lang="en-US" sz="2800" i="1" dirty="0"/>
        </a:p>
      </dgm:t>
    </dgm:pt>
    <dgm:pt modelId="{BB624761-6BB1-4BDF-918D-A58E9789596B}" type="parTrans" cxnId="{0B442621-A3A7-415E-A738-52F873B7491D}">
      <dgm:prSet/>
      <dgm:spPr/>
      <dgm:t>
        <a:bodyPr/>
        <a:lstStyle/>
        <a:p>
          <a:endParaRPr lang="en-US" sz="2400"/>
        </a:p>
      </dgm:t>
    </dgm:pt>
    <dgm:pt modelId="{9E017213-4679-46EB-8518-E1F9B1858ADD}" type="sibTrans" cxnId="{0B442621-A3A7-415E-A738-52F873B7491D}">
      <dgm:prSet/>
      <dgm:spPr/>
      <dgm:t>
        <a:bodyPr/>
        <a:lstStyle/>
        <a:p>
          <a:endParaRPr lang="en-US" sz="2400"/>
        </a:p>
      </dgm:t>
    </dgm:pt>
    <dgm:pt modelId="{78C40BA8-FBBA-483A-99D0-6F5B2F53949E}" type="pres">
      <dgm:prSet presAssocID="{2526293E-5D06-48DB-A627-DF738D845AE8}" presName="linearFlow" presStyleCnt="0">
        <dgm:presLayoutVars>
          <dgm:dir/>
          <dgm:resizeHandles val="exact"/>
        </dgm:presLayoutVars>
      </dgm:prSet>
      <dgm:spPr/>
    </dgm:pt>
    <dgm:pt modelId="{D170455B-A26B-4C0A-B160-F5E0DF134061}" type="pres">
      <dgm:prSet presAssocID="{F6982FE3-2EC1-4A30-B8F0-6420289C2615}" presName="composite" presStyleCnt="0"/>
      <dgm:spPr/>
    </dgm:pt>
    <dgm:pt modelId="{81562F1B-18F5-4ED3-9A4C-2503CF0B8607}" type="pres">
      <dgm:prSet presAssocID="{F6982FE3-2EC1-4A30-B8F0-6420289C2615}" presName="imgShp" presStyleLbl="fgImgPlace1" presStyleIdx="0" presStyleCnt="1" custLinFactNeighborX="-70782"/>
      <dgm:spPr>
        <a:blipFill dpi="0" rotWithShape="0">
          <a:blip xmlns:r="http://schemas.openxmlformats.org/officeDocument/2006/relationships" r:embed="rId1"/>
          <a:srcRect/>
          <a:stretch>
            <a:fillRect/>
          </a:stretch>
        </a:blipFill>
        <a:ln>
          <a:solidFill>
            <a:schemeClr val="tx1"/>
          </a:solidFill>
        </a:ln>
        <a:scene3d>
          <a:camera prst="orthographicFront">
            <a:rot lat="0" lon="0" rev="0"/>
          </a:camera>
          <a:lightRig rig="threePt" dir="t">
            <a:rot lat="0" lon="0" rev="1200000"/>
          </a:lightRig>
        </a:scene3d>
        <a:sp3d extrusionH="76200">
          <a:bevelT w="88900" h="50800"/>
        </a:sp3d>
      </dgm:spPr>
    </dgm:pt>
    <dgm:pt modelId="{A24CD095-847B-427D-8D14-4E3849A4625D}" type="pres">
      <dgm:prSet presAssocID="{F6982FE3-2EC1-4A30-B8F0-6420289C2615}" presName="txShp" presStyleLbl="node1" presStyleIdx="0" presStyleCnt="1" custScaleX="132011" custScaleY="74468" custLinFactNeighborX="10495">
        <dgm:presLayoutVars>
          <dgm:bulletEnabled val="1"/>
        </dgm:presLayoutVars>
      </dgm:prSet>
      <dgm:spPr/>
      <dgm:t>
        <a:bodyPr/>
        <a:lstStyle/>
        <a:p>
          <a:endParaRPr lang="en-US"/>
        </a:p>
      </dgm:t>
    </dgm:pt>
  </dgm:ptLst>
  <dgm:cxnLst>
    <dgm:cxn modelId="{CE23C6C0-3B55-4FFA-9383-E39199D6AD36}" type="presOf" srcId="{2526293E-5D06-48DB-A627-DF738D845AE8}" destId="{78C40BA8-FBBA-483A-99D0-6F5B2F53949E}" srcOrd="0" destOrd="0" presId="urn:microsoft.com/office/officeart/2005/8/layout/vList3#21"/>
    <dgm:cxn modelId="{0B442621-A3A7-415E-A738-52F873B7491D}" srcId="{2526293E-5D06-48DB-A627-DF738D845AE8}" destId="{F6982FE3-2EC1-4A30-B8F0-6420289C2615}" srcOrd="0" destOrd="0" parTransId="{BB624761-6BB1-4BDF-918D-A58E9789596B}" sibTransId="{9E017213-4679-46EB-8518-E1F9B1858ADD}"/>
    <dgm:cxn modelId="{F433A99D-A4BA-4C7F-98EB-0BD2FC8703AA}" type="presOf" srcId="{F6982FE3-2EC1-4A30-B8F0-6420289C2615}" destId="{A24CD095-847B-427D-8D14-4E3849A4625D}" srcOrd="0" destOrd="0" presId="urn:microsoft.com/office/officeart/2005/8/layout/vList3#21"/>
    <dgm:cxn modelId="{19B22A06-6412-4448-8520-9E8FC089E61E}" type="presParOf" srcId="{78C40BA8-FBBA-483A-99D0-6F5B2F53949E}" destId="{D170455B-A26B-4C0A-B160-F5E0DF134061}" srcOrd="0" destOrd="0" presId="urn:microsoft.com/office/officeart/2005/8/layout/vList3#21"/>
    <dgm:cxn modelId="{F8FFC48C-16B9-4C96-A212-FC64253C2305}" type="presParOf" srcId="{D170455B-A26B-4C0A-B160-F5E0DF134061}" destId="{81562F1B-18F5-4ED3-9A4C-2503CF0B8607}" srcOrd="0" destOrd="0" presId="urn:microsoft.com/office/officeart/2005/8/layout/vList3#21"/>
    <dgm:cxn modelId="{7F8D34F8-F0ED-47F7-A9BC-35E0AF79884D}" type="presParOf" srcId="{D170455B-A26B-4C0A-B160-F5E0DF134061}" destId="{A24CD095-847B-427D-8D14-4E3849A4625D}" srcOrd="1" destOrd="0" presId="urn:microsoft.com/office/officeart/2005/8/layout/vList3#21"/>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EDB4B7-7F76-423C-86D6-169EAFC7317B}">
      <dsp:nvSpPr>
        <dsp:cNvPr id="0" name=""/>
        <dsp:cNvSpPr/>
      </dsp:nvSpPr>
      <dsp:spPr>
        <a:xfrm>
          <a:off x="0" y="0"/>
          <a:ext cx="8305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8D8F8E-2755-4CD9-813A-CF802B47653B}">
      <dsp:nvSpPr>
        <dsp:cNvPr id="0" name=""/>
        <dsp:cNvSpPr/>
      </dsp:nvSpPr>
      <dsp:spPr>
        <a:xfrm>
          <a:off x="0" y="0"/>
          <a:ext cx="1661160" cy="1257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The Challenges of Developing Automated Measurement Systems</a:t>
          </a:r>
          <a:endParaRPr lang="en-US" sz="1400" kern="1200" dirty="0"/>
        </a:p>
      </dsp:txBody>
      <dsp:txXfrm>
        <a:off x="0" y="0"/>
        <a:ext cx="1661160" cy="1257300"/>
      </dsp:txXfrm>
    </dsp:sp>
    <dsp:sp modelId="{79A74482-0A11-4868-9590-31B1C5481AE7}">
      <dsp:nvSpPr>
        <dsp:cNvPr id="0" name=""/>
        <dsp:cNvSpPr/>
      </dsp:nvSpPr>
      <dsp:spPr>
        <a:xfrm>
          <a:off x="1785747" y="57094"/>
          <a:ext cx="6520053" cy="1141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r" defTabSz="622300">
            <a:lnSpc>
              <a:spcPct val="90000"/>
            </a:lnSpc>
            <a:spcBef>
              <a:spcPct val="0"/>
            </a:spcBef>
            <a:spcAft>
              <a:spcPct val="35000"/>
            </a:spcAft>
          </a:pPr>
          <a:r>
            <a:rPr lang="en-US" sz="1400" kern="1200" dirty="0" smtClean="0"/>
            <a:t>The evolution of automated measurements and </a:t>
          </a:r>
          <a:br>
            <a:rPr lang="en-US" sz="1400" kern="1200" dirty="0" smtClean="0"/>
          </a:br>
          <a:r>
            <a:rPr lang="en-US" sz="1400" kern="1200" dirty="0" smtClean="0"/>
            <a:t>escalating device complexity over time</a:t>
          </a:r>
          <a:endParaRPr lang="en-US" sz="1400" kern="1200" dirty="0"/>
        </a:p>
      </dsp:txBody>
      <dsp:txXfrm>
        <a:off x="1785747" y="57094"/>
        <a:ext cx="6520053" cy="1141883"/>
      </dsp:txXfrm>
    </dsp:sp>
    <dsp:sp modelId="{9A22FAA5-92B5-49F0-8795-03F0F2899442}">
      <dsp:nvSpPr>
        <dsp:cNvPr id="0" name=""/>
        <dsp:cNvSpPr/>
      </dsp:nvSpPr>
      <dsp:spPr>
        <a:xfrm>
          <a:off x="1661160" y="1198977"/>
          <a:ext cx="66446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1A2F0E-12C6-D842-B164-AE04F9E35E67}">
      <dsp:nvSpPr>
        <dsp:cNvPr id="0" name=""/>
        <dsp:cNvSpPr/>
      </dsp:nvSpPr>
      <dsp:spPr>
        <a:xfrm>
          <a:off x="0" y="1257300"/>
          <a:ext cx="8305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E33CC2-D7AB-D04E-9224-2E406D5B7523}">
      <dsp:nvSpPr>
        <dsp:cNvPr id="0" name=""/>
        <dsp:cNvSpPr/>
      </dsp:nvSpPr>
      <dsp:spPr>
        <a:xfrm>
          <a:off x="0" y="1257300"/>
          <a:ext cx="1661160" cy="1257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Intro to the </a:t>
          </a:r>
          <a:br>
            <a:rPr lang="en-US" sz="1400" kern="1200" dirty="0" smtClean="0"/>
          </a:br>
          <a:r>
            <a:rPr lang="en-US" sz="1400" kern="1200" dirty="0" smtClean="0"/>
            <a:t>NI Automated Measurement Platform</a:t>
          </a:r>
          <a:endParaRPr lang="en-US" sz="1400" kern="1200" dirty="0"/>
        </a:p>
      </dsp:txBody>
      <dsp:txXfrm>
        <a:off x="0" y="1257300"/>
        <a:ext cx="1661160" cy="1257300"/>
      </dsp:txXfrm>
    </dsp:sp>
    <dsp:sp modelId="{8A43E182-943D-42C8-949B-8842B74BBD43}">
      <dsp:nvSpPr>
        <dsp:cNvPr id="0" name=""/>
        <dsp:cNvSpPr/>
      </dsp:nvSpPr>
      <dsp:spPr>
        <a:xfrm>
          <a:off x="1785747" y="1276945"/>
          <a:ext cx="6520053" cy="392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r" defTabSz="622300">
            <a:lnSpc>
              <a:spcPct val="90000"/>
            </a:lnSpc>
            <a:spcBef>
              <a:spcPct val="0"/>
            </a:spcBef>
            <a:spcAft>
              <a:spcPct val="35000"/>
            </a:spcAft>
          </a:pPr>
          <a:r>
            <a:rPr lang="en-US" sz="1400" kern="1200" dirty="0" smtClean="0"/>
            <a:t>Understanding reconfigurable hardware</a:t>
          </a:r>
          <a:endParaRPr lang="en-US" sz="1400" kern="1200" dirty="0"/>
        </a:p>
      </dsp:txBody>
      <dsp:txXfrm>
        <a:off x="1785747" y="1276945"/>
        <a:ext cx="6520053" cy="392906"/>
      </dsp:txXfrm>
    </dsp:sp>
    <dsp:sp modelId="{0D347689-E77A-4C6D-BDDE-A7027C7EA8B3}">
      <dsp:nvSpPr>
        <dsp:cNvPr id="0" name=""/>
        <dsp:cNvSpPr/>
      </dsp:nvSpPr>
      <dsp:spPr>
        <a:xfrm>
          <a:off x="1661160" y="1669851"/>
          <a:ext cx="66446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D32F8D-5ACA-45B6-BF1D-62042034D005}">
      <dsp:nvSpPr>
        <dsp:cNvPr id="0" name=""/>
        <dsp:cNvSpPr/>
      </dsp:nvSpPr>
      <dsp:spPr>
        <a:xfrm>
          <a:off x="1785747" y="1689496"/>
          <a:ext cx="6520053" cy="392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r" defTabSz="622300">
            <a:lnSpc>
              <a:spcPct val="90000"/>
            </a:lnSpc>
            <a:spcBef>
              <a:spcPct val="0"/>
            </a:spcBef>
            <a:spcAft>
              <a:spcPct val="35000"/>
            </a:spcAft>
          </a:pPr>
          <a:r>
            <a:rPr lang="en-US" sz="1400" kern="1200" dirty="0" smtClean="0"/>
            <a:t>Exploring the benefits of LabVIEW for automated measurements</a:t>
          </a:r>
          <a:endParaRPr lang="en-US" sz="1400" kern="1200" dirty="0"/>
        </a:p>
      </dsp:txBody>
      <dsp:txXfrm>
        <a:off x="1785747" y="1689496"/>
        <a:ext cx="6520053" cy="392906"/>
      </dsp:txXfrm>
    </dsp:sp>
    <dsp:sp modelId="{B7891B2B-CDA9-433E-BCA6-8472B86C699E}">
      <dsp:nvSpPr>
        <dsp:cNvPr id="0" name=""/>
        <dsp:cNvSpPr/>
      </dsp:nvSpPr>
      <dsp:spPr>
        <a:xfrm>
          <a:off x="1661160" y="2082403"/>
          <a:ext cx="66446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787860-A4BD-44B0-AA87-17701259741F}">
      <dsp:nvSpPr>
        <dsp:cNvPr id="0" name=""/>
        <dsp:cNvSpPr/>
      </dsp:nvSpPr>
      <dsp:spPr>
        <a:xfrm>
          <a:off x="1785747" y="2102048"/>
          <a:ext cx="6520053" cy="392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r" defTabSz="622300">
            <a:lnSpc>
              <a:spcPct val="90000"/>
            </a:lnSpc>
            <a:spcBef>
              <a:spcPct val="0"/>
            </a:spcBef>
            <a:spcAft>
              <a:spcPct val="35000"/>
            </a:spcAft>
          </a:pPr>
          <a:r>
            <a:rPr lang="en-US" sz="1400" kern="1200" dirty="0" smtClean="0"/>
            <a:t>Navigating the LabVIEW environment</a:t>
          </a:r>
          <a:endParaRPr lang="en-US" sz="1400" kern="1200" dirty="0"/>
        </a:p>
      </dsp:txBody>
      <dsp:txXfrm>
        <a:off x="1785747" y="2102048"/>
        <a:ext cx="6520053" cy="392906"/>
      </dsp:txXfrm>
    </dsp:sp>
    <dsp:sp modelId="{E338A918-54D5-48D6-B77D-E8B9AF0163E1}">
      <dsp:nvSpPr>
        <dsp:cNvPr id="0" name=""/>
        <dsp:cNvSpPr/>
      </dsp:nvSpPr>
      <dsp:spPr>
        <a:xfrm>
          <a:off x="1661160" y="2494954"/>
          <a:ext cx="66446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5C726D-F0DC-4916-888A-513558E0B2B7}">
      <dsp:nvSpPr>
        <dsp:cNvPr id="0" name=""/>
        <dsp:cNvSpPr/>
      </dsp:nvSpPr>
      <dsp:spPr>
        <a:xfrm>
          <a:off x="0" y="2514600"/>
          <a:ext cx="8305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267DB3-8897-405F-825E-FD1342B5B291}">
      <dsp:nvSpPr>
        <dsp:cNvPr id="0" name=""/>
        <dsp:cNvSpPr/>
      </dsp:nvSpPr>
      <dsp:spPr>
        <a:xfrm>
          <a:off x="0" y="2514600"/>
          <a:ext cx="1661160" cy="1257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Break</a:t>
          </a:r>
          <a:endParaRPr lang="en-US" sz="1400" kern="1200" dirty="0"/>
        </a:p>
      </dsp:txBody>
      <dsp:txXfrm>
        <a:off x="0" y="2514600"/>
        <a:ext cx="1661160" cy="1257300"/>
      </dsp:txXfrm>
    </dsp:sp>
    <dsp:sp modelId="{2CA8997E-F56A-46FC-92D3-3B76C86A0871}">
      <dsp:nvSpPr>
        <dsp:cNvPr id="0" name=""/>
        <dsp:cNvSpPr/>
      </dsp:nvSpPr>
      <dsp:spPr>
        <a:xfrm>
          <a:off x="1785747" y="2571694"/>
          <a:ext cx="6520053" cy="1141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r" defTabSz="622300">
            <a:lnSpc>
              <a:spcPct val="90000"/>
            </a:lnSpc>
            <a:spcBef>
              <a:spcPct val="0"/>
            </a:spcBef>
            <a:spcAft>
              <a:spcPct val="35000"/>
            </a:spcAft>
          </a:pPr>
          <a:r>
            <a:rPr lang="en-US" sz="1400" kern="1200" dirty="0" smtClean="0"/>
            <a:t>Enjoy coffee and networking with industry peers</a:t>
          </a:r>
          <a:endParaRPr lang="en-US" sz="1400" kern="1200" dirty="0"/>
        </a:p>
      </dsp:txBody>
      <dsp:txXfrm>
        <a:off x="1785747" y="2571694"/>
        <a:ext cx="6520053" cy="1141883"/>
      </dsp:txXfrm>
    </dsp:sp>
    <dsp:sp modelId="{A704DD75-1C52-4F3B-A3FA-D7014522D8F9}">
      <dsp:nvSpPr>
        <dsp:cNvPr id="0" name=""/>
        <dsp:cNvSpPr/>
      </dsp:nvSpPr>
      <dsp:spPr>
        <a:xfrm>
          <a:off x="1661160" y="3713577"/>
          <a:ext cx="66446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08E143-5587-48D6-B54C-139099610F98}">
      <dsp:nvSpPr>
        <dsp:cNvPr id="0" name=""/>
        <dsp:cNvSpPr/>
      </dsp:nvSpPr>
      <dsp:spPr>
        <a:xfrm>
          <a:off x="0" y="3750538"/>
          <a:ext cx="8305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FB62F1-08A3-4248-B10D-C2ED94C784ED}">
      <dsp:nvSpPr>
        <dsp:cNvPr id="0" name=""/>
        <dsp:cNvSpPr/>
      </dsp:nvSpPr>
      <dsp:spPr>
        <a:xfrm>
          <a:off x="0" y="3771900"/>
          <a:ext cx="1661160" cy="1257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Building LabVIEW Measurement Applications</a:t>
          </a:r>
          <a:endParaRPr lang="en-US" sz="1400" kern="1200" dirty="0"/>
        </a:p>
      </dsp:txBody>
      <dsp:txXfrm>
        <a:off x="0" y="3771900"/>
        <a:ext cx="1661160" cy="1257300"/>
      </dsp:txXfrm>
    </dsp:sp>
    <dsp:sp modelId="{B95C0064-AEB3-4F2E-81C6-4191D9FEC111}">
      <dsp:nvSpPr>
        <dsp:cNvPr id="0" name=""/>
        <dsp:cNvSpPr/>
      </dsp:nvSpPr>
      <dsp:spPr>
        <a:xfrm>
          <a:off x="1785747" y="3828994"/>
          <a:ext cx="6520053" cy="1141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r" defTabSz="622300">
            <a:lnSpc>
              <a:spcPct val="90000"/>
            </a:lnSpc>
            <a:spcBef>
              <a:spcPct val="0"/>
            </a:spcBef>
            <a:spcAft>
              <a:spcPct val="35000"/>
            </a:spcAft>
          </a:pPr>
          <a:r>
            <a:rPr lang="en-US" sz="1400" kern="1200" dirty="0" smtClean="0"/>
            <a:t>Use LabVIEW and NI PXI hardware to develop automated test applications</a:t>
          </a:r>
          <a:endParaRPr lang="en-US" sz="1400" kern="1200" dirty="0"/>
        </a:p>
      </dsp:txBody>
      <dsp:txXfrm>
        <a:off x="1785747" y="3828994"/>
        <a:ext cx="6520053" cy="1141883"/>
      </dsp:txXfrm>
    </dsp:sp>
    <dsp:sp modelId="{B9E01406-5A05-4902-802F-EB5C1DFEC0BA}">
      <dsp:nvSpPr>
        <dsp:cNvPr id="0" name=""/>
        <dsp:cNvSpPr/>
      </dsp:nvSpPr>
      <dsp:spPr>
        <a:xfrm>
          <a:off x="1661160" y="4970877"/>
          <a:ext cx="66446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3#2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fld id="{C5FC6654-ED90-4A19-9537-41B762183FC8}" type="datetimeFigureOut">
              <a:rPr lang="en-US" smtClean="0"/>
              <a:pPr/>
              <a:t>3/14/2014</a:t>
            </a:fld>
            <a:endParaRPr lang="en-US" dirty="0"/>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r>
              <a:rPr lang="en-US" dirty="0" smtClean="0"/>
              <a:t>ni.com/labview</a:t>
            </a:r>
            <a:endParaRPr lang="en-US" dirty="0"/>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B99FA402-CCCC-4273-8383-F76E47820602}" type="slidenum">
              <a:rPr lang="en-US" smtClean="0"/>
              <a:pPr/>
              <a:t>‹#›</a:t>
            </a:fld>
            <a:endParaRPr lang="en-US" dirty="0"/>
          </a:p>
        </p:txBody>
      </p:sp>
    </p:spTree>
    <p:extLst>
      <p:ext uri="{BB962C8B-B14F-4D97-AF65-F5344CB8AC3E}">
        <p14:creationId xmlns="" xmlns:p14="http://schemas.microsoft.com/office/powerpoint/2010/main" val="141926614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US" dirty="0"/>
          </a:p>
        </p:txBody>
      </p:sp>
      <p:sp>
        <p:nvSpPr>
          <p:cNvPr id="8" name="Notes Placeholder 7"/>
          <p:cNvSpPr>
            <a:spLocks noGrp="1"/>
          </p:cNvSpPr>
          <p:nvPr>
            <p:ph type="body" sz="quarter" idx="3"/>
          </p:nvPr>
        </p:nvSpPr>
        <p:spPr>
          <a:xfrm>
            <a:off x="731839" y="4560889"/>
            <a:ext cx="5851525" cy="4319587"/>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279466172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Cambria" pitchFamily="18" charset="0"/>
        <a:ea typeface="+mn-ea"/>
        <a:cs typeface="+mn-cs"/>
      </a:defRPr>
    </a:lvl1pPr>
    <a:lvl2pPr marL="457200" algn="l" defTabSz="914400" rtl="0" eaLnBrk="1" latinLnBrk="0" hangingPunct="1">
      <a:defRPr sz="1200" kern="1200">
        <a:solidFill>
          <a:schemeClr val="tx1"/>
        </a:solidFill>
        <a:latin typeface="Cambria" pitchFamily="18" charset="0"/>
        <a:ea typeface="+mn-ea"/>
        <a:cs typeface="+mn-cs"/>
      </a:defRPr>
    </a:lvl2pPr>
    <a:lvl3pPr marL="914400" algn="l" defTabSz="914400" rtl="0" eaLnBrk="1" latinLnBrk="0" hangingPunct="1">
      <a:defRPr sz="1200" kern="1200">
        <a:solidFill>
          <a:schemeClr val="tx1"/>
        </a:solidFill>
        <a:latin typeface="Cambria" pitchFamily="18" charset="0"/>
        <a:ea typeface="+mn-ea"/>
        <a:cs typeface="+mn-cs"/>
      </a:defRPr>
    </a:lvl3pPr>
    <a:lvl4pPr marL="1371600" algn="l" defTabSz="914400" rtl="0" eaLnBrk="1" latinLnBrk="0" hangingPunct="1">
      <a:defRPr sz="1200" kern="1200">
        <a:solidFill>
          <a:schemeClr val="tx1"/>
        </a:solidFill>
        <a:latin typeface="Cambria" pitchFamily="18" charset="0"/>
        <a:ea typeface="+mn-ea"/>
        <a:cs typeface="+mn-cs"/>
      </a:defRPr>
    </a:lvl4pPr>
    <a:lvl5pPr marL="1828800" algn="l" defTabSz="914400" rtl="0" eaLnBrk="1" latinLnBrk="0" hangingPunct="1">
      <a:defRPr sz="1200" kern="1200">
        <a:solidFill>
          <a:schemeClr val="tx1"/>
        </a:solidFill>
        <a:latin typeface="Cambria"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9120188"/>
            <a:ext cx="3170238" cy="479425"/>
          </a:xfrm>
          <a:prstGeom prst="rect">
            <a:avLst/>
          </a:prstGeom>
        </p:spPr>
        <p:txBody>
          <a:bodyPr/>
          <a:lstStyle/>
          <a:p>
            <a:r>
              <a:rPr lang="en-US" dirty="0" smtClean="0"/>
              <a:t>ni.com/labview</a:t>
            </a:r>
          </a:p>
          <a:p>
            <a:r>
              <a:rPr lang="en-US" dirty="0" smtClean="0"/>
              <a:t>ni.com/daq</a:t>
            </a:r>
            <a:endParaRPr lang="en-US" dirty="0"/>
          </a:p>
        </p:txBody>
      </p:sp>
    </p:spTree>
    <p:extLst>
      <p:ext uri="{BB962C8B-B14F-4D97-AF65-F5344CB8AC3E}">
        <p14:creationId xmlns:p14="http://schemas.microsoft.com/office/powerpoint/2010/main" xmlns="" val="3226615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NI software</a:t>
            </a:r>
            <a:r>
              <a:rPr lang="en-US" baseline="0" dirty="0" smtClean="0"/>
              <a:t> defined test architecture includes productive software coupled with reconfigurable hardware. Out-of-the box Soft Front Panels help you start communicating with your NI PXI instruments and quickly take measurements while LabVIEW is used to develop complete testing solutions – everything from acquisition and analysis to presentation and data storage. </a:t>
            </a:r>
          </a:p>
          <a:p>
            <a:endParaRPr lang="en-US" baseline="0" dirty="0" smtClean="0"/>
          </a:p>
          <a:p>
            <a:r>
              <a:rPr lang="en-US" baseline="0" dirty="0" smtClean="0"/>
              <a:t>NI’s reconfigurable hardware platform allows you to build a </a:t>
            </a:r>
            <a:r>
              <a:rPr lang="en-US" sz="1200" dirty="0" smtClean="0"/>
              <a:t>flexible and modular test solution to address today’s test challenges and evolve to meet future</a:t>
            </a:r>
            <a:r>
              <a:rPr lang="en-US" sz="1200" baseline="0" dirty="0" smtClean="0"/>
              <a:t> system needs. </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PXI is the industry’s leading platform for test. </a:t>
            </a:r>
            <a:r>
              <a:rPr lang="en-US" sz="1200" dirty="0" smtClean="0">
                <a:solidFill>
                  <a:srgbClr val="000000"/>
                </a:solidFill>
              </a:rPr>
              <a:t>With </a:t>
            </a:r>
            <a:r>
              <a:rPr lang="en-US" sz="1200" dirty="0" smtClean="0"/>
              <a:t>more than 15 years of PXI innovation and decades of support for other standards such as </a:t>
            </a:r>
            <a:r>
              <a:rPr lang="en-US" sz="1200" dirty="0" smtClean="0">
                <a:solidFill>
                  <a:srgbClr val="000000"/>
                </a:solidFill>
              </a:rPr>
              <a:t>VXI and GPIB, NI has demonstrated leadership and commitment to software-defined instruments.</a:t>
            </a:r>
            <a:r>
              <a:rPr lang="en-US" sz="1200" baseline="0" dirty="0" smtClean="0">
                <a:solidFill>
                  <a:srgbClr val="000000"/>
                </a:solidFill>
              </a:rPr>
              <a:t> NI has one of the </a:t>
            </a:r>
            <a:r>
              <a:rPr lang="en-US" sz="1200" dirty="0" smtClean="0">
                <a:solidFill>
                  <a:srgbClr val="000000"/>
                </a:solidFill>
              </a:rPr>
              <a:t>largest R&amp;D investments of any test and measurement company in the world</a:t>
            </a:r>
            <a:r>
              <a:rPr lang="en-US" sz="1200" baseline="0" dirty="0" smtClean="0">
                <a:solidFill>
                  <a:srgbClr val="000000"/>
                </a:solidFill>
              </a:rPr>
              <a:t> and </a:t>
            </a:r>
            <a:r>
              <a:rPr lang="en-US" sz="1200" dirty="0" smtClean="0">
                <a:solidFill>
                  <a:srgbClr val="000000"/>
                </a:solidFill>
              </a:rPr>
              <a:t>provides industry-leading instrumentation </a:t>
            </a:r>
            <a:r>
              <a:rPr lang="en-US" sz="1200" dirty="0" smtClean="0"/>
              <a:t>with high-quality measurements you can trust.</a:t>
            </a:r>
            <a:r>
              <a:rPr lang="en-US" sz="1200" b="1" dirty="0" smtClean="0"/>
              <a:t> </a:t>
            </a:r>
            <a:r>
              <a:rPr lang="en-US" sz="1200" b="0" dirty="0" smtClean="0"/>
              <a:t>NI</a:t>
            </a:r>
            <a:r>
              <a:rPr lang="en-US" sz="1200" b="0" baseline="0" dirty="0" smtClean="0"/>
              <a:t> offers more than </a:t>
            </a:r>
            <a:r>
              <a:rPr lang="en-US" sz="1200" dirty="0" smtClean="0"/>
              <a:t>600 PXI products and a diverse set of industry-leading software,</a:t>
            </a:r>
            <a:r>
              <a:rPr lang="en-US" sz="1200" baseline="0" dirty="0" smtClean="0"/>
              <a:t> including </a:t>
            </a:r>
            <a:r>
              <a:rPr lang="en-US" sz="1200" dirty="0" smtClean="0"/>
              <a:t>LabVIEW</a:t>
            </a:r>
            <a:r>
              <a:rPr lang="en-US" sz="1200" baseline="0" dirty="0" smtClean="0"/>
              <a:t> and </a:t>
            </a:r>
            <a:r>
              <a:rPr lang="en-US" sz="1200" dirty="0" smtClean="0"/>
              <a:t>sophisticated driver</a:t>
            </a:r>
            <a:r>
              <a:rPr lang="en-US" sz="1200" baseline="0" dirty="0" smtClean="0"/>
              <a:t> software</a:t>
            </a:r>
            <a:r>
              <a:rPr lang="en-US" sz="1200" dirty="0" smtClean="0"/>
              <a:t>, to give you the tools you need to build a test system that meets your needs. </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combining LabVIEW and PXI, allows you to build virtually any system faster and with more confidence.</a:t>
            </a:r>
            <a:r>
              <a:rPr lang="en-US" baseline="0" dirty="0" smtClean="0"/>
              <a:t> </a:t>
            </a:r>
            <a:r>
              <a:rPr lang="en-US" dirty="0" smtClean="0"/>
              <a:t>LabVIEW, the leading system design software for automated test, is optimized to give you the tools you need to quickly develop powerful test software. LabVIEW helps you stay ahead of demanding system needs by providing integration with a wide variety of instruments, ranging from traditional boxes to software-defined PXI modular instruments, so you can acquire nearly any measurement. The combination of reconfigurable hardware and LabVIEW system design software empowers you to build virtually any automated test system faster and with more confidence.</a:t>
            </a:r>
          </a:p>
          <a:p>
            <a:endParaRPr lang="en-US" dirty="0" smtClean="0"/>
          </a:p>
          <a:p>
            <a:r>
              <a:rPr lang="en-US" dirty="0" smtClean="0"/>
              <a:t>You can complete programs that take weeks to write with traditional languages in hours using LabVIEW, even if you have no programming experience. An intuitive flowchart representation displays your code in a manner that is easy to develop, maintain, and understand.</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As an example of LabVIEW</a:t>
            </a:r>
            <a:r>
              <a:rPr lang="en-US" baseline="0" dirty="0" smtClean="0"/>
              <a:t> being used in industry, take a look at this Analog Devices case study. The challenge for Analog devices was to d</a:t>
            </a:r>
            <a:r>
              <a:rPr lang="en-US" dirty="0" smtClean="0"/>
              <a:t>eveloping an efficient, cost-effective, and compact system for MEMS testing in characterization and production. Analog</a:t>
            </a:r>
            <a:r>
              <a:rPr lang="en-US" baseline="0" dirty="0" smtClean="0"/>
              <a:t> Devices chose </a:t>
            </a:r>
            <a:r>
              <a:rPr lang="en-US" dirty="0" smtClean="0"/>
              <a:t>PXI and LabVIEW allowed them to test their MEMS devices at a fraction of the cost, weight, power consumption, and footprint of our previous ATE system.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Woody Beckford of Analog Devices was quoted</a:t>
            </a:r>
            <a:r>
              <a:rPr lang="en-US" baseline="0" dirty="0" smtClean="0"/>
              <a:t> saying that </a:t>
            </a:r>
            <a:r>
              <a:rPr lang="en-US" sz="1200" i="1" dirty="0" smtClean="0"/>
              <a:t>" We needed our software environment to be inherently easy to use with the ability to create operator, program, and data interfaces to existing tools to ease the process of integrating a new ATE system into our production floor. </a:t>
            </a:r>
            <a:r>
              <a:rPr lang="en-US" sz="1200" b="1" i="1" dirty="0" smtClean="0"/>
              <a:t>We chose LabVIEW software</a:t>
            </a:r>
            <a:r>
              <a:rPr lang="en-US" sz="1200" i="1" dirty="0" smtClean="0"/>
              <a:t>, which was already widely used in our characterization and design labs, to meet these challenges.”</a:t>
            </a:r>
            <a:endParaRPr lang="en-US" dirty="0" smtClean="0"/>
          </a:p>
          <a:p>
            <a:endParaRPr lang="en-US" baseline="0" dirty="0" smtClean="0"/>
          </a:p>
          <a:p>
            <a:r>
              <a:rPr lang="en-US" dirty="0" smtClean="0"/>
              <a:t> Case Study Link</a:t>
            </a:r>
            <a:r>
              <a:rPr lang="en-US" dirty="0" smtClean="0">
                <a:cs typeface="Courier New" pitchFamily="49" charset="0"/>
              </a:rPr>
              <a:t>:  </a:t>
            </a:r>
            <a:r>
              <a:rPr lang="en-US" sz="1100" dirty="0" smtClean="0">
                <a:latin typeface="Courier New" pitchFamily="49" charset="0"/>
                <a:cs typeface="Courier New" pitchFamily="49" charset="0"/>
              </a:rPr>
              <a:t>http://sine.ni.com/cs/app/doc/p/id/cs-13005</a:t>
            </a:r>
            <a:endParaRPr lang="en-US" sz="1100" dirty="0">
              <a:latin typeface="Courier New" pitchFamily="49" charset="0"/>
              <a:cs typeface="Courier New" pitchFamily="49"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normAutofit/>
          </a:bodyPr>
          <a:lstStyle/>
          <a:p>
            <a:pPr rtl="0"/>
            <a:r>
              <a:rPr lang="en-US" dirty="0" smtClean="0"/>
              <a:t>National Instruments calls this approach to measurements </a:t>
            </a:r>
            <a:r>
              <a:rPr lang="en-US" i="1" dirty="0" smtClean="0"/>
              <a:t>graphical</a:t>
            </a:r>
            <a:r>
              <a:rPr lang="en-US" baseline="0" dirty="0" smtClean="0"/>
              <a:t> </a:t>
            </a:r>
            <a:r>
              <a:rPr lang="en-US" i="1" baseline="0" dirty="0" smtClean="0"/>
              <a:t>system</a:t>
            </a:r>
            <a:r>
              <a:rPr lang="en-US" baseline="0" dirty="0" smtClean="0"/>
              <a:t> </a:t>
            </a:r>
            <a:r>
              <a:rPr lang="en-US" i="1" baseline="0" dirty="0" smtClean="0"/>
              <a:t>design</a:t>
            </a:r>
            <a:r>
              <a:rPr lang="en-US" baseline="0" dirty="0" smtClean="0"/>
              <a:t>. </a:t>
            </a:r>
            <a:r>
              <a:rPr lang="en-US" dirty="0" smtClean="0"/>
              <a:t>Your </a:t>
            </a:r>
            <a:r>
              <a:rPr lang="en-US" dirty="0"/>
              <a:t>LabVIEW-based </a:t>
            </a:r>
            <a:r>
              <a:rPr lang="en-US" dirty="0" smtClean="0"/>
              <a:t>test systems </a:t>
            </a:r>
            <a:r>
              <a:rPr lang="en-US" dirty="0"/>
              <a:t>will move you from measurement to decision </a:t>
            </a:r>
            <a:r>
              <a:rPr lang="en-US" i="0" dirty="0"/>
              <a:t>faster</a:t>
            </a:r>
            <a:r>
              <a:rPr lang="en-US" dirty="0"/>
              <a:t> thanks to the </a:t>
            </a:r>
            <a:r>
              <a:rPr lang="en-US" dirty="0">
                <a:sym typeface="Lucida Grande" charset="0"/>
              </a:rPr>
              <a:t>graphical system design approach, which provides reuse of a software-centered platform targeting multiple hardware footprints that share a reconfigurable architecture. Once you’ve applied the platform to a single problem, you can use it to scale to multiple problems, even if they involve future requirements or technologies</a:t>
            </a:r>
            <a:r>
              <a:rPr lang="en-US" dirty="0" smtClean="0">
                <a:sym typeface="Lucida Grande" charset="0"/>
              </a:rPr>
              <a:t>.</a:t>
            </a:r>
          </a:p>
          <a:p>
            <a:endParaRPr lang="en-US" baseline="0" dirty="0" smtClean="0"/>
          </a:p>
          <a:p>
            <a:r>
              <a:rPr lang="en-US" baseline="0" dirty="0" smtClean="0"/>
              <a:t>Our goal in providing this platform is to equip engineers and scientists with all of the tools necessary to build absolutely any measurement or control system, which spans a wide array of industries and application areas.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integrated software and hardware nature of this platform makes it easier to visualize and implement all of the technology, I/O, math and models needed for a system. Within LabVIEW you can use different models of computation to describe the way the system works, and then compile to the best target to run your system. With graphical system design, you can close quickly on not just the visualization, but the implementation, of the systems you need.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normAutofit/>
          </a:bodyPr>
          <a:lstStyle/>
          <a:p>
            <a:r>
              <a:rPr lang="en-US" dirty="0" smtClean="0"/>
              <a:t>The computing</a:t>
            </a:r>
            <a:r>
              <a:rPr lang="en-US" baseline="0" dirty="0" smtClean="0"/>
              <a:t> industry is ever-changing. Operating systems change, processor architectures evolve, and o</a:t>
            </a:r>
            <a:r>
              <a:rPr lang="en-US" dirty="0" smtClean="0"/>
              <a:t>ver</a:t>
            </a:r>
            <a:r>
              <a:rPr lang="en-US" baseline="0" dirty="0" smtClean="0"/>
              <a:t> time, even programming languages come and go. From Fortran to Pascal, C to C++ and now C#, each new language is eventually superseded by the next.</a:t>
            </a:r>
          </a:p>
          <a:p>
            <a:endParaRPr lang="en-US" baseline="0" dirty="0" smtClean="0"/>
          </a:p>
          <a:p>
            <a:r>
              <a:rPr lang="en-US" dirty="0" smtClean="0"/>
              <a:t>Standing the test of time, however, is LabVIEW,</a:t>
            </a:r>
            <a:r>
              <a:rPr lang="en-US" baseline="0" dirty="0" smtClean="0"/>
              <a:t> which wa</a:t>
            </a:r>
            <a:r>
              <a:rPr lang="en-US" dirty="0" smtClean="0"/>
              <a:t>s originally</a:t>
            </a:r>
            <a:r>
              <a:rPr lang="en-US" baseline="0" dirty="0" smtClean="0"/>
              <a:t> created for the Macintosh nearly 30 years ago for the explicit purpose of providing engineers and scientists a better software solution for communicating with laboratory instrumentation. Throughout its history, the capabilities of LabVIEW have expanded to include a wide range of additional hardware targets and technologies, but these original tenets upon which LabVIEW was founded remain a cornerstone of the software to this day. </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LabVIEW is the most trusted software environment for automated test. LabVIEW helps to reduce the total cost of test system development, increase productivity, improve scalability and ensure better system performance. </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rPr>
              <a:t>LabVIEW helps you save time and money by automating all of your test equipment in one environment. LabVIEW can connect to a wide variety of instruments ranging from traditional boxes to software-defined PXI modular instruments, so you can acquire nearly any measurement.</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Introduction to LabVIEW for Instrumentation seminar. This seminar will provide you an introduction to building testing</a:t>
            </a:r>
            <a:r>
              <a:rPr lang="en-US" baseline="0" dirty="0" smtClean="0"/>
              <a:t> </a:t>
            </a:r>
            <a:r>
              <a:rPr lang="en-US" dirty="0" smtClean="0"/>
              <a:t>solutions using LabVIEW – the highly differentiated, industry-preferred approach to making automated measurements. </a:t>
            </a:r>
          </a:p>
          <a:p>
            <a:endParaRPr lang="en-US" dirty="0" smtClean="0"/>
          </a:p>
          <a:p>
            <a:pPr defTabSz="914319">
              <a:defRPr/>
            </a:pPr>
            <a:r>
              <a:rPr lang="en-US" dirty="0" smtClean="0"/>
              <a:t>Through a combination of presentation slides, instructor-led demos, and hands-on exercises, you will leave today’s seminar with a confident understanding as to why the combination of NI LabVIEW system design software and NI PXI hardware is the most productive, flexible approach to building accurate and reliable automated measurement solutions.</a:t>
            </a:r>
          </a:p>
          <a:p>
            <a:endParaRPr lang="en-US" dirty="0" smtClean="0"/>
          </a:p>
          <a:p>
            <a:endParaRPr lang="en-US" dirty="0"/>
          </a:p>
        </p:txBody>
      </p:sp>
    </p:spTree>
    <p:extLst>
      <p:ext uri="{BB962C8B-B14F-4D97-AF65-F5344CB8AC3E}">
        <p14:creationId xmlns="" xmlns:p14="http://schemas.microsoft.com/office/powerpoint/2010/main" val="3567264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vert="horz" lIns="91440" tIns="45720" rIns="91440" bIns="45720" rtlCol="0"/>
          <a:lstStyle/>
          <a:p>
            <a:r>
              <a:rPr lang="en-US" dirty="0"/>
              <a:t>LabVIEW was originally created to communicate with traditional boxed-instruments over the general purpose interface bus (GPIB</a:t>
            </a:r>
            <a:r>
              <a:rPr lang="en-US" dirty="0" smtClean="0"/>
              <a:t>). Many </a:t>
            </a:r>
            <a:r>
              <a:rPr lang="en-US" dirty="0"/>
              <a:t>of these traditional instruments are still in use today.</a:t>
            </a:r>
          </a:p>
          <a:p>
            <a:endParaRPr lang="en-US" dirty="0"/>
          </a:p>
          <a:p>
            <a:r>
              <a:rPr lang="en-US" dirty="0"/>
              <a:t>If you were to open the box of a traditional instrument like an oscilloscope, you would see measurement circuitry that captures the real-world signal in digital form, as well a processor, memory, power supply, display with buttons, knobs, and so on</a:t>
            </a:r>
            <a:r>
              <a:rPr lang="en-US" dirty="0" smtClean="0"/>
              <a:t>. Also </a:t>
            </a:r>
            <a:r>
              <a:rPr lang="en-US" dirty="0"/>
              <a:t>inside the instrument is software that is pre-written by the vendor to make a specific measurement. This software is embedded in ROM or a hard disk, and the user cannot change it. It is a closed, fixed-function device that has limited flexibility and cannot be easily upgraded or enhanced. The essence of virtual instrumentation is the realization that the computer functionality inside these boxes is readily available in standard PCs – and is much more powerful and lower cost.</a:t>
            </a:r>
          </a:p>
          <a:p>
            <a:endParaRPr lang="en-US" dirty="0"/>
          </a:p>
          <a:p>
            <a:r>
              <a:rPr lang="en-US" dirty="0"/>
              <a:t>Virtual instrumentation leverages the PC to eliminate the redundant duplication of computer components inside traditional boxes, giving users a more powerful, lower cost, and more flexible solution.</a:t>
            </a:r>
          </a:p>
        </p:txBody>
      </p:sp>
    </p:spTree>
    <p:extLst>
      <p:ext uri="{BB962C8B-B14F-4D97-AF65-F5344CB8AC3E}">
        <p14:creationId xmlns="" xmlns:p14="http://schemas.microsoft.com/office/powerpoint/2010/main" val="1272244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659311"/>
          </a:xfrm>
          <a:prstGeom prst="rect">
            <a:avLst/>
          </a:prstGeom>
        </p:spPr>
        <p:txBody>
          <a:bodyPr/>
          <a:lstStyle/>
          <a:p>
            <a:r>
              <a:rPr lang="en-US" dirty="0" smtClean="0"/>
              <a:t>A virtual instrument consists of an industry-standard computer or workstation equipped with powerful application software, cost-effective modular hardware such as plug-in boards with appropriate driver software, the unit under test (UUT), and sensors, all of which work together to perform the functions of traditional instruments. Virtual instrumentation leverages the power of commercially available PC technology such as processors, memory, and I/O to create instrumentation tools. The virtual instrumentation paradigm transformed test, measurement, and automation applications from loosely coupled and often incompatible stand-alone instruments and devices to tightly integrated, high-performance measurement and automation systems.</a:t>
            </a:r>
          </a:p>
          <a:p>
            <a:endParaRPr lang="en-US" dirty="0" smtClean="0"/>
          </a:p>
          <a:p>
            <a:r>
              <a:rPr lang="en-US" altLang="en-US" dirty="0" smtClean="0"/>
              <a:t>More than just building the equivalent of a traditional instrument around a PC, virtual instrumentation is about </a:t>
            </a:r>
            <a:r>
              <a:rPr lang="en-US" altLang="en-US" i="1" dirty="0" smtClean="0"/>
              <a:t>redefining what an instrument is</a:t>
            </a:r>
            <a:r>
              <a:rPr lang="en-US" altLang="en-US" dirty="0" smtClean="0"/>
              <a:t> and empowering users to build powerful instruments and flexible measurement systems never before possible. </a:t>
            </a:r>
          </a:p>
          <a:p>
            <a:endParaRPr lang="en-US" altLang="en-US" dirty="0" smtClean="0"/>
          </a:p>
          <a:p>
            <a:r>
              <a:rPr lang="en-US" dirty="0" smtClean="0"/>
              <a:t>Virtual instruments represent a fundamental shift from traditional hardware-centered instrumentation systems to software-centered systems that exploit the computing power, productivity, display, and connectivity capabilities of ubiquitous desktop computers and workstations. Although the PC and integrated circuit technology have experienced significant advances in the last two decades, it is software that provides the leverage to build on this powerful hardware foundation to create virtual instruments, providing better ways to innovate and significantly reduce cost. With virtual instruments, engineers and scientists build measurement and automation systems that suit their needs exactly (user-defined) instead of being limited by traditional fixed-function instruments (vendor-defined).</a:t>
            </a:r>
          </a:p>
        </p:txBody>
      </p:sp>
    </p:spTree>
    <p:extLst>
      <p:ext uri="{BB962C8B-B14F-4D97-AF65-F5344CB8AC3E}">
        <p14:creationId xmlns="" xmlns:p14="http://schemas.microsoft.com/office/powerpoint/2010/main" val="4089713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vert="horz" lIns="91440" tIns="45720" rIns="91440" bIns="45720" rtlCol="0"/>
          <a:lstStyle/>
          <a:p>
            <a:r>
              <a:rPr lang="en-US" dirty="0"/>
              <a:t>LabVIEW, specifically is the software cornerstone of a virtual instrumentation system. Its flexibility, combined with powerful modular hardware solutions, creates the ultimate in user-defined, scalable instrumentation systems. Virtual instrumentation is so fundamental to LabVIEW that the basic building block (program of code) in LabVIEW is called a Virtual Instrument, or *.vi file.</a:t>
            </a:r>
          </a:p>
          <a:p>
            <a:endParaRPr lang="en-US" dirty="0"/>
          </a:p>
          <a:p>
            <a:r>
              <a:rPr lang="en-US" dirty="0"/>
              <a:t>There are three important things encapsulated within the *.vi file on disk:</a:t>
            </a:r>
          </a:p>
          <a:p>
            <a:endParaRPr lang="en-US" dirty="0"/>
          </a:p>
          <a:p>
            <a:r>
              <a:rPr lang="en-US" dirty="0"/>
              <a:t>The LabVIEW </a:t>
            </a:r>
            <a:r>
              <a:rPr lang="en-US" dirty="0" smtClean="0"/>
              <a:t>front </a:t>
            </a:r>
            <a:r>
              <a:rPr lang="en-US" dirty="0"/>
              <a:t>p</a:t>
            </a:r>
            <a:r>
              <a:rPr lang="en-US" dirty="0" smtClean="0"/>
              <a:t>anel </a:t>
            </a:r>
            <a:r>
              <a:rPr lang="en-US" dirty="0"/>
              <a:t>is the user interface of the VI.</a:t>
            </a:r>
          </a:p>
          <a:p>
            <a:r>
              <a:rPr lang="en-US" dirty="0"/>
              <a:t>The LabVIEW </a:t>
            </a:r>
            <a:r>
              <a:rPr lang="en-US" dirty="0" smtClean="0"/>
              <a:t>block diagram </a:t>
            </a:r>
            <a:r>
              <a:rPr lang="en-US" dirty="0"/>
              <a:t>contains the source-code of a VI.</a:t>
            </a:r>
          </a:p>
          <a:p>
            <a:r>
              <a:rPr lang="en-US" dirty="0"/>
              <a:t>The </a:t>
            </a:r>
            <a:r>
              <a:rPr lang="en-US" dirty="0" smtClean="0"/>
              <a:t>icon/connector pane </a:t>
            </a:r>
            <a:r>
              <a:rPr lang="en-US" dirty="0"/>
              <a:t>defines the input and output parameters of the VI.</a:t>
            </a:r>
          </a:p>
          <a:p>
            <a:endParaRPr lang="en-US" dirty="0"/>
          </a:p>
          <a:p>
            <a:r>
              <a:rPr lang="en-US" i="1" dirty="0"/>
              <a:t>Insider Tip!</a:t>
            </a:r>
          </a:p>
          <a:p>
            <a:pPr marL="171450" indent="-171450">
              <a:buFont typeface="Arial" pitchFamily="34" charset="0"/>
              <a:buChar char="•"/>
            </a:pPr>
            <a:r>
              <a:rPr lang="en-US" dirty="0"/>
              <a:t>You can arrange the front panel and block diagram to stand side-by-side by using the shortcut </a:t>
            </a:r>
            <a:r>
              <a:rPr lang="en-US" b="1" dirty="0"/>
              <a:t>&lt;</a:t>
            </a:r>
            <a:r>
              <a:rPr lang="en-US" dirty="0" smtClean="0"/>
              <a:t>Ctrl-T</a:t>
            </a:r>
            <a:r>
              <a:rPr lang="en-US" b="1" dirty="0" smtClean="0"/>
              <a:t>&gt;</a:t>
            </a:r>
            <a:r>
              <a:rPr lang="en-US" dirty="0" smtClean="0"/>
              <a:t>. </a:t>
            </a:r>
            <a:endParaRPr lang="en-US" dirty="0"/>
          </a:p>
          <a:p>
            <a:pPr marL="171450" indent="-171450">
              <a:buFont typeface="Arial" pitchFamily="34" charset="0"/>
              <a:buChar char="•"/>
            </a:pPr>
            <a:r>
              <a:rPr lang="en-US" dirty="0"/>
              <a:t>You can toggle between the front panel and block diagram by using the shortcut </a:t>
            </a:r>
            <a:r>
              <a:rPr lang="en-US" b="1" dirty="0"/>
              <a:t>&lt;</a:t>
            </a:r>
            <a:r>
              <a:rPr lang="en-US" dirty="0" smtClean="0"/>
              <a:t>Ctrl-E</a:t>
            </a:r>
            <a:r>
              <a:rPr lang="en-US" b="1" dirty="0"/>
              <a:t>&gt;</a:t>
            </a:r>
            <a:r>
              <a:rPr lang="en-US" dirty="0"/>
              <a:t>.</a:t>
            </a:r>
          </a:p>
          <a:p>
            <a:endParaRPr lang="en-US" dirty="0"/>
          </a:p>
        </p:txBody>
      </p:sp>
    </p:spTree>
    <p:extLst>
      <p:ext uri="{BB962C8B-B14F-4D97-AF65-F5344CB8AC3E}">
        <p14:creationId xmlns="" xmlns:p14="http://schemas.microsoft.com/office/powerpoint/2010/main" val="1537686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There are two ways to populate a LabVIEW</a:t>
            </a:r>
            <a:r>
              <a:rPr lang="en-US" baseline="0" dirty="0" smtClean="0"/>
              <a:t> front panel with user interface elements.</a:t>
            </a:r>
          </a:p>
          <a:p>
            <a:endParaRPr lang="en-US" baseline="0" dirty="0" smtClean="0"/>
          </a:p>
          <a:p>
            <a:r>
              <a:rPr lang="en-US" baseline="0" dirty="0" smtClean="0"/>
              <a:t>First, by right-clicking anywhere on the front panel, you can access the </a:t>
            </a:r>
            <a:r>
              <a:rPr lang="en-US" b="1" baseline="0" dirty="0" smtClean="0"/>
              <a:t>Controls Palette </a:t>
            </a:r>
            <a:r>
              <a:rPr lang="en-US" baseline="0" dirty="0" smtClean="0"/>
              <a:t>– a hierarchically organized palette of all components that you can use to populate your user interface. Browse the Controls Palette hierarchy until you find the UI element you’d like to use, then drag-and-drop it to the appropriate location on the front panel. The Controls Palette supports customization (so that you can decide which sub-palettes are shown and the order in which they’re shown) as well as pinning in order to make the palette remain visible.</a:t>
            </a:r>
          </a:p>
          <a:p>
            <a:endParaRPr lang="en-US" baseline="0" dirty="0" smtClean="0"/>
          </a:p>
          <a:p>
            <a:r>
              <a:rPr lang="en-US" baseline="0" dirty="0" smtClean="0"/>
              <a:t>If you already know the name of the UI element you’re looking for, you can use </a:t>
            </a:r>
            <a:r>
              <a:rPr lang="en-US" i="1" baseline="0" dirty="0" smtClean="0"/>
              <a:t>LabVIEW Quick Drop</a:t>
            </a:r>
            <a:r>
              <a:rPr lang="en-US" baseline="0" dirty="0" smtClean="0"/>
              <a:t> by pressing the </a:t>
            </a:r>
            <a:r>
              <a:rPr lang="en-US" b="1" baseline="0" dirty="0" smtClean="0"/>
              <a:t>&lt;</a:t>
            </a:r>
            <a:r>
              <a:rPr lang="en-US" baseline="0" dirty="0" smtClean="0"/>
              <a:t>Ctrl-Space</a:t>
            </a:r>
            <a:r>
              <a:rPr lang="en-US" b="1" baseline="0" dirty="0" smtClean="0"/>
              <a:t>&gt; </a:t>
            </a:r>
            <a:r>
              <a:rPr lang="en-US" baseline="0" dirty="0" smtClean="0"/>
              <a:t>shortcut. This is often much faster than navigating through a series of </a:t>
            </a:r>
            <a:r>
              <a:rPr lang="en-US" baseline="0" dirty="0" err="1" smtClean="0"/>
              <a:t>subpalettes</a:t>
            </a:r>
            <a:r>
              <a:rPr lang="en-US" baseline="0" dirty="0" smtClean="0"/>
              <a:t> to find a UI element that is nested several layers deep. </a:t>
            </a:r>
          </a:p>
        </p:txBody>
      </p:sp>
    </p:spTree>
    <p:extLst>
      <p:ext uri="{BB962C8B-B14F-4D97-AF65-F5344CB8AC3E}">
        <p14:creationId xmlns="" xmlns:p14="http://schemas.microsoft.com/office/powerpoint/2010/main" val="2113174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sz="1200" dirty="0" smtClean="0"/>
              <a:t>The LabVIEW front</a:t>
            </a:r>
            <a:r>
              <a:rPr lang="en-US" sz="1200" baseline="0" dirty="0" smtClean="0"/>
              <a:t> panel includes over 300 c</a:t>
            </a:r>
            <a:r>
              <a:rPr lang="en-US" sz="1200" dirty="0" smtClean="0"/>
              <a:t>ontrols and indicators designed specifically for test applications.</a:t>
            </a:r>
            <a:r>
              <a:rPr lang="en-US" sz="1200" baseline="0" dirty="0" smtClean="0"/>
              <a:t> Each object is </a:t>
            </a:r>
            <a:r>
              <a:rPr lang="en-US" sz="1200" dirty="0" smtClean="0"/>
              <a:t>configurable,</a:t>
            </a:r>
            <a:r>
              <a:rPr lang="en-US" sz="1200" baseline="0" dirty="0" smtClean="0"/>
              <a:t> enabling </a:t>
            </a:r>
            <a:r>
              <a:rPr lang="en-US" sz="1200" dirty="0" smtClean="0"/>
              <a:t>you to create professional graphical user interfaces. </a:t>
            </a:r>
          </a:p>
          <a:p>
            <a:endParaRPr lang="en-US" sz="1200" dirty="0" smtClean="0"/>
          </a:p>
          <a:p>
            <a:r>
              <a:rPr lang="en-US" sz="1200" dirty="0" smtClean="0"/>
              <a:t>A </a:t>
            </a:r>
            <a:r>
              <a:rPr lang="en-US" sz="1200" i="1" dirty="0" smtClean="0"/>
              <a:t>Control</a:t>
            </a:r>
            <a:r>
              <a:rPr lang="en-US" sz="1200" dirty="0" smtClean="0"/>
              <a:t> is a front panel object for user input. Simple examples of controls include buttons, slides, dials, and text boxes. </a:t>
            </a:r>
          </a:p>
          <a:p>
            <a:endParaRPr lang="en-US" sz="1200" dirty="0" smtClean="0"/>
          </a:p>
          <a:p>
            <a:r>
              <a:rPr lang="en-US" sz="1200" dirty="0" smtClean="0"/>
              <a:t>An </a:t>
            </a:r>
            <a:r>
              <a:rPr lang="en-US" sz="1200" i="1" dirty="0" smtClean="0"/>
              <a:t>Indicator</a:t>
            </a:r>
            <a:r>
              <a:rPr lang="en-US" sz="1200" dirty="0" smtClean="0"/>
              <a:t> is a front panel object that displays data to the user. Examples of indicators are graphs, thermometers, and gauges.</a:t>
            </a:r>
            <a:endParaRPr lang="en-US" dirty="0" smtClean="0"/>
          </a:p>
          <a:p>
            <a:endParaRPr lang="en-US" dirty="0" smtClean="0"/>
          </a:p>
        </p:txBody>
      </p:sp>
    </p:spTree>
    <p:extLst>
      <p:ext uri="{BB962C8B-B14F-4D97-AF65-F5344CB8AC3E}">
        <p14:creationId xmlns="" xmlns:p14="http://schemas.microsoft.com/office/powerpoint/2010/main" val="3858175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eaLnBrk="0" fontAlgn="base" hangingPunct="0">
              <a:spcBef>
                <a:spcPct val="30000"/>
              </a:spcBef>
              <a:spcAft>
                <a:spcPct val="0"/>
              </a:spcAft>
              <a:defRPr/>
            </a:pPr>
            <a:r>
              <a:rPr lang="en-US" dirty="0" smtClean="0"/>
              <a:t>With LabVIEW</a:t>
            </a:r>
            <a:r>
              <a:rPr lang="en-US" baseline="0" dirty="0" smtClean="0"/>
              <a:t> </a:t>
            </a:r>
            <a:r>
              <a:rPr lang="en-US" dirty="0" smtClean="0"/>
              <a:t>you can also easily create user interfaces that display measurement-specific data and test results within the same environment. LabVIEW contains a full collection of test-specific drag-and-drop controls and indicators that intuitively describe your system to engineers, technicians, or operators.</a:t>
            </a:r>
          </a:p>
          <a:p>
            <a:endParaRPr lang="en-US" dirty="0"/>
          </a:p>
        </p:txBody>
      </p:sp>
    </p:spTree>
    <p:extLst>
      <p:ext uri="{BB962C8B-B14F-4D97-AF65-F5344CB8AC3E}">
        <p14:creationId xmlns="" xmlns:p14="http://schemas.microsoft.com/office/powerpoint/2010/main" val="3574958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LabVIEW controls and</a:t>
            </a:r>
            <a:r>
              <a:rPr lang="en-US" baseline="0" dirty="0" smtClean="0"/>
              <a:t> indicators can be customized in order to build advanced elements for highly sophisticated, modern user interfaces. This slide shows a series impressive LabVIEW user interfaces directly from the LabVIEW user community as well as a real-world example of LabVIEW in action during the successful launch of the Dragon spacecraft by SpaceX.</a:t>
            </a:r>
            <a:endParaRPr lang="en-US" dirty="0"/>
          </a:p>
        </p:txBody>
      </p:sp>
    </p:spTree>
    <p:extLst>
      <p:ext uri="{BB962C8B-B14F-4D97-AF65-F5344CB8AC3E}">
        <p14:creationId xmlns="" xmlns:p14="http://schemas.microsoft.com/office/powerpoint/2010/main" val="10159388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Whenever</a:t>
            </a:r>
            <a:r>
              <a:rPr lang="en-US" baseline="0" dirty="0" smtClean="0"/>
              <a:t> you place user interface controls or indicators on the LabVIEW front panel, you’ll notice that corresponding terminals get added to the LabVIEW block diagram. Similarly, if you create controls or indicators via the block diagram, corresponding elements get added to the user interface. </a:t>
            </a:r>
          </a:p>
          <a:p>
            <a:endParaRPr lang="en-US" baseline="0" dirty="0" smtClean="0"/>
          </a:p>
          <a:p>
            <a:r>
              <a:rPr lang="en-US" dirty="0" smtClean="0"/>
              <a:t>This allows you to use the source code to gain programmatic access to the data that the user has input on the user interface,</a:t>
            </a:r>
            <a:r>
              <a:rPr lang="en-US" baseline="0" dirty="0" smtClean="0"/>
              <a:t> or conversely to update the user interface via code.</a:t>
            </a:r>
            <a:endParaRPr lang="en-US" dirty="0"/>
          </a:p>
        </p:txBody>
      </p:sp>
    </p:spTree>
    <p:extLst>
      <p:ext uri="{BB962C8B-B14F-4D97-AF65-F5344CB8AC3E}">
        <p14:creationId xmlns="" xmlns:p14="http://schemas.microsoft.com/office/powerpoint/2010/main" val="2932668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pPr eaLnBrk="1" hangingPunct="1"/>
            <a:r>
              <a:rPr lang="en-US" dirty="0" smtClean="0"/>
              <a:t>At their lowest level, computers understand what is called machine code</a:t>
            </a:r>
            <a:r>
              <a:rPr lang="en-US" baseline="0" dirty="0" smtClean="0"/>
              <a:t> – a way of representing software using instruction steps written in the most basic language computers can interpret. However, it is extremely rare that you’ll ever see machine code when working with modern day computers, even when writing computer software yourself. Why?</a:t>
            </a:r>
          </a:p>
          <a:p>
            <a:pPr eaLnBrk="1" hangingPunct="1"/>
            <a:endParaRPr lang="en-US" baseline="0" dirty="0" smtClean="0"/>
          </a:p>
          <a:p>
            <a:pPr eaLnBrk="1" hangingPunct="1"/>
            <a:r>
              <a:rPr lang="en-US" dirty="0" smtClean="0"/>
              <a:t>Though computers fundamentally operate in a digital</a:t>
            </a:r>
            <a:r>
              <a:rPr lang="en-US" baseline="0" dirty="0" smtClean="0"/>
              <a:t> manner </a:t>
            </a:r>
            <a:r>
              <a:rPr lang="en-US" dirty="0" smtClean="0"/>
              <a:t>using binary (a series of 1s and 0s), it is incredibly inefficient for humans to attempt to represent software in the same way, as humans have a much harder</a:t>
            </a:r>
            <a:r>
              <a:rPr lang="en-US" baseline="0" dirty="0" smtClean="0"/>
              <a:t> time interpreting binary than do the logic gates that comprise modern day processors. As a result, over time, a series of software abstraction layers have been developed that allow humans to represent software instructions in the way that makes most sense to them, yet still create lower-level code during the compilation process. It is precisely this compromise that has opened up a world of accessibility and allowed the complexity of systems to increase over time without requiring that the creators of those systems be the world’s foremost computer science experts.</a:t>
            </a:r>
          </a:p>
        </p:txBody>
      </p:sp>
    </p:spTree>
    <p:extLst>
      <p:ext uri="{BB962C8B-B14F-4D97-AF65-F5344CB8AC3E}">
        <p14:creationId xmlns="" xmlns:p14="http://schemas.microsoft.com/office/powerpoint/2010/main" val="5381833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The abstraction</a:t>
            </a:r>
            <a:r>
              <a:rPr lang="en-US" baseline="0" dirty="0" smtClean="0"/>
              <a:t> of computer programming languages has been paramount to the accomplishments in modern day technology. However, even today’s common abstracted programming languages like C, C#, or Java continue to represent software with a sequential, textual syntax.</a:t>
            </a:r>
          </a:p>
          <a:p>
            <a:endParaRPr lang="en-US" baseline="0" dirty="0" smtClean="0"/>
          </a:p>
          <a:p>
            <a:r>
              <a:rPr lang="en-US" baseline="0" dirty="0" smtClean="0"/>
              <a:t>If the point of software abstraction is to allow humans to better interpret and represent computer software in a way that they can understand – else we would all be writing code using machine language – then why do we continue to expect programmers to use a sequential textual representation of software even though we live in a graphical, parallel world?</a:t>
            </a:r>
          </a:p>
          <a:p>
            <a:endParaRPr lang="en-US" baseline="0" dirty="0" smtClean="0"/>
          </a:p>
          <a:p>
            <a:r>
              <a:rPr lang="en-US" baseline="0" dirty="0" smtClean="0"/>
              <a:t>Consider the way we commonly represent the flow of everyday actions in our lives. Each are graphical in nature, which allows us to implicitly specify parallelism without having to make any extra effort. Gantt charts are timing diagrams used by project managers to represent the execution of project tasks, football coaches represent the coordination of a particular play using graphics, and even the language of music allows us to harmonize sounds from multiple instruments at once, complete with timing, synchronization, and a construct for specifying repetition! The sequential, textual equivalents of these graphical representations are far more difficult to understand.</a:t>
            </a:r>
            <a:endParaRPr lang="en-US" dirty="0"/>
          </a:p>
        </p:txBody>
      </p:sp>
    </p:spTree>
    <p:extLst>
      <p:ext uri="{BB962C8B-B14F-4D97-AF65-F5344CB8AC3E}">
        <p14:creationId xmlns="" xmlns:p14="http://schemas.microsoft.com/office/powerpoint/2010/main" val="2084309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vert="horz" lIns="91440" tIns="45720" rIns="91440" bIns="45720" rtlCol="0"/>
          <a:lstStyle/>
          <a:p>
            <a:r>
              <a:rPr lang="en-US" dirty="0"/>
              <a:t>It is important to begin today’s seminar by gaining alignment on the challenges that engineers and scientists face when building an automated measurement system</a:t>
            </a:r>
            <a:r>
              <a:rPr lang="en-US" dirty="0" smtClean="0"/>
              <a:t>. From </a:t>
            </a:r>
            <a:r>
              <a:rPr lang="en-US" dirty="0"/>
              <a:t>buying turnkey systems to building all components from scratch, there are a plethora of options available on the market</a:t>
            </a:r>
            <a:r>
              <a:rPr lang="en-US" dirty="0" smtClean="0"/>
              <a:t>. Depending </a:t>
            </a:r>
            <a:r>
              <a:rPr lang="en-US" dirty="0"/>
              <a:t>on the size and complexity of the application, your investment can be a substantial one; by making an uneducated decision on any aspect comprising your solution, you may find yourself having wasted both time and money on an approach that is unsuitable for any number of unforeseen reasons.</a:t>
            </a:r>
          </a:p>
          <a:p>
            <a:endParaRPr lang="en-US" dirty="0"/>
          </a:p>
          <a:p>
            <a:r>
              <a:rPr lang="en-US" dirty="0"/>
              <a:t>Throughout the day, you will be provided your first introduction to LabVIEW system design </a:t>
            </a:r>
            <a:r>
              <a:rPr lang="en-US" dirty="0" smtClean="0"/>
              <a:t>software</a:t>
            </a:r>
            <a:r>
              <a:rPr lang="en-US" baseline="0" dirty="0" smtClean="0"/>
              <a:t> </a:t>
            </a:r>
            <a:r>
              <a:rPr lang="en-US" dirty="0" smtClean="0"/>
              <a:t>and </a:t>
            </a:r>
            <a:r>
              <a:rPr lang="en-US" dirty="0"/>
              <a:t>explore National Instruments </a:t>
            </a:r>
            <a:r>
              <a:rPr lang="en-US" dirty="0" smtClean="0"/>
              <a:t>PXI hardware </a:t>
            </a:r>
            <a:r>
              <a:rPr lang="en-US" dirty="0"/>
              <a:t>offerings</a:t>
            </a:r>
            <a:r>
              <a:rPr lang="en-US" dirty="0" smtClean="0"/>
              <a:t>. Finally</a:t>
            </a:r>
            <a:r>
              <a:rPr lang="en-US" dirty="0"/>
              <a:t>, you’ll see how to combine your new software and hardware knowledge into an integrated </a:t>
            </a:r>
            <a:r>
              <a:rPr lang="en-US" dirty="0" smtClean="0"/>
              <a:t>test solution</a:t>
            </a:r>
            <a:r>
              <a:rPr lang="en-US" dirty="0"/>
              <a:t>. </a:t>
            </a:r>
          </a:p>
          <a:p>
            <a:endParaRPr lang="en-US" dirty="0"/>
          </a:p>
        </p:txBody>
      </p:sp>
    </p:spTree>
    <p:extLst>
      <p:ext uri="{BB962C8B-B14F-4D97-AF65-F5344CB8AC3E}">
        <p14:creationId xmlns="" xmlns:p14="http://schemas.microsoft.com/office/powerpoint/2010/main" val="1841041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Programming in LabVIEW</a:t>
            </a:r>
            <a:r>
              <a:rPr lang="en-US" baseline="0" dirty="0" smtClean="0"/>
              <a:t> is fundamentally built off of exactly this ideology. If we as engineers and scientists can program the way we think, we’ll be able to more easily create complex systems without requiring the vertical expertise of a computer scientist. The majority of LabVIEW users are domain experts that prefer to focus on </a:t>
            </a:r>
            <a:r>
              <a:rPr lang="en-US" i="1" baseline="0" dirty="0" smtClean="0"/>
              <a:t>what</a:t>
            </a:r>
            <a:r>
              <a:rPr lang="en-US" baseline="0" dirty="0" smtClean="0"/>
              <a:t> they’re trying to measure, not </a:t>
            </a:r>
            <a:r>
              <a:rPr lang="en-US" i="1" baseline="0" dirty="0" smtClean="0"/>
              <a:t>how</a:t>
            </a:r>
            <a:r>
              <a:rPr lang="en-US" baseline="0" dirty="0" smtClean="0"/>
              <a:t> they’re going to measure it. The tools that comprise the measurement system should not stand in your way.</a:t>
            </a:r>
          </a:p>
          <a:p>
            <a:endParaRPr lang="en-US" baseline="0" dirty="0" smtClean="0"/>
          </a:p>
          <a:p>
            <a:r>
              <a:rPr lang="en-US" baseline="0" dirty="0" smtClean="0"/>
              <a:t>If we were to quickly diagram a flowchart that represents the steps of a system, the object of which was to measure strain, apply a stimulus, and email test results at the conclusion of the measurement, it might look something like this.</a:t>
            </a:r>
            <a:endParaRPr lang="en-US" dirty="0"/>
          </a:p>
        </p:txBody>
      </p:sp>
    </p:spTree>
    <p:extLst>
      <p:ext uri="{BB962C8B-B14F-4D97-AF65-F5344CB8AC3E}">
        <p14:creationId xmlns="" xmlns:p14="http://schemas.microsoft.com/office/powerpoint/2010/main" val="40149286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pPr eaLnBrk="1" hangingPunct="1"/>
            <a:r>
              <a:rPr lang="en-US" baseline="0" dirty="0" smtClean="0"/>
              <a:t>The first thing you’ll notice when examining LabVIEW source code on the block diagram is that it is graphical in nature. This allows you to program the way you think. In fact, the exact LabVIEW code required to implement the system from our previous flowchart is displayed on the slide. Suitably, the graphical language used within LabVIEW is called </a:t>
            </a:r>
            <a:r>
              <a:rPr lang="en-US" i="1" baseline="0" dirty="0" smtClean="0"/>
              <a:t>G</a:t>
            </a:r>
            <a:r>
              <a:rPr lang="en-US" baseline="0" dirty="0" smtClean="0"/>
              <a:t>.</a:t>
            </a:r>
          </a:p>
          <a:p>
            <a:pPr eaLnBrk="1" hangingPunct="1"/>
            <a:endParaRPr lang="en-US" baseline="0" dirty="0" smtClean="0"/>
          </a:p>
          <a:p>
            <a:pPr eaLnBrk="1" hangingPunct="1"/>
            <a:r>
              <a:rPr lang="en-US" dirty="0" smtClean="0"/>
              <a:t>Just like a flowchart represents the flow of data through a system, representing code graphically makes use of this concept as well. In</a:t>
            </a:r>
            <a:r>
              <a:rPr lang="en-US" baseline="0" dirty="0" smtClean="0"/>
              <a:t> fact, it is called precisely that – dataflow. </a:t>
            </a:r>
            <a:endParaRPr lang="en-US" dirty="0" smtClean="0"/>
          </a:p>
          <a:p>
            <a:endParaRPr lang="en-US" dirty="0"/>
          </a:p>
        </p:txBody>
      </p:sp>
    </p:spTree>
    <p:extLst>
      <p:ext uri="{BB962C8B-B14F-4D97-AF65-F5344CB8AC3E}">
        <p14:creationId xmlns="" xmlns:p14="http://schemas.microsoft.com/office/powerpoint/2010/main" val="18321247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eaLnBrk="0" fontAlgn="base" hangingPunct="0">
              <a:spcBef>
                <a:spcPct val="30000"/>
              </a:spcBef>
              <a:spcAft>
                <a:spcPct val="0"/>
              </a:spcAft>
              <a:defRPr/>
            </a:pPr>
            <a:r>
              <a:rPr lang="en-US" dirty="0" smtClean="0"/>
              <a:t>The LabVIEW graphical programming language is intuitive in nature</a:t>
            </a:r>
            <a:r>
              <a:rPr lang="en-US" u="sng" dirty="0" smtClean="0"/>
              <a:t>,</a:t>
            </a:r>
            <a:r>
              <a:rPr lang="en-US" dirty="0" smtClean="0"/>
              <a:t> allowing you to spend less time addressing text-based syntax and more time solving complex test system challenges. LabVIEW is easier to quickly understand because it is implemented through icons that closely resemble visual models, such as flowcharts, that test engineers already use for problem solving. </a:t>
            </a:r>
          </a:p>
          <a:p>
            <a:endParaRPr lang="en-US" dirty="0"/>
          </a:p>
        </p:txBody>
      </p:sp>
    </p:spTree>
    <p:extLst>
      <p:ext uri="{BB962C8B-B14F-4D97-AF65-F5344CB8AC3E}">
        <p14:creationId xmlns="" xmlns:p14="http://schemas.microsoft.com/office/powerpoint/2010/main" val="952287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There are four fundamental tenets</a:t>
            </a:r>
            <a:r>
              <a:rPr lang="en-US" baseline="0" dirty="0" smtClean="0"/>
              <a:t> to dataflow. </a:t>
            </a:r>
          </a:p>
          <a:p>
            <a:endParaRPr lang="en-US" baseline="0" dirty="0" smtClean="0"/>
          </a:p>
          <a:p>
            <a:r>
              <a:rPr lang="en-US" baseline="0" dirty="0" smtClean="0"/>
              <a:t>Every item that you see on the block diagram cannot execute until it receives all of its required input data. After any node successfully receives all inputs, it will execute and produce output data. Typically, data will flow through a LabVIEW block diagram from left to right; therefore, LabVIEW nodes represent their input terminals on their left and their output terminals on their right.</a:t>
            </a:r>
          </a:p>
          <a:p>
            <a:endParaRPr lang="en-US" baseline="0" dirty="0" smtClean="0"/>
          </a:p>
          <a:p>
            <a:r>
              <a:rPr lang="en-US" baseline="0" dirty="0" smtClean="0"/>
              <a:t>As data flows through a block diagram, it does so using wires – much like real-world wires allow electricity to flow through a circuit. Taking into account each of these facts, it is a logical step to understand that the movement of data will be the determining factor in the order of execution of the source code. </a:t>
            </a:r>
          </a:p>
        </p:txBody>
      </p:sp>
    </p:spTree>
    <p:extLst>
      <p:ext uri="{BB962C8B-B14F-4D97-AF65-F5344CB8AC3E}">
        <p14:creationId xmlns="" xmlns:p14="http://schemas.microsoft.com/office/powerpoint/2010/main" val="38678243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Given</a:t>
            </a:r>
            <a:r>
              <a:rPr lang="en-US" baseline="0" dirty="0" smtClean="0"/>
              <a:t> </a:t>
            </a:r>
            <a:r>
              <a:rPr lang="en-US" dirty="0" smtClean="0"/>
              <a:t>the fact that a node can execute as soon as it receives all</a:t>
            </a:r>
            <a:r>
              <a:rPr lang="en-US" baseline="0" dirty="0" smtClean="0"/>
              <a:t> of its required inputs, multiple operations in LabVIEW can be concurrently executed so long as there are no data dependencies between the nodes. This exceptionally advantageous trait of graphical programming means that we can express parallelism in code naturally and logically, without having to be experts in in thread spawning from thread pools like traditional computer scientists have to be.</a:t>
            </a:r>
            <a:endParaRPr lang="en-US" dirty="0"/>
          </a:p>
        </p:txBody>
      </p:sp>
    </p:spTree>
    <p:extLst>
      <p:ext uri="{BB962C8B-B14F-4D97-AF65-F5344CB8AC3E}">
        <p14:creationId xmlns="" xmlns:p14="http://schemas.microsoft.com/office/powerpoint/2010/main" val="10719007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G is a compiled language, which can be surprising because during typical LabVIEW development, there is no explicit “compile” step. Instead, you make a change to your VI and simply press the 'run' button to execute it. As we discussed </a:t>
            </a:r>
            <a:r>
              <a:rPr lang="en-US" baseline="0" dirty="0" smtClean="0"/>
              <a:t>earlier, h</a:t>
            </a:r>
            <a:r>
              <a:rPr lang="en-US" dirty="0" smtClean="0"/>
              <a:t>umans </a:t>
            </a:r>
            <a:r>
              <a:rPr lang="en-US" baseline="0" dirty="0" smtClean="0"/>
              <a:t>understand G code</a:t>
            </a:r>
            <a:r>
              <a:rPr lang="en-US" dirty="0" smtClean="0"/>
              <a:t> but the computer doesn’t, so LabVIEW has to send your code through the compiler, which interprets it, optimizes it, and generates the machine code that your CPU can understand and act upon. </a:t>
            </a:r>
          </a:p>
          <a:p>
            <a:endParaRPr lang="en-US" dirty="0" smtClean="0"/>
          </a:p>
          <a:p>
            <a:r>
              <a:rPr lang="en-US" dirty="0" smtClean="0"/>
              <a:t>One of the many benefits of using LabVIEW is that much of the administrative complexity of computer programming such as memory management,</a:t>
            </a:r>
            <a:r>
              <a:rPr lang="en-US" baseline="0" dirty="0" smtClean="0"/>
              <a:t> </a:t>
            </a:r>
            <a:r>
              <a:rPr lang="en-US" dirty="0" smtClean="0"/>
              <a:t>language syntax, and multithreading of parallel operations is automatically abstracted away by the compiler.</a:t>
            </a:r>
            <a:r>
              <a:rPr lang="en-US" baseline="0" dirty="0" smtClean="0"/>
              <a:t> In fact, </a:t>
            </a:r>
            <a:r>
              <a:rPr lang="en-US" sz="1200" dirty="0" smtClean="0"/>
              <a:t>LabVIEW abstracts a great deal of artificial and unnecessary complexity created by other programming tools, enabling higher productivity and faster development for automated</a:t>
            </a:r>
            <a:r>
              <a:rPr lang="en-US" sz="1200" baseline="0" dirty="0" smtClean="0"/>
              <a:t> measurement </a:t>
            </a:r>
            <a:r>
              <a:rPr lang="en-US" sz="1200" dirty="0" smtClean="0"/>
              <a:t>applications. </a:t>
            </a:r>
            <a:endParaRPr lang="en-US" dirty="0"/>
          </a:p>
        </p:txBody>
      </p:sp>
    </p:spTree>
    <p:extLst>
      <p:ext uri="{BB962C8B-B14F-4D97-AF65-F5344CB8AC3E}">
        <p14:creationId xmlns="" xmlns:p14="http://schemas.microsoft.com/office/powerpoint/2010/main" val="35495726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There are two ways to populate a LabVIEW</a:t>
            </a:r>
            <a:r>
              <a:rPr lang="en-US" baseline="0" dirty="0" smtClean="0"/>
              <a:t> block diagram with code.</a:t>
            </a:r>
          </a:p>
          <a:p>
            <a:endParaRPr lang="en-US" baseline="0" dirty="0" smtClean="0"/>
          </a:p>
          <a:p>
            <a:r>
              <a:rPr lang="en-US" baseline="0" dirty="0" smtClean="0"/>
              <a:t>First, by right-clicking anywhere on the block diagram, you can access the </a:t>
            </a:r>
            <a:r>
              <a:rPr lang="en-US" b="1" baseline="0" dirty="0" smtClean="0"/>
              <a:t>Functions Palette</a:t>
            </a:r>
            <a:r>
              <a:rPr lang="en-US" i="1" baseline="0" dirty="0" smtClean="0"/>
              <a:t> </a:t>
            </a:r>
            <a:r>
              <a:rPr lang="en-US" baseline="0" dirty="0" smtClean="0"/>
              <a:t>– a hierarchically organized palette of all components that you can use to populate your block diagram. Browse the Functions Palette hierarchy until you find the function you’d like to use, then drag-and-drop it to the appropriate location on the block diagram. The Functions Palette supports customization (so that you can decide which sub-palettes are shown and the order in which they’re shown) as well as pinning in order to make the palette remain visible.</a:t>
            </a:r>
          </a:p>
          <a:p>
            <a:endParaRPr lang="en-US" baseline="0" dirty="0" smtClean="0"/>
          </a:p>
          <a:p>
            <a:r>
              <a:rPr lang="en-US" baseline="0" dirty="0" smtClean="0"/>
              <a:t>If you already know the name of the function you’re looking for, you can use </a:t>
            </a:r>
            <a:r>
              <a:rPr lang="en-US" i="1" baseline="0" dirty="0" smtClean="0"/>
              <a:t>LabVIEW Quick Drop</a:t>
            </a:r>
            <a:r>
              <a:rPr lang="en-US" baseline="0" dirty="0" smtClean="0"/>
              <a:t> by pressing the &lt;Ctrl-Space</a:t>
            </a:r>
            <a:r>
              <a:rPr lang="en-US" b="1" baseline="0" dirty="0" smtClean="0"/>
              <a:t>&gt; </a:t>
            </a:r>
            <a:r>
              <a:rPr lang="en-US" baseline="0" dirty="0" smtClean="0"/>
              <a:t>shortcut. This is often much faster than navigating through a series of </a:t>
            </a:r>
            <a:r>
              <a:rPr lang="en-US" baseline="0" dirty="0" err="1" smtClean="0"/>
              <a:t>subpalettes</a:t>
            </a:r>
            <a:r>
              <a:rPr lang="en-US" baseline="0" dirty="0" smtClean="0"/>
              <a:t> to find a function that is nested several layers deep. </a:t>
            </a:r>
          </a:p>
        </p:txBody>
      </p:sp>
    </p:spTree>
    <p:extLst>
      <p:ext uri="{BB962C8B-B14F-4D97-AF65-F5344CB8AC3E}">
        <p14:creationId xmlns="" xmlns:p14="http://schemas.microsoft.com/office/powerpoint/2010/main" val="11859176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The concurrently</a:t>
            </a:r>
            <a:r>
              <a:rPr lang="en-US" baseline="0" dirty="0" smtClean="0"/>
              <a:t> executing processes we examined on the previous slide </a:t>
            </a:r>
            <a:r>
              <a:rPr lang="en-US" dirty="0" smtClean="0"/>
              <a:t>contain special</a:t>
            </a:r>
            <a:r>
              <a:rPr lang="en-US" baseline="0" dirty="0" smtClean="0"/>
              <a:t> structures called </a:t>
            </a:r>
            <a:r>
              <a:rPr lang="en-US" i="1" baseline="0" dirty="0" smtClean="0"/>
              <a:t>While Loops</a:t>
            </a:r>
            <a:r>
              <a:rPr lang="en-US" baseline="0" dirty="0" smtClean="0"/>
              <a:t>. A While Loop is a standard programming construct that allows a developer to specify that a section of code should run repeatedly while a certain condition has not been met. For example, if you wanted to measure a signal until that signal’s measured value exceeds a threshold, you would like use a While Loop, because you wouldn’t know how long it would take for the signal to exceed the specified threshold (if ever).</a:t>
            </a:r>
          </a:p>
          <a:p>
            <a:endParaRPr lang="en-US" baseline="0" dirty="0" smtClean="0"/>
          </a:p>
          <a:p>
            <a:r>
              <a:rPr lang="en-US" baseline="0" dirty="0" smtClean="0"/>
              <a:t>LabVIEW includes several execution control structures. Occasionally, you want to run a section of code a specified number of times. This is the perfect application of a traditional </a:t>
            </a:r>
            <a:r>
              <a:rPr lang="en-US" i="1" baseline="0" dirty="0" smtClean="0"/>
              <a:t>For Loop</a:t>
            </a:r>
            <a:r>
              <a:rPr lang="en-US" baseline="0" dirty="0" smtClean="0"/>
              <a:t>.</a:t>
            </a:r>
          </a:p>
          <a:p>
            <a:endParaRPr lang="en-US" baseline="0" dirty="0" smtClean="0"/>
          </a:p>
          <a:p>
            <a:r>
              <a:rPr lang="en-US" baseline="0" dirty="0" smtClean="0"/>
              <a:t>Data can flow into and out of any LabVIEW structure via a wire, which will create an input or output terminal on the border of the structure.</a:t>
            </a:r>
          </a:p>
          <a:p>
            <a:endParaRPr lang="en-US" baseline="0" dirty="0" smtClean="0"/>
          </a:p>
          <a:p>
            <a:r>
              <a:rPr lang="en-US" baseline="0" dirty="0" smtClean="0"/>
              <a:t>You can find the While Loop and For Loop structures on the block diagram Functions Palette under </a:t>
            </a:r>
            <a:r>
              <a:rPr lang="en-US" b="1" baseline="0" dirty="0" err="1" smtClean="0"/>
              <a:t>Programming»Structures</a:t>
            </a:r>
            <a:r>
              <a:rPr lang="en-US" baseline="0" dirty="0" smtClean="0"/>
              <a:t>.</a:t>
            </a:r>
            <a:endParaRPr lang="en-US" dirty="0"/>
          </a:p>
        </p:txBody>
      </p:sp>
    </p:spTree>
    <p:extLst>
      <p:ext uri="{BB962C8B-B14F-4D97-AF65-F5344CB8AC3E}">
        <p14:creationId xmlns="" xmlns:p14="http://schemas.microsoft.com/office/powerpoint/2010/main" val="23170113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If you have text-based programming experience, you’re</a:t>
            </a:r>
            <a:r>
              <a:rPr lang="en-US" baseline="0" dirty="0" smtClean="0"/>
              <a:t> probably already comfortable with the concept of For and While Loops. Since G is a programming language, each of the traditional loops you’ll find in text-based languages can be represented using LabVIEW.</a:t>
            </a:r>
          </a:p>
          <a:p>
            <a:endParaRPr lang="en-US" baseline="0" dirty="0" smtClean="0"/>
          </a:p>
          <a:p>
            <a:r>
              <a:rPr lang="en-US" baseline="0" dirty="0" smtClean="0"/>
              <a:t>One interesting aspect of graphical programming is that loops actually exist as structures on the block diagram that encapsulate the code that will be repeated. When the complexity of the code executed within a loop increases, this clear delineation comes in handy, particularly when contrasted with text-based equivalents.</a:t>
            </a:r>
            <a:endParaRPr lang="en-US" dirty="0"/>
          </a:p>
        </p:txBody>
      </p:sp>
    </p:spTree>
    <p:extLst>
      <p:ext uri="{BB962C8B-B14F-4D97-AF65-F5344CB8AC3E}">
        <p14:creationId xmlns="" xmlns:p14="http://schemas.microsoft.com/office/powerpoint/2010/main" val="1478555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vert="horz" lIns="91440" tIns="45720" rIns="91440" bIns="45720" rtlCol="0"/>
          <a:lstStyle/>
          <a:p>
            <a:endParaRPr lang="en-US" dirty="0">
              <a:latin typeface="Univers 45 Light" pitchFamily="34" charset="0"/>
            </a:endParaRPr>
          </a:p>
        </p:txBody>
      </p:sp>
    </p:spTree>
    <p:extLst>
      <p:ext uri="{BB962C8B-B14F-4D97-AF65-F5344CB8AC3E}">
        <p14:creationId xmlns="" xmlns:p14="http://schemas.microsoft.com/office/powerpoint/2010/main" val="14287750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Additional LabVIEW</a:t>
            </a:r>
            <a:r>
              <a:rPr lang="en-US" baseline="0" dirty="0" smtClean="0"/>
              <a:t> structures allow you to react to the occurrence of certain events or conditionally execute code based upon a particular condition. The </a:t>
            </a:r>
            <a:r>
              <a:rPr lang="en-US" i="1" baseline="0" dirty="0" smtClean="0"/>
              <a:t>Event Structure </a:t>
            </a:r>
            <a:r>
              <a:rPr lang="en-US" baseline="0" dirty="0" smtClean="0"/>
              <a:t>is regularly used within most LabVIEW applications that feature an interactive user interface. With the Event Structure, you can programmatically react to events that your application may generate. Example events may include a user clicking a start or stop button or right-clicking on a graph.</a:t>
            </a:r>
          </a:p>
          <a:p>
            <a:endParaRPr lang="en-US" baseline="0" dirty="0" smtClean="0"/>
          </a:p>
          <a:p>
            <a:r>
              <a:rPr lang="en-US" baseline="0" dirty="0" smtClean="0"/>
              <a:t>You can use the </a:t>
            </a:r>
            <a:r>
              <a:rPr lang="en-US" i="1" baseline="0" dirty="0" smtClean="0"/>
              <a:t>Case Structure </a:t>
            </a:r>
            <a:r>
              <a:rPr lang="en-US" baseline="0" dirty="0" smtClean="0"/>
              <a:t>to specify multiple source code alternatives and programmatically determine which selection is executed at run-time based upon a condition of your choosing. For example, if you want to execute a diagnostics test depending on whether or not an error is detected during execution, you might use a Case Structure.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Data can flow into and out of any LabVIEW structure via a wire, which will create an input or output terminal on the border of the structure.</a:t>
            </a:r>
            <a:endParaRPr lang="en-US" dirty="0" smtClean="0"/>
          </a:p>
          <a:p>
            <a:endParaRPr lang="en-US" baseline="0" dirty="0" smtClean="0"/>
          </a:p>
          <a:p>
            <a:r>
              <a:rPr lang="en-US" baseline="0" dirty="0" smtClean="0"/>
              <a:t>You can find the Event Structure and Case Structure on the block diagram Functions Palette under </a:t>
            </a:r>
            <a:r>
              <a:rPr lang="en-US" b="1" baseline="0" dirty="0" err="1" smtClean="0"/>
              <a:t>Programming»Structures</a:t>
            </a:r>
            <a:r>
              <a:rPr lang="en-US" baseline="0" dirty="0" smtClean="0"/>
              <a:t>.</a:t>
            </a:r>
            <a:endParaRPr lang="en-US" dirty="0" smtClean="0"/>
          </a:p>
          <a:p>
            <a:endParaRPr lang="en-US" dirty="0"/>
          </a:p>
        </p:txBody>
      </p:sp>
    </p:spTree>
    <p:extLst>
      <p:ext uri="{BB962C8B-B14F-4D97-AF65-F5344CB8AC3E}">
        <p14:creationId xmlns="" xmlns:p14="http://schemas.microsoft.com/office/powerpoint/2010/main" val="40370760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If you have text-based programming experience, you’re</a:t>
            </a:r>
            <a:r>
              <a:rPr lang="en-US" baseline="0" dirty="0" smtClean="0"/>
              <a:t> probably already comfortable with the concept of event-based programming and logical branching. In many text-based languages, there are several alternatives to creating logical branches, including the </a:t>
            </a:r>
            <a:r>
              <a:rPr lang="en-US" i="1" baseline="0" dirty="0" smtClean="0"/>
              <a:t>if</a:t>
            </a:r>
            <a:r>
              <a:rPr lang="en-US" baseline="0" dirty="0" smtClean="0"/>
              <a:t> statement, the </a:t>
            </a:r>
            <a:r>
              <a:rPr lang="en-US" i="1" baseline="0" dirty="0" smtClean="0"/>
              <a:t>if…then</a:t>
            </a:r>
            <a:r>
              <a:rPr lang="en-US" baseline="0" dirty="0" smtClean="0"/>
              <a:t> statement, the </a:t>
            </a:r>
            <a:r>
              <a:rPr lang="en-US" i="1" baseline="0" dirty="0" smtClean="0"/>
              <a:t>if…then…else</a:t>
            </a:r>
            <a:r>
              <a:rPr lang="en-US" baseline="0" dirty="0" smtClean="0"/>
              <a:t> statement, and the </a:t>
            </a:r>
            <a:r>
              <a:rPr lang="en-US" i="1" baseline="0" dirty="0" smtClean="0"/>
              <a:t>switch</a:t>
            </a:r>
            <a:r>
              <a:rPr lang="en-US" baseline="0" dirty="0" smtClean="0"/>
              <a:t> </a:t>
            </a:r>
            <a:r>
              <a:rPr lang="en-US" i="1" baseline="0" dirty="0" smtClean="0"/>
              <a:t>case</a:t>
            </a:r>
            <a:r>
              <a:rPr lang="en-US" baseline="0" dirty="0" smtClean="0"/>
              <a:t>.</a:t>
            </a:r>
          </a:p>
        </p:txBody>
      </p:sp>
    </p:spTree>
    <p:extLst>
      <p:ext uri="{BB962C8B-B14F-4D97-AF65-F5344CB8AC3E}">
        <p14:creationId xmlns="" xmlns:p14="http://schemas.microsoft.com/office/powerpoint/2010/main" val="8038125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In order to ensure your productivity as a LabVIEW developer without sacrificing flexibility, LabVIEW often contains VIs with varying levels of complexity that can be mixed-and-matched to complete an application. </a:t>
            </a:r>
          </a:p>
          <a:p>
            <a:endParaRPr lang="en-US" dirty="0" smtClean="0"/>
          </a:p>
          <a:p>
            <a:r>
              <a:rPr lang="en-US" dirty="0" smtClean="0"/>
              <a:t>Depending on your requirements and level of skill, you can build a fully-functional measurement application in LabVIEW using configuration-based Express VIs, which allow you to configure the pertinent details of their operation with easy-to-use interactive dialogs, but may not expose all of the lower-level detail you need.</a:t>
            </a:r>
          </a:p>
          <a:p>
            <a:endParaRPr lang="en-US" dirty="0" smtClean="0"/>
          </a:p>
          <a:p>
            <a:r>
              <a:rPr lang="en-US" dirty="0" smtClean="0"/>
              <a:t>Low-level VIs, which are at the opposite end of the spectrum as Express VIs, allow you complete control and granularity over all aspects of their execution.</a:t>
            </a:r>
          </a:p>
          <a:p>
            <a:endParaRPr lang="en-US" dirty="0" smtClean="0"/>
          </a:p>
          <a:p>
            <a:r>
              <a:rPr lang="en-US" dirty="0" smtClean="0"/>
              <a:t>Regular VIs – where LabVIEW developers often spend most of their time – are a compromise between Express VIs and Low-level VIs in both usability and functionality.</a:t>
            </a:r>
          </a:p>
          <a:p>
            <a:endParaRPr lang="en-US" dirty="0" smtClean="0"/>
          </a:p>
          <a:p>
            <a:r>
              <a:rPr lang="en-US" dirty="0" smtClean="0"/>
              <a:t>There is absolutely nothing wrong with building an application entirely out of Express VIs, as long as they meet your needs.</a:t>
            </a:r>
          </a:p>
        </p:txBody>
      </p:sp>
      <p:sp>
        <p:nvSpPr>
          <p:cNvPr id="5" name="Slide Image Placeholder 4"/>
          <p:cNvSpPr>
            <a:spLocks noGrp="1" noRot="1" noChangeAspect="1"/>
          </p:cNvSpPr>
          <p:nvPr>
            <p:ph type="sldImg"/>
          </p:nvPr>
        </p:nvSpPr>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Data can be passed into SubVIs as input parameters</a:t>
            </a:r>
            <a:r>
              <a:rPr lang="en-US" baseline="0" dirty="0" smtClean="0"/>
              <a:t> and returned from SubVIs as output parameters. Following dataflow, inputs are typically defined on the left side of a SubVI, whereas outputs return on the right. You can configure the inputs and outputs of your own VIs by using the Icon/Connector Pane.</a:t>
            </a:r>
          </a:p>
          <a:p>
            <a:endParaRPr lang="en-US" baseline="0" dirty="0" smtClean="0"/>
          </a:p>
          <a:p>
            <a:r>
              <a:rPr lang="en-US" baseline="0" dirty="0" smtClean="0"/>
              <a:t>Not all inputs are required; to determine which inputs are and are not mandatory, access the Context Help window by pressing </a:t>
            </a:r>
            <a:r>
              <a:rPr lang="en-US" b="1" baseline="0" dirty="0" smtClean="0"/>
              <a:t>&lt;</a:t>
            </a:r>
            <a:r>
              <a:rPr lang="en-US" baseline="0" dirty="0" smtClean="0"/>
              <a:t>Ctrl-H</a:t>
            </a:r>
            <a:r>
              <a:rPr lang="en-US" b="1" baseline="0" dirty="0" smtClean="0"/>
              <a:t>&gt;</a:t>
            </a:r>
            <a:r>
              <a:rPr lang="en-US" b="0" baseline="0" dirty="0" smtClean="0"/>
              <a:t> and hover over the SubVI’s icon on the block diagram. The Context Help window will contextually update depending on the position of your mouse, and will also describe the high-level purpose of the SubVI, give you an overview of all inputs and outputs, and link you directly to the </a:t>
            </a:r>
            <a:r>
              <a:rPr lang="en-US" b="0" i="1" baseline="0" dirty="0" smtClean="0"/>
              <a:t>LabVIEW Help </a:t>
            </a:r>
            <a:r>
              <a:rPr lang="en-US" b="0" baseline="0" dirty="0" smtClean="0"/>
              <a:t>for more detailed information.</a:t>
            </a:r>
            <a:endParaRPr lang="en-US" b="0" dirty="0"/>
          </a:p>
        </p:txBody>
      </p:sp>
    </p:spTree>
    <p:extLst>
      <p:ext uri="{BB962C8B-B14F-4D97-AF65-F5344CB8AC3E}">
        <p14:creationId xmlns="" xmlns:p14="http://schemas.microsoft.com/office/powerpoint/2010/main" val="28655398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Unless a LabVIEW application</a:t>
            </a:r>
            <a:r>
              <a:rPr lang="en-US" baseline="0" dirty="0" smtClean="0"/>
              <a:t> is particularly simple in its design, there’s a good chance that it is constructed using a series of VIs and </a:t>
            </a:r>
            <a:r>
              <a:rPr lang="en-US" baseline="0" dirty="0" err="1" smtClean="0"/>
              <a:t>SubVIs</a:t>
            </a:r>
            <a:r>
              <a:rPr lang="en-US" baseline="0" dirty="0" smtClean="0"/>
              <a:t>. To traverse an application’s call chain and access the underlying code or user interfaces of called SubVIs, double-click the SubVI’s icon on the block diagram. Each SubVI can call other SubVIs, so you may find that your application consists of a number of layers of VI hierarchy.</a:t>
            </a:r>
            <a:endParaRPr lang="en-US" dirty="0"/>
          </a:p>
        </p:txBody>
      </p:sp>
    </p:spTree>
    <p:extLst>
      <p:ext uri="{BB962C8B-B14F-4D97-AF65-F5344CB8AC3E}">
        <p14:creationId xmlns="" xmlns:p14="http://schemas.microsoft.com/office/powerpoint/2010/main" val="30163774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Because complex applications could contain dozens or hundreds of VIs in addition to help documentation,</a:t>
            </a:r>
            <a:r>
              <a:rPr lang="en-US" baseline="0" dirty="0" smtClean="0"/>
              <a:t> imagery, custom user interface components, hardware deployment targets and numerous other dependencies, LabVIEW includes a </a:t>
            </a:r>
            <a:r>
              <a:rPr lang="en-US" b="1" baseline="0" dirty="0" smtClean="0"/>
              <a:t>Project Explorer </a:t>
            </a:r>
            <a:r>
              <a:rPr lang="en-US" baseline="0" dirty="0" smtClean="0"/>
              <a:t>window that will help you organize and maintain all application resources. </a:t>
            </a:r>
          </a:p>
          <a:p>
            <a:endParaRPr lang="en-US" baseline="0" dirty="0" smtClean="0"/>
          </a:p>
          <a:p>
            <a:r>
              <a:rPr lang="en-US" i="1" baseline="0" dirty="0" smtClean="0"/>
              <a:t>Insider Tip!</a:t>
            </a:r>
          </a:p>
          <a:p>
            <a:r>
              <a:rPr lang="en-US" baseline="0" dirty="0" smtClean="0"/>
              <a:t>Even if you expect that your LabVIEW application will be simple, you should always start by creating a LabVIEW Project. You never know when your application will scale in complexity later, in which case you’ll be glad you organized your work from the start.</a:t>
            </a:r>
            <a:endParaRPr lang="en-US" dirty="0"/>
          </a:p>
        </p:txBody>
      </p:sp>
    </p:spTree>
    <p:extLst>
      <p:ext uri="{BB962C8B-B14F-4D97-AF65-F5344CB8AC3E}">
        <p14:creationId xmlns="" xmlns:p14="http://schemas.microsoft.com/office/powerpoint/2010/main" val="4200686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endParaRPr lang="en-US" dirty="0"/>
          </a:p>
        </p:txBody>
      </p:sp>
    </p:spTree>
    <p:extLst>
      <p:ext uri="{BB962C8B-B14F-4D97-AF65-F5344CB8AC3E}">
        <p14:creationId xmlns="" xmlns:p14="http://schemas.microsoft.com/office/powerpoint/2010/main" val="23218132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We already learned that</a:t>
            </a:r>
            <a:r>
              <a:rPr lang="en-US" baseline="0" dirty="0" smtClean="0"/>
              <a:t> front panel elements have corresponding block diagram terminals so that you can use the source code to programmatically access values from the user interface or update the values represented on the user interface. </a:t>
            </a:r>
          </a:p>
          <a:p>
            <a:endParaRPr lang="en-US" baseline="0" dirty="0" smtClean="0"/>
          </a:p>
          <a:p>
            <a:r>
              <a:rPr lang="en-US" baseline="0" dirty="0" smtClean="0"/>
              <a:t>If data flows from the wire to the terminal (on its left), you know your source code is outputting a value to the user interface via a front panel indicator. </a:t>
            </a:r>
          </a:p>
          <a:p>
            <a:endParaRPr lang="en-US" baseline="0" dirty="0" smtClean="0"/>
          </a:p>
          <a:p>
            <a:r>
              <a:rPr lang="en-US" baseline="0" dirty="0" smtClean="0"/>
              <a:t>Conversely, if data flows from the terminal to the wire (on its right), you know your source code is receiving input from control elements contained on the user interface.</a:t>
            </a:r>
            <a:endParaRPr lang="en-US" dirty="0"/>
          </a:p>
        </p:txBody>
      </p:sp>
    </p:spTree>
    <p:extLst>
      <p:ext uri="{BB962C8B-B14F-4D97-AF65-F5344CB8AC3E}">
        <p14:creationId xmlns="" xmlns:p14="http://schemas.microsoft.com/office/powerpoint/2010/main" val="21898977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Sometimes we need to represent data</a:t>
            </a:r>
            <a:r>
              <a:rPr lang="en-US" baseline="0" dirty="0" smtClean="0"/>
              <a:t> on the block diagram but we don’t want the user to have control over the value of the data at run-time. In this case we can use block diagram </a:t>
            </a:r>
            <a:r>
              <a:rPr lang="en-US" i="1" baseline="0" dirty="0" smtClean="0"/>
              <a:t>constants</a:t>
            </a:r>
            <a:r>
              <a:rPr lang="en-US" baseline="0" dirty="0" smtClean="0"/>
              <a:t>, which can be defined statically at edit-time and cannot be changed by the user of the application. Constants can exist in any data type, including but not limited to numeric constants, Boolean constants, string constants, timestamp constants, array constants, and more.</a:t>
            </a:r>
            <a:endParaRPr lang="en-US" dirty="0"/>
          </a:p>
        </p:txBody>
      </p:sp>
    </p:spTree>
    <p:extLst>
      <p:ext uri="{BB962C8B-B14F-4D97-AF65-F5344CB8AC3E}">
        <p14:creationId xmlns="" xmlns:p14="http://schemas.microsoft.com/office/powerpoint/2010/main" val="4241572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Lucida Grande" charset="0"/>
              </a:rPr>
              <a:t>Today, we are challenged to keep up with the pace of innovation and the resulting complexities. </a:t>
            </a:r>
            <a:r>
              <a:rPr lang="en-US" dirty="0" smtClean="0">
                <a:sym typeface="Lucida Grande" charset="0"/>
              </a:rPr>
              <a:t>Take, for example a phone – 20 </a:t>
            </a:r>
            <a:r>
              <a:rPr lang="en-US" dirty="0">
                <a:sym typeface="Lucida Grande" charset="0"/>
              </a:rPr>
              <a:t>years ago, producing a phone meant </a:t>
            </a:r>
            <a:r>
              <a:rPr lang="en-US" dirty="0" smtClean="0">
                <a:sym typeface="Lucida Grande" charset="0"/>
              </a:rPr>
              <a:t>simply getting </a:t>
            </a:r>
            <a:r>
              <a:rPr lang="en-US" dirty="0">
                <a:sym typeface="Lucida Grande" charset="0"/>
              </a:rPr>
              <a:t>a </a:t>
            </a:r>
            <a:r>
              <a:rPr lang="en-US" dirty="0" smtClean="0">
                <a:sym typeface="Lucida Grande" charset="0"/>
              </a:rPr>
              <a:t>signal</a:t>
            </a:r>
            <a:r>
              <a:rPr lang="en-US" baseline="0" dirty="0" smtClean="0">
                <a:sym typeface="Lucida Grande" charset="0"/>
              </a:rPr>
              <a:t> in order for a call to be made. Nearly every cell phone in use today does more than just pick up a signal for the purpose of making or receiving a call. You are likely using your cell phone to hold face-to-face phone calls, navigate the world, play games, check e-mail, access the cloud, watch videos, take photos, and so much more. Phones have advanced and include more tools than ever before. </a:t>
            </a:r>
          </a:p>
          <a:p>
            <a:endParaRPr lang="en-US" baseline="0" dirty="0" smtClean="0">
              <a:sym typeface="Lucida Grande" charset="0"/>
            </a:endParaRPr>
          </a:p>
          <a:p>
            <a:r>
              <a:rPr lang="en-US" baseline="0" dirty="0" smtClean="0">
                <a:sym typeface="Lucida Grande" charset="0"/>
              </a:rPr>
              <a:t>For test engineers, t</a:t>
            </a:r>
            <a:r>
              <a:rPr lang="en-US" dirty="0" smtClean="0">
                <a:sym typeface="Lucida Grande" charset="0"/>
              </a:rPr>
              <a:t>oday </a:t>
            </a:r>
            <a:r>
              <a:rPr lang="en-US" dirty="0">
                <a:sym typeface="Lucida Grande" charset="0"/>
              </a:rPr>
              <a:t>the design, test, and production of a mobile device is about an entire ecosystem of functionality, applications, and technology. </a:t>
            </a:r>
            <a:r>
              <a:rPr lang="en-US" dirty="0" smtClean="0">
                <a:sym typeface="Lucida Grande" charset="0"/>
              </a:rPr>
              <a:t>And because the trend of advancing technology</a:t>
            </a:r>
            <a:r>
              <a:rPr lang="en-US" baseline="0" dirty="0" smtClean="0">
                <a:sym typeface="Lucida Grande" charset="0"/>
              </a:rPr>
              <a:t> continues to advance, its </a:t>
            </a:r>
            <a:r>
              <a:rPr lang="en-US" dirty="0" smtClean="0">
                <a:sym typeface="Lucida Grande" charset="0"/>
              </a:rPr>
              <a:t>not </a:t>
            </a:r>
            <a:r>
              <a:rPr lang="en-US" dirty="0">
                <a:sym typeface="Lucida Grande" charset="0"/>
              </a:rPr>
              <a:t>good enough to </a:t>
            </a:r>
            <a:r>
              <a:rPr lang="en-US" dirty="0" smtClean="0">
                <a:sym typeface="Lucida Grande" charset="0"/>
              </a:rPr>
              <a:t>just build </a:t>
            </a:r>
            <a:r>
              <a:rPr lang="en-US" dirty="0">
                <a:sym typeface="Lucida Grande" charset="0"/>
              </a:rPr>
              <a:t>a system for today. </a:t>
            </a:r>
            <a:r>
              <a:rPr lang="en-US" dirty="0" smtClean="0">
                <a:sym typeface="Lucida Grande" charset="0"/>
              </a:rPr>
              <a:t>What you really need is to architect </a:t>
            </a:r>
            <a:r>
              <a:rPr lang="en-US" dirty="0">
                <a:sym typeface="Lucida Grande" charset="0"/>
              </a:rPr>
              <a:t>something that </a:t>
            </a:r>
            <a:r>
              <a:rPr lang="en-US" dirty="0" smtClean="0">
                <a:sym typeface="Lucida Grande" charset="0"/>
              </a:rPr>
              <a:t>will last </a:t>
            </a:r>
            <a:r>
              <a:rPr lang="en-US" dirty="0">
                <a:sym typeface="Lucida Grande" charset="0"/>
              </a:rPr>
              <a:t>over time. </a:t>
            </a:r>
          </a:p>
          <a:p>
            <a:endParaRPr lang="en-US" dirty="0">
              <a:sym typeface="Lucida Grande" charset="0"/>
            </a:endParaRPr>
          </a:p>
          <a:p>
            <a:endParaRPr lang="en-US" dirty="0">
              <a:sym typeface="Lucida Grande" charset="0"/>
            </a:endParaRPr>
          </a:p>
          <a:p>
            <a:endParaRPr lang="en-US" baseline="0" dirty="0" smtClean="0"/>
          </a:p>
          <a:p>
            <a:endParaRPr lang="en-US" baseline="0" dirty="0" smtClean="0"/>
          </a:p>
          <a:p>
            <a:pPr>
              <a:defRPr/>
            </a:pPr>
            <a:endParaRPr lang="de-DE" dirty="0" smtClean="0"/>
          </a:p>
          <a:p>
            <a:endParaRPr lang="en-US" dirty="0" smtClean="0"/>
          </a:p>
          <a:p>
            <a:endParaRPr lang="en-US" dirty="0"/>
          </a:p>
        </p:txBody>
      </p:sp>
    </p:spTree>
    <p:extLst>
      <p:ext uri="{BB962C8B-B14F-4D97-AF65-F5344CB8AC3E}">
        <p14:creationId xmlns="" xmlns:p14="http://schemas.microsoft.com/office/powerpoint/2010/main" val="20433548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The final</a:t>
            </a:r>
            <a:r>
              <a:rPr lang="en-US" baseline="0" dirty="0" smtClean="0"/>
              <a:t> components of our block diagram source code are the </a:t>
            </a:r>
            <a:r>
              <a:rPr lang="en-US" i="1" baseline="0" dirty="0" smtClean="0"/>
              <a:t>wires</a:t>
            </a:r>
            <a:r>
              <a:rPr lang="en-US" baseline="0" dirty="0" smtClean="0"/>
              <a:t>, which are paths that data use to travel through the code between nodes on the block diagram. Notice that there are several different wire colors, sizes, and patterns represented in this example code. Each aspect of the wire’s appearance means something about the type of data that flows on that wire.</a:t>
            </a:r>
          </a:p>
          <a:p>
            <a:endParaRPr lang="en-US" baseline="0" dirty="0" smtClean="0"/>
          </a:p>
          <a:p>
            <a:r>
              <a:rPr lang="en-US" i="1" baseline="0" dirty="0" smtClean="0"/>
              <a:t>Wire color</a:t>
            </a:r>
            <a:r>
              <a:rPr lang="en-US" baseline="0" dirty="0" smtClean="0"/>
              <a:t> is a representation of a wire’s data type, which is strictly enforced at edit-time. For example, the blue wires in the diagram above carry a reference to a queue.</a:t>
            </a:r>
          </a:p>
          <a:p>
            <a:endParaRPr lang="en-US" baseline="0" dirty="0" smtClean="0"/>
          </a:p>
          <a:p>
            <a:r>
              <a:rPr lang="en-US" i="1" baseline="0" dirty="0" smtClean="0"/>
              <a:t>Wire thickness</a:t>
            </a:r>
            <a:r>
              <a:rPr lang="en-US" baseline="0" dirty="0" smtClean="0"/>
              <a:t> is a representation of the dimension of the data that flows across the wire. For example, data could be scalar in nature or exist as a one- or multi-dimensional array.</a:t>
            </a:r>
          </a:p>
          <a:p>
            <a:endParaRPr lang="en-US" baseline="0" dirty="0" smtClean="0"/>
          </a:p>
          <a:p>
            <a:r>
              <a:rPr lang="en-US" baseline="0" dirty="0" smtClean="0"/>
              <a:t>Finally, </a:t>
            </a:r>
            <a:r>
              <a:rPr lang="en-US" i="1" baseline="0" dirty="0" smtClean="0"/>
              <a:t>wire pattern</a:t>
            </a:r>
            <a:r>
              <a:rPr lang="en-US" baseline="0" dirty="0" smtClean="0"/>
              <a:t> is a general indication of the complexity of a wire’s data. Primitive data types such as numerics, strings, or Booleans are all represented using solid-color wires. Complex data types such as objects, references, clusters (structures), or errors are typically represented with a non-solid pattern to distinguish them on the block diagram.</a:t>
            </a:r>
            <a:endParaRPr lang="en-US" dirty="0"/>
          </a:p>
        </p:txBody>
      </p:sp>
    </p:spTree>
    <p:extLst>
      <p:ext uri="{BB962C8B-B14F-4D97-AF65-F5344CB8AC3E}">
        <p14:creationId xmlns="" xmlns:p14="http://schemas.microsoft.com/office/powerpoint/2010/main" val="24585687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r>
              <a:rPr lang="en-US" dirty="0" smtClean="0"/>
              <a:t>As you create and</a:t>
            </a:r>
            <a:r>
              <a:rPr lang="en-US" baseline="0" dirty="0" smtClean="0"/>
              <a:t> modify your LabVIEW source code, the LabVIEW compiler constantly checks the composition of your application to ensure that no syntactical programming errors have been made. The compiler will alert you of any errors by disallowing the execution of the code. A common programming mistake involves attempting to connect a wire between nodes that expect data of two different types or dimensions. In this case, unless LabVIEW can automatically resolve the difference in data types (for example, the conversion of an integer to a floating point value), the LabVIEW compiler will “break” the wire connecting the elements.</a:t>
            </a:r>
            <a:endParaRPr lang="en-US" dirty="0"/>
          </a:p>
        </p:txBody>
      </p:sp>
    </p:spTree>
    <p:extLst>
      <p:ext uri="{BB962C8B-B14F-4D97-AF65-F5344CB8AC3E}">
        <p14:creationId xmlns="" xmlns:p14="http://schemas.microsoft.com/office/powerpoint/2010/main" val="12031214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887911"/>
          </a:xfrm>
          <a:prstGeom prst="rect">
            <a:avLst/>
          </a:prstGeom>
        </p:spPr>
        <p:txBody>
          <a:bodyPr/>
          <a:lstStyle/>
          <a:p>
            <a:r>
              <a:rPr lang="en-US" dirty="0" smtClean="0"/>
              <a:t>Now that</a:t>
            </a:r>
            <a:r>
              <a:rPr lang="en-US" baseline="0" dirty="0" smtClean="0"/>
              <a:t> we understand all of the fundamental building blocks of our example code, let’s watch the way in which each of the pieces interact to contribute toward the measurement application solution. </a:t>
            </a:r>
          </a:p>
          <a:p>
            <a:endParaRPr lang="en-US" baseline="0" dirty="0" smtClean="0"/>
          </a:p>
          <a:p>
            <a:r>
              <a:rPr lang="en-US" baseline="0" dirty="0" smtClean="0"/>
              <a:t>When compiled, traditional software – including that written in both LabVIEW and text-based languages – executes as fast as it can, assuming no explicit timing or control elements have been used to slow or delay the execution of code. This makes it extremely difficult to visualize the execution of code to determine where errors or bugs may be occurring. For this reason, most modern development environments (including LabVIEW) contain constructs for adding breakpoints to code in order to pause execution at a particular point in the code. After execution has paused, developers can </a:t>
            </a:r>
            <a:r>
              <a:rPr lang="en-US" i="1" baseline="0" dirty="0" smtClean="0"/>
              <a:t>step into</a:t>
            </a:r>
            <a:r>
              <a:rPr lang="en-US" baseline="0" dirty="0" smtClean="0"/>
              <a:t>, </a:t>
            </a:r>
            <a:r>
              <a:rPr lang="en-US" i="1" baseline="0" dirty="0" smtClean="0"/>
              <a:t>step out of</a:t>
            </a:r>
            <a:r>
              <a:rPr lang="en-US" baseline="0" dirty="0" smtClean="0"/>
              <a:t>, and </a:t>
            </a:r>
            <a:r>
              <a:rPr lang="en-US" i="1" baseline="0" dirty="0" smtClean="0"/>
              <a:t>step over</a:t>
            </a:r>
            <a:r>
              <a:rPr lang="en-US" baseline="0" dirty="0" smtClean="0"/>
              <a:t> sections of code in order to isolate the occurrence and source of erroneous behavior.</a:t>
            </a:r>
          </a:p>
          <a:p>
            <a:endParaRPr lang="en-US" baseline="0" dirty="0" smtClean="0"/>
          </a:p>
          <a:p>
            <a:r>
              <a:rPr lang="en-US" baseline="0" dirty="0" smtClean="0"/>
              <a:t>The graphical nature of G enables LabVIEW to include an additional and extremely powerful debugging and visualization technique called </a:t>
            </a:r>
            <a:r>
              <a:rPr lang="en-US" i="1" baseline="0" dirty="0" smtClean="0"/>
              <a:t>Highlight Execution</a:t>
            </a:r>
            <a:r>
              <a:rPr lang="en-US" baseline="0" dirty="0" smtClean="0"/>
              <a:t>, which slows the execution of code and displays the flow of data directly on the block diagram. </a:t>
            </a:r>
          </a:p>
          <a:p>
            <a:endParaRPr lang="en-US" baseline="0" dirty="0" smtClean="0"/>
          </a:p>
          <a:p>
            <a:r>
              <a:rPr lang="en-US" i="1" baseline="0" dirty="0" smtClean="0"/>
              <a:t>Insider Tip!</a:t>
            </a:r>
          </a:p>
          <a:p>
            <a:r>
              <a:rPr lang="en-US" baseline="0" dirty="0" smtClean="0"/>
              <a:t>While Highlight Execution is a terrific debugging tactic, it is not a catch-all solution for hunting bugs. The most pesky of timing and synchronization errors, for example, only occur when code runs at full speed. Make sure you use a combination of techniques to identify bugs in the most efficient way.</a:t>
            </a:r>
            <a:endParaRPr lang="en-US" dirty="0"/>
          </a:p>
        </p:txBody>
      </p:sp>
    </p:spTree>
    <p:extLst>
      <p:ext uri="{BB962C8B-B14F-4D97-AF65-F5344CB8AC3E}">
        <p14:creationId xmlns="" xmlns:p14="http://schemas.microsoft.com/office/powerpoint/2010/main" val="36891543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normAutofit/>
          </a:bodyPr>
          <a:lstStyle/>
          <a:p>
            <a:r>
              <a:rPr lang="en-US" dirty="0" smtClean="0">
                <a:cs typeface="Arial" pitchFamily="34" charset="0"/>
              </a:rPr>
              <a:t>LabVIEW</a:t>
            </a:r>
            <a:r>
              <a:rPr lang="en-US" baseline="0" dirty="0" smtClean="0">
                <a:cs typeface="Arial" pitchFamily="34" charset="0"/>
              </a:rPr>
              <a:t> contains all the functionality you’ll need for signal processing and analysis, visualization, automated reporting, and even the integration of external code. With LabVIEW, you’ll be able to re-use any existing software investment you’ve made in external environments or languages or use the extensive capabilities built into the software to turn your measurement data into actionable information.</a:t>
            </a:r>
            <a:endParaRPr lang="en-US" dirty="0">
              <a:cs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eaLnBrk="0" fontAlgn="base" hangingPunct="0">
              <a:spcBef>
                <a:spcPct val="30000"/>
              </a:spcBef>
              <a:spcAft>
                <a:spcPct val="0"/>
              </a:spcAft>
              <a:defRPr/>
            </a:pPr>
            <a:r>
              <a:rPr lang="en-US" dirty="0" smtClean="0"/>
              <a:t>With LabVIEW, you can quickly and easily analyze your data using more than 850 built-in signal processing, analysis, and mathematics functions. Choose how you implement analysis in your LabVIEW application, whether inline or offline, to fully customize your algorithms, make better measurements, or get results faster.</a:t>
            </a:r>
          </a:p>
          <a:p>
            <a:endParaRPr lang="en-US" dirty="0"/>
          </a:p>
        </p:txBody>
      </p:sp>
    </p:spTree>
    <p:extLst>
      <p:ext uri="{BB962C8B-B14F-4D97-AF65-F5344CB8AC3E}">
        <p14:creationId xmlns="" xmlns:p14="http://schemas.microsoft.com/office/powerpoint/2010/main" val="22891957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41" y="4560889"/>
            <a:ext cx="5851525" cy="4319587"/>
          </a:xfrm>
          <a:prstGeom prst="rect">
            <a:avLst/>
          </a:prstGeom>
        </p:spPr>
        <p:txBody>
          <a:bodyPr/>
          <a:lstStyle/>
          <a:p>
            <a:endParaRPr lang="en-US" dirty="0"/>
          </a:p>
        </p:txBody>
      </p:sp>
    </p:spTree>
    <p:extLst>
      <p:ext uri="{BB962C8B-B14F-4D97-AF65-F5344CB8AC3E}">
        <p14:creationId xmlns="" xmlns:p14="http://schemas.microsoft.com/office/powerpoint/2010/main" val="33291281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7" name="Rectangle 2"/>
          <p:cNvSpPr>
            <a:spLocks noGrp="1" noRot="1" noChangeAspect="1" noChangeArrowheads="1" noTextEdit="1"/>
          </p:cNvSpPr>
          <p:nvPr>
            <p:ph type="sldImg"/>
          </p:nvPr>
        </p:nvSpPr>
        <p:spPr>
          <a:xfrm>
            <a:off x="1257300" y="719138"/>
            <a:ext cx="4802188" cy="3600450"/>
          </a:xfrm>
          <a:ln/>
        </p:spPr>
      </p:sp>
      <p:sp>
        <p:nvSpPr>
          <p:cNvPr id="761858" name="Rectangle 3"/>
          <p:cNvSpPr>
            <a:spLocks noGrp="1" noChangeArrowheads="1"/>
          </p:cNvSpPr>
          <p:nvPr>
            <p:ph type="body" idx="1"/>
          </p:nvPr>
        </p:nvSpPr>
        <p:spPr>
          <a:noFill/>
          <a:ln/>
        </p:spPr>
        <p:txBody>
          <a:bodyPr>
            <a:normAutofit/>
          </a:bodyPr>
          <a:lstStyle/>
          <a:p>
            <a:pPr eaLnBrk="1" hangingPunct="1"/>
            <a:r>
              <a:rPr lang="en-US" dirty="0" smtClean="0"/>
              <a:t>Today’s challenge for an ATE system is to test</a:t>
            </a:r>
            <a:r>
              <a:rPr lang="en-US" baseline="0" dirty="0" smtClean="0"/>
              <a:t> </a:t>
            </a:r>
            <a:r>
              <a:rPr lang="en-US" dirty="0" smtClean="0"/>
              <a:t>individual components on a Unit Under Test (UUT).</a:t>
            </a:r>
            <a:r>
              <a:rPr lang="en-US" baseline="0" dirty="0" smtClean="0"/>
              <a:t> </a:t>
            </a:r>
            <a:r>
              <a:rPr lang="en-US" dirty="0" smtClean="0"/>
              <a:t>There are four tests that you could perform on the UUT: a </a:t>
            </a:r>
            <a:r>
              <a:rPr lang="en-US" dirty="0" err="1" smtClean="0"/>
              <a:t>lowpass</a:t>
            </a:r>
            <a:r>
              <a:rPr lang="en-US" dirty="0" smtClean="0"/>
              <a:t> filter test, an power supply test</a:t>
            </a:r>
            <a:r>
              <a:rPr lang="en-US" baseline="0" dirty="0" smtClean="0"/>
              <a:t>, a temperature test, and a Bit-error rate test (BERT)</a:t>
            </a:r>
            <a:r>
              <a:rPr lang="en-US" dirty="0" smtClean="0"/>
              <a:t>. </a:t>
            </a:r>
          </a:p>
          <a:p>
            <a:pPr eaLnBrk="1" hangingPunct="1"/>
            <a:endParaRPr lang="en-US" dirty="0" smtClean="0"/>
          </a:p>
          <a:p>
            <a:pPr eaLnBrk="1" hangingPunct="1"/>
            <a:r>
              <a:rPr lang="en-US" dirty="0" smtClean="0"/>
              <a:t>In</a:t>
            </a:r>
            <a:r>
              <a:rPr lang="en-US" baseline="0" dirty="0" smtClean="0"/>
              <a:t> the next section of slides we’ll be going into the details of each of these tests and what hardware that we’ll be using to perform them.</a:t>
            </a:r>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component of our UUT</a:t>
            </a:r>
            <a:r>
              <a:rPr lang="en-US" baseline="0" dirty="0" smtClean="0"/>
              <a:t> that we need to test is a </a:t>
            </a:r>
            <a:r>
              <a:rPr lang="en-US" baseline="0" dirty="0" err="1" smtClean="0"/>
              <a:t>lowpass</a:t>
            </a:r>
            <a:r>
              <a:rPr lang="en-US" baseline="0" dirty="0" smtClean="0"/>
              <a:t> filter which will allow signals with lower frequencies to pass through unchanged while attenuating higher frequency signals. In our RC filter circuit we have replaced the resistor with a potentiometer which allows us to vary the resistance from 100 </a:t>
            </a:r>
            <a:r>
              <a:rPr lang="el-GR" dirty="0" smtClean="0"/>
              <a:t>Ω</a:t>
            </a:r>
            <a:r>
              <a:rPr lang="en-US" dirty="0" smtClean="0"/>
              <a:t> to 200 </a:t>
            </a:r>
            <a:r>
              <a:rPr lang="el-GR" dirty="0" smtClean="0"/>
              <a:t>Ω</a:t>
            </a:r>
            <a:r>
              <a:rPr lang="en-US" dirty="0" smtClean="0"/>
              <a:t>, thus changing the filter cutoff. In order to test this component we will be outputting a sweeping sine wave from 1 KHz to 1 MHz on V</a:t>
            </a:r>
            <a:r>
              <a:rPr lang="en-US" baseline="-25000" dirty="0" smtClean="0"/>
              <a:t>in</a:t>
            </a:r>
            <a:r>
              <a:rPr lang="en-US" dirty="0" smtClean="0"/>
              <a:t> using a function generator (FGEN) and we’ll be acquiring the amplitude of resulting signal on </a:t>
            </a:r>
            <a:r>
              <a:rPr lang="en-US" dirty="0" err="1" smtClean="0"/>
              <a:t>V</a:t>
            </a:r>
            <a:r>
              <a:rPr lang="en-US" baseline="-25000" dirty="0" err="1" smtClean="0"/>
              <a:t>out</a:t>
            </a:r>
            <a:r>
              <a:rPr lang="en-US" dirty="0" smtClean="0"/>
              <a:t> using an oscilloscope. By moving the dial on our potentiometer away from the center, we can force the response signal to be outside our test limits and thus cause a test failure.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perform the lowpass filter test, we will be using a</a:t>
            </a:r>
            <a:r>
              <a:rPr lang="en-US" baseline="0" dirty="0" smtClean="0"/>
              <a:t> PXI Arbitrary Waveform Generator and a PXI Digitizer. </a:t>
            </a:r>
            <a:endParaRPr lang="en-US"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considering an </a:t>
            </a:r>
            <a:r>
              <a:rPr lang="en-US" baseline="0" dirty="0" smtClean="0"/>
              <a:t>architecture, its important to evaluate the expanding test requirements. </a:t>
            </a:r>
            <a:r>
              <a:rPr lang="en-US" dirty="0" smtClean="0"/>
              <a:t>The growth in standards</a:t>
            </a:r>
            <a:r>
              <a:rPr lang="en-US" baseline="0" dirty="0" smtClean="0"/>
              <a:t> continues to escalate</a:t>
            </a:r>
            <a:r>
              <a:rPr lang="en-US" dirty="0" smtClean="0"/>
              <a:t> and test engineers are being faced with the challenge to keep pace with the rapid introduction of new standards.</a:t>
            </a:r>
            <a:r>
              <a:rPr lang="en-US" baseline="0" dirty="0" smtClean="0"/>
              <a:t> </a:t>
            </a:r>
            <a:r>
              <a:rPr lang="en-US" dirty="0" smtClean="0">
                <a:sym typeface="Lucida Grande" charset="0"/>
              </a:rPr>
              <a:t>Therefore</a:t>
            </a:r>
            <a:r>
              <a:rPr lang="en-US" dirty="0">
                <a:sym typeface="Lucida Grande" charset="0"/>
              </a:rPr>
              <a:t>, the structure of the test platform needs to be able to scale. Its important to choose a platform that can harness the technology ramp while enabling abstraction and integration.</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build a </a:t>
            </a:r>
            <a:r>
              <a:rPr lang="en-US" dirty="0" err="1" smtClean="0"/>
              <a:t>lowpass</a:t>
            </a:r>
            <a:r>
              <a:rPr lang="en-US" dirty="0" smtClean="0"/>
              <a:t> filter test in LabVIEW, you</a:t>
            </a:r>
            <a:r>
              <a:rPr lang="en-US" baseline="0" dirty="0" smtClean="0"/>
              <a:t> will be using the NI-FGEN instrument driver to control the </a:t>
            </a:r>
            <a:r>
              <a:rPr lang="en-US" dirty="0" smtClean="0"/>
              <a:t>NI PXI Arbitrary Waveform Generator (</a:t>
            </a:r>
            <a:r>
              <a:rPr lang="en-US" dirty="0" err="1" smtClean="0"/>
              <a:t>Arb</a:t>
            </a:r>
            <a:r>
              <a:rPr lang="en-US" dirty="0" smtClean="0"/>
              <a:t>).</a:t>
            </a:r>
            <a:r>
              <a:rPr lang="en-US" baseline="0" dirty="0" smtClean="0"/>
              <a:t> You will have a chance to look at Express VIs and Standard VIs within this instrument driver. </a:t>
            </a:r>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a:t>
            </a:r>
            <a:r>
              <a:rPr lang="en-US" baseline="0" dirty="0" smtClean="0"/>
              <a:t> will also be using the NI-SCOPE instrument driver to control the </a:t>
            </a:r>
            <a:r>
              <a:rPr lang="en-US" dirty="0" smtClean="0"/>
              <a:t>NI PXI Digitizer.</a:t>
            </a:r>
            <a:r>
              <a:rPr lang="en-US" baseline="0" dirty="0" smtClean="0"/>
              <a:t> You will have a chance to look at Express VIs and Standard VIs within this instrument driver. </a:t>
            </a:r>
            <a:endParaRPr lang="en-US" dirty="0" smtClean="0"/>
          </a:p>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component</a:t>
            </a:r>
            <a:r>
              <a:rPr lang="en-US" baseline="0" dirty="0" smtClean="0"/>
              <a:t> that we will be testing is a temperature measurement using the a J-type thermocouple, which has a range of </a:t>
            </a:r>
            <a:r>
              <a:rPr lang="en-US" dirty="0" smtClean="0"/>
              <a:t>0 </a:t>
            </a:r>
            <a:r>
              <a:rPr lang="en-US" dirty="0" smtClean="0">
                <a:cs typeface="Times New Roman"/>
              </a:rPr>
              <a:t>°</a:t>
            </a:r>
            <a:r>
              <a:rPr lang="en-US" dirty="0" smtClean="0"/>
              <a:t>C – 750  </a:t>
            </a:r>
            <a:r>
              <a:rPr lang="en-US" dirty="0" smtClean="0">
                <a:cs typeface="Times New Roman"/>
              </a:rPr>
              <a:t>°</a:t>
            </a:r>
            <a:r>
              <a:rPr lang="en-US" dirty="0" smtClean="0"/>
              <a:t>C (32 </a:t>
            </a:r>
            <a:r>
              <a:rPr lang="en-US" dirty="0" smtClean="0">
                <a:cs typeface="Times New Roman"/>
              </a:rPr>
              <a:t>°</a:t>
            </a:r>
            <a:r>
              <a:rPr lang="en-US" dirty="0" smtClean="0"/>
              <a:t>F – 138 </a:t>
            </a:r>
            <a:r>
              <a:rPr lang="en-US" dirty="0" smtClean="0">
                <a:cs typeface="Times New Roman"/>
              </a:rPr>
              <a:t>°F).</a:t>
            </a:r>
            <a:r>
              <a:rPr lang="en-US" baseline="0" dirty="0" smtClean="0">
                <a:cs typeface="Times New Roman"/>
              </a:rPr>
              <a:t> </a:t>
            </a:r>
            <a:r>
              <a:rPr lang="en-US" dirty="0" smtClean="0"/>
              <a:t>To perform the temperature</a:t>
            </a:r>
            <a:r>
              <a:rPr lang="en-US" baseline="0" dirty="0" smtClean="0"/>
              <a:t> </a:t>
            </a:r>
            <a:r>
              <a:rPr lang="en-US" dirty="0" smtClean="0"/>
              <a:t>test, we will be using a</a:t>
            </a:r>
            <a:r>
              <a:rPr lang="en-US" baseline="0" dirty="0" smtClean="0"/>
              <a:t> PXI Digital Multimeter (DMM). </a:t>
            </a:r>
            <a:endParaRPr lang="en-US" dirty="0" smtClean="0"/>
          </a:p>
          <a:p>
            <a:endParaRPr lang="en-US" dirty="0" smtClean="0"/>
          </a:p>
          <a:p>
            <a:r>
              <a:rPr lang="en-US" dirty="0" smtClean="0"/>
              <a:t>If</a:t>
            </a:r>
            <a:r>
              <a:rPr lang="en-US" baseline="0" dirty="0" smtClean="0"/>
              <a:t> you are not familiar with how a thermocouple works, the illustration above is supplied to help understand the following: </a:t>
            </a:r>
            <a:endParaRPr lang="en-US" dirty="0" smtClean="0"/>
          </a:p>
          <a:p>
            <a:endParaRPr lang="en-US" dirty="0" smtClean="0"/>
          </a:p>
          <a:p>
            <a:r>
              <a:rPr lang="en-US" dirty="0" smtClean="0"/>
              <a:t>A J-Type thermocouple in a candle flame that has a temperature you want to measure. The two thermocouple wires are connected to the copper leads of a data acquisition</a:t>
            </a:r>
            <a:r>
              <a:rPr lang="en-US" baseline="0" dirty="0" smtClean="0"/>
              <a:t> </a:t>
            </a:r>
            <a:r>
              <a:rPr lang="en-US" dirty="0" smtClean="0"/>
              <a:t>device. The circuit contains three dissimilar metal junctions: J1, J2, and J3. This results in a </a:t>
            </a:r>
            <a:r>
              <a:rPr lang="en-US" dirty="0" err="1" smtClean="0"/>
              <a:t>Seebeck</a:t>
            </a:r>
            <a:r>
              <a:rPr lang="en-US" dirty="0" smtClean="0"/>
              <a:t> voltage between J3 and J2 that is proportional to the temperature difference between J1, which is sensing the temperature of the candle flame, and J2 and J3. J2 and J3 should be close enough together so that they can be assumed to be at the same temperature. To determine the temperature at J1, you must know the temperatures of junctions J2 and J3. You can then use the measured voltage and the known temperature of the J2/J3 junction to</a:t>
            </a:r>
            <a:r>
              <a:rPr lang="en-US" baseline="0" dirty="0" smtClean="0"/>
              <a:t> </a:t>
            </a:r>
            <a:r>
              <a:rPr lang="en-US" dirty="0" smtClean="0"/>
              <a:t>infer the temperature at J1.</a:t>
            </a:r>
          </a:p>
          <a:p>
            <a:endParaRPr lang="en-US" dirty="0" smtClean="0"/>
          </a:p>
          <a:p>
            <a:r>
              <a:rPr lang="en-US" dirty="0" smtClean="0"/>
              <a:t>By using the Thermocouple Law of Intermediate Metals and making some simple assumptions, you will find that the measured voltage depends on the thermocouple type, thermocouple voltage, and the cold-junction temperature. The measured voltage is independent of the composition of the measurement leads and the cold junctions, J2 and J3.</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Traditional solutions</a:t>
            </a:r>
            <a:r>
              <a:rPr lang="en-US" baseline="0" dirty="0" smtClean="0"/>
              <a:t> range from </a:t>
            </a:r>
            <a:r>
              <a:rPr lang="en-US" dirty="0" smtClean="0"/>
              <a:t>proprietary solutions</a:t>
            </a:r>
            <a:r>
              <a:rPr lang="en-US" baseline="0" dirty="0" smtClean="0"/>
              <a:t> for a specific application to solutions that consist of multiple boxed instruments. Overall these systems can be large and bulky. These traditional systems are programmed using text-based languages, fixed software tools or low-level IO which do not easily scale to support evolving test system needs. If a test evolves, adding functionality is challenging and can become very expensive.</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build a temperature</a:t>
            </a:r>
            <a:r>
              <a:rPr lang="en-US" baseline="0" dirty="0" smtClean="0"/>
              <a:t> </a:t>
            </a:r>
            <a:r>
              <a:rPr lang="en-US" dirty="0" smtClean="0"/>
              <a:t>test in LabVIEW, you</a:t>
            </a:r>
            <a:r>
              <a:rPr lang="en-US" baseline="0" dirty="0" smtClean="0"/>
              <a:t> will be using the NI-DMM instrument driver to control the </a:t>
            </a:r>
            <a:r>
              <a:rPr lang="en-US" dirty="0" smtClean="0"/>
              <a:t>NI PXI Digital Multimeter (DMM).</a:t>
            </a:r>
            <a:r>
              <a:rPr lang="en-US" baseline="0" dirty="0" smtClean="0"/>
              <a:t> You will have a chance to look at Express VIs and Standard VIs within this instrument driver. </a:t>
            </a:r>
            <a:endParaRPr lang="en-US" dirty="0" smtClean="0"/>
          </a:p>
          <a:p>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1" name="Rectangle 2"/>
          <p:cNvSpPr>
            <a:spLocks noGrp="1" noRot="1" noChangeAspect="1" noChangeArrowheads="1" noTextEdit="1"/>
          </p:cNvSpPr>
          <p:nvPr>
            <p:ph type="sldImg"/>
          </p:nvPr>
        </p:nvSpPr>
        <p:spPr>
          <a:ln/>
        </p:spPr>
      </p:sp>
      <p:sp>
        <p:nvSpPr>
          <p:cNvPr id="81920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3" name="Rectangle 2"/>
          <p:cNvSpPr>
            <a:spLocks noGrp="1" noRot="1" noChangeAspect="1" noChangeArrowheads="1" noTextEdit="1"/>
          </p:cNvSpPr>
          <p:nvPr>
            <p:ph type="sldImg"/>
          </p:nvPr>
        </p:nvSpPr>
        <p:spPr>
          <a:ln/>
        </p:spPr>
      </p:sp>
      <p:sp>
        <p:nvSpPr>
          <p:cNvPr id="806914" name="Rectangle 3"/>
          <p:cNvSpPr>
            <a:spLocks noGrp="1" noChangeArrowheads="1"/>
          </p:cNvSpPr>
          <p:nvPr>
            <p:ph type="body" idx="1"/>
          </p:nvPr>
        </p:nvSpPr>
        <p:spPr>
          <a:noFill/>
          <a:ln/>
        </p:spPr>
        <p:txBody>
          <a:bodyPr/>
          <a:lstStyle/>
          <a:p>
            <a:pPr eaLnBrk="1" hangingPunct="1"/>
            <a:endParaRPr lang="en-US" sz="1000" dirty="0" smtClean="0">
              <a:latin typeface="Times New Roman" pitchFamily="18"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3" name="Rectangle 2"/>
          <p:cNvSpPr>
            <a:spLocks noGrp="1" noRot="1" noChangeAspect="1" noChangeArrowheads="1" noTextEdit="1"/>
          </p:cNvSpPr>
          <p:nvPr>
            <p:ph type="sldImg"/>
          </p:nvPr>
        </p:nvSpPr>
        <p:spPr>
          <a:ln/>
        </p:spPr>
      </p:sp>
      <p:sp>
        <p:nvSpPr>
          <p:cNvPr id="806914" name="Rectangle 3"/>
          <p:cNvSpPr>
            <a:spLocks noGrp="1" noChangeArrowheads="1"/>
          </p:cNvSpPr>
          <p:nvPr>
            <p:ph type="body" idx="1"/>
          </p:nvPr>
        </p:nvSpPr>
        <p:spPr>
          <a:noFill/>
          <a:ln/>
        </p:spPr>
        <p:txBody>
          <a:bodyPr/>
          <a:lstStyle/>
          <a:p>
            <a:pPr eaLnBrk="1" hangingPunct="1"/>
            <a:endParaRPr lang="en-US" sz="1000" dirty="0" smtClean="0">
              <a:latin typeface="Times New Roman" pitchFamily="18"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eaLnBrk="0" fontAlgn="base" hangingPunct="0">
              <a:spcBef>
                <a:spcPct val="30000"/>
              </a:spcBef>
              <a:spcAft>
                <a:spcPct val="0"/>
              </a:spcAft>
              <a:defRPr/>
            </a:pPr>
            <a:r>
              <a:rPr lang="en-US" dirty="0" smtClean="0"/>
              <a:t>With LabVIEW you can take advantage of the latest technologies, such as multicore processors and high-performance field-programmable gate arrays (FPGAs), helping to improve your test system performance inside the same software environment. LabVIEW evolves over time to integrate cutting-edge technologies for better system performance while saving you time and money.</a:t>
            </a:r>
          </a:p>
          <a:p>
            <a:endParaRPr lang="en-US" dirty="0"/>
          </a:p>
        </p:txBody>
      </p:sp>
    </p:spTree>
    <p:extLst>
      <p:ext uri="{BB962C8B-B14F-4D97-AF65-F5344CB8AC3E}">
        <p14:creationId xmlns="" xmlns:p14="http://schemas.microsoft.com/office/powerpoint/2010/main" val="32297407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a:xfrm>
            <a:off x="4143587" y="9119474"/>
            <a:ext cx="3169920" cy="480060"/>
          </a:xfrm>
          <a:prstGeom prst="rect">
            <a:avLst/>
          </a:prstGeom>
        </p:spPr>
        <p:txBody>
          <a:bodyPr lIns="96661" tIns="48331" rIns="96661" bIns="48331"/>
          <a:lstStyle/>
          <a:p>
            <a:pPr>
              <a:defRPr/>
            </a:pPr>
            <a:fld id="{700C159B-3807-4063-BD97-AC3ECA18B34A}" type="slidenum">
              <a:rPr lang="en-US" smtClean="0"/>
              <a:pPr>
                <a:defRPr/>
              </a:pPr>
              <a:t>78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Rot="1" noChangeAspect="1" noChangeArrowheads="1" noTextEdit="1"/>
          </p:cNvSpPr>
          <p:nvPr>
            <p:ph type="sldImg"/>
          </p:nvPr>
        </p:nvSpPr>
        <p:spPr>
          <a:xfrm>
            <a:off x="1273175" y="731838"/>
            <a:ext cx="4770438" cy="3578225"/>
          </a:xfrm>
          <a:ln/>
        </p:spPr>
      </p:sp>
      <p:sp>
        <p:nvSpPr>
          <p:cNvPr id="75780" name="Rectangle 3"/>
          <p:cNvSpPr>
            <a:spLocks noGrp="1" noChangeArrowheads="1"/>
          </p:cNvSpPr>
          <p:nvPr>
            <p:ph type="body" idx="1"/>
          </p:nvPr>
        </p:nvSpPr>
        <p:spPr>
          <a:xfrm>
            <a:off x="975360" y="4556309"/>
            <a:ext cx="5364480" cy="4323491"/>
          </a:xfrm>
          <a:noFill/>
          <a:ln/>
        </p:spPr>
        <p:txBody>
          <a:bodyPr/>
          <a:lstStyle/>
          <a:p>
            <a:pPr marL="0" indent="0" algn="l">
              <a:lnSpc>
                <a:spcPct val="90000"/>
              </a:lnSpc>
            </a:pPr>
            <a:r>
              <a:rPr lang="en-US" dirty="0" smtClean="0"/>
              <a:t>Vendor defined measurements make it challenging to scale traditional testing solutions. When </a:t>
            </a:r>
            <a:r>
              <a:rPr lang="en-US" dirty="0"/>
              <a:t>evaluating how to program these </a:t>
            </a:r>
            <a:r>
              <a:rPr lang="en-US" dirty="0" smtClean="0"/>
              <a:t>instruments, </a:t>
            </a:r>
            <a:r>
              <a:rPr lang="en-US" dirty="0"/>
              <a:t>traditionally they have a fixed software architecture with most of the functionality defined inside the box by the vendor. You are often limited to performing </a:t>
            </a:r>
            <a:r>
              <a:rPr lang="en-US" dirty="0" smtClean="0"/>
              <a:t>custom</a:t>
            </a:r>
            <a:r>
              <a:rPr lang="en-US" baseline="0" dirty="0" smtClean="0"/>
              <a:t> </a:t>
            </a:r>
            <a:r>
              <a:rPr lang="en-US" dirty="0" smtClean="0"/>
              <a:t>analysis </a:t>
            </a:r>
            <a:r>
              <a:rPr lang="en-US" dirty="0"/>
              <a:t>offline on the full data sets. </a:t>
            </a:r>
          </a:p>
          <a:p>
            <a:pPr marL="0" indent="0" algn="l">
              <a:lnSpc>
                <a:spcPct val="90000"/>
              </a:lnSpc>
            </a:pPr>
            <a:endParaRPr lang="en-US" dirty="0"/>
          </a:p>
          <a:p>
            <a:pPr marL="0" indent="0" algn="l">
              <a:lnSpc>
                <a:spcPct val="90000"/>
              </a:lnSpc>
            </a:pPr>
            <a:r>
              <a:rPr lang="en-US" dirty="0"/>
              <a:t>To adapt to evolving test needs, the integrated components of a traditional instrument result in a fixed design that is often difficult, if not impossible, to update or repair. It is not possible to replace the </a:t>
            </a:r>
            <a:r>
              <a:rPr lang="en-US" dirty="0" smtClean="0"/>
              <a:t>measurement</a:t>
            </a:r>
            <a:r>
              <a:rPr lang="en-US" baseline="0" dirty="0" smtClean="0"/>
              <a:t> </a:t>
            </a:r>
            <a:r>
              <a:rPr lang="en-US" dirty="0" smtClean="0"/>
              <a:t>hardware </a:t>
            </a:r>
            <a:r>
              <a:rPr lang="en-US" dirty="0"/>
              <a:t>of a traditional instrument if a new measurement is needed or higher performance is required. Engineers are forced to purchase a new instrument even if the existing processor, software, memory, connectivity, </a:t>
            </a:r>
            <a:r>
              <a:rPr lang="en-US" dirty="0" smtClean="0"/>
              <a:t>and</a:t>
            </a:r>
            <a:r>
              <a:rPr lang="en-US" baseline="0" dirty="0" smtClean="0"/>
              <a:t> </a:t>
            </a:r>
            <a:r>
              <a:rPr lang="en-US" dirty="0" smtClean="0"/>
              <a:t>interface </a:t>
            </a:r>
            <a:r>
              <a:rPr lang="en-US" dirty="0"/>
              <a:t>are adequate for the new measurement</a:t>
            </a:r>
            <a:r>
              <a:rPr lang="en-US" dirty="0" smtClean="0"/>
              <a:t>.</a:t>
            </a:r>
          </a:p>
          <a:p>
            <a:pPr marL="0" indent="0" algn="l">
              <a:lnSpc>
                <a:spcPct val="90000"/>
              </a:lnSpc>
            </a:pPr>
            <a:endParaRPr lang="en-US" dirty="0" smtClean="0"/>
          </a:p>
          <a:p>
            <a:pPr marL="0" marR="0" indent="0" algn="l" defTabSz="914400" rtl="0" eaLnBrk="1" fontAlgn="auto" latinLnBrk="0" hangingPunct="1">
              <a:lnSpc>
                <a:spcPct val="90000"/>
              </a:lnSpc>
              <a:spcBef>
                <a:spcPts val="0"/>
              </a:spcBef>
              <a:spcAft>
                <a:spcPts val="0"/>
              </a:spcAft>
              <a:buClrTx/>
              <a:buSzTx/>
              <a:buFontTx/>
              <a:buNone/>
              <a:tabLst/>
              <a:defRPr/>
            </a:pPr>
            <a:r>
              <a:rPr lang="en-US" dirty="0" smtClean="0"/>
              <a:t>Increasingly complex test challenges are causing engineers to search for a more flexible and modular test solution to address today’s test challenges. </a:t>
            </a:r>
            <a:endParaRPr lang="en-US" baseline="0" dirty="0" smtClean="0"/>
          </a:p>
          <a:p>
            <a:pPr marL="0" indent="0" algn="l">
              <a:lnSpc>
                <a:spcPct val="90000"/>
              </a:lnSpc>
            </a:pPr>
            <a:endParaRPr lang="en-US" dirty="0"/>
          </a:p>
          <a:p>
            <a:pPr marL="237134" indent="-237134">
              <a:lnSpc>
                <a:spcPct val="90000"/>
              </a:lnSpc>
            </a:pPr>
            <a:endParaRPr lang="en-US" dirty="0"/>
          </a:p>
          <a:p>
            <a:pPr marL="237134" indent="-237134">
              <a:lnSpc>
                <a:spcPct val="90000"/>
              </a:lnSpc>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There is a fundamental shift moving towards everything being defined by the software instead of the hardware. This shift to a software-defined approach provides greater flexibility into the function of devices. </a:t>
            </a:r>
          </a:p>
          <a:p>
            <a:pPr rtl="0"/>
            <a:endParaRPr lang="en-US" dirty="0"/>
          </a:p>
          <a:p>
            <a:pPr rtl="0"/>
            <a:r>
              <a:rPr lang="en-US" dirty="0"/>
              <a:t>This shift is evident not only in the automated test industry but also in tools you use in your everyday life such as your mobile phone and television. Your phone is no longer just a device to make phone calls but rather a complete, flexible platform that leverages software capabilities to provide numerous functionalities within a single device (camera, email, music library, file cabinet, etc. in addition to making phone calls). </a:t>
            </a:r>
          </a:p>
          <a:p>
            <a:pPr rtl="0"/>
            <a:endParaRPr lang="en-US" dirty="0"/>
          </a:p>
          <a:p>
            <a:pPr rtl="0"/>
            <a:r>
              <a:rPr lang="en-US" dirty="0"/>
              <a:t>Single-purpose, hardware centric user interfaces with limited functionality are giving way to multi-purpose, software-centric user interfaces with endless capabilities. This is evident within automated test and the software-defined PXI platform.</a:t>
            </a:r>
          </a:p>
          <a:p>
            <a:endParaRPr lang="en-US" dirty="0" smtClean="0"/>
          </a:p>
          <a:p>
            <a:endParaRPr lang="en-US" dirty="0" smtClean="0"/>
          </a:p>
          <a:p>
            <a:endParaRPr lang="en-US" dirty="0"/>
          </a:p>
        </p:txBody>
      </p:sp>
    </p:spTree>
    <p:extLst>
      <p:ext uri="{BB962C8B-B14F-4D97-AF65-F5344CB8AC3E}">
        <p14:creationId xmlns="" xmlns:p14="http://schemas.microsoft.com/office/powerpoint/2010/main" val="3231686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3" name="TextBox 2"/>
          <p:cNvSpPr txBox="1"/>
          <p:nvPr userDrawn="1"/>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9635666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p:nvPr userDrawn="1"/>
        </p:nvSpPr>
        <p:spPr>
          <a:xfrm>
            <a:off x="76200" y="6019800"/>
            <a:ext cx="89916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90198796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91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 y="1447800"/>
            <a:ext cx="4419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4400" y="1447800"/>
            <a:ext cx="4419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4400" y="3848100"/>
            <a:ext cx="4419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527150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Title 3"/>
          <p:cNvSpPr>
            <a:spLocks noGrp="1"/>
          </p:cNvSpPr>
          <p:nvPr>
            <p:ph type="title"/>
          </p:nvPr>
        </p:nvSpPr>
        <p:spPr/>
        <p:txBody>
          <a:bodyPr/>
          <a:lstStyle/>
          <a:p>
            <a:r>
              <a:rPr lang="en-US" smtClean="0"/>
              <a:t>Click to edit Master title style</a:t>
            </a:r>
            <a:endParaRPr lang="it-IT"/>
          </a:p>
        </p:txBody>
      </p:sp>
    </p:spTree>
    <p:extLst>
      <p:ext uri="{BB962C8B-B14F-4D97-AF65-F5344CB8AC3E}">
        <p14:creationId xmlns="" xmlns:p14="http://schemas.microsoft.com/office/powerpoint/2010/main" val="1496073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External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Tree>
    <p:extLst>
      <p:ext uri="{BB962C8B-B14F-4D97-AF65-F5344CB8AC3E}">
        <p14:creationId xmlns="" xmlns:p14="http://schemas.microsoft.com/office/powerpoint/2010/main" val="2960738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4" name="TextBox 3"/>
          <p:cNvSpPr txBox="1"/>
          <p:nvPr userDrawn="1"/>
        </p:nvSpPr>
        <p:spPr>
          <a:xfrm>
            <a:off x="350489" y="6330950"/>
            <a:ext cx="644728" cy="276999"/>
          </a:xfrm>
          <a:prstGeom prst="rect">
            <a:avLst/>
          </a:prstGeom>
          <a:noFill/>
        </p:spPr>
        <p:txBody>
          <a:bodyPr wrap="none" rtlCol="0">
            <a:spAutoFit/>
          </a:bodyPr>
          <a:lstStyle/>
          <a:p>
            <a:r>
              <a:rPr lang="en-US" sz="1200" dirty="0" smtClean="0"/>
              <a:t>ni.com</a:t>
            </a:r>
            <a:endParaRPr lang="en-US" sz="1200" b="0" dirty="0">
              <a:solidFill>
                <a:schemeClr val="tx1"/>
              </a:solidFill>
              <a:latin typeface="+mn-lt"/>
            </a:endParaRPr>
          </a:p>
        </p:txBody>
      </p:sp>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smtClean="0"/>
              <a:t>ni.com</a:t>
            </a:r>
            <a:endParaRPr lang="en-US" sz="1200" b="0" dirty="0">
              <a:solidFill>
                <a:schemeClr val="tx1"/>
              </a:solidFill>
              <a:latin typeface="+mn-lt"/>
            </a:endParaRPr>
          </a:p>
        </p:txBody>
      </p:sp>
    </p:spTree>
    <p:extLst>
      <p:ext uri="{BB962C8B-B14F-4D97-AF65-F5344CB8AC3E}">
        <p14:creationId xmlns="" xmlns:p14="http://schemas.microsoft.com/office/powerpoint/2010/main" val="2609444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Cust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6" name="TextBox 5"/>
          <p:cNvSpPr txBox="1"/>
          <p:nvPr userDrawn="1"/>
        </p:nvSpPr>
        <p:spPr>
          <a:xfrm>
            <a:off x="350489" y="6330950"/>
            <a:ext cx="2889317" cy="276999"/>
          </a:xfrm>
          <a:prstGeom prst="rect">
            <a:avLst/>
          </a:prstGeom>
          <a:noFill/>
        </p:spPr>
        <p:txBody>
          <a:bodyPr wrap="none" rtlCol="0">
            <a:spAutoFit/>
          </a:bodyPr>
          <a:lstStyle/>
          <a:p>
            <a:r>
              <a:rPr lang="en-US" sz="1200" dirty="0" smtClean="0"/>
              <a:t>ni.com | </a:t>
            </a:r>
            <a:r>
              <a:rPr lang="en-US" sz="1200" b="1" dirty="0" smtClean="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 xmlns:p14="http://schemas.microsoft.com/office/powerpoint/2010/main" val="3105942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Cust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Customer confidential master title style</a:t>
            </a:r>
            <a:endParaRPr lang="en-US" dirty="0"/>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15918738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ust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67911" y="1118153"/>
            <a:ext cx="4038600" cy="4949008"/>
          </a:xfrm>
        </p:spPr>
        <p:txBody>
          <a:bodyPr/>
          <a:lstStyle>
            <a:lvl1pPr>
              <a:defRPr sz="2400">
                <a:latin typeface="+mn-lt"/>
              </a:defRPr>
            </a:lvl1pPr>
            <a:lvl2pPr>
              <a:defRPr sz="2000">
                <a:latin typeface="+mn-lt"/>
              </a:defRPr>
            </a:lvl2pPr>
            <a:lvl3pPr>
              <a:defRPr sz="18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18153"/>
            <a:ext cx="4038600" cy="4949008"/>
          </a:xfrm>
        </p:spPr>
        <p:txBody>
          <a:bodyPr/>
          <a:lstStyle>
            <a:lvl1pPr>
              <a:defRPr sz="2400">
                <a:latin typeface="+mn-lt"/>
              </a:defRPr>
            </a:lvl1pPr>
            <a:lvl2pPr>
              <a:defRPr sz="2000">
                <a:latin typeface="+mn-lt"/>
              </a:defRPr>
            </a:lvl2pPr>
            <a:lvl3pPr>
              <a:defRPr sz="18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2768965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Customer confidential master title style</a:t>
            </a:r>
            <a:endParaRPr lang="en-US" dirty="0"/>
          </a:p>
        </p:txBody>
      </p:sp>
    </p:spTree>
    <p:extLst>
      <p:ext uri="{BB962C8B-B14F-4D97-AF65-F5344CB8AC3E}">
        <p14:creationId xmlns="" xmlns:p14="http://schemas.microsoft.com/office/powerpoint/2010/main" val="4187479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 xmlns:p14="http://schemas.microsoft.com/office/powerpoint/2010/main" val="3105127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Intro Slide_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 xmlns:a14="http://schemas.microsoft.com/office/drawing/2010/main" val="0"/>
              </a:ext>
            </a:extLst>
          </a:blip>
          <a:srcRect r="6997" b="12942"/>
          <a:stretch/>
        </p:blipFill>
        <p:spPr>
          <a:xfrm>
            <a:off x="1040862" y="2244902"/>
            <a:ext cx="8103138" cy="4613098"/>
          </a:xfrm>
          <a:prstGeom prst="rect">
            <a:avLst/>
          </a:prstGeom>
        </p:spPr>
      </p:pic>
      <p:sp>
        <p:nvSpPr>
          <p:cNvPr id="8" name="Title 7"/>
          <p:cNvSpPr>
            <a:spLocks noGrp="1"/>
          </p:cNvSpPr>
          <p:nvPr>
            <p:ph type="title"/>
          </p:nvPr>
        </p:nvSpPr>
        <p:spPr>
          <a:xfrm>
            <a:off x="473935" y="142829"/>
            <a:ext cx="8170003" cy="964092"/>
          </a:xfrm>
        </p:spPr>
        <p:txBody>
          <a:bodyPr/>
          <a:lstStyle/>
          <a:p>
            <a:r>
              <a:rPr lang="en-US" smtClean="0"/>
              <a:t>Click to edit Master title style</a:t>
            </a:r>
            <a:endParaRPr lang="en-US"/>
          </a:p>
        </p:txBody>
      </p:sp>
      <p:sp>
        <p:nvSpPr>
          <p:cNvPr id="10" name="Text Placeholder 9"/>
          <p:cNvSpPr>
            <a:spLocks noGrp="1"/>
          </p:cNvSpPr>
          <p:nvPr>
            <p:ph type="body" sz="quarter" idx="10"/>
          </p:nvPr>
        </p:nvSpPr>
        <p:spPr>
          <a:xfrm>
            <a:off x="4224338" y="1143000"/>
            <a:ext cx="4419600" cy="1101725"/>
          </a:xfrm>
        </p:spPr>
        <p:txBody>
          <a:bodyPr/>
          <a:lstStyle>
            <a:lvl1pPr marL="0" indent="0" algn="r">
              <a:buNone/>
              <a:defRPr/>
            </a:lvl1pPr>
          </a:lstStyle>
          <a:p>
            <a:pPr lvl="0"/>
            <a:r>
              <a:rPr lang="en-US" dirty="0" smtClean="0"/>
              <a:t>Click to edit Master text styles</a:t>
            </a:r>
          </a:p>
        </p:txBody>
      </p:sp>
    </p:spTree>
    <p:extLst>
      <p:ext uri="{BB962C8B-B14F-4D97-AF65-F5344CB8AC3E}">
        <p14:creationId xmlns="" xmlns:p14="http://schemas.microsoft.com/office/powerpoint/2010/main" val="91497279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External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smtClean="0"/>
              <a:t>Click to edit title</a:t>
            </a:r>
            <a:endParaRPr lang="en-US" dirty="0"/>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smtClean="0"/>
              <a:t>Click to edit subtitle</a:t>
            </a:r>
            <a:endParaRPr lang="en-US" dirty="0"/>
          </a:p>
        </p:txBody>
      </p:sp>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7542163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External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sz="1800">
                <a:latin typeface="+mn-lt"/>
              </a:defRPr>
            </a:lvl3pPr>
            <a:lvl4pPr>
              <a:defRPr sz="1400">
                <a:latin typeface="+mn-lt"/>
              </a:defRPr>
            </a:lvl4pPr>
            <a:lvl5pPr>
              <a:defRPr sz="1400">
                <a:latin typeface="+mn-lt"/>
              </a:defRPr>
            </a:lvl5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 xmlns:p14="http://schemas.microsoft.com/office/powerpoint/2010/main" val="13591580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External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smtClean="0"/>
              <a:t>Master title style</a:t>
            </a:r>
            <a:endParaRPr lang="en-US" dirty="0"/>
          </a:p>
        </p:txBody>
      </p:sp>
      <p:sp>
        <p:nvSpPr>
          <p:cNvPr id="3" name="Content Placeholder 2"/>
          <p:cNvSpPr>
            <a:spLocks noGrp="1"/>
          </p:cNvSpPr>
          <p:nvPr>
            <p:ph sz="half" idx="1" hasCustomPrompt="1"/>
          </p:nvPr>
        </p:nvSpPr>
        <p:spPr>
          <a:xfrm>
            <a:off x="467911" y="1118153"/>
            <a:ext cx="4038600" cy="4949008"/>
          </a:xfrm>
        </p:spPr>
        <p:txBody>
          <a:bodyPr/>
          <a:lstStyle>
            <a:lvl1pPr>
              <a:defRPr sz="2400">
                <a:latin typeface="+mn-lt"/>
              </a:defRPr>
            </a:lvl1pPr>
            <a:lvl2pPr>
              <a:defRPr sz="2000">
                <a:latin typeface="+mn-lt"/>
              </a:defRPr>
            </a:lvl2pPr>
            <a:lvl3pPr>
              <a:defRPr sz="18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118153"/>
            <a:ext cx="4038600" cy="4949008"/>
          </a:xfrm>
        </p:spPr>
        <p:txBody>
          <a:bodyPr/>
          <a:lstStyle>
            <a:lvl1pPr>
              <a:defRPr sz="2400">
                <a:latin typeface="+mn-lt"/>
              </a:defRPr>
            </a:lvl1pPr>
            <a:lvl2pPr>
              <a:defRPr sz="2000">
                <a:latin typeface="+mn-lt"/>
              </a:defRPr>
            </a:lvl2pPr>
            <a:lvl3pPr>
              <a:defRPr sz="18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30080519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ternal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Tree>
    <p:extLst>
      <p:ext uri="{BB962C8B-B14F-4D97-AF65-F5344CB8AC3E}">
        <p14:creationId xmlns="" xmlns:p14="http://schemas.microsoft.com/office/powerpoint/2010/main" val="2315071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ternal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smtClean="0"/>
              <a:t>Click to edit Master text styles</a:t>
            </a:r>
          </a:p>
        </p:txBody>
      </p:sp>
    </p:spTree>
    <p:extLst>
      <p:ext uri="{BB962C8B-B14F-4D97-AF65-F5344CB8AC3E}">
        <p14:creationId xmlns="" xmlns:p14="http://schemas.microsoft.com/office/powerpoint/2010/main" val="18144707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408530486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84513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15">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Master title style</a:t>
            </a:r>
            <a:endParaRPr lang="en-US" dirty="0"/>
          </a:p>
        </p:txBody>
      </p:sp>
      <p:sp>
        <p:nvSpPr>
          <p:cNvPr id="3" name="Text Placeholder 2"/>
          <p:cNvSpPr>
            <a:spLocks noGrp="1"/>
          </p:cNvSpPr>
          <p:nvPr>
            <p:ph type="body" idx="1"/>
          </p:nvPr>
        </p:nvSpPr>
        <p:spPr>
          <a:xfrm>
            <a:off x="469696" y="1121384"/>
            <a:ext cx="8174242"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3" name="TextBox 12"/>
          <p:cNvSpPr txBox="1"/>
          <p:nvPr/>
        </p:nvSpPr>
        <p:spPr>
          <a:xfrm>
            <a:off x="-160656" y="4070613"/>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4" name="TextBox 3"/>
          <p:cNvSpPr txBox="1"/>
          <p:nvPr/>
        </p:nvSpPr>
        <p:spPr>
          <a:xfrm>
            <a:off x="4343401" y="6344218"/>
            <a:ext cx="457200"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fld id="{C53BE2A3-E884-4DA2-864E-54215D46267C}" type="slidenum">
              <a:rPr lang="en-US" sz="1100" smtClean="0">
                <a:solidFill>
                  <a:prstClr val="black">
                    <a:tint val="75000"/>
                  </a:prstClr>
                </a:solidFill>
              </a:rPr>
              <a:pPr/>
              <a:t>‹#›</a:t>
            </a:fld>
            <a:endParaRPr lang="en-US" sz="1100" dirty="0">
              <a:solidFill>
                <a:prstClr val="black">
                  <a:tint val="75000"/>
                </a:prstClr>
              </a:solidFill>
            </a:endParaRPr>
          </a:p>
        </p:txBody>
      </p:sp>
      <p:sp>
        <p:nvSpPr>
          <p:cNvPr id="10" name="TextBox 9"/>
          <p:cNvSpPr txBox="1"/>
          <p:nvPr/>
        </p:nvSpPr>
        <p:spPr>
          <a:xfrm>
            <a:off x="350489" y="6330950"/>
            <a:ext cx="644728" cy="276999"/>
          </a:xfrm>
          <a:prstGeom prst="rect">
            <a:avLst/>
          </a:prstGeom>
          <a:noFill/>
        </p:spPr>
        <p:txBody>
          <a:bodyPr wrap="none" rtlCol="0">
            <a:spAutoFit/>
          </a:bodyPr>
          <a:lstStyle/>
          <a:p>
            <a:r>
              <a:rPr lang="en-US" sz="1200" dirty="0" smtClean="0">
                <a:solidFill>
                  <a:prstClr val="black"/>
                </a:solidFill>
              </a:rPr>
              <a:t>ni.com</a:t>
            </a:r>
            <a:endParaRPr lang="en-US" sz="1200" dirty="0">
              <a:solidFill>
                <a:prstClr val="black"/>
              </a:solidFill>
            </a:endParaRPr>
          </a:p>
        </p:txBody>
      </p:sp>
    </p:spTree>
    <p:extLst>
      <p:ext uri="{BB962C8B-B14F-4D97-AF65-F5344CB8AC3E}">
        <p14:creationId xmlns="" xmlns:p14="http://schemas.microsoft.com/office/powerpoint/2010/main" val="794604837"/>
      </p:ext>
    </p:extLst>
  </p:cSld>
  <p:clrMap bg1="lt1" tx1="dk1" bg2="lt2" tx2="dk2" accent1="accent1" accent2="accent2" accent3="accent3" accent4="accent4" accent5="accent5" accent6="accent6" hlink="hlink" folHlink="folHlink"/>
  <p:sldLayoutIdLst>
    <p:sldLayoutId id="2147483685" r:id="rId1"/>
    <p:sldLayoutId id="2147483691" r:id="rId2"/>
    <p:sldLayoutId id="2147483686" r:id="rId3"/>
    <p:sldLayoutId id="2147483687" r:id="rId4"/>
    <p:sldLayoutId id="2147483688" r:id="rId5"/>
    <p:sldLayoutId id="2147483689" r:id="rId6"/>
    <p:sldLayoutId id="2147483690" r:id="rId7"/>
    <p:sldLayoutId id="2147483692" r:id="rId8"/>
    <p:sldLayoutId id="2147483693" r:id="rId9"/>
    <p:sldLayoutId id="2147483696" r:id="rId10"/>
    <p:sldLayoutId id="2147483697" r:id="rId11"/>
    <p:sldLayoutId id="2147483699" r:id="rId12"/>
    <p:sldLayoutId id="2147483712" r:id="rId13"/>
  </p:sldLayoutIdLst>
  <p:timing>
    <p:tnLst>
      <p:par>
        <p:cTn id="1" dur="indefinite" restart="never" nodeType="tmRoot"/>
      </p:par>
    </p:tnLst>
  </p:timing>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smtClean="0"/>
              <a:t>Customer confidential master title style</a:t>
            </a:r>
            <a:endParaRPr lang="en-US" dirty="0"/>
          </a:p>
        </p:txBody>
      </p:sp>
      <p:sp>
        <p:nvSpPr>
          <p:cNvPr id="3" name="Text Placeholder 2"/>
          <p:cNvSpPr>
            <a:spLocks noGrp="1"/>
          </p:cNvSpPr>
          <p:nvPr>
            <p:ph type="body" idx="1"/>
          </p:nvPr>
        </p:nvSpPr>
        <p:spPr>
          <a:xfrm>
            <a:off x="469696" y="1121384"/>
            <a:ext cx="8174242" cy="4949008"/>
          </a:xfrm>
          <a:prstGeom prst="rect">
            <a:avLst/>
          </a:prstGeom>
        </p:spPr>
        <p:txBody>
          <a:bodyPr vert="horz" lIns="91435" tIns="45717" rIns="91435" bIns="45717"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13" name="TextBox 12"/>
          <p:cNvSpPr txBox="1"/>
          <p:nvPr/>
        </p:nvSpPr>
        <p:spPr>
          <a:xfrm>
            <a:off x="-160656" y="4070613"/>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2" name="TextBox 11"/>
          <p:cNvSpPr txBox="1"/>
          <p:nvPr/>
        </p:nvSpPr>
        <p:spPr>
          <a:xfrm>
            <a:off x="350489" y="6330950"/>
            <a:ext cx="2889317" cy="276999"/>
          </a:xfrm>
          <a:prstGeom prst="rect">
            <a:avLst/>
          </a:prstGeom>
          <a:noFill/>
        </p:spPr>
        <p:txBody>
          <a:bodyPr wrap="none" rtlCol="0">
            <a:spAutoFit/>
          </a:bodyPr>
          <a:lstStyle/>
          <a:p>
            <a:r>
              <a:rPr lang="en-US" sz="1200" dirty="0" smtClean="0"/>
              <a:t>ni.com | </a:t>
            </a:r>
            <a:r>
              <a:rPr lang="en-US" sz="1200" b="1" dirty="0" smtClean="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 xmlns:p14="http://schemas.microsoft.com/office/powerpoint/2010/main" val="56951058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8" r:id="rId4"/>
    <p:sldLayoutId id="2147483683" r:id="rId5"/>
    <p:sldLayoutId id="214748368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ohan.hillergren@ni.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tags" Target="../tags/tag25.xml"/><Relationship Id="rId6" Type="http://schemas.openxmlformats.org/officeDocument/2006/relationships/image" Target="../media/image33.tiff"/><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emf"/><Relationship Id="rId3" Type="http://schemas.openxmlformats.org/officeDocument/2006/relationships/notesSlide" Target="../notesSlides/notesSlide16.xml"/><Relationship Id="rId7" Type="http://schemas.openxmlformats.org/officeDocument/2006/relationships/image" Target="../media/image39.jpeg"/><Relationship Id="rId12" Type="http://schemas.openxmlformats.org/officeDocument/2006/relationships/image" Target="../media/image44.emf"/><Relationship Id="rId2" Type="http://schemas.openxmlformats.org/officeDocument/2006/relationships/slideLayout" Target="../slideLayouts/slideLayout9.xml"/><Relationship Id="rId16" Type="http://schemas.openxmlformats.org/officeDocument/2006/relationships/image" Target="../media/image48.emf"/><Relationship Id="rId1" Type="http://schemas.openxmlformats.org/officeDocument/2006/relationships/tags" Target="../tags/tag26.xml"/><Relationship Id="rId6" Type="http://schemas.openxmlformats.org/officeDocument/2006/relationships/image" Target="../media/image38.jpeg"/><Relationship Id="rId11" Type="http://schemas.openxmlformats.org/officeDocument/2006/relationships/image" Target="../media/image43.emf"/><Relationship Id="rId5" Type="http://schemas.openxmlformats.org/officeDocument/2006/relationships/image" Target="../media/image37.jpeg"/><Relationship Id="rId15" Type="http://schemas.openxmlformats.org/officeDocument/2006/relationships/image" Target="../media/image4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 Id="rId1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64.tiff"/></Relationships>
</file>

<file path=ppt/slides/_rels/slide2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74.png"/><Relationship Id="rId4" Type="http://schemas.openxmlformats.org/officeDocument/2006/relationships/image" Target="../media/image73.png"/></Relationships>
</file>

<file path=ppt/slides/_rels/slide28.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0.tiff"/><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image" Target="../media/image85.gif"/><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8.xml"/><Relationship Id="rId1" Type="http://schemas.openxmlformats.org/officeDocument/2006/relationships/slideLayout" Target="../slideLayouts/slideLayout10.xml"/><Relationship Id="rId4" Type="http://schemas.openxmlformats.org/officeDocument/2006/relationships/image" Target="../media/image88.png"/></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0.xml"/><Relationship Id="rId1" Type="http://schemas.openxmlformats.org/officeDocument/2006/relationships/slideLayout" Target="../slideLayouts/slideLayout10.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4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1.xml"/><Relationship Id="rId1" Type="http://schemas.openxmlformats.org/officeDocument/2006/relationships/slideLayout" Target="../slideLayouts/slideLayout10.xml"/><Relationship Id="rId5" Type="http://schemas.openxmlformats.org/officeDocument/2006/relationships/image" Target="../media/image99.png"/><Relationship Id="rId4" Type="http://schemas.openxmlformats.org/officeDocument/2006/relationships/image" Target="../media/image98.png"/></Relationships>
</file>

<file path=ppt/slides/_rels/slide4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2.xml"/><Relationship Id="rId1" Type="http://schemas.openxmlformats.org/officeDocument/2006/relationships/slideLayout" Target="../slideLayouts/slideLayout4.xml"/><Relationship Id="rId5" Type="http://schemas.openxmlformats.org/officeDocument/2006/relationships/image" Target="../media/image102.png"/><Relationship Id="rId4" Type="http://schemas.openxmlformats.org/officeDocument/2006/relationships/image" Target="../media/image101.png"/></Relationships>
</file>

<file path=ppt/slides/_rels/slide4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109.png"/></Relationships>
</file>

<file path=ppt/slides/_rels/slide4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8.xml"/><Relationship Id="rId1" Type="http://schemas.openxmlformats.org/officeDocument/2006/relationships/slideLayout" Target="../slideLayouts/slideLayout10.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4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9.xml"/><Relationship Id="rId1" Type="http://schemas.openxmlformats.org/officeDocument/2006/relationships/slideLayout" Target="../slideLayouts/slideLayout10.xml"/><Relationship Id="rId4" Type="http://schemas.openxmlformats.org/officeDocument/2006/relationships/image" Target="../media/image1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9.png"/><Relationship Id="rId2" Type="http://schemas.openxmlformats.org/officeDocument/2006/relationships/slideLayout" Target="../slideLayouts/slideLayout9.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0.xml"/><Relationship Id="rId1" Type="http://schemas.openxmlformats.org/officeDocument/2006/relationships/slideLayout" Target="../slideLayouts/slideLayout10.xml"/><Relationship Id="rId4" Type="http://schemas.openxmlformats.org/officeDocument/2006/relationships/image" Target="../media/image116.png"/></Relationships>
</file>

<file path=ppt/slides/_rels/slide51.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png"/><Relationship Id="rId18" Type="http://schemas.openxmlformats.org/officeDocument/2006/relationships/diagramData" Target="../diagrams/data2.xml"/><Relationship Id="rId3" Type="http://schemas.openxmlformats.org/officeDocument/2006/relationships/image" Target="../media/image117.png"/><Relationship Id="rId21" Type="http://schemas.openxmlformats.org/officeDocument/2006/relationships/diagramColors" Target="../diagrams/colors2.xml"/><Relationship Id="rId7" Type="http://schemas.openxmlformats.org/officeDocument/2006/relationships/image" Target="../media/image121.png"/><Relationship Id="rId12" Type="http://schemas.openxmlformats.org/officeDocument/2006/relationships/image" Target="../media/image126.png"/><Relationship Id="rId17" Type="http://schemas.openxmlformats.org/officeDocument/2006/relationships/image" Target="../media/image131.png"/><Relationship Id="rId2" Type="http://schemas.openxmlformats.org/officeDocument/2006/relationships/notesSlide" Target="../notesSlides/notesSlide51.xml"/><Relationship Id="rId16" Type="http://schemas.openxmlformats.org/officeDocument/2006/relationships/image" Target="../media/image130.png"/><Relationship Id="rId20" Type="http://schemas.openxmlformats.org/officeDocument/2006/relationships/diagramQuickStyle" Target="../diagrams/quickStyle2.xml"/><Relationship Id="rId1" Type="http://schemas.openxmlformats.org/officeDocument/2006/relationships/slideLayout" Target="../slideLayouts/slideLayout10.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openxmlformats.org/officeDocument/2006/relationships/image" Target="../media/image129.png"/><Relationship Id="rId10" Type="http://schemas.openxmlformats.org/officeDocument/2006/relationships/image" Target="../media/image124.png"/><Relationship Id="rId19" Type="http://schemas.openxmlformats.org/officeDocument/2006/relationships/diagramLayout" Target="../diagrams/layout2.xml"/><Relationship Id="rId4" Type="http://schemas.openxmlformats.org/officeDocument/2006/relationships/image" Target="../media/image118.png"/><Relationship Id="rId9" Type="http://schemas.openxmlformats.org/officeDocument/2006/relationships/image" Target="../media/image123.png"/><Relationship Id="rId14" Type="http://schemas.openxmlformats.org/officeDocument/2006/relationships/image" Target="../media/image128.png"/><Relationship Id="rId22" Type="http://schemas.microsoft.com/office/2007/relationships/diagramDrawing" Target="../diagrams/drawing2.xml"/></Relationships>
</file>

<file path=ppt/slides/_rels/slide52.xml.rels><?xml version="1.0" encoding="UTF-8" standalone="yes"?>
<Relationships xmlns="http://schemas.openxmlformats.org/package/2006/relationships"><Relationship Id="rId3" Type="http://schemas.openxmlformats.org/officeDocument/2006/relationships/image" Target="../media/image133.gif"/><Relationship Id="rId2" Type="http://schemas.openxmlformats.org/officeDocument/2006/relationships/notesSlide" Target="../notesSlides/notesSlide52.xml"/><Relationship Id="rId1" Type="http://schemas.openxmlformats.org/officeDocument/2006/relationships/slideLayout" Target="../slideLayouts/slideLayout10.xml"/><Relationship Id="rId4" Type="http://schemas.openxmlformats.org/officeDocument/2006/relationships/image" Target="../media/image134.png"/></Relationships>
</file>

<file path=ppt/slides/_rels/slide53.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45.png"/><Relationship Id="rId3" Type="http://schemas.openxmlformats.org/officeDocument/2006/relationships/image" Target="../media/image135.png"/><Relationship Id="rId7" Type="http://schemas.openxmlformats.org/officeDocument/2006/relationships/image" Target="../media/image139.png"/><Relationship Id="rId12" Type="http://schemas.openxmlformats.org/officeDocument/2006/relationships/image" Target="../media/image144.pn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138.png"/><Relationship Id="rId11" Type="http://schemas.openxmlformats.org/officeDocument/2006/relationships/image" Target="../media/image143.png"/><Relationship Id="rId5" Type="http://schemas.openxmlformats.org/officeDocument/2006/relationships/image" Target="../media/image137.png"/><Relationship Id="rId10" Type="http://schemas.openxmlformats.org/officeDocument/2006/relationships/image" Target="../media/image142.png"/><Relationship Id="rId4" Type="http://schemas.openxmlformats.org/officeDocument/2006/relationships/image" Target="../media/image136.png"/><Relationship Id="rId9" Type="http://schemas.openxmlformats.org/officeDocument/2006/relationships/image" Target="../media/image141.png"/><Relationship Id="rId14" Type="http://schemas.openxmlformats.org/officeDocument/2006/relationships/image" Target="../media/image146.png"/></Relationships>
</file>

<file path=ppt/slides/_rels/slide5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148.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15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59.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152.png"/></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10.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6.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6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image" Target="../media/image157.png"/><Relationship Id="rId4" Type="http://schemas.openxmlformats.org/officeDocument/2006/relationships/image" Target="../media/image156.png"/></Relationships>
</file>

<file path=ppt/slides/_rels/slide6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159.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161.png"/></Relationships>
</file>

<file path=ppt/slides/_rels/slide6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19.xml"/><Relationship Id="rId5" Type="http://schemas.openxmlformats.org/officeDocument/2006/relationships/image" Target="../media/image12.wmf"/><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16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169.png"/><Relationship Id="rId4" Type="http://schemas.openxmlformats.org/officeDocument/2006/relationships/image" Target="../media/image168.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22.xml"/><Relationship Id="rId7" Type="http://schemas.openxmlformats.org/officeDocument/2006/relationships/image" Target="../media/image13.jpeg"/><Relationship Id="rId12" Type="http://schemas.openxmlformats.org/officeDocument/2006/relationships/image" Target="../media/image18.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8.xml"/><Relationship Id="rId11" Type="http://schemas.openxmlformats.org/officeDocument/2006/relationships/image" Target="../media/image17.png"/><Relationship Id="rId5" Type="http://schemas.openxmlformats.org/officeDocument/2006/relationships/slideLayout" Target="../slideLayouts/slideLayout4.xml"/><Relationship Id="rId10" Type="http://schemas.openxmlformats.org/officeDocument/2006/relationships/image" Target="../media/image16.png"/><Relationship Id="rId4" Type="http://schemas.openxmlformats.org/officeDocument/2006/relationships/tags" Target="../tags/tag23.xml"/><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jpeg"/><Relationship Id="rId3" Type="http://schemas.openxmlformats.org/officeDocument/2006/relationships/notesSlide" Target="../notesSlides/notesSlide9.xml"/><Relationship Id="rId7" Type="http://schemas.openxmlformats.org/officeDocument/2006/relationships/hyperlink" Target="http://www.google.com/url?sa=i&amp;rct=j&amp;q=&amp;esrc=s&amp;frm=1&amp;source=images&amp;cd=&amp;cad=rja&amp;docid=Jxx2scB6Iyqz_M&amp;tbnid=VyTGQJnzcWt4_M:&amp;ved=0CAUQjRw&amp;url=http://www.arcat.com/bim/divs/11-11100-arcat.shtml&amp;ei=kUJcUZKVNabQ2wXav4GAAQ&amp;bvm=bv.44697112,d.b2I&amp;psig=AFQjCNF0SgfjK1gkfFoRDeuPfLp1ArTG3Q&amp;ust=1365087234623410" TargetMode="External"/><Relationship Id="rId12" Type="http://schemas.openxmlformats.org/officeDocument/2006/relationships/image" Target="../media/image25.jpeg"/><Relationship Id="rId17" Type="http://schemas.openxmlformats.org/officeDocument/2006/relationships/image" Target="../media/image30.jpeg"/><Relationship Id="rId2" Type="http://schemas.openxmlformats.org/officeDocument/2006/relationships/slideLayout" Target="../slideLayouts/slideLayout9.xml"/><Relationship Id="rId16" Type="http://schemas.openxmlformats.org/officeDocument/2006/relationships/image" Target="../media/image29.jpeg"/><Relationship Id="rId1" Type="http://schemas.openxmlformats.org/officeDocument/2006/relationships/tags" Target="../tags/tag24.xml"/><Relationship Id="rId6" Type="http://schemas.openxmlformats.org/officeDocument/2006/relationships/image" Target="../media/image20.jpeg"/><Relationship Id="rId11" Type="http://schemas.openxmlformats.org/officeDocument/2006/relationships/image" Target="../media/image24.jpeg"/><Relationship Id="rId5" Type="http://schemas.openxmlformats.org/officeDocument/2006/relationships/hyperlink" Target="http://www.google.com/url?sa=i&amp;rct=j&amp;q=&amp;esrc=s&amp;frm=1&amp;source=images&amp;cd=&amp;cad=rja&amp;docid=CQKGGlVypDl_UM&amp;tbnid=_ISUMWAcKsEjaM:&amp;ved=0CAUQjRw&amp;url=http://www.123rf.com/photo_9148260_cartoon-camera-icon.html&amp;ei=V0JcUcmACMGM2gW-yoDgCQ&amp;bvm=bv.44697112,d.b2I&amp;psig=AFQjCNFPwoUk3eXyv2yXeSHXC7QbrJxwnA&amp;ust=1365087157176521" TargetMode="External"/><Relationship Id="rId15" Type="http://schemas.openxmlformats.org/officeDocument/2006/relationships/image" Target="../media/image28.jpeg"/><Relationship Id="rId10" Type="http://schemas.openxmlformats.org/officeDocument/2006/relationships/image" Target="../media/image23.jpeg"/><Relationship Id="rId4" Type="http://schemas.openxmlformats.org/officeDocument/2006/relationships/image" Target="../media/image19.jpeg"/><Relationship Id="rId9" Type="http://schemas.openxmlformats.org/officeDocument/2006/relationships/image" Target="../media/image22.jpeg"/><Relationship Id="rId1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304800" y="304800"/>
            <a:ext cx="8458200" cy="6248400"/>
          </a:xfrm>
          <a:prstGeom prst="rect">
            <a:avLst/>
          </a:prstGeom>
          <a:ln w="28575"/>
        </p:spPr>
        <p:style>
          <a:lnRef idx="2">
            <a:schemeClr val="accent2"/>
          </a:lnRef>
          <a:fillRef idx="1">
            <a:schemeClr val="lt1"/>
          </a:fillRef>
          <a:effectRef idx="0">
            <a:schemeClr val="accent2"/>
          </a:effectRef>
          <a:fontRef idx="minor">
            <a:schemeClr val="dk1"/>
          </a:fontRef>
        </p:style>
        <p:txBody>
          <a:bodyPr lIns="182880" tIns="182880" rIns="182880" bIns="182880" rtlCol="0" anchor="ctr"/>
          <a:lstStyle/>
          <a:p>
            <a:pPr algn="ctr"/>
            <a:r>
              <a:rPr lang="en-US" sz="1600" b="1" dirty="0" smtClean="0">
                <a:solidFill>
                  <a:srgbClr val="FF0000"/>
                </a:solidFill>
              </a:rPr>
              <a:t>IMPORTANT INSTRUCTOR NOTES – READ ME FIRST</a:t>
            </a:r>
          </a:p>
          <a:p>
            <a:pPr algn="ctr"/>
            <a:endParaRPr lang="en-US" sz="900" dirty="0"/>
          </a:p>
          <a:p>
            <a:pPr marL="285750" indent="-285750"/>
            <a:r>
              <a:rPr lang="en-US" sz="1200" dirty="0" smtClean="0">
                <a:latin typeface="Calibri" pitchFamily="34" charset="0"/>
              </a:rPr>
              <a:t>The content in this slide deck is enough for a 3+ hour hands-on seminar: 1  hour presentation/demo and 2+ hours of proctored hands-on exercises. It is a modification of a seminar released in 2013 to work on an older set of hands-on kits still in use in Europe (H1 2014).</a:t>
            </a:r>
          </a:p>
          <a:p>
            <a:pPr marL="285750" lvl="2" indent="-285750"/>
            <a:endParaRPr lang="en-US" sz="1200" dirty="0" smtClean="0">
              <a:latin typeface="Calibri" pitchFamily="34" charset="0"/>
            </a:endParaRPr>
          </a:p>
          <a:p>
            <a:pPr marL="1200098" lvl="2" indent="-285750">
              <a:buFont typeface="Arial" pitchFamily="34" charset="0"/>
              <a:buChar char="•"/>
            </a:pPr>
            <a:r>
              <a:rPr lang="en-US" sz="1200" dirty="0" smtClean="0">
                <a:latin typeface="Calibri" pitchFamily="34" charset="0"/>
              </a:rPr>
              <a:t>SCOPE/ARB Hands-On ( 3 hours) </a:t>
            </a:r>
            <a:r>
              <a:rPr lang="en-US" sz="1200" b="1" i="1" dirty="0" smtClean="0">
                <a:latin typeface="Calibri" pitchFamily="34" charset="0"/>
              </a:rPr>
              <a:t>Recommended</a:t>
            </a:r>
          </a:p>
          <a:p>
            <a:pPr marL="1657273" lvl="3" indent="-285750">
              <a:buFont typeface="Arial" pitchFamily="34" charset="0"/>
              <a:buChar char="•"/>
            </a:pPr>
            <a:r>
              <a:rPr lang="en-US" sz="1200" dirty="0" smtClean="0">
                <a:latin typeface="Calibri" pitchFamily="34" charset="0"/>
              </a:rPr>
              <a:t>Exercises 1-3 (Mandatory), Exercises 4.1 – 4.3</a:t>
            </a:r>
          </a:p>
          <a:p>
            <a:pPr marL="1200098" lvl="2" indent="-285750">
              <a:buFont typeface="Arial" pitchFamily="34" charset="0"/>
              <a:buChar char="•"/>
            </a:pPr>
            <a:r>
              <a:rPr lang="en-US" sz="1200" dirty="0" smtClean="0">
                <a:latin typeface="Calibri" pitchFamily="34" charset="0"/>
              </a:rPr>
              <a:t>DMM Hands-On ( 3 hours)</a:t>
            </a:r>
          </a:p>
          <a:p>
            <a:pPr marL="1657273" lvl="3" indent="-285750">
              <a:buFont typeface="Arial" pitchFamily="34" charset="0"/>
              <a:buChar char="•"/>
            </a:pPr>
            <a:r>
              <a:rPr lang="en-US" sz="1200" dirty="0" smtClean="0">
                <a:latin typeface="Calibri" pitchFamily="34" charset="0"/>
              </a:rPr>
              <a:t>Exercises 1-3 (Mandatory), Exercises 5.1 – 5.4</a:t>
            </a:r>
          </a:p>
          <a:p>
            <a:pPr marL="1200098" lvl="2" indent="-285750"/>
            <a:r>
              <a:rPr lang="en-US" sz="1200" dirty="0" smtClean="0">
                <a:latin typeface="Calibri" pitchFamily="34" charset="0"/>
              </a:rPr>
              <a:t/>
            </a:r>
            <a:br>
              <a:rPr lang="en-US" sz="1200" dirty="0" smtClean="0">
                <a:latin typeface="Calibri" pitchFamily="34" charset="0"/>
              </a:rPr>
            </a:br>
            <a:endParaRPr lang="en-US" sz="1200" dirty="0" smtClean="0">
              <a:latin typeface="Calibri" pitchFamily="34" charset="0"/>
            </a:endParaRPr>
          </a:p>
          <a:p>
            <a:pPr marL="285750" indent="-285750"/>
            <a:r>
              <a:rPr lang="en-US" sz="1200" b="1" dirty="0" smtClean="0">
                <a:solidFill>
                  <a:srgbClr val="FF0000"/>
                </a:solidFill>
                <a:latin typeface="Calibri" pitchFamily="34" charset="0"/>
              </a:rPr>
              <a:t>NOTE</a:t>
            </a:r>
            <a:r>
              <a:rPr lang="en-US" sz="1200" b="1" dirty="0" smtClean="0">
                <a:latin typeface="Calibri" pitchFamily="34" charset="0"/>
              </a:rPr>
              <a:t>: BE sure the read the Set-up Instructions before giving this seminar</a:t>
            </a:r>
          </a:p>
          <a:p>
            <a:endParaRPr lang="en-US" sz="900" dirty="0">
              <a:latin typeface="Calibri" pitchFamily="34" charset="0"/>
            </a:endParaRPr>
          </a:p>
          <a:p>
            <a:pPr algn="r"/>
            <a:r>
              <a:rPr lang="en-US" sz="1200" i="1" dirty="0" smtClean="0">
                <a:latin typeface="Calibri" pitchFamily="34" charset="0"/>
              </a:rPr>
              <a:t>Questions?  Feedback? We’d love to hear from you.  </a:t>
            </a:r>
          </a:p>
          <a:p>
            <a:pPr algn="r"/>
            <a:r>
              <a:rPr lang="en-US" sz="1200" dirty="0" smtClean="0">
                <a:latin typeface="Calibri" pitchFamily="34" charset="0"/>
              </a:rPr>
              <a:t>Original seminar: </a:t>
            </a:r>
            <a:r>
              <a:rPr lang="en-US" sz="1200" dirty="0" err="1" smtClean="0">
                <a:latin typeface="Calibri" pitchFamily="34" charset="0"/>
              </a:rPr>
              <a:t>Adri</a:t>
            </a:r>
            <a:r>
              <a:rPr lang="en-US" sz="1200" dirty="0" smtClean="0">
                <a:latin typeface="Calibri" pitchFamily="34" charset="0"/>
              </a:rPr>
              <a:t> Kruger| adri.kruger@ni.com| x39311</a:t>
            </a:r>
          </a:p>
          <a:p>
            <a:pPr algn="r"/>
            <a:r>
              <a:rPr lang="en-US" sz="1200" dirty="0" smtClean="0">
                <a:latin typeface="Calibri" pitchFamily="34" charset="0"/>
              </a:rPr>
              <a:t>European modifications: Johan </a:t>
            </a:r>
            <a:r>
              <a:rPr lang="en-US" sz="1200" dirty="0" err="1" smtClean="0">
                <a:latin typeface="Calibri" pitchFamily="34" charset="0"/>
              </a:rPr>
              <a:t>Hillergren</a:t>
            </a:r>
            <a:r>
              <a:rPr lang="en-US" sz="1200" dirty="0" smtClean="0">
                <a:latin typeface="Calibri" pitchFamily="34" charset="0"/>
              </a:rPr>
              <a:t> | </a:t>
            </a:r>
            <a:r>
              <a:rPr lang="en-US" sz="1200" dirty="0" smtClean="0">
                <a:latin typeface="Calibri" pitchFamily="34" charset="0"/>
                <a:hlinkClick r:id="rId3"/>
              </a:rPr>
              <a:t>johan.hillergren@ni.com</a:t>
            </a:r>
            <a:r>
              <a:rPr lang="en-US" sz="1200" dirty="0" smtClean="0">
                <a:latin typeface="Calibri" pitchFamily="34" charset="0"/>
              </a:rPr>
              <a:t> | +46-858-789-512</a:t>
            </a:r>
          </a:p>
        </p:txBody>
      </p:sp>
      <p:cxnSp>
        <p:nvCxnSpPr>
          <p:cNvPr id="3" name="Straight Connector 2"/>
          <p:cNvCxnSpPr/>
          <p:nvPr/>
        </p:nvCxnSpPr>
        <p:spPr>
          <a:xfrm>
            <a:off x="5334000" y="5943600"/>
            <a:ext cx="0" cy="53340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xmlns="" val="1938113425"/>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Introduction to the </a:t>
            </a:r>
            <a:br>
              <a:rPr lang="en-US" dirty="0" smtClean="0"/>
            </a:br>
            <a:r>
              <a:rPr lang="en-US" dirty="0" smtClean="0"/>
              <a:t>NI Measurement Platform</a:t>
            </a:r>
            <a:endParaRPr lang="en-US" dirty="0"/>
          </a:p>
        </p:txBody>
      </p:sp>
      <p:sp>
        <p:nvSpPr>
          <p:cNvPr id="4" name="Subtitle 3"/>
          <p:cNvSpPr>
            <a:spLocks noGrp="1"/>
          </p:cNvSpPr>
          <p:nvPr>
            <p:ph type="subTitle" idx="1"/>
          </p:nvPr>
        </p:nvSpPr>
        <p:spPr/>
        <p:txBody>
          <a:bodyPr/>
          <a:lstStyle/>
          <a:p>
            <a:r>
              <a:rPr lang="en-US" dirty="0" smtClean="0"/>
              <a:t>Understanding reconfigurable hardware</a:t>
            </a:r>
          </a:p>
        </p:txBody>
      </p:sp>
    </p:spTree>
    <p:extLst>
      <p:ext uri="{BB962C8B-B14F-4D97-AF65-F5344CB8AC3E}">
        <p14:creationId xmlns="" xmlns:p14="http://schemas.microsoft.com/office/powerpoint/2010/main" val="92287089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935" y="142829"/>
            <a:ext cx="8441465" cy="964092"/>
          </a:xfrm>
        </p:spPr>
        <p:txBody>
          <a:bodyPr>
            <a:noAutofit/>
          </a:bodyPr>
          <a:lstStyle/>
          <a:p>
            <a:r>
              <a:rPr lang="en-US" dirty="0" smtClean="0"/>
              <a:t>NI Software-Defined Measurement Architecture</a:t>
            </a:r>
            <a:endParaRPr lang="en-US" dirty="0"/>
          </a:p>
        </p:txBody>
      </p:sp>
      <p:pic>
        <p:nvPicPr>
          <p:cNvPr id="4" name="Picture 3"/>
          <p:cNvPicPr>
            <a:picLocks noChangeAspect="1"/>
          </p:cNvPicPr>
          <p:nvPr/>
        </p:nvPicPr>
        <p:blipFill>
          <a:blip r:embed="rId4" cstate="print"/>
          <a:stretch>
            <a:fillRect/>
          </a:stretch>
        </p:blipFill>
        <p:spPr>
          <a:xfrm>
            <a:off x="2667000" y="1066800"/>
            <a:ext cx="2032164" cy="1322182"/>
          </a:xfrm>
          <a:prstGeom prst="rect">
            <a:avLst/>
          </a:prstGeom>
        </p:spPr>
      </p:pic>
      <p:pic>
        <p:nvPicPr>
          <p:cNvPr id="18" name="Picture 17"/>
          <p:cNvPicPr/>
          <p:nvPr/>
        </p:nvPicPr>
        <p:blipFill>
          <a:blip r:embed="rId5" cstate="print"/>
          <a:srcRect/>
          <a:stretch>
            <a:fillRect/>
          </a:stretch>
        </p:blipFill>
        <p:spPr bwMode="auto">
          <a:xfrm>
            <a:off x="5040556" y="1066800"/>
            <a:ext cx="1905000" cy="1299210"/>
          </a:xfrm>
          <a:prstGeom prst="rect">
            <a:avLst/>
          </a:prstGeom>
          <a:noFill/>
          <a:ln w="9525">
            <a:noFill/>
            <a:miter lim="800000"/>
            <a:headEnd/>
            <a:tailEnd/>
          </a:ln>
        </p:spPr>
      </p:pic>
      <p:sp>
        <p:nvSpPr>
          <p:cNvPr id="19" name="Rectangle 18"/>
          <p:cNvSpPr/>
          <p:nvPr/>
        </p:nvSpPr>
        <p:spPr>
          <a:xfrm>
            <a:off x="3059356" y="2362200"/>
            <a:ext cx="1172116" cy="307777"/>
          </a:xfrm>
          <a:prstGeom prst="rect">
            <a:avLst/>
          </a:prstGeom>
        </p:spPr>
        <p:txBody>
          <a:bodyPr wrap="none">
            <a:spAutoFit/>
          </a:bodyPr>
          <a:lstStyle/>
          <a:p>
            <a:pPr lvl="0"/>
            <a:r>
              <a:rPr lang="en-US" sz="1400" dirty="0" smtClean="0">
                <a:solidFill>
                  <a:prstClr val="black"/>
                </a:solidFill>
              </a:rPr>
              <a:t>NI LabVIEW</a:t>
            </a:r>
            <a:endParaRPr lang="en-US" sz="1400" dirty="0">
              <a:solidFill>
                <a:prstClr val="black"/>
              </a:solidFill>
            </a:endParaRPr>
          </a:p>
        </p:txBody>
      </p:sp>
      <p:sp>
        <p:nvSpPr>
          <p:cNvPr id="20" name="Rectangle 19"/>
          <p:cNvSpPr/>
          <p:nvPr/>
        </p:nvSpPr>
        <p:spPr>
          <a:xfrm>
            <a:off x="5192956" y="2362200"/>
            <a:ext cx="1568058" cy="307777"/>
          </a:xfrm>
          <a:prstGeom prst="rect">
            <a:avLst/>
          </a:prstGeom>
        </p:spPr>
        <p:txBody>
          <a:bodyPr wrap="none">
            <a:spAutoFit/>
          </a:bodyPr>
          <a:lstStyle/>
          <a:p>
            <a:pPr lvl="0"/>
            <a:r>
              <a:rPr lang="en-US" sz="1400" dirty="0" smtClean="0">
                <a:solidFill>
                  <a:prstClr val="black"/>
                </a:solidFill>
              </a:rPr>
              <a:t>Soft Front Panels</a:t>
            </a:r>
            <a:endParaRPr lang="en-US" sz="1400" dirty="0">
              <a:solidFill>
                <a:prstClr val="black"/>
              </a:solidFill>
            </a:endParaRPr>
          </a:p>
        </p:txBody>
      </p:sp>
      <p:pic>
        <p:nvPicPr>
          <p:cNvPr id="38" name="Content Placeholder 3" descr="C:\Users\lschreie.AMER\Desktop\08231202 07926.tif"/>
          <p:cNvPicPr>
            <a:picLocks noChangeAspect="1" noChangeArrowheads="1"/>
          </p:cNvPicPr>
          <p:nvPr/>
        </p:nvPicPr>
        <p:blipFill rotWithShape="1">
          <a:blip r:embed="rId6" cstate="screen"/>
          <a:srcRect t="15093" b="9027"/>
          <a:stretch/>
        </p:blipFill>
        <p:spPr bwMode="auto">
          <a:xfrm>
            <a:off x="1447800" y="3048000"/>
            <a:ext cx="6709032" cy="3124200"/>
          </a:xfrm>
          <a:prstGeom prst="rect">
            <a:avLst/>
          </a:prstGeom>
          <a:noFill/>
        </p:spPr>
      </p:pic>
      <p:cxnSp>
        <p:nvCxnSpPr>
          <p:cNvPr id="11" name="Straight Arrow Connector 10"/>
          <p:cNvCxnSpPr/>
          <p:nvPr/>
        </p:nvCxnSpPr>
        <p:spPr>
          <a:xfrm>
            <a:off x="3505995" y="2743994"/>
            <a:ext cx="2132805" cy="1066008"/>
          </a:xfrm>
          <a:prstGeom prst="straightConnector1">
            <a:avLst/>
          </a:prstGeom>
          <a:ln cap="rnd">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rot="5400000">
            <a:off x="5334794" y="3200400"/>
            <a:ext cx="1066006" cy="794"/>
          </a:xfrm>
          <a:prstGeom prst="straightConnector1">
            <a:avLst/>
          </a:prstGeom>
          <a:ln cap="rnd">
            <a:tailEnd type="arrow"/>
          </a:ln>
        </p:spPr>
        <p:style>
          <a:lnRef idx="2">
            <a:schemeClr val="accent1"/>
          </a:lnRef>
          <a:fillRef idx="0">
            <a:schemeClr val="accent1"/>
          </a:fillRef>
          <a:effectRef idx="1">
            <a:schemeClr val="accent1"/>
          </a:effectRef>
          <a:fontRef idx="minor">
            <a:schemeClr val="tx1"/>
          </a:fontRef>
        </p:style>
      </p:cxnSp>
      <p:sp>
        <p:nvSpPr>
          <p:cNvPr id="5" name="Rectangle 4"/>
          <p:cNvSpPr/>
          <p:nvPr/>
        </p:nvSpPr>
        <p:spPr>
          <a:xfrm>
            <a:off x="141491" y="1524000"/>
            <a:ext cx="1915909" cy="307777"/>
          </a:xfrm>
          <a:prstGeom prst="rect">
            <a:avLst/>
          </a:prstGeom>
        </p:spPr>
        <p:txBody>
          <a:bodyPr wrap="none">
            <a:spAutoFit/>
          </a:bodyPr>
          <a:lstStyle/>
          <a:p>
            <a:r>
              <a:rPr lang="en-US" sz="1400" b="1" dirty="0" smtClean="0">
                <a:solidFill>
                  <a:prstClr val="black"/>
                </a:solidFill>
              </a:rPr>
              <a:t>Productive Software</a:t>
            </a:r>
          </a:p>
        </p:txBody>
      </p:sp>
      <p:sp>
        <p:nvSpPr>
          <p:cNvPr id="15" name="Rectangle 14"/>
          <p:cNvSpPr/>
          <p:nvPr/>
        </p:nvSpPr>
        <p:spPr>
          <a:xfrm>
            <a:off x="152400" y="4953000"/>
            <a:ext cx="1535998" cy="523220"/>
          </a:xfrm>
          <a:prstGeom prst="rect">
            <a:avLst/>
          </a:prstGeom>
        </p:spPr>
        <p:txBody>
          <a:bodyPr wrap="none">
            <a:spAutoFit/>
          </a:bodyPr>
          <a:lstStyle/>
          <a:p>
            <a:r>
              <a:rPr lang="en-US" sz="1400" b="1" dirty="0" smtClean="0">
                <a:solidFill>
                  <a:prstClr val="black"/>
                </a:solidFill>
              </a:rPr>
              <a:t>Reconfigurable </a:t>
            </a:r>
          </a:p>
          <a:p>
            <a:r>
              <a:rPr lang="en-US" sz="1400" b="1" dirty="0" smtClean="0">
                <a:solidFill>
                  <a:prstClr val="black"/>
                </a:solidFill>
              </a:rPr>
              <a:t>Hardware </a:t>
            </a:r>
          </a:p>
        </p:txBody>
      </p:sp>
    </p:spTree>
    <p:custDataLst>
      <p:tags r:id="rId1"/>
    </p:custDataLst>
    <p:extLst>
      <p:ext uri="{BB962C8B-B14F-4D97-AF65-F5344CB8AC3E}">
        <p14:creationId xmlns="" xmlns:p14="http://schemas.microsoft.com/office/powerpoint/2010/main" val="4513723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1651380" y="931527"/>
            <a:ext cx="5136180" cy="5575527"/>
          </a:xfrm>
          <a:prstGeom prst="rect">
            <a:avLst/>
          </a:prstGeom>
          <a:noFill/>
          <a:ln w="9525">
            <a:noFill/>
            <a:miter lim="800000"/>
            <a:headEnd/>
            <a:tailEnd/>
          </a:ln>
        </p:spPr>
      </p:pic>
      <p:sp>
        <p:nvSpPr>
          <p:cNvPr id="10" name="Rectangle 9"/>
          <p:cNvSpPr/>
          <p:nvPr/>
        </p:nvSpPr>
        <p:spPr>
          <a:xfrm>
            <a:off x="1446662" y="4901819"/>
            <a:ext cx="2172270" cy="8871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
        <p:nvSpPr>
          <p:cNvPr id="7" name="Rectangle 6"/>
          <p:cNvSpPr/>
          <p:nvPr/>
        </p:nvSpPr>
        <p:spPr>
          <a:xfrm>
            <a:off x="2429302" y="5800296"/>
            <a:ext cx="4599296" cy="8871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
        <p:nvSpPr>
          <p:cNvPr id="2" name="Title 1"/>
          <p:cNvSpPr>
            <a:spLocks noGrp="1"/>
          </p:cNvSpPr>
          <p:nvPr>
            <p:ph type="title"/>
          </p:nvPr>
        </p:nvSpPr>
        <p:spPr>
          <a:xfrm>
            <a:off x="409433" y="218364"/>
            <a:ext cx="8311486" cy="964092"/>
          </a:xfrm>
        </p:spPr>
        <p:txBody>
          <a:bodyPr>
            <a:noAutofit/>
          </a:bodyPr>
          <a:lstStyle/>
          <a:p>
            <a:r>
              <a:rPr lang="en-US" dirty="0" smtClean="0"/>
              <a:t>PXI – The Industry-Leading Platform for Measurements</a:t>
            </a:r>
            <a:endParaRPr lang="en-US" dirty="0"/>
          </a:p>
        </p:txBody>
      </p:sp>
      <p:sp>
        <p:nvSpPr>
          <p:cNvPr id="6" name="TextBox 5"/>
          <p:cNvSpPr txBox="1"/>
          <p:nvPr/>
        </p:nvSpPr>
        <p:spPr>
          <a:xfrm>
            <a:off x="4205787" y="4697100"/>
            <a:ext cx="4378657" cy="861774"/>
          </a:xfrm>
          <a:prstGeom prst="rect">
            <a:avLst/>
          </a:prstGeom>
          <a:solidFill>
            <a:schemeClr val="bg1"/>
          </a:solidFill>
          <a:ln>
            <a:noFill/>
          </a:ln>
        </p:spPr>
        <p:txBody>
          <a:bodyPr wrap="squar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PXI Controllers</a:t>
            </a:r>
          </a:p>
          <a:p>
            <a:pPr eaLnBrk="1" fontAlgn="auto" hangingPunct="1">
              <a:spcBef>
                <a:spcPts val="0"/>
              </a:spcBef>
              <a:spcAft>
                <a:spcPts val="0"/>
              </a:spcAft>
            </a:pPr>
            <a:r>
              <a:rPr lang="en-US" sz="1600" dirty="0" smtClean="0">
                <a:solidFill>
                  <a:sysClr val="windowText" lastClr="000000"/>
                </a:solidFill>
                <a:latin typeface="Univers Com 45 Light"/>
              </a:rPr>
              <a:t>Performance embedded - Windows or RT OS Remote control via desktop or laptop</a:t>
            </a:r>
            <a:endParaRPr lang="en-US" sz="1600" dirty="0">
              <a:solidFill>
                <a:sysClr val="windowText" lastClr="000000"/>
              </a:solidFill>
              <a:latin typeface="Univers Com 45 Light"/>
            </a:endParaRPr>
          </a:p>
        </p:txBody>
      </p:sp>
      <p:sp>
        <p:nvSpPr>
          <p:cNvPr id="8" name="TextBox 7"/>
          <p:cNvSpPr txBox="1"/>
          <p:nvPr/>
        </p:nvSpPr>
        <p:spPr>
          <a:xfrm>
            <a:off x="1883390" y="5594600"/>
            <a:ext cx="4326341" cy="861774"/>
          </a:xfrm>
          <a:prstGeom prst="rect">
            <a:avLst/>
          </a:prstGeom>
          <a:solidFill>
            <a:schemeClr val="bg1"/>
          </a:solidFill>
          <a:ln>
            <a:noFill/>
          </a:ln>
        </p:spPr>
        <p:txBody>
          <a:bodyPr wrap="squar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PXI Chassis</a:t>
            </a:r>
          </a:p>
          <a:p>
            <a:pPr eaLnBrk="1" fontAlgn="auto" hangingPunct="1">
              <a:spcBef>
                <a:spcPts val="0"/>
              </a:spcBef>
              <a:spcAft>
                <a:spcPts val="0"/>
              </a:spcAft>
            </a:pPr>
            <a:r>
              <a:rPr lang="en-US" sz="1600" dirty="0" smtClean="0">
                <a:solidFill>
                  <a:sysClr val="windowText" lastClr="000000"/>
                </a:solidFill>
                <a:latin typeface="Univers Com 45 Light"/>
              </a:rPr>
              <a:t>Options ranging from low-cost, 4-slot desktop </a:t>
            </a:r>
          </a:p>
          <a:p>
            <a:pPr eaLnBrk="1" fontAlgn="auto" hangingPunct="1">
              <a:spcBef>
                <a:spcPts val="0"/>
              </a:spcBef>
              <a:spcAft>
                <a:spcPts val="0"/>
              </a:spcAft>
            </a:pPr>
            <a:r>
              <a:rPr lang="en-US" sz="1600" dirty="0" smtClean="0">
                <a:solidFill>
                  <a:sysClr val="windowText" lastClr="000000"/>
                </a:solidFill>
                <a:latin typeface="Univers Com 45 Light"/>
              </a:rPr>
              <a:t>to high-performance 18-slot rack-mount</a:t>
            </a:r>
            <a:endParaRPr lang="en-US" sz="1600" dirty="0">
              <a:solidFill>
                <a:sysClr val="windowText" lastClr="000000"/>
              </a:solidFill>
              <a:latin typeface="Univers Com 45 Light"/>
            </a:endParaRPr>
          </a:p>
        </p:txBody>
      </p:sp>
      <p:sp>
        <p:nvSpPr>
          <p:cNvPr id="9" name="Rectangle 8"/>
          <p:cNvSpPr/>
          <p:nvPr/>
        </p:nvSpPr>
        <p:spPr>
          <a:xfrm>
            <a:off x="4435522" y="1187351"/>
            <a:ext cx="2825087" cy="7369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
        <p:nvSpPr>
          <p:cNvPr id="5" name="TextBox 4"/>
          <p:cNvSpPr txBox="1"/>
          <p:nvPr/>
        </p:nvSpPr>
        <p:spPr>
          <a:xfrm>
            <a:off x="4558352" y="1473959"/>
            <a:ext cx="3922869" cy="615553"/>
          </a:xfrm>
          <a:prstGeom prst="rect">
            <a:avLst/>
          </a:prstGeom>
          <a:solidFill>
            <a:schemeClr val="bg1"/>
          </a:solidFill>
          <a:ln>
            <a:noFill/>
          </a:ln>
        </p:spPr>
        <p:txBody>
          <a:bodyPr wrap="non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PXI Modules</a:t>
            </a:r>
          </a:p>
          <a:p>
            <a:pPr eaLnBrk="1" fontAlgn="auto" hangingPunct="1">
              <a:spcBef>
                <a:spcPts val="0"/>
              </a:spcBef>
              <a:spcAft>
                <a:spcPts val="0"/>
              </a:spcAft>
            </a:pPr>
            <a:r>
              <a:rPr lang="en-US" sz="1600" dirty="0" smtClean="0">
                <a:solidFill>
                  <a:sysClr val="windowText" lastClr="000000"/>
                </a:solidFill>
                <a:latin typeface="Univers Com 45 Light"/>
              </a:rPr>
              <a:t>&gt;2,000 options from over 60 PXI vendors</a:t>
            </a:r>
            <a:endParaRPr lang="en-US" sz="1600" dirty="0">
              <a:solidFill>
                <a:sysClr val="windowText" lastClr="000000"/>
              </a:solidFill>
              <a:latin typeface="Univers Com 45 Light"/>
            </a:endParaRPr>
          </a:p>
        </p:txBody>
      </p:sp>
      <p:sp>
        <p:nvSpPr>
          <p:cNvPr id="12" name="TextBox 11"/>
          <p:cNvSpPr txBox="1"/>
          <p:nvPr/>
        </p:nvSpPr>
        <p:spPr>
          <a:xfrm>
            <a:off x="191069" y="4301325"/>
            <a:ext cx="3411939" cy="861774"/>
          </a:xfrm>
          <a:prstGeom prst="rect">
            <a:avLst/>
          </a:prstGeom>
          <a:solidFill>
            <a:schemeClr val="bg1"/>
          </a:solidFill>
          <a:ln>
            <a:noFill/>
          </a:ln>
        </p:spPr>
        <p:txBody>
          <a:bodyPr wrap="squar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Software</a:t>
            </a:r>
          </a:p>
          <a:p>
            <a:pPr eaLnBrk="1" fontAlgn="auto" hangingPunct="1">
              <a:spcBef>
                <a:spcPts val="0"/>
              </a:spcBef>
              <a:spcAft>
                <a:spcPts val="0"/>
              </a:spcAft>
            </a:pPr>
            <a:r>
              <a:rPr lang="en-US" sz="1600" dirty="0" smtClean="0">
                <a:solidFill>
                  <a:sysClr val="windowText" lastClr="000000"/>
                </a:solidFill>
                <a:latin typeface="Univers Com 45 Light"/>
              </a:rPr>
              <a:t>Flexible driver APIs, example code, soft front panels and configuration</a:t>
            </a:r>
            <a:endParaRPr lang="en-US" sz="1600" dirty="0">
              <a:solidFill>
                <a:sysClr val="windowText" lastClr="000000"/>
              </a:solidFill>
              <a:latin typeface="Univers Com 45 Light"/>
            </a:endParaRPr>
          </a:p>
        </p:txBody>
      </p:sp>
    </p:spTree>
    <p:extLst>
      <p:ext uri="{BB962C8B-B14F-4D97-AF65-F5344CB8AC3E}">
        <p14:creationId xmlns="" xmlns:p14="http://schemas.microsoft.com/office/powerpoint/2010/main" val="517094683"/>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3" descr="C:\Users\lschreie.AMER\Desktop\08231202 07926.tif"/>
          <p:cNvPicPr>
            <a:picLocks noGrp="1" noChangeAspect="1" noChangeArrowheads="1"/>
          </p:cNvPicPr>
          <p:nvPr>
            <p:ph idx="1"/>
          </p:nvPr>
        </p:nvPicPr>
        <p:blipFill rotWithShape="1">
          <a:blip r:embed="rId3" cstate="screen"/>
          <a:srcRect t="15093" b="9027"/>
          <a:stretch/>
        </p:blipFill>
        <p:spPr bwMode="auto">
          <a:xfrm>
            <a:off x="2441612" y="3581400"/>
            <a:ext cx="6709032" cy="3124200"/>
          </a:xfrm>
          <a:prstGeom prst="rect">
            <a:avLst/>
          </a:prstGeom>
          <a:noFill/>
        </p:spPr>
      </p:pic>
      <p:sp>
        <p:nvSpPr>
          <p:cNvPr id="2" name="Title 1"/>
          <p:cNvSpPr>
            <a:spLocks noGrp="1"/>
          </p:cNvSpPr>
          <p:nvPr>
            <p:ph type="title"/>
          </p:nvPr>
        </p:nvSpPr>
        <p:spPr>
          <a:xfrm>
            <a:off x="409433" y="218364"/>
            <a:ext cx="8311486" cy="964092"/>
          </a:xfrm>
        </p:spPr>
        <p:txBody>
          <a:bodyPr>
            <a:noAutofit/>
          </a:bodyPr>
          <a:lstStyle/>
          <a:p>
            <a:r>
              <a:rPr lang="en-US" dirty="0" smtClean="0"/>
              <a:t>Build Virtually any System Faster and With More Confidence Using LabVIEW and NI PXI</a:t>
            </a:r>
            <a:endParaRPr lang="en-US" dirty="0"/>
          </a:p>
        </p:txBody>
      </p:sp>
      <p:sp>
        <p:nvSpPr>
          <p:cNvPr id="9" name="Rectangle 8"/>
          <p:cNvSpPr/>
          <p:nvPr/>
        </p:nvSpPr>
        <p:spPr>
          <a:xfrm>
            <a:off x="4435522" y="1187351"/>
            <a:ext cx="2825087" cy="7369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76200" y="1498937"/>
            <a:ext cx="2514600" cy="861774"/>
          </a:xfrm>
          <a:prstGeom prst="rect">
            <a:avLst/>
          </a:prstGeom>
          <a:noFill/>
        </p:spPr>
        <p:txBody>
          <a:bodyPr wrap="square" rtlCol="0">
            <a:spAutoFit/>
          </a:bodyPr>
          <a:lstStyle/>
          <a:p>
            <a:r>
              <a:rPr lang="en-US" sz="1000" b="1" dirty="0" smtClean="0">
                <a:solidFill>
                  <a:prstClr val="black"/>
                </a:solidFill>
              </a:rPr>
              <a:t>Testing based on your needs</a:t>
            </a:r>
          </a:p>
          <a:p>
            <a:r>
              <a:rPr lang="en-US" sz="1000" dirty="0">
                <a:solidFill>
                  <a:prstClr val="black"/>
                </a:solidFill>
              </a:rPr>
              <a:t>The software resides on the host PC or a user-programmable FPGA, allowing user-defined measurements and analysis in real time</a:t>
            </a:r>
          </a:p>
        </p:txBody>
      </p:sp>
      <p:cxnSp>
        <p:nvCxnSpPr>
          <p:cNvPr id="15" name="Elbow Connector 14"/>
          <p:cNvCxnSpPr>
            <a:stCxn id="14" idx="3"/>
          </p:cNvCxnSpPr>
          <p:nvPr/>
        </p:nvCxnSpPr>
        <p:spPr>
          <a:xfrm>
            <a:off x="2590800" y="1929824"/>
            <a:ext cx="1905000" cy="3404176"/>
          </a:xfrm>
          <a:prstGeom prst="bentConnector2">
            <a:avLst/>
          </a:prstGeom>
          <a:ln w="28575">
            <a:solidFill>
              <a:srgbClr val="FFC000"/>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152400" y="4013537"/>
            <a:ext cx="2209800" cy="861774"/>
          </a:xfrm>
          <a:prstGeom prst="rect">
            <a:avLst/>
          </a:prstGeom>
          <a:noFill/>
        </p:spPr>
        <p:txBody>
          <a:bodyPr wrap="square" rtlCol="0">
            <a:spAutoFit/>
          </a:bodyPr>
          <a:lstStyle/>
          <a:p>
            <a:r>
              <a:rPr lang="en-US" sz="1000" b="1" dirty="0" smtClean="0">
                <a:solidFill>
                  <a:prstClr val="black"/>
                </a:solidFill>
              </a:rPr>
              <a:t>Future proof your investment</a:t>
            </a:r>
          </a:p>
          <a:p>
            <a:r>
              <a:rPr lang="en-US" sz="1000" dirty="0">
                <a:ea typeface="Verdana" pitchFamily="34" charset="0"/>
                <a:cs typeface="Verdana" pitchFamily="34" charset="0"/>
              </a:rPr>
              <a:t>Modular instrumentation gives you the flexibility to purchase what you need today and scale your test system in the future</a:t>
            </a:r>
            <a:endParaRPr lang="en-US" sz="1000" dirty="0">
              <a:solidFill>
                <a:prstClr val="black"/>
              </a:solidFill>
            </a:endParaRPr>
          </a:p>
        </p:txBody>
      </p:sp>
      <p:cxnSp>
        <p:nvCxnSpPr>
          <p:cNvPr id="26" name="Elbow Connector 25"/>
          <p:cNvCxnSpPr>
            <a:stCxn id="25" idx="3"/>
          </p:cNvCxnSpPr>
          <p:nvPr/>
        </p:nvCxnSpPr>
        <p:spPr>
          <a:xfrm>
            <a:off x="2362200" y="4444424"/>
            <a:ext cx="1066800" cy="737176"/>
          </a:xfrm>
          <a:prstGeom prst="bentConnector3">
            <a:avLst>
              <a:gd name="adj1" fmla="val 50000"/>
            </a:avLst>
          </a:prstGeom>
          <a:ln w="28575">
            <a:solidFill>
              <a:srgbClr val="FFC000"/>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152400" y="5156537"/>
            <a:ext cx="2895600" cy="1015663"/>
          </a:xfrm>
          <a:prstGeom prst="rect">
            <a:avLst/>
          </a:prstGeom>
          <a:noFill/>
        </p:spPr>
        <p:txBody>
          <a:bodyPr wrap="square" rtlCol="0">
            <a:spAutoFit/>
          </a:bodyPr>
          <a:lstStyle/>
          <a:p>
            <a:r>
              <a:rPr lang="en-US" sz="1000" b="1" dirty="0" smtClean="0">
                <a:solidFill>
                  <a:prstClr val="black"/>
                </a:solidFill>
              </a:rPr>
              <a:t>Easily connect to any hardware</a:t>
            </a:r>
          </a:p>
          <a:p>
            <a:r>
              <a:rPr lang="en-US" sz="1000" dirty="0" smtClean="0">
                <a:solidFill>
                  <a:prstClr val="black"/>
                </a:solidFill>
              </a:rPr>
              <a:t>LabVIEW integrates with </a:t>
            </a:r>
            <a:r>
              <a:rPr lang="en-US" sz="1000" dirty="0">
                <a:solidFill>
                  <a:prstClr val="black"/>
                </a:solidFill>
              </a:rPr>
              <a:t>a wide variety of instruments, ranging from traditional boxes to software-defined PXI modular instruments, allowing nearly any measurement to be acquired. </a:t>
            </a:r>
          </a:p>
        </p:txBody>
      </p:sp>
      <p:cxnSp>
        <p:nvCxnSpPr>
          <p:cNvPr id="28" name="Elbow Connector 27"/>
          <p:cNvCxnSpPr>
            <a:stCxn id="40" idx="2"/>
          </p:cNvCxnSpPr>
          <p:nvPr/>
        </p:nvCxnSpPr>
        <p:spPr>
          <a:xfrm rot="16200000" flipH="1">
            <a:off x="6940719" y="3435518"/>
            <a:ext cx="1015665" cy="800102"/>
          </a:xfrm>
          <a:prstGeom prst="bentConnector3">
            <a:avLst>
              <a:gd name="adj1" fmla="val 18743"/>
            </a:avLst>
          </a:prstGeom>
          <a:ln w="28575">
            <a:solidFill>
              <a:srgbClr val="FFC000"/>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5257800" y="1498937"/>
            <a:ext cx="3733800" cy="707886"/>
          </a:xfrm>
          <a:prstGeom prst="rect">
            <a:avLst/>
          </a:prstGeom>
          <a:noFill/>
        </p:spPr>
        <p:txBody>
          <a:bodyPr wrap="square" rtlCol="0">
            <a:spAutoFit/>
          </a:bodyPr>
          <a:lstStyle/>
          <a:p>
            <a:r>
              <a:rPr lang="en-US" sz="1000" b="1" dirty="0" smtClean="0">
                <a:solidFill>
                  <a:prstClr val="black"/>
                </a:solidFill>
              </a:rPr>
              <a:t>Save time developing test systems</a:t>
            </a:r>
          </a:p>
          <a:p>
            <a:r>
              <a:rPr lang="en-US" sz="1000" dirty="0">
                <a:solidFill>
                  <a:prstClr val="black"/>
                </a:solidFill>
              </a:rPr>
              <a:t>The LabVIEW graphical programming language is intuitive in nature, allowing you to spend less time addressing text-based syntax and more time solving complex test system challenge. </a:t>
            </a:r>
          </a:p>
        </p:txBody>
      </p:sp>
      <p:cxnSp>
        <p:nvCxnSpPr>
          <p:cNvPr id="34" name="Elbow Connector 33"/>
          <p:cNvCxnSpPr/>
          <p:nvPr/>
        </p:nvCxnSpPr>
        <p:spPr>
          <a:xfrm>
            <a:off x="4876800" y="4267200"/>
            <a:ext cx="1676400" cy="0"/>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5257800" y="2465963"/>
            <a:ext cx="3581400" cy="861774"/>
          </a:xfrm>
          <a:prstGeom prst="rect">
            <a:avLst/>
          </a:prstGeom>
          <a:noFill/>
        </p:spPr>
        <p:txBody>
          <a:bodyPr wrap="square" rtlCol="0">
            <a:spAutoFit/>
          </a:bodyPr>
          <a:lstStyle/>
          <a:p>
            <a:r>
              <a:rPr lang="en-US" sz="1000" b="1" dirty="0" smtClean="0">
                <a:solidFill>
                  <a:prstClr val="black"/>
                </a:solidFill>
              </a:rPr>
              <a:t>Quickly analyze and present your data</a:t>
            </a:r>
          </a:p>
          <a:p>
            <a:r>
              <a:rPr lang="en-US" sz="1000" dirty="0">
                <a:solidFill>
                  <a:prstClr val="black"/>
                </a:solidFill>
              </a:rPr>
              <a:t>With NI PXI and LabVIEW, choose from an extensive portfolio of modular instruments paired with more than </a:t>
            </a:r>
            <a:r>
              <a:rPr lang="en-US" sz="1000" dirty="0" smtClean="0">
                <a:solidFill>
                  <a:prstClr val="black"/>
                </a:solidFill>
              </a:rPr>
              <a:t/>
            </a:r>
            <a:br>
              <a:rPr lang="en-US" sz="1000" dirty="0" smtClean="0">
                <a:solidFill>
                  <a:prstClr val="black"/>
                </a:solidFill>
              </a:rPr>
            </a:br>
            <a:r>
              <a:rPr lang="en-US" sz="1000" dirty="0" smtClean="0">
                <a:solidFill>
                  <a:prstClr val="black"/>
                </a:solidFill>
              </a:rPr>
              <a:t>850 </a:t>
            </a:r>
            <a:r>
              <a:rPr lang="en-US" sz="1000" dirty="0">
                <a:solidFill>
                  <a:prstClr val="black"/>
                </a:solidFill>
              </a:rPr>
              <a:t>built-in signal processing, analysis, and mathematics functions to quickly acquire and understand your data. </a:t>
            </a:r>
          </a:p>
        </p:txBody>
      </p:sp>
      <p:cxnSp>
        <p:nvCxnSpPr>
          <p:cNvPr id="41" name="Elbow Connector 40"/>
          <p:cNvCxnSpPr>
            <a:endCxn id="27" idx="2"/>
          </p:cNvCxnSpPr>
          <p:nvPr/>
        </p:nvCxnSpPr>
        <p:spPr>
          <a:xfrm rot="10800000" flipV="1">
            <a:off x="1600200" y="5334000"/>
            <a:ext cx="5943600" cy="838200"/>
          </a:xfrm>
          <a:prstGeom prst="bentConnector4">
            <a:avLst>
              <a:gd name="adj1" fmla="val -299"/>
              <a:gd name="adj2" fmla="val 156540"/>
            </a:avLst>
          </a:prstGeom>
          <a:ln w="28575">
            <a:solidFill>
              <a:srgbClr val="FFC000"/>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76200" y="2641937"/>
            <a:ext cx="3124200" cy="1015663"/>
          </a:xfrm>
          <a:prstGeom prst="rect">
            <a:avLst/>
          </a:prstGeom>
          <a:noFill/>
        </p:spPr>
        <p:txBody>
          <a:bodyPr wrap="square" rtlCol="0">
            <a:spAutoFit/>
          </a:bodyPr>
          <a:lstStyle/>
          <a:p>
            <a:r>
              <a:rPr lang="en-US" sz="1000" b="1" dirty="0">
                <a:solidFill>
                  <a:prstClr val="black"/>
                </a:solidFill>
              </a:rPr>
              <a:t>Industry’s highest bandwidth and lowest </a:t>
            </a:r>
            <a:r>
              <a:rPr lang="en-US" sz="1000" b="1" dirty="0" smtClean="0">
                <a:solidFill>
                  <a:prstClr val="black"/>
                </a:solidFill>
              </a:rPr>
              <a:t>latency</a:t>
            </a:r>
          </a:p>
          <a:p>
            <a:r>
              <a:rPr lang="en-US" sz="1000" dirty="0">
                <a:solidFill>
                  <a:prstClr val="black"/>
                </a:solidFill>
              </a:rPr>
              <a:t>NI PXI and LabVIEW brings commercial off-the-shelf technology, such as PC buses, multicore processors, and FPGAs into your test system, giving you access to all the latest tools to achieve shorter test times. </a:t>
            </a:r>
          </a:p>
        </p:txBody>
      </p:sp>
      <p:cxnSp>
        <p:nvCxnSpPr>
          <p:cNvPr id="44" name="Elbow Connector 43"/>
          <p:cNvCxnSpPr>
            <a:stCxn id="43" idx="3"/>
          </p:cNvCxnSpPr>
          <p:nvPr/>
        </p:nvCxnSpPr>
        <p:spPr>
          <a:xfrm>
            <a:off x="3200400" y="3149769"/>
            <a:ext cx="838200" cy="1727031"/>
          </a:xfrm>
          <a:prstGeom prst="bentConnector2">
            <a:avLst/>
          </a:prstGeom>
          <a:ln w="28575">
            <a:solidFill>
              <a:srgbClr val="FFC000"/>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80" name="Elbow Connector 179"/>
          <p:cNvCxnSpPr>
            <a:endCxn id="33" idx="1"/>
          </p:cNvCxnSpPr>
          <p:nvPr/>
        </p:nvCxnSpPr>
        <p:spPr>
          <a:xfrm rot="5400000" flipH="1" flipV="1">
            <a:off x="3860140" y="2869540"/>
            <a:ext cx="2414320" cy="381000"/>
          </a:xfrm>
          <a:prstGeom prst="bentConnector2">
            <a:avLst/>
          </a:prstGeom>
          <a:ln w="28575">
            <a:solidFill>
              <a:srgbClr val="FFC000"/>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032180862"/>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Analog Devices Reduces MEMS Test Costs</a:t>
            </a:r>
            <a:endParaRPr lang="en-US" dirty="0"/>
          </a:p>
        </p:txBody>
      </p:sp>
      <p:sp>
        <p:nvSpPr>
          <p:cNvPr id="3" name="Content Placeholder 2"/>
          <p:cNvSpPr>
            <a:spLocks noGrp="1"/>
          </p:cNvSpPr>
          <p:nvPr>
            <p:ph idx="1"/>
          </p:nvPr>
        </p:nvSpPr>
        <p:spPr>
          <a:xfrm>
            <a:off x="469696" y="1121384"/>
            <a:ext cx="5397704" cy="4949008"/>
          </a:xfrm>
        </p:spPr>
        <p:txBody>
          <a:bodyPr/>
          <a:lstStyle/>
          <a:p>
            <a:r>
              <a:rPr lang="en-US" dirty="0" smtClean="0"/>
              <a:t>The Challenge</a:t>
            </a:r>
          </a:p>
          <a:p>
            <a:pPr lvl="1">
              <a:buFont typeface="Univers Com 45 Light" pitchFamily="34" charset="0"/>
              <a:buChar char="–"/>
            </a:pPr>
            <a:r>
              <a:rPr lang="en-US" dirty="0" smtClean="0"/>
              <a:t>Developing an efficient, cost-effective, and compact system for MEMS testing in characterization and production.</a:t>
            </a:r>
          </a:p>
          <a:p>
            <a:pPr lvl="1"/>
            <a:endParaRPr lang="en-US" dirty="0" smtClean="0"/>
          </a:p>
          <a:p>
            <a:r>
              <a:rPr lang="en-US" dirty="0" smtClean="0"/>
              <a:t>The Solution</a:t>
            </a:r>
          </a:p>
          <a:p>
            <a:pPr lvl="1">
              <a:buFont typeface="Univers Com 45 Light" pitchFamily="34" charset="0"/>
              <a:buChar char="–"/>
            </a:pPr>
            <a:r>
              <a:rPr lang="en-US" dirty="0" smtClean="0"/>
              <a:t>PXI and </a:t>
            </a:r>
            <a:r>
              <a:rPr lang="en-US" dirty="0" err="1" smtClean="0"/>
              <a:t>LabVIEW</a:t>
            </a:r>
            <a:r>
              <a:rPr lang="en-US" dirty="0" smtClean="0"/>
              <a:t> allowed them to test their MEMS devices at a fraction of the cost, weight, power consumption, and footprint of our previous ATE system.</a:t>
            </a:r>
            <a:endParaRPr lang="en-US" dirty="0"/>
          </a:p>
        </p:txBody>
      </p:sp>
      <p:sp>
        <p:nvSpPr>
          <p:cNvPr id="4" name="TextBox 3"/>
          <p:cNvSpPr txBox="1"/>
          <p:nvPr/>
        </p:nvSpPr>
        <p:spPr>
          <a:xfrm>
            <a:off x="152400" y="4800600"/>
            <a:ext cx="8839200" cy="1323439"/>
          </a:xfrm>
          <a:prstGeom prst="rect">
            <a:avLst/>
          </a:prstGeom>
          <a:noFill/>
        </p:spPr>
        <p:txBody>
          <a:bodyPr wrap="square" rtlCol="0">
            <a:spAutoFit/>
          </a:bodyPr>
          <a:lstStyle/>
          <a:p>
            <a:pPr algn="just"/>
            <a:r>
              <a:rPr lang="en-US" sz="1600" i="1" dirty="0" smtClean="0"/>
              <a:t>“We needed our software environment to be inherently easy to use with the ability to create operator, program, and data interfaces to existing tools to ease the process of integrating a new ATE system into our production floor. We chose LabVIEW software, which was already widely used in our characterization and design labs, to meet these challenges.” </a:t>
            </a:r>
            <a:r>
              <a:rPr lang="en-US" sz="1600" dirty="0" smtClean="0"/>
              <a:t>—Woody Beckford, Analog Devices</a:t>
            </a:r>
            <a:endParaRPr lang="en-US" sz="1600" dirty="0"/>
          </a:p>
        </p:txBody>
      </p:sp>
      <p:pic>
        <p:nvPicPr>
          <p:cNvPr id="1026" name="Picture 2" descr="http://sine.ni.com/cms/images/casestudies/adi1a.jpg?size"/>
          <p:cNvPicPr>
            <a:picLocks noChangeAspect="1" noChangeArrowheads="1"/>
          </p:cNvPicPr>
          <p:nvPr/>
        </p:nvPicPr>
        <p:blipFill>
          <a:blip r:embed="rId3" cstate="print"/>
          <a:srcRect/>
          <a:stretch>
            <a:fillRect/>
          </a:stretch>
        </p:blipFill>
        <p:spPr bwMode="auto">
          <a:xfrm>
            <a:off x="5867400" y="2133600"/>
            <a:ext cx="2971800" cy="1978104"/>
          </a:xfrm>
          <a:prstGeom prst="roundRect">
            <a:avLst/>
          </a:prstGeom>
          <a:noFill/>
        </p:spPr>
      </p:pic>
    </p:spTree>
    <p:extLst>
      <p:ext uri="{BB962C8B-B14F-4D97-AF65-F5344CB8AC3E}">
        <p14:creationId xmlns="" xmlns:p14="http://schemas.microsoft.com/office/powerpoint/2010/main" val="2220328552"/>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1</a:t>
            </a:r>
          </a:p>
        </p:txBody>
      </p:sp>
      <p:sp>
        <p:nvSpPr>
          <p:cNvPr id="818180" name="Text Box 19"/>
          <p:cNvSpPr txBox="1">
            <a:spLocks noChangeArrowheads="1"/>
          </p:cNvSpPr>
          <p:nvPr/>
        </p:nvSpPr>
        <p:spPr bwMode="auto">
          <a:xfrm>
            <a:off x="990599" y="3665110"/>
            <a:ext cx="7347858" cy="523220"/>
          </a:xfrm>
          <a:prstGeom prst="rect">
            <a:avLst/>
          </a:prstGeom>
          <a:noFill/>
          <a:ln w="9525">
            <a:noFill/>
            <a:miter lim="800000"/>
            <a:headEnd type="none" w="sm" len="sm"/>
            <a:tailEnd type="none" w="sm" len="sm"/>
          </a:ln>
        </p:spPr>
        <p:txBody>
          <a:bodyPr wrap="square">
            <a:spAutoFit/>
          </a:bodyPr>
          <a:lstStyle/>
          <a:p>
            <a:pPr marL="287338" indent="-287338" eaLnBrk="0" hangingPunct="0">
              <a:spcBef>
                <a:spcPct val="20000"/>
              </a:spcBef>
              <a:buFontTx/>
              <a:buChar char="•"/>
            </a:pPr>
            <a:r>
              <a:rPr lang="en-US" sz="2800" dirty="0" smtClean="0"/>
              <a:t>Explore an existing LabVIEW application.</a:t>
            </a: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Explore the LabVIEW Environment</a:t>
            </a:r>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15 minutes</a:t>
            </a:r>
            <a:r>
              <a:rPr lang="en-US" sz="2800" dirty="0"/>
              <a:t>	</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066800" y="2792510"/>
            <a:ext cx="6949962" cy="484090"/>
            <a:chOff x="1066800" y="2792510"/>
            <a:chExt cx="6949962" cy="484090"/>
          </a:xfrm>
        </p:grpSpPr>
        <p:cxnSp>
          <p:nvCxnSpPr>
            <p:cNvPr id="5" name="Straight Arrow Connector 4"/>
            <p:cNvCxnSpPr/>
            <p:nvPr/>
          </p:nvCxnSpPr>
          <p:spPr>
            <a:xfrm>
              <a:off x="1066800" y="3034555"/>
              <a:ext cx="6949962"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2971800" y="2792510"/>
              <a:ext cx="3200400" cy="484090"/>
            </a:xfrm>
            <a:prstGeom prst="rect">
              <a:avLst/>
            </a:prstGeom>
            <a:solidFill>
              <a:schemeClr val="bg1"/>
            </a:solidFill>
            <a:ln>
              <a:solidFill>
                <a:schemeClr val="tx2"/>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ysClr val="windowText" lastClr="000000"/>
                  </a:solidFill>
                </a:rPr>
                <a:t>Industries and Applications</a:t>
              </a:r>
              <a:endParaRPr lang="en-US" dirty="0">
                <a:solidFill>
                  <a:sysClr val="windowText" lastClr="000000"/>
                </a:solidFill>
              </a:endParaRPr>
            </a:p>
          </p:txBody>
        </p:sp>
      </p:grpSp>
      <p:grpSp>
        <p:nvGrpSpPr>
          <p:cNvPr id="12" name="Group 11"/>
          <p:cNvGrpSpPr/>
          <p:nvPr/>
        </p:nvGrpSpPr>
        <p:grpSpPr>
          <a:xfrm>
            <a:off x="1066800" y="3630710"/>
            <a:ext cx="6949962" cy="484090"/>
            <a:chOff x="1066800" y="3630710"/>
            <a:chExt cx="6949962" cy="484090"/>
          </a:xfrm>
        </p:grpSpPr>
        <p:cxnSp>
          <p:nvCxnSpPr>
            <p:cNvPr id="52" name="Straight Arrow Connector 51"/>
            <p:cNvCxnSpPr/>
            <p:nvPr/>
          </p:nvCxnSpPr>
          <p:spPr>
            <a:xfrm>
              <a:off x="1066800" y="3872755"/>
              <a:ext cx="6949962"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53" name="Rectangle 52"/>
            <p:cNvSpPr/>
            <p:nvPr/>
          </p:nvSpPr>
          <p:spPr>
            <a:xfrm>
              <a:off x="2971800" y="3630710"/>
              <a:ext cx="3200400" cy="484090"/>
            </a:xfrm>
            <a:prstGeom prst="rect">
              <a:avLst/>
            </a:prstGeom>
            <a:solidFill>
              <a:schemeClr val="bg1"/>
            </a:solidFill>
            <a:ln>
              <a:solidFill>
                <a:schemeClr val="tx2"/>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ysClr val="windowText" lastClr="000000"/>
                  </a:solidFill>
                </a:rPr>
                <a:t>Hardware and I/O Devices</a:t>
              </a:r>
              <a:endParaRPr lang="en-US" dirty="0">
                <a:solidFill>
                  <a:sysClr val="windowText" lastClr="000000"/>
                </a:solidFill>
              </a:endParaRPr>
            </a:p>
          </p:txBody>
        </p:sp>
      </p:grpSp>
      <p:sp>
        <p:nvSpPr>
          <p:cNvPr id="44" name="Freeform 43"/>
          <p:cNvSpPr/>
          <p:nvPr/>
        </p:nvSpPr>
        <p:spPr>
          <a:xfrm>
            <a:off x="531467" y="3873575"/>
            <a:ext cx="8072783" cy="1231899"/>
          </a:xfrm>
          <a:custGeom>
            <a:avLst/>
            <a:gdLst>
              <a:gd name="connsiteX0" fmla="*/ 0 w 10054508"/>
              <a:gd name="connsiteY0" fmla="*/ 815005 h 2095727"/>
              <a:gd name="connsiteX1" fmla="*/ 2847014 w 10054508"/>
              <a:gd name="connsiteY1" fmla="*/ 0 h 2095727"/>
              <a:gd name="connsiteX2" fmla="*/ 7228662 w 10054508"/>
              <a:gd name="connsiteY2" fmla="*/ 10584 h 2095727"/>
              <a:gd name="connsiteX3" fmla="*/ 10054508 w 10054508"/>
              <a:gd name="connsiteY3" fmla="*/ 825589 h 2095727"/>
              <a:gd name="connsiteX4" fmla="*/ 9853418 w 10054508"/>
              <a:gd name="connsiteY4" fmla="*/ 2095727 h 2095727"/>
              <a:gd name="connsiteX5" fmla="*/ 179923 w 10054508"/>
              <a:gd name="connsiteY5" fmla="*/ 2095727 h 2095727"/>
              <a:gd name="connsiteX6" fmla="*/ 0 w 10054508"/>
              <a:gd name="connsiteY6" fmla="*/ 815005 h 209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54508" h="2095727">
                <a:moveTo>
                  <a:pt x="0" y="815005"/>
                </a:moveTo>
                <a:lnTo>
                  <a:pt x="2847014" y="0"/>
                </a:lnTo>
                <a:lnTo>
                  <a:pt x="7228662" y="10584"/>
                </a:lnTo>
                <a:lnTo>
                  <a:pt x="10054508" y="825589"/>
                </a:lnTo>
                <a:lnTo>
                  <a:pt x="9853418" y="2095727"/>
                </a:lnTo>
                <a:lnTo>
                  <a:pt x="179923" y="2095727"/>
                </a:lnTo>
                <a:lnTo>
                  <a:pt x="0" y="815005"/>
                </a:lnTo>
                <a:close/>
              </a:path>
            </a:pathLst>
          </a:custGeom>
          <a:gradFill rotWithShape="1">
            <a:gsLst>
              <a:gs pos="0">
                <a:srgbClr val="FFBB00">
                  <a:tint val="100000"/>
                  <a:shade val="100000"/>
                  <a:satMod val="130000"/>
                </a:srgbClr>
              </a:gs>
              <a:gs pos="100000">
                <a:srgbClr val="FFBB00">
                  <a:tint val="50000"/>
                  <a:shade val="100000"/>
                  <a:satMod val="350000"/>
                  <a:alpha val="0"/>
                </a:srgbClr>
              </a:gs>
            </a:gsLst>
            <a:lin ang="5400000" scaled="1"/>
          </a:gradFill>
          <a:ln w="11430" cap="flat" cmpd="sng" algn="ctr">
            <a:noFill/>
            <a:prstDash val="solid"/>
          </a:ln>
          <a:effectLst/>
        </p:spPr>
        <p:txBody>
          <a:bodyPr rtlCol="0" anchor="ctr"/>
          <a:lstStyle/>
          <a:p>
            <a:pPr algn="ctr" eaLnBrk="0" fontAlgn="base" hangingPunct="0">
              <a:spcBef>
                <a:spcPct val="0"/>
              </a:spcBef>
              <a:spcAft>
                <a:spcPct val="0"/>
              </a:spcAft>
              <a:defRPr/>
            </a:pPr>
            <a:endParaRPr lang="en-US" sz="2000" b="1" kern="0" dirty="0">
              <a:solidFill>
                <a:srgbClr val="FFFFFF"/>
              </a:solidFill>
              <a:effectLst>
                <a:outerShdw blurRad="25400" dist="25400" dir="2700000" algn="tl" rotWithShape="0">
                  <a:srgbClr val="5F5F5F">
                    <a:lumMod val="75000"/>
                    <a:alpha val="45000"/>
                  </a:srgbClr>
                </a:outerShdw>
              </a:effectLst>
              <a:latin typeface="Univers LT Std 45 Light"/>
            </a:endParaRPr>
          </a:p>
        </p:txBody>
      </p:sp>
      <p:sp>
        <p:nvSpPr>
          <p:cNvPr id="43" name="Freeform 42"/>
          <p:cNvSpPr/>
          <p:nvPr/>
        </p:nvSpPr>
        <p:spPr>
          <a:xfrm>
            <a:off x="319064" y="1826760"/>
            <a:ext cx="8458753" cy="1371600"/>
          </a:xfrm>
          <a:custGeom>
            <a:avLst/>
            <a:gdLst>
              <a:gd name="connsiteX0" fmla="*/ 11515057 w 11515057"/>
              <a:gd name="connsiteY0" fmla="*/ 1164293 h 1989882"/>
              <a:gd name="connsiteX1" fmla="*/ 7884850 w 11515057"/>
              <a:gd name="connsiteY1" fmla="*/ 1989882 h 1989882"/>
              <a:gd name="connsiteX2" fmla="*/ 3513786 w 11515057"/>
              <a:gd name="connsiteY2" fmla="*/ 1989882 h 1989882"/>
              <a:gd name="connsiteX3" fmla="*/ 0 w 11515057"/>
              <a:gd name="connsiteY3" fmla="*/ 1153708 h 1989882"/>
              <a:gd name="connsiteX4" fmla="*/ 95253 w 11515057"/>
              <a:gd name="connsiteY4" fmla="*/ 0 h 1989882"/>
              <a:gd name="connsiteX5" fmla="*/ 11472722 w 11515057"/>
              <a:gd name="connsiteY5" fmla="*/ 10584 h 1989882"/>
              <a:gd name="connsiteX6" fmla="*/ 11515057 w 11515057"/>
              <a:gd name="connsiteY6" fmla="*/ 1164293 h 198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15057" h="1989882">
                <a:moveTo>
                  <a:pt x="11515057" y="1164293"/>
                </a:moveTo>
                <a:lnTo>
                  <a:pt x="7884850" y="1989882"/>
                </a:lnTo>
                <a:lnTo>
                  <a:pt x="3513786" y="1989882"/>
                </a:lnTo>
                <a:lnTo>
                  <a:pt x="0" y="1153708"/>
                </a:lnTo>
                <a:lnTo>
                  <a:pt x="95253" y="0"/>
                </a:lnTo>
                <a:lnTo>
                  <a:pt x="11472722" y="10584"/>
                </a:lnTo>
                <a:lnTo>
                  <a:pt x="11515057" y="1164293"/>
                </a:lnTo>
                <a:close/>
              </a:path>
            </a:pathLst>
          </a:custGeom>
          <a:gradFill rotWithShape="1">
            <a:gsLst>
              <a:gs pos="100000">
                <a:srgbClr val="FFBB00">
                  <a:tint val="100000"/>
                  <a:shade val="100000"/>
                  <a:satMod val="130000"/>
                </a:srgbClr>
              </a:gs>
              <a:gs pos="0">
                <a:srgbClr val="FFBB00">
                  <a:tint val="50000"/>
                  <a:shade val="100000"/>
                  <a:satMod val="350000"/>
                  <a:alpha val="0"/>
                </a:srgbClr>
              </a:gs>
            </a:gsLst>
            <a:lin ang="5400000" scaled="0"/>
          </a:gradFill>
          <a:ln w="11430" cap="flat" cmpd="sng" algn="ctr">
            <a:noFill/>
            <a:prstDash val="solid"/>
          </a:ln>
          <a:effectLst/>
        </p:spPr>
        <p:txBody>
          <a:bodyPr rtlCol="0" anchor="ctr"/>
          <a:lstStyle/>
          <a:p>
            <a:pPr algn="ctr" eaLnBrk="0" fontAlgn="base" hangingPunct="0">
              <a:spcBef>
                <a:spcPct val="0"/>
              </a:spcBef>
              <a:spcAft>
                <a:spcPct val="0"/>
              </a:spcAft>
              <a:defRPr/>
            </a:pPr>
            <a:endParaRPr lang="en-US" sz="2000" b="1" kern="0" dirty="0">
              <a:solidFill>
                <a:srgbClr val="FFFFFF"/>
              </a:solidFill>
              <a:effectLst>
                <a:outerShdw blurRad="25400" dist="25400" dir="2700000" algn="tl" rotWithShape="0">
                  <a:srgbClr val="5F5F5F">
                    <a:lumMod val="75000"/>
                    <a:alpha val="45000"/>
                  </a:srgbClr>
                </a:outerShdw>
              </a:effectLst>
              <a:latin typeface="Univers LT Std 45 Light"/>
            </a:endParaRPr>
          </a:p>
        </p:txBody>
      </p:sp>
      <p:sp>
        <p:nvSpPr>
          <p:cNvPr id="136" name="Rounded Rectangle 135"/>
          <p:cNvSpPr/>
          <p:nvPr/>
        </p:nvSpPr>
        <p:spPr>
          <a:xfrm>
            <a:off x="2626246" y="5057762"/>
            <a:ext cx="1744357" cy="751276"/>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37" name="Rectangle 97"/>
          <p:cNvSpPr>
            <a:spLocks noChangeArrowheads="1"/>
          </p:cNvSpPr>
          <p:nvPr/>
        </p:nvSpPr>
        <p:spPr bwMode="auto">
          <a:xfrm>
            <a:off x="2617177" y="5347373"/>
            <a:ext cx="1762496" cy="461665"/>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US" sz="1200" b="1" dirty="0">
                <a:solidFill>
                  <a:srgbClr val="FFFFFF"/>
                </a:solidFill>
                <a:latin typeface="Univers LT Std 45 Light"/>
                <a:cs typeface="Univers LT Std 45 Light"/>
              </a:rPr>
              <a:t>PXI and Modular Instruments</a:t>
            </a:r>
          </a:p>
        </p:txBody>
      </p:sp>
      <p:pic>
        <p:nvPicPr>
          <p:cNvPr id="138" name="Picture 137" descr="03181001_0725-pxie-chassis.png"/>
          <p:cNvPicPr>
            <a:picLocks noChangeAspect="1"/>
          </p:cNvPicPr>
          <p:nvPr/>
        </p:nvPicPr>
        <p:blipFill rotWithShape="1">
          <a:blip r:embed="rId4" cstate="print">
            <a:extLst>
              <a:ext uri="{28A0092B-C50C-407E-A947-70E740481C1C}">
                <a14:useLocalDpi xmlns="" xmlns:a14="http://schemas.microsoft.com/office/drawing/2010/main"/>
              </a:ext>
            </a:extLst>
          </a:blip>
          <a:srcRect/>
          <a:stretch/>
        </p:blipFill>
        <p:spPr>
          <a:xfrm>
            <a:off x="2623223" y="4335229"/>
            <a:ext cx="1750403" cy="1001265"/>
          </a:xfrm>
          <a:prstGeom prst="round2SameRect">
            <a:avLst>
              <a:gd name="adj1" fmla="val 7911"/>
              <a:gd name="adj2" fmla="val 0"/>
            </a:avLst>
          </a:prstGeom>
          <a:effectLst/>
        </p:spPr>
      </p:pic>
      <p:sp>
        <p:nvSpPr>
          <p:cNvPr id="133" name="Rounded Rectangle 132"/>
          <p:cNvSpPr/>
          <p:nvPr/>
        </p:nvSpPr>
        <p:spPr>
          <a:xfrm>
            <a:off x="524132" y="5057760"/>
            <a:ext cx="1744354" cy="751278"/>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34" name="Rectangle 97"/>
          <p:cNvSpPr>
            <a:spLocks noChangeArrowheads="1"/>
          </p:cNvSpPr>
          <p:nvPr/>
        </p:nvSpPr>
        <p:spPr bwMode="auto">
          <a:xfrm>
            <a:off x="524133" y="5347373"/>
            <a:ext cx="1747375" cy="461665"/>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GB" sz="1200" b="1" dirty="0">
                <a:solidFill>
                  <a:srgbClr val="FFFFFF"/>
                </a:solidFill>
                <a:latin typeface="Univers LT Std 45 Light"/>
                <a:cs typeface="Univers LT Std 45 Light"/>
              </a:rPr>
              <a:t>Desktops and </a:t>
            </a:r>
            <a:r>
              <a:rPr lang="en-GB" sz="1200" b="1" dirty="0" smtClean="0">
                <a:solidFill>
                  <a:srgbClr val="FFFFFF"/>
                </a:solidFill>
                <a:latin typeface="Univers LT Std 45 Light"/>
                <a:cs typeface="Univers LT Std 45 Light"/>
              </a:rPr>
              <a:t/>
            </a:r>
            <a:br>
              <a:rPr lang="en-GB" sz="1200" b="1" dirty="0" smtClean="0">
                <a:solidFill>
                  <a:srgbClr val="FFFFFF"/>
                </a:solidFill>
                <a:latin typeface="Univers LT Std 45 Light"/>
                <a:cs typeface="Univers LT Std 45 Light"/>
              </a:rPr>
            </a:br>
            <a:r>
              <a:rPr lang="en-GB" sz="1200" b="1" dirty="0" smtClean="0">
                <a:solidFill>
                  <a:srgbClr val="FFFFFF"/>
                </a:solidFill>
                <a:latin typeface="Univers LT Std 45 Light"/>
                <a:cs typeface="Univers LT Std 45 Light"/>
              </a:rPr>
              <a:t>PC-Based </a:t>
            </a:r>
            <a:r>
              <a:rPr lang="en-GB" sz="1200" b="1" dirty="0">
                <a:solidFill>
                  <a:srgbClr val="FFFFFF"/>
                </a:solidFill>
                <a:latin typeface="Univers LT Std 45 Light"/>
                <a:cs typeface="Univers LT Std 45 Light"/>
              </a:rPr>
              <a:t>DAQ</a:t>
            </a:r>
          </a:p>
        </p:txBody>
      </p:sp>
      <p:pic>
        <p:nvPicPr>
          <p:cNvPr id="135" name="Picture 134" descr="06151003_0510_daq-family.png"/>
          <p:cNvPicPr>
            <a:picLocks noChangeAspect="1"/>
          </p:cNvPicPr>
          <p:nvPr/>
        </p:nvPicPr>
        <p:blipFill rotWithShape="1">
          <a:blip r:embed="rId5" cstate="print">
            <a:extLst>
              <a:ext uri="{28A0092B-C50C-407E-A947-70E740481C1C}">
                <a14:useLocalDpi xmlns="" xmlns:a14="http://schemas.microsoft.com/office/drawing/2010/main"/>
              </a:ext>
            </a:extLst>
          </a:blip>
          <a:srcRect/>
          <a:stretch/>
        </p:blipFill>
        <p:spPr>
          <a:xfrm>
            <a:off x="519132" y="4335230"/>
            <a:ext cx="1752376" cy="1003684"/>
          </a:xfrm>
          <a:prstGeom prst="round2SameRect">
            <a:avLst>
              <a:gd name="adj1" fmla="val 7631"/>
              <a:gd name="adj2" fmla="val 0"/>
            </a:avLst>
          </a:prstGeom>
          <a:effectLst/>
        </p:spPr>
      </p:pic>
      <p:sp>
        <p:nvSpPr>
          <p:cNvPr id="130" name="Rounded Rectangle 129"/>
          <p:cNvSpPr/>
          <p:nvPr/>
        </p:nvSpPr>
        <p:spPr>
          <a:xfrm>
            <a:off x="4728877" y="5058353"/>
            <a:ext cx="1753291" cy="750685"/>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31" name="Rectangle 97"/>
          <p:cNvSpPr>
            <a:spLocks noChangeArrowheads="1"/>
          </p:cNvSpPr>
          <p:nvPr/>
        </p:nvSpPr>
        <p:spPr bwMode="auto">
          <a:xfrm>
            <a:off x="4728880" y="5423848"/>
            <a:ext cx="1756334" cy="276999"/>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US" sz="1200" b="1" dirty="0" smtClean="0">
                <a:solidFill>
                  <a:srgbClr val="FFFFFF"/>
                </a:solidFill>
                <a:latin typeface="Univers LT Std 45 Light"/>
                <a:cs typeface="Univers LT Std 45 Light"/>
              </a:rPr>
              <a:t>NI CompactRIO</a:t>
            </a:r>
            <a:endParaRPr lang="en-US" sz="1200" b="1" dirty="0">
              <a:solidFill>
                <a:srgbClr val="FFFFFF"/>
              </a:solidFill>
              <a:latin typeface="Univers LT Std 45 Light"/>
              <a:cs typeface="Univers LT Std 45 Light"/>
            </a:endParaRPr>
          </a:p>
        </p:txBody>
      </p:sp>
      <p:pic>
        <p:nvPicPr>
          <p:cNvPr id="132" name="Picture 131" descr="02221101_0725-crio-4-slot.png"/>
          <p:cNvPicPr>
            <a:picLocks/>
          </p:cNvPicPr>
          <p:nvPr/>
        </p:nvPicPr>
        <p:blipFill rotWithShape="1">
          <a:blip r:embed="rId6" cstate="print">
            <a:extLst>
              <a:ext uri="{28A0092B-C50C-407E-A947-70E740481C1C}">
                <a14:useLocalDpi xmlns="" xmlns:a14="http://schemas.microsoft.com/office/drawing/2010/main"/>
              </a:ext>
            </a:extLst>
          </a:blip>
          <a:srcRect/>
          <a:stretch/>
        </p:blipFill>
        <p:spPr>
          <a:xfrm>
            <a:off x="4725836" y="4339992"/>
            <a:ext cx="1760839" cy="998401"/>
          </a:xfrm>
          <a:prstGeom prst="round2SameRect">
            <a:avLst>
              <a:gd name="adj1" fmla="val 8130"/>
              <a:gd name="adj2" fmla="val 0"/>
            </a:avLst>
          </a:prstGeom>
          <a:effectLst/>
        </p:spPr>
      </p:pic>
      <p:sp>
        <p:nvSpPr>
          <p:cNvPr id="127" name="Rounded Rectangle 126"/>
          <p:cNvSpPr/>
          <p:nvPr/>
        </p:nvSpPr>
        <p:spPr>
          <a:xfrm>
            <a:off x="300557" y="1383314"/>
            <a:ext cx="1581904" cy="470463"/>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28" name="Rectangle 97"/>
          <p:cNvSpPr>
            <a:spLocks noChangeArrowheads="1"/>
          </p:cNvSpPr>
          <p:nvPr/>
        </p:nvSpPr>
        <p:spPr bwMode="auto">
          <a:xfrm>
            <a:off x="303734" y="1356103"/>
            <a:ext cx="1563615" cy="283491"/>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GB" sz="1200" b="1" dirty="0">
                <a:solidFill>
                  <a:srgbClr val="FFFFFF"/>
                </a:solidFill>
                <a:latin typeface="Univers LT Std 45 Light"/>
                <a:cs typeface="Univers LT Std 45 Light"/>
              </a:rPr>
              <a:t>Test</a:t>
            </a:r>
          </a:p>
        </p:txBody>
      </p:sp>
      <p:pic>
        <p:nvPicPr>
          <p:cNvPr id="129" name="Picture 128" descr="04130619_TestStand_prodtest.tif"/>
          <p:cNvPicPr>
            <a:picLocks/>
          </p:cNvPicPr>
          <p:nvPr/>
        </p:nvPicPr>
        <p:blipFill rotWithShape="1">
          <a:blip r:embed="rId7" cstate="print">
            <a:extLst>
              <a:ext uri="{28A0092B-C50C-407E-A947-70E740481C1C}">
                <a14:useLocalDpi xmlns="" xmlns:a14="http://schemas.microsoft.com/office/drawing/2010/main"/>
              </a:ext>
            </a:extLst>
          </a:blip>
          <a:srcRect/>
          <a:stretch/>
        </p:blipFill>
        <p:spPr>
          <a:xfrm>
            <a:off x="299833" y="1631111"/>
            <a:ext cx="1581221" cy="1005823"/>
          </a:xfrm>
          <a:prstGeom prst="round2SameRect">
            <a:avLst>
              <a:gd name="adj1" fmla="val 0"/>
              <a:gd name="adj2" fmla="val 6106"/>
            </a:avLst>
          </a:prstGeom>
          <a:effectLst/>
        </p:spPr>
      </p:pic>
      <p:grpSp>
        <p:nvGrpSpPr>
          <p:cNvPr id="6" name="Group 13"/>
          <p:cNvGrpSpPr/>
          <p:nvPr/>
        </p:nvGrpSpPr>
        <p:grpSpPr>
          <a:xfrm>
            <a:off x="2048325" y="1356103"/>
            <a:ext cx="1583858" cy="1273720"/>
            <a:chOff x="2073725" y="1757365"/>
            <a:chExt cx="1583858" cy="1273720"/>
          </a:xfrm>
        </p:grpSpPr>
        <p:sp>
          <p:nvSpPr>
            <p:cNvPr id="124" name="Rounded Rectangle 123"/>
            <p:cNvSpPr/>
            <p:nvPr/>
          </p:nvSpPr>
          <p:spPr>
            <a:xfrm>
              <a:off x="2077675" y="1784928"/>
              <a:ext cx="1575959" cy="476555"/>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25" name="Rectangle 97"/>
            <p:cNvSpPr>
              <a:spLocks noChangeArrowheads="1"/>
            </p:cNvSpPr>
            <p:nvPr/>
          </p:nvSpPr>
          <p:spPr bwMode="auto">
            <a:xfrm>
              <a:off x="2073725" y="1757365"/>
              <a:ext cx="1583858" cy="287162"/>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GB" sz="1200" b="1" dirty="0">
                  <a:solidFill>
                    <a:srgbClr val="FFFFFF"/>
                  </a:solidFill>
                  <a:latin typeface="Univers LT Std 45 Light"/>
                  <a:cs typeface="Univers LT Std 45 Light"/>
                </a:rPr>
                <a:t>Monitor</a:t>
              </a:r>
            </a:p>
          </p:txBody>
        </p:sp>
        <p:pic>
          <p:nvPicPr>
            <p:cNvPr id="126" name="Picture 125" descr="iStock_000012632576 wind turbines.jpg"/>
            <p:cNvPicPr>
              <a:picLocks/>
            </p:cNvPicPr>
            <p:nvPr/>
          </p:nvPicPr>
          <p:blipFill rotWithShape="1">
            <a:blip r:embed="rId8" cstate="print">
              <a:extLst>
                <a:ext uri="{28A0092B-C50C-407E-A947-70E740481C1C}">
                  <a14:useLocalDpi xmlns="" xmlns:a14="http://schemas.microsoft.com/office/drawing/2010/main"/>
                </a:ext>
              </a:extLst>
            </a:blip>
            <a:srcRect/>
            <a:stretch/>
          </p:blipFill>
          <p:spPr>
            <a:xfrm>
              <a:off x="2079218" y="2014996"/>
              <a:ext cx="1574364" cy="1016089"/>
            </a:xfrm>
            <a:prstGeom prst="round2SameRect">
              <a:avLst>
                <a:gd name="adj1" fmla="val 0"/>
                <a:gd name="adj2" fmla="val 5597"/>
              </a:avLst>
            </a:prstGeom>
            <a:effectLst/>
          </p:spPr>
        </p:pic>
      </p:grpSp>
      <p:grpSp>
        <p:nvGrpSpPr>
          <p:cNvPr id="7" name="Group 14"/>
          <p:cNvGrpSpPr/>
          <p:nvPr/>
        </p:nvGrpSpPr>
        <p:grpSpPr>
          <a:xfrm>
            <a:off x="3797190" y="1356103"/>
            <a:ext cx="1578004" cy="1280832"/>
            <a:chOff x="3822590" y="1757365"/>
            <a:chExt cx="1578004" cy="1280832"/>
          </a:xfrm>
        </p:grpSpPr>
        <p:sp>
          <p:nvSpPr>
            <p:cNvPr id="121" name="Rounded Rectangle 120"/>
            <p:cNvSpPr/>
            <p:nvPr/>
          </p:nvSpPr>
          <p:spPr>
            <a:xfrm>
              <a:off x="3826489" y="1784576"/>
              <a:ext cx="1574105" cy="470463"/>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22" name="Rectangle 97"/>
            <p:cNvSpPr>
              <a:spLocks noChangeArrowheads="1"/>
            </p:cNvSpPr>
            <p:nvPr/>
          </p:nvSpPr>
          <p:spPr bwMode="auto">
            <a:xfrm>
              <a:off x="3822590" y="1757365"/>
              <a:ext cx="1563615" cy="283491"/>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GB" sz="1200" b="1" dirty="0">
                  <a:solidFill>
                    <a:srgbClr val="FFFFFF"/>
                  </a:solidFill>
                  <a:latin typeface="Univers LT Std 45 Light"/>
                  <a:cs typeface="Univers LT Std 45 Light"/>
                </a:rPr>
                <a:t>Embedded</a:t>
              </a:r>
            </a:p>
          </p:txBody>
        </p:sp>
        <p:pic>
          <p:nvPicPr>
            <p:cNvPr id="123" name="Picture 122"/>
            <p:cNvPicPr>
              <a:picLocks/>
            </p:cNvPicPr>
            <p:nvPr/>
          </p:nvPicPr>
          <p:blipFill rotWithShape="1">
            <a:blip r:embed="rId9" cstate="print">
              <a:extLst>
                <a:ext uri="{28A0092B-C50C-407E-A947-70E740481C1C}">
                  <a14:useLocalDpi xmlns="" xmlns:a14="http://schemas.microsoft.com/office/drawing/2010/main"/>
                </a:ext>
              </a:extLst>
            </a:blip>
            <a:srcRect/>
            <a:stretch/>
          </p:blipFill>
          <p:spPr>
            <a:xfrm>
              <a:off x="3826252" y="2016125"/>
              <a:ext cx="1573735" cy="1022072"/>
            </a:xfrm>
            <a:prstGeom prst="round2SameRect">
              <a:avLst>
                <a:gd name="adj1" fmla="val 0"/>
                <a:gd name="adj2" fmla="val 6633"/>
              </a:avLst>
            </a:prstGeom>
            <a:effectLst/>
          </p:spPr>
        </p:pic>
      </p:grpSp>
      <p:grpSp>
        <p:nvGrpSpPr>
          <p:cNvPr id="8" name="Group 15"/>
          <p:cNvGrpSpPr/>
          <p:nvPr/>
        </p:nvGrpSpPr>
        <p:grpSpPr>
          <a:xfrm>
            <a:off x="5526810" y="1356103"/>
            <a:ext cx="1577999" cy="497674"/>
            <a:chOff x="5555637" y="1757365"/>
            <a:chExt cx="1577999" cy="497674"/>
          </a:xfrm>
        </p:grpSpPr>
        <p:sp>
          <p:nvSpPr>
            <p:cNvPr id="118" name="Rounded Rectangle 117"/>
            <p:cNvSpPr/>
            <p:nvPr/>
          </p:nvSpPr>
          <p:spPr>
            <a:xfrm>
              <a:off x="5559536" y="1784576"/>
              <a:ext cx="1574100" cy="470463"/>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19" name="Rectangle 97"/>
            <p:cNvSpPr>
              <a:spLocks noChangeArrowheads="1"/>
            </p:cNvSpPr>
            <p:nvPr/>
          </p:nvSpPr>
          <p:spPr bwMode="auto">
            <a:xfrm>
              <a:off x="5555637" y="1757365"/>
              <a:ext cx="1563610" cy="283491"/>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GB" sz="1200" b="1" dirty="0">
                  <a:solidFill>
                    <a:srgbClr val="FFFFFF"/>
                  </a:solidFill>
                  <a:latin typeface="Univers LT Std 45 Light"/>
                  <a:cs typeface="Univers LT Std 45 Light"/>
                </a:rPr>
                <a:t>Control</a:t>
              </a:r>
            </a:p>
          </p:txBody>
        </p:sp>
      </p:grpSp>
      <p:grpSp>
        <p:nvGrpSpPr>
          <p:cNvPr id="9" name="Group 16"/>
          <p:cNvGrpSpPr/>
          <p:nvPr/>
        </p:nvGrpSpPr>
        <p:grpSpPr>
          <a:xfrm>
            <a:off x="7257228" y="1356103"/>
            <a:ext cx="1577295" cy="1280831"/>
            <a:chOff x="7282628" y="1757365"/>
            <a:chExt cx="1577295" cy="1280831"/>
          </a:xfrm>
        </p:grpSpPr>
        <p:sp>
          <p:nvSpPr>
            <p:cNvPr id="115" name="Rounded Rectangle 114"/>
            <p:cNvSpPr/>
            <p:nvPr/>
          </p:nvSpPr>
          <p:spPr>
            <a:xfrm>
              <a:off x="7288963" y="1784576"/>
              <a:ext cx="1564961" cy="470463"/>
            </a:xfrm>
            <a:prstGeom prst="roundRect">
              <a:avLst>
                <a:gd name="adj" fmla="val 13720"/>
              </a:avLst>
            </a:prstGeom>
            <a:solidFill>
              <a:srgbClr val="006699"/>
            </a:solidFill>
            <a:ln>
              <a:solidFill>
                <a:srgbClr val="00669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16" name="Rectangle 97"/>
            <p:cNvSpPr>
              <a:spLocks noChangeArrowheads="1"/>
            </p:cNvSpPr>
            <p:nvPr/>
          </p:nvSpPr>
          <p:spPr bwMode="auto">
            <a:xfrm>
              <a:off x="7285064" y="1757365"/>
              <a:ext cx="1563615" cy="283491"/>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GB" sz="1200" b="1" dirty="0">
                  <a:solidFill>
                    <a:srgbClr val="FFFFFF"/>
                  </a:solidFill>
                  <a:latin typeface="Univers LT Std 45 Light"/>
                  <a:cs typeface="Univers LT Std 45 Light"/>
                </a:rPr>
                <a:t>Cyber Physical</a:t>
              </a:r>
            </a:p>
          </p:txBody>
        </p:sp>
        <p:pic>
          <p:nvPicPr>
            <p:cNvPr id="117" name="Picture 116" descr="Vecna BEAR_Box_with background.png"/>
            <p:cNvPicPr>
              <a:picLocks/>
            </p:cNvPicPr>
            <p:nvPr/>
          </p:nvPicPr>
          <p:blipFill rotWithShape="1">
            <a:blip r:embed="rId10" cstate="print">
              <a:extLst>
                <a:ext uri="{28A0092B-C50C-407E-A947-70E740481C1C}">
                  <a14:useLocalDpi xmlns="" xmlns:a14="http://schemas.microsoft.com/office/drawing/2010/main"/>
                </a:ext>
              </a:extLst>
            </a:blip>
            <a:srcRect/>
            <a:stretch/>
          </p:blipFill>
          <p:spPr>
            <a:xfrm>
              <a:off x="7282628" y="2016125"/>
              <a:ext cx="1577295" cy="1022071"/>
            </a:xfrm>
            <a:prstGeom prst="round2SameRect">
              <a:avLst>
                <a:gd name="adj1" fmla="val 0"/>
                <a:gd name="adj2" fmla="val 6092"/>
              </a:avLst>
            </a:prstGeom>
            <a:effectLst/>
          </p:spPr>
        </p:pic>
      </p:grpSp>
      <p:sp>
        <p:nvSpPr>
          <p:cNvPr id="111" name="Rounded Rectangle 110"/>
          <p:cNvSpPr/>
          <p:nvPr/>
        </p:nvSpPr>
        <p:spPr>
          <a:xfrm>
            <a:off x="6867360" y="5278149"/>
            <a:ext cx="1747202" cy="530889"/>
          </a:xfrm>
          <a:prstGeom prst="roundRect">
            <a:avLst>
              <a:gd name="adj" fmla="val 13720"/>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1600" b="1" dirty="0">
              <a:solidFill>
                <a:prstClr val="white"/>
              </a:solidFill>
              <a:latin typeface="Calibri"/>
            </a:endParaRPr>
          </a:p>
        </p:txBody>
      </p:sp>
      <p:sp>
        <p:nvSpPr>
          <p:cNvPr id="112" name="Rectangle 97"/>
          <p:cNvSpPr>
            <a:spLocks noChangeArrowheads="1"/>
          </p:cNvSpPr>
          <p:nvPr/>
        </p:nvSpPr>
        <p:spPr bwMode="auto">
          <a:xfrm>
            <a:off x="6867361" y="5351838"/>
            <a:ext cx="1753288" cy="461665"/>
          </a:xfrm>
          <a:prstGeom prst="rect">
            <a:avLst/>
          </a:prstGeom>
          <a:noFill/>
          <a:ln w="9525">
            <a:noFill/>
            <a:miter lim="800000"/>
            <a:headEnd/>
            <a:tailEnd/>
          </a:ln>
          <a:effectLst/>
        </p:spPr>
        <p:txBody>
          <a:bodyPr wrap="square">
            <a:spAutoFit/>
          </a:bodyPr>
          <a:lstStyle/>
          <a:p>
            <a:pPr algn="ctr" eaLnBrk="0" fontAlgn="base" hangingPunct="0">
              <a:spcBef>
                <a:spcPct val="20000"/>
              </a:spcBef>
              <a:spcAft>
                <a:spcPct val="0"/>
              </a:spcAft>
            </a:pPr>
            <a:r>
              <a:rPr lang="en-US" sz="1200" b="1" dirty="0">
                <a:solidFill>
                  <a:srgbClr val="FFFFFF"/>
                </a:solidFill>
                <a:latin typeface="Univers LT Std 45 Light"/>
                <a:cs typeface="Univers LT Std 45 Light"/>
              </a:rPr>
              <a:t>Open Connectivity </a:t>
            </a:r>
            <a:r>
              <a:rPr lang="en-US" sz="1200" b="1" dirty="0" smtClean="0">
                <a:solidFill>
                  <a:srgbClr val="FFFFFF"/>
                </a:solidFill>
                <a:latin typeface="Univers LT Std 45 Light"/>
                <a:cs typeface="Univers LT Std 45 Light"/>
              </a:rPr>
              <a:t>With Third-Party </a:t>
            </a:r>
            <a:r>
              <a:rPr lang="en-US" sz="1200" b="1" dirty="0">
                <a:solidFill>
                  <a:srgbClr val="FFFFFF"/>
                </a:solidFill>
                <a:latin typeface="Univers LT Std 45 Light"/>
                <a:cs typeface="Univers LT Std 45 Light"/>
              </a:rPr>
              <a:t>I/O</a:t>
            </a:r>
          </a:p>
        </p:txBody>
      </p:sp>
      <p:sp>
        <p:nvSpPr>
          <p:cNvPr id="113" name="Round Same Side Corner Rectangle 112"/>
          <p:cNvSpPr/>
          <p:nvPr/>
        </p:nvSpPr>
        <p:spPr>
          <a:xfrm>
            <a:off x="6864317" y="4339992"/>
            <a:ext cx="1753289" cy="998401"/>
          </a:xfrm>
          <a:prstGeom prst="round2SameRect">
            <a:avLst>
              <a:gd name="adj1" fmla="val 7658"/>
              <a:gd name="adj2" fmla="val 0"/>
            </a:avLst>
          </a:prstGeom>
          <a:solidFill>
            <a:srgbClr val="7373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endParaRPr lang="en-US" sz="2000" b="1" dirty="0">
              <a:solidFill>
                <a:prstClr val="white"/>
              </a:solidFill>
              <a:effectLst>
                <a:outerShdw blurRad="25400" dist="25400" dir="2700000" algn="tl" rotWithShape="0">
                  <a:srgbClr val="1F497D">
                    <a:lumMod val="75000"/>
                    <a:alpha val="45000"/>
                  </a:srgbClr>
                </a:outerShdw>
              </a:effectLst>
              <a:latin typeface="Univers LT Std 45 Light"/>
            </a:endParaRPr>
          </a:p>
        </p:txBody>
      </p:sp>
      <p:pic>
        <p:nvPicPr>
          <p:cNvPr id="114" name="Picture 113" descr="USB_HS_color_cmyk.eps"/>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7202189" y="4859566"/>
            <a:ext cx="984157" cy="485288"/>
          </a:xfrm>
          <a:prstGeom prst="rect">
            <a:avLst/>
          </a:prstGeom>
        </p:spPr>
      </p:pic>
      <p:pic>
        <p:nvPicPr>
          <p:cNvPr id="109" name="Picture 108" descr="Ethernet logo.eps"/>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7879966" y="4433850"/>
            <a:ext cx="535727" cy="424408"/>
          </a:xfrm>
          <a:prstGeom prst="rect">
            <a:avLst/>
          </a:prstGeom>
        </p:spPr>
      </p:pic>
      <p:sp>
        <p:nvSpPr>
          <p:cNvPr id="48" name="Rounded Rectangle 47"/>
          <p:cNvSpPr/>
          <p:nvPr/>
        </p:nvSpPr>
        <p:spPr>
          <a:xfrm>
            <a:off x="2349499" y="3024192"/>
            <a:ext cx="4394201" cy="1022350"/>
          </a:xfrm>
          <a:prstGeom prst="roundRect">
            <a:avLst>
              <a:gd name="adj" fmla="val 6840"/>
            </a:avLst>
          </a:prstGeom>
          <a:solidFill>
            <a:srgbClr val="FFFFFF"/>
          </a:solidFill>
          <a:ln w="11430" cap="flat" cmpd="sng" algn="ctr">
            <a:solidFill>
              <a:srgbClr val="FAF032"/>
            </a:solidFill>
            <a:prstDash val="solid"/>
          </a:ln>
          <a:effectLst/>
        </p:spPr>
        <p:txBody>
          <a:bodyPr lIns="61183" tIns="30591" rIns="61183" bIns="30591" rtlCol="0" anchor="ctr"/>
          <a:lstStyle/>
          <a:p>
            <a:pPr algn="ctr" eaLnBrk="0" fontAlgn="base" hangingPunct="0">
              <a:spcBef>
                <a:spcPct val="0"/>
              </a:spcBef>
              <a:spcAft>
                <a:spcPct val="0"/>
              </a:spcAft>
            </a:pPr>
            <a:endParaRPr lang="en-US" sz="1600" b="1" kern="0" dirty="0">
              <a:solidFill>
                <a:srgbClr val="FFFFFF"/>
              </a:solidFill>
              <a:latin typeface="Arial"/>
            </a:endParaRPr>
          </a:p>
        </p:txBody>
      </p:sp>
      <p:pic>
        <p:nvPicPr>
          <p:cNvPr id="49" name="Picture 48" descr="Powered By LV_Logo_Horizontal_4c.eps"/>
          <p:cNvPicPr>
            <a:picLocks noChangeAspect="1"/>
          </p:cNvPicPr>
          <p:nvPr/>
        </p:nvPicPr>
        <p:blipFill rotWithShape="1">
          <a:blip r:embed="rId13" cstate="print">
            <a:extLst>
              <a:ext uri="{28A0092B-C50C-407E-A947-70E740481C1C}">
                <a14:useLocalDpi xmlns="" xmlns:a14="http://schemas.microsoft.com/office/drawing/2010/main" val="0"/>
              </a:ext>
            </a:extLst>
          </a:blip>
          <a:srcRect t="25827"/>
          <a:stretch/>
        </p:blipFill>
        <p:spPr>
          <a:xfrm>
            <a:off x="2784739" y="3226418"/>
            <a:ext cx="3523722" cy="667724"/>
          </a:xfrm>
          <a:prstGeom prst="rect">
            <a:avLst/>
          </a:prstGeom>
          <a:effectLst/>
        </p:spPr>
      </p:pic>
      <p:sp>
        <p:nvSpPr>
          <p:cNvPr id="51" name="Title 1"/>
          <p:cNvSpPr>
            <a:spLocks noGrp="1"/>
          </p:cNvSpPr>
          <p:nvPr>
            <p:ph type="title"/>
          </p:nvPr>
        </p:nvSpPr>
        <p:spPr>
          <a:xfrm>
            <a:off x="473934" y="142829"/>
            <a:ext cx="8517665" cy="964092"/>
          </a:xfrm>
        </p:spPr>
        <p:txBody>
          <a:bodyPr>
            <a:normAutofit fontScale="90000"/>
          </a:bodyPr>
          <a:lstStyle/>
          <a:p>
            <a:pPr lvl="0">
              <a:defRPr/>
            </a:pPr>
            <a:r>
              <a:rPr lang="en-US" sz="3100" dirty="0" smtClean="0"/>
              <a:t>National Instruments’ Strategy: Graphical System Design</a:t>
            </a:r>
            <a:r>
              <a:rPr lang="en-US" dirty="0" smtClean="0"/>
              <a:t/>
            </a:r>
            <a:br>
              <a:rPr lang="en-US" dirty="0" smtClean="0"/>
            </a:br>
            <a:r>
              <a:rPr lang="en-US" sz="2000" dirty="0">
                <a:solidFill>
                  <a:schemeClr val="bg1">
                    <a:lumMod val="50000"/>
                  </a:schemeClr>
                </a:solidFill>
              </a:rPr>
              <a:t>Your Investment in a </a:t>
            </a:r>
            <a:r>
              <a:rPr lang="en-US" sz="2000" b="0" dirty="0" smtClean="0">
                <a:solidFill>
                  <a:srgbClr val="FF0000"/>
                </a:solidFill>
              </a:rPr>
              <a:t>Platform-Based</a:t>
            </a:r>
            <a:r>
              <a:rPr lang="en-US" sz="2000" b="0" dirty="0" smtClean="0"/>
              <a:t> </a:t>
            </a:r>
            <a:r>
              <a:rPr lang="en-US" sz="2000" dirty="0">
                <a:solidFill>
                  <a:schemeClr val="bg1">
                    <a:lumMod val="50000"/>
                  </a:schemeClr>
                </a:solidFill>
              </a:rPr>
              <a:t>Approach to Measurements Scales Across…</a:t>
            </a:r>
          </a:p>
        </p:txBody>
      </p:sp>
      <p:pic>
        <p:nvPicPr>
          <p:cNvPr id="50" name="Picture 40" descr="07121125.tiff"/>
          <p:cNvPicPr>
            <a:picLocks noChangeAspect="1"/>
          </p:cNvPicPr>
          <p:nvPr/>
        </p:nvPicPr>
        <p:blipFill>
          <a:blip r:embed="rId14">
            <a:extLst>
              <a:ext uri="{28A0092B-C50C-407E-A947-70E740481C1C}">
                <a14:useLocalDpi xmlns="" xmlns:a14="http://schemas.microsoft.com/office/drawing/2010/main" val="0"/>
              </a:ext>
            </a:extLst>
          </a:blip>
          <a:srcRect/>
          <a:stretch>
            <a:fillRect/>
          </a:stretch>
        </p:blipFill>
        <p:spPr bwMode="auto">
          <a:xfrm>
            <a:off x="4860747" y="4808971"/>
            <a:ext cx="500058" cy="4573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 name="Picture 53"/>
          <p:cNvPicPr>
            <a:picLocks/>
          </p:cNvPicPr>
          <p:nvPr/>
        </p:nvPicPr>
        <p:blipFill rotWithShape="1">
          <a:blip r:embed="rId15" cstate="screen">
            <a:extLst>
              <a:ext uri="{28A0092B-C50C-407E-A947-70E740481C1C}">
                <a14:useLocalDpi xmlns="" xmlns:a14="http://schemas.microsoft.com/office/drawing/2010/main"/>
              </a:ext>
            </a:extLst>
          </a:blip>
          <a:srcRect/>
          <a:stretch/>
        </p:blipFill>
        <p:spPr bwMode="auto">
          <a:xfrm>
            <a:off x="5526810" y="1613457"/>
            <a:ext cx="1574784" cy="1016365"/>
          </a:xfrm>
          <a:prstGeom prst="round2SameRect">
            <a:avLst>
              <a:gd name="adj1" fmla="val 0"/>
              <a:gd name="adj2" fmla="val 6061"/>
            </a:avLst>
          </a:prstGeom>
          <a:ln>
            <a:noFill/>
          </a:ln>
          <a:effectLst/>
        </p:spPr>
      </p:pic>
      <p:pic>
        <p:nvPicPr>
          <p:cNvPr id="55" name="Picture 39" descr="GPIB IEEE-488 logo.ai"/>
          <p:cNvPicPr>
            <a:picLocks noChangeAspect="1"/>
          </p:cNvPicPr>
          <p:nvPr/>
        </p:nvPicPr>
        <p:blipFill>
          <a:blip r:embed="rId16">
            <a:lum bright="-20000" contrast="40000"/>
            <a:extLst>
              <a:ext uri="{28A0092B-C50C-407E-A947-70E740481C1C}">
                <a14:useLocalDpi xmlns="" xmlns:a14="http://schemas.microsoft.com/office/drawing/2010/main" val="0"/>
              </a:ext>
            </a:extLst>
          </a:blip>
          <a:srcRect/>
          <a:stretch>
            <a:fillRect/>
          </a:stretch>
        </p:blipFill>
        <p:spPr bwMode="auto">
          <a:xfrm>
            <a:off x="7070023" y="4435622"/>
            <a:ext cx="557207" cy="557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 xmlns:p14="http://schemas.microsoft.com/office/powerpoint/2010/main" val="34152928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2"/>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par>
                                <p:cTn id="18" presetID="10" presetClass="entr" presetSubtype="0" fill="hold"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P spid="4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Because I</a:t>
            </a:r>
            <a:r>
              <a:rPr lang="en-US" dirty="0" smtClean="0"/>
              <a:t>t Has Been </a:t>
            </a:r>
            <a:r>
              <a:rPr lang="en-US" dirty="0"/>
              <a:t>Proven </a:t>
            </a:r>
            <a:r>
              <a:rPr lang="en-US" dirty="0" smtClean="0"/>
              <a:t>Over </a:t>
            </a:r>
            <a:r>
              <a:rPr lang="en-US" dirty="0"/>
              <a:t>Nearly 30 Years…</a:t>
            </a:r>
            <a:br>
              <a:rPr lang="en-US" dirty="0"/>
            </a:br>
            <a:r>
              <a:rPr lang="en-US" sz="2000" dirty="0">
                <a:solidFill>
                  <a:schemeClr val="bg1">
                    <a:lumMod val="50000"/>
                  </a:schemeClr>
                </a:solidFill>
              </a:rPr>
              <a:t>Withstanding the test of time across operating systems, buses, technologies, and more</a:t>
            </a:r>
            <a:endParaRPr lang="en-US" dirty="0"/>
          </a:p>
        </p:txBody>
      </p:sp>
      <p:grpSp>
        <p:nvGrpSpPr>
          <p:cNvPr id="5" name="Group 4"/>
          <p:cNvGrpSpPr/>
          <p:nvPr/>
        </p:nvGrpSpPr>
        <p:grpSpPr>
          <a:xfrm>
            <a:off x="72504" y="2327382"/>
            <a:ext cx="9071496" cy="4073418"/>
            <a:chOff x="-69662" y="2327382"/>
            <a:chExt cx="9071496" cy="4073418"/>
          </a:xfrm>
          <a:scene3d>
            <a:camera prst="perspectiveRelaxedModerately"/>
            <a:lightRig rig="threePt" dir="t"/>
          </a:scene3d>
        </p:grpSpPr>
        <p:cxnSp>
          <p:nvCxnSpPr>
            <p:cNvPr id="22" name="Straight Connector 21"/>
            <p:cNvCxnSpPr>
              <a:stCxn id="9" idx="0"/>
            </p:cNvCxnSpPr>
            <p:nvPr/>
          </p:nvCxnSpPr>
          <p:spPr>
            <a:xfrm flipV="1">
              <a:off x="304800" y="3337933"/>
              <a:ext cx="26"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87" name="Straight Connector 86"/>
            <p:cNvCxnSpPr/>
            <p:nvPr/>
          </p:nvCxnSpPr>
          <p:spPr>
            <a:xfrm>
              <a:off x="892629" y="4313549"/>
              <a:ext cx="0"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52" name="Straight Connector 51"/>
            <p:cNvCxnSpPr/>
            <p:nvPr/>
          </p:nvCxnSpPr>
          <p:spPr>
            <a:xfrm flipH="1" flipV="1">
              <a:off x="1478641" y="2795791"/>
              <a:ext cx="1817" cy="1234440"/>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89" name="Straight Connector 88"/>
            <p:cNvCxnSpPr/>
            <p:nvPr/>
          </p:nvCxnSpPr>
          <p:spPr>
            <a:xfrm>
              <a:off x="2068287" y="4324246"/>
              <a:ext cx="0" cy="1234440"/>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91" name="Straight Connector 90"/>
            <p:cNvCxnSpPr>
              <a:stCxn id="77" idx="0"/>
            </p:cNvCxnSpPr>
            <p:nvPr/>
          </p:nvCxnSpPr>
          <p:spPr>
            <a:xfrm flipV="1">
              <a:off x="2656116" y="3337932"/>
              <a:ext cx="0"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93" name="Straight Connector 92"/>
            <p:cNvCxnSpPr/>
            <p:nvPr/>
          </p:nvCxnSpPr>
          <p:spPr>
            <a:xfrm>
              <a:off x="3243945" y="4313549"/>
              <a:ext cx="0"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95" name="Straight Connector 94"/>
            <p:cNvCxnSpPr/>
            <p:nvPr/>
          </p:nvCxnSpPr>
          <p:spPr>
            <a:xfrm flipV="1">
              <a:off x="3831774" y="2797049"/>
              <a:ext cx="0" cy="1234440"/>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488449" name="Straight Connector 488448"/>
            <p:cNvCxnSpPr/>
            <p:nvPr/>
          </p:nvCxnSpPr>
          <p:spPr>
            <a:xfrm>
              <a:off x="4419603" y="4324246"/>
              <a:ext cx="0" cy="1234440"/>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488452" name="Straight Connector 488451"/>
            <p:cNvCxnSpPr/>
            <p:nvPr/>
          </p:nvCxnSpPr>
          <p:spPr>
            <a:xfrm flipV="1">
              <a:off x="5007432" y="3332782"/>
              <a:ext cx="0"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488454" name="Straight Connector 488453"/>
            <p:cNvCxnSpPr/>
            <p:nvPr/>
          </p:nvCxnSpPr>
          <p:spPr>
            <a:xfrm>
              <a:off x="5595261" y="4313549"/>
              <a:ext cx="0"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488456" name="Straight Connector 488455"/>
            <p:cNvCxnSpPr/>
            <p:nvPr/>
          </p:nvCxnSpPr>
          <p:spPr>
            <a:xfrm flipV="1">
              <a:off x="6183090" y="2797049"/>
              <a:ext cx="0" cy="1234440"/>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488458" name="Straight Connector 488457"/>
            <p:cNvCxnSpPr/>
            <p:nvPr/>
          </p:nvCxnSpPr>
          <p:spPr>
            <a:xfrm>
              <a:off x="6770919" y="4324245"/>
              <a:ext cx="0" cy="1234440"/>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488460" name="Straight Connector 488459"/>
            <p:cNvCxnSpPr/>
            <p:nvPr/>
          </p:nvCxnSpPr>
          <p:spPr>
            <a:xfrm flipV="1">
              <a:off x="7358748" y="3332782"/>
              <a:ext cx="0"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cxnSp>
          <p:nvCxnSpPr>
            <p:cNvPr id="488462" name="Straight Connector 488461"/>
            <p:cNvCxnSpPr/>
            <p:nvPr/>
          </p:nvCxnSpPr>
          <p:spPr>
            <a:xfrm>
              <a:off x="7946577" y="4313549"/>
              <a:ext cx="0" cy="704088"/>
            </a:xfrm>
            <a:prstGeom prst="line">
              <a:avLst/>
            </a:prstGeom>
            <a:ln>
              <a:tailEnd type="oval"/>
            </a:ln>
            <a:sp3d/>
          </p:spPr>
          <p:style>
            <a:lnRef idx="2">
              <a:schemeClr val="dk1"/>
            </a:lnRef>
            <a:fillRef idx="0">
              <a:schemeClr val="dk1"/>
            </a:fillRef>
            <a:effectRef idx="1">
              <a:schemeClr val="dk1"/>
            </a:effectRef>
            <a:fontRef idx="minor">
              <a:schemeClr val="tx1"/>
            </a:fontRef>
          </p:style>
        </p:cxnSp>
        <p:sp>
          <p:nvSpPr>
            <p:cNvPr id="111" name="Text Box 30"/>
            <p:cNvSpPr txBox="1">
              <a:spLocks noChangeArrowheads="1"/>
            </p:cNvSpPr>
            <p:nvPr/>
          </p:nvSpPr>
          <p:spPr bwMode="auto">
            <a:xfrm>
              <a:off x="-69662" y="2889512"/>
              <a:ext cx="748923" cy="461665"/>
            </a:xfrm>
            <a:prstGeom prst="rect">
              <a:avLst/>
            </a:prstGeom>
            <a:noFill/>
            <a:ln w="9525" algn="ctr">
              <a:noFill/>
              <a:miter lim="800000"/>
              <a:headEnd type="none" w="sm" len="sm"/>
              <a:tailEnd type="none" w="sm" len="sm"/>
            </a:ln>
            <a:effectLst/>
            <a:sp3d/>
          </p:spPr>
          <p:txBody>
            <a:bodyPr wrap="none">
              <a:spAutoFit/>
            </a:bodyPr>
            <a:lstStyle/>
            <a:p>
              <a:pPr algn="ctr" rtl="0"/>
              <a:r>
                <a:rPr lang="en-US" sz="1200" b="1" kern="1200" dirty="0" smtClean="0">
                  <a:solidFill>
                    <a:schemeClr val="accent4"/>
                  </a:solidFill>
                  <a:latin typeface="Univers LT Std 67 Cn Bold" charset="0"/>
                  <a:ea typeface="ＭＳ Ｐゴシック" pitchFamily="34" charset="-128"/>
                  <a:cs typeface="+mn-cs"/>
                </a:rPr>
                <a:t>1.0</a:t>
              </a:r>
            </a:p>
            <a:p>
              <a:pPr algn="ctr" rtl="0"/>
              <a:r>
                <a:rPr lang="en-US" sz="1200" dirty="0" smtClean="0">
                  <a:latin typeface="Univers LT Std 67 Cn Bold" charset="0"/>
                  <a:ea typeface="ＭＳ Ｐゴシック" pitchFamily="34" charset="-128"/>
                </a:rPr>
                <a:t>For Mac</a:t>
              </a:r>
              <a:endParaRPr lang="en-US" sz="1200" kern="1200" dirty="0">
                <a:latin typeface="Univers LT Std 67 Cn Bold" charset="0"/>
                <a:ea typeface="ＭＳ Ｐゴシック" pitchFamily="34" charset="-128"/>
                <a:cs typeface="+mn-cs"/>
              </a:endParaRPr>
            </a:p>
          </p:txBody>
        </p:sp>
        <p:sp>
          <p:nvSpPr>
            <p:cNvPr id="114" name="Text Box 30"/>
            <p:cNvSpPr txBox="1">
              <a:spLocks noChangeArrowheads="1"/>
            </p:cNvSpPr>
            <p:nvPr/>
          </p:nvSpPr>
          <p:spPr bwMode="auto">
            <a:xfrm>
              <a:off x="452228" y="5036079"/>
              <a:ext cx="864339" cy="646331"/>
            </a:xfrm>
            <a:prstGeom prst="rect">
              <a:avLst/>
            </a:prstGeom>
            <a:noFill/>
            <a:ln w="9525" algn="ctr">
              <a:noFill/>
              <a:miter lim="800000"/>
              <a:headEnd type="none" w="sm" len="sm"/>
              <a:tailEnd type="none" w="sm" len="sm"/>
            </a:ln>
            <a:effectLst/>
            <a:sp3d/>
          </p:spPr>
          <p:txBody>
            <a:bodyPr wrap="none">
              <a:spAutoFit/>
            </a:bodyPr>
            <a:lstStyle/>
            <a:p>
              <a:pPr algn="ctr" rtl="0"/>
              <a:r>
                <a:rPr lang="en-US" sz="1200" b="1" kern="1200" dirty="0" smtClean="0">
                  <a:solidFill>
                    <a:schemeClr val="accent4"/>
                  </a:solidFill>
                  <a:latin typeface="Univers LT Std 67 Cn Bold" charset="0"/>
                  <a:ea typeface="ＭＳ Ｐゴシック" pitchFamily="34" charset="-128"/>
                  <a:cs typeface="+mn-cs"/>
                </a:rPr>
                <a:t>2.0</a:t>
              </a:r>
            </a:p>
            <a:p>
              <a:pPr algn="ctr" rtl="0"/>
              <a:r>
                <a:rPr lang="en-US" sz="1200" dirty="0" smtClean="0">
                  <a:latin typeface="Univers LT Std 67 Cn Bold" charset="0"/>
                  <a:ea typeface="ＭＳ Ｐゴシック" pitchFamily="34" charset="-128"/>
                </a:rPr>
                <a:t>Compiled</a:t>
              </a:r>
            </a:p>
            <a:p>
              <a:pPr algn="ctr" rtl="0"/>
              <a:r>
                <a:rPr lang="en-US" sz="1200" kern="1200" dirty="0" smtClean="0">
                  <a:latin typeface="Univers LT Std 67 Cn Bold" charset="0"/>
                  <a:ea typeface="ＭＳ Ｐゴシック" pitchFamily="34" charset="-128"/>
                  <a:cs typeface="+mn-cs"/>
                </a:rPr>
                <a:t>Language</a:t>
              </a:r>
              <a:endParaRPr lang="en-US" sz="1200" kern="1200" dirty="0">
                <a:latin typeface="Univers LT Std 67 Cn Bold" charset="0"/>
                <a:ea typeface="ＭＳ Ｐゴシック" pitchFamily="34" charset="-128"/>
                <a:cs typeface="+mn-cs"/>
              </a:endParaRPr>
            </a:p>
          </p:txBody>
        </p:sp>
        <p:sp>
          <p:nvSpPr>
            <p:cNvPr id="116" name="Text Box 29"/>
            <p:cNvSpPr txBox="1">
              <a:spLocks noChangeArrowheads="1"/>
            </p:cNvSpPr>
            <p:nvPr/>
          </p:nvSpPr>
          <p:spPr bwMode="auto">
            <a:xfrm>
              <a:off x="947087" y="2336009"/>
              <a:ext cx="1063113" cy="461665"/>
            </a:xfrm>
            <a:prstGeom prst="rect">
              <a:avLst/>
            </a:prstGeom>
            <a:noFill/>
            <a:ln w="9525" algn="ctr">
              <a:noFill/>
              <a:miter lim="800000"/>
              <a:headEnd type="none" w="sm" len="sm"/>
              <a:tailEnd type="none" w="sm" len="sm"/>
            </a:ln>
            <a:effectLst/>
            <a:sp3d/>
          </p:spPr>
          <p:txBody>
            <a:bodyPr wrap="none">
              <a:spAutoFit/>
            </a:bodyPr>
            <a:lstStyle>
              <a:defPPr>
                <a:defRPr lang="en-US"/>
              </a:defPPr>
              <a:lvl1pPr>
                <a:defRPr sz="1200">
                  <a:latin typeface="Univers LT Std 67 Cn Bold" charset="0"/>
                  <a:ea typeface="ＭＳ Ｐゴシック" pitchFamily="34" charset="-128"/>
                </a:defRPr>
              </a:lvl1pPr>
            </a:lstStyle>
            <a:p>
              <a:pPr algn="ctr"/>
              <a:r>
                <a:rPr lang="en-US" b="1" dirty="0" smtClean="0">
                  <a:solidFill>
                    <a:schemeClr val="accent4"/>
                  </a:solidFill>
                </a:rPr>
                <a:t>3.0</a:t>
              </a:r>
              <a:r>
                <a:rPr lang="en-US" dirty="0" smtClean="0"/>
                <a:t/>
              </a:r>
              <a:br>
                <a:rPr lang="en-US" dirty="0" smtClean="0"/>
              </a:br>
              <a:r>
                <a:rPr lang="en-US" dirty="0" smtClean="0"/>
                <a:t>Multiplatform</a:t>
              </a:r>
              <a:endParaRPr lang="en-US" dirty="0"/>
            </a:p>
          </p:txBody>
        </p:sp>
        <p:sp>
          <p:nvSpPr>
            <p:cNvPr id="125" name="Text Box 30"/>
            <p:cNvSpPr txBox="1">
              <a:spLocks noChangeArrowheads="1"/>
            </p:cNvSpPr>
            <p:nvPr/>
          </p:nvSpPr>
          <p:spPr bwMode="auto">
            <a:xfrm>
              <a:off x="1536713" y="5567252"/>
              <a:ext cx="1087157" cy="646331"/>
            </a:xfrm>
            <a:prstGeom prst="rect">
              <a:avLst/>
            </a:prstGeom>
            <a:noFill/>
            <a:ln w="9525" algn="ctr">
              <a:noFill/>
              <a:miter lim="800000"/>
              <a:headEnd type="none" w="sm" len="sm"/>
              <a:tailEnd type="none" w="sm" len="sm"/>
            </a:ln>
            <a:effectLst/>
            <a:sp3d/>
          </p:spPr>
          <p:txBody>
            <a:bodyPr wrap="none">
              <a:spAutoFit/>
            </a:bodyPr>
            <a:lstStyle/>
            <a:p>
              <a:pPr algn="ctr" rtl="0"/>
              <a:r>
                <a:rPr lang="en-US" sz="1200" b="1" kern="1200" dirty="0" smtClean="0">
                  <a:solidFill>
                    <a:schemeClr val="accent4"/>
                  </a:solidFill>
                  <a:latin typeface="Univers LT Std 67 Cn Bold" charset="0"/>
                  <a:ea typeface="ＭＳ Ｐゴシック" pitchFamily="34" charset="-128"/>
                  <a:cs typeface="+mn-cs"/>
                </a:rPr>
                <a:t>4.0</a:t>
              </a:r>
            </a:p>
            <a:p>
              <a:pPr algn="ctr" rtl="0"/>
              <a:r>
                <a:rPr lang="en-US" sz="1200" dirty="0" smtClean="0">
                  <a:latin typeface="Univers LT Std 67 Cn Bold" charset="0"/>
                  <a:ea typeface="ＭＳ Ｐゴシック" pitchFamily="34" charset="-128"/>
                </a:rPr>
                <a:t>Professional</a:t>
              </a:r>
            </a:p>
            <a:p>
              <a:pPr algn="ctr" rtl="0"/>
              <a:r>
                <a:rPr lang="en-US" sz="1200" kern="1200" dirty="0" smtClean="0">
                  <a:latin typeface="Univers LT Std 67 Cn Bold" charset="0"/>
                  <a:ea typeface="ＭＳ Ｐゴシック" pitchFamily="34" charset="-128"/>
                  <a:cs typeface="+mn-cs"/>
                </a:rPr>
                <a:t>Development</a:t>
              </a:r>
              <a:endParaRPr lang="en-US" sz="1200" kern="1200" dirty="0">
                <a:latin typeface="Univers LT Std 67 Cn Bold" charset="0"/>
                <a:ea typeface="ＭＳ Ｐゴシック" pitchFamily="34" charset="-128"/>
                <a:cs typeface="+mn-cs"/>
              </a:endParaRPr>
            </a:p>
          </p:txBody>
        </p:sp>
        <p:sp>
          <p:nvSpPr>
            <p:cNvPr id="153" name="Text Box 29"/>
            <p:cNvSpPr txBox="1">
              <a:spLocks noChangeArrowheads="1"/>
            </p:cNvSpPr>
            <p:nvPr/>
          </p:nvSpPr>
          <p:spPr bwMode="auto">
            <a:xfrm>
              <a:off x="2226034" y="2876601"/>
              <a:ext cx="885885" cy="461665"/>
            </a:xfrm>
            <a:prstGeom prst="rect">
              <a:avLst/>
            </a:prstGeom>
            <a:noFill/>
            <a:ln w="9525" algn="ctr">
              <a:noFill/>
              <a:miter lim="800000"/>
              <a:headEnd type="none" w="sm" len="sm"/>
              <a:tailEnd type="none" w="sm" len="sm"/>
            </a:ln>
            <a:effectLst/>
            <a:sp3d/>
          </p:spPr>
          <p:txBody>
            <a:bodyPr wrap="none">
              <a:spAutoFit/>
            </a:bodyPr>
            <a:lstStyle>
              <a:defPPr>
                <a:defRPr lang="en-US"/>
              </a:defPPr>
              <a:lvl1pPr>
                <a:defRPr sz="1200">
                  <a:latin typeface="Univers LT Std 67 Cn Bold" charset="0"/>
                  <a:ea typeface="ＭＳ Ｐゴシック" pitchFamily="34" charset="-128"/>
                </a:defRPr>
              </a:lvl1pPr>
            </a:lstStyle>
            <a:p>
              <a:pPr algn="ctr"/>
              <a:r>
                <a:rPr lang="en-US" b="1" dirty="0" smtClean="0">
                  <a:solidFill>
                    <a:schemeClr val="accent4"/>
                  </a:solidFill>
                </a:rPr>
                <a:t>5.0</a:t>
              </a:r>
              <a:r>
                <a:rPr lang="en-US" dirty="0" smtClean="0"/>
                <a:t/>
              </a:r>
              <a:br>
                <a:rPr lang="en-US" dirty="0" smtClean="0"/>
              </a:br>
              <a:r>
                <a:rPr lang="en-US" dirty="0" smtClean="0"/>
                <a:t>Real-Time</a:t>
              </a:r>
              <a:endParaRPr lang="en-US" dirty="0"/>
            </a:p>
          </p:txBody>
        </p:sp>
        <p:sp>
          <p:nvSpPr>
            <p:cNvPr id="157" name="Text Box 30"/>
            <p:cNvSpPr txBox="1">
              <a:spLocks noChangeArrowheads="1"/>
            </p:cNvSpPr>
            <p:nvPr/>
          </p:nvSpPr>
          <p:spPr bwMode="auto">
            <a:xfrm>
              <a:off x="2658374" y="5028154"/>
              <a:ext cx="1191353" cy="461665"/>
            </a:xfrm>
            <a:prstGeom prst="rect">
              <a:avLst/>
            </a:prstGeom>
            <a:noFill/>
            <a:ln w="9525" algn="ctr">
              <a:noFill/>
              <a:miter lim="800000"/>
              <a:headEnd type="none" w="sm" len="sm"/>
              <a:tailEnd type="none" w="sm" len="sm"/>
            </a:ln>
            <a:effectLst/>
            <a:sp3d/>
          </p:spPr>
          <p:txBody>
            <a:bodyPr wrap="none">
              <a:spAutoFit/>
            </a:bodyPr>
            <a:lstStyle/>
            <a:p>
              <a:pPr algn="ctr" rtl="0"/>
              <a:r>
                <a:rPr lang="en-US" sz="1200" b="1" kern="1200" dirty="0" smtClean="0">
                  <a:solidFill>
                    <a:schemeClr val="accent4"/>
                  </a:solidFill>
                  <a:latin typeface="Univers LT Std 67 Cn Bold" charset="0"/>
                  <a:ea typeface="ＭＳ Ｐゴシック" pitchFamily="34" charset="-128"/>
                  <a:cs typeface="+mn-cs"/>
                </a:rPr>
                <a:t>6i</a:t>
              </a:r>
              <a:r>
                <a:rPr lang="en-US" sz="1200" kern="1200" dirty="0" smtClean="0">
                  <a:latin typeface="Univers LT Std 67 Cn Bold" charset="0"/>
                  <a:ea typeface="ＭＳ Ｐゴシック" pitchFamily="34" charset="-128"/>
                  <a:cs typeface="+mn-cs"/>
                </a:rPr>
                <a:t/>
              </a:r>
              <a:br>
                <a:rPr lang="en-US" sz="1200" kern="1200" dirty="0" smtClean="0">
                  <a:latin typeface="Univers LT Std 67 Cn Bold" charset="0"/>
                  <a:ea typeface="ＭＳ Ｐゴシック" pitchFamily="34" charset="-128"/>
                  <a:cs typeface="+mn-cs"/>
                </a:rPr>
              </a:br>
              <a:r>
                <a:rPr lang="en-US" sz="1200" kern="1200" dirty="0" smtClean="0">
                  <a:latin typeface="Univers LT Std 67 Cn Bold" charset="0"/>
                  <a:ea typeface="ＭＳ Ｐゴシック" pitchFamily="34" charset="-128"/>
                  <a:cs typeface="+mn-cs"/>
                </a:rPr>
                <a:t>Internet Ready</a:t>
              </a:r>
              <a:endParaRPr lang="en-US" sz="1200" kern="1200" dirty="0">
                <a:latin typeface="Univers LT Std 67 Cn Bold" charset="0"/>
                <a:ea typeface="ＭＳ Ｐゴシック" pitchFamily="34" charset="-128"/>
                <a:cs typeface="+mn-cs"/>
              </a:endParaRPr>
            </a:p>
          </p:txBody>
        </p:sp>
        <p:sp>
          <p:nvSpPr>
            <p:cNvPr id="160" name="Text Box 29"/>
            <p:cNvSpPr txBox="1">
              <a:spLocks noChangeArrowheads="1"/>
            </p:cNvSpPr>
            <p:nvPr/>
          </p:nvSpPr>
          <p:spPr bwMode="auto">
            <a:xfrm>
              <a:off x="3200683" y="2327383"/>
              <a:ext cx="1253421" cy="461665"/>
            </a:xfrm>
            <a:prstGeom prst="rect">
              <a:avLst/>
            </a:prstGeom>
            <a:noFill/>
            <a:ln w="9525" algn="ctr">
              <a:noFill/>
              <a:miter lim="800000"/>
              <a:headEnd type="none" w="sm" len="sm"/>
              <a:tailEnd type="none" w="sm" len="sm"/>
            </a:ln>
            <a:effectLst/>
            <a:sp3d/>
          </p:spPr>
          <p:txBody>
            <a:bodyPr wrap="none">
              <a:spAutoFit/>
            </a:bodyPr>
            <a:lstStyle>
              <a:defPPr>
                <a:defRPr lang="en-US"/>
              </a:defPPr>
              <a:lvl1pPr>
                <a:defRPr sz="1200">
                  <a:latin typeface="Univers LT Std 67 Cn Bold" charset="0"/>
                  <a:ea typeface="ＭＳ Ｐゴシック" pitchFamily="34" charset="-128"/>
                </a:defRPr>
              </a:lvl1pPr>
            </a:lstStyle>
            <a:p>
              <a:pPr algn="ctr"/>
              <a:r>
                <a:rPr lang="en-US" b="1" dirty="0" smtClean="0">
                  <a:solidFill>
                    <a:schemeClr val="accent4"/>
                  </a:solidFill>
                </a:rPr>
                <a:t>7 Express</a:t>
              </a:r>
            </a:p>
            <a:p>
              <a:pPr algn="ctr"/>
              <a:r>
                <a:rPr lang="en-US" dirty="0" smtClean="0"/>
                <a:t>PDA and FPGA</a:t>
              </a:r>
              <a:endParaRPr lang="en-US" dirty="0"/>
            </a:p>
          </p:txBody>
        </p:sp>
        <p:sp>
          <p:nvSpPr>
            <p:cNvPr id="163" name="Text Box 30"/>
            <p:cNvSpPr txBox="1">
              <a:spLocks noChangeArrowheads="1"/>
            </p:cNvSpPr>
            <p:nvPr/>
          </p:nvSpPr>
          <p:spPr bwMode="auto">
            <a:xfrm>
              <a:off x="3786896" y="5569803"/>
              <a:ext cx="1258678" cy="830997"/>
            </a:xfrm>
            <a:prstGeom prst="rect">
              <a:avLst/>
            </a:prstGeom>
            <a:noFill/>
            <a:ln w="9525" algn="ctr">
              <a:noFill/>
              <a:miter lim="800000"/>
              <a:headEnd type="none" w="sm" len="sm"/>
              <a:tailEnd type="none" w="sm" len="sm"/>
            </a:ln>
            <a:effectLst/>
            <a:sp3d/>
          </p:spPr>
          <p:txBody>
            <a:bodyPr wrap="none">
              <a:spAutoFit/>
            </a:bodyPr>
            <a:lstStyle>
              <a:defPPr>
                <a:defRPr lang="en-US"/>
              </a:defPPr>
              <a:lvl1pPr algn="ctr">
                <a:defRPr sz="1200">
                  <a:latin typeface="Univers LT Std 67 Cn Bold" charset="0"/>
                  <a:ea typeface="ＭＳ Ｐゴシック" pitchFamily="34" charset="-128"/>
                </a:defRPr>
              </a:lvl1pPr>
            </a:lstStyle>
            <a:p>
              <a:r>
                <a:rPr lang="en-US" b="1" dirty="0">
                  <a:solidFill>
                    <a:schemeClr val="accent4"/>
                  </a:solidFill>
                </a:rPr>
                <a:t>8</a:t>
              </a:r>
              <a:r>
                <a:rPr lang="en-US" dirty="0"/>
                <a:t/>
              </a:r>
              <a:br>
                <a:rPr lang="en-US" dirty="0"/>
              </a:br>
              <a:r>
                <a:rPr lang="en-US" dirty="0"/>
                <a:t>Embedded and </a:t>
              </a:r>
              <a:br>
                <a:rPr lang="en-US" dirty="0"/>
              </a:br>
              <a:r>
                <a:rPr lang="en-US" dirty="0"/>
                <a:t>Distributed</a:t>
              </a:r>
              <a:br>
                <a:rPr lang="en-US" dirty="0"/>
              </a:br>
              <a:r>
                <a:rPr lang="en-US" dirty="0"/>
                <a:t>Intelligence</a:t>
              </a:r>
            </a:p>
          </p:txBody>
        </p:sp>
        <p:sp>
          <p:nvSpPr>
            <p:cNvPr id="166" name="Text Box 29"/>
            <p:cNvSpPr txBox="1">
              <a:spLocks noChangeArrowheads="1"/>
            </p:cNvSpPr>
            <p:nvPr/>
          </p:nvSpPr>
          <p:spPr bwMode="auto">
            <a:xfrm>
              <a:off x="4364203" y="2687470"/>
              <a:ext cx="1285481" cy="646331"/>
            </a:xfrm>
            <a:prstGeom prst="rect">
              <a:avLst/>
            </a:prstGeom>
            <a:noFill/>
            <a:ln w="9525" algn="ctr">
              <a:noFill/>
              <a:miter lim="800000"/>
              <a:headEnd type="none" w="sm" len="sm"/>
              <a:tailEnd type="none" w="sm" len="sm"/>
            </a:ln>
            <a:effectLst/>
            <a:sp3d/>
          </p:spPr>
          <p:txBody>
            <a:bodyPr wrap="none">
              <a:spAutoFit/>
            </a:bodyPr>
            <a:lstStyle>
              <a:defPPr>
                <a:defRPr lang="en-US"/>
              </a:defPPr>
              <a:lvl1pPr>
                <a:defRPr sz="1200">
                  <a:latin typeface="Univers LT Std 67 Cn Bold" charset="0"/>
                  <a:ea typeface="ＭＳ Ｐゴシック" pitchFamily="34" charset="-128"/>
                </a:defRPr>
              </a:lvl1pPr>
            </a:lstStyle>
            <a:p>
              <a:pPr algn="ctr"/>
              <a:r>
                <a:rPr lang="en-US" b="1" dirty="0">
                  <a:solidFill>
                    <a:schemeClr val="accent4"/>
                  </a:solidFill>
                </a:rPr>
                <a:t>8.20</a:t>
              </a:r>
              <a:r>
                <a:rPr lang="en-US" dirty="0"/>
                <a:t/>
              </a:r>
              <a:br>
                <a:rPr lang="en-US" dirty="0"/>
              </a:br>
              <a:r>
                <a:rPr lang="en-US" dirty="0"/>
                <a:t>20</a:t>
              </a:r>
              <a:r>
                <a:rPr lang="en-US" baseline="30000" dirty="0"/>
                <a:t>th</a:t>
              </a:r>
              <a:r>
                <a:rPr lang="en-US" dirty="0"/>
                <a:t> Anniversary</a:t>
              </a:r>
              <a:br>
                <a:rPr lang="en-US" dirty="0"/>
              </a:br>
              <a:r>
                <a:rPr lang="en-US" dirty="0"/>
                <a:t>Edition</a:t>
              </a:r>
            </a:p>
          </p:txBody>
        </p:sp>
        <p:sp>
          <p:nvSpPr>
            <p:cNvPr id="168" name="Text Box 30"/>
            <p:cNvSpPr txBox="1">
              <a:spLocks noChangeArrowheads="1"/>
            </p:cNvSpPr>
            <p:nvPr/>
          </p:nvSpPr>
          <p:spPr bwMode="auto">
            <a:xfrm>
              <a:off x="5189391" y="5028887"/>
              <a:ext cx="832536" cy="461665"/>
            </a:xfrm>
            <a:prstGeom prst="rect">
              <a:avLst/>
            </a:prstGeom>
            <a:noFill/>
            <a:ln w="9525" algn="ctr">
              <a:noFill/>
              <a:miter lim="800000"/>
              <a:headEnd type="none" w="sm" len="sm"/>
              <a:tailEnd type="none" w="sm" len="sm"/>
            </a:ln>
            <a:effectLst/>
            <a:sp3d/>
          </p:spPr>
          <p:txBody>
            <a:bodyPr wrap="none">
              <a:spAutoFit/>
            </a:bodyPr>
            <a:lstStyle>
              <a:defPPr>
                <a:defRPr lang="en-US"/>
              </a:defPPr>
              <a:lvl1pPr algn="ctr">
                <a:defRPr sz="1200">
                  <a:latin typeface="Univers LT Std 67 Cn Bold" charset="0"/>
                  <a:ea typeface="ＭＳ Ｐゴシック" pitchFamily="34" charset="-128"/>
                </a:defRPr>
              </a:lvl1pPr>
            </a:lstStyle>
            <a:p>
              <a:r>
                <a:rPr lang="en-US" b="1" dirty="0">
                  <a:solidFill>
                    <a:schemeClr val="accent4"/>
                  </a:solidFill>
                </a:rPr>
                <a:t>8.5</a:t>
              </a:r>
              <a:r>
                <a:rPr lang="en-US" dirty="0"/>
                <a:t/>
              </a:r>
              <a:br>
                <a:rPr lang="en-US" dirty="0"/>
              </a:br>
              <a:r>
                <a:rPr lang="en-US" dirty="0"/>
                <a:t>Multicore</a:t>
              </a:r>
            </a:p>
          </p:txBody>
        </p:sp>
        <p:sp>
          <p:nvSpPr>
            <p:cNvPr id="171" name="Text Box 29"/>
            <p:cNvSpPr txBox="1">
              <a:spLocks noChangeArrowheads="1"/>
            </p:cNvSpPr>
            <p:nvPr/>
          </p:nvSpPr>
          <p:spPr bwMode="auto">
            <a:xfrm>
              <a:off x="5629877" y="2342787"/>
              <a:ext cx="1129284" cy="461665"/>
            </a:xfrm>
            <a:prstGeom prst="rect">
              <a:avLst/>
            </a:prstGeom>
            <a:noFill/>
            <a:ln w="9525" algn="ctr">
              <a:noFill/>
              <a:miter lim="800000"/>
              <a:headEnd type="none" w="sm" len="sm"/>
              <a:tailEnd type="none" w="sm" len="sm"/>
            </a:ln>
            <a:effectLst/>
            <a:sp3d/>
          </p:spPr>
          <p:txBody>
            <a:bodyPr wrap="none">
              <a:spAutoFit/>
            </a:bodyPr>
            <a:lstStyle>
              <a:defPPr>
                <a:defRPr lang="en-US"/>
              </a:defPPr>
              <a:lvl1pPr>
                <a:defRPr sz="1200">
                  <a:latin typeface="Univers LT Std 67 Cn Bold" charset="0"/>
                  <a:ea typeface="ＭＳ Ｐゴシック" pitchFamily="34" charset="-128"/>
                </a:defRPr>
              </a:lvl1pPr>
            </a:lstStyle>
            <a:p>
              <a:pPr algn="ctr"/>
              <a:r>
                <a:rPr lang="en-US" b="1" dirty="0" smtClean="0">
                  <a:solidFill>
                    <a:schemeClr val="accent4"/>
                  </a:solidFill>
                </a:rPr>
                <a:t>8.6</a:t>
              </a:r>
              <a:r>
                <a:rPr lang="en-US" dirty="0" smtClean="0"/>
                <a:t/>
              </a:r>
              <a:br>
                <a:rPr lang="en-US" dirty="0" smtClean="0"/>
              </a:br>
              <a:r>
                <a:rPr lang="en-US" dirty="0" smtClean="0"/>
                <a:t>Web Services</a:t>
              </a:r>
              <a:endParaRPr lang="en-US" dirty="0"/>
            </a:p>
          </p:txBody>
        </p:sp>
        <p:sp>
          <p:nvSpPr>
            <p:cNvPr id="174" name="Text Box 30"/>
            <p:cNvSpPr txBox="1">
              <a:spLocks noChangeArrowheads="1"/>
            </p:cNvSpPr>
            <p:nvPr/>
          </p:nvSpPr>
          <p:spPr bwMode="auto">
            <a:xfrm>
              <a:off x="6389425" y="5574114"/>
              <a:ext cx="772969" cy="461665"/>
            </a:xfrm>
            <a:prstGeom prst="rect">
              <a:avLst/>
            </a:prstGeom>
            <a:noFill/>
            <a:ln w="9525" algn="ctr">
              <a:noFill/>
              <a:miter lim="800000"/>
              <a:headEnd type="none" w="sm" len="sm"/>
              <a:tailEnd type="none" w="sm" len="sm"/>
            </a:ln>
            <a:effectLst/>
            <a:sp3d/>
          </p:spPr>
          <p:txBody>
            <a:bodyPr wrap="none">
              <a:spAutoFit/>
            </a:bodyPr>
            <a:lstStyle/>
            <a:p>
              <a:pPr algn="ctr" rtl="0"/>
              <a:r>
                <a:rPr lang="en-US" sz="1200" b="1" kern="1200" dirty="0" smtClean="0">
                  <a:solidFill>
                    <a:schemeClr val="accent4"/>
                  </a:solidFill>
                  <a:latin typeface="Univers LT Std 67 Cn Bold" charset="0"/>
                  <a:ea typeface="ＭＳ Ｐゴシック" pitchFamily="34" charset="-128"/>
                  <a:cs typeface="+mn-cs"/>
                </a:rPr>
                <a:t>2009</a:t>
              </a:r>
            </a:p>
            <a:p>
              <a:pPr algn="ctr" rtl="0"/>
              <a:r>
                <a:rPr lang="en-US" sz="1200" dirty="0" smtClean="0">
                  <a:latin typeface="Univers LT Std 67 Cn Bold" charset="0"/>
                  <a:ea typeface="ＭＳ Ｐゴシック" pitchFamily="34" charset="-128"/>
                </a:rPr>
                <a:t>Do More</a:t>
              </a:r>
              <a:endParaRPr lang="en-US" sz="1200" kern="1200" dirty="0">
                <a:latin typeface="Univers LT Std 67 Cn Bold" charset="0"/>
                <a:ea typeface="ＭＳ Ｐゴシック" pitchFamily="34" charset="-128"/>
                <a:cs typeface="+mn-cs"/>
              </a:endParaRPr>
            </a:p>
          </p:txBody>
        </p:sp>
        <p:sp>
          <p:nvSpPr>
            <p:cNvPr id="177" name="Text Box 29"/>
            <p:cNvSpPr txBox="1">
              <a:spLocks noChangeArrowheads="1"/>
            </p:cNvSpPr>
            <p:nvPr/>
          </p:nvSpPr>
          <p:spPr bwMode="auto">
            <a:xfrm>
              <a:off x="6836291" y="2880762"/>
              <a:ext cx="1063112" cy="461665"/>
            </a:xfrm>
            <a:prstGeom prst="rect">
              <a:avLst/>
            </a:prstGeom>
            <a:noFill/>
            <a:ln w="9525" algn="ctr">
              <a:noFill/>
              <a:miter lim="800000"/>
              <a:headEnd type="none" w="sm" len="sm"/>
              <a:tailEnd type="none" w="sm" len="sm"/>
            </a:ln>
            <a:effectLst/>
            <a:sp3d/>
          </p:spPr>
          <p:txBody>
            <a:bodyPr wrap="none">
              <a:spAutoFit/>
            </a:bodyPr>
            <a:lstStyle>
              <a:defPPr>
                <a:defRPr lang="en-US"/>
              </a:defPPr>
              <a:lvl1pPr>
                <a:defRPr sz="1200">
                  <a:latin typeface="Univers LT Std 67 Cn Bold" charset="0"/>
                  <a:ea typeface="ＭＳ Ｐゴシック" pitchFamily="34" charset="-128"/>
                </a:defRPr>
              </a:lvl1pPr>
            </a:lstStyle>
            <a:p>
              <a:pPr algn="ctr"/>
              <a:r>
                <a:rPr lang="en-US" b="1" dirty="0" smtClean="0">
                  <a:solidFill>
                    <a:schemeClr val="accent4"/>
                  </a:solidFill>
                </a:rPr>
                <a:t>2010</a:t>
              </a:r>
              <a:r>
                <a:rPr lang="en-US" dirty="0" smtClean="0"/>
                <a:t/>
              </a:r>
              <a:br>
                <a:rPr lang="en-US" dirty="0" smtClean="0"/>
              </a:br>
              <a:r>
                <a:rPr lang="en-US" dirty="0" smtClean="0"/>
                <a:t>Performance</a:t>
              </a:r>
              <a:endParaRPr lang="en-US" dirty="0"/>
            </a:p>
          </p:txBody>
        </p:sp>
        <p:sp>
          <p:nvSpPr>
            <p:cNvPr id="180" name="Text Box 30"/>
            <p:cNvSpPr txBox="1">
              <a:spLocks noChangeArrowheads="1"/>
            </p:cNvSpPr>
            <p:nvPr/>
          </p:nvSpPr>
          <p:spPr bwMode="auto">
            <a:xfrm>
              <a:off x="7594122" y="5032455"/>
              <a:ext cx="721672" cy="461665"/>
            </a:xfrm>
            <a:prstGeom prst="rect">
              <a:avLst/>
            </a:prstGeom>
            <a:noFill/>
            <a:ln w="9525" algn="ctr">
              <a:noFill/>
              <a:miter lim="800000"/>
              <a:headEnd type="none" w="sm" len="sm"/>
              <a:tailEnd type="none" w="sm" len="sm"/>
            </a:ln>
            <a:effectLst/>
            <a:sp3d/>
          </p:spPr>
          <p:txBody>
            <a:bodyPr wrap="none">
              <a:spAutoFit/>
            </a:bodyPr>
            <a:lstStyle/>
            <a:p>
              <a:pPr algn="ctr" rtl="0"/>
              <a:r>
                <a:rPr lang="en-US" sz="1200" b="1" kern="1200" dirty="0" smtClean="0">
                  <a:solidFill>
                    <a:schemeClr val="accent4"/>
                  </a:solidFill>
                  <a:latin typeface="Univers LT Std 67 Cn Bold" charset="0"/>
                  <a:ea typeface="ＭＳ Ｐゴシック" pitchFamily="34" charset="-128"/>
                  <a:cs typeface="+mn-cs"/>
                </a:rPr>
                <a:t>2011</a:t>
              </a:r>
              <a:r>
                <a:rPr lang="en-US" sz="1200" kern="1200" dirty="0" smtClean="0">
                  <a:latin typeface="Univers LT Std 67 Cn Bold" charset="0"/>
                  <a:ea typeface="ＭＳ Ｐゴシック" pitchFamily="34" charset="-128"/>
                  <a:cs typeface="+mn-cs"/>
                </a:rPr>
                <a:t/>
              </a:r>
              <a:br>
                <a:rPr lang="en-US" sz="1200" kern="1200" dirty="0" smtClean="0">
                  <a:latin typeface="Univers LT Std 67 Cn Bold" charset="0"/>
                  <a:ea typeface="ＭＳ Ｐゴシック" pitchFamily="34" charset="-128"/>
                  <a:cs typeface="+mn-cs"/>
                </a:rPr>
              </a:br>
              <a:r>
                <a:rPr lang="en-US" sz="1200" kern="1200" dirty="0" smtClean="0">
                  <a:latin typeface="Univers LT Std 67 Cn Bold" charset="0"/>
                  <a:ea typeface="ＭＳ Ｐゴシック" pitchFamily="34" charset="-128"/>
                  <a:cs typeface="+mn-cs"/>
                </a:rPr>
                <a:t>Stability</a:t>
              </a:r>
              <a:endParaRPr lang="en-US" sz="1200" kern="1200" dirty="0">
                <a:latin typeface="Univers LT Std 67 Cn Bold" charset="0"/>
                <a:ea typeface="ＭＳ Ｐゴシック" pitchFamily="34" charset="-128"/>
                <a:cs typeface="+mn-cs"/>
              </a:endParaRPr>
            </a:p>
          </p:txBody>
        </p:sp>
        <p:sp>
          <p:nvSpPr>
            <p:cNvPr id="2" name="Right Arrow 1"/>
            <p:cNvSpPr/>
            <p:nvPr/>
          </p:nvSpPr>
          <p:spPr>
            <a:xfrm>
              <a:off x="-11430" y="3910331"/>
              <a:ext cx="8915400" cy="533400"/>
            </a:xfrm>
            <a:prstGeom prst="rightArrow">
              <a:avLst/>
            </a:prstGeom>
            <a:gradFill>
              <a:gsLst>
                <a:gs pos="0">
                  <a:schemeClr val="tx1"/>
                </a:gs>
                <a:gs pos="38000">
                  <a:srgbClr val="D6A300"/>
                </a:gs>
              </a:gsLst>
              <a:lin ang="0" scaled="0"/>
            </a:gradFill>
            <a:ln>
              <a:solidFill>
                <a:schemeClr val="tx1"/>
              </a:solidFill>
            </a:ln>
            <a:effectLst>
              <a:outerShdw blurRad="50800" dist="38100" dir="2700000" algn="tl" rotWithShape="0">
                <a:prstClr val="black">
                  <a:alpha val="40000"/>
                </a:prstClr>
              </a:outerShdw>
            </a:effectLs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0" y="4042347"/>
              <a:ext cx="609600" cy="307777"/>
            </a:xfrm>
            <a:prstGeom prst="rect">
              <a:avLst/>
            </a:prstGeom>
            <a:noFill/>
            <a:sp3d/>
          </p:spPr>
          <p:txBody>
            <a:bodyPr wrap="square" rtlCol="0">
              <a:spAutoFit/>
            </a:bodyPr>
            <a:lstStyle/>
            <a:p>
              <a:pPr algn="ctr"/>
              <a:r>
                <a:rPr lang="en-US" sz="1400" dirty="0" smtClean="0"/>
                <a:t>1986</a:t>
              </a:r>
              <a:endParaRPr lang="en-US" sz="1400" dirty="0"/>
            </a:p>
          </p:txBody>
        </p:sp>
        <p:sp>
          <p:nvSpPr>
            <p:cNvPr id="74" name="TextBox 73"/>
            <p:cNvSpPr txBox="1"/>
            <p:nvPr/>
          </p:nvSpPr>
          <p:spPr>
            <a:xfrm>
              <a:off x="1175658" y="4042347"/>
              <a:ext cx="609600" cy="307777"/>
            </a:xfrm>
            <a:prstGeom prst="rect">
              <a:avLst/>
            </a:prstGeom>
            <a:noFill/>
            <a:sp3d/>
          </p:spPr>
          <p:txBody>
            <a:bodyPr wrap="square" rtlCol="0">
              <a:spAutoFit/>
            </a:bodyPr>
            <a:lstStyle/>
            <a:p>
              <a:pPr algn="ctr"/>
              <a:r>
                <a:rPr lang="en-US" sz="1400" dirty="0" smtClean="0"/>
                <a:t>1993</a:t>
              </a:r>
              <a:endParaRPr lang="en-US" sz="1400" dirty="0"/>
            </a:p>
          </p:txBody>
        </p:sp>
        <p:sp>
          <p:nvSpPr>
            <p:cNvPr id="75" name="TextBox 74"/>
            <p:cNvSpPr txBox="1"/>
            <p:nvPr/>
          </p:nvSpPr>
          <p:spPr>
            <a:xfrm>
              <a:off x="587829" y="4042347"/>
              <a:ext cx="609600" cy="307777"/>
            </a:xfrm>
            <a:prstGeom prst="rect">
              <a:avLst/>
            </a:prstGeom>
            <a:noFill/>
            <a:sp3d/>
          </p:spPr>
          <p:txBody>
            <a:bodyPr wrap="square" rtlCol="0">
              <a:spAutoFit/>
            </a:bodyPr>
            <a:lstStyle/>
            <a:p>
              <a:pPr algn="ctr"/>
              <a:r>
                <a:rPr lang="en-US" sz="1400" dirty="0" smtClean="0"/>
                <a:t>1990</a:t>
              </a:r>
              <a:endParaRPr lang="en-US" sz="1400" dirty="0"/>
            </a:p>
          </p:txBody>
        </p:sp>
        <p:sp>
          <p:nvSpPr>
            <p:cNvPr id="76" name="TextBox 75"/>
            <p:cNvSpPr txBox="1"/>
            <p:nvPr/>
          </p:nvSpPr>
          <p:spPr>
            <a:xfrm>
              <a:off x="1763487" y="4042347"/>
              <a:ext cx="609600" cy="307777"/>
            </a:xfrm>
            <a:prstGeom prst="rect">
              <a:avLst/>
            </a:prstGeom>
            <a:noFill/>
            <a:sp3d/>
          </p:spPr>
          <p:txBody>
            <a:bodyPr wrap="square" rtlCol="0">
              <a:spAutoFit/>
            </a:bodyPr>
            <a:lstStyle/>
            <a:p>
              <a:pPr algn="ctr"/>
              <a:r>
                <a:rPr lang="en-US" sz="1400" dirty="0" smtClean="0"/>
                <a:t>1997</a:t>
              </a:r>
              <a:endParaRPr lang="en-US" sz="1400" dirty="0"/>
            </a:p>
          </p:txBody>
        </p:sp>
        <p:sp>
          <p:nvSpPr>
            <p:cNvPr id="77" name="TextBox 76"/>
            <p:cNvSpPr txBox="1"/>
            <p:nvPr/>
          </p:nvSpPr>
          <p:spPr>
            <a:xfrm>
              <a:off x="2351316" y="4042347"/>
              <a:ext cx="609600" cy="307777"/>
            </a:xfrm>
            <a:prstGeom prst="rect">
              <a:avLst/>
            </a:prstGeom>
            <a:noFill/>
            <a:sp3d/>
          </p:spPr>
          <p:txBody>
            <a:bodyPr wrap="square" rtlCol="0">
              <a:spAutoFit/>
            </a:bodyPr>
            <a:lstStyle/>
            <a:p>
              <a:pPr algn="ctr"/>
              <a:r>
                <a:rPr lang="en-US" sz="1400" dirty="0" smtClean="0"/>
                <a:t>1998</a:t>
              </a:r>
              <a:endParaRPr lang="en-US" sz="1400" dirty="0"/>
            </a:p>
          </p:txBody>
        </p:sp>
        <p:sp>
          <p:nvSpPr>
            <p:cNvPr id="78" name="TextBox 77"/>
            <p:cNvSpPr txBox="1"/>
            <p:nvPr/>
          </p:nvSpPr>
          <p:spPr>
            <a:xfrm>
              <a:off x="3526974" y="4042347"/>
              <a:ext cx="609600" cy="307777"/>
            </a:xfrm>
            <a:prstGeom prst="rect">
              <a:avLst/>
            </a:prstGeom>
            <a:noFill/>
            <a:sp3d/>
          </p:spPr>
          <p:txBody>
            <a:bodyPr wrap="square" rtlCol="0">
              <a:spAutoFit/>
            </a:bodyPr>
            <a:lstStyle/>
            <a:p>
              <a:pPr algn="ctr"/>
              <a:r>
                <a:rPr lang="en-US" sz="1400" dirty="0" smtClean="0"/>
                <a:t>2003</a:t>
              </a:r>
              <a:endParaRPr lang="en-US" sz="1400" dirty="0"/>
            </a:p>
          </p:txBody>
        </p:sp>
        <p:sp>
          <p:nvSpPr>
            <p:cNvPr id="79" name="TextBox 78"/>
            <p:cNvSpPr txBox="1"/>
            <p:nvPr/>
          </p:nvSpPr>
          <p:spPr>
            <a:xfrm>
              <a:off x="2939145" y="4042347"/>
              <a:ext cx="609600" cy="307777"/>
            </a:xfrm>
            <a:prstGeom prst="rect">
              <a:avLst/>
            </a:prstGeom>
            <a:noFill/>
            <a:sp3d/>
          </p:spPr>
          <p:txBody>
            <a:bodyPr wrap="square" rtlCol="0">
              <a:spAutoFit/>
            </a:bodyPr>
            <a:lstStyle/>
            <a:p>
              <a:pPr algn="ctr"/>
              <a:r>
                <a:rPr lang="en-US" sz="1400" dirty="0" smtClean="0"/>
                <a:t>2000</a:t>
              </a:r>
              <a:endParaRPr lang="en-US" sz="1400" dirty="0"/>
            </a:p>
          </p:txBody>
        </p:sp>
        <p:sp>
          <p:nvSpPr>
            <p:cNvPr id="80" name="TextBox 79"/>
            <p:cNvSpPr txBox="1"/>
            <p:nvPr/>
          </p:nvSpPr>
          <p:spPr>
            <a:xfrm>
              <a:off x="4114803" y="4042347"/>
              <a:ext cx="609600" cy="307777"/>
            </a:xfrm>
            <a:prstGeom prst="rect">
              <a:avLst/>
            </a:prstGeom>
            <a:noFill/>
            <a:sp3d/>
          </p:spPr>
          <p:txBody>
            <a:bodyPr wrap="square" rtlCol="0">
              <a:spAutoFit/>
            </a:bodyPr>
            <a:lstStyle/>
            <a:p>
              <a:pPr algn="ctr"/>
              <a:r>
                <a:rPr lang="en-US" sz="1400" dirty="0" smtClean="0"/>
                <a:t>2005</a:t>
              </a:r>
              <a:endParaRPr lang="en-US" sz="1400" dirty="0"/>
            </a:p>
          </p:txBody>
        </p:sp>
        <p:sp>
          <p:nvSpPr>
            <p:cNvPr id="81" name="TextBox 80"/>
            <p:cNvSpPr txBox="1"/>
            <p:nvPr/>
          </p:nvSpPr>
          <p:spPr>
            <a:xfrm>
              <a:off x="4702632" y="4042347"/>
              <a:ext cx="609600" cy="307777"/>
            </a:xfrm>
            <a:prstGeom prst="rect">
              <a:avLst/>
            </a:prstGeom>
            <a:noFill/>
            <a:sp3d/>
          </p:spPr>
          <p:txBody>
            <a:bodyPr wrap="square" rtlCol="0">
              <a:spAutoFit/>
            </a:bodyPr>
            <a:lstStyle/>
            <a:p>
              <a:pPr algn="ctr"/>
              <a:r>
                <a:rPr lang="en-US" sz="1400" dirty="0" smtClean="0"/>
                <a:t>2006</a:t>
              </a:r>
              <a:endParaRPr lang="en-US" sz="1400" dirty="0"/>
            </a:p>
          </p:txBody>
        </p:sp>
        <p:sp>
          <p:nvSpPr>
            <p:cNvPr id="82" name="TextBox 81"/>
            <p:cNvSpPr txBox="1"/>
            <p:nvPr/>
          </p:nvSpPr>
          <p:spPr>
            <a:xfrm>
              <a:off x="5878290" y="4042347"/>
              <a:ext cx="609600" cy="307777"/>
            </a:xfrm>
            <a:prstGeom prst="rect">
              <a:avLst/>
            </a:prstGeom>
            <a:noFill/>
            <a:sp3d/>
          </p:spPr>
          <p:txBody>
            <a:bodyPr wrap="square" rtlCol="0">
              <a:spAutoFit/>
            </a:bodyPr>
            <a:lstStyle/>
            <a:p>
              <a:pPr algn="ctr"/>
              <a:r>
                <a:rPr lang="en-US" sz="1400" dirty="0" smtClean="0"/>
                <a:t>2008</a:t>
              </a:r>
              <a:endParaRPr lang="en-US" sz="1400" dirty="0"/>
            </a:p>
          </p:txBody>
        </p:sp>
        <p:sp>
          <p:nvSpPr>
            <p:cNvPr id="83" name="TextBox 82"/>
            <p:cNvSpPr txBox="1"/>
            <p:nvPr/>
          </p:nvSpPr>
          <p:spPr>
            <a:xfrm>
              <a:off x="5290461" y="4042347"/>
              <a:ext cx="609600" cy="307777"/>
            </a:xfrm>
            <a:prstGeom prst="rect">
              <a:avLst/>
            </a:prstGeom>
            <a:noFill/>
            <a:sp3d/>
          </p:spPr>
          <p:txBody>
            <a:bodyPr wrap="square" rtlCol="0">
              <a:spAutoFit/>
            </a:bodyPr>
            <a:lstStyle/>
            <a:p>
              <a:pPr algn="ctr"/>
              <a:r>
                <a:rPr lang="en-US" sz="1400" dirty="0" smtClean="0"/>
                <a:t>2007</a:t>
              </a:r>
              <a:endParaRPr lang="en-US" sz="1400" dirty="0"/>
            </a:p>
          </p:txBody>
        </p:sp>
        <p:sp>
          <p:nvSpPr>
            <p:cNvPr id="84" name="TextBox 83"/>
            <p:cNvSpPr txBox="1"/>
            <p:nvPr/>
          </p:nvSpPr>
          <p:spPr>
            <a:xfrm>
              <a:off x="6466119" y="4042347"/>
              <a:ext cx="609600" cy="307777"/>
            </a:xfrm>
            <a:prstGeom prst="rect">
              <a:avLst/>
            </a:prstGeom>
            <a:noFill/>
            <a:sp3d/>
          </p:spPr>
          <p:txBody>
            <a:bodyPr wrap="square" rtlCol="0">
              <a:spAutoFit/>
            </a:bodyPr>
            <a:lstStyle/>
            <a:p>
              <a:pPr algn="ctr"/>
              <a:r>
                <a:rPr lang="en-US" sz="1400" dirty="0" smtClean="0"/>
                <a:t>2009</a:t>
              </a:r>
              <a:endParaRPr lang="en-US" sz="1400" dirty="0"/>
            </a:p>
          </p:txBody>
        </p:sp>
        <p:sp>
          <p:nvSpPr>
            <p:cNvPr id="85" name="TextBox 84"/>
            <p:cNvSpPr txBox="1"/>
            <p:nvPr/>
          </p:nvSpPr>
          <p:spPr>
            <a:xfrm>
              <a:off x="7053948" y="4042347"/>
              <a:ext cx="609600" cy="307777"/>
            </a:xfrm>
            <a:prstGeom prst="rect">
              <a:avLst/>
            </a:prstGeom>
            <a:noFill/>
            <a:sp3d/>
          </p:spPr>
          <p:txBody>
            <a:bodyPr wrap="square" rtlCol="0">
              <a:spAutoFit/>
            </a:bodyPr>
            <a:lstStyle/>
            <a:p>
              <a:pPr algn="ctr"/>
              <a:r>
                <a:rPr lang="en-US" sz="1400" dirty="0" smtClean="0"/>
                <a:t>2010</a:t>
              </a:r>
              <a:endParaRPr lang="en-US" sz="1400" dirty="0"/>
            </a:p>
          </p:txBody>
        </p:sp>
        <p:sp>
          <p:nvSpPr>
            <p:cNvPr id="86" name="TextBox 85"/>
            <p:cNvSpPr txBox="1"/>
            <p:nvPr/>
          </p:nvSpPr>
          <p:spPr>
            <a:xfrm>
              <a:off x="7641777" y="4042347"/>
              <a:ext cx="609600" cy="307777"/>
            </a:xfrm>
            <a:prstGeom prst="rect">
              <a:avLst/>
            </a:prstGeom>
            <a:noFill/>
            <a:sp3d/>
          </p:spPr>
          <p:txBody>
            <a:bodyPr wrap="square" rtlCol="0">
              <a:spAutoFit/>
            </a:bodyPr>
            <a:lstStyle/>
            <a:p>
              <a:pPr algn="ctr"/>
              <a:r>
                <a:rPr lang="en-US" sz="1400" dirty="0" smtClean="0"/>
                <a:t>2011</a:t>
              </a:r>
              <a:endParaRPr lang="en-US" sz="1400" dirty="0"/>
            </a:p>
          </p:txBody>
        </p:sp>
        <p:sp>
          <p:nvSpPr>
            <p:cNvPr id="65" name="TextBox 64"/>
            <p:cNvSpPr txBox="1"/>
            <p:nvPr/>
          </p:nvSpPr>
          <p:spPr>
            <a:xfrm>
              <a:off x="8229600" y="4042347"/>
              <a:ext cx="609600" cy="307777"/>
            </a:xfrm>
            <a:prstGeom prst="rect">
              <a:avLst/>
            </a:prstGeom>
            <a:noFill/>
            <a:sp3d/>
          </p:spPr>
          <p:txBody>
            <a:bodyPr wrap="square" rtlCol="0">
              <a:spAutoFit/>
            </a:bodyPr>
            <a:lstStyle>
              <a:defPPr>
                <a:defRPr lang="en-US"/>
              </a:defPPr>
              <a:lvl1pPr algn="ctr">
                <a:defRPr sz="1400">
                  <a:solidFill>
                    <a:schemeClr val="bg1"/>
                  </a:solidFill>
                </a:defRPr>
              </a:lvl1pPr>
            </a:lstStyle>
            <a:p>
              <a:r>
                <a:rPr lang="en-US" dirty="0" smtClean="0">
                  <a:solidFill>
                    <a:schemeClr val="tx1"/>
                  </a:solidFill>
                </a:rPr>
                <a:t>2012</a:t>
              </a:r>
              <a:endParaRPr lang="en-US" dirty="0">
                <a:solidFill>
                  <a:schemeClr val="tx1"/>
                </a:solidFill>
              </a:endParaRPr>
            </a:p>
          </p:txBody>
        </p:sp>
        <p:cxnSp>
          <p:nvCxnSpPr>
            <p:cNvPr id="103" name="Straight Connector 102"/>
            <p:cNvCxnSpPr/>
            <p:nvPr/>
          </p:nvCxnSpPr>
          <p:spPr>
            <a:xfrm flipV="1">
              <a:off x="8534400" y="2797049"/>
              <a:ext cx="0" cy="1234440"/>
            </a:xfrm>
            <a:prstGeom prst="line">
              <a:avLst/>
            </a:prstGeom>
            <a:ln>
              <a:tailEnd type="oval"/>
            </a:ln>
            <a:sp3d/>
          </p:spPr>
          <p:style>
            <a:lnRef idx="2">
              <a:schemeClr val="dk1"/>
            </a:lnRef>
            <a:fillRef idx="0">
              <a:schemeClr val="dk1"/>
            </a:fillRef>
            <a:effectRef idx="1">
              <a:schemeClr val="dk1"/>
            </a:effectRef>
            <a:fontRef idx="minor">
              <a:schemeClr val="tx1"/>
            </a:fontRef>
          </p:style>
        </p:cxnSp>
        <p:sp>
          <p:nvSpPr>
            <p:cNvPr id="104" name="Text Box 29"/>
            <p:cNvSpPr txBox="1">
              <a:spLocks noChangeArrowheads="1"/>
            </p:cNvSpPr>
            <p:nvPr/>
          </p:nvSpPr>
          <p:spPr bwMode="auto">
            <a:xfrm>
              <a:off x="8066963" y="2327382"/>
              <a:ext cx="934871" cy="461665"/>
            </a:xfrm>
            <a:prstGeom prst="rect">
              <a:avLst/>
            </a:prstGeom>
            <a:noFill/>
            <a:ln w="9525" algn="ctr">
              <a:noFill/>
              <a:miter lim="800000"/>
              <a:headEnd type="none" w="sm" len="sm"/>
              <a:tailEnd type="none" w="sm" len="sm"/>
            </a:ln>
            <a:effectLst/>
            <a:sp3d/>
          </p:spPr>
          <p:txBody>
            <a:bodyPr wrap="none">
              <a:spAutoFit/>
            </a:bodyPr>
            <a:lstStyle>
              <a:defPPr>
                <a:defRPr lang="en-US"/>
              </a:defPPr>
              <a:lvl1pPr>
                <a:defRPr sz="1200">
                  <a:latin typeface="Univers LT Std 67 Cn Bold" charset="0"/>
                  <a:ea typeface="ＭＳ Ｐゴシック" pitchFamily="34" charset="-128"/>
                </a:defRPr>
              </a:lvl1pPr>
            </a:lstStyle>
            <a:p>
              <a:pPr algn="ctr"/>
              <a:r>
                <a:rPr lang="en-US" b="1" dirty="0" smtClean="0">
                  <a:solidFill>
                    <a:schemeClr val="accent4"/>
                  </a:solidFill>
                </a:rPr>
                <a:t>2012</a:t>
              </a:r>
              <a:r>
                <a:rPr lang="en-US" dirty="0" smtClean="0"/>
                <a:t/>
              </a:r>
              <a:br>
                <a:rPr lang="en-US" dirty="0" smtClean="0"/>
              </a:br>
              <a:r>
                <a:rPr lang="en-US" dirty="0" smtClean="0"/>
                <a:t>Proficiency</a:t>
              </a:r>
              <a:endParaRPr lang="en-US" dirty="0"/>
            </a:p>
          </p:txBody>
        </p:sp>
      </p:grpSp>
      <p:pic>
        <p:nvPicPr>
          <p:cNvPr id="42" name="Picture 4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754575" y="1522814"/>
            <a:ext cx="3634850" cy="686986"/>
          </a:xfrm>
          <a:prstGeom prst="rect">
            <a:avLst/>
          </a:prstGeom>
        </p:spPr>
      </p:pic>
    </p:spTree>
    <p:extLst>
      <p:ext uri="{BB962C8B-B14F-4D97-AF65-F5344CB8AC3E}">
        <p14:creationId xmlns="" xmlns:p14="http://schemas.microsoft.com/office/powerpoint/2010/main" val="2450032180"/>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descr="C:\Users\lschreie.AMER\Desktop\08231202 07926.tif"/>
          <p:cNvPicPr>
            <a:picLocks noChangeAspect="1" noChangeArrowheads="1"/>
          </p:cNvPicPr>
          <p:nvPr/>
        </p:nvPicPr>
        <p:blipFill rotWithShape="1">
          <a:blip r:embed="rId3" cstate="screen"/>
          <a:stretch/>
        </p:blipFill>
        <p:spPr bwMode="auto">
          <a:xfrm>
            <a:off x="1937802" y="1143000"/>
            <a:ext cx="6215598" cy="3815266"/>
          </a:xfrm>
          <a:prstGeom prst="rect">
            <a:avLst/>
          </a:prstGeom>
          <a:noFill/>
        </p:spPr>
      </p:pic>
      <p:sp>
        <p:nvSpPr>
          <p:cNvPr id="2" name="Title 1"/>
          <p:cNvSpPr>
            <a:spLocks noGrp="1"/>
          </p:cNvSpPr>
          <p:nvPr>
            <p:ph type="title"/>
          </p:nvPr>
        </p:nvSpPr>
        <p:spPr/>
        <p:txBody>
          <a:bodyPr>
            <a:noAutofit/>
          </a:bodyPr>
          <a:lstStyle/>
          <a:p>
            <a:r>
              <a:rPr lang="en-US" dirty="0" smtClean="0"/>
              <a:t>The Most </a:t>
            </a:r>
            <a:r>
              <a:rPr lang="en-US" dirty="0"/>
              <a:t>Trusted Software Environment for </a:t>
            </a:r>
            <a:r>
              <a:rPr lang="en-US" dirty="0" smtClean="0"/>
              <a:t>Automating Measurements</a:t>
            </a:r>
            <a:endParaRPr lang="en-US" dirty="0"/>
          </a:p>
        </p:txBody>
      </p:sp>
      <p:sp>
        <p:nvSpPr>
          <p:cNvPr id="5" name="Content Placeholder 4"/>
          <p:cNvSpPr>
            <a:spLocks noGrp="1"/>
          </p:cNvSpPr>
          <p:nvPr>
            <p:ph idx="1"/>
          </p:nvPr>
        </p:nvSpPr>
        <p:spPr/>
        <p:txBody>
          <a:bodyPr/>
          <a:lstStyle/>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lgn="ctr">
              <a:buNone/>
            </a:pPr>
            <a:r>
              <a:rPr lang="en-US" i="1" dirty="0" smtClean="0"/>
              <a:t>NI LabVIEW helps to reduce the total cost of test system development, increase productivity, improve scalability and ensure better system performance.</a:t>
            </a:r>
          </a:p>
          <a:p>
            <a:endParaRPr lang="en-US" i="1" dirty="0"/>
          </a:p>
        </p:txBody>
      </p:sp>
      <p:pic>
        <p:nvPicPr>
          <p:cNvPr id="7" name="Picture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09600" y="1676400"/>
            <a:ext cx="3935422" cy="743358"/>
          </a:xfrm>
          <a:prstGeom prst="rect">
            <a:avLst/>
          </a:prstGeom>
        </p:spPr>
      </p:pic>
    </p:spTree>
    <p:extLst>
      <p:ext uri="{BB962C8B-B14F-4D97-AF65-F5344CB8AC3E}">
        <p14:creationId xmlns="" xmlns:p14="http://schemas.microsoft.com/office/powerpoint/2010/main" val="273855626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Easily Connect to Any Hardware</a:t>
            </a:r>
            <a:endParaRPr lang="en-US" dirty="0"/>
          </a:p>
        </p:txBody>
      </p:sp>
      <p:sp>
        <p:nvSpPr>
          <p:cNvPr id="3" name="Content Placeholder 2"/>
          <p:cNvSpPr>
            <a:spLocks noGrp="1"/>
          </p:cNvSpPr>
          <p:nvPr>
            <p:ph idx="1"/>
          </p:nvPr>
        </p:nvSpPr>
        <p:spPr/>
        <p:txBody>
          <a:bodyPr/>
          <a:lstStyle/>
          <a:p>
            <a:pPr algn="ctr">
              <a:buNone/>
            </a:pPr>
            <a:r>
              <a:rPr lang="en-US" i="1" dirty="0" smtClean="0"/>
              <a:t>Save time and money by automating all of your test equipment in one environment</a:t>
            </a:r>
          </a:p>
          <a:p>
            <a:endParaRPr lang="en-US" i="1" dirty="0"/>
          </a:p>
        </p:txBody>
      </p:sp>
      <p:pic>
        <p:nvPicPr>
          <p:cNvPr id="4" name="Content Placeholder 9"/>
          <p:cNvPicPr>
            <a:picLocks noChangeAspect="1"/>
          </p:cNvPicPr>
          <p:nvPr/>
        </p:nvPicPr>
        <p:blipFill rotWithShape="1">
          <a:blip r:embed="rId3" cstate="print"/>
          <a:srcRect l="-3154" t="27035" r="6822" b="4679"/>
          <a:stretch/>
        </p:blipFill>
        <p:spPr>
          <a:xfrm>
            <a:off x="0" y="2438400"/>
            <a:ext cx="8566150" cy="3660775"/>
          </a:xfrm>
          <a:prstGeom prst="rect">
            <a:avLst/>
          </a:prstGeom>
        </p:spPr>
      </p:pic>
      <p:pic>
        <p:nvPicPr>
          <p:cNvPr id="5" name="Picture 4"/>
          <p:cNvPicPr>
            <a:picLocks noChangeAspect="1"/>
          </p:cNvPicPr>
          <p:nvPr/>
        </p:nvPicPr>
        <p:blipFill>
          <a:blip r:embed="rId4" cstate="print"/>
          <a:stretch>
            <a:fillRect/>
          </a:stretch>
        </p:blipFill>
        <p:spPr>
          <a:xfrm>
            <a:off x="7467600" y="2286000"/>
            <a:ext cx="1510589" cy="1828800"/>
          </a:xfrm>
          <a:prstGeom prst="rect">
            <a:avLst/>
          </a:prstGeom>
        </p:spPr>
      </p:pic>
    </p:spTree>
    <p:extLst>
      <p:ext uri="{BB962C8B-B14F-4D97-AF65-F5344CB8AC3E}">
        <p14:creationId xmlns="" xmlns:p14="http://schemas.microsoft.com/office/powerpoint/2010/main" val="190719321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Introduction to LabVIEW for Instrumentation</a:t>
            </a:r>
          </a:p>
        </p:txBody>
      </p:sp>
      <p:graphicFrame>
        <p:nvGraphicFramePr>
          <p:cNvPr id="1026" name="Object 2"/>
          <p:cNvGraphicFramePr>
            <a:graphicFrameLocks noChangeAspect="1"/>
          </p:cNvGraphicFramePr>
          <p:nvPr/>
        </p:nvGraphicFramePr>
        <p:xfrm>
          <a:off x="1371600" y="1143000"/>
          <a:ext cx="6738938" cy="5054204"/>
        </p:xfrm>
        <a:graphic>
          <a:graphicData uri="http://schemas.openxmlformats.org/presentationml/2006/ole">
            <p:oleObj spid="_x0000_s1026" name="Bitmap Image" r:id="rId4" imgW="4877481" imgH="3657143" progId="PBrush">
              <p:embed/>
            </p:oleObj>
          </a:graphicData>
        </a:graphic>
      </p:graphicFrame>
    </p:spTree>
    <p:extLst>
      <p:ext uri="{BB962C8B-B14F-4D97-AF65-F5344CB8AC3E}">
        <p14:creationId xmlns="" xmlns:p14="http://schemas.microsoft.com/office/powerpoint/2010/main" val="6321918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3935" y="142829"/>
            <a:ext cx="8517665" cy="964092"/>
          </a:xfrm>
        </p:spPr>
        <p:txBody>
          <a:bodyPr>
            <a:normAutofit fontScale="90000"/>
          </a:bodyPr>
          <a:lstStyle/>
          <a:p>
            <a:r>
              <a:rPr lang="en-US" dirty="0" smtClean="0"/>
              <a:t>The Foundation of LabVIEW: Virtual Instrumentation</a:t>
            </a:r>
            <a:br>
              <a:rPr lang="en-US" dirty="0" smtClean="0"/>
            </a:br>
            <a:r>
              <a:rPr lang="en-US" sz="2000" dirty="0" smtClean="0">
                <a:solidFill>
                  <a:schemeClr val="bg1">
                    <a:lumMod val="50000"/>
                  </a:schemeClr>
                </a:solidFill>
              </a:rPr>
              <a:t>Automation through software led to a realization about fixed-functionality instrumentation…</a:t>
            </a:r>
            <a:endParaRPr lang="en-US" sz="2000" dirty="0"/>
          </a:p>
        </p:txBody>
      </p:sp>
      <p:pic>
        <p:nvPicPr>
          <p:cNvPr id="3" name="Content Placeholder 2"/>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3032919" y="1203026"/>
            <a:ext cx="3078162" cy="5121574"/>
          </a:xfrm>
        </p:spPr>
      </p:pic>
      <p:sp>
        <p:nvSpPr>
          <p:cNvPr id="7" name="TextBox 6"/>
          <p:cNvSpPr txBox="1"/>
          <p:nvPr/>
        </p:nvSpPr>
        <p:spPr>
          <a:xfrm>
            <a:off x="29980" y="3138726"/>
            <a:ext cx="2617970" cy="861774"/>
          </a:xfrm>
          <a:prstGeom prst="rect">
            <a:avLst/>
          </a:prstGeom>
          <a:noFill/>
        </p:spPr>
        <p:txBody>
          <a:bodyPr wrap="square" rtlCol="0">
            <a:spAutoFit/>
          </a:bodyPr>
          <a:lstStyle/>
          <a:p>
            <a:pPr algn="r"/>
            <a:r>
              <a:rPr lang="en-US" sz="1000" b="1" dirty="0" smtClean="0">
                <a:solidFill>
                  <a:prstClr val="black"/>
                </a:solidFill>
              </a:rPr>
              <a:t>Redundancy: Displays</a:t>
            </a:r>
          </a:p>
          <a:p>
            <a:pPr algn="r"/>
            <a:r>
              <a:rPr lang="en-US" sz="1000" dirty="0" smtClean="0">
                <a:solidFill>
                  <a:prstClr val="black"/>
                </a:solidFill>
              </a:rPr>
              <a:t>Instrument vendors provide a limited-quality display per instrument, even though monitor technology is far more advanced. </a:t>
            </a:r>
            <a:endParaRPr lang="en-US" sz="1000" dirty="0">
              <a:solidFill>
                <a:prstClr val="black"/>
              </a:solidFill>
            </a:endParaRPr>
          </a:p>
          <a:p>
            <a:pPr algn="r"/>
            <a:endParaRPr lang="en-US" sz="1000" dirty="0">
              <a:solidFill>
                <a:prstClr val="black"/>
              </a:solidFill>
            </a:endParaRPr>
          </a:p>
        </p:txBody>
      </p:sp>
      <p:cxnSp>
        <p:nvCxnSpPr>
          <p:cNvPr id="8" name="Elbow Connector 7"/>
          <p:cNvCxnSpPr>
            <a:stCxn id="7" idx="3"/>
            <a:endCxn id="9" idx="2"/>
          </p:cNvCxnSpPr>
          <p:nvPr/>
        </p:nvCxnSpPr>
        <p:spPr>
          <a:xfrm flipV="1">
            <a:off x="2647950" y="2952750"/>
            <a:ext cx="1790700" cy="616863"/>
          </a:xfrm>
          <a:prstGeom prst="bentConnector3">
            <a:avLst>
              <a:gd name="adj1" fmla="val 34043"/>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9" name="Oval 8"/>
          <p:cNvSpPr/>
          <p:nvPr/>
        </p:nvSpPr>
        <p:spPr>
          <a:xfrm>
            <a:off x="4438650" y="28956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2" name="TextBox 11"/>
          <p:cNvSpPr txBox="1"/>
          <p:nvPr/>
        </p:nvSpPr>
        <p:spPr>
          <a:xfrm>
            <a:off x="29980" y="4853226"/>
            <a:ext cx="2617970" cy="707886"/>
          </a:xfrm>
          <a:prstGeom prst="rect">
            <a:avLst/>
          </a:prstGeom>
          <a:noFill/>
        </p:spPr>
        <p:txBody>
          <a:bodyPr wrap="square" rtlCol="0">
            <a:spAutoFit/>
          </a:bodyPr>
          <a:lstStyle/>
          <a:p>
            <a:pPr algn="r"/>
            <a:r>
              <a:rPr lang="en-US" sz="1000" b="1" dirty="0" smtClean="0">
                <a:solidFill>
                  <a:prstClr val="black"/>
                </a:solidFill>
              </a:rPr>
              <a:t>Redundancy: Processors</a:t>
            </a:r>
          </a:p>
          <a:p>
            <a:pPr algn="r"/>
            <a:r>
              <a:rPr lang="en-US" sz="1000" dirty="0" smtClean="0">
                <a:solidFill>
                  <a:prstClr val="black"/>
                </a:solidFill>
              </a:rPr>
              <a:t>Chip manufacturers rapidly enhance processors according to Moore’s law, but instruments have fixed processing power.</a:t>
            </a:r>
            <a:endParaRPr lang="en-US" sz="1000" dirty="0">
              <a:solidFill>
                <a:prstClr val="black"/>
              </a:solidFill>
            </a:endParaRPr>
          </a:p>
        </p:txBody>
      </p:sp>
      <p:cxnSp>
        <p:nvCxnSpPr>
          <p:cNvPr id="13" name="Elbow Connector 12"/>
          <p:cNvCxnSpPr>
            <a:stCxn id="12" idx="3"/>
            <a:endCxn id="14" idx="2"/>
          </p:cNvCxnSpPr>
          <p:nvPr/>
        </p:nvCxnSpPr>
        <p:spPr>
          <a:xfrm>
            <a:off x="2647950" y="5207169"/>
            <a:ext cx="2514600" cy="641181"/>
          </a:xfrm>
          <a:prstGeom prst="bentConnector3">
            <a:avLst>
              <a:gd name="adj1" fmla="val 5000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4" name="Oval 13"/>
          <p:cNvSpPr/>
          <p:nvPr/>
        </p:nvSpPr>
        <p:spPr>
          <a:xfrm>
            <a:off x="5162550" y="57912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8" name="TextBox 17"/>
          <p:cNvSpPr txBox="1"/>
          <p:nvPr/>
        </p:nvSpPr>
        <p:spPr>
          <a:xfrm>
            <a:off x="6400800" y="2358420"/>
            <a:ext cx="2643142" cy="707886"/>
          </a:xfrm>
          <a:prstGeom prst="rect">
            <a:avLst/>
          </a:prstGeom>
          <a:noFill/>
        </p:spPr>
        <p:txBody>
          <a:bodyPr wrap="square" rtlCol="0">
            <a:spAutoFit/>
          </a:bodyPr>
          <a:lstStyle/>
          <a:p>
            <a:r>
              <a:rPr lang="en-US" sz="1000" b="1" dirty="0" smtClean="0">
                <a:solidFill>
                  <a:prstClr val="black"/>
                </a:solidFill>
              </a:rPr>
              <a:t>Redundancy: Memory</a:t>
            </a:r>
          </a:p>
          <a:p>
            <a:r>
              <a:rPr lang="en-US" sz="1000" dirty="0" smtClean="0">
                <a:solidFill>
                  <a:prstClr val="black"/>
                </a:solidFill>
              </a:rPr>
              <a:t>PCs can quickly capitalize on a performance boost from a memory upgrade from readily available RAM.</a:t>
            </a:r>
            <a:endParaRPr lang="en-US" sz="1000" dirty="0">
              <a:solidFill>
                <a:prstClr val="black"/>
              </a:solidFill>
            </a:endParaRPr>
          </a:p>
        </p:txBody>
      </p:sp>
      <p:cxnSp>
        <p:nvCxnSpPr>
          <p:cNvPr id="19" name="Elbow Connector 18"/>
          <p:cNvCxnSpPr>
            <a:stCxn id="18" idx="1"/>
            <a:endCxn id="20" idx="6"/>
          </p:cNvCxnSpPr>
          <p:nvPr/>
        </p:nvCxnSpPr>
        <p:spPr>
          <a:xfrm rot="10800000">
            <a:off x="5143500" y="2152651"/>
            <a:ext cx="1257300" cy="559713"/>
          </a:xfrm>
          <a:prstGeom prst="bentConnector3">
            <a:avLst>
              <a:gd name="adj1" fmla="val 5000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a:xfrm>
            <a:off x="5029200" y="20955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TextBox 22"/>
          <p:cNvSpPr txBox="1"/>
          <p:nvPr/>
        </p:nvSpPr>
        <p:spPr>
          <a:xfrm>
            <a:off x="6400800" y="4072920"/>
            <a:ext cx="2643142" cy="707886"/>
          </a:xfrm>
          <a:prstGeom prst="rect">
            <a:avLst/>
          </a:prstGeom>
          <a:noFill/>
        </p:spPr>
        <p:txBody>
          <a:bodyPr wrap="square" rtlCol="0">
            <a:spAutoFit/>
          </a:bodyPr>
          <a:lstStyle/>
          <a:p>
            <a:r>
              <a:rPr lang="en-US" sz="1000" b="1" dirty="0" smtClean="0">
                <a:solidFill>
                  <a:prstClr val="black"/>
                </a:solidFill>
              </a:rPr>
              <a:t>Redundancy: Storage</a:t>
            </a:r>
          </a:p>
          <a:p>
            <a:r>
              <a:rPr lang="en-US" sz="1000" dirty="0" smtClean="0">
                <a:solidFill>
                  <a:prstClr val="black"/>
                </a:solidFill>
              </a:rPr>
              <a:t>Each instrument duplicates onboard storage even though PC hard drives are plentiful and cost-effective.</a:t>
            </a:r>
            <a:endParaRPr lang="en-US" sz="1000" dirty="0">
              <a:solidFill>
                <a:prstClr val="black"/>
              </a:solidFill>
            </a:endParaRPr>
          </a:p>
        </p:txBody>
      </p:sp>
      <p:cxnSp>
        <p:nvCxnSpPr>
          <p:cNvPr id="24" name="Elbow Connector 23"/>
          <p:cNvCxnSpPr>
            <a:stCxn id="23" idx="1"/>
            <a:endCxn id="25" idx="6"/>
          </p:cNvCxnSpPr>
          <p:nvPr/>
        </p:nvCxnSpPr>
        <p:spPr>
          <a:xfrm rot="10800000" flipV="1">
            <a:off x="3924300" y="4426862"/>
            <a:ext cx="2476500" cy="240387"/>
          </a:xfrm>
          <a:prstGeom prst="bentConnector3">
            <a:avLst>
              <a:gd name="adj1" fmla="val 5000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5" name="Oval 24"/>
          <p:cNvSpPr/>
          <p:nvPr/>
        </p:nvSpPr>
        <p:spPr>
          <a:xfrm>
            <a:off x="3810000" y="46101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2" name="TextBox 21"/>
          <p:cNvSpPr txBox="1"/>
          <p:nvPr/>
        </p:nvSpPr>
        <p:spPr>
          <a:xfrm>
            <a:off x="29980" y="1424226"/>
            <a:ext cx="2617970" cy="861774"/>
          </a:xfrm>
          <a:prstGeom prst="rect">
            <a:avLst/>
          </a:prstGeom>
          <a:noFill/>
        </p:spPr>
        <p:txBody>
          <a:bodyPr wrap="square" rtlCol="0">
            <a:spAutoFit/>
          </a:bodyPr>
          <a:lstStyle/>
          <a:p>
            <a:pPr algn="r"/>
            <a:r>
              <a:rPr lang="en-US" sz="1000" b="1" dirty="0" smtClean="0">
                <a:solidFill>
                  <a:prstClr val="black"/>
                </a:solidFill>
              </a:rPr>
              <a:t>Redundancy: Power Supplies</a:t>
            </a:r>
          </a:p>
          <a:p>
            <a:pPr algn="r"/>
            <a:r>
              <a:rPr lang="en-US" sz="1000" dirty="0" smtClean="0">
                <a:solidFill>
                  <a:prstClr val="black"/>
                </a:solidFill>
              </a:rPr>
              <a:t>Each separate instrument requires its own power supply to run measurement circuitry that captures the real-world signal.</a:t>
            </a:r>
            <a:endParaRPr lang="en-US" sz="1000" dirty="0">
              <a:solidFill>
                <a:prstClr val="black"/>
              </a:solidFill>
            </a:endParaRPr>
          </a:p>
          <a:p>
            <a:pPr algn="r"/>
            <a:endParaRPr lang="en-US" sz="1000" dirty="0">
              <a:solidFill>
                <a:prstClr val="black"/>
              </a:solidFill>
            </a:endParaRPr>
          </a:p>
        </p:txBody>
      </p:sp>
      <p:cxnSp>
        <p:nvCxnSpPr>
          <p:cNvPr id="26" name="Elbow Connector 25"/>
          <p:cNvCxnSpPr>
            <a:stCxn id="22" idx="3"/>
            <a:endCxn id="27" idx="2"/>
          </p:cNvCxnSpPr>
          <p:nvPr/>
        </p:nvCxnSpPr>
        <p:spPr>
          <a:xfrm flipV="1">
            <a:off x="2647950" y="1657350"/>
            <a:ext cx="1238250" cy="197763"/>
          </a:xfrm>
          <a:prstGeom prst="bentConnector3">
            <a:avLst>
              <a:gd name="adj1" fmla="val 5000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7" name="Oval 26"/>
          <p:cNvSpPr/>
          <p:nvPr/>
        </p:nvSpPr>
        <p:spPr>
          <a:xfrm>
            <a:off x="3886200" y="16002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 xmlns:p14="http://schemas.microsoft.com/office/powerpoint/2010/main" val="1990803258"/>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The Foundation of LabVIEW: Virtual Instrumentation</a:t>
            </a:r>
            <a:br>
              <a:rPr lang="en-US" dirty="0" smtClean="0"/>
            </a:br>
            <a:r>
              <a:rPr lang="en-US" sz="2000" dirty="0" smtClean="0">
                <a:solidFill>
                  <a:schemeClr val="bg1">
                    <a:lumMod val="50000"/>
                  </a:schemeClr>
                </a:solidFill>
              </a:rPr>
              <a:t>By leveraging </a:t>
            </a:r>
            <a:r>
              <a:rPr lang="en-US" sz="2000" dirty="0">
                <a:solidFill>
                  <a:schemeClr val="bg1">
                    <a:lumMod val="50000"/>
                  </a:schemeClr>
                </a:solidFill>
              </a:rPr>
              <a:t>COTS PC components, the </a:t>
            </a:r>
            <a:r>
              <a:rPr lang="en-US" sz="2000" dirty="0">
                <a:solidFill>
                  <a:srgbClr val="FF0000"/>
                </a:solidFill>
              </a:rPr>
              <a:t>software</a:t>
            </a:r>
            <a:r>
              <a:rPr lang="en-US" sz="2000" dirty="0">
                <a:solidFill>
                  <a:schemeClr val="bg1">
                    <a:lumMod val="50000"/>
                  </a:schemeClr>
                </a:solidFill>
              </a:rPr>
              <a:t> </a:t>
            </a:r>
            <a:r>
              <a:rPr lang="en-US" sz="2000" dirty="0" smtClean="0">
                <a:solidFill>
                  <a:schemeClr val="bg1">
                    <a:lumMod val="50000"/>
                  </a:schemeClr>
                </a:solidFill>
              </a:rPr>
              <a:t>becomes </a:t>
            </a:r>
            <a:r>
              <a:rPr lang="en-US" sz="2000" dirty="0">
                <a:solidFill>
                  <a:schemeClr val="bg1">
                    <a:lumMod val="50000"/>
                  </a:schemeClr>
                </a:solidFill>
              </a:rPr>
              <a:t>the instrument</a:t>
            </a:r>
            <a:endParaRPr lang="en-US" sz="2000" dirty="0"/>
          </a:p>
        </p:txBody>
      </p:sp>
      <p:pic>
        <p:nvPicPr>
          <p:cNvPr id="6" name="Content Placeholder 5"/>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5715000" y="2971800"/>
            <a:ext cx="2823590" cy="1500740"/>
          </a:xfrm>
          <a:effectLst>
            <a:outerShdw blurRad="76200" dir="13500000" sy="23000" kx="1200000" algn="br" rotWithShape="0">
              <a:prstClr val="black">
                <a:alpha val="20000"/>
              </a:prstClr>
            </a:outerShdw>
          </a:effectLst>
        </p:spPr>
      </p:pic>
      <p:sp>
        <p:nvSpPr>
          <p:cNvPr id="5" name="TextBox 4"/>
          <p:cNvSpPr txBox="1"/>
          <p:nvPr/>
        </p:nvSpPr>
        <p:spPr>
          <a:xfrm>
            <a:off x="381000" y="5382768"/>
            <a:ext cx="8382000" cy="646331"/>
          </a:xfrm>
          <a:prstGeom prst="rect">
            <a:avLst/>
          </a:prstGeom>
          <a:noFill/>
        </p:spPr>
        <p:txBody>
          <a:bodyPr wrap="square" rtlCol="0">
            <a:spAutoFit/>
          </a:bodyPr>
          <a:lstStyle/>
          <a:p>
            <a:pPr algn="ctr"/>
            <a:r>
              <a:rPr lang="en-US" dirty="0"/>
              <a:t>LabVIEW unlocks the power of instrument and data acquisition hardware</a:t>
            </a:r>
          </a:p>
          <a:p>
            <a:pPr algn="ctr"/>
            <a:r>
              <a:rPr lang="en-US" dirty="0" smtClean="0"/>
              <a:t>by capitalizing on the PC industry and abstracting redundant circuitry.</a:t>
            </a:r>
            <a:endParaRPr lang="en-US" dirty="0"/>
          </a:p>
        </p:txBody>
      </p:sp>
      <p:pic>
        <p:nvPicPr>
          <p:cNvPr id="10" name="Picture 9"/>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609603" y="1347828"/>
            <a:ext cx="5105397" cy="3757572"/>
          </a:xfrm>
          <a:prstGeom prst="rect">
            <a:avLst/>
          </a:prstGeom>
        </p:spPr>
      </p:pic>
    </p:spTree>
    <p:extLst>
      <p:ext uri="{BB962C8B-B14F-4D97-AF65-F5344CB8AC3E}">
        <p14:creationId xmlns="" xmlns:p14="http://schemas.microsoft.com/office/powerpoint/2010/main" val="4171844359"/>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76200" y="1066800"/>
            <a:ext cx="6553200" cy="5562600"/>
          </a:xfrm>
          <a:prstGeom prst="roundRect">
            <a:avLst>
              <a:gd name="adj" fmla="val 1570"/>
            </a:avLst>
          </a:prstGeom>
          <a:noFill/>
          <a:ln>
            <a:solidFill>
              <a:schemeClr val="tx1"/>
            </a:solidFill>
            <a:prstDash val="dash"/>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dirty="0" smtClean="0"/>
              <a:t>Therefore, LabVIEW Building Blocks Are Called</a:t>
            </a:r>
            <a:br>
              <a:rPr lang="en-US" dirty="0" smtClean="0"/>
            </a:br>
            <a:r>
              <a:rPr lang="en-US" dirty="0" smtClean="0"/>
              <a:t>Virtual Instruments (*.VI)</a:t>
            </a:r>
            <a:endParaRPr lang="en-US" dirty="0"/>
          </a:p>
        </p:txBody>
      </p:sp>
      <p:pic>
        <p:nvPicPr>
          <p:cNvPr id="6" name="Picture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838200" y="2404284"/>
            <a:ext cx="5527839" cy="4148915"/>
          </a:xfrm>
          <a:prstGeom prst="rect">
            <a:avLst/>
          </a:prstGeom>
        </p:spPr>
      </p:pic>
      <p:pic>
        <p:nvPicPr>
          <p:cNvPr id="5" name="Picture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45964" y="1219200"/>
            <a:ext cx="4249836" cy="4148917"/>
          </a:xfrm>
          <a:prstGeom prst="rect">
            <a:avLst/>
          </a:prstGeom>
        </p:spPr>
      </p:pic>
      <p:pic>
        <p:nvPicPr>
          <p:cNvPr id="9" name="Pictur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838200" y="2404284"/>
            <a:ext cx="5527839" cy="4148915"/>
          </a:xfrm>
          <a:prstGeom prst="rect">
            <a:avLst/>
          </a:prstGeom>
        </p:spPr>
      </p:pic>
      <p:grpSp>
        <p:nvGrpSpPr>
          <p:cNvPr id="24" name="Group 23"/>
          <p:cNvGrpSpPr/>
          <p:nvPr/>
        </p:nvGrpSpPr>
        <p:grpSpPr>
          <a:xfrm>
            <a:off x="2324100" y="1838980"/>
            <a:ext cx="6819900" cy="523220"/>
            <a:chOff x="2324100" y="1671936"/>
            <a:chExt cx="6819900" cy="523220"/>
          </a:xfrm>
        </p:grpSpPr>
        <p:sp>
          <p:nvSpPr>
            <p:cNvPr id="10" name="TextBox 9"/>
            <p:cNvSpPr txBox="1"/>
            <p:nvPr/>
          </p:nvSpPr>
          <p:spPr>
            <a:xfrm>
              <a:off x="6858000" y="1671936"/>
              <a:ext cx="2286000" cy="523220"/>
            </a:xfrm>
            <a:prstGeom prst="rect">
              <a:avLst/>
            </a:prstGeom>
            <a:noFill/>
          </p:spPr>
          <p:txBody>
            <a:bodyPr wrap="square" rtlCol="0" anchor="ctr">
              <a:spAutoFit/>
            </a:bodyPr>
            <a:lstStyle/>
            <a:p>
              <a:r>
                <a:rPr lang="en-US" sz="1400" b="1" dirty="0" smtClean="0">
                  <a:solidFill>
                    <a:prstClr val="black"/>
                  </a:solidFill>
                </a:rPr>
                <a:t>LabVIEW Front Panel</a:t>
              </a:r>
            </a:p>
            <a:p>
              <a:r>
                <a:rPr lang="en-US" sz="1400" dirty="0" smtClean="0">
                  <a:solidFill>
                    <a:prstClr val="black"/>
                  </a:solidFill>
                </a:rPr>
                <a:t>The user interface of a VI</a:t>
              </a:r>
              <a:endParaRPr lang="en-US" sz="1400" dirty="0">
                <a:solidFill>
                  <a:prstClr val="black"/>
                </a:solidFill>
              </a:endParaRPr>
            </a:p>
          </p:txBody>
        </p:sp>
        <p:cxnSp>
          <p:nvCxnSpPr>
            <p:cNvPr id="11" name="Elbow Connector 71"/>
            <p:cNvCxnSpPr>
              <a:stCxn id="10" idx="1"/>
              <a:endCxn id="12" idx="6"/>
            </p:cNvCxnSpPr>
            <p:nvPr/>
          </p:nvCxnSpPr>
          <p:spPr>
            <a:xfrm flipH="1">
              <a:off x="2438400" y="1933546"/>
              <a:ext cx="4419600" cy="392"/>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2" name="Oval 11"/>
            <p:cNvSpPr/>
            <p:nvPr/>
          </p:nvSpPr>
          <p:spPr>
            <a:xfrm>
              <a:off x="2324100" y="1876788"/>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23" name="Group 22"/>
          <p:cNvGrpSpPr/>
          <p:nvPr/>
        </p:nvGrpSpPr>
        <p:grpSpPr>
          <a:xfrm>
            <a:off x="3619500" y="4277380"/>
            <a:ext cx="5524500" cy="523220"/>
            <a:chOff x="3619500" y="4124980"/>
            <a:chExt cx="5524500" cy="523220"/>
          </a:xfrm>
        </p:grpSpPr>
        <p:sp>
          <p:nvSpPr>
            <p:cNvPr id="18" name="TextBox 17"/>
            <p:cNvSpPr txBox="1"/>
            <p:nvPr/>
          </p:nvSpPr>
          <p:spPr>
            <a:xfrm>
              <a:off x="6858000" y="4124980"/>
              <a:ext cx="2286000" cy="523220"/>
            </a:xfrm>
            <a:prstGeom prst="rect">
              <a:avLst/>
            </a:prstGeom>
            <a:noFill/>
          </p:spPr>
          <p:txBody>
            <a:bodyPr wrap="square" rtlCol="0" anchor="ctr">
              <a:spAutoFit/>
            </a:bodyPr>
            <a:lstStyle/>
            <a:p>
              <a:r>
                <a:rPr lang="en-US" sz="1400" b="1" dirty="0" smtClean="0">
                  <a:solidFill>
                    <a:prstClr val="black"/>
                  </a:solidFill>
                </a:rPr>
                <a:t>LabVIEW Block Diagram</a:t>
              </a:r>
              <a:br>
                <a:rPr lang="en-US" sz="1400" b="1" dirty="0" smtClean="0">
                  <a:solidFill>
                    <a:prstClr val="black"/>
                  </a:solidFill>
                </a:rPr>
              </a:br>
              <a:r>
                <a:rPr lang="en-US" sz="1400" dirty="0" smtClean="0">
                  <a:solidFill>
                    <a:prstClr val="black"/>
                  </a:solidFill>
                </a:rPr>
                <a:t>The source code of a VI</a:t>
              </a:r>
              <a:endParaRPr lang="en-US" sz="1400" dirty="0">
                <a:solidFill>
                  <a:prstClr val="black"/>
                </a:solidFill>
              </a:endParaRPr>
            </a:p>
          </p:txBody>
        </p:sp>
        <p:cxnSp>
          <p:nvCxnSpPr>
            <p:cNvPr id="19" name="Elbow Connector 71"/>
            <p:cNvCxnSpPr>
              <a:stCxn id="18" idx="1"/>
              <a:endCxn id="20" idx="6"/>
            </p:cNvCxnSpPr>
            <p:nvPr/>
          </p:nvCxnSpPr>
          <p:spPr>
            <a:xfrm flipH="1">
              <a:off x="3733800" y="4386590"/>
              <a:ext cx="3124200" cy="392"/>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a:xfrm>
              <a:off x="3619500" y="4329832"/>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25" name="Group 24"/>
          <p:cNvGrpSpPr/>
          <p:nvPr/>
        </p:nvGrpSpPr>
        <p:grpSpPr>
          <a:xfrm>
            <a:off x="4172338" y="1267407"/>
            <a:ext cx="4971662" cy="523220"/>
            <a:chOff x="4172338" y="1671936"/>
            <a:chExt cx="4971662" cy="523220"/>
          </a:xfrm>
        </p:grpSpPr>
        <p:sp>
          <p:nvSpPr>
            <p:cNvPr id="26" name="TextBox 25"/>
            <p:cNvSpPr txBox="1"/>
            <p:nvPr/>
          </p:nvSpPr>
          <p:spPr>
            <a:xfrm>
              <a:off x="6858000" y="1671936"/>
              <a:ext cx="2286000" cy="523220"/>
            </a:xfrm>
            <a:prstGeom prst="rect">
              <a:avLst/>
            </a:prstGeom>
            <a:noFill/>
          </p:spPr>
          <p:txBody>
            <a:bodyPr wrap="square" rtlCol="0" anchor="ctr">
              <a:spAutoFit/>
            </a:bodyPr>
            <a:lstStyle/>
            <a:p>
              <a:r>
                <a:rPr lang="en-US" sz="1400" b="1" dirty="0" smtClean="0">
                  <a:solidFill>
                    <a:prstClr val="black"/>
                  </a:solidFill>
                </a:rPr>
                <a:t>Icon / Connector Pane</a:t>
              </a:r>
            </a:p>
            <a:p>
              <a:r>
                <a:rPr lang="en-US" sz="1400" dirty="0" smtClean="0">
                  <a:solidFill>
                    <a:prstClr val="black"/>
                  </a:solidFill>
                </a:rPr>
                <a:t>Maps inputs and outputs</a:t>
              </a:r>
              <a:endParaRPr lang="en-US" sz="1400" dirty="0">
                <a:solidFill>
                  <a:prstClr val="black"/>
                </a:solidFill>
              </a:endParaRPr>
            </a:p>
          </p:txBody>
        </p:sp>
        <p:cxnSp>
          <p:nvCxnSpPr>
            <p:cNvPr id="27" name="Elbow Connector 71"/>
            <p:cNvCxnSpPr>
              <a:stCxn id="26" idx="1"/>
              <a:endCxn id="28" idx="6"/>
            </p:cNvCxnSpPr>
            <p:nvPr/>
          </p:nvCxnSpPr>
          <p:spPr>
            <a:xfrm flipH="1">
              <a:off x="4286638" y="1933546"/>
              <a:ext cx="2571362" cy="392"/>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8" name="Oval 27"/>
            <p:cNvSpPr/>
            <p:nvPr/>
          </p:nvSpPr>
          <p:spPr>
            <a:xfrm>
              <a:off x="4172338" y="1876788"/>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30" name="TextBox 29"/>
          <p:cNvSpPr txBox="1"/>
          <p:nvPr/>
        </p:nvSpPr>
        <p:spPr>
          <a:xfrm>
            <a:off x="6858000" y="6274713"/>
            <a:ext cx="2057400" cy="430887"/>
          </a:xfrm>
          <a:prstGeom prst="rect">
            <a:avLst/>
          </a:prstGeom>
          <a:noFill/>
        </p:spPr>
        <p:txBody>
          <a:bodyPr wrap="square" rtlCol="0" anchor="ctr">
            <a:spAutoFit/>
          </a:bodyPr>
          <a:lstStyle/>
          <a:p>
            <a:r>
              <a:rPr lang="en-US" sz="1100" i="1" dirty="0" smtClean="0">
                <a:solidFill>
                  <a:prstClr val="black"/>
                </a:solidFill>
              </a:rPr>
              <a:t>Note: A *.vi file encapsulates all three elements</a:t>
            </a:r>
            <a:endParaRPr lang="en-US" sz="1100" i="1" dirty="0">
              <a:solidFill>
                <a:prstClr val="black"/>
              </a:solidFill>
            </a:endParaRPr>
          </a:p>
        </p:txBody>
      </p:sp>
    </p:spTree>
    <p:extLst>
      <p:ext uri="{BB962C8B-B14F-4D97-AF65-F5344CB8AC3E}">
        <p14:creationId xmlns="" xmlns:p14="http://schemas.microsoft.com/office/powerpoint/2010/main" val="21426785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Creating a LabVIEW Front Panel</a:t>
            </a:r>
            <a:endParaRPr lang="en-US" dirty="0"/>
          </a:p>
        </p:txBody>
      </p:sp>
      <p:pic>
        <p:nvPicPr>
          <p:cNvPr id="52" name="Animated GIF"/>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04800" y="990600"/>
            <a:ext cx="5371482" cy="5257800"/>
          </a:xfrm>
          <a:prstGeom prst="rect">
            <a:avLst/>
          </a:prstGeom>
          <a:effectLst>
            <a:reflection blurRad="6350" stA="52000" endA="300" endPos="35000" dir="5400000" sy="-100000" algn="bl" rotWithShape="0"/>
          </a:effectLst>
        </p:spPr>
      </p:pic>
      <p:pic>
        <p:nvPicPr>
          <p:cNvPr id="13" name="Static Picture"/>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304800" y="990600"/>
            <a:ext cx="5385692" cy="5257799"/>
          </a:xfrm>
          <a:prstGeom prst="rect">
            <a:avLst/>
          </a:prstGeom>
        </p:spPr>
      </p:pic>
      <p:grpSp>
        <p:nvGrpSpPr>
          <p:cNvPr id="17" name="Group 16"/>
          <p:cNvGrpSpPr/>
          <p:nvPr/>
        </p:nvGrpSpPr>
        <p:grpSpPr>
          <a:xfrm>
            <a:off x="1447800" y="1685092"/>
            <a:ext cx="7696200" cy="677108"/>
            <a:chOff x="1447800" y="4048039"/>
            <a:chExt cx="7696200" cy="677108"/>
          </a:xfrm>
        </p:grpSpPr>
        <p:sp>
          <p:nvSpPr>
            <p:cNvPr id="18" name="TextBox 17"/>
            <p:cNvSpPr txBox="1"/>
            <p:nvPr/>
          </p:nvSpPr>
          <p:spPr>
            <a:xfrm>
              <a:off x="6248400" y="4048039"/>
              <a:ext cx="2895600" cy="677108"/>
            </a:xfrm>
            <a:prstGeom prst="rect">
              <a:avLst/>
            </a:prstGeom>
            <a:noFill/>
          </p:spPr>
          <p:txBody>
            <a:bodyPr wrap="square" rtlCol="0" anchor="ctr">
              <a:spAutoFit/>
            </a:bodyPr>
            <a:lstStyle/>
            <a:p>
              <a:r>
                <a:rPr lang="en-US" sz="1400" b="1" dirty="0" smtClean="0">
                  <a:solidFill>
                    <a:prstClr val="black"/>
                  </a:solidFill>
                </a:rPr>
                <a:t>Controls Palette (Right-Click)</a:t>
              </a:r>
              <a:br>
                <a:rPr lang="en-US" sz="1400" b="1" dirty="0" smtClean="0">
                  <a:solidFill>
                    <a:prstClr val="black"/>
                  </a:solidFill>
                </a:rPr>
              </a:br>
              <a:r>
                <a:rPr lang="en-US" sz="1200" dirty="0" smtClean="0">
                  <a:solidFill>
                    <a:prstClr val="black"/>
                  </a:solidFill>
                </a:rPr>
                <a:t>Access a hierarchical palette of all front panel elements.</a:t>
              </a:r>
              <a:endParaRPr lang="en-US" sz="1400" dirty="0">
                <a:solidFill>
                  <a:prstClr val="black"/>
                </a:solidFill>
              </a:endParaRPr>
            </a:p>
          </p:txBody>
        </p:sp>
        <p:cxnSp>
          <p:nvCxnSpPr>
            <p:cNvPr id="19" name="Elbow Connector 71"/>
            <p:cNvCxnSpPr>
              <a:stCxn id="18" idx="1"/>
              <a:endCxn id="20" idx="6"/>
            </p:cNvCxnSpPr>
            <p:nvPr/>
          </p:nvCxnSpPr>
          <p:spPr>
            <a:xfrm flipH="1">
              <a:off x="1562100" y="4386593"/>
              <a:ext cx="4686300" cy="389"/>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a:xfrm>
              <a:off x="1447800" y="4329832"/>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53" name="Group 52"/>
          <p:cNvGrpSpPr/>
          <p:nvPr/>
        </p:nvGrpSpPr>
        <p:grpSpPr>
          <a:xfrm>
            <a:off x="4343400" y="4231957"/>
            <a:ext cx="4800600" cy="492443"/>
            <a:chOff x="4343400" y="4140373"/>
            <a:chExt cx="4800600" cy="492443"/>
          </a:xfrm>
        </p:grpSpPr>
        <p:sp>
          <p:nvSpPr>
            <p:cNvPr id="54" name="TextBox 53"/>
            <p:cNvSpPr txBox="1"/>
            <p:nvPr/>
          </p:nvSpPr>
          <p:spPr>
            <a:xfrm>
              <a:off x="6248400" y="4140373"/>
              <a:ext cx="2895600" cy="492443"/>
            </a:xfrm>
            <a:prstGeom prst="rect">
              <a:avLst/>
            </a:prstGeom>
            <a:noFill/>
          </p:spPr>
          <p:txBody>
            <a:bodyPr wrap="square" rtlCol="0" anchor="ctr">
              <a:spAutoFit/>
            </a:bodyPr>
            <a:lstStyle/>
            <a:p>
              <a:r>
                <a:rPr lang="en-US" sz="1400" b="1" dirty="0" smtClean="0">
                  <a:solidFill>
                    <a:prstClr val="black"/>
                  </a:solidFill>
                </a:rPr>
                <a:t>Quick Drop &lt;Ctrl-Space&gt;</a:t>
              </a:r>
              <a:br>
                <a:rPr lang="en-US" sz="1400" b="1" dirty="0" smtClean="0">
                  <a:solidFill>
                    <a:prstClr val="black"/>
                  </a:solidFill>
                </a:rPr>
              </a:br>
              <a:r>
                <a:rPr lang="en-US" sz="1200" dirty="0" smtClean="0">
                  <a:solidFill>
                    <a:prstClr val="black"/>
                  </a:solidFill>
                </a:rPr>
                <a:t>Search by object name.</a:t>
              </a:r>
              <a:endParaRPr lang="en-US" sz="1400" dirty="0">
                <a:solidFill>
                  <a:prstClr val="black"/>
                </a:solidFill>
              </a:endParaRPr>
            </a:p>
          </p:txBody>
        </p:sp>
        <p:cxnSp>
          <p:nvCxnSpPr>
            <p:cNvPr id="55" name="Elbow Connector 71"/>
            <p:cNvCxnSpPr>
              <a:stCxn id="54" idx="1"/>
              <a:endCxn id="56" idx="6"/>
            </p:cNvCxnSpPr>
            <p:nvPr/>
          </p:nvCxnSpPr>
          <p:spPr>
            <a:xfrm flipH="1">
              <a:off x="4457700" y="4386595"/>
              <a:ext cx="1790700" cy="387"/>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56" name="Oval 55"/>
            <p:cNvSpPr/>
            <p:nvPr/>
          </p:nvSpPr>
          <p:spPr>
            <a:xfrm>
              <a:off x="4343400" y="4329832"/>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Tree>
    <p:extLst>
      <p:ext uri="{BB962C8B-B14F-4D97-AF65-F5344CB8AC3E}">
        <p14:creationId xmlns="" xmlns:p14="http://schemas.microsoft.com/office/powerpoint/2010/main" val="16834320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nodeType="afterEffect">
                                  <p:stCondLst>
                                    <p:cond delay="2600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Front Panel Objects</a:t>
            </a:r>
            <a:endParaRPr lang="en-US" dirty="0"/>
          </a:p>
        </p:txBody>
      </p:sp>
      <p:pic>
        <p:nvPicPr>
          <p:cNvPr id="13" name="Picture 1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04800" y="990600"/>
            <a:ext cx="5385692" cy="5257800"/>
          </a:xfrm>
          <a:prstGeom prst="rect">
            <a:avLst/>
          </a:prstGeom>
        </p:spPr>
      </p:pic>
      <p:pic>
        <p:nvPicPr>
          <p:cNvPr id="14" name="Picture 1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304800" y="990600"/>
            <a:ext cx="5385692" cy="5257800"/>
          </a:xfrm>
          <a:prstGeom prst="rect">
            <a:avLst/>
          </a:prstGeom>
        </p:spPr>
      </p:pic>
      <p:pic>
        <p:nvPicPr>
          <p:cNvPr id="15" name="Picture 14"/>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304800" y="990600"/>
            <a:ext cx="5385692" cy="5257799"/>
          </a:xfrm>
          <a:prstGeom prst="rect">
            <a:avLst/>
          </a:prstGeom>
        </p:spPr>
      </p:pic>
      <p:pic>
        <p:nvPicPr>
          <p:cNvPr id="16" name="Picture 15"/>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304800" y="990600"/>
            <a:ext cx="5385692" cy="5257799"/>
          </a:xfrm>
          <a:prstGeom prst="rect">
            <a:avLst/>
          </a:prstGeom>
        </p:spPr>
      </p:pic>
      <p:grpSp>
        <p:nvGrpSpPr>
          <p:cNvPr id="17" name="Group 16"/>
          <p:cNvGrpSpPr/>
          <p:nvPr/>
        </p:nvGrpSpPr>
        <p:grpSpPr>
          <a:xfrm>
            <a:off x="5143500" y="948662"/>
            <a:ext cx="4000500" cy="1846659"/>
            <a:chOff x="5143500" y="3463262"/>
            <a:chExt cx="4000500" cy="1846659"/>
          </a:xfrm>
        </p:grpSpPr>
        <p:sp>
          <p:nvSpPr>
            <p:cNvPr id="18" name="TextBox 17"/>
            <p:cNvSpPr txBox="1"/>
            <p:nvPr/>
          </p:nvSpPr>
          <p:spPr>
            <a:xfrm>
              <a:off x="6248400" y="3463262"/>
              <a:ext cx="2895600" cy="1846659"/>
            </a:xfrm>
            <a:prstGeom prst="rect">
              <a:avLst/>
            </a:prstGeom>
            <a:noFill/>
          </p:spPr>
          <p:txBody>
            <a:bodyPr wrap="square" rtlCol="0" anchor="ctr">
              <a:spAutoFit/>
            </a:bodyPr>
            <a:lstStyle/>
            <a:p>
              <a:r>
                <a:rPr lang="en-US" sz="1400" b="1" dirty="0" smtClean="0">
                  <a:solidFill>
                    <a:prstClr val="black"/>
                  </a:solidFill>
                </a:rPr>
                <a:t>Decorations</a:t>
              </a:r>
              <a:br>
                <a:rPr lang="en-US" sz="1400" b="1" dirty="0" smtClean="0">
                  <a:solidFill>
                    <a:prstClr val="black"/>
                  </a:solidFill>
                </a:rPr>
              </a:br>
              <a:r>
                <a:rPr lang="en-US" sz="1200" dirty="0" smtClean="0">
                  <a:solidFill>
                    <a:prstClr val="black"/>
                  </a:solidFill>
                </a:rPr>
                <a:t>Decorative elements and imagery</a:t>
              </a:r>
            </a:p>
            <a:p>
              <a:pPr marL="285750" indent="-285750">
                <a:buFont typeface="Arial" pitchFamily="34" charset="0"/>
                <a:buChar char="•"/>
              </a:pPr>
              <a:r>
                <a:rPr lang="en-US" sz="1200" dirty="0" smtClean="0">
                  <a:solidFill>
                    <a:prstClr val="black"/>
                  </a:solidFill>
                </a:rPr>
                <a:t>Text</a:t>
              </a:r>
            </a:p>
            <a:p>
              <a:pPr marL="285750" indent="-285750">
                <a:buFont typeface="Arial" pitchFamily="34" charset="0"/>
                <a:buChar char="•"/>
              </a:pPr>
              <a:r>
                <a:rPr lang="en-US" sz="1200" dirty="0" smtClean="0">
                  <a:solidFill>
                    <a:prstClr val="black"/>
                  </a:solidFill>
                </a:rPr>
                <a:t>Arrows</a:t>
              </a:r>
            </a:p>
            <a:p>
              <a:pPr marL="285750" indent="-285750">
                <a:buFont typeface="Arial" pitchFamily="34" charset="0"/>
                <a:buChar char="•"/>
              </a:pPr>
              <a:r>
                <a:rPr lang="en-US" sz="1200" dirty="0" smtClean="0">
                  <a:solidFill>
                    <a:prstClr val="black"/>
                  </a:solidFill>
                </a:rPr>
                <a:t>Callouts</a:t>
              </a:r>
            </a:p>
            <a:p>
              <a:pPr marL="285750" indent="-285750">
                <a:buFont typeface="Arial" pitchFamily="34" charset="0"/>
                <a:buChar char="•"/>
              </a:pPr>
              <a:r>
                <a:rPr lang="en-US" sz="1200" dirty="0" smtClean="0">
                  <a:solidFill>
                    <a:prstClr val="black"/>
                  </a:solidFill>
                </a:rPr>
                <a:t>Lines</a:t>
              </a:r>
            </a:p>
            <a:p>
              <a:pPr marL="285750" indent="-285750">
                <a:buFont typeface="Arial" pitchFamily="34" charset="0"/>
                <a:buChar char="•"/>
              </a:pPr>
              <a:r>
                <a:rPr lang="en-US" sz="1200" dirty="0" smtClean="0">
                  <a:solidFill>
                    <a:prstClr val="black"/>
                  </a:solidFill>
                </a:rPr>
                <a:t>Images</a:t>
              </a:r>
            </a:p>
            <a:p>
              <a:pPr marL="285750" indent="-285750">
                <a:buFont typeface="Arial" pitchFamily="34" charset="0"/>
                <a:buChar char="•"/>
              </a:pPr>
              <a:r>
                <a:rPr lang="en-US" sz="1200" dirty="0" smtClean="0">
                  <a:solidFill>
                    <a:prstClr val="black"/>
                  </a:solidFill>
                </a:rPr>
                <a:t>…and more</a:t>
              </a:r>
            </a:p>
            <a:p>
              <a:pPr marL="285750" indent="-285750">
                <a:buFont typeface="Arial" pitchFamily="34" charset="0"/>
                <a:buChar char="•"/>
              </a:pPr>
              <a:endParaRPr lang="en-US" sz="1400" dirty="0">
                <a:solidFill>
                  <a:prstClr val="black"/>
                </a:solidFill>
              </a:endParaRPr>
            </a:p>
          </p:txBody>
        </p:sp>
        <p:cxnSp>
          <p:nvCxnSpPr>
            <p:cNvPr id="19" name="Elbow Connector 71"/>
            <p:cNvCxnSpPr>
              <a:stCxn id="18" idx="1"/>
              <a:endCxn id="20" idx="6"/>
            </p:cNvCxnSpPr>
            <p:nvPr/>
          </p:nvCxnSpPr>
          <p:spPr>
            <a:xfrm flipH="1">
              <a:off x="5257800" y="4386592"/>
              <a:ext cx="990600" cy="390"/>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a:xfrm>
              <a:off x="5143500" y="4329832"/>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36" name="Group 35"/>
          <p:cNvGrpSpPr/>
          <p:nvPr/>
        </p:nvGrpSpPr>
        <p:grpSpPr>
          <a:xfrm>
            <a:off x="3901524" y="2568024"/>
            <a:ext cx="5242476" cy="1930540"/>
            <a:chOff x="3901524" y="2568024"/>
            <a:chExt cx="5242476" cy="1930540"/>
          </a:xfrm>
        </p:grpSpPr>
        <p:sp>
          <p:nvSpPr>
            <p:cNvPr id="23" name="TextBox 22"/>
            <p:cNvSpPr txBox="1"/>
            <p:nvPr/>
          </p:nvSpPr>
          <p:spPr>
            <a:xfrm>
              <a:off x="6248400" y="2695307"/>
              <a:ext cx="2895600" cy="1785104"/>
            </a:xfrm>
            <a:prstGeom prst="rect">
              <a:avLst/>
            </a:prstGeom>
            <a:noFill/>
          </p:spPr>
          <p:txBody>
            <a:bodyPr wrap="square" rtlCol="0" anchor="ctr">
              <a:spAutoFit/>
            </a:bodyPr>
            <a:lstStyle/>
            <a:p>
              <a:r>
                <a:rPr lang="en-US" sz="1400" b="1" dirty="0" smtClean="0">
                  <a:solidFill>
                    <a:prstClr val="black"/>
                  </a:solidFill>
                </a:rPr>
                <a:t>Customizable Indicators</a:t>
              </a:r>
              <a:br>
                <a:rPr lang="en-US" sz="1400" b="1" dirty="0" smtClean="0">
                  <a:solidFill>
                    <a:prstClr val="black"/>
                  </a:solidFill>
                </a:rPr>
              </a:br>
              <a:r>
                <a:rPr lang="en-US" sz="1200" dirty="0" smtClean="0">
                  <a:solidFill>
                    <a:prstClr val="black"/>
                  </a:solidFill>
                </a:rPr>
                <a:t>Used to convey outputs to a user</a:t>
              </a:r>
            </a:p>
            <a:p>
              <a:pPr marL="285750" indent="-285750">
                <a:buFont typeface="Arial" pitchFamily="34" charset="0"/>
                <a:buChar char="•"/>
              </a:pPr>
              <a:r>
                <a:rPr lang="en-US" sz="1200" dirty="0" smtClean="0">
                  <a:solidFill>
                    <a:prstClr val="black"/>
                  </a:solidFill>
                </a:rPr>
                <a:t>Graphs and Charts</a:t>
              </a:r>
            </a:p>
            <a:p>
              <a:pPr marL="285750" indent="-285750">
                <a:buFont typeface="Arial" pitchFamily="34" charset="0"/>
                <a:buChar char="•"/>
              </a:pPr>
              <a:r>
                <a:rPr lang="en-US" sz="1200" dirty="0" smtClean="0">
                  <a:solidFill>
                    <a:prstClr val="black"/>
                  </a:solidFill>
                </a:rPr>
                <a:t>Progress Bars</a:t>
              </a:r>
            </a:p>
            <a:p>
              <a:pPr marL="285750" indent="-285750">
                <a:buFont typeface="Arial" pitchFamily="34" charset="0"/>
                <a:buChar char="•"/>
              </a:pPr>
              <a:r>
                <a:rPr lang="en-US" sz="1200" dirty="0" smtClean="0">
                  <a:solidFill>
                    <a:prstClr val="black"/>
                  </a:solidFill>
                </a:rPr>
                <a:t>Gauges and Meters</a:t>
              </a:r>
            </a:p>
            <a:p>
              <a:pPr marL="285750" indent="-285750">
                <a:buFont typeface="Arial" pitchFamily="34" charset="0"/>
                <a:buChar char="•"/>
              </a:pPr>
              <a:r>
                <a:rPr lang="en-US" sz="1200" dirty="0" smtClean="0">
                  <a:solidFill>
                    <a:prstClr val="black"/>
                  </a:solidFill>
                </a:rPr>
                <a:t>LEDs</a:t>
              </a:r>
            </a:p>
            <a:p>
              <a:pPr marL="285750" indent="-285750">
                <a:buFont typeface="Arial" pitchFamily="34" charset="0"/>
                <a:buChar char="•"/>
              </a:pPr>
              <a:r>
                <a:rPr lang="en-US" sz="1200" dirty="0" smtClean="0">
                  <a:solidFill>
                    <a:prstClr val="black"/>
                  </a:solidFill>
                </a:rPr>
                <a:t>Numerics</a:t>
              </a:r>
            </a:p>
            <a:p>
              <a:pPr marL="285750" indent="-285750">
                <a:buFont typeface="Arial" pitchFamily="34" charset="0"/>
                <a:buChar char="•"/>
              </a:pPr>
              <a:r>
                <a:rPr lang="en-US" sz="1200" dirty="0" smtClean="0">
                  <a:solidFill>
                    <a:prstClr val="black"/>
                  </a:solidFill>
                </a:rPr>
                <a:t>Strings and Paths</a:t>
              </a:r>
            </a:p>
            <a:p>
              <a:pPr marL="285750" indent="-285750">
                <a:buFont typeface="Arial" pitchFamily="34" charset="0"/>
                <a:buChar char="•"/>
              </a:pPr>
              <a:r>
                <a:rPr lang="en-US" sz="1200" dirty="0" smtClean="0">
                  <a:solidFill>
                    <a:prstClr val="black"/>
                  </a:solidFill>
                </a:rPr>
                <a:t>…and more</a:t>
              </a:r>
              <a:endParaRPr lang="en-US" sz="1200" dirty="0">
                <a:solidFill>
                  <a:prstClr val="black"/>
                </a:solidFill>
              </a:endParaRPr>
            </a:p>
          </p:txBody>
        </p:sp>
        <p:cxnSp>
          <p:nvCxnSpPr>
            <p:cNvPr id="24" name="Elbow Connector 71"/>
            <p:cNvCxnSpPr>
              <a:stCxn id="23" idx="1"/>
            </p:cNvCxnSpPr>
            <p:nvPr/>
          </p:nvCxnSpPr>
          <p:spPr>
            <a:xfrm rot="10800000">
              <a:off x="4015824" y="2625175"/>
              <a:ext cx="2232576" cy="962685"/>
            </a:xfrm>
            <a:prstGeom prst="bentConnector3">
              <a:avLst>
                <a:gd name="adj1" fmla="val 4791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5" name="Oval 24"/>
            <p:cNvSpPr/>
            <p:nvPr/>
          </p:nvSpPr>
          <p:spPr>
            <a:xfrm>
              <a:off x="3901524" y="2568024"/>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3" name="Oval 32"/>
            <p:cNvSpPr/>
            <p:nvPr/>
          </p:nvSpPr>
          <p:spPr>
            <a:xfrm>
              <a:off x="3901524" y="4384264"/>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35" name="Straight Connector 34"/>
            <p:cNvCxnSpPr>
              <a:endCxn id="33" idx="6"/>
            </p:cNvCxnSpPr>
            <p:nvPr/>
          </p:nvCxnSpPr>
          <p:spPr>
            <a:xfrm rot="10800000" flipV="1">
              <a:off x="4015824" y="3587858"/>
              <a:ext cx="1184826" cy="853556"/>
            </a:xfrm>
            <a:prstGeom prst="bentConnector3">
              <a:avLst>
                <a:gd name="adj1" fmla="val 1809"/>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grpSp>
        <p:nvGrpSpPr>
          <p:cNvPr id="45" name="Group 44"/>
          <p:cNvGrpSpPr/>
          <p:nvPr/>
        </p:nvGrpSpPr>
        <p:grpSpPr>
          <a:xfrm>
            <a:off x="2688144" y="4508718"/>
            <a:ext cx="6455856" cy="1815882"/>
            <a:chOff x="2688144" y="4508718"/>
            <a:chExt cx="6455856" cy="1815882"/>
          </a:xfrm>
        </p:grpSpPr>
        <p:sp>
          <p:nvSpPr>
            <p:cNvPr id="29" name="TextBox 28"/>
            <p:cNvSpPr txBox="1"/>
            <p:nvPr/>
          </p:nvSpPr>
          <p:spPr>
            <a:xfrm>
              <a:off x="6248400" y="4508718"/>
              <a:ext cx="2895600" cy="1815882"/>
            </a:xfrm>
            <a:prstGeom prst="rect">
              <a:avLst/>
            </a:prstGeom>
            <a:noFill/>
          </p:spPr>
          <p:txBody>
            <a:bodyPr wrap="square" rtlCol="0" anchor="ctr">
              <a:spAutoFit/>
            </a:bodyPr>
            <a:lstStyle/>
            <a:p>
              <a:r>
                <a:rPr lang="en-US" sz="1400" b="1" dirty="0" smtClean="0">
                  <a:solidFill>
                    <a:prstClr val="black"/>
                  </a:solidFill>
                </a:rPr>
                <a:t>Customizable Controls</a:t>
              </a:r>
              <a:br>
                <a:rPr lang="en-US" sz="1400" b="1" dirty="0" smtClean="0">
                  <a:solidFill>
                    <a:prstClr val="black"/>
                  </a:solidFill>
                </a:rPr>
              </a:br>
              <a:r>
                <a:rPr lang="en-US" sz="1200" dirty="0" smtClean="0">
                  <a:solidFill>
                    <a:prstClr val="black"/>
                  </a:solidFill>
                </a:rPr>
                <a:t>Used to receive input from a user</a:t>
              </a:r>
            </a:p>
            <a:p>
              <a:pPr marL="285750" indent="-285750">
                <a:buFont typeface="Arial" pitchFamily="34" charset="0"/>
                <a:buChar char="•"/>
              </a:pPr>
              <a:r>
                <a:rPr lang="en-US" sz="1200" dirty="0" smtClean="0">
                  <a:solidFill>
                    <a:prstClr val="black"/>
                  </a:solidFill>
                </a:rPr>
                <a:t>Knobs and Dials</a:t>
              </a:r>
            </a:p>
            <a:p>
              <a:pPr marL="285750" indent="-285750">
                <a:buFont typeface="Arial" pitchFamily="34" charset="0"/>
                <a:buChar char="•"/>
              </a:pPr>
              <a:r>
                <a:rPr lang="en-US" sz="1200" dirty="0" smtClean="0">
                  <a:solidFill>
                    <a:prstClr val="black"/>
                  </a:solidFill>
                </a:rPr>
                <a:t>Sliders</a:t>
              </a:r>
            </a:p>
            <a:p>
              <a:pPr marL="285750" indent="-285750">
                <a:buFont typeface="Arial" pitchFamily="34" charset="0"/>
                <a:buChar char="•"/>
              </a:pPr>
              <a:r>
                <a:rPr lang="en-US" sz="1200" dirty="0" smtClean="0">
                  <a:solidFill>
                    <a:prstClr val="black"/>
                  </a:solidFill>
                </a:rPr>
                <a:t>Buttons</a:t>
              </a:r>
            </a:p>
            <a:p>
              <a:pPr marL="285750" indent="-285750">
                <a:buFont typeface="Arial" pitchFamily="34" charset="0"/>
                <a:buChar char="•"/>
              </a:pPr>
              <a:r>
                <a:rPr lang="en-US" sz="1200" dirty="0" smtClean="0">
                  <a:solidFill>
                    <a:prstClr val="black"/>
                  </a:solidFill>
                </a:rPr>
                <a:t>Numerics</a:t>
              </a:r>
            </a:p>
            <a:p>
              <a:pPr marL="285750" indent="-285750">
                <a:buFont typeface="Arial" pitchFamily="34" charset="0"/>
                <a:buChar char="•"/>
              </a:pPr>
              <a:r>
                <a:rPr lang="en-US" sz="1200" dirty="0" smtClean="0">
                  <a:solidFill>
                    <a:prstClr val="black"/>
                  </a:solidFill>
                </a:rPr>
                <a:t>Strings and Paths</a:t>
              </a:r>
            </a:p>
            <a:p>
              <a:pPr marL="285750" indent="-285750">
                <a:buFont typeface="Arial" pitchFamily="34" charset="0"/>
                <a:buChar char="•"/>
              </a:pPr>
              <a:r>
                <a:rPr lang="en-US" sz="1200" dirty="0" smtClean="0">
                  <a:solidFill>
                    <a:prstClr val="black"/>
                  </a:solidFill>
                </a:rPr>
                <a:t>…and more</a:t>
              </a:r>
            </a:p>
            <a:p>
              <a:pPr marL="285750" indent="-285750">
                <a:buFont typeface="Arial" pitchFamily="34" charset="0"/>
                <a:buChar char="•"/>
              </a:pPr>
              <a:endParaRPr lang="en-US" sz="1400" dirty="0">
                <a:solidFill>
                  <a:prstClr val="black"/>
                </a:solidFill>
              </a:endParaRPr>
            </a:p>
          </p:txBody>
        </p:sp>
        <p:cxnSp>
          <p:nvCxnSpPr>
            <p:cNvPr id="30" name="Elbow Connector 71"/>
            <p:cNvCxnSpPr>
              <a:stCxn id="29" idx="1"/>
              <a:endCxn id="31" idx="0"/>
            </p:cNvCxnSpPr>
            <p:nvPr/>
          </p:nvCxnSpPr>
          <p:spPr>
            <a:xfrm rot="10800000" flipV="1">
              <a:off x="3943350" y="5416658"/>
              <a:ext cx="2305050" cy="107841"/>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1" name="Oval 30"/>
            <p:cNvSpPr/>
            <p:nvPr/>
          </p:nvSpPr>
          <p:spPr>
            <a:xfrm>
              <a:off x="3886200" y="55245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8" name="Oval 37"/>
            <p:cNvSpPr/>
            <p:nvPr/>
          </p:nvSpPr>
          <p:spPr>
            <a:xfrm>
              <a:off x="2688144" y="55245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40" name="Elbow Connector 39"/>
            <p:cNvCxnSpPr>
              <a:stCxn id="38" idx="0"/>
            </p:cNvCxnSpPr>
            <p:nvPr/>
          </p:nvCxnSpPr>
          <p:spPr>
            <a:xfrm rot="5400000" flipH="1" flipV="1">
              <a:off x="3290401" y="4871553"/>
              <a:ext cx="107840" cy="1198055"/>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p14="http://schemas.microsoft.com/office/powerpoint/2010/main" val="133912008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Easily Create Professional User Interfaces </a:t>
            </a:r>
          </a:p>
        </p:txBody>
      </p:sp>
      <p:sp>
        <p:nvSpPr>
          <p:cNvPr id="5" name="Content Placeholder 4"/>
          <p:cNvSpPr>
            <a:spLocks noGrp="1"/>
          </p:cNvSpPr>
          <p:nvPr>
            <p:ph idx="1"/>
          </p:nvPr>
        </p:nvSpPr>
        <p:spPr/>
        <p:txBody>
          <a:bodyPr/>
          <a:lstStyle/>
          <a:p>
            <a:pPr algn="ctr">
              <a:buNone/>
            </a:pPr>
            <a:r>
              <a:rPr lang="en-US" i="1" dirty="0" smtClean="0"/>
              <a:t>Drag-and-drop controls and indicators help you quickly </a:t>
            </a:r>
            <a:br>
              <a:rPr lang="en-US" i="1" dirty="0" smtClean="0"/>
            </a:br>
            <a:r>
              <a:rPr lang="en-US" i="1" dirty="0" smtClean="0"/>
              <a:t>and easily create test-specific user interfaces to operate your system.</a:t>
            </a:r>
          </a:p>
          <a:p>
            <a:pPr algn="ctr"/>
            <a:endParaRPr lang="en-US" i="1" dirty="0"/>
          </a:p>
        </p:txBody>
      </p:sp>
      <p:pic>
        <p:nvPicPr>
          <p:cNvPr id="6" name="Picture 5"/>
          <p:cNvPicPr>
            <a:picLocks noChangeAspect="1"/>
          </p:cNvPicPr>
          <p:nvPr/>
        </p:nvPicPr>
        <p:blipFill>
          <a:blip r:embed="rId3" cstate="print"/>
          <a:stretch>
            <a:fillRect/>
          </a:stretch>
        </p:blipFill>
        <p:spPr>
          <a:xfrm>
            <a:off x="533400" y="2362200"/>
            <a:ext cx="3829122" cy="3810000"/>
          </a:xfrm>
          <a:prstGeom prst="rect">
            <a:avLst/>
          </a:prstGeom>
        </p:spPr>
      </p:pic>
      <p:pic>
        <p:nvPicPr>
          <p:cNvPr id="2050" name="Picture 2" descr="C:\Users\sschlons\Desktop\LV2012 Hero Instantenous Measurement fp ss.tif"/>
          <p:cNvPicPr>
            <a:picLocks noChangeAspect="1" noChangeArrowheads="1"/>
          </p:cNvPicPr>
          <p:nvPr/>
        </p:nvPicPr>
        <p:blipFill>
          <a:blip r:embed="rId4" cstate="print"/>
          <a:srcRect/>
          <a:stretch>
            <a:fillRect/>
          </a:stretch>
        </p:blipFill>
        <p:spPr bwMode="auto">
          <a:xfrm>
            <a:off x="4724400" y="2729706"/>
            <a:ext cx="4054174" cy="3074988"/>
          </a:xfrm>
          <a:prstGeom prst="rect">
            <a:avLst/>
          </a:prstGeom>
          <a:noFill/>
        </p:spPr>
      </p:pic>
    </p:spTree>
    <p:extLst>
      <p:ext uri="{BB962C8B-B14F-4D97-AF65-F5344CB8AC3E}">
        <p14:creationId xmlns="" xmlns:p14="http://schemas.microsoft.com/office/powerpoint/2010/main" val="339725356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72765" y="1828800"/>
            <a:ext cx="4994211" cy="4667441"/>
          </a:xfrm>
          <a:prstGeom prst="rect">
            <a:avLst/>
          </a:prstGeom>
        </p:spPr>
      </p:pic>
      <p:sp>
        <p:nvSpPr>
          <p:cNvPr id="2" name="Title 1"/>
          <p:cNvSpPr>
            <a:spLocks noGrp="1"/>
          </p:cNvSpPr>
          <p:nvPr>
            <p:ph type="title"/>
          </p:nvPr>
        </p:nvSpPr>
        <p:spPr/>
        <p:txBody>
          <a:bodyPr/>
          <a:lstStyle/>
          <a:p>
            <a:r>
              <a:rPr lang="en-US" dirty="0" smtClean="0"/>
              <a:t>LabVIEW Front Panels in Action</a:t>
            </a:r>
            <a:endParaRPr lang="en-US" dirty="0"/>
          </a:p>
        </p:txBody>
      </p:sp>
      <p:sp>
        <p:nvSpPr>
          <p:cNvPr id="14" name="TextBox 13"/>
          <p:cNvSpPr txBox="1"/>
          <p:nvPr/>
        </p:nvSpPr>
        <p:spPr>
          <a:xfrm>
            <a:off x="279438" y="5843749"/>
            <a:ext cx="3301962" cy="646331"/>
          </a:xfrm>
          <a:prstGeom prst="rect">
            <a:avLst/>
          </a:prstGeom>
          <a:noFill/>
        </p:spPr>
        <p:txBody>
          <a:bodyPr wrap="square" rtlCol="0">
            <a:spAutoFit/>
          </a:bodyPr>
          <a:lstStyle/>
          <a:p>
            <a:r>
              <a:rPr lang="en-US" sz="1200" i="1" dirty="0" smtClean="0"/>
              <a:t>All of the front panels above were contributed for sharing and reuse by members of the global LabVIEW community.</a:t>
            </a:r>
            <a:endParaRPr lang="en-US" sz="1200" i="1" dirty="0"/>
          </a:p>
        </p:txBody>
      </p:sp>
      <p:grpSp>
        <p:nvGrpSpPr>
          <p:cNvPr id="7" name="Group 6"/>
          <p:cNvGrpSpPr/>
          <p:nvPr/>
        </p:nvGrpSpPr>
        <p:grpSpPr>
          <a:xfrm>
            <a:off x="364024" y="1129520"/>
            <a:ext cx="4511879" cy="4597887"/>
            <a:chOff x="228600" y="1295400"/>
            <a:chExt cx="4648200" cy="4736807"/>
          </a:xfrm>
        </p:grpSpPr>
        <p:sp>
          <p:nvSpPr>
            <p:cNvPr id="13" name="Rectangle 12"/>
            <p:cNvSpPr/>
            <p:nvPr/>
          </p:nvSpPr>
          <p:spPr>
            <a:xfrm>
              <a:off x="228600" y="1295400"/>
              <a:ext cx="4648200" cy="4736807"/>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path path="circle">
                <a:fillToRect l="50000" t="50000" r="50000" b="50000"/>
              </a:path>
              <a:tileRect/>
            </a:gradFill>
            <a:ln>
              <a:solidFill>
                <a:schemeClr val="tx1"/>
              </a:solidFill>
            </a:ln>
            <a:effectLst>
              <a:outerShdw blurRad="50800" dist="76200" dir="8100000" algn="tr"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style>
            <a:lnRef idx="1">
              <a:schemeClr val="accent1"/>
            </a:lnRef>
            <a:fillRef idx="1003">
              <a:schemeClr val="dk1"/>
            </a:fillRef>
            <a:effectRef idx="2">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381000" y="1434320"/>
              <a:ext cx="2696544" cy="1404450"/>
            </a:xfrm>
            <a:prstGeom prst="rect">
              <a:avLst/>
            </a:prstGeom>
            <a:effectLst/>
          </p:spPr>
        </p:pic>
        <p:pic>
          <p:nvPicPr>
            <p:cNvPr id="5" name="Content Placeholder 4" descr="Gauge Examples.png"/>
            <p:cNvPicPr>
              <a:picLocks noChangeAspect="1"/>
            </p:cNvPicPr>
            <p:nvPr/>
          </p:nvPicPr>
          <p:blipFill>
            <a:blip r:embed="rId5" cstate="print"/>
            <a:stretch>
              <a:fillRect/>
            </a:stretch>
          </p:blipFill>
          <p:spPr>
            <a:xfrm>
              <a:off x="2797705" y="2876189"/>
              <a:ext cx="1946740" cy="1466155"/>
            </a:xfrm>
            <a:prstGeom prst="rect">
              <a:avLst/>
            </a:prstGeom>
            <a:effectLst/>
          </p:spPr>
        </p:pic>
        <p:pic>
          <p:nvPicPr>
            <p:cNvPr id="6" name="Picture 5"/>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381000" y="4352931"/>
              <a:ext cx="2375923" cy="1488959"/>
            </a:xfrm>
            <a:prstGeom prst="rect">
              <a:avLst/>
            </a:prstGeom>
            <a:effectLst/>
          </p:spPr>
        </p:pic>
        <p:pic>
          <p:nvPicPr>
            <p:cNvPr id="8" name="Picture 2" descr="http://decibel.ni.com/content/servlet/JiveServlet/downloadImage/102-4028-7-3603/ni.com%20theme%20-%20Preview%20Image.png"/>
            <p:cNvPicPr>
              <a:picLocks noChangeAspect="1" noChangeArrowheads="1"/>
            </p:cNvPicPr>
            <p:nvPr/>
          </p:nvPicPr>
          <p:blipFill>
            <a:blip r:embed="rId7" cstate="print"/>
            <a:stretch>
              <a:fillRect/>
            </a:stretch>
          </p:blipFill>
          <p:spPr bwMode="auto">
            <a:xfrm>
              <a:off x="3232870" y="1434320"/>
              <a:ext cx="1511576" cy="1406005"/>
            </a:xfrm>
            <a:prstGeom prst="rect">
              <a:avLst/>
            </a:prstGeom>
            <a:effectLst/>
          </p:spPr>
        </p:pic>
        <p:pic>
          <p:nvPicPr>
            <p:cNvPr id="9" name="Picture 4" descr="http://decibel.ni.com/content/servlet/JiveServlet/downloadImage/6828/Preview.png"/>
            <p:cNvPicPr>
              <a:picLocks noChangeAspect="1" noChangeArrowheads="1"/>
            </p:cNvPicPr>
            <p:nvPr/>
          </p:nvPicPr>
          <p:blipFill>
            <a:blip r:embed="rId8" cstate="print"/>
            <a:stretch>
              <a:fillRect/>
            </a:stretch>
          </p:blipFill>
          <p:spPr bwMode="auto">
            <a:xfrm>
              <a:off x="381000" y="2875412"/>
              <a:ext cx="2290111" cy="1466155"/>
            </a:xfrm>
            <a:prstGeom prst="rect">
              <a:avLst/>
            </a:prstGeom>
            <a:effectLst/>
          </p:spPr>
        </p:pic>
        <p:pic>
          <p:nvPicPr>
            <p:cNvPr id="10" name="Picture 6"/>
            <p:cNvPicPr>
              <a:picLocks noChangeAspect="1" noChangeArrowheads="1"/>
            </p:cNvPicPr>
            <p:nvPr/>
          </p:nvPicPr>
          <p:blipFill>
            <a:blip r:embed="rId9">
              <a:extLst>
                <a:ext uri="{28A0092B-C50C-407E-A947-70E740481C1C}">
                  <a14:useLocalDpi xmlns="" xmlns:a14="http://schemas.microsoft.com/office/drawing/2010/main" val="0"/>
                </a:ext>
              </a:extLst>
            </a:blip>
            <a:stretch>
              <a:fillRect/>
            </a:stretch>
          </p:blipFill>
          <p:spPr bwMode="auto">
            <a:xfrm>
              <a:off x="2836063" y="4381037"/>
              <a:ext cx="1908382" cy="1462401"/>
            </a:xfrm>
            <a:prstGeom prst="rect">
              <a:avLst/>
            </a:prstGeom>
            <a:effectLst/>
          </p:spPr>
        </p:pic>
      </p:grpSp>
      <p:sp>
        <p:nvSpPr>
          <p:cNvPr id="15" name="TextBox 14"/>
          <p:cNvSpPr txBox="1"/>
          <p:nvPr/>
        </p:nvSpPr>
        <p:spPr>
          <a:xfrm>
            <a:off x="5032786" y="1129520"/>
            <a:ext cx="3734190" cy="646331"/>
          </a:xfrm>
          <a:prstGeom prst="rect">
            <a:avLst/>
          </a:prstGeom>
          <a:noFill/>
        </p:spPr>
        <p:txBody>
          <a:bodyPr wrap="square" rtlCol="0">
            <a:spAutoFit/>
          </a:bodyPr>
          <a:lstStyle/>
          <a:p>
            <a:pPr algn="r"/>
            <a:r>
              <a:rPr lang="en-US" sz="1200" i="1" dirty="0" smtClean="0"/>
              <a:t>Dozens of LabVIEW front panels at SpaceX Mission Control during successful launch of Dragon.</a:t>
            </a:r>
            <a:br>
              <a:rPr lang="en-US" sz="1200" i="1" dirty="0" smtClean="0"/>
            </a:br>
            <a:r>
              <a:rPr lang="en-US" sz="1200" i="1" dirty="0" smtClean="0"/>
              <a:t>Photo Credit: Elon Musk</a:t>
            </a:r>
            <a:endParaRPr lang="en-US" sz="1200" i="1" dirty="0"/>
          </a:p>
        </p:txBody>
      </p:sp>
      <p:pic>
        <p:nvPicPr>
          <p:cNvPr id="16" name="Picture 1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72765" y="1828800"/>
            <a:ext cx="4994211" cy="4667441"/>
          </a:xfrm>
          <a:prstGeom prst="rect">
            <a:avLst/>
          </a:prstGeom>
        </p:spPr>
      </p:pic>
    </p:spTree>
    <p:extLst>
      <p:ext uri="{BB962C8B-B14F-4D97-AF65-F5344CB8AC3E}">
        <p14:creationId xmlns="" xmlns:p14="http://schemas.microsoft.com/office/powerpoint/2010/main" val="37375597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3935" y="142829"/>
            <a:ext cx="8670065" cy="964092"/>
          </a:xfrm>
        </p:spPr>
        <p:txBody>
          <a:bodyPr>
            <a:normAutofit fontScale="90000"/>
          </a:bodyPr>
          <a:lstStyle/>
          <a:p>
            <a:r>
              <a:rPr lang="en-US" dirty="0" smtClean="0"/>
              <a:t>All Front Panel Elements Have Block Diagram Terminals</a:t>
            </a:r>
            <a:br>
              <a:rPr lang="en-US" dirty="0" smtClean="0"/>
            </a:br>
            <a:r>
              <a:rPr lang="en-US" sz="2000" dirty="0" smtClean="0">
                <a:solidFill>
                  <a:schemeClr val="bg1">
                    <a:lumMod val="50000"/>
                  </a:schemeClr>
                </a:solidFill>
              </a:rPr>
              <a:t>Block diagram terminals provide access to front panel values</a:t>
            </a:r>
            <a:endParaRPr lang="en-US" dirty="0"/>
          </a:p>
        </p:txBody>
      </p:sp>
      <p:pic>
        <p:nvPicPr>
          <p:cNvPr id="4" name="Picture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28600" y="1634987"/>
            <a:ext cx="8686800" cy="3588026"/>
          </a:xfrm>
          <a:prstGeom prst="rect">
            <a:avLst/>
          </a:prstGeom>
          <a:effectLst>
            <a:reflection blurRad="6350" stA="52000" endA="300" endPos="35000" dir="5400000" sy="-100000" algn="bl" rotWithShape="0"/>
          </a:effectLst>
        </p:spPr>
      </p:pic>
      <p:pic>
        <p:nvPicPr>
          <p:cNvPr id="5" name="Picture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130490" y="1634987"/>
            <a:ext cx="4775766" cy="3584448"/>
          </a:xfrm>
          <a:prstGeom prst="rect">
            <a:avLst/>
          </a:prstGeom>
        </p:spPr>
      </p:pic>
      <p:pic>
        <p:nvPicPr>
          <p:cNvPr id="6" name="Picture 5"/>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228600" y="1638565"/>
            <a:ext cx="3836357" cy="3584448"/>
          </a:xfrm>
          <a:prstGeom prst="rect">
            <a:avLst/>
          </a:prstGeom>
        </p:spPr>
      </p:pic>
    </p:spTree>
    <p:extLst>
      <p:ext uri="{BB962C8B-B14F-4D97-AF65-F5344CB8AC3E}">
        <p14:creationId xmlns="" xmlns:p14="http://schemas.microsoft.com/office/powerpoint/2010/main" val="324567566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935" y="142829"/>
            <a:ext cx="8587305" cy="964092"/>
          </a:xfrm>
        </p:spPr>
        <p:txBody>
          <a:bodyPr>
            <a:normAutofit/>
          </a:bodyPr>
          <a:lstStyle/>
          <a:p>
            <a:r>
              <a:rPr lang="en-US" dirty="0" smtClean="0"/>
              <a:t>Examining Traditional Source Code</a:t>
            </a:r>
            <a:br>
              <a:rPr lang="en-US" dirty="0" smtClean="0"/>
            </a:br>
            <a:r>
              <a:rPr lang="en-US" sz="1800" dirty="0" smtClean="0">
                <a:solidFill>
                  <a:schemeClr val="bg1">
                    <a:lumMod val="50000"/>
                  </a:schemeClr>
                </a:solidFill>
              </a:rPr>
              <a:t>Humans use abstracted languages because machine code is too hard to comprehend</a:t>
            </a:r>
            <a:endParaRPr lang="en-US" dirty="0"/>
          </a:p>
        </p:txBody>
      </p:sp>
      <p:sp>
        <p:nvSpPr>
          <p:cNvPr id="3" name="Rounded Rectangle 2"/>
          <p:cNvSpPr/>
          <p:nvPr/>
        </p:nvSpPr>
        <p:spPr bwMode="auto">
          <a:xfrm>
            <a:off x="2133600" y="4021157"/>
            <a:ext cx="2103120" cy="374571"/>
          </a:xfrm>
          <a:prstGeom prst="roundRect">
            <a:avLst/>
          </a:prstGeom>
          <a:solidFill>
            <a:srgbClr val="FFC000"/>
          </a:solidFill>
          <a:ln>
            <a:noFill/>
          </a:ln>
          <a:effectLst/>
        </p:spPr>
        <p:txBody>
          <a:bodyPr wrap="square" anchor="ctr" anchorCtr="0">
            <a:spAutoFit/>
          </a:bodyPr>
          <a:lstStyle/>
          <a:p>
            <a:pPr algn="ctr" eaLnBrk="1" hangingPunct="1"/>
            <a:r>
              <a:rPr lang="en-US" sz="1600" dirty="0" smtClean="0">
                <a:solidFill>
                  <a:sysClr val="windowText" lastClr="000000"/>
                </a:solidFill>
                <a:latin typeface="Univers LT Std 45 Light" charset="0"/>
                <a:cs typeface="Univers LT Std 45 Light" charset="0"/>
              </a:rPr>
              <a:t>C++</a:t>
            </a:r>
            <a:endParaRPr lang="en-US" sz="1600" dirty="0">
              <a:solidFill>
                <a:sysClr val="windowText" lastClr="000000"/>
              </a:solidFill>
              <a:latin typeface="Univers LT Std 45 Light" charset="0"/>
              <a:cs typeface="Univers LT Std 45 Light" charset="0"/>
            </a:endParaRPr>
          </a:p>
        </p:txBody>
      </p:sp>
      <p:sp>
        <p:nvSpPr>
          <p:cNvPr id="5" name="Rounded Rectangle 4"/>
          <p:cNvSpPr/>
          <p:nvPr/>
        </p:nvSpPr>
        <p:spPr bwMode="auto">
          <a:xfrm>
            <a:off x="2590800" y="3581400"/>
            <a:ext cx="2103120" cy="374571"/>
          </a:xfrm>
          <a:prstGeom prst="roundRect">
            <a:avLst/>
          </a:prstGeom>
          <a:solidFill>
            <a:srgbClr val="FFC000"/>
          </a:solidFill>
          <a:ln>
            <a:noFill/>
          </a:ln>
          <a:effectLst/>
        </p:spPr>
        <p:txBody>
          <a:bodyPr wrap="square" anchor="ctr" anchorCtr="0">
            <a:spAutoFit/>
          </a:bodyPr>
          <a:lstStyle/>
          <a:p>
            <a:pPr algn="ctr" eaLnBrk="1" hangingPunct="1"/>
            <a:r>
              <a:rPr lang="en-US" sz="1600" dirty="0" smtClean="0">
                <a:solidFill>
                  <a:sysClr val="windowText" lastClr="000000"/>
                </a:solidFill>
                <a:latin typeface="Univers LT Std 45 Light" charset="0"/>
                <a:cs typeface="Univers LT Std 45 Light" charset="0"/>
              </a:rPr>
              <a:t>Java / C#</a:t>
            </a:r>
            <a:endParaRPr lang="en-US" sz="1600" dirty="0">
              <a:solidFill>
                <a:sysClr val="windowText" lastClr="000000"/>
              </a:solidFill>
              <a:latin typeface="Univers LT Std 45 Light" charset="0"/>
              <a:cs typeface="Univers LT Std 45 Light" charset="0"/>
            </a:endParaRPr>
          </a:p>
        </p:txBody>
      </p:sp>
      <p:sp>
        <p:nvSpPr>
          <p:cNvPr id="6" name="Rounded Rectangle 5"/>
          <p:cNvSpPr/>
          <p:nvPr/>
        </p:nvSpPr>
        <p:spPr bwMode="auto">
          <a:xfrm>
            <a:off x="1676400" y="4460914"/>
            <a:ext cx="2103120" cy="374571"/>
          </a:xfrm>
          <a:prstGeom prst="roundRect">
            <a:avLst/>
          </a:prstGeom>
          <a:solidFill>
            <a:srgbClr val="FFC000"/>
          </a:solidFill>
          <a:ln>
            <a:noFill/>
          </a:ln>
          <a:effectLst/>
        </p:spPr>
        <p:txBody>
          <a:bodyPr wrap="square" anchor="ctr" anchorCtr="0">
            <a:spAutoFit/>
          </a:bodyPr>
          <a:lstStyle/>
          <a:p>
            <a:pPr algn="ctr" eaLnBrk="1" hangingPunct="1"/>
            <a:r>
              <a:rPr lang="en-US" sz="1600" dirty="0" smtClean="0">
                <a:solidFill>
                  <a:sysClr val="windowText" lastClr="000000"/>
                </a:solidFill>
                <a:latin typeface="Univers LT Std 45 Light" charset="0"/>
                <a:cs typeface="Univers LT Std 45 Light" charset="0"/>
              </a:rPr>
              <a:t>C</a:t>
            </a:r>
            <a:endParaRPr lang="en-US" sz="1600" dirty="0">
              <a:solidFill>
                <a:sysClr val="windowText" lastClr="000000"/>
              </a:solidFill>
              <a:latin typeface="Univers LT Std 45 Light" charset="0"/>
              <a:cs typeface="Univers LT Std 45 Light" charset="0"/>
            </a:endParaRPr>
          </a:p>
        </p:txBody>
      </p:sp>
      <p:sp>
        <p:nvSpPr>
          <p:cNvPr id="7" name="Rounded Rectangle 6"/>
          <p:cNvSpPr/>
          <p:nvPr/>
        </p:nvSpPr>
        <p:spPr bwMode="auto">
          <a:xfrm>
            <a:off x="1219200" y="4900671"/>
            <a:ext cx="2103120" cy="374571"/>
          </a:xfrm>
          <a:prstGeom prst="roundRect">
            <a:avLst/>
          </a:prstGeom>
          <a:solidFill>
            <a:srgbClr val="FFC000"/>
          </a:solidFill>
          <a:ln>
            <a:noFill/>
          </a:ln>
          <a:effectLst/>
        </p:spPr>
        <p:txBody>
          <a:bodyPr wrap="square" anchor="ctr" anchorCtr="0">
            <a:spAutoFit/>
          </a:bodyPr>
          <a:lstStyle/>
          <a:p>
            <a:pPr algn="ctr" eaLnBrk="1" hangingPunct="1"/>
            <a:r>
              <a:rPr lang="en-US" sz="1600" dirty="0" smtClean="0">
                <a:solidFill>
                  <a:sysClr val="windowText" lastClr="000000"/>
                </a:solidFill>
                <a:latin typeface="Univers LT Std 45 Light" charset="0"/>
                <a:cs typeface="Univers LT Std 45 Light" charset="0"/>
              </a:rPr>
              <a:t>Assembly Language</a:t>
            </a:r>
            <a:endParaRPr lang="en-US" sz="1600" dirty="0">
              <a:solidFill>
                <a:sysClr val="windowText" lastClr="000000"/>
              </a:solidFill>
              <a:latin typeface="Univers LT Std 45 Light" charset="0"/>
              <a:cs typeface="Univers LT Std 45 Light" charset="0"/>
            </a:endParaRPr>
          </a:p>
        </p:txBody>
      </p:sp>
      <p:sp>
        <p:nvSpPr>
          <p:cNvPr id="9" name="Text Box 5"/>
          <p:cNvSpPr txBox="1">
            <a:spLocks noChangeArrowheads="1"/>
          </p:cNvSpPr>
          <p:nvPr/>
        </p:nvSpPr>
        <p:spPr bwMode="auto">
          <a:xfrm rot="16200000">
            <a:off x="-727713" y="4470167"/>
            <a:ext cx="2377441" cy="3385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1600" dirty="0">
                <a:latin typeface="Univers LT Std 45 Light"/>
                <a:cs typeface="Univers LT Std 55"/>
              </a:rPr>
              <a:t>Abstraction</a:t>
            </a:r>
          </a:p>
        </p:txBody>
      </p:sp>
      <p:sp>
        <p:nvSpPr>
          <p:cNvPr id="10" name="Text Box 6"/>
          <p:cNvSpPr txBox="1">
            <a:spLocks noChangeArrowheads="1"/>
          </p:cNvSpPr>
          <p:nvPr/>
        </p:nvSpPr>
        <p:spPr bwMode="auto">
          <a:xfrm>
            <a:off x="614460" y="5833646"/>
            <a:ext cx="4201381" cy="3385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1600" dirty="0">
                <a:latin typeface="Univers LT Std 45 Light"/>
                <a:cs typeface="Univers LT Std 55"/>
              </a:rPr>
              <a:t>System Complexity</a:t>
            </a:r>
          </a:p>
        </p:txBody>
      </p:sp>
      <p:pic>
        <p:nvPicPr>
          <p:cNvPr id="11" name="Code 1" descr="More code.pdf"/>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bwMode="auto">
          <a:xfrm>
            <a:off x="7416656" y="2545118"/>
            <a:ext cx="1482518" cy="2441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12" name="Code 3" descr="More code.pdf"/>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bwMode="auto">
          <a:xfrm rot="20700000">
            <a:off x="7599348" y="2433727"/>
            <a:ext cx="1482518" cy="2441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13" name="Code 4" descr="More code.pdf"/>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bwMode="auto">
          <a:xfrm rot="300000">
            <a:off x="7361199" y="2220300"/>
            <a:ext cx="1482518" cy="2441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14" name="Code 5" descr="More code.pdf"/>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bwMode="auto">
          <a:xfrm rot="21300000">
            <a:off x="7475134" y="2193560"/>
            <a:ext cx="1482518" cy="2441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17" name="Code 5" descr="More code.pdf"/>
          <p:cNvPicPr>
            <a:picLocks noChangeAspect="1"/>
          </p:cNvPicPr>
          <p:nvPr/>
        </p:nvPicPr>
        <p:blipFill rotWithShape="1">
          <a:blip r:embed="rId3">
            <a:extLst>
              <a:ext uri="{28A0092B-C50C-407E-A947-70E740481C1C}">
                <a14:useLocalDpi xmlns="" xmlns:a14="http://schemas.microsoft.com/office/drawing/2010/main" val="0"/>
              </a:ext>
            </a:extLst>
          </a:blip>
          <a:srcRect b="45377"/>
          <a:stretch/>
        </p:blipFill>
        <p:spPr bwMode="auto">
          <a:xfrm>
            <a:off x="5029201" y="1279023"/>
            <a:ext cx="3073258" cy="2764902"/>
          </a:xfrm>
          <a:prstGeom prst="rect">
            <a:avLst/>
          </a:prstGeom>
          <a:solidFill>
            <a:srgbClr val="FFFFFF">
              <a:shade val="85000"/>
            </a:srgbClr>
          </a:solidFill>
          <a:ln w="12700" cap="sq">
            <a:solidFill>
              <a:schemeClr val="tx1"/>
            </a:solidFill>
            <a:miter lim="800000"/>
          </a:ln>
          <a:effectLst>
            <a:outerShdw blurRad="152400" dist="508000" dir="5400000" sx="89000" sy="89000" rotWithShape="0">
              <a:prstClr val="black">
                <a:alpha val="15000"/>
              </a:prstClr>
            </a:outerShdw>
          </a:effectLst>
          <a:extLst/>
        </p:spPr>
      </p:pic>
      <p:sp>
        <p:nvSpPr>
          <p:cNvPr id="16" name="Rounded Rectangle 15"/>
          <p:cNvSpPr/>
          <p:nvPr/>
        </p:nvSpPr>
        <p:spPr bwMode="auto">
          <a:xfrm>
            <a:off x="762000" y="5340429"/>
            <a:ext cx="2103120" cy="374571"/>
          </a:xfrm>
          <a:prstGeom prst="roundRect">
            <a:avLst/>
          </a:prstGeom>
          <a:solidFill>
            <a:srgbClr val="FFC000"/>
          </a:solidFill>
          <a:ln>
            <a:noFill/>
          </a:ln>
          <a:effectLst/>
        </p:spPr>
        <p:txBody>
          <a:bodyPr wrap="square" anchor="ctr" anchorCtr="0">
            <a:spAutoFit/>
          </a:bodyPr>
          <a:lstStyle/>
          <a:p>
            <a:pPr algn="ctr" eaLnBrk="1" hangingPunct="1"/>
            <a:r>
              <a:rPr lang="en-US" sz="1600" dirty="0" smtClean="0">
                <a:solidFill>
                  <a:sysClr val="windowText" lastClr="000000"/>
                </a:solidFill>
                <a:latin typeface="Univers LT Std 45 Light" charset="0"/>
                <a:cs typeface="Univers LT Std 45 Light" charset="0"/>
              </a:rPr>
              <a:t>Machine Code</a:t>
            </a:r>
            <a:endParaRPr lang="en-US" sz="1600" dirty="0">
              <a:solidFill>
                <a:sysClr val="windowText" lastClr="000000"/>
              </a:solidFill>
              <a:latin typeface="Univers LT Std 45 Light" charset="0"/>
              <a:cs typeface="Univers LT Std 45 Light" charset="0"/>
            </a:endParaRPr>
          </a:p>
        </p:txBody>
      </p:sp>
      <p:grpSp>
        <p:nvGrpSpPr>
          <p:cNvPr id="28" name="Group 27"/>
          <p:cNvGrpSpPr/>
          <p:nvPr/>
        </p:nvGrpSpPr>
        <p:grpSpPr>
          <a:xfrm>
            <a:off x="685800" y="3352800"/>
            <a:ext cx="3810000" cy="2439194"/>
            <a:chOff x="304006" y="1067594"/>
            <a:chExt cx="2972594" cy="2439194"/>
          </a:xfrm>
        </p:grpSpPr>
        <p:cxnSp>
          <p:nvCxnSpPr>
            <p:cNvPr id="19" name="Straight Arrow Connector 18"/>
            <p:cNvCxnSpPr/>
            <p:nvPr/>
          </p:nvCxnSpPr>
          <p:spPr>
            <a:xfrm rot="5400000" flipH="1" flipV="1">
              <a:off x="-914400" y="2286000"/>
              <a:ext cx="2438400" cy="1588"/>
            </a:xfrm>
            <a:prstGeom prst="straightConnector1">
              <a:avLst/>
            </a:prstGeom>
            <a:ln w="57150">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304800" y="3505200"/>
              <a:ext cx="2971800" cy="1588"/>
            </a:xfrm>
            <a:prstGeom prst="straightConnector1">
              <a:avLst/>
            </a:prstGeom>
            <a:ln w="57150">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p14="http://schemas.microsoft.com/office/powerpoint/2010/main" val="2202805697"/>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We Live in a Graphical, Parallel World</a:t>
            </a:r>
            <a:br>
              <a:rPr lang="en-US" dirty="0" smtClean="0"/>
            </a:br>
            <a:r>
              <a:rPr lang="en-US" sz="1800" dirty="0" smtClean="0">
                <a:solidFill>
                  <a:schemeClr val="bg1">
                    <a:lumMod val="50000"/>
                  </a:schemeClr>
                </a:solidFill>
              </a:rPr>
              <a:t>…But what if everything was represented using sequential, textual syntax?</a:t>
            </a:r>
            <a:endParaRPr lang="en-US" dirty="0"/>
          </a:p>
        </p:txBody>
      </p:sp>
      <p:pic>
        <p:nvPicPr>
          <p:cNvPr id="1028" name="Picture 4"/>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13103" y="2049852"/>
            <a:ext cx="2335250" cy="8640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69" name="Football Image"/>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3338008" y="1752840"/>
            <a:ext cx="2207772" cy="1458036"/>
          </a:xfrm>
          <a:prstGeom prst="roundRect">
            <a:avLst>
              <a:gd name="adj" fmla="val 5630"/>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70" name="Group 169"/>
          <p:cNvGrpSpPr/>
          <p:nvPr/>
        </p:nvGrpSpPr>
        <p:grpSpPr>
          <a:xfrm>
            <a:off x="6270392" y="1668024"/>
            <a:ext cx="2340208" cy="1758636"/>
            <a:chOff x="10946503" y="919537"/>
            <a:chExt cx="3579253" cy="2643993"/>
          </a:xfrm>
        </p:grpSpPr>
        <p:pic>
          <p:nvPicPr>
            <p:cNvPr id="171" name="Picture 170"/>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rot="21219596">
              <a:off x="10946503" y="919537"/>
              <a:ext cx="2853688" cy="2604536"/>
            </a:xfrm>
            <a:prstGeom prst="rect">
              <a:avLst/>
            </a:prstGeom>
            <a:ln>
              <a:solidFill>
                <a:schemeClr val="tx1"/>
              </a:solidFill>
            </a:ln>
          </p:spPr>
        </p:pic>
        <p:pic>
          <p:nvPicPr>
            <p:cNvPr id="172" name="Picture 171"/>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12640095" y="934468"/>
              <a:ext cx="1885661" cy="2629062"/>
            </a:xfrm>
            <a:prstGeom prst="rect">
              <a:avLst/>
            </a:prstGeom>
            <a:ln>
              <a:solidFill>
                <a:schemeClr val="tx1"/>
              </a:solidFill>
            </a:ln>
          </p:spPr>
        </p:pic>
      </p:grpSp>
      <p:cxnSp>
        <p:nvCxnSpPr>
          <p:cNvPr id="1024" name="Straight Connector 1023"/>
          <p:cNvCxnSpPr/>
          <p:nvPr/>
        </p:nvCxnSpPr>
        <p:spPr>
          <a:xfrm>
            <a:off x="304800" y="3614410"/>
            <a:ext cx="8382000"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175" name="TextBox 174"/>
          <p:cNvSpPr txBox="1"/>
          <p:nvPr/>
        </p:nvSpPr>
        <p:spPr>
          <a:xfrm>
            <a:off x="194932" y="3352800"/>
            <a:ext cx="2057400" cy="261610"/>
          </a:xfrm>
          <a:prstGeom prst="rect">
            <a:avLst/>
          </a:prstGeom>
          <a:noFill/>
        </p:spPr>
        <p:txBody>
          <a:bodyPr wrap="square" rtlCol="0" anchor="ctr">
            <a:spAutoFit/>
          </a:bodyPr>
          <a:lstStyle/>
          <a:p>
            <a:r>
              <a:rPr lang="en-US" sz="1100" i="1" dirty="0" smtClean="0">
                <a:solidFill>
                  <a:prstClr val="black"/>
                </a:solidFill>
              </a:rPr>
              <a:t>Our World</a:t>
            </a:r>
            <a:endParaRPr lang="en-US" sz="1100" i="1" dirty="0">
              <a:solidFill>
                <a:prstClr val="black"/>
              </a:solidFill>
            </a:endParaRPr>
          </a:p>
        </p:txBody>
      </p:sp>
      <p:sp>
        <p:nvSpPr>
          <p:cNvPr id="176" name="TextBox 175"/>
          <p:cNvSpPr txBox="1"/>
          <p:nvPr/>
        </p:nvSpPr>
        <p:spPr>
          <a:xfrm>
            <a:off x="196701" y="3625043"/>
            <a:ext cx="2057400" cy="261610"/>
          </a:xfrm>
          <a:prstGeom prst="rect">
            <a:avLst/>
          </a:prstGeom>
          <a:noFill/>
        </p:spPr>
        <p:txBody>
          <a:bodyPr wrap="square" rtlCol="0" anchor="ctr">
            <a:spAutoFit/>
          </a:bodyPr>
          <a:lstStyle/>
          <a:p>
            <a:r>
              <a:rPr lang="en-US" sz="1100" i="1" dirty="0" smtClean="0">
                <a:solidFill>
                  <a:prstClr val="black"/>
                </a:solidFill>
              </a:rPr>
              <a:t>A World Without Graphical</a:t>
            </a:r>
            <a:endParaRPr lang="en-US" sz="1100" i="1" dirty="0">
              <a:solidFill>
                <a:prstClr val="black"/>
              </a:solidFill>
            </a:endParaRPr>
          </a:p>
        </p:txBody>
      </p:sp>
      <p:sp>
        <p:nvSpPr>
          <p:cNvPr id="177" name="TextBox 176"/>
          <p:cNvSpPr txBox="1"/>
          <p:nvPr/>
        </p:nvSpPr>
        <p:spPr>
          <a:xfrm>
            <a:off x="304800" y="1282728"/>
            <a:ext cx="2443553" cy="261610"/>
          </a:xfrm>
          <a:prstGeom prst="rect">
            <a:avLst/>
          </a:prstGeom>
          <a:noFill/>
        </p:spPr>
        <p:txBody>
          <a:bodyPr wrap="square" rtlCol="0" anchor="ctr">
            <a:spAutoFit/>
          </a:bodyPr>
          <a:lstStyle/>
          <a:p>
            <a:pPr algn="ctr"/>
            <a:r>
              <a:rPr lang="en-US" sz="1100" dirty="0" smtClean="0">
                <a:solidFill>
                  <a:prstClr val="black"/>
                </a:solidFill>
              </a:rPr>
              <a:t>Gantt Chart</a:t>
            </a:r>
            <a:endParaRPr lang="en-US" sz="1100" dirty="0">
              <a:solidFill>
                <a:prstClr val="black"/>
              </a:solidFill>
            </a:endParaRPr>
          </a:p>
        </p:txBody>
      </p:sp>
      <p:sp>
        <p:nvSpPr>
          <p:cNvPr id="178" name="TextBox 177"/>
          <p:cNvSpPr txBox="1"/>
          <p:nvPr/>
        </p:nvSpPr>
        <p:spPr>
          <a:xfrm>
            <a:off x="3338008" y="1295945"/>
            <a:ext cx="2207772" cy="261610"/>
          </a:xfrm>
          <a:prstGeom prst="rect">
            <a:avLst/>
          </a:prstGeom>
          <a:noFill/>
        </p:spPr>
        <p:txBody>
          <a:bodyPr wrap="square" rtlCol="0" anchor="ctr">
            <a:spAutoFit/>
          </a:bodyPr>
          <a:lstStyle/>
          <a:p>
            <a:pPr algn="ctr"/>
            <a:r>
              <a:rPr lang="en-US" sz="1100" dirty="0" smtClean="0">
                <a:solidFill>
                  <a:prstClr val="black"/>
                </a:solidFill>
              </a:rPr>
              <a:t>Football Play</a:t>
            </a:r>
            <a:endParaRPr lang="en-US" sz="1100" dirty="0">
              <a:solidFill>
                <a:prstClr val="black"/>
              </a:solidFill>
            </a:endParaRPr>
          </a:p>
        </p:txBody>
      </p:sp>
      <p:sp>
        <p:nvSpPr>
          <p:cNvPr id="179" name="TextBox 178"/>
          <p:cNvSpPr txBox="1"/>
          <p:nvPr/>
        </p:nvSpPr>
        <p:spPr>
          <a:xfrm>
            <a:off x="6171900" y="1295945"/>
            <a:ext cx="2207772" cy="261610"/>
          </a:xfrm>
          <a:prstGeom prst="rect">
            <a:avLst/>
          </a:prstGeom>
          <a:noFill/>
        </p:spPr>
        <p:txBody>
          <a:bodyPr wrap="square" rtlCol="0" anchor="ctr">
            <a:spAutoFit/>
          </a:bodyPr>
          <a:lstStyle/>
          <a:p>
            <a:pPr algn="ctr"/>
            <a:r>
              <a:rPr lang="en-US" sz="1100" dirty="0" smtClean="0">
                <a:solidFill>
                  <a:prstClr val="black"/>
                </a:solidFill>
              </a:rPr>
              <a:t>Musical Score</a:t>
            </a:r>
            <a:endParaRPr lang="en-US" sz="1100" dirty="0">
              <a:solidFill>
                <a:prstClr val="black"/>
              </a:solidFill>
            </a:endParaRPr>
          </a:p>
        </p:txBody>
      </p:sp>
      <p:sp>
        <p:nvSpPr>
          <p:cNvPr id="180" name="TextBox 179"/>
          <p:cNvSpPr txBox="1"/>
          <p:nvPr/>
        </p:nvSpPr>
        <p:spPr>
          <a:xfrm>
            <a:off x="304799" y="4107865"/>
            <a:ext cx="2743201" cy="2292935"/>
          </a:xfrm>
          <a:prstGeom prst="rect">
            <a:avLst/>
          </a:prstGeom>
          <a:noFill/>
        </p:spPr>
        <p:txBody>
          <a:bodyPr wrap="square" rtlCol="0" anchor="ctr">
            <a:spAutoFit/>
          </a:bodyPr>
          <a:lstStyle/>
          <a:p>
            <a:r>
              <a:rPr lang="en-US" sz="1100" dirty="0" smtClean="0">
                <a:solidFill>
                  <a:prstClr val="black"/>
                </a:solidFill>
              </a:rPr>
              <a:t>Begin Project</a:t>
            </a:r>
          </a:p>
          <a:p>
            <a:r>
              <a:rPr lang="en-US" sz="1100" dirty="0" smtClean="0">
                <a:solidFill>
                  <a:prstClr val="black"/>
                </a:solidFill>
              </a:rPr>
              <a:t>Simultaneously Begin Tasks A and B</a:t>
            </a:r>
          </a:p>
          <a:p>
            <a:r>
              <a:rPr lang="en-US" sz="1100" dirty="0" smtClean="0">
                <a:solidFill>
                  <a:prstClr val="black"/>
                </a:solidFill>
              </a:rPr>
              <a:t>When Task A Ends, </a:t>
            </a:r>
          </a:p>
          <a:p>
            <a:r>
              <a:rPr lang="en-US" sz="1100" dirty="0" smtClean="0">
                <a:solidFill>
                  <a:prstClr val="black"/>
                </a:solidFill>
              </a:rPr>
              <a:t>Simultaneously Begin Tasks C, D, and H</a:t>
            </a:r>
          </a:p>
          <a:p>
            <a:r>
              <a:rPr lang="en-US" sz="1100" dirty="0" smtClean="0">
                <a:solidFill>
                  <a:prstClr val="black"/>
                </a:solidFill>
              </a:rPr>
              <a:t>When Tasks B and C Both End,</a:t>
            </a:r>
          </a:p>
          <a:p>
            <a:r>
              <a:rPr lang="en-US" sz="1100" dirty="0" smtClean="0">
                <a:solidFill>
                  <a:prstClr val="black"/>
                </a:solidFill>
              </a:rPr>
              <a:t>Begin Task E</a:t>
            </a:r>
          </a:p>
          <a:p>
            <a:r>
              <a:rPr lang="en-US" sz="1100" dirty="0" smtClean="0">
                <a:solidFill>
                  <a:prstClr val="black"/>
                </a:solidFill>
              </a:rPr>
              <a:t>When Task D Ends,</a:t>
            </a:r>
          </a:p>
          <a:p>
            <a:r>
              <a:rPr lang="en-US" sz="1100" dirty="0" smtClean="0">
                <a:solidFill>
                  <a:prstClr val="black"/>
                </a:solidFill>
              </a:rPr>
              <a:t>Begin Task F</a:t>
            </a:r>
          </a:p>
          <a:p>
            <a:r>
              <a:rPr lang="en-US" sz="1100" dirty="0" smtClean="0">
                <a:solidFill>
                  <a:prstClr val="black"/>
                </a:solidFill>
              </a:rPr>
              <a:t>When Task E Ends, If Task H has Ended,</a:t>
            </a:r>
          </a:p>
          <a:p>
            <a:r>
              <a:rPr lang="en-US" sz="1100" dirty="0" smtClean="0">
                <a:solidFill>
                  <a:prstClr val="black"/>
                </a:solidFill>
              </a:rPr>
              <a:t>Begin Task G</a:t>
            </a:r>
          </a:p>
          <a:p>
            <a:r>
              <a:rPr lang="en-US" sz="1100" dirty="0" smtClean="0">
                <a:solidFill>
                  <a:prstClr val="black"/>
                </a:solidFill>
              </a:rPr>
              <a:t>When Task F and G End,</a:t>
            </a:r>
          </a:p>
          <a:p>
            <a:r>
              <a:rPr lang="en-US" sz="1100" dirty="0" smtClean="0">
                <a:solidFill>
                  <a:prstClr val="black"/>
                </a:solidFill>
              </a:rPr>
              <a:t>Finish Project</a:t>
            </a:r>
          </a:p>
          <a:p>
            <a:endParaRPr lang="en-US" sz="1100" dirty="0" smtClean="0">
              <a:solidFill>
                <a:prstClr val="black"/>
              </a:solidFill>
            </a:endParaRPr>
          </a:p>
        </p:txBody>
      </p:sp>
      <p:sp>
        <p:nvSpPr>
          <p:cNvPr id="181" name="TextBox 180"/>
          <p:cNvSpPr txBox="1"/>
          <p:nvPr/>
        </p:nvSpPr>
        <p:spPr>
          <a:xfrm>
            <a:off x="3070293" y="4107865"/>
            <a:ext cx="3330507" cy="2462213"/>
          </a:xfrm>
          <a:prstGeom prst="rect">
            <a:avLst/>
          </a:prstGeom>
          <a:noFill/>
        </p:spPr>
        <p:txBody>
          <a:bodyPr wrap="square" rtlCol="0" anchor="ctr">
            <a:spAutoFit/>
          </a:bodyPr>
          <a:lstStyle/>
          <a:p>
            <a:pPr defTabSz="182880"/>
            <a:r>
              <a:rPr lang="en-US" sz="1100" dirty="0" smtClean="0">
                <a:solidFill>
                  <a:prstClr val="black"/>
                </a:solidFill>
              </a:rPr>
              <a:t>Align in Split-Back Formation</a:t>
            </a:r>
          </a:p>
          <a:p>
            <a:pPr defTabSz="182880"/>
            <a:r>
              <a:rPr lang="en-US" sz="1100" dirty="0" smtClean="0">
                <a:solidFill>
                  <a:prstClr val="black"/>
                </a:solidFill>
              </a:rPr>
              <a:t>Center Hikes Ball to Quarterback</a:t>
            </a:r>
          </a:p>
          <a:p>
            <a:pPr defTabSz="182880"/>
            <a:r>
              <a:rPr lang="en-US" sz="1100" dirty="0" smtClean="0">
                <a:solidFill>
                  <a:prstClr val="black"/>
                </a:solidFill>
              </a:rPr>
              <a:t>Simultaneously,</a:t>
            </a:r>
          </a:p>
          <a:p>
            <a:pPr defTabSz="182880"/>
            <a:r>
              <a:rPr lang="en-US" sz="1100" dirty="0" smtClean="0">
                <a:solidFill>
                  <a:prstClr val="black"/>
                </a:solidFill>
              </a:rPr>
              <a:t>	Center Blocks Defensive Tackle</a:t>
            </a:r>
          </a:p>
          <a:p>
            <a:pPr defTabSz="182880"/>
            <a:r>
              <a:rPr lang="en-US" sz="1100" dirty="0">
                <a:solidFill>
                  <a:prstClr val="black"/>
                </a:solidFill>
              </a:rPr>
              <a:t>	</a:t>
            </a:r>
            <a:r>
              <a:rPr lang="en-US" sz="1100" dirty="0" smtClean="0">
                <a:solidFill>
                  <a:prstClr val="black"/>
                </a:solidFill>
              </a:rPr>
              <a:t>Quarterback Hands Ball to Tailback</a:t>
            </a:r>
          </a:p>
          <a:p>
            <a:pPr defTabSz="182880"/>
            <a:r>
              <a:rPr lang="en-US" sz="1100" dirty="0">
                <a:solidFill>
                  <a:prstClr val="black"/>
                </a:solidFill>
              </a:rPr>
              <a:t>	</a:t>
            </a:r>
            <a:r>
              <a:rPr lang="en-US" sz="1100" dirty="0" smtClean="0">
                <a:solidFill>
                  <a:prstClr val="black"/>
                </a:solidFill>
              </a:rPr>
              <a:t>Offensive Tackles 1-4 Block Defensive End</a:t>
            </a:r>
          </a:p>
          <a:p>
            <a:pPr defTabSz="182880"/>
            <a:r>
              <a:rPr lang="en-US" sz="1100" dirty="0">
                <a:solidFill>
                  <a:prstClr val="black"/>
                </a:solidFill>
              </a:rPr>
              <a:t>	</a:t>
            </a:r>
            <a:r>
              <a:rPr lang="en-US" sz="1100" dirty="0" smtClean="0">
                <a:solidFill>
                  <a:prstClr val="black"/>
                </a:solidFill>
              </a:rPr>
              <a:t>Wide Receiver Right Runs In Route</a:t>
            </a:r>
          </a:p>
          <a:p>
            <a:pPr defTabSz="182880"/>
            <a:r>
              <a:rPr lang="en-US" sz="1100" dirty="0" smtClean="0">
                <a:solidFill>
                  <a:prstClr val="black"/>
                </a:solidFill>
              </a:rPr>
              <a:t>	Wide Receiver Left Runs Screen Route</a:t>
            </a:r>
          </a:p>
          <a:p>
            <a:pPr defTabSz="182880"/>
            <a:r>
              <a:rPr lang="en-US" sz="1100" dirty="0" smtClean="0">
                <a:solidFill>
                  <a:prstClr val="black"/>
                </a:solidFill>
              </a:rPr>
              <a:t>	Tight End Blocks Linebacker</a:t>
            </a:r>
          </a:p>
          <a:p>
            <a:pPr defTabSz="182880"/>
            <a:r>
              <a:rPr lang="en-US" sz="1100" dirty="0">
                <a:solidFill>
                  <a:prstClr val="black"/>
                </a:solidFill>
              </a:rPr>
              <a:t>	</a:t>
            </a:r>
            <a:r>
              <a:rPr lang="en-US" sz="1100" dirty="0" smtClean="0">
                <a:solidFill>
                  <a:prstClr val="black"/>
                </a:solidFill>
              </a:rPr>
              <a:t>Tailback Runs Through Center Hole</a:t>
            </a:r>
          </a:p>
          <a:p>
            <a:pPr defTabSz="182880"/>
            <a:r>
              <a:rPr lang="en-US" sz="1100" dirty="0">
                <a:solidFill>
                  <a:prstClr val="black"/>
                </a:solidFill>
              </a:rPr>
              <a:t>	</a:t>
            </a:r>
            <a:r>
              <a:rPr lang="en-US" sz="1100" dirty="0" smtClean="0">
                <a:solidFill>
                  <a:prstClr val="black"/>
                </a:solidFill>
              </a:rPr>
              <a:t>Fullback Blocks Middle Linebacker</a:t>
            </a:r>
          </a:p>
          <a:p>
            <a:pPr defTabSz="182880"/>
            <a:r>
              <a:rPr lang="en-US" sz="1100" dirty="0" smtClean="0">
                <a:solidFill>
                  <a:prstClr val="black"/>
                </a:solidFill>
              </a:rPr>
              <a:t>End Play</a:t>
            </a:r>
          </a:p>
          <a:p>
            <a:pPr defTabSz="182880"/>
            <a:endParaRPr lang="en-US" sz="1100" dirty="0" smtClean="0">
              <a:solidFill>
                <a:prstClr val="black"/>
              </a:solidFill>
            </a:endParaRPr>
          </a:p>
          <a:p>
            <a:pPr defTabSz="182880"/>
            <a:r>
              <a:rPr lang="en-US" sz="1100" dirty="0">
                <a:solidFill>
                  <a:prstClr val="black"/>
                </a:solidFill>
              </a:rPr>
              <a:t>	</a:t>
            </a:r>
            <a:endParaRPr lang="en-US" sz="1100" dirty="0" smtClean="0">
              <a:solidFill>
                <a:prstClr val="black"/>
              </a:solidFill>
            </a:endParaRPr>
          </a:p>
        </p:txBody>
      </p:sp>
      <p:sp>
        <p:nvSpPr>
          <p:cNvPr id="182" name="TextBox 181"/>
          <p:cNvSpPr txBox="1"/>
          <p:nvPr/>
        </p:nvSpPr>
        <p:spPr>
          <a:xfrm>
            <a:off x="6111205" y="4107865"/>
            <a:ext cx="3025707" cy="2462213"/>
          </a:xfrm>
          <a:prstGeom prst="rect">
            <a:avLst/>
          </a:prstGeom>
          <a:noFill/>
        </p:spPr>
        <p:txBody>
          <a:bodyPr wrap="square" rtlCol="0" anchor="ctr">
            <a:spAutoFit/>
          </a:bodyPr>
          <a:lstStyle/>
          <a:p>
            <a:pPr defTabSz="182880"/>
            <a:r>
              <a:rPr lang="en-US" sz="1100" dirty="0" smtClean="0">
                <a:solidFill>
                  <a:prstClr val="black"/>
                </a:solidFill>
              </a:rPr>
              <a:t>Begin Song</a:t>
            </a:r>
          </a:p>
          <a:p>
            <a:pPr defTabSz="182880"/>
            <a:r>
              <a:rPr lang="en-US" sz="1100" dirty="0" smtClean="0">
                <a:solidFill>
                  <a:prstClr val="black"/>
                </a:solidFill>
              </a:rPr>
              <a:t>Rest Two Beats in ¾ Time</a:t>
            </a:r>
          </a:p>
          <a:p>
            <a:pPr defTabSz="182880"/>
            <a:r>
              <a:rPr lang="en-US" sz="1100" dirty="0" smtClean="0">
                <a:solidFill>
                  <a:prstClr val="black"/>
                </a:solidFill>
              </a:rPr>
              <a:t>While Three Iterations Haven’t Been Played,</a:t>
            </a:r>
          </a:p>
          <a:p>
            <a:pPr defTabSz="182880"/>
            <a:r>
              <a:rPr lang="en-US" sz="1100" dirty="0" smtClean="0">
                <a:solidFill>
                  <a:prstClr val="black"/>
                </a:solidFill>
              </a:rPr>
              <a:t>	Left Hand Plays Low C, G, and Middle C</a:t>
            </a:r>
          </a:p>
          <a:p>
            <a:pPr defTabSz="182880"/>
            <a:r>
              <a:rPr lang="en-US" sz="1100" dirty="0">
                <a:solidFill>
                  <a:prstClr val="black"/>
                </a:solidFill>
              </a:rPr>
              <a:t>	</a:t>
            </a:r>
            <a:r>
              <a:rPr lang="en-US" sz="1100" dirty="0" smtClean="0">
                <a:solidFill>
                  <a:prstClr val="black"/>
                </a:solidFill>
              </a:rPr>
              <a:t>And Right Hand E, G, and High C</a:t>
            </a:r>
          </a:p>
          <a:p>
            <a:pPr defTabSz="182880"/>
            <a:r>
              <a:rPr lang="en-US" sz="1100" dirty="0" smtClean="0">
                <a:solidFill>
                  <a:prstClr val="black"/>
                </a:solidFill>
              </a:rPr>
              <a:t>	Hold for Two Beats</a:t>
            </a:r>
          </a:p>
          <a:p>
            <a:pPr defTabSz="182880"/>
            <a:r>
              <a:rPr lang="en-US" sz="1100" dirty="0">
                <a:solidFill>
                  <a:prstClr val="black"/>
                </a:solidFill>
              </a:rPr>
              <a:t>	</a:t>
            </a:r>
            <a:r>
              <a:rPr lang="en-US" sz="1100" dirty="0" smtClean="0">
                <a:solidFill>
                  <a:prstClr val="black"/>
                </a:solidFill>
              </a:rPr>
              <a:t>Pause for One Beat</a:t>
            </a:r>
          </a:p>
          <a:p>
            <a:pPr defTabSz="182880"/>
            <a:r>
              <a:rPr lang="en-US" sz="1100" dirty="0">
                <a:solidFill>
                  <a:prstClr val="black"/>
                </a:solidFill>
              </a:rPr>
              <a:t>	</a:t>
            </a:r>
            <a:r>
              <a:rPr lang="en-US" sz="1100" dirty="0" smtClean="0">
                <a:solidFill>
                  <a:prstClr val="black"/>
                </a:solidFill>
              </a:rPr>
              <a:t>Left Hand Plays Low A, D, F</a:t>
            </a:r>
          </a:p>
          <a:p>
            <a:pPr defTabSz="182880"/>
            <a:r>
              <a:rPr lang="en-US" sz="1100" dirty="0">
                <a:solidFill>
                  <a:prstClr val="black"/>
                </a:solidFill>
              </a:rPr>
              <a:t>	</a:t>
            </a:r>
            <a:r>
              <a:rPr lang="en-US" sz="1100" dirty="0" smtClean="0">
                <a:solidFill>
                  <a:prstClr val="black"/>
                </a:solidFill>
              </a:rPr>
              <a:t>And Right Hand Plays High F, A, F</a:t>
            </a:r>
          </a:p>
          <a:p>
            <a:pPr defTabSz="182880"/>
            <a:r>
              <a:rPr lang="en-US" sz="1100" dirty="0">
                <a:solidFill>
                  <a:prstClr val="black"/>
                </a:solidFill>
              </a:rPr>
              <a:t>	</a:t>
            </a:r>
            <a:r>
              <a:rPr lang="en-US" sz="1100" dirty="0" smtClean="0">
                <a:solidFill>
                  <a:prstClr val="black"/>
                </a:solidFill>
              </a:rPr>
              <a:t>Hold for Three Beats</a:t>
            </a:r>
          </a:p>
          <a:p>
            <a:pPr defTabSz="182880"/>
            <a:r>
              <a:rPr lang="en-US" sz="1100" dirty="0" smtClean="0">
                <a:solidFill>
                  <a:prstClr val="black"/>
                </a:solidFill>
              </a:rPr>
              <a:t>Repeat</a:t>
            </a:r>
          </a:p>
          <a:p>
            <a:pPr defTabSz="182880"/>
            <a:r>
              <a:rPr lang="en-US" sz="1100" dirty="0" smtClean="0">
                <a:solidFill>
                  <a:prstClr val="black"/>
                </a:solidFill>
              </a:rPr>
              <a:t>End Song</a:t>
            </a:r>
          </a:p>
          <a:p>
            <a:pPr defTabSz="182880"/>
            <a:endParaRPr lang="en-US" sz="1100" dirty="0" smtClean="0">
              <a:solidFill>
                <a:prstClr val="black"/>
              </a:solidFill>
            </a:endParaRPr>
          </a:p>
          <a:p>
            <a:pPr defTabSz="182880"/>
            <a:r>
              <a:rPr lang="en-US" sz="1100" dirty="0">
                <a:solidFill>
                  <a:prstClr val="black"/>
                </a:solidFill>
              </a:rPr>
              <a:t>	</a:t>
            </a:r>
            <a:endParaRPr lang="en-US" sz="1100" dirty="0" smtClean="0">
              <a:solidFill>
                <a:prstClr val="black"/>
              </a:solidFill>
            </a:endParaRPr>
          </a:p>
        </p:txBody>
      </p:sp>
    </p:spTree>
    <p:extLst>
      <p:ext uri="{BB962C8B-B14F-4D97-AF65-F5344CB8AC3E}">
        <p14:creationId xmlns="" xmlns:p14="http://schemas.microsoft.com/office/powerpoint/2010/main" val="313819428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Today, We Will Explore:</a:t>
            </a:r>
            <a:endParaRPr lang="en-US" dirty="0"/>
          </a:p>
        </p:txBody>
      </p:sp>
      <p:graphicFrame>
        <p:nvGraphicFramePr>
          <p:cNvPr id="2" name="Diagram 1"/>
          <p:cNvGraphicFramePr/>
          <p:nvPr>
            <p:extLst>
              <p:ext uri="{D42A27DB-BD31-4B8C-83A1-F6EECF244321}">
                <p14:modId xmlns="" xmlns:p14="http://schemas.microsoft.com/office/powerpoint/2010/main" val="811684216"/>
              </p:ext>
            </p:extLst>
          </p:nvPr>
        </p:nvGraphicFramePr>
        <p:xfrm>
          <a:off x="609600" y="1066800"/>
          <a:ext cx="83058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4217926882"/>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V flow chart.tif"/>
          <p:cNvPicPr>
            <a:picLocks noChangeAspect="1"/>
          </p:cNvPicPr>
          <p:nvPr/>
        </p:nvPicPr>
        <p:blipFill rotWithShape="1">
          <a:blip r:embed="rId3" cstate="print">
            <a:alphaModFix/>
            <a:extLst>
              <a:ext uri="{28A0092B-C50C-407E-A947-70E740481C1C}">
                <a14:useLocalDpi xmlns="" xmlns:a14="http://schemas.microsoft.com/office/drawing/2010/main" val="0"/>
              </a:ext>
            </a:extLst>
          </a:blip>
          <a:srcRect b="-2826"/>
          <a:stretch/>
        </p:blipFill>
        <p:spPr>
          <a:xfrm>
            <a:off x="0" y="1295400"/>
            <a:ext cx="8839200" cy="4191000"/>
          </a:xfrm>
          <a:prstGeom prst="rect">
            <a:avLst/>
          </a:prstGeom>
          <a:solidFill>
            <a:schemeClr val="bg1"/>
          </a:solidFill>
        </p:spPr>
      </p:pic>
      <p:sp>
        <p:nvSpPr>
          <p:cNvPr id="5" name="Title 4"/>
          <p:cNvSpPr>
            <a:spLocks noGrp="1"/>
          </p:cNvSpPr>
          <p:nvPr>
            <p:ph type="title"/>
          </p:nvPr>
        </p:nvSpPr>
        <p:spPr>
          <a:xfrm>
            <a:off x="473935" y="142829"/>
            <a:ext cx="8670065" cy="964092"/>
          </a:xfrm>
        </p:spPr>
        <p:txBody>
          <a:bodyPr>
            <a:normAutofit fontScale="90000"/>
          </a:bodyPr>
          <a:lstStyle/>
          <a:p>
            <a:r>
              <a:rPr lang="en-US" dirty="0" smtClean="0"/>
              <a:t>With LabVIEW, You Can Program the Way You Think</a:t>
            </a:r>
            <a:endParaRPr lang="en-US" dirty="0"/>
          </a:p>
        </p:txBody>
      </p:sp>
    </p:spTree>
    <p:extLst>
      <p:ext uri="{BB962C8B-B14F-4D97-AF65-F5344CB8AC3E}">
        <p14:creationId xmlns="" xmlns:p14="http://schemas.microsoft.com/office/powerpoint/2010/main" val="1524951809"/>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for hand drawing.png"/>
          <p:cNvPicPr>
            <a:picLocks noChangeAspect="1"/>
          </p:cNvPicPr>
          <p:nvPr/>
        </p:nvPicPr>
        <p:blipFill rotWithShape="1">
          <a:blip r:embed="rId3" cstate="print">
            <a:extLst>
              <a:ext uri="{28A0092B-C50C-407E-A947-70E740481C1C}">
                <a14:useLocalDpi xmlns="" xmlns:a14="http://schemas.microsoft.com/office/drawing/2010/main" val="0"/>
              </a:ext>
            </a:extLst>
          </a:blip>
          <a:srcRect l="5883" t="145" r="8013" b="-1443"/>
          <a:stretch/>
        </p:blipFill>
        <p:spPr>
          <a:xfrm>
            <a:off x="0" y="1280746"/>
            <a:ext cx="9144000" cy="4571999"/>
          </a:xfrm>
          <a:prstGeom prst="rect">
            <a:avLst/>
          </a:prstGeom>
          <a:solidFill>
            <a:schemeClr val="bg1"/>
          </a:solidFill>
        </p:spPr>
      </p:pic>
      <p:sp>
        <p:nvSpPr>
          <p:cNvPr id="2" name="Title 1"/>
          <p:cNvSpPr>
            <a:spLocks noGrp="1"/>
          </p:cNvSpPr>
          <p:nvPr>
            <p:ph type="title"/>
          </p:nvPr>
        </p:nvSpPr>
        <p:spPr>
          <a:xfrm>
            <a:off x="473935" y="142829"/>
            <a:ext cx="8670065" cy="964092"/>
          </a:xfrm>
        </p:spPr>
        <p:txBody>
          <a:bodyPr>
            <a:normAutofit/>
          </a:bodyPr>
          <a:lstStyle/>
          <a:p>
            <a:r>
              <a:rPr lang="en-US" sz="2900" dirty="0"/>
              <a:t>With LabVIEW, You Can Program the Way You Think</a:t>
            </a:r>
          </a:p>
        </p:txBody>
      </p:sp>
      <p:sp>
        <p:nvSpPr>
          <p:cNvPr id="5" name="TextBox 4"/>
          <p:cNvSpPr txBox="1"/>
          <p:nvPr/>
        </p:nvSpPr>
        <p:spPr>
          <a:xfrm>
            <a:off x="1524000" y="5382768"/>
            <a:ext cx="6096000" cy="923330"/>
          </a:xfrm>
          <a:prstGeom prst="rect">
            <a:avLst/>
          </a:prstGeom>
          <a:noFill/>
        </p:spPr>
        <p:txBody>
          <a:bodyPr wrap="square" rtlCol="0">
            <a:spAutoFit/>
          </a:bodyPr>
          <a:lstStyle/>
          <a:p>
            <a:pPr algn="ctr"/>
            <a:r>
              <a:rPr lang="en-US" dirty="0" smtClean="0"/>
              <a:t>The graphical, </a:t>
            </a:r>
            <a:r>
              <a:rPr lang="en-US" dirty="0" smtClean="0">
                <a:solidFill>
                  <a:srgbClr val="FF0000"/>
                </a:solidFill>
              </a:rPr>
              <a:t>dataflow</a:t>
            </a:r>
            <a:r>
              <a:rPr lang="en-US" dirty="0" smtClean="0"/>
              <a:t>-based G </a:t>
            </a:r>
            <a:r>
              <a:rPr lang="en-US" dirty="0"/>
              <a:t>programming language </a:t>
            </a:r>
            <a:r>
              <a:rPr lang="en-US" dirty="0" smtClean="0"/>
              <a:t/>
            </a:r>
            <a:br>
              <a:rPr lang="en-US" dirty="0" smtClean="0"/>
            </a:br>
            <a:r>
              <a:rPr lang="en-US" dirty="0" smtClean="0"/>
              <a:t>is ideal for programming parallel data </a:t>
            </a:r>
            <a:r>
              <a:rPr lang="en-US" dirty="0"/>
              <a:t>acquisition </a:t>
            </a:r>
            <a:r>
              <a:rPr lang="en-US" dirty="0" smtClean="0"/>
              <a:t>hardware.</a:t>
            </a:r>
            <a:endParaRPr lang="en-US" dirty="0"/>
          </a:p>
        </p:txBody>
      </p:sp>
    </p:spTree>
    <p:extLst>
      <p:ext uri="{BB962C8B-B14F-4D97-AF65-F5344CB8AC3E}">
        <p14:creationId xmlns="" xmlns:p14="http://schemas.microsoft.com/office/powerpoint/2010/main" val="758909578"/>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stretch>
            <a:fillRect/>
          </a:stretch>
        </p:blipFill>
        <p:spPr>
          <a:xfrm>
            <a:off x="1406882" y="2057400"/>
            <a:ext cx="6365518" cy="4141582"/>
          </a:xfrm>
          <a:prstGeom prst="rect">
            <a:avLst/>
          </a:prstGeom>
        </p:spPr>
      </p:pic>
      <p:sp>
        <p:nvSpPr>
          <p:cNvPr id="2" name="Title 1"/>
          <p:cNvSpPr>
            <a:spLocks noGrp="1"/>
          </p:cNvSpPr>
          <p:nvPr>
            <p:ph type="title"/>
          </p:nvPr>
        </p:nvSpPr>
        <p:spPr/>
        <p:txBody>
          <a:bodyPr>
            <a:normAutofit/>
          </a:bodyPr>
          <a:lstStyle/>
          <a:p>
            <a:r>
              <a:rPr lang="en-US" dirty="0"/>
              <a:t>Save Time Developing Test Systems</a:t>
            </a:r>
          </a:p>
        </p:txBody>
      </p:sp>
      <p:sp>
        <p:nvSpPr>
          <p:cNvPr id="5" name="Content Placeholder 4"/>
          <p:cNvSpPr>
            <a:spLocks noGrp="1"/>
          </p:cNvSpPr>
          <p:nvPr>
            <p:ph idx="1"/>
          </p:nvPr>
        </p:nvSpPr>
        <p:spPr/>
        <p:txBody>
          <a:bodyPr/>
          <a:lstStyle/>
          <a:p>
            <a:pPr algn="ctr">
              <a:buNone/>
            </a:pPr>
            <a:r>
              <a:rPr lang="en-US" i="1" dirty="0" smtClean="0"/>
              <a:t>Spend less time on text-based syntax and more time solving complex test system challenges</a:t>
            </a:r>
          </a:p>
          <a:p>
            <a:endParaRPr lang="en-US" i="1" dirty="0"/>
          </a:p>
        </p:txBody>
      </p:sp>
    </p:spTree>
    <p:extLst>
      <p:ext uri="{BB962C8B-B14F-4D97-AF65-F5344CB8AC3E}">
        <p14:creationId xmlns="" xmlns:p14="http://schemas.microsoft.com/office/powerpoint/2010/main" val="196444813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2</a:t>
            </a:r>
          </a:p>
        </p:txBody>
      </p:sp>
      <p:sp>
        <p:nvSpPr>
          <p:cNvPr id="818180" name="Text Box 19"/>
          <p:cNvSpPr txBox="1">
            <a:spLocks noChangeArrowheads="1"/>
          </p:cNvSpPr>
          <p:nvPr/>
        </p:nvSpPr>
        <p:spPr bwMode="auto">
          <a:xfrm>
            <a:off x="990599" y="3665110"/>
            <a:ext cx="7347858" cy="1384995"/>
          </a:xfrm>
          <a:prstGeom prst="rect">
            <a:avLst/>
          </a:prstGeom>
          <a:noFill/>
          <a:ln w="9525">
            <a:noFill/>
            <a:miter lim="800000"/>
            <a:headEnd type="none" w="sm" len="sm"/>
            <a:tailEnd type="none" w="sm" len="sm"/>
          </a:ln>
        </p:spPr>
        <p:txBody>
          <a:bodyPr wrap="square">
            <a:spAutoFit/>
          </a:bodyPr>
          <a:lstStyle/>
          <a:p>
            <a:pPr marL="287338" indent="-287338" eaLnBrk="0" hangingPunct="0">
              <a:spcBef>
                <a:spcPct val="20000"/>
              </a:spcBef>
              <a:buFontTx/>
              <a:buChar char="•"/>
            </a:pPr>
            <a:r>
              <a:rPr lang="en-US" sz="2800" dirty="0" smtClean="0"/>
              <a:t>Create a LabVIEW application that will simulate and plot a signal on a Waveform Graph.</a:t>
            </a:r>
            <a:endParaRPr lang="en-US" sz="2800" dirty="0">
              <a:solidFill>
                <a:schemeClr val="bg1"/>
              </a:solidFill>
            </a:endParaRP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Simulate and Plot Signal</a:t>
            </a:r>
            <a:endParaRPr lang="en-US" sz="3600" dirty="0"/>
          </a:p>
          <a:p>
            <a:pPr marL="381000" indent="-381000">
              <a:lnSpc>
                <a:spcPct val="90000"/>
              </a:lnSpc>
              <a:spcBef>
                <a:spcPct val="20000"/>
              </a:spcBef>
              <a:tabLst>
                <a:tab pos="8229600" algn="r"/>
              </a:tabLst>
            </a:pPr>
            <a:endParaRPr lang="en-US" sz="2400" dirty="0" smtClean="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25 minutes</a:t>
            </a:r>
            <a:r>
              <a:rPr lang="en-US" sz="2800" dirty="0"/>
              <a:t>	</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43000" y="2819400"/>
            <a:ext cx="6553200" cy="2743200"/>
          </a:xfrm>
          <a:prstGeom prst="roundRect">
            <a:avLst>
              <a:gd name="adj" fmla="val 11000"/>
            </a:avLst>
          </a:prstGeom>
          <a:noFill/>
          <a:ln w="190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r>
              <a:rPr lang="en-US" dirty="0" smtClean="0"/>
              <a:t>What Is Data Flow?</a:t>
            </a:r>
            <a:endParaRPr lang="en-US" dirty="0"/>
          </a:p>
        </p:txBody>
      </p:sp>
      <p:sp>
        <p:nvSpPr>
          <p:cNvPr id="3" name="Content Placeholder 2"/>
          <p:cNvSpPr>
            <a:spLocks noGrp="1"/>
          </p:cNvSpPr>
          <p:nvPr>
            <p:ph idx="1"/>
          </p:nvPr>
        </p:nvSpPr>
        <p:spPr/>
        <p:txBody>
          <a:bodyPr>
            <a:normAutofit/>
          </a:bodyPr>
          <a:lstStyle/>
          <a:p>
            <a:r>
              <a:rPr lang="en-US" sz="1800" dirty="0" smtClean="0"/>
              <a:t>Each block diagram node executes only when it receives all inputs.</a:t>
            </a:r>
          </a:p>
          <a:p>
            <a:r>
              <a:rPr lang="en-US" sz="1800" dirty="0" smtClean="0"/>
              <a:t>Each node produces output data after execution.</a:t>
            </a:r>
          </a:p>
          <a:p>
            <a:r>
              <a:rPr lang="en-US" sz="1800" dirty="0" smtClean="0"/>
              <a:t>Data flows along a path defined by wires.</a:t>
            </a:r>
          </a:p>
          <a:p>
            <a:r>
              <a:rPr lang="en-US" sz="1800" dirty="0" smtClean="0"/>
              <a:t>The movement of data determines execution order.</a:t>
            </a:r>
            <a:endParaRPr lang="en-US" sz="1800" dirty="0"/>
          </a:p>
        </p:txBody>
      </p:sp>
      <p:sp>
        <p:nvSpPr>
          <p:cNvPr id="5" name="TextBox 4"/>
          <p:cNvSpPr txBox="1"/>
          <p:nvPr/>
        </p:nvSpPr>
        <p:spPr>
          <a:xfrm>
            <a:off x="1752600" y="5726668"/>
            <a:ext cx="5334000" cy="369332"/>
          </a:xfrm>
          <a:prstGeom prst="rect">
            <a:avLst/>
          </a:prstGeom>
          <a:noFill/>
        </p:spPr>
        <p:txBody>
          <a:bodyPr wrap="square" rtlCol="0">
            <a:spAutoFit/>
          </a:bodyPr>
          <a:lstStyle/>
          <a:p>
            <a:pPr algn="ctr"/>
            <a:r>
              <a:rPr lang="en-US" dirty="0" smtClean="0"/>
              <a:t>Formula: Result = (A+B*C) / (D-E)</a:t>
            </a:r>
            <a:endParaRPr lang="en-US" dirty="0"/>
          </a:p>
        </p:txBody>
      </p:sp>
      <p:pic>
        <p:nvPicPr>
          <p:cNvPr id="1027" name="Picture 3"/>
          <p:cNvPicPr>
            <a:picLocks noChangeAspect="1" noChangeArrowheads="1"/>
          </p:cNvPicPr>
          <p:nvPr/>
        </p:nvPicPr>
        <p:blipFill rotWithShape="1">
          <a:blip r:embed="rId3" cstate="print"/>
          <a:srcRect t="35226" r="56923"/>
          <a:stretch/>
        </p:blipFill>
        <p:spPr bwMode="auto">
          <a:xfrm>
            <a:off x="1905000" y="2862942"/>
            <a:ext cx="5113317" cy="2611582"/>
          </a:xfrm>
          <a:prstGeom prst="rect">
            <a:avLst/>
          </a:prstGeom>
          <a:noFill/>
          <a:ln w="9525">
            <a:noFill/>
            <a:miter lim="800000"/>
            <a:headEnd/>
            <a:tailEnd/>
          </a:ln>
        </p:spPr>
      </p:pic>
      <p:sp>
        <p:nvSpPr>
          <p:cNvPr id="4" name="Left Brace 3"/>
          <p:cNvSpPr/>
          <p:nvPr/>
        </p:nvSpPr>
        <p:spPr>
          <a:xfrm>
            <a:off x="283464" y="1210056"/>
            <a:ext cx="1524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 xmlns:p14="http://schemas.microsoft.com/office/powerpoint/2010/main" val="362298834"/>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Data Flow?</a:t>
            </a:r>
            <a:endParaRPr lang="en-US" dirty="0"/>
          </a:p>
        </p:txBody>
      </p:sp>
      <p:sp>
        <p:nvSpPr>
          <p:cNvPr id="3" name="Content Placeholder 2"/>
          <p:cNvSpPr>
            <a:spLocks noGrp="1"/>
          </p:cNvSpPr>
          <p:nvPr>
            <p:ph idx="1"/>
          </p:nvPr>
        </p:nvSpPr>
        <p:spPr/>
        <p:txBody>
          <a:bodyPr>
            <a:normAutofit/>
          </a:bodyPr>
          <a:lstStyle/>
          <a:p>
            <a:r>
              <a:rPr lang="en-US" sz="1800" dirty="0" smtClean="0"/>
              <a:t>Each block diagram node executes only when it receives all inputs.</a:t>
            </a:r>
          </a:p>
          <a:p>
            <a:r>
              <a:rPr lang="en-US" sz="1800" dirty="0" smtClean="0"/>
              <a:t>Each node produces output data after execution.</a:t>
            </a:r>
          </a:p>
          <a:p>
            <a:r>
              <a:rPr lang="en-US" sz="1800" dirty="0" smtClean="0"/>
              <a:t>Data flows along a path defined by wires.</a:t>
            </a:r>
          </a:p>
          <a:p>
            <a:r>
              <a:rPr lang="en-US" sz="1800" dirty="0" smtClean="0"/>
              <a:t>The movement of data determines execution order.</a:t>
            </a:r>
            <a:endParaRPr lang="en-US" sz="1800" dirty="0"/>
          </a:p>
        </p:txBody>
      </p:sp>
      <p:sp>
        <p:nvSpPr>
          <p:cNvPr id="5" name="TextBox 4"/>
          <p:cNvSpPr txBox="1"/>
          <p:nvPr/>
        </p:nvSpPr>
        <p:spPr>
          <a:xfrm>
            <a:off x="228600" y="5638800"/>
            <a:ext cx="8382000" cy="646331"/>
          </a:xfrm>
          <a:prstGeom prst="rect">
            <a:avLst/>
          </a:prstGeom>
          <a:noFill/>
        </p:spPr>
        <p:txBody>
          <a:bodyPr wrap="square" rtlCol="0">
            <a:spAutoFit/>
          </a:bodyPr>
          <a:lstStyle/>
          <a:p>
            <a:pPr algn="ctr"/>
            <a:r>
              <a:rPr lang="en-US" dirty="0" smtClean="0"/>
              <a:t>The [Multiply] </a:t>
            </a:r>
            <a:r>
              <a:rPr lang="en-US" dirty="0"/>
              <a:t>and </a:t>
            </a:r>
            <a:r>
              <a:rPr lang="en-US" dirty="0" smtClean="0"/>
              <a:t>[Subtract] </a:t>
            </a:r>
            <a:r>
              <a:rPr lang="en-US" dirty="0"/>
              <a:t>operations can execute at the same </a:t>
            </a:r>
            <a:r>
              <a:rPr lang="en-US" dirty="0" smtClean="0"/>
              <a:t>time since they don’t have any data dependencies.</a:t>
            </a:r>
            <a:endParaRPr lang="en-US" dirty="0"/>
          </a:p>
        </p:txBody>
      </p:sp>
      <p:pic>
        <p:nvPicPr>
          <p:cNvPr id="1027" name="Picture 3"/>
          <p:cNvPicPr>
            <a:picLocks noChangeAspect="1" noChangeArrowheads="1"/>
          </p:cNvPicPr>
          <p:nvPr/>
        </p:nvPicPr>
        <p:blipFill rotWithShape="1">
          <a:blip r:embed="rId3" cstate="print"/>
          <a:srcRect t="35226" r="56923"/>
          <a:stretch/>
        </p:blipFill>
        <p:spPr bwMode="auto">
          <a:xfrm>
            <a:off x="1905000" y="2862942"/>
            <a:ext cx="5113317" cy="2611582"/>
          </a:xfrm>
          <a:prstGeom prst="rect">
            <a:avLst/>
          </a:prstGeom>
          <a:noFill/>
          <a:ln w="9525">
            <a:noFill/>
            <a:miter lim="800000"/>
            <a:headEnd/>
            <a:tailEnd/>
          </a:ln>
        </p:spPr>
      </p:pic>
      <p:sp>
        <p:nvSpPr>
          <p:cNvPr id="9" name="Rounded Rectangle 8"/>
          <p:cNvSpPr/>
          <p:nvPr/>
        </p:nvSpPr>
        <p:spPr>
          <a:xfrm>
            <a:off x="2743200" y="4572000"/>
            <a:ext cx="2181225" cy="1002792"/>
          </a:xfrm>
          <a:prstGeom prst="roundRect">
            <a:avLst>
              <a:gd name="adj" fmla="val 11212"/>
            </a:avLst>
          </a:prstGeom>
          <a:noFill/>
          <a:ln w="190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1600200" y="3514344"/>
            <a:ext cx="2181225" cy="1002792"/>
          </a:xfrm>
          <a:prstGeom prst="roundRect">
            <a:avLst>
              <a:gd name="adj" fmla="val 11212"/>
            </a:avLst>
          </a:prstGeom>
          <a:noFill/>
          <a:ln w="190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Left Brace 10"/>
          <p:cNvSpPr/>
          <p:nvPr/>
        </p:nvSpPr>
        <p:spPr>
          <a:xfrm>
            <a:off x="286512" y="1898904"/>
            <a:ext cx="1524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 xmlns:p14="http://schemas.microsoft.com/office/powerpoint/2010/main" val="4177020165"/>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normAutofit fontScale="90000"/>
          </a:bodyPr>
          <a:lstStyle/>
          <a:p>
            <a:r>
              <a:rPr lang="en-US" dirty="0" smtClean="0"/>
              <a:t>Dataflow Languages Naturally Express Parallelism</a:t>
            </a:r>
            <a:br>
              <a:rPr lang="en-US" dirty="0" smtClean="0"/>
            </a:br>
            <a:r>
              <a:rPr lang="en-US" sz="2000" dirty="0" smtClean="0">
                <a:solidFill>
                  <a:schemeClr val="bg1">
                    <a:lumMod val="50000"/>
                  </a:schemeClr>
                </a:solidFill>
              </a:rPr>
              <a:t>The LabVIEW compiler will </a:t>
            </a:r>
            <a:r>
              <a:rPr lang="en-US" sz="2000" dirty="0" smtClean="0">
                <a:solidFill>
                  <a:srgbClr val="FF0000"/>
                </a:solidFill>
              </a:rPr>
              <a:t>automatically</a:t>
            </a:r>
            <a:r>
              <a:rPr lang="en-US" sz="2000" dirty="0" smtClean="0">
                <a:solidFill>
                  <a:schemeClr val="bg1">
                    <a:lumMod val="50000"/>
                  </a:schemeClr>
                </a:solidFill>
              </a:rPr>
              <a:t> </a:t>
            </a:r>
            <a:r>
              <a:rPr lang="en-US" sz="2000" dirty="0">
                <a:solidFill>
                  <a:srgbClr val="FF0000"/>
                </a:solidFill>
              </a:rPr>
              <a:t>multithread</a:t>
            </a:r>
            <a:r>
              <a:rPr lang="en-US" sz="2000" dirty="0" smtClean="0">
                <a:solidFill>
                  <a:schemeClr val="bg1">
                    <a:lumMod val="50000"/>
                  </a:schemeClr>
                </a:solidFill>
              </a:rPr>
              <a:t> code expressed in parallel</a:t>
            </a:r>
            <a:endParaRPr lang="en-US" dirty="0"/>
          </a:p>
        </p:txBody>
      </p:sp>
      <p:grpSp>
        <p:nvGrpSpPr>
          <p:cNvPr id="11" name="Group 10"/>
          <p:cNvGrpSpPr/>
          <p:nvPr/>
        </p:nvGrpSpPr>
        <p:grpSpPr>
          <a:xfrm>
            <a:off x="1257300" y="3773424"/>
            <a:ext cx="6629400" cy="2322576"/>
            <a:chOff x="1257300" y="3556492"/>
            <a:chExt cx="6629400" cy="2322576"/>
          </a:xfrm>
        </p:grpSpPr>
        <p:pic>
          <p:nvPicPr>
            <p:cNvPr id="7" name="Picture 2"/>
            <p:cNvPicPr>
              <a:picLocks noChangeAspect="1" noChangeArrowheads="1"/>
            </p:cNvPicPr>
            <p:nvPr/>
          </p:nvPicPr>
          <p:blipFill>
            <a:blip r:embed="rId3" cstate="print"/>
            <a:srcRect r="37511"/>
            <a:stretch>
              <a:fillRect/>
            </a:stretch>
          </p:blipFill>
          <p:spPr bwMode="auto">
            <a:xfrm>
              <a:off x="1371600" y="4311039"/>
              <a:ext cx="6400800" cy="1265275"/>
            </a:xfrm>
            <a:prstGeom prst="rect">
              <a:avLst/>
            </a:prstGeom>
            <a:noFill/>
            <a:ln w="9525">
              <a:noFill/>
              <a:miter lim="800000"/>
              <a:headEnd/>
              <a:tailEnd/>
            </a:ln>
          </p:spPr>
        </p:pic>
        <p:sp>
          <p:nvSpPr>
            <p:cNvPr id="8" name="Rounded Rectangle 7"/>
            <p:cNvSpPr/>
            <p:nvPr/>
          </p:nvSpPr>
          <p:spPr>
            <a:xfrm>
              <a:off x="1257300" y="3733800"/>
              <a:ext cx="6629400" cy="2145268"/>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2590800" y="3556492"/>
              <a:ext cx="3962400" cy="369332"/>
            </a:xfrm>
            <a:prstGeom prst="rect">
              <a:avLst/>
            </a:prstGeom>
            <a:solidFill>
              <a:schemeClr val="bg1"/>
            </a:solidFill>
          </p:spPr>
          <p:txBody>
            <a:bodyPr wrap="square" rtlCol="0">
              <a:spAutoFit/>
            </a:bodyPr>
            <a:lstStyle/>
            <a:p>
              <a:pPr algn="ctr"/>
              <a:r>
                <a:rPr lang="en-US" dirty="0" smtClean="0"/>
                <a:t>Data Parallelism</a:t>
              </a:r>
              <a:endParaRPr lang="en-US" dirty="0"/>
            </a:p>
          </p:txBody>
        </p:sp>
      </p:grpSp>
      <p:grpSp>
        <p:nvGrpSpPr>
          <p:cNvPr id="4" name="Group 3"/>
          <p:cNvGrpSpPr/>
          <p:nvPr/>
        </p:nvGrpSpPr>
        <p:grpSpPr>
          <a:xfrm>
            <a:off x="1257300" y="1329452"/>
            <a:ext cx="6629400" cy="2328148"/>
            <a:chOff x="1257300" y="960120"/>
            <a:chExt cx="6629400" cy="2328148"/>
          </a:xfrm>
        </p:grpSpPr>
        <p:sp>
          <p:nvSpPr>
            <p:cNvPr id="6" name="Rounded Rectangle 5"/>
            <p:cNvSpPr/>
            <p:nvPr/>
          </p:nvSpPr>
          <p:spPr>
            <a:xfrm>
              <a:off x="1257300" y="1143000"/>
              <a:ext cx="6629400" cy="2145268"/>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5" name="Picture 3"/>
            <p:cNvPicPr>
              <a:picLocks noChangeAspect="1" noChangeArrowheads="1"/>
            </p:cNvPicPr>
            <p:nvPr/>
          </p:nvPicPr>
          <p:blipFill>
            <a:blip r:embed="rId4" cstate="print"/>
            <a:srcRect r="56563" b="27778"/>
            <a:stretch>
              <a:fillRect/>
            </a:stretch>
          </p:blipFill>
          <p:spPr bwMode="auto">
            <a:xfrm>
              <a:off x="2011729" y="1512332"/>
              <a:ext cx="5120543" cy="1676400"/>
            </a:xfrm>
            <a:prstGeom prst="rect">
              <a:avLst/>
            </a:prstGeom>
            <a:noFill/>
            <a:ln w="9525">
              <a:noFill/>
              <a:miter lim="800000"/>
              <a:headEnd/>
              <a:tailEnd/>
            </a:ln>
          </p:spPr>
        </p:pic>
        <p:sp>
          <p:nvSpPr>
            <p:cNvPr id="10" name="TextBox 9"/>
            <p:cNvSpPr txBox="1"/>
            <p:nvPr/>
          </p:nvSpPr>
          <p:spPr>
            <a:xfrm>
              <a:off x="2590800" y="960120"/>
              <a:ext cx="3962400" cy="369332"/>
            </a:xfrm>
            <a:prstGeom prst="rect">
              <a:avLst/>
            </a:prstGeom>
            <a:solidFill>
              <a:schemeClr val="bg1"/>
            </a:solidFill>
          </p:spPr>
          <p:txBody>
            <a:bodyPr wrap="square" rtlCol="0">
              <a:spAutoFit/>
            </a:bodyPr>
            <a:lstStyle/>
            <a:p>
              <a:pPr algn="ctr"/>
              <a:r>
                <a:rPr lang="en-US" dirty="0" smtClean="0"/>
                <a:t>Task Parallelism</a:t>
              </a:r>
              <a:endParaRPr lang="en-US" dirty="0"/>
            </a:p>
          </p:txBody>
        </p:sp>
      </p:grpSp>
    </p:spTree>
    <p:extLst>
      <p:ext uri="{BB962C8B-B14F-4D97-AF65-F5344CB8AC3E}">
        <p14:creationId xmlns="" xmlns:p14="http://schemas.microsoft.com/office/powerpoint/2010/main" val="2910278330"/>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Creating a LabVIEW Block Diagram</a:t>
            </a:r>
            <a:endParaRPr lang="en-US" dirty="0"/>
          </a:p>
        </p:txBody>
      </p:sp>
      <p:pic>
        <p:nvPicPr>
          <p:cNvPr id="4" name="Animated GIF"/>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05081" y="1044102"/>
            <a:ext cx="5967119" cy="4705349"/>
          </a:xfrm>
          <a:prstGeom prst="rect">
            <a:avLst/>
          </a:prstGeom>
          <a:effectLst>
            <a:reflection blurRad="6350" stA="52000" endA="300" endPos="35000" dir="5400000" sy="-100000" algn="bl" rotWithShape="0"/>
          </a:effectLst>
        </p:spPr>
      </p:pic>
      <p:pic>
        <p:nvPicPr>
          <p:cNvPr id="13" name="Static Image"/>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76200" y="1044102"/>
            <a:ext cx="6172200" cy="4632541"/>
          </a:xfrm>
          <a:prstGeom prst="rect">
            <a:avLst/>
          </a:prstGeom>
          <a:effectLst>
            <a:reflection blurRad="6350" stA="52000" endA="300" endPos="35000" dir="5400000" sy="-100000" algn="bl" rotWithShape="0"/>
          </a:effectLst>
        </p:spPr>
      </p:pic>
      <p:grpSp>
        <p:nvGrpSpPr>
          <p:cNvPr id="17" name="Group 16"/>
          <p:cNvGrpSpPr/>
          <p:nvPr/>
        </p:nvGrpSpPr>
        <p:grpSpPr>
          <a:xfrm>
            <a:off x="2247900" y="1685092"/>
            <a:ext cx="6896100" cy="677108"/>
            <a:chOff x="2247900" y="4048039"/>
            <a:chExt cx="6896100" cy="677108"/>
          </a:xfrm>
        </p:grpSpPr>
        <p:sp>
          <p:nvSpPr>
            <p:cNvPr id="18" name="TextBox 17"/>
            <p:cNvSpPr txBox="1"/>
            <p:nvPr/>
          </p:nvSpPr>
          <p:spPr>
            <a:xfrm>
              <a:off x="6248400" y="4048039"/>
              <a:ext cx="2895600" cy="677108"/>
            </a:xfrm>
            <a:prstGeom prst="rect">
              <a:avLst/>
            </a:prstGeom>
            <a:noFill/>
          </p:spPr>
          <p:txBody>
            <a:bodyPr wrap="square" rtlCol="0" anchor="ctr">
              <a:spAutoFit/>
            </a:bodyPr>
            <a:lstStyle/>
            <a:p>
              <a:r>
                <a:rPr lang="en-US" sz="1400" b="1" dirty="0" smtClean="0">
                  <a:solidFill>
                    <a:prstClr val="black"/>
                  </a:solidFill>
                </a:rPr>
                <a:t>Functions Palette (Right-Click)</a:t>
              </a:r>
              <a:br>
                <a:rPr lang="en-US" sz="1400" b="1" dirty="0" smtClean="0">
                  <a:solidFill>
                    <a:prstClr val="black"/>
                  </a:solidFill>
                </a:rPr>
              </a:br>
              <a:r>
                <a:rPr lang="en-US" sz="1200" dirty="0" smtClean="0">
                  <a:solidFill>
                    <a:prstClr val="black"/>
                  </a:solidFill>
                </a:rPr>
                <a:t>Access a hierarchical palette of all </a:t>
              </a:r>
              <a:br>
                <a:rPr lang="en-US" sz="1200" dirty="0" smtClean="0">
                  <a:solidFill>
                    <a:prstClr val="black"/>
                  </a:solidFill>
                </a:rPr>
              </a:br>
              <a:r>
                <a:rPr lang="en-US" sz="1200" dirty="0" smtClean="0">
                  <a:solidFill>
                    <a:prstClr val="black"/>
                  </a:solidFill>
                </a:rPr>
                <a:t>block diagram functions.</a:t>
              </a:r>
              <a:endParaRPr lang="en-US" sz="1400" dirty="0">
                <a:solidFill>
                  <a:prstClr val="black"/>
                </a:solidFill>
              </a:endParaRPr>
            </a:p>
          </p:txBody>
        </p:sp>
        <p:cxnSp>
          <p:nvCxnSpPr>
            <p:cNvPr id="19" name="Elbow Connector 71"/>
            <p:cNvCxnSpPr>
              <a:stCxn id="18" idx="1"/>
              <a:endCxn id="20" idx="6"/>
            </p:cNvCxnSpPr>
            <p:nvPr/>
          </p:nvCxnSpPr>
          <p:spPr>
            <a:xfrm flipH="1">
              <a:off x="2362200" y="4386593"/>
              <a:ext cx="3886200" cy="389"/>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a:xfrm>
              <a:off x="2247900" y="4329832"/>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53" name="Group 52"/>
          <p:cNvGrpSpPr/>
          <p:nvPr/>
        </p:nvGrpSpPr>
        <p:grpSpPr>
          <a:xfrm>
            <a:off x="4343400" y="4231957"/>
            <a:ext cx="4800600" cy="492443"/>
            <a:chOff x="4343400" y="4140373"/>
            <a:chExt cx="4800600" cy="492443"/>
          </a:xfrm>
        </p:grpSpPr>
        <p:sp>
          <p:nvSpPr>
            <p:cNvPr id="54" name="TextBox 53"/>
            <p:cNvSpPr txBox="1"/>
            <p:nvPr/>
          </p:nvSpPr>
          <p:spPr>
            <a:xfrm>
              <a:off x="6248400" y="4140373"/>
              <a:ext cx="2895600" cy="492443"/>
            </a:xfrm>
            <a:prstGeom prst="rect">
              <a:avLst/>
            </a:prstGeom>
            <a:noFill/>
          </p:spPr>
          <p:txBody>
            <a:bodyPr wrap="square" rtlCol="0" anchor="ctr">
              <a:spAutoFit/>
            </a:bodyPr>
            <a:lstStyle/>
            <a:p>
              <a:r>
                <a:rPr lang="en-US" sz="1400" b="1" dirty="0" smtClean="0">
                  <a:solidFill>
                    <a:prstClr val="black"/>
                  </a:solidFill>
                </a:rPr>
                <a:t>Quick Drop &lt;Ctrl-Space&gt;</a:t>
              </a:r>
              <a:br>
                <a:rPr lang="en-US" sz="1400" b="1" dirty="0" smtClean="0">
                  <a:solidFill>
                    <a:prstClr val="black"/>
                  </a:solidFill>
                </a:rPr>
              </a:br>
              <a:r>
                <a:rPr lang="en-US" sz="1200" dirty="0" smtClean="0">
                  <a:solidFill>
                    <a:prstClr val="black"/>
                  </a:solidFill>
                </a:rPr>
                <a:t>Search by object name.</a:t>
              </a:r>
              <a:endParaRPr lang="en-US" sz="1400" dirty="0">
                <a:solidFill>
                  <a:prstClr val="black"/>
                </a:solidFill>
              </a:endParaRPr>
            </a:p>
          </p:txBody>
        </p:sp>
        <p:cxnSp>
          <p:nvCxnSpPr>
            <p:cNvPr id="55" name="Elbow Connector 71"/>
            <p:cNvCxnSpPr>
              <a:stCxn id="54" idx="1"/>
              <a:endCxn id="56" idx="6"/>
            </p:cNvCxnSpPr>
            <p:nvPr/>
          </p:nvCxnSpPr>
          <p:spPr>
            <a:xfrm flipH="1">
              <a:off x="4457700" y="4386595"/>
              <a:ext cx="1790700" cy="387"/>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56" name="Oval 55"/>
            <p:cNvSpPr/>
            <p:nvPr/>
          </p:nvSpPr>
          <p:spPr>
            <a:xfrm>
              <a:off x="4343400" y="4329832"/>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Tree>
    <p:extLst>
      <p:ext uri="{BB962C8B-B14F-4D97-AF65-F5344CB8AC3E}">
        <p14:creationId xmlns="" xmlns:p14="http://schemas.microsoft.com/office/powerpoint/2010/main" val="32776270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0" presetClass="entr" presetSubtype="0" fill="hold" nodeType="withEffect">
                                  <p:stCondLst>
                                    <p:cond delay="750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500"/>
                                        <p:tgtEl>
                                          <p:spTgt spid="17"/>
                                        </p:tgtEl>
                                      </p:cBhvr>
                                    </p:animEffect>
                                  </p:childTnLst>
                                </p:cTn>
                              </p:par>
                              <p:par>
                                <p:cTn id="10" presetID="10" presetClass="entr" presetSubtype="0" fill="hold" nodeType="withEffect">
                                  <p:stCondLst>
                                    <p:cond delay="2200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Execution Control Structures: Loops</a:t>
            </a:r>
            <a:endParaRPr lang="en-US" dirty="0"/>
          </a:p>
        </p:txBody>
      </p:sp>
      <p:pic>
        <p:nvPicPr>
          <p:cNvPr id="10" name="Picture 14"/>
          <p:cNvPicPr>
            <a:picLocks noChangeAspect="1" noChangeArrowheads="1"/>
          </p:cNvPicPr>
          <p:nvPr/>
        </p:nvPicPr>
        <p:blipFill>
          <a:blip r:embed="rId3" cstate="print"/>
          <a:srcRect/>
          <a:stretch>
            <a:fillRect/>
          </a:stretch>
        </p:blipFill>
        <p:spPr bwMode="auto">
          <a:xfrm>
            <a:off x="5029200" y="1143000"/>
            <a:ext cx="3733800" cy="2333625"/>
          </a:xfrm>
          <a:prstGeom prst="rect">
            <a:avLst/>
          </a:prstGeom>
          <a:noFill/>
          <a:ln w="9525">
            <a:noFill/>
            <a:miter lim="800000"/>
            <a:headEnd/>
            <a:tailEnd/>
          </a:ln>
        </p:spPr>
      </p:pic>
      <p:pic>
        <p:nvPicPr>
          <p:cNvPr id="12" name="Picture 4"/>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5502275" y="3733800"/>
            <a:ext cx="3260725" cy="2380667"/>
          </a:xfrm>
          <a:prstGeom prst="rect">
            <a:avLst/>
          </a:prstGeom>
          <a:noFill/>
          <a:ln w="9525">
            <a:noFill/>
            <a:miter lim="800000"/>
            <a:headEnd/>
            <a:tailEnd/>
          </a:ln>
        </p:spPr>
      </p:pic>
      <p:grpSp>
        <p:nvGrpSpPr>
          <p:cNvPr id="14" name="Group 13"/>
          <p:cNvGrpSpPr/>
          <p:nvPr/>
        </p:nvGrpSpPr>
        <p:grpSpPr>
          <a:xfrm>
            <a:off x="304800" y="1075494"/>
            <a:ext cx="5334000" cy="677108"/>
            <a:chOff x="5757692" y="5052229"/>
            <a:chExt cx="5334000" cy="677108"/>
          </a:xfrm>
        </p:grpSpPr>
        <p:sp>
          <p:nvSpPr>
            <p:cNvPr id="16" name="TextBox 15"/>
            <p:cNvSpPr txBox="1"/>
            <p:nvPr/>
          </p:nvSpPr>
          <p:spPr>
            <a:xfrm>
              <a:off x="5757692" y="5052229"/>
              <a:ext cx="2514600" cy="677108"/>
            </a:xfrm>
            <a:prstGeom prst="rect">
              <a:avLst/>
            </a:prstGeom>
            <a:noFill/>
          </p:spPr>
          <p:txBody>
            <a:bodyPr wrap="square" rtlCol="0" anchor="ctr">
              <a:spAutoFit/>
            </a:bodyPr>
            <a:lstStyle/>
            <a:p>
              <a:pPr algn="r"/>
              <a:r>
                <a:rPr lang="en-US" sz="1400" b="1" dirty="0" smtClean="0">
                  <a:solidFill>
                    <a:prstClr val="black"/>
                  </a:solidFill>
                </a:rPr>
                <a:t>Count Terminal</a:t>
              </a:r>
              <a:br>
                <a:rPr lang="en-US" sz="1400" b="1" dirty="0" smtClean="0">
                  <a:solidFill>
                    <a:prstClr val="black"/>
                  </a:solidFill>
                </a:rPr>
              </a:br>
              <a:r>
                <a:rPr lang="en-US" sz="1200" dirty="0" smtClean="0">
                  <a:solidFill>
                    <a:prstClr val="black"/>
                  </a:solidFill>
                </a:rPr>
                <a:t>The code contained within this </a:t>
              </a:r>
              <a:br>
                <a:rPr lang="en-US" sz="1200" dirty="0" smtClean="0">
                  <a:solidFill>
                    <a:prstClr val="black"/>
                  </a:solidFill>
                </a:rPr>
              </a:br>
              <a:r>
                <a:rPr lang="en-US" sz="1200" dirty="0" smtClean="0">
                  <a:solidFill>
                    <a:prstClr val="black"/>
                  </a:solidFill>
                </a:rPr>
                <a:t>For Loop will execute N times. </a:t>
              </a:r>
              <a:endParaRPr lang="en-US" sz="1400" dirty="0">
                <a:solidFill>
                  <a:prstClr val="black"/>
                </a:solidFill>
              </a:endParaRPr>
            </a:p>
          </p:txBody>
        </p:sp>
        <p:cxnSp>
          <p:nvCxnSpPr>
            <p:cNvPr id="17" name="Elbow Connector 71"/>
            <p:cNvCxnSpPr>
              <a:stCxn id="16" idx="3"/>
              <a:endCxn id="18" idx="6"/>
            </p:cNvCxnSpPr>
            <p:nvPr/>
          </p:nvCxnSpPr>
          <p:spPr>
            <a:xfrm>
              <a:off x="8272292" y="5390783"/>
              <a:ext cx="2819400" cy="367"/>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a:xfrm>
              <a:off x="10977392" y="53340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23" name="Group 22"/>
          <p:cNvGrpSpPr/>
          <p:nvPr/>
        </p:nvGrpSpPr>
        <p:grpSpPr>
          <a:xfrm>
            <a:off x="152400" y="5867400"/>
            <a:ext cx="8448093" cy="762000"/>
            <a:chOff x="5605292" y="4967337"/>
            <a:chExt cx="8448093" cy="762000"/>
          </a:xfrm>
        </p:grpSpPr>
        <p:sp>
          <p:nvSpPr>
            <p:cNvPr id="24" name="TextBox 23"/>
            <p:cNvSpPr txBox="1"/>
            <p:nvPr/>
          </p:nvSpPr>
          <p:spPr>
            <a:xfrm>
              <a:off x="5605292" y="5052229"/>
              <a:ext cx="2667000" cy="677108"/>
            </a:xfrm>
            <a:prstGeom prst="rect">
              <a:avLst/>
            </a:prstGeom>
            <a:noFill/>
          </p:spPr>
          <p:txBody>
            <a:bodyPr wrap="square" rtlCol="0" anchor="ctr">
              <a:spAutoFit/>
            </a:bodyPr>
            <a:lstStyle/>
            <a:p>
              <a:pPr algn="r"/>
              <a:r>
                <a:rPr lang="en-US" sz="1400" b="1" dirty="0" smtClean="0">
                  <a:solidFill>
                    <a:prstClr val="black"/>
                  </a:solidFill>
                </a:rPr>
                <a:t>Conditional Terminal</a:t>
              </a:r>
              <a:br>
                <a:rPr lang="en-US" sz="1400" b="1" dirty="0" smtClean="0">
                  <a:solidFill>
                    <a:prstClr val="black"/>
                  </a:solidFill>
                </a:rPr>
              </a:br>
              <a:r>
                <a:rPr lang="en-US" sz="1200" dirty="0" smtClean="0">
                  <a:solidFill>
                    <a:prstClr val="black"/>
                  </a:solidFill>
                </a:rPr>
                <a:t>The code within this While Loop will run until a True value is evaluated.</a:t>
              </a:r>
              <a:endParaRPr lang="en-US" sz="1400" dirty="0">
                <a:solidFill>
                  <a:prstClr val="black"/>
                </a:solidFill>
              </a:endParaRPr>
            </a:p>
          </p:txBody>
        </p:sp>
        <p:cxnSp>
          <p:nvCxnSpPr>
            <p:cNvPr id="25" name="Elbow Connector 71"/>
            <p:cNvCxnSpPr>
              <a:stCxn id="24" idx="3"/>
              <a:endCxn id="26" idx="4"/>
            </p:cNvCxnSpPr>
            <p:nvPr/>
          </p:nvCxnSpPr>
          <p:spPr>
            <a:xfrm flipV="1">
              <a:off x="8272292" y="5081637"/>
              <a:ext cx="5723943" cy="309146"/>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6" name="Oval 25"/>
            <p:cNvSpPr/>
            <p:nvPr/>
          </p:nvSpPr>
          <p:spPr>
            <a:xfrm>
              <a:off x="13939085" y="4967337"/>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361474" name="Group 361473"/>
          <p:cNvGrpSpPr/>
          <p:nvPr/>
        </p:nvGrpSpPr>
        <p:grpSpPr>
          <a:xfrm>
            <a:off x="304800" y="3248607"/>
            <a:ext cx="5466186" cy="2580693"/>
            <a:chOff x="304800" y="3248607"/>
            <a:chExt cx="5466186" cy="2580693"/>
          </a:xfrm>
        </p:grpSpPr>
        <p:sp>
          <p:nvSpPr>
            <p:cNvPr id="20" name="TextBox 19"/>
            <p:cNvSpPr txBox="1"/>
            <p:nvPr/>
          </p:nvSpPr>
          <p:spPr>
            <a:xfrm>
              <a:off x="304800" y="3577678"/>
              <a:ext cx="2514600" cy="861774"/>
            </a:xfrm>
            <a:prstGeom prst="rect">
              <a:avLst/>
            </a:prstGeom>
            <a:noFill/>
          </p:spPr>
          <p:txBody>
            <a:bodyPr wrap="square" rtlCol="0" anchor="ctr">
              <a:spAutoFit/>
            </a:bodyPr>
            <a:lstStyle/>
            <a:p>
              <a:pPr algn="r"/>
              <a:r>
                <a:rPr lang="en-US" sz="1400" b="1" dirty="0" smtClean="0">
                  <a:solidFill>
                    <a:prstClr val="black"/>
                  </a:solidFill>
                </a:rPr>
                <a:t>Loop Iteration Terminals</a:t>
              </a:r>
              <a:br>
                <a:rPr lang="en-US" sz="1400" b="1" dirty="0" smtClean="0">
                  <a:solidFill>
                    <a:prstClr val="black"/>
                  </a:solidFill>
                </a:rPr>
              </a:br>
              <a:r>
                <a:rPr lang="en-US" sz="1200" dirty="0" smtClean="0">
                  <a:solidFill>
                    <a:prstClr val="black"/>
                  </a:solidFill>
                </a:rPr>
                <a:t>This provides the current loop iteration count, which ranges from 0 to N-1.</a:t>
              </a:r>
              <a:endParaRPr lang="en-US" sz="1400" dirty="0">
                <a:solidFill>
                  <a:prstClr val="black"/>
                </a:solidFill>
              </a:endParaRPr>
            </a:p>
          </p:txBody>
        </p:sp>
        <p:cxnSp>
          <p:nvCxnSpPr>
            <p:cNvPr id="21" name="Elbow Connector 71"/>
            <p:cNvCxnSpPr>
              <a:stCxn id="20" idx="3"/>
              <a:endCxn id="22" idx="4"/>
            </p:cNvCxnSpPr>
            <p:nvPr/>
          </p:nvCxnSpPr>
          <p:spPr>
            <a:xfrm flipV="1">
              <a:off x="2819400" y="3362907"/>
              <a:ext cx="2894436" cy="645658"/>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5656686" y="3248607"/>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30" name="Elbow Connector 71"/>
            <p:cNvCxnSpPr>
              <a:stCxn id="20" idx="3"/>
              <a:endCxn id="31" idx="0"/>
            </p:cNvCxnSpPr>
            <p:nvPr/>
          </p:nvCxnSpPr>
          <p:spPr>
            <a:xfrm>
              <a:off x="2819400" y="4008565"/>
              <a:ext cx="2894436" cy="1706435"/>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1" name="Oval 30"/>
            <p:cNvSpPr/>
            <p:nvPr/>
          </p:nvSpPr>
          <p:spPr>
            <a:xfrm>
              <a:off x="5656686" y="57150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361478" name="TextBox 361477"/>
          <p:cNvSpPr txBox="1"/>
          <p:nvPr/>
        </p:nvSpPr>
        <p:spPr>
          <a:xfrm>
            <a:off x="5524500" y="921605"/>
            <a:ext cx="3238500" cy="307777"/>
          </a:xfrm>
          <a:prstGeom prst="rect">
            <a:avLst/>
          </a:prstGeom>
          <a:noFill/>
        </p:spPr>
        <p:txBody>
          <a:bodyPr wrap="square" rtlCol="0">
            <a:spAutoFit/>
          </a:bodyPr>
          <a:lstStyle/>
          <a:p>
            <a:pPr algn="ctr"/>
            <a:r>
              <a:rPr lang="en-US" sz="1400" i="1" dirty="0" smtClean="0"/>
              <a:t>For Loop</a:t>
            </a:r>
            <a:endParaRPr lang="en-US" sz="1400" i="1" dirty="0"/>
          </a:p>
        </p:txBody>
      </p:sp>
      <p:sp>
        <p:nvSpPr>
          <p:cNvPr id="39" name="TextBox 38"/>
          <p:cNvSpPr txBox="1"/>
          <p:nvPr/>
        </p:nvSpPr>
        <p:spPr>
          <a:xfrm>
            <a:off x="5524500" y="3474230"/>
            <a:ext cx="3238500" cy="307777"/>
          </a:xfrm>
          <a:prstGeom prst="rect">
            <a:avLst/>
          </a:prstGeom>
          <a:noFill/>
        </p:spPr>
        <p:txBody>
          <a:bodyPr wrap="square" rtlCol="0">
            <a:spAutoFit/>
          </a:bodyPr>
          <a:lstStyle/>
          <a:p>
            <a:pPr algn="ctr"/>
            <a:r>
              <a:rPr lang="en-US" sz="1400" i="1" dirty="0" smtClean="0"/>
              <a:t>While Loop</a:t>
            </a:r>
            <a:endParaRPr lang="en-US" sz="1400" i="1" dirty="0"/>
          </a:p>
        </p:txBody>
      </p:sp>
    </p:spTree>
    <p:extLst>
      <p:ext uri="{BB962C8B-B14F-4D97-AF65-F5344CB8AC3E}">
        <p14:creationId xmlns="" xmlns:p14="http://schemas.microsoft.com/office/powerpoint/2010/main" val="131671066"/>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Text Loops and Their LabVIEW Equivalents</a:t>
            </a:r>
            <a:endParaRPr lang="en-US" dirty="0"/>
          </a:p>
        </p:txBody>
      </p:sp>
      <p:sp>
        <p:nvSpPr>
          <p:cNvPr id="6" name="Rectangle 5"/>
          <p:cNvSpPr/>
          <p:nvPr/>
        </p:nvSpPr>
        <p:spPr bwMode="auto">
          <a:xfrm>
            <a:off x="685800" y="4038600"/>
            <a:ext cx="3657600" cy="20574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r>
              <a:rPr lang="en-US" sz="1600" dirty="0" smtClean="0">
                <a:solidFill>
                  <a:srgbClr val="000000"/>
                </a:solidFill>
                <a:latin typeface="Courier New"/>
              </a:rPr>
              <a:t>int x </a:t>
            </a:r>
            <a:r>
              <a:rPr lang="en-US" sz="1600" dirty="0" smtClean="0">
                <a:solidFill>
                  <a:srgbClr val="339933"/>
                </a:solidFill>
                <a:latin typeface="Courier New"/>
              </a:rPr>
              <a:t>=</a:t>
            </a:r>
            <a:r>
              <a:rPr lang="en-US" sz="1600" dirty="0" smtClean="0">
                <a:solidFill>
                  <a:srgbClr val="000000"/>
                </a:solidFill>
                <a:latin typeface="Courier New"/>
              </a:rPr>
              <a:t> </a:t>
            </a:r>
            <a:r>
              <a:rPr lang="en-US" sz="1600" dirty="0" smtClean="0">
                <a:solidFill>
                  <a:srgbClr val="0000DD"/>
                </a:solidFill>
                <a:latin typeface="Courier New"/>
              </a:rPr>
              <a:t>0</a:t>
            </a:r>
            <a:r>
              <a:rPr lang="en-US" sz="1600" dirty="0" smtClean="0">
                <a:solidFill>
                  <a:srgbClr val="339933"/>
                </a:solidFill>
                <a:latin typeface="Courier New"/>
              </a:rPr>
              <a:t>;</a:t>
            </a:r>
            <a:r>
              <a:rPr lang="en-US" sz="1600" dirty="0" smtClean="0">
                <a:solidFill>
                  <a:srgbClr val="000000"/>
                </a:solidFill>
                <a:latin typeface="Courier New"/>
              </a:rPr>
              <a:t> </a:t>
            </a:r>
          </a:p>
          <a:p>
            <a:pPr>
              <a:buNone/>
            </a:pPr>
            <a:r>
              <a:rPr lang="en-US" sz="1600" dirty="0" smtClean="0">
                <a:solidFill>
                  <a:srgbClr val="000000"/>
                </a:solidFill>
                <a:latin typeface="Courier New"/>
              </a:rPr>
              <a:t>String y;</a:t>
            </a:r>
          </a:p>
          <a:p>
            <a:pPr>
              <a:buNone/>
            </a:pPr>
            <a:r>
              <a:rPr lang="en-US" sz="1600" dirty="0" smtClean="0">
                <a:solidFill>
                  <a:srgbClr val="B1B100"/>
                </a:solidFill>
                <a:latin typeface="Courier New"/>
              </a:rPr>
              <a:t>while</a:t>
            </a:r>
            <a:r>
              <a:rPr lang="en-US" sz="1600" dirty="0" smtClean="0">
                <a:solidFill>
                  <a:srgbClr val="000000"/>
                </a:solidFill>
                <a:latin typeface="Courier New"/>
              </a:rPr>
              <a:t> </a:t>
            </a:r>
            <a:r>
              <a:rPr lang="en-US" sz="1600" dirty="0" smtClean="0">
                <a:solidFill>
                  <a:srgbClr val="009900"/>
                </a:solidFill>
                <a:latin typeface="Courier New"/>
              </a:rPr>
              <a:t>(</a:t>
            </a:r>
            <a:r>
              <a:rPr lang="en-US" sz="1600" dirty="0" smtClean="0">
                <a:solidFill>
                  <a:srgbClr val="000000"/>
                </a:solidFill>
                <a:latin typeface="Courier New"/>
              </a:rPr>
              <a:t>x </a:t>
            </a:r>
            <a:r>
              <a:rPr lang="en-US" sz="1600" dirty="0" smtClean="0">
                <a:solidFill>
                  <a:srgbClr val="339933"/>
                </a:solidFill>
                <a:latin typeface="Courier New"/>
              </a:rPr>
              <a:t>&lt;</a:t>
            </a:r>
            <a:r>
              <a:rPr lang="en-US" sz="1600" dirty="0" smtClean="0">
                <a:solidFill>
                  <a:srgbClr val="000000"/>
                </a:solidFill>
                <a:latin typeface="Courier New"/>
              </a:rPr>
              <a:t> </a:t>
            </a:r>
            <a:r>
              <a:rPr lang="en-US" sz="1600" dirty="0" smtClean="0">
                <a:solidFill>
                  <a:srgbClr val="0000DD"/>
                </a:solidFill>
                <a:latin typeface="Courier New"/>
              </a:rPr>
              <a:t>5</a:t>
            </a:r>
            <a:r>
              <a:rPr lang="en-US" sz="1600" dirty="0" smtClean="0">
                <a:solidFill>
                  <a:srgbClr val="009900"/>
                </a:solidFill>
                <a:latin typeface="Courier New"/>
              </a:rPr>
              <a:t>)</a:t>
            </a:r>
            <a:r>
              <a:rPr lang="en-US" sz="1600" dirty="0" smtClean="0">
                <a:solidFill>
                  <a:srgbClr val="000000"/>
                </a:solidFill>
                <a:latin typeface="Courier New"/>
              </a:rPr>
              <a:t> </a:t>
            </a:r>
          </a:p>
          <a:p>
            <a:pPr>
              <a:buNone/>
            </a:pPr>
            <a:r>
              <a:rPr lang="en-US" sz="1600" dirty="0" smtClean="0">
                <a:solidFill>
                  <a:srgbClr val="009900"/>
                </a:solidFill>
                <a:latin typeface="Courier New"/>
              </a:rPr>
              <a:t>{</a:t>
            </a:r>
            <a:r>
              <a:rPr lang="en-US" sz="1600" dirty="0" smtClean="0">
                <a:solidFill>
                  <a:srgbClr val="000000"/>
                </a:solidFill>
                <a:latin typeface="Courier New"/>
              </a:rPr>
              <a:t> </a:t>
            </a:r>
          </a:p>
          <a:p>
            <a:pPr lvl="1">
              <a:buNone/>
            </a:pPr>
            <a:r>
              <a:rPr lang="en-US" sz="1600" dirty="0" smtClean="0">
                <a:solidFill>
                  <a:srgbClr val="000000"/>
                </a:solidFill>
                <a:latin typeface="Courier New"/>
              </a:rPr>
              <a:t>y = functionCall</a:t>
            </a:r>
            <a:r>
              <a:rPr lang="en-US" sz="1600" dirty="0">
                <a:solidFill>
                  <a:srgbClr val="009900"/>
                </a:solidFill>
                <a:latin typeface="Courier New"/>
              </a:rPr>
              <a:t>(</a:t>
            </a:r>
            <a:r>
              <a:rPr lang="en-US" sz="1600" dirty="0" smtClean="0">
                <a:solidFill>
                  <a:srgbClr val="000000"/>
                </a:solidFill>
                <a:latin typeface="Courier New"/>
              </a:rPr>
              <a:t>x</a:t>
            </a:r>
            <a:r>
              <a:rPr lang="en-US" sz="1600" dirty="0">
                <a:solidFill>
                  <a:srgbClr val="009900"/>
                </a:solidFill>
                <a:latin typeface="Courier New"/>
              </a:rPr>
              <a:t>);</a:t>
            </a:r>
          </a:p>
          <a:p>
            <a:pPr lvl="1"/>
            <a:r>
              <a:rPr lang="en-US" sz="1600" dirty="0" smtClean="0">
                <a:solidFill>
                  <a:srgbClr val="000000"/>
                </a:solidFill>
                <a:latin typeface="Courier New"/>
              </a:rPr>
              <a:t>printf</a:t>
            </a:r>
            <a:r>
              <a:rPr lang="en-US" sz="1600" dirty="0">
                <a:solidFill>
                  <a:srgbClr val="009900"/>
                </a:solidFill>
                <a:latin typeface="Courier New"/>
              </a:rPr>
              <a:t>(</a:t>
            </a:r>
            <a:r>
              <a:rPr lang="en-US" sz="1600" dirty="0" smtClean="0">
                <a:solidFill>
                  <a:srgbClr val="000000"/>
                </a:solidFill>
                <a:latin typeface="Courier New"/>
              </a:rPr>
              <a:t>y</a:t>
            </a:r>
            <a:r>
              <a:rPr lang="en-US" sz="1600" dirty="0">
                <a:solidFill>
                  <a:srgbClr val="009900"/>
                </a:solidFill>
                <a:latin typeface="Courier New"/>
              </a:rPr>
              <a:t>);</a:t>
            </a:r>
          </a:p>
          <a:p>
            <a:pPr lvl="1">
              <a:buNone/>
            </a:pPr>
            <a:r>
              <a:rPr lang="en-US" sz="1600" dirty="0" smtClean="0">
                <a:solidFill>
                  <a:srgbClr val="000000"/>
                </a:solidFill>
                <a:latin typeface="Courier New"/>
              </a:rPr>
              <a:t>x</a:t>
            </a:r>
            <a:r>
              <a:rPr lang="en-US" sz="1600" dirty="0" smtClean="0">
                <a:latin typeface="Courier New"/>
              </a:rPr>
              <a:t>++</a:t>
            </a:r>
            <a:r>
              <a:rPr lang="en-US" sz="1600" dirty="0" smtClean="0">
                <a:solidFill>
                  <a:srgbClr val="339933"/>
                </a:solidFill>
                <a:latin typeface="Courier New"/>
              </a:rPr>
              <a:t>;</a:t>
            </a:r>
            <a:r>
              <a:rPr lang="en-US" sz="1600" dirty="0" smtClean="0">
                <a:solidFill>
                  <a:srgbClr val="000000"/>
                </a:solidFill>
                <a:latin typeface="Courier New"/>
              </a:rPr>
              <a:t> </a:t>
            </a:r>
          </a:p>
          <a:p>
            <a:pPr>
              <a:buNone/>
            </a:pPr>
            <a:r>
              <a:rPr lang="en-US" sz="1600" dirty="0" smtClean="0">
                <a:solidFill>
                  <a:srgbClr val="009900"/>
                </a:solidFill>
                <a:latin typeface="Courier New"/>
              </a:rPr>
              <a:t>}</a:t>
            </a:r>
            <a:endParaRPr lang="en-US" sz="1600" dirty="0"/>
          </a:p>
        </p:txBody>
      </p:sp>
      <p:pic>
        <p:nvPicPr>
          <p:cNvPr id="361475" name="Picture 3"/>
          <p:cNvPicPr>
            <a:picLocks noChangeAspect="1" noChangeArrowheads="1"/>
          </p:cNvPicPr>
          <p:nvPr/>
        </p:nvPicPr>
        <p:blipFill>
          <a:blip r:embed="rId3" cstate="print"/>
          <a:srcRect/>
          <a:stretch>
            <a:fillRect/>
          </a:stretch>
        </p:blipFill>
        <p:spPr bwMode="auto">
          <a:xfrm>
            <a:off x="5105400" y="4038600"/>
            <a:ext cx="2819400" cy="2001426"/>
          </a:xfrm>
          <a:prstGeom prst="rect">
            <a:avLst/>
          </a:prstGeom>
          <a:noFill/>
          <a:ln w="9525">
            <a:noFill/>
            <a:miter lim="800000"/>
            <a:headEnd/>
            <a:tailEnd/>
          </a:ln>
        </p:spPr>
      </p:pic>
      <p:sp>
        <p:nvSpPr>
          <p:cNvPr id="11" name="Rectangle 10"/>
          <p:cNvSpPr/>
          <p:nvPr/>
        </p:nvSpPr>
        <p:spPr bwMode="auto">
          <a:xfrm>
            <a:off x="4724400" y="4038600"/>
            <a:ext cx="3657600" cy="20574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endParaRPr lang="en-US" sz="1600" dirty="0"/>
          </a:p>
        </p:txBody>
      </p:sp>
      <p:pic>
        <p:nvPicPr>
          <p:cNvPr id="361476" name="Picture 4"/>
          <p:cNvPicPr>
            <a:picLocks noChangeAspect="1" noChangeArrowheads="1"/>
          </p:cNvPicPr>
          <p:nvPr/>
        </p:nvPicPr>
        <p:blipFill>
          <a:blip r:embed="rId4" cstate="print"/>
          <a:srcRect t="4717"/>
          <a:stretch>
            <a:fillRect/>
          </a:stretch>
        </p:blipFill>
        <p:spPr bwMode="auto">
          <a:xfrm>
            <a:off x="4876800" y="4114800"/>
            <a:ext cx="3152775" cy="1924050"/>
          </a:xfrm>
          <a:prstGeom prst="rect">
            <a:avLst/>
          </a:prstGeom>
          <a:noFill/>
          <a:ln w="9525">
            <a:noFill/>
            <a:miter lim="800000"/>
            <a:headEnd/>
            <a:tailEnd/>
          </a:ln>
        </p:spPr>
      </p:pic>
      <p:sp>
        <p:nvSpPr>
          <p:cNvPr id="13" name="Rectangle 12"/>
          <p:cNvSpPr/>
          <p:nvPr/>
        </p:nvSpPr>
        <p:spPr bwMode="auto">
          <a:xfrm>
            <a:off x="685800" y="1066800"/>
            <a:ext cx="3657600" cy="12954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r>
              <a:rPr lang="nn-NO" sz="1600" dirty="0" smtClean="0">
                <a:solidFill>
                  <a:srgbClr val="B1B100"/>
                </a:solidFill>
                <a:latin typeface="Courier New"/>
              </a:rPr>
              <a:t>for</a:t>
            </a:r>
            <a:r>
              <a:rPr lang="nn-NO" sz="1600" dirty="0" smtClean="0">
                <a:solidFill>
                  <a:srgbClr val="000000"/>
                </a:solidFill>
                <a:latin typeface="Courier New"/>
              </a:rPr>
              <a:t> </a:t>
            </a:r>
            <a:r>
              <a:rPr lang="nn-NO" sz="1600" dirty="0" smtClean="0">
                <a:solidFill>
                  <a:srgbClr val="009900"/>
                </a:solidFill>
                <a:latin typeface="Courier New"/>
              </a:rPr>
              <a:t>(</a:t>
            </a:r>
            <a:r>
              <a:rPr lang="nn-NO" sz="1600" dirty="0" smtClean="0">
                <a:solidFill>
                  <a:srgbClr val="000000"/>
                </a:solidFill>
                <a:latin typeface="Courier New"/>
              </a:rPr>
              <a:t>i </a:t>
            </a:r>
            <a:r>
              <a:rPr lang="nn-NO" sz="1600" dirty="0" smtClean="0">
                <a:solidFill>
                  <a:srgbClr val="339933"/>
                </a:solidFill>
                <a:latin typeface="Courier New"/>
              </a:rPr>
              <a:t>=</a:t>
            </a:r>
            <a:r>
              <a:rPr lang="nn-NO" sz="1600" dirty="0" smtClean="0">
                <a:solidFill>
                  <a:srgbClr val="000000"/>
                </a:solidFill>
                <a:latin typeface="Courier New"/>
              </a:rPr>
              <a:t> </a:t>
            </a:r>
            <a:r>
              <a:rPr lang="nn-NO" sz="1600" dirty="0" smtClean="0">
                <a:solidFill>
                  <a:srgbClr val="0000DD"/>
                </a:solidFill>
                <a:latin typeface="Courier New"/>
              </a:rPr>
              <a:t>0</a:t>
            </a:r>
            <a:r>
              <a:rPr lang="nn-NO" sz="1600" dirty="0" smtClean="0">
                <a:solidFill>
                  <a:srgbClr val="339933"/>
                </a:solidFill>
                <a:latin typeface="Courier New"/>
              </a:rPr>
              <a:t>;</a:t>
            </a:r>
            <a:r>
              <a:rPr lang="nn-NO" sz="1600" dirty="0" smtClean="0">
                <a:solidFill>
                  <a:srgbClr val="000000"/>
                </a:solidFill>
                <a:latin typeface="Courier New"/>
              </a:rPr>
              <a:t> i </a:t>
            </a:r>
            <a:r>
              <a:rPr lang="nn-NO" sz="1600" dirty="0" smtClean="0">
                <a:solidFill>
                  <a:srgbClr val="339933"/>
                </a:solidFill>
                <a:latin typeface="Courier New"/>
              </a:rPr>
              <a:t>&lt;</a:t>
            </a:r>
            <a:r>
              <a:rPr lang="nn-NO" sz="1600" dirty="0" smtClean="0">
                <a:solidFill>
                  <a:srgbClr val="000000"/>
                </a:solidFill>
                <a:latin typeface="Courier New"/>
              </a:rPr>
              <a:t> </a:t>
            </a:r>
            <a:r>
              <a:rPr lang="nn-NO" sz="1600" dirty="0" smtClean="0">
                <a:solidFill>
                  <a:srgbClr val="0000DD"/>
                </a:solidFill>
                <a:latin typeface="Courier New"/>
              </a:rPr>
              <a:t>10</a:t>
            </a:r>
            <a:r>
              <a:rPr lang="nn-NO" sz="1600" dirty="0" smtClean="0">
                <a:solidFill>
                  <a:srgbClr val="339933"/>
                </a:solidFill>
                <a:latin typeface="Courier New"/>
              </a:rPr>
              <a:t>;</a:t>
            </a:r>
            <a:r>
              <a:rPr lang="nn-NO" sz="1600" dirty="0" smtClean="0">
                <a:solidFill>
                  <a:srgbClr val="000000"/>
                </a:solidFill>
                <a:latin typeface="Courier New"/>
              </a:rPr>
              <a:t> i</a:t>
            </a:r>
            <a:r>
              <a:rPr lang="nn-NO" sz="1600" dirty="0" smtClean="0">
                <a:solidFill>
                  <a:srgbClr val="339933"/>
                </a:solidFill>
                <a:latin typeface="Courier New"/>
              </a:rPr>
              <a:t>++</a:t>
            </a:r>
            <a:r>
              <a:rPr lang="nn-NO" sz="1600" dirty="0" smtClean="0">
                <a:solidFill>
                  <a:srgbClr val="009900"/>
                </a:solidFill>
                <a:latin typeface="Courier New"/>
              </a:rPr>
              <a:t>)</a:t>
            </a:r>
          </a:p>
          <a:p>
            <a:pPr>
              <a:buNone/>
            </a:pPr>
            <a:r>
              <a:rPr lang="nn-NO" sz="1600" dirty="0" smtClean="0">
                <a:solidFill>
                  <a:srgbClr val="009900"/>
                </a:solidFill>
                <a:latin typeface="Courier New"/>
              </a:rPr>
              <a:t>{</a:t>
            </a:r>
            <a:r>
              <a:rPr lang="nn-NO" sz="1600" dirty="0" smtClean="0">
                <a:solidFill>
                  <a:srgbClr val="000000"/>
                </a:solidFill>
                <a:latin typeface="Courier New"/>
              </a:rPr>
              <a:t> </a:t>
            </a:r>
          </a:p>
          <a:p>
            <a:pPr>
              <a:buNone/>
            </a:pPr>
            <a:r>
              <a:rPr lang="nn-NO" sz="1600" i="1" dirty="0" smtClean="0">
                <a:solidFill>
                  <a:srgbClr val="000000"/>
                </a:solidFill>
                <a:latin typeface="Courier New"/>
              </a:rPr>
              <a:t>	</a:t>
            </a:r>
            <a:r>
              <a:rPr lang="nn-NO" sz="1600" i="1" dirty="0" smtClean="0">
                <a:solidFill>
                  <a:srgbClr val="808080"/>
                </a:solidFill>
                <a:latin typeface="Courier New"/>
              </a:rPr>
              <a:t>/* loop body */</a:t>
            </a:r>
            <a:r>
              <a:rPr lang="nn-NO" sz="1600" dirty="0" smtClean="0">
                <a:solidFill>
                  <a:srgbClr val="000000"/>
                </a:solidFill>
                <a:latin typeface="Courier New"/>
              </a:rPr>
              <a:t> </a:t>
            </a:r>
          </a:p>
          <a:p>
            <a:pPr>
              <a:buNone/>
            </a:pPr>
            <a:r>
              <a:rPr lang="nn-NO" sz="1600" dirty="0" smtClean="0">
                <a:solidFill>
                  <a:srgbClr val="009900"/>
                </a:solidFill>
                <a:latin typeface="Courier New"/>
              </a:rPr>
              <a:t>}</a:t>
            </a:r>
            <a:endParaRPr lang="en-US" sz="1600" dirty="0"/>
          </a:p>
        </p:txBody>
      </p:sp>
      <p:pic>
        <p:nvPicPr>
          <p:cNvPr id="361477" name="Picture 5"/>
          <p:cNvPicPr>
            <a:picLocks noChangeAspect="1" noChangeArrowheads="1"/>
          </p:cNvPicPr>
          <p:nvPr/>
        </p:nvPicPr>
        <p:blipFill>
          <a:blip r:embed="rId5" cstate="print"/>
          <a:srcRect/>
          <a:stretch>
            <a:fillRect/>
          </a:stretch>
        </p:blipFill>
        <p:spPr bwMode="auto">
          <a:xfrm>
            <a:off x="5486400" y="1066800"/>
            <a:ext cx="1990725" cy="1276350"/>
          </a:xfrm>
          <a:prstGeom prst="rect">
            <a:avLst/>
          </a:prstGeom>
          <a:noFill/>
          <a:ln w="9525">
            <a:noFill/>
            <a:miter lim="800000"/>
            <a:headEnd/>
            <a:tailEnd/>
          </a:ln>
        </p:spPr>
      </p:pic>
      <p:sp>
        <p:nvSpPr>
          <p:cNvPr id="15" name="Rectangle 14"/>
          <p:cNvSpPr/>
          <p:nvPr/>
        </p:nvSpPr>
        <p:spPr bwMode="auto">
          <a:xfrm>
            <a:off x="4724400" y="1066800"/>
            <a:ext cx="3657600" cy="12954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endParaRPr lang="en-US" sz="1600" dirty="0"/>
          </a:p>
        </p:txBody>
      </p:sp>
      <p:sp>
        <p:nvSpPr>
          <p:cNvPr id="10" name="Rectangle 9"/>
          <p:cNvSpPr/>
          <p:nvPr/>
        </p:nvSpPr>
        <p:spPr bwMode="auto">
          <a:xfrm>
            <a:off x="685800" y="2514600"/>
            <a:ext cx="3657600" cy="13716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r>
              <a:rPr lang="nn-NO" sz="1600" dirty="0" smtClean="0">
                <a:solidFill>
                  <a:srgbClr val="B1B100"/>
                </a:solidFill>
                <a:latin typeface="Courier New"/>
              </a:rPr>
              <a:t>for</a:t>
            </a:r>
            <a:r>
              <a:rPr lang="nn-NO" sz="1600" dirty="0" smtClean="0">
                <a:solidFill>
                  <a:srgbClr val="000000"/>
                </a:solidFill>
                <a:latin typeface="Courier New"/>
              </a:rPr>
              <a:t> </a:t>
            </a:r>
            <a:r>
              <a:rPr lang="nn-NO" sz="1600" dirty="0" smtClean="0">
                <a:solidFill>
                  <a:srgbClr val="009900"/>
                </a:solidFill>
                <a:latin typeface="Courier New"/>
              </a:rPr>
              <a:t>(</a:t>
            </a:r>
            <a:r>
              <a:rPr lang="nn-NO" sz="1600" dirty="0" smtClean="0">
                <a:solidFill>
                  <a:srgbClr val="000000"/>
                </a:solidFill>
                <a:latin typeface="Courier New"/>
              </a:rPr>
              <a:t>i </a:t>
            </a:r>
            <a:r>
              <a:rPr lang="nn-NO" sz="1600" dirty="0" smtClean="0">
                <a:solidFill>
                  <a:srgbClr val="339933"/>
                </a:solidFill>
                <a:latin typeface="Courier New"/>
              </a:rPr>
              <a:t>=</a:t>
            </a:r>
            <a:r>
              <a:rPr lang="nn-NO" sz="1600" dirty="0" smtClean="0">
                <a:solidFill>
                  <a:srgbClr val="000000"/>
                </a:solidFill>
                <a:latin typeface="Courier New"/>
              </a:rPr>
              <a:t> </a:t>
            </a:r>
            <a:r>
              <a:rPr lang="nn-NO" sz="1600" dirty="0" smtClean="0">
                <a:solidFill>
                  <a:srgbClr val="0000DD"/>
                </a:solidFill>
                <a:latin typeface="Courier New"/>
              </a:rPr>
              <a:t>0</a:t>
            </a:r>
            <a:r>
              <a:rPr lang="nn-NO" sz="1600" dirty="0" smtClean="0">
                <a:solidFill>
                  <a:srgbClr val="339933"/>
                </a:solidFill>
                <a:latin typeface="Courier New"/>
              </a:rPr>
              <a:t>;</a:t>
            </a:r>
            <a:r>
              <a:rPr lang="nn-NO" sz="1600" dirty="0" smtClean="0">
                <a:solidFill>
                  <a:srgbClr val="000000"/>
                </a:solidFill>
                <a:latin typeface="Courier New"/>
              </a:rPr>
              <a:t> i </a:t>
            </a:r>
            <a:r>
              <a:rPr lang="nn-NO" sz="1600" dirty="0" smtClean="0">
                <a:solidFill>
                  <a:srgbClr val="339933"/>
                </a:solidFill>
                <a:latin typeface="Courier New"/>
              </a:rPr>
              <a:t>&lt;</a:t>
            </a:r>
            <a:r>
              <a:rPr lang="nn-NO" sz="1600" dirty="0" smtClean="0">
                <a:solidFill>
                  <a:srgbClr val="000000"/>
                </a:solidFill>
                <a:latin typeface="Courier New"/>
              </a:rPr>
              <a:t> </a:t>
            </a:r>
            <a:r>
              <a:rPr lang="nn-NO" sz="1600" dirty="0" smtClean="0">
                <a:solidFill>
                  <a:srgbClr val="0000DD"/>
                </a:solidFill>
                <a:latin typeface="Courier New"/>
              </a:rPr>
              <a:t>10</a:t>
            </a:r>
            <a:r>
              <a:rPr lang="nn-NO" sz="1600" dirty="0" smtClean="0">
                <a:solidFill>
                  <a:srgbClr val="339933"/>
                </a:solidFill>
                <a:latin typeface="Courier New"/>
              </a:rPr>
              <a:t>;</a:t>
            </a:r>
            <a:r>
              <a:rPr lang="nn-NO" sz="1600" dirty="0" smtClean="0">
                <a:solidFill>
                  <a:srgbClr val="000000"/>
                </a:solidFill>
                <a:latin typeface="Courier New"/>
              </a:rPr>
              <a:t> i</a:t>
            </a:r>
            <a:r>
              <a:rPr lang="nn-NO" sz="1600" dirty="0" smtClean="0">
                <a:solidFill>
                  <a:srgbClr val="339933"/>
                </a:solidFill>
                <a:latin typeface="Courier New"/>
              </a:rPr>
              <a:t>++</a:t>
            </a:r>
            <a:r>
              <a:rPr lang="nn-NO" sz="1600" dirty="0" smtClean="0">
                <a:solidFill>
                  <a:srgbClr val="009900"/>
                </a:solidFill>
                <a:latin typeface="Courier New"/>
              </a:rPr>
              <a:t>)</a:t>
            </a:r>
          </a:p>
          <a:p>
            <a:pPr>
              <a:buNone/>
            </a:pPr>
            <a:r>
              <a:rPr lang="nn-NO" sz="1600" dirty="0" smtClean="0">
                <a:solidFill>
                  <a:srgbClr val="009900"/>
                </a:solidFill>
                <a:latin typeface="Courier New"/>
              </a:rPr>
              <a:t>{</a:t>
            </a:r>
            <a:r>
              <a:rPr lang="nn-NO" sz="1600" dirty="0" smtClean="0">
                <a:solidFill>
                  <a:srgbClr val="000000"/>
                </a:solidFill>
                <a:latin typeface="Courier New"/>
              </a:rPr>
              <a:t> </a:t>
            </a:r>
          </a:p>
          <a:p>
            <a:pPr>
              <a:buNone/>
            </a:pPr>
            <a:r>
              <a:rPr lang="nn-NO" sz="1600" dirty="0" smtClean="0">
                <a:solidFill>
                  <a:srgbClr val="000000"/>
                </a:solidFill>
                <a:latin typeface="Courier New"/>
              </a:rPr>
              <a:t> if</a:t>
            </a:r>
            <a:r>
              <a:rPr lang="nn-NO" sz="1600" dirty="0" smtClean="0">
                <a:solidFill>
                  <a:srgbClr val="009900"/>
                </a:solidFill>
                <a:latin typeface="Courier New"/>
              </a:rPr>
              <a:t>(</a:t>
            </a:r>
            <a:r>
              <a:rPr lang="nn-NO" sz="1600" dirty="0" smtClean="0">
                <a:solidFill>
                  <a:srgbClr val="000000"/>
                </a:solidFill>
                <a:latin typeface="Courier New"/>
              </a:rPr>
              <a:t>check</a:t>
            </a:r>
            <a:r>
              <a:rPr lang="nn-NO" sz="1600" dirty="0" smtClean="0">
                <a:solidFill>
                  <a:srgbClr val="009900"/>
                </a:solidFill>
                <a:latin typeface="Courier New"/>
              </a:rPr>
              <a:t>(</a:t>
            </a:r>
            <a:r>
              <a:rPr lang="nn-NO" sz="1600" dirty="0" smtClean="0">
                <a:solidFill>
                  <a:srgbClr val="000000"/>
                </a:solidFill>
                <a:latin typeface="Courier New"/>
              </a:rPr>
              <a:t>i</a:t>
            </a:r>
            <a:r>
              <a:rPr lang="nn-NO" sz="1600" dirty="0">
                <a:solidFill>
                  <a:srgbClr val="009900"/>
                </a:solidFill>
                <a:latin typeface="Courier New"/>
              </a:rPr>
              <a:t>))</a:t>
            </a:r>
            <a:r>
              <a:rPr lang="nn-NO" sz="1600" dirty="0" smtClean="0">
                <a:solidFill>
                  <a:srgbClr val="000000"/>
                </a:solidFill>
                <a:latin typeface="Courier New"/>
              </a:rPr>
              <a:t> </a:t>
            </a:r>
            <a:r>
              <a:rPr lang="en-US" sz="1600" b="1" dirty="0" smtClean="0">
                <a:solidFill>
                  <a:srgbClr val="000000"/>
                </a:solidFill>
                <a:latin typeface="Courier New"/>
              </a:rPr>
              <a:t>break</a:t>
            </a:r>
            <a:r>
              <a:rPr lang="en-US" sz="1600" dirty="0" smtClean="0">
                <a:solidFill>
                  <a:srgbClr val="339933"/>
                </a:solidFill>
                <a:latin typeface="Courier New"/>
              </a:rPr>
              <a:t>;</a:t>
            </a:r>
            <a:r>
              <a:rPr lang="en-US" sz="1600" dirty="0" smtClean="0">
                <a:solidFill>
                  <a:srgbClr val="000000"/>
                </a:solidFill>
                <a:latin typeface="Courier New"/>
              </a:rPr>
              <a:t> </a:t>
            </a:r>
            <a:endParaRPr lang="nn-NO" sz="1600" dirty="0" smtClean="0">
              <a:solidFill>
                <a:srgbClr val="000000"/>
              </a:solidFill>
              <a:latin typeface="Courier New"/>
            </a:endParaRPr>
          </a:p>
          <a:p>
            <a:pPr>
              <a:buNone/>
            </a:pPr>
            <a:r>
              <a:rPr lang="en-US" sz="1600" dirty="0" smtClean="0">
                <a:solidFill>
                  <a:srgbClr val="009900"/>
                </a:solidFill>
                <a:latin typeface="Courier New"/>
              </a:rPr>
              <a:t>}</a:t>
            </a:r>
            <a:endParaRPr lang="en-US" sz="1600" dirty="0"/>
          </a:p>
        </p:txBody>
      </p:sp>
      <p:sp>
        <p:nvSpPr>
          <p:cNvPr id="14" name="Rectangle 13"/>
          <p:cNvSpPr/>
          <p:nvPr/>
        </p:nvSpPr>
        <p:spPr bwMode="auto">
          <a:xfrm>
            <a:off x="4724400" y="2514600"/>
            <a:ext cx="3657600" cy="13716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endParaRPr lang="en-US" sz="1600" dirty="0"/>
          </a:p>
        </p:txBody>
      </p:sp>
      <p:pic>
        <p:nvPicPr>
          <p:cNvPr id="2051" name="Picture 3"/>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5359109" y="2639838"/>
            <a:ext cx="2009775"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9435798"/>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Challenges of Developing Measurement Systems</a:t>
            </a:r>
            <a:endParaRPr lang="en-US" dirty="0"/>
          </a:p>
        </p:txBody>
      </p:sp>
      <p:sp>
        <p:nvSpPr>
          <p:cNvPr id="2" name="Subtitle 1"/>
          <p:cNvSpPr>
            <a:spLocks noGrp="1"/>
          </p:cNvSpPr>
          <p:nvPr>
            <p:ph type="subTitle" idx="1"/>
          </p:nvPr>
        </p:nvSpPr>
        <p:spPr/>
        <p:txBody>
          <a:bodyPr/>
          <a:lstStyle/>
          <a:p>
            <a:r>
              <a:rPr lang="en-US" dirty="0" smtClean="0"/>
              <a:t>The evolution of automated test and escalating device complexity over time</a:t>
            </a:r>
            <a:endParaRPr lang="en-US" dirty="0"/>
          </a:p>
        </p:txBody>
      </p:sp>
    </p:spTree>
    <p:extLst>
      <p:ext uri="{BB962C8B-B14F-4D97-AF65-F5344CB8AC3E}">
        <p14:creationId xmlns="" xmlns:p14="http://schemas.microsoft.com/office/powerpoint/2010/main" val="2836333772"/>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Event and Case Structures</a:t>
            </a:r>
            <a:endParaRPr lang="en-US" dirty="0"/>
          </a:p>
        </p:txBody>
      </p:sp>
      <p:pic>
        <p:nvPicPr>
          <p:cNvPr id="10" name="Picture 14"/>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5542379" y="1200538"/>
            <a:ext cx="3182392" cy="2278873"/>
          </a:xfrm>
          <a:prstGeom prst="rect">
            <a:avLst/>
          </a:prstGeom>
          <a:noFill/>
          <a:ln w="9525">
            <a:noFill/>
            <a:miter lim="800000"/>
            <a:headEnd/>
            <a:tailEnd/>
          </a:ln>
        </p:spPr>
      </p:pic>
      <p:pic>
        <p:nvPicPr>
          <p:cNvPr id="12" name="Picture 4"/>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5540504" y="3733800"/>
            <a:ext cx="3184267" cy="2380667"/>
          </a:xfrm>
          <a:prstGeom prst="rect">
            <a:avLst/>
          </a:prstGeom>
          <a:noFill/>
          <a:ln w="9525">
            <a:noFill/>
            <a:miter lim="800000"/>
            <a:headEnd/>
            <a:tailEnd/>
          </a:ln>
        </p:spPr>
      </p:pic>
      <p:grpSp>
        <p:nvGrpSpPr>
          <p:cNvPr id="14" name="Group 13"/>
          <p:cNvGrpSpPr/>
          <p:nvPr/>
        </p:nvGrpSpPr>
        <p:grpSpPr>
          <a:xfrm>
            <a:off x="152400" y="1333500"/>
            <a:ext cx="6248400" cy="952500"/>
            <a:chOff x="5605292" y="5021570"/>
            <a:chExt cx="6248400" cy="952500"/>
          </a:xfrm>
        </p:grpSpPr>
        <p:sp>
          <p:nvSpPr>
            <p:cNvPr id="16" name="TextBox 15"/>
            <p:cNvSpPr txBox="1"/>
            <p:nvPr/>
          </p:nvSpPr>
          <p:spPr>
            <a:xfrm>
              <a:off x="5605292" y="5112296"/>
              <a:ext cx="2667000" cy="861774"/>
            </a:xfrm>
            <a:prstGeom prst="rect">
              <a:avLst/>
            </a:prstGeom>
            <a:noFill/>
          </p:spPr>
          <p:txBody>
            <a:bodyPr wrap="square" rtlCol="0" anchor="ctr">
              <a:spAutoFit/>
            </a:bodyPr>
            <a:lstStyle/>
            <a:p>
              <a:pPr algn="r"/>
              <a:r>
                <a:rPr lang="en-US" sz="1400" b="1" dirty="0" smtClean="0">
                  <a:solidFill>
                    <a:prstClr val="black"/>
                  </a:solidFill>
                </a:rPr>
                <a:t>Event Selector Label</a:t>
              </a:r>
              <a:br>
                <a:rPr lang="en-US" sz="1400" b="1" dirty="0" smtClean="0">
                  <a:solidFill>
                    <a:prstClr val="black"/>
                  </a:solidFill>
                </a:rPr>
              </a:br>
              <a:r>
                <a:rPr lang="en-US" sz="1200" dirty="0" smtClean="0">
                  <a:solidFill>
                    <a:prstClr val="black"/>
                  </a:solidFill>
                </a:rPr>
                <a:t>This indicates which subdiagram is visible and details the event that the code within the diagram handles. </a:t>
              </a:r>
              <a:endParaRPr lang="en-US" sz="1400" dirty="0">
                <a:solidFill>
                  <a:prstClr val="black"/>
                </a:solidFill>
              </a:endParaRPr>
            </a:p>
          </p:txBody>
        </p:sp>
        <p:cxnSp>
          <p:nvCxnSpPr>
            <p:cNvPr id="17" name="Elbow Connector 71"/>
            <p:cNvCxnSpPr>
              <a:stCxn id="16" idx="3"/>
              <a:endCxn id="18" idx="2"/>
            </p:cNvCxnSpPr>
            <p:nvPr/>
          </p:nvCxnSpPr>
          <p:spPr>
            <a:xfrm flipV="1">
              <a:off x="8272292" y="5078720"/>
              <a:ext cx="3467100" cy="464463"/>
            </a:xfrm>
            <a:prstGeom prst="bentConnector3">
              <a:avLst>
                <a:gd name="adj1" fmla="val 3735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a:xfrm>
              <a:off x="11739392" y="502157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361474" name="Group 361473"/>
          <p:cNvGrpSpPr/>
          <p:nvPr/>
        </p:nvGrpSpPr>
        <p:grpSpPr>
          <a:xfrm>
            <a:off x="0" y="4800600"/>
            <a:ext cx="5524500" cy="990600"/>
            <a:chOff x="0" y="3445134"/>
            <a:chExt cx="5524500" cy="990600"/>
          </a:xfrm>
        </p:grpSpPr>
        <p:sp>
          <p:nvSpPr>
            <p:cNvPr id="20" name="TextBox 19"/>
            <p:cNvSpPr txBox="1"/>
            <p:nvPr/>
          </p:nvSpPr>
          <p:spPr>
            <a:xfrm>
              <a:off x="0" y="3573960"/>
              <a:ext cx="2819400" cy="861774"/>
            </a:xfrm>
            <a:prstGeom prst="rect">
              <a:avLst/>
            </a:prstGeom>
            <a:noFill/>
          </p:spPr>
          <p:txBody>
            <a:bodyPr wrap="square" rtlCol="0" anchor="ctr">
              <a:spAutoFit/>
            </a:bodyPr>
            <a:lstStyle/>
            <a:p>
              <a:pPr algn="r"/>
              <a:r>
                <a:rPr lang="en-US" sz="1400" b="1" dirty="0" smtClean="0">
                  <a:solidFill>
                    <a:prstClr val="black"/>
                  </a:solidFill>
                </a:rPr>
                <a:t>Selector Terminal</a:t>
              </a:r>
              <a:br>
                <a:rPr lang="en-US" sz="1400" b="1" dirty="0" smtClean="0">
                  <a:solidFill>
                    <a:prstClr val="black"/>
                  </a:solidFill>
                </a:rPr>
              </a:br>
              <a:r>
                <a:rPr lang="en-US" sz="1200" dirty="0" smtClean="0">
                  <a:solidFill>
                    <a:prstClr val="black"/>
                  </a:solidFill>
                </a:rPr>
                <a:t>The value wired to this terminal determines which of the subdiagrams, or cases, will execute.</a:t>
              </a:r>
              <a:endParaRPr lang="en-US" sz="1400" dirty="0">
                <a:solidFill>
                  <a:prstClr val="black"/>
                </a:solidFill>
              </a:endParaRPr>
            </a:p>
          </p:txBody>
        </p:sp>
        <p:cxnSp>
          <p:nvCxnSpPr>
            <p:cNvPr id="21" name="Elbow Connector 71"/>
            <p:cNvCxnSpPr>
              <a:stCxn id="20" idx="3"/>
              <a:endCxn id="22" idx="2"/>
            </p:cNvCxnSpPr>
            <p:nvPr/>
          </p:nvCxnSpPr>
          <p:spPr>
            <a:xfrm flipV="1">
              <a:off x="2819400" y="3502284"/>
              <a:ext cx="2590800" cy="502563"/>
            </a:xfrm>
            <a:prstGeom prst="bentConnector3">
              <a:avLst>
                <a:gd name="adj1" fmla="val 5000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5410200" y="3445134"/>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361478" name="TextBox 361477"/>
          <p:cNvSpPr txBox="1"/>
          <p:nvPr/>
        </p:nvSpPr>
        <p:spPr>
          <a:xfrm>
            <a:off x="5524500" y="921605"/>
            <a:ext cx="3238500" cy="307777"/>
          </a:xfrm>
          <a:prstGeom prst="rect">
            <a:avLst/>
          </a:prstGeom>
          <a:noFill/>
        </p:spPr>
        <p:txBody>
          <a:bodyPr wrap="square" rtlCol="0">
            <a:spAutoFit/>
          </a:bodyPr>
          <a:lstStyle/>
          <a:p>
            <a:pPr algn="ctr"/>
            <a:r>
              <a:rPr lang="en-US" sz="1400" i="1" dirty="0" smtClean="0"/>
              <a:t>Event Structure</a:t>
            </a:r>
            <a:endParaRPr lang="en-US" sz="1400" i="1" dirty="0"/>
          </a:p>
        </p:txBody>
      </p:sp>
      <p:sp>
        <p:nvSpPr>
          <p:cNvPr id="39" name="TextBox 38"/>
          <p:cNvSpPr txBox="1"/>
          <p:nvPr/>
        </p:nvSpPr>
        <p:spPr>
          <a:xfrm>
            <a:off x="5524500" y="3474230"/>
            <a:ext cx="3238500" cy="307777"/>
          </a:xfrm>
          <a:prstGeom prst="rect">
            <a:avLst/>
          </a:prstGeom>
          <a:noFill/>
        </p:spPr>
        <p:txBody>
          <a:bodyPr wrap="square" rtlCol="0">
            <a:spAutoFit/>
          </a:bodyPr>
          <a:lstStyle/>
          <a:p>
            <a:pPr algn="ctr"/>
            <a:r>
              <a:rPr lang="en-US" sz="1400" i="1" dirty="0" smtClean="0"/>
              <a:t>Case Structure</a:t>
            </a:r>
            <a:endParaRPr lang="en-US" sz="1400" i="1" dirty="0"/>
          </a:p>
        </p:txBody>
      </p:sp>
      <p:pic>
        <p:nvPicPr>
          <p:cNvPr id="4098" name="Picture 2"/>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20000" y="3875899"/>
            <a:ext cx="1295400" cy="581025"/>
          </a:xfrm>
          <a:prstGeom prst="rect">
            <a:avLst/>
          </a:prstGeom>
          <a:noFill/>
          <a:ln>
            <a:noFill/>
          </a:ln>
          <a:effectLst>
            <a:outerShdw blurRad="88900" dist="50800" dir="2700000" algn="ctr" rotWithShape="0">
              <a:schemeClr val="bg1">
                <a:lumMod val="50000"/>
              </a:scheme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6810375" y="1381513"/>
            <a:ext cx="2105025" cy="581025"/>
          </a:xfrm>
          <a:prstGeom prst="rect">
            <a:avLst/>
          </a:prstGeom>
          <a:noFill/>
          <a:ln>
            <a:noFill/>
          </a:ln>
          <a:effectLst>
            <a:outerShdw blurRad="88900" dist="50800" dir="2700000" algn="ctr" rotWithShape="0">
              <a:schemeClr val="bg1">
                <a:lumMod val="50000"/>
              </a:scheme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9" name="Group 28"/>
          <p:cNvGrpSpPr/>
          <p:nvPr/>
        </p:nvGrpSpPr>
        <p:grpSpPr>
          <a:xfrm>
            <a:off x="0" y="3583930"/>
            <a:ext cx="6705600" cy="677108"/>
            <a:chOff x="5452892" y="5052230"/>
            <a:chExt cx="6705600" cy="677108"/>
          </a:xfrm>
        </p:grpSpPr>
        <p:sp>
          <p:nvSpPr>
            <p:cNvPr id="32" name="TextBox 31"/>
            <p:cNvSpPr txBox="1"/>
            <p:nvPr/>
          </p:nvSpPr>
          <p:spPr>
            <a:xfrm>
              <a:off x="5452892" y="5052230"/>
              <a:ext cx="2819400" cy="677108"/>
            </a:xfrm>
            <a:prstGeom prst="rect">
              <a:avLst/>
            </a:prstGeom>
            <a:noFill/>
          </p:spPr>
          <p:txBody>
            <a:bodyPr wrap="square" rtlCol="0" anchor="ctr">
              <a:spAutoFit/>
            </a:bodyPr>
            <a:lstStyle/>
            <a:p>
              <a:pPr algn="r"/>
              <a:r>
                <a:rPr lang="en-US" sz="1400" b="1" dirty="0" smtClean="0">
                  <a:solidFill>
                    <a:prstClr val="black"/>
                  </a:solidFill>
                </a:rPr>
                <a:t>Case Selector Label</a:t>
              </a:r>
              <a:br>
                <a:rPr lang="en-US" sz="1400" b="1" dirty="0" smtClean="0">
                  <a:solidFill>
                    <a:prstClr val="black"/>
                  </a:solidFill>
                </a:rPr>
              </a:br>
              <a:r>
                <a:rPr lang="en-US" sz="1200" dirty="0" smtClean="0">
                  <a:solidFill>
                    <a:prstClr val="black"/>
                  </a:solidFill>
                </a:rPr>
                <a:t>This indicates which subdiagram is visible.</a:t>
              </a:r>
              <a:endParaRPr lang="en-US" sz="1400" dirty="0">
                <a:solidFill>
                  <a:prstClr val="black"/>
                </a:solidFill>
              </a:endParaRPr>
            </a:p>
          </p:txBody>
        </p:sp>
        <p:cxnSp>
          <p:nvCxnSpPr>
            <p:cNvPr id="33" name="Elbow Connector 71"/>
            <p:cNvCxnSpPr>
              <a:stCxn id="32" idx="3"/>
              <a:endCxn id="34" idx="2"/>
            </p:cNvCxnSpPr>
            <p:nvPr/>
          </p:nvCxnSpPr>
          <p:spPr>
            <a:xfrm flipV="1">
              <a:off x="8272292" y="5383520"/>
              <a:ext cx="3771900" cy="7264"/>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4" name="Oval 33"/>
            <p:cNvSpPr/>
            <p:nvPr/>
          </p:nvSpPr>
          <p:spPr>
            <a:xfrm>
              <a:off x="12044192" y="532637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Tree>
    <p:extLst>
      <p:ext uri="{BB962C8B-B14F-4D97-AF65-F5344CB8AC3E}">
        <p14:creationId xmlns="" xmlns:p14="http://schemas.microsoft.com/office/powerpoint/2010/main" val="760333435"/>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Text Events, Cases, and Their LabVIEW Equivalents</a:t>
            </a:r>
            <a:endParaRPr lang="en-US" dirty="0"/>
          </a:p>
        </p:txBody>
      </p:sp>
      <p:sp>
        <p:nvSpPr>
          <p:cNvPr id="22" name="Rectangle 21"/>
          <p:cNvSpPr/>
          <p:nvPr/>
        </p:nvSpPr>
        <p:spPr bwMode="auto">
          <a:xfrm>
            <a:off x="685800" y="4343400"/>
            <a:ext cx="3962400" cy="21336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r>
              <a:rPr lang="en-US" sz="1100" dirty="0" smtClean="0">
                <a:solidFill>
                  <a:srgbClr val="B1B100"/>
                </a:solidFill>
                <a:latin typeface="Courier New"/>
              </a:rPr>
              <a:t>switch</a:t>
            </a:r>
            <a:r>
              <a:rPr lang="en-US" sz="1100" dirty="0" smtClean="0">
                <a:solidFill>
                  <a:srgbClr val="000000"/>
                </a:solidFill>
                <a:latin typeface="Courier New"/>
              </a:rPr>
              <a:t> </a:t>
            </a:r>
            <a:r>
              <a:rPr lang="en-US" sz="1100" dirty="0" smtClean="0">
                <a:solidFill>
                  <a:srgbClr val="009900"/>
                </a:solidFill>
                <a:latin typeface="Courier New"/>
              </a:rPr>
              <a:t>(</a:t>
            </a:r>
            <a:r>
              <a:rPr lang="en-US" sz="1100" dirty="0" smtClean="0">
                <a:solidFill>
                  <a:srgbClr val="000000"/>
                </a:solidFill>
                <a:latin typeface="Courier New"/>
              </a:rPr>
              <a:t>n</a:t>
            </a:r>
            <a:r>
              <a:rPr lang="en-US" sz="1100" dirty="0" smtClean="0">
                <a:solidFill>
                  <a:srgbClr val="009900"/>
                </a:solidFill>
                <a:latin typeface="Courier New"/>
              </a:rPr>
              <a:t>)</a:t>
            </a:r>
            <a:r>
              <a:rPr lang="en-US" sz="1100" dirty="0" smtClean="0">
                <a:solidFill>
                  <a:srgbClr val="000000"/>
                </a:solidFill>
                <a:latin typeface="Courier New"/>
              </a:rPr>
              <a:t> </a:t>
            </a:r>
            <a:r>
              <a:rPr lang="en-US" sz="1100" dirty="0" smtClean="0">
                <a:solidFill>
                  <a:srgbClr val="009900"/>
                </a:solidFill>
                <a:latin typeface="Courier New"/>
              </a:rPr>
              <a:t>{</a:t>
            </a:r>
            <a:r>
              <a:rPr lang="en-US" sz="1100" dirty="0" smtClean="0">
                <a:solidFill>
                  <a:srgbClr val="000000"/>
                </a:solidFill>
                <a:latin typeface="Courier New"/>
              </a:rPr>
              <a:t> </a:t>
            </a:r>
          </a:p>
          <a:p>
            <a:pPr>
              <a:buNone/>
            </a:pPr>
            <a:r>
              <a:rPr lang="en-US" sz="1100" dirty="0" smtClean="0">
                <a:solidFill>
                  <a:srgbClr val="000000"/>
                </a:solidFill>
                <a:latin typeface="Courier New"/>
              </a:rPr>
              <a:t> </a:t>
            </a:r>
            <a:r>
              <a:rPr lang="en-US" sz="1100" dirty="0" smtClean="0">
                <a:solidFill>
                  <a:srgbClr val="B1B100"/>
                </a:solidFill>
                <a:latin typeface="Courier New"/>
              </a:rPr>
              <a:t>case</a:t>
            </a:r>
            <a:r>
              <a:rPr lang="en-US" sz="1100" dirty="0" smtClean="0">
                <a:solidFill>
                  <a:srgbClr val="000000"/>
                </a:solidFill>
                <a:latin typeface="Courier New"/>
              </a:rPr>
              <a:t> </a:t>
            </a:r>
            <a:r>
              <a:rPr lang="en-US" sz="1100" dirty="0" smtClean="0">
                <a:solidFill>
                  <a:srgbClr val="0000DD"/>
                </a:solidFill>
                <a:latin typeface="Courier New"/>
              </a:rPr>
              <a:t>5:</a:t>
            </a:r>
            <a:endParaRPr lang="en-US" sz="1100" dirty="0" smtClean="0">
              <a:solidFill>
                <a:srgbClr val="000000"/>
              </a:solidFill>
              <a:latin typeface="Courier New"/>
            </a:endParaRPr>
          </a:p>
          <a:p>
            <a:pPr>
              <a:buNone/>
            </a:pPr>
            <a:r>
              <a:rPr lang="en-US" sz="1100" dirty="0" smtClean="0">
                <a:solidFill>
                  <a:srgbClr val="000000"/>
                </a:solidFill>
                <a:latin typeface="Courier New"/>
              </a:rPr>
              <a:t> </a:t>
            </a:r>
            <a:r>
              <a:rPr lang="en-US" sz="1100" dirty="0" err="1" smtClean="0">
                <a:solidFill>
                  <a:srgbClr val="000066"/>
                </a:solidFill>
                <a:latin typeface="Courier New"/>
              </a:rPr>
              <a:t>printf</a:t>
            </a:r>
            <a:r>
              <a:rPr lang="en-US" sz="1100" dirty="0" smtClean="0">
                <a:solidFill>
                  <a:srgbClr val="009900"/>
                </a:solidFill>
                <a:latin typeface="Courier New"/>
              </a:rPr>
              <a:t>(</a:t>
            </a:r>
            <a:r>
              <a:rPr lang="en-US" sz="1100" dirty="0" smtClean="0">
                <a:solidFill>
                  <a:srgbClr val="FF0000"/>
                </a:solidFill>
                <a:latin typeface="Courier New"/>
              </a:rPr>
              <a:t>“Small number."</a:t>
            </a:r>
            <a:r>
              <a:rPr lang="en-US" sz="1100" dirty="0" smtClean="0">
                <a:solidFill>
                  <a:srgbClr val="009900"/>
                </a:solidFill>
                <a:latin typeface="Courier New"/>
              </a:rPr>
              <a:t>)</a:t>
            </a:r>
            <a:r>
              <a:rPr lang="en-US" sz="1100" dirty="0" smtClean="0">
                <a:solidFill>
                  <a:srgbClr val="339933"/>
                </a:solidFill>
                <a:latin typeface="Courier New"/>
              </a:rPr>
              <a:t>;</a:t>
            </a:r>
            <a:r>
              <a:rPr lang="en-US" sz="1100" dirty="0" smtClean="0">
                <a:solidFill>
                  <a:srgbClr val="000000"/>
                </a:solidFill>
                <a:latin typeface="Courier New"/>
              </a:rPr>
              <a:t> </a:t>
            </a:r>
          </a:p>
          <a:p>
            <a:pPr>
              <a:buNone/>
            </a:pPr>
            <a:r>
              <a:rPr lang="en-US" sz="1100" b="1" dirty="0" smtClean="0">
                <a:solidFill>
                  <a:srgbClr val="000000"/>
                </a:solidFill>
                <a:latin typeface="Courier New"/>
              </a:rPr>
              <a:t> break</a:t>
            </a:r>
            <a:r>
              <a:rPr lang="en-US" sz="1100" dirty="0" smtClean="0">
                <a:solidFill>
                  <a:srgbClr val="339933"/>
                </a:solidFill>
                <a:latin typeface="Courier New"/>
              </a:rPr>
              <a:t>;</a:t>
            </a:r>
            <a:r>
              <a:rPr lang="en-US" sz="1100" dirty="0" smtClean="0">
                <a:solidFill>
                  <a:srgbClr val="000000"/>
                </a:solidFill>
                <a:latin typeface="Courier New"/>
              </a:rPr>
              <a:t> </a:t>
            </a:r>
          </a:p>
          <a:p>
            <a:pPr>
              <a:buNone/>
            </a:pPr>
            <a:r>
              <a:rPr lang="en-US" sz="1100" dirty="0" smtClean="0">
                <a:solidFill>
                  <a:srgbClr val="B1B100"/>
                </a:solidFill>
                <a:latin typeface="Courier New"/>
              </a:rPr>
              <a:t> case</a:t>
            </a:r>
            <a:r>
              <a:rPr lang="en-US" sz="1100" dirty="0" smtClean="0">
                <a:solidFill>
                  <a:srgbClr val="000000"/>
                </a:solidFill>
                <a:latin typeface="Courier New"/>
              </a:rPr>
              <a:t> </a:t>
            </a:r>
            <a:r>
              <a:rPr lang="en-US" sz="1100" dirty="0" smtClean="0">
                <a:solidFill>
                  <a:srgbClr val="0000DD"/>
                </a:solidFill>
                <a:latin typeface="Courier New"/>
              </a:rPr>
              <a:t>100</a:t>
            </a:r>
            <a:r>
              <a:rPr lang="en-US" sz="1100" dirty="0" smtClean="0">
                <a:solidFill>
                  <a:srgbClr val="339933"/>
                </a:solidFill>
                <a:latin typeface="Courier New"/>
              </a:rPr>
              <a:t>:</a:t>
            </a:r>
            <a:r>
              <a:rPr lang="en-US" sz="1100" dirty="0" smtClean="0">
                <a:solidFill>
                  <a:srgbClr val="000000"/>
                </a:solidFill>
                <a:latin typeface="Courier New"/>
              </a:rPr>
              <a:t> </a:t>
            </a:r>
          </a:p>
          <a:p>
            <a:pPr>
              <a:buNone/>
            </a:pPr>
            <a:r>
              <a:rPr lang="en-US" sz="1100" dirty="0" smtClean="0">
                <a:solidFill>
                  <a:srgbClr val="000000"/>
                </a:solidFill>
                <a:latin typeface="Courier New"/>
              </a:rPr>
              <a:t> </a:t>
            </a:r>
            <a:r>
              <a:rPr lang="en-US" sz="1100" dirty="0" err="1" smtClean="0">
                <a:solidFill>
                  <a:srgbClr val="000066"/>
                </a:solidFill>
                <a:latin typeface="Courier New"/>
              </a:rPr>
              <a:t>printf</a:t>
            </a:r>
            <a:r>
              <a:rPr lang="en-US" sz="1100" dirty="0" smtClean="0">
                <a:solidFill>
                  <a:srgbClr val="009900"/>
                </a:solidFill>
                <a:latin typeface="Courier New"/>
              </a:rPr>
              <a:t>(</a:t>
            </a:r>
            <a:r>
              <a:rPr lang="en-US" sz="1100" dirty="0" smtClean="0">
                <a:solidFill>
                  <a:srgbClr val="FF0000"/>
                </a:solidFill>
                <a:latin typeface="Courier New"/>
              </a:rPr>
              <a:t>“Large number."</a:t>
            </a:r>
            <a:r>
              <a:rPr lang="en-US" sz="1100" dirty="0" smtClean="0">
                <a:solidFill>
                  <a:srgbClr val="009900"/>
                </a:solidFill>
                <a:latin typeface="Courier New"/>
              </a:rPr>
              <a:t>)</a:t>
            </a:r>
            <a:r>
              <a:rPr lang="en-US" sz="1100" dirty="0" smtClean="0">
                <a:solidFill>
                  <a:srgbClr val="339933"/>
                </a:solidFill>
                <a:latin typeface="Courier New"/>
              </a:rPr>
              <a:t>;</a:t>
            </a:r>
            <a:endParaRPr lang="en-US" sz="1100" dirty="0" smtClean="0">
              <a:solidFill>
                <a:srgbClr val="000000"/>
              </a:solidFill>
              <a:latin typeface="Courier New"/>
            </a:endParaRPr>
          </a:p>
          <a:p>
            <a:pPr>
              <a:buNone/>
            </a:pPr>
            <a:r>
              <a:rPr lang="en-US" sz="1100" b="1" dirty="0" smtClean="0">
                <a:solidFill>
                  <a:srgbClr val="000000"/>
                </a:solidFill>
                <a:latin typeface="Courier New"/>
              </a:rPr>
              <a:t> break</a:t>
            </a:r>
            <a:r>
              <a:rPr lang="en-US" sz="1100" dirty="0" smtClean="0">
                <a:solidFill>
                  <a:srgbClr val="339933"/>
                </a:solidFill>
                <a:latin typeface="Courier New"/>
              </a:rPr>
              <a:t>;</a:t>
            </a:r>
            <a:r>
              <a:rPr lang="en-US" sz="1100" dirty="0" smtClean="0">
                <a:solidFill>
                  <a:srgbClr val="000000"/>
                </a:solidFill>
                <a:latin typeface="Courier New"/>
              </a:rPr>
              <a:t> </a:t>
            </a:r>
          </a:p>
          <a:p>
            <a:pPr>
              <a:buNone/>
            </a:pPr>
            <a:r>
              <a:rPr lang="en-US" sz="1100" dirty="0" smtClean="0">
                <a:solidFill>
                  <a:srgbClr val="B1B100"/>
                </a:solidFill>
                <a:latin typeface="Courier New"/>
              </a:rPr>
              <a:t>default</a:t>
            </a:r>
            <a:r>
              <a:rPr lang="en-US" sz="1100" dirty="0" smtClean="0">
                <a:solidFill>
                  <a:srgbClr val="339933"/>
                </a:solidFill>
                <a:latin typeface="Courier New"/>
              </a:rPr>
              <a:t>:</a:t>
            </a:r>
            <a:r>
              <a:rPr lang="en-US" sz="1100" dirty="0" smtClean="0">
                <a:solidFill>
                  <a:srgbClr val="000000"/>
                </a:solidFill>
                <a:latin typeface="Courier New"/>
              </a:rPr>
              <a:t> </a:t>
            </a:r>
          </a:p>
          <a:p>
            <a:pPr>
              <a:buNone/>
            </a:pPr>
            <a:r>
              <a:rPr lang="en-US" sz="1100" dirty="0" smtClean="0">
                <a:solidFill>
                  <a:srgbClr val="000000"/>
                </a:solidFill>
                <a:latin typeface="Courier New"/>
              </a:rPr>
              <a:t> </a:t>
            </a:r>
            <a:r>
              <a:rPr lang="en-US" sz="1100" dirty="0" err="1" smtClean="0">
                <a:solidFill>
                  <a:srgbClr val="000066"/>
                </a:solidFill>
                <a:latin typeface="Courier New"/>
              </a:rPr>
              <a:t>printf</a:t>
            </a:r>
            <a:r>
              <a:rPr lang="en-US" sz="1100" dirty="0" smtClean="0">
                <a:solidFill>
                  <a:srgbClr val="009900"/>
                </a:solidFill>
                <a:latin typeface="Courier New"/>
              </a:rPr>
              <a:t>(</a:t>
            </a:r>
            <a:r>
              <a:rPr lang="en-US" sz="1100" dirty="0" smtClean="0">
                <a:solidFill>
                  <a:srgbClr val="FF0000"/>
                </a:solidFill>
                <a:latin typeface="Courier New"/>
              </a:rPr>
              <a:t>“Outside range”</a:t>
            </a:r>
            <a:r>
              <a:rPr lang="en-US" sz="1100" dirty="0" smtClean="0">
                <a:solidFill>
                  <a:srgbClr val="009900"/>
                </a:solidFill>
                <a:latin typeface="Courier New"/>
              </a:rPr>
              <a:t>)</a:t>
            </a:r>
            <a:r>
              <a:rPr lang="en-US" sz="1100" dirty="0" smtClean="0">
                <a:solidFill>
                  <a:srgbClr val="339933"/>
                </a:solidFill>
                <a:latin typeface="Courier New"/>
              </a:rPr>
              <a:t>;</a:t>
            </a:r>
            <a:r>
              <a:rPr lang="en-US" sz="1100" dirty="0" smtClean="0">
                <a:solidFill>
                  <a:srgbClr val="000000"/>
                </a:solidFill>
                <a:latin typeface="Courier New"/>
              </a:rPr>
              <a:t> </a:t>
            </a:r>
          </a:p>
          <a:p>
            <a:pPr>
              <a:buNone/>
            </a:pPr>
            <a:r>
              <a:rPr lang="en-US" sz="1100" b="1" dirty="0" smtClean="0">
                <a:solidFill>
                  <a:srgbClr val="000000"/>
                </a:solidFill>
                <a:latin typeface="Courier New"/>
              </a:rPr>
              <a:t> break</a:t>
            </a:r>
            <a:r>
              <a:rPr lang="en-US" sz="1100" dirty="0" smtClean="0">
                <a:solidFill>
                  <a:srgbClr val="339933"/>
                </a:solidFill>
                <a:latin typeface="Courier New"/>
              </a:rPr>
              <a:t>;</a:t>
            </a:r>
            <a:r>
              <a:rPr lang="en-US" sz="1100" dirty="0" smtClean="0">
                <a:solidFill>
                  <a:srgbClr val="000000"/>
                </a:solidFill>
                <a:latin typeface="Courier New"/>
              </a:rPr>
              <a:t> </a:t>
            </a:r>
          </a:p>
          <a:p>
            <a:pPr>
              <a:buNone/>
            </a:pPr>
            <a:r>
              <a:rPr lang="en-US" sz="1100" dirty="0" smtClean="0">
                <a:solidFill>
                  <a:srgbClr val="009900"/>
                </a:solidFill>
                <a:latin typeface="Courier New"/>
              </a:rPr>
              <a:t>}</a:t>
            </a:r>
            <a:endParaRPr lang="en-US" sz="1100" dirty="0"/>
          </a:p>
        </p:txBody>
      </p:sp>
      <p:sp>
        <p:nvSpPr>
          <p:cNvPr id="24" name="Rectangle 23"/>
          <p:cNvSpPr/>
          <p:nvPr/>
        </p:nvSpPr>
        <p:spPr bwMode="auto">
          <a:xfrm>
            <a:off x="4724400" y="4343400"/>
            <a:ext cx="3657600" cy="21336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endParaRPr lang="en-US" sz="1200" dirty="0"/>
          </a:p>
        </p:txBody>
      </p:sp>
      <p:sp>
        <p:nvSpPr>
          <p:cNvPr id="25" name="Rectangle 24"/>
          <p:cNvSpPr/>
          <p:nvPr/>
        </p:nvSpPr>
        <p:spPr bwMode="auto">
          <a:xfrm>
            <a:off x="685800" y="2514600"/>
            <a:ext cx="3962400" cy="17526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r>
              <a:rPr lang="en-US" sz="1100" dirty="0" smtClean="0">
                <a:solidFill>
                  <a:srgbClr val="00007F"/>
                </a:solidFill>
                <a:latin typeface="Courier New"/>
              </a:rPr>
              <a:t>if</a:t>
            </a:r>
            <a:r>
              <a:rPr lang="en-US" sz="1100" dirty="0" smtClean="0">
                <a:solidFill>
                  <a:srgbClr val="000000"/>
                </a:solidFill>
                <a:latin typeface="Courier New"/>
              </a:rPr>
              <a:t> condition1 </a:t>
            </a:r>
            <a:r>
              <a:rPr lang="en-US" sz="1100" dirty="0" smtClean="0">
                <a:solidFill>
                  <a:srgbClr val="00007F"/>
                </a:solidFill>
                <a:latin typeface="Courier New"/>
              </a:rPr>
              <a:t>then</a:t>
            </a:r>
            <a:r>
              <a:rPr lang="en-US" sz="1100" dirty="0" smtClean="0">
                <a:solidFill>
                  <a:srgbClr val="000000"/>
                </a:solidFill>
                <a:latin typeface="Courier New"/>
              </a:rPr>
              <a:t> </a:t>
            </a:r>
          </a:p>
          <a:p>
            <a:pPr>
              <a:buNone/>
            </a:pPr>
            <a:r>
              <a:rPr lang="en-US" sz="1100" i="1" dirty="0" smtClean="0">
                <a:solidFill>
                  <a:srgbClr val="000000"/>
                </a:solidFill>
                <a:latin typeface="Courier New"/>
              </a:rPr>
              <a:t> </a:t>
            </a:r>
            <a:r>
              <a:rPr lang="en-US" sz="1100" i="1" dirty="0" smtClean="0">
                <a:solidFill>
                  <a:srgbClr val="ADADAD"/>
                </a:solidFill>
                <a:latin typeface="Courier New"/>
              </a:rPr>
              <a:t>-- statements;</a:t>
            </a:r>
            <a:r>
              <a:rPr lang="en-US" sz="1100" dirty="0" smtClean="0">
                <a:solidFill>
                  <a:srgbClr val="000000"/>
                </a:solidFill>
                <a:latin typeface="Courier New"/>
              </a:rPr>
              <a:t> </a:t>
            </a:r>
          </a:p>
          <a:p>
            <a:pPr>
              <a:buNone/>
            </a:pPr>
            <a:r>
              <a:rPr lang="en-US" sz="1100" dirty="0" smtClean="0">
                <a:solidFill>
                  <a:srgbClr val="00007F"/>
                </a:solidFill>
                <a:latin typeface="Courier New"/>
              </a:rPr>
              <a:t>elseif</a:t>
            </a:r>
            <a:r>
              <a:rPr lang="en-US" sz="1100" dirty="0" smtClean="0">
                <a:solidFill>
                  <a:srgbClr val="000000"/>
                </a:solidFill>
                <a:latin typeface="Courier New"/>
              </a:rPr>
              <a:t> condition2 </a:t>
            </a:r>
            <a:r>
              <a:rPr lang="en-US" sz="1100" dirty="0" smtClean="0">
                <a:solidFill>
                  <a:srgbClr val="00007F"/>
                </a:solidFill>
                <a:latin typeface="Courier New"/>
              </a:rPr>
              <a:t>then</a:t>
            </a:r>
            <a:r>
              <a:rPr lang="en-US" sz="1100" dirty="0" smtClean="0">
                <a:solidFill>
                  <a:srgbClr val="000000"/>
                </a:solidFill>
                <a:latin typeface="Courier New"/>
              </a:rPr>
              <a:t> </a:t>
            </a:r>
          </a:p>
          <a:p>
            <a:pPr>
              <a:buNone/>
            </a:pPr>
            <a:r>
              <a:rPr lang="en-US" sz="1100" i="1" dirty="0" smtClean="0">
                <a:solidFill>
                  <a:srgbClr val="000000"/>
                </a:solidFill>
                <a:latin typeface="Courier New"/>
              </a:rPr>
              <a:t> </a:t>
            </a:r>
            <a:r>
              <a:rPr lang="en-US" sz="1100" i="1" dirty="0" smtClean="0">
                <a:solidFill>
                  <a:srgbClr val="ADADAD"/>
                </a:solidFill>
                <a:latin typeface="Courier New"/>
              </a:rPr>
              <a:t>-- more statements</a:t>
            </a:r>
            <a:r>
              <a:rPr lang="en-US" sz="1100" dirty="0" smtClean="0">
                <a:solidFill>
                  <a:srgbClr val="000000"/>
                </a:solidFill>
                <a:latin typeface="Courier New"/>
              </a:rPr>
              <a:t> </a:t>
            </a:r>
          </a:p>
          <a:p>
            <a:pPr>
              <a:buNone/>
            </a:pPr>
            <a:r>
              <a:rPr lang="en-US" sz="1100" dirty="0" smtClean="0">
                <a:solidFill>
                  <a:srgbClr val="00007F"/>
                </a:solidFill>
                <a:latin typeface="Courier New"/>
              </a:rPr>
              <a:t>elseif</a:t>
            </a:r>
            <a:r>
              <a:rPr lang="en-US" sz="1100" dirty="0" smtClean="0">
                <a:solidFill>
                  <a:srgbClr val="000000"/>
                </a:solidFill>
                <a:latin typeface="Courier New"/>
              </a:rPr>
              <a:t> condition3 </a:t>
            </a:r>
            <a:r>
              <a:rPr lang="en-US" sz="1100" dirty="0" smtClean="0">
                <a:solidFill>
                  <a:srgbClr val="00007F"/>
                </a:solidFill>
                <a:latin typeface="Courier New"/>
              </a:rPr>
              <a:t>then</a:t>
            </a:r>
            <a:r>
              <a:rPr lang="en-US" sz="1100" dirty="0" smtClean="0">
                <a:solidFill>
                  <a:srgbClr val="000000"/>
                </a:solidFill>
                <a:latin typeface="Courier New"/>
              </a:rPr>
              <a:t> </a:t>
            </a:r>
          </a:p>
          <a:p>
            <a:pPr>
              <a:buNone/>
            </a:pPr>
            <a:r>
              <a:rPr lang="en-US" sz="1100" i="1" dirty="0" smtClean="0">
                <a:solidFill>
                  <a:srgbClr val="000000"/>
                </a:solidFill>
                <a:latin typeface="Courier New"/>
              </a:rPr>
              <a:t> </a:t>
            </a:r>
            <a:r>
              <a:rPr lang="en-US" sz="1100" i="1" dirty="0" smtClean="0">
                <a:solidFill>
                  <a:srgbClr val="ADADAD"/>
                </a:solidFill>
                <a:latin typeface="Courier New"/>
              </a:rPr>
              <a:t>-- more statements;</a:t>
            </a:r>
            <a:r>
              <a:rPr lang="en-US" sz="1100" dirty="0" smtClean="0">
                <a:solidFill>
                  <a:srgbClr val="000000"/>
                </a:solidFill>
                <a:latin typeface="Courier New"/>
              </a:rPr>
              <a:t> </a:t>
            </a:r>
          </a:p>
          <a:p>
            <a:pPr>
              <a:buNone/>
            </a:pPr>
            <a:r>
              <a:rPr lang="en-US" sz="1100" dirty="0" smtClean="0">
                <a:solidFill>
                  <a:srgbClr val="00007F"/>
                </a:solidFill>
                <a:latin typeface="Courier New"/>
              </a:rPr>
              <a:t>else</a:t>
            </a:r>
            <a:r>
              <a:rPr lang="en-US" sz="1100" dirty="0" smtClean="0">
                <a:solidFill>
                  <a:srgbClr val="000000"/>
                </a:solidFill>
                <a:latin typeface="Courier New"/>
              </a:rPr>
              <a:t> </a:t>
            </a:r>
          </a:p>
          <a:p>
            <a:pPr>
              <a:buNone/>
            </a:pPr>
            <a:r>
              <a:rPr lang="en-US" sz="1100" i="1" dirty="0" smtClean="0">
                <a:solidFill>
                  <a:srgbClr val="000000"/>
                </a:solidFill>
                <a:latin typeface="Courier New"/>
              </a:rPr>
              <a:t> </a:t>
            </a:r>
            <a:r>
              <a:rPr lang="en-US" sz="1100" i="1" dirty="0" smtClean="0">
                <a:solidFill>
                  <a:srgbClr val="ADADAD"/>
                </a:solidFill>
                <a:latin typeface="Courier New"/>
              </a:rPr>
              <a:t>-- other statements;</a:t>
            </a:r>
            <a:r>
              <a:rPr lang="en-US" sz="1100" dirty="0" smtClean="0">
                <a:solidFill>
                  <a:srgbClr val="000000"/>
                </a:solidFill>
                <a:latin typeface="Courier New"/>
              </a:rPr>
              <a:t> </a:t>
            </a:r>
          </a:p>
          <a:p>
            <a:pPr>
              <a:buNone/>
            </a:pPr>
            <a:r>
              <a:rPr lang="en-US" sz="1100" dirty="0" smtClean="0">
                <a:solidFill>
                  <a:srgbClr val="00007F"/>
                </a:solidFill>
                <a:latin typeface="Courier New"/>
              </a:rPr>
              <a:t>end</a:t>
            </a:r>
            <a:r>
              <a:rPr lang="en-US" sz="1100" dirty="0" smtClean="0">
                <a:solidFill>
                  <a:srgbClr val="000000"/>
                </a:solidFill>
                <a:latin typeface="Courier New"/>
              </a:rPr>
              <a:t> </a:t>
            </a:r>
            <a:r>
              <a:rPr lang="en-US" sz="1100" dirty="0" smtClean="0">
                <a:solidFill>
                  <a:srgbClr val="00007F"/>
                </a:solidFill>
                <a:latin typeface="Courier New"/>
              </a:rPr>
              <a:t>if</a:t>
            </a:r>
            <a:endParaRPr lang="en-US" sz="1100" dirty="0"/>
          </a:p>
        </p:txBody>
      </p:sp>
      <p:pic>
        <p:nvPicPr>
          <p:cNvPr id="26" name="Picture 2"/>
          <p:cNvPicPr>
            <a:picLocks noChangeAspect="1" noChangeArrowheads="1"/>
          </p:cNvPicPr>
          <p:nvPr/>
        </p:nvPicPr>
        <p:blipFill>
          <a:blip r:embed="rId3" cstate="print"/>
          <a:srcRect/>
          <a:stretch>
            <a:fillRect/>
          </a:stretch>
        </p:blipFill>
        <p:spPr bwMode="auto">
          <a:xfrm>
            <a:off x="4724400" y="2819400"/>
            <a:ext cx="3543300" cy="1143000"/>
          </a:xfrm>
          <a:prstGeom prst="rect">
            <a:avLst/>
          </a:prstGeom>
          <a:noFill/>
          <a:ln w="9525">
            <a:noFill/>
            <a:miter lim="800000"/>
            <a:headEnd/>
            <a:tailEnd/>
          </a:ln>
        </p:spPr>
      </p:pic>
      <p:sp>
        <p:nvSpPr>
          <p:cNvPr id="27" name="Rectangle 26"/>
          <p:cNvSpPr/>
          <p:nvPr/>
        </p:nvSpPr>
        <p:spPr bwMode="auto">
          <a:xfrm>
            <a:off x="4724400" y="2514600"/>
            <a:ext cx="3657600" cy="17526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endParaRPr lang="en-US" sz="1200" dirty="0"/>
          </a:p>
        </p:txBody>
      </p:sp>
      <p:sp>
        <p:nvSpPr>
          <p:cNvPr id="28" name="Rectangle 27"/>
          <p:cNvSpPr/>
          <p:nvPr/>
        </p:nvSpPr>
        <p:spPr bwMode="auto">
          <a:xfrm>
            <a:off x="685800" y="990600"/>
            <a:ext cx="3962400" cy="14478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r>
              <a:rPr lang="en-US" sz="1100" dirty="0" smtClean="0">
                <a:latin typeface="Courier New"/>
              </a:rPr>
              <a:t>Button B = </a:t>
            </a:r>
            <a:r>
              <a:rPr lang="en-US" sz="1100" dirty="0" smtClean="0">
                <a:solidFill>
                  <a:srgbClr val="00007F"/>
                </a:solidFill>
                <a:latin typeface="Courier New"/>
              </a:rPr>
              <a:t>new </a:t>
            </a:r>
            <a:r>
              <a:rPr lang="en-US" sz="1100" dirty="0" smtClean="0">
                <a:latin typeface="Courier New"/>
              </a:rPr>
              <a:t>Button</a:t>
            </a:r>
            <a:r>
              <a:rPr lang="en-US" sz="1100" dirty="0">
                <a:solidFill>
                  <a:srgbClr val="009900"/>
                </a:solidFill>
                <a:latin typeface="Courier New"/>
              </a:rPr>
              <a:t>();</a:t>
            </a:r>
            <a:r>
              <a:rPr lang="en-US" sz="1100" dirty="0" smtClean="0">
                <a:latin typeface="Courier New"/>
              </a:rPr>
              <a:t> </a:t>
            </a:r>
          </a:p>
          <a:p>
            <a:pPr>
              <a:buNone/>
            </a:pPr>
            <a:r>
              <a:rPr lang="en-US" sz="1100" dirty="0" smtClean="0">
                <a:latin typeface="Courier New"/>
              </a:rPr>
              <a:t>B.Click += </a:t>
            </a:r>
            <a:r>
              <a:rPr lang="en-US" sz="1100" dirty="0">
                <a:solidFill>
                  <a:srgbClr val="00007F"/>
                </a:solidFill>
                <a:latin typeface="Courier New"/>
              </a:rPr>
              <a:t>new</a:t>
            </a:r>
            <a:r>
              <a:rPr lang="en-US" sz="1100" dirty="0" smtClean="0">
                <a:solidFill>
                  <a:srgbClr val="000000"/>
                </a:solidFill>
                <a:latin typeface="Courier New"/>
              </a:rPr>
              <a:t> RoutedEventHandler</a:t>
            </a:r>
            <a:r>
              <a:rPr lang="en-US" sz="1100" dirty="0">
                <a:solidFill>
                  <a:srgbClr val="009900"/>
                </a:solidFill>
                <a:latin typeface="Courier New"/>
              </a:rPr>
              <a:t>(</a:t>
            </a:r>
            <a:r>
              <a:rPr lang="en-US" sz="1100" dirty="0" smtClean="0">
                <a:solidFill>
                  <a:srgbClr val="000000"/>
                </a:solidFill>
                <a:latin typeface="Courier New"/>
              </a:rPr>
              <a:t>OnBClick</a:t>
            </a:r>
            <a:r>
              <a:rPr lang="en-US" sz="1100" dirty="0">
                <a:solidFill>
                  <a:srgbClr val="009900"/>
                </a:solidFill>
                <a:latin typeface="Courier New"/>
              </a:rPr>
              <a:t>);</a:t>
            </a:r>
          </a:p>
          <a:p>
            <a:pPr>
              <a:buNone/>
            </a:pPr>
            <a:endParaRPr lang="en-US" sz="1100" dirty="0" smtClean="0">
              <a:solidFill>
                <a:srgbClr val="000000"/>
              </a:solidFill>
              <a:latin typeface="Courier New"/>
            </a:endParaRPr>
          </a:p>
          <a:p>
            <a:pPr>
              <a:buNone/>
            </a:pPr>
            <a:r>
              <a:rPr lang="en-US" sz="1100" dirty="0">
                <a:solidFill>
                  <a:srgbClr val="00007F"/>
                </a:solidFill>
                <a:latin typeface="Courier New"/>
              </a:rPr>
              <a:t>void</a:t>
            </a:r>
            <a:r>
              <a:rPr lang="en-US" sz="1100" dirty="0" smtClean="0">
                <a:solidFill>
                  <a:srgbClr val="000000"/>
                </a:solidFill>
                <a:latin typeface="Courier New"/>
              </a:rPr>
              <a:t> OnBClick</a:t>
            </a:r>
            <a:r>
              <a:rPr lang="en-US" sz="1100" dirty="0">
                <a:solidFill>
                  <a:srgbClr val="009900"/>
                </a:solidFill>
                <a:latin typeface="Courier New"/>
              </a:rPr>
              <a:t>(</a:t>
            </a:r>
            <a:r>
              <a:rPr lang="en-US" sz="1100" dirty="0">
                <a:solidFill>
                  <a:srgbClr val="00007F"/>
                </a:solidFill>
                <a:latin typeface="Courier New"/>
              </a:rPr>
              <a:t>object</a:t>
            </a:r>
            <a:r>
              <a:rPr lang="en-US" sz="1100" dirty="0" smtClean="0">
                <a:solidFill>
                  <a:srgbClr val="000000"/>
                </a:solidFill>
                <a:latin typeface="Courier New"/>
              </a:rPr>
              <a:t> Source</a:t>
            </a:r>
            <a:r>
              <a:rPr lang="en-US" sz="1100" dirty="0">
                <a:solidFill>
                  <a:srgbClr val="009900"/>
                </a:solidFill>
                <a:latin typeface="Courier New"/>
              </a:rPr>
              <a:t>)</a:t>
            </a:r>
          </a:p>
          <a:p>
            <a:pPr>
              <a:buNone/>
            </a:pPr>
            <a:r>
              <a:rPr lang="en-US" sz="1100" dirty="0">
                <a:solidFill>
                  <a:srgbClr val="009900"/>
                </a:solidFill>
                <a:latin typeface="Courier New"/>
              </a:rPr>
              <a:t>{</a:t>
            </a:r>
          </a:p>
          <a:p>
            <a:r>
              <a:rPr lang="en-US" sz="1100" dirty="0" smtClean="0">
                <a:solidFill>
                  <a:srgbClr val="000000"/>
                </a:solidFill>
                <a:latin typeface="Courier New"/>
              </a:rPr>
              <a:t>	Text1.Text = </a:t>
            </a:r>
            <a:r>
              <a:rPr lang="en-US" sz="1100" dirty="0">
                <a:solidFill>
                  <a:srgbClr val="FF0000"/>
                </a:solidFill>
                <a:latin typeface="Courier New"/>
              </a:rPr>
              <a:t>“Button B was Clicked!”</a:t>
            </a:r>
            <a:r>
              <a:rPr lang="en-US" sz="1100" dirty="0">
                <a:solidFill>
                  <a:srgbClr val="009900"/>
                </a:solidFill>
                <a:latin typeface="Courier New"/>
              </a:rPr>
              <a:t>;</a:t>
            </a:r>
          </a:p>
          <a:p>
            <a:r>
              <a:rPr lang="en-US" sz="1100" dirty="0">
                <a:solidFill>
                  <a:srgbClr val="009900"/>
                </a:solidFill>
                <a:latin typeface="Courier New"/>
              </a:rPr>
              <a:t>}</a:t>
            </a:r>
          </a:p>
        </p:txBody>
      </p:sp>
      <p:sp>
        <p:nvSpPr>
          <p:cNvPr id="30" name="Rectangle 29"/>
          <p:cNvSpPr/>
          <p:nvPr/>
        </p:nvSpPr>
        <p:spPr bwMode="auto">
          <a:xfrm>
            <a:off x="4724400" y="990600"/>
            <a:ext cx="3657600" cy="14478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None/>
            </a:pPr>
            <a:endParaRPr lang="en-US" sz="1200" dirty="0"/>
          </a:p>
        </p:txBody>
      </p:sp>
      <p:pic>
        <p:nvPicPr>
          <p:cNvPr id="3074"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181212" y="4800600"/>
            <a:ext cx="2762250" cy="1219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876800" y="1135380"/>
            <a:ext cx="3352800" cy="11582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19523266"/>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LabVIEW Functions Are as Complex as You Need</a:t>
            </a:r>
            <a:endParaRPr lang="en-US" dirty="0"/>
          </a:p>
        </p:txBody>
      </p:sp>
      <p:graphicFrame>
        <p:nvGraphicFramePr>
          <p:cNvPr id="8" name="Table 7"/>
          <p:cNvGraphicFramePr>
            <a:graphicFrameLocks noGrp="1"/>
          </p:cNvGraphicFramePr>
          <p:nvPr>
            <p:extLst>
              <p:ext uri="{D42A27DB-BD31-4B8C-83A1-F6EECF244321}">
                <p14:modId xmlns="" xmlns:p14="http://schemas.microsoft.com/office/powerpoint/2010/main" val="199775279"/>
              </p:ext>
            </p:extLst>
          </p:nvPr>
        </p:nvGraphicFramePr>
        <p:xfrm>
          <a:off x="381000" y="1066800"/>
          <a:ext cx="8458200" cy="4724400"/>
        </p:xfrm>
        <a:graphic>
          <a:graphicData uri="http://schemas.openxmlformats.org/drawingml/2006/table">
            <a:tbl>
              <a:tblPr>
                <a:tableStyleId>{6E25E649-3F16-4E02-A733-19D2CDBF48F0}</a:tableStyleId>
              </a:tblPr>
              <a:tblGrid>
                <a:gridCol w="1752600"/>
                <a:gridCol w="2743200"/>
                <a:gridCol w="3962400"/>
              </a:tblGrid>
              <a:tr h="1574800">
                <a:tc>
                  <a:txBody>
                    <a:bodyPr/>
                    <a:lstStyle/>
                    <a:p>
                      <a:pPr algn="r"/>
                      <a:r>
                        <a:rPr lang="en-US" sz="2800" dirty="0" smtClean="0"/>
                        <a:t>Express VIs</a:t>
                      </a:r>
                      <a:endParaRPr lang="en-US" sz="2800" b="1" dirty="0"/>
                    </a:p>
                  </a:txBody>
                  <a:tcPr anchor="ctr">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Quick</a:t>
                      </a:r>
                      <a:r>
                        <a:rPr lang="en-US" sz="1600" baseline="0" dirty="0" smtClean="0"/>
                        <a:t> and Easy</a:t>
                      </a:r>
                    </a:p>
                    <a:p>
                      <a:pPr marL="285750" indent="-182880">
                        <a:buFont typeface="Arial" pitchFamily="34" charset="0"/>
                        <a:buChar char="•"/>
                      </a:pPr>
                      <a:r>
                        <a:rPr lang="en-US" sz="1600" baseline="0" dirty="0" smtClean="0"/>
                        <a:t>Configuration-Based</a:t>
                      </a:r>
                    </a:p>
                    <a:p>
                      <a:pPr marL="285750" indent="-182880">
                        <a:buFont typeface="Arial" pitchFamily="34" charset="0"/>
                        <a:buChar char="•"/>
                      </a:pPr>
                      <a:r>
                        <a:rPr lang="en-US" sz="1600" baseline="0" dirty="0" smtClean="0"/>
                        <a:t>Limited</a:t>
                      </a:r>
                      <a:endParaRPr lang="en-US" sz="1600" dirty="0"/>
                    </a:p>
                  </a:txBody>
                  <a:tcPr marR="457200" anchor="ctr">
                    <a:lnB w="12700" cap="flat" cmpd="sng" algn="ctr">
                      <a:solidFill>
                        <a:schemeClr val="tx1"/>
                      </a:solidFill>
                      <a:prstDash val="solid"/>
                      <a:round/>
                      <a:headEnd type="none" w="med" len="med"/>
                      <a:tailEnd type="none" w="med" len="med"/>
                    </a:lnB>
                  </a:tcPr>
                </a:tc>
                <a:tc>
                  <a:txBody>
                    <a:bodyPr/>
                    <a:lstStyle/>
                    <a:p>
                      <a:endParaRPr lang="en-US" dirty="0"/>
                    </a:p>
                  </a:txBody>
                  <a:tcPr>
                    <a:lnB w="12700" cap="flat" cmpd="sng" algn="ctr">
                      <a:solidFill>
                        <a:schemeClr val="tx1"/>
                      </a:solidFill>
                      <a:prstDash val="solid"/>
                      <a:round/>
                      <a:headEnd type="none" w="med" len="med"/>
                      <a:tailEnd type="none" w="med" len="med"/>
                    </a:lnB>
                  </a:tcPr>
                </a:tc>
              </a:tr>
              <a:tr h="1574800">
                <a:tc>
                  <a:txBody>
                    <a:bodyPr/>
                    <a:lstStyle/>
                    <a:p>
                      <a:pPr algn="r"/>
                      <a:r>
                        <a:rPr lang="en-US" sz="2800" dirty="0" smtClean="0"/>
                        <a:t>Standard</a:t>
                      </a:r>
                    </a:p>
                    <a:p>
                      <a:pPr algn="r"/>
                      <a:r>
                        <a:rPr lang="en-US" sz="2800" dirty="0" smtClean="0"/>
                        <a:t>VIs</a:t>
                      </a:r>
                      <a:endParaRPr lang="en-US" sz="2800" b="1"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Hides Unnecessary Details</a:t>
                      </a:r>
                    </a:p>
                    <a:p>
                      <a:pPr marL="285750" indent="-182880">
                        <a:buFont typeface="Arial" pitchFamily="34" charset="0"/>
                        <a:buChar char="•"/>
                      </a:pPr>
                      <a:endParaRPr lang="en-US" sz="1600" dirty="0" smtClean="0"/>
                    </a:p>
                    <a:p>
                      <a:pPr marL="285750" indent="-182880">
                        <a:buFont typeface="Arial" pitchFamily="34" charset="0"/>
                        <a:buChar char="•"/>
                      </a:pPr>
                      <a:r>
                        <a:rPr lang="en-US" sz="1600" dirty="0" smtClean="0"/>
                        <a:t>Retains</a:t>
                      </a:r>
                      <a:r>
                        <a:rPr lang="en-US" sz="1600" baseline="0" dirty="0" smtClean="0"/>
                        <a:t> Power and Flexibility</a:t>
                      </a:r>
                      <a:endParaRPr lang="en-US" sz="1600" dirty="0"/>
                    </a:p>
                  </a:txBody>
                  <a:tcPr marR="4572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74800">
                <a:tc>
                  <a:txBody>
                    <a:bodyPr/>
                    <a:lstStyle/>
                    <a:p>
                      <a:pPr algn="r"/>
                      <a:r>
                        <a:rPr lang="en-US" sz="2800" dirty="0" smtClean="0"/>
                        <a:t>Low-level</a:t>
                      </a:r>
                    </a:p>
                    <a:p>
                      <a:pPr algn="r"/>
                      <a:r>
                        <a:rPr lang="en-US" sz="2800" dirty="0" smtClean="0"/>
                        <a:t>VIs</a:t>
                      </a:r>
                      <a:endParaRPr lang="en-US" sz="2800" b="1" dirty="0"/>
                    </a:p>
                  </a:txBody>
                  <a:tcPr marL="0" anchor="ctr">
                    <a:lnT w="12700" cap="flat" cmpd="sng" algn="ctr">
                      <a:solidFill>
                        <a:schemeClr val="tx1"/>
                      </a:solidFill>
                      <a:prstDash val="solid"/>
                      <a:round/>
                      <a:headEnd type="none" w="med" len="med"/>
                      <a:tailEnd type="none" w="med" len="med"/>
                    </a:lnT>
                  </a:tcPr>
                </a:tc>
                <a:tc>
                  <a:txBody>
                    <a:bodyPr/>
                    <a:lstStyle/>
                    <a:p>
                      <a:pPr marL="285750" indent="-182880">
                        <a:buFont typeface="Arial" pitchFamily="34" charset="0"/>
                        <a:buChar char="•"/>
                      </a:pPr>
                      <a:r>
                        <a:rPr lang="en-US" sz="1600" dirty="0" smtClean="0"/>
                        <a:t>Powerful,</a:t>
                      </a:r>
                      <a:r>
                        <a:rPr lang="en-US" sz="1600" baseline="0" dirty="0" smtClean="0"/>
                        <a:t> F</a:t>
                      </a:r>
                      <a:r>
                        <a:rPr lang="en-US" sz="1600" dirty="0" smtClean="0"/>
                        <a:t>lexible</a:t>
                      </a:r>
                    </a:p>
                    <a:p>
                      <a:pPr marL="285750" indent="-182880">
                        <a:buFont typeface="Arial" pitchFamily="34" charset="0"/>
                        <a:buChar char="•"/>
                      </a:pPr>
                      <a:endParaRPr lang="en-US" sz="1600" dirty="0" smtClean="0"/>
                    </a:p>
                    <a:p>
                      <a:pPr marL="285750" indent="-182880">
                        <a:buFont typeface="Arial" pitchFamily="34" charset="0"/>
                        <a:buChar char="•"/>
                      </a:pPr>
                      <a:r>
                        <a:rPr lang="en-US" sz="1600" dirty="0" smtClean="0"/>
                        <a:t>Difficult,</a:t>
                      </a:r>
                      <a:r>
                        <a:rPr lang="en-US" sz="1600" baseline="0" dirty="0" smtClean="0"/>
                        <a:t> Time-Consuming</a:t>
                      </a:r>
                      <a:endParaRPr lang="en-US" sz="1600" dirty="0"/>
                    </a:p>
                  </a:txBody>
                  <a:tcPr marR="457200" anchor="ctr">
                    <a:lnT w="12700" cap="flat" cmpd="sng" algn="ctr">
                      <a:solidFill>
                        <a:schemeClr val="tx1"/>
                      </a:solidFill>
                      <a:prstDash val="solid"/>
                      <a:round/>
                      <a:headEnd type="none" w="med" len="med"/>
                      <a:tailEnd type="none" w="med" len="med"/>
                    </a:lnT>
                  </a:tcPr>
                </a:tc>
                <a:tc>
                  <a:txBody>
                    <a:bodyPr/>
                    <a:lstStyle/>
                    <a:p>
                      <a:endParaRPr lang="en-US" dirty="0"/>
                    </a:p>
                  </a:txBody>
                  <a:tcPr>
                    <a:lnT w="12700" cap="flat" cmpd="sng" algn="ctr">
                      <a:solidFill>
                        <a:schemeClr val="tx1"/>
                      </a:solidFill>
                      <a:prstDash val="solid"/>
                      <a:round/>
                      <a:headEnd type="none" w="med" len="med"/>
                      <a:tailEnd type="none" w="med" len="med"/>
                    </a:lnT>
                  </a:tcPr>
                </a:tc>
              </a:tr>
            </a:tbl>
          </a:graphicData>
        </a:graphic>
      </p:graphicFrame>
      <p:pic>
        <p:nvPicPr>
          <p:cNvPr id="11" name="Picture 10"/>
          <p:cNvPicPr/>
          <p:nvPr/>
        </p:nvPicPr>
        <p:blipFill>
          <a:blip r:embed="rId3" cstate="print">
            <a:clrChange>
              <a:clrFrom>
                <a:srgbClr val="FFFFFF"/>
              </a:clrFrom>
              <a:clrTo>
                <a:srgbClr val="FFFFFF">
                  <a:alpha val="0"/>
                </a:srgbClr>
              </a:clrTo>
            </a:clrChange>
          </a:blip>
          <a:stretch>
            <a:fillRect/>
          </a:stretch>
        </p:blipFill>
        <p:spPr>
          <a:xfrm>
            <a:off x="5170999" y="2895600"/>
            <a:ext cx="3297803" cy="1060306"/>
          </a:xfrm>
          <a:prstGeom prst="rect">
            <a:avLst/>
          </a:prstGeom>
        </p:spPr>
      </p:pic>
      <p:pic>
        <p:nvPicPr>
          <p:cNvPr id="12" name="Picture 11"/>
          <p:cNvPicPr/>
          <p:nvPr/>
        </p:nvPicPr>
        <p:blipFill>
          <a:blip r:embed="rId4" cstate="print">
            <a:clrChange>
              <a:clrFrom>
                <a:srgbClr val="FFFFFF"/>
              </a:clrFrom>
              <a:clrTo>
                <a:srgbClr val="FFFFFF">
                  <a:alpha val="0"/>
                </a:srgbClr>
              </a:clrTo>
            </a:clrChange>
          </a:blip>
          <a:stretch>
            <a:fillRect/>
          </a:stretch>
        </p:blipFill>
        <p:spPr>
          <a:xfrm>
            <a:off x="4572000" y="4343400"/>
            <a:ext cx="4495800" cy="1344831"/>
          </a:xfrm>
          <a:prstGeom prst="rect">
            <a:avLst/>
          </a:prstGeom>
        </p:spPr>
      </p:pic>
      <p:pic>
        <p:nvPicPr>
          <p:cNvPr id="3074" name="Picture 2"/>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6377608" y="1317004"/>
            <a:ext cx="914400" cy="1057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90588429"/>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SubVI (Function) Behavior</a:t>
            </a:r>
            <a:endParaRPr lang="en-US" dirty="0"/>
          </a:p>
        </p:txBody>
      </p:sp>
      <p:sp>
        <p:nvSpPr>
          <p:cNvPr id="3" name="Content Placeholder 2"/>
          <p:cNvSpPr>
            <a:spLocks noGrp="1"/>
          </p:cNvSpPr>
          <p:nvPr>
            <p:ph idx="1"/>
          </p:nvPr>
        </p:nvSpPr>
        <p:spPr/>
        <p:txBody>
          <a:bodyPr/>
          <a:lstStyle/>
          <a:p>
            <a:r>
              <a:rPr lang="en-US" dirty="0"/>
              <a:t>Code will only compile if required inputs are </a:t>
            </a:r>
            <a:r>
              <a:rPr lang="en-US" dirty="0" smtClean="0"/>
              <a:t>wired.</a:t>
            </a:r>
          </a:p>
          <a:p>
            <a:r>
              <a:rPr lang="en-US" dirty="0" smtClean="0"/>
              <a:t>Required </a:t>
            </a:r>
            <a:r>
              <a:rPr lang="en-US" dirty="0"/>
              <a:t>inputs are </a:t>
            </a:r>
            <a:r>
              <a:rPr lang="en-US" b="1" dirty="0" smtClean="0"/>
              <a:t>Bold</a:t>
            </a:r>
            <a:r>
              <a:rPr lang="en-US" dirty="0" smtClean="0"/>
              <a:t>.</a:t>
            </a:r>
            <a:endParaRPr lang="en-US" dirty="0"/>
          </a:p>
          <a:p>
            <a:r>
              <a:rPr lang="en-US" dirty="0" smtClean="0"/>
              <a:t>If </a:t>
            </a:r>
            <a:r>
              <a:rPr lang="en-US" dirty="0"/>
              <a:t>an optional input is not supplied, a default value will be used for </a:t>
            </a:r>
            <a:r>
              <a:rPr lang="en-US" dirty="0" smtClean="0"/>
              <a:t>execution.</a:t>
            </a:r>
            <a:endParaRPr lang="en-US" dirty="0"/>
          </a:p>
          <a:p>
            <a:endParaRPr lang="en-US" dirty="0"/>
          </a:p>
        </p:txBody>
      </p:sp>
      <p:sp>
        <p:nvSpPr>
          <p:cNvPr id="9" name="TextBox 8"/>
          <p:cNvSpPr txBox="1"/>
          <p:nvPr/>
        </p:nvSpPr>
        <p:spPr>
          <a:xfrm>
            <a:off x="0" y="5999586"/>
            <a:ext cx="9144000" cy="307777"/>
          </a:xfrm>
          <a:prstGeom prst="rect">
            <a:avLst/>
          </a:prstGeom>
          <a:noFill/>
        </p:spPr>
        <p:txBody>
          <a:bodyPr wrap="square" rtlCol="0">
            <a:spAutoFit/>
          </a:bodyPr>
          <a:lstStyle/>
          <a:p>
            <a:pPr algn="ctr"/>
            <a:r>
              <a:rPr lang="en-US" sz="1400" i="1" dirty="0" smtClean="0"/>
              <a:t>Tip: Access the Context Help using </a:t>
            </a:r>
            <a:r>
              <a:rPr lang="en-US" sz="1400" b="1" i="1" dirty="0" smtClean="0"/>
              <a:t>&lt;Ctrl-H&gt;</a:t>
            </a:r>
            <a:r>
              <a:rPr lang="en-US" sz="1400" dirty="0" smtClean="0"/>
              <a:t>.</a:t>
            </a:r>
            <a:endParaRPr lang="en-US" sz="1400" dirty="0"/>
          </a:p>
        </p:txBody>
      </p:sp>
      <p:pic>
        <p:nvPicPr>
          <p:cNvPr id="4" name="Picture 3"/>
          <p:cNvPicPr>
            <a:picLocks noChangeAspect="1"/>
          </p:cNvPicPr>
          <p:nvPr/>
        </p:nvPicPr>
        <p:blipFill>
          <a:blip r:embed="rId3"/>
          <a:stretch>
            <a:fillRect/>
          </a:stretch>
        </p:blipFill>
        <p:spPr>
          <a:xfrm>
            <a:off x="1905000" y="2743200"/>
            <a:ext cx="5346700" cy="3251200"/>
          </a:xfrm>
          <a:prstGeom prst="rect">
            <a:avLst/>
          </a:prstGeom>
        </p:spPr>
      </p:pic>
    </p:spTree>
    <p:extLst>
      <p:ext uri="{BB962C8B-B14F-4D97-AF65-F5344CB8AC3E}">
        <p14:creationId xmlns="" xmlns:p14="http://schemas.microsoft.com/office/powerpoint/2010/main" val="3160543235"/>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Application Hierarchy</a:t>
            </a:r>
            <a:endParaRPr lang="en-US" dirty="0"/>
          </a:p>
        </p:txBody>
      </p:sp>
      <p:sp>
        <p:nvSpPr>
          <p:cNvPr id="3" name="Content Placeholder 2"/>
          <p:cNvSpPr>
            <a:spLocks noGrp="1"/>
          </p:cNvSpPr>
          <p:nvPr>
            <p:ph idx="1"/>
          </p:nvPr>
        </p:nvSpPr>
        <p:spPr/>
        <p:txBody>
          <a:bodyPr/>
          <a:lstStyle/>
          <a:p>
            <a:pPr marL="0" indent="0" algn="ctr">
              <a:buNone/>
            </a:pPr>
            <a:r>
              <a:rPr lang="en-US" dirty="0" smtClean="0"/>
              <a:t>Double-clicking a nonprimitive SubVI opens the function</a:t>
            </a:r>
          </a:p>
        </p:txBody>
      </p:sp>
      <p:pic>
        <p:nvPicPr>
          <p:cNvPr id="4" name="Picture 10"/>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76200" y="1856917"/>
            <a:ext cx="3022798" cy="1924966"/>
          </a:xfrm>
          <a:prstGeom prst="rect">
            <a:avLst/>
          </a:prstGeom>
          <a:noFill/>
        </p:spPr>
      </p:pic>
      <p:grpSp>
        <p:nvGrpSpPr>
          <p:cNvPr id="10" name="Group 9"/>
          <p:cNvGrpSpPr/>
          <p:nvPr/>
        </p:nvGrpSpPr>
        <p:grpSpPr>
          <a:xfrm>
            <a:off x="1308204" y="2209800"/>
            <a:ext cx="3162393" cy="2619153"/>
            <a:chOff x="1308204" y="2209800"/>
            <a:chExt cx="3162393" cy="2619153"/>
          </a:xfrm>
        </p:grpSpPr>
        <p:pic>
          <p:nvPicPr>
            <p:cNvPr id="5" name="Picture 4"/>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1879798" y="2209800"/>
              <a:ext cx="2590799" cy="2615474"/>
            </a:xfrm>
            <a:prstGeom prst="rect">
              <a:avLst/>
            </a:prstGeom>
            <a:noFill/>
            <a:effectLst>
              <a:outerShdw blurRad="76200" dir="13500000" sy="23000" kx="1200000" algn="br" rotWithShape="0">
                <a:prstClr val="black">
                  <a:alpha val="20000"/>
                </a:prstClr>
              </a:outerShdw>
            </a:effectLst>
          </p:spPr>
        </p:pic>
        <p:sp>
          <p:nvSpPr>
            <p:cNvPr id="8" name="Freeform 7"/>
            <p:cNvSpPr/>
            <p:nvPr/>
          </p:nvSpPr>
          <p:spPr bwMode="auto">
            <a:xfrm>
              <a:off x="1308204" y="2223977"/>
              <a:ext cx="569822" cy="2604976"/>
            </a:xfrm>
            <a:custGeom>
              <a:avLst/>
              <a:gdLst>
                <a:gd name="connsiteX0" fmla="*/ 0 w 701749"/>
                <a:gd name="connsiteY0" fmla="*/ 999460 h 2604976"/>
                <a:gd name="connsiteX1" fmla="*/ 701749 w 701749"/>
                <a:gd name="connsiteY1" fmla="*/ 0 h 2604976"/>
                <a:gd name="connsiteX2" fmla="*/ 701749 w 701749"/>
                <a:gd name="connsiteY2" fmla="*/ 2604976 h 2604976"/>
                <a:gd name="connsiteX3" fmla="*/ 10633 w 701749"/>
                <a:gd name="connsiteY3" fmla="*/ 1148316 h 2604976"/>
                <a:gd name="connsiteX0" fmla="*/ 8520 w 691116"/>
                <a:gd name="connsiteY0" fmla="*/ 983557 h 2604976"/>
                <a:gd name="connsiteX1" fmla="*/ 691116 w 691116"/>
                <a:gd name="connsiteY1" fmla="*/ 0 h 2604976"/>
                <a:gd name="connsiteX2" fmla="*/ 691116 w 691116"/>
                <a:gd name="connsiteY2" fmla="*/ 2604976 h 2604976"/>
                <a:gd name="connsiteX3" fmla="*/ 0 w 691116"/>
                <a:gd name="connsiteY3" fmla="*/ 1148316 h 2604976"/>
                <a:gd name="connsiteX0" fmla="*/ 3731 w 686327"/>
                <a:gd name="connsiteY0" fmla="*/ 983557 h 2604976"/>
                <a:gd name="connsiteX1" fmla="*/ 686327 w 686327"/>
                <a:gd name="connsiteY1" fmla="*/ 0 h 2604976"/>
                <a:gd name="connsiteX2" fmla="*/ 686327 w 686327"/>
                <a:gd name="connsiteY2" fmla="*/ 2604976 h 2604976"/>
                <a:gd name="connsiteX3" fmla="*/ 0 w 686327"/>
                <a:gd name="connsiteY3" fmla="*/ 1092657 h 2604976"/>
              </a:gdLst>
              <a:ahLst/>
              <a:cxnLst>
                <a:cxn ang="0">
                  <a:pos x="connsiteX0" y="connsiteY0"/>
                </a:cxn>
                <a:cxn ang="0">
                  <a:pos x="connsiteX1" y="connsiteY1"/>
                </a:cxn>
                <a:cxn ang="0">
                  <a:pos x="connsiteX2" y="connsiteY2"/>
                </a:cxn>
                <a:cxn ang="0">
                  <a:pos x="connsiteX3" y="connsiteY3"/>
                </a:cxn>
              </a:cxnLst>
              <a:rect l="l" t="t" r="r" b="b"/>
              <a:pathLst>
                <a:path w="686327" h="2604976">
                  <a:moveTo>
                    <a:pt x="3731" y="983557"/>
                  </a:moveTo>
                  <a:lnTo>
                    <a:pt x="686327" y="0"/>
                  </a:lnTo>
                  <a:lnTo>
                    <a:pt x="686327" y="2604976"/>
                  </a:lnTo>
                  <a:lnTo>
                    <a:pt x="0" y="1092657"/>
                  </a:lnTo>
                </a:path>
              </a:pathLst>
            </a:custGeom>
            <a:gradFill flip="none" rotWithShape="1">
              <a:gsLst>
                <a:gs pos="0">
                  <a:schemeClr val="accent1">
                    <a:alpha val="60000"/>
                  </a:schemeClr>
                </a:gs>
                <a:gs pos="95000">
                  <a:schemeClr val="bg1">
                    <a:alpha val="60000"/>
                  </a:schemeClr>
                </a:gs>
              </a:gsLst>
              <a:lin ang="108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latin typeface="Arial Narrow" pitchFamily="34" charset="0"/>
              </a:endParaRPr>
            </a:p>
          </p:txBody>
        </p:sp>
      </p:grpSp>
      <p:pic>
        <p:nvPicPr>
          <p:cNvPr id="6" name="Picture 6"/>
          <p:cNvPicPr>
            <a:picLocks noChangeAspect="1" noChangeArrowheads="1"/>
          </p:cNvPicPr>
          <p:nvPr/>
        </p:nvPicPr>
        <p:blipFill>
          <a:blip r:embed="rId5">
            <a:extLst>
              <a:ext uri="{28A0092B-C50C-407E-A947-70E740481C1C}">
                <a14:useLocalDpi xmlns="" xmlns:a14="http://schemas.microsoft.com/office/drawing/2010/main" val="0"/>
              </a:ext>
            </a:extLst>
          </a:blip>
          <a:stretch>
            <a:fillRect/>
          </a:stretch>
        </p:blipFill>
        <p:spPr bwMode="auto">
          <a:xfrm>
            <a:off x="4230167" y="2667001"/>
            <a:ext cx="2914650" cy="2326190"/>
          </a:xfrm>
          <a:prstGeom prst="rect">
            <a:avLst/>
          </a:prstGeom>
          <a:noFill/>
          <a:effectLst>
            <a:outerShdw blurRad="76200" dir="13500000" sy="23000" kx="1200000" algn="br" rotWithShape="0">
              <a:prstClr val="black">
                <a:alpha val="20000"/>
              </a:prstClr>
            </a:outerShdw>
          </a:effectLst>
        </p:spPr>
      </p:pic>
      <p:grpSp>
        <p:nvGrpSpPr>
          <p:cNvPr id="19" name="Group 18"/>
          <p:cNvGrpSpPr/>
          <p:nvPr/>
        </p:nvGrpSpPr>
        <p:grpSpPr>
          <a:xfrm>
            <a:off x="152400" y="4762500"/>
            <a:ext cx="4533900" cy="1248608"/>
            <a:chOff x="152400" y="5219700"/>
            <a:chExt cx="4533900" cy="1248608"/>
          </a:xfrm>
        </p:grpSpPr>
        <p:sp>
          <p:nvSpPr>
            <p:cNvPr id="11" name="TextBox 10"/>
            <p:cNvSpPr txBox="1"/>
            <p:nvPr/>
          </p:nvSpPr>
          <p:spPr>
            <a:xfrm>
              <a:off x="152400" y="5791200"/>
              <a:ext cx="2667000" cy="677108"/>
            </a:xfrm>
            <a:prstGeom prst="rect">
              <a:avLst/>
            </a:prstGeom>
            <a:noFill/>
          </p:spPr>
          <p:txBody>
            <a:bodyPr wrap="square" rtlCol="0" anchor="ctr">
              <a:spAutoFit/>
            </a:bodyPr>
            <a:lstStyle/>
            <a:p>
              <a:pPr algn="r"/>
              <a:r>
                <a:rPr lang="en-US" sz="1400" b="1" dirty="0" smtClean="0">
                  <a:solidFill>
                    <a:prstClr val="black"/>
                  </a:solidFill>
                </a:rPr>
                <a:t>Every VI can be a SubVI</a:t>
              </a:r>
              <a:br>
                <a:rPr lang="en-US" sz="1400" b="1" dirty="0" smtClean="0">
                  <a:solidFill>
                    <a:prstClr val="black"/>
                  </a:solidFill>
                </a:rPr>
              </a:br>
              <a:r>
                <a:rPr lang="en-US" sz="1200" dirty="0" smtClean="0">
                  <a:solidFill>
                    <a:prstClr val="black"/>
                  </a:solidFill>
                </a:rPr>
                <a:t>Remember that each </a:t>
              </a:r>
              <a:r>
                <a:rPr lang="en-US" sz="1200" dirty="0">
                  <a:solidFill>
                    <a:prstClr val="black"/>
                  </a:solidFill>
                </a:rPr>
                <a:t>S</a:t>
              </a:r>
              <a:r>
                <a:rPr lang="en-US" sz="1200" dirty="0" smtClean="0">
                  <a:solidFill>
                    <a:prstClr val="black"/>
                  </a:solidFill>
                </a:rPr>
                <a:t>ubVI has its own front panel and block diagram.</a:t>
              </a:r>
              <a:endParaRPr lang="en-US" sz="1400" dirty="0">
                <a:solidFill>
                  <a:prstClr val="black"/>
                </a:solidFill>
              </a:endParaRPr>
            </a:p>
          </p:txBody>
        </p:sp>
        <p:cxnSp>
          <p:nvCxnSpPr>
            <p:cNvPr id="12" name="Elbow Connector 71"/>
            <p:cNvCxnSpPr>
              <a:stCxn id="11" idx="3"/>
              <a:endCxn id="13" idx="4"/>
            </p:cNvCxnSpPr>
            <p:nvPr/>
          </p:nvCxnSpPr>
          <p:spPr>
            <a:xfrm flipV="1">
              <a:off x="2819400" y="5486400"/>
              <a:ext cx="1809750" cy="643354"/>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4572000" y="53721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Oval 15"/>
            <p:cNvSpPr/>
            <p:nvPr/>
          </p:nvSpPr>
          <p:spPr>
            <a:xfrm>
              <a:off x="3725441" y="52197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8" name="Straight Connector 17"/>
            <p:cNvCxnSpPr>
              <a:stCxn id="16" idx="4"/>
            </p:cNvCxnSpPr>
            <p:nvPr/>
          </p:nvCxnSpPr>
          <p:spPr>
            <a:xfrm>
              <a:off x="3782591" y="5334000"/>
              <a:ext cx="0" cy="795754"/>
            </a:xfrm>
            <a:prstGeom prst="line">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grpSp>
        <p:nvGrpSpPr>
          <p:cNvPr id="14" name="Group 13"/>
          <p:cNvGrpSpPr/>
          <p:nvPr/>
        </p:nvGrpSpPr>
        <p:grpSpPr>
          <a:xfrm>
            <a:off x="5137898" y="3745296"/>
            <a:ext cx="3929902" cy="1689352"/>
            <a:chOff x="5137898" y="3745296"/>
            <a:chExt cx="3929902" cy="1689352"/>
          </a:xfrm>
        </p:grpSpPr>
        <p:sp>
          <p:nvSpPr>
            <p:cNvPr id="9" name="Freeform 8"/>
            <p:cNvSpPr/>
            <p:nvPr/>
          </p:nvSpPr>
          <p:spPr bwMode="auto">
            <a:xfrm>
              <a:off x="5137898" y="3745296"/>
              <a:ext cx="700454" cy="1689352"/>
            </a:xfrm>
            <a:custGeom>
              <a:avLst/>
              <a:gdLst>
                <a:gd name="connsiteX0" fmla="*/ 0 w 712381"/>
                <a:gd name="connsiteY0" fmla="*/ 0 h 1669312"/>
                <a:gd name="connsiteX1" fmla="*/ 712381 w 712381"/>
                <a:gd name="connsiteY1" fmla="*/ 233916 h 1669312"/>
                <a:gd name="connsiteX2" fmla="*/ 712381 w 712381"/>
                <a:gd name="connsiteY2" fmla="*/ 1669312 h 1669312"/>
                <a:gd name="connsiteX3" fmla="*/ 21265 w 712381"/>
                <a:gd name="connsiteY3" fmla="*/ 148856 h 1669312"/>
                <a:gd name="connsiteX0" fmla="*/ 2589 w 691116"/>
                <a:gd name="connsiteY0" fmla="*/ 0 h 1661360"/>
                <a:gd name="connsiteX1" fmla="*/ 691116 w 691116"/>
                <a:gd name="connsiteY1" fmla="*/ 225964 h 1661360"/>
                <a:gd name="connsiteX2" fmla="*/ 691116 w 691116"/>
                <a:gd name="connsiteY2" fmla="*/ 1661360 h 1661360"/>
                <a:gd name="connsiteX3" fmla="*/ 0 w 691116"/>
                <a:gd name="connsiteY3" fmla="*/ 140904 h 1661360"/>
                <a:gd name="connsiteX0" fmla="*/ 0 w 700454"/>
                <a:gd name="connsiteY0" fmla="*/ 0 h 1661360"/>
                <a:gd name="connsiteX1" fmla="*/ 700454 w 700454"/>
                <a:gd name="connsiteY1" fmla="*/ 225964 h 1661360"/>
                <a:gd name="connsiteX2" fmla="*/ 700454 w 700454"/>
                <a:gd name="connsiteY2" fmla="*/ 1661360 h 1661360"/>
                <a:gd name="connsiteX3" fmla="*/ 9338 w 700454"/>
                <a:gd name="connsiteY3" fmla="*/ 140904 h 1661360"/>
                <a:gd name="connsiteX0" fmla="*/ 0 w 700454"/>
                <a:gd name="connsiteY0" fmla="*/ 0 h 1689352"/>
                <a:gd name="connsiteX1" fmla="*/ 700454 w 700454"/>
                <a:gd name="connsiteY1" fmla="*/ 225964 h 1689352"/>
                <a:gd name="connsiteX2" fmla="*/ 700454 w 700454"/>
                <a:gd name="connsiteY2" fmla="*/ 1689352 h 1689352"/>
                <a:gd name="connsiteX3" fmla="*/ 9338 w 700454"/>
                <a:gd name="connsiteY3" fmla="*/ 140904 h 1689352"/>
              </a:gdLst>
              <a:ahLst/>
              <a:cxnLst>
                <a:cxn ang="0">
                  <a:pos x="connsiteX0" y="connsiteY0"/>
                </a:cxn>
                <a:cxn ang="0">
                  <a:pos x="connsiteX1" y="connsiteY1"/>
                </a:cxn>
                <a:cxn ang="0">
                  <a:pos x="connsiteX2" y="connsiteY2"/>
                </a:cxn>
                <a:cxn ang="0">
                  <a:pos x="connsiteX3" y="connsiteY3"/>
                </a:cxn>
              </a:cxnLst>
              <a:rect l="l" t="t" r="r" b="b"/>
              <a:pathLst>
                <a:path w="700454" h="1689352">
                  <a:moveTo>
                    <a:pt x="0" y="0"/>
                  </a:moveTo>
                  <a:lnTo>
                    <a:pt x="700454" y="225964"/>
                  </a:lnTo>
                  <a:lnTo>
                    <a:pt x="700454" y="1689352"/>
                  </a:lnTo>
                  <a:lnTo>
                    <a:pt x="9338" y="140904"/>
                  </a:lnTo>
                </a:path>
              </a:pathLst>
            </a:custGeom>
            <a:gradFill flip="none" rotWithShape="1">
              <a:gsLst>
                <a:gs pos="0">
                  <a:schemeClr val="accent1">
                    <a:alpha val="60000"/>
                  </a:schemeClr>
                </a:gs>
                <a:gs pos="95000">
                  <a:schemeClr val="bg1">
                    <a:alpha val="60000"/>
                  </a:schemeClr>
                </a:gs>
              </a:gsLst>
              <a:lin ang="108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smtClean="0">
                <a:latin typeface="Arial Narrow" pitchFamily="34" charset="0"/>
              </a:endParaRPr>
            </a:p>
          </p:txBody>
        </p:sp>
        <p:pic>
          <p:nvPicPr>
            <p:cNvPr id="7" name="Picture 8"/>
            <p:cNvPicPr>
              <a:picLocks noChangeAspect="1" noChangeArrowheads="1"/>
            </p:cNvPicPr>
            <p:nvPr/>
          </p:nvPicPr>
          <p:blipFill>
            <a:blip r:embed="rId6">
              <a:extLst>
                <a:ext uri="{28A0092B-C50C-407E-A947-70E740481C1C}">
                  <a14:useLocalDpi xmlns="" xmlns:a14="http://schemas.microsoft.com/office/drawing/2010/main" val="0"/>
                </a:ext>
              </a:extLst>
            </a:blip>
            <a:stretch>
              <a:fillRect/>
            </a:stretch>
          </p:blipFill>
          <p:spPr bwMode="auto">
            <a:xfrm>
              <a:off x="5813542" y="3971731"/>
              <a:ext cx="3254258" cy="1447799"/>
            </a:xfrm>
            <a:prstGeom prst="rect">
              <a:avLst/>
            </a:prstGeom>
            <a:noFill/>
            <a:effectLst>
              <a:outerShdw blurRad="76200" dir="13500000" sy="23000" kx="1200000" algn="br" rotWithShape="0">
                <a:prstClr val="black">
                  <a:alpha val="20000"/>
                </a:prstClr>
              </a:outerShdw>
            </a:effectLst>
          </p:spPr>
        </p:pic>
      </p:grpSp>
    </p:spTree>
    <p:extLst>
      <p:ext uri="{BB962C8B-B14F-4D97-AF65-F5344CB8AC3E}">
        <p14:creationId xmlns="" xmlns:p14="http://schemas.microsoft.com/office/powerpoint/2010/main" val="66606332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Instructor Demo</a:t>
            </a:r>
          </a:p>
        </p:txBody>
      </p:sp>
      <p:sp>
        <p:nvSpPr>
          <p:cNvPr id="818180" name="Text Box 19"/>
          <p:cNvSpPr txBox="1">
            <a:spLocks noChangeArrowheads="1"/>
          </p:cNvSpPr>
          <p:nvPr/>
        </p:nvSpPr>
        <p:spPr bwMode="auto">
          <a:xfrm>
            <a:off x="990599" y="3665110"/>
            <a:ext cx="7347858" cy="523220"/>
          </a:xfrm>
          <a:prstGeom prst="rect">
            <a:avLst/>
          </a:prstGeom>
          <a:noFill/>
          <a:ln w="9525">
            <a:noFill/>
            <a:miter lim="800000"/>
            <a:headEnd type="none" w="sm" len="sm"/>
            <a:tailEnd type="none" w="sm" len="sm"/>
          </a:ln>
        </p:spPr>
        <p:txBody>
          <a:bodyPr wrap="square">
            <a:spAutoFit/>
          </a:bodyPr>
          <a:lstStyle/>
          <a:p>
            <a:pPr>
              <a:buFont typeface="Arial" pitchFamily="34" charset="0"/>
              <a:buChar char="•"/>
            </a:pPr>
            <a:r>
              <a:rPr lang="en-US" sz="2800" dirty="0" smtClean="0"/>
              <a:t> Explore </a:t>
            </a:r>
            <a:r>
              <a:rPr lang="en-US" sz="2800" dirty="0" err="1" smtClean="0"/>
              <a:t>SubVI</a:t>
            </a:r>
            <a:r>
              <a:rPr lang="en-US" sz="2800" dirty="0" smtClean="0"/>
              <a:t> Behavior.</a:t>
            </a:r>
            <a:endParaRPr lang="en-US" sz="2800" dirty="0"/>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smtClean="0"/>
              <a:t>Exploring </a:t>
            </a:r>
            <a:r>
              <a:rPr lang="en-US" sz="3600" dirty="0" err="1" smtClean="0"/>
              <a:t>SubVIs</a:t>
            </a:r>
            <a:endParaRPr lang="en-US" sz="3600" dirty="0"/>
          </a:p>
          <a:p>
            <a:pPr marL="381000" indent="-381000">
              <a:lnSpc>
                <a:spcPct val="90000"/>
              </a:lnSpc>
              <a:spcBef>
                <a:spcPct val="20000"/>
              </a:spcBef>
              <a:tabLst>
                <a:tab pos="8229600" algn="r"/>
              </a:tabLst>
            </a:pPr>
            <a:endParaRPr lang="en-US" sz="2400" dirty="0" smtClean="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	</a:t>
            </a: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935" y="142829"/>
            <a:ext cx="8517665" cy="964092"/>
          </a:xfrm>
        </p:spPr>
        <p:txBody>
          <a:bodyPr>
            <a:normAutofit fontScale="90000"/>
          </a:bodyPr>
          <a:lstStyle/>
          <a:p>
            <a:r>
              <a:rPr lang="en-US" dirty="0" smtClean="0"/>
              <a:t>Managing Application Resources in Larger Applications</a:t>
            </a:r>
            <a:endParaRPr lang="en-US" dirty="0"/>
          </a:p>
        </p:txBody>
      </p:sp>
      <p:sp>
        <p:nvSpPr>
          <p:cNvPr id="5" name="Content Placeholder 4"/>
          <p:cNvSpPr>
            <a:spLocks noGrp="1"/>
          </p:cNvSpPr>
          <p:nvPr>
            <p:ph idx="1"/>
          </p:nvPr>
        </p:nvSpPr>
        <p:spPr>
          <a:xfrm>
            <a:off x="4267200" y="1524000"/>
            <a:ext cx="4648200" cy="4495800"/>
          </a:xfrm>
        </p:spPr>
        <p:txBody>
          <a:bodyPr/>
          <a:lstStyle/>
          <a:p>
            <a:pPr>
              <a:buNone/>
            </a:pPr>
            <a:r>
              <a:rPr lang="en-US" sz="2400" dirty="0" smtClean="0"/>
              <a:t>LabVIEW Project Explorer</a:t>
            </a:r>
          </a:p>
          <a:p>
            <a:r>
              <a:rPr lang="en-US" sz="2400" dirty="0" smtClean="0"/>
              <a:t>Organize application resources</a:t>
            </a:r>
          </a:p>
          <a:p>
            <a:r>
              <a:rPr lang="en-US" sz="2400" dirty="0" smtClean="0"/>
              <a:t>Create classes and libraries</a:t>
            </a:r>
          </a:p>
          <a:p>
            <a:r>
              <a:rPr lang="en-US" sz="2400" dirty="0" smtClean="0"/>
              <a:t>Build executables and installers</a:t>
            </a:r>
          </a:p>
          <a:p>
            <a:r>
              <a:rPr lang="en-US" sz="2400" dirty="0" smtClean="0"/>
              <a:t>Define access scope of components</a:t>
            </a:r>
          </a:p>
          <a:p>
            <a:r>
              <a:rPr lang="en-US" sz="2400" dirty="0" smtClean="0"/>
              <a:t>Create and manage hardware deployment targets</a:t>
            </a:r>
            <a:endParaRPr lang="en-US" sz="2400" dirty="0"/>
          </a:p>
        </p:txBody>
      </p:sp>
      <p:grpSp>
        <p:nvGrpSpPr>
          <p:cNvPr id="4" name="Group 3"/>
          <p:cNvGrpSpPr/>
          <p:nvPr/>
        </p:nvGrpSpPr>
        <p:grpSpPr>
          <a:xfrm>
            <a:off x="381000" y="1447800"/>
            <a:ext cx="3657600" cy="5410200"/>
            <a:chOff x="381000" y="1447800"/>
            <a:chExt cx="3657600" cy="5410200"/>
          </a:xfrm>
        </p:grpSpPr>
        <p:pic>
          <p:nvPicPr>
            <p:cNvPr id="3" name="Picture 2"/>
            <p:cNvPicPr>
              <a:picLocks noChangeAspect="1"/>
            </p:cNvPicPr>
            <p:nvPr/>
          </p:nvPicPr>
          <p:blipFill rotWithShape="1">
            <a:blip r:embed="rId3">
              <a:extLst>
                <a:ext uri="{28A0092B-C50C-407E-A947-70E740481C1C}">
                  <a14:useLocalDpi xmlns="" xmlns:a14="http://schemas.microsoft.com/office/drawing/2010/main" val="0"/>
                </a:ext>
              </a:extLst>
            </a:blip>
            <a:srcRect b="23328"/>
            <a:stretch/>
          </p:blipFill>
          <p:spPr>
            <a:xfrm>
              <a:off x="381000" y="1447800"/>
              <a:ext cx="3657600" cy="5410200"/>
            </a:xfrm>
            <a:prstGeom prst="rect">
              <a:avLst/>
            </a:prstGeom>
          </p:spPr>
        </p:pic>
        <p:pic>
          <p:nvPicPr>
            <p:cNvPr id="5122"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49490" y="2383536"/>
              <a:ext cx="3108960" cy="43313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 xmlns:p14="http://schemas.microsoft.com/office/powerpoint/2010/main" val="234413619"/>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590550" y="854545"/>
            <a:ext cx="8053387" cy="2498255"/>
          </a:xfrm>
        </p:spPr>
        <p:txBody>
          <a:bodyPr anchor="t"/>
          <a:lstStyle/>
          <a:p>
            <a:pPr algn="r"/>
            <a:r>
              <a:rPr lang="en-US" dirty="0" smtClean="0">
                <a:solidFill>
                  <a:schemeClr val="bg1"/>
                </a:solidFill>
              </a:rPr>
              <a:t>Coffee Break</a:t>
            </a:r>
            <a:endParaRPr lang="en-US" dirty="0">
              <a:solidFill>
                <a:schemeClr val="bg1"/>
              </a:solidFill>
            </a:endParaRPr>
          </a:p>
        </p:txBody>
      </p:sp>
      <p:sp>
        <p:nvSpPr>
          <p:cNvPr id="5" name="Subtitle 4"/>
          <p:cNvSpPr>
            <a:spLocks noGrp="1"/>
          </p:cNvSpPr>
          <p:nvPr>
            <p:ph type="subTitle" idx="1"/>
          </p:nvPr>
        </p:nvSpPr>
        <p:spPr>
          <a:xfrm>
            <a:off x="590550" y="1447800"/>
            <a:ext cx="8053388" cy="771274"/>
          </a:xfrm>
        </p:spPr>
        <p:txBody>
          <a:bodyPr/>
          <a:lstStyle/>
          <a:p>
            <a:pPr lvl="0" algn="r"/>
            <a:r>
              <a:rPr lang="en-US" sz="2000" dirty="0">
                <a:solidFill>
                  <a:schemeClr val="bg1">
                    <a:lumMod val="85000"/>
                  </a:schemeClr>
                </a:solidFill>
              </a:rPr>
              <a:t>Enjoy Coffee and Networking </a:t>
            </a:r>
            <a:r>
              <a:rPr lang="en-US" sz="2000" dirty="0" smtClean="0">
                <a:solidFill>
                  <a:schemeClr val="bg1">
                    <a:lumMod val="85000"/>
                  </a:schemeClr>
                </a:solidFill>
              </a:rPr>
              <a:t/>
            </a:r>
            <a:br>
              <a:rPr lang="en-US" sz="2000" dirty="0" smtClean="0">
                <a:solidFill>
                  <a:schemeClr val="bg1">
                    <a:lumMod val="85000"/>
                  </a:schemeClr>
                </a:solidFill>
              </a:rPr>
            </a:br>
            <a:r>
              <a:rPr lang="en-US" sz="2000" dirty="0" smtClean="0">
                <a:solidFill>
                  <a:schemeClr val="bg1">
                    <a:lumMod val="85000"/>
                  </a:schemeClr>
                </a:solidFill>
              </a:rPr>
              <a:t>With </a:t>
            </a:r>
            <a:r>
              <a:rPr lang="en-US" sz="2000" dirty="0">
                <a:solidFill>
                  <a:schemeClr val="bg1">
                    <a:lumMod val="85000"/>
                  </a:schemeClr>
                </a:solidFill>
              </a:rPr>
              <a:t>Industry Peers</a:t>
            </a:r>
          </a:p>
        </p:txBody>
      </p:sp>
    </p:spTree>
    <p:extLst>
      <p:ext uri="{BB962C8B-B14F-4D97-AF65-F5344CB8AC3E}">
        <p14:creationId xmlns="" xmlns:p14="http://schemas.microsoft.com/office/powerpoint/2010/main" val="3559287810"/>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Exploring a LabVIEW Block Diagram</a:t>
            </a:r>
            <a:endParaRPr lang="en-US" dirty="0"/>
          </a:p>
        </p:txBody>
      </p:sp>
      <p:pic>
        <p:nvPicPr>
          <p:cNvPr id="4" name="Content Placeholder 3"/>
          <p:cNvPicPr>
            <a:picLocks noGrp="1" noChangeAspect="1"/>
          </p:cNvPicPr>
          <p:nvPr>
            <p:ph idx="4294967295"/>
          </p:nvPr>
        </p:nvPicPr>
        <p:blipFill>
          <a:blip r:embed="rId3">
            <a:extLst>
              <a:ext uri="{28A0092B-C50C-407E-A947-70E740481C1C}">
                <a14:useLocalDpi xmlns="" xmlns:a14="http://schemas.microsoft.com/office/drawing/2010/main" val="0"/>
              </a:ext>
            </a:extLst>
          </a:blip>
          <a:stretch>
            <a:fillRect/>
          </a:stretch>
        </p:blipFill>
        <p:spPr>
          <a:xfrm>
            <a:off x="152912" y="1371600"/>
            <a:ext cx="5985781" cy="4492625"/>
          </a:xfrm>
        </p:spPr>
      </p:pic>
      <p:sp>
        <p:nvSpPr>
          <p:cNvPr id="22" name="Rectangle 21"/>
          <p:cNvSpPr/>
          <p:nvPr/>
        </p:nvSpPr>
        <p:spPr>
          <a:xfrm>
            <a:off x="79248" y="1371599"/>
            <a:ext cx="6096000" cy="4495801"/>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Content Placeholder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52912" y="1371600"/>
            <a:ext cx="5985779" cy="4492623"/>
          </a:xfrm>
          <a:prstGeom prst="rect">
            <a:avLst/>
          </a:prstGeom>
        </p:spPr>
      </p:pic>
      <p:grpSp>
        <p:nvGrpSpPr>
          <p:cNvPr id="3" name="Group 2"/>
          <p:cNvGrpSpPr/>
          <p:nvPr/>
        </p:nvGrpSpPr>
        <p:grpSpPr>
          <a:xfrm>
            <a:off x="2334768" y="2133600"/>
            <a:ext cx="6809232" cy="861774"/>
            <a:chOff x="2334768" y="2286000"/>
            <a:chExt cx="6809232" cy="861774"/>
          </a:xfrm>
        </p:grpSpPr>
        <p:sp>
          <p:nvSpPr>
            <p:cNvPr id="47" name="TextBox 46"/>
            <p:cNvSpPr txBox="1"/>
            <p:nvPr/>
          </p:nvSpPr>
          <p:spPr>
            <a:xfrm>
              <a:off x="6248400" y="2286000"/>
              <a:ext cx="2895600" cy="861774"/>
            </a:xfrm>
            <a:prstGeom prst="rect">
              <a:avLst/>
            </a:prstGeom>
            <a:noFill/>
          </p:spPr>
          <p:txBody>
            <a:bodyPr wrap="square" rtlCol="0" anchor="ctr">
              <a:spAutoFit/>
            </a:bodyPr>
            <a:lstStyle/>
            <a:p>
              <a:r>
                <a:rPr lang="en-US" sz="1400" b="1" dirty="0" smtClean="0">
                  <a:solidFill>
                    <a:prstClr val="black"/>
                  </a:solidFill>
                </a:rPr>
                <a:t>Input Terminal</a:t>
              </a:r>
              <a:br>
                <a:rPr lang="en-US" sz="1400" b="1" dirty="0" smtClean="0">
                  <a:solidFill>
                    <a:prstClr val="black"/>
                  </a:solidFill>
                </a:rPr>
              </a:br>
              <a:r>
                <a:rPr lang="en-US" sz="1200" dirty="0" smtClean="0">
                  <a:solidFill>
                    <a:prstClr val="black"/>
                  </a:solidFill>
                </a:rPr>
                <a:t>Input terminals are connected to front panel controls and receive input data from the user interface.</a:t>
              </a:r>
            </a:p>
          </p:txBody>
        </p:sp>
        <p:cxnSp>
          <p:nvCxnSpPr>
            <p:cNvPr id="48" name="Elbow Connector 71"/>
            <p:cNvCxnSpPr>
              <a:stCxn id="47" idx="1"/>
              <a:endCxn id="49" idx="6"/>
            </p:cNvCxnSpPr>
            <p:nvPr/>
          </p:nvCxnSpPr>
          <p:spPr>
            <a:xfrm flipH="1">
              <a:off x="2449068" y="2716887"/>
              <a:ext cx="3799332" cy="3810"/>
            </a:xfrm>
            <a:prstGeom prst="straightConnector1">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a:xfrm>
              <a:off x="2334768" y="2663547"/>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17" name="TextBox 16"/>
          <p:cNvSpPr txBox="1"/>
          <p:nvPr/>
        </p:nvSpPr>
        <p:spPr>
          <a:xfrm>
            <a:off x="381000" y="5943600"/>
            <a:ext cx="8382000" cy="646331"/>
          </a:xfrm>
          <a:prstGeom prst="rect">
            <a:avLst/>
          </a:prstGeom>
          <a:noFill/>
        </p:spPr>
        <p:txBody>
          <a:bodyPr wrap="square" rtlCol="0">
            <a:spAutoFit/>
          </a:bodyPr>
          <a:lstStyle/>
          <a:p>
            <a:pPr algn="ctr"/>
            <a:r>
              <a:rPr lang="en-US" dirty="0" smtClean="0"/>
              <a:t>You can tell whether a terminal is a control or indicator </a:t>
            </a:r>
            <a:br>
              <a:rPr lang="en-US" dirty="0" smtClean="0"/>
            </a:br>
            <a:r>
              <a:rPr lang="en-US" dirty="0" smtClean="0"/>
              <a:t>by examining the direction it faces.</a:t>
            </a:r>
            <a:endParaRPr lang="en-US" dirty="0">
              <a:solidFill>
                <a:srgbClr val="FF0000"/>
              </a:solidFill>
            </a:endParaRPr>
          </a:p>
        </p:txBody>
      </p:sp>
      <p:grpSp>
        <p:nvGrpSpPr>
          <p:cNvPr id="8" name="Group 7"/>
          <p:cNvGrpSpPr/>
          <p:nvPr/>
        </p:nvGrpSpPr>
        <p:grpSpPr>
          <a:xfrm>
            <a:off x="4439412" y="4185714"/>
            <a:ext cx="4552188" cy="861774"/>
            <a:chOff x="4439412" y="4167426"/>
            <a:chExt cx="4552188" cy="861774"/>
          </a:xfrm>
        </p:grpSpPr>
        <p:sp>
          <p:nvSpPr>
            <p:cNvPr id="32" name="Oval 31"/>
            <p:cNvSpPr/>
            <p:nvPr/>
          </p:nvSpPr>
          <p:spPr>
            <a:xfrm>
              <a:off x="4439412" y="4448556"/>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9" name="Elbow Connector 18"/>
            <p:cNvCxnSpPr>
              <a:stCxn id="32" idx="6"/>
              <a:endCxn id="18" idx="1"/>
            </p:cNvCxnSpPr>
            <p:nvPr/>
          </p:nvCxnSpPr>
          <p:spPr>
            <a:xfrm>
              <a:off x="4553712" y="4505706"/>
              <a:ext cx="1694688" cy="92607"/>
            </a:xfrm>
            <a:prstGeom prst="bentConnector3">
              <a:avLst>
                <a:gd name="adj1" fmla="val 5000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4" name="Oval 33"/>
            <p:cNvSpPr/>
            <p:nvPr/>
          </p:nvSpPr>
          <p:spPr>
            <a:xfrm>
              <a:off x="4441148" y="4626864"/>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35" name="Elbow Connector 34"/>
            <p:cNvCxnSpPr>
              <a:stCxn id="34" idx="6"/>
            </p:cNvCxnSpPr>
            <p:nvPr/>
          </p:nvCxnSpPr>
          <p:spPr>
            <a:xfrm flipV="1">
              <a:off x="4555448" y="4598313"/>
              <a:ext cx="845608" cy="85701"/>
            </a:xfrm>
            <a:prstGeom prst="bentConnector3">
              <a:avLst>
                <a:gd name="adj1" fmla="val 99847"/>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248400" y="4167426"/>
              <a:ext cx="2743200" cy="861774"/>
            </a:xfrm>
            <a:prstGeom prst="rect">
              <a:avLst/>
            </a:prstGeom>
            <a:noFill/>
          </p:spPr>
          <p:txBody>
            <a:bodyPr wrap="square" rtlCol="0" anchor="ctr">
              <a:spAutoFit/>
            </a:bodyPr>
            <a:lstStyle/>
            <a:p>
              <a:r>
                <a:rPr lang="en-US" sz="1400" b="1" dirty="0" smtClean="0">
                  <a:solidFill>
                    <a:prstClr val="black"/>
                  </a:solidFill>
                </a:rPr>
                <a:t>Output Terminals</a:t>
              </a:r>
              <a:br>
                <a:rPr lang="en-US" sz="1400" b="1" dirty="0" smtClean="0">
                  <a:solidFill>
                    <a:prstClr val="black"/>
                  </a:solidFill>
                </a:rPr>
              </a:br>
              <a:r>
                <a:rPr lang="en-US" sz="1200" dirty="0" smtClean="0">
                  <a:solidFill>
                    <a:prstClr val="black"/>
                  </a:solidFill>
                </a:rPr>
                <a:t>Output terminals are connected to front panel indicators and display data as output to the user interface.</a:t>
              </a:r>
            </a:p>
          </p:txBody>
        </p:sp>
      </p:grpSp>
      <p:grpSp>
        <p:nvGrpSpPr>
          <p:cNvPr id="9" name="Group 8"/>
          <p:cNvGrpSpPr/>
          <p:nvPr/>
        </p:nvGrpSpPr>
        <p:grpSpPr>
          <a:xfrm>
            <a:off x="381000" y="1075855"/>
            <a:ext cx="1733732" cy="1520479"/>
            <a:chOff x="381000" y="1075855"/>
            <a:chExt cx="1733732" cy="1520479"/>
          </a:xfrm>
        </p:grpSpPr>
        <p:sp>
          <p:nvSpPr>
            <p:cNvPr id="21" name="Freeform 20"/>
            <p:cNvSpPr/>
            <p:nvPr/>
          </p:nvSpPr>
          <p:spPr bwMode="auto">
            <a:xfrm rot="10800000">
              <a:off x="1099586" y="1378675"/>
              <a:ext cx="1015146" cy="1217659"/>
            </a:xfrm>
            <a:custGeom>
              <a:avLst/>
              <a:gdLst>
                <a:gd name="connsiteX0" fmla="*/ 0 w 701749"/>
                <a:gd name="connsiteY0" fmla="*/ 999460 h 2604976"/>
                <a:gd name="connsiteX1" fmla="*/ 701749 w 701749"/>
                <a:gd name="connsiteY1" fmla="*/ 0 h 2604976"/>
                <a:gd name="connsiteX2" fmla="*/ 701749 w 701749"/>
                <a:gd name="connsiteY2" fmla="*/ 2604976 h 2604976"/>
                <a:gd name="connsiteX3" fmla="*/ 10633 w 701749"/>
                <a:gd name="connsiteY3" fmla="*/ 1148316 h 2604976"/>
                <a:gd name="connsiteX0" fmla="*/ 8520 w 691116"/>
                <a:gd name="connsiteY0" fmla="*/ 983557 h 2604976"/>
                <a:gd name="connsiteX1" fmla="*/ 691116 w 691116"/>
                <a:gd name="connsiteY1" fmla="*/ 0 h 2604976"/>
                <a:gd name="connsiteX2" fmla="*/ 691116 w 691116"/>
                <a:gd name="connsiteY2" fmla="*/ 2604976 h 2604976"/>
                <a:gd name="connsiteX3" fmla="*/ 0 w 691116"/>
                <a:gd name="connsiteY3" fmla="*/ 1148316 h 2604976"/>
                <a:gd name="connsiteX0" fmla="*/ 3731 w 686327"/>
                <a:gd name="connsiteY0" fmla="*/ 983557 h 2604976"/>
                <a:gd name="connsiteX1" fmla="*/ 686327 w 686327"/>
                <a:gd name="connsiteY1" fmla="*/ 0 h 2604976"/>
                <a:gd name="connsiteX2" fmla="*/ 686327 w 686327"/>
                <a:gd name="connsiteY2" fmla="*/ 2604976 h 2604976"/>
                <a:gd name="connsiteX3" fmla="*/ 0 w 686327"/>
                <a:gd name="connsiteY3" fmla="*/ 1092657 h 2604976"/>
                <a:gd name="connsiteX0" fmla="*/ 3731 w 686327"/>
                <a:gd name="connsiteY0" fmla="*/ 0 h 1621419"/>
                <a:gd name="connsiteX1" fmla="*/ 679175 w 686327"/>
                <a:gd name="connsiteY1" fmla="*/ 203975 h 1621419"/>
                <a:gd name="connsiteX2" fmla="*/ 686327 w 686327"/>
                <a:gd name="connsiteY2" fmla="*/ 1621419 h 1621419"/>
                <a:gd name="connsiteX3" fmla="*/ 0 w 686327"/>
                <a:gd name="connsiteY3" fmla="*/ 109100 h 1621419"/>
                <a:gd name="connsiteX0" fmla="*/ 547257 w 1229853"/>
                <a:gd name="connsiteY0" fmla="*/ 0 h 1621419"/>
                <a:gd name="connsiteX1" fmla="*/ 1222701 w 1229853"/>
                <a:gd name="connsiteY1" fmla="*/ 203975 h 1621419"/>
                <a:gd name="connsiteX2" fmla="*/ 1229853 w 1229853"/>
                <a:gd name="connsiteY2" fmla="*/ 1621419 h 1621419"/>
                <a:gd name="connsiteX3" fmla="*/ 0 w 1229853"/>
                <a:gd name="connsiteY3" fmla="*/ 269417 h 1621419"/>
                <a:gd name="connsiteX0" fmla="*/ 46641 w 1229853"/>
                <a:gd name="connsiteY0" fmla="*/ 0 h 1520479"/>
                <a:gd name="connsiteX1" fmla="*/ 1222701 w 1229853"/>
                <a:gd name="connsiteY1" fmla="*/ 103035 h 1520479"/>
                <a:gd name="connsiteX2" fmla="*/ 1229853 w 1229853"/>
                <a:gd name="connsiteY2" fmla="*/ 1520479 h 1520479"/>
                <a:gd name="connsiteX3" fmla="*/ 0 w 1229853"/>
                <a:gd name="connsiteY3" fmla="*/ 168477 h 1520479"/>
                <a:gd name="connsiteX0" fmla="*/ 46641 w 1222701"/>
                <a:gd name="connsiteY0" fmla="*/ 0 h 1217659"/>
                <a:gd name="connsiteX1" fmla="*/ 1222701 w 1222701"/>
                <a:gd name="connsiteY1" fmla="*/ 103035 h 1217659"/>
                <a:gd name="connsiteX2" fmla="*/ 528990 w 1222701"/>
                <a:gd name="connsiteY2" fmla="*/ 1217659 h 1217659"/>
                <a:gd name="connsiteX3" fmla="*/ 0 w 1222701"/>
                <a:gd name="connsiteY3" fmla="*/ 168477 h 1217659"/>
              </a:gdLst>
              <a:ahLst/>
              <a:cxnLst>
                <a:cxn ang="0">
                  <a:pos x="connsiteX0" y="connsiteY0"/>
                </a:cxn>
                <a:cxn ang="0">
                  <a:pos x="connsiteX1" y="connsiteY1"/>
                </a:cxn>
                <a:cxn ang="0">
                  <a:pos x="connsiteX2" y="connsiteY2"/>
                </a:cxn>
                <a:cxn ang="0">
                  <a:pos x="connsiteX3" y="connsiteY3"/>
                </a:cxn>
              </a:cxnLst>
              <a:rect l="l" t="t" r="r" b="b"/>
              <a:pathLst>
                <a:path w="1222701" h="1217659">
                  <a:moveTo>
                    <a:pt x="46641" y="0"/>
                  </a:moveTo>
                  <a:lnTo>
                    <a:pt x="1222701" y="103035"/>
                  </a:lnTo>
                  <a:lnTo>
                    <a:pt x="528990" y="1217659"/>
                  </a:lnTo>
                  <a:lnTo>
                    <a:pt x="0" y="168477"/>
                  </a:lnTo>
                </a:path>
              </a:pathLst>
            </a:custGeom>
            <a:gradFill flip="none" rotWithShape="1">
              <a:gsLst>
                <a:gs pos="0">
                  <a:schemeClr val="accent1">
                    <a:alpha val="60000"/>
                  </a:schemeClr>
                </a:gs>
                <a:gs pos="95000">
                  <a:schemeClr val="bg1">
                    <a:alpha val="60000"/>
                  </a:schemeClr>
                </a:gs>
              </a:gsLst>
              <a:lin ang="108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latin typeface="Arial Narrow" pitchFamily="34" charset="0"/>
              </a:endParaRPr>
            </a:p>
          </p:txBody>
        </p:sp>
        <p:sp>
          <p:nvSpPr>
            <p:cNvPr id="6" name="Oval 5"/>
            <p:cNvSpPr/>
            <p:nvPr/>
          </p:nvSpPr>
          <p:spPr>
            <a:xfrm>
              <a:off x="381000" y="1075855"/>
              <a:ext cx="1425297" cy="1425297"/>
            </a:xfrm>
            <a:prstGeom prst="ellipse">
              <a:avLst/>
            </a:prstGeom>
            <a:blipFill dpi="0" rotWithShape="1">
              <a:blip r:embed="rId5"/>
              <a:srcRect/>
              <a:stretch>
                <a:fillRect/>
              </a:stretch>
            </a:blipFill>
            <a:ln>
              <a:solidFill>
                <a:schemeClr val="tx1"/>
              </a:solidFill>
            </a:ln>
            <a:effectLst>
              <a:outerShdw blurRad="152400" dist="317500" dir="5400000" sx="90000" sy="-19000"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 name="Group 6"/>
          <p:cNvGrpSpPr/>
          <p:nvPr/>
        </p:nvGrpSpPr>
        <p:grpSpPr>
          <a:xfrm>
            <a:off x="2391918" y="3130550"/>
            <a:ext cx="1769029" cy="1530096"/>
            <a:chOff x="2391918" y="3130550"/>
            <a:chExt cx="1769029" cy="1530096"/>
          </a:xfrm>
        </p:grpSpPr>
        <p:sp>
          <p:nvSpPr>
            <p:cNvPr id="25" name="Freeform 24"/>
            <p:cNvSpPr/>
            <p:nvPr/>
          </p:nvSpPr>
          <p:spPr bwMode="auto">
            <a:xfrm rot="10800000">
              <a:off x="3145801" y="3442987"/>
              <a:ext cx="1015146" cy="1217659"/>
            </a:xfrm>
            <a:custGeom>
              <a:avLst/>
              <a:gdLst>
                <a:gd name="connsiteX0" fmla="*/ 0 w 701749"/>
                <a:gd name="connsiteY0" fmla="*/ 999460 h 2604976"/>
                <a:gd name="connsiteX1" fmla="*/ 701749 w 701749"/>
                <a:gd name="connsiteY1" fmla="*/ 0 h 2604976"/>
                <a:gd name="connsiteX2" fmla="*/ 701749 w 701749"/>
                <a:gd name="connsiteY2" fmla="*/ 2604976 h 2604976"/>
                <a:gd name="connsiteX3" fmla="*/ 10633 w 701749"/>
                <a:gd name="connsiteY3" fmla="*/ 1148316 h 2604976"/>
                <a:gd name="connsiteX0" fmla="*/ 8520 w 691116"/>
                <a:gd name="connsiteY0" fmla="*/ 983557 h 2604976"/>
                <a:gd name="connsiteX1" fmla="*/ 691116 w 691116"/>
                <a:gd name="connsiteY1" fmla="*/ 0 h 2604976"/>
                <a:gd name="connsiteX2" fmla="*/ 691116 w 691116"/>
                <a:gd name="connsiteY2" fmla="*/ 2604976 h 2604976"/>
                <a:gd name="connsiteX3" fmla="*/ 0 w 691116"/>
                <a:gd name="connsiteY3" fmla="*/ 1148316 h 2604976"/>
                <a:gd name="connsiteX0" fmla="*/ 3731 w 686327"/>
                <a:gd name="connsiteY0" fmla="*/ 983557 h 2604976"/>
                <a:gd name="connsiteX1" fmla="*/ 686327 w 686327"/>
                <a:gd name="connsiteY1" fmla="*/ 0 h 2604976"/>
                <a:gd name="connsiteX2" fmla="*/ 686327 w 686327"/>
                <a:gd name="connsiteY2" fmla="*/ 2604976 h 2604976"/>
                <a:gd name="connsiteX3" fmla="*/ 0 w 686327"/>
                <a:gd name="connsiteY3" fmla="*/ 1092657 h 2604976"/>
                <a:gd name="connsiteX0" fmla="*/ 3731 w 686327"/>
                <a:gd name="connsiteY0" fmla="*/ 0 h 1621419"/>
                <a:gd name="connsiteX1" fmla="*/ 679175 w 686327"/>
                <a:gd name="connsiteY1" fmla="*/ 203975 h 1621419"/>
                <a:gd name="connsiteX2" fmla="*/ 686327 w 686327"/>
                <a:gd name="connsiteY2" fmla="*/ 1621419 h 1621419"/>
                <a:gd name="connsiteX3" fmla="*/ 0 w 686327"/>
                <a:gd name="connsiteY3" fmla="*/ 109100 h 1621419"/>
                <a:gd name="connsiteX0" fmla="*/ 547257 w 1229853"/>
                <a:gd name="connsiteY0" fmla="*/ 0 h 1621419"/>
                <a:gd name="connsiteX1" fmla="*/ 1222701 w 1229853"/>
                <a:gd name="connsiteY1" fmla="*/ 203975 h 1621419"/>
                <a:gd name="connsiteX2" fmla="*/ 1229853 w 1229853"/>
                <a:gd name="connsiteY2" fmla="*/ 1621419 h 1621419"/>
                <a:gd name="connsiteX3" fmla="*/ 0 w 1229853"/>
                <a:gd name="connsiteY3" fmla="*/ 269417 h 1621419"/>
                <a:gd name="connsiteX0" fmla="*/ 46641 w 1229853"/>
                <a:gd name="connsiteY0" fmla="*/ 0 h 1520479"/>
                <a:gd name="connsiteX1" fmla="*/ 1222701 w 1229853"/>
                <a:gd name="connsiteY1" fmla="*/ 103035 h 1520479"/>
                <a:gd name="connsiteX2" fmla="*/ 1229853 w 1229853"/>
                <a:gd name="connsiteY2" fmla="*/ 1520479 h 1520479"/>
                <a:gd name="connsiteX3" fmla="*/ 0 w 1229853"/>
                <a:gd name="connsiteY3" fmla="*/ 168477 h 1520479"/>
                <a:gd name="connsiteX0" fmla="*/ 46641 w 1222701"/>
                <a:gd name="connsiteY0" fmla="*/ 0 h 1217659"/>
                <a:gd name="connsiteX1" fmla="*/ 1222701 w 1222701"/>
                <a:gd name="connsiteY1" fmla="*/ 103035 h 1217659"/>
                <a:gd name="connsiteX2" fmla="*/ 528990 w 1222701"/>
                <a:gd name="connsiteY2" fmla="*/ 1217659 h 1217659"/>
                <a:gd name="connsiteX3" fmla="*/ 0 w 1222701"/>
                <a:gd name="connsiteY3" fmla="*/ 168477 h 1217659"/>
              </a:gdLst>
              <a:ahLst/>
              <a:cxnLst>
                <a:cxn ang="0">
                  <a:pos x="connsiteX0" y="connsiteY0"/>
                </a:cxn>
                <a:cxn ang="0">
                  <a:pos x="connsiteX1" y="connsiteY1"/>
                </a:cxn>
                <a:cxn ang="0">
                  <a:pos x="connsiteX2" y="connsiteY2"/>
                </a:cxn>
                <a:cxn ang="0">
                  <a:pos x="connsiteX3" y="connsiteY3"/>
                </a:cxn>
              </a:cxnLst>
              <a:rect l="l" t="t" r="r" b="b"/>
              <a:pathLst>
                <a:path w="1222701" h="1217659">
                  <a:moveTo>
                    <a:pt x="46641" y="0"/>
                  </a:moveTo>
                  <a:lnTo>
                    <a:pt x="1222701" y="103035"/>
                  </a:lnTo>
                  <a:lnTo>
                    <a:pt x="528990" y="1217659"/>
                  </a:lnTo>
                  <a:lnTo>
                    <a:pt x="0" y="168477"/>
                  </a:lnTo>
                </a:path>
              </a:pathLst>
            </a:custGeom>
            <a:gradFill flip="none" rotWithShape="1">
              <a:gsLst>
                <a:gs pos="0">
                  <a:schemeClr val="accent1">
                    <a:alpha val="60000"/>
                  </a:schemeClr>
                </a:gs>
                <a:gs pos="95000">
                  <a:schemeClr val="bg1">
                    <a:alpha val="60000"/>
                  </a:schemeClr>
                </a:gs>
              </a:gsLst>
              <a:lin ang="108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latin typeface="Arial Narrow" pitchFamily="34" charset="0"/>
              </a:endParaRPr>
            </a:p>
          </p:txBody>
        </p:sp>
        <p:sp>
          <p:nvSpPr>
            <p:cNvPr id="20" name="Oval 19"/>
            <p:cNvSpPr/>
            <p:nvPr/>
          </p:nvSpPr>
          <p:spPr>
            <a:xfrm>
              <a:off x="2391918" y="3130550"/>
              <a:ext cx="1425297" cy="1425297"/>
            </a:xfrm>
            <a:prstGeom prst="ellipse">
              <a:avLst/>
            </a:prstGeom>
            <a:blipFill dpi="0" rotWithShape="1">
              <a:blip r:embed="rId6"/>
              <a:srcRect/>
              <a:stretch>
                <a:fillRect/>
              </a:stretch>
            </a:blipFill>
            <a:ln>
              <a:solidFill>
                <a:schemeClr val="tx1"/>
              </a:solidFill>
            </a:ln>
            <a:effectLst>
              <a:outerShdw blurRad="152400" dist="317500" dir="5400000" sx="90000" sy="-19000"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Tree>
    <p:extLst>
      <p:ext uri="{BB962C8B-B14F-4D97-AF65-F5344CB8AC3E}">
        <p14:creationId xmlns="" xmlns:p14="http://schemas.microsoft.com/office/powerpoint/2010/main" val="422830773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Exploring a LabVIEW Block Diagram</a:t>
            </a:r>
            <a:endParaRPr lang="en-US" dirty="0"/>
          </a:p>
        </p:txBody>
      </p:sp>
      <p:pic>
        <p:nvPicPr>
          <p:cNvPr id="4" name="Content Placeholder 3"/>
          <p:cNvPicPr>
            <a:picLocks noGrp="1" noChangeAspect="1"/>
          </p:cNvPicPr>
          <p:nvPr>
            <p:ph idx="4294967295"/>
          </p:nvPr>
        </p:nvPicPr>
        <p:blipFill>
          <a:blip r:embed="rId3">
            <a:extLst>
              <a:ext uri="{28A0092B-C50C-407E-A947-70E740481C1C}">
                <a14:useLocalDpi xmlns="" xmlns:a14="http://schemas.microsoft.com/office/drawing/2010/main" val="0"/>
              </a:ext>
            </a:extLst>
          </a:blip>
          <a:stretch>
            <a:fillRect/>
          </a:stretch>
        </p:blipFill>
        <p:spPr>
          <a:xfrm>
            <a:off x="152912" y="1371600"/>
            <a:ext cx="5985781" cy="4492625"/>
          </a:xfrm>
        </p:spPr>
      </p:pic>
      <p:sp>
        <p:nvSpPr>
          <p:cNvPr id="22" name="Rectangle 21"/>
          <p:cNvSpPr/>
          <p:nvPr/>
        </p:nvSpPr>
        <p:spPr>
          <a:xfrm>
            <a:off x="79248" y="1371599"/>
            <a:ext cx="6096000" cy="4495801"/>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Content Placeholder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52912" y="1371600"/>
            <a:ext cx="5985779" cy="4492624"/>
          </a:xfrm>
          <a:prstGeom prst="rect">
            <a:avLst/>
          </a:prstGeom>
        </p:spPr>
      </p:pic>
      <p:grpSp>
        <p:nvGrpSpPr>
          <p:cNvPr id="33" name="Group 32"/>
          <p:cNvGrpSpPr/>
          <p:nvPr/>
        </p:nvGrpSpPr>
        <p:grpSpPr>
          <a:xfrm>
            <a:off x="751428" y="2590800"/>
            <a:ext cx="8392572" cy="2118528"/>
            <a:chOff x="751428" y="2590800"/>
            <a:chExt cx="8392572" cy="2118528"/>
          </a:xfrm>
        </p:grpSpPr>
        <p:sp>
          <p:nvSpPr>
            <p:cNvPr id="47" name="TextBox 46"/>
            <p:cNvSpPr txBox="1"/>
            <p:nvPr/>
          </p:nvSpPr>
          <p:spPr>
            <a:xfrm>
              <a:off x="6248400" y="2590800"/>
              <a:ext cx="2895600" cy="1415772"/>
            </a:xfrm>
            <a:prstGeom prst="rect">
              <a:avLst/>
            </a:prstGeom>
            <a:noFill/>
          </p:spPr>
          <p:txBody>
            <a:bodyPr wrap="square" rtlCol="0" anchor="ctr">
              <a:spAutoFit/>
            </a:bodyPr>
            <a:lstStyle/>
            <a:p>
              <a:r>
                <a:rPr lang="en-US" sz="1400" b="1" dirty="0" smtClean="0">
                  <a:solidFill>
                    <a:prstClr val="black"/>
                  </a:solidFill>
                </a:rPr>
                <a:t>Constants</a:t>
              </a:r>
              <a:br>
                <a:rPr lang="en-US" sz="1400" b="1" dirty="0" smtClean="0">
                  <a:solidFill>
                    <a:prstClr val="black"/>
                  </a:solidFill>
                </a:rPr>
              </a:br>
              <a:r>
                <a:rPr lang="en-US" sz="1200" dirty="0" smtClean="0">
                  <a:solidFill>
                    <a:prstClr val="black"/>
                  </a:solidFill>
                </a:rPr>
                <a:t>These constant values are hard-coded on the block diagram and can only be modified at edit-time.</a:t>
              </a:r>
            </a:p>
            <a:p>
              <a:endParaRPr lang="en-US" sz="1200" dirty="0">
                <a:solidFill>
                  <a:prstClr val="black"/>
                </a:solidFill>
              </a:endParaRPr>
            </a:p>
            <a:p>
              <a:r>
                <a:rPr lang="en-US" sz="1200" dirty="0" smtClean="0">
                  <a:solidFill>
                    <a:prstClr val="black"/>
                  </a:solidFill>
                </a:rPr>
                <a:t>The color of the constant indicates the type of data represented.</a:t>
              </a:r>
              <a:endParaRPr lang="en-US" sz="1400" dirty="0">
                <a:solidFill>
                  <a:prstClr val="black"/>
                </a:solidFill>
              </a:endParaRPr>
            </a:p>
          </p:txBody>
        </p:sp>
        <p:cxnSp>
          <p:nvCxnSpPr>
            <p:cNvPr id="48" name="Elbow Connector 71"/>
            <p:cNvCxnSpPr>
              <a:stCxn id="47" idx="1"/>
              <a:endCxn id="49" idx="6"/>
            </p:cNvCxnSpPr>
            <p:nvPr/>
          </p:nvCxnSpPr>
          <p:spPr>
            <a:xfrm rot="10800000">
              <a:off x="3009900" y="2720698"/>
              <a:ext cx="3238500" cy="577989"/>
            </a:xfrm>
            <a:prstGeom prst="bentConnector3">
              <a:avLst>
                <a:gd name="adj1" fmla="val 23669"/>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a:xfrm>
              <a:off x="2895600" y="2663547"/>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1" name="Oval 20"/>
            <p:cNvSpPr/>
            <p:nvPr/>
          </p:nvSpPr>
          <p:spPr>
            <a:xfrm>
              <a:off x="4610100" y="3241536"/>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6" name="Straight Connector 15"/>
            <p:cNvCxnSpPr>
              <a:stCxn id="21" idx="6"/>
            </p:cNvCxnSpPr>
            <p:nvPr/>
          </p:nvCxnSpPr>
          <p:spPr>
            <a:xfrm>
              <a:off x="4724400" y="3298686"/>
              <a:ext cx="762000" cy="0"/>
            </a:xfrm>
            <a:prstGeom prst="line">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2" name="Oval 31"/>
            <p:cNvSpPr/>
            <p:nvPr/>
          </p:nvSpPr>
          <p:spPr>
            <a:xfrm>
              <a:off x="751428" y="41148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9" name="Elbow Connector 18"/>
            <p:cNvCxnSpPr>
              <a:stCxn id="32" idx="6"/>
            </p:cNvCxnSpPr>
            <p:nvPr/>
          </p:nvCxnSpPr>
          <p:spPr>
            <a:xfrm flipV="1">
              <a:off x="865728" y="3298688"/>
              <a:ext cx="4610100" cy="873262"/>
            </a:xfrm>
            <a:prstGeom prst="bentConnector3">
              <a:avLst>
                <a:gd name="adj1" fmla="val 100023"/>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4" name="Oval 33"/>
            <p:cNvSpPr/>
            <p:nvPr/>
          </p:nvSpPr>
          <p:spPr>
            <a:xfrm>
              <a:off x="1889404" y="4595028"/>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35" name="Elbow Connector 34"/>
            <p:cNvCxnSpPr>
              <a:stCxn id="34" idx="6"/>
            </p:cNvCxnSpPr>
            <p:nvPr/>
          </p:nvCxnSpPr>
          <p:spPr>
            <a:xfrm flipV="1">
              <a:off x="2003704" y="4171950"/>
              <a:ext cx="3472124" cy="480228"/>
            </a:xfrm>
            <a:prstGeom prst="bentConnector3">
              <a:avLst>
                <a:gd name="adj1" fmla="val 9992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p14="http://schemas.microsoft.com/office/powerpoint/2010/main" val="39838654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1.png"/>
          <p:cNvPicPr preferRelativeResize="0">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1645200" y="3542877"/>
            <a:ext cx="5853599" cy="1135609"/>
          </a:xfrm>
          <a:prstGeom prst="rect">
            <a:avLst/>
          </a:prstGeom>
        </p:spPr>
      </p:pic>
      <p:sp>
        <p:nvSpPr>
          <p:cNvPr id="5" name="Title 1"/>
          <p:cNvSpPr>
            <a:spLocks noGrp="1"/>
          </p:cNvSpPr>
          <p:nvPr>
            <p:ph type="title"/>
          </p:nvPr>
        </p:nvSpPr>
        <p:spPr/>
        <p:txBody>
          <a:bodyPr>
            <a:normAutofit/>
          </a:bodyPr>
          <a:lstStyle/>
          <a:p>
            <a:r>
              <a:rPr lang="en-US" spc="0" dirty="0"/>
              <a:t>Escalating </a:t>
            </a:r>
            <a:r>
              <a:rPr lang="en-US" spc="0" dirty="0" smtClean="0"/>
              <a:t>Device Complexity Over </a:t>
            </a:r>
            <a:r>
              <a:rPr lang="en-US" spc="0" dirty="0"/>
              <a:t>Time</a:t>
            </a:r>
            <a:endParaRPr lang="en-US" spc="0" dirty="0">
              <a:solidFill>
                <a:srgbClr val="2567A7"/>
              </a:solidFill>
            </a:endParaRPr>
          </a:p>
        </p:txBody>
      </p:sp>
      <p:pic>
        <p:nvPicPr>
          <p:cNvPr id="7" name="Picture 6" descr="Chart 2.png"/>
          <p:cNvPicPr preferRelativeResize="0">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1652101" y="3145482"/>
            <a:ext cx="5853599" cy="1673240"/>
          </a:xfrm>
          <a:prstGeom prst="rect">
            <a:avLst/>
          </a:prstGeom>
        </p:spPr>
      </p:pic>
      <p:pic>
        <p:nvPicPr>
          <p:cNvPr id="8" name="Picture 7"/>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990600" y="2218382"/>
            <a:ext cx="7005665" cy="3088637"/>
          </a:xfrm>
          <a:prstGeom prst="rect">
            <a:avLst/>
          </a:prstGeom>
        </p:spPr>
      </p:pic>
      <p:sp>
        <p:nvSpPr>
          <p:cNvPr id="9" name="Rectangle 8"/>
          <p:cNvSpPr/>
          <p:nvPr/>
        </p:nvSpPr>
        <p:spPr>
          <a:xfrm>
            <a:off x="304800" y="1143000"/>
            <a:ext cx="8686800" cy="4876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7" cstate="screen">
            <a:extLst>
              <a:ext uri="{28A0092B-C50C-407E-A947-70E740481C1C}">
                <a14:useLocalDpi xmlns="" xmlns:a14="http://schemas.microsoft.com/office/drawing/2010/main"/>
              </a:ext>
            </a:extLst>
          </a:blip>
          <a:stretch>
            <a:fillRect/>
          </a:stretch>
        </p:blipFill>
        <p:spPr>
          <a:xfrm>
            <a:off x="462025" y="1676400"/>
            <a:ext cx="8377175" cy="3856681"/>
          </a:xfrm>
          <a:prstGeom prst="rect">
            <a:avLst/>
          </a:prstGeom>
        </p:spPr>
      </p:pic>
    </p:spTree>
    <p:custDataLst>
      <p:tags r:id="rId1"/>
    </p:custDataLst>
    <p:extLst>
      <p:ext uri="{BB962C8B-B14F-4D97-AF65-F5344CB8AC3E}">
        <p14:creationId xmlns="" xmlns:p14="http://schemas.microsoft.com/office/powerpoint/2010/main" val="76322261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1000"/>
                                  </p:stCondLst>
                                  <p:childTnLst>
                                    <p:animEffect transition="out" filter="fade">
                                      <p:cBhvr>
                                        <p:cTn id="13" dur="2000"/>
                                        <p:tgtEl>
                                          <p:spTgt spid="7"/>
                                        </p:tgtEl>
                                      </p:cBhvr>
                                    </p:animEffect>
                                    <p:set>
                                      <p:cBhvr>
                                        <p:cTn id="14" dur="1" fill="hold">
                                          <p:stCondLst>
                                            <p:cond delay="1999"/>
                                          </p:stCondLst>
                                        </p:cTn>
                                        <p:tgtEl>
                                          <p:spTgt spid="7"/>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par>
                          <p:cTn id="18" fill="hold">
                            <p:stCondLst>
                              <p:cond delay="5000"/>
                            </p:stCondLst>
                            <p:childTnLst>
                              <p:par>
                                <p:cTn id="19" presetID="10" presetClass="exit" presetSubtype="0" fill="hold" nodeType="afterEffect">
                                  <p:stCondLst>
                                    <p:cond delay="1000"/>
                                  </p:stCondLst>
                                  <p:childTnLst>
                                    <p:animEffect transition="out" filter="fade">
                                      <p:cBhvr>
                                        <p:cTn id="20" dur="2000"/>
                                        <p:tgtEl>
                                          <p:spTgt spid="8"/>
                                        </p:tgtEl>
                                      </p:cBhvr>
                                    </p:animEffect>
                                    <p:set>
                                      <p:cBhvr>
                                        <p:cTn id="21" dur="1" fill="hold">
                                          <p:stCondLst>
                                            <p:cond delay="1999"/>
                                          </p:stCondLst>
                                        </p:cTn>
                                        <p:tgtEl>
                                          <p:spTgt spid="8"/>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par>
                          <p:cTn id="25" fill="hold">
                            <p:stCondLst>
                              <p:cond delay="8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Exploring a LabVIEW Block Diagram</a:t>
            </a:r>
            <a:endParaRPr lang="en-US" dirty="0"/>
          </a:p>
        </p:txBody>
      </p:sp>
      <p:pic>
        <p:nvPicPr>
          <p:cNvPr id="4" name="Content Placeholder 3"/>
          <p:cNvPicPr>
            <a:picLocks noGrp="1" noChangeAspect="1"/>
          </p:cNvPicPr>
          <p:nvPr>
            <p:ph idx="4294967295"/>
          </p:nvPr>
        </p:nvPicPr>
        <p:blipFill>
          <a:blip r:embed="rId3">
            <a:extLst>
              <a:ext uri="{28A0092B-C50C-407E-A947-70E740481C1C}">
                <a14:useLocalDpi xmlns="" xmlns:a14="http://schemas.microsoft.com/office/drawing/2010/main" val="0"/>
              </a:ext>
            </a:extLst>
          </a:blip>
          <a:stretch>
            <a:fillRect/>
          </a:stretch>
        </p:blipFill>
        <p:spPr>
          <a:xfrm>
            <a:off x="152912" y="1371600"/>
            <a:ext cx="5985781" cy="4492625"/>
          </a:xfrm>
        </p:spPr>
      </p:pic>
      <p:sp>
        <p:nvSpPr>
          <p:cNvPr id="22" name="Rectangle 21"/>
          <p:cNvSpPr/>
          <p:nvPr/>
        </p:nvSpPr>
        <p:spPr>
          <a:xfrm>
            <a:off x="79248" y="1371599"/>
            <a:ext cx="6096000" cy="4495801"/>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Content Placeholder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52912" y="1371600"/>
            <a:ext cx="5985779" cy="4492624"/>
          </a:xfrm>
          <a:prstGeom prst="rect">
            <a:avLst/>
          </a:prstGeom>
        </p:spPr>
      </p:pic>
      <p:grpSp>
        <p:nvGrpSpPr>
          <p:cNvPr id="10" name="Group 9"/>
          <p:cNvGrpSpPr/>
          <p:nvPr/>
        </p:nvGrpSpPr>
        <p:grpSpPr>
          <a:xfrm>
            <a:off x="3086100" y="3009900"/>
            <a:ext cx="6057900" cy="1371600"/>
            <a:chOff x="2705100" y="3009900"/>
            <a:chExt cx="6057900" cy="1371600"/>
          </a:xfrm>
        </p:grpSpPr>
        <p:sp>
          <p:nvSpPr>
            <p:cNvPr id="11" name="TextBox 10"/>
            <p:cNvSpPr txBox="1"/>
            <p:nvPr/>
          </p:nvSpPr>
          <p:spPr>
            <a:xfrm>
              <a:off x="5867400" y="3361493"/>
              <a:ext cx="2895600" cy="677108"/>
            </a:xfrm>
            <a:prstGeom prst="rect">
              <a:avLst/>
            </a:prstGeom>
            <a:noFill/>
          </p:spPr>
          <p:txBody>
            <a:bodyPr wrap="square" rtlCol="0" anchor="ctr">
              <a:spAutoFit/>
            </a:bodyPr>
            <a:lstStyle/>
            <a:p>
              <a:r>
                <a:rPr lang="en-US" sz="1400" b="1" dirty="0" smtClean="0">
                  <a:solidFill>
                    <a:prstClr val="black"/>
                  </a:solidFill>
                </a:rPr>
                <a:t>Wires</a:t>
              </a:r>
              <a:br>
                <a:rPr lang="en-US" sz="1400" b="1" dirty="0" smtClean="0">
                  <a:solidFill>
                    <a:prstClr val="black"/>
                  </a:solidFill>
                </a:rPr>
              </a:br>
              <a:r>
                <a:rPr lang="en-US" sz="1200" dirty="0" smtClean="0">
                  <a:solidFill>
                    <a:prstClr val="black"/>
                  </a:solidFill>
                </a:rPr>
                <a:t>Data flows on wires between nodes on the block diagram. </a:t>
              </a:r>
            </a:p>
          </p:txBody>
        </p:sp>
        <p:cxnSp>
          <p:nvCxnSpPr>
            <p:cNvPr id="12" name="Elbow Connector 71"/>
            <p:cNvCxnSpPr>
              <a:stCxn id="11" idx="1"/>
              <a:endCxn id="13" idx="6"/>
            </p:cNvCxnSpPr>
            <p:nvPr/>
          </p:nvCxnSpPr>
          <p:spPr>
            <a:xfrm rot="10800000">
              <a:off x="2819400" y="3067051"/>
              <a:ext cx="3048000" cy="632997"/>
            </a:xfrm>
            <a:prstGeom prst="bentConnector3">
              <a:avLst>
                <a:gd name="adj1" fmla="val 31700"/>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2705100" y="30099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Oval 13"/>
            <p:cNvSpPr/>
            <p:nvPr/>
          </p:nvSpPr>
          <p:spPr>
            <a:xfrm>
              <a:off x="4713732" y="42672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5" name="Straight Connector 34"/>
            <p:cNvCxnSpPr>
              <a:endCxn id="14" idx="6"/>
            </p:cNvCxnSpPr>
            <p:nvPr/>
          </p:nvCxnSpPr>
          <p:spPr>
            <a:xfrm rot="5400000">
              <a:off x="4553982" y="3974099"/>
              <a:ext cx="624301" cy="76200"/>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sp>
        <p:nvSpPr>
          <p:cNvPr id="50" name="TextBox 49"/>
          <p:cNvSpPr txBox="1"/>
          <p:nvPr/>
        </p:nvSpPr>
        <p:spPr>
          <a:xfrm>
            <a:off x="228600" y="6107668"/>
            <a:ext cx="8686800" cy="369332"/>
          </a:xfrm>
          <a:prstGeom prst="rect">
            <a:avLst/>
          </a:prstGeom>
          <a:noFill/>
        </p:spPr>
        <p:txBody>
          <a:bodyPr wrap="square" rtlCol="0">
            <a:spAutoFit/>
          </a:bodyPr>
          <a:lstStyle/>
          <a:p>
            <a:pPr algn="ctr"/>
            <a:r>
              <a:rPr lang="en-US" dirty="0" smtClean="0"/>
              <a:t>The color of the wire indicates its data type, which is strictly enforced at edit-time.</a:t>
            </a:r>
            <a:endParaRPr lang="en-US" dirty="0">
              <a:solidFill>
                <a:srgbClr val="FF0000"/>
              </a:solidFill>
            </a:endParaRPr>
          </a:p>
        </p:txBody>
      </p:sp>
    </p:spTree>
    <p:extLst>
      <p:ext uri="{BB962C8B-B14F-4D97-AF65-F5344CB8AC3E}">
        <p14:creationId xmlns="" xmlns:p14="http://schemas.microsoft.com/office/powerpoint/2010/main" val="139274303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935" y="142829"/>
            <a:ext cx="8670065" cy="964092"/>
          </a:xfrm>
        </p:spPr>
        <p:txBody>
          <a:bodyPr>
            <a:normAutofit/>
          </a:bodyPr>
          <a:lstStyle/>
          <a:p>
            <a:r>
              <a:rPr lang="en-US" dirty="0" smtClean="0"/>
              <a:t>The Color, Style, and Thickness of Common Wires</a:t>
            </a:r>
            <a:endParaRPr lang="en-US" dirty="0"/>
          </a:p>
        </p:txBody>
      </p:sp>
      <p:graphicFrame>
        <p:nvGraphicFramePr>
          <p:cNvPr id="3" name="Table 2"/>
          <p:cNvGraphicFramePr>
            <a:graphicFrameLocks noGrp="1"/>
          </p:cNvGraphicFramePr>
          <p:nvPr>
            <p:extLst>
              <p:ext uri="{D42A27DB-BD31-4B8C-83A1-F6EECF244321}">
                <p14:modId xmlns="" xmlns:p14="http://schemas.microsoft.com/office/powerpoint/2010/main" val="3117410530"/>
              </p:ext>
            </p:extLst>
          </p:nvPr>
        </p:nvGraphicFramePr>
        <p:xfrm>
          <a:off x="335280" y="1397000"/>
          <a:ext cx="8458200" cy="3570516"/>
        </p:xfrm>
        <a:graphic>
          <a:graphicData uri="http://schemas.openxmlformats.org/drawingml/2006/table">
            <a:tbl>
              <a:tblPr firstRow="1" bandRow="1">
                <a:tableStyleId>{6E25E649-3F16-4E02-A733-19D2CDBF48F0}</a:tableStyleId>
              </a:tblPr>
              <a:tblGrid>
                <a:gridCol w="1691640"/>
                <a:gridCol w="1691640"/>
                <a:gridCol w="1691640"/>
                <a:gridCol w="1691640"/>
                <a:gridCol w="1691640"/>
              </a:tblGrid>
              <a:tr h="595086">
                <a:tc>
                  <a:txBody>
                    <a:bodyPr/>
                    <a:lstStyle/>
                    <a:p>
                      <a:pPr algn="ctr"/>
                      <a:r>
                        <a:rPr lang="en-US" dirty="0" smtClean="0"/>
                        <a:t>Wire Type</a:t>
                      </a:r>
                      <a:endParaRPr lang="en-US" dirty="0"/>
                    </a:p>
                  </a:txBody>
                  <a:tcPr anchor="ctr"/>
                </a:tc>
                <a:tc>
                  <a:txBody>
                    <a:bodyPr/>
                    <a:lstStyle/>
                    <a:p>
                      <a:pPr algn="ctr"/>
                      <a:r>
                        <a:rPr lang="en-US" dirty="0" smtClean="0"/>
                        <a:t>Scalar</a:t>
                      </a:r>
                      <a:endParaRPr lang="en-US" dirty="0"/>
                    </a:p>
                  </a:txBody>
                  <a:tcPr anchor="ctr"/>
                </a:tc>
                <a:tc>
                  <a:txBody>
                    <a:bodyPr/>
                    <a:lstStyle/>
                    <a:p>
                      <a:pPr algn="ctr"/>
                      <a:r>
                        <a:rPr lang="en-US" dirty="0" smtClean="0"/>
                        <a:t>1D Array</a:t>
                      </a:r>
                      <a:endParaRPr lang="en-US" dirty="0"/>
                    </a:p>
                  </a:txBody>
                  <a:tcPr anchor="ctr"/>
                </a:tc>
                <a:tc>
                  <a:txBody>
                    <a:bodyPr/>
                    <a:lstStyle/>
                    <a:p>
                      <a:pPr algn="ctr"/>
                      <a:r>
                        <a:rPr lang="en-US" dirty="0" smtClean="0"/>
                        <a:t>2D Array</a:t>
                      </a:r>
                      <a:endParaRPr lang="en-US" dirty="0"/>
                    </a:p>
                  </a:txBody>
                  <a:tcPr anchor="ctr"/>
                </a:tc>
                <a:tc>
                  <a:txBody>
                    <a:bodyPr/>
                    <a:lstStyle/>
                    <a:p>
                      <a:pPr algn="ctr"/>
                      <a:r>
                        <a:rPr lang="en-US" dirty="0" smtClean="0"/>
                        <a:t>Color</a:t>
                      </a:r>
                      <a:endParaRPr lang="en-US" dirty="0"/>
                    </a:p>
                  </a:txBody>
                  <a:tcPr anchor="ctr"/>
                </a:tc>
              </a:tr>
              <a:tr h="595086">
                <a:tc>
                  <a:txBody>
                    <a:bodyPr/>
                    <a:lstStyle/>
                    <a:p>
                      <a:pPr algn="ctr"/>
                      <a:r>
                        <a:rPr lang="en-US" dirty="0" smtClean="0"/>
                        <a:t>Floating Point</a:t>
                      </a:r>
                      <a:endParaRPr lang="en-US" dirty="0"/>
                    </a:p>
                  </a:txBody>
                  <a:tcPr anchor="ct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algn="ctr"/>
                      <a:r>
                        <a:rPr lang="en-US" dirty="0" smtClean="0"/>
                        <a:t>Orange</a:t>
                      </a:r>
                      <a:endParaRPr lang="en-US" dirty="0"/>
                    </a:p>
                  </a:txBody>
                  <a:tcPr anchor="ctr"/>
                </a:tc>
              </a:tr>
              <a:tr h="595086">
                <a:tc>
                  <a:txBody>
                    <a:bodyPr/>
                    <a:lstStyle/>
                    <a:p>
                      <a:pPr algn="ctr"/>
                      <a:r>
                        <a:rPr lang="en-US" dirty="0" smtClean="0"/>
                        <a:t>Integer</a:t>
                      </a:r>
                      <a:endParaRPr lang="en-US" dirty="0"/>
                    </a:p>
                  </a:txBody>
                  <a:tcPr anchor="ct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algn="ctr"/>
                      <a:r>
                        <a:rPr lang="en-US" dirty="0" smtClean="0"/>
                        <a:t>Blue</a:t>
                      </a:r>
                      <a:endParaRPr lang="en-US" dirty="0"/>
                    </a:p>
                  </a:txBody>
                  <a:tcPr anchor="ctr"/>
                </a:tc>
              </a:tr>
              <a:tr h="595086">
                <a:tc>
                  <a:txBody>
                    <a:bodyPr/>
                    <a:lstStyle/>
                    <a:p>
                      <a:pPr algn="ctr"/>
                      <a:r>
                        <a:rPr lang="en-US" dirty="0" smtClean="0"/>
                        <a:t>Boolean</a:t>
                      </a:r>
                      <a:endParaRPr lang="en-US" dirty="0"/>
                    </a:p>
                  </a:txBody>
                  <a:tcPr anchor="ct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algn="ctr"/>
                      <a:r>
                        <a:rPr lang="en-US" dirty="0" smtClean="0"/>
                        <a:t>Green</a:t>
                      </a:r>
                      <a:endParaRPr lang="en-US" dirty="0"/>
                    </a:p>
                  </a:txBody>
                  <a:tcPr anchor="ctr"/>
                </a:tc>
              </a:tr>
              <a:tr h="595086">
                <a:tc>
                  <a:txBody>
                    <a:bodyPr/>
                    <a:lstStyle/>
                    <a:p>
                      <a:pPr algn="ctr"/>
                      <a:r>
                        <a:rPr lang="en-US" dirty="0" smtClean="0"/>
                        <a:t>String</a:t>
                      </a:r>
                      <a:endParaRPr lang="en-US" dirty="0"/>
                    </a:p>
                  </a:txBody>
                  <a:tcPr anchor="ct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algn="ctr"/>
                      <a:r>
                        <a:rPr lang="en-US" dirty="0" smtClean="0"/>
                        <a:t>Pink</a:t>
                      </a:r>
                      <a:endParaRPr lang="en-US" dirty="0"/>
                    </a:p>
                  </a:txBody>
                  <a:tcPr anchor="ctr"/>
                </a:tc>
              </a:tr>
              <a:tr h="595086">
                <a:tc>
                  <a:txBody>
                    <a:bodyPr/>
                    <a:lstStyle/>
                    <a:p>
                      <a:pPr algn="ctr"/>
                      <a:r>
                        <a:rPr lang="en-US" dirty="0" smtClean="0"/>
                        <a:t>Error</a:t>
                      </a:r>
                      <a:endParaRPr lang="en-US" dirty="0"/>
                    </a:p>
                  </a:txBody>
                  <a:tcPr anchor="ct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algn="ctr"/>
                      <a:r>
                        <a:rPr lang="en-US" dirty="0" smtClean="0"/>
                        <a:t>Yellow</a:t>
                      </a:r>
                      <a:endParaRPr lang="en-US" dirty="0"/>
                    </a:p>
                  </a:txBody>
                  <a:tcPr anchor="ctr"/>
                </a:tc>
              </a:tr>
            </a:tbl>
          </a:graphicData>
        </a:graphic>
      </p:graphicFrame>
      <p:pic>
        <p:nvPicPr>
          <p:cNvPr id="4" name="Picture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240280" y="2285392"/>
            <a:ext cx="1280160" cy="17072"/>
          </a:xfrm>
          <a:prstGeom prst="rect">
            <a:avLst/>
          </a:prstGeom>
        </p:spPr>
      </p:pic>
      <p:pic>
        <p:nvPicPr>
          <p:cNvPr id="5" name="Picture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240280" y="4058412"/>
            <a:ext cx="1280160" cy="34138"/>
          </a:xfrm>
          <a:prstGeom prst="rect">
            <a:avLst/>
          </a:prstGeom>
        </p:spPr>
      </p:pic>
      <p:pic>
        <p:nvPicPr>
          <p:cNvPr id="6" name="Picture 5"/>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2240280" y="2873350"/>
            <a:ext cx="1280160" cy="17072"/>
          </a:xfrm>
          <a:prstGeom prst="rect">
            <a:avLst/>
          </a:prstGeom>
        </p:spPr>
      </p:pic>
      <p:pic>
        <p:nvPicPr>
          <p:cNvPr id="7" name="Picture 6"/>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2240280" y="4654292"/>
            <a:ext cx="1280160" cy="51206"/>
          </a:xfrm>
          <a:prstGeom prst="rect">
            <a:avLst/>
          </a:prstGeom>
        </p:spPr>
      </p:pic>
      <p:pic>
        <p:nvPicPr>
          <p:cNvPr id="8" name="Picture 7"/>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2240280" y="3479596"/>
            <a:ext cx="1280160" cy="17072"/>
          </a:xfrm>
          <a:prstGeom prst="rect">
            <a:avLst/>
          </a:prstGeom>
        </p:spPr>
      </p:pic>
      <p:pic>
        <p:nvPicPr>
          <p:cNvPr id="10" name="Picture 9"/>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3965448" y="2276859"/>
            <a:ext cx="1280160" cy="34138"/>
          </a:xfrm>
          <a:prstGeom prst="rect">
            <a:avLst/>
          </a:prstGeom>
        </p:spPr>
      </p:pic>
      <p:pic>
        <p:nvPicPr>
          <p:cNvPr id="11" name="Picture 10"/>
          <p:cNvPicPr>
            <a:picLocks noChangeAspect="1"/>
          </p:cNvPicPr>
          <p:nvPr/>
        </p:nvPicPr>
        <p:blipFill>
          <a:blip r:embed="rId9">
            <a:extLst>
              <a:ext uri="{28A0092B-C50C-407E-A947-70E740481C1C}">
                <a14:useLocalDpi xmlns="" xmlns:a14="http://schemas.microsoft.com/office/drawing/2010/main" val="0"/>
              </a:ext>
            </a:extLst>
          </a:blip>
          <a:stretch>
            <a:fillRect/>
          </a:stretch>
        </p:blipFill>
        <p:spPr>
          <a:xfrm>
            <a:off x="3965448" y="4049878"/>
            <a:ext cx="1280160" cy="51206"/>
          </a:xfrm>
          <a:prstGeom prst="rect">
            <a:avLst/>
          </a:prstGeom>
        </p:spPr>
      </p:pic>
      <p:pic>
        <p:nvPicPr>
          <p:cNvPr id="12" name="Picture 11"/>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3965448" y="2864817"/>
            <a:ext cx="1280160" cy="34138"/>
          </a:xfrm>
          <a:prstGeom prst="rect">
            <a:avLst/>
          </a:prstGeom>
        </p:spPr>
      </p:pic>
      <p:pic>
        <p:nvPicPr>
          <p:cNvPr id="13" name="Picture 12"/>
          <p:cNvPicPr>
            <a:picLocks noChangeAspect="1"/>
          </p:cNvPicPr>
          <p:nvPr/>
        </p:nvPicPr>
        <p:blipFill>
          <a:blip r:embed="rId11">
            <a:extLst>
              <a:ext uri="{28A0092B-C50C-407E-A947-70E740481C1C}">
                <a14:useLocalDpi xmlns="" xmlns:a14="http://schemas.microsoft.com/office/drawing/2010/main" val="0"/>
              </a:ext>
            </a:extLst>
          </a:blip>
          <a:stretch>
            <a:fillRect/>
          </a:stretch>
        </p:blipFill>
        <p:spPr>
          <a:xfrm>
            <a:off x="3965448" y="4645758"/>
            <a:ext cx="1280160" cy="68275"/>
          </a:xfrm>
          <a:prstGeom prst="rect">
            <a:avLst/>
          </a:prstGeom>
        </p:spPr>
      </p:pic>
      <p:pic>
        <p:nvPicPr>
          <p:cNvPr id="14" name="Picture 13"/>
          <p:cNvPicPr>
            <a:picLocks noChangeAspect="1"/>
          </p:cNvPicPr>
          <p:nvPr/>
        </p:nvPicPr>
        <p:blipFill>
          <a:blip r:embed="rId12">
            <a:extLst>
              <a:ext uri="{28A0092B-C50C-407E-A947-70E740481C1C}">
                <a14:useLocalDpi xmlns="" xmlns:a14="http://schemas.microsoft.com/office/drawing/2010/main" val="0"/>
              </a:ext>
            </a:extLst>
          </a:blip>
          <a:stretch>
            <a:fillRect/>
          </a:stretch>
        </p:blipFill>
        <p:spPr>
          <a:xfrm>
            <a:off x="3965448" y="3471063"/>
            <a:ext cx="1280160" cy="34138"/>
          </a:xfrm>
          <a:prstGeom prst="rect">
            <a:avLst/>
          </a:prstGeom>
        </p:spPr>
      </p:pic>
      <p:pic>
        <p:nvPicPr>
          <p:cNvPr id="15" name="Picture 14"/>
          <p:cNvPicPr>
            <a:picLocks noChangeAspect="1"/>
          </p:cNvPicPr>
          <p:nvPr/>
        </p:nvPicPr>
        <p:blipFill>
          <a:blip r:embed="rId13">
            <a:extLst>
              <a:ext uri="{28A0092B-C50C-407E-A947-70E740481C1C}">
                <a14:useLocalDpi xmlns="" xmlns:a14="http://schemas.microsoft.com/office/drawing/2010/main" val="0"/>
              </a:ext>
            </a:extLst>
          </a:blip>
          <a:stretch>
            <a:fillRect/>
          </a:stretch>
        </p:blipFill>
        <p:spPr>
          <a:xfrm>
            <a:off x="5669280" y="2268325"/>
            <a:ext cx="1280160" cy="51206"/>
          </a:xfrm>
          <a:prstGeom prst="rect">
            <a:avLst/>
          </a:prstGeom>
        </p:spPr>
      </p:pic>
      <p:pic>
        <p:nvPicPr>
          <p:cNvPr id="16" name="Picture 15"/>
          <p:cNvPicPr>
            <a:picLocks noChangeAspect="1"/>
          </p:cNvPicPr>
          <p:nvPr/>
        </p:nvPicPr>
        <p:blipFill>
          <a:blip r:embed="rId14">
            <a:extLst>
              <a:ext uri="{28A0092B-C50C-407E-A947-70E740481C1C}">
                <a14:useLocalDpi xmlns="" xmlns:a14="http://schemas.microsoft.com/office/drawing/2010/main" val="0"/>
              </a:ext>
            </a:extLst>
          </a:blip>
          <a:stretch>
            <a:fillRect/>
          </a:stretch>
        </p:blipFill>
        <p:spPr>
          <a:xfrm>
            <a:off x="5669280" y="4041344"/>
            <a:ext cx="1280160" cy="68275"/>
          </a:xfrm>
          <a:prstGeom prst="rect">
            <a:avLst/>
          </a:prstGeom>
        </p:spPr>
      </p:pic>
      <p:pic>
        <p:nvPicPr>
          <p:cNvPr id="17" name="Picture 16"/>
          <p:cNvPicPr>
            <a:picLocks noChangeAspect="1"/>
          </p:cNvPicPr>
          <p:nvPr/>
        </p:nvPicPr>
        <p:blipFill>
          <a:blip r:embed="rId15">
            <a:extLst>
              <a:ext uri="{28A0092B-C50C-407E-A947-70E740481C1C}">
                <a14:useLocalDpi xmlns="" xmlns:a14="http://schemas.microsoft.com/office/drawing/2010/main" val="0"/>
              </a:ext>
            </a:extLst>
          </a:blip>
          <a:stretch>
            <a:fillRect/>
          </a:stretch>
        </p:blipFill>
        <p:spPr>
          <a:xfrm>
            <a:off x="5669280" y="2856283"/>
            <a:ext cx="1280160" cy="51206"/>
          </a:xfrm>
          <a:prstGeom prst="rect">
            <a:avLst/>
          </a:prstGeom>
        </p:spPr>
      </p:pic>
      <p:pic>
        <p:nvPicPr>
          <p:cNvPr id="18" name="Picture 17"/>
          <p:cNvPicPr>
            <a:picLocks noChangeAspect="1"/>
          </p:cNvPicPr>
          <p:nvPr/>
        </p:nvPicPr>
        <p:blipFill>
          <a:blip r:embed="rId16">
            <a:extLst>
              <a:ext uri="{28A0092B-C50C-407E-A947-70E740481C1C}">
                <a14:useLocalDpi xmlns="" xmlns:a14="http://schemas.microsoft.com/office/drawing/2010/main" val="0"/>
              </a:ext>
            </a:extLst>
          </a:blip>
          <a:stretch>
            <a:fillRect/>
          </a:stretch>
        </p:blipFill>
        <p:spPr>
          <a:xfrm>
            <a:off x="5669280" y="4637223"/>
            <a:ext cx="1280160" cy="85344"/>
          </a:xfrm>
          <a:prstGeom prst="rect">
            <a:avLst/>
          </a:prstGeom>
        </p:spPr>
      </p:pic>
      <p:pic>
        <p:nvPicPr>
          <p:cNvPr id="19" name="Picture 18"/>
          <p:cNvPicPr>
            <a:picLocks noChangeAspect="1"/>
          </p:cNvPicPr>
          <p:nvPr/>
        </p:nvPicPr>
        <p:blipFill>
          <a:blip r:embed="rId17">
            <a:extLst>
              <a:ext uri="{28A0092B-C50C-407E-A947-70E740481C1C}">
                <a14:useLocalDpi xmlns="" xmlns:a14="http://schemas.microsoft.com/office/drawing/2010/main" val="0"/>
              </a:ext>
            </a:extLst>
          </a:blip>
          <a:stretch>
            <a:fillRect/>
          </a:stretch>
        </p:blipFill>
        <p:spPr>
          <a:xfrm>
            <a:off x="5669280" y="3462529"/>
            <a:ext cx="1280160" cy="51206"/>
          </a:xfrm>
          <a:prstGeom prst="rect">
            <a:avLst/>
          </a:prstGeom>
        </p:spPr>
      </p:pic>
      <p:graphicFrame>
        <p:nvGraphicFramePr>
          <p:cNvPr id="22" name="Diagram 21"/>
          <p:cNvGraphicFramePr/>
          <p:nvPr>
            <p:extLst>
              <p:ext uri="{D42A27DB-BD31-4B8C-83A1-F6EECF244321}">
                <p14:modId xmlns="" xmlns:p14="http://schemas.microsoft.com/office/powerpoint/2010/main" val="2342754134"/>
              </p:ext>
            </p:extLst>
          </p:nvPr>
        </p:nvGraphicFramePr>
        <p:xfrm>
          <a:off x="533400" y="5257800"/>
          <a:ext cx="8153400" cy="11938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 xmlns:p14="http://schemas.microsoft.com/office/powerpoint/2010/main" val="4005809452"/>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34300" y="1566644"/>
            <a:ext cx="8664919" cy="3767356"/>
          </a:xfrm>
          <a:prstGeom prst="rect">
            <a:avLst/>
          </a:prstGeom>
          <a:effectLst>
            <a:reflection blurRad="6350" stA="52000" endA="300" endPos="35000" dir="5400000" sy="-100000" algn="bl" rotWithShape="0"/>
          </a:effectLst>
        </p:spPr>
      </p:pic>
      <p:sp>
        <p:nvSpPr>
          <p:cNvPr id="2" name="Title 1"/>
          <p:cNvSpPr>
            <a:spLocks noGrp="1"/>
          </p:cNvSpPr>
          <p:nvPr>
            <p:ph type="title"/>
          </p:nvPr>
        </p:nvSpPr>
        <p:spPr>
          <a:xfrm>
            <a:off x="473935" y="142829"/>
            <a:ext cx="8670065" cy="964092"/>
          </a:xfrm>
        </p:spPr>
        <p:txBody>
          <a:bodyPr>
            <a:noAutofit/>
          </a:bodyPr>
          <a:lstStyle/>
          <a:p>
            <a:r>
              <a:rPr lang="en-US" sz="2900" dirty="0" smtClean="0"/>
              <a:t>Visualizing Data Flow Along Wires: Highlight Execution</a:t>
            </a:r>
            <a:endParaRPr lang="en-US" sz="2900" dirty="0"/>
          </a:p>
        </p:txBody>
      </p:sp>
      <p:pic>
        <p:nvPicPr>
          <p:cNvPr id="9218"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36392" y="1574335"/>
            <a:ext cx="8644731" cy="3759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1" name="Group 20"/>
          <p:cNvGrpSpPr/>
          <p:nvPr/>
        </p:nvGrpSpPr>
        <p:grpSpPr>
          <a:xfrm>
            <a:off x="1827174" y="860502"/>
            <a:ext cx="7153274" cy="3978198"/>
            <a:chOff x="1838325" y="860502"/>
            <a:chExt cx="7153274" cy="3978198"/>
          </a:xfrm>
        </p:grpSpPr>
        <p:sp>
          <p:nvSpPr>
            <p:cNvPr id="5" name="TextBox 4"/>
            <p:cNvSpPr txBox="1"/>
            <p:nvPr/>
          </p:nvSpPr>
          <p:spPr>
            <a:xfrm>
              <a:off x="3363951" y="860502"/>
              <a:ext cx="5627648" cy="369332"/>
            </a:xfrm>
            <a:prstGeom prst="rect">
              <a:avLst/>
            </a:prstGeom>
            <a:noFill/>
          </p:spPr>
          <p:txBody>
            <a:bodyPr wrap="square" rtlCol="0">
              <a:spAutoFit/>
            </a:bodyPr>
            <a:lstStyle/>
            <a:p>
              <a:pPr algn="r"/>
              <a:r>
                <a:rPr lang="en-US" dirty="0" smtClean="0"/>
                <a:t>User presses the </a:t>
              </a:r>
              <a:r>
                <a:rPr lang="en-US" b="1" dirty="0" smtClean="0"/>
                <a:t>Start</a:t>
              </a:r>
              <a:r>
                <a:rPr lang="en-US" dirty="0" smtClean="0"/>
                <a:t> button to fire the first event</a:t>
              </a:r>
              <a:endParaRPr lang="en-US" dirty="0">
                <a:solidFill>
                  <a:srgbClr val="FF0000"/>
                </a:solidFill>
              </a:endParaRPr>
            </a:p>
          </p:txBody>
        </p:sp>
        <p:cxnSp>
          <p:nvCxnSpPr>
            <p:cNvPr id="9" name="Elbow Connector 71"/>
            <p:cNvCxnSpPr>
              <a:stCxn id="5" idx="1"/>
              <a:endCxn id="10" idx="0"/>
            </p:cNvCxnSpPr>
            <p:nvPr/>
          </p:nvCxnSpPr>
          <p:spPr>
            <a:xfrm rot="10800000" flipV="1">
              <a:off x="1895475" y="1045168"/>
              <a:ext cx="1468476" cy="3679232"/>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0" name="Oval 9"/>
            <p:cNvSpPr/>
            <p:nvPr/>
          </p:nvSpPr>
          <p:spPr>
            <a:xfrm>
              <a:off x="1838325" y="472440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20" name="Group 19"/>
          <p:cNvGrpSpPr/>
          <p:nvPr/>
        </p:nvGrpSpPr>
        <p:grpSpPr>
          <a:xfrm>
            <a:off x="2286000" y="1176453"/>
            <a:ext cx="6705600" cy="3662477"/>
            <a:chOff x="2286000" y="1176453"/>
            <a:chExt cx="6705600" cy="3662477"/>
          </a:xfrm>
        </p:grpSpPr>
        <p:sp>
          <p:nvSpPr>
            <p:cNvPr id="6" name="TextBox 5"/>
            <p:cNvSpPr txBox="1"/>
            <p:nvPr/>
          </p:nvSpPr>
          <p:spPr>
            <a:xfrm>
              <a:off x="3048000" y="1176453"/>
              <a:ext cx="5943600" cy="369332"/>
            </a:xfrm>
            <a:prstGeom prst="rect">
              <a:avLst/>
            </a:prstGeom>
            <a:noFill/>
          </p:spPr>
          <p:txBody>
            <a:bodyPr wrap="square" rtlCol="0">
              <a:spAutoFit/>
            </a:bodyPr>
            <a:lstStyle/>
            <a:p>
              <a:pPr algn="r"/>
              <a:r>
                <a:rPr lang="en-US" dirty="0" smtClean="0"/>
                <a:t>User presses the </a:t>
              </a:r>
              <a:r>
                <a:rPr lang="en-US" b="1" dirty="0" smtClean="0"/>
                <a:t>Stop</a:t>
              </a:r>
              <a:r>
                <a:rPr lang="en-US" dirty="0" smtClean="0"/>
                <a:t> button to fire the second event</a:t>
              </a:r>
              <a:endParaRPr lang="en-US" dirty="0">
                <a:solidFill>
                  <a:srgbClr val="FF0000"/>
                </a:solidFill>
              </a:endParaRPr>
            </a:p>
          </p:txBody>
        </p:sp>
        <p:cxnSp>
          <p:nvCxnSpPr>
            <p:cNvPr id="15" name="Elbow Connector 71"/>
            <p:cNvCxnSpPr>
              <a:stCxn id="6" idx="1"/>
              <a:endCxn id="16" idx="0"/>
            </p:cNvCxnSpPr>
            <p:nvPr/>
          </p:nvCxnSpPr>
          <p:spPr>
            <a:xfrm rot="10800000" flipV="1">
              <a:off x="2343150" y="1361118"/>
              <a:ext cx="704850" cy="3363511"/>
            </a:xfrm>
            <a:prstGeom prst="bentConnector2">
              <a:avLst/>
            </a:prstGeom>
            <a:ln w="15875">
              <a:solidFill>
                <a:schemeClr val="accent4"/>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6" name="Oval 15"/>
            <p:cNvSpPr/>
            <p:nvPr/>
          </p:nvSpPr>
          <p:spPr>
            <a:xfrm>
              <a:off x="2286000" y="4724630"/>
              <a:ext cx="114300" cy="114300"/>
            </a:xfrm>
            <a:prstGeom prst="ellipse">
              <a:avLst/>
            </a:prstGeom>
            <a:solidFill>
              <a:schemeClr val="accent4">
                <a:alpha val="40000"/>
              </a:schemeClr>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Tree>
    <p:extLst>
      <p:ext uri="{BB962C8B-B14F-4D97-AF65-F5344CB8AC3E}">
        <p14:creationId xmlns="" xmlns:p14="http://schemas.microsoft.com/office/powerpoint/2010/main" val="190688624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9218"/>
                                        </p:tgtEl>
                                        <p:attrNameLst>
                                          <p:attrName>style.visibility</p:attrName>
                                        </p:attrNameLst>
                                      </p:cBhvr>
                                      <p:to>
                                        <p:strVal val="hidden"/>
                                      </p:to>
                                    </p:set>
                                  </p:childTnLst>
                                </p:cTn>
                              </p:par>
                              <p:par>
                                <p:cTn id="7" presetID="10" presetClass="entr" presetSubtype="0" fill="hold" nodeType="withEffect">
                                  <p:stCondLst>
                                    <p:cond delay="11000"/>
                                  </p:stCondLst>
                                  <p:childTnLst>
                                    <p:set>
                                      <p:cBhvr>
                                        <p:cTn id="8" dur="1" fill="hold">
                                          <p:stCondLst>
                                            <p:cond delay="0"/>
                                          </p:stCondLst>
                                        </p:cTn>
                                        <p:tgtEl>
                                          <p:spTgt spid="21"/>
                                        </p:tgtEl>
                                        <p:attrNameLst>
                                          <p:attrName>style.visibility</p:attrName>
                                        </p:attrNameLst>
                                      </p:cBhvr>
                                      <p:to>
                                        <p:strVal val="visible"/>
                                      </p:to>
                                    </p:set>
                                    <p:animEffect transition="in" filter="fade">
                                      <p:cBhvr>
                                        <p:cTn id="9" dur="500"/>
                                        <p:tgtEl>
                                          <p:spTgt spid="21"/>
                                        </p:tgtEl>
                                      </p:cBhvr>
                                    </p:animEffect>
                                  </p:childTnLst>
                                </p:cTn>
                              </p:par>
                            </p:childTnLst>
                          </p:cTn>
                        </p:par>
                        <p:par>
                          <p:cTn id="10" fill="hold">
                            <p:stCondLst>
                              <p:cond delay="11500"/>
                            </p:stCondLst>
                            <p:childTnLst>
                              <p:par>
                                <p:cTn id="11" presetID="1" presetClass="exit" presetSubtype="0" fill="hold" nodeType="afterEffect">
                                  <p:stCondLst>
                                    <p:cond delay="14000"/>
                                  </p:stCondLst>
                                  <p:childTnLst>
                                    <p:set>
                                      <p:cBhvr>
                                        <p:cTn id="12" dur="1" fill="hold">
                                          <p:stCondLst>
                                            <p:cond delay="0"/>
                                          </p:stCondLst>
                                        </p:cTn>
                                        <p:tgtEl>
                                          <p:spTgt spid="21"/>
                                        </p:tgtEl>
                                        <p:attrNameLst>
                                          <p:attrName>style.visibility</p:attrName>
                                        </p:attrNameLst>
                                      </p:cBhvr>
                                      <p:to>
                                        <p:strVal val="hidden"/>
                                      </p:to>
                                    </p:set>
                                  </p:childTnLst>
                                </p:cTn>
                              </p:par>
                            </p:childTnLst>
                          </p:cTn>
                        </p:par>
                        <p:par>
                          <p:cTn id="13" fill="hold">
                            <p:stCondLst>
                              <p:cond delay="255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3"/>
          <p:cNvSpPr>
            <a:spLocks noGrp="1"/>
          </p:cNvSpPr>
          <p:nvPr>
            <p:ph type="title"/>
          </p:nvPr>
        </p:nvSpPr>
        <p:spPr/>
        <p:txBody>
          <a:bodyPr vert="horz" lIns="91435" tIns="45717" rIns="91435" bIns="45717" rtlCol="0" anchor="ctr">
            <a:noAutofit/>
          </a:bodyPr>
          <a:lstStyle/>
          <a:p>
            <a:r>
              <a:rPr lang="en-US" sz="2900" dirty="0" smtClean="0"/>
              <a:t>There is More to LabVIEW Than Data Flow</a:t>
            </a:r>
            <a:endParaRPr lang="en-US" sz="2900" dirty="0"/>
          </a:p>
        </p:txBody>
      </p:sp>
      <p:pic>
        <p:nvPicPr>
          <p:cNvPr id="32" name="Picture 31" descr="LabVIEW Signal Generation and Processing.png"/>
          <p:cNvPicPr>
            <a:picLocks noChangeAspect="1"/>
          </p:cNvPicPr>
          <p:nvPr/>
        </p:nvPicPr>
        <p:blipFill>
          <a:blip r:embed="rId3" cstate="print"/>
          <a:stretch>
            <a:fillRect/>
          </a:stretch>
        </p:blipFill>
        <p:spPr>
          <a:xfrm>
            <a:off x="6092429" y="1419782"/>
            <a:ext cx="1645328" cy="1351794"/>
          </a:xfrm>
          <a:prstGeom prst="rect">
            <a:avLst/>
          </a:prstGeom>
        </p:spPr>
      </p:pic>
      <p:pic>
        <p:nvPicPr>
          <p:cNvPr id="34" name="Picture 5"/>
          <p:cNvPicPr>
            <a:picLocks noChangeAspect="1" noChangeArrowheads="1"/>
          </p:cNvPicPr>
          <p:nvPr/>
        </p:nvPicPr>
        <p:blipFill>
          <a:blip r:embed="rId4" cstate="print"/>
          <a:stretch>
            <a:fillRect/>
          </a:stretch>
        </p:blipFill>
        <p:spPr bwMode="auto">
          <a:xfrm>
            <a:off x="7421884" y="2286000"/>
            <a:ext cx="655316" cy="655316"/>
          </a:xfrm>
          <a:prstGeom prst="rect">
            <a:avLst/>
          </a:prstGeom>
          <a:noFill/>
          <a:ln w="3175">
            <a:solidFill>
              <a:schemeClr val="tx1"/>
            </a:solidFill>
            <a:miter lim="800000"/>
            <a:headEnd/>
            <a:tailEnd/>
          </a:ln>
          <a:effectLst/>
        </p:spPr>
      </p:pic>
      <p:pic>
        <p:nvPicPr>
          <p:cNvPr id="35" name="Picture 3"/>
          <p:cNvPicPr>
            <a:picLocks noChangeAspect="1" noChangeArrowheads="1"/>
          </p:cNvPicPr>
          <p:nvPr/>
        </p:nvPicPr>
        <p:blipFill>
          <a:blip r:embed="rId5" cstate="print"/>
          <a:stretch>
            <a:fillRect/>
          </a:stretch>
        </p:blipFill>
        <p:spPr bwMode="auto">
          <a:xfrm>
            <a:off x="5750964" y="2286000"/>
            <a:ext cx="655782" cy="655782"/>
          </a:xfrm>
          <a:prstGeom prst="rect">
            <a:avLst/>
          </a:prstGeom>
          <a:noFill/>
          <a:ln w="3175">
            <a:solidFill>
              <a:schemeClr val="tx1"/>
            </a:solidFill>
            <a:miter lim="800000"/>
            <a:headEnd/>
            <a:tailEnd/>
          </a:ln>
          <a:effectLst/>
        </p:spPr>
      </p:pic>
      <p:pic>
        <p:nvPicPr>
          <p:cNvPr id="36" name="Picture 4"/>
          <p:cNvPicPr>
            <a:picLocks noChangeAspect="1" noChangeArrowheads="1"/>
          </p:cNvPicPr>
          <p:nvPr/>
        </p:nvPicPr>
        <p:blipFill>
          <a:blip r:embed="rId6" cstate="print"/>
          <a:stretch>
            <a:fillRect/>
          </a:stretch>
        </p:blipFill>
        <p:spPr bwMode="auto">
          <a:xfrm>
            <a:off x="7456847" y="1241184"/>
            <a:ext cx="587616" cy="587616"/>
          </a:xfrm>
          <a:prstGeom prst="rect">
            <a:avLst/>
          </a:prstGeom>
          <a:noFill/>
          <a:ln w="3175">
            <a:solidFill>
              <a:schemeClr val="tx1"/>
            </a:solidFill>
            <a:miter lim="800000"/>
            <a:headEnd/>
            <a:tailEnd/>
          </a:ln>
          <a:effectLst/>
        </p:spPr>
      </p:pic>
      <p:sp>
        <p:nvSpPr>
          <p:cNvPr id="37" name="Rectangle 24"/>
          <p:cNvSpPr>
            <a:spLocks noChangeArrowheads="1"/>
          </p:cNvSpPr>
          <p:nvPr/>
        </p:nvSpPr>
        <p:spPr bwMode="auto">
          <a:xfrm>
            <a:off x="6629401" y="3059026"/>
            <a:ext cx="2209799" cy="339196"/>
          </a:xfrm>
          <a:prstGeom prst="rect">
            <a:avLst/>
          </a:prstGeom>
          <a:noFill/>
          <a:ln w="9525">
            <a:noFill/>
            <a:miter lim="800000"/>
            <a:headEnd/>
            <a:tailEnd/>
          </a:ln>
          <a:effectLst/>
        </p:spPr>
        <p:txBody>
          <a:bodyPr wrap="square" lIns="92075" tIns="46038" rIns="92075" bIns="46038">
            <a:spAutoFit/>
          </a:bodyPr>
          <a:lstStyle/>
          <a:p>
            <a:pPr algn="r"/>
            <a:r>
              <a:rPr lang="en-US" sz="1600" i="1" dirty="0" smtClean="0">
                <a:solidFill>
                  <a:srgbClr val="065FA3"/>
                </a:solidFill>
              </a:rPr>
              <a:t>Complex Visualization</a:t>
            </a:r>
            <a:endParaRPr lang="en-US" sz="1600" i="1" dirty="0">
              <a:solidFill>
                <a:srgbClr val="065FA3"/>
              </a:solidFill>
            </a:endParaRPr>
          </a:p>
        </p:txBody>
      </p:sp>
      <p:sp>
        <p:nvSpPr>
          <p:cNvPr id="38" name="Rectangle 24"/>
          <p:cNvSpPr>
            <a:spLocks noChangeArrowheads="1"/>
          </p:cNvSpPr>
          <p:nvPr/>
        </p:nvSpPr>
        <p:spPr bwMode="auto">
          <a:xfrm>
            <a:off x="6705600" y="3440026"/>
            <a:ext cx="2133600" cy="339196"/>
          </a:xfrm>
          <a:prstGeom prst="rect">
            <a:avLst/>
          </a:prstGeom>
          <a:noFill/>
          <a:ln w="9525">
            <a:noFill/>
            <a:miter lim="800000"/>
            <a:headEnd/>
            <a:tailEnd/>
          </a:ln>
          <a:effectLst/>
        </p:spPr>
        <p:txBody>
          <a:bodyPr wrap="square" lIns="92075" tIns="46038" rIns="92075" bIns="46038">
            <a:spAutoFit/>
          </a:bodyPr>
          <a:lstStyle/>
          <a:p>
            <a:pPr algn="r"/>
            <a:r>
              <a:rPr lang="en-US" sz="1600" i="1" dirty="0" smtClean="0">
                <a:solidFill>
                  <a:srgbClr val="065FA3"/>
                </a:solidFill>
              </a:rPr>
              <a:t>Automated Reporting</a:t>
            </a:r>
            <a:endParaRPr lang="en-US" sz="1600" i="1" dirty="0">
              <a:solidFill>
                <a:srgbClr val="065FA3"/>
              </a:solidFill>
            </a:endParaRPr>
          </a:p>
        </p:txBody>
      </p:sp>
      <p:sp>
        <p:nvSpPr>
          <p:cNvPr id="39" name="Rectangle 24"/>
          <p:cNvSpPr>
            <a:spLocks noChangeArrowheads="1"/>
          </p:cNvSpPr>
          <p:nvPr/>
        </p:nvSpPr>
        <p:spPr bwMode="auto">
          <a:xfrm>
            <a:off x="304800" y="3090446"/>
            <a:ext cx="3352800" cy="339196"/>
          </a:xfrm>
          <a:prstGeom prst="rect">
            <a:avLst/>
          </a:prstGeom>
          <a:noFill/>
          <a:ln w="9525">
            <a:noFill/>
            <a:miter lim="800000"/>
            <a:headEnd/>
            <a:tailEnd/>
          </a:ln>
          <a:effectLst/>
        </p:spPr>
        <p:txBody>
          <a:bodyPr wrap="square" lIns="92075" tIns="46038" rIns="92075" bIns="46038">
            <a:spAutoFit/>
          </a:bodyPr>
          <a:lstStyle/>
          <a:p>
            <a:r>
              <a:rPr lang="en-US" sz="1600" i="1" dirty="0" smtClean="0">
                <a:solidFill>
                  <a:srgbClr val="065FA3"/>
                </a:solidFill>
              </a:rPr>
              <a:t>Advanced Analysis</a:t>
            </a:r>
            <a:endParaRPr lang="en-US" sz="1600" i="1" dirty="0">
              <a:solidFill>
                <a:srgbClr val="065FA3"/>
              </a:solidFill>
            </a:endParaRPr>
          </a:p>
        </p:txBody>
      </p:sp>
      <p:sp>
        <p:nvSpPr>
          <p:cNvPr id="40" name="Rectangle 24"/>
          <p:cNvSpPr>
            <a:spLocks noChangeArrowheads="1"/>
          </p:cNvSpPr>
          <p:nvPr/>
        </p:nvSpPr>
        <p:spPr bwMode="auto">
          <a:xfrm>
            <a:off x="304800" y="3429000"/>
            <a:ext cx="2514600" cy="339196"/>
          </a:xfrm>
          <a:prstGeom prst="rect">
            <a:avLst/>
          </a:prstGeom>
          <a:noFill/>
          <a:ln w="9525">
            <a:noFill/>
            <a:miter lim="800000"/>
            <a:headEnd/>
            <a:tailEnd/>
          </a:ln>
          <a:effectLst/>
        </p:spPr>
        <p:txBody>
          <a:bodyPr wrap="square" lIns="92075" tIns="46038" rIns="92075" bIns="46038">
            <a:spAutoFit/>
          </a:bodyPr>
          <a:lstStyle/>
          <a:p>
            <a:r>
              <a:rPr lang="en-US" sz="1600" i="1" dirty="0" smtClean="0">
                <a:solidFill>
                  <a:srgbClr val="065FA3"/>
                </a:solidFill>
              </a:rPr>
              <a:t>External Code Integration</a:t>
            </a:r>
            <a:endParaRPr lang="en-US" sz="1600" i="1" dirty="0">
              <a:solidFill>
                <a:srgbClr val="065FA3"/>
              </a:solidFill>
            </a:endParaRPr>
          </a:p>
        </p:txBody>
      </p:sp>
      <p:pic>
        <p:nvPicPr>
          <p:cNvPr id="44" name="Picture 7"/>
          <p:cNvPicPr>
            <a:picLocks noChangeAspect="1" noChangeArrowheads="1"/>
          </p:cNvPicPr>
          <p:nvPr/>
        </p:nvPicPr>
        <p:blipFill>
          <a:blip r:embed="rId7" cstate="print"/>
          <a:srcRect/>
          <a:stretch>
            <a:fillRect/>
          </a:stretch>
        </p:blipFill>
        <p:spPr bwMode="auto">
          <a:xfrm>
            <a:off x="533400" y="3999454"/>
            <a:ext cx="1463004" cy="1715546"/>
          </a:xfrm>
          <a:prstGeom prst="rect">
            <a:avLst/>
          </a:prstGeom>
          <a:solidFill>
            <a:srgbClr val="FFFFFF">
              <a:shade val="85000"/>
            </a:srgbClr>
          </a:solidFill>
          <a:ln w="254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5" name="Picture 9"/>
          <p:cNvPicPr>
            <a:picLocks noChangeAspect="1" noChangeArrowheads="1"/>
          </p:cNvPicPr>
          <p:nvPr/>
        </p:nvPicPr>
        <p:blipFill>
          <a:blip r:embed="rId8" cstate="print"/>
          <a:srcRect/>
          <a:stretch>
            <a:fillRect/>
          </a:stretch>
        </p:blipFill>
        <p:spPr bwMode="auto">
          <a:xfrm>
            <a:off x="1676400" y="4114800"/>
            <a:ext cx="1308474" cy="1419694"/>
          </a:xfrm>
          <a:prstGeom prst="rect">
            <a:avLst/>
          </a:prstGeom>
          <a:solidFill>
            <a:srgbClr val="FFFFFF">
              <a:shade val="85000"/>
            </a:srgbClr>
          </a:solidFill>
          <a:ln w="254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0"/>
            </a:camera>
            <a:lightRig rig="twoPt" dir="t">
              <a:rot lat="0" lon="0" rev="7200000"/>
            </a:lightRig>
          </a:scene3d>
          <a:sp3d contourW="12700">
            <a:bevelT w="25400" h="19050"/>
            <a:contourClr>
              <a:srgbClr val="969696"/>
            </a:contourClr>
          </a:sp3d>
        </p:spPr>
      </p:pic>
      <p:pic>
        <p:nvPicPr>
          <p:cNvPr id="46" name="Picture 8"/>
          <p:cNvPicPr>
            <a:picLocks noChangeAspect="1" noChangeArrowheads="1"/>
          </p:cNvPicPr>
          <p:nvPr/>
        </p:nvPicPr>
        <p:blipFill>
          <a:blip r:embed="rId9" cstate="print"/>
          <a:srcRect/>
          <a:stretch>
            <a:fillRect/>
          </a:stretch>
        </p:blipFill>
        <p:spPr bwMode="auto">
          <a:xfrm>
            <a:off x="2514600" y="4508170"/>
            <a:ext cx="1782900" cy="1206830"/>
          </a:xfrm>
          <a:prstGeom prst="rect">
            <a:avLst/>
          </a:prstGeom>
          <a:solidFill>
            <a:srgbClr val="FFFFFF">
              <a:shade val="85000"/>
            </a:srgbClr>
          </a:solidFill>
          <a:ln w="254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240000"/>
            </a:camera>
            <a:lightRig rig="twoPt" dir="t">
              <a:rot lat="0" lon="0" rev="7200000"/>
            </a:lightRig>
          </a:scene3d>
          <a:sp3d contourW="12700">
            <a:bevelT w="25400" h="19050"/>
            <a:contourClr>
              <a:srgbClr val="969696"/>
            </a:contourClr>
          </a:sp3d>
        </p:spPr>
      </p:pic>
      <p:sp>
        <p:nvSpPr>
          <p:cNvPr id="48" name="TextBox 47"/>
          <p:cNvSpPr txBox="1"/>
          <p:nvPr/>
        </p:nvSpPr>
        <p:spPr>
          <a:xfrm>
            <a:off x="609600" y="5819001"/>
            <a:ext cx="3581400" cy="276999"/>
          </a:xfrm>
          <a:prstGeom prst="rect">
            <a:avLst/>
          </a:prstGeom>
          <a:noFill/>
        </p:spPr>
        <p:txBody>
          <a:bodyPr wrap="square" rtlCol="0">
            <a:spAutoFit/>
          </a:bodyPr>
          <a:lstStyle/>
          <a:p>
            <a:pPr algn="ctr"/>
            <a:r>
              <a:rPr lang="en-US" sz="1200" i="1" dirty="0" smtClean="0"/>
              <a:t>.NET Assembly, C DLL, .m File</a:t>
            </a:r>
            <a:endParaRPr lang="en-US" sz="1200" i="1" dirty="0"/>
          </a:p>
        </p:txBody>
      </p:sp>
      <p:pic>
        <p:nvPicPr>
          <p:cNvPr id="49" name="Picture 4"/>
          <p:cNvPicPr>
            <a:picLocks noChangeAspect="1" noChangeArrowheads="1"/>
          </p:cNvPicPr>
          <p:nvPr/>
        </p:nvPicPr>
        <p:blipFill>
          <a:blip r:embed="rId10" cstate="print"/>
          <a:stretch>
            <a:fillRect/>
          </a:stretch>
        </p:blipFill>
        <p:spPr bwMode="auto">
          <a:xfrm>
            <a:off x="5750964" y="1241184"/>
            <a:ext cx="587616" cy="587616"/>
          </a:xfrm>
          <a:prstGeom prst="rect">
            <a:avLst/>
          </a:prstGeom>
          <a:noFill/>
          <a:ln w="3175">
            <a:solidFill>
              <a:schemeClr val="tx1"/>
            </a:solidFill>
            <a:miter lim="800000"/>
            <a:headEnd/>
            <a:tailEnd/>
          </a:ln>
          <a:effectLst/>
        </p:spPr>
      </p:pic>
      <p:grpSp>
        <p:nvGrpSpPr>
          <p:cNvPr id="2" name="Group 5"/>
          <p:cNvGrpSpPr/>
          <p:nvPr/>
        </p:nvGrpSpPr>
        <p:grpSpPr>
          <a:xfrm>
            <a:off x="5181601" y="3886201"/>
            <a:ext cx="1447800" cy="1869907"/>
            <a:chOff x="3017520" y="1379222"/>
            <a:chExt cx="3436646" cy="4438600"/>
          </a:xfrm>
          <a:effectLst>
            <a:outerShdw blurRad="50800" dist="38100" dir="8100000" algn="tr" rotWithShape="0">
              <a:prstClr val="black">
                <a:alpha val="40000"/>
              </a:prstClr>
            </a:outerShdw>
          </a:effectLst>
          <a:scene3d>
            <a:camera prst="perspectiveFront" fov="2700000">
              <a:rot lat="20309483" lon="139544" rev="20823190"/>
            </a:camera>
            <a:lightRig rig="soft" dir="t">
              <a:rot lat="0" lon="0" rev="0"/>
            </a:lightRig>
          </a:scene3d>
        </p:grpSpPr>
        <p:pic>
          <p:nvPicPr>
            <p:cNvPr id="52" name="Picture 51" descr="16523613_bird2.jpg"/>
            <p:cNvPicPr>
              <a:picLocks noChangeAspect="1"/>
            </p:cNvPicPr>
            <p:nvPr/>
          </p:nvPicPr>
          <p:blipFill>
            <a:blip r:embed="rId11" cstate="print"/>
            <a:stretch>
              <a:fillRect/>
            </a:stretch>
          </p:blipFill>
          <p:spPr>
            <a:xfrm>
              <a:off x="3017520" y="1386163"/>
              <a:ext cx="3428941" cy="4431659"/>
            </a:xfrm>
            <a:prstGeom prst="snip1Rect">
              <a:avLst>
                <a:gd name="adj" fmla="val 14381"/>
              </a:avLst>
            </a:prstGeom>
            <a:ln>
              <a:solidFill>
                <a:schemeClr val="tx1"/>
              </a:solidFill>
            </a:ln>
            <a:sp3d extrusionH="25400">
              <a:extrusionClr>
                <a:schemeClr val="bg1"/>
              </a:extrusionClr>
            </a:sp3d>
          </p:spPr>
        </p:pic>
        <p:sp>
          <p:nvSpPr>
            <p:cNvPr id="53" name="Right Triangle 52"/>
            <p:cNvSpPr/>
            <p:nvPr/>
          </p:nvSpPr>
          <p:spPr>
            <a:xfrm>
              <a:off x="5947751" y="1379222"/>
              <a:ext cx="506415" cy="506412"/>
            </a:xfrm>
            <a:prstGeom prst="rtTriangle">
              <a:avLst/>
            </a:prstGeom>
            <a:gradFill flip="none" rotWithShape="1">
              <a:gsLst>
                <a:gs pos="47000">
                  <a:schemeClr val="bg1"/>
                </a:gs>
                <a:gs pos="100000">
                  <a:schemeClr val="tx1">
                    <a:lumMod val="65000"/>
                    <a:lumOff val="35000"/>
                  </a:schemeClr>
                </a:gs>
              </a:gsLst>
              <a:lin ang="8100000" scaled="1"/>
              <a:tileRect/>
            </a:gradFill>
            <a:ln w="3175">
              <a:solidFill>
                <a:schemeClr val="tx1"/>
              </a:solidFill>
            </a:ln>
            <a:effectLst>
              <a:outerShdw blurRad="50800" dist="38100" dir="8100000" algn="tr" rotWithShape="0">
                <a:prstClr val="black">
                  <a:alpha val="40000"/>
                </a:prstClr>
              </a:outerShdw>
            </a:effectLst>
            <a:sp3d extrusionH="25400">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22" name="Picture 21" descr="Create Excel Report.png"/>
          <p:cNvPicPr>
            <a:picLocks noChangeAspect="1"/>
          </p:cNvPicPr>
          <p:nvPr/>
        </p:nvPicPr>
        <p:blipFill>
          <a:blip r:embed="rId12" cstate="print"/>
          <a:stretch>
            <a:fillRect/>
          </a:stretch>
        </p:blipFill>
        <p:spPr>
          <a:xfrm>
            <a:off x="6248400" y="4419600"/>
            <a:ext cx="2286000" cy="1170184"/>
          </a:xfrm>
          <a:prstGeom prst="rect">
            <a:avLst/>
          </a:prstGeom>
        </p:spPr>
      </p:pic>
      <p:pic>
        <p:nvPicPr>
          <p:cNvPr id="23" name="Picture 22" descr="LabVIEW Native Analysis Functions Table.png"/>
          <p:cNvPicPr>
            <a:picLocks noChangeAspect="1"/>
          </p:cNvPicPr>
          <p:nvPr/>
        </p:nvPicPr>
        <p:blipFill>
          <a:blip r:embed="rId13" cstate="print"/>
          <a:stretch>
            <a:fillRect/>
          </a:stretch>
        </p:blipFill>
        <p:spPr>
          <a:xfrm>
            <a:off x="381000" y="1516851"/>
            <a:ext cx="3810000" cy="1389156"/>
          </a:xfrm>
          <a:prstGeom prst="rect">
            <a:avLst/>
          </a:prstGeom>
        </p:spPr>
      </p:pic>
      <p:grpSp>
        <p:nvGrpSpPr>
          <p:cNvPr id="3" name="Group 2"/>
          <p:cNvGrpSpPr/>
          <p:nvPr/>
        </p:nvGrpSpPr>
        <p:grpSpPr>
          <a:xfrm>
            <a:off x="228600" y="1219994"/>
            <a:ext cx="8686800" cy="4725194"/>
            <a:chOff x="228600" y="1219994"/>
            <a:chExt cx="8686800" cy="4725194"/>
          </a:xfrm>
        </p:grpSpPr>
        <p:cxnSp>
          <p:nvCxnSpPr>
            <p:cNvPr id="20" name="Straight Arrow Connector 19"/>
            <p:cNvCxnSpPr/>
            <p:nvPr/>
          </p:nvCxnSpPr>
          <p:spPr bwMode="auto">
            <a:xfrm rot="5400000">
              <a:off x="2209403" y="3581797"/>
              <a:ext cx="4725194" cy="1588"/>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4" name="Straight Arrow Connector 23"/>
            <p:cNvCxnSpPr/>
            <p:nvPr/>
          </p:nvCxnSpPr>
          <p:spPr bwMode="auto">
            <a:xfrm rot="10800000" flipV="1">
              <a:off x="228600" y="3429000"/>
              <a:ext cx="8686800" cy="794"/>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pic>
          <p:nvPicPr>
            <p:cNvPr id="3074" name="Picture 2"/>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3865389" y="2573180"/>
              <a:ext cx="1413223" cy="1711640"/>
            </a:xfrm>
            <a:prstGeom prst="rect">
              <a:avLst/>
            </a:prstGeom>
            <a:effectLst>
              <a:softEdge rad="1270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 xmlns:p14="http://schemas.microsoft.com/office/powerpoint/2010/main" val="3022663987"/>
      </p:ext>
    </p:extLst>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Quickly Understand Your Data</a:t>
            </a:r>
          </a:p>
        </p:txBody>
      </p:sp>
      <p:sp>
        <p:nvSpPr>
          <p:cNvPr id="6" name="Content Placeholder 5"/>
          <p:cNvSpPr>
            <a:spLocks noGrp="1"/>
          </p:cNvSpPr>
          <p:nvPr>
            <p:ph idx="1"/>
          </p:nvPr>
        </p:nvSpPr>
        <p:spPr/>
        <p:txBody>
          <a:bodyPr/>
          <a:lstStyle/>
          <a:p>
            <a:pPr algn="ctr">
              <a:buNone/>
            </a:pPr>
            <a:r>
              <a:rPr lang="en-US" i="1" dirty="0" smtClean="0"/>
              <a:t>Use more than 850 built-in signal processing, analysis, and mathematics functions to quickly understand your data</a:t>
            </a:r>
          </a:p>
          <a:p>
            <a:endParaRPr lang="en-US" i="1" dirty="0"/>
          </a:p>
        </p:txBody>
      </p:sp>
      <p:pic>
        <p:nvPicPr>
          <p:cNvPr id="3" name="Picture 2"/>
          <p:cNvPicPr>
            <a:picLocks noChangeAspect="1"/>
          </p:cNvPicPr>
          <p:nvPr/>
        </p:nvPicPr>
        <p:blipFill>
          <a:blip r:embed="rId3"/>
          <a:stretch>
            <a:fillRect/>
          </a:stretch>
        </p:blipFill>
        <p:spPr>
          <a:xfrm>
            <a:off x="4598390" y="2667000"/>
            <a:ext cx="4545610" cy="2476500"/>
          </a:xfrm>
          <a:prstGeom prst="rect">
            <a:avLst/>
          </a:prstGeom>
        </p:spPr>
      </p:pic>
      <p:pic>
        <p:nvPicPr>
          <p:cNvPr id="4" name="Picture 3"/>
          <p:cNvPicPr>
            <a:picLocks noChangeAspect="1"/>
          </p:cNvPicPr>
          <p:nvPr/>
        </p:nvPicPr>
        <p:blipFill>
          <a:blip r:embed="rId4"/>
          <a:stretch>
            <a:fillRect/>
          </a:stretch>
        </p:blipFill>
        <p:spPr>
          <a:xfrm>
            <a:off x="228600" y="1981200"/>
            <a:ext cx="4343400" cy="4374874"/>
          </a:xfrm>
          <a:prstGeom prst="rect">
            <a:avLst/>
          </a:prstGeom>
        </p:spPr>
      </p:pic>
    </p:spTree>
    <p:extLst>
      <p:ext uri="{BB962C8B-B14F-4D97-AF65-F5344CB8AC3E}">
        <p14:creationId xmlns="" xmlns:p14="http://schemas.microsoft.com/office/powerpoint/2010/main" val="46033221"/>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3</a:t>
            </a:r>
          </a:p>
        </p:txBody>
      </p:sp>
      <p:sp>
        <p:nvSpPr>
          <p:cNvPr id="818180" name="Text Box 19"/>
          <p:cNvSpPr txBox="1">
            <a:spLocks noChangeArrowheads="1"/>
          </p:cNvSpPr>
          <p:nvPr/>
        </p:nvSpPr>
        <p:spPr bwMode="auto">
          <a:xfrm>
            <a:off x="990599" y="3665110"/>
            <a:ext cx="7347858" cy="1384995"/>
          </a:xfrm>
          <a:prstGeom prst="rect">
            <a:avLst/>
          </a:prstGeom>
          <a:noFill/>
          <a:ln w="9525">
            <a:noFill/>
            <a:miter lim="800000"/>
            <a:headEnd type="none" w="sm" len="sm"/>
            <a:tailEnd type="none" w="sm" len="sm"/>
          </a:ln>
        </p:spPr>
        <p:txBody>
          <a:bodyPr wrap="square">
            <a:spAutoFit/>
          </a:bodyPr>
          <a:lstStyle/>
          <a:p>
            <a:pPr marL="283464" indent="-283464">
              <a:buFont typeface="Arial" pitchFamily="34" charset="0"/>
              <a:buChar char="•"/>
            </a:pPr>
            <a:r>
              <a:rPr lang="en-US" sz="2800" dirty="0" smtClean="0"/>
              <a:t>Create a simulated lowpass filter test and perform a limit test to determine if the filter passes or fails.</a:t>
            </a:r>
            <a:endParaRPr lang="en-US" sz="2800" dirty="0"/>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smtClean="0"/>
              <a:t>Simulated Filter Test</a:t>
            </a:r>
            <a:endParaRPr lang="en-US" sz="3600" dirty="0"/>
          </a:p>
          <a:p>
            <a:pPr marL="381000" indent="-381000">
              <a:lnSpc>
                <a:spcPct val="90000"/>
              </a:lnSpc>
              <a:spcBef>
                <a:spcPct val="20000"/>
              </a:spcBef>
              <a:tabLst>
                <a:tab pos="8229600" algn="r"/>
              </a:tabLst>
            </a:pPr>
            <a:endParaRPr lang="en-US" sz="2400" dirty="0" smtClean="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45 minutes</a:t>
            </a:r>
            <a:r>
              <a:rPr lang="en-US" sz="2800" dirty="0"/>
              <a:t>	</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Building LabVIEW Test Applications</a:t>
            </a:r>
            <a:endParaRPr lang="en-US" dirty="0"/>
          </a:p>
        </p:txBody>
      </p:sp>
      <p:sp>
        <p:nvSpPr>
          <p:cNvPr id="6" name="Subtitle 5"/>
          <p:cNvSpPr>
            <a:spLocks noGrp="1"/>
          </p:cNvSpPr>
          <p:nvPr>
            <p:ph type="subTitle" idx="1"/>
          </p:nvPr>
        </p:nvSpPr>
        <p:spPr/>
        <p:txBody>
          <a:bodyPr/>
          <a:lstStyle/>
          <a:p>
            <a:r>
              <a:rPr lang="en-US" dirty="0" smtClean="0"/>
              <a:t>Use LabVIEW and NI PXI hardware to develop automated test applications</a:t>
            </a:r>
          </a:p>
        </p:txBody>
      </p:sp>
    </p:spTree>
    <p:extLst>
      <p:ext uri="{BB962C8B-B14F-4D97-AF65-F5344CB8AC3E}">
        <p14:creationId xmlns="" xmlns:p14="http://schemas.microsoft.com/office/powerpoint/2010/main" val="2424719881"/>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833" name="Rectangle 2"/>
          <p:cNvSpPr>
            <a:spLocks noGrp="1" noChangeArrowheads="1"/>
          </p:cNvSpPr>
          <p:nvPr>
            <p:ph type="title"/>
          </p:nvPr>
        </p:nvSpPr>
        <p:spPr/>
        <p:txBody>
          <a:bodyPr/>
          <a:lstStyle/>
          <a:p>
            <a:pPr eaLnBrk="1" hangingPunct="1"/>
            <a:r>
              <a:rPr lang="en-US" dirty="0" smtClean="0"/>
              <a:t>The Measurement Challenge</a:t>
            </a:r>
          </a:p>
        </p:txBody>
      </p:sp>
      <p:sp>
        <p:nvSpPr>
          <p:cNvPr id="760834" name="Rectangle 3"/>
          <p:cNvSpPr>
            <a:spLocks noGrp="1" noChangeArrowheads="1"/>
          </p:cNvSpPr>
          <p:nvPr>
            <p:ph idx="1"/>
          </p:nvPr>
        </p:nvSpPr>
        <p:spPr>
          <a:xfrm>
            <a:off x="469696" y="1121384"/>
            <a:ext cx="4711904" cy="4949008"/>
          </a:xfrm>
        </p:spPr>
        <p:txBody>
          <a:bodyPr>
            <a:normAutofit/>
          </a:bodyPr>
          <a:lstStyle/>
          <a:p>
            <a:pPr eaLnBrk="1" hangingPunct="1">
              <a:lnSpc>
                <a:spcPct val="90000"/>
              </a:lnSpc>
              <a:spcAft>
                <a:spcPts val="1200"/>
              </a:spcAft>
              <a:buNone/>
            </a:pPr>
            <a:r>
              <a:rPr lang="en-US" sz="2800" dirty="0" smtClean="0"/>
              <a:t>Unit Under Test (UUT)</a:t>
            </a:r>
          </a:p>
          <a:p>
            <a:pPr>
              <a:lnSpc>
                <a:spcPct val="90000"/>
              </a:lnSpc>
              <a:spcAft>
                <a:spcPts val="1200"/>
              </a:spcAft>
            </a:pPr>
            <a:r>
              <a:rPr lang="en-US" sz="2000" b="1" dirty="0" smtClean="0"/>
              <a:t>Lowpass filter </a:t>
            </a:r>
            <a:r>
              <a:rPr lang="en-US" sz="2000" dirty="0" smtClean="0"/>
              <a:t>– frequency response measurement</a:t>
            </a:r>
          </a:p>
          <a:p>
            <a:pPr>
              <a:lnSpc>
                <a:spcPct val="90000"/>
              </a:lnSpc>
              <a:spcAft>
                <a:spcPts val="1200"/>
              </a:spcAft>
            </a:pPr>
            <a:r>
              <a:rPr lang="en-US" sz="2000" b="1" dirty="0" smtClean="0"/>
              <a:t>Thermocouple</a:t>
            </a:r>
            <a:r>
              <a:rPr lang="en-US" sz="2000" dirty="0" smtClean="0"/>
              <a:t> – temperature measurement</a:t>
            </a:r>
          </a:p>
          <a:p>
            <a:pPr>
              <a:lnSpc>
                <a:spcPct val="90000"/>
              </a:lnSpc>
              <a:spcAft>
                <a:spcPts val="1200"/>
              </a:spcAft>
            </a:pPr>
            <a:r>
              <a:rPr lang="en-US" sz="2000" b="1" dirty="0" smtClean="0"/>
              <a:t>Light Emitting Diode (LED) – </a:t>
            </a:r>
            <a:r>
              <a:rPr lang="en-US" sz="2000" dirty="0" smtClean="0"/>
              <a:t>test</a:t>
            </a:r>
            <a:br>
              <a:rPr lang="en-US" sz="2000" dirty="0" smtClean="0"/>
            </a:br>
            <a:r>
              <a:rPr lang="en-US" sz="2000" dirty="0" smtClean="0"/>
              <a:t>LED functionality</a:t>
            </a:r>
          </a:p>
        </p:txBody>
      </p:sp>
      <p:pic>
        <p:nvPicPr>
          <p:cNvPr id="146436" name="Picture 4" descr="C:\Users\llindstr\Documents\SametimeFileTransfers\UUT.bmp"/>
          <p:cNvPicPr>
            <a:picLocks noChangeAspect="1" noChangeArrowheads="1"/>
          </p:cNvPicPr>
          <p:nvPr/>
        </p:nvPicPr>
        <p:blipFill>
          <a:blip r:embed="rId3" cstate="print"/>
          <a:stretch>
            <a:fillRect/>
          </a:stretch>
        </p:blipFill>
        <p:spPr bwMode="auto">
          <a:xfrm>
            <a:off x="5334000" y="1905000"/>
            <a:ext cx="3490026" cy="3505200"/>
          </a:xfrm>
          <a:prstGeom prst="rect">
            <a:avLst/>
          </a:prstGeom>
          <a:ln>
            <a:noFill/>
          </a:ln>
          <a:effectLst>
            <a:softEdge rad="112500"/>
          </a:effectLst>
        </p:spPr>
      </p:pic>
      <p:pic>
        <p:nvPicPr>
          <p:cNvPr id="6" name="Picture 1"/>
          <p:cNvPicPr>
            <a:picLocks noChangeAspect="1" noChangeArrowheads="1"/>
          </p:cNvPicPr>
          <p:nvPr/>
        </p:nvPicPr>
        <p:blipFill>
          <a:blip r:embed="rId4"/>
          <a:srcRect/>
          <a:stretch>
            <a:fillRect/>
          </a:stretch>
        </p:blipFill>
        <p:spPr bwMode="auto">
          <a:xfrm>
            <a:off x="4897966" y="1930932"/>
            <a:ext cx="3963812" cy="3945461"/>
          </a:xfrm>
          <a:prstGeom prst="rect">
            <a:avLst/>
          </a:prstGeom>
          <a:noFill/>
          <a:ln w="9525">
            <a:noFill/>
            <a:miter lim="800000"/>
            <a:headEnd/>
            <a:tailEnd/>
          </a:ln>
          <a:effectLst/>
        </p:spPr>
      </p:pic>
      <p:sp>
        <p:nvSpPr>
          <p:cNvPr id="7" name="Rectangle 12"/>
          <p:cNvSpPr>
            <a:spLocks noChangeArrowheads="1"/>
          </p:cNvSpPr>
          <p:nvPr/>
        </p:nvSpPr>
        <p:spPr bwMode="auto">
          <a:xfrm>
            <a:off x="6477000" y="2819400"/>
            <a:ext cx="533400" cy="439738"/>
          </a:xfrm>
          <a:prstGeom prst="rect">
            <a:avLst/>
          </a:prstGeom>
          <a:noFill/>
          <a:ln w="38100">
            <a:solidFill>
              <a:schemeClr val="bg1"/>
            </a:solidFill>
            <a:miter lim="800000"/>
            <a:headEnd/>
            <a:tailEnd type="none" w="lg" len="lg"/>
          </a:ln>
        </p:spPr>
        <p:txBody>
          <a:bodyPr wrap="none" anchor="ctr"/>
          <a:lstStyle/>
          <a:p>
            <a:endParaRPr lang="en-US"/>
          </a:p>
        </p:txBody>
      </p:sp>
      <p:sp>
        <p:nvSpPr>
          <p:cNvPr id="8" name="Rectangle 13"/>
          <p:cNvSpPr>
            <a:spLocks noChangeArrowheads="1"/>
          </p:cNvSpPr>
          <p:nvPr/>
        </p:nvSpPr>
        <p:spPr bwMode="auto">
          <a:xfrm>
            <a:off x="5410200" y="2971800"/>
            <a:ext cx="533400" cy="1368425"/>
          </a:xfrm>
          <a:prstGeom prst="rect">
            <a:avLst/>
          </a:prstGeom>
          <a:noFill/>
          <a:ln w="38100">
            <a:solidFill>
              <a:schemeClr val="bg1"/>
            </a:solidFill>
            <a:miter lim="800000"/>
            <a:headEnd/>
            <a:tailEnd type="none" w="lg" len="lg"/>
          </a:ln>
        </p:spPr>
        <p:txBody>
          <a:bodyPr wrap="none" anchor="ctr"/>
          <a:lstStyle/>
          <a:p>
            <a:endParaRPr lang="en-US"/>
          </a:p>
        </p:txBody>
      </p:sp>
      <p:sp>
        <p:nvSpPr>
          <p:cNvPr id="9" name="Text Box 14"/>
          <p:cNvSpPr txBox="1">
            <a:spLocks noChangeArrowheads="1"/>
          </p:cNvSpPr>
          <p:nvPr/>
        </p:nvSpPr>
        <p:spPr bwMode="auto">
          <a:xfrm>
            <a:off x="6629400" y="1371600"/>
            <a:ext cx="1447800" cy="457200"/>
          </a:xfrm>
          <a:prstGeom prst="rect">
            <a:avLst/>
          </a:prstGeom>
          <a:noFill/>
          <a:ln w="9525">
            <a:noFill/>
            <a:miter lim="800000"/>
            <a:headEnd/>
            <a:tailEnd type="none" w="lg" len="lg"/>
          </a:ln>
        </p:spPr>
        <p:txBody>
          <a:bodyPr>
            <a:spAutoFit/>
          </a:bodyPr>
          <a:lstStyle/>
          <a:p>
            <a:pPr algn="ctr" eaLnBrk="0" hangingPunct="0">
              <a:spcBef>
                <a:spcPct val="50000"/>
              </a:spcBef>
            </a:pPr>
            <a:r>
              <a:rPr lang="de-DE" sz="2400" b="1" dirty="0">
                <a:latin typeface="Arial Narrow" pitchFamily="34" charset="0"/>
              </a:rPr>
              <a:t>Two LEDs</a:t>
            </a:r>
          </a:p>
        </p:txBody>
      </p:sp>
      <p:sp>
        <p:nvSpPr>
          <p:cNvPr id="10" name="Text Box 15"/>
          <p:cNvSpPr txBox="1">
            <a:spLocks noChangeArrowheads="1"/>
          </p:cNvSpPr>
          <p:nvPr/>
        </p:nvSpPr>
        <p:spPr bwMode="auto">
          <a:xfrm>
            <a:off x="4541838" y="1371600"/>
            <a:ext cx="2087562" cy="457200"/>
          </a:xfrm>
          <a:prstGeom prst="rect">
            <a:avLst/>
          </a:prstGeom>
          <a:noFill/>
          <a:ln w="9525">
            <a:noFill/>
            <a:miter lim="800000"/>
            <a:headEnd/>
            <a:tailEnd type="none" w="lg" len="lg"/>
          </a:ln>
        </p:spPr>
        <p:txBody>
          <a:bodyPr>
            <a:spAutoFit/>
          </a:bodyPr>
          <a:lstStyle/>
          <a:p>
            <a:pPr algn="ctr" eaLnBrk="0" hangingPunct="0">
              <a:spcBef>
                <a:spcPct val="50000"/>
              </a:spcBef>
            </a:pPr>
            <a:r>
              <a:rPr lang="de-DE" sz="2400" b="1" dirty="0">
                <a:latin typeface="Arial Narrow" pitchFamily="34" charset="0"/>
              </a:rPr>
              <a:t>Lowpass Filter</a:t>
            </a:r>
          </a:p>
        </p:txBody>
      </p:sp>
      <p:sp>
        <p:nvSpPr>
          <p:cNvPr id="11" name="Line 16"/>
          <p:cNvSpPr>
            <a:spLocks noChangeShapeType="1"/>
          </p:cNvSpPr>
          <p:nvPr/>
        </p:nvSpPr>
        <p:spPr bwMode="auto">
          <a:xfrm>
            <a:off x="5334000" y="1752600"/>
            <a:ext cx="266700" cy="1155700"/>
          </a:xfrm>
          <a:prstGeom prst="line">
            <a:avLst/>
          </a:prstGeom>
          <a:noFill/>
          <a:ln w="38100">
            <a:solidFill>
              <a:srgbClr val="FF0000"/>
            </a:solidFill>
            <a:round/>
            <a:headEnd/>
            <a:tailEnd type="triangle" w="lg" len="lg"/>
          </a:ln>
        </p:spPr>
        <p:txBody>
          <a:bodyPr wrap="none" anchor="ctr"/>
          <a:lstStyle/>
          <a:p>
            <a:endParaRPr lang="en-US"/>
          </a:p>
        </p:txBody>
      </p:sp>
      <p:sp>
        <p:nvSpPr>
          <p:cNvPr id="12" name="Line 17"/>
          <p:cNvSpPr>
            <a:spLocks noChangeShapeType="1"/>
          </p:cNvSpPr>
          <p:nvPr/>
        </p:nvSpPr>
        <p:spPr bwMode="auto">
          <a:xfrm flipH="1">
            <a:off x="6858000" y="1828800"/>
            <a:ext cx="381000" cy="914400"/>
          </a:xfrm>
          <a:prstGeom prst="line">
            <a:avLst/>
          </a:prstGeom>
          <a:noFill/>
          <a:ln w="38100">
            <a:solidFill>
              <a:srgbClr val="FF0000"/>
            </a:solidFill>
            <a:round/>
            <a:headEnd/>
            <a:tailEnd type="triangle" w="lg" len="lg"/>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ph idx="1"/>
          </p:nvPr>
        </p:nvGraphicFramePr>
        <p:xfrm>
          <a:off x="1143000" y="1066800"/>
          <a:ext cx="6766719" cy="5075039"/>
        </p:xfrm>
        <a:graphic>
          <a:graphicData uri="http://schemas.openxmlformats.org/presentationml/2006/ole">
            <p:oleObj spid="_x0000_s2050" name="Bitmap Image" r:id="rId4" imgW="4877481" imgH="3657143" progId="PBrush">
              <p:embed/>
            </p:oleObj>
          </a:graphicData>
        </a:graphic>
      </p:graphicFrame>
      <p:sp>
        <p:nvSpPr>
          <p:cNvPr id="2" name="Title 1"/>
          <p:cNvSpPr>
            <a:spLocks noGrp="1"/>
          </p:cNvSpPr>
          <p:nvPr>
            <p:ph type="title"/>
          </p:nvPr>
        </p:nvSpPr>
        <p:spPr/>
        <p:txBody>
          <a:bodyPr/>
          <a:lstStyle/>
          <a:p>
            <a:r>
              <a:rPr lang="en-US" dirty="0"/>
              <a:t>Today’s PXI Measurement System</a:t>
            </a:r>
          </a:p>
        </p:txBody>
      </p:sp>
      <p:sp>
        <p:nvSpPr>
          <p:cNvPr id="5" name="TextBox 4"/>
          <p:cNvSpPr txBox="1"/>
          <p:nvPr/>
        </p:nvSpPr>
        <p:spPr>
          <a:xfrm>
            <a:off x="6553200" y="5257800"/>
            <a:ext cx="1828800" cy="615553"/>
          </a:xfrm>
          <a:prstGeom prst="rect">
            <a:avLst/>
          </a:prstGeom>
          <a:noFill/>
          <a:ln>
            <a:noFill/>
          </a:ln>
        </p:spPr>
        <p:txBody>
          <a:bodyPr wrap="squar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PXI Controller</a:t>
            </a:r>
          </a:p>
          <a:p>
            <a:pPr eaLnBrk="1" fontAlgn="auto" hangingPunct="1">
              <a:spcBef>
                <a:spcPts val="0"/>
              </a:spcBef>
              <a:spcAft>
                <a:spcPts val="0"/>
              </a:spcAft>
            </a:pPr>
            <a:r>
              <a:rPr lang="en-US" sz="1600" dirty="0" smtClean="0">
                <a:solidFill>
                  <a:sysClr val="windowText" lastClr="000000"/>
                </a:solidFill>
                <a:latin typeface="Univers Com 45 Light"/>
              </a:rPr>
              <a:t>Windows</a:t>
            </a:r>
            <a:endParaRPr lang="en-US" sz="1600" dirty="0">
              <a:solidFill>
                <a:sysClr val="windowText" lastClr="000000"/>
              </a:solidFill>
              <a:latin typeface="Univers Com 45 Light"/>
            </a:endParaRPr>
          </a:p>
        </p:txBody>
      </p:sp>
      <p:sp>
        <p:nvSpPr>
          <p:cNvPr id="6" name="TextBox 5"/>
          <p:cNvSpPr txBox="1"/>
          <p:nvPr/>
        </p:nvSpPr>
        <p:spPr>
          <a:xfrm>
            <a:off x="7522190" y="4267200"/>
            <a:ext cx="1621810" cy="615553"/>
          </a:xfrm>
          <a:prstGeom prst="rect">
            <a:avLst/>
          </a:prstGeom>
          <a:noFill/>
          <a:ln>
            <a:noFill/>
          </a:ln>
        </p:spPr>
        <p:txBody>
          <a:bodyPr wrap="squar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PXI Chassis</a:t>
            </a:r>
          </a:p>
          <a:p>
            <a:pPr eaLnBrk="1" fontAlgn="auto" hangingPunct="1">
              <a:spcBef>
                <a:spcPts val="0"/>
              </a:spcBef>
              <a:spcAft>
                <a:spcPts val="0"/>
              </a:spcAft>
            </a:pPr>
            <a:r>
              <a:rPr lang="en-US" sz="1600" dirty="0">
                <a:solidFill>
                  <a:sysClr val="windowText" lastClr="000000"/>
                </a:solidFill>
                <a:latin typeface="Univers Com 45 Light"/>
              </a:rPr>
              <a:t>8</a:t>
            </a:r>
            <a:r>
              <a:rPr lang="en-US" sz="1600" dirty="0" smtClean="0">
                <a:solidFill>
                  <a:sysClr val="windowText" lastClr="000000"/>
                </a:solidFill>
                <a:latin typeface="Univers Com 45 Light"/>
              </a:rPr>
              <a:t>-slot desktop </a:t>
            </a:r>
          </a:p>
        </p:txBody>
      </p:sp>
      <p:sp>
        <p:nvSpPr>
          <p:cNvPr id="7" name="TextBox 6"/>
          <p:cNvSpPr txBox="1"/>
          <p:nvPr/>
        </p:nvSpPr>
        <p:spPr>
          <a:xfrm>
            <a:off x="6006402" y="1371600"/>
            <a:ext cx="3137598" cy="615553"/>
          </a:xfrm>
          <a:prstGeom prst="rect">
            <a:avLst/>
          </a:prstGeom>
          <a:noFill/>
          <a:ln>
            <a:noFill/>
          </a:ln>
        </p:spPr>
        <p:txBody>
          <a:bodyPr wrap="non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PXI Modules</a:t>
            </a:r>
          </a:p>
          <a:p>
            <a:pPr eaLnBrk="1" fontAlgn="auto" hangingPunct="1">
              <a:spcBef>
                <a:spcPts val="0"/>
              </a:spcBef>
              <a:spcAft>
                <a:spcPts val="0"/>
              </a:spcAft>
            </a:pPr>
            <a:r>
              <a:rPr lang="en-US" sz="1600" dirty="0" err="1" smtClean="0">
                <a:solidFill>
                  <a:sysClr val="windowText" lastClr="000000"/>
                </a:solidFill>
                <a:latin typeface="Univers Com 45 Light"/>
              </a:rPr>
              <a:t>Arb</a:t>
            </a:r>
            <a:r>
              <a:rPr lang="en-US" sz="1600" dirty="0" smtClean="0">
                <a:solidFill>
                  <a:sysClr val="windowText" lastClr="000000"/>
                </a:solidFill>
                <a:latin typeface="Univers Com 45 Light"/>
              </a:rPr>
              <a:t>, Scope, DMM, SMU, HSDIO</a:t>
            </a:r>
            <a:endParaRPr lang="en-US" sz="1600" dirty="0">
              <a:solidFill>
                <a:sysClr val="windowText" lastClr="000000"/>
              </a:solidFill>
              <a:latin typeface="Univers Com 45 Light"/>
            </a:endParaRPr>
          </a:p>
        </p:txBody>
      </p:sp>
      <p:sp>
        <p:nvSpPr>
          <p:cNvPr id="8" name="TextBox 7"/>
          <p:cNvSpPr txBox="1"/>
          <p:nvPr/>
        </p:nvSpPr>
        <p:spPr>
          <a:xfrm>
            <a:off x="0" y="4267200"/>
            <a:ext cx="2819399" cy="1354217"/>
          </a:xfrm>
          <a:prstGeom prst="rect">
            <a:avLst/>
          </a:prstGeom>
          <a:noFill/>
          <a:ln>
            <a:noFill/>
          </a:ln>
        </p:spPr>
        <p:txBody>
          <a:bodyPr wrap="squar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Software</a:t>
            </a:r>
          </a:p>
          <a:p>
            <a:pPr eaLnBrk="1" fontAlgn="auto" hangingPunct="1">
              <a:spcBef>
                <a:spcPts val="0"/>
              </a:spcBef>
              <a:spcAft>
                <a:spcPts val="0"/>
              </a:spcAft>
            </a:pPr>
            <a:r>
              <a:rPr lang="en-US" sz="1600" dirty="0" smtClean="0">
                <a:solidFill>
                  <a:sysClr val="windowText" lastClr="000000"/>
                </a:solidFill>
                <a:latin typeface="Univers Com 45 Light"/>
              </a:rPr>
              <a:t>LabVIEW, flexible driver APIs, example code, </a:t>
            </a:r>
            <a:br>
              <a:rPr lang="en-US" sz="1600" dirty="0" smtClean="0">
                <a:solidFill>
                  <a:sysClr val="windowText" lastClr="000000"/>
                </a:solidFill>
                <a:latin typeface="Univers Com 45 Light"/>
              </a:rPr>
            </a:br>
            <a:r>
              <a:rPr lang="en-US" sz="1600" dirty="0" smtClean="0">
                <a:solidFill>
                  <a:sysClr val="windowText" lastClr="000000"/>
                </a:solidFill>
                <a:latin typeface="Univers Com 45 Light"/>
              </a:rPr>
              <a:t>soft front panels and configuration</a:t>
            </a:r>
            <a:endParaRPr lang="en-US" sz="1600" dirty="0">
              <a:solidFill>
                <a:sysClr val="windowText" lastClr="000000"/>
              </a:solidFill>
              <a:latin typeface="Univers Com 45 Light"/>
            </a:endParaRPr>
          </a:p>
        </p:txBody>
      </p:sp>
      <p:sp>
        <p:nvSpPr>
          <p:cNvPr id="9" name="TextBox 8"/>
          <p:cNvSpPr txBox="1"/>
          <p:nvPr/>
        </p:nvSpPr>
        <p:spPr>
          <a:xfrm>
            <a:off x="5105400" y="990600"/>
            <a:ext cx="1621810" cy="615553"/>
          </a:xfrm>
          <a:prstGeom prst="rect">
            <a:avLst/>
          </a:prstGeom>
          <a:noFill/>
          <a:ln>
            <a:noFill/>
          </a:ln>
        </p:spPr>
        <p:txBody>
          <a:bodyPr wrap="square" rtlCol="0">
            <a:spAutoFit/>
          </a:bodyPr>
          <a:lstStyle/>
          <a:p>
            <a:pPr eaLnBrk="1" fontAlgn="auto" hangingPunct="1">
              <a:spcBef>
                <a:spcPts val="0"/>
              </a:spcBef>
              <a:spcAft>
                <a:spcPts val="0"/>
              </a:spcAft>
            </a:pPr>
            <a:r>
              <a:rPr lang="en-US" sz="1800" b="1" dirty="0" smtClean="0">
                <a:solidFill>
                  <a:sysClr val="windowText" lastClr="000000"/>
                </a:solidFill>
                <a:latin typeface="Univers Com 45 Light"/>
              </a:rPr>
              <a:t>Test Fixture</a:t>
            </a:r>
          </a:p>
          <a:p>
            <a:pPr eaLnBrk="1" fontAlgn="auto" hangingPunct="1">
              <a:spcBef>
                <a:spcPts val="0"/>
              </a:spcBef>
              <a:spcAft>
                <a:spcPts val="0"/>
              </a:spcAft>
            </a:pPr>
            <a:r>
              <a:rPr lang="en-US" sz="1600" dirty="0" smtClean="0">
                <a:solidFill>
                  <a:sysClr val="windowText" lastClr="000000"/>
                </a:solidFill>
                <a:latin typeface="Univers Com 45 Light"/>
              </a:rPr>
              <a:t>4 UUTs</a:t>
            </a:r>
          </a:p>
        </p:txBody>
      </p:sp>
      <p:cxnSp>
        <p:nvCxnSpPr>
          <p:cNvPr id="11" name="Straight Arrow Connector 10"/>
          <p:cNvCxnSpPr>
            <a:stCxn id="9" idx="2"/>
          </p:cNvCxnSpPr>
          <p:nvPr/>
        </p:nvCxnSpPr>
        <p:spPr>
          <a:xfrm>
            <a:off x="5916305" y="1606153"/>
            <a:ext cx="27295" cy="52744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7467600" y="3733800"/>
            <a:ext cx="38100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a:off x="6629400" y="2057400"/>
            <a:ext cx="1447800" cy="1600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5" idx="0"/>
          </p:cNvCxnSpPr>
          <p:nvPr/>
        </p:nvCxnSpPr>
        <p:spPr>
          <a:xfrm flipH="1" flipV="1">
            <a:off x="6019800" y="3429000"/>
            <a:ext cx="1447800" cy="1828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1600200" y="3048000"/>
            <a:ext cx="1143000" cy="1447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4685787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lnSpc>
                <a:spcPct val="90000"/>
              </a:lnSpc>
              <a:spcBef>
                <a:spcPts val="0"/>
              </a:spcBef>
              <a:spcAft>
                <a:spcPts val="1200"/>
              </a:spcAft>
              <a:defRPr/>
            </a:pPr>
            <a:r>
              <a:rPr lang="en-US" dirty="0" smtClean="0"/>
              <a:t>Sine wave output ramped on V</a:t>
            </a:r>
            <a:r>
              <a:rPr lang="en-US" baseline="-25000" dirty="0" smtClean="0"/>
              <a:t>in</a:t>
            </a:r>
            <a:r>
              <a:rPr lang="en-US" dirty="0" smtClean="0"/>
              <a:t> using a function generator</a:t>
            </a:r>
            <a:endParaRPr lang="en-US" baseline="-25000" dirty="0" smtClean="0"/>
          </a:p>
          <a:p>
            <a:pPr>
              <a:lnSpc>
                <a:spcPct val="90000"/>
              </a:lnSpc>
              <a:spcBef>
                <a:spcPts val="0"/>
              </a:spcBef>
              <a:spcAft>
                <a:spcPts val="1200"/>
              </a:spcAft>
            </a:pPr>
            <a:r>
              <a:rPr lang="en-US" dirty="0" smtClean="0"/>
              <a:t>We’ve replaced resistor, </a:t>
            </a:r>
            <a:r>
              <a:rPr lang="en-US" b="1" dirty="0" smtClean="0"/>
              <a:t>R</a:t>
            </a:r>
            <a:r>
              <a:rPr lang="en-US" dirty="0" smtClean="0"/>
              <a:t>, with a potentiometer, allowing resistances from 100 to 200 </a:t>
            </a:r>
            <a:r>
              <a:rPr lang="el-GR" dirty="0" smtClean="0"/>
              <a:t>Ω</a:t>
            </a:r>
            <a:endParaRPr lang="en-US" dirty="0" smtClean="0"/>
          </a:p>
          <a:p>
            <a:pPr>
              <a:lnSpc>
                <a:spcPct val="90000"/>
              </a:lnSpc>
              <a:spcBef>
                <a:spcPts val="0"/>
              </a:spcBef>
              <a:spcAft>
                <a:spcPts val="1200"/>
              </a:spcAft>
            </a:pPr>
            <a:r>
              <a:rPr lang="en-US" dirty="0" err="1" smtClean="0"/>
              <a:t>V</a:t>
            </a:r>
            <a:r>
              <a:rPr lang="en-US" baseline="-25000" dirty="0" err="1" smtClean="0"/>
              <a:t>out</a:t>
            </a:r>
            <a:r>
              <a:rPr lang="en-US" dirty="0" smtClean="0"/>
              <a:t> read by an oscilloscope</a:t>
            </a:r>
          </a:p>
          <a:p>
            <a:endParaRPr lang="en-US" dirty="0"/>
          </a:p>
        </p:txBody>
      </p:sp>
      <p:sp>
        <p:nvSpPr>
          <p:cNvPr id="61" name="Rectangle 2"/>
          <p:cNvSpPr txBox="1">
            <a:spLocks noChangeArrowheads="1"/>
          </p:cNvSpPr>
          <p:nvPr/>
        </p:nvSpPr>
        <p:spPr>
          <a:xfrm>
            <a:off x="323528" y="337928"/>
            <a:ext cx="8305800" cy="987425"/>
          </a:xfrm>
          <a:prstGeom prst="rect">
            <a:avLst/>
          </a:prstGeom>
        </p:spPr>
        <p:txBody>
          <a:bodyPr/>
          <a:lstStyle/>
          <a:p>
            <a:pPr marL="0" marR="0" lvl="0" indent="0" algn="l" defTabSz="457174"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100" normalizeH="0" baseline="0" noProof="0" dirty="0" smtClean="0">
              <a:ln>
                <a:noFill/>
              </a:ln>
              <a:solidFill>
                <a:schemeClr val="accent1"/>
              </a:solidFill>
              <a:effectLst/>
              <a:uLnTx/>
              <a:uFillTx/>
              <a:latin typeface="+mn-lt"/>
              <a:ea typeface="+mj-ea"/>
              <a:cs typeface="Arial"/>
            </a:endParaRPr>
          </a:p>
        </p:txBody>
      </p:sp>
      <p:pic>
        <p:nvPicPr>
          <p:cNvPr id="264194" name="Picture 2" descr="C:\Users\llindstr\Desktop\TestStand &amp; PXI Hands-On\Images for Presentation\1000px-RC_Divider.svg.png"/>
          <p:cNvPicPr>
            <a:picLocks noChangeAspect="1" noChangeArrowheads="1"/>
          </p:cNvPicPr>
          <p:nvPr/>
        </p:nvPicPr>
        <p:blipFill>
          <a:blip r:embed="rId3" cstate="print"/>
          <a:srcRect/>
          <a:stretch>
            <a:fillRect/>
          </a:stretch>
        </p:blipFill>
        <p:spPr bwMode="auto">
          <a:xfrm>
            <a:off x="6324600" y="3429000"/>
            <a:ext cx="2468879" cy="2310871"/>
          </a:xfrm>
          <a:prstGeom prst="rect">
            <a:avLst/>
          </a:prstGeom>
          <a:noFill/>
        </p:spPr>
      </p:pic>
      <p:pic>
        <p:nvPicPr>
          <p:cNvPr id="264196" name="Picture 4" descr="C:\Users\llindstr\Desktop\TestStand &amp; PXI Hands-On\Images for Presentation\BodePlot.png"/>
          <p:cNvPicPr>
            <a:picLocks noChangeAspect="1" noChangeArrowheads="1"/>
          </p:cNvPicPr>
          <p:nvPr/>
        </p:nvPicPr>
        <p:blipFill>
          <a:blip r:embed="rId4" cstate="print"/>
          <a:srcRect/>
          <a:stretch>
            <a:fillRect/>
          </a:stretch>
        </p:blipFill>
        <p:spPr bwMode="auto">
          <a:xfrm>
            <a:off x="0" y="3962400"/>
            <a:ext cx="6065404" cy="2062149"/>
          </a:xfrm>
          <a:prstGeom prst="rect">
            <a:avLst/>
          </a:prstGeom>
          <a:noFill/>
        </p:spPr>
      </p:pic>
      <p:sp>
        <p:nvSpPr>
          <p:cNvPr id="30" name="TextBox 29"/>
          <p:cNvSpPr txBox="1"/>
          <p:nvPr/>
        </p:nvSpPr>
        <p:spPr>
          <a:xfrm>
            <a:off x="4184073" y="5957455"/>
            <a:ext cx="2050471"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Frequency (Hz)</a:t>
            </a:r>
            <a:endParaRPr lang="en-US" sz="1400" dirty="0">
              <a:latin typeface="Times New Roman" pitchFamily="18" charset="0"/>
              <a:cs typeface="Times New Roman" pitchFamily="18" charset="0"/>
            </a:endParaRPr>
          </a:p>
        </p:txBody>
      </p:sp>
      <p:sp>
        <p:nvSpPr>
          <p:cNvPr id="10" name="Title 9"/>
          <p:cNvSpPr>
            <a:spLocks noGrp="1"/>
          </p:cNvSpPr>
          <p:nvPr>
            <p:ph type="title"/>
          </p:nvPr>
        </p:nvSpPr>
        <p:spPr/>
        <p:txBody>
          <a:bodyPr>
            <a:normAutofit/>
          </a:bodyPr>
          <a:lstStyle/>
          <a:p>
            <a:pPr lvl="0"/>
            <a:r>
              <a:rPr lang="en-US" dirty="0" smtClean="0"/>
              <a:t>Testing a </a:t>
            </a:r>
            <a:r>
              <a:rPr lang="en-US" dirty="0" err="1" smtClean="0"/>
              <a:t>Lowpass</a:t>
            </a:r>
            <a:r>
              <a:rPr lang="en-US" dirty="0" smtClean="0"/>
              <a:t> Filter</a:t>
            </a:r>
            <a:endParaRPr 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spc="0" dirty="0" smtClean="0"/>
              <a:t>Escalating Measurement Complexity </a:t>
            </a:r>
            <a:br>
              <a:rPr lang="en-US" spc="0" dirty="0" smtClean="0"/>
            </a:br>
            <a:r>
              <a:rPr lang="en-US" spc="0" dirty="0" smtClean="0"/>
              <a:t>Over </a:t>
            </a:r>
            <a:r>
              <a:rPr lang="en-US" spc="0" dirty="0"/>
              <a:t>Time</a:t>
            </a:r>
            <a:endParaRPr lang="en-US" spc="0" dirty="0">
              <a:solidFill>
                <a:srgbClr val="2567A7"/>
              </a:solidFill>
            </a:endParaRPr>
          </a:p>
        </p:txBody>
      </p:sp>
      <p:pic>
        <p:nvPicPr>
          <p:cNvPr id="21505" name="Picture 1"/>
          <p:cNvPicPr>
            <a:picLocks noChangeAspect="1" noChangeArrowheads="1"/>
          </p:cNvPicPr>
          <p:nvPr/>
        </p:nvPicPr>
        <p:blipFill>
          <a:blip r:embed="rId20" cstate="print"/>
          <a:srcRect/>
          <a:stretch>
            <a:fillRect/>
          </a:stretch>
        </p:blipFill>
        <p:spPr bwMode="auto">
          <a:xfrm>
            <a:off x="3733800" y="2743200"/>
            <a:ext cx="1485900" cy="1638300"/>
          </a:xfrm>
          <a:prstGeom prst="rect">
            <a:avLst/>
          </a:prstGeom>
          <a:noFill/>
          <a:ln w="9525">
            <a:noFill/>
            <a:miter lim="800000"/>
            <a:headEnd/>
            <a:tailEnd/>
          </a:ln>
        </p:spPr>
      </p:pic>
      <p:sp>
        <p:nvSpPr>
          <p:cNvPr id="7" name="TextBox 6"/>
          <p:cNvSpPr txBox="1"/>
          <p:nvPr/>
        </p:nvSpPr>
        <p:spPr>
          <a:xfrm>
            <a:off x="2362200" y="1671935"/>
            <a:ext cx="1219200" cy="400110"/>
          </a:xfrm>
          <a:prstGeom prst="rect">
            <a:avLst/>
          </a:prstGeom>
          <a:noFill/>
        </p:spPr>
        <p:txBody>
          <a:bodyPr wrap="square" rtlCol="0">
            <a:spAutoFit/>
          </a:bodyPr>
          <a:lstStyle/>
          <a:p>
            <a:pPr algn="ctr"/>
            <a:r>
              <a:rPr lang="en-US" sz="2000" dirty="0" smtClean="0">
                <a:solidFill>
                  <a:schemeClr val="bg1">
                    <a:lumMod val="50000"/>
                  </a:schemeClr>
                </a:solidFill>
              </a:rPr>
              <a:t>Speaker</a:t>
            </a:r>
            <a:endParaRPr lang="en-US" sz="2000" dirty="0">
              <a:solidFill>
                <a:schemeClr val="bg1">
                  <a:lumMod val="50000"/>
                </a:schemeClr>
              </a:solidFill>
            </a:endParaRPr>
          </a:p>
        </p:txBody>
      </p:sp>
      <p:sp>
        <p:nvSpPr>
          <p:cNvPr id="8" name="TextBox 7"/>
          <p:cNvSpPr txBox="1"/>
          <p:nvPr/>
        </p:nvSpPr>
        <p:spPr>
          <a:xfrm>
            <a:off x="1447800" y="2662535"/>
            <a:ext cx="1219200" cy="400110"/>
          </a:xfrm>
          <a:prstGeom prst="rect">
            <a:avLst/>
          </a:prstGeom>
          <a:noFill/>
        </p:spPr>
        <p:txBody>
          <a:bodyPr wrap="square" rtlCol="0">
            <a:spAutoFit/>
          </a:bodyPr>
          <a:lstStyle/>
          <a:p>
            <a:pPr algn="ctr"/>
            <a:r>
              <a:rPr lang="en-US" sz="2000" dirty="0" smtClean="0">
                <a:solidFill>
                  <a:schemeClr val="bg1">
                    <a:lumMod val="50000"/>
                  </a:schemeClr>
                </a:solidFill>
              </a:rPr>
              <a:t>SPI</a:t>
            </a:r>
            <a:endParaRPr lang="en-US" sz="2000" dirty="0">
              <a:solidFill>
                <a:schemeClr val="bg1">
                  <a:lumMod val="50000"/>
                </a:schemeClr>
              </a:solidFill>
            </a:endParaRPr>
          </a:p>
        </p:txBody>
      </p:sp>
      <p:sp>
        <p:nvSpPr>
          <p:cNvPr id="11" name="TextBox 10"/>
          <p:cNvSpPr txBox="1"/>
          <p:nvPr/>
        </p:nvSpPr>
        <p:spPr>
          <a:xfrm>
            <a:off x="1447800" y="3272135"/>
            <a:ext cx="1219200" cy="400110"/>
          </a:xfrm>
          <a:prstGeom prst="rect">
            <a:avLst/>
          </a:prstGeom>
          <a:noFill/>
        </p:spPr>
        <p:txBody>
          <a:bodyPr wrap="square" rtlCol="0">
            <a:spAutoFit/>
          </a:bodyPr>
          <a:lstStyle/>
          <a:p>
            <a:pPr algn="ctr"/>
            <a:r>
              <a:rPr lang="en-US" sz="2000" dirty="0" smtClean="0">
                <a:solidFill>
                  <a:schemeClr val="bg1">
                    <a:lumMod val="50000"/>
                  </a:schemeClr>
                </a:solidFill>
              </a:rPr>
              <a:t>HDMI</a:t>
            </a:r>
            <a:endParaRPr lang="en-US" sz="2000" dirty="0">
              <a:solidFill>
                <a:schemeClr val="bg1">
                  <a:lumMod val="50000"/>
                </a:schemeClr>
              </a:solidFill>
            </a:endParaRPr>
          </a:p>
        </p:txBody>
      </p:sp>
      <p:sp>
        <p:nvSpPr>
          <p:cNvPr id="12" name="TextBox 11"/>
          <p:cNvSpPr txBox="1"/>
          <p:nvPr/>
        </p:nvSpPr>
        <p:spPr>
          <a:xfrm>
            <a:off x="1524000" y="3881735"/>
            <a:ext cx="1524000" cy="400110"/>
          </a:xfrm>
          <a:prstGeom prst="rect">
            <a:avLst/>
          </a:prstGeom>
          <a:noFill/>
        </p:spPr>
        <p:txBody>
          <a:bodyPr wrap="square" rtlCol="0">
            <a:spAutoFit/>
          </a:bodyPr>
          <a:lstStyle/>
          <a:p>
            <a:pPr algn="ctr"/>
            <a:r>
              <a:rPr lang="en-US" sz="2000" dirty="0" smtClean="0">
                <a:solidFill>
                  <a:schemeClr val="bg1">
                    <a:lumMod val="50000"/>
                  </a:schemeClr>
                </a:solidFill>
              </a:rPr>
              <a:t>Bluetooth</a:t>
            </a:r>
            <a:endParaRPr lang="en-US" sz="2000" dirty="0">
              <a:solidFill>
                <a:schemeClr val="bg1">
                  <a:lumMod val="50000"/>
                </a:schemeClr>
              </a:solidFill>
            </a:endParaRPr>
          </a:p>
        </p:txBody>
      </p:sp>
      <p:sp>
        <p:nvSpPr>
          <p:cNvPr id="13" name="TextBox 12"/>
          <p:cNvSpPr txBox="1"/>
          <p:nvPr/>
        </p:nvSpPr>
        <p:spPr>
          <a:xfrm>
            <a:off x="2133600" y="4415135"/>
            <a:ext cx="1524000" cy="400110"/>
          </a:xfrm>
          <a:prstGeom prst="rect">
            <a:avLst/>
          </a:prstGeom>
          <a:noFill/>
        </p:spPr>
        <p:txBody>
          <a:bodyPr wrap="square" rtlCol="0">
            <a:spAutoFit/>
          </a:bodyPr>
          <a:lstStyle/>
          <a:p>
            <a:pPr algn="ctr"/>
            <a:r>
              <a:rPr lang="en-US" sz="2000" dirty="0" smtClean="0">
                <a:solidFill>
                  <a:schemeClr val="bg1">
                    <a:lumMod val="50000"/>
                  </a:schemeClr>
                </a:solidFill>
              </a:rPr>
              <a:t>Wi-Fi</a:t>
            </a:r>
            <a:endParaRPr lang="en-US" sz="2000" dirty="0">
              <a:solidFill>
                <a:schemeClr val="bg1">
                  <a:lumMod val="50000"/>
                </a:schemeClr>
              </a:solidFill>
            </a:endParaRPr>
          </a:p>
        </p:txBody>
      </p:sp>
      <p:sp>
        <p:nvSpPr>
          <p:cNvPr id="14" name="TextBox 13"/>
          <p:cNvSpPr txBox="1"/>
          <p:nvPr/>
        </p:nvSpPr>
        <p:spPr>
          <a:xfrm>
            <a:off x="3200400" y="4800600"/>
            <a:ext cx="1524000" cy="400110"/>
          </a:xfrm>
          <a:prstGeom prst="rect">
            <a:avLst/>
          </a:prstGeom>
          <a:noFill/>
        </p:spPr>
        <p:txBody>
          <a:bodyPr wrap="square" rtlCol="0">
            <a:spAutoFit/>
          </a:bodyPr>
          <a:lstStyle/>
          <a:p>
            <a:pPr algn="ctr"/>
            <a:r>
              <a:rPr lang="en-US" sz="2000" dirty="0" smtClean="0">
                <a:solidFill>
                  <a:schemeClr val="bg1">
                    <a:lumMod val="50000"/>
                  </a:schemeClr>
                </a:solidFill>
              </a:rPr>
              <a:t>USB</a:t>
            </a:r>
            <a:endParaRPr lang="en-US" sz="2000" dirty="0">
              <a:solidFill>
                <a:schemeClr val="bg1">
                  <a:lumMod val="50000"/>
                </a:schemeClr>
              </a:solidFill>
            </a:endParaRPr>
          </a:p>
        </p:txBody>
      </p:sp>
      <p:sp>
        <p:nvSpPr>
          <p:cNvPr id="15" name="TextBox 14"/>
          <p:cNvSpPr txBox="1"/>
          <p:nvPr/>
        </p:nvSpPr>
        <p:spPr>
          <a:xfrm>
            <a:off x="4248150" y="4796135"/>
            <a:ext cx="1524000" cy="400110"/>
          </a:xfrm>
          <a:prstGeom prst="rect">
            <a:avLst/>
          </a:prstGeom>
          <a:noFill/>
        </p:spPr>
        <p:txBody>
          <a:bodyPr wrap="square" rtlCol="0">
            <a:spAutoFit/>
          </a:bodyPr>
          <a:lstStyle/>
          <a:p>
            <a:pPr algn="ctr"/>
            <a:r>
              <a:rPr lang="en-US" sz="2000" dirty="0" smtClean="0">
                <a:solidFill>
                  <a:schemeClr val="bg1">
                    <a:lumMod val="50000"/>
                  </a:schemeClr>
                </a:solidFill>
              </a:rPr>
              <a:t>LCD</a:t>
            </a:r>
            <a:endParaRPr lang="en-US" sz="2000" dirty="0">
              <a:solidFill>
                <a:schemeClr val="bg1">
                  <a:lumMod val="50000"/>
                </a:schemeClr>
              </a:solidFill>
            </a:endParaRPr>
          </a:p>
        </p:txBody>
      </p:sp>
      <p:sp>
        <p:nvSpPr>
          <p:cNvPr id="16" name="TextBox 15"/>
          <p:cNvSpPr txBox="1"/>
          <p:nvPr/>
        </p:nvSpPr>
        <p:spPr>
          <a:xfrm>
            <a:off x="3200400" y="1447800"/>
            <a:ext cx="1524000" cy="400110"/>
          </a:xfrm>
          <a:prstGeom prst="rect">
            <a:avLst/>
          </a:prstGeom>
          <a:noFill/>
        </p:spPr>
        <p:txBody>
          <a:bodyPr wrap="square" rtlCol="0">
            <a:spAutoFit/>
          </a:bodyPr>
          <a:lstStyle/>
          <a:p>
            <a:pPr algn="ctr"/>
            <a:r>
              <a:rPr lang="en-US" sz="2000" dirty="0" smtClean="0">
                <a:solidFill>
                  <a:schemeClr val="bg1">
                    <a:lumMod val="50000"/>
                  </a:schemeClr>
                </a:solidFill>
              </a:rPr>
              <a:t>I</a:t>
            </a:r>
            <a:r>
              <a:rPr lang="en-US" sz="2000" baseline="30000" dirty="0" smtClean="0">
                <a:solidFill>
                  <a:schemeClr val="bg1">
                    <a:lumMod val="50000"/>
                  </a:schemeClr>
                </a:solidFill>
              </a:rPr>
              <a:t>2</a:t>
            </a:r>
            <a:r>
              <a:rPr lang="en-US" sz="2000" dirty="0" smtClean="0">
                <a:solidFill>
                  <a:schemeClr val="bg1">
                    <a:lumMod val="50000"/>
                  </a:schemeClr>
                </a:solidFill>
              </a:rPr>
              <a:t>C</a:t>
            </a:r>
            <a:endParaRPr lang="en-US" sz="2000" dirty="0">
              <a:solidFill>
                <a:schemeClr val="bg1">
                  <a:lumMod val="50000"/>
                </a:schemeClr>
              </a:solidFill>
            </a:endParaRPr>
          </a:p>
        </p:txBody>
      </p:sp>
      <p:sp>
        <p:nvSpPr>
          <p:cNvPr id="17" name="TextBox 16"/>
          <p:cNvSpPr txBox="1"/>
          <p:nvPr/>
        </p:nvSpPr>
        <p:spPr>
          <a:xfrm>
            <a:off x="4248150" y="1447800"/>
            <a:ext cx="1524000" cy="400110"/>
          </a:xfrm>
          <a:prstGeom prst="rect">
            <a:avLst/>
          </a:prstGeom>
          <a:noFill/>
        </p:spPr>
        <p:txBody>
          <a:bodyPr wrap="square" rtlCol="0">
            <a:spAutoFit/>
          </a:bodyPr>
          <a:lstStyle/>
          <a:p>
            <a:pPr algn="ctr"/>
            <a:r>
              <a:rPr lang="en-US" sz="2000" dirty="0" smtClean="0">
                <a:solidFill>
                  <a:schemeClr val="bg1">
                    <a:lumMod val="50000"/>
                  </a:schemeClr>
                </a:solidFill>
              </a:rPr>
              <a:t>GPS</a:t>
            </a:r>
            <a:endParaRPr lang="en-US" sz="2000" dirty="0">
              <a:solidFill>
                <a:schemeClr val="bg1">
                  <a:lumMod val="50000"/>
                </a:schemeClr>
              </a:solidFill>
            </a:endParaRPr>
          </a:p>
        </p:txBody>
      </p:sp>
      <p:sp>
        <p:nvSpPr>
          <p:cNvPr id="18" name="TextBox 17"/>
          <p:cNvSpPr txBox="1"/>
          <p:nvPr/>
        </p:nvSpPr>
        <p:spPr>
          <a:xfrm>
            <a:off x="5181600" y="1671935"/>
            <a:ext cx="1524000" cy="400110"/>
          </a:xfrm>
          <a:prstGeom prst="rect">
            <a:avLst/>
          </a:prstGeom>
          <a:noFill/>
        </p:spPr>
        <p:txBody>
          <a:bodyPr wrap="square" rtlCol="0">
            <a:spAutoFit/>
          </a:bodyPr>
          <a:lstStyle/>
          <a:p>
            <a:pPr algn="ctr"/>
            <a:r>
              <a:rPr lang="en-US" sz="2000" dirty="0" smtClean="0">
                <a:solidFill>
                  <a:schemeClr val="bg1">
                    <a:lumMod val="50000"/>
                  </a:schemeClr>
                </a:solidFill>
              </a:rPr>
              <a:t>CDMA</a:t>
            </a:r>
            <a:endParaRPr lang="en-US" sz="2000" dirty="0">
              <a:solidFill>
                <a:schemeClr val="bg1">
                  <a:lumMod val="50000"/>
                </a:schemeClr>
              </a:solidFill>
            </a:endParaRPr>
          </a:p>
        </p:txBody>
      </p:sp>
      <p:sp>
        <p:nvSpPr>
          <p:cNvPr id="19" name="TextBox 18"/>
          <p:cNvSpPr txBox="1"/>
          <p:nvPr/>
        </p:nvSpPr>
        <p:spPr>
          <a:xfrm>
            <a:off x="6019800" y="2662535"/>
            <a:ext cx="1524000" cy="400110"/>
          </a:xfrm>
          <a:prstGeom prst="rect">
            <a:avLst/>
          </a:prstGeom>
          <a:noFill/>
        </p:spPr>
        <p:txBody>
          <a:bodyPr wrap="square" rtlCol="0">
            <a:spAutoFit/>
          </a:bodyPr>
          <a:lstStyle/>
          <a:p>
            <a:pPr algn="ctr"/>
            <a:r>
              <a:rPr lang="en-US" sz="2000" dirty="0" smtClean="0">
                <a:solidFill>
                  <a:schemeClr val="bg1">
                    <a:lumMod val="50000"/>
                  </a:schemeClr>
                </a:solidFill>
              </a:rPr>
              <a:t>GSA</a:t>
            </a:r>
            <a:endParaRPr lang="en-US" sz="2000" dirty="0">
              <a:solidFill>
                <a:schemeClr val="bg1">
                  <a:lumMod val="50000"/>
                </a:schemeClr>
              </a:solidFill>
            </a:endParaRPr>
          </a:p>
        </p:txBody>
      </p:sp>
      <p:sp>
        <p:nvSpPr>
          <p:cNvPr id="20" name="TextBox 19"/>
          <p:cNvSpPr txBox="1"/>
          <p:nvPr/>
        </p:nvSpPr>
        <p:spPr>
          <a:xfrm>
            <a:off x="6096000" y="3272135"/>
            <a:ext cx="1524000" cy="400110"/>
          </a:xfrm>
          <a:prstGeom prst="rect">
            <a:avLst/>
          </a:prstGeom>
          <a:noFill/>
        </p:spPr>
        <p:txBody>
          <a:bodyPr wrap="square" rtlCol="0">
            <a:spAutoFit/>
          </a:bodyPr>
          <a:lstStyle/>
          <a:p>
            <a:pPr algn="ctr"/>
            <a:r>
              <a:rPr lang="en-US" sz="2000" dirty="0" smtClean="0">
                <a:solidFill>
                  <a:schemeClr val="bg1">
                    <a:lumMod val="50000"/>
                  </a:schemeClr>
                </a:solidFill>
              </a:rPr>
              <a:t>LEDs</a:t>
            </a:r>
            <a:endParaRPr lang="en-US" sz="2000" dirty="0">
              <a:solidFill>
                <a:schemeClr val="bg1">
                  <a:lumMod val="50000"/>
                </a:schemeClr>
              </a:solidFill>
            </a:endParaRPr>
          </a:p>
        </p:txBody>
      </p:sp>
      <p:sp>
        <p:nvSpPr>
          <p:cNvPr id="21" name="TextBox 20"/>
          <p:cNvSpPr txBox="1"/>
          <p:nvPr/>
        </p:nvSpPr>
        <p:spPr>
          <a:xfrm>
            <a:off x="5867400" y="3881735"/>
            <a:ext cx="1524000" cy="400110"/>
          </a:xfrm>
          <a:prstGeom prst="rect">
            <a:avLst/>
          </a:prstGeom>
          <a:noFill/>
        </p:spPr>
        <p:txBody>
          <a:bodyPr wrap="square" rtlCol="0">
            <a:spAutoFit/>
          </a:bodyPr>
          <a:lstStyle/>
          <a:p>
            <a:pPr algn="ctr"/>
            <a:r>
              <a:rPr lang="en-US" sz="2000" dirty="0" smtClean="0">
                <a:solidFill>
                  <a:schemeClr val="bg1">
                    <a:lumMod val="50000"/>
                  </a:schemeClr>
                </a:solidFill>
              </a:rPr>
              <a:t>Camera</a:t>
            </a:r>
            <a:endParaRPr lang="en-US" sz="2000" dirty="0">
              <a:solidFill>
                <a:schemeClr val="bg1">
                  <a:lumMod val="50000"/>
                </a:schemeClr>
              </a:solidFill>
            </a:endParaRPr>
          </a:p>
        </p:txBody>
      </p:sp>
      <p:sp>
        <p:nvSpPr>
          <p:cNvPr id="22" name="TextBox 21"/>
          <p:cNvSpPr txBox="1"/>
          <p:nvPr/>
        </p:nvSpPr>
        <p:spPr>
          <a:xfrm>
            <a:off x="1371600" y="2133600"/>
            <a:ext cx="1676400" cy="400110"/>
          </a:xfrm>
          <a:prstGeom prst="rect">
            <a:avLst/>
          </a:prstGeom>
          <a:noFill/>
        </p:spPr>
        <p:txBody>
          <a:bodyPr wrap="square" rtlCol="0">
            <a:spAutoFit/>
          </a:bodyPr>
          <a:lstStyle/>
          <a:p>
            <a:pPr algn="ctr"/>
            <a:r>
              <a:rPr lang="en-US" sz="2000" dirty="0" smtClean="0">
                <a:solidFill>
                  <a:schemeClr val="bg1">
                    <a:lumMod val="50000"/>
                  </a:schemeClr>
                </a:solidFill>
              </a:rPr>
              <a:t>Microphone</a:t>
            </a:r>
            <a:endParaRPr lang="en-US" sz="2000" dirty="0">
              <a:solidFill>
                <a:schemeClr val="bg1">
                  <a:lumMod val="50000"/>
                </a:schemeClr>
              </a:solidFill>
            </a:endParaRPr>
          </a:p>
        </p:txBody>
      </p:sp>
      <p:sp>
        <p:nvSpPr>
          <p:cNvPr id="23" name="TextBox 22"/>
          <p:cNvSpPr txBox="1"/>
          <p:nvPr/>
        </p:nvSpPr>
        <p:spPr>
          <a:xfrm>
            <a:off x="5791200" y="2124670"/>
            <a:ext cx="1524000" cy="400110"/>
          </a:xfrm>
          <a:prstGeom prst="rect">
            <a:avLst/>
          </a:prstGeom>
          <a:noFill/>
        </p:spPr>
        <p:txBody>
          <a:bodyPr wrap="square" rtlCol="0">
            <a:spAutoFit/>
          </a:bodyPr>
          <a:lstStyle/>
          <a:p>
            <a:pPr algn="ctr"/>
            <a:r>
              <a:rPr lang="en-US" sz="2000" dirty="0" smtClean="0">
                <a:solidFill>
                  <a:schemeClr val="bg1">
                    <a:lumMod val="50000"/>
                  </a:schemeClr>
                </a:solidFill>
              </a:rPr>
              <a:t>EDGE</a:t>
            </a:r>
            <a:endParaRPr lang="en-US" sz="2000" dirty="0">
              <a:solidFill>
                <a:schemeClr val="bg1">
                  <a:lumMod val="50000"/>
                </a:schemeClr>
              </a:solidFill>
            </a:endParaRPr>
          </a:p>
        </p:txBody>
      </p:sp>
      <p:sp>
        <p:nvSpPr>
          <p:cNvPr id="24" name="TextBox 23"/>
          <p:cNvSpPr txBox="1"/>
          <p:nvPr/>
        </p:nvSpPr>
        <p:spPr>
          <a:xfrm>
            <a:off x="5257800" y="4415135"/>
            <a:ext cx="1524000" cy="400110"/>
          </a:xfrm>
          <a:prstGeom prst="rect">
            <a:avLst/>
          </a:prstGeom>
          <a:noFill/>
        </p:spPr>
        <p:txBody>
          <a:bodyPr wrap="square" rtlCol="0">
            <a:spAutoFit/>
          </a:bodyPr>
          <a:lstStyle/>
          <a:p>
            <a:pPr algn="ctr"/>
            <a:r>
              <a:rPr lang="en-US" sz="2000" dirty="0" smtClean="0">
                <a:solidFill>
                  <a:schemeClr val="bg1">
                    <a:lumMod val="50000"/>
                  </a:schemeClr>
                </a:solidFill>
              </a:rPr>
              <a:t>LTE</a:t>
            </a:r>
            <a:endParaRPr lang="en-US" sz="2000" dirty="0">
              <a:solidFill>
                <a:schemeClr val="bg1">
                  <a:lumMod val="50000"/>
                </a:schemeClr>
              </a:solidFill>
            </a:endParaRPr>
          </a:p>
        </p:txBody>
      </p:sp>
      <p:cxnSp>
        <p:nvCxnSpPr>
          <p:cNvPr id="27" name="Straight Connector 26"/>
          <p:cNvCxnSpPr/>
          <p:nvPr/>
        </p:nvCxnSpPr>
        <p:spPr bwMode="auto">
          <a:xfrm>
            <a:off x="3124200" y="2514600"/>
            <a:ext cx="533400" cy="30480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bwMode="auto">
          <a:xfrm>
            <a:off x="2971800" y="3048000"/>
            <a:ext cx="609600" cy="7620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bwMode="auto">
          <a:xfrm>
            <a:off x="2971800" y="3505200"/>
            <a:ext cx="609600"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bwMode="auto">
          <a:xfrm flipV="1">
            <a:off x="3352800" y="4343400"/>
            <a:ext cx="304800" cy="15240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bwMode="auto">
          <a:xfrm flipV="1">
            <a:off x="3048000" y="3886200"/>
            <a:ext cx="533400" cy="150168"/>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7" name="Straight Connector 66"/>
          <p:cNvCxnSpPr/>
          <p:nvPr>
            <p:custDataLst>
              <p:tags r:id="rId2"/>
            </p:custDataLst>
          </p:nvPr>
        </p:nvCxnSpPr>
        <p:spPr bwMode="auto">
          <a:xfrm>
            <a:off x="3124200" y="2514600"/>
            <a:ext cx="533400" cy="3048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8" name="Straight Connector 67"/>
          <p:cNvCxnSpPr/>
          <p:nvPr>
            <p:custDataLst>
              <p:tags r:id="rId3"/>
            </p:custDataLst>
          </p:nvPr>
        </p:nvCxnSpPr>
        <p:spPr bwMode="auto">
          <a:xfrm>
            <a:off x="3505200" y="2209800"/>
            <a:ext cx="304800" cy="3810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9" name="Straight Connector 68"/>
          <p:cNvCxnSpPr/>
          <p:nvPr>
            <p:custDataLst>
              <p:tags r:id="rId4"/>
            </p:custDataLst>
          </p:nvPr>
        </p:nvCxnSpPr>
        <p:spPr bwMode="auto">
          <a:xfrm>
            <a:off x="2971800" y="3048000"/>
            <a:ext cx="609600" cy="762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0" name="Straight Connector 69"/>
          <p:cNvCxnSpPr/>
          <p:nvPr>
            <p:custDataLst>
              <p:tags r:id="rId5"/>
            </p:custDataLst>
          </p:nvPr>
        </p:nvCxnSpPr>
        <p:spPr bwMode="auto">
          <a:xfrm>
            <a:off x="2971800" y="3505200"/>
            <a:ext cx="609600" cy="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1" name="Straight Connector 70"/>
          <p:cNvCxnSpPr/>
          <p:nvPr>
            <p:custDataLst>
              <p:tags r:id="rId6"/>
            </p:custDataLst>
          </p:nvPr>
        </p:nvCxnSpPr>
        <p:spPr bwMode="auto">
          <a:xfrm flipV="1">
            <a:off x="3352800" y="4343400"/>
            <a:ext cx="304800" cy="1524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2" name="Straight Connector 71"/>
          <p:cNvCxnSpPr/>
          <p:nvPr>
            <p:custDataLst>
              <p:tags r:id="rId7"/>
            </p:custDataLst>
          </p:nvPr>
        </p:nvCxnSpPr>
        <p:spPr bwMode="auto">
          <a:xfrm flipV="1">
            <a:off x="3048000" y="3886200"/>
            <a:ext cx="533400" cy="150168"/>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3" name="Straight Connector 72"/>
          <p:cNvCxnSpPr/>
          <p:nvPr>
            <p:custDataLst>
              <p:tags r:id="rId8"/>
            </p:custDataLst>
          </p:nvPr>
        </p:nvCxnSpPr>
        <p:spPr bwMode="auto">
          <a:xfrm flipV="1">
            <a:off x="4000500" y="4495800"/>
            <a:ext cx="152400" cy="3048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4" name="Straight Connector 73"/>
          <p:cNvCxnSpPr/>
          <p:nvPr>
            <p:custDataLst>
              <p:tags r:id="rId9"/>
            </p:custDataLst>
          </p:nvPr>
        </p:nvCxnSpPr>
        <p:spPr bwMode="auto">
          <a:xfrm flipH="1" flipV="1">
            <a:off x="4114800" y="2057400"/>
            <a:ext cx="152400" cy="4572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5" name="Straight Connector 74"/>
          <p:cNvCxnSpPr/>
          <p:nvPr>
            <p:custDataLst>
              <p:tags r:id="rId10"/>
            </p:custDataLst>
          </p:nvPr>
        </p:nvCxnSpPr>
        <p:spPr bwMode="auto">
          <a:xfrm flipV="1">
            <a:off x="4686300" y="2057400"/>
            <a:ext cx="76200" cy="4572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8" name="Straight Connector 77"/>
          <p:cNvCxnSpPr/>
          <p:nvPr>
            <p:custDataLst>
              <p:tags r:id="rId11"/>
            </p:custDataLst>
          </p:nvPr>
        </p:nvCxnSpPr>
        <p:spPr bwMode="auto">
          <a:xfrm flipV="1">
            <a:off x="5105400" y="2209800"/>
            <a:ext cx="228600" cy="3810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0" name="Straight Connector 79"/>
          <p:cNvCxnSpPr/>
          <p:nvPr>
            <p:custDataLst>
              <p:tags r:id="rId12"/>
            </p:custDataLst>
          </p:nvPr>
        </p:nvCxnSpPr>
        <p:spPr bwMode="auto">
          <a:xfrm flipH="1" flipV="1">
            <a:off x="4800600" y="4495800"/>
            <a:ext cx="114300" cy="300335"/>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3" name="Straight Connector 82"/>
          <p:cNvCxnSpPr/>
          <p:nvPr>
            <p:custDataLst>
              <p:tags r:id="rId13"/>
            </p:custDataLst>
          </p:nvPr>
        </p:nvCxnSpPr>
        <p:spPr bwMode="auto">
          <a:xfrm flipH="1" flipV="1">
            <a:off x="5257800" y="4267200"/>
            <a:ext cx="304800" cy="1524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6" name="Straight Connector 85"/>
          <p:cNvCxnSpPr/>
          <p:nvPr>
            <p:custDataLst>
              <p:tags r:id="rId14"/>
            </p:custDataLst>
          </p:nvPr>
        </p:nvCxnSpPr>
        <p:spPr bwMode="auto">
          <a:xfrm flipH="1" flipV="1">
            <a:off x="5334000" y="3886200"/>
            <a:ext cx="457200" cy="1524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8" name="Straight Connector 87"/>
          <p:cNvCxnSpPr/>
          <p:nvPr>
            <p:custDataLst>
              <p:tags r:id="rId15"/>
            </p:custDataLst>
          </p:nvPr>
        </p:nvCxnSpPr>
        <p:spPr bwMode="auto">
          <a:xfrm flipH="1">
            <a:off x="5410200" y="3505200"/>
            <a:ext cx="533400" cy="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91" name="Straight Connector 90"/>
          <p:cNvCxnSpPr/>
          <p:nvPr>
            <p:custDataLst>
              <p:tags r:id="rId16"/>
            </p:custDataLst>
          </p:nvPr>
        </p:nvCxnSpPr>
        <p:spPr bwMode="auto">
          <a:xfrm flipH="1">
            <a:off x="5410200" y="3048000"/>
            <a:ext cx="533400" cy="762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93" name="Straight Connector 92"/>
          <p:cNvCxnSpPr/>
          <p:nvPr>
            <p:custDataLst>
              <p:tags r:id="rId17"/>
            </p:custDataLst>
          </p:nvPr>
        </p:nvCxnSpPr>
        <p:spPr bwMode="auto">
          <a:xfrm flipH="1">
            <a:off x="5334000" y="2590800"/>
            <a:ext cx="533400" cy="228600"/>
          </a:xfrm>
          <a:prstGeom prst="line">
            <a:avLst/>
          </a:prstGeom>
          <a:ln w="19050">
            <a:solidFill>
              <a:schemeClr val="bg1">
                <a:lumMod val="85000"/>
              </a:schemeClr>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ustDataLst>
      <p:tags r:id="rId1"/>
    </p:custDataLst>
    <p:extLst>
      <p:ext uri="{BB962C8B-B14F-4D97-AF65-F5344CB8AC3E}">
        <p14:creationId xmlns="" xmlns:p14="http://schemas.microsoft.com/office/powerpoint/2010/main" val="435513770"/>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Arbitrary Waveform Generator (</a:t>
            </a:r>
            <a:r>
              <a:rPr lang="en-US" dirty="0" err="1" smtClean="0"/>
              <a:t>Arb</a:t>
            </a:r>
            <a:r>
              <a:rPr lang="en-US" dirty="0" smtClean="0"/>
              <a:t>)</a:t>
            </a:r>
            <a:endParaRPr lang="en-US" dirty="0"/>
          </a:p>
        </p:txBody>
      </p:sp>
      <p:sp>
        <p:nvSpPr>
          <p:cNvPr id="3" name="Content Placeholder 2"/>
          <p:cNvSpPr>
            <a:spLocks noGrp="1"/>
          </p:cNvSpPr>
          <p:nvPr>
            <p:ph idx="1"/>
          </p:nvPr>
        </p:nvSpPr>
        <p:spPr/>
        <p:txBody>
          <a:bodyPr>
            <a:normAutofit/>
          </a:bodyPr>
          <a:lstStyle/>
          <a:p>
            <a:pPr>
              <a:spcBef>
                <a:spcPts val="0"/>
              </a:spcBef>
              <a:spcAft>
                <a:spcPts val="1200"/>
              </a:spcAft>
            </a:pPr>
            <a:r>
              <a:rPr lang="en-US" sz="2800" dirty="0" smtClean="0"/>
              <a:t>NI PXIe-5442 Arbitrary Waveform Generator (</a:t>
            </a:r>
            <a:r>
              <a:rPr lang="en-US" sz="2800" dirty="0" err="1" smtClean="0"/>
              <a:t>Arb</a:t>
            </a:r>
            <a:r>
              <a:rPr lang="en-US" sz="2800" dirty="0" smtClean="0"/>
              <a:t>)</a:t>
            </a:r>
          </a:p>
          <a:p>
            <a:pPr>
              <a:spcBef>
                <a:spcPts val="0"/>
              </a:spcBef>
              <a:spcAft>
                <a:spcPts val="1200"/>
              </a:spcAft>
            </a:pPr>
            <a:r>
              <a:rPr lang="en-US" sz="2000" dirty="0"/>
              <a:t>16-bit resolution, 100 MS/s sampling rate</a:t>
            </a:r>
          </a:p>
          <a:p>
            <a:pPr>
              <a:spcBef>
                <a:spcPts val="0"/>
              </a:spcBef>
              <a:spcAft>
                <a:spcPts val="1200"/>
              </a:spcAft>
            </a:pPr>
            <a:r>
              <a:rPr lang="en-US" sz="2000" dirty="0"/>
              <a:t>400 MS/s effective sampling rate with DAC interpolation</a:t>
            </a:r>
          </a:p>
          <a:p>
            <a:pPr>
              <a:spcBef>
                <a:spcPts val="0"/>
              </a:spcBef>
              <a:spcAft>
                <a:spcPts val="1200"/>
              </a:spcAft>
            </a:pPr>
            <a:r>
              <a:rPr lang="en-US" sz="2000" dirty="0"/>
              <a:t>32, 256, or 512 MB of onboard memory; quadrature digital </a:t>
            </a:r>
            <a:r>
              <a:rPr lang="en-US" sz="2000" dirty="0" err="1"/>
              <a:t>upconversion</a:t>
            </a:r>
            <a:endParaRPr lang="en-US" sz="2000" dirty="0"/>
          </a:p>
          <a:p>
            <a:pPr>
              <a:spcBef>
                <a:spcPts val="0"/>
              </a:spcBef>
              <a:spcAft>
                <a:spcPts val="1200"/>
              </a:spcAft>
            </a:pPr>
            <a:r>
              <a:rPr lang="en-US" sz="2000" dirty="0"/>
              <a:t>Continuous data streaming up to 200 MB/s; </a:t>
            </a:r>
            <a:r>
              <a:rPr lang="en-US" sz="2000" dirty="0" smtClean="0"/>
              <a:t/>
            </a:r>
            <a:br>
              <a:rPr lang="en-US" sz="2000" dirty="0" smtClean="0"/>
            </a:br>
            <a:r>
              <a:rPr lang="en-US" sz="2000" dirty="0" smtClean="0"/>
              <a:t>FIR </a:t>
            </a:r>
            <a:r>
              <a:rPr lang="en-US" sz="2000" dirty="0"/>
              <a:t>interpolation filter</a:t>
            </a:r>
          </a:p>
          <a:p>
            <a:pPr>
              <a:spcBef>
                <a:spcPts val="0"/>
              </a:spcBef>
              <a:spcAft>
                <a:spcPts val="1200"/>
              </a:spcAft>
            </a:pPr>
            <a:r>
              <a:rPr lang="en-US" sz="2000" dirty="0" err="1"/>
              <a:t>Multimodule</a:t>
            </a:r>
            <a:r>
              <a:rPr lang="en-US" sz="2000" dirty="0"/>
              <a:t> synchronization with </a:t>
            </a:r>
            <a:r>
              <a:rPr lang="en-US" sz="2000" dirty="0" smtClean="0"/>
              <a:t/>
            </a:r>
            <a:br>
              <a:rPr lang="en-US" sz="2000" dirty="0" smtClean="0"/>
            </a:br>
            <a:r>
              <a:rPr lang="en-US" sz="2000" dirty="0" smtClean="0"/>
              <a:t>&lt;</a:t>
            </a:r>
            <a:r>
              <a:rPr lang="en-US" sz="2000" dirty="0"/>
              <a:t>20 </a:t>
            </a:r>
            <a:r>
              <a:rPr lang="en-US" sz="2000" dirty="0" err="1"/>
              <a:t>psrms</a:t>
            </a:r>
            <a:r>
              <a:rPr lang="en-US" sz="2000" dirty="0"/>
              <a:t> skew</a:t>
            </a:r>
          </a:p>
          <a:p>
            <a:pPr>
              <a:spcBef>
                <a:spcPts val="0"/>
              </a:spcBef>
              <a:spcAft>
                <a:spcPts val="1200"/>
              </a:spcAft>
            </a:pPr>
            <a:r>
              <a:rPr lang="en-US" sz="2000" dirty="0"/>
              <a:t>Carrier frequencies up to 43 MHz </a:t>
            </a:r>
            <a:r>
              <a:rPr lang="en-US" sz="2000" dirty="0" smtClean="0"/>
              <a:t/>
            </a:r>
            <a:br>
              <a:rPr lang="en-US" sz="2000" dirty="0" smtClean="0"/>
            </a:br>
            <a:r>
              <a:rPr lang="en-US" sz="2000" dirty="0" smtClean="0"/>
              <a:t>with </a:t>
            </a:r>
            <a:r>
              <a:rPr lang="en-US" sz="2000" dirty="0"/>
              <a:t>355 </a:t>
            </a:r>
            <a:r>
              <a:rPr lang="en-US" sz="2000" dirty="0" err="1"/>
              <a:t>nHz</a:t>
            </a:r>
            <a:r>
              <a:rPr lang="en-US" sz="2000" dirty="0"/>
              <a:t> resolution</a:t>
            </a:r>
          </a:p>
        </p:txBody>
      </p:sp>
      <p:pic>
        <p:nvPicPr>
          <p:cNvPr id="6" name="Picture 5"/>
          <p:cNvPicPr>
            <a:picLocks noChangeAspect="1"/>
          </p:cNvPicPr>
          <p:nvPr/>
        </p:nvPicPr>
        <p:blipFill rotWithShape="1">
          <a:blip r:embed="rId3"/>
          <a:srcRect l="5461" t="6332" r="5608" b="6638"/>
          <a:stretch/>
        </p:blipFill>
        <p:spPr>
          <a:xfrm>
            <a:off x="6019800" y="3124200"/>
            <a:ext cx="2959075" cy="2906876"/>
          </a:xfrm>
          <a:prstGeom prst="rect">
            <a:avLst/>
          </a:prstGeom>
        </p:spPr>
      </p:pic>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Digitizer (Oscilloscope)</a:t>
            </a:r>
            <a:endParaRPr lang="en-US" dirty="0"/>
          </a:p>
        </p:txBody>
      </p:sp>
      <p:sp>
        <p:nvSpPr>
          <p:cNvPr id="4" name="Content Placeholder 3"/>
          <p:cNvSpPr>
            <a:spLocks noGrp="1"/>
          </p:cNvSpPr>
          <p:nvPr>
            <p:ph idx="1"/>
          </p:nvPr>
        </p:nvSpPr>
        <p:spPr/>
        <p:txBody>
          <a:bodyPr/>
          <a:lstStyle/>
          <a:p>
            <a:pPr>
              <a:spcBef>
                <a:spcPts val="0"/>
              </a:spcBef>
              <a:spcAft>
                <a:spcPts val="1200"/>
              </a:spcAft>
              <a:buNone/>
            </a:pPr>
            <a:r>
              <a:rPr lang="en-US" sz="2800" dirty="0" smtClean="0"/>
              <a:t>NI PXIe-5122 Digitizer (Oscilloscope)</a:t>
            </a:r>
            <a:endParaRPr lang="en-US" dirty="0" smtClean="0"/>
          </a:p>
          <a:p>
            <a:pPr>
              <a:spcBef>
                <a:spcPts val="0"/>
              </a:spcBef>
              <a:spcAft>
                <a:spcPts val="1200"/>
              </a:spcAft>
            </a:pPr>
            <a:r>
              <a:rPr lang="en-US" sz="2000" dirty="0" smtClean="0"/>
              <a:t>14-bit resolution</a:t>
            </a:r>
          </a:p>
          <a:p>
            <a:pPr>
              <a:spcBef>
                <a:spcPts val="0"/>
              </a:spcBef>
              <a:spcAft>
                <a:spcPts val="1200"/>
              </a:spcAft>
            </a:pPr>
            <a:r>
              <a:rPr lang="en-US" sz="2000" dirty="0" smtClean="0"/>
              <a:t>100 MS/s real-time and 2.0 GS/s random </a:t>
            </a:r>
            <a:br>
              <a:rPr lang="en-US" sz="2000" dirty="0" smtClean="0"/>
            </a:br>
            <a:r>
              <a:rPr lang="en-US" sz="2000" dirty="0" smtClean="0"/>
              <a:t> interleaved sampling</a:t>
            </a:r>
          </a:p>
          <a:p>
            <a:pPr>
              <a:spcBef>
                <a:spcPts val="0"/>
              </a:spcBef>
              <a:spcAft>
                <a:spcPts val="1200"/>
              </a:spcAft>
            </a:pPr>
            <a:r>
              <a:rPr lang="en-US" sz="2000" dirty="0" smtClean="0"/>
              <a:t>100 MHz bandwidth</a:t>
            </a:r>
          </a:p>
          <a:p>
            <a:pPr>
              <a:spcBef>
                <a:spcPts val="0"/>
              </a:spcBef>
              <a:spcAft>
                <a:spcPts val="1200"/>
              </a:spcAft>
            </a:pPr>
            <a:r>
              <a:rPr lang="en-US" sz="2000" dirty="0" smtClean="0"/>
              <a:t>200 mV to 20 V input range</a:t>
            </a:r>
          </a:p>
          <a:p>
            <a:pPr>
              <a:spcBef>
                <a:spcPts val="0"/>
              </a:spcBef>
              <a:spcAft>
                <a:spcPts val="1200"/>
              </a:spcAft>
            </a:pPr>
            <a:r>
              <a:rPr lang="en-US" sz="2000" dirty="0" smtClean="0"/>
              <a:t>75 </a:t>
            </a:r>
            <a:r>
              <a:rPr lang="en-US" sz="2000" dirty="0" err="1" smtClean="0"/>
              <a:t>dBc</a:t>
            </a:r>
            <a:r>
              <a:rPr lang="en-US" sz="2000" dirty="0" smtClean="0"/>
              <a:t> SFDR and 62 dB SINAD</a:t>
            </a:r>
          </a:p>
          <a:p>
            <a:pPr>
              <a:spcBef>
                <a:spcPts val="0"/>
              </a:spcBef>
              <a:spcAft>
                <a:spcPts val="1200"/>
              </a:spcAft>
            </a:pPr>
            <a:r>
              <a:rPr lang="en-US" sz="2000" dirty="0" smtClean="0"/>
              <a:t>8, 32, 256, or 512 MB of memory per channel </a:t>
            </a:r>
          </a:p>
          <a:p>
            <a:endParaRPr lang="en-US" dirty="0"/>
          </a:p>
        </p:txBody>
      </p:sp>
      <p:pic>
        <p:nvPicPr>
          <p:cNvPr id="5" name="Picture 4" descr="scope"/>
          <p:cNvPicPr>
            <a:picLocks noChangeAspect="1" noChangeArrowheads="1"/>
          </p:cNvPicPr>
          <p:nvPr/>
        </p:nvPicPr>
        <p:blipFill>
          <a:blip r:embed="rId3" cstate="print"/>
          <a:srcRect t="5529" b="11540"/>
          <a:stretch>
            <a:fillRect/>
          </a:stretch>
        </p:blipFill>
        <p:spPr>
          <a:xfrm>
            <a:off x="6200987" y="3505200"/>
            <a:ext cx="2943013" cy="2438400"/>
          </a:xfrm>
          <a:prstGeom prst="rect">
            <a:avLst/>
          </a:prstGeom>
        </p:spPr>
      </p:pic>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4.1</a:t>
            </a:r>
          </a:p>
        </p:txBody>
      </p:sp>
      <p:sp>
        <p:nvSpPr>
          <p:cNvPr id="818180" name="Text Box 19"/>
          <p:cNvSpPr txBox="1">
            <a:spLocks noChangeArrowheads="1"/>
          </p:cNvSpPr>
          <p:nvPr/>
        </p:nvSpPr>
        <p:spPr bwMode="auto">
          <a:xfrm>
            <a:off x="990599" y="3665110"/>
            <a:ext cx="7347858" cy="2763834"/>
          </a:xfrm>
          <a:prstGeom prst="rect">
            <a:avLst/>
          </a:prstGeom>
          <a:noFill/>
          <a:ln w="9525">
            <a:noFill/>
            <a:miter lim="800000"/>
            <a:headEnd type="none" w="sm" len="sm"/>
            <a:tailEnd type="none" w="sm" len="sm"/>
          </a:ln>
        </p:spPr>
        <p:txBody>
          <a:bodyPr wrap="square">
            <a:spAutoFit/>
          </a:bodyPr>
          <a:lstStyle/>
          <a:p>
            <a:pPr marL="287338" indent="-287338" eaLnBrk="0" hangingPunct="0">
              <a:spcBef>
                <a:spcPct val="20000"/>
              </a:spcBef>
              <a:buFontTx/>
              <a:buChar char="•"/>
            </a:pPr>
            <a:r>
              <a:rPr lang="en-US" sz="2800" dirty="0" smtClean="0"/>
              <a:t>Generate a signal on the PXI Arbitrary Waveform Generator using the FGEN Soft Front Panel. </a:t>
            </a:r>
          </a:p>
          <a:p>
            <a:pPr marL="287338" indent="-287338" eaLnBrk="0" hangingPunct="0">
              <a:spcBef>
                <a:spcPct val="20000"/>
              </a:spcBef>
              <a:buFontTx/>
              <a:buChar char="•"/>
            </a:pPr>
            <a:r>
              <a:rPr lang="en-US" sz="2800" dirty="0" smtClean="0"/>
              <a:t>Measure and observe the supplied signal with the PXI Digitizer using the SCOPE Soft Front Panel.</a:t>
            </a: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Generate and Measure a Signal Using the FGEN and SCOPE Soft Front Panels</a:t>
            </a:r>
            <a:endParaRPr lang="en-US" sz="2400" dirty="0"/>
          </a:p>
          <a:p>
            <a:pPr marL="381000" indent="-381000">
              <a:lnSpc>
                <a:spcPct val="90000"/>
              </a:lnSpc>
              <a:spcBef>
                <a:spcPct val="20000"/>
              </a:spcBef>
              <a:tabLst>
                <a:tab pos="8229600" algn="r"/>
              </a:tabLst>
            </a:pPr>
            <a:r>
              <a:rPr lang="en-US" sz="2800" dirty="0"/>
              <a:t>Time to </a:t>
            </a:r>
            <a:r>
              <a:rPr lang="en-US" sz="2800" dirty="0" smtClean="0"/>
              <a:t>complete: 10 minutes</a:t>
            </a:r>
            <a:r>
              <a:rPr lang="en-US" sz="2800" dirty="0"/>
              <a:t>	</a:t>
            </a: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NI-FGEN Instrument Driver</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199775279"/>
              </p:ext>
            </p:extLst>
          </p:nvPr>
        </p:nvGraphicFramePr>
        <p:xfrm>
          <a:off x="381000" y="2133600"/>
          <a:ext cx="8458200" cy="3149600"/>
        </p:xfrm>
        <a:graphic>
          <a:graphicData uri="http://schemas.openxmlformats.org/drawingml/2006/table">
            <a:tbl>
              <a:tblPr>
                <a:tableStyleId>{6E25E649-3F16-4E02-A733-19D2CDBF48F0}</a:tableStyleId>
              </a:tblPr>
              <a:tblGrid>
                <a:gridCol w="1752600"/>
                <a:gridCol w="2743200"/>
                <a:gridCol w="3962400"/>
              </a:tblGrid>
              <a:tr h="1574800">
                <a:tc>
                  <a:txBody>
                    <a:bodyPr/>
                    <a:lstStyle/>
                    <a:p>
                      <a:pPr algn="r"/>
                      <a:r>
                        <a:rPr lang="en-US" sz="2800" dirty="0" smtClean="0"/>
                        <a:t>Express VIs</a:t>
                      </a:r>
                      <a:endParaRPr lang="en-US" sz="2800" b="1" dirty="0"/>
                    </a:p>
                  </a:txBody>
                  <a:tcPr anchor="ctr">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Quick</a:t>
                      </a:r>
                      <a:r>
                        <a:rPr lang="en-US" sz="1600" baseline="0" dirty="0" smtClean="0"/>
                        <a:t> and Easy</a:t>
                      </a:r>
                    </a:p>
                    <a:p>
                      <a:pPr marL="285750" indent="-182880">
                        <a:buFont typeface="Arial" pitchFamily="34" charset="0"/>
                        <a:buChar char="•"/>
                      </a:pPr>
                      <a:r>
                        <a:rPr lang="en-US" sz="1600" baseline="0" dirty="0" smtClean="0"/>
                        <a:t>Configuration-Based</a:t>
                      </a:r>
                    </a:p>
                    <a:p>
                      <a:pPr marL="285750" indent="-182880">
                        <a:buFont typeface="Arial" pitchFamily="34" charset="0"/>
                        <a:buChar char="•"/>
                      </a:pPr>
                      <a:r>
                        <a:rPr lang="en-US" sz="1600" baseline="0" dirty="0" smtClean="0"/>
                        <a:t>Limited</a:t>
                      </a:r>
                      <a:endParaRPr lang="en-US" sz="1600" dirty="0"/>
                    </a:p>
                  </a:txBody>
                  <a:tcPr marR="457200" anchor="ctr">
                    <a:lnB w="12700" cap="flat" cmpd="sng" algn="ctr">
                      <a:solidFill>
                        <a:schemeClr val="tx1"/>
                      </a:solidFill>
                      <a:prstDash val="solid"/>
                      <a:round/>
                      <a:headEnd type="none" w="med" len="med"/>
                      <a:tailEnd type="none" w="med" len="med"/>
                    </a:lnB>
                  </a:tcPr>
                </a:tc>
                <a:tc>
                  <a:txBody>
                    <a:bodyPr/>
                    <a:lstStyle/>
                    <a:p>
                      <a:endParaRPr lang="en-US" dirty="0"/>
                    </a:p>
                  </a:txBody>
                  <a:tcPr>
                    <a:lnB w="12700" cap="flat" cmpd="sng" algn="ctr">
                      <a:solidFill>
                        <a:schemeClr val="tx1"/>
                      </a:solidFill>
                      <a:prstDash val="solid"/>
                      <a:round/>
                      <a:headEnd type="none" w="med" len="med"/>
                      <a:tailEnd type="none" w="med" len="med"/>
                    </a:lnB>
                  </a:tcPr>
                </a:tc>
              </a:tr>
              <a:tr h="1574800">
                <a:tc>
                  <a:txBody>
                    <a:bodyPr/>
                    <a:lstStyle/>
                    <a:p>
                      <a:pPr algn="r"/>
                      <a:r>
                        <a:rPr lang="en-US" sz="2800" dirty="0" smtClean="0"/>
                        <a:t>Standard</a:t>
                      </a:r>
                    </a:p>
                    <a:p>
                      <a:pPr algn="r"/>
                      <a:r>
                        <a:rPr lang="en-US" sz="2800" dirty="0" smtClean="0"/>
                        <a:t>VIs</a:t>
                      </a:r>
                      <a:endParaRPr lang="en-US" sz="2800" b="1"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Hides Unnecessary Details</a:t>
                      </a:r>
                    </a:p>
                    <a:p>
                      <a:pPr marL="285750" indent="-182880">
                        <a:buFont typeface="Arial" pitchFamily="34" charset="0"/>
                        <a:buChar char="•"/>
                      </a:pPr>
                      <a:endParaRPr lang="en-US" sz="1600" dirty="0" smtClean="0"/>
                    </a:p>
                    <a:p>
                      <a:pPr marL="285750" indent="-182880">
                        <a:buFont typeface="Arial" pitchFamily="34" charset="0"/>
                        <a:buChar char="•"/>
                      </a:pPr>
                      <a:r>
                        <a:rPr lang="en-US" sz="1600" dirty="0" smtClean="0"/>
                        <a:t>Retains</a:t>
                      </a:r>
                      <a:r>
                        <a:rPr lang="en-US" sz="1600" baseline="0" dirty="0" smtClean="0"/>
                        <a:t> Power and Flexibility</a:t>
                      </a:r>
                      <a:endParaRPr lang="en-US" sz="1600" dirty="0"/>
                    </a:p>
                  </a:txBody>
                  <a:tcPr marR="4572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72034" name="Picture 2"/>
          <p:cNvPicPr>
            <a:picLocks noChangeAspect="1" noChangeArrowheads="1"/>
          </p:cNvPicPr>
          <p:nvPr/>
        </p:nvPicPr>
        <p:blipFill>
          <a:blip r:embed="rId3"/>
          <a:srcRect/>
          <a:stretch>
            <a:fillRect/>
          </a:stretch>
        </p:blipFill>
        <p:spPr bwMode="auto">
          <a:xfrm>
            <a:off x="7315200" y="2362200"/>
            <a:ext cx="990600" cy="1152525"/>
          </a:xfrm>
          <a:prstGeom prst="rect">
            <a:avLst/>
          </a:prstGeom>
          <a:noFill/>
          <a:ln w="9525">
            <a:noFill/>
            <a:miter lim="800000"/>
            <a:headEnd/>
            <a:tailEnd/>
          </a:ln>
        </p:spPr>
      </p:pic>
      <p:pic>
        <p:nvPicPr>
          <p:cNvPr id="172035" name="Picture 3"/>
          <p:cNvPicPr>
            <a:picLocks noChangeAspect="1" noChangeArrowheads="1"/>
          </p:cNvPicPr>
          <p:nvPr/>
        </p:nvPicPr>
        <p:blipFill>
          <a:blip r:embed="rId4"/>
          <a:srcRect r="16955"/>
          <a:stretch>
            <a:fillRect/>
          </a:stretch>
        </p:blipFill>
        <p:spPr bwMode="auto">
          <a:xfrm>
            <a:off x="4572000" y="3962400"/>
            <a:ext cx="4572000" cy="1038225"/>
          </a:xfrm>
          <a:prstGeom prst="rect">
            <a:avLst/>
          </a:prstGeom>
          <a:noFill/>
          <a:ln w="9525">
            <a:noFill/>
            <a:miter lim="800000"/>
            <a:headEnd/>
            <a:tailEnd/>
          </a:ln>
        </p:spPr>
      </p:pic>
      <p:pic>
        <p:nvPicPr>
          <p:cNvPr id="172036" name="Picture 4"/>
          <p:cNvPicPr>
            <a:picLocks noChangeAspect="1" noChangeArrowheads="1"/>
          </p:cNvPicPr>
          <p:nvPr/>
        </p:nvPicPr>
        <p:blipFill>
          <a:blip r:embed="rId5"/>
          <a:srcRect/>
          <a:stretch>
            <a:fillRect/>
          </a:stretch>
        </p:blipFill>
        <p:spPr bwMode="auto">
          <a:xfrm>
            <a:off x="6019800" y="2362200"/>
            <a:ext cx="990600" cy="857250"/>
          </a:xfrm>
          <a:prstGeom prst="rect">
            <a:avLst/>
          </a:prstGeom>
          <a:noFill/>
          <a:ln w="9525">
            <a:noFill/>
            <a:miter lim="800000"/>
            <a:headEnd/>
            <a:tailEnd/>
          </a:ln>
        </p:spPr>
      </p:pic>
      <p:sp>
        <p:nvSpPr>
          <p:cNvPr id="8" name="Rectangle 7"/>
          <p:cNvSpPr/>
          <p:nvPr/>
        </p:nvSpPr>
        <p:spPr>
          <a:xfrm>
            <a:off x="304800" y="1143000"/>
            <a:ext cx="8534400" cy="369332"/>
          </a:xfrm>
          <a:prstGeom prst="rect">
            <a:avLst/>
          </a:prstGeom>
        </p:spPr>
        <p:txBody>
          <a:bodyPr wrap="square">
            <a:spAutoFit/>
          </a:bodyPr>
          <a:lstStyle/>
          <a:p>
            <a:pPr>
              <a:spcBef>
                <a:spcPts val="0"/>
              </a:spcBef>
              <a:spcAft>
                <a:spcPts val="1200"/>
              </a:spcAft>
            </a:pPr>
            <a:r>
              <a:rPr lang="en-US" dirty="0" smtClean="0"/>
              <a:t>Used to Control NI PXI Arbitrary Waveform Generator (</a:t>
            </a:r>
            <a:r>
              <a:rPr lang="en-US" dirty="0" err="1" smtClean="0"/>
              <a:t>Arb</a:t>
            </a:r>
            <a:r>
              <a:rPr lang="en-US" dirty="0" smtClean="0"/>
              <a:t>)</a:t>
            </a: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NI-SCOPE Instrument Driver</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199775279"/>
              </p:ext>
            </p:extLst>
          </p:nvPr>
        </p:nvGraphicFramePr>
        <p:xfrm>
          <a:off x="381000" y="2133600"/>
          <a:ext cx="8458200" cy="3149600"/>
        </p:xfrm>
        <a:graphic>
          <a:graphicData uri="http://schemas.openxmlformats.org/drawingml/2006/table">
            <a:tbl>
              <a:tblPr>
                <a:tableStyleId>{6E25E649-3F16-4E02-A733-19D2CDBF48F0}</a:tableStyleId>
              </a:tblPr>
              <a:tblGrid>
                <a:gridCol w="1752600"/>
                <a:gridCol w="2743200"/>
                <a:gridCol w="3962400"/>
              </a:tblGrid>
              <a:tr h="1574800">
                <a:tc>
                  <a:txBody>
                    <a:bodyPr/>
                    <a:lstStyle/>
                    <a:p>
                      <a:pPr algn="r"/>
                      <a:r>
                        <a:rPr lang="en-US" sz="2800" dirty="0" smtClean="0"/>
                        <a:t>Express VIs</a:t>
                      </a:r>
                      <a:endParaRPr lang="en-US" sz="2800" b="1" dirty="0"/>
                    </a:p>
                  </a:txBody>
                  <a:tcPr anchor="ctr">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Quick</a:t>
                      </a:r>
                      <a:r>
                        <a:rPr lang="en-US" sz="1600" baseline="0" dirty="0" smtClean="0"/>
                        <a:t> and Easy</a:t>
                      </a:r>
                    </a:p>
                    <a:p>
                      <a:pPr marL="285750" indent="-182880">
                        <a:buFont typeface="Arial" pitchFamily="34" charset="0"/>
                        <a:buChar char="•"/>
                      </a:pPr>
                      <a:r>
                        <a:rPr lang="en-US" sz="1600" baseline="0" dirty="0" smtClean="0"/>
                        <a:t>Configuration-Based</a:t>
                      </a:r>
                    </a:p>
                    <a:p>
                      <a:pPr marL="285750" indent="-182880">
                        <a:buFont typeface="Arial" pitchFamily="34" charset="0"/>
                        <a:buChar char="•"/>
                      </a:pPr>
                      <a:r>
                        <a:rPr lang="en-US" sz="1600" baseline="0" dirty="0" smtClean="0"/>
                        <a:t>Limited</a:t>
                      </a:r>
                      <a:endParaRPr lang="en-US" sz="1600" dirty="0"/>
                    </a:p>
                  </a:txBody>
                  <a:tcPr marR="457200" anchor="ctr">
                    <a:lnB w="12700" cap="flat" cmpd="sng" algn="ctr">
                      <a:solidFill>
                        <a:schemeClr val="tx1"/>
                      </a:solidFill>
                      <a:prstDash val="solid"/>
                      <a:round/>
                      <a:headEnd type="none" w="med" len="med"/>
                      <a:tailEnd type="none" w="med" len="med"/>
                    </a:lnB>
                  </a:tcPr>
                </a:tc>
                <a:tc>
                  <a:txBody>
                    <a:bodyPr/>
                    <a:lstStyle/>
                    <a:p>
                      <a:endParaRPr lang="en-US" dirty="0"/>
                    </a:p>
                  </a:txBody>
                  <a:tcPr>
                    <a:lnB w="12700" cap="flat" cmpd="sng" algn="ctr">
                      <a:solidFill>
                        <a:schemeClr val="tx1"/>
                      </a:solidFill>
                      <a:prstDash val="solid"/>
                      <a:round/>
                      <a:headEnd type="none" w="med" len="med"/>
                      <a:tailEnd type="none" w="med" len="med"/>
                    </a:lnB>
                  </a:tcPr>
                </a:tc>
              </a:tr>
              <a:tr h="1574800">
                <a:tc>
                  <a:txBody>
                    <a:bodyPr/>
                    <a:lstStyle/>
                    <a:p>
                      <a:pPr algn="r"/>
                      <a:r>
                        <a:rPr lang="en-US" sz="2800" dirty="0" smtClean="0"/>
                        <a:t>Standard</a:t>
                      </a:r>
                    </a:p>
                    <a:p>
                      <a:pPr algn="r"/>
                      <a:r>
                        <a:rPr lang="en-US" sz="2800" dirty="0" smtClean="0"/>
                        <a:t>VIs</a:t>
                      </a:r>
                      <a:endParaRPr lang="en-US" sz="2800" b="1"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Hides Unnecessary Details</a:t>
                      </a:r>
                    </a:p>
                    <a:p>
                      <a:pPr marL="285750" indent="-182880">
                        <a:buFont typeface="Arial" pitchFamily="34" charset="0"/>
                        <a:buChar char="•"/>
                      </a:pPr>
                      <a:endParaRPr lang="en-US" sz="1600" dirty="0" smtClean="0"/>
                    </a:p>
                    <a:p>
                      <a:pPr marL="285750" indent="-182880">
                        <a:buFont typeface="Arial" pitchFamily="34" charset="0"/>
                        <a:buChar char="•"/>
                      </a:pPr>
                      <a:r>
                        <a:rPr lang="en-US" sz="1600" dirty="0" smtClean="0"/>
                        <a:t>Retains</a:t>
                      </a:r>
                      <a:r>
                        <a:rPr lang="en-US" sz="1600" baseline="0" dirty="0" smtClean="0"/>
                        <a:t> Power and Flexibility</a:t>
                      </a:r>
                      <a:endParaRPr lang="en-US" sz="1600" dirty="0"/>
                    </a:p>
                  </a:txBody>
                  <a:tcPr marR="4572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73058" name="Picture 2"/>
          <p:cNvPicPr>
            <a:picLocks noChangeAspect="1" noChangeArrowheads="1"/>
          </p:cNvPicPr>
          <p:nvPr/>
        </p:nvPicPr>
        <p:blipFill>
          <a:blip r:embed="rId3"/>
          <a:srcRect/>
          <a:stretch>
            <a:fillRect/>
          </a:stretch>
        </p:blipFill>
        <p:spPr bwMode="auto">
          <a:xfrm>
            <a:off x="7010400" y="2514600"/>
            <a:ext cx="942975" cy="819150"/>
          </a:xfrm>
          <a:prstGeom prst="rect">
            <a:avLst/>
          </a:prstGeom>
          <a:noFill/>
          <a:ln w="9525">
            <a:noFill/>
            <a:miter lim="800000"/>
            <a:headEnd/>
            <a:tailEnd/>
          </a:ln>
        </p:spPr>
      </p:pic>
      <p:pic>
        <p:nvPicPr>
          <p:cNvPr id="173059" name="Picture 3"/>
          <p:cNvPicPr>
            <a:picLocks noChangeAspect="1" noChangeArrowheads="1"/>
          </p:cNvPicPr>
          <p:nvPr/>
        </p:nvPicPr>
        <p:blipFill>
          <a:blip r:embed="rId4"/>
          <a:srcRect r="8856"/>
          <a:stretch>
            <a:fillRect/>
          </a:stretch>
        </p:blipFill>
        <p:spPr bwMode="auto">
          <a:xfrm>
            <a:off x="4438650" y="4114800"/>
            <a:ext cx="4705350" cy="800100"/>
          </a:xfrm>
          <a:prstGeom prst="rect">
            <a:avLst/>
          </a:prstGeom>
          <a:noFill/>
          <a:ln w="9525">
            <a:noFill/>
            <a:miter lim="800000"/>
            <a:headEnd/>
            <a:tailEnd/>
          </a:ln>
        </p:spPr>
      </p:pic>
      <p:sp>
        <p:nvSpPr>
          <p:cNvPr id="6" name="Rectangle 5"/>
          <p:cNvSpPr/>
          <p:nvPr/>
        </p:nvSpPr>
        <p:spPr>
          <a:xfrm>
            <a:off x="304800" y="1143000"/>
            <a:ext cx="8534400" cy="369332"/>
          </a:xfrm>
          <a:prstGeom prst="rect">
            <a:avLst/>
          </a:prstGeom>
        </p:spPr>
        <p:txBody>
          <a:bodyPr wrap="square">
            <a:spAutoFit/>
          </a:bodyPr>
          <a:lstStyle/>
          <a:p>
            <a:pPr>
              <a:spcBef>
                <a:spcPts val="0"/>
              </a:spcBef>
              <a:spcAft>
                <a:spcPts val="1200"/>
              </a:spcAft>
            </a:pPr>
            <a:r>
              <a:rPr lang="en-US" dirty="0" smtClean="0"/>
              <a:t>Used to Control NI PXI </a:t>
            </a:r>
            <a:r>
              <a:rPr lang="en-US" dirty="0" err="1" smtClean="0"/>
              <a:t>Ditizer</a:t>
            </a:r>
            <a:endParaRPr lang="en-US" dirty="0" smtClean="0"/>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4.2</a:t>
            </a:r>
          </a:p>
        </p:txBody>
      </p:sp>
      <p:sp>
        <p:nvSpPr>
          <p:cNvPr id="818180" name="Text Box 19"/>
          <p:cNvSpPr txBox="1">
            <a:spLocks noChangeArrowheads="1"/>
          </p:cNvSpPr>
          <p:nvPr/>
        </p:nvSpPr>
        <p:spPr bwMode="auto">
          <a:xfrm>
            <a:off x="990599" y="3665110"/>
            <a:ext cx="7347858" cy="1384995"/>
          </a:xfrm>
          <a:prstGeom prst="rect">
            <a:avLst/>
          </a:prstGeom>
          <a:noFill/>
          <a:ln w="9525">
            <a:noFill/>
            <a:miter lim="800000"/>
            <a:headEnd type="none" w="sm" len="sm"/>
            <a:tailEnd type="none" w="sm" len="sm"/>
          </a:ln>
        </p:spPr>
        <p:txBody>
          <a:bodyPr wrap="square">
            <a:spAutoFit/>
          </a:bodyPr>
          <a:lstStyle/>
          <a:p>
            <a:pPr marL="283464" indent="-283464">
              <a:buFont typeface="Arial" pitchFamily="34" charset="0"/>
              <a:buChar char="•"/>
            </a:pPr>
            <a:r>
              <a:rPr lang="en-US" sz="2800" dirty="0" smtClean="0"/>
              <a:t>Create a lowpass filter test and perform a limit test to determine if the filter passes or fails.</a:t>
            </a:r>
            <a:endParaRPr lang="en-US" sz="2800" dirty="0"/>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err="1" smtClean="0"/>
              <a:t>Lowpass</a:t>
            </a:r>
            <a:r>
              <a:rPr lang="en-US" sz="3600" dirty="0" smtClean="0"/>
              <a:t> Filter Test</a:t>
            </a:r>
            <a:endParaRPr lang="en-US" sz="3600" dirty="0"/>
          </a:p>
          <a:p>
            <a:pPr marL="381000" indent="-381000">
              <a:lnSpc>
                <a:spcPct val="90000"/>
              </a:lnSpc>
              <a:spcBef>
                <a:spcPct val="20000"/>
              </a:spcBef>
              <a:tabLst>
                <a:tab pos="8229600" algn="r"/>
              </a:tabLst>
            </a:pPr>
            <a:endParaRPr lang="en-US" sz="2400" dirty="0" smtClean="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complete:30 minutes</a:t>
            </a:r>
            <a:r>
              <a:rPr lang="en-US" sz="2800" dirty="0"/>
              <a:t>	</a:t>
            </a:r>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4.3</a:t>
            </a:r>
          </a:p>
        </p:txBody>
      </p:sp>
      <p:sp>
        <p:nvSpPr>
          <p:cNvPr id="818180" name="Text Box 19"/>
          <p:cNvSpPr txBox="1">
            <a:spLocks noChangeArrowheads="1"/>
          </p:cNvSpPr>
          <p:nvPr/>
        </p:nvSpPr>
        <p:spPr bwMode="auto">
          <a:xfrm>
            <a:off x="990599" y="3665110"/>
            <a:ext cx="7347858" cy="954107"/>
          </a:xfrm>
          <a:prstGeom prst="rect">
            <a:avLst/>
          </a:prstGeom>
          <a:noFill/>
          <a:ln w="9525">
            <a:noFill/>
            <a:miter lim="800000"/>
            <a:headEnd type="none" w="sm" len="sm"/>
            <a:tailEnd type="none" w="sm" len="sm"/>
          </a:ln>
        </p:spPr>
        <p:txBody>
          <a:bodyPr wrap="square">
            <a:spAutoFit/>
          </a:bodyPr>
          <a:lstStyle/>
          <a:p>
            <a:pPr marL="283464" indent="-283464">
              <a:buFont typeface="Arial" pitchFamily="34" charset="0"/>
              <a:buChar char="•"/>
            </a:pPr>
            <a:r>
              <a:rPr lang="en-US" sz="2800" dirty="0" smtClean="0"/>
              <a:t>Explore a Lowpass filter test that has already been created with Standard </a:t>
            </a:r>
            <a:r>
              <a:rPr lang="en-US" sz="2800" dirty="0" err="1" smtClean="0"/>
              <a:t>VIs.</a:t>
            </a:r>
            <a:endParaRPr lang="en-US" sz="2800" dirty="0"/>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 </a:t>
            </a:r>
            <a:r>
              <a:rPr lang="en-US" sz="3600" dirty="0" err="1" smtClean="0"/>
              <a:t>Lowpass</a:t>
            </a:r>
            <a:r>
              <a:rPr lang="en-US" sz="3600" dirty="0" smtClean="0"/>
              <a:t> Filter Test with Standard VIs (optional)</a:t>
            </a: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10 minutes</a:t>
            </a:r>
            <a:r>
              <a:rPr lang="en-US" sz="2800" dirty="0"/>
              <a:t>	</a:t>
            </a: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Acquiring Temperature Measurements</a:t>
            </a:r>
            <a:endParaRPr lang="en-US" dirty="0"/>
          </a:p>
        </p:txBody>
      </p:sp>
      <p:sp>
        <p:nvSpPr>
          <p:cNvPr id="3" name="Content Placeholder 2"/>
          <p:cNvSpPr>
            <a:spLocks noGrp="1"/>
          </p:cNvSpPr>
          <p:nvPr>
            <p:ph idx="1"/>
          </p:nvPr>
        </p:nvSpPr>
        <p:spPr/>
        <p:txBody>
          <a:bodyPr/>
          <a:lstStyle/>
          <a:p>
            <a:r>
              <a:rPr lang="en-US" dirty="0" smtClean="0"/>
              <a:t>J-Type Thermocouple</a:t>
            </a:r>
          </a:p>
          <a:p>
            <a:r>
              <a:rPr lang="en-US" dirty="0" smtClean="0"/>
              <a:t>Range 0 </a:t>
            </a:r>
            <a:r>
              <a:rPr lang="en-US" dirty="0" smtClean="0">
                <a:cs typeface="Times New Roman"/>
              </a:rPr>
              <a:t>º</a:t>
            </a:r>
            <a:r>
              <a:rPr lang="en-US" dirty="0" smtClean="0"/>
              <a:t>C–750 </a:t>
            </a:r>
            <a:r>
              <a:rPr lang="en-US" dirty="0" smtClean="0">
                <a:cs typeface="Times New Roman"/>
              </a:rPr>
              <a:t>º</a:t>
            </a:r>
            <a:r>
              <a:rPr lang="en-US" dirty="0" smtClean="0"/>
              <a:t>C (32 </a:t>
            </a:r>
            <a:r>
              <a:rPr lang="en-US" dirty="0" smtClean="0">
                <a:cs typeface="Times New Roman"/>
              </a:rPr>
              <a:t>º</a:t>
            </a:r>
            <a:r>
              <a:rPr lang="en-US" dirty="0" smtClean="0"/>
              <a:t>F–138 </a:t>
            </a:r>
            <a:r>
              <a:rPr lang="en-US" dirty="0" smtClean="0">
                <a:cs typeface="Times New Roman"/>
              </a:rPr>
              <a:t>ºF)</a:t>
            </a:r>
            <a:endParaRPr lang="en-US" dirty="0"/>
          </a:p>
        </p:txBody>
      </p:sp>
      <p:pic>
        <p:nvPicPr>
          <p:cNvPr id="34822" name="Picture 6" descr="GG-J, HH-J,  TG-J, TT-J FF-J, PR-J, XC-J, XT-J,XL-J, XS-J Series:Thermocouple Wire - J Type, Duplex Insulated "/>
          <p:cNvPicPr>
            <a:picLocks noChangeAspect="1" noChangeArrowheads="1"/>
          </p:cNvPicPr>
          <p:nvPr/>
        </p:nvPicPr>
        <p:blipFill>
          <a:blip r:embed="rId3"/>
          <a:srcRect/>
          <a:stretch>
            <a:fillRect/>
          </a:stretch>
        </p:blipFill>
        <p:spPr bwMode="auto">
          <a:xfrm>
            <a:off x="990600" y="2971800"/>
            <a:ext cx="2857500" cy="2543175"/>
          </a:xfrm>
          <a:prstGeom prst="rect">
            <a:avLst/>
          </a:prstGeom>
          <a:noFill/>
        </p:spPr>
      </p:pic>
      <p:pic>
        <p:nvPicPr>
          <p:cNvPr id="1026" name="Picture 2"/>
          <p:cNvPicPr>
            <a:picLocks noChangeAspect="1" noChangeArrowheads="1"/>
          </p:cNvPicPr>
          <p:nvPr/>
        </p:nvPicPr>
        <p:blipFill>
          <a:blip r:embed="rId4"/>
          <a:srcRect/>
          <a:stretch>
            <a:fillRect/>
          </a:stretch>
        </p:blipFill>
        <p:spPr bwMode="auto">
          <a:xfrm>
            <a:off x="4419600" y="3505200"/>
            <a:ext cx="4518799" cy="2019300"/>
          </a:xfrm>
          <a:prstGeom prst="rect">
            <a:avLst/>
          </a:prstGeom>
          <a:noFill/>
          <a:ln w="9525">
            <a:noFill/>
            <a:miter lim="800000"/>
            <a:headEnd/>
            <a:tailEnd/>
          </a:ln>
          <a:effectLst/>
        </p:spPr>
      </p:pic>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867400" y="3112027"/>
            <a:ext cx="3124993" cy="2958573"/>
          </a:xfrm>
          <a:prstGeom prst="rect">
            <a:avLst/>
          </a:prstGeom>
        </p:spPr>
      </p:pic>
      <p:sp>
        <p:nvSpPr>
          <p:cNvPr id="2" name="Title 1"/>
          <p:cNvSpPr>
            <a:spLocks noGrp="1"/>
          </p:cNvSpPr>
          <p:nvPr>
            <p:ph type="title"/>
          </p:nvPr>
        </p:nvSpPr>
        <p:spPr/>
        <p:txBody>
          <a:bodyPr/>
          <a:lstStyle/>
          <a:p>
            <a:r>
              <a:rPr lang="en-US" dirty="0" smtClean="0"/>
              <a:t>Digital Multimeter (DMM)</a:t>
            </a:r>
            <a:endParaRPr lang="en-US" dirty="0"/>
          </a:p>
        </p:txBody>
      </p:sp>
      <p:sp>
        <p:nvSpPr>
          <p:cNvPr id="3" name="Content Placeholder 2"/>
          <p:cNvSpPr>
            <a:spLocks noGrp="1"/>
          </p:cNvSpPr>
          <p:nvPr>
            <p:ph idx="1"/>
          </p:nvPr>
        </p:nvSpPr>
        <p:spPr/>
        <p:txBody>
          <a:bodyPr/>
          <a:lstStyle/>
          <a:p>
            <a:pPr>
              <a:spcBef>
                <a:spcPts val="0"/>
              </a:spcBef>
              <a:spcAft>
                <a:spcPts val="1200"/>
              </a:spcAft>
              <a:buNone/>
            </a:pPr>
            <a:r>
              <a:rPr lang="en-US" sz="2800" dirty="0" smtClean="0"/>
              <a:t>NI PXI-4071 Digital Multimeter (DMM) </a:t>
            </a:r>
          </a:p>
          <a:p>
            <a:pPr>
              <a:spcBef>
                <a:spcPts val="0"/>
              </a:spcBef>
              <a:spcAft>
                <a:spcPts val="1200"/>
              </a:spcAft>
            </a:pPr>
            <a:r>
              <a:rPr lang="en-US" sz="2000" dirty="0" smtClean="0"/>
              <a:t>Industry’s most accurate 7½-digit digital </a:t>
            </a:r>
            <a:r>
              <a:rPr lang="en-US" sz="2000" dirty="0" err="1" smtClean="0"/>
              <a:t>multimeter</a:t>
            </a:r>
            <a:endParaRPr lang="en-US" sz="2000" dirty="0" smtClean="0"/>
          </a:p>
          <a:p>
            <a:pPr>
              <a:spcBef>
                <a:spcPts val="0"/>
              </a:spcBef>
              <a:spcAft>
                <a:spcPts val="1200"/>
              </a:spcAft>
            </a:pPr>
            <a:r>
              <a:rPr lang="en-US" sz="2000" dirty="0" smtClean="0"/>
              <a:t>Voltage measurements from ±10 </a:t>
            </a:r>
            <a:r>
              <a:rPr lang="en-US" sz="2000" dirty="0" err="1" smtClean="0"/>
              <a:t>nV</a:t>
            </a:r>
            <a:r>
              <a:rPr lang="en-US" sz="2000" dirty="0" smtClean="0"/>
              <a:t> to 1000 VDC (700 VAC)</a:t>
            </a:r>
          </a:p>
          <a:p>
            <a:pPr>
              <a:spcBef>
                <a:spcPts val="0"/>
              </a:spcBef>
              <a:spcAft>
                <a:spcPts val="1200"/>
              </a:spcAft>
            </a:pPr>
            <a:r>
              <a:rPr lang="en-US" sz="2000" dirty="0" smtClean="0"/>
              <a:t>8 DC current ranges with sensitivity down to 1 </a:t>
            </a:r>
            <a:r>
              <a:rPr lang="en-US" sz="2000" dirty="0" err="1" smtClean="0"/>
              <a:t>pA</a:t>
            </a:r>
            <a:endParaRPr lang="en-US" sz="2000" dirty="0" smtClean="0"/>
          </a:p>
          <a:p>
            <a:pPr>
              <a:spcBef>
                <a:spcPts val="0"/>
              </a:spcBef>
              <a:spcAft>
                <a:spcPts val="1200"/>
              </a:spcAft>
            </a:pPr>
            <a:r>
              <a:rPr lang="en-US" sz="2000" dirty="0" smtClean="0"/>
              <a:t>Resistance measurements from 10 µ</a:t>
            </a:r>
            <a:r>
              <a:rPr lang="el-GR" sz="2000" dirty="0" smtClean="0"/>
              <a:t>Ω </a:t>
            </a:r>
            <a:r>
              <a:rPr lang="en-US" sz="2000" dirty="0" smtClean="0"/>
              <a:t>to </a:t>
            </a:r>
            <a:br>
              <a:rPr lang="en-US" sz="2000" dirty="0" smtClean="0"/>
            </a:br>
            <a:r>
              <a:rPr lang="en-US" sz="2000" dirty="0" smtClean="0"/>
              <a:t>5 G</a:t>
            </a:r>
            <a:r>
              <a:rPr lang="el-GR" sz="2000" dirty="0" smtClean="0"/>
              <a:t>Ω</a:t>
            </a:r>
          </a:p>
          <a:p>
            <a:pPr>
              <a:spcBef>
                <a:spcPts val="0"/>
              </a:spcBef>
              <a:spcAft>
                <a:spcPts val="1200"/>
              </a:spcAft>
            </a:pPr>
            <a:r>
              <a:rPr lang="el-GR" sz="2000" dirty="0" smtClean="0"/>
              <a:t>±500 </a:t>
            </a:r>
            <a:r>
              <a:rPr lang="en-US" sz="2000" dirty="0" smtClean="0"/>
              <a:t>VDC/</a:t>
            </a:r>
            <a:r>
              <a:rPr lang="en-US" sz="2000" dirty="0" err="1" smtClean="0"/>
              <a:t>Vrms</a:t>
            </a:r>
            <a:r>
              <a:rPr lang="en-US" sz="2000" dirty="0" smtClean="0"/>
              <a:t> common-mode isolation</a:t>
            </a:r>
          </a:p>
          <a:p>
            <a:pPr>
              <a:spcBef>
                <a:spcPts val="0"/>
              </a:spcBef>
              <a:spcAft>
                <a:spcPts val="1200"/>
              </a:spcAft>
            </a:pPr>
            <a:r>
              <a:rPr lang="en-US" sz="2000" dirty="0" smtClean="0"/>
              <a:t>1.8 MS/s isolated, 1000 V waveform acquisition</a:t>
            </a:r>
          </a:p>
          <a:p>
            <a:endParaRPr lang="en-US" dirty="0"/>
          </a:p>
        </p:txBody>
      </p:sp>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5.1</a:t>
            </a:r>
          </a:p>
        </p:txBody>
      </p:sp>
      <p:sp>
        <p:nvSpPr>
          <p:cNvPr id="818180" name="Text Box 19"/>
          <p:cNvSpPr txBox="1">
            <a:spLocks noChangeArrowheads="1"/>
          </p:cNvSpPr>
          <p:nvPr/>
        </p:nvSpPr>
        <p:spPr bwMode="auto">
          <a:xfrm>
            <a:off x="990599" y="3665110"/>
            <a:ext cx="7347858" cy="954107"/>
          </a:xfrm>
          <a:prstGeom prst="rect">
            <a:avLst/>
          </a:prstGeom>
          <a:noFill/>
          <a:ln w="9525">
            <a:noFill/>
            <a:miter lim="800000"/>
            <a:headEnd type="none" w="sm" len="sm"/>
            <a:tailEnd type="none" w="sm" len="sm"/>
          </a:ln>
        </p:spPr>
        <p:txBody>
          <a:bodyPr wrap="square">
            <a:spAutoFit/>
          </a:bodyPr>
          <a:lstStyle/>
          <a:p>
            <a:pPr marL="283464" indent="-283464">
              <a:buFont typeface="Arial" pitchFamily="34" charset="0"/>
              <a:buChar char="•"/>
            </a:pPr>
            <a:r>
              <a:rPr lang="en-US" sz="2800" dirty="0" smtClean="0"/>
              <a:t>Use the DMM Soft Front Panel to measure the temperature.</a:t>
            </a:r>
            <a:endParaRPr lang="en-US" sz="2800" dirty="0">
              <a:solidFill>
                <a:schemeClr val="bg1"/>
              </a:solidFill>
            </a:endParaRPr>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a:t>	</a:t>
            </a:r>
            <a:r>
              <a:rPr lang="en-US" sz="3600" dirty="0" smtClean="0"/>
              <a:t>Measure Temperature Using the </a:t>
            </a:r>
            <a:br>
              <a:rPr lang="en-US" sz="3600" dirty="0" smtClean="0"/>
            </a:br>
            <a:r>
              <a:rPr lang="en-US" sz="3600" dirty="0" smtClean="0"/>
              <a:t>DMM Soft Front Panel</a:t>
            </a: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10 minutes</a:t>
            </a:r>
            <a:r>
              <a:rPr lang="en-US" sz="2800" dirty="0"/>
              <a:t>	</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4" cstate="print"/>
          <a:srcRect l="14428" t="10317" r="11025" b="26561"/>
          <a:stretch>
            <a:fillRect/>
          </a:stretch>
        </p:blipFill>
        <p:spPr>
          <a:xfrm>
            <a:off x="6011332" y="1066800"/>
            <a:ext cx="2905761" cy="5029200"/>
          </a:xfrm>
          <a:prstGeom prst="rect">
            <a:avLst/>
          </a:prstGeom>
        </p:spPr>
      </p:pic>
      <p:pic>
        <p:nvPicPr>
          <p:cNvPr id="11" name="Picture 4"/>
          <p:cNvPicPr>
            <a:picLocks noChangeAspect="1" noChangeArrowheads="1"/>
          </p:cNvPicPr>
          <p:nvPr/>
        </p:nvPicPr>
        <p:blipFill>
          <a:blip r:embed="rId5" cstate="print"/>
          <a:srcRect l="4472"/>
          <a:stretch>
            <a:fillRect/>
          </a:stretch>
        </p:blipFill>
        <p:spPr bwMode="auto">
          <a:xfrm>
            <a:off x="1219200" y="1752600"/>
            <a:ext cx="3261829" cy="4193606"/>
          </a:xfrm>
          <a:prstGeom prst="rect">
            <a:avLst/>
          </a:prstGeom>
          <a:noFill/>
          <a:ln w="9525">
            <a:noFill/>
            <a:miter lim="800000"/>
            <a:headEnd/>
            <a:tailEnd/>
          </a:ln>
        </p:spPr>
      </p:pic>
      <p:sp>
        <p:nvSpPr>
          <p:cNvPr id="12" name="Text Box 7"/>
          <p:cNvSpPr txBox="1">
            <a:spLocks noChangeArrowheads="1"/>
          </p:cNvSpPr>
          <p:nvPr/>
        </p:nvSpPr>
        <p:spPr bwMode="auto">
          <a:xfrm>
            <a:off x="2270878" y="6171655"/>
            <a:ext cx="1494320" cy="253916"/>
          </a:xfrm>
          <a:prstGeom prst="rect">
            <a:avLst/>
          </a:prstGeom>
          <a:noFill/>
          <a:ln w="9525">
            <a:noFill/>
            <a:miter lim="800000"/>
            <a:headEnd/>
            <a:tailEnd/>
          </a:ln>
        </p:spPr>
        <p:txBody>
          <a:bodyPr wrap="none">
            <a:spAutoFit/>
          </a:bodyPr>
          <a:lstStyle/>
          <a:p>
            <a:pPr algn="ctr"/>
            <a:r>
              <a:rPr lang="en-US" sz="1050" dirty="0" smtClean="0">
                <a:latin typeface="Arial Narrow" pitchFamily="34" charset="0"/>
              </a:rPr>
              <a:t>* Image </a:t>
            </a:r>
            <a:r>
              <a:rPr lang="en-US" sz="1050" dirty="0">
                <a:latin typeface="Arial Narrow" pitchFamily="34" charset="0"/>
              </a:rPr>
              <a:t>courtesy of Agilent</a:t>
            </a:r>
          </a:p>
        </p:txBody>
      </p:sp>
      <p:sp>
        <p:nvSpPr>
          <p:cNvPr id="6" name="Title 1"/>
          <p:cNvSpPr txBox="1">
            <a:spLocks/>
          </p:cNvSpPr>
          <p:nvPr/>
        </p:nvSpPr>
        <p:spPr bwMode="auto">
          <a:xfrm>
            <a:off x="304800" y="2286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endParaRPr kumimoji="0" lang="en-US" sz="3600" b="1" i="0" u="none" strike="noStrike" kern="0" cap="none" spc="0" normalizeH="0" baseline="0" noProof="0" dirty="0">
              <a:ln>
                <a:noFill/>
              </a:ln>
              <a:solidFill>
                <a:srgbClr val="2567A7"/>
              </a:solidFill>
              <a:effectLst/>
              <a:uLnTx/>
              <a:uFillTx/>
              <a:latin typeface="+mj-lt"/>
              <a:ea typeface="+mj-ea"/>
              <a:cs typeface="+mj-cs"/>
            </a:endParaRPr>
          </a:p>
        </p:txBody>
      </p:sp>
      <p:sp>
        <p:nvSpPr>
          <p:cNvPr id="7" name="Title 6"/>
          <p:cNvSpPr>
            <a:spLocks noGrp="1"/>
          </p:cNvSpPr>
          <p:nvPr>
            <p:ph type="title"/>
          </p:nvPr>
        </p:nvSpPr>
        <p:spPr/>
        <p:txBody>
          <a:bodyPr>
            <a:normAutofit/>
          </a:bodyPr>
          <a:lstStyle/>
          <a:p>
            <a:pPr lvl="0"/>
            <a:r>
              <a:rPr lang="en-US" kern="0" dirty="0" smtClean="0">
                <a:solidFill>
                  <a:srgbClr val="2567A7"/>
                </a:solidFill>
              </a:rPr>
              <a:t>Traditional Measurement Solutions</a:t>
            </a:r>
            <a:endParaRPr lang="en-US" dirty="0"/>
          </a:p>
        </p:txBody>
      </p:sp>
      <p:sp>
        <p:nvSpPr>
          <p:cNvPr id="30" name="Rectangular Callout 29"/>
          <p:cNvSpPr/>
          <p:nvPr/>
        </p:nvSpPr>
        <p:spPr>
          <a:xfrm>
            <a:off x="4267200" y="1371600"/>
            <a:ext cx="2362200" cy="838200"/>
          </a:xfrm>
          <a:prstGeom prst="wedgeRectCallout">
            <a:avLst>
              <a:gd name="adj1" fmla="val 63044"/>
              <a:gd name="adj2" fmla="val 17455"/>
            </a:avLst>
          </a:prstGeom>
          <a:solidFill>
            <a:srgbClr val="EAF0F7"/>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buFont typeface="Arial" pitchFamily="34" charset="0"/>
              <a:buChar char="•"/>
            </a:pPr>
            <a:r>
              <a:rPr lang="en-US" sz="1400" dirty="0" smtClean="0">
                <a:solidFill>
                  <a:schemeClr val="tx1"/>
                </a:solidFill>
              </a:rPr>
              <a:t> Text-based languages</a:t>
            </a:r>
          </a:p>
          <a:p>
            <a:pPr>
              <a:buFont typeface="Arial" pitchFamily="34" charset="0"/>
              <a:buChar char="•"/>
            </a:pPr>
            <a:r>
              <a:rPr lang="en-US" sz="1400" dirty="0" smtClean="0">
                <a:solidFill>
                  <a:schemeClr val="tx1"/>
                </a:solidFill>
              </a:rPr>
              <a:t> Fixed software solutions</a:t>
            </a:r>
          </a:p>
          <a:p>
            <a:pPr>
              <a:buFont typeface="Arial" pitchFamily="34" charset="0"/>
              <a:buChar char="•"/>
            </a:pPr>
            <a:r>
              <a:rPr lang="en-US" sz="1400" dirty="0" smtClean="0">
                <a:solidFill>
                  <a:schemeClr val="tx1"/>
                </a:solidFill>
              </a:rPr>
              <a:t> Low-level I/O</a:t>
            </a:r>
          </a:p>
        </p:txBody>
      </p:sp>
    </p:spTree>
    <p:custDataLst>
      <p:tags r:id="rId1"/>
    </p:custDataLst>
    <p:extLst>
      <p:ext uri="{BB962C8B-B14F-4D97-AF65-F5344CB8AC3E}">
        <p14:creationId xmlns="" xmlns:p14="http://schemas.microsoft.com/office/powerpoint/2010/main" val="8493134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DMM Instrument Driver</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199775279"/>
              </p:ext>
            </p:extLst>
          </p:nvPr>
        </p:nvGraphicFramePr>
        <p:xfrm>
          <a:off x="381000" y="2133600"/>
          <a:ext cx="8458200" cy="3149600"/>
        </p:xfrm>
        <a:graphic>
          <a:graphicData uri="http://schemas.openxmlformats.org/drawingml/2006/table">
            <a:tbl>
              <a:tblPr>
                <a:tableStyleId>{6E25E649-3F16-4E02-A733-19D2CDBF48F0}</a:tableStyleId>
              </a:tblPr>
              <a:tblGrid>
                <a:gridCol w="1752600"/>
                <a:gridCol w="2743200"/>
                <a:gridCol w="3962400"/>
              </a:tblGrid>
              <a:tr h="1574800">
                <a:tc>
                  <a:txBody>
                    <a:bodyPr/>
                    <a:lstStyle/>
                    <a:p>
                      <a:pPr algn="r"/>
                      <a:r>
                        <a:rPr lang="en-US" sz="2800" dirty="0" smtClean="0"/>
                        <a:t>Express VIs</a:t>
                      </a:r>
                      <a:endParaRPr lang="en-US" sz="2800" b="1" dirty="0"/>
                    </a:p>
                  </a:txBody>
                  <a:tcPr anchor="ctr">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Quick</a:t>
                      </a:r>
                      <a:r>
                        <a:rPr lang="en-US" sz="1600" baseline="0" dirty="0" smtClean="0"/>
                        <a:t> and Easy</a:t>
                      </a:r>
                    </a:p>
                    <a:p>
                      <a:pPr marL="285750" indent="-182880">
                        <a:buFont typeface="Arial" pitchFamily="34" charset="0"/>
                        <a:buChar char="•"/>
                      </a:pPr>
                      <a:r>
                        <a:rPr lang="en-US" sz="1600" baseline="0" dirty="0" smtClean="0"/>
                        <a:t>Configuration-Based</a:t>
                      </a:r>
                    </a:p>
                    <a:p>
                      <a:pPr marL="285750" indent="-182880">
                        <a:buFont typeface="Arial" pitchFamily="34" charset="0"/>
                        <a:buChar char="•"/>
                      </a:pPr>
                      <a:r>
                        <a:rPr lang="en-US" sz="1600" baseline="0" dirty="0" smtClean="0"/>
                        <a:t>Limited</a:t>
                      </a:r>
                      <a:endParaRPr lang="en-US" sz="1600" dirty="0"/>
                    </a:p>
                  </a:txBody>
                  <a:tcPr marR="457200" anchor="ctr">
                    <a:lnB w="12700" cap="flat" cmpd="sng" algn="ctr">
                      <a:solidFill>
                        <a:schemeClr val="tx1"/>
                      </a:solidFill>
                      <a:prstDash val="solid"/>
                      <a:round/>
                      <a:headEnd type="none" w="med" len="med"/>
                      <a:tailEnd type="none" w="med" len="med"/>
                    </a:lnB>
                  </a:tcPr>
                </a:tc>
                <a:tc>
                  <a:txBody>
                    <a:bodyPr/>
                    <a:lstStyle/>
                    <a:p>
                      <a:endParaRPr lang="en-US" dirty="0"/>
                    </a:p>
                  </a:txBody>
                  <a:tcPr>
                    <a:lnB w="12700" cap="flat" cmpd="sng" algn="ctr">
                      <a:solidFill>
                        <a:schemeClr val="tx1"/>
                      </a:solidFill>
                      <a:prstDash val="solid"/>
                      <a:round/>
                      <a:headEnd type="none" w="med" len="med"/>
                      <a:tailEnd type="none" w="med" len="med"/>
                    </a:lnB>
                  </a:tcPr>
                </a:tc>
              </a:tr>
              <a:tr h="1574800">
                <a:tc>
                  <a:txBody>
                    <a:bodyPr/>
                    <a:lstStyle/>
                    <a:p>
                      <a:pPr algn="r"/>
                      <a:r>
                        <a:rPr lang="en-US" sz="2800" dirty="0" smtClean="0"/>
                        <a:t>Standard</a:t>
                      </a:r>
                    </a:p>
                    <a:p>
                      <a:pPr algn="r"/>
                      <a:r>
                        <a:rPr lang="en-US" sz="2800" dirty="0" smtClean="0"/>
                        <a:t>VIs</a:t>
                      </a:r>
                      <a:endParaRPr lang="en-US" sz="2800" b="1"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182880">
                        <a:buFont typeface="Arial" pitchFamily="34" charset="0"/>
                        <a:buChar char="•"/>
                      </a:pPr>
                      <a:r>
                        <a:rPr lang="en-US" sz="1600" dirty="0" smtClean="0"/>
                        <a:t>Hides </a:t>
                      </a:r>
                      <a:br>
                        <a:rPr lang="en-US" sz="1600" dirty="0" smtClean="0"/>
                      </a:br>
                      <a:r>
                        <a:rPr lang="en-US" sz="1600" dirty="0" smtClean="0"/>
                        <a:t>Unnecessary</a:t>
                      </a:r>
                      <a:br>
                        <a:rPr lang="en-US" sz="1600" dirty="0" smtClean="0"/>
                      </a:br>
                      <a:r>
                        <a:rPr lang="en-US" sz="1600" dirty="0" smtClean="0"/>
                        <a:t>Details</a:t>
                      </a:r>
                    </a:p>
                    <a:p>
                      <a:pPr marL="285750" indent="-182880">
                        <a:buFont typeface="Arial" pitchFamily="34" charset="0"/>
                        <a:buChar char="•"/>
                      </a:pPr>
                      <a:endParaRPr lang="en-US" sz="1600" dirty="0" smtClean="0"/>
                    </a:p>
                    <a:p>
                      <a:pPr marL="285750" indent="-182880">
                        <a:buFont typeface="Arial" pitchFamily="34" charset="0"/>
                        <a:buChar char="•"/>
                      </a:pPr>
                      <a:r>
                        <a:rPr lang="en-US" sz="1600" dirty="0" smtClean="0"/>
                        <a:t>Retains</a:t>
                      </a:r>
                      <a:r>
                        <a:rPr lang="en-US" sz="1600" baseline="0" dirty="0" smtClean="0"/>
                        <a:t> Power </a:t>
                      </a:r>
                      <a:br>
                        <a:rPr lang="en-US" sz="1600" baseline="0" dirty="0" smtClean="0"/>
                      </a:br>
                      <a:r>
                        <a:rPr lang="en-US" sz="1600" baseline="0" dirty="0" smtClean="0"/>
                        <a:t>and Flexibility</a:t>
                      </a:r>
                      <a:endParaRPr lang="en-US" sz="1600" dirty="0"/>
                    </a:p>
                  </a:txBody>
                  <a:tcPr marR="4572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74082" name="Picture 2"/>
          <p:cNvPicPr>
            <a:picLocks noChangeAspect="1" noChangeArrowheads="1"/>
          </p:cNvPicPr>
          <p:nvPr/>
        </p:nvPicPr>
        <p:blipFill>
          <a:blip r:embed="rId3"/>
          <a:srcRect/>
          <a:stretch>
            <a:fillRect/>
          </a:stretch>
        </p:blipFill>
        <p:spPr bwMode="auto">
          <a:xfrm>
            <a:off x="6934200" y="2514600"/>
            <a:ext cx="942975" cy="885825"/>
          </a:xfrm>
          <a:prstGeom prst="rect">
            <a:avLst/>
          </a:prstGeom>
          <a:noFill/>
          <a:ln w="9525">
            <a:noFill/>
            <a:miter lim="800000"/>
            <a:headEnd/>
            <a:tailEnd/>
          </a:ln>
        </p:spPr>
      </p:pic>
      <p:pic>
        <p:nvPicPr>
          <p:cNvPr id="174083" name="Picture 3"/>
          <p:cNvPicPr>
            <a:picLocks noChangeAspect="1" noChangeArrowheads="1"/>
          </p:cNvPicPr>
          <p:nvPr/>
        </p:nvPicPr>
        <p:blipFill>
          <a:blip r:embed="rId4"/>
          <a:srcRect t="28959"/>
          <a:stretch>
            <a:fillRect/>
          </a:stretch>
        </p:blipFill>
        <p:spPr bwMode="auto">
          <a:xfrm>
            <a:off x="3810000" y="3733800"/>
            <a:ext cx="5476875" cy="1495425"/>
          </a:xfrm>
          <a:prstGeom prst="rect">
            <a:avLst/>
          </a:prstGeom>
          <a:noFill/>
          <a:ln w="9525">
            <a:noFill/>
            <a:miter lim="800000"/>
            <a:headEnd/>
            <a:tailEnd/>
          </a:ln>
        </p:spPr>
      </p:pic>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5.2 </a:t>
            </a:r>
          </a:p>
        </p:txBody>
      </p:sp>
      <p:sp>
        <p:nvSpPr>
          <p:cNvPr id="818180" name="Text Box 19"/>
          <p:cNvSpPr txBox="1">
            <a:spLocks noChangeArrowheads="1"/>
          </p:cNvSpPr>
          <p:nvPr/>
        </p:nvSpPr>
        <p:spPr bwMode="auto">
          <a:xfrm>
            <a:off x="990599" y="3665110"/>
            <a:ext cx="7347858" cy="954107"/>
          </a:xfrm>
          <a:prstGeom prst="rect">
            <a:avLst/>
          </a:prstGeom>
          <a:noFill/>
          <a:ln w="9525">
            <a:noFill/>
            <a:miter lim="800000"/>
            <a:headEnd type="none" w="sm" len="sm"/>
            <a:tailEnd type="none" w="sm" len="sm"/>
          </a:ln>
        </p:spPr>
        <p:txBody>
          <a:bodyPr wrap="square">
            <a:spAutoFit/>
          </a:bodyPr>
          <a:lstStyle/>
          <a:p>
            <a:pPr marL="283464" indent="-283464">
              <a:buFont typeface="Arial" pitchFamily="34" charset="0"/>
              <a:buChar char="•"/>
            </a:pPr>
            <a:r>
              <a:rPr lang="en-US" sz="2800" dirty="0" smtClean="0"/>
              <a:t>Create a LabVIEW application that will take temperature measurements.</a:t>
            </a:r>
            <a:endParaRPr lang="en-US" sz="2800" dirty="0"/>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smtClean="0"/>
              <a:t>Read Temperature</a:t>
            </a:r>
          </a:p>
          <a:p>
            <a:pPr marL="381000" indent="-381000">
              <a:lnSpc>
                <a:spcPct val="90000"/>
              </a:lnSpc>
              <a:spcBef>
                <a:spcPct val="20000"/>
              </a:spcBef>
              <a:tabLst>
                <a:tab pos="8229600" algn="r"/>
              </a:tabLst>
            </a:pP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15 minutes</a:t>
            </a:r>
            <a:r>
              <a:rPr lang="en-US" sz="2800" dirty="0"/>
              <a:t>	</a:t>
            </a: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5.3 </a:t>
            </a:r>
          </a:p>
        </p:txBody>
      </p:sp>
      <p:sp>
        <p:nvSpPr>
          <p:cNvPr id="818180" name="Text Box 19"/>
          <p:cNvSpPr txBox="1">
            <a:spLocks noChangeArrowheads="1"/>
          </p:cNvSpPr>
          <p:nvPr/>
        </p:nvSpPr>
        <p:spPr bwMode="auto">
          <a:xfrm>
            <a:off x="990599" y="3665110"/>
            <a:ext cx="7347858" cy="1815882"/>
          </a:xfrm>
          <a:prstGeom prst="rect">
            <a:avLst/>
          </a:prstGeom>
          <a:noFill/>
          <a:ln w="9525">
            <a:noFill/>
            <a:miter lim="800000"/>
            <a:headEnd type="none" w="sm" len="sm"/>
            <a:tailEnd type="none" w="sm" len="sm"/>
          </a:ln>
        </p:spPr>
        <p:txBody>
          <a:bodyPr wrap="square">
            <a:spAutoFit/>
          </a:bodyPr>
          <a:lstStyle/>
          <a:p>
            <a:pPr marL="283464" indent="-283464">
              <a:buFont typeface="Arial" pitchFamily="34" charset="0"/>
              <a:buChar char="•"/>
            </a:pPr>
            <a:r>
              <a:rPr lang="en-US" sz="2800" dirty="0" smtClean="0"/>
              <a:t>Create a LabVIEW application that will use the DMM to continuously take temperature measurements and throw an alarm if the temperature exceeds a given limit.</a:t>
            </a:r>
            <a:endParaRPr lang="en-US" sz="2800" dirty="0"/>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marL="381000" indent="-381000">
              <a:lnSpc>
                <a:spcPct val="90000"/>
              </a:lnSpc>
              <a:spcBef>
                <a:spcPct val="20000"/>
              </a:spcBef>
              <a:tabLst>
                <a:tab pos="8229600" algn="r"/>
              </a:tabLst>
            </a:pPr>
            <a:r>
              <a:rPr lang="en-US" sz="3600" dirty="0" smtClean="0"/>
              <a:t>Temperature Test</a:t>
            </a:r>
          </a:p>
          <a:p>
            <a:pPr marL="381000" indent="-381000">
              <a:lnSpc>
                <a:spcPct val="90000"/>
              </a:lnSpc>
              <a:spcBef>
                <a:spcPct val="20000"/>
              </a:spcBef>
              <a:tabLst>
                <a:tab pos="8229600" algn="r"/>
              </a:tabLst>
            </a:pP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20 minutes</a:t>
            </a:r>
            <a:r>
              <a:rPr lang="en-US" sz="2800" dirty="0"/>
              <a:t>	</a:t>
            </a:r>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rot="-5400000">
            <a:off x="-579438" y="4292601"/>
            <a:ext cx="2225675" cy="457200"/>
            <a:chOff x="280" y="1968"/>
            <a:chExt cx="968" cy="288"/>
          </a:xfrm>
        </p:grpSpPr>
        <p:sp>
          <p:nvSpPr>
            <p:cNvPr id="818182" name="AutoShape 4"/>
            <p:cNvSpPr>
              <a:spLocks noChangeArrowheads="1"/>
            </p:cNvSpPr>
            <p:nvPr/>
          </p:nvSpPr>
          <p:spPr bwMode="auto">
            <a:xfrm>
              <a:off x="312" y="1968"/>
              <a:ext cx="888" cy="280"/>
            </a:xfrm>
            <a:prstGeom prst="roundRect">
              <a:avLst>
                <a:gd name="adj" fmla="val 16667"/>
              </a:avLst>
            </a:prstGeom>
            <a:solidFill>
              <a:srgbClr val="336699"/>
            </a:solidFill>
            <a:ln w="9525">
              <a:solidFill>
                <a:srgbClr val="5E84B8"/>
              </a:solidFill>
              <a:round/>
              <a:headEnd type="none" w="sm" len="sm"/>
              <a:tailEnd type="none" w="sm" len="sm"/>
            </a:ln>
          </p:spPr>
          <p:txBody>
            <a:bodyPr wrap="none" anchor="ctr"/>
            <a:lstStyle/>
            <a:p>
              <a:endParaRPr lang="en-US"/>
            </a:p>
          </p:txBody>
        </p:sp>
        <p:sp>
          <p:nvSpPr>
            <p:cNvPr id="818183" name="Text Box 5"/>
            <p:cNvSpPr txBox="1">
              <a:spLocks noChangeArrowheads="1"/>
            </p:cNvSpPr>
            <p:nvPr/>
          </p:nvSpPr>
          <p:spPr bwMode="auto">
            <a:xfrm>
              <a:off x="280" y="1968"/>
              <a:ext cx="968" cy="288"/>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en-US" sz="2400" b="1">
                  <a:solidFill>
                    <a:schemeClr val="bg1"/>
                  </a:solidFill>
                  <a:latin typeface="Arial Narrow" pitchFamily="34" charset="0"/>
                </a:rPr>
                <a:t>OBJECTIVE</a:t>
              </a:r>
            </a:p>
          </p:txBody>
        </p:sp>
      </p:grpSp>
      <p:sp>
        <p:nvSpPr>
          <p:cNvPr id="818179" name="Rectangle 18"/>
          <p:cNvSpPr>
            <a:spLocks noGrp="1" noChangeArrowheads="1"/>
          </p:cNvSpPr>
          <p:nvPr>
            <p:ph type="title"/>
          </p:nvPr>
        </p:nvSpPr>
        <p:spPr/>
        <p:txBody>
          <a:bodyPr/>
          <a:lstStyle/>
          <a:p>
            <a:pPr eaLnBrk="1" hangingPunct="1"/>
            <a:r>
              <a:rPr lang="en-US" dirty="0" smtClean="0"/>
              <a:t>Exercise 5.4 </a:t>
            </a:r>
          </a:p>
        </p:txBody>
      </p:sp>
      <p:sp>
        <p:nvSpPr>
          <p:cNvPr id="818180" name="Text Box 19"/>
          <p:cNvSpPr txBox="1">
            <a:spLocks noChangeArrowheads="1"/>
          </p:cNvSpPr>
          <p:nvPr/>
        </p:nvSpPr>
        <p:spPr bwMode="auto">
          <a:xfrm>
            <a:off x="990599" y="3665110"/>
            <a:ext cx="7347858" cy="954107"/>
          </a:xfrm>
          <a:prstGeom prst="rect">
            <a:avLst/>
          </a:prstGeom>
          <a:noFill/>
          <a:ln w="9525">
            <a:noFill/>
            <a:miter lim="800000"/>
            <a:headEnd type="none" w="sm" len="sm"/>
            <a:tailEnd type="none" w="sm" len="sm"/>
          </a:ln>
        </p:spPr>
        <p:txBody>
          <a:bodyPr wrap="square">
            <a:spAutoFit/>
          </a:bodyPr>
          <a:lstStyle/>
          <a:p>
            <a:pPr marL="283464" indent="-283464">
              <a:buFont typeface="Arial" pitchFamily="34" charset="0"/>
              <a:buChar char="•"/>
            </a:pPr>
            <a:r>
              <a:rPr lang="en-US" sz="2800" dirty="0" smtClean="0"/>
              <a:t>Explore a Temperature test that has already been created with Standard </a:t>
            </a:r>
            <a:r>
              <a:rPr lang="en-US" sz="2800" dirty="0" err="1" smtClean="0"/>
              <a:t>VIs.</a:t>
            </a:r>
            <a:endParaRPr lang="en-US" sz="2800" dirty="0"/>
          </a:p>
        </p:txBody>
      </p:sp>
      <p:sp>
        <p:nvSpPr>
          <p:cNvPr id="818181" name="Rectangle 20"/>
          <p:cNvSpPr>
            <a:spLocks noChangeArrowheads="1"/>
          </p:cNvSpPr>
          <p:nvPr/>
        </p:nvSpPr>
        <p:spPr bwMode="auto">
          <a:xfrm>
            <a:off x="381000" y="1219200"/>
            <a:ext cx="8763000" cy="1600200"/>
          </a:xfrm>
          <a:prstGeom prst="rect">
            <a:avLst/>
          </a:prstGeom>
          <a:noFill/>
          <a:ln w="9525">
            <a:noFill/>
            <a:miter lim="800000"/>
            <a:headEnd/>
            <a:tailEnd/>
          </a:ln>
        </p:spPr>
        <p:txBody>
          <a:bodyPr/>
          <a:lstStyle/>
          <a:p>
            <a:pPr indent="-381000">
              <a:lnSpc>
                <a:spcPct val="90000"/>
              </a:lnSpc>
              <a:spcBef>
                <a:spcPct val="20000"/>
              </a:spcBef>
              <a:tabLst>
                <a:tab pos="8229600" algn="r"/>
              </a:tabLst>
            </a:pPr>
            <a:r>
              <a:rPr lang="en-US" sz="3600" dirty="0" smtClean="0"/>
              <a:t>Temperature Test with Standard VIs (Optional)</a:t>
            </a:r>
            <a:endParaRPr lang="en-US" sz="3600" dirty="0"/>
          </a:p>
          <a:p>
            <a:pPr marL="381000" indent="-381000">
              <a:lnSpc>
                <a:spcPct val="90000"/>
              </a:lnSpc>
              <a:spcBef>
                <a:spcPct val="20000"/>
              </a:spcBef>
              <a:tabLst>
                <a:tab pos="8229600" algn="r"/>
              </a:tabLst>
            </a:pPr>
            <a:endParaRPr lang="en-US" sz="2400" dirty="0"/>
          </a:p>
          <a:p>
            <a:pPr marL="381000" indent="-381000">
              <a:lnSpc>
                <a:spcPct val="90000"/>
              </a:lnSpc>
              <a:spcBef>
                <a:spcPct val="20000"/>
              </a:spcBef>
              <a:tabLst>
                <a:tab pos="8229600" algn="r"/>
              </a:tabLst>
            </a:pPr>
            <a:r>
              <a:rPr lang="en-US" sz="2800" dirty="0"/>
              <a:t>Time to </a:t>
            </a:r>
            <a:r>
              <a:rPr lang="en-US" sz="2800" dirty="0" smtClean="0"/>
              <a:t>complete: 10 minutes</a:t>
            </a:r>
            <a:r>
              <a:rPr lang="en-US" sz="2800" dirty="0"/>
              <a:t>	</a:t>
            </a:r>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7266" name="Picture 2" descr="C:\Users\llindstr\Desktop\TestStand &amp; PXI Hands-On\Images for Presentation\Hardware Spec Slides\4143 SMU.png"/>
          <p:cNvPicPr>
            <a:picLocks noChangeAspect="1" noChangeArrowheads="1"/>
          </p:cNvPicPr>
          <p:nvPr/>
        </p:nvPicPr>
        <p:blipFill>
          <a:blip r:embed="rId3" cstate="print"/>
          <a:srcRect r="5257" b="3243"/>
          <a:stretch>
            <a:fillRect/>
          </a:stretch>
        </p:blipFill>
        <p:spPr bwMode="auto">
          <a:xfrm>
            <a:off x="6478086" y="3505200"/>
            <a:ext cx="2665914" cy="2514600"/>
          </a:xfrm>
          <a:prstGeom prst="rect">
            <a:avLst/>
          </a:prstGeom>
          <a:noFill/>
        </p:spPr>
      </p:pic>
      <p:sp>
        <p:nvSpPr>
          <p:cNvPr id="5" name="Content Placeholder 4"/>
          <p:cNvSpPr>
            <a:spLocks noGrp="1"/>
          </p:cNvSpPr>
          <p:nvPr>
            <p:ph idx="1"/>
          </p:nvPr>
        </p:nvSpPr>
        <p:spPr/>
        <p:txBody>
          <a:bodyPr/>
          <a:lstStyle/>
          <a:p>
            <a:pPr>
              <a:spcBef>
                <a:spcPts val="0"/>
              </a:spcBef>
              <a:spcAft>
                <a:spcPts val="1200"/>
              </a:spcAft>
              <a:buNone/>
            </a:pPr>
            <a:r>
              <a:rPr lang="en-US" sz="2800" dirty="0" smtClean="0"/>
              <a:t>NI PXIe-4143 Source Measurement Unit (SMU)</a:t>
            </a:r>
          </a:p>
          <a:p>
            <a:pPr>
              <a:spcBef>
                <a:spcPts val="0"/>
              </a:spcBef>
              <a:spcAft>
                <a:spcPts val="1200"/>
              </a:spcAft>
            </a:pPr>
            <a:r>
              <a:rPr lang="en-US" sz="2000" dirty="0" smtClean="0"/>
              <a:t>4 SMU channels per single-slot, 3U PXI Express module</a:t>
            </a:r>
          </a:p>
          <a:p>
            <a:pPr>
              <a:spcBef>
                <a:spcPts val="0"/>
              </a:spcBef>
              <a:spcAft>
                <a:spcPts val="1200"/>
              </a:spcAft>
            </a:pPr>
            <a:r>
              <a:rPr lang="en-US" sz="2000" dirty="0" smtClean="0"/>
              <a:t>±24 V at ±150 </a:t>
            </a:r>
            <a:r>
              <a:rPr lang="en-US" sz="2000" dirty="0" err="1" smtClean="0"/>
              <a:t>mA</a:t>
            </a:r>
            <a:r>
              <a:rPr lang="en-US" sz="2000" dirty="0" smtClean="0"/>
              <a:t> output with 4-quadrant operation</a:t>
            </a:r>
          </a:p>
          <a:p>
            <a:pPr>
              <a:spcBef>
                <a:spcPts val="0"/>
              </a:spcBef>
              <a:spcAft>
                <a:spcPts val="1200"/>
              </a:spcAft>
            </a:pPr>
            <a:r>
              <a:rPr lang="en-US" sz="2000" dirty="0" smtClean="0"/>
              <a:t>NI </a:t>
            </a:r>
            <a:r>
              <a:rPr lang="en-US" sz="2000" dirty="0" err="1" smtClean="0"/>
              <a:t>SourceAdapt</a:t>
            </a:r>
            <a:r>
              <a:rPr lang="en-US" sz="2000" dirty="0" smtClean="0"/>
              <a:t> technology for faster, more stable measurements</a:t>
            </a:r>
          </a:p>
          <a:p>
            <a:pPr>
              <a:spcBef>
                <a:spcPts val="0"/>
              </a:spcBef>
              <a:spcAft>
                <a:spcPts val="1200"/>
              </a:spcAft>
            </a:pPr>
            <a:r>
              <a:rPr lang="en-US" sz="2000" dirty="0" smtClean="0"/>
              <a:t>10 </a:t>
            </a:r>
            <a:r>
              <a:rPr lang="en-US" sz="2000" dirty="0" err="1" smtClean="0"/>
              <a:t>pA</a:t>
            </a:r>
            <a:r>
              <a:rPr lang="en-US" sz="2000" dirty="0" smtClean="0"/>
              <a:t> current measurement sensitivity</a:t>
            </a:r>
          </a:p>
          <a:p>
            <a:pPr>
              <a:spcBef>
                <a:spcPts val="0"/>
              </a:spcBef>
              <a:spcAft>
                <a:spcPts val="1200"/>
              </a:spcAft>
            </a:pPr>
            <a:r>
              <a:rPr lang="en-US" sz="2000" dirty="0" smtClean="0"/>
              <a:t>Continuous sampling of up to 600 </a:t>
            </a:r>
            <a:r>
              <a:rPr lang="en-US" sz="2000" dirty="0" err="1" smtClean="0"/>
              <a:t>kS</a:t>
            </a:r>
            <a:r>
              <a:rPr lang="en-US" sz="2000" dirty="0" smtClean="0"/>
              <a:t>/s</a:t>
            </a:r>
          </a:p>
          <a:p>
            <a:pPr>
              <a:spcBef>
                <a:spcPts val="0"/>
              </a:spcBef>
              <a:spcAft>
                <a:spcPts val="1200"/>
              </a:spcAft>
            </a:pPr>
            <a:r>
              <a:rPr lang="en-US" sz="2000" dirty="0" smtClean="0"/>
              <a:t>Onboard hardware sequencing engine for triggering </a:t>
            </a:r>
            <a:br>
              <a:rPr lang="en-US" sz="2000" dirty="0" smtClean="0"/>
            </a:br>
            <a:r>
              <a:rPr lang="en-US" sz="2000" dirty="0" smtClean="0"/>
              <a:t>and synchronization</a:t>
            </a:r>
          </a:p>
          <a:p>
            <a:endParaRPr lang="en-US" sz="2000" dirty="0"/>
          </a:p>
        </p:txBody>
      </p:sp>
      <p:sp>
        <p:nvSpPr>
          <p:cNvPr id="805889" name="Rectangle 2"/>
          <p:cNvSpPr>
            <a:spLocks noGrp="1" noChangeArrowheads="1"/>
          </p:cNvSpPr>
          <p:nvPr>
            <p:ph type="title"/>
          </p:nvPr>
        </p:nvSpPr>
        <p:spPr/>
        <p:txBody>
          <a:bodyPr/>
          <a:lstStyle/>
          <a:p>
            <a:r>
              <a:rPr lang="en-US" dirty="0" smtClean="0"/>
              <a:t>Source Measurement Unit (SMU)</a:t>
            </a:r>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descr="C:\Users\llindstr\Desktop\TestStand &amp; PXI Hands-On\Images for Presentation\Hardware Spec Slides\6548 HSDIO.png"/>
          <p:cNvPicPr>
            <a:picLocks noChangeAspect="1" noChangeArrowheads="1"/>
          </p:cNvPicPr>
          <p:nvPr/>
        </p:nvPicPr>
        <p:blipFill>
          <a:blip r:embed="rId3" cstate="print"/>
          <a:srcRect l="11111" t="9262" r="8327" b="8421"/>
          <a:stretch>
            <a:fillRect/>
          </a:stretch>
        </p:blipFill>
        <p:spPr bwMode="auto">
          <a:xfrm>
            <a:off x="6553200" y="3810000"/>
            <a:ext cx="2397512" cy="2286000"/>
          </a:xfrm>
          <a:prstGeom prst="rect">
            <a:avLst/>
          </a:prstGeom>
          <a:noFill/>
        </p:spPr>
      </p:pic>
      <p:sp>
        <p:nvSpPr>
          <p:cNvPr id="805889" name="Rectangle 2"/>
          <p:cNvSpPr>
            <a:spLocks noGrp="1" noChangeArrowheads="1"/>
          </p:cNvSpPr>
          <p:nvPr>
            <p:ph type="title"/>
          </p:nvPr>
        </p:nvSpPr>
        <p:spPr/>
        <p:txBody>
          <a:bodyPr/>
          <a:lstStyle/>
          <a:p>
            <a:r>
              <a:rPr lang="en-US" dirty="0" smtClean="0"/>
              <a:t>High Speed Digital </a:t>
            </a:r>
            <a:r>
              <a:rPr lang="en-US" dirty="0" err="1" smtClean="0"/>
              <a:t>Input/Output</a:t>
            </a:r>
            <a:r>
              <a:rPr lang="en-US" dirty="0" smtClean="0"/>
              <a:t> (HSDIO)</a:t>
            </a:r>
          </a:p>
        </p:txBody>
      </p:sp>
      <p:sp>
        <p:nvSpPr>
          <p:cNvPr id="5" name="Content Placeholder 4"/>
          <p:cNvSpPr>
            <a:spLocks noGrp="1"/>
          </p:cNvSpPr>
          <p:nvPr>
            <p:ph idx="1"/>
          </p:nvPr>
        </p:nvSpPr>
        <p:spPr/>
        <p:txBody>
          <a:bodyPr/>
          <a:lstStyle/>
          <a:p>
            <a:pPr marL="0">
              <a:spcBef>
                <a:spcPts val="0"/>
              </a:spcBef>
              <a:spcAft>
                <a:spcPts val="1200"/>
              </a:spcAft>
              <a:buNone/>
            </a:pPr>
            <a:r>
              <a:rPr lang="en-US" sz="2800" dirty="0" smtClean="0"/>
              <a:t>NI PXIe-6548 High Speed Digital </a:t>
            </a:r>
            <a:r>
              <a:rPr lang="en-US" sz="2800" dirty="0" err="1" smtClean="0"/>
              <a:t>Input/Output</a:t>
            </a:r>
            <a:r>
              <a:rPr lang="en-US" sz="2800" dirty="0" smtClean="0"/>
              <a:t> (HSDIO)</a:t>
            </a:r>
          </a:p>
          <a:p>
            <a:pPr>
              <a:spcBef>
                <a:spcPts val="0"/>
              </a:spcBef>
              <a:spcAft>
                <a:spcPts val="1200"/>
              </a:spcAft>
            </a:pPr>
            <a:r>
              <a:rPr lang="en-US" sz="2000" dirty="0" smtClean="0"/>
              <a:t>400 Mbps and 200 Mbps data rates with DDR</a:t>
            </a:r>
          </a:p>
          <a:p>
            <a:pPr>
              <a:spcBef>
                <a:spcPts val="0"/>
              </a:spcBef>
              <a:spcAft>
                <a:spcPts val="1200"/>
              </a:spcAft>
            </a:pPr>
            <a:r>
              <a:rPr lang="en-US" sz="2000" dirty="0" smtClean="0"/>
              <a:t>32 channels (24 with HWC)</a:t>
            </a:r>
          </a:p>
          <a:p>
            <a:pPr>
              <a:spcBef>
                <a:spcPts val="0"/>
              </a:spcBef>
              <a:spcAft>
                <a:spcPts val="1200"/>
              </a:spcAft>
            </a:pPr>
            <a:r>
              <a:rPr lang="en-US" sz="2000" dirty="0" smtClean="0"/>
              <a:t>1.2–3.3 V (100 mV steps)</a:t>
            </a:r>
          </a:p>
          <a:p>
            <a:pPr>
              <a:spcBef>
                <a:spcPts val="0"/>
              </a:spcBef>
              <a:spcAft>
                <a:spcPts val="1200"/>
              </a:spcAft>
            </a:pPr>
            <a:r>
              <a:rPr lang="en-US" sz="2000" dirty="0" smtClean="0"/>
              <a:t>Onboard hardware compare with </a:t>
            </a:r>
            <a:br>
              <a:rPr lang="en-US" sz="2000" dirty="0" smtClean="0"/>
            </a:br>
            <a:r>
              <a:rPr lang="en-US" sz="2000" dirty="0" smtClean="0"/>
              <a:t>6 logic states (1, 0, Z, L, H, X)</a:t>
            </a:r>
          </a:p>
          <a:p>
            <a:pPr>
              <a:spcBef>
                <a:spcPts val="0"/>
              </a:spcBef>
              <a:spcAft>
                <a:spcPts val="1200"/>
              </a:spcAft>
            </a:pPr>
            <a:r>
              <a:rPr lang="en-US" sz="2000" dirty="0" smtClean="0"/>
              <a:t>3 Banks of data delay for phase shifting data channels</a:t>
            </a:r>
          </a:p>
          <a:p>
            <a:pPr>
              <a:spcBef>
                <a:spcPts val="0"/>
              </a:spcBef>
              <a:spcAft>
                <a:spcPts val="1200"/>
              </a:spcAft>
            </a:pPr>
            <a:r>
              <a:rPr lang="en-US" sz="2000" dirty="0" smtClean="0"/>
              <a:t>Onboard high-resolution clock</a:t>
            </a:r>
          </a:p>
          <a:p>
            <a:endParaRPr lang="en-US" dirty="0"/>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304800" y="1983690"/>
            <a:ext cx="2633241" cy="1600200"/>
          </a:xfrm>
          <a:prstGeom prst="rect">
            <a:avLst/>
          </a:prstGeom>
          <a:noFill/>
          <a:ln w="9525">
            <a:noFill/>
            <a:miter lim="800000"/>
            <a:headEnd/>
            <a:tailEnd/>
          </a:ln>
        </p:spPr>
      </p:pic>
      <p:sp>
        <p:nvSpPr>
          <p:cNvPr id="2" name="Title 1"/>
          <p:cNvSpPr>
            <a:spLocks noGrp="1"/>
          </p:cNvSpPr>
          <p:nvPr>
            <p:ph type="title"/>
          </p:nvPr>
        </p:nvSpPr>
        <p:spPr>
          <a:xfrm>
            <a:off x="473935" y="142829"/>
            <a:ext cx="8170003" cy="964092"/>
          </a:xfrm>
        </p:spPr>
        <p:txBody>
          <a:bodyPr>
            <a:normAutofit/>
          </a:bodyPr>
          <a:lstStyle/>
          <a:p>
            <a:r>
              <a:rPr lang="en-US" dirty="0"/>
              <a:t>Stay Ahead with the Latest PC Technologies</a:t>
            </a:r>
          </a:p>
        </p:txBody>
      </p:sp>
      <p:sp>
        <p:nvSpPr>
          <p:cNvPr id="22" name="Content Placeholder 21"/>
          <p:cNvSpPr>
            <a:spLocks noGrp="1"/>
          </p:cNvSpPr>
          <p:nvPr>
            <p:ph idx="1"/>
          </p:nvPr>
        </p:nvSpPr>
        <p:spPr>
          <a:xfrm>
            <a:off x="469696" y="1121384"/>
            <a:ext cx="8174242" cy="5203216"/>
          </a:xfrm>
        </p:spPr>
        <p:txBody>
          <a:bodyPr>
            <a:normAutofit/>
          </a:bodyPr>
          <a:lstStyle/>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lgn="ctr">
              <a:buNone/>
            </a:pPr>
            <a:endParaRPr lang="en-US" sz="1100" i="1" dirty="0" smtClean="0"/>
          </a:p>
          <a:p>
            <a:pPr algn="ctr">
              <a:buNone/>
            </a:pPr>
            <a:r>
              <a:rPr lang="en-US" i="1" dirty="0" smtClean="0"/>
              <a:t>LabVIEW brings </a:t>
            </a:r>
            <a:r>
              <a:rPr lang="en-US" i="1" dirty="0" err="1" smtClean="0"/>
              <a:t>multicore</a:t>
            </a:r>
            <a:r>
              <a:rPr lang="en-US" i="1" dirty="0" smtClean="0"/>
              <a:t> processors and FPGAs into your test system, in the same software environment, giving you access to all the latest tools to do your job.</a:t>
            </a:r>
          </a:p>
          <a:p>
            <a:endParaRPr lang="en-US" i="1" dirty="0"/>
          </a:p>
        </p:txBody>
      </p:sp>
      <p:pic>
        <p:nvPicPr>
          <p:cNvPr id="17" name="Picture 2"/>
          <p:cNvPicPr>
            <a:picLocks noChangeAspect="1" noChangeArrowheads="1"/>
          </p:cNvPicPr>
          <p:nvPr/>
        </p:nvPicPr>
        <p:blipFill>
          <a:blip r:embed="rId4" cstate="print"/>
          <a:srcRect/>
          <a:stretch>
            <a:fillRect/>
          </a:stretch>
        </p:blipFill>
        <p:spPr bwMode="auto">
          <a:xfrm>
            <a:off x="5715000" y="1982758"/>
            <a:ext cx="3266955" cy="1602065"/>
          </a:xfrm>
          <a:prstGeom prst="roundRect">
            <a:avLst>
              <a:gd name="adj" fmla="val 4940"/>
            </a:avLst>
          </a:prstGeom>
          <a:solidFill>
            <a:srgbClr val="FFFFFF">
              <a:shade val="85000"/>
            </a:srgbClr>
          </a:solidFill>
          <a:ln>
            <a:solidFill>
              <a:schemeClr val="bg1">
                <a:lumMod val="75000"/>
              </a:schemeClr>
            </a:solidFill>
          </a:ln>
          <a:effectLst/>
        </p:spPr>
      </p:pic>
      <p:pic>
        <p:nvPicPr>
          <p:cNvPr id="1026" name="Picture 2"/>
          <p:cNvPicPr>
            <a:picLocks noChangeAspect="1" noChangeArrowheads="1"/>
          </p:cNvPicPr>
          <p:nvPr/>
        </p:nvPicPr>
        <p:blipFill>
          <a:blip r:embed="rId5" cstate="print"/>
          <a:srcRect/>
          <a:stretch>
            <a:fillRect/>
          </a:stretch>
        </p:blipFill>
        <p:spPr bwMode="auto">
          <a:xfrm>
            <a:off x="3048000" y="1600200"/>
            <a:ext cx="2362034" cy="2367180"/>
          </a:xfrm>
          <a:prstGeom prst="rect">
            <a:avLst/>
          </a:prstGeom>
          <a:noFill/>
          <a:ln w="9525">
            <a:noFill/>
            <a:miter lim="800000"/>
            <a:headEnd/>
            <a:tailEnd/>
          </a:ln>
        </p:spPr>
      </p:pic>
    </p:spTree>
    <p:extLst>
      <p:ext uri="{BB962C8B-B14F-4D97-AF65-F5344CB8AC3E}">
        <p14:creationId xmlns="" xmlns:p14="http://schemas.microsoft.com/office/powerpoint/2010/main" val="3790012655"/>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the Next Step…</a:t>
            </a:r>
            <a:endParaRPr lang="en-US" dirty="0"/>
          </a:p>
        </p:txBody>
      </p:sp>
      <p:sp>
        <p:nvSpPr>
          <p:cNvPr id="3" name="Content Placeholder 2"/>
          <p:cNvSpPr>
            <a:spLocks noGrp="1"/>
          </p:cNvSpPr>
          <p:nvPr>
            <p:ph idx="1"/>
          </p:nvPr>
        </p:nvSpPr>
        <p:spPr/>
        <p:txBody>
          <a:bodyPr>
            <a:normAutofit/>
          </a:bodyPr>
          <a:lstStyle/>
          <a:p>
            <a:pPr>
              <a:buNone/>
            </a:pPr>
            <a:r>
              <a:rPr lang="en-US" dirty="0" smtClean="0"/>
              <a:t>Seminars</a:t>
            </a:r>
          </a:p>
          <a:p>
            <a:pPr marL="274320" lvl="1"/>
            <a:r>
              <a:rPr lang="en-US" dirty="0" smtClean="0"/>
              <a:t>Build an Automated Test System with NI TestStand and the </a:t>
            </a:r>
            <a:br>
              <a:rPr lang="en-US" dirty="0" smtClean="0"/>
            </a:br>
            <a:r>
              <a:rPr lang="en-US" dirty="0" smtClean="0"/>
              <a:t>PXI Platform</a:t>
            </a:r>
          </a:p>
          <a:p>
            <a:pPr>
              <a:buNone/>
            </a:pPr>
            <a:r>
              <a:rPr lang="en-US" dirty="0" smtClean="0"/>
              <a:t>Instructor Led Training</a:t>
            </a:r>
          </a:p>
          <a:p>
            <a:pPr marL="274320" lvl="1"/>
            <a:r>
              <a:rPr lang="en-US" dirty="0" smtClean="0"/>
              <a:t>LabVIEW Core 1 &amp; 2</a:t>
            </a:r>
          </a:p>
          <a:p>
            <a:pPr>
              <a:buNone/>
            </a:pPr>
            <a:r>
              <a:rPr lang="en-US" dirty="0" smtClean="0"/>
              <a:t>Certification</a:t>
            </a:r>
          </a:p>
          <a:p>
            <a:pPr marL="274320" lvl="1"/>
            <a:r>
              <a:rPr lang="en-US" dirty="0" smtClean="0"/>
              <a:t>Certified LabVIEW Associate Developer (CLAD)</a:t>
            </a:r>
          </a:p>
          <a:p>
            <a:pPr marL="274320" lvl="1"/>
            <a:r>
              <a:rPr lang="en-US" dirty="0" smtClean="0"/>
              <a:t>Certified LabVIEW Developer (CLD)</a:t>
            </a:r>
          </a:p>
          <a:p>
            <a:pPr marL="274320" lvl="1"/>
            <a:r>
              <a:rPr lang="en-US" dirty="0" smtClean="0"/>
              <a:t>Certified LabVIEW Architect (CLA)</a:t>
            </a:r>
          </a:p>
          <a:p>
            <a:pPr>
              <a:buNone/>
            </a:pPr>
            <a:r>
              <a:rPr lang="en-US" dirty="0" smtClean="0"/>
              <a:t>Web Resources</a:t>
            </a:r>
          </a:p>
          <a:p>
            <a:pPr marL="274320" lvl="1"/>
            <a:r>
              <a:rPr lang="en-US" b="1" dirty="0" smtClean="0"/>
              <a:t>ni.com/</a:t>
            </a:r>
            <a:r>
              <a:rPr lang="en-US" b="1" dirty="0" err="1" smtClean="0"/>
              <a:t>labview</a:t>
            </a:r>
            <a:endParaRPr lang="en-US" b="1" dirty="0" smtClean="0"/>
          </a:p>
          <a:p>
            <a:pPr marL="274320" lvl="1"/>
            <a:r>
              <a:rPr lang="en-US" b="1" dirty="0" smtClean="0"/>
              <a:t>ni.com/</a:t>
            </a:r>
            <a:r>
              <a:rPr lang="en-US" b="1" dirty="0" err="1" smtClean="0"/>
              <a:t>pxi</a:t>
            </a:r>
            <a:endParaRPr lang="en-US" b="1" dirty="0"/>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5892" name="Picture 4" descr="C:\Users\nlklopca\AppData\Local\Microsoft\Windows\Temporary Internet Files\Content.IE5\HX5Z1M64\MP900398831[1].jpg"/>
          <p:cNvPicPr>
            <a:picLocks noChangeAspect="1" noChangeArrowheads="1"/>
          </p:cNvPicPr>
          <p:nvPr/>
        </p:nvPicPr>
        <p:blipFill>
          <a:blip r:embed="rId3" cstate="print"/>
          <a:srcRect/>
          <a:stretch>
            <a:fillRect/>
          </a:stretch>
        </p:blipFill>
        <p:spPr bwMode="auto">
          <a:xfrm>
            <a:off x="323528" y="188640"/>
            <a:ext cx="8172400" cy="5837429"/>
          </a:xfrm>
          <a:prstGeom prst="rect">
            <a:avLst/>
          </a:prstGeom>
          <a:noFill/>
        </p:spPr>
      </p:pic>
      <p:sp>
        <p:nvSpPr>
          <p:cNvPr id="7" name="TextBox 6"/>
          <p:cNvSpPr txBox="1"/>
          <p:nvPr/>
        </p:nvSpPr>
        <p:spPr>
          <a:xfrm>
            <a:off x="251520" y="550421"/>
            <a:ext cx="4968552" cy="646331"/>
          </a:xfrm>
          <a:prstGeom prst="rect">
            <a:avLst/>
          </a:prstGeom>
          <a:noFill/>
        </p:spPr>
        <p:txBody>
          <a:bodyPr wrap="square" rtlCol="0">
            <a:spAutoFit/>
          </a:bodyPr>
          <a:lstStyle/>
          <a:p>
            <a:r>
              <a:rPr lang="nl-NL" sz="3600" b="1" dirty="0" err="1" smtClean="0">
                <a:solidFill>
                  <a:srgbClr val="065FA8"/>
                </a:solidFill>
                <a:latin typeface="+mn-lt"/>
              </a:rPr>
              <a:t>Thank</a:t>
            </a:r>
            <a:r>
              <a:rPr lang="nl-NL" sz="3600" b="1" dirty="0" smtClean="0">
                <a:solidFill>
                  <a:srgbClr val="065FA8"/>
                </a:solidFill>
                <a:latin typeface="+mn-lt"/>
              </a:rPr>
              <a:t> </a:t>
            </a:r>
            <a:r>
              <a:rPr lang="nl-NL" sz="3600" b="1" dirty="0" err="1" smtClean="0">
                <a:solidFill>
                  <a:srgbClr val="065FA8"/>
                </a:solidFill>
                <a:latin typeface="+mn-lt"/>
              </a:rPr>
              <a:t>you</a:t>
            </a:r>
            <a:r>
              <a:rPr lang="nl-NL" sz="3600" b="1" dirty="0" smtClean="0">
                <a:solidFill>
                  <a:srgbClr val="065FA8"/>
                </a:solidFill>
                <a:latin typeface="+mn-lt"/>
              </a:rPr>
              <a:t>!</a:t>
            </a:r>
            <a:endParaRPr lang="nl-NL" sz="3600" b="1" dirty="0">
              <a:solidFill>
                <a:srgbClr val="065FA8"/>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58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smtClean="0"/>
              <a:t>Vendor-defined </a:t>
            </a:r>
            <a:r>
              <a:rPr lang="en-US" dirty="0"/>
              <a:t>Measurements</a:t>
            </a:r>
          </a:p>
        </p:txBody>
      </p:sp>
      <p:pic>
        <p:nvPicPr>
          <p:cNvPr id="13315" name="Picture 6"/>
          <p:cNvPicPr>
            <a:picLocks noChangeAspect="1" noChangeArrowheads="1"/>
          </p:cNvPicPr>
          <p:nvPr/>
        </p:nvPicPr>
        <p:blipFill>
          <a:blip r:embed="rId7" cstate="print">
            <a:clrChange>
              <a:clrFrom>
                <a:srgbClr val="FDFDFD"/>
              </a:clrFrom>
              <a:clrTo>
                <a:srgbClr val="FDFDFD">
                  <a:alpha val="0"/>
                </a:srgbClr>
              </a:clrTo>
            </a:clrChange>
          </a:blip>
          <a:srcRect/>
          <a:stretch>
            <a:fillRect/>
          </a:stretch>
        </p:blipFill>
        <p:spPr bwMode="auto">
          <a:xfrm>
            <a:off x="801688" y="2667000"/>
            <a:ext cx="1749425" cy="1316038"/>
          </a:xfrm>
          <a:prstGeom prst="rect">
            <a:avLst/>
          </a:prstGeom>
          <a:noFill/>
          <a:ln w="9525">
            <a:noFill/>
            <a:miter lim="800000"/>
            <a:headEnd/>
            <a:tailEnd/>
          </a:ln>
        </p:spPr>
      </p:pic>
      <p:pic>
        <p:nvPicPr>
          <p:cNvPr id="13316" name="Picture 27"/>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85800" y="1371600"/>
            <a:ext cx="1981200" cy="1027112"/>
          </a:xfrm>
          <a:prstGeom prst="rect">
            <a:avLst/>
          </a:prstGeom>
          <a:noFill/>
          <a:ln w="9525">
            <a:noFill/>
            <a:miter lim="800000"/>
            <a:headEnd/>
            <a:tailEnd/>
          </a:ln>
        </p:spPr>
      </p:pic>
      <p:pic>
        <p:nvPicPr>
          <p:cNvPr id="13317" name="Picture 26"/>
          <p:cNvPicPr>
            <a:picLocks noChangeAspect="1" noChangeArrowheads="1"/>
          </p:cNvPicPr>
          <p:nvPr/>
        </p:nvPicPr>
        <p:blipFill>
          <a:blip r:embed="rId9" cstate="print">
            <a:clrChange>
              <a:clrFrom>
                <a:srgbClr val="FDFDFD"/>
              </a:clrFrom>
              <a:clrTo>
                <a:srgbClr val="FDFDFD">
                  <a:alpha val="0"/>
                </a:srgbClr>
              </a:clrTo>
            </a:clrChange>
          </a:blip>
          <a:srcRect/>
          <a:stretch>
            <a:fillRect/>
          </a:stretch>
        </p:blipFill>
        <p:spPr bwMode="auto">
          <a:xfrm>
            <a:off x="692150" y="4495800"/>
            <a:ext cx="1968500" cy="701675"/>
          </a:xfrm>
          <a:prstGeom prst="rect">
            <a:avLst/>
          </a:prstGeom>
          <a:noFill/>
          <a:ln w="9525">
            <a:noFill/>
            <a:miter lim="800000"/>
            <a:headEnd/>
            <a:tailEnd/>
          </a:ln>
        </p:spPr>
      </p:pic>
      <p:sp>
        <p:nvSpPr>
          <p:cNvPr id="13318" name="Text Box 73"/>
          <p:cNvSpPr txBox="1">
            <a:spLocks noChangeArrowheads="1"/>
          </p:cNvSpPr>
          <p:nvPr/>
        </p:nvSpPr>
        <p:spPr bwMode="auto">
          <a:xfrm>
            <a:off x="3370262" y="1524000"/>
            <a:ext cx="1277938" cy="366713"/>
          </a:xfrm>
          <a:prstGeom prst="rect">
            <a:avLst/>
          </a:prstGeom>
          <a:noFill/>
          <a:ln w="9525">
            <a:noFill/>
            <a:miter lim="800000"/>
            <a:headEnd/>
            <a:tailEnd/>
          </a:ln>
        </p:spPr>
        <p:txBody>
          <a:bodyPr wrap="square">
            <a:prstTxWarp prst="textNoShape">
              <a:avLst/>
            </a:prstTxWarp>
            <a:spAutoFit/>
          </a:bodyPr>
          <a:lstStyle/>
          <a:p>
            <a:r>
              <a:rPr lang="en-US" sz="1800" b="1" dirty="0">
                <a:latin typeface="Arial Narrow" charset="0"/>
              </a:rPr>
              <a:t>DC Offset</a:t>
            </a:r>
            <a:endParaRPr lang="en-US" sz="1800" b="1" baseline="-25000" dirty="0">
              <a:latin typeface="Arial Narrow" charset="0"/>
            </a:endParaRPr>
          </a:p>
        </p:txBody>
      </p:sp>
      <p:sp>
        <p:nvSpPr>
          <p:cNvPr id="13319" name="Text Box 74"/>
          <p:cNvSpPr txBox="1">
            <a:spLocks noChangeArrowheads="1"/>
          </p:cNvSpPr>
          <p:nvPr/>
        </p:nvSpPr>
        <p:spPr bwMode="auto">
          <a:xfrm>
            <a:off x="3358356" y="2833687"/>
            <a:ext cx="1213644" cy="366713"/>
          </a:xfrm>
          <a:prstGeom prst="rect">
            <a:avLst/>
          </a:prstGeom>
          <a:noFill/>
          <a:ln w="9525">
            <a:noFill/>
            <a:miter lim="800000"/>
            <a:headEnd/>
            <a:tailEnd/>
          </a:ln>
        </p:spPr>
        <p:txBody>
          <a:bodyPr wrap="square">
            <a:prstTxWarp prst="textNoShape">
              <a:avLst/>
            </a:prstTxWarp>
            <a:spAutoFit/>
          </a:bodyPr>
          <a:lstStyle/>
          <a:p>
            <a:r>
              <a:rPr lang="en-US" sz="1800" b="1" dirty="0">
                <a:latin typeface="Arial Narrow" charset="0"/>
              </a:rPr>
              <a:t>Rise Time</a:t>
            </a:r>
          </a:p>
        </p:txBody>
      </p:sp>
      <p:sp>
        <p:nvSpPr>
          <p:cNvPr id="13320" name="Text Box 76"/>
          <p:cNvSpPr txBox="1">
            <a:spLocks noChangeArrowheads="1"/>
          </p:cNvSpPr>
          <p:nvPr/>
        </p:nvSpPr>
        <p:spPr bwMode="auto">
          <a:xfrm>
            <a:off x="3124200" y="4433887"/>
            <a:ext cx="1600200" cy="366713"/>
          </a:xfrm>
          <a:prstGeom prst="rect">
            <a:avLst/>
          </a:prstGeom>
          <a:noFill/>
          <a:ln w="9525">
            <a:noFill/>
            <a:miter lim="800000"/>
            <a:headEnd/>
            <a:tailEnd/>
          </a:ln>
        </p:spPr>
        <p:txBody>
          <a:bodyPr wrap="square">
            <a:prstTxWarp prst="textNoShape">
              <a:avLst/>
            </a:prstTxWarp>
            <a:spAutoFit/>
          </a:bodyPr>
          <a:lstStyle/>
          <a:p>
            <a:r>
              <a:rPr lang="en-US" sz="1800" b="1" dirty="0">
                <a:latin typeface="Arial Narrow" charset="0"/>
              </a:rPr>
              <a:t>Edge Count</a:t>
            </a:r>
            <a:endParaRPr lang="en-US" sz="1800" b="1" baseline="-25000" dirty="0">
              <a:latin typeface="Arial Narrow" charset="0"/>
            </a:endParaRPr>
          </a:p>
        </p:txBody>
      </p:sp>
      <p:grpSp>
        <p:nvGrpSpPr>
          <p:cNvPr id="2" name="Group 21"/>
          <p:cNvGrpSpPr/>
          <p:nvPr/>
        </p:nvGrpSpPr>
        <p:grpSpPr>
          <a:xfrm>
            <a:off x="5943600" y="2590800"/>
            <a:ext cx="1905000" cy="1524000"/>
            <a:chOff x="3733800" y="1676400"/>
            <a:chExt cx="1905000" cy="1524000"/>
          </a:xfrm>
        </p:grpSpPr>
        <p:sp>
          <p:nvSpPr>
            <p:cNvPr id="20" name="Rounded Rectangle 19"/>
            <p:cNvSpPr/>
            <p:nvPr/>
          </p:nvSpPr>
          <p:spPr bwMode="auto">
            <a:xfrm>
              <a:off x="3733800" y="1676400"/>
              <a:ext cx="1905000" cy="1524000"/>
            </a:xfrm>
            <a:prstGeom prst="roundRect">
              <a:avLst/>
            </a:prstGeom>
            <a:solidFill>
              <a:schemeClr val="bg1">
                <a:lumMod val="75000"/>
                <a:alpha val="32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Narrow" pitchFamily="34" charset="0"/>
              </a:endParaRPr>
            </a:p>
          </p:txBody>
        </p:sp>
        <p:pic>
          <p:nvPicPr>
            <p:cNvPr id="13321" name="Picture 83"/>
            <p:cNvPicPr>
              <a:picLocks noChangeAspect="1" noChangeArrowheads="1"/>
            </p:cNvPicPr>
            <p:nvPr/>
          </p:nvPicPr>
          <p:blipFill>
            <a:blip r:embed="rId10" cstate="print"/>
            <a:srcRect/>
            <a:stretch>
              <a:fillRect/>
            </a:stretch>
          </p:blipFill>
          <p:spPr bwMode="auto">
            <a:xfrm>
              <a:off x="3854450" y="1771650"/>
              <a:ext cx="1663700" cy="1352550"/>
            </a:xfrm>
            <a:prstGeom prst="roundRect">
              <a:avLst/>
            </a:prstGeom>
            <a:noFill/>
            <a:ln w="9525">
              <a:noFill/>
              <a:miter lim="800000"/>
              <a:headEnd/>
              <a:tailEnd/>
            </a:ln>
          </p:spPr>
        </p:pic>
      </p:grpSp>
      <p:grpSp>
        <p:nvGrpSpPr>
          <p:cNvPr id="3" name="Group 17"/>
          <p:cNvGrpSpPr/>
          <p:nvPr/>
        </p:nvGrpSpPr>
        <p:grpSpPr>
          <a:xfrm>
            <a:off x="5334000" y="1524000"/>
            <a:ext cx="3124200" cy="762000"/>
            <a:chOff x="228600" y="1600200"/>
            <a:chExt cx="3124200" cy="762000"/>
          </a:xfrm>
        </p:grpSpPr>
        <p:sp>
          <p:nvSpPr>
            <p:cNvPr id="17" name="Rounded Rectangle 16"/>
            <p:cNvSpPr/>
            <p:nvPr/>
          </p:nvSpPr>
          <p:spPr bwMode="auto">
            <a:xfrm>
              <a:off x="228600" y="1600200"/>
              <a:ext cx="3124200" cy="762000"/>
            </a:xfrm>
            <a:prstGeom prst="roundRect">
              <a:avLst/>
            </a:prstGeom>
            <a:solidFill>
              <a:schemeClr val="bg1">
                <a:lumMod val="75000"/>
                <a:alpha val="32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Narrow" pitchFamily="34" charset="0"/>
              </a:endParaRPr>
            </a:p>
          </p:txBody>
        </p:sp>
        <p:pic>
          <p:nvPicPr>
            <p:cNvPr id="13325" name="Picture 90"/>
            <p:cNvPicPr>
              <a:picLocks noChangeAspect="1" noChangeArrowheads="1"/>
            </p:cNvPicPr>
            <p:nvPr/>
          </p:nvPicPr>
          <p:blipFill>
            <a:blip r:embed="rId11" cstate="print"/>
            <a:srcRect/>
            <a:stretch>
              <a:fillRect/>
            </a:stretch>
          </p:blipFill>
          <p:spPr bwMode="auto">
            <a:xfrm>
              <a:off x="381000" y="1676400"/>
              <a:ext cx="2814638" cy="611188"/>
            </a:xfrm>
            <a:prstGeom prst="roundRect">
              <a:avLst/>
            </a:prstGeom>
            <a:noFill/>
            <a:ln w="9525">
              <a:solidFill>
                <a:schemeClr val="bg1">
                  <a:lumMod val="85000"/>
                </a:schemeClr>
              </a:solidFill>
              <a:miter lim="800000"/>
              <a:headEnd/>
              <a:tailEnd/>
            </a:ln>
          </p:spPr>
        </p:pic>
      </p:grpSp>
      <p:grpSp>
        <p:nvGrpSpPr>
          <p:cNvPr id="4" name="Group 22"/>
          <p:cNvGrpSpPr/>
          <p:nvPr/>
        </p:nvGrpSpPr>
        <p:grpSpPr>
          <a:xfrm>
            <a:off x="5715000" y="4343400"/>
            <a:ext cx="2362200" cy="1600200"/>
            <a:chOff x="5867400" y="1600200"/>
            <a:chExt cx="2362200" cy="1600200"/>
          </a:xfrm>
        </p:grpSpPr>
        <p:sp>
          <p:nvSpPr>
            <p:cNvPr id="21" name="Rounded Rectangle 20"/>
            <p:cNvSpPr/>
            <p:nvPr/>
          </p:nvSpPr>
          <p:spPr bwMode="auto">
            <a:xfrm>
              <a:off x="5867400" y="1600200"/>
              <a:ext cx="2362200" cy="1600200"/>
            </a:xfrm>
            <a:prstGeom prst="roundRect">
              <a:avLst/>
            </a:prstGeom>
            <a:solidFill>
              <a:schemeClr val="bg1">
                <a:lumMod val="75000"/>
                <a:alpha val="32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Narrow" pitchFamily="34" charset="0"/>
              </a:endParaRPr>
            </a:p>
          </p:txBody>
        </p:sp>
        <p:pic>
          <p:nvPicPr>
            <p:cNvPr id="13326" name="Picture 91"/>
            <p:cNvPicPr>
              <a:picLocks noChangeAspect="1" noChangeArrowheads="1"/>
            </p:cNvPicPr>
            <p:nvPr/>
          </p:nvPicPr>
          <p:blipFill>
            <a:blip r:embed="rId12" cstate="print"/>
            <a:srcRect/>
            <a:stretch>
              <a:fillRect/>
            </a:stretch>
          </p:blipFill>
          <p:spPr bwMode="auto">
            <a:xfrm>
              <a:off x="6019800" y="1697038"/>
              <a:ext cx="2057400" cy="1406525"/>
            </a:xfrm>
            <a:prstGeom prst="roundRect">
              <a:avLst/>
            </a:prstGeom>
            <a:noFill/>
            <a:ln w="9525">
              <a:noFill/>
              <a:miter lim="800000"/>
              <a:headEnd/>
              <a:tailEnd/>
            </a:ln>
          </p:spPr>
        </p:pic>
      </p:grpSp>
      <p:cxnSp>
        <p:nvCxnSpPr>
          <p:cNvPr id="25" name="Straight Connector 24"/>
          <p:cNvCxnSpPr/>
          <p:nvPr>
            <p:custDataLst>
              <p:tags r:id="rId2"/>
            </p:custDataLst>
          </p:nvPr>
        </p:nvCxnSpPr>
        <p:spPr bwMode="auto">
          <a:xfrm>
            <a:off x="2895600" y="1905000"/>
            <a:ext cx="2057400" cy="0"/>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26" name="Straight Connector 25"/>
          <p:cNvCxnSpPr/>
          <p:nvPr>
            <p:custDataLst>
              <p:tags r:id="rId3"/>
            </p:custDataLst>
          </p:nvPr>
        </p:nvCxnSpPr>
        <p:spPr bwMode="auto">
          <a:xfrm>
            <a:off x="2895600" y="3200400"/>
            <a:ext cx="2057400" cy="0"/>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27" name="Straight Connector 26"/>
          <p:cNvCxnSpPr/>
          <p:nvPr>
            <p:custDataLst>
              <p:tags r:id="rId4"/>
            </p:custDataLst>
          </p:nvPr>
        </p:nvCxnSpPr>
        <p:spPr bwMode="auto">
          <a:xfrm>
            <a:off x="2895600" y="4800600"/>
            <a:ext cx="2057400" cy="0"/>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Tree>
    <p:custDataLst>
      <p:tags r:id="rId1"/>
    </p:custDataLst>
    <p:extLst>
      <p:ext uri="{BB962C8B-B14F-4D97-AF65-F5344CB8AC3E}">
        <p14:creationId xmlns="" xmlns:p14="http://schemas.microsoft.com/office/powerpoint/2010/main" val="204397433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Shift to Software-Defined</a:t>
            </a:r>
            <a:endParaRPr lang="en-US" dirty="0"/>
          </a:p>
        </p:txBody>
      </p:sp>
      <p:sp>
        <p:nvSpPr>
          <p:cNvPr id="4" name="TextBox 3"/>
          <p:cNvSpPr txBox="1"/>
          <p:nvPr/>
        </p:nvSpPr>
        <p:spPr>
          <a:xfrm>
            <a:off x="152400" y="1600200"/>
            <a:ext cx="2362200" cy="1292662"/>
          </a:xfrm>
          <a:prstGeom prst="rect">
            <a:avLst/>
          </a:prstGeom>
          <a:noFill/>
        </p:spPr>
        <p:txBody>
          <a:bodyPr wrap="square" rtlCol="0">
            <a:spAutoFit/>
          </a:bodyPr>
          <a:lstStyle/>
          <a:p>
            <a:r>
              <a:rPr lang="en-US" b="1" dirty="0" smtClean="0"/>
              <a:t>Traditional Devices of the Past</a:t>
            </a:r>
          </a:p>
          <a:p>
            <a:r>
              <a:rPr lang="en-US" sz="1400" dirty="0" smtClean="0"/>
              <a:t>Limited by reliance on a fixed, singular process or track</a:t>
            </a:r>
            <a:endParaRPr lang="en-US" sz="1400" dirty="0"/>
          </a:p>
        </p:txBody>
      </p:sp>
      <p:sp>
        <p:nvSpPr>
          <p:cNvPr id="5" name="TextBox 4"/>
          <p:cNvSpPr txBox="1"/>
          <p:nvPr/>
        </p:nvSpPr>
        <p:spPr>
          <a:xfrm>
            <a:off x="152400" y="4650938"/>
            <a:ext cx="2362200" cy="1292662"/>
          </a:xfrm>
          <a:prstGeom prst="rect">
            <a:avLst/>
          </a:prstGeom>
          <a:noFill/>
        </p:spPr>
        <p:txBody>
          <a:bodyPr wrap="square" rtlCol="0">
            <a:spAutoFit/>
          </a:bodyPr>
          <a:lstStyle/>
          <a:p>
            <a:r>
              <a:rPr lang="en-US" b="1" dirty="0" smtClean="0"/>
              <a:t>Software-Defined for the Future</a:t>
            </a:r>
          </a:p>
          <a:p>
            <a:r>
              <a:rPr lang="en-US" sz="1400" dirty="0" smtClean="0"/>
              <a:t>Multiple devices and tasks, integrated into one, flexible platform</a:t>
            </a:r>
            <a:endParaRPr lang="en-US" sz="1400" dirty="0"/>
          </a:p>
        </p:txBody>
      </p:sp>
      <p:pic>
        <p:nvPicPr>
          <p:cNvPr id="132098" name="Picture 2" descr="https://encrypted-tbn2.gstatic.com/images?q=tbn:ANd9GcSbczLmzBQnKwXwrkqPXTNcN1jDp5A_LX8WxiS9bxoEZOLB4HFp"/>
          <p:cNvPicPr>
            <a:picLocks noChangeAspect="1" noChangeArrowheads="1"/>
          </p:cNvPicPr>
          <p:nvPr/>
        </p:nvPicPr>
        <p:blipFill>
          <a:blip r:embed="rId4"/>
          <a:srcRect l="3556" t="14222" r="32444" b="11111"/>
          <a:stretch>
            <a:fillRect/>
          </a:stretch>
        </p:blipFill>
        <p:spPr bwMode="auto">
          <a:xfrm>
            <a:off x="3733801" y="990600"/>
            <a:ext cx="587828" cy="685800"/>
          </a:xfrm>
          <a:prstGeom prst="rect">
            <a:avLst/>
          </a:prstGeom>
          <a:noFill/>
        </p:spPr>
      </p:pic>
      <p:pic>
        <p:nvPicPr>
          <p:cNvPr id="132100" name="Picture 4" descr="http://us.123rf.com/400wm/400/400/notkoo2008/notkoo20081103/notkoo2008110300249/9148260-cartoon-camera-icon.jpg">
            <a:hlinkClick r:id="rId5"/>
          </p:cNvPr>
          <p:cNvPicPr>
            <a:picLocks noChangeAspect="1" noChangeArrowheads="1"/>
          </p:cNvPicPr>
          <p:nvPr/>
        </p:nvPicPr>
        <p:blipFill>
          <a:blip r:embed="rId6"/>
          <a:srcRect t="72381" r="69524"/>
          <a:stretch>
            <a:fillRect/>
          </a:stretch>
        </p:blipFill>
        <p:spPr bwMode="auto">
          <a:xfrm>
            <a:off x="4714875" y="914400"/>
            <a:ext cx="872836" cy="791008"/>
          </a:xfrm>
          <a:prstGeom prst="rect">
            <a:avLst/>
          </a:prstGeom>
          <a:noFill/>
        </p:spPr>
      </p:pic>
      <p:pic>
        <p:nvPicPr>
          <p:cNvPr id="132104" name="Picture 8" descr="http://www.arcat.com/bim/arcat/Cash-Register.jpg">
            <a:hlinkClick r:id="rId7"/>
          </p:cNvPr>
          <p:cNvPicPr>
            <a:picLocks noChangeAspect="1" noChangeArrowheads="1"/>
          </p:cNvPicPr>
          <p:nvPr/>
        </p:nvPicPr>
        <p:blipFill>
          <a:blip r:embed="rId8"/>
          <a:srcRect l="9070" t="4494" r="11111"/>
          <a:stretch>
            <a:fillRect/>
          </a:stretch>
        </p:blipFill>
        <p:spPr bwMode="auto">
          <a:xfrm>
            <a:off x="5943601" y="990601"/>
            <a:ext cx="688000" cy="664546"/>
          </a:xfrm>
          <a:prstGeom prst="rect">
            <a:avLst/>
          </a:prstGeom>
          <a:noFill/>
        </p:spPr>
      </p:pic>
      <p:sp>
        <p:nvSpPr>
          <p:cNvPr id="10" name="Rectangle 9"/>
          <p:cNvSpPr/>
          <p:nvPr/>
        </p:nvSpPr>
        <p:spPr>
          <a:xfrm>
            <a:off x="3674741" y="1676400"/>
            <a:ext cx="821059" cy="261610"/>
          </a:xfrm>
          <a:prstGeom prst="rect">
            <a:avLst/>
          </a:prstGeom>
        </p:spPr>
        <p:txBody>
          <a:bodyPr wrap="none">
            <a:spAutoFit/>
          </a:bodyPr>
          <a:lstStyle/>
          <a:p>
            <a:r>
              <a:rPr lang="en-US" sz="1100" dirty="0" smtClean="0">
                <a:solidFill>
                  <a:prstClr val="black"/>
                </a:solidFill>
              </a:rPr>
              <a:t>Calculator</a:t>
            </a:r>
            <a:endParaRPr lang="en-US" sz="1100" dirty="0"/>
          </a:p>
        </p:txBody>
      </p:sp>
      <p:sp>
        <p:nvSpPr>
          <p:cNvPr id="11" name="Rectangle 10"/>
          <p:cNvSpPr/>
          <p:nvPr/>
        </p:nvSpPr>
        <p:spPr>
          <a:xfrm>
            <a:off x="4724400" y="1676400"/>
            <a:ext cx="686406" cy="261610"/>
          </a:xfrm>
          <a:prstGeom prst="rect">
            <a:avLst/>
          </a:prstGeom>
        </p:spPr>
        <p:txBody>
          <a:bodyPr wrap="none">
            <a:spAutoFit/>
          </a:bodyPr>
          <a:lstStyle/>
          <a:p>
            <a:r>
              <a:rPr lang="en-US" sz="1100" dirty="0" smtClean="0">
                <a:solidFill>
                  <a:prstClr val="black"/>
                </a:solidFill>
              </a:rPr>
              <a:t>Camera</a:t>
            </a:r>
            <a:endParaRPr lang="en-US" sz="1100" dirty="0"/>
          </a:p>
        </p:txBody>
      </p:sp>
      <p:sp>
        <p:nvSpPr>
          <p:cNvPr id="12" name="Rectangle 11"/>
          <p:cNvSpPr/>
          <p:nvPr/>
        </p:nvSpPr>
        <p:spPr>
          <a:xfrm>
            <a:off x="5918949" y="1676400"/>
            <a:ext cx="710451" cy="261610"/>
          </a:xfrm>
          <a:prstGeom prst="rect">
            <a:avLst/>
          </a:prstGeom>
        </p:spPr>
        <p:txBody>
          <a:bodyPr wrap="none">
            <a:spAutoFit/>
          </a:bodyPr>
          <a:lstStyle/>
          <a:p>
            <a:r>
              <a:rPr lang="en-US" sz="1100" dirty="0" smtClean="0">
                <a:solidFill>
                  <a:prstClr val="black"/>
                </a:solidFill>
              </a:rPr>
              <a:t>Register</a:t>
            </a:r>
            <a:endParaRPr lang="en-US" sz="1100" dirty="0"/>
          </a:p>
        </p:txBody>
      </p:sp>
      <p:sp>
        <p:nvSpPr>
          <p:cNvPr id="13" name="Rectangle 12"/>
          <p:cNvSpPr/>
          <p:nvPr/>
        </p:nvSpPr>
        <p:spPr>
          <a:xfrm>
            <a:off x="7067617" y="1676400"/>
            <a:ext cx="780983" cy="261610"/>
          </a:xfrm>
          <a:prstGeom prst="rect">
            <a:avLst/>
          </a:prstGeom>
        </p:spPr>
        <p:txBody>
          <a:bodyPr wrap="none">
            <a:spAutoFit/>
          </a:bodyPr>
          <a:lstStyle/>
          <a:p>
            <a:r>
              <a:rPr lang="en-US" sz="1100" dirty="0" smtClean="0">
                <a:solidFill>
                  <a:prstClr val="black"/>
                </a:solidFill>
              </a:rPr>
              <a:t>Compass</a:t>
            </a:r>
            <a:endParaRPr lang="en-US" sz="1100" dirty="0"/>
          </a:p>
        </p:txBody>
      </p:sp>
      <p:pic>
        <p:nvPicPr>
          <p:cNvPr id="132106" name="Picture 10" descr="https://encrypted-tbn1.gstatic.com/images?q=tbn:ANd9GcRJoP4Zo45KIdna98ZTIL3VQg2s2hUF3QBcgYU-_EujwnIPA_Gg"/>
          <p:cNvPicPr>
            <a:picLocks noChangeAspect="1" noChangeArrowheads="1"/>
          </p:cNvPicPr>
          <p:nvPr/>
        </p:nvPicPr>
        <p:blipFill>
          <a:blip r:embed="rId9"/>
          <a:srcRect/>
          <a:stretch>
            <a:fillRect/>
          </a:stretch>
        </p:blipFill>
        <p:spPr bwMode="auto">
          <a:xfrm>
            <a:off x="7086600" y="990600"/>
            <a:ext cx="685800" cy="685800"/>
          </a:xfrm>
          <a:prstGeom prst="rect">
            <a:avLst/>
          </a:prstGeom>
          <a:noFill/>
        </p:spPr>
      </p:pic>
      <p:pic>
        <p:nvPicPr>
          <p:cNvPr id="132108" name="Picture 12" descr="https://encrypted-tbn3.gstatic.com/images?q=tbn:ANd9GcQxD-ZRTKzlaziuchl0ZPLPxbmhIUvFd9AaUqLTepg6dkmxAtl7"/>
          <p:cNvPicPr>
            <a:picLocks noChangeAspect="1" noChangeArrowheads="1"/>
          </p:cNvPicPr>
          <p:nvPr/>
        </p:nvPicPr>
        <p:blipFill>
          <a:blip r:embed="rId10"/>
          <a:srcRect/>
          <a:stretch>
            <a:fillRect/>
          </a:stretch>
        </p:blipFill>
        <p:spPr bwMode="auto">
          <a:xfrm>
            <a:off x="4114800" y="2057400"/>
            <a:ext cx="826003" cy="635635"/>
          </a:xfrm>
          <a:prstGeom prst="rect">
            <a:avLst/>
          </a:prstGeom>
          <a:noFill/>
        </p:spPr>
      </p:pic>
      <p:sp>
        <p:nvSpPr>
          <p:cNvPr id="16" name="Rectangle 15"/>
          <p:cNvSpPr/>
          <p:nvPr/>
        </p:nvSpPr>
        <p:spPr>
          <a:xfrm>
            <a:off x="4038600" y="2671436"/>
            <a:ext cx="1103187" cy="261610"/>
          </a:xfrm>
          <a:prstGeom prst="rect">
            <a:avLst/>
          </a:prstGeom>
        </p:spPr>
        <p:txBody>
          <a:bodyPr wrap="none">
            <a:spAutoFit/>
          </a:bodyPr>
          <a:lstStyle/>
          <a:p>
            <a:r>
              <a:rPr lang="en-US" sz="1100" dirty="0" smtClean="0">
                <a:solidFill>
                  <a:prstClr val="black"/>
                </a:solidFill>
              </a:rPr>
              <a:t>Slide Projector</a:t>
            </a:r>
            <a:endParaRPr lang="en-US" sz="1100" dirty="0"/>
          </a:p>
        </p:txBody>
      </p:sp>
      <p:sp>
        <p:nvSpPr>
          <p:cNvPr id="17" name="Rectangle 16"/>
          <p:cNvSpPr/>
          <p:nvPr/>
        </p:nvSpPr>
        <p:spPr>
          <a:xfrm>
            <a:off x="6523185" y="2667000"/>
            <a:ext cx="554960" cy="261610"/>
          </a:xfrm>
          <a:prstGeom prst="rect">
            <a:avLst/>
          </a:prstGeom>
        </p:spPr>
        <p:txBody>
          <a:bodyPr wrap="none">
            <a:spAutoFit/>
          </a:bodyPr>
          <a:lstStyle/>
          <a:p>
            <a:r>
              <a:rPr lang="en-US" sz="1100" dirty="0" smtClean="0">
                <a:solidFill>
                  <a:prstClr val="black"/>
                </a:solidFill>
              </a:rPr>
              <a:t>Radio</a:t>
            </a:r>
            <a:endParaRPr lang="en-US" sz="1100" dirty="0"/>
          </a:p>
        </p:txBody>
      </p:sp>
      <p:sp>
        <p:nvSpPr>
          <p:cNvPr id="18" name="Rectangle 17"/>
          <p:cNvSpPr/>
          <p:nvPr/>
        </p:nvSpPr>
        <p:spPr>
          <a:xfrm>
            <a:off x="3728499" y="3733800"/>
            <a:ext cx="939681" cy="261610"/>
          </a:xfrm>
          <a:prstGeom prst="rect">
            <a:avLst/>
          </a:prstGeom>
        </p:spPr>
        <p:txBody>
          <a:bodyPr wrap="none">
            <a:spAutoFit/>
          </a:bodyPr>
          <a:lstStyle/>
          <a:p>
            <a:r>
              <a:rPr lang="en-US" sz="1100" dirty="0" smtClean="0">
                <a:solidFill>
                  <a:prstClr val="black"/>
                </a:solidFill>
              </a:rPr>
              <a:t>File Cabinet</a:t>
            </a:r>
            <a:endParaRPr lang="en-US" sz="1100" dirty="0"/>
          </a:p>
        </p:txBody>
      </p:sp>
      <p:sp>
        <p:nvSpPr>
          <p:cNvPr id="19" name="Rectangle 18"/>
          <p:cNvSpPr/>
          <p:nvPr/>
        </p:nvSpPr>
        <p:spPr>
          <a:xfrm>
            <a:off x="4871499" y="3733800"/>
            <a:ext cx="843501" cy="261610"/>
          </a:xfrm>
          <a:prstGeom prst="rect">
            <a:avLst/>
          </a:prstGeom>
        </p:spPr>
        <p:txBody>
          <a:bodyPr wrap="none">
            <a:spAutoFit/>
          </a:bodyPr>
          <a:lstStyle/>
          <a:p>
            <a:r>
              <a:rPr lang="en-US" sz="1100" dirty="0" smtClean="0">
                <a:solidFill>
                  <a:prstClr val="black"/>
                </a:solidFill>
              </a:rPr>
              <a:t>Typewriter</a:t>
            </a:r>
            <a:endParaRPr lang="en-US" sz="1100" dirty="0"/>
          </a:p>
        </p:txBody>
      </p:sp>
      <p:pic>
        <p:nvPicPr>
          <p:cNvPr id="132110" name="Picture 14" descr="https://encrypted-tbn0.gstatic.com/images?q=tbn:ANd9GcTH3awUdTemPfI0n40F_HaNh4yZbHj7Z2MHDMr2XO0AD13ILUM0Hw"/>
          <p:cNvPicPr>
            <a:picLocks noChangeAspect="1" noChangeArrowheads="1"/>
          </p:cNvPicPr>
          <p:nvPr/>
        </p:nvPicPr>
        <p:blipFill>
          <a:blip r:embed="rId11"/>
          <a:srcRect t="25000"/>
          <a:stretch>
            <a:fillRect/>
          </a:stretch>
        </p:blipFill>
        <p:spPr bwMode="auto">
          <a:xfrm>
            <a:off x="6324601" y="2057400"/>
            <a:ext cx="990599" cy="655910"/>
          </a:xfrm>
          <a:prstGeom prst="rect">
            <a:avLst/>
          </a:prstGeom>
          <a:noFill/>
        </p:spPr>
      </p:pic>
      <p:pic>
        <p:nvPicPr>
          <p:cNvPr id="132112" name="Picture 16" descr="https://encrypted-tbn0.gstatic.com/images?q=tbn:ANd9GcTnE0zv98WxbBpK7uKX7cjYWUJV3C62BtVVA41x3ceFmBKqB9ItLg"/>
          <p:cNvPicPr>
            <a:picLocks noChangeAspect="1" noChangeArrowheads="1"/>
          </p:cNvPicPr>
          <p:nvPr/>
        </p:nvPicPr>
        <p:blipFill>
          <a:blip r:embed="rId12"/>
          <a:srcRect/>
          <a:stretch>
            <a:fillRect/>
          </a:stretch>
        </p:blipFill>
        <p:spPr bwMode="auto">
          <a:xfrm>
            <a:off x="3804699" y="3048000"/>
            <a:ext cx="699832" cy="699832"/>
          </a:xfrm>
          <a:prstGeom prst="rect">
            <a:avLst/>
          </a:prstGeom>
          <a:noFill/>
        </p:spPr>
      </p:pic>
      <p:pic>
        <p:nvPicPr>
          <p:cNvPr id="132114" name="Picture 18" descr="https://encrypted-tbn3.gstatic.com/images?q=tbn:ANd9GcSrOD8bmPZUcZEUcxCutXttK3GgKaloSmP_8AEjkI4WqOOEFsPF"/>
          <p:cNvPicPr>
            <a:picLocks noChangeAspect="1" noChangeArrowheads="1"/>
          </p:cNvPicPr>
          <p:nvPr/>
        </p:nvPicPr>
        <p:blipFill>
          <a:blip r:embed="rId13"/>
          <a:srcRect/>
          <a:stretch>
            <a:fillRect/>
          </a:stretch>
        </p:blipFill>
        <p:spPr bwMode="auto">
          <a:xfrm>
            <a:off x="4947699" y="3048000"/>
            <a:ext cx="699832" cy="699832"/>
          </a:xfrm>
          <a:prstGeom prst="rect">
            <a:avLst/>
          </a:prstGeom>
          <a:noFill/>
        </p:spPr>
      </p:pic>
      <p:sp>
        <p:nvSpPr>
          <p:cNvPr id="25" name="Rectangle 24"/>
          <p:cNvSpPr/>
          <p:nvPr/>
        </p:nvSpPr>
        <p:spPr>
          <a:xfrm>
            <a:off x="7147881" y="3733800"/>
            <a:ext cx="853119" cy="261610"/>
          </a:xfrm>
          <a:prstGeom prst="rect">
            <a:avLst/>
          </a:prstGeom>
        </p:spPr>
        <p:txBody>
          <a:bodyPr wrap="none">
            <a:spAutoFit/>
          </a:bodyPr>
          <a:lstStyle/>
          <a:p>
            <a:r>
              <a:rPr lang="en-US" sz="1100" dirty="0" smtClean="0">
                <a:solidFill>
                  <a:prstClr val="black"/>
                </a:solidFill>
              </a:rPr>
              <a:t>Telephone</a:t>
            </a:r>
            <a:endParaRPr lang="en-US" sz="1100" dirty="0"/>
          </a:p>
        </p:txBody>
      </p:sp>
      <p:pic>
        <p:nvPicPr>
          <p:cNvPr id="132116" name="Picture 20" descr="https://encrypted-tbn3.gstatic.com/images?q=tbn:ANd9GcSsCYHNgEXCNG8mrkUh2rM9IQ4_ZGISYvoaKQT3s5CiSmbbPnaSrA"/>
          <p:cNvPicPr>
            <a:picLocks noChangeAspect="1" noChangeArrowheads="1"/>
          </p:cNvPicPr>
          <p:nvPr/>
        </p:nvPicPr>
        <p:blipFill>
          <a:blip r:embed="rId14"/>
          <a:srcRect/>
          <a:stretch>
            <a:fillRect/>
          </a:stretch>
        </p:blipFill>
        <p:spPr bwMode="auto">
          <a:xfrm>
            <a:off x="5943600" y="2971800"/>
            <a:ext cx="839799" cy="839799"/>
          </a:xfrm>
          <a:prstGeom prst="rect">
            <a:avLst/>
          </a:prstGeom>
          <a:noFill/>
        </p:spPr>
      </p:pic>
      <p:pic>
        <p:nvPicPr>
          <p:cNvPr id="132118" name="Picture 22" descr="https://encrypted-tbn2.gstatic.com/images?q=tbn:ANd9GcRKDYGjXVl3vT7od9R62CdE1x6dOhAidNwKuOK1nKRm4GN1-3kD"/>
          <p:cNvPicPr>
            <a:picLocks noChangeAspect="1" noChangeArrowheads="1"/>
          </p:cNvPicPr>
          <p:nvPr/>
        </p:nvPicPr>
        <p:blipFill>
          <a:blip r:embed="rId15"/>
          <a:srcRect/>
          <a:stretch>
            <a:fillRect/>
          </a:stretch>
        </p:blipFill>
        <p:spPr bwMode="auto">
          <a:xfrm>
            <a:off x="7086601" y="3124200"/>
            <a:ext cx="761242" cy="609600"/>
          </a:xfrm>
          <a:prstGeom prst="rect">
            <a:avLst/>
          </a:prstGeom>
          <a:noFill/>
        </p:spPr>
      </p:pic>
      <p:sp>
        <p:nvSpPr>
          <p:cNvPr id="23" name="Rectangle 22"/>
          <p:cNvSpPr/>
          <p:nvPr/>
        </p:nvSpPr>
        <p:spPr>
          <a:xfrm>
            <a:off x="6248400" y="3733800"/>
            <a:ext cx="420308" cy="261610"/>
          </a:xfrm>
          <a:prstGeom prst="rect">
            <a:avLst/>
          </a:prstGeom>
        </p:spPr>
        <p:txBody>
          <a:bodyPr wrap="none">
            <a:spAutoFit/>
          </a:bodyPr>
          <a:lstStyle/>
          <a:p>
            <a:r>
              <a:rPr lang="en-US" sz="1100" dirty="0" smtClean="0">
                <a:solidFill>
                  <a:prstClr val="black"/>
                </a:solidFill>
              </a:rPr>
              <a:t>Fax</a:t>
            </a:r>
            <a:endParaRPr lang="en-US" sz="1100" dirty="0"/>
          </a:p>
        </p:txBody>
      </p:sp>
      <p:pic>
        <p:nvPicPr>
          <p:cNvPr id="132120" name="Picture 24" descr="https://encrypted-tbn2.gstatic.com/images?q=tbn:ANd9GcSbq9ctIinFStcL6UGt9wSb3fjQ_SOjIcRgWXo4Artd4-g6UgHV"/>
          <p:cNvPicPr>
            <a:picLocks noChangeAspect="1" noChangeArrowheads="1"/>
          </p:cNvPicPr>
          <p:nvPr/>
        </p:nvPicPr>
        <p:blipFill>
          <a:blip r:embed="rId16"/>
          <a:srcRect/>
          <a:stretch>
            <a:fillRect/>
          </a:stretch>
        </p:blipFill>
        <p:spPr bwMode="auto">
          <a:xfrm>
            <a:off x="4152900" y="4648200"/>
            <a:ext cx="1409700" cy="1409700"/>
          </a:xfrm>
          <a:prstGeom prst="rect">
            <a:avLst/>
          </a:prstGeom>
          <a:noFill/>
        </p:spPr>
      </p:pic>
      <p:sp>
        <p:nvSpPr>
          <p:cNvPr id="29" name="Rectangle 28"/>
          <p:cNvSpPr/>
          <p:nvPr/>
        </p:nvSpPr>
        <p:spPr>
          <a:xfrm>
            <a:off x="4723564" y="5943600"/>
            <a:ext cx="381836" cy="261610"/>
          </a:xfrm>
          <a:prstGeom prst="rect">
            <a:avLst/>
          </a:prstGeom>
        </p:spPr>
        <p:txBody>
          <a:bodyPr wrap="none">
            <a:spAutoFit/>
          </a:bodyPr>
          <a:lstStyle/>
          <a:p>
            <a:r>
              <a:rPr lang="en-US" sz="1100" dirty="0" smtClean="0">
                <a:solidFill>
                  <a:prstClr val="black"/>
                </a:solidFill>
              </a:rPr>
              <a:t>PC</a:t>
            </a:r>
            <a:endParaRPr lang="en-US" sz="1100" dirty="0"/>
          </a:p>
        </p:txBody>
      </p:sp>
      <p:sp>
        <p:nvSpPr>
          <p:cNvPr id="30" name="Rectangle 29"/>
          <p:cNvSpPr/>
          <p:nvPr/>
        </p:nvSpPr>
        <p:spPr>
          <a:xfrm>
            <a:off x="6628564" y="5943600"/>
            <a:ext cx="1007007" cy="261610"/>
          </a:xfrm>
          <a:prstGeom prst="rect">
            <a:avLst/>
          </a:prstGeom>
        </p:spPr>
        <p:txBody>
          <a:bodyPr wrap="none">
            <a:spAutoFit/>
          </a:bodyPr>
          <a:lstStyle/>
          <a:p>
            <a:r>
              <a:rPr lang="en-US" sz="1100" dirty="0" smtClean="0">
                <a:solidFill>
                  <a:prstClr val="black"/>
                </a:solidFill>
              </a:rPr>
              <a:t>Smart Phone</a:t>
            </a:r>
            <a:endParaRPr lang="en-US" sz="1100" dirty="0"/>
          </a:p>
        </p:txBody>
      </p:sp>
      <p:pic>
        <p:nvPicPr>
          <p:cNvPr id="132124" name="Picture 28" descr="https://encrypted-tbn2.gstatic.com/images?q=tbn:ANd9GcS6mXhFS3BAiRk_rLfnYYMBOyOaDFrIwdXfZ2uYICReiLzClNGh7Q"/>
          <p:cNvPicPr>
            <a:picLocks noChangeAspect="1" noChangeArrowheads="1"/>
          </p:cNvPicPr>
          <p:nvPr/>
        </p:nvPicPr>
        <p:blipFill>
          <a:blip r:embed="rId17"/>
          <a:srcRect/>
          <a:stretch>
            <a:fillRect/>
          </a:stretch>
        </p:blipFill>
        <p:spPr bwMode="auto">
          <a:xfrm>
            <a:off x="6781800" y="4800600"/>
            <a:ext cx="659015" cy="1162051"/>
          </a:xfrm>
          <a:prstGeom prst="rect">
            <a:avLst/>
          </a:prstGeom>
          <a:noFill/>
        </p:spPr>
      </p:pic>
      <p:cxnSp>
        <p:nvCxnSpPr>
          <p:cNvPr id="34" name="Straight Arrow Connector 33"/>
          <p:cNvCxnSpPr/>
          <p:nvPr/>
        </p:nvCxnSpPr>
        <p:spPr>
          <a:xfrm rot="16200000" flipH="1">
            <a:off x="3937135" y="4216265"/>
            <a:ext cx="576590" cy="3736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rot="16200000" flipH="1">
            <a:off x="4152900" y="4229100"/>
            <a:ext cx="6096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rot="5400000">
            <a:off x="4418806" y="4343400"/>
            <a:ext cx="610394" cy="7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rot="5400000">
            <a:off x="4648200" y="4267200"/>
            <a:ext cx="609600" cy="152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rot="5400000">
            <a:off x="4953000" y="4267200"/>
            <a:ext cx="45720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p:nvPr/>
        </p:nvCxnSpPr>
        <p:spPr>
          <a:xfrm rot="16200000" flipH="1">
            <a:off x="6299335" y="4216266"/>
            <a:ext cx="576590" cy="3736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p:nvPr/>
        </p:nvCxnSpPr>
        <p:spPr>
          <a:xfrm rot="16200000" flipH="1">
            <a:off x="6515100" y="4229101"/>
            <a:ext cx="6096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p:nvPr/>
        </p:nvCxnSpPr>
        <p:spPr>
          <a:xfrm rot="5400000">
            <a:off x="6781006" y="4343401"/>
            <a:ext cx="610394" cy="7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p:nvPr/>
        </p:nvCxnSpPr>
        <p:spPr>
          <a:xfrm rot="5400000">
            <a:off x="7010400" y="4267201"/>
            <a:ext cx="609600" cy="152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rot="5400000">
            <a:off x="7315200" y="4267201"/>
            <a:ext cx="45720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 xmlns:p14="http://schemas.microsoft.com/office/powerpoint/2010/main" val="898151527"/>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PSNARRATION" val="3,2097264723,\\typhoon\MarketingII\Multimedia Department\Projects\2013 Projects\AT Tech\Richards Recording\Keynote_Think beyond current solution_final_Mar 11 2013_pptx\Media.ppcx"/>
</p:tagLst>
</file>

<file path=ppt/tags/tag10.xml><?xml version="1.0" encoding="utf-8"?>
<p:tagLst xmlns:a="http://schemas.openxmlformats.org/drawingml/2006/main" xmlns:r="http://schemas.openxmlformats.org/officeDocument/2006/relationships" xmlns:p="http://schemas.openxmlformats.org/presentationml/2006/main">
  <p:tag name="PRESENTER_SHAPEINFO" val="&lt;ThreeDShapeInfo&gt;&lt;uuid val=&quot;{8222EA9C-BCCA-4722-A33A-D408116FA944}&quot;/&gt;&lt;filename val=&quot;C:\Users\kgunn\AppData\Local\Temp\PR\data\asimages\{8222EA9C-BCCA-4722-A33A-D408116FA944}.png&quot;/&gt;&lt;hasEffects val=&quot;1&quot;/&gt;&lt;left val=&quot;318.72&quot;/&gt;&lt;top val=&quot;159&quot;/&gt;&lt;width val=&quot;23.64&quot;/&gt;&lt;height val=&quot;46.08&quot;/&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1E1718D-9B1A-4712-B3BB-719600273591}&quot;/&gt;&lt;filename val=&quot;C:\Users\kgunn\AppData\Local\Temp\PR\data\asimages\{B1E1718D-9B1A-4712-B3BB-719600273591}.png&quot;/&gt;&lt;hasEffects val=&quot;1&quot;/&gt;&lt;left val=&quot;363.72&quot;/&gt;&lt;top val=&quot;159&quot;/&gt;&lt;width val=&quot;17.64&quot;/&gt;&lt;height val=&quot;46.08&quot;/&gt;&lt;/ThreeDShapeInfo&gt;"/>
</p:tagLst>
</file>

<file path=ppt/tags/tag12.xml><?xml version="1.0" encoding="utf-8"?>
<p:tagLst xmlns:a="http://schemas.openxmlformats.org/drawingml/2006/main" xmlns:r="http://schemas.openxmlformats.org/officeDocument/2006/relationships" xmlns:p="http://schemas.openxmlformats.org/presentationml/2006/main">
  <p:tag name="PRESENTER_SHAPEINFO" val="&lt;ThreeDShapeInfo&gt;&lt;uuid val=&quot;{92927BED-E680-42AF-8164-F583BF47370E}&quot;/&gt;&lt;filename val=&quot;C:\Users\kgunn\AppData\Local\Temp\PR\data\asimages\{92927BED-E680-42AF-8164-F583BF47370E}.png&quot;/&gt;&lt;hasEffects val=&quot;1&quot;/&gt;&lt;left val=&quot;396.72&quot;/&gt;&lt;top val=&quot;171&quot;/&gt;&lt;width val=&quot;29.64&quot;/&gt;&lt;height val=&quot;40.92&quot;/&gt;&lt;/ThreeDShapeInfo&gt;"/>
</p:tagLst>
</file>

<file path=ppt/tags/tag13.xml><?xml version="1.0" encoding="utf-8"?>
<p:tagLst xmlns:a="http://schemas.openxmlformats.org/drawingml/2006/main" xmlns:r="http://schemas.openxmlformats.org/officeDocument/2006/relationships" xmlns:p="http://schemas.openxmlformats.org/presentationml/2006/main">
  <p:tag name="PRESENTER_SHAPEINFO" val="&lt;ThreeDShapeInfo&gt;&lt;uuid val=&quot;{27E7749F-C846-4A2E-AD03-22C21F638273}&quot;/&gt;&lt;filename val=&quot;C:\Users\kgunn\AppData\Local\Temp\PR\data\asimages\{27E7749F-C846-4A2E-AD03-22C21F638273}.png&quot;/&gt;&lt;hasEffects val=&quot;1&quot;/&gt;&lt;left val=&quot;372.72&quot;/&gt;&lt;top val=&quot;351&quot;/&gt;&lt;width val=&quot;20.64&quot;/&gt;&lt;height val=&quot;34.08&quot;/&gt;&lt;/ThreeDShapeInfo&gt;"/>
</p:tagLst>
</file>

<file path=ppt/tags/tag14.xml><?xml version="1.0" encoding="utf-8"?>
<p:tagLst xmlns:a="http://schemas.openxmlformats.org/drawingml/2006/main" xmlns:r="http://schemas.openxmlformats.org/officeDocument/2006/relationships" xmlns:p="http://schemas.openxmlformats.org/presentationml/2006/main">
  <p:tag name="PRESENTER_SHAPEINFO" val="&lt;ThreeDShapeInfo&gt;&lt;uuid val=&quot;{F6C41578-7A46-4C2A-BAD6-2ED6AD3E43C2}&quot;/&gt;&lt;filename val=&quot;C:\Users\kgunn\AppData\Local\Temp\PR\data\asimages\{F6C41578-7A46-4C2A-BAD6-2ED6AD3E43C2}.png&quot;/&gt;&lt;hasEffects val=&quot;1&quot;/&gt;&lt;left val=&quot;409.56&quot;/&gt;&lt;top val=&quot;332.28&quot;/&gt;&lt;width val=&quot;34.08&quot;/&gt;&lt;height val=&quot;23.64&quot;/&gt;&lt;/ThreeDShapeInfo&gt;"/>
</p:tagLst>
</file>

<file path=ppt/tags/tag15.xml><?xml version="1.0" encoding="utf-8"?>
<p:tagLst xmlns:a="http://schemas.openxmlformats.org/drawingml/2006/main" xmlns:r="http://schemas.openxmlformats.org/officeDocument/2006/relationships" xmlns:p="http://schemas.openxmlformats.org/presentationml/2006/main">
  <p:tag name="PRESENTER_SHAPEINFO" val="&lt;ThreeDShapeInfo&gt;&lt;uuid val=&quot;{8409B746-A72F-4382-BFBE-23B1857E9809}&quot;/&gt;&lt;filename val=&quot;C:\Users\kgunn\AppData\Local\Temp\PR\data\asimages\{8409B746-A72F-4382-BFBE-23B1857E9809}.png&quot;/&gt;&lt;hasEffects val=&quot;1&quot;/&gt;&lt;left val=&quot;415.56&quot;/&gt;&lt;top val=&quot;302.28&quot;/&gt;&lt;width val=&quot;46.08&quot;/&gt;&lt;height val=&quot;23.64&quot;/&gt;&lt;/ThreeDShapeInfo&gt;"/>
</p:tagLst>
</file>

<file path=ppt/tags/tag16.xml><?xml version="1.0" encoding="utf-8"?>
<p:tagLst xmlns:a="http://schemas.openxmlformats.org/drawingml/2006/main" xmlns:r="http://schemas.openxmlformats.org/officeDocument/2006/relationships" xmlns:p="http://schemas.openxmlformats.org/presentationml/2006/main">
  <p:tag name="PRESENTER_SHAPEINFO" val="&lt;ThreeDShapeInfo&gt;&lt;uuid val=&quot;{7DF57D5B-E521-4FB5-93CC-F6AB98674F41}&quot;/&gt;&lt;filename val=&quot;C:\Users\kgunn\AppData\Local\Temp\PR\data\asimages\{7DF57D5B-E521-4FB5-93CC-F6AB98674F41}.png&quot;/&gt;&lt;hasEffects val=&quot;1&quot;/&gt;&lt;left val=&quot;421.56&quot;/&gt;&lt;top val=&quot;272.28&quot;/&gt;&lt;width val=&quot;52.08&quot;/&gt;&lt;height val=&quot;11.64&quot;/&gt;&lt;/ThreeDShapeInfo&gt;"/>
</p:tagLst>
</file>

<file path=ppt/tags/tag1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2CB6570-45B8-4F93-84C6-BE65B02DBF4D}&quot;/&gt;&lt;filename val=&quot;C:\Users\kgunn\AppData\Local\Temp\PR\data\asimages\{B2CB6570-45B8-4F93-84C6-BE65B02DBF4D}.png&quot;/&gt;&lt;hasEffects val=&quot;1&quot;/&gt;&lt;left val=&quot;421.56&quot;/&gt;&lt;top val=&quot;236.28&quot;/&gt;&lt;width val=&quot;52.08&quot;/&gt;&lt;height val=&quot;17.64&quot;/&gt;&lt;/ThreeDShapeInfo&gt;"/>
</p:tagLst>
</file>

<file path=ppt/tags/tag18.xml><?xml version="1.0" encoding="utf-8"?>
<p:tagLst xmlns:a="http://schemas.openxmlformats.org/drawingml/2006/main" xmlns:r="http://schemas.openxmlformats.org/officeDocument/2006/relationships" xmlns:p="http://schemas.openxmlformats.org/presentationml/2006/main">
  <p:tag name="PRESENTER_SHAPEINFO" val="&lt;ThreeDShapeInfo&gt;&lt;uuid val=&quot;{886276D3-A9D5-4436-BD1D-CDC37DAE564D}&quot;/&gt;&lt;filename val=&quot;C:\Users\kgunn\AppData\Local\Temp\PR\data\asimages\{886276D3-A9D5-4436-BD1D-CDC37DAE564D}.png&quot;/&gt;&lt;hasEffects val=&quot;1&quot;/&gt;&lt;left val=&quot;415.56&quot;/&gt;&lt;top val=&quot;200.28&quot;/&gt;&lt;width val=&quot;52.08&quot;/&gt;&lt;height val=&quot;29.64&quot;/&gt;&lt;/ThreeDShapeInfo&gt;"/>
</p:tagLst>
</file>

<file path=ppt/tags/tag19.xml><?xml version="1.0" encoding="utf-8"?>
<p:tagLst xmlns:a="http://schemas.openxmlformats.org/drawingml/2006/main" xmlns:r="http://schemas.openxmlformats.org/officeDocument/2006/relationships" xmlns:p="http://schemas.openxmlformats.org/presentationml/2006/main">
  <p:tag name="PPSNARRATION" val="8,2097264723,\\typhoon\MarketingII\Multimedia Department\Projects\2013 Projects\AT Tech\Richards Recording\Keynote_Think beyond current solution_final_Mar 11 2013_pptx\Media.ppcx"/>
</p:tagLst>
</file>

<file path=ppt/tags/tag2.xml><?xml version="1.0" encoding="utf-8"?>
<p:tagLst xmlns:a="http://schemas.openxmlformats.org/drawingml/2006/main" xmlns:r="http://schemas.openxmlformats.org/officeDocument/2006/relationships" xmlns:p="http://schemas.openxmlformats.org/presentationml/2006/main">
  <p:tag name="PPSNARRATION" val="7,2097264723,\\typhoon\MarketingII\Multimedia Department\Projects\2013 Projects\AT Tech\Richards Recording\Keynote_Think beyond current solution_final_Mar 11 2013_pptx\Media.ppcx"/>
</p:tagLst>
</file>

<file path=ppt/tags/tag20.xml><?xml version="1.0" encoding="utf-8"?>
<p:tagLst xmlns:a="http://schemas.openxmlformats.org/drawingml/2006/main" xmlns:r="http://schemas.openxmlformats.org/officeDocument/2006/relationships" xmlns:p="http://schemas.openxmlformats.org/presentationml/2006/main">
  <p:tag name="PPSNARRATION" val="11,2097264723,\\typhoon\MarketingII\Multimedia Department\Projects\2013 Projects\AT Tech\Richards Recording\Keynote_Think beyond current solution_final_Mar 11 2013_pptx\Media.ppcx"/>
</p:tagLst>
</file>

<file path=ppt/tags/tag21.xml><?xml version="1.0" encoding="utf-8"?>
<p:tagLst xmlns:a="http://schemas.openxmlformats.org/drawingml/2006/main" xmlns:r="http://schemas.openxmlformats.org/officeDocument/2006/relationships" xmlns:p="http://schemas.openxmlformats.org/presentationml/2006/main">
  <p:tag name="PRESENTER_SHAPEINFO" val="&lt;ThreeDShapeInfo&gt;&lt;uuid val=&quot;{DBBDCEBE-A914-4C10-B03C-F5E1BABAC0F4}&quot;/&gt;&lt;filename val=&quot;C:\Users\kgunn\AppData\Local\Temp\PR\data\asimages\{DBBDCEBE-A914-4C10-B03C-F5E1BABAC0F4}.png&quot;/&gt;&lt;hasEffects val=&quot;1&quot;/&gt;&lt;left val=&quot;223.56&quot;/&gt;&lt;top val=&quot;145.56&quot;/&gt;&lt;width val=&quot;172.08&quot;/&gt;&lt;height val=&quot;13.08&quot;/&gt;&lt;/ThreeDShapeInfo&gt;"/>
</p:tagLst>
</file>

<file path=ppt/tags/tag22.xml><?xml version="1.0" encoding="utf-8"?>
<p:tagLst xmlns:a="http://schemas.openxmlformats.org/drawingml/2006/main" xmlns:r="http://schemas.openxmlformats.org/officeDocument/2006/relationships" xmlns:p="http://schemas.openxmlformats.org/presentationml/2006/main">
  <p:tag name="PRESENTER_SHAPEINFO" val="&lt;ThreeDShapeInfo&gt;&lt;uuid val=&quot;{CA9D0DD8-5832-4359-857A-432804AA66BF}&quot;/&gt;&lt;filename val=&quot;C:\Users\kgunn\AppData\Local\Temp\PR\data\asimages\{CA9D0DD8-5832-4359-857A-432804AA66BF}.png&quot;/&gt;&lt;hasEffects val=&quot;1&quot;/&gt;&lt;left val=&quot;223.56&quot;/&gt;&lt;top val=&quot;247.56&quot;/&gt;&lt;width val=&quot;172.08&quot;/&gt;&lt;height val=&quot;13.08&quot;/&gt;&lt;/ThreeDShapeInfo&gt;"/>
</p:tagLst>
</file>

<file path=ppt/tags/tag23.xml><?xml version="1.0" encoding="utf-8"?>
<p:tagLst xmlns:a="http://schemas.openxmlformats.org/drawingml/2006/main" xmlns:r="http://schemas.openxmlformats.org/officeDocument/2006/relationships" xmlns:p="http://schemas.openxmlformats.org/presentationml/2006/main">
  <p:tag name="PRESENTER_SHAPEINFO" val="&lt;ThreeDShapeInfo&gt;&lt;uuid val=&quot;{E9597390-85DD-47D8-838F-640C33FD9290}&quot;/&gt;&lt;filename val=&quot;C:\Users\kgunn\AppData\Local\Temp\PR\data\asimages\{E9597390-85DD-47D8-838F-640C33FD9290}.png&quot;/&gt;&lt;hasEffects val=&quot;1&quot;/&gt;&lt;left val=&quot;223.56&quot;/&gt;&lt;top val=&quot;373.56&quot;/&gt;&lt;width val=&quot;172.08&quot;/&gt;&lt;height val=&quot;13.08&quot;/&gt;&lt;/ThreeDShapeInfo&gt;"/>
</p:tagLst>
</file>

<file path=ppt/tags/tag24.xml><?xml version="1.0" encoding="utf-8"?>
<p:tagLst xmlns:a="http://schemas.openxmlformats.org/drawingml/2006/main" xmlns:r="http://schemas.openxmlformats.org/officeDocument/2006/relationships" xmlns:p="http://schemas.openxmlformats.org/presentationml/2006/main">
  <p:tag name="PPSNARRATION" val="10,2097264723,\\typhoon\MarketingII\Multimedia Department\Projects\2013 Projects\AT Tech\Richards Recording\Keynote_Think beyond current solution_final_Mar 11 2013_pptx\Media.ppcx"/>
</p:tagLst>
</file>

<file path=ppt/tags/tag25.xml><?xml version="1.0" encoding="utf-8"?>
<p:tagLst xmlns:a="http://schemas.openxmlformats.org/drawingml/2006/main" xmlns:r="http://schemas.openxmlformats.org/officeDocument/2006/relationships" xmlns:p="http://schemas.openxmlformats.org/presentationml/2006/main">
  <p:tag name="PPSNARRATION" val="12,2097264723,\\typhoon\MarketingII\Multimedia Department\Projects\2013 Projects\AT Tech\Richards Recording\Keynote_Think beyond current solution_final_Mar 11 2013_pptx\Media.ppcx"/>
</p:tagLst>
</file>

<file path=ppt/tags/tag26.xml><?xml version="1.0" encoding="utf-8"?>
<p:tagLst xmlns:a="http://schemas.openxmlformats.org/drawingml/2006/main" xmlns:r="http://schemas.openxmlformats.org/officeDocument/2006/relationships" xmlns:p="http://schemas.openxmlformats.org/presentationml/2006/main">
  <p:tag name="PPSNARRATION" val="2,1873672697,C:\Users\hyohanne\Desktop\LabVIEW 2012 (Measurements Prospects)_pptx\Media.ppcx"/>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077EEC81-6593-4290-B66C-321944ACFBAE}&quot;/&gt;&lt;filename val=&quot;C:\Users\kgunn\AppData\Local\Temp\PR\data\asimages\{077EEC81-6593-4290-B66C-321944ACFBAE}.png&quot;/&gt;&lt;hasEffects val=&quot;1&quot;/&gt;&lt;left val=&quot;241.56&quot;/&gt;&lt;top val=&quot;194.28&quot;/&gt;&lt;width val=&quot;52.08&quot;/&gt;&lt;height val=&quot;35.64&quot;/&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08B636DF-B420-4436-A7D1-3DE5D1462399}&quot;/&gt;&lt;filename val=&quot;C:\Users\kgunn\AppData\Local\Temp\PR\data\asimages\{08B636DF-B420-4436-A7D1-3DE5D1462399}.png&quot;/&gt;&lt;hasEffects val=&quot;1&quot;/&gt;&lt;left val=&quot;270.72&quot;/&gt;&lt;top val=&quot;170.28&quot;/&gt;&lt;width val=&quot;35.64&quot;/&gt;&lt;height val=&quot;41.64&quot;/&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9F708F89-EBA2-40D7-8BFA-B978427607B0}&quot;/&gt;&lt;filename val=&quot;C:\Users\kgunn\AppData\Local\Temp\PR\data\asimages\{9F708F89-EBA2-40D7-8BFA-B978427607B0}.png&quot;/&gt;&lt;hasEffects val=&quot;1&quot;/&gt;&lt;left val=&quot;229.56&quot;/&gt;&lt;top val=&quot;236.28&quot;/&gt;&lt;width val=&quot;58.08&quot;/&gt;&lt;height val=&quot;17.64&quot;/&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DD920DB3-33F2-42D4-B79F-5B33D9876707}&quot;/&gt;&lt;filename val=&quot;C:\Users\kgunn\AppData\Local\Temp\PR\data\asimages\{DD920DB3-33F2-42D4-B79F-5B33D9876707}.png&quot;/&gt;&lt;hasEffects val=&quot;1&quot;/&gt;&lt;left val=&quot;229.56&quot;/&gt;&lt;top val=&quot;272.28&quot;/&gt;&lt;width val=&quot;58.08&quot;/&gt;&lt;height val=&quot;11.64&quot;/&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INFO" val="&lt;ThreeDShapeInfo&gt;&lt;uuid val=&quot;{F34F9330-2E45-46DB-96BB-4FBD8BDAD619}&quot;/&gt;&lt;filename val=&quot;C:\Users\kgunn\AppData\Local\Temp\PR\data\asimages\{F34F9330-2E45-46DB-96BB-4FBD8BDAD619}.png&quot;/&gt;&lt;hasEffects val=&quot;1&quot;/&gt;&lt;left val=&quot;259.56&quot;/&gt;&lt;top val=&quot;338.28&quot;/&gt;&lt;width val=&quot;34.08&quot;/&gt;&lt;height val=&quot;23.64&quot;/&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INFO" val="&lt;ThreeDShapeInfo&gt;&lt;uuid val=&quot;{003DAE4B-9CA4-4C0B-B4E5-F82C20816CB7}&quot;/&gt;&lt;filename val=&quot;C:\Users\kgunn\AppData\Local\Temp\PR\data\asimages\{003DAE4B-9CA4-4C0B-B4E5-F82C20816CB7}.png&quot;/&gt;&lt;hasEffects val=&quot;1&quot;/&gt;&lt;left val=&quot;235.56&quot;/&gt;&lt;top val=&quot;302.28&quot;/&gt;&lt;width val=&quot;52.08&quot;/&gt;&lt;height val=&quot;23.64&quot;/&gt;&lt;/ThreeDShapeInfo&gt;"/>
</p:tagLst>
</file>

<file path=ppt/tags/tag9.xml><?xml version="1.0" encoding="utf-8"?>
<p:tagLst xmlns:a="http://schemas.openxmlformats.org/drawingml/2006/main" xmlns:r="http://schemas.openxmlformats.org/officeDocument/2006/relationships" xmlns:p="http://schemas.openxmlformats.org/presentationml/2006/main">
  <p:tag name="PRESENTER_SHAPEINFO" val="&lt;ThreeDShapeInfo&gt;&lt;uuid val=&quot;{4A40A398-8EC3-47C8-89CE-EDD711AE9DC5}&quot;/&gt;&lt;filename val=&quot;C:\Users\kgunn\AppData\Local\Temp\PR\data\asimages\{4A40A398-8EC3-47C8-89CE-EDD711AE9DC5}.png&quot;/&gt;&lt;hasEffects val=&quot;1&quot;/&gt;&lt;left val=&quot;309.72&quot;/&gt;&lt;top val=&quot;351&quot;/&gt;&lt;width val=&quot;23.64&quot;/&gt;&lt;height val=&quot;34.92&quot;/&gt;&lt;/ThreeDShapeInfo&gt;"/>
</p:tagLst>
</file>

<file path=ppt/theme/theme1.xml><?xml version="1.0" encoding="utf-8"?>
<a:theme xmlns:a="http://schemas.openxmlformats.org/drawingml/2006/main" name="Default Theme">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er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55104</TotalTime>
  <Words>9198</Words>
  <Application>Microsoft Office PowerPoint</Application>
  <PresentationFormat>On-screen Show (4:3)</PresentationFormat>
  <Paragraphs>819</Paragraphs>
  <Slides>78</Slides>
  <Notes>78</Notes>
  <HiddenSlides>8</HiddenSlides>
  <MMClips>0</MMClips>
  <ScaleCrop>false</ScaleCrop>
  <HeadingPairs>
    <vt:vector size="10" baseType="variant">
      <vt:variant>
        <vt:lpstr>Fonts Used</vt:lpstr>
      </vt:variant>
      <vt:variant>
        <vt:i4>15</vt:i4>
      </vt:variant>
      <vt:variant>
        <vt:lpstr>Theme</vt:lpstr>
      </vt:variant>
      <vt:variant>
        <vt:i4>2</vt:i4>
      </vt:variant>
      <vt:variant>
        <vt:lpstr>Embedded OLE Servers</vt:lpstr>
      </vt:variant>
      <vt:variant>
        <vt:i4>1</vt:i4>
      </vt:variant>
      <vt:variant>
        <vt:lpstr>Slide Titles</vt:lpstr>
      </vt:variant>
      <vt:variant>
        <vt:i4>78</vt:i4>
      </vt:variant>
      <vt:variant>
        <vt:lpstr>Custom Shows</vt:lpstr>
      </vt:variant>
      <vt:variant>
        <vt:i4>4</vt:i4>
      </vt:variant>
    </vt:vector>
  </HeadingPairs>
  <TitlesOfParts>
    <vt:vector size="100" baseType="lpstr">
      <vt:lpstr>Arial</vt:lpstr>
      <vt:lpstr>Univers Com 45 Light</vt:lpstr>
      <vt:lpstr>Calibri</vt:lpstr>
      <vt:lpstr>Arial Narrow</vt:lpstr>
      <vt:lpstr>Univers Com 55</vt:lpstr>
      <vt:lpstr>Verdana</vt:lpstr>
      <vt:lpstr>Univers LT Std 45 Light</vt:lpstr>
      <vt:lpstr>Univers LT Std 67 Cn Bold</vt:lpstr>
      <vt:lpstr>ＭＳ Ｐゴシック</vt:lpstr>
      <vt:lpstr>Univers LT Std 55</vt:lpstr>
      <vt:lpstr>Courier New</vt:lpstr>
      <vt:lpstr>Times New Roman</vt:lpstr>
      <vt:lpstr>Cambria</vt:lpstr>
      <vt:lpstr>Univers 45 Light</vt:lpstr>
      <vt:lpstr>Lucida Grande</vt:lpstr>
      <vt:lpstr>Default Theme</vt:lpstr>
      <vt:lpstr>Customer Confidential</vt:lpstr>
      <vt:lpstr>Bitmap Image</vt:lpstr>
      <vt:lpstr>Slide 1</vt:lpstr>
      <vt:lpstr>Introduction to LabVIEW for Instrumentation</vt:lpstr>
      <vt:lpstr>Today, We Will Explore:</vt:lpstr>
      <vt:lpstr>The Challenges of Developing Measurement Systems</vt:lpstr>
      <vt:lpstr>Escalating Device Complexity Over Time</vt:lpstr>
      <vt:lpstr>Escalating Measurement Complexity  Over Time</vt:lpstr>
      <vt:lpstr>Traditional Measurement Solutions</vt:lpstr>
      <vt:lpstr>Vendor-defined Measurements</vt:lpstr>
      <vt:lpstr>Technology Shift to Software-Defined</vt:lpstr>
      <vt:lpstr>Introduction to the  NI Measurement Platform</vt:lpstr>
      <vt:lpstr>NI Software-Defined Measurement Architecture</vt:lpstr>
      <vt:lpstr>PXI – The Industry-Leading Platform for Measurements</vt:lpstr>
      <vt:lpstr>Build Virtually any System Faster and With More Confidence Using LabVIEW and NI PXI</vt:lpstr>
      <vt:lpstr>Analog Devices Reduces MEMS Test Costs</vt:lpstr>
      <vt:lpstr>Exercise 1</vt:lpstr>
      <vt:lpstr>National Instruments’ Strategy: Graphical System Design Your Investment in a Platform-Based Approach to Measurements Scales Across…</vt:lpstr>
      <vt:lpstr>Because It Has Been Proven Over Nearly 30 Years… Withstanding the test of time across operating systems, buses, technologies, and more</vt:lpstr>
      <vt:lpstr>The Most Trusted Software Environment for Automating Measurements</vt:lpstr>
      <vt:lpstr>Easily Connect to Any Hardware</vt:lpstr>
      <vt:lpstr>The Foundation of LabVIEW: Virtual Instrumentation Automation through software led to a realization about fixed-functionality instrumentation…</vt:lpstr>
      <vt:lpstr>The Foundation of LabVIEW: Virtual Instrumentation By leveraging COTS PC components, the software becomes the instrument</vt:lpstr>
      <vt:lpstr>Therefore, LabVIEW Building Blocks Are Called Virtual Instruments (*.VI)</vt:lpstr>
      <vt:lpstr>Creating a LabVIEW Front Panel</vt:lpstr>
      <vt:lpstr>Front Panel Objects</vt:lpstr>
      <vt:lpstr>Easily Create Professional User Interfaces </vt:lpstr>
      <vt:lpstr>LabVIEW Front Panels in Action</vt:lpstr>
      <vt:lpstr>All Front Panel Elements Have Block Diagram Terminals Block diagram terminals provide access to front panel values</vt:lpstr>
      <vt:lpstr>Examining Traditional Source Code Humans use abstracted languages because machine code is too hard to comprehend</vt:lpstr>
      <vt:lpstr>We Live in a Graphical, Parallel World …But what if everything was represented using sequential, textual syntax?</vt:lpstr>
      <vt:lpstr>With LabVIEW, You Can Program the Way You Think</vt:lpstr>
      <vt:lpstr>With LabVIEW, You Can Program the Way You Think</vt:lpstr>
      <vt:lpstr>Save Time Developing Test Systems</vt:lpstr>
      <vt:lpstr>Exercise 2</vt:lpstr>
      <vt:lpstr>What Is Data Flow?</vt:lpstr>
      <vt:lpstr>What Is Data Flow?</vt:lpstr>
      <vt:lpstr>Dataflow Languages Naturally Express Parallelism The LabVIEW compiler will automatically multithread code expressed in parallel</vt:lpstr>
      <vt:lpstr>Creating a LabVIEW Block Diagram</vt:lpstr>
      <vt:lpstr>Execution Control Structures: Loops</vt:lpstr>
      <vt:lpstr>Text Loops and Their LabVIEW Equivalents</vt:lpstr>
      <vt:lpstr>Event and Case Structures</vt:lpstr>
      <vt:lpstr>Text Events, Cases, and Their LabVIEW Equivalents</vt:lpstr>
      <vt:lpstr>LabVIEW Functions Are as Complex as You Need</vt:lpstr>
      <vt:lpstr>Understanding SubVI (Function) Behavior</vt:lpstr>
      <vt:lpstr>Understanding Application Hierarchy</vt:lpstr>
      <vt:lpstr>Instructor Demo</vt:lpstr>
      <vt:lpstr>Managing Application Resources in Larger Applications</vt:lpstr>
      <vt:lpstr>Coffee Break</vt:lpstr>
      <vt:lpstr>Exploring a LabVIEW Block Diagram</vt:lpstr>
      <vt:lpstr>Exploring a LabVIEW Block Diagram</vt:lpstr>
      <vt:lpstr>Exploring a LabVIEW Block Diagram</vt:lpstr>
      <vt:lpstr>The Color, Style, and Thickness of Common Wires</vt:lpstr>
      <vt:lpstr>Visualizing Data Flow Along Wires: Highlight Execution</vt:lpstr>
      <vt:lpstr>There is More to LabVIEW Than Data Flow</vt:lpstr>
      <vt:lpstr>Quickly Understand Your Data</vt:lpstr>
      <vt:lpstr>Exercise 3</vt:lpstr>
      <vt:lpstr>Building LabVIEW Test Applications</vt:lpstr>
      <vt:lpstr>The Measurement Challenge</vt:lpstr>
      <vt:lpstr>Today’s PXI Measurement System</vt:lpstr>
      <vt:lpstr>Testing a Lowpass Filter</vt:lpstr>
      <vt:lpstr>Arbitrary Waveform Generator (Arb)</vt:lpstr>
      <vt:lpstr>Digitizer (Oscilloscope)</vt:lpstr>
      <vt:lpstr>Exercise 4.1</vt:lpstr>
      <vt:lpstr>NI-FGEN Instrument Driver</vt:lpstr>
      <vt:lpstr>NI-SCOPE Instrument Driver</vt:lpstr>
      <vt:lpstr>Exercise 4.2</vt:lpstr>
      <vt:lpstr>Exercise 4.3</vt:lpstr>
      <vt:lpstr>Acquiring Temperature Measurements</vt:lpstr>
      <vt:lpstr>Digital Multimeter (DMM)</vt:lpstr>
      <vt:lpstr>Exercise 5.1</vt:lpstr>
      <vt:lpstr>DMM Instrument Driver</vt:lpstr>
      <vt:lpstr>Exercise 5.2 </vt:lpstr>
      <vt:lpstr>Exercise 5.3 </vt:lpstr>
      <vt:lpstr>Exercise 5.4 </vt:lpstr>
      <vt:lpstr>Source Measurement Unit (SMU)</vt:lpstr>
      <vt:lpstr>High Speed Digital Input/Output (HSDIO)</vt:lpstr>
      <vt:lpstr>Stay Ahead with the Latest PC Technologies</vt:lpstr>
      <vt:lpstr>Take the Next Step…</vt:lpstr>
      <vt:lpstr>Slide 78</vt:lpstr>
      <vt:lpstr>Recommended: Scope/Arb (3 hour)</vt:lpstr>
      <vt:lpstr>DMM (3 hour)</vt:lpstr>
      <vt:lpstr>Power Supply (3 hour)</vt:lpstr>
      <vt:lpstr>HSDIO (3 hour)</vt:lpstr>
    </vt:vector>
  </TitlesOfParts>
  <Company>National Instruments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LabVIEW for Instrumentation</dc:title>
  <dc:creator>Adri Kruger</dc:creator>
  <cp:lastModifiedBy>Johan Hillergren</cp:lastModifiedBy>
  <cp:revision>1007</cp:revision>
  <dcterms:created xsi:type="dcterms:W3CDTF">2012-07-11T15:26:18Z</dcterms:created>
  <dcterms:modified xsi:type="dcterms:W3CDTF">2014-03-14T16:37:15Z</dcterms:modified>
</cp:coreProperties>
</file>