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diagrams/quickStyle1.xml" ContentType="application/vnd.openxmlformats-officedocument.drawingml.diagramStyle+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2" r:id="rId2"/>
    <p:sldMasterId id="2147483694" r:id="rId3"/>
    <p:sldMasterId id="2147483701" r:id="rId4"/>
  </p:sldMasterIdLst>
  <p:notesMasterIdLst>
    <p:notesMasterId r:id="rId77"/>
  </p:notesMasterIdLst>
  <p:handoutMasterIdLst>
    <p:handoutMasterId r:id="rId78"/>
  </p:handoutMasterIdLst>
  <p:sldIdLst>
    <p:sldId id="490" r:id="rId5"/>
    <p:sldId id="421" r:id="rId6"/>
    <p:sldId id="422" r:id="rId7"/>
    <p:sldId id="423" r:id="rId8"/>
    <p:sldId id="424" r:id="rId9"/>
    <p:sldId id="425" r:id="rId10"/>
    <p:sldId id="426" r:id="rId11"/>
    <p:sldId id="427" r:id="rId12"/>
    <p:sldId id="428" r:id="rId13"/>
    <p:sldId id="429" r:id="rId14"/>
    <p:sldId id="430" r:id="rId15"/>
    <p:sldId id="431" r:id="rId16"/>
    <p:sldId id="432" r:id="rId17"/>
    <p:sldId id="433" r:id="rId18"/>
    <p:sldId id="434" r:id="rId19"/>
    <p:sldId id="435" r:id="rId20"/>
    <p:sldId id="436" r:id="rId21"/>
    <p:sldId id="437" r:id="rId22"/>
    <p:sldId id="438" r:id="rId23"/>
    <p:sldId id="439" r:id="rId24"/>
    <p:sldId id="440" r:id="rId25"/>
    <p:sldId id="482" r:id="rId26"/>
    <p:sldId id="442" r:id="rId27"/>
    <p:sldId id="443" r:id="rId28"/>
    <p:sldId id="444" r:id="rId29"/>
    <p:sldId id="446" r:id="rId30"/>
    <p:sldId id="493" r:id="rId31"/>
    <p:sldId id="448" r:id="rId32"/>
    <p:sldId id="450" r:id="rId33"/>
    <p:sldId id="451" r:id="rId34"/>
    <p:sldId id="452" r:id="rId35"/>
    <p:sldId id="453" r:id="rId36"/>
    <p:sldId id="460" r:id="rId37"/>
    <p:sldId id="494" r:id="rId38"/>
    <p:sldId id="495" r:id="rId39"/>
    <p:sldId id="489" r:id="rId40"/>
    <p:sldId id="463" r:id="rId41"/>
    <p:sldId id="327" r:id="rId42"/>
    <p:sldId id="464" r:id="rId43"/>
    <p:sldId id="465" r:id="rId44"/>
    <p:sldId id="466" r:id="rId45"/>
    <p:sldId id="483" r:id="rId46"/>
    <p:sldId id="484" r:id="rId47"/>
    <p:sldId id="367" r:id="rId48"/>
    <p:sldId id="369" r:id="rId49"/>
    <p:sldId id="406" r:id="rId50"/>
    <p:sldId id="339" r:id="rId51"/>
    <p:sldId id="488" r:id="rId52"/>
    <p:sldId id="294" r:id="rId53"/>
    <p:sldId id="319" r:id="rId54"/>
    <p:sldId id="370" r:id="rId55"/>
    <p:sldId id="419" r:id="rId56"/>
    <p:sldId id="298" r:id="rId57"/>
    <p:sldId id="299" r:id="rId58"/>
    <p:sldId id="301" r:id="rId59"/>
    <p:sldId id="374" r:id="rId60"/>
    <p:sldId id="468" r:id="rId61"/>
    <p:sldId id="469" r:id="rId62"/>
    <p:sldId id="302" r:id="rId63"/>
    <p:sldId id="304" r:id="rId64"/>
    <p:sldId id="485" r:id="rId65"/>
    <p:sldId id="486" r:id="rId66"/>
    <p:sldId id="303" r:id="rId67"/>
    <p:sldId id="346" r:id="rId68"/>
    <p:sldId id="479" r:id="rId69"/>
    <p:sldId id="307" r:id="rId70"/>
    <p:sldId id="470" r:id="rId71"/>
    <p:sldId id="471" r:id="rId72"/>
    <p:sldId id="472" r:id="rId73"/>
    <p:sldId id="473" r:id="rId74"/>
    <p:sldId id="487" r:id="rId75"/>
    <p:sldId id="492" r:id="rId76"/>
  </p:sldIdLst>
  <p:sldSz cx="9144000" cy="6858000" type="screen4x3"/>
  <p:notesSz cx="7315200" cy="9601200"/>
  <p:custShowLst>
    <p:custShow name="Custom Show 1" id="0">
      <p:sldLst>
        <p:sld r:id="rId6"/>
        <p:sld r:id="rId7"/>
        <p:sld r:id="rId8"/>
        <p:sld r:id="rId9"/>
        <p:sld r:id="rId10"/>
        <p:sld r:id="rId11"/>
        <p:sld r:id="rId12"/>
        <p:sld r:id="rId13"/>
        <p:sld r:id="rId14"/>
        <p:sld r:id="rId15"/>
        <p:sld r:id="rId16"/>
        <p:sld r:id="rId17"/>
        <p:sld r:id="rId18"/>
        <p:sld r:id="rId19"/>
        <p:sld r:id="rId20"/>
        <p:sld r:id="rId21"/>
        <p:sld r:id="rId22"/>
        <p:sld r:id="rId23"/>
        <p:sld r:id="rId24"/>
        <p:sld r:id="rId42"/>
        <p:sld r:id="rId30"/>
        <p:sld r:id="rId32"/>
        <p:sld r:id="rId33"/>
        <p:sld r:id="rId34"/>
        <p:sld r:id="rId35"/>
        <p:sld r:id="rId36"/>
        <p:sld r:id="rId41"/>
        <p:sld r:id="rId43"/>
        <p:sld r:id="rId44"/>
        <p:sld r:id="rId45"/>
        <p:sld r:id="rId48"/>
        <p:sld r:id="rId49"/>
        <p:sld r:id="rId50"/>
        <p:sld r:id="rId51"/>
        <p:sld r:id="rId53"/>
        <p:sld r:id="rId54"/>
        <p:sld r:id="rId55"/>
        <p:sld r:id="rId56"/>
        <p:sld r:id="rId57"/>
        <p:sld r:id="rId58"/>
        <p:sld r:id="rId59"/>
        <p:sld r:id="rId60"/>
        <p:sld r:id="rId63"/>
        <p:sld r:id="rId64"/>
        <p:sld r:id="rId67"/>
        <p:sld r:id="rId68"/>
        <p:sld r:id="rId70"/>
      </p:sldLst>
    </p:custShow>
  </p:custShow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C910"/>
    <a:srgbClr val="48F30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221" autoAdjust="0"/>
    <p:restoredTop sz="83103" autoAdjust="0"/>
  </p:normalViewPr>
  <p:slideViewPr>
    <p:cSldViewPr snapToGrid="0">
      <p:cViewPr varScale="1">
        <p:scale>
          <a:sx n="107" d="100"/>
          <a:sy n="107" d="100"/>
        </p:scale>
        <p:origin x="-1734" y="-78"/>
      </p:cViewPr>
      <p:guideLst>
        <p:guide orient="horz" pos="2160"/>
        <p:guide pos="2880"/>
      </p:guideLst>
    </p:cSldViewPr>
  </p:slideViewPr>
  <p:outlineViewPr>
    <p:cViewPr>
      <p:scale>
        <a:sx n="33" d="100"/>
        <a:sy n="33" d="100"/>
      </p:scale>
      <p:origin x="0" y="7284"/>
    </p:cViewPr>
  </p:outlineViewPr>
  <p:notesTextViewPr>
    <p:cViewPr>
      <p:scale>
        <a:sx n="100" d="100"/>
        <a:sy n="100" d="100"/>
      </p:scale>
      <p:origin x="0" y="0"/>
    </p:cViewPr>
  </p:notesTextViewPr>
  <p:sorterViewPr>
    <p:cViewPr>
      <p:scale>
        <a:sx n="100" d="100"/>
        <a:sy n="100" d="100"/>
      </p:scale>
      <p:origin x="0" y="5208"/>
    </p:cViewPr>
  </p:sorterViewPr>
  <p:notesViewPr>
    <p:cSldViewPr snapToGrid="0">
      <p:cViewPr varScale="1">
        <p:scale>
          <a:sx n="79" d="100"/>
          <a:sy n="79" d="100"/>
        </p:scale>
        <p:origin x="-1152" y="-102"/>
      </p:cViewPr>
      <p:guideLst>
        <p:guide orient="horz" pos="3024"/>
        <p:guide pos="2304"/>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7098DC-BCDF-4265-950A-F9C8D2AA248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A089E2F-3FF8-44E2-9CDF-3A0D47A95C49}">
      <dgm:prSet phldrT="[Text]" custT="1"/>
      <dgm:spPr/>
      <dgm:t>
        <a:bodyPr anchor="ctr"/>
        <a:lstStyle/>
        <a:p>
          <a:pPr algn="ctr"/>
          <a:r>
            <a:rPr lang="en-US" sz="1200" dirty="0" smtClean="0"/>
            <a:t>The Challenges of Developing Test and Measurement Systems</a:t>
          </a:r>
          <a:endParaRPr lang="en-US" sz="1200" dirty="0"/>
        </a:p>
      </dgm:t>
    </dgm:pt>
    <dgm:pt modelId="{88F26FF9-7917-4BF9-AB1C-21DDF555A2D3}" type="parTrans" cxnId="{2C41E722-605C-4788-AB7E-76EF716C27C1}">
      <dgm:prSet/>
      <dgm:spPr/>
      <dgm:t>
        <a:bodyPr/>
        <a:lstStyle/>
        <a:p>
          <a:endParaRPr lang="en-US"/>
        </a:p>
      </dgm:t>
    </dgm:pt>
    <dgm:pt modelId="{19E1960F-E2EF-4835-BE92-791FD5941967}" type="sibTrans" cxnId="{2C41E722-605C-4788-AB7E-76EF716C27C1}">
      <dgm:prSet/>
      <dgm:spPr/>
      <dgm:t>
        <a:bodyPr/>
        <a:lstStyle/>
        <a:p>
          <a:endParaRPr lang="en-US"/>
        </a:p>
      </dgm:t>
    </dgm:pt>
    <dgm:pt modelId="{3FBAE37A-3F3C-4F58-B6B0-0001059DD043}">
      <dgm:prSet phldrT="[Text]"/>
      <dgm:spPr/>
      <dgm:t>
        <a:bodyPr anchor="ctr"/>
        <a:lstStyle/>
        <a:p>
          <a:pPr algn="ctr"/>
          <a:r>
            <a:rPr lang="en-US" dirty="0" smtClean="0"/>
            <a:t>Getting Your Hands Dirty: Intro to the Hands-on Hardware</a:t>
          </a:r>
          <a:endParaRPr lang="en-US" dirty="0"/>
        </a:p>
      </dgm:t>
    </dgm:pt>
    <dgm:pt modelId="{601B969A-F6F7-41D1-B481-044CBB5F9207}" type="parTrans" cxnId="{FAD8E0C4-6E22-48F7-AC98-61B90AEA2EB2}">
      <dgm:prSet/>
      <dgm:spPr/>
      <dgm:t>
        <a:bodyPr/>
        <a:lstStyle/>
        <a:p>
          <a:endParaRPr lang="en-US"/>
        </a:p>
      </dgm:t>
    </dgm:pt>
    <dgm:pt modelId="{9919CB9F-D651-4F61-9DE3-0BBF39F35ADF}" type="sibTrans" cxnId="{FAD8E0C4-6E22-48F7-AC98-61B90AEA2EB2}">
      <dgm:prSet/>
      <dgm:spPr/>
      <dgm:t>
        <a:bodyPr/>
        <a:lstStyle/>
        <a:p>
          <a:endParaRPr lang="en-US"/>
        </a:p>
      </dgm:t>
    </dgm:pt>
    <dgm:pt modelId="{799B37EF-CC8F-45F1-B1ED-D424A1AE24A1}">
      <dgm:prSet phldrT="[Text]"/>
      <dgm:spPr/>
      <dgm:t>
        <a:bodyPr anchor="ctr"/>
        <a:lstStyle/>
        <a:p>
          <a:pPr algn="ctr"/>
          <a:r>
            <a:rPr lang="en-US" dirty="0" smtClean="0"/>
            <a:t>Scaling Up Production with Parallel Testing</a:t>
          </a:r>
          <a:endParaRPr lang="en-US" dirty="0"/>
        </a:p>
      </dgm:t>
    </dgm:pt>
    <dgm:pt modelId="{3ACA68AA-BF24-42FF-B7F0-8082AD36842F}" type="parTrans" cxnId="{91FC4C56-ADC9-4D05-80E5-FF357F9FE6DC}">
      <dgm:prSet/>
      <dgm:spPr/>
      <dgm:t>
        <a:bodyPr/>
        <a:lstStyle/>
        <a:p>
          <a:endParaRPr lang="en-US"/>
        </a:p>
      </dgm:t>
    </dgm:pt>
    <dgm:pt modelId="{4FC24E39-5DD5-4273-91C3-3402E6E8A720}" type="sibTrans" cxnId="{91FC4C56-ADC9-4D05-80E5-FF357F9FE6DC}">
      <dgm:prSet/>
      <dgm:spPr/>
      <dgm:t>
        <a:bodyPr/>
        <a:lstStyle/>
        <a:p>
          <a:endParaRPr lang="en-US"/>
        </a:p>
      </dgm:t>
    </dgm:pt>
    <dgm:pt modelId="{19EF2A13-66ED-4328-8D53-C97B6D6007C7}">
      <dgm:prSet phldrT="[Text]"/>
      <dgm:spPr/>
      <dgm:t>
        <a:bodyPr anchor="ctr"/>
        <a:lstStyle/>
        <a:p>
          <a:pPr algn="ctr"/>
          <a:r>
            <a:rPr lang="en-US" dirty="0" smtClean="0"/>
            <a:t>Break</a:t>
          </a:r>
          <a:endParaRPr lang="en-US" dirty="0"/>
        </a:p>
      </dgm:t>
    </dgm:pt>
    <dgm:pt modelId="{8449C9D7-66C3-447B-A888-1C1096A4EBE1}" type="parTrans" cxnId="{A40C80F8-0DCA-42CF-9D28-64127B4B6F29}">
      <dgm:prSet/>
      <dgm:spPr/>
      <dgm:t>
        <a:bodyPr/>
        <a:lstStyle/>
        <a:p>
          <a:endParaRPr lang="en-US"/>
        </a:p>
      </dgm:t>
    </dgm:pt>
    <dgm:pt modelId="{BBDCC331-AA5A-4935-91F4-F7ADB077F031}" type="sibTrans" cxnId="{A40C80F8-0DCA-42CF-9D28-64127B4B6F29}">
      <dgm:prSet/>
      <dgm:spPr/>
      <dgm:t>
        <a:bodyPr/>
        <a:lstStyle/>
        <a:p>
          <a:endParaRPr lang="en-US"/>
        </a:p>
      </dgm:t>
    </dgm:pt>
    <dgm:pt modelId="{5BED3BC1-75F6-244D-8CD7-4ACC02500707}">
      <dgm:prSet phldrT="[Text]"/>
      <dgm:spPr/>
      <dgm:t>
        <a:bodyPr anchor="ctr"/>
        <a:lstStyle/>
        <a:p>
          <a:pPr algn="ctr"/>
          <a:r>
            <a:rPr lang="en-US" dirty="0" smtClean="0"/>
            <a:t>Introduction to the    NI Test Platform</a:t>
          </a:r>
          <a:endParaRPr lang="en-US" dirty="0"/>
        </a:p>
      </dgm:t>
    </dgm:pt>
    <dgm:pt modelId="{B00D2A76-39B9-6644-9F62-BC766BCFE5C6}" type="parTrans" cxnId="{B8B9125B-7AD7-F64D-BB7E-AB5D30C21CCE}">
      <dgm:prSet/>
      <dgm:spPr/>
      <dgm:t>
        <a:bodyPr/>
        <a:lstStyle/>
        <a:p>
          <a:endParaRPr lang="en-US"/>
        </a:p>
      </dgm:t>
    </dgm:pt>
    <dgm:pt modelId="{3D52AB14-241F-0A40-9D6E-DEF685B5F843}" type="sibTrans" cxnId="{B8B9125B-7AD7-F64D-BB7E-AB5D30C21CCE}">
      <dgm:prSet/>
      <dgm:spPr/>
      <dgm:t>
        <a:bodyPr/>
        <a:lstStyle/>
        <a:p>
          <a:endParaRPr lang="en-US"/>
        </a:p>
      </dgm:t>
    </dgm:pt>
    <dgm:pt modelId="{A6D401DC-2617-447B-8CCD-FEE4FE69C95B}">
      <dgm:prSet phldrT="[Text]"/>
      <dgm:spPr/>
      <dgm:t>
        <a:bodyPr anchor="ctr"/>
        <a:lstStyle/>
        <a:p>
          <a:pPr algn="ctr"/>
          <a:r>
            <a:rPr lang="en-US" dirty="0" smtClean="0"/>
            <a:t>Test System Deployment</a:t>
          </a:r>
          <a:endParaRPr lang="en-US" dirty="0"/>
        </a:p>
      </dgm:t>
    </dgm:pt>
    <dgm:pt modelId="{D0B6ADCB-5386-4590-8E17-D7B8F7542CE1}" type="parTrans" cxnId="{044FC44F-800B-45EB-B4DC-0ED4F59C6252}">
      <dgm:prSet/>
      <dgm:spPr/>
      <dgm:t>
        <a:bodyPr/>
        <a:lstStyle/>
        <a:p>
          <a:endParaRPr lang="en-US"/>
        </a:p>
      </dgm:t>
    </dgm:pt>
    <dgm:pt modelId="{F5D33408-1C1D-407E-B25E-3F2ECD780C53}" type="sibTrans" cxnId="{044FC44F-800B-45EB-B4DC-0ED4F59C6252}">
      <dgm:prSet/>
      <dgm:spPr/>
      <dgm:t>
        <a:bodyPr/>
        <a:lstStyle/>
        <a:p>
          <a:endParaRPr lang="en-US"/>
        </a:p>
      </dgm:t>
    </dgm:pt>
    <dgm:pt modelId="{81F1AC57-FCEC-463E-B09B-6944865587C8}">
      <dgm:prSet phldrT="[Text]" custT="1"/>
      <dgm:spPr/>
      <dgm:t>
        <a:bodyPr anchor="ctr"/>
        <a:lstStyle/>
        <a:p>
          <a:pPr algn="ctr"/>
          <a:r>
            <a:rPr lang="en-US" sz="1200" dirty="0" smtClean="0"/>
            <a:t>Enjoy Coffee and Networking With Industry Peers</a:t>
          </a:r>
          <a:endParaRPr lang="en-US" sz="1200" dirty="0"/>
        </a:p>
      </dgm:t>
    </dgm:pt>
    <dgm:pt modelId="{03E7BB8C-7828-447A-9241-479F482334A9}" type="parTrans" cxnId="{7C1DDC2E-CFB7-4BC0-9380-99A2F61075B2}">
      <dgm:prSet/>
      <dgm:spPr/>
      <dgm:t>
        <a:bodyPr/>
        <a:lstStyle/>
        <a:p>
          <a:endParaRPr lang="en-US"/>
        </a:p>
      </dgm:t>
    </dgm:pt>
    <dgm:pt modelId="{F9D9477C-828B-44EB-8A40-8A9A76FC06F3}" type="sibTrans" cxnId="{7C1DDC2E-CFB7-4BC0-9380-99A2F61075B2}">
      <dgm:prSet/>
      <dgm:spPr/>
      <dgm:t>
        <a:bodyPr/>
        <a:lstStyle/>
        <a:p>
          <a:endParaRPr lang="en-US"/>
        </a:p>
      </dgm:t>
    </dgm:pt>
    <dgm:pt modelId="{EC516461-4A8B-4EEF-A756-BF61FA9C9E76}">
      <dgm:prSet phldrT="[Text]"/>
      <dgm:spPr/>
      <dgm:t>
        <a:bodyPr anchor="ctr"/>
        <a:lstStyle/>
        <a:p>
          <a:pPr algn="ctr"/>
          <a:r>
            <a:rPr lang="en-US" dirty="0" smtClean="0"/>
            <a:t>Automated Test with NI TestStand</a:t>
          </a:r>
          <a:endParaRPr lang="en-US" dirty="0"/>
        </a:p>
      </dgm:t>
    </dgm:pt>
    <dgm:pt modelId="{313D2E51-3887-468A-BEBC-8A27D482E94A}" type="parTrans" cxnId="{BB69E08F-1AF5-49AB-B54B-0CBD61F2908E}">
      <dgm:prSet/>
      <dgm:spPr/>
      <dgm:t>
        <a:bodyPr/>
        <a:lstStyle/>
        <a:p>
          <a:endParaRPr lang="en-US"/>
        </a:p>
      </dgm:t>
    </dgm:pt>
    <dgm:pt modelId="{730CECB7-8F6D-4EFE-8E4A-D1CFB50EEC50}" type="sibTrans" cxnId="{BB69E08F-1AF5-49AB-B54B-0CBD61F2908E}">
      <dgm:prSet/>
      <dgm:spPr/>
      <dgm:t>
        <a:bodyPr/>
        <a:lstStyle/>
        <a:p>
          <a:endParaRPr lang="en-US"/>
        </a:p>
      </dgm:t>
    </dgm:pt>
    <dgm:pt modelId="{7FAFFAA3-6CA0-4A14-AA88-A3A433AE101E}" type="pres">
      <dgm:prSet presAssocID="{C77098DC-BCDF-4265-950A-F9C8D2AA2487}" presName="vert0" presStyleCnt="0">
        <dgm:presLayoutVars>
          <dgm:dir/>
          <dgm:animOne val="branch"/>
          <dgm:animLvl val="lvl"/>
        </dgm:presLayoutVars>
      </dgm:prSet>
      <dgm:spPr/>
      <dgm:t>
        <a:bodyPr/>
        <a:lstStyle/>
        <a:p>
          <a:endParaRPr lang="en-US"/>
        </a:p>
      </dgm:t>
    </dgm:pt>
    <dgm:pt modelId="{78EDB4B7-7F76-423C-86D6-169EAFC7317B}" type="pres">
      <dgm:prSet presAssocID="{2A089E2F-3FF8-44E2-9CDF-3A0D47A95C49}" presName="thickLine" presStyleLbl="alignNode1" presStyleIdx="0" presStyleCnt="7"/>
      <dgm:spPr/>
    </dgm:pt>
    <dgm:pt modelId="{2584D654-547D-46A7-9D77-F6C88F261A4B}" type="pres">
      <dgm:prSet presAssocID="{2A089E2F-3FF8-44E2-9CDF-3A0D47A95C49}" presName="horz1" presStyleCnt="0"/>
      <dgm:spPr/>
    </dgm:pt>
    <dgm:pt modelId="{E08D8F8E-2755-4CD9-813A-CF802B47653B}" type="pres">
      <dgm:prSet presAssocID="{2A089E2F-3FF8-44E2-9CDF-3A0D47A95C49}" presName="tx1" presStyleLbl="revTx" presStyleIdx="0" presStyleCnt="8" custScaleX="109287" custLinFactNeighborX="2684"/>
      <dgm:spPr/>
      <dgm:t>
        <a:bodyPr/>
        <a:lstStyle/>
        <a:p>
          <a:endParaRPr lang="en-US"/>
        </a:p>
      </dgm:t>
    </dgm:pt>
    <dgm:pt modelId="{29EA3C0F-9491-4B9C-AC80-C9A9AE9F74A8}" type="pres">
      <dgm:prSet presAssocID="{2A089E2F-3FF8-44E2-9CDF-3A0D47A95C49}" presName="vert1" presStyleCnt="0"/>
      <dgm:spPr/>
    </dgm:pt>
    <dgm:pt modelId="{0C1A2F0E-12C6-D842-B164-AE04F9E35E67}" type="pres">
      <dgm:prSet presAssocID="{5BED3BC1-75F6-244D-8CD7-4ACC02500707}" presName="thickLine" presStyleLbl="alignNode1" presStyleIdx="1" presStyleCnt="7"/>
      <dgm:spPr/>
    </dgm:pt>
    <dgm:pt modelId="{52D8ABE8-7C22-674C-A630-C5426BF6F90F}" type="pres">
      <dgm:prSet presAssocID="{5BED3BC1-75F6-244D-8CD7-4ACC02500707}" presName="horz1" presStyleCnt="0"/>
      <dgm:spPr/>
    </dgm:pt>
    <dgm:pt modelId="{D1E33CC2-D7AB-D04E-9224-2E406D5B7523}" type="pres">
      <dgm:prSet presAssocID="{5BED3BC1-75F6-244D-8CD7-4ACC02500707}" presName="tx1" presStyleLbl="revTx" presStyleIdx="1" presStyleCnt="8" custScaleX="109287" custLinFactNeighborX="2684"/>
      <dgm:spPr/>
      <dgm:t>
        <a:bodyPr/>
        <a:lstStyle/>
        <a:p>
          <a:endParaRPr lang="en-US"/>
        </a:p>
      </dgm:t>
    </dgm:pt>
    <dgm:pt modelId="{F7417205-934D-B54D-9DB7-C5EF5BBDA3A0}" type="pres">
      <dgm:prSet presAssocID="{5BED3BC1-75F6-244D-8CD7-4ACC02500707}" presName="vert1" presStyleCnt="0"/>
      <dgm:spPr/>
    </dgm:pt>
    <dgm:pt modelId="{45D75C46-AE35-432F-9F4C-5DC534CCDC8A}" type="pres">
      <dgm:prSet presAssocID="{3FBAE37A-3F3C-4F58-B6B0-0001059DD043}" presName="thickLine" presStyleLbl="alignNode1" presStyleIdx="2" presStyleCnt="7"/>
      <dgm:spPr/>
    </dgm:pt>
    <dgm:pt modelId="{065A0B37-5DC9-4B7E-B5AD-11AFC0A6BE40}" type="pres">
      <dgm:prSet presAssocID="{3FBAE37A-3F3C-4F58-B6B0-0001059DD043}" presName="horz1" presStyleCnt="0"/>
      <dgm:spPr/>
    </dgm:pt>
    <dgm:pt modelId="{DE4DBA27-A000-4FEA-89D2-CB4E9C08FC3E}" type="pres">
      <dgm:prSet presAssocID="{3FBAE37A-3F3C-4F58-B6B0-0001059DD043}" presName="tx1" presStyleLbl="revTx" presStyleIdx="2" presStyleCnt="8" custScaleX="109287" custLinFactNeighborX="2684"/>
      <dgm:spPr/>
      <dgm:t>
        <a:bodyPr/>
        <a:lstStyle/>
        <a:p>
          <a:endParaRPr lang="en-US"/>
        </a:p>
      </dgm:t>
    </dgm:pt>
    <dgm:pt modelId="{0F0FA492-D806-4879-A53D-9A95429938A0}" type="pres">
      <dgm:prSet presAssocID="{3FBAE37A-3F3C-4F58-B6B0-0001059DD043}" presName="vert1" presStyleCnt="0"/>
      <dgm:spPr/>
    </dgm:pt>
    <dgm:pt modelId="{D65C726D-F0DC-4916-888A-513558E0B2B7}" type="pres">
      <dgm:prSet presAssocID="{19EF2A13-66ED-4328-8D53-C97B6D6007C7}" presName="thickLine" presStyleLbl="alignNode1" presStyleIdx="3" presStyleCnt="7"/>
      <dgm:spPr/>
    </dgm:pt>
    <dgm:pt modelId="{664A2FB9-5B0C-4A05-9842-B0960F00EFEA}" type="pres">
      <dgm:prSet presAssocID="{19EF2A13-66ED-4328-8D53-C97B6D6007C7}" presName="horz1" presStyleCnt="0"/>
      <dgm:spPr/>
    </dgm:pt>
    <dgm:pt modelId="{7E267DB3-8897-405F-825E-FD1342B5B291}" type="pres">
      <dgm:prSet presAssocID="{19EF2A13-66ED-4328-8D53-C97B6D6007C7}" presName="tx1" presStyleLbl="revTx" presStyleIdx="3" presStyleCnt="8" custScaleX="109287" custLinFactNeighborX="2736"/>
      <dgm:spPr/>
      <dgm:t>
        <a:bodyPr/>
        <a:lstStyle/>
        <a:p>
          <a:endParaRPr lang="en-US"/>
        </a:p>
      </dgm:t>
    </dgm:pt>
    <dgm:pt modelId="{9BD70E00-9CC7-499B-B41A-AB1B3CB6F980}" type="pres">
      <dgm:prSet presAssocID="{19EF2A13-66ED-4328-8D53-C97B6D6007C7}" presName="vert1" presStyleCnt="0"/>
      <dgm:spPr/>
    </dgm:pt>
    <dgm:pt modelId="{4758ED8F-10C3-4F3E-BB3C-764207DCF599}" type="pres">
      <dgm:prSet presAssocID="{81F1AC57-FCEC-463E-B09B-6944865587C8}" presName="vertSpace2a" presStyleCnt="0"/>
      <dgm:spPr/>
    </dgm:pt>
    <dgm:pt modelId="{8742ACCD-482C-4BCC-9F00-9EAB548FDBDA}" type="pres">
      <dgm:prSet presAssocID="{81F1AC57-FCEC-463E-B09B-6944865587C8}" presName="horz2" presStyleCnt="0"/>
      <dgm:spPr/>
    </dgm:pt>
    <dgm:pt modelId="{4A456E74-5AD5-431D-9D98-E4E9142EDFCF}" type="pres">
      <dgm:prSet presAssocID="{81F1AC57-FCEC-463E-B09B-6944865587C8}" presName="horzSpace2" presStyleCnt="0"/>
      <dgm:spPr/>
    </dgm:pt>
    <dgm:pt modelId="{1099F1CA-87A6-4CC7-9307-0E4AA0150D46}" type="pres">
      <dgm:prSet presAssocID="{81F1AC57-FCEC-463E-B09B-6944865587C8}" presName="tx2" presStyleLbl="revTx" presStyleIdx="4" presStyleCnt="8"/>
      <dgm:spPr/>
      <dgm:t>
        <a:bodyPr/>
        <a:lstStyle/>
        <a:p>
          <a:endParaRPr lang="en-US"/>
        </a:p>
      </dgm:t>
    </dgm:pt>
    <dgm:pt modelId="{754BAFE2-A920-47EB-9D1E-EFE5142C2883}" type="pres">
      <dgm:prSet presAssocID="{81F1AC57-FCEC-463E-B09B-6944865587C8}" presName="vert2" presStyleCnt="0"/>
      <dgm:spPr/>
    </dgm:pt>
    <dgm:pt modelId="{FD88146D-D7C0-4337-957E-5F231C24A045}" type="pres">
      <dgm:prSet presAssocID="{81F1AC57-FCEC-463E-B09B-6944865587C8}" presName="thinLine2b" presStyleLbl="callout" presStyleIdx="0" presStyleCnt="1" custLinFactNeighborY="95124"/>
      <dgm:spPr/>
    </dgm:pt>
    <dgm:pt modelId="{64604943-186B-466C-A435-72A36C92FF95}" type="pres">
      <dgm:prSet presAssocID="{81F1AC57-FCEC-463E-B09B-6944865587C8}" presName="vertSpace2b" presStyleCnt="0"/>
      <dgm:spPr/>
    </dgm:pt>
    <dgm:pt modelId="{78A86E4B-8E3E-4DB7-B64C-FA23DA96583E}" type="pres">
      <dgm:prSet presAssocID="{EC516461-4A8B-4EEF-A756-BF61FA9C9E76}" presName="thickLine" presStyleLbl="alignNode1" presStyleIdx="4" presStyleCnt="7"/>
      <dgm:spPr/>
    </dgm:pt>
    <dgm:pt modelId="{C0BBE4AD-1C57-4DBA-917E-0A25829155A2}" type="pres">
      <dgm:prSet presAssocID="{EC516461-4A8B-4EEF-A756-BF61FA9C9E76}" presName="horz1" presStyleCnt="0"/>
      <dgm:spPr/>
    </dgm:pt>
    <dgm:pt modelId="{24414A66-30EF-421B-90B2-625AF7CED06E}" type="pres">
      <dgm:prSet presAssocID="{EC516461-4A8B-4EEF-A756-BF61FA9C9E76}" presName="tx1" presStyleLbl="revTx" presStyleIdx="5" presStyleCnt="8" custLinFactNeighborX="7381"/>
      <dgm:spPr/>
      <dgm:t>
        <a:bodyPr/>
        <a:lstStyle/>
        <a:p>
          <a:endParaRPr lang="en-US"/>
        </a:p>
      </dgm:t>
    </dgm:pt>
    <dgm:pt modelId="{721D9835-8BE7-49AF-ADCD-3976E4C6787D}" type="pres">
      <dgm:prSet presAssocID="{EC516461-4A8B-4EEF-A756-BF61FA9C9E76}" presName="vert1" presStyleCnt="0"/>
      <dgm:spPr/>
    </dgm:pt>
    <dgm:pt modelId="{4D08E143-5587-48D6-B54C-139099610F98}" type="pres">
      <dgm:prSet presAssocID="{799B37EF-CC8F-45F1-B1ED-D424A1AE24A1}" presName="thickLine" presStyleLbl="alignNode1" presStyleIdx="5" presStyleCnt="7" custLinFactNeighborY="-1699"/>
      <dgm:spPr/>
    </dgm:pt>
    <dgm:pt modelId="{58D4A360-597D-414E-8AA7-4833D72C6152}" type="pres">
      <dgm:prSet presAssocID="{799B37EF-CC8F-45F1-B1ED-D424A1AE24A1}" presName="horz1" presStyleCnt="0"/>
      <dgm:spPr/>
    </dgm:pt>
    <dgm:pt modelId="{8FFB62F1-08A3-4248-B10D-C2ED94C784ED}" type="pres">
      <dgm:prSet presAssocID="{799B37EF-CC8F-45F1-B1ED-D424A1AE24A1}" presName="tx1" presStyleLbl="revTx" presStyleIdx="6" presStyleCnt="8" custScaleX="109287" custLinFactNeighborX="2684"/>
      <dgm:spPr/>
      <dgm:t>
        <a:bodyPr/>
        <a:lstStyle/>
        <a:p>
          <a:endParaRPr lang="en-US"/>
        </a:p>
      </dgm:t>
    </dgm:pt>
    <dgm:pt modelId="{9CFAFB66-F39D-4DCA-84FE-1B50A99277B3}" type="pres">
      <dgm:prSet presAssocID="{799B37EF-CC8F-45F1-B1ED-D424A1AE24A1}" presName="vert1" presStyleCnt="0"/>
      <dgm:spPr/>
    </dgm:pt>
    <dgm:pt modelId="{8B8108DC-C219-435E-81C2-2139D3B3900D}" type="pres">
      <dgm:prSet presAssocID="{A6D401DC-2617-447B-8CCD-FEE4FE69C95B}" presName="thickLine" presStyleLbl="alignNode1" presStyleIdx="6" presStyleCnt="7"/>
      <dgm:spPr/>
    </dgm:pt>
    <dgm:pt modelId="{1527A893-C664-4828-8D62-A589216E8B3B}" type="pres">
      <dgm:prSet presAssocID="{A6D401DC-2617-447B-8CCD-FEE4FE69C95B}" presName="horz1" presStyleCnt="0"/>
      <dgm:spPr/>
    </dgm:pt>
    <dgm:pt modelId="{0C773284-6D4F-4DB4-946A-893684F35A19}" type="pres">
      <dgm:prSet presAssocID="{A6D401DC-2617-447B-8CCD-FEE4FE69C95B}" presName="tx1" presStyleLbl="revTx" presStyleIdx="7" presStyleCnt="8" custScaleX="109287" custLinFactNeighborX="2684"/>
      <dgm:spPr/>
      <dgm:t>
        <a:bodyPr/>
        <a:lstStyle/>
        <a:p>
          <a:endParaRPr lang="en-US"/>
        </a:p>
      </dgm:t>
    </dgm:pt>
    <dgm:pt modelId="{0F9E7892-8C78-451A-83B6-7AA915B2654C}" type="pres">
      <dgm:prSet presAssocID="{A6D401DC-2617-447B-8CCD-FEE4FE69C95B}" presName="vert1" presStyleCnt="0"/>
      <dgm:spPr/>
    </dgm:pt>
  </dgm:ptLst>
  <dgm:cxnLst>
    <dgm:cxn modelId="{0F75B25C-C76F-49B0-A122-E907E1BCBEA1}" type="presOf" srcId="{A6D401DC-2617-447B-8CCD-FEE4FE69C95B}" destId="{0C773284-6D4F-4DB4-946A-893684F35A19}" srcOrd="0" destOrd="0" presId="urn:microsoft.com/office/officeart/2008/layout/LinedList"/>
    <dgm:cxn modelId="{B8B9125B-7AD7-F64D-BB7E-AB5D30C21CCE}" srcId="{C77098DC-BCDF-4265-950A-F9C8D2AA2487}" destId="{5BED3BC1-75F6-244D-8CD7-4ACC02500707}" srcOrd="1" destOrd="0" parTransId="{B00D2A76-39B9-6644-9F62-BC766BCFE5C6}" sibTransId="{3D52AB14-241F-0A40-9D6E-DEF685B5F843}"/>
    <dgm:cxn modelId="{7938CF1D-9E87-40C2-86BD-5095D19080B2}" type="presOf" srcId="{81F1AC57-FCEC-463E-B09B-6944865587C8}" destId="{1099F1CA-87A6-4CC7-9307-0E4AA0150D46}" srcOrd="0" destOrd="0" presId="urn:microsoft.com/office/officeart/2008/layout/LinedList"/>
    <dgm:cxn modelId="{F8C4F841-1962-41FC-98F1-9C7E8AEA9514}" type="presOf" srcId="{799B37EF-CC8F-45F1-B1ED-D424A1AE24A1}" destId="{8FFB62F1-08A3-4248-B10D-C2ED94C784ED}" srcOrd="0" destOrd="0" presId="urn:microsoft.com/office/officeart/2008/layout/LinedList"/>
    <dgm:cxn modelId="{BB69E08F-1AF5-49AB-B54B-0CBD61F2908E}" srcId="{C77098DC-BCDF-4265-950A-F9C8D2AA2487}" destId="{EC516461-4A8B-4EEF-A756-BF61FA9C9E76}" srcOrd="4" destOrd="0" parTransId="{313D2E51-3887-468A-BEBC-8A27D482E94A}" sibTransId="{730CECB7-8F6D-4EFE-8E4A-D1CFB50EEC50}"/>
    <dgm:cxn modelId="{A40C80F8-0DCA-42CF-9D28-64127B4B6F29}" srcId="{C77098DC-BCDF-4265-950A-F9C8D2AA2487}" destId="{19EF2A13-66ED-4328-8D53-C97B6D6007C7}" srcOrd="3" destOrd="0" parTransId="{8449C9D7-66C3-447B-A888-1C1096A4EBE1}" sibTransId="{BBDCC331-AA5A-4935-91F4-F7ADB077F031}"/>
    <dgm:cxn modelId="{3FECD40A-C608-4395-8FC7-B819DC44A00E}" type="presOf" srcId="{19EF2A13-66ED-4328-8D53-C97B6D6007C7}" destId="{7E267DB3-8897-405F-825E-FD1342B5B291}" srcOrd="0" destOrd="0" presId="urn:microsoft.com/office/officeart/2008/layout/LinedList"/>
    <dgm:cxn modelId="{2BC9C431-91A0-4B7B-96E0-DBA30DFAFFD7}" type="presOf" srcId="{C77098DC-BCDF-4265-950A-F9C8D2AA2487}" destId="{7FAFFAA3-6CA0-4A14-AA88-A3A433AE101E}" srcOrd="0" destOrd="0" presId="urn:microsoft.com/office/officeart/2008/layout/LinedList"/>
    <dgm:cxn modelId="{6AE12561-5210-436D-A997-A1CCFB78ECF3}" type="presOf" srcId="{3FBAE37A-3F3C-4F58-B6B0-0001059DD043}" destId="{DE4DBA27-A000-4FEA-89D2-CB4E9C08FC3E}" srcOrd="0" destOrd="0" presId="urn:microsoft.com/office/officeart/2008/layout/LinedList"/>
    <dgm:cxn modelId="{7C1DDC2E-CFB7-4BC0-9380-99A2F61075B2}" srcId="{19EF2A13-66ED-4328-8D53-C97B6D6007C7}" destId="{81F1AC57-FCEC-463E-B09B-6944865587C8}" srcOrd="0" destOrd="0" parTransId="{03E7BB8C-7828-447A-9241-479F482334A9}" sibTransId="{F9D9477C-828B-44EB-8A40-8A9A76FC06F3}"/>
    <dgm:cxn modelId="{AB60A3B1-FE08-488A-95F2-616DFC7EE74D}" type="presOf" srcId="{5BED3BC1-75F6-244D-8CD7-4ACC02500707}" destId="{D1E33CC2-D7AB-D04E-9224-2E406D5B7523}" srcOrd="0" destOrd="0" presId="urn:microsoft.com/office/officeart/2008/layout/LinedList"/>
    <dgm:cxn modelId="{2C41E722-605C-4788-AB7E-76EF716C27C1}" srcId="{C77098DC-BCDF-4265-950A-F9C8D2AA2487}" destId="{2A089E2F-3FF8-44E2-9CDF-3A0D47A95C49}" srcOrd="0" destOrd="0" parTransId="{88F26FF9-7917-4BF9-AB1C-21DDF555A2D3}" sibTransId="{19E1960F-E2EF-4835-BE92-791FD5941967}"/>
    <dgm:cxn modelId="{91FC4C56-ADC9-4D05-80E5-FF357F9FE6DC}" srcId="{C77098DC-BCDF-4265-950A-F9C8D2AA2487}" destId="{799B37EF-CC8F-45F1-B1ED-D424A1AE24A1}" srcOrd="5" destOrd="0" parTransId="{3ACA68AA-BF24-42FF-B7F0-8082AD36842F}" sibTransId="{4FC24E39-5DD5-4273-91C3-3402E6E8A720}"/>
    <dgm:cxn modelId="{044FC44F-800B-45EB-B4DC-0ED4F59C6252}" srcId="{C77098DC-BCDF-4265-950A-F9C8D2AA2487}" destId="{A6D401DC-2617-447B-8CCD-FEE4FE69C95B}" srcOrd="6" destOrd="0" parTransId="{D0B6ADCB-5386-4590-8E17-D7B8F7542CE1}" sibTransId="{F5D33408-1C1D-407E-B25E-3F2ECD780C53}"/>
    <dgm:cxn modelId="{3B8FA7E4-AF1F-4810-971E-89013727963F}" type="presOf" srcId="{EC516461-4A8B-4EEF-A756-BF61FA9C9E76}" destId="{24414A66-30EF-421B-90B2-625AF7CED06E}" srcOrd="0" destOrd="0" presId="urn:microsoft.com/office/officeart/2008/layout/LinedList"/>
    <dgm:cxn modelId="{FAD8E0C4-6E22-48F7-AC98-61B90AEA2EB2}" srcId="{C77098DC-BCDF-4265-950A-F9C8D2AA2487}" destId="{3FBAE37A-3F3C-4F58-B6B0-0001059DD043}" srcOrd="2" destOrd="0" parTransId="{601B969A-F6F7-41D1-B481-044CBB5F9207}" sibTransId="{9919CB9F-D651-4F61-9DE3-0BBF39F35ADF}"/>
    <dgm:cxn modelId="{3772A348-E155-4550-91FD-E7099A688AD6}" type="presOf" srcId="{2A089E2F-3FF8-44E2-9CDF-3A0D47A95C49}" destId="{E08D8F8E-2755-4CD9-813A-CF802B47653B}" srcOrd="0" destOrd="0" presId="urn:microsoft.com/office/officeart/2008/layout/LinedList"/>
    <dgm:cxn modelId="{6D991974-4B44-4A31-AE49-34C324DDB971}" type="presParOf" srcId="{7FAFFAA3-6CA0-4A14-AA88-A3A433AE101E}" destId="{78EDB4B7-7F76-423C-86D6-169EAFC7317B}" srcOrd="0" destOrd="0" presId="urn:microsoft.com/office/officeart/2008/layout/LinedList"/>
    <dgm:cxn modelId="{5DCF0155-2FA9-4F2F-95F6-CD145898838A}" type="presParOf" srcId="{7FAFFAA3-6CA0-4A14-AA88-A3A433AE101E}" destId="{2584D654-547D-46A7-9D77-F6C88F261A4B}" srcOrd="1" destOrd="0" presId="urn:microsoft.com/office/officeart/2008/layout/LinedList"/>
    <dgm:cxn modelId="{5D0C46EC-9B7D-4CEC-B22C-B9E151A2C489}" type="presParOf" srcId="{2584D654-547D-46A7-9D77-F6C88F261A4B}" destId="{E08D8F8E-2755-4CD9-813A-CF802B47653B}" srcOrd="0" destOrd="0" presId="urn:microsoft.com/office/officeart/2008/layout/LinedList"/>
    <dgm:cxn modelId="{9AED8F19-18AE-4D83-B2E7-3A077D98B773}" type="presParOf" srcId="{2584D654-547D-46A7-9D77-F6C88F261A4B}" destId="{29EA3C0F-9491-4B9C-AC80-C9A9AE9F74A8}" srcOrd="1" destOrd="0" presId="urn:microsoft.com/office/officeart/2008/layout/LinedList"/>
    <dgm:cxn modelId="{BBAD6FE6-A073-4165-BB21-5D8862E272D1}" type="presParOf" srcId="{7FAFFAA3-6CA0-4A14-AA88-A3A433AE101E}" destId="{0C1A2F0E-12C6-D842-B164-AE04F9E35E67}" srcOrd="2" destOrd="0" presId="urn:microsoft.com/office/officeart/2008/layout/LinedList"/>
    <dgm:cxn modelId="{F8D3F8E9-5CD9-4EAA-9C5D-DC84978272F5}" type="presParOf" srcId="{7FAFFAA3-6CA0-4A14-AA88-A3A433AE101E}" destId="{52D8ABE8-7C22-674C-A630-C5426BF6F90F}" srcOrd="3" destOrd="0" presId="urn:microsoft.com/office/officeart/2008/layout/LinedList"/>
    <dgm:cxn modelId="{BB53EEFF-A49C-4811-B65A-8A419EEAD501}" type="presParOf" srcId="{52D8ABE8-7C22-674C-A630-C5426BF6F90F}" destId="{D1E33CC2-D7AB-D04E-9224-2E406D5B7523}" srcOrd="0" destOrd="0" presId="urn:microsoft.com/office/officeart/2008/layout/LinedList"/>
    <dgm:cxn modelId="{EC1B882A-9582-45E9-B44A-290DB330E99E}" type="presParOf" srcId="{52D8ABE8-7C22-674C-A630-C5426BF6F90F}" destId="{F7417205-934D-B54D-9DB7-C5EF5BBDA3A0}" srcOrd="1" destOrd="0" presId="urn:microsoft.com/office/officeart/2008/layout/LinedList"/>
    <dgm:cxn modelId="{8A8B4009-6C58-4DBB-88E9-0E5AD01FBACF}" type="presParOf" srcId="{7FAFFAA3-6CA0-4A14-AA88-A3A433AE101E}" destId="{45D75C46-AE35-432F-9F4C-5DC534CCDC8A}" srcOrd="4" destOrd="0" presId="urn:microsoft.com/office/officeart/2008/layout/LinedList"/>
    <dgm:cxn modelId="{910DE91F-FBC5-4819-98CB-92B87918A901}" type="presParOf" srcId="{7FAFFAA3-6CA0-4A14-AA88-A3A433AE101E}" destId="{065A0B37-5DC9-4B7E-B5AD-11AFC0A6BE40}" srcOrd="5" destOrd="0" presId="urn:microsoft.com/office/officeart/2008/layout/LinedList"/>
    <dgm:cxn modelId="{7D13CD29-8023-4A5F-8C04-5E44CEC569B3}" type="presParOf" srcId="{065A0B37-5DC9-4B7E-B5AD-11AFC0A6BE40}" destId="{DE4DBA27-A000-4FEA-89D2-CB4E9C08FC3E}" srcOrd="0" destOrd="0" presId="urn:microsoft.com/office/officeart/2008/layout/LinedList"/>
    <dgm:cxn modelId="{2392172A-DBCC-4BAF-987F-D46FCBA95C50}" type="presParOf" srcId="{065A0B37-5DC9-4B7E-B5AD-11AFC0A6BE40}" destId="{0F0FA492-D806-4879-A53D-9A95429938A0}" srcOrd="1" destOrd="0" presId="urn:microsoft.com/office/officeart/2008/layout/LinedList"/>
    <dgm:cxn modelId="{9460BA14-BCFC-4DDB-86C3-083ED8B012B1}" type="presParOf" srcId="{7FAFFAA3-6CA0-4A14-AA88-A3A433AE101E}" destId="{D65C726D-F0DC-4916-888A-513558E0B2B7}" srcOrd="6" destOrd="0" presId="urn:microsoft.com/office/officeart/2008/layout/LinedList"/>
    <dgm:cxn modelId="{DA5CBA7F-BE6B-4687-AA57-498BE5213E3A}" type="presParOf" srcId="{7FAFFAA3-6CA0-4A14-AA88-A3A433AE101E}" destId="{664A2FB9-5B0C-4A05-9842-B0960F00EFEA}" srcOrd="7" destOrd="0" presId="urn:microsoft.com/office/officeart/2008/layout/LinedList"/>
    <dgm:cxn modelId="{02438462-E46E-49B2-811B-A6942CF471AB}" type="presParOf" srcId="{664A2FB9-5B0C-4A05-9842-B0960F00EFEA}" destId="{7E267DB3-8897-405F-825E-FD1342B5B291}" srcOrd="0" destOrd="0" presId="urn:microsoft.com/office/officeart/2008/layout/LinedList"/>
    <dgm:cxn modelId="{F5C80D8E-7FD5-4754-BB1D-E76BD79C4131}" type="presParOf" srcId="{664A2FB9-5B0C-4A05-9842-B0960F00EFEA}" destId="{9BD70E00-9CC7-499B-B41A-AB1B3CB6F980}" srcOrd="1" destOrd="0" presId="urn:microsoft.com/office/officeart/2008/layout/LinedList"/>
    <dgm:cxn modelId="{F2A0DC8C-732B-45BE-B140-EDCF31292D6A}" type="presParOf" srcId="{9BD70E00-9CC7-499B-B41A-AB1B3CB6F980}" destId="{4758ED8F-10C3-4F3E-BB3C-764207DCF599}" srcOrd="0" destOrd="0" presId="urn:microsoft.com/office/officeart/2008/layout/LinedList"/>
    <dgm:cxn modelId="{2240773D-9B72-4D5C-A362-3FC9AC70DE77}" type="presParOf" srcId="{9BD70E00-9CC7-499B-B41A-AB1B3CB6F980}" destId="{8742ACCD-482C-4BCC-9F00-9EAB548FDBDA}" srcOrd="1" destOrd="0" presId="urn:microsoft.com/office/officeart/2008/layout/LinedList"/>
    <dgm:cxn modelId="{9FC877AF-8EF9-4C4B-BA6D-B8AAEAC401D4}" type="presParOf" srcId="{8742ACCD-482C-4BCC-9F00-9EAB548FDBDA}" destId="{4A456E74-5AD5-431D-9D98-E4E9142EDFCF}" srcOrd="0" destOrd="0" presId="urn:microsoft.com/office/officeart/2008/layout/LinedList"/>
    <dgm:cxn modelId="{ABCBDB3B-F7E0-4294-B3F5-46D2A6D3259F}" type="presParOf" srcId="{8742ACCD-482C-4BCC-9F00-9EAB548FDBDA}" destId="{1099F1CA-87A6-4CC7-9307-0E4AA0150D46}" srcOrd="1" destOrd="0" presId="urn:microsoft.com/office/officeart/2008/layout/LinedList"/>
    <dgm:cxn modelId="{42D81528-6F7A-47B1-A7BF-8CCC58A6C3AC}" type="presParOf" srcId="{8742ACCD-482C-4BCC-9F00-9EAB548FDBDA}" destId="{754BAFE2-A920-47EB-9D1E-EFE5142C2883}" srcOrd="2" destOrd="0" presId="urn:microsoft.com/office/officeart/2008/layout/LinedList"/>
    <dgm:cxn modelId="{6803F365-3E59-4EB7-9DB3-1334A5C57E97}" type="presParOf" srcId="{9BD70E00-9CC7-499B-B41A-AB1B3CB6F980}" destId="{FD88146D-D7C0-4337-957E-5F231C24A045}" srcOrd="2" destOrd="0" presId="urn:microsoft.com/office/officeart/2008/layout/LinedList"/>
    <dgm:cxn modelId="{4239A193-6652-49A8-A2EC-578BAD5DC5F9}" type="presParOf" srcId="{9BD70E00-9CC7-499B-B41A-AB1B3CB6F980}" destId="{64604943-186B-466C-A435-72A36C92FF95}" srcOrd="3" destOrd="0" presId="urn:microsoft.com/office/officeart/2008/layout/LinedList"/>
    <dgm:cxn modelId="{5E5BF4BE-39E1-403F-8895-58BF18DCEA78}" type="presParOf" srcId="{7FAFFAA3-6CA0-4A14-AA88-A3A433AE101E}" destId="{78A86E4B-8E3E-4DB7-B64C-FA23DA96583E}" srcOrd="8" destOrd="0" presId="urn:microsoft.com/office/officeart/2008/layout/LinedList"/>
    <dgm:cxn modelId="{1C6B0BF9-F400-45B4-BA42-2677539266DF}" type="presParOf" srcId="{7FAFFAA3-6CA0-4A14-AA88-A3A433AE101E}" destId="{C0BBE4AD-1C57-4DBA-917E-0A25829155A2}" srcOrd="9" destOrd="0" presId="urn:microsoft.com/office/officeart/2008/layout/LinedList"/>
    <dgm:cxn modelId="{31BA1419-A2C8-4C17-A707-DCFC9BB1D9F1}" type="presParOf" srcId="{C0BBE4AD-1C57-4DBA-917E-0A25829155A2}" destId="{24414A66-30EF-421B-90B2-625AF7CED06E}" srcOrd="0" destOrd="0" presId="urn:microsoft.com/office/officeart/2008/layout/LinedList"/>
    <dgm:cxn modelId="{9BEFECA9-ECC9-4FBF-BC13-2BB4AED660B7}" type="presParOf" srcId="{C0BBE4AD-1C57-4DBA-917E-0A25829155A2}" destId="{721D9835-8BE7-49AF-ADCD-3976E4C6787D}" srcOrd="1" destOrd="0" presId="urn:microsoft.com/office/officeart/2008/layout/LinedList"/>
    <dgm:cxn modelId="{1048C58D-F547-442B-BDEA-4E350D7B37DC}" type="presParOf" srcId="{7FAFFAA3-6CA0-4A14-AA88-A3A433AE101E}" destId="{4D08E143-5587-48D6-B54C-139099610F98}" srcOrd="10" destOrd="0" presId="urn:microsoft.com/office/officeart/2008/layout/LinedList"/>
    <dgm:cxn modelId="{AA0F9BEF-0FEC-4408-88D8-CFAA6459B92A}" type="presParOf" srcId="{7FAFFAA3-6CA0-4A14-AA88-A3A433AE101E}" destId="{58D4A360-597D-414E-8AA7-4833D72C6152}" srcOrd="11" destOrd="0" presId="urn:microsoft.com/office/officeart/2008/layout/LinedList"/>
    <dgm:cxn modelId="{631B0B94-1163-44A3-8B1B-B9000C1796DC}" type="presParOf" srcId="{58D4A360-597D-414E-8AA7-4833D72C6152}" destId="{8FFB62F1-08A3-4248-B10D-C2ED94C784ED}" srcOrd="0" destOrd="0" presId="urn:microsoft.com/office/officeart/2008/layout/LinedList"/>
    <dgm:cxn modelId="{82D355FD-10B7-49F5-979B-DD9F8207CA90}" type="presParOf" srcId="{58D4A360-597D-414E-8AA7-4833D72C6152}" destId="{9CFAFB66-F39D-4DCA-84FE-1B50A99277B3}" srcOrd="1" destOrd="0" presId="urn:microsoft.com/office/officeart/2008/layout/LinedList"/>
    <dgm:cxn modelId="{7BD00F3F-10A2-41A0-86E9-CCC90F2BF6D0}" type="presParOf" srcId="{7FAFFAA3-6CA0-4A14-AA88-A3A433AE101E}" destId="{8B8108DC-C219-435E-81C2-2139D3B3900D}" srcOrd="12" destOrd="0" presId="urn:microsoft.com/office/officeart/2008/layout/LinedList"/>
    <dgm:cxn modelId="{0EC79B75-AC91-40B7-B751-629083E4BC44}" type="presParOf" srcId="{7FAFFAA3-6CA0-4A14-AA88-A3A433AE101E}" destId="{1527A893-C664-4828-8D62-A589216E8B3B}" srcOrd="13" destOrd="0" presId="urn:microsoft.com/office/officeart/2008/layout/LinedList"/>
    <dgm:cxn modelId="{E7E94997-E16F-45FB-9F1D-E6B99DB3E56A}" type="presParOf" srcId="{1527A893-C664-4828-8D62-A589216E8B3B}" destId="{0C773284-6D4F-4DB4-946A-893684F35A19}" srcOrd="0" destOrd="0" presId="urn:microsoft.com/office/officeart/2008/layout/LinedList"/>
    <dgm:cxn modelId="{5AD069A7-7D01-49EF-B43B-E04C182C1FE8}" type="presParOf" srcId="{1527A893-C664-4828-8D62-A589216E8B3B}" destId="{0F9E7892-8C78-451A-83B6-7AA915B2654C}" srcOrd="1"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EDB4B7-7F76-423C-86D6-169EAFC7317B}">
      <dsp:nvSpPr>
        <dsp:cNvPr id="0" name=""/>
        <dsp:cNvSpPr/>
      </dsp:nvSpPr>
      <dsp:spPr>
        <a:xfrm>
          <a:off x="0" y="631"/>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8D8F8E-2755-4CD9-813A-CF802B47653B}">
      <dsp:nvSpPr>
        <dsp:cNvPr id="0" name=""/>
        <dsp:cNvSpPr/>
      </dsp:nvSpPr>
      <dsp:spPr>
        <a:xfrm>
          <a:off x="42529" y="631"/>
          <a:ext cx="1731726"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The Challenges of Developing Test and Measurement Systems</a:t>
          </a:r>
          <a:endParaRPr lang="en-US" sz="1200" kern="1200" dirty="0"/>
        </a:p>
      </dsp:txBody>
      <dsp:txXfrm>
        <a:off x="42529" y="631"/>
        <a:ext cx="1731726" cy="738464"/>
      </dsp:txXfrm>
    </dsp:sp>
    <dsp:sp modelId="{0C1A2F0E-12C6-D842-B164-AE04F9E35E67}">
      <dsp:nvSpPr>
        <dsp:cNvPr id="0" name=""/>
        <dsp:cNvSpPr/>
      </dsp:nvSpPr>
      <dsp:spPr>
        <a:xfrm>
          <a:off x="0" y="739095"/>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E33CC2-D7AB-D04E-9224-2E406D5B7523}">
      <dsp:nvSpPr>
        <dsp:cNvPr id="0" name=""/>
        <dsp:cNvSpPr/>
      </dsp:nvSpPr>
      <dsp:spPr>
        <a:xfrm>
          <a:off x="42529" y="739095"/>
          <a:ext cx="1731726"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Introduction to the    NI Test Platform</a:t>
          </a:r>
          <a:endParaRPr lang="en-US" sz="1400" kern="1200" dirty="0"/>
        </a:p>
      </dsp:txBody>
      <dsp:txXfrm>
        <a:off x="42529" y="739095"/>
        <a:ext cx="1731726" cy="738464"/>
      </dsp:txXfrm>
    </dsp:sp>
    <dsp:sp modelId="{45D75C46-AE35-432F-9F4C-5DC534CCDC8A}">
      <dsp:nvSpPr>
        <dsp:cNvPr id="0" name=""/>
        <dsp:cNvSpPr/>
      </dsp:nvSpPr>
      <dsp:spPr>
        <a:xfrm>
          <a:off x="0" y="1477559"/>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4DBA27-A000-4FEA-89D2-CB4E9C08FC3E}">
      <dsp:nvSpPr>
        <dsp:cNvPr id="0" name=""/>
        <dsp:cNvSpPr/>
      </dsp:nvSpPr>
      <dsp:spPr>
        <a:xfrm>
          <a:off x="42529" y="1477559"/>
          <a:ext cx="1731726"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Getting Your Hands Dirty: Intro to the Hands-on Hardware</a:t>
          </a:r>
          <a:endParaRPr lang="en-US" sz="1400" kern="1200" dirty="0"/>
        </a:p>
      </dsp:txBody>
      <dsp:txXfrm>
        <a:off x="42529" y="1477559"/>
        <a:ext cx="1731726" cy="738464"/>
      </dsp:txXfrm>
    </dsp:sp>
    <dsp:sp modelId="{D65C726D-F0DC-4916-888A-513558E0B2B7}">
      <dsp:nvSpPr>
        <dsp:cNvPr id="0" name=""/>
        <dsp:cNvSpPr/>
      </dsp:nvSpPr>
      <dsp:spPr>
        <a:xfrm>
          <a:off x="0" y="2216023"/>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267DB3-8897-405F-825E-FD1342B5B291}">
      <dsp:nvSpPr>
        <dsp:cNvPr id="0" name=""/>
        <dsp:cNvSpPr/>
      </dsp:nvSpPr>
      <dsp:spPr>
        <a:xfrm>
          <a:off x="170197" y="2216023"/>
          <a:ext cx="1699595"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Break</a:t>
          </a:r>
          <a:endParaRPr lang="en-US" sz="1400" kern="1200" dirty="0"/>
        </a:p>
      </dsp:txBody>
      <dsp:txXfrm>
        <a:off x="170197" y="2216023"/>
        <a:ext cx="1699595" cy="738464"/>
      </dsp:txXfrm>
    </dsp:sp>
    <dsp:sp modelId="{1099F1CA-87A6-4CC7-9307-0E4AA0150D46}">
      <dsp:nvSpPr>
        <dsp:cNvPr id="0" name=""/>
        <dsp:cNvSpPr/>
      </dsp:nvSpPr>
      <dsp:spPr>
        <a:xfrm>
          <a:off x="1816232" y="2249557"/>
          <a:ext cx="6104029" cy="670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Enjoy Coffee and Networking With Industry Peers</a:t>
          </a:r>
          <a:endParaRPr lang="en-US" sz="1200" kern="1200" dirty="0"/>
        </a:p>
      </dsp:txBody>
      <dsp:txXfrm>
        <a:off x="1816232" y="2249557"/>
        <a:ext cx="6104029" cy="670675"/>
      </dsp:txXfrm>
    </dsp:sp>
    <dsp:sp modelId="{FD88146D-D7C0-4337-957E-5F231C24A045}">
      <dsp:nvSpPr>
        <dsp:cNvPr id="0" name=""/>
        <dsp:cNvSpPr/>
      </dsp:nvSpPr>
      <dsp:spPr>
        <a:xfrm>
          <a:off x="1699595" y="2952131"/>
          <a:ext cx="622066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A86E4B-8E3E-4DB7-B64C-FA23DA96583E}">
      <dsp:nvSpPr>
        <dsp:cNvPr id="0" name=""/>
        <dsp:cNvSpPr/>
      </dsp:nvSpPr>
      <dsp:spPr>
        <a:xfrm>
          <a:off x="0" y="2954488"/>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414A66-30EF-421B-90B2-625AF7CED06E}">
      <dsp:nvSpPr>
        <dsp:cNvPr id="0" name=""/>
        <dsp:cNvSpPr/>
      </dsp:nvSpPr>
      <dsp:spPr>
        <a:xfrm>
          <a:off x="116956" y="2954488"/>
          <a:ext cx="1584568"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Automated Test with NI TestStand</a:t>
          </a:r>
          <a:endParaRPr lang="en-US" sz="1400" kern="1200" dirty="0"/>
        </a:p>
      </dsp:txBody>
      <dsp:txXfrm>
        <a:off x="116956" y="2954488"/>
        <a:ext cx="1584568" cy="738464"/>
      </dsp:txXfrm>
    </dsp:sp>
    <dsp:sp modelId="{4D08E143-5587-48D6-B54C-139099610F98}">
      <dsp:nvSpPr>
        <dsp:cNvPr id="0" name=""/>
        <dsp:cNvSpPr/>
      </dsp:nvSpPr>
      <dsp:spPr>
        <a:xfrm>
          <a:off x="0" y="3680405"/>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FB62F1-08A3-4248-B10D-C2ED94C784ED}">
      <dsp:nvSpPr>
        <dsp:cNvPr id="0" name=""/>
        <dsp:cNvSpPr/>
      </dsp:nvSpPr>
      <dsp:spPr>
        <a:xfrm>
          <a:off x="42529" y="3692952"/>
          <a:ext cx="1731726"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Scaling Up Production with Parallel Testing</a:t>
          </a:r>
          <a:endParaRPr lang="en-US" sz="1400" kern="1200" dirty="0"/>
        </a:p>
      </dsp:txBody>
      <dsp:txXfrm>
        <a:off x="42529" y="3692952"/>
        <a:ext cx="1731726" cy="738464"/>
      </dsp:txXfrm>
    </dsp:sp>
    <dsp:sp modelId="{8B8108DC-C219-435E-81C2-2139D3B3900D}">
      <dsp:nvSpPr>
        <dsp:cNvPr id="0" name=""/>
        <dsp:cNvSpPr/>
      </dsp:nvSpPr>
      <dsp:spPr>
        <a:xfrm>
          <a:off x="0" y="4431416"/>
          <a:ext cx="792284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773284-6D4F-4DB4-946A-893684F35A19}">
      <dsp:nvSpPr>
        <dsp:cNvPr id="0" name=""/>
        <dsp:cNvSpPr/>
      </dsp:nvSpPr>
      <dsp:spPr>
        <a:xfrm>
          <a:off x="42529" y="4431416"/>
          <a:ext cx="1731726" cy="73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Test System Deployment</a:t>
          </a:r>
          <a:endParaRPr lang="en-US" sz="1400" kern="1200" dirty="0"/>
        </a:p>
      </dsp:txBody>
      <dsp:txXfrm>
        <a:off x="42529" y="4431416"/>
        <a:ext cx="1731726" cy="73846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53" tIns="48327" rIns="96653" bIns="48327" rtlCol="0"/>
          <a:lstStyle>
            <a:lvl1pPr algn="r">
              <a:defRPr sz="1200"/>
            </a:lvl1pPr>
          </a:lstStyle>
          <a:p>
            <a:fld id="{608BADB8-F81A-43A4-ACE6-3997AEE80258}" type="datetimeFigureOut">
              <a:rPr lang="en-US" smtClean="0"/>
              <a:pPr/>
              <a:t>3/14/2014</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53" tIns="48327" rIns="96653" bIns="48327" rtlCol="0" anchor="b"/>
          <a:lstStyle>
            <a:lvl1pPr algn="r">
              <a:defRPr sz="1200"/>
            </a:lvl1pPr>
          </a:lstStyle>
          <a:p>
            <a:fld id="{6138607B-FCEA-47F7-8680-2865DC7550A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de-DE"/>
          </a:p>
        </p:txBody>
      </p:sp>
      <p:sp>
        <p:nvSpPr>
          <p:cNvPr id="3" name="Datumsplatzhalt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7A10396B-5474-46EF-BFC1-BFE68EF022FF}" type="datetimeFigureOut">
              <a:rPr lang="de-DE" smtClean="0"/>
              <a:pPr/>
              <a:t>14.03.2014</a:t>
            </a:fld>
            <a:endParaRPr lang="de-DE"/>
          </a:p>
        </p:txBody>
      </p:sp>
      <p:sp>
        <p:nvSpPr>
          <p:cNvPr id="4" name="Folienbildplatzhalt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3" tIns="48327" rIns="96653" bIns="48327" rtlCol="0" anchor="ctr"/>
          <a:lstStyle/>
          <a:p>
            <a:endParaRPr lang="de-DE"/>
          </a:p>
        </p:txBody>
      </p:sp>
      <p:sp>
        <p:nvSpPr>
          <p:cNvPr id="5" name="Notizenplatzhalter 4"/>
          <p:cNvSpPr>
            <a:spLocks noGrp="1"/>
          </p:cNvSpPr>
          <p:nvPr>
            <p:ph type="body" sz="quarter" idx="3"/>
          </p:nvPr>
        </p:nvSpPr>
        <p:spPr>
          <a:xfrm>
            <a:off x="731520" y="4560570"/>
            <a:ext cx="5852160" cy="4320540"/>
          </a:xfrm>
          <a:prstGeom prst="rect">
            <a:avLst/>
          </a:prstGeom>
        </p:spPr>
        <p:txBody>
          <a:bodyPr vert="horz" lIns="96653" tIns="48327" rIns="96653" bIns="48327"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de-DE"/>
          </a:p>
        </p:txBody>
      </p:sp>
      <p:sp>
        <p:nvSpPr>
          <p:cNvPr id="7" name="Foliennummernplatzhalt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D55F1CEB-22E4-48B2-96BA-964860BE50A9}" type="slidenum">
              <a:rPr lang="de-DE" smtClean="0"/>
              <a:pPr/>
              <a:t>‹#›</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 xmlns:p14="http://schemas.microsoft.com/office/powerpoint/2010/main" val="3226615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cs typeface="Arial" pitchFamily="34" charset="0"/>
              </a:rPr>
              <a:t>An</a:t>
            </a:r>
            <a:r>
              <a:rPr lang="en-US" baseline="0" dirty="0" smtClean="0">
                <a:cs typeface="Arial" pitchFamily="34" charset="0"/>
              </a:rPr>
              <a:t> example, </a:t>
            </a:r>
            <a:r>
              <a:rPr lang="en-US" dirty="0" smtClean="0">
                <a:cs typeface="Arial" pitchFamily="34" charset="0"/>
              </a:rPr>
              <a:t>BAE Systems specifically was able to take the functionality achieved through</a:t>
            </a:r>
            <a:r>
              <a:rPr lang="en-US" baseline="0" dirty="0" smtClean="0">
                <a:cs typeface="Arial" pitchFamily="34" charset="0"/>
              </a:rPr>
              <a:t> multiple boxed instruments and create an equivalent  tester in a single PXI system. This resulted in a smaller system that was a faster, more accurate, and overall less expensive solution compared to the boxed instruments.</a:t>
            </a:r>
            <a:endParaRPr lang="en-US" dirty="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09" name="Rectangle 2"/>
          <p:cNvSpPr>
            <a:spLocks noGrp="1" noRot="1" noChangeAspect="1" noChangeArrowheads="1" noTextEdit="1"/>
          </p:cNvSpPr>
          <p:nvPr>
            <p:ph type="sldImg"/>
          </p:nvPr>
        </p:nvSpPr>
        <p:spPr>
          <a:ln/>
        </p:spPr>
      </p:sp>
      <p:sp>
        <p:nvSpPr>
          <p:cNvPr id="759810" name="Rectangle 3"/>
          <p:cNvSpPr>
            <a:spLocks noGrp="1" noChangeArrowheads="1"/>
          </p:cNvSpPr>
          <p:nvPr>
            <p:ph type="body" idx="1"/>
          </p:nvPr>
        </p:nvSpPr>
        <p:spPr>
          <a:noFill/>
          <a:ln/>
        </p:spPr>
        <p:txBody>
          <a:bodyPr/>
          <a:lstStyle/>
          <a:p>
            <a:pPr eaLnBrk="1" hangingPunct="1"/>
            <a:r>
              <a:rPr lang="en-US" dirty="0" smtClean="0">
                <a:cs typeface="Arial" pitchFamily="34" charset="0"/>
              </a:rPr>
              <a:t>Next, we’ll go into the</a:t>
            </a:r>
            <a:r>
              <a:rPr lang="en-US" baseline="0" dirty="0" smtClean="0">
                <a:cs typeface="Arial" pitchFamily="34" charset="0"/>
              </a:rPr>
              <a:t> 4 different layers of a test platform and the NI components in each that we’ll be using throughout this seminar.</a:t>
            </a:r>
            <a:endParaRPr lang="en-US" dirty="0" smtClean="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xfrm>
            <a:off x="731520" y="4560570"/>
            <a:ext cx="5852160" cy="4320540"/>
          </a:xfrm>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oAutofit/>
          </a:bodyPr>
          <a:lstStyle/>
          <a:p>
            <a:pPr eaLnBrk="1" hangingPunct="1">
              <a:lnSpc>
                <a:spcPct val="95000"/>
              </a:lnSpc>
              <a:buFontTx/>
              <a:buNone/>
            </a:pPr>
            <a:r>
              <a:rPr lang="en-US" dirty="0" smtClean="0">
                <a:cs typeface="Arial" pitchFamily="34" charset="0"/>
              </a:rPr>
              <a:t>The </a:t>
            </a:r>
            <a:r>
              <a:rPr lang="en-US" dirty="0">
                <a:cs typeface="Arial" pitchFamily="34" charset="0"/>
              </a:rPr>
              <a:t>best way to develop an automated test system is to follow a modular software architecture</a:t>
            </a:r>
            <a:r>
              <a:rPr lang="en-US" dirty="0" smtClean="0">
                <a:cs typeface="Arial" pitchFamily="34" charset="0"/>
              </a:rPr>
              <a:t>. Modularity </a:t>
            </a:r>
            <a:r>
              <a:rPr lang="en-US" dirty="0">
                <a:cs typeface="Arial" pitchFamily="34" charset="0"/>
              </a:rPr>
              <a:t>in test system design help you increase </a:t>
            </a:r>
            <a:r>
              <a:rPr lang="en-US" dirty="0" smtClean="0">
                <a:cs typeface="Arial" pitchFamily="34" charset="0"/>
              </a:rPr>
              <a:t>the maintainability </a:t>
            </a:r>
            <a:r>
              <a:rPr lang="en-US" dirty="0">
                <a:cs typeface="Arial" pitchFamily="34" charset="0"/>
              </a:rPr>
              <a:t>and reusability of your test system </a:t>
            </a:r>
            <a:r>
              <a:rPr lang="en-US" dirty="0" smtClean="0">
                <a:cs typeface="Arial" pitchFamily="34" charset="0"/>
              </a:rPr>
              <a:t>components.</a:t>
            </a:r>
            <a:r>
              <a:rPr lang="en-US" baseline="0" dirty="0" smtClean="0">
                <a:cs typeface="Arial" pitchFamily="34" charset="0"/>
              </a:rPr>
              <a:t> </a:t>
            </a:r>
            <a:r>
              <a:rPr lang="en-US" dirty="0" smtClean="0">
                <a:cs typeface="Arial" pitchFamily="34" charset="0"/>
              </a:rPr>
              <a:t>In particular, </a:t>
            </a:r>
            <a:r>
              <a:rPr lang="en-US" dirty="0">
                <a:cs typeface="Arial" pitchFamily="34" charset="0"/>
              </a:rPr>
              <a:t>a modular test software architecture should be divided </a:t>
            </a:r>
            <a:r>
              <a:rPr lang="en-US" dirty="0" smtClean="0">
                <a:cs typeface="Arial" pitchFamily="34" charset="0"/>
              </a:rPr>
              <a:t>into four layers:</a:t>
            </a:r>
          </a:p>
          <a:p>
            <a:pPr marL="237127" indent="-237127">
              <a:lnSpc>
                <a:spcPct val="95000"/>
              </a:lnSpc>
              <a:buFont typeface="+mj-lt"/>
              <a:buAutoNum type="arabicPeriod"/>
            </a:pPr>
            <a:r>
              <a:rPr lang="en-US" b="1" dirty="0" smtClean="0">
                <a:cs typeface="Arial" pitchFamily="34" charset="0"/>
              </a:rPr>
              <a:t>Fixturing/Mass</a:t>
            </a:r>
            <a:r>
              <a:rPr lang="en-US" b="1" baseline="0" dirty="0" smtClean="0">
                <a:cs typeface="Arial" pitchFamily="34" charset="0"/>
              </a:rPr>
              <a:t> Interconnects:</a:t>
            </a:r>
            <a:r>
              <a:rPr lang="en-US" baseline="0" dirty="0" smtClean="0">
                <a:cs typeface="Arial" pitchFamily="34" charset="0"/>
              </a:rPr>
              <a:t> </a:t>
            </a:r>
            <a:r>
              <a:rPr lang="en-US" dirty="0" smtClean="0">
                <a:cs typeface="Arial" pitchFamily="34" charset="0"/>
              </a:rPr>
              <a:t>At</a:t>
            </a:r>
            <a:r>
              <a:rPr lang="en-US" baseline="0" dirty="0" smtClean="0">
                <a:cs typeface="Arial" pitchFamily="34" charset="0"/>
              </a:rPr>
              <a:t> the lowest level, the first component is having well designed mass interconnects or fixturing. This allows test operators to quickly and reliably connect and disconnect each device as they come off the assembly line. </a:t>
            </a:r>
          </a:p>
          <a:p>
            <a:pPr marL="237127" indent="-237127">
              <a:lnSpc>
                <a:spcPct val="95000"/>
              </a:lnSpc>
              <a:buFont typeface="+mj-lt"/>
              <a:buAutoNum type="arabicPeriod"/>
            </a:pPr>
            <a:r>
              <a:rPr lang="en-US" b="1" baseline="0" dirty="0" smtClean="0">
                <a:cs typeface="Arial" pitchFamily="34" charset="0"/>
              </a:rPr>
              <a:t>Hardware, Drivers, Services: </a:t>
            </a:r>
            <a:r>
              <a:rPr lang="en-US" baseline="0" dirty="0" smtClean="0">
                <a:cs typeface="Arial" pitchFamily="34" charset="0"/>
              </a:rPr>
              <a:t>Going one level higher, the next layer is the actual hardware and their respective drivers that you’ll use to take measurements from your device under test (DUT). This includes your computer or embedded PXI controller, the PXI chassis that contains your switching, signal generation, RF or other modules, and any bench-top instruments that you have in your system. </a:t>
            </a:r>
          </a:p>
          <a:p>
            <a:pPr marL="237127" indent="-237127" defTabSz="948507">
              <a:lnSpc>
                <a:spcPct val="95000"/>
              </a:lnSpc>
              <a:buFont typeface="+mj-lt"/>
              <a:buAutoNum type="arabicPeriod"/>
              <a:defRPr/>
            </a:pPr>
            <a:r>
              <a:rPr lang="en-US" b="1" dirty="0" smtClean="0">
                <a:cs typeface="Arial" pitchFamily="34" charset="0"/>
              </a:rPr>
              <a:t>Test</a:t>
            </a:r>
            <a:r>
              <a:rPr lang="en-US" b="1" baseline="0" dirty="0" smtClean="0">
                <a:cs typeface="Arial" pitchFamily="34" charset="0"/>
              </a:rPr>
              <a:t> Development Software: </a:t>
            </a:r>
            <a:r>
              <a:rPr lang="en-US" dirty="0" smtClean="0">
                <a:cs typeface="Arial" pitchFamily="34" charset="0"/>
              </a:rPr>
              <a:t>In light blue, you</a:t>
            </a:r>
            <a:r>
              <a:rPr lang="en-US" baseline="0" dirty="0" smtClean="0">
                <a:cs typeface="Arial" pitchFamily="34" charset="0"/>
              </a:rPr>
              <a:t> then have your </a:t>
            </a:r>
            <a:r>
              <a:rPr lang="en-US" dirty="0" smtClean="0">
                <a:cs typeface="Arial" pitchFamily="34" charset="0"/>
              </a:rPr>
              <a:t>tests, potentially developed using a number of different programming languages. When developing software to control your tests you should focus on modularity as well. Each test should be a modular piece of code that can be reused and maintained independently.</a:t>
            </a:r>
          </a:p>
          <a:p>
            <a:pPr marL="237127" indent="-237127" defTabSz="948507">
              <a:lnSpc>
                <a:spcPct val="95000"/>
              </a:lnSpc>
              <a:buFont typeface="+mj-lt"/>
              <a:buAutoNum type="arabicPeriod"/>
              <a:defRPr/>
            </a:pPr>
            <a:r>
              <a:rPr lang="en-US" b="1" dirty="0" smtClean="0">
                <a:cs typeface="Arial" pitchFamily="34" charset="0"/>
              </a:rPr>
              <a:t>Test</a:t>
            </a:r>
            <a:r>
              <a:rPr lang="en-US" b="1" baseline="0" dirty="0" smtClean="0">
                <a:cs typeface="Arial" pitchFamily="34" charset="0"/>
              </a:rPr>
              <a:t> Management Software: </a:t>
            </a:r>
            <a:r>
              <a:rPr lang="en-US" dirty="0" smtClean="0">
                <a:cs typeface="Arial" pitchFamily="34" charset="0"/>
              </a:rPr>
              <a:t>The </a:t>
            </a:r>
            <a:r>
              <a:rPr lang="en-US" dirty="0">
                <a:cs typeface="Arial" pitchFamily="34" charset="0"/>
              </a:rPr>
              <a:t>modularization of your tests poses the challenge of bringing together all these different </a:t>
            </a:r>
            <a:r>
              <a:rPr lang="en-US" dirty="0" smtClean="0">
                <a:cs typeface="Arial" pitchFamily="34" charset="0"/>
              </a:rPr>
              <a:t>tests to </a:t>
            </a:r>
            <a:r>
              <a:rPr lang="en-US" dirty="0">
                <a:cs typeface="Arial" pitchFamily="34" charset="0"/>
              </a:rPr>
              <a:t>create a test system</a:t>
            </a:r>
            <a:r>
              <a:rPr lang="en-US" dirty="0" smtClean="0">
                <a:cs typeface="Arial" pitchFamily="34" charset="0"/>
              </a:rPr>
              <a:t>. The top layer is the test</a:t>
            </a:r>
            <a:r>
              <a:rPr lang="en-US" baseline="0" dirty="0" smtClean="0">
                <a:cs typeface="Arial" pitchFamily="34" charset="0"/>
              </a:rPr>
              <a:t> m</a:t>
            </a:r>
            <a:r>
              <a:rPr lang="en-US" dirty="0" smtClean="0">
                <a:cs typeface="Arial" pitchFamily="34" charset="0"/>
              </a:rPr>
              <a:t>anagement software where you integrate </a:t>
            </a:r>
            <a:r>
              <a:rPr lang="en-US" dirty="0">
                <a:cs typeface="Arial" pitchFamily="34" charset="0"/>
              </a:rPr>
              <a:t>the different pieces of a test system, control the use of instrumentation resources, log results to reports and databases as well as integrate with other organization wide enterprise systems</a:t>
            </a:r>
            <a:r>
              <a:rPr lang="en-US" dirty="0" smtClean="0">
                <a:cs typeface="Arial" pitchFamily="34" charset="0"/>
              </a:rPr>
              <a:t>. The industry </a:t>
            </a:r>
            <a:r>
              <a:rPr lang="en-US" dirty="0">
                <a:cs typeface="Arial" pitchFamily="34" charset="0"/>
              </a:rPr>
              <a:t>leader in test management software is NI TestStand</a:t>
            </a:r>
            <a:r>
              <a:rPr lang="en-US" dirty="0" smtClean="0">
                <a:cs typeface="Arial" pitchFamily="34" charset="0"/>
              </a:rPr>
              <a:t>.</a:t>
            </a:r>
            <a:endParaRPr lang="en-US" dirty="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Rot="1" noChangeAspect="1" noChangeArrowheads="1" noTextEdit="1"/>
          </p:cNvSpPr>
          <p:nvPr>
            <p:ph type="sldImg"/>
          </p:nvPr>
        </p:nvSpPr>
        <p:spPr>
          <a:xfrm>
            <a:off x="1258888" y="719138"/>
            <a:ext cx="4800600" cy="3600450"/>
          </a:xfrm>
          <a:ln/>
        </p:spPr>
      </p:sp>
      <p:sp>
        <p:nvSpPr>
          <p:cNvPr id="474115" name="Rectangle 3"/>
          <p:cNvSpPr>
            <a:spLocks noGrp="1" noChangeArrowheads="1"/>
          </p:cNvSpPr>
          <p:nvPr>
            <p:ph type="body" idx="1"/>
          </p:nvPr>
        </p:nvSpPr>
        <p:spPr>
          <a:noFill/>
          <a:ln/>
        </p:spPr>
        <p:txBody>
          <a:bodyPr/>
          <a:lstStyle/>
          <a:p>
            <a:pPr>
              <a:spcBef>
                <a:spcPct val="0"/>
              </a:spcBef>
              <a:spcAft>
                <a:spcPct val="50000"/>
              </a:spcAft>
              <a:defRPr/>
            </a:pPr>
            <a:r>
              <a:rPr lang="en-US" dirty="0" smtClean="0">
                <a:cs typeface="Arial" pitchFamily="34" charset="0"/>
              </a:rPr>
              <a:t>Now</a:t>
            </a:r>
            <a:r>
              <a:rPr lang="en-US" baseline="0" dirty="0" smtClean="0">
                <a:cs typeface="Arial" pitchFamily="34" charset="0"/>
              </a:rPr>
              <a:t> that we’ve laid out our Automated Test System sandwich from the bottom-up,</a:t>
            </a:r>
            <a:r>
              <a:rPr lang="en-US" dirty="0" smtClean="0">
                <a:cs typeface="Arial" pitchFamily="34" charset="0"/>
              </a:rPr>
              <a:t> w</a:t>
            </a:r>
            <a:r>
              <a:rPr lang="en-US" baseline="0" dirty="0" smtClean="0">
                <a:cs typeface="Arial" pitchFamily="34" charset="0"/>
              </a:rPr>
              <a:t>e’ll go into each </a:t>
            </a:r>
            <a:r>
              <a:rPr lang="en-US" dirty="0" smtClean="0">
                <a:cs typeface="Arial" pitchFamily="34" charset="0"/>
              </a:rPr>
              <a:t>component in depth, </a:t>
            </a:r>
            <a:r>
              <a:rPr lang="en-US" baseline="0" dirty="0" smtClean="0">
                <a:cs typeface="Arial" pitchFamily="34" charset="0"/>
              </a:rPr>
              <a:t>starting with the highest level of the infrastructure, the Test Management Software.</a:t>
            </a:r>
            <a:endParaRPr lang="en-US" dirty="0" smtClean="0">
              <a:cs typeface="Arial" pitchFamily="34" charset="0"/>
            </a:endParaRPr>
          </a:p>
          <a:p>
            <a:pPr>
              <a:spcBef>
                <a:spcPct val="0"/>
              </a:spcBef>
              <a:spcAft>
                <a:spcPct val="50000"/>
              </a:spcAft>
              <a:defRPr/>
            </a:pPr>
            <a:r>
              <a:rPr lang="en-US" dirty="0" smtClean="0">
                <a:cs typeface="Arial" pitchFamily="34" charset="0"/>
              </a:rPr>
              <a:t>When National Instruments first released</a:t>
            </a:r>
            <a:r>
              <a:rPr lang="en-US" baseline="0" dirty="0" smtClean="0">
                <a:cs typeface="Arial" pitchFamily="34" charset="0"/>
              </a:rPr>
              <a:t> our graphical development environment, LabVIEW, and our ANSI C development environment, </a:t>
            </a:r>
            <a:r>
              <a:rPr lang="en-US" dirty="0" smtClean="0"/>
              <a:t>LabWindows/CVI</a:t>
            </a:r>
            <a:r>
              <a:rPr lang="en-US" baseline="0" dirty="0" smtClean="0">
                <a:cs typeface="Arial" pitchFamily="34" charset="0"/>
              </a:rPr>
              <a:t>, the first thing that our customers started doing was building their own test executives to meet their company’s testing needs. Whether a customer decides to build their own automated testing framework or buy a solution like NI TestStand, it’s important for that solution to meet the above criteria. </a:t>
            </a:r>
            <a:endParaRPr lang="en-US" dirty="0" smtClean="0">
              <a:cs typeface="Arial" pitchFamily="34" charset="0"/>
            </a:endParaRPr>
          </a:p>
          <a:p>
            <a:pPr>
              <a:spcBef>
                <a:spcPct val="0"/>
              </a:spcBef>
              <a:spcAft>
                <a:spcPct val="50000"/>
              </a:spcAft>
            </a:pPr>
            <a:endParaRPr lang="en-US" dirty="0" smtClean="0">
              <a:cs typeface="Arial" pitchFamily="34" charset="0"/>
            </a:endParaRPr>
          </a:p>
          <a:p>
            <a:pPr>
              <a:spcBef>
                <a:spcPct val="0"/>
              </a:spcBef>
              <a:spcAft>
                <a:spcPct val="50000"/>
              </a:spcAft>
            </a:pPr>
            <a:endParaRPr lang="en-US" dirty="0" smtClean="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258888" y="719138"/>
            <a:ext cx="4800600" cy="3600450"/>
          </a:xfrm>
          <a:ln/>
        </p:spPr>
      </p:sp>
      <p:sp>
        <p:nvSpPr>
          <p:cNvPr id="92163" name="Rectangle 3"/>
          <p:cNvSpPr>
            <a:spLocks noGrp="1" noChangeArrowheads="1"/>
          </p:cNvSpPr>
          <p:nvPr>
            <p:ph type="body" idx="1"/>
          </p:nvPr>
        </p:nvSpPr>
        <p:spPr>
          <a:noFill/>
          <a:ln/>
        </p:spPr>
        <p:txBody>
          <a:bodyPr/>
          <a:lstStyle/>
          <a:p>
            <a:pPr>
              <a:spcAft>
                <a:spcPts val="726"/>
              </a:spcAft>
            </a:pPr>
            <a:r>
              <a:rPr lang="en-US" dirty="0" smtClean="0">
                <a:cs typeface="Arial" pitchFamily="34" charset="0"/>
              </a:rPr>
              <a:t>When a company is considering investing in an</a:t>
            </a:r>
            <a:r>
              <a:rPr lang="en-US" baseline="0" dirty="0" smtClean="0">
                <a:cs typeface="Arial" pitchFamily="34" charset="0"/>
              </a:rPr>
              <a:t> automated testing solution, the first question that they need to ask themselves is whether it makes more sense to build their own custom test executive using LabVIEW, CVI, .NET or other development languages or whether they should invest in a Commercial Off the Shelf (COTS) solution such as NI TestStand. </a:t>
            </a:r>
          </a:p>
          <a:p>
            <a:pPr>
              <a:spcAft>
                <a:spcPts val="726"/>
              </a:spcAft>
            </a:pPr>
            <a:r>
              <a:rPr lang="en-US" b="1" baseline="0" dirty="0" smtClean="0">
                <a:cs typeface="Arial" pitchFamily="34" charset="0"/>
              </a:rPr>
              <a:t>Question</a:t>
            </a:r>
            <a:r>
              <a:rPr lang="en-US" baseline="0" dirty="0" smtClean="0">
                <a:cs typeface="Arial" pitchFamily="34" charset="0"/>
              </a:rPr>
              <a:t>: What are some of the pros and cons of either option?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p:txBody>
          <a:bodyPr>
            <a:noAutofit/>
          </a:bodyPr>
          <a:lstStyle/>
          <a:p>
            <a:pPr>
              <a:spcBef>
                <a:spcPct val="0"/>
              </a:spcBef>
              <a:spcAft>
                <a:spcPts val="519"/>
              </a:spcAft>
            </a:pPr>
            <a:r>
              <a:rPr lang="en-US" dirty="0" smtClean="0"/>
              <a:t>Building </a:t>
            </a:r>
            <a:r>
              <a:rPr lang="en-US" dirty="0"/>
              <a:t>and maintaining in-house test executive software can be daunting. The </a:t>
            </a:r>
            <a:r>
              <a:rPr lang="en-US" dirty="0" smtClean="0"/>
              <a:t>user interface, </a:t>
            </a:r>
            <a:r>
              <a:rPr lang="en-US" dirty="0"/>
              <a:t>sequence development environment, database integration, and interface with various test development languages are just a few of the factors you must consider when determining the amount of development time and cost associated with building your own </a:t>
            </a:r>
            <a:r>
              <a:rPr lang="en-US" dirty="0" err="1"/>
              <a:t>in</a:t>
            </a:r>
            <a:r>
              <a:rPr lang="en-US" dirty="0" err="1">
                <a:cs typeface="Times New Roman" pitchFamily="18" charset="0"/>
              </a:rPr>
              <a:t>­</a:t>
            </a:r>
            <a:r>
              <a:rPr lang="en-US" dirty="0" err="1"/>
              <a:t>house</a:t>
            </a:r>
            <a:r>
              <a:rPr lang="en-US" dirty="0"/>
              <a:t> test executive</a:t>
            </a:r>
            <a:r>
              <a:rPr lang="en-US" dirty="0" smtClean="0"/>
              <a:t>. The graph above shows the average man</a:t>
            </a:r>
            <a:r>
              <a:rPr lang="en-US" baseline="0" dirty="0" smtClean="0"/>
              <a:t> days required to develop these basic features of a test executive according to the results of polling that we did with NI customers who created their own in-house solutions. </a:t>
            </a:r>
            <a:endParaRPr lang="en-US" dirty="0" smtClean="0"/>
          </a:p>
          <a:p>
            <a:pPr>
              <a:spcBef>
                <a:spcPct val="0"/>
              </a:spcBef>
              <a:spcAft>
                <a:spcPts val="519"/>
              </a:spcAft>
            </a:pPr>
            <a:r>
              <a:rPr lang="en-US" dirty="0" smtClean="0"/>
              <a:t>Not</a:t>
            </a:r>
            <a:r>
              <a:rPr lang="en-US" baseline="0" dirty="0" smtClean="0"/>
              <a:t> all of the above features are critical for every customer. If a company only operates domestically,</a:t>
            </a:r>
            <a:r>
              <a:rPr lang="en-US" dirty="0" smtClean="0"/>
              <a:t> </a:t>
            </a:r>
            <a:r>
              <a:rPr lang="en-US" baseline="0" dirty="0" smtClean="0"/>
              <a:t>then localization isn’t necessary. If they only have a few long tests then parallel testing is likely not a requirement. Many of these, however, are essential features that a company would need in order to move forward with their projects. </a:t>
            </a:r>
            <a:endParaRPr lang="en-US" b="1" dirty="0" smtClean="0"/>
          </a:p>
          <a:p>
            <a:pPr>
              <a:spcBef>
                <a:spcPct val="0"/>
              </a:spcBef>
              <a:spcAft>
                <a:spcPts val="519"/>
              </a:spcAft>
            </a:pPr>
            <a:r>
              <a:rPr lang="en-US" b="1" dirty="0" smtClean="0"/>
              <a:t>&lt;animate&gt;</a:t>
            </a:r>
            <a:r>
              <a:rPr lang="en-US" b="1" baseline="0" dirty="0" smtClean="0"/>
              <a:t> </a:t>
            </a:r>
            <a:r>
              <a:rPr lang="en-US" dirty="0" smtClean="0"/>
              <a:t>Fortunately</a:t>
            </a:r>
            <a:r>
              <a:rPr lang="en-US" dirty="0"/>
              <a:t>, </a:t>
            </a:r>
            <a:r>
              <a:rPr lang="en-US" dirty="0" smtClean="0"/>
              <a:t> NI </a:t>
            </a:r>
            <a:r>
              <a:rPr lang="en-US" dirty="0"/>
              <a:t>TestStand provides many off-the-shelf features and a development framework that helps you build your test systems </a:t>
            </a:r>
            <a:r>
              <a:rPr lang="en-US" dirty="0" smtClean="0"/>
              <a:t>faster.</a:t>
            </a:r>
            <a:r>
              <a:rPr lang="en-US" baseline="0" dirty="0" smtClean="0"/>
              <a:t> </a:t>
            </a:r>
            <a:r>
              <a:rPr lang="en-US" dirty="0" smtClean="0"/>
              <a:t>TestStand is also completely customizable, so you can modify it to match your specific needs, including customizing the user interface, generating custom reports, and modifying sequence execution requirements. Using TestStand, you can focus your engineering efforts on unique test requirements, while TestStand manages the common sequencing, execution, and reporting tasks for you. </a:t>
            </a:r>
          </a:p>
          <a:p>
            <a:pPr>
              <a:spcBef>
                <a:spcPct val="0"/>
              </a:spcBef>
              <a:spcAft>
                <a:spcPts val="519"/>
              </a:spcAft>
            </a:pPr>
            <a:r>
              <a:rPr lang="en-US" dirty="0" smtClean="0"/>
              <a:t>Overall, </a:t>
            </a:r>
            <a:r>
              <a:rPr lang="en-US" b="0" i="0" u="none" dirty="0" smtClean="0"/>
              <a:t>NI </a:t>
            </a:r>
            <a:r>
              <a:rPr lang="en-US" b="0" i="0" u="none" dirty="0"/>
              <a:t>TestStand saves you time and money by providing the core functionality you would otherwise have to rely on someone else within your organization to design, code, maintain, and support</a:t>
            </a:r>
            <a:r>
              <a:rPr lang="en-US" b="0" i="0" u="none" dirty="0" smtClean="0"/>
              <a:t>.</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257300" y="717550"/>
            <a:ext cx="4802188" cy="3600450"/>
          </a:xfrm>
          <a:ln/>
        </p:spPr>
      </p:sp>
      <p:sp>
        <p:nvSpPr>
          <p:cNvPr id="93187" name="Rectangle 3"/>
          <p:cNvSpPr>
            <a:spLocks noGrp="1" noChangeArrowheads="1"/>
          </p:cNvSpPr>
          <p:nvPr>
            <p:ph type="body" idx="1"/>
          </p:nvPr>
        </p:nvSpPr>
        <p:spPr>
          <a:xfrm>
            <a:off x="734701" y="4561227"/>
            <a:ext cx="5848979" cy="4320214"/>
          </a:xfrm>
          <a:noFill/>
          <a:ln/>
        </p:spPr>
        <p:txBody>
          <a:bodyPr/>
          <a:lstStyle/>
          <a:p>
            <a:pPr defTabSz="948507">
              <a:spcBef>
                <a:spcPct val="0"/>
              </a:spcBef>
              <a:spcAft>
                <a:spcPct val="50000"/>
              </a:spcAft>
              <a:defRPr/>
            </a:pPr>
            <a:r>
              <a:rPr lang="en-US" dirty="0" smtClean="0">
                <a:cs typeface="Times New Roman" pitchFamily="18" charset="0"/>
              </a:rPr>
              <a:t>NI TestStand delivers a modular test architecture with a graphical sequence editor, an open language interface for automating tests written in any language, multithreaded sequence execution, flexible reporting, and robust database connectivity for today’s automated prototype, validation, and manufacturing test systems. Using NI TestStand you immediately eliminate hundreds of hours from your development time while maintaining complete control over the environment to modify components to match your exact needs. Through advanced</a:t>
            </a:r>
            <a:r>
              <a:rPr lang="en-US" baseline="0" dirty="0" smtClean="0">
                <a:cs typeface="Times New Roman" pitchFamily="18" charset="0"/>
              </a:rPr>
              <a:t> </a:t>
            </a:r>
            <a:r>
              <a:rPr lang="en-US" dirty="0" smtClean="0">
                <a:cs typeface="Times New Roman" pitchFamily="18" charset="0"/>
              </a:rPr>
              <a:t>integration with the leading test development languages and innovative technology including auto-scheduling, NI TestStand can greatly reduce your effort</a:t>
            </a:r>
            <a:r>
              <a:rPr lang="en-US" baseline="0" dirty="0" smtClean="0">
                <a:cs typeface="Times New Roman" pitchFamily="18" charset="0"/>
              </a:rPr>
              <a:t> to develop an advanced automated testing architecture.</a:t>
            </a:r>
            <a:endParaRPr lang="en-US" dirty="0" smtClean="0">
              <a:cs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258888" y="719138"/>
            <a:ext cx="4800600" cy="3600450"/>
          </a:xfrm>
          <a:ln/>
        </p:spPr>
      </p:sp>
      <p:sp>
        <p:nvSpPr>
          <p:cNvPr id="26627" name="Rectangle 3"/>
          <p:cNvSpPr>
            <a:spLocks noGrp="1" noChangeArrowheads="1"/>
          </p:cNvSpPr>
          <p:nvPr>
            <p:ph type="body" idx="1"/>
          </p:nvPr>
        </p:nvSpPr>
        <p:spPr>
          <a:xfrm>
            <a:off x="734701" y="4560570"/>
            <a:ext cx="5848979" cy="4320540"/>
          </a:xfrm>
          <a:noFill/>
          <a:ln/>
        </p:spPr>
        <p:txBody>
          <a:bodyPr>
            <a:normAutofit/>
          </a:bodyPr>
          <a:lstStyle/>
          <a:p>
            <a:pPr>
              <a:spcBef>
                <a:spcPct val="0"/>
              </a:spcBef>
              <a:spcAft>
                <a:spcPct val="50000"/>
              </a:spcAft>
            </a:pPr>
            <a:r>
              <a:rPr lang="en-US" dirty="0" smtClean="0">
                <a:cs typeface="Times New Roman" pitchFamily="18" charset="0"/>
              </a:rPr>
              <a:t>After</a:t>
            </a:r>
            <a:r>
              <a:rPr lang="en-US" baseline="0" dirty="0" smtClean="0">
                <a:cs typeface="Times New Roman" pitchFamily="18" charset="0"/>
              </a:rPr>
              <a:t> the tests have been developed, integrated, and sequenced, it’s time for the test system to be moved from the engineer’s development machine and deployed into the field. In order to simplify this process, TestStand also ships with customizable simple and full-featured user interfaces </a:t>
            </a:r>
            <a:r>
              <a:rPr lang="en-US" dirty="0" smtClean="0">
                <a:cs typeface="Times New Roman" pitchFamily="18" charset="0"/>
              </a:rPr>
              <a:t>and user interface controls built</a:t>
            </a:r>
            <a:r>
              <a:rPr lang="en-US" baseline="0" dirty="0" smtClean="0">
                <a:cs typeface="Times New Roman" pitchFamily="18" charset="0"/>
              </a:rPr>
              <a:t> in a variety of development environments. It also ships with a Deployment Utility that builds installers for easy deployment to other machines. The above screenshot is an example of a TestStand operator interface that was customized for set-top box testing.</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257300" y="717550"/>
            <a:ext cx="4802188" cy="3600450"/>
          </a:xfrm>
          <a:ln/>
        </p:spPr>
      </p:sp>
      <p:sp>
        <p:nvSpPr>
          <p:cNvPr id="94211" name="Rectangle 3"/>
          <p:cNvSpPr>
            <a:spLocks noGrp="1" noChangeArrowheads="1"/>
          </p:cNvSpPr>
          <p:nvPr>
            <p:ph type="body" idx="1"/>
          </p:nvPr>
        </p:nvSpPr>
        <p:spPr>
          <a:ln/>
        </p:spPr>
        <p:txBody>
          <a:bodyPr/>
          <a:lstStyle/>
          <a:p>
            <a:pPr>
              <a:spcAft>
                <a:spcPts val="726"/>
              </a:spcAft>
              <a:defRPr/>
            </a:pPr>
            <a:r>
              <a:rPr lang="en-US" dirty="0" smtClean="0"/>
              <a:t>Programming has evolved significantly throughout the last half century. Development has simplified with each evolution, from punch cards to Fortran and Pascal to LabVIEW and LabWindows</a:t>
            </a:r>
            <a:r>
              <a:rPr lang="en-US" baseline="30000" dirty="0" smtClean="0"/>
              <a:t>™</a:t>
            </a:r>
            <a:r>
              <a:rPr lang="en-US" dirty="0" smtClean="0"/>
              <a:t>/CVI</a:t>
            </a:r>
            <a:r>
              <a:rPr lang="en-US" baseline="30000" dirty="0" smtClean="0"/>
              <a:t> ™</a:t>
            </a:r>
            <a:r>
              <a:rPr lang="en-US" dirty="0" smtClean="0"/>
              <a:t>. Today’s testing industry demands more from programming interfaces to simplify repetitive tasks and empower the developer to focus on more tasks in a shorter amount of time. Several criteria are common in today’s testing industry. </a:t>
            </a:r>
          </a:p>
          <a:p>
            <a:pPr marL="179493" indent="-179493">
              <a:spcAft>
                <a:spcPts val="726"/>
              </a:spcAft>
              <a:buFont typeface="Arial" pitchFamily="34" charset="0"/>
              <a:buChar char="•"/>
              <a:defRPr/>
            </a:pPr>
            <a:r>
              <a:rPr lang="en-US" dirty="0" smtClean="0"/>
              <a:t>The development should be faster and easier. Tedious tasks can consume time and inhibit more advanced techniques. </a:t>
            </a:r>
          </a:p>
          <a:p>
            <a:pPr marL="179493" indent="-179493">
              <a:spcAft>
                <a:spcPts val="726"/>
              </a:spcAft>
              <a:buFont typeface="Arial" pitchFamily="34" charset="0"/>
              <a:buChar char="•"/>
              <a:defRPr/>
            </a:pPr>
            <a:r>
              <a:rPr lang="en-US" dirty="0" smtClean="0"/>
              <a:t>Development should be faster, but not at the expense of quality. </a:t>
            </a:r>
          </a:p>
          <a:p>
            <a:pPr marL="179493" indent="-179493">
              <a:spcAft>
                <a:spcPts val="726"/>
              </a:spcAft>
              <a:buFont typeface="Arial" pitchFamily="34" charset="0"/>
              <a:buChar char="•"/>
              <a:defRPr/>
            </a:pPr>
            <a:r>
              <a:rPr lang="en-US" dirty="0" smtClean="0"/>
              <a:t>A higher-level language should not create significant overhead that takes away from compact, efficient programs. </a:t>
            </a:r>
          </a:p>
          <a:p>
            <a:pPr marL="179493" indent="-179493">
              <a:spcAft>
                <a:spcPts val="726"/>
              </a:spcAft>
              <a:buFont typeface="Arial" pitchFamily="34" charset="0"/>
              <a:buChar char="•"/>
              <a:defRPr/>
            </a:pPr>
            <a:r>
              <a:rPr lang="en-US" dirty="0" smtClean="0"/>
              <a:t>The elements that make up the programming language should not be proprietary. The program should be somewhat universal for reusability and standardization. </a:t>
            </a:r>
          </a:p>
          <a:p>
            <a:pPr marL="179493" indent="-179493">
              <a:spcAft>
                <a:spcPts val="726"/>
              </a:spcAft>
              <a:buFont typeface="Arial" pitchFamily="34" charset="0"/>
              <a:buChar char="•"/>
              <a:defRPr/>
            </a:pPr>
            <a:r>
              <a:rPr lang="en-US" dirty="0" smtClean="0"/>
              <a:t>The programming language used for an automated test system needs to provide functionality for engineers. The ability to communicate with instruments easily and to provide scientific analysis tools is essential.</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t>The next decision that needs to be made is the test hardware that's actually going to be taking the critical measurements that tests or characterizes the behavior of your device. PXI is a rugged PC-based platform for measurement and automation systems. PXI combines PCI electrical-bus features with the modular, </a:t>
            </a:r>
            <a:r>
              <a:rPr lang="en-US" dirty="0" err="1" smtClean="0"/>
              <a:t>Eurocard</a:t>
            </a:r>
            <a:r>
              <a:rPr lang="en-US" dirty="0" smtClean="0"/>
              <a:t> packaging of CompactPCI and then adds specialized synchronization buses and key software features. PXI is both a high-performance and low-cost deployment platform for applications such as manufacturing test, military and aerospace, machine monitoring, automotive, and industrial test. </a:t>
            </a:r>
          </a:p>
          <a:p>
            <a:pPr>
              <a:spcAft>
                <a:spcPts val="726"/>
              </a:spcAft>
            </a:pPr>
            <a:r>
              <a:rPr lang="en-US" dirty="0" smtClean="0"/>
              <a:t>Because PXI uses the same buses internal to a PC, NI PXI hardware provides the benefit of incorporating the latest technology as it becomes available. This allows NI to deliver a steady stream of new products that leverages the latest advances in PC buses and processors. With an unrivaled portfolio of products from NI, you can find the right platform products for your application.</a:t>
            </a:r>
          </a:p>
          <a:p>
            <a:endParaRPr lang="en-US" dirty="0" smtClean="0"/>
          </a:p>
          <a:p>
            <a:endParaRPr lang="en-US" dirty="0" smtClean="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3" name="Rectangle 2"/>
          <p:cNvSpPr>
            <a:spLocks noGrp="1" noRot="1" noChangeAspect="1" noChangeArrowheads="1" noTextEdit="1"/>
          </p:cNvSpPr>
          <p:nvPr>
            <p:ph type="sldImg"/>
          </p:nvPr>
        </p:nvSpPr>
        <p:spPr>
          <a:ln/>
        </p:spPr>
      </p:sp>
      <p:sp>
        <p:nvSpPr>
          <p:cNvPr id="740354" name="Rectangle 3"/>
          <p:cNvSpPr>
            <a:spLocks noGrp="1" noChangeArrowheads="1"/>
          </p:cNvSpPr>
          <p:nvPr>
            <p:ph type="body" idx="1"/>
          </p:nvPr>
        </p:nvSpPr>
        <p:spPr>
          <a:xfrm>
            <a:off x="812801" y="4560890"/>
            <a:ext cx="5770563" cy="4319587"/>
          </a:xfrm>
          <a:noFill/>
          <a:ln/>
        </p:spPr>
        <p:txBody>
          <a:bodyPr>
            <a:normAutofit/>
          </a:bodyPr>
          <a:lstStyle/>
          <a:p>
            <a:pPr>
              <a:spcAft>
                <a:spcPts val="726"/>
              </a:spcAft>
            </a:pPr>
            <a:r>
              <a:rPr lang="en-US" dirty="0" smtClean="0">
                <a:cs typeface="Arial" pitchFamily="34" charset="0"/>
              </a:rPr>
              <a:t>In this 3 hour hands-on session, you will learn the following: </a:t>
            </a:r>
          </a:p>
          <a:p>
            <a:pPr marL="237127" indent="-237127">
              <a:spcAft>
                <a:spcPts val="726"/>
              </a:spcAft>
              <a:buFont typeface="Arial" pitchFamily="34" charset="0"/>
              <a:buChar char="•"/>
            </a:pPr>
            <a:r>
              <a:rPr lang="en-US" dirty="0" smtClean="0">
                <a:cs typeface="Arial" pitchFamily="34" charset="0"/>
              </a:rPr>
              <a:t> Learn the fundamentals about NI </a:t>
            </a:r>
            <a:r>
              <a:rPr lang="en-US" dirty="0" err="1" smtClean="0">
                <a:cs typeface="Arial" pitchFamily="34" charset="0"/>
              </a:rPr>
              <a:t>TestStand</a:t>
            </a:r>
            <a:r>
              <a:rPr lang="en-US" dirty="0" smtClean="0">
                <a:cs typeface="Arial" pitchFamily="34" charset="0"/>
              </a:rPr>
              <a:t> and how to develop, execute, and deploy test system software.</a:t>
            </a:r>
          </a:p>
          <a:p>
            <a:pPr marL="237127" indent="-237127">
              <a:spcAft>
                <a:spcPts val="726"/>
              </a:spcAft>
              <a:buFont typeface="Arial" pitchFamily="34" charset="0"/>
              <a:buChar char="•"/>
            </a:pPr>
            <a:r>
              <a:rPr lang="en-US" dirty="0" smtClean="0">
                <a:cs typeface="Arial" pitchFamily="34" charset="0"/>
              </a:rPr>
              <a:t> Learn how you can develop test sequences that integrate code modules written in any test programming language, such as NI LabVIEW.</a:t>
            </a:r>
          </a:p>
          <a:p>
            <a:pPr marL="237127" indent="-237127">
              <a:spcAft>
                <a:spcPts val="726"/>
              </a:spcAft>
              <a:buFont typeface="Arial" pitchFamily="34" charset="0"/>
              <a:buChar char="•"/>
            </a:pPr>
            <a:r>
              <a:rPr lang="en-US" baseline="0" dirty="0" smtClean="0">
                <a:cs typeface="Arial" pitchFamily="34" charset="0"/>
              </a:rPr>
              <a:t> </a:t>
            </a:r>
            <a:r>
              <a:rPr lang="en-US" dirty="0" smtClean="0">
                <a:cs typeface="Arial" pitchFamily="34" charset="0"/>
              </a:rPr>
              <a:t>Discover new techniques for developing next-generation modular test systems with PXI, an industry leading, PC-based platform.</a:t>
            </a:r>
          </a:p>
          <a:p>
            <a:pPr marL="237127" indent="-237127">
              <a:spcAft>
                <a:spcPts val="726"/>
              </a:spcAft>
              <a:buFont typeface="Arial" pitchFamily="34" charset="0"/>
              <a:buChar char="•"/>
            </a:pPr>
            <a:r>
              <a:rPr lang="en-US" baseline="0" dirty="0" smtClean="0">
                <a:cs typeface="Arial" pitchFamily="34" charset="0"/>
              </a:rPr>
              <a:t> </a:t>
            </a:r>
            <a:r>
              <a:rPr lang="en-US" dirty="0" smtClean="0">
                <a:cs typeface="Arial" pitchFamily="34" charset="0"/>
              </a:rPr>
              <a:t>Conduct hands-on exercises with NI </a:t>
            </a:r>
            <a:r>
              <a:rPr lang="en-US" dirty="0" err="1" smtClean="0">
                <a:cs typeface="Arial" pitchFamily="34" charset="0"/>
              </a:rPr>
              <a:t>TestStand</a:t>
            </a:r>
            <a:r>
              <a:rPr lang="en-US" dirty="0" smtClean="0">
                <a:cs typeface="Arial" pitchFamily="34" charset="0"/>
              </a:rPr>
              <a:t>, using a variety of modular instruments to perform functional tests on an unit under test</a:t>
            </a:r>
          </a:p>
        </p:txBody>
      </p:sp>
      <p:sp>
        <p:nvSpPr>
          <p:cNvPr id="740356" name="Rectangle 9"/>
          <p:cNvSpPr>
            <a:spLocks noChangeArrowheads="1"/>
          </p:cNvSpPr>
          <p:nvPr/>
        </p:nvSpPr>
        <p:spPr bwMode="auto">
          <a:xfrm>
            <a:off x="2" y="8964614"/>
            <a:ext cx="7313613" cy="481012"/>
          </a:xfrm>
          <a:prstGeom prst="rect">
            <a:avLst/>
          </a:prstGeom>
          <a:noFill/>
          <a:ln w="9525">
            <a:noFill/>
            <a:miter lim="800000"/>
            <a:headEnd/>
            <a:tailEnd/>
          </a:ln>
        </p:spPr>
        <p:txBody>
          <a:bodyPr lIns="97312" tIns="48656" rIns="97312" bIns="48656" anchor="b"/>
          <a:lstStyle/>
          <a:p>
            <a:pPr algn="ctr" defTabSz="972967"/>
            <a:endParaRPr lang="en-US" sz="800" i="1"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smtClean="0"/>
              <a:t>With software-defined modular instruments, engineers can design and implement flexible test systems that can be repurposed quickly. Of the more than 1,500 PXI products on the market, NI offers more than 600 PXI modules to configure your test system with the functionality you need. Modules are available from DC to 26.5 GHz, including the industry’s highest-resolution digitizer with 24 bits of resolution and the industry’s fastest, most accurate 7 ½ digit digital </a:t>
            </a:r>
            <a:r>
              <a:rPr lang="en-US" dirty="0" err="1" smtClean="0"/>
              <a:t>multimeter</a:t>
            </a:r>
            <a:r>
              <a:rPr lang="en-US" dirty="0" smtClean="0"/>
              <a:t> (DMM). NI not only offers a vast modular instrumentation portfolio but also enables the use of field-programmable gate arrays (FPGAs) with the PXI platform. If required, you can easily connect a traditional box instrument to meet your measurement needs. </a:t>
            </a:r>
          </a:p>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1" name="Rectangle 1026"/>
          <p:cNvSpPr>
            <a:spLocks noGrp="1" noRot="1" noChangeAspect="1" noChangeArrowheads="1" noTextEdit="1"/>
          </p:cNvSpPr>
          <p:nvPr>
            <p:ph type="sldImg"/>
          </p:nvPr>
        </p:nvSpPr>
        <p:spPr>
          <a:xfrm>
            <a:off x="1257300" y="719138"/>
            <a:ext cx="4802188" cy="3600450"/>
          </a:xfrm>
          <a:ln/>
        </p:spPr>
      </p:sp>
      <p:sp>
        <p:nvSpPr>
          <p:cNvPr id="778242" name="Rectangle 1027"/>
          <p:cNvSpPr>
            <a:spLocks noGrp="1" noChangeArrowheads="1"/>
          </p:cNvSpPr>
          <p:nvPr>
            <p:ph type="body" idx="1"/>
          </p:nvPr>
        </p:nvSpPr>
        <p:spPr>
          <a:noFill/>
          <a:ln/>
        </p:spPr>
        <p:txBody>
          <a:bodyPr>
            <a:normAutofit/>
          </a:bodyPr>
          <a:lstStyle/>
          <a:p>
            <a:r>
              <a:rPr lang="en-US" dirty="0" smtClean="0"/>
              <a:t>NI modular instruments are compact, high-performance measurement hardware devices with integrated timing and synchronization resources. Modular instrument hardware uses the latest commercial technologies, including ADC, DACs, FPGAs, and PC buses to provide high resolution and throughput for measurements from 7½-digit DC to 26.5 GHz or 100 MHz RF bandwidth. By leveraging these technologies, NI modular instruments can achieve and exceed the accuracy and performance numbers available from typical bench-top instrumentation. Above are a few of the numerous instrument types in NI’s portfolio and some bullets on the capabilities of each.</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257300" y="717550"/>
            <a:ext cx="4802188" cy="3600450"/>
          </a:xfrm>
          <a:ln/>
        </p:spPr>
      </p:sp>
      <p:sp>
        <p:nvSpPr>
          <p:cNvPr id="94211" name="Rectangle 3"/>
          <p:cNvSpPr>
            <a:spLocks noGrp="1" noChangeArrowheads="1"/>
          </p:cNvSpPr>
          <p:nvPr>
            <p:ph type="body" idx="1"/>
          </p:nvPr>
        </p:nvSpPr>
        <p:spPr>
          <a:ln/>
        </p:spPr>
        <p:txBody>
          <a:bodyPr/>
          <a:lstStyle/>
          <a:p>
            <a:pPr eaLnBrk="1" hangingPunct="1">
              <a:defRPr/>
            </a:pPr>
            <a:r>
              <a:rPr lang="en-US" dirty="0" smtClean="0"/>
              <a:t>Although</a:t>
            </a:r>
            <a:r>
              <a:rPr lang="en-US" baseline="0" dirty="0" smtClean="0"/>
              <a:t> National Instruments doesn’t make custom fixturing or mass interconnects directly, this is still a critical component of an automated testing solution that should be taken into consideration. In order to ensure that customers are successful with NI PXI modular instrumentation regarding fixturing, we work with product partners such as MAC Panel and Virginia Panel to meet these needs.</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Customer Example</a:t>
            </a:r>
            <a:r>
              <a:rPr lang="en-US" baseline="0" dirty="0" smtClean="0"/>
              <a:t>: Thales Communication is an $18 billion company, and one of their divisions makes military grade communications devices. Due to some recent success, they had to scale up their production, a nice problem to have, but their current testing framework couldn’t scale up efficiently with the increased production.</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t>Thales Communication came to NI</a:t>
            </a:r>
            <a:r>
              <a:rPr lang="en-US" baseline="0" dirty="0" smtClean="0"/>
              <a:t> and implemented a modular architecture, </a:t>
            </a:r>
            <a:r>
              <a:rPr lang="en-US" dirty="0" smtClean="0"/>
              <a:t>with NI TestStand at the top</a:t>
            </a:r>
            <a:r>
              <a:rPr lang="en-US" baseline="0" dirty="0" smtClean="0"/>
              <a:t> that calls individual tests written in LabVIEW, complete with hardware abstraction layers to allow them to set up different hardware configurations without having to change the test software code.</a:t>
            </a:r>
          </a:p>
          <a:p>
            <a:r>
              <a:rPr lang="en-US" baseline="0" dirty="0" smtClean="0"/>
              <a:t>This modular architecture also allowed them to reuse a lot of their test code and components in many future projects as well.</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Going with a test system based on PXI and NI software,</a:t>
            </a:r>
            <a:r>
              <a:rPr lang="en-US" baseline="0" dirty="0" smtClean="0"/>
              <a:t> they were able to drastically reduce their test times, by 92%, get much greater test coverage, testing 100x the design variations as before, all at a fraction of the cost of what it used to cost them to test their devices.</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7" name="Rectangle 2"/>
          <p:cNvSpPr>
            <a:spLocks noGrp="1" noRot="1" noChangeAspect="1" noChangeArrowheads="1" noTextEdit="1"/>
          </p:cNvSpPr>
          <p:nvPr>
            <p:ph type="sldImg"/>
          </p:nvPr>
        </p:nvSpPr>
        <p:spPr>
          <a:ln/>
        </p:spPr>
      </p:sp>
      <p:sp>
        <p:nvSpPr>
          <p:cNvPr id="78233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7" name="Rectangle 2"/>
          <p:cNvSpPr>
            <a:spLocks noGrp="1" noRot="1" noChangeAspect="1" noChangeArrowheads="1" noTextEdit="1"/>
          </p:cNvSpPr>
          <p:nvPr>
            <p:ph type="sldImg"/>
          </p:nvPr>
        </p:nvSpPr>
        <p:spPr>
          <a:xfrm>
            <a:off x="1258888" y="720725"/>
            <a:ext cx="4800600" cy="3600450"/>
          </a:xfrm>
          <a:ln/>
        </p:spPr>
      </p:sp>
      <p:sp>
        <p:nvSpPr>
          <p:cNvPr id="761858" name="Rectangle 3"/>
          <p:cNvSpPr>
            <a:spLocks noGrp="1" noChangeArrowheads="1"/>
          </p:cNvSpPr>
          <p:nvPr>
            <p:ph type="body" idx="1"/>
          </p:nvPr>
        </p:nvSpPr>
        <p:spPr>
          <a:noFill/>
          <a:ln/>
        </p:spPr>
        <p:txBody>
          <a:bodyPr/>
          <a:lstStyle/>
          <a:p>
            <a:pPr eaLnBrk="1" hangingPunct="1"/>
            <a:r>
              <a:rPr lang="en-US" sz="1100" smtClean="0">
                <a:latin typeface="Times New Roman" pitchFamily="18" charset="0"/>
              </a:rPr>
              <a:t>Today’s challenge for an ATE system is to test four devices in less than 15 seconds. During testing, focus on two elements of the devices. (For more complex applications with more tests, you can easily use the same process to save even more development time.) The two tests that you perform on the devices today consist of a lowpass filter test and LED tests. A special challenge is to make the test system rugged, modular, and interchangeable. All of this should occur from scratch within two hours.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t>The first component</a:t>
            </a:r>
            <a:r>
              <a:rPr lang="en-US" baseline="0" dirty="0" smtClean="0"/>
              <a:t> of our UUT that we’ll be testing is as set of two surface-mounted Light Emitting Diodes (LEDs). In order to test our LEDs, we’ll be using a Digital Multi Meter (DMM) to source a constant current across the test points and we’ll then be reading back the voltage drop across the leads.</a:t>
            </a:r>
          </a:p>
          <a:p>
            <a:pPr>
              <a:spcAft>
                <a:spcPts val="726"/>
              </a:spcAft>
            </a:pPr>
            <a:r>
              <a:rPr lang="en-US" baseline="0" dirty="0" smtClean="0"/>
              <a:t>DMMs are high-precision instruments that take very accurate voltage, current, and resistance measurements. The circuit diagram above shows the 5 test points that we have on our circuit. Depending on which test points we connect to our DMM, we will get varying voltage drops and light intensities because of the varying power of the resistors. For this hands-on we’ll be ignoring test points 8, 9, and 0. Instead we’ll be focusing on the left side, where we are directly connected to the LEDs. If you take a look at this diagram, you’ll notice that our white and blue LEDs are flipped which means that only one LED can be tested (and lit up) at a time. We then have a switch that opens the circuit which allows us to force a test failure for debugging purposes.</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In order to connect to the various test points on our UUTs, we'll be leveraging a separate NI product that is highly integrated with TestStand called NI Switch Executive. NI Switch Executive is an intelligent switch management and routing application that accelerates development and simplifies maintenance of complex switch systems. The point-and-click graphical configuration and automatic routing capabilities make it easy to design your switch system. Using intuitive channel aliases and route names keeps your system documented for future modifications. NI Switch Executive also integrates well into NI TestStand, LabVIEW, LabWindows/CVI, and Measurement Studio.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90"/>
            <a:ext cx="5851526" cy="4319587"/>
          </a:xfrm>
          <a:prstGeom prst="rect">
            <a:avLst/>
          </a:prstGeom>
        </p:spPr>
        <p:txBody>
          <a:bodyPr vert="horz" lIns="91423" tIns="45713" rIns="91423" bIns="45713" rtlCol="0"/>
          <a:lstStyle/>
          <a:p>
            <a:endParaRPr lang="en-US" dirty="0">
              <a:latin typeface="Arial" pitchFamily="34" charset="0"/>
              <a:cs typeface="Arial" pitchFamily="34" charset="0"/>
            </a:endParaRPr>
          </a:p>
        </p:txBody>
      </p:sp>
    </p:spTree>
    <p:extLst>
      <p:ext uri="{BB962C8B-B14F-4D97-AF65-F5344CB8AC3E}">
        <p14:creationId xmlns:p14="http://schemas.microsoft.com/office/powerpoint/2010/main" xmlns="" val="1841041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3" name="Rectangle 2"/>
          <p:cNvSpPr>
            <a:spLocks noGrp="1" noRot="1" noChangeAspect="1" noChangeArrowheads="1" noTextEdit="1"/>
          </p:cNvSpPr>
          <p:nvPr>
            <p:ph type="sldImg"/>
          </p:nvPr>
        </p:nvSpPr>
        <p:spPr>
          <a:ln/>
        </p:spPr>
      </p:sp>
      <p:sp>
        <p:nvSpPr>
          <p:cNvPr id="806914" name="Rectangle 3"/>
          <p:cNvSpPr>
            <a:spLocks noGrp="1" noChangeArrowheads="1"/>
          </p:cNvSpPr>
          <p:nvPr>
            <p:ph type="body" idx="1"/>
          </p:nvPr>
        </p:nvSpPr>
        <p:spPr>
          <a:noFill/>
          <a:ln/>
        </p:spPr>
        <p:txBody>
          <a:bodyPr/>
          <a:lstStyle/>
          <a:p>
            <a:pPr eaLnBrk="1" hangingPunct="1"/>
            <a:endParaRPr lang="en-US" sz="1000"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t>The next component of our UUT</a:t>
            </a:r>
            <a:r>
              <a:rPr lang="en-US" baseline="0" dirty="0" smtClean="0"/>
              <a:t> that we need to test is a </a:t>
            </a:r>
            <a:r>
              <a:rPr lang="en-US" baseline="0" dirty="0" err="1" smtClean="0"/>
              <a:t>lowpass</a:t>
            </a:r>
            <a:r>
              <a:rPr lang="en-US" baseline="0" dirty="0" smtClean="0"/>
              <a:t> filter which will allow signals with lower frequencies to pass through unchanged while attenuating higher frequency signals. In our RC filter circuit we have replaced the resistor with a potentiometer which allows us to vary the resistance from 100 </a:t>
            </a:r>
            <a:r>
              <a:rPr lang="el-GR" dirty="0" smtClean="0"/>
              <a:t>Ω</a:t>
            </a:r>
            <a:r>
              <a:rPr lang="en-US" dirty="0" smtClean="0"/>
              <a:t> to 200 </a:t>
            </a:r>
            <a:r>
              <a:rPr lang="el-GR" dirty="0" smtClean="0"/>
              <a:t>Ω</a:t>
            </a:r>
            <a:r>
              <a:rPr lang="en-US" dirty="0" smtClean="0"/>
              <a:t>, thus changing the filter cutoff. In order to test this component we will be outputting a sweeping sine wave from 1 KHz to 1 MHz on V</a:t>
            </a:r>
            <a:r>
              <a:rPr lang="en-US" baseline="-25000" dirty="0" smtClean="0"/>
              <a:t>in</a:t>
            </a:r>
            <a:r>
              <a:rPr lang="en-US" dirty="0" smtClean="0"/>
              <a:t> using a function generator (FGEN) and we’ll be acquiring the amplitude of resulting signal on </a:t>
            </a:r>
            <a:r>
              <a:rPr lang="en-US" dirty="0" err="1" smtClean="0"/>
              <a:t>V</a:t>
            </a:r>
            <a:r>
              <a:rPr lang="en-US" baseline="-25000" dirty="0" err="1" smtClean="0"/>
              <a:t>out</a:t>
            </a:r>
            <a:r>
              <a:rPr lang="en-US" dirty="0" smtClean="0"/>
              <a:t> using an oscilloscope. By moving the dial on our potentiometer away from the center, we can force the response signal to be outside our test limits and thus cause a test failure.</a:t>
            </a:r>
          </a:p>
          <a:p>
            <a:pPr>
              <a:spcAft>
                <a:spcPts val="726"/>
              </a:spcAft>
            </a:pPr>
            <a:r>
              <a:rPr lang="en-US" b="1" dirty="0" smtClean="0"/>
              <a:t>Question</a:t>
            </a:r>
            <a:r>
              <a:rPr lang="en-US" dirty="0" smtClean="0"/>
              <a:t>: How would you turn this into a </a:t>
            </a:r>
            <a:r>
              <a:rPr lang="en-US" dirty="0" err="1" smtClean="0"/>
              <a:t>highpass</a:t>
            </a:r>
            <a:r>
              <a:rPr lang="en-US" dirty="0" smtClean="0"/>
              <a:t> filter instead of a </a:t>
            </a:r>
            <a:r>
              <a:rPr lang="en-US" dirty="0" err="1" smtClean="0"/>
              <a:t>lowpass</a:t>
            </a:r>
            <a:r>
              <a:rPr lang="en-US" dirty="0" smtClean="0"/>
              <a:t>? </a:t>
            </a:r>
          </a:p>
          <a:p>
            <a:pPr>
              <a:spcAft>
                <a:spcPts val="726"/>
              </a:spcAft>
            </a:pPr>
            <a:r>
              <a:rPr lang="en-US" b="1" dirty="0" smtClean="0"/>
              <a:t>Answer</a:t>
            </a:r>
            <a:r>
              <a:rPr lang="en-US" dirty="0" smtClean="0"/>
              <a:t>: If we reverse the switch connections and thus give a sweeping sine wave on </a:t>
            </a:r>
            <a:r>
              <a:rPr lang="en-US" dirty="0" err="1" smtClean="0"/>
              <a:t>V</a:t>
            </a:r>
            <a:r>
              <a:rPr lang="en-US" baseline="-25000" dirty="0" err="1" smtClean="0"/>
              <a:t>out</a:t>
            </a:r>
            <a:r>
              <a:rPr lang="en-US" dirty="0" smtClean="0"/>
              <a:t> and read from V</a:t>
            </a:r>
            <a:r>
              <a:rPr lang="en-US" baseline="-25000" dirty="0" smtClean="0"/>
              <a:t>in</a:t>
            </a:r>
            <a:r>
              <a:rPr lang="en-US" dirty="0" smtClean="0"/>
              <a:t>, then we should see a reversed response curve.</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3" name="Rectangle 2"/>
          <p:cNvSpPr>
            <a:spLocks noGrp="1" noRot="1" noChangeAspect="1" noChangeArrowheads="1" noTextEdit="1"/>
          </p:cNvSpPr>
          <p:nvPr>
            <p:ph type="sldImg"/>
          </p:nvPr>
        </p:nvSpPr>
        <p:spPr>
          <a:ln/>
        </p:spPr>
      </p:sp>
      <p:sp>
        <p:nvSpPr>
          <p:cNvPr id="806914" name="Rectangle 3"/>
          <p:cNvSpPr>
            <a:spLocks noGrp="1" noChangeArrowheads="1"/>
          </p:cNvSpPr>
          <p:nvPr>
            <p:ph type="body" idx="1"/>
          </p:nvPr>
        </p:nvSpPr>
        <p:spPr>
          <a:noFill/>
          <a:ln/>
        </p:spPr>
        <p:txBody>
          <a:bodyPr/>
          <a:lstStyle/>
          <a:p>
            <a:pPr eaLnBrk="1" hangingPunct="1"/>
            <a:endParaRPr lang="en-US" sz="10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3" name="Rectangle 2"/>
          <p:cNvSpPr>
            <a:spLocks noGrp="1" noRot="1" noChangeAspect="1" noChangeArrowheads="1" noTextEdit="1"/>
          </p:cNvSpPr>
          <p:nvPr>
            <p:ph type="sldImg"/>
          </p:nvPr>
        </p:nvSpPr>
        <p:spPr>
          <a:ln/>
        </p:spPr>
      </p:sp>
      <p:sp>
        <p:nvSpPr>
          <p:cNvPr id="806914" name="Rectangle 3"/>
          <p:cNvSpPr>
            <a:spLocks noGrp="1" noChangeArrowheads="1"/>
          </p:cNvSpPr>
          <p:nvPr>
            <p:ph type="body" idx="1"/>
          </p:nvPr>
        </p:nvSpPr>
        <p:spPr>
          <a:noFill/>
          <a:ln/>
        </p:spPr>
        <p:txBody>
          <a:bodyPr/>
          <a:lstStyle/>
          <a:p>
            <a:pPr eaLnBrk="1" hangingPunct="1"/>
            <a:endParaRPr lang="en-US" sz="1000" dirty="0" smtClean="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49" name="Rectangle 2"/>
          <p:cNvSpPr>
            <a:spLocks noGrp="1" noRot="1" noChangeAspect="1" noChangeArrowheads="1" noTextEdit="1"/>
          </p:cNvSpPr>
          <p:nvPr>
            <p:ph type="sldImg"/>
          </p:nvPr>
        </p:nvSpPr>
        <p:spPr>
          <a:ln/>
        </p:spPr>
      </p:sp>
      <p:sp>
        <p:nvSpPr>
          <p:cNvPr id="821250" name="Rectangle 3"/>
          <p:cNvSpPr>
            <a:spLocks noGrp="1" noChangeArrowheads="1"/>
          </p:cNvSpPr>
          <p:nvPr>
            <p:ph type="body" idx="1"/>
          </p:nvPr>
        </p:nvSpPr>
        <p:spPr>
          <a:xfrm>
            <a:off x="650875" y="4560888"/>
            <a:ext cx="6096000" cy="4694237"/>
          </a:xfrm>
          <a:noFill/>
          <a:ln/>
        </p:spPr>
        <p:txBody>
          <a:bodyPr/>
          <a:lstStyle/>
          <a:p>
            <a:pPr eaLnBrk="1" hangingPunct="1"/>
            <a:r>
              <a:rPr lang="en-US" sz="1100" dirty="0" smtClean="0">
                <a:latin typeface="Times New Roman" pitchFamily="18" charset="0"/>
              </a:rPr>
              <a:t>General-purpose switches consist of multiple, independent isolated relays. They can connect one input to one output and are commonly used to turn on or off devices such as motors, fans, and lights. For unique matrix or multiplexer configurations, you can externally wire several general-purpose relay channels together to make a matrix or multiplexer. Additionally, you can use National Instruments general-purpose switches, usually built with Form A or Form C relays, to switch high-voltage or high-current signals.</a:t>
            </a:r>
          </a:p>
          <a:p>
            <a:pPr eaLnBrk="1" hangingPunct="1"/>
            <a:r>
              <a:rPr lang="en-US" sz="1100" dirty="0" smtClean="0">
                <a:latin typeface="Times New Roman" pitchFamily="18" charset="0"/>
              </a:rPr>
              <a:t>Multiplexer switches are perfect for increasing the channel count of a single instrument. For example, you can use a multiplexer to connect a DMM or oscilloscope to many measurement points on a UUT or to connect an arbitrary waveform generator to several points needing excitation. With multiplexer switches, you can reduce your instrumentation costs while maintaining maximum system flexibility. A multiplexer is not as appropriate for systems that require many </a:t>
            </a:r>
            <a:r>
              <a:rPr lang="en-US" sz="1100" dirty="0" err="1" smtClean="0">
                <a:latin typeface="Times New Roman" pitchFamily="18" charset="0"/>
              </a:rPr>
              <a:t>testpoints</a:t>
            </a:r>
            <a:r>
              <a:rPr lang="en-US" sz="1100" dirty="0" smtClean="0">
                <a:latin typeface="Times New Roman" pitchFamily="18" charset="0"/>
              </a:rPr>
              <a:t> routed to multiple instruments. In that case, your ideal choice is a matrix.</a:t>
            </a:r>
          </a:p>
          <a:p>
            <a:pPr eaLnBrk="1" hangingPunct="1"/>
            <a:r>
              <a:rPr lang="en-US" sz="1100" dirty="0" smtClean="0">
                <a:latin typeface="Times New Roman" pitchFamily="18" charset="0"/>
              </a:rPr>
              <a:t>Matrices are the most versatile type of switching module. You can connect any input to any output, individually or in combination. You can use matrix switches to route signals from oscilloscopes, DMMs, arbitrary waveform generators, and power supplies to various test points on a UUT. The primary benefit of matrix switches is simplified wiring – the overall test system can easily and dynamically change the internal connection path without any external manual intervention. Due to this flexibility, however, the cost of a full matrix test system can increase rapidly with the number of simultaneous connections required.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pPr>
              <a:spcAft>
                <a:spcPts val="726"/>
              </a:spcAft>
            </a:pPr>
            <a:r>
              <a:rPr lang="en-US" dirty="0" smtClean="0"/>
              <a:t>Our test architecture today involves a number of different measurement devices, all of which</a:t>
            </a:r>
            <a:r>
              <a:rPr lang="en-US" baseline="0" dirty="0" smtClean="0"/>
              <a:t> need to</a:t>
            </a:r>
            <a:r>
              <a:rPr lang="en-US" dirty="0" smtClean="0"/>
              <a:t> be connected to our unit under test. </a:t>
            </a:r>
          </a:p>
          <a:p>
            <a:pPr>
              <a:spcAft>
                <a:spcPts val="726"/>
              </a:spcAft>
            </a:pPr>
            <a:r>
              <a:rPr lang="en-US" dirty="0" smtClean="0"/>
              <a:t>In order to automate the connections and leave the test with the most flexibility, the best solution is to use a switching matrix to provide</a:t>
            </a:r>
            <a:r>
              <a:rPr lang="en-US" baseline="0" dirty="0" smtClean="0"/>
              <a:t> the connections between the instruments and the individual test points on the UUTs.</a:t>
            </a:r>
            <a:r>
              <a:rPr lang="en-US" dirty="0" smtClean="0"/>
              <a:t> </a:t>
            </a:r>
          </a:p>
          <a:p>
            <a:pPr>
              <a:spcAft>
                <a:spcPts val="726"/>
              </a:spcAft>
            </a:pPr>
            <a:endParaRPr lang="en-US" dirty="0" smtClean="0"/>
          </a:p>
          <a:p>
            <a:pPr>
              <a:spcAft>
                <a:spcPts val="726"/>
              </a:spcAft>
            </a:pPr>
            <a:r>
              <a:rPr lang="en-US" dirty="0" smtClean="0"/>
              <a:t>The process of setting</a:t>
            </a:r>
            <a:r>
              <a:rPr lang="en-US" baseline="0" dirty="0" smtClean="0"/>
              <a:t> up the wiring and the documenting of the various route paths can be a tedious process </a:t>
            </a:r>
            <a:r>
              <a:rPr lang="en-US" dirty="0" smtClean="0"/>
              <a:t>but it can yield major throughput improvements for the system if done correctly. The switching is really the integral part of creating a robust</a:t>
            </a:r>
            <a:r>
              <a:rPr lang="en-US" baseline="0" dirty="0" smtClean="0"/>
              <a:t> automated testing application.</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90"/>
            <a:ext cx="5851526" cy="4319587"/>
          </a:xfrm>
          <a:prstGeom prst="rect">
            <a:avLst/>
          </a:prstGeom>
        </p:spPr>
        <p:txBody>
          <a:bodyPr/>
          <a:lstStyle/>
          <a:p>
            <a:endParaRPr lang="en-US" dirty="0"/>
          </a:p>
        </p:txBody>
      </p:sp>
    </p:spTree>
    <p:extLst>
      <p:ext uri="{BB962C8B-B14F-4D97-AF65-F5344CB8AC3E}">
        <p14:creationId xmlns="" xmlns:p14="http://schemas.microsoft.com/office/powerpoint/2010/main" val="23218132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3" name="Rectangle 2"/>
          <p:cNvSpPr>
            <a:spLocks noGrp="1" noRot="1" noChangeAspect="1" noChangeArrowheads="1" noTextEdit="1"/>
          </p:cNvSpPr>
          <p:nvPr>
            <p:ph type="sldImg"/>
          </p:nvPr>
        </p:nvSpPr>
        <p:spPr>
          <a:ln/>
        </p:spPr>
      </p:sp>
      <p:sp>
        <p:nvSpPr>
          <p:cNvPr id="79667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90"/>
            <a:ext cx="5851526" cy="4319587"/>
          </a:xfrm>
          <a:prstGeom prst="rect">
            <a:avLst/>
          </a:prstGeom>
        </p:spPr>
        <p:txBody>
          <a:bodyPr vert="horz" lIns="91423" tIns="45713" rIns="91423" bIns="45713" rtlCol="0">
            <a:normAutofit/>
          </a:bodyPr>
          <a:lstStyle/>
          <a:p>
            <a:r>
              <a:rPr lang="en-US" dirty="0">
                <a:cs typeface="Arial" pitchFamily="34" charset="0"/>
              </a:rPr>
              <a:t>Consider a common scenario: you’re an engineer in a lab designing a new circuit and you’re running some tests to see how it behaves under different conditions. </a:t>
            </a:r>
            <a:r>
              <a:rPr lang="en-US" dirty="0" smtClean="0">
                <a:cs typeface="Arial" pitchFamily="34" charset="0"/>
              </a:rPr>
              <a:t>The display on this DMM may look like it’s from the 1980s, but the instrument pictured here is actually one of the most popular DMMs on the market. </a:t>
            </a:r>
            <a:r>
              <a:rPr lang="en-US" baseline="0" dirty="0" smtClean="0">
                <a:cs typeface="Arial" pitchFamily="34" charset="0"/>
              </a:rPr>
              <a:t>During the development phase of this circuit the engineer will likely control the instrument via the buttons on the front and then manually log the results of their testing. Although you can quickly take a measurement using this method, this manual approach is prone to accidental errors.</a:t>
            </a:r>
          </a:p>
          <a:p>
            <a:r>
              <a:rPr lang="en-US" b="1" baseline="0" dirty="0" smtClean="0">
                <a:cs typeface="Arial" pitchFamily="34" charset="0"/>
              </a:rPr>
              <a:t>&lt;animate&gt;</a:t>
            </a:r>
          </a:p>
          <a:p>
            <a:r>
              <a:rPr lang="en-US" b="0" baseline="0" dirty="0" smtClean="0">
                <a:cs typeface="Arial" pitchFamily="34" charset="0"/>
              </a:rPr>
              <a:t>To prevent these errors, most of these bench-top instruments ship with control busses such as USB, GPIB, Ethernet, and others which allow a user to remotely control the devices. The manufacturers will often provide a out-of-the-box executable that essentially replicates the buttons on the front of the instrument in software that allows users to programmatically read from the instrument and export the measurements to a spreadsheet or text file. Now this could meet a user’s immediate needs but what happens when you need a number of instruments to test your circuit?</a:t>
            </a:r>
          </a:p>
          <a:p>
            <a:r>
              <a:rPr lang="en-US" b="1" baseline="0" dirty="0" smtClean="0">
                <a:cs typeface="Arial" pitchFamily="34" charset="0"/>
              </a:rPr>
              <a:t>&lt;animate&gt;</a:t>
            </a:r>
          </a:p>
          <a:p>
            <a:r>
              <a:rPr lang="en-US" b="0" baseline="0" dirty="0" smtClean="0">
                <a:cs typeface="Arial" pitchFamily="34" charset="0"/>
              </a:rPr>
              <a:t>With a more complex circuit or device I might need 2 or 4 or 8 instruments to test my device, and I now have the same number of shipping executables that I need to switch between in order to take all my measurements. This might be manageable for an engineer doing validation and verification but once they need to move the device to production then using this out-of-the-box software would be very inefficient.</a:t>
            </a:r>
          </a:p>
          <a:p>
            <a:endParaRPr lang="en-US" baseline="0" dirty="0" smtClean="0">
              <a:cs typeface="Arial" pitchFamily="34" charset="0"/>
            </a:endParaRPr>
          </a:p>
          <a:p>
            <a:endParaRPr lang="en-US" dirty="0" smtClean="0">
              <a:cs typeface="Arial" pitchFamily="34" charset="0"/>
            </a:endParaRPr>
          </a:p>
          <a:p>
            <a:endParaRPr lang="en-US" dirty="0">
              <a:cs typeface="Arial" pitchFamily="34" charset="0"/>
            </a:endParaRPr>
          </a:p>
        </p:txBody>
      </p:sp>
    </p:spTree>
    <p:extLst>
      <p:ext uri="{BB962C8B-B14F-4D97-AF65-F5344CB8AC3E}">
        <p14:creationId xmlns:p14="http://schemas.microsoft.com/office/powerpoint/2010/main" xmlns="" val="16223380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1" name="Rectangle 2"/>
          <p:cNvSpPr>
            <a:spLocks noGrp="1" noRot="1" noChangeAspect="1" noChangeArrowheads="1" noTextEdit="1"/>
          </p:cNvSpPr>
          <p:nvPr>
            <p:ph type="sldImg"/>
          </p:nvPr>
        </p:nvSpPr>
        <p:spPr>
          <a:ln/>
        </p:spPr>
      </p:sp>
      <p:sp>
        <p:nvSpPr>
          <p:cNvPr id="798722" name="Rectangle 3"/>
          <p:cNvSpPr>
            <a:spLocks noGrp="1" noChangeArrowheads="1"/>
          </p:cNvSpPr>
          <p:nvPr>
            <p:ph type="body" idx="1"/>
          </p:nvPr>
        </p:nvSpPr>
        <p:spPr>
          <a:noFill/>
          <a:ln/>
        </p:spPr>
        <p:txBody>
          <a:bodyPr/>
          <a:lstStyle/>
          <a:p>
            <a:pPr marL="241632" lvl="1" indent="-241632">
              <a:spcBef>
                <a:spcPct val="0"/>
              </a:spcBef>
              <a:spcAft>
                <a:spcPts val="726"/>
              </a:spcAft>
            </a:pPr>
            <a:r>
              <a:rPr lang="en-US" b="0" dirty="0" smtClean="0"/>
              <a:t>When</a:t>
            </a:r>
            <a:r>
              <a:rPr lang="en-US" b="0" baseline="0" dirty="0" smtClean="0"/>
              <a:t> creating an automated test system, there are two primary stages of the project:</a:t>
            </a:r>
            <a:endParaRPr lang="en-US" b="0" dirty="0" smtClean="0"/>
          </a:p>
          <a:p>
            <a:pPr marL="241632" lvl="1" indent="-241632">
              <a:spcBef>
                <a:spcPct val="0"/>
              </a:spcBef>
              <a:spcAft>
                <a:spcPts val="726"/>
              </a:spcAft>
              <a:buFontTx/>
              <a:buChar char="•"/>
            </a:pPr>
            <a:r>
              <a:rPr lang="en-US" b="1" dirty="0" smtClean="0"/>
              <a:t>Sequence Editor (Development) </a:t>
            </a:r>
            <a:r>
              <a:rPr lang="en-US" dirty="0" smtClean="0">
                <a:cs typeface="Times New Roman" pitchFamily="18" charset="0"/>
              </a:rPr>
              <a:t>—The TestStand S</a:t>
            </a:r>
            <a:r>
              <a:rPr lang="en-US" dirty="0" smtClean="0"/>
              <a:t>equence Editor is a development environment</a:t>
            </a:r>
            <a:r>
              <a:rPr lang="en-US" baseline="0" dirty="0" smtClean="0"/>
              <a:t> which allows users to </a:t>
            </a:r>
            <a:r>
              <a:rPr lang="en-US" dirty="0" smtClean="0"/>
              <a:t>create, edit, execute, and debug sequences and the tests that the sequences call.</a:t>
            </a:r>
          </a:p>
          <a:p>
            <a:pPr marL="241632" lvl="1" indent="-241632">
              <a:spcBef>
                <a:spcPct val="0"/>
              </a:spcBef>
              <a:spcAft>
                <a:spcPts val="726"/>
              </a:spcAft>
              <a:buFontTx/>
              <a:buChar char="•"/>
            </a:pPr>
            <a:r>
              <a:rPr lang="en-US" b="1" dirty="0" smtClean="0"/>
              <a:t>User Interfaces (Deployment) </a:t>
            </a:r>
            <a:r>
              <a:rPr lang="en-US" dirty="0" smtClean="0">
                <a:cs typeface="Times New Roman" pitchFamily="18" charset="0"/>
              </a:rPr>
              <a:t>—</a:t>
            </a:r>
            <a:r>
              <a:rPr lang="en-US" baseline="0" dirty="0" smtClean="0">
                <a:cs typeface="Times New Roman" pitchFamily="18" charset="0"/>
              </a:rPr>
              <a:t>Once the test project is ready to be deployed to the field, the completed project files are distributed to the production stations and are usually run in customized user interfaces that show test operators only the most critical information. </a:t>
            </a:r>
            <a:r>
              <a:rPr lang="en-US" dirty="0" smtClean="0">
                <a:cs typeface="Times New Roman" pitchFamily="18" charset="0"/>
              </a:rPr>
              <a:t>Simple user interfaces might only support running sequences, and advanced user interfaces might support editing, running, and debugging sequences. TestStand includes simple and advanced example user interfaces written in 5 different programming languages so users can customize</a:t>
            </a:r>
            <a:r>
              <a:rPr lang="en-US" baseline="0" dirty="0" smtClean="0">
                <a:cs typeface="Times New Roman" pitchFamily="18" charset="0"/>
              </a:rPr>
              <a:t> their UI </a:t>
            </a:r>
            <a:r>
              <a:rPr lang="en-US" dirty="0" smtClean="0">
                <a:cs typeface="Times New Roman" pitchFamily="18" charset="0"/>
              </a:rPr>
              <a:t>in the development language they prefer.</a:t>
            </a:r>
            <a:r>
              <a:rPr lang="en-US" dirty="0" smtClean="0"/>
              <a:t> </a:t>
            </a:r>
          </a:p>
          <a:p>
            <a:pPr eaLnBrk="1" hangingPunct="1"/>
            <a:endParaRPr lang="en-US" sz="1000" dirty="0" smtClean="0">
              <a:latin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3" name="Rectangle 2"/>
          <p:cNvSpPr>
            <a:spLocks noGrp="1" noRot="1" noChangeAspect="1" noChangeArrowheads="1" noTextEdit="1"/>
          </p:cNvSpPr>
          <p:nvPr>
            <p:ph type="sldImg"/>
          </p:nvPr>
        </p:nvSpPr>
        <p:spPr>
          <a:ln/>
        </p:spPr>
      </p:sp>
      <p:sp>
        <p:nvSpPr>
          <p:cNvPr id="817154" name="Rectangle 3"/>
          <p:cNvSpPr>
            <a:spLocks noGrp="1" noChangeArrowheads="1"/>
          </p:cNvSpPr>
          <p:nvPr>
            <p:ph type="body" idx="1"/>
          </p:nvPr>
        </p:nvSpPr>
        <p:spPr>
          <a:noFill/>
          <a:ln/>
        </p:spPr>
        <p:txBody>
          <a:bodyPr>
            <a:normAutofit/>
          </a:bodyPr>
          <a:lstStyle/>
          <a:p>
            <a:pPr eaLnBrk="1" hangingPunct="1">
              <a:spcBef>
                <a:spcPct val="0"/>
              </a:spcBef>
              <a:spcAft>
                <a:spcPct val="50000"/>
              </a:spcAft>
            </a:pPr>
            <a:r>
              <a:rPr lang="en-US" dirty="0" err="1" smtClean="0"/>
              <a:t>TestStand’s</a:t>
            </a:r>
            <a:r>
              <a:rPr lang="en-US" dirty="0" smtClean="0"/>
              <a:t> graphical Sequence Editor environment is the main application that you’ll use to create and manage your test sequences over the life of your test systems. It simplifies the creation, editing, managing, execution, and debugging of sophisticated test systems. It also helps you instantly configure and view test reports and data stored in a database while providing complete user management to control access to your tests. Lastly, the NI TestStand Sequence Editor offers the ability to customize practically every aspect of the NI TestStand architecture and assists in deploying test systems once development is complete.</a:t>
            </a:r>
          </a:p>
          <a:p>
            <a:pPr eaLnBrk="1" hangingPunct="1">
              <a:spcBef>
                <a:spcPct val="0"/>
              </a:spcBef>
              <a:spcAft>
                <a:spcPct val="50000"/>
              </a:spcAft>
            </a:pPr>
            <a:r>
              <a:rPr lang="en-US" dirty="0" smtClean="0"/>
              <a:t>In the next</a:t>
            </a:r>
            <a:r>
              <a:rPr lang="en-US" baseline="0" dirty="0" smtClean="0"/>
              <a:t> few slides we’ll be introducing a number of the different components of the Sequence Editor.</a:t>
            </a: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3" name="Rectangle 2"/>
          <p:cNvSpPr>
            <a:spLocks noGrp="1" noRot="1" noChangeAspect="1" noChangeArrowheads="1" noTextEdit="1"/>
          </p:cNvSpPr>
          <p:nvPr>
            <p:ph type="sldImg"/>
          </p:nvPr>
        </p:nvSpPr>
        <p:spPr>
          <a:ln/>
        </p:spPr>
      </p:sp>
      <p:sp>
        <p:nvSpPr>
          <p:cNvPr id="817154" name="Rectangle 3"/>
          <p:cNvSpPr>
            <a:spLocks noGrp="1" noChangeArrowheads="1"/>
          </p:cNvSpPr>
          <p:nvPr>
            <p:ph type="body" idx="1"/>
          </p:nvPr>
        </p:nvSpPr>
        <p:spPr>
          <a:noFill/>
          <a:ln/>
        </p:spPr>
        <p:txBody>
          <a:bodyPr>
            <a:normAutofit/>
          </a:bodyPr>
          <a:lstStyle/>
          <a:p>
            <a:pPr defTabSz="966529">
              <a:lnSpc>
                <a:spcPct val="110000"/>
              </a:lnSpc>
              <a:spcBef>
                <a:spcPct val="0"/>
              </a:spcBef>
              <a:spcAft>
                <a:spcPct val="50000"/>
              </a:spcAft>
              <a:defRPr/>
            </a:pPr>
            <a:r>
              <a:rPr lang="en-US" dirty="0" smtClean="0"/>
              <a:t>We’ll </a:t>
            </a:r>
            <a:r>
              <a:rPr lang="en-US" baseline="0" dirty="0" smtClean="0"/>
              <a:t>first start with the Insertion Palette pane on the left-hand side which contains all of the different types of steps that can be added. </a:t>
            </a:r>
            <a:r>
              <a:rPr lang="en-US" dirty="0" smtClean="0"/>
              <a:t>A step is the fundamental building block of a TestStand test program. Each step represents one or more operations or tests. Examples of a step include executing a test, making a decision, altering what steps execute next, displaying a dialog box to the user, or performing a user-defined action.</a:t>
            </a:r>
            <a:r>
              <a:rPr lang="en-US" baseline="0" dirty="0" smtClean="0"/>
              <a:t> </a:t>
            </a:r>
            <a:r>
              <a:rPr lang="en-US" b="1" baseline="0" dirty="0" smtClean="0"/>
              <a:t>&lt;animate&gt; </a:t>
            </a:r>
            <a:r>
              <a:rPr lang="en-US" b="0" baseline="0" dirty="0" smtClean="0"/>
              <a:t> </a:t>
            </a:r>
          </a:p>
          <a:p>
            <a:pPr defTabSz="966529">
              <a:lnSpc>
                <a:spcPct val="110000"/>
              </a:lnSpc>
              <a:spcBef>
                <a:spcPct val="0"/>
              </a:spcBef>
              <a:spcAft>
                <a:spcPct val="50000"/>
              </a:spcAft>
              <a:defRPr/>
            </a:pPr>
            <a:r>
              <a:rPr lang="en-US" b="0" baseline="0" dirty="0" smtClean="0"/>
              <a:t>The primary type of step that most users think of are what we call “code module steps” in TestStand. These are the type of steps that run your LabVIEW, CVI, .NET or other test code and return the results of that execution back to TestStand. Depending on what data type determines a Pass or a Fail for your test, you will choose one of the appropriate test types. If your test returns a numeric value that must be above a certain limit, for example, then a Numeric Limit Test is what should be used. However, if your test simply returns a Boolean True or False then a Pass/Fail Test is needed. </a:t>
            </a:r>
          </a:p>
          <a:p>
            <a:pPr defTabSz="966529">
              <a:lnSpc>
                <a:spcPct val="110000"/>
              </a:lnSpc>
              <a:spcBef>
                <a:spcPct val="0"/>
              </a:spcBef>
              <a:spcAft>
                <a:spcPct val="50000"/>
              </a:spcAft>
              <a:defRPr/>
            </a:pPr>
            <a:r>
              <a:rPr lang="en-US" b="1" baseline="0" dirty="0" smtClean="0"/>
              <a:t>Question</a:t>
            </a:r>
            <a:r>
              <a:rPr lang="en-US" b="0" baseline="0" dirty="0" smtClean="0"/>
              <a:t>: What is a good use case for an Action step?</a:t>
            </a:r>
          </a:p>
          <a:p>
            <a:pPr defTabSz="966529">
              <a:lnSpc>
                <a:spcPct val="110000"/>
              </a:lnSpc>
              <a:spcBef>
                <a:spcPct val="0"/>
              </a:spcBef>
              <a:spcAft>
                <a:spcPct val="50000"/>
              </a:spcAft>
              <a:defRPr/>
            </a:pPr>
            <a:r>
              <a:rPr lang="en-US" b="1" baseline="0" dirty="0" smtClean="0"/>
              <a:t>Answer</a:t>
            </a:r>
            <a:r>
              <a:rPr lang="en-US" b="0" baseline="0" dirty="0" smtClean="0"/>
              <a:t>: Action steps are similar to the other code module steps but they do not get evaluated as passing or failing. Users might want to drop an Action step in order to call a custom configuration dialog or to turn on a power supply before running a sequence. Neither of these can “pass” or “fail” and thus they show simply as “Done” in the TestStand report.</a:t>
            </a:r>
            <a:endParaRPr lang="en-US" b="1" dirty="0" smtClean="0"/>
          </a:p>
          <a:p>
            <a:pPr defTabSz="966529">
              <a:spcBef>
                <a:spcPct val="0"/>
              </a:spcBef>
              <a:spcAft>
                <a:spcPct val="50000"/>
              </a:spcAft>
              <a:defRPr/>
            </a:pPr>
            <a:endParaRPr lang="en-US" dirty="0" smtClean="0"/>
          </a:p>
          <a:p>
            <a:pPr eaLnBrk="1" hangingPunct="1">
              <a:spcBef>
                <a:spcPct val="0"/>
              </a:spcBef>
              <a:spcAft>
                <a:spcPct val="50000"/>
              </a:spcAft>
            </a:pPr>
            <a:endParaRPr lang="en-US" dirty="0" smtClean="0">
              <a:latin typeface="Times New Roman"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3" name="Rectangle 2"/>
          <p:cNvSpPr>
            <a:spLocks noGrp="1" noRot="1" noChangeAspect="1" noChangeArrowheads="1" noTextEdit="1"/>
          </p:cNvSpPr>
          <p:nvPr>
            <p:ph type="sldImg"/>
          </p:nvPr>
        </p:nvSpPr>
        <p:spPr>
          <a:ln/>
        </p:spPr>
      </p:sp>
      <p:sp>
        <p:nvSpPr>
          <p:cNvPr id="817154" name="Rectangle 3"/>
          <p:cNvSpPr>
            <a:spLocks noGrp="1" noChangeArrowheads="1"/>
          </p:cNvSpPr>
          <p:nvPr>
            <p:ph type="body" idx="1"/>
          </p:nvPr>
        </p:nvSpPr>
        <p:spPr>
          <a:noFill/>
          <a:ln/>
        </p:spPr>
        <p:txBody>
          <a:bodyPr/>
          <a:lstStyle/>
          <a:p>
            <a:pPr eaLnBrk="1" hangingPunct="1">
              <a:spcBef>
                <a:spcPct val="0"/>
              </a:spcBef>
            </a:pPr>
            <a:r>
              <a:rPr lang="en-US" b="1" dirty="0" smtClean="0">
                <a:latin typeface="Arial Narrow" pitchFamily="34" charset="0"/>
              </a:rPr>
              <a:t>TestStand Terminology – Steps</a:t>
            </a:r>
          </a:p>
          <a:p>
            <a:pPr>
              <a:spcBef>
                <a:spcPct val="0"/>
              </a:spcBef>
              <a:spcAft>
                <a:spcPts val="726"/>
              </a:spcAft>
            </a:pPr>
            <a:r>
              <a:rPr lang="en-US" dirty="0" smtClean="0"/>
              <a:t>The next section that we’ll focus on is the Steps pane</a:t>
            </a:r>
            <a:r>
              <a:rPr lang="en-US" baseline="0" dirty="0" smtClean="0"/>
              <a:t>. </a:t>
            </a:r>
            <a:r>
              <a:rPr lang="en-US" b="1" baseline="0" dirty="0" smtClean="0"/>
              <a:t>&lt;animate&gt;</a:t>
            </a:r>
            <a:endParaRPr lang="en-US" baseline="0" dirty="0" smtClean="0"/>
          </a:p>
          <a:p>
            <a:pPr>
              <a:spcBef>
                <a:spcPct val="0"/>
              </a:spcBef>
              <a:spcAft>
                <a:spcPts val="726"/>
              </a:spcAft>
            </a:pPr>
            <a:r>
              <a:rPr lang="en-US" dirty="0" smtClean="0"/>
              <a:t>A sequence file is a file that contains one or more sequences.</a:t>
            </a:r>
            <a:r>
              <a:rPr lang="en-US" baseline="0" dirty="0" smtClean="0"/>
              <a:t> </a:t>
            </a:r>
          </a:p>
          <a:p>
            <a:pPr>
              <a:spcAft>
                <a:spcPts val="726"/>
              </a:spcAft>
              <a:defRPr/>
            </a:pPr>
            <a:r>
              <a:rPr lang="en-US" altLang="ja-JP" dirty="0" smtClean="0"/>
              <a:t>Each sequence is divided into three groups:</a:t>
            </a:r>
          </a:p>
          <a:p>
            <a:pPr marL="238098" lvl="1" indent="-238098">
              <a:spcAft>
                <a:spcPts val="726"/>
              </a:spcAft>
              <a:buFontTx/>
              <a:buChar char="•"/>
              <a:defRPr/>
            </a:pPr>
            <a:r>
              <a:rPr lang="en-US" altLang="ja-JP" b="1" dirty="0" smtClean="0"/>
              <a:t>Setup</a:t>
            </a:r>
            <a:r>
              <a:rPr lang="en-US" altLang="ja-JP" dirty="0" smtClean="0">
                <a:cs typeface="Times New Roman" pitchFamily="18" charset="0"/>
              </a:rPr>
              <a:t>—Typically contains steps that initialize instruments, fixtures, or a UUT</a:t>
            </a:r>
            <a:r>
              <a:rPr lang="en-US" altLang="ja-JP" dirty="0" smtClean="0"/>
              <a:t>.</a:t>
            </a:r>
          </a:p>
          <a:p>
            <a:pPr marL="238098" lvl="1" indent="-238098">
              <a:spcAft>
                <a:spcPts val="726"/>
              </a:spcAft>
              <a:buFontTx/>
              <a:buChar char="•"/>
              <a:defRPr/>
            </a:pPr>
            <a:r>
              <a:rPr lang="en-US" altLang="ja-JP" b="1" dirty="0" smtClean="0"/>
              <a:t>Main</a:t>
            </a:r>
            <a:r>
              <a:rPr lang="en-US" altLang="ja-JP" dirty="0" smtClean="0"/>
              <a:t>—Typically contains the bulk of the steps in a sequence, including the steps that test the UUT. </a:t>
            </a:r>
          </a:p>
          <a:p>
            <a:pPr marL="238098" lvl="1" indent="-238098">
              <a:spcAft>
                <a:spcPts val="726"/>
              </a:spcAft>
              <a:buFontTx/>
              <a:buChar char="•"/>
              <a:defRPr/>
            </a:pPr>
            <a:r>
              <a:rPr lang="en-US" altLang="ja-JP" b="1" dirty="0" smtClean="0"/>
              <a:t>Cleanup</a:t>
            </a:r>
            <a:r>
              <a:rPr lang="en-US" altLang="ja-JP" dirty="0" smtClean="0"/>
              <a:t>—Typically contains steps that power down or restore the initial state of instruments, fixtures, and the UUT.</a:t>
            </a:r>
            <a:endParaRPr lang="en-US" dirty="0" smtClean="0"/>
          </a:p>
          <a:p>
            <a:pPr>
              <a:spcBef>
                <a:spcPct val="0"/>
              </a:spcBef>
              <a:spcAft>
                <a:spcPts val="726"/>
              </a:spcAft>
            </a:pPr>
            <a:r>
              <a:rPr lang="en-US" dirty="0" smtClean="0"/>
              <a:t>The</a:t>
            </a:r>
            <a:r>
              <a:rPr lang="en-US" baseline="0" dirty="0" smtClean="0"/>
              <a:t> steps file pane is where a user determines the order of all their steps. In our example sequence above we are using the flow control steps to programmatically change the execution order depending on whether the </a:t>
            </a:r>
            <a:r>
              <a:rPr lang="en-US" baseline="0" dirty="0" err="1" smtClean="0"/>
              <a:t>Powerup</a:t>
            </a:r>
            <a:r>
              <a:rPr lang="en-US" baseline="0" dirty="0" smtClean="0"/>
              <a:t> Test passed or failed. We are also calling code modules that were created in a number of different programming languages.</a:t>
            </a: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3" name="Rectangle 2"/>
          <p:cNvSpPr>
            <a:spLocks noGrp="1" noRot="1" noChangeAspect="1" noChangeArrowheads="1" noTextEdit="1"/>
          </p:cNvSpPr>
          <p:nvPr>
            <p:ph type="sldImg"/>
          </p:nvPr>
        </p:nvSpPr>
        <p:spPr>
          <a:ln/>
        </p:spPr>
      </p:sp>
      <p:sp>
        <p:nvSpPr>
          <p:cNvPr id="817154" name="Rectangle 3"/>
          <p:cNvSpPr>
            <a:spLocks noGrp="1" noChangeArrowheads="1"/>
          </p:cNvSpPr>
          <p:nvPr>
            <p:ph type="body" idx="1"/>
          </p:nvPr>
        </p:nvSpPr>
        <p:spPr>
          <a:noFill/>
          <a:ln/>
        </p:spPr>
        <p:txBody>
          <a:bodyPr>
            <a:normAutofit/>
          </a:bodyPr>
          <a:lstStyle/>
          <a:p>
            <a:pPr eaLnBrk="1" hangingPunct="1">
              <a:spcBef>
                <a:spcPct val="0"/>
              </a:spcBef>
            </a:pPr>
            <a:r>
              <a:rPr lang="en-US" b="1" dirty="0" smtClean="0"/>
              <a:t>TestStand Terminology – Sequences</a:t>
            </a:r>
          </a:p>
          <a:p>
            <a:pPr>
              <a:spcBef>
                <a:spcPct val="0"/>
              </a:spcBef>
              <a:spcAft>
                <a:spcPts val="726"/>
              </a:spcAft>
            </a:pPr>
            <a:r>
              <a:rPr lang="en-US" dirty="0" smtClean="0"/>
              <a:t>The next pane that we’ll focus on is the Sequences Pane on the top</a:t>
            </a:r>
            <a:r>
              <a:rPr lang="en-US" baseline="0" dirty="0" smtClean="0"/>
              <a:t> right which shows us all of the sequences in our current sequence file. </a:t>
            </a:r>
            <a:r>
              <a:rPr lang="en-US" b="1" baseline="0" dirty="0" smtClean="0"/>
              <a:t>&lt;animate&gt;</a:t>
            </a:r>
            <a:endParaRPr lang="en-US" baseline="0" dirty="0" smtClean="0"/>
          </a:p>
          <a:p>
            <a:pPr>
              <a:spcBef>
                <a:spcPct val="0"/>
              </a:spcBef>
              <a:spcAft>
                <a:spcPts val="726"/>
              </a:spcAft>
            </a:pPr>
            <a:r>
              <a:rPr lang="en-US" dirty="0" smtClean="0"/>
              <a:t>A sequence is a series of steps that performs a test. To run a test, or test program, you execute a series of sequences. Sequences are similar to </a:t>
            </a:r>
            <a:r>
              <a:rPr lang="en-US" dirty="0" err="1" smtClean="0"/>
              <a:t>subVIs</a:t>
            </a:r>
            <a:r>
              <a:rPr lang="en-US" dirty="0" smtClean="0"/>
              <a:t> in LabVIEW or functions in text-based</a:t>
            </a:r>
            <a:r>
              <a:rPr lang="en-US" baseline="0" dirty="0" smtClean="0"/>
              <a:t> programming. They are simply a group of related steps that serve a particular purpose. Although a user could place all of their steps into the default sequence called MainSequence, doing this would likely make their code difficult to understand and maintain. (Would a text-based programmer place 10,000 lines of code in a single .C file?) By grouping sets of related steps into subsequences such as CPU Test and CPU Diagnostics in the above screenshot, it is more clear to future users as to the purpose of that code.</a:t>
            </a:r>
          </a:p>
          <a:p>
            <a:pPr eaLnBrk="1" hangingPunct="1">
              <a:spcBef>
                <a:spcPct val="0"/>
              </a:spcBef>
            </a:pPr>
            <a:endParaRPr lang="en-US" baseline="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3" name="Rectangle 2"/>
          <p:cNvSpPr>
            <a:spLocks noGrp="1" noRot="1" noChangeAspect="1" noChangeArrowheads="1" noTextEdit="1"/>
          </p:cNvSpPr>
          <p:nvPr>
            <p:ph type="sldImg"/>
          </p:nvPr>
        </p:nvSpPr>
        <p:spPr>
          <a:ln/>
        </p:spPr>
      </p:sp>
      <p:sp>
        <p:nvSpPr>
          <p:cNvPr id="817154" name="Rectangle 3"/>
          <p:cNvSpPr>
            <a:spLocks noGrp="1" noChangeArrowheads="1"/>
          </p:cNvSpPr>
          <p:nvPr>
            <p:ph type="body" idx="1"/>
          </p:nvPr>
        </p:nvSpPr>
        <p:spPr>
          <a:noFill/>
          <a:ln/>
        </p:spPr>
        <p:txBody>
          <a:bodyPr>
            <a:normAutofit/>
          </a:bodyPr>
          <a:lstStyle/>
          <a:p>
            <a:pPr>
              <a:spcBef>
                <a:spcPct val="0"/>
              </a:spcBef>
              <a:spcAft>
                <a:spcPts val="726"/>
              </a:spcAft>
            </a:pPr>
            <a:r>
              <a:rPr lang="en-US" dirty="0" smtClean="0"/>
              <a:t>The</a:t>
            </a:r>
            <a:r>
              <a:rPr lang="en-US" baseline="0" dirty="0" smtClean="0"/>
              <a:t> last section that we’ll address here is the </a:t>
            </a:r>
            <a:r>
              <a:rPr lang="en-US" dirty="0" smtClean="0"/>
              <a:t>Module tab of the Step Settings pane </a:t>
            </a:r>
            <a:r>
              <a:rPr lang="en-US" baseline="0" dirty="0" smtClean="0"/>
              <a:t>at the bottom of the window. </a:t>
            </a:r>
            <a:r>
              <a:rPr lang="en-US" b="1" baseline="0" dirty="0" smtClean="0"/>
              <a:t>&lt;animate&gt;</a:t>
            </a:r>
          </a:p>
          <a:p>
            <a:pPr>
              <a:spcBef>
                <a:spcPct val="0"/>
              </a:spcBef>
              <a:spcAft>
                <a:spcPts val="726"/>
              </a:spcAft>
            </a:pPr>
            <a:r>
              <a:rPr lang="en-US" baseline="0" dirty="0" smtClean="0"/>
              <a:t>Depending on what step is selected in the main window, this pane will dynamically populate with that step’s configuration information. Once a user points to a specific VI, DLL, or .NET assembly, TestStand will show the available information about that code module, such as the input and output parameters, the available functions of a DLL, or documentation (for LabVIEW steps). </a:t>
            </a:r>
            <a:endParaRPr lang="en-US" b="1" baseline="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t>Before setting you loose in</a:t>
            </a:r>
            <a:r>
              <a:rPr lang="en-US" baseline="0" dirty="0" smtClean="0"/>
              <a:t> the TestStand environment, I first want to mention the difference between the two primary ways to execute a sequence file: Single Pass and Test UUTs.</a:t>
            </a:r>
          </a:p>
          <a:p>
            <a:pPr>
              <a:spcAft>
                <a:spcPts val="726"/>
              </a:spcAft>
            </a:pPr>
            <a:r>
              <a:rPr lang="en-US" b="0" baseline="0" dirty="0" smtClean="0"/>
              <a:t>Selecting </a:t>
            </a:r>
            <a:r>
              <a:rPr lang="en-US" b="1" baseline="0" dirty="0" err="1" smtClean="0"/>
              <a:t>Execute</a:t>
            </a:r>
            <a:r>
              <a:rPr lang="en-US" b="1" dirty="0" err="1" smtClean="0"/>
              <a:t>»Single</a:t>
            </a:r>
            <a:r>
              <a:rPr lang="en-US" b="1" dirty="0" smtClean="0"/>
              <a:t> Pass </a:t>
            </a:r>
            <a:r>
              <a:rPr lang="en-US" dirty="0" smtClean="0"/>
              <a:t>from the drop-down menu will run the current sequence file from start to finish and generate a final report. This is often used when a developer is creating or testing a sequence and they want a single run-through of their file. If a user selects </a:t>
            </a:r>
            <a:r>
              <a:rPr lang="en-US" b="1" baseline="0" dirty="0" err="1" smtClean="0"/>
              <a:t>Execute</a:t>
            </a:r>
            <a:r>
              <a:rPr lang="en-US" b="1" dirty="0" err="1" smtClean="0"/>
              <a:t>»Test</a:t>
            </a:r>
            <a:r>
              <a:rPr lang="en-US" b="1" dirty="0" smtClean="0"/>
              <a:t> UUTs</a:t>
            </a:r>
            <a:r>
              <a:rPr lang="en-US" dirty="0" smtClean="0"/>
              <a:t>, however, then TestStand will loop through the test sequence multiple times and ask for the operator to enter a serial number after each execution. This is typically used for production environments as an operator will need to continually test their UUTs during their shift.</a:t>
            </a:r>
            <a:endParaRPr lang="en-US" b="0" baseline="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1" name="Rectangle 2"/>
          <p:cNvSpPr>
            <a:spLocks noGrp="1" noRot="1" noChangeAspect="1" noChangeArrowheads="1" noTextEdit="1"/>
          </p:cNvSpPr>
          <p:nvPr>
            <p:ph type="sldImg"/>
          </p:nvPr>
        </p:nvSpPr>
        <p:spPr>
          <a:ln/>
        </p:spPr>
      </p:sp>
      <p:sp>
        <p:nvSpPr>
          <p:cNvPr id="798722" name="Rectangle 3"/>
          <p:cNvSpPr>
            <a:spLocks noGrp="1" noChangeArrowheads="1"/>
          </p:cNvSpPr>
          <p:nvPr>
            <p:ph type="body" idx="1"/>
          </p:nvPr>
        </p:nvSpPr>
        <p:spPr>
          <a:noFill/>
          <a:ln/>
        </p:spPr>
        <p:txBody>
          <a:bodyPr>
            <a:normAutofit/>
          </a:bodyPr>
          <a:lstStyle/>
          <a:p>
            <a:pPr eaLnBrk="1" hangingPunct="1"/>
            <a:r>
              <a:rPr lang="en-US" dirty="0" smtClean="0"/>
              <a:t>In</a:t>
            </a:r>
            <a:r>
              <a:rPr lang="en-US" baseline="0" dirty="0" smtClean="0"/>
              <a:t> this hands-on we’re going to focus on the building of test sequences rather than the creation of the component tests themselves. To do this, we’re going to assume that the Filter, FET, and BER tests were already created for us by our engineering team using NI LabVIEW and we’ll be interactively creating the LED (diode) test directly from TestStand. Each of these tests can be force failed by either a switch or a knob which will allow us to experience and then properly handle unit failures. </a:t>
            </a:r>
            <a:endParaRPr lang="en-US" dirty="0" smtClean="0"/>
          </a:p>
          <a:p>
            <a:pPr eaLnBrk="1" hangingPunct="1"/>
            <a:r>
              <a:rPr lang="en-US" strike="sngStrike" dirty="0" smtClean="0"/>
              <a:t/>
            </a:r>
            <a:br>
              <a:rPr lang="en-US" strike="sngStrike" dirty="0" smtClean="0"/>
            </a:br>
            <a:endParaRPr lang="en-US" strike="sngStrike"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Rot="1" noChangeAspect="1" noChangeArrowheads="1" noTextEdit="1"/>
          </p:cNvSpPr>
          <p:nvPr>
            <p:ph type="sldImg"/>
          </p:nvPr>
        </p:nvSpPr>
        <p:spPr>
          <a:xfrm>
            <a:off x="1260475" y="717550"/>
            <a:ext cx="4800600" cy="3600450"/>
          </a:xfrm>
          <a:ln/>
        </p:spPr>
      </p:sp>
      <p:sp>
        <p:nvSpPr>
          <p:cNvPr id="64516" name="Rectangle 3"/>
          <p:cNvSpPr>
            <a:spLocks noGrp="1" noChangeArrowheads="1"/>
          </p:cNvSpPr>
          <p:nvPr>
            <p:ph type="body" idx="1"/>
          </p:nvPr>
        </p:nvSpPr>
        <p:spPr>
          <a:noFill/>
          <a:ln/>
        </p:spPr>
        <p:txBody>
          <a:bodyPr/>
          <a:lstStyle/>
          <a:p>
            <a:pPr>
              <a:spcAft>
                <a:spcPts val="726"/>
              </a:spcAft>
            </a:pPr>
            <a:r>
              <a:rPr lang="en-US" dirty="0" smtClean="0"/>
              <a:t>Let’s start</a:t>
            </a:r>
            <a:r>
              <a:rPr lang="en-US" baseline="0" dirty="0" smtClean="0"/>
              <a:t> with an example that is relatable as you likely have one in your pocket; a smart phone. Although we all like to reminisce about the days where we had a green screen Nokia with a max of 50 contacts, we’ve come a long way in the past 15 years and what we carry in our pocket is not just a phone but truly a multi function computer that lets us check our calendar, write emails, take pictures, play games and ever so often actually used to make a phone call. </a:t>
            </a:r>
          </a:p>
          <a:p>
            <a:pPr>
              <a:spcAft>
                <a:spcPts val="726"/>
              </a:spcAft>
            </a:pPr>
            <a:r>
              <a:rPr lang="en-US" baseline="0" dirty="0" smtClean="0"/>
              <a:t>If I’m a cell phone manufacturer, as much as I’d like to believe that my design and manufacturing processes are perfect, the truth is that I need each cell phone off of the assembly line to be run through a series of tests that ensure that each phone meets the standard of quality that my customers have come to expect. This means that I will need to individually test the battery charging system, digital camera, mp3 player, speakers, WIFI, Bluetooth, and RF components to make sure they operate as expected. </a:t>
            </a: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3" name="Rectangle 2"/>
          <p:cNvSpPr>
            <a:spLocks noGrp="1" noRot="1" noChangeAspect="1" noChangeArrowheads="1" noTextEdit="1"/>
          </p:cNvSpPr>
          <p:nvPr>
            <p:ph type="sldImg"/>
          </p:nvPr>
        </p:nvSpPr>
        <p:spPr>
          <a:ln/>
        </p:spPr>
      </p:sp>
      <p:sp>
        <p:nvSpPr>
          <p:cNvPr id="79667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spcAft>
                <a:spcPts val="726"/>
              </a:spcAft>
            </a:pPr>
            <a:r>
              <a:rPr lang="en-US" dirty="0" smtClean="0"/>
              <a:t>General-purpose switches consist of multiple, independent isolated relays. They can connect one input to one output and are commonly used to turn on or off devices such as motors, fans, and lights. For unique matrix or multiplexer configurations, you can externally wire several general-purpose relay channels together to make a matrix or multiplexer. Additionally, you can use National Instruments’ general-purpose switches, usually built with Form A or Form C relays, to switch high-voltage or high-current signals.</a:t>
            </a:r>
          </a:p>
          <a:p>
            <a:pPr>
              <a:spcAft>
                <a:spcPts val="726"/>
              </a:spcAft>
            </a:pPr>
            <a:r>
              <a:rPr lang="en-US" dirty="0" smtClean="0"/>
              <a:t>Multiplexer switches are perfect for increasing the channel count of a single instrument. For example, you can use a multiplexer to connect a DMM or oscilloscope to many measurement points on a UUT or to connect an arbitrary waveform generator to several points needing excitation. With multiplexer switches, you can reduce your instrumentation costs while maintaining maximum system flexibility. A multiplexer is not as appropriate for systems that require many test points routed to multiple instruments. In that case, your ideal choice is a matrix.</a:t>
            </a:r>
          </a:p>
          <a:p>
            <a:pPr>
              <a:spcAft>
                <a:spcPts val="726"/>
              </a:spcAft>
            </a:pPr>
            <a:r>
              <a:rPr lang="en-US" dirty="0" smtClean="0"/>
              <a:t>Matrices are the most versatile type of switching module. You can connect any input to any output, individually or in combination. You can use matrix switches to route signals from oscilloscopes, DMMs, arbitrary waveform generators, and power supplies to various test points on a UUT. The primary benefit of matrix switches is simplified wiring – the overall test system can easily and dynamically change the internal connection path without any external manual intervention. Due to this flexibility, however, the cost of a full matrix test system can increase rapidly with the number of simultaneous connections required.</a:t>
            </a:r>
          </a:p>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t>A</a:t>
            </a:r>
            <a:r>
              <a:rPr lang="en-US" baseline="0" dirty="0" smtClean="0"/>
              <a:t> switching matrix adds flexibility to test systems when connecting instruments to your DUTs. In this case, we can connect the DMM to LED 1, then reverse the connection to test LED 2 by closing different relays. Using a switching matrix reduces test time by giving you the ability to test multiple DUTs in series or in parallel without rewiring.</a:t>
            </a:r>
          </a:p>
          <a:p>
            <a:pPr>
              <a:spcAft>
                <a:spcPts val="726"/>
              </a:spcAft>
            </a:pPr>
            <a:r>
              <a:rPr lang="en-US" baseline="0" dirty="0" smtClean="0"/>
              <a:t>Although we’re only going to be testing the LEDs using two test points, the circuit diagram in the top right shows three other test points with resistors of various ratings built into our UUT that we could utilize for further testing. Using a switch matrix or multiplexer becomes more and more valuable as the number of test points increase.</a:t>
            </a: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1257300" y="717550"/>
            <a:ext cx="4802188" cy="3600450"/>
          </a:xfrm>
          <a:ln/>
        </p:spPr>
      </p:sp>
      <p:sp>
        <p:nvSpPr>
          <p:cNvPr id="101379" name="Rectangle 3"/>
          <p:cNvSpPr>
            <a:spLocks noGrp="1" noChangeArrowheads="1"/>
          </p:cNvSpPr>
          <p:nvPr>
            <p:ph type="body" idx="1"/>
          </p:nvPr>
        </p:nvSpPr>
        <p:spPr>
          <a:xfrm>
            <a:off x="812801" y="4561226"/>
            <a:ext cx="5689600" cy="4531714"/>
          </a:xfrm>
          <a:noFill/>
          <a:ln/>
        </p:spPr>
        <p:txBody>
          <a:bodyPr lIns="97984" tIns="48991" rIns="97984" bIns="48991"/>
          <a:lstStyle/>
          <a:p>
            <a:r>
              <a:rPr lang="en-US" dirty="0" smtClean="0"/>
              <a:t>In order to implement the test shown</a:t>
            </a:r>
            <a:r>
              <a:rPr lang="en-US" baseline="0" dirty="0" smtClean="0"/>
              <a:t> in the previous slide we will be using NI Switch Executive directly from NI TestStand.</a:t>
            </a:r>
            <a:r>
              <a:rPr lang="en-US" dirty="0" smtClean="0"/>
              <a:t> Using the provided</a:t>
            </a:r>
            <a:r>
              <a:rPr lang="en-US" baseline="0" dirty="0" smtClean="0"/>
              <a:t> switch route names that we saw in Exercise 1, we’ll be programmatically connecting these route names in the Switching entry of the Properties tab of our step settings pane.</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3" name="Rectangle 2"/>
          <p:cNvSpPr>
            <a:spLocks noGrp="1" noRot="1" noChangeAspect="1" noChangeArrowheads="1" noTextEdit="1"/>
          </p:cNvSpPr>
          <p:nvPr>
            <p:ph type="sldImg"/>
          </p:nvPr>
        </p:nvSpPr>
        <p:spPr>
          <a:ln/>
        </p:spPr>
      </p:sp>
      <p:sp>
        <p:nvSpPr>
          <p:cNvPr id="82739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89" name="Rectangle 2"/>
          <p:cNvSpPr>
            <a:spLocks noGrp="1" noRot="1" noChangeAspect="1" noChangeArrowheads="1" noTextEdit="1"/>
          </p:cNvSpPr>
          <p:nvPr>
            <p:ph type="sldImg"/>
          </p:nvPr>
        </p:nvSpPr>
        <p:spPr>
          <a:ln/>
        </p:spPr>
      </p:sp>
      <p:sp>
        <p:nvSpPr>
          <p:cNvPr id="831490" name="Rectangle 3"/>
          <p:cNvSpPr>
            <a:spLocks noGrp="1" noChangeArrowheads="1"/>
          </p:cNvSpPr>
          <p:nvPr>
            <p:ph type="body" idx="1"/>
          </p:nvPr>
        </p:nvSpPr>
        <p:spPr>
          <a:noFill/>
          <a:ln/>
        </p:spPr>
        <p:txBody>
          <a:bodyPr/>
          <a:lstStyle/>
          <a:p>
            <a:pPr>
              <a:spcAft>
                <a:spcPts val="726"/>
              </a:spcAft>
            </a:pPr>
            <a:r>
              <a:rPr lang="en-US" dirty="0" smtClean="0"/>
              <a:t>The timing diagrams above compare the flow of four UUTs tested sequentially, in parallel (sharing instruments per test), and in parallel using TestStand’s auto-schedule synchronization steps.</a:t>
            </a:r>
          </a:p>
          <a:p>
            <a:pPr>
              <a:spcAft>
                <a:spcPts val="726"/>
              </a:spcAft>
            </a:pPr>
            <a:r>
              <a:rPr lang="en-US" dirty="0" smtClean="0"/>
              <a:t>The majority of test systems today operate sequentially, completing an entire suite of tests on one UUT before removing and beginning tests on the next UUT. Parallel execution of UUTs takes advantage of idle instruments (when available) in the system to test the UUTs in parallel. Parallel testing typically results in a 30 to 60 percent increase in throughput and instrument utilization. The last diagram includes the concept of auto-scheduling. Auto-scheduling is essentially the reordering of your test execution to take further advantage of idle resources and equipment. This not only increases your device and instrument utilization but also decreases your overall test time. The diagram illustrates how you can save an additional 15 to 20 percent in execution time over parallel testing when compared to the sequential case.</a:t>
            </a:r>
          </a:p>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cs typeface="Times New Roman" pitchFamily="18" charset="0"/>
              </a:rPr>
              <a:t>TestStand 4.1 and later ships with a tool called the Resource Usage profiler</a:t>
            </a:r>
            <a:r>
              <a:rPr lang="en-US" baseline="0" dirty="0" smtClean="0">
                <a:cs typeface="Times New Roman" pitchFamily="18" charset="0"/>
              </a:rPr>
              <a:t> that can be found by going to </a:t>
            </a:r>
            <a:r>
              <a:rPr lang="en-US" b="1" baseline="0" dirty="0" err="1" smtClean="0">
                <a:cs typeface="Times New Roman" pitchFamily="18" charset="0"/>
              </a:rPr>
              <a:t>Tools</a:t>
            </a:r>
            <a:r>
              <a:rPr lang="en-US" b="1" dirty="0" err="1" smtClean="0"/>
              <a:t>»Profile</a:t>
            </a:r>
            <a:r>
              <a:rPr lang="en-US" b="1" dirty="0" smtClean="0"/>
              <a:t> Resource Usage</a:t>
            </a:r>
            <a:r>
              <a:rPr lang="en-US" dirty="0" smtClean="0"/>
              <a:t>. This tool gives a visual representation of the threads and the scheduled hardware resources as the test executes. In order to show how this tool works and the differences between sequential, parallel and auto-scheduled testing, we’ll be walking through a sequence with 4 UUTs where we have both a Scope and a DMM test to perform. As you can see, it takes just over 24 seconds to complete the tests using sequential execution. </a:t>
            </a:r>
            <a:r>
              <a:rPr lang="en-US" b="1" dirty="0" smtClean="0"/>
              <a:t>&lt;animate&gt;</a:t>
            </a:r>
          </a:p>
          <a:p>
            <a:pPr>
              <a:spcAft>
                <a:spcPts val="726"/>
              </a:spcAft>
            </a:pPr>
            <a:r>
              <a:rPr lang="en-US" dirty="0" smtClean="0"/>
              <a:t>With parallel execution, however, we can better utilize our hardware resources by starting our second UUT as soon as the DMM test of the first UUT finishes executing which gives us a total execution time of just over 18 seconds. </a:t>
            </a:r>
            <a:r>
              <a:rPr lang="en-US" b="1" dirty="0" smtClean="0"/>
              <a:t>&lt;animate&gt;</a:t>
            </a:r>
            <a:endParaRPr lang="en-US" dirty="0" smtClean="0"/>
          </a:p>
          <a:p>
            <a:pPr>
              <a:spcAft>
                <a:spcPts val="726"/>
              </a:spcAft>
            </a:pPr>
            <a:r>
              <a:rPr lang="en-US" dirty="0" smtClean="0"/>
              <a:t>Finally, if we switch to using the built-in auto-schedule functionality of TestStand we can optimize even further by running our Scope tests earlier in the execution, giving us a test time of 16.3 seconds. At this point we have fully utilized our hardware as our test time is approximately 4X the time to run DMM test on a single UUT.</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r>
              <a:rPr lang="en-US" dirty="0" smtClean="0"/>
              <a:t>Up to this point, we have been focusing</a:t>
            </a:r>
            <a:r>
              <a:rPr lang="en-US" baseline="0" dirty="0" smtClean="0"/>
              <a:t> on testing a single unit in test socket 0 and we’ve been ignoring the other three test sockets. Although this is still much better than manually testing the device, we are not fully utilizing our instrumentation or our 4 UUT fixture. </a:t>
            </a:r>
            <a:endParaRPr lang="en-US" dirty="0" smtClean="0"/>
          </a:p>
          <a:p>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pPr>
              <a:spcAft>
                <a:spcPts val="726"/>
              </a:spcAft>
            </a:pPr>
            <a:r>
              <a:rPr lang="en-US" dirty="0" smtClean="0"/>
              <a:t>Let’s start by adding the</a:t>
            </a:r>
            <a:r>
              <a:rPr lang="en-US" baseline="0" dirty="0" smtClean="0"/>
              <a:t> 3 other UUTs to our switching diagram. </a:t>
            </a:r>
            <a:r>
              <a:rPr lang="en-US" b="1" baseline="0" dirty="0" smtClean="0"/>
              <a:t>&lt;animate&gt;</a:t>
            </a:r>
            <a:r>
              <a:rPr lang="en-US" b="0" baseline="0" dirty="0" smtClean="0"/>
              <a:t> </a:t>
            </a:r>
          </a:p>
          <a:p>
            <a:pPr>
              <a:spcAft>
                <a:spcPts val="726"/>
              </a:spcAft>
            </a:pPr>
            <a:r>
              <a:rPr lang="en-US" b="0" baseline="0" dirty="0" smtClean="0"/>
              <a:t>Although all 4 UUTs have always been present in the system, until now we have been testing only the UUT in socket 0. </a:t>
            </a:r>
            <a:r>
              <a:rPr lang="en-US" b="1" baseline="0" dirty="0" smtClean="0"/>
              <a:t>&lt;animate&gt;</a:t>
            </a:r>
            <a:r>
              <a:rPr lang="en-US" b="0" baseline="0" dirty="0" smtClean="0"/>
              <a:t> </a:t>
            </a:r>
          </a:p>
          <a:p>
            <a:pPr>
              <a:spcAft>
                <a:spcPts val="726"/>
              </a:spcAft>
            </a:pPr>
            <a:r>
              <a:rPr lang="en-US" b="0" baseline="0" dirty="0" smtClean="0"/>
              <a:t>By adding programmatic switching based on the socket number and using TestStand’s auto-scheduling, we can take advantage of our 4 socket fixture and test all four sockets with maximized hardware utilization. This 8 × 64 matrix allows us to automate all of our connections and allow the greatest flexibility for future test point expansion. Although the process of wiring a full switch setup does add complexity and cost, the time and throughput benefits can have a large payoff for many projects.</a:t>
            </a:r>
          </a:p>
          <a:p>
            <a:endParaRPr lang="en-US" b="0" baseline="0" dirty="0" smtClean="0"/>
          </a:p>
          <a:p>
            <a:endParaRPr lang="en-US" b="0" baseline="0"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7" name="Rectangle 2"/>
          <p:cNvSpPr>
            <a:spLocks noGrp="1" noRot="1" noChangeAspect="1" noChangeArrowheads="1" noTextEdit="1"/>
          </p:cNvSpPr>
          <p:nvPr>
            <p:ph type="sldImg"/>
          </p:nvPr>
        </p:nvSpPr>
        <p:spPr>
          <a:ln/>
        </p:spPr>
      </p:sp>
      <p:sp>
        <p:nvSpPr>
          <p:cNvPr id="83353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defTabSz="966529">
              <a:spcAft>
                <a:spcPts val="726"/>
              </a:spcAft>
              <a:defRPr/>
            </a:pPr>
            <a:r>
              <a:rPr lang="en-US" dirty="0" smtClean="0">
                <a:cs typeface="Arial" pitchFamily="34" charset="0"/>
              </a:rPr>
              <a:t>Depending on the types of signals</a:t>
            </a:r>
            <a:r>
              <a:rPr lang="en-US" baseline="0" dirty="0" smtClean="0">
                <a:cs typeface="Arial" pitchFamily="34" charset="0"/>
              </a:rPr>
              <a:t> that I need to measure on my device, I’ll need a variety of different instruments to test these components. Here we have a several instrument types such as function generators, switches, oscilloscopes, spectrum analyzers and more that will help me verify that the various functionality of my cell phone works as expected. </a:t>
            </a:r>
            <a:endParaRPr lang="en-US" dirty="0" smtClean="0">
              <a:cs typeface="Arial" pitchFamily="34" charset="0"/>
            </a:endParaRPr>
          </a:p>
          <a:p>
            <a:pPr defTabSz="966529">
              <a:spcAft>
                <a:spcPts val="726"/>
              </a:spcAft>
              <a:defRPr/>
            </a:pPr>
            <a:r>
              <a:rPr lang="en-US" dirty="0" smtClean="0">
                <a:cs typeface="Arial" pitchFamily="34" charset="0"/>
              </a:rPr>
              <a:t>With</a:t>
            </a:r>
            <a:r>
              <a:rPr lang="en-US" baseline="0" dirty="0" smtClean="0">
                <a:cs typeface="Arial" pitchFamily="34" charset="0"/>
              </a:rPr>
              <a:t> so many instruments needed to test my unit, I’ll want to automate the testing process by taking advantage of the instrument control busses on each and build this into a test rack like this one: </a:t>
            </a:r>
            <a:r>
              <a:rPr lang="en-US" b="1" baseline="0" dirty="0" smtClean="0">
                <a:cs typeface="Arial" pitchFamily="34" charset="0"/>
              </a:rPr>
              <a:t>&lt;animate&gt;</a:t>
            </a:r>
          </a:p>
          <a:p>
            <a:pPr defTabSz="966529">
              <a:spcAft>
                <a:spcPts val="726"/>
              </a:spcAft>
              <a:defRPr/>
            </a:pPr>
            <a:r>
              <a:rPr lang="en-US" b="0" baseline="0" dirty="0" smtClean="0">
                <a:cs typeface="Arial" pitchFamily="34" charset="0"/>
              </a:rPr>
              <a:t>This test rack needs to not only hold all of these different instruments inside but it should provide a single monitor to display the status of all the testing as well as fixturing for quickly connecting/disconnecting new units as they roll off the assembly line.</a:t>
            </a:r>
            <a:endParaRPr lang="en-US" b="0" dirty="0" smtClean="0">
              <a:cs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3" name="Rectangle 2"/>
          <p:cNvSpPr>
            <a:spLocks noGrp="1" noRot="1" noChangeAspect="1" noChangeArrowheads="1" noTextEdit="1"/>
          </p:cNvSpPr>
          <p:nvPr>
            <p:ph type="sldImg"/>
          </p:nvPr>
        </p:nvSpPr>
        <p:spPr>
          <a:ln/>
        </p:spPr>
      </p:sp>
      <p:sp>
        <p:nvSpPr>
          <p:cNvPr id="83763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48507">
              <a:spcAft>
                <a:spcPts val="726"/>
              </a:spcAft>
              <a:defRPr/>
            </a:pPr>
            <a:r>
              <a:rPr lang="en-US" baseline="0" dirty="0" smtClean="0">
                <a:cs typeface="Times New Roman" pitchFamily="18" charset="0"/>
              </a:rPr>
              <a:t>Once the test project is ready to be deployed to the field, the completed project files need to be distributed to the target production machines. In order to simply this task, TestStand ships with a helpful tool called the Deployment Utility that helps deploy TestStand sequence files, dependent test code, documentation, configuration files, necessary hardware drivers, etc. This tool will also automatically analyze test sequences to identify code dependencies and build a deployable image with an installer for distribution.</a:t>
            </a:r>
          </a:p>
          <a:p>
            <a:pPr marL="0" lvl="1" defTabSz="948507">
              <a:spcAft>
                <a:spcPts val="726"/>
              </a:spcAft>
              <a:defRPr/>
            </a:pPr>
            <a:r>
              <a:rPr lang="en-US" baseline="0" dirty="0" smtClean="0">
                <a:cs typeface="Times New Roman" pitchFamily="18" charset="0"/>
              </a:rPr>
              <a:t>Once all test code has been deployed, it is usually run in a customized user interface that shows test operators only the most critical information. </a:t>
            </a:r>
            <a:r>
              <a:rPr lang="en-US" dirty="0" smtClean="0">
                <a:cs typeface="Times New Roman" pitchFamily="18" charset="0"/>
              </a:rPr>
              <a:t>TestStand includes simple and advanced example user interfaces written in 5 different programming languages so users can customize</a:t>
            </a:r>
            <a:r>
              <a:rPr lang="en-US" baseline="0" dirty="0" smtClean="0">
                <a:cs typeface="Times New Roman" pitchFamily="18" charset="0"/>
              </a:rPr>
              <a:t> their UI </a:t>
            </a:r>
            <a:r>
              <a:rPr lang="en-US" dirty="0" smtClean="0">
                <a:cs typeface="Times New Roman" pitchFamily="18" charset="0"/>
              </a:rPr>
              <a:t>in the development language they prefer.</a:t>
            </a:r>
            <a:r>
              <a:rPr lang="en-US" dirty="0" smtClean="0"/>
              <a:t> </a:t>
            </a:r>
          </a:p>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cs typeface="Times New Roman" pitchFamily="18" charset="0"/>
              </a:rPr>
              <a:t>The</a:t>
            </a:r>
            <a:r>
              <a:rPr lang="en-US" baseline="0" dirty="0" smtClean="0">
                <a:cs typeface="Times New Roman" pitchFamily="18" charset="0"/>
              </a:rPr>
              <a:t> above screenshot shows the full-featured user interface that ships with NI TestStand in Operator Mode. By default, this UI only shows our Step, Sequence and Variable panes and it also only shows a limited number of items in the right click menu. A user in this mode cannot create new steps, edit settings of existing steps, or do other test development and debug tasks.</a:t>
            </a:r>
          </a:p>
          <a:p>
            <a:pPr>
              <a:spcAft>
                <a:spcPts val="726"/>
              </a:spcAft>
            </a:pPr>
            <a:r>
              <a:rPr lang="en-US" baseline="0" dirty="0" smtClean="0">
                <a:cs typeface="Times New Roman" pitchFamily="18" charset="0"/>
              </a:rPr>
              <a:t>If the user switches to the Editor mode, however, </a:t>
            </a:r>
            <a:r>
              <a:rPr lang="en-US" b="1" baseline="0" dirty="0" smtClean="0">
                <a:cs typeface="Times New Roman" pitchFamily="18" charset="0"/>
              </a:rPr>
              <a:t>&lt;animate&gt; </a:t>
            </a:r>
            <a:r>
              <a:rPr lang="en-US" b="0" baseline="0" dirty="0" smtClean="0">
                <a:cs typeface="Times New Roman" pitchFamily="18" charset="0"/>
              </a:rPr>
              <a:t>then this user interface changes to show not only the Step Insertion Palette, but also the Templates pane and a number of new right-click items. A user must have the correct development privileges to switch to this mode but if they do then they can easily switch back or forth by pressing &lt;Ctrl-Alt-Shift-Insert</a:t>
            </a:r>
            <a:r>
              <a:rPr lang="en-US" dirty="0" smtClean="0">
                <a:cs typeface="Times New Roman" pitchFamily="18" charset="0"/>
              </a:rPr>
              <a:t>&gt;</a:t>
            </a:r>
            <a:r>
              <a:rPr lang="en-US" b="0" baseline="0" dirty="0" smtClean="0">
                <a:cs typeface="Times New Roman" pitchFamily="18" charset="0"/>
              </a:rPr>
              <a:t> at the same time.</a:t>
            </a:r>
          </a:p>
          <a:p>
            <a:pPr>
              <a:spcAft>
                <a:spcPts val="726"/>
              </a:spcAft>
            </a:pPr>
            <a:r>
              <a:rPr lang="en-US" b="1" baseline="0" dirty="0" smtClean="0">
                <a:cs typeface="Times New Roman" pitchFamily="18" charset="0"/>
              </a:rPr>
              <a:t>Note</a:t>
            </a:r>
            <a:r>
              <a:rPr lang="en-US" b="0" baseline="0" dirty="0" smtClean="0">
                <a:cs typeface="Times New Roman" pitchFamily="18" charset="0"/>
              </a:rPr>
              <a:t>: Switching to Editor Mode does require either an active Development or Debug Deployment license on the target machine.</a:t>
            </a:r>
            <a:endParaRPr lang="en-US" b="1" baseline="0" dirty="0" smtClean="0">
              <a:cs typeface="Times New Roman" pitchFamily="18"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5" name="Rectangle 2"/>
          <p:cNvSpPr>
            <a:spLocks noGrp="1" noRot="1" noChangeAspect="1" noChangeArrowheads="1" noTextEdit="1"/>
          </p:cNvSpPr>
          <p:nvPr>
            <p:ph type="sldImg"/>
          </p:nvPr>
        </p:nvSpPr>
        <p:spPr>
          <a:ln/>
        </p:spPr>
      </p:sp>
      <p:sp>
        <p:nvSpPr>
          <p:cNvPr id="835586" name="Rectangle 3"/>
          <p:cNvSpPr>
            <a:spLocks noGrp="1" noChangeArrowheads="1"/>
          </p:cNvSpPr>
          <p:nvPr>
            <p:ph type="body" idx="1"/>
          </p:nvPr>
        </p:nvSpPr>
        <p:spPr>
          <a:noFill/>
          <a:ln/>
        </p:spPr>
        <p:txBody>
          <a:bodyPr>
            <a:normAutofit/>
          </a:bodyPr>
          <a:lstStyle/>
          <a:p>
            <a:pPr>
              <a:spcAft>
                <a:spcPts val="726"/>
              </a:spcAft>
            </a:pPr>
            <a:r>
              <a:rPr lang="en-US" dirty="0" smtClean="0"/>
              <a:t>The specific user interface included in this seminar was customized in LabVIEW to include several features. The first is that it includes four execution windows that</a:t>
            </a:r>
            <a:r>
              <a:rPr lang="en-US" baseline="0" dirty="0" smtClean="0"/>
              <a:t> are </a:t>
            </a:r>
            <a:r>
              <a:rPr lang="en-US" dirty="0" smtClean="0"/>
              <a:t>tiled</a:t>
            </a:r>
            <a:r>
              <a:rPr lang="en-US" baseline="0" dirty="0" smtClean="0"/>
              <a:t> in the same order as the test fixture</a:t>
            </a:r>
            <a:r>
              <a:rPr lang="en-US" dirty="0" smtClean="0"/>
              <a:t> so you can view all executions simultaneously. It includes common execution functionality such as open, close, single pass, break, terminate all, and exit. It</a:t>
            </a:r>
            <a:r>
              <a:rPr lang="en-US" baseline="0" dirty="0" smtClean="0"/>
              <a:t> also has a report window where the batch report file is displayed once the execution has completed. </a:t>
            </a:r>
            <a:r>
              <a:rPr lang="en-US" dirty="0" smtClean="0"/>
              <a:t>Finally, during execution, the filter, FET,</a:t>
            </a:r>
            <a:r>
              <a:rPr lang="en-US" baseline="0" dirty="0" smtClean="0"/>
              <a:t> and bit error rate </a:t>
            </a:r>
            <a:r>
              <a:rPr lang="en-US" dirty="0" smtClean="0"/>
              <a:t>test dialogs display their interface as we</a:t>
            </a:r>
            <a:r>
              <a:rPr lang="en-US" baseline="0" dirty="0" smtClean="0"/>
              <a:t> saw in the previous exercise. Notice that this UI does not allow operators to edit the sequence in any way.</a:t>
            </a:r>
          </a:p>
          <a:p>
            <a:pPr>
              <a:spcAft>
                <a:spcPts val="726"/>
              </a:spcAft>
            </a:pPr>
            <a:r>
              <a:rPr lang="en-US" dirty="0" smtClean="0"/>
              <a:t>It’s also important to note that the launching of the dialogs for each test does require extra processor resources and will increase the overall execution time. Once the test sequence has been validated, a customer who is concerned with their throughput should disable the displaying of the test VI front panels before pursuing the final deployment stage.</a:t>
            </a:r>
          </a:p>
          <a:p>
            <a:pPr marL="228560" indent="-228560"/>
            <a:endParaRPr lang="en-US" dirty="0" smtClean="0"/>
          </a:p>
          <a:p>
            <a:pPr marL="228560" indent="-228560"/>
            <a:endParaRPr lang="en-US" dirty="0" smtClean="0"/>
          </a:p>
          <a:p>
            <a:pPr marL="228560" indent="-228560"/>
            <a:endParaRPr lang="en-US" dirty="0" smtClean="0"/>
          </a:p>
          <a:p>
            <a:pPr marL="228560" indent="-228560"/>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7" name="Rectangle 2"/>
          <p:cNvSpPr>
            <a:spLocks noGrp="1" noRot="1" noChangeAspect="1" noChangeArrowheads="1" noTextEdit="1"/>
          </p:cNvSpPr>
          <p:nvPr>
            <p:ph type="sldImg"/>
          </p:nvPr>
        </p:nvSpPr>
        <p:spPr>
          <a:ln/>
        </p:spPr>
      </p:sp>
      <p:sp>
        <p:nvSpPr>
          <p:cNvPr id="83353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1258888" y="719138"/>
            <a:ext cx="4800600" cy="3600450"/>
          </a:xfrm>
          <a:ln/>
        </p:spPr>
      </p:sp>
      <p:sp>
        <p:nvSpPr>
          <p:cNvPr id="115715" name="Rectangle 3"/>
          <p:cNvSpPr>
            <a:spLocks noGrp="1" noChangeArrowheads="1"/>
          </p:cNvSpPr>
          <p:nvPr>
            <p:ph type="body" idx="1"/>
          </p:nvPr>
        </p:nvSpPr>
        <p:spPr>
          <a:noFill/>
          <a:ln/>
        </p:spPr>
        <p:txBody>
          <a:bodyPr/>
          <a:lstStyle/>
          <a:p>
            <a:r>
              <a:rPr lang="en-US" dirty="0" smtClean="0"/>
              <a:t>The National Instruments website, </a:t>
            </a:r>
            <a:r>
              <a:rPr lang="en-US" b="1" dirty="0" smtClean="0"/>
              <a:t>ni.com</a:t>
            </a:r>
            <a:r>
              <a:rPr lang="en-US" dirty="0" smtClean="0"/>
              <a:t>, is your complete source for product information, support, white papers, application notes, examples, and much more to help you define, develop, implement, support, and maintain your test system.</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Note</a:t>
            </a:r>
            <a:r>
              <a:rPr lang="en-US" dirty="0" smtClean="0"/>
              <a:t>: This is an advanced topic if time</a:t>
            </a:r>
            <a:r>
              <a:rPr lang="en-US" baseline="0" dirty="0" smtClean="0"/>
              <a:t> permits.</a:t>
            </a:r>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3875" name="Rectangle 3"/>
          <p:cNvSpPr>
            <a:spLocks noGrp="1" noChangeArrowheads="1"/>
          </p:cNvSpPr>
          <p:nvPr>
            <p:ph type="body" idx="1"/>
          </p:nvPr>
        </p:nvSpPr>
        <p:spPr bwMode="auto">
          <a:noFill/>
        </p:spPr>
        <p:txBody>
          <a:bodyPr wrap="square" numCol="1" anchor="t" anchorCtr="0" compatLnSpc="1">
            <a:prstTxWarp prst="textNoShape">
              <a:avLst/>
            </a:prstTxWarp>
            <a:normAutofit/>
          </a:bodyPr>
          <a:lstStyle/>
          <a:p>
            <a:pPr>
              <a:spcAft>
                <a:spcPts val="726"/>
              </a:spcAft>
            </a:pPr>
            <a:r>
              <a:rPr lang="en-US" dirty="0" smtClean="0"/>
              <a:t>For those of you who aren't familiar with the TestStand process model, let me give you a quick background. In essence, the TestStand process model is just a high-level sequence file that is the backbone of your test routine. </a:t>
            </a:r>
          </a:p>
          <a:p>
            <a:pPr>
              <a:spcAft>
                <a:spcPts val="726"/>
              </a:spcAft>
            </a:pPr>
            <a:r>
              <a:rPr lang="en-US" dirty="0" smtClean="0"/>
              <a:t>Let's take the example of a manufacturer who develops the computer motherboard that you used in Exercise 2. Lets say that I'm a test engineer at that company and I've created all of the different tests for the various components. However almost no companies only make one product and this same company makes a variety of other motherboards as well as other electronic components. Although the functional tests for each product could vary greatly, there are a few common actions that I will most likely want to do for every test, no matter if it's a motherboard, graphics card, or otherwise. A few examples of these types of actions are the prompting for the operator to enter or scan the serial number, logging all of the test times to a database or creating a detailed report of the final results for your records. Although I </a:t>
            </a:r>
            <a:r>
              <a:rPr lang="en-US" i="1" dirty="0" smtClean="0"/>
              <a:t>could</a:t>
            </a:r>
            <a:r>
              <a:rPr lang="en-US" dirty="0" smtClean="0"/>
              <a:t> place all of the steps that perform these actions directly in my top level sequence, the fact that I'm going to want to do these actions for all of my companies products makes it more reasonable for me to take them out and place them in the background (aka my high-level process model sequence) so they don't distract from the UUT specific tests that really make up the meat of my testing. </a:t>
            </a:r>
            <a:endParaRPr lang="en-US" altLang="ja-JP" b="1" dirty="0" smtClean="0">
              <a:latin typeface="Arial Narrow"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69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smtClean="0">
                <a:latin typeface="Arial Narrow" pitchFamily="34" charset="0"/>
              </a:rPr>
              <a:t>TestStand Execution Architecture – Callbacks</a:t>
            </a:r>
          </a:p>
          <a:p>
            <a:pPr eaLnBrk="1" hangingPunct="1">
              <a:spcBef>
                <a:spcPct val="0"/>
              </a:spcBef>
            </a:pPr>
            <a:r>
              <a:rPr lang="en-US" dirty="0" smtClean="0"/>
              <a:t>Callbacks are optional sequences that you can use to perform actions when certain events occur. The process model and TestStand Engine both define callbacks. Each callback corresponds to a specific point in the execution of a process model or to a specific event that can occur when the TestStand Engine performs operations. For each callback, the process model or TestStand Engine contains a default sequence to execute, although in many cases, the default sequence is empty. The process model or sequence file can override this default sequence to replace the default actions. Process models can override engine callbacks, and sequence files can override process model callbacks and engine callbacks.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cs typeface="Arial" pitchFamily="34" charset="0"/>
              </a:rPr>
              <a:t>Now what are a few of the challenges of developing a solution with all of the hardware from the previous slide? </a:t>
            </a:r>
          </a:p>
          <a:p>
            <a:endParaRPr lang="en-US" baseline="0" dirty="0" smtClean="0">
              <a:cs typeface="Arial" pitchFamily="34" charset="0"/>
            </a:endParaRPr>
          </a:p>
          <a:p>
            <a:endParaRPr lang="en-US" dirty="0">
              <a:cs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pPr>
              <a:defRPr/>
            </a:pPr>
            <a:fld id="{700C159B-3807-4063-BD97-AC3ECA18B34A}" type="slidenum">
              <a:rPr lang="en-US" smtClean="0"/>
              <a:pPr>
                <a:defRPr/>
              </a:pPr>
              <a:t>72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noAutofit/>
          </a:bodyPr>
          <a:lstStyle/>
          <a:p>
            <a:pPr>
              <a:lnSpc>
                <a:spcPct val="95000"/>
              </a:lnSpc>
            </a:pPr>
            <a:r>
              <a:rPr lang="en-US" b="1" dirty="0" smtClean="0"/>
              <a:t>Throughput</a:t>
            </a:r>
          </a:p>
          <a:p>
            <a:pPr>
              <a:lnSpc>
                <a:spcPct val="95000"/>
              </a:lnSpc>
            </a:pPr>
            <a:r>
              <a:rPr lang="en-US" dirty="0" smtClean="0"/>
              <a:t>Software-defined systems, based on PXI, take full advantage of commercial PC technologies, such as </a:t>
            </a:r>
            <a:r>
              <a:rPr lang="en-US" dirty="0" err="1" smtClean="0"/>
              <a:t>multicore</a:t>
            </a:r>
            <a:r>
              <a:rPr lang="en-US" dirty="0" smtClean="0"/>
              <a:t> processors and PCI/PCI Express. PCI Express is the highest bandwidth (up to 4 GB/s) data bus that delivers up to 10 times higher bandwidth and 100 times less latency than LAN. This performance results in much lower test times.</a:t>
            </a:r>
            <a:endParaRPr lang="en-US" dirty="0" smtClean="0">
              <a:cs typeface="Arial" pitchFamily="34" charset="0"/>
            </a:endParaRPr>
          </a:p>
          <a:p>
            <a:pPr>
              <a:lnSpc>
                <a:spcPct val="95000"/>
              </a:lnSpc>
            </a:pPr>
            <a:r>
              <a:rPr lang="en-US" b="1" dirty="0" smtClean="0"/>
              <a:t>Size</a:t>
            </a:r>
          </a:p>
          <a:p>
            <a:pPr>
              <a:lnSpc>
                <a:spcPct val="95000"/>
              </a:lnSpc>
            </a:pPr>
            <a:r>
              <a:rPr lang="en-US" dirty="0" smtClean="0"/>
              <a:t>Because of the shared PC, chassis, power supply, and display across all instruments, a modular instrumentation system has a significantly smaller footprint and power</a:t>
            </a:r>
            <a:r>
              <a:rPr lang="en-US" baseline="0" dirty="0" smtClean="0"/>
              <a:t> usage compared to </a:t>
            </a:r>
            <a:r>
              <a:rPr lang="en-US" dirty="0" smtClean="0"/>
              <a:t>box instruments optimized for stand-alone use on the bench. This architecture makes it possible for you to deploy up to 17 instruments in the same footprint as a single box instrument.</a:t>
            </a:r>
          </a:p>
          <a:p>
            <a:pPr>
              <a:lnSpc>
                <a:spcPct val="95000"/>
              </a:lnSpc>
            </a:pPr>
            <a:r>
              <a:rPr lang="en-US" b="1" dirty="0" smtClean="0"/>
              <a:t>Flexibility</a:t>
            </a:r>
          </a:p>
          <a:p>
            <a:pPr>
              <a:lnSpc>
                <a:spcPct val="95000"/>
              </a:lnSpc>
            </a:pPr>
            <a:r>
              <a:rPr lang="en-US" dirty="0" smtClean="0"/>
              <a:t>Modular instruments are defined in software residing on the host PC, which makes it possible for you to define measurements and analysis in real time. You can further extend the flexibility by deploying algorithms to an FPGA for increased performance. This approach provides more flexibility and functionality than the fixed, vendor-defined software architecture of traditional box instruments. </a:t>
            </a:r>
          </a:p>
          <a:p>
            <a:pPr>
              <a:lnSpc>
                <a:spcPct val="95000"/>
              </a:lnSpc>
            </a:pPr>
            <a:r>
              <a:rPr lang="en-US" b="1" dirty="0" smtClean="0"/>
              <a:t>Integration</a:t>
            </a:r>
          </a:p>
          <a:p>
            <a:pPr>
              <a:lnSpc>
                <a:spcPct val="95000"/>
              </a:lnSpc>
            </a:pPr>
            <a:r>
              <a:rPr lang="en-US" dirty="0" smtClean="0"/>
              <a:t>All instruments in a modular instrumentation system share a power supply, chassis, and controller, while stand-alone instruments duplicate these components for each instrument, adding cost and size and decreasing reliability. Shared technologies, such as GHz processors and software, helps you achieve measurements at 10 to 100 times the throughput of a test system built solely on traditional instruments.</a:t>
            </a:r>
            <a:endParaRPr lang="en-US" dirty="0" smtClean="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726"/>
              </a:spcAft>
            </a:pPr>
            <a:r>
              <a:rPr lang="en-US" dirty="0" smtClean="0">
                <a:ea typeface="ＭＳ Ｐゴシック" pitchFamily="34" charset="-128"/>
                <a:cs typeface="Arial" pitchFamily="34" charset="0"/>
              </a:rPr>
              <a:t>As a result of these advantages, we’re seeing the market make the switch. Traditional instruments met the performance, size, and cost requirements of the past generation of automated test. Today’s</a:t>
            </a:r>
            <a:r>
              <a:rPr lang="en-US" altLang="ja-JP" dirty="0" smtClean="0">
                <a:ea typeface="ＭＳ Ｐゴシック" pitchFamily="34" charset="-128"/>
                <a:cs typeface="Arial" pitchFamily="34" charset="0"/>
              </a:rPr>
              <a:t> requirements have evolved beyond the hardware centric approach of traditional instruments.</a:t>
            </a:r>
            <a:r>
              <a:rPr lang="en-US" altLang="ja-JP" baseline="0" dirty="0" smtClean="0">
                <a:ea typeface="ＭＳ Ｐゴシック" pitchFamily="34" charset="-128"/>
                <a:cs typeface="Arial" pitchFamily="34" charset="0"/>
              </a:rPr>
              <a:t> </a:t>
            </a:r>
            <a:r>
              <a:rPr lang="en-US" dirty="0" smtClean="0">
                <a:ea typeface="ＭＳ Ｐゴシック" pitchFamily="34" charset="-128"/>
                <a:cs typeface="Arial" pitchFamily="34" charset="0"/>
              </a:rPr>
              <a:t>Software-defined instrumentation provides access to the essential technologies and PC-based architectures to solve the new generation of test requirements. </a:t>
            </a:r>
            <a:endParaRPr lang="en-US" dirty="0" smtClean="0">
              <a:ea typeface="Verdana" pitchFamily="34" charset="0"/>
              <a:cs typeface="Arial" pitchFamily="34" charset="0"/>
            </a:endParaRPr>
          </a:p>
          <a:p>
            <a:pPr>
              <a:spcAft>
                <a:spcPts val="726"/>
              </a:spcAft>
            </a:pPr>
            <a:r>
              <a:rPr lang="en-US" dirty="0" smtClean="0">
                <a:ea typeface="Verdana" pitchFamily="34" charset="0"/>
                <a:cs typeface="Arial" pitchFamily="34" charset="0"/>
              </a:rPr>
              <a:t>Unlike traditional box instruments with fixed, vendor-defined functionality, NI software-defined instrumentation provides customization and flexibility. </a:t>
            </a:r>
            <a:endParaRPr lang="en-US" sz="1000" dirty="0" smtClean="0">
              <a:ea typeface="Verdana" pitchFamily="34" charset="0"/>
              <a:cs typeface="Arial" pitchFamily="34" charset="0"/>
            </a:endParaRPr>
          </a:p>
          <a:p>
            <a:pPr marL="237127" indent="-237127">
              <a:spcBef>
                <a:spcPct val="20000"/>
              </a:spcBef>
              <a:spcAft>
                <a:spcPts val="726"/>
              </a:spcAft>
              <a:buFont typeface="Arial" pitchFamily="34" charset="0"/>
              <a:buChar char="•"/>
              <a:defRPr/>
            </a:pPr>
            <a:r>
              <a:rPr lang="en-US" b="0" dirty="0" smtClean="0">
                <a:ea typeface="Verdana" pitchFamily="34" charset="0"/>
                <a:cs typeface="Arial" pitchFamily="34" charset="0"/>
              </a:rPr>
              <a:t>Testing based on your needs. The software resides on the host PC or a user-programmable FPGA, allowing user-defined measurements and analysis in real time. </a:t>
            </a:r>
          </a:p>
          <a:p>
            <a:pPr marL="237127" indent="-237127">
              <a:spcBef>
                <a:spcPct val="20000"/>
              </a:spcBef>
              <a:spcAft>
                <a:spcPts val="726"/>
              </a:spcAft>
              <a:buFont typeface="Arial" pitchFamily="34" charset="0"/>
              <a:buChar char="•"/>
              <a:defRPr/>
            </a:pPr>
            <a:r>
              <a:rPr lang="en-US" b="0" dirty="0" smtClean="0">
                <a:ea typeface="Verdana" pitchFamily="34" charset="0"/>
                <a:cs typeface="Arial" pitchFamily="34" charset="0"/>
              </a:rPr>
              <a:t>Future proofing your investment. Modular instrumentation gives you the flexibility to purchase what you need today and scale your test system in the future.</a:t>
            </a:r>
          </a:p>
          <a:p>
            <a:pPr defTabSz="966529" eaLnBrk="0" fontAlgn="base" hangingPunct="0">
              <a:spcBef>
                <a:spcPct val="30000"/>
              </a:spcBef>
              <a:spcAft>
                <a:spcPts val="726"/>
              </a:spcAft>
              <a:defRPr/>
            </a:pPr>
            <a:r>
              <a:rPr lang="en-US" b="0" dirty="0" smtClean="0">
                <a:ea typeface="Verdana" pitchFamily="34" charset="0"/>
                <a:cs typeface="Arial" pitchFamily="34" charset="0"/>
              </a:rPr>
              <a:t>NI offers the complete automated test platform for engineers, featuring unrivaled flexibility, reduced cost, and increased performance. With NI, you can confidently meet the demands of changing and complex test requirements. </a:t>
            </a:r>
            <a:endParaRPr lang="en-US" b="0" baseline="0" dirty="0" smtClean="0">
              <a:cs typeface="Arial" pitchFamily="34" charset="0"/>
            </a:endParaRPr>
          </a:p>
          <a:p>
            <a:endParaRPr lang="en-US" dirty="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09600" y="1676400"/>
            <a:ext cx="8001000" cy="1143000"/>
          </a:xfrm>
          <a:prstGeom prst="rect">
            <a:avLst/>
          </a:prstGeom>
        </p:spPr>
        <p:txBody>
          <a:bodyPr/>
          <a:lstStyle>
            <a:lvl1pPr algn="ctr">
              <a:defRPr sz="3600">
                <a:solidFill>
                  <a:srgbClr val="006699"/>
                </a:solidFill>
              </a:defRPr>
            </a:lvl1pPr>
          </a:lstStyle>
          <a:p>
            <a:r>
              <a:rPr lang="de-DE" smtClean="0"/>
              <a:t>Titelmasterformat durch Klicken bearbeiten</a:t>
            </a:r>
            <a:endParaRPr lang="en-US" dirty="0"/>
          </a:p>
        </p:txBody>
      </p:sp>
      <p:sp>
        <p:nvSpPr>
          <p:cNvPr id="23555" name="Rectangle 3"/>
          <p:cNvSpPr>
            <a:spLocks noGrp="1" noChangeArrowheads="1"/>
          </p:cNvSpPr>
          <p:nvPr>
            <p:ph type="subTitle" idx="1"/>
          </p:nvPr>
        </p:nvSpPr>
        <p:spPr>
          <a:xfrm>
            <a:off x="609600" y="2971800"/>
            <a:ext cx="8001000" cy="1752600"/>
          </a:xfrm>
          <a:prstGeom prst="rect">
            <a:avLst/>
          </a:prstGeom>
        </p:spPr>
        <p:txBody>
          <a:bodyPr/>
          <a:lstStyle>
            <a:lvl1pPr marL="0" indent="0" algn="ctr">
              <a:buFontTx/>
              <a:buNone/>
              <a:defRPr>
                <a:solidFill>
                  <a:srgbClr val="006699"/>
                </a:solidFill>
              </a:defRPr>
            </a:lvl1pPr>
          </a:lstStyle>
          <a:p>
            <a:r>
              <a:rPr lang="de-DE" smtClean="0"/>
              <a:t>Formatvorlage des Untertitelmasters durch Klicken bearbeiten</a:t>
            </a:r>
            <a:endParaRPr 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NI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78333" y="1124712"/>
            <a:ext cx="4028177"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9455993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I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Tree>
    <p:extLst>
      <p:ext uri="{BB962C8B-B14F-4D97-AF65-F5344CB8AC3E}">
        <p14:creationId xmlns="" xmlns:p14="http://schemas.microsoft.com/office/powerpoint/2010/main" val="224997370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I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smtClean="0"/>
              <a:t>Click to edit Master text styles</a:t>
            </a:r>
          </a:p>
        </p:txBody>
      </p:sp>
    </p:spTree>
    <p:extLst>
      <p:ext uri="{BB962C8B-B14F-4D97-AF65-F5344CB8AC3E}">
        <p14:creationId xmlns="" xmlns:p14="http://schemas.microsoft.com/office/powerpoint/2010/main" val="117205795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4500" y="215900"/>
            <a:ext cx="8077200" cy="1155700"/>
          </a:xfrm>
        </p:spPr>
        <p:txBody>
          <a:bodyPr/>
          <a:lstStyle/>
          <a:p>
            <a:r>
              <a:rPr lang="en-US" dirty="0" smtClean="0"/>
              <a:t>Click to edit Master title style</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159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25600"/>
            <a:ext cx="3810000" cy="440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25600"/>
            <a:ext cx="3810000" cy="440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12954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4400" y="35052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81000" y="152400"/>
            <a:ext cx="8534400" cy="1066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81000" y="12954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12954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81000" y="35052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724400" y="35052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31800" y="274638"/>
            <a:ext cx="82296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Content Placeholder 5" descr="ni logo_2c.jpg"/>
          <p:cNvPicPr>
            <a:picLocks noChangeAspect="1"/>
          </p:cNvPicPr>
          <p:nvPr userDrawn="1"/>
        </p:nvPicPr>
        <p:blipFill>
          <a:blip r:embed="rId2" cstate="print"/>
          <a:srcRect l="11427" t="16806" r="11427" b="16806"/>
          <a:stretch>
            <a:fillRect/>
          </a:stretch>
        </p:blipFill>
        <p:spPr bwMode="auto">
          <a:xfrm>
            <a:off x="2466975" y="2209800"/>
            <a:ext cx="4165600" cy="1625600"/>
          </a:xfrm>
          <a:prstGeom prst="rect">
            <a:avLst/>
          </a:prstGeom>
          <a:noFill/>
          <a:ln w="9525">
            <a:noFill/>
            <a:miter lim="800000"/>
            <a:headEnd/>
            <a:tailEnd/>
          </a:ln>
        </p:spPr>
      </p:pic>
      <p:sp useBgFill="1">
        <p:nvSpPr>
          <p:cNvPr id="3" name="Rectangle 2"/>
          <p:cNvSpPr/>
          <p:nvPr userDrawn="1"/>
        </p:nvSpPr>
        <p:spPr bwMode="auto">
          <a:xfrm>
            <a:off x="0" y="6224588"/>
            <a:ext cx="2209800" cy="633412"/>
          </a:xfrm>
          <a:prstGeom prst="rect">
            <a:avLst/>
          </a:prstGeom>
          <a:ln w="9525" cap="flat" cmpd="sng" algn="ctr">
            <a:noFill/>
            <a:prstDash val="solid"/>
            <a:round/>
            <a:headEnd type="none" w="med" len="med"/>
            <a:tailEnd type="none" w="med" len="med"/>
          </a:ln>
          <a:effectLst/>
        </p:spPr>
        <p:txBody>
          <a:bodyPr/>
          <a:lstStyle/>
          <a:p>
            <a:pPr eaLnBrk="0" fontAlgn="base" hangingPunct="0">
              <a:spcBef>
                <a:spcPct val="0"/>
              </a:spcBef>
              <a:spcAft>
                <a:spcPct val="0"/>
              </a:spcAft>
              <a:defRPr/>
            </a:pPr>
            <a:endParaRPr lang="en-US" sz="2400">
              <a:solidFill>
                <a:srgbClr val="3E3E5C"/>
              </a:solidFill>
              <a:ea typeface="ＭＳ Ｐゴシック" charset="-128"/>
              <a:cs typeface="ＭＳ Ｐゴシック" charset="-128"/>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3" name="TextBox 2"/>
          <p:cNvSpPr txBox="1"/>
          <p:nvPr userDrawn="1"/>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963566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12" name="Titel 11"/>
          <p:cNvSpPr>
            <a:spLocks noGrp="1"/>
          </p:cNvSpPr>
          <p:nvPr>
            <p:ph type="title"/>
          </p:nvPr>
        </p:nvSpPr>
        <p:spPr/>
        <p:txBody>
          <a:bodyPr/>
          <a:lstStyle>
            <a:lvl1pPr>
              <a:defRPr/>
            </a:lvl1pPr>
          </a:lstStyle>
          <a:p>
            <a:r>
              <a:rPr lang="de-DE" smtClean="0"/>
              <a:t>Titelmasterformat durch Klicken bearbeiten</a:t>
            </a:r>
            <a:endParaRPr lang="de-DE" dirty="0"/>
          </a:p>
        </p:txBody>
      </p:sp>
      <p:sp>
        <p:nvSpPr>
          <p:cNvPr id="14" name="Inhaltsplatzhalter 13"/>
          <p:cNvSpPr>
            <a:spLocks noGrp="1"/>
          </p:cNvSpPr>
          <p:nvPr>
            <p:ph sz="quarter" idx="10"/>
          </p:nvPr>
        </p:nvSpPr>
        <p:spPr>
          <a:xfrm>
            <a:off x="428596" y="1500174"/>
            <a:ext cx="8715404" cy="4500594"/>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External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7542163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External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idx="1" hasCustomPrompt="1"/>
          </p:nvPr>
        </p:nvSpPr>
        <p:spPr>
          <a:xfrm>
            <a:off x="478332" y="1121384"/>
            <a:ext cx="8165605" cy="4949008"/>
          </a:xfrm>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13591580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External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0080519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Tree>
    <p:extLst>
      <p:ext uri="{BB962C8B-B14F-4D97-AF65-F5344CB8AC3E}">
        <p14:creationId xmlns="" xmlns:p14="http://schemas.microsoft.com/office/powerpoint/2010/main" val="23150718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xternal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smtClean="0"/>
              <a:t>Click to edit Master text styles</a:t>
            </a:r>
          </a:p>
        </p:txBody>
      </p:sp>
    </p:spTree>
    <p:extLst>
      <p:ext uri="{BB962C8B-B14F-4D97-AF65-F5344CB8AC3E}">
        <p14:creationId xmlns="" xmlns:p14="http://schemas.microsoft.com/office/powerpoint/2010/main" val="18144707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159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25600"/>
            <a:ext cx="3810000" cy="440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25600"/>
            <a:ext cx="3810000" cy="440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4500" y="215900"/>
            <a:ext cx="8077200" cy="1155700"/>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12954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4400" y="35052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Title 3"/>
          <p:cNvSpPr>
            <a:spLocks noGrp="1"/>
          </p:cNvSpPr>
          <p:nvPr>
            <p:ph type="title"/>
          </p:nvPr>
        </p:nvSpPr>
        <p:spPr/>
        <p:txBody>
          <a:bodyPr/>
          <a:lstStyle/>
          <a:p>
            <a:r>
              <a:rPr lang="en-US" smtClean="0"/>
              <a:t>Click to edit Master title style</a:t>
            </a:r>
            <a:endParaRPr lang="it-IT"/>
          </a:p>
        </p:txBody>
      </p:sp>
    </p:spTree>
    <p:extLst>
      <p:ext uri="{BB962C8B-B14F-4D97-AF65-F5344CB8AC3E}">
        <p14:creationId xmlns="" xmlns:p14="http://schemas.microsoft.com/office/powerpoint/2010/main" val="14960730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4" name="TextBox 3"/>
          <p:cNvSpPr txBox="1"/>
          <p:nvPr userDrawn="1"/>
        </p:nvSpPr>
        <p:spPr>
          <a:xfrm>
            <a:off x="350489" y="6330950"/>
            <a:ext cx="644728" cy="276999"/>
          </a:xfrm>
          <a:prstGeom prst="rect">
            <a:avLst/>
          </a:prstGeom>
          <a:noFill/>
        </p:spPr>
        <p:txBody>
          <a:bodyPr wrap="none" rtlCol="0">
            <a:spAutoFit/>
          </a:bodyPr>
          <a:lstStyle/>
          <a:p>
            <a:r>
              <a:rPr lang="en-US" sz="1200" dirty="0" smtClean="0"/>
              <a:t>ni.com</a:t>
            </a:r>
            <a:endParaRPr lang="en-US" sz="1200" b="0" dirty="0">
              <a:solidFill>
                <a:schemeClr val="tx1"/>
              </a:solidFill>
              <a:latin typeface="+mn-lt"/>
            </a:endParaRPr>
          </a:p>
        </p:txBody>
      </p:sp>
    </p:spTree>
    <p:extLst>
      <p:ext uri="{BB962C8B-B14F-4D97-AF65-F5344CB8AC3E}">
        <p14:creationId xmlns="" xmlns:p14="http://schemas.microsoft.com/office/powerpoint/2010/main" val="2609444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el">
    <p:spTree>
      <p:nvGrpSpPr>
        <p:cNvPr id="1" name=""/>
        <p:cNvGrpSpPr/>
        <p:nvPr/>
      </p:nvGrpSpPr>
      <p:grpSpPr>
        <a:xfrm>
          <a:off x="0" y="0"/>
          <a:ext cx="0" cy="0"/>
          <a:chOff x="0" y="0"/>
          <a:chExt cx="0" cy="0"/>
        </a:xfrm>
      </p:grpSpPr>
      <p:sp>
        <p:nvSpPr>
          <p:cNvPr id="12" name="Titel 11"/>
          <p:cNvSpPr>
            <a:spLocks noGrp="1"/>
          </p:cNvSpPr>
          <p:nvPr>
            <p:ph type="title"/>
          </p:nvPr>
        </p:nvSpPr>
        <p:spPr/>
        <p:txBody>
          <a:bodyPr/>
          <a:lstStyle/>
          <a:p>
            <a:r>
              <a:rPr lang="de-DE" smtClean="0"/>
              <a:t>Titelmasterformat durch Klicken bearbeiten</a:t>
            </a:r>
            <a:endParaRPr lang="de-DE"/>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Cust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6" name="TextBox 5"/>
          <p:cNvSpPr txBox="1"/>
          <p:nvPr userDrawn="1"/>
        </p:nvSpPr>
        <p:spPr>
          <a:xfrm>
            <a:off x="350489" y="6330950"/>
            <a:ext cx="2889317" cy="276999"/>
          </a:xfrm>
          <a:prstGeom prst="rect">
            <a:avLst/>
          </a:prstGeom>
          <a:noFill/>
        </p:spPr>
        <p:txBody>
          <a:bodyPr wrap="none" rtlCol="0">
            <a:spAutoFit/>
          </a:bodyPr>
          <a:lstStyle/>
          <a:p>
            <a:r>
              <a:rPr lang="en-US" sz="1200" dirty="0" smtClean="0"/>
              <a:t>ni.com | </a:t>
            </a:r>
            <a:r>
              <a:rPr lang="en-US" sz="1200" b="1" dirty="0" smtClean="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 xmlns:p14="http://schemas.microsoft.com/office/powerpoint/2010/main" val="31059426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Cust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Customer confidential master title style</a:t>
            </a:r>
            <a:endParaRPr lang="en-US" dirty="0"/>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1591873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Cust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27689652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Customer confidential master title style</a:t>
            </a:r>
            <a:endParaRPr lang="en-US" dirty="0"/>
          </a:p>
        </p:txBody>
      </p:sp>
    </p:spTree>
    <p:extLst>
      <p:ext uri="{BB962C8B-B14F-4D97-AF65-F5344CB8AC3E}">
        <p14:creationId xmlns="" xmlns:p14="http://schemas.microsoft.com/office/powerpoint/2010/main" val="4187479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smtClean="0"/>
              <a:t>Click to edit Master text styles</a:t>
            </a:r>
          </a:p>
        </p:txBody>
      </p:sp>
    </p:spTree>
    <p:extLst>
      <p:ext uri="{BB962C8B-B14F-4D97-AF65-F5344CB8AC3E}">
        <p14:creationId xmlns="" xmlns:p14="http://schemas.microsoft.com/office/powerpoint/2010/main" val="3105127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28596" y="1500174"/>
            <a:ext cx="4214842" cy="464347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862542" y="1500174"/>
            <a:ext cx="4281458" cy="464347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Titel 6"/>
          <p:cNvSpPr>
            <a:spLocks noGrp="1"/>
          </p:cNvSpPr>
          <p:nvPr>
            <p:ph type="title"/>
          </p:nvPr>
        </p:nvSpPr>
        <p:spPr/>
        <p:txBody>
          <a:bodyPr/>
          <a:lstStyle/>
          <a:p>
            <a:r>
              <a:rPr lang="de-DE" smtClean="0"/>
              <a:t>Titelmasterformat durch Klicken bearbeiten</a:t>
            </a:r>
            <a:endParaRPr lang="de-DE"/>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sp>
        <p:nvSpPr>
          <p:cNvPr id="4" name="Rechteck 3"/>
          <p:cNvSpPr/>
          <p:nvPr userDrawn="1"/>
        </p:nvSpPr>
        <p:spPr bwMode="auto">
          <a:xfrm>
            <a:off x="0" y="0"/>
            <a:ext cx="9144000" cy="188913"/>
          </a:xfrm>
          <a:prstGeom prst="rect">
            <a:avLst/>
          </a:prstGeom>
          <a:solidFill>
            <a:schemeClr val="accent6"/>
          </a:solidFill>
          <a:ln w="9525" cap="flat" cmpd="sng" algn="ctr">
            <a:solidFill>
              <a:schemeClr val="accent6"/>
            </a:solidFill>
            <a:prstDash val="solid"/>
            <a:round/>
            <a:headEnd type="none" w="med" len="med"/>
            <a:tailEnd type="triangle" w="lg" len="lg"/>
          </a:ln>
          <a:effectLst/>
        </p:spPr>
        <p:txBody>
          <a:bodyPr wrap="none" anchor="ctr"/>
          <a:lstStyle/>
          <a:p>
            <a:pPr algn="ctr" eaLnBrk="0" fontAlgn="base" hangingPunct="0">
              <a:spcBef>
                <a:spcPct val="0"/>
              </a:spcBef>
              <a:spcAft>
                <a:spcPct val="0"/>
              </a:spcAft>
              <a:defRPr/>
            </a:pPr>
            <a:r>
              <a:rPr lang="de-DE" sz="1100" b="1" dirty="0">
                <a:solidFill>
                  <a:prstClr val="white"/>
                </a:solidFill>
              </a:rPr>
              <a:t>… Demo … Demo … Demo … Demo … Demo … Demo … Demo … Demo … Demo … Demo … Demo … Demo … Demo … Demo … Demo … Demo … Demo … Demo … </a:t>
            </a:r>
          </a:p>
        </p:txBody>
      </p:sp>
      <p:sp>
        <p:nvSpPr>
          <p:cNvPr id="12" name="Titel 11"/>
          <p:cNvSpPr>
            <a:spLocks noGrp="1"/>
          </p:cNvSpPr>
          <p:nvPr>
            <p:ph type="title"/>
          </p:nvPr>
        </p:nvSpPr>
        <p:spPr/>
        <p:txBody>
          <a:bodyPr/>
          <a:lstStyle>
            <a:lvl1pPr>
              <a:defRPr/>
            </a:lvl1pPr>
          </a:lstStyle>
          <a:p>
            <a:r>
              <a:rPr lang="de-DE" smtClean="0"/>
              <a:t>Titelmasterformat durch Klicken bearbeiten</a:t>
            </a:r>
            <a:endParaRPr lang="de-DE" dirty="0"/>
          </a:p>
        </p:txBody>
      </p:sp>
      <p:sp>
        <p:nvSpPr>
          <p:cNvPr id="14" name="Inhaltsplatzhalter 13"/>
          <p:cNvSpPr>
            <a:spLocks noGrp="1"/>
          </p:cNvSpPr>
          <p:nvPr>
            <p:ph sz="quarter" idx="10"/>
          </p:nvPr>
        </p:nvSpPr>
        <p:spPr>
          <a:xfrm>
            <a:off x="428596" y="1500174"/>
            <a:ext cx="8715404" cy="4500594"/>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Leer">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Intro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350489" y="6330950"/>
            <a:ext cx="644728" cy="276999"/>
          </a:xfrm>
          <a:prstGeom prst="rect">
            <a:avLst/>
          </a:prstGeom>
          <a:noFill/>
        </p:spPr>
        <p:txBody>
          <a:bodyPr wrap="none" rtlCol="0">
            <a:spAutoFit/>
          </a:bodyPr>
          <a:lstStyle/>
          <a:p>
            <a:r>
              <a:rPr lang="en-US" sz="1200" dirty="0" smtClean="0"/>
              <a:t>ni.com</a:t>
            </a:r>
            <a:endParaRPr lang="en-US" sz="1200" b="0" dirty="0">
              <a:solidFill>
                <a:schemeClr val="tx1"/>
              </a:solidFill>
              <a:latin typeface="+mn-lt"/>
            </a:endParaRPr>
          </a:p>
        </p:txBody>
      </p:sp>
    </p:spTree>
    <p:extLst>
      <p:ext uri="{BB962C8B-B14F-4D97-AF65-F5344CB8AC3E}">
        <p14:creationId xmlns="" xmlns:p14="http://schemas.microsoft.com/office/powerpoint/2010/main" val="373870906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NI Conf Title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6" name="TextBox 5"/>
          <p:cNvSpPr txBox="1"/>
          <p:nvPr/>
        </p:nvSpPr>
        <p:spPr>
          <a:xfrm>
            <a:off x="350489" y="6330950"/>
            <a:ext cx="2055371" cy="276999"/>
          </a:xfrm>
          <a:prstGeom prst="rect">
            <a:avLst/>
          </a:prstGeom>
          <a:noFill/>
        </p:spPr>
        <p:txBody>
          <a:bodyPr wrap="none" rtlCol="0">
            <a:spAutoFit/>
          </a:bodyPr>
          <a:lstStyle/>
          <a:p>
            <a:r>
              <a:rPr lang="en-US" sz="1200" dirty="0" smtClean="0"/>
              <a:t>ni.com | </a:t>
            </a:r>
            <a:r>
              <a:rPr lang="en-US" sz="1200" b="0" dirty="0" smtClean="0">
                <a:solidFill>
                  <a:schemeClr val="tx1"/>
                </a:solidFill>
                <a:latin typeface="+mn-lt"/>
              </a:rPr>
              <a:t>NI</a:t>
            </a:r>
            <a:r>
              <a:rPr lang="en-US" sz="1200" b="0" baseline="0" dirty="0" smtClean="0">
                <a:solidFill>
                  <a:schemeClr val="tx1"/>
                </a:solidFill>
                <a:latin typeface="+mn-lt"/>
              </a:rPr>
              <a:t> </a:t>
            </a:r>
            <a:r>
              <a:rPr lang="en-US" sz="1200" b="0" dirty="0" smtClean="0">
                <a:solidFill>
                  <a:schemeClr val="tx1"/>
                </a:solidFill>
                <a:latin typeface="+mn-lt"/>
              </a:rPr>
              <a:t>CONFIDENTIAL</a:t>
            </a:r>
            <a:endParaRPr lang="en-US" sz="1200" b="0" dirty="0">
              <a:solidFill>
                <a:schemeClr val="tx1"/>
              </a:solidFill>
              <a:latin typeface="+mn-lt"/>
            </a:endParaRPr>
          </a:p>
        </p:txBody>
      </p:sp>
    </p:spTree>
    <p:extLst>
      <p:ext uri="{BB962C8B-B14F-4D97-AF65-F5344CB8AC3E}">
        <p14:creationId xmlns="" xmlns:p14="http://schemas.microsoft.com/office/powerpoint/2010/main" val="65552446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NI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4503129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3.jpe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jpe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1.xml"/><Relationship Id="rId7"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cstate="print"/>
          <a:srcRect/>
          <a:stretch>
            <a:fillRect/>
          </a:stretch>
        </a:blipFill>
        <a:effectLst/>
      </p:bgPr>
    </p:bg>
    <p:spTree>
      <p:nvGrpSpPr>
        <p:cNvPr id="1" name=""/>
        <p:cNvGrpSpPr/>
        <p:nvPr/>
      </p:nvGrpSpPr>
      <p:grpSpPr>
        <a:xfrm>
          <a:off x="0" y="0"/>
          <a:ext cx="0" cy="0"/>
          <a:chOff x="0" y="0"/>
          <a:chExt cx="0" cy="0"/>
        </a:xfrm>
      </p:grpSpPr>
      <p:sp>
        <p:nvSpPr>
          <p:cNvPr id="22532" name="AutoShape 4">
            <a:hlinkClick r:id="" action="ppaction://hlinkshowjump?jump=previousslide" highlightClick="1"/>
          </p:cNvPr>
          <p:cNvSpPr>
            <a:spLocks noChangeArrowheads="1"/>
          </p:cNvSpPr>
          <p:nvPr/>
        </p:nvSpPr>
        <p:spPr bwMode="auto">
          <a:xfrm>
            <a:off x="0" y="0"/>
            <a:ext cx="539750" cy="333375"/>
          </a:xfrm>
          <a:prstGeom prst="actionButtonBackPrevious">
            <a:avLst/>
          </a:prstGeom>
          <a:noFill/>
          <a:ln w="9525">
            <a:noFill/>
            <a:miter lim="800000"/>
            <a:headEnd/>
            <a:tailEnd type="none" w="lg" len="lg"/>
          </a:ln>
          <a:effectLst/>
        </p:spPr>
        <p:txBody>
          <a:bodyPr wrap="none" anchor="ctr"/>
          <a:lstStyle/>
          <a:p>
            <a:pPr algn="ctr" eaLnBrk="0" fontAlgn="base" hangingPunct="0">
              <a:spcBef>
                <a:spcPct val="0"/>
              </a:spcBef>
              <a:spcAft>
                <a:spcPct val="0"/>
              </a:spcAft>
              <a:defRPr/>
            </a:pPr>
            <a:endParaRPr lang="de-DE" sz="2400" b="1">
              <a:solidFill>
                <a:prstClr val="black"/>
              </a:solidFill>
            </a:endParaRPr>
          </a:p>
        </p:txBody>
      </p:sp>
      <p:sp>
        <p:nvSpPr>
          <p:cNvPr id="22533" name="AutoShape 5">
            <a:hlinkClick r:id="" action="ppaction://hlinkshowjump?jump=nextslide" highlightClick="1"/>
          </p:cNvPr>
          <p:cNvSpPr>
            <a:spLocks noChangeArrowheads="1"/>
          </p:cNvSpPr>
          <p:nvPr/>
        </p:nvSpPr>
        <p:spPr bwMode="auto">
          <a:xfrm>
            <a:off x="8604250" y="0"/>
            <a:ext cx="539750" cy="333375"/>
          </a:xfrm>
          <a:prstGeom prst="actionButtonForwardNext">
            <a:avLst/>
          </a:prstGeom>
          <a:noFill/>
          <a:ln w="9525">
            <a:noFill/>
            <a:miter lim="800000"/>
            <a:headEnd/>
            <a:tailEnd type="none" w="lg" len="lg"/>
          </a:ln>
          <a:effectLst/>
        </p:spPr>
        <p:txBody>
          <a:bodyPr wrap="none" anchor="ctr"/>
          <a:lstStyle/>
          <a:p>
            <a:pPr algn="ctr" eaLnBrk="0" fontAlgn="base" hangingPunct="0">
              <a:spcBef>
                <a:spcPct val="0"/>
              </a:spcBef>
              <a:spcAft>
                <a:spcPct val="0"/>
              </a:spcAft>
              <a:defRPr/>
            </a:pPr>
            <a:endParaRPr lang="de-DE" sz="2400" b="1">
              <a:solidFill>
                <a:prstClr val="black"/>
              </a:solidFill>
            </a:endParaRPr>
          </a:p>
        </p:txBody>
      </p:sp>
      <p:sp>
        <p:nvSpPr>
          <p:cNvPr id="1028" name="Titelplatzhalter 9"/>
          <p:cNvSpPr>
            <a:spLocks noGrp="1"/>
          </p:cNvSpPr>
          <p:nvPr>
            <p:ph type="title"/>
          </p:nvPr>
        </p:nvSpPr>
        <p:spPr bwMode="auto">
          <a:xfrm>
            <a:off x="428625" y="274638"/>
            <a:ext cx="871537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1029" name="Textplatzhalter 10"/>
          <p:cNvSpPr>
            <a:spLocks noGrp="1"/>
          </p:cNvSpPr>
          <p:nvPr>
            <p:ph type="body" idx="1"/>
          </p:nvPr>
        </p:nvSpPr>
        <p:spPr bwMode="auto">
          <a:xfrm>
            <a:off x="428625" y="1500188"/>
            <a:ext cx="8715375"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p:timing>
    <p:tnLst>
      <p:par>
        <p:cTn id="1" dur="indefinite" restart="never" nodeType="tmRoot"/>
      </p:par>
    </p:tnLst>
  </p:timing>
  <p:txStyles>
    <p:titleStyle>
      <a:lvl1pPr algn="l" rtl="0" eaLnBrk="0" fontAlgn="base" hangingPunct="0">
        <a:spcBef>
          <a:spcPct val="0"/>
        </a:spcBef>
        <a:spcAft>
          <a:spcPct val="0"/>
        </a:spcAft>
        <a:defRPr sz="3600" b="1">
          <a:solidFill>
            <a:srgbClr val="006699"/>
          </a:solidFill>
          <a:latin typeface="+mj-lt"/>
          <a:ea typeface="+mj-ea"/>
          <a:cs typeface="+mj-cs"/>
        </a:defRPr>
      </a:lvl1pPr>
      <a:lvl2pPr algn="l" rtl="0" eaLnBrk="0" fontAlgn="base" hangingPunct="0">
        <a:spcBef>
          <a:spcPct val="0"/>
        </a:spcBef>
        <a:spcAft>
          <a:spcPct val="0"/>
        </a:spcAft>
        <a:defRPr sz="3600" b="1">
          <a:solidFill>
            <a:srgbClr val="006699"/>
          </a:solidFill>
          <a:latin typeface="Arial Narrow" pitchFamily="34" charset="0"/>
        </a:defRPr>
      </a:lvl2pPr>
      <a:lvl3pPr algn="l" rtl="0" eaLnBrk="0" fontAlgn="base" hangingPunct="0">
        <a:spcBef>
          <a:spcPct val="0"/>
        </a:spcBef>
        <a:spcAft>
          <a:spcPct val="0"/>
        </a:spcAft>
        <a:defRPr sz="3600" b="1">
          <a:solidFill>
            <a:srgbClr val="006699"/>
          </a:solidFill>
          <a:latin typeface="Arial Narrow" pitchFamily="34" charset="0"/>
        </a:defRPr>
      </a:lvl3pPr>
      <a:lvl4pPr algn="l" rtl="0" eaLnBrk="0" fontAlgn="base" hangingPunct="0">
        <a:spcBef>
          <a:spcPct val="0"/>
        </a:spcBef>
        <a:spcAft>
          <a:spcPct val="0"/>
        </a:spcAft>
        <a:defRPr sz="3600" b="1">
          <a:solidFill>
            <a:srgbClr val="006699"/>
          </a:solidFill>
          <a:latin typeface="Arial Narrow" pitchFamily="34" charset="0"/>
        </a:defRPr>
      </a:lvl4pPr>
      <a:lvl5pPr algn="l" rtl="0" eaLnBrk="0" fontAlgn="base" hangingPunct="0">
        <a:spcBef>
          <a:spcPct val="0"/>
        </a:spcBef>
        <a:spcAft>
          <a:spcPct val="0"/>
        </a:spcAft>
        <a:defRPr sz="3600" b="1">
          <a:solidFill>
            <a:srgbClr val="006699"/>
          </a:solidFill>
          <a:latin typeface="Arial Narrow" pitchFamily="34" charset="0"/>
        </a:defRPr>
      </a:lvl5pPr>
      <a:lvl6pPr marL="457200" algn="l" rtl="0" eaLnBrk="1" fontAlgn="base" hangingPunct="1">
        <a:spcBef>
          <a:spcPct val="0"/>
        </a:spcBef>
        <a:spcAft>
          <a:spcPct val="0"/>
        </a:spcAft>
        <a:defRPr sz="2800" b="1">
          <a:solidFill>
            <a:schemeClr val="tx1"/>
          </a:solidFill>
          <a:latin typeface="Arial Narrow" pitchFamily="34" charset="0"/>
        </a:defRPr>
      </a:lvl6pPr>
      <a:lvl7pPr marL="914400" algn="l" rtl="0" eaLnBrk="1" fontAlgn="base" hangingPunct="1">
        <a:spcBef>
          <a:spcPct val="0"/>
        </a:spcBef>
        <a:spcAft>
          <a:spcPct val="0"/>
        </a:spcAft>
        <a:defRPr sz="2800" b="1">
          <a:solidFill>
            <a:schemeClr val="tx1"/>
          </a:solidFill>
          <a:latin typeface="Arial Narrow" pitchFamily="34" charset="0"/>
        </a:defRPr>
      </a:lvl7pPr>
      <a:lvl8pPr marL="1371600" algn="l" rtl="0" eaLnBrk="1" fontAlgn="base" hangingPunct="1">
        <a:spcBef>
          <a:spcPct val="0"/>
        </a:spcBef>
        <a:spcAft>
          <a:spcPct val="0"/>
        </a:spcAft>
        <a:defRPr sz="2800" b="1">
          <a:solidFill>
            <a:schemeClr val="tx1"/>
          </a:solidFill>
          <a:latin typeface="Arial Narrow" pitchFamily="34" charset="0"/>
        </a:defRPr>
      </a:lvl8pPr>
      <a:lvl9pPr marL="1828800" algn="l" rtl="0" eaLnBrk="1" fontAlgn="base" hangingPunct="1">
        <a:spcBef>
          <a:spcPct val="0"/>
        </a:spcBef>
        <a:spcAft>
          <a:spcPct val="0"/>
        </a:spcAft>
        <a:defRPr sz="2800" b="1">
          <a:solidFill>
            <a:schemeClr val="tx1"/>
          </a:solidFill>
          <a:latin typeface="Arial Narrow" pitchFamily="34" charset="0"/>
        </a:defRPr>
      </a:lvl9pPr>
    </p:titleStyle>
    <p:bodyStyle>
      <a:lvl1pPr marL="174625" indent="-174625" algn="l" rtl="0" eaLnBrk="0" fontAlgn="base" hangingPunct="0">
        <a:spcBef>
          <a:spcPct val="20000"/>
        </a:spcBef>
        <a:spcAft>
          <a:spcPct val="0"/>
        </a:spcAft>
        <a:buChar char="•"/>
        <a:defRPr sz="2800">
          <a:solidFill>
            <a:schemeClr val="tx1"/>
          </a:solidFill>
          <a:latin typeface="+mn-lt"/>
          <a:ea typeface="+mn-ea"/>
          <a:cs typeface="+mn-cs"/>
        </a:defRPr>
      </a:lvl1pPr>
      <a:lvl2pPr marL="508000" indent="-217488" algn="l" rtl="0" eaLnBrk="0" fontAlgn="base" hangingPunct="0">
        <a:spcBef>
          <a:spcPct val="20000"/>
        </a:spcBef>
        <a:spcAft>
          <a:spcPct val="0"/>
        </a:spcAft>
        <a:buFont typeface="Wingdings" pitchFamily="2" charset="2"/>
        <a:buChar char="§"/>
        <a:defRPr sz="2400">
          <a:solidFill>
            <a:schemeClr val="tx1"/>
          </a:solidFill>
          <a:latin typeface="+mn-lt"/>
        </a:defRPr>
      </a:lvl2pPr>
      <a:lvl3pPr marL="857250" indent="-176213" algn="l" rtl="0" eaLnBrk="0" fontAlgn="base" hangingPunct="0">
        <a:spcBef>
          <a:spcPct val="20000"/>
        </a:spcBef>
        <a:spcAft>
          <a:spcPct val="0"/>
        </a:spcAft>
        <a:buFont typeface="Symbol" pitchFamily="18" charset="2"/>
        <a:buChar char="-"/>
        <a:defRPr sz="2000">
          <a:solidFill>
            <a:schemeClr val="tx1"/>
          </a:solidFill>
          <a:latin typeface="+mn-lt"/>
        </a:defRPr>
      </a:lvl3pPr>
      <a:lvl4pPr marL="1206500" indent="-234950" algn="l" rtl="0" eaLnBrk="0" fontAlgn="base" hangingPunct="0">
        <a:spcBef>
          <a:spcPct val="20000"/>
        </a:spcBef>
        <a:spcAft>
          <a:spcPct val="0"/>
        </a:spcAft>
        <a:buFont typeface="Courier New" pitchFamily="49" charset="0"/>
        <a:buChar char="o"/>
        <a:defRPr sz="1600">
          <a:solidFill>
            <a:schemeClr val="tx1"/>
          </a:solidFill>
          <a:latin typeface="+mn-lt"/>
        </a:defRPr>
      </a:lvl4pPr>
      <a:lvl5pPr marL="1482725" indent="-161925" algn="l" rtl="0" eaLnBrk="0" fontAlgn="base" hangingPunct="0">
        <a:spcBef>
          <a:spcPct val="20000"/>
        </a:spcBef>
        <a:spcAft>
          <a:spcPct val="0"/>
        </a:spcAft>
        <a:buChar char="»"/>
        <a:defRPr sz="1400">
          <a:solidFill>
            <a:schemeClr val="tx1"/>
          </a:solidFill>
          <a:latin typeface="+mn-lt"/>
        </a:defRPr>
      </a:lvl5pPr>
      <a:lvl6pPr marL="1939925" indent="-161925" algn="l" rtl="0" eaLnBrk="1" fontAlgn="base" hangingPunct="1">
        <a:spcBef>
          <a:spcPct val="20000"/>
        </a:spcBef>
        <a:spcAft>
          <a:spcPct val="0"/>
        </a:spcAft>
        <a:buChar char="»"/>
        <a:defRPr sz="1400">
          <a:solidFill>
            <a:schemeClr val="tx1"/>
          </a:solidFill>
          <a:latin typeface="+mn-lt"/>
        </a:defRPr>
      </a:lvl6pPr>
      <a:lvl7pPr marL="2397125" indent="-161925" algn="l" rtl="0" eaLnBrk="1" fontAlgn="base" hangingPunct="1">
        <a:spcBef>
          <a:spcPct val="20000"/>
        </a:spcBef>
        <a:spcAft>
          <a:spcPct val="0"/>
        </a:spcAft>
        <a:buChar char="»"/>
        <a:defRPr sz="1400">
          <a:solidFill>
            <a:schemeClr val="tx1"/>
          </a:solidFill>
          <a:latin typeface="+mn-lt"/>
        </a:defRPr>
      </a:lvl7pPr>
      <a:lvl8pPr marL="2854325" indent="-161925" algn="l" rtl="0" eaLnBrk="1" fontAlgn="base" hangingPunct="1">
        <a:spcBef>
          <a:spcPct val="20000"/>
        </a:spcBef>
        <a:spcAft>
          <a:spcPct val="0"/>
        </a:spcAft>
        <a:buChar char="»"/>
        <a:defRPr sz="1400">
          <a:solidFill>
            <a:schemeClr val="tx1"/>
          </a:solidFill>
          <a:latin typeface="+mn-lt"/>
        </a:defRPr>
      </a:lvl8pPr>
      <a:lvl9pPr marL="3311525" indent="-161925" algn="l" rtl="0" eaLnBrk="1" fontAlgn="base" hangingPunct="1">
        <a:spcBef>
          <a:spcPct val="20000"/>
        </a:spcBef>
        <a:spcAft>
          <a:spcPct val="0"/>
        </a:spcAft>
        <a:buChar char="»"/>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14"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NI confidential master title style</a:t>
            </a:r>
            <a:endParaRPr lang="en-US" dirty="0"/>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5" name="TextBox 14"/>
          <p:cNvSpPr txBox="1"/>
          <p:nvPr/>
        </p:nvSpPr>
        <p:spPr>
          <a:xfrm>
            <a:off x="350489" y="6330950"/>
            <a:ext cx="2055371" cy="276999"/>
          </a:xfrm>
          <a:prstGeom prst="rect">
            <a:avLst/>
          </a:prstGeom>
          <a:noFill/>
        </p:spPr>
        <p:txBody>
          <a:bodyPr wrap="none" rtlCol="0">
            <a:spAutoFit/>
          </a:bodyPr>
          <a:lstStyle/>
          <a:p>
            <a:r>
              <a:rPr lang="en-US" sz="1200" dirty="0" smtClean="0"/>
              <a:t>ni.com | </a:t>
            </a:r>
            <a:r>
              <a:rPr lang="en-US" sz="1200" b="0" dirty="0" smtClean="0">
                <a:solidFill>
                  <a:schemeClr val="tx1"/>
                </a:solidFill>
                <a:latin typeface="+mn-lt"/>
              </a:rPr>
              <a:t>NI</a:t>
            </a:r>
            <a:r>
              <a:rPr lang="en-US" sz="1200" b="0" baseline="0" dirty="0" smtClean="0">
                <a:solidFill>
                  <a:schemeClr val="tx1"/>
                </a:solidFill>
                <a:latin typeface="+mn-lt"/>
              </a:rPr>
              <a:t> </a:t>
            </a:r>
            <a:r>
              <a:rPr lang="en-US" sz="1200" b="0" dirty="0" smtClean="0">
                <a:solidFill>
                  <a:schemeClr val="tx1"/>
                </a:solidFill>
                <a:latin typeface="+mn-lt"/>
              </a:rPr>
              <a:t>CONFIDENTIAL</a:t>
            </a:r>
            <a:endParaRPr lang="en-US" sz="1200" b="0" dirty="0">
              <a:solidFill>
                <a:schemeClr val="tx1"/>
              </a:solidFill>
              <a:latin typeface="+mn-lt"/>
            </a:endParaRPr>
          </a:p>
        </p:txBody>
      </p:sp>
      <p:pic>
        <p:nvPicPr>
          <p:cNvPr id="10" name="Content Placeholder 5" descr="ni logo_2c.jpg"/>
          <p:cNvPicPr>
            <a:picLocks noChangeAspect="1"/>
          </p:cNvPicPr>
          <p:nvPr userDrawn="1"/>
        </p:nvPicPr>
        <p:blipFill>
          <a:blip r:embed="rId15" cstate="print"/>
          <a:srcRect/>
          <a:stretch>
            <a:fillRect/>
          </a:stretch>
        </p:blipFill>
        <p:spPr bwMode="auto">
          <a:xfrm>
            <a:off x="7270750" y="6370638"/>
            <a:ext cx="1651000" cy="387350"/>
          </a:xfrm>
          <a:prstGeom prst="rect">
            <a:avLst/>
          </a:prstGeom>
          <a:noFill/>
          <a:ln w="9525">
            <a:noFill/>
            <a:miter lim="800000"/>
            <a:headEnd/>
            <a:tailEnd/>
          </a:ln>
        </p:spPr>
      </p:pic>
      <p:pic>
        <p:nvPicPr>
          <p:cNvPr id="12" name="Content Placeholder 5" descr="ni logo_2c.jpg"/>
          <p:cNvPicPr>
            <a:picLocks noChangeAspect="1"/>
          </p:cNvPicPr>
          <p:nvPr userDrawn="1"/>
        </p:nvPicPr>
        <p:blipFill>
          <a:blip r:embed="rId16" cstate="print"/>
          <a:srcRect/>
          <a:stretch>
            <a:fillRect/>
          </a:stretch>
        </p:blipFill>
        <p:spPr bwMode="auto">
          <a:xfrm>
            <a:off x="274638" y="6246813"/>
            <a:ext cx="1284287" cy="527050"/>
          </a:xfrm>
          <a:prstGeom prst="rect">
            <a:avLst/>
          </a:prstGeom>
          <a:noFill/>
          <a:ln w="9525">
            <a:noFill/>
            <a:miter lim="800000"/>
            <a:headEnd/>
            <a:tailEnd/>
          </a:ln>
        </p:spPr>
      </p:pic>
      <p:sp>
        <p:nvSpPr>
          <p:cNvPr id="13" name="Rectangle 12"/>
          <p:cNvSpPr/>
          <p:nvPr userDrawn="1"/>
        </p:nvSpPr>
        <p:spPr bwMode="auto">
          <a:xfrm>
            <a:off x="0" y="6096000"/>
            <a:ext cx="9144000" cy="46038"/>
          </a:xfrm>
          <a:prstGeom prst="rect">
            <a:avLst/>
          </a:prstGeom>
          <a:solidFill>
            <a:srgbClr val="115898"/>
          </a:solidFill>
          <a:ln w="9525" cap="flat" cmpd="sng" algn="ctr">
            <a:noFill/>
            <a:prstDash val="solid"/>
            <a:round/>
            <a:headEnd type="none" w="med" len="med"/>
            <a:tailEnd type="none" w="med" len="med"/>
          </a:ln>
          <a:effectLst/>
        </p:spPr>
        <p:txBody>
          <a:bodyPr/>
          <a:lstStyle/>
          <a:p>
            <a:pPr eaLnBrk="0" fontAlgn="base" hangingPunct="0">
              <a:spcBef>
                <a:spcPct val="0"/>
              </a:spcBef>
              <a:spcAft>
                <a:spcPct val="0"/>
              </a:spcAft>
              <a:defRPr/>
            </a:pPr>
            <a:endParaRPr lang="en-US" sz="2400">
              <a:solidFill>
                <a:srgbClr val="3E3E5C"/>
              </a:solidFill>
              <a:ea typeface="ＭＳ Ｐゴシック" charset="-128"/>
              <a:cs typeface="ＭＳ Ｐゴシック" charset="-128"/>
            </a:endParaRPr>
          </a:p>
        </p:txBody>
      </p:sp>
      <p:sp>
        <p:nvSpPr>
          <p:cNvPr id="14" name="Rectangle 13"/>
          <p:cNvSpPr/>
          <p:nvPr userDrawn="1"/>
        </p:nvSpPr>
        <p:spPr bwMode="auto">
          <a:xfrm>
            <a:off x="274638" y="6246813"/>
            <a:ext cx="1284287" cy="511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3E3E5C"/>
              </a:solidFill>
              <a:ea typeface="ＭＳ Ｐゴシック" charset="-128"/>
            </a:endParaRPr>
          </a:p>
        </p:txBody>
      </p:sp>
    </p:spTree>
    <p:extLst>
      <p:ext uri="{BB962C8B-B14F-4D97-AF65-F5344CB8AC3E}">
        <p14:creationId xmlns="" xmlns:p14="http://schemas.microsoft.com/office/powerpoint/2010/main" val="256252711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68" r:id="rId12"/>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12"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Master title style</a:t>
            </a:r>
            <a:endParaRPr lang="en-US" dirty="0"/>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fld id="{C53BE2A3-E884-4DA2-864E-54215D46267C}" type="slidenum">
              <a:rPr lang="en-US" sz="1100" smtClean="0">
                <a:solidFill>
                  <a:prstClr val="black">
                    <a:tint val="75000"/>
                  </a:prstClr>
                </a:solidFill>
              </a:rPr>
              <a:pPr/>
              <a:t>‹#›</a:t>
            </a:fld>
            <a:endParaRPr lang="en-US" sz="1100" dirty="0">
              <a:solidFill>
                <a:prstClr val="black">
                  <a:tint val="75000"/>
                </a:prstClr>
              </a:solidFill>
            </a:endParaRPr>
          </a:p>
        </p:txBody>
      </p:sp>
      <p:sp>
        <p:nvSpPr>
          <p:cNvPr id="10" name="TextBox 9"/>
          <p:cNvSpPr txBox="1"/>
          <p:nvPr/>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79460483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8" r:id="rId7"/>
    <p:sldLayoutId id="2147483709" r:id="rId8"/>
    <p:sldLayoutId id="2147483710" r:id="rId9"/>
    <p:sldLayoutId id="2147483713" r:id="rId10"/>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Customer confidential master title style</a:t>
            </a:r>
            <a:endParaRPr lang="en-US" dirty="0"/>
          </a:p>
        </p:txBody>
      </p:sp>
      <p:sp>
        <p:nvSpPr>
          <p:cNvPr id="3" name="Text Placeholder 2"/>
          <p:cNvSpPr>
            <a:spLocks noGrp="1"/>
          </p:cNvSpPr>
          <p:nvPr>
            <p:ph type="body" idx="1"/>
          </p:nvPr>
        </p:nvSpPr>
        <p:spPr>
          <a:xfrm>
            <a:off x="478332" y="1121384"/>
            <a:ext cx="8165605"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2" name="TextBox 11"/>
          <p:cNvSpPr txBox="1"/>
          <p:nvPr/>
        </p:nvSpPr>
        <p:spPr>
          <a:xfrm>
            <a:off x="350489" y="6330950"/>
            <a:ext cx="2889317" cy="276999"/>
          </a:xfrm>
          <a:prstGeom prst="rect">
            <a:avLst/>
          </a:prstGeom>
          <a:noFill/>
        </p:spPr>
        <p:txBody>
          <a:bodyPr wrap="none" rtlCol="0">
            <a:spAutoFit/>
          </a:bodyPr>
          <a:lstStyle/>
          <a:p>
            <a:r>
              <a:rPr lang="en-US" sz="1200" dirty="0" smtClean="0"/>
              <a:t>ni.com | </a:t>
            </a:r>
            <a:r>
              <a:rPr lang="en-US" sz="1200" b="1" dirty="0" smtClean="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 xmlns:p14="http://schemas.microsoft.com/office/powerpoint/2010/main" val="56951058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ars.lindstrom@ni.com"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57.jpe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3" Type="http://schemas.openxmlformats.org/officeDocument/2006/relationships/image" Target="../media/image58.gif"/><Relationship Id="rId7" Type="http://schemas.openxmlformats.org/officeDocument/2006/relationships/image" Target="../media/image62.tiff"/><Relationship Id="rId12"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21.xml"/><Relationship Id="rId6" Type="http://schemas.openxmlformats.org/officeDocument/2006/relationships/image" Target="../media/image61.jpeg"/><Relationship Id="rId11" Type="http://schemas.openxmlformats.org/officeDocument/2006/relationships/image" Target="../media/image66.tiff"/><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4" Type="http://schemas.openxmlformats.org/officeDocument/2006/relationships/image" Target="../media/image59.tiff"/><Relationship Id="rId9" Type="http://schemas.openxmlformats.org/officeDocument/2006/relationships/image" Target="../media/image64.png"/><Relationship Id="rId14" Type="http://schemas.openxmlformats.org/officeDocument/2006/relationships/image" Target="../media/image69.png"/></Relationships>
</file>

<file path=ppt/slides/_rels/slide1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26.xml"/><Relationship Id="rId5" Type="http://schemas.openxmlformats.org/officeDocument/2006/relationships/image" Target="../media/image71.png"/><Relationship Id="rId4" Type="http://schemas.openxmlformats.org/officeDocument/2006/relationships/image" Target="../media/image73.png"/></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6.xml"/><Relationship Id="rId1" Type="http://schemas.openxmlformats.org/officeDocument/2006/relationships/slideLayout" Target="../slideLayouts/slideLayout21.xml"/><Relationship Id="rId5" Type="http://schemas.openxmlformats.org/officeDocument/2006/relationships/image" Target="../media/image75.png"/><Relationship Id="rId4" Type="http://schemas.openxmlformats.org/officeDocument/2006/relationships/image" Target="../media/image74.png"/></Relationships>
</file>

<file path=ppt/slides/_rels/slide1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7.png"/><Relationship Id="rId7" Type="http://schemas.openxmlformats.org/officeDocument/2006/relationships/image" Target="../media/image81.jpeg"/><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image" Target="../media/image80.jpe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8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6.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85.png"/></Relationships>
</file>

<file path=ppt/slides/_rels/slide21.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5.png"/><Relationship Id="rId7" Type="http://schemas.openxmlformats.org/officeDocument/2006/relationships/image" Target="../media/image90.png"/><Relationship Id="rId2" Type="http://schemas.openxmlformats.org/officeDocument/2006/relationships/notesSlide" Target="../notesSlides/notesSlide21.xml"/><Relationship Id="rId1" Type="http://schemas.openxmlformats.org/officeDocument/2006/relationships/slideLayout" Target="../slideLayouts/slideLayout26.xml"/><Relationship Id="rId6" Type="http://schemas.openxmlformats.org/officeDocument/2006/relationships/image" Target="../media/image89.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s>
</file>

<file path=ppt/slides/_rels/slide22.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jpeg"/></Relationships>
</file>

<file path=ppt/slides/_rels/slide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3.xml"/><Relationship Id="rId1" Type="http://schemas.openxmlformats.org/officeDocument/2006/relationships/slideLayout" Target="../slideLayouts/slideLayout21.xml"/><Relationship Id="rId4" Type="http://schemas.openxmlformats.org/officeDocument/2006/relationships/image" Target="../media/image101.png"/></Relationships>
</file>

<file path=ppt/slides/_rels/slide2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image" Target="../media/image108.png"/><Relationship Id="rId5" Type="http://schemas.openxmlformats.org/officeDocument/2006/relationships/image" Target="../media/image107.jpeg"/><Relationship Id="rId4" Type="http://schemas.openxmlformats.org/officeDocument/2006/relationships/image" Target="../media/image106.png"/></Relationships>
</file>

<file path=ppt/slides/_rels/slide29.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tags" Target="../tags/tag4.xml"/><Relationship Id="rId7" Type="http://schemas.openxmlformats.org/officeDocument/2006/relationships/image" Target="../media/image109.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9.xml"/><Relationship Id="rId5" Type="http://schemas.openxmlformats.org/officeDocument/2006/relationships/slideLayout" Target="../slideLayouts/slideLayout23.xml"/><Relationship Id="rId4" Type="http://schemas.openxmlformats.org/officeDocument/2006/relationships/tags" Target="../tags/tag5.xml"/><Relationship Id="rId9" Type="http://schemas.openxmlformats.org/officeDocument/2006/relationships/image" Target="../media/image111.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113.png"/></Relationships>
</file>

<file path=ppt/slides/_rels/slide3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1.xml"/><Relationship Id="rId1" Type="http://schemas.openxmlformats.org/officeDocument/2006/relationships/slideLayout" Target="../slideLayouts/slideLayout21.xml"/><Relationship Id="rId5" Type="http://schemas.openxmlformats.org/officeDocument/2006/relationships/image" Target="../media/image116.png"/><Relationship Id="rId4" Type="http://schemas.openxmlformats.org/officeDocument/2006/relationships/image" Target="../media/image115.png"/></Relationships>
</file>

<file path=ppt/slides/_rels/slide3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118.png"/></Relationships>
</file>

<file path=ppt/slides/_rels/slide3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4.xml"/><Relationship Id="rId1" Type="http://schemas.openxmlformats.org/officeDocument/2006/relationships/slideLayout" Target="../slideLayouts/slideLayout25.xml"/><Relationship Id="rId5" Type="http://schemas.openxmlformats.org/officeDocument/2006/relationships/image" Target="../media/image122.png"/><Relationship Id="rId4" Type="http://schemas.openxmlformats.org/officeDocument/2006/relationships/image" Target="../media/image12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tags" Target="../tags/tag6.xml"/><Relationship Id="rId4" Type="http://schemas.openxmlformats.org/officeDocument/2006/relationships/image" Target="../media/image12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notesSlide" Target="../notesSlides/notesSlide4.xml"/><Relationship Id="rId21" Type="http://schemas.openxmlformats.org/officeDocument/2006/relationships/image" Target="../media/image25.png"/><Relationship Id="rId7" Type="http://schemas.microsoft.com/office/2007/relationships/hdphoto" Target="../media/hdphoto1.wdp"/><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slideLayout" Target="../slideLayouts/slideLayout21.xml"/><Relationship Id="rId16" Type="http://schemas.openxmlformats.org/officeDocument/2006/relationships/image" Target="../media/image20.png"/><Relationship Id="rId20" Type="http://schemas.openxmlformats.org/officeDocument/2006/relationships/image" Target="../media/image24.png"/><Relationship Id="rId1" Type="http://schemas.openxmlformats.org/officeDocument/2006/relationships/tags" Target="../tags/tag1.xml"/><Relationship Id="rId6" Type="http://schemas.openxmlformats.org/officeDocument/2006/relationships/image" Target="../media/image12.png"/><Relationship Id="rId11" Type="http://schemas.openxmlformats.org/officeDocument/2006/relationships/image" Target="../media/image15.png"/><Relationship Id="rId5" Type="http://schemas.openxmlformats.org/officeDocument/2006/relationships/image" Target="../media/image11.png"/><Relationship Id="rId15" Type="http://schemas.openxmlformats.org/officeDocument/2006/relationships/image" Target="../media/image19.png"/><Relationship Id="rId23" Type="http://schemas.openxmlformats.org/officeDocument/2006/relationships/image" Target="../media/image27.pn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10.png"/><Relationship Id="rId9" Type="http://schemas.microsoft.com/office/2007/relationships/hdphoto" Target="../media/hdphoto2.wdp"/><Relationship Id="rId14" Type="http://schemas.openxmlformats.org/officeDocument/2006/relationships/image" Target="../media/image18.png"/><Relationship Id="rId22" Type="http://schemas.openxmlformats.org/officeDocument/2006/relationships/image" Target="../media/image26.png"/></Relationships>
</file>

<file path=ppt/slides/_rels/slide4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0.xml"/><Relationship Id="rId1" Type="http://schemas.openxmlformats.org/officeDocument/2006/relationships/slideLayout" Target="../slideLayouts/slideLayout21.xml"/><Relationship Id="rId5" Type="http://schemas.openxmlformats.org/officeDocument/2006/relationships/image" Target="../media/image127.png"/><Relationship Id="rId4" Type="http://schemas.openxmlformats.org/officeDocument/2006/relationships/image" Target="../media/image126.png"/></Relationships>
</file>

<file path=ppt/slides/_rels/slide4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2.xml"/><Relationship Id="rId1" Type="http://schemas.openxmlformats.org/officeDocument/2006/relationships/slideLayout" Target="../slideLayouts/slideLayout25.xml"/><Relationship Id="rId4" Type="http://schemas.openxmlformats.org/officeDocument/2006/relationships/image" Target="../media/image129.png"/></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3.xml"/><Relationship Id="rId1" Type="http://schemas.openxmlformats.org/officeDocument/2006/relationships/slideLayout" Target="../slideLayouts/slideLayout25.xml"/><Relationship Id="rId4" Type="http://schemas.openxmlformats.org/officeDocument/2006/relationships/image" Target="../media/image130.png"/></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4.xml"/><Relationship Id="rId1" Type="http://schemas.openxmlformats.org/officeDocument/2006/relationships/slideLayout" Target="../slideLayouts/slideLayout25.xml"/><Relationship Id="rId4" Type="http://schemas.openxmlformats.org/officeDocument/2006/relationships/image" Target="../media/image131.png"/></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5.xml"/><Relationship Id="rId1" Type="http://schemas.openxmlformats.org/officeDocument/2006/relationships/slideLayout" Target="../slideLayouts/slideLayout25.xml"/><Relationship Id="rId4" Type="http://schemas.openxmlformats.org/officeDocument/2006/relationships/image" Target="../media/image132.png"/></Relationships>
</file>

<file path=ppt/slides/_rels/slide4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8.xml"/><Relationship Id="rId1" Type="http://schemas.openxmlformats.org/officeDocument/2006/relationships/slideLayout" Target="../slideLayouts/slideLayout21.xml"/><Relationship Id="rId4" Type="http://schemas.openxmlformats.org/officeDocument/2006/relationships/image" Target="../media/image13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jpeg"/><Relationship Id="rId3" Type="http://schemas.openxmlformats.org/officeDocument/2006/relationships/notesSlide" Target="../notesSlides/notesSlide5.xml"/><Relationship Id="rId7" Type="http://schemas.openxmlformats.org/officeDocument/2006/relationships/oleObject" Target="../embeddings/oleObject1.bin"/><Relationship Id="rId12" Type="http://schemas.openxmlformats.org/officeDocument/2006/relationships/image" Target="../media/image36.png"/><Relationship Id="rId2" Type="http://schemas.openxmlformats.org/officeDocument/2006/relationships/slideLayout" Target="../slideLayouts/slideLayout21.xml"/><Relationship Id="rId1" Type="http://schemas.openxmlformats.org/officeDocument/2006/relationships/vmlDrawing" Target="../drawings/vmlDrawing1.vml"/><Relationship Id="rId6" Type="http://schemas.openxmlformats.org/officeDocument/2006/relationships/image" Target="../media/image31.jpeg"/><Relationship Id="rId11" Type="http://schemas.openxmlformats.org/officeDocument/2006/relationships/image" Target="../media/image35.png"/><Relationship Id="rId5" Type="http://schemas.openxmlformats.org/officeDocument/2006/relationships/image" Target="../media/image30.jpeg"/><Relationship Id="rId10" Type="http://schemas.openxmlformats.org/officeDocument/2006/relationships/image" Target="../media/image34.jpeg"/><Relationship Id="rId4" Type="http://schemas.openxmlformats.org/officeDocument/2006/relationships/image" Target="../media/image29.jpeg"/><Relationship Id="rId9" Type="http://schemas.openxmlformats.org/officeDocument/2006/relationships/image" Target="../media/image33.jpeg"/><Relationship Id="rId14" Type="http://schemas.openxmlformats.org/officeDocument/2006/relationships/image" Target="../media/image38.jpe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png"/><Relationship Id="rId7" Type="http://schemas.openxmlformats.org/officeDocument/2006/relationships/image" Target="../media/image140.png"/><Relationship Id="rId2" Type="http://schemas.openxmlformats.org/officeDocument/2006/relationships/notesSlide" Target="../notesSlides/notesSlide51.xml"/><Relationship Id="rId1" Type="http://schemas.openxmlformats.org/officeDocument/2006/relationships/slideLayout" Target="../slideLayouts/slideLayout21.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s>
</file>

<file path=ppt/slides/_rels/slide5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3.xml"/><Relationship Id="rId1" Type="http://schemas.openxmlformats.org/officeDocument/2006/relationships/slideLayout" Target="../slideLayouts/slideLayout22.xml"/><Relationship Id="rId4" Type="http://schemas.openxmlformats.org/officeDocument/2006/relationships/image" Target="../media/image14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5.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6.xml"/><Relationship Id="rId1" Type="http://schemas.openxmlformats.org/officeDocument/2006/relationships/slideLayout" Target="../slideLayouts/slideLayout21.xml"/><Relationship Id="rId5" Type="http://schemas.openxmlformats.org/officeDocument/2006/relationships/image" Target="../media/image147.png"/><Relationship Id="rId4" Type="http://schemas.openxmlformats.org/officeDocument/2006/relationships/image" Target="../media/image14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6.png"/><Relationship Id="rId3" Type="http://schemas.openxmlformats.org/officeDocument/2006/relationships/notesSlide" Target="../notesSlides/notesSlide6.xml"/><Relationship Id="rId7" Type="http://schemas.openxmlformats.org/officeDocument/2006/relationships/hyperlink" Target="file:///\\RE\Hewlett%20Packard%2035670A%20%20Dynamic%20Signal%20Analyzer%20on%20avalontest.com" TargetMode="External"/><Relationship Id="rId12" Type="http://schemas.openxmlformats.org/officeDocument/2006/relationships/image" Target="../media/image45.png"/><Relationship Id="rId17" Type="http://schemas.openxmlformats.org/officeDocument/2006/relationships/image" Target="../media/image49.png"/><Relationship Id="rId2" Type="http://schemas.openxmlformats.org/officeDocument/2006/relationships/slideLayout" Target="../slideLayouts/slideLayout22.xml"/><Relationship Id="rId16" Type="http://schemas.openxmlformats.org/officeDocument/2006/relationships/image" Target="../media/image35.png"/><Relationship Id="rId1" Type="http://schemas.openxmlformats.org/officeDocument/2006/relationships/vmlDrawing" Target="../drawings/vmlDrawing2.vml"/><Relationship Id="rId6" Type="http://schemas.openxmlformats.org/officeDocument/2006/relationships/image" Target="../media/image41.jpeg"/><Relationship Id="rId11" Type="http://schemas.openxmlformats.org/officeDocument/2006/relationships/image" Target="../media/image44.png"/><Relationship Id="rId5" Type="http://schemas.openxmlformats.org/officeDocument/2006/relationships/hyperlink" Target="file:///\\re\Fluke%208840A%20DMM,%205%201\2%20digit%20on%20avalontest.com" TargetMode="External"/><Relationship Id="rId15" Type="http://schemas.openxmlformats.org/officeDocument/2006/relationships/image" Target="../media/image48.jpeg"/><Relationship Id="rId10" Type="http://schemas.openxmlformats.org/officeDocument/2006/relationships/image" Target="../media/image43.png"/><Relationship Id="rId4" Type="http://schemas.openxmlformats.org/officeDocument/2006/relationships/image" Target="../media/image40.jpeg"/><Relationship Id="rId9" Type="http://schemas.openxmlformats.org/officeDocument/2006/relationships/oleObject" Target="../embeddings/oleObject2.bin"/><Relationship Id="rId14" Type="http://schemas.openxmlformats.org/officeDocument/2006/relationships/image" Target="../media/image47.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61.xml"/><Relationship Id="rId1" Type="http://schemas.openxmlformats.org/officeDocument/2006/relationships/slideLayout" Target="../slideLayouts/slideLayout21.xml"/><Relationship Id="rId6" Type="http://schemas.openxmlformats.org/officeDocument/2006/relationships/image" Target="../media/image151.gif"/><Relationship Id="rId5" Type="http://schemas.openxmlformats.org/officeDocument/2006/relationships/image" Target="../media/image150.png"/><Relationship Id="rId4" Type="http://schemas.openxmlformats.org/officeDocument/2006/relationships/image" Target="../media/image149.gif"/></Relationships>
</file>

<file path=ppt/slides/_rels/slide6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62.xml"/><Relationship Id="rId1" Type="http://schemas.openxmlformats.org/officeDocument/2006/relationships/slideLayout" Target="../slideLayouts/slideLayout21.xml"/><Relationship Id="rId4" Type="http://schemas.openxmlformats.org/officeDocument/2006/relationships/image" Target="../media/image153.png"/></Relationships>
</file>

<file path=ppt/slides/_rels/slide6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63.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65.xml"/><Relationship Id="rId1" Type="http://schemas.openxmlformats.org/officeDocument/2006/relationships/slideLayout" Target="../slideLayouts/slideLayout21.xml"/></Relationships>
</file>

<file path=ppt/slides/_rels/slide6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66.xml"/><Relationship Id="rId1" Type="http://schemas.openxmlformats.org/officeDocument/2006/relationships/slideLayout" Target="../slideLayouts/slideLayout21.xml"/></Relationships>
</file>

<file path=ppt/slides/_rels/slide6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67.xm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68.xml"/><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69.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72.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304800" y="304800"/>
            <a:ext cx="8458200" cy="6248400"/>
          </a:xfrm>
          <a:prstGeom prst="rect">
            <a:avLst/>
          </a:prstGeom>
          <a:ln w="28575"/>
        </p:spPr>
        <p:style>
          <a:lnRef idx="2">
            <a:schemeClr val="accent2"/>
          </a:lnRef>
          <a:fillRef idx="1">
            <a:schemeClr val="lt1"/>
          </a:fillRef>
          <a:effectRef idx="0">
            <a:schemeClr val="accent2"/>
          </a:effectRef>
          <a:fontRef idx="minor">
            <a:schemeClr val="dk1"/>
          </a:fontRef>
        </p:style>
        <p:txBody>
          <a:bodyPr lIns="182880" tIns="182880" rIns="182880" bIns="182880" rtlCol="0" anchor="ctr"/>
          <a:lstStyle/>
          <a:p>
            <a:pPr algn="ctr"/>
            <a:r>
              <a:rPr lang="en-US" sz="2400" b="1" dirty="0" smtClean="0">
                <a:solidFill>
                  <a:srgbClr val="FF0000"/>
                </a:solidFill>
              </a:rPr>
              <a:t>IMPORTANT INSTRUCTOR</a:t>
            </a:r>
            <a:r>
              <a:rPr lang="en-US" b="1" dirty="0" smtClean="0">
                <a:solidFill>
                  <a:srgbClr val="FF0000"/>
                </a:solidFill>
              </a:rPr>
              <a:t> </a:t>
            </a:r>
            <a:r>
              <a:rPr lang="en-US" sz="2400" b="1" dirty="0" smtClean="0">
                <a:solidFill>
                  <a:srgbClr val="FF0000"/>
                </a:solidFill>
              </a:rPr>
              <a:t>NOTES—READ ME FIRST</a:t>
            </a:r>
          </a:p>
          <a:p>
            <a:pPr algn="ctr"/>
            <a:endParaRPr lang="en-US" sz="1050" dirty="0"/>
          </a:p>
          <a:p>
            <a:pPr marL="285750" indent="-285750">
              <a:buFont typeface="Arial" pitchFamily="34" charset="0"/>
              <a:buChar char="•"/>
            </a:pPr>
            <a:r>
              <a:rPr lang="en-US" sz="2000" dirty="0" smtClean="0"/>
              <a:t>A recommended instructor demo script and solution files have been provided as complementary files to this slide deck. If applicable, please ensure that you have the accompanying files.</a:t>
            </a:r>
          </a:p>
          <a:p>
            <a:pPr algn="ctr"/>
            <a:endParaRPr lang="en-US" sz="1200" dirty="0"/>
          </a:p>
          <a:p>
            <a:pPr marL="285750" indent="-285750">
              <a:buFont typeface="Arial" pitchFamily="34" charset="0"/>
              <a:buChar char="•"/>
            </a:pPr>
            <a:r>
              <a:rPr lang="en-US" sz="2000" dirty="0" smtClean="0"/>
              <a:t>The content in this slide deck is enough for a 3-hour hands-on seminar: 1-hour of presentation/demo content and 2 hours of proctored hands-on exercises.</a:t>
            </a:r>
          </a:p>
          <a:p>
            <a:pPr lvl="2"/>
            <a:endParaRPr lang="en-US" sz="1600" dirty="0" smtClean="0"/>
          </a:p>
          <a:p>
            <a:pPr lvl="2"/>
            <a:endParaRPr lang="en-US" sz="1600" dirty="0" smtClean="0"/>
          </a:p>
          <a:p>
            <a:pPr lvl="2"/>
            <a:endParaRPr lang="en-US" sz="1600" dirty="0" smtClean="0"/>
          </a:p>
          <a:p>
            <a:pPr lvl="2"/>
            <a:endParaRPr lang="en-US" sz="1600" dirty="0"/>
          </a:p>
          <a:p>
            <a:pPr lvl="2"/>
            <a:endParaRPr lang="en-US" sz="1600" dirty="0" smtClean="0"/>
          </a:p>
          <a:p>
            <a:pPr lvl="2"/>
            <a:endParaRPr lang="en-US" sz="1600" dirty="0" smtClean="0"/>
          </a:p>
          <a:p>
            <a:pPr lvl="2"/>
            <a:endParaRPr lang="en-US" sz="1600" dirty="0"/>
          </a:p>
          <a:p>
            <a:pPr lvl="2"/>
            <a:endParaRPr lang="en-US" sz="1600" dirty="0" smtClean="0"/>
          </a:p>
          <a:p>
            <a:pPr lvl="2"/>
            <a:endParaRPr lang="en-US" sz="1600" dirty="0"/>
          </a:p>
          <a:p>
            <a:pPr algn="ctr"/>
            <a:endParaRPr lang="en-US" sz="1050" dirty="0" smtClean="0"/>
          </a:p>
          <a:p>
            <a:endParaRPr lang="en-US" sz="1050" dirty="0"/>
          </a:p>
          <a:p>
            <a:pPr algn="r"/>
            <a:r>
              <a:rPr lang="en-US" sz="1600" i="1" dirty="0" smtClean="0"/>
              <a:t>Questions? Feedback? We’d love to hear from you.  </a:t>
            </a:r>
          </a:p>
          <a:p>
            <a:pPr algn="r"/>
            <a:r>
              <a:rPr lang="en-US" sz="1600" dirty="0" smtClean="0"/>
              <a:t>Lars Lindstrom | </a:t>
            </a:r>
            <a:r>
              <a:rPr lang="en-US" sz="1600" dirty="0" smtClean="0">
                <a:hlinkClick r:id="rId3"/>
              </a:rPr>
              <a:t>lars.lindstrom@ni.com</a:t>
            </a:r>
            <a:r>
              <a:rPr lang="en-US" sz="1600" dirty="0" smtClean="0"/>
              <a:t> | x36253</a:t>
            </a:r>
          </a:p>
        </p:txBody>
      </p:sp>
    </p:spTree>
    <p:extLst>
      <p:ext uri="{BB962C8B-B14F-4D97-AF65-F5344CB8AC3E}">
        <p14:creationId xmlns="" xmlns:p14="http://schemas.microsoft.com/office/powerpoint/2010/main" val="193811342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p:cNvCxnSpPr/>
          <p:nvPr/>
        </p:nvCxnSpPr>
        <p:spPr>
          <a:xfrm>
            <a:off x="3352800" y="3505200"/>
            <a:ext cx="2286000" cy="0"/>
          </a:xfrm>
          <a:prstGeom prst="straightConnector1">
            <a:avLst/>
          </a:prstGeom>
          <a:ln w="88900" cmpd="sng">
            <a:tailEnd type="arrow"/>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5756232" y="4572000"/>
            <a:ext cx="2971799" cy="1323439"/>
          </a:xfrm>
          <a:prstGeom prst="rect">
            <a:avLst/>
          </a:prstGeom>
          <a:noFill/>
        </p:spPr>
        <p:txBody>
          <a:bodyPr wrap="square" rtlCol="0">
            <a:spAutoFit/>
          </a:bodyPr>
          <a:lstStyle/>
          <a:p>
            <a:pPr algn="ctr" eaLnBrk="0" fontAlgn="base" hangingPunct="0">
              <a:spcBef>
                <a:spcPct val="0"/>
              </a:spcBef>
              <a:spcAft>
                <a:spcPct val="0"/>
              </a:spcAft>
            </a:pPr>
            <a:r>
              <a:rPr lang="en-US" sz="2000" dirty="0" smtClean="0">
                <a:solidFill>
                  <a:prstClr val="black"/>
                </a:solidFill>
              </a:rPr>
              <a:t>Smaller</a:t>
            </a:r>
          </a:p>
          <a:p>
            <a:pPr algn="ctr" eaLnBrk="0" fontAlgn="base" hangingPunct="0">
              <a:spcBef>
                <a:spcPct val="0"/>
              </a:spcBef>
              <a:spcAft>
                <a:spcPct val="0"/>
              </a:spcAft>
            </a:pPr>
            <a:r>
              <a:rPr lang="en-US" sz="2000" dirty="0" smtClean="0">
                <a:solidFill>
                  <a:prstClr val="black"/>
                </a:solidFill>
              </a:rPr>
              <a:t>Faster</a:t>
            </a:r>
          </a:p>
          <a:p>
            <a:pPr algn="ctr" eaLnBrk="0" fontAlgn="base" hangingPunct="0">
              <a:spcBef>
                <a:spcPct val="0"/>
              </a:spcBef>
              <a:spcAft>
                <a:spcPct val="0"/>
              </a:spcAft>
            </a:pPr>
            <a:r>
              <a:rPr lang="en-US" sz="2000" dirty="0" smtClean="0">
                <a:solidFill>
                  <a:prstClr val="black"/>
                </a:solidFill>
              </a:rPr>
              <a:t>More Accurate</a:t>
            </a:r>
          </a:p>
          <a:p>
            <a:pPr algn="ctr" eaLnBrk="0" fontAlgn="base" hangingPunct="0">
              <a:spcBef>
                <a:spcPct val="0"/>
              </a:spcBef>
              <a:spcAft>
                <a:spcPct val="0"/>
              </a:spcAft>
            </a:pPr>
            <a:r>
              <a:rPr lang="en-US" sz="2000" dirty="0" smtClean="0">
                <a:solidFill>
                  <a:prstClr val="black"/>
                </a:solidFill>
              </a:rPr>
              <a:t>Less Expensive</a:t>
            </a:r>
            <a:endParaRPr lang="en-US" sz="2000" dirty="0">
              <a:solidFill>
                <a:prstClr val="black"/>
              </a:solidFill>
            </a:endParaRPr>
          </a:p>
        </p:txBody>
      </p:sp>
      <p:sp>
        <p:nvSpPr>
          <p:cNvPr id="10" name="TextBox 9"/>
          <p:cNvSpPr txBox="1"/>
          <p:nvPr/>
        </p:nvSpPr>
        <p:spPr>
          <a:xfrm>
            <a:off x="396088" y="1143000"/>
            <a:ext cx="3136308" cy="400110"/>
          </a:xfrm>
          <a:prstGeom prst="rect">
            <a:avLst/>
          </a:prstGeom>
          <a:noFill/>
        </p:spPr>
        <p:txBody>
          <a:bodyPr wrap="none" rtlCol="0">
            <a:spAutoFit/>
          </a:bodyPr>
          <a:lstStyle/>
          <a:p>
            <a:pPr algn="ctr" eaLnBrk="0" fontAlgn="base" hangingPunct="0">
              <a:spcBef>
                <a:spcPct val="0"/>
              </a:spcBef>
              <a:spcAft>
                <a:spcPct val="0"/>
              </a:spcAft>
            </a:pPr>
            <a:r>
              <a:rPr lang="en-US" sz="2000" b="1" dirty="0" smtClean="0">
                <a:solidFill>
                  <a:prstClr val="black"/>
                </a:solidFill>
              </a:rPr>
              <a:t>Traditional Rack and Stack</a:t>
            </a:r>
            <a:endParaRPr lang="en-US" sz="2000" b="1" dirty="0">
              <a:solidFill>
                <a:prstClr val="black"/>
              </a:solidFill>
            </a:endParaRPr>
          </a:p>
        </p:txBody>
      </p:sp>
      <p:sp>
        <p:nvSpPr>
          <p:cNvPr id="11" name="TextBox 10"/>
          <p:cNvSpPr txBox="1"/>
          <p:nvPr/>
        </p:nvSpPr>
        <p:spPr>
          <a:xfrm>
            <a:off x="5724665" y="1143000"/>
            <a:ext cx="3034933" cy="400110"/>
          </a:xfrm>
          <a:prstGeom prst="rect">
            <a:avLst/>
          </a:prstGeom>
          <a:noFill/>
        </p:spPr>
        <p:txBody>
          <a:bodyPr wrap="none" rtlCol="0">
            <a:spAutoFit/>
          </a:bodyPr>
          <a:lstStyle/>
          <a:p>
            <a:pPr algn="ctr" eaLnBrk="0" fontAlgn="base" hangingPunct="0">
              <a:spcBef>
                <a:spcPct val="0"/>
              </a:spcBef>
              <a:spcAft>
                <a:spcPct val="0"/>
              </a:spcAft>
            </a:pPr>
            <a:r>
              <a:rPr lang="en-US" sz="2000" b="1" dirty="0" smtClean="0">
                <a:solidFill>
                  <a:prstClr val="black"/>
                </a:solidFill>
              </a:rPr>
              <a:t>PXI Modular Instruments</a:t>
            </a:r>
            <a:endParaRPr lang="en-US" sz="2000" b="1" dirty="0">
              <a:solidFill>
                <a:prstClr val="black"/>
              </a:solidFill>
            </a:endParaRPr>
          </a:p>
        </p:txBody>
      </p:sp>
      <p:pic>
        <p:nvPicPr>
          <p:cNvPr id="3" name="Picture 2" descr="BAE_F-2_Poster_v2.jpg"/>
          <p:cNvPicPr>
            <a:picLocks noChangeAspect="1"/>
          </p:cNvPicPr>
          <p:nvPr/>
        </p:nvPicPr>
        <p:blipFill rotWithShape="1">
          <a:blip r:embed="rId3" cstate="print">
            <a:extLst>
              <a:ext uri="{BEBA8EAE-BF5A-486C-A8C5-ECC9F3942E4B}">
                <a14:imgProps xmlns:a14="http://schemas.microsoft.com/office/drawing/2010/main" xmlns="">
                  <a14:imgLayer r:embed="rId4">
                    <a14:imgEffect>
                      <a14:backgroundRemoval t="10000" b="93000" l="9953" r="89891"/>
                    </a14:imgEffect>
                  </a14:imgLayer>
                </a14:imgProps>
              </a:ext>
              <a:ext uri="{28A0092B-C50C-407E-A947-70E740481C1C}">
                <a14:useLocalDpi xmlns:a14="http://schemas.microsoft.com/office/drawing/2010/main" xmlns="" val="0"/>
              </a:ext>
            </a:extLst>
          </a:blip>
          <a:srcRect l="16477" t="9633" r="16824" b="6862"/>
          <a:stretch/>
        </p:blipFill>
        <p:spPr>
          <a:xfrm>
            <a:off x="1202242" y="1600200"/>
            <a:ext cx="1524000" cy="4451057"/>
          </a:xfrm>
          <a:prstGeom prst="rect">
            <a:avLst/>
          </a:prstGeom>
        </p:spPr>
      </p:pic>
      <p:pic>
        <p:nvPicPr>
          <p:cNvPr id="6" name="Picture 5" descr="DSC_6447_final.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6175331" y="1524000"/>
            <a:ext cx="2133600" cy="3213864"/>
          </a:xfrm>
          <a:prstGeom prst="rect">
            <a:avLst/>
          </a:prstGeom>
        </p:spPr>
      </p:pic>
      <p:sp>
        <p:nvSpPr>
          <p:cNvPr id="15" name="TextBox 14"/>
          <p:cNvSpPr txBox="1"/>
          <p:nvPr/>
        </p:nvSpPr>
        <p:spPr>
          <a:xfrm>
            <a:off x="3417953" y="3048000"/>
            <a:ext cx="1834413" cy="400110"/>
          </a:xfrm>
          <a:prstGeom prst="rect">
            <a:avLst/>
          </a:prstGeom>
          <a:noFill/>
        </p:spPr>
        <p:txBody>
          <a:bodyPr wrap="none" rtlCol="0">
            <a:spAutoFit/>
          </a:bodyPr>
          <a:lstStyle/>
          <a:p>
            <a:pPr eaLnBrk="0" fontAlgn="base" hangingPunct="0">
              <a:spcBef>
                <a:spcPct val="0"/>
              </a:spcBef>
              <a:spcAft>
                <a:spcPct val="0"/>
              </a:spcAft>
            </a:pPr>
            <a:r>
              <a:rPr lang="en-US" sz="2000" dirty="0" smtClean="0">
                <a:solidFill>
                  <a:prstClr val="black"/>
                </a:solidFill>
              </a:rPr>
              <a:t>Replaced With</a:t>
            </a:r>
            <a:endParaRPr lang="en-US" sz="2000" dirty="0">
              <a:solidFill>
                <a:prstClr val="black"/>
              </a:solidFill>
            </a:endParaRPr>
          </a:p>
        </p:txBody>
      </p:sp>
      <p:sp>
        <p:nvSpPr>
          <p:cNvPr id="12" name="Title 1"/>
          <p:cNvSpPr txBox="1">
            <a:spLocks/>
          </p:cNvSpPr>
          <p:nvPr/>
        </p:nvSpPr>
        <p:spPr bwMode="auto">
          <a:xfrm>
            <a:off x="304800" y="228600"/>
            <a:ext cx="8534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eaLnBrk="0" fontAlgn="base" hangingPunct="0">
              <a:spcBef>
                <a:spcPct val="0"/>
              </a:spcBef>
              <a:spcAft>
                <a:spcPct val="0"/>
              </a:spcAft>
            </a:pPr>
            <a:endParaRPr lang="en-US" altLang="zh-TW" sz="4000" b="1" dirty="0">
              <a:solidFill>
                <a:srgbClr val="065FA8"/>
              </a:solidFill>
              <a:latin typeface="Univers Com 55"/>
              <a:ea typeface="新細明體" pitchFamily="18" charset="-120"/>
            </a:endParaRPr>
          </a:p>
        </p:txBody>
      </p:sp>
      <p:sp>
        <p:nvSpPr>
          <p:cNvPr id="13" name="Title 12"/>
          <p:cNvSpPr>
            <a:spLocks noGrp="1"/>
          </p:cNvSpPr>
          <p:nvPr>
            <p:ph type="title"/>
          </p:nvPr>
        </p:nvSpPr>
        <p:spPr/>
        <p:txBody>
          <a:bodyPr>
            <a:normAutofit/>
          </a:bodyPr>
          <a:lstStyle/>
          <a:p>
            <a:pPr lvl="0"/>
            <a:r>
              <a:rPr lang="en-US" altLang="zh-TW" dirty="0" smtClean="0">
                <a:solidFill>
                  <a:srgbClr val="065FA8"/>
                </a:solidFill>
                <a:ea typeface="新細明體" pitchFamily="18" charset="-120"/>
              </a:rPr>
              <a:t>BAE PXI-Based Synthetic Instrumentation</a:t>
            </a:r>
            <a:endParaRPr lang="en-US" dirty="0"/>
          </a:p>
        </p:txBody>
      </p:sp>
    </p:spTree>
    <p:extLst>
      <p:ext uri="{BB962C8B-B14F-4D97-AF65-F5344CB8AC3E}">
        <p14:creationId xmlns:p14="http://schemas.microsoft.com/office/powerpoint/2010/main" xmlns="" val="2252816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5" name="Rectangle 2"/>
          <p:cNvSpPr>
            <a:spLocks noGrp="1" noChangeArrowheads="1"/>
          </p:cNvSpPr>
          <p:nvPr>
            <p:ph type="title"/>
          </p:nvPr>
        </p:nvSpPr>
        <p:spPr>
          <a:xfrm>
            <a:off x="381000" y="2590800"/>
            <a:ext cx="8305800" cy="1143000"/>
          </a:xfrm>
        </p:spPr>
        <p:txBody>
          <a:bodyPr>
            <a:normAutofit fontScale="90000"/>
          </a:bodyPr>
          <a:lstStyle/>
          <a:p>
            <a:pPr algn="ctr" eaLnBrk="1" hangingPunct="1"/>
            <a:r>
              <a:rPr lang="en-US" sz="5600" dirty="0" smtClean="0"/>
              <a:t>Introduction to the NI Automated Test Platform</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title"/>
          </p:nvPr>
        </p:nvSpPr>
        <p:spPr/>
        <p:txBody>
          <a:bodyPr>
            <a:normAutofit/>
          </a:bodyPr>
          <a:lstStyle/>
          <a:p>
            <a:r>
              <a:rPr lang="en-US" dirty="0" smtClean="0"/>
              <a:t>Components of an Automated Test System</a:t>
            </a:r>
            <a:endParaRPr lang="en-US" dirty="0"/>
          </a:p>
        </p:txBody>
      </p:sp>
      <p:sp>
        <p:nvSpPr>
          <p:cNvPr id="45" name="Rectangle 25"/>
          <p:cNvSpPr>
            <a:spLocks noChangeArrowheads="1"/>
          </p:cNvSpPr>
          <p:nvPr/>
        </p:nvSpPr>
        <p:spPr bwMode="auto">
          <a:xfrm>
            <a:off x="4058945" y="3856126"/>
            <a:ext cx="161112" cy="199055"/>
          </a:xfrm>
          <a:prstGeom prst="rect">
            <a:avLst/>
          </a:prstGeom>
          <a:solidFill>
            <a:srgbClr val="DE8C2D"/>
          </a:solidFill>
          <a:ln w="9525">
            <a:solidFill>
              <a:srgbClr val="DE8C2D"/>
            </a:solidFill>
            <a:miter lim="800000"/>
            <a:headEnd type="none" w="sm" len="sm"/>
            <a:tailEnd type="none" w="sm" len="sm"/>
          </a:ln>
          <a:effectLst/>
        </p:spPr>
        <p:txBody>
          <a:bodyPr wrap="none" anchor="ctr"/>
          <a:lstStyle/>
          <a:p>
            <a:endParaRPr lang="en-US"/>
          </a:p>
        </p:txBody>
      </p:sp>
      <p:sp>
        <p:nvSpPr>
          <p:cNvPr id="4" name="Rounded Rectangle 3"/>
          <p:cNvSpPr/>
          <p:nvPr/>
        </p:nvSpPr>
        <p:spPr>
          <a:xfrm>
            <a:off x="1181344" y="2240841"/>
            <a:ext cx="2089970" cy="860507"/>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NI LabVIEW</a:t>
            </a:r>
            <a:endParaRPr lang="en-US" sz="1600" dirty="0"/>
          </a:p>
        </p:txBody>
      </p:sp>
      <p:sp>
        <p:nvSpPr>
          <p:cNvPr id="7" name="Rounded Rectangle 6"/>
          <p:cNvSpPr/>
          <p:nvPr/>
        </p:nvSpPr>
        <p:spPr>
          <a:xfrm>
            <a:off x="3730404" y="2240841"/>
            <a:ext cx="2149401" cy="860507"/>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err="1" smtClean="0"/>
              <a:t>LabWindows</a:t>
            </a:r>
            <a:r>
              <a:rPr lang="en-US" sz="1600" dirty="0" smtClean="0"/>
              <a:t>™/CVI</a:t>
            </a:r>
            <a:endParaRPr lang="en-US" sz="1600" dirty="0"/>
          </a:p>
        </p:txBody>
      </p:sp>
      <p:sp>
        <p:nvSpPr>
          <p:cNvPr id="9" name="Rounded Rectangle 8"/>
          <p:cNvSpPr/>
          <p:nvPr/>
        </p:nvSpPr>
        <p:spPr>
          <a:xfrm>
            <a:off x="6324239" y="2240841"/>
            <a:ext cx="2089970" cy="860507"/>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Other Software</a:t>
            </a:r>
          </a:p>
          <a:p>
            <a:pPr algn="ctr"/>
            <a:r>
              <a:rPr lang="en-US" sz="1100" dirty="0" smtClean="0"/>
              <a:t>Measurement Studio, Visual Studio.NET™, …</a:t>
            </a:r>
            <a:endParaRPr lang="en-US" sz="1100" dirty="0"/>
          </a:p>
        </p:txBody>
      </p:sp>
      <p:sp>
        <p:nvSpPr>
          <p:cNvPr id="3" name="Rounded Rectangle 2"/>
          <p:cNvSpPr/>
          <p:nvPr/>
        </p:nvSpPr>
        <p:spPr>
          <a:xfrm>
            <a:off x="931882" y="1340769"/>
            <a:ext cx="7728123" cy="969308"/>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NI </a:t>
            </a:r>
            <a:r>
              <a:rPr lang="en-US" dirty="0" err="1" smtClean="0"/>
              <a:t>TestStand</a:t>
            </a:r>
            <a:endParaRPr lang="en-US" dirty="0" smtClean="0"/>
          </a:p>
          <a:p>
            <a:pPr algn="ctr"/>
            <a:r>
              <a:rPr lang="en-US" sz="1400" dirty="0" smtClean="0"/>
              <a:t>Test Management, Test Deployment</a:t>
            </a:r>
            <a:endParaRPr lang="en-US" sz="1400" dirty="0"/>
          </a:p>
        </p:txBody>
      </p:sp>
      <p:sp>
        <p:nvSpPr>
          <p:cNvPr id="10" name="Rounded Rectangle 9"/>
          <p:cNvSpPr/>
          <p:nvPr/>
        </p:nvSpPr>
        <p:spPr>
          <a:xfrm>
            <a:off x="971376" y="3051895"/>
            <a:ext cx="7728123" cy="767141"/>
          </a:xfrm>
          <a:prstGeom prst="roundRect">
            <a:avLst/>
          </a:prstGeom>
          <a:solidFill>
            <a:schemeClr val="accent6"/>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IVI, VISA, NI</a:t>
            </a:r>
            <a:r>
              <a:rPr lang="en-US" sz="1600" dirty="0"/>
              <a:t>-</a:t>
            </a:r>
            <a:r>
              <a:rPr lang="en-US" sz="1600" dirty="0" smtClean="0"/>
              <a:t>DAQ, NI</a:t>
            </a:r>
            <a:r>
              <a:rPr lang="en-US" sz="1600" dirty="0"/>
              <a:t>-</a:t>
            </a:r>
            <a:r>
              <a:rPr lang="en-US" sz="1600" dirty="0" smtClean="0"/>
              <a:t>DMM, NI</a:t>
            </a:r>
            <a:r>
              <a:rPr lang="en-US" sz="1600" dirty="0"/>
              <a:t>-</a:t>
            </a:r>
            <a:r>
              <a:rPr lang="en-US" sz="1600" dirty="0" smtClean="0"/>
              <a:t>SCOPE</a:t>
            </a:r>
            <a:r>
              <a:rPr lang="en-US" sz="1600" dirty="0"/>
              <a:t>, NI-</a:t>
            </a:r>
            <a:r>
              <a:rPr lang="en-US" sz="1600" dirty="0" smtClean="0"/>
              <a:t>FGEN, NI</a:t>
            </a:r>
            <a:r>
              <a:rPr lang="en-US" sz="1600" dirty="0"/>
              <a:t>-</a:t>
            </a:r>
            <a:r>
              <a:rPr lang="en-US" sz="1600" dirty="0" smtClean="0"/>
              <a:t>HSDIO, …</a:t>
            </a:r>
            <a:endParaRPr lang="en-US" sz="1600" dirty="0"/>
          </a:p>
        </p:txBody>
      </p:sp>
      <p:sp>
        <p:nvSpPr>
          <p:cNvPr id="11" name="Rectangle 25"/>
          <p:cNvSpPr>
            <a:spLocks noChangeArrowheads="1"/>
          </p:cNvSpPr>
          <p:nvPr/>
        </p:nvSpPr>
        <p:spPr bwMode="auto">
          <a:xfrm>
            <a:off x="6735498" y="3856126"/>
            <a:ext cx="161112" cy="199055"/>
          </a:xfrm>
          <a:prstGeom prst="rect">
            <a:avLst/>
          </a:prstGeom>
          <a:solidFill>
            <a:srgbClr val="DE8C2D"/>
          </a:solidFill>
          <a:ln w="9525">
            <a:solidFill>
              <a:srgbClr val="DE8C2D"/>
            </a:solidFill>
            <a:miter lim="800000"/>
            <a:headEnd type="none" w="sm" len="sm"/>
            <a:tailEnd type="none" w="sm" len="sm"/>
          </a:ln>
          <a:effectLst/>
        </p:spPr>
        <p:txBody>
          <a:bodyPr wrap="none" anchor="ctr"/>
          <a:lstStyle/>
          <a:p>
            <a:endParaRPr lang="en-US"/>
          </a:p>
        </p:txBody>
      </p:sp>
      <p:sp>
        <p:nvSpPr>
          <p:cNvPr id="12" name="Rectangle 25"/>
          <p:cNvSpPr>
            <a:spLocks noChangeArrowheads="1"/>
          </p:cNvSpPr>
          <p:nvPr/>
        </p:nvSpPr>
        <p:spPr bwMode="auto">
          <a:xfrm>
            <a:off x="5382407" y="3856126"/>
            <a:ext cx="161112" cy="199055"/>
          </a:xfrm>
          <a:prstGeom prst="rect">
            <a:avLst/>
          </a:prstGeom>
          <a:solidFill>
            <a:srgbClr val="DE8C2D"/>
          </a:solidFill>
          <a:ln w="9525">
            <a:solidFill>
              <a:srgbClr val="DE8C2D"/>
            </a:solidFill>
            <a:miter lim="800000"/>
            <a:headEnd type="none" w="sm" len="sm"/>
            <a:tailEnd type="none" w="sm" len="sm"/>
          </a:ln>
          <a:effectLst/>
        </p:spPr>
        <p:txBody>
          <a:bodyPr wrap="none" anchor="ctr"/>
          <a:lstStyle/>
          <a:p>
            <a:endParaRPr lang="en-US"/>
          </a:p>
        </p:txBody>
      </p:sp>
      <p:sp>
        <p:nvSpPr>
          <p:cNvPr id="13" name="Rectangle 25"/>
          <p:cNvSpPr>
            <a:spLocks noChangeArrowheads="1"/>
          </p:cNvSpPr>
          <p:nvPr/>
        </p:nvSpPr>
        <p:spPr bwMode="auto">
          <a:xfrm>
            <a:off x="8167603" y="3856126"/>
            <a:ext cx="161112" cy="199055"/>
          </a:xfrm>
          <a:prstGeom prst="rect">
            <a:avLst/>
          </a:prstGeom>
          <a:solidFill>
            <a:srgbClr val="DE8C2D"/>
          </a:solidFill>
          <a:ln w="9525">
            <a:solidFill>
              <a:srgbClr val="DE8C2D"/>
            </a:solidFill>
            <a:miter lim="800000"/>
            <a:headEnd type="none" w="sm" len="sm"/>
            <a:tailEnd type="none" w="sm" len="sm"/>
          </a:ln>
          <a:effectLst/>
        </p:spPr>
        <p:txBody>
          <a:bodyPr wrap="none" anchor="ctr"/>
          <a:lstStyle/>
          <a:p>
            <a:endParaRPr lang="en-US"/>
          </a:p>
        </p:txBody>
      </p:sp>
      <p:grpSp>
        <p:nvGrpSpPr>
          <p:cNvPr id="2" name="Group 10"/>
          <p:cNvGrpSpPr/>
          <p:nvPr/>
        </p:nvGrpSpPr>
        <p:grpSpPr>
          <a:xfrm>
            <a:off x="6118456" y="4056835"/>
            <a:ext cx="1450886" cy="1035503"/>
            <a:chOff x="5614233" y="4769124"/>
            <a:chExt cx="1243768" cy="949709"/>
          </a:xfrm>
        </p:grpSpPr>
        <p:grpSp>
          <p:nvGrpSpPr>
            <p:cNvPr id="5" name="Group 21"/>
            <p:cNvGrpSpPr>
              <a:grpSpLocks noChangeAspect="1"/>
            </p:cNvGrpSpPr>
            <p:nvPr/>
          </p:nvGrpSpPr>
          <p:grpSpPr>
            <a:xfrm>
              <a:off x="5808576" y="4769124"/>
              <a:ext cx="855082" cy="638109"/>
              <a:chOff x="847806" y="4885800"/>
              <a:chExt cx="1428283" cy="1065863"/>
            </a:xfrm>
          </p:grpSpPr>
          <p:pic>
            <p:nvPicPr>
              <p:cNvPr id="17" name="Picture 16" descr="http://www.ni.com/images/coreblock/large/siggen1.gif"/>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847806" y="4885800"/>
                <a:ext cx="1428283" cy="1065863"/>
              </a:xfrm>
              <a:prstGeom prst="rect">
                <a:avLst/>
              </a:prstGeom>
              <a:noFill/>
              <a:ln w="9525">
                <a:solidFill>
                  <a:schemeClr val="accent6"/>
                </a:solidFill>
                <a:miter lim="800000"/>
                <a:headEnd/>
                <a:tailEnd/>
              </a:ln>
            </p:spPr>
          </p:pic>
          <p:pic>
            <p:nvPicPr>
              <p:cNvPr id="18" name="Picture 3" descr="C:\Users\cwashing\AppData\Local\Temp\06100809_0623_p.tif"/>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914401" y="4977992"/>
                <a:ext cx="1301575" cy="866850"/>
              </a:xfrm>
              <a:prstGeom prst="rect">
                <a:avLst/>
              </a:prstGeom>
              <a:noFill/>
            </p:spPr>
          </p:pic>
        </p:grpSp>
        <p:sp>
          <p:nvSpPr>
            <p:cNvPr id="16" name="TextBox 15"/>
            <p:cNvSpPr txBox="1"/>
            <p:nvPr/>
          </p:nvSpPr>
          <p:spPr>
            <a:xfrm>
              <a:off x="5614233" y="5478898"/>
              <a:ext cx="1243768" cy="239935"/>
            </a:xfrm>
            <a:prstGeom prst="rect">
              <a:avLst/>
            </a:prstGeom>
            <a:noFill/>
          </p:spPr>
          <p:txBody>
            <a:bodyPr wrap="square" rtlCol="0">
              <a:spAutoFit/>
            </a:bodyPr>
            <a:lstStyle/>
            <a:p>
              <a:pPr algn="ctr"/>
              <a:r>
                <a:rPr lang="en-US" sz="1100" b="1" dirty="0" smtClean="0">
                  <a:solidFill>
                    <a:prstClr val="black"/>
                  </a:solidFill>
                  <a:latin typeface="Calibri" pitchFamily="34" charset="0"/>
                  <a:cs typeface="Calibri" pitchFamily="34" charset="0"/>
                </a:rPr>
                <a:t>RF Measurements</a:t>
              </a:r>
              <a:endParaRPr lang="en-US" sz="1100" b="1" dirty="0">
                <a:solidFill>
                  <a:prstClr val="black"/>
                </a:solidFill>
                <a:latin typeface="Calibri" pitchFamily="34" charset="0"/>
                <a:cs typeface="Calibri" pitchFamily="34" charset="0"/>
              </a:endParaRPr>
            </a:p>
          </p:txBody>
        </p:sp>
      </p:grpSp>
      <p:grpSp>
        <p:nvGrpSpPr>
          <p:cNvPr id="6" name="Group 7"/>
          <p:cNvGrpSpPr/>
          <p:nvPr/>
        </p:nvGrpSpPr>
        <p:grpSpPr>
          <a:xfrm>
            <a:off x="3620002" y="4047996"/>
            <a:ext cx="5274511" cy="1180149"/>
            <a:chOff x="2875753" y="4761037"/>
            <a:chExt cx="4521560" cy="1082375"/>
          </a:xfrm>
        </p:grpSpPr>
        <p:sp>
          <p:nvSpPr>
            <p:cNvPr id="21" name="TextBox 20"/>
            <p:cNvSpPr txBox="1"/>
            <p:nvPr/>
          </p:nvSpPr>
          <p:spPr>
            <a:xfrm>
              <a:off x="6284602" y="5454810"/>
              <a:ext cx="1112711" cy="388602"/>
            </a:xfrm>
            <a:prstGeom prst="rect">
              <a:avLst/>
            </a:prstGeom>
            <a:noFill/>
          </p:spPr>
          <p:txBody>
            <a:bodyPr wrap="square" rtlCol="0">
              <a:spAutoFit/>
            </a:bodyPr>
            <a:lstStyle/>
            <a:p>
              <a:pPr algn="ctr"/>
              <a:r>
                <a:rPr lang="en-US" sz="1100" b="1" dirty="0">
                  <a:solidFill>
                    <a:prstClr val="black"/>
                  </a:solidFill>
                  <a:latin typeface="Calibri" pitchFamily="34" charset="0"/>
                  <a:cs typeface="Calibri" pitchFamily="34" charset="0"/>
                </a:rPr>
                <a:t>Bus </a:t>
              </a:r>
              <a:r>
                <a:rPr lang="en-US" sz="1100" b="1" dirty="0" smtClean="0">
                  <a:solidFill>
                    <a:prstClr val="black"/>
                  </a:solidFill>
                  <a:latin typeface="Calibri" pitchFamily="34" charset="0"/>
                  <a:cs typeface="Calibri" pitchFamily="34" charset="0"/>
                </a:rPr>
                <a:t>Interfaces (GPIB/LXI/Serial)</a:t>
              </a:r>
              <a:endParaRPr lang="en-US" sz="1100" b="1" dirty="0">
                <a:solidFill>
                  <a:prstClr val="black"/>
                </a:solidFill>
                <a:latin typeface="Calibri" pitchFamily="34" charset="0"/>
                <a:cs typeface="Calibri" pitchFamily="34" charset="0"/>
              </a:endParaRPr>
            </a:p>
          </p:txBody>
        </p:sp>
        <p:pic>
          <p:nvPicPr>
            <p:cNvPr id="22" name="Picture 2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2875753" y="4761037"/>
              <a:ext cx="859271" cy="654312"/>
            </a:xfrm>
            <a:prstGeom prst="rect">
              <a:avLst/>
            </a:prstGeom>
            <a:noFill/>
            <a:ln w="9525">
              <a:solidFill>
                <a:schemeClr val="accent6"/>
              </a:solidFill>
              <a:miter lim="800000"/>
              <a:headEnd/>
              <a:tailEnd/>
            </a:ln>
          </p:spPr>
        </p:pic>
      </p:grpSp>
      <p:grpSp>
        <p:nvGrpSpPr>
          <p:cNvPr id="8" name="Group 8"/>
          <p:cNvGrpSpPr/>
          <p:nvPr/>
        </p:nvGrpSpPr>
        <p:grpSpPr>
          <a:xfrm>
            <a:off x="4795320" y="4048005"/>
            <a:ext cx="1298005" cy="1041950"/>
            <a:chOff x="4249655" y="4761031"/>
            <a:chExt cx="1112711" cy="955623"/>
          </a:xfrm>
        </p:grpSpPr>
        <p:sp>
          <p:nvSpPr>
            <p:cNvPr id="25" name="TextBox 24"/>
            <p:cNvSpPr txBox="1"/>
            <p:nvPr/>
          </p:nvSpPr>
          <p:spPr>
            <a:xfrm>
              <a:off x="4249655" y="5476719"/>
              <a:ext cx="1112711" cy="239935"/>
            </a:xfrm>
            <a:prstGeom prst="rect">
              <a:avLst/>
            </a:prstGeom>
            <a:noFill/>
          </p:spPr>
          <p:txBody>
            <a:bodyPr wrap="square" rtlCol="0">
              <a:spAutoFit/>
            </a:bodyPr>
            <a:lstStyle/>
            <a:p>
              <a:pPr algn="ctr"/>
              <a:r>
                <a:rPr lang="en-US" sz="1100" b="1" dirty="0" smtClean="0">
                  <a:solidFill>
                    <a:prstClr val="black"/>
                  </a:solidFill>
                  <a:latin typeface="Calibri" pitchFamily="34" charset="0"/>
                  <a:cs typeface="Calibri" pitchFamily="34" charset="0"/>
                </a:rPr>
                <a:t>Signal Generation</a:t>
              </a:r>
              <a:endParaRPr lang="en-US" sz="1100" b="1" dirty="0">
                <a:solidFill>
                  <a:prstClr val="black"/>
                </a:solidFill>
                <a:latin typeface="Calibri" pitchFamily="34" charset="0"/>
                <a:cs typeface="Calibri" pitchFamily="34" charset="0"/>
              </a:endParaRPr>
            </a:p>
          </p:txBody>
        </p:sp>
        <p:pic>
          <p:nvPicPr>
            <p:cNvPr id="27" name="Picture 26"/>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4376375" y="4761031"/>
              <a:ext cx="859271" cy="654311"/>
            </a:xfrm>
            <a:prstGeom prst="rect">
              <a:avLst/>
            </a:prstGeom>
            <a:noFill/>
            <a:ln w="9525">
              <a:solidFill>
                <a:schemeClr val="accent6"/>
              </a:solidFill>
              <a:miter lim="800000"/>
              <a:headEnd/>
              <a:tailEnd/>
            </a:ln>
          </p:spPr>
        </p:pic>
      </p:grpSp>
      <p:grpSp>
        <p:nvGrpSpPr>
          <p:cNvPr id="14" name="Group 6"/>
          <p:cNvGrpSpPr/>
          <p:nvPr/>
        </p:nvGrpSpPr>
        <p:grpSpPr>
          <a:xfrm>
            <a:off x="883588" y="4056838"/>
            <a:ext cx="1240330" cy="1149968"/>
            <a:chOff x="212694" y="4769131"/>
            <a:chExt cx="1063269" cy="1054691"/>
          </a:xfrm>
        </p:grpSpPr>
        <p:sp>
          <p:nvSpPr>
            <p:cNvPr id="31" name="TextBox 30"/>
            <p:cNvSpPr txBox="1"/>
            <p:nvPr/>
          </p:nvSpPr>
          <p:spPr>
            <a:xfrm>
              <a:off x="212694" y="5435222"/>
              <a:ext cx="1063269" cy="388600"/>
            </a:xfrm>
            <a:prstGeom prst="rect">
              <a:avLst/>
            </a:prstGeom>
            <a:noFill/>
          </p:spPr>
          <p:txBody>
            <a:bodyPr wrap="square" rtlCol="0">
              <a:spAutoFit/>
            </a:bodyPr>
            <a:lstStyle/>
            <a:p>
              <a:pPr algn="ctr"/>
              <a:r>
                <a:rPr lang="en-US" sz="1100" b="1" dirty="0" smtClean="0">
                  <a:solidFill>
                    <a:prstClr val="black"/>
                  </a:solidFill>
                  <a:latin typeface="Calibri" pitchFamily="34" charset="0"/>
                  <a:cs typeface="Calibri" pitchFamily="34" charset="0"/>
                </a:rPr>
                <a:t>PC or Embedded Controller</a:t>
              </a:r>
              <a:endParaRPr lang="en-US" sz="1100" b="1" dirty="0">
                <a:solidFill>
                  <a:prstClr val="black"/>
                </a:solidFill>
                <a:latin typeface="Calibri" pitchFamily="34" charset="0"/>
                <a:cs typeface="Calibri" pitchFamily="34" charset="0"/>
              </a:endParaRPr>
            </a:p>
          </p:txBody>
        </p:sp>
        <p:pic>
          <p:nvPicPr>
            <p:cNvPr id="33" name="Picture 32" descr="http://www.ni.com/images/coreblock/large/siggen1.gif"/>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316787" y="4769131"/>
              <a:ext cx="855082" cy="638110"/>
            </a:xfrm>
            <a:prstGeom prst="rect">
              <a:avLst/>
            </a:prstGeom>
            <a:solidFill>
              <a:srgbClr val="66A3C2"/>
            </a:solidFill>
            <a:ln w="9525">
              <a:solidFill>
                <a:schemeClr val="accent6"/>
              </a:solidFill>
              <a:miter lim="800000"/>
              <a:headEnd type="none" w="sm" len="sm"/>
              <a:tailEnd type="none" w="sm" len="sm"/>
            </a:ln>
            <a:effectLst/>
          </p:spPr>
        </p:pic>
      </p:grpSp>
      <p:sp>
        <p:nvSpPr>
          <p:cNvPr id="68" name="Rectangle 67"/>
          <p:cNvSpPr/>
          <p:nvPr/>
        </p:nvSpPr>
        <p:spPr>
          <a:xfrm>
            <a:off x="3729113" y="4103653"/>
            <a:ext cx="775680" cy="5664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 name="Group 34"/>
          <p:cNvGrpSpPr/>
          <p:nvPr/>
        </p:nvGrpSpPr>
        <p:grpSpPr>
          <a:xfrm>
            <a:off x="3460624" y="4048005"/>
            <a:ext cx="5284031" cy="1056058"/>
            <a:chOff x="3674893" y="4761031"/>
            <a:chExt cx="4529719" cy="968562"/>
          </a:xfrm>
        </p:grpSpPr>
        <p:grpSp>
          <p:nvGrpSpPr>
            <p:cNvPr id="19" name="Group 2"/>
            <p:cNvGrpSpPr>
              <a:grpSpLocks noChangeAspect="1"/>
            </p:cNvGrpSpPr>
            <p:nvPr/>
          </p:nvGrpSpPr>
          <p:grpSpPr>
            <a:xfrm>
              <a:off x="4005340" y="4761031"/>
              <a:ext cx="4199272" cy="654311"/>
              <a:chOff x="3084311" y="4732488"/>
              <a:chExt cx="5998960" cy="934730"/>
            </a:xfrm>
          </p:grpSpPr>
          <p:pic>
            <p:nvPicPr>
              <p:cNvPr id="38" name="Picture 37"/>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7855741" y="4732488"/>
                <a:ext cx="1227530" cy="934730"/>
              </a:xfrm>
              <a:prstGeom prst="rect">
                <a:avLst/>
              </a:prstGeom>
              <a:noFill/>
              <a:ln w="9525">
                <a:solidFill>
                  <a:schemeClr val="accent6"/>
                </a:solidFill>
                <a:miter lim="800000"/>
                <a:headEnd/>
                <a:tailEnd/>
              </a:ln>
            </p:spPr>
          </p:pic>
          <p:pic>
            <p:nvPicPr>
              <p:cNvPr id="39" name="Picture 14" descr="http://dam.natinst.com/MediaPortal/transfer/radD7B7F/3/06031009.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xmlns=""/>
                  </a:ext>
                </a:extLst>
              </a:blip>
              <a:srcRect/>
              <a:stretch>
                <a:fillRect/>
              </a:stretch>
            </p:blipFill>
            <p:spPr bwMode="auto">
              <a:xfrm>
                <a:off x="3084311" y="4852165"/>
                <a:ext cx="713232" cy="713231"/>
              </a:xfrm>
              <a:prstGeom prst="rect">
                <a:avLst/>
              </a:prstGeom>
              <a:solidFill>
                <a:schemeClr val="bg1"/>
              </a:solidFill>
              <a:ln w="9525">
                <a:noFill/>
                <a:miter lim="800000"/>
                <a:headEnd/>
                <a:tailEnd/>
              </a:ln>
            </p:spPr>
          </p:pic>
        </p:grpSp>
        <p:sp>
          <p:nvSpPr>
            <p:cNvPr id="36" name="TextBox 35"/>
            <p:cNvSpPr txBox="1"/>
            <p:nvPr/>
          </p:nvSpPr>
          <p:spPr>
            <a:xfrm>
              <a:off x="3674893" y="5467983"/>
              <a:ext cx="1112711" cy="261610"/>
            </a:xfrm>
            <a:prstGeom prst="rect">
              <a:avLst/>
            </a:prstGeom>
            <a:noFill/>
          </p:spPr>
          <p:txBody>
            <a:bodyPr wrap="square" rtlCol="0">
              <a:spAutoFit/>
            </a:bodyPr>
            <a:lstStyle/>
            <a:p>
              <a:pPr algn="ctr"/>
              <a:r>
                <a:rPr lang="en-US" sz="1100" b="1" dirty="0" smtClean="0">
                  <a:solidFill>
                    <a:prstClr val="black"/>
                  </a:solidFill>
                  <a:latin typeface="Calibri" pitchFamily="34" charset="0"/>
                  <a:cs typeface="Calibri" pitchFamily="34" charset="0"/>
                </a:rPr>
                <a:t>Switching</a:t>
              </a:r>
              <a:endParaRPr lang="en-US" sz="1100" b="1" dirty="0">
                <a:solidFill>
                  <a:prstClr val="black"/>
                </a:solidFill>
                <a:latin typeface="Calibri" pitchFamily="34" charset="0"/>
                <a:cs typeface="Calibri" pitchFamily="34" charset="0"/>
              </a:endParaRPr>
            </a:p>
          </p:txBody>
        </p:sp>
      </p:grpSp>
      <p:grpSp>
        <p:nvGrpSpPr>
          <p:cNvPr id="20" name="Group 5"/>
          <p:cNvGrpSpPr/>
          <p:nvPr/>
        </p:nvGrpSpPr>
        <p:grpSpPr>
          <a:xfrm>
            <a:off x="2149049" y="4056832"/>
            <a:ext cx="1298005" cy="1016451"/>
            <a:chOff x="1283674" y="4769131"/>
            <a:chExt cx="1112711" cy="932237"/>
          </a:xfrm>
        </p:grpSpPr>
        <p:grpSp>
          <p:nvGrpSpPr>
            <p:cNvPr id="23" name="Group 4"/>
            <p:cNvGrpSpPr>
              <a:grpSpLocks noChangeAspect="1"/>
            </p:cNvGrpSpPr>
            <p:nvPr/>
          </p:nvGrpSpPr>
          <p:grpSpPr>
            <a:xfrm>
              <a:off x="1412488" y="4769131"/>
              <a:ext cx="855082" cy="638110"/>
              <a:chOff x="1898121" y="4742103"/>
              <a:chExt cx="1221546" cy="911586"/>
            </a:xfrm>
          </p:grpSpPr>
          <p:pic>
            <p:nvPicPr>
              <p:cNvPr id="43" name="Picture 42" descr="http://www.ni.com/images/coreblock/large/siggen1.gif"/>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898121" y="4742103"/>
                <a:ext cx="1221546" cy="911586"/>
              </a:xfrm>
              <a:prstGeom prst="rect">
                <a:avLst/>
              </a:prstGeom>
              <a:noFill/>
              <a:ln w="9525">
                <a:solidFill>
                  <a:schemeClr val="accent6"/>
                </a:solidFill>
                <a:miter lim="800000"/>
                <a:headEnd/>
                <a:tailEnd/>
              </a:ln>
            </p:spPr>
          </p:pic>
          <p:pic>
            <p:nvPicPr>
              <p:cNvPr id="44" name="Picture 4" descr="C:\Users\cwashing\AppData\Local\Temp\05260903_0624_p.tif"/>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1931094" y="4806864"/>
                <a:ext cx="1115977" cy="743984"/>
              </a:xfrm>
              <a:prstGeom prst="rect">
                <a:avLst/>
              </a:prstGeom>
              <a:noFill/>
            </p:spPr>
          </p:pic>
        </p:grpSp>
        <p:sp>
          <p:nvSpPr>
            <p:cNvPr id="42" name="TextBox 41"/>
            <p:cNvSpPr txBox="1"/>
            <p:nvPr/>
          </p:nvSpPr>
          <p:spPr>
            <a:xfrm>
              <a:off x="1283674" y="5461433"/>
              <a:ext cx="1112711" cy="239935"/>
            </a:xfrm>
            <a:prstGeom prst="rect">
              <a:avLst/>
            </a:prstGeom>
            <a:noFill/>
          </p:spPr>
          <p:txBody>
            <a:bodyPr wrap="square" rtlCol="0">
              <a:spAutoFit/>
            </a:bodyPr>
            <a:lstStyle/>
            <a:p>
              <a:pPr algn="ctr"/>
              <a:r>
                <a:rPr lang="en-US" sz="1100" b="1" dirty="0" smtClean="0">
                  <a:solidFill>
                    <a:prstClr val="black"/>
                  </a:solidFill>
                  <a:latin typeface="Calibri" pitchFamily="34" charset="0"/>
                  <a:cs typeface="Calibri" pitchFamily="34" charset="0"/>
                </a:rPr>
                <a:t>PXI Chassis</a:t>
              </a:r>
              <a:endParaRPr lang="en-US" sz="1100" b="1" dirty="0">
                <a:solidFill>
                  <a:prstClr val="black"/>
                </a:solidFill>
                <a:latin typeface="Calibri" pitchFamily="34" charset="0"/>
                <a:cs typeface="Calibri" pitchFamily="34" charset="0"/>
              </a:endParaRPr>
            </a:p>
          </p:txBody>
        </p:sp>
      </p:grpSp>
      <p:sp>
        <p:nvSpPr>
          <p:cNvPr id="46" name="Rectangle 25"/>
          <p:cNvSpPr>
            <a:spLocks noChangeArrowheads="1"/>
          </p:cNvSpPr>
          <p:nvPr/>
        </p:nvSpPr>
        <p:spPr bwMode="auto">
          <a:xfrm>
            <a:off x="2705854" y="3856126"/>
            <a:ext cx="161112" cy="199055"/>
          </a:xfrm>
          <a:prstGeom prst="rect">
            <a:avLst/>
          </a:prstGeom>
          <a:solidFill>
            <a:srgbClr val="DE8C2D"/>
          </a:solidFill>
          <a:ln w="9525">
            <a:solidFill>
              <a:srgbClr val="DE8C2D"/>
            </a:solidFill>
            <a:miter lim="800000"/>
            <a:headEnd type="none" w="sm" len="sm"/>
            <a:tailEnd type="none" w="sm" len="sm"/>
          </a:ln>
          <a:effectLst/>
        </p:spPr>
        <p:txBody>
          <a:bodyPr wrap="none" anchor="ctr"/>
          <a:lstStyle/>
          <a:p>
            <a:endParaRPr lang="en-US"/>
          </a:p>
        </p:txBody>
      </p:sp>
      <p:sp>
        <p:nvSpPr>
          <p:cNvPr id="47" name="Rectangle 25"/>
          <p:cNvSpPr>
            <a:spLocks noChangeArrowheads="1"/>
          </p:cNvSpPr>
          <p:nvPr/>
        </p:nvSpPr>
        <p:spPr bwMode="auto">
          <a:xfrm>
            <a:off x="1446589" y="3856126"/>
            <a:ext cx="161112" cy="199055"/>
          </a:xfrm>
          <a:prstGeom prst="rect">
            <a:avLst/>
          </a:prstGeom>
          <a:solidFill>
            <a:srgbClr val="DE8C2D"/>
          </a:solidFill>
          <a:ln w="9525">
            <a:solidFill>
              <a:srgbClr val="DE8C2D"/>
            </a:solidFill>
            <a:miter lim="800000"/>
            <a:headEnd type="none" w="sm" len="sm"/>
            <a:tailEnd type="none" w="sm" len="sm"/>
          </a:ln>
          <a:effectLst/>
        </p:spPr>
        <p:txBody>
          <a:bodyPr wrap="none" anchor="ctr"/>
          <a:lstStyle/>
          <a:p>
            <a:endParaRPr lang="en-US"/>
          </a:p>
        </p:txBody>
      </p:sp>
      <p:pic>
        <p:nvPicPr>
          <p:cNvPr id="149506" name="Picture 2" descr="C:\Users\llindstr\Desktop\TestStand &amp; PXI Hands-On\Images for Presentation\MassInterconnect.png"/>
          <p:cNvPicPr>
            <a:picLocks noChangeAspect="1" noChangeArrowheads="1"/>
          </p:cNvPicPr>
          <p:nvPr/>
        </p:nvPicPr>
        <p:blipFill>
          <a:blip r:embed="rId8" cstate="print"/>
          <a:srcRect/>
          <a:stretch>
            <a:fillRect/>
          </a:stretch>
        </p:blipFill>
        <p:spPr bwMode="auto">
          <a:xfrm>
            <a:off x="5350989" y="5376805"/>
            <a:ext cx="1427060" cy="819228"/>
          </a:xfrm>
          <a:prstGeom prst="rect">
            <a:avLst/>
          </a:prstGeom>
          <a:noFill/>
        </p:spPr>
      </p:pic>
      <p:sp>
        <p:nvSpPr>
          <p:cNvPr id="49" name="Rounded Rectangle 48"/>
          <p:cNvSpPr/>
          <p:nvPr/>
        </p:nvSpPr>
        <p:spPr>
          <a:xfrm>
            <a:off x="3094465" y="5376805"/>
            <a:ext cx="2089970" cy="860507"/>
          </a:xfrm>
          <a:prstGeom prst="roundRect">
            <a:avLst/>
          </a:prstGeom>
          <a:solidFill>
            <a:schemeClr val="accent3"/>
          </a:solidFill>
          <a:ln>
            <a:noFill/>
          </a:ln>
          <a:effectLst>
            <a:outerShdw blurRad="50800" dist="38100" dir="2700000" algn="tl" rotWithShape="0">
              <a:prstClr val="black">
                <a:alpha val="40000"/>
              </a:prstClr>
            </a:outerShdw>
          </a:effectLst>
        </p:spPr>
        <p:style>
          <a:lnRef idx="1">
            <a:schemeClr val="accent1"/>
          </a:lnRef>
          <a:fillRef idx="1001">
            <a:schemeClr val="lt1"/>
          </a:fillRef>
          <a:effectRef idx="2">
            <a:schemeClr val="accent1"/>
          </a:effectRef>
          <a:fontRef idx="minor">
            <a:schemeClr val="lt1"/>
          </a:fontRef>
        </p:style>
        <p:txBody>
          <a:bodyPr rtlCol="0" anchor="ctr"/>
          <a:lstStyle/>
          <a:p>
            <a:pPr algn="ctr"/>
            <a:r>
              <a:rPr lang="en-US" sz="1600" dirty="0" smtClean="0"/>
              <a:t>Fixturing/ </a:t>
            </a:r>
            <a:br>
              <a:rPr lang="en-US" sz="1600" dirty="0" smtClean="0"/>
            </a:br>
            <a:r>
              <a:rPr lang="en-US" sz="1600" dirty="0" smtClean="0"/>
              <a:t>Mass Interconnects</a:t>
            </a:r>
            <a:endParaRPr lang="en-US" sz="1600" dirty="0"/>
          </a:p>
        </p:txBody>
      </p:sp>
      <p:sp>
        <p:nvSpPr>
          <p:cNvPr id="70" name="Rectangle 69"/>
          <p:cNvSpPr/>
          <p:nvPr/>
        </p:nvSpPr>
        <p:spPr>
          <a:xfrm>
            <a:off x="2349312" y="4113202"/>
            <a:ext cx="886186" cy="5664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9" name="Picture 68" descr="cdaq.png"/>
          <p:cNvPicPr>
            <a:picLocks noChangeAspect="1"/>
          </p:cNvPicPr>
          <p:nvPr/>
        </p:nvPicPr>
        <p:blipFill>
          <a:blip r:embed="rId9" cstate="print"/>
          <a:stretch>
            <a:fillRect/>
          </a:stretch>
        </p:blipFill>
        <p:spPr>
          <a:xfrm>
            <a:off x="2328961" y="4173075"/>
            <a:ext cx="916713" cy="534878"/>
          </a:xfrm>
          <a:prstGeom prst="rect">
            <a:avLst/>
          </a:prstGeom>
        </p:spPr>
      </p:pic>
      <p:pic>
        <p:nvPicPr>
          <p:cNvPr id="71" name="Picture 6" descr="C:\Users\llindstr\Desktop\Icon_all2.png"/>
          <p:cNvPicPr>
            <a:picLocks noChangeAspect="1" noChangeArrowheads="1"/>
          </p:cNvPicPr>
          <p:nvPr/>
        </p:nvPicPr>
        <p:blipFill>
          <a:blip r:embed="rId10" cstate="print"/>
          <a:srcRect/>
          <a:stretch>
            <a:fillRect/>
          </a:stretch>
        </p:blipFill>
        <p:spPr bwMode="auto">
          <a:xfrm>
            <a:off x="8028384" y="260648"/>
            <a:ext cx="885307" cy="707257"/>
          </a:xfrm>
          <a:prstGeom prst="rect">
            <a:avLst/>
          </a:prstGeom>
          <a:noFill/>
        </p:spPr>
      </p:pic>
      <p:sp>
        <p:nvSpPr>
          <p:cNvPr id="72" name="Up-Down Arrow 71"/>
          <p:cNvSpPr/>
          <p:nvPr/>
        </p:nvSpPr>
        <p:spPr>
          <a:xfrm>
            <a:off x="179512" y="1340768"/>
            <a:ext cx="648072" cy="2520280"/>
          </a:xfrm>
          <a:prstGeom prst="upDownArrow">
            <a:avLst/>
          </a:prstGeom>
          <a:ln/>
        </p:spPr>
        <p:style>
          <a:lnRef idx="1">
            <a:schemeClr val="accent4"/>
          </a:lnRef>
          <a:fillRef idx="3">
            <a:schemeClr val="accent4"/>
          </a:fillRef>
          <a:effectRef idx="2">
            <a:schemeClr val="accent4"/>
          </a:effectRef>
          <a:fontRef idx="minor">
            <a:schemeClr val="lt1"/>
          </a:fontRef>
        </p:style>
        <p:txBody>
          <a:bodyPr vert="vert270" rtlCol="0" anchor="ctr"/>
          <a:lstStyle/>
          <a:p>
            <a:pPr algn="ctr"/>
            <a:r>
              <a:rPr lang="en-US" b="1" dirty="0" smtClean="0">
                <a:solidFill>
                  <a:schemeClr val="tx1"/>
                </a:solidFill>
              </a:rPr>
              <a:t>SOFTWARE</a:t>
            </a:r>
            <a:endParaRPr lang="en-US" b="1" dirty="0">
              <a:solidFill>
                <a:schemeClr val="tx1"/>
              </a:solidFill>
            </a:endParaRPr>
          </a:p>
        </p:txBody>
      </p:sp>
      <p:sp>
        <p:nvSpPr>
          <p:cNvPr id="57" name="Rectangle 56"/>
          <p:cNvSpPr/>
          <p:nvPr/>
        </p:nvSpPr>
        <p:spPr>
          <a:xfrm>
            <a:off x="7872488" y="4122703"/>
            <a:ext cx="775680" cy="5664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Up-Down Arrow 73"/>
          <p:cNvSpPr/>
          <p:nvPr/>
        </p:nvSpPr>
        <p:spPr>
          <a:xfrm>
            <a:off x="179512" y="3861048"/>
            <a:ext cx="648072" cy="2376264"/>
          </a:xfrm>
          <a:prstGeom prst="upDownArrow">
            <a:avLst/>
          </a:prstGeom>
          <a:ln/>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b="1" dirty="0" smtClean="0">
                <a:solidFill>
                  <a:schemeClr val="tx1"/>
                </a:solidFill>
              </a:rPr>
              <a:t>HARDWARE</a:t>
            </a:r>
            <a:endParaRPr lang="en-US" b="1" dirty="0">
              <a:solidFill>
                <a:schemeClr val="tx1"/>
              </a:solidFill>
            </a:endParaRPr>
          </a:p>
        </p:txBody>
      </p:sp>
      <p:pic>
        <p:nvPicPr>
          <p:cNvPr id="57347" name="Picture 3" descr="C:\Users\llindstr\Desktop\1082_500px.tif"/>
          <p:cNvPicPr>
            <a:picLocks noChangeAspect="1" noChangeArrowheads="1"/>
          </p:cNvPicPr>
          <p:nvPr/>
        </p:nvPicPr>
        <p:blipFill>
          <a:blip r:embed="rId11" cstate="print"/>
          <a:srcRect/>
          <a:stretch>
            <a:fillRect/>
          </a:stretch>
        </p:blipFill>
        <p:spPr bwMode="auto">
          <a:xfrm>
            <a:off x="2338233" y="4075114"/>
            <a:ext cx="938366" cy="658811"/>
          </a:xfrm>
          <a:prstGeom prst="rect">
            <a:avLst/>
          </a:prstGeom>
          <a:noFill/>
        </p:spPr>
      </p:pic>
      <p:pic>
        <p:nvPicPr>
          <p:cNvPr id="67" name="Picture 66" descr="tek.png"/>
          <p:cNvPicPr>
            <a:picLocks noChangeAspect="1"/>
          </p:cNvPicPr>
          <p:nvPr/>
        </p:nvPicPr>
        <p:blipFill>
          <a:blip r:embed="rId12" cstate="print"/>
          <a:stretch>
            <a:fillRect/>
          </a:stretch>
        </p:blipFill>
        <p:spPr>
          <a:xfrm>
            <a:off x="7808436" y="4092766"/>
            <a:ext cx="882988" cy="637269"/>
          </a:xfrm>
          <a:prstGeom prst="rect">
            <a:avLst/>
          </a:prstGeom>
        </p:spPr>
      </p:pic>
      <p:sp>
        <p:nvSpPr>
          <p:cNvPr id="60" name="Rectangle 59"/>
          <p:cNvSpPr/>
          <p:nvPr/>
        </p:nvSpPr>
        <p:spPr>
          <a:xfrm>
            <a:off x="1071637" y="4151278"/>
            <a:ext cx="861937" cy="5664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7348" name="Picture 4" descr="C:\Users\llindstr\Desktop\8135.png"/>
          <p:cNvPicPr>
            <a:picLocks noChangeAspect="1" noChangeArrowheads="1"/>
          </p:cNvPicPr>
          <p:nvPr/>
        </p:nvPicPr>
        <p:blipFill>
          <a:blip r:embed="rId13" cstate="print"/>
          <a:srcRect/>
          <a:stretch>
            <a:fillRect/>
          </a:stretch>
        </p:blipFill>
        <p:spPr bwMode="auto">
          <a:xfrm>
            <a:off x="1181099" y="4100870"/>
            <a:ext cx="653481" cy="623530"/>
          </a:xfrm>
          <a:prstGeom prst="rect">
            <a:avLst/>
          </a:prstGeom>
          <a:noFill/>
        </p:spPr>
      </p:pic>
      <p:sp>
        <p:nvSpPr>
          <p:cNvPr id="62" name="Rectangle 61"/>
          <p:cNvSpPr/>
          <p:nvPr/>
        </p:nvSpPr>
        <p:spPr>
          <a:xfrm>
            <a:off x="6415162" y="4132228"/>
            <a:ext cx="861937" cy="5664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7350" name="Picture 6" descr="C:\Users\llindstr\Desktop\VST_500px.png"/>
          <p:cNvPicPr>
            <a:picLocks noChangeAspect="1" noChangeArrowheads="1"/>
          </p:cNvPicPr>
          <p:nvPr/>
        </p:nvPicPr>
        <p:blipFill>
          <a:blip r:embed="rId14" cstate="print"/>
          <a:srcRect/>
          <a:stretch>
            <a:fillRect/>
          </a:stretch>
        </p:blipFill>
        <p:spPr bwMode="auto">
          <a:xfrm>
            <a:off x="6425134" y="4090988"/>
            <a:ext cx="851966" cy="623887"/>
          </a:xfrm>
          <a:prstGeom prst="rect">
            <a:avLst/>
          </a:prstGeom>
          <a:noFill/>
        </p:spPr>
      </p:pic>
      <p:pic>
        <p:nvPicPr>
          <p:cNvPr id="56322" name="Picture 2" descr="C:\Users\llindstr\Desktop\TestStand &amp; PXI Hands-On\Images for Presentation\Hardware Spec Slides\5422 Arb.png"/>
          <p:cNvPicPr>
            <a:picLocks noChangeAspect="1" noChangeArrowheads="1"/>
          </p:cNvPicPr>
          <p:nvPr/>
        </p:nvPicPr>
        <p:blipFill>
          <a:blip r:embed="rId15" cstate="print"/>
          <a:srcRect/>
          <a:stretch>
            <a:fillRect/>
          </a:stretch>
        </p:blipFill>
        <p:spPr bwMode="auto">
          <a:xfrm>
            <a:off x="5014944" y="4091017"/>
            <a:ext cx="847033" cy="622385"/>
          </a:xfrm>
          <a:prstGeom prst="rect">
            <a:avLst/>
          </a:prstGeom>
          <a:noFill/>
        </p:spPr>
      </p:pic>
    </p:spTree>
    <p:extLst>
      <p:ext uri="{BB962C8B-B14F-4D97-AF65-F5344CB8AC3E}">
        <p14:creationId xmlns:p14="http://schemas.microsoft.com/office/powerpoint/2010/main" xmlns="" val="71235469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7" name="Rectangle 9"/>
          <p:cNvSpPr>
            <a:spLocks noGrp="1" noChangeArrowheads="1"/>
          </p:cNvSpPr>
          <p:nvPr>
            <p:ph type="title"/>
          </p:nvPr>
        </p:nvSpPr>
        <p:spPr/>
        <p:txBody>
          <a:bodyPr/>
          <a:lstStyle/>
          <a:p>
            <a:r>
              <a:rPr lang="en-US" dirty="0" smtClean="0">
                <a:latin typeface="+mn-lt"/>
              </a:rPr>
              <a:t>Common Needs</a:t>
            </a:r>
            <a:endParaRPr lang="en-US" dirty="0">
              <a:latin typeface="+mn-lt"/>
            </a:endParaRPr>
          </a:p>
        </p:txBody>
      </p:sp>
      <p:sp>
        <p:nvSpPr>
          <p:cNvPr id="473098" name="Rectangle 10"/>
          <p:cNvSpPr>
            <a:spLocks noGrp="1" noChangeArrowheads="1"/>
          </p:cNvSpPr>
          <p:nvPr>
            <p:ph idx="1"/>
          </p:nvPr>
        </p:nvSpPr>
        <p:spPr>
          <a:xfrm>
            <a:off x="457200" y="1219200"/>
            <a:ext cx="8229600" cy="4754563"/>
          </a:xfrm>
        </p:spPr>
        <p:txBody>
          <a:bodyPr>
            <a:normAutofit lnSpcReduction="10000"/>
          </a:bodyPr>
          <a:lstStyle/>
          <a:p>
            <a:pPr marL="0" indent="0">
              <a:buNone/>
            </a:pPr>
            <a:r>
              <a:rPr lang="en-US" dirty="0" smtClean="0"/>
              <a:t>No matter the industry, every company has testing needs for their products to ensure quality. A proper automated testing framework (either built in-house or off-the-shelf) should:</a:t>
            </a:r>
            <a:br>
              <a:rPr lang="en-US" dirty="0" smtClean="0"/>
            </a:br>
            <a:endParaRPr lang="en-US" dirty="0" smtClean="0"/>
          </a:p>
          <a:p>
            <a:pPr marL="609600" indent="-609600">
              <a:buFontTx/>
              <a:buAutoNum type="arabicPeriod"/>
            </a:pPr>
            <a:r>
              <a:rPr lang="en-US" dirty="0" smtClean="0"/>
              <a:t>Provide a flexible</a:t>
            </a:r>
            <a:r>
              <a:rPr lang="en-US" dirty="0"/>
              <a:t>, open test architecture</a:t>
            </a:r>
          </a:p>
          <a:p>
            <a:pPr marL="609600" indent="-609600">
              <a:buFontTx/>
              <a:buAutoNum type="arabicPeriod"/>
            </a:pPr>
            <a:r>
              <a:rPr lang="en-US" dirty="0"/>
              <a:t>Eliminate programming of common </a:t>
            </a:r>
            <a:br>
              <a:rPr lang="en-US" dirty="0"/>
            </a:br>
            <a:r>
              <a:rPr lang="en-US" dirty="0"/>
              <a:t>test executive tasks</a:t>
            </a:r>
          </a:p>
          <a:p>
            <a:pPr marL="609600" indent="-609600">
              <a:buFontTx/>
              <a:buAutoNum type="arabicPeriod"/>
            </a:pPr>
            <a:r>
              <a:rPr lang="en-US" dirty="0" smtClean="0"/>
              <a:t>Enable reuse of existing </a:t>
            </a:r>
            <a:r>
              <a:rPr lang="en-US" dirty="0"/>
              <a:t>test code</a:t>
            </a:r>
          </a:p>
          <a:p>
            <a:pPr marL="609600" indent="-609600">
              <a:buFontTx/>
              <a:buAutoNum type="arabicPeriod"/>
            </a:pPr>
            <a:r>
              <a:rPr lang="en-US" dirty="0"/>
              <a:t>Simplify updates and long-term maintenance</a:t>
            </a:r>
          </a:p>
          <a:p>
            <a:pPr marL="609600" indent="-609600">
              <a:buFontTx/>
              <a:buAutoNum type="arabicPeriod"/>
            </a:pPr>
            <a:r>
              <a:rPr lang="en-US" dirty="0"/>
              <a:t>Accelerate test system development</a:t>
            </a:r>
          </a:p>
          <a:p>
            <a:pPr marL="609600" indent="-609600">
              <a:buFontTx/>
              <a:buAutoNum type="arabicPeriod"/>
            </a:pPr>
            <a:r>
              <a:rPr lang="en-US" dirty="0" smtClean="0"/>
              <a:t>Ensure high </a:t>
            </a:r>
            <a:r>
              <a:rPr lang="en-US" dirty="0"/>
              <a:t>test system performance</a:t>
            </a:r>
          </a:p>
        </p:txBody>
      </p:sp>
      <p:pic>
        <p:nvPicPr>
          <p:cNvPr id="5" name="Picture 6" descr="C:\Users\llindstr\Desktop\Icon_all2.png"/>
          <p:cNvPicPr>
            <a:picLocks noChangeAspect="1" noChangeArrowheads="1"/>
          </p:cNvPicPr>
          <p:nvPr/>
        </p:nvPicPr>
        <p:blipFill>
          <a:blip r:embed="rId3" cstate="print"/>
          <a:stretch>
            <a:fillRect/>
          </a:stretch>
        </p:blipFill>
        <p:spPr bwMode="auto">
          <a:xfrm>
            <a:off x="8037557" y="260648"/>
            <a:ext cx="866960" cy="707257"/>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dirty="0" smtClean="0"/>
              <a:t>Test Executive – Build or Buy?</a:t>
            </a:r>
          </a:p>
        </p:txBody>
      </p:sp>
      <p:sp>
        <p:nvSpPr>
          <p:cNvPr id="34819" name="Rectangle 3"/>
          <p:cNvSpPr>
            <a:spLocks noGrp="1" noChangeArrowheads="1"/>
          </p:cNvSpPr>
          <p:nvPr>
            <p:ph sz="half" idx="1"/>
          </p:nvPr>
        </p:nvSpPr>
        <p:spPr>
          <a:xfrm>
            <a:off x="226812" y="1124712"/>
            <a:ext cx="4122765" cy="4949008"/>
          </a:xfrm>
        </p:spPr>
        <p:txBody>
          <a:bodyPr>
            <a:normAutofit fontScale="92500" lnSpcReduction="10000"/>
          </a:bodyPr>
          <a:lstStyle/>
          <a:p>
            <a:pPr eaLnBrk="1" hangingPunct="1"/>
            <a:r>
              <a:rPr lang="en-US" sz="2800" dirty="0" smtClean="0"/>
              <a:t>Build (in-house)</a:t>
            </a:r>
          </a:p>
          <a:p>
            <a:pPr marL="457200" lvl="1" indent="-168275"/>
            <a:r>
              <a:rPr lang="en-US" sz="2400" dirty="0" smtClean="0"/>
              <a:t>Pros</a:t>
            </a:r>
          </a:p>
          <a:p>
            <a:pPr marL="594360" lvl="2" indent="-168275">
              <a:buFont typeface="Univers Com 45 Light" pitchFamily="34" charset="0"/>
              <a:buChar char="–"/>
            </a:pPr>
            <a:r>
              <a:rPr lang="en-US" sz="2100" dirty="0" smtClean="0"/>
              <a:t>Meets custom needs</a:t>
            </a:r>
          </a:p>
          <a:p>
            <a:pPr marL="594360" lvl="2" indent="-168275">
              <a:buFont typeface="Univers Com 45 Light" pitchFamily="34" charset="0"/>
              <a:buChar char="–"/>
            </a:pPr>
            <a:r>
              <a:rPr lang="en-US" sz="2100" dirty="0" smtClean="0"/>
              <a:t>Leveraging of code from current solution</a:t>
            </a:r>
          </a:p>
          <a:p>
            <a:pPr marL="594360" lvl="2" indent="-168275">
              <a:buFont typeface="Univers Com 45 Light" pitchFamily="34" charset="0"/>
              <a:buChar char="–"/>
            </a:pPr>
            <a:r>
              <a:rPr lang="en-US" sz="2100" dirty="0" smtClean="0"/>
              <a:t>Utilizes existing developer talent</a:t>
            </a:r>
          </a:p>
          <a:p>
            <a:pPr marL="457200" lvl="1" indent="-168275"/>
            <a:endParaRPr lang="en-US" sz="2400" dirty="0" smtClean="0"/>
          </a:p>
          <a:p>
            <a:pPr marL="457200" lvl="1" indent="-168275"/>
            <a:r>
              <a:rPr lang="en-US" sz="2400" dirty="0" smtClean="0"/>
              <a:t>Cons</a:t>
            </a:r>
          </a:p>
          <a:p>
            <a:pPr marL="594360" lvl="2" indent="-168275">
              <a:buFont typeface="Univers Com 45 Light" pitchFamily="34" charset="0"/>
              <a:buChar char="–"/>
            </a:pPr>
            <a:r>
              <a:rPr lang="en-US" sz="2100" dirty="0" smtClean="0"/>
              <a:t>SW Maintenance</a:t>
            </a:r>
          </a:p>
          <a:p>
            <a:pPr marL="594360" lvl="2" indent="-168275">
              <a:buFont typeface="Univers Com 45 Light" pitchFamily="34" charset="0"/>
              <a:buChar char="–"/>
            </a:pPr>
            <a:r>
              <a:rPr lang="en-US" sz="2100" dirty="0" smtClean="0"/>
              <a:t>Training</a:t>
            </a:r>
          </a:p>
          <a:p>
            <a:pPr marL="594360" lvl="2" indent="-168275">
              <a:buFont typeface="Univers Com 45 Light" pitchFamily="34" charset="0"/>
              <a:buChar char="–"/>
            </a:pPr>
            <a:r>
              <a:rPr lang="en-US" sz="2100" dirty="0" smtClean="0"/>
              <a:t>Major development effort</a:t>
            </a:r>
          </a:p>
          <a:p>
            <a:pPr marL="594360" lvl="2" indent="-168275">
              <a:buFont typeface="Univers Com 45 Light" pitchFamily="34" charset="0"/>
              <a:buChar char="–"/>
            </a:pPr>
            <a:r>
              <a:rPr lang="en-US" sz="2100" dirty="0" smtClean="0"/>
              <a:t>Different groups often create different test executives</a:t>
            </a:r>
          </a:p>
          <a:p>
            <a:pPr lvl="2"/>
            <a:endParaRPr lang="en-US" sz="2200" dirty="0" smtClean="0"/>
          </a:p>
        </p:txBody>
      </p:sp>
      <p:sp>
        <p:nvSpPr>
          <p:cNvPr id="4" name="Content Placeholder 3"/>
          <p:cNvSpPr>
            <a:spLocks noGrp="1"/>
          </p:cNvSpPr>
          <p:nvPr>
            <p:ph sz="half" idx="2"/>
          </p:nvPr>
        </p:nvSpPr>
        <p:spPr>
          <a:xfrm>
            <a:off x="4198967" y="1124712"/>
            <a:ext cx="5130383" cy="4949008"/>
          </a:xfrm>
        </p:spPr>
        <p:txBody>
          <a:bodyPr>
            <a:normAutofit fontScale="92500" lnSpcReduction="10000"/>
          </a:bodyPr>
          <a:lstStyle/>
          <a:p>
            <a:r>
              <a:rPr lang="en-US" sz="2800" dirty="0" smtClean="0"/>
              <a:t>Buy (COTS)</a:t>
            </a:r>
          </a:p>
          <a:p>
            <a:pPr marL="457200" lvl="1" indent="-168275"/>
            <a:r>
              <a:rPr lang="en-US" sz="2400" dirty="0" smtClean="0"/>
              <a:t>Pros</a:t>
            </a:r>
          </a:p>
          <a:p>
            <a:pPr marL="594360" lvl="2" indent="-168275">
              <a:buFont typeface="Univers Com 45 Light" pitchFamily="34" charset="0"/>
              <a:buChar char="–"/>
            </a:pPr>
            <a:r>
              <a:rPr lang="en-US" sz="2100" dirty="0" smtClean="0"/>
              <a:t>Training &amp; certification courses</a:t>
            </a:r>
          </a:p>
          <a:p>
            <a:pPr marL="594360" lvl="2" indent="-168275">
              <a:buFont typeface="Univers Com 45 Light" pitchFamily="34" charset="0"/>
              <a:buChar char="–"/>
            </a:pPr>
            <a:r>
              <a:rPr lang="en-US" sz="2100" dirty="0" smtClean="0"/>
              <a:t>Flexible architecture</a:t>
            </a:r>
          </a:p>
          <a:p>
            <a:pPr marL="594360" lvl="2" indent="-168275">
              <a:buFont typeface="Univers Com 45 Light" pitchFamily="34" charset="0"/>
              <a:buChar char="–"/>
            </a:pPr>
            <a:r>
              <a:rPr lang="en-US" sz="2100" dirty="0" smtClean="0"/>
              <a:t>Built-in reporting and database logging</a:t>
            </a:r>
          </a:p>
          <a:p>
            <a:pPr marL="594360" lvl="2" indent="-168275">
              <a:buFont typeface="Univers Com 45 Light" pitchFamily="34" charset="0"/>
              <a:buChar char="–"/>
            </a:pPr>
            <a:r>
              <a:rPr lang="en-US" sz="2100" dirty="0" smtClean="0"/>
              <a:t>Existing worldwide developer base</a:t>
            </a:r>
          </a:p>
          <a:p>
            <a:pPr marL="457200" lvl="1" indent="-168275"/>
            <a:endParaRPr lang="en-US" sz="2400" dirty="0" smtClean="0"/>
          </a:p>
          <a:p>
            <a:pPr marL="457200" lvl="1" indent="-168275"/>
            <a:r>
              <a:rPr lang="en-US" sz="2400" dirty="0" smtClean="0"/>
              <a:t>Cons</a:t>
            </a:r>
            <a:endParaRPr lang="en-US" sz="2400" dirty="0"/>
          </a:p>
          <a:p>
            <a:pPr marL="594360" lvl="2" indent="-168275">
              <a:buFont typeface="Univers Com 45 Light" pitchFamily="34" charset="0"/>
              <a:buChar char="–"/>
            </a:pPr>
            <a:r>
              <a:rPr lang="en-US" sz="2100" dirty="0" smtClean="0"/>
              <a:t>Overkill for basic sequencing</a:t>
            </a:r>
          </a:p>
          <a:p>
            <a:pPr marL="594360" lvl="2" indent="-168275">
              <a:buFont typeface="Univers Com 45 Light" pitchFamily="34" charset="0"/>
              <a:buChar char="–"/>
            </a:pPr>
            <a:r>
              <a:rPr lang="en-US" sz="2100" dirty="0" smtClean="0"/>
              <a:t>Lack of full control over code base</a:t>
            </a:r>
          </a:p>
          <a:p>
            <a:pPr marL="594360" lvl="2" indent="-168275">
              <a:buFont typeface="Univers Com 45 Light" pitchFamily="34" charset="0"/>
              <a:buChar char="–"/>
            </a:pPr>
            <a:r>
              <a:rPr lang="en-US" sz="2100" dirty="0" smtClean="0"/>
              <a:t>Price</a:t>
            </a:r>
          </a:p>
          <a:p>
            <a:pPr lvl="2"/>
            <a:endParaRPr lang="en-US" sz="2100" dirty="0" smtClean="0"/>
          </a:p>
        </p:txBody>
      </p:sp>
      <p:pic>
        <p:nvPicPr>
          <p:cNvPr id="5" name="Picture 6" descr="C:\Users\llindstr\Desktop\Icon_all2.png"/>
          <p:cNvPicPr>
            <a:picLocks noChangeAspect="1" noChangeArrowheads="1"/>
          </p:cNvPicPr>
          <p:nvPr/>
        </p:nvPicPr>
        <p:blipFill>
          <a:blip r:embed="rId3" cstate="print"/>
          <a:stretch>
            <a:fillRect/>
          </a:stretch>
        </p:blipFill>
        <p:spPr bwMode="auto">
          <a:xfrm>
            <a:off x="8037557" y="260648"/>
            <a:ext cx="866960" cy="707257"/>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4819">
                                            <p:txEl>
                                              <p:pRg st="2" end="2"/>
                                            </p:txEl>
                                          </p:spTgt>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4819">
                                            <p:txEl>
                                              <p:pRg st="3" end="3"/>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4819">
                                            <p:txEl>
                                              <p:pRg st="4" end="4"/>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4819">
                                            <p:txEl>
                                              <p:pRg st="7" end="7"/>
                                            </p:txEl>
                                          </p:spTgt>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4819">
                                            <p:txEl>
                                              <p:pRg st="8" end="8"/>
                                            </p:txEl>
                                          </p:spTgt>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4819">
                                            <p:txEl>
                                              <p:pRg st="9" end="9"/>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4819">
                                            <p:txEl>
                                              <p:pRg st="10" end="10"/>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1"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fade">
                                      <p:cBhvr>
                                        <p:cTn id="37" dur="1000"/>
                                        <p:tgtEl>
                                          <p:spTgt spid="4">
                                            <p:txEl>
                                              <p:pRg st="2" end="2"/>
                                            </p:txEl>
                                          </p:spTgt>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1000"/>
                                        <p:tgtEl>
                                          <p:spTgt spid="4">
                                            <p:txEl>
                                              <p:pRg st="3" end="3"/>
                                            </p:txEl>
                                          </p:spTgt>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Effect transition="in" filter="fade">
                                      <p:cBhvr>
                                        <p:cTn id="43" dur="1000"/>
                                        <p:tgtEl>
                                          <p:spTgt spid="4">
                                            <p:txEl>
                                              <p:pRg st="4" end="4"/>
                                            </p:txEl>
                                          </p:spTgt>
                                        </p:tgtEl>
                                      </p:cBhvr>
                                    </p:animEffect>
                                  </p:childTnLst>
                                </p:cTn>
                              </p:par>
                              <p:par>
                                <p:cTn id="44" presetID="10" presetClass="entr" presetSubtype="0" fill="hold" grpId="1" nodeType="with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fade">
                                      <p:cBhvr>
                                        <p:cTn id="46" dur="1000"/>
                                        <p:tgtEl>
                                          <p:spTgt spid="4">
                                            <p:txEl>
                                              <p:pRg st="5" end="5"/>
                                            </p:txEl>
                                          </p:spTgt>
                                        </p:tgtEl>
                                      </p:cBhvr>
                                    </p:animEffect>
                                  </p:childTnLst>
                                </p:cTn>
                              </p:par>
                              <p:par>
                                <p:cTn id="47" presetID="10" presetClass="entr" presetSubtype="0" fill="hold" grpId="1" nodeType="with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Effect transition="in" filter="fade">
                                      <p:cBhvr>
                                        <p:cTn id="49" dur="1000"/>
                                        <p:tgtEl>
                                          <p:spTgt spid="4">
                                            <p:txEl>
                                              <p:pRg st="8" end="8"/>
                                            </p:txEl>
                                          </p:spTgt>
                                        </p:tgtEl>
                                      </p:cBhvr>
                                    </p:animEffect>
                                  </p:childTnLst>
                                </p:cTn>
                              </p:par>
                              <p:par>
                                <p:cTn id="50" presetID="10" presetClass="entr" presetSubtype="0" fill="hold" grpId="1" nodeType="with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fade">
                                      <p:cBhvr>
                                        <p:cTn id="52" dur="1000"/>
                                        <p:tgtEl>
                                          <p:spTgt spid="4">
                                            <p:txEl>
                                              <p:pRg st="9" end="9"/>
                                            </p:txEl>
                                          </p:spTgt>
                                        </p:tgtEl>
                                      </p:cBhvr>
                                    </p:animEffect>
                                  </p:childTnLst>
                                </p:cTn>
                              </p:par>
                              <p:par>
                                <p:cTn id="53" presetID="10" presetClass="entr" presetSubtype="0" fill="hold" grpId="1" nodeType="withEffect">
                                  <p:stCondLst>
                                    <p:cond delay="0"/>
                                  </p:stCondLst>
                                  <p:childTnLst>
                                    <p:set>
                                      <p:cBhvr>
                                        <p:cTn id="54" dur="1" fill="hold">
                                          <p:stCondLst>
                                            <p:cond delay="0"/>
                                          </p:stCondLst>
                                        </p:cTn>
                                        <p:tgtEl>
                                          <p:spTgt spid="4">
                                            <p:txEl>
                                              <p:pRg st="10" end="10"/>
                                            </p:txEl>
                                          </p:spTgt>
                                        </p:tgtEl>
                                        <p:attrNameLst>
                                          <p:attrName>style.visibility</p:attrName>
                                        </p:attrNameLst>
                                      </p:cBhvr>
                                      <p:to>
                                        <p:strVal val="visible"/>
                                      </p:to>
                                    </p:set>
                                    <p:animEffect transition="in" filter="fade">
                                      <p:cBhvr>
                                        <p:cTn id="55" dur="1000"/>
                                        <p:tgtEl>
                                          <p:spTgt spid="4">
                                            <p:txEl>
                                              <p:pRg st="10" end="10"/>
                                            </p:txEl>
                                          </p:spTgt>
                                        </p:tgtEl>
                                      </p:cBhvr>
                                    </p:animEffect>
                                  </p:childTnLst>
                                </p:cTn>
                              </p:par>
                              <p:par>
                                <p:cTn id="56" presetID="10" presetClass="entr" presetSubtype="0" fill="hold" grpId="1" nodeType="withEffect">
                                  <p:stCondLst>
                                    <p:cond delay="0"/>
                                  </p:stCondLst>
                                  <p:childTnLst>
                                    <p:set>
                                      <p:cBhvr>
                                        <p:cTn id="57" dur="1" fill="hold">
                                          <p:stCondLst>
                                            <p:cond delay="0"/>
                                          </p:stCondLst>
                                        </p:cTn>
                                        <p:tgtEl>
                                          <p:spTgt spid="34819">
                                            <p:txEl>
                                              <p:pRg st="2" end="2"/>
                                            </p:txEl>
                                          </p:spTgt>
                                        </p:tgtEl>
                                        <p:attrNameLst>
                                          <p:attrName>style.visibility</p:attrName>
                                        </p:attrNameLst>
                                      </p:cBhvr>
                                      <p:to>
                                        <p:strVal val="visible"/>
                                      </p:to>
                                    </p:set>
                                    <p:animEffect transition="in" filter="fade">
                                      <p:cBhvr>
                                        <p:cTn id="58" dur="1000"/>
                                        <p:tgtEl>
                                          <p:spTgt spid="34819">
                                            <p:txEl>
                                              <p:pRg st="2" end="2"/>
                                            </p:txEl>
                                          </p:spTgt>
                                        </p:tgtEl>
                                      </p:cBhvr>
                                    </p:animEffect>
                                  </p:childTnLst>
                                </p:cTn>
                              </p:par>
                              <p:par>
                                <p:cTn id="59" presetID="10" presetClass="entr" presetSubtype="0" fill="hold" grpId="1" nodeType="withEffect">
                                  <p:stCondLst>
                                    <p:cond delay="0"/>
                                  </p:stCondLst>
                                  <p:childTnLst>
                                    <p:set>
                                      <p:cBhvr>
                                        <p:cTn id="60" dur="1" fill="hold">
                                          <p:stCondLst>
                                            <p:cond delay="0"/>
                                          </p:stCondLst>
                                        </p:cTn>
                                        <p:tgtEl>
                                          <p:spTgt spid="34819">
                                            <p:txEl>
                                              <p:pRg st="3" end="3"/>
                                            </p:txEl>
                                          </p:spTgt>
                                        </p:tgtEl>
                                        <p:attrNameLst>
                                          <p:attrName>style.visibility</p:attrName>
                                        </p:attrNameLst>
                                      </p:cBhvr>
                                      <p:to>
                                        <p:strVal val="visible"/>
                                      </p:to>
                                    </p:set>
                                    <p:animEffect transition="in" filter="fade">
                                      <p:cBhvr>
                                        <p:cTn id="61" dur="1000"/>
                                        <p:tgtEl>
                                          <p:spTgt spid="34819">
                                            <p:txEl>
                                              <p:pRg st="3" end="3"/>
                                            </p:txEl>
                                          </p:spTgt>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34819">
                                            <p:txEl>
                                              <p:pRg st="4" end="4"/>
                                            </p:txEl>
                                          </p:spTgt>
                                        </p:tgtEl>
                                        <p:attrNameLst>
                                          <p:attrName>style.visibility</p:attrName>
                                        </p:attrNameLst>
                                      </p:cBhvr>
                                      <p:to>
                                        <p:strVal val="visible"/>
                                      </p:to>
                                    </p:set>
                                    <p:animEffect transition="in" filter="fade">
                                      <p:cBhvr>
                                        <p:cTn id="64" dur="1000"/>
                                        <p:tgtEl>
                                          <p:spTgt spid="34819">
                                            <p:txEl>
                                              <p:pRg st="4" end="4"/>
                                            </p:txEl>
                                          </p:spTgt>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34819">
                                            <p:txEl>
                                              <p:pRg st="7" end="7"/>
                                            </p:txEl>
                                          </p:spTgt>
                                        </p:tgtEl>
                                        <p:attrNameLst>
                                          <p:attrName>style.visibility</p:attrName>
                                        </p:attrNameLst>
                                      </p:cBhvr>
                                      <p:to>
                                        <p:strVal val="visible"/>
                                      </p:to>
                                    </p:set>
                                    <p:animEffect transition="in" filter="fade">
                                      <p:cBhvr>
                                        <p:cTn id="67" dur="1000"/>
                                        <p:tgtEl>
                                          <p:spTgt spid="34819">
                                            <p:txEl>
                                              <p:pRg st="7" end="7"/>
                                            </p:txEl>
                                          </p:spTgt>
                                        </p:tgtEl>
                                      </p:cBhvr>
                                    </p:animEffect>
                                  </p:childTnLst>
                                </p:cTn>
                              </p:par>
                              <p:par>
                                <p:cTn id="68" presetID="10" presetClass="entr" presetSubtype="0" fill="hold" grpId="1" nodeType="withEffect">
                                  <p:stCondLst>
                                    <p:cond delay="0"/>
                                  </p:stCondLst>
                                  <p:childTnLst>
                                    <p:set>
                                      <p:cBhvr>
                                        <p:cTn id="69" dur="1" fill="hold">
                                          <p:stCondLst>
                                            <p:cond delay="0"/>
                                          </p:stCondLst>
                                        </p:cTn>
                                        <p:tgtEl>
                                          <p:spTgt spid="34819">
                                            <p:txEl>
                                              <p:pRg st="8" end="8"/>
                                            </p:txEl>
                                          </p:spTgt>
                                        </p:tgtEl>
                                        <p:attrNameLst>
                                          <p:attrName>style.visibility</p:attrName>
                                        </p:attrNameLst>
                                      </p:cBhvr>
                                      <p:to>
                                        <p:strVal val="visible"/>
                                      </p:to>
                                    </p:set>
                                    <p:animEffect transition="in" filter="fade">
                                      <p:cBhvr>
                                        <p:cTn id="70" dur="1000"/>
                                        <p:tgtEl>
                                          <p:spTgt spid="34819">
                                            <p:txEl>
                                              <p:pRg st="8" end="8"/>
                                            </p:txEl>
                                          </p:spTgt>
                                        </p:tgtEl>
                                      </p:cBhvr>
                                    </p:animEffect>
                                  </p:childTnLst>
                                </p:cTn>
                              </p:par>
                              <p:par>
                                <p:cTn id="71" presetID="10" presetClass="entr" presetSubtype="0" fill="hold" grpId="1" nodeType="withEffect">
                                  <p:stCondLst>
                                    <p:cond delay="0"/>
                                  </p:stCondLst>
                                  <p:childTnLst>
                                    <p:set>
                                      <p:cBhvr>
                                        <p:cTn id="72" dur="1" fill="hold">
                                          <p:stCondLst>
                                            <p:cond delay="0"/>
                                          </p:stCondLst>
                                        </p:cTn>
                                        <p:tgtEl>
                                          <p:spTgt spid="34819">
                                            <p:txEl>
                                              <p:pRg st="9" end="9"/>
                                            </p:txEl>
                                          </p:spTgt>
                                        </p:tgtEl>
                                        <p:attrNameLst>
                                          <p:attrName>style.visibility</p:attrName>
                                        </p:attrNameLst>
                                      </p:cBhvr>
                                      <p:to>
                                        <p:strVal val="visible"/>
                                      </p:to>
                                    </p:set>
                                    <p:animEffect transition="in" filter="fade">
                                      <p:cBhvr>
                                        <p:cTn id="73" dur="1000"/>
                                        <p:tgtEl>
                                          <p:spTgt spid="34819">
                                            <p:txEl>
                                              <p:pRg st="9" end="9"/>
                                            </p:txEl>
                                          </p:spTgt>
                                        </p:tgtEl>
                                      </p:cBhvr>
                                    </p:animEffect>
                                  </p:childTnLst>
                                </p:cTn>
                              </p:par>
                              <p:par>
                                <p:cTn id="74" presetID="10" presetClass="entr" presetSubtype="0" fill="hold" grpId="1" nodeType="withEffect">
                                  <p:stCondLst>
                                    <p:cond delay="0"/>
                                  </p:stCondLst>
                                  <p:childTnLst>
                                    <p:set>
                                      <p:cBhvr>
                                        <p:cTn id="75" dur="1" fill="hold">
                                          <p:stCondLst>
                                            <p:cond delay="0"/>
                                          </p:stCondLst>
                                        </p:cTn>
                                        <p:tgtEl>
                                          <p:spTgt spid="34819">
                                            <p:txEl>
                                              <p:pRg st="10" end="10"/>
                                            </p:txEl>
                                          </p:spTgt>
                                        </p:tgtEl>
                                        <p:attrNameLst>
                                          <p:attrName>style.visibility</p:attrName>
                                        </p:attrNameLst>
                                      </p:cBhvr>
                                      <p:to>
                                        <p:strVal val="visible"/>
                                      </p:to>
                                    </p:set>
                                    <p:animEffect transition="in" filter="fade">
                                      <p:cBhvr>
                                        <p:cTn id="76" dur="1000"/>
                                        <p:tgtEl>
                                          <p:spTgt spid="3481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19" grpId="1" build="p"/>
      <p:bldP spid="4" grpId="0" build="p"/>
      <p:bldP spid="4" grpI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descr="testexec_bargraph.png"/>
          <p:cNvPicPr>
            <a:picLocks noChangeAspect="1"/>
          </p:cNvPicPr>
          <p:nvPr/>
        </p:nvPicPr>
        <p:blipFill>
          <a:blip r:embed="rId3" cstate="print"/>
          <a:stretch>
            <a:fillRect/>
          </a:stretch>
        </p:blipFill>
        <p:spPr>
          <a:xfrm>
            <a:off x="834180" y="1326146"/>
            <a:ext cx="7317432" cy="4895010"/>
          </a:xfrm>
          <a:prstGeom prst="rect">
            <a:avLst/>
          </a:prstGeom>
        </p:spPr>
      </p:pic>
      <p:sp>
        <p:nvSpPr>
          <p:cNvPr id="593922" name="Rectangle 2"/>
          <p:cNvSpPr>
            <a:spLocks noGrp="1" noChangeArrowheads="1"/>
          </p:cNvSpPr>
          <p:nvPr>
            <p:ph type="title"/>
          </p:nvPr>
        </p:nvSpPr>
        <p:spPr/>
        <p:txBody>
          <a:bodyPr>
            <a:normAutofit/>
          </a:bodyPr>
          <a:lstStyle/>
          <a:p>
            <a:r>
              <a:rPr lang="en-US" dirty="0" smtClean="0"/>
              <a:t>TestStand Accelerates Construction and Deployment of Advanced Test Architectures</a:t>
            </a:r>
            <a:endParaRPr lang="en-US" dirty="0"/>
          </a:p>
        </p:txBody>
      </p:sp>
      <p:pic>
        <p:nvPicPr>
          <p:cNvPr id="41" name="Picture 40" descr="testexec_bargraph2.png"/>
          <p:cNvPicPr>
            <a:picLocks noChangeAspect="1"/>
          </p:cNvPicPr>
          <p:nvPr/>
        </p:nvPicPr>
        <p:blipFill>
          <a:blip r:embed="rId4" cstate="print"/>
          <a:stretch>
            <a:fillRect/>
          </a:stretch>
        </p:blipFill>
        <p:spPr>
          <a:xfrm>
            <a:off x="825082" y="1320060"/>
            <a:ext cx="7368864" cy="4895946"/>
          </a:xfrm>
          <a:prstGeom prst="rect">
            <a:avLst/>
          </a:prstGeom>
        </p:spPr>
      </p:pic>
      <p:pic>
        <p:nvPicPr>
          <p:cNvPr id="5" name="Picture 6" descr="C:\Users\llindstr\Desktop\Icon_all2.png"/>
          <p:cNvPicPr>
            <a:picLocks noChangeAspect="1" noChangeArrowheads="1"/>
          </p:cNvPicPr>
          <p:nvPr/>
        </p:nvPicPr>
        <p:blipFill>
          <a:blip r:embed="rId5" cstate="print"/>
          <a:stretch>
            <a:fillRect/>
          </a:stretch>
        </p:blipFill>
        <p:spPr bwMode="auto">
          <a:xfrm>
            <a:off x="8037557" y="260648"/>
            <a:ext cx="866960" cy="707257"/>
          </a:xfrm>
          <a:prstGeom prst="rect">
            <a:avLst/>
          </a:prstGeom>
          <a:noFill/>
        </p:spPr>
      </p:pic>
    </p:spTree>
    <p:extLst>
      <p:ext uri="{BB962C8B-B14F-4D97-AF65-F5344CB8AC3E}">
        <p14:creationId xmlns:p14="http://schemas.microsoft.com/office/powerpoint/2010/main" xmlns="" val="3530112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r>
              <a:rPr lang="en-US" sz="3600" dirty="0" smtClean="0"/>
              <a:t>NI </a:t>
            </a:r>
            <a:r>
              <a:rPr lang="en-US" sz="3600" dirty="0" err="1" smtClean="0"/>
              <a:t>TestStand</a:t>
            </a:r>
            <a:r>
              <a:rPr lang="en-US" sz="3600" dirty="0" smtClean="0"/>
              <a:t> – Test Management Software</a:t>
            </a:r>
          </a:p>
        </p:txBody>
      </p:sp>
      <p:sp>
        <p:nvSpPr>
          <p:cNvPr id="35843" name="Rectangle 3"/>
          <p:cNvSpPr>
            <a:spLocks noChangeArrowheads="1"/>
          </p:cNvSpPr>
          <p:nvPr/>
        </p:nvSpPr>
        <p:spPr bwMode="auto">
          <a:xfrm>
            <a:off x="304096" y="1206912"/>
            <a:ext cx="3852268" cy="5102408"/>
          </a:xfrm>
          <a:prstGeom prst="rect">
            <a:avLst/>
          </a:prstGeom>
          <a:noFill/>
          <a:ln w="9525">
            <a:noFill/>
            <a:miter lim="800000"/>
            <a:headEnd/>
            <a:tailEnd/>
          </a:ln>
        </p:spPr>
        <p:txBody>
          <a:bodyPr lIns="92075" tIns="46038" rIns="92075" bIns="46038"/>
          <a:lstStyle/>
          <a:p>
            <a:pPr marL="336550" indent="-336550" eaLnBrk="0" hangingPunct="0">
              <a:spcAft>
                <a:spcPct val="40000"/>
              </a:spcAft>
              <a:buSzPct val="75000"/>
              <a:buFontTx/>
              <a:buChar char="•"/>
            </a:pPr>
            <a:r>
              <a:rPr lang="en-US" sz="2300" dirty="0" smtClean="0"/>
              <a:t>Graphical development </a:t>
            </a:r>
            <a:r>
              <a:rPr lang="en-US" sz="2300" dirty="0"/>
              <a:t>environment</a:t>
            </a:r>
          </a:p>
          <a:p>
            <a:pPr marL="336550" indent="-336550" eaLnBrk="0" hangingPunct="0">
              <a:spcAft>
                <a:spcPct val="40000"/>
              </a:spcAft>
              <a:buSzPct val="75000"/>
              <a:buFontTx/>
              <a:buChar char="•"/>
            </a:pPr>
            <a:r>
              <a:rPr lang="en-US" sz="2300" dirty="0"/>
              <a:t>Automate tests written in any language</a:t>
            </a:r>
          </a:p>
          <a:p>
            <a:pPr marL="336550" indent="-336550" eaLnBrk="0" hangingPunct="0">
              <a:spcAft>
                <a:spcPct val="40000"/>
              </a:spcAft>
              <a:buSzPct val="75000"/>
              <a:buFontTx/>
              <a:buChar char="•"/>
            </a:pPr>
            <a:r>
              <a:rPr lang="en-US" sz="2300" dirty="0"/>
              <a:t>Multithreaded sequence execution</a:t>
            </a:r>
          </a:p>
          <a:p>
            <a:pPr marL="336550" indent="-336550" eaLnBrk="0" hangingPunct="0">
              <a:spcAft>
                <a:spcPct val="40000"/>
              </a:spcAft>
              <a:buSzPct val="75000"/>
              <a:buFontTx/>
              <a:buChar char="•"/>
            </a:pPr>
            <a:r>
              <a:rPr lang="en-US" sz="2300" dirty="0"/>
              <a:t>ASCII, HTML/Web, XML, and ATML report </a:t>
            </a:r>
            <a:r>
              <a:rPr lang="en-US" sz="2300" dirty="0" smtClean="0"/>
              <a:t/>
            </a:r>
            <a:br>
              <a:rPr lang="en-US" sz="2300" dirty="0" smtClean="0"/>
            </a:br>
            <a:r>
              <a:rPr lang="en-US" sz="2300" dirty="0" smtClean="0"/>
              <a:t>generation</a:t>
            </a:r>
            <a:endParaRPr lang="en-US" sz="2300" dirty="0"/>
          </a:p>
          <a:p>
            <a:pPr marL="336550" indent="-336550" eaLnBrk="0" hangingPunct="0">
              <a:spcAft>
                <a:spcPct val="40000"/>
              </a:spcAft>
              <a:buSzPct val="75000"/>
              <a:buFontTx/>
              <a:buChar char="•"/>
            </a:pPr>
            <a:r>
              <a:rPr lang="en-US" sz="2300" dirty="0"/>
              <a:t>Access, Oracle, </a:t>
            </a:r>
            <a:r>
              <a:rPr lang="en-US" sz="2300" dirty="0" smtClean="0"/>
              <a:t/>
            </a:r>
            <a:br>
              <a:rPr lang="en-US" sz="2300" dirty="0" smtClean="0"/>
            </a:br>
            <a:r>
              <a:rPr lang="en-US" sz="2300" dirty="0" smtClean="0"/>
              <a:t>SQL </a:t>
            </a:r>
            <a:r>
              <a:rPr lang="en-US" sz="2300" dirty="0"/>
              <a:t>Server database connectivity</a:t>
            </a:r>
          </a:p>
        </p:txBody>
      </p:sp>
      <p:pic>
        <p:nvPicPr>
          <p:cNvPr id="6" name="Picture 6" descr="C:\Users\llindstr\Desktop\Icon_all2.png"/>
          <p:cNvPicPr>
            <a:picLocks noChangeAspect="1" noChangeArrowheads="1"/>
          </p:cNvPicPr>
          <p:nvPr/>
        </p:nvPicPr>
        <p:blipFill>
          <a:blip r:embed="rId3" cstate="print"/>
          <a:stretch>
            <a:fillRect/>
          </a:stretch>
        </p:blipFill>
        <p:spPr bwMode="auto">
          <a:xfrm>
            <a:off x="8037557" y="260648"/>
            <a:ext cx="866960" cy="707257"/>
          </a:xfrm>
          <a:prstGeom prst="rect">
            <a:avLst/>
          </a:prstGeom>
          <a:noFill/>
        </p:spPr>
      </p:pic>
      <p:pic>
        <p:nvPicPr>
          <p:cNvPr id="154626" name="Picture 2" descr="C:\Users\llindstr\Desktop\TestStand Images and Screenshots\Capture3.PNG"/>
          <p:cNvPicPr>
            <a:picLocks noChangeAspect="1" noChangeArrowheads="1"/>
          </p:cNvPicPr>
          <p:nvPr/>
        </p:nvPicPr>
        <p:blipFill>
          <a:blip r:embed="rId4" cstate="print"/>
          <a:stretch>
            <a:fillRect/>
          </a:stretch>
        </p:blipFill>
        <p:spPr bwMode="auto">
          <a:xfrm>
            <a:off x="5436096" y="1739034"/>
            <a:ext cx="3456384" cy="2510105"/>
          </a:xfrm>
          <a:prstGeom prst="rect">
            <a:avLst/>
          </a:prstGeom>
          <a:noFill/>
        </p:spPr>
      </p:pic>
      <p:pic>
        <p:nvPicPr>
          <p:cNvPr id="154625" name="Picture 1" descr="C:\Users\llindstr\Desktop\Intro to TS SeqEditor\SeqEditorFull.png"/>
          <p:cNvPicPr>
            <a:picLocks noChangeAspect="1" noChangeArrowheads="1"/>
          </p:cNvPicPr>
          <p:nvPr/>
        </p:nvPicPr>
        <p:blipFill>
          <a:blip r:embed="rId5" cstate="print"/>
          <a:srcRect/>
          <a:stretch>
            <a:fillRect/>
          </a:stretch>
        </p:blipFill>
        <p:spPr bwMode="auto">
          <a:xfrm>
            <a:off x="4355976" y="3068960"/>
            <a:ext cx="3690442" cy="2736304"/>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r>
              <a:rPr lang="en-US" sz="3600" dirty="0"/>
              <a:t>NI </a:t>
            </a:r>
            <a:r>
              <a:rPr lang="en-US" sz="3600" dirty="0" smtClean="0"/>
              <a:t>TestStand</a:t>
            </a:r>
            <a:r>
              <a:rPr lang="en-US" sz="3600" dirty="0"/>
              <a:t> </a:t>
            </a:r>
            <a:r>
              <a:rPr lang="en-US" sz="3600" dirty="0" smtClean="0"/>
              <a:t>– Test </a:t>
            </a:r>
            <a:r>
              <a:rPr lang="en-US" sz="3600" dirty="0"/>
              <a:t>Management Software</a:t>
            </a:r>
          </a:p>
        </p:txBody>
      </p:sp>
      <p:sp>
        <p:nvSpPr>
          <p:cNvPr id="7" name="Rectangle 3"/>
          <p:cNvSpPr>
            <a:spLocks noChangeArrowheads="1"/>
          </p:cNvSpPr>
          <p:nvPr/>
        </p:nvSpPr>
        <p:spPr bwMode="auto">
          <a:xfrm>
            <a:off x="304800" y="1143000"/>
            <a:ext cx="8382000" cy="4876800"/>
          </a:xfrm>
          <a:prstGeom prst="rect">
            <a:avLst/>
          </a:prstGeom>
          <a:noFill/>
          <a:ln w="9525">
            <a:noFill/>
            <a:miter lim="800000"/>
            <a:headEnd/>
            <a:tailEnd/>
          </a:ln>
          <a:effectLst/>
        </p:spPr>
        <p:txBody>
          <a:bodyPr lIns="92075" tIns="46038" rIns="92075" bIns="46038"/>
          <a:lstStyle/>
          <a:p>
            <a:pPr marL="336550" indent="-336550">
              <a:spcAft>
                <a:spcPct val="40000"/>
              </a:spcAft>
              <a:buSzPct val="70000"/>
              <a:buFontTx/>
              <a:buChar char="•"/>
            </a:pPr>
            <a:r>
              <a:rPr lang="en-US" sz="2400" dirty="0" smtClean="0">
                <a:latin typeface="+mn-lt"/>
              </a:rPr>
              <a:t>Full Featured and Simple User Interfaces are provided in NI LabVIEW, NI LabWindows</a:t>
            </a:r>
            <a:r>
              <a:rPr lang="en-US" sz="2400" baseline="30000" dirty="0" smtClean="0">
                <a:latin typeface="+mn-lt"/>
              </a:rPr>
              <a:t>™</a:t>
            </a:r>
            <a:r>
              <a:rPr lang="en-US" sz="2400" dirty="0" smtClean="0">
                <a:latin typeface="+mn-lt"/>
              </a:rPr>
              <a:t>/CVI, C#, C++, VB.NET</a:t>
            </a:r>
          </a:p>
          <a:p>
            <a:pPr marL="336550" indent="-336550">
              <a:spcAft>
                <a:spcPct val="40000"/>
              </a:spcAft>
              <a:buSzPct val="70000"/>
              <a:buFontTx/>
              <a:buChar char="•"/>
            </a:pPr>
            <a:r>
              <a:rPr lang="en-US" sz="2400" dirty="0" smtClean="0">
                <a:latin typeface="+mn-lt"/>
              </a:rPr>
              <a:t>TestStand Deployment Utility builds a simple installer with necessary dependencies</a:t>
            </a:r>
          </a:p>
          <a:p>
            <a:pPr marL="336550" indent="-336550">
              <a:spcAft>
                <a:spcPct val="40000"/>
              </a:spcAft>
              <a:buSzPct val="70000"/>
              <a:buFontTx/>
              <a:buChar char="•"/>
            </a:pPr>
            <a:endParaRPr lang="en-US" sz="2400" dirty="0">
              <a:latin typeface="+mn-lt"/>
            </a:endParaRPr>
          </a:p>
        </p:txBody>
      </p:sp>
      <p:pic>
        <p:nvPicPr>
          <p:cNvPr id="613378" name="Picture 2" descr="C:\Users\llindstr\Desktop\TestStand &amp; PXI Hands-On\Images for Presentation\Production MMT RoadWarrior Demo Screenshot.PNG"/>
          <p:cNvPicPr>
            <a:picLocks noChangeAspect="1" noChangeArrowheads="1"/>
          </p:cNvPicPr>
          <p:nvPr/>
        </p:nvPicPr>
        <p:blipFill>
          <a:blip r:embed="rId3" cstate="print"/>
          <a:srcRect/>
          <a:stretch>
            <a:fillRect/>
          </a:stretch>
        </p:blipFill>
        <p:spPr bwMode="auto">
          <a:xfrm>
            <a:off x="1849582" y="3055399"/>
            <a:ext cx="5495112" cy="2986970"/>
          </a:xfrm>
          <a:prstGeom prst="rect">
            <a:avLst/>
          </a:prstGeom>
          <a:ln>
            <a:noFill/>
          </a:ln>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descr="C:\Users\llindstr\Desktop\TestStand &amp; PXI Hands-On\Images for Presentation\visualcsharp_2.png"/>
          <p:cNvPicPr>
            <a:picLocks noChangeAspect="1" noChangeArrowheads="1"/>
          </p:cNvPicPr>
          <p:nvPr/>
        </p:nvPicPr>
        <p:blipFill>
          <a:blip r:embed="rId3" cstate="print"/>
          <a:srcRect/>
          <a:stretch>
            <a:fillRect/>
          </a:stretch>
        </p:blipFill>
        <p:spPr bwMode="auto">
          <a:xfrm>
            <a:off x="5633459" y="3974995"/>
            <a:ext cx="3141196" cy="584688"/>
          </a:xfrm>
          <a:prstGeom prst="rect">
            <a:avLst/>
          </a:prstGeom>
          <a:noFill/>
        </p:spPr>
      </p:pic>
      <p:pic>
        <p:nvPicPr>
          <p:cNvPr id="6" name="Picture 6" descr="C:\Users\llindstr\Desktop\Icon_all2.png"/>
          <p:cNvPicPr>
            <a:picLocks noChangeAspect="1" noChangeArrowheads="1"/>
          </p:cNvPicPr>
          <p:nvPr/>
        </p:nvPicPr>
        <p:blipFill>
          <a:blip r:embed="rId4" cstate="print"/>
          <a:stretch>
            <a:fillRect/>
          </a:stretch>
        </p:blipFill>
        <p:spPr bwMode="auto">
          <a:xfrm>
            <a:off x="8037557" y="267331"/>
            <a:ext cx="866960" cy="693891"/>
          </a:xfrm>
          <a:prstGeom prst="rect">
            <a:avLst/>
          </a:prstGeom>
          <a:noFill/>
        </p:spPr>
      </p:pic>
      <p:pic>
        <p:nvPicPr>
          <p:cNvPr id="169988" name="Picture 4" descr="C:\Users\llindstr\Desktop\TestStand &amp; PXI Hands-On\Images for Presentation\cpp-logo-dribbble.png"/>
          <p:cNvPicPr>
            <a:picLocks noChangeAspect="1" noChangeArrowheads="1"/>
          </p:cNvPicPr>
          <p:nvPr/>
        </p:nvPicPr>
        <p:blipFill>
          <a:blip r:embed="rId5" cstate="print"/>
          <a:srcRect/>
          <a:stretch>
            <a:fillRect/>
          </a:stretch>
        </p:blipFill>
        <p:spPr bwMode="auto">
          <a:xfrm>
            <a:off x="5364290" y="4843805"/>
            <a:ext cx="1344149" cy="1008112"/>
          </a:xfrm>
          <a:prstGeom prst="rect">
            <a:avLst/>
          </a:prstGeom>
          <a:noFill/>
        </p:spPr>
      </p:pic>
      <p:sp>
        <p:nvSpPr>
          <p:cNvPr id="5123" name="Rectangle 2"/>
          <p:cNvSpPr>
            <a:spLocks noGrp="1" noChangeArrowheads="1"/>
          </p:cNvSpPr>
          <p:nvPr>
            <p:ph type="title"/>
          </p:nvPr>
        </p:nvSpPr>
        <p:spPr>
          <a:xfrm>
            <a:off x="381000" y="152400"/>
            <a:ext cx="7514771" cy="921657"/>
          </a:xfrm>
        </p:spPr>
        <p:txBody>
          <a:bodyPr>
            <a:normAutofit fontScale="90000"/>
          </a:bodyPr>
          <a:lstStyle/>
          <a:p>
            <a:pPr eaLnBrk="1" hangingPunct="1"/>
            <a:r>
              <a:rPr lang="en-US" sz="3600" dirty="0" smtClean="0"/>
              <a:t>Choosing a Development Environment</a:t>
            </a:r>
          </a:p>
        </p:txBody>
      </p:sp>
      <p:sp>
        <p:nvSpPr>
          <p:cNvPr id="5124" name="Rectangle 3"/>
          <p:cNvSpPr>
            <a:spLocks noGrp="1" noChangeArrowheads="1"/>
          </p:cNvSpPr>
          <p:nvPr>
            <p:ph type="body" sz="half" idx="1"/>
          </p:nvPr>
        </p:nvSpPr>
        <p:spPr>
          <a:xfrm>
            <a:off x="214191" y="1147000"/>
            <a:ext cx="5184576" cy="4572000"/>
          </a:xfrm>
        </p:spPr>
        <p:txBody>
          <a:bodyPr>
            <a:noAutofit/>
          </a:bodyPr>
          <a:lstStyle/>
          <a:p>
            <a:pPr eaLnBrk="1" hangingPunct="1">
              <a:lnSpc>
                <a:spcPct val="90000"/>
              </a:lnSpc>
              <a:spcBef>
                <a:spcPct val="30000"/>
              </a:spcBef>
            </a:pPr>
            <a:r>
              <a:rPr lang="en-US" sz="2200" b="1" dirty="0" smtClean="0"/>
              <a:t>Faster/Easier Development and Debugging</a:t>
            </a:r>
          </a:p>
          <a:p>
            <a:pPr marL="457200" lvl="1" eaLnBrk="1" hangingPunct="1">
              <a:lnSpc>
                <a:spcPct val="90000"/>
              </a:lnSpc>
              <a:spcBef>
                <a:spcPct val="10000"/>
              </a:spcBef>
              <a:buFont typeface="Univers Com 45 Light" pitchFamily="34" charset="0"/>
              <a:buChar char="–"/>
            </a:pPr>
            <a:r>
              <a:rPr lang="en-US" sz="1800" dirty="0" smtClean="0"/>
              <a:t>Complete and intuitive graphical environment, hierarchal dataflow-oriented design</a:t>
            </a:r>
          </a:p>
          <a:p>
            <a:pPr eaLnBrk="1" hangingPunct="1">
              <a:lnSpc>
                <a:spcPct val="90000"/>
              </a:lnSpc>
              <a:spcBef>
                <a:spcPct val="30000"/>
              </a:spcBef>
            </a:pPr>
            <a:r>
              <a:rPr lang="en-US" sz="2200" b="1" dirty="0" smtClean="0"/>
              <a:t>High-Performance Execution</a:t>
            </a:r>
          </a:p>
          <a:p>
            <a:pPr marL="457200" lvl="1">
              <a:lnSpc>
                <a:spcPct val="90000"/>
              </a:lnSpc>
              <a:spcBef>
                <a:spcPct val="10000"/>
              </a:spcBef>
              <a:buFont typeface="Univers Com 45 Light" pitchFamily="34" charset="0"/>
              <a:buChar char="–"/>
            </a:pPr>
            <a:r>
              <a:rPr lang="en-US" sz="1800" dirty="0" smtClean="0"/>
              <a:t>Efficient and fast executables, advanced multithreading capabilities, proven reliability</a:t>
            </a:r>
          </a:p>
          <a:p>
            <a:pPr eaLnBrk="1" hangingPunct="1">
              <a:lnSpc>
                <a:spcPct val="90000"/>
              </a:lnSpc>
              <a:spcBef>
                <a:spcPct val="30000"/>
              </a:spcBef>
            </a:pPr>
            <a:r>
              <a:rPr lang="en-US" sz="2200" b="1" dirty="0" smtClean="0"/>
              <a:t>Components</a:t>
            </a:r>
          </a:p>
          <a:p>
            <a:pPr marL="457200" lvl="1" eaLnBrk="1" hangingPunct="1">
              <a:lnSpc>
                <a:spcPct val="90000"/>
              </a:lnSpc>
              <a:spcBef>
                <a:spcPct val="10000"/>
              </a:spcBef>
              <a:buFont typeface="Univers Com 45 Light" pitchFamily="34" charset="0"/>
              <a:buChar char="–"/>
            </a:pPr>
            <a:r>
              <a:rPr lang="en-US" sz="1800" dirty="0" smtClean="0"/>
              <a:t>VIs, DLLs, COM, A Reusable/Standard ActiveX server and component capabilities</a:t>
            </a:r>
          </a:p>
          <a:p>
            <a:pPr eaLnBrk="1" hangingPunct="1">
              <a:lnSpc>
                <a:spcPct val="90000"/>
              </a:lnSpc>
              <a:spcBef>
                <a:spcPct val="30000"/>
              </a:spcBef>
            </a:pPr>
            <a:r>
              <a:rPr lang="en-US" sz="2200" b="1" dirty="0" smtClean="0"/>
              <a:t>Designed for Engineers</a:t>
            </a:r>
          </a:p>
          <a:p>
            <a:pPr marL="457200" lvl="1">
              <a:lnSpc>
                <a:spcPct val="90000"/>
              </a:lnSpc>
              <a:spcBef>
                <a:spcPct val="10000"/>
              </a:spcBef>
              <a:buFont typeface="Univers Com 45 Light" pitchFamily="34" charset="0"/>
              <a:buChar char="–"/>
            </a:pPr>
            <a:r>
              <a:rPr lang="en-US" sz="1800" dirty="0" smtClean="0"/>
              <a:t>3</a:t>
            </a:r>
            <a:r>
              <a:rPr lang="en-US" sz="1800" baseline="30000" dirty="0" smtClean="0"/>
              <a:t>rd</a:t>
            </a:r>
            <a:r>
              <a:rPr lang="en-US" sz="1800" dirty="0" smtClean="0"/>
              <a:t> party bench-top instrument support with more than 10,000 instrument drivers, powerful visualization capabilities, and scientific analysis tools </a:t>
            </a:r>
          </a:p>
        </p:txBody>
      </p:sp>
      <p:pic>
        <p:nvPicPr>
          <p:cNvPr id="169985" name="Picture 1" descr="C:\Users\llindstr\Desktop\TestStand Images and Screenshots\LabVIEW_Logo_Vertical_4c1.jpg"/>
          <p:cNvPicPr>
            <a:picLocks noChangeAspect="1" noChangeArrowheads="1"/>
          </p:cNvPicPr>
          <p:nvPr/>
        </p:nvPicPr>
        <p:blipFill>
          <a:blip r:embed="rId6" cstate="print"/>
          <a:srcRect/>
          <a:stretch>
            <a:fillRect/>
          </a:stretch>
        </p:blipFill>
        <p:spPr bwMode="auto">
          <a:xfrm>
            <a:off x="5390537" y="1196752"/>
            <a:ext cx="2105658" cy="2610138"/>
          </a:xfrm>
          <a:prstGeom prst="rect">
            <a:avLst/>
          </a:prstGeom>
          <a:noFill/>
        </p:spPr>
      </p:pic>
      <p:pic>
        <p:nvPicPr>
          <p:cNvPr id="169987" name="Picture 3" descr="C:\Users\llindstr\Desktop\TestStand &amp; PXI Hands-On\Images for Presentation\Programming-Atlas.jpg"/>
          <p:cNvPicPr>
            <a:picLocks noChangeAspect="1" noChangeArrowheads="1"/>
          </p:cNvPicPr>
          <p:nvPr/>
        </p:nvPicPr>
        <p:blipFill>
          <a:blip r:embed="rId7" cstate="print"/>
          <a:srcRect/>
          <a:stretch>
            <a:fillRect/>
          </a:stretch>
        </p:blipFill>
        <p:spPr bwMode="auto">
          <a:xfrm>
            <a:off x="6571997" y="4843805"/>
            <a:ext cx="768686" cy="1008112"/>
          </a:xfrm>
          <a:prstGeom prst="rect">
            <a:avLst/>
          </a:prstGeom>
          <a:noFill/>
        </p:spPr>
      </p:pic>
      <p:pic>
        <p:nvPicPr>
          <p:cNvPr id="169989" name="Picture 5" descr="C:\Users\llindstr\Desktop\TestStand &amp; PXI Hands-On\Images for Presentation\VisualBasic-.net_.jpg"/>
          <p:cNvPicPr>
            <a:picLocks noChangeAspect="1" noChangeArrowheads="1"/>
          </p:cNvPicPr>
          <p:nvPr/>
        </p:nvPicPr>
        <p:blipFill>
          <a:blip r:embed="rId8" cstate="print"/>
          <a:srcRect/>
          <a:stretch>
            <a:fillRect/>
          </a:stretch>
        </p:blipFill>
        <p:spPr bwMode="auto">
          <a:xfrm>
            <a:off x="7590860" y="5038193"/>
            <a:ext cx="1161255" cy="619336"/>
          </a:xfrm>
          <a:prstGeom prst="rect">
            <a:avLst/>
          </a:prstGeom>
          <a:noFill/>
        </p:spPr>
      </p:pic>
      <p:pic>
        <p:nvPicPr>
          <p:cNvPr id="169990" name="Picture 6" descr="C:\Users\llindstr\Desktop\8559_labwindowscvi_icon_ill.png"/>
          <p:cNvPicPr>
            <a:picLocks noChangeAspect="1" noChangeArrowheads="1"/>
          </p:cNvPicPr>
          <p:nvPr/>
        </p:nvPicPr>
        <p:blipFill>
          <a:blip r:embed="rId9" cstate="print"/>
          <a:srcRect/>
          <a:stretch>
            <a:fillRect/>
          </a:stretch>
        </p:blipFill>
        <p:spPr bwMode="auto">
          <a:xfrm>
            <a:off x="7577350" y="1725839"/>
            <a:ext cx="1296144" cy="1296143"/>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1838924" y="931527"/>
            <a:ext cx="5136180" cy="5575527"/>
          </a:xfrm>
          <a:prstGeom prst="rect">
            <a:avLst/>
          </a:prstGeom>
          <a:noFill/>
          <a:ln w="9525">
            <a:noFill/>
            <a:miter lim="800000"/>
            <a:headEnd/>
            <a:tailEnd/>
          </a:ln>
        </p:spPr>
      </p:pic>
      <p:sp>
        <p:nvSpPr>
          <p:cNvPr id="10" name="Rectangle 9"/>
          <p:cNvSpPr/>
          <p:nvPr/>
        </p:nvSpPr>
        <p:spPr>
          <a:xfrm>
            <a:off x="1634206" y="4901819"/>
            <a:ext cx="2172270" cy="8871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616846" y="5800296"/>
            <a:ext cx="4599296" cy="8871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9433" y="218364"/>
            <a:ext cx="8311486" cy="964092"/>
          </a:xfrm>
        </p:spPr>
        <p:txBody>
          <a:bodyPr>
            <a:noAutofit/>
          </a:bodyPr>
          <a:lstStyle/>
          <a:p>
            <a:r>
              <a:rPr lang="en-US" dirty="0" smtClean="0"/>
              <a:t>PXI - The Industry-leading Platform for Test, Measurement and Control</a:t>
            </a:r>
            <a:endParaRPr lang="en-US" dirty="0"/>
          </a:p>
        </p:txBody>
      </p:sp>
      <p:sp>
        <p:nvSpPr>
          <p:cNvPr id="6" name="TextBox 5"/>
          <p:cNvSpPr txBox="1"/>
          <p:nvPr/>
        </p:nvSpPr>
        <p:spPr>
          <a:xfrm>
            <a:off x="4393331" y="4697100"/>
            <a:ext cx="4378657" cy="861774"/>
          </a:xfrm>
          <a:prstGeom prst="rect">
            <a:avLst/>
          </a:prstGeom>
          <a:solidFill>
            <a:schemeClr val="bg1"/>
          </a:solidFill>
          <a:ln>
            <a:solidFill>
              <a:schemeClr val="accent3"/>
            </a:solidFill>
          </a:ln>
        </p:spPr>
        <p:txBody>
          <a:bodyPr wrap="square" rtlCol="0">
            <a:spAutoFit/>
          </a:bodyPr>
          <a:lstStyle/>
          <a:p>
            <a:r>
              <a:rPr lang="en-US" b="1" dirty="0" smtClean="0">
                <a:solidFill>
                  <a:schemeClr val="tx2"/>
                </a:solidFill>
              </a:rPr>
              <a:t>PXI Controllers</a:t>
            </a:r>
          </a:p>
          <a:p>
            <a:r>
              <a:rPr lang="en-US" sz="1600" dirty="0" smtClean="0">
                <a:solidFill>
                  <a:schemeClr val="tx2"/>
                </a:solidFill>
              </a:rPr>
              <a:t>Performance embedded – Windows or RT OS Remote control via desktop or laptop</a:t>
            </a:r>
            <a:endParaRPr lang="en-US" sz="1600" dirty="0">
              <a:solidFill>
                <a:schemeClr val="tx2"/>
              </a:solidFill>
            </a:endParaRPr>
          </a:p>
        </p:txBody>
      </p:sp>
      <p:sp>
        <p:nvSpPr>
          <p:cNvPr id="8" name="TextBox 7"/>
          <p:cNvSpPr txBox="1"/>
          <p:nvPr/>
        </p:nvSpPr>
        <p:spPr>
          <a:xfrm>
            <a:off x="2070934" y="5594600"/>
            <a:ext cx="4326341" cy="861774"/>
          </a:xfrm>
          <a:prstGeom prst="rect">
            <a:avLst/>
          </a:prstGeom>
          <a:solidFill>
            <a:schemeClr val="bg1"/>
          </a:solidFill>
          <a:ln>
            <a:solidFill>
              <a:schemeClr val="accent3"/>
            </a:solidFill>
          </a:ln>
        </p:spPr>
        <p:txBody>
          <a:bodyPr wrap="square" rtlCol="0">
            <a:spAutoFit/>
          </a:bodyPr>
          <a:lstStyle/>
          <a:p>
            <a:r>
              <a:rPr lang="en-US" b="1" dirty="0" smtClean="0">
                <a:solidFill>
                  <a:schemeClr val="tx2"/>
                </a:solidFill>
              </a:rPr>
              <a:t>PXI Chassis</a:t>
            </a:r>
          </a:p>
          <a:p>
            <a:r>
              <a:rPr lang="en-US" sz="1600" dirty="0" smtClean="0">
                <a:solidFill>
                  <a:schemeClr val="tx2"/>
                </a:solidFill>
              </a:rPr>
              <a:t>Options ranging from low-cost, 4-slot desktop </a:t>
            </a:r>
          </a:p>
          <a:p>
            <a:r>
              <a:rPr lang="en-US" sz="1600" dirty="0" smtClean="0">
                <a:solidFill>
                  <a:schemeClr val="tx2"/>
                </a:solidFill>
              </a:rPr>
              <a:t>to high-performance 18-slot rack-mount</a:t>
            </a:r>
            <a:endParaRPr lang="en-US" sz="1600" dirty="0">
              <a:solidFill>
                <a:schemeClr val="tx2"/>
              </a:solidFill>
            </a:endParaRPr>
          </a:p>
        </p:txBody>
      </p:sp>
      <p:sp>
        <p:nvSpPr>
          <p:cNvPr id="9" name="Rectangle 8"/>
          <p:cNvSpPr/>
          <p:nvPr/>
        </p:nvSpPr>
        <p:spPr>
          <a:xfrm>
            <a:off x="4623066" y="1187351"/>
            <a:ext cx="2825087" cy="7369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4745896" y="1473959"/>
            <a:ext cx="3922869" cy="615553"/>
          </a:xfrm>
          <a:prstGeom prst="rect">
            <a:avLst/>
          </a:prstGeom>
          <a:solidFill>
            <a:schemeClr val="bg1"/>
          </a:solidFill>
          <a:ln>
            <a:solidFill>
              <a:schemeClr val="accent3"/>
            </a:solidFill>
          </a:ln>
        </p:spPr>
        <p:txBody>
          <a:bodyPr wrap="none" rtlCol="0">
            <a:spAutoFit/>
          </a:bodyPr>
          <a:lstStyle/>
          <a:p>
            <a:r>
              <a:rPr lang="en-US" b="1" dirty="0" smtClean="0">
                <a:solidFill>
                  <a:schemeClr val="tx2"/>
                </a:solidFill>
              </a:rPr>
              <a:t>PXI Modules</a:t>
            </a:r>
          </a:p>
          <a:p>
            <a:r>
              <a:rPr lang="en-US" sz="1600" dirty="0" smtClean="0">
                <a:solidFill>
                  <a:schemeClr val="tx2"/>
                </a:solidFill>
              </a:rPr>
              <a:t>&gt;1,500 options from over 60 PXI vendors</a:t>
            </a:r>
            <a:endParaRPr lang="en-US" sz="1600" dirty="0">
              <a:solidFill>
                <a:schemeClr val="tx2"/>
              </a:solidFill>
            </a:endParaRPr>
          </a:p>
        </p:txBody>
      </p:sp>
      <p:sp>
        <p:nvSpPr>
          <p:cNvPr id="12" name="TextBox 11"/>
          <p:cNvSpPr txBox="1"/>
          <p:nvPr/>
        </p:nvSpPr>
        <p:spPr>
          <a:xfrm>
            <a:off x="378613" y="4301325"/>
            <a:ext cx="3411939" cy="861774"/>
          </a:xfrm>
          <a:prstGeom prst="rect">
            <a:avLst/>
          </a:prstGeom>
          <a:solidFill>
            <a:schemeClr val="bg1"/>
          </a:solidFill>
          <a:ln>
            <a:solidFill>
              <a:schemeClr val="accent3"/>
            </a:solidFill>
          </a:ln>
        </p:spPr>
        <p:txBody>
          <a:bodyPr wrap="square" rtlCol="0">
            <a:spAutoFit/>
          </a:bodyPr>
          <a:lstStyle/>
          <a:p>
            <a:r>
              <a:rPr lang="en-US" b="1" dirty="0" smtClean="0">
                <a:solidFill>
                  <a:schemeClr val="tx2"/>
                </a:solidFill>
              </a:rPr>
              <a:t>Software</a:t>
            </a:r>
          </a:p>
          <a:p>
            <a:r>
              <a:rPr lang="en-US" sz="1600" dirty="0" smtClean="0">
                <a:solidFill>
                  <a:schemeClr val="tx2"/>
                </a:solidFill>
              </a:rPr>
              <a:t>Flexible driver APIs, example code, soft front panels and configuration</a:t>
            </a:r>
            <a:endParaRPr lang="en-US" sz="1600" dirty="0">
              <a:solidFill>
                <a:schemeClr val="tx2"/>
              </a:solidFill>
            </a:endParaRPr>
          </a:p>
        </p:txBody>
      </p:sp>
      <p:pic>
        <p:nvPicPr>
          <p:cNvPr id="11" name="Picture 6" descr="C:\Users\llindstr\Desktop\Icon_all2.png"/>
          <p:cNvPicPr>
            <a:picLocks noChangeAspect="1" noChangeArrowheads="1"/>
          </p:cNvPicPr>
          <p:nvPr/>
        </p:nvPicPr>
        <p:blipFill>
          <a:blip r:embed="rId4" cstate="print"/>
          <a:stretch>
            <a:fillRect/>
          </a:stretch>
        </p:blipFill>
        <p:spPr bwMode="auto">
          <a:xfrm>
            <a:off x="8037557" y="272097"/>
            <a:ext cx="866960" cy="684358"/>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llindstr\Desktop\TestStand Images and Screenshots\TestStandlogo.png"/>
          <p:cNvPicPr>
            <a:picLocks noChangeAspect="1" noChangeArrowheads="1"/>
          </p:cNvPicPr>
          <p:nvPr/>
        </p:nvPicPr>
        <p:blipFill>
          <a:blip r:embed="rId3" cstate="print"/>
          <a:srcRect/>
          <a:stretch>
            <a:fillRect/>
          </a:stretch>
        </p:blipFill>
        <p:spPr bwMode="auto">
          <a:xfrm>
            <a:off x="3710731" y="404664"/>
            <a:ext cx="1661438" cy="1512168"/>
          </a:xfrm>
          <a:prstGeom prst="rect">
            <a:avLst/>
          </a:prstGeom>
          <a:ln>
            <a:noFill/>
          </a:ln>
          <a:effectLst>
            <a:outerShdw blurRad="190500" algn="tl" rotWithShape="0">
              <a:srgbClr val="000000">
                <a:alpha val="70000"/>
              </a:srgbClr>
            </a:outerShdw>
          </a:effectLst>
        </p:spPr>
      </p:pic>
      <p:pic>
        <p:nvPicPr>
          <p:cNvPr id="53249" name="Picture 1" descr="C:\Users\llindstr\Desktop\TestStand &amp; PXI Hands-On\Images for Presentation\pxi logo.jpg"/>
          <p:cNvPicPr>
            <a:picLocks noChangeAspect="1" noChangeArrowheads="1"/>
          </p:cNvPicPr>
          <p:nvPr/>
        </p:nvPicPr>
        <p:blipFill>
          <a:blip r:embed="rId4" cstate="print"/>
          <a:srcRect/>
          <a:stretch>
            <a:fillRect/>
          </a:stretch>
        </p:blipFill>
        <p:spPr bwMode="auto">
          <a:xfrm>
            <a:off x="3419872" y="2204864"/>
            <a:ext cx="2243157" cy="957210"/>
          </a:xfrm>
          <a:prstGeom prst="rect">
            <a:avLst/>
          </a:prstGeom>
          <a:ln>
            <a:noFill/>
          </a:ln>
          <a:effectLst>
            <a:outerShdw blurRad="190500" algn="tl" rotWithShape="0">
              <a:srgbClr val="000000">
                <a:alpha val="70000"/>
              </a:srgbClr>
            </a:outerShdw>
          </a:effectLst>
        </p:spPr>
      </p:pic>
      <p:sp>
        <p:nvSpPr>
          <p:cNvPr id="735241" name="Rectangle 3"/>
          <p:cNvSpPr>
            <a:spLocks noChangeArrowheads="1"/>
          </p:cNvSpPr>
          <p:nvPr/>
        </p:nvSpPr>
        <p:spPr bwMode="auto">
          <a:xfrm>
            <a:off x="0" y="4918808"/>
            <a:ext cx="9144000" cy="1246496"/>
          </a:xfrm>
          <a:prstGeom prst="rect">
            <a:avLst/>
          </a:prstGeom>
          <a:noFill/>
          <a:ln w="9525">
            <a:noFill/>
            <a:miter lim="800000"/>
            <a:headEnd/>
            <a:tailEnd/>
          </a:ln>
        </p:spPr>
        <p:txBody>
          <a:bodyPr anchor="ctr"/>
          <a:lstStyle/>
          <a:p>
            <a:pPr algn="ctr"/>
            <a:r>
              <a:rPr lang="en-US" sz="2400" b="1" dirty="0" smtClean="0"/>
              <a:t>Featuring:</a:t>
            </a:r>
          </a:p>
          <a:p>
            <a:pPr algn="ctr"/>
            <a:r>
              <a:rPr lang="en-US" sz="2800" dirty="0" smtClean="0"/>
              <a:t> </a:t>
            </a:r>
            <a:r>
              <a:rPr lang="en-US" sz="2400" dirty="0"/>
              <a:t>NI TestStand, </a:t>
            </a:r>
            <a:r>
              <a:rPr lang="en-US" sz="2400" dirty="0" smtClean="0"/>
              <a:t>PXI, LabVIEW, Switch Executive, </a:t>
            </a:r>
          </a:p>
          <a:p>
            <a:pPr algn="ctr"/>
            <a:r>
              <a:rPr lang="en-US" sz="2400" dirty="0" smtClean="0"/>
              <a:t>and NI Modular </a:t>
            </a:r>
            <a:r>
              <a:rPr lang="en-US" sz="2400" dirty="0"/>
              <a:t>Instruments</a:t>
            </a:r>
          </a:p>
        </p:txBody>
      </p:sp>
      <p:sp>
        <p:nvSpPr>
          <p:cNvPr id="735242" name="Rectangle 4"/>
          <p:cNvSpPr>
            <a:spLocks noChangeArrowheads="1"/>
          </p:cNvSpPr>
          <p:nvPr/>
        </p:nvSpPr>
        <p:spPr bwMode="auto">
          <a:xfrm>
            <a:off x="179512" y="3467472"/>
            <a:ext cx="8648131" cy="1329680"/>
          </a:xfrm>
          <a:prstGeom prst="rect">
            <a:avLst/>
          </a:prstGeom>
          <a:noFill/>
          <a:ln w="9525">
            <a:noFill/>
            <a:miter lim="800000"/>
            <a:headEnd/>
            <a:tailEnd/>
          </a:ln>
        </p:spPr>
        <p:txBody>
          <a:bodyPr/>
          <a:lstStyle/>
          <a:p>
            <a:pPr algn="ctr" eaLnBrk="1" hangingPunct="1"/>
            <a:r>
              <a:rPr lang="en-US" sz="3600" dirty="0" smtClean="0">
                <a:latin typeface="+mj-lt"/>
              </a:rPr>
              <a:t>Build an Automated Test System with  NI </a:t>
            </a:r>
            <a:r>
              <a:rPr lang="en-US" sz="3600" dirty="0" err="1" smtClean="0">
                <a:latin typeface="+mj-lt"/>
              </a:rPr>
              <a:t>TestStand</a:t>
            </a:r>
            <a:r>
              <a:rPr lang="en-US" sz="3600" dirty="0" smtClean="0">
                <a:latin typeface="+mj-lt"/>
              </a:rPr>
              <a:t> and the PXI Platform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PXI Instrumentation Portfolio</a:t>
            </a:r>
            <a:endParaRPr lang="en-US" dirty="0"/>
          </a:p>
        </p:txBody>
      </p:sp>
      <p:pic>
        <p:nvPicPr>
          <p:cNvPr id="1945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255594" y="3832351"/>
            <a:ext cx="6723440" cy="2410581"/>
          </a:xfrm>
          <a:prstGeom prst="rect">
            <a:avLst/>
          </a:prstGeom>
          <a:noFill/>
          <a:ln w="9525">
            <a:noFill/>
            <a:miter lim="800000"/>
            <a:headEnd/>
            <a:tailEnd/>
          </a:ln>
        </p:spPr>
      </p:pic>
      <p:sp>
        <p:nvSpPr>
          <p:cNvPr id="6" name="Rounded Rectangle 5"/>
          <p:cNvSpPr/>
          <p:nvPr/>
        </p:nvSpPr>
        <p:spPr>
          <a:xfrm>
            <a:off x="300250" y="1091824"/>
            <a:ext cx="2661313" cy="2456597"/>
          </a:xfrm>
          <a:prstGeom prst="roundRect">
            <a:avLst>
              <a:gd name="adj" fmla="val 2922"/>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36728" y="1433020"/>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Multifunction I/O</a:t>
            </a:r>
            <a:endParaRPr lang="en-US" sz="1400" dirty="0"/>
          </a:p>
        </p:txBody>
      </p:sp>
      <p:sp>
        <p:nvSpPr>
          <p:cNvPr id="18" name="Rectangle 17"/>
          <p:cNvSpPr/>
          <p:nvPr/>
        </p:nvSpPr>
        <p:spPr>
          <a:xfrm>
            <a:off x="436728" y="1784677"/>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FPGA / Reconfigurable I/O</a:t>
            </a:r>
            <a:endParaRPr lang="en-US" sz="1400" dirty="0"/>
          </a:p>
        </p:txBody>
      </p:sp>
      <p:sp>
        <p:nvSpPr>
          <p:cNvPr id="19" name="Rectangle 18"/>
          <p:cNvSpPr/>
          <p:nvPr/>
        </p:nvSpPr>
        <p:spPr>
          <a:xfrm>
            <a:off x="436728" y="2136334"/>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Digital I/O</a:t>
            </a:r>
            <a:endParaRPr lang="en-US" sz="1400" dirty="0"/>
          </a:p>
        </p:txBody>
      </p:sp>
      <p:sp>
        <p:nvSpPr>
          <p:cNvPr id="20" name="Rectangle 19"/>
          <p:cNvSpPr/>
          <p:nvPr/>
        </p:nvSpPr>
        <p:spPr>
          <a:xfrm>
            <a:off x="436728" y="2487991"/>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Analog Input / Output</a:t>
            </a:r>
            <a:endParaRPr lang="en-US" sz="1400" dirty="0"/>
          </a:p>
        </p:txBody>
      </p:sp>
      <p:sp>
        <p:nvSpPr>
          <p:cNvPr id="21" name="Rectangle 20"/>
          <p:cNvSpPr/>
          <p:nvPr/>
        </p:nvSpPr>
        <p:spPr>
          <a:xfrm>
            <a:off x="436728" y="2839648"/>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Vision and Motion</a:t>
            </a:r>
            <a:endParaRPr lang="en-US" sz="1400" dirty="0"/>
          </a:p>
        </p:txBody>
      </p:sp>
      <p:sp>
        <p:nvSpPr>
          <p:cNvPr id="22" name="Rectangle 21"/>
          <p:cNvSpPr/>
          <p:nvPr/>
        </p:nvSpPr>
        <p:spPr>
          <a:xfrm>
            <a:off x="436728" y="3191307"/>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Counter / Timer / Clock</a:t>
            </a:r>
            <a:endParaRPr lang="en-US" sz="1400" dirty="0"/>
          </a:p>
        </p:txBody>
      </p:sp>
      <p:sp>
        <p:nvSpPr>
          <p:cNvPr id="23" name="Rectangle 22"/>
          <p:cNvSpPr/>
          <p:nvPr/>
        </p:nvSpPr>
        <p:spPr>
          <a:xfrm>
            <a:off x="300251" y="1074339"/>
            <a:ext cx="2661313" cy="338554"/>
          </a:xfrm>
          <a:prstGeom prst="rect">
            <a:avLst/>
          </a:prstGeom>
        </p:spPr>
        <p:txBody>
          <a:bodyPr wrap="square">
            <a:spAutoFit/>
          </a:bodyPr>
          <a:lstStyle/>
          <a:p>
            <a:pPr algn="ctr"/>
            <a:r>
              <a:rPr lang="en-US" sz="1600" b="1" dirty="0" smtClean="0"/>
              <a:t>DAQ and Control</a:t>
            </a:r>
            <a:endParaRPr lang="en-US" sz="1600" b="1" dirty="0"/>
          </a:p>
        </p:txBody>
      </p:sp>
      <p:sp>
        <p:nvSpPr>
          <p:cNvPr id="24" name="Rounded Rectangle 23"/>
          <p:cNvSpPr/>
          <p:nvPr/>
        </p:nvSpPr>
        <p:spPr>
          <a:xfrm>
            <a:off x="3264089" y="1121394"/>
            <a:ext cx="2661313" cy="2456597"/>
          </a:xfrm>
          <a:prstGeom prst="roundRect">
            <a:avLst>
              <a:gd name="adj" fmla="val 1811"/>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3400567" y="1462590"/>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Oscilloscopes</a:t>
            </a:r>
            <a:endParaRPr lang="en-US" sz="1400" dirty="0"/>
          </a:p>
        </p:txBody>
      </p:sp>
      <p:sp>
        <p:nvSpPr>
          <p:cNvPr id="26" name="Rectangle 25"/>
          <p:cNvSpPr/>
          <p:nvPr/>
        </p:nvSpPr>
        <p:spPr>
          <a:xfrm>
            <a:off x="3400567" y="1814247"/>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High-Speed Digital I/O</a:t>
            </a:r>
            <a:endParaRPr lang="en-US" sz="1400" dirty="0"/>
          </a:p>
        </p:txBody>
      </p:sp>
      <p:sp>
        <p:nvSpPr>
          <p:cNvPr id="27" name="Rectangle 26"/>
          <p:cNvSpPr/>
          <p:nvPr/>
        </p:nvSpPr>
        <p:spPr>
          <a:xfrm>
            <a:off x="3400567" y="2165904"/>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Digital Multimeters</a:t>
            </a:r>
            <a:endParaRPr lang="en-US" sz="1400" dirty="0"/>
          </a:p>
        </p:txBody>
      </p:sp>
      <p:sp>
        <p:nvSpPr>
          <p:cNvPr id="28" name="Rectangle 27"/>
          <p:cNvSpPr/>
          <p:nvPr/>
        </p:nvSpPr>
        <p:spPr>
          <a:xfrm>
            <a:off x="3400567" y="2517561"/>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Signal Generators</a:t>
            </a:r>
            <a:endParaRPr lang="en-US" sz="1400" dirty="0"/>
          </a:p>
        </p:txBody>
      </p:sp>
      <p:sp>
        <p:nvSpPr>
          <p:cNvPr id="29" name="Rectangle 28"/>
          <p:cNvSpPr/>
          <p:nvPr/>
        </p:nvSpPr>
        <p:spPr>
          <a:xfrm>
            <a:off x="3400567" y="2869218"/>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Switching</a:t>
            </a:r>
            <a:endParaRPr lang="en-US" sz="1400" dirty="0"/>
          </a:p>
        </p:txBody>
      </p:sp>
      <p:sp>
        <p:nvSpPr>
          <p:cNvPr id="30" name="Rectangle 29"/>
          <p:cNvSpPr/>
          <p:nvPr/>
        </p:nvSpPr>
        <p:spPr>
          <a:xfrm>
            <a:off x="3400567" y="3220877"/>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RF Analyzers &amp; Generators</a:t>
            </a:r>
            <a:endParaRPr lang="en-US" sz="1400" dirty="0"/>
          </a:p>
        </p:txBody>
      </p:sp>
      <p:sp>
        <p:nvSpPr>
          <p:cNvPr id="31" name="Rectangle 30"/>
          <p:cNvSpPr/>
          <p:nvPr/>
        </p:nvSpPr>
        <p:spPr>
          <a:xfrm>
            <a:off x="3261815" y="1103909"/>
            <a:ext cx="2661313" cy="338554"/>
          </a:xfrm>
          <a:prstGeom prst="rect">
            <a:avLst/>
          </a:prstGeom>
        </p:spPr>
        <p:txBody>
          <a:bodyPr wrap="square">
            <a:spAutoFit/>
          </a:bodyPr>
          <a:lstStyle/>
          <a:p>
            <a:pPr algn="ctr"/>
            <a:r>
              <a:rPr lang="en-US" sz="1600" b="1" dirty="0" smtClean="0"/>
              <a:t>Instruments</a:t>
            </a:r>
            <a:endParaRPr lang="en-US" sz="1600" b="1" dirty="0"/>
          </a:p>
        </p:txBody>
      </p:sp>
      <p:sp>
        <p:nvSpPr>
          <p:cNvPr id="32" name="Rounded Rectangle 31"/>
          <p:cNvSpPr/>
          <p:nvPr/>
        </p:nvSpPr>
        <p:spPr>
          <a:xfrm>
            <a:off x="6212006" y="1135042"/>
            <a:ext cx="2661313" cy="2456597"/>
          </a:xfrm>
          <a:prstGeom prst="roundRect">
            <a:avLst>
              <a:gd name="adj" fmla="val 1811"/>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6348484" y="1476238"/>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GPIB, USB, LAN</a:t>
            </a:r>
            <a:endParaRPr lang="en-US" sz="1400" dirty="0"/>
          </a:p>
        </p:txBody>
      </p:sp>
      <p:sp>
        <p:nvSpPr>
          <p:cNvPr id="34" name="Rectangle 33"/>
          <p:cNvSpPr/>
          <p:nvPr/>
        </p:nvSpPr>
        <p:spPr>
          <a:xfrm>
            <a:off x="6348484" y="1827895"/>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RS232 / RS485</a:t>
            </a:r>
            <a:endParaRPr lang="en-US" sz="1400" dirty="0"/>
          </a:p>
        </p:txBody>
      </p:sp>
      <p:sp>
        <p:nvSpPr>
          <p:cNvPr id="35" name="Rectangle 34"/>
          <p:cNvSpPr/>
          <p:nvPr/>
        </p:nvSpPr>
        <p:spPr>
          <a:xfrm>
            <a:off x="6348484" y="2179552"/>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CAN, LIN, DeviceNet</a:t>
            </a:r>
            <a:endParaRPr lang="en-US" sz="1400" dirty="0"/>
          </a:p>
        </p:txBody>
      </p:sp>
      <p:sp>
        <p:nvSpPr>
          <p:cNvPr id="36" name="Rectangle 35"/>
          <p:cNvSpPr/>
          <p:nvPr/>
        </p:nvSpPr>
        <p:spPr>
          <a:xfrm>
            <a:off x="6348484" y="2531209"/>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SCSI, Ethernet</a:t>
            </a:r>
            <a:endParaRPr lang="en-US" sz="1400" dirty="0"/>
          </a:p>
        </p:txBody>
      </p:sp>
      <p:sp>
        <p:nvSpPr>
          <p:cNvPr id="37" name="Rectangle 36"/>
          <p:cNvSpPr/>
          <p:nvPr/>
        </p:nvSpPr>
        <p:spPr>
          <a:xfrm>
            <a:off x="6348484" y="2882866"/>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VXI - VME</a:t>
            </a:r>
            <a:endParaRPr lang="en-US" sz="1400" dirty="0"/>
          </a:p>
        </p:txBody>
      </p:sp>
      <p:sp>
        <p:nvSpPr>
          <p:cNvPr id="38" name="Rectangle 37"/>
          <p:cNvSpPr/>
          <p:nvPr/>
        </p:nvSpPr>
        <p:spPr>
          <a:xfrm>
            <a:off x="6348484" y="3234525"/>
            <a:ext cx="2374711" cy="265677"/>
          </a:xfrm>
          <a:prstGeom prst="rect">
            <a:avLst/>
          </a:prstGeom>
          <a:solidFill>
            <a:srgbClr val="3A8C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Boundary Scan / JTAG</a:t>
            </a:r>
            <a:endParaRPr lang="en-US" sz="1400" dirty="0"/>
          </a:p>
        </p:txBody>
      </p:sp>
      <p:sp>
        <p:nvSpPr>
          <p:cNvPr id="39" name="Rectangle 38"/>
          <p:cNvSpPr/>
          <p:nvPr/>
        </p:nvSpPr>
        <p:spPr>
          <a:xfrm>
            <a:off x="6223379" y="1117557"/>
            <a:ext cx="2647666" cy="338554"/>
          </a:xfrm>
          <a:prstGeom prst="rect">
            <a:avLst/>
          </a:prstGeom>
        </p:spPr>
        <p:txBody>
          <a:bodyPr wrap="square">
            <a:spAutoFit/>
          </a:bodyPr>
          <a:lstStyle/>
          <a:p>
            <a:pPr algn="ctr"/>
            <a:r>
              <a:rPr lang="en-US" sz="1600" b="1" dirty="0" smtClean="0"/>
              <a:t>Interfaces</a:t>
            </a:r>
            <a:endParaRPr lang="en-US" sz="1600" b="1" dirty="0"/>
          </a:p>
        </p:txBody>
      </p:sp>
      <p:pic>
        <p:nvPicPr>
          <p:cNvPr id="40" name="Picture 6" descr="C:\Users\llindstr\Desktop\Icon_all2.png"/>
          <p:cNvPicPr>
            <a:picLocks noChangeAspect="1" noChangeArrowheads="1"/>
          </p:cNvPicPr>
          <p:nvPr/>
        </p:nvPicPr>
        <p:blipFill>
          <a:blip r:embed="rId4" cstate="print"/>
          <a:stretch>
            <a:fillRect/>
          </a:stretch>
        </p:blipFill>
        <p:spPr bwMode="auto">
          <a:xfrm>
            <a:off x="8037557" y="272097"/>
            <a:ext cx="866960" cy="684358"/>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7218" name="Rectangle 3"/>
          <p:cNvSpPr>
            <a:spLocks noGrp="1" noChangeArrowheads="1"/>
          </p:cNvSpPr>
          <p:nvPr>
            <p:ph type="title"/>
          </p:nvPr>
        </p:nvSpPr>
        <p:spPr/>
        <p:txBody>
          <a:bodyPr/>
          <a:lstStyle/>
          <a:p>
            <a:pPr eaLnBrk="1" hangingPunct="1"/>
            <a:r>
              <a:rPr lang="en-US" smtClean="0"/>
              <a:t>NI Modular Instrumentation</a:t>
            </a:r>
          </a:p>
        </p:txBody>
      </p:sp>
      <p:sp>
        <p:nvSpPr>
          <p:cNvPr id="777227" name="Text Box 12"/>
          <p:cNvSpPr txBox="1">
            <a:spLocks noChangeArrowheads="1"/>
          </p:cNvSpPr>
          <p:nvPr/>
        </p:nvSpPr>
        <p:spPr bwMode="auto">
          <a:xfrm>
            <a:off x="1822450" y="1285665"/>
            <a:ext cx="2619628" cy="461665"/>
          </a:xfrm>
          <a:prstGeom prst="rect">
            <a:avLst/>
          </a:prstGeom>
          <a:noFill/>
          <a:ln w="9525">
            <a:noFill/>
            <a:miter lim="800000"/>
            <a:headEnd/>
            <a:tailEnd/>
          </a:ln>
        </p:spPr>
        <p:txBody>
          <a:bodyPr wrap="none">
            <a:spAutoFit/>
          </a:bodyPr>
          <a:lstStyle/>
          <a:p>
            <a:r>
              <a:rPr lang="en-US" sz="2400" dirty="0"/>
              <a:t>Signal Generators</a:t>
            </a:r>
          </a:p>
        </p:txBody>
      </p:sp>
      <p:sp>
        <p:nvSpPr>
          <p:cNvPr id="777228" name="Text Box 13"/>
          <p:cNvSpPr txBox="1">
            <a:spLocks noChangeArrowheads="1"/>
          </p:cNvSpPr>
          <p:nvPr/>
        </p:nvSpPr>
        <p:spPr bwMode="auto">
          <a:xfrm>
            <a:off x="1830388" y="1985929"/>
            <a:ext cx="3129959" cy="461665"/>
          </a:xfrm>
          <a:prstGeom prst="rect">
            <a:avLst/>
          </a:prstGeom>
          <a:noFill/>
          <a:ln w="9525">
            <a:noFill/>
            <a:miter lim="800000"/>
            <a:headEnd/>
            <a:tailEnd/>
          </a:ln>
        </p:spPr>
        <p:txBody>
          <a:bodyPr wrap="none">
            <a:spAutoFit/>
          </a:bodyPr>
          <a:lstStyle/>
          <a:p>
            <a:r>
              <a:rPr lang="en-US" sz="2400" dirty="0"/>
              <a:t>High-Speed Digitizers</a:t>
            </a:r>
          </a:p>
        </p:txBody>
      </p:sp>
      <p:sp>
        <p:nvSpPr>
          <p:cNvPr id="777229" name="Text Box 14"/>
          <p:cNvSpPr txBox="1">
            <a:spLocks noChangeArrowheads="1"/>
          </p:cNvSpPr>
          <p:nvPr/>
        </p:nvSpPr>
        <p:spPr bwMode="auto">
          <a:xfrm>
            <a:off x="1854200" y="5396603"/>
            <a:ext cx="4331955" cy="461665"/>
          </a:xfrm>
          <a:prstGeom prst="rect">
            <a:avLst/>
          </a:prstGeom>
          <a:noFill/>
          <a:ln w="9525">
            <a:noFill/>
            <a:miter lim="800000"/>
            <a:headEnd/>
            <a:tailEnd/>
          </a:ln>
        </p:spPr>
        <p:txBody>
          <a:bodyPr wrap="none">
            <a:spAutoFit/>
          </a:bodyPr>
          <a:lstStyle/>
          <a:p>
            <a:r>
              <a:rPr lang="en-US" sz="2400" dirty="0"/>
              <a:t>RF Measurements/Generation</a:t>
            </a:r>
          </a:p>
        </p:txBody>
      </p:sp>
      <p:sp>
        <p:nvSpPr>
          <p:cNvPr id="777230" name="Text Box 15"/>
          <p:cNvSpPr txBox="1">
            <a:spLocks noChangeArrowheads="1"/>
          </p:cNvSpPr>
          <p:nvPr/>
        </p:nvSpPr>
        <p:spPr bwMode="auto">
          <a:xfrm>
            <a:off x="1828800" y="3386457"/>
            <a:ext cx="2807820" cy="461665"/>
          </a:xfrm>
          <a:prstGeom prst="rect">
            <a:avLst/>
          </a:prstGeom>
          <a:noFill/>
          <a:ln w="9525">
            <a:noFill/>
            <a:miter lim="800000"/>
            <a:headEnd/>
            <a:tailEnd/>
          </a:ln>
        </p:spPr>
        <p:txBody>
          <a:bodyPr wrap="none">
            <a:spAutoFit/>
          </a:bodyPr>
          <a:lstStyle/>
          <a:p>
            <a:r>
              <a:rPr lang="en-US" sz="2400" dirty="0"/>
              <a:t>Digital </a:t>
            </a:r>
            <a:r>
              <a:rPr lang="en-US" sz="2400" dirty="0" err="1"/>
              <a:t>Multimeters</a:t>
            </a:r>
            <a:endParaRPr lang="en-US" sz="2400" dirty="0"/>
          </a:p>
        </p:txBody>
      </p:sp>
      <p:sp>
        <p:nvSpPr>
          <p:cNvPr id="777231" name="Text Box 16"/>
          <p:cNvSpPr txBox="1">
            <a:spLocks noChangeArrowheads="1"/>
          </p:cNvSpPr>
          <p:nvPr/>
        </p:nvSpPr>
        <p:spPr bwMode="auto">
          <a:xfrm>
            <a:off x="1828800" y="2686193"/>
            <a:ext cx="3225563" cy="461665"/>
          </a:xfrm>
          <a:prstGeom prst="rect">
            <a:avLst/>
          </a:prstGeom>
          <a:noFill/>
          <a:ln w="9525">
            <a:noFill/>
            <a:miter lim="800000"/>
            <a:headEnd/>
            <a:tailEnd/>
          </a:ln>
        </p:spPr>
        <p:txBody>
          <a:bodyPr wrap="none">
            <a:spAutoFit/>
          </a:bodyPr>
          <a:lstStyle/>
          <a:p>
            <a:r>
              <a:rPr lang="en-US" sz="2400" dirty="0"/>
              <a:t>High-Speed Digital I/O</a:t>
            </a:r>
          </a:p>
        </p:txBody>
      </p:sp>
      <p:sp>
        <p:nvSpPr>
          <p:cNvPr id="777232" name="Text Box 17"/>
          <p:cNvSpPr txBox="1">
            <a:spLocks noChangeArrowheads="1"/>
          </p:cNvSpPr>
          <p:nvPr/>
        </p:nvSpPr>
        <p:spPr bwMode="auto">
          <a:xfrm>
            <a:off x="1828800" y="4696341"/>
            <a:ext cx="1444947" cy="461665"/>
          </a:xfrm>
          <a:prstGeom prst="rect">
            <a:avLst/>
          </a:prstGeom>
          <a:noFill/>
          <a:ln w="9525">
            <a:noFill/>
            <a:miter lim="800000"/>
            <a:headEnd/>
            <a:tailEnd/>
          </a:ln>
        </p:spPr>
        <p:txBody>
          <a:bodyPr wrap="none">
            <a:spAutoFit/>
          </a:bodyPr>
          <a:lstStyle/>
          <a:p>
            <a:r>
              <a:rPr lang="en-US" sz="2400" dirty="0"/>
              <a:t>Switches</a:t>
            </a:r>
          </a:p>
        </p:txBody>
      </p:sp>
      <p:sp>
        <p:nvSpPr>
          <p:cNvPr id="777235" name="Text Box 20"/>
          <p:cNvSpPr txBox="1">
            <a:spLocks noChangeArrowheads="1"/>
          </p:cNvSpPr>
          <p:nvPr/>
        </p:nvSpPr>
        <p:spPr bwMode="auto">
          <a:xfrm>
            <a:off x="1867989" y="1631735"/>
            <a:ext cx="5142411" cy="366713"/>
          </a:xfrm>
          <a:prstGeom prst="rect">
            <a:avLst/>
          </a:prstGeom>
          <a:noFill/>
          <a:ln w="9525">
            <a:noFill/>
            <a:miter lim="800000"/>
            <a:headEnd/>
            <a:tailEnd/>
          </a:ln>
        </p:spPr>
        <p:txBody>
          <a:bodyPr wrap="square">
            <a:spAutoFit/>
          </a:bodyPr>
          <a:lstStyle/>
          <a:p>
            <a:pPr>
              <a:spcBef>
                <a:spcPct val="50000"/>
              </a:spcBef>
              <a:buFontTx/>
              <a:buChar char="•"/>
            </a:pPr>
            <a:r>
              <a:rPr lang="en-US" dirty="0"/>
              <a:t> 200 MS/s sampling </a:t>
            </a:r>
            <a:r>
              <a:rPr lang="en-US" dirty="0" smtClean="0"/>
              <a:t>rate, 16 bit resolution</a:t>
            </a:r>
            <a:endParaRPr lang="en-US" dirty="0"/>
          </a:p>
        </p:txBody>
      </p:sp>
      <p:sp>
        <p:nvSpPr>
          <p:cNvPr id="777236" name="Text Box 21"/>
          <p:cNvSpPr txBox="1">
            <a:spLocks noChangeArrowheads="1"/>
          </p:cNvSpPr>
          <p:nvPr/>
        </p:nvSpPr>
        <p:spPr bwMode="auto">
          <a:xfrm>
            <a:off x="1867989" y="2324379"/>
            <a:ext cx="5142411" cy="366712"/>
          </a:xfrm>
          <a:prstGeom prst="rect">
            <a:avLst/>
          </a:prstGeom>
          <a:noFill/>
          <a:ln w="9525">
            <a:noFill/>
            <a:miter lim="800000"/>
            <a:headEnd/>
            <a:tailEnd/>
          </a:ln>
        </p:spPr>
        <p:txBody>
          <a:bodyPr wrap="square">
            <a:spAutoFit/>
          </a:bodyPr>
          <a:lstStyle/>
          <a:p>
            <a:pPr>
              <a:spcBef>
                <a:spcPct val="50000"/>
              </a:spcBef>
              <a:buFontTx/>
              <a:buChar char="•"/>
            </a:pPr>
            <a:r>
              <a:rPr lang="en-US" dirty="0"/>
              <a:t> Up to 24 </a:t>
            </a:r>
            <a:r>
              <a:rPr lang="en-US" dirty="0" smtClean="0"/>
              <a:t>bits or 12.5 GS/s</a:t>
            </a:r>
            <a:endParaRPr lang="en-US" dirty="0"/>
          </a:p>
        </p:txBody>
      </p:sp>
      <p:sp>
        <p:nvSpPr>
          <p:cNvPr id="777237" name="Text Box 22"/>
          <p:cNvSpPr txBox="1">
            <a:spLocks noChangeArrowheads="1"/>
          </p:cNvSpPr>
          <p:nvPr/>
        </p:nvSpPr>
        <p:spPr bwMode="auto">
          <a:xfrm>
            <a:off x="1894115" y="3017022"/>
            <a:ext cx="5116286" cy="366712"/>
          </a:xfrm>
          <a:prstGeom prst="rect">
            <a:avLst/>
          </a:prstGeom>
          <a:noFill/>
          <a:ln w="9525">
            <a:noFill/>
            <a:miter lim="800000"/>
            <a:headEnd/>
            <a:tailEnd/>
          </a:ln>
        </p:spPr>
        <p:txBody>
          <a:bodyPr wrap="square">
            <a:spAutoFit/>
          </a:bodyPr>
          <a:lstStyle/>
          <a:p>
            <a:pPr>
              <a:spcBef>
                <a:spcPct val="50000"/>
              </a:spcBef>
              <a:buFontTx/>
              <a:buChar char="•"/>
            </a:pPr>
            <a:r>
              <a:rPr lang="en-US" dirty="0"/>
              <a:t> </a:t>
            </a:r>
            <a:r>
              <a:rPr lang="en-US" dirty="0" smtClean="0"/>
              <a:t>1 </a:t>
            </a:r>
            <a:r>
              <a:rPr lang="en-US" dirty="0" err="1" smtClean="0"/>
              <a:t>Gb</a:t>
            </a:r>
            <a:r>
              <a:rPr lang="en-US" dirty="0" smtClean="0"/>
              <a:t>/s </a:t>
            </a:r>
            <a:r>
              <a:rPr lang="en-US" dirty="0"/>
              <a:t>data </a:t>
            </a:r>
            <a:r>
              <a:rPr lang="en-US" dirty="0" smtClean="0"/>
              <a:t>rate, PPMU capability</a:t>
            </a:r>
            <a:endParaRPr lang="en-US" dirty="0"/>
          </a:p>
        </p:txBody>
      </p:sp>
      <p:sp>
        <p:nvSpPr>
          <p:cNvPr id="777238" name="Text Box 23"/>
          <p:cNvSpPr txBox="1">
            <a:spLocks noChangeArrowheads="1"/>
          </p:cNvSpPr>
          <p:nvPr/>
        </p:nvSpPr>
        <p:spPr bwMode="auto">
          <a:xfrm>
            <a:off x="1881051" y="3709665"/>
            <a:ext cx="5129349" cy="366712"/>
          </a:xfrm>
          <a:prstGeom prst="rect">
            <a:avLst/>
          </a:prstGeom>
          <a:noFill/>
          <a:ln w="9525">
            <a:noFill/>
            <a:miter lim="800000"/>
            <a:headEnd/>
            <a:tailEnd/>
          </a:ln>
        </p:spPr>
        <p:txBody>
          <a:bodyPr wrap="square">
            <a:spAutoFit/>
          </a:bodyPr>
          <a:lstStyle/>
          <a:p>
            <a:pPr>
              <a:spcBef>
                <a:spcPct val="50000"/>
              </a:spcBef>
              <a:buFontTx/>
              <a:buChar char="•"/>
            </a:pPr>
            <a:r>
              <a:rPr lang="en-US" dirty="0"/>
              <a:t> 7½ digits of resolution</a:t>
            </a:r>
          </a:p>
        </p:txBody>
      </p:sp>
      <p:sp>
        <p:nvSpPr>
          <p:cNvPr id="777239" name="Text Box 24"/>
          <p:cNvSpPr txBox="1">
            <a:spLocks noChangeArrowheads="1"/>
          </p:cNvSpPr>
          <p:nvPr/>
        </p:nvSpPr>
        <p:spPr bwMode="auto">
          <a:xfrm>
            <a:off x="1867989" y="5704573"/>
            <a:ext cx="5142411" cy="366712"/>
          </a:xfrm>
          <a:prstGeom prst="rect">
            <a:avLst/>
          </a:prstGeom>
          <a:noFill/>
          <a:ln w="9525">
            <a:noFill/>
            <a:miter lim="800000"/>
            <a:headEnd/>
            <a:tailEnd/>
          </a:ln>
        </p:spPr>
        <p:txBody>
          <a:bodyPr wrap="square">
            <a:spAutoFit/>
          </a:bodyPr>
          <a:lstStyle/>
          <a:p>
            <a:pPr>
              <a:spcBef>
                <a:spcPct val="50000"/>
              </a:spcBef>
              <a:buFontTx/>
              <a:buChar char="•"/>
            </a:pPr>
            <a:r>
              <a:rPr lang="en-US" dirty="0"/>
              <a:t> Up to </a:t>
            </a:r>
            <a:r>
              <a:rPr lang="en-US" dirty="0" smtClean="0"/>
              <a:t>26.5 GHz, 100 MHz RF bandwidth</a:t>
            </a:r>
            <a:endParaRPr lang="en-US" dirty="0"/>
          </a:p>
        </p:txBody>
      </p:sp>
      <p:sp>
        <p:nvSpPr>
          <p:cNvPr id="777240" name="Text Box 25"/>
          <p:cNvSpPr txBox="1">
            <a:spLocks noChangeArrowheads="1"/>
          </p:cNvSpPr>
          <p:nvPr/>
        </p:nvSpPr>
        <p:spPr bwMode="auto">
          <a:xfrm>
            <a:off x="1894114" y="5011928"/>
            <a:ext cx="5802086" cy="366712"/>
          </a:xfrm>
          <a:prstGeom prst="rect">
            <a:avLst/>
          </a:prstGeom>
          <a:noFill/>
          <a:ln w="9525">
            <a:noFill/>
            <a:miter lim="800000"/>
            <a:headEnd/>
            <a:tailEnd/>
          </a:ln>
        </p:spPr>
        <p:txBody>
          <a:bodyPr wrap="square">
            <a:spAutoFit/>
          </a:bodyPr>
          <a:lstStyle/>
          <a:p>
            <a:pPr>
              <a:spcBef>
                <a:spcPct val="50000"/>
              </a:spcBef>
              <a:buFontTx/>
              <a:buChar char="•"/>
            </a:pPr>
            <a:r>
              <a:rPr lang="en-US" dirty="0"/>
              <a:t> </a:t>
            </a:r>
            <a:r>
              <a:rPr lang="en-US" dirty="0" smtClean="0"/>
              <a:t>40 </a:t>
            </a:r>
            <a:r>
              <a:rPr lang="en-US" dirty="0"/>
              <a:t>GHz bandwidth, </a:t>
            </a:r>
            <a:r>
              <a:rPr lang="en-US" dirty="0" smtClean="0"/>
              <a:t>40 A, 544 </a:t>
            </a:r>
            <a:r>
              <a:rPr lang="en-US" dirty="0" err="1" smtClean="0"/>
              <a:t>crosspoints</a:t>
            </a:r>
            <a:endParaRPr lang="en-US" dirty="0"/>
          </a:p>
        </p:txBody>
      </p:sp>
      <p:sp>
        <p:nvSpPr>
          <p:cNvPr id="32" name="Text Box 15"/>
          <p:cNvSpPr txBox="1">
            <a:spLocks noChangeArrowheads="1"/>
          </p:cNvSpPr>
          <p:nvPr/>
        </p:nvSpPr>
        <p:spPr bwMode="auto">
          <a:xfrm>
            <a:off x="1828795" y="4009927"/>
            <a:ext cx="3972562" cy="461665"/>
          </a:xfrm>
          <a:prstGeom prst="rect">
            <a:avLst/>
          </a:prstGeom>
          <a:noFill/>
          <a:ln w="9525">
            <a:noFill/>
            <a:miter lim="800000"/>
            <a:headEnd/>
            <a:tailEnd/>
          </a:ln>
        </p:spPr>
        <p:txBody>
          <a:bodyPr wrap="none">
            <a:spAutoFit/>
          </a:bodyPr>
          <a:lstStyle/>
          <a:p>
            <a:r>
              <a:rPr lang="en-US" sz="2400" dirty="0" smtClean="0"/>
              <a:t>Source Measurement Units</a:t>
            </a:r>
            <a:endParaRPr lang="en-US" sz="2400" dirty="0"/>
          </a:p>
        </p:txBody>
      </p:sp>
      <p:sp>
        <p:nvSpPr>
          <p:cNvPr id="33" name="Text Box 23"/>
          <p:cNvSpPr txBox="1">
            <a:spLocks noChangeArrowheads="1"/>
          </p:cNvSpPr>
          <p:nvPr/>
        </p:nvSpPr>
        <p:spPr bwMode="auto">
          <a:xfrm>
            <a:off x="1907177" y="4333135"/>
            <a:ext cx="5103218" cy="366712"/>
          </a:xfrm>
          <a:prstGeom prst="rect">
            <a:avLst/>
          </a:prstGeom>
          <a:noFill/>
          <a:ln w="9525">
            <a:noFill/>
            <a:miter lim="800000"/>
            <a:headEnd/>
            <a:tailEnd/>
          </a:ln>
        </p:spPr>
        <p:txBody>
          <a:bodyPr wrap="square">
            <a:spAutoFit/>
          </a:bodyPr>
          <a:lstStyle/>
          <a:p>
            <a:pPr>
              <a:spcBef>
                <a:spcPct val="50000"/>
              </a:spcBef>
              <a:buFontTx/>
              <a:buChar char="•"/>
            </a:pPr>
            <a:r>
              <a:rPr lang="en-US" dirty="0"/>
              <a:t> </a:t>
            </a:r>
            <a:r>
              <a:rPr lang="en-US" dirty="0" smtClean="0"/>
              <a:t>10 </a:t>
            </a:r>
            <a:r>
              <a:rPr lang="en-US" dirty="0" err="1" smtClean="0"/>
              <a:t>pA</a:t>
            </a:r>
            <a:r>
              <a:rPr lang="en-US" dirty="0" smtClean="0"/>
              <a:t> current sensitivity</a:t>
            </a:r>
            <a:endParaRPr lang="en-US" dirty="0"/>
          </a:p>
        </p:txBody>
      </p:sp>
      <p:pic>
        <p:nvPicPr>
          <p:cNvPr id="31" name="Picture 6" descr="C:\Users\llindstr\Desktop\Icon_all2.png"/>
          <p:cNvPicPr>
            <a:picLocks noChangeAspect="1" noChangeArrowheads="1"/>
          </p:cNvPicPr>
          <p:nvPr/>
        </p:nvPicPr>
        <p:blipFill>
          <a:blip r:embed="rId3" cstate="print"/>
          <a:stretch>
            <a:fillRect/>
          </a:stretch>
        </p:blipFill>
        <p:spPr bwMode="auto">
          <a:xfrm>
            <a:off x="8037557" y="272097"/>
            <a:ext cx="866960" cy="684358"/>
          </a:xfrm>
          <a:prstGeom prst="rect">
            <a:avLst/>
          </a:prstGeom>
          <a:noFill/>
        </p:spPr>
      </p:pic>
      <p:pic>
        <p:nvPicPr>
          <p:cNvPr id="58370" name="Picture 2"/>
          <p:cNvPicPr>
            <a:picLocks noChangeAspect="1" noChangeArrowheads="1"/>
          </p:cNvPicPr>
          <p:nvPr/>
        </p:nvPicPr>
        <p:blipFill>
          <a:blip r:embed="rId4" cstate="print"/>
          <a:srcRect/>
          <a:stretch>
            <a:fillRect/>
          </a:stretch>
        </p:blipFill>
        <p:spPr bwMode="auto">
          <a:xfrm>
            <a:off x="320675" y="1458913"/>
            <a:ext cx="1200150" cy="276225"/>
          </a:xfrm>
          <a:prstGeom prst="rect">
            <a:avLst/>
          </a:prstGeom>
          <a:noFill/>
          <a:ln w="9525">
            <a:noFill/>
            <a:miter lim="800000"/>
            <a:headEnd/>
            <a:tailEnd/>
          </a:ln>
          <a:effectLst/>
        </p:spPr>
      </p:pic>
      <p:pic>
        <p:nvPicPr>
          <p:cNvPr id="58371" name="Picture 3"/>
          <p:cNvPicPr>
            <a:picLocks noChangeAspect="1" noChangeArrowheads="1"/>
          </p:cNvPicPr>
          <p:nvPr/>
        </p:nvPicPr>
        <p:blipFill>
          <a:blip r:embed="rId5" cstate="print"/>
          <a:srcRect/>
          <a:stretch>
            <a:fillRect/>
          </a:stretch>
        </p:blipFill>
        <p:spPr bwMode="auto">
          <a:xfrm>
            <a:off x="320675" y="2173288"/>
            <a:ext cx="1200150" cy="276225"/>
          </a:xfrm>
          <a:prstGeom prst="rect">
            <a:avLst/>
          </a:prstGeom>
          <a:noFill/>
          <a:ln w="9525">
            <a:noFill/>
            <a:miter lim="800000"/>
            <a:headEnd/>
            <a:tailEnd/>
          </a:ln>
          <a:effectLst/>
        </p:spPr>
      </p:pic>
      <p:pic>
        <p:nvPicPr>
          <p:cNvPr id="58372" name="Picture 4"/>
          <p:cNvPicPr>
            <a:picLocks noChangeAspect="1" noChangeArrowheads="1"/>
          </p:cNvPicPr>
          <p:nvPr/>
        </p:nvPicPr>
        <p:blipFill>
          <a:blip r:embed="rId6" cstate="print"/>
          <a:srcRect/>
          <a:stretch>
            <a:fillRect/>
          </a:stretch>
        </p:blipFill>
        <p:spPr bwMode="auto">
          <a:xfrm>
            <a:off x="606425" y="2820988"/>
            <a:ext cx="628650" cy="400050"/>
          </a:xfrm>
          <a:prstGeom prst="rect">
            <a:avLst/>
          </a:prstGeom>
          <a:noFill/>
          <a:ln w="9525">
            <a:noFill/>
            <a:miter lim="800000"/>
            <a:headEnd/>
            <a:tailEnd/>
          </a:ln>
          <a:effectLst/>
        </p:spPr>
      </p:pic>
      <p:pic>
        <p:nvPicPr>
          <p:cNvPr id="58373" name="Picture 5"/>
          <p:cNvPicPr>
            <a:picLocks noChangeAspect="1" noChangeArrowheads="1"/>
          </p:cNvPicPr>
          <p:nvPr/>
        </p:nvPicPr>
        <p:blipFill>
          <a:blip r:embed="rId7" cstate="print"/>
          <a:srcRect/>
          <a:stretch>
            <a:fillRect/>
          </a:stretch>
        </p:blipFill>
        <p:spPr bwMode="auto">
          <a:xfrm>
            <a:off x="649288" y="3449638"/>
            <a:ext cx="542925" cy="419100"/>
          </a:xfrm>
          <a:prstGeom prst="rect">
            <a:avLst/>
          </a:prstGeom>
          <a:noFill/>
          <a:ln w="9525">
            <a:noFill/>
            <a:miter lim="800000"/>
            <a:headEnd/>
            <a:tailEnd/>
          </a:ln>
          <a:effectLst/>
        </p:spPr>
      </p:pic>
      <p:pic>
        <p:nvPicPr>
          <p:cNvPr id="58374" name="Picture 6"/>
          <p:cNvPicPr>
            <a:picLocks noChangeAspect="1" noChangeArrowheads="1"/>
          </p:cNvPicPr>
          <p:nvPr/>
        </p:nvPicPr>
        <p:blipFill>
          <a:blip r:embed="rId8" cstate="print"/>
          <a:srcRect/>
          <a:stretch>
            <a:fillRect/>
          </a:stretch>
        </p:blipFill>
        <p:spPr bwMode="auto">
          <a:xfrm>
            <a:off x="558800" y="4078288"/>
            <a:ext cx="723900" cy="552450"/>
          </a:xfrm>
          <a:prstGeom prst="rect">
            <a:avLst/>
          </a:prstGeom>
          <a:noFill/>
          <a:ln w="9525">
            <a:noFill/>
            <a:miter lim="800000"/>
            <a:headEnd/>
            <a:tailEnd/>
          </a:ln>
          <a:effectLst/>
        </p:spPr>
      </p:pic>
      <p:pic>
        <p:nvPicPr>
          <p:cNvPr id="58375" name="Picture 7"/>
          <p:cNvPicPr>
            <a:picLocks noChangeAspect="1" noChangeArrowheads="1"/>
          </p:cNvPicPr>
          <p:nvPr/>
        </p:nvPicPr>
        <p:blipFill>
          <a:blip r:embed="rId9" cstate="print"/>
          <a:srcRect/>
          <a:stretch>
            <a:fillRect/>
          </a:stretch>
        </p:blipFill>
        <p:spPr bwMode="auto">
          <a:xfrm>
            <a:off x="587375" y="4821238"/>
            <a:ext cx="666750" cy="400050"/>
          </a:xfrm>
          <a:prstGeom prst="rect">
            <a:avLst/>
          </a:prstGeom>
          <a:noFill/>
          <a:ln w="9525">
            <a:noFill/>
            <a:miter lim="800000"/>
            <a:headEnd/>
            <a:tailEnd/>
          </a:ln>
          <a:effectLst/>
        </p:spPr>
      </p:pic>
      <p:pic>
        <p:nvPicPr>
          <p:cNvPr id="58376" name="Picture 8"/>
          <p:cNvPicPr>
            <a:picLocks noChangeAspect="1" noChangeArrowheads="1"/>
          </p:cNvPicPr>
          <p:nvPr/>
        </p:nvPicPr>
        <p:blipFill>
          <a:blip r:embed="rId10" cstate="print"/>
          <a:srcRect/>
          <a:stretch>
            <a:fillRect/>
          </a:stretch>
        </p:blipFill>
        <p:spPr bwMode="auto">
          <a:xfrm>
            <a:off x="596900" y="5421313"/>
            <a:ext cx="647700" cy="4572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381000" y="152400"/>
            <a:ext cx="8077200" cy="1066800"/>
          </a:xfrm>
        </p:spPr>
        <p:txBody>
          <a:bodyPr>
            <a:normAutofit/>
          </a:bodyPr>
          <a:lstStyle/>
          <a:p>
            <a:pPr eaLnBrk="1" hangingPunct="1"/>
            <a:r>
              <a:rPr lang="en-US" sz="3600" dirty="0" smtClean="0"/>
              <a:t>Fixturing/Mass Interconnects</a:t>
            </a:r>
          </a:p>
        </p:txBody>
      </p:sp>
      <p:sp>
        <p:nvSpPr>
          <p:cNvPr id="7" name="Text Placeholder 6"/>
          <p:cNvSpPr>
            <a:spLocks noGrp="1"/>
          </p:cNvSpPr>
          <p:nvPr>
            <p:ph type="body" sz="half" idx="1"/>
          </p:nvPr>
        </p:nvSpPr>
        <p:spPr>
          <a:xfrm>
            <a:off x="270932" y="1363131"/>
            <a:ext cx="4182534" cy="4406900"/>
          </a:xfrm>
        </p:spPr>
        <p:txBody>
          <a:bodyPr>
            <a:normAutofit/>
          </a:bodyPr>
          <a:lstStyle/>
          <a:p>
            <a:r>
              <a:rPr lang="en-US" sz="2000" dirty="0" smtClean="0"/>
              <a:t>Hardware designed for quick connection and disconnection with high signal reliability</a:t>
            </a:r>
          </a:p>
          <a:p>
            <a:r>
              <a:rPr lang="en-US" sz="2000" dirty="0" smtClean="0"/>
              <a:t>Very important for test systems with large numbers of test points</a:t>
            </a:r>
            <a:endParaRPr lang="en-US" sz="2000" dirty="0"/>
          </a:p>
        </p:txBody>
      </p:sp>
      <p:pic>
        <p:nvPicPr>
          <p:cNvPr id="8" name="Picture 6" descr="C:\Users\llindstr\Desktop\Icon_all2.png"/>
          <p:cNvPicPr>
            <a:picLocks noChangeAspect="1" noChangeArrowheads="1"/>
          </p:cNvPicPr>
          <p:nvPr/>
        </p:nvPicPr>
        <p:blipFill>
          <a:blip r:embed="rId3" cstate="print"/>
          <a:stretch>
            <a:fillRect/>
          </a:stretch>
        </p:blipFill>
        <p:spPr bwMode="auto">
          <a:xfrm>
            <a:off x="8046672" y="272097"/>
            <a:ext cx="848730" cy="684358"/>
          </a:xfrm>
          <a:prstGeom prst="rect">
            <a:avLst/>
          </a:prstGeom>
          <a:noFill/>
        </p:spPr>
      </p:pic>
      <p:pic>
        <p:nvPicPr>
          <p:cNvPr id="151555" name="Picture 3" descr="C:\Users\llindstr\Desktop\TestStand &amp; PXI Hands-On\Images for Presentation\Mass_Interconnect.jpg"/>
          <p:cNvPicPr>
            <a:picLocks noChangeAspect="1" noChangeArrowheads="1"/>
          </p:cNvPicPr>
          <p:nvPr/>
        </p:nvPicPr>
        <p:blipFill>
          <a:blip r:embed="rId4" cstate="print"/>
          <a:srcRect/>
          <a:stretch>
            <a:fillRect/>
          </a:stretch>
        </p:blipFill>
        <p:spPr bwMode="auto">
          <a:xfrm>
            <a:off x="4527270" y="1232272"/>
            <a:ext cx="4075918" cy="1726604"/>
          </a:xfrm>
          <a:prstGeom prst="rect">
            <a:avLst/>
          </a:prstGeom>
          <a:noFill/>
        </p:spPr>
      </p:pic>
      <p:pic>
        <p:nvPicPr>
          <p:cNvPr id="151556" name="Picture 4" descr="C:\Users\llindstr\Desktop\TestStand &amp; PXI Hands-On\Images for Presentation\MassInterconnect - PXI.png"/>
          <p:cNvPicPr>
            <a:picLocks noChangeAspect="1" noChangeArrowheads="1"/>
          </p:cNvPicPr>
          <p:nvPr/>
        </p:nvPicPr>
        <p:blipFill>
          <a:blip r:embed="rId5" cstate="print"/>
          <a:srcRect/>
          <a:stretch>
            <a:fillRect/>
          </a:stretch>
        </p:blipFill>
        <p:spPr bwMode="auto">
          <a:xfrm>
            <a:off x="613229" y="3385694"/>
            <a:ext cx="3201126" cy="2228027"/>
          </a:xfrm>
          <a:prstGeom prst="rect">
            <a:avLst/>
          </a:prstGeom>
          <a:noFill/>
        </p:spPr>
      </p:pic>
      <p:pic>
        <p:nvPicPr>
          <p:cNvPr id="151554" name="Picture 2" descr="C:\Users\llindstr\Desktop\TestStand &amp; PXI Hands-On\Images for Presentation\MassInterconnect.png"/>
          <p:cNvPicPr>
            <a:picLocks noChangeAspect="1" noChangeArrowheads="1"/>
          </p:cNvPicPr>
          <p:nvPr/>
        </p:nvPicPr>
        <p:blipFill>
          <a:blip r:embed="rId6" cstate="print"/>
          <a:srcRect/>
          <a:stretch>
            <a:fillRect/>
          </a:stretch>
        </p:blipFill>
        <p:spPr bwMode="auto">
          <a:xfrm>
            <a:off x="4691945" y="3368331"/>
            <a:ext cx="3659127" cy="2091943"/>
          </a:xfrm>
          <a:prstGeom prst="rect">
            <a:avLst/>
          </a:prstGeom>
          <a:noFill/>
        </p:spPr>
      </p:pic>
      <p:pic>
        <p:nvPicPr>
          <p:cNvPr id="10" name="Picture 9" descr="MACPanel.png"/>
          <p:cNvPicPr>
            <a:picLocks noChangeAspect="1"/>
          </p:cNvPicPr>
          <p:nvPr/>
        </p:nvPicPr>
        <p:blipFill>
          <a:blip r:embed="rId7" cstate="print"/>
          <a:stretch>
            <a:fillRect/>
          </a:stretch>
        </p:blipFill>
        <p:spPr>
          <a:xfrm>
            <a:off x="2115187" y="5898068"/>
            <a:ext cx="1947361" cy="427715"/>
          </a:xfrm>
          <a:prstGeom prst="rect">
            <a:avLst/>
          </a:prstGeom>
        </p:spPr>
      </p:pic>
      <p:pic>
        <p:nvPicPr>
          <p:cNvPr id="11" name="Picture 10" descr="VirginiaPanelCorporation.png"/>
          <p:cNvPicPr>
            <a:picLocks noChangeAspect="1"/>
          </p:cNvPicPr>
          <p:nvPr/>
        </p:nvPicPr>
        <p:blipFill>
          <a:blip r:embed="rId8" cstate="print"/>
          <a:stretch>
            <a:fillRect/>
          </a:stretch>
        </p:blipFill>
        <p:spPr>
          <a:xfrm>
            <a:off x="4840255" y="5806117"/>
            <a:ext cx="2323810" cy="561905"/>
          </a:xfrm>
          <a:prstGeom prst="rect">
            <a:avLst/>
          </a:prstGeo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Thales Communication</a:t>
            </a:r>
            <a:br>
              <a:rPr lang="en-US" dirty="0" smtClean="0"/>
            </a:br>
            <a:r>
              <a:rPr lang="en-US" sz="1800" i="1" dirty="0" smtClean="0">
                <a:solidFill>
                  <a:schemeClr val="bg1">
                    <a:lumMod val="65000"/>
                  </a:schemeClr>
                </a:solidFill>
              </a:rPr>
              <a:t> </a:t>
            </a:r>
            <a:endParaRPr lang="en-US" i="1" dirty="0">
              <a:solidFill>
                <a:schemeClr val="bg1">
                  <a:lumMod val="65000"/>
                </a:schemeClr>
              </a:solidFill>
            </a:endParaRPr>
          </a:p>
        </p:txBody>
      </p:sp>
      <p:pic>
        <p:nvPicPr>
          <p:cNvPr id="6" name="Picture 7"/>
          <p:cNvPicPr>
            <a:picLocks noChangeAspect="1" noChangeArrowheads="1"/>
          </p:cNvPicPr>
          <p:nvPr/>
        </p:nvPicPr>
        <p:blipFill>
          <a:blip r:embed="rId3" cstate="print"/>
          <a:srcRect/>
          <a:stretch>
            <a:fillRect/>
          </a:stretch>
        </p:blipFill>
        <p:spPr bwMode="auto">
          <a:xfrm>
            <a:off x="5736519" y="1219200"/>
            <a:ext cx="2501050" cy="4422458"/>
          </a:xfrm>
          <a:prstGeom prst="rect">
            <a:avLst/>
          </a:prstGeom>
          <a:noFill/>
          <a:ln w="9525">
            <a:noFill/>
            <a:miter lim="800000"/>
            <a:headEnd/>
            <a:tailEnd/>
          </a:ln>
        </p:spPr>
      </p:pic>
      <p:pic>
        <p:nvPicPr>
          <p:cNvPr id="7" name="Picture 10"/>
          <p:cNvPicPr>
            <a:picLocks noChangeAspect="1" noChangeArrowheads="1"/>
          </p:cNvPicPr>
          <p:nvPr/>
        </p:nvPicPr>
        <p:blipFill>
          <a:blip r:embed="rId4" cstate="print"/>
          <a:srcRect/>
          <a:stretch>
            <a:fillRect/>
          </a:stretch>
        </p:blipFill>
        <p:spPr bwMode="auto">
          <a:xfrm>
            <a:off x="765548" y="1243965"/>
            <a:ext cx="3446145" cy="439769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Thales Communication</a:t>
            </a:r>
            <a:br>
              <a:rPr lang="en-US" dirty="0" smtClean="0"/>
            </a:br>
            <a:r>
              <a:rPr lang="en-US" sz="1800" i="1" dirty="0" smtClean="0">
                <a:solidFill>
                  <a:schemeClr val="bg1">
                    <a:lumMod val="65000"/>
                  </a:schemeClr>
                </a:solidFill>
              </a:rPr>
              <a:t> </a:t>
            </a:r>
            <a:endParaRPr lang="en-US" i="1" dirty="0">
              <a:solidFill>
                <a:schemeClr val="bg1">
                  <a:lumMod val="65000"/>
                </a:schemeClr>
              </a:solidFill>
            </a:endParaRPr>
          </a:p>
        </p:txBody>
      </p:sp>
      <p:sp>
        <p:nvSpPr>
          <p:cNvPr id="9" name="Content Placeholder 2"/>
          <p:cNvSpPr>
            <a:spLocks noGrp="1"/>
          </p:cNvSpPr>
          <p:nvPr>
            <p:ph idx="1"/>
          </p:nvPr>
        </p:nvSpPr>
        <p:spPr>
          <a:xfrm>
            <a:off x="1" y="4611123"/>
            <a:ext cx="9144000" cy="2867024"/>
          </a:xfrm>
        </p:spPr>
        <p:txBody>
          <a:bodyPr/>
          <a:lstStyle/>
          <a:p>
            <a:pPr>
              <a:buNone/>
            </a:pPr>
            <a:r>
              <a:rPr lang="en-US" sz="2000" i="1" dirty="0" smtClean="0">
                <a:solidFill>
                  <a:schemeClr val="tx1"/>
                </a:solidFill>
                <a:latin typeface="+mn-lt"/>
                <a:ea typeface="+mn-ea"/>
                <a:cs typeface="+mn-cs"/>
              </a:rPr>
              <a:t>	</a:t>
            </a:r>
            <a:r>
              <a:rPr lang="en-US" sz="2000" i="1" dirty="0" smtClean="0">
                <a:solidFill>
                  <a:schemeClr val="tx1"/>
                </a:solidFill>
                <a:latin typeface="Calibri" pitchFamily="34" charset="0"/>
                <a:cs typeface="Calibri" pitchFamily="34" charset="0"/>
              </a:rPr>
              <a:t>“We created an automated verification test framework that includes a hardware abstraction layer. This framework gives us the flexibility to set up various configurations of test hardware without having to change the test software code.”</a:t>
            </a:r>
            <a:r>
              <a:rPr lang="en-US" sz="2000" i="1" dirty="0" smtClean="0">
                <a:latin typeface="Calibri" pitchFamily="34" charset="0"/>
                <a:cs typeface="Calibri" pitchFamily="34" charset="0"/>
              </a:rPr>
              <a:t/>
            </a:r>
            <a:br>
              <a:rPr lang="en-US" sz="2000" i="1" dirty="0" smtClean="0">
                <a:latin typeface="Calibri" pitchFamily="34" charset="0"/>
                <a:cs typeface="Calibri" pitchFamily="34" charset="0"/>
              </a:rPr>
            </a:br>
            <a:r>
              <a:rPr lang="en-US" sz="2000" i="1" dirty="0" smtClean="0">
                <a:latin typeface="Calibri" pitchFamily="34" charset="0"/>
                <a:cs typeface="Calibri" pitchFamily="34" charset="0"/>
              </a:rPr>
              <a:t>   </a:t>
            </a:r>
            <a:r>
              <a:rPr lang="en-US" sz="2000" b="1" i="1" dirty="0" smtClean="0">
                <a:latin typeface="Calibri" pitchFamily="34" charset="0"/>
                <a:cs typeface="Calibri" pitchFamily="34" charset="0"/>
              </a:rPr>
              <a:t>                      </a:t>
            </a:r>
            <a:r>
              <a:rPr lang="fr-FR" sz="1800" dirty="0" smtClean="0">
                <a:latin typeface="Calibri" pitchFamily="34" charset="0"/>
                <a:cs typeface="Calibri" pitchFamily="34" charset="0"/>
              </a:rPr>
              <a:t>–</a:t>
            </a:r>
            <a:r>
              <a:rPr lang="fr-FR" sz="1800" b="1" dirty="0" smtClean="0">
                <a:latin typeface="Calibri" pitchFamily="34" charset="0"/>
                <a:cs typeface="Calibri" pitchFamily="34" charset="0"/>
              </a:rPr>
              <a:t>M</a:t>
            </a:r>
            <a:r>
              <a:rPr lang="en-US" sz="1800" b="1" dirty="0" err="1" smtClean="0">
                <a:solidFill>
                  <a:schemeClr val="tx1"/>
                </a:solidFill>
                <a:latin typeface="Calibri" pitchFamily="34" charset="0"/>
                <a:cs typeface="Calibri" pitchFamily="34" charset="0"/>
              </a:rPr>
              <a:t>ohammad</a:t>
            </a:r>
            <a:r>
              <a:rPr lang="en-US" sz="1800" b="1" dirty="0" smtClean="0">
                <a:solidFill>
                  <a:schemeClr val="tx1"/>
                </a:solidFill>
                <a:latin typeface="Calibri" pitchFamily="34" charset="0"/>
                <a:cs typeface="Calibri" pitchFamily="34" charset="0"/>
              </a:rPr>
              <a:t> Ahmad, </a:t>
            </a:r>
            <a:r>
              <a:rPr lang="en-US" sz="1800" dirty="0" smtClean="0">
                <a:solidFill>
                  <a:schemeClr val="tx1"/>
                </a:solidFill>
                <a:latin typeface="Calibri" pitchFamily="34" charset="0"/>
                <a:cs typeface="Calibri" pitchFamily="34" charset="0"/>
              </a:rPr>
              <a:t>Manager, System Test and Verification</a:t>
            </a:r>
          </a:p>
        </p:txBody>
      </p:sp>
      <p:pic>
        <p:nvPicPr>
          <p:cNvPr id="8" name="Picture 2"/>
          <p:cNvPicPr>
            <a:picLocks noChangeAspect="1" noChangeArrowheads="1"/>
          </p:cNvPicPr>
          <p:nvPr/>
        </p:nvPicPr>
        <p:blipFill>
          <a:blip r:embed="rId3" cstate="print"/>
          <a:srcRect/>
          <a:stretch>
            <a:fillRect/>
          </a:stretch>
        </p:blipFill>
        <p:spPr bwMode="auto">
          <a:xfrm>
            <a:off x="1691680" y="1143000"/>
            <a:ext cx="5913888" cy="345482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Thales Communication</a:t>
            </a:r>
            <a:br>
              <a:rPr lang="en-US" dirty="0" smtClean="0"/>
            </a:br>
            <a:r>
              <a:rPr lang="en-US" sz="1800" i="1" dirty="0" smtClean="0">
                <a:solidFill>
                  <a:schemeClr val="bg1">
                    <a:lumMod val="65000"/>
                  </a:schemeClr>
                </a:solidFill>
              </a:rPr>
              <a:t> </a:t>
            </a:r>
            <a:endParaRPr lang="en-US" i="1" dirty="0">
              <a:solidFill>
                <a:schemeClr val="bg1">
                  <a:lumMod val="65000"/>
                </a:schemeClr>
              </a:solidFill>
            </a:endParaRPr>
          </a:p>
        </p:txBody>
      </p:sp>
      <p:sp>
        <p:nvSpPr>
          <p:cNvPr id="6" name="Rectangle 5"/>
          <p:cNvSpPr/>
          <p:nvPr/>
        </p:nvSpPr>
        <p:spPr>
          <a:xfrm>
            <a:off x="3509963" y="2002441"/>
            <a:ext cx="5557837" cy="2862322"/>
          </a:xfrm>
          <a:prstGeom prst="rect">
            <a:avLst/>
          </a:prstGeom>
        </p:spPr>
        <p:txBody>
          <a:bodyPr wrap="square">
            <a:spAutoFit/>
          </a:bodyPr>
          <a:lstStyle/>
          <a:p>
            <a:r>
              <a:rPr lang="en-US" sz="2000" i="1" dirty="0" smtClean="0">
                <a:latin typeface="Calibri" pitchFamily="34" charset="0"/>
                <a:cs typeface="Calibri" pitchFamily="34" charset="0"/>
              </a:rPr>
              <a:t>“It </a:t>
            </a:r>
            <a:r>
              <a:rPr lang="en-US" sz="2000" i="1" dirty="0">
                <a:latin typeface="Calibri" pitchFamily="34" charset="0"/>
                <a:cs typeface="Calibri" pitchFamily="34" charset="0"/>
              </a:rPr>
              <a:t>is critical for us to complete high-quality designs within budget and schedule for us to continue to win business and ensure customer value. We have developed a productive partnership with NI that helps us meet these challenges, leveraging its test technology platforms and best practice knowledge in enterprise-level test execution</a:t>
            </a:r>
            <a:r>
              <a:rPr lang="en-US" sz="2000" i="1" dirty="0" smtClean="0">
                <a:latin typeface="Calibri" pitchFamily="34" charset="0"/>
                <a:cs typeface="Calibri" pitchFamily="34" charset="0"/>
              </a:rPr>
              <a:t>.”</a:t>
            </a:r>
            <a:endParaRPr lang="en-US" sz="2000" i="1" dirty="0">
              <a:latin typeface="Calibri" pitchFamily="34" charset="0"/>
              <a:cs typeface="Calibri" pitchFamily="34" charset="0"/>
            </a:endParaRPr>
          </a:p>
          <a:p>
            <a:pPr lvl="3" algn="r"/>
            <a:r>
              <a:rPr lang="fr-FR" sz="2000" dirty="0" smtClean="0">
                <a:latin typeface="Calibri" pitchFamily="34" charset="0"/>
                <a:cs typeface="Calibri" pitchFamily="34" charset="0"/>
              </a:rPr>
              <a:t>	</a:t>
            </a:r>
            <a:r>
              <a:rPr lang="fr-FR" b="1" dirty="0" smtClean="0">
                <a:latin typeface="Calibri" pitchFamily="34" charset="0"/>
                <a:cs typeface="Calibri" pitchFamily="34" charset="0"/>
              </a:rPr>
              <a:t>–Glen Parker</a:t>
            </a:r>
          </a:p>
          <a:p>
            <a:pPr lvl="3" algn="r"/>
            <a:r>
              <a:rPr lang="fr-FR" dirty="0" smtClean="0">
                <a:latin typeface="Calibri" pitchFamily="34" charset="0"/>
                <a:cs typeface="Calibri" pitchFamily="34" charset="0"/>
              </a:rPr>
              <a:t>Vice President, Program Management</a:t>
            </a:r>
            <a:endParaRPr lang="en-US" dirty="0">
              <a:latin typeface="Calibri" pitchFamily="34" charset="0"/>
              <a:cs typeface="Calibri" pitchFamily="34" charset="0"/>
            </a:endParaRPr>
          </a:p>
        </p:txBody>
      </p:sp>
      <p:pic>
        <p:nvPicPr>
          <p:cNvPr id="7" name="Picture 5"/>
          <p:cNvPicPr>
            <a:picLocks noChangeAspect="1" noChangeArrowheads="1"/>
          </p:cNvPicPr>
          <p:nvPr/>
        </p:nvPicPr>
        <p:blipFill>
          <a:blip r:embed="rId3" cstate="print"/>
          <a:srcRect/>
          <a:stretch>
            <a:fillRect/>
          </a:stretch>
        </p:blipFill>
        <p:spPr bwMode="auto">
          <a:xfrm>
            <a:off x="138978" y="1219200"/>
            <a:ext cx="3293269" cy="4343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3" name="Rectangle 2"/>
          <p:cNvSpPr>
            <a:spLocks noGrp="1" noChangeArrowheads="1"/>
          </p:cNvSpPr>
          <p:nvPr>
            <p:ph type="title"/>
          </p:nvPr>
        </p:nvSpPr>
        <p:spPr>
          <a:xfrm>
            <a:off x="381000" y="2590800"/>
            <a:ext cx="8305800" cy="1143000"/>
          </a:xfrm>
        </p:spPr>
        <p:txBody>
          <a:bodyPr>
            <a:normAutofit fontScale="90000"/>
          </a:bodyPr>
          <a:lstStyle/>
          <a:p>
            <a:pPr algn="ctr"/>
            <a:r>
              <a:rPr lang="en-US" sz="5600" dirty="0" smtClean="0"/>
              <a:t>Getting Your Hands Dirty: Intro to the Hands-on Hardware</a:t>
            </a:r>
          </a:p>
        </p:txBody>
      </p:sp>
      <p:pic>
        <p:nvPicPr>
          <p:cNvPr id="3" name="Picture 6" descr="C:\Users\llindstr\Desktop\Icon_all2.png"/>
          <p:cNvPicPr>
            <a:picLocks noChangeAspect="1" noChangeArrowheads="1"/>
          </p:cNvPicPr>
          <p:nvPr/>
        </p:nvPicPr>
        <p:blipFill>
          <a:blip r:embed="rId3" cstate="print"/>
          <a:stretch>
            <a:fillRect/>
          </a:stretch>
        </p:blipFill>
        <p:spPr bwMode="auto">
          <a:xfrm>
            <a:off x="8037557" y="272097"/>
            <a:ext cx="866960" cy="684358"/>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7569" name="Picture 1"/>
          <p:cNvPicPr>
            <a:picLocks noChangeAspect="1" noChangeArrowheads="1"/>
          </p:cNvPicPr>
          <p:nvPr/>
        </p:nvPicPr>
        <p:blipFill>
          <a:blip r:embed="rId3" cstate="print"/>
          <a:srcRect/>
          <a:stretch>
            <a:fillRect/>
          </a:stretch>
        </p:blipFill>
        <p:spPr bwMode="auto">
          <a:xfrm>
            <a:off x="4897966" y="1930932"/>
            <a:ext cx="3963812" cy="3945461"/>
          </a:xfrm>
          <a:prstGeom prst="rect">
            <a:avLst/>
          </a:prstGeom>
          <a:noFill/>
          <a:ln w="9525">
            <a:noFill/>
            <a:miter lim="800000"/>
            <a:headEnd/>
            <a:tailEnd/>
          </a:ln>
          <a:effectLst/>
        </p:spPr>
      </p:pic>
      <p:sp>
        <p:nvSpPr>
          <p:cNvPr id="760833" name="Rectangle 2"/>
          <p:cNvSpPr>
            <a:spLocks noGrp="1" noChangeArrowheads="1"/>
          </p:cNvSpPr>
          <p:nvPr>
            <p:ph type="title"/>
          </p:nvPr>
        </p:nvSpPr>
        <p:spPr/>
        <p:txBody>
          <a:bodyPr/>
          <a:lstStyle/>
          <a:p>
            <a:pPr eaLnBrk="1" hangingPunct="1"/>
            <a:r>
              <a:rPr lang="en-US" dirty="0" smtClean="0">
                <a:solidFill>
                  <a:srgbClr val="006699"/>
                </a:solidFill>
              </a:rPr>
              <a:t>The Challenge</a:t>
            </a:r>
          </a:p>
        </p:txBody>
      </p:sp>
      <p:sp>
        <p:nvSpPr>
          <p:cNvPr id="760834" name="Rectangle 3"/>
          <p:cNvSpPr>
            <a:spLocks noGrp="1" noChangeArrowheads="1"/>
          </p:cNvSpPr>
          <p:nvPr>
            <p:ph type="body" sz="half" idx="1"/>
          </p:nvPr>
        </p:nvSpPr>
        <p:spPr/>
        <p:txBody>
          <a:bodyPr>
            <a:normAutofit/>
          </a:bodyPr>
          <a:lstStyle/>
          <a:p>
            <a:pPr eaLnBrk="1" hangingPunct="1">
              <a:lnSpc>
                <a:spcPct val="90000"/>
              </a:lnSpc>
            </a:pPr>
            <a:r>
              <a:rPr lang="en-US" sz="2200" dirty="0" smtClean="0"/>
              <a:t>Four devices under test (DUTs) in less than 15 seconds</a:t>
            </a:r>
          </a:p>
          <a:p>
            <a:pPr eaLnBrk="1" hangingPunct="1">
              <a:lnSpc>
                <a:spcPct val="90000"/>
              </a:lnSpc>
            </a:pPr>
            <a:r>
              <a:rPr lang="en-US" sz="2200" dirty="0" smtClean="0"/>
              <a:t>Two tests on each DUT</a:t>
            </a:r>
          </a:p>
          <a:p>
            <a:pPr lvl="1" eaLnBrk="1" hangingPunct="1">
              <a:lnSpc>
                <a:spcPct val="90000"/>
              </a:lnSpc>
            </a:pPr>
            <a:r>
              <a:rPr lang="en-US" dirty="0" err="1" smtClean="0"/>
              <a:t>Lowpass</a:t>
            </a:r>
            <a:r>
              <a:rPr lang="en-US" dirty="0" smtClean="0"/>
              <a:t> Filter test</a:t>
            </a:r>
          </a:p>
          <a:p>
            <a:pPr lvl="1" eaLnBrk="1" hangingPunct="1">
              <a:lnSpc>
                <a:spcPct val="90000"/>
              </a:lnSpc>
            </a:pPr>
            <a:r>
              <a:rPr lang="en-US" dirty="0" smtClean="0"/>
              <a:t>LED tests</a:t>
            </a:r>
          </a:p>
          <a:p>
            <a:pPr eaLnBrk="1" hangingPunct="1">
              <a:lnSpc>
                <a:spcPct val="90000"/>
              </a:lnSpc>
            </a:pPr>
            <a:r>
              <a:rPr lang="en-US" sz="2200" dirty="0" smtClean="0"/>
              <a:t>Rugged, modular, interchangeable</a:t>
            </a:r>
          </a:p>
          <a:p>
            <a:pPr eaLnBrk="1" hangingPunct="1">
              <a:lnSpc>
                <a:spcPct val="90000"/>
              </a:lnSpc>
            </a:pPr>
            <a:r>
              <a:rPr lang="en-US" sz="2200" dirty="0" smtClean="0"/>
              <a:t>All in less than three hours</a:t>
            </a:r>
          </a:p>
        </p:txBody>
      </p:sp>
      <p:sp>
        <p:nvSpPr>
          <p:cNvPr id="760836" name="Rectangle 12"/>
          <p:cNvSpPr>
            <a:spLocks noChangeArrowheads="1"/>
          </p:cNvSpPr>
          <p:nvPr/>
        </p:nvSpPr>
        <p:spPr bwMode="auto">
          <a:xfrm>
            <a:off x="6477000" y="2819400"/>
            <a:ext cx="533400" cy="439738"/>
          </a:xfrm>
          <a:prstGeom prst="rect">
            <a:avLst/>
          </a:prstGeom>
          <a:noFill/>
          <a:ln w="38100">
            <a:solidFill>
              <a:schemeClr val="bg1"/>
            </a:solidFill>
            <a:miter lim="800000"/>
            <a:headEnd/>
            <a:tailEnd type="none" w="lg" len="lg"/>
          </a:ln>
        </p:spPr>
        <p:txBody>
          <a:bodyPr wrap="none" anchor="ctr"/>
          <a:lstStyle/>
          <a:p>
            <a:endParaRPr lang="en-US"/>
          </a:p>
        </p:txBody>
      </p:sp>
      <p:sp>
        <p:nvSpPr>
          <p:cNvPr id="760837" name="Rectangle 13"/>
          <p:cNvSpPr>
            <a:spLocks noChangeArrowheads="1"/>
          </p:cNvSpPr>
          <p:nvPr/>
        </p:nvSpPr>
        <p:spPr bwMode="auto">
          <a:xfrm>
            <a:off x="5410200" y="2971800"/>
            <a:ext cx="533400" cy="1368425"/>
          </a:xfrm>
          <a:prstGeom prst="rect">
            <a:avLst/>
          </a:prstGeom>
          <a:noFill/>
          <a:ln w="38100">
            <a:solidFill>
              <a:schemeClr val="bg1"/>
            </a:solidFill>
            <a:miter lim="800000"/>
            <a:headEnd/>
            <a:tailEnd type="none" w="lg" len="lg"/>
          </a:ln>
        </p:spPr>
        <p:txBody>
          <a:bodyPr wrap="none" anchor="ctr"/>
          <a:lstStyle/>
          <a:p>
            <a:endParaRPr lang="en-US"/>
          </a:p>
        </p:txBody>
      </p:sp>
      <p:sp>
        <p:nvSpPr>
          <p:cNvPr id="760838" name="Text Box 14"/>
          <p:cNvSpPr txBox="1">
            <a:spLocks noChangeArrowheads="1"/>
          </p:cNvSpPr>
          <p:nvPr/>
        </p:nvSpPr>
        <p:spPr bwMode="auto">
          <a:xfrm>
            <a:off x="6629400" y="1371600"/>
            <a:ext cx="1447800" cy="457200"/>
          </a:xfrm>
          <a:prstGeom prst="rect">
            <a:avLst/>
          </a:prstGeom>
          <a:noFill/>
          <a:ln w="9525">
            <a:noFill/>
            <a:miter lim="800000"/>
            <a:headEnd/>
            <a:tailEnd type="none" w="lg" len="lg"/>
          </a:ln>
        </p:spPr>
        <p:txBody>
          <a:bodyPr>
            <a:spAutoFit/>
          </a:bodyPr>
          <a:lstStyle/>
          <a:p>
            <a:pPr algn="ctr" eaLnBrk="0" hangingPunct="0">
              <a:spcBef>
                <a:spcPct val="50000"/>
              </a:spcBef>
            </a:pPr>
            <a:r>
              <a:rPr lang="de-DE" sz="2400" b="1" dirty="0">
                <a:latin typeface="Arial Narrow" pitchFamily="34" charset="0"/>
              </a:rPr>
              <a:t>Two LEDs</a:t>
            </a:r>
          </a:p>
        </p:txBody>
      </p:sp>
      <p:sp>
        <p:nvSpPr>
          <p:cNvPr id="760839" name="Text Box 15"/>
          <p:cNvSpPr txBox="1">
            <a:spLocks noChangeArrowheads="1"/>
          </p:cNvSpPr>
          <p:nvPr/>
        </p:nvSpPr>
        <p:spPr bwMode="auto">
          <a:xfrm>
            <a:off x="4541838" y="1371600"/>
            <a:ext cx="2087562" cy="457200"/>
          </a:xfrm>
          <a:prstGeom prst="rect">
            <a:avLst/>
          </a:prstGeom>
          <a:noFill/>
          <a:ln w="9525">
            <a:noFill/>
            <a:miter lim="800000"/>
            <a:headEnd/>
            <a:tailEnd type="none" w="lg" len="lg"/>
          </a:ln>
        </p:spPr>
        <p:txBody>
          <a:bodyPr>
            <a:spAutoFit/>
          </a:bodyPr>
          <a:lstStyle/>
          <a:p>
            <a:pPr algn="ctr" eaLnBrk="0" hangingPunct="0">
              <a:spcBef>
                <a:spcPct val="50000"/>
              </a:spcBef>
            </a:pPr>
            <a:r>
              <a:rPr lang="de-DE" sz="2400" b="1" dirty="0">
                <a:latin typeface="Arial Narrow" pitchFamily="34" charset="0"/>
              </a:rPr>
              <a:t>Lowpass Filter</a:t>
            </a:r>
          </a:p>
        </p:txBody>
      </p:sp>
      <p:sp>
        <p:nvSpPr>
          <p:cNvPr id="760840" name="Line 16"/>
          <p:cNvSpPr>
            <a:spLocks noChangeShapeType="1"/>
          </p:cNvSpPr>
          <p:nvPr/>
        </p:nvSpPr>
        <p:spPr bwMode="auto">
          <a:xfrm>
            <a:off x="5334000" y="1752600"/>
            <a:ext cx="266700" cy="1155700"/>
          </a:xfrm>
          <a:prstGeom prst="line">
            <a:avLst/>
          </a:prstGeom>
          <a:noFill/>
          <a:ln w="38100">
            <a:solidFill>
              <a:srgbClr val="FF0000"/>
            </a:solidFill>
            <a:round/>
            <a:headEnd/>
            <a:tailEnd type="triangle" w="lg" len="lg"/>
          </a:ln>
        </p:spPr>
        <p:txBody>
          <a:bodyPr wrap="none" anchor="ctr"/>
          <a:lstStyle/>
          <a:p>
            <a:endParaRPr lang="en-US"/>
          </a:p>
        </p:txBody>
      </p:sp>
      <p:sp>
        <p:nvSpPr>
          <p:cNvPr id="760841" name="Line 17"/>
          <p:cNvSpPr>
            <a:spLocks noChangeShapeType="1"/>
          </p:cNvSpPr>
          <p:nvPr/>
        </p:nvSpPr>
        <p:spPr bwMode="auto">
          <a:xfrm flipH="1">
            <a:off x="6858000" y="1828800"/>
            <a:ext cx="381000" cy="914400"/>
          </a:xfrm>
          <a:prstGeom prst="line">
            <a:avLst/>
          </a:prstGeom>
          <a:noFill/>
          <a:ln w="38100">
            <a:solidFill>
              <a:srgbClr val="FF0000"/>
            </a:solidFill>
            <a:round/>
            <a:headEnd/>
            <a:tailEnd type="triangle" w="lg" len="lg"/>
          </a:ln>
        </p:spPr>
        <p:txBody>
          <a:bodyPr wrap="none" anchor="ct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2"/>
          <p:cNvSpPr txBox="1">
            <a:spLocks noChangeArrowheads="1"/>
          </p:cNvSpPr>
          <p:nvPr/>
        </p:nvSpPr>
        <p:spPr>
          <a:xfrm>
            <a:off x="323528" y="188640"/>
            <a:ext cx="8305800" cy="987425"/>
          </a:xfrm>
          <a:prstGeom prst="rect">
            <a:avLst/>
          </a:prstGeom>
        </p:spPr>
        <p:txBody>
          <a:bodyPr/>
          <a:lstStyle/>
          <a:p>
            <a:pPr marL="0" marR="0" lvl="0" indent="0" algn="l" defTabSz="457174"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100" normalizeH="0" baseline="0" noProof="0" dirty="0" smtClean="0">
              <a:ln>
                <a:noFill/>
              </a:ln>
              <a:solidFill>
                <a:schemeClr val="accent1"/>
              </a:solidFill>
              <a:effectLst/>
              <a:uLnTx/>
              <a:uFillTx/>
              <a:latin typeface="+mn-lt"/>
              <a:ea typeface="+mj-ea"/>
              <a:cs typeface="Arial"/>
            </a:endParaRPr>
          </a:p>
        </p:txBody>
      </p:sp>
      <p:sp>
        <p:nvSpPr>
          <p:cNvPr id="64" name="Rectangle 3"/>
          <p:cNvSpPr txBox="1">
            <a:spLocks noChangeArrowheads="1"/>
          </p:cNvSpPr>
          <p:nvPr/>
        </p:nvSpPr>
        <p:spPr>
          <a:xfrm>
            <a:off x="245531" y="977900"/>
            <a:ext cx="4507444" cy="4406900"/>
          </a:xfrm>
          <a:prstGeom prst="rect">
            <a:avLst/>
          </a:prstGeom>
        </p:spPr>
        <p:txBody>
          <a:bodyPr>
            <a:normAutofit/>
          </a:bodyPr>
          <a:lstStyle/>
          <a:p>
            <a:pPr marL="173038" marR="0" lvl="0" indent="-173038"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Arial"/>
              </a:rPr>
              <a:t>Provide constant current source and</a:t>
            </a:r>
            <a:r>
              <a:rPr kumimoji="0" lang="en-US" sz="2400" b="0" i="0" u="none" strike="noStrike" kern="1200" cap="none" spc="0" normalizeH="0" noProof="0" dirty="0" smtClean="0">
                <a:ln>
                  <a:noFill/>
                </a:ln>
                <a:solidFill>
                  <a:schemeClr val="tx1"/>
                </a:solidFill>
                <a:effectLst/>
                <a:uLnTx/>
                <a:uFillTx/>
                <a:latin typeface="+mn-lt"/>
                <a:ea typeface="+mn-ea"/>
                <a:cs typeface="Arial"/>
              </a:rPr>
              <a:t> measure voltage drop across leads</a:t>
            </a:r>
          </a:p>
          <a:p>
            <a:pPr marL="173038" marR="0" lvl="0" indent="-173038"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sz="2400" dirty="0" smtClean="0">
                <a:cs typeface="Arial"/>
              </a:rPr>
              <a:t>LEDs on our UUTs should measure between 2.4 and </a:t>
            </a:r>
            <a:br>
              <a:rPr lang="en-US" sz="2400" dirty="0" smtClean="0">
                <a:cs typeface="Arial"/>
              </a:rPr>
            </a:br>
            <a:r>
              <a:rPr lang="en-US" sz="2400" dirty="0" smtClean="0">
                <a:cs typeface="Arial"/>
              </a:rPr>
              <a:t>2.9 V</a:t>
            </a:r>
          </a:p>
          <a:p>
            <a:pPr marL="173038" marR="0" lvl="0" indent="-173038"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sz="2400" noProof="0" dirty="0" smtClean="0">
                <a:cs typeface="Arial"/>
              </a:rPr>
              <a:t>DMM used to source current and read voltage</a:t>
            </a:r>
          </a:p>
          <a:p>
            <a:pPr marL="173038" marR="0" lvl="0" indent="-173038"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kumimoji="0" lang="en-US" sz="2400" b="0" i="0" u="none" strike="noStrike" kern="1200" cap="none" spc="0" normalizeH="0" dirty="0" smtClean="0">
                <a:ln>
                  <a:noFill/>
                </a:ln>
                <a:solidFill>
                  <a:schemeClr val="tx1"/>
                </a:solidFill>
                <a:effectLst/>
                <a:uLnTx/>
                <a:uFillTx/>
                <a:latin typeface="+mn-lt"/>
                <a:ea typeface="+mn-ea"/>
                <a:cs typeface="Arial"/>
              </a:rPr>
              <a:t>Switching is critical for connecting DMM to all test points</a:t>
            </a:r>
            <a:endParaRPr kumimoji="0" lang="en-US" sz="2400" b="0" i="0" u="none" strike="noStrike" kern="1200" cap="none" spc="0" normalizeH="0" noProof="0" dirty="0" smtClean="0">
              <a:ln>
                <a:noFill/>
              </a:ln>
              <a:solidFill>
                <a:schemeClr val="tx1"/>
              </a:solidFill>
              <a:effectLst/>
              <a:uLnTx/>
              <a:uFillTx/>
              <a:latin typeface="+mn-lt"/>
              <a:ea typeface="+mn-ea"/>
              <a:cs typeface="Arial"/>
            </a:endParaRPr>
          </a:p>
          <a:p>
            <a:pPr marL="173038" marR="0" lvl="0" indent="-173038"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Arial"/>
            </a:endParaRPr>
          </a:p>
        </p:txBody>
      </p:sp>
      <p:pic>
        <p:nvPicPr>
          <p:cNvPr id="263171" name="Picture 3" descr="C:\Users\llindstr\Desktop\TestStand &amp; PXI Hands-On\Images for Presentation\led_small.jpg"/>
          <p:cNvPicPr>
            <a:picLocks noChangeAspect="1" noChangeArrowheads="1"/>
          </p:cNvPicPr>
          <p:nvPr/>
        </p:nvPicPr>
        <p:blipFill>
          <a:blip r:embed="rId3" cstate="print"/>
          <a:stretch>
            <a:fillRect/>
          </a:stretch>
        </p:blipFill>
        <p:spPr bwMode="auto">
          <a:xfrm>
            <a:off x="7054783" y="1828800"/>
            <a:ext cx="1537855" cy="3877887"/>
          </a:xfrm>
          <a:prstGeom prst="rect">
            <a:avLst/>
          </a:prstGeom>
          <a:noFill/>
          <a:ln>
            <a:noFill/>
          </a:ln>
        </p:spPr>
      </p:pic>
      <p:pic>
        <p:nvPicPr>
          <p:cNvPr id="12" name="Picture 2" descr="C:\Users\llindstr\Desktop\LED.png"/>
          <p:cNvPicPr>
            <a:picLocks noChangeAspect="1" noChangeArrowheads="1"/>
          </p:cNvPicPr>
          <p:nvPr/>
        </p:nvPicPr>
        <p:blipFill>
          <a:blip r:embed="rId4" cstate="print"/>
          <a:stretch>
            <a:fillRect/>
          </a:stretch>
        </p:blipFill>
        <p:spPr bwMode="auto">
          <a:xfrm>
            <a:off x="7709889" y="302438"/>
            <a:ext cx="1104095" cy="832266"/>
          </a:xfrm>
          <a:prstGeom prst="rect">
            <a:avLst/>
          </a:prstGeom>
          <a:ln>
            <a:noFill/>
          </a:ln>
          <a:effectLst/>
        </p:spPr>
      </p:pic>
      <p:pic>
        <p:nvPicPr>
          <p:cNvPr id="9" name="Picture 8" descr="SurfaceMountableLED.jpg"/>
          <p:cNvPicPr>
            <a:picLocks noChangeAspect="1"/>
          </p:cNvPicPr>
          <p:nvPr/>
        </p:nvPicPr>
        <p:blipFill>
          <a:blip r:embed="rId5" cstate="print"/>
          <a:stretch>
            <a:fillRect/>
          </a:stretch>
        </p:blipFill>
        <p:spPr>
          <a:xfrm>
            <a:off x="5014452" y="1061885"/>
            <a:ext cx="2042650" cy="2042650"/>
          </a:xfrm>
          <a:prstGeom prst="rect">
            <a:avLst/>
          </a:prstGeom>
        </p:spPr>
      </p:pic>
      <p:pic>
        <p:nvPicPr>
          <p:cNvPr id="56323" name="Picture 3" descr="C:\Users\llindstr\Documents\SametimeFileTransfers\UUT circuits_LEDfull.bmp"/>
          <p:cNvPicPr>
            <a:picLocks noChangeAspect="1" noChangeArrowheads="1"/>
          </p:cNvPicPr>
          <p:nvPr/>
        </p:nvPicPr>
        <p:blipFill>
          <a:blip r:embed="rId6" cstate="print"/>
          <a:srcRect/>
          <a:stretch>
            <a:fillRect/>
          </a:stretch>
        </p:blipFill>
        <p:spPr bwMode="auto">
          <a:xfrm>
            <a:off x="643467" y="4834214"/>
            <a:ext cx="6181099" cy="1266119"/>
          </a:xfrm>
          <a:prstGeom prst="rect">
            <a:avLst/>
          </a:prstGeom>
          <a:noFill/>
        </p:spPr>
      </p:pic>
      <p:sp>
        <p:nvSpPr>
          <p:cNvPr id="8" name="Rectangle 7"/>
          <p:cNvSpPr/>
          <p:nvPr/>
        </p:nvSpPr>
        <p:spPr>
          <a:xfrm>
            <a:off x="3111147" y="4827062"/>
            <a:ext cx="3800475" cy="1200150"/>
          </a:xfrm>
          <a:prstGeom prst="rect">
            <a:avLst/>
          </a:prstGeom>
          <a:solidFill>
            <a:schemeClr val="bg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p:txBody>
          <a:bodyPr>
            <a:normAutofit/>
          </a:bodyPr>
          <a:lstStyle/>
          <a:p>
            <a:pPr lvl="0"/>
            <a:r>
              <a:rPr lang="en-US" dirty="0" smtClean="0"/>
              <a:t>Testing an LED</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17"/>
          <p:cNvSpPr txBox="1">
            <a:spLocks noChangeArrowheads="1"/>
          </p:cNvSpPr>
          <p:nvPr/>
        </p:nvSpPr>
        <p:spPr bwMode="auto">
          <a:xfrm>
            <a:off x="4848226" y="1356727"/>
            <a:ext cx="4084108" cy="4422229"/>
          </a:xfrm>
          <a:prstGeom prst="rect">
            <a:avLst/>
          </a:prstGeom>
          <a:noFill/>
          <a:ln w="9525">
            <a:noFill/>
            <a:miter lim="800000"/>
            <a:headEnd/>
            <a:tailEnd/>
          </a:ln>
        </p:spPr>
        <p:txBody>
          <a:bodyPr/>
          <a:lstStyle/>
          <a:p>
            <a:pPr>
              <a:lnSpc>
                <a:spcPct val="150000"/>
              </a:lnSpc>
            </a:pPr>
            <a:r>
              <a:rPr lang="en-US" sz="2200" b="1" dirty="0" smtClean="0">
                <a:solidFill>
                  <a:prstClr val="black"/>
                </a:solidFill>
                <a:latin typeface="Calibri" pitchFamily="34" charset="0"/>
              </a:rPr>
              <a:t>Graphical Configuration</a:t>
            </a:r>
          </a:p>
          <a:p>
            <a:pPr>
              <a:lnSpc>
                <a:spcPct val="150000"/>
              </a:lnSpc>
            </a:pPr>
            <a:endParaRPr lang="en-US" sz="2200" b="1" dirty="0" smtClean="0">
              <a:solidFill>
                <a:prstClr val="black"/>
              </a:solidFill>
              <a:latin typeface="Calibri" pitchFamily="34" charset="0"/>
            </a:endParaRPr>
          </a:p>
          <a:p>
            <a:pPr>
              <a:lnSpc>
                <a:spcPct val="150000"/>
              </a:lnSpc>
            </a:pPr>
            <a:endParaRPr lang="en-US" sz="2200" b="1" dirty="0" smtClean="0">
              <a:solidFill>
                <a:prstClr val="black"/>
              </a:solidFill>
              <a:latin typeface="Calibri" pitchFamily="34" charset="0"/>
            </a:endParaRPr>
          </a:p>
          <a:p>
            <a:pPr>
              <a:lnSpc>
                <a:spcPct val="150000"/>
              </a:lnSpc>
            </a:pPr>
            <a:endParaRPr lang="en-US" sz="2200" b="1" dirty="0" smtClean="0">
              <a:solidFill>
                <a:prstClr val="black"/>
              </a:solidFill>
              <a:latin typeface="Calibri" pitchFamily="34" charset="0"/>
            </a:endParaRPr>
          </a:p>
          <a:p>
            <a:pPr>
              <a:lnSpc>
                <a:spcPct val="150000"/>
              </a:lnSpc>
            </a:pPr>
            <a:endParaRPr lang="en-US" sz="2200" b="1" dirty="0" smtClean="0">
              <a:solidFill>
                <a:prstClr val="black"/>
              </a:solidFill>
              <a:latin typeface="Calibri" pitchFamily="34" charset="0"/>
            </a:endParaRPr>
          </a:p>
          <a:p>
            <a:pPr>
              <a:lnSpc>
                <a:spcPct val="150000"/>
              </a:lnSpc>
            </a:pPr>
            <a:endParaRPr lang="en-US" sz="2200" b="1" dirty="0" smtClean="0">
              <a:solidFill>
                <a:prstClr val="black"/>
              </a:solidFill>
              <a:latin typeface="Calibri" pitchFamily="34" charset="0"/>
            </a:endParaRPr>
          </a:p>
          <a:p>
            <a:pPr>
              <a:lnSpc>
                <a:spcPct val="150000"/>
              </a:lnSpc>
            </a:pPr>
            <a:endParaRPr lang="en-US" sz="1600" b="1" dirty="0" smtClean="0">
              <a:solidFill>
                <a:prstClr val="black"/>
              </a:solidFill>
              <a:latin typeface="Calibri" pitchFamily="34" charset="0"/>
            </a:endParaRPr>
          </a:p>
          <a:p>
            <a:pPr>
              <a:lnSpc>
                <a:spcPct val="150000"/>
              </a:lnSpc>
            </a:pPr>
            <a:endParaRPr lang="en-US" sz="1600" b="1" dirty="0" smtClean="0">
              <a:solidFill>
                <a:prstClr val="black"/>
              </a:solidFill>
              <a:latin typeface="Calibri" pitchFamily="34" charset="0"/>
            </a:endParaRPr>
          </a:p>
          <a:p>
            <a:pPr algn="ctr">
              <a:lnSpc>
                <a:spcPct val="150000"/>
              </a:lnSpc>
            </a:pPr>
            <a:r>
              <a:rPr lang="en-US" sz="2200" b="1" dirty="0" smtClean="0">
                <a:solidFill>
                  <a:prstClr val="black"/>
                </a:solidFill>
                <a:latin typeface="Calibri" pitchFamily="34" charset="0"/>
              </a:rPr>
              <a:t>         Excel Integration</a:t>
            </a:r>
          </a:p>
        </p:txBody>
      </p:sp>
      <p:sp>
        <p:nvSpPr>
          <p:cNvPr id="19464" name="TextBox 17"/>
          <p:cNvSpPr txBox="1">
            <a:spLocks noChangeArrowheads="1"/>
          </p:cNvSpPr>
          <p:nvPr/>
        </p:nvSpPr>
        <p:spPr bwMode="auto">
          <a:xfrm>
            <a:off x="-146744" y="1489010"/>
            <a:ext cx="4267200" cy="4157662"/>
          </a:xfrm>
          <a:prstGeom prst="rect">
            <a:avLst/>
          </a:prstGeom>
          <a:noFill/>
          <a:ln w="9525">
            <a:noFill/>
            <a:miter lim="800000"/>
            <a:headEnd/>
            <a:tailEnd/>
          </a:ln>
        </p:spPr>
        <p:txBody>
          <a:bodyPr/>
          <a:lstStyle/>
          <a:p>
            <a:pPr algn="r">
              <a:lnSpc>
                <a:spcPct val="150000"/>
              </a:lnSpc>
            </a:pPr>
            <a:endParaRPr lang="en-US" sz="2200" dirty="0">
              <a:solidFill>
                <a:prstClr val="black"/>
              </a:solidFill>
              <a:latin typeface="Calibri" pitchFamily="34" charset="0"/>
            </a:endParaRPr>
          </a:p>
          <a:p>
            <a:pPr algn="r">
              <a:lnSpc>
                <a:spcPct val="150000"/>
              </a:lnSpc>
            </a:pPr>
            <a:r>
              <a:rPr lang="en-US" sz="2200" dirty="0" smtClean="0">
                <a:solidFill>
                  <a:prstClr val="black"/>
                </a:solidFill>
                <a:latin typeface="Calibri" pitchFamily="34" charset="0"/>
              </a:rPr>
              <a:t>Easy channel aliasing</a:t>
            </a:r>
          </a:p>
          <a:p>
            <a:pPr algn="r">
              <a:lnSpc>
                <a:spcPct val="150000"/>
              </a:lnSpc>
            </a:pPr>
            <a:r>
              <a:rPr lang="en-US" sz="2200" dirty="0" smtClean="0">
                <a:solidFill>
                  <a:prstClr val="black"/>
                </a:solidFill>
                <a:latin typeface="Calibri" pitchFamily="34" charset="0"/>
              </a:rPr>
              <a:t>Automatic routing</a:t>
            </a:r>
          </a:p>
          <a:p>
            <a:pPr algn="r">
              <a:lnSpc>
                <a:spcPct val="150000"/>
              </a:lnSpc>
            </a:pPr>
            <a:r>
              <a:rPr lang="en-US" sz="2200" dirty="0" smtClean="0">
                <a:solidFill>
                  <a:prstClr val="black"/>
                </a:solidFill>
                <a:latin typeface="Calibri" pitchFamily="34" charset="0"/>
              </a:rPr>
              <a:t>Interactive Debug Panel</a:t>
            </a:r>
          </a:p>
          <a:p>
            <a:pPr algn="r">
              <a:lnSpc>
                <a:spcPct val="150000"/>
              </a:lnSpc>
            </a:pPr>
            <a:r>
              <a:rPr lang="en-US" sz="2200" dirty="0" smtClean="0">
                <a:solidFill>
                  <a:prstClr val="black"/>
                </a:solidFill>
                <a:latin typeface="Calibri" pitchFamily="34" charset="0"/>
              </a:rPr>
              <a:t>Simplified ADE integration</a:t>
            </a:r>
          </a:p>
          <a:p>
            <a:pPr algn="r">
              <a:lnSpc>
                <a:spcPct val="150000"/>
              </a:lnSpc>
            </a:pPr>
            <a:r>
              <a:rPr lang="en-US" sz="2200" dirty="0" smtClean="0">
                <a:solidFill>
                  <a:prstClr val="black"/>
                </a:solidFill>
                <a:latin typeface="Calibri" pitchFamily="34" charset="0"/>
              </a:rPr>
              <a:t>Integrated </a:t>
            </a:r>
            <a:r>
              <a:rPr lang="en-US" sz="2200" dirty="0" err="1" smtClean="0">
                <a:solidFill>
                  <a:prstClr val="black"/>
                </a:solidFill>
                <a:latin typeface="Calibri" pitchFamily="34" charset="0"/>
              </a:rPr>
              <a:t>TestStand</a:t>
            </a:r>
            <a:r>
              <a:rPr lang="en-US" sz="2200" dirty="0" smtClean="0">
                <a:solidFill>
                  <a:prstClr val="black"/>
                </a:solidFill>
                <a:latin typeface="Calibri" pitchFamily="34" charset="0"/>
              </a:rPr>
              <a:t> deployment</a:t>
            </a:r>
          </a:p>
          <a:p>
            <a:pPr algn="r">
              <a:lnSpc>
                <a:spcPct val="150000"/>
              </a:lnSpc>
            </a:pPr>
            <a:endParaRPr lang="en-US" sz="2200" dirty="0" smtClean="0">
              <a:solidFill>
                <a:prstClr val="black"/>
              </a:solidFill>
              <a:latin typeface="Calibri" pitchFamily="34" charset="0"/>
            </a:endParaRPr>
          </a:p>
        </p:txBody>
      </p:sp>
      <p:pic>
        <p:nvPicPr>
          <p:cNvPr id="9" name="Picture 6"/>
          <p:cNvPicPr>
            <a:picLocks noGrp="1" noChangeAspect="1" noChangeArrowheads="1"/>
          </p:cNvPicPr>
          <p:nvPr>
            <p:ph sz="half" idx="4294967295"/>
            <p:custDataLst>
              <p:tags r:id="rId2"/>
            </p:custDataLst>
          </p:nvPr>
        </p:nvPicPr>
        <p:blipFill>
          <a:blip r:embed="rId7" cstate="print"/>
          <a:srcRect/>
          <a:stretch>
            <a:fillRect/>
          </a:stretch>
        </p:blipFill>
        <p:spPr>
          <a:xfrm>
            <a:off x="6228184" y="2708920"/>
            <a:ext cx="2352675" cy="2327275"/>
          </a:xfrm>
          <a:prstGeom prst="roundRect">
            <a:avLst>
              <a:gd name="adj" fmla="val 8594"/>
            </a:avLst>
          </a:prstGeom>
          <a:solidFill>
            <a:srgbClr val="FFFFFF">
              <a:shade val="85000"/>
            </a:srgbClr>
          </a:solidFill>
          <a:effectLst/>
        </p:spPr>
      </p:pic>
      <p:pic>
        <p:nvPicPr>
          <p:cNvPr id="8" name="Picture 2"/>
          <p:cNvPicPr>
            <a:picLocks noGrp="1" noChangeAspect="1" noChangeArrowheads="1"/>
          </p:cNvPicPr>
          <p:nvPr>
            <p:ph sz="half" idx="4294967295"/>
            <p:custDataLst>
              <p:tags r:id="rId3"/>
            </p:custDataLst>
          </p:nvPr>
        </p:nvPicPr>
        <p:blipFill>
          <a:blip r:embed="rId8" cstate="print"/>
          <a:srcRect/>
          <a:stretch>
            <a:fillRect/>
          </a:stretch>
        </p:blipFill>
        <p:spPr>
          <a:xfrm>
            <a:off x="5128641" y="1872547"/>
            <a:ext cx="2591419" cy="2575628"/>
          </a:xfrm>
          <a:prstGeom prst="roundRect">
            <a:avLst>
              <a:gd name="adj" fmla="val 8594"/>
            </a:avLst>
          </a:prstGeom>
          <a:solidFill>
            <a:srgbClr val="FFFFFF">
              <a:shade val="85000"/>
            </a:srgbClr>
          </a:solidFill>
          <a:effectLst/>
        </p:spPr>
      </p:pic>
      <p:sp>
        <p:nvSpPr>
          <p:cNvPr id="19463" name="TextBox 14"/>
          <p:cNvSpPr txBox="1">
            <a:spLocks noChangeArrowheads="1"/>
          </p:cNvSpPr>
          <p:nvPr/>
        </p:nvSpPr>
        <p:spPr bwMode="auto">
          <a:xfrm>
            <a:off x="4101645" y="3115568"/>
            <a:ext cx="914400" cy="1016000"/>
          </a:xfrm>
          <a:prstGeom prst="rect">
            <a:avLst/>
          </a:prstGeom>
          <a:noFill/>
          <a:ln w="9525">
            <a:noFill/>
            <a:miter lim="800000"/>
            <a:headEnd/>
            <a:tailEnd/>
          </a:ln>
        </p:spPr>
        <p:txBody>
          <a:bodyPr anchor="ctr">
            <a:spAutoFit/>
          </a:bodyPr>
          <a:lstStyle/>
          <a:p>
            <a:pPr algn="ctr"/>
            <a:r>
              <a:rPr lang="en-US" sz="6000" dirty="0">
                <a:solidFill>
                  <a:prstClr val="black"/>
                </a:solidFill>
                <a:latin typeface="Calibri" pitchFamily="34" charset="0"/>
              </a:rPr>
              <a:t>+</a:t>
            </a:r>
          </a:p>
        </p:txBody>
      </p:sp>
      <p:grpSp>
        <p:nvGrpSpPr>
          <p:cNvPr id="2" name="Group 40"/>
          <p:cNvGrpSpPr>
            <a:grpSpLocks/>
          </p:cNvGrpSpPr>
          <p:nvPr>
            <p:custDataLst>
              <p:tags r:id="rId4"/>
            </p:custDataLst>
          </p:nvPr>
        </p:nvGrpSpPr>
        <p:grpSpPr bwMode="auto">
          <a:xfrm>
            <a:off x="7740352" y="335911"/>
            <a:ext cx="1047989" cy="1021909"/>
            <a:chOff x="609600" y="1905000"/>
            <a:chExt cx="404750" cy="392875"/>
          </a:xfrm>
        </p:grpSpPr>
        <p:grpSp>
          <p:nvGrpSpPr>
            <p:cNvPr id="3" name="Group 30"/>
            <p:cNvGrpSpPr>
              <a:grpSpLocks/>
            </p:cNvGrpSpPr>
            <p:nvPr/>
          </p:nvGrpSpPr>
          <p:grpSpPr bwMode="auto">
            <a:xfrm>
              <a:off x="617468" y="1905000"/>
              <a:ext cx="390763" cy="392875"/>
              <a:chOff x="1460112" y="506765"/>
              <a:chExt cx="611463" cy="621475"/>
            </a:xfrm>
          </p:grpSpPr>
          <p:cxnSp>
            <p:nvCxnSpPr>
              <p:cNvPr id="33" name="Straight Connector 32"/>
              <p:cNvCxnSpPr/>
              <p:nvPr/>
            </p:nvCxnSpPr>
            <p:spPr>
              <a:xfrm rot="16200000" flipH="1">
                <a:off x="1278764" y="803818"/>
                <a:ext cx="442675" cy="429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16200000" flipH="1">
                <a:off x="1383949" y="804543"/>
                <a:ext cx="485933" cy="573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1499808" y="807409"/>
                <a:ext cx="552261"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6200000" flipH="1">
                <a:off x="1660795" y="809621"/>
                <a:ext cx="621475" cy="1576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460697" y="723055"/>
                <a:ext cx="593228" cy="2307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1466429" y="554349"/>
                <a:ext cx="604692" cy="7786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460697" y="864365"/>
                <a:ext cx="604692" cy="4181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460697" y="979720"/>
                <a:ext cx="604692" cy="8363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24"/>
            <p:cNvCxnSpPr/>
            <p:nvPr/>
          </p:nvCxnSpPr>
          <p:spPr>
            <a:xfrm rot="5400000">
              <a:off x="771437" y="2186203"/>
              <a:ext cx="92066" cy="3663"/>
            </a:xfrm>
            <a:prstGeom prst="line">
              <a:avLst/>
            </a:prstGeom>
            <a:ln w="31750">
              <a:solidFill>
                <a:srgbClr val="0EFE0E"/>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585051" y="2104160"/>
              <a:ext cx="276198" cy="5494"/>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782690" y="2122419"/>
              <a:ext cx="73432" cy="37812"/>
            </a:xfrm>
            <a:prstGeom prst="ellipse">
              <a:avLst/>
            </a:prstGeom>
            <a:gradFill flip="none" rotWithShape="1">
              <a:gsLst>
                <a:gs pos="47000">
                  <a:srgbClr val="FFFF00"/>
                </a:gs>
                <a:gs pos="0">
                  <a:schemeClr val="tx1"/>
                </a:gs>
              </a:gsLst>
              <a:path path="circle">
                <a:fillToRect l="100000" t="100000"/>
              </a:path>
              <a:tileRect r="-100000" b="-100000"/>
            </a:gradFill>
            <a:ln w="317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8" name="Oval 27"/>
            <p:cNvSpPr/>
            <p:nvPr/>
          </p:nvSpPr>
          <p:spPr>
            <a:xfrm>
              <a:off x="690900" y="1952265"/>
              <a:ext cx="73432" cy="37812"/>
            </a:xfrm>
            <a:prstGeom prst="ellipse">
              <a:avLst/>
            </a:prstGeom>
            <a:gradFill flip="none" rotWithShape="1">
              <a:gsLst>
                <a:gs pos="47000">
                  <a:srgbClr val="FFFF00"/>
                </a:gs>
                <a:gs pos="0">
                  <a:schemeClr val="tx1"/>
                </a:gs>
              </a:gsLst>
              <a:path path="circle">
                <a:fillToRect l="100000" t="100000"/>
              </a:path>
              <a:tileRect r="-100000" b="-100000"/>
            </a:gradFill>
            <a:ln w="317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9" name="Oval 28"/>
            <p:cNvSpPr/>
            <p:nvPr/>
          </p:nvSpPr>
          <p:spPr>
            <a:xfrm>
              <a:off x="609600" y="2183188"/>
              <a:ext cx="73432" cy="37812"/>
            </a:xfrm>
            <a:prstGeom prst="ellipse">
              <a:avLst/>
            </a:prstGeom>
            <a:gradFill flip="none" rotWithShape="1">
              <a:gsLst>
                <a:gs pos="47000">
                  <a:srgbClr val="FFFF00"/>
                </a:gs>
                <a:gs pos="0">
                  <a:schemeClr val="tx1"/>
                </a:gs>
              </a:gsLst>
              <a:path path="circle">
                <a:fillToRect l="100000" t="100000"/>
              </a:path>
              <a:tileRect r="-100000" b="-100000"/>
            </a:gradFill>
            <a:ln w="317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30" name="Straight Connector 29"/>
            <p:cNvCxnSpPr/>
            <p:nvPr/>
          </p:nvCxnSpPr>
          <p:spPr>
            <a:xfrm>
              <a:off x="641651" y="2205809"/>
              <a:ext cx="167577" cy="21877"/>
            </a:xfrm>
            <a:prstGeom prst="line">
              <a:avLst/>
            </a:prstGeom>
            <a:ln w="31750">
              <a:solidFill>
                <a:srgbClr val="0EFE0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0290" y="2142001"/>
              <a:ext cx="169409" cy="12762"/>
            </a:xfrm>
            <a:prstGeom prst="line">
              <a:avLst/>
            </a:prstGeom>
            <a:ln w="31750">
              <a:solidFill>
                <a:srgbClr val="0EFE0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746043" y="1935081"/>
              <a:ext cx="268307" cy="30081"/>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43" name="Picture 3" descr="C:\Users\jharnack\Pictures\NI TestStand logo.png"/>
          <p:cNvPicPr>
            <a:picLocks noChangeAspect="1" noChangeArrowheads="1"/>
          </p:cNvPicPr>
          <p:nvPr/>
        </p:nvPicPr>
        <p:blipFill>
          <a:blip r:embed="rId9" cstate="print"/>
          <a:srcRect r="82385" b="10780"/>
          <a:stretch>
            <a:fillRect/>
          </a:stretch>
        </p:blipFill>
        <p:spPr bwMode="auto">
          <a:xfrm>
            <a:off x="1643956" y="4678432"/>
            <a:ext cx="685800" cy="571500"/>
          </a:xfrm>
          <a:prstGeom prst="rect">
            <a:avLst/>
          </a:prstGeom>
          <a:noFill/>
        </p:spPr>
      </p:pic>
      <p:sp>
        <p:nvSpPr>
          <p:cNvPr id="42" name="Title 1"/>
          <p:cNvSpPr txBox="1">
            <a:spLocks/>
          </p:cNvSpPr>
          <p:nvPr/>
        </p:nvSpPr>
        <p:spPr>
          <a:xfrm>
            <a:off x="473935" y="142829"/>
            <a:ext cx="8170003" cy="964092"/>
          </a:xfrm>
          <a:prstGeom prst="rect">
            <a:avLst/>
          </a:prstGeom>
        </p:spPr>
        <p:txBody>
          <a:bodyPr vert="horz" lIns="91435" tIns="45717" rIns="91435" bIns="45717" rtlCol="0" anchor="ctr">
            <a:normAutofit fontScale="97500"/>
          </a:bodyPr>
          <a:lstStyle/>
          <a:p>
            <a:pPr marL="0" marR="0" lvl="0" indent="0" algn="l" defTabSz="457174" rtl="0" eaLnBrk="1" fontAlgn="auto" latinLnBrk="0" hangingPunct="1">
              <a:lnSpc>
                <a:spcPct val="100000"/>
              </a:lnSpc>
              <a:spcBef>
                <a:spcPct val="0"/>
              </a:spcBef>
              <a:spcAft>
                <a:spcPts val="0"/>
              </a:spcAft>
              <a:buClrTx/>
              <a:buSzTx/>
              <a:buFontTx/>
              <a:buNone/>
              <a:tabLst/>
              <a:defRPr/>
            </a:pPr>
            <a:r>
              <a:rPr kumimoji="0" lang="en-US" sz="3300" b="0" i="0" u="none" strike="noStrike" kern="1200" cap="none" spc="-100" normalizeH="0" baseline="0" noProof="0" dirty="0" smtClean="0">
                <a:ln>
                  <a:noFill/>
                </a:ln>
                <a:solidFill>
                  <a:schemeClr val="accent1"/>
                </a:solidFill>
                <a:effectLst/>
                <a:uLnTx/>
                <a:uFillTx/>
                <a:latin typeface="+mn-lt"/>
                <a:ea typeface="+mj-ea"/>
                <a:cs typeface="Arial"/>
              </a:rPr>
              <a:t>NI Switch Executive</a:t>
            </a:r>
            <a:r>
              <a:rPr kumimoji="0" lang="en-US" sz="2200" b="0" i="0" u="none" strike="noStrike" kern="1200" cap="none" spc="-100" normalizeH="0" baseline="0" noProof="0" dirty="0" smtClean="0">
                <a:ln>
                  <a:noFill/>
                </a:ln>
                <a:solidFill>
                  <a:schemeClr val="accent1"/>
                </a:solidFill>
                <a:effectLst/>
                <a:uLnTx/>
                <a:uFillTx/>
                <a:latin typeface="+mn-lt"/>
                <a:ea typeface="+mj-ea"/>
                <a:cs typeface="Arial"/>
              </a:rPr>
              <a:t/>
            </a:r>
            <a:br>
              <a:rPr kumimoji="0" lang="en-US" sz="2200" b="0" i="0" u="none" strike="noStrike" kern="1200" cap="none" spc="-100" normalizeH="0" baseline="0" noProof="0" dirty="0" smtClean="0">
                <a:ln>
                  <a:noFill/>
                </a:ln>
                <a:solidFill>
                  <a:schemeClr val="accent1"/>
                </a:solidFill>
                <a:effectLst/>
                <a:uLnTx/>
                <a:uFillTx/>
                <a:latin typeface="+mn-lt"/>
                <a:ea typeface="+mj-ea"/>
                <a:cs typeface="Arial"/>
              </a:rPr>
            </a:br>
            <a:r>
              <a:rPr kumimoji="0" lang="en-US" sz="2200" b="0" i="0" u="none" strike="noStrike" kern="1200" cap="none" spc="-100" normalizeH="0" baseline="0" noProof="0" dirty="0" smtClean="0">
                <a:ln>
                  <a:noFill/>
                </a:ln>
                <a:solidFill>
                  <a:schemeClr val="accent1"/>
                </a:solidFill>
                <a:effectLst/>
                <a:uLnTx/>
                <a:uFillTx/>
                <a:latin typeface="+mn-lt"/>
                <a:ea typeface="+mj-ea"/>
                <a:cs typeface="Arial"/>
              </a:rPr>
              <a:t>Intelligent Switch Management Software</a:t>
            </a:r>
            <a:endParaRPr kumimoji="0" lang="en-US" sz="2200" b="0" i="0" u="none" strike="noStrike" kern="1200" cap="none" spc="-100" normalizeH="0" baseline="0" noProof="0" dirty="0">
              <a:ln>
                <a:noFill/>
              </a:ln>
              <a:solidFill>
                <a:schemeClr val="accent1"/>
              </a:solidFill>
              <a:effectLst/>
              <a:uLnTx/>
              <a:uFillTx/>
              <a:latin typeface="+mn-lt"/>
              <a:ea typeface="+mj-ea"/>
              <a:cs typeface="Arial"/>
            </a:endParaRPr>
          </a:p>
        </p:txBody>
      </p:sp>
    </p:spTree>
    <p:custDataLst>
      <p:tags r:id="rId1"/>
    </p:custData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Today, We’ll Explore:</a:t>
            </a:r>
            <a:endParaRPr lang="en-US" dirty="0"/>
          </a:p>
        </p:txBody>
      </p:sp>
      <p:graphicFrame>
        <p:nvGraphicFramePr>
          <p:cNvPr id="2" name="Diagram 1"/>
          <p:cNvGraphicFramePr/>
          <p:nvPr>
            <p:extLst>
              <p:ext uri="{D42A27DB-BD31-4B8C-83A1-F6EECF244321}">
                <p14:modId xmlns:p14="http://schemas.microsoft.com/office/powerpoint/2010/main" xmlns="" val="1126233465"/>
              </p:ext>
            </p:extLst>
          </p:nvPr>
        </p:nvGraphicFramePr>
        <p:xfrm>
          <a:off x="609600" y="1066800"/>
          <a:ext cx="7922840" cy="5170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42179268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2" name="Line 5"/>
          <p:cNvSpPr>
            <a:spLocks noChangeShapeType="1"/>
          </p:cNvSpPr>
          <p:nvPr/>
        </p:nvSpPr>
        <p:spPr bwMode="auto">
          <a:xfrm>
            <a:off x="4311650" y="1447800"/>
            <a:ext cx="0" cy="4114800"/>
          </a:xfrm>
          <a:prstGeom prst="line">
            <a:avLst/>
          </a:prstGeom>
          <a:noFill/>
          <a:ln w="38100">
            <a:solidFill>
              <a:srgbClr val="056C95"/>
            </a:solidFill>
            <a:round/>
            <a:headEnd/>
            <a:tailEnd/>
          </a:ln>
        </p:spPr>
        <p:txBody>
          <a:bodyPr/>
          <a:lstStyle/>
          <a:p>
            <a:endParaRPr lang="en-US"/>
          </a:p>
        </p:txBody>
      </p:sp>
      <p:sp>
        <p:nvSpPr>
          <p:cNvPr id="10" name="Rectangle 3"/>
          <p:cNvSpPr>
            <a:spLocks noGrp="1" noChangeArrowheads="1"/>
          </p:cNvSpPr>
          <p:nvPr>
            <p:ph sz="half" idx="1"/>
          </p:nvPr>
        </p:nvSpPr>
        <p:spPr>
          <a:xfrm>
            <a:off x="179512" y="1196752"/>
            <a:ext cx="4032448" cy="3672408"/>
          </a:xfrm>
        </p:spPr>
        <p:txBody>
          <a:bodyPr>
            <a:normAutofit fontScale="92500" lnSpcReduction="10000"/>
          </a:bodyPr>
          <a:lstStyle/>
          <a:p>
            <a:pPr algn="ctr" eaLnBrk="1" hangingPunct="1">
              <a:buNone/>
            </a:pPr>
            <a:r>
              <a:rPr lang="en-US" sz="2000" dirty="0" smtClean="0"/>
              <a:t>Digital Multi-Meter (DMM)</a:t>
            </a:r>
          </a:p>
          <a:p>
            <a:pPr algn="ctr" eaLnBrk="1" hangingPunct="1">
              <a:buNone/>
            </a:pPr>
            <a:r>
              <a:rPr lang="en-US" sz="1600" i="1" dirty="0" smtClean="0"/>
              <a:t>NI PXI-4071</a:t>
            </a:r>
          </a:p>
          <a:p>
            <a:pPr eaLnBrk="1" hangingPunct="1">
              <a:buNone/>
            </a:pPr>
            <a:endParaRPr lang="en-US" sz="1600" dirty="0" smtClean="0"/>
          </a:p>
          <a:p>
            <a:pPr marL="171450" indent="-171450" eaLnBrk="0" hangingPunct="0">
              <a:buFontTx/>
              <a:buChar char="•"/>
            </a:pPr>
            <a:r>
              <a:rPr lang="en-US" sz="1600" dirty="0" smtClean="0"/>
              <a:t>Industry's most accurate 7½-digit digital </a:t>
            </a:r>
            <a:r>
              <a:rPr lang="en-US" sz="1600" dirty="0" err="1" smtClean="0"/>
              <a:t>multimeter</a:t>
            </a:r>
            <a:endParaRPr lang="en-US" sz="1600" dirty="0" smtClean="0"/>
          </a:p>
          <a:p>
            <a:pPr marL="171450" indent="-171450" eaLnBrk="0" hangingPunct="0">
              <a:buFontTx/>
              <a:buChar char="•"/>
            </a:pPr>
            <a:r>
              <a:rPr lang="en-US" sz="1600" dirty="0" smtClean="0"/>
              <a:t>Voltage measurements from ±10 </a:t>
            </a:r>
            <a:r>
              <a:rPr lang="en-US" sz="1600" dirty="0" err="1" smtClean="0"/>
              <a:t>nV</a:t>
            </a:r>
            <a:r>
              <a:rPr lang="en-US" sz="1600" dirty="0" smtClean="0"/>
              <a:t> to 1000 VDC (700 VAC)</a:t>
            </a:r>
          </a:p>
          <a:p>
            <a:pPr marL="171450" indent="-171450" eaLnBrk="0" hangingPunct="0">
              <a:buFontTx/>
              <a:buChar char="•"/>
            </a:pPr>
            <a:r>
              <a:rPr lang="en-US" sz="1600" dirty="0" smtClean="0"/>
              <a:t>8 DC current ranges with sensitivity down to 1 </a:t>
            </a:r>
            <a:r>
              <a:rPr lang="en-US" sz="1600" dirty="0" err="1" smtClean="0"/>
              <a:t>pA</a:t>
            </a:r>
            <a:endParaRPr lang="en-US" sz="1600" dirty="0" smtClean="0"/>
          </a:p>
          <a:p>
            <a:pPr marL="171450" indent="-171450" eaLnBrk="0" hangingPunct="0">
              <a:buFontTx/>
              <a:buChar char="•"/>
            </a:pPr>
            <a:r>
              <a:rPr lang="en-US" sz="1600" dirty="0" smtClean="0"/>
              <a:t>Resistance measurements from 10 µ</a:t>
            </a:r>
            <a:r>
              <a:rPr lang="el-GR" sz="1600" dirty="0" smtClean="0"/>
              <a:t>Ω </a:t>
            </a:r>
            <a:r>
              <a:rPr lang="en-US" sz="1600" dirty="0" smtClean="0"/>
              <a:t>to </a:t>
            </a:r>
            <a:br>
              <a:rPr lang="en-US" sz="1600" dirty="0" smtClean="0"/>
            </a:br>
            <a:r>
              <a:rPr lang="en-US" sz="1600" dirty="0" smtClean="0"/>
              <a:t>5 G</a:t>
            </a:r>
            <a:r>
              <a:rPr lang="el-GR" sz="1600" dirty="0" smtClean="0"/>
              <a:t>Ω</a:t>
            </a:r>
          </a:p>
          <a:p>
            <a:pPr marL="171450" indent="-171450" eaLnBrk="0" hangingPunct="0">
              <a:buFontTx/>
              <a:buChar char="•"/>
            </a:pPr>
            <a:r>
              <a:rPr lang="el-GR" sz="1600" dirty="0" smtClean="0"/>
              <a:t>±500 </a:t>
            </a:r>
            <a:r>
              <a:rPr lang="en-US" sz="1600" dirty="0" smtClean="0"/>
              <a:t>VDC/</a:t>
            </a:r>
            <a:r>
              <a:rPr lang="en-US" sz="1600" dirty="0" err="1" smtClean="0"/>
              <a:t>Vrms</a:t>
            </a:r>
            <a:r>
              <a:rPr lang="en-US" sz="1600" dirty="0" smtClean="0"/>
              <a:t> common-mode isolation</a:t>
            </a:r>
          </a:p>
          <a:p>
            <a:pPr marL="171450" indent="-171450" eaLnBrk="0" hangingPunct="0">
              <a:buFontTx/>
              <a:buChar char="•"/>
            </a:pPr>
            <a:r>
              <a:rPr lang="en-US" sz="1600" dirty="0" smtClean="0"/>
              <a:t>1.8 MS/s isolated, 1000 V waveform acquisition</a:t>
            </a:r>
          </a:p>
        </p:txBody>
      </p:sp>
      <p:sp>
        <p:nvSpPr>
          <p:cNvPr id="11" name="Rectangle 3"/>
          <p:cNvSpPr txBox="1">
            <a:spLocks noChangeArrowheads="1"/>
          </p:cNvSpPr>
          <p:nvPr/>
        </p:nvSpPr>
        <p:spPr>
          <a:xfrm>
            <a:off x="4508367" y="1196752"/>
            <a:ext cx="4344687" cy="3528392"/>
          </a:xfrm>
          <a:prstGeom prst="rect">
            <a:avLst/>
          </a:prstGeom>
        </p:spPr>
        <p:txBody>
          <a:bodyPr vert="horz" lIns="91435" tIns="45717" rIns="91435" bIns="45717" rtlCol="0">
            <a:normAutofit/>
          </a:bodyPr>
          <a:lstStyle/>
          <a:p>
            <a:pPr marL="173038" marR="0" lvl="0" indent="-173038" algn="ctr"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r>
              <a:rPr kumimoji="0" lang="en-US" sz="1900" b="0" i="0" u="none" strike="noStrike" kern="1200" cap="none" spc="0" normalizeH="0" baseline="0" noProof="0" dirty="0" smtClean="0">
                <a:ln>
                  <a:noFill/>
                </a:ln>
                <a:solidFill>
                  <a:schemeClr val="tx1"/>
                </a:solidFill>
                <a:effectLst/>
                <a:uLnTx/>
                <a:uFillTx/>
                <a:latin typeface="+mn-lt"/>
                <a:ea typeface="+mn-ea"/>
                <a:cs typeface="Arial"/>
              </a:rPr>
              <a:t>Switch</a:t>
            </a:r>
          </a:p>
          <a:p>
            <a:pPr marL="173038" marR="0" lvl="0" indent="-173038" algn="ctr"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r>
              <a:rPr kumimoji="0" lang="en-US" sz="1500" b="0" i="1" u="none" strike="noStrike" kern="1200" cap="none" spc="0" normalizeH="0" baseline="0" noProof="0" dirty="0" smtClean="0">
                <a:ln>
                  <a:noFill/>
                </a:ln>
                <a:solidFill>
                  <a:schemeClr val="tx1"/>
                </a:solidFill>
                <a:effectLst/>
                <a:uLnTx/>
                <a:uFillTx/>
                <a:latin typeface="+mn-lt"/>
                <a:ea typeface="+mn-ea"/>
                <a:cs typeface="Arial"/>
              </a:rPr>
              <a:t>NI PXIe-2532</a:t>
            </a:r>
          </a:p>
          <a:p>
            <a:pPr marL="173038" marR="0" lvl="0" indent="-173038" algn="l"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endParaRPr kumimoji="0" lang="en-US" sz="1600" b="0" i="0" u="none" strike="noStrike" kern="1200" cap="none" spc="0" normalizeH="0" baseline="0" noProof="0" dirty="0" smtClean="0">
              <a:ln>
                <a:noFill/>
              </a:ln>
              <a:solidFill>
                <a:schemeClr val="tx1"/>
              </a:solidFill>
              <a:effectLst/>
              <a:uLnTx/>
              <a:uFillTx/>
              <a:latin typeface="+mn-lt"/>
              <a:ea typeface="+mn-ea"/>
              <a:cs typeface="Arial"/>
            </a:endParaRPr>
          </a:p>
          <a:p>
            <a:pPr marL="171450" marR="0" lvl="0" indent="-171450" algn="l" defTabSz="457174" rtl="0" eaLnBrk="0" fontAlgn="auto" latinLnBrk="0" hangingPunct="0">
              <a:lnSpc>
                <a:spcPct val="100000"/>
              </a:lnSpc>
              <a:spcBef>
                <a:spcPts val="573"/>
              </a:spcBef>
              <a:spcAft>
                <a:spcPts val="0"/>
              </a:spcAft>
              <a:buClr>
                <a:schemeClr val="bg1">
                  <a:lumMod val="50000"/>
                </a:schemeClr>
              </a:buClr>
              <a:buSzPct val="70000"/>
              <a:buFontTx/>
              <a:buChar char="•"/>
              <a:tabLst/>
              <a:defRPr/>
            </a:pPr>
            <a:r>
              <a:rPr kumimoji="0" lang="en-US" sz="1500" b="0" i="0" u="none" strike="noStrike" kern="1200" cap="none" spc="0" normalizeH="0" baseline="0" noProof="0" dirty="0" smtClean="0">
                <a:ln>
                  <a:noFill/>
                </a:ln>
                <a:solidFill>
                  <a:schemeClr val="tx1"/>
                </a:solidFill>
                <a:effectLst/>
                <a:uLnTx/>
                <a:uFillTx/>
                <a:latin typeface="+mn-lt"/>
                <a:ea typeface="+mn-ea"/>
                <a:cs typeface="Arial"/>
              </a:rPr>
              <a:t>512</a:t>
            </a:r>
            <a:r>
              <a:rPr lang="en-US" sz="1500" noProof="0" dirty="0" smtClean="0">
                <a:cs typeface="Arial"/>
              </a:rPr>
              <a:t>-crosspoint matrix switching in a single slot</a:t>
            </a:r>
          </a:p>
          <a:p>
            <a:pPr marL="171450" lvl="0" indent="-171450" defTabSz="457174" eaLnBrk="0" hangingPunct="0">
              <a:spcBef>
                <a:spcPts val="573"/>
              </a:spcBef>
              <a:buClr>
                <a:schemeClr val="bg1">
                  <a:lumMod val="50000"/>
                </a:schemeClr>
              </a:buClr>
              <a:buSzPct val="70000"/>
              <a:buFontTx/>
              <a:buChar char="•"/>
            </a:pPr>
            <a:r>
              <a:rPr kumimoji="0" lang="en-US" sz="1500" b="0" i="0" u="none" strike="noStrike" kern="1200" cap="none" spc="0" normalizeH="0" baseline="0" dirty="0" smtClean="0">
                <a:ln>
                  <a:noFill/>
                </a:ln>
                <a:solidFill>
                  <a:schemeClr val="tx1"/>
                </a:solidFill>
                <a:effectLst/>
                <a:uLnTx/>
                <a:uFillTx/>
                <a:ea typeface="+mn-ea"/>
                <a:cs typeface="Arial"/>
              </a:rPr>
              <a:t>Up</a:t>
            </a:r>
            <a:r>
              <a:rPr lang="en-US" sz="1500" dirty="0" smtClean="0">
                <a:cs typeface="Arial"/>
              </a:rPr>
              <a:t> to 100 VDC /100 </a:t>
            </a:r>
            <a:r>
              <a:rPr lang="en-US" sz="1500" dirty="0" err="1" smtClean="0">
                <a:cs typeface="Arial"/>
              </a:rPr>
              <a:t>Vp</a:t>
            </a:r>
            <a:r>
              <a:rPr lang="en-US" sz="1500" dirty="0" smtClean="0">
                <a:cs typeface="Arial"/>
              </a:rPr>
              <a:t> or 500 </a:t>
            </a:r>
            <a:r>
              <a:rPr lang="en-US" sz="1500" dirty="0" err="1" smtClean="0">
                <a:cs typeface="Arial"/>
              </a:rPr>
              <a:t>mA</a:t>
            </a:r>
            <a:endParaRPr lang="en-US" sz="1500" dirty="0" smtClean="0">
              <a:cs typeface="Arial"/>
            </a:endParaRPr>
          </a:p>
          <a:p>
            <a:pPr marL="171450" lvl="0" indent="-171450" defTabSz="457174" eaLnBrk="0" hangingPunct="0">
              <a:spcBef>
                <a:spcPts val="573"/>
              </a:spcBef>
              <a:buClr>
                <a:schemeClr val="bg1">
                  <a:lumMod val="50000"/>
                </a:schemeClr>
              </a:buClr>
              <a:buSzPct val="70000"/>
              <a:buFontTx/>
              <a:buChar char="•"/>
            </a:pPr>
            <a:r>
              <a:rPr lang="en-US" sz="1500" dirty="0" smtClean="0">
                <a:cs typeface="Arial"/>
              </a:rPr>
              <a:t>4×128, 8×64, and 16×32 (1-wire) and 4×64, 8×32, and 16×16 (2-wire) matrix configurations</a:t>
            </a:r>
          </a:p>
          <a:p>
            <a:pPr marL="171450" lvl="0" indent="-171450" defTabSz="457174" eaLnBrk="0" hangingPunct="0">
              <a:spcBef>
                <a:spcPts val="573"/>
              </a:spcBef>
              <a:buClr>
                <a:schemeClr val="bg1">
                  <a:lumMod val="50000"/>
                </a:schemeClr>
              </a:buClr>
              <a:buSzPct val="70000"/>
              <a:buFontTx/>
              <a:buChar char="•"/>
            </a:pPr>
            <a:r>
              <a:rPr lang="en-US" sz="1500" dirty="0" smtClean="0">
                <a:cs typeface="Arial"/>
              </a:rPr>
              <a:t>Sixteen 2×16 one-wire building blocks to create custom configurations</a:t>
            </a:r>
          </a:p>
          <a:p>
            <a:pPr marL="171450" lvl="0" indent="-171450" defTabSz="457174" eaLnBrk="0" hangingPunct="0">
              <a:spcBef>
                <a:spcPts val="573"/>
              </a:spcBef>
              <a:buClr>
                <a:schemeClr val="bg1">
                  <a:lumMod val="50000"/>
                </a:schemeClr>
              </a:buClr>
              <a:buSzPct val="70000"/>
              <a:buFontTx/>
              <a:buChar char="•"/>
            </a:pPr>
            <a:r>
              <a:rPr lang="en-US" sz="1500" dirty="0" smtClean="0">
                <a:cs typeface="Arial"/>
              </a:rPr>
              <a:t>2,000 </a:t>
            </a:r>
            <a:r>
              <a:rPr lang="en-US" sz="1500" dirty="0" err="1" smtClean="0">
                <a:cs typeface="Arial"/>
              </a:rPr>
              <a:t>crosspoints</a:t>
            </a:r>
            <a:r>
              <a:rPr lang="en-US" sz="1500" dirty="0" smtClean="0">
                <a:cs typeface="Arial"/>
              </a:rPr>
              <a:t>/s</a:t>
            </a:r>
          </a:p>
        </p:txBody>
      </p:sp>
      <p:pic>
        <p:nvPicPr>
          <p:cNvPr id="265219" name="Picture 3" descr="C:\Users\llindstr\Desktop\TestStand &amp; PXI Hands-On\Images for Presentation\Hardware Spec Slides\4071 DMM.png"/>
          <p:cNvPicPr>
            <a:picLocks noChangeAspect="1" noChangeArrowheads="1"/>
          </p:cNvPicPr>
          <p:nvPr/>
        </p:nvPicPr>
        <p:blipFill>
          <a:blip r:embed="rId3" cstate="print"/>
          <a:srcRect/>
          <a:stretch>
            <a:fillRect/>
          </a:stretch>
        </p:blipFill>
        <p:spPr bwMode="auto">
          <a:xfrm>
            <a:off x="1281336" y="4761399"/>
            <a:ext cx="1828800" cy="1450975"/>
          </a:xfrm>
          <a:prstGeom prst="rect">
            <a:avLst/>
          </a:prstGeom>
          <a:noFill/>
        </p:spPr>
      </p:pic>
      <p:pic>
        <p:nvPicPr>
          <p:cNvPr id="114690" name="Picture 2" descr="C:\Users\llindstr\Desktop\pxie2532.png"/>
          <p:cNvPicPr>
            <a:picLocks noChangeAspect="1" noChangeArrowheads="1"/>
          </p:cNvPicPr>
          <p:nvPr/>
        </p:nvPicPr>
        <p:blipFill>
          <a:blip r:embed="rId4" cstate="print"/>
          <a:srcRect/>
          <a:stretch>
            <a:fillRect/>
          </a:stretch>
        </p:blipFill>
        <p:spPr bwMode="auto">
          <a:xfrm>
            <a:off x="5888860" y="4582906"/>
            <a:ext cx="1524000" cy="1514475"/>
          </a:xfrm>
          <a:prstGeom prst="rect">
            <a:avLst/>
          </a:prstGeom>
          <a:noFill/>
        </p:spPr>
      </p:pic>
      <p:sp>
        <p:nvSpPr>
          <p:cNvPr id="12" name="Title 1"/>
          <p:cNvSpPr>
            <a:spLocks noGrp="1"/>
          </p:cNvSpPr>
          <p:nvPr>
            <p:ph type="title"/>
          </p:nvPr>
        </p:nvSpPr>
        <p:spPr>
          <a:xfrm>
            <a:off x="473935" y="142829"/>
            <a:ext cx="8170003" cy="964092"/>
          </a:xfrm>
        </p:spPr>
        <p:txBody>
          <a:bodyPr/>
          <a:lstStyle/>
          <a:p>
            <a:r>
              <a:rPr lang="en-US" dirty="0" smtClean="0"/>
              <a:t>Specifications for DMM and Switch</a:t>
            </a:r>
            <a:endParaRPr 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2"/>
          <p:cNvSpPr txBox="1">
            <a:spLocks noChangeArrowheads="1"/>
          </p:cNvSpPr>
          <p:nvPr/>
        </p:nvSpPr>
        <p:spPr>
          <a:xfrm>
            <a:off x="323528" y="337928"/>
            <a:ext cx="8305800" cy="987425"/>
          </a:xfrm>
          <a:prstGeom prst="rect">
            <a:avLst/>
          </a:prstGeom>
        </p:spPr>
        <p:txBody>
          <a:bodyPr/>
          <a:lstStyle/>
          <a:p>
            <a:pPr marL="0" marR="0" lvl="0" indent="0" algn="l" defTabSz="457174"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100" normalizeH="0" baseline="0" noProof="0" dirty="0" smtClean="0">
              <a:ln>
                <a:noFill/>
              </a:ln>
              <a:solidFill>
                <a:schemeClr val="accent1"/>
              </a:solidFill>
              <a:effectLst/>
              <a:uLnTx/>
              <a:uFillTx/>
              <a:latin typeface="+mn-lt"/>
              <a:ea typeface="+mj-ea"/>
              <a:cs typeface="Arial"/>
            </a:endParaRPr>
          </a:p>
        </p:txBody>
      </p:sp>
      <p:sp>
        <p:nvSpPr>
          <p:cNvPr id="64" name="Rectangle 3"/>
          <p:cNvSpPr txBox="1">
            <a:spLocks noChangeArrowheads="1"/>
          </p:cNvSpPr>
          <p:nvPr/>
        </p:nvSpPr>
        <p:spPr>
          <a:xfrm>
            <a:off x="245530" y="1082032"/>
            <a:ext cx="4080937" cy="4406900"/>
          </a:xfrm>
          <a:prstGeom prst="rect">
            <a:avLst/>
          </a:prstGeom>
        </p:spPr>
        <p:txBody>
          <a:bodyPr>
            <a:normAutofit/>
          </a:bodyPr>
          <a:lstStyle/>
          <a:p>
            <a:pPr marL="173038" indent="-173038" defTabSz="457174">
              <a:lnSpc>
                <a:spcPct val="90000"/>
              </a:lnSpc>
              <a:spcBef>
                <a:spcPts val="573"/>
              </a:spcBef>
              <a:buClr>
                <a:schemeClr val="bg1">
                  <a:lumMod val="50000"/>
                </a:schemeClr>
              </a:buClr>
              <a:buSzPct val="70000"/>
              <a:buFont typeface="Arial" pitchFamily="34" charset="0"/>
              <a:buChar char="•"/>
              <a:defRPr/>
            </a:pPr>
            <a:r>
              <a:rPr lang="en-US" sz="2400" noProof="0" dirty="0" smtClean="0">
                <a:cs typeface="Arial"/>
              </a:rPr>
              <a:t>Sine wave output ramped from 1 KHz to 1 MHz on V</a:t>
            </a:r>
            <a:r>
              <a:rPr lang="en-US" sz="2400" baseline="-25000" noProof="0" dirty="0" smtClean="0">
                <a:cs typeface="Arial"/>
              </a:rPr>
              <a:t>in</a:t>
            </a:r>
            <a:r>
              <a:rPr lang="en-US" sz="2400" dirty="0" smtClean="0">
                <a:cs typeface="Arial"/>
              </a:rPr>
              <a:t> using a function generator</a:t>
            </a:r>
            <a:endParaRPr kumimoji="0" lang="en-US" sz="2400" b="0" i="0" u="none" strike="noStrike" kern="1200" cap="none" spc="0" normalizeH="0" baseline="-25000" noProof="0" dirty="0" smtClean="0">
              <a:ln>
                <a:noFill/>
              </a:ln>
              <a:solidFill>
                <a:schemeClr val="tx1"/>
              </a:solidFill>
              <a:effectLst/>
              <a:uLnTx/>
              <a:uFillTx/>
              <a:latin typeface="+mn-lt"/>
              <a:ea typeface="+mn-ea"/>
              <a:cs typeface="Arial"/>
            </a:endParaRPr>
          </a:p>
          <a:p>
            <a:pPr marL="173038" indent="-173038" defTabSz="457174">
              <a:lnSpc>
                <a:spcPct val="90000"/>
              </a:lnSpc>
              <a:spcBef>
                <a:spcPts val="573"/>
              </a:spcBef>
              <a:buClr>
                <a:schemeClr val="bg1">
                  <a:lumMod val="50000"/>
                </a:schemeClr>
              </a:buClr>
              <a:buSzPct val="70000"/>
              <a:buFont typeface="Arial" pitchFamily="34" charset="0"/>
              <a:buChar char="•"/>
            </a:pPr>
            <a:r>
              <a:rPr lang="en-US" sz="2400" noProof="0" dirty="0" smtClean="0">
                <a:cs typeface="Arial"/>
              </a:rPr>
              <a:t>We’ve replaced resistor, </a:t>
            </a:r>
            <a:r>
              <a:rPr lang="en-US" sz="2400" b="1" noProof="0" dirty="0" smtClean="0">
                <a:cs typeface="Arial"/>
              </a:rPr>
              <a:t>R</a:t>
            </a:r>
            <a:r>
              <a:rPr lang="en-US" sz="2400" noProof="0" dirty="0" smtClean="0">
                <a:cs typeface="Arial"/>
              </a:rPr>
              <a:t>, with a potentiometer</a:t>
            </a:r>
            <a:r>
              <a:rPr lang="en-US" sz="2400" dirty="0" smtClean="0">
                <a:cs typeface="Arial"/>
              </a:rPr>
              <a:t>, allowing resistances from 100 to 200 </a:t>
            </a:r>
            <a:r>
              <a:rPr lang="el-GR" sz="2400" dirty="0" smtClean="0"/>
              <a:t>Ω</a:t>
            </a:r>
            <a:endParaRPr lang="en-US" sz="2400" dirty="0" smtClean="0"/>
          </a:p>
          <a:p>
            <a:pPr marL="173038" indent="-173038" defTabSz="457174">
              <a:lnSpc>
                <a:spcPct val="90000"/>
              </a:lnSpc>
              <a:spcBef>
                <a:spcPts val="573"/>
              </a:spcBef>
              <a:buClr>
                <a:schemeClr val="bg1">
                  <a:lumMod val="50000"/>
                </a:schemeClr>
              </a:buClr>
              <a:buSzPct val="70000"/>
              <a:buFont typeface="Arial" pitchFamily="34" charset="0"/>
              <a:buChar char="•"/>
            </a:pPr>
            <a:r>
              <a:rPr kumimoji="0" lang="en-US" sz="2400" b="0" i="0" u="none" strike="noStrike" kern="1200" cap="none" spc="0" normalizeH="0" baseline="0" noProof="0" dirty="0" err="1" smtClean="0">
                <a:ln>
                  <a:noFill/>
                </a:ln>
                <a:solidFill>
                  <a:schemeClr val="tx1"/>
                </a:solidFill>
                <a:effectLst/>
                <a:uLnTx/>
                <a:uFillTx/>
                <a:latin typeface="+mn-lt"/>
                <a:ea typeface="+mn-ea"/>
                <a:cs typeface="Arial"/>
              </a:rPr>
              <a:t>V</a:t>
            </a:r>
            <a:r>
              <a:rPr kumimoji="0" lang="en-US" sz="2400" b="0" i="0" u="none" strike="noStrike" kern="1200" cap="none" spc="0" normalizeH="0" baseline="-25000" noProof="0" dirty="0" err="1" smtClean="0">
                <a:ln>
                  <a:noFill/>
                </a:ln>
                <a:solidFill>
                  <a:schemeClr val="tx1"/>
                </a:solidFill>
                <a:effectLst/>
                <a:uLnTx/>
                <a:uFillTx/>
                <a:latin typeface="+mn-lt"/>
                <a:ea typeface="+mn-ea"/>
                <a:cs typeface="Arial"/>
              </a:rPr>
              <a:t>out</a:t>
            </a:r>
            <a:r>
              <a:rPr kumimoji="0" lang="en-US" sz="2400" b="0" i="0" u="none" strike="noStrike" kern="1200" cap="none" spc="0" normalizeH="0" baseline="0" noProof="0" dirty="0" smtClean="0">
                <a:ln>
                  <a:noFill/>
                </a:ln>
                <a:solidFill>
                  <a:schemeClr val="tx1"/>
                </a:solidFill>
                <a:effectLst/>
                <a:uLnTx/>
                <a:uFillTx/>
                <a:latin typeface="+mn-lt"/>
                <a:ea typeface="+mn-ea"/>
                <a:cs typeface="Arial"/>
              </a:rPr>
              <a:t> read by </a:t>
            </a:r>
            <a:r>
              <a:rPr lang="en-US" sz="2400" noProof="0" dirty="0" smtClean="0">
                <a:cs typeface="Arial"/>
              </a:rPr>
              <a:t>an </a:t>
            </a:r>
            <a:r>
              <a:rPr kumimoji="0" lang="en-US" sz="2400" b="0" i="0" u="none" strike="noStrike" kern="1200" cap="none" spc="0" normalizeH="0" baseline="0" noProof="0" dirty="0" smtClean="0">
                <a:ln>
                  <a:noFill/>
                </a:ln>
                <a:solidFill>
                  <a:schemeClr val="tx1"/>
                </a:solidFill>
                <a:effectLst/>
                <a:uLnTx/>
                <a:uFillTx/>
                <a:latin typeface="+mn-lt"/>
                <a:ea typeface="+mn-ea"/>
                <a:cs typeface="Arial"/>
              </a:rPr>
              <a:t>oscilloscope</a:t>
            </a:r>
          </a:p>
        </p:txBody>
      </p:sp>
      <p:pic>
        <p:nvPicPr>
          <p:cNvPr id="264194" name="Picture 2" descr="C:\Users\llindstr\Desktop\TestStand &amp; PXI Hands-On\Images for Presentation\1000px-RC_Divider.svg.png"/>
          <p:cNvPicPr>
            <a:picLocks noChangeAspect="1" noChangeArrowheads="1"/>
          </p:cNvPicPr>
          <p:nvPr/>
        </p:nvPicPr>
        <p:blipFill>
          <a:blip r:embed="rId3" cstate="print"/>
          <a:srcRect/>
          <a:stretch>
            <a:fillRect/>
          </a:stretch>
        </p:blipFill>
        <p:spPr bwMode="auto">
          <a:xfrm>
            <a:off x="5079008" y="1145675"/>
            <a:ext cx="2468879" cy="2310871"/>
          </a:xfrm>
          <a:prstGeom prst="rect">
            <a:avLst/>
          </a:prstGeom>
          <a:noFill/>
        </p:spPr>
      </p:pic>
      <p:pic>
        <p:nvPicPr>
          <p:cNvPr id="264196" name="Picture 4" descr="C:\Users\llindstr\Desktop\TestStand &amp; PXI Hands-On\Images for Presentation\BodePlot.png"/>
          <p:cNvPicPr>
            <a:picLocks noChangeAspect="1" noChangeArrowheads="1"/>
          </p:cNvPicPr>
          <p:nvPr/>
        </p:nvPicPr>
        <p:blipFill>
          <a:blip r:embed="rId4" cstate="print"/>
          <a:srcRect/>
          <a:stretch>
            <a:fillRect/>
          </a:stretch>
        </p:blipFill>
        <p:spPr bwMode="auto">
          <a:xfrm>
            <a:off x="1554595" y="3935009"/>
            <a:ext cx="6065404" cy="2062149"/>
          </a:xfrm>
          <a:prstGeom prst="rect">
            <a:avLst/>
          </a:prstGeom>
          <a:noFill/>
        </p:spPr>
      </p:pic>
      <p:sp>
        <p:nvSpPr>
          <p:cNvPr id="30" name="TextBox 29"/>
          <p:cNvSpPr txBox="1"/>
          <p:nvPr/>
        </p:nvSpPr>
        <p:spPr>
          <a:xfrm>
            <a:off x="4184073" y="5957455"/>
            <a:ext cx="2050471"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Frequency (Hz)</a:t>
            </a:r>
            <a:endParaRPr lang="en-US" sz="1400" dirty="0">
              <a:latin typeface="Times New Roman" pitchFamily="18" charset="0"/>
              <a:cs typeface="Times New Roman" pitchFamily="18" charset="0"/>
            </a:endParaRPr>
          </a:p>
        </p:txBody>
      </p:sp>
      <p:pic>
        <p:nvPicPr>
          <p:cNvPr id="13" name="Picture 2" descr="C:\Users\llindstr\Desktop\LED.png"/>
          <p:cNvPicPr>
            <a:picLocks noChangeAspect="1" noChangeArrowheads="1"/>
          </p:cNvPicPr>
          <p:nvPr/>
        </p:nvPicPr>
        <p:blipFill>
          <a:blip r:embed="rId5" cstate="print"/>
          <a:stretch>
            <a:fillRect/>
          </a:stretch>
        </p:blipFill>
        <p:spPr bwMode="auto">
          <a:xfrm>
            <a:off x="7712390" y="302027"/>
            <a:ext cx="1099092" cy="833089"/>
          </a:xfrm>
          <a:prstGeom prst="rect">
            <a:avLst/>
          </a:prstGeom>
          <a:ln>
            <a:noFill/>
          </a:ln>
          <a:effectLst/>
        </p:spPr>
      </p:pic>
      <p:sp>
        <p:nvSpPr>
          <p:cNvPr id="10" name="Title 9"/>
          <p:cNvSpPr>
            <a:spLocks noGrp="1"/>
          </p:cNvSpPr>
          <p:nvPr>
            <p:ph type="title"/>
          </p:nvPr>
        </p:nvSpPr>
        <p:spPr/>
        <p:txBody>
          <a:bodyPr>
            <a:normAutofit/>
          </a:bodyPr>
          <a:lstStyle/>
          <a:p>
            <a:pPr lvl="0"/>
            <a:r>
              <a:rPr lang="en-US" dirty="0" smtClean="0"/>
              <a:t>Testing a </a:t>
            </a:r>
            <a:r>
              <a:rPr lang="en-US" dirty="0" err="1" smtClean="0"/>
              <a:t>Lowpass</a:t>
            </a:r>
            <a:r>
              <a:rPr lang="en-US" dirty="0" smtClean="0"/>
              <a:t> Filter</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Specifications for Digitizer and </a:t>
            </a:r>
            <a:r>
              <a:rPr lang="en-US" dirty="0" err="1" smtClean="0"/>
              <a:t>Arb</a:t>
            </a:r>
            <a:endParaRPr lang="en-US" dirty="0"/>
          </a:p>
        </p:txBody>
      </p:sp>
      <p:pic>
        <p:nvPicPr>
          <p:cNvPr id="805891" name="Picture 4" descr="scope"/>
          <p:cNvPicPr>
            <a:picLocks noGrp="1" noChangeAspect="1" noChangeArrowheads="1"/>
          </p:cNvPicPr>
          <p:nvPr>
            <p:ph sz="half" idx="4294967295"/>
          </p:nvPr>
        </p:nvPicPr>
        <p:blipFill>
          <a:blip r:embed="rId3" cstate="print"/>
          <a:stretch>
            <a:fillRect/>
          </a:stretch>
        </p:blipFill>
        <p:spPr>
          <a:xfrm>
            <a:off x="1296194" y="4665663"/>
            <a:ext cx="1692275" cy="1690687"/>
          </a:xfrm>
        </p:spPr>
      </p:pic>
      <p:sp>
        <p:nvSpPr>
          <p:cNvPr id="10" name="Rectangle 3"/>
          <p:cNvSpPr>
            <a:spLocks noGrp="1" noChangeArrowheads="1"/>
          </p:cNvSpPr>
          <p:nvPr>
            <p:ph sz="half" idx="4294967295"/>
          </p:nvPr>
        </p:nvSpPr>
        <p:spPr>
          <a:xfrm>
            <a:off x="148284" y="1196975"/>
            <a:ext cx="4284663" cy="3671888"/>
          </a:xfrm>
        </p:spPr>
        <p:txBody>
          <a:bodyPr>
            <a:normAutofit/>
          </a:bodyPr>
          <a:lstStyle/>
          <a:p>
            <a:pPr algn="ctr" eaLnBrk="1" hangingPunct="1">
              <a:buNone/>
            </a:pPr>
            <a:r>
              <a:rPr lang="en-US" sz="2000" dirty="0" smtClean="0"/>
              <a:t>Digitizer (Oscilloscope)</a:t>
            </a:r>
          </a:p>
          <a:p>
            <a:pPr algn="ctr" eaLnBrk="1" hangingPunct="1">
              <a:buNone/>
            </a:pPr>
            <a:r>
              <a:rPr lang="en-US" sz="1600" i="1" dirty="0" smtClean="0"/>
              <a:t>NI PXIe-5122</a:t>
            </a:r>
          </a:p>
          <a:p>
            <a:pPr eaLnBrk="1" hangingPunct="1">
              <a:buNone/>
            </a:pPr>
            <a:endParaRPr lang="en-US" sz="1600" dirty="0" smtClean="0"/>
          </a:p>
          <a:p>
            <a:pPr marL="171450" indent="-171450" eaLnBrk="0" hangingPunct="0">
              <a:buFontTx/>
              <a:buChar char="•"/>
            </a:pPr>
            <a:r>
              <a:rPr lang="en-US" sz="1600" dirty="0" smtClean="0"/>
              <a:t>14-bit resolution</a:t>
            </a:r>
          </a:p>
          <a:p>
            <a:pPr marL="171450" indent="-171450" eaLnBrk="0" hangingPunct="0">
              <a:buFontTx/>
              <a:buChar char="•"/>
            </a:pPr>
            <a:r>
              <a:rPr lang="en-US" sz="1600" dirty="0" smtClean="0"/>
              <a:t>100 MS/s real-time and 2.0 GS/s random </a:t>
            </a:r>
            <a:br>
              <a:rPr lang="en-US" sz="1600" dirty="0" smtClean="0"/>
            </a:br>
            <a:r>
              <a:rPr lang="en-US" sz="1600" dirty="0" smtClean="0"/>
              <a:t> interleaved sampling</a:t>
            </a:r>
          </a:p>
          <a:p>
            <a:pPr marL="171450" indent="-171450" eaLnBrk="0" hangingPunct="0">
              <a:buFontTx/>
              <a:buChar char="•"/>
            </a:pPr>
            <a:r>
              <a:rPr lang="en-US" sz="1600" dirty="0" smtClean="0"/>
              <a:t>100 MHz bandwidth</a:t>
            </a:r>
          </a:p>
          <a:p>
            <a:pPr marL="171450" indent="-171450" eaLnBrk="0" hangingPunct="0">
              <a:buFontTx/>
              <a:buChar char="•"/>
            </a:pPr>
            <a:r>
              <a:rPr lang="en-US" sz="1600" dirty="0" smtClean="0"/>
              <a:t>200 mV to 20 V input range</a:t>
            </a:r>
          </a:p>
          <a:p>
            <a:pPr marL="171450" indent="-171450" eaLnBrk="0" hangingPunct="0">
              <a:buFontTx/>
              <a:buChar char="•"/>
            </a:pPr>
            <a:r>
              <a:rPr lang="en-US" sz="1600" dirty="0" smtClean="0"/>
              <a:t>75 </a:t>
            </a:r>
            <a:r>
              <a:rPr lang="en-US" sz="1600" dirty="0" err="1" smtClean="0"/>
              <a:t>dBc</a:t>
            </a:r>
            <a:r>
              <a:rPr lang="en-US" sz="1600" dirty="0" smtClean="0"/>
              <a:t> SFDR and 62 dB SINAD</a:t>
            </a:r>
          </a:p>
          <a:p>
            <a:pPr marL="171450" indent="-171450" eaLnBrk="0" hangingPunct="0">
              <a:buFontTx/>
              <a:buChar char="•"/>
            </a:pPr>
            <a:r>
              <a:rPr lang="en-US" sz="1600" dirty="0" smtClean="0"/>
              <a:t>8, 32, 256, or 512 MB of memory per channel </a:t>
            </a:r>
          </a:p>
          <a:p>
            <a:pPr eaLnBrk="1" hangingPunct="1"/>
            <a:endParaRPr lang="en-US" sz="1600" dirty="0" smtClean="0"/>
          </a:p>
        </p:txBody>
      </p:sp>
      <p:sp>
        <p:nvSpPr>
          <p:cNvPr id="805892" name="Line 5"/>
          <p:cNvSpPr>
            <a:spLocks noChangeShapeType="1"/>
          </p:cNvSpPr>
          <p:nvPr/>
        </p:nvSpPr>
        <p:spPr bwMode="auto">
          <a:xfrm>
            <a:off x="4311650" y="1447800"/>
            <a:ext cx="0" cy="4114800"/>
          </a:xfrm>
          <a:prstGeom prst="line">
            <a:avLst/>
          </a:prstGeom>
          <a:noFill/>
          <a:ln w="38100">
            <a:solidFill>
              <a:srgbClr val="056C95"/>
            </a:solidFill>
            <a:round/>
            <a:headEnd/>
            <a:tailEnd/>
          </a:ln>
        </p:spPr>
        <p:txBody>
          <a:bodyPr/>
          <a:lstStyle/>
          <a:p>
            <a:endParaRPr lang="en-US"/>
          </a:p>
        </p:txBody>
      </p:sp>
      <p:sp>
        <p:nvSpPr>
          <p:cNvPr id="11" name="Rectangle 3"/>
          <p:cNvSpPr txBox="1">
            <a:spLocks noChangeArrowheads="1"/>
          </p:cNvSpPr>
          <p:nvPr/>
        </p:nvSpPr>
        <p:spPr>
          <a:xfrm>
            <a:off x="4508368" y="1196752"/>
            <a:ext cx="4284984" cy="3672408"/>
          </a:xfrm>
          <a:prstGeom prst="rect">
            <a:avLst/>
          </a:prstGeom>
        </p:spPr>
        <p:txBody>
          <a:bodyPr vert="horz" lIns="91435" tIns="45717" rIns="91435" bIns="45717" rtlCol="0">
            <a:normAutofit/>
          </a:bodyPr>
          <a:lstStyle/>
          <a:p>
            <a:pPr marL="173038" marR="0" lvl="0" indent="-173038" algn="ctr"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Arial"/>
              </a:rPr>
              <a:t>Arbitrary Waveform Generator</a:t>
            </a:r>
          </a:p>
          <a:p>
            <a:pPr marL="173038" marR="0" lvl="0" indent="-173038" algn="ctr"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r>
              <a:rPr kumimoji="0" lang="en-US" sz="1600" b="0" i="1" u="none" strike="noStrike" kern="1200" cap="none" spc="0" normalizeH="0" baseline="0" noProof="0" dirty="0" smtClean="0">
                <a:ln>
                  <a:noFill/>
                </a:ln>
                <a:solidFill>
                  <a:schemeClr val="tx1"/>
                </a:solidFill>
                <a:effectLst/>
                <a:uLnTx/>
                <a:uFillTx/>
                <a:latin typeface="+mn-lt"/>
                <a:ea typeface="+mn-ea"/>
                <a:cs typeface="Arial"/>
              </a:rPr>
              <a:t>NI PXIe-5421</a:t>
            </a:r>
          </a:p>
          <a:p>
            <a:pPr marL="171450" marR="0" lvl="0" indent="-171450" algn="l" defTabSz="457174" rtl="0" eaLnBrk="0" fontAlgn="auto" latinLnBrk="0" hangingPunct="0">
              <a:lnSpc>
                <a:spcPct val="100000"/>
              </a:lnSpc>
              <a:spcBef>
                <a:spcPts val="573"/>
              </a:spcBef>
              <a:spcAft>
                <a:spcPts val="0"/>
              </a:spcAft>
              <a:buClr>
                <a:schemeClr val="bg1">
                  <a:lumMod val="50000"/>
                </a:schemeClr>
              </a:buClr>
              <a:buSzPct val="70000"/>
              <a:buFontTx/>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Arial"/>
              </a:rPr>
              <a:t>16-bit resolution, 100 MS/s sampling rate</a:t>
            </a:r>
          </a:p>
          <a:p>
            <a:pPr marL="171450" marR="0" lvl="0" indent="-171450" algn="l" defTabSz="457174" rtl="0" eaLnBrk="0" fontAlgn="auto" latinLnBrk="0" hangingPunct="0">
              <a:lnSpc>
                <a:spcPct val="100000"/>
              </a:lnSpc>
              <a:spcBef>
                <a:spcPts val="573"/>
              </a:spcBef>
              <a:spcAft>
                <a:spcPts val="0"/>
              </a:spcAft>
              <a:buClr>
                <a:schemeClr val="bg1">
                  <a:lumMod val="50000"/>
                </a:schemeClr>
              </a:buClr>
              <a:buSzPct val="70000"/>
              <a:buFontTx/>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Arial"/>
              </a:rPr>
              <a:t>400 MS/s</a:t>
            </a:r>
            <a:r>
              <a:rPr kumimoji="0" lang="en-US" sz="1600" b="0" i="0" u="none" strike="noStrike" kern="1200" cap="none" spc="0" normalizeH="0" noProof="0" dirty="0" smtClean="0">
                <a:ln>
                  <a:noFill/>
                </a:ln>
                <a:solidFill>
                  <a:schemeClr val="tx1"/>
                </a:solidFill>
                <a:effectLst/>
                <a:uLnTx/>
                <a:uFillTx/>
                <a:latin typeface="+mn-lt"/>
                <a:ea typeface="+mn-ea"/>
                <a:cs typeface="Arial"/>
              </a:rPr>
              <a:t> maximum effective sampling rate with interpolation</a:t>
            </a:r>
          </a:p>
          <a:p>
            <a:pPr marL="171450" marR="0" lvl="0" indent="-171450" algn="l" defTabSz="457174" rtl="0" eaLnBrk="0" fontAlgn="auto" latinLnBrk="0" hangingPunct="0">
              <a:lnSpc>
                <a:spcPct val="100000"/>
              </a:lnSpc>
              <a:spcBef>
                <a:spcPts val="573"/>
              </a:spcBef>
              <a:spcAft>
                <a:spcPts val="0"/>
              </a:spcAft>
              <a:buClr>
                <a:schemeClr val="bg1">
                  <a:lumMod val="50000"/>
                </a:schemeClr>
              </a:buClr>
              <a:buSzPct val="70000"/>
              <a:buFontTx/>
              <a:buChar char="•"/>
              <a:tabLst/>
              <a:defRPr/>
            </a:pPr>
            <a:r>
              <a:rPr lang="en-US" sz="1600" baseline="0" dirty="0" smtClean="0">
                <a:cs typeface="Arial"/>
              </a:rPr>
              <a:t>43</a:t>
            </a:r>
            <a:r>
              <a:rPr lang="en-US" sz="1600" dirty="0" smtClean="0">
                <a:cs typeface="Arial"/>
              </a:rPr>
              <a:t> MHz analog bandwidth</a:t>
            </a:r>
          </a:p>
          <a:p>
            <a:pPr marL="171450" lvl="0" indent="-171450" defTabSz="457174" eaLnBrk="0" hangingPunct="0">
              <a:spcBef>
                <a:spcPts val="573"/>
              </a:spcBef>
              <a:buClr>
                <a:schemeClr val="bg1">
                  <a:lumMod val="50000"/>
                </a:schemeClr>
              </a:buClr>
              <a:buSzPct val="70000"/>
              <a:buFontTx/>
              <a:buChar char="•"/>
            </a:pPr>
            <a:r>
              <a:rPr kumimoji="0" lang="en-US" sz="1600" b="0" i="0" u="none" strike="noStrike" kern="1200" cap="none" spc="0" normalizeH="0" baseline="0" noProof="0" dirty="0" smtClean="0">
                <a:ln>
                  <a:noFill/>
                </a:ln>
                <a:solidFill>
                  <a:schemeClr val="tx1"/>
                </a:solidFill>
                <a:effectLst/>
                <a:uLnTx/>
                <a:uFillTx/>
                <a:latin typeface="+mn-lt"/>
                <a:ea typeface="+mn-ea"/>
                <a:cs typeface="Arial"/>
              </a:rPr>
              <a:t>12</a:t>
            </a:r>
            <a:r>
              <a:rPr kumimoji="0" lang="en-US" sz="1600" b="0" i="0" u="none" strike="noStrike" kern="1200" cap="none" spc="0" normalizeH="0" noProof="0" dirty="0" smtClean="0">
                <a:ln>
                  <a:noFill/>
                </a:ln>
                <a:solidFill>
                  <a:schemeClr val="tx1"/>
                </a:solidFill>
                <a:effectLst/>
                <a:uLnTx/>
                <a:uFillTx/>
                <a:latin typeface="+mn-lt"/>
                <a:ea typeface="+mn-ea"/>
                <a:cs typeface="Arial"/>
              </a:rPr>
              <a:t> </a:t>
            </a:r>
            <a:r>
              <a:rPr kumimoji="0" lang="en-US" sz="1600" b="0" i="0" u="none" strike="noStrike" kern="1200" cap="none" spc="0" normalizeH="0" noProof="0" dirty="0" err="1" smtClean="0">
                <a:ln>
                  <a:noFill/>
                </a:ln>
                <a:solidFill>
                  <a:schemeClr val="tx1"/>
                </a:solidFill>
                <a:effectLst/>
                <a:uLnTx/>
                <a:uFillTx/>
                <a:latin typeface="+mn-lt"/>
                <a:ea typeface="+mn-ea"/>
                <a:cs typeface="Arial"/>
              </a:rPr>
              <a:t>Vp</a:t>
            </a:r>
            <a:r>
              <a:rPr kumimoji="0" lang="en-US" sz="1600" b="0" i="0" u="none" strike="noStrike" kern="1200" cap="none" spc="0" normalizeH="0" noProof="0" dirty="0" smtClean="0">
                <a:ln>
                  <a:noFill/>
                </a:ln>
                <a:solidFill>
                  <a:schemeClr val="tx1"/>
                </a:solidFill>
                <a:effectLst/>
                <a:uLnTx/>
                <a:uFillTx/>
                <a:latin typeface="+mn-lt"/>
                <a:ea typeface="+mn-ea"/>
                <a:cs typeface="Arial"/>
              </a:rPr>
              <a:t>-p </a:t>
            </a:r>
            <a:r>
              <a:rPr kumimoji="0" lang="en-US" sz="1600" b="0" i="0" u="none" strike="noStrike" kern="1200" cap="none" spc="0" normalizeH="0" noProof="0" dirty="0" smtClean="0">
                <a:ln>
                  <a:noFill/>
                </a:ln>
                <a:solidFill>
                  <a:schemeClr val="tx1"/>
                </a:solidFill>
                <a:effectLst/>
                <a:uLnTx/>
                <a:uFillTx/>
                <a:ea typeface="+mn-ea"/>
                <a:cs typeface="Arial"/>
              </a:rPr>
              <a:t>into 50</a:t>
            </a:r>
            <a:r>
              <a:rPr lang="en-US" sz="1600" noProof="0" dirty="0" smtClean="0"/>
              <a:t> </a:t>
            </a:r>
            <a:r>
              <a:rPr lang="en-US" sz="1600" dirty="0" smtClean="0"/>
              <a:t>Ω load</a:t>
            </a:r>
          </a:p>
          <a:p>
            <a:pPr marL="171450" lvl="0" indent="-171450" defTabSz="457174" eaLnBrk="0" hangingPunct="0">
              <a:spcBef>
                <a:spcPts val="573"/>
              </a:spcBef>
              <a:buClr>
                <a:schemeClr val="bg1">
                  <a:lumMod val="50000"/>
                </a:schemeClr>
              </a:buClr>
              <a:buSzPct val="70000"/>
              <a:buFontTx/>
              <a:buChar char="•"/>
            </a:pPr>
            <a:r>
              <a:rPr kumimoji="0" lang="en-US" sz="1600" b="0" i="0" u="none" strike="noStrike" kern="1200" cap="none" spc="0" normalizeH="0" baseline="0" noProof="0" dirty="0" smtClean="0">
                <a:ln>
                  <a:noFill/>
                </a:ln>
                <a:solidFill>
                  <a:schemeClr val="tx1"/>
                </a:solidFill>
                <a:effectLst/>
                <a:uLnTx/>
                <a:uFillTx/>
                <a:ea typeface="+mn-ea"/>
                <a:cs typeface="Arial"/>
              </a:rPr>
              <a:t>91 </a:t>
            </a:r>
            <a:r>
              <a:rPr kumimoji="0" lang="en-US" sz="1600" b="0" i="0" u="none" strike="noStrike" kern="1200" cap="none" spc="0" normalizeH="0" baseline="0" noProof="0" dirty="0" err="1" smtClean="0">
                <a:ln>
                  <a:noFill/>
                </a:ln>
                <a:solidFill>
                  <a:schemeClr val="tx1"/>
                </a:solidFill>
                <a:effectLst/>
                <a:uLnTx/>
                <a:uFillTx/>
                <a:ea typeface="+mn-ea"/>
                <a:cs typeface="Arial"/>
              </a:rPr>
              <a:t>dBc</a:t>
            </a:r>
            <a:r>
              <a:rPr kumimoji="0" lang="en-US" sz="1600" b="0" i="0" u="none" strike="noStrike" kern="1200" cap="none" spc="0" normalizeH="0" noProof="0" dirty="0" smtClean="0">
                <a:ln>
                  <a:noFill/>
                </a:ln>
                <a:solidFill>
                  <a:schemeClr val="tx1"/>
                </a:solidFill>
                <a:effectLst/>
                <a:uLnTx/>
                <a:uFillTx/>
                <a:ea typeface="+mn-ea"/>
                <a:cs typeface="Arial"/>
              </a:rPr>
              <a:t> close-in SFDR at 10 MHz</a:t>
            </a:r>
          </a:p>
          <a:p>
            <a:pPr marL="171450" lvl="0" indent="-171450" defTabSz="457174" eaLnBrk="0" hangingPunct="0">
              <a:spcBef>
                <a:spcPts val="573"/>
              </a:spcBef>
              <a:buClr>
                <a:schemeClr val="bg1">
                  <a:lumMod val="50000"/>
                </a:schemeClr>
              </a:buClr>
              <a:buSzPct val="70000"/>
              <a:buFontTx/>
              <a:buChar char="•"/>
            </a:pPr>
            <a:r>
              <a:rPr lang="en-US" sz="1600" baseline="0" dirty="0" smtClean="0">
                <a:cs typeface="Arial"/>
              </a:rPr>
              <a:t>-67</a:t>
            </a:r>
            <a:r>
              <a:rPr lang="en-US" sz="1600" dirty="0" smtClean="0">
                <a:cs typeface="Arial"/>
              </a:rPr>
              <a:t> </a:t>
            </a:r>
            <a:r>
              <a:rPr lang="en-US" sz="1600" dirty="0" err="1" smtClean="0">
                <a:cs typeface="Arial"/>
              </a:rPr>
              <a:t>dBc</a:t>
            </a:r>
            <a:r>
              <a:rPr lang="en-US" sz="1600" dirty="0" smtClean="0">
                <a:cs typeface="Arial"/>
              </a:rPr>
              <a:t> THD at 10 MHz</a:t>
            </a:r>
          </a:p>
          <a:p>
            <a:pPr marL="171450" lvl="0" indent="-171450" defTabSz="457174" eaLnBrk="0" hangingPunct="0">
              <a:spcBef>
                <a:spcPts val="573"/>
              </a:spcBef>
              <a:buClr>
                <a:schemeClr val="bg1">
                  <a:lumMod val="50000"/>
                </a:schemeClr>
              </a:buClr>
              <a:buSzPct val="70000"/>
              <a:buFontTx/>
              <a:buChar char="•"/>
            </a:pPr>
            <a:r>
              <a:rPr kumimoji="0" lang="en-US" sz="1600" b="0" i="0" u="none" strike="noStrike" kern="1200" cap="none" spc="0" normalizeH="0" baseline="0" noProof="0" dirty="0" smtClean="0">
                <a:ln>
                  <a:noFill/>
                </a:ln>
                <a:solidFill>
                  <a:schemeClr val="tx1"/>
                </a:solidFill>
                <a:effectLst/>
                <a:uLnTx/>
                <a:uFillTx/>
                <a:ea typeface="+mn-ea"/>
                <a:cs typeface="Arial"/>
              </a:rPr>
              <a:t>-148</a:t>
            </a:r>
            <a:r>
              <a:rPr kumimoji="0" lang="en-US" sz="1600" b="0" i="0" u="none" strike="noStrike" kern="1200" cap="none" spc="0" normalizeH="0" noProof="0" dirty="0" smtClean="0">
                <a:ln>
                  <a:noFill/>
                </a:ln>
                <a:solidFill>
                  <a:schemeClr val="tx1"/>
                </a:solidFill>
                <a:effectLst/>
                <a:uLnTx/>
                <a:uFillTx/>
                <a:ea typeface="+mn-ea"/>
                <a:cs typeface="Arial"/>
              </a:rPr>
              <a:t> </a:t>
            </a:r>
            <a:r>
              <a:rPr kumimoji="0" lang="en-US" sz="1600" b="0" i="0" u="none" strike="noStrike" kern="1200" cap="none" spc="0" normalizeH="0" noProof="0" dirty="0" err="1" smtClean="0">
                <a:ln>
                  <a:noFill/>
                </a:ln>
                <a:solidFill>
                  <a:schemeClr val="tx1"/>
                </a:solidFill>
                <a:effectLst/>
                <a:uLnTx/>
                <a:uFillTx/>
                <a:ea typeface="+mn-ea"/>
                <a:cs typeface="Arial"/>
              </a:rPr>
              <a:t>dBm</a:t>
            </a:r>
            <a:r>
              <a:rPr kumimoji="0" lang="en-US" sz="1600" b="0" i="0" u="none" strike="noStrike" kern="1200" cap="none" spc="0" normalizeH="0" noProof="0" dirty="0" smtClean="0">
                <a:ln>
                  <a:noFill/>
                </a:ln>
                <a:solidFill>
                  <a:schemeClr val="tx1"/>
                </a:solidFill>
                <a:effectLst/>
                <a:uLnTx/>
                <a:uFillTx/>
                <a:ea typeface="+mn-ea"/>
                <a:cs typeface="Arial"/>
              </a:rPr>
              <a:t>/Hz average noise density</a:t>
            </a:r>
          </a:p>
          <a:p>
            <a:pPr marL="171450" lvl="0" indent="-171450" defTabSz="457174" eaLnBrk="0" hangingPunct="0">
              <a:spcBef>
                <a:spcPts val="573"/>
              </a:spcBef>
              <a:buClr>
                <a:schemeClr val="bg1">
                  <a:lumMod val="50000"/>
                </a:schemeClr>
              </a:buClr>
              <a:buSzPct val="70000"/>
              <a:buFontTx/>
              <a:buChar char="•"/>
            </a:pPr>
            <a:r>
              <a:rPr lang="en-US" sz="1600" baseline="0" dirty="0" smtClean="0">
                <a:cs typeface="Arial"/>
              </a:rPr>
              <a:t>8,</a:t>
            </a:r>
            <a:r>
              <a:rPr lang="en-US" sz="1600" dirty="0" smtClean="0">
                <a:cs typeface="Arial"/>
              </a:rPr>
              <a:t> 32, 256, or 512 MB of onboard memory</a:t>
            </a:r>
            <a:endParaRPr kumimoji="0" lang="en-US" sz="1600" b="0" i="0" u="none" strike="noStrike" kern="1200" cap="none" spc="0" normalizeH="0" baseline="0" noProof="0" dirty="0" smtClean="0">
              <a:ln>
                <a:noFill/>
              </a:ln>
              <a:solidFill>
                <a:schemeClr val="tx1"/>
              </a:solidFill>
              <a:effectLst/>
              <a:uLnTx/>
              <a:uFillTx/>
              <a:ea typeface="+mn-ea"/>
              <a:cs typeface="Arial"/>
            </a:endParaRPr>
          </a:p>
        </p:txBody>
      </p:sp>
      <p:pic>
        <p:nvPicPr>
          <p:cNvPr id="264194" name="Picture 2" descr="C:\Users\llindstr\Desktop\TestStand &amp; PXI Hands-On\Images for Presentation\Hardware Spec Slides\5421 Arb.png"/>
          <p:cNvPicPr>
            <a:picLocks noChangeAspect="1" noChangeArrowheads="1"/>
          </p:cNvPicPr>
          <p:nvPr/>
        </p:nvPicPr>
        <p:blipFill>
          <a:blip r:embed="rId4" cstate="print"/>
          <a:srcRect/>
          <a:stretch>
            <a:fillRect/>
          </a:stretch>
        </p:blipFill>
        <p:spPr bwMode="auto">
          <a:xfrm>
            <a:off x="5736460" y="4753597"/>
            <a:ext cx="1828800" cy="1530350"/>
          </a:xfrm>
          <a:prstGeom prst="rect">
            <a:avLst/>
          </a:prstGeom>
          <a:noFill/>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5889" name="Rectangle 2"/>
          <p:cNvSpPr>
            <a:spLocks noGrp="1" noChangeArrowheads="1"/>
          </p:cNvSpPr>
          <p:nvPr>
            <p:ph type="title"/>
          </p:nvPr>
        </p:nvSpPr>
        <p:spPr/>
        <p:txBody>
          <a:bodyPr/>
          <a:lstStyle/>
          <a:p>
            <a:pPr eaLnBrk="1" hangingPunct="1"/>
            <a:r>
              <a:rPr lang="en-US" dirty="0" smtClean="0"/>
              <a:t>Specifications for </a:t>
            </a:r>
            <a:r>
              <a:rPr lang="en-US" dirty="0" err="1" smtClean="0"/>
              <a:t>FlexRIO</a:t>
            </a:r>
            <a:endParaRPr lang="en-US" dirty="0" smtClean="0"/>
          </a:p>
        </p:txBody>
      </p:sp>
      <p:pic>
        <p:nvPicPr>
          <p:cNvPr id="267266" name="Picture 2" descr="C:\Users\llindstr\Desktop\TestStand &amp; PXI Hands-On\Images for Presentation\Hardware Spec Slides\4143 SMU.png"/>
          <p:cNvPicPr>
            <a:picLocks noChangeAspect="1" noChangeArrowheads="1"/>
          </p:cNvPicPr>
          <p:nvPr/>
        </p:nvPicPr>
        <p:blipFill>
          <a:blip r:embed="rId3" cstate="print"/>
          <a:stretch>
            <a:fillRect/>
          </a:stretch>
        </p:blipFill>
        <p:spPr bwMode="auto">
          <a:xfrm>
            <a:off x="5207333" y="1882854"/>
            <a:ext cx="3466035" cy="3125207"/>
          </a:xfrm>
          <a:prstGeom prst="rect">
            <a:avLst/>
          </a:prstGeom>
          <a:noFill/>
        </p:spPr>
      </p:pic>
      <p:sp>
        <p:nvSpPr>
          <p:cNvPr id="7" name="Rectangle 3"/>
          <p:cNvSpPr txBox="1">
            <a:spLocks noChangeArrowheads="1"/>
          </p:cNvSpPr>
          <p:nvPr/>
        </p:nvSpPr>
        <p:spPr>
          <a:xfrm>
            <a:off x="385101" y="1205218"/>
            <a:ext cx="4728766" cy="4738382"/>
          </a:xfrm>
          <a:prstGeom prst="rect">
            <a:avLst/>
          </a:prstGeom>
        </p:spPr>
        <p:txBody>
          <a:bodyPr vert="horz" lIns="91435" tIns="45717" rIns="91435" bIns="45717" rtlCol="0">
            <a:normAutofit fontScale="92500" lnSpcReduction="10000"/>
          </a:bodyPr>
          <a:lstStyle/>
          <a:p>
            <a:pPr marL="173038" marR="0" lvl="0" indent="-173038" algn="ctr"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r>
              <a:rPr kumimoji="0" lang="en-US" sz="2000" b="0" i="0" u="none" strike="noStrike" kern="1200" cap="none" spc="0" normalizeH="0" baseline="0" noProof="0" dirty="0" err="1" smtClean="0">
                <a:ln>
                  <a:noFill/>
                </a:ln>
                <a:solidFill>
                  <a:schemeClr val="tx1"/>
                </a:solidFill>
                <a:effectLst/>
                <a:uLnTx/>
                <a:uFillTx/>
                <a:latin typeface="+mn-lt"/>
                <a:ea typeface="+mn-ea"/>
                <a:cs typeface="Arial"/>
              </a:rPr>
              <a:t>FlexRIO</a:t>
            </a:r>
            <a:endParaRPr kumimoji="0" lang="en-US" sz="2000" b="0" i="0" u="none" strike="noStrike" kern="1200" cap="none" spc="0" normalizeH="0" baseline="0" noProof="0" dirty="0" smtClean="0">
              <a:ln>
                <a:noFill/>
              </a:ln>
              <a:solidFill>
                <a:schemeClr val="tx1"/>
              </a:solidFill>
              <a:effectLst/>
              <a:uLnTx/>
              <a:uFillTx/>
              <a:latin typeface="+mn-lt"/>
              <a:ea typeface="+mn-ea"/>
              <a:cs typeface="Arial"/>
            </a:endParaRPr>
          </a:p>
          <a:p>
            <a:pPr marL="173038" marR="0" lvl="0" indent="-173038" algn="ctr"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r>
              <a:rPr kumimoji="0" lang="en-US" sz="1600" b="0" i="1" u="none" strike="noStrike" kern="1200" cap="none" spc="0" normalizeH="0" baseline="0" noProof="0" dirty="0" smtClean="0">
                <a:ln>
                  <a:noFill/>
                </a:ln>
                <a:solidFill>
                  <a:schemeClr val="tx1"/>
                </a:solidFill>
                <a:effectLst/>
                <a:uLnTx/>
                <a:uFillTx/>
                <a:latin typeface="+mn-lt"/>
                <a:ea typeface="+mn-ea"/>
                <a:cs typeface="Arial"/>
              </a:rPr>
              <a:t>NI PXIe-7965R w/ 5762 Adapter Module</a:t>
            </a:r>
          </a:p>
          <a:p>
            <a:pPr marL="173038" marR="0" lvl="0" indent="-173038" algn="l"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None/>
              <a:tabLst/>
              <a:defRPr/>
            </a:pPr>
            <a:endParaRPr kumimoji="0" lang="en-US" sz="1600" b="0" i="0" u="none" strike="noStrike" kern="1200" cap="none" spc="0" normalizeH="0" baseline="0" noProof="0" dirty="0" smtClean="0">
              <a:ln>
                <a:noFill/>
              </a:ln>
              <a:solidFill>
                <a:schemeClr val="tx1"/>
              </a:solidFill>
              <a:effectLst/>
              <a:uLnTx/>
              <a:uFillTx/>
              <a:latin typeface="+mn-lt"/>
              <a:ea typeface="+mn-ea"/>
              <a:cs typeface="Arial"/>
            </a:endParaRPr>
          </a:p>
          <a:p>
            <a:pPr marL="171450" lvl="0" indent="-171450" defTabSz="457174" eaLnBrk="0" hangingPunct="0">
              <a:spcBef>
                <a:spcPts val="573"/>
              </a:spcBef>
              <a:buClr>
                <a:schemeClr val="bg1">
                  <a:lumMod val="50000"/>
                </a:schemeClr>
              </a:buClr>
              <a:buSzPct val="70000"/>
              <a:buFontTx/>
              <a:buChar char="•"/>
            </a:pPr>
            <a:r>
              <a:rPr lang="en-US" sz="1900" dirty="0" smtClean="0">
                <a:cs typeface="Arial"/>
              </a:rPr>
              <a:t>51DSP-focused Virtex-5 SX95T FPGA programmable with the LabVIEW FPGA Module</a:t>
            </a:r>
          </a:p>
          <a:p>
            <a:pPr marL="171450" lvl="0" indent="-171450" defTabSz="457174" eaLnBrk="0" hangingPunct="0">
              <a:spcBef>
                <a:spcPts val="573"/>
              </a:spcBef>
              <a:buClr>
                <a:schemeClr val="bg1">
                  <a:lumMod val="50000"/>
                </a:schemeClr>
              </a:buClr>
              <a:buSzPct val="70000"/>
              <a:buFontTx/>
              <a:buChar char="•"/>
            </a:pPr>
            <a:r>
              <a:rPr lang="en-US" sz="1900" dirty="0" smtClean="0">
                <a:cs typeface="Arial"/>
              </a:rPr>
              <a:t>512 MB onboard DDR2 DRAM</a:t>
            </a:r>
          </a:p>
          <a:p>
            <a:pPr marL="171450" lvl="0" indent="-171450" defTabSz="457174" eaLnBrk="0" hangingPunct="0">
              <a:spcBef>
                <a:spcPts val="573"/>
              </a:spcBef>
              <a:buClr>
                <a:schemeClr val="bg1">
                  <a:lumMod val="50000"/>
                </a:schemeClr>
              </a:buClr>
              <a:buSzPct val="70000"/>
              <a:buFontTx/>
              <a:buChar char="•"/>
            </a:pPr>
            <a:r>
              <a:rPr lang="en-US" sz="1900" dirty="0" smtClean="0">
                <a:cs typeface="Arial"/>
              </a:rPr>
              <a:t>Access to 132 single-ended I/O lines, configurable as 66 differential pairs</a:t>
            </a:r>
          </a:p>
          <a:p>
            <a:pPr marL="171450" lvl="0" indent="-171450" defTabSz="457174" eaLnBrk="0" hangingPunct="0">
              <a:spcBef>
                <a:spcPts val="573"/>
              </a:spcBef>
              <a:buClr>
                <a:schemeClr val="bg1">
                  <a:lumMod val="50000"/>
                </a:schemeClr>
              </a:buClr>
              <a:buSzPct val="70000"/>
              <a:buFontTx/>
              <a:buChar char="•"/>
            </a:pPr>
            <a:r>
              <a:rPr lang="en-US" sz="1900" dirty="0" smtClean="0">
                <a:cs typeface="Arial"/>
              </a:rPr>
              <a:t>Customizable I/O with the NI </a:t>
            </a:r>
            <a:r>
              <a:rPr lang="en-US" sz="1900" dirty="0" err="1" smtClean="0">
                <a:cs typeface="Arial"/>
              </a:rPr>
              <a:t>FlexRIO</a:t>
            </a:r>
            <a:r>
              <a:rPr lang="en-US" sz="1900" dirty="0" smtClean="0">
                <a:cs typeface="Arial"/>
              </a:rPr>
              <a:t> Adapter Module Development Kit (MDK)</a:t>
            </a:r>
          </a:p>
          <a:p>
            <a:pPr marL="171450" lvl="0" indent="-171450" defTabSz="457174" eaLnBrk="0" hangingPunct="0">
              <a:spcBef>
                <a:spcPts val="573"/>
              </a:spcBef>
              <a:buClr>
                <a:schemeClr val="bg1">
                  <a:lumMod val="50000"/>
                </a:schemeClr>
              </a:buClr>
              <a:buSzPct val="70000"/>
              <a:buFontTx/>
              <a:buChar char="•"/>
            </a:pPr>
            <a:r>
              <a:rPr lang="en-US" sz="1900" dirty="0" smtClean="0">
                <a:cs typeface="Arial"/>
              </a:rPr>
              <a:t>16 DMA channels for high-speed data streaming at more than 800 MB/s</a:t>
            </a:r>
          </a:p>
          <a:p>
            <a:pPr marL="171450" lvl="0" indent="-171450" defTabSz="457174" eaLnBrk="0" hangingPunct="0">
              <a:spcBef>
                <a:spcPts val="573"/>
              </a:spcBef>
              <a:buClr>
                <a:schemeClr val="bg1">
                  <a:lumMod val="50000"/>
                </a:schemeClr>
              </a:buClr>
              <a:buSzPct val="70000"/>
              <a:buFontTx/>
              <a:buChar char="•"/>
            </a:pPr>
            <a:r>
              <a:rPr lang="en-US" sz="1900" dirty="0" smtClean="0">
                <a:cs typeface="Arial"/>
              </a:rPr>
              <a:t>Peer-to-peer data streaming to and from other FPGA modules and select NI modular instruments</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5" name="Rectangle 2"/>
          <p:cNvSpPr>
            <a:spLocks noGrp="1" noChangeArrowheads="1"/>
          </p:cNvSpPr>
          <p:nvPr>
            <p:ph type="title"/>
          </p:nvPr>
        </p:nvSpPr>
        <p:spPr/>
        <p:txBody>
          <a:bodyPr/>
          <a:lstStyle/>
          <a:p>
            <a:pPr eaLnBrk="1" hangingPunct="1"/>
            <a:r>
              <a:rPr lang="en-US" dirty="0" smtClean="0">
                <a:solidFill>
                  <a:srgbClr val="006699"/>
                </a:solidFill>
              </a:rPr>
              <a:t>Switch Architectures</a:t>
            </a:r>
          </a:p>
        </p:txBody>
      </p:sp>
      <p:sp>
        <p:nvSpPr>
          <p:cNvPr id="820226" name="Rectangle 3"/>
          <p:cNvSpPr>
            <a:spLocks noGrp="1" noChangeArrowheads="1"/>
          </p:cNvSpPr>
          <p:nvPr>
            <p:ph type="body" sz="half" idx="1"/>
          </p:nvPr>
        </p:nvSpPr>
        <p:spPr>
          <a:xfrm>
            <a:off x="381000" y="1371600"/>
            <a:ext cx="4229100" cy="4114800"/>
          </a:xfrm>
        </p:spPr>
        <p:txBody>
          <a:bodyPr>
            <a:normAutofit/>
          </a:bodyPr>
          <a:lstStyle/>
          <a:p>
            <a:pPr eaLnBrk="1" hangingPunct="1"/>
            <a:r>
              <a:rPr lang="de-DE" sz="2200" dirty="0" smtClean="0"/>
              <a:t>Switches</a:t>
            </a:r>
          </a:p>
          <a:p>
            <a:pPr lvl="1" eaLnBrk="1" hangingPunct="1"/>
            <a:r>
              <a:rPr lang="de-DE" dirty="0" smtClean="0"/>
              <a:t>Motors, relays</a:t>
            </a:r>
          </a:p>
          <a:p>
            <a:pPr lvl="1" eaLnBrk="1" hangingPunct="1">
              <a:spcAft>
                <a:spcPct val="30000"/>
              </a:spcAft>
            </a:pPr>
            <a:r>
              <a:rPr lang="de-DE" dirty="0" smtClean="0"/>
              <a:t>Load</a:t>
            </a:r>
          </a:p>
          <a:p>
            <a:pPr eaLnBrk="1" hangingPunct="1"/>
            <a:endParaRPr lang="de-DE" sz="2200" dirty="0" smtClean="0"/>
          </a:p>
          <a:p>
            <a:pPr eaLnBrk="1" hangingPunct="1"/>
            <a:r>
              <a:rPr lang="de-DE" sz="2200" dirty="0" smtClean="0"/>
              <a:t>Multiplexers</a:t>
            </a:r>
          </a:p>
          <a:p>
            <a:pPr lvl="1" eaLnBrk="1" hangingPunct="1">
              <a:spcAft>
                <a:spcPct val="30000"/>
              </a:spcAft>
            </a:pPr>
            <a:r>
              <a:rPr lang="de-DE" dirty="0" smtClean="0"/>
              <a:t>Increased channel count</a:t>
            </a:r>
          </a:p>
          <a:p>
            <a:pPr eaLnBrk="1" hangingPunct="1"/>
            <a:endParaRPr lang="de-DE" sz="2200" dirty="0" smtClean="0"/>
          </a:p>
          <a:p>
            <a:pPr eaLnBrk="1" hangingPunct="1"/>
            <a:r>
              <a:rPr lang="de-DE" sz="2200" dirty="0" smtClean="0"/>
              <a:t>Matrix (NI PXI-2532)</a:t>
            </a:r>
          </a:p>
          <a:p>
            <a:pPr lvl="1" eaLnBrk="1" hangingPunct="1"/>
            <a:r>
              <a:rPr lang="de-DE" dirty="0" smtClean="0"/>
              <a:t>Complex routing</a:t>
            </a:r>
          </a:p>
        </p:txBody>
      </p:sp>
      <p:pic>
        <p:nvPicPr>
          <p:cNvPr id="820227" name="Picture 4"/>
          <p:cNvPicPr>
            <a:picLocks noGrp="1" noChangeAspect="1" noChangeArrowheads="1"/>
          </p:cNvPicPr>
          <p:nvPr>
            <p:ph sz="half" idx="2"/>
          </p:nvPr>
        </p:nvPicPr>
        <p:blipFill>
          <a:blip r:embed="rId3" cstate="print"/>
          <a:srcRect/>
          <a:stretch>
            <a:fillRect/>
          </a:stretch>
        </p:blipFill>
        <p:spPr>
          <a:xfrm>
            <a:off x="4648200" y="2765425"/>
            <a:ext cx="4191000" cy="1295400"/>
          </a:xfrm>
        </p:spPr>
      </p:pic>
      <p:grpSp>
        <p:nvGrpSpPr>
          <p:cNvPr id="2" name="Group 5"/>
          <p:cNvGrpSpPr>
            <a:grpSpLocks/>
          </p:cNvGrpSpPr>
          <p:nvPr/>
        </p:nvGrpSpPr>
        <p:grpSpPr bwMode="auto">
          <a:xfrm>
            <a:off x="4648200" y="3810000"/>
            <a:ext cx="4073525" cy="1833563"/>
            <a:chOff x="250" y="909"/>
            <a:chExt cx="2723" cy="1688"/>
          </a:xfrm>
        </p:grpSpPr>
        <p:grpSp>
          <p:nvGrpSpPr>
            <p:cNvPr id="3" name="Group 6"/>
            <p:cNvGrpSpPr>
              <a:grpSpLocks/>
            </p:cNvGrpSpPr>
            <p:nvPr/>
          </p:nvGrpSpPr>
          <p:grpSpPr bwMode="auto">
            <a:xfrm>
              <a:off x="527" y="1195"/>
              <a:ext cx="2446" cy="281"/>
              <a:chOff x="664" y="1576"/>
              <a:chExt cx="2446" cy="281"/>
            </a:xfrm>
          </p:grpSpPr>
          <p:sp>
            <p:nvSpPr>
              <p:cNvPr id="820276" name="Text Box 7"/>
              <p:cNvSpPr txBox="1">
                <a:spLocks noChangeArrowheads="1"/>
              </p:cNvSpPr>
              <p:nvPr/>
            </p:nvSpPr>
            <p:spPr bwMode="auto">
              <a:xfrm>
                <a:off x="664" y="1576"/>
                <a:ext cx="445" cy="281"/>
              </a:xfrm>
              <a:prstGeom prst="rect">
                <a:avLst/>
              </a:prstGeom>
              <a:noFill/>
              <a:ln w="9525">
                <a:noFill/>
                <a:miter lim="800000"/>
                <a:headEnd/>
                <a:tailEnd/>
              </a:ln>
            </p:spPr>
            <p:txBody>
              <a:bodyPr>
                <a:spAutoFit/>
              </a:bodyPr>
              <a:lstStyle/>
              <a:p>
                <a:pPr eaLnBrk="0" hangingPunct="0">
                  <a:spcBef>
                    <a:spcPct val="20000"/>
                  </a:spcBef>
                </a:pPr>
                <a:r>
                  <a:rPr lang="de-DE" sz="1400"/>
                  <a:t>c0</a:t>
                </a:r>
              </a:p>
            </p:txBody>
          </p:sp>
          <p:sp>
            <p:nvSpPr>
              <p:cNvPr id="820277" name="Text Box 8"/>
              <p:cNvSpPr txBox="1">
                <a:spLocks noChangeArrowheads="1"/>
              </p:cNvSpPr>
              <p:nvPr/>
            </p:nvSpPr>
            <p:spPr bwMode="auto">
              <a:xfrm>
                <a:off x="2148" y="1576"/>
                <a:ext cx="446" cy="281"/>
              </a:xfrm>
              <a:prstGeom prst="rect">
                <a:avLst/>
              </a:prstGeom>
              <a:noFill/>
              <a:ln w="9525">
                <a:noFill/>
                <a:miter lim="800000"/>
                <a:headEnd/>
                <a:tailEnd/>
              </a:ln>
            </p:spPr>
            <p:txBody>
              <a:bodyPr>
                <a:spAutoFit/>
              </a:bodyPr>
              <a:lstStyle/>
              <a:p>
                <a:pPr eaLnBrk="0" hangingPunct="0">
                  <a:spcBef>
                    <a:spcPct val="20000"/>
                  </a:spcBef>
                </a:pPr>
                <a:r>
                  <a:rPr lang="de-DE" sz="1400"/>
                  <a:t>c5</a:t>
                </a:r>
              </a:p>
            </p:txBody>
          </p:sp>
          <p:sp>
            <p:nvSpPr>
              <p:cNvPr id="820278" name="Text Box 9"/>
              <p:cNvSpPr txBox="1">
                <a:spLocks noChangeArrowheads="1"/>
              </p:cNvSpPr>
              <p:nvPr/>
            </p:nvSpPr>
            <p:spPr bwMode="auto">
              <a:xfrm>
                <a:off x="959" y="1576"/>
                <a:ext cx="442" cy="281"/>
              </a:xfrm>
              <a:prstGeom prst="rect">
                <a:avLst/>
              </a:prstGeom>
              <a:noFill/>
              <a:ln w="9525">
                <a:noFill/>
                <a:miter lim="800000"/>
                <a:headEnd/>
                <a:tailEnd/>
              </a:ln>
            </p:spPr>
            <p:txBody>
              <a:bodyPr>
                <a:spAutoFit/>
              </a:bodyPr>
              <a:lstStyle/>
              <a:p>
                <a:pPr eaLnBrk="0" hangingPunct="0">
                  <a:spcBef>
                    <a:spcPct val="20000"/>
                  </a:spcBef>
                </a:pPr>
                <a:r>
                  <a:rPr lang="de-DE" sz="1400"/>
                  <a:t>c1</a:t>
                </a:r>
              </a:p>
            </p:txBody>
          </p:sp>
          <p:sp>
            <p:nvSpPr>
              <p:cNvPr id="820279" name="Text Box 10"/>
              <p:cNvSpPr txBox="1">
                <a:spLocks noChangeArrowheads="1"/>
              </p:cNvSpPr>
              <p:nvPr/>
            </p:nvSpPr>
            <p:spPr bwMode="auto">
              <a:xfrm>
                <a:off x="1247" y="1576"/>
                <a:ext cx="445" cy="281"/>
              </a:xfrm>
              <a:prstGeom prst="rect">
                <a:avLst/>
              </a:prstGeom>
              <a:noFill/>
              <a:ln w="9525">
                <a:noFill/>
                <a:miter lim="800000"/>
                <a:headEnd/>
                <a:tailEnd/>
              </a:ln>
            </p:spPr>
            <p:txBody>
              <a:bodyPr>
                <a:spAutoFit/>
              </a:bodyPr>
              <a:lstStyle/>
              <a:p>
                <a:pPr eaLnBrk="0" hangingPunct="0">
                  <a:spcBef>
                    <a:spcPct val="20000"/>
                  </a:spcBef>
                </a:pPr>
                <a:r>
                  <a:rPr lang="de-DE" sz="1400"/>
                  <a:t>c2</a:t>
                </a:r>
              </a:p>
            </p:txBody>
          </p:sp>
          <p:sp>
            <p:nvSpPr>
              <p:cNvPr id="820280" name="Text Box 11"/>
              <p:cNvSpPr txBox="1">
                <a:spLocks noChangeArrowheads="1"/>
              </p:cNvSpPr>
              <p:nvPr/>
            </p:nvSpPr>
            <p:spPr bwMode="auto">
              <a:xfrm>
                <a:off x="1553" y="1576"/>
                <a:ext cx="445" cy="281"/>
              </a:xfrm>
              <a:prstGeom prst="rect">
                <a:avLst/>
              </a:prstGeom>
              <a:noFill/>
              <a:ln w="9525">
                <a:noFill/>
                <a:miter lim="800000"/>
                <a:headEnd/>
                <a:tailEnd/>
              </a:ln>
            </p:spPr>
            <p:txBody>
              <a:bodyPr>
                <a:spAutoFit/>
              </a:bodyPr>
              <a:lstStyle/>
              <a:p>
                <a:pPr eaLnBrk="0" hangingPunct="0">
                  <a:spcBef>
                    <a:spcPct val="20000"/>
                  </a:spcBef>
                </a:pPr>
                <a:r>
                  <a:rPr lang="de-DE" sz="1400"/>
                  <a:t>c3</a:t>
                </a:r>
              </a:p>
            </p:txBody>
          </p:sp>
          <p:sp>
            <p:nvSpPr>
              <p:cNvPr id="820281" name="Text Box 12"/>
              <p:cNvSpPr txBox="1">
                <a:spLocks noChangeArrowheads="1"/>
              </p:cNvSpPr>
              <p:nvPr/>
            </p:nvSpPr>
            <p:spPr bwMode="auto">
              <a:xfrm>
                <a:off x="2443" y="1576"/>
                <a:ext cx="444" cy="281"/>
              </a:xfrm>
              <a:prstGeom prst="rect">
                <a:avLst/>
              </a:prstGeom>
              <a:noFill/>
              <a:ln w="9525">
                <a:noFill/>
                <a:miter lim="800000"/>
                <a:headEnd/>
                <a:tailEnd/>
              </a:ln>
            </p:spPr>
            <p:txBody>
              <a:bodyPr>
                <a:spAutoFit/>
              </a:bodyPr>
              <a:lstStyle/>
              <a:p>
                <a:pPr eaLnBrk="0" hangingPunct="0">
                  <a:spcBef>
                    <a:spcPct val="20000"/>
                  </a:spcBef>
                </a:pPr>
                <a:r>
                  <a:rPr lang="de-DE" sz="1400"/>
                  <a:t>c6</a:t>
                </a:r>
              </a:p>
            </p:txBody>
          </p:sp>
          <p:sp>
            <p:nvSpPr>
              <p:cNvPr id="820282" name="Text Box 13"/>
              <p:cNvSpPr txBox="1">
                <a:spLocks noChangeArrowheads="1"/>
              </p:cNvSpPr>
              <p:nvPr/>
            </p:nvSpPr>
            <p:spPr bwMode="auto">
              <a:xfrm>
                <a:off x="1857" y="1576"/>
                <a:ext cx="445" cy="281"/>
              </a:xfrm>
              <a:prstGeom prst="rect">
                <a:avLst/>
              </a:prstGeom>
              <a:noFill/>
              <a:ln w="9525">
                <a:noFill/>
                <a:miter lim="800000"/>
                <a:headEnd/>
                <a:tailEnd/>
              </a:ln>
            </p:spPr>
            <p:txBody>
              <a:bodyPr>
                <a:spAutoFit/>
              </a:bodyPr>
              <a:lstStyle/>
              <a:p>
                <a:pPr eaLnBrk="0" hangingPunct="0">
                  <a:spcBef>
                    <a:spcPct val="20000"/>
                  </a:spcBef>
                </a:pPr>
                <a:r>
                  <a:rPr lang="de-DE" sz="1400"/>
                  <a:t>c4</a:t>
                </a:r>
              </a:p>
            </p:txBody>
          </p:sp>
          <p:sp>
            <p:nvSpPr>
              <p:cNvPr id="820283" name="Text Box 14"/>
              <p:cNvSpPr txBox="1">
                <a:spLocks noChangeArrowheads="1"/>
              </p:cNvSpPr>
              <p:nvPr/>
            </p:nvSpPr>
            <p:spPr bwMode="auto">
              <a:xfrm>
                <a:off x="2744" y="1576"/>
                <a:ext cx="366" cy="281"/>
              </a:xfrm>
              <a:prstGeom prst="rect">
                <a:avLst/>
              </a:prstGeom>
              <a:noFill/>
              <a:ln w="9525">
                <a:noFill/>
                <a:miter lim="800000"/>
                <a:headEnd/>
                <a:tailEnd/>
              </a:ln>
            </p:spPr>
            <p:txBody>
              <a:bodyPr>
                <a:spAutoFit/>
              </a:bodyPr>
              <a:lstStyle/>
              <a:p>
                <a:pPr eaLnBrk="0" hangingPunct="0">
                  <a:spcBef>
                    <a:spcPct val="20000"/>
                  </a:spcBef>
                </a:pPr>
                <a:r>
                  <a:rPr lang="de-DE" sz="1400"/>
                  <a:t>c7</a:t>
                </a:r>
              </a:p>
            </p:txBody>
          </p:sp>
        </p:grpSp>
        <p:grpSp>
          <p:nvGrpSpPr>
            <p:cNvPr id="4" name="Group 15"/>
            <p:cNvGrpSpPr>
              <a:grpSpLocks/>
            </p:cNvGrpSpPr>
            <p:nvPr/>
          </p:nvGrpSpPr>
          <p:grpSpPr bwMode="auto">
            <a:xfrm>
              <a:off x="250" y="1607"/>
              <a:ext cx="285" cy="990"/>
              <a:chOff x="480" y="1988"/>
              <a:chExt cx="285" cy="990"/>
            </a:xfrm>
          </p:grpSpPr>
          <p:sp>
            <p:nvSpPr>
              <p:cNvPr id="820272" name="Text Box 16"/>
              <p:cNvSpPr txBox="1">
                <a:spLocks noChangeArrowheads="1"/>
              </p:cNvSpPr>
              <p:nvPr/>
            </p:nvSpPr>
            <p:spPr bwMode="auto">
              <a:xfrm>
                <a:off x="480" y="1988"/>
                <a:ext cx="285" cy="281"/>
              </a:xfrm>
              <a:prstGeom prst="rect">
                <a:avLst/>
              </a:prstGeom>
              <a:noFill/>
              <a:ln w="9525">
                <a:noFill/>
                <a:miter lim="800000"/>
                <a:headEnd/>
                <a:tailEnd/>
              </a:ln>
            </p:spPr>
            <p:txBody>
              <a:bodyPr>
                <a:spAutoFit/>
              </a:bodyPr>
              <a:lstStyle/>
              <a:p>
                <a:pPr eaLnBrk="0" hangingPunct="0">
                  <a:spcBef>
                    <a:spcPct val="20000"/>
                  </a:spcBef>
                </a:pPr>
                <a:r>
                  <a:rPr lang="de-DE" sz="1400" b="1"/>
                  <a:t>r0</a:t>
                </a:r>
              </a:p>
            </p:txBody>
          </p:sp>
          <p:sp>
            <p:nvSpPr>
              <p:cNvPr id="820273" name="Text Box 17"/>
              <p:cNvSpPr txBox="1">
                <a:spLocks noChangeArrowheads="1"/>
              </p:cNvSpPr>
              <p:nvPr/>
            </p:nvSpPr>
            <p:spPr bwMode="auto">
              <a:xfrm>
                <a:off x="480" y="2697"/>
                <a:ext cx="285" cy="281"/>
              </a:xfrm>
              <a:prstGeom prst="rect">
                <a:avLst/>
              </a:prstGeom>
              <a:noFill/>
              <a:ln w="9525">
                <a:noFill/>
                <a:miter lim="800000"/>
                <a:headEnd/>
                <a:tailEnd/>
              </a:ln>
            </p:spPr>
            <p:txBody>
              <a:bodyPr>
                <a:spAutoFit/>
              </a:bodyPr>
              <a:lstStyle/>
              <a:p>
                <a:pPr eaLnBrk="0" hangingPunct="0">
                  <a:spcBef>
                    <a:spcPct val="20000"/>
                  </a:spcBef>
                </a:pPr>
                <a:r>
                  <a:rPr lang="de-DE" sz="1400" b="1"/>
                  <a:t>r3</a:t>
                </a:r>
              </a:p>
            </p:txBody>
          </p:sp>
          <p:sp>
            <p:nvSpPr>
              <p:cNvPr id="820274" name="Text Box 18"/>
              <p:cNvSpPr txBox="1">
                <a:spLocks noChangeArrowheads="1"/>
              </p:cNvSpPr>
              <p:nvPr/>
            </p:nvSpPr>
            <p:spPr bwMode="auto">
              <a:xfrm>
                <a:off x="480" y="2462"/>
                <a:ext cx="285" cy="280"/>
              </a:xfrm>
              <a:prstGeom prst="rect">
                <a:avLst/>
              </a:prstGeom>
              <a:noFill/>
              <a:ln w="9525">
                <a:noFill/>
                <a:miter lim="800000"/>
                <a:headEnd/>
                <a:tailEnd/>
              </a:ln>
            </p:spPr>
            <p:txBody>
              <a:bodyPr>
                <a:spAutoFit/>
              </a:bodyPr>
              <a:lstStyle/>
              <a:p>
                <a:pPr eaLnBrk="0" hangingPunct="0">
                  <a:spcBef>
                    <a:spcPct val="20000"/>
                  </a:spcBef>
                </a:pPr>
                <a:r>
                  <a:rPr lang="de-DE" sz="1400" b="1"/>
                  <a:t>r2</a:t>
                </a:r>
              </a:p>
            </p:txBody>
          </p:sp>
          <p:sp>
            <p:nvSpPr>
              <p:cNvPr id="820275" name="Text Box 19"/>
              <p:cNvSpPr txBox="1">
                <a:spLocks noChangeArrowheads="1"/>
              </p:cNvSpPr>
              <p:nvPr/>
            </p:nvSpPr>
            <p:spPr bwMode="auto">
              <a:xfrm>
                <a:off x="480" y="2225"/>
                <a:ext cx="285" cy="281"/>
              </a:xfrm>
              <a:prstGeom prst="rect">
                <a:avLst/>
              </a:prstGeom>
              <a:noFill/>
              <a:ln w="9525">
                <a:noFill/>
                <a:miter lim="800000"/>
                <a:headEnd/>
                <a:tailEnd/>
              </a:ln>
            </p:spPr>
            <p:txBody>
              <a:bodyPr>
                <a:spAutoFit/>
              </a:bodyPr>
              <a:lstStyle/>
              <a:p>
                <a:pPr eaLnBrk="0" hangingPunct="0">
                  <a:spcBef>
                    <a:spcPct val="20000"/>
                  </a:spcBef>
                </a:pPr>
                <a:r>
                  <a:rPr lang="de-DE" sz="1400" b="1"/>
                  <a:t>r1</a:t>
                </a:r>
              </a:p>
            </p:txBody>
          </p:sp>
        </p:grpSp>
        <p:grpSp>
          <p:nvGrpSpPr>
            <p:cNvPr id="5" name="Group 20"/>
            <p:cNvGrpSpPr>
              <a:grpSpLocks/>
            </p:cNvGrpSpPr>
            <p:nvPr/>
          </p:nvGrpSpPr>
          <p:grpSpPr bwMode="auto">
            <a:xfrm>
              <a:off x="487" y="1443"/>
              <a:ext cx="2418" cy="1104"/>
              <a:chOff x="624" y="1824"/>
              <a:chExt cx="2418" cy="1104"/>
            </a:xfrm>
          </p:grpSpPr>
          <p:sp>
            <p:nvSpPr>
              <p:cNvPr id="820260" name="Line 21"/>
              <p:cNvSpPr>
                <a:spLocks noChangeShapeType="1"/>
              </p:cNvSpPr>
              <p:nvPr/>
            </p:nvSpPr>
            <p:spPr bwMode="auto">
              <a:xfrm>
                <a:off x="816" y="1824"/>
                <a:ext cx="0" cy="1104"/>
              </a:xfrm>
              <a:prstGeom prst="line">
                <a:avLst/>
              </a:prstGeom>
              <a:noFill/>
              <a:ln w="127000" cmpd="dbl">
                <a:solidFill>
                  <a:schemeClr val="tx1"/>
                </a:solidFill>
                <a:round/>
                <a:headEnd/>
                <a:tailEnd/>
              </a:ln>
            </p:spPr>
            <p:txBody>
              <a:bodyPr/>
              <a:lstStyle/>
              <a:p>
                <a:endParaRPr lang="en-US"/>
              </a:p>
            </p:txBody>
          </p:sp>
          <p:sp>
            <p:nvSpPr>
              <p:cNvPr id="820261" name="Line 22"/>
              <p:cNvSpPr>
                <a:spLocks noChangeShapeType="1"/>
              </p:cNvSpPr>
              <p:nvPr/>
            </p:nvSpPr>
            <p:spPr bwMode="auto">
              <a:xfrm>
                <a:off x="1110" y="1824"/>
                <a:ext cx="0" cy="1104"/>
              </a:xfrm>
              <a:prstGeom prst="line">
                <a:avLst/>
              </a:prstGeom>
              <a:noFill/>
              <a:ln w="127000" cmpd="dbl">
                <a:solidFill>
                  <a:schemeClr val="tx1"/>
                </a:solidFill>
                <a:round/>
                <a:headEnd/>
                <a:tailEnd/>
              </a:ln>
            </p:spPr>
            <p:txBody>
              <a:bodyPr/>
              <a:lstStyle/>
              <a:p>
                <a:endParaRPr lang="en-US"/>
              </a:p>
            </p:txBody>
          </p:sp>
          <p:sp>
            <p:nvSpPr>
              <p:cNvPr id="820262" name="Line 23"/>
              <p:cNvSpPr>
                <a:spLocks noChangeShapeType="1"/>
              </p:cNvSpPr>
              <p:nvPr/>
            </p:nvSpPr>
            <p:spPr bwMode="auto">
              <a:xfrm>
                <a:off x="1700" y="1824"/>
                <a:ext cx="0" cy="1104"/>
              </a:xfrm>
              <a:prstGeom prst="line">
                <a:avLst/>
              </a:prstGeom>
              <a:noFill/>
              <a:ln w="127000" cmpd="dbl">
                <a:solidFill>
                  <a:schemeClr val="tx1"/>
                </a:solidFill>
                <a:round/>
                <a:headEnd/>
                <a:tailEnd/>
              </a:ln>
            </p:spPr>
            <p:txBody>
              <a:bodyPr/>
              <a:lstStyle/>
              <a:p>
                <a:endParaRPr lang="en-US"/>
              </a:p>
            </p:txBody>
          </p:sp>
          <p:sp>
            <p:nvSpPr>
              <p:cNvPr id="820263" name="Line 24"/>
              <p:cNvSpPr>
                <a:spLocks noChangeShapeType="1"/>
              </p:cNvSpPr>
              <p:nvPr/>
            </p:nvSpPr>
            <p:spPr bwMode="auto">
              <a:xfrm>
                <a:off x="1405" y="1824"/>
                <a:ext cx="0" cy="1104"/>
              </a:xfrm>
              <a:prstGeom prst="line">
                <a:avLst/>
              </a:prstGeom>
              <a:noFill/>
              <a:ln w="127000" cmpd="dbl">
                <a:solidFill>
                  <a:schemeClr val="tx1"/>
                </a:solidFill>
                <a:round/>
                <a:headEnd/>
                <a:tailEnd/>
              </a:ln>
            </p:spPr>
            <p:txBody>
              <a:bodyPr/>
              <a:lstStyle/>
              <a:p>
                <a:endParaRPr lang="en-US"/>
              </a:p>
            </p:txBody>
          </p:sp>
          <p:sp>
            <p:nvSpPr>
              <p:cNvPr id="820264" name="Line 25"/>
              <p:cNvSpPr>
                <a:spLocks noChangeShapeType="1"/>
              </p:cNvSpPr>
              <p:nvPr/>
            </p:nvSpPr>
            <p:spPr bwMode="auto">
              <a:xfrm>
                <a:off x="2585" y="1824"/>
                <a:ext cx="0" cy="1104"/>
              </a:xfrm>
              <a:prstGeom prst="line">
                <a:avLst/>
              </a:prstGeom>
              <a:noFill/>
              <a:ln w="127000" cmpd="dbl">
                <a:solidFill>
                  <a:schemeClr val="tx1"/>
                </a:solidFill>
                <a:round/>
                <a:headEnd/>
                <a:tailEnd/>
              </a:ln>
            </p:spPr>
            <p:txBody>
              <a:bodyPr/>
              <a:lstStyle/>
              <a:p>
                <a:endParaRPr lang="en-US"/>
              </a:p>
            </p:txBody>
          </p:sp>
          <p:sp>
            <p:nvSpPr>
              <p:cNvPr id="820265" name="Line 26"/>
              <p:cNvSpPr>
                <a:spLocks noChangeShapeType="1"/>
              </p:cNvSpPr>
              <p:nvPr/>
            </p:nvSpPr>
            <p:spPr bwMode="auto">
              <a:xfrm>
                <a:off x="1995" y="1824"/>
                <a:ext cx="0" cy="1104"/>
              </a:xfrm>
              <a:prstGeom prst="line">
                <a:avLst/>
              </a:prstGeom>
              <a:noFill/>
              <a:ln w="127000" cmpd="dbl">
                <a:solidFill>
                  <a:schemeClr val="tx1"/>
                </a:solidFill>
                <a:round/>
                <a:headEnd/>
                <a:tailEnd/>
              </a:ln>
            </p:spPr>
            <p:txBody>
              <a:bodyPr/>
              <a:lstStyle/>
              <a:p>
                <a:endParaRPr lang="en-US"/>
              </a:p>
            </p:txBody>
          </p:sp>
          <p:sp>
            <p:nvSpPr>
              <p:cNvPr id="820266" name="Line 27"/>
              <p:cNvSpPr>
                <a:spLocks noChangeShapeType="1"/>
              </p:cNvSpPr>
              <p:nvPr/>
            </p:nvSpPr>
            <p:spPr bwMode="auto">
              <a:xfrm>
                <a:off x="2880" y="1824"/>
                <a:ext cx="0" cy="1104"/>
              </a:xfrm>
              <a:prstGeom prst="line">
                <a:avLst/>
              </a:prstGeom>
              <a:noFill/>
              <a:ln w="127000" cmpd="dbl">
                <a:solidFill>
                  <a:schemeClr val="tx1"/>
                </a:solidFill>
                <a:round/>
                <a:headEnd/>
                <a:tailEnd/>
              </a:ln>
            </p:spPr>
            <p:txBody>
              <a:bodyPr/>
              <a:lstStyle/>
              <a:p>
                <a:endParaRPr lang="en-US"/>
              </a:p>
            </p:txBody>
          </p:sp>
          <p:sp>
            <p:nvSpPr>
              <p:cNvPr id="820267" name="Line 28"/>
              <p:cNvSpPr>
                <a:spLocks noChangeShapeType="1"/>
              </p:cNvSpPr>
              <p:nvPr/>
            </p:nvSpPr>
            <p:spPr bwMode="auto">
              <a:xfrm>
                <a:off x="2290" y="1824"/>
                <a:ext cx="0" cy="1104"/>
              </a:xfrm>
              <a:prstGeom prst="line">
                <a:avLst/>
              </a:prstGeom>
              <a:noFill/>
              <a:ln w="127000" cmpd="dbl">
                <a:solidFill>
                  <a:schemeClr val="tx1"/>
                </a:solidFill>
                <a:round/>
                <a:headEnd/>
                <a:tailEnd/>
              </a:ln>
            </p:spPr>
            <p:txBody>
              <a:bodyPr/>
              <a:lstStyle/>
              <a:p>
                <a:endParaRPr lang="en-US"/>
              </a:p>
            </p:txBody>
          </p:sp>
          <p:sp>
            <p:nvSpPr>
              <p:cNvPr id="820268" name="Line 29"/>
              <p:cNvSpPr>
                <a:spLocks noChangeShapeType="1"/>
              </p:cNvSpPr>
              <p:nvPr/>
            </p:nvSpPr>
            <p:spPr bwMode="auto">
              <a:xfrm>
                <a:off x="624" y="2352"/>
                <a:ext cx="2418" cy="0"/>
              </a:xfrm>
              <a:prstGeom prst="line">
                <a:avLst/>
              </a:prstGeom>
              <a:noFill/>
              <a:ln w="127000" cmpd="dbl">
                <a:solidFill>
                  <a:schemeClr val="tx1"/>
                </a:solidFill>
                <a:round/>
                <a:headEnd/>
                <a:tailEnd/>
              </a:ln>
            </p:spPr>
            <p:txBody>
              <a:bodyPr/>
              <a:lstStyle/>
              <a:p>
                <a:endParaRPr lang="en-US"/>
              </a:p>
            </p:txBody>
          </p:sp>
          <p:sp>
            <p:nvSpPr>
              <p:cNvPr id="820269" name="Line 30"/>
              <p:cNvSpPr>
                <a:spLocks noChangeShapeType="1"/>
              </p:cNvSpPr>
              <p:nvPr/>
            </p:nvSpPr>
            <p:spPr bwMode="auto">
              <a:xfrm>
                <a:off x="624" y="2112"/>
                <a:ext cx="2418" cy="0"/>
              </a:xfrm>
              <a:prstGeom prst="line">
                <a:avLst/>
              </a:prstGeom>
              <a:noFill/>
              <a:ln w="127000" cmpd="dbl">
                <a:solidFill>
                  <a:schemeClr val="tx1"/>
                </a:solidFill>
                <a:round/>
                <a:headEnd/>
                <a:tailEnd/>
              </a:ln>
            </p:spPr>
            <p:txBody>
              <a:bodyPr/>
              <a:lstStyle/>
              <a:p>
                <a:endParaRPr lang="en-US"/>
              </a:p>
            </p:txBody>
          </p:sp>
          <p:sp>
            <p:nvSpPr>
              <p:cNvPr id="820270" name="Line 31"/>
              <p:cNvSpPr>
                <a:spLocks noChangeShapeType="1"/>
              </p:cNvSpPr>
              <p:nvPr/>
            </p:nvSpPr>
            <p:spPr bwMode="auto">
              <a:xfrm>
                <a:off x="624" y="2592"/>
                <a:ext cx="2418" cy="0"/>
              </a:xfrm>
              <a:prstGeom prst="line">
                <a:avLst/>
              </a:prstGeom>
              <a:noFill/>
              <a:ln w="127000" cmpd="dbl">
                <a:solidFill>
                  <a:schemeClr val="tx1"/>
                </a:solidFill>
                <a:round/>
                <a:headEnd/>
                <a:tailEnd/>
              </a:ln>
            </p:spPr>
            <p:txBody>
              <a:bodyPr/>
              <a:lstStyle/>
              <a:p>
                <a:endParaRPr lang="en-US"/>
              </a:p>
            </p:txBody>
          </p:sp>
          <p:sp>
            <p:nvSpPr>
              <p:cNvPr id="820271" name="Line 32"/>
              <p:cNvSpPr>
                <a:spLocks noChangeShapeType="1"/>
              </p:cNvSpPr>
              <p:nvPr/>
            </p:nvSpPr>
            <p:spPr bwMode="auto">
              <a:xfrm>
                <a:off x="624" y="2832"/>
                <a:ext cx="2418" cy="0"/>
              </a:xfrm>
              <a:prstGeom prst="line">
                <a:avLst/>
              </a:prstGeom>
              <a:noFill/>
              <a:ln w="127000" cmpd="dbl">
                <a:solidFill>
                  <a:schemeClr val="tx1"/>
                </a:solidFill>
                <a:round/>
                <a:headEnd/>
                <a:tailEnd/>
              </a:ln>
            </p:spPr>
            <p:txBody>
              <a:bodyPr/>
              <a:lstStyle/>
              <a:p>
                <a:endParaRPr lang="en-US"/>
              </a:p>
            </p:txBody>
          </p:sp>
        </p:grpSp>
        <p:grpSp>
          <p:nvGrpSpPr>
            <p:cNvPr id="6" name="Group 33"/>
            <p:cNvGrpSpPr>
              <a:grpSpLocks/>
            </p:cNvGrpSpPr>
            <p:nvPr/>
          </p:nvGrpSpPr>
          <p:grpSpPr bwMode="auto">
            <a:xfrm>
              <a:off x="625" y="909"/>
              <a:ext cx="2156" cy="501"/>
              <a:chOff x="762" y="1290"/>
              <a:chExt cx="2156" cy="501"/>
            </a:xfrm>
          </p:grpSpPr>
          <p:sp>
            <p:nvSpPr>
              <p:cNvPr id="820252" name="Text Box 34"/>
              <p:cNvSpPr txBox="1">
                <a:spLocks noChangeArrowheads="1"/>
              </p:cNvSpPr>
              <p:nvPr/>
            </p:nvSpPr>
            <p:spPr bwMode="auto">
              <a:xfrm rot="-3428862">
                <a:off x="2040" y="1578"/>
                <a:ext cx="365" cy="62"/>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3" name="Text Box 35"/>
              <p:cNvSpPr txBox="1">
                <a:spLocks noChangeArrowheads="1"/>
              </p:cNvSpPr>
              <p:nvPr/>
            </p:nvSpPr>
            <p:spPr bwMode="auto">
              <a:xfrm rot="-3428862">
                <a:off x="2704" y="1445"/>
                <a:ext cx="365" cy="62"/>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4" name="Text Box 36"/>
              <p:cNvSpPr txBox="1">
                <a:spLocks noChangeArrowheads="1"/>
              </p:cNvSpPr>
              <p:nvPr/>
            </p:nvSpPr>
            <p:spPr bwMode="auto">
              <a:xfrm rot="-3428862">
                <a:off x="2395" y="1442"/>
                <a:ext cx="365" cy="61"/>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5" name="Text Box 37"/>
              <p:cNvSpPr txBox="1">
                <a:spLocks noChangeArrowheads="1"/>
              </p:cNvSpPr>
              <p:nvPr/>
            </p:nvSpPr>
            <p:spPr bwMode="auto">
              <a:xfrm rot="-3401362">
                <a:off x="1827" y="1446"/>
                <a:ext cx="365" cy="61"/>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6" name="Text Box 38"/>
              <p:cNvSpPr txBox="1">
                <a:spLocks noChangeArrowheads="1"/>
              </p:cNvSpPr>
              <p:nvPr/>
            </p:nvSpPr>
            <p:spPr bwMode="auto">
              <a:xfrm rot="-3401362">
                <a:off x="1512" y="1449"/>
                <a:ext cx="365" cy="61"/>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7" name="Text Box 39"/>
              <p:cNvSpPr txBox="1">
                <a:spLocks noChangeArrowheads="1"/>
              </p:cNvSpPr>
              <p:nvPr/>
            </p:nvSpPr>
            <p:spPr bwMode="auto">
              <a:xfrm rot="-3428862">
                <a:off x="1196" y="1443"/>
                <a:ext cx="365" cy="62"/>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8" name="Text Box 40"/>
              <p:cNvSpPr txBox="1">
                <a:spLocks noChangeArrowheads="1"/>
              </p:cNvSpPr>
              <p:nvPr/>
            </p:nvSpPr>
            <p:spPr bwMode="auto">
              <a:xfrm rot="-3428862">
                <a:off x="896" y="1447"/>
                <a:ext cx="366" cy="62"/>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sp>
            <p:nvSpPr>
              <p:cNvPr id="820259" name="Text Box 41"/>
              <p:cNvSpPr txBox="1">
                <a:spLocks noChangeArrowheads="1"/>
              </p:cNvSpPr>
              <p:nvPr/>
            </p:nvSpPr>
            <p:spPr bwMode="auto">
              <a:xfrm rot="-3401362">
                <a:off x="610" y="1447"/>
                <a:ext cx="366" cy="61"/>
              </a:xfrm>
              <a:prstGeom prst="rect">
                <a:avLst/>
              </a:prstGeom>
              <a:noFill/>
              <a:ln w="9525">
                <a:noFill/>
                <a:miter lim="800000"/>
                <a:headEnd/>
                <a:tailEnd/>
              </a:ln>
            </p:spPr>
            <p:txBody>
              <a:bodyPr vert="eaVert" wrap="none">
                <a:spAutoFit/>
              </a:bodyPr>
              <a:lstStyle/>
              <a:p>
                <a:pPr eaLnBrk="0" hangingPunct="0">
                  <a:spcBef>
                    <a:spcPct val="20000"/>
                  </a:spcBef>
                </a:pPr>
                <a:endParaRPr lang="en-US" sz="1400" b="1"/>
              </a:p>
            </p:txBody>
          </p:sp>
        </p:grpSp>
        <p:grpSp>
          <p:nvGrpSpPr>
            <p:cNvPr id="7" name="Group 42"/>
            <p:cNvGrpSpPr>
              <a:grpSpLocks/>
            </p:cNvGrpSpPr>
            <p:nvPr/>
          </p:nvGrpSpPr>
          <p:grpSpPr bwMode="auto">
            <a:xfrm>
              <a:off x="1538" y="1443"/>
              <a:ext cx="371" cy="285"/>
              <a:chOff x="1375" y="1584"/>
              <a:chExt cx="371" cy="285"/>
            </a:xfrm>
          </p:grpSpPr>
          <p:sp>
            <p:nvSpPr>
              <p:cNvPr id="820249" name="Line 43"/>
              <p:cNvSpPr>
                <a:spLocks noChangeShapeType="1"/>
              </p:cNvSpPr>
              <p:nvPr/>
            </p:nvSpPr>
            <p:spPr bwMode="auto">
              <a:xfrm>
                <a:off x="1402" y="1584"/>
                <a:ext cx="7" cy="285"/>
              </a:xfrm>
              <a:prstGeom prst="line">
                <a:avLst/>
              </a:prstGeom>
              <a:noFill/>
              <a:ln w="101600">
                <a:solidFill>
                  <a:schemeClr val="folHlink"/>
                </a:solidFill>
                <a:round/>
                <a:headEnd/>
                <a:tailEnd/>
              </a:ln>
            </p:spPr>
            <p:txBody>
              <a:bodyPr/>
              <a:lstStyle/>
              <a:p>
                <a:endParaRPr lang="en-US"/>
              </a:p>
            </p:txBody>
          </p:sp>
          <p:sp>
            <p:nvSpPr>
              <p:cNvPr id="820250" name="Line 44"/>
              <p:cNvSpPr>
                <a:spLocks noChangeShapeType="1"/>
              </p:cNvSpPr>
              <p:nvPr/>
            </p:nvSpPr>
            <p:spPr bwMode="auto">
              <a:xfrm flipH="1">
                <a:off x="1375" y="1869"/>
                <a:ext cx="371" cy="0"/>
              </a:xfrm>
              <a:prstGeom prst="line">
                <a:avLst/>
              </a:prstGeom>
              <a:noFill/>
              <a:ln w="101600">
                <a:solidFill>
                  <a:schemeClr val="folHlink"/>
                </a:solidFill>
                <a:round/>
                <a:headEnd/>
                <a:tailEnd/>
              </a:ln>
            </p:spPr>
            <p:txBody>
              <a:bodyPr/>
              <a:lstStyle/>
              <a:p>
                <a:endParaRPr lang="en-US"/>
              </a:p>
            </p:txBody>
          </p:sp>
          <p:sp>
            <p:nvSpPr>
              <p:cNvPr id="820251" name="Line 45"/>
              <p:cNvSpPr>
                <a:spLocks noChangeShapeType="1"/>
              </p:cNvSpPr>
              <p:nvPr/>
            </p:nvSpPr>
            <p:spPr bwMode="auto">
              <a:xfrm>
                <a:off x="1703" y="1584"/>
                <a:ext cx="7" cy="285"/>
              </a:xfrm>
              <a:prstGeom prst="line">
                <a:avLst/>
              </a:prstGeom>
              <a:noFill/>
              <a:ln w="101600">
                <a:solidFill>
                  <a:schemeClr val="folHlink"/>
                </a:solidFill>
                <a:round/>
                <a:headEnd/>
                <a:tailEnd/>
              </a:ln>
            </p:spPr>
            <p:txBody>
              <a:bodyPr/>
              <a:lstStyle/>
              <a:p>
                <a:endParaRPr lang="en-US"/>
              </a:p>
            </p:txBody>
          </p:sp>
        </p:grpSp>
        <p:grpSp>
          <p:nvGrpSpPr>
            <p:cNvPr id="8" name="Group 46"/>
            <p:cNvGrpSpPr>
              <a:grpSpLocks/>
            </p:cNvGrpSpPr>
            <p:nvPr/>
          </p:nvGrpSpPr>
          <p:grpSpPr bwMode="auto">
            <a:xfrm>
              <a:off x="649" y="1440"/>
              <a:ext cx="1859" cy="518"/>
              <a:chOff x="489" y="1584"/>
              <a:chExt cx="1255" cy="518"/>
            </a:xfrm>
          </p:grpSpPr>
          <p:sp>
            <p:nvSpPr>
              <p:cNvPr id="820246" name="Line 47"/>
              <p:cNvSpPr>
                <a:spLocks noChangeShapeType="1"/>
              </p:cNvSpPr>
              <p:nvPr/>
            </p:nvSpPr>
            <p:spPr bwMode="auto">
              <a:xfrm flipH="1" flipV="1">
                <a:off x="489" y="2102"/>
                <a:ext cx="1255" cy="0"/>
              </a:xfrm>
              <a:prstGeom prst="line">
                <a:avLst/>
              </a:prstGeom>
              <a:noFill/>
              <a:ln w="101600">
                <a:solidFill>
                  <a:schemeClr val="hlink"/>
                </a:solidFill>
                <a:round/>
                <a:headEnd/>
                <a:tailEnd/>
              </a:ln>
            </p:spPr>
            <p:txBody>
              <a:bodyPr/>
              <a:lstStyle/>
              <a:p>
                <a:endParaRPr lang="en-US"/>
              </a:p>
            </p:txBody>
          </p:sp>
          <p:sp>
            <p:nvSpPr>
              <p:cNvPr id="820247" name="Line 48"/>
              <p:cNvSpPr>
                <a:spLocks noChangeShapeType="1"/>
              </p:cNvSpPr>
              <p:nvPr/>
            </p:nvSpPr>
            <p:spPr bwMode="auto">
              <a:xfrm>
                <a:off x="519" y="1584"/>
                <a:ext cx="0" cy="518"/>
              </a:xfrm>
              <a:prstGeom prst="line">
                <a:avLst/>
              </a:prstGeom>
              <a:noFill/>
              <a:ln w="101600">
                <a:solidFill>
                  <a:schemeClr val="hlink"/>
                </a:solidFill>
                <a:round/>
                <a:headEnd/>
                <a:tailEnd/>
              </a:ln>
            </p:spPr>
            <p:txBody>
              <a:bodyPr/>
              <a:lstStyle/>
              <a:p>
                <a:endParaRPr lang="en-US"/>
              </a:p>
            </p:txBody>
          </p:sp>
          <p:sp>
            <p:nvSpPr>
              <p:cNvPr id="820248" name="Line 49"/>
              <p:cNvSpPr>
                <a:spLocks noChangeShapeType="1"/>
              </p:cNvSpPr>
              <p:nvPr/>
            </p:nvSpPr>
            <p:spPr bwMode="auto">
              <a:xfrm>
                <a:off x="1710" y="1584"/>
                <a:ext cx="0" cy="518"/>
              </a:xfrm>
              <a:prstGeom prst="line">
                <a:avLst/>
              </a:prstGeom>
              <a:noFill/>
              <a:ln w="101600">
                <a:solidFill>
                  <a:schemeClr val="hlink"/>
                </a:solidFill>
                <a:round/>
                <a:headEnd/>
                <a:tailEnd/>
              </a:ln>
            </p:spPr>
            <p:txBody>
              <a:bodyPr/>
              <a:lstStyle/>
              <a:p>
                <a:endParaRPr lang="en-US"/>
              </a:p>
            </p:txBody>
          </p:sp>
        </p:grpSp>
        <p:grpSp>
          <p:nvGrpSpPr>
            <p:cNvPr id="9" name="Group 50"/>
            <p:cNvGrpSpPr>
              <a:grpSpLocks/>
            </p:cNvGrpSpPr>
            <p:nvPr/>
          </p:nvGrpSpPr>
          <p:grpSpPr bwMode="auto">
            <a:xfrm>
              <a:off x="962" y="1440"/>
              <a:ext cx="1206" cy="804"/>
              <a:chOff x="802" y="1584"/>
              <a:chExt cx="1206" cy="804"/>
            </a:xfrm>
          </p:grpSpPr>
          <p:sp>
            <p:nvSpPr>
              <p:cNvPr id="820243" name="Line 51"/>
              <p:cNvSpPr>
                <a:spLocks noChangeShapeType="1"/>
              </p:cNvSpPr>
              <p:nvPr/>
            </p:nvSpPr>
            <p:spPr bwMode="auto">
              <a:xfrm>
                <a:off x="820" y="1584"/>
                <a:ext cx="2" cy="804"/>
              </a:xfrm>
              <a:prstGeom prst="line">
                <a:avLst/>
              </a:prstGeom>
              <a:noFill/>
              <a:ln w="101600">
                <a:solidFill>
                  <a:schemeClr val="tx2"/>
                </a:solidFill>
                <a:round/>
                <a:headEnd/>
                <a:tailEnd/>
              </a:ln>
            </p:spPr>
            <p:txBody>
              <a:bodyPr/>
              <a:lstStyle/>
              <a:p>
                <a:endParaRPr lang="en-US"/>
              </a:p>
            </p:txBody>
          </p:sp>
          <p:sp>
            <p:nvSpPr>
              <p:cNvPr id="820244" name="Line 52"/>
              <p:cNvSpPr>
                <a:spLocks noChangeShapeType="1"/>
              </p:cNvSpPr>
              <p:nvPr/>
            </p:nvSpPr>
            <p:spPr bwMode="auto">
              <a:xfrm flipH="1" flipV="1">
                <a:off x="802" y="2354"/>
                <a:ext cx="1206" cy="0"/>
              </a:xfrm>
              <a:prstGeom prst="line">
                <a:avLst/>
              </a:prstGeom>
              <a:noFill/>
              <a:ln w="101600">
                <a:solidFill>
                  <a:schemeClr val="tx2"/>
                </a:solidFill>
                <a:round/>
                <a:headEnd/>
                <a:tailEnd/>
              </a:ln>
            </p:spPr>
            <p:txBody>
              <a:bodyPr/>
              <a:lstStyle/>
              <a:p>
                <a:endParaRPr lang="en-US"/>
              </a:p>
            </p:txBody>
          </p:sp>
          <p:sp>
            <p:nvSpPr>
              <p:cNvPr id="820245" name="Line 53"/>
              <p:cNvSpPr>
                <a:spLocks noChangeShapeType="1"/>
              </p:cNvSpPr>
              <p:nvPr/>
            </p:nvSpPr>
            <p:spPr bwMode="auto">
              <a:xfrm>
                <a:off x="1996" y="1584"/>
                <a:ext cx="2" cy="804"/>
              </a:xfrm>
              <a:prstGeom prst="line">
                <a:avLst/>
              </a:prstGeom>
              <a:noFill/>
              <a:ln w="101600">
                <a:solidFill>
                  <a:schemeClr val="tx2"/>
                </a:solidFill>
                <a:round/>
                <a:headEnd/>
                <a:tailEnd/>
              </a:ln>
            </p:spPr>
            <p:txBody>
              <a:bodyPr/>
              <a:lstStyle/>
              <a:p>
                <a:endParaRPr lang="en-US"/>
              </a:p>
            </p:txBody>
          </p:sp>
        </p:grpSp>
        <p:grpSp>
          <p:nvGrpSpPr>
            <p:cNvPr id="10" name="Group 54"/>
            <p:cNvGrpSpPr>
              <a:grpSpLocks/>
            </p:cNvGrpSpPr>
            <p:nvPr/>
          </p:nvGrpSpPr>
          <p:grpSpPr bwMode="auto">
            <a:xfrm>
              <a:off x="1250" y="1440"/>
              <a:ext cx="1534" cy="1008"/>
              <a:chOff x="1090" y="2976"/>
              <a:chExt cx="1240" cy="1008"/>
            </a:xfrm>
          </p:grpSpPr>
          <p:sp>
            <p:nvSpPr>
              <p:cNvPr id="820240" name="Line 55"/>
              <p:cNvSpPr>
                <a:spLocks noChangeShapeType="1"/>
              </p:cNvSpPr>
              <p:nvPr/>
            </p:nvSpPr>
            <p:spPr bwMode="auto">
              <a:xfrm>
                <a:off x="1104" y="2976"/>
                <a:ext cx="2" cy="1008"/>
              </a:xfrm>
              <a:prstGeom prst="line">
                <a:avLst/>
              </a:prstGeom>
              <a:noFill/>
              <a:ln w="101600">
                <a:solidFill>
                  <a:schemeClr val="accent2"/>
                </a:solidFill>
                <a:round/>
                <a:headEnd/>
                <a:tailEnd/>
              </a:ln>
            </p:spPr>
            <p:txBody>
              <a:bodyPr/>
              <a:lstStyle/>
              <a:p>
                <a:endParaRPr lang="en-US"/>
              </a:p>
            </p:txBody>
          </p:sp>
          <p:sp>
            <p:nvSpPr>
              <p:cNvPr id="820241" name="Line 56"/>
              <p:cNvSpPr>
                <a:spLocks noChangeShapeType="1"/>
              </p:cNvSpPr>
              <p:nvPr/>
            </p:nvSpPr>
            <p:spPr bwMode="auto">
              <a:xfrm>
                <a:off x="2295" y="2976"/>
                <a:ext cx="2" cy="1008"/>
              </a:xfrm>
              <a:prstGeom prst="line">
                <a:avLst/>
              </a:prstGeom>
              <a:noFill/>
              <a:ln w="101600">
                <a:solidFill>
                  <a:schemeClr val="accent2"/>
                </a:solidFill>
                <a:round/>
                <a:headEnd/>
                <a:tailEnd/>
              </a:ln>
            </p:spPr>
            <p:txBody>
              <a:bodyPr/>
              <a:lstStyle/>
              <a:p>
                <a:endParaRPr lang="en-US"/>
              </a:p>
            </p:txBody>
          </p:sp>
          <p:sp>
            <p:nvSpPr>
              <p:cNvPr id="820242" name="Line 57"/>
              <p:cNvSpPr>
                <a:spLocks noChangeShapeType="1"/>
              </p:cNvSpPr>
              <p:nvPr/>
            </p:nvSpPr>
            <p:spPr bwMode="auto">
              <a:xfrm flipH="1">
                <a:off x="1090" y="3984"/>
                <a:ext cx="1240" cy="0"/>
              </a:xfrm>
              <a:prstGeom prst="line">
                <a:avLst/>
              </a:prstGeom>
              <a:noFill/>
              <a:ln w="101600">
                <a:solidFill>
                  <a:schemeClr val="accent2"/>
                </a:solidFill>
                <a:round/>
                <a:headEnd/>
                <a:tailEnd/>
              </a:ln>
            </p:spPr>
            <p:txBody>
              <a:bodyPr/>
              <a:lstStyle/>
              <a:p>
                <a:endParaRPr lang="en-US"/>
              </a:p>
            </p:txBody>
          </p:sp>
        </p:grpSp>
      </p:grpSp>
      <p:pic>
        <p:nvPicPr>
          <p:cNvPr id="820229" name="Picture 58"/>
          <p:cNvPicPr>
            <a:picLocks noChangeAspect="1" noChangeArrowheads="1"/>
          </p:cNvPicPr>
          <p:nvPr/>
        </p:nvPicPr>
        <p:blipFill>
          <a:blip r:embed="rId4" cstate="print"/>
          <a:srcRect/>
          <a:stretch>
            <a:fillRect/>
          </a:stretch>
        </p:blipFill>
        <p:spPr bwMode="auto">
          <a:xfrm>
            <a:off x="4800600" y="1295400"/>
            <a:ext cx="2990850" cy="1665288"/>
          </a:xfrm>
          <a:prstGeom prst="rect">
            <a:avLst/>
          </a:prstGeom>
          <a:noFill/>
          <a:ln w="9525">
            <a:noFill/>
            <a:miter lim="800000"/>
            <a:headEnd/>
            <a:tailEnd/>
          </a:ln>
        </p:spPr>
      </p:pic>
      <p:sp>
        <p:nvSpPr>
          <p:cNvPr id="820230" name="AutoShape 59"/>
          <p:cNvSpPr>
            <a:spLocks noChangeArrowheads="1"/>
          </p:cNvSpPr>
          <p:nvPr/>
        </p:nvSpPr>
        <p:spPr bwMode="auto">
          <a:xfrm>
            <a:off x="4495800" y="4114800"/>
            <a:ext cx="4419600" cy="1533525"/>
          </a:xfrm>
          <a:prstGeom prst="octagon">
            <a:avLst>
              <a:gd name="adj" fmla="val 29287"/>
            </a:avLst>
          </a:prstGeom>
          <a:noFill/>
          <a:ln w="25400">
            <a:solidFill>
              <a:srgbClr val="FF0000"/>
            </a:solidFill>
            <a:miter lim="800000"/>
            <a:headEnd/>
            <a:tailEnd/>
          </a:ln>
        </p:spPr>
        <p:txBody>
          <a:bodyPr wrap="none" anchor="ctr"/>
          <a:lstStyle/>
          <a:p>
            <a:endParaRPr lang="en-US"/>
          </a:p>
        </p:txBody>
      </p:sp>
      <p:pic>
        <p:nvPicPr>
          <p:cNvPr id="820231" name="Picture 60" descr="color teststand"/>
          <p:cNvPicPr>
            <a:picLocks noChangeAspect="1" noChangeArrowheads="1"/>
          </p:cNvPicPr>
          <p:nvPr/>
        </p:nvPicPr>
        <p:blipFill>
          <a:blip r:embed="rId5" cstate="print"/>
          <a:srcRect/>
          <a:stretch>
            <a:fillRect/>
          </a:stretch>
        </p:blipFill>
        <p:spPr bwMode="auto">
          <a:xfrm>
            <a:off x="8447088" y="228600"/>
            <a:ext cx="638175" cy="77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AutoShape 2"/>
          <p:cNvSpPr>
            <a:spLocks noChangeArrowheads="1"/>
          </p:cNvSpPr>
          <p:nvPr/>
        </p:nvSpPr>
        <p:spPr bwMode="auto">
          <a:xfrm>
            <a:off x="228600" y="1337794"/>
            <a:ext cx="2057400" cy="4569521"/>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t"/>
          <a:lstStyle/>
          <a:p>
            <a:pPr algn="ctr"/>
            <a:r>
              <a:rPr lang="en-US" sz="2000" dirty="0" smtClean="0">
                <a:latin typeface="+mj-lt"/>
              </a:rPr>
              <a:t>Test Hardware</a:t>
            </a:r>
            <a:endParaRPr lang="en-US" sz="2000" dirty="0">
              <a:latin typeface="+mj-lt"/>
            </a:endParaRPr>
          </a:p>
        </p:txBody>
      </p:sp>
      <p:sp>
        <p:nvSpPr>
          <p:cNvPr id="17410" name="AutoShape 2"/>
          <p:cNvSpPr>
            <a:spLocks noChangeArrowheads="1"/>
          </p:cNvSpPr>
          <p:nvPr/>
        </p:nvSpPr>
        <p:spPr bwMode="auto">
          <a:xfrm>
            <a:off x="2569024" y="1337794"/>
            <a:ext cx="3316514" cy="4569521"/>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t"/>
          <a:lstStyle/>
          <a:p>
            <a:pPr algn="ctr"/>
            <a:r>
              <a:rPr lang="en-US" sz="2000" dirty="0" smtClean="0">
                <a:latin typeface="+mj-lt"/>
              </a:rPr>
              <a:t>Switch Hardware</a:t>
            </a:r>
          </a:p>
        </p:txBody>
      </p:sp>
      <p:sp>
        <p:nvSpPr>
          <p:cNvPr id="17412" name="AutoShape 4"/>
          <p:cNvSpPr>
            <a:spLocks noChangeArrowheads="1"/>
          </p:cNvSpPr>
          <p:nvPr/>
        </p:nvSpPr>
        <p:spPr bwMode="auto">
          <a:xfrm>
            <a:off x="2717795" y="2372457"/>
            <a:ext cx="3018972" cy="3367314"/>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t"/>
          <a:lstStyle/>
          <a:p>
            <a:pPr algn="r"/>
            <a:r>
              <a:rPr lang="en-US" dirty="0" smtClean="0">
                <a:latin typeface="Arial Narrow" pitchFamily="34" charset="0"/>
              </a:rPr>
              <a:t>8X64 Matrix Topology</a:t>
            </a:r>
          </a:p>
        </p:txBody>
      </p:sp>
      <p:sp>
        <p:nvSpPr>
          <p:cNvPr id="17419" name="AutoShape 11"/>
          <p:cNvSpPr>
            <a:spLocks noChangeArrowheads="1"/>
          </p:cNvSpPr>
          <p:nvPr/>
        </p:nvSpPr>
        <p:spPr bwMode="auto">
          <a:xfrm>
            <a:off x="318166" y="3193961"/>
            <a:ext cx="1828800" cy="857251"/>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smtClean="0">
                <a:latin typeface="Arial Narrow" pitchFamily="34" charset="0"/>
              </a:rPr>
              <a:t>Arbitrary </a:t>
            </a:r>
          </a:p>
          <a:p>
            <a:pPr algn="ctr"/>
            <a:r>
              <a:rPr lang="en-US" dirty="0" smtClean="0">
                <a:latin typeface="Arial Narrow" pitchFamily="34" charset="0"/>
              </a:rPr>
              <a:t>Waveform</a:t>
            </a:r>
          </a:p>
          <a:p>
            <a:pPr algn="ctr"/>
            <a:r>
              <a:rPr lang="en-US" dirty="0" smtClean="0">
                <a:latin typeface="Arial Narrow" pitchFamily="34" charset="0"/>
              </a:rPr>
              <a:t>Generator</a:t>
            </a:r>
            <a:endParaRPr lang="en-US" dirty="0">
              <a:latin typeface="Arial Narrow" pitchFamily="34" charset="0"/>
            </a:endParaRPr>
          </a:p>
        </p:txBody>
      </p:sp>
      <p:sp>
        <p:nvSpPr>
          <p:cNvPr id="17421" name="AutoShape 13"/>
          <p:cNvSpPr>
            <a:spLocks noChangeArrowheads="1"/>
          </p:cNvSpPr>
          <p:nvPr/>
        </p:nvSpPr>
        <p:spPr bwMode="auto">
          <a:xfrm>
            <a:off x="6164408" y="1334281"/>
            <a:ext cx="2743200" cy="4726637"/>
          </a:xfrm>
          <a:prstGeom prst="roundRect">
            <a:avLst>
              <a:gd name="adj" fmla="val 16667"/>
            </a:avLst>
          </a:prstGeom>
          <a:gradFill>
            <a:gsLst>
              <a:gs pos="0">
                <a:schemeClr val="tx1">
                  <a:lumMod val="50000"/>
                  <a:lumOff val="50000"/>
                </a:schemeClr>
              </a:gs>
              <a:gs pos="80000">
                <a:schemeClr val="tx1">
                  <a:lumMod val="65000"/>
                  <a:lumOff val="35000"/>
                </a:schemeClr>
              </a:gs>
              <a:gs pos="100000">
                <a:schemeClr val="tx1">
                  <a:lumMod val="75000"/>
                  <a:lumOff val="25000"/>
                </a:schemeClr>
              </a:gs>
            </a:gsLst>
          </a:gradFill>
          <a:ln>
            <a:headEnd/>
            <a:tailEnd/>
          </a:ln>
        </p:spPr>
        <p:style>
          <a:lnRef idx="0">
            <a:schemeClr val="dk1"/>
          </a:lnRef>
          <a:fillRef idx="3">
            <a:schemeClr val="dk1"/>
          </a:fillRef>
          <a:effectRef idx="3">
            <a:schemeClr val="dk1"/>
          </a:effectRef>
          <a:fontRef idx="minor">
            <a:schemeClr val="lt1"/>
          </a:fontRef>
        </p:style>
        <p:txBody>
          <a:bodyPr wrap="none" anchor="t"/>
          <a:lstStyle/>
          <a:p>
            <a:pPr algn="ctr"/>
            <a:r>
              <a:rPr lang="en-US" sz="2000" dirty="0" smtClean="0">
                <a:latin typeface="+mj-lt"/>
              </a:rPr>
              <a:t>Unit Under Test</a:t>
            </a:r>
            <a:endParaRPr lang="en-US" sz="2000" dirty="0">
              <a:latin typeface="+mj-lt"/>
            </a:endParaRPr>
          </a:p>
        </p:txBody>
      </p:sp>
      <p:sp>
        <p:nvSpPr>
          <p:cNvPr id="17456" name="Line 48"/>
          <p:cNvSpPr>
            <a:spLocks noChangeShapeType="1"/>
          </p:cNvSpPr>
          <p:nvPr/>
        </p:nvSpPr>
        <p:spPr bwMode="auto">
          <a:xfrm>
            <a:off x="2884709" y="4656360"/>
            <a:ext cx="2616200" cy="0"/>
          </a:xfrm>
          <a:prstGeom prst="line">
            <a:avLst/>
          </a:prstGeom>
          <a:noFill/>
          <a:ln w="28575">
            <a:solidFill>
              <a:schemeClr val="tx1"/>
            </a:solidFill>
            <a:round/>
            <a:headEnd/>
            <a:tailEnd/>
          </a:ln>
          <a:effectLst/>
        </p:spPr>
        <p:txBody>
          <a:bodyPr wrap="none" anchor="ctr"/>
          <a:lstStyle/>
          <a:p>
            <a:endParaRPr lang="en-US"/>
          </a:p>
        </p:txBody>
      </p:sp>
      <p:sp>
        <p:nvSpPr>
          <p:cNvPr id="17457" name="Line 49"/>
          <p:cNvSpPr>
            <a:spLocks noChangeShapeType="1"/>
          </p:cNvSpPr>
          <p:nvPr/>
        </p:nvSpPr>
        <p:spPr bwMode="auto">
          <a:xfrm>
            <a:off x="2884709" y="4808760"/>
            <a:ext cx="2616200" cy="0"/>
          </a:xfrm>
          <a:prstGeom prst="line">
            <a:avLst/>
          </a:prstGeom>
          <a:noFill/>
          <a:ln w="28575">
            <a:solidFill>
              <a:schemeClr val="tx1"/>
            </a:solidFill>
            <a:round/>
            <a:headEnd/>
            <a:tailEnd/>
          </a:ln>
          <a:effectLst/>
        </p:spPr>
        <p:txBody>
          <a:bodyPr wrap="none" anchor="ctr"/>
          <a:lstStyle/>
          <a:p>
            <a:endParaRPr lang="en-US"/>
          </a:p>
        </p:txBody>
      </p:sp>
      <p:sp>
        <p:nvSpPr>
          <p:cNvPr id="17458" name="Line 50"/>
          <p:cNvSpPr>
            <a:spLocks noChangeShapeType="1"/>
          </p:cNvSpPr>
          <p:nvPr/>
        </p:nvSpPr>
        <p:spPr bwMode="auto">
          <a:xfrm>
            <a:off x="2884709" y="4961160"/>
            <a:ext cx="2616200" cy="0"/>
          </a:xfrm>
          <a:prstGeom prst="line">
            <a:avLst/>
          </a:prstGeom>
          <a:noFill/>
          <a:ln w="28575">
            <a:solidFill>
              <a:schemeClr val="tx1"/>
            </a:solidFill>
            <a:round/>
            <a:headEnd/>
            <a:tailEnd/>
          </a:ln>
          <a:effectLst/>
        </p:spPr>
        <p:txBody>
          <a:bodyPr wrap="none" anchor="ctr"/>
          <a:lstStyle/>
          <a:p>
            <a:endParaRPr lang="en-US"/>
          </a:p>
        </p:txBody>
      </p:sp>
      <p:sp>
        <p:nvSpPr>
          <p:cNvPr id="17459" name="Line 51"/>
          <p:cNvSpPr>
            <a:spLocks noChangeShapeType="1"/>
          </p:cNvSpPr>
          <p:nvPr/>
        </p:nvSpPr>
        <p:spPr bwMode="auto">
          <a:xfrm>
            <a:off x="2884709" y="5113560"/>
            <a:ext cx="2616200" cy="0"/>
          </a:xfrm>
          <a:prstGeom prst="line">
            <a:avLst/>
          </a:prstGeom>
          <a:noFill/>
          <a:ln w="28575">
            <a:solidFill>
              <a:schemeClr val="tx1"/>
            </a:solidFill>
            <a:round/>
            <a:headEnd/>
            <a:tailEnd/>
          </a:ln>
          <a:effectLst/>
        </p:spPr>
        <p:txBody>
          <a:bodyPr wrap="none" anchor="ctr"/>
          <a:lstStyle/>
          <a:p>
            <a:endParaRPr lang="en-US"/>
          </a:p>
        </p:txBody>
      </p:sp>
      <p:sp>
        <p:nvSpPr>
          <p:cNvPr id="17460" name="Line 52"/>
          <p:cNvSpPr>
            <a:spLocks noChangeShapeType="1"/>
          </p:cNvSpPr>
          <p:nvPr/>
        </p:nvSpPr>
        <p:spPr bwMode="auto">
          <a:xfrm>
            <a:off x="2884709" y="5265960"/>
            <a:ext cx="2616200" cy="0"/>
          </a:xfrm>
          <a:prstGeom prst="line">
            <a:avLst/>
          </a:prstGeom>
          <a:noFill/>
          <a:ln w="28575">
            <a:solidFill>
              <a:schemeClr val="tx1"/>
            </a:solidFill>
            <a:round/>
            <a:headEnd/>
            <a:tailEnd/>
          </a:ln>
          <a:effectLst/>
        </p:spPr>
        <p:txBody>
          <a:bodyPr wrap="none" anchor="ctr"/>
          <a:lstStyle/>
          <a:p>
            <a:endParaRPr lang="en-US"/>
          </a:p>
        </p:txBody>
      </p:sp>
      <p:sp>
        <p:nvSpPr>
          <p:cNvPr id="121" name="AutoShape 11"/>
          <p:cNvSpPr>
            <a:spLocks noChangeArrowheads="1"/>
          </p:cNvSpPr>
          <p:nvPr/>
        </p:nvSpPr>
        <p:spPr bwMode="auto">
          <a:xfrm>
            <a:off x="318166" y="2436882"/>
            <a:ext cx="1828800" cy="697436"/>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smtClean="0">
                <a:latin typeface="Arial Narrow" pitchFamily="34" charset="0"/>
              </a:rPr>
              <a:t>High Speed </a:t>
            </a:r>
          </a:p>
          <a:p>
            <a:pPr algn="ctr"/>
            <a:r>
              <a:rPr lang="en-US" dirty="0" smtClean="0">
                <a:latin typeface="Arial Narrow" pitchFamily="34" charset="0"/>
              </a:rPr>
              <a:t>Digitizer</a:t>
            </a:r>
            <a:endParaRPr lang="en-US" dirty="0">
              <a:latin typeface="Arial Narrow" pitchFamily="34" charset="0"/>
            </a:endParaRPr>
          </a:p>
        </p:txBody>
      </p:sp>
      <p:cxnSp>
        <p:nvCxnSpPr>
          <p:cNvPr id="137" name="AutoShape 80"/>
          <p:cNvCxnSpPr>
            <a:cxnSpLocks noChangeShapeType="1"/>
            <a:stCxn id="17419" idx="3"/>
            <a:endCxn id="306" idx="0"/>
          </p:cNvCxnSpPr>
          <p:nvPr/>
        </p:nvCxnSpPr>
        <p:spPr bwMode="auto">
          <a:xfrm>
            <a:off x="2146966" y="3622587"/>
            <a:ext cx="1036464" cy="802899"/>
          </a:xfrm>
          <a:prstGeom prst="bentConnector4">
            <a:avLst>
              <a:gd name="adj1" fmla="val 100413"/>
              <a:gd name="adj2" fmla="val 128472"/>
            </a:avLst>
          </a:prstGeom>
          <a:noFill/>
          <a:ln w="28575">
            <a:solidFill>
              <a:schemeClr val="tx1">
                <a:lumMod val="75000"/>
                <a:lumOff val="25000"/>
              </a:schemeClr>
            </a:solidFill>
            <a:miter lim="800000"/>
            <a:headEnd/>
            <a:tailEnd/>
          </a:ln>
          <a:effectLst/>
        </p:spPr>
      </p:cxnSp>
      <p:cxnSp>
        <p:nvCxnSpPr>
          <p:cNvPr id="155" name="AutoShape 80"/>
          <p:cNvCxnSpPr>
            <a:cxnSpLocks noChangeShapeType="1"/>
            <a:stCxn id="121" idx="3"/>
            <a:endCxn id="307" idx="0"/>
          </p:cNvCxnSpPr>
          <p:nvPr/>
        </p:nvCxnSpPr>
        <p:spPr bwMode="auto">
          <a:xfrm>
            <a:off x="2146966" y="2785600"/>
            <a:ext cx="1153874" cy="1639886"/>
          </a:xfrm>
          <a:prstGeom prst="bentConnector4">
            <a:avLst>
              <a:gd name="adj1" fmla="val 100089"/>
              <a:gd name="adj2" fmla="val 113940"/>
            </a:avLst>
          </a:prstGeom>
          <a:noFill/>
          <a:ln w="28575">
            <a:solidFill>
              <a:schemeClr val="tx1">
                <a:lumMod val="75000"/>
                <a:lumOff val="25000"/>
              </a:schemeClr>
            </a:solidFill>
            <a:miter lim="800000"/>
            <a:headEnd/>
            <a:tailEnd/>
          </a:ln>
          <a:effectLst/>
        </p:spPr>
      </p:cxnSp>
      <p:cxnSp>
        <p:nvCxnSpPr>
          <p:cNvPr id="156" name="AutoShape 80"/>
          <p:cNvCxnSpPr>
            <a:cxnSpLocks noChangeShapeType="1"/>
            <a:stCxn id="131" idx="3"/>
            <a:endCxn id="308" idx="0"/>
          </p:cNvCxnSpPr>
          <p:nvPr/>
        </p:nvCxnSpPr>
        <p:spPr bwMode="auto">
          <a:xfrm>
            <a:off x="2162175" y="2109788"/>
            <a:ext cx="1256075" cy="2315698"/>
          </a:xfrm>
          <a:prstGeom prst="bentConnector4">
            <a:avLst>
              <a:gd name="adj1" fmla="val 99999"/>
              <a:gd name="adj2" fmla="val 109872"/>
            </a:avLst>
          </a:prstGeom>
          <a:noFill/>
          <a:ln w="28575">
            <a:solidFill>
              <a:schemeClr val="tx1">
                <a:lumMod val="75000"/>
                <a:lumOff val="25000"/>
              </a:schemeClr>
            </a:solidFill>
            <a:miter lim="800000"/>
            <a:headEnd/>
            <a:tailEnd/>
          </a:ln>
          <a:effectLst/>
        </p:spPr>
      </p:cxnSp>
      <p:grpSp>
        <p:nvGrpSpPr>
          <p:cNvPr id="2" name="Group 172"/>
          <p:cNvGrpSpPr/>
          <p:nvPr/>
        </p:nvGrpSpPr>
        <p:grpSpPr>
          <a:xfrm rot="10800000">
            <a:off x="6589476" y="4328672"/>
            <a:ext cx="703945" cy="136071"/>
            <a:chOff x="6509656" y="4295775"/>
            <a:chExt cx="838200" cy="139246"/>
          </a:xfrm>
        </p:grpSpPr>
        <p:sp>
          <p:nvSpPr>
            <p:cNvPr id="191" name="Rectangle 68"/>
            <p:cNvSpPr>
              <a:spLocks noChangeArrowheads="1"/>
            </p:cNvSpPr>
            <p:nvPr/>
          </p:nvSpPr>
          <p:spPr bwMode="auto">
            <a:xfrm rot="16200000">
              <a:off x="6478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2" name="Rectangle 69"/>
            <p:cNvSpPr>
              <a:spLocks noChangeArrowheads="1"/>
            </p:cNvSpPr>
            <p:nvPr/>
          </p:nvSpPr>
          <p:spPr bwMode="auto">
            <a:xfrm rot="16200000">
              <a:off x="66305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3" name="Rectangle 70"/>
            <p:cNvSpPr>
              <a:spLocks noChangeArrowheads="1"/>
            </p:cNvSpPr>
            <p:nvPr/>
          </p:nvSpPr>
          <p:spPr bwMode="auto">
            <a:xfrm rot="16200000">
              <a:off x="67829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4" name="Rectangle 71"/>
            <p:cNvSpPr>
              <a:spLocks noChangeArrowheads="1"/>
            </p:cNvSpPr>
            <p:nvPr/>
          </p:nvSpPr>
          <p:spPr bwMode="auto">
            <a:xfrm rot="16200000">
              <a:off x="69353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5" name="Rectangle 72"/>
            <p:cNvSpPr>
              <a:spLocks noChangeArrowheads="1"/>
            </p:cNvSpPr>
            <p:nvPr/>
          </p:nvSpPr>
          <p:spPr bwMode="auto">
            <a:xfrm rot="16200000">
              <a:off x="70877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6" name="Rectangle 73"/>
            <p:cNvSpPr>
              <a:spLocks noChangeArrowheads="1"/>
            </p:cNvSpPr>
            <p:nvPr/>
          </p:nvSpPr>
          <p:spPr bwMode="auto">
            <a:xfrm rot="16200000">
              <a:off x="7240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grpSp>
      <p:sp>
        <p:nvSpPr>
          <p:cNvPr id="188" name="Rectangle 67"/>
          <p:cNvSpPr>
            <a:spLocks noChangeArrowheads="1"/>
          </p:cNvSpPr>
          <p:nvPr/>
        </p:nvSpPr>
        <p:spPr bwMode="auto">
          <a:xfrm rot="5400000">
            <a:off x="6191648" y="4690674"/>
            <a:ext cx="1499616" cy="990600"/>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en-US"/>
          </a:p>
        </p:txBody>
      </p:sp>
      <p:sp>
        <p:nvSpPr>
          <p:cNvPr id="189" name="Rounded Rectangle 188"/>
          <p:cNvSpPr/>
          <p:nvPr/>
        </p:nvSpPr>
        <p:spPr bwMode="auto">
          <a:xfrm>
            <a:off x="6621417" y="4888377"/>
            <a:ext cx="640080" cy="261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Filter</a:t>
            </a:r>
          </a:p>
        </p:txBody>
      </p:sp>
      <p:sp>
        <p:nvSpPr>
          <p:cNvPr id="190" name="Rounded Rectangle 189"/>
          <p:cNvSpPr/>
          <p:nvPr/>
        </p:nvSpPr>
        <p:spPr bwMode="auto">
          <a:xfrm>
            <a:off x="6621417" y="4540033"/>
            <a:ext cx="640080" cy="261258"/>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LED</a:t>
            </a:r>
          </a:p>
        </p:txBody>
      </p:sp>
      <p:cxnSp>
        <p:nvCxnSpPr>
          <p:cNvPr id="208" name="AutoShape 80"/>
          <p:cNvCxnSpPr>
            <a:cxnSpLocks noChangeShapeType="1"/>
            <a:stCxn id="129" idx="0"/>
            <a:endCxn id="195" idx="1"/>
          </p:cNvCxnSpPr>
          <p:nvPr/>
        </p:nvCxnSpPr>
        <p:spPr bwMode="auto">
          <a:xfrm rot="5400000" flipH="1" flipV="1">
            <a:off x="5918516" y="3589555"/>
            <a:ext cx="91830" cy="1570063"/>
          </a:xfrm>
          <a:prstGeom prst="bentConnector5">
            <a:avLst>
              <a:gd name="adj1" fmla="val 235108"/>
              <a:gd name="adj2" fmla="val 47833"/>
              <a:gd name="adj3" fmla="val 231382"/>
            </a:avLst>
          </a:prstGeom>
          <a:noFill/>
          <a:ln w="28575">
            <a:solidFill>
              <a:schemeClr val="tx1">
                <a:lumMod val="75000"/>
                <a:lumOff val="25000"/>
              </a:schemeClr>
            </a:solidFill>
            <a:miter lim="800000"/>
            <a:headEnd/>
            <a:tailEnd/>
          </a:ln>
          <a:effectLst/>
        </p:spPr>
      </p:cxnSp>
      <p:cxnSp>
        <p:nvCxnSpPr>
          <p:cNvPr id="220" name="AutoShape 80"/>
          <p:cNvCxnSpPr>
            <a:cxnSpLocks noChangeShapeType="1"/>
            <a:stCxn id="128" idx="0"/>
            <a:endCxn id="194" idx="1"/>
          </p:cNvCxnSpPr>
          <p:nvPr/>
        </p:nvCxnSpPr>
        <p:spPr bwMode="auto">
          <a:xfrm rot="5400000" flipH="1" flipV="1">
            <a:off x="5923806" y="3466855"/>
            <a:ext cx="91830" cy="1815463"/>
          </a:xfrm>
          <a:prstGeom prst="bentConnector5">
            <a:avLst>
              <a:gd name="adj1" fmla="val 276598"/>
              <a:gd name="adj2" fmla="val 48126"/>
              <a:gd name="adj3" fmla="val 272872"/>
            </a:avLst>
          </a:prstGeom>
          <a:noFill/>
          <a:ln w="28575">
            <a:solidFill>
              <a:schemeClr val="tx1">
                <a:lumMod val="75000"/>
                <a:lumOff val="25000"/>
              </a:schemeClr>
            </a:solidFill>
            <a:miter lim="800000"/>
            <a:headEnd/>
            <a:tailEnd/>
          </a:ln>
          <a:effectLst/>
        </p:spPr>
      </p:cxnSp>
      <p:cxnSp>
        <p:nvCxnSpPr>
          <p:cNvPr id="239" name="AutoShape 80"/>
          <p:cNvCxnSpPr>
            <a:cxnSpLocks noChangeShapeType="1"/>
            <a:stCxn id="127" idx="0"/>
            <a:endCxn id="193" idx="1"/>
          </p:cNvCxnSpPr>
          <p:nvPr/>
        </p:nvCxnSpPr>
        <p:spPr bwMode="auto">
          <a:xfrm rot="5400000" flipH="1" flipV="1">
            <a:off x="5929096" y="3344155"/>
            <a:ext cx="91830" cy="2060863"/>
          </a:xfrm>
          <a:prstGeom prst="bentConnector5">
            <a:avLst>
              <a:gd name="adj1" fmla="val 318088"/>
              <a:gd name="adj2" fmla="val 48349"/>
              <a:gd name="adj3" fmla="val 314361"/>
            </a:avLst>
          </a:prstGeom>
          <a:noFill/>
          <a:ln w="28575">
            <a:solidFill>
              <a:schemeClr val="tx1">
                <a:lumMod val="75000"/>
                <a:lumOff val="25000"/>
              </a:schemeClr>
            </a:solidFill>
            <a:miter lim="800000"/>
            <a:headEnd/>
            <a:tailEnd/>
          </a:ln>
          <a:effectLst/>
        </p:spPr>
      </p:cxnSp>
      <p:grpSp>
        <p:nvGrpSpPr>
          <p:cNvPr id="3" name="Group 361"/>
          <p:cNvGrpSpPr/>
          <p:nvPr/>
        </p:nvGrpSpPr>
        <p:grpSpPr>
          <a:xfrm>
            <a:off x="3066020" y="4420503"/>
            <a:ext cx="2230782" cy="999225"/>
            <a:chOff x="3066020" y="4020447"/>
            <a:chExt cx="2230782" cy="1455058"/>
          </a:xfrm>
        </p:grpSpPr>
        <p:sp>
          <p:nvSpPr>
            <p:cNvPr id="17464" name="Line 56"/>
            <p:cNvSpPr>
              <a:spLocks noChangeShapeType="1"/>
            </p:cNvSpPr>
            <p:nvPr/>
          </p:nvSpPr>
          <p:spPr bwMode="auto">
            <a:xfrm>
              <a:off x="353566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65" name="Line 57"/>
            <p:cNvSpPr>
              <a:spLocks noChangeShapeType="1"/>
            </p:cNvSpPr>
            <p:nvPr/>
          </p:nvSpPr>
          <p:spPr bwMode="auto">
            <a:xfrm>
              <a:off x="365307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66" name="Line 58"/>
            <p:cNvSpPr>
              <a:spLocks noChangeShapeType="1"/>
            </p:cNvSpPr>
            <p:nvPr/>
          </p:nvSpPr>
          <p:spPr bwMode="auto">
            <a:xfrm>
              <a:off x="377048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67" name="Line 59"/>
            <p:cNvSpPr>
              <a:spLocks noChangeShapeType="1"/>
            </p:cNvSpPr>
            <p:nvPr/>
          </p:nvSpPr>
          <p:spPr bwMode="auto">
            <a:xfrm>
              <a:off x="388789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68" name="Line 60"/>
            <p:cNvSpPr>
              <a:spLocks noChangeShapeType="1"/>
            </p:cNvSpPr>
            <p:nvPr/>
          </p:nvSpPr>
          <p:spPr bwMode="auto">
            <a:xfrm>
              <a:off x="400530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69" name="Line 61"/>
            <p:cNvSpPr>
              <a:spLocks noChangeShapeType="1"/>
            </p:cNvSpPr>
            <p:nvPr/>
          </p:nvSpPr>
          <p:spPr bwMode="auto">
            <a:xfrm>
              <a:off x="412271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70" name="Line 62"/>
            <p:cNvSpPr>
              <a:spLocks noChangeShapeType="1"/>
            </p:cNvSpPr>
            <p:nvPr/>
          </p:nvSpPr>
          <p:spPr bwMode="auto">
            <a:xfrm>
              <a:off x="424012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71" name="Line 63"/>
            <p:cNvSpPr>
              <a:spLocks noChangeShapeType="1"/>
            </p:cNvSpPr>
            <p:nvPr/>
          </p:nvSpPr>
          <p:spPr bwMode="auto">
            <a:xfrm>
              <a:off x="435753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72" name="Line 64"/>
            <p:cNvSpPr>
              <a:spLocks noChangeShapeType="1"/>
            </p:cNvSpPr>
            <p:nvPr/>
          </p:nvSpPr>
          <p:spPr bwMode="auto">
            <a:xfrm>
              <a:off x="447494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17473" name="Line 65"/>
            <p:cNvSpPr>
              <a:spLocks noChangeShapeType="1"/>
            </p:cNvSpPr>
            <p:nvPr/>
          </p:nvSpPr>
          <p:spPr bwMode="auto">
            <a:xfrm>
              <a:off x="4592350" y="4027706"/>
              <a:ext cx="0" cy="1447799"/>
            </a:xfrm>
            <a:prstGeom prst="line">
              <a:avLst/>
            </a:prstGeom>
            <a:noFill/>
            <a:ln w="28575">
              <a:solidFill>
                <a:schemeClr val="tx1"/>
              </a:solidFill>
              <a:round/>
              <a:headEnd/>
              <a:tailEnd/>
            </a:ln>
            <a:effectLst/>
          </p:spPr>
          <p:txBody>
            <a:bodyPr wrap="none" anchor="ctr"/>
            <a:lstStyle/>
            <a:p>
              <a:endParaRPr lang="en-US"/>
            </a:p>
          </p:txBody>
        </p:sp>
        <p:sp>
          <p:nvSpPr>
            <p:cNvPr id="125" name="Line 56"/>
            <p:cNvSpPr>
              <a:spLocks noChangeShapeType="1"/>
            </p:cNvSpPr>
            <p:nvPr/>
          </p:nvSpPr>
          <p:spPr bwMode="auto">
            <a:xfrm>
              <a:off x="4709760" y="4020448"/>
              <a:ext cx="0" cy="1447799"/>
            </a:xfrm>
            <a:prstGeom prst="line">
              <a:avLst/>
            </a:prstGeom>
            <a:noFill/>
            <a:ln w="28575">
              <a:solidFill>
                <a:schemeClr val="tx1"/>
              </a:solidFill>
              <a:round/>
              <a:headEnd/>
              <a:tailEnd/>
            </a:ln>
            <a:effectLst/>
          </p:spPr>
          <p:txBody>
            <a:bodyPr wrap="none" anchor="ctr"/>
            <a:lstStyle/>
            <a:p>
              <a:endParaRPr lang="en-US"/>
            </a:p>
          </p:txBody>
        </p:sp>
        <p:sp>
          <p:nvSpPr>
            <p:cNvPr id="126" name="Line 57"/>
            <p:cNvSpPr>
              <a:spLocks noChangeShapeType="1"/>
            </p:cNvSpPr>
            <p:nvPr/>
          </p:nvSpPr>
          <p:spPr bwMode="auto">
            <a:xfrm>
              <a:off x="4827170" y="4020447"/>
              <a:ext cx="0" cy="1447798"/>
            </a:xfrm>
            <a:prstGeom prst="line">
              <a:avLst/>
            </a:prstGeom>
            <a:noFill/>
            <a:ln w="28575">
              <a:solidFill>
                <a:schemeClr val="tx1"/>
              </a:solidFill>
              <a:round/>
              <a:headEnd/>
              <a:tailEnd/>
            </a:ln>
            <a:effectLst/>
          </p:spPr>
          <p:txBody>
            <a:bodyPr wrap="none" anchor="ctr"/>
            <a:lstStyle/>
            <a:p>
              <a:endParaRPr lang="en-US"/>
            </a:p>
          </p:txBody>
        </p:sp>
        <p:sp>
          <p:nvSpPr>
            <p:cNvPr id="127" name="Line 58"/>
            <p:cNvSpPr>
              <a:spLocks noChangeShapeType="1"/>
            </p:cNvSpPr>
            <p:nvPr/>
          </p:nvSpPr>
          <p:spPr bwMode="auto">
            <a:xfrm>
              <a:off x="4944580" y="4020448"/>
              <a:ext cx="0" cy="1447799"/>
            </a:xfrm>
            <a:prstGeom prst="line">
              <a:avLst/>
            </a:prstGeom>
            <a:noFill/>
            <a:ln w="28575">
              <a:solidFill>
                <a:schemeClr val="tx1"/>
              </a:solidFill>
              <a:round/>
              <a:headEnd/>
              <a:tailEnd/>
            </a:ln>
            <a:effectLst/>
          </p:spPr>
          <p:txBody>
            <a:bodyPr wrap="none" anchor="ctr"/>
            <a:lstStyle/>
            <a:p>
              <a:endParaRPr lang="en-US"/>
            </a:p>
          </p:txBody>
        </p:sp>
        <p:sp>
          <p:nvSpPr>
            <p:cNvPr id="128" name="Line 59"/>
            <p:cNvSpPr>
              <a:spLocks noChangeShapeType="1"/>
            </p:cNvSpPr>
            <p:nvPr/>
          </p:nvSpPr>
          <p:spPr bwMode="auto">
            <a:xfrm>
              <a:off x="5061990" y="4020448"/>
              <a:ext cx="0" cy="1447799"/>
            </a:xfrm>
            <a:prstGeom prst="line">
              <a:avLst/>
            </a:prstGeom>
            <a:noFill/>
            <a:ln w="28575">
              <a:solidFill>
                <a:schemeClr val="tx1"/>
              </a:solidFill>
              <a:round/>
              <a:headEnd/>
              <a:tailEnd/>
            </a:ln>
            <a:effectLst/>
          </p:spPr>
          <p:txBody>
            <a:bodyPr wrap="none" anchor="ctr"/>
            <a:lstStyle/>
            <a:p>
              <a:endParaRPr lang="en-US"/>
            </a:p>
          </p:txBody>
        </p:sp>
        <p:sp>
          <p:nvSpPr>
            <p:cNvPr id="129" name="Line 60"/>
            <p:cNvSpPr>
              <a:spLocks noChangeShapeType="1"/>
            </p:cNvSpPr>
            <p:nvPr/>
          </p:nvSpPr>
          <p:spPr bwMode="auto">
            <a:xfrm>
              <a:off x="5179400" y="4020449"/>
              <a:ext cx="0" cy="1447799"/>
            </a:xfrm>
            <a:prstGeom prst="line">
              <a:avLst/>
            </a:prstGeom>
            <a:noFill/>
            <a:ln w="28575">
              <a:solidFill>
                <a:schemeClr val="tx1"/>
              </a:solidFill>
              <a:round/>
              <a:headEnd/>
              <a:tailEnd/>
            </a:ln>
            <a:effectLst/>
          </p:spPr>
          <p:txBody>
            <a:bodyPr wrap="none" anchor="ctr"/>
            <a:lstStyle/>
            <a:p>
              <a:endParaRPr lang="en-US"/>
            </a:p>
          </p:txBody>
        </p:sp>
        <p:sp>
          <p:nvSpPr>
            <p:cNvPr id="130" name="Line 61"/>
            <p:cNvSpPr>
              <a:spLocks noChangeShapeType="1"/>
            </p:cNvSpPr>
            <p:nvPr/>
          </p:nvSpPr>
          <p:spPr bwMode="auto">
            <a:xfrm>
              <a:off x="5296802" y="4020448"/>
              <a:ext cx="0" cy="1447799"/>
            </a:xfrm>
            <a:prstGeom prst="line">
              <a:avLst/>
            </a:prstGeom>
            <a:noFill/>
            <a:ln w="28575">
              <a:solidFill>
                <a:schemeClr val="tx1"/>
              </a:solidFill>
              <a:round/>
              <a:headEnd/>
              <a:tailEnd/>
            </a:ln>
            <a:effectLst/>
          </p:spPr>
          <p:txBody>
            <a:bodyPr wrap="none" anchor="ctr"/>
            <a:lstStyle/>
            <a:p>
              <a:endParaRPr lang="en-US"/>
            </a:p>
          </p:txBody>
        </p:sp>
        <p:sp>
          <p:nvSpPr>
            <p:cNvPr id="305" name="Line 60"/>
            <p:cNvSpPr>
              <a:spLocks noChangeShapeType="1"/>
            </p:cNvSpPr>
            <p:nvPr/>
          </p:nvSpPr>
          <p:spPr bwMode="auto">
            <a:xfrm>
              <a:off x="306602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306" name="Line 61"/>
            <p:cNvSpPr>
              <a:spLocks noChangeShapeType="1"/>
            </p:cNvSpPr>
            <p:nvPr/>
          </p:nvSpPr>
          <p:spPr bwMode="auto">
            <a:xfrm>
              <a:off x="318343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307" name="Line 62"/>
            <p:cNvSpPr>
              <a:spLocks noChangeShapeType="1"/>
            </p:cNvSpPr>
            <p:nvPr/>
          </p:nvSpPr>
          <p:spPr bwMode="auto">
            <a:xfrm>
              <a:off x="3300840" y="4027704"/>
              <a:ext cx="0" cy="1447798"/>
            </a:xfrm>
            <a:prstGeom prst="line">
              <a:avLst/>
            </a:prstGeom>
            <a:noFill/>
            <a:ln w="28575">
              <a:solidFill>
                <a:schemeClr val="tx1"/>
              </a:solidFill>
              <a:round/>
              <a:headEnd/>
              <a:tailEnd/>
            </a:ln>
            <a:effectLst/>
          </p:spPr>
          <p:txBody>
            <a:bodyPr wrap="none" anchor="ctr"/>
            <a:lstStyle/>
            <a:p>
              <a:endParaRPr lang="en-US"/>
            </a:p>
          </p:txBody>
        </p:sp>
        <p:sp>
          <p:nvSpPr>
            <p:cNvPr id="308" name="Line 63"/>
            <p:cNvSpPr>
              <a:spLocks noChangeShapeType="1"/>
            </p:cNvSpPr>
            <p:nvPr/>
          </p:nvSpPr>
          <p:spPr bwMode="auto">
            <a:xfrm>
              <a:off x="3418250" y="4027704"/>
              <a:ext cx="0" cy="1447798"/>
            </a:xfrm>
            <a:prstGeom prst="line">
              <a:avLst/>
            </a:prstGeom>
            <a:noFill/>
            <a:ln w="28575">
              <a:solidFill>
                <a:schemeClr val="tx1"/>
              </a:solidFill>
              <a:round/>
              <a:headEnd/>
              <a:tailEnd/>
            </a:ln>
            <a:effectLst/>
          </p:spPr>
          <p:txBody>
            <a:bodyPr wrap="none" anchor="ctr"/>
            <a:lstStyle/>
            <a:p>
              <a:endParaRPr lang="en-US"/>
            </a:p>
          </p:txBody>
        </p:sp>
      </p:grpSp>
      <p:sp>
        <p:nvSpPr>
          <p:cNvPr id="104" name="Title 103"/>
          <p:cNvSpPr>
            <a:spLocks noGrp="1"/>
          </p:cNvSpPr>
          <p:nvPr>
            <p:ph type="title"/>
          </p:nvPr>
        </p:nvSpPr>
        <p:spPr/>
        <p:txBody>
          <a:bodyPr/>
          <a:lstStyle/>
          <a:p>
            <a:r>
              <a:rPr lang="en-US" dirty="0" smtClean="0"/>
              <a:t>Switch System Block Diagram</a:t>
            </a:r>
            <a:endParaRPr lang="en-US" dirty="0"/>
          </a:p>
        </p:txBody>
      </p:sp>
      <p:grpSp>
        <p:nvGrpSpPr>
          <p:cNvPr id="4" name="Scope Wire"/>
          <p:cNvGrpSpPr/>
          <p:nvPr/>
        </p:nvGrpSpPr>
        <p:grpSpPr>
          <a:xfrm>
            <a:off x="2136918" y="2780576"/>
            <a:ext cx="4740535" cy="2024250"/>
            <a:chOff x="2136918" y="2780576"/>
            <a:chExt cx="4740535" cy="2024250"/>
          </a:xfrm>
        </p:grpSpPr>
        <p:cxnSp>
          <p:nvCxnSpPr>
            <p:cNvPr id="233" name="Elbow Connector 232"/>
            <p:cNvCxnSpPr/>
            <p:nvPr/>
          </p:nvCxnSpPr>
          <p:spPr>
            <a:xfrm>
              <a:off x="2136918" y="2780576"/>
              <a:ext cx="1161788" cy="2024250"/>
            </a:xfrm>
            <a:prstGeom prst="bentConnector2">
              <a:avLst/>
            </a:prstGeom>
            <a:ln>
              <a:solidFill>
                <a:srgbClr val="48F30B"/>
              </a:solidFill>
            </a:ln>
          </p:spPr>
          <p:style>
            <a:lnRef idx="2">
              <a:schemeClr val="accent1"/>
            </a:lnRef>
            <a:fillRef idx="0">
              <a:schemeClr val="accent1"/>
            </a:fillRef>
            <a:effectRef idx="1">
              <a:schemeClr val="accent1"/>
            </a:effectRef>
            <a:fontRef idx="minor">
              <a:schemeClr val="tx1"/>
            </a:fontRef>
          </p:style>
        </p:cxnSp>
        <p:cxnSp>
          <p:nvCxnSpPr>
            <p:cNvPr id="236" name="Elbow Connector 235"/>
            <p:cNvCxnSpPr>
              <a:endCxn id="194" idx="1"/>
            </p:cNvCxnSpPr>
            <p:nvPr/>
          </p:nvCxnSpPr>
          <p:spPr>
            <a:xfrm flipV="1">
              <a:off x="3303468" y="4328672"/>
              <a:ext cx="3573985" cy="475892"/>
            </a:xfrm>
            <a:prstGeom prst="bentConnector4">
              <a:avLst>
                <a:gd name="adj1" fmla="val 49048"/>
                <a:gd name="adj2" fmla="val 134129"/>
              </a:avLst>
            </a:prstGeom>
            <a:ln>
              <a:solidFill>
                <a:srgbClr val="48F30B"/>
              </a:solidFill>
            </a:ln>
          </p:spPr>
          <p:style>
            <a:lnRef idx="2">
              <a:schemeClr val="accent1"/>
            </a:lnRef>
            <a:fillRef idx="0">
              <a:schemeClr val="accent1"/>
            </a:fillRef>
            <a:effectRef idx="1">
              <a:schemeClr val="accent1"/>
            </a:effectRef>
            <a:fontRef idx="minor">
              <a:schemeClr val="tx1"/>
            </a:fontRef>
          </p:style>
        </p:cxnSp>
      </p:grpSp>
      <p:sp>
        <p:nvSpPr>
          <p:cNvPr id="17415" name="DMM"/>
          <p:cNvSpPr>
            <a:spLocks noChangeArrowheads="1"/>
          </p:cNvSpPr>
          <p:nvPr/>
        </p:nvSpPr>
        <p:spPr bwMode="auto">
          <a:xfrm>
            <a:off x="318166" y="1847760"/>
            <a:ext cx="1828800" cy="519651"/>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a:latin typeface="Arial Narrow" pitchFamily="34" charset="0"/>
              </a:rPr>
              <a:t>DMM</a:t>
            </a:r>
          </a:p>
        </p:txBody>
      </p:sp>
      <p:grpSp>
        <p:nvGrpSpPr>
          <p:cNvPr id="6" name="DMM Wire"/>
          <p:cNvGrpSpPr/>
          <p:nvPr/>
        </p:nvGrpSpPr>
        <p:grpSpPr>
          <a:xfrm>
            <a:off x="2146966" y="2107586"/>
            <a:ext cx="4858477" cy="2549825"/>
            <a:chOff x="2146966" y="2107586"/>
            <a:chExt cx="4858477" cy="2549825"/>
          </a:xfrm>
        </p:grpSpPr>
        <p:cxnSp>
          <p:nvCxnSpPr>
            <p:cNvPr id="210" name="Elbow Connector 209"/>
            <p:cNvCxnSpPr>
              <a:stCxn id="17415" idx="3"/>
            </p:cNvCxnSpPr>
            <p:nvPr/>
          </p:nvCxnSpPr>
          <p:spPr>
            <a:xfrm>
              <a:off x="2146966" y="2107586"/>
              <a:ext cx="2796823" cy="2549825"/>
            </a:xfrm>
            <a:prstGeom prst="bentConnector3">
              <a:avLst>
                <a:gd name="adj1" fmla="val 45329"/>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19" name="Shape 218"/>
            <p:cNvCxnSpPr>
              <a:endCxn id="193" idx="1"/>
            </p:cNvCxnSpPr>
            <p:nvPr/>
          </p:nvCxnSpPr>
          <p:spPr>
            <a:xfrm flipV="1">
              <a:off x="4938765" y="4328672"/>
              <a:ext cx="2066678" cy="328739"/>
            </a:xfrm>
            <a:prstGeom prst="bentConnector4">
              <a:avLst>
                <a:gd name="adj1" fmla="val -24"/>
                <a:gd name="adj2" fmla="val 163161"/>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7" name="ARB Wire"/>
          <p:cNvGrpSpPr/>
          <p:nvPr/>
        </p:nvGrpSpPr>
        <p:grpSpPr>
          <a:xfrm>
            <a:off x="2146966" y="3622587"/>
            <a:ext cx="4602497" cy="1336275"/>
            <a:chOff x="2146966" y="3622587"/>
            <a:chExt cx="4602497" cy="1336275"/>
          </a:xfrm>
        </p:grpSpPr>
        <p:cxnSp>
          <p:nvCxnSpPr>
            <p:cNvPr id="160" name="Elbow Connector 159"/>
            <p:cNvCxnSpPr>
              <a:stCxn id="17419" idx="3"/>
            </p:cNvCxnSpPr>
            <p:nvPr/>
          </p:nvCxnSpPr>
          <p:spPr>
            <a:xfrm>
              <a:off x="2146966" y="3622587"/>
              <a:ext cx="3032959" cy="1336275"/>
            </a:xfrm>
            <a:prstGeom prst="bentConnector3">
              <a:avLst>
                <a:gd name="adj1" fmla="val 34097"/>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70" name="Shape 169"/>
            <p:cNvCxnSpPr>
              <a:endCxn id="195" idx="1"/>
            </p:cNvCxnSpPr>
            <p:nvPr/>
          </p:nvCxnSpPr>
          <p:spPr>
            <a:xfrm flipV="1">
              <a:off x="5179925" y="4328672"/>
              <a:ext cx="1569538" cy="630190"/>
            </a:xfrm>
            <a:prstGeom prst="bentConnector4">
              <a:avLst>
                <a:gd name="adj1" fmla="val -183"/>
                <a:gd name="adj2" fmla="val 119395"/>
              </a:avLst>
            </a:prstGeom>
            <a:ln>
              <a:solidFill>
                <a:srgbClr val="00B0F0"/>
              </a:solidFill>
            </a:ln>
          </p:spPr>
          <p:style>
            <a:lnRef idx="2">
              <a:schemeClr val="accent1"/>
            </a:lnRef>
            <a:fillRef idx="0">
              <a:schemeClr val="accent1"/>
            </a:fillRef>
            <a:effectRef idx="1">
              <a:schemeClr val="accent1"/>
            </a:effectRef>
            <a:fontRef idx="minor">
              <a:schemeClr val="tx1"/>
            </a:fontRef>
          </p:style>
        </p:cxnSp>
      </p:grpSp>
      <p:sp>
        <p:nvSpPr>
          <p:cNvPr id="310" name="Highlight Test"/>
          <p:cNvSpPr/>
          <p:nvPr/>
        </p:nvSpPr>
        <p:spPr>
          <a:xfrm>
            <a:off x="6564084" y="4517571"/>
            <a:ext cx="751115" cy="326572"/>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Highlight DMM"/>
          <p:cNvSpPr/>
          <p:nvPr/>
        </p:nvSpPr>
        <p:spPr>
          <a:xfrm>
            <a:off x="296634" y="1800225"/>
            <a:ext cx="1865541" cy="619125"/>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Highlight Scope/ARB"/>
          <p:cNvSpPr/>
          <p:nvPr/>
        </p:nvSpPr>
        <p:spPr>
          <a:xfrm>
            <a:off x="296634" y="2400300"/>
            <a:ext cx="1875066" cy="1676400"/>
          </a:xfrm>
          <a:prstGeom prst="roundRect">
            <a:avLst>
              <a:gd name="adj" fmla="val 9280"/>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TextBox 122"/>
          <p:cNvSpPr txBox="1"/>
          <p:nvPr/>
        </p:nvSpPr>
        <p:spPr>
          <a:xfrm>
            <a:off x="6410325" y="3667125"/>
            <a:ext cx="962025" cy="338554"/>
          </a:xfrm>
          <a:prstGeom prst="rect">
            <a:avLst/>
          </a:prstGeom>
          <a:noFill/>
        </p:spPr>
        <p:txBody>
          <a:bodyPr wrap="square" rtlCol="0">
            <a:spAutoFit/>
          </a:bodyPr>
          <a:lstStyle/>
          <a:p>
            <a:pPr algn="ctr"/>
            <a:r>
              <a:rPr lang="en-US" sz="1600" dirty="0" smtClean="0">
                <a:solidFill>
                  <a:schemeClr val="bg1"/>
                </a:solidFill>
                <a:latin typeface="+mj-lt"/>
              </a:rPr>
              <a:t>UUT0</a:t>
            </a:r>
            <a:endParaRPr lang="en-US" sz="1600" dirty="0">
              <a:solidFill>
                <a:schemeClr val="bg1"/>
              </a:solidFill>
              <a:latin typeface="+mj-lt"/>
            </a:endParaRPr>
          </a:p>
        </p:txBody>
      </p:sp>
      <p:sp>
        <p:nvSpPr>
          <p:cNvPr id="79" name="Rectangle 78"/>
          <p:cNvSpPr/>
          <p:nvPr/>
        </p:nvSpPr>
        <p:spPr>
          <a:xfrm>
            <a:off x="4258492" y="6361612"/>
            <a:ext cx="718457" cy="26125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extBox 77"/>
          <p:cNvSpPr txBox="1"/>
          <p:nvPr/>
        </p:nvSpPr>
        <p:spPr>
          <a:xfrm>
            <a:off x="2730136" y="6315280"/>
            <a:ext cx="4297681" cy="307777"/>
          </a:xfrm>
          <a:prstGeom prst="rect">
            <a:avLst/>
          </a:prstGeom>
          <a:noFill/>
        </p:spPr>
        <p:txBody>
          <a:bodyPr wrap="square" rtlCol="0">
            <a:spAutoFit/>
          </a:bodyPr>
          <a:lstStyle/>
          <a:p>
            <a:r>
              <a:rPr lang="en-US" sz="1400" dirty="0" smtClean="0"/>
              <a:t>Note: Connections are not actually single wire</a:t>
            </a:r>
            <a:endParaRPr lang="en-US" sz="1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0"/>
                                        </p:tgtEl>
                                        <p:attrNameLst>
                                          <p:attrName>style.visibility</p:attrName>
                                        </p:attrNameLst>
                                      </p:cBhvr>
                                      <p:to>
                                        <p:strVal val="hidden"/>
                                      </p:to>
                                    </p:set>
                                  </p:childTnLst>
                                </p:cTn>
                              </p:par>
                              <p:par>
                                <p:cTn id="7" presetID="1" presetClass="exit" presetSubtype="0" fill="hold" grpId="1" nodeType="withEffect">
                                  <p:stCondLst>
                                    <p:cond delay="0"/>
                                  </p:stCondLst>
                                  <p:childTnLst>
                                    <p:set>
                                      <p:cBhvr>
                                        <p:cTn id="8" dur="1" fill="hold">
                                          <p:stCondLst>
                                            <p:cond delay="0"/>
                                          </p:stCondLst>
                                        </p:cTn>
                                        <p:tgtEl>
                                          <p:spTgt spid="131"/>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3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3" nodeType="clickEffect">
                                  <p:stCondLst>
                                    <p:cond delay="0"/>
                                  </p:stCondLst>
                                  <p:childTnLst>
                                    <p:set>
                                      <p:cBhvr>
                                        <p:cTn id="14" dur="1" fill="hold">
                                          <p:stCondLst>
                                            <p:cond delay="0"/>
                                          </p:stCondLst>
                                        </p:cTn>
                                        <p:tgtEl>
                                          <p:spTgt spid="310"/>
                                        </p:tgtEl>
                                        <p:attrNameLst>
                                          <p:attrName>style.visibility</p:attrName>
                                        </p:attrNameLst>
                                      </p:cBhvr>
                                      <p:to>
                                        <p:strVal val="visible"/>
                                      </p:to>
                                    </p:set>
                                    <p:animEffect transition="in" filter="fade">
                                      <p:cBhvr>
                                        <p:cTn id="15" dur="1000"/>
                                        <p:tgtEl>
                                          <p:spTgt spid="310"/>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1"/>
                                        </p:tgtEl>
                                        <p:attrNameLst>
                                          <p:attrName>style.visibility</p:attrName>
                                        </p:attrNameLst>
                                      </p:cBhvr>
                                      <p:to>
                                        <p:strVal val="visible"/>
                                      </p:to>
                                    </p:set>
                                    <p:animEffect transition="in" filter="fade">
                                      <p:cBhvr>
                                        <p:cTn id="21" dur="1000"/>
                                        <p:tgtEl>
                                          <p:spTgt spid="13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grpId="0" nodeType="clickEffect">
                                  <p:stCondLst>
                                    <p:cond delay="0"/>
                                  </p:stCondLst>
                                  <p:childTnLst>
                                    <p:animMotion origin="layout" path="M -4.16667E-6 -7.40741E-7 L -4.16667E-6 0.05023 " pathEditMode="relative" rAng="0" ptsTypes="AA">
                                      <p:cBhvr>
                                        <p:cTn id="25" dur="1000" fill="hold"/>
                                        <p:tgtEl>
                                          <p:spTgt spid="310"/>
                                        </p:tgtEl>
                                        <p:attrNameLst>
                                          <p:attrName>ppt_x</p:attrName>
                                          <p:attrName>ppt_y</p:attrName>
                                        </p:attrNameLst>
                                      </p:cBhvr>
                                      <p:rCtr x="0" y="25"/>
                                    </p:animMotion>
                                  </p:childTnLst>
                                </p:cTn>
                              </p:par>
                              <p:par>
                                <p:cTn id="26" presetID="10" presetClass="exit" presetSubtype="0" fill="hold" nodeType="withEffect">
                                  <p:stCondLst>
                                    <p:cond delay="0"/>
                                  </p:stCondLst>
                                  <p:childTnLst>
                                    <p:animEffect transition="out" filter="fade">
                                      <p:cBhvr>
                                        <p:cTn id="27" dur="1000"/>
                                        <p:tgtEl>
                                          <p:spTgt spid="6"/>
                                        </p:tgtEl>
                                      </p:cBhvr>
                                    </p:animEffect>
                                    <p:set>
                                      <p:cBhvr>
                                        <p:cTn id="28" dur="1" fill="hold">
                                          <p:stCondLst>
                                            <p:cond delay="999"/>
                                          </p:stCondLst>
                                        </p:cTn>
                                        <p:tgtEl>
                                          <p:spTgt spid="6"/>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fade">
                                      <p:cBhvr>
                                        <p:cTn id="37" dur="1000"/>
                                        <p:tgtEl>
                                          <p:spTgt spid="132"/>
                                        </p:tgtEl>
                                      </p:cBhvr>
                                    </p:animEffect>
                                  </p:childTnLst>
                                </p:cTn>
                              </p:par>
                              <p:par>
                                <p:cTn id="38" presetID="10" presetClass="exit" presetSubtype="0" fill="hold" grpId="2" nodeType="withEffect">
                                  <p:stCondLst>
                                    <p:cond delay="0"/>
                                  </p:stCondLst>
                                  <p:childTnLst>
                                    <p:animEffect transition="out" filter="fade">
                                      <p:cBhvr>
                                        <p:cTn id="39" dur="1000"/>
                                        <p:tgtEl>
                                          <p:spTgt spid="131"/>
                                        </p:tgtEl>
                                      </p:cBhvr>
                                    </p:animEffect>
                                    <p:set>
                                      <p:cBhvr>
                                        <p:cTn id="40" dur="1" fill="hold">
                                          <p:stCondLst>
                                            <p:cond delay="999"/>
                                          </p:stCondLst>
                                        </p:cTn>
                                        <p:tgtEl>
                                          <p:spTgt spid="13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2" nodeType="clickEffect">
                                  <p:stCondLst>
                                    <p:cond delay="0"/>
                                  </p:stCondLst>
                                  <p:childTnLst>
                                    <p:animEffect transition="out" filter="fade">
                                      <p:cBhvr>
                                        <p:cTn id="44" dur="1000"/>
                                        <p:tgtEl>
                                          <p:spTgt spid="132"/>
                                        </p:tgtEl>
                                      </p:cBhvr>
                                    </p:animEffect>
                                    <p:set>
                                      <p:cBhvr>
                                        <p:cTn id="45" dur="1" fill="hold">
                                          <p:stCondLst>
                                            <p:cond delay="999"/>
                                          </p:stCondLst>
                                        </p:cTn>
                                        <p:tgtEl>
                                          <p:spTgt spid="132"/>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1000"/>
                                        <p:tgtEl>
                                          <p:spTgt spid="4"/>
                                        </p:tgtEl>
                                      </p:cBhvr>
                                    </p:animEffect>
                                    <p:set>
                                      <p:cBhvr>
                                        <p:cTn id="48" dur="1" fill="hold">
                                          <p:stCondLst>
                                            <p:cond delay="999"/>
                                          </p:stCondLst>
                                        </p:cTn>
                                        <p:tgtEl>
                                          <p:spTgt spid="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1000"/>
                                        <p:tgtEl>
                                          <p:spTgt spid="7"/>
                                        </p:tgtEl>
                                      </p:cBhvr>
                                    </p:animEffect>
                                    <p:set>
                                      <p:cBhvr>
                                        <p:cTn id="51" dur="1" fill="hold">
                                          <p:stCondLst>
                                            <p:cond delay="999"/>
                                          </p:stCondLst>
                                        </p:cTn>
                                        <p:tgtEl>
                                          <p:spTgt spid="7"/>
                                        </p:tgtEl>
                                        <p:attrNameLst>
                                          <p:attrName>style.visibility</p:attrName>
                                        </p:attrNameLst>
                                      </p:cBhvr>
                                      <p:to>
                                        <p:strVal val="hidden"/>
                                      </p:to>
                                    </p:set>
                                  </p:childTnLst>
                                </p:cTn>
                              </p:par>
                              <p:par>
                                <p:cTn id="52" presetID="10" presetClass="exit" presetSubtype="0" fill="hold" grpId="5" nodeType="withEffect">
                                  <p:stCondLst>
                                    <p:cond delay="0"/>
                                  </p:stCondLst>
                                  <p:childTnLst>
                                    <p:animEffect transition="out" filter="fade">
                                      <p:cBhvr>
                                        <p:cTn id="53" dur="500"/>
                                        <p:tgtEl>
                                          <p:spTgt spid="310"/>
                                        </p:tgtEl>
                                      </p:cBhvr>
                                    </p:animEffect>
                                    <p:set>
                                      <p:cBhvr>
                                        <p:cTn id="54" dur="1" fill="hold">
                                          <p:stCondLst>
                                            <p:cond delay="499"/>
                                          </p:stCondLst>
                                        </p:cTn>
                                        <p:tgtEl>
                                          <p:spTgt spid="31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childTnLst>
                                </p:cTn>
                              </p:par>
                              <p:par>
                                <p:cTn id="60" presetID="10"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1000"/>
                                        <p:tgtEl>
                                          <p:spTgt spid="4"/>
                                        </p:tgtEl>
                                      </p:cBhvr>
                                    </p:animEffect>
                                  </p:childTnLst>
                                </p:cTn>
                              </p:par>
                              <p:par>
                                <p:cTn id="63" presetID="10"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 grpId="0" animBg="1"/>
      <p:bldP spid="310" grpId="2" animBg="1"/>
      <p:bldP spid="310" grpId="3" animBg="1"/>
      <p:bldP spid="310" grpId="5" animBg="1"/>
      <p:bldP spid="131" grpId="0" animBg="1"/>
      <p:bldP spid="131" grpId="1" animBg="1"/>
      <p:bldP spid="131" grpId="2" animBg="1"/>
      <p:bldP spid="132" grpId="0" animBg="1"/>
      <p:bldP spid="132" grpId="1" animBg="1"/>
      <p:bldP spid="132"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SwitchExec Demonstration</a:t>
            </a:r>
            <a:endParaRPr lang="en-US" dirty="0"/>
          </a:p>
        </p:txBody>
      </p:sp>
      <p:grpSp>
        <p:nvGrpSpPr>
          <p:cNvPr id="4" name="Group 40"/>
          <p:cNvGrpSpPr>
            <a:grpSpLocks/>
          </p:cNvGrpSpPr>
          <p:nvPr>
            <p:custDataLst>
              <p:tags r:id="rId1"/>
            </p:custDataLst>
          </p:nvPr>
        </p:nvGrpSpPr>
        <p:grpSpPr bwMode="auto">
          <a:xfrm>
            <a:off x="7782791" y="335911"/>
            <a:ext cx="1005550" cy="942171"/>
            <a:chOff x="609600" y="1905000"/>
            <a:chExt cx="404750" cy="392875"/>
          </a:xfrm>
        </p:grpSpPr>
        <p:grpSp>
          <p:nvGrpSpPr>
            <p:cNvPr id="5" name="Group 30"/>
            <p:cNvGrpSpPr>
              <a:grpSpLocks/>
            </p:cNvGrpSpPr>
            <p:nvPr/>
          </p:nvGrpSpPr>
          <p:grpSpPr bwMode="auto">
            <a:xfrm>
              <a:off x="617468" y="1905000"/>
              <a:ext cx="390763" cy="392875"/>
              <a:chOff x="1460112" y="506765"/>
              <a:chExt cx="611463" cy="621475"/>
            </a:xfrm>
          </p:grpSpPr>
          <p:cxnSp>
            <p:nvCxnSpPr>
              <p:cNvPr id="14" name="Straight Connector 13"/>
              <p:cNvCxnSpPr/>
              <p:nvPr/>
            </p:nvCxnSpPr>
            <p:spPr>
              <a:xfrm rot="16200000" flipH="1">
                <a:off x="1278764" y="803818"/>
                <a:ext cx="442675" cy="429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flipH="1">
                <a:off x="1383949" y="804543"/>
                <a:ext cx="485933" cy="573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1499808" y="807409"/>
                <a:ext cx="552261"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660795" y="809621"/>
                <a:ext cx="621475" cy="1576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1460697" y="723055"/>
                <a:ext cx="593228" cy="2307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1466429" y="554349"/>
                <a:ext cx="604692" cy="7786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460697" y="864365"/>
                <a:ext cx="604692" cy="4181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460697" y="979720"/>
                <a:ext cx="604692" cy="8363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Straight Connector 5"/>
            <p:cNvCxnSpPr/>
            <p:nvPr/>
          </p:nvCxnSpPr>
          <p:spPr>
            <a:xfrm rot="5400000">
              <a:off x="771437" y="2186203"/>
              <a:ext cx="92066" cy="3663"/>
            </a:xfrm>
            <a:prstGeom prst="line">
              <a:avLst/>
            </a:prstGeom>
            <a:ln w="31750">
              <a:solidFill>
                <a:srgbClr val="0EFE0E"/>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6200000" flipH="1">
              <a:off x="585051" y="2104160"/>
              <a:ext cx="276198" cy="5494"/>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782690" y="2122419"/>
              <a:ext cx="73432" cy="37812"/>
            </a:xfrm>
            <a:prstGeom prst="ellipse">
              <a:avLst/>
            </a:prstGeom>
            <a:gradFill flip="none" rotWithShape="1">
              <a:gsLst>
                <a:gs pos="47000">
                  <a:srgbClr val="FFFF00"/>
                </a:gs>
                <a:gs pos="0">
                  <a:schemeClr val="tx1"/>
                </a:gs>
              </a:gsLst>
              <a:path path="circle">
                <a:fillToRect l="100000" t="100000"/>
              </a:path>
              <a:tileRect r="-100000" b="-100000"/>
            </a:gradFill>
            <a:ln w="317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9" name="Oval 8"/>
            <p:cNvSpPr/>
            <p:nvPr/>
          </p:nvSpPr>
          <p:spPr>
            <a:xfrm>
              <a:off x="690900" y="1952265"/>
              <a:ext cx="73432" cy="37812"/>
            </a:xfrm>
            <a:prstGeom prst="ellipse">
              <a:avLst/>
            </a:prstGeom>
            <a:gradFill flip="none" rotWithShape="1">
              <a:gsLst>
                <a:gs pos="47000">
                  <a:srgbClr val="FFFF00"/>
                </a:gs>
                <a:gs pos="0">
                  <a:schemeClr val="tx1"/>
                </a:gs>
              </a:gsLst>
              <a:path path="circle">
                <a:fillToRect l="100000" t="100000"/>
              </a:path>
              <a:tileRect r="-100000" b="-100000"/>
            </a:gradFill>
            <a:ln w="317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a:off x="609600" y="2183188"/>
              <a:ext cx="73432" cy="37812"/>
            </a:xfrm>
            <a:prstGeom prst="ellipse">
              <a:avLst/>
            </a:prstGeom>
            <a:gradFill flip="none" rotWithShape="1">
              <a:gsLst>
                <a:gs pos="47000">
                  <a:srgbClr val="FFFF00"/>
                </a:gs>
                <a:gs pos="0">
                  <a:schemeClr val="tx1"/>
                </a:gs>
              </a:gsLst>
              <a:path path="circle">
                <a:fillToRect l="100000" t="100000"/>
              </a:path>
              <a:tileRect r="-100000" b="-100000"/>
            </a:gradFill>
            <a:ln w="317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Straight Connector 10"/>
            <p:cNvCxnSpPr/>
            <p:nvPr/>
          </p:nvCxnSpPr>
          <p:spPr>
            <a:xfrm>
              <a:off x="641651" y="2205809"/>
              <a:ext cx="167577" cy="21877"/>
            </a:xfrm>
            <a:prstGeom prst="line">
              <a:avLst/>
            </a:prstGeom>
            <a:ln w="31750">
              <a:solidFill>
                <a:srgbClr val="0EFE0E"/>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0290" y="2142001"/>
              <a:ext cx="169409" cy="12762"/>
            </a:xfrm>
            <a:prstGeom prst="line">
              <a:avLst/>
            </a:prstGeom>
            <a:ln w="31750">
              <a:solidFill>
                <a:srgbClr val="0EFE0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46043" y="1935081"/>
              <a:ext cx="268307" cy="30081"/>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22" name="Picture 21" descr="SwitchExecDemo.png"/>
          <p:cNvPicPr>
            <a:picLocks noChangeAspect="1"/>
          </p:cNvPicPr>
          <p:nvPr/>
        </p:nvPicPr>
        <p:blipFill>
          <a:blip r:embed="rId4" cstate="print"/>
          <a:stretch>
            <a:fillRect/>
          </a:stretch>
        </p:blipFill>
        <p:spPr>
          <a:xfrm>
            <a:off x="1596236" y="1309905"/>
            <a:ext cx="5990477" cy="4533334"/>
          </a:xfrm>
          <a:prstGeom prst="rect">
            <a:avLst/>
          </a:prstGeom>
          <a:ln>
            <a:noFill/>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1</a:t>
            </a:r>
          </a:p>
        </p:txBody>
      </p:sp>
      <p:sp>
        <p:nvSpPr>
          <p:cNvPr id="818180" name="Text Box 19"/>
          <p:cNvSpPr txBox="1">
            <a:spLocks noChangeArrowheads="1"/>
          </p:cNvSpPr>
          <p:nvPr/>
        </p:nvSpPr>
        <p:spPr bwMode="auto">
          <a:xfrm>
            <a:off x="990599" y="3665110"/>
            <a:ext cx="7347858" cy="1815882"/>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Configure the switch to connect to the UUT in Socket 0 and run the provided LabVIEW VIs to verify that the UUT and modular instruments respond as expected.</a:t>
            </a:r>
            <a:endParaRPr lang="en-US" sz="2800" dirty="0">
              <a:solidFill>
                <a:schemeClr val="bg1"/>
              </a:solidFill>
            </a:endParaRP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Exploring the Hands-On Hardware</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a:t>
            </a:r>
            <a:r>
              <a:rPr lang="en-US" sz="2800" dirty="0" smtClean="0"/>
              <a:t>20 </a:t>
            </a:r>
            <a:r>
              <a:rPr lang="en-US" sz="2800" dirty="0"/>
              <a:t>minutes	</a:t>
            </a: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590550" y="854545"/>
            <a:ext cx="8053387" cy="2498255"/>
          </a:xfrm>
        </p:spPr>
        <p:txBody>
          <a:bodyPr anchor="t"/>
          <a:lstStyle/>
          <a:p>
            <a:pPr algn="r"/>
            <a:r>
              <a:rPr lang="en-US" dirty="0" smtClean="0">
                <a:solidFill>
                  <a:schemeClr val="bg1"/>
                </a:solidFill>
              </a:rPr>
              <a:t>Coffee Break</a:t>
            </a:r>
            <a:endParaRPr lang="en-US" dirty="0">
              <a:solidFill>
                <a:schemeClr val="bg1"/>
              </a:solidFill>
            </a:endParaRPr>
          </a:p>
        </p:txBody>
      </p:sp>
      <p:sp>
        <p:nvSpPr>
          <p:cNvPr id="5" name="Subtitle 4"/>
          <p:cNvSpPr>
            <a:spLocks noGrp="1"/>
          </p:cNvSpPr>
          <p:nvPr>
            <p:ph type="subTitle" idx="1"/>
          </p:nvPr>
        </p:nvSpPr>
        <p:spPr>
          <a:xfrm>
            <a:off x="590550" y="1447800"/>
            <a:ext cx="8053388" cy="771274"/>
          </a:xfrm>
        </p:spPr>
        <p:txBody>
          <a:bodyPr/>
          <a:lstStyle/>
          <a:p>
            <a:pPr lvl="0" algn="r"/>
            <a:r>
              <a:rPr lang="en-US" sz="2000" dirty="0">
                <a:solidFill>
                  <a:schemeClr val="bg1">
                    <a:lumMod val="85000"/>
                  </a:schemeClr>
                </a:solidFill>
              </a:rPr>
              <a:t>Enjoy Coffee and Networking </a:t>
            </a:r>
            <a:r>
              <a:rPr lang="en-US" sz="2000" dirty="0" smtClean="0">
                <a:solidFill>
                  <a:schemeClr val="bg1">
                    <a:lumMod val="85000"/>
                  </a:schemeClr>
                </a:solidFill>
              </a:rPr>
              <a:t/>
            </a:r>
            <a:br>
              <a:rPr lang="en-US" sz="2000" dirty="0" smtClean="0">
                <a:solidFill>
                  <a:schemeClr val="bg1">
                    <a:lumMod val="85000"/>
                  </a:schemeClr>
                </a:solidFill>
              </a:rPr>
            </a:br>
            <a:r>
              <a:rPr lang="en-US" sz="2000" dirty="0" smtClean="0">
                <a:solidFill>
                  <a:schemeClr val="bg1">
                    <a:lumMod val="85000"/>
                  </a:schemeClr>
                </a:solidFill>
              </a:rPr>
              <a:t>With </a:t>
            </a:r>
            <a:r>
              <a:rPr lang="en-US" sz="2000" dirty="0">
                <a:solidFill>
                  <a:schemeClr val="bg1">
                    <a:lumMod val="85000"/>
                  </a:schemeClr>
                </a:solidFill>
              </a:rPr>
              <a:t>Industry Peers</a:t>
            </a:r>
          </a:p>
        </p:txBody>
      </p:sp>
    </p:spTree>
    <p:extLst>
      <p:ext uri="{BB962C8B-B14F-4D97-AF65-F5344CB8AC3E}">
        <p14:creationId xmlns="" xmlns:p14="http://schemas.microsoft.com/office/powerpoint/2010/main" val="355928781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49" name="Rectangle 2"/>
          <p:cNvSpPr>
            <a:spLocks noGrp="1" noChangeArrowheads="1"/>
          </p:cNvSpPr>
          <p:nvPr>
            <p:ph type="title"/>
          </p:nvPr>
        </p:nvSpPr>
        <p:spPr>
          <a:xfrm>
            <a:off x="381000" y="2590800"/>
            <a:ext cx="8305800" cy="1143000"/>
          </a:xfrm>
        </p:spPr>
        <p:txBody>
          <a:bodyPr>
            <a:normAutofit fontScale="90000"/>
          </a:bodyPr>
          <a:lstStyle/>
          <a:p>
            <a:pPr algn="ctr" eaLnBrk="1" hangingPunct="1"/>
            <a:r>
              <a:rPr lang="en-US" sz="5600" dirty="0" smtClean="0"/>
              <a:t>Automated Test with </a:t>
            </a:r>
            <a:br>
              <a:rPr lang="en-US" sz="5600" dirty="0" smtClean="0"/>
            </a:br>
            <a:r>
              <a:rPr lang="en-US" sz="5600" dirty="0" smtClean="0"/>
              <a:t>NI TestStand</a:t>
            </a:r>
          </a:p>
        </p:txBody>
      </p:sp>
      <p:pic>
        <p:nvPicPr>
          <p:cNvPr id="3" name="Picture 6" descr="C:\Users\llindstr\Desktop\Icon_all2.png"/>
          <p:cNvPicPr>
            <a:picLocks noChangeAspect="1" noChangeArrowheads="1"/>
          </p:cNvPicPr>
          <p:nvPr/>
        </p:nvPicPr>
        <p:blipFill>
          <a:blip r:embed="rId3" cstate="print"/>
          <a:stretch>
            <a:fillRect/>
          </a:stretch>
        </p:blipFill>
        <p:spPr bwMode="auto">
          <a:xfrm>
            <a:off x="8037557" y="260648"/>
            <a:ext cx="866960" cy="707257"/>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Origin of </a:t>
            </a:r>
            <a:r>
              <a:rPr lang="en-US" dirty="0"/>
              <a:t>T</a:t>
            </a:r>
            <a:r>
              <a:rPr lang="en-US" dirty="0" smtClean="0"/>
              <a:t>est and Measurement</a:t>
            </a:r>
            <a:endParaRPr lang="en-US" dirty="0"/>
          </a:p>
        </p:txBody>
      </p:sp>
      <p:sp>
        <p:nvSpPr>
          <p:cNvPr id="2" name="Content Placeholder 1"/>
          <p:cNvSpPr>
            <a:spLocks noGrp="1"/>
          </p:cNvSpPr>
          <p:nvPr>
            <p:ph idx="1"/>
          </p:nvPr>
        </p:nvSpPr>
        <p:spPr/>
        <p:txBody>
          <a:bodyPr/>
          <a:lstStyle/>
          <a:p>
            <a:r>
              <a:rPr lang="en-US" dirty="0" smtClean="0"/>
              <a:t>Pen and paper approach</a:t>
            </a:r>
          </a:p>
          <a:p>
            <a:r>
              <a:rPr lang="en-US" dirty="0"/>
              <a:t>Out-of-the-box software</a:t>
            </a:r>
          </a:p>
          <a:p>
            <a:endParaRPr lang="en-US" dirty="0"/>
          </a:p>
        </p:txBody>
      </p:sp>
      <p:grpSp>
        <p:nvGrpSpPr>
          <p:cNvPr id="3" name="Group 11"/>
          <p:cNvGrpSpPr/>
          <p:nvPr/>
        </p:nvGrpSpPr>
        <p:grpSpPr>
          <a:xfrm>
            <a:off x="4087302" y="2433439"/>
            <a:ext cx="4980498" cy="3129160"/>
            <a:chOff x="3880076" y="3475397"/>
            <a:chExt cx="4599498" cy="2940275"/>
          </a:xfrm>
        </p:grpSpPr>
        <p:pic>
          <p:nvPicPr>
            <p:cNvPr id="11" name="Picture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730181" y="3475397"/>
              <a:ext cx="3749393" cy="2192991"/>
            </a:xfrm>
            <a:prstGeom prst="rect">
              <a:avLst/>
            </a:prstGeom>
            <a:ln>
              <a:solidFill>
                <a:schemeClr val="tx1"/>
              </a:solidFill>
            </a:ln>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880076" y="4984898"/>
              <a:ext cx="2542098" cy="1430774"/>
            </a:xfrm>
            <a:prstGeom prst="rect">
              <a:avLst/>
            </a:prstGeom>
          </p:spPr>
        </p:pic>
      </p:grpSp>
      <p:pic>
        <p:nvPicPr>
          <p:cNvPr id="13" name="Picture 2" descr="http://www.cacharterschools.org/trainingprogram/images/calculator.jpg"/>
          <p:cNvPicPr>
            <a:picLocks noChangeAspect="1" noChangeArrowheads="1"/>
          </p:cNvPicPr>
          <p:nvPr>
            <p:custDataLst>
              <p:tags r:id="rId1"/>
            </p:custDataLst>
          </p:nvPr>
        </p:nvPicPr>
        <p:blipFill>
          <a:blip r:embed="rId6" cstate="print">
            <a:extLst>
              <a:ext uri="{BEBA8EAE-BF5A-486C-A8C5-ECC9F3942E4B}">
                <a14:imgProps xmlns:a14="http://schemas.microsoft.com/office/drawing/2010/main" xmlns="">
                  <a14:imgLayer r:embed="rId7">
                    <a14:imgEffect>
                      <a14:backgroundRemoval t="10000" b="96000" l="1750" r="92500"/>
                    </a14:imgEffect>
                  </a14:imgLayer>
                </a14:imgProps>
              </a:ext>
            </a:extLst>
          </a:blip>
          <a:srcRect/>
          <a:stretch>
            <a:fillRect/>
          </a:stretch>
        </p:blipFill>
        <p:spPr bwMode="auto">
          <a:xfrm>
            <a:off x="3069558" y="4343400"/>
            <a:ext cx="2645442" cy="1984082"/>
          </a:xfrm>
          <a:prstGeom prst="rect">
            <a:avLst/>
          </a:prstGeom>
          <a:noFill/>
        </p:spPr>
      </p:pic>
      <p:grpSp>
        <p:nvGrpSpPr>
          <p:cNvPr id="5" name="Group 13"/>
          <p:cNvGrpSpPr/>
          <p:nvPr/>
        </p:nvGrpSpPr>
        <p:grpSpPr>
          <a:xfrm>
            <a:off x="2895600" y="1905001"/>
            <a:ext cx="6248400" cy="4343399"/>
            <a:chOff x="2895600" y="1905001"/>
            <a:chExt cx="6248400" cy="4343399"/>
          </a:xfrm>
        </p:grpSpPr>
        <p:sp>
          <p:nvSpPr>
            <p:cNvPr id="15" name="Rectangle 14"/>
            <p:cNvSpPr/>
            <p:nvPr/>
          </p:nvSpPr>
          <p:spPr>
            <a:xfrm>
              <a:off x="2895600" y="2209800"/>
              <a:ext cx="6248400" cy="4038600"/>
            </a:xfrm>
            <a:prstGeom prst="rect">
              <a:avLst/>
            </a:prstGeom>
            <a:solidFill>
              <a:srgbClr val="FFFFFF">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15"/>
            <p:cNvGrpSpPr/>
            <p:nvPr/>
          </p:nvGrpSpPr>
          <p:grpSpPr>
            <a:xfrm>
              <a:off x="5257801" y="1905001"/>
              <a:ext cx="3581400" cy="2819400"/>
              <a:chOff x="5257801" y="1905001"/>
              <a:chExt cx="3581400" cy="2819400"/>
            </a:xfrm>
          </p:grpSpPr>
          <p:pic>
            <p:nvPicPr>
              <p:cNvPr id="17" name="Picture 2" descr="C:\Users\mfriedma.AMER\Desktop\Press tour\Source Material\monitor.tif"/>
              <p:cNvPicPr>
                <a:picLocks noChangeAspect="1" noChangeArrowheads="1"/>
              </p:cNvPicPr>
              <p:nvPr/>
            </p:nvPicPr>
            <p:blipFill>
              <a:blip r:embed="rId8" cstate="screen">
                <a:extLst>
                  <a:ext uri="{BEBA8EAE-BF5A-486C-A8C5-ECC9F3942E4B}">
                    <a14:imgProps xmlns:a14="http://schemas.microsoft.com/office/drawing/2010/main" xmlns="">
                      <a14:imgLayer r:embed="rId9">
                        <a14:imgEffect>
                          <a14:backgroundRemoval t="0" b="100000" l="0" r="97375">
                            <a14:foregroundMark x1="46719" y1="62976" x2="46719" y2="62976"/>
                          </a14:backgroundRemoval>
                        </a14:imgEffect>
                      </a14:imgLayer>
                    </a14:imgProps>
                  </a:ext>
                  <a:ext uri="{28A0092B-C50C-407E-A947-70E740481C1C}">
                    <a14:useLocalDpi xmlns:a14="http://schemas.microsoft.com/office/drawing/2010/main" xmlns=""/>
                  </a:ext>
                </a:extLst>
              </a:blip>
              <a:srcRect/>
              <a:stretch>
                <a:fillRect/>
              </a:stretch>
            </p:blipFill>
            <p:spPr bwMode="auto">
              <a:xfrm>
                <a:off x="5257801" y="1905001"/>
                <a:ext cx="3581400" cy="2819400"/>
              </a:xfrm>
              <a:prstGeom prst="rect">
                <a:avLst/>
              </a:prstGeom>
              <a:noFill/>
            </p:spPr>
          </p:pic>
          <p:pic>
            <p:nvPicPr>
              <p:cNvPr id="18" name="Picture 17"/>
              <p:cNvPicPr>
                <a:picLocks noChangeAspect="1"/>
              </p:cNvPicPr>
              <p:nvPr/>
            </p:nvPicPr>
            <p:blipFill>
              <a:blip r:embed="rId10" cstate="print"/>
              <a:stretch>
                <a:fillRect/>
              </a:stretch>
            </p:blipFill>
            <p:spPr>
              <a:xfrm>
                <a:off x="5378859" y="2045089"/>
                <a:ext cx="3225302" cy="2104477"/>
              </a:xfrm>
              <a:prstGeom prst="rect">
                <a:avLst/>
              </a:prstGeom>
            </p:spPr>
          </p:pic>
        </p:grpSp>
      </p:grpSp>
      <p:pic>
        <p:nvPicPr>
          <p:cNvPr id="9" name="Picture 8"/>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0" y="2877881"/>
            <a:ext cx="4191000" cy="2227519"/>
          </a:xfrm>
          <a:prstGeom prst="rect">
            <a:avLst/>
          </a:prstGeom>
        </p:spPr>
      </p:pic>
      <p:pic>
        <p:nvPicPr>
          <p:cNvPr id="20" name="Picture 19"/>
          <p:cNvPicPr>
            <a:picLocks noChangeAspect="1" noChangeArrowheads="1"/>
          </p:cNvPicPr>
          <p:nvPr/>
        </p:nvPicPr>
        <p:blipFill>
          <a:blip r:embed="rId12" cstate="email"/>
          <a:srcRect/>
          <a:stretch>
            <a:fillRect/>
          </a:stretch>
        </p:blipFill>
        <p:spPr bwMode="auto">
          <a:xfrm>
            <a:off x="2502484" y="2133600"/>
            <a:ext cx="2221916" cy="1042614"/>
          </a:xfrm>
          <a:prstGeom prst="rect">
            <a:avLst/>
          </a:prstGeom>
          <a:noFill/>
          <a:ln w="9525">
            <a:noFill/>
            <a:miter lim="800000"/>
            <a:headEnd/>
            <a:tailEnd/>
          </a:ln>
        </p:spPr>
      </p:pic>
      <p:pic>
        <p:nvPicPr>
          <p:cNvPr id="21" name="Picture 20"/>
          <p:cNvPicPr>
            <a:picLocks noChangeAspect="1" noChangeArrowheads="1"/>
          </p:cNvPicPr>
          <p:nvPr/>
        </p:nvPicPr>
        <p:blipFill>
          <a:blip r:embed="rId13" cstate="email"/>
          <a:srcRect/>
          <a:stretch>
            <a:fillRect/>
          </a:stretch>
        </p:blipFill>
        <p:spPr bwMode="auto">
          <a:xfrm>
            <a:off x="228600" y="2133600"/>
            <a:ext cx="2010833" cy="1015293"/>
          </a:xfrm>
          <a:prstGeom prst="rect">
            <a:avLst/>
          </a:prstGeom>
          <a:noFill/>
          <a:ln w="9525">
            <a:noFill/>
            <a:miter lim="800000"/>
            <a:headEnd/>
            <a:tailEnd/>
          </a:ln>
        </p:spPr>
      </p:pic>
      <p:pic>
        <p:nvPicPr>
          <p:cNvPr id="22" name="Picture 21"/>
          <p:cNvPicPr>
            <a:picLocks noChangeAspect="1" noChangeArrowheads="1"/>
          </p:cNvPicPr>
          <p:nvPr/>
        </p:nvPicPr>
        <p:blipFill>
          <a:blip r:embed="rId14" cstate="email"/>
          <a:srcRect/>
          <a:stretch>
            <a:fillRect/>
          </a:stretch>
        </p:blipFill>
        <p:spPr bwMode="auto">
          <a:xfrm>
            <a:off x="330974" y="4384318"/>
            <a:ext cx="1855471" cy="1025882"/>
          </a:xfrm>
          <a:prstGeom prst="rect">
            <a:avLst/>
          </a:prstGeom>
          <a:noFill/>
          <a:ln w="9525">
            <a:noFill/>
            <a:miter lim="800000"/>
            <a:headEnd/>
            <a:tailEnd/>
          </a:ln>
        </p:spPr>
      </p:pic>
      <p:pic>
        <p:nvPicPr>
          <p:cNvPr id="23" name="Picture 22"/>
          <p:cNvPicPr>
            <a:picLocks noChangeAspect="1" noChangeArrowheads="1"/>
          </p:cNvPicPr>
          <p:nvPr/>
        </p:nvPicPr>
        <p:blipFill>
          <a:blip r:embed="rId15" cstate="email"/>
          <a:srcRect/>
          <a:stretch>
            <a:fillRect/>
          </a:stretch>
        </p:blipFill>
        <p:spPr bwMode="auto">
          <a:xfrm>
            <a:off x="2531946" y="5188793"/>
            <a:ext cx="1845292" cy="1212007"/>
          </a:xfrm>
          <a:prstGeom prst="rect">
            <a:avLst/>
          </a:prstGeom>
          <a:noFill/>
          <a:ln w="9525">
            <a:noFill/>
            <a:miter lim="800000"/>
            <a:headEnd/>
            <a:tailEnd/>
          </a:ln>
        </p:spPr>
      </p:pic>
      <p:pic>
        <p:nvPicPr>
          <p:cNvPr id="24" name="Picture 23"/>
          <p:cNvPicPr>
            <a:picLocks noChangeAspect="1" noChangeArrowheads="1"/>
          </p:cNvPicPr>
          <p:nvPr/>
        </p:nvPicPr>
        <p:blipFill>
          <a:blip r:embed="rId16" cstate="email"/>
          <a:srcRect/>
          <a:stretch>
            <a:fillRect/>
          </a:stretch>
        </p:blipFill>
        <p:spPr bwMode="auto">
          <a:xfrm>
            <a:off x="2488758" y="4121687"/>
            <a:ext cx="2091348" cy="980722"/>
          </a:xfrm>
          <a:prstGeom prst="rect">
            <a:avLst/>
          </a:prstGeom>
          <a:noFill/>
          <a:ln w="9525">
            <a:noFill/>
            <a:miter lim="800000"/>
            <a:headEnd/>
            <a:tailEnd/>
          </a:ln>
        </p:spPr>
      </p:pic>
      <p:pic>
        <p:nvPicPr>
          <p:cNvPr id="25" name="Picture 24"/>
          <p:cNvPicPr>
            <a:picLocks noChangeAspect="1" noChangeArrowheads="1"/>
          </p:cNvPicPr>
          <p:nvPr/>
        </p:nvPicPr>
        <p:blipFill>
          <a:blip r:embed="rId17" cstate="email"/>
          <a:srcRect/>
          <a:stretch>
            <a:fillRect/>
          </a:stretch>
        </p:blipFill>
        <p:spPr bwMode="auto">
          <a:xfrm>
            <a:off x="2626518" y="3366000"/>
            <a:ext cx="2097882" cy="674340"/>
          </a:xfrm>
          <a:prstGeom prst="rect">
            <a:avLst/>
          </a:prstGeom>
          <a:noFill/>
          <a:ln w="9525">
            <a:noFill/>
            <a:miter lim="800000"/>
            <a:headEnd/>
            <a:tailEnd/>
          </a:ln>
        </p:spPr>
      </p:pic>
      <p:pic>
        <p:nvPicPr>
          <p:cNvPr id="27" name="Picture 26"/>
          <p:cNvPicPr>
            <a:picLocks noChangeAspect="1" noChangeArrowheads="1"/>
          </p:cNvPicPr>
          <p:nvPr/>
        </p:nvPicPr>
        <p:blipFill>
          <a:blip r:embed="rId18" cstate="email"/>
          <a:srcRect/>
          <a:stretch>
            <a:fillRect/>
          </a:stretch>
        </p:blipFill>
        <p:spPr bwMode="auto">
          <a:xfrm>
            <a:off x="242658" y="5357378"/>
            <a:ext cx="2062557" cy="967222"/>
          </a:xfrm>
          <a:prstGeom prst="rect">
            <a:avLst/>
          </a:prstGeom>
          <a:noFill/>
          <a:ln w="9525">
            <a:noFill/>
            <a:miter lim="800000"/>
            <a:headEnd/>
            <a:tailEnd/>
          </a:ln>
        </p:spPr>
      </p:pic>
      <p:grpSp>
        <p:nvGrpSpPr>
          <p:cNvPr id="7" name="Group 27"/>
          <p:cNvGrpSpPr/>
          <p:nvPr/>
        </p:nvGrpSpPr>
        <p:grpSpPr>
          <a:xfrm>
            <a:off x="5410200" y="2057401"/>
            <a:ext cx="3200400" cy="2133600"/>
            <a:chOff x="5074630" y="3082006"/>
            <a:chExt cx="3578942" cy="2493253"/>
          </a:xfrm>
        </p:grpSpPr>
        <p:pic>
          <p:nvPicPr>
            <p:cNvPr id="29" name="Picture 28"/>
            <p:cNvPicPr>
              <a:picLocks noChangeAspect="1"/>
            </p:cNvPicPr>
            <p:nvPr/>
          </p:nvPicPr>
          <p:blipFill>
            <a:blip r:embed="rId19" cstate="print"/>
            <a:stretch>
              <a:fillRect/>
            </a:stretch>
          </p:blipFill>
          <p:spPr>
            <a:xfrm>
              <a:off x="5074630" y="4161236"/>
              <a:ext cx="1789471" cy="1353696"/>
            </a:xfrm>
            <a:prstGeom prst="rect">
              <a:avLst/>
            </a:prstGeom>
          </p:spPr>
        </p:pic>
        <p:pic>
          <p:nvPicPr>
            <p:cNvPr id="30" name="Picture 29"/>
            <p:cNvPicPr>
              <a:picLocks noChangeAspect="1"/>
            </p:cNvPicPr>
            <p:nvPr/>
          </p:nvPicPr>
          <p:blipFill>
            <a:blip r:embed="rId20" cstate="print"/>
            <a:stretch>
              <a:fillRect/>
            </a:stretch>
          </p:blipFill>
          <p:spPr>
            <a:xfrm>
              <a:off x="5074630" y="3082006"/>
              <a:ext cx="1795253" cy="1205636"/>
            </a:xfrm>
            <a:prstGeom prst="rect">
              <a:avLst/>
            </a:prstGeom>
          </p:spPr>
        </p:pic>
        <p:pic>
          <p:nvPicPr>
            <p:cNvPr id="31" name="Picture 30"/>
            <p:cNvPicPr>
              <a:picLocks noChangeAspect="1"/>
            </p:cNvPicPr>
            <p:nvPr/>
          </p:nvPicPr>
          <p:blipFill>
            <a:blip r:embed="rId21" cstate="print"/>
            <a:stretch>
              <a:fillRect/>
            </a:stretch>
          </p:blipFill>
          <p:spPr>
            <a:xfrm>
              <a:off x="6742471" y="3082006"/>
              <a:ext cx="1911101" cy="1275872"/>
            </a:xfrm>
            <a:prstGeom prst="rect">
              <a:avLst/>
            </a:prstGeom>
          </p:spPr>
        </p:pic>
        <p:pic>
          <p:nvPicPr>
            <p:cNvPr id="32" name="Picture 31"/>
            <p:cNvPicPr>
              <a:picLocks noChangeAspect="1"/>
            </p:cNvPicPr>
            <p:nvPr/>
          </p:nvPicPr>
          <p:blipFill>
            <a:blip r:embed="rId22" cstate="print"/>
            <a:stretch>
              <a:fillRect/>
            </a:stretch>
          </p:blipFill>
          <p:spPr>
            <a:xfrm>
              <a:off x="6736281" y="4070151"/>
              <a:ext cx="1917290" cy="1505108"/>
            </a:xfrm>
            <a:prstGeom prst="rect">
              <a:avLst/>
            </a:prstGeom>
          </p:spPr>
        </p:pic>
        <p:pic>
          <p:nvPicPr>
            <p:cNvPr id="33" name="Picture 32"/>
            <p:cNvPicPr>
              <a:picLocks noChangeAspect="1"/>
            </p:cNvPicPr>
            <p:nvPr/>
          </p:nvPicPr>
          <p:blipFill>
            <a:blip r:embed="rId23" cstate="print"/>
            <a:stretch>
              <a:fillRect/>
            </a:stretch>
          </p:blipFill>
          <p:spPr>
            <a:xfrm>
              <a:off x="5969365" y="3751804"/>
              <a:ext cx="1853381" cy="1508226"/>
            </a:xfrm>
            <a:prstGeom prst="rect">
              <a:avLst/>
            </a:prstGeom>
          </p:spPr>
        </p:pic>
      </p:grpSp>
    </p:spTree>
    <p:extLst>
      <p:ext uri="{BB962C8B-B14F-4D97-AF65-F5344CB8AC3E}">
        <p14:creationId xmlns:p14="http://schemas.microsoft.com/office/powerpoint/2010/main" xmlns="" val="39091955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1000" fill="hold"/>
                                        <p:tgtEl>
                                          <p:spTgt spid="9"/>
                                        </p:tgtEl>
                                      </p:cBhvr>
                                      <p:by x="50000" y="50000"/>
                                    </p:animScale>
                                  </p:childTnLst>
                                </p:cTn>
                              </p:par>
                              <p:par>
                                <p:cTn id="15" presetID="0" presetClass="path" presetSubtype="0" accel="50000" decel="50000" fill="hold" nodeType="withEffect">
                                  <p:stCondLst>
                                    <p:cond delay="0"/>
                                  </p:stCondLst>
                                  <p:childTnLst>
                                    <p:animMotion origin="layout" path="M 3.9135E-6 4.84961E-6 L -0.10422 -0.03749 " pathEditMode="relative" rAng="0" ptsTypes="AA">
                                      <p:cBhvr>
                                        <p:cTn id="16" dur="2000" fill="hold"/>
                                        <p:tgtEl>
                                          <p:spTgt spid="9"/>
                                        </p:tgtEl>
                                        <p:attrNameLst>
                                          <p:attrName>ppt_x</p:attrName>
                                          <p:attrName>ppt_y</p:attrName>
                                        </p:attrNameLst>
                                      </p:cBhvr>
                                      <p:rCtr x="-5211" y="-1874"/>
                                    </p:animMotion>
                                  </p:childTnLst>
                                </p:cTn>
                              </p:par>
                              <p:par>
                                <p:cTn id="17" presetID="42"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42"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10"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7" name="Rectangle 2"/>
          <p:cNvSpPr>
            <a:spLocks noGrp="1" noChangeArrowheads="1"/>
          </p:cNvSpPr>
          <p:nvPr>
            <p:ph type="title"/>
          </p:nvPr>
        </p:nvSpPr>
        <p:spPr/>
        <p:txBody>
          <a:bodyPr/>
          <a:lstStyle/>
          <a:p>
            <a:pPr eaLnBrk="1" hangingPunct="1"/>
            <a:r>
              <a:rPr lang="en-US" dirty="0" smtClean="0"/>
              <a:t>TestStand Components</a:t>
            </a:r>
          </a:p>
        </p:txBody>
      </p:sp>
      <p:sp>
        <p:nvSpPr>
          <p:cNvPr id="762883" name="Rectangle 3"/>
          <p:cNvSpPr>
            <a:spLocks noGrp="1" noChangeArrowheads="1"/>
          </p:cNvSpPr>
          <p:nvPr>
            <p:ph idx="1"/>
          </p:nvPr>
        </p:nvSpPr>
        <p:spPr/>
        <p:txBody>
          <a:bodyPr>
            <a:noAutofit/>
          </a:bodyPr>
          <a:lstStyle/>
          <a:p>
            <a:pPr>
              <a:lnSpc>
                <a:spcPct val="90000"/>
              </a:lnSpc>
            </a:pPr>
            <a:r>
              <a:rPr lang="en-US" sz="2800" dirty="0" smtClean="0"/>
              <a:t>Two Primary Stages of a Project</a:t>
            </a:r>
          </a:p>
          <a:p>
            <a:pPr marL="365760" lvl="1">
              <a:lnSpc>
                <a:spcPct val="90000"/>
              </a:lnSpc>
              <a:buFont typeface="Univers Com 45 Light" pitchFamily="34" charset="0"/>
              <a:buChar char="–"/>
            </a:pPr>
            <a:r>
              <a:rPr lang="en-US" dirty="0" smtClean="0"/>
              <a:t>Development – Sequence Editor</a:t>
            </a:r>
          </a:p>
          <a:p>
            <a:pPr marL="365760" lvl="1">
              <a:lnSpc>
                <a:spcPct val="90000"/>
              </a:lnSpc>
              <a:buFont typeface="Univers Com 45 Light" pitchFamily="34" charset="0"/>
              <a:buChar char="–"/>
            </a:pPr>
            <a:r>
              <a:rPr lang="en-US" dirty="0" smtClean="0"/>
              <a:t>Deployment – User Interface(s)</a:t>
            </a:r>
          </a:p>
          <a:p>
            <a:pPr lvl="1">
              <a:lnSpc>
                <a:spcPct val="90000"/>
              </a:lnSpc>
            </a:pPr>
            <a:endParaRPr lang="en-US" sz="2400" dirty="0" smtClean="0"/>
          </a:p>
        </p:txBody>
      </p:sp>
      <p:pic>
        <p:nvPicPr>
          <p:cNvPr id="93189" name="Picture 5" descr="C:\Users\llindstr\Desktop\TestStand &amp; PXI Hands-On\Images for Presentation\MobileDeviceDemo_crop.png"/>
          <p:cNvPicPr>
            <a:picLocks noChangeAspect="1" noChangeArrowheads="1"/>
          </p:cNvPicPr>
          <p:nvPr/>
        </p:nvPicPr>
        <p:blipFill>
          <a:blip r:embed="rId3" cstate="print"/>
          <a:srcRect/>
          <a:stretch>
            <a:fillRect/>
          </a:stretch>
        </p:blipFill>
        <p:spPr bwMode="auto">
          <a:xfrm>
            <a:off x="4644008" y="2420888"/>
            <a:ext cx="4248472" cy="3054593"/>
          </a:xfrm>
          <a:prstGeom prst="rect">
            <a:avLst/>
          </a:prstGeom>
          <a:ln>
            <a:noFill/>
          </a:ln>
          <a:effectLst>
            <a:outerShdw blurRad="190500" algn="tl" rotWithShape="0">
              <a:srgbClr val="000000">
                <a:alpha val="70000"/>
              </a:srgbClr>
            </a:outerShdw>
          </a:effectLst>
        </p:spPr>
      </p:pic>
      <p:pic>
        <p:nvPicPr>
          <p:cNvPr id="93187" name="Picture 3" descr="C:\Users\llindstr\Desktop\TestStand &amp; PXI Hands-On\Images for Presentation\Production MMT RoadWarrior Demo Screenshot_cropped.PNG"/>
          <p:cNvPicPr>
            <a:picLocks noChangeAspect="1" noChangeArrowheads="1"/>
          </p:cNvPicPr>
          <p:nvPr/>
        </p:nvPicPr>
        <p:blipFill>
          <a:blip r:embed="rId4" cstate="print"/>
          <a:srcRect/>
          <a:stretch>
            <a:fillRect/>
          </a:stretch>
        </p:blipFill>
        <p:spPr bwMode="auto">
          <a:xfrm>
            <a:off x="395536" y="2996952"/>
            <a:ext cx="5544616" cy="3036610"/>
          </a:xfrm>
          <a:prstGeom prst="rect">
            <a:avLst/>
          </a:prstGeom>
          <a:ln>
            <a:noFill/>
          </a:ln>
          <a:effectLst>
            <a:outerShdw blurRad="190500" algn="tl" rotWithShape="0">
              <a:srgbClr val="000000">
                <a:alpha val="70000"/>
              </a:srgbClr>
            </a:outerShdw>
          </a:effectLst>
        </p:spPr>
      </p:pic>
      <p:pic>
        <p:nvPicPr>
          <p:cNvPr id="137218" name="Picture 2" descr="C:\Users\llindstr\Desktop\TestStand &amp; PXI Hands-On\Images for Presentation\TestStandSequenceEditor_horizontal.png"/>
          <p:cNvPicPr>
            <a:picLocks noChangeAspect="1" noChangeArrowheads="1"/>
          </p:cNvPicPr>
          <p:nvPr/>
        </p:nvPicPr>
        <p:blipFill>
          <a:blip r:embed="rId5" cstate="print"/>
          <a:srcRect/>
          <a:stretch>
            <a:fillRect/>
          </a:stretch>
        </p:blipFill>
        <p:spPr bwMode="auto">
          <a:xfrm>
            <a:off x="1468152" y="2482957"/>
            <a:ext cx="6192688" cy="360450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9318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9318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3187"/>
                                        </p:tgtEl>
                                        <p:attrNameLst>
                                          <p:attrName>style.visibility</p:attrName>
                                        </p:attrNameLst>
                                      </p:cBhvr>
                                      <p:to>
                                        <p:strVal val="visible"/>
                                      </p:to>
                                    </p:set>
                                    <p:animEffect transition="in" filter="fade">
                                      <p:cBhvr>
                                        <p:cTn id="13" dur="1000"/>
                                        <p:tgtEl>
                                          <p:spTgt spid="93187"/>
                                        </p:tgtEl>
                                      </p:cBhvr>
                                    </p:animEffect>
                                  </p:childTnLst>
                                </p:cTn>
                              </p:par>
                              <p:par>
                                <p:cTn id="14" presetID="10" presetClass="entr" presetSubtype="0" fill="hold" nodeType="withEffect">
                                  <p:stCondLst>
                                    <p:cond delay="0"/>
                                  </p:stCondLst>
                                  <p:childTnLst>
                                    <p:set>
                                      <p:cBhvr>
                                        <p:cTn id="15" dur="1" fill="hold">
                                          <p:stCondLst>
                                            <p:cond delay="0"/>
                                          </p:stCondLst>
                                        </p:cTn>
                                        <p:tgtEl>
                                          <p:spTgt spid="93189"/>
                                        </p:tgtEl>
                                        <p:attrNameLst>
                                          <p:attrName>style.visibility</p:attrName>
                                        </p:attrNameLst>
                                      </p:cBhvr>
                                      <p:to>
                                        <p:strVal val="visible"/>
                                      </p:to>
                                    </p:set>
                                    <p:animEffect transition="in" filter="fade">
                                      <p:cBhvr>
                                        <p:cTn id="16" dur="1000"/>
                                        <p:tgtEl>
                                          <p:spTgt spid="93189"/>
                                        </p:tgtEl>
                                      </p:cBhvr>
                                    </p:animEffect>
                                  </p:childTnLst>
                                </p:cTn>
                              </p:par>
                              <p:par>
                                <p:cTn id="17" presetID="10" presetClass="exit" presetSubtype="0" fill="hold" nodeType="withEffect">
                                  <p:stCondLst>
                                    <p:cond delay="0"/>
                                  </p:stCondLst>
                                  <p:childTnLst>
                                    <p:animEffect transition="out" filter="fade">
                                      <p:cBhvr>
                                        <p:cTn id="18" dur="1000"/>
                                        <p:tgtEl>
                                          <p:spTgt spid="137218"/>
                                        </p:tgtEl>
                                      </p:cBhvr>
                                    </p:animEffect>
                                    <p:set>
                                      <p:cBhvr>
                                        <p:cTn id="19" dur="1" fill="hold">
                                          <p:stCondLst>
                                            <p:cond delay="999"/>
                                          </p:stCondLst>
                                        </p:cTn>
                                        <p:tgtEl>
                                          <p:spTgt spid="137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29" name="Rectangle 2"/>
          <p:cNvSpPr>
            <a:spLocks noGrp="1" noChangeArrowheads="1"/>
          </p:cNvSpPr>
          <p:nvPr>
            <p:ph type="title"/>
          </p:nvPr>
        </p:nvSpPr>
        <p:spPr/>
        <p:txBody>
          <a:bodyPr/>
          <a:lstStyle/>
          <a:p>
            <a:pPr eaLnBrk="1" hangingPunct="1"/>
            <a:r>
              <a:rPr lang="en-US" dirty="0" smtClean="0"/>
              <a:t>NI </a:t>
            </a:r>
            <a:r>
              <a:rPr lang="en-US" dirty="0" err="1" smtClean="0"/>
              <a:t>TestStand</a:t>
            </a:r>
            <a:r>
              <a:rPr lang="en-US" dirty="0" smtClean="0"/>
              <a:t> Sequence Editor</a:t>
            </a:r>
          </a:p>
        </p:txBody>
      </p:sp>
      <p:sp>
        <p:nvSpPr>
          <p:cNvPr id="816130" name="Rectangle 3"/>
          <p:cNvSpPr>
            <a:spLocks noGrp="1" noChangeArrowheads="1"/>
          </p:cNvSpPr>
          <p:nvPr>
            <p:ph idx="1"/>
          </p:nvPr>
        </p:nvSpPr>
        <p:spPr>
          <a:xfrm>
            <a:off x="17269" y="1121384"/>
            <a:ext cx="2683968" cy="4949008"/>
          </a:xfrm>
        </p:spPr>
        <p:txBody>
          <a:bodyPr>
            <a:normAutofit/>
          </a:bodyPr>
          <a:lstStyle/>
          <a:p>
            <a:pPr lvl="1" eaLnBrk="1" hangingPunct="1"/>
            <a:r>
              <a:rPr lang="en-US" sz="2400" dirty="0" smtClean="0"/>
              <a:t>Create</a:t>
            </a:r>
          </a:p>
          <a:p>
            <a:pPr lvl="1" eaLnBrk="1" hangingPunct="1"/>
            <a:r>
              <a:rPr lang="en-US" sz="2400" dirty="0" smtClean="0"/>
              <a:t>Edit</a:t>
            </a:r>
          </a:p>
          <a:p>
            <a:pPr lvl="1" eaLnBrk="1" hangingPunct="1"/>
            <a:r>
              <a:rPr lang="en-US" sz="2400" dirty="0" smtClean="0"/>
              <a:t>Manage</a:t>
            </a:r>
          </a:p>
          <a:p>
            <a:pPr lvl="1" eaLnBrk="1" hangingPunct="1"/>
            <a:r>
              <a:rPr lang="en-US" sz="2400" dirty="0" smtClean="0"/>
              <a:t>Execute</a:t>
            </a:r>
          </a:p>
          <a:p>
            <a:pPr lvl="1" eaLnBrk="1" hangingPunct="1"/>
            <a:r>
              <a:rPr lang="en-US" sz="2400" dirty="0" smtClean="0"/>
              <a:t>Debug</a:t>
            </a:r>
          </a:p>
          <a:p>
            <a:pPr lvl="1" eaLnBrk="1" hangingPunct="1"/>
            <a:r>
              <a:rPr lang="en-US" sz="2400" dirty="0" smtClean="0"/>
              <a:t>View reports</a:t>
            </a:r>
          </a:p>
          <a:p>
            <a:pPr lvl="1" eaLnBrk="1" hangingPunct="1"/>
            <a:r>
              <a:rPr lang="en-US" sz="2400" dirty="0" smtClean="0"/>
              <a:t>Deploy</a:t>
            </a:r>
          </a:p>
          <a:p>
            <a:pPr lvl="1" eaLnBrk="1" hangingPunct="1"/>
            <a:r>
              <a:rPr lang="en-US" sz="2400" dirty="0" smtClean="0"/>
              <a:t>Create user </a:t>
            </a:r>
            <a:br>
              <a:rPr lang="en-US" sz="2400" dirty="0" smtClean="0"/>
            </a:br>
            <a:r>
              <a:rPr lang="en-US" sz="2400" dirty="0" smtClean="0"/>
              <a:t>profiles</a:t>
            </a:r>
          </a:p>
          <a:p>
            <a:pPr lvl="1" eaLnBrk="1" hangingPunct="1"/>
            <a:r>
              <a:rPr lang="en-US" sz="2400" dirty="0" smtClean="0"/>
              <a:t>Customize</a:t>
            </a:r>
          </a:p>
        </p:txBody>
      </p:sp>
      <p:pic>
        <p:nvPicPr>
          <p:cNvPr id="239619" name="Picture 3" descr="C:\Users\llindstr\Desktop\TestStand &amp; PXI Hands-On\Images for Presentation\TestStandLargeText_largescreenmode.png"/>
          <p:cNvPicPr>
            <a:picLocks noChangeAspect="1" noChangeArrowheads="1"/>
          </p:cNvPicPr>
          <p:nvPr/>
        </p:nvPicPr>
        <p:blipFill>
          <a:blip r:embed="rId3" cstate="print"/>
          <a:srcRect/>
          <a:stretch>
            <a:fillRect/>
          </a:stretch>
        </p:blipFill>
        <p:spPr bwMode="auto">
          <a:xfrm>
            <a:off x="3000674" y="1218497"/>
            <a:ext cx="5616624" cy="4712565"/>
          </a:xfrm>
          <a:prstGeom prst="rect">
            <a:avLst/>
          </a:prstGeom>
          <a:noFill/>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hide bottom"/>
          <p:cNvGrpSpPr/>
          <p:nvPr/>
        </p:nvGrpSpPr>
        <p:grpSpPr>
          <a:xfrm>
            <a:off x="0" y="6093296"/>
            <a:ext cx="8820472" cy="576064"/>
            <a:chOff x="0" y="6093296"/>
            <a:chExt cx="8820472" cy="576064"/>
          </a:xfrm>
        </p:grpSpPr>
        <p:sp>
          <p:nvSpPr>
            <p:cNvPr id="10" name="Rectangle 9"/>
            <p:cNvSpPr/>
            <p:nvPr/>
          </p:nvSpPr>
          <p:spPr>
            <a:xfrm>
              <a:off x="0"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5638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1642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54978" name="Full SeqEditor" descr="C:\Users\llindstr\Desktop\SeqEditor.png"/>
          <p:cNvPicPr>
            <a:picLocks noChangeAspect="1" noChangeArrowheads="1"/>
          </p:cNvPicPr>
          <p:nvPr/>
        </p:nvPicPr>
        <p:blipFill>
          <a:blip r:embed="rId3" cstate="print"/>
          <a:stretch>
            <a:fillRect/>
          </a:stretch>
        </p:blipFill>
        <p:spPr bwMode="auto">
          <a:xfrm>
            <a:off x="971601" y="990922"/>
            <a:ext cx="7272808" cy="5392693"/>
          </a:xfrm>
          <a:prstGeom prst="rect">
            <a:avLst/>
          </a:prstGeom>
          <a:noFill/>
        </p:spPr>
      </p:pic>
      <p:sp>
        <p:nvSpPr>
          <p:cNvPr id="14" name="TransparentBlock"/>
          <p:cNvSpPr/>
          <p:nvPr/>
        </p:nvSpPr>
        <p:spPr>
          <a:xfrm>
            <a:off x="755576" y="828086"/>
            <a:ext cx="7704856" cy="5760640"/>
          </a:xfrm>
          <a:prstGeom prst="rect">
            <a:avLst/>
          </a:prstGeom>
          <a:solidFill>
            <a:schemeClr val="bg1">
              <a:alpha val="7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971600" y="1484784"/>
            <a:ext cx="1224136" cy="3096344"/>
          </a:xfrm>
          <a:prstGeom prst="roundRect">
            <a:avLst/>
          </a:prstGeom>
          <a:noFill/>
          <a:ln w="38100"/>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56002" name="InsertionPallete" descr="C:\Users\llindstr\Desktop\InsertionPalette.png"/>
          <p:cNvPicPr>
            <a:picLocks noChangeAspect="1" noChangeArrowheads="1"/>
          </p:cNvPicPr>
          <p:nvPr/>
        </p:nvPicPr>
        <p:blipFill>
          <a:blip r:embed="rId4" cstate="print"/>
          <a:stretch>
            <a:fillRect/>
          </a:stretch>
        </p:blipFill>
        <p:spPr bwMode="auto">
          <a:xfrm>
            <a:off x="538310" y="206543"/>
            <a:ext cx="2161905" cy="5695238"/>
          </a:xfrm>
          <a:prstGeom prst="rect">
            <a:avLst/>
          </a:prstGeom>
          <a:noFill/>
        </p:spPr>
      </p:pic>
      <p:sp>
        <p:nvSpPr>
          <p:cNvPr id="12" name="TypesofSteps text"/>
          <p:cNvSpPr>
            <a:spLocks noGrp="1" noChangeArrowheads="1"/>
          </p:cNvSpPr>
          <p:nvPr>
            <p:ph type="body" sz="half" idx="1"/>
          </p:nvPr>
        </p:nvSpPr>
        <p:spPr>
          <a:xfrm>
            <a:off x="3275856" y="1124744"/>
            <a:ext cx="5112568" cy="5040560"/>
          </a:xfrm>
        </p:spPr>
        <p:txBody>
          <a:bodyPr>
            <a:normAutofit/>
          </a:bodyPr>
          <a:lstStyle/>
          <a:p>
            <a:pPr marL="0" indent="0" eaLnBrk="1" hangingPunct="1">
              <a:lnSpc>
                <a:spcPct val="90000"/>
              </a:lnSpc>
              <a:buNone/>
            </a:pPr>
            <a:r>
              <a:rPr lang="en-US" sz="2800" dirty="0" smtClean="0"/>
              <a:t>Double-click or drag/drop to add steps to your file</a:t>
            </a:r>
          </a:p>
          <a:p>
            <a:pPr eaLnBrk="1" hangingPunct="1">
              <a:lnSpc>
                <a:spcPct val="90000"/>
              </a:lnSpc>
            </a:pPr>
            <a:r>
              <a:rPr lang="en-US" sz="2800" dirty="0" smtClean="0"/>
              <a:t>Code module steps</a:t>
            </a:r>
          </a:p>
          <a:p>
            <a:pPr lvl="1" eaLnBrk="1" hangingPunct="1">
              <a:lnSpc>
                <a:spcPct val="90000"/>
              </a:lnSpc>
            </a:pPr>
            <a:r>
              <a:rPr lang="en-US" sz="2400" dirty="0" smtClean="0"/>
              <a:t>Pass/Fail Test</a:t>
            </a:r>
          </a:p>
          <a:p>
            <a:pPr lvl="1" eaLnBrk="1" hangingPunct="1">
              <a:lnSpc>
                <a:spcPct val="90000"/>
              </a:lnSpc>
            </a:pPr>
            <a:r>
              <a:rPr lang="en-US" sz="2400" dirty="0" smtClean="0"/>
              <a:t>Numeric Limit Test</a:t>
            </a:r>
          </a:p>
          <a:p>
            <a:pPr lvl="1" eaLnBrk="1" hangingPunct="1">
              <a:lnSpc>
                <a:spcPct val="90000"/>
              </a:lnSpc>
            </a:pPr>
            <a:r>
              <a:rPr lang="en-US" sz="2400" dirty="0" smtClean="0"/>
              <a:t>Multiple Numeric Limit Test</a:t>
            </a:r>
          </a:p>
          <a:p>
            <a:pPr lvl="1" eaLnBrk="1" hangingPunct="1">
              <a:lnSpc>
                <a:spcPct val="90000"/>
              </a:lnSpc>
            </a:pPr>
            <a:r>
              <a:rPr lang="en-US" sz="2400" dirty="0" smtClean="0"/>
              <a:t>String Value Test</a:t>
            </a:r>
          </a:p>
          <a:p>
            <a:pPr lvl="1" eaLnBrk="1" hangingPunct="1">
              <a:lnSpc>
                <a:spcPct val="90000"/>
              </a:lnSpc>
            </a:pPr>
            <a:r>
              <a:rPr lang="en-US" sz="2400" dirty="0" smtClean="0"/>
              <a:t>Action Step</a:t>
            </a:r>
          </a:p>
          <a:p>
            <a:pPr>
              <a:lnSpc>
                <a:spcPct val="90000"/>
              </a:lnSpc>
            </a:pPr>
            <a:r>
              <a:rPr lang="en-US" sz="2800" dirty="0" smtClean="0"/>
              <a:t>Flow control steps</a:t>
            </a:r>
          </a:p>
          <a:p>
            <a:pPr>
              <a:lnSpc>
                <a:spcPct val="90000"/>
              </a:lnSpc>
            </a:pPr>
            <a:r>
              <a:rPr lang="en-US" sz="2800" dirty="0" smtClean="0"/>
              <a:t>Message Popup step</a:t>
            </a:r>
          </a:p>
          <a:p>
            <a:pPr>
              <a:lnSpc>
                <a:spcPct val="90000"/>
              </a:lnSpc>
            </a:pPr>
            <a:r>
              <a:rPr lang="en-US" sz="2800" dirty="0" smtClean="0"/>
              <a:t>Synchronization</a:t>
            </a:r>
          </a:p>
          <a:p>
            <a:pPr>
              <a:lnSpc>
                <a:spcPct val="90000"/>
              </a:lnSpc>
            </a:pPr>
            <a:endParaRPr lang="en-US" sz="2800" dirty="0" smtClean="0"/>
          </a:p>
        </p:txBody>
      </p:sp>
      <p:sp>
        <p:nvSpPr>
          <p:cNvPr id="816129" name="Title Text"/>
          <p:cNvSpPr>
            <a:spLocks noGrp="1" noChangeArrowheads="1"/>
          </p:cNvSpPr>
          <p:nvPr>
            <p:ph type="title"/>
          </p:nvPr>
        </p:nvSpPr>
        <p:spPr>
          <a:xfrm>
            <a:off x="274464" y="-27384"/>
            <a:ext cx="8610600" cy="1066800"/>
          </a:xfrm>
        </p:spPr>
        <p:txBody>
          <a:bodyPr/>
          <a:lstStyle/>
          <a:p>
            <a:pPr eaLnBrk="1" hangingPunct="1"/>
            <a:r>
              <a:rPr lang="en-US" dirty="0" smtClean="0"/>
              <a:t>Sequence Editor – Insertion Palette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5600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2">
                                            <p:txEl>
                                              <p:pRg st="1" end="1"/>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2">
                                            <p:txEl>
                                              <p:pRg st="3" end="3"/>
                                            </p:txEl>
                                          </p:spTgt>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2">
                                            <p:txEl>
                                              <p:pRg st="4" end="4"/>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2">
                                            <p:txEl>
                                              <p:pRg st="5" end="5"/>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12">
                                            <p:txEl>
                                              <p:pRg st="7" end="7"/>
                                            </p:txEl>
                                          </p:spTgt>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2">
                                            <p:txEl>
                                              <p:pRg st="8" end="8"/>
                                            </p:txEl>
                                          </p:spTgt>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2">
                                            <p:txEl>
                                              <p:pRg st="9" end="9"/>
                                            </p:txEl>
                                          </p:spTgt>
                                        </p:tgtEl>
                                        <p:attrNameLst>
                                          <p:attrName>style.visibility</p:attrName>
                                        </p:attrNameLst>
                                      </p:cBhvr>
                                      <p:to>
                                        <p:strVal val="hidden"/>
                                      </p:to>
                                    </p:set>
                                  </p:childTnLst>
                                </p:cTn>
                              </p:par>
                              <p:par>
                                <p:cTn id="27" presetID="6" presetClass="emph" presetSubtype="0" fill="hold" nodeType="withEffect">
                                  <p:stCondLst>
                                    <p:cond delay="0"/>
                                  </p:stCondLst>
                                  <p:childTnLst>
                                    <p:animScale>
                                      <p:cBhvr>
                                        <p:cTn id="28" dur="500" fill="hold"/>
                                        <p:tgtEl>
                                          <p:spTgt spid="256002"/>
                                        </p:tgtEl>
                                      </p:cBhvr>
                                      <p:by x="53000" y="53000"/>
                                    </p:animScale>
                                  </p:childTnLst>
                                </p:cTn>
                              </p:par>
                              <p:par>
                                <p:cTn id="29" presetID="1" presetClass="exit" presetSubtype="0" fill="hold" nodeType="withEffect">
                                  <p:stCondLst>
                                    <p:cond delay="0"/>
                                  </p:stCondLst>
                                  <p:childTnLst>
                                    <p:set>
                                      <p:cBhvr>
                                        <p:cTn id="30" dur="1" fill="hold">
                                          <p:stCondLst>
                                            <p:cond delay="0"/>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fill="hold" nodeType="clickEffect">
                                  <p:stCondLst>
                                    <p:cond delay="0"/>
                                  </p:stCondLst>
                                  <p:childTnLst>
                                    <p:animMotion origin="layout" path="M -2.5E-6 -1.48148E-6 L 0.00382 0.08333 " pathEditMode="relative" rAng="0" ptsTypes="AA">
                                      <p:cBhvr>
                                        <p:cTn id="34" dur="1000" fill="hold"/>
                                        <p:tgtEl>
                                          <p:spTgt spid="256002"/>
                                        </p:tgtEl>
                                        <p:attrNameLst>
                                          <p:attrName>ppt_x</p:attrName>
                                          <p:attrName>ppt_y</p:attrName>
                                        </p:attrNameLst>
                                      </p:cBhvr>
                                      <p:rCtr x="2" y="42"/>
                                    </p:animMotion>
                                  </p:childTnLst>
                                </p:cTn>
                              </p:par>
                              <p:par>
                                <p:cTn id="35" presetID="6" presetClass="emph" presetSubtype="0" fill="hold" nodeType="withEffect">
                                  <p:stCondLst>
                                    <p:cond delay="0"/>
                                  </p:stCondLst>
                                  <p:childTnLst>
                                    <p:animScale>
                                      <p:cBhvr>
                                        <p:cTn id="36" dur="1000" fill="hold"/>
                                        <p:tgtEl>
                                          <p:spTgt spid="256002"/>
                                        </p:tgtEl>
                                      </p:cBhvr>
                                      <p:by x="180000" y="180000"/>
                                    </p:animScale>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 presetClass="entr" presetSubtype="0" fill="hold" nodeType="withEffect">
                                  <p:stCondLst>
                                    <p:cond delay="0"/>
                                  </p:stCondLst>
                                  <p:childTnLst>
                                    <p:set>
                                      <p:cBhvr>
                                        <p:cTn id="41" dur="1" fill="hold">
                                          <p:stCondLst>
                                            <p:cond delay="0"/>
                                          </p:stCondLst>
                                        </p:cTn>
                                        <p:tgtEl>
                                          <p:spTgt spid="256002"/>
                                        </p:tgtEl>
                                        <p:attrNameLst>
                                          <p:attrName>style.visibility</p:attrName>
                                        </p:attrNameLst>
                                      </p:cBhvr>
                                      <p:to>
                                        <p:strVal val="visible"/>
                                      </p:to>
                                    </p:set>
                                  </p:childTnLst>
                                </p:cTn>
                              </p:par>
                              <p:par>
                                <p:cTn id="42" presetID="10" presetClass="exit" presetSubtype="0" fill="hold" grpId="0"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10" presetClass="entr" presetSubtype="0" fill="hold" grpId="1"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2000"/>
                                        <p:tgtEl>
                                          <p:spTgt spid="12">
                                            <p:txEl>
                                              <p:pRg st="0" end="0"/>
                                            </p:txEl>
                                          </p:spTgt>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12">
                                            <p:txEl>
                                              <p:pRg st="1" end="1"/>
                                            </p:txEl>
                                          </p:spTgt>
                                        </p:tgtEl>
                                        <p:attrNameLst>
                                          <p:attrName>style.visibility</p:attrName>
                                        </p:attrNameLst>
                                      </p:cBhvr>
                                      <p:to>
                                        <p:strVal val="visible"/>
                                      </p:to>
                                    </p:set>
                                    <p:animEffect transition="in" filter="fade">
                                      <p:cBhvr>
                                        <p:cTn id="50" dur="2000"/>
                                        <p:tgtEl>
                                          <p:spTgt spid="12">
                                            <p:txEl>
                                              <p:pRg st="1" end="1"/>
                                            </p:txEl>
                                          </p:spTgt>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12">
                                            <p:txEl>
                                              <p:pRg st="2" end="2"/>
                                            </p:txEl>
                                          </p:spTgt>
                                        </p:tgtEl>
                                        <p:attrNameLst>
                                          <p:attrName>style.visibility</p:attrName>
                                        </p:attrNameLst>
                                      </p:cBhvr>
                                      <p:to>
                                        <p:strVal val="visible"/>
                                      </p:to>
                                    </p:set>
                                    <p:animEffect transition="in" filter="fade">
                                      <p:cBhvr>
                                        <p:cTn id="53" dur="2000"/>
                                        <p:tgtEl>
                                          <p:spTgt spid="12">
                                            <p:txEl>
                                              <p:pRg st="2" end="2"/>
                                            </p:txEl>
                                          </p:spTgt>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12">
                                            <p:txEl>
                                              <p:pRg st="3" end="3"/>
                                            </p:txEl>
                                          </p:spTgt>
                                        </p:tgtEl>
                                        <p:attrNameLst>
                                          <p:attrName>style.visibility</p:attrName>
                                        </p:attrNameLst>
                                      </p:cBhvr>
                                      <p:to>
                                        <p:strVal val="visible"/>
                                      </p:to>
                                    </p:set>
                                    <p:animEffect transition="in" filter="fade">
                                      <p:cBhvr>
                                        <p:cTn id="56" dur="2000"/>
                                        <p:tgtEl>
                                          <p:spTgt spid="12">
                                            <p:txEl>
                                              <p:pRg st="3" end="3"/>
                                            </p:txEl>
                                          </p:spTgt>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12">
                                            <p:txEl>
                                              <p:pRg st="4" end="4"/>
                                            </p:txEl>
                                          </p:spTgt>
                                        </p:tgtEl>
                                        <p:attrNameLst>
                                          <p:attrName>style.visibility</p:attrName>
                                        </p:attrNameLst>
                                      </p:cBhvr>
                                      <p:to>
                                        <p:strVal val="visible"/>
                                      </p:to>
                                    </p:set>
                                    <p:animEffect transition="in" filter="fade">
                                      <p:cBhvr>
                                        <p:cTn id="59" dur="2000"/>
                                        <p:tgtEl>
                                          <p:spTgt spid="12">
                                            <p:txEl>
                                              <p:pRg st="4" end="4"/>
                                            </p:txEl>
                                          </p:spTgt>
                                        </p:tgtEl>
                                      </p:cBhvr>
                                    </p:animEffect>
                                  </p:childTnLst>
                                </p:cTn>
                              </p:par>
                              <p:par>
                                <p:cTn id="60" presetID="10" presetClass="entr" presetSubtype="0" fill="hold" grpId="1" nodeType="withEffect">
                                  <p:stCondLst>
                                    <p:cond delay="0"/>
                                  </p:stCondLst>
                                  <p:childTnLst>
                                    <p:set>
                                      <p:cBhvr>
                                        <p:cTn id="61" dur="1" fill="hold">
                                          <p:stCondLst>
                                            <p:cond delay="0"/>
                                          </p:stCondLst>
                                        </p:cTn>
                                        <p:tgtEl>
                                          <p:spTgt spid="12">
                                            <p:txEl>
                                              <p:pRg st="5" end="5"/>
                                            </p:txEl>
                                          </p:spTgt>
                                        </p:tgtEl>
                                        <p:attrNameLst>
                                          <p:attrName>style.visibility</p:attrName>
                                        </p:attrNameLst>
                                      </p:cBhvr>
                                      <p:to>
                                        <p:strVal val="visible"/>
                                      </p:to>
                                    </p:set>
                                    <p:animEffect transition="in" filter="fade">
                                      <p:cBhvr>
                                        <p:cTn id="62" dur="2000"/>
                                        <p:tgtEl>
                                          <p:spTgt spid="12">
                                            <p:txEl>
                                              <p:pRg st="5" end="5"/>
                                            </p:txEl>
                                          </p:spTgt>
                                        </p:tgtEl>
                                      </p:cBhvr>
                                    </p:animEffect>
                                  </p:childTnLst>
                                </p:cTn>
                              </p:par>
                              <p:par>
                                <p:cTn id="63" presetID="10" presetClass="entr" presetSubtype="0" fill="hold" grpId="1" nodeType="withEffect">
                                  <p:stCondLst>
                                    <p:cond delay="0"/>
                                  </p:stCondLst>
                                  <p:childTnLst>
                                    <p:set>
                                      <p:cBhvr>
                                        <p:cTn id="64" dur="1" fill="hold">
                                          <p:stCondLst>
                                            <p:cond delay="0"/>
                                          </p:stCondLst>
                                        </p:cTn>
                                        <p:tgtEl>
                                          <p:spTgt spid="12">
                                            <p:txEl>
                                              <p:pRg st="6" end="6"/>
                                            </p:txEl>
                                          </p:spTgt>
                                        </p:tgtEl>
                                        <p:attrNameLst>
                                          <p:attrName>style.visibility</p:attrName>
                                        </p:attrNameLst>
                                      </p:cBhvr>
                                      <p:to>
                                        <p:strVal val="visible"/>
                                      </p:to>
                                    </p:set>
                                    <p:animEffect transition="in" filter="fade">
                                      <p:cBhvr>
                                        <p:cTn id="65" dur="2000"/>
                                        <p:tgtEl>
                                          <p:spTgt spid="12">
                                            <p:txEl>
                                              <p:pRg st="6" end="6"/>
                                            </p:txEl>
                                          </p:spTgt>
                                        </p:tgtEl>
                                      </p:cBhvr>
                                    </p:animEffect>
                                  </p:childTnLst>
                                </p:cTn>
                              </p:par>
                              <p:par>
                                <p:cTn id="66" presetID="10" presetClass="entr" presetSubtype="0" fill="hold" grpId="1" nodeType="withEffect">
                                  <p:stCondLst>
                                    <p:cond delay="0"/>
                                  </p:stCondLst>
                                  <p:childTnLst>
                                    <p:set>
                                      <p:cBhvr>
                                        <p:cTn id="67" dur="1" fill="hold">
                                          <p:stCondLst>
                                            <p:cond delay="0"/>
                                          </p:stCondLst>
                                        </p:cTn>
                                        <p:tgtEl>
                                          <p:spTgt spid="12">
                                            <p:txEl>
                                              <p:pRg st="7" end="7"/>
                                            </p:txEl>
                                          </p:spTgt>
                                        </p:tgtEl>
                                        <p:attrNameLst>
                                          <p:attrName>style.visibility</p:attrName>
                                        </p:attrNameLst>
                                      </p:cBhvr>
                                      <p:to>
                                        <p:strVal val="visible"/>
                                      </p:to>
                                    </p:set>
                                    <p:animEffect transition="in" filter="fade">
                                      <p:cBhvr>
                                        <p:cTn id="68" dur="2000"/>
                                        <p:tgtEl>
                                          <p:spTgt spid="12">
                                            <p:txEl>
                                              <p:pRg st="7" end="7"/>
                                            </p:txEl>
                                          </p:spTgt>
                                        </p:tgtEl>
                                      </p:cBhvr>
                                    </p:animEffect>
                                  </p:childTnLst>
                                </p:cTn>
                              </p:par>
                              <p:par>
                                <p:cTn id="69" presetID="10" presetClass="entr" presetSubtype="0" fill="hold" grpId="1" nodeType="withEffect">
                                  <p:stCondLst>
                                    <p:cond delay="0"/>
                                  </p:stCondLst>
                                  <p:childTnLst>
                                    <p:set>
                                      <p:cBhvr>
                                        <p:cTn id="70" dur="1" fill="hold">
                                          <p:stCondLst>
                                            <p:cond delay="0"/>
                                          </p:stCondLst>
                                        </p:cTn>
                                        <p:tgtEl>
                                          <p:spTgt spid="12">
                                            <p:txEl>
                                              <p:pRg st="8" end="8"/>
                                            </p:txEl>
                                          </p:spTgt>
                                        </p:tgtEl>
                                        <p:attrNameLst>
                                          <p:attrName>style.visibility</p:attrName>
                                        </p:attrNameLst>
                                      </p:cBhvr>
                                      <p:to>
                                        <p:strVal val="visible"/>
                                      </p:to>
                                    </p:set>
                                    <p:animEffect transition="in" filter="fade">
                                      <p:cBhvr>
                                        <p:cTn id="71" dur="2000"/>
                                        <p:tgtEl>
                                          <p:spTgt spid="12">
                                            <p:txEl>
                                              <p:pRg st="8" end="8"/>
                                            </p:txEl>
                                          </p:spTgt>
                                        </p:tgtEl>
                                      </p:cBhvr>
                                    </p:animEffect>
                                  </p:childTnLst>
                                </p:cTn>
                              </p:par>
                              <p:par>
                                <p:cTn id="72" presetID="10" presetClass="entr" presetSubtype="0" fill="hold" grpId="1" nodeType="withEffect">
                                  <p:stCondLst>
                                    <p:cond delay="0"/>
                                  </p:stCondLst>
                                  <p:childTnLst>
                                    <p:set>
                                      <p:cBhvr>
                                        <p:cTn id="73" dur="1" fill="hold">
                                          <p:stCondLst>
                                            <p:cond delay="0"/>
                                          </p:stCondLst>
                                        </p:cTn>
                                        <p:tgtEl>
                                          <p:spTgt spid="12">
                                            <p:txEl>
                                              <p:pRg st="9" end="9"/>
                                            </p:txEl>
                                          </p:spTgt>
                                        </p:tgtEl>
                                        <p:attrNameLst>
                                          <p:attrName>style.visibility</p:attrName>
                                        </p:attrNameLst>
                                      </p:cBhvr>
                                      <p:to>
                                        <p:strVal val="visible"/>
                                      </p:to>
                                    </p:set>
                                    <p:animEffect transition="in" filter="fade">
                                      <p:cBhvr>
                                        <p:cTn id="74" dur="20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2" grpId="0" build="p"/>
      <p:bldP spid="12" grpI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hide bottom"/>
          <p:cNvGrpSpPr/>
          <p:nvPr/>
        </p:nvGrpSpPr>
        <p:grpSpPr>
          <a:xfrm>
            <a:off x="0" y="6093296"/>
            <a:ext cx="8820472" cy="576064"/>
            <a:chOff x="0" y="6093296"/>
            <a:chExt cx="8820472" cy="576064"/>
          </a:xfrm>
        </p:grpSpPr>
        <p:sp>
          <p:nvSpPr>
            <p:cNvPr id="10" name="Rectangle 9"/>
            <p:cNvSpPr/>
            <p:nvPr/>
          </p:nvSpPr>
          <p:spPr>
            <a:xfrm>
              <a:off x="0"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5638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1642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54978" name="Full SeqEditor" descr="C:\Users\llindstr\Desktop\SeqEditor.png"/>
          <p:cNvPicPr>
            <a:picLocks noChangeAspect="1" noChangeArrowheads="1"/>
          </p:cNvPicPr>
          <p:nvPr/>
        </p:nvPicPr>
        <p:blipFill>
          <a:blip r:embed="rId3" cstate="print"/>
          <a:stretch>
            <a:fillRect/>
          </a:stretch>
        </p:blipFill>
        <p:spPr bwMode="auto">
          <a:xfrm>
            <a:off x="971601" y="990922"/>
            <a:ext cx="7272808" cy="5392693"/>
          </a:xfrm>
          <a:prstGeom prst="rect">
            <a:avLst/>
          </a:prstGeom>
          <a:noFill/>
        </p:spPr>
      </p:pic>
      <p:sp>
        <p:nvSpPr>
          <p:cNvPr id="12" name="Rounded Rectangle 11"/>
          <p:cNvSpPr/>
          <p:nvPr/>
        </p:nvSpPr>
        <p:spPr>
          <a:xfrm>
            <a:off x="2195736" y="1556792"/>
            <a:ext cx="3528392" cy="3096344"/>
          </a:xfrm>
          <a:prstGeom prst="roundRect">
            <a:avLst>
              <a:gd name="adj" fmla="val 5459"/>
            </a:avLst>
          </a:prstGeom>
          <a:noFill/>
          <a:ln w="38100">
            <a:rou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ransparentBlock"/>
          <p:cNvSpPr/>
          <p:nvPr/>
        </p:nvSpPr>
        <p:spPr>
          <a:xfrm>
            <a:off x="0" y="167425"/>
            <a:ext cx="8460432" cy="6421301"/>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2146" name="SequenceFile Pane" descr="C:\Users\llindstr\Desktop\Steps.png"/>
          <p:cNvPicPr>
            <a:picLocks noChangeAspect="1" noChangeArrowheads="1"/>
          </p:cNvPicPr>
          <p:nvPr/>
        </p:nvPicPr>
        <p:blipFill>
          <a:blip r:embed="rId4" cstate="print"/>
          <a:stretch>
            <a:fillRect/>
          </a:stretch>
        </p:blipFill>
        <p:spPr bwMode="auto">
          <a:xfrm>
            <a:off x="648056" y="169178"/>
            <a:ext cx="6609524" cy="5942858"/>
          </a:xfrm>
          <a:prstGeom prst="rect">
            <a:avLst/>
          </a:prstGeom>
          <a:noFill/>
        </p:spPr>
      </p:pic>
      <p:sp>
        <p:nvSpPr>
          <p:cNvPr id="11" name="TypesofSteps text"/>
          <p:cNvSpPr>
            <a:spLocks noGrp="1" noChangeArrowheads="1"/>
          </p:cNvSpPr>
          <p:nvPr>
            <p:ph type="body" sz="half" idx="1"/>
          </p:nvPr>
        </p:nvSpPr>
        <p:spPr>
          <a:xfrm>
            <a:off x="323527" y="1124744"/>
            <a:ext cx="3660643" cy="5040560"/>
          </a:xfrm>
        </p:spPr>
        <p:txBody>
          <a:bodyPr>
            <a:noAutofit/>
          </a:bodyPr>
          <a:lstStyle/>
          <a:p>
            <a:pPr>
              <a:lnSpc>
                <a:spcPct val="90000"/>
              </a:lnSpc>
            </a:pPr>
            <a:r>
              <a:rPr lang="en-US" dirty="0" smtClean="0"/>
              <a:t>Steps are placed inside sequences </a:t>
            </a:r>
          </a:p>
          <a:p>
            <a:pPr>
              <a:lnSpc>
                <a:spcPct val="90000"/>
              </a:lnSpc>
            </a:pPr>
            <a:r>
              <a:rPr lang="en-US" dirty="0" smtClean="0"/>
              <a:t>Sequences contain 3 groups:</a:t>
            </a:r>
          </a:p>
          <a:p>
            <a:pPr lvl="1">
              <a:lnSpc>
                <a:spcPct val="90000"/>
              </a:lnSpc>
            </a:pPr>
            <a:r>
              <a:rPr lang="en-US" dirty="0" smtClean="0"/>
              <a:t>Setup</a:t>
            </a:r>
          </a:p>
          <a:p>
            <a:pPr lvl="1">
              <a:lnSpc>
                <a:spcPct val="90000"/>
              </a:lnSpc>
            </a:pPr>
            <a:r>
              <a:rPr lang="en-US" dirty="0" smtClean="0"/>
              <a:t>Main</a:t>
            </a:r>
          </a:p>
          <a:p>
            <a:pPr lvl="1">
              <a:lnSpc>
                <a:spcPct val="90000"/>
              </a:lnSpc>
            </a:pPr>
            <a:r>
              <a:rPr lang="en-US" dirty="0" smtClean="0"/>
              <a:t>Cleanup</a:t>
            </a:r>
          </a:p>
          <a:p>
            <a:pPr>
              <a:lnSpc>
                <a:spcPct val="90000"/>
              </a:lnSpc>
            </a:pPr>
            <a:r>
              <a:rPr lang="en-US" dirty="0" smtClean="0"/>
              <a:t>TestStand can call tests written in many different development environments</a:t>
            </a:r>
          </a:p>
          <a:p>
            <a:pPr>
              <a:lnSpc>
                <a:spcPct val="90000"/>
              </a:lnSpc>
            </a:pPr>
            <a:r>
              <a:rPr lang="en-US" dirty="0" smtClean="0"/>
              <a:t>Programmatically determine execution order with flow control steps</a:t>
            </a:r>
          </a:p>
        </p:txBody>
      </p:sp>
      <p:sp>
        <p:nvSpPr>
          <p:cNvPr id="816129" name="Title Text"/>
          <p:cNvSpPr>
            <a:spLocks noGrp="1" noChangeArrowheads="1"/>
          </p:cNvSpPr>
          <p:nvPr>
            <p:ph type="title"/>
          </p:nvPr>
        </p:nvSpPr>
        <p:spPr>
          <a:xfrm>
            <a:off x="274464" y="-27384"/>
            <a:ext cx="8610600" cy="1066800"/>
          </a:xfrm>
        </p:spPr>
        <p:txBody>
          <a:bodyPr/>
          <a:lstStyle/>
          <a:p>
            <a:pPr eaLnBrk="1" hangingPunct="1"/>
            <a:r>
              <a:rPr lang="en-US" dirty="0" smtClean="0"/>
              <a:t>Sequence Editor – Steps Pane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62146"/>
                                        </p:tgtEl>
                                        <p:attrNameLst>
                                          <p:attrName>style.visibility</p:attrName>
                                        </p:attrNameLst>
                                      </p:cBhvr>
                                      <p:to>
                                        <p:strVal val="hidden"/>
                                      </p:to>
                                    </p:set>
                                  </p:childTnLst>
                                </p:cTn>
                              </p:par>
                              <p:par>
                                <p:cTn id="7" presetID="1" presetClass="exit" presetSubtype="0" fill="hold" grpId="1"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11">
                                            <p:txEl>
                                              <p:pRg st="1" end="1"/>
                                            </p:txEl>
                                          </p:spTgt>
                                        </p:tgtEl>
                                        <p:attrNameLst>
                                          <p:attrName>style.visibility</p:attrName>
                                        </p:attrNameLst>
                                      </p:cBhvr>
                                      <p:to>
                                        <p:strVal val="hidden"/>
                                      </p:to>
                                    </p:set>
                                  </p:childTnLst>
                                </p:cTn>
                              </p:par>
                              <p:par>
                                <p:cTn id="11" presetID="1" presetClass="exit" presetSubtype="0" fill="hold" grpId="1"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1">
                                            <p:txEl>
                                              <p:pRg st="5" end="5"/>
                                            </p:txEl>
                                          </p:spTgt>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1">
                                            <p:txEl>
                                              <p:pRg st="6" end="6"/>
                                            </p:txEl>
                                          </p:spTgt>
                                        </p:tgtEl>
                                        <p:attrNameLst>
                                          <p:attrName>style.visibility</p:attrName>
                                        </p:attrNameLst>
                                      </p:cBhvr>
                                      <p:to>
                                        <p:strVal val="hidden"/>
                                      </p:to>
                                    </p:set>
                                  </p:childTnLst>
                                </p:cTn>
                              </p:par>
                              <p:par>
                                <p:cTn id="21" presetID="6" presetClass="emph" presetSubtype="0" fill="hold" nodeType="withEffect">
                                  <p:stCondLst>
                                    <p:cond delay="0"/>
                                  </p:stCondLst>
                                  <p:childTnLst>
                                    <p:animScale>
                                      <p:cBhvr>
                                        <p:cTn id="22" dur="500" fill="hold"/>
                                        <p:tgtEl>
                                          <p:spTgt spid="262146"/>
                                        </p:tgtEl>
                                      </p:cBhvr>
                                      <p:by x="53000" y="53000"/>
                                    </p:animScale>
                                  </p:childTnLst>
                                </p:cTn>
                              </p:par>
                              <p:par>
                                <p:cTn id="23" presetID="1" presetClass="exit"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2146"/>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childTnLst>
                                </p:cTn>
                              </p:par>
                              <p:par>
                                <p:cTn id="32" presetID="0" presetClass="path" presetSubtype="0" fill="hold" nodeType="withEffect">
                                  <p:stCondLst>
                                    <p:cond delay="0"/>
                                  </p:stCondLst>
                                  <p:childTnLst>
                                    <p:animMotion origin="layout" path="M -1.66667E-6 -3.7037E-7 L 0.26459 0.04213 " pathEditMode="relative" rAng="0" ptsTypes="AA">
                                      <p:cBhvr>
                                        <p:cTn id="33" dur="1000" fill="hold"/>
                                        <p:tgtEl>
                                          <p:spTgt spid="262146"/>
                                        </p:tgtEl>
                                        <p:attrNameLst>
                                          <p:attrName>ppt_x</p:attrName>
                                          <p:attrName>ppt_y</p:attrName>
                                        </p:attrNameLst>
                                      </p:cBhvr>
                                      <p:rCtr x="132" y="21"/>
                                    </p:animMotion>
                                  </p:childTnLst>
                                </p:cTn>
                              </p:par>
                              <p:par>
                                <p:cTn id="34" presetID="6" presetClass="emph" presetSubtype="0" fill="hold" nodeType="withEffect">
                                  <p:stCondLst>
                                    <p:cond delay="0"/>
                                  </p:stCondLst>
                                  <p:childTnLst>
                                    <p:animScale>
                                      <p:cBhvr>
                                        <p:cTn id="35" dur="1000" fill="hold"/>
                                        <p:tgtEl>
                                          <p:spTgt spid="262146"/>
                                        </p:tgtEl>
                                      </p:cBhvr>
                                      <p:by x="130000" y="130000"/>
                                    </p:animScale>
                                  </p:childTnLst>
                                </p:cTn>
                              </p:par>
                              <p:par>
                                <p:cTn id="36" presetID="10" presetClass="entr" presetSubtype="0" fill="hold" grpId="0" nodeType="withEffect">
                                  <p:stCondLst>
                                    <p:cond delay="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fade">
                                      <p:cBhvr>
                                        <p:cTn id="38" dur="2000"/>
                                        <p:tgtEl>
                                          <p:spTgt spid="11">
                                            <p:txEl>
                                              <p:pRg st="0" end="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animEffect transition="in" filter="fade">
                                      <p:cBhvr>
                                        <p:cTn id="41" dur="2000"/>
                                        <p:tgtEl>
                                          <p:spTgt spid="11">
                                            <p:txEl>
                                              <p:pRg st="1" end="1"/>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xEl>
                                              <p:pRg st="2" end="2"/>
                                            </p:txEl>
                                          </p:spTgt>
                                        </p:tgtEl>
                                        <p:attrNameLst>
                                          <p:attrName>style.visibility</p:attrName>
                                        </p:attrNameLst>
                                      </p:cBhvr>
                                      <p:to>
                                        <p:strVal val="visible"/>
                                      </p:to>
                                    </p:set>
                                    <p:animEffect transition="in" filter="fade">
                                      <p:cBhvr>
                                        <p:cTn id="44" dur="2000"/>
                                        <p:tgtEl>
                                          <p:spTgt spid="11">
                                            <p:txEl>
                                              <p:pRg st="2" end="2"/>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xEl>
                                              <p:pRg st="3" end="3"/>
                                            </p:txEl>
                                          </p:spTgt>
                                        </p:tgtEl>
                                        <p:attrNameLst>
                                          <p:attrName>style.visibility</p:attrName>
                                        </p:attrNameLst>
                                      </p:cBhvr>
                                      <p:to>
                                        <p:strVal val="visible"/>
                                      </p:to>
                                    </p:set>
                                    <p:animEffect transition="in" filter="fade">
                                      <p:cBhvr>
                                        <p:cTn id="47" dur="2000"/>
                                        <p:tgtEl>
                                          <p:spTgt spid="11">
                                            <p:txEl>
                                              <p:pRg st="3" end="3"/>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
                                            <p:txEl>
                                              <p:pRg st="4" end="4"/>
                                            </p:txEl>
                                          </p:spTgt>
                                        </p:tgtEl>
                                        <p:attrNameLst>
                                          <p:attrName>style.visibility</p:attrName>
                                        </p:attrNameLst>
                                      </p:cBhvr>
                                      <p:to>
                                        <p:strVal val="visible"/>
                                      </p:to>
                                    </p:set>
                                    <p:animEffect transition="in" filter="fade">
                                      <p:cBhvr>
                                        <p:cTn id="50" dur="2000"/>
                                        <p:tgtEl>
                                          <p:spTgt spid="11">
                                            <p:txEl>
                                              <p:pRg st="4" end="4"/>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1">
                                            <p:txEl>
                                              <p:pRg st="5" end="5"/>
                                            </p:txEl>
                                          </p:spTgt>
                                        </p:tgtEl>
                                        <p:attrNameLst>
                                          <p:attrName>style.visibility</p:attrName>
                                        </p:attrNameLst>
                                      </p:cBhvr>
                                      <p:to>
                                        <p:strVal val="visible"/>
                                      </p:to>
                                    </p:set>
                                    <p:animEffect transition="in" filter="fade">
                                      <p:cBhvr>
                                        <p:cTn id="53" dur="2000"/>
                                        <p:tgtEl>
                                          <p:spTgt spid="11">
                                            <p:txEl>
                                              <p:pRg st="5" end="5"/>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
                                            <p:txEl>
                                              <p:pRg st="6" end="6"/>
                                            </p:txEl>
                                          </p:spTgt>
                                        </p:tgtEl>
                                        <p:attrNameLst>
                                          <p:attrName>style.visibility</p:attrName>
                                        </p:attrNameLst>
                                      </p:cBhvr>
                                      <p:to>
                                        <p:strVal val="visible"/>
                                      </p:to>
                                    </p:set>
                                    <p:animEffect transition="in" filter="fade">
                                      <p:cBhvr>
                                        <p:cTn id="56" dur="2000"/>
                                        <p:tgtEl>
                                          <p:spTgt spid="11">
                                            <p:txEl>
                                              <p:pRg st="6" end="6"/>
                                            </p:txEl>
                                          </p:spTgt>
                                        </p:tgtEl>
                                      </p:cBhvr>
                                    </p:animEffect>
                                  </p:childTnLst>
                                </p:cTn>
                              </p:par>
                              <p:par>
                                <p:cTn id="57" presetID="10" presetClass="exit" presetSubtype="0" fill="hold" grpId="0" nodeType="withEffect">
                                  <p:stCondLst>
                                    <p:cond delay="0"/>
                                  </p:stCondLst>
                                  <p:childTnLst>
                                    <p:animEffect transition="out" filter="fade">
                                      <p:cBhvr>
                                        <p:cTn id="58" dur="500"/>
                                        <p:tgtEl>
                                          <p:spTgt spid="12"/>
                                        </p:tgtEl>
                                      </p:cBhvr>
                                    </p:animEffect>
                                    <p:set>
                                      <p:cBhvr>
                                        <p:cTn id="59"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1" grpId="0" build="p"/>
      <p:bldP spid="11" grpI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hide bottom"/>
          <p:cNvGrpSpPr/>
          <p:nvPr/>
        </p:nvGrpSpPr>
        <p:grpSpPr>
          <a:xfrm>
            <a:off x="0" y="6093296"/>
            <a:ext cx="8820472" cy="576064"/>
            <a:chOff x="0" y="6093296"/>
            <a:chExt cx="8820472" cy="576064"/>
          </a:xfrm>
        </p:grpSpPr>
        <p:sp>
          <p:nvSpPr>
            <p:cNvPr id="10" name="Rectangle 9"/>
            <p:cNvSpPr/>
            <p:nvPr/>
          </p:nvSpPr>
          <p:spPr>
            <a:xfrm>
              <a:off x="0"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5638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1642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54978" name="Full SeqEditor" descr="C:\Users\llindstr\Desktop\SeqEditor.png"/>
          <p:cNvPicPr>
            <a:picLocks noChangeAspect="1" noChangeArrowheads="1"/>
          </p:cNvPicPr>
          <p:nvPr/>
        </p:nvPicPr>
        <p:blipFill>
          <a:blip r:embed="rId3" cstate="print"/>
          <a:stretch>
            <a:fillRect/>
          </a:stretch>
        </p:blipFill>
        <p:spPr bwMode="auto">
          <a:xfrm>
            <a:off x="971601" y="990922"/>
            <a:ext cx="7272808" cy="5392693"/>
          </a:xfrm>
          <a:prstGeom prst="rect">
            <a:avLst/>
          </a:prstGeom>
          <a:noFill/>
        </p:spPr>
      </p:pic>
      <p:sp>
        <p:nvSpPr>
          <p:cNvPr id="12" name="Rounded Rectangle 11"/>
          <p:cNvSpPr/>
          <p:nvPr/>
        </p:nvSpPr>
        <p:spPr>
          <a:xfrm>
            <a:off x="5678754" y="1628800"/>
            <a:ext cx="2520280" cy="792088"/>
          </a:xfrm>
          <a:prstGeom prst="roundRect">
            <a:avLst>
              <a:gd name="adj" fmla="val 13477"/>
            </a:avLst>
          </a:prstGeom>
          <a:noFill/>
          <a:ln w="38100">
            <a:rou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ransparentBlock"/>
          <p:cNvSpPr/>
          <p:nvPr/>
        </p:nvSpPr>
        <p:spPr>
          <a:xfrm>
            <a:off x="755576" y="828086"/>
            <a:ext cx="7704856" cy="5760640"/>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2146" name="Sequences Pane" descr="C:\Users\llindstr\Desktop\Steps.png"/>
          <p:cNvPicPr>
            <a:picLocks noChangeAspect="1" noChangeArrowheads="1"/>
          </p:cNvPicPr>
          <p:nvPr/>
        </p:nvPicPr>
        <p:blipFill>
          <a:blip r:embed="rId4" cstate="print"/>
          <a:stretch>
            <a:fillRect/>
          </a:stretch>
        </p:blipFill>
        <p:spPr bwMode="auto">
          <a:xfrm>
            <a:off x="4665429" y="1358524"/>
            <a:ext cx="4533334" cy="1438095"/>
          </a:xfrm>
          <a:prstGeom prst="rect">
            <a:avLst/>
          </a:prstGeom>
          <a:noFill/>
        </p:spPr>
      </p:pic>
      <p:sp>
        <p:nvSpPr>
          <p:cNvPr id="816129" name="Title Text"/>
          <p:cNvSpPr>
            <a:spLocks noGrp="1" noChangeArrowheads="1"/>
          </p:cNvSpPr>
          <p:nvPr>
            <p:ph type="title"/>
          </p:nvPr>
        </p:nvSpPr>
        <p:spPr>
          <a:xfrm>
            <a:off x="274464" y="-27384"/>
            <a:ext cx="8610600" cy="1066800"/>
          </a:xfrm>
        </p:spPr>
        <p:txBody>
          <a:bodyPr/>
          <a:lstStyle/>
          <a:p>
            <a:pPr eaLnBrk="1" hangingPunct="1"/>
            <a:r>
              <a:rPr lang="en-US" dirty="0" smtClean="0"/>
              <a:t>Sequence Editor – Sequences Pane</a:t>
            </a:r>
          </a:p>
        </p:txBody>
      </p:sp>
      <p:sp>
        <p:nvSpPr>
          <p:cNvPr id="11" name="TypesofSteps text"/>
          <p:cNvSpPr>
            <a:spLocks noGrp="1" noChangeArrowheads="1"/>
          </p:cNvSpPr>
          <p:nvPr>
            <p:ph type="body" sz="half" idx="1"/>
          </p:nvPr>
        </p:nvSpPr>
        <p:spPr>
          <a:xfrm>
            <a:off x="323528" y="1432464"/>
            <a:ext cx="8136904" cy="5040560"/>
          </a:xfrm>
        </p:spPr>
        <p:txBody>
          <a:bodyPr>
            <a:noAutofit/>
          </a:bodyPr>
          <a:lstStyle/>
          <a:p>
            <a:pPr>
              <a:lnSpc>
                <a:spcPct val="90000"/>
              </a:lnSpc>
            </a:pPr>
            <a:r>
              <a:rPr lang="en-US" sz="2800" dirty="0" smtClean="0"/>
              <a:t>To run a test program, </a:t>
            </a:r>
            <a:br>
              <a:rPr lang="en-US" sz="2800" dirty="0" smtClean="0"/>
            </a:br>
            <a:r>
              <a:rPr lang="en-US" sz="2800" dirty="0" smtClean="0"/>
              <a:t>you execute sequences</a:t>
            </a:r>
          </a:p>
          <a:p>
            <a:pPr eaLnBrk="1" hangingPunct="1">
              <a:lnSpc>
                <a:spcPct val="90000"/>
              </a:lnSpc>
            </a:pPr>
            <a:r>
              <a:rPr lang="en-US" sz="2800" dirty="0" smtClean="0"/>
              <a:t>Sequences contain a </a:t>
            </a:r>
            <a:br>
              <a:rPr lang="en-US" sz="2800" dirty="0" smtClean="0"/>
            </a:br>
            <a:r>
              <a:rPr lang="en-US" sz="2800" dirty="0" smtClean="0"/>
              <a:t>group of related tests</a:t>
            </a:r>
            <a:br>
              <a:rPr lang="en-US" sz="2800" dirty="0" smtClean="0"/>
            </a:br>
            <a:r>
              <a:rPr lang="en-US" sz="2800" dirty="0" smtClean="0"/>
              <a:t>(aka Steps)</a:t>
            </a:r>
          </a:p>
          <a:p>
            <a:pPr eaLnBrk="1" hangingPunct="1">
              <a:lnSpc>
                <a:spcPct val="90000"/>
              </a:lnSpc>
            </a:pPr>
            <a:r>
              <a:rPr lang="en-US" sz="2800" dirty="0" smtClean="0"/>
              <a:t>MainSequence is the “top-level” sequence</a:t>
            </a:r>
          </a:p>
          <a:p>
            <a:pPr>
              <a:lnSpc>
                <a:spcPct val="90000"/>
              </a:lnSpc>
            </a:pPr>
            <a:r>
              <a:rPr lang="en-US" sz="2800" dirty="0" smtClean="0"/>
              <a:t>Sequence files can contain a number of sequences, each with their own list of steps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62146"/>
                                        </p:tgtEl>
                                        <p:attrNameLst>
                                          <p:attrName>style.visibility</p:attrName>
                                        </p:attrNameLst>
                                      </p:cBhvr>
                                      <p:to>
                                        <p:strVal val="hidden"/>
                                      </p:to>
                                    </p:set>
                                  </p:childTnLst>
                                </p:cTn>
                              </p:par>
                              <p:par>
                                <p:cTn id="7" presetID="6" presetClass="emph" presetSubtype="0" fill="hold" nodeType="withEffect">
                                  <p:stCondLst>
                                    <p:cond delay="0"/>
                                  </p:stCondLst>
                                  <p:childTnLst>
                                    <p:animScale>
                                      <p:cBhvr>
                                        <p:cTn id="8" dur="500" fill="hold"/>
                                        <p:tgtEl>
                                          <p:spTgt spid="262146"/>
                                        </p:tgtEl>
                                      </p:cBhvr>
                                      <p:by x="53000" y="53000"/>
                                    </p:animScale>
                                  </p:childTnLst>
                                </p:cTn>
                              </p:par>
                              <p:par>
                                <p:cTn id="9" presetID="1" presetClass="exit" presetSubtype="0" fill="hold" grpId="2"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hidden"/>
                                      </p:to>
                                    </p:set>
                                  </p:childTnLst>
                                </p:cTn>
                              </p:par>
                              <p:par>
                                <p:cTn id="11" presetID="1" presetClass="exit" presetSubtype="0" fill="hold" grpId="2" nodeType="withEffect">
                                  <p:stCondLst>
                                    <p:cond delay="0"/>
                                  </p:stCondLst>
                                  <p:childTnLst>
                                    <p:set>
                                      <p:cBhvr>
                                        <p:cTn id="12" dur="1" fill="hold">
                                          <p:stCondLst>
                                            <p:cond delay="0"/>
                                          </p:stCondLst>
                                        </p:cTn>
                                        <p:tgtEl>
                                          <p:spTgt spid="11">
                                            <p:txEl>
                                              <p:pRg st="1" end="1"/>
                                            </p:txEl>
                                          </p:spTgt>
                                        </p:tgtEl>
                                        <p:attrNameLst>
                                          <p:attrName>style.visibility</p:attrName>
                                        </p:attrNameLst>
                                      </p:cBhvr>
                                      <p:to>
                                        <p:strVal val="hidden"/>
                                      </p:to>
                                    </p:set>
                                  </p:childTnLst>
                                </p:cTn>
                              </p:par>
                              <p:par>
                                <p:cTn id="13" presetID="1" presetClass="exit" presetSubtype="0" fill="hold" grpId="2"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hidden"/>
                                      </p:to>
                                    </p:set>
                                  </p:childTnLst>
                                </p:cTn>
                              </p:par>
                              <p:par>
                                <p:cTn id="15" presetID="1" presetClass="exit" presetSubtype="0" fill="hold" grpId="2" nodeType="withEffect">
                                  <p:stCondLst>
                                    <p:cond delay="0"/>
                                  </p:stCondLst>
                                  <p:childTnLst>
                                    <p:set>
                                      <p:cBhvr>
                                        <p:cTn id="16" dur="1" fill="hold">
                                          <p:stCondLst>
                                            <p:cond delay="0"/>
                                          </p:stCondLst>
                                        </p:cTn>
                                        <p:tgtEl>
                                          <p:spTgt spid="11">
                                            <p:txEl>
                                              <p:pRg st="3" end="3"/>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2146"/>
                                        </p:tgtEl>
                                        <p:attrNameLst>
                                          <p:attrName>style.visibility</p:attrName>
                                        </p:attrNameLst>
                                      </p:cBhvr>
                                      <p:to>
                                        <p:strVal val="visible"/>
                                      </p:to>
                                    </p:set>
                                  </p:childTnLst>
                                </p:cTn>
                              </p:par>
                              <p:par>
                                <p:cTn id="23" presetID="10" presetClass="entr" presetSubtype="0" fill="hold" grpId="1"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childTnLst>
                                </p:cTn>
                              </p:par>
                              <p:par>
                                <p:cTn id="26" presetID="0" presetClass="path" presetSubtype="0" fill="hold" nodeType="withEffect">
                                  <p:stCondLst>
                                    <p:cond delay="0"/>
                                  </p:stCondLst>
                                  <p:childTnLst>
                                    <p:animMotion origin="layout" path="M 5E-6 -7.40741E-7 L -0.02777 0.01597 " pathEditMode="relative" rAng="0" ptsTypes="AA">
                                      <p:cBhvr>
                                        <p:cTn id="27" dur="1000" fill="hold"/>
                                        <p:tgtEl>
                                          <p:spTgt spid="262146"/>
                                        </p:tgtEl>
                                        <p:attrNameLst>
                                          <p:attrName>ppt_x</p:attrName>
                                          <p:attrName>ppt_y</p:attrName>
                                        </p:attrNameLst>
                                      </p:cBhvr>
                                      <p:rCtr x="-14" y="8"/>
                                    </p:animMotion>
                                  </p:childTnLst>
                                </p:cTn>
                              </p:par>
                              <p:par>
                                <p:cTn id="28" presetID="6" presetClass="emph" presetSubtype="0" fill="hold" nodeType="withEffect">
                                  <p:stCondLst>
                                    <p:cond delay="0"/>
                                  </p:stCondLst>
                                  <p:childTnLst>
                                    <p:animScale>
                                      <p:cBhvr>
                                        <p:cTn id="29" dur="1000" fill="hold"/>
                                        <p:tgtEl>
                                          <p:spTgt spid="262146"/>
                                        </p:tgtEl>
                                      </p:cBhvr>
                                      <p:by x="180000" y="180000"/>
                                    </p:animScale>
                                  </p:childTnLst>
                                </p:cTn>
                              </p:par>
                              <p:par>
                                <p:cTn id="30" presetID="10" presetClass="entr" presetSubtype="0" fill="hold" grpId="1" nodeType="with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1000"/>
                                        <p:tgtEl>
                                          <p:spTgt spid="11">
                                            <p:txEl>
                                              <p:pRg st="0" end="0"/>
                                            </p:txEl>
                                          </p:spTgt>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fade">
                                      <p:cBhvr>
                                        <p:cTn id="35" dur="1000"/>
                                        <p:tgtEl>
                                          <p:spTgt spid="11">
                                            <p:txEl>
                                              <p:pRg st="1" end="1"/>
                                            </p:txEl>
                                          </p:spTgt>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11">
                                            <p:txEl>
                                              <p:pRg st="2" end="2"/>
                                            </p:txEl>
                                          </p:spTgt>
                                        </p:tgtEl>
                                        <p:attrNameLst>
                                          <p:attrName>style.visibility</p:attrName>
                                        </p:attrNameLst>
                                      </p:cBhvr>
                                      <p:to>
                                        <p:strVal val="visible"/>
                                      </p:to>
                                    </p:set>
                                    <p:animEffect transition="in" filter="fade">
                                      <p:cBhvr>
                                        <p:cTn id="38" dur="1000"/>
                                        <p:tgtEl>
                                          <p:spTgt spid="11">
                                            <p:txEl>
                                              <p:pRg st="2" end="2"/>
                                            </p:txEl>
                                          </p:spTgt>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11">
                                            <p:txEl>
                                              <p:pRg st="3" end="3"/>
                                            </p:txEl>
                                          </p:spTgt>
                                        </p:tgtEl>
                                        <p:attrNameLst>
                                          <p:attrName>style.visibility</p:attrName>
                                        </p:attrNameLst>
                                      </p:cBhvr>
                                      <p:to>
                                        <p:strVal val="visible"/>
                                      </p:to>
                                    </p:set>
                                    <p:animEffect transition="in" filter="fade">
                                      <p:cBhvr>
                                        <p:cTn id="41" dur="1000"/>
                                        <p:tgtEl>
                                          <p:spTgt spid="11">
                                            <p:txEl>
                                              <p:pRg st="3" end="3"/>
                                            </p:txEl>
                                          </p:spTgt>
                                        </p:tgtEl>
                                      </p:cBhvr>
                                    </p:animEffect>
                                  </p:childTnLst>
                                </p:cTn>
                              </p:par>
                              <p:par>
                                <p:cTn id="42" presetID="10" presetClass="exit" presetSubtype="0" fill="hold" grpId="0"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4" grpId="1" animBg="1"/>
      <p:bldP spid="11" grpId="1" uiExpand="1" build="p"/>
      <p:bldP spid="11" grpId="2"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hide bottom"/>
          <p:cNvGrpSpPr/>
          <p:nvPr/>
        </p:nvGrpSpPr>
        <p:grpSpPr>
          <a:xfrm>
            <a:off x="0" y="6093296"/>
            <a:ext cx="8820472" cy="576064"/>
            <a:chOff x="0" y="6093296"/>
            <a:chExt cx="8820472" cy="576064"/>
          </a:xfrm>
        </p:grpSpPr>
        <p:sp>
          <p:nvSpPr>
            <p:cNvPr id="10" name="Rectangle 9"/>
            <p:cNvSpPr/>
            <p:nvPr/>
          </p:nvSpPr>
          <p:spPr>
            <a:xfrm>
              <a:off x="0"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5638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164288" y="6093296"/>
              <a:ext cx="1656184" cy="5760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54978" name="Full SeqEditor" descr="C:\Users\llindstr\Desktop\SeqEditor.png"/>
          <p:cNvPicPr>
            <a:picLocks noChangeAspect="1" noChangeArrowheads="1"/>
          </p:cNvPicPr>
          <p:nvPr/>
        </p:nvPicPr>
        <p:blipFill>
          <a:blip r:embed="rId3" cstate="print"/>
          <a:stretch>
            <a:fillRect/>
          </a:stretch>
        </p:blipFill>
        <p:spPr bwMode="auto">
          <a:xfrm>
            <a:off x="971601" y="990922"/>
            <a:ext cx="7272808" cy="5392693"/>
          </a:xfrm>
          <a:prstGeom prst="rect">
            <a:avLst/>
          </a:prstGeom>
          <a:noFill/>
        </p:spPr>
      </p:pic>
      <p:sp>
        <p:nvSpPr>
          <p:cNvPr id="12" name="Rounded Rectangle 11"/>
          <p:cNvSpPr/>
          <p:nvPr/>
        </p:nvSpPr>
        <p:spPr>
          <a:xfrm>
            <a:off x="2176996" y="4688648"/>
            <a:ext cx="5995404" cy="1404648"/>
          </a:xfrm>
          <a:prstGeom prst="roundRect">
            <a:avLst>
              <a:gd name="adj" fmla="val 9584"/>
            </a:avLst>
          </a:prstGeom>
          <a:noFill/>
          <a:ln w="38100">
            <a:rou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Rounded Rectangle 12"/>
          <p:cNvSpPr/>
          <p:nvPr/>
        </p:nvSpPr>
        <p:spPr>
          <a:xfrm>
            <a:off x="2411760" y="2564904"/>
            <a:ext cx="3168352" cy="201168"/>
          </a:xfrm>
          <a:prstGeom prst="roundRect">
            <a:avLst>
              <a:gd name="adj" fmla="val 9584"/>
            </a:avLst>
          </a:prstGeom>
          <a:noFill/>
          <a:ln w="19050">
            <a:rou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ransparentBlock"/>
          <p:cNvSpPr/>
          <p:nvPr/>
        </p:nvSpPr>
        <p:spPr>
          <a:xfrm>
            <a:off x="755576" y="828086"/>
            <a:ext cx="7704856" cy="5760640"/>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2146" name="SequenceFile Pane" descr="C:\Users\llindstr\Desktop\Steps.png"/>
          <p:cNvPicPr>
            <a:picLocks noChangeAspect="1" noChangeArrowheads="1"/>
          </p:cNvPicPr>
          <p:nvPr/>
        </p:nvPicPr>
        <p:blipFill>
          <a:blip r:embed="rId4" cstate="print"/>
          <a:stretch>
            <a:fillRect/>
          </a:stretch>
        </p:blipFill>
        <p:spPr bwMode="auto">
          <a:xfrm>
            <a:off x="-424170" y="4154121"/>
            <a:ext cx="11219048" cy="2542857"/>
          </a:xfrm>
          <a:prstGeom prst="rect">
            <a:avLst/>
          </a:prstGeom>
          <a:noFill/>
        </p:spPr>
      </p:pic>
      <p:sp>
        <p:nvSpPr>
          <p:cNvPr id="816129" name="Title Text"/>
          <p:cNvSpPr>
            <a:spLocks noGrp="1" noChangeArrowheads="1"/>
          </p:cNvSpPr>
          <p:nvPr>
            <p:ph type="title"/>
          </p:nvPr>
        </p:nvSpPr>
        <p:spPr>
          <a:xfrm>
            <a:off x="274464" y="-27384"/>
            <a:ext cx="8610600" cy="1066800"/>
          </a:xfrm>
        </p:spPr>
        <p:txBody>
          <a:bodyPr/>
          <a:lstStyle/>
          <a:p>
            <a:pPr eaLnBrk="1" hangingPunct="1"/>
            <a:r>
              <a:rPr lang="en-US" dirty="0" smtClean="0"/>
              <a:t>Sequence Editor – Step Settings – Module Tab</a:t>
            </a:r>
          </a:p>
        </p:txBody>
      </p:sp>
      <p:sp>
        <p:nvSpPr>
          <p:cNvPr id="11" name="TypesofSteps text"/>
          <p:cNvSpPr>
            <a:spLocks noGrp="1" noChangeArrowheads="1"/>
          </p:cNvSpPr>
          <p:nvPr>
            <p:ph type="body" sz="half" idx="1"/>
          </p:nvPr>
        </p:nvSpPr>
        <p:spPr>
          <a:xfrm>
            <a:off x="323528" y="1124744"/>
            <a:ext cx="8064896" cy="2736304"/>
          </a:xfrm>
        </p:spPr>
        <p:txBody>
          <a:bodyPr>
            <a:noAutofit/>
          </a:bodyPr>
          <a:lstStyle/>
          <a:p>
            <a:pPr>
              <a:lnSpc>
                <a:spcPct val="90000"/>
              </a:lnSpc>
            </a:pPr>
            <a:r>
              <a:rPr lang="en-US" sz="2800" dirty="0" smtClean="0"/>
              <a:t>Module tab automatically populates with parameters and functions of code module</a:t>
            </a:r>
          </a:p>
          <a:p>
            <a:pPr>
              <a:lnSpc>
                <a:spcPct val="90000"/>
              </a:lnSpc>
            </a:pPr>
            <a:r>
              <a:rPr lang="en-US" sz="2800" dirty="0" smtClean="0"/>
              <a:t>LabVIEW code module steps populate with VI icon and documentation</a:t>
            </a:r>
          </a:p>
          <a:p>
            <a:pPr>
              <a:lnSpc>
                <a:spcPct val="90000"/>
              </a:lnSpc>
            </a:pPr>
            <a:r>
              <a:rPr lang="en-US" sz="2800" dirty="0" smtClean="0"/>
              <a:t>Easily step into LabVIEW or LabWindows/CVI code with Edit button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62146"/>
                                        </p:tgtEl>
                                        <p:attrNameLst>
                                          <p:attrName>style.visibility</p:attrName>
                                        </p:attrNameLst>
                                      </p:cBhvr>
                                      <p:to>
                                        <p:strVal val="hidden"/>
                                      </p:to>
                                    </p:set>
                                  </p:childTnLst>
                                </p:cTn>
                              </p:par>
                              <p:par>
                                <p:cTn id="7" presetID="1" presetClass="exit" presetSubtype="0" fill="hold" grpId="1"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11">
                                            <p:txEl>
                                              <p:pRg st="1" end="1"/>
                                            </p:txEl>
                                          </p:spTgt>
                                        </p:tgtEl>
                                        <p:attrNameLst>
                                          <p:attrName>style.visibility</p:attrName>
                                        </p:attrNameLst>
                                      </p:cBhvr>
                                      <p:to>
                                        <p:strVal val="hidden"/>
                                      </p:to>
                                    </p:set>
                                  </p:childTnLst>
                                </p:cTn>
                              </p:par>
                              <p:par>
                                <p:cTn id="11" presetID="1" presetClass="exit" presetSubtype="0" fill="hold" grpId="1"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hidden"/>
                                      </p:to>
                                    </p:set>
                                  </p:childTnLst>
                                </p:cTn>
                              </p:par>
                              <p:par>
                                <p:cTn id="13" presetID="6" presetClass="emph" presetSubtype="0" fill="hold" nodeType="withEffect">
                                  <p:stCondLst>
                                    <p:cond delay="0"/>
                                  </p:stCondLst>
                                  <p:childTnLst>
                                    <p:animScale>
                                      <p:cBhvr>
                                        <p:cTn id="14" dur="500" fill="hold"/>
                                        <p:tgtEl>
                                          <p:spTgt spid="262146"/>
                                        </p:tgtEl>
                                      </p:cBhvr>
                                      <p:by x="53000" y="53000"/>
                                    </p:animScale>
                                  </p:childTnLst>
                                </p:cTn>
                              </p:par>
                              <p:par>
                                <p:cTn id="15" presetID="1" presetClass="exit"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2146"/>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par>
                                <p:cTn id="24" presetID="0" presetClass="path" presetSubtype="0" fill="hold" nodeType="withEffect">
                                  <p:stCondLst>
                                    <p:cond delay="0"/>
                                  </p:stCondLst>
                                  <p:childTnLst>
                                    <p:animMotion origin="layout" path="M -3.88889E-6 -4.63798E-6 L -0.06701 -0.06014 " pathEditMode="relative" rAng="0" ptsTypes="AA">
                                      <p:cBhvr>
                                        <p:cTn id="25" dur="1000" fill="hold"/>
                                        <p:tgtEl>
                                          <p:spTgt spid="262146"/>
                                        </p:tgtEl>
                                        <p:attrNameLst>
                                          <p:attrName>ppt_x</p:attrName>
                                          <p:attrName>ppt_y</p:attrName>
                                        </p:attrNameLst>
                                      </p:cBhvr>
                                      <p:rCtr x="-34" y="-30"/>
                                    </p:animMotion>
                                  </p:childTnLst>
                                </p:cTn>
                              </p:par>
                              <p:par>
                                <p:cTn id="26" presetID="6" presetClass="emph" presetSubtype="0" fill="hold" nodeType="withEffect">
                                  <p:stCondLst>
                                    <p:cond delay="0"/>
                                  </p:stCondLst>
                                  <p:childTnLst>
                                    <p:animScale>
                                      <p:cBhvr>
                                        <p:cTn id="27" dur="1000" fill="hold"/>
                                        <p:tgtEl>
                                          <p:spTgt spid="262146"/>
                                        </p:tgtEl>
                                      </p:cBhvr>
                                      <p:by x="140000" y="140000"/>
                                    </p:animScale>
                                  </p:childTnLst>
                                </p:cTn>
                              </p:par>
                              <p:par>
                                <p:cTn id="28" presetID="10" presetClass="entr" presetSubtype="0" fill="hold" grpId="0" nodeType="with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2000"/>
                                        <p:tgtEl>
                                          <p:spTgt spid="11">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xEl>
                                              <p:pRg st="1" end="1"/>
                                            </p:txEl>
                                          </p:spTgt>
                                        </p:tgtEl>
                                        <p:attrNameLst>
                                          <p:attrName>style.visibility</p:attrName>
                                        </p:attrNameLst>
                                      </p:cBhvr>
                                      <p:to>
                                        <p:strVal val="visible"/>
                                      </p:to>
                                    </p:set>
                                    <p:animEffect transition="in" filter="fade">
                                      <p:cBhvr>
                                        <p:cTn id="33" dur="2000"/>
                                        <p:tgtEl>
                                          <p:spTgt spid="11">
                                            <p:txEl>
                                              <p:pRg st="1" end="1"/>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xEl>
                                              <p:pRg st="2" end="2"/>
                                            </p:txEl>
                                          </p:spTgt>
                                        </p:tgtEl>
                                        <p:attrNameLst>
                                          <p:attrName>style.visibility</p:attrName>
                                        </p:attrNameLst>
                                      </p:cBhvr>
                                      <p:to>
                                        <p:strVal val="visible"/>
                                      </p:to>
                                    </p:set>
                                    <p:animEffect transition="in" filter="fade">
                                      <p:cBhvr>
                                        <p:cTn id="36" dur="2000"/>
                                        <p:tgtEl>
                                          <p:spTgt spid="11">
                                            <p:txEl>
                                              <p:pRg st="2" end="2"/>
                                            </p:txEl>
                                          </p:spTgt>
                                        </p:tgtEl>
                                      </p:cBhvr>
                                    </p:animEffect>
                                  </p:childTnLst>
                                </p:cTn>
                              </p:par>
                              <p:par>
                                <p:cTn id="37" presetID="10" presetClass="exit" presetSubtype="0" fill="hold" grpId="0" nodeType="withEffect">
                                  <p:stCondLst>
                                    <p:cond delay="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1" grpId="0" uiExpand="1" build="p"/>
      <p:bldP spid="11" grpId="1"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5900"/>
            <a:ext cx="7772400" cy="943049"/>
          </a:xfrm>
        </p:spPr>
        <p:txBody>
          <a:bodyPr>
            <a:normAutofit/>
          </a:bodyPr>
          <a:lstStyle/>
          <a:p>
            <a:r>
              <a:rPr lang="en-US" dirty="0" smtClean="0"/>
              <a:t>Sequence Editor – Single Pass vs. Test UUTs</a:t>
            </a:r>
            <a:endParaRPr lang="en-US" dirty="0"/>
          </a:p>
        </p:txBody>
      </p:sp>
      <p:sp>
        <p:nvSpPr>
          <p:cNvPr id="3" name="Text Placeholder 2"/>
          <p:cNvSpPr>
            <a:spLocks noGrp="1"/>
          </p:cNvSpPr>
          <p:nvPr>
            <p:ph type="body" sz="half" idx="1"/>
          </p:nvPr>
        </p:nvSpPr>
        <p:spPr>
          <a:xfrm>
            <a:off x="483780" y="1359785"/>
            <a:ext cx="4726173" cy="4636977"/>
          </a:xfrm>
        </p:spPr>
        <p:txBody>
          <a:bodyPr>
            <a:normAutofit/>
          </a:bodyPr>
          <a:lstStyle/>
          <a:p>
            <a:r>
              <a:rPr lang="en-US" sz="2800" dirty="0" smtClean="0"/>
              <a:t>Single Pass</a:t>
            </a:r>
          </a:p>
          <a:p>
            <a:pPr marL="457200" lvl="1">
              <a:buFont typeface="Univers Com 45 Light" pitchFamily="34" charset="0"/>
              <a:buChar char="–"/>
            </a:pPr>
            <a:r>
              <a:rPr lang="en-US" sz="2400" dirty="0" smtClean="0"/>
              <a:t>Executes test sequence once</a:t>
            </a:r>
          </a:p>
          <a:p>
            <a:pPr marL="457200" lvl="1">
              <a:buFont typeface="Univers Com 45 Light" pitchFamily="34" charset="0"/>
              <a:buChar char="–"/>
            </a:pPr>
            <a:r>
              <a:rPr lang="en-US" sz="2400" dirty="0" smtClean="0"/>
              <a:t>Often used during test development</a:t>
            </a:r>
          </a:p>
          <a:p>
            <a:r>
              <a:rPr lang="en-US" sz="2800" dirty="0" smtClean="0"/>
              <a:t>Test UUTs</a:t>
            </a:r>
            <a:endParaRPr lang="en-US" dirty="0" smtClean="0"/>
          </a:p>
          <a:p>
            <a:pPr marL="457200" lvl="1">
              <a:buFont typeface="Univers Com 45 Light" pitchFamily="34" charset="0"/>
              <a:buChar char="–"/>
            </a:pPr>
            <a:r>
              <a:rPr lang="en-US" sz="2400" dirty="0" smtClean="0"/>
              <a:t>Loops through test sequence for multiple UUTs</a:t>
            </a:r>
          </a:p>
          <a:p>
            <a:pPr marL="457200" lvl="1">
              <a:buFont typeface="Univers Com 45 Light" pitchFamily="34" charset="0"/>
              <a:buChar char="–"/>
            </a:pPr>
            <a:r>
              <a:rPr lang="en-US" sz="2400" dirty="0" smtClean="0"/>
              <a:t>Often used for production as units roll off of assembly line</a:t>
            </a:r>
          </a:p>
          <a:p>
            <a:pPr marL="457200" lvl="1">
              <a:buFont typeface="Univers Com 45 Light" pitchFamily="34" charset="0"/>
              <a:buChar char="–"/>
            </a:pPr>
            <a:r>
              <a:rPr lang="en-US" sz="2400" dirty="0" smtClean="0"/>
              <a:t>Shows serial number dialog </a:t>
            </a:r>
          </a:p>
        </p:txBody>
      </p:sp>
      <p:pic>
        <p:nvPicPr>
          <p:cNvPr id="59395" name="Picture 3" descr="C:\Users\llindstr\Desktop\Execute2.bmp"/>
          <p:cNvPicPr>
            <a:picLocks noChangeAspect="1" noChangeArrowheads="1"/>
          </p:cNvPicPr>
          <p:nvPr/>
        </p:nvPicPr>
        <p:blipFill>
          <a:blip r:embed="rId3" cstate="print"/>
          <a:srcRect/>
          <a:stretch>
            <a:fillRect/>
          </a:stretch>
        </p:blipFill>
        <p:spPr bwMode="auto">
          <a:xfrm>
            <a:off x="5327944" y="2383461"/>
            <a:ext cx="3067349" cy="1050851"/>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2</a:t>
            </a:r>
          </a:p>
        </p:txBody>
      </p:sp>
      <p:sp>
        <p:nvSpPr>
          <p:cNvPr id="818180" name="Text Box 19"/>
          <p:cNvSpPr txBox="1">
            <a:spLocks noChangeArrowheads="1"/>
          </p:cNvSpPr>
          <p:nvPr/>
        </p:nvSpPr>
        <p:spPr bwMode="auto">
          <a:xfrm>
            <a:off x="990600" y="3861049"/>
            <a:ext cx="6533728" cy="954107"/>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Run simulated computer motherboard sequence.</a:t>
            </a:r>
            <a:endParaRPr lang="en-US" sz="2800" dirty="0">
              <a:solidFill>
                <a:schemeClr val="bg1"/>
              </a:solidFill>
            </a:endParaRP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Introduction to the TestStand Environment</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a:t>
            </a:r>
            <a:r>
              <a:rPr lang="en-US" sz="2800" dirty="0" smtClean="0"/>
              <a:t>15 </a:t>
            </a:r>
            <a:r>
              <a:rPr lang="en-US" sz="2800" dirty="0"/>
              <a:t>minutes	</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7" name="Rectangle 2"/>
          <p:cNvSpPr>
            <a:spLocks noGrp="1" noChangeArrowheads="1"/>
          </p:cNvSpPr>
          <p:nvPr>
            <p:ph type="title"/>
          </p:nvPr>
        </p:nvSpPr>
        <p:spPr/>
        <p:txBody>
          <a:bodyPr/>
          <a:lstStyle/>
          <a:p>
            <a:pPr eaLnBrk="1" hangingPunct="1"/>
            <a:r>
              <a:rPr lang="en-US" dirty="0" smtClean="0"/>
              <a:t>Hands-On Test System Creation</a:t>
            </a:r>
          </a:p>
        </p:txBody>
      </p:sp>
      <p:sp>
        <p:nvSpPr>
          <p:cNvPr id="762883" name="Rectangle 3"/>
          <p:cNvSpPr>
            <a:spLocks noGrp="1" noChangeArrowheads="1"/>
          </p:cNvSpPr>
          <p:nvPr>
            <p:ph idx="1"/>
          </p:nvPr>
        </p:nvSpPr>
        <p:spPr>
          <a:xfrm>
            <a:off x="313983" y="1110751"/>
            <a:ext cx="4683319" cy="3401189"/>
          </a:xfrm>
        </p:spPr>
        <p:txBody>
          <a:bodyPr>
            <a:normAutofit/>
          </a:bodyPr>
          <a:lstStyle/>
          <a:p>
            <a:pPr eaLnBrk="1" hangingPunct="1">
              <a:lnSpc>
                <a:spcPct val="90000"/>
              </a:lnSpc>
            </a:pPr>
            <a:r>
              <a:rPr lang="en-US" dirty="0" smtClean="0"/>
              <a:t>Scenario: Filter test is provided by your engineering team</a:t>
            </a:r>
          </a:p>
          <a:p>
            <a:pPr>
              <a:lnSpc>
                <a:spcPct val="90000"/>
              </a:lnSpc>
            </a:pPr>
            <a:r>
              <a:rPr lang="en-US" dirty="0" smtClean="0"/>
              <a:t>Diode (LED) test is built into DMM</a:t>
            </a:r>
          </a:p>
          <a:p>
            <a:pPr>
              <a:lnSpc>
                <a:spcPct val="90000"/>
              </a:lnSpc>
            </a:pPr>
            <a:r>
              <a:rPr lang="en-US" dirty="0" smtClean="0"/>
              <a:t>Easily integrated</a:t>
            </a:r>
            <a:br>
              <a:rPr lang="en-US" dirty="0" smtClean="0"/>
            </a:br>
            <a:r>
              <a:rPr lang="en-US" dirty="0" smtClean="0"/>
              <a:t>into NI TestStand</a:t>
            </a:r>
          </a:p>
        </p:txBody>
      </p:sp>
      <p:sp>
        <p:nvSpPr>
          <p:cNvPr id="762887" name="Rectangle 7"/>
          <p:cNvSpPr>
            <a:spLocks noChangeArrowheads="1"/>
          </p:cNvSpPr>
          <p:nvPr/>
        </p:nvSpPr>
        <p:spPr bwMode="auto">
          <a:xfrm>
            <a:off x="-2556792" y="4653136"/>
            <a:ext cx="7776864" cy="2514600"/>
          </a:xfrm>
          <a:prstGeom prst="rect">
            <a:avLst/>
          </a:prstGeom>
          <a:noFill/>
          <a:ln w="9525">
            <a:noFill/>
            <a:miter lim="800000"/>
            <a:headEnd/>
            <a:tailEnd/>
          </a:ln>
        </p:spPr>
        <p:txBody>
          <a:bodyPr/>
          <a:lstStyle/>
          <a:p>
            <a:pPr marL="508000" lvl="1" indent="-217488">
              <a:lnSpc>
                <a:spcPct val="90000"/>
              </a:lnSpc>
              <a:spcBef>
                <a:spcPct val="20000"/>
              </a:spcBef>
              <a:buFontTx/>
              <a:buChar char="–"/>
            </a:pPr>
            <a:endParaRPr lang="en-US" sz="2000" b="1" dirty="0"/>
          </a:p>
        </p:txBody>
      </p:sp>
      <p:pic>
        <p:nvPicPr>
          <p:cNvPr id="8" name="Picture 7" descr="FilterTest.png"/>
          <p:cNvPicPr>
            <a:picLocks noChangeAspect="1"/>
          </p:cNvPicPr>
          <p:nvPr/>
        </p:nvPicPr>
        <p:blipFill>
          <a:blip r:embed="rId3" cstate="print"/>
          <a:stretch>
            <a:fillRect/>
          </a:stretch>
        </p:blipFill>
        <p:spPr>
          <a:xfrm>
            <a:off x="5126320" y="1135059"/>
            <a:ext cx="3287728" cy="2592438"/>
          </a:xfrm>
          <a:prstGeom prst="rect">
            <a:avLst/>
          </a:prstGeom>
          <a:ln>
            <a:noFill/>
          </a:ln>
          <a:effectLst/>
        </p:spPr>
      </p:pic>
      <p:pic>
        <p:nvPicPr>
          <p:cNvPr id="9" name="Picture 8" descr="Figure 1-5.png"/>
          <p:cNvPicPr>
            <a:picLocks noChangeAspect="1"/>
          </p:cNvPicPr>
          <p:nvPr/>
        </p:nvPicPr>
        <p:blipFill>
          <a:blip r:embed="rId4" cstate="print"/>
          <a:stretch>
            <a:fillRect/>
          </a:stretch>
        </p:blipFill>
        <p:spPr>
          <a:xfrm>
            <a:off x="5120011" y="4271964"/>
            <a:ext cx="3306856" cy="1571624"/>
          </a:xfrm>
          <a:prstGeom prst="rect">
            <a:avLst/>
          </a:prstGeom>
          <a:ln>
            <a:no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628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3</a:t>
            </a:r>
          </a:p>
        </p:txBody>
      </p:sp>
      <p:sp>
        <p:nvSpPr>
          <p:cNvPr id="818180" name="Text Box 19"/>
          <p:cNvSpPr txBox="1">
            <a:spLocks noChangeArrowheads="1"/>
          </p:cNvSpPr>
          <p:nvPr/>
        </p:nvSpPr>
        <p:spPr bwMode="auto">
          <a:xfrm>
            <a:off x="990600" y="3861049"/>
            <a:ext cx="6533728" cy="1384995"/>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Create </a:t>
            </a:r>
            <a:r>
              <a:rPr lang="en-US" sz="2800" dirty="0"/>
              <a:t>steps to test the </a:t>
            </a:r>
            <a:r>
              <a:rPr lang="en-US" sz="2800" dirty="0" smtClean="0"/>
              <a:t>filter, LED, FET and transmission lines </a:t>
            </a:r>
            <a:r>
              <a:rPr lang="en-US" sz="2800" dirty="0"/>
              <a:t>on one </a:t>
            </a:r>
            <a:r>
              <a:rPr lang="en-US" sz="2800" dirty="0" smtClean="0"/>
              <a:t>UUT.</a:t>
            </a:r>
            <a:endParaRPr lang="en-US" sz="2800" dirty="0">
              <a:solidFill>
                <a:schemeClr val="bg1"/>
              </a:solidFill>
            </a:endParaRP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Adding Tests Using the NI TestStand Sequence Editor</a:t>
            </a:r>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a:t>
            </a:r>
            <a:r>
              <a:rPr lang="en-US" sz="2800" dirty="0" smtClean="0"/>
              <a:t>25 </a:t>
            </a:r>
            <a:r>
              <a:rPr lang="en-US" sz="2800" dirty="0"/>
              <a:t>minutes	</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LTE.jpg"/>
          <p:cNvPicPr>
            <a:picLocks noChangeAspect="1"/>
          </p:cNvPicPr>
          <p:nvPr/>
        </p:nvPicPr>
        <p:blipFill>
          <a:blip r:embed="rId4" cstate="print"/>
          <a:stretch>
            <a:fillRect/>
          </a:stretch>
        </p:blipFill>
        <p:spPr>
          <a:xfrm>
            <a:off x="4090050" y="1070864"/>
            <a:ext cx="781670" cy="599440"/>
          </a:xfrm>
          <a:prstGeom prst="rect">
            <a:avLst/>
          </a:prstGeom>
        </p:spPr>
      </p:pic>
      <p:pic>
        <p:nvPicPr>
          <p:cNvPr id="3075" name="Picture 3" descr="C:\Users\llindstr\Desktop\TestStand &amp; PXI Hands-On\Images for Presentation\PDA.jpg"/>
          <p:cNvPicPr>
            <a:picLocks noChangeAspect="1" noChangeArrowheads="1"/>
          </p:cNvPicPr>
          <p:nvPr/>
        </p:nvPicPr>
        <p:blipFill>
          <a:blip r:embed="rId5" cstate="print"/>
          <a:srcRect/>
          <a:stretch>
            <a:fillRect/>
          </a:stretch>
        </p:blipFill>
        <p:spPr bwMode="auto">
          <a:xfrm>
            <a:off x="7164288" y="2780928"/>
            <a:ext cx="1296144" cy="1296144"/>
          </a:xfrm>
          <a:prstGeom prst="rect">
            <a:avLst/>
          </a:prstGeom>
          <a:noFill/>
        </p:spPr>
      </p:pic>
      <p:pic>
        <p:nvPicPr>
          <p:cNvPr id="2068" name="Picture 30"/>
          <p:cNvPicPr>
            <a:picLocks noChangeAspect="1" noChangeArrowheads="1"/>
          </p:cNvPicPr>
          <p:nvPr/>
        </p:nvPicPr>
        <p:blipFill>
          <a:blip r:embed="rId6" cstate="print"/>
          <a:stretch>
            <a:fillRect/>
          </a:stretch>
        </p:blipFill>
        <p:spPr bwMode="auto">
          <a:xfrm>
            <a:off x="714048" y="2603768"/>
            <a:ext cx="1256977" cy="1256977"/>
          </a:xfrm>
          <a:prstGeom prst="rect">
            <a:avLst/>
          </a:prstGeom>
          <a:noFill/>
          <a:ln w="9525">
            <a:noFill/>
            <a:miter lim="800000"/>
            <a:headEnd/>
            <a:tailEnd/>
          </a:ln>
        </p:spPr>
      </p:pic>
      <p:graphicFrame>
        <p:nvGraphicFramePr>
          <p:cNvPr id="2050" name="Object 16"/>
          <p:cNvGraphicFramePr>
            <a:graphicFrameLocks noChangeAspect="1"/>
          </p:cNvGraphicFramePr>
          <p:nvPr>
            <p:ph idx="1"/>
          </p:nvPr>
        </p:nvGraphicFramePr>
        <p:xfrm>
          <a:off x="4289391" y="4865503"/>
          <a:ext cx="864096" cy="1310434"/>
        </p:xfrm>
        <a:graphic>
          <a:graphicData uri="http://schemas.openxmlformats.org/presentationml/2006/ole">
            <p:oleObj spid="_x0000_s61442" name="Photo Editor Photo" r:id="rId7" imgW="3390476" imgH="5144218" progId="">
              <p:embed/>
            </p:oleObj>
          </a:graphicData>
        </a:graphic>
      </p:graphicFrame>
      <p:sp>
        <p:nvSpPr>
          <p:cNvPr id="2052" name="Text Box 2"/>
          <p:cNvSpPr txBox="1">
            <a:spLocks noChangeArrowheads="1"/>
          </p:cNvSpPr>
          <p:nvPr/>
        </p:nvSpPr>
        <p:spPr bwMode="auto">
          <a:xfrm>
            <a:off x="6651625" y="2797175"/>
            <a:ext cx="1477963" cy="331788"/>
          </a:xfrm>
          <a:prstGeom prst="rect">
            <a:avLst/>
          </a:prstGeom>
          <a:noFill/>
          <a:ln w="12700">
            <a:noFill/>
            <a:miter lim="800000"/>
            <a:headEnd/>
            <a:tailEnd/>
          </a:ln>
        </p:spPr>
        <p:txBody>
          <a:bodyPr lIns="17583" tIns="8638" rIns="17583" bIns="8638"/>
          <a:lstStyle/>
          <a:p>
            <a:pPr defTabSz="762000" eaLnBrk="0" hangingPunct="0">
              <a:spcBef>
                <a:spcPct val="50000"/>
              </a:spcBef>
            </a:pPr>
            <a:endParaRPr lang="en-GB" altLang="en-US" sz="1000" b="1">
              <a:solidFill>
                <a:schemeClr val="bg1"/>
              </a:solidFill>
              <a:latin typeface="GillSans"/>
              <a:ea typeface="MS PGothic" pitchFamily="34" charset="-128"/>
            </a:endParaRPr>
          </a:p>
        </p:txBody>
      </p:sp>
      <p:sp>
        <p:nvSpPr>
          <p:cNvPr id="858115" name="Text Box 3"/>
          <p:cNvSpPr txBox="1">
            <a:spLocks noChangeArrowheads="1"/>
          </p:cNvSpPr>
          <p:nvPr/>
        </p:nvSpPr>
        <p:spPr bwMode="auto">
          <a:xfrm>
            <a:off x="6660232" y="5733256"/>
            <a:ext cx="1925637" cy="280987"/>
          </a:xfrm>
          <a:prstGeom prst="rect">
            <a:avLst/>
          </a:prstGeom>
          <a:noFill/>
          <a:ln w="12700">
            <a:noFill/>
            <a:miter lim="800000"/>
            <a:headEnd/>
            <a:tailEnd/>
          </a:ln>
          <a:effectLst/>
        </p:spPr>
        <p:txBody>
          <a:bodyPr lIns="17583" tIns="8638" rIns="17583" bIns="8638"/>
          <a:lstStyle/>
          <a:p>
            <a:pPr algn="ctr" defTabSz="762000" eaLnBrk="0" hangingPunct="0">
              <a:spcBef>
                <a:spcPct val="50000"/>
              </a:spcBef>
              <a:defRPr/>
            </a:pPr>
            <a:r>
              <a:rPr lang="en-GB" altLang="en-US" sz="1200" b="1" dirty="0">
                <a:effectLst>
                  <a:outerShdw blurRad="38100" dist="38100" dir="2700000" algn="tl">
                    <a:srgbClr val="C0C0C0"/>
                  </a:outerShdw>
                </a:effectLst>
                <a:ea typeface="MS PGothic" pitchFamily="34" charset="-128"/>
              </a:rPr>
              <a:t>MP</a:t>
            </a:r>
            <a:r>
              <a:rPr lang="en-US" altLang="en-US" sz="1200" b="1" dirty="0">
                <a:effectLst>
                  <a:outerShdw blurRad="38100" dist="38100" dir="2700000" algn="tl">
                    <a:srgbClr val="C0C0C0"/>
                  </a:outerShdw>
                </a:effectLst>
                <a:ea typeface="MS PGothic" pitchFamily="34" charset="-128"/>
              </a:rPr>
              <a:t>3 player</a:t>
            </a:r>
            <a:endParaRPr lang="en-GB" altLang="en-US" sz="1200" b="1" dirty="0">
              <a:effectLst>
                <a:outerShdw blurRad="38100" dist="38100" dir="2700000" algn="tl">
                  <a:srgbClr val="C0C0C0"/>
                </a:outerShdw>
              </a:effectLst>
              <a:ea typeface="MS PGothic" pitchFamily="34" charset="-128"/>
            </a:endParaRPr>
          </a:p>
        </p:txBody>
      </p:sp>
      <p:sp>
        <p:nvSpPr>
          <p:cNvPr id="2054" name="Rectangle 4"/>
          <p:cNvSpPr>
            <a:spLocks noChangeArrowheads="1"/>
          </p:cNvSpPr>
          <p:nvPr/>
        </p:nvSpPr>
        <p:spPr bwMode="auto">
          <a:xfrm>
            <a:off x="-842963" y="0"/>
            <a:ext cx="9144001" cy="0"/>
          </a:xfrm>
          <a:prstGeom prst="rect">
            <a:avLst/>
          </a:prstGeom>
          <a:noFill/>
          <a:ln w="127000" cap="rnd">
            <a:noFill/>
            <a:miter lim="800000"/>
            <a:headEnd type="none" w="sm" len="sm"/>
            <a:tailEnd/>
          </a:ln>
        </p:spPr>
        <p:txBody>
          <a:bodyPr>
            <a:spAutoFit/>
          </a:bodyPr>
          <a:lstStyle/>
          <a:p>
            <a:pPr eaLnBrk="0" hangingPunct="0"/>
            <a:endParaRPr lang="en-US"/>
          </a:p>
        </p:txBody>
      </p:sp>
      <p:pic>
        <p:nvPicPr>
          <p:cNvPr id="2055" name="Picture 5" descr="ideal cpu Excel"/>
          <p:cNvPicPr>
            <a:picLocks noChangeAspect="1" noChangeArrowheads="1"/>
          </p:cNvPicPr>
          <p:nvPr/>
        </p:nvPicPr>
        <p:blipFill>
          <a:blip r:embed="rId8" cstate="print"/>
          <a:stretch>
            <a:fillRect/>
          </a:stretch>
        </p:blipFill>
        <p:spPr bwMode="auto">
          <a:xfrm>
            <a:off x="6876256" y="836712"/>
            <a:ext cx="1525215" cy="1112389"/>
          </a:xfrm>
          <a:prstGeom prst="rect">
            <a:avLst/>
          </a:prstGeom>
          <a:noFill/>
          <a:ln w="9525">
            <a:noFill/>
            <a:miter lim="800000"/>
            <a:headEnd/>
            <a:tailEnd/>
          </a:ln>
        </p:spPr>
      </p:pic>
      <p:sp>
        <p:nvSpPr>
          <p:cNvPr id="858118" name="Text Box 6"/>
          <p:cNvSpPr txBox="1">
            <a:spLocks noChangeArrowheads="1"/>
          </p:cNvSpPr>
          <p:nvPr/>
        </p:nvSpPr>
        <p:spPr bwMode="auto">
          <a:xfrm>
            <a:off x="7092280" y="2060848"/>
            <a:ext cx="1234008" cy="457200"/>
          </a:xfrm>
          <a:prstGeom prst="rect">
            <a:avLst/>
          </a:prstGeom>
          <a:noFill/>
          <a:ln w="12700">
            <a:noFill/>
            <a:miter lim="800000"/>
            <a:headEnd/>
            <a:tailEnd/>
          </a:ln>
          <a:effectLst/>
        </p:spPr>
        <p:txBody>
          <a:bodyPr lIns="17583" tIns="8638" rIns="17583" bIns="8638"/>
          <a:lstStyle/>
          <a:p>
            <a:pPr defTabSz="762000" eaLnBrk="0" hangingPunct="0">
              <a:spcBef>
                <a:spcPct val="50000"/>
              </a:spcBef>
              <a:defRPr/>
            </a:pPr>
            <a:r>
              <a:rPr lang="en-GB" altLang="en-US" sz="1200" b="1" dirty="0" smtClean="0">
                <a:effectLst>
                  <a:outerShdw blurRad="38100" dist="38100" dir="2700000" algn="tl">
                    <a:srgbClr val="C0C0C0"/>
                  </a:outerShdw>
                </a:effectLst>
                <a:latin typeface="+mn-lt"/>
                <a:ea typeface="ＭＳ Ｐゴシック" charset="-128"/>
              </a:rPr>
              <a:t>Internet</a:t>
            </a:r>
            <a:r>
              <a:rPr lang="en-US" altLang="en-US" sz="1200" b="1" dirty="0" smtClean="0">
                <a:effectLst>
                  <a:outerShdw blurRad="38100" dist="38100" dir="2700000" algn="tl">
                    <a:srgbClr val="C0C0C0"/>
                  </a:outerShdw>
                </a:effectLst>
                <a:latin typeface="+mn-lt"/>
                <a:ea typeface="ＭＳ Ｐゴシック" charset="-128"/>
              </a:rPr>
              <a:t>/</a:t>
            </a:r>
            <a:r>
              <a:rPr lang="en-GB" altLang="en-US" sz="1200" b="1" dirty="0">
                <a:effectLst>
                  <a:outerShdw blurRad="38100" dist="38100" dir="2700000" algn="tl">
                    <a:srgbClr val="C0C0C0"/>
                  </a:outerShdw>
                </a:effectLst>
                <a:latin typeface="+mn-lt"/>
                <a:ea typeface="ＭＳ Ｐゴシック" charset="-128"/>
              </a:rPr>
              <a:t>E-mail</a:t>
            </a:r>
          </a:p>
        </p:txBody>
      </p:sp>
      <p:sp>
        <p:nvSpPr>
          <p:cNvPr id="858120" name="Text Box 8"/>
          <p:cNvSpPr txBox="1">
            <a:spLocks noChangeArrowheads="1"/>
          </p:cNvSpPr>
          <p:nvPr/>
        </p:nvSpPr>
        <p:spPr bwMode="auto">
          <a:xfrm>
            <a:off x="3782335" y="6093296"/>
            <a:ext cx="1905000" cy="242912"/>
          </a:xfrm>
          <a:prstGeom prst="rect">
            <a:avLst/>
          </a:prstGeom>
          <a:noFill/>
          <a:ln w="12700">
            <a:noFill/>
            <a:miter lim="800000"/>
            <a:headEnd/>
            <a:tailEnd/>
          </a:ln>
          <a:effectLst/>
        </p:spPr>
        <p:txBody>
          <a:bodyPr lIns="17583" tIns="8638" rIns="17583" bIns="8638"/>
          <a:lstStyle/>
          <a:p>
            <a:pPr algn="ctr" defTabSz="762000" eaLnBrk="0" hangingPunct="0">
              <a:spcBef>
                <a:spcPct val="50000"/>
              </a:spcBef>
              <a:defRPr/>
            </a:pPr>
            <a:r>
              <a:rPr lang="en-GB" altLang="en-US" sz="1200" b="1" dirty="0">
                <a:effectLst>
                  <a:outerShdw blurRad="38100" dist="38100" dir="2700000" algn="tl">
                    <a:srgbClr val="C0C0C0"/>
                  </a:outerShdw>
                </a:effectLst>
                <a:ea typeface="MS PGothic" pitchFamily="34" charset="-128"/>
              </a:rPr>
              <a:t>Cellular</a:t>
            </a:r>
            <a:r>
              <a:rPr lang="en-US" altLang="en-US" sz="1200" b="1" dirty="0">
                <a:effectLst>
                  <a:outerShdw blurRad="38100" dist="38100" dir="2700000" algn="tl">
                    <a:srgbClr val="C0C0C0"/>
                  </a:outerShdw>
                </a:effectLst>
                <a:ea typeface="MS PGothic" pitchFamily="34" charset="-128"/>
              </a:rPr>
              <a:t> Phone</a:t>
            </a:r>
            <a:endParaRPr lang="en-GB" altLang="en-US" sz="1200" b="1" dirty="0">
              <a:effectLst>
                <a:outerShdw blurRad="38100" dist="38100" dir="2700000" algn="tl">
                  <a:srgbClr val="C0C0C0"/>
                </a:outerShdw>
              </a:effectLst>
              <a:ea typeface="MS PGothic" pitchFamily="34" charset="-128"/>
            </a:endParaRPr>
          </a:p>
        </p:txBody>
      </p:sp>
      <p:grpSp>
        <p:nvGrpSpPr>
          <p:cNvPr id="2" name="Group 9"/>
          <p:cNvGrpSpPr>
            <a:grpSpLocks/>
          </p:cNvGrpSpPr>
          <p:nvPr/>
        </p:nvGrpSpPr>
        <p:grpSpPr bwMode="auto">
          <a:xfrm>
            <a:off x="1214438" y="1519238"/>
            <a:ext cx="6946900" cy="2679700"/>
            <a:chOff x="0" y="1491"/>
            <a:chExt cx="1456" cy="836"/>
          </a:xfrm>
        </p:grpSpPr>
        <p:sp>
          <p:nvSpPr>
            <p:cNvPr id="2071" name="Rectangle 10"/>
            <p:cNvSpPr>
              <a:spLocks noChangeArrowheads="1"/>
            </p:cNvSpPr>
            <p:nvPr/>
          </p:nvSpPr>
          <p:spPr bwMode="auto">
            <a:xfrm>
              <a:off x="0" y="1491"/>
              <a:ext cx="1074" cy="0"/>
            </a:xfrm>
            <a:prstGeom prst="rect">
              <a:avLst/>
            </a:prstGeom>
            <a:noFill/>
            <a:ln w="127000" cap="rnd">
              <a:noFill/>
              <a:miter lim="800000"/>
              <a:headEnd type="none" w="sm" len="sm"/>
              <a:tailEnd/>
            </a:ln>
          </p:spPr>
          <p:txBody>
            <a:bodyPr>
              <a:spAutoFit/>
            </a:bodyPr>
            <a:lstStyle/>
            <a:p>
              <a:pPr eaLnBrk="0" hangingPunct="0"/>
              <a:endParaRPr lang="en-US"/>
            </a:p>
          </p:txBody>
        </p:sp>
        <p:sp>
          <p:nvSpPr>
            <p:cNvPr id="2072" name="Rectangle 11"/>
            <p:cNvSpPr>
              <a:spLocks noChangeArrowheads="1"/>
            </p:cNvSpPr>
            <p:nvPr/>
          </p:nvSpPr>
          <p:spPr bwMode="auto">
            <a:xfrm>
              <a:off x="0" y="1491"/>
              <a:ext cx="1456" cy="836"/>
            </a:xfrm>
            <a:prstGeom prst="rect">
              <a:avLst/>
            </a:prstGeom>
            <a:noFill/>
            <a:ln w="127000" cap="rnd">
              <a:noFill/>
              <a:miter lim="800000"/>
              <a:headEnd type="none" w="sm" len="sm"/>
              <a:tailEnd/>
            </a:ln>
          </p:spPr>
          <p:txBody>
            <a:bodyPr/>
            <a:lstStyle/>
            <a:p>
              <a:pPr eaLnBrk="0" hangingPunct="0"/>
              <a:endParaRPr lang="en-US" sz="800">
                <a:solidFill>
                  <a:srgbClr val="000000"/>
                </a:solidFill>
              </a:endParaRPr>
            </a:p>
          </p:txBody>
        </p:sp>
      </p:grpSp>
      <p:sp>
        <p:nvSpPr>
          <p:cNvPr id="858125" name="Text Box 13"/>
          <p:cNvSpPr txBox="1">
            <a:spLocks noChangeArrowheads="1"/>
          </p:cNvSpPr>
          <p:nvPr/>
        </p:nvSpPr>
        <p:spPr bwMode="auto">
          <a:xfrm>
            <a:off x="754688" y="3683888"/>
            <a:ext cx="1193800" cy="333375"/>
          </a:xfrm>
          <a:prstGeom prst="rect">
            <a:avLst/>
          </a:prstGeom>
          <a:noFill/>
          <a:ln w="12700">
            <a:noFill/>
            <a:miter lim="800000"/>
            <a:headEnd/>
            <a:tailEnd/>
          </a:ln>
          <a:effectLst/>
        </p:spPr>
        <p:txBody>
          <a:bodyPr lIns="17583" tIns="8638" rIns="17583" bIns="8638"/>
          <a:lstStyle/>
          <a:p>
            <a:pPr algn="ctr" defTabSz="762000" eaLnBrk="0" hangingPunct="0">
              <a:spcBef>
                <a:spcPct val="50000"/>
              </a:spcBef>
              <a:defRPr/>
            </a:pPr>
            <a:r>
              <a:rPr lang="en-GB" altLang="en-US" sz="1200" b="1" dirty="0">
                <a:effectLst>
                  <a:outerShdw blurRad="38100" dist="38100" dir="2700000" algn="tl">
                    <a:srgbClr val="C0C0C0"/>
                  </a:outerShdw>
                </a:effectLst>
                <a:latin typeface="+mn-lt"/>
                <a:ea typeface="ＭＳ Ｐゴシック" charset="-128"/>
              </a:rPr>
              <a:t>Digital Camera</a:t>
            </a:r>
          </a:p>
        </p:txBody>
      </p:sp>
      <p:sp>
        <p:nvSpPr>
          <p:cNvPr id="858127" name="Text Box 15"/>
          <p:cNvSpPr txBox="1">
            <a:spLocks noChangeArrowheads="1"/>
          </p:cNvSpPr>
          <p:nvPr/>
        </p:nvSpPr>
        <p:spPr bwMode="auto">
          <a:xfrm>
            <a:off x="1403648" y="5805264"/>
            <a:ext cx="685800" cy="228600"/>
          </a:xfrm>
          <a:prstGeom prst="rect">
            <a:avLst/>
          </a:prstGeom>
          <a:noFill/>
          <a:ln w="12700">
            <a:noFill/>
            <a:miter lim="800000"/>
            <a:headEnd/>
            <a:tailEnd/>
          </a:ln>
          <a:effectLst/>
        </p:spPr>
        <p:txBody>
          <a:bodyPr lIns="17583" tIns="8638" rIns="17583" bIns="8638"/>
          <a:lstStyle/>
          <a:p>
            <a:pPr defTabSz="762000" eaLnBrk="0" hangingPunct="0">
              <a:spcBef>
                <a:spcPct val="50000"/>
              </a:spcBef>
              <a:defRPr/>
            </a:pPr>
            <a:r>
              <a:rPr lang="en-GB" altLang="en-US" sz="1200" b="1" dirty="0" smtClean="0">
                <a:effectLst>
                  <a:outerShdw blurRad="38100" dist="38100" dir="2700000" algn="tl">
                    <a:srgbClr val="C0C0C0"/>
                  </a:outerShdw>
                </a:effectLst>
                <a:ea typeface="MS PGothic" pitchFamily="34" charset="-128"/>
              </a:rPr>
              <a:t>Gaming</a:t>
            </a:r>
            <a:endParaRPr lang="en-GB" altLang="en-US" sz="1200" b="1" dirty="0">
              <a:effectLst>
                <a:outerShdw blurRad="38100" dist="38100" dir="2700000" algn="tl">
                  <a:srgbClr val="C0C0C0"/>
                </a:outerShdw>
              </a:effectLst>
              <a:ea typeface="MS PGothic" pitchFamily="34" charset="-128"/>
            </a:endParaRPr>
          </a:p>
        </p:txBody>
      </p:sp>
      <p:sp>
        <p:nvSpPr>
          <p:cNvPr id="858130" name="Text Box 18"/>
          <p:cNvSpPr txBox="1">
            <a:spLocks noChangeArrowheads="1"/>
          </p:cNvSpPr>
          <p:nvPr/>
        </p:nvSpPr>
        <p:spPr bwMode="auto">
          <a:xfrm>
            <a:off x="1043608" y="2204864"/>
            <a:ext cx="1604516" cy="334962"/>
          </a:xfrm>
          <a:prstGeom prst="rect">
            <a:avLst/>
          </a:prstGeom>
          <a:noFill/>
          <a:ln w="12700">
            <a:noFill/>
            <a:miter lim="800000"/>
            <a:headEnd/>
            <a:tailEnd/>
          </a:ln>
          <a:effectLst/>
        </p:spPr>
        <p:txBody>
          <a:bodyPr lIns="17583" tIns="8638" rIns="17583" bIns="8638"/>
          <a:lstStyle/>
          <a:p>
            <a:pPr algn="ctr" defTabSz="762000" eaLnBrk="0" hangingPunct="0">
              <a:spcBef>
                <a:spcPct val="50000"/>
              </a:spcBef>
              <a:defRPr/>
            </a:pPr>
            <a:r>
              <a:rPr lang="en-GB" altLang="en-US" sz="1200" b="1" dirty="0">
                <a:effectLst>
                  <a:outerShdw blurRad="38100" dist="38100" dir="2700000" algn="tl">
                    <a:srgbClr val="C0C0C0"/>
                  </a:outerShdw>
                </a:effectLst>
                <a:latin typeface="+mn-lt"/>
                <a:ea typeface="ＭＳ Ｐゴシック" charset="-128"/>
              </a:rPr>
              <a:t>High resolution display</a:t>
            </a:r>
          </a:p>
        </p:txBody>
      </p:sp>
      <p:sp>
        <p:nvSpPr>
          <p:cNvPr id="2063" name="Text Box 19"/>
          <p:cNvSpPr txBox="1">
            <a:spLocks noChangeArrowheads="1"/>
          </p:cNvSpPr>
          <p:nvPr/>
        </p:nvSpPr>
        <p:spPr bwMode="auto">
          <a:xfrm>
            <a:off x="3779912" y="1988840"/>
            <a:ext cx="1562100" cy="288032"/>
          </a:xfrm>
          <a:prstGeom prst="rect">
            <a:avLst/>
          </a:prstGeom>
          <a:noFill/>
          <a:ln w="12700">
            <a:noFill/>
            <a:miter lim="800000"/>
            <a:headEnd/>
            <a:tailEnd/>
          </a:ln>
        </p:spPr>
        <p:txBody>
          <a:bodyPr lIns="17583" tIns="8638" rIns="17583" bIns="8638"/>
          <a:lstStyle/>
          <a:p>
            <a:pPr algn="ctr" defTabSz="762000" eaLnBrk="0" hangingPunct="0">
              <a:spcBef>
                <a:spcPct val="50000"/>
              </a:spcBef>
            </a:pPr>
            <a:r>
              <a:rPr lang="en-US" altLang="en-US" b="1" dirty="0" smtClean="0">
                <a:ea typeface="MS PGothic" pitchFamily="34" charset="-128"/>
              </a:rPr>
              <a:t>Smart Phone</a:t>
            </a:r>
            <a:endParaRPr lang="en-GB" altLang="en-US" b="1" dirty="0">
              <a:ea typeface="MS PGothic" pitchFamily="34" charset="-128"/>
            </a:endParaRPr>
          </a:p>
        </p:txBody>
      </p:sp>
      <p:pic>
        <p:nvPicPr>
          <p:cNvPr id="2064" name="Picture 21"/>
          <p:cNvPicPr>
            <a:picLocks noChangeAspect="1" noChangeArrowheads="1"/>
          </p:cNvPicPr>
          <p:nvPr/>
        </p:nvPicPr>
        <p:blipFill>
          <a:blip r:embed="rId9" cstate="print"/>
          <a:srcRect/>
          <a:stretch>
            <a:fillRect/>
          </a:stretch>
        </p:blipFill>
        <p:spPr bwMode="auto">
          <a:xfrm>
            <a:off x="1530350" y="1055688"/>
            <a:ext cx="800100" cy="1100137"/>
          </a:xfrm>
          <a:prstGeom prst="rect">
            <a:avLst/>
          </a:prstGeom>
          <a:noFill/>
          <a:ln w="9525">
            <a:noFill/>
            <a:miter lim="800000"/>
            <a:headEnd/>
            <a:tailEnd/>
          </a:ln>
        </p:spPr>
      </p:pic>
      <p:sp>
        <p:nvSpPr>
          <p:cNvPr id="858135" name="Text Box 23"/>
          <p:cNvSpPr txBox="1">
            <a:spLocks noChangeArrowheads="1"/>
          </p:cNvSpPr>
          <p:nvPr/>
        </p:nvSpPr>
        <p:spPr bwMode="auto">
          <a:xfrm>
            <a:off x="7239000" y="4000500"/>
            <a:ext cx="1074738" cy="452438"/>
          </a:xfrm>
          <a:prstGeom prst="rect">
            <a:avLst/>
          </a:prstGeom>
          <a:noFill/>
          <a:ln w="12700">
            <a:noFill/>
            <a:miter lim="800000"/>
            <a:headEnd/>
            <a:tailEnd/>
          </a:ln>
          <a:effectLst/>
        </p:spPr>
        <p:txBody>
          <a:bodyPr lIns="17583" tIns="8638" rIns="17583" bIns="8638"/>
          <a:lstStyle/>
          <a:p>
            <a:pPr algn="ctr" defTabSz="762000" eaLnBrk="0" hangingPunct="0">
              <a:spcBef>
                <a:spcPct val="50000"/>
              </a:spcBef>
              <a:defRPr/>
            </a:pPr>
            <a:r>
              <a:rPr lang="en-GB" altLang="en-US" sz="1200" b="1" dirty="0">
                <a:effectLst>
                  <a:outerShdw blurRad="38100" dist="38100" dir="2700000" algn="tl">
                    <a:srgbClr val="C0C0C0"/>
                  </a:outerShdw>
                </a:effectLst>
                <a:latin typeface="+mn-lt"/>
                <a:ea typeface="ＭＳ Ｐゴシック" charset="-128"/>
              </a:rPr>
              <a:t>PDA</a:t>
            </a:r>
          </a:p>
        </p:txBody>
      </p:sp>
      <p:pic>
        <p:nvPicPr>
          <p:cNvPr id="2067" name="Picture 29"/>
          <p:cNvPicPr>
            <a:picLocks noChangeAspect="1" noChangeArrowheads="1"/>
          </p:cNvPicPr>
          <p:nvPr/>
        </p:nvPicPr>
        <p:blipFill>
          <a:blip r:embed="rId10" cstate="print"/>
          <a:stretch>
            <a:fillRect/>
          </a:stretch>
        </p:blipFill>
        <p:spPr bwMode="auto">
          <a:xfrm>
            <a:off x="7092280" y="4509120"/>
            <a:ext cx="1290858" cy="1116235"/>
          </a:xfrm>
          <a:prstGeom prst="rect">
            <a:avLst/>
          </a:prstGeom>
          <a:noFill/>
          <a:ln w="9525">
            <a:noFill/>
            <a:miter lim="800000"/>
            <a:headEnd/>
            <a:tailEnd/>
          </a:ln>
        </p:spPr>
      </p:pic>
      <p:pic>
        <p:nvPicPr>
          <p:cNvPr id="2069" name="Picture 31"/>
          <p:cNvPicPr>
            <a:picLocks noChangeAspect="1" noChangeArrowheads="1"/>
          </p:cNvPicPr>
          <p:nvPr/>
        </p:nvPicPr>
        <p:blipFill>
          <a:blip r:embed="rId11" cstate="print"/>
          <a:stretch>
            <a:fillRect/>
          </a:stretch>
        </p:blipFill>
        <p:spPr bwMode="auto">
          <a:xfrm>
            <a:off x="3995936" y="2348880"/>
            <a:ext cx="1396427" cy="2036157"/>
          </a:xfrm>
          <a:prstGeom prst="rect">
            <a:avLst/>
          </a:prstGeom>
          <a:noFill/>
          <a:ln w="9525">
            <a:noFill/>
            <a:miter lim="800000"/>
            <a:headEnd/>
            <a:tailEnd/>
          </a:ln>
        </p:spPr>
      </p:pic>
      <p:cxnSp>
        <p:nvCxnSpPr>
          <p:cNvPr id="26" name="Straight Arrow Connector 25"/>
          <p:cNvCxnSpPr/>
          <p:nvPr/>
        </p:nvCxnSpPr>
        <p:spPr bwMode="auto">
          <a:xfrm flipH="1">
            <a:off x="5220072" y="1844824"/>
            <a:ext cx="1535088" cy="1008112"/>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30" name="Straight Arrow Connector 29"/>
          <p:cNvCxnSpPr/>
          <p:nvPr/>
        </p:nvCxnSpPr>
        <p:spPr bwMode="auto">
          <a:xfrm>
            <a:off x="2771800" y="2132856"/>
            <a:ext cx="1008112" cy="648072"/>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31" name="Straight Arrow Connector 30"/>
          <p:cNvCxnSpPr>
            <a:endCxn id="2067" idx="1"/>
          </p:cNvCxnSpPr>
          <p:nvPr/>
        </p:nvCxnSpPr>
        <p:spPr bwMode="auto">
          <a:xfrm>
            <a:off x="5508104" y="4221088"/>
            <a:ext cx="1584176" cy="846150"/>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32" name="Straight Arrow Connector 31"/>
          <p:cNvCxnSpPr/>
          <p:nvPr/>
        </p:nvCxnSpPr>
        <p:spPr bwMode="auto">
          <a:xfrm flipH="1">
            <a:off x="5436096" y="3501008"/>
            <a:ext cx="1728192" cy="0"/>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38" name="Straight Arrow Connector 37"/>
          <p:cNvCxnSpPr/>
          <p:nvPr/>
        </p:nvCxnSpPr>
        <p:spPr bwMode="auto">
          <a:xfrm flipH="1">
            <a:off x="2051720" y="3429000"/>
            <a:ext cx="1800200" cy="0"/>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39" name="Straight Arrow Connector 38"/>
          <p:cNvCxnSpPr/>
          <p:nvPr/>
        </p:nvCxnSpPr>
        <p:spPr bwMode="auto">
          <a:xfrm flipH="1">
            <a:off x="2627784" y="4149080"/>
            <a:ext cx="1535088" cy="1008112"/>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40" name="Straight Arrow Connector 39"/>
          <p:cNvCxnSpPr/>
          <p:nvPr/>
        </p:nvCxnSpPr>
        <p:spPr bwMode="auto">
          <a:xfrm>
            <a:off x="4718439" y="4437112"/>
            <a:ext cx="0" cy="432048"/>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pic>
        <p:nvPicPr>
          <p:cNvPr id="33" name="Picture 32" descr="bluetooth.png"/>
          <p:cNvPicPr>
            <a:picLocks noChangeAspect="1"/>
          </p:cNvPicPr>
          <p:nvPr/>
        </p:nvPicPr>
        <p:blipFill>
          <a:blip r:embed="rId12" cstate="print"/>
          <a:stretch>
            <a:fillRect/>
          </a:stretch>
        </p:blipFill>
        <p:spPr>
          <a:xfrm>
            <a:off x="3465575" y="1279347"/>
            <a:ext cx="598221" cy="598221"/>
          </a:xfrm>
          <a:prstGeom prst="rect">
            <a:avLst/>
          </a:prstGeom>
        </p:spPr>
      </p:pic>
      <p:pic>
        <p:nvPicPr>
          <p:cNvPr id="34" name="Picture 33" descr="wifi.jpg"/>
          <p:cNvPicPr>
            <a:picLocks noChangeAspect="1"/>
          </p:cNvPicPr>
          <p:nvPr/>
        </p:nvPicPr>
        <p:blipFill>
          <a:blip r:embed="rId13" cstate="print"/>
          <a:stretch>
            <a:fillRect/>
          </a:stretch>
        </p:blipFill>
        <p:spPr>
          <a:xfrm>
            <a:off x="4779264" y="1212623"/>
            <a:ext cx="1036320" cy="582521"/>
          </a:xfrm>
          <a:prstGeom prst="rect">
            <a:avLst/>
          </a:prstGeom>
        </p:spPr>
      </p:pic>
      <p:sp>
        <p:nvSpPr>
          <p:cNvPr id="37" name="Rectangle 3"/>
          <p:cNvSpPr>
            <a:spLocks noGrp="1" noChangeArrowheads="1"/>
          </p:cNvSpPr>
          <p:nvPr>
            <p:ph type="title"/>
          </p:nvPr>
        </p:nvSpPr>
        <p:spPr>
          <a:xfrm>
            <a:off x="473935" y="142829"/>
            <a:ext cx="8170003" cy="964092"/>
          </a:xfrm>
        </p:spPr>
        <p:txBody>
          <a:bodyPr/>
          <a:lstStyle/>
          <a:p>
            <a:pPr eaLnBrk="1" hangingPunct="1"/>
            <a:r>
              <a:rPr lang="en-GB" dirty="0" smtClean="0"/>
              <a:t>Today’s Designs: Converging Complexity</a:t>
            </a:r>
            <a:endParaRPr lang="en-GB" sz="3200" dirty="0" smtClean="0"/>
          </a:p>
        </p:txBody>
      </p:sp>
      <p:pic>
        <p:nvPicPr>
          <p:cNvPr id="61444" name="Picture 4" descr="C:\Users\llindstr\Desktop\mobile-gaming-essentials-366x251.jpg"/>
          <p:cNvPicPr>
            <a:picLocks noChangeAspect="1" noChangeArrowheads="1"/>
          </p:cNvPicPr>
          <p:nvPr/>
        </p:nvPicPr>
        <p:blipFill>
          <a:blip r:embed="rId14" cstate="print"/>
          <a:srcRect/>
          <a:stretch>
            <a:fillRect/>
          </a:stretch>
        </p:blipFill>
        <p:spPr bwMode="auto">
          <a:xfrm>
            <a:off x="1126501" y="4773881"/>
            <a:ext cx="1397047" cy="961901"/>
          </a:xfrm>
          <a:prstGeom prst="rect">
            <a:avLst/>
          </a:prstGeom>
          <a:noFill/>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49" name="Rectangle 2"/>
          <p:cNvSpPr>
            <a:spLocks noGrp="1" noChangeArrowheads="1"/>
          </p:cNvSpPr>
          <p:nvPr>
            <p:ph type="title"/>
          </p:nvPr>
        </p:nvSpPr>
        <p:spPr>
          <a:xfrm>
            <a:off x="381000" y="2590800"/>
            <a:ext cx="8305800" cy="1143000"/>
          </a:xfrm>
        </p:spPr>
        <p:txBody>
          <a:bodyPr>
            <a:normAutofit fontScale="90000"/>
          </a:bodyPr>
          <a:lstStyle/>
          <a:p>
            <a:pPr algn="ctr" eaLnBrk="1" hangingPunct="1"/>
            <a:r>
              <a:rPr lang="en-US" sz="5600" dirty="0" smtClean="0"/>
              <a:t>Scaling up Production </a:t>
            </a:r>
            <a:br>
              <a:rPr lang="en-US" sz="5600" dirty="0" smtClean="0"/>
            </a:br>
            <a:r>
              <a:rPr lang="en-US" sz="5600" dirty="0" smtClean="0"/>
              <a:t>with Parallel Testing</a:t>
            </a:r>
          </a:p>
        </p:txBody>
      </p:sp>
      <p:pic>
        <p:nvPicPr>
          <p:cNvPr id="3" name="Picture 6" descr="C:\Users\llindstr\Desktop\Icon_all2.png"/>
          <p:cNvPicPr>
            <a:picLocks noChangeAspect="1" noChangeArrowheads="1"/>
          </p:cNvPicPr>
          <p:nvPr/>
        </p:nvPicPr>
        <p:blipFill>
          <a:blip r:embed="rId3" cstate="print"/>
          <a:stretch>
            <a:fillRect/>
          </a:stretch>
        </p:blipFill>
        <p:spPr bwMode="auto">
          <a:xfrm>
            <a:off x="8037557" y="260648"/>
            <a:ext cx="866960" cy="707257"/>
          </a:xfrm>
          <a:prstGeom prst="rect">
            <a:avLst/>
          </a:prstGeom>
          <a:noFill/>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lang="en-US" dirty="0" smtClean="0"/>
              <a:t>Switch Hardware Topologies</a:t>
            </a:r>
            <a:endParaRPr lang="en-US" dirty="0"/>
          </a:p>
        </p:txBody>
      </p:sp>
      <p:graphicFrame>
        <p:nvGraphicFramePr>
          <p:cNvPr id="57" name="Content Placeholder 56"/>
          <p:cNvGraphicFramePr>
            <a:graphicFrameLocks noGrp="1"/>
          </p:cNvGraphicFramePr>
          <p:nvPr>
            <p:ph idx="1"/>
          </p:nvPr>
        </p:nvGraphicFramePr>
        <p:xfrm>
          <a:off x="406400" y="1196752"/>
          <a:ext cx="8486080" cy="5025184"/>
        </p:xfrm>
        <a:graphic>
          <a:graphicData uri="http://schemas.openxmlformats.org/drawingml/2006/table">
            <a:tbl>
              <a:tblPr firstRow="1" bandRow="1">
                <a:tableStyleId>{5940675A-B579-460E-94D1-54222C63F5DA}</a:tableStyleId>
              </a:tblPr>
              <a:tblGrid>
                <a:gridCol w="4243040"/>
                <a:gridCol w="4243040"/>
              </a:tblGrid>
              <a:tr h="237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rPr>
                        <a:t>General Purpose: Up to 40 A</a:t>
                      </a:r>
                    </a:p>
                    <a:p>
                      <a:pPr algn="ctr"/>
                      <a:endParaRPr lang="en-US" sz="2400" b="0" dirty="0" smtClean="0">
                        <a:latin typeface="+mn-lt"/>
                      </a:endParaRPr>
                    </a:p>
                    <a:p>
                      <a:pPr algn="ctr"/>
                      <a:endParaRPr lang="en-US" sz="2400" b="0" dirty="0" smtClean="0">
                        <a:latin typeface="+mn-lt"/>
                      </a:endParaRPr>
                    </a:p>
                    <a:p>
                      <a:pPr algn="ctr"/>
                      <a:endParaRPr lang="en-US" sz="2400" b="0" dirty="0" smtClean="0">
                        <a:latin typeface="+mn-lt"/>
                      </a:endParaRPr>
                    </a:p>
                    <a:p>
                      <a:pPr algn="ctr"/>
                      <a:endParaRPr lang="en-US" sz="2400" b="0" dirty="0" smtClean="0">
                        <a:latin typeface="+mn-lt"/>
                      </a:endParaRPr>
                    </a:p>
                    <a:p>
                      <a:pPr algn="ctr"/>
                      <a:endParaRPr lang="en-US" sz="2400" b="0" dirty="0" smtClean="0">
                        <a:latin typeface="+mn-lt"/>
                      </a:endParaRPr>
                    </a:p>
                    <a:p>
                      <a:pPr algn="ctr"/>
                      <a:endParaRPr lang="en-US" sz="2400" b="0" dirty="0">
                        <a:latin typeface="+mn-lt"/>
                      </a:endParaRPr>
                    </a:p>
                  </a:txBody>
                  <a:tcPr marL="175910" marR="17591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eaLnBrk="1" hangingPunct="1"/>
                      <a:r>
                        <a:rPr lang="en-US" sz="2400" b="0" dirty="0" smtClean="0">
                          <a:latin typeface="+mn-lt"/>
                        </a:rPr>
                        <a:t>Matrix: Up to 544 </a:t>
                      </a:r>
                      <a:r>
                        <a:rPr lang="en-US" sz="2400" b="0" dirty="0" err="1" smtClean="0">
                          <a:latin typeface="+mn-lt"/>
                        </a:rPr>
                        <a:t>Crosspoints</a:t>
                      </a:r>
                      <a:endParaRPr lang="en-US" sz="2400" b="0" dirty="0" smtClean="0">
                        <a:latin typeface="+mn-lt"/>
                      </a:endParaRPr>
                    </a:p>
                    <a:p>
                      <a:pPr algn="ctr" eaLnBrk="1" hangingPunct="1"/>
                      <a:endParaRPr lang="en-US" sz="2400" b="0" dirty="0" smtClean="0">
                        <a:latin typeface="+mn-lt"/>
                      </a:endParaRPr>
                    </a:p>
                    <a:p>
                      <a:pPr algn="ctr"/>
                      <a:endParaRPr lang="en-US" sz="2400" b="0" dirty="0">
                        <a:latin typeface="+mn-lt"/>
                      </a:endParaRPr>
                    </a:p>
                  </a:txBody>
                  <a:tcPr marL="175910" marR="175910">
                    <a:lnL w="12700" cmpd="sng">
                      <a:noFill/>
                    </a:lnL>
                    <a:lnR w="12700" cmpd="sng">
                      <a:noFill/>
                    </a:lnR>
                    <a:lnT w="12700" cmpd="sng">
                      <a:noFill/>
                    </a:lnT>
                    <a:lnB w="12700" cmpd="sng">
                      <a:noFill/>
                    </a:lnB>
                    <a:lnTlToBr w="12700" cmpd="sng">
                      <a:noFill/>
                      <a:prstDash val="solid"/>
                    </a:lnTlToBr>
                    <a:lnBlToTr w="12700" cmpd="sng">
                      <a:noFill/>
                      <a:prstDash val="solid"/>
                    </a:lnBlToTr>
                  </a:tcPr>
                </a:tc>
              </a:tr>
              <a:tr h="237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rPr>
                        <a:t>Multiplexer: Up to </a:t>
                      </a:r>
                      <a:r>
                        <a:rPr lang="en-US" sz="2400" b="0" baseline="0" dirty="0" smtClean="0">
                          <a:latin typeface="+mn-lt"/>
                        </a:rPr>
                        <a:t>600 V</a:t>
                      </a:r>
                      <a:endParaRPr lang="en-US" sz="2400" b="0" dirty="0" smtClean="0">
                        <a:latin typeface="+mn-lt"/>
                      </a:endParaRPr>
                    </a:p>
                    <a:p>
                      <a:pPr algn="ctr"/>
                      <a:endParaRPr lang="en-US" sz="2400" b="0" dirty="0">
                        <a:latin typeface="+mn-lt"/>
                      </a:endParaRPr>
                    </a:p>
                  </a:txBody>
                  <a:tcPr marL="175910" marR="17591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eaLnBrk="1" hangingPunct="1"/>
                      <a:r>
                        <a:rPr lang="en-US" sz="2400" b="0" dirty="0" smtClean="0">
                          <a:latin typeface="+mn-lt"/>
                        </a:rPr>
                        <a:t>RF: Bandwidth Up to   </a:t>
                      </a:r>
                      <a:br>
                        <a:rPr lang="en-US" sz="2400" b="0" dirty="0" smtClean="0">
                          <a:latin typeface="+mn-lt"/>
                        </a:rPr>
                      </a:br>
                      <a:r>
                        <a:rPr lang="en-US" sz="2400" b="0" dirty="0" smtClean="0">
                          <a:latin typeface="+mn-lt"/>
                        </a:rPr>
                        <a:t>40 GHz</a:t>
                      </a:r>
                    </a:p>
                    <a:p>
                      <a:pPr algn="ctr"/>
                      <a:endParaRPr lang="en-US" sz="2400" b="0" dirty="0">
                        <a:latin typeface="+mn-lt"/>
                      </a:endParaRPr>
                    </a:p>
                  </a:txBody>
                  <a:tcPr marL="175910" marR="17591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pSp>
        <p:nvGrpSpPr>
          <p:cNvPr id="2" name="Group 91"/>
          <p:cNvGrpSpPr/>
          <p:nvPr/>
        </p:nvGrpSpPr>
        <p:grpSpPr>
          <a:xfrm>
            <a:off x="5796136" y="4797152"/>
            <a:ext cx="1962150" cy="1009650"/>
            <a:chOff x="-1333500" y="2171700"/>
            <a:chExt cx="1962150" cy="1009650"/>
          </a:xfrm>
        </p:grpSpPr>
        <p:pic>
          <p:nvPicPr>
            <p:cNvPr id="90" name="Picture 12"/>
            <p:cNvPicPr>
              <a:picLocks noChangeAspect="1" noChangeArrowheads="1"/>
            </p:cNvPicPr>
            <p:nvPr/>
          </p:nvPicPr>
          <p:blipFill>
            <a:blip r:embed="rId3" cstate="print">
              <a:clrChange>
                <a:clrFrom>
                  <a:srgbClr val="FFFFFF"/>
                </a:clrFrom>
                <a:clrTo>
                  <a:srgbClr val="FFFFFF">
                    <a:alpha val="0"/>
                  </a:srgbClr>
                </a:clrTo>
              </a:clrChange>
              <a:grayscl/>
            </a:blip>
            <a:srcRect l="1943" r="88650"/>
            <a:stretch>
              <a:fillRect/>
            </a:stretch>
          </p:blipFill>
          <p:spPr bwMode="auto">
            <a:xfrm>
              <a:off x="190500" y="2295525"/>
              <a:ext cx="438150" cy="742950"/>
            </a:xfrm>
            <a:prstGeom prst="rect">
              <a:avLst/>
            </a:prstGeom>
            <a:noFill/>
            <a:ln w="9525">
              <a:noFill/>
              <a:miter lim="800000"/>
              <a:headEnd/>
              <a:tailEnd/>
            </a:ln>
          </p:spPr>
        </p:pic>
        <p:pic>
          <p:nvPicPr>
            <p:cNvPr id="91" name="Picture 12"/>
            <p:cNvPicPr>
              <a:picLocks noChangeAspect="1" noChangeArrowheads="1"/>
            </p:cNvPicPr>
            <p:nvPr/>
          </p:nvPicPr>
          <p:blipFill>
            <a:blip r:embed="rId3" cstate="print">
              <a:clrChange>
                <a:clrFrom>
                  <a:srgbClr val="FFFFFF"/>
                </a:clrFrom>
                <a:clrTo>
                  <a:srgbClr val="FFFFFF">
                    <a:alpha val="0"/>
                  </a:srgbClr>
                </a:clrTo>
              </a:clrChange>
              <a:grayscl/>
            </a:blip>
            <a:srcRect l="1943" r="88650"/>
            <a:stretch>
              <a:fillRect/>
            </a:stretch>
          </p:blipFill>
          <p:spPr bwMode="auto">
            <a:xfrm>
              <a:off x="-1333500" y="2171700"/>
              <a:ext cx="438150" cy="1009650"/>
            </a:xfrm>
            <a:prstGeom prst="rect">
              <a:avLst/>
            </a:prstGeom>
            <a:noFill/>
            <a:ln w="9525">
              <a:noFill/>
              <a:miter lim="800000"/>
              <a:headEnd/>
              <a:tailEnd/>
            </a:ln>
          </p:spPr>
        </p:pic>
        <p:sp>
          <p:nvSpPr>
            <p:cNvPr id="76" name="Rectangle 75"/>
            <p:cNvSpPr/>
            <p:nvPr/>
          </p:nvSpPr>
          <p:spPr bwMode="auto">
            <a:xfrm>
              <a:off x="-893763" y="2305050"/>
              <a:ext cx="1054100" cy="711200"/>
            </a:xfrm>
            <a:prstGeom prst="rect">
              <a:avLst/>
            </a:prstGeom>
            <a:noFill/>
            <a:ln w="25400"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charset="0"/>
              </a:endParaRPr>
            </a:p>
          </p:txBody>
        </p:sp>
        <p:cxnSp>
          <p:nvCxnSpPr>
            <p:cNvPr id="78" name="Straight Arrow Connector 77"/>
            <p:cNvCxnSpPr/>
            <p:nvPr/>
          </p:nvCxnSpPr>
          <p:spPr bwMode="auto">
            <a:xfrm flipV="1">
              <a:off x="-779463" y="2520950"/>
              <a:ext cx="800100" cy="177800"/>
            </a:xfrm>
            <a:prstGeom prst="straightConnector1">
              <a:avLst/>
            </a:prstGeom>
            <a:noFill/>
            <a:ln w="38100" cap="flat" cmpd="sng" algn="ctr">
              <a:solidFill>
                <a:schemeClr val="bg1">
                  <a:lumMod val="50000"/>
                </a:schemeClr>
              </a:solidFill>
              <a:prstDash val="solid"/>
              <a:round/>
              <a:headEnd type="none" w="med" len="med"/>
              <a:tailEnd type="arrow"/>
            </a:ln>
            <a:effectLst/>
          </p:spPr>
        </p:cxnSp>
        <p:sp>
          <p:nvSpPr>
            <p:cNvPr id="79" name="Oval 78"/>
            <p:cNvSpPr/>
            <p:nvPr/>
          </p:nvSpPr>
          <p:spPr bwMode="auto">
            <a:xfrm>
              <a:off x="-830263" y="2622550"/>
              <a:ext cx="152400" cy="152400"/>
            </a:xfrm>
            <a:prstGeom prst="ellipse">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charset="0"/>
              </a:endParaRPr>
            </a:p>
          </p:txBody>
        </p:sp>
        <p:sp>
          <p:nvSpPr>
            <p:cNvPr id="80" name="Oval 79"/>
            <p:cNvSpPr/>
            <p:nvPr/>
          </p:nvSpPr>
          <p:spPr bwMode="auto">
            <a:xfrm>
              <a:off x="-68263" y="2622550"/>
              <a:ext cx="152400" cy="152400"/>
            </a:xfrm>
            <a:prstGeom prst="ellipse">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charset="0"/>
              </a:endParaRPr>
            </a:p>
          </p:txBody>
        </p:sp>
        <p:cxnSp>
          <p:nvCxnSpPr>
            <p:cNvPr id="82" name="Straight Connector 81"/>
            <p:cNvCxnSpPr>
              <a:stCxn id="80" idx="6"/>
            </p:cNvCxnSpPr>
            <p:nvPr/>
          </p:nvCxnSpPr>
          <p:spPr bwMode="auto">
            <a:xfrm>
              <a:off x="84137" y="2698750"/>
              <a:ext cx="495300" cy="0"/>
            </a:xfrm>
            <a:prstGeom prst="line">
              <a:avLst/>
            </a:prstGeom>
            <a:noFill/>
            <a:ln w="25400" cap="flat" cmpd="sng" algn="ctr">
              <a:solidFill>
                <a:schemeClr val="bg1">
                  <a:lumMod val="50000"/>
                </a:schemeClr>
              </a:solidFill>
              <a:prstDash val="solid"/>
              <a:round/>
              <a:headEnd type="none" w="med" len="med"/>
              <a:tailEnd type="none" w="med" len="med"/>
            </a:ln>
            <a:effectLst/>
          </p:spPr>
        </p:cxnSp>
        <p:cxnSp>
          <p:nvCxnSpPr>
            <p:cNvPr id="85" name="Straight Connector 84"/>
            <p:cNvCxnSpPr/>
            <p:nvPr/>
          </p:nvCxnSpPr>
          <p:spPr bwMode="auto">
            <a:xfrm>
              <a:off x="-1330326" y="2693987"/>
              <a:ext cx="495300" cy="0"/>
            </a:xfrm>
            <a:prstGeom prst="line">
              <a:avLst/>
            </a:prstGeom>
            <a:noFill/>
            <a:ln w="25400" cap="flat" cmpd="sng" algn="ctr">
              <a:solidFill>
                <a:schemeClr val="bg1">
                  <a:lumMod val="50000"/>
                </a:schemeClr>
              </a:solidFill>
              <a:prstDash val="solid"/>
              <a:round/>
              <a:headEnd type="none" w="med" len="med"/>
              <a:tailEnd type="none" w="med" len="med"/>
            </a:ln>
            <a:effectLst/>
          </p:spPr>
        </p:cxnSp>
      </p:grpSp>
      <p:grpSp>
        <p:nvGrpSpPr>
          <p:cNvPr id="3" name="Group 103"/>
          <p:cNvGrpSpPr/>
          <p:nvPr/>
        </p:nvGrpSpPr>
        <p:grpSpPr>
          <a:xfrm>
            <a:off x="5066831" y="2220466"/>
            <a:ext cx="3233671" cy="1438275"/>
            <a:chOff x="4790606" y="2220466"/>
            <a:chExt cx="3233671" cy="1438275"/>
          </a:xfrm>
        </p:grpSpPr>
        <p:pic>
          <p:nvPicPr>
            <p:cNvPr id="925711" name="Picture 15"/>
            <p:cNvPicPr>
              <a:picLocks noChangeAspect="1" noChangeArrowheads="1"/>
            </p:cNvPicPr>
            <p:nvPr/>
          </p:nvPicPr>
          <p:blipFill>
            <a:blip r:embed="rId4" cstate="print"/>
            <a:srcRect r="53355"/>
            <a:stretch>
              <a:fillRect/>
            </a:stretch>
          </p:blipFill>
          <p:spPr bwMode="auto">
            <a:xfrm>
              <a:off x="4790606" y="2220466"/>
              <a:ext cx="1790498" cy="1438275"/>
            </a:xfrm>
            <a:prstGeom prst="rect">
              <a:avLst/>
            </a:prstGeom>
            <a:noFill/>
            <a:ln w="9525">
              <a:noFill/>
              <a:miter lim="800000"/>
              <a:headEnd/>
              <a:tailEnd/>
            </a:ln>
          </p:spPr>
        </p:pic>
        <p:pic>
          <p:nvPicPr>
            <p:cNvPr id="925712" name="Picture 16"/>
            <p:cNvPicPr>
              <a:picLocks noChangeAspect="1" noChangeArrowheads="1"/>
            </p:cNvPicPr>
            <p:nvPr/>
          </p:nvPicPr>
          <p:blipFill>
            <a:blip r:embed="rId5" cstate="print"/>
            <a:srcRect/>
            <a:stretch>
              <a:fillRect/>
            </a:stretch>
          </p:blipFill>
          <p:spPr bwMode="auto">
            <a:xfrm>
              <a:off x="7119402" y="2448529"/>
              <a:ext cx="904875" cy="857250"/>
            </a:xfrm>
            <a:prstGeom prst="rect">
              <a:avLst/>
            </a:prstGeom>
            <a:noFill/>
            <a:ln w="9525">
              <a:noFill/>
              <a:miter lim="800000"/>
              <a:headEnd/>
              <a:tailEnd/>
            </a:ln>
          </p:spPr>
        </p:pic>
        <p:cxnSp>
          <p:nvCxnSpPr>
            <p:cNvPr id="97" name="Straight Connector 96"/>
            <p:cNvCxnSpPr/>
            <p:nvPr/>
          </p:nvCxnSpPr>
          <p:spPr bwMode="auto">
            <a:xfrm rot="10800000" flipV="1">
              <a:off x="6308905" y="3236822"/>
              <a:ext cx="1287887" cy="206062"/>
            </a:xfrm>
            <a:prstGeom prst="line">
              <a:avLst/>
            </a:prstGeom>
            <a:noFill/>
            <a:ln w="12700" cap="flat" cmpd="sng" algn="ctr">
              <a:solidFill>
                <a:schemeClr val="bg1">
                  <a:lumMod val="75000"/>
                </a:schemeClr>
              </a:solidFill>
              <a:prstDash val="solid"/>
              <a:round/>
              <a:headEnd type="none" w="med" len="med"/>
              <a:tailEnd type="none" w="med" len="med"/>
            </a:ln>
            <a:effectLst/>
          </p:spPr>
        </p:cxnSp>
        <p:cxnSp>
          <p:nvCxnSpPr>
            <p:cNvPr id="102" name="Straight Connector 101"/>
            <p:cNvCxnSpPr/>
            <p:nvPr/>
          </p:nvCxnSpPr>
          <p:spPr bwMode="auto">
            <a:xfrm rot="10800000" flipV="1">
              <a:off x="6308906" y="2519362"/>
              <a:ext cx="1063444" cy="813983"/>
            </a:xfrm>
            <a:prstGeom prst="line">
              <a:avLst/>
            </a:prstGeom>
            <a:noFill/>
            <a:ln w="12700" cap="flat" cmpd="sng" algn="ctr">
              <a:solidFill>
                <a:schemeClr val="bg1">
                  <a:lumMod val="75000"/>
                </a:schemeClr>
              </a:solidFill>
              <a:prstDash val="solid"/>
              <a:round/>
              <a:headEnd type="none" w="med" len="med"/>
              <a:tailEnd type="none" w="med" len="med"/>
            </a:ln>
            <a:effectLst/>
          </p:spPr>
        </p:cxnSp>
      </p:grpSp>
      <p:grpSp>
        <p:nvGrpSpPr>
          <p:cNvPr id="4" name="Group 109"/>
          <p:cNvGrpSpPr/>
          <p:nvPr/>
        </p:nvGrpSpPr>
        <p:grpSpPr>
          <a:xfrm>
            <a:off x="723900" y="4572000"/>
            <a:ext cx="3590925" cy="1266825"/>
            <a:chOff x="723900" y="4572000"/>
            <a:chExt cx="3590925" cy="1266825"/>
          </a:xfrm>
        </p:grpSpPr>
        <p:pic>
          <p:nvPicPr>
            <p:cNvPr id="105" name="Picture 9"/>
            <p:cNvPicPr>
              <a:picLocks noChangeAspect="1" noChangeArrowheads="1"/>
            </p:cNvPicPr>
            <p:nvPr/>
          </p:nvPicPr>
          <p:blipFill>
            <a:blip r:embed="rId6" cstate="print"/>
            <a:srcRect l="2759" t="22263" r="51907" b="4267"/>
            <a:stretch>
              <a:fillRect/>
            </a:stretch>
          </p:blipFill>
          <p:spPr bwMode="auto">
            <a:xfrm>
              <a:off x="723900" y="4572000"/>
              <a:ext cx="1695450" cy="1257300"/>
            </a:xfrm>
            <a:prstGeom prst="rect">
              <a:avLst/>
            </a:prstGeom>
            <a:noFill/>
            <a:ln w="9525">
              <a:noFill/>
              <a:miter lim="800000"/>
              <a:headEnd/>
              <a:tailEnd/>
            </a:ln>
          </p:spPr>
        </p:pic>
        <p:pic>
          <p:nvPicPr>
            <p:cNvPr id="106" name="Picture 9"/>
            <p:cNvPicPr>
              <a:picLocks noChangeAspect="1" noChangeArrowheads="1"/>
            </p:cNvPicPr>
            <p:nvPr/>
          </p:nvPicPr>
          <p:blipFill>
            <a:blip r:embed="rId6" cstate="print"/>
            <a:srcRect l="50131" t="22263" r="1479" b="4267"/>
            <a:stretch>
              <a:fillRect/>
            </a:stretch>
          </p:blipFill>
          <p:spPr bwMode="auto">
            <a:xfrm>
              <a:off x="2505075" y="4581525"/>
              <a:ext cx="1809750" cy="1257300"/>
            </a:xfrm>
            <a:prstGeom prst="rect">
              <a:avLst/>
            </a:prstGeom>
            <a:noFill/>
            <a:ln w="9525">
              <a:noFill/>
              <a:miter lim="800000"/>
              <a:headEnd/>
              <a:tailEnd/>
            </a:ln>
          </p:spPr>
        </p:pic>
      </p:grpSp>
      <p:grpSp>
        <p:nvGrpSpPr>
          <p:cNvPr id="5" name="Group 108"/>
          <p:cNvGrpSpPr/>
          <p:nvPr/>
        </p:nvGrpSpPr>
        <p:grpSpPr>
          <a:xfrm>
            <a:off x="1043608" y="1988840"/>
            <a:ext cx="2951791" cy="915340"/>
            <a:chOff x="914400" y="2486025"/>
            <a:chExt cx="2951791" cy="915340"/>
          </a:xfrm>
        </p:grpSpPr>
        <p:pic>
          <p:nvPicPr>
            <p:cNvPr id="925709" name="Picture 13"/>
            <p:cNvPicPr>
              <a:picLocks noChangeAspect="1" noChangeArrowheads="1"/>
            </p:cNvPicPr>
            <p:nvPr/>
          </p:nvPicPr>
          <p:blipFill>
            <a:blip r:embed="rId7" cstate="print"/>
            <a:srcRect/>
            <a:stretch>
              <a:fillRect/>
            </a:stretch>
          </p:blipFill>
          <p:spPr bwMode="auto">
            <a:xfrm>
              <a:off x="945895" y="2944165"/>
              <a:ext cx="1032385" cy="457200"/>
            </a:xfrm>
            <a:prstGeom prst="rect">
              <a:avLst/>
            </a:prstGeom>
            <a:noFill/>
            <a:ln w="9525">
              <a:noFill/>
              <a:miter lim="800000"/>
              <a:headEnd/>
              <a:tailEnd/>
            </a:ln>
          </p:spPr>
        </p:pic>
        <p:pic>
          <p:nvPicPr>
            <p:cNvPr id="925710" name="Picture 14"/>
            <p:cNvPicPr>
              <a:picLocks noChangeAspect="1" noChangeArrowheads="1"/>
            </p:cNvPicPr>
            <p:nvPr/>
          </p:nvPicPr>
          <p:blipFill>
            <a:blip r:embed="rId8" cstate="print"/>
            <a:srcRect/>
            <a:stretch>
              <a:fillRect/>
            </a:stretch>
          </p:blipFill>
          <p:spPr bwMode="auto">
            <a:xfrm>
              <a:off x="2605426" y="2944165"/>
              <a:ext cx="1260765" cy="457200"/>
            </a:xfrm>
            <a:prstGeom prst="rect">
              <a:avLst/>
            </a:prstGeom>
            <a:noFill/>
            <a:ln w="9525">
              <a:noFill/>
              <a:miter lim="800000"/>
              <a:headEnd/>
              <a:tailEnd/>
            </a:ln>
          </p:spPr>
        </p:pic>
        <p:sp>
          <p:nvSpPr>
            <p:cNvPr id="107" name="TextBox 106"/>
            <p:cNvSpPr txBox="1"/>
            <p:nvPr/>
          </p:nvSpPr>
          <p:spPr>
            <a:xfrm>
              <a:off x="914400" y="2486025"/>
              <a:ext cx="1095375" cy="369332"/>
            </a:xfrm>
            <a:prstGeom prst="rect">
              <a:avLst/>
            </a:prstGeom>
            <a:noFill/>
          </p:spPr>
          <p:txBody>
            <a:bodyPr wrap="square" rtlCol="0">
              <a:spAutoFit/>
            </a:bodyPr>
            <a:lstStyle/>
            <a:p>
              <a:pPr algn="ctr"/>
              <a:r>
                <a:rPr lang="en-US" dirty="0" smtClean="0">
                  <a:latin typeface="+mn-lt"/>
                </a:rPr>
                <a:t>Form A</a:t>
              </a:r>
              <a:endParaRPr lang="en-US" dirty="0">
                <a:latin typeface="+mn-lt"/>
              </a:endParaRPr>
            </a:p>
          </p:txBody>
        </p:sp>
        <p:sp>
          <p:nvSpPr>
            <p:cNvPr id="108" name="TextBox 107"/>
            <p:cNvSpPr txBox="1"/>
            <p:nvPr/>
          </p:nvSpPr>
          <p:spPr>
            <a:xfrm>
              <a:off x="2688121" y="2486025"/>
              <a:ext cx="1095375" cy="369332"/>
            </a:xfrm>
            <a:prstGeom prst="rect">
              <a:avLst/>
            </a:prstGeom>
            <a:noFill/>
          </p:spPr>
          <p:txBody>
            <a:bodyPr wrap="square" rtlCol="0">
              <a:spAutoFit/>
            </a:bodyPr>
            <a:lstStyle/>
            <a:p>
              <a:pPr algn="ctr"/>
              <a:r>
                <a:rPr lang="en-US" dirty="0" smtClean="0">
                  <a:latin typeface="+mn-lt"/>
                </a:rPr>
                <a:t>Form C</a:t>
              </a:r>
              <a:endParaRPr lang="en-US" dirty="0">
                <a:latin typeface="+mn-lt"/>
              </a:endParaRPr>
            </a:p>
          </p:txBody>
        </p:sp>
      </p:gr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8" name="Straight Connector 247"/>
          <p:cNvCxnSpPr/>
          <p:nvPr/>
        </p:nvCxnSpPr>
        <p:spPr>
          <a:xfrm>
            <a:off x="2250142" y="2784976"/>
            <a:ext cx="48006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2638762" y="2784976"/>
            <a:ext cx="48006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30" name="Rounded Rectangle 529"/>
          <p:cNvSpPr/>
          <p:nvPr/>
        </p:nvSpPr>
        <p:spPr bwMode="auto">
          <a:xfrm>
            <a:off x="705822" y="3622489"/>
            <a:ext cx="4972050" cy="1828800"/>
          </a:xfrm>
          <a:prstGeom prst="roundRect">
            <a:avLst>
              <a:gd name="adj" fmla="val 2950"/>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a:lstStyle/>
          <a:p>
            <a:pPr eaLnBrk="0" hangingPunct="0">
              <a:defRPr/>
            </a:pPr>
            <a:endParaRPr lang="en-US" sz="2400">
              <a:latin typeface="+mj-lt"/>
            </a:endParaRPr>
          </a:p>
        </p:txBody>
      </p:sp>
      <p:grpSp>
        <p:nvGrpSpPr>
          <p:cNvPr id="2" name="Group 329"/>
          <p:cNvGrpSpPr/>
          <p:nvPr/>
        </p:nvGrpSpPr>
        <p:grpSpPr>
          <a:xfrm>
            <a:off x="858222" y="3870139"/>
            <a:ext cx="4791075" cy="1238248"/>
            <a:chOff x="2819400" y="7296150"/>
            <a:chExt cx="4876800" cy="1238248"/>
          </a:xfrm>
        </p:grpSpPr>
        <p:cxnSp>
          <p:nvCxnSpPr>
            <p:cNvPr id="575" name="Straight Connector 574"/>
            <p:cNvCxnSpPr/>
            <p:nvPr/>
          </p:nvCxnSpPr>
          <p:spPr>
            <a:xfrm rot="10800000">
              <a:off x="2819400" y="7296150"/>
              <a:ext cx="48768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6" name="Straight Connector 575"/>
            <p:cNvCxnSpPr/>
            <p:nvPr/>
          </p:nvCxnSpPr>
          <p:spPr>
            <a:xfrm rot="10800000">
              <a:off x="2819400" y="7708899"/>
              <a:ext cx="48768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7" name="Straight Connector 576"/>
            <p:cNvCxnSpPr/>
            <p:nvPr/>
          </p:nvCxnSpPr>
          <p:spPr>
            <a:xfrm rot="10800000">
              <a:off x="2819400" y="8121648"/>
              <a:ext cx="48768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8" name="Straight Connector 577"/>
            <p:cNvCxnSpPr/>
            <p:nvPr/>
          </p:nvCxnSpPr>
          <p:spPr>
            <a:xfrm rot="10800000">
              <a:off x="2819400" y="8534398"/>
              <a:ext cx="48768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383"/>
          <p:cNvGrpSpPr/>
          <p:nvPr/>
        </p:nvGrpSpPr>
        <p:grpSpPr>
          <a:xfrm>
            <a:off x="1077297" y="3698689"/>
            <a:ext cx="4410075" cy="1676400"/>
            <a:chOff x="3095625" y="4495800"/>
            <a:chExt cx="4410075" cy="1676400"/>
          </a:xfrm>
        </p:grpSpPr>
        <p:cxnSp>
          <p:nvCxnSpPr>
            <p:cNvPr id="568" name="Straight Connector 567"/>
            <p:cNvCxnSpPr/>
            <p:nvPr/>
          </p:nvCxnSpPr>
          <p:spPr>
            <a:xfrm rot="5400000" flipH="1" flipV="1">
              <a:off x="462915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9" name="Straight Connector 568"/>
            <p:cNvCxnSpPr/>
            <p:nvPr/>
          </p:nvCxnSpPr>
          <p:spPr>
            <a:xfrm rot="5400000" flipH="1" flipV="1">
              <a:off x="496887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0" name="Straight Connector 569"/>
            <p:cNvCxnSpPr/>
            <p:nvPr/>
          </p:nvCxnSpPr>
          <p:spPr>
            <a:xfrm rot="5400000" flipH="1" flipV="1">
              <a:off x="530860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1" name="Straight Connector 570"/>
            <p:cNvCxnSpPr/>
            <p:nvPr/>
          </p:nvCxnSpPr>
          <p:spPr>
            <a:xfrm rot="5400000" flipH="1" flipV="1">
              <a:off x="564832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2" name="Straight Connector 571"/>
            <p:cNvCxnSpPr/>
            <p:nvPr/>
          </p:nvCxnSpPr>
          <p:spPr>
            <a:xfrm rot="5400000" flipH="1" flipV="1">
              <a:off x="598805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3" name="Straight Connector 572"/>
            <p:cNvCxnSpPr/>
            <p:nvPr/>
          </p:nvCxnSpPr>
          <p:spPr>
            <a:xfrm rot="5400000" flipH="1" flipV="1">
              <a:off x="632777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4" name="Straight Connector 573"/>
            <p:cNvCxnSpPr/>
            <p:nvPr/>
          </p:nvCxnSpPr>
          <p:spPr>
            <a:xfrm rot="5400000" flipH="1" flipV="1">
              <a:off x="666750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rot="5400000" flipH="1" flipV="1">
              <a:off x="225742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flipH="1" flipV="1">
              <a:off x="259715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5400000" flipH="1" flipV="1">
              <a:off x="293687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a:xfrm rot="5400000" flipH="1" flipV="1">
              <a:off x="327660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rot="5400000" flipH="1" flipV="1">
              <a:off x="361632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rot="5400000" flipH="1" flipV="1">
              <a:off x="3956050"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rot="5400000" flipH="1" flipV="1">
              <a:off x="4295775" y="5334000"/>
              <a:ext cx="1676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Group 360"/>
          <p:cNvGrpSpPr/>
          <p:nvPr/>
        </p:nvGrpSpPr>
        <p:grpSpPr>
          <a:xfrm>
            <a:off x="3393460" y="5041714"/>
            <a:ext cx="2160587" cy="123825"/>
            <a:chOff x="5199063" y="2908300"/>
            <a:chExt cx="2160587" cy="123825"/>
          </a:xfrm>
        </p:grpSpPr>
        <p:sp>
          <p:nvSpPr>
            <p:cNvPr id="561"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2"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3"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4"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5"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6"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7"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grpSp>
        <p:nvGrpSpPr>
          <p:cNvPr id="5" name="Group 336"/>
          <p:cNvGrpSpPr/>
          <p:nvPr/>
        </p:nvGrpSpPr>
        <p:grpSpPr>
          <a:xfrm>
            <a:off x="3393460" y="4222564"/>
            <a:ext cx="2160587" cy="123825"/>
            <a:chOff x="5199063" y="2908300"/>
            <a:chExt cx="2160587" cy="123825"/>
          </a:xfrm>
        </p:grpSpPr>
        <p:sp>
          <p:nvSpPr>
            <p:cNvPr id="551"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55"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56"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57"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58"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59"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60"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grpSp>
        <p:nvGrpSpPr>
          <p:cNvPr id="6" name="Group 352"/>
          <p:cNvGrpSpPr/>
          <p:nvPr/>
        </p:nvGrpSpPr>
        <p:grpSpPr>
          <a:xfrm>
            <a:off x="3393460" y="4632139"/>
            <a:ext cx="2160587" cy="123825"/>
            <a:chOff x="5199063" y="2908300"/>
            <a:chExt cx="2160587" cy="123825"/>
          </a:xfrm>
        </p:grpSpPr>
        <p:sp>
          <p:nvSpPr>
            <p:cNvPr id="544"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5"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6"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7"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8"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9"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50"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grpSp>
        <p:nvGrpSpPr>
          <p:cNvPr id="7" name="Group 344"/>
          <p:cNvGrpSpPr/>
          <p:nvPr/>
        </p:nvGrpSpPr>
        <p:grpSpPr>
          <a:xfrm>
            <a:off x="3393460" y="3812989"/>
            <a:ext cx="2160587" cy="123825"/>
            <a:chOff x="5199063" y="2908300"/>
            <a:chExt cx="2160587" cy="123825"/>
          </a:xfrm>
        </p:grpSpPr>
        <p:sp>
          <p:nvSpPr>
            <p:cNvPr id="537"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38"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39"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0"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1"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2"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543"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grpSp>
        <p:nvGrpSpPr>
          <p:cNvPr id="8" name="Group 360"/>
          <p:cNvGrpSpPr/>
          <p:nvPr/>
        </p:nvGrpSpPr>
        <p:grpSpPr>
          <a:xfrm>
            <a:off x="1010622" y="5051239"/>
            <a:ext cx="2160587" cy="123825"/>
            <a:chOff x="5199063" y="2908300"/>
            <a:chExt cx="2160587" cy="123825"/>
          </a:xfrm>
        </p:grpSpPr>
        <p:sp>
          <p:nvSpPr>
            <p:cNvPr id="260"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1"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2"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3"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4"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5"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6"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grpSp>
        <p:nvGrpSpPr>
          <p:cNvPr id="9" name="Group 336"/>
          <p:cNvGrpSpPr/>
          <p:nvPr/>
        </p:nvGrpSpPr>
        <p:grpSpPr>
          <a:xfrm>
            <a:off x="1010622" y="4232089"/>
            <a:ext cx="2160587" cy="123825"/>
            <a:chOff x="5199063" y="2908300"/>
            <a:chExt cx="2160587" cy="123825"/>
          </a:xfrm>
        </p:grpSpPr>
        <p:sp>
          <p:nvSpPr>
            <p:cNvPr id="268"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69" name="Oval 257"/>
            <p:cNvSpPr>
              <a:spLocks noChangeArrowheads="1"/>
            </p:cNvSpPr>
            <p:nvPr/>
          </p:nvSpPr>
          <p:spPr bwMode="auto">
            <a:xfrm>
              <a:off x="5540111" y="2908300"/>
              <a:ext cx="114300" cy="123825"/>
            </a:xfrm>
            <a:prstGeom prst="ellipse">
              <a:avLst/>
            </a:prstGeom>
            <a:solidFill>
              <a:schemeClr val="bg1"/>
            </a:solidFill>
            <a:ln w="22225" algn="ctr">
              <a:noFill/>
              <a:round/>
              <a:headEnd/>
              <a:tailEnd/>
            </a:ln>
          </p:spPr>
          <p:txBody>
            <a:bodyPr/>
            <a:lstStyle/>
            <a:p>
              <a:pPr eaLnBrk="0" hangingPunct="0"/>
              <a:endParaRPr lang="en-US" sz="2400">
                <a:latin typeface="+mj-lt"/>
              </a:endParaRPr>
            </a:p>
          </p:txBody>
        </p:sp>
        <p:sp>
          <p:nvSpPr>
            <p:cNvPr id="270"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1"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2"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3"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4" name="Oval 285"/>
            <p:cNvSpPr>
              <a:spLocks noChangeArrowheads="1"/>
            </p:cNvSpPr>
            <p:nvPr/>
          </p:nvSpPr>
          <p:spPr bwMode="auto">
            <a:xfrm>
              <a:off x="7245350" y="2908300"/>
              <a:ext cx="114300" cy="123825"/>
            </a:xfrm>
            <a:prstGeom prst="ellipse">
              <a:avLst/>
            </a:prstGeom>
            <a:solidFill>
              <a:schemeClr val="bg1"/>
            </a:solidFill>
            <a:ln w="22225" algn="ctr">
              <a:noFill/>
              <a:round/>
              <a:headEnd/>
              <a:tailEnd/>
            </a:ln>
          </p:spPr>
          <p:txBody>
            <a:bodyPr/>
            <a:lstStyle/>
            <a:p>
              <a:pPr eaLnBrk="0" hangingPunct="0"/>
              <a:endParaRPr lang="en-US" sz="2400">
                <a:latin typeface="+mj-lt"/>
              </a:endParaRPr>
            </a:p>
          </p:txBody>
        </p:sp>
      </p:grpSp>
      <p:grpSp>
        <p:nvGrpSpPr>
          <p:cNvPr id="10" name="Group 352"/>
          <p:cNvGrpSpPr/>
          <p:nvPr/>
        </p:nvGrpSpPr>
        <p:grpSpPr>
          <a:xfrm>
            <a:off x="1010622" y="4641664"/>
            <a:ext cx="2160587" cy="123825"/>
            <a:chOff x="5199063" y="2908300"/>
            <a:chExt cx="2160587" cy="123825"/>
          </a:xfrm>
        </p:grpSpPr>
        <p:sp>
          <p:nvSpPr>
            <p:cNvPr id="276" name="Oval 70"/>
            <p:cNvSpPr>
              <a:spLocks noChangeArrowheads="1"/>
            </p:cNvSpPr>
            <p:nvPr/>
          </p:nvSpPr>
          <p:spPr bwMode="auto">
            <a:xfrm>
              <a:off x="519906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7"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8"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79"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0"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1" name="Oval 290"/>
            <p:cNvSpPr>
              <a:spLocks noChangeArrowheads="1"/>
            </p:cNvSpPr>
            <p:nvPr/>
          </p:nvSpPr>
          <p:spPr bwMode="auto">
            <a:xfrm>
              <a:off x="6904303"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2"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grpSp>
        <p:nvGrpSpPr>
          <p:cNvPr id="11" name="Group 344"/>
          <p:cNvGrpSpPr/>
          <p:nvPr/>
        </p:nvGrpSpPr>
        <p:grpSpPr>
          <a:xfrm>
            <a:off x="1010622" y="3822514"/>
            <a:ext cx="2160587" cy="123825"/>
            <a:chOff x="5199063" y="2908300"/>
            <a:chExt cx="2160587" cy="123825"/>
          </a:xfrm>
        </p:grpSpPr>
        <p:sp>
          <p:nvSpPr>
            <p:cNvPr id="284" name="Oval 70"/>
            <p:cNvSpPr>
              <a:spLocks noChangeArrowheads="1"/>
            </p:cNvSpPr>
            <p:nvPr/>
          </p:nvSpPr>
          <p:spPr bwMode="auto">
            <a:xfrm>
              <a:off x="5199063" y="2908300"/>
              <a:ext cx="114300" cy="123825"/>
            </a:xfrm>
            <a:prstGeom prst="ellipse">
              <a:avLst/>
            </a:prstGeom>
            <a:solidFill>
              <a:schemeClr val="bg1"/>
            </a:solidFill>
            <a:ln w="22225" algn="ctr">
              <a:noFill/>
              <a:round/>
              <a:headEnd/>
              <a:tailEnd/>
            </a:ln>
          </p:spPr>
          <p:txBody>
            <a:bodyPr/>
            <a:lstStyle/>
            <a:p>
              <a:pPr eaLnBrk="0" hangingPunct="0"/>
              <a:endParaRPr lang="en-US" sz="2400">
                <a:latin typeface="+mj-lt"/>
              </a:endParaRPr>
            </a:p>
          </p:txBody>
        </p:sp>
        <p:sp>
          <p:nvSpPr>
            <p:cNvPr id="285" name="Oval 257"/>
            <p:cNvSpPr>
              <a:spLocks noChangeArrowheads="1"/>
            </p:cNvSpPr>
            <p:nvPr/>
          </p:nvSpPr>
          <p:spPr bwMode="auto">
            <a:xfrm>
              <a:off x="5540111"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6" name="Oval 263"/>
            <p:cNvSpPr>
              <a:spLocks noChangeArrowheads="1"/>
            </p:cNvSpPr>
            <p:nvPr/>
          </p:nvSpPr>
          <p:spPr bwMode="auto">
            <a:xfrm>
              <a:off x="5881159"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7" name="Oval 269"/>
            <p:cNvSpPr>
              <a:spLocks noChangeArrowheads="1"/>
            </p:cNvSpPr>
            <p:nvPr/>
          </p:nvSpPr>
          <p:spPr bwMode="auto">
            <a:xfrm>
              <a:off x="6222207"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8" name="Oval 295"/>
            <p:cNvSpPr>
              <a:spLocks noChangeArrowheads="1"/>
            </p:cNvSpPr>
            <p:nvPr/>
          </p:nvSpPr>
          <p:spPr bwMode="auto">
            <a:xfrm>
              <a:off x="6563255"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sp>
          <p:nvSpPr>
            <p:cNvPr id="289" name="Oval 290"/>
            <p:cNvSpPr>
              <a:spLocks noChangeArrowheads="1"/>
            </p:cNvSpPr>
            <p:nvPr/>
          </p:nvSpPr>
          <p:spPr bwMode="auto">
            <a:xfrm>
              <a:off x="6904303" y="2908300"/>
              <a:ext cx="114300" cy="123825"/>
            </a:xfrm>
            <a:prstGeom prst="ellipse">
              <a:avLst/>
            </a:prstGeom>
            <a:solidFill>
              <a:schemeClr val="bg1"/>
            </a:solidFill>
            <a:ln w="22225" algn="ctr">
              <a:noFill/>
              <a:round/>
              <a:headEnd/>
              <a:tailEnd/>
            </a:ln>
          </p:spPr>
          <p:txBody>
            <a:bodyPr/>
            <a:lstStyle/>
            <a:p>
              <a:pPr eaLnBrk="0" hangingPunct="0"/>
              <a:endParaRPr lang="en-US" sz="2400">
                <a:latin typeface="+mj-lt"/>
              </a:endParaRPr>
            </a:p>
          </p:txBody>
        </p:sp>
        <p:sp>
          <p:nvSpPr>
            <p:cNvPr id="290" name="Oval 285"/>
            <p:cNvSpPr>
              <a:spLocks noChangeArrowheads="1"/>
            </p:cNvSpPr>
            <p:nvPr/>
          </p:nvSpPr>
          <p:spPr bwMode="auto">
            <a:xfrm>
              <a:off x="7245350" y="2908300"/>
              <a:ext cx="114300" cy="123825"/>
            </a:xfrm>
            <a:prstGeom prst="ellipse">
              <a:avLst/>
            </a:prstGeom>
            <a:solidFill>
              <a:schemeClr val="bg2"/>
            </a:solidFill>
            <a:ln w="22225" algn="ctr">
              <a:noFill/>
              <a:round/>
              <a:headEnd/>
              <a:tailEnd/>
            </a:ln>
          </p:spPr>
          <p:txBody>
            <a:bodyPr/>
            <a:lstStyle/>
            <a:p>
              <a:pPr eaLnBrk="0" hangingPunct="0"/>
              <a:endParaRPr lang="en-US" sz="2400">
                <a:latin typeface="+mj-lt"/>
              </a:endParaRPr>
            </a:p>
          </p:txBody>
        </p:sp>
      </p:grpSp>
      <p:sp>
        <p:nvSpPr>
          <p:cNvPr id="6146" name="Title 1"/>
          <p:cNvSpPr>
            <a:spLocks noGrp="1"/>
          </p:cNvSpPr>
          <p:nvPr>
            <p:ph type="title"/>
          </p:nvPr>
        </p:nvSpPr>
        <p:spPr/>
        <p:txBody>
          <a:bodyPr>
            <a:noAutofit/>
          </a:bodyPr>
          <a:lstStyle/>
          <a:p>
            <a:r>
              <a:rPr lang="en-US" dirty="0" smtClean="0"/>
              <a:t>Increasing Hardware Utilization with Switching</a:t>
            </a:r>
          </a:p>
        </p:txBody>
      </p:sp>
      <p:sp>
        <p:nvSpPr>
          <p:cNvPr id="215" name="TextBox 556"/>
          <p:cNvSpPr txBox="1">
            <a:spLocks noChangeArrowheads="1"/>
          </p:cNvSpPr>
          <p:nvPr/>
        </p:nvSpPr>
        <p:spPr bwMode="auto">
          <a:xfrm>
            <a:off x="1817558" y="5601817"/>
            <a:ext cx="2930768" cy="369332"/>
          </a:xfrm>
          <a:prstGeom prst="rect">
            <a:avLst/>
          </a:prstGeom>
          <a:noFill/>
          <a:ln w="9525">
            <a:noFill/>
            <a:miter lim="800000"/>
            <a:headEnd/>
            <a:tailEnd/>
          </a:ln>
        </p:spPr>
        <p:txBody>
          <a:bodyPr wrap="square">
            <a:spAutoFit/>
          </a:bodyPr>
          <a:lstStyle/>
          <a:p>
            <a:pPr algn="ctr"/>
            <a:r>
              <a:rPr lang="en-US" dirty="0" smtClean="0">
                <a:solidFill>
                  <a:schemeClr val="tx1">
                    <a:lumMod val="75000"/>
                    <a:lumOff val="25000"/>
                  </a:schemeClr>
                </a:solidFill>
                <a:latin typeface="+mj-lt"/>
              </a:rPr>
              <a:t>PXI-2532 8x64 Matrix</a:t>
            </a:r>
            <a:endParaRPr lang="en-US" sz="1600" dirty="0">
              <a:solidFill>
                <a:schemeClr val="tx1">
                  <a:lumMod val="75000"/>
                  <a:lumOff val="25000"/>
                </a:schemeClr>
              </a:solidFill>
              <a:latin typeface="+mj-lt"/>
            </a:endParaRPr>
          </a:p>
        </p:txBody>
      </p:sp>
      <p:cxnSp>
        <p:nvCxnSpPr>
          <p:cNvPr id="580" name="Straight Connector 579"/>
          <p:cNvCxnSpPr/>
          <p:nvPr/>
        </p:nvCxnSpPr>
        <p:spPr>
          <a:xfrm>
            <a:off x="3118822" y="2781113"/>
            <a:ext cx="0" cy="9567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244"/>
          <p:cNvGrpSpPr/>
          <p:nvPr/>
        </p:nvGrpSpPr>
        <p:grpSpPr>
          <a:xfrm rot="5400000" flipV="1">
            <a:off x="271645" y="2114633"/>
            <a:ext cx="2036762" cy="914398"/>
            <a:chOff x="-1295400" y="1143001"/>
            <a:chExt cx="2427289" cy="914398"/>
          </a:xfrm>
        </p:grpSpPr>
        <p:sp>
          <p:nvSpPr>
            <p:cNvPr id="552" name="Rounded Rectangle 551"/>
            <p:cNvSpPr/>
            <p:nvPr/>
          </p:nvSpPr>
          <p:spPr bwMode="auto">
            <a:xfrm>
              <a:off x="-1295400" y="1143001"/>
              <a:ext cx="2111375" cy="914398"/>
            </a:xfrm>
            <a:prstGeom prst="roundRect">
              <a:avLst>
                <a:gd name="adj" fmla="val 295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algn="ctr"/>
              <a:r>
                <a:rPr lang="en-US" sz="2000" b="1" dirty="0" smtClean="0">
                  <a:solidFill>
                    <a:schemeClr val="tx1">
                      <a:lumMod val="75000"/>
                      <a:lumOff val="25000"/>
                    </a:schemeClr>
                  </a:solidFill>
                </a:rPr>
                <a:t>DMM</a:t>
              </a:r>
            </a:p>
          </p:txBody>
        </p:sp>
        <p:sp>
          <p:nvSpPr>
            <p:cNvPr id="553" name="Flowchart: Direct Access Storage 552"/>
            <p:cNvSpPr/>
            <p:nvPr/>
          </p:nvSpPr>
          <p:spPr bwMode="auto">
            <a:xfrm>
              <a:off x="750888" y="1200357"/>
              <a:ext cx="381000" cy="304800"/>
            </a:xfrm>
            <a:prstGeom prst="flowChartMagneticDrum">
              <a:avLst/>
            </a:prstGeom>
            <a:solidFill>
              <a:srgbClr val="FF0000"/>
            </a:solidFill>
            <a:ln w="9525" cap="flat" cmpd="sng" algn="ctr">
              <a:solidFill>
                <a:schemeClr val="accent6">
                  <a:lumMod val="75000"/>
                </a:schemeClr>
              </a:solidFill>
              <a:prstDash val="solid"/>
              <a:round/>
              <a:headEnd type="none" w="med" len="med"/>
              <a:tailEnd type="none" w="med" len="med"/>
            </a:ln>
            <a:effectLst/>
          </p:spPr>
          <p:txBody>
            <a:bodyPr/>
            <a:lstStyle/>
            <a:p>
              <a:pPr eaLnBrk="0" hangingPunct="0">
                <a:defRPr/>
              </a:pPr>
              <a:endParaRPr lang="en-US" sz="2400">
                <a:latin typeface="+mj-lt"/>
              </a:endParaRPr>
            </a:p>
          </p:txBody>
        </p:sp>
        <p:sp>
          <p:nvSpPr>
            <p:cNvPr id="554" name="Flowchart: Direct Access Storage 553"/>
            <p:cNvSpPr/>
            <p:nvPr/>
          </p:nvSpPr>
          <p:spPr bwMode="auto">
            <a:xfrm>
              <a:off x="750889" y="1559925"/>
              <a:ext cx="381000" cy="304800"/>
            </a:xfrm>
            <a:prstGeom prst="flowChartMagneticDrum">
              <a:avLst/>
            </a:prstGeom>
            <a:solidFill>
              <a:schemeClr val="tx1">
                <a:lumMod val="75000"/>
                <a:lumOff val="25000"/>
              </a:schemeClr>
            </a:solidFill>
            <a:ln w="9525" cap="flat" cmpd="sng" algn="ctr">
              <a:solidFill>
                <a:schemeClr val="accent6">
                  <a:lumMod val="75000"/>
                </a:schemeClr>
              </a:solidFill>
              <a:prstDash val="solid"/>
              <a:round/>
              <a:headEnd type="none" w="med" len="med"/>
              <a:tailEnd type="none" w="med" len="med"/>
            </a:ln>
            <a:effectLst/>
          </p:spPr>
          <p:txBody>
            <a:bodyPr/>
            <a:lstStyle/>
            <a:p>
              <a:pPr eaLnBrk="0" hangingPunct="0">
                <a:defRPr/>
              </a:pPr>
              <a:endParaRPr lang="en-US" sz="2400">
                <a:latin typeface="+mj-lt"/>
              </a:endParaRPr>
            </a:p>
          </p:txBody>
        </p:sp>
        <p:sp>
          <p:nvSpPr>
            <p:cNvPr id="6260" name="TextBox 557"/>
            <p:cNvSpPr txBox="1">
              <a:spLocks noChangeArrowheads="1"/>
            </p:cNvSpPr>
            <p:nvPr/>
          </p:nvSpPr>
          <p:spPr bwMode="auto">
            <a:xfrm>
              <a:off x="457200" y="1183480"/>
              <a:ext cx="287258" cy="338554"/>
            </a:xfrm>
            <a:prstGeom prst="rect">
              <a:avLst/>
            </a:prstGeom>
            <a:noFill/>
            <a:ln w="9525">
              <a:noFill/>
              <a:miter lim="800000"/>
              <a:headEnd/>
              <a:tailEnd/>
            </a:ln>
          </p:spPr>
          <p:txBody>
            <a:bodyPr wrap="none">
              <a:spAutoFit/>
            </a:bodyPr>
            <a:lstStyle/>
            <a:p>
              <a:r>
                <a:rPr lang="en-US" sz="1600" b="1" dirty="0" smtClean="0">
                  <a:solidFill>
                    <a:schemeClr val="tx1">
                      <a:lumMod val="75000"/>
                      <a:lumOff val="25000"/>
                    </a:schemeClr>
                  </a:solidFill>
                  <a:latin typeface="+mj-lt"/>
                </a:rPr>
                <a:t>+</a:t>
              </a:r>
              <a:endParaRPr lang="en-US" sz="1600" b="1" dirty="0">
                <a:solidFill>
                  <a:schemeClr val="tx1">
                    <a:lumMod val="75000"/>
                    <a:lumOff val="25000"/>
                  </a:schemeClr>
                </a:solidFill>
                <a:latin typeface="+mj-lt"/>
              </a:endParaRPr>
            </a:p>
          </p:txBody>
        </p:sp>
        <p:sp>
          <p:nvSpPr>
            <p:cNvPr id="6261" name="TextBox 558"/>
            <p:cNvSpPr txBox="1">
              <a:spLocks noChangeArrowheads="1"/>
            </p:cNvSpPr>
            <p:nvPr/>
          </p:nvSpPr>
          <p:spPr bwMode="auto">
            <a:xfrm>
              <a:off x="484450" y="1571624"/>
              <a:ext cx="247184" cy="338554"/>
            </a:xfrm>
            <a:prstGeom prst="rect">
              <a:avLst/>
            </a:prstGeom>
            <a:noFill/>
            <a:ln w="9525">
              <a:noFill/>
              <a:miter lim="800000"/>
              <a:headEnd/>
              <a:tailEnd/>
            </a:ln>
          </p:spPr>
          <p:txBody>
            <a:bodyPr wrap="none">
              <a:spAutoFit/>
            </a:bodyPr>
            <a:lstStyle/>
            <a:p>
              <a:r>
                <a:rPr lang="en-US" sz="1600" b="1" dirty="0" smtClean="0">
                  <a:solidFill>
                    <a:schemeClr val="tx1">
                      <a:lumMod val="75000"/>
                      <a:lumOff val="25000"/>
                    </a:schemeClr>
                  </a:solidFill>
                  <a:latin typeface="+mj-lt"/>
                </a:rPr>
                <a:t>-</a:t>
              </a:r>
              <a:endParaRPr lang="en-US" sz="1600" b="1" dirty="0">
                <a:solidFill>
                  <a:schemeClr val="tx1">
                    <a:lumMod val="75000"/>
                    <a:lumOff val="25000"/>
                  </a:schemeClr>
                </a:solidFill>
                <a:latin typeface="+mj-lt"/>
              </a:endParaRPr>
            </a:p>
          </p:txBody>
        </p:sp>
      </p:grpSp>
      <p:cxnSp>
        <p:nvCxnSpPr>
          <p:cNvPr id="188" name="Straight Connector 187"/>
          <p:cNvCxnSpPr/>
          <p:nvPr/>
        </p:nvCxnSpPr>
        <p:spPr>
          <a:xfrm>
            <a:off x="2254726" y="2784976"/>
            <a:ext cx="0" cy="5040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2246756" y="3289032"/>
            <a:ext cx="5374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H="1">
            <a:off x="2781977" y="3273792"/>
            <a:ext cx="1646" cy="5334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1" name="TextBox 200"/>
          <p:cNvSpPr txBox="1"/>
          <p:nvPr/>
        </p:nvSpPr>
        <p:spPr>
          <a:xfrm>
            <a:off x="2188051" y="2904609"/>
            <a:ext cx="1021433" cy="276999"/>
          </a:xfrm>
          <a:prstGeom prst="rect">
            <a:avLst/>
          </a:prstGeom>
          <a:noFill/>
        </p:spPr>
        <p:txBody>
          <a:bodyPr wrap="none" rtlCol="0">
            <a:spAutoFit/>
          </a:bodyPr>
          <a:lstStyle/>
          <a:p>
            <a:r>
              <a:rPr lang="en-US" sz="1200" dirty="0" smtClean="0"/>
              <a:t>LED 1 (blue)</a:t>
            </a:r>
            <a:endParaRPr lang="en-US" sz="1200" dirty="0"/>
          </a:p>
        </p:txBody>
      </p:sp>
      <p:sp>
        <p:nvSpPr>
          <p:cNvPr id="202" name="TextBox 201"/>
          <p:cNvSpPr txBox="1"/>
          <p:nvPr/>
        </p:nvSpPr>
        <p:spPr>
          <a:xfrm>
            <a:off x="2159476" y="1488832"/>
            <a:ext cx="1116011" cy="276999"/>
          </a:xfrm>
          <a:prstGeom prst="rect">
            <a:avLst/>
          </a:prstGeom>
          <a:noFill/>
        </p:spPr>
        <p:txBody>
          <a:bodyPr wrap="none" rtlCol="0">
            <a:spAutoFit/>
          </a:bodyPr>
          <a:lstStyle/>
          <a:p>
            <a:r>
              <a:rPr lang="en-US" sz="1200" dirty="0" smtClean="0"/>
              <a:t>LED 2 (white)</a:t>
            </a:r>
            <a:endParaRPr lang="en-US" sz="1200" dirty="0"/>
          </a:p>
        </p:txBody>
      </p:sp>
      <p:cxnSp>
        <p:nvCxnSpPr>
          <p:cNvPr id="228" name="Straight Connector 227"/>
          <p:cNvCxnSpPr/>
          <p:nvPr/>
        </p:nvCxnSpPr>
        <p:spPr>
          <a:xfrm>
            <a:off x="1074869" y="3589930"/>
            <a:ext cx="0" cy="2734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1101763" y="3876801"/>
            <a:ext cx="1676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1442422" y="4294108"/>
            <a:ext cx="1676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a:off x="1411942" y="3623548"/>
            <a:ext cx="0" cy="685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a:off x="3118822" y="2770108"/>
            <a:ext cx="0" cy="15468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9" name="Oval 70"/>
          <p:cNvSpPr>
            <a:spLocks noChangeArrowheads="1"/>
          </p:cNvSpPr>
          <p:nvPr/>
        </p:nvSpPr>
        <p:spPr bwMode="auto">
          <a:xfrm>
            <a:off x="1008082" y="3806428"/>
            <a:ext cx="148492" cy="160866"/>
          </a:xfrm>
          <a:prstGeom prst="ellipse">
            <a:avLst/>
          </a:prstGeom>
          <a:solidFill>
            <a:srgbClr val="FF0000"/>
          </a:solidFill>
          <a:ln w="22225" algn="ctr">
            <a:noFill/>
            <a:round/>
            <a:headEnd/>
            <a:tailEnd/>
          </a:ln>
        </p:spPr>
        <p:txBody>
          <a:bodyPr/>
          <a:lstStyle/>
          <a:p>
            <a:pPr eaLnBrk="0" hangingPunct="0"/>
            <a:endParaRPr lang="en-US" sz="2400">
              <a:latin typeface="+mj-lt"/>
            </a:endParaRPr>
          </a:p>
        </p:txBody>
      </p:sp>
      <p:sp>
        <p:nvSpPr>
          <p:cNvPr id="250" name="Oval 70"/>
          <p:cNvSpPr>
            <a:spLocks noChangeArrowheads="1"/>
          </p:cNvSpPr>
          <p:nvPr/>
        </p:nvSpPr>
        <p:spPr bwMode="auto">
          <a:xfrm>
            <a:off x="2707342" y="3791188"/>
            <a:ext cx="148492" cy="160866"/>
          </a:xfrm>
          <a:prstGeom prst="ellipse">
            <a:avLst/>
          </a:prstGeom>
          <a:solidFill>
            <a:srgbClr val="FF0000"/>
          </a:solidFill>
          <a:ln w="22225" algn="ctr">
            <a:noFill/>
            <a:round/>
            <a:headEnd/>
            <a:tailEnd/>
          </a:ln>
        </p:spPr>
        <p:txBody>
          <a:bodyPr/>
          <a:lstStyle/>
          <a:p>
            <a:pPr eaLnBrk="0" hangingPunct="0"/>
            <a:endParaRPr lang="en-US" sz="2400">
              <a:latin typeface="+mj-lt"/>
            </a:endParaRPr>
          </a:p>
        </p:txBody>
      </p:sp>
      <p:cxnSp>
        <p:nvCxnSpPr>
          <p:cNvPr id="251" name="Straight Connector 250"/>
          <p:cNvCxnSpPr/>
          <p:nvPr/>
        </p:nvCxnSpPr>
        <p:spPr>
          <a:xfrm>
            <a:off x="2265382" y="3288268"/>
            <a:ext cx="533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flipV="1">
            <a:off x="2783542" y="3288268"/>
            <a:ext cx="0" cy="609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p:nvPr/>
        </p:nvCxnSpPr>
        <p:spPr>
          <a:xfrm flipV="1">
            <a:off x="2265382" y="2785348"/>
            <a:ext cx="0" cy="5029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2257762" y="2785348"/>
            <a:ext cx="304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3" name="Group 185"/>
          <p:cNvGrpSpPr/>
          <p:nvPr/>
        </p:nvGrpSpPr>
        <p:grpSpPr>
          <a:xfrm>
            <a:off x="2254726" y="1739136"/>
            <a:ext cx="576064" cy="1181389"/>
            <a:chOff x="3707904" y="1735088"/>
            <a:chExt cx="576064" cy="1181389"/>
          </a:xfrm>
        </p:grpSpPr>
        <p:grpSp>
          <p:nvGrpSpPr>
            <p:cNvPr id="14" name="Group 166"/>
            <p:cNvGrpSpPr/>
            <p:nvPr/>
          </p:nvGrpSpPr>
          <p:grpSpPr>
            <a:xfrm>
              <a:off x="3922755" y="2628446"/>
              <a:ext cx="189770" cy="288031"/>
              <a:chOff x="3956622" y="2636912"/>
              <a:chExt cx="189770" cy="288031"/>
            </a:xfrm>
          </p:grpSpPr>
          <p:sp>
            <p:nvSpPr>
              <p:cNvPr id="163" name="Isosceles Triangle 162"/>
              <p:cNvSpPr/>
              <p:nvPr/>
            </p:nvSpPr>
            <p:spPr>
              <a:xfrm rot="5400000">
                <a:off x="3941440" y="2693229"/>
                <a:ext cx="220133" cy="189770"/>
              </a:xfrm>
              <a:prstGeom prst="triangle">
                <a:avLst/>
              </a:prstGeom>
              <a:solidFill>
                <a:srgbClr val="0066A0"/>
              </a:solidFill>
              <a:ln>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4" name="Straight Connector 163"/>
              <p:cNvCxnSpPr/>
              <p:nvPr/>
            </p:nvCxnSpPr>
            <p:spPr>
              <a:xfrm flipV="1">
                <a:off x="4139952" y="2636912"/>
                <a:ext cx="0" cy="28803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5" name="Group 171"/>
            <p:cNvGrpSpPr/>
            <p:nvPr/>
          </p:nvGrpSpPr>
          <p:grpSpPr>
            <a:xfrm>
              <a:off x="3937000" y="2437821"/>
              <a:ext cx="185689" cy="127580"/>
              <a:chOff x="3987800" y="2420888"/>
              <a:chExt cx="185689" cy="127580"/>
            </a:xfrm>
          </p:grpSpPr>
          <p:cxnSp>
            <p:nvCxnSpPr>
              <p:cNvPr id="169" name="Straight Arrow Connector 168"/>
              <p:cNvCxnSpPr/>
              <p:nvPr/>
            </p:nvCxnSpPr>
            <p:spPr>
              <a:xfrm flipV="1">
                <a:off x="3987800" y="2420888"/>
                <a:ext cx="80144" cy="110646"/>
              </a:xfrm>
              <a:prstGeom prst="straightConnector1">
                <a:avLst/>
              </a:prstGeom>
              <a:ln>
                <a:solidFill>
                  <a:schemeClr val="tx2">
                    <a:lumMod val="60000"/>
                    <a:lumOff val="4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1" name="Straight Arrow Connector 170"/>
              <p:cNvCxnSpPr/>
              <p:nvPr/>
            </p:nvCxnSpPr>
            <p:spPr>
              <a:xfrm flipV="1">
                <a:off x="4093345" y="2437822"/>
                <a:ext cx="80144" cy="110646"/>
              </a:xfrm>
              <a:prstGeom prst="straightConnector1">
                <a:avLst/>
              </a:prstGeom>
              <a:ln>
                <a:solidFill>
                  <a:schemeClr val="tx2">
                    <a:lumMod val="60000"/>
                    <a:lumOff val="40000"/>
                  </a:scheme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6" name="Group 172"/>
            <p:cNvGrpSpPr/>
            <p:nvPr/>
          </p:nvGrpSpPr>
          <p:grpSpPr>
            <a:xfrm flipH="1">
              <a:off x="3894666" y="1735088"/>
              <a:ext cx="185689" cy="127580"/>
              <a:chOff x="3987800" y="2420888"/>
              <a:chExt cx="185689" cy="127580"/>
            </a:xfrm>
          </p:grpSpPr>
          <p:cxnSp>
            <p:nvCxnSpPr>
              <p:cNvPr id="174" name="Straight Arrow Connector 173"/>
              <p:cNvCxnSpPr/>
              <p:nvPr/>
            </p:nvCxnSpPr>
            <p:spPr>
              <a:xfrm flipV="1">
                <a:off x="3987800" y="2420888"/>
                <a:ext cx="80144" cy="110646"/>
              </a:xfrm>
              <a:prstGeom prst="straightConnector1">
                <a:avLst/>
              </a:prstGeom>
              <a:ln>
                <a:solidFill>
                  <a:schemeClr val="bg1">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5" name="Straight Arrow Connector 174"/>
              <p:cNvCxnSpPr/>
              <p:nvPr/>
            </p:nvCxnSpPr>
            <p:spPr>
              <a:xfrm flipV="1">
                <a:off x="4093345" y="2437822"/>
                <a:ext cx="80144" cy="110646"/>
              </a:xfrm>
              <a:prstGeom prst="straightConnector1">
                <a:avLst/>
              </a:prstGeom>
              <a:ln>
                <a:solidFill>
                  <a:schemeClr val="bg1">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7" name="Group 184"/>
            <p:cNvGrpSpPr/>
            <p:nvPr/>
          </p:nvGrpSpPr>
          <p:grpSpPr>
            <a:xfrm>
              <a:off x="3707904" y="2060848"/>
              <a:ext cx="576064" cy="720080"/>
              <a:chOff x="3707904" y="2060848"/>
              <a:chExt cx="576064" cy="720080"/>
            </a:xfrm>
          </p:grpSpPr>
          <p:cxnSp>
            <p:nvCxnSpPr>
              <p:cNvPr id="180" name="Straight Connector 179"/>
              <p:cNvCxnSpPr/>
              <p:nvPr/>
            </p:nvCxnSpPr>
            <p:spPr>
              <a:xfrm flipV="1">
                <a:off x="4283968" y="2060848"/>
                <a:ext cx="0" cy="7200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 name="Group 183"/>
              <p:cNvGrpSpPr/>
              <p:nvPr/>
            </p:nvGrpSpPr>
            <p:grpSpPr>
              <a:xfrm>
                <a:off x="3707904" y="2060848"/>
                <a:ext cx="576064" cy="720080"/>
                <a:chOff x="3563888" y="2060848"/>
                <a:chExt cx="576064" cy="720080"/>
              </a:xfrm>
            </p:grpSpPr>
            <p:cxnSp>
              <p:nvCxnSpPr>
                <p:cNvPr id="179" name="Straight Connector 178"/>
                <p:cNvCxnSpPr/>
                <p:nvPr/>
              </p:nvCxnSpPr>
              <p:spPr>
                <a:xfrm>
                  <a:off x="3563888" y="2060848"/>
                  <a:ext cx="57606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V="1">
                  <a:off x="3563888" y="2060848"/>
                  <a:ext cx="0" cy="7200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283" name="Straight Connector 282"/>
          <p:cNvCxnSpPr/>
          <p:nvPr/>
        </p:nvCxnSpPr>
        <p:spPr>
          <a:xfrm>
            <a:off x="2654002" y="2785348"/>
            <a:ext cx="4648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3" name="Oval 70"/>
          <p:cNvSpPr>
            <a:spLocks noChangeArrowheads="1"/>
          </p:cNvSpPr>
          <p:nvPr/>
        </p:nvSpPr>
        <p:spPr bwMode="auto">
          <a:xfrm>
            <a:off x="1343362" y="4202668"/>
            <a:ext cx="148492" cy="160866"/>
          </a:xfrm>
          <a:prstGeom prst="ellipse">
            <a:avLst/>
          </a:prstGeom>
          <a:solidFill>
            <a:schemeClr val="tx1"/>
          </a:solidFill>
          <a:ln w="22225" algn="ctr">
            <a:noFill/>
            <a:round/>
            <a:headEnd/>
            <a:tailEnd/>
          </a:ln>
        </p:spPr>
        <p:txBody>
          <a:bodyPr/>
          <a:lstStyle/>
          <a:p>
            <a:pPr eaLnBrk="0" hangingPunct="0"/>
            <a:endParaRPr lang="en-US" sz="2400">
              <a:latin typeface="+mj-lt"/>
            </a:endParaRPr>
          </a:p>
        </p:txBody>
      </p:sp>
      <p:sp>
        <p:nvSpPr>
          <p:cNvPr id="295" name="Oval 70"/>
          <p:cNvSpPr>
            <a:spLocks noChangeArrowheads="1"/>
          </p:cNvSpPr>
          <p:nvPr/>
        </p:nvSpPr>
        <p:spPr bwMode="auto">
          <a:xfrm>
            <a:off x="3042622" y="4195048"/>
            <a:ext cx="148492" cy="160866"/>
          </a:xfrm>
          <a:prstGeom prst="ellipse">
            <a:avLst/>
          </a:prstGeom>
          <a:solidFill>
            <a:schemeClr val="tx1"/>
          </a:solidFill>
          <a:ln w="22225" algn="ctr">
            <a:noFill/>
            <a:round/>
            <a:headEnd/>
            <a:tailEnd/>
          </a:ln>
        </p:spPr>
        <p:txBody>
          <a:bodyPr/>
          <a:lstStyle/>
          <a:p>
            <a:pPr eaLnBrk="0" hangingPunct="0"/>
            <a:endParaRPr lang="en-US" sz="2400">
              <a:latin typeface="+mj-lt"/>
            </a:endParaRPr>
          </a:p>
        </p:txBody>
      </p:sp>
      <p:sp>
        <p:nvSpPr>
          <p:cNvPr id="299" name="Oval 70"/>
          <p:cNvSpPr>
            <a:spLocks noChangeArrowheads="1"/>
          </p:cNvSpPr>
          <p:nvPr/>
        </p:nvSpPr>
        <p:spPr bwMode="auto">
          <a:xfrm>
            <a:off x="3035002" y="3791188"/>
            <a:ext cx="148492" cy="160866"/>
          </a:xfrm>
          <a:prstGeom prst="ellipse">
            <a:avLst/>
          </a:prstGeom>
          <a:solidFill>
            <a:srgbClr val="FF0000"/>
          </a:solidFill>
          <a:ln w="22225" algn="ctr">
            <a:noFill/>
            <a:round/>
            <a:headEnd/>
            <a:tailEnd/>
          </a:ln>
        </p:spPr>
        <p:txBody>
          <a:bodyPr/>
          <a:lstStyle/>
          <a:p>
            <a:pPr eaLnBrk="0" hangingPunct="0"/>
            <a:endParaRPr lang="en-US" sz="2400">
              <a:latin typeface="+mj-lt"/>
            </a:endParaRPr>
          </a:p>
        </p:txBody>
      </p:sp>
      <p:cxnSp>
        <p:nvCxnSpPr>
          <p:cNvPr id="300" name="Straight Connector 299"/>
          <p:cNvCxnSpPr/>
          <p:nvPr/>
        </p:nvCxnSpPr>
        <p:spPr>
          <a:xfrm>
            <a:off x="1078903" y="3876801"/>
            <a:ext cx="20018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flipV="1">
            <a:off x="3118822" y="2777728"/>
            <a:ext cx="0" cy="10820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a:off x="2585422" y="2061448"/>
            <a:ext cx="2286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flipV="1">
            <a:off x="2829262" y="2046208"/>
            <a:ext cx="0" cy="7391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p:nvPr/>
        </p:nvCxnSpPr>
        <p:spPr>
          <a:xfrm>
            <a:off x="2829262" y="2785348"/>
            <a:ext cx="28956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a:xfrm>
            <a:off x="2250142" y="2069068"/>
            <a:ext cx="361794" cy="25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Group 175"/>
          <p:cNvGrpSpPr/>
          <p:nvPr/>
        </p:nvGrpSpPr>
        <p:grpSpPr>
          <a:xfrm flipH="1">
            <a:off x="2452645" y="1912826"/>
            <a:ext cx="189770" cy="288031"/>
            <a:chOff x="3956622" y="2636912"/>
            <a:chExt cx="189770" cy="288031"/>
          </a:xfrm>
          <a:solidFill>
            <a:srgbClr val="0066A0"/>
          </a:solidFill>
        </p:grpSpPr>
        <p:sp>
          <p:nvSpPr>
            <p:cNvPr id="177" name="Isosceles Triangle 176"/>
            <p:cNvSpPr/>
            <p:nvPr/>
          </p:nvSpPr>
          <p:spPr>
            <a:xfrm rot="5400000">
              <a:off x="3941440" y="2693229"/>
              <a:ext cx="220133" cy="189770"/>
            </a:xfrm>
            <a:prstGeom prst="triangle">
              <a:avLst/>
            </a:prstGeom>
            <a:grpFill/>
            <a:ln>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8" name="Straight Connector 177"/>
            <p:cNvCxnSpPr/>
            <p:nvPr/>
          </p:nvCxnSpPr>
          <p:spPr>
            <a:xfrm flipV="1">
              <a:off x="4139952" y="2636912"/>
              <a:ext cx="0" cy="288031"/>
            </a:xfrm>
            <a:prstGeom prst="line">
              <a:avLst/>
            </a:prstGeom>
            <a:grpFill/>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18" name="Straight Connector 317"/>
          <p:cNvCxnSpPr/>
          <p:nvPr/>
        </p:nvCxnSpPr>
        <p:spPr>
          <a:xfrm flipV="1">
            <a:off x="2265382" y="2061449"/>
            <a:ext cx="0" cy="12191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flipH="1">
            <a:off x="2257762" y="3288268"/>
            <a:ext cx="533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flipV="1">
            <a:off x="2791162" y="3288268"/>
            <a:ext cx="0" cy="990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26" name="Oval 70"/>
          <p:cNvSpPr>
            <a:spLocks noChangeArrowheads="1"/>
          </p:cNvSpPr>
          <p:nvPr/>
        </p:nvSpPr>
        <p:spPr bwMode="auto">
          <a:xfrm>
            <a:off x="2707342" y="4210288"/>
            <a:ext cx="148492" cy="160866"/>
          </a:xfrm>
          <a:prstGeom prst="ellipse">
            <a:avLst/>
          </a:prstGeom>
          <a:solidFill>
            <a:schemeClr val="tx1"/>
          </a:solidFill>
          <a:ln w="22225" algn="ctr">
            <a:noFill/>
            <a:round/>
            <a:headEnd/>
            <a:tailEnd/>
          </a:ln>
        </p:spPr>
        <p:txBody>
          <a:bodyPr/>
          <a:lstStyle/>
          <a:p>
            <a:pPr eaLnBrk="0" hangingPunct="0"/>
            <a:endParaRPr lang="en-US" sz="2400">
              <a:latin typeface="+mj-lt"/>
            </a:endParaRPr>
          </a:p>
        </p:txBody>
      </p:sp>
      <p:cxnSp>
        <p:nvCxnSpPr>
          <p:cNvPr id="330" name="Straight Connector 329"/>
          <p:cNvCxnSpPr/>
          <p:nvPr/>
        </p:nvCxnSpPr>
        <p:spPr>
          <a:xfrm>
            <a:off x="1404322" y="4294108"/>
            <a:ext cx="13792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9" name="Group 148"/>
          <p:cNvGrpSpPr/>
          <p:nvPr/>
        </p:nvGrpSpPr>
        <p:grpSpPr>
          <a:xfrm>
            <a:off x="3814172" y="1793824"/>
            <a:ext cx="4881093" cy="1078165"/>
            <a:chOff x="3863184" y="1703672"/>
            <a:chExt cx="4675509" cy="937189"/>
          </a:xfrm>
        </p:grpSpPr>
        <p:pic>
          <p:nvPicPr>
            <p:cNvPr id="147" name="Picture 3" descr="C:\Users\llindstr\Documents\SametimeFileTransfers\UUT circuits_LEDfull.bmp"/>
            <p:cNvPicPr>
              <a:picLocks noChangeAspect="1" noChangeArrowheads="1"/>
            </p:cNvPicPr>
            <p:nvPr/>
          </p:nvPicPr>
          <p:blipFill>
            <a:blip r:embed="rId3" cstate="print"/>
            <a:srcRect/>
            <a:stretch>
              <a:fillRect/>
            </a:stretch>
          </p:blipFill>
          <p:spPr bwMode="auto">
            <a:xfrm>
              <a:off x="3863184" y="1703672"/>
              <a:ext cx="4575289" cy="937189"/>
            </a:xfrm>
            <a:prstGeom prst="rect">
              <a:avLst/>
            </a:prstGeom>
            <a:noFill/>
          </p:spPr>
        </p:pic>
        <p:sp>
          <p:nvSpPr>
            <p:cNvPr id="148" name="Rectangle 147"/>
            <p:cNvSpPr/>
            <p:nvPr/>
          </p:nvSpPr>
          <p:spPr>
            <a:xfrm>
              <a:off x="5725557" y="1723254"/>
              <a:ext cx="2813136" cy="878279"/>
            </a:xfrm>
            <a:prstGeom prst="rect">
              <a:avLst/>
            </a:prstGeom>
            <a:solidFill>
              <a:schemeClr val="bg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3"/>
                                        </p:tgtEl>
                                        <p:attrNameLst>
                                          <p:attrName>style.visibility</p:attrName>
                                        </p:attrNameLst>
                                      </p:cBhvr>
                                      <p:to>
                                        <p:strVal val="visible"/>
                                      </p:to>
                                    </p:set>
                                    <p:animEffect transition="in" filter="fade">
                                      <p:cBhvr>
                                        <p:cTn id="7" dur="500"/>
                                        <p:tgtEl>
                                          <p:spTgt spid="283"/>
                                        </p:tgtEl>
                                      </p:cBhvr>
                                    </p:animEffect>
                                  </p:childTnLst>
                                </p:cTn>
                              </p:par>
                              <p:par>
                                <p:cTn id="8" presetID="10" presetClass="entr" presetSubtype="0" fill="hold" nodeType="withEffect">
                                  <p:stCondLst>
                                    <p:cond delay="0"/>
                                  </p:stCondLst>
                                  <p:childTnLst>
                                    <p:set>
                                      <p:cBhvr>
                                        <p:cTn id="9" dur="1" fill="hold">
                                          <p:stCondLst>
                                            <p:cond delay="0"/>
                                          </p:stCondLst>
                                        </p:cTn>
                                        <p:tgtEl>
                                          <p:spTgt spid="258"/>
                                        </p:tgtEl>
                                        <p:attrNameLst>
                                          <p:attrName>style.visibility</p:attrName>
                                        </p:attrNameLst>
                                      </p:cBhvr>
                                      <p:to>
                                        <p:strVal val="visible"/>
                                      </p:to>
                                    </p:set>
                                    <p:animEffect transition="in" filter="fade">
                                      <p:cBhvr>
                                        <p:cTn id="10" dur="500"/>
                                        <p:tgtEl>
                                          <p:spTgt spid="258"/>
                                        </p:tgtEl>
                                      </p:cBhvr>
                                    </p:animEffect>
                                  </p:childTnLst>
                                </p:cTn>
                              </p:par>
                              <p:par>
                                <p:cTn id="11" presetID="10" presetClass="entr" presetSubtype="0" fill="hold" nodeType="withEffect">
                                  <p:stCondLst>
                                    <p:cond delay="0"/>
                                  </p:stCondLst>
                                  <p:childTnLst>
                                    <p:set>
                                      <p:cBhvr>
                                        <p:cTn id="12" dur="1" fill="hold">
                                          <p:stCondLst>
                                            <p:cond delay="0"/>
                                          </p:stCondLst>
                                        </p:cTn>
                                        <p:tgtEl>
                                          <p:spTgt spid="256"/>
                                        </p:tgtEl>
                                        <p:attrNameLst>
                                          <p:attrName>style.visibility</p:attrName>
                                        </p:attrNameLst>
                                      </p:cBhvr>
                                      <p:to>
                                        <p:strVal val="visible"/>
                                      </p:to>
                                    </p:set>
                                    <p:animEffect transition="in" filter="fade">
                                      <p:cBhvr>
                                        <p:cTn id="13" dur="500"/>
                                        <p:tgtEl>
                                          <p:spTgt spid="256"/>
                                        </p:tgtEl>
                                      </p:cBhvr>
                                    </p:animEffect>
                                  </p:childTnLst>
                                </p:cTn>
                              </p:par>
                              <p:par>
                                <p:cTn id="14" presetID="10" presetClass="entr" presetSubtype="0" fill="hold" nodeType="withEffect">
                                  <p:stCondLst>
                                    <p:cond delay="0"/>
                                  </p:stCondLst>
                                  <p:childTnLst>
                                    <p:set>
                                      <p:cBhvr>
                                        <p:cTn id="15" dur="1" fill="hold">
                                          <p:stCondLst>
                                            <p:cond delay="0"/>
                                          </p:stCondLst>
                                        </p:cTn>
                                        <p:tgtEl>
                                          <p:spTgt spid="251"/>
                                        </p:tgtEl>
                                        <p:attrNameLst>
                                          <p:attrName>style.visibility</p:attrName>
                                        </p:attrNameLst>
                                      </p:cBhvr>
                                      <p:to>
                                        <p:strVal val="visible"/>
                                      </p:to>
                                    </p:set>
                                    <p:animEffect transition="in" filter="fade">
                                      <p:cBhvr>
                                        <p:cTn id="16" dur="500"/>
                                        <p:tgtEl>
                                          <p:spTgt spid="251"/>
                                        </p:tgtEl>
                                      </p:cBhvr>
                                    </p:animEffect>
                                  </p:childTnLst>
                                </p:cTn>
                              </p:par>
                              <p:par>
                                <p:cTn id="17" presetID="10" presetClass="entr" presetSubtype="0" fill="hold" nodeType="withEffect">
                                  <p:stCondLst>
                                    <p:cond delay="0"/>
                                  </p:stCondLst>
                                  <p:childTnLst>
                                    <p:set>
                                      <p:cBhvr>
                                        <p:cTn id="18" dur="1" fill="hold">
                                          <p:stCondLst>
                                            <p:cond delay="0"/>
                                          </p:stCondLst>
                                        </p:cTn>
                                        <p:tgtEl>
                                          <p:spTgt spid="243"/>
                                        </p:tgtEl>
                                        <p:attrNameLst>
                                          <p:attrName>style.visibility</p:attrName>
                                        </p:attrNameLst>
                                      </p:cBhvr>
                                      <p:to>
                                        <p:strVal val="visible"/>
                                      </p:to>
                                    </p:set>
                                    <p:animEffect transition="in" filter="fade">
                                      <p:cBhvr>
                                        <p:cTn id="19" dur="500"/>
                                        <p:tgtEl>
                                          <p:spTgt spid="243"/>
                                        </p:tgtEl>
                                      </p:cBhvr>
                                    </p:animEffect>
                                  </p:childTnLst>
                                </p:cTn>
                              </p:par>
                              <p:par>
                                <p:cTn id="20" presetID="10" presetClass="entr" presetSubtype="0" fill="hold" nodeType="withEffect">
                                  <p:stCondLst>
                                    <p:cond delay="0"/>
                                  </p:stCondLst>
                                  <p:childTnLst>
                                    <p:set>
                                      <p:cBhvr>
                                        <p:cTn id="21" dur="1" fill="hold">
                                          <p:stCondLst>
                                            <p:cond delay="0"/>
                                          </p:stCondLst>
                                        </p:cTn>
                                        <p:tgtEl>
                                          <p:spTgt spid="253"/>
                                        </p:tgtEl>
                                        <p:attrNameLst>
                                          <p:attrName>style.visibility</p:attrName>
                                        </p:attrNameLst>
                                      </p:cBhvr>
                                      <p:to>
                                        <p:strVal val="visible"/>
                                      </p:to>
                                    </p:set>
                                    <p:animEffect transition="in" filter="fade">
                                      <p:cBhvr>
                                        <p:cTn id="22" dur="500"/>
                                        <p:tgtEl>
                                          <p:spTgt spid="2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0"/>
                                        </p:tgtEl>
                                        <p:attrNameLst>
                                          <p:attrName>style.visibility</p:attrName>
                                        </p:attrNameLst>
                                      </p:cBhvr>
                                      <p:to>
                                        <p:strVal val="visible"/>
                                      </p:to>
                                    </p:set>
                                    <p:animEffect transition="in" filter="fade">
                                      <p:cBhvr>
                                        <p:cTn id="25" dur="500"/>
                                        <p:tgtEl>
                                          <p:spTgt spid="250"/>
                                        </p:tgtEl>
                                      </p:cBhvr>
                                    </p:animEffect>
                                  </p:childTnLst>
                                </p:cTn>
                              </p:par>
                              <p:par>
                                <p:cTn id="26" presetID="10" presetClass="entr" presetSubtype="0" fill="hold" nodeType="withEffect">
                                  <p:stCondLst>
                                    <p:cond delay="0"/>
                                  </p:stCondLst>
                                  <p:childTnLst>
                                    <p:set>
                                      <p:cBhvr>
                                        <p:cTn id="27" dur="1" fill="hold">
                                          <p:stCondLst>
                                            <p:cond delay="0"/>
                                          </p:stCondLst>
                                        </p:cTn>
                                        <p:tgtEl>
                                          <p:spTgt spid="229"/>
                                        </p:tgtEl>
                                        <p:attrNameLst>
                                          <p:attrName>style.visibility</p:attrName>
                                        </p:attrNameLst>
                                      </p:cBhvr>
                                      <p:to>
                                        <p:strVal val="visible"/>
                                      </p:to>
                                    </p:set>
                                    <p:animEffect transition="in" filter="fade">
                                      <p:cBhvr>
                                        <p:cTn id="28" dur="500"/>
                                        <p:tgtEl>
                                          <p:spTgt spid="229"/>
                                        </p:tgtEl>
                                      </p:cBhvr>
                                    </p:animEffect>
                                  </p:childTnLst>
                                </p:cTn>
                              </p:par>
                              <p:par>
                                <p:cTn id="29" presetID="10" presetClass="entr" presetSubtype="0" fill="hold" nodeType="withEffect">
                                  <p:stCondLst>
                                    <p:cond delay="0"/>
                                  </p:stCondLst>
                                  <p:childTnLst>
                                    <p:set>
                                      <p:cBhvr>
                                        <p:cTn id="30" dur="1" fill="hold">
                                          <p:stCondLst>
                                            <p:cond delay="0"/>
                                          </p:stCondLst>
                                        </p:cTn>
                                        <p:tgtEl>
                                          <p:spTgt spid="228"/>
                                        </p:tgtEl>
                                        <p:attrNameLst>
                                          <p:attrName>style.visibility</p:attrName>
                                        </p:attrNameLst>
                                      </p:cBhvr>
                                      <p:to>
                                        <p:strVal val="visible"/>
                                      </p:to>
                                    </p:set>
                                    <p:animEffect transition="in" filter="fade">
                                      <p:cBhvr>
                                        <p:cTn id="31" dur="500"/>
                                        <p:tgtEl>
                                          <p:spTgt spid="2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9"/>
                                        </p:tgtEl>
                                        <p:attrNameLst>
                                          <p:attrName>style.visibility</p:attrName>
                                        </p:attrNameLst>
                                      </p:cBhvr>
                                      <p:to>
                                        <p:strVal val="visible"/>
                                      </p:to>
                                    </p:set>
                                    <p:animEffect transition="in" filter="fade">
                                      <p:cBhvr>
                                        <p:cTn id="34" dur="500"/>
                                        <p:tgtEl>
                                          <p:spTgt spid="249"/>
                                        </p:tgtEl>
                                      </p:cBhvr>
                                    </p:animEffect>
                                  </p:childTnLst>
                                </p:cTn>
                              </p:par>
                              <p:par>
                                <p:cTn id="35" presetID="10" presetClass="entr" presetSubtype="0" fill="hold" nodeType="withEffect">
                                  <p:stCondLst>
                                    <p:cond delay="0"/>
                                  </p:stCondLst>
                                  <p:childTnLst>
                                    <p:set>
                                      <p:cBhvr>
                                        <p:cTn id="36" dur="1" fill="hold">
                                          <p:stCondLst>
                                            <p:cond delay="0"/>
                                          </p:stCondLst>
                                        </p:cTn>
                                        <p:tgtEl>
                                          <p:spTgt spid="240"/>
                                        </p:tgtEl>
                                        <p:attrNameLst>
                                          <p:attrName>style.visibility</p:attrName>
                                        </p:attrNameLst>
                                      </p:cBhvr>
                                      <p:to>
                                        <p:strVal val="visible"/>
                                      </p:to>
                                    </p:set>
                                    <p:animEffect transition="in" filter="fade">
                                      <p:cBhvr>
                                        <p:cTn id="37" dur="500"/>
                                        <p:tgtEl>
                                          <p:spTgt spid="2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3"/>
                                        </p:tgtEl>
                                        <p:attrNameLst>
                                          <p:attrName>style.visibility</p:attrName>
                                        </p:attrNameLst>
                                      </p:cBhvr>
                                      <p:to>
                                        <p:strVal val="visible"/>
                                      </p:to>
                                    </p:set>
                                    <p:animEffect transition="in" filter="fade">
                                      <p:cBhvr>
                                        <p:cTn id="40" dur="500"/>
                                        <p:tgtEl>
                                          <p:spTgt spid="293"/>
                                        </p:tgtEl>
                                      </p:cBhvr>
                                    </p:animEffect>
                                  </p:childTnLst>
                                </p:cTn>
                              </p:par>
                              <p:par>
                                <p:cTn id="41" presetID="10" presetClass="entr" presetSubtype="0" fill="hold" nodeType="withEffect">
                                  <p:stCondLst>
                                    <p:cond delay="0"/>
                                  </p:stCondLst>
                                  <p:childTnLst>
                                    <p:set>
                                      <p:cBhvr>
                                        <p:cTn id="42" dur="1" fill="hold">
                                          <p:stCondLst>
                                            <p:cond delay="0"/>
                                          </p:stCondLst>
                                        </p:cTn>
                                        <p:tgtEl>
                                          <p:spTgt spid="239"/>
                                        </p:tgtEl>
                                        <p:attrNameLst>
                                          <p:attrName>style.visibility</p:attrName>
                                        </p:attrNameLst>
                                      </p:cBhvr>
                                      <p:to>
                                        <p:strVal val="visible"/>
                                      </p:to>
                                    </p:set>
                                    <p:animEffect transition="in" filter="fade">
                                      <p:cBhvr>
                                        <p:cTn id="43" dur="500"/>
                                        <p:tgtEl>
                                          <p:spTgt spid="2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5"/>
                                        </p:tgtEl>
                                        <p:attrNameLst>
                                          <p:attrName>style.visibility</p:attrName>
                                        </p:attrNameLst>
                                      </p:cBhvr>
                                      <p:to>
                                        <p:strVal val="visible"/>
                                      </p:to>
                                    </p:set>
                                    <p:animEffect transition="in" filter="fade">
                                      <p:cBhvr>
                                        <p:cTn id="46" dur="500"/>
                                        <p:tgtEl>
                                          <p:spTgt spid="29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99"/>
                                        </p:tgtEl>
                                        <p:attrNameLst>
                                          <p:attrName>style.visibility</p:attrName>
                                        </p:attrNameLst>
                                      </p:cBhvr>
                                      <p:to>
                                        <p:strVal val="visible"/>
                                      </p:to>
                                    </p:set>
                                    <p:animEffect transition="in" filter="fade">
                                      <p:cBhvr>
                                        <p:cTn id="51" dur="500"/>
                                        <p:tgtEl>
                                          <p:spTgt spid="299"/>
                                        </p:tgtEl>
                                      </p:cBhvr>
                                    </p:animEffect>
                                  </p:childTnLst>
                                </p:cTn>
                              </p:par>
                              <p:par>
                                <p:cTn id="52" presetID="10" presetClass="entr" presetSubtype="0" fill="hold" nodeType="withEffect">
                                  <p:stCondLst>
                                    <p:cond delay="0"/>
                                  </p:stCondLst>
                                  <p:childTnLst>
                                    <p:set>
                                      <p:cBhvr>
                                        <p:cTn id="53" dur="1" fill="hold">
                                          <p:stCondLst>
                                            <p:cond delay="0"/>
                                          </p:stCondLst>
                                        </p:cTn>
                                        <p:tgtEl>
                                          <p:spTgt spid="300"/>
                                        </p:tgtEl>
                                        <p:attrNameLst>
                                          <p:attrName>style.visibility</p:attrName>
                                        </p:attrNameLst>
                                      </p:cBhvr>
                                      <p:to>
                                        <p:strVal val="visible"/>
                                      </p:to>
                                    </p:set>
                                    <p:animEffect transition="in" filter="fade">
                                      <p:cBhvr>
                                        <p:cTn id="54" dur="500"/>
                                        <p:tgtEl>
                                          <p:spTgt spid="300"/>
                                        </p:tgtEl>
                                      </p:cBhvr>
                                    </p:animEffect>
                                  </p:childTnLst>
                                </p:cTn>
                              </p:par>
                              <p:par>
                                <p:cTn id="55" presetID="10" presetClass="entr" presetSubtype="0" fill="hold" nodeType="withEffect">
                                  <p:stCondLst>
                                    <p:cond delay="0"/>
                                  </p:stCondLst>
                                  <p:childTnLst>
                                    <p:set>
                                      <p:cBhvr>
                                        <p:cTn id="56" dur="1" fill="hold">
                                          <p:stCondLst>
                                            <p:cond delay="0"/>
                                          </p:stCondLst>
                                        </p:cTn>
                                        <p:tgtEl>
                                          <p:spTgt spid="302"/>
                                        </p:tgtEl>
                                        <p:attrNameLst>
                                          <p:attrName>style.visibility</p:attrName>
                                        </p:attrNameLst>
                                      </p:cBhvr>
                                      <p:to>
                                        <p:strVal val="visible"/>
                                      </p:to>
                                    </p:set>
                                    <p:animEffect transition="in" filter="fade">
                                      <p:cBhvr>
                                        <p:cTn id="57" dur="500"/>
                                        <p:tgtEl>
                                          <p:spTgt spid="302"/>
                                        </p:tgtEl>
                                      </p:cBhvr>
                                    </p:animEffect>
                                  </p:childTnLst>
                                </p:cTn>
                              </p:par>
                              <p:par>
                                <p:cTn id="58" presetID="10" presetClass="entr" presetSubtype="0" fill="hold" nodeType="withEffect">
                                  <p:stCondLst>
                                    <p:cond delay="0"/>
                                  </p:stCondLst>
                                  <p:childTnLst>
                                    <p:set>
                                      <p:cBhvr>
                                        <p:cTn id="59" dur="1" fill="hold">
                                          <p:stCondLst>
                                            <p:cond delay="0"/>
                                          </p:stCondLst>
                                        </p:cTn>
                                        <p:tgtEl>
                                          <p:spTgt spid="305"/>
                                        </p:tgtEl>
                                        <p:attrNameLst>
                                          <p:attrName>style.visibility</p:attrName>
                                        </p:attrNameLst>
                                      </p:cBhvr>
                                      <p:to>
                                        <p:strVal val="visible"/>
                                      </p:to>
                                    </p:set>
                                    <p:animEffect transition="in" filter="fade">
                                      <p:cBhvr>
                                        <p:cTn id="60" dur="500"/>
                                        <p:tgtEl>
                                          <p:spTgt spid="305"/>
                                        </p:tgtEl>
                                      </p:cBhvr>
                                    </p:animEffect>
                                  </p:childTnLst>
                                </p:cTn>
                              </p:par>
                              <p:par>
                                <p:cTn id="61" presetID="10" presetClass="entr" presetSubtype="0" fill="hold" nodeType="withEffect">
                                  <p:stCondLst>
                                    <p:cond delay="0"/>
                                  </p:stCondLst>
                                  <p:childTnLst>
                                    <p:set>
                                      <p:cBhvr>
                                        <p:cTn id="62" dur="1" fill="hold">
                                          <p:stCondLst>
                                            <p:cond delay="0"/>
                                          </p:stCondLst>
                                        </p:cTn>
                                        <p:tgtEl>
                                          <p:spTgt spid="312"/>
                                        </p:tgtEl>
                                        <p:attrNameLst>
                                          <p:attrName>style.visibility</p:attrName>
                                        </p:attrNameLst>
                                      </p:cBhvr>
                                      <p:to>
                                        <p:strVal val="visible"/>
                                      </p:to>
                                    </p:set>
                                    <p:animEffect transition="in" filter="fade">
                                      <p:cBhvr>
                                        <p:cTn id="63" dur="500"/>
                                        <p:tgtEl>
                                          <p:spTgt spid="312"/>
                                        </p:tgtEl>
                                      </p:cBhvr>
                                    </p:animEffect>
                                  </p:childTnLst>
                                </p:cTn>
                              </p:par>
                              <p:par>
                                <p:cTn id="64" presetID="10" presetClass="entr" presetSubtype="0" fill="hold" nodeType="withEffect">
                                  <p:stCondLst>
                                    <p:cond delay="0"/>
                                  </p:stCondLst>
                                  <p:childTnLst>
                                    <p:set>
                                      <p:cBhvr>
                                        <p:cTn id="65" dur="1" fill="hold">
                                          <p:stCondLst>
                                            <p:cond delay="0"/>
                                          </p:stCondLst>
                                        </p:cTn>
                                        <p:tgtEl>
                                          <p:spTgt spid="314"/>
                                        </p:tgtEl>
                                        <p:attrNameLst>
                                          <p:attrName>style.visibility</p:attrName>
                                        </p:attrNameLst>
                                      </p:cBhvr>
                                      <p:to>
                                        <p:strVal val="visible"/>
                                      </p:to>
                                    </p:set>
                                    <p:animEffect transition="in" filter="fade">
                                      <p:cBhvr>
                                        <p:cTn id="66" dur="500"/>
                                        <p:tgtEl>
                                          <p:spTgt spid="314"/>
                                        </p:tgtEl>
                                      </p:cBhvr>
                                    </p:animEffect>
                                  </p:childTnLst>
                                </p:cTn>
                              </p:par>
                              <p:par>
                                <p:cTn id="67" presetID="10" presetClass="entr" presetSubtype="0" fill="hold" nodeType="withEffect">
                                  <p:stCondLst>
                                    <p:cond delay="0"/>
                                  </p:stCondLst>
                                  <p:childTnLst>
                                    <p:set>
                                      <p:cBhvr>
                                        <p:cTn id="68" dur="1" fill="hold">
                                          <p:stCondLst>
                                            <p:cond delay="0"/>
                                          </p:stCondLst>
                                        </p:cTn>
                                        <p:tgtEl>
                                          <p:spTgt spid="316"/>
                                        </p:tgtEl>
                                        <p:attrNameLst>
                                          <p:attrName>style.visibility</p:attrName>
                                        </p:attrNameLst>
                                      </p:cBhvr>
                                      <p:to>
                                        <p:strVal val="visible"/>
                                      </p:to>
                                    </p:set>
                                    <p:animEffect transition="in" filter="fade">
                                      <p:cBhvr>
                                        <p:cTn id="69" dur="500"/>
                                        <p:tgtEl>
                                          <p:spTgt spid="316"/>
                                        </p:tgtEl>
                                      </p:cBhvr>
                                    </p:animEffect>
                                  </p:childTnLst>
                                </p:cTn>
                              </p:par>
                              <p:par>
                                <p:cTn id="70" presetID="10" presetClass="entr" presetSubtype="0" fill="hold" nodeType="withEffect">
                                  <p:stCondLst>
                                    <p:cond delay="0"/>
                                  </p:stCondLst>
                                  <p:childTnLst>
                                    <p:set>
                                      <p:cBhvr>
                                        <p:cTn id="71" dur="1" fill="hold">
                                          <p:stCondLst>
                                            <p:cond delay="0"/>
                                          </p:stCondLst>
                                        </p:cTn>
                                        <p:tgtEl>
                                          <p:spTgt spid="318"/>
                                        </p:tgtEl>
                                        <p:attrNameLst>
                                          <p:attrName>style.visibility</p:attrName>
                                        </p:attrNameLst>
                                      </p:cBhvr>
                                      <p:to>
                                        <p:strVal val="visible"/>
                                      </p:to>
                                    </p:set>
                                    <p:animEffect transition="in" filter="fade">
                                      <p:cBhvr>
                                        <p:cTn id="72" dur="500"/>
                                        <p:tgtEl>
                                          <p:spTgt spid="318"/>
                                        </p:tgtEl>
                                      </p:cBhvr>
                                    </p:animEffect>
                                  </p:childTnLst>
                                </p:cTn>
                              </p:par>
                              <p:par>
                                <p:cTn id="73" presetID="10" presetClass="entr" presetSubtype="0" fill="hold" nodeType="withEffect">
                                  <p:stCondLst>
                                    <p:cond delay="0"/>
                                  </p:stCondLst>
                                  <p:childTnLst>
                                    <p:set>
                                      <p:cBhvr>
                                        <p:cTn id="74" dur="1" fill="hold">
                                          <p:stCondLst>
                                            <p:cond delay="0"/>
                                          </p:stCondLst>
                                        </p:cTn>
                                        <p:tgtEl>
                                          <p:spTgt spid="322"/>
                                        </p:tgtEl>
                                        <p:attrNameLst>
                                          <p:attrName>style.visibility</p:attrName>
                                        </p:attrNameLst>
                                      </p:cBhvr>
                                      <p:to>
                                        <p:strVal val="visible"/>
                                      </p:to>
                                    </p:set>
                                    <p:animEffect transition="in" filter="fade">
                                      <p:cBhvr>
                                        <p:cTn id="75" dur="500"/>
                                        <p:tgtEl>
                                          <p:spTgt spid="322"/>
                                        </p:tgtEl>
                                      </p:cBhvr>
                                    </p:animEffect>
                                  </p:childTnLst>
                                </p:cTn>
                              </p:par>
                              <p:par>
                                <p:cTn id="76" presetID="10" presetClass="entr" presetSubtype="0" fill="hold" nodeType="withEffect">
                                  <p:stCondLst>
                                    <p:cond delay="0"/>
                                  </p:stCondLst>
                                  <p:childTnLst>
                                    <p:set>
                                      <p:cBhvr>
                                        <p:cTn id="77" dur="1" fill="hold">
                                          <p:stCondLst>
                                            <p:cond delay="0"/>
                                          </p:stCondLst>
                                        </p:cTn>
                                        <p:tgtEl>
                                          <p:spTgt spid="325"/>
                                        </p:tgtEl>
                                        <p:attrNameLst>
                                          <p:attrName>style.visibility</p:attrName>
                                        </p:attrNameLst>
                                      </p:cBhvr>
                                      <p:to>
                                        <p:strVal val="visible"/>
                                      </p:to>
                                    </p:set>
                                    <p:animEffect transition="in" filter="fade">
                                      <p:cBhvr>
                                        <p:cTn id="78" dur="500"/>
                                        <p:tgtEl>
                                          <p:spTgt spid="3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26"/>
                                        </p:tgtEl>
                                        <p:attrNameLst>
                                          <p:attrName>style.visibility</p:attrName>
                                        </p:attrNameLst>
                                      </p:cBhvr>
                                      <p:to>
                                        <p:strVal val="visible"/>
                                      </p:to>
                                    </p:set>
                                    <p:animEffect transition="in" filter="fade">
                                      <p:cBhvr>
                                        <p:cTn id="81" dur="500"/>
                                        <p:tgtEl>
                                          <p:spTgt spid="326"/>
                                        </p:tgtEl>
                                      </p:cBhvr>
                                    </p:animEffect>
                                  </p:childTnLst>
                                </p:cTn>
                              </p:par>
                              <p:par>
                                <p:cTn id="82" presetID="10" presetClass="exit" presetSubtype="0" fill="hold" grpId="1" nodeType="withEffect">
                                  <p:stCondLst>
                                    <p:cond delay="0"/>
                                  </p:stCondLst>
                                  <p:childTnLst>
                                    <p:animEffect transition="out" filter="fade">
                                      <p:cBhvr>
                                        <p:cTn id="83" dur="500"/>
                                        <p:tgtEl>
                                          <p:spTgt spid="250"/>
                                        </p:tgtEl>
                                      </p:cBhvr>
                                    </p:animEffect>
                                    <p:set>
                                      <p:cBhvr>
                                        <p:cTn id="84" dur="1" fill="hold">
                                          <p:stCondLst>
                                            <p:cond delay="499"/>
                                          </p:stCondLst>
                                        </p:cTn>
                                        <p:tgtEl>
                                          <p:spTgt spid="250"/>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95"/>
                                        </p:tgtEl>
                                      </p:cBhvr>
                                    </p:animEffect>
                                    <p:set>
                                      <p:cBhvr>
                                        <p:cTn id="87" dur="1" fill="hold">
                                          <p:stCondLst>
                                            <p:cond delay="499"/>
                                          </p:stCondLst>
                                        </p:cTn>
                                        <p:tgtEl>
                                          <p:spTgt spid="295"/>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258"/>
                                        </p:tgtEl>
                                      </p:cBhvr>
                                    </p:animEffect>
                                    <p:set>
                                      <p:cBhvr>
                                        <p:cTn id="90" dur="1" fill="hold">
                                          <p:stCondLst>
                                            <p:cond delay="499"/>
                                          </p:stCondLst>
                                        </p:cTn>
                                        <p:tgtEl>
                                          <p:spTgt spid="258"/>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283"/>
                                        </p:tgtEl>
                                      </p:cBhvr>
                                    </p:animEffect>
                                    <p:set>
                                      <p:cBhvr>
                                        <p:cTn id="93" dur="1" fill="hold">
                                          <p:stCondLst>
                                            <p:cond delay="499"/>
                                          </p:stCondLst>
                                        </p:cTn>
                                        <p:tgtEl>
                                          <p:spTgt spid="283"/>
                                        </p:tgtEl>
                                        <p:attrNameLst>
                                          <p:attrName>style.visibility</p:attrName>
                                        </p:attrNameLst>
                                      </p:cBhvr>
                                      <p:to>
                                        <p:strVal val="hidden"/>
                                      </p:to>
                                    </p:set>
                                  </p:childTnLst>
                                </p:cTn>
                              </p:par>
                              <p:par>
                                <p:cTn id="94" presetID="10" presetClass="entr" presetSubtype="0" fill="hold" nodeType="withEffect">
                                  <p:stCondLst>
                                    <p:cond delay="0"/>
                                  </p:stCondLst>
                                  <p:childTnLst>
                                    <p:set>
                                      <p:cBhvr>
                                        <p:cTn id="95" dur="1" fill="hold">
                                          <p:stCondLst>
                                            <p:cond delay="0"/>
                                          </p:stCondLst>
                                        </p:cTn>
                                        <p:tgtEl>
                                          <p:spTgt spid="330"/>
                                        </p:tgtEl>
                                        <p:attrNameLst>
                                          <p:attrName>style.visibility</p:attrName>
                                        </p:attrNameLst>
                                      </p:cBhvr>
                                      <p:to>
                                        <p:strVal val="visible"/>
                                      </p:to>
                                    </p:set>
                                    <p:animEffect transition="in" filter="fade">
                                      <p:cBhvr>
                                        <p:cTn id="96" dur="500"/>
                                        <p:tgtEl>
                                          <p:spTgt spid="330"/>
                                        </p:tgtEl>
                                      </p:cBhvr>
                                    </p:animEffect>
                                  </p:childTnLst>
                                </p:cTn>
                              </p:par>
                              <p:par>
                                <p:cTn id="97" presetID="10" presetClass="exit" presetSubtype="0" fill="hold" nodeType="withEffect">
                                  <p:stCondLst>
                                    <p:cond delay="0"/>
                                  </p:stCondLst>
                                  <p:childTnLst>
                                    <p:animEffect transition="out" filter="fade">
                                      <p:cBhvr>
                                        <p:cTn id="98" dur="500"/>
                                        <p:tgtEl>
                                          <p:spTgt spid="239"/>
                                        </p:tgtEl>
                                      </p:cBhvr>
                                    </p:animEffect>
                                    <p:set>
                                      <p:cBhvr>
                                        <p:cTn id="99" dur="1" fill="hold">
                                          <p:stCondLst>
                                            <p:cond delay="499"/>
                                          </p:stCondLst>
                                        </p:cTn>
                                        <p:tgtEl>
                                          <p:spTgt spid="239"/>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243"/>
                                        </p:tgtEl>
                                      </p:cBhvr>
                                    </p:animEffect>
                                    <p:set>
                                      <p:cBhvr>
                                        <p:cTn id="102" dur="1" fill="hold">
                                          <p:stCondLst>
                                            <p:cond delay="499"/>
                                          </p:stCondLst>
                                        </p:cTn>
                                        <p:tgtEl>
                                          <p:spTgt spid="243"/>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253"/>
                                        </p:tgtEl>
                                      </p:cBhvr>
                                    </p:animEffect>
                                    <p:set>
                                      <p:cBhvr>
                                        <p:cTn id="105" dur="1" fill="hold">
                                          <p:stCondLst>
                                            <p:cond delay="499"/>
                                          </p:stCondLst>
                                        </p:cTn>
                                        <p:tgtEl>
                                          <p:spTgt spid="2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 grpId="0" animBg="1"/>
      <p:bldP spid="250" grpId="0" animBg="1"/>
      <p:bldP spid="250" grpId="1" animBg="1"/>
      <p:bldP spid="293" grpId="0" animBg="1"/>
      <p:bldP spid="295" grpId="0" animBg="1"/>
      <p:bldP spid="295" grpId="1" animBg="1"/>
      <p:bldP spid="299" grpId="0" animBg="1"/>
      <p:bldP spid="32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p:txBody>
          <a:bodyPr/>
          <a:lstStyle/>
          <a:p>
            <a:r>
              <a:rPr lang="en-US" dirty="0" smtClean="0"/>
              <a:t>Switch Automation with NI </a:t>
            </a:r>
            <a:r>
              <a:rPr lang="en-US" dirty="0" err="1" smtClean="0"/>
              <a:t>TestStand</a:t>
            </a:r>
            <a:endParaRPr lang="en-US" dirty="0" smtClean="0"/>
          </a:p>
        </p:txBody>
      </p:sp>
      <p:sp>
        <p:nvSpPr>
          <p:cNvPr id="25" name="Content Placeholder 24"/>
          <p:cNvSpPr>
            <a:spLocks noGrp="1"/>
          </p:cNvSpPr>
          <p:nvPr>
            <p:ph sz="half" idx="1"/>
          </p:nvPr>
        </p:nvSpPr>
        <p:spPr bwMode="auto">
          <a:xfrm>
            <a:off x="525380" y="1844824"/>
            <a:ext cx="3810000" cy="4187676"/>
          </a:xfrm>
          <a:prstGeom prst="rect">
            <a:avLst/>
          </a:prstGeom>
          <a:solidFill>
            <a:schemeClr val="bg1">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lvl="0" indent="0" algn="ctr">
              <a:spcBef>
                <a:spcPct val="50000"/>
              </a:spcBef>
              <a:buNone/>
            </a:pPr>
            <a:endParaRPr lang="en-US" sz="2000" b="1" dirty="0" smtClean="0">
              <a:solidFill>
                <a:schemeClr val="bg1"/>
              </a:solidFill>
            </a:endParaRPr>
          </a:p>
          <a:p>
            <a:pPr marL="0" lvl="0" indent="0" algn="ctr">
              <a:spcBef>
                <a:spcPct val="50000"/>
              </a:spcBef>
              <a:buNone/>
            </a:pPr>
            <a:r>
              <a:rPr lang="en-US" sz="2000" b="1" dirty="0" smtClean="0">
                <a:solidFill>
                  <a:schemeClr val="bg1"/>
                </a:solidFill>
              </a:rPr>
              <a:t>Create or import switch system configuration file into NI Switch Executive </a:t>
            </a:r>
          </a:p>
        </p:txBody>
      </p:sp>
      <p:sp>
        <p:nvSpPr>
          <p:cNvPr id="33" name="Content Placeholder 24"/>
          <p:cNvSpPr>
            <a:spLocks noGrp="1"/>
          </p:cNvSpPr>
          <p:nvPr>
            <p:ph sz="half" idx="2"/>
          </p:nvPr>
        </p:nvSpPr>
        <p:spPr bwMode="auto">
          <a:xfrm>
            <a:off x="4824495" y="1625600"/>
            <a:ext cx="3810000" cy="4406900"/>
          </a:xfrm>
          <a:prstGeom prst="rect">
            <a:avLst/>
          </a:prstGeom>
          <a:gradFill>
            <a:gsLst>
              <a:gs pos="0">
                <a:schemeClr val="tx1">
                  <a:lumMod val="50000"/>
                  <a:lumOff val="50000"/>
                </a:schemeClr>
              </a:gs>
              <a:gs pos="80000">
                <a:schemeClr val="tx1">
                  <a:lumMod val="65000"/>
                  <a:lumOff val="35000"/>
                </a:schemeClr>
              </a:gs>
              <a:gs pos="100000">
                <a:schemeClr val="tx1">
                  <a:lumMod val="75000"/>
                  <a:lumOff val="25000"/>
                </a:schemeClr>
              </a:gs>
            </a:gsLst>
          </a:gradFill>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lvl="0" indent="0" algn="ctr">
              <a:spcBef>
                <a:spcPct val="50000"/>
              </a:spcBef>
              <a:buNone/>
            </a:pPr>
            <a:endParaRPr lang="en-US" sz="2000" b="1" dirty="0" smtClean="0">
              <a:solidFill>
                <a:schemeClr val="bg1"/>
              </a:solidFill>
            </a:endParaRPr>
          </a:p>
          <a:p>
            <a:pPr marL="0" lvl="0" indent="0" algn="ctr">
              <a:spcBef>
                <a:spcPct val="50000"/>
              </a:spcBef>
              <a:buNone/>
            </a:pPr>
            <a:endParaRPr lang="en-US" sz="2000" b="1" dirty="0" smtClean="0">
              <a:solidFill>
                <a:schemeClr val="bg1"/>
              </a:solidFill>
            </a:endParaRPr>
          </a:p>
          <a:p>
            <a:pPr marL="0" indent="0" algn="ctr">
              <a:spcBef>
                <a:spcPct val="50000"/>
              </a:spcBef>
              <a:buNone/>
            </a:pPr>
            <a:r>
              <a:rPr lang="en-US" sz="2000" b="1" dirty="0" smtClean="0">
                <a:solidFill>
                  <a:schemeClr val="bg1"/>
                </a:solidFill>
              </a:rPr>
              <a:t>Configure the Switching property in NI </a:t>
            </a:r>
            <a:r>
              <a:rPr lang="en-US" sz="2000" b="1" dirty="0" err="1" smtClean="0">
                <a:solidFill>
                  <a:schemeClr val="bg1"/>
                </a:solidFill>
              </a:rPr>
              <a:t>TestStand</a:t>
            </a:r>
            <a:r>
              <a:rPr lang="en-US" sz="2000" b="1" dirty="0" smtClean="0">
                <a:solidFill>
                  <a:schemeClr val="bg1"/>
                </a:solidFill>
              </a:rPr>
              <a:t> to call preconfigured routes and route groups</a:t>
            </a:r>
          </a:p>
          <a:p>
            <a:pPr marL="0" lvl="0" indent="0" algn="ctr">
              <a:spcBef>
                <a:spcPct val="50000"/>
              </a:spcBef>
              <a:buNone/>
            </a:pPr>
            <a:endParaRPr lang="en-US" sz="2000" b="1" dirty="0" smtClean="0">
              <a:solidFill>
                <a:schemeClr val="bg1"/>
              </a:solidFill>
            </a:endParaRPr>
          </a:p>
        </p:txBody>
      </p:sp>
      <p:pic>
        <p:nvPicPr>
          <p:cNvPr id="44040" name="Picture 2"/>
          <p:cNvPicPr>
            <a:picLocks noChangeAspect="1" noChangeArrowheads="1"/>
          </p:cNvPicPr>
          <p:nvPr/>
        </p:nvPicPr>
        <p:blipFill>
          <a:blip r:embed="rId3" cstate="print"/>
          <a:stretch>
            <a:fillRect/>
          </a:stretch>
        </p:blipFill>
        <p:spPr bwMode="auto">
          <a:xfrm>
            <a:off x="862147" y="3309089"/>
            <a:ext cx="3129748" cy="2629595"/>
          </a:xfrm>
          <a:prstGeom prst="rect">
            <a:avLst/>
          </a:prstGeom>
          <a:noFill/>
          <a:ln w="9525">
            <a:noFill/>
            <a:miter lim="800000"/>
            <a:headEnd/>
            <a:tailEnd/>
          </a:ln>
        </p:spPr>
      </p:pic>
      <p:pic>
        <p:nvPicPr>
          <p:cNvPr id="185363" name="Picture 19"/>
          <p:cNvPicPr>
            <a:picLocks noChangeAspect="1" noChangeArrowheads="1"/>
          </p:cNvPicPr>
          <p:nvPr/>
        </p:nvPicPr>
        <p:blipFill>
          <a:blip r:embed="rId4" cstate="print"/>
          <a:stretch>
            <a:fillRect/>
          </a:stretch>
        </p:blipFill>
        <p:spPr bwMode="auto">
          <a:xfrm>
            <a:off x="4893136" y="4084321"/>
            <a:ext cx="3656948" cy="1528680"/>
          </a:xfrm>
          <a:prstGeom prst="rect">
            <a:avLst/>
          </a:prstGeom>
          <a:noFill/>
          <a:ln w="9525">
            <a:noFill/>
            <a:miter lim="800000"/>
            <a:headEnd/>
            <a:tailEnd/>
          </a:ln>
          <a:effectLst/>
        </p:spPr>
      </p:pic>
      <p:sp>
        <p:nvSpPr>
          <p:cNvPr id="29" name="Rectangle 28"/>
          <p:cNvSpPr/>
          <p:nvPr/>
        </p:nvSpPr>
        <p:spPr bwMode="auto">
          <a:xfrm>
            <a:off x="525380" y="1625600"/>
            <a:ext cx="3810646" cy="635000"/>
          </a:xfrm>
          <a:prstGeom prst="rect">
            <a:avLst/>
          </a:prstGeom>
          <a:gradFill>
            <a:gsLst>
              <a:gs pos="0">
                <a:srgbClr val="065FA3"/>
              </a:gs>
              <a:gs pos="80000">
                <a:srgbClr val="065FA3"/>
              </a:gs>
              <a:gs pos="100000">
                <a:schemeClr val="accent1">
                  <a:shade val="94000"/>
                  <a:satMod val="135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mj-lt"/>
              </a:rPr>
              <a:t>Step 1</a:t>
            </a:r>
          </a:p>
        </p:txBody>
      </p:sp>
      <p:sp>
        <p:nvSpPr>
          <p:cNvPr id="31" name="Rectangle 30"/>
          <p:cNvSpPr/>
          <p:nvPr/>
        </p:nvSpPr>
        <p:spPr>
          <a:xfrm>
            <a:off x="-5410200" y="2934176"/>
            <a:ext cx="4572000" cy="646331"/>
          </a:xfrm>
          <a:prstGeom prst="rect">
            <a:avLst/>
          </a:prstGeom>
        </p:spPr>
        <p:txBody>
          <a:bodyPr>
            <a:spAutoFit/>
          </a:bodyPr>
          <a:lstStyle/>
          <a:p>
            <a:pPr marL="0" indent="0" algn="ctr">
              <a:buNone/>
            </a:pPr>
            <a:endParaRPr lang="en-US" b="1" dirty="0" smtClean="0">
              <a:solidFill>
                <a:schemeClr val="bg1"/>
              </a:solidFill>
            </a:endParaRPr>
          </a:p>
          <a:p>
            <a:pPr marL="0" indent="0" algn="ctr">
              <a:buNone/>
            </a:pPr>
            <a:endParaRPr lang="en-US" b="1" dirty="0" smtClean="0">
              <a:solidFill>
                <a:schemeClr val="bg1"/>
              </a:solidFill>
            </a:endParaRPr>
          </a:p>
        </p:txBody>
      </p:sp>
      <p:sp>
        <p:nvSpPr>
          <p:cNvPr id="35" name="Rectangle 34"/>
          <p:cNvSpPr/>
          <p:nvPr/>
        </p:nvSpPr>
        <p:spPr bwMode="auto">
          <a:xfrm>
            <a:off x="4824495" y="1625600"/>
            <a:ext cx="3813048" cy="635000"/>
          </a:xfrm>
          <a:prstGeom prst="rect">
            <a:avLst/>
          </a:prstGeom>
          <a:gradFill>
            <a:gsLst>
              <a:gs pos="0">
                <a:srgbClr val="065FA3"/>
              </a:gs>
              <a:gs pos="80000">
                <a:srgbClr val="065FA3"/>
              </a:gs>
              <a:gs pos="100000">
                <a:schemeClr val="accent1">
                  <a:shade val="94000"/>
                  <a:satMod val="135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mj-lt"/>
              </a:rPr>
              <a:t>Step 2</a:t>
            </a:r>
          </a:p>
        </p:txBody>
      </p:sp>
      <p:sp>
        <p:nvSpPr>
          <p:cNvPr id="36" name="Right Arrow 35"/>
          <p:cNvSpPr/>
          <p:nvPr/>
        </p:nvSpPr>
        <p:spPr bwMode="auto">
          <a:xfrm>
            <a:off x="4350584" y="3585028"/>
            <a:ext cx="424616" cy="635000"/>
          </a:xfrm>
          <a:prstGeom prst="rightArrow">
            <a:avLst>
              <a:gd name="adj1" fmla="val 74000"/>
              <a:gd name="adj2" fmla="val 5000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000" b="1" i="0" u="none" strike="noStrike" cap="none" normalizeH="0" baseline="0" dirty="0" smtClean="0">
              <a:ln>
                <a:noFill/>
              </a:ln>
              <a:solidFill>
                <a:schemeClr val="bg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26374"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26375"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26371" name="Rectangle 13"/>
          <p:cNvSpPr>
            <a:spLocks noGrp="1" noChangeArrowheads="1"/>
          </p:cNvSpPr>
          <p:nvPr>
            <p:ph type="title"/>
          </p:nvPr>
        </p:nvSpPr>
        <p:spPr/>
        <p:txBody>
          <a:bodyPr/>
          <a:lstStyle/>
          <a:p>
            <a:pPr eaLnBrk="1" hangingPunct="1"/>
            <a:r>
              <a:rPr lang="en-US" dirty="0" smtClean="0"/>
              <a:t>Exercise 4</a:t>
            </a:r>
          </a:p>
        </p:txBody>
      </p:sp>
      <p:sp>
        <p:nvSpPr>
          <p:cNvPr id="826372" name="Text Box 14"/>
          <p:cNvSpPr txBox="1">
            <a:spLocks noChangeArrowheads="1"/>
          </p:cNvSpPr>
          <p:nvPr/>
        </p:nvSpPr>
        <p:spPr bwMode="auto">
          <a:xfrm>
            <a:off x="938213" y="3770313"/>
            <a:ext cx="6910387" cy="1815882"/>
          </a:xfrm>
          <a:prstGeom prst="rect">
            <a:avLst/>
          </a:prstGeom>
          <a:noFill/>
          <a:ln w="9525">
            <a:noFill/>
            <a:miter lim="800000"/>
            <a:headEnd type="none" w="sm" len="sm"/>
            <a:tailEnd type="none" w="sm" len="sm"/>
          </a:ln>
        </p:spPr>
        <p:txBody>
          <a:bodyPr>
            <a:spAutoFit/>
          </a:bodyPr>
          <a:lstStyle/>
          <a:p>
            <a:pPr marL="233363" indent="-233363" eaLnBrk="0" hangingPunct="0">
              <a:spcBef>
                <a:spcPct val="20000"/>
              </a:spcBef>
              <a:buSzPct val="70000"/>
              <a:buFontTx/>
              <a:buChar char="•"/>
            </a:pPr>
            <a:r>
              <a:rPr lang="en-US" sz="2800" dirty="0" smtClean="0"/>
              <a:t>Create a new step for testing the second LED and add switching </a:t>
            </a:r>
            <a:r>
              <a:rPr lang="en-US" sz="2800" dirty="0"/>
              <a:t>operations to </a:t>
            </a:r>
            <a:r>
              <a:rPr lang="en-US" sz="2800" dirty="0" smtClean="0"/>
              <a:t>the test steps for the two LEDs, filter, and FET on one UUT.</a:t>
            </a:r>
            <a:endParaRPr lang="en-US" sz="2800" dirty="0">
              <a:solidFill>
                <a:schemeClr val="bg1"/>
              </a:solidFill>
            </a:endParaRPr>
          </a:p>
        </p:txBody>
      </p:sp>
      <p:sp>
        <p:nvSpPr>
          <p:cNvPr id="826373" name="Rectangle 15"/>
          <p:cNvSpPr>
            <a:spLocks noChangeArrowheads="1"/>
          </p:cNvSpPr>
          <p:nvPr/>
        </p:nvSpPr>
        <p:spPr bwMode="auto">
          <a:xfrm>
            <a:off x="381000" y="1447800"/>
            <a:ext cx="8534400" cy="1981200"/>
          </a:xfrm>
          <a:prstGeom prst="rect">
            <a:avLst/>
          </a:prstGeom>
          <a:noFill/>
          <a:ln w="9525">
            <a:noFill/>
            <a:miter lim="800000"/>
            <a:headEnd/>
            <a:tailEnd/>
          </a:ln>
        </p:spPr>
        <p:txBody>
          <a:bodyPr/>
          <a:lstStyle/>
          <a:p>
            <a:pPr>
              <a:lnSpc>
                <a:spcPct val="90000"/>
              </a:lnSpc>
              <a:tabLst>
                <a:tab pos="8229600" algn="r"/>
              </a:tabLst>
            </a:pPr>
            <a:r>
              <a:rPr lang="en-US" sz="3600" dirty="0"/>
              <a:t>Integrating Switching into the </a:t>
            </a:r>
            <a:r>
              <a:rPr lang="en-US" sz="3600" dirty="0" smtClean="0"/>
              <a:t>Sequence using NI </a:t>
            </a:r>
            <a:r>
              <a:rPr lang="en-US" sz="3600" dirty="0"/>
              <a:t>Switch Executive</a:t>
            </a:r>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10 minutes	</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5" name="Rectangle 4"/>
          <p:cNvSpPr>
            <a:spLocks noGrp="1" noChangeArrowheads="1"/>
          </p:cNvSpPr>
          <p:nvPr>
            <p:ph type="title"/>
          </p:nvPr>
        </p:nvSpPr>
        <p:spPr>
          <a:xfrm>
            <a:off x="444500" y="215900"/>
            <a:ext cx="8519988" cy="1155700"/>
          </a:xfrm>
        </p:spPr>
        <p:txBody>
          <a:bodyPr/>
          <a:lstStyle/>
          <a:p>
            <a:pPr eaLnBrk="1" hangingPunct="1"/>
            <a:r>
              <a:rPr lang="en-US" sz="3200" dirty="0" smtClean="0"/>
              <a:t>Sequential vs. Parallel vs. Auto-scheduled Execution</a:t>
            </a:r>
          </a:p>
        </p:txBody>
      </p:sp>
      <p:pic>
        <p:nvPicPr>
          <p:cNvPr id="830466" name="Picture 7"/>
          <p:cNvPicPr>
            <a:picLocks noChangeAspect="1" noChangeArrowheads="1"/>
          </p:cNvPicPr>
          <p:nvPr/>
        </p:nvPicPr>
        <p:blipFill>
          <a:blip r:embed="rId3" cstate="print"/>
          <a:srcRect/>
          <a:stretch>
            <a:fillRect/>
          </a:stretch>
        </p:blipFill>
        <p:spPr bwMode="auto">
          <a:xfrm>
            <a:off x="187243" y="1497000"/>
            <a:ext cx="5104837" cy="4370933"/>
          </a:xfrm>
          <a:prstGeom prst="rect">
            <a:avLst/>
          </a:prstGeom>
          <a:noFill/>
          <a:ln w="9525">
            <a:noFill/>
            <a:miter lim="800000"/>
            <a:headEnd/>
            <a:tailEnd/>
          </a:ln>
        </p:spPr>
      </p:pic>
      <p:sp>
        <p:nvSpPr>
          <p:cNvPr id="5" name="Rectangle 3"/>
          <p:cNvSpPr txBox="1">
            <a:spLocks noChangeArrowheads="1"/>
          </p:cNvSpPr>
          <p:nvPr/>
        </p:nvSpPr>
        <p:spPr>
          <a:xfrm>
            <a:off x="5303744" y="1497000"/>
            <a:ext cx="3563888" cy="1440160"/>
          </a:xfrm>
          <a:prstGeom prst="rect">
            <a:avLst/>
          </a:prstGeom>
        </p:spPr>
        <p:txBody>
          <a:bodyPr>
            <a:normAutofit/>
          </a:bodyPr>
          <a:lstStyle/>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dirty="0" smtClean="0">
                <a:cs typeface="Arial"/>
              </a:rPr>
              <a:t>Simple 1 UUT test fixture</a:t>
            </a:r>
          </a:p>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dirty="0" smtClean="0">
                <a:cs typeface="Arial"/>
              </a:rPr>
              <a:t>Extremely simple code structure</a:t>
            </a:r>
          </a:p>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Arial"/>
              </a:rPr>
              <a:t>12 time blocks for 4 units</a:t>
            </a:r>
          </a:p>
        </p:txBody>
      </p:sp>
      <p:sp>
        <p:nvSpPr>
          <p:cNvPr id="6" name="Rectangle 3"/>
          <p:cNvSpPr txBox="1">
            <a:spLocks noChangeArrowheads="1"/>
          </p:cNvSpPr>
          <p:nvPr/>
        </p:nvSpPr>
        <p:spPr>
          <a:xfrm>
            <a:off x="5303744" y="3009352"/>
            <a:ext cx="3888432" cy="1440160"/>
          </a:xfrm>
          <a:prstGeom prst="rect">
            <a:avLst/>
          </a:prstGeom>
        </p:spPr>
        <p:txBody>
          <a:bodyPr>
            <a:normAutofit/>
          </a:bodyPr>
          <a:lstStyle/>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dirty="0" smtClean="0">
                <a:cs typeface="Arial"/>
              </a:rPr>
              <a:t>Multiple UUTs in parallel</a:t>
            </a:r>
          </a:p>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dirty="0" smtClean="0">
                <a:cs typeface="Arial"/>
              </a:rPr>
              <a:t>Switching allows hardware </a:t>
            </a:r>
            <a:br>
              <a:rPr lang="en-US" dirty="0" smtClean="0">
                <a:cs typeface="Arial"/>
              </a:rPr>
            </a:br>
            <a:r>
              <a:rPr lang="en-US" dirty="0" smtClean="0">
                <a:cs typeface="Arial"/>
              </a:rPr>
              <a:t>to be shared</a:t>
            </a:r>
          </a:p>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Arial"/>
              </a:rPr>
              <a:t>~30–60% decrease in testing time</a:t>
            </a:r>
          </a:p>
        </p:txBody>
      </p:sp>
      <p:sp>
        <p:nvSpPr>
          <p:cNvPr id="7" name="Rectangle 3"/>
          <p:cNvSpPr txBox="1">
            <a:spLocks noChangeArrowheads="1"/>
          </p:cNvSpPr>
          <p:nvPr/>
        </p:nvSpPr>
        <p:spPr>
          <a:xfrm>
            <a:off x="5303560" y="4509488"/>
            <a:ext cx="3840440" cy="1668032"/>
          </a:xfrm>
          <a:prstGeom prst="rect">
            <a:avLst/>
          </a:prstGeom>
        </p:spPr>
        <p:txBody>
          <a:bodyPr>
            <a:normAutofit/>
          </a:bodyPr>
          <a:lstStyle/>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lang="en-US" dirty="0" smtClean="0">
                <a:cs typeface="Arial"/>
              </a:rPr>
              <a:t>Same HW setup as above</a:t>
            </a:r>
          </a:p>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Arial"/>
              </a:rPr>
              <a:t>TestStand auto-schedules resources</a:t>
            </a:r>
          </a:p>
          <a:p>
            <a:pPr marL="119063" marR="0" lvl="0" indent="-119063" algn="l" defTabSz="457174" rtl="0" eaLnBrk="1" fontAlgn="auto" latinLnBrk="0" hangingPunct="1">
              <a:lnSpc>
                <a:spcPct val="90000"/>
              </a:lnSpc>
              <a:spcBef>
                <a:spcPts val="573"/>
              </a:spcBef>
              <a:spcAft>
                <a:spcPts val="0"/>
              </a:spcAft>
              <a:buClr>
                <a:schemeClr val="bg1">
                  <a:lumMod val="50000"/>
                </a:schemeClr>
              </a:buClr>
              <a:buSzPct val="70000"/>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Arial"/>
              </a:rPr>
              <a:t>~15–20% further decrease in testing time</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4309242" y="6411310"/>
            <a:ext cx="609600" cy="2207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Resource Usage Profiler</a:t>
            </a:r>
            <a:endParaRPr lang="en-US" dirty="0"/>
          </a:p>
        </p:txBody>
      </p:sp>
      <p:sp>
        <p:nvSpPr>
          <p:cNvPr id="3" name="Text Placeholder 2"/>
          <p:cNvSpPr>
            <a:spLocks noGrp="1"/>
          </p:cNvSpPr>
          <p:nvPr>
            <p:ph idx="1"/>
          </p:nvPr>
        </p:nvSpPr>
        <p:spPr>
          <a:xfrm>
            <a:off x="478332" y="1121384"/>
            <a:ext cx="8165605" cy="1621816"/>
          </a:xfrm>
        </p:spPr>
        <p:txBody>
          <a:bodyPr>
            <a:normAutofit fontScale="92500"/>
          </a:bodyPr>
          <a:lstStyle/>
          <a:p>
            <a:r>
              <a:rPr lang="en-US" dirty="0" smtClean="0"/>
              <a:t>Provides immediate visualization and performance </a:t>
            </a:r>
            <a:br>
              <a:rPr lang="en-US" dirty="0" smtClean="0"/>
            </a:br>
            <a:r>
              <a:rPr lang="en-US" dirty="0" smtClean="0"/>
              <a:t>statistics for all current executions, threads, and resources</a:t>
            </a:r>
          </a:p>
          <a:p>
            <a:r>
              <a:rPr lang="en-US" dirty="0" smtClean="0"/>
              <a:t>A fully optimized test should take 4X the longest test time</a:t>
            </a:r>
            <a:endParaRPr lang="en-US" dirty="0"/>
          </a:p>
        </p:txBody>
      </p:sp>
      <p:grpSp>
        <p:nvGrpSpPr>
          <p:cNvPr id="17" name="Sequential"/>
          <p:cNvGrpSpPr/>
          <p:nvPr/>
        </p:nvGrpSpPr>
        <p:grpSpPr>
          <a:xfrm>
            <a:off x="1244186" y="2539143"/>
            <a:ext cx="6675297" cy="3897859"/>
            <a:chOff x="1244186" y="2339453"/>
            <a:chExt cx="6675297" cy="3897859"/>
          </a:xfrm>
        </p:grpSpPr>
        <p:pic>
          <p:nvPicPr>
            <p:cNvPr id="263171" name="Sequential" descr="C:\Users\llindstr\Desktop\ProfilerSequential.png"/>
            <p:cNvPicPr>
              <a:picLocks noChangeAspect="1" noChangeArrowheads="1"/>
            </p:cNvPicPr>
            <p:nvPr/>
          </p:nvPicPr>
          <p:blipFill>
            <a:blip r:embed="rId3" cstate="print"/>
            <a:srcRect/>
            <a:stretch>
              <a:fillRect/>
            </a:stretch>
          </p:blipFill>
          <p:spPr bwMode="auto">
            <a:xfrm>
              <a:off x="1244186" y="2339453"/>
              <a:ext cx="6675297" cy="3413059"/>
            </a:xfrm>
            <a:prstGeom prst="rect">
              <a:avLst/>
            </a:prstGeom>
            <a:noFill/>
          </p:spPr>
        </p:pic>
        <p:sp>
          <p:nvSpPr>
            <p:cNvPr id="8" name="Sequential Text"/>
            <p:cNvSpPr txBox="1"/>
            <p:nvPr/>
          </p:nvSpPr>
          <p:spPr>
            <a:xfrm>
              <a:off x="3203848" y="5837202"/>
              <a:ext cx="2736304" cy="400110"/>
            </a:xfrm>
            <a:prstGeom prst="rect">
              <a:avLst/>
            </a:prstGeom>
            <a:noFill/>
          </p:spPr>
          <p:txBody>
            <a:bodyPr wrap="square" rtlCol="0">
              <a:spAutoFit/>
            </a:bodyPr>
            <a:lstStyle/>
            <a:p>
              <a:pPr algn="ctr"/>
              <a:r>
                <a:rPr lang="en-US" sz="2000" dirty="0" smtClean="0">
                  <a:latin typeface="+mj-lt"/>
                </a:rPr>
                <a:t>Sequential Execution </a:t>
              </a:r>
              <a:endParaRPr lang="en-US" sz="2000" dirty="0">
                <a:latin typeface="+mj-lt"/>
              </a:endParaRPr>
            </a:p>
          </p:txBody>
        </p:sp>
      </p:grpSp>
      <p:grpSp>
        <p:nvGrpSpPr>
          <p:cNvPr id="16" name="Parallel"/>
          <p:cNvGrpSpPr/>
          <p:nvPr/>
        </p:nvGrpSpPr>
        <p:grpSpPr>
          <a:xfrm>
            <a:off x="1243584" y="2540554"/>
            <a:ext cx="6692858" cy="3887531"/>
            <a:chOff x="1243584" y="2340864"/>
            <a:chExt cx="6692858" cy="3887531"/>
          </a:xfrm>
        </p:grpSpPr>
        <p:pic>
          <p:nvPicPr>
            <p:cNvPr id="263172" name="Parallel" descr="C:\Users\llindstr\Desktop\ProfilerParallel.png"/>
            <p:cNvPicPr>
              <a:picLocks noChangeAspect="1" noChangeArrowheads="1"/>
            </p:cNvPicPr>
            <p:nvPr/>
          </p:nvPicPr>
          <p:blipFill>
            <a:blip r:embed="rId4" cstate="print"/>
            <a:srcRect/>
            <a:stretch>
              <a:fillRect/>
            </a:stretch>
          </p:blipFill>
          <p:spPr bwMode="auto">
            <a:xfrm>
              <a:off x="1243584" y="2340864"/>
              <a:ext cx="6692858" cy="3421429"/>
            </a:xfrm>
            <a:prstGeom prst="rect">
              <a:avLst/>
            </a:prstGeom>
            <a:noFill/>
          </p:spPr>
        </p:pic>
        <p:sp>
          <p:nvSpPr>
            <p:cNvPr id="12" name="Parallel Text"/>
            <p:cNvSpPr txBox="1"/>
            <p:nvPr/>
          </p:nvSpPr>
          <p:spPr>
            <a:xfrm>
              <a:off x="3213485" y="5828285"/>
              <a:ext cx="2736304" cy="400110"/>
            </a:xfrm>
            <a:prstGeom prst="rect">
              <a:avLst/>
            </a:prstGeom>
            <a:noFill/>
          </p:spPr>
          <p:txBody>
            <a:bodyPr wrap="square" rtlCol="0">
              <a:spAutoFit/>
            </a:bodyPr>
            <a:lstStyle/>
            <a:p>
              <a:pPr algn="ctr"/>
              <a:r>
                <a:rPr lang="en-US" sz="2000" dirty="0" smtClean="0">
                  <a:latin typeface="+mj-lt"/>
                </a:rPr>
                <a:t>Parallel Execution</a:t>
              </a:r>
              <a:endParaRPr lang="en-US" sz="2000" dirty="0">
                <a:latin typeface="+mj-lt"/>
              </a:endParaRPr>
            </a:p>
          </p:txBody>
        </p:sp>
      </p:grpSp>
      <p:grpSp>
        <p:nvGrpSpPr>
          <p:cNvPr id="14" name="Auto-Scheduled"/>
          <p:cNvGrpSpPr/>
          <p:nvPr/>
        </p:nvGrpSpPr>
        <p:grpSpPr>
          <a:xfrm>
            <a:off x="1243584" y="2540554"/>
            <a:ext cx="6692858" cy="3892970"/>
            <a:chOff x="1243584" y="2340864"/>
            <a:chExt cx="6692858" cy="3892970"/>
          </a:xfrm>
        </p:grpSpPr>
        <p:pic>
          <p:nvPicPr>
            <p:cNvPr id="263173" name="Auto-Scheduled" descr="C:\Users\llindstr\Desktop\ProfilerAutoScheduled.png"/>
            <p:cNvPicPr>
              <a:picLocks noChangeAspect="1" noChangeArrowheads="1"/>
            </p:cNvPicPr>
            <p:nvPr/>
          </p:nvPicPr>
          <p:blipFill>
            <a:blip r:embed="rId5" cstate="print"/>
            <a:srcRect/>
            <a:stretch>
              <a:fillRect/>
            </a:stretch>
          </p:blipFill>
          <p:spPr bwMode="auto">
            <a:xfrm>
              <a:off x="1243584" y="2340864"/>
              <a:ext cx="6692858" cy="3421429"/>
            </a:xfrm>
            <a:prstGeom prst="rect">
              <a:avLst/>
            </a:prstGeom>
            <a:noFill/>
          </p:spPr>
        </p:pic>
        <p:sp>
          <p:nvSpPr>
            <p:cNvPr id="13" name="Auto-Scheduled Text"/>
            <p:cNvSpPr txBox="1"/>
            <p:nvPr/>
          </p:nvSpPr>
          <p:spPr>
            <a:xfrm>
              <a:off x="2892344" y="5833724"/>
              <a:ext cx="3383280" cy="400110"/>
            </a:xfrm>
            <a:prstGeom prst="rect">
              <a:avLst/>
            </a:prstGeom>
            <a:noFill/>
          </p:spPr>
          <p:txBody>
            <a:bodyPr wrap="square" rtlCol="0">
              <a:spAutoFit/>
            </a:bodyPr>
            <a:lstStyle/>
            <a:p>
              <a:pPr algn="ctr"/>
              <a:r>
                <a:rPr lang="en-US" sz="2000" dirty="0" smtClean="0">
                  <a:latin typeface="+mj-lt"/>
                </a:rPr>
                <a:t>Auto-Scheduled Execution</a:t>
              </a:r>
              <a:endParaRPr lang="en-US" sz="2000"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par>
                                <p:cTn id="16" presetID="10" presetClass="exit" presetSubtype="0" fill="hold" nodeType="withEffect">
                                  <p:stCondLst>
                                    <p:cond delay="0"/>
                                  </p:stCondLst>
                                  <p:childTnLst>
                                    <p:animEffect transition="out" filter="fade">
                                      <p:cBhvr>
                                        <p:cTn id="17" dur="1000"/>
                                        <p:tgtEl>
                                          <p:spTgt spid="17"/>
                                        </p:tgtEl>
                                      </p:cBhvr>
                                    </p:animEffect>
                                    <p:set>
                                      <p:cBhvr>
                                        <p:cTn id="18" dur="1" fill="hold">
                                          <p:stCondLst>
                                            <p:cond delay="999"/>
                                          </p:stCondLst>
                                        </p:cTn>
                                        <p:tgtEl>
                                          <p:spTgt spid="17"/>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1000"/>
                                        <p:tgtEl>
                                          <p:spTgt spid="14"/>
                                        </p:tgtEl>
                                      </p:cBhvr>
                                    </p:animEffect>
                                    <p:set>
                                      <p:cBhvr>
                                        <p:cTn id="21" dur="1" fill="hold">
                                          <p:stCondLst>
                                            <p:cond delay="999"/>
                                          </p:stCondLst>
                                        </p:cTn>
                                        <p:tgtEl>
                                          <p:spTgt spid="1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fade">
                                      <p:cBhvr>
                                        <p:cTn id="29" dur="1000"/>
                                        <p:tgtEl>
                                          <p:spTgt spid="3">
                                            <p:txEl>
                                              <p:pRg st="1" end="1"/>
                                            </p:txEl>
                                          </p:spTgt>
                                        </p:tgtEl>
                                      </p:cBhvr>
                                    </p:animEffect>
                                  </p:childTnLst>
                                </p:cTn>
                              </p:par>
                              <p:par>
                                <p:cTn id="30" presetID="10" presetClass="exit" presetSubtype="0" fill="hold" nodeType="withEffect">
                                  <p:stCondLst>
                                    <p:cond delay="0"/>
                                  </p:stCondLst>
                                  <p:childTnLst>
                                    <p:animEffect transition="out" filter="fade">
                                      <p:cBhvr>
                                        <p:cTn id="31" dur="1000"/>
                                        <p:tgtEl>
                                          <p:spTgt spid="16"/>
                                        </p:tgtEl>
                                      </p:cBhvr>
                                    </p:animEffect>
                                    <p:set>
                                      <p:cBhvr>
                                        <p:cTn id="32" dur="1" fill="hold">
                                          <p:stCondLst>
                                            <p:cond delay="999"/>
                                          </p:stCondLst>
                                        </p:cTn>
                                        <p:tgtEl>
                                          <p:spTgt spid="16"/>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1000"/>
                                        <p:tgtEl>
                                          <p:spTgt spid="17"/>
                                        </p:tgtEl>
                                      </p:cBhvr>
                                    </p:animEffect>
                                    <p:set>
                                      <p:cBhvr>
                                        <p:cTn id="35" dur="1" fill="hold">
                                          <p:stCondLst>
                                            <p:cond delay="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AutoShape 2"/>
          <p:cNvSpPr>
            <a:spLocks noChangeArrowheads="1"/>
          </p:cNvSpPr>
          <p:nvPr/>
        </p:nvSpPr>
        <p:spPr bwMode="auto">
          <a:xfrm>
            <a:off x="228600" y="1337794"/>
            <a:ext cx="2057400" cy="4569521"/>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t"/>
          <a:lstStyle/>
          <a:p>
            <a:pPr algn="ctr"/>
            <a:r>
              <a:rPr lang="en-US" sz="2000" dirty="0" smtClean="0">
                <a:latin typeface="+mj-lt"/>
              </a:rPr>
              <a:t>Test Hardware</a:t>
            </a:r>
            <a:endParaRPr lang="en-US" sz="2000" dirty="0">
              <a:latin typeface="+mj-lt"/>
            </a:endParaRPr>
          </a:p>
        </p:txBody>
      </p:sp>
      <p:sp>
        <p:nvSpPr>
          <p:cNvPr id="17410" name="AutoShape 2"/>
          <p:cNvSpPr>
            <a:spLocks noChangeArrowheads="1"/>
          </p:cNvSpPr>
          <p:nvPr/>
        </p:nvSpPr>
        <p:spPr bwMode="auto">
          <a:xfrm>
            <a:off x="2569024" y="1337794"/>
            <a:ext cx="3316514" cy="4569521"/>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t"/>
          <a:lstStyle/>
          <a:p>
            <a:pPr algn="ctr"/>
            <a:r>
              <a:rPr lang="en-US" sz="2000" dirty="0" smtClean="0">
                <a:latin typeface="+mj-lt"/>
              </a:rPr>
              <a:t>Switch Hardware</a:t>
            </a:r>
          </a:p>
        </p:txBody>
      </p:sp>
      <p:sp>
        <p:nvSpPr>
          <p:cNvPr id="17412" name="AutoShape 4"/>
          <p:cNvSpPr>
            <a:spLocks noChangeArrowheads="1"/>
          </p:cNvSpPr>
          <p:nvPr/>
        </p:nvSpPr>
        <p:spPr bwMode="auto">
          <a:xfrm>
            <a:off x="2717795" y="2372457"/>
            <a:ext cx="3018972" cy="3367314"/>
          </a:xfrm>
          <a:prstGeom prst="roundRect">
            <a:avLst>
              <a:gd name="adj" fmla="val 16667"/>
            </a:avLst>
          </a:prstGeom>
          <a:ln>
            <a:headEnd/>
            <a:tailEnd/>
          </a:ln>
          <a:effectLst/>
        </p:spPr>
        <p:style>
          <a:lnRef idx="1">
            <a:schemeClr val="accent1"/>
          </a:lnRef>
          <a:fillRef idx="2">
            <a:schemeClr val="accent1"/>
          </a:fillRef>
          <a:effectRef idx="1">
            <a:schemeClr val="accent1"/>
          </a:effectRef>
          <a:fontRef idx="minor">
            <a:schemeClr val="dk1"/>
          </a:fontRef>
        </p:style>
        <p:txBody>
          <a:bodyPr wrap="none" anchor="t"/>
          <a:lstStyle/>
          <a:p>
            <a:pPr algn="r"/>
            <a:r>
              <a:rPr lang="en-US" dirty="0" smtClean="0">
                <a:latin typeface="Arial Narrow" pitchFamily="34" charset="0"/>
              </a:rPr>
              <a:t>8X64 Matrix Topology</a:t>
            </a:r>
          </a:p>
        </p:txBody>
      </p:sp>
      <p:sp>
        <p:nvSpPr>
          <p:cNvPr id="17419" name="AutoShape 11"/>
          <p:cNvSpPr>
            <a:spLocks noChangeArrowheads="1"/>
          </p:cNvSpPr>
          <p:nvPr/>
        </p:nvSpPr>
        <p:spPr bwMode="auto">
          <a:xfrm>
            <a:off x="318166" y="3193961"/>
            <a:ext cx="1828800" cy="857251"/>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smtClean="0">
                <a:latin typeface="Arial Narrow" pitchFamily="34" charset="0"/>
              </a:rPr>
              <a:t>Arbitrary </a:t>
            </a:r>
          </a:p>
          <a:p>
            <a:pPr algn="ctr"/>
            <a:r>
              <a:rPr lang="en-US" dirty="0" smtClean="0">
                <a:latin typeface="Arial Narrow" pitchFamily="34" charset="0"/>
              </a:rPr>
              <a:t>Waveform</a:t>
            </a:r>
          </a:p>
          <a:p>
            <a:pPr algn="ctr"/>
            <a:r>
              <a:rPr lang="en-US" dirty="0" smtClean="0">
                <a:latin typeface="Arial Narrow" pitchFamily="34" charset="0"/>
              </a:rPr>
              <a:t>Generator</a:t>
            </a:r>
            <a:endParaRPr lang="en-US" dirty="0">
              <a:latin typeface="Arial Narrow" pitchFamily="34" charset="0"/>
            </a:endParaRPr>
          </a:p>
        </p:txBody>
      </p:sp>
      <p:sp>
        <p:nvSpPr>
          <p:cNvPr id="17421" name="AutoShape 13"/>
          <p:cNvSpPr>
            <a:spLocks noChangeArrowheads="1"/>
          </p:cNvSpPr>
          <p:nvPr/>
        </p:nvSpPr>
        <p:spPr bwMode="auto">
          <a:xfrm>
            <a:off x="6164408" y="1334281"/>
            <a:ext cx="2743200" cy="4726637"/>
          </a:xfrm>
          <a:prstGeom prst="roundRect">
            <a:avLst>
              <a:gd name="adj" fmla="val 16667"/>
            </a:avLst>
          </a:prstGeom>
          <a:gradFill>
            <a:gsLst>
              <a:gs pos="0">
                <a:schemeClr val="tx1">
                  <a:lumMod val="50000"/>
                  <a:lumOff val="50000"/>
                </a:schemeClr>
              </a:gs>
              <a:gs pos="80000">
                <a:schemeClr val="tx1">
                  <a:lumMod val="65000"/>
                  <a:lumOff val="35000"/>
                </a:schemeClr>
              </a:gs>
              <a:gs pos="100000">
                <a:schemeClr val="tx1">
                  <a:lumMod val="75000"/>
                  <a:lumOff val="25000"/>
                </a:schemeClr>
              </a:gs>
            </a:gsLst>
          </a:gradFill>
          <a:ln>
            <a:headEnd/>
            <a:tailEnd/>
          </a:ln>
        </p:spPr>
        <p:style>
          <a:lnRef idx="0">
            <a:schemeClr val="dk1"/>
          </a:lnRef>
          <a:fillRef idx="3">
            <a:schemeClr val="dk1"/>
          </a:fillRef>
          <a:effectRef idx="3">
            <a:schemeClr val="dk1"/>
          </a:effectRef>
          <a:fontRef idx="minor">
            <a:schemeClr val="lt1"/>
          </a:fontRef>
        </p:style>
        <p:txBody>
          <a:bodyPr wrap="none" anchor="t"/>
          <a:lstStyle/>
          <a:p>
            <a:pPr algn="ctr"/>
            <a:r>
              <a:rPr lang="en-US" sz="2000" dirty="0" smtClean="0">
                <a:latin typeface="+mj-lt"/>
              </a:rPr>
              <a:t>Unit Under Test</a:t>
            </a:r>
            <a:endParaRPr lang="en-US" sz="2000" dirty="0">
              <a:latin typeface="+mj-lt"/>
            </a:endParaRPr>
          </a:p>
        </p:txBody>
      </p:sp>
      <p:sp>
        <p:nvSpPr>
          <p:cNvPr id="17456" name="Line 48"/>
          <p:cNvSpPr>
            <a:spLocks noChangeShapeType="1"/>
          </p:cNvSpPr>
          <p:nvPr/>
        </p:nvSpPr>
        <p:spPr bwMode="auto">
          <a:xfrm>
            <a:off x="2884709" y="4656360"/>
            <a:ext cx="2616200" cy="0"/>
          </a:xfrm>
          <a:prstGeom prst="line">
            <a:avLst/>
          </a:prstGeom>
          <a:noFill/>
          <a:ln w="28575">
            <a:solidFill>
              <a:schemeClr val="tx1"/>
            </a:solidFill>
            <a:round/>
            <a:headEnd/>
            <a:tailEnd/>
          </a:ln>
          <a:effectLst/>
        </p:spPr>
        <p:txBody>
          <a:bodyPr wrap="none" anchor="ctr"/>
          <a:lstStyle/>
          <a:p>
            <a:endParaRPr lang="en-US"/>
          </a:p>
        </p:txBody>
      </p:sp>
      <p:sp>
        <p:nvSpPr>
          <p:cNvPr id="17457" name="Line 49"/>
          <p:cNvSpPr>
            <a:spLocks noChangeShapeType="1"/>
          </p:cNvSpPr>
          <p:nvPr/>
        </p:nvSpPr>
        <p:spPr bwMode="auto">
          <a:xfrm>
            <a:off x="2884709" y="4808760"/>
            <a:ext cx="2616200" cy="0"/>
          </a:xfrm>
          <a:prstGeom prst="line">
            <a:avLst/>
          </a:prstGeom>
          <a:noFill/>
          <a:ln w="28575">
            <a:solidFill>
              <a:schemeClr val="tx1"/>
            </a:solidFill>
            <a:round/>
            <a:headEnd/>
            <a:tailEnd/>
          </a:ln>
          <a:effectLst/>
        </p:spPr>
        <p:txBody>
          <a:bodyPr wrap="none" anchor="ctr"/>
          <a:lstStyle/>
          <a:p>
            <a:endParaRPr lang="en-US"/>
          </a:p>
        </p:txBody>
      </p:sp>
      <p:sp>
        <p:nvSpPr>
          <p:cNvPr id="17458" name="Line 50"/>
          <p:cNvSpPr>
            <a:spLocks noChangeShapeType="1"/>
          </p:cNvSpPr>
          <p:nvPr/>
        </p:nvSpPr>
        <p:spPr bwMode="auto">
          <a:xfrm>
            <a:off x="2884709" y="4961160"/>
            <a:ext cx="2616200" cy="0"/>
          </a:xfrm>
          <a:prstGeom prst="line">
            <a:avLst/>
          </a:prstGeom>
          <a:noFill/>
          <a:ln w="28575">
            <a:solidFill>
              <a:schemeClr val="tx1"/>
            </a:solidFill>
            <a:round/>
            <a:headEnd/>
            <a:tailEnd/>
          </a:ln>
          <a:effectLst/>
        </p:spPr>
        <p:txBody>
          <a:bodyPr wrap="none" anchor="ctr"/>
          <a:lstStyle/>
          <a:p>
            <a:endParaRPr lang="en-US"/>
          </a:p>
        </p:txBody>
      </p:sp>
      <p:sp>
        <p:nvSpPr>
          <p:cNvPr id="17459" name="Line 51"/>
          <p:cNvSpPr>
            <a:spLocks noChangeShapeType="1"/>
          </p:cNvSpPr>
          <p:nvPr/>
        </p:nvSpPr>
        <p:spPr bwMode="auto">
          <a:xfrm>
            <a:off x="2884709" y="5113560"/>
            <a:ext cx="2616200" cy="0"/>
          </a:xfrm>
          <a:prstGeom prst="line">
            <a:avLst/>
          </a:prstGeom>
          <a:noFill/>
          <a:ln w="28575">
            <a:solidFill>
              <a:schemeClr val="tx1"/>
            </a:solidFill>
            <a:round/>
            <a:headEnd/>
            <a:tailEnd/>
          </a:ln>
          <a:effectLst/>
        </p:spPr>
        <p:txBody>
          <a:bodyPr wrap="none" anchor="ctr"/>
          <a:lstStyle/>
          <a:p>
            <a:endParaRPr lang="en-US"/>
          </a:p>
        </p:txBody>
      </p:sp>
      <p:sp>
        <p:nvSpPr>
          <p:cNvPr id="17460" name="Line 52"/>
          <p:cNvSpPr>
            <a:spLocks noChangeShapeType="1"/>
          </p:cNvSpPr>
          <p:nvPr/>
        </p:nvSpPr>
        <p:spPr bwMode="auto">
          <a:xfrm>
            <a:off x="2884709" y="5265960"/>
            <a:ext cx="2616200" cy="0"/>
          </a:xfrm>
          <a:prstGeom prst="line">
            <a:avLst/>
          </a:prstGeom>
          <a:noFill/>
          <a:ln w="28575">
            <a:solidFill>
              <a:schemeClr val="tx1"/>
            </a:solidFill>
            <a:round/>
            <a:headEnd/>
            <a:tailEnd/>
          </a:ln>
          <a:effectLst/>
        </p:spPr>
        <p:txBody>
          <a:bodyPr wrap="none" anchor="ctr"/>
          <a:lstStyle/>
          <a:p>
            <a:endParaRPr lang="en-US"/>
          </a:p>
        </p:txBody>
      </p:sp>
      <p:sp>
        <p:nvSpPr>
          <p:cNvPr id="121" name="AutoShape 11"/>
          <p:cNvSpPr>
            <a:spLocks noChangeArrowheads="1"/>
          </p:cNvSpPr>
          <p:nvPr/>
        </p:nvSpPr>
        <p:spPr bwMode="auto">
          <a:xfrm>
            <a:off x="318166" y="2436882"/>
            <a:ext cx="1828800" cy="697436"/>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smtClean="0">
                <a:latin typeface="Arial Narrow" pitchFamily="34" charset="0"/>
              </a:rPr>
              <a:t>High Speed </a:t>
            </a:r>
          </a:p>
          <a:p>
            <a:pPr algn="ctr"/>
            <a:r>
              <a:rPr lang="en-US" dirty="0" smtClean="0">
                <a:latin typeface="Arial Narrow" pitchFamily="34" charset="0"/>
              </a:rPr>
              <a:t>Digitizer</a:t>
            </a:r>
            <a:endParaRPr lang="en-US" dirty="0">
              <a:latin typeface="Arial Narrow" pitchFamily="34" charset="0"/>
            </a:endParaRPr>
          </a:p>
        </p:txBody>
      </p:sp>
      <p:cxnSp>
        <p:nvCxnSpPr>
          <p:cNvPr id="137" name="AutoShape 80"/>
          <p:cNvCxnSpPr>
            <a:cxnSpLocks noChangeShapeType="1"/>
            <a:stCxn id="17419" idx="3"/>
            <a:endCxn id="306" idx="0"/>
          </p:cNvCxnSpPr>
          <p:nvPr/>
        </p:nvCxnSpPr>
        <p:spPr bwMode="auto">
          <a:xfrm>
            <a:off x="2146966" y="3622587"/>
            <a:ext cx="1036464" cy="802899"/>
          </a:xfrm>
          <a:prstGeom prst="bentConnector4">
            <a:avLst>
              <a:gd name="adj1" fmla="val 100413"/>
              <a:gd name="adj2" fmla="val 128472"/>
            </a:avLst>
          </a:prstGeom>
          <a:noFill/>
          <a:ln w="28575">
            <a:solidFill>
              <a:schemeClr val="tx1">
                <a:lumMod val="75000"/>
                <a:lumOff val="25000"/>
              </a:schemeClr>
            </a:solidFill>
            <a:miter lim="800000"/>
            <a:headEnd/>
            <a:tailEnd/>
          </a:ln>
          <a:effectLst/>
        </p:spPr>
      </p:cxnSp>
      <p:cxnSp>
        <p:nvCxnSpPr>
          <p:cNvPr id="155" name="AutoShape 80"/>
          <p:cNvCxnSpPr>
            <a:cxnSpLocks noChangeShapeType="1"/>
            <a:stCxn id="121" idx="3"/>
            <a:endCxn id="307" idx="0"/>
          </p:cNvCxnSpPr>
          <p:nvPr/>
        </p:nvCxnSpPr>
        <p:spPr bwMode="auto">
          <a:xfrm>
            <a:off x="2146966" y="2785600"/>
            <a:ext cx="1153874" cy="1639886"/>
          </a:xfrm>
          <a:prstGeom prst="bentConnector4">
            <a:avLst>
              <a:gd name="adj1" fmla="val 100089"/>
              <a:gd name="adj2" fmla="val 113940"/>
            </a:avLst>
          </a:prstGeom>
          <a:noFill/>
          <a:ln w="28575">
            <a:solidFill>
              <a:schemeClr val="tx1">
                <a:lumMod val="75000"/>
                <a:lumOff val="25000"/>
              </a:schemeClr>
            </a:solidFill>
            <a:miter lim="800000"/>
            <a:headEnd/>
            <a:tailEnd/>
          </a:ln>
          <a:effectLst/>
        </p:spPr>
      </p:cxnSp>
      <p:cxnSp>
        <p:nvCxnSpPr>
          <p:cNvPr id="156" name="AutoShape 80"/>
          <p:cNvCxnSpPr>
            <a:cxnSpLocks noChangeShapeType="1"/>
            <a:stCxn id="131" idx="3"/>
            <a:endCxn id="308" idx="0"/>
          </p:cNvCxnSpPr>
          <p:nvPr/>
        </p:nvCxnSpPr>
        <p:spPr bwMode="auto">
          <a:xfrm>
            <a:off x="2162175" y="2109788"/>
            <a:ext cx="1256075" cy="2315698"/>
          </a:xfrm>
          <a:prstGeom prst="bentConnector4">
            <a:avLst>
              <a:gd name="adj1" fmla="val 99999"/>
              <a:gd name="adj2" fmla="val 109872"/>
            </a:avLst>
          </a:prstGeom>
          <a:noFill/>
          <a:ln w="28575">
            <a:solidFill>
              <a:schemeClr val="tx1">
                <a:lumMod val="75000"/>
                <a:lumOff val="25000"/>
              </a:schemeClr>
            </a:solidFill>
            <a:miter lim="800000"/>
            <a:headEnd/>
            <a:tailEnd/>
          </a:ln>
          <a:effectLst/>
        </p:spPr>
      </p:cxnSp>
      <p:grpSp>
        <p:nvGrpSpPr>
          <p:cNvPr id="2" name="Group 172"/>
          <p:cNvGrpSpPr/>
          <p:nvPr/>
        </p:nvGrpSpPr>
        <p:grpSpPr>
          <a:xfrm rot="10800000">
            <a:off x="6589476" y="4328672"/>
            <a:ext cx="703945" cy="136071"/>
            <a:chOff x="6509656" y="4295775"/>
            <a:chExt cx="838200" cy="139246"/>
          </a:xfrm>
        </p:grpSpPr>
        <p:sp>
          <p:nvSpPr>
            <p:cNvPr id="191" name="Rectangle 68"/>
            <p:cNvSpPr>
              <a:spLocks noChangeArrowheads="1"/>
            </p:cNvSpPr>
            <p:nvPr/>
          </p:nvSpPr>
          <p:spPr bwMode="auto">
            <a:xfrm rot="16200000">
              <a:off x="6478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2" name="Rectangle 69"/>
            <p:cNvSpPr>
              <a:spLocks noChangeArrowheads="1"/>
            </p:cNvSpPr>
            <p:nvPr/>
          </p:nvSpPr>
          <p:spPr bwMode="auto">
            <a:xfrm rot="16200000">
              <a:off x="66305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3" name="Rectangle 70"/>
            <p:cNvSpPr>
              <a:spLocks noChangeArrowheads="1"/>
            </p:cNvSpPr>
            <p:nvPr/>
          </p:nvSpPr>
          <p:spPr bwMode="auto">
            <a:xfrm rot="16200000">
              <a:off x="67829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4" name="Rectangle 71"/>
            <p:cNvSpPr>
              <a:spLocks noChangeArrowheads="1"/>
            </p:cNvSpPr>
            <p:nvPr/>
          </p:nvSpPr>
          <p:spPr bwMode="auto">
            <a:xfrm rot="16200000">
              <a:off x="69353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5" name="Rectangle 72"/>
            <p:cNvSpPr>
              <a:spLocks noChangeArrowheads="1"/>
            </p:cNvSpPr>
            <p:nvPr/>
          </p:nvSpPr>
          <p:spPr bwMode="auto">
            <a:xfrm rot="16200000">
              <a:off x="70877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6" name="Rectangle 73"/>
            <p:cNvSpPr>
              <a:spLocks noChangeArrowheads="1"/>
            </p:cNvSpPr>
            <p:nvPr/>
          </p:nvSpPr>
          <p:spPr bwMode="auto">
            <a:xfrm rot="16200000">
              <a:off x="7240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grpSp>
      <p:sp>
        <p:nvSpPr>
          <p:cNvPr id="188" name="Rectangle 67"/>
          <p:cNvSpPr>
            <a:spLocks noChangeArrowheads="1"/>
          </p:cNvSpPr>
          <p:nvPr/>
        </p:nvSpPr>
        <p:spPr bwMode="auto">
          <a:xfrm rot="5400000">
            <a:off x="6191648" y="4690674"/>
            <a:ext cx="1499616" cy="990600"/>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en-US"/>
          </a:p>
        </p:txBody>
      </p:sp>
      <p:sp>
        <p:nvSpPr>
          <p:cNvPr id="189" name="Rounded Rectangle 188"/>
          <p:cNvSpPr/>
          <p:nvPr/>
        </p:nvSpPr>
        <p:spPr bwMode="auto">
          <a:xfrm>
            <a:off x="6621417" y="4888377"/>
            <a:ext cx="640080" cy="261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Filter</a:t>
            </a:r>
          </a:p>
        </p:txBody>
      </p:sp>
      <p:sp>
        <p:nvSpPr>
          <p:cNvPr id="190" name="Rounded Rectangle 189"/>
          <p:cNvSpPr/>
          <p:nvPr/>
        </p:nvSpPr>
        <p:spPr bwMode="auto">
          <a:xfrm>
            <a:off x="6621417" y="4540033"/>
            <a:ext cx="640080" cy="261258"/>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LED</a:t>
            </a:r>
          </a:p>
        </p:txBody>
      </p:sp>
      <p:cxnSp>
        <p:nvCxnSpPr>
          <p:cNvPr id="208" name="AutoShape 80"/>
          <p:cNvCxnSpPr>
            <a:cxnSpLocks noChangeShapeType="1"/>
            <a:stCxn id="129" idx="0"/>
            <a:endCxn id="195" idx="1"/>
          </p:cNvCxnSpPr>
          <p:nvPr/>
        </p:nvCxnSpPr>
        <p:spPr bwMode="auto">
          <a:xfrm rot="5400000" flipH="1" flipV="1">
            <a:off x="5918516" y="3589555"/>
            <a:ext cx="91830" cy="1570063"/>
          </a:xfrm>
          <a:prstGeom prst="bentConnector5">
            <a:avLst>
              <a:gd name="adj1" fmla="val 235108"/>
              <a:gd name="adj2" fmla="val 47833"/>
              <a:gd name="adj3" fmla="val 231382"/>
            </a:avLst>
          </a:prstGeom>
          <a:noFill/>
          <a:ln w="28575">
            <a:solidFill>
              <a:schemeClr val="tx1">
                <a:lumMod val="75000"/>
                <a:lumOff val="25000"/>
              </a:schemeClr>
            </a:solidFill>
            <a:miter lim="800000"/>
            <a:headEnd/>
            <a:tailEnd/>
          </a:ln>
          <a:effectLst/>
        </p:spPr>
      </p:cxnSp>
      <p:cxnSp>
        <p:nvCxnSpPr>
          <p:cNvPr id="220" name="AutoShape 80"/>
          <p:cNvCxnSpPr>
            <a:cxnSpLocks noChangeShapeType="1"/>
            <a:stCxn id="128" idx="0"/>
            <a:endCxn id="194" idx="1"/>
          </p:cNvCxnSpPr>
          <p:nvPr/>
        </p:nvCxnSpPr>
        <p:spPr bwMode="auto">
          <a:xfrm rot="5400000" flipH="1" flipV="1">
            <a:off x="5923806" y="3466855"/>
            <a:ext cx="91830" cy="1815463"/>
          </a:xfrm>
          <a:prstGeom prst="bentConnector5">
            <a:avLst>
              <a:gd name="adj1" fmla="val 276598"/>
              <a:gd name="adj2" fmla="val 48126"/>
              <a:gd name="adj3" fmla="val 272872"/>
            </a:avLst>
          </a:prstGeom>
          <a:noFill/>
          <a:ln w="28575">
            <a:solidFill>
              <a:schemeClr val="tx1">
                <a:lumMod val="75000"/>
                <a:lumOff val="25000"/>
              </a:schemeClr>
            </a:solidFill>
            <a:miter lim="800000"/>
            <a:headEnd/>
            <a:tailEnd/>
          </a:ln>
          <a:effectLst/>
        </p:spPr>
      </p:cxnSp>
      <p:cxnSp>
        <p:nvCxnSpPr>
          <p:cNvPr id="239" name="AutoShape 80"/>
          <p:cNvCxnSpPr>
            <a:cxnSpLocks noChangeShapeType="1"/>
            <a:stCxn id="127" idx="0"/>
            <a:endCxn id="193" idx="1"/>
          </p:cNvCxnSpPr>
          <p:nvPr/>
        </p:nvCxnSpPr>
        <p:spPr bwMode="auto">
          <a:xfrm rot="5400000" flipH="1" flipV="1">
            <a:off x="5929096" y="3344155"/>
            <a:ext cx="91830" cy="2060863"/>
          </a:xfrm>
          <a:prstGeom prst="bentConnector5">
            <a:avLst>
              <a:gd name="adj1" fmla="val 318088"/>
              <a:gd name="adj2" fmla="val 48349"/>
              <a:gd name="adj3" fmla="val 314361"/>
            </a:avLst>
          </a:prstGeom>
          <a:noFill/>
          <a:ln w="28575">
            <a:solidFill>
              <a:schemeClr val="tx1">
                <a:lumMod val="75000"/>
                <a:lumOff val="25000"/>
              </a:schemeClr>
            </a:solidFill>
            <a:miter lim="800000"/>
            <a:headEnd/>
            <a:tailEnd/>
          </a:ln>
          <a:effectLst/>
        </p:spPr>
      </p:cxnSp>
      <p:grpSp>
        <p:nvGrpSpPr>
          <p:cNvPr id="3" name="Group 361"/>
          <p:cNvGrpSpPr/>
          <p:nvPr/>
        </p:nvGrpSpPr>
        <p:grpSpPr>
          <a:xfrm>
            <a:off x="3066020" y="4420502"/>
            <a:ext cx="2230782" cy="999223"/>
            <a:chOff x="3066020" y="4020452"/>
            <a:chExt cx="2230782" cy="1455058"/>
          </a:xfrm>
        </p:grpSpPr>
        <p:sp>
          <p:nvSpPr>
            <p:cNvPr id="17464" name="Line 56"/>
            <p:cNvSpPr>
              <a:spLocks noChangeShapeType="1"/>
            </p:cNvSpPr>
            <p:nvPr/>
          </p:nvSpPr>
          <p:spPr bwMode="auto">
            <a:xfrm>
              <a:off x="353566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5" name="Line 57"/>
            <p:cNvSpPr>
              <a:spLocks noChangeShapeType="1"/>
            </p:cNvSpPr>
            <p:nvPr/>
          </p:nvSpPr>
          <p:spPr bwMode="auto">
            <a:xfrm>
              <a:off x="365307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6" name="Line 58"/>
            <p:cNvSpPr>
              <a:spLocks noChangeShapeType="1"/>
            </p:cNvSpPr>
            <p:nvPr/>
          </p:nvSpPr>
          <p:spPr bwMode="auto">
            <a:xfrm>
              <a:off x="377048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7" name="Line 59"/>
            <p:cNvSpPr>
              <a:spLocks noChangeShapeType="1"/>
            </p:cNvSpPr>
            <p:nvPr/>
          </p:nvSpPr>
          <p:spPr bwMode="auto">
            <a:xfrm>
              <a:off x="388789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8" name="Line 60"/>
            <p:cNvSpPr>
              <a:spLocks noChangeShapeType="1"/>
            </p:cNvSpPr>
            <p:nvPr/>
          </p:nvSpPr>
          <p:spPr bwMode="auto">
            <a:xfrm>
              <a:off x="400530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9" name="Line 61"/>
            <p:cNvSpPr>
              <a:spLocks noChangeShapeType="1"/>
            </p:cNvSpPr>
            <p:nvPr/>
          </p:nvSpPr>
          <p:spPr bwMode="auto">
            <a:xfrm>
              <a:off x="412271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0" name="Line 62"/>
            <p:cNvSpPr>
              <a:spLocks noChangeShapeType="1"/>
            </p:cNvSpPr>
            <p:nvPr/>
          </p:nvSpPr>
          <p:spPr bwMode="auto">
            <a:xfrm>
              <a:off x="424012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1" name="Line 63"/>
            <p:cNvSpPr>
              <a:spLocks noChangeShapeType="1"/>
            </p:cNvSpPr>
            <p:nvPr/>
          </p:nvSpPr>
          <p:spPr bwMode="auto">
            <a:xfrm>
              <a:off x="435753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2" name="Line 64"/>
            <p:cNvSpPr>
              <a:spLocks noChangeShapeType="1"/>
            </p:cNvSpPr>
            <p:nvPr/>
          </p:nvSpPr>
          <p:spPr bwMode="auto">
            <a:xfrm>
              <a:off x="447494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3" name="Line 65"/>
            <p:cNvSpPr>
              <a:spLocks noChangeShapeType="1"/>
            </p:cNvSpPr>
            <p:nvPr/>
          </p:nvSpPr>
          <p:spPr bwMode="auto">
            <a:xfrm>
              <a:off x="459235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25" name="Line 56"/>
            <p:cNvSpPr>
              <a:spLocks noChangeShapeType="1"/>
            </p:cNvSpPr>
            <p:nvPr/>
          </p:nvSpPr>
          <p:spPr bwMode="auto">
            <a:xfrm>
              <a:off x="470976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6" name="Line 57"/>
            <p:cNvSpPr>
              <a:spLocks noChangeShapeType="1"/>
            </p:cNvSpPr>
            <p:nvPr/>
          </p:nvSpPr>
          <p:spPr bwMode="auto">
            <a:xfrm>
              <a:off x="482717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7" name="Line 58"/>
            <p:cNvSpPr>
              <a:spLocks noChangeShapeType="1"/>
            </p:cNvSpPr>
            <p:nvPr/>
          </p:nvSpPr>
          <p:spPr bwMode="auto">
            <a:xfrm>
              <a:off x="494458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8" name="Line 59"/>
            <p:cNvSpPr>
              <a:spLocks noChangeShapeType="1"/>
            </p:cNvSpPr>
            <p:nvPr/>
          </p:nvSpPr>
          <p:spPr bwMode="auto">
            <a:xfrm>
              <a:off x="506199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9" name="Line 60"/>
            <p:cNvSpPr>
              <a:spLocks noChangeShapeType="1"/>
            </p:cNvSpPr>
            <p:nvPr/>
          </p:nvSpPr>
          <p:spPr bwMode="auto">
            <a:xfrm>
              <a:off x="517940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30" name="Line 61"/>
            <p:cNvSpPr>
              <a:spLocks noChangeShapeType="1"/>
            </p:cNvSpPr>
            <p:nvPr/>
          </p:nvSpPr>
          <p:spPr bwMode="auto">
            <a:xfrm>
              <a:off x="5296802"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305" name="Line 60"/>
            <p:cNvSpPr>
              <a:spLocks noChangeShapeType="1"/>
            </p:cNvSpPr>
            <p:nvPr/>
          </p:nvSpPr>
          <p:spPr bwMode="auto">
            <a:xfrm>
              <a:off x="306602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306" name="Line 61"/>
            <p:cNvSpPr>
              <a:spLocks noChangeShapeType="1"/>
            </p:cNvSpPr>
            <p:nvPr/>
          </p:nvSpPr>
          <p:spPr bwMode="auto">
            <a:xfrm>
              <a:off x="318343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307" name="Line 62"/>
            <p:cNvSpPr>
              <a:spLocks noChangeShapeType="1"/>
            </p:cNvSpPr>
            <p:nvPr/>
          </p:nvSpPr>
          <p:spPr bwMode="auto">
            <a:xfrm>
              <a:off x="330084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308" name="Line 63"/>
            <p:cNvSpPr>
              <a:spLocks noChangeShapeType="1"/>
            </p:cNvSpPr>
            <p:nvPr/>
          </p:nvSpPr>
          <p:spPr bwMode="auto">
            <a:xfrm>
              <a:off x="3418250" y="4027710"/>
              <a:ext cx="0" cy="1447800"/>
            </a:xfrm>
            <a:prstGeom prst="line">
              <a:avLst/>
            </a:prstGeom>
            <a:noFill/>
            <a:ln w="28575">
              <a:solidFill>
                <a:schemeClr val="tx1"/>
              </a:solidFill>
              <a:round/>
              <a:headEnd/>
              <a:tailEnd/>
            </a:ln>
            <a:effectLst/>
          </p:spPr>
          <p:txBody>
            <a:bodyPr wrap="none" anchor="ctr"/>
            <a:lstStyle/>
            <a:p>
              <a:endParaRPr lang="en-US"/>
            </a:p>
          </p:txBody>
        </p:sp>
      </p:grpSp>
      <p:sp>
        <p:nvSpPr>
          <p:cNvPr id="104" name="Title 103"/>
          <p:cNvSpPr>
            <a:spLocks noGrp="1"/>
          </p:cNvSpPr>
          <p:nvPr>
            <p:ph type="title"/>
          </p:nvPr>
        </p:nvSpPr>
        <p:spPr/>
        <p:txBody>
          <a:bodyPr/>
          <a:lstStyle/>
          <a:p>
            <a:r>
              <a:rPr lang="en-US" dirty="0" smtClean="0"/>
              <a:t>Switch System Block Diagram</a:t>
            </a:r>
            <a:endParaRPr lang="en-US" dirty="0"/>
          </a:p>
        </p:txBody>
      </p:sp>
      <p:grpSp>
        <p:nvGrpSpPr>
          <p:cNvPr id="4" name="Scope Wire" hidden="1"/>
          <p:cNvGrpSpPr/>
          <p:nvPr/>
        </p:nvGrpSpPr>
        <p:grpSpPr>
          <a:xfrm>
            <a:off x="2136918" y="2780576"/>
            <a:ext cx="4740535" cy="2024250"/>
            <a:chOff x="2136918" y="2780576"/>
            <a:chExt cx="4740535" cy="2024250"/>
          </a:xfrm>
        </p:grpSpPr>
        <p:cxnSp>
          <p:nvCxnSpPr>
            <p:cNvPr id="233" name="Elbow Connector 232"/>
            <p:cNvCxnSpPr/>
            <p:nvPr/>
          </p:nvCxnSpPr>
          <p:spPr>
            <a:xfrm>
              <a:off x="2136918" y="2780576"/>
              <a:ext cx="1161788" cy="2024250"/>
            </a:xfrm>
            <a:prstGeom prst="bentConnector2">
              <a:avLst/>
            </a:prstGeom>
            <a:ln>
              <a:solidFill>
                <a:srgbClr val="48F30B"/>
              </a:solidFill>
            </a:ln>
          </p:spPr>
          <p:style>
            <a:lnRef idx="2">
              <a:schemeClr val="accent1"/>
            </a:lnRef>
            <a:fillRef idx="0">
              <a:schemeClr val="accent1"/>
            </a:fillRef>
            <a:effectRef idx="1">
              <a:schemeClr val="accent1"/>
            </a:effectRef>
            <a:fontRef idx="minor">
              <a:schemeClr val="tx1"/>
            </a:fontRef>
          </p:style>
        </p:cxnSp>
        <p:cxnSp>
          <p:nvCxnSpPr>
            <p:cNvPr id="236" name="Elbow Connector 235"/>
            <p:cNvCxnSpPr>
              <a:endCxn id="194" idx="1"/>
            </p:cNvCxnSpPr>
            <p:nvPr/>
          </p:nvCxnSpPr>
          <p:spPr>
            <a:xfrm flipV="1">
              <a:off x="3303468" y="4328672"/>
              <a:ext cx="3573985" cy="475892"/>
            </a:xfrm>
            <a:prstGeom prst="bentConnector4">
              <a:avLst>
                <a:gd name="adj1" fmla="val 49048"/>
                <a:gd name="adj2" fmla="val 134129"/>
              </a:avLst>
            </a:prstGeom>
            <a:ln>
              <a:solidFill>
                <a:srgbClr val="48F30B"/>
              </a:solidFill>
            </a:ln>
          </p:spPr>
          <p:style>
            <a:lnRef idx="2">
              <a:schemeClr val="accent1"/>
            </a:lnRef>
            <a:fillRef idx="0">
              <a:schemeClr val="accent1"/>
            </a:fillRef>
            <a:effectRef idx="1">
              <a:schemeClr val="accent1"/>
            </a:effectRef>
            <a:fontRef idx="minor">
              <a:schemeClr val="tx1"/>
            </a:fontRef>
          </p:style>
        </p:cxnSp>
      </p:grpSp>
      <p:grpSp>
        <p:nvGrpSpPr>
          <p:cNvPr id="5" name="SMU Wire" hidden="1"/>
          <p:cNvGrpSpPr/>
          <p:nvPr/>
        </p:nvGrpSpPr>
        <p:grpSpPr>
          <a:xfrm>
            <a:off x="2148723" y="4328672"/>
            <a:ext cx="4472750" cy="782454"/>
            <a:chOff x="2148723" y="4328672"/>
            <a:chExt cx="4472750" cy="782454"/>
          </a:xfrm>
        </p:grpSpPr>
        <p:cxnSp>
          <p:nvCxnSpPr>
            <p:cNvPr id="273" name="Elbow Connector 272"/>
            <p:cNvCxnSpPr>
              <a:endCxn id="196" idx="1"/>
            </p:cNvCxnSpPr>
            <p:nvPr/>
          </p:nvCxnSpPr>
          <p:spPr>
            <a:xfrm flipV="1">
              <a:off x="3890164" y="4328672"/>
              <a:ext cx="2731309" cy="782454"/>
            </a:xfrm>
            <a:prstGeom prst="bentConnector4">
              <a:avLst>
                <a:gd name="adj1" fmla="val 51330"/>
                <a:gd name="adj2" fmla="val 110484"/>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70" name="Elbow Connector 269"/>
            <p:cNvCxnSpPr/>
            <p:nvPr/>
          </p:nvCxnSpPr>
          <p:spPr>
            <a:xfrm>
              <a:off x="2148723" y="4384619"/>
              <a:ext cx="1746727" cy="726507"/>
            </a:xfrm>
            <a:prstGeom prst="bentConnector3">
              <a:avLst>
                <a:gd name="adj1" fmla="val 52421"/>
              </a:avLst>
            </a:prstGeom>
            <a:ln>
              <a:solidFill>
                <a:srgbClr val="FFFF00"/>
              </a:solidFill>
            </a:ln>
          </p:spPr>
          <p:style>
            <a:lnRef idx="2">
              <a:schemeClr val="accent1"/>
            </a:lnRef>
            <a:fillRef idx="0">
              <a:schemeClr val="accent1"/>
            </a:fillRef>
            <a:effectRef idx="1">
              <a:schemeClr val="accent1"/>
            </a:effectRef>
            <a:fontRef idx="minor">
              <a:schemeClr val="tx1"/>
            </a:fontRef>
          </p:style>
        </p:cxnSp>
      </p:grpSp>
      <p:sp>
        <p:nvSpPr>
          <p:cNvPr id="17415" name="DMM"/>
          <p:cNvSpPr>
            <a:spLocks noChangeArrowheads="1"/>
          </p:cNvSpPr>
          <p:nvPr/>
        </p:nvSpPr>
        <p:spPr bwMode="auto">
          <a:xfrm>
            <a:off x="318166" y="1847760"/>
            <a:ext cx="1828800" cy="519651"/>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a:latin typeface="Arial Narrow" pitchFamily="34" charset="0"/>
              </a:rPr>
              <a:t>DMM</a:t>
            </a:r>
          </a:p>
        </p:txBody>
      </p:sp>
      <p:grpSp>
        <p:nvGrpSpPr>
          <p:cNvPr id="6" name="DMM Wire" hidden="1"/>
          <p:cNvGrpSpPr/>
          <p:nvPr/>
        </p:nvGrpSpPr>
        <p:grpSpPr>
          <a:xfrm>
            <a:off x="2146966" y="2107586"/>
            <a:ext cx="4858477" cy="2549825"/>
            <a:chOff x="2146966" y="2107586"/>
            <a:chExt cx="4858477" cy="2549825"/>
          </a:xfrm>
        </p:grpSpPr>
        <p:cxnSp>
          <p:nvCxnSpPr>
            <p:cNvPr id="210" name="Elbow Connector 209"/>
            <p:cNvCxnSpPr>
              <a:stCxn id="17415" idx="3"/>
            </p:cNvCxnSpPr>
            <p:nvPr/>
          </p:nvCxnSpPr>
          <p:spPr>
            <a:xfrm>
              <a:off x="2146966" y="2107586"/>
              <a:ext cx="2796823" cy="2549825"/>
            </a:xfrm>
            <a:prstGeom prst="bentConnector3">
              <a:avLst>
                <a:gd name="adj1" fmla="val 45329"/>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19" name="Shape 218"/>
            <p:cNvCxnSpPr>
              <a:endCxn id="193" idx="1"/>
            </p:cNvCxnSpPr>
            <p:nvPr/>
          </p:nvCxnSpPr>
          <p:spPr>
            <a:xfrm flipV="1">
              <a:off x="4938765" y="4328672"/>
              <a:ext cx="2066678" cy="328739"/>
            </a:xfrm>
            <a:prstGeom prst="bentConnector4">
              <a:avLst>
                <a:gd name="adj1" fmla="val -24"/>
                <a:gd name="adj2" fmla="val 163161"/>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7" name="ARB Wire" hidden="1"/>
          <p:cNvGrpSpPr/>
          <p:nvPr/>
        </p:nvGrpSpPr>
        <p:grpSpPr>
          <a:xfrm>
            <a:off x="2146966" y="3622587"/>
            <a:ext cx="4602497" cy="1336275"/>
            <a:chOff x="2146966" y="3622587"/>
            <a:chExt cx="4602497" cy="1336275"/>
          </a:xfrm>
        </p:grpSpPr>
        <p:cxnSp>
          <p:nvCxnSpPr>
            <p:cNvPr id="160" name="Elbow Connector 159"/>
            <p:cNvCxnSpPr>
              <a:stCxn id="17419" idx="3"/>
            </p:cNvCxnSpPr>
            <p:nvPr/>
          </p:nvCxnSpPr>
          <p:spPr>
            <a:xfrm>
              <a:off x="2146966" y="3622587"/>
              <a:ext cx="3032959" cy="1336275"/>
            </a:xfrm>
            <a:prstGeom prst="bentConnector3">
              <a:avLst>
                <a:gd name="adj1" fmla="val 34097"/>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70" name="Shape 169"/>
            <p:cNvCxnSpPr>
              <a:endCxn id="195" idx="1"/>
            </p:cNvCxnSpPr>
            <p:nvPr/>
          </p:nvCxnSpPr>
          <p:spPr>
            <a:xfrm flipV="1">
              <a:off x="5179925" y="4328672"/>
              <a:ext cx="1569538" cy="630190"/>
            </a:xfrm>
            <a:prstGeom prst="bentConnector4">
              <a:avLst>
                <a:gd name="adj1" fmla="val -183"/>
                <a:gd name="adj2" fmla="val 119395"/>
              </a:avLst>
            </a:prstGeom>
            <a:ln>
              <a:solidFill>
                <a:srgbClr val="00B0F0"/>
              </a:solidFill>
            </a:ln>
          </p:spPr>
          <p:style>
            <a:lnRef idx="2">
              <a:schemeClr val="accent1"/>
            </a:lnRef>
            <a:fillRef idx="0">
              <a:schemeClr val="accent1"/>
            </a:fillRef>
            <a:effectRef idx="1">
              <a:schemeClr val="accent1"/>
            </a:effectRef>
            <a:fontRef idx="minor">
              <a:schemeClr val="tx1"/>
            </a:fontRef>
          </p:style>
        </p:cxnSp>
      </p:grpSp>
      <p:sp>
        <p:nvSpPr>
          <p:cNvPr id="310" name="Highlight Test" hidden="1"/>
          <p:cNvSpPr/>
          <p:nvPr/>
        </p:nvSpPr>
        <p:spPr>
          <a:xfrm>
            <a:off x="6564084" y="4517571"/>
            <a:ext cx="751115" cy="326572"/>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Highlight DMM" hidden="1"/>
          <p:cNvSpPr/>
          <p:nvPr/>
        </p:nvSpPr>
        <p:spPr>
          <a:xfrm>
            <a:off x="296634" y="1800225"/>
            <a:ext cx="1865541" cy="619125"/>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Highlight Scope/ARB" hidden="1"/>
          <p:cNvSpPr/>
          <p:nvPr/>
        </p:nvSpPr>
        <p:spPr>
          <a:xfrm>
            <a:off x="296634" y="2400300"/>
            <a:ext cx="1875066" cy="1676400"/>
          </a:xfrm>
          <a:prstGeom prst="roundRect">
            <a:avLst>
              <a:gd name="adj" fmla="val 9280"/>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4" name="Highlight SMU" hidden="1"/>
          <p:cNvSpPr/>
          <p:nvPr/>
        </p:nvSpPr>
        <p:spPr>
          <a:xfrm>
            <a:off x="306159" y="4086226"/>
            <a:ext cx="1865541" cy="590550"/>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Highlight HSDIO" hidden="1"/>
          <p:cNvSpPr/>
          <p:nvPr/>
        </p:nvSpPr>
        <p:spPr>
          <a:xfrm>
            <a:off x="306159" y="4686301"/>
            <a:ext cx="1865541" cy="590550"/>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9" name="HSDIO Wire" hidden="1"/>
          <p:cNvCxnSpPr/>
          <p:nvPr/>
        </p:nvCxnSpPr>
        <p:spPr>
          <a:xfrm>
            <a:off x="2153195" y="4980803"/>
            <a:ext cx="4781071" cy="862604"/>
          </a:xfrm>
          <a:prstGeom prst="bentConnector4">
            <a:avLst>
              <a:gd name="adj1" fmla="val 5812"/>
              <a:gd name="adj2" fmla="val 136439"/>
            </a:avLst>
          </a:prstGeom>
          <a:ln w="57150"/>
        </p:spPr>
        <p:style>
          <a:lnRef idx="3">
            <a:schemeClr val="accent6"/>
          </a:lnRef>
          <a:fillRef idx="0">
            <a:schemeClr val="accent6"/>
          </a:fillRef>
          <a:effectRef idx="2">
            <a:schemeClr val="accent6"/>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34"/>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13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32"/>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24"/>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4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3" nodeType="clickEffect">
                                  <p:stCondLst>
                                    <p:cond delay="0"/>
                                  </p:stCondLst>
                                  <p:childTnLst>
                                    <p:set>
                                      <p:cBhvr>
                                        <p:cTn id="20" dur="1" fill="hold">
                                          <p:stCondLst>
                                            <p:cond delay="0"/>
                                          </p:stCondLst>
                                        </p:cTn>
                                        <p:tgtEl>
                                          <p:spTgt spid="310"/>
                                        </p:tgtEl>
                                        <p:attrNameLst>
                                          <p:attrName>style.visibility</p:attrName>
                                        </p:attrNameLst>
                                      </p:cBhvr>
                                      <p:to>
                                        <p:strVal val="visible"/>
                                      </p:to>
                                    </p:set>
                                    <p:animEffect transition="in" filter="fade">
                                      <p:cBhvr>
                                        <p:cTn id="21" dur="1000"/>
                                        <p:tgtEl>
                                          <p:spTgt spid="310"/>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fade">
                                      <p:cBhvr>
                                        <p:cTn id="27" dur="1000"/>
                                        <p:tgtEl>
                                          <p:spTgt spid="131"/>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4.16667E-6 -7.40741E-7 L -4.16667E-6 0.05023 " pathEditMode="relative" rAng="0" ptsTypes="AA">
                                      <p:cBhvr>
                                        <p:cTn id="31" dur="1000" fill="hold"/>
                                        <p:tgtEl>
                                          <p:spTgt spid="310"/>
                                        </p:tgtEl>
                                        <p:attrNameLst>
                                          <p:attrName>ppt_x</p:attrName>
                                          <p:attrName>ppt_y</p:attrName>
                                        </p:attrNameLst>
                                      </p:cBhvr>
                                      <p:rCtr x="0" y="25"/>
                                    </p:animMotion>
                                  </p:childTnLst>
                                </p:cTn>
                              </p:par>
                              <p:par>
                                <p:cTn id="32" presetID="10" presetClass="exit" presetSubtype="0" fill="hold"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132"/>
                                        </p:tgtEl>
                                        <p:attrNameLst>
                                          <p:attrName>style.visibility</p:attrName>
                                        </p:attrNameLst>
                                      </p:cBhvr>
                                      <p:to>
                                        <p:strVal val="visible"/>
                                      </p:to>
                                    </p:set>
                                    <p:animEffect transition="in" filter="fade">
                                      <p:cBhvr>
                                        <p:cTn id="43" dur="1000"/>
                                        <p:tgtEl>
                                          <p:spTgt spid="132"/>
                                        </p:tgtEl>
                                      </p:cBhvr>
                                    </p:animEffect>
                                  </p:childTnLst>
                                </p:cTn>
                              </p:par>
                              <p:par>
                                <p:cTn id="44" presetID="10" presetClass="exit" presetSubtype="0" fill="hold" grpId="2" nodeType="withEffect">
                                  <p:stCondLst>
                                    <p:cond delay="0"/>
                                  </p:stCondLst>
                                  <p:childTnLst>
                                    <p:animEffect transition="out" filter="fade">
                                      <p:cBhvr>
                                        <p:cTn id="45" dur="1000"/>
                                        <p:tgtEl>
                                          <p:spTgt spid="131"/>
                                        </p:tgtEl>
                                      </p:cBhvr>
                                    </p:animEffect>
                                    <p:set>
                                      <p:cBhvr>
                                        <p:cTn id="46" dur="1" fill="hold">
                                          <p:stCondLst>
                                            <p:cond delay="999"/>
                                          </p:stCondLst>
                                        </p:cTn>
                                        <p:tgtEl>
                                          <p:spTgt spid="131"/>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4.16667E-6 0.05023 L -0.00017 0.10347 " pathEditMode="relative" rAng="0" ptsTypes="AA">
                                      <p:cBhvr>
                                        <p:cTn id="50" dur="1000" fill="hold"/>
                                        <p:tgtEl>
                                          <p:spTgt spid="310"/>
                                        </p:tgtEl>
                                        <p:attrNameLst>
                                          <p:attrName>ppt_x</p:attrName>
                                          <p:attrName>ppt_y</p:attrName>
                                        </p:attrNameLst>
                                      </p:cBhvr>
                                      <p:rCtr x="0" y="27"/>
                                    </p:animMotion>
                                  </p:childTnLst>
                                </p:cTn>
                              </p:par>
                              <p:par>
                                <p:cTn id="51" presetID="10" presetClass="entr" presetSubtype="0" fill="hold" grpId="1" nodeType="withEffect">
                                  <p:stCondLst>
                                    <p:cond delay="0"/>
                                  </p:stCondLst>
                                  <p:childTnLst>
                                    <p:set>
                                      <p:cBhvr>
                                        <p:cTn id="52" dur="1" fill="hold">
                                          <p:stCondLst>
                                            <p:cond delay="0"/>
                                          </p:stCondLst>
                                        </p:cTn>
                                        <p:tgtEl>
                                          <p:spTgt spid="134"/>
                                        </p:tgtEl>
                                        <p:attrNameLst>
                                          <p:attrName>style.visibility</p:attrName>
                                        </p:attrNameLst>
                                      </p:cBhvr>
                                      <p:to>
                                        <p:strVal val="visible"/>
                                      </p:to>
                                    </p:set>
                                    <p:animEffect transition="in" filter="fade">
                                      <p:cBhvr>
                                        <p:cTn id="53" dur="1000"/>
                                        <p:tgtEl>
                                          <p:spTgt spid="134"/>
                                        </p:tgtEl>
                                      </p:cBhvr>
                                    </p:animEffect>
                                  </p:childTnLst>
                                </p:cTn>
                              </p:par>
                              <p:par>
                                <p:cTn id="54" presetID="10" presetClass="exit" presetSubtype="0" fill="hold" grpId="2" nodeType="withEffect">
                                  <p:stCondLst>
                                    <p:cond delay="0"/>
                                  </p:stCondLst>
                                  <p:childTnLst>
                                    <p:animEffect transition="out" filter="fade">
                                      <p:cBhvr>
                                        <p:cTn id="55" dur="1000"/>
                                        <p:tgtEl>
                                          <p:spTgt spid="132"/>
                                        </p:tgtEl>
                                      </p:cBhvr>
                                    </p:animEffect>
                                    <p:set>
                                      <p:cBhvr>
                                        <p:cTn id="56" dur="1" fill="hold">
                                          <p:stCondLst>
                                            <p:cond delay="999"/>
                                          </p:stCondLst>
                                        </p:cTn>
                                        <p:tgtEl>
                                          <p:spTgt spid="132"/>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1000"/>
                                        <p:tgtEl>
                                          <p:spTgt spid="4"/>
                                        </p:tgtEl>
                                      </p:cBhvr>
                                    </p:animEffect>
                                    <p:set>
                                      <p:cBhvr>
                                        <p:cTn id="59" dur="1" fill="hold">
                                          <p:stCondLst>
                                            <p:cond delay="999"/>
                                          </p:stCondLst>
                                        </p:cTn>
                                        <p:tgtEl>
                                          <p:spTgt spid="4"/>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1000"/>
                                        <p:tgtEl>
                                          <p:spTgt spid="7"/>
                                        </p:tgtEl>
                                      </p:cBhvr>
                                    </p:animEffect>
                                    <p:set>
                                      <p:cBhvr>
                                        <p:cTn id="62" dur="1" fill="hold">
                                          <p:stCondLst>
                                            <p:cond delay="999"/>
                                          </p:stCondLst>
                                        </p:cTn>
                                        <p:tgtEl>
                                          <p:spTgt spid="7"/>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1000"/>
                                        <p:tgtEl>
                                          <p:spTgt spid="5"/>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path" presetSubtype="0" accel="50000" decel="50000" fill="hold" grpId="4" nodeType="clickEffect">
                                  <p:stCondLst>
                                    <p:cond delay="0"/>
                                  </p:stCondLst>
                                  <p:childTnLst>
                                    <p:animMotion origin="layout" path="M -0.00017 0.10347 L 0.00087 0.15069 " pathEditMode="relative" rAng="0" ptsTypes="AA">
                                      <p:cBhvr>
                                        <p:cTn id="69" dur="1000" fill="hold"/>
                                        <p:tgtEl>
                                          <p:spTgt spid="310"/>
                                        </p:tgtEl>
                                        <p:attrNameLst>
                                          <p:attrName>ppt_x</p:attrName>
                                          <p:attrName>ppt_y</p:attrName>
                                        </p:attrNameLst>
                                      </p:cBhvr>
                                      <p:rCtr x="1" y="24"/>
                                    </p:animMotion>
                                  </p:childTnLst>
                                </p:cTn>
                              </p:par>
                              <p:par>
                                <p:cTn id="70" presetID="10" presetClass="entr" presetSubtype="0" fill="hold" grpId="1" nodeType="withEffect">
                                  <p:stCondLst>
                                    <p:cond delay="0"/>
                                  </p:stCondLst>
                                  <p:childTnLst>
                                    <p:set>
                                      <p:cBhvr>
                                        <p:cTn id="71" dur="1" fill="hold">
                                          <p:stCondLst>
                                            <p:cond delay="0"/>
                                          </p:stCondLst>
                                        </p:cTn>
                                        <p:tgtEl>
                                          <p:spTgt spid="124"/>
                                        </p:tgtEl>
                                        <p:attrNameLst>
                                          <p:attrName>style.visibility</p:attrName>
                                        </p:attrNameLst>
                                      </p:cBhvr>
                                      <p:to>
                                        <p:strVal val="visible"/>
                                      </p:to>
                                    </p:set>
                                    <p:animEffect transition="in" filter="fade">
                                      <p:cBhvr>
                                        <p:cTn id="72" dur="1000"/>
                                        <p:tgtEl>
                                          <p:spTgt spid="124"/>
                                        </p:tgtEl>
                                      </p:cBhvr>
                                    </p:animEffect>
                                  </p:childTnLst>
                                </p:cTn>
                              </p:par>
                              <p:par>
                                <p:cTn id="73" presetID="10" presetClass="entr" presetSubtype="0" fill="hold" nodeType="withEffect">
                                  <p:stCondLst>
                                    <p:cond delay="0"/>
                                  </p:stCondLst>
                                  <p:childTnLst>
                                    <p:set>
                                      <p:cBhvr>
                                        <p:cTn id="74" dur="1" fill="hold">
                                          <p:stCondLst>
                                            <p:cond delay="0"/>
                                          </p:stCondLst>
                                        </p:cTn>
                                        <p:tgtEl>
                                          <p:spTgt spid="149"/>
                                        </p:tgtEl>
                                        <p:attrNameLst>
                                          <p:attrName>style.visibility</p:attrName>
                                        </p:attrNameLst>
                                      </p:cBhvr>
                                      <p:to>
                                        <p:strVal val="visible"/>
                                      </p:to>
                                    </p:set>
                                    <p:animEffect transition="in" filter="fade">
                                      <p:cBhvr>
                                        <p:cTn id="75" dur="1000"/>
                                        <p:tgtEl>
                                          <p:spTgt spid="149"/>
                                        </p:tgtEl>
                                      </p:cBhvr>
                                    </p:animEffect>
                                  </p:childTnLst>
                                </p:cTn>
                              </p:par>
                              <p:par>
                                <p:cTn id="76" presetID="10" presetClass="exit" presetSubtype="0" fill="hold" nodeType="withEffect">
                                  <p:stCondLst>
                                    <p:cond delay="0"/>
                                  </p:stCondLst>
                                  <p:childTnLst>
                                    <p:animEffect transition="out" filter="fade">
                                      <p:cBhvr>
                                        <p:cTn id="77" dur="1000"/>
                                        <p:tgtEl>
                                          <p:spTgt spid="5"/>
                                        </p:tgtEl>
                                      </p:cBhvr>
                                    </p:animEffect>
                                    <p:set>
                                      <p:cBhvr>
                                        <p:cTn id="78" dur="1" fill="hold">
                                          <p:stCondLst>
                                            <p:cond delay="999"/>
                                          </p:stCondLst>
                                        </p:cTn>
                                        <p:tgtEl>
                                          <p:spTgt spid="5"/>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1000"/>
                                        <p:tgtEl>
                                          <p:spTgt spid="134"/>
                                        </p:tgtEl>
                                      </p:cBhvr>
                                    </p:animEffect>
                                    <p:set>
                                      <p:cBhvr>
                                        <p:cTn id="81" dur="1" fill="hold">
                                          <p:stCondLst>
                                            <p:cond delay="999"/>
                                          </p:stCondLst>
                                        </p:cTn>
                                        <p:tgtEl>
                                          <p:spTgt spid="134"/>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5" nodeType="clickEffect">
                                  <p:stCondLst>
                                    <p:cond delay="0"/>
                                  </p:stCondLst>
                                  <p:childTnLst>
                                    <p:animEffect transition="out" filter="fade">
                                      <p:cBhvr>
                                        <p:cTn id="85" dur="500"/>
                                        <p:tgtEl>
                                          <p:spTgt spid="310"/>
                                        </p:tgtEl>
                                      </p:cBhvr>
                                    </p:animEffect>
                                    <p:set>
                                      <p:cBhvr>
                                        <p:cTn id="86" dur="1" fill="hold">
                                          <p:stCondLst>
                                            <p:cond delay="499"/>
                                          </p:stCondLst>
                                        </p:cTn>
                                        <p:tgtEl>
                                          <p:spTgt spid="310"/>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fade">
                                      <p:cBhvr>
                                        <p:cTn id="89" dur="1000"/>
                                        <p:tgtEl>
                                          <p:spTgt spid="5"/>
                                        </p:tgtEl>
                                      </p:cBhvr>
                                    </p:animEffect>
                                  </p:childTnLst>
                                </p:cTn>
                              </p:par>
                              <p:par>
                                <p:cTn id="90" presetID="10" presetClass="entr" presetSubtype="0" fill="hold" nodeType="with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1000"/>
                                        <p:tgtEl>
                                          <p:spTgt spid="7"/>
                                        </p:tgtEl>
                                      </p:cBhvr>
                                    </p:animEffect>
                                  </p:childTnLst>
                                </p:cTn>
                              </p:par>
                              <p:par>
                                <p:cTn id="93" presetID="10" presetClass="entr" presetSubtype="0" fill="hold" nodeType="with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1000"/>
                                        <p:tgtEl>
                                          <p:spTgt spid="4"/>
                                        </p:tgtEl>
                                      </p:cBhvr>
                                    </p:animEffect>
                                  </p:childTnLst>
                                </p:cTn>
                              </p:par>
                              <p:par>
                                <p:cTn id="96" presetID="10"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1000"/>
                                        <p:tgtEl>
                                          <p:spTgt spid="6"/>
                                        </p:tgtEl>
                                      </p:cBhvr>
                                    </p:animEffect>
                                  </p:childTnLst>
                                </p:cTn>
                              </p:par>
                              <p:par>
                                <p:cTn id="99" presetID="10" presetClass="exit" presetSubtype="0" fill="hold" grpId="2" nodeType="withEffect">
                                  <p:stCondLst>
                                    <p:cond delay="0"/>
                                  </p:stCondLst>
                                  <p:childTnLst>
                                    <p:animEffect transition="out" filter="fade">
                                      <p:cBhvr>
                                        <p:cTn id="100" dur="500"/>
                                        <p:tgtEl>
                                          <p:spTgt spid="124"/>
                                        </p:tgtEl>
                                      </p:cBhvr>
                                    </p:animEffect>
                                    <p:set>
                                      <p:cBhvr>
                                        <p:cTn id="101" dur="1" fill="hold">
                                          <p:stCondLst>
                                            <p:cond delay="499"/>
                                          </p:stCondLst>
                                        </p:cTn>
                                        <p:tgtEl>
                                          <p:spTgt spid="1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 grpId="0" animBg="1"/>
      <p:bldP spid="310" grpId="1" animBg="1"/>
      <p:bldP spid="310" grpId="2" animBg="1"/>
      <p:bldP spid="310" grpId="3" animBg="1"/>
      <p:bldP spid="310" grpId="4" animBg="1"/>
      <p:bldP spid="310" grpId="5" animBg="1"/>
      <p:bldP spid="131" grpId="0" animBg="1"/>
      <p:bldP spid="131" grpId="1" animBg="1"/>
      <p:bldP spid="131" grpId="2" animBg="1"/>
      <p:bldP spid="132" grpId="0" animBg="1"/>
      <p:bldP spid="132" grpId="1" animBg="1"/>
      <p:bldP spid="132" grpId="2" animBg="1"/>
      <p:bldP spid="134" grpId="0" animBg="1"/>
      <p:bldP spid="134" grpId="1" animBg="1"/>
      <p:bldP spid="134" grpId="2" animBg="1"/>
      <p:bldP spid="124" grpId="0" animBg="1"/>
      <p:bldP spid="124" grpId="1" animBg="1"/>
      <p:bldP spid="124" grpId="2"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AutoShape 2"/>
          <p:cNvSpPr>
            <a:spLocks noChangeArrowheads="1"/>
          </p:cNvSpPr>
          <p:nvPr/>
        </p:nvSpPr>
        <p:spPr bwMode="auto">
          <a:xfrm>
            <a:off x="228600" y="1337794"/>
            <a:ext cx="2057400" cy="4569521"/>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t"/>
          <a:lstStyle/>
          <a:p>
            <a:pPr algn="ctr"/>
            <a:r>
              <a:rPr lang="en-US" sz="2000" dirty="0" smtClean="0">
                <a:latin typeface="+mj-lt"/>
              </a:rPr>
              <a:t>Test Hardware</a:t>
            </a:r>
            <a:endParaRPr lang="en-US" sz="2000" dirty="0">
              <a:latin typeface="+mj-lt"/>
            </a:endParaRPr>
          </a:p>
        </p:txBody>
      </p:sp>
      <p:sp>
        <p:nvSpPr>
          <p:cNvPr id="17410" name="AutoShape 2"/>
          <p:cNvSpPr>
            <a:spLocks noChangeArrowheads="1"/>
          </p:cNvSpPr>
          <p:nvPr/>
        </p:nvSpPr>
        <p:spPr bwMode="auto">
          <a:xfrm>
            <a:off x="2569024" y="1337794"/>
            <a:ext cx="3316514" cy="4569521"/>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t"/>
          <a:lstStyle/>
          <a:p>
            <a:pPr algn="ctr"/>
            <a:r>
              <a:rPr lang="en-US" sz="2000" dirty="0" smtClean="0">
                <a:latin typeface="+mj-lt"/>
              </a:rPr>
              <a:t>Switch Hardware</a:t>
            </a:r>
          </a:p>
        </p:txBody>
      </p:sp>
      <p:sp>
        <p:nvSpPr>
          <p:cNvPr id="17412" name="AutoShape 4"/>
          <p:cNvSpPr>
            <a:spLocks noChangeArrowheads="1"/>
          </p:cNvSpPr>
          <p:nvPr/>
        </p:nvSpPr>
        <p:spPr bwMode="auto">
          <a:xfrm>
            <a:off x="2717795" y="2372457"/>
            <a:ext cx="3018972" cy="3367314"/>
          </a:xfrm>
          <a:prstGeom prst="roundRect">
            <a:avLst>
              <a:gd name="adj" fmla="val 16667"/>
            </a:avLst>
          </a:prstGeom>
          <a:ln>
            <a:headEnd/>
            <a:tailEnd/>
          </a:ln>
          <a:effectLst/>
        </p:spPr>
        <p:style>
          <a:lnRef idx="1">
            <a:schemeClr val="accent1"/>
          </a:lnRef>
          <a:fillRef idx="2">
            <a:schemeClr val="accent1"/>
          </a:fillRef>
          <a:effectRef idx="1">
            <a:schemeClr val="accent1"/>
          </a:effectRef>
          <a:fontRef idx="minor">
            <a:schemeClr val="dk1"/>
          </a:fontRef>
        </p:style>
        <p:txBody>
          <a:bodyPr wrap="none" anchor="t"/>
          <a:lstStyle/>
          <a:p>
            <a:pPr algn="r"/>
            <a:r>
              <a:rPr lang="en-US" dirty="0" smtClean="0">
                <a:latin typeface="Arial Narrow" pitchFamily="34" charset="0"/>
              </a:rPr>
              <a:t>8X64 Matrix Topology</a:t>
            </a:r>
          </a:p>
        </p:txBody>
      </p:sp>
      <p:sp>
        <p:nvSpPr>
          <p:cNvPr id="17419" name="AutoShape 11"/>
          <p:cNvSpPr>
            <a:spLocks noChangeArrowheads="1"/>
          </p:cNvSpPr>
          <p:nvPr/>
        </p:nvSpPr>
        <p:spPr bwMode="auto">
          <a:xfrm>
            <a:off x="318166" y="3193961"/>
            <a:ext cx="1828800" cy="857251"/>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smtClean="0">
                <a:latin typeface="Arial Narrow" pitchFamily="34" charset="0"/>
              </a:rPr>
              <a:t>Arbitrary </a:t>
            </a:r>
          </a:p>
          <a:p>
            <a:pPr algn="ctr"/>
            <a:r>
              <a:rPr lang="en-US" dirty="0" smtClean="0">
                <a:latin typeface="Arial Narrow" pitchFamily="34" charset="0"/>
              </a:rPr>
              <a:t>Waveform</a:t>
            </a:r>
          </a:p>
          <a:p>
            <a:pPr algn="ctr"/>
            <a:r>
              <a:rPr lang="en-US" dirty="0" smtClean="0">
                <a:latin typeface="Arial Narrow" pitchFamily="34" charset="0"/>
              </a:rPr>
              <a:t>Generator</a:t>
            </a:r>
            <a:endParaRPr lang="en-US" dirty="0">
              <a:latin typeface="Arial Narrow" pitchFamily="34" charset="0"/>
            </a:endParaRPr>
          </a:p>
        </p:txBody>
      </p:sp>
      <p:sp>
        <p:nvSpPr>
          <p:cNvPr id="17421" name="AutoShape 13"/>
          <p:cNvSpPr>
            <a:spLocks noChangeArrowheads="1"/>
          </p:cNvSpPr>
          <p:nvPr/>
        </p:nvSpPr>
        <p:spPr bwMode="auto">
          <a:xfrm>
            <a:off x="6164408" y="1334281"/>
            <a:ext cx="2743200" cy="4726637"/>
          </a:xfrm>
          <a:prstGeom prst="roundRect">
            <a:avLst>
              <a:gd name="adj" fmla="val 16667"/>
            </a:avLst>
          </a:prstGeom>
          <a:gradFill>
            <a:gsLst>
              <a:gs pos="0">
                <a:schemeClr val="tx1">
                  <a:lumMod val="50000"/>
                  <a:lumOff val="50000"/>
                </a:schemeClr>
              </a:gs>
              <a:gs pos="80000">
                <a:schemeClr val="tx1">
                  <a:lumMod val="65000"/>
                  <a:lumOff val="35000"/>
                </a:schemeClr>
              </a:gs>
              <a:gs pos="100000">
                <a:schemeClr val="tx1">
                  <a:lumMod val="75000"/>
                  <a:lumOff val="25000"/>
                </a:schemeClr>
              </a:gs>
            </a:gsLst>
          </a:gradFill>
          <a:ln>
            <a:headEnd/>
            <a:tailEnd/>
          </a:ln>
        </p:spPr>
        <p:style>
          <a:lnRef idx="0">
            <a:schemeClr val="dk1"/>
          </a:lnRef>
          <a:fillRef idx="3">
            <a:schemeClr val="dk1"/>
          </a:fillRef>
          <a:effectRef idx="3">
            <a:schemeClr val="dk1"/>
          </a:effectRef>
          <a:fontRef idx="minor">
            <a:schemeClr val="lt1"/>
          </a:fontRef>
        </p:style>
        <p:txBody>
          <a:bodyPr wrap="none" anchor="t"/>
          <a:lstStyle/>
          <a:p>
            <a:pPr algn="ctr"/>
            <a:r>
              <a:rPr lang="en-US" sz="2000" dirty="0" smtClean="0">
                <a:latin typeface="+mj-lt"/>
              </a:rPr>
              <a:t>Units Under Test</a:t>
            </a:r>
            <a:endParaRPr lang="en-US" sz="2000" dirty="0">
              <a:latin typeface="+mj-lt"/>
            </a:endParaRPr>
          </a:p>
        </p:txBody>
      </p:sp>
      <p:sp>
        <p:nvSpPr>
          <p:cNvPr id="17456" name="Line 48"/>
          <p:cNvSpPr>
            <a:spLocks noChangeShapeType="1"/>
          </p:cNvSpPr>
          <p:nvPr/>
        </p:nvSpPr>
        <p:spPr bwMode="auto">
          <a:xfrm>
            <a:off x="2884709" y="4656360"/>
            <a:ext cx="2616200" cy="0"/>
          </a:xfrm>
          <a:prstGeom prst="line">
            <a:avLst/>
          </a:prstGeom>
          <a:noFill/>
          <a:ln w="28575">
            <a:solidFill>
              <a:schemeClr val="tx1"/>
            </a:solidFill>
            <a:round/>
            <a:headEnd/>
            <a:tailEnd/>
          </a:ln>
          <a:effectLst/>
        </p:spPr>
        <p:txBody>
          <a:bodyPr wrap="none" anchor="ctr"/>
          <a:lstStyle/>
          <a:p>
            <a:endParaRPr lang="en-US"/>
          </a:p>
        </p:txBody>
      </p:sp>
      <p:sp>
        <p:nvSpPr>
          <p:cNvPr id="17457" name="Line 49"/>
          <p:cNvSpPr>
            <a:spLocks noChangeShapeType="1"/>
          </p:cNvSpPr>
          <p:nvPr/>
        </p:nvSpPr>
        <p:spPr bwMode="auto">
          <a:xfrm>
            <a:off x="2884709" y="4808760"/>
            <a:ext cx="2616200" cy="0"/>
          </a:xfrm>
          <a:prstGeom prst="line">
            <a:avLst/>
          </a:prstGeom>
          <a:noFill/>
          <a:ln w="28575">
            <a:solidFill>
              <a:schemeClr val="tx1"/>
            </a:solidFill>
            <a:round/>
            <a:headEnd/>
            <a:tailEnd/>
          </a:ln>
          <a:effectLst/>
        </p:spPr>
        <p:txBody>
          <a:bodyPr wrap="none" anchor="ctr"/>
          <a:lstStyle/>
          <a:p>
            <a:endParaRPr lang="en-US"/>
          </a:p>
        </p:txBody>
      </p:sp>
      <p:sp>
        <p:nvSpPr>
          <p:cNvPr id="17458" name="Line 50"/>
          <p:cNvSpPr>
            <a:spLocks noChangeShapeType="1"/>
          </p:cNvSpPr>
          <p:nvPr/>
        </p:nvSpPr>
        <p:spPr bwMode="auto">
          <a:xfrm>
            <a:off x="2884709" y="4961160"/>
            <a:ext cx="2616200" cy="0"/>
          </a:xfrm>
          <a:prstGeom prst="line">
            <a:avLst/>
          </a:prstGeom>
          <a:noFill/>
          <a:ln w="28575">
            <a:solidFill>
              <a:schemeClr val="tx1"/>
            </a:solidFill>
            <a:round/>
            <a:headEnd/>
            <a:tailEnd/>
          </a:ln>
          <a:effectLst/>
        </p:spPr>
        <p:txBody>
          <a:bodyPr wrap="none" anchor="ctr"/>
          <a:lstStyle/>
          <a:p>
            <a:endParaRPr lang="en-US"/>
          </a:p>
        </p:txBody>
      </p:sp>
      <p:sp>
        <p:nvSpPr>
          <p:cNvPr id="17459" name="Line 51"/>
          <p:cNvSpPr>
            <a:spLocks noChangeShapeType="1"/>
          </p:cNvSpPr>
          <p:nvPr/>
        </p:nvSpPr>
        <p:spPr bwMode="auto">
          <a:xfrm>
            <a:off x="2884709" y="5113560"/>
            <a:ext cx="2616200" cy="0"/>
          </a:xfrm>
          <a:prstGeom prst="line">
            <a:avLst/>
          </a:prstGeom>
          <a:noFill/>
          <a:ln w="28575">
            <a:solidFill>
              <a:schemeClr val="tx1"/>
            </a:solidFill>
            <a:round/>
            <a:headEnd/>
            <a:tailEnd/>
          </a:ln>
          <a:effectLst/>
        </p:spPr>
        <p:txBody>
          <a:bodyPr wrap="none" anchor="ctr"/>
          <a:lstStyle/>
          <a:p>
            <a:endParaRPr lang="en-US"/>
          </a:p>
        </p:txBody>
      </p:sp>
      <p:sp>
        <p:nvSpPr>
          <p:cNvPr id="17460" name="Line 52"/>
          <p:cNvSpPr>
            <a:spLocks noChangeShapeType="1"/>
          </p:cNvSpPr>
          <p:nvPr/>
        </p:nvSpPr>
        <p:spPr bwMode="auto">
          <a:xfrm>
            <a:off x="2884709" y="5265960"/>
            <a:ext cx="2616200" cy="0"/>
          </a:xfrm>
          <a:prstGeom prst="line">
            <a:avLst/>
          </a:prstGeom>
          <a:noFill/>
          <a:ln w="28575">
            <a:solidFill>
              <a:schemeClr val="tx1"/>
            </a:solidFill>
            <a:round/>
            <a:headEnd/>
            <a:tailEnd/>
          </a:ln>
          <a:effectLst/>
        </p:spPr>
        <p:txBody>
          <a:bodyPr wrap="none" anchor="ctr"/>
          <a:lstStyle/>
          <a:p>
            <a:endParaRPr lang="en-US"/>
          </a:p>
        </p:txBody>
      </p:sp>
      <p:sp>
        <p:nvSpPr>
          <p:cNvPr id="121" name="AutoShape 11"/>
          <p:cNvSpPr>
            <a:spLocks noChangeArrowheads="1"/>
          </p:cNvSpPr>
          <p:nvPr/>
        </p:nvSpPr>
        <p:spPr bwMode="auto">
          <a:xfrm>
            <a:off x="318166" y="2436882"/>
            <a:ext cx="1828800" cy="697436"/>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smtClean="0">
                <a:latin typeface="Arial Narrow" pitchFamily="34" charset="0"/>
              </a:rPr>
              <a:t>High Speed </a:t>
            </a:r>
          </a:p>
          <a:p>
            <a:pPr algn="ctr"/>
            <a:r>
              <a:rPr lang="en-US" dirty="0" smtClean="0">
                <a:latin typeface="Arial Narrow" pitchFamily="34" charset="0"/>
              </a:rPr>
              <a:t>Digitizer</a:t>
            </a:r>
            <a:endParaRPr lang="en-US" dirty="0">
              <a:latin typeface="Arial Narrow" pitchFamily="34" charset="0"/>
            </a:endParaRPr>
          </a:p>
        </p:txBody>
      </p:sp>
      <p:cxnSp>
        <p:nvCxnSpPr>
          <p:cNvPr id="137" name="AutoShape 80"/>
          <p:cNvCxnSpPr>
            <a:cxnSpLocks noChangeShapeType="1"/>
            <a:stCxn id="17419" idx="3"/>
            <a:endCxn id="306" idx="0"/>
          </p:cNvCxnSpPr>
          <p:nvPr/>
        </p:nvCxnSpPr>
        <p:spPr bwMode="auto">
          <a:xfrm>
            <a:off x="2146966" y="3622587"/>
            <a:ext cx="1036464" cy="802899"/>
          </a:xfrm>
          <a:prstGeom prst="bentConnector4">
            <a:avLst>
              <a:gd name="adj1" fmla="val 100413"/>
              <a:gd name="adj2" fmla="val 128472"/>
            </a:avLst>
          </a:prstGeom>
          <a:noFill/>
          <a:ln w="28575">
            <a:solidFill>
              <a:schemeClr val="tx1">
                <a:lumMod val="75000"/>
                <a:lumOff val="25000"/>
              </a:schemeClr>
            </a:solidFill>
            <a:miter lim="800000"/>
            <a:headEnd/>
            <a:tailEnd/>
          </a:ln>
          <a:effectLst/>
        </p:spPr>
      </p:cxnSp>
      <p:cxnSp>
        <p:nvCxnSpPr>
          <p:cNvPr id="155" name="AutoShape 80"/>
          <p:cNvCxnSpPr>
            <a:cxnSpLocks noChangeShapeType="1"/>
            <a:stCxn id="121" idx="3"/>
            <a:endCxn id="307" idx="0"/>
          </p:cNvCxnSpPr>
          <p:nvPr/>
        </p:nvCxnSpPr>
        <p:spPr bwMode="auto">
          <a:xfrm>
            <a:off x="2146966" y="2785600"/>
            <a:ext cx="1153874" cy="1639886"/>
          </a:xfrm>
          <a:prstGeom prst="bentConnector4">
            <a:avLst>
              <a:gd name="adj1" fmla="val 100089"/>
              <a:gd name="adj2" fmla="val 113940"/>
            </a:avLst>
          </a:prstGeom>
          <a:noFill/>
          <a:ln w="28575">
            <a:solidFill>
              <a:schemeClr val="tx1">
                <a:lumMod val="75000"/>
                <a:lumOff val="25000"/>
              </a:schemeClr>
            </a:solidFill>
            <a:miter lim="800000"/>
            <a:headEnd/>
            <a:tailEnd/>
          </a:ln>
          <a:effectLst/>
        </p:spPr>
      </p:cxnSp>
      <p:cxnSp>
        <p:nvCxnSpPr>
          <p:cNvPr id="156" name="AutoShape 80"/>
          <p:cNvCxnSpPr>
            <a:cxnSpLocks noChangeShapeType="1"/>
            <a:stCxn id="131" idx="3"/>
            <a:endCxn id="308" idx="0"/>
          </p:cNvCxnSpPr>
          <p:nvPr/>
        </p:nvCxnSpPr>
        <p:spPr bwMode="auto">
          <a:xfrm>
            <a:off x="2162175" y="2109788"/>
            <a:ext cx="1256075" cy="2315698"/>
          </a:xfrm>
          <a:prstGeom prst="bentConnector4">
            <a:avLst>
              <a:gd name="adj1" fmla="val 99999"/>
              <a:gd name="adj2" fmla="val 109872"/>
            </a:avLst>
          </a:prstGeom>
          <a:noFill/>
          <a:ln w="28575">
            <a:solidFill>
              <a:schemeClr val="tx1">
                <a:lumMod val="75000"/>
                <a:lumOff val="25000"/>
              </a:schemeClr>
            </a:solidFill>
            <a:miter lim="800000"/>
            <a:headEnd/>
            <a:tailEnd/>
          </a:ln>
          <a:effectLst/>
        </p:spPr>
      </p:cxnSp>
      <p:grpSp>
        <p:nvGrpSpPr>
          <p:cNvPr id="2" name="Group 169"/>
          <p:cNvGrpSpPr/>
          <p:nvPr/>
        </p:nvGrpSpPr>
        <p:grpSpPr>
          <a:xfrm>
            <a:off x="6589485" y="3422649"/>
            <a:ext cx="703944" cy="136071"/>
            <a:chOff x="6509656" y="4295775"/>
            <a:chExt cx="838200" cy="139246"/>
          </a:xfrm>
        </p:grpSpPr>
        <p:sp>
          <p:nvSpPr>
            <p:cNvPr id="17476" name="Rectangle 68"/>
            <p:cNvSpPr>
              <a:spLocks noChangeArrowheads="1"/>
            </p:cNvSpPr>
            <p:nvPr/>
          </p:nvSpPr>
          <p:spPr bwMode="auto">
            <a:xfrm rot="16200000">
              <a:off x="6478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477" name="Rectangle 69"/>
            <p:cNvSpPr>
              <a:spLocks noChangeArrowheads="1"/>
            </p:cNvSpPr>
            <p:nvPr/>
          </p:nvSpPr>
          <p:spPr bwMode="auto">
            <a:xfrm rot="16200000">
              <a:off x="66305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478" name="Rectangle 70"/>
            <p:cNvSpPr>
              <a:spLocks noChangeArrowheads="1"/>
            </p:cNvSpPr>
            <p:nvPr/>
          </p:nvSpPr>
          <p:spPr bwMode="auto">
            <a:xfrm rot="16200000">
              <a:off x="67829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479" name="Rectangle 71"/>
            <p:cNvSpPr>
              <a:spLocks noChangeArrowheads="1"/>
            </p:cNvSpPr>
            <p:nvPr/>
          </p:nvSpPr>
          <p:spPr bwMode="auto">
            <a:xfrm rot="16200000">
              <a:off x="69353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480" name="Rectangle 72"/>
            <p:cNvSpPr>
              <a:spLocks noChangeArrowheads="1"/>
            </p:cNvSpPr>
            <p:nvPr/>
          </p:nvSpPr>
          <p:spPr bwMode="auto">
            <a:xfrm rot="16200000">
              <a:off x="70877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481" name="Rectangle 73"/>
            <p:cNvSpPr>
              <a:spLocks noChangeArrowheads="1"/>
            </p:cNvSpPr>
            <p:nvPr/>
          </p:nvSpPr>
          <p:spPr bwMode="auto">
            <a:xfrm rot="16200000">
              <a:off x="7240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grpSp>
      <p:sp>
        <p:nvSpPr>
          <p:cNvPr id="17475" name="Rectangle 67"/>
          <p:cNvSpPr>
            <a:spLocks noChangeArrowheads="1"/>
          </p:cNvSpPr>
          <p:nvPr/>
        </p:nvSpPr>
        <p:spPr bwMode="auto">
          <a:xfrm rot="16200000">
            <a:off x="6190629" y="2205097"/>
            <a:ext cx="1501656" cy="990600"/>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en-US"/>
          </a:p>
        </p:txBody>
      </p:sp>
      <p:sp>
        <p:nvSpPr>
          <p:cNvPr id="167" name="Rounded Rectangle 166"/>
          <p:cNvSpPr/>
          <p:nvPr/>
        </p:nvSpPr>
        <p:spPr bwMode="auto">
          <a:xfrm>
            <a:off x="6621417" y="2737758"/>
            <a:ext cx="640080" cy="261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Filter</a:t>
            </a:r>
          </a:p>
        </p:txBody>
      </p:sp>
      <p:sp>
        <p:nvSpPr>
          <p:cNvPr id="168" name="Rounded Rectangle 167"/>
          <p:cNvSpPr/>
          <p:nvPr/>
        </p:nvSpPr>
        <p:spPr bwMode="auto">
          <a:xfrm>
            <a:off x="6621417" y="3086101"/>
            <a:ext cx="640080" cy="261258"/>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LED</a:t>
            </a:r>
          </a:p>
        </p:txBody>
      </p:sp>
      <p:grpSp>
        <p:nvGrpSpPr>
          <p:cNvPr id="3" name="Group 172"/>
          <p:cNvGrpSpPr/>
          <p:nvPr/>
        </p:nvGrpSpPr>
        <p:grpSpPr>
          <a:xfrm>
            <a:off x="7757893" y="3422649"/>
            <a:ext cx="703945" cy="136071"/>
            <a:chOff x="6509656" y="4295775"/>
            <a:chExt cx="838200" cy="139246"/>
          </a:xfrm>
        </p:grpSpPr>
        <p:sp>
          <p:nvSpPr>
            <p:cNvPr id="177" name="Rectangle 68"/>
            <p:cNvSpPr>
              <a:spLocks noChangeArrowheads="1"/>
            </p:cNvSpPr>
            <p:nvPr/>
          </p:nvSpPr>
          <p:spPr bwMode="auto">
            <a:xfrm rot="16200000">
              <a:off x="6478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8" name="Rectangle 69"/>
            <p:cNvSpPr>
              <a:spLocks noChangeArrowheads="1"/>
            </p:cNvSpPr>
            <p:nvPr/>
          </p:nvSpPr>
          <p:spPr bwMode="auto">
            <a:xfrm rot="16200000">
              <a:off x="66305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79" name="Rectangle 70"/>
            <p:cNvSpPr>
              <a:spLocks noChangeArrowheads="1"/>
            </p:cNvSpPr>
            <p:nvPr/>
          </p:nvSpPr>
          <p:spPr bwMode="auto">
            <a:xfrm rot="16200000">
              <a:off x="67829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80" name="Rectangle 71"/>
            <p:cNvSpPr>
              <a:spLocks noChangeArrowheads="1"/>
            </p:cNvSpPr>
            <p:nvPr/>
          </p:nvSpPr>
          <p:spPr bwMode="auto">
            <a:xfrm rot="16200000">
              <a:off x="69353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81" name="Rectangle 72"/>
            <p:cNvSpPr>
              <a:spLocks noChangeArrowheads="1"/>
            </p:cNvSpPr>
            <p:nvPr/>
          </p:nvSpPr>
          <p:spPr bwMode="auto">
            <a:xfrm rot="16200000">
              <a:off x="70877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82" name="Rectangle 73"/>
            <p:cNvSpPr>
              <a:spLocks noChangeArrowheads="1"/>
            </p:cNvSpPr>
            <p:nvPr/>
          </p:nvSpPr>
          <p:spPr bwMode="auto">
            <a:xfrm rot="16200000">
              <a:off x="7240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grpSp>
      <p:sp>
        <p:nvSpPr>
          <p:cNvPr id="174" name="Rectangle 67"/>
          <p:cNvSpPr>
            <a:spLocks noChangeArrowheads="1"/>
          </p:cNvSpPr>
          <p:nvPr/>
        </p:nvSpPr>
        <p:spPr bwMode="auto">
          <a:xfrm rot="16200000">
            <a:off x="7360048" y="2206118"/>
            <a:ext cx="1499616" cy="990600"/>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en-US"/>
          </a:p>
        </p:txBody>
      </p:sp>
      <p:sp>
        <p:nvSpPr>
          <p:cNvPr id="175" name="Rounded Rectangle 174"/>
          <p:cNvSpPr/>
          <p:nvPr/>
        </p:nvSpPr>
        <p:spPr bwMode="auto">
          <a:xfrm>
            <a:off x="7789817" y="2737758"/>
            <a:ext cx="640080" cy="261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Filter</a:t>
            </a:r>
          </a:p>
        </p:txBody>
      </p:sp>
      <p:sp>
        <p:nvSpPr>
          <p:cNvPr id="176" name="Rounded Rectangle 175"/>
          <p:cNvSpPr/>
          <p:nvPr/>
        </p:nvSpPr>
        <p:spPr bwMode="auto">
          <a:xfrm>
            <a:off x="7789817" y="3086101"/>
            <a:ext cx="640080" cy="261258"/>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LED</a:t>
            </a:r>
          </a:p>
        </p:txBody>
      </p:sp>
      <p:grpSp>
        <p:nvGrpSpPr>
          <p:cNvPr id="4" name="Group 169"/>
          <p:cNvGrpSpPr/>
          <p:nvPr/>
        </p:nvGrpSpPr>
        <p:grpSpPr>
          <a:xfrm rot="10800000">
            <a:off x="7757876" y="4328672"/>
            <a:ext cx="703945" cy="136071"/>
            <a:chOff x="6509656" y="4295775"/>
            <a:chExt cx="838200" cy="139246"/>
          </a:xfrm>
        </p:grpSpPr>
        <p:sp>
          <p:nvSpPr>
            <p:cNvPr id="201" name="Rectangle 68"/>
            <p:cNvSpPr>
              <a:spLocks noChangeArrowheads="1"/>
            </p:cNvSpPr>
            <p:nvPr/>
          </p:nvSpPr>
          <p:spPr bwMode="auto">
            <a:xfrm rot="16200000">
              <a:off x="6478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202" name="Rectangle 69"/>
            <p:cNvSpPr>
              <a:spLocks noChangeArrowheads="1"/>
            </p:cNvSpPr>
            <p:nvPr/>
          </p:nvSpPr>
          <p:spPr bwMode="auto">
            <a:xfrm rot="16200000">
              <a:off x="66305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203" name="Rectangle 70"/>
            <p:cNvSpPr>
              <a:spLocks noChangeArrowheads="1"/>
            </p:cNvSpPr>
            <p:nvPr/>
          </p:nvSpPr>
          <p:spPr bwMode="auto">
            <a:xfrm rot="16200000">
              <a:off x="67829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204" name="Rectangle 71"/>
            <p:cNvSpPr>
              <a:spLocks noChangeArrowheads="1"/>
            </p:cNvSpPr>
            <p:nvPr/>
          </p:nvSpPr>
          <p:spPr bwMode="auto">
            <a:xfrm rot="16200000">
              <a:off x="69353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205" name="Rectangle 72"/>
            <p:cNvSpPr>
              <a:spLocks noChangeArrowheads="1"/>
            </p:cNvSpPr>
            <p:nvPr/>
          </p:nvSpPr>
          <p:spPr bwMode="auto">
            <a:xfrm rot="16200000">
              <a:off x="70877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206" name="Rectangle 73"/>
            <p:cNvSpPr>
              <a:spLocks noChangeArrowheads="1"/>
            </p:cNvSpPr>
            <p:nvPr/>
          </p:nvSpPr>
          <p:spPr bwMode="auto">
            <a:xfrm rot="16200000">
              <a:off x="7240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grpSp>
      <p:sp>
        <p:nvSpPr>
          <p:cNvPr id="198" name="Rectangle 67"/>
          <p:cNvSpPr>
            <a:spLocks noChangeArrowheads="1"/>
          </p:cNvSpPr>
          <p:nvPr/>
        </p:nvSpPr>
        <p:spPr bwMode="auto">
          <a:xfrm rot="5400000">
            <a:off x="7360048" y="4690674"/>
            <a:ext cx="1499616" cy="990600"/>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en-US"/>
          </a:p>
        </p:txBody>
      </p:sp>
      <p:sp>
        <p:nvSpPr>
          <p:cNvPr id="199" name="Rounded Rectangle 198"/>
          <p:cNvSpPr/>
          <p:nvPr/>
        </p:nvSpPr>
        <p:spPr bwMode="auto">
          <a:xfrm>
            <a:off x="7789817" y="4888377"/>
            <a:ext cx="640080" cy="261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Filter</a:t>
            </a:r>
          </a:p>
        </p:txBody>
      </p:sp>
      <p:sp>
        <p:nvSpPr>
          <p:cNvPr id="200" name="Rounded Rectangle 199"/>
          <p:cNvSpPr/>
          <p:nvPr/>
        </p:nvSpPr>
        <p:spPr bwMode="auto">
          <a:xfrm>
            <a:off x="7789817" y="4540033"/>
            <a:ext cx="640080" cy="261258"/>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LED</a:t>
            </a:r>
          </a:p>
        </p:txBody>
      </p:sp>
      <p:grpSp>
        <p:nvGrpSpPr>
          <p:cNvPr id="5" name="Group 172"/>
          <p:cNvGrpSpPr/>
          <p:nvPr/>
        </p:nvGrpSpPr>
        <p:grpSpPr>
          <a:xfrm rot="10800000">
            <a:off x="6589476" y="4328672"/>
            <a:ext cx="703945" cy="136071"/>
            <a:chOff x="6509656" y="4295775"/>
            <a:chExt cx="838200" cy="139246"/>
          </a:xfrm>
        </p:grpSpPr>
        <p:sp>
          <p:nvSpPr>
            <p:cNvPr id="191" name="Rectangle 68"/>
            <p:cNvSpPr>
              <a:spLocks noChangeArrowheads="1"/>
            </p:cNvSpPr>
            <p:nvPr/>
          </p:nvSpPr>
          <p:spPr bwMode="auto">
            <a:xfrm rot="16200000">
              <a:off x="6478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2" name="Rectangle 69"/>
            <p:cNvSpPr>
              <a:spLocks noChangeArrowheads="1"/>
            </p:cNvSpPr>
            <p:nvPr/>
          </p:nvSpPr>
          <p:spPr bwMode="auto">
            <a:xfrm rot="16200000">
              <a:off x="66305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3" name="Rectangle 70"/>
            <p:cNvSpPr>
              <a:spLocks noChangeArrowheads="1"/>
            </p:cNvSpPr>
            <p:nvPr/>
          </p:nvSpPr>
          <p:spPr bwMode="auto">
            <a:xfrm rot="16200000">
              <a:off x="67829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4" name="Rectangle 71"/>
            <p:cNvSpPr>
              <a:spLocks noChangeArrowheads="1"/>
            </p:cNvSpPr>
            <p:nvPr/>
          </p:nvSpPr>
          <p:spPr bwMode="auto">
            <a:xfrm rot="16200000">
              <a:off x="69353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5" name="Rectangle 72"/>
            <p:cNvSpPr>
              <a:spLocks noChangeArrowheads="1"/>
            </p:cNvSpPr>
            <p:nvPr/>
          </p:nvSpPr>
          <p:spPr bwMode="auto">
            <a:xfrm rot="16200000">
              <a:off x="70877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sp>
          <p:nvSpPr>
            <p:cNvPr id="196" name="Rectangle 73"/>
            <p:cNvSpPr>
              <a:spLocks noChangeArrowheads="1"/>
            </p:cNvSpPr>
            <p:nvPr/>
          </p:nvSpPr>
          <p:spPr bwMode="auto">
            <a:xfrm rot="16200000">
              <a:off x="7240133" y="4327298"/>
              <a:ext cx="139246" cy="76200"/>
            </a:xfrm>
            <a:prstGeom prst="rect">
              <a:avLst/>
            </a:prstGeom>
            <a:solidFill>
              <a:schemeClr val="bg2"/>
            </a:solidFill>
            <a:ln w="9525">
              <a:solidFill>
                <a:schemeClr val="tx1"/>
              </a:solidFill>
              <a:miter lim="800000"/>
              <a:headEnd/>
              <a:tailEnd/>
            </a:ln>
            <a:effectLst/>
          </p:spPr>
          <p:txBody>
            <a:bodyPr wrap="none" anchor="ctr"/>
            <a:lstStyle/>
            <a:p>
              <a:endParaRPr lang="en-US"/>
            </a:p>
          </p:txBody>
        </p:sp>
      </p:grpSp>
      <p:sp>
        <p:nvSpPr>
          <p:cNvPr id="188" name="Rectangle 67"/>
          <p:cNvSpPr>
            <a:spLocks noChangeArrowheads="1"/>
          </p:cNvSpPr>
          <p:nvPr/>
        </p:nvSpPr>
        <p:spPr bwMode="auto">
          <a:xfrm rot="5400000">
            <a:off x="6191648" y="4690674"/>
            <a:ext cx="1499616" cy="990600"/>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en-US"/>
          </a:p>
        </p:txBody>
      </p:sp>
      <p:sp>
        <p:nvSpPr>
          <p:cNvPr id="189" name="Rounded Rectangle 188"/>
          <p:cNvSpPr/>
          <p:nvPr/>
        </p:nvSpPr>
        <p:spPr bwMode="auto">
          <a:xfrm>
            <a:off x="6621417" y="4888377"/>
            <a:ext cx="640080" cy="261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Filter</a:t>
            </a:r>
          </a:p>
        </p:txBody>
      </p:sp>
      <p:sp>
        <p:nvSpPr>
          <p:cNvPr id="190" name="Rounded Rectangle 189"/>
          <p:cNvSpPr/>
          <p:nvPr/>
        </p:nvSpPr>
        <p:spPr bwMode="auto">
          <a:xfrm>
            <a:off x="6621417" y="4540033"/>
            <a:ext cx="640080" cy="261258"/>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200" i="0" u="none" strike="noStrike" cap="none" normalizeH="0" baseline="0" dirty="0" smtClean="0">
                <a:ln>
                  <a:noFill/>
                </a:ln>
                <a:solidFill>
                  <a:schemeClr val="tx1"/>
                </a:solidFill>
                <a:effectLst/>
                <a:latin typeface="Arial" charset="0"/>
              </a:rPr>
              <a:t>LED</a:t>
            </a:r>
          </a:p>
        </p:txBody>
      </p:sp>
      <p:cxnSp>
        <p:nvCxnSpPr>
          <p:cNvPr id="208" name="AutoShape 80"/>
          <p:cNvCxnSpPr>
            <a:cxnSpLocks noChangeShapeType="1"/>
            <a:stCxn id="129" idx="0"/>
            <a:endCxn id="195" idx="1"/>
          </p:cNvCxnSpPr>
          <p:nvPr/>
        </p:nvCxnSpPr>
        <p:spPr bwMode="auto">
          <a:xfrm rot="5400000" flipH="1" flipV="1">
            <a:off x="5918516" y="3589555"/>
            <a:ext cx="91830" cy="1570063"/>
          </a:xfrm>
          <a:prstGeom prst="bentConnector5">
            <a:avLst>
              <a:gd name="adj1" fmla="val 235108"/>
              <a:gd name="adj2" fmla="val 47833"/>
              <a:gd name="adj3" fmla="val 231382"/>
            </a:avLst>
          </a:prstGeom>
          <a:noFill/>
          <a:ln w="28575">
            <a:solidFill>
              <a:schemeClr val="tx1">
                <a:lumMod val="75000"/>
                <a:lumOff val="25000"/>
              </a:schemeClr>
            </a:solidFill>
            <a:miter lim="800000"/>
            <a:headEnd/>
            <a:tailEnd/>
          </a:ln>
          <a:effectLst/>
        </p:spPr>
      </p:cxnSp>
      <p:cxnSp>
        <p:nvCxnSpPr>
          <p:cNvPr id="220" name="AutoShape 80"/>
          <p:cNvCxnSpPr>
            <a:cxnSpLocks noChangeShapeType="1"/>
            <a:stCxn id="128" idx="0"/>
            <a:endCxn id="194" idx="1"/>
          </p:cNvCxnSpPr>
          <p:nvPr/>
        </p:nvCxnSpPr>
        <p:spPr bwMode="auto">
          <a:xfrm rot="5400000" flipH="1" flipV="1">
            <a:off x="5923806" y="3466855"/>
            <a:ext cx="91830" cy="1815463"/>
          </a:xfrm>
          <a:prstGeom prst="bentConnector5">
            <a:avLst>
              <a:gd name="adj1" fmla="val 276598"/>
              <a:gd name="adj2" fmla="val 48126"/>
              <a:gd name="adj3" fmla="val 272872"/>
            </a:avLst>
          </a:prstGeom>
          <a:noFill/>
          <a:ln w="28575">
            <a:solidFill>
              <a:schemeClr val="tx1">
                <a:lumMod val="75000"/>
                <a:lumOff val="25000"/>
              </a:schemeClr>
            </a:solidFill>
            <a:miter lim="800000"/>
            <a:headEnd/>
            <a:tailEnd/>
          </a:ln>
          <a:effectLst/>
        </p:spPr>
      </p:cxnSp>
      <p:cxnSp>
        <p:nvCxnSpPr>
          <p:cNvPr id="239" name="AutoShape 80"/>
          <p:cNvCxnSpPr>
            <a:cxnSpLocks noChangeShapeType="1"/>
            <a:stCxn id="127" idx="0"/>
            <a:endCxn id="193" idx="1"/>
          </p:cNvCxnSpPr>
          <p:nvPr/>
        </p:nvCxnSpPr>
        <p:spPr bwMode="auto">
          <a:xfrm rot="5400000" flipH="1" flipV="1">
            <a:off x="5929096" y="3344155"/>
            <a:ext cx="91830" cy="2060863"/>
          </a:xfrm>
          <a:prstGeom prst="bentConnector5">
            <a:avLst>
              <a:gd name="adj1" fmla="val 318088"/>
              <a:gd name="adj2" fmla="val 48349"/>
              <a:gd name="adj3" fmla="val 314361"/>
            </a:avLst>
          </a:prstGeom>
          <a:noFill/>
          <a:ln w="28575">
            <a:solidFill>
              <a:schemeClr val="tx1">
                <a:lumMod val="75000"/>
                <a:lumOff val="25000"/>
              </a:schemeClr>
            </a:solidFill>
            <a:miter lim="800000"/>
            <a:headEnd/>
            <a:tailEnd/>
          </a:ln>
          <a:effectLst/>
        </p:spPr>
      </p:cxnSp>
      <p:cxnSp>
        <p:nvCxnSpPr>
          <p:cNvPr id="248" name="AutoShape 80"/>
          <p:cNvCxnSpPr>
            <a:cxnSpLocks noChangeShapeType="1"/>
            <a:stCxn id="125" idx="0"/>
            <a:endCxn id="205" idx="1"/>
          </p:cNvCxnSpPr>
          <p:nvPr/>
        </p:nvCxnSpPr>
        <p:spPr bwMode="auto">
          <a:xfrm rot="5400000" flipH="1" flipV="1">
            <a:off x="6267896" y="2770535"/>
            <a:ext cx="91830" cy="3208103"/>
          </a:xfrm>
          <a:prstGeom prst="bentConnector5">
            <a:avLst>
              <a:gd name="adj1" fmla="val 449472"/>
              <a:gd name="adj2" fmla="val 100008"/>
              <a:gd name="adj3" fmla="val 328191"/>
            </a:avLst>
          </a:prstGeom>
          <a:noFill/>
          <a:ln w="28575">
            <a:solidFill>
              <a:schemeClr val="tx1">
                <a:lumMod val="75000"/>
                <a:lumOff val="25000"/>
              </a:schemeClr>
            </a:solidFill>
            <a:miter lim="800000"/>
            <a:headEnd/>
            <a:tailEnd/>
          </a:ln>
          <a:effectLst/>
        </p:spPr>
      </p:cxnSp>
      <p:cxnSp>
        <p:nvCxnSpPr>
          <p:cNvPr id="249" name="AutoShape 80"/>
          <p:cNvCxnSpPr>
            <a:cxnSpLocks noChangeShapeType="1"/>
            <a:stCxn id="17473" idx="0"/>
            <a:endCxn id="204" idx="1"/>
          </p:cNvCxnSpPr>
          <p:nvPr/>
        </p:nvCxnSpPr>
        <p:spPr bwMode="auto">
          <a:xfrm rot="5400000" flipH="1" flipV="1">
            <a:off x="6270694" y="2650327"/>
            <a:ext cx="96814" cy="3453503"/>
          </a:xfrm>
          <a:prstGeom prst="bentConnector5">
            <a:avLst>
              <a:gd name="adj1" fmla="val 472246"/>
              <a:gd name="adj2" fmla="val 99947"/>
              <a:gd name="adj3" fmla="val 336123"/>
            </a:avLst>
          </a:prstGeom>
          <a:noFill/>
          <a:ln w="28575">
            <a:solidFill>
              <a:schemeClr val="tx1">
                <a:lumMod val="75000"/>
                <a:lumOff val="25000"/>
              </a:schemeClr>
            </a:solidFill>
            <a:miter lim="800000"/>
            <a:headEnd/>
            <a:tailEnd/>
          </a:ln>
          <a:effectLst/>
        </p:spPr>
      </p:cxnSp>
      <p:cxnSp>
        <p:nvCxnSpPr>
          <p:cNvPr id="250" name="AutoShape 80"/>
          <p:cNvCxnSpPr>
            <a:cxnSpLocks noChangeShapeType="1"/>
            <a:stCxn id="17472" idx="0"/>
            <a:endCxn id="203" idx="1"/>
          </p:cNvCxnSpPr>
          <p:nvPr/>
        </p:nvCxnSpPr>
        <p:spPr bwMode="auto">
          <a:xfrm rot="5400000" flipH="1" flipV="1">
            <a:off x="6275984" y="2527627"/>
            <a:ext cx="96814" cy="3698903"/>
          </a:xfrm>
          <a:prstGeom prst="bentConnector5">
            <a:avLst>
              <a:gd name="adj1" fmla="val 511600"/>
              <a:gd name="adj2" fmla="val 49080"/>
              <a:gd name="adj3" fmla="val 513215"/>
            </a:avLst>
          </a:prstGeom>
          <a:noFill/>
          <a:ln w="28575">
            <a:solidFill>
              <a:schemeClr val="tx1">
                <a:lumMod val="75000"/>
                <a:lumOff val="25000"/>
              </a:schemeClr>
            </a:solidFill>
            <a:miter lim="800000"/>
            <a:headEnd/>
            <a:tailEnd/>
          </a:ln>
          <a:effectLst/>
        </p:spPr>
      </p:cxnSp>
      <p:grpSp>
        <p:nvGrpSpPr>
          <p:cNvPr id="6" name="Group 361"/>
          <p:cNvGrpSpPr/>
          <p:nvPr/>
        </p:nvGrpSpPr>
        <p:grpSpPr>
          <a:xfrm>
            <a:off x="3066020" y="4420502"/>
            <a:ext cx="2230782" cy="999223"/>
            <a:chOff x="3066020" y="4020452"/>
            <a:chExt cx="2230782" cy="1455058"/>
          </a:xfrm>
        </p:grpSpPr>
        <p:sp>
          <p:nvSpPr>
            <p:cNvPr id="17464" name="Line 56"/>
            <p:cNvSpPr>
              <a:spLocks noChangeShapeType="1"/>
            </p:cNvSpPr>
            <p:nvPr/>
          </p:nvSpPr>
          <p:spPr bwMode="auto">
            <a:xfrm>
              <a:off x="353566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5" name="Line 57"/>
            <p:cNvSpPr>
              <a:spLocks noChangeShapeType="1"/>
            </p:cNvSpPr>
            <p:nvPr/>
          </p:nvSpPr>
          <p:spPr bwMode="auto">
            <a:xfrm>
              <a:off x="365307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6" name="Line 58"/>
            <p:cNvSpPr>
              <a:spLocks noChangeShapeType="1"/>
            </p:cNvSpPr>
            <p:nvPr/>
          </p:nvSpPr>
          <p:spPr bwMode="auto">
            <a:xfrm>
              <a:off x="377048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7" name="Line 59"/>
            <p:cNvSpPr>
              <a:spLocks noChangeShapeType="1"/>
            </p:cNvSpPr>
            <p:nvPr/>
          </p:nvSpPr>
          <p:spPr bwMode="auto">
            <a:xfrm>
              <a:off x="388789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8" name="Line 60"/>
            <p:cNvSpPr>
              <a:spLocks noChangeShapeType="1"/>
            </p:cNvSpPr>
            <p:nvPr/>
          </p:nvSpPr>
          <p:spPr bwMode="auto">
            <a:xfrm>
              <a:off x="400530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69" name="Line 61"/>
            <p:cNvSpPr>
              <a:spLocks noChangeShapeType="1"/>
            </p:cNvSpPr>
            <p:nvPr/>
          </p:nvSpPr>
          <p:spPr bwMode="auto">
            <a:xfrm>
              <a:off x="412271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0" name="Line 62"/>
            <p:cNvSpPr>
              <a:spLocks noChangeShapeType="1"/>
            </p:cNvSpPr>
            <p:nvPr/>
          </p:nvSpPr>
          <p:spPr bwMode="auto">
            <a:xfrm>
              <a:off x="424012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1" name="Line 63"/>
            <p:cNvSpPr>
              <a:spLocks noChangeShapeType="1"/>
            </p:cNvSpPr>
            <p:nvPr/>
          </p:nvSpPr>
          <p:spPr bwMode="auto">
            <a:xfrm>
              <a:off x="435753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2" name="Line 64"/>
            <p:cNvSpPr>
              <a:spLocks noChangeShapeType="1"/>
            </p:cNvSpPr>
            <p:nvPr/>
          </p:nvSpPr>
          <p:spPr bwMode="auto">
            <a:xfrm>
              <a:off x="447494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7473" name="Line 65"/>
            <p:cNvSpPr>
              <a:spLocks noChangeShapeType="1"/>
            </p:cNvSpPr>
            <p:nvPr/>
          </p:nvSpPr>
          <p:spPr bwMode="auto">
            <a:xfrm>
              <a:off x="459235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125" name="Line 56"/>
            <p:cNvSpPr>
              <a:spLocks noChangeShapeType="1"/>
            </p:cNvSpPr>
            <p:nvPr/>
          </p:nvSpPr>
          <p:spPr bwMode="auto">
            <a:xfrm>
              <a:off x="470976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6" name="Line 57"/>
            <p:cNvSpPr>
              <a:spLocks noChangeShapeType="1"/>
            </p:cNvSpPr>
            <p:nvPr/>
          </p:nvSpPr>
          <p:spPr bwMode="auto">
            <a:xfrm>
              <a:off x="482717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7" name="Line 58"/>
            <p:cNvSpPr>
              <a:spLocks noChangeShapeType="1"/>
            </p:cNvSpPr>
            <p:nvPr/>
          </p:nvSpPr>
          <p:spPr bwMode="auto">
            <a:xfrm>
              <a:off x="494458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8" name="Line 59"/>
            <p:cNvSpPr>
              <a:spLocks noChangeShapeType="1"/>
            </p:cNvSpPr>
            <p:nvPr/>
          </p:nvSpPr>
          <p:spPr bwMode="auto">
            <a:xfrm>
              <a:off x="506199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29" name="Line 60"/>
            <p:cNvSpPr>
              <a:spLocks noChangeShapeType="1"/>
            </p:cNvSpPr>
            <p:nvPr/>
          </p:nvSpPr>
          <p:spPr bwMode="auto">
            <a:xfrm>
              <a:off x="5179400"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130" name="Line 61"/>
            <p:cNvSpPr>
              <a:spLocks noChangeShapeType="1"/>
            </p:cNvSpPr>
            <p:nvPr/>
          </p:nvSpPr>
          <p:spPr bwMode="auto">
            <a:xfrm>
              <a:off x="5296802" y="4020452"/>
              <a:ext cx="0" cy="1447800"/>
            </a:xfrm>
            <a:prstGeom prst="line">
              <a:avLst/>
            </a:prstGeom>
            <a:noFill/>
            <a:ln w="28575">
              <a:solidFill>
                <a:schemeClr val="tx1"/>
              </a:solidFill>
              <a:round/>
              <a:headEnd/>
              <a:tailEnd/>
            </a:ln>
            <a:effectLst/>
          </p:spPr>
          <p:txBody>
            <a:bodyPr wrap="none" anchor="ctr"/>
            <a:lstStyle/>
            <a:p>
              <a:endParaRPr lang="en-US"/>
            </a:p>
          </p:txBody>
        </p:sp>
        <p:sp>
          <p:nvSpPr>
            <p:cNvPr id="305" name="Line 60"/>
            <p:cNvSpPr>
              <a:spLocks noChangeShapeType="1"/>
            </p:cNvSpPr>
            <p:nvPr/>
          </p:nvSpPr>
          <p:spPr bwMode="auto">
            <a:xfrm>
              <a:off x="306602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306" name="Line 61"/>
            <p:cNvSpPr>
              <a:spLocks noChangeShapeType="1"/>
            </p:cNvSpPr>
            <p:nvPr/>
          </p:nvSpPr>
          <p:spPr bwMode="auto">
            <a:xfrm>
              <a:off x="318343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307" name="Line 62"/>
            <p:cNvSpPr>
              <a:spLocks noChangeShapeType="1"/>
            </p:cNvSpPr>
            <p:nvPr/>
          </p:nvSpPr>
          <p:spPr bwMode="auto">
            <a:xfrm>
              <a:off x="3300840" y="4027710"/>
              <a:ext cx="0" cy="1447800"/>
            </a:xfrm>
            <a:prstGeom prst="line">
              <a:avLst/>
            </a:prstGeom>
            <a:noFill/>
            <a:ln w="28575">
              <a:solidFill>
                <a:schemeClr val="tx1"/>
              </a:solidFill>
              <a:round/>
              <a:headEnd/>
              <a:tailEnd/>
            </a:ln>
            <a:effectLst/>
          </p:spPr>
          <p:txBody>
            <a:bodyPr wrap="none" anchor="ctr"/>
            <a:lstStyle/>
            <a:p>
              <a:endParaRPr lang="en-US"/>
            </a:p>
          </p:txBody>
        </p:sp>
        <p:sp>
          <p:nvSpPr>
            <p:cNvPr id="308" name="Line 63"/>
            <p:cNvSpPr>
              <a:spLocks noChangeShapeType="1"/>
            </p:cNvSpPr>
            <p:nvPr/>
          </p:nvSpPr>
          <p:spPr bwMode="auto">
            <a:xfrm>
              <a:off x="3418250" y="4027710"/>
              <a:ext cx="0" cy="1447800"/>
            </a:xfrm>
            <a:prstGeom prst="line">
              <a:avLst/>
            </a:prstGeom>
            <a:noFill/>
            <a:ln w="28575">
              <a:solidFill>
                <a:schemeClr val="tx1"/>
              </a:solidFill>
              <a:round/>
              <a:headEnd/>
              <a:tailEnd/>
            </a:ln>
            <a:effectLst/>
          </p:spPr>
          <p:txBody>
            <a:bodyPr wrap="none" anchor="ctr"/>
            <a:lstStyle/>
            <a:p>
              <a:endParaRPr lang="en-US"/>
            </a:p>
          </p:txBody>
        </p:sp>
      </p:grpSp>
      <p:cxnSp>
        <p:nvCxnSpPr>
          <p:cNvPr id="342" name="AutoShape 80"/>
          <p:cNvCxnSpPr>
            <a:cxnSpLocks noChangeShapeType="1"/>
            <a:stCxn id="17470" idx="0"/>
            <a:endCxn id="179" idx="1"/>
          </p:cNvCxnSpPr>
          <p:nvPr/>
        </p:nvCxnSpPr>
        <p:spPr bwMode="auto">
          <a:xfrm rot="5400000" flipH="1" flipV="1">
            <a:off x="5709612" y="2089227"/>
            <a:ext cx="866766" cy="3805751"/>
          </a:xfrm>
          <a:prstGeom prst="bentConnector3">
            <a:avLst>
              <a:gd name="adj1" fmla="val 70643"/>
            </a:avLst>
          </a:prstGeom>
          <a:noFill/>
          <a:ln w="28575">
            <a:solidFill>
              <a:schemeClr val="tx1">
                <a:lumMod val="75000"/>
                <a:lumOff val="25000"/>
              </a:schemeClr>
            </a:solidFill>
            <a:miter lim="800000"/>
            <a:headEnd/>
            <a:tailEnd/>
          </a:ln>
          <a:effectLst/>
        </p:spPr>
      </p:cxnSp>
      <p:cxnSp>
        <p:nvCxnSpPr>
          <p:cNvPr id="343" name="AutoShape 80"/>
          <p:cNvCxnSpPr>
            <a:cxnSpLocks noChangeShapeType="1"/>
            <a:stCxn id="17469" idx="0"/>
            <a:endCxn id="178" idx="1"/>
          </p:cNvCxnSpPr>
          <p:nvPr/>
        </p:nvCxnSpPr>
        <p:spPr bwMode="auto">
          <a:xfrm rot="5400000" flipH="1" flipV="1">
            <a:off x="5586912" y="2094517"/>
            <a:ext cx="866766" cy="3795171"/>
          </a:xfrm>
          <a:prstGeom prst="bentConnector3">
            <a:avLst>
              <a:gd name="adj1" fmla="val 75038"/>
            </a:avLst>
          </a:prstGeom>
          <a:noFill/>
          <a:ln w="28575">
            <a:solidFill>
              <a:schemeClr val="tx1">
                <a:lumMod val="75000"/>
                <a:lumOff val="25000"/>
              </a:schemeClr>
            </a:solidFill>
            <a:miter lim="800000"/>
            <a:headEnd/>
            <a:tailEnd/>
          </a:ln>
          <a:effectLst/>
        </p:spPr>
      </p:cxnSp>
      <p:cxnSp>
        <p:nvCxnSpPr>
          <p:cNvPr id="344" name="AutoShape 80"/>
          <p:cNvCxnSpPr>
            <a:cxnSpLocks noChangeShapeType="1"/>
            <a:stCxn id="17468" idx="0"/>
            <a:endCxn id="177" idx="1"/>
          </p:cNvCxnSpPr>
          <p:nvPr/>
        </p:nvCxnSpPr>
        <p:spPr bwMode="auto">
          <a:xfrm rot="5400000" flipH="1" flipV="1">
            <a:off x="5464212" y="2099807"/>
            <a:ext cx="866766" cy="3784591"/>
          </a:xfrm>
          <a:prstGeom prst="bentConnector3">
            <a:avLst>
              <a:gd name="adj1" fmla="val 79434"/>
            </a:avLst>
          </a:prstGeom>
          <a:noFill/>
          <a:ln w="28575">
            <a:solidFill>
              <a:schemeClr val="tx1">
                <a:lumMod val="75000"/>
                <a:lumOff val="25000"/>
              </a:schemeClr>
            </a:solidFill>
            <a:miter lim="800000"/>
            <a:headEnd/>
            <a:tailEnd/>
          </a:ln>
          <a:effectLst/>
        </p:spPr>
      </p:cxnSp>
      <p:cxnSp>
        <p:nvCxnSpPr>
          <p:cNvPr id="346" name="AutoShape 80"/>
          <p:cNvCxnSpPr>
            <a:cxnSpLocks noChangeShapeType="1"/>
            <a:stCxn id="17466" idx="0"/>
            <a:endCxn id="17478" idx="1"/>
          </p:cNvCxnSpPr>
          <p:nvPr/>
        </p:nvCxnSpPr>
        <p:spPr bwMode="auto">
          <a:xfrm rot="5400000" flipH="1" flipV="1">
            <a:off x="4890588" y="2438611"/>
            <a:ext cx="866766" cy="3106983"/>
          </a:xfrm>
          <a:prstGeom prst="bentConnector3">
            <a:avLst>
              <a:gd name="adj1" fmla="val 89691"/>
            </a:avLst>
          </a:prstGeom>
          <a:noFill/>
          <a:ln w="28575">
            <a:solidFill>
              <a:schemeClr val="tx1">
                <a:lumMod val="75000"/>
                <a:lumOff val="25000"/>
              </a:schemeClr>
            </a:solidFill>
            <a:miter lim="800000"/>
            <a:headEnd/>
            <a:tailEnd/>
          </a:ln>
          <a:effectLst/>
        </p:spPr>
      </p:cxnSp>
      <p:cxnSp>
        <p:nvCxnSpPr>
          <p:cNvPr id="347" name="AutoShape 80"/>
          <p:cNvCxnSpPr>
            <a:cxnSpLocks noChangeShapeType="1"/>
            <a:stCxn id="17465" idx="0"/>
            <a:endCxn id="17477" idx="1"/>
          </p:cNvCxnSpPr>
          <p:nvPr/>
        </p:nvCxnSpPr>
        <p:spPr bwMode="auto">
          <a:xfrm rot="5400000" flipH="1" flipV="1">
            <a:off x="4767888" y="2443901"/>
            <a:ext cx="866766" cy="3096403"/>
          </a:xfrm>
          <a:prstGeom prst="bentConnector3">
            <a:avLst>
              <a:gd name="adj1" fmla="val 94086"/>
            </a:avLst>
          </a:prstGeom>
          <a:noFill/>
          <a:ln w="28575">
            <a:solidFill>
              <a:schemeClr val="tx1">
                <a:lumMod val="75000"/>
                <a:lumOff val="25000"/>
              </a:schemeClr>
            </a:solidFill>
            <a:miter lim="800000"/>
            <a:headEnd/>
            <a:tailEnd/>
          </a:ln>
          <a:effectLst/>
        </p:spPr>
      </p:cxnSp>
      <p:cxnSp>
        <p:nvCxnSpPr>
          <p:cNvPr id="348" name="AutoShape 80"/>
          <p:cNvCxnSpPr>
            <a:cxnSpLocks noChangeShapeType="1"/>
            <a:stCxn id="17464" idx="0"/>
            <a:endCxn id="17476" idx="1"/>
          </p:cNvCxnSpPr>
          <p:nvPr/>
        </p:nvCxnSpPr>
        <p:spPr bwMode="auto">
          <a:xfrm rot="5400000" flipH="1" flipV="1">
            <a:off x="4645188" y="2449191"/>
            <a:ext cx="866766" cy="3085823"/>
          </a:xfrm>
          <a:prstGeom prst="bentConnector3">
            <a:avLst>
              <a:gd name="adj1" fmla="val 98482"/>
            </a:avLst>
          </a:prstGeom>
          <a:noFill/>
          <a:ln w="28575">
            <a:solidFill>
              <a:schemeClr val="tx1">
                <a:lumMod val="75000"/>
                <a:lumOff val="25000"/>
              </a:schemeClr>
            </a:solidFill>
            <a:miter lim="800000"/>
            <a:headEnd/>
            <a:tailEnd/>
          </a:ln>
          <a:effectLst/>
        </p:spPr>
      </p:cxnSp>
      <p:sp>
        <p:nvSpPr>
          <p:cNvPr id="104" name="Title 103"/>
          <p:cNvSpPr>
            <a:spLocks noGrp="1"/>
          </p:cNvSpPr>
          <p:nvPr>
            <p:ph type="title"/>
          </p:nvPr>
        </p:nvSpPr>
        <p:spPr/>
        <p:txBody>
          <a:bodyPr/>
          <a:lstStyle/>
          <a:p>
            <a:r>
              <a:rPr lang="en-US" dirty="0" smtClean="0"/>
              <a:t>Switch System Block Diagram</a:t>
            </a:r>
            <a:endParaRPr lang="en-US" dirty="0"/>
          </a:p>
        </p:txBody>
      </p:sp>
      <p:grpSp>
        <p:nvGrpSpPr>
          <p:cNvPr id="7" name="Scope Wire"/>
          <p:cNvGrpSpPr/>
          <p:nvPr/>
        </p:nvGrpSpPr>
        <p:grpSpPr>
          <a:xfrm>
            <a:off x="2136918" y="2780576"/>
            <a:ext cx="4740535" cy="2024250"/>
            <a:chOff x="2136918" y="2780576"/>
            <a:chExt cx="4740535" cy="2024250"/>
          </a:xfrm>
        </p:grpSpPr>
        <p:cxnSp>
          <p:nvCxnSpPr>
            <p:cNvPr id="233" name="Elbow Connector 232"/>
            <p:cNvCxnSpPr/>
            <p:nvPr/>
          </p:nvCxnSpPr>
          <p:spPr>
            <a:xfrm>
              <a:off x="2136918" y="2780576"/>
              <a:ext cx="1161788" cy="2024250"/>
            </a:xfrm>
            <a:prstGeom prst="bentConnector2">
              <a:avLst/>
            </a:prstGeom>
            <a:ln>
              <a:solidFill>
                <a:srgbClr val="48F30B"/>
              </a:solidFill>
            </a:ln>
          </p:spPr>
          <p:style>
            <a:lnRef idx="2">
              <a:schemeClr val="accent1"/>
            </a:lnRef>
            <a:fillRef idx="0">
              <a:schemeClr val="accent1"/>
            </a:fillRef>
            <a:effectRef idx="1">
              <a:schemeClr val="accent1"/>
            </a:effectRef>
            <a:fontRef idx="minor">
              <a:schemeClr val="tx1"/>
            </a:fontRef>
          </p:style>
        </p:cxnSp>
        <p:cxnSp>
          <p:nvCxnSpPr>
            <p:cNvPr id="236" name="Elbow Connector 235"/>
            <p:cNvCxnSpPr>
              <a:endCxn id="194" idx="1"/>
            </p:cNvCxnSpPr>
            <p:nvPr/>
          </p:nvCxnSpPr>
          <p:spPr>
            <a:xfrm flipV="1">
              <a:off x="3303468" y="4328672"/>
              <a:ext cx="3573985" cy="475892"/>
            </a:xfrm>
            <a:prstGeom prst="bentConnector4">
              <a:avLst>
                <a:gd name="adj1" fmla="val 49048"/>
                <a:gd name="adj2" fmla="val 134129"/>
              </a:avLst>
            </a:prstGeom>
            <a:ln>
              <a:solidFill>
                <a:srgbClr val="48F30B"/>
              </a:solidFill>
            </a:ln>
          </p:spPr>
          <p:style>
            <a:lnRef idx="2">
              <a:schemeClr val="accent1"/>
            </a:lnRef>
            <a:fillRef idx="0">
              <a:schemeClr val="accent1"/>
            </a:fillRef>
            <a:effectRef idx="1">
              <a:schemeClr val="accent1"/>
            </a:effectRef>
            <a:fontRef idx="minor">
              <a:schemeClr val="tx1"/>
            </a:fontRef>
          </p:style>
        </p:cxnSp>
      </p:grpSp>
      <p:sp>
        <p:nvSpPr>
          <p:cNvPr id="17415" name="DMM"/>
          <p:cNvSpPr>
            <a:spLocks noChangeArrowheads="1"/>
          </p:cNvSpPr>
          <p:nvPr/>
        </p:nvSpPr>
        <p:spPr bwMode="auto">
          <a:xfrm>
            <a:off x="318166" y="1847760"/>
            <a:ext cx="1828800" cy="519651"/>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dirty="0">
                <a:latin typeface="Arial Narrow" pitchFamily="34" charset="0"/>
              </a:rPr>
              <a:t>DMM</a:t>
            </a:r>
          </a:p>
        </p:txBody>
      </p:sp>
      <p:grpSp>
        <p:nvGrpSpPr>
          <p:cNvPr id="9" name="DMM Wire"/>
          <p:cNvGrpSpPr/>
          <p:nvPr/>
        </p:nvGrpSpPr>
        <p:grpSpPr>
          <a:xfrm>
            <a:off x="2146966" y="2107586"/>
            <a:ext cx="4858477" cy="2549825"/>
            <a:chOff x="2146966" y="2107586"/>
            <a:chExt cx="4858477" cy="2549825"/>
          </a:xfrm>
        </p:grpSpPr>
        <p:cxnSp>
          <p:nvCxnSpPr>
            <p:cNvPr id="210" name="Elbow Connector 209"/>
            <p:cNvCxnSpPr>
              <a:stCxn id="17415" idx="3"/>
            </p:cNvCxnSpPr>
            <p:nvPr/>
          </p:nvCxnSpPr>
          <p:spPr>
            <a:xfrm>
              <a:off x="2146966" y="2107586"/>
              <a:ext cx="2796823" cy="2549825"/>
            </a:xfrm>
            <a:prstGeom prst="bentConnector3">
              <a:avLst>
                <a:gd name="adj1" fmla="val 45329"/>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219" name="Shape 218"/>
            <p:cNvCxnSpPr>
              <a:endCxn id="193" idx="1"/>
            </p:cNvCxnSpPr>
            <p:nvPr/>
          </p:nvCxnSpPr>
          <p:spPr>
            <a:xfrm flipV="1">
              <a:off x="4938765" y="4328672"/>
              <a:ext cx="2066678" cy="328739"/>
            </a:xfrm>
            <a:prstGeom prst="bentConnector4">
              <a:avLst>
                <a:gd name="adj1" fmla="val -24"/>
                <a:gd name="adj2" fmla="val 163161"/>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0" name="ARB Wire"/>
          <p:cNvGrpSpPr/>
          <p:nvPr/>
        </p:nvGrpSpPr>
        <p:grpSpPr>
          <a:xfrm>
            <a:off x="2146966" y="3622587"/>
            <a:ext cx="4602497" cy="1336275"/>
            <a:chOff x="2146966" y="3622587"/>
            <a:chExt cx="4602497" cy="1336275"/>
          </a:xfrm>
        </p:grpSpPr>
        <p:cxnSp>
          <p:nvCxnSpPr>
            <p:cNvPr id="160" name="Elbow Connector 159"/>
            <p:cNvCxnSpPr>
              <a:stCxn id="17419" idx="3"/>
            </p:cNvCxnSpPr>
            <p:nvPr/>
          </p:nvCxnSpPr>
          <p:spPr>
            <a:xfrm>
              <a:off x="2146966" y="3622587"/>
              <a:ext cx="3032959" cy="1336275"/>
            </a:xfrm>
            <a:prstGeom prst="bentConnector3">
              <a:avLst>
                <a:gd name="adj1" fmla="val 34097"/>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70" name="Shape 169"/>
            <p:cNvCxnSpPr>
              <a:endCxn id="195" idx="1"/>
            </p:cNvCxnSpPr>
            <p:nvPr/>
          </p:nvCxnSpPr>
          <p:spPr>
            <a:xfrm flipV="1">
              <a:off x="5179925" y="4328672"/>
              <a:ext cx="1569538" cy="630190"/>
            </a:xfrm>
            <a:prstGeom prst="bentConnector4">
              <a:avLst>
                <a:gd name="adj1" fmla="val -183"/>
                <a:gd name="adj2" fmla="val 119395"/>
              </a:avLst>
            </a:prstGeom>
            <a:ln>
              <a:solidFill>
                <a:srgbClr val="00B0F0"/>
              </a:solidFill>
            </a:ln>
          </p:spPr>
          <p:style>
            <a:lnRef idx="2">
              <a:schemeClr val="accent1"/>
            </a:lnRef>
            <a:fillRef idx="0">
              <a:schemeClr val="accent1"/>
            </a:fillRef>
            <a:effectRef idx="1">
              <a:schemeClr val="accent1"/>
            </a:effectRef>
            <a:fontRef idx="minor">
              <a:schemeClr val="tx1"/>
            </a:fontRef>
          </p:style>
        </p:cxnSp>
      </p:grpSp>
      <p:sp>
        <p:nvSpPr>
          <p:cNvPr id="310" name="Highlight Test" hidden="1"/>
          <p:cNvSpPr/>
          <p:nvPr/>
        </p:nvSpPr>
        <p:spPr>
          <a:xfrm>
            <a:off x="6564084" y="4517571"/>
            <a:ext cx="751115" cy="326572"/>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Highlight DMM" hidden="1"/>
          <p:cNvSpPr/>
          <p:nvPr/>
        </p:nvSpPr>
        <p:spPr>
          <a:xfrm>
            <a:off x="296634" y="1800225"/>
            <a:ext cx="1865541" cy="619125"/>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Highlight Scope/ARB" hidden="1"/>
          <p:cNvSpPr/>
          <p:nvPr/>
        </p:nvSpPr>
        <p:spPr>
          <a:xfrm>
            <a:off x="296634" y="2400300"/>
            <a:ext cx="1875066" cy="1676400"/>
          </a:xfrm>
          <a:prstGeom prst="roundRect">
            <a:avLst>
              <a:gd name="adj" fmla="val 9280"/>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4" name="Highlight SMU" hidden="1"/>
          <p:cNvSpPr/>
          <p:nvPr/>
        </p:nvSpPr>
        <p:spPr>
          <a:xfrm>
            <a:off x="306159" y="4086226"/>
            <a:ext cx="1865541" cy="590550"/>
          </a:xfrm>
          <a:prstGeom prst="roundRect">
            <a:avLst/>
          </a:prstGeom>
          <a:noFill/>
          <a:ln w="38100">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 name="UUT1"/>
          <p:cNvGrpSpPr/>
          <p:nvPr/>
        </p:nvGrpSpPr>
        <p:grpSpPr>
          <a:xfrm>
            <a:off x="2146966" y="2107586"/>
            <a:ext cx="6026876" cy="2317900"/>
            <a:chOff x="2146966" y="2107586"/>
            <a:chExt cx="6026876" cy="2317900"/>
          </a:xfrm>
        </p:grpSpPr>
        <p:grpSp>
          <p:nvGrpSpPr>
            <p:cNvPr id="12" name="Group 196"/>
            <p:cNvGrpSpPr/>
            <p:nvPr/>
          </p:nvGrpSpPr>
          <p:grpSpPr>
            <a:xfrm>
              <a:off x="2146966" y="2107586"/>
              <a:ext cx="6026876" cy="2317900"/>
              <a:chOff x="2146966" y="2107586"/>
              <a:chExt cx="6026876" cy="2317900"/>
            </a:xfrm>
          </p:grpSpPr>
          <p:cxnSp>
            <p:nvCxnSpPr>
              <p:cNvPr id="136" name="Elbow Connector 135"/>
              <p:cNvCxnSpPr>
                <a:stCxn id="17415" idx="3"/>
                <a:endCxn id="17472" idx="0"/>
              </p:cNvCxnSpPr>
              <p:nvPr/>
            </p:nvCxnSpPr>
            <p:spPr>
              <a:xfrm>
                <a:off x="2146966" y="2107586"/>
                <a:ext cx="2327974" cy="2317900"/>
              </a:xfrm>
              <a:prstGeom prst="bentConnector4">
                <a:avLst>
                  <a:gd name="adj1" fmla="val 54910"/>
                  <a:gd name="adj2" fmla="val 109862"/>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138" name="Shape 137"/>
              <p:cNvCxnSpPr>
                <a:stCxn id="17472" idx="0"/>
                <a:endCxn id="203" idx="1"/>
              </p:cNvCxnSpPr>
              <p:nvPr/>
            </p:nvCxnSpPr>
            <p:spPr>
              <a:xfrm rot="5400000" flipH="1" flipV="1">
                <a:off x="6275984" y="2527627"/>
                <a:ext cx="96814" cy="3698903"/>
              </a:xfrm>
              <a:prstGeom prst="bentConnector5">
                <a:avLst>
                  <a:gd name="adj1" fmla="val 511600"/>
                  <a:gd name="adj2" fmla="val 49080"/>
                  <a:gd name="adj3" fmla="val 513215"/>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3" name="Group 164"/>
            <p:cNvGrpSpPr/>
            <p:nvPr/>
          </p:nvGrpSpPr>
          <p:grpSpPr>
            <a:xfrm>
              <a:off x="2146966" y="2785600"/>
              <a:ext cx="5898886" cy="1639886"/>
              <a:chOff x="2146966" y="2785600"/>
              <a:chExt cx="5898886" cy="1639886"/>
            </a:xfrm>
          </p:grpSpPr>
          <p:cxnSp>
            <p:nvCxnSpPr>
              <p:cNvPr id="232" name="Elbow Connector 232"/>
              <p:cNvCxnSpPr>
                <a:stCxn id="121" idx="3"/>
                <a:endCxn id="17473" idx="0"/>
              </p:cNvCxnSpPr>
              <p:nvPr/>
            </p:nvCxnSpPr>
            <p:spPr>
              <a:xfrm>
                <a:off x="2146966" y="2785600"/>
                <a:ext cx="2445384" cy="1639886"/>
              </a:xfrm>
              <a:prstGeom prst="bentConnector4">
                <a:avLst>
                  <a:gd name="adj1" fmla="val 46884"/>
                  <a:gd name="adj2" fmla="val 122653"/>
                </a:avLst>
              </a:prstGeom>
              <a:ln>
                <a:solidFill>
                  <a:srgbClr val="48F30B"/>
                </a:solidFill>
              </a:ln>
            </p:spPr>
            <p:style>
              <a:lnRef idx="2">
                <a:schemeClr val="accent1"/>
              </a:lnRef>
              <a:fillRef idx="0">
                <a:schemeClr val="accent1"/>
              </a:fillRef>
              <a:effectRef idx="1">
                <a:schemeClr val="accent1"/>
              </a:effectRef>
              <a:fontRef idx="minor">
                <a:schemeClr val="tx1"/>
              </a:fontRef>
            </p:style>
          </p:cxnSp>
          <p:cxnSp>
            <p:nvCxnSpPr>
              <p:cNvPr id="260" name="Elbow Connector 232"/>
              <p:cNvCxnSpPr>
                <a:stCxn id="17473" idx="0"/>
                <a:endCxn id="204" idx="1"/>
              </p:cNvCxnSpPr>
              <p:nvPr/>
            </p:nvCxnSpPr>
            <p:spPr>
              <a:xfrm rot="5400000" flipH="1" flipV="1">
                <a:off x="6270694" y="2650327"/>
                <a:ext cx="96814" cy="3453503"/>
              </a:xfrm>
              <a:prstGeom prst="bentConnector5">
                <a:avLst>
                  <a:gd name="adj1" fmla="val 472246"/>
                  <a:gd name="adj2" fmla="val 49015"/>
                  <a:gd name="adj3" fmla="val 473861"/>
                </a:avLst>
              </a:prstGeom>
              <a:ln>
                <a:solidFill>
                  <a:srgbClr val="48F30B"/>
                </a:solidFill>
              </a:ln>
            </p:spPr>
            <p:style>
              <a:lnRef idx="2">
                <a:schemeClr val="accent1"/>
              </a:lnRef>
              <a:fillRef idx="0">
                <a:schemeClr val="accent1"/>
              </a:fillRef>
              <a:effectRef idx="1">
                <a:schemeClr val="accent1"/>
              </a:effectRef>
              <a:fontRef idx="minor">
                <a:schemeClr val="tx1"/>
              </a:fontRef>
            </p:style>
          </p:cxnSp>
        </p:grpSp>
        <p:grpSp>
          <p:nvGrpSpPr>
            <p:cNvPr id="14" name="Group 161"/>
            <p:cNvGrpSpPr/>
            <p:nvPr/>
          </p:nvGrpSpPr>
          <p:grpSpPr>
            <a:xfrm>
              <a:off x="2146966" y="3622587"/>
              <a:ext cx="5770896" cy="797915"/>
              <a:chOff x="2146966" y="3622587"/>
              <a:chExt cx="5770896" cy="797915"/>
            </a:xfrm>
          </p:grpSpPr>
          <p:cxnSp>
            <p:nvCxnSpPr>
              <p:cNvPr id="277" name="Elbow Connector 276"/>
              <p:cNvCxnSpPr>
                <a:stCxn id="17419" idx="3"/>
                <a:endCxn id="125" idx="0"/>
              </p:cNvCxnSpPr>
              <p:nvPr/>
            </p:nvCxnSpPr>
            <p:spPr>
              <a:xfrm>
                <a:off x="2146966" y="3622587"/>
                <a:ext cx="2562794" cy="797915"/>
              </a:xfrm>
              <a:prstGeom prst="bentConnector4">
                <a:avLst>
                  <a:gd name="adj1" fmla="val 40337"/>
                  <a:gd name="adj2" fmla="val 169237"/>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98" name="Elbow Connector 276"/>
              <p:cNvCxnSpPr>
                <a:stCxn id="125" idx="0"/>
                <a:endCxn id="205" idx="1"/>
              </p:cNvCxnSpPr>
              <p:nvPr/>
            </p:nvCxnSpPr>
            <p:spPr>
              <a:xfrm rot="5400000" flipH="1" flipV="1">
                <a:off x="6267896" y="2770535"/>
                <a:ext cx="91830" cy="3208103"/>
              </a:xfrm>
              <a:prstGeom prst="bentConnector5">
                <a:avLst>
                  <a:gd name="adj1" fmla="val 456387"/>
                  <a:gd name="adj2" fmla="val 48940"/>
                  <a:gd name="adj3" fmla="val 452663"/>
                </a:avLst>
              </a:prstGeom>
              <a:ln>
                <a:solidFill>
                  <a:srgbClr val="00B0F0"/>
                </a:solidFill>
              </a:ln>
            </p:spPr>
            <p:style>
              <a:lnRef idx="2">
                <a:schemeClr val="accent1"/>
              </a:lnRef>
              <a:fillRef idx="0">
                <a:schemeClr val="accent1"/>
              </a:fillRef>
              <a:effectRef idx="1">
                <a:schemeClr val="accent1"/>
              </a:effectRef>
              <a:fontRef idx="minor">
                <a:schemeClr val="tx1"/>
              </a:fontRef>
            </p:style>
          </p:cxnSp>
        </p:grpSp>
      </p:grpSp>
      <p:grpSp>
        <p:nvGrpSpPr>
          <p:cNvPr id="16" name="UUT2"/>
          <p:cNvGrpSpPr/>
          <p:nvPr/>
        </p:nvGrpSpPr>
        <p:grpSpPr>
          <a:xfrm>
            <a:off x="2146966" y="2107586"/>
            <a:ext cx="5898904" cy="2317900"/>
            <a:chOff x="2146966" y="2107586"/>
            <a:chExt cx="5898904" cy="2317900"/>
          </a:xfrm>
        </p:grpSpPr>
        <p:grpSp>
          <p:nvGrpSpPr>
            <p:cNvPr id="17" name="Group 186"/>
            <p:cNvGrpSpPr/>
            <p:nvPr/>
          </p:nvGrpSpPr>
          <p:grpSpPr>
            <a:xfrm>
              <a:off x="2146966" y="2107586"/>
              <a:ext cx="5642924" cy="2317900"/>
              <a:chOff x="2146966" y="2107586"/>
              <a:chExt cx="5642924" cy="2317900"/>
            </a:xfrm>
          </p:grpSpPr>
          <p:cxnSp>
            <p:nvCxnSpPr>
              <p:cNvPr id="169" name="Elbow Connector 168"/>
              <p:cNvCxnSpPr>
                <a:stCxn id="17415" idx="3"/>
                <a:endCxn id="17468" idx="0"/>
              </p:cNvCxnSpPr>
              <p:nvPr/>
            </p:nvCxnSpPr>
            <p:spPr>
              <a:xfrm>
                <a:off x="2146966" y="2107586"/>
                <a:ext cx="1858334" cy="2317900"/>
              </a:xfrm>
              <a:prstGeom prst="bentConnector4">
                <a:avLst>
                  <a:gd name="adj1" fmla="val 68452"/>
                  <a:gd name="adj2" fmla="val 109862"/>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214" name="Shape 213"/>
              <p:cNvCxnSpPr>
                <a:stCxn id="17468" idx="0"/>
                <a:endCxn id="177" idx="1"/>
              </p:cNvCxnSpPr>
              <p:nvPr/>
            </p:nvCxnSpPr>
            <p:spPr>
              <a:xfrm rot="5400000" flipH="1" flipV="1">
                <a:off x="5464212" y="2099807"/>
                <a:ext cx="866766" cy="3784591"/>
              </a:xfrm>
              <a:prstGeom prst="bentConnector3">
                <a:avLst>
                  <a:gd name="adj1" fmla="val 79800"/>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8" name="Group 163"/>
            <p:cNvGrpSpPr/>
            <p:nvPr/>
          </p:nvGrpSpPr>
          <p:grpSpPr>
            <a:xfrm>
              <a:off x="2146966" y="2785600"/>
              <a:ext cx="5770914" cy="1639886"/>
              <a:chOff x="2146966" y="2785600"/>
              <a:chExt cx="5770914" cy="1639886"/>
            </a:xfrm>
          </p:grpSpPr>
          <p:cxnSp>
            <p:nvCxnSpPr>
              <p:cNvPr id="245" name="Elbow Connector 232"/>
              <p:cNvCxnSpPr>
                <a:stCxn id="121" idx="3"/>
                <a:endCxn id="17469" idx="0"/>
              </p:cNvCxnSpPr>
              <p:nvPr/>
            </p:nvCxnSpPr>
            <p:spPr>
              <a:xfrm>
                <a:off x="2146966" y="2785600"/>
                <a:ext cx="1975744" cy="1639886"/>
              </a:xfrm>
              <a:prstGeom prst="bentConnector4">
                <a:avLst>
                  <a:gd name="adj1" fmla="val 58196"/>
                  <a:gd name="adj2" fmla="val 123233"/>
                </a:avLst>
              </a:prstGeom>
              <a:ln>
                <a:solidFill>
                  <a:srgbClr val="48F30B"/>
                </a:solidFill>
              </a:ln>
            </p:spPr>
            <p:style>
              <a:lnRef idx="2">
                <a:schemeClr val="accent1"/>
              </a:lnRef>
              <a:fillRef idx="0">
                <a:schemeClr val="accent1"/>
              </a:fillRef>
              <a:effectRef idx="1">
                <a:schemeClr val="accent1"/>
              </a:effectRef>
              <a:fontRef idx="minor">
                <a:schemeClr val="tx1"/>
              </a:fontRef>
            </p:style>
          </p:cxnSp>
          <p:cxnSp>
            <p:nvCxnSpPr>
              <p:cNvPr id="265" name="Elbow Connector 232"/>
              <p:cNvCxnSpPr>
                <a:stCxn id="17469" idx="0"/>
                <a:endCxn id="178" idx="1"/>
              </p:cNvCxnSpPr>
              <p:nvPr/>
            </p:nvCxnSpPr>
            <p:spPr>
              <a:xfrm rot="5400000" flipH="1" flipV="1">
                <a:off x="5586912" y="2094517"/>
                <a:ext cx="866766" cy="3795171"/>
              </a:xfrm>
              <a:prstGeom prst="bentConnector3">
                <a:avLst>
                  <a:gd name="adj1" fmla="val 75405"/>
                </a:avLst>
              </a:prstGeom>
              <a:ln>
                <a:solidFill>
                  <a:srgbClr val="48F30B"/>
                </a:solidFill>
              </a:ln>
            </p:spPr>
            <p:style>
              <a:lnRef idx="2">
                <a:schemeClr val="accent1"/>
              </a:lnRef>
              <a:fillRef idx="0">
                <a:schemeClr val="accent1"/>
              </a:fillRef>
              <a:effectRef idx="1">
                <a:schemeClr val="accent1"/>
              </a:effectRef>
              <a:fontRef idx="minor">
                <a:schemeClr val="tx1"/>
              </a:fontRef>
            </p:style>
          </p:cxnSp>
        </p:grpSp>
        <p:grpSp>
          <p:nvGrpSpPr>
            <p:cNvPr id="19" name="Group 158"/>
            <p:cNvGrpSpPr/>
            <p:nvPr/>
          </p:nvGrpSpPr>
          <p:grpSpPr>
            <a:xfrm>
              <a:off x="2146966" y="3558720"/>
              <a:ext cx="5898904" cy="866766"/>
              <a:chOff x="2146966" y="3558720"/>
              <a:chExt cx="5898904" cy="866766"/>
            </a:xfrm>
          </p:grpSpPr>
          <p:cxnSp>
            <p:nvCxnSpPr>
              <p:cNvPr id="285" name="Elbow Connector 276"/>
              <p:cNvCxnSpPr>
                <a:stCxn id="17419" idx="3"/>
                <a:endCxn id="17470" idx="0"/>
              </p:cNvCxnSpPr>
              <p:nvPr/>
            </p:nvCxnSpPr>
            <p:spPr>
              <a:xfrm>
                <a:off x="2146966" y="3622587"/>
                <a:ext cx="2093154" cy="802899"/>
              </a:xfrm>
              <a:prstGeom prst="bentConnector4">
                <a:avLst>
                  <a:gd name="adj1" fmla="val 50000"/>
                  <a:gd name="adj2" fmla="val 166434"/>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03" name="Elbow Connector 276"/>
              <p:cNvCxnSpPr>
                <a:stCxn id="17470" idx="0"/>
                <a:endCxn id="179" idx="1"/>
              </p:cNvCxnSpPr>
              <p:nvPr/>
            </p:nvCxnSpPr>
            <p:spPr>
              <a:xfrm rot="5400000" flipH="1" flipV="1">
                <a:off x="5709612" y="2089227"/>
                <a:ext cx="866766" cy="3805751"/>
              </a:xfrm>
              <a:prstGeom prst="bentConnector3">
                <a:avLst>
                  <a:gd name="adj1" fmla="val 71009"/>
                </a:avLst>
              </a:prstGeom>
              <a:ln>
                <a:solidFill>
                  <a:srgbClr val="00B0F0"/>
                </a:solidFill>
              </a:ln>
            </p:spPr>
            <p:style>
              <a:lnRef idx="2">
                <a:schemeClr val="accent1"/>
              </a:lnRef>
              <a:fillRef idx="0">
                <a:schemeClr val="accent1"/>
              </a:fillRef>
              <a:effectRef idx="1">
                <a:schemeClr val="accent1"/>
              </a:effectRef>
              <a:fontRef idx="minor">
                <a:schemeClr val="tx1"/>
              </a:fontRef>
            </p:style>
          </p:cxnSp>
        </p:grpSp>
      </p:grpSp>
      <p:grpSp>
        <p:nvGrpSpPr>
          <p:cNvPr id="21" name="UUT3"/>
          <p:cNvGrpSpPr/>
          <p:nvPr/>
        </p:nvGrpSpPr>
        <p:grpSpPr>
          <a:xfrm>
            <a:off x="2146966" y="2107586"/>
            <a:ext cx="4730496" cy="2317900"/>
            <a:chOff x="2146966" y="2107586"/>
            <a:chExt cx="4730496" cy="2317900"/>
          </a:xfrm>
        </p:grpSpPr>
        <p:grpSp>
          <p:nvGrpSpPr>
            <p:cNvPr id="22" name="Group 185"/>
            <p:cNvGrpSpPr/>
            <p:nvPr/>
          </p:nvGrpSpPr>
          <p:grpSpPr>
            <a:xfrm>
              <a:off x="2146966" y="2107586"/>
              <a:ext cx="4474516" cy="2317900"/>
              <a:chOff x="2146966" y="2107586"/>
              <a:chExt cx="4474516" cy="2317900"/>
            </a:xfrm>
          </p:grpSpPr>
          <p:cxnSp>
            <p:nvCxnSpPr>
              <p:cNvPr id="171" name="Shape 170"/>
              <p:cNvCxnSpPr>
                <a:stCxn id="17415" idx="3"/>
                <a:endCxn id="17464" idx="0"/>
              </p:cNvCxnSpPr>
              <p:nvPr/>
            </p:nvCxnSpPr>
            <p:spPr>
              <a:xfrm>
                <a:off x="2146966" y="2107586"/>
                <a:ext cx="1388694" cy="2317900"/>
              </a:xfrm>
              <a:prstGeom prst="bentConnector4">
                <a:avLst>
                  <a:gd name="adj1" fmla="val 92526"/>
                  <a:gd name="adj2" fmla="val 109862"/>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218" name="Shape 213"/>
              <p:cNvCxnSpPr>
                <a:stCxn id="17464" idx="0"/>
                <a:endCxn id="17476" idx="1"/>
              </p:cNvCxnSpPr>
              <p:nvPr/>
            </p:nvCxnSpPr>
            <p:spPr>
              <a:xfrm rot="5400000" flipH="1" flipV="1">
                <a:off x="4645188" y="2449191"/>
                <a:ext cx="866766" cy="3085823"/>
              </a:xfrm>
              <a:prstGeom prst="bentConnector3">
                <a:avLst>
                  <a:gd name="adj1" fmla="val 99581"/>
                </a:avLst>
              </a:prstGeom>
              <a:ln>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23" name="Group 162"/>
            <p:cNvGrpSpPr/>
            <p:nvPr/>
          </p:nvGrpSpPr>
          <p:grpSpPr>
            <a:xfrm>
              <a:off x="2146966" y="2785600"/>
              <a:ext cx="4602506" cy="1639886"/>
              <a:chOff x="2146966" y="2785600"/>
              <a:chExt cx="4602506" cy="1639886"/>
            </a:xfrm>
          </p:grpSpPr>
          <p:cxnSp>
            <p:nvCxnSpPr>
              <p:cNvPr id="254" name="Elbow Connector 232"/>
              <p:cNvCxnSpPr>
                <a:stCxn id="121" idx="3"/>
                <a:endCxn id="17465" idx="0"/>
              </p:cNvCxnSpPr>
              <p:nvPr/>
            </p:nvCxnSpPr>
            <p:spPr>
              <a:xfrm>
                <a:off x="2146966" y="2785600"/>
                <a:ext cx="1506104" cy="1639886"/>
              </a:xfrm>
              <a:prstGeom prst="bentConnector4">
                <a:avLst>
                  <a:gd name="adj1" fmla="val 76562"/>
                  <a:gd name="adj2" fmla="val 123233"/>
                </a:avLst>
              </a:prstGeom>
              <a:ln>
                <a:solidFill>
                  <a:srgbClr val="48F30B"/>
                </a:solidFill>
              </a:ln>
            </p:spPr>
            <p:style>
              <a:lnRef idx="2">
                <a:schemeClr val="accent1"/>
              </a:lnRef>
              <a:fillRef idx="0">
                <a:schemeClr val="accent1"/>
              </a:fillRef>
              <a:effectRef idx="1">
                <a:schemeClr val="accent1"/>
              </a:effectRef>
              <a:fontRef idx="minor">
                <a:schemeClr val="tx1"/>
              </a:fontRef>
            </p:style>
          </p:cxnSp>
          <p:cxnSp>
            <p:nvCxnSpPr>
              <p:cNvPr id="271" name="Elbow Connector 232"/>
              <p:cNvCxnSpPr>
                <a:stCxn id="17465" idx="0"/>
                <a:endCxn id="17477" idx="1"/>
              </p:cNvCxnSpPr>
              <p:nvPr/>
            </p:nvCxnSpPr>
            <p:spPr>
              <a:xfrm rot="5400000" flipH="1" flipV="1">
                <a:off x="4767888" y="2443901"/>
                <a:ext cx="866766" cy="3096403"/>
              </a:xfrm>
              <a:prstGeom prst="bentConnector3">
                <a:avLst>
                  <a:gd name="adj1" fmla="val 94086"/>
                </a:avLst>
              </a:prstGeom>
              <a:ln>
                <a:solidFill>
                  <a:srgbClr val="48F30B"/>
                </a:solidFill>
              </a:ln>
            </p:spPr>
            <p:style>
              <a:lnRef idx="2">
                <a:schemeClr val="accent1"/>
              </a:lnRef>
              <a:fillRef idx="0">
                <a:schemeClr val="accent1"/>
              </a:fillRef>
              <a:effectRef idx="1">
                <a:schemeClr val="accent1"/>
              </a:effectRef>
              <a:fontRef idx="minor">
                <a:schemeClr val="tx1"/>
              </a:fontRef>
            </p:style>
          </p:cxnSp>
        </p:grpSp>
        <p:grpSp>
          <p:nvGrpSpPr>
            <p:cNvPr id="24" name="Group 157"/>
            <p:cNvGrpSpPr/>
            <p:nvPr/>
          </p:nvGrpSpPr>
          <p:grpSpPr>
            <a:xfrm>
              <a:off x="2146966" y="3558720"/>
              <a:ext cx="4730496" cy="866766"/>
              <a:chOff x="2146966" y="3558720"/>
              <a:chExt cx="4730496" cy="866766"/>
            </a:xfrm>
          </p:grpSpPr>
          <p:cxnSp>
            <p:nvCxnSpPr>
              <p:cNvPr id="292" name="Elbow Connector 276"/>
              <p:cNvCxnSpPr>
                <a:stCxn id="17419" idx="3"/>
                <a:endCxn id="17466" idx="0"/>
              </p:cNvCxnSpPr>
              <p:nvPr/>
            </p:nvCxnSpPr>
            <p:spPr>
              <a:xfrm>
                <a:off x="2146966" y="3622587"/>
                <a:ext cx="1623514" cy="802899"/>
              </a:xfrm>
              <a:prstGeom prst="bentConnector4">
                <a:avLst>
                  <a:gd name="adj1" fmla="val 64081"/>
                  <a:gd name="adj2" fmla="val 167621"/>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14" name="Elbow Connector 276"/>
              <p:cNvCxnSpPr>
                <a:stCxn id="17466" idx="0"/>
                <a:endCxn id="17478" idx="1"/>
              </p:cNvCxnSpPr>
              <p:nvPr/>
            </p:nvCxnSpPr>
            <p:spPr>
              <a:xfrm rot="5400000" flipH="1" flipV="1">
                <a:off x="4890588" y="2438611"/>
                <a:ext cx="866766" cy="3106983"/>
              </a:xfrm>
              <a:prstGeom prst="bentConnector3">
                <a:avLst>
                  <a:gd name="adj1" fmla="val 89691"/>
                </a:avLst>
              </a:prstGeom>
              <a:ln>
                <a:solidFill>
                  <a:srgbClr val="00B0F0"/>
                </a:solidFill>
              </a:ln>
            </p:spPr>
            <p:style>
              <a:lnRef idx="2">
                <a:schemeClr val="accent1"/>
              </a:lnRef>
              <a:fillRef idx="0">
                <a:schemeClr val="accent1"/>
              </a:fillRef>
              <a:effectRef idx="1">
                <a:schemeClr val="accent1"/>
              </a:effectRef>
              <a:fontRef idx="minor">
                <a:schemeClr val="tx1"/>
              </a:fontRef>
            </p:style>
          </p:cxn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34"/>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13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3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3" nodeType="clickEffect">
                                  <p:stCondLst>
                                    <p:cond delay="0"/>
                                  </p:stCondLst>
                                  <p:childTnLst>
                                    <p:set>
                                      <p:cBhvr>
                                        <p:cTn id="16" dur="1" fill="hold">
                                          <p:stCondLst>
                                            <p:cond delay="0"/>
                                          </p:stCondLst>
                                        </p:cTn>
                                        <p:tgtEl>
                                          <p:spTgt spid="310"/>
                                        </p:tgtEl>
                                        <p:attrNameLst>
                                          <p:attrName>style.visibility</p:attrName>
                                        </p:attrNameLst>
                                      </p:cBhvr>
                                      <p:to>
                                        <p:strVal val="visible"/>
                                      </p:to>
                                    </p:set>
                                    <p:animEffect transition="in" filter="fade">
                                      <p:cBhvr>
                                        <p:cTn id="17" dur="1000"/>
                                        <p:tgtEl>
                                          <p:spTgt spid="3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1000"/>
                                        <p:tgtEl>
                                          <p:spTgt spid="131"/>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0" nodeType="clickEffect">
                                  <p:stCondLst>
                                    <p:cond delay="0"/>
                                  </p:stCondLst>
                                  <p:childTnLst>
                                    <p:animMotion origin="layout" path="M -4.16667E-6 -7.40741E-7 L -4.16667E-6 0.05023 " pathEditMode="relative" rAng="0" ptsTypes="AA">
                                      <p:cBhvr>
                                        <p:cTn id="24" dur="1000" fill="hold"/>
                                        <p:tgtEl>
                                          <p:spTgt spid="310"/>
                                        </p:tgtEl>
                                        <p:attrNameLst>
                                          <p:attrName>ppt_x</p:attrName>
                                          <p:attrName>ppt_y</p:attrName>
                                        </p:attrNameLst>
                                      </p:cBhvr>
                                      <p:rCtr x="0" y="25"/>
                                    </p:animMotion>
                                  </p:childTnLst>
                                </p:cTn>
                              </p:par>
                              <p:par>
                                <p:cTn id="25" presetID="10" presetClass="entr" presetSubtype="0" fill="hold" grpId="1"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1000"/>
                                        <p:tgtEl>
                                          <p:spTgt spid="132"/>
                                        </p:tgtEl>
                                      </p:cBhvr>
                                    </p:animEffect>
                                  </p:childTnLst>
                                </p:cTn>
                              </p:par>
                              <p:par>
                                <p:cTn id="28" presetID="10" presetClass="exit" presetSubtype="0" fill="hold" grpId="2" nodeType="withEffect">
                                  <p:stCondLst>
                                    <p:cond delay="0"/>
                                  </p:stCondLst>
                                  <p:childTnLst>
                                    <p:animEffect transition="out" filter="fade">
                                      <p:cBhvr>
                                        <p:cTn id="29" dur="2000"/>
                                        <p:tgtEl>
                                          <p:spTgt spid="131"/>
                                        </p:tgtEl>
                                      </p:cBhvr>
                                    </p:animEffect>
                                    <p:set>
                                      <p:cBhvr>
                                        <p:cTn id="30" dur="1" fill="hold">
                                          <p:stCondLst>
                                            <p:cond delay="1999"/>
                                          </p:stCondLst>
                                        </p:cTn>
                                        <p:tgtEl>
                                          <p:spTgt spid="13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1" nodeType="clickEffect">
                                  <p:stCondLst>
                                    <p:cond delay="0"/>
                                  </p:stCondLst>
                                  <p:childTnLst>
                                    <p:animMotion origin="layout" path="M -4.16667E-6 0.05023 L -0.00017 0.10347 " pathEditMode="relative" rAng="0" ptsTypes="AA">
                                      <p:cBhvr>
                                        <p:cTn id="34" dur="1000" fill="hold"/>
                                        <p:tgtEl>
                                          <p:spTgt spid="310"/>
                                        </p:tgtEl>
                                        <p:attrNameLst>
                                          <p:attrName>ppt_x</p:attrName>
                                          <p:attrName>ppt_y</p:attrName>
                                        </p:attrNameLst>
                                      </p:cBhvr>
                                      <p:rCtr x="0" y="27"/>
                                    </p:animMotion>
                                  </p:childTnLst>
                                </p:cTn>
                              </p:par>
                              <p:par>
                                <p:cTn id="35" presetID="10" presetClass="entr" presetSubtype="0" fill="hold" grpId="1" nodeType="with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fade">
                                      <p:cBhvr>
                                        <p:cTn id="37" dur="1000"/>
                                        <p:tgtEl>
                                          <p:spTgt spid="134"/>
                                        </p:tgtEl>
                                      </p:cBhvr>
                                    </p:animEffect>
                                  </p:childTnLst>
                                </p:cTn>
                              </p:par>
                              <p:par>
                                <p:cTn id="38" presetID="10" presetClass="exit" presetSubtype="0" fill="hold" grpId="2" nodeType="withEffect">
                                  <p:stCondLst>
                                    <p:cond delay="0"/>
                                  </p:stCondLst>
                                  <p:childTnLst>
                                    <p:animEffect transition="out" filter="fade">
                                      <p:cBhvr>
                                        <p:cTn id="39" dur="1000"/>
                                        <p:tgtEl>
                                          <p:spTgt spid="132"/>
                                        </p:tgtEl>
                                      </p:cBhvr>
                                    </p:animEffect>
                                    <p:set>
                                      <p:cBhvr>
                                        <p:cTn id="40" dur="1" fill="hold">
                                          <p:stCondLst>
                                            <p:cond delay="999"/>
                                          </p:stCondLst>
                                        </p:cTn>
                                        <p:tgtEl>
                                          <p:spTgt spid="13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childTnLst>
                                </p:cTn>
                              </p:par>
                              <p:par>
                                <p:cTn id="46" presetID="10"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childTnLst>
                                </p:cTn>
                              </p:par>
                              <p:par>
                                <p:cTn id="49" presetID="10" presetClass="entr" presetSubtype="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1000"/>
                                        <p:tgtEl>
                                          <p:spTgt spid="10"/>
                                        </p:tgtEl>
                                      </p:cBhvr>
                                    </p:animEffect>
                                    <p:set>
                                      <p:cBhvr>
                                        <p:cTn id="56" dur="1" fill="hold">
                                          <p:stCondLst>
                                            <p:cond delay="999"/>
                                          </p:stCondLst>
                                        </p:cTn>
                                        <p:tgtEl>
                                          <p:spTgt spid="10"/>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1000"/>
                                        <p:tgtEl>
                                          <p:spTgt spid="7"/>
                                        </p:tgtEl>
                                      </p:cBhvr>
                                    </p:animEffect>
                                    <p:set>
                                      <p:cBhvr>
                                        <p:cTn id="59" dur="1" fill="hold">
                                          <p:stCondLst>
                                            <p:cond delay="999"/>
                                          </p:stCondLst>
                                        </p:cTn>
                                        <p:tgtEl>
                                          <p:spTgt spid="7"/>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1000"/>
                                        <p:tgtEl>
                                          <p:spTgt spid="9"/>
                                        </p:tgtEl>
                                      </p:cBhvr>
                                    </p:animEffect>
                                    <p:set>
                                      <p:cBhvr>
                                        <p:cTn id="62" dur="1" fill="hold">
                                          <p:stCondLst>
                                            <p:cond delay="999"/>
                                          </p:stCondLst>
                                        </p:cTn>
                                        <p:tgtEl>
                                          <p:spTgt spid="9"/>
                                        </p:tgtEl>
                                        <p:attrNameLst>
                                          <p:attrName>style.visibility</p:attrName>
                                        </p:attrNameLst>
                                      </p:cBhvr>
                                      <p:to>
                                        <p:strVal val="hidden"/>
                                      </p:to>
                                    </p:se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childTnLst>
                                </p:cTn>
                              </p:par>
                            </p:childTnLst>
                          </p:cTn>
                        </p:par>
                        <p:par>
                          <p:cTn id="67" fill="hold">
                            <p:stCondLst>
                              <p:cond delay="2000"/>
                            </p:stCondLst>
                            <p:childTnLst>
                              <p:par>
                                <p:cTn id="68" presetID="10" presetClass="exit" presetSubtype="0" fill="hold" nodeType="afterEffect">
                                  <p:stCondLst>
                                    <p:cond delay="0"/>
                                  </p:stCondLst>
                                  <p:childTnLst>
                                    <p:animEffect transition="out" filter="fade">
                                      <p:cBhvr>
                                        <p:cTn id="69" dur="1000"/>
                                        <p:tgtEl>
                                          <p:spTgt spid="11"/>
                                        </p:tgtEl>
                                      </p:cBhvr>
                                    </p:animEffect>
                                    <p:set>
                                      <p:cBhvr>
                                        <p:cTn id="70" dur="1" fill="hold">
                                          <p:stCondLst>
                                            <p:cond delay="99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childTnLst>
                                </p:cTn>
                              </p:par>
                            </p:childTnLst>
                          </p:cTn>
                        </p:par>
                        <p:par>
                          <p:cTn id="74" fill="hold">
                            <p:stCondLst>
                              <p:cond delay="3000"/>
                            </p:stCondLst>
                            <p:childTnLst>
                              <p:par>
                                <p:cTn id="75" presetID="10" presetClass="exit" presetSubtype="0" fill="hold" nodeType="afterEffect">
                                  <p:stCondLst>
                                    <p:cond delay="0"/>
                                  </p:stCondLst>
                                  <p:childTnLst>
                                    <p:animEffect transition="out" filter="fade">
                                      <p:cBhvr>
                                        <p:cTn id="76" dur="1000"/>
                                        <p:tgtEl>
                                          <p:spTgt spid="16"/>
                                        </p:tgtEl>
                                      </p:cBhvr>
                                    </p:animEffect>
                                    <p:set>
                                      <p:cBhvr>
                                        <p:cTn id="77" dur="1" fill="hold">
                                          <p:stCondLst>
                                            <p:cond delay="999"/>
                                          </p:stCondLst>
                                        </p:cTn>
                                        <p:tgtEl>
                                          <p:spTgt spid="16"/>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 grpId="0" animBg="1"/>
      <p:bldP spid="310" grpId="1" animBg="1"/>
      <p:bldP spid="310" grpId="2" animBg="1"/>
      <p:bldP spid="310" grpId="3" animBg="1"/>
      <p:bldP spid="131" grpId="0" animBg="1"/>
      <p:bldP spid="131" grpId="1" animBg="1"/>
      <p:bldP spid="131" grpId="2" animBg="1"/>
      <p:bldP spid="132" grpId="0" animBg="1"/>
      <p:bldP spid="132" grpId="1" animBg="1"/>
      <p:bldP spid="132" grpId="2" animBg="1"/>
      <p:bldP spid="134" grpId="0" animBg="1"/>
      <p:bldP spid="134"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32518"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32519"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32515" name="Rectangle 14"/>
          <p:cNvSpPr>
            <a:spLocks noGrp="1" noChangeArrowheads="1"/>
          </p:cNvSpPr>
          <p:nvPr>
            <p:ph type="title"/>
          </p:nvPr>
        </p:nvSpPr>
        <p:spPr/>
        <p:txBody>
          <a:bodyPr/>
          <a:lstStyle/>
          <a:p>
            <a:pPr eaLnBrk="1" hangingPunct="1"/>
            <a:r>
              <a:rPr lang="en-US" dirty="0" smtClean="0"/>
              <a:t>Exercise 5</a:t>
            </a:r>
          </a:p>
        </p:txBody>
      </p:sp>
      <p:sp>
        <p:nvSpPr>
          <p:cNvPr id="832516" name="Text Box 15"/>
          <p:cNvSpPr txBox="1">
            <a:spLocks noChangeArrowheads="1"/>
          </p:cNvSpPr>
          <p:nvPr/>
        </p:nvSpPr>
        <p:spPr bwMode="auto">
          <a:xfrm>
            <a:off x="938213" y="3550171"/>
            <a:ext cx="7215187" cy="2850011"/>
          </a:xfrm>
          <a:prstGeom prst="rect">
            <a:avLst/>
          </a:prstGeom>
          <a:noFill/>
          <a:ln w="9525">
            <a:noFill/>
            <a:miter lim="800000"/>
            <a:headEnd type="none" w="sm" len="sm"/>
            <a:tailEnd type="none" w="sm" len="sm"/>
          </a:ln>
        </p:spPr>
        <p:txBody>
          <a:bodyPr>
            <a:spAutoFit/>
          </a:bodyPr>
          <a:lstStyle/>
          <a:p>
            <a:pPr eaLnBrk="0" hangingPunct="0">
              <a:spcBef>
                <a:spcPct val="20000"/>
              </a:spcBef>
              <a:buFontTx/>
              <a:buChar char="•"/>
            </a:pPr>
            <a:endParaRPr lang="en-US" sz="2800" dirty="0"/>
          </a:p>
          <a:p>
            <a:pPr marL="237744" indent="-237744" eaLnBrk="0" hangingPunct="0">
              <a:spcBef>
                <a:spcPct val="20000"/>
              </a:spcBef>
              <a:buFontTx/>
              <a:buChar char="•"/>
            </a:pPr>
            <a:r>
              <a:rPr lang="en-US" sz="2800" dirty="0" smtClean="0"/>
              <a:t>Utilize the TestStand Auto-Scheduling steps to scale up the testing from 1 UUT to all 4 UUTs in parallel.</a:t>
            </a:r>
            <a:endParaRPr lang="en-US" sz="2800" dirty="0"/>
          </a:p>
          <a:p>
            <a:pPr eaLnBrk="0" hangingPunct="0">
              <a:spcBef>
                <a:spcPct val="20000"/>
              </a:spcBef>
            </a:pPr>
            <a:endParaRPr lang="en-US" sz="2800" dirty="0"/>
          </a:p>
          <a:p>
            <a:pPr eaLnBrk="0" hangingPunct="0"/>
            <a:endParaRPr lang="en-US" sz="2800" dirty="0">
              <a:solidFill>
                <a:schemeClr val="bg1"/>
              </a:solidFill>
            </a:endParaRPr>
          </a:p>
        </p:txBody>
      </p:sp>
      <p:sp>
        <p:nvSpPr>
          <p:cNvPr id="832517" name="Rectangle 16"/>
          <p:cNvSpPr>
            <a:spLocks noChangeArrowheads="1"/>
          </p:cNvSpPr>
          <p:nvPr/>
        </p:nvSpPr>
        <p:spPr bwMode="auto">
          <a:xfrm>
            <a:off x="381000" y="1447800"/>
            <a:ext cx="8534400" cy="1600200"/>
          </a:xfrm>
          <a:prstGeom prst="rect">
            <a:avLst/>
          </a:prstGeom>
          <a:noFill/>
          <a:ln w="9525">
            <a:noFill/>
            <a:miter lim="800000"/>
            <a:headEnd/>
            <a:tailEnd/>
          </a:ln>
        </p:spPr>
        <p:txBody>
          <a:bodyPr/>
          <a:lstStyle/>
          <a:p>
            <a:pPr>
              <a:lnSpc>
                <a:spcPct val="90000"/>
              </a:lnSpc>
              <a:spcBef>
                <a:spcPct val="20000"/>
              </a:spcBef>
              <a:tabLst>
                <a:tab pos="8229600" algn="r"/>
              </a:tabLst>
            </a:pPr>
            <a:r>
              <a:rPr lang="en-US" sz="3600" dirty="0"/>
              <a:t>Performing </a:t>
            </a:r>
            <a:r>
              <a:rPr lang="en-US" sz="3600" dirty="0" smtClean="0"/>
              <a:t>Auto-Scheduled </a:t>
            </a:r>
            <a:r>
              <a:rPr lang="en-US" sz="3600" dirty="0"/>
              <a:t>Parallel Testing</a:t>
            </a:r>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a:t>
            </a:r>
            <a:r>
              <a:rPr lang="en-US" sz="3200" dirty="0" smtClean="0"/>
              <a:t>15 </a:t>
            </a:r>
            <a:r>
              <a:rPr lang="en-US" sz="2800" dirty="0" smtClean="0"/>
              <a:t>minutes</a:t>
            </a:r>
            <a:r>
              <a:rPr lang="en-US" sz="2800" dirty="0"/>
              <a:t>	</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0" y="850900"/>
            <a:ext cx="8864600" cy="4735513"/>
          </a:xfrm>
          <a:prstGeom prst="rect">
            <a:avLst/>
          </a:prstGeom>
          <a:solidFill>
            <a:schemeClr val="bg1"/>
          </a:solidFill>
          <a:ln w="9525" algn="ctr">
            <a:solidFill>
              <a:schemeClr val="bg1"/>
            </a:solidFill>
            <a:miter lim="800000"/>
            <a:headEnd type="none" w="sm" len="sm"/>
            <a:tailEnd type="none" w="sm" len="sm"/>
          </a:ln>
        </p:spPr>
        <p:txBody>
          <a:bodyPr wrap="none" anchor="ctr"/>
          <a:lstStyle/>
          <a:p>
            <a:pPr eaLnBrk="0" hangingPunct="0"/>
            <a:endParaRPr lang="en-US">
              <a:solidFill>
                <a:srgbClr val="C0C0C0"/>
              </a:solidFill>
            </a:endParaRPr>
          </a:p>
        </p:txBody>
      </p:sp>
      <p:pic>
        <p:nvPicPr>
          <p:cNvPr id="403459" name="Picture 3" descr="power supply3"/>
          <p:cNvPicPr>
            <a:picLocks noChangeAspect="1" noChangeArrowheads="1"/>
          </p:cNvPicPr>
          <p:nvPr/>
        </p:nvPicPr>
        <p:blipFill>
          <a:blip r:embed="rId4" cstate="print"/>
          <a:srcRect/>
          <a:stretch>
            <a:fillRect/>
          </a:stretch>
        </p:blipFill>
        <p:spPr bwMode="auto">
          <a:xfrm>
            <a:off x="433388" y="4146550"/>
            <a:ext cx="1219200" cy="1260475"/>
          </a:xfrm>
          <a:prstGeom prst="rect">
            <a:avLst/>
          </a:prstGeom>
          <a:noFill/>
          <a:ln w="9525">
            <a:noFill/>
            <a:miter lim="800000"/>
            <a:headEnd/>
            <a:tailEnd/>
          </a:ln>
        </p:spPr>
      </p:pic>
      <p:sp>
        <p:nvSpPr>
          <p:cNvPr id="3077" name="Rectangle 4"/>
          <p:cNvSpPr>
            <a:spLocks noGrp="1" noChangeArrowheads="1"/>
          </p:cNvSpPr>
          <p:nvPr>
            <p:ph type="title"/>
          </p:nvPr>
        </p:nvSpPr>
        <p:spPr>
          <a:xfrm>
            <a:off x="381000" y="260648"/>
            <a:ext cx="8534400" cy="617537"/>
          </a:xfrm>
        </p:spPr>
        <p:txBody>
          <a:bodyPr>
            <a:normAutofit fontScale="90000"/>
          </a:bodyPr>
          <a:lstStyle/>
          <a:p>
            <a:pPr eaLnBrk="1" hangingPunct="1"/>
            <a:r>
              <a:rPr lang="en-GB" sz="3600" dirty="0" smtClean="0"/>
              <a:t>Today’s Challenges: The Traditional Approach</a:t>
            </a:r>
          </a:p>
        </p:txBody>
      </p:sp>
      <p:pic>
        <p:nvPicPr>
          <p:cNvPr id="403461" name="Picture 5" descr="The Fluke 8840A Digital Multimeter is a high-performance 5-1/2 digit instrument designed for general-purpose bench or systems applications. Features of the 8840A include high legible vacuum display, intuitively easy front panel operation, basic dc accuracy of 0.005% for 1 year. The 8840A also include 2-wire and 4-wire resistance measurement, DC current measurement, and up to 100 readings per second. The 8840A has a built in self-test with closed-case calibration (no internal adjustments).">
            <a:hlinkClick r:id="rId5" action="ppaction://hlinkfile"/>
          </p:cNvPr>
          <p:cNvPicPr>
            <a:picLocks noGrp="1" noChangeAspect="1" noChangeArrowheads="1"/>
          </p:cNvPicPr>
          <p:nvPr>
            <p:ph sz="half" idx="1"/>
          </p:nvPr>
        </p:nvPicPr>
        <p:blipFill>
          <a:blip r:embed="rId6" cstate="print"/>
          <a:stretch>
            <a:fillRect/>
          </a:stretch>
        </p:blipFill>
        <p:spPr>
          <a:xfrm>
            <a:off x="5148064" y="4869160"/>
            <a:ext cx="1368152" cy="1026114"/>
          </a:xfrm>
        </p:spPr>
      </p:pic>
      <p:pic>
        <p:nvPicPr>
          <p:cNvPr id="403494" name="Picture 38" descr="The Agilent 35670A is a portable two channel dynamic signal analyzer with the versatility to be several instruments at once. Rugged and portable, it is ideal for field work, yet it has the performance and functionality required for demanding R&amp;D applications. This unit features 102.4 kHz at 1 channel, 51.2 kHz at 2 channel, 100, 200, 400, 800 and 1600 lines of resolution, built-in 3.5-inch floppy disk, Tachometer input, Source: Random, Burst random, Periodic chirp, Burst chirp, Pink noise, Sine, Swept-Sine, and Arbitrary. Measurements include Linear Spectrum, Cross Spectrum, Power Spectrum, Coherence, Power, Spectral Density, Frequency Response, Time Waveform, Autocorrelation, Cross-Correlation, Histogram, PDF, CDF. 102.4 kHz at 1 channel, 51.2 kHz at 2 channel">
            <a:hlinkClick r:id="rId7" action="ppaction://hlinkfile"/>
          </p:cNvPr>
          <p:cNvPicPr>
            <a:picLocks noGrp="1" noChangeAspect="1" noChangeArrowheads="1"/>
          </p:cNvPicPr>
          <p:nvPr>
            <p:ph sz="half" idx="2"/>
          </p:nvPr>
        </p:nvPicPr>
        <p:blipFill>
          <a:blip r:embed="rId8" cstate="print"/>
          <a:stretch>
            <a:fillRect/>
          </a:stretch>
        </p:blipFill>
        <p:spPr>
          <a:xfrm>
            <a:off x="7164288" y="4509120"/>
            <a:ext cx="1551554" cy="1080120"/>
          </a:xfrm>
        </p:spPr>
      </p:pic>
      <p:sp>
        <p:nvSpPr>
          <p:cNvPr id="3079" name="Text Box 6"/>
          <p:cNvSpPr txBox="1">
            <a:spLocks noChangeArrowheads="1"/>
          </p:cNvSpPr>
          <p:nvPr/>
        </p:nvSpPr>
        <p:spPr bwMode="auto">
          <a:xfrm>
            <a:off x="6503988" y="3335338"/>
            <a:ext cx="1477962" cy="331787"/>
          </a:xfrm>
          <a:prstGeom prst="rect">
            <a:avLst/>
          </a:prstGeom>
          <a:noFill/>
          <a:ln w="12700">
            <a:noFill/>
            <a:miter lim="800000"/>
            <a:headEnd/>
            <a:tailEnd/>
          </a:ln>
        </p:spPr>
        <p:txBody>
          <a:bodyPr lIns="17583" tIns="8638" rIns="17583" bIns="8638"/>
          <a:lstStyle/>
          <a:p>
            <a:pPr algn="ctr" defTabSz="762000" eaLnBrk="0" hangingPunct="0">
              <a:spcBef>
                <a:spcPct val="50000"/>
              </a:spcBef>
            </a:pPr>
            <a:endParaRPr lang="en-GB" sz="1000">
              <a:solidFill>
                <a:schemeClr val="bg1"/>
              </a:solidFill>
              <a:latin typeface="GillSans"/>
              <a:ea typeface="MS PGothic" pitchFamily="34" charset="-128"/>
            </a:endParaRPr>
          </a:p>
        </p:txBody>
      </p:sp>
      <p:sp>
        <p:nvSpPr>
          <p:cNvPr id="3080" name="Rectangle 7"/>
          <p:cNvSpPr>
            <a:spLocks noChangeArrowheads="1"/>
          </p:cNvSpPr>
          <p:nvPr/>
        </p:nvSpPr>
        <p:spPr bwMode="auto">
          <a:xfrm>
            <a:off x="-842963" y="0"/>
            <a:ext cx="9144001" cy="0"/>
          </a:xfrm>
          <a:prstGeom prst="rect">
            <a:avLst/>
          </a:prstGeom>
          <a:noFill/>
          <a:ln w="127000" cap="rnd">
            <a:noFill/>
            <a:miter lim="800000"/>
            <a:headEnd type="none" w="sm" len="sm"/>
            <a:tailEnd/>
          </a:ln>
        </p:spPr>
        <p:txBody>
          <a:bodyPr>
            <a:spAutoFit/>
          </a:bodyPr>
          <a:lstStyle/>
          <a:p>
            <a:pPr eaLnBrk="0" hangingPunct="0"/>
            <a:endParaRPr lang="en-US"/>
          </a:p>
        </p:txBody>
      </p:sp>
      <p:graphicFrame>
        <p:nvGraphicFramePr>
          <p:cNvPr id="403465" name="Object 9"/>
          <p:cNvGraphicFramePr>
            <a:graphicFrameLocks noChangeAspect="1"/>
          </p:cNvGraphicFramePr>
          <p:nvPr/>
        </p:nvGraphicFramePr>
        <p:xfrm>
          <a:off x="7080250" y="1422400"/>
          <a:ext cx="1554163" cy="936625"/>
        </p:xfrm>
        <a:graphic>
          <a:graphicData uri="http://schemas.openxmlformats.org/presentationml/2006/ole">
            <p:oleObj spid="_x0000_s62466" name="Bitmap Image" r:id="rId9" imgW="2085714" imgH="1257476" progId="PBrush">
              <p:embed/>
            </p:oleObj>
          </a:graphicData>
        </a:graphic>
      </p:graphicFrame>
      <p:pic>
        <p:nvPicPr>
          <p:cNvPr id="403466" name="Picture 10"/>
          <p:cNvPicPr>
            <a:picLocks noChangeAspect="1" noChangeArrowheads="1"/>
          </p:cNvPicPr>
          <p:nvPr/>
        </p:nvPicPr>
        <p:blipFill>
          <a:blip r:embed="rId10" cstate="print"/>
          <a:srcRect/>
          <a:stretch>
            <a:fillRect/>
          </a:stretch>
        </p:blipFill>
        <p:spPr bwMode="auto">
          <a:xfrm>
            <a:off x="2724150" y="5080000"/>
            <a:ext cx="1425575" cy="757238"/>
          </a:xfrm>
          <a:prstGeom prst="rect">
            <a:avLst/>
          </a:prstGeom>
          <a:noFill/>
          <a:ln w="9525" algn="ctr">
            <a:noFill/>
            <a:miter lim="800000"/>
            <a:headEnd type="none" w="sm" len="sm"/>
            <a:tailEnd type="none" w="sm" len="sm"/>
          </a:ln>
        </p:spPr>
      </p:pic>
      <p:pic>
        <p:nvPicPr>
          <p:cNvPr id="403467" name="Picture 11" descr="Agilent Power Meter"/>
          <p:cNvPicPr>
            <a:picLocks noChangeAspect="1" noChangeArrowheads="1"/>
          </p:cNvPicPr>
          <p:nvPr/>
        </p:nvPicPr>
        <p:blipFill>
          <a:blip r:embed="rId11" cstate="print"/>
          <a:srcRect/>
          <a:stretch>
            <a:fillRect/>
          </a:stretch>
        </p:blipFill>
        <p:spPr bwMode="auto">
          <a:xfrm>
            <a:off x="5370513" y="1027113"/>
            <a:ext cx="1330325" cy="873125"/>
          </a:xfrm>
          <a:prstGeom prst="rect">
            <a:avLst/>
          </a:prstGeom>
          <a:noFill/>
          <a:ln w="9525">
            <a:noFill/>
            <a:miter lim="800000"/>
            <a:headEnd/>
            <a:tailEnd/>
          </a:ln>
        </p:spPr>
      </p:pic>
      <p:pic>
        <p:nvPicPr>
          <p:cNvPr id="403468" name="Picture 12" descr="Lecroy Waverunner Scope"/>
          <p:cNvPicPr>
            <a:picLocks noChangeAspect="1" noChangeArrowheads="1"/>
          </p:cNvPicPr>
          <p:nvPr/>
        </p:nvPicPr>
        <p:blipFill>
          <a:blip r:embed="rId12" cstate="print"/>
          <a:srcRect/>
          <a:stretch>
            <a:fillRect/>
          </a:stretch>
        </p:blipFill>
        <p:spPr bwMode="auto">
          <a:xfrm>
            <a:off x="530225" y="1395413"/>
            <a:ext cx="1304925" cy="942975"/>
          </a:xfrm>
          <a:prstGeom prst="rect">
            <a:avLst/>
          </a:prstGeom>
          <a:noFill/>
          <a:ln w="9525">
            <a:noFill/>
            <a:miter lim="800000"/>
            <a:headEnd/>
            <a:tailEnd/>
          </a:ln>
        </p:spPr>
      </p:pic>
      <p:pic>
        <p:nvPicPr>
          <p:cNvPr id="403469" name="Picture 13" descr="img-HP81104A-1sm"/>
          <p:cNvPicPr>
            <a:picLocks noChangeAspect="1" noChangeArrowheads="1"/>
          </p:cNvPicPr>
          <p:nvPr/>
        </p:nvPicPr>
        <p:blipFill>
          <a:blip r:embed="rId13" cstate="print"/>
          <a:srcRect/>
          <a:stretch>
            <a:fillRect/>
          </a:stretch>
        </p:blipFill>
        <p:spPr bwMode="auto">
          <a:xfrm>
            <a:off x="530225" y="2870200"/>
            <a:ext cx="1230313" cy="992188"/>
          </a:xfrm>
          <a:prstGeom prst="rect">
            <a:avLst/>
          </a:prstGeom>
          <a:noFill/>
          <a:ln w="9525">
            <a:noFill/>
            <a:miter lim="800000"/>
            <a:headEnd/>
            <a:tailEnd/>
          </a:ln>
        </p:spPr>
      </p:pic>
      <p:grpSp>
        <p:nvGrpSpPr>
          <p:cNvPr id="2" name="Group 14"/>
          <p:cNvGrpSpPr>
            <a:grpSpLocks/>
          </p:cNvGrpSpPr>
          <p:nvPr/>
        </p:nvGrpSpPr>
        <p:grpSpPr bwMode="auto">
          <a:xfrm>
            <a:off x="159892" y="1885083"/>
            <a:ext cx="8556626" cy="4246564"/>
            <a:chOff x="153" y="1292"/>
            <a:chExt cx="5390" cy="2675"/>
          </a:xfrm>
        </p:grpSpPr>
        <p:sp>
          <p:nvSpPr>
            <p:cNvPr id="5139" name="Line 15"/>
            <p:cNvSpPr>
              <a:spLocks noChangeShapeType="1"/>
            </p:cNvSpPr>
            <p:nvPr/>
          </p:nvSpPr>
          <p:spPr bwMode="auto">
            <a:xfrm flipH="1">
              <a:off x="1176" y="2491"/>
              <a:ext cx="1348" cy="445"/>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0" name="Line 16"/>
            <p:cNvSpPr>
              <a:spLocks noChangeShapeType="1"/>
            </p:cNvSpPr>
            <p:nvPr/>
          </p:nvSpPr>
          <p:spPr bwMode="auto">
            <a:xfrm rot="20539644">
              <a:off x="3610" y="2415"/>
              <a:ext cx="693" cy="689"/>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1" name="Line 17"/>
            <p:cNvSpPr>
              <a:spLocks noChangeShapeType="1"/>
            </p:cNvSpPr>
            <p:nvPr/>
          </p:nvSpPr>
          <p:spPr bwMode="auto">
            <a:xfrm rot="20539644" flipV="1">
              <a:off x="3367" y="1578"/>
              <a:ext cx="1081" cy="257"/>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2" name="Line 18"/>
            <p:cNvSpPr>
              <a:spLocks noChangeShapeType="1"/>
            </p:cNvSpPr>
            <p:nvPr/>
          </p:nvSpPr>
          <p:spPr bwMode="auto">
            <a:xfrm rot="20539644">
              <a:off x="2347" y="1327"/>
              <a:ext cx="52" cy="279"/>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dirty="0">
                <a:solidFill>
                  <a:srgbClr val="C0C0C0"/>
                </a:solidFill>
                <a:latin typeface="Arial" charset="0"/>
              </a:endParaRPr>
            </a:p>
          </p:txBody>
        </p:sp>
        <p:sp>
          <p:nvSpPr>
            <p:cNvPr id="5143" name="Line 19"/>
            <p:cNvSpPr>
              <a:spLocks noChangeShapeType="1"/>
            </p:cNvSpPr>
            <p:nvPr/>
          </p:nvSpPr>
          <p:spPr bwMode="auto">
            <a:xfrm rot="20539644">
              <a:off x="1302" y="1377"/>
              <a:ext cx="1050" cy="700"/>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4" name="Line 20"/>
            <p:cNvSpPr>
              <a:spLocks noChangeShapeType="1"/>
            </p:cNvSpPr>
            <p:nvPr/>
          </p:nvSpPr>
          <p:spPr bwMode="auto">
            <a:xfrm rot="20539644" flipV="1">
              <a:off x="3252" y="1452"/>
              <a:ext cx="361" cy="284"/>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5" name="Line 21"/>
            <p:cNvSpPr>
              <a:spLocks noChangeShapeType="1"/>
            </p:cNvSpPr>
            <p:nvPr/>
          </p:nvSpPr>
          <p:spPr bwMode="auto">
            <a:xfrm rot="20539644" flipH="1">
              <a:off x="2214" y="2871"/>
              <a:ext cx="451" cy="258"/>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6" name="Line 22"/>
            <p:cNvSpPr>
              <a:spLocks noChangeShapeType="1"/>
            </p:cNvSpPr>
            <p:nvPr/>
          </p:nvSpPr>
          <p:spPr bwMode="auto">
            <a:xfrm rot="20539644">
              <a:off x="1219" y="1962"/>
              <a:ext cx="1181" cy="401"/>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5147" name="Line 23"/>
            <p:cNvSpPr>
              <a:spLocks noChangeShapeType="1"/>
            </p:cNvSpPr>
            <p:nvPr/>
          </p:nvSpPr>
          <p:spPr bwMode="auto">
            <a:xfrm rot="20539644">
              <a:off x="3551" y="2103"/>
              <a:ext cx="1012" cy="347"/>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pPr eaLnBrk="0" hangingPunct="0">
                <a:defRPr/>
              </a:pPr>
              <a:endParaRPr lang="en-US">
                <a:latin typeface="Arial" charset="0"/>
              </a:endParaRPr>
            </a:p>
          </p:txBody>
        </p:sp>
        <p:sp>
          <p:nvSpPr>
            <p:cNvPr id="3099" name="Line 24"/>
            <p:cNvSpPr>
              <a:spLocks noChangeShapeType="1"/>
            </p:cNvSpPr>
            <p:nvPr/>
          </p:nvSpPr>
          <p:spPr bwMode="auto">
            <a:xfrm rot="20539644">
              <a:off x="3388" y="2882"/>
              <a:ext cx="69" cy="320"/>
            </a:xfrm>
            <a:prstGeom prst="line">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txBody>
            <a:bodyPr wrap="none" lIns="17583" tIns="8638" rIns="17583" bIns="8638" anchor="ctr"/>
            <a:lstStyle/>
            <a:p>
              <a:endParaRPr lang="en-US"/>
            </a:p>
          </p:txBody>
        </p:sp>
        <p:sp>
          <p:nvSpPr>
            <p:cNvPr id="5149" name="Text Box 25"/>
            <p:cNvSpPr txBox="1">
              <a:spLocks noChangeArrowheads="1"/>
            </p:cNvSpPr>
            <p:nvPr/>
          </p:nvSpPr>
          <p:spPr bwMode="auto">
            <a:xfrm>
              <a:off x="4597" y="1527"/>
              <a:ext cx="624" cy="132"/>
            </a:xfrm>
            <a:prstGeom prst="rect">
              <a:avLst/>
            </a:prstGeom>
            <a:noFill/>
            <a:ln w="12700">
              <a:noFill/>
              <a:miter lim="800000"/>
              <a:headEnd/>
              <a:tailEnd/>
            </a:ln>
          </p:spPr>
          <p:txBody>
            <a:bodyPr lIns="17583" tIns="8638" rIns="17583" bIns="8638"/>
            <a:lstStyle/>
            <a:p>
              <a:pPr algn="ctr" defTabSz="762000" eaLnBrk="0" hangingPunct="0">
                <a:spcBef>
                  <a:spcPct val="50000"/>
                </a:spcBef>
                <a:defRPr/>
              </a:pPr>
              <a:r>
                <a:rPr lang="en-GB" sz="1000" dirty="0">
                  <a:latin typeface="+mj-lt"/>
                  <a:ea typeface="MS PGothic" pitchFamily="34" charset="-128"/>
                </a:rPr>
                <a:t>Oscilloscope</a:t>
              </a:r>
            </a:p>
          </p:txBody>
        </p:sp>
        <p:sp>
          <p:nvSpPr>
            <p:cNvPr id="5150" name="Text Box 26"/>
            <p:cNvSpPr txBox="1">
              <a:spLocks noChangeArrowheads="1"/>
            </p:cNvSpPr>
            <p:nvPr/>
          </p:nvSpPr>
          <p:spPr bwMode="auto">
            <a:xfrm>
              <a:off x="4844" y="2607"/>
              <a:ext cx="624" cy="132"/>
            </a:xfrm>
            <a:prstGeom prst="rect">
              <a:avLst/>
            </a:prstGeom>
            <a:noFill/>
            <a:ln w="12700">
              <a:noFill/>
              <a:miter lim="800000"/>
              <a:headEnd/>
              <a:tailEnd/>
            </a:ln>
          </p:spPr>
          <p:txBody>
            <a:bodyPr lIns="17583" tIns="8638" rIns="17583" bIns="8638"/>
            <a:lstStyle/>
            <a:p>
              <a:pPr algn="ctr" defTabSz="762000" eaLnBrk="0" hangingPunct="0">
                <a:spcBef>
                  <a:spcPct val="50000"/>
                </a:spcBef>
                <a:defRPr/>
              </a:pPr>
              <a:r>
                <a:rPr lang="en-GB" sz="1000" dirty="0">
                  <a:latin typeface="+mj-lt"/>
                  <a:ea typeface="MS PGothic" pitchFamily="34" charset="-128"/>
                </a:rPr>
                <a:t>Logic Analyzer</a:t>
              </a:r>
            </a:p>
          </p:txBody>
        </p:sp>
        <p:sp>
          <p:nvSpPr>
            <p:cNvPr id="5151" name="Text Box 27"/>
            <p:cNvSpPr txBox="1">
              <a:spLocks noChangeArrowheads="1"/>
            </p:cNvSpPr>
            <p:nvPr/>
          </p:nvSpPr>
          <p:spPr bwMode="auto">
            <a:xfrm>
              <a:off x="4559" y="3696"/>
              <a:ext cx="984" cy="132"/>
            </a:xfrm>
            <a:prstGeom prst="rect">
              <a:avLst/>
            </a:prstGeom>
            <a:noFill/>
            <a:ln w="12700">
              <a:noFill/>
              <a:miter lim="800000"/>
              <a:headEnd/>
              <a:tailEnd/>
            </a:ln>
          </p:spPr>
          <p:txBody>
            <a:bodyPr lIns="17583" tIns="8638" rIns="17583" bIns="8638"/>
            <a:lstStyle/>
            <a:p>
              <a:pPr algn="ctr" defTabSz="762000" eaLnBrk="0" hangingPunct="0">
                <a:spcBef>
                  <a:spcPct val="50000"/>
                </a:spcBef>
                <a:defRPr/>
              </a:pPr>
              <a:r>
                <a:rPr lang="en-GB" sz="1000" dirty="0">
                  <a:latin typeface="+mj-lt"/>
                  <a:ea typeface="MS PGothic" pitchFamily="34" charset="-128"/>
                </a:rPr>
                <a:t>Spectrum Analyzer</a:t>
              </a:r>
            </a:p>
          </p:txBody>
        </p:sp>
        <p:sp>
          <p:nvSpPr>
            <p:cNvPr id="5152" name="Text Box 28"/>
            <p:cNvSpPr txBox="1">
              <a:spLocks noChangeArrowheads="1"/>
            </p:cNvSpPr>
            <p:nvPr/>
          </p:nvSpPr>
          <p:spPr bwMode="auto">
            <a:xfrm>
              <a:off x="3334" y="3807"/>
              <a:ext cx="753" cy="160"/>
            </a:xfrm>
            <a:prstGeom prst="rect">
              <a:avLst/>
            </a:prstGeom>
            <a:noFill/>
            <a:ln w="12700">
              <a:noFill/>
              <a:miter lim="800000"/>
              <a:headEnd/>
              <a:tailEnd/>
            </a:ln>
          </p:spPr>
          <p:txBody>
            <a:bodyPr lIns="17583" tIns="8638" rIns="17583" bIns="8638"/>
            <a:lstStyle/>
            <a:p>
              <a:pPr algn="ctr" defTabSz="762000" eaLnBrk="0" hangingPunct="0">
                <a:spcBef>
                  <a:spcPct val="50000"/>
                </a:spcBef>
                <a:defRPr/>
              </a:pPr>
              <a:r>
                <a:rPr lang="en-GB" sz="1000" dirty="0" smtClean="0">
                  <a:latin typeface="+mj-lt"/>
                  <a:ea typeface="MS PGothic" pitchFamily="34" charset="-128"/>
                </a:rPr>
                <a:t>Digital Multi Meter (DMM)</a:t>
              </a:r>
              <a:endParaRPr lang="en-GB" sz="1000" dirty="0">
                <a:latin typeface="+mj-lt"/>
                <a:ea typeface="MS PGothic" pitchFamily="34" charset="-128"/>
              </a:endParaRPr>
            </a:p>
          </p:txBody>
        </p:sp>
        <p:sp>
          <p:nvSpPr>
            <p:cNvPr id="3104" name="Text Box 29"/>
            <p:cNvSpPr txBox="1">
              <a:spLocks noChangeArrowheads="1"/>
            </p:cNvSpPr>
            <p:nvPr/>
          </p:nvSpPr>
          <p:spPr bwMode="auto">
            <a:xfrm>
              <a:off x="295" y="1564"/>
              <a:ext cx="1008" cy="227"/>
            </a:xfrm>
            <a:prstGeom prst="rect">
              <a:avLst/>
            </a:prstGeom>
            <a:noFill/>
            <a:ln w="12700">
              <a:noFill/>
              <a:miter lim="800000"/>
              <a:headEnd/>
              <a:tailEnd/>
            </a:ln>
          </p:spPr>
          <p:txBody>
            <a:bodyPr lIns="17583" tIns="8638" rIns="17583" bIns="8638"/>
            <a:lstStyle/>
            <a:p>
              <a:pPr algn="ctr" defTabSz="762000" eaLnBrk="0" hangingPunct="0">
                <a:spcBef>
                  <a:spcPct val="50000"/>
                </a:spcBef>
              </a:pPr>
              <a:r>
                <a:rPr lang="en-GB" sz="1000" dirty="0">
                  <a:latin typeface="+mj-lt"/>
                  <a:ea typeface="MS PGothic" pitchFamily="34" charset="-128"/>
                </a:rPr>
                <a:t>Communications </a:t>
              </a:r>
              <a:r>
                <a:rPr lang="en-US" sz="1000" dirty="0">
                  <a:latin typeface="+mj-lt"/>
                  <a:ea typeface="MS PGothic" pitchFamily="34" charset="-128"/>
                </a:rPr>
                <a:t>Analyzer</a:t>
              </a:r>
              <a:endParaRPr lang="en-GB" sz="1000" dirty="0">
                <a:latin typeface="+mj-lt"/>
                <a:ea typeface="MS PGothic" pitchFamily="34" charset="-128"/>
              </a:endParaRPr>
            </a:p>
          </p:txBody>
        </p:sp>
        <p:sp>
          <p:nvSpPr>
            <p:cNvPr id="3105" name="Text Box 30"/>
            <p:cNvSpPr txBox="1">
              <a:spLocks noChangeArrowheads="1"/>
            </p:cNvSpPr>
            <p:nvPr/>
          </p:nvSpPr>
          <p:spPr bwMode="auto">
            <a:xfrm>
              <a:off x="1855" y="3807"/>
              <a:ext cx="624" cy="156"/>
            </a:xfrm>
            <a:prstGeom prst="rect">
              <a:avLst/>
            </a:prstGeom>
            <a:noFill/>
            <a:ln w="12700">
              <a:noFill/>
              <a:miter lim="800000"/>
              <a:headEnd/>
              <a:tailEnd/>
            </a:ln>
          </p:spPr>
          <p:txBody>
            <a:bodyPr lIns="17583" tIns="8638" rIns="17583" bIns="8638"/>
            <a:lstStyle/>
            <a:p>
              <a:pPr algn="ctr" defTabSz="762000" eaLnBrk="0" hangingPunct="0">
                <a:spcBef>
                  <a:spcPct val="50000"/>
                </a:spcBef>
              </a:pPr>
              <a:r>
                <a:rPr lang="en-GB" sz="1000" dirty="0">
                  <a:latin typeface="+mj-lt"/>
                  <a:ea typeface="MS PGothic" pitchFamily="34" charset="-128"/>
                </a:rPr>
                <a:t>LCR M</a:t>
              </a:r>
              <a:r>
                <a:rPr lang="en-US" sz="1000" dirty="0" err="1">
                  <a:latin typeface="+mj-lt"/>
                  <a:ea typeface="MS PGothic" pitchFamily="34" charset="-128"/>
                </a:rPr>
                <a:t>eter</a:t>
              </a:r>
              <a:endParaRPr lang="en-GB" sz="1000" dirty="0">
                <a:latin typeface="+mj-lt"/>
                <a:ea typeface="MS PGothic" pitchFamily="34" charset="-128"/>
              </a:endParaRPr>
            </a:p>
          </p:txBody>
        </p:sp>
        <p:sp>
          <p:nvSpPr>
            <p:cNvPr id="3106" name="Text Box 31"/>
            <p:cNvSpPr txBox="1">
              <a:spLocks noChangeArrowheads="1"/>
            </p:cNvSpPr>
            <p:nvPr/>
          </p:nvSpPr>
          <p:spPr bwMode="auto">
            <a:xfrm>
              <a:off x="3574" y="1292"/>
              <a:ext cx="496" cy="227"/>
            </a:xfrm>
            <a:prstGeom prst="rect">
              <a:avLst/>
            </a:prstGeom>
            <a:noFill/>
            <a:ln w="12700">
              <a:noFill/>
              <a:miter lim="800000"/>
              <a:headEnd/>
              <a:tailEnd/>
            </a:ln>
          </p:spPr>
          <p:txBody>
            <a:bodyPr lIns="17583" tIns="8638" rIns="17583" bIns="8638"/>
            <a:lstStyle/>
            <a:p>
              <a:pPr algn="ctr" defTabSz="762000" eaLnBrk="0" hangingPunct="0">
                <a:spcBef>
                  <a:spcPct val="50000"/>
                </a:spcBef>
              </a:pPr>
              <a:r>
                <a:rPr lang="en-GB" sz="1000" dirty="0" smtClean="0">
                  <a:latin typeface="+mj-lt"/>
                  <a:ea typeface="MS PGothic" pitchFamily="34" charset="-128"/>
                </a:rPr>
                <a:t>Function</a:t>
              </a:r>
              <a:r>
                <a:rPr lang="en-US" sz="1000" dirty="0" smtClean="0">
                  <a:latin typeface="+mj-lt"/>
                  <a:ea typeface="MS PGothic" pitchFamily="34" charset="-128"/>
                </a:rPr>
                <a:t> Generator</a:t>
              </a:r>
              <a:endParaRPr lang="en-GB" sz="1000" dirty="0">
                <a:latin typeface="+mj-lt"/>
                <a:ea typeface="MS PGothic" pitchFamily="34" charset="-128"/>
              </a:endParaRPr>
            </a:p>
          </p:txBody>
        </p:sp>
        <p:sp>
          <p:nvSpPr>
            <p:cNvPr id="3107" name="Text Box 32"/>
            <p:cNvSpPr txBox="1">
              <a:spLocks noChangeArrowheads="1"/>
            </p:cNvSpPr>
            <p:nvPr/>
          </p:nvSpPr>
          <p:spPr bwMode="auto">
            <a:xfrm>
              <a:off x="276" y="3444"/>
              <a:ext cx="907" cy="114"/>
            </a:xfrm>
            <a:prstGeom prst="rect">
              <a:avLst/>
            </a:prstGeom>
            <a:noFill/>
            <a:ln w="12700">
              <a:noFill/>
              <a:miter lim="800000"/>
              <a:headEnd/>
              <a:tailEnd/>
            </a:ln>
          </p:spPr>
          <p:txBody>
            <a:bodyPr lIns="17583" tIns="8638" rIns="17583" bIns="8638"/>
            <a:lstStyle/>
            <a:p>
              <a:pPr algn="ctr" defTabSz="762000" eaLnBrk="0" hangingPunct="0">
                <a:spcBef>
                  <a:spcPct val="50000"/>
                </a:spcBef>
              </a:pPr>
              <a:r>
                <a:rPr lang="en-US" sz="1000" dirty="0">
                  <a:latin typeface="+mj-lt"/>
                  <a:ea typeface="MS PGothic" pitchFamily="34" charset="-128"/>
                </a:rPr>
                <a:t>Power Supply</a:t>
              </a:r>
              <a:endParaRPr lang="en-GB" sz="1000" dirty="0">
                <a:latin typeface="+mj-lt"/>
                <a:ea typeface="MS PGothic" pitchFamily="34" charset="-128"/>
              </a:endParaRPr>
            </a:p>
          </p:txBody>
        </p:sp>
        <p:sp>
          <p:nvSpPr>
            <p:cNvPr id="5157" name="Text Box 33"/>
            <p:cNvSpPr txBox="1">
              <a:spLocks noChangeArrowheads="1"/>
            </p:cNvSpPr>
            <p:nvPr/>
          </p:nvSpPr>
          <p:spPr bwMode="auto">
            <a:xfrm>
              <a:off x="153" y="2544"/>
              <a:ext cx="1237" cy="86"/>
            </a:xfrm>
            <a:prstGeom prst="rect">
              <a:avLst/>
            </a:prstGeom>
            <a:noFill/>
            <a:ln w="12700">
              <a:noFill/>
              <a:miter lim="800000"/>
              <a:headEnd/>
              <a:tailEnd/>
            </a:ln>
          </p:spPr>
          <p:txBody>
            <a:bodyPr lIns="17583" tIns="8638" rIns="17583" bIns="8638"/>
            <a:lstStyle/>
            <a:p>
              <a:pPr algn="ctr" defTabSz="762000" eaLnBrk="0" hangingPunct="0">
                <a:spcBef>
                  <a:spcPct val="50000"/>
                </a:spcBef>
                <a:defRPr/>
              </a:pPr>
              <a:r>
                <a:rPr lang="en-GB" sz="1000" dirty="0" smtClean="0">
                  <a:latin typeface="+mj-lt"/>
                  <a:ea typeface="MS PGothic" pitchFamily="34" charset="-128"/>
                </a:rPr>
                <a:t>Pattern Generator</a:t>
              </a:r>
              <a:endParaRPr lang="en-GB" sz="1000" dirty="0">
                <a:latin typeface="+mj-lt"/>
                <a:ea typeface="MS PGothic" pitchFamily="34" charset="-128"/>
              </a:endParaRPr>
            </a:p>
          </p:txBody>
        </p:sp>
        <p:sp>
          <p:nvSpPr>
            <p:cNvPr id="5158" name="Text Box 34"/>
            <p:cNvSpPr txBox="1">
              <a:spLocks noChangeArrowheads="1"/>
            </p:cNvSpPr>
            <p:nvPr/>
          </p:nvSpPr>
          <p:spPr bwMode="auto">
            <a:xfrm>
              <a:off x="1587" y="1332"/>
              <a:ext cx="732" cy="156"/>
            </a:xfrm>
            <a:prstGeom prst="rect">
              <a:avLst/>
            </a:prstGeom>
            <a:noFill/>
            <a:ln w="12700">
              <a:noFill/>
              <a:miter lim="800000"/>
              <a:headEnd/>
              <a:tailEnd/>
            </a:ln>
          </p:spPr>
          <p:txBody>
            <a:bodyPr lIns="17583" tIns="8638" rIns="17583" bIns="8638"/>
            <a:lstStyle/>
            <a:p>
              <a:pPr algn="ctr" defTabSz="762000" eaLnBrk="0" hangingPunct="0">
                <a:spcBef>
                  <a:spcPct val="50000"/>
                </a:spcBef>
                <a:defRPr/>
              </a:pPr>
              <a:r>
                <a:rPr lang="en-GB" sz="1000" dirty="0">
                  <a:latin typeface="+mj-lt"/>
                  <a:ea typeface="MS PGothic" pitchFamily="34" charset="-128"/>
                </a:rPr>
                <a:t>Programmable Switch</a:t>
              </a:r>
            </a:p>
          </p:txBody>
        </p:sp>
      </p:grpSp>
      <p:pic>
        <p:nvPicPr>
          <p:cNvPr id="403491" name="Picture 35" descr="switch"/>
          <p:cNvPicPr>
            <a:picLocks noChangeAspect="1" noChangeArrowheads="1"/>
          </p:cNvPicPr>
          <p:nvPr/>
        </p:nvPicPr>
        <p:blipFill>
          <a:blip r:embed="rId14" cstate="print"/>
          <a:srcRect/>
          <a:stretch>
            <a:fillRect/>
          </a:stretch>
        </p:blipFill>
        <p:spPr bwMode="auto">
          <a:xfrm>
            <a:off x="2263775" y="1111250"/>
            <a:ext cx="1617663" cy="800100"/>
          </a:xfrm>
          <a:prstGeom prst="rect">
            <a:avLst/>
          </a:prstGeom>
          <a:noFill/>
          <a:ln w="9525">
            <a:noFill/>
            <a:miter lim="800000"/>
            <a:headEnd/>
            <a:tailEnd/>
          </a:ln>
        </p:spPr>
      </p:pic>
      <p:pic>
        <p:nvPicPr>
          <p:cNvPr id="3087" name="Picture 37" descr="EPSG087619"/>
          <p:cNvPicPr>
            <a:picLocks noChangeAspect="1" noChangeArrowheads="1"/>
          </p:cNvPicPr>
          <p:nvPr/>
        </p:nvPicPr>
        <p:blipFill>
          <a:blip r:embed="rId15" cstate="print"/>
          <a:srcRect/>
          <a:stretch>
            <a:fillRect/>
          </a:stretch>
        </p:blipFill>
        <p:spPr bwMode="auto">
          <a:xfrm>
            <a:off x="7421563" y="3022600"/>
            <a:ext cx="1366837" cy="882650"/>
          </a:xfrm>
          <a:prstGeom prst="rect">
            <a:avLst/>
          </a:prstGeom>
          <a:noFill/>
          <a:ln w="9525">
            <a:noFill/>
            <a:miter lim="800000"/>
            <a:headEnd/>
            <a:tailEnd/>
          </a:ln>
        </p:spPr>
      </p:pic>
      <p:pic>
        <p:nvPicPr>
          <p:cNvPr id="40" name="Picture 31"/>
          <p:cNvPicPr>
            <a:picLocks noChangeAspect="1" noChangeArrowheads="1"/>
          </p:cNvPicPr>
          <p:nvPr/>
        </p:nvPicPr>
        <p:blipFill>
          <a:blip r:embed="rId16" cstate="print"/>
          <a:stretch>
            <a:fillRect/>
          </a:stretch>
        </p:blipFill>
        <p:spPr bwMode="auto">
          <a:xfrm>
            <a:off x="3995936" y="2348880"/>
            <a:ext cx="1396427" cy="2036157"/>
          </a:xfrm>
          <a:prstGeom prst="rect">
            <a:avLst/>
          </a:prstGeom>
          <a:noFill/>
          <a:ln w="9525">
            <a:noFill/>
            <a:miter lim="800000"/>
            <a:headEnd/>
            <a:tailEnd/>
          </a:ln>
        </p:spPr>
      </p:pic>
      <p:pic>
        <p:nvPicPr>
          <p:cNvPr id="38" name="Picture 37"/>
          <p:cNvPicPr>
            <a:picLocks noChangeAspect="1"/>
          </p:cNvPicPr>
          <p:nvPr/>
        </p:nvPicPr>
        <p:blipFill>
          <a:blip r:embed="rId17" cstate="print"/>
          <a:stretch>
            <a:fillRect/>
          </a:stretch>
        </p:blipFill>
        <p:spPr>
          <a:xfrm>
            <a:off x="6403588" y="882502"/>
            <a:ext cx="1789930" cy="519932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0" presetClass="path" presetSubtype="0" accel="50000" decel="50000" fill="hold" nodeType="withEffect">
                                  <p:stCondLst>
                                    <p:cond delay="0"/>
                                  </p:stCondLst>
                                  <p:childTnLst>
                                    <p:animMotion origin="layout" path="M 0.1151 0.02775 L 0.66736 0.23358 " pathEditMode="relative" rAng="0" ptsTypes="AA">
                                      <p:cBhvr>
                                        <p:cTn id="9" dur="2000" fill="hold"/>
                                        <p:tgtEl>
                                          <p:spTgt spid="403468"/>
                                        </p:tgtEl>
                                        <p:attrNameLst>
                                          <p:attrName>ppt_x</p:attrName>
                                          <p:attrName>ppt_y</p:attrName>
                                        </p:attrNameLst>
                                      </p:cBhvr>
                                      <p:rCtr x="276" y="103"/>
                                    </p:animMotion>
                                  </p:childTnLst>
                                </p:cTn>
                              </p:par>
                              <p:par>
                                <p:cTn id="10" presetID="0" presetClass="path" presetSubtype="0" accel="50000" decel="50000" fill="hold" nodeType="withEffect">
                                  <p:stCondLst>
                                    <p:cond delay="0"/>
                                  </p:stCondLst>
                                  <p:childTnLst>
                                    <p:animMotion origin="layout" path="M 0.07517 0.0333 L 0.46614 0.19657 " pathEditMode="relative" rAng="0" ptsTypes="AA">
                                      <p:cBhvr>
                                        <p:cTn id="11" dur="2000" fill="hold"/>
                                        <p:tgtEl>
                                          <p:spTgt spid="403491"/>
                                        </p:tgtEl>
                                        <p:attrNameLst>
                                          <p:attrName>ppt_x</p:attrName>
                                          <p:attrName>ppt_y</p:attrName>
                                        </p:attrNameLst>
                                      </p:cBhvr>
                                      <p:rCtr x="195" y="82"/>
                                    </p:animMotion>
                                  </p:childTnLst>
                                </p:cTn>
                              </p:par>
                              <p:par>
                                <p:cTn id="12" presetID="0" presetClass="path" presetSubtype="0" accel="50000" decel="50000" fill="hold" nodeType="withEffect">
                                  <p:stCondLst>
                                    <p:cond delay="0"/>
                                  </p:stCondLst>
                                  <p:childTnLst>
                                    <p:animMotion origin="layout" path="M 5.55556E-7 1.50786E-6 L 0.1434 0.04949 " pathEditMode="relative" rAng="0" ptsTypes="AA">
                                      <p:cBhvr>
                                        <p:cTn id="13" dur="2000" fill="hold"/>
                                        <p:tgtEl>
                                          <p:spTgt spid="403467"/>
                                        </p:tgtEl>
                                        <p:attrNameLst>
                                          <p:attrName>ppt_x</p:attrName>
                                          <p:attrName>ppt_y</p:attrName>
                                        </p:attrNameLst>
                                      </p:cBhvr>
                                      <p:rCtr x="72" y="25"/>
                                    </p:animMotion>
                                  </p:childTnLst>
                                </p:cTn>
                              </p:par>
                              <p:par>
                                <p:cTn id="14" presetID="0" presetClass="path" presetSubtype="0" accel="50000" decel="50000" fill="hold" nodeType="withEffect">
                                  <p:stCondLst>
                                    <p:cond delay="0"/>
                                  </p:stCondLst>
                                  <p:childTnLst>
                                    <p:animMotion origin="layout" path="M -1.38889E-6 5.92044E-7 L -0.05833 0.08973 " pathEditMode="relative" rAng="0" ptsTypes="AA">
                                      <p:cBhvr>
                                        <p:cTn id="15" dur="2000" fill="hold"/>
                                        <p:tgtEl>
                                          <p:spTgt spid="403465"/>
                                        </p:tgtEl>
                                        <p:attrNameLst>
                                          <p:attrName>ppt_x</p:attrName>
                                          <p:attrName>ppt_y</p:attrName>
                                        </p:attrNameLst>
                                      </p:cBhvr>
                                      <p:rCtr x="-29" y="45"/>
                                    </p:animMotion>
                                  </p:childTnLst>
                                </p:cTn>
                              </p:par>
                              <p:par>
                                <p:cTn id="16" presetID="0" presetClass="path" presetSubtype="0" accel="50000" decel="50000" fill="hold" nodeType="withEffect">
                                  <p:stCondLst>
                                    <p:cond delay="0"/>
                                  </p:stCondLst>
                                  <p:childTnLst>
                                    <p:animMotion origin="layout" path="M -3.61111E-6 3.22849E-6 L 0.67084 0.11725 " pathEditMode="relative" rAng="0" ptsTypes="AA">
                                      <p:cBhvr>
                                        <p:cTn id="17" dur="2000" fill="hold"/>
                                        <p:tgtEl>
                                          <p:spTgt spid="403469"/>
                                        </p:tgtEl>
                                        <p:attrNameLst>
                                          <p:attrName>ppt_x</p:attrName>
                                          <p:attrName>ppt_y</p:attrName>
                                        </p:attrNameLst>
                                      </p:cBhvr>
                                      <p:rCtr x="335" y="59"/>
                                    </p:animMotion>
                                  </p:childTnLst>
                                </p:cTn>
                              </p:par>
                              <p:par>
                                <p:cTn id="18" presetID="0" presetClass="path" presetSubtype="0" accel="50000" decel="50000" fill="hold" nodeType="withEffect">
                                  <p:stCondLst>
                                    <p:cond delay="0"/>
                                  </p:stCondLst>
                                  <p:childTnLst>
                                    <p:animMotion origin="layout" path="M -2.5E-6 -3.44126E-6 L 0.67657 -0.16836 " pathEditMode="relative" rAng="0" ptsTypes="AA">
                                      <p:cBhvr>
                                        <p:cTn id="19" dur="2000" fill="hold"/>
                                        <p:tgtEl>
                                          <p:spTgt spid="403459"/>
                                        </p:tgtEl>
                                        <p:attrNameLst>
                                          <p:attrName>ppt_x</p:attrName>
                                          <p:attrName>ppt_y</p:attrName>
                                        </p:attrNameLst>
                                      </p:cBhvr>
                                      <p:rCtr x="338" y="-84"/>
                                    </p:animMotion>
                                  </p:childTnLst>
                                </p:cTn>
                              </p:par>
                              <p:par>
                                <p:cTn id="20" presetID="0" presetClass="path" presetSubtype="0" accel="50000" decel="50000" fill="hold" nodeType="withEffect">
                                  <p:stCondLst>
                                    <p:cond delay="0"/>
                                  </p:stCondLst>
                                  <p:childTnLst>
                                    <p:animMotion origin="layout" path="M 1.94444E-6 2.86772E-6 L 0.4243 -0.33465 " pathEditMode="relative" rAng="0" ptsTypes="AA">
                                      <p:cBhvr>
                                        <p:cTn id="21" dur="2000" fill="hold"/>
                                        <p:tgtEl>
                                          <p:spTgt spid="403466"/>
                                        </p:tgtEl>
                                        <p:attrNameLst>
                                          <p:attrName>ppt_x</p:attrName>
                                          <p:attrName>ppt_y</p:attrName>
                                        </p:attrNameLst>
                                      </p:cBhvr>
                                      <p:rCtr x="212" y="-167"/>
                                    </p:animMotion>
                                  </p:childTnLst>
                                </p:cTn>
                              </p:par>
                              <p:par>
                                <p:cTn id="22" presetID="0" presetClass="path" presetSubtype="0" accel="50000" decel="50000" fill="hold" nodeType="withEffect">
                                  <p:stCondLst>
                                    <p:cond delay="0"/>
                                  </p:stCondLst>
                                  <p:childTnLst>
                                    <p:animMotion origin="layout" path="M 0.06823 -0.04996 L 0.15503 -0.11726 " pathEditMode="relative" rAng="0" ptsTypes="AA">
                                      <p:cBhvr>
                                        <p:cTn id="23" dur="2000" fill="hold"/>
                                        <p:tgtEl>
                                          <p:spTgt spid="403461"/>
                                        </p:tgtEl>
                                        <p:attrNameLst>
                                          <p:attrName>ppt_x</p:attrName>
                                          <p:attrName>ppt_y</p:attrName>
                                        </p:attrNameLst>
                                      </p:cBhvr>
                                      <p:rCtr x="43" y="-34"/>
                                    </p:animMotion>
                                  </p:childTnLst>
                                </p:cTn>
                              </p:par>
                              <p:par>
                                <p:cTn id="24" presetID="0" presetClass="path" presetSubtype="0" accel="50000" decel="50000" fill="hold" nodeType="withEffect">
                                  <p:stCondLst>
                                    <p:cond delay="0"/>
                                  </p:stCondLst>
                                  <p:childTnLst>
                                    <p:animMotion origin="layout" path="M 8.33333E-7 -1.57262E-7 L -0.07691 -0.00092 " pathEditMode="relative" rAng="0" ptsTypes="AA">
                                      <p:cBhvr>
                                        <p:cTn id="25" dur="2000" fill="hold"/>
                                        <p:tgtEl>
                                          <p:spTgt spid="403494"/>
                                        </p:tgtEl>
                                        <p:attrNameLst>
                                          <p:attrName>ppt_x</p:attrName>
                                          <p:attrName>ppt_y</p:attrName>
                                        </p:attrNameLst>
                                      </p:cBhvr>
                                      <p:rCtr x="-39" y="0"/>
                                    </p:animMotion>
                                  </p:childTnLst>
                                </p:cTn>
                              </p:par>
                              <p:par>
                                <p:cTn id="26" presetID="0" presetClass="path" presetSubtype="0" accel="50000" decel="50000" fill="hold" nodeType="withEffect">
                                  <p:stCondLst>
                                    <p:cond delay="0"/>
                                  </p:stCondLst>
                                  <p:childTnLst>
                                    <p:animMotion origin="layout" path="M -4.72222E-6 4.6531E-6 L -0.09861 0.04995 " pathEditMode="relative" rAng="0" ptsTypes="AA">
                                      <p:cBhvr>
                                        <p:cTn id="27" dur="2000" fill="hold"/>
                                        <p:tgtEl>
                                          <p:spTgt spid="3087"/>
                                        </p:tgtEl>
                                        <p:attrNameLst>
                                          <p:attrName>ppt_x</p:attrName>
                                          <p:attrName>ppt_y</p:attrName>
                                        </p:attrNameLst>
                                      </p:cBhvr>
                                      <p:rCtr x="-49" y="25"/>
                                    </p:animMotion>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09" name="Rectangle 2"/>
          <p:cNvSpPr>
            <a:spLocks noGrp="1" noChangeArrowheads="1"/>
          </p:cNvSpPr>
          <p:nvPr>
            <p:ph type="title"/>
          </p:nvPr>
        </p:nvSpPr>
        <p:spPr>
          <a:xfrm>
            <a:off x="381000" y="2590800"/>
            <a:ext cx="8305800" cy="1143000"/>
          </a:xfrm>
        </p:spPr>
        <p:txBody>
          <a:bodyPr>
            <a:normAutofit fontScale="90000"/>
          </a:bodyPr>
          <a:lstStyle/>
          <a:p>
            <a:pPr algn="ctr" eaLnBrk="1" hangingPunct="1"/>
            <a:r>
              <a:rPr lang="en-US" sz="5600" dirty="0" smtClean="0"/>
              <a:t>Test System</a:t>
            </a:r>
            <a:br>
              <a:rPr lang="en-US" sz="5600" dirty="0" smtClean="0"/>
            </a:br>
            <a:r>
              <a:rPr lang="en-US" sz="5600" dirty="0" smtClean="0"/>
              <a:t>Deployment</a:t>
            </a: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TestStand Deployment</a:t>
            </a:r>
            <a:endParaRPr lang="en-US" dirty="0"/>
          </a:p>
        </p:txBody>
      </p:sp>
      <p:sp>
        <p:nvSpPr>
          <p:cNvPr id="3" name="Content Placeholder 2"/>
          <p:cNvSpPr>
            <a:spLocks noGrp="1"/>
          </p:cNvSpPr>
          <p:nvPr>
            <p:ph idx="1"/>
          </p:nvPr>
        </p:nvSpPr>
        <p:spPr>
          <a:xfrm>
            <a:off x="418957" y="1073884"/>
            <a:ext cx="4662835" cy="4949008"/>
          </a:xfrm>
        </p:spPr>
        <p:txBody>
          <a:bodyPr/>
          <a:lstStyle/>
          <a:p>
            <a:r>
              <a:rPr lang="en-US" dirty="0" smtClean="0"/>
              <a:t>TestStand Deployment Utility</a:t>
            </a:r>
          </a:p>
          <a:p>
            <a:pPr lvl="1"/>
            <a:r>
              <a:rPr lang="en-US" dirty="0" smtClean="0"/>
              <a:t>Analyzes test sequences and creates distributable installer</a:t>
            </a:r>
          </a:p>
          <a:p>
            <a:r>
              <a:rPr lang="en-US" dirty="0" smtClean="0"/>
              <a:t>Full-Featured and Simple UIs written in five development languages for easy customization</a:t>
            </a:r>
          </a:p>
          <a:p>
            <a:pPr lvl="1"/>
            <a:r>
              <a:rPr lang="en-US" dirty="0" smtClean="0"/>
              <a:t>NI LabVIEW</a:t>
            </a:r>
          </a:p>
          <a:p>
            <a:pPr lvl="1"/>
            <a:r>
              <a:rPr lang="en-US" dirty="0" smtClean="0"/>
              <a:t>NI LabWindows</a:t>
            </a:r>
            <a:r>
              <a:rPr lang="en-US" baseline="30000" dirty="0" smtClean="0"/>
              <a:t>™</a:t>
            </a:r>
            <a:r>
              <a:rPr lang="en-US" dirty="0" smtClean="0"/>
              <a:t>/CVI</a:t>
            </a:r>
          </a:p>
          <a:p>
            <a:pPr lvl="1"/>
            <a:r>
              <a:rPr lang="en-US" dirty="0" smtClean="0"/>
              <a:t>C#.NET</a:t>
            </a:r>
          </a:p>
          <a:p>
            <a:pPr lvl="1"/>
            <a:r>
              <a:rPr lang="en-US" dirty="0" smtClean="0"/>
              <a:t>VB.NET</a:t>
            </a:r>
          </a:p>
          <a:p>
            <a:pPr lvl="1"/>
            <a:r>
              <a:rPr lang="en-US" dirty="0" smtClean="0"/>
              <a:t>C++</a:t>
            </a:r>
            <a:endParaRPr lang="en-US" dirty="0"/>
          </a:p>
        </p:txBody>
      </p:sp>
      <p:pic>
        <p:nvPicPr>
          <p:cNvPr id="112642" name="Picture 2" descr="C:\Users\llindstr\Desktop\TestStand &amp; PXI Hands-On\Images for Presentation\DeploymentUtility_crop.png"/>
          <p:cNvPicPr>
            <a:picLocks noChangeAspect="1" noChangeArrowheads="1"/>
          </p:cNvPicPr>
          <p:nvPr/>
        </p:nvPicPr>
        <p:blipFill>
          <a:blip r:embed="rId3" cstate="print"/>
          <a:srcRect/>
          <a:stretch>
            <a:fillRect/>
          </a:stretch>
        </p:blipFill>
        <p:spPr bwMode="auto">
          <a:xfrm>
            <a:off x="5652653" y="914955"/>
            <a:ext cx="2505692" cy="2999425"/>
          </a:xfrm>
          <a:prstGeom prst="rect">
            <a:avLst/>
          </a:prstGeom>
          <a:noFill/>
        </p:spPr>
      </p:pic>
      <p:pic>
        <p:nvPicPr>
          <p:cNvPr id="6" name="Picture 5" descr="Code - Csharp.gif"/>
          <p:cNvPicPr>
            <a:picLocks noChangeAspect="1"/>
          </p:cNvPicPr>
          <p:nvPr/>
        </p:nvPicPr>
        <p:blipFill>
          <a:blip r:embed="rId4" cstate="print"/>
          <a:stretch>
            <a:fillRect/>
          </a:stretch>
        </p:blipFill>
        <p:spPr>
          <a:xfrm>
            <a:off x="6804563" y="4619191"/>
            <a:ext cx="1804804" cy="13090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descr="Code - CVI.png"/>
          <p:cNvPicPr>
            <a:picLocks noChangeAspect="1"/>
          </p:cNvPicPr>
          <p:nvPr/>
        </p:nvPicPr>
        <p:blipFill>
          <a:blip r:embed="rId5" cstate="print"/>
          <a:stretch>
            <a:fillRect/>
          </a:stretch>
        </p:blipFill>
        <p:spPr>
          <a:xfrm>
            <a:off x="4678879" y="4631431"/>
            <a:ext cx="1698172" cy="12917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descr="Code - LabVIEW.gif"/>
          <p:cNvPicPr>
            <a:picLocks noChangeAspect="1"/>
          </p:cNvPicPr>
          <p:nvPr/>
        </p:nvPicPr>
        <p:blipFill>
          <a:blip r:embed="rId6" cstate="print"/>
          <a:stretch>
            <a:fillRect/>
          </a:stretch>
        </p:blipFill>
        <p:spPr>
          <a:xfrm>
            <a:off x="2522670" y="4668078"/>
            <a:ext cx="1719101" cy="12339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Provided TestStand User Interfaces</a:t>
            </a:r>
            <a:endParaRPr lang="en-US" dirty="0"/>
          </a:p>
        </p:txBody>
      </p:sp>
      <p:sp>
        <p:nvSpPr>
          <p:cNvPr id="3" name="Content Placeholder 2"/>
          <p:cNvSpPr>
            <a:spLocks noGrp="1"/>
          </p:cNvSpPr>
          <p:nvPr>
            <p:ph idx="1"/>
          </p:nvPr>
        </p:nvSpPr>
        <p:spPr/>
        <p:txBody>
          <a:bodyPr/>
          <a:lstStyle/>
          <a:p>
            <a:r>
              <a:rPr lang="en-US" dirty="0" smtClean="0"/>
              <a:t>Default Full UI – Operator Mode</a:t>
            </a:r>
            <a:endParaRPr lang="en-US" dirty="0"/>
          </a:p>
        </p:txBody>
      </p:sp>
      <p:pic>
        <p:nvPicPr>
          <p:cNvPr id="113666" name="Picture 2" descr="C:\Users\llindstr\Desktop\TestStand &amp; PXI Hands-On\Images for Presentation\TestStandFullUI_largetext_operatormode.png"/>
          <p:cNvPicPr>
            <a:picLocks noChangeAspect="1" noChangeArrowheads="1"/>
          </p:cNvPicPr>
          <p:nvPr/>
        </p:nvPicPr>
        <p:blipFill>
          <a:blip r:embed="rId3" cstate="print"/>
          <a:srcRect/>
          <a:stretch>
            <a:fillRect/>
          </a:stretch>
        </p:blipFill>
        <p:spPr bwMode="auto">
          <a:xfrm>
            <a:off x="1760562" y="1766285"/>
            <a:ext cx="5622878" cy="4282929"/>
          </a:xfrm>
          <a:prstGeom prst="rect">
            <a:avLst/>
          </a:prstGeom>
          <a:noFill/>
        </p:spPr>
      </p:pic>
      <p:sp>
        <p:nvSpPr>
          <p:cNvPr id="6" name="Content Placeholder 2"/>
          <p:cNvSpPr txBox="1">
            <a:spLocks/>
          </p:cNvSpPr>
          <p:nvPr/>
        </p:nvSpPr>
        <p:spPr>
          <a:xfrm>
            <a:off x="481436" y="1124488"/>
            <a:ext cx="8165605" cy="4949008"/>
          </a:xfrm>
          <a:prstGeom prst="rect">
            <a:avLst/>
          </a:prstGeom>
        </p:spPr>
        <p:txBody>
          <a:bodyPr vert="horz" lIns="91435" tIns="45717" rIns="91435" bIns="45717" rtlCol="0">
            <a:normAutofit/>
          </a:bodyPr>
          <a:lstStyle/>
          <a:p>
            <a:pPr marL="173038" marR="0" lvl="0" indent="-173038" algn="l" defTabSz="457174" rtl="0" eaLnBrk="1" fontAlgn="auto" latinLnBrk="0" hangingPunct="1">
              <a:lnSpc>
                <a:spcPct val="100000"/>
              </a:lnSpc>
              <a:spcBef>
                <a:spcPts val="573"/>
              </a:spcBef>
              <a:spcAft>
                <a:spcPts val="0"/>
              </a:spcAft>
              <a:buClr>
                <a:schemeClr val="bg1">
                  <a:lumMod val="50000"/>
                </a:schemeClr>
              </a:buClr>
              <a:buSzPct val="70000"/>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Arial"/>
              </a:rPr>
              <a:t>Default Full UI – Editor Mode</a:t>
            </a:r>
            <a:endParaRPr kumimoji="0" lang="en-US" sz="2400" b="0" i="0" u="none" strike="noStrike" kern="1200" cap="none" spc="0" normalizeH="0" baseline="0" noProof="0" dirty="0">
              <a:ln>
                <a:noFill/>
              </a:ln>
              <a:solidFill>
                <a:schemeClr val="tx1"/>
              </a:solidFill>
              <a:effectLst/>
              <a:uLnTx/>
              <a:uFillTx/>
              <a:latin typeface="+mn-lt"/>
              <a:ea typeface="+mn-ea"/>
              <a:cs typeface="Arial"/>
            </a:endParaRPr>
          </a:p>
        </p:txBody>
      </p:sp>
      <p:pic>
        <p:nvPicPr>
          <p:cNvPr id="113667" name="Picture 3" descr="C:\Users\llindstr\Desktop\TestStand &amp; PXI Hands-On\Images for Presentation\TestStandFullUI_largetext.png"/>
          <p:cNvPicPr>
            <a:picLocks noChangeAspect="1" noChangeArrowheads="1"/>
          </p:cNvPicPr>
          <p:nvPr/>
        </p:nvPicPr>
        <p:blipFill>
          <a:blip r:embed="rId4" cstate="print"/>
          <a:srcRect/>
          <a:stretch>
            <a:fillRect/>
          </a:stretch>
        </p:blipFill>
        <p:spPr bwMode="auto">
          <a:xfrm>
            <a:off x="1756216" y="1765908"/>
            <a:ext cx="5623560" cy="4283651"/>
          </a:xfrm>
          <a:prstGeom prst="rect">
            <a:avLst/>
          </a:prstGeom>
          <a:noFill/>
        </p:spPr>
      </p:pic>
      <p:sp>
        <p:nvSpPr>
          <p:cNvPr id="7" name="Rounded Rectangle 6"/>
          <p:cNvSpPr/>
          <p:nvPr/>
        </p:nvSpPr>
        <p:spPr>
          <a:xfrm>
            <a:off x="6303523" y="2148423"/>
            <a:ext cx="1053088" cy="2312126"/>
          </a:xfrm>
          <a:prstGeom prst="roundRect">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ounded Rectangle 8"/>
          <p:cNvSpPr/>
          <p:nvPr/>
        </p:nvSpPr>
        <p:spPr>
          <a:xfrm>
            <a:off x="6300281" y="4464995"/>
            <a:ext cx="1053088" cy="1217995"/>
          </a:xfrm>
          <a:prstGeom prst="roundRect">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Rounded Rectangle 9"/>
          <p:cNvSpPr/>
          <p:nvPr/>
        </p:nvSpPr>
        <p:spPr>
          <a:xfrm>
            <a:off x="5236724" y="2996120"/>
            <a:ext cx="1053088" cy="661480"/>
          </a:xfrm>
          <a:prstGeom prst="roundRect">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t>
            </a:r>
            <a:endParaRPr lang="en-US" dirty="0"/>
          </a:p>
        </p:txBody>
      </p:sp>
      <p:sp>
        <p:nvSpPr>
          <p:cNvPr id="11" name="Rounded Rectangle 10"/>
          <p:cNvSpPr/>
          <p:nvPr/>
        </p:nvSpPr>
        <p:spPr>
          <a:xfrm>
            <a:off x="5223754" y="3878094"/>
            <a:ext cx="1053088" cy="538263"/>
          </a:xfrm>
          <a:prstGeom prst="roundRect">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t>
            </a:r>
            <a:endParaRPr lang="en-US" dirty="0"/>
          </a:p>
        </p:txBody>
      </p:sp>
      <p:sp>
        <p:nvSpPr>
          <p:cNvPr id="12" name="Rounded Rectangle 11"/>
          <p:cNvSpPr/>
          <p:nvPr/>
        </p:nvSpPr>
        <p:spPr>
          <a:xfrm>
            <a:off x="5239967" y="4844374"/>
            <a:ext cx="1053088" cy="123217"/>
          </a:xfrm>
          <a:prstGeom prst="roundRect">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t>
            </a:r>
            <a:endParaRPr lang="en-US" dirty="0"/>
          </a:p>
        </p:txBody>
      </p:sp>
      <p:sp>
        <p:nvSpPr>
          <p:cNvPr id="13" name="TextBox 12"/>
          <p:cNvSpPr txBox="1"/>
          <p:nvPr/>
        </p:nvSpPr>
        <p:spPr>
          <a:xfrm>
            <a:off x="7445828" y="546265"/>
            <a:ext cx="1151907" cy="73866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US" sz="1400" b="1" dirty="0" smtClean="0"/>
              <a:t>Hotkey:</a:t>
            </a:r>
            <a:br>
              <a:rPr lang="en-US" sz="1400" b="1" dirty="0" smtClean="0"/>
            </a:br>
            <a:r>
              <a:rPr lang="en-US" sz="1400" dirty="0" smtClean="0"/>
              <a:t>Ctrl+Alt+</a:t>
            </a:r>
            <a:br>
              <a:rPr lang="en-US" sz="1400" dirty="0" smtClean="0"/>
            </a:br>
            <a:r>
              <a:rPr lang="en-US" sz="1400" dirty="0" smtClean="0"/>
              <a:t>Shift+Insert</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366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3667"/>
                                        </p:tgtEl>
                                        <p:attrNameLst>
                                          <p:attrName>style.visibility</p:attrName>
                                        </p:attrNameLst>
                                      </p:cBhvr>
                                      <p:to>
                                        <p:strVal val="visible"/>
                                      </p:to>
                                    </p:set>
                                    <p:animEffect transition="in" filter="fade">
                                      <p:cBhvr>
                                        <p:cTn id="23" dur="1000"/>
                                        <p:tgtEl>
                                          <p:spTgt spid="113667"/>
                                        </p:tgtEl>
                                      </p:cBhvr>
                                    </p:animEffect>
                                  </p:childTnLst>
                                </p:cTn>
                              </p:par>
                              <p:par>
                                <p:cTn id="24" presetID="10" presetClass="exit" presetSubtype="0" fill="hold" nodeType="withEffect">
                                  <p:stCondLst>
                                    <p:cond delay="0"/>
                                  </p:stCondLst>
                                  <p:childTnLst>
                                    <p:animEffect transition="out" filter="fade">
                                      <p:cBhvr>
                                        <p:cTn id="25" dur="1000"/>
                                        <p:tgtEl>
                                          <p:spTgt spid="113666"/>
                                        </p:tgtEl>
                                      </p:cBhvr>
                                    </p:animEffect>
                                    <p:set>
                                      <p:cBhvr>
                                        <p:cTn id="26" dur="1" fill="hold">
                                          <p:stCondLst>
                                            <p:cond delay="999"/>
                                          </p:stCondLst>
                                        </p:cTn>
                                        <p:tgtEl>
                                          <p:spTgt spid="113666"/>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1000"/>
                                        <p:tgtEl>
                                          <p:spTgt spid="3">
                                            <p:txEl>
                                              <p:pRg st="0" end="0"/>
                                            </p:txEl>
                                          </p:spTgt>
                                        </p:tgtEl>
                                      </p:cBhvr>
                                    </p:animEffect>
                                    <p:set>
                                      <p:cBhvr>
                                        <p:cTn id="29" dur="1" fill="hold">
                                          <p:stCondLst>
                                            <p:cond delay="999"/>
                                          </p:stCondLst>
                                        </p:cTn>
                                        <p:tgtEl>
                                          <p:spTgt spid="3">
                                            <p:txEl>
                                              <p:pRg st="0" end="0"/>
                                            </p:txEl>
                                          </p:spTgt>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1000"/>
                                        <p:tgtEl>
                                          <p:spTgt spid="6">
                                            <p:txEl>
                                              <p:pRg st="0" end="0"/>
                                            </p:txEl>
                                          </p:spTgt>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childTnLst>
                                </p:cTn>
                              </p:par>
                            </p:childTnLst>
                          </p:cTn>
                        </p:par>
                        <p:par>
                          <p:cTn id="36" fill="hold">
                            <p:stCondLst>
                              <p:cond delay="1000"/>
                            </p:stCondLst>
                            <p:childTnLst>
                              <p:par>
                                <p:cTn id="37" presetID="10" presetClass="entr" presetSubtype="0" fill="hold" grpId="1"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4562" name="Rectangle 50"/>
          <p:cNvSpPr>
            <a:spLocks noGrp="1" noChangeArrowheads="1"/>
          </p:cNvSpPr>
          <p:nvPr>
            <p:ph type="title"/>
          </p:nvPr>
        </p:nvSpPr>
        <p:spPr/>
        <p:txBody>
          <a:bodyPr/>
          <a:lstStyle/>
          <a:p>
            <a:pPr eaLnBrk="1" hangingPunct="1"/>
            <a:r>
              <a:rPr lang="en-US" dirty="0" smtClean="0"/>
              <a:t>Our Customized LabVIEW User Interface</a:t>
            </a:r>
          </a:p>
        </p:txBody>
      </p:sp>
      <p:pic>
        <p:nvPicPr>
          <p:cNvPr id="19" name="Picture 18" descr="UserInterface.png"/>
          <p:cNvPicPr>
            <a:picLocks noChangeAspect="1"/>
          </p:cNvPicPr>
          <p:nvPr/>
        </p:nvPicPr>
        <p:blipFill>
          <a:blip r:embed="rId3" cstate="print"/>
          <a:stretch>
            <a:fillRect/>
          </a:stretch>
        </p:blipFill>
        <p:spPr>
          <a:xfrm>
            <a:off x="815888" y="1111828"/>
            <a:ext cx="7631105" cy="4897873"/>
          </a:xfrm>
          <a:prstGeom prst="rect">
            <a:avLst/>
          </a:prstGeom>
        </p:spPr>
      </p:pic>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32518"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32519"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32515" name="Rectangle 14"/>
          <p:cNvSpPr>
            <a:spLocks noGrp="1" noChangeArrowheads="1"/>
          </p:cNvSpPr>
          <p:nvPr>
            <p:ph type="title"/>
          </p:nvPr>
        </p:nvSpPr>
        <p:spPr/>
        <p:txBody>
          <a:bodyPr/>
          <a:lstStyle/>
          <a:p>
            <a:pPr eaLnBrk="1" hangingPunct="1"/>
            <a:r>
              <a:rPr lang="en-US" dirty="0" smtClean="0"/>
              <a:t>Exercise 6</a:t>
            </a:r>
          </a:p>
        </p:txBody>
      </p:sp>
      <p:sp>
        <p:nvSpPr>
          <p:cNvPr id="832516" name="Text Box 15"/>
          <p:cNvSpPr txBox="1">
            <a:spLocks noChangeArrowheads="1"/>
          </p:cNvSpPr>
          <p:nvPr/>
        </p:nvSpPr>
        <p:spPr bwMode="auto">
          <a:xfrm>
            <a:off x="938213" y="3435531"/>
            <a:ext cx="7215187" cy="2850011"/>
          </a:xfrm>
          <a:prstGeom prst="rect">
            <a:avLst/>
          </a:prstGeom>
          <a:noFill/>
          <a:ln w="9525">
            <a:noFill/>
            <a:miter lim="800000"/>
            <a:headEnd type="none" w="sm" len="sm"/>
            <a:tailEnd type="none" w="sm" len="sm"/>
          </a:ln>
        </p:spPr>
        <p:txBody>
          <a:bodyPr wrap="square">
            <a:spAutoFit/>
          </a:bodyPr>
          <a:lstStyle/>
          <a:p>
            <a:pPr eaLnBrk="0" hangingPunct="0">
              <a:spcBef>
                <a:spcPct val="20000"/>
              </a:spcBef>
              <a:buFontTx/>
              <a:buChar char="•"/>
            </a:pPr>
            <a:endParaRPr lang="en-US" sz="2800" dirty="0"/>
          </a:p>
          <a:p>
            <a:pPr marL="233363" indent="-233363" eaLnBrk="0" hangingPunct="0">
              <a:spcBef>
                <a:spcPct val="20000"/>
              </a:spcBef>
              <a:buFontTx/>
              <a:buChar char="•"/>
            </a:pPr>
            <a:r>
              <a:rPr lang="en-US" sz="2800" dirty="0" smtClean="0"/>
              <a:t>Understand the use of potential customizations to TestStand User Interfaces.</a:t>
            </a:r>
            <a:endParaRPr lang="en-US" sz="2800" dirty="0"/>
          </a:p>
          <a:p>
            <a:pPr eaLnBrk="0" hangingPunct="0">
              <a:spcBef>
                <a:spcPct val="20000"/>
              </a:spcBef>
            </a:pPr>
            <a:endParaRPr lang="en-US" sz="2800" dirty="0"/>
          </a:p>
          <a:p>
            <a:pPr eaLnBrk="0" hangingPunct="0"/>
            <a:endParaRPr lang="en-US" sz="2800" dirty="0">
              <a:solidFill>
                <a:schemeClr val="bg1"/>
              </a:solidFill>
            </a:endParaRPr>
          </a:p>
        </p:txBody>
      </p:sp>
      <p:sp>
        <p:nvSpPr>
          <p:cNvPr id="832517" name="Rectangle 16"/>
          <p:cNvSpPr>
            <a:spLocks noChangeArrowheads="1"/>
          </p:cNvSpPr>
          <p:nvPr/>
        </p:nvSpPr>
        <p:spPr bwMode="auto">
          <a:xfrm>
            <a:off x="381000" y="1447800"/>
            <a:ext cx="8534400" cy="1600200"/>
          </a:xfrm>
          <a:prstGeom prst="rect">
            <a:avLst/>
          </a:prstGeom>
          <a:noFill/>
          <a:ln w="9525">
            <a:noFill/>
            <a:miter lim="800000"/>
            <a:headEnd/>
            <a:tailEnd/>
          </a:ln>
        </p:spPr>
        <p:txBody>
          <a:bodyPr/>
          <a:lstStyle/>
          <a:p>
            <a:pPr>
              <a:lnSpc>
                <a:spcPct val="90000"/>
              </a:lnSpc>
              <a:spcBef>
                <a:spcPct val="20000"/>
              </a:spcBef>
              <a:tabLst>
                <a:tab pos="8229600" algn="r"/>
              </a:tabLst>
            </a:pPr>
            <a:r>
              <a:rPr lang="en-US" sz="3600" dirty="0" smtClean="0"/>
              <a:t>Execute Project with Customized TestStand User Interface</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a:t>
            </a:r>
            <a:r>
              <a:rPr lang="en-US" sz="2800" dirty="0" smtClean="0"/>
              <a:t>5 </a:t>
            </a:r>
            <a:r>
              <a:rPr lang="en-US" sz="2800" dirty="0"/>
              <a:t>minutes	</a:t>
            </a: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6699"/>
                </a:solidFill>
              </a:rPr>
              <a:t>National Instruments Services and Support</a:t>
            </a:r>
            <a:endParaRPr lang="en-US" dirty="0"/>
          </a:p>
        </p:txBody>
      </p:sp>
      <p:sp>
        <p:nvSpPr>
          <p:cNvPr id="3" name="Content Placeholder 2"/>
          <p:cNvSpPr>
            <a:spLocks noGrp="1"/>
          </p:cNvSpPr>
          <p:nvPr>
            <p:ph idx="1"/>
          </p:nvPr>
        </p:nvSpPr>
        <p:spPr>
          <a:xfrm>
            <a:off x="313509" y="1160573"/>
            <a:ext cx="5447211" cy="4949008"/>
          </a:xfrm>
        </p:spPr>
        <p:txBody>
          <a:bodyPr>
            <a:normAutofit/>
          </a:bodyPr>
          <a:lstStyle/>
          <a:p>
            <a:pPr lvl="0">
              <a:defRPr/>
            </a:pPr>
            <a:r>
              <a:rPr lang="en-US" dirty="0" smtClean="0"/>
              <a:t>Technical Support</a:t>
            </a:r>
          </a:p>
          <a:p>
            <a:pPr marL="400050" lvl="1" indent="-171450">
              <a:spcBef>
                <a:spcPts val="573"/>
              </a:spcBef>
              <a:buFont typeface="Arial" pitchFamily="34" charset="0"/>
              <a:buChar char="•"/>
            </a:pPr>
            <a:r>
              <a:rPr lang="en-US" dirty="0" smtClean="0"/>
              <a:t>Web support resources</a:t>
            </a:r>
          </a:p>
          <a:p>
            <a:pPr marL="400050" lvl="1" indent="-171450">
              <a:spcBef>
                <a:spcPts val="573"/>
              </a:spcBef>
              <a:buFont typeface="Arial" pitchFamily="34" charset="0"/>
              <a:buChar char="•"/>
            </a:pPr>
            <a:r>
              <a:rPr lang="en-US" dirty="0" smtClean="0"/>
              <a:t>Application engineers worldwide</a:t>
            </a:r>
          </a:p>
          <a:p>
            <a:pPr marL="400050" lvl="1" indent="-171450">
              <a:spcBef>
                <a:spcPts val="573"/>
              </a:spcBef>
              <a:buFont typeface="Arial" pitchFamily="34" charset="0"/>
              <a:buChar char="•"/>
            </a:pPr>
            <a:r>
              <a:rPr lang="en-US" dirty="0" smtClean="0"/>
              <a:t>Premier support</a:t>
            </a:r>
          </a:p>
          <a:p>
            <a:r>
              <a:rPr lang="en-US" dirty="0" smtClean="0"/>
              <a:t>Instructor Led Training</a:t>
            </a:r>
          </a:p>
          <a:p>
            <a:pPr marL="400050" lvl="1" indent="-171450">
              <a:spcBef>
                <a:spcPts val="573"/>
              </a:spcBef>
              <a:buFont typeface="Arial" pitchFamily="34" charset="0"/>
              <a:buChar char="•"/>
            </a:pPr>
            <a:r>
              <a:rPr lang="en-US" dirty="0" smtClean="0"/>
              <a:t>NI TestStand 1 – Test Development</a:t>
            </a:r>
          </a:p>
          <a:p>
            <a:pPr marL="400050" lvl="1" indent="-171450">
              <a:spcBef>
                <a:spcPts val="573"/>
              </a:spcBef>
              <a:buFont typeface="Arial" pitchFamily="34" charset="0"/>
              <a:buChar char="•"/>
            </a:pPr>
            <a:r>
              <a:rPr lang="en-US" dirty="0" smtClean="0"/>
              <a:t>NI TestStand 2 – Framework Development</a:t>
            </a:r>
          </a:p>
          <a:p>
            <a:pPr marL="400050" lvl="1" indent="-171450">
              <a:spcBef>
                <a:spcPts val="573"/>
              </a:spcBef>
              <a:buFont typeface="Arial" pitchFamily="34" charset="0"/>
              <a:buChar char="•"/>
            </a:pPr>
            <a:r>
              <a:rPr lang="en-US" dirty="0" smtClean="0"/>
              <a:t>Thousands of engineers trained each year</a:t>
            </a:r>
          </a:p>
          <a:p>
            <a:r>
              <a:rPr lang="en-US" dirty="0" smtClean="0"/>
              <a:t>Certification</a:t>
            </a:r>
          </a:p>
          <a:p>
            <a:pPr marL="400050" lvl="1" indent="-171450">
              <a:spcBef>
                <a:spcPts val="573"/>
              </a:spcBef>
              <a:buFont typeface="Arial" pitchFamily="34" charset="0"/>
              <a:buChar char="•"/>
            </a:pPr>
            <a:r>
              <a:rPr lang="en-US" dirty="0" smtClean="0"/>
              <a:t>Certified </a:t>
            </a:r>
            <a:r>
              <a:rPr lang="en-US" dirty="0" err="1" smtClean="0"/>
              <a:t>TestStand</a:t>
            </a:r>
            <a:r>
              <a:rPr lang="en-US" dirty="0" smtClean="0"/>
              <a:t> Developer (CTD)</a:t>
            </a:r>
          </a:p>
          <a:p>
            <a:pPr marL="400050" lvl="1" indent="-171450">
              <a:spcBef>
                <a:spcPts val="573"/>
              </a:spcBef>
              <a:buFont typeface="Arial" pitchFamily="34" charset="0"/>
              <a:buChar char="•"/>
            </a:pPr>
            <a:r>
              <a:rPr lang="en-US" dirty="0" smtClean="0"/>
              <a:t>Certified </a:t>
            </a:r>
            <a:r>
              <a:rPr lang="en-US" dirty="0" err="1" smtClean="0"/>
              <a:t>TestStand</a:t>
            </a:r>
            <a:r>
              <a:rPr lang="en-US" dirty="0" smtClean="0"/>
              <a:t> Architect (CTA)</a:t>
            </a:r>
          </a:p>
          <a:p>
            <a:endParaRPr lang="en-US" dirty="0"/>
          </a:p>
        </p:txBody>
      </p:sp>
      <p:pic>
        <p:nvPicPr>
          <p:cNvPr id="4" name="Content Placeholder 5" descr="11251_color_ill.png"/>
          <p:cNvPicPr>
            <a:picLocks noChangeAspect="1"/>
          </p:cNvPicPr>
          <p:nvPr/>
        </p:nvPicPr>
        <p:blipFill>
          <a:blip r:embed="rId3" cstate="print"/>
          <a:stretch>
            <a:fillRect/>
          </a:stretch>
        </p:blipFill>
        <p:spPr>
          <a:xfrm>
            <a:off x="5369985" y="1331433"/>
            <a:ext cx="3774015" cy="3736955"/>
          </a:xfrm>
          <a:prstGeom prst="rect">
            <a:avLst/>
          </a:prstGeom>
        </p:spPr>
      </p:pic>
      <p:sp>
        <p:nvSpPr>
          <p:cNvPr id="5" name="Text Box 5"/>
          <p:cNvSpPr txBox="1">
            <a:spLocks noChangeArrowheads="1"/>
          </p:cNvSpPr>
          <p:nvPr/>
        </p:nvSpPr>
        <p:spPr bwMode="auto">
          <a:xfrm>
            <a:off x="6772275" y="5627688"/>
            <a:ext cx="2286000" cy="457200"/>
          </a:xfrm>
          <a:prstGeom prst="rect">
            <a:avLst/>
          </a:prstGeom>
          <a:noFill/>
          <a:ln w="9525" algn="ctr">
            <a:noFill/>
            <a:miter lim="800000"/>
            <a:headEnd/>
            <a:tailEnd/>
          </a:ln>
        </p:spPr>
        <p:txBody>
          <a:bodyPr wrap="none">
            <a:spAutoFit/>
          </a:bodyPr>
          <a:lstStyle/>
          <a:p>
            <a:pPr algn="ctr"/>
            <a:r>
              <a:rPr lang="en-US" dirty="0">
                <a:solidFill>
                  <a:schemeClr val="tx2"/>
                </a:solidFill>
                <a:cs typeface="Arial" pitchFamily="34" charset="0"/>
              </a:rPr>
              <a:t>ni.com/services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228600"/>
            <a:ext cx="7010400" cy="1066800"/>
          </a:xfrm>
          <a:prstGeom prst="rect">
            <a:avLst/>
          </a:prstGeom>
          <a:noFill/>
          <a:ln w="9525">
            <a:noFill/>
            <a:miter lim="800000"/>
            <a:headEnd/>
            <a:tailEnd/>
          </a:ln>
        </p:spPr>
        <p:txBody>
          <a:bodyPr anchor="ctr"/>
          <a:lstStyle/>
          <a:p>
            <a:pPr eaLnBrk="0" hangingPunct="0"/>
            <a:endParaRPr lang="en-US" sz="3600" b="1">
              <a:solidFill>
                <a:srgbClr val="C80000"/>
              </a:solidFill>
              <a:latin typeface="Arial Narrow" pitchFamily="34" charset="0"/>
            </a:endParaRPr>
          </a:p>
        </p:txBody>
      </p:sp>
      <p:sp>
        <p:nvSpPr>
          <p:cNvPr id="58371" name="Rectangle 3"/>
          <p:cNvSpPr>
            <a:spLocks noGrp="1" noChangeArrowheads="1"/>
          </p:cNvSpPr>
          <p:nvPr>
            <p:ph type="title"/>
          </p:nvPr>
        </p:nvSpPr>
        <p:spPr/>
        <p:txBody>
          <a:bodyPr/>
          <a:lstStyle/>
          <a:p>
            <a:r>
              <a:rPr lang="en-US" dirty="0" smtClean="0"/>
              <a:t>ni.com</a:t>
            </a:r>
          </a:p>
        </p:txBody>
      </p:sp>
      <p:sp>
        <p:nvSpPr>
          <p:cNvPr id="58372" name="Rectangle 4"/>
          <p:cNvSpPr>
            <a:spLocks noGrp="1" noChangeArrowheads="1"/>
          </p:cNvSpPr>
          <p:nvPr>
            <p:ph idx="1"/>
          </p:nvPr>
        </p:nvSpPr>
        <p:spPr>
          <a:xfrm>
            <a:off x="478333" y="1121384"/>
            <a:ext cx="3045918" cy="4949008"/>
          </a:xfrm>
        </p:spPr>
        <p:txBody>
          <a:bodyPr>
            <a:normAutofit/>
          </a:bodyPr>
          <a:lstStyle/>
          <a:p>
            <a:pPr>
              <a:lnSpc>
                <a:spcPct val="90000"/>
              </a:lnSpc>
            </a:pPr>
            <a:r>
              <a:rPr lang="en-US" dirty="0" smtClean="0"/>
              <a:t>White papers</a:t>
            </a:r>
          </a:p>
          <a:p>
            <a:pPr>
              <a:lnSpc>
                <a:spcPct val="90000"/>
              </a:lnSpc>
            </a:pPr>
            <a:r>
              <a:rPr lang="en-US" dirty="0" smtClean="0"/>
              <a:t>Application notes</a:t>
            </a:r>
          </a:p>
          <a:p>
            <a:pPr>
              <a:lnSpc>
                <a:spcPct val="90000"/>
              </a:lnSpc>
            </a:pPr>
            <a:r>
              <a:rPr lang="en-US" dirty="0" smtClean="0"/>
              <a:t>Examples</a:t>
            </a:r>
          </a:p>
          <a:p>
            <a:pPr>
              <a:lnSpc>
                <a:spcPct val="90000"/>
              </a:lnSpc>
            </a:pPr>
            <a:r>
              <a:rPr lang="en-US" dirty="0" smtClean="0"/>
              <a:t>Other NI seminars</a:t>
            </a:r>
          </a:p>
          <a:p>
            <a:pPr>
              <a:lnSpc>
                <a:spcPct val="90000"/>
              </a:lnSpc>
            </a:pPr>
            <a:r>
              <a:rPr lang="en-US" dirty="0" smtClean="0"/>
              <a:t>Request callback support</a:t>
            </a:r>
          </a:p>
          <a:p>
            <a:pPr>
              <a:lnSpc>
                <a:spcPct val="90000"/>
              </a:lnSpc>
            </a:pPr>
            <a:r>
              <a:rPr lang="en-US" dirty="0" smtClean="0"/>
              <a:t>And much more…</a:t>
            </a:r>
          </a:p>
          <a:p>
            <a:pPr marL="365760" lvl="1">
              <a:lnSpc>
                <a:spcPct val="90000"/>
              </a:lnSpc>
              <a:buFont typeface="Univers Com 45 Light" pitchFamily="34" charset="0"/>
              <a:buChar char="–"/>
            </a:pPr>
            <a:r>
              <a:rPr lang="en-US" dirty="0" smtClean="0"/>
              <a:t>ni.com/</a:t>
            </a:r>
            <a:r>
              <a:rPr lang="en-US" dirty="0" err="1" smtClean="0"/>
              <a:t>teststand</a:t>
            </a:r>
            <a:endParaRPr lang="en-US" dirty="0" smtClean="0"/>
          </a:p>
          <a:p>
            <a:pPr marL="365760" lvl="1">
              <a:lnSpc>
                <a:spcPct val="90000"/>
              </a:lnSpc>
              <a:buFont typeface="Univers Com 45 Light" pitchFamily="34" charset="0"/>
              <a:buChar char="–"/>
            </a:pPr>
            <a:r>
              <a:rPr lang="en-US" dirty="0" smtClean="0"/>
              <a:t>ni.com/</a:t>
            </a:r>
            <a:r>
              <a:rPr lang="en-US" dirty="0" err="1" smtClean="0"/>
              <a:t>pxi</a:t>
            </a:r>
            <a:endParaRPr lang="en-US" dirty="0" smtClean="0"/>
          </a:p>
        </p:txBody>
      </p:sp>
      <p:pic>
        <p:nvPicPr>
          <p:cNvPr id="92162" name="Picture 2" descr="C:\Users\llindstr\Desktop\TestStand &amp; PXI Hands-On\Images for Presentation\nidotcom.png"/>
          <p:cNvPicPr>
            <a:picLocks noChangeAspect="1" noChangeArrowheads="1"/>
          </p:cNvPicPr>
          <p:nvPr/>
        </p:nvPicPr>
        <p:blipFill>
          <a:blip r:embed="rId3" cstate="print"/>
          <a:srcRect/>
          <a:stretch>
            <a:fillRect/>
          </a:stretch>
        </p:blipFill>
        <p:spPr bwMode="auto">
          <a:xfrm>
            <a:off x="3333006" y="764704"/>
            <a:ext cx="5681093" cy="4855955"/>
          </a:xfrm>
          <a:prstGeom prst="rect">
            <a:avLst/>
          </a:prstGeom>
          <a:noFill/>
        </p:spPr>
      </p:pic>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Test Requirement (optional)</a:t>
            </a:r>
            <a:endParaRPr lang="en-US" dirty="0"/>
          </a:p>
        </p:txBody>
      </p:sp>
      <p:sp>
        <p:nvSpPr>
          <p:cNvPr id="2" name="Content Placeholder 1"/>
          <p:cNvSpPr>
            <a:spLocks noGrp="1"/>
          </p:cNvSpPr>
          <p:nvPr>
            <p:ph idx="1"/>
          </p:nvPr>
        </p:nvSpPr>
        <p:spPr>
          <a:xfrm>
            <a:off x="478333" y="1121384"/>
            <a:ext cx="5408118" cy="4949008"/>
          </a:xfrm>
        </p:spPr>
        <p:txBody>
          <a:bodyPr>
            <a:normAutofit/>
          </a:bodyPr>
          <a:lstStyle/>
          <a:p>
            <a:r>
              <a:rPr lang="en-US" dirty="0" smtClean="0"/>
              <a:t>There are 3 LEDs on each test</a:t>
            </a:r>
            <a:br>
              <a:rPr lang="en-US" dirty="0" smtClean="0"/>
            </a:br>
            <a:r>
              <a:rPr lang="en-US" dirty="0" smtClean="0"/>
              <a:t>socket (</a:t>
            </a:r>
            <a:r>
              <a:rPr lang="en-US" dirty="0" smtClean="0">
                <a:solidFill>
                  <a:schemeClr val="accent4"/>
                </a:solidFill>
              </a:rPr>
              <a:t>yellow</a:t>
            </a:r>
            <a:r>
              <a:rPr lang="en-US" dirty="0" smtClean="0"/>
              <a:t>, </a:t>
            </a:r>
            <a:r>
              <a:rPr lang="en-US" dirty="0" smtClean="0">
                <a:solidFill>
                  <a:srgbClr val="00B050"/>
                </a:solidFill>
              </a:rPr>
              <a:t>green</a:t>
            </a:r>
            <a:r>
              <a:rPr lang="en-US" dirty="0" smtClean="0"/>
              <a:t>, and </a:t>
            </a:r>
            <a:r>
              <a:rPr lang="en-US" dirty="0" smtClean="0">
                <a:solidFill>
                  <a:srgbClr val="FF0000"/>
                </a:solidFill>
              </a:rPr>
              <a:t>red</a:t>
            </a:r>
            <a:r>
              <a:rPr lang="en-US" dirty="0" smtClean="0"/>
              <a:t>)</a:t>
            </a:r>
          </a:p>
          <a:p>
            <a:r>
              <a:rPr lang="en-US" dirty="0" smtClean="0"/>
              <a:t>Use provided API in TestStand to show the operator whether the UUT is testing (</a:t>
            </a:r>
            <a:r>
              <a:rPr lang="en-US" dirty="0" smtClean="0">
                <a:solidFill>
                  <a:schemeClr val="accent4"/>
                </a:solidFill>
              </a:rPr>
              <a:t>yellow</a:t>
            </a:r>
            <a:r>
              <a:rPr lang="en-US" dirty="0" smtClean="0"/>
              <a:t>), has passed (</a:t>
            </a:r>
            <a:r>
              <a:rPr lang="en-US" dirty="0" smtClean="0">
                <a:solidFill>
                  <a:srgbClr val="00B050"/>
                </a:solidFill>
              </a:rPr>
              <a:t>green</a:t>
            </a:r>
            <a:r>
              <a:rPr lang="en-US" dirty="0" smtClean="0"/>
              <a:t>), or has failed (</a:t>
            </a:r>
            <a:r>
              <a:rPr lang="en-US" dirty="0" smtClean="0">
                <a:solidFill>
                  <a:srgbClr val="FF0000"/>
                </a:solidFill>
              </a:rPr>
              <a:t>red</a:t>
            </a:r>
            <a:r>
              <a:rPr lang="en-US" dirty="0" smtClean="0"/>
              <a:t>)</a:t>
            </a:r>
          </a:p>
          <a:p>
            <a:r>
              <a:rPr lang="en-US" dirty="0" smtClean="0"/>
              <a:t>Why shouldn’t we add this code directly to MainSequence?</a:t>
            </a:r>
          </a:p>
          <a:p>
            <a:pPr marL="457200" lvl="1">
              <a:buFont typeface="Univers Com 45 Light" pitchFamily="34" charset="0"/>
              <a:buChar char="–"/>
            </a:pPr>
            <a:r>
              <a:rPr lang="en-US" dirty="0" smtClean="0"/>
              <a:t>This adds clutter and hides purpose of test code</a:t>
            </a:r>
          </a:p>
          <a:p>
            <a:pPr marL="457200" lvl="1">
              <a:buFont typeface="Univers Com 45 Light" pitchFamily="34" charset="0"/>
              <a:buChar char="–"/>
            </a:pPr>
            <a:r>
              <a:rPr lang="en-US" dirty="0" smtClean="0"/>
              <a:t>Socket LED control and UUT LED testing could be easily confused by operators</a:t>
            </a:r>
          </a:p>
        </p:txBody>
      </p:sp>
      <p:pic>
        <p:nvPicPr>
          <p:cNvPr id="262146" name="Picture 2" descr="C:\Users\llindstr\Desktop\SocketLEDs.png"/>
          <p:cNvPicPr>
            <a:picLocks noChangeAspect="1" noChangeArrowheads="1"/>
          </p:cNvPicPr>
          <p:nvPr/>
        </p:nvPicPr>
        <p:blipFill>
          <a:blip r:embed="rId3" cstate="print">
            <a:lum bright="30000" contrast="40000"/>
          </a:blip>
          <a:stretch>
            <a:fillRect/>
          </a:stretch>
        </p:blipFill>
        <p:spPr bwMode="auto">
          <a:xfrm>
            <a:off x="5913020" y="1300606"/>
            <a:ext cx="2665657" cy="4520956"/>
          </a:xfrm>
          <a:prstGeom prst="rect">
            <a:avLst/>
          </a:prstGeom>
          <a:ln>
            <a:noFill/>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1"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hidden"/>
                                      </p:to>
                                    </p:set>
                                  </p:childTnLst>
                                </p:cTn>
                              </p:par>
                              <p:par>
                                <p:cTn id="7" presetID="1" presetClass="exit" presetSubtype="0" fill="hold" grpId="1"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fade">
                                      <p:cBhvr>
                                        <p:cTn id="13" dur="1000"/>
                                        <p:tgtEl>
                                          <p:spTgt spid="2">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fade">
                                      <p:cBhvr>
                                        <p:cTn id="16"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ja-JP" dirty="0" smtClean="0"/>
              <a:t>TestStand Execution Architecture – Process Model</a:t>
            </a:r>
            <a:endParaRPr lang="en-US" altLang="ja-JP" dirty="0"/>
          </a:p>
        </p:txBody>
      </p:sp>
      <p:sp>
        <p:nvSpPr>
          <p:cNvPr id="73731" name="Rectangle 3"/>
          <p:cNvSpPr>
            <a:spLocks noGrp="1" noChangeArrowheads="1"/>
          </p:cNvSpPr>
          <p:nvPr>
            <p:ph idx="1"/>
          </p:nvPr>
        </p:nvSpPr>
        <p:spPr>
          <a:xfrm>
            <a:off x="478333" y="1121384"/>
            <a:ext cx="3788868" cy="4949008"/>
          </a:xfrm>
        </p:spPr>
        <p:txBody>
          <a:bodyPr>
            <a:normAutofit fontScale="92500"/>
          </a:bodyPr>
          <a:lstStyle/>
          <a:p>
            <a:r>
              <a:rPr lang="en-US" altLang="ja-JP" dirty="0" smtClean="0">
                <a:ea typeface="MS PGothic" pitchFamily="34" charset="-128"/>
              </a:rPr>
              <a:t>Sequence file that contains all code not specific to one type of UUT</a:t>
            </a:r>
          </a:p>
          <a:p>
            <a:pPr lvl="1"/>
            <a:r>
              <a:rPr lang="en-US" altLang="ja-JP" dirty="0" smtClean="0">
                <a:ea typeface="MS PGothic" pitchFamily="34" charset="-128"/>
              </a:rPr>
              <a:t>Reporting</a:t>
            </a:r>
          </a:p>
          <a:p>
            <a:pPr lvl="1"/>
            <a:r>
              <a:rPr lang="en-US" altLang="ja-JP" dirty="0" smtClean="0">
                <a:ea typeface="MS PGothic" pitchFamily="34" charset="-128"/>
              </a:rPr>
              <a:t>Database logging</a:t>
            </a:r>
          </a:p>
          <a:p>
            <a:pPr lvl="1"/>
            <a:r>
              <a:rPr lang="en-US" altLang="ja-JP" dirty="0" smtClean="0">
                <a:ea typeface="MS PGothic" pitchFamily="34" charset="-128"/>
              </a:rPr>
              <a:t>Serial number scanning</a:t>
            </a:r>
          </a:p>
          <a:p>
            <a:pPr lvl="1"/>
            <a:r>
              <a:rPr lang="en-US" altLang="ja-JP" dirty="0" smtClean="0">
                <a:ea typeface="MS PGothic" pitchFamily="34" charset="-128"/>
              </a:rPr>
              <a:t>Reporting information </a:t>
            </a:r>
            <a:br>
              <a:rPr lang="en-US" altLang="ja-JP" dirty="0" smtClean="0">
                <a:ea typeface="MS PGothic" pitchFamily="34" charset="-128"/>
              </a:rPr>
            </a:br>
            <a:r>
              <a:rPr lang="en-US" altLang="ja-JP" dirty="0" smtClean="0">
                <a:ea typeface="MS PGothic" pitchFamily="34" charset="-128"/>
              </a:rPr>
              <a:t>to a custom user interface</a:t>
            </a:r>
          </a:p>
          <a:p>
            <a:r>
              <a:rPr lang="en-US" altLang="ja-JP" dirty="0" smtClean="0">
                <a:ea typeface="MS PGothic" pitchFamily="34" charset="-128"/>
              </a:rPr>
              <a:t>Default process model </a:t>
            </a:r>
            <a:br>
              <a:rPr lang="en-US" altLang="ja-JP" dirty="0" smtClean="0">
                <a:ea typeface="MS PGothic" pitchFamily="34" charset="-128"/>
              </a:rPr>
            </a:br>
            <a:r>
              <a:rPr lang="en-US" altLang="ja-JP" dirty="0" smtClean="0">
                <a:ea typeface="MS PGothic" pitchFamily="34" charset="-128"/>
              </a:rPr>
              <a:t>is SequentialModel.seq</a:t>
            </a:r>
          </a:p>
          <a:p>
            <a:r>
              <a:rPr lang="en-US" altLang="ja-JP" dirty="0" smtClean="0">
                <a:ea typeface="MS PGothic" pitchFamily="34" charset="-128"/>
              </a:rPr>
              <a:t>Whole companies or </a:t>
            </a:r>
            <a:br>
              <a:rPr lang="en-US" altLang="ja-JP" dirty="0" smtClean="0">
                <a:ea typeface="MS PGothic" pitchFamily="34" charset="-128"/>
              </a:rPr>
            </a:br>
            <a:r>
              <a:rPr lang="en-US" altLang="ja-JP" dirty="0" smtClean="0">
                <a:ea typeface="MS PGothic" pitchFamily="34" charset="-128"/>
              </a:rPr>
              <a:t>groups often standardize </a:t>
            </a:r>
            <a:br>
              <a:rPr lang="en-US" altLang="ja-JP" dirty="0" smtClean="0">
                <a:ea typeface="MS PGothic" pitchFamily="34" charset="-128"/>
              </a:rPr>
            </a:br>
            <a:r>
              <a:rPr lang="en-US" altLang="ja-JP" dirty="0" smtClean="0">
                <a:ea typeface="MS PGothic" pitchFamily="34" charset="-128"/>
              </a:rPr>
              <a:t>on a customized process </a:t>
            </a:r>
            <a:br>
              <a:rPr lang="en-US" altLang="ja-JP" dirty="0" smtClean="0">
                <a:ea typeface="MS PGothic" pitchFamily="34" charset="-128"/>
              </a:rPr>
            </a:br>
            <a:r>
              <a:rPr lang="en-US" altLang="ja-JP" dirty="0" smtClean="0">
                <a:ea typeface="MS PGothic" pitchFamily="34" charset="-128"/>
              </a:rPr>
              <a:t>model</a:t>
            </a:r>
          </a:p>
        </p:txBody>
      </p:sp>
      <p:pic>
        <p:nvPicPr>
          <p:cNvPr id="100354" name="Picture 2" descr="C:\Users\llindstr\Desktop\TestStand &amp; PXI Hands-On\Images for Presentation\SequentialModel.png"/>
          <p:cNvPicPr>
            <a:picLocks noChangeAspect="1" noChangeArrowheads="1"/>
          </p:cNvPicPr>
          <p:nvPr/>
        </p:nvPicPr>
        <p:blipFill>
          <a:blip r:embed="rId3" cstate="print"/>
          <a:srcRect/>
          <a:stretch>
            <a:fillRect/>
          </a:stretch>
        </p:blipFill>
        <p:spPr bwMode="auto">
          <a:xfrm>
            <a:off x="4299590" y="1917919"/>
            <a:ext cx="4393060" cy="3312367"/>
          </a:xfrm>
          <a:prstGeom prst="rect">
            <a:avLst/>
          </a:prstGeom>
          <a:ln>
            <a:noFill/>
          </a:ln>
          <a:effectLst>
            <a:outerShdw blurRad="190500" algn="tl" rotWithShape="0">
              <a:srgbClr val="000000">
                <a:alpha val="70000"/>
              </a:srgbClr>
            </a:outerShdw>
          </a:effectLst>
        </p:spPr>
      </p:pic>
      <p:sp>
        <p:nvSpPr>
          <p:cNvPr id="6" name="TextBox 5"/>
          <p:cNvSpPr txBox="1"/>
          <p:nvPr/>
        </p:nvSpPr>
        <p:spPr>
          <a:xfrm>
            <a:off x="5295022" y="5412302"/>
            <a:ext cx="2677548" cy="369332"/>
          </a:xfrm>
          <a:prstGeom prst="rect">
            <a:avLst/>
          </a:prstGeom>
          <a:noFill/>
        </p:spPr>
        <p:txBody>
          <a:bodyPr wrap="square" rtlCol="0">
            <a:spAutoFit/>
          </a:bodyPr>
          <a:lstStyle/>
          <a:p>
            <a:r>
              <a:rPr lang="en-US" dirty="0" smtClean="0"/>
              <a:t>SequentialModel.seq</a:t>
            </a:r>
            <a:endParaRPr lang="en-US" dirty="0"/>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rtlCol="0">
            <a:normAutofit/>
          </a:bodyPr>
          <a:lstStyle/>
          <a:p>
            <a:pPr eaLnBrk="1" fontAlgn="auto" hangingPunct="1">
              <a:spcAft>
                <a:spcPts val="0"/>
              </a:spcAft>
              <a:defRPr/>
            </a:pPr>
            <a:r>
              <a:rPr lang="en-US" altLang="ja-JP" dirty="0" smtClean="0"/>
              <a:t>Solution for LEDs – Callbacks</a:t>
            </a:r>
            <a:endParaRPr lang="en-US" altLang="ja-JP" dirty="0"/>
          </a:p>
        </p:txBody>
      </p:sp>
      <p:sp>
        <p:nvSpPr>
          <p:cNvPr id="76803" name="Rectangle 3"/>
          <p:cNvSpPr>
            <a:spLocks noGrp="1" noChangeArrowheads="1"/>
          </p:cNvSpPr>
          <p:nvPr>
            <p:ph idx="1"/>
          </p:nvPr>
        </p:nvSpPr>
        <p:spPr>
          <a:xfrm>
            <a:off x="478333" y="1121384"/>
            <a:ext cx="3979368" cy="4949008"/>
          </a:xfrm>
        </p:spPr>
        <p:txBody>
          <a:bodyPr>
            <a:normAutofit fontScale="85000" lnSpcReduction="20000"/>
          </a:bodyPr>
          <a:lstStyle/>
          <a:p>
            <a:r>
              <a:rPr lang="en-US" altLang="ja-JP" dirty="0" smtClean="0">
                <a:ea typeface="MS PGothic" pitchFamily="34" charset="-128"/>
              </a:rPr>
              <a:t>Sequences that a client file can override to modify behavior at a particular time</a:t>
            </a:r>
          </a:p>
          <a:p>
            <a:r>
              <a:rPr lang="en-US" altLang="ja-JP" dirty="0" smtClean="0">
                <a:ea typeface="MS PGothic" pitchFamily="34" charset="-128"/>
              </a:rPr>
              <a:t>Engine callbacks</a:t>
            </a:r>
          </a:p>
          <a:p>
            <a:pPr marL="461963" lvl="1" indent="-236538">
              <a:buFont typeface="Univers Com 45 Light" pitchFamily="34" charset="0"/>
              <a:buChar char="–"/>
            </a:pPr>
            <a:r>
              <a:rPr lang="en-US" altLang="ja-JP" dirty="0" smtClean="0">
                <a:ea typeface="MS PGothic" pitchFamily="34" charset="-128"/>
              </a:rPr>
              <a:t>Predefined by the TestStand Engine</a:t>
            </a:r>
          </a:p>
          <a:p>
            <a:pPr marL="461963" lvl="1" indent="-236538">
              <a:buFont typeface="Univers Com 45 Light" pitchFamily="34" charset="0"/>
              <a:buChar char="–"/>
            </a:pPr>
            <a:r>
              <a:rPr lang="en-US" altLang="ja-JP" dirty="0" smtClean="0">
                <a:ea typeface="MS PGothic" pitchFamily="34" charset="-128"/>
              </a:rPr>
              <a:t>Ex: </a:t>
            </a:r>
            <a:r>
              <a:rPr lang="en-US" altLang="ja-JP" b="1" dirty="0" smtClean="0">
                <a:ea typeface="MS PGothic" pitchFamily="34" charset="-128"/>
              </a:rPr>
              <a:t>SequenceFileLoad</a:t>
            </a:r>
            <a:r>
              <a:rPr lang="en-US" altLang="ja-JP" dirty="0" smtClean="0">
                <a:ea typeface="MS PGothic" pitchFamily="34" charset="-128"/>
              </a:rPr>
              <a:t> to launch </a:t>
            </a:r>
            <a:br>
              <a:rPr lang="en-US" altLang="ja-JP" dirty="0" smtClean="0">
                <a:ea typeface="MS PGothic" pitchFamily="34" charset="-128"/>
              </a:rPr>
            </a:br>
            <a:r>
              <a:rPr lang="en-US" altLang="ja-JP" dirty="0" smtClean="0">
                <a:ea typeface="MS PGothic" pitchFamily="34" charset="-128"/>
              </a:rPr>
              <a:t>an FYI dialog describing the </a:t>
            </a:r>
            <a:br>
              <a:rPr lang="en-US" altLang="ja-JP" dirty="0" smtClean="0">
                <a:ea typeface="MS PGothic" pitchFamily="34" charset="-128"/>
              </a:rPr>
            </a:br>
            <a:r>
              <a:rPr lang="en-US" altLang="ja-JP" dirty="0" smtClean="0">
                <a:ea typeface="MS PGothic" pitchFamily="34" charset="-128"/>
              </a:rPr>
              <a:t>purpose of a sequence file</a:t>
            </a:r>
          </a:p>
          <a:p>
            <a:r>
              <a:rPr lang="en-US" altLang="ja-JP" dirty="0" smtClean="0">
                <a:ea typeface="MS PGothic" pitchFamily="34" charset="-128"/>
              </a:rPr>
              <a:t>Process model callbacks</a:t>
            </a:r>
          </a:p>
          <a:p>
            <a:pPr marL="461963" lvl="1" indent="-236538">
              <a:buFont typeface="Univers Com 45 Light" pitchFamily="34" charset="0"/>
              <a:buChar char="–"/>
            </a:pPr>
            <a:r>
              <a:rPr lang="en-US" altLang="ja-JP" dirty="0" smtClean="0">
                <a:ea typeface="MS PGothic" pitchFamily="34" charset="-128"/>
              </a:rPr>
              <a:t>Sequences marked as a</a:t>
            </a:r>
            <a:br>
              <a:rPr lang="en-US" altLang="ja-JP" dirty="0" smtClean="0">
                <a:ea typeface="MS PGothic" pitchFamily="34" charset="-128"/>
              </a:rPr>
            </a:br>
            <a:r>
              <a:rPr lang="en-US" altLang="ja-JP" dirty="0" smtClean="0">
                <a:ea typeface="MS PGothic" pitchFamily="34" charset="-128"/>
              </a:rPr>
              <a:t>“callback” in process model</a:t>
            </a:r>
            <a:br>
              <a:rPr lang="en-US" altLang="ja-JP" dirty="0" smtClean="0">
                <a:ea typeface="MS PGothic" pitchFamily="34" charset="-128"/>
              </a:rPr>
            </a:br>
            <a:r>
              <a:rPr lang="en-US" altLang="ja-JP" dirty="0" smtClean="0">
                <a:ea typeface="MS PGothic" pitchFamily="34" charset="-128"/>
              </a:rPr>
              <a:t>can be overridden by </a:t>
            </a:r>
            <a:br>
              <a:rPr lang="en-US" altLang="ja-JP" dirty="0" smtClean="0">
                <a:ea typeface="MS PGothic" pitchFamily="34" charset="-128"/>
              </a:rPr>
            </a:br>
            <a:r>
              <a:rPr lang="en-US" altLang="ja-JP" dirty="0" smtClean="0">
                <a:ea typeface="MS PGothic" pitchFamily="34" charset="-128"/>
              </a:rPr>
              <a:t>sequence files using that </a:t>
            </a:r>
            <a:br>
              <a:rPr lang="en-US" altLang="ja-JP" dirty="0" smtClean="0">
                <a:ea typeface="MS PGothic" pitchFamily="34" charset="-128"/>
              </a:rPr>
            </a:br>
            <a:r>
              <a:rPr lang="en-US" altLang="ja-JP" dirty="0" smtClean="0">
                <a:ea typeface="MS PGothic" pitchFamily="34" charset="-128"/>
              </a:rPr>
              <a:t>process model</a:t>
            </a:r>
          </a:p>
          <a:p>
            <a:pPr marL="461963" lvl="1" indent="-236538">
              <a:buFont typeface="Univers Com 45 Light" pitchFamily="34" charset="0"/>
              <a:buChar char="–"/>
            </a:pPr>
            <a:r>
              <a:rPr lang="en-US" altLang="ja-JP" dirty="0" smtClean="0">
                <a:ea typeface="MS PGothic" pitchFamily="34" charset="-128"/>
              </a:rPr>
              <a:t>Ex: </a:t>
            </a:r>
            <a:r>
              <a:rPr lang="en-US" altLang="ja-JP" b="1" dirty="0" smtClean="0">
                <a:ea typeface="MS PGothic" pitchFamily="34" charset="-128"/>
              </a:rPr>
              <a:t>PreUUT</a:t>
            </a:r>
            <a:r>
              <a:rPr lang="en-US" altLang="ja-JP" dirty="0" smtClean="0">
                <a:ea typeface="MS PGothic" pitchFamily="34" charset="-128"/>
              </a:rPr>
              <a:t> can be overridden</a:t>
            </a:r>
            <a:br>
              <a:rPr lang="en-US" altLang="ja-JP" dirty="0" smtClean="0">
                <a:ea typeface="MS PGothic" pitchFamily="34" charset="-128"/>
              </a:rPr>
            </a:br>
            <a:r>
              <a:rPr lang="en-US" altLang="ja-JP" dirty="0" smtClean="0">
                <a:ea typeface="MS PGothic" pitchFamily="34" charset="-128"/>
              </a:rPr>
              <a:t>to replace serial number scanning from process model with intelligent camera-based vision recognition system</a:t>
            </a:r>
          </a:p>
        </p:txBody>
      </p:sp>
      <p:pic>
        <p:nvPicPr>
          <p:cNvPr id="98305" name="Picture 1" descr="C:\Users\llindstr\Desktop\TestStand &amp; PXI Hands-On\Images for Presentation\SequenceFileCallbacks.png"/>
          <p:cNvPicPr>
            <a:picLocks noChangeAspect="1" noChangeArrowheads="1"/>
          </p:cNvPicPr>
          <p:nvPr/>
        </p:nvPicPr>
        <p:blipFill>
          <a:blip r:embed="rId3" cstate="print"/>
          <a:srcRect/>
          <a:stretch>
            <a:fillRect/>
          </a:stretch>
        </p:blipFill>
        <p:spPr bwMode="auto">
          <a:xfrm>
            <a:off x="4588579" y="2735609"/>
            <a:ext cx="4365945" cy="2718720"/>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0" dirty="0">
                <a:solidFill>
                  <a:srgbClr val="2567A7"/>
                </a:solidFill>
              </a:rPr>
              <a:t>Traditional Testing Solutions</a:t>
            </a:r>
            <a:endParaRPr lang="en-US" dirty="0"/>
          </a:p>
        </p:txBody>
      </p:sp>
      <p:sp>
        <p:nvSpPr>
          <p:cNvPr id="3" name="Content Placeholder 2"/>
          <p:cNvSpPr>
            <a:spLocks noGrp="1"/>
          </p:cNvSpPr>
          <p:nvPr>
            <p:ph idx="1"/>
          </p:nvPr>
        </p:nvSpPr>
        <p:spPr>
          <a:xfrm>
            <a:off x="478333" y="1121384"/>
            <a:ext cx="5605836" cy="4949008"/>
          </a:xfrm>
        </p:spPr>
        <p:txBody>
          <a:bodyPr/>
          <a:lstStyle/>
          <a:p>
            <a:pPr marL="0" indent="0">
              <a:buNone/>
            </a:pPr>
            <a:r>
              <a:rPr lang="en-US" sz="2800" dirty="0" smtClean="0"/>
              <a:t>Challenging to Develop and Maintain</a:t>
            </a:r>
          </a:p>
          <a:p>
            <a:pPr marL="231775" indent="-231775"/>
            <a:r>
              <a:rPr lang="en-US" dirty="0" smtClean="0"/>
              <a:t>Disaggregate hardware</a:t>
            </a:r>
          </a:p>
          <a:p>
            <a:pPr marL="231775" indent="-231775"/>
            <a:r>
              <a:rPr lang="en-US" dirty="0" smtClean="0"/>
              <a:t>Closed software solutions</a:t>
            </a:r>
          </a:p>
          <a:p>
            <a:pPr marL="231775" indent="-231775"/>
            <a:r>
              <a:rPr lang="en-US" dirty="0" smtClean="0"/>
              <a:t>Conflicting </a:t>
            </a:r>
            <a:r>
              <a:rPr lang="en-US" dirty="0"/>
              <a:t>programming </a:t>
            </a:r>
            <a:r>
              <a:rPr lang="en-US" dirty="0" smtClean="0"/>
              <a:t>approaches</a:t>
            </a:r>
          </a:p>
          <a:p>
            <a:pPr marL="231775" indent="-231775"/>
            <a:r>
              <a:rPr lang="en-US" dirty="0" smtClean="0"/>
              <a:t>Lack </a:t>
            </a:r>
            <a:r>
              <a:rPr lang="en-US" dirty="0"/>
              <a:t>of tooling </a:t>
            </a:r>
            <a:r>
              <a:rPr lang="en-US" dirty="0" smtClean="0"/>
              <a:t>experience</a:t>
            </a:r>
          </a:p>
          <a:p>
            <a:pPr marL="231775" indent="-231775"/>
            <a:r>
              <a:rPr lang="en-US" dirty="0" smtClean="0"/>
              <a:t>Limited </a:t>
            </a:r>
            <a:r>
              <a:rPr lang="en-US" dirty="0"/>
              <a:t>analysis and </a:t>
            </a:r>
            <a:r>
              <a:rPr lang="en-US" dirty="0" smtClean="0"/>
              <a:t>visualization</a:t>
            </a:r>
          </a:p>
          <a:p>
            <a:pPr marL="231775" indent="-231775"/>
            <a:r>
              <a:rPr lang="en-US" dirty="0" smtClean="0"/>
              <a:t>Hard </a:t>
            </a:r>
            <a:r>
              <a:rPr lang="en-US" dirty="0"/>
              <a:t>to integrate new technologies</a:t>
            </a:r>
          </a:p>
          <a:p>
            <a:endParaRPr lang="en-US" dirty="0"/>
          </a:p>
        </p:txBody>
      </p:sp>
      <p:pic>
        <p:nvPicPr>
          <p:cNvPr id="6" name="Picture 5"/>
          <p:cNvPicPr>
            <a:picLocks noChangeAspect="1"/>
          </p:cNvPicPr>
          <p:nvPr/>
        </p:nvPicPr>
        <p:blipFill>
          <a:blip r:embed="rId3" cstate="print"/>
          <a:stretch>
            <a:fillRect/>
          </a:stretch>
        </p:blipFill>
        <p:spPr>
          <a:xfrm>
            <a:off x="6403588" y="882502"/>
            <a:ext cx="1789930" cy="5199321"/>
          </a:xfrm>
          <a:prstGeom prst="rect">
            <a:avLst/>
          </a:prstGeom>
        </p:spPr>
      </p:pic>
    </p:spTree>
    <p:extLst>
      <p:ext uri="{BB962C8B-B14F-4D97-AF65-F5344CB8AC3E}">
        <p14:creationId xmlns:p14="http://schemas.microsoft.com/office/powerpoint/2010/main" xmlns="" val="3035375328"/>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Optional - Exercise 7</a:t>
            </a:r>
          </a:p>
        </p:txBody>
      </p:sp>
      <p:sp>
        <p:nvSpPr>
          <p:cNvPr id="818180" name="Text Box 19"/>
          <p:cNvSpPr txBox="1">
            <a:spLocks noChangeArrowheads="1"/>
          </p:cNvSpPr>
          <p:nvPr/>
        </p:nvSpPr>
        <p:spPr bwMode="auto">
          <a:xfrm>
            <a:off x="990600" y="3573016"/>
            <a:ext cx="6533728" cy="2677656"/>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Override the PreUUT, </a:t>
            </a:r>
            <a:r>
              <a:rPr lang="en-US" sz="2800" dirty="0" err="1" smtClean="0"/>
              <a:t>PostUUT</a:t>
            </a:r>
            <a:r>
              <a:rPr lang="en-US" sz="2800" dirty="0" smtClean="0"/>
              <a:t>, and </a:t>
            </a:r>
            <a:r>
              <a:rPr lang="en-US" sz="2800" dirty="0" err="1" smtClean="0"/>
              <a:t>PostUUTLoop</a:t>
            </a:r>
            <a:r>
              <a:rPr lang="en-US" sz="2800" dirty="0" smtClean="0"/>
              <a:t> callbacks to change the status LEDs for each UUT to yellow, green, and red, depending on whether the unit is testing, passed, or failed.</a:t>
            </a:r>
            <a:endParaRPr lang="en-US" sz="2800" dirty="0">
              <a:solidFill>
                <a:schemeClr val="bg1"/>
              </a:solidFill>
            </a:endParaRP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Overriding Callbacks</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complete: 15 minutes	</a:t>
            </a: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descr="SwitchDiagram for Appendix.png"/>
          <p:cNvPicPr>
            <a:picLocks noGrp="1" noChangeAspect="1"/>
          </p:cNvPicPr>
          <p:nvPr>
            <p:ph idx="1"/>
          </p:nvPr>
        </p:nvPicPr>
        <p:blipFill>
          <a:blip r:embed="rId3" cstate="print"/>
          <a:stretch>
            <a:fillRect/>
          </a:stretch>
        </p:blipFill>
        <p:spPr>
          <a:xfrm>
            <a:off x="290946" y="912957"/>
            <a:ext cx="8707582" cy="5269634"/>
          </a:xfrm>
        </p:spPr>
      </p:pic>
      <p:sp>
        <p:nvSpPr>
          <p:cNvPr id="2" name="Title 1"/>
          <p:cNvSpPr>
            <a:spLocks noGrp="1"/>
          </p:cNvSpPr>
          <p:nvPr>
            <p:ph type="title"/>
          </p:nvPr>
        </p:nvSpPr>
        <p:spPr/>
        <p:txBody>
          <a:bodyPr/>
          <a:lstStyle/>
          <a:p>
            <a:r>
              <a:rPr lang="en-US" dirty="0" smtClean="0"/>
              <a:t>Switching Reference Diagram</a:t>
            </a:r>
            <a:endParaRPr lang="en-US" dirty="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5892" name="Picture 4" descr="C:\Users\nlklopca\AppData\Local\Microsoft\Windows\Temporary Internet Files\Content.IE5\HX5Z1M64\MP900398831[1].jpg"/>
          <p:cNvPicPr>
            <a:picLocks noChangeAspect="1" noChangeArrowheads="1"/>
          </p:cNvPicPr>
          <p:nvPr/>
        </p:nvPicPr>
        <p:blipFill>
          <a:blip r:embed="rId3" cstate="print"/>
          <a:srcRect/>
          <a:stretch>
            <a:fillRect/>
          </a:stretch>
        </p:blipFill>
        <p:spPr bwMode="auto">
          <a:xfrm>
            <a:off x="323528" y="188640"/>
            <a:ext cx="8172400" cy="5837429"/>
          </a:xfrm>
          <a:prstGeom prst="rect">
            <a:avLst/>
          </a:prstGeom>
          <a:noFill/>
        </p:spPr>
      </p:pic>
      <p:sp>
        <p:nvSpPr>
          <p:cNvPr id="7" name="TextBox 6"/>
          <p:cNvSpPr txBox="1"/>
          <p:nvPr/>
        </p:nvSpPr>
        <p:spPr>
          <a:xfrm>
            <a:off x="251520" y="550421"/>
            <a:ext cx="4968552" cy="646331"/>
          </a:xfrm>
          <a:prstGeom prst="rect">
            <a:avLst/>
          </a:prstGeom>
          <a:noFill/>
        </p:spPr>
        <p:txBody>
          <a:bodyPr wrap="square" rtlCol="0">
            <a:spAutoFit/>
          </a:bodyPr>
          <a:lstStyle/>
          <a:p>
            <a:r>
              <a:rPr lang="nl-NL" sz="3600" b="1" dirty="0" err="1" smtClean="0">
                <a:solidFill>
                  <a:srgbClr val="065FA8"/>
                </a:solidFill>
                <a:latin typeface="+mn-lt"/>
              </a:rPr>
              <a:t>Thank</a:t>
            </a:r>
            <a:r>
              <a:rPr lang="nl-NL" sz="3600" b="1" dirty="0" smtClean="0">
                <a:solidFill>
                  <a:srgbClr val="065FA8"/>
                </a:solidFill>
                <a:latin typeface="+mn-lt"/>
              </a:rPr>
              <a:t> </a:t>
            </a:r>
            <a:r>
              <a:rPr lang="nl-NL" sz="3600" b="1" dirty="0" err="1" smtClean="0">
                <a:solidFill>
                  <a:srgbClr val="065FA8"/>
                </a:solidFill>
                <a:latin typeface="+mn-lt"/>
              </a:rPr>
              <a:t>you</a:t>
            </a:r>
            <a:r>
              <a:rPr lang="nl-NL" sz="3600" b="1" dirty="0" smtClean="0">
                <a:solidFill>
                  <a:srgbClr val="065FA8"/>
                </a:solidFill>
                <a:latin typeface="+mn-lt"/>
              </a:rPr>
              <a:t>!</a:t>
            </a:r>
            <a:endParaRPr lang="nl-NL" sz="3600" b="1" dirty="0">
              <a:solidFill>
                <a:srgbClr val="065FA8"/>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58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p:nvPr/>
        </p:nvGrpSpPr>
        <p:grpSpPr>
          <a:xfrm>
            <a:off x="5570059" y="908720"/>
            <a:ext cx="3491880" cy="3024336"/>
            <a:chOff x="5570059" y="908720"/>
            <a:chExt cx="3491880" cy="3024336"/>
          </a:xfrm>
        </p:grpSpPr>
        <p:grpSp>
          <p:nvGrpSpPr>
            <p:cNvPr id="3" name="Group 16"/>
            <p:cNvGrpSpPr>
              <a:grpSpLocks/>
            </p:cNvGrpSpPr>
            <p:nvPr/>
          </p:nvGrpSpPr>
          <p:grpSpPr bwMode="auto">
            <a:xfrm>
              <a:off x="5570059" y="908720"/>
              <a:ext cx="3491880" cy="3024336"/>
              <a:chOff x="3936" y="720"/>
              <a:chExt cx="1596" cy="1392"/>
            </a:xfrm>
          </p:grpSpPr>
          <p:pic>
            <p:nvPicPr>
              <p:cNvPr id="12297" name="Picture 17" descr="320-1578"/>
              <p:cNvPicPr>
                <a:picLocks noChangeAspect="1" noChangeArrowheads="1"/>
              </p:cNvPicPr>
              <p:nvPr/>
            </p:nvPicPr>
            <p:blipFill>
              <a:blip r:embed="rId3" cstate="print"/>
              <a:srcRect b="12782"/>
              <a:stretch>
                <a:fillRect/>
              </a:stretch>
            </p:blipFill>
            <p:spPr bwMode="auto">
              <a:xfrm>
                <a:off x="3936" y="720"/>
                <a:ext cx="1596" cy="1392"/>
              </a:xfrm>
              <a:prstGeom prst="rect">
                <a:avLst/>
              </a:prstGeom>
              <a:noFill/>
              <a:ln w="9525">
                <a:noFill/>
                <a:miter lim="800000"/>
                <a:headEnd/>
                <a:tailEnd/>
              </a:ln>
            </p:spPr>
          </p:pic>
          <p:pic>
            <p:nvPicPr>
              <p:cNvPr id="12298" name="Picture 18" descr="LV DAQ FP"/>
              <p:cNvPicPr>
                <a:picLocks noChangeAspect="1" noChangeArrowheads="1"/>
              </p:cNvPicPr>
              <p:nvPr/>
            </p:nvPicPr>
            <p:blipFill>
              <a:blip r:embed="rId4" cstate="print"/>
              <a:srcRect/>
              <a:stretch>
                <a:fillRect/>
              </a:stretch>
            </p:blipFill>
            <p:spPr bwMode="auto">
              <a:xfrm>
                <a:off x="4128" y="912"/>
                <a:ext cx="1200" cy="873"/>
              </a:xfrm>
              <a:prstGeom prst="rect">
                <a:avLst/>
              </a:prstGeom>
              <a:noFill/>
              <a:ln w="9525">
                <a:noFill/>
                <a:miter lim="800000"/>
                <a:headEnd/>
                <a:tailEnd/>
              </a:ln>
            </p:spPr>
          </p:pic>
        </p:grpSp>
        <p:pic>
          <p:nvPicPr>
            <p:cNvPr id="65537" name="Picture 1" descr="C:\Users\llindstr\Desktop\TestStand &amp; PXI Hands-On\Images for Presentation\Automated Test.bmp"/>
            <p:cNvPicPr>
              <a:picLocks noChangeAspect="1" noChangeArrowheads="1"/>
            </p:cNvPicPr>
            <p:nvPr/>
          </p:nvPicPr>
          <p:blipFill>
            <a:blip r:embed="rId5" cstate="print"/>
            <a:srcRect/>
            <a:stretch>
              <a:fillRect/>
            </a:stretch>
          </p:blipFill>
          <p:spPr bwMode="auto">
            <a:xfrm>
              <a:off x="5985818" y="1327092"/>
              <a:ext cx="2653550" cy="1930664"/>
            </a:xfrm>
            <a:prstGeom prst="rect">
              <a:avLst/>
            </a:prstGeom>
            <a:noFill/>
          </p:spPr>
        </p:pic>
      </p:grpSp>
      <p:sp>
        <p:nvSpPr>
          <p:cNvPr id="12290" name="Text Box 3"/>
          <p:cNvSpPr txBox="1">
            <a:spLocks noChangeArrowheads="1"/>
          </p:cNvSpPr>
          <p:nvPr/>
        </p:nvSpPr>
        <p:spPr bwMode="auto">
          <a:xfrm>
            <a:off x="323528" y="1659572"/>
            <a:ext cx="3888432" cy="3785652"/>
          </a:xfrm>
          <a:prstGeom prst="rect">
            <a:avLst/>
          </a:prstGeom>
          <a:noFill/>
          <a:ln w="9525" algn="ctr">
            <a:noFill/>
            <a:miter lim="800000"/>
            <a:headEnd type="none" w="sm" len="sm"/>
            <a:tailEnd type="none" w="sm" len="sm"/>
          </a:ln>
        </p:spPr>
        <p:txBody>
          <a:bodyPr wrap="square">
            <a:spAutoFit/>
          </a:bodyPr>
          <a:lstStyle/>
          <a:p>
            <a:pPr eaLnBrk="0" hangingPunct="0">
              <a:buClr>
                <a:schemeClr val="tx1">
                  <a:lumMod val="50000"/>
                  <a:lumOff val="50000"/>
                </a:schemeClr>
              </a:buClr>
              <a:buSzPct val="60000"/>
              <a:buFontTx/>
              <a:buChar char="•"/>
            </a:pPr>
            <a:r>
              <a:rPr lang="en-US" sz="2400" dirty="0"/>
              <a:t> Lower cost</a:t>
            </a:r>
          </a:p>
          <a:p>
            <a:pPr eaLnBrk="0" hangingPunct="0">
              <a:buClr>
                <a:schemeClr val="tx1">
                  <a:lumMod val="50000"/>
                  <a:lumOff val="50000"/>
                </a:schemeClr>
              </a:buClr>
              <a:buSzPct val="60000"/>
              <a:buFontTx/>
              <a:buChar char="•"/>
            </a:pPr>
            <a:r>
              <a:rPr lang="en-US" sz="2400" dirty="0"/>
              <a:t> Higher performance</a:t>
            </a:r>
          </a:p>
          <a:p>
            <a:pPr eaLnBrk="0" hangingPunct="0">
              <a:buClr>
                <a:schemeClr val="tx1">
                  <a:lumMod val="50000"/>
                  <a:lumOff val="50000"/>
                </a:schemeClr>
              </a:buClr>
              <a:buSzPct val="60000"/>
              <a:buFontTx/>
              <a:buChar char="•"/>
            </a:pPr>
            <a:r>
              <a:rPr lang="en-US" sz="2400" dirty="0"/>
              <a:t> Smaller size</a:t>
            </a:r>
          </a:p>
          <a:p>
            <a:pPr eaLnBrk="0" hangingPunct="0">
              <a:buClr>
                <a:schemeClr val="tx1">
                  <a:lumMod val="50000"/>
                  <a:lumOff val="50000"/>
                </a:schemeClr>
              </a:buClr>
              <a:buSzPct val="60000"/>
              <a:buFontTx/>
              <a:buChar char="•"/>
            </a:pPr>
            <a:r>
              <a:rPr lang="en-US" sz="2400" dirty="0"/>
              <a:t> Flexible</a:t>
            </a:r>
          </a:p>
          <a:p>
            <a:pPr eaLnBrk="0" hangingPunct="0">
              <a:buClr>
                <a:schemeClr val="tx1">
                  <a:lumMod val="50000"/>
                  <a:lumOff val="50000"/>
                </a:schemeClr>
              </a:buClr>
              <a:buSzPct val="60000"/>
              <a:buFontTx/>
              <a:buChar char="•"/>
            </a:pPr>
            <a:r>
              <a:rPr lang="en-US" sz="2400" dirty="0"/>
              <a:t> Easily upgraded</a:t>
            </a:r>
          </a:p>
          <a:p>
            <a:pPr eaLnBrk="0" hangingPunct="0">
              <a:buClr>
                <a:schemeClr val="tx1">
                  <a:lumMod val="50000"/>
                  <a:lumOff val="50000"/>
                </a:schemeClr>
              </a:buClr>
              <a:buSzPct val="60000"/>
              <a:buFontTx/>
              <a:buChar char="•"/>
            </a:pPr>
            <a:r>
              <a:rPr lang="en-US" sz="2400" dirty="0"/>
              <a:t> </a:t>
            </a:r>
            <a:r>
              <a:rPr lang="en-US" sz="2400" dirty="0" smtClean="0"/>
              <a:t>User-defined</a:t>
            </a:r>
          </a:p>
          <a:p>
            <a:pPr marL="168275" indent="-168275" eaLnBrk="0" hangingPunct="0">
              <a:buClr>
                <a:schemeClr val="tx1">
                  <a:lumMod val="50000"/>
                  <a:lumOff val="50000"/>
                </a:schemeClr>
              </a:buClr>
              <a:buSzPct val="60000"/>
              <a:buFontTx/>
              <a:buChar char="•"/>
            </a:pPr>
            <a:r>
              <a:rPr lang="en-US" sz="2400" dirty="0" smtClean="0"/>
              <a:t>Integrated Synchronization</a:t>
            </a:r>
          </a:p>
          <a:p>
            <a:pPr marL="168275" indent="-168275" eaLnBrk="0" hangingPunct="0">
              <a:buClr>
                <a:schemeClr val="tx1">
                  <a:lumMod val="50000"/>
                  <a:lumOff val="50000"/>
                </a:schemeClr>
              </a:buClr>
              <a:buSzPct val="60000"/>
              <a:buFontTx/>
              <a:buChar char="•"/>
            </a:pPr>
            <a:r>
              <a:rPr lang="en-US" sz="2400" dirty="0" smtClean="0"/>
              <a:t>Low power consumption</a:t>
            </a:r>
          </a:p>
          <a:p>
            <a:pPr marL="168275" indent="-168275" eaLnBrk="0" hangingPunct="0">
              <a:buClr>
                <a:schemeClr val="tx1">
                  <a:lumMod val="50000"/>
                  <a:lumOff val="50000"/>
                </a:schemeClr>
              </a:buClr>
              <a:buSzPct val="60000"/>
              <a:buFontTx/>
              <a:buChar char="•"/>
            </a:pPr>
            <a:r>
              <a:rPr lang="en-US" sz="2400" dirty="0" smtClean="0"/>
              <a:t>Software integration</a:t>
            </a:r>
            <a:endParaRPr lang="en-US" sz="2400" dirty="0"/>
          </a:p>
        </p:txBody>
      </p:sp>
      <p:sp>
        <p:nvSpPr>
          <p:cNvPr id="12291" name="Rectangle 6"/>
          <p:cNvSpPr>
            <a:spLocks noGrp="1" noChangeArrowheads="1"/>
          </p:cNvSpPr>
          <p:nvPr>
            <p:ph type="title"/>
          </p:nvPr>
        </p:nvSpPr>
        <p:spPr/>
        <p:txBody>
          <a:bodyPr>
            <a:normAutofit/>
          </a:bodyPr>
          <a:lstStyle/>
          <a:p>
            <a:pPr eaLnBrk="1" hangingPunct="1"/>
            <a:r>
              <a:rPr lang="en-GB" dirty="0" err="1" smtClean="0"/>
              <a:t>NI’s</a:t>
            </a:r>
            <a:r>
              <a:rPr lang="en-GB" dirty="0" smtClean="0"/>
              <a:t> Value Proposition</a:t>
            </a:r>
          </a:p>
        </p:txBody>
      </p:sp>
      <p:sp>
        <p:nvSpPr>
          <p:cNvPr id="12292" name="Rectangle 7"/>
          <p:cNvSpPr>
            <a:spLocks noChangeArrowheads="1"/>
          </p:cNvSpPr>
          <p:nvPr/>
        </p:nvSpPr>
        <p:spPr bwMode="auto">
          <a:xfrm>
            <a:off x="-842963" y="0"/>
            <a:ext cx="9144001" cy="0"/>
          </a:xfrm>
          <a:prstGeom prst="rect">
            <a:avLst/>
          </a:prstGeom>
          <a:noFill/>
          <a:ln w="127000" cap="rnd">
            <a:noFill/>
            <a:miter lim="800000"/>
            <a:headEnd type="none" w="sm" len="sm"/>
            <a:tailEnd/>
          </a:ln>
        </p:spPr>
        <p:txBody>
          <a:bodyPr>
            <a:spAutoFit/>
          </a:bodyPr>
          <a:lstStyle/>
          <a:p>
            <a:pPr eaLnBrk="0" hangingPunct="0"/>
            <a:endParaRPr lang="en-US"/>
          </a:p>
        </p:txBody>
      </p:sp>
      <p:grpSp>
        <p:nvGrpSpPr>
          <p:cNvPr id="4" name="Group 8"/>
          <p:cNvGrpSpPr>
            <a:grpSpLocks/>
          </p:cNvGrpSpPr>
          <p:nvPr/>
        </p:nvGrpSpPr>
        <p:grpSpPr bwMode="auto">
          <a:xfrm>
            <a:off x="5281513" y="2979415"/>
            <a:ext cx="431800" cy="809625"/>
            <a:chOff x="3775" y="2120"/>
            <a:chExt cx="272" cy="510"/>
          </a:xfrm>
        </p:grpSpPr>
        <p:sp>
          <p:nvSpPr>
            <p:cNvPr id="12299" name="Line 9"/>
            <p:cNvSpPr>
              <a:spLocks noChangeShapeType="1"/>
            </p:cNvSpPr>
            <p:nvPr/>
          </p:nvSpPr>
          <p:spPr bwMode="auto">
            <a:xfrm rot="-1060356">
              <a:off x="3775" y="2372"/>
              <a:ext cx="272" cy="90"/>
            </a:xfrm>
            <a:prstGeom prst="line">
              <a:avLst/>
            </a:prstGeom>
            <a:noFill/>
            <a:ln w="38100">
              <a:solidFill>
                <a:srgbClr val="0693D2"/>
              </a:solidFill>
              <a:round/>
              <a:headEnd type="triangle" w="med" len="med"/>
              <a:tailEnd type="triangle" w="med" len="med"/>
            </a:ln>
          </p:spPr>
          <p:txBody>
            <a:bodyPr wrap="none" lIns="17583" tIns="8638" rIns="17583" bIns="8638" anchor="ctr"/>
            <a:lstStyle/>
            <a:p>
              <a:endParaRPr lang="en-US"/>
            </a:p>
          </p:txBody>
        </p:sp>
        <p:sp>
          <p:nvSpPr>
            <p:cNvPr id="12300" name="Line 10"/>
            <p:cNvSpPr>
              <a:spLocks noChangeShapeType="1"/>
            </p:cNvSpPr>
            <p:nvPr/>
          </p:nvSpPr>
          <p:spPr bwMode="auto">
            <a:xfrm rot="-1060356">
              <a:off x="3775" y="2456"/>
              <a:ext cx="272" cy="90"/>
            </a:xfrm>
            <a:prstGeom prst="line">
              <a:avLst/>
            </a:prstGeom>
            <a:noFill/>
            <a:ln w="38100">
              <a:solidFill>
                <a:srgbClr val="0693D2"/>
              </a:solidFill>
              <a:round/>
              <a:headEnd type="triangle" w="med" len="med"/>
              <a:tailEnd type="triangle" w="med" len="med"/>
            </a:ln>
          </p:spPr>
          <p:txBody>
            <a:bodyPr wrap="none" lIns="17583" tIns="8638" rIns="17583" bIns="8638" anchor="ctr"/>
            <a:lstStyle/>
            <a:p>
              <a:endParaRPr lang="en-US"/>
            </a:p>
          </p:txBody>
        </p:sp>
        <p:sp>
          <p:nvSpPr>
            <p:cNvPr id="12301" name="Line 11"/>
            <p:cNvSpPr>
              <a:spLocks noChangeShapeType="1"/>
            </p:cNvSpPr>
            <p:nvPr/>
          </p:nvSpPr>
          <p:spPr bwMode="auto">
            <a:xfrm rot="-1060356">
              <a:off x="3775" y="2540"/>
              <a:ext cx="272" cy="90"/>
            </a:xfrm>
            <a:prstGeom prst="line">
              <a:avLst/>
            </a:prstGeom>
            <a:noFill/>
            <a:ln w="38100">
              <a:solidFill>
                <a:srgbClr val="0693D2"/>
              </a:solidFill>
              <a:round/>
              <a:headEnd type="triangle" w="med" len="med"/>
              <a:tailEnd type="triangle" w="med" len="med"/>
            </a:ln>
          </p:spPr>
          <p:txBody>
            <a:bodyPr wrap="none" lIns="17583" tIns="8638" rIns="17583" bIns="8638" anchor="ctr"/>
            <a:lstStyle/>
            <a:p>
              <a:endParaRPr lang="en-US"/>
            </a:p>
          </p:txBody>
        </p:sp>
        <p:sp>
          <p:nvSpPr>
            <p:cNvPr id="12302" name="Line 12"/>
            <p:cNvSpPr>
              <a:spLocks noChangeShapeType="1"/>
            </p:cNvSpPr>
            <p:nvPr/>
          </p:nvSpPr>
          <p:spPr bwMode="auto">
            <a:xfrm rot="-1060356">
              <a:off x="3775" y="2120"/>
              <a:ext cx="272" cy="90"/>
            </a:xfrm>
            <a:prstGeom prst="line">
              <a:avLst/>
            </a:prstGeom>
            <a:noFill/>
            <a:ln w="38100">
              <a:solidFill>
                <a:srgbClr val="0693D2"/>
              </a:solidFill>
              <a:round/>
              <a:headEnd type="triangle" w="med" len="med"/>
              <a:tailEnd type="triangle" w="med" len="med"/>
            </a:ln>
          </p:spPr>
          <p:txBody>
            <a:bodyPr wrap="none" lIns="17583" tIns="8638" rIns="17583" bIns="8638" anchor="ctr"/>
            <a:lstStyle/>
            <a:p>
              <a:endParaRPr lang="en-US"/>
            </a:p>
          </p:txBody>
        </p:sp>
        <p:sp>
          <p:nvSpPr>
            <p:cNvPr id="12303" name="Line 13"/>
            <p:cNvSpPr>
              <a:spLocks noChangeShapeType="1"/>
            </p:cNvSpPr>
            <p:nvPr/>
          </p:nvSpPr>
          <p:spPr bwMode="auto">
            <a:xfrm rot="-1060356">
              <a:off x="3775" y="2204"/>
              <a:ext cx="272" cy="90"/>
            </a:xfrm>
            <a:prstGeom prst="line">
              <a:avLst/>
            </a:prstGeom>
            <a:noFill/>
            <a:ln w="38100">
              <a:solidFill>
                <a:srgbClr val="0693D2"/>
              </a:solidFill>
              <a:round/>
              <a:headEnd type="triangle" w="med" len="med"/>
              <a:tailEnd type="triangle" w="med" len="med"/>
            </a:ln>
          </p:spPr>
          <p:txBody>
            <a:bodyPr wrap="none" lIns="17583" tIns="8638" rIns="17583" bIns="8638" anchor="ctr"/>
            <a:lstStyle/>
            <a:p>
              <a:endParaRPr lang="en-US"/>
            </a:p>
          </p:txBody>
        </p:sp>
        <p:sp>
          <p:nvSpPr>
            <p:cNvPr id="12304" name="Line 14"/>
            <p:cNvSpPr>
              <a:spLocks noChangeShapeType="1"/>
            </p:cNvSpPr>
            <p:nvPr/>
          </p:nvSpPr>
          <p:spPr bwMode="auto">
            <a:xfrm rot="-1060356">
              <a:off x="3775" y="2288"/>
              <a:ext cx="272" cy="90"/>
            </a:xfrm>
            <a:prstGeom prst="line">
              <a:avLst/>
            </a:prstGeom>
            <a:noFill/>
            <a:ln w="38100">
              <a:solidFill>
                <a:srgbClr val="0693D2"/>
              </a:solidFill>
              <a:round/>
              <a:headEnd type="triangle" w="med" len="med"/>
              <a:tailEnd type="triangle" w="med" len="med"/>
            </a:ln>
          </p:spPr>
          <p:txBody>
            <a:bodyPr wrap="none" lIns="17583" tIns="8638" rIns="17583" bIns="8638" anchor="ctr"/>
            <a:lstStyle/>
            <a:p>
              <a:endParaRPr lang="en-US"/>
            </a:p>
          </p:txBody>
        </p:sp>
      </p:grpSp>
      <p:pic>
        <p:nvPicPr>
          <p:cNvPr id="12296" name="Picture 17"/>
          <p:cNvPicPr>
            <a:picLocks noChangeAspect="1" noChangeArrowheads="1"/>
          </p:cNvPicPr>
          <p:nvPr/>
        </p:nvPicPr>
        <p:blipFill>
          <a:blip r:embed="rId6" cstate="print"/>
          <a:srcRect l="9827" t="25862" r="4198" b="13219"/>
          <a:stretch>
            <a:fillRect/>
          </a:stretch>
        </p:blipFill>
        <p:spPr bwMode="auto">
          <a:xfrm>
            <a:off x="5652120" y="3933056"/>
            <a:ext cx="3247590" cy="1638424"/>
          </a:xfrm>
          <a:prstGeom prst="rect">
            <a:avLst/>
          </a:prstGeom>
          <a:noFill/>
          <a:ln w="9525">
            <a:noFill/>
            <a:miter lim="800000"/>
            <a:headEnd/>
            <a:tailEnd/>
          </a:ln>
        </p:spPr>
      </p:pic>
      <p:pic>
        <p:nvPicPr>
          <p:cNvPr id="17" name="Picture 31"/>
          <p:cNvPicPr>
            <a:picLocks noChangeAspect="1" noChangeArrowheads="1"/>
          </p:cNvPicPr>
          <p:nvPr/>
        </p:nvPicPr>
        <p:blipFill>
          <a:blip r:embed="rId7" cstate="print"/>
          <a:stretch>
            <a:fillRect/>
          </a:stretch>
        </p:blipFill>
        <p:spPr bwMode="auto">
          <a:xfrm>
            <a:off x="3995936" y="2348880"/>
            <a:ext cx="1396427" cy="203615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Market Shift Toward PXI for Automated Test </a:t>
            </a:r>
            <a:endParaRPr lang="en-US" dirty="0"/>
          </a:p>
        </p:txBody>
      </p:sp>
      <p:sp>
        <p:nvSpPr>
          <p:cNvPr id="4" name="TextBox 3"/>
          <p:cNvSpPr txBox="1"/>
          <p:nvPr/>
        </p:nvSpPr>
        <p:spPr>
          <a:xfrm>
            <a:off x="734355" y="1059454"/>
            <a:ext cx="2111540" cy="461665"/>
          </a:xfrm>
          <a:prstGeom prst="rect">
            <a:avLst/>
          </a:prstGeom>
          <a:noFill/>
        </p:spPr>
        <p:txBody>
          <a:bodyPr wrap="none" rtlCol="0">
            <a:spAutoFit/>
          </a:bodyPr>
          <a:lstStyle/>
          <a:p>
            <a:pPr algn="r" eaLnBrk="0" fontAlgn="base" hangingPunct="0">
              <a:spcBef>
                <a:spcPct val="0"/>
              </a:spcBef>
              <a:spcAft>
                <a:spcPct val="0"/>
              </a:spcAft>
            </a:pPr>
            <a:r>
              <a:rPr lang="en-US" sz="2400" b="1" dirty="0" smtClean="0">
                <a:solidFill>
                  <a:prstClr val="black"/>
                </a:solidFill>
              </a:rPr>
              <a:t>Benchtop Test</a:t>
            </a:r>
            <a:endParaRPr lang="en-US" sz="2400" b="1" dirty="0">
              <a:solidFill>
                <a:prstClr val="black"/>
              </a:solidFill>
            </a:endParaRPr>
          </a:p>
        </p:txBody>
      </p:sp>
      <p:sp>
        <p:nvSpPr>
          <p:cNvPr id="5" name="TextBox 4"/>
          <p:cNvSpPr txBox="1"/>
          <p:nvPr/>
        </p:nvSpPr>
        <p:spPr>
          <a:xfrm>
            <a:off x="6152419" y="1059454"/>
            <a:ext cx="2315186" cy="461665"/>
          </a:xfrm>
          <a:prstGeom prst="rect">
            <a:avLst/>
          </a:prstGeom>
          <a:noFill/>
        </p:spPr>
        <p:txBody>
          <a:bodyPr wrap="none" rtlCol="0">
            <a:spAutoFit/>
          </a:bodyPr>
          <a:lstStyle/>
          <a:p>
            <a:pPr eaLnBrk="0" fontAlgn="base" hangingPunct="0">
              <a:spcBef>
                <a:spcPct val="0"/>
              </a:spcBef>
              <a:spcAft>
                <a:spcPct val="0"/>
              </a:spcAft>
            </a:pPr>
            <a:r>
              <a:rPr lang="en-US" sz="2400" b="1" dirty="0" smtClean="0">
                <a:solidFill>
                  <a:prstClr val="black"/>
                </a:solidFill>
              </a:rPr>
              <a:t>Automated Test</a:t>
            </a:r>
            <a:endParaRPr lang="en-US" sz="2400" b="1" dirty="0">
              <a:solidFill>
                <a:prstClr val="black"/>
              </a:solidFill>
            </a:endParaRPr>
          </a:p>
        </p:txBody>
      </p:sp>
      <p:sp>
        <p:nvSpPr>
          <p:cNvPr id="6" name="TextBox 5"/>
          <p:cNvSpPr txBox="1"/>
          <p:nvPr/>
        </p:nvSpPr>
        <p:spPr>
          <a:xfrm>
            <a:off x="394873" y="2041267"/>
            <a:ext cx="2929007" cy="369332"/>
          </a:xfrm>
          <a:prstGeom prst="rect">
            <a:avLst/>
          </a:prstGeom>
          <a:noFill/>
        </p:spPr>
        <p:txBody>
          <a:bodyPr wrap="none" rtlCol="0">
            <a:spAutoFit/>
          </a:bodyPr>
          <a:lstStyle/>
          <a:p>
            <a:pPr algn="r" eaLnBrk="0" fontAlgn="base" hangingPunct="0">
              <a:spcBef>
                <a:spcPct val="0"/>
              </a:spcBef>
              <a:spcAft>
                <a:spcPct val="0"/>
              </a:spcAft>
            </a:pPr>
            <a:r>
              <a:rPr lang="en-US" dirty="0" smtClean="0">
                <a:solidFill>
                  <a:prstClr val="black"/>
                </a:solidFill>
              </a:rPr>
              <a:t>Time to first measurement</a:t>
            </a:r>
            <a:endParaRPr lang="en-US" dirty="0">
              <a:solidFill>
                <a:prstClr val="black"/>
              </a:solidFill>
            </a:endParaRPr>
          </a:p>
        </p:txBody>
      </p:sp>
      <p:sp>
        <p:nvSpPr>
          <p:cNvPr id="7" name="TextBox 6"/>
          <p:cNvSpPr txBox="1"/>
          <p:nvPr/>
        </p:nvSpPr>
        <p:spPr>
          <a:xfrm>
            <a:off x="1062203" y="1584067"/>
            <a:ext cx="1693541" cy="369332"/>
          </a:xfrm>
          <a:prstGeom prst="rect">
            <a:avLst/>
          </a:prstGeom>
          <a:noFill/>
        </p:spPr>
        <p:txBody>
          <a:bodyPr wrap="none" rtlCol="0">
            <a:spAutoFit/>
          </a:bodyPr>
          <a:lstStyle/>
          <a:p>
            <a:pPr algn="r" eaLnBrk="0" fontAlgn="base" hangingPunct="0">
              <a:spcBef>
                <a:spcPct val="0"/>
              </a:spcBef>
              <a:spcAft>
                <a:spcPct val="0"/>
              </a:spcAft>
            </a:pPr>
            <a:r>
              <a:rPr lang="en-US" dirty="0" smtClean="0">
                <a:solidFill>
                  <a:prstClr val="black"/>
                </a:solidFill>
              </a:rPr>
              <a:t>Interactive use</a:t>
            </a:r>
            <a:endParaRPr lang="en-US" dirty="0">
              <a:solidFill>
                <a:prstClr val="black"/>
              </a:solidFill>
            </a:endParaRPr>
          </a:p>
        </p:txBody>
      </p:sp>
      <p:sp>
        <p:nvSpPr>
          <p:cNvPr id="8" name="TextBox 7"/>
          <p:cNvSpPr txBox="1"/>
          <p:nvPr/>
        </p:nvSpPr>
        <p:spPr>
          <a:xfrm>
            <a:off x="6146329" y="1584067"/>
            <a:ext cx="2172646" cy="369332"/>
          </a:xfrm>
          <a:prstGeom prst="rect">
            <a:avLst/>
          </a:prstGeom>
          <a:noFill/>
        </p:spPr>
        <p:txBody>
          <a:bodyPr wrap="none" rtlCol="0">
            <a:spAutoFit/>
          </a:bodyPr>
          <a:lstStyle/>
          <a:p>
            <a:pPr eaLnBrk="0" fontAlgn="base" hangingPunct="0">
              <a:spcBef>
                <a:spcPct val="0"/>
              </a:spcBef>
              <a:spcAft>
                <a:spcPct val="0"/>
              </a:spcAft>
            </a:pPr>
            <a:r>
              <a:rPr lang="en-US" dirty="0" smtClean="0">
                <a:solidFill>
                  <a:prstClr val="black"/>
                </a:solidFill>
              </a:rPr>
              <a:t>Ease of automation</a:t>
            </a:r>
            <a:endParaRPr lang="en-US" dirty="0">
              <a:solidFill>
                <a:prstClr val="black"/>
              </a:solidFill>
            </a:endParaRPr>
          </a:p>
        </p:txBody>
      </p:sp>
      <p:sp>
        <p:nvSpPr>
          <p:cNvPr id="9" name="TextBox 8"/>
          <p:cNvSpPr txBox="1"/>
          <p:nvPr/>
        </p:nvSpPr>
        <p:spPr>
          <a:xfrm>
            <a:off x="5947621" y="2041267"/>
            <a:ext cx="2608406" cy="369332"/>
          </a:xfrm>
          <a:prstGeom prst="rect">
            <a:avLst/>
          </a:prstGeom>
          <a:noFill/>
        </p:spPr>
        <p:txBody>
          <a:bodyPr wrap="none" rtlCol="0">
            <a:spAutoFit/>
          </a:bodyPr>
          <a:lstStyle/>
          <a:p>
            <a:pPr eaLnBrk="0" fontAlgn="base" hangingPunct="0">
              <a:spcBef>
                <a:spcPct val="0"/>
              </a:spcBef>
              <a:spcAft>
                <a:spcPct val="0"/>
              </a:spcAft>
            </a:pPr>
            <a:r>
              <a:rPr lang="en-US" dirty="0" smtClean="0">
                <a:solidFill>
                  <a:prstClr val="black"/>
                </a:solidFill>
              </a:rPr>
              <a:t>Speed of measurement</a:t>
            </a:r>
            <a:endParaRPr lang="en-US" dirty="0">
              <a:solidFill>
                <a:prstClr val="black"/>
              </a:solidFill>
            </a:endParaRPr>
          </a:p>
        </p:txBody>
      </p:sp>
      <p:sp>
        <p:nvSpPr>
          <p:cNvPr id="10" name="TextBox 9"/>
          <p:cNvSpPr txBox="1"/>
          <p:nvPr/>
        </p:nvSpPr>
        <p:spPr>
          <a:xfrm>
            <a:off x="5479544" y="2955667"/>
            <a:ext cx="3565591" cy="369332"/>
          </a:xfrm>
          <a:prstGeom prst="rect">
            <a:avLst/>
          </a:prstGeom>
          <a:noFill/>
        </p:spPr>
        <p:txBody>
          <a:bodyPr wrap="none" rtlCol="0">
            <a:spAutoFit/>
          </a:bodyPr>
          <a:lstStyle/>
          <a:p>
            <a:pPr eaLnBrk="0" fontAlgn="base" hangingPunct="0">
              <a:spcBef>
                <a:spcPct val="0"/>
              </a:spcBef>
              <a:spcAft>
                <a:spcPct val="0"/>
              </a:spcAft>
            </a:pPr>
            <a:r>
              <a:rPr lang="en-US" dirty="0" smtClean="0">
                <a:solidFill>
                  <a:prstClr val="black"/>
                </a:solidFill>
              </a:rPr>
              <a:t>Software-defined measurements</a:t>
            </a:r>
            <a:endParaRPr lang="en-US" dirty="0">
              <a:solidFill>
                <a:prstClr val="black"/>
              </a:solidFill>
            </a:endParaRPr>
          </a:p>
        </p:txBody>
      </p:sp>
      <p:sp>
        <p:nvSpPr>
          <p:cNvPr id="11" name="TextBox 10"/>
          <p:cNvSpPr txBox="1"/>
          <p:nvPr/>
        </p:nvSpPr>
        <p:spPr>
          <a:xfrm>
            <a:off x="239093" y="2955667"/>
            <a:ext cx="3324628" cy="369332"/>
          </a:xfrm>
          <a:prstGeom prst="rect">
            <a:avLst/>
          </a:prstGeom>
          <a:noFill/>
        </p:spPr>
        <p:txBody>
          <a:bodyPr wrap="none" rtlCol="0">
            <a:spAutoFit/>
          </a:bodyPr>
          <a:lstStyle/>
          <a:p>
            <a:pPr algn="r" eaLnBrk="0" fontAlgn="base" hangingPunct="0">
              <a:spcBef>
                <a:spcPct val="0"/>
              </a:spcBef>
              <a:spcAft>
                <a:spcPct val="0"/>
              </a:spcAft>
            </a:pPr>
            <a:r>
              <a:rPr lang="en-US" dirty="0" smtClean="0">
                <a:solidFill>
                  <a:prstClr val="black"/>
                </a:solidFill>
              </a:rPr>
              <a:t>Vendor-defined measurements</a:t>
            </a:r>
            <a:endParaRPr lang="en-US" dirty="0">
              <a:solidFill>
                <a:prstClr val="black"/>
              </a:solidFill>
            </a:endParaRPr>
          </a:p>
        </p:txBody>
      </p:sp>
      <p:cxnSp>
        <p:nvCxnSpPr>
          <p:cNvPr id="12" name="Straight Arrow Connector 11"/>
          <p:cNvCxnSpPr/>
          <p:nvPr/>
        </p:nvCxnSpPr>
        <p:spPr>
          <a:xfrm>
            <a:off x="3637222" y="1770135"/>
            <a:ext cx="17526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637222" y="2236380"/>
            <a:ext cx="17526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637222" y="3182679"/>
            <a:ext cx="17526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87055" y="2498467"/>
            <a:ext cx="1787925" cy="369332"/>
          </a:xfrm>
          <a:prstGeom prst="rect">
            <a:avLst/>
          </a:prstGeom>
          <a:noFill/>
        </p:spPr>
        <p:txBody>
          <a:bodyPr wrap="none" rtlCol="0">
            <a:spAutoFit/>
          </a:bodyPr>
          <a:lstStyle/>
          <a:p>
            <a:pPr algn="r" eaLnBrk="0" fontAlgn="base" hangingPunct="0">
              <a:spcBef>
                <a:spcPct val="0"/>
              </a:spcBef>
              <a:spcAft>
                <a:spcPct val="0"/>
              </a:spcAft>
            </a:pPr>
            <a:r>
              <a:rPr lang="en-US" dirty="0" smtClean="0">
                <a:solidFill>
                  <a:prstClr val="black"/>
                </a:solidFill>
              </a:rPr>
              <a:t>I/O connectivity</a:t>
            </a:r>
            <a:endParaRPr lang="en-US" dirty="0">
              <a:solidFill>
                <a:prstClr val="black"/>
              </a:solidFill>
            </a:endParaRPr>
          </a:p>
        </p:txBody>
      </p:sp>
      <p:sp>
        <p:nvSpPr>
          <p:cNvPr id="16" name="TextBox 15"/>
          <p:cNvSpPr txBox="1"/>
          <p:nvPr/>
        </p:nvSpPr>
        <p:spPr>
          <a:xfrm>
            <a:off x="5960445" y="2498467"/>
            <a:ext cx="2569934" cy="369332"/>
          </a:xfrm>
          <a:prstGeom prst="rect">
            <a:avLst/>
          </a:prstGeom>
          <a:noFill/>
        </p:spPr>
        <p:txBody>
          <a:bodyPr wrap="none" rtlCol="0">
            <a:spAutoFit/>
          </a:bodyPr>
          <a:lstStyle/>
          <a:p>
            <a:pPr eaLnBrk="0" fontAlgn="base" hangingPunct="0">
              <a:spcBef>
                <a:spcPct val="0"/>
              </a:spcBef>
              <a:spcAft>
                <a:spcPct val="0"/>
              </a:spcAft>
            </a:pPr>
            <a:r>
              <a:rPr lang="en-US" dirty="0" smtClean="0">
                <a:solidFill>
                  <a:prstClr val="black"/>
                </a:solidFill>
              </a:rPr>
              <a:t>Integrated, modular I/O</a:t>
            </a:r>
            <a:endParaRPr lang="en-US" dirty="0">
              <a:solidFill>
                <a:prstClr val="black"/>
              </a:solidFill>
            </a:endParaRPr>
          </a:p>
        </p:txBody>
      </p:sp>
      <p:cxnSp>
        <p:nvCxnSpPr>
          <p:cNvPr id="17" name="Straight Arrow Connector 16"/>
          <p:cNvCxnSpPr/>
          <p:nvPr/>
        </p:nvCxnSpPr>
        <p:spPr>
          <a:xfrm>
            <a:off x="3637222" y="2695168"/>
            <a:ext cx="17526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15698" y="5331995"/>
            <a:ext cx="2356543" cy="830997"/>
          </a:xfrm>
          <a:prstGeom prst="rect">
            <a:avLst/>
          </a:prstGeom>
          <a:noFill/>
        </p:spPr>
        <p:txBody>
          <a:bodyPr wrap="none" rtlCol="0">
            <a:spAutoFit/>
          </a:bodyPr>
          <a:lstStyle/>
          <a:p>
            <a:pPr algn="ctr" eaLnBrk="0" fontAlgn="base" hangingPunct="0">
              <a:spcBef>
                <a:spcPct val="0"/>
              </a:spcBef>
              <a:spcAft>
                <a:spcPct val="0"/>
              </a:spcAft>
            </a:pPr>
            <a:r>
              <a:rPr lang="en-US" sz="2400" dirty="0" smtClean="0">
                <a:solidFill>
                  <a:prstClr val="black"/>
                </a:solidFill>
              </a:rPr>
              <a:t>Traditional Box</a:t>
            </a:r>
          </a:p>
          <a:p>
            <a:pPr algn="ctr" eaLnBrk="0" fontAlgn="base" hangingPunct="0">
              <a:spcBef>
                <a:spcPct val="0"/>
              </a:spcBef>
              <a:spcAft>
                <a:spcPct val="0"/>
              </a:spcAft>
            </a:pPr>
            <a:r>
              <a:rPr lang="en-US" sz="2400" dirty="0" smtClean="0">
                <a:solidFill>
                  <a:prstClr val="black"/>
                </a:solidFill>
              </a:rPr>
              <a:t>Instrumentation</a:t>
            </a:r>
            <a:endParaRPr lang="en-US" sz="2400" dirty="0">
              <a:solidFill>
                <a:prstClr val="black"/>
              </a:solidFill>
            </a:endParaRPr>
          </a:p>
        </p:txBody>
      </p:sp>
      <p:cxnSp>
        <p:nvCxnSpPr>
          <p:cNvPr id="21" name="Straight Arrow Connector 20"/>
          <p:cNvCxnSpPr/>
          <p:nvPr/>
        </p:nvCxnSpPr>
        <p:spPr>
          <a:xfrm>
            <a:off x="3637222" y="4403467"/>
            <a:ext cx="17526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018250" y="5331995"/>
            <a:ext cx="2441502" cy="830997"/>
          </a:xfrm>
          <a:prstGeom prst="rect">
            <a:avLst/>
          </a:prstGeom>
          <a:noFill/>
        </p:spPr>
        <p:txBody>
          <a:bodyPr wrap="none" rtlCol="0">
            <a:spAutoFit/>
          </a:bodyPr>
          <a:lstStyle/>
          <a:p>
            <a:pPr algn="ctr" eaLnBrk="0" fontAlgn="base" hangingPunct="0">
              <a:spcBef>
                <a:spcPct val="0"/>
              </a:spcBef>
              <a:spcAft>
                <a:spcPct val="0"/>
              </a:spcAft>
            </a:pPr>
            <a:r>
              <a:rPr lang="en-US" sz="2400" dirty="0" smtClean="0">
                <a:solidFill>
                  <a:prstClr val="black"/>
                </a:solidFill>
              </a:rPr>
              <a:t>PXI Modular</a:t>
            </a:r>
          </a:p>
          <a:p>
            <a:pPr algn="ctr" eaLnBrk="0" fontAlgn="base" hangingPunct="0">
              <a:spcBef>
                <a:spcPct val="0"/>
              </a:spcBef>
              <a:spcAft>
                <a:spcPct val="0"/>
              </a:spcAft>
            </a:pPr>
            <a:r>
              <a:rPr lang="en-US" sz="2400" dirty="0" smtClean="0">
                <a:solidFill>
                  <a:prstClr val="black"/>
                </a:solidFill>
              </a:rPr>
              <a:t>Instrumentation</a:t>
            </a:r>
            <a:endParaRPr lang="en-US" sz="2400" dirty="0">
              <a:solidFill>
                <a:prstClr val="black"/>
              </a:solidFill>
            </a:endParaRPr>
          </a:p>
        </p:txBody>
      </p:sp>
      <p:pic>
        <p:nvPicPr>
          <p:cNvPr id="24" name="Picture 2"/>
          <p:cNvPicPr>
            <a:picLocks noChangeAspect="1" noChangeArrowheads="1"/>
          </p:cNvPicPr>
          <p:nvPr/>
        </p:nvPicPr>
        <p:blipFill>
          <a:blip r:embed="rId3" cstate="print"/>
          <a:srcRect/>
          <a:stretch>
            <a:fillRect/>
          </a:stretch>
        </p:blipFill>
        <p:spPr bwMode="auto">
          <a:xfrm>
            <a:off x="5867400" y="3489067"/>
            <a:ext cx="2726077" cy="1719072"/>
          </a:xfrm>
          <a:prstGeom prst="rect">
            <a:avLst/>
          </a:prstGeom>
          <a:noFill/>
          <a:ln w="9525">
            <a:noFill/>
            <a:miter lim="800000"/>
            <a:headEnd/>
            <a:tailEnd/>
          </a:ln>
        </p:spPr>
      </p:pic>
      <p:pic>
        <p:nvPicPr>
          <p:cNvPr id="25" name="Picture 3"/>
          <p:cNvPicPr>
            <a:picLocks noChangeAspect="1" noChangeArrowheads="1"/>
          </p:cNvPicPr>
          <p:nvPr/>
        </p:nvPicPr>
        <p:blipFill>
          <a:blip r:embed="rId4" cstate="print"/>
          <a:srcRect/>
          <a:stretch>
            <a:fillRect/>
          </a:stretch>
        </p:blipFill>
        <p:spPr bwMode="auto">
          <a:xfrm>
            <a:off x="533400" y="3489067"/>
            <a:ext cx="2759111" cy="17190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U5ioC6p2tu81HE1Pcaflfo"/>
  <p:tag name="DVSHEQ" val="-300780938"/>
</p:tagLst>
</file>

<file path=ppt/tags/tag2.xml><?xml version="1.0" encoding="utf-8"?>
<p:tagLst xmlns:a="http://schemas.openxmlformats.org/drawingml/2006/main" xmlns:r="http://schemas.openxmlformats.org/officeDocument/2006/relationships" xmlns:p="http://schemas.openxmlformats.org/presentationml/2006/main">
  <p:tag name="PPSNARRATION" val="18,709668391,G:\Introducing the NI SwitchBlock\Media.ppcx"/>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8EA37E3B-0B9B-47FA-B743-8A5E9EB945CD}&quot;/&gt;&lt;isInvalidForFieldText val=&quot;0&quot;/&gt;&lt;Image&gt;&lt;filename val=&quot;D:\DOCUME~1\jdolman\LOCALS~1\Temp\PR\data\asimages\{8EA37E3B-0B9B-47FA-B743-8A5E9EB945CD}_18.png&quot;/&gt;&lt;left val=&quot;107&quot;/&gt;&lt;top val=&quot;233&quot;/&gt;&lt;width val=&quot;190&quot;/&gt;&lt;height val=&quot;370&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21B262BD-4F5D-4213-B5FF-C209136959FA}&quot;/&gt;&lt;isInvalidForFieldText val=&quot;0&quot;/&gt;&lt;Image&gt;&lt;filename val=&quot;D:\DOCUME~1\jdolman\LOCALS~1\Temp\PR\data\asimages\{21B262BD-4F5D-4213-B5FF-C209136959FA}_18.png&quot;/&gt;&lt;left val=&quot;46&quot;/&gt;&lt;top val=&quot;197&quot;/&gt;&lt;width val=&quot;189&quot;/&gt;&lt;height val=&quot;371&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32811E6E-40C9-4C15-BB8D-C2C5B2581C25}&quot;/&gt;&lt;isInvalidForFieldText val=&quot;0&quot;/&gt;&lt;Image&gt;&lt;filename val=&quot;D:\DOCUME~1\jdolman\LOCALS~1\Temp\PR\data\asimages\{32811E6E-40C9-4C15-BB8D-C2C5B2581C25}_18.png&quot;/&gt;&lt;left val=&quot;60&quot;/&gt;&lt;top val=&quot;149&quot;/&gt;&lt;width val=&quot;35&quot;/&gt;&lt;height val=&quot;34&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32811E6E-40C9-4C15-BB8D-C2C5B2581C25}&quot;/&gt;&lt;isInvalidForFieldText val=&quot;0&quot;/&gt;&lt;Image&gt;&lt;filename val=&quot;D:\DOCUME~1\jdolman\LOCALS~1\Temp\PR\data\asimages\{32811E6E-40C9-4C15-BB8D-C2C5B2581C25}_18.png&quot;/&gt;&lt;left val=&quot;60&quot;/&gt;&lt;top val=&quot;149&quot;/&gt;&lt;width val=&quot;35&quot;/&gt;&lt;height val=&quot;34&quot;/&gt;&lt;hasText val=&quot;1&quot;/&gt;&lt;/Image&gt;&lt;/ThreeDShapeInfo&gt;"/>
</p:tagLst>
</file>

<file path=ppt/theme/theme1.xml><?xml version="1.0" encoding="utf-8"?>
<a:theme xmlns:a="http://schemas.openxmlformats.org/drawingml/2006/main" name="CER_Template_2009">
  <a:themeElements>
    <a:clrScheme name="CER_Template_2009">
      <a:dk1>
        <a:sysClr val="windowText" lastClr="000000"/>
      </a:dk1>
      <a:lt1>
        <a:sysClr val="window" lastClr="FFFFFF"/>
      </a:lt1>
      <a:dk2>
        <a:srgbClr val="000000"/>
      </a:dk2>
      <a:lt2>
        <a:srgbClr val="B5BABD"/>
      </a:lt2>
      <a:accent1>
        <a:srgbClr val="2567A7"/>
      </a:accent1>
      <a:accent2>
        <a:srgbClr val="EDB72E"/>
      </a:accent2>
      <a:accent3>
        <a:srgbClr val="C1D7EC"/>
      </a:accent3>
      <a:accent4>
        <a:srgbClr val="DE8C2D"/>
      </a:accent4>
      <a:accent5>
        <a:srgbClr val="79B04E"/>
      </a:accent5>
      <a:accent6>
        <a:srgbClr val="93191A"/>
      </a:accent6>
      <a:hlink>
        <a:srgbClr val="2567A7"/>
      </a:hlink>
      <a:folHlink>
        <a:srgbClr val="2567A7"/>
      </a:folHlink>
    </a:clrScheme>
    <a:fontScheme name="NI PPT2005">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lg" len="lg"/>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lg" len="lg"/>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CER_Template_2009 1">
        <a:dk1>
          <a:srgbClr val="000000"/>
        </a:dk1>
        <a:lt1>
          <a:srgbClr val="FFFFFF"/>
        </a:lt1>
        <a:dk2>
          <a:srgbClr val="000000"/>
        </a:dk2>
        <a:lt2>
          <a:srgbClr val="B5BABD"/>
        </a:lt2>
        <a:accent1>
          <a:srgbClr val="2567A7"/>
        </a:accent1>
        <a:accent2>
          <a:srgbClr val="EDB72E"/>
        </a:accent2>
        <a:accent3>
          <a:srgbClr val="AAAAAA"/>
        </a:accent3>
        <a:accent4>
          <a:srgbClr val="DADADA"/>
        </a:accent4>
        <a:accent5>
          <a:srgbClr val="ACB8D0"/>
        </a:accent5>
        <a:accent6>
          <a:srgbClr val="D7A629"/>
        </a:accent6>
        <a:hlink>
          <a:srgbClr val="2567A7"/>
        </a:hlink>
        <a:folHlink>
          <a:srgbClr val="2567A7"/>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I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Extern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ustomer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68754</TotalTime>
  <Words>9547</Words>
  <Application>Microsoft Office PowerPoint</Application>
  <PresentationFormat>On-screen Show (4:3)</PresentationFormat>
  <Paragraphs>718</Paragraphs>
  <Slides>72</Slides>
  <Notes>72</Notes>
  <HiddenSlides>14</HiddenSlides>
  <MMClips>0</MMClips>
  <ScaleCrop>false</ScaleCrop>
  <HeadingPairs>
    <vt:vector size="8" baseType="variant">
      <vt:variant>
        <vt:lpstr>Theme</vt:lpstr>
      </vt:variant>
      <vt:variant>
        <vt:i4>4</vt:i4>
      </vt:variant>
      <vt:variant>
        <vt:lpstr>Embedded OLE Servers</vt:lpstr>
      </vt:variant>
      <vt:variant>
        <vt:i4>2</vt:i4>
      </vt:variant>
      <vt:variant>
        <vt:lpstr>Slide Titles</vt:lpstr>
      </vt:variant>
      <vt:variant>
        <vt:i4>72</vt:i4>
      </vt:variant>
      <vt:variant>
        <vt:lpstr>Custom Shows</vt:lpstr>
      </vt:variant>
      <vt:variant>
        <vt:i4>1</vt:i4>
      </vt:variant>
    </vt:vector>
  </HeadingPairs>
  <TitlesOfParts>
    <vt:vector size="79" baseType="lpstr">
      <vt:lpstr>CER_Template_2009</vt:lpstr>
      <vt:lpstr>NI Confidential</vt:lpstr>
      <vt:lpstr>External</vt:lpstr>
      <vt:lpstr>Customer Confidential</vt:lpstr>
      <vt:lpstr>Photo Editor Photo</vt:lpstr>
      <vt:lpstr>Bitmap Image</vt:lpstr>
      <vt:lpstr>Slide 1</vt:lpstr>
      <vt:lpstr>Slide 2</vt:lpstr>
      <vt:lpstr>Today, We’ll Explore:</vt:lpstr>
      <vt:lpstr>The Origin of Test and Measurement</vt:lpstr>
      <vt:lpstr>Today’s Designs: Converging Complexity</vt:lpstr>
      <vt:lpstr>Today’s Challenges: The Traditional Approach</vt:lpstr>
      <vt:lpstr>Traditional Testing Solutions</vt:lpstr>
      <vt:lpstr>NI’s Value Proposition</vt:lpstr>
      <vt:lpstr>Market Shift Toward PXI for Automated Test </vt:lpstr>
      <vt:lpstr>BAE PXI-Based Synthetic Instrumentation</vt:lpstr>
      <vt:lpstr>Introduction to the NI Automated Test Platform</vt:lpstr>
      <vt:lpstr>Components of an Automated Test System</vt:lpstr>
      <vt:lpstr>Common Needs</vt:lpstr>
      <vt:lpstr>Test Executive – Build or Buy?</vt:lpstr>
      <vt:lpstr>TestStand Accelerates Construction and Deployment of Advanced Test Architectures</vt:lpstr>
      <vt:lpstr>NI TestStand – Test Management Software</vt:lpstr>
      <vt:lpstr>NI TestStand – Test Management Software</vt:lpstr>
      <vt:lpstr>Choosing a Development Environment</vt:lpstr>
      <vt:lpstr>PXI - The Industry-leading Platform for Test, Measurement and Control</vt:lpstr>
      <vt:lpstr>Complete PXI Instrumentation Portfolio</vt:lpstr>
      <vt:lpstr>NI Modular Instrumentation</vt:lpstr>
      <vt:lpstr>Fixturing/Mass Interconnects</vt:lpstr>
      <vt:lpstr>Case Study: Thales Communication  </vt:lpstr>
      <vt:lpstr>Case Study: Thales Communication  </vt:lpstr>
      <vt:lpstr>Case Study: Thales Communication  </vt:lpstr>
      <vt:lpstr>Getting Your Hands Dirty: Intro to the Hands-on Hardware</vt:lpstr>
      <vt:lpstr>The Challenge</vt:lpstr>
      <vt:lpstr>Testing an LED</vt:lpstr>
      <vt:lpstr>Slide 29</vt:lpstr>
      <vt:lpstr>Specifications for DMM and Switch</vt:lpstr>
      <vt:lpstr>Testing a Lowpass Filter</vt:lpstr>
      <vt:lpstr>Specifications for Digitizer and Arb</vt:lpstr>
      <vt:lpstr>Specifications for FlexRIO</vt:lpstr>
      <vt:lpstr>Switch Architectures</vt:lpstr>
      <vt:lpstr>Switch System Block Diagram</vt:lpstr>
      <vt:lpstr>SwitchExec Demonstration</vt:lpstr>
      <vt:lpstr>Exercise 1</vt:lpstr>
      <vt:lpstr>Coffee Break</vt:lpstr>
      <vt:lpstr>Automated Test with  NI TestStand</vt:lpstr>
      <vt:lpstr>TestStand Components</vt:lpstr>
      <vt:lpstr>NI TestStand Sequence Editor</vt:lpstr>
      <vt:lpstr>Sequence Editor – Insertion Palette </vt:lpstr>
      <vt:lpstr>Sequence Editor – Steps Pane</vt:lpstr>
      <vt:lpstr>Sequence Editor – Sequences Pane</vt:lpstr>
      <vt:lpstr>Sequence Editor – Step Settings – Module Tab</vt:lpstr>
      <vt:lpstr>Sequence Editor – Single Pass vs. Test UUTs</vt:lpstr>
      <vt:lpstr>Exercise 2</vt:lpstr>
      <vt:lpstr>Hands-On Test System Creation</vt:lpstr>
      <vt:lpstr>Exercise 3</vt:lpstr>
      <vt:lpstr>Scaling up Production  with Parallel Testing</vt:lpstr>
      <vt:lpstr>Switch Hardware Topologies</vt:lpstr>
      <vt:lpstr>Increasing Hardware Utilization with Switching</vt:lpstr>
      <vt:lpstr>Switch Automation with NI TestStand</vt:lpstr>
      <vt:lpstr>Exercise 4</vt:lpstr>
      <vt:lpstr>Sequential vs. Parallel vs. Auto-scheduled Execution</vt:lpstr>
      <vt:lpstr>Resource Usage Profiler</vt:lpstr>
      <vt:lpstr>Switch System Block Diagram</vt:lpstr>
      <vt:lpstr>Switch System Block Diagram</vt:lpstr>
      <vt:lpstr>Exercise 5</vt:lpstr>
      <vt:lpstr>Test System Deployment</vt:lpstr>
      <vt:lpstr>TestStand Deployment</vt:lpstr>
      <vt:lpstr>Provided TestStand User Interfaces</vt:lpstr>
      <vt:lpstr>Our Customized LabVIEW User Interface</vt:lpstr>
      <vt:lpstr>Exercise 6</vt:lpstr>
      <vt:lpstr>National Instruments Services and Support</vt:lpstr>
      <vt:lpstr>ni.com</vt:lpstr>
      <vt:lpstr>New Test Requirement (optional)</vt:lpstr>
      <vt:lpstr>TestStand Execution Architecture – Process Model</vt:lpstr>
      <vt:lpstr>Solution for LEDs – Callbacks</vt:lpstr>
      <vt:lpstr>Optional - Exercise 7</vt:lpstr>
      <vt:lpstr>Switching Reference Diagram</vt:lpstr>
      <vt:lpstr>Slide 72</vt:lpstr>
      <vt:lpstr>Custom Show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Stefan Albert</dc:creator>
  <cp:lastModifiedBy>Johan Hillergren</cp:lastModifiedBy>
  <cp:revision>216</cp:revision>
  <dcterms:created xsi:type="dcterms:W3CDTF">2012-02-06T15:31:08Z</dcterms:created>
  <dcterms:modified xsi:type="dcterms:W3CDTF">2014-03-14T16:39:25Z</dcterms:modified>
</cp:coreProperties>
</file>