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tags/tag16.xml" ContentType="application/vnd.openxmlformats-officedocument.presentationml.tag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notesSlides/notesSlide39.xml" ContentType="application/vnd.openxmlformats-officedocument.presentationml.notesSlide+xml"/>
  <Override PartName="/ppt/tags/tag5.xml" ContentType="application/vnd.openxmlformats-officedocument.presentationml.tags+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tags/tag13.xml" ContentType="application/vnd.openxmlformats-officedocument.presentationml.tags+xml"/>
  <Override PartName="/ppt/diagrams/data3.xml" ContentType="application/vnd.openxmlformats-officedocument.drawingml.diagramData+xml"/>
  <Override PartName="/ppt/slides/slide49.xml" ContentType="application/vnd.openxmlformats-officedocument.presentationml.slide+xml"/>
  <Override PartName="/ppt/notesSlides/notesSlide4.xml" ContentType="application/vnd.openxmlformats-officedocument.presentationml.notesSlide+xml"/>
  <Override PartName="/ppt/tags/tag20.xml" ContentType="application/vnd.openxmlformats-officedocument.presentationml.tag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50.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37.xml" ContentType="application/vnd.openxmlformats-officedocument.presentationml.notesSlide+xml"/>
  <Override PartName="/ppt/tags/tag3.xml" ContentType="application/vnd.openxmlformats-officedocument.presentationml.tags+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diagrams/layout4.xml" ContentType="application/vnd.openxmlformats-officedocument.drawingml.diagramLayout+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tags/tag11.xml" ContentType="application/vnd.openxmlformats-officedocument.presentationml.tags+xml"/>
  <Override PartName="/ppt/diagrams/colors3.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648" r:id="rId2"/>
    <p:sldMasterId id="2147483671" r:id="rId3"/>
  </p:sldMasterIdLst>
  <p:notesMasterIdLst>
    <p:notesMasterId r:id="rId77"/>
  </p:notesMasterIdLst>
  <p:sldIdLst>
    <p:sldId id="272" r:id="rId4"/>
    <p:sldId id="273" r:id="rId5"/>
    <p:sldId id="274" r:id="rId6"/>
    <p:sldId id="276" r:id="rId7"/>
    <p:sldId id="277" r:id="rId8"/>
    <p:sldId id="278" r:id="rId9"/>
    <p:sldId id="279" r:id="rId10"/>
    <p:sldId id="375" r:id="rId11"/>
    <p:sldId id="280" r:id="rId12"/>
    <p:sldId id="282" r:id="rId13"/>
    <p:sldId id="283" r:id="rId14"/>
    <p:sldId id="402" r:id="rId15"/>
    <p:sldId id="405" r:id="rId16"/>
    <p:sldId id="362" r:id="rId17"/>
    <p:sldId id="284" r:id="rId18"/>
    <p:sldId id="285" r:id="rId19"/>
    <p:sldId id="286" r:id="rId20"/>
    <p:sldId id="363" r:id="rId21"/>
    <p:sldId id="290" r:id="rId22"/>
    <p:sldId id="293" r:id="rId23"/>
    <p:sldId id="294" r:id="rId24"/>
    <p:sldId id="296" r:id="rId25"/>
    <p:sldId id="297" r:id="rId26"/>
    <p:sldId id="299" r:id="rId27"/>
    <p:sldId id="298" r:id="rId28"/>
    <p:sldId id="301" r:id="rId29"/>
    <p:sldId id="302" r:id="rId30"/>
    <p:sldId id="303" r:id="rId31"/>
    <p:sldId id="407" r:id="rId32"/>
    <p:sldId id="317" r:id="rId33"/>
    <p:sldId id="318" r:id="rId34"/>
    <p:sldId id="319" r:id="rId35"/>
    <p:sldId id="320" r:id="rId36"/>
    <p:sldId id="321" r:id="rId37"/>
    <p:sldId id="322" r:id="rId38"/>
    <p:sldId id="323" r:id="rId39"/>
    <p:sldId id="327" r:id="rId40"/>
    <p:sldId id="328" r:id="rId41"/>
    <p:sldId id="329" r:id="rId42"/>
    <p:sldId id="376" r:id="rId43"/>
    <p:sldId id="377" r:id="rId44"/>
    <p:sldId id="333" r:id="rId45"/>
    <p:sldId id="395" r:id="rId46"/>
    <p:sldId id="396" r:id="rId47"/>
    <p:sldId id="397" r:id="rId48"/>
    <p:sldId id="389" r:id="rId49"/>
    <p:sldId id="390" r:id="rId50"/>
    <p:sldId id="384" r:id="rId51"/>
    <p:sldId id="379" r:id="rId52"/>
    <p:sldId id="385" r:id="rId53"/>
    <p:sldId id="386" r:id="rId54"/>
    <p:sldId id="387" r:id="rId55"/>
    <p:sldId id="400" r:id="rId56"/>
    <p:sldId id="408" r:id="rId57"/>
    <p:sldId id="388" r:id="rId58"/>
    <p:sldId id="398" r:id="rId59"/>
    <p:sldId id="334" r:id="rId60"/>
    <p:sldId id="335" r:id="rId61"/>
    <p:sldId id="370" r:id="rId62"/>
    <p:sldId id="371" r:id="rId63"/>
    <p:sldId id="373" r:id="rId64"/>
    <p:sldId id="340" r:id="rId65"/>
    <p:sldId id="341" r:id="rId66"/>
    <p:sldId id="346" r:id="rId67"/>
    <p:sldId id="401" r:id="rId68"/>
    <p:sldId id="399" r:id="rId69"/>
    <p:sldId id="352" r:id="rId70"/>
    <p:sldId id="359" r:id="rId71"/>
    <p:sldId id="360" r:id="rId72"/>
    <p:sldId id="361" r:id="rId73"/>
    <p:sldId id="366" r:id="rId74"/>
    <p:sldId id="368" r:id="rId75"/>
    <p:sldId id="358" r:id="rId76"/>
  </p:sldIdLst>
  <p:sldSz cx="9144000" cy="6858000" type="screen4x3"/>
  <p:notesSz cx="7315200" cy="9601200"/>
  <p:defaultText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66A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2" autoAdjust="0"/>
    <p:restoredTop sz="64348" autoAdjust="0"/>
  </p:normalViewPr>
  <p:slideViewPr>
    <p:cSldViewPr snapToGrid="0" showGuides="1">
      <p:cViewPr varScale="1">
        <p:scale>
          <a:sx n="53" d="100"/>
          <a:sy n="53" d="100"/>
        </p:scale>
        <p:origin x="-2394" y="-102"/>
      </p:cViewPr>
      <p:guideLst>
        <p:guide orient="horz" pos="2046"/>
        <p:guide pos="2880"/>
      </p:guideLst>
    </p:cSldViewPr>
  </p:slid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1B20AD-CF87-4CBC-82AA-B52702E923C0}"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B89C5116-A680-4A93-A9F4-876963D9E162}">
      <dgm:prSet phldrT="[Text]"/>
      <dgm:spPr/>
      <dgm:t>
        <a:bodyPr/>
        <a:lstStyle/>
        <a:p>
          <a:r>
            <a:rPr lang="en-US" b="1" dirty="0" smtClean="0">
              <a:latin typeface="Univers Com 45 Light" pitchFamily="34" charset="0"/>
            </a:rPr>
            <a:t>Final Year Design</a:t>
          </a:r>
          <a:endParaRPr lang="en-US" b="1" dirty="0">
            <a:latin typeface="Univers Com 45 Light" pitchFamily="34" charset="0"/>
          </a:endParaRPr>
        </a:p>
      </dgm:t>
    </dgm:pt>
    <dgm:pt modelId="{56A70D66-A8E4-4007-8EE9-B3A065AC69F7}" type="parTrans" cxnId="{4AFADC69-5C53-4478-878E-50C302D1C01E}">
      <dgm:prSet/>
      <dgm:spPr/>
      <dgm:t>
        <a:bodyPr/>
        <a:lstStyle/>
        <a:p>
          <a:endParaRPr lang="en-US"/>
        </a:p>
      </dgm:t>
    </dgm:pt>
    <dgm:pt modelId="{70E25377-357E-4BFB-AF42-F013B6C2F863}" type="sibTrans" cxnId="{4AFADC69-5C53-4478-878E-50C302D1C01E}">
      <dgm:prSet/>
      <dgm:spPr/>
      <dgm:t>
        <a:bodyPr/>
        <a:lstStyle/>
        <a:p>
          <a:endParaRPr lang="en-US"/>
        </a:p>
      </dgm:t>
    </dgm:pt>
    <dgm:pt modelId="{09413CBF-13CA-4DEE-A5DB-CB8470E46F0E}">
      <dgm:prSet phldrT="[Text]"/>
      <dgm:spPr/>
      <dgm:t>
        <a:bodyPr/>
        <a:lstStyle/>
        <a:p>
          <a:r>
            <a:rPr lang="en-US" dirty="0" smtClean="0"/>
            <a:t>Controls</a:t>
          </a:r>
          <a:endParaRPr lang="en-US" dirty="0"/>
        </a:p>
      </dgm:t>
    </dgm:pt>
    <dgm:pt modelId="{DB54EDFE-CD75-41B4-A541-B4B56DE15E7D}" type="parTrans" cxnId="{CBE0EA03-5005-4056-9620-FB4AD1DDD28A}">
      <dgm:prSet/>
      <dgm:spPr/>
      <dgm:t>
        <a:bodyPr/>
        <a:lstStyle/>
        <a:p>
          <a:endParaRPr lang="en-US"/>
        </a:p>
      </dgm:t>
    </dgm:pt>
    <dgm:pt modelId="{822D4F88-65F7-4E07-BBF2-7CA345B155FB}" type="sibTrans" cxnId="{CBE0EA03-5005-4056-9620-FB4AD1DDD28A}">
      <dgm:prSet/>
      <dgm:spPr/>
      <dgm:t>
        <a:bodyPr/>
        <a:lstStyle/>
        <a:p>
          <a:endParaRPr lang="en-US"/>
        </a:p>
      </dgm:t>
    </dgm:pt>
    <dgm:pt modelId="{905AC831-4BB8-4EB9-AD40-022B3D8D445C}">
      <dgm:prSet phldrT="[Text]"/>
      <dgm:spPr/>
      <dgm:t>
        <a:bodyPr/>
        <a:lstStyle/>
        <a:p>
          <a:r>
            <a:rPr lang="en-US" dirty="0" smtClean="0"/>
            <a:t>Mechatronics</a:t>
          </a:r>
          <a:endParaRPr lang="en-US" dirty="0"/>
        </a:p>
      </dgm:t>
    </dgm:pt>
    <dgm:pt modelId="{DB652BF6-E5AF-44D4-A0A0-E0AFE9DF6EF6}" type="parTrans" cxnId="{0CCF9244-1063-4602-A009-BA21B392F374}">
      <dgm:prSet/>
      <dgm:spPr/>
      <dgm:t>
        <a:bodyPr/>
        <a:lstStyle/>
        <a:p>
          <a:endParaRPr lang="en-US"/>
        </a:p>
      </dgm:t>
    </dgm:pt>
    <dgm:pt modelId="{84B7C020-305B-4528-A13B-CA21F741C113}" type="sibTrans" cxnId="{0CCF9244-1063-4602-A009-BA21B392F374}">
      <dgm:prSet/>
      <dgm:spPr/>
      <dgm:t>
        <a:bodyPr/>
        <a:lstStyle/>
        <a:p>
          <a:endParaRPr lang="en-US"/>
        </a:p>
      </dgm:t>
    </dgm:pt>
    <dgm:pt modelId="{DE3C4361-DEAC-4376-B799-CDE270F53DDF}">
      <dgm:prSet phldrT="[Text]"/>
      <dgm:spPr/>
      <dgm:t>
        <a:bodyPr/>
        <a:lstStyle/>
        <a:p>
          <a:r>
            <a:rPr lang="en-US" dirty="0" smtClean="0"/>
            <a:t>Embedded Systems</a:t>
          </a:r>
          <a:endParaRPr lang="en-US" dirty="0"/>
        </a:p>
      </dgm:t>
    </dgm:pt>
    <dgm:pt modelId="{D4B1D4BD-6CED-4F58-8201-1F1D09D81B2F}" type="parTrans" cxnId="{48084D58-D2E6-47B9-8ADC-5DFE9C27B67A}">
      <dgm:prSet/>
      <dgm:spPr/>
      <dgm:t>
        <a:bodyPr/>
        <a:lstStyle/>
        <a:p>
          <a:endParaRPr lang="en-US"/>
        </a:p>
      </dgm:t>
    </dgm:pt>
    <dgm:pt modelId="{59CE850C-E794-447F-AEA4-3E20A932D2B2}" type="sibTrans" cxnId="{48084D58-D2E6-47B9-8ADC-5DFE9C27B67A}">
      <dgm:prSet/>
      <dgm:spPr/>
      <dgm:t>
        <a:bodyPr/>
        <a:lstStyle/>
        <a:p>
          <a:endParaRPr lang="en-US"/>
        </a:p>
      </dgm:t>
    </dgm:pt>
    <dgm:pt modelId="{BAD04C2E-72AE-44CB-BA98-E4D14B41ADC0}">
      <dgm:prSet phldrT="[Text]"/>
      <dgm:spPr/>
      <dgm:t>
        <a:bodyPr/>
        <a:lstStyle/>
        <a:p>
          <a:r>
            <a:rPr lang="en-US" dirty="0" smtClean="0"/>
            <a:t>Robotics</a:t>
          </a:r>
          <a:endParaRPr lang="en-US" dirty="0"/>
        </a:p>
      </dgm:t>
    </dgm:pt>
    <dgm:pt modelId="{2EE78BD8-4D37-4F04-AA92-425112D4A357}" type="parTrans" cxnId="{C81B606E-DA55-4354-9329-CB6874B766A0}">
      <dgm:prSet/>
      <dgm:spPr/>
      <dgm:t>
        <a:bodyPr/>
        <a:lstStyle/>
        <a:p>
          <a:endParaRPr lang="en-US"/>
        </a:p>
      </dgm:t>
    </dgm:pt>
    <dgm:pt modelId="{ADBD9712-2D8D-4342-88C3-43983F284E9F}" type="sibTrans" cxnId="{C81B606E-DA55-4354-9329-CB6874B766A0}">
      <dgm:prSet/>
      <dgm:spPr/>
      <dgm:t>
        <a:bodyPr/>
        <a:lstStyle/>
        <a:p>
          <a:endParaRPr lang="en-US"/>
        </a:p>
      </dgm:t>
    </dgm:pt>
    <dgm:pt modelId="{4C277C5D-FBC4-4501-ABB2-22FA1E323640}" type="pres">
      <dgm:prSet presAssocID="{C31B20AD-CF87-4CBC-82AA-B52702E923C0}" presName="diagram" presStyleCnt="0">
        <dgm:presLayoutVars>
          <dgm:chMax val="1"/>
          <dgm:dir/>
          <dgm:animLvl val="ctr"/>
          <dgm:resizeHandles val="exact"/>
        </dgm:presLayoutVars>
      </dgm:prSet>
      <dgm:spPr/>
      <dgm:t>
        <a:bodyPr/>
        <a:lstStyle/>
        <a:p>
          <a:endParaRPr lang="en-US"/>
        </a:p>
      </dgm:t>
    </dgm:pt>
    <dgm:pt modelId="{D2535968-4E13-4087-8B78-305BD960DD66}" type="pres">
      <dgm:prSet presAssocID="{C31B20AD-CF87-4CBC-82AA-B52702E923C0}" presName="matrix" presStyleCnt="0"/>
      <dgm:spPr/>
    </dgm:pt>
    <dgm:pt modelId="{23752D69-D123-4370-93BA-266A520F61C5}" type="pres">
      <dgm:prSet presAssocID="{C31B20AD-CF87-4CBC-82AA-B52702E923C0}" presName="tile1" presStyleLbl="node1" presStyleIdx="0" presStyleCnt="4"/>
      <dgm:spPr/>
      <dgm:t>
        <a:bodyPr/>
        <a:lstStyle/>
        <a:p>
          <a:endParaRPr lang="en-US"/>
        </a:p>
      </dgm:t>
    </dgm:pt>
    <dgm:pt modelId="{7EF146ED-F0E8-48B6-9526-576F659588ED}" type="pres">
      <dgm:prSet presAssocID="{C31B20AD-CF87-4CBC-82AA-B52702E923C0}" presName="tile1text" presStyleLbl="node1" presStyleIdx="0" presStyleCnt="4">
        <dgm:presLayoutVars>
          <dgm:chMax val="0"/>
          <dgm:chPref val="0"/>
          <dgm:bulletEnabled val="1"/>
        </dgm:presLayoutVars>
      </dgm:prSet>
      <dgm:spPr/>
      <dgm:t>
        <a:bodyPr/>
        <a:lstStyle/>
        <a:p>
          <a:endParaRPr lang="en-US"/>
        </a:p>
      </dgm:t>
    </dgm:pt>
    <dgm:pt modelId="{EF33783C-C661-4D82-B56F-724C14C547E4}" type="pres">
      <dgm:prSet presAssocID="{C31B20AD-CF87-4CBC-82AA-B52702E923C0}" presName="tile2" presStyleLbl="node1" presStyleIdx="1" presStyleCnt="4"/>
      <dgm:spPr/>
      <dgm:t>
        <a:bodyPr/>
        <a:lstStyle/>
        <a:p>
          <a:endParaRPr lang="en-US"/>
        </a:p>
      </dgm:t>
    </dgm:pt>
    <dgm:pt modelId="{B0D8BBC2-7467-4E0F-9445-E819CB71E150}" type="pres">
      <dgm:prSet presAssocID="{C31B20AD-CF87-4CBC-82AA-B52702E923C0}" presName="tile2text" presStyleLbl="node1" presStyleIdx="1" presStyleCnt="4">
        <dgm:presLayoutVars>
          <dgm:chMax val="0"/>
          <dgm:chPref val="0"/>
          <dgm:bulletEnabled val="1"/>
        </dgm:presLayoutVars>
      </dgm:prSet>
      <dgm:spPr/>
      <dgm:t>
        <a:bodyPr/>
        <a:lstStyle/>
        <a:p>
          <a:endParaRPr lang="en-US"/>
        </a:p>
      </dgm:t>
    </dgm:pt>
    <dgm:pt modelId="{052A2BC6-0D77-440B-AAD0-7563BDF2B519}" type="pres">
      <dgm:prSet presAssocID="{C31B20AD-CF87-4CBC-82AA-B52702E923C0}" presName="tile3" presStyleLbl="node1" presStyleIdx="2" presStyleCnt="4"/>
      <dgm:spPr/>
      <dgm:t>
        <a:bodyPr/>
        <a:lstStyle/>
        <a:p>
          <a:endParaRPr lang="en-US"/>
        </a:p>
      </dgm:t>
    </dgm:pt>
    <dgm:pt modelId="{D97D4AD7-31FA-4DF0-8A17-304FE665BAB2}" type="pres">
      <dgm:prSet presAssocID="{C31B20AD-CF87-4CBC-82AA-B52702E923C0}" presName="tile3text" presStyleLbl="node1" presStyleIdx="2" presStyleCnt="4">
        <dgm:presLayoutVars>
          <dgm:chMax val="0"/>
          <dgm:chPref val="0"/>
          <dgm:bulletEnabled val="1"/>
        </dgm:presLayoutVars>
      </dgm:prSet>
      <dgm:spPr/>
      <dgm:t>
        <a:bodyPr/>
        <a:lstStyle/>
        <a:p>
          <a:endParaRPr lang="en-US"/>
        </a:p>
      </dgm:t>
    </dgm:pt>
    <dgm:pt modelId="{5A8BFB63-AB68-40AF-8ADC-4101F34647F4}" type="pres">
      <dgm:prSet presAssocID="{C31B20AD-CF87-4CBC-82AA-B52702E923C0}" presName="tile4" presStyleLbl="node1" presStyleIdx="3" presStyleCnt="4" custLinFactNeighborY="1250"/>
      <dgm:spPr/>
      <dgm:t>
        <a:bodyPr/>
        <a:lstStyle/>
        <a:p>
          <a:endParaRPr lang="en-US"/>
        </a:p>
      </dgm:t>
    </dgm:pt>
    <dgm:pt modelId="{A55E9404-02DE-4FFA-B345-1BA72A102C46}" type="pres">
      <dgm:prSet presAssocID="{C31B20AD-CF87-4CBC-82AA-B52702E923C0}" presName="tile4text" presStyleLbl="node1" presStyleIdx="3" presStyleCnt="4">
        <dgm:presLayoutVars>
          <dgm:chMax val="0"/>
          <dgm:chPref val="0"/>
          <dgm:bulletEnabled val="1"/>
        </dgm:presLayoutVars>
      </dgm:prSet>
      <dgm:spPr/>
      <dgm:t>
        <a:bodyPr/>
        <a:lstStyle/>
        <a:p>
          <a:endParaRPr lang="en-US"/>
        </a:p>
      </dgm:t>
    </dgm:pt>
    <dgm:pt modelId="{B1215CA1-ADAF-4115-B238-D245379417D9}" type="pres">
      <dgm:prSet presAssocID="{C31B20AD-CF87-4CBC-82AA-B52702E923C0}" presName="centerTile" presStyleLbl="fgShp" presStyleIdx="0" presStyleCnt="1" custScaleX="108333" custScaleY="120000">
        <dgm:presLayoutVars>
          <dgm:chMax val="0"/>
          <dgm:chPref val="0"/>
        </dgm:presLayoutVars>
      </dgm:prSet>
      <dgm:spPr/>
      <dgm:t>
        <a:bodyPr/>
        <a:lstStyle/>
        <a:p>
          <a:endParaRPr lang="en-US"/>
        </a:p>
      </dgm:t>
    </dgm:pt>
  </dgm:ptLst>
  <dgm:cxnLst>
    <dgm:cxn modelId="{9E3ABAAE-5261-4779-A398-BC0BBBCD9E60}" type="presOf" srcId="{905AC831-4BB8-4EB9-AD40-022B3D8D445C}" destId="{B0D8BBC2-7467-4E0F-9445-E819CB71E150}" srcOrd="1" destOrd="0" presId="urn:microsoft.com/office/officeart/2005/8/layout/matrix1"/>
    <dgm:cxn modelId="{0CCF9244-1063-4602-A009-BA21B392F374}" srcId="{B89C5116-A680-4A93-A9F4-876963D9E162}" destId="{905AC831-4BB8-4EB9-AD40-022B3D8D445C}" srcOrd="1" destOrd="0" parTransId="{DB652BF6-E5AF-44D4-A0A0-E0AFE9DF6EF6}" sibTransId="{84B7C020-305B-4528-A13B-CA21F741C113}"/>
    <dgm:cxn modelId="{00643323-26D8-41F5-876A-74F5735DBD54}" type="presOf" srcId="{B89C5116-A680-4A93-A9F4-876963D9E162}" destId="{B1215CA1-ADAF-4115-B238-D245379417D9}" srcOrd="0" destOrd="0" presId="urn:microsoft.com/office/officeart/2005/8/layout/matrix1"/>
    <dgm:cxn modelId="{E42B5E80-412E-42B6-8FE8-2D0B14791F0A}" type="presOf" srcId="{DE3C4361-DEAC-4376-B799-CDE270F53DDF}" destId="{D97D4AD7-31FA-4DF0-8A17-304FE665BAB2}" srcOrd="1" destOrd="0" presId="urn:microsoft.com/office/officeart/2005/8/layout/matrix1"/>
    <dgm:cxn modelId="{9054E25C-664C-43C6-9582-1D2916041B64}" type="presOf" srcId="{905AC831-4BB8-4EB9-AD40-022B3D8D445C}" destId="{EF33783C-C661-4D82-B56F-724C14C547E4}" srcOrd="0" destOrd="0" presId="urn:microsoft.com/office/officeart/2005/8/layout/matrix1"/>
    <dgm:cxn modelId="{AAB8F7B0-1367-4355-BFA3-F550309B0549}" type="presOf" srcId="{09413CBF-13CA-4DEE-A5DB-CB8470E46F0E}" destId="{7EF146ED-F0E8-48B6-9526-576F659588ED}" srcOrd="1" destOrd="0" presId="urn:microsoft.com/office/officeart/2005/8/layout/matrix1"/>
    <dgm:cxn modelId="{A08FDEF7-7720-47F5-B169-57DA6A0A4196}" type="presOf" srcId="{BAD04C2E-72AE-44CB-BA98-E4D14B41ADC0}" destId="{5A8BFB63-AB68-40AF-8ADC-4101F34647F4}" srcOrd="0" destOrd="0" presId="urn:microsoft.com/office/officeart/2005/8/layout/matrix1"/>
    <dgm:cxn modelId="{48084D58-D2E6-47B9-8ADC-5DFE9C27B67A}" srcId="{B89C5116-A680-4A93-A9F4-876963D9E162}" destId="{DE3C4361-DEAC-4376-B799-CDE270F53DDF}" srcOrd="2" destOrd="0" parTransId="{D4B1D4BD-6CED-4F58-8201-1F1D09D81B2F}" sibTransId="{59CE850C-E794-447F-AEA4-3E20A932D2B2}"/>
    <dgm:cxn modelId="{6DA3DC75-DF1B-476F-8CBE-256BA61460EC}" type="presOf" srcId="{DE3C4361-DEAC-4376-B799-CDE270F53DDF}" destId="{052A2BC6-0D77-440B-AAD0-7563BDF2B519}" srcOrd="0" destOrd="0" presId="urn:microsoft.com/office/officeart/2005/8/layout/matrix1"/>
    <dgm:cxn modelId="{36C92A2E-F0C3-42B7-8469-D1FC0EA7071E}" type="presOf" srcId="{C31B20AD-CF87-4CBC-82AA-B52702E923C0}" destId="{4C277C5D-FBC4-4501-ABB2-22FA1E323640}" srcOrd="0" destOrd="0" presId="urn:microsoft.com/office/officeart/2005/8/layout/matrix1"/>
    <dgm:cxn modelId="{CBE0EA03-5005-4056-9620-FB4AD1DDD28A}" srcId="{B89C5116-A680-4A93-A9F4-876963D9E162}" destId="{09413CBF-13CA-4DEE-A5DB-CB8470E46F0E}" srcOrd="0" destOrd="0" parTransId="{DB54EDFE-CD75-41B4-A541-B4B56DE15E7D}" sibTransId="{822D4F88-65F7-4E07-BBF2-7CA345B155FB}"/>
    <dgm:cxn modelId="{83E5D356-00F2-44C1-8207-D46E07B3A6E1}" type="presOf" srcId="{09413CBF-13CA-4DEE-A5DB-CB8470E46F0E}" destId="{23752D69-D123-4370-93BA-266A520F61C5}" srcOrd="0" destOrd="0" presId="urn:microsoft.com/office/officeart/2005/8/layout/matrix1"/>
    <dgm:cxn modelId="{C81B606E-DA55-4354-9329-CB6874B766A0}" srcId="{B89C5116-A680-4A93-A9F4-876963D9E162}" destId="{BAD04C2E-72AE-44CB-BA98-E4D14B41ADC0}" srcOrd="3" destOrd="0" parTransId="{2EE78BD8-4D37-4F04-AA92-425112D4A357}" sibTransId="{ADBD9712-2D8D-4342-88C3-43983F284E9F}"/>
    <dgm:cxn modelId="{3DF0DCF3-6DCE-4269-9B49-134CAE3B5C40}" type="presOf" srcId="{BAD04C2E-72AE-44CB-BA98-E4D14B41ADC0}" destId="{A55E9404-02DE-4FFA-B345-1BA72A102C46}" srcOrd="1" destOrd="0" presId="urn:microsoft.com/office/officeart/2005/8/layout/matrix1"/>
    <dgm:cxn modelId="{4AFADC69-5C53-4478-878E-50C302D1C01E}" srcId="{C31B20AD-CF87-4CBC-82AA-B52702E923C0}" destId="{B89C5116-A680-4A93-A9F4-876963D9E162}" srcOrd="0" destOrd="0" parTransId="{56A70D66-A8E4-4007-8EE9-B3A065AC69F7}" sibTransId="{70E25377-357E-4BFB-AF42-F013B6C2F863}"/>
    <dgm:cxn modelId="{E4E7460E-8328-421F-B6D3-A1057EB923F0}" type="presParOf" srcId="{4C277C5D-FBC4-4501-ABB2-22FA1E323640}" destId="{D2535968-4E13-4087-8B78-305BD960DD66}" srcOrd="0" destOrd="0" presId="urn:microsoft.com/office/officeart/2005/8/layout/matrix1"/>
    <dgm:cxn modelId="{14673834-F510-469D-BDB6-F636154473F1}" type="presParOf" srcId="{D2535968-4E13-4087-8B78-305BD960DD66}" destId="{23752D69-D123-4370-93BA-266A520F61C5}" srcOrd="0" destOrd="0" presId="urn:microsoft.com/office/officeart/2005/8/layout/matrix1"/>
    <dgm:cxn modelId="{78660144-CC25-4B64-9362-4B648344CCE2}" type="presParOf" srcId="{D2535968-4E13-4087-8B78-305BD960DD66}" destId="{7EF146ED-F0E8-48B6-9526-576F659588ED}" srcOrd="1" destOrd="0" presId="urn:microsoft.com/office/officeart/2005/8/layout/matrix1"/>
    <dgm:cxn modelId="{450268C7-CC26-4957-9727-E29CD6F204CC}" type="presParOf" srcId="{D2535968-4E13-4087-8B78-305BD960DD66}" destId="{EF33783C-C661-4D82-B56F-724C14C547E4}" srcOrd="2" destOrd="0" presId="urn:microsoft.com/office/officeart/2005/8/layout/matrix1"/>
    <dgm:cxn modelId="{3C77457B-DD55-485B-B2D7-65C63DAB681C}" type="presParOf" srcId="{D2535968-4E13-4087-8B78-305BD960DD66}" destId="{B0D8BBC2-7467-4E0F-9445-E819CB71E150}" srcOrd="3" destOrd="0" presId="urn:microsoft.com/office/officeart/2005/8/layout/matrix1"/>
    <dgm:cxn modelId="{922ADD7B-5224-40AB-A3C6-44E1DCA20EE0}" type="presParOf" srcId="{D2535968-4E13-4087-8B78-305BD960DD66}" destId="{052A2BC6-0D77-440B-AAD0-7563BDF2B519}" srcOrd="4" destOrd="0" presId="urn:microsoft.com/office/officeart/2005/8/layout/matrix1"/>
    <dgm:cxn modelId="{1C019646-2D40-4B24-A662-D50BBC401654}" type="presParOf" srcId="{D2535968-4E13-4087-8B78-305BD960DD66}" destId="{D97D4AD7-31FA-4DF0-8A17-304FE665BAB2}" srcOrd="5" destOrd="0" presId="urn:microsoft.com/office/officeart/2005/8/layout/matrix1"/>
    <dgm:cxn modelId="{DD0E061F-5510-4235-9A6A-8A0322C00C5F}" type="presParOf" srcId="{D2535968-4E13-4087-8B78-305BD960DD66}" destId="{5A8BFB63-AB68-40AF-8ADC-4101F34647F4}" srcOrd="6" destOrd="0" presId="urn:microsoft.com/office/officeart/2005/8/layout/matrix1"/>
    <dgm:cxn modelId="{A0948A7E-299D-474C-BC13-12C0EA3BF156}" type="presParOf" srcId="{D2535968-4E13-4087-8B78-305BD960DD66}" destId="{A55E9404-02DE-4FFA-B345-1BA72A102C46}" srcOrd="7" destOrd="0" presId="urn:microsoft.com/office/officeart/2005/8/layout/matrix1"/>
    <dgm:cxn modelId="{59F0CB06-5FF1-4E26-AB45-D0A3BFEE320F}" type="presParOf" srcId="{4C277C5D-FBC4-4501-ABB2-22FA1E323640}" destId="{B1215CA1-ADAF-4115-B238-D245379417D9}" srcOrd="1" destOrd="0" presId="urn:microsoft.com/office/officeart/2005/8/layout/matrix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214E49-1B47-4DA9-A309-E0714C1803ED}"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7A1B4773-A8C7-4149-B259-0735BF0E46E3}">
      <dgm:prSet phldrT="[Text]" custT="1"/>
      <dgm:spPr/>
      <dgm:t>
        <a:bodyPr/>
        <a:lstStyle/>
        <a:p>
          <a:pPr>
            <a:spcAft>
              <a:spcPts val="20"/>
            </a:spcAft>
          </a:pPr>
          <a:r>
            <a:rPr lang="en-US" sz="2400" dirty="0" smtClean="0"/>
            <a:t>Deploy to Hardware Through LabVIEW</a:t>
          </a:r>
          <a:endParaRPr lang="en-US" sz="2400" dirty="0"/>
        </a:p>
      </dgm:t>
    </dgm:pt>
    <dgm:pt modelId="{358C479D-8F16-4ACF-9978-C42F31B98F1A}" type="parTrans" cxnId="{4CCF04BD-76E3-4B5C-AB34-B170EE8959ED}">
      <dgm:prSet/>
      <dgm:spPr/>
      <dgm:t>
        <a:bodyPr/>
        <a:lstStyle/>
        <a:p>
          <a:endParaRPr lang="en-US"/>
        </a:p>
      </dgm:t>
    </dgm:pt>
    <dgm:pt modelId="{02999210-CBFD-4FA4-A845-DBC2698BEFB5}" type="sibTrans" cxnId="{4CCF04BD-76E3-4B5C-AB34-B170EE8959ED}">
      <dgm:prSet/>
      <dgm:spPr/>
      <dgm:t>
        <a:bodyPr/>
        <a:lstStyle/>
        <a:p>
          <a:endParaRPr lang="en-US"/>
        </a:p>
      </dgm:t>
    </dgm:pt>
    <dgm:pt modelId="{33F616E5-3ED0-4EAC-B8C4-3EFA224CF2B6}">
      <dgm:prSet phldrT="[Text]" custT="1"/>
      <dgm:spPr/>
      <dgm:t>
        <a:bodyPr/>
        <a:lstStyle/>
        <a:p>
          <a:r>
            <a:rPr lang="en-US" sz="2000" dirty="0" smtClean="0"/>
            <a:t>The </a:t>
          </a:r>
          <a:r>
            <a:rPr lang="en-US" sz="2000" dirty="0" err="1" smtClean="0"/>
            <a:t>MathWorks</a:t>
          </a:r>
          <a:r>
            <a:rPr lang="en-US" sz="2000" dirty="0" smtClean="0"/>
            <a:t> Inc. software development environment</a:t>
          </a:r>
          <a:endParaRPr lang="en-US" sz="2000" dirty="0"/>
        </a:p>
      </dgm:t>
    </dgm:pt>
    <dgm:pt modelId="{4EABF7DB-C0AD-45C1-BA82-5918964979D7}" type="parTrans" cxnId="{D4CC5A7F-CBFC-4518-8A1B-F3C860A6FD69}">
      <dgm:prSet/>
      <dgm:spPr/>
      <dgm:t>
        <a:bodyPr/>
        <a:lstStyle/>
        <a:p>
          <a:endParaRPr lang="en-US"/>
        </a:p>
      </dgm:t>
    </dgm:pt>
    <dgm:pt modelId="{B201F23A-E1CB-49F0-8026-CD1F19A1059D}" type="sibTrans" cxnId="{D4CC5A7F-CBFC-4518-8A1B-F3C860A6FD69}">
      <dgm:prSet/>
      <dgm:spPr/>
      <dgm:t>
        <a:bodyPr/>
        <a:lstStyle/>
        <a:p>
          <a:endParaRPr lang="en-US"/>
        </a:p>
      </dgm:t>
    </dgm:pt>
    <dgm:pt modelId="{D722629C-4924-4834-A7FB-7C8F8C01BCC9}">
      <dgm:prSet phldrT="[Text]" custT="1"/>
      <dgm:spPr/>
      <dgm:t>
        <a:bodyPr/>
        <a:lstStyle/>
        <a:p>
          <a:r>
            <a:rPr lang="en-US" sz="2000" dirty="0" smtClean="0"/>
            <a:t>MATLAB</a:t>
          </a:r>
          <a:r>
            <a:rPr lang="en-US" sz="2000" baseline="30000" dirty="0" smtClean="0">
              <a:solidFill>
                <a:schemeClr val="bg1"/>
              </a:solidFill>
              <a:latin typeface="Arial Narrow" pitchFamily="34" charset="0"/>
            </a:rPr>
            <a:t>®</a:t>
          </a:r>
          <a:endParaRPr lang="en-US" sz="2000" dirty="0">
            <a:solidFill>
              <a:schemeClr val="bg1"/>
            </a:solidFill>
          </a:endParaRPr>
        </a:p>
      </dgm:t>
    </dgm:pt>
    <dgm:pt modelId="{54DEC19E-CB9D-41A2-B55C-79BBD2432E0F}" type="parTrans" cxnId="{D32DF9A6-35B6-42CC-99DE-9D9264E43C9C}">
      <dgm:prSet/>
      <dgm:spPr/>
      <dgm:t>
        <a:bodyPr/>
        <a:lstStyle/>
        <a:p>
          <a:endParaRPr lang="en-US"/>
        </a:p>
      </dgm:t>
    </dgm:pt>
    <dgm:pt modelId="{3875B759-2140-4413-97E8-1B224135A9FF}" type="sibTrans" cxnId="{D32DF9A6-35B6-42CC-99DE-9D9264E43C9C}">
      <dgm:prSet/>
      <dgm:spPr/>
      <dgm:t>
        <a:bodyPr/>
        <a:lstStyle/>
        <a:p>
          <a:endParaRPr lang="en-US"/>
        </a:p>
      </dgm:t>
    </dgm:pt>
    <dgm:pt modelId="{EAA178C5-DCB8-45ED-9B29-CDBA32D48761}">
      <dgm:prSet phldrT="[Text]" custT="1"/>
      <dgm:spPr/>
      <dgm:t>
        <a:bodyPr/>
        <a:lstStyle/>
        <a:p>
          <a:r>
            <a:rPr lang="en-US" sz="2000" dirty="0" smtClean="0"/>
            <a:t>Simulink</a:t>
          </a:r>
          <a:r>
            <a:rPr lang="en-US" sz="2000" baseline="30000" dirty="0" smtClean="0">
              <a:solidFill>
                <a:schemeClr val="bg1"/>
              </a:solidFill>
              <a:latin typeface="Arial Narrow" pitchFamily="34" charset="0"/>
            </a:rPr>
            <a:t>®</a:t>
          </a:r>
          <a:endParaRPr lang="en-US" sz="2000" dirty="0"/>
        </a:p>
      </dgm:t>
    </dgm:pt>
    <dgm:pt modelId="{5596A088-4018-46AD-B998-E2B6E70C4054}" type="parTrans" cxnId="{10C8F393-18E8-481C-8AA5-BB7DB6BA4890}">
      <dgm:prSet/>
      <dgm:spPr/>
      <dgm:t>
        <a:bodyPr/>
        <a:lstStyle/>
        <a:p>
          <a:endParaRPr lang="en-US"/>
        </a:p>
      </dgm:t>
    </dgm:pt>
    <dgm:pt modelId="{E33D2FC6-E249-49CF-882D-4B8B419F57D1}" type="sibTrans" cxnId="{10C8F393-18E8-481C-8AA5-BB7DB6BA4890}">
      <dgm:prSet/>
      <dgm:spPr/>
      <dgm:t>
        <a:bodyPr/>
        <a:lstStyle/>
        <a:p>
          <a:endParaRPr lang="en-US"/>
        </a:p>
      </dgm:t>
    </dgm:pt>
    <dgm:pt modelId="{65168B5C-14CE-4947-A974-7D8801A608AF}">
      <dgm:prSet phldrT="[Text]" custT="1"/>
      <dgm:spPr/>
      <dgm:t>
        <a:bodyPr/>
        <a:lstStyle/>
        <a:p>
          <a:pPr marL="120650" indent="0" algn="l">
            <a:spcAft>
              <a:spcPts val="50"/>
            </a:spcAft>
          </a:pPr>
          <a:r>
            <a:rPr lang="en-US" sz="2000" dirty="0" smtClean="0"/>
            <a:t>Control Design &amp;</a:t>
          </a:r>
        </a:p>
        <a:p>
          <a:pPr marL="60325" indent="60325" algn="l">
            <a:spcAft>
              <a:spcPts val="50"/>
            </a:spcAft>
          </a:pPr>
          <a:r>
            <a:rPr lang="en-US" sz="2000" dirty="0" smtClean="0"/>
            <a:t>Simulation Module</a:t>
          </a:r>
          <a:endParaRPr lang="en-US" sz="2000" dirty="0"/>
        </a:p>
      </dgm:t>
    </dgm:pt>
    <dgm:pt modelId="{CE8206F5-7633-418C-B25A-E6BC20C7CF74}" type="parTrans" cxnId="{5FE61A84-7143-4758-ADF2-44AA2A48A13F}">
      <dgm:prSet/>
      <dgm:spPr/>
      <dgm:t>
        <a:bodyPr/>
        <a:lstStyle/>
        <a:p>
          <a:endParaRPr lang="en-US"/>
        </a:p>
      </dgm:t>
    </dgm:pt>
    <dgm:pt modelId="{BC96722C-F42E-4213-B031-91F6E7A8364E}" type="sibTrans" cxnId="{5FE61A84-7143-4758-ADF2-44AA2A48A13F}">
      <dgm:prSet/>
      <dgm:spPr/>
      <dgm:t>
        <a:bodyPr/>
        <a:lstStyle/>
        <a:p>
          <a:endParaRPr lang="en-US"/>
        </a:p>
      </dgm:t>
    </dgm:pt>
    <dgm:pt modelId="{FE270390-8697-4BA8-AC93-8A668EF9C3A5}">
      <dgm:prSet phldrT="[Text]" custT="1"/>
      <dgm:spPr/>
      <dgm:t>
        <a:bodyPr/>
        <a:lstStyle/>
        <a:p>
          <a:pPr marL="120650" indent="0" algn="l">
            <a:lnSpc>
              <a:spcPct val="100000"/>
            </a:lnSpc>
            <a:spcAft>
              <a:spcPts val="50"/>
            </a:spcAft>
          </a:pPr>
          <a:r>
            <a:rPr lang="en-US" sz="2000" dirty="0" smtClean="0"/>
            <a:t>MathScript RT</a:t>
          </a:r>
        </a:p>
        <a:p>
          <a:pPr marL="120650" indent="0" algn="l">
            <a:lnSpc>
              <a:spcPct val="100000"/>
            </a:lnSpc>
            <a:spcAft>
              <a:spcPts val="50"/>
            </a:spcAft>
          </a:pPr>
          <a:r>
            <a:rPr lang="en-US" sz="2000" dirty="0" smtClean="0"/>
            <a:t>Module</a:t>
          </a:r>
          <a:endParaRPr lang="en-US" sz="2000" dirty="0"/>
        </a:p>
      </dgm:t>
    </dgm:pt>
    <dgm:pt modelId="{8A0C812F-4E3A-4FD4-B513-44C66FB14027}" type="sibTrans" cxnId="{4256BC4C-9A1F-46AA-B578-1DE26D6F7FB4}">
      <dgm:prSet/>
      <dgm:spPr/>
      <dgm:t>
        <a:bodyPr/>
        <a:lstStyle/>
        <a:p>
          <a:endParaRPr lang="en-US"/>
        </a:p>
      </dgm:t>
    </dgm:pt>
    <dgm:pt modelId="{3EB5DEC9-9752-44BE-B625-6D694E7C3131}" type="parTrans" cxnId="{4256BC4C-9A1F-46AA-B578-1DE26D6F7FB4}">
      <dgm:prSet/>
      <dgm:spPr/>
      <dgm:t>
        <a:bodyPr/>
        <a:lstStyle/>
        <a:p>
          <a:endParaRPr lang="en-US"/>
        </a:p>
      </dgm:t>
    </dgm:pt>
    <dgm:pt modelId="{C4E21034-A2D9-4EFB-B0A8-81350409B9F8}" type="pres">
      <dgm:prSet presAssocID="{01214E49-1B47-4DA9-A309-E0714C1803ED}" presName="theList" presStyleCnt="0">
        <dgm:presLayoutVars>
          <dgm:dir/>
          <dgm:animLvl val="lvl"/>
          <dgm:resizeHandles val="exact"/>
        </dgm:presLayoutVars>
      </dgm:prSet>
      <dgm:spPr/>
      <dgm:t>
        <a:bodyPr/>
        <a:lstStyle/>
        <a:p>
          <a:endParaRPr lang="en-US"/>
        </a:p>
      </dgm:t>
    </dgm:pt>
    <dgm:pt modelId="{14DD800C-99E6-4091-ADB4-5801149CA334}" type="pres">
      <dgm:prSet presAssocID="{7A1B4773-A8C7-4149-B259-0735BF0E46E3}" presName="compNode" presStyleCnt="0"/>
      <dgm:spPr/>
    </dgm:pt>
    <dgm:pt modelId="{FFE92A43-5B6C-4D0A-8F86-7BB04F4F69CA}" type="pres">
      <dgm:prSet presAssocID="{7A1B4773-A8C7-4149-B259-0735BF0E46E3}" presName="aNode" presStyleLbl="bgShp" presStyleIdx="0" presStyleCnt="2" custScaleX="145282"/>
      <dgm:spPr/>
      <dgm:t>
        <a:bodyPr/>
        <a:lstStyle/>
        <a:p>
          <a:endParaRPr lang="en-US"/>
        </a:p>
      </dgm:t>
    </dgm:pt>
    <dgm:pt modelId="{11BA6E4C-EB59-45DD-B56E-8EE306E8CF6B}" type="pres">
      <dgm:prSet presAssocID="{7A1B4773-A8C7-4149-B259-0735BF0E46E3}" presName="textNode" presStyleLbl="bgShp" presStyleIdx="0" presStyleCnt="2"/>
      <dgm:spPr/>
      <dgm:t>
        <a:bodyPr/>
        <a:lstStyle/>
        <a:p>
          <a:endParaRPr lang="en-US"/>
        </a:p>
      </dgm:t>
    </dgm:pt>
    <dgm:pt modelId="{AF11A3C2-E15F-4ABC-BDDB-AF3755516F21}" type="pres">
      <dgm:prSet presAssocID="{7A1B4773-A8C7-4149-B259-0735BF0E46E3}" presName="compChildNode" presStyleCnt="0"/>
      <dgm:spPr/>
    </dgm:pt>
    <dgm:pt modelId="{6DB80B76-FCB8-4741-B430-D77187E38729}" type="pres">
      <dgm:prSet presAssocID="{7A1B4773-A8C7-4149-B259-0735BF0E46E3}" presName="theInnerList" presStyleCnt="0"/>
      <dgm:spPr/>
    </dgm:pt>
    <dgm:pt modelId="{FC4E4DA7-3A39-40F7-9393-E859940F1456}" type="pres">
      <dgm:prSet presAssocID="{FE270390-8697-4BA8-AC93-8A668EF9C3A5}" presName="childNode" presStyleLbl="node1" presStyleIdx="0" presStyleCnt="4" custScaleX="160907" custScaleY="89263" custLinFactNeighborX="-4949" custLinFactNeighborY="-62367">
        <dgm:presLayoutVars>
          <dgm:bulletEnabled val="1"/>
        </dgm:presLayoutVars>
      </dgm:prSet>
      <dgm:spPr/>
      <dgm:t>
        <a:bodyPr/>
        <a:lstStyle/>
        <a:p>
          <a:endParaRPr lang="en-US"/>
        </a:p>
      </dgm:t>
    </dgm:pt>
    <dgm:pt modelId="{2DDAE0F7-BA6D-4EF0-B53F-7DDBF7C03D51}" type="pres">
      <dgm:prSet presAssocID="{FE270390-8697-4BA8-AC93-8A668EF9C3A5}" presName="aSpace2" presStyleCnt="0"/>
      <dgm:spPr/>
    </dgm:pt>
    <dgm:pt modelId="{FA1A35A4-1D88-4FDC-B524-E906D64DD71A}" type="pres">
      <dgm:prSet presAssocID="{65168B5C-14CE-4947-A974-7D8801A608AF}" presName="childNode" presStyleLbl="node1" presStyleIdx="1" presStyleCnt="4" custScaleX="162259" custScaleY="104961" custLinFactNeighborX="-5625" custLinFactNeighborY="13713">
        <dgm:presLayoutVars>
          <dgm:bulletEnabled val="1"/>
        </dgm:presLayoutVars>
      </dgm:prSet>
      <dgm:spPr/>
      <dgm:t>
        <a:bodyPr/>
        <a:lstStyle/>
        <a:p>
          <a:endParaRPr lang="en-US"/>
        </a:p>
      </dgm:t>
    </dgm:pt>
    <dgm:pt modelId="{A4601E56-870E-47F7-ABD9-CA9CCD1B7F26}" type="pres">
      <dgm:prSet presAssocID="{7A1B4773-A8C7-4149-B259-0735BF0E46E3}" presName="aSpace" presStyleCnt="0"/>
      <dgm:spPr/>
    </dgm:pt>
    <dgm:pt modelId="{F8CBF3B2-076F-41EB-BDBC-E7FAD2981503}" type="pres">
      <dgm:prSet presAssocID="{33F616E5-3ED0-4EAC-B8C4-3EFA224CF2B6}" presName="compNode" presStyleCnt="0"/>
      <dgm:spPr/>
    </dgm:pt>
    <dgm:pt modelId="{F3451C3A-066B-4FD1-9531-AED8E96E9E1F}" type="pres">
      <dgm:prSet presAssocID="{33F616E5-3ED0-4EAC-B8C4-3EFA224CF2B6}" presName="aNode" presStyleLbl="bgShp" presStyleIdx="1" presStyleCnt="2"/>
      <dgm:spPr/>
      <dgm:t>
        <a:bodyPr/>
        <a:lstStyle/>
        <a:p>
          <a:endParaRPr lang="en-US"/>
        </a:p>
      </dgm:t>
    </dgm:pt>
    <dgm:pt modelId="{F3AA0305-6F16-4164-9F63-DCCC70E69FDC}" type="pres">
      <dgm:prSet presAssocID="{33F616E5-3ED0-4EAC-B8C4-3EFA224CF2B6}" presName="textNode" presStyleLbl="bgShp" presStyleIdx="1" presStyleCnt="2"/>
      <dgm:spPr/>
      <dgm:t>
        <a:bodyPr/>
        <a:lstStyle/>
        <a:p>
          <a:endParaRPr lang="en-US"/>
        </a:p>
      </dgm:t>
    </dgm:pt>
    <dgm:pt modelId="{F6C0A6F1-C420-4331-A1EA-98A3AE67BD60}" type="pres">
      <dgm:prSet presAssocID="{33F616E5-3ED0-4EAC-B8C4-3EFA224CF2B6}" presName="compChildNode" presStyleCnt="0"/>
      <dgm:spPr/>
    </dgm:pt>
    <dgm:pt modelId="{50307280-B877-468A-B1B9-3E92F0C01AD7}" type="pres">
      <dgm:prSet presAssocID="{33F616E5-3ED0-4EAC-B8C4-3EFA224CF2B6}" presName="theInnerList" presStyleCnt="0"/>
      <dgm:spPr/>
    </dgm:pt>
    <dgm:pt modelId="{45BCE947-1E51-4EEB-8F62-5FF86014ED9D}" type="pres">
      <dgm:prSet presAssocID="{D722629C-4924-4834-A7FB-7C8F8C01BCC9}" presName="childNode" presStyleLbl="node1" presStyleIdx="2" presStyleCnt="4" custScaleX="52047" custScaleY="42839" custLinFactNeighborX="27105" custLinFactNeighborY="-28041">
        <dgm:presLayoutVars>
          <dgm:bulletEnabled val="1"/>
        </dgm:presLayoutVars>
      </dgm:prSet>
      <dgm:spPr/>
      <dgm:t>
        <a:bodyPr/>
        <a:lstStyle/>
        <a:p>
          <a:endParaRPr lang="en-US"/>
        </a:p>
      </dgm:t>
    </dgm:pt>
    <dgm:pt modelId="{90A14305-657A-4866-8492-53ACDBBD7B48}" type="pres">
      <dgm:prSet presAssocID="{D722629C-4924-4834-A7FB-7C8F8C01BCC9}" presName="aSpace2" presStyleCnt="0"/>
      <dgm:spPr/>
    </dgm:pt>
    <dgm:pt modelId="{E61E644D-2F1E-4AEB-95A3-60FBFD7C1690}" type="pres">
      <dgm:prSet presAssocID="{EAA178C5-DCB8-45ED-9B29-CDBA32D48761}" presName="childNode" presStyleLbl="node1" presStyleIdx="3" presStyleCnt="4" custScaleX="52047" custScaleY="44641" custLinFactNeighborX="27105" custLinFactNeighborY="-37871">
        <dgm:presLayoutVars>
          <dgm:bulletEnabled val="1"/>
        </dgm:presLayoutVars>
      </dgm:prSet>
      <dgm:spPr/>
      <dgm:t>
        <a:bodyPr/>
        <a:lstStyle/>
        <a:p>
          <a:endParaRPr lang="en-US"/>
        </a:p>
      </dgm:t>
    </dgm:pt>
  </dgm:ptLst>
  <dgm:cxnLst>
    <dgm:cxn modelId="{CF327334-129A-445F-AA36-3B61C0D9B796}" type="presOf" srcId="{EAA178C5-DCB8-45ED-9B29-CDBA32D48761}" destId="{E61E644D-2F1E-4AEB-95A3-60FBFD7C1690}" srcOrd="0" destOrd="0" presId="urn:microsoft.com/office/officeart/2005/8/layout/lProcess2"/>
    <dgm:cxn modelId="{DF3F0EF5-4548-473D-A735-E6D7A522682B}" type="presOf" srcId="{7A1B4773-A8C7-4149-B259-0735BF0E46E3}" destId="{FFE92A43-5B6C-4D0A-8F86-7BB04F4F69CA}" srcOrd="0" destOrd="0" presId="urn:microsoft.com/office/officeart/2005/8/layout/lProcess2"/>
    <dgm:cxn modelId="{4CCF04BD-76E3-4B5C-AB34-B170EE8959ED}" srcId="{01214E49-1B47-4DA9-A309-E0714C1803ED}" destId="{7A1B4773-A8C7-4149-B259-0735BF0E46E3}" srcOrd="0" destOrd="0" parTransId="{358C479D-8F16-4ACF-9978-C42F31B98F1A}" sibTransId="{02999210-CBFD-4FA4-A845-DBC2698BEFB5}"/>
    <dgm:cxn modelId="{4256BC4C-9A1F-46AA-B578-1DE26D6F7FB4}" srcId="{7A1B4773-A8C7-4149-B259-0735BF0E46E3}" destId="{FE270390-8697-4BA8-AC93-8A668EF9C3A5}" srcOrd="0" destOrd="0" parTransId="{3EB5DEC9-9752-44BE-B625-6D694E7C3131}" sibTransId="{8A0C812F-4E3A-4FD4-B513-44C66FB14027}"/>
    <dgm:cxn modelId="{A24B784D-A94E-4EEA-B72B-0676F0ECDC1F}" type="presOf" srcId="{01214E49-1B47-4DA9-A309-E0714C1803ED}" destId="{C4E21034-A2D9-4EFB-B0A8-81350409B9F8}" srcOrd="0" destOrd="0" presId="urn:microsoft.com/office/officeart/2005/8/layout/lProcess2"/>
    <dgm:cxn modelId="{D5F7C197-25F4-472F-8D4D-E62AC19A308D}" type="presOf" srcId="{FE270390-8697-4BA8-AC93-8A668EF9C3A5}" destId="{FC4E4DA7-3A39-40F7-9393-E859940F1456}" srcOrd="0" destOrd="0" presId="urn:microsoft.com/office/officeart/2005/8/layout/lProcess2"/>
    <dgm:cxn modelId="{D4CC5A7F-CBFC-4518-8A1B-F3C860A6FD69}" srcId="{01214E49-1B47-4DA9-A309-E0714C1803ED}" destId="{33F616E5-3ED0-4EAC-B8C4-3EFA224CF2B6}" srcOrd="1" destOrd="0" parTransId="{4EABF7DB-C0AD-45C1-BA82-5918964979D7}" sibTransId="{B201F23A-E1CB-49F0-8026-CD1F19A1059D}"/>
    <dgm:cxn modelId="{9D1665A0-0447-4A80-AD7D-E44DCC76F305}" type="presOf" srcId="{D722629C-4924-4834-A7FB-7C8F8C01BCC9}" destId="{45BCE947-1E51-4EEB-8F62-5FF86014ED9D}" srcOrd="0" destOrd="0" presId="urn:microsoft.com/office/officeart/2005/8/layout/lProcess2"/>
    <dgm:cxn modelId="{A341B10B-7157-464E-AC63-6EF194A8D6A5}" type="presOf" srcId="{65168B5C-14CE-4947-A974-7D8801A608AF}" destId="{FA1A35A4-1D88-4FDC-B524-E906D64DD71A}" srcOrd="0" destOrd="0" presId="urn:microsoft.com/office/officeart/2005/8/layout/lProcess2"/>
    <dgm:cxn modelId="{5FE61A84-7143-4758-ADF2-44AA2A48A13F}" srcId="{7A1B4773-A8C7-4149-B259-0735BF0E46E3}" destId="{65168B5C-14CE-4947-A974-7D8801A608AF}" srcOrd="1" destOrd="0" parTransId="{CE8206F5-7633-418C-B25A-E6BC20C7CF74}" sibTransId="{BC96722C-F42E-4213-B031-91F6E7A8364E}"/>
    <dgm:cxn modelId="{1FB5481D-C0DC-47AB-96E1-9424AA76A95C}" type="presOf" srcId="{33F616E5-3ED0-4EAC-B8C4-3EFA224CF2B6}" destId="{F3451C3A-066B-4FD1-9531-AED8E96E9E1F}" srcOrd="0" destOrd="0" presId="urn:microsoft.com/office/officeart/2005/8/layout/lProcess2"/>
    <dgm:cxn modelId="{D32DF9A6-35B6-42CC-99DE-9D9264E43C9C}" srcId="{33F616E5-3ED0-4EAC-B8C4-3EFA224CF2B6}" destId="{D722629C-4924-4834-A7FB-7C8F8C01BCC9}" srcOrd="0" destOrd="0" parTransId="{54DEC19E-CB9D-41A2-B55C-79BBD2432E0F}" sibTransId="{3875B759-2140-4413-97E8-1B224135A9FF}"/>
    <dgm:cxn modelId="{10C8F393-18E8-481C-8AA5-BB7DB6BA4890}" srcId="{33F616E5-3ED0-4EAC-B8C4-3EFA224CF2B6}" destId="{EAA178C5-DCB8-45ED-9B29-CDBA32D48761}" srcOrd="1" destOrd="0" parTransId="{5596A088-4018-46AD-B998-E2B6E70C4054}" sibTransId="{E33D2FC6-E249-49CF-882D-4B8B419F57D1}"/>
    <dgm:cxn modelId="{208EC29B-8A7A-4384-A83F-3429D5FA8ADD}" type="presOf" srcId="{7A1B4773-A8C7-4149-B259-0735BF0E46E3}" destId="{11BA6E4C-EB59-45DD-B56E-8EE306E8CF6B}" srcOrd="1" destOrd="0" presId="urn:microsoft.com/office/officeart/2005/8/layout/lProcess2"/>
    <dgm:cxn modelId="{83859FBE-7AB2-438A-8DF9-BF3B597C8060}" type="presOf" srcId="{33F616E5-3ED0-4EAC-B8C4-3EFA224CF2B6}" destId="{F3AA0305-6F16-4164-9F63-DCCC70E69FDC}" srcOrd="1" destOrd="0" presId="urn:microsoft.com/office/officeart/2005/8/layout/lProcess2"/>
    <dgm:cxn modelId="{6B17317D-4AD1-4B9C-B94C-0C8463D63836}" type="presParOf" srcId="{C4E21034-A2D9-4EFB-B0A8-81350409B9F8}" destId="{14DD800C-99E6-4091-ADB4-5801149CA334}" srcOrd="0" destOrd="0" presId="urn:microsoft.com/office/officeart/2005/8/layout/lProcess2"/>
    <dgm:cxn modelId="{597003B7-30DE-45C2-9F63-6FF06ECE60EF}" type="presParOf" srcId="{14DD800C-99E6-4091-ADB4-5801149CA334}" destId="{FFE92A43-5B6C-4D0A-8F86-7BB04F4F69CA}" srcOrd="0" destOrd="0" presId="urn:microsoft.com/office/officeart/2005/8/layout/lProcess2"/>
    <dgm:cxn modelId="{22E972E1-2966-46A5-BD7F-9AB463AB57DD}" type="presParOf" srcId="{14DD800C-99E6-4091-ADB4-5801149CA334}" destId="{11BA6E4C-EB59-45DD-B56E-8EE306E8CF6B}" srcOrd="1" destOrd="0" presId="urn:microsoft.com/office/officeart/2005/8/layout/lProcess2"/>
    <dgm:cxn modelId="{EF0F7775-BFC7-4E8F-A102-4FCD81B0E5A9}" type="presParOf" srcId="{14DD800C-99E6-4091-ADB4-5801149CA334}" destId="{AF11A3C2-E15F-4ABC-BDDB-AF3755516F21}" srcOrd="2" destOrd="0" presId="urn:microsoft.com/office/officeart/2005/8/layout/lProcess2"/>
    <dgm:cxn modelId="{8C41A6C5-150A-4F9C-8ABD-FD346D167041}" type="presParOf" srcId="{AF11A3C2-E15F-4ABC-BDDB-AF3755516F21}" destId="{6DB80B76-FCB8-4741-B430-D77187E38729}" srcOrd="0" destOrd="0" presId="urn:microsoft.com/office/officeart/2005/8/layout/lProcess2"/>
    <dgm:cxn modelId="{BF5F8ECC-E41C-4BEE-82C2-92ECC37EF3E4}" type="presParOf" srcId="{6DB80B76-FCB8-4741-B430-D77187E38729}" destId="{FC4E4DA7-3A39-40F7-9393-E859940F1456}" srcOrd="0" destOrd="0" presId="urn:microsoft.com/office/officeart/2005/8/layout/lProcess2"/>
    <dgm:cxn modelId="{62767B0E-2F16-42B1-87E8-F8D65E52659B}" type="presParOf" srcId="{6DB80B76-FCB8-4741-B430-D77187E38729}" destId="{2DDAE0F7-BA6D-4EF0-B53F-7DDBF7C03D51}" srcOrd="1" destOrd="0" presId="urn:microsoft.com/office/officeart/2005/8/layout/lProcess2"/>
    <dgm:cxn modelId="{9301360C-D777-4988-8F8F-176F60D9DF2C}" type="presParOf" srcId="{6DB80B76-FCB8-4741-B430-D77187E38729}" destId="{FA1A35A4-1D88-4FDC-B524-E906D64DD71A}" srcOrd="2" destOrd="0" presId="urn:microsoft.com/office/officeart/2005/8/layout/lProcess2"/>
    <dgm:cxn modelId="{8AF1A8D5-5ECE-43A5-962C-597FB97324BD}" type="presParOf" srcId="{C4E21034-A2D9-4EFB-B0A8-81350409B9F8}" destId="{A4601E56-870E-47F7-ABD9-CA9CCD1B7F26}" srcOrd="1" destOrd="0" presId="urn:microsoft.com/office/officeart/2005/8/layout/lProcess2"/>
    <dgm:cxn modelId="{188D0E58-14DE-441D-BD2B-A0EAE91A55BE}" type="presParOf" srcId="{C4E21034-A2D9-4EFB-B0A8-81350409B9F8}" destId="{F8CBF3B2-076F-41EB-BDBC-E7FAD2981503}" srcOrd="2" destOrd="0" presId="urn:microsoft.com/office/officeart/2005/8/layout/lProcess2"/>
    <dgm:cxn modelId="{3D657B00-F5CF-4FAC-853F-4D387337E05B}" type="presParOf" srcId="{F8CBF3B2-076F-41EB-BDBC-E7FAD2981503}" destId="{F3451C3A-066B-4FD1-9531-AED8E96E9E1F}" srcOrd="0" destOrd="0" presId="urn:microsoft.com/office/officeart/2005/8/layout/lProcess2"/>
    <dgm:cxn modelId="{0E2089CE-1185-470B-83F0-8678E7FC821A}" type="presParOf" srcId="{F8CBF3B2-076F-41EB-BDBC-E7FAD2981503}" destId="{F3AA0305-6F16-4164-9F63-DCCC70E69FDC}" srcOrd="1" destOrd="0" presId="urn:microsoft.com/office/officeart/2005/8/layout/lProcess2"/>
    <dgm:cxn modelId="{AFA90846-1D5A-4EB2-B070-6B6CAABE4E2E}" type="presParOf" srcId="{F8CBF3B2-076F-41EB-BDBC-E7FAD2981503}" destId="{F6C0A6F1-C420-4331-A1EA-98A3AE67BD60}" srcOrd="2" destOrd="0" presId="urn:microsoft.com/office/officeart/2005/8/layout/lProcess2"/>
    <dgm:cxn modelId="{2323AADE-F34F-4C96-A143-4B49C42B4572}" type="presParOf" srcId="{F6C0A6F1-C420-4331-A1EA-98A3AE67BD60}" destId="{50307280-B877-468A-B1B9-3E92F0C01AD7}" srcOrd="0" destOrd="0" presId="urn:microsoft.com/office/officeart/2005/8/layout/lProcess2"/>
    <dgm:cxn modelId="{E658031E-1FB4-4A4B-94C6-951D048A24B5}" type="presParOf" srcId="{50307280-B877-468A-B1B9-3E92F0C01AD7}" destId="{45BCE947-1E51-4EEB-8F62-5FF86014ED9D}" srcOrd="0" destOrd="0" presId="urn:microsoft.com/office/officeart/2005/8/layout/lProcess2"/>
    <dgm:cxn modelId="{20E8B41F-68B4-4354-ADB2-DC767EC78C63}" type="presParOf" srcId="{50307280-B877-468A-B1B9-3E92F0C01AD7}" destId="{90A14305-657A-4866-8492-53ACDBBD7B48}" srcOrd="1" destOrd="0" presId="urn:microsoft.com/office/officeart/2005/8/layout/lProcess2"/>
    <dgm:cxn modelId="{D42BC0BF-9232-4E07-BA3F-71BEAD23DC5F}" type="presParOf" srcId="{50307280-B877-468A-B1B9-3E92F0C01AD7}" destId="{E61E644D-2F1E-4AEB-95A3-60FBFD7C1690}" srcOrd="2"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214E49-1B47-4DA9-A309-E0714C1803ED}"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7A1B4773-A8C7-4149-B259-0735BF0E46E3}">
      <dgm:prSet phldrT="[Text]" custT="1"/>
      <dgm:spPr/>
      <dgm:t>
        <a:bodyPr/>
        <a:lstStyle/>
        <a:p>
          <a:pPr>
            <a:spcAft>
              <a:spcPts val="20"/>
            </a:spcAft>
          </a:pPr>
          <a:r>
            <a:rPr lang="en-US" sz="2400" dirty="0" smtClean="0"/>
            <a:t>Deploy to Hardware Through LabVIEW</a:t>
          </a:r>
          <a:endParaRPr lang="en-US" sz="2400" dirty="0"/>
        </a:p>
      </dgm:t>
    </dgm:pt>
    <dgm:pt modelId="{358C479D-8F16-4ACF-9978-C42F31B98F1A}" type="parTrans" cxnId="{4CCF04BD-76E3-4B5C-AB34-B170EE8959ED}">
      <dgm:prSet/>
      <dgm:spPr/>
      <dgm:t>
        <a:bodyPr/>
        <a:lstStyle/>
        <a:p>
          <a:endParaRPr lang="en-US"/>
        </a:p>
      </dgm:t>
    </dgm:pt>
    <dgm:pt modelId="{02999210-CBFD-4FA4-A845-DBC2698BEFB5}" type="sibTrans" cxnId="{4CCF04BD-76E3-4B5C-AB34-B170EE8959ED}">
      <dgm:prSet/>
      <dgm:spPr/>
      <dgm:t>
        <a:bodyPr/>
        <a:lstStyle/>
        <a:p>
          <a:endParaRPr lang="en-US"/>
        </a:p>
      </dgm:t>
    </dgm:pt>
    <dgm:pt modelId="{33F616E5-3ED0-4EAC-B8C4-3EFA224CF2B6}">
      <dgm:prSet phldrT="[Text]" custT="1"/>
      <dgm:spPr/>
      <dgm:t>
        <a:bodyPr/>
        <a:lstStyle/>
        <a:p>
          <a:r>
            <a:rPr lang="en-US" sz="2000" dirty="0" smtClean="0"/>
            <a:t>The </a:t>
          </a:r>
          <a:r>
            <a:rPr lang="en-US" sz="2000" dirty="0" err="1" smtClean="0"/>
            <a:t>MathWorks</a:t>
          </a:r>
          <a:r>
            <a:rPr lang="en-US" sz="2000" dirty="0" smtClean="0"/>
            <a:t> Inc. software development environment</a:t>
          </a:r>
          <a:endParaRPr lang="en-US" sz="2000" dirty="0"/>
        </a:p>
      </dgm:t>
    </dgm:pt>
    <dgm:pt modelId="{4EABF7DB-C0AD-45C1-BA82-5918964979D7}" type="parTrans" cxnId="{D4CC5A7F-CBFC-4518-8A1B-F3C860A6FD69}">
      <dgm:prSet/>
      <dgm:spPr/>
      <dgm:t>
        <a:bodyPr/>
        <a:lstStyle/>
        <a:p>
          <a:endParaRPr lang="en-US"/>
        </a:p>
      </dgm:t>
    </dgm:pt>
    <dgm:pt modelId="{B201F23A-E1CB-49F0-8026-CD1F19A1059D}" type="sibTrans" cxnId="{D4CC5A7F-CBFC-4518-8A1B-F3C860A6FD69}">
      <dgm:prSet/>
      <dgm:spPr/>
      <dgm:t>
        <a:bodyPr/>
        <a:lstStyle/>
        <a:p>
          <a:endParaRPr lang="en-US"/>
        </a:p>
      </dgm:t>
    </dgm:pt>
    <dgm:pt modelId="{D722629C-4924-4834-A7FB-7C8F8C01BCC9}">
      <dgm:prSet phldrT="[Text]" custT="1"/>
      <dgm:spPr/>
      <dgm:t>
        <a:bodyPr/>
        <a:lstStyle/>
        <a:p>
          <a:r>
            <a:rPr lang="en-US" sz="2000" dirty="0" smtClean="0"/>
            <a:t>MATLAB</a:t>
          </a:r>
          <a:r>
            <a:rPr lang="en-US" sz="2000" baseline="30000" dirty="0" smtClean="0">
              <a:solidFill>
                <a:schemeClr val="bg1"/>
              </a:solidFill>
              <a:latin typeface="Arial Narrow" pitchFamily="34" charset="0"/>
            </a:rPr>
            <a:t>®</a:t>
          </a:r>
          <a:endParaRPr lang="en-US" sz="2000" dirty="0">
            <a:solidFill>
              <a:schemeClr val="bg1"/>
            </a:solidFill>
          </a:endParaRPr>
        </a:p>
      </dgm:t>
    </dgm:pt>
    <dgm:pt modelId="{54DEC19E-CB9D-41A2-B55C-79BBD2432E0F}" type="parTrans" cxnId="{D32DF9A6-35B6-42CC-99DE-9D9264E43C9C}">
      <dgm:prSet/>
      <dgm:spPr/>
      <dgm:t>
        <a:bodyPr/>
        <a:lstStyle/>
        <a:p>
          <a:endParaRPr lang="en-US"/>
        </a:p>
      </dgm:t>
    </dgm:pt>
    <dgm:pt modelId="{3875B759-2140-4413-97E8-1B224135A9FF}" type="sibTrans" cxnId="{D32DF9A6-35B6-42CC-99DE-9D9264E43C9C}">
      <dgm:prSet/>
      <dgm:spPr/>
      <dgm:t>
        <a:bodyPr/>
        <a:lstStyle/>
        <a:p>
          <a:endParaRPr lang="en-US"/>
        </a:p>
      </dgm:t>
    </dgm:pt>
    <dgm:pt modelId="{EAA178C5-DCB8-45ED-9B29-CDBA32D48761}">
      <dgm:prSet phldrT="[Text]" custT="1"/>
      <dgm:spPr/>
      <dgm:t>
        <a:bodyPr/>
        <a:lstStyle/>
        <a:p>
          <a:r>
            <a:rPr lang="en-US" sz="2000" dirty="0" smtClean="0"/>
            <a:t>Simulink</a:t>
          </a:r>
          <a:r>
            <a:rPr lang="en-US" sz="2000" baseline="30000" dirty="0" smtClean="0">
              <a:solidFill>
                <a:schemeClr val="bg1"/>
              </a:solidFill>
              <a:latin typeface="Arial Narrow" pitchFamily="34" charset="0"/>
            </a:rPr>
            <a:t>®</a:t>
          </a:r>
          <a:endParaRPr lang="en-US" sz="2000" dirty="0"/>
        </a:p>
      </dgm:t>
    </dgm:pt>
    <dgm:pt modelId="{5596A088-4018-46AD-B998-E2B6E70C4054}" type="parTrans" cxnId="{10C8F393-18E8-481C-8AA5-BB7DB6BA4890}">
      <dgm:prSet/>
      <dgm:spPr/>
      <dgm:t>
        <a:bodyPr/>
        <a:lstStyle/>
        <a:p>
          <a:endParaRPr lang="en-US"/>
        </a:p>
      </dgm:t>
    </dgm:pt>
    <dgm:pt modelId="{E33D2FC6-E249-49CF-882D-4B8B419F57D1}" type="sibTrans" cxnId="{10C8F393-18E8-481C-8AA5-BB7DB6BA4890}">
      <dgm:prSet/>
      <dgm:spPr/>
      <dgm:t>
        <a:bodyPr/>
        <a:lstStyle/>
        <a:p>
          <a:endParaRPr lang="en-US"/>
        </a:p>
      </dgm:t>
    </dgm:pt>
    <dgm:pt modelId="{65168B5C-14CE-4947-A974-7D8801A608AF}">
      <dgm:prSet phldrT="[Text]" custT="1"/>
      <dgm:spPr/>
      <dgm:t>
        <a:bodyPr/>
        <a:lstStyle/>
        <a:p>
          <a:pPr marL="120650" indent="0" algn="l">
            <a:spcAft>
              <a:spcPts val="50"/>
            </a:spcAft>
          </a:pPr>
          <a:r>
            <a:rPr lang="en-US" sz="2000" dirty="0" smtClean="0"/>
            <a:t>Control Design &amp;</a:t>
          </a:r>
        </a:p>
        <a:p>
          <a:pPr marL="60325" indent="60325" algn="l">
            <a:spcAft>
              <a:spcPts val="50"/>
            </a:spcAft>
          </a:pPr>
          <a:r>
            <a:rPr lang="en-US" sz="2000" dirty="0" smtClean="0"/>
            <a:t>Simulation Module</a:t>
          </a:r>
          <a:endParaRPr lang="en-US" sz="2000" dirty="0"/>
        </a:p>
      </dgm:t>
    </dgm:pt>
    <dgm:pt modelId="{CE8206F5-7633-418C-B25A-E6BC20C7CF74}" type="parTrans" cxnId="{5FE61A84-7143-4758-ADF2-44AA2A48A13F}">
      <dgm:prSet/>
      <dgm:spPr/>
      <dgm:t>
        <a:bodyPr/>
        <a:lstStyle/>
        <a:p>
          <a:endParaRPr lang="en-US"/>
        </a:p>
      </dgm:t>
    </dgm:pt>
    <dgm:pt modelId="{BC96722C-F42E-4213-B031-91F6E7A8364E}" type="sibTrans" cxnId="{5FE61A84-7143-4758-ADF2-44AA2A48A13F}">
      <dgm:prSet/>
      <dgm:spPr/>
      <dgm:t>
        <a:bodyPr/>
        <a:lstStyle/>
        <a:p>
          <a:endParaRPr lang="en-US"/>
        </a:p>
      </dgm:t>
    </dgm:pt>
    <dgm:pt modelId="{FE270390-8697-4BA8-AC93-8A668EF9C3A5}">
      <dgm:prSet phldrT="[Text]" custT="1"/>
      <dgm:spPr/>
      <dgm:t>
        <a:bodyPr/>
        <a:lstStyle/>
        <a:p>
          <a:pPr marL="120650" indent="0" algn="l">
            <a:lnSpc>
              <a:spcPct val="100000"/>
            </a:lnSpc>
            <a:spcAft>
              <a:spcPts val="50"/>
            </a:spcAft>
          </a:pPr>
          <a:r>
            <a:rPr lang="en-US" sz="2000" dirty="0" smtClean="0"/>
            <a:t>MathScript RT</a:t>
          </a:r>
        </a:p>
        <a:p>
          <a:pPr marL="120650" indent="0" algn="l">
            <a:lnSpc>
              <a:spcPct val="100000"/>
            </a:lnSpc>
            <a:spcAft>
              <a:spcPts val="50"/>
            </a:spcAft>
          </a:pPr>
          <a:r>
            <a:rPr lang="en-US" sz="2000" dirty="0" smtClean="0"/>
            <a:t>Module</a:t>
          </a:r>
          <a:endParaRPr lang="en-US" sz="2000" dirty="0"/>
        </a:p>
      </dgm:t>
    </dgm:pt>
    <dgm:pt modelId="{8A0C812F-4E3A-4FD4-B513-44C66FB14027}" type="sibTrans" cxnId="{4256BC4C-9A1F-46AA-B578-1DE26D6F7FB4}">
      <dgm:prSet/>
      <dgm:spPr/>
      <dgm:t>
        <a:bodyPr/>
        <a:lstStyle/>
        <a:p>
          <a:endParaRPr lang="en-US"/>
        </a:p>
      </dgm:t>
    </dgm:pt>
    <dgm:pt modelId="{3EB5DEC9-9752-44BE-B625-6D694E7C3131}" type="parTrans" cxnId="{4256BC4C-9A1F-46AA-B578-1DE26D6F7FB4}">
      <dgm:prSet/>
      <dgm:spPr/>
      <dgm:t>
        <a:bodyPr/>
        <a:lstStyle/>
        <a:p>
          <a:endParaRPr lang="en-US"/>
        </a:p>
      </dgm:t>
    </dgm:pt>
    <dgm:pt modelId="{C4E21034-A2D9-4EFB-B0A8-81350409B9F8}" type="pres">
      <dgm:prSet presAssocID="{01214E49-1B47-4DA9-A309-E0714C1803ED}" presName="theList" presStyleCnt="0">
        <dgm:presLayoutVars>
          <dgm:dir/>
          <dgm:animLvl val="lvl"/>
          <dgm:resizeHandles val="exact"/>
        </dgm:presLayoutVars>
      </dgm:prSet>
      <dgm:spPr/>
      <dgm:t>
        <a:bodyPr/>
        <a:lstStyle/>
        <a:p>
          <a:endParaRPr lang="en-US"/>
        </a:p>
      </dgm:t>
    </dgm:pt>
    <dgm:pt modelId="{14DD800C-99E6-4091-ADB4-5801149CA334}" type="pres">
      <dgm:prSet presAssocID="{7A1B4773-A8C7-4149-B259-0735BF0E46E3}" presName="compNode" presStyleCnt="0"/>
      <dgm:spPr/>
    </dgm:pt>
    <dgm:pt modelId="{FFE92A43-5B6C-4D0A-8F86-7BB04F4F69CA}" type="pres">
      <dgm:prSet presAssocID="{7A1B4773-A8C7-4149-B259-0735BF0E46E3}" presName="aNode" presStyleLbl="bgShp" presStyleIdx="0" presStyleCnt="2" custScaleX="145282"/>
      <dgm:spPr/>
      <dgm:t>
        <a:bodyPr/>
        <a:lstStyle/>
        <a:p>
          <a:endParaRPr lang="en-US"/>
        </a:p>
      </dgm:t>
    </dgm:pt>
    <dgm:pt modelId="{11BA6E4C-EB59-45DD-B56E-8EE306E8CF6B}" type="pres">
      <dgm:prSet presAssocID="{7A1B4773-A8C7-4149-B259-0735BF0E46E3}" presName="textNode" presStyleLbl="bgShp" presStyleIdx="0" presStyleCnt="2"/>
      <dgm:spPr/>
      <dgm:t>
        <a:bodyPr/>
        <a:lstStyle/>
        <a:p>
          <a:endParaRPr lang="en-US"/>
        </a:p>
      </dgm:t>
    </dgm:pt>
    <dgm:pt modelId="{AF11A3C2-E15F-4ABC-BDDB-AF3755516F21}" type="pres">
      <dgm:prSet presAssocID="{7A1B4773-A8C7-4149-B259-0735BF0E46E3}" presName="compChildNode" presStyleCnt="0"/>
      <dgm:spPr/>
    </dgm:pt>
    <dgm:pt modelId="{6DB80B76-FCB8-4741-B430-D77187E38729}" type="pres">
      <dgm:prSet presAssocID="{7A1B4773-A8C7-4149-B259-0735BF0E46E3}" presName="theInnerList" presStyleCnt="0"/>
      <dgm:spPr/>
    </dgm:pt>
    <dgm:pt modelId="{FC4E4DA7-3A39-40F7-9393-E859940F1456}" type="pres">
      <dgm:prSet presAssocID="{FE270390-8697-4BA8-AC93-8A668EF9C3A5}" presName="childNode" presStyleLbl="node1" presStyleIdx="0" presStyleCnt="4" custScaleX="160907" custScaleY="89263" custLinFactNeighborX="-4949" custLinFactNeighborY="-62367">
        <dgm:presLayoutVars>
          <dgm:bulletEnabled val="1"/>
        </dgm:presLayoutVars>
      </dgm:prSet>
      <dgm:spPr/>
      <dgm:t>
        <a:bodyPr/>
        <a:lstStyle/>
        <a:p>
          <a:endParaRPr lang="en-US"/>
        </a:p>
      </dgm:t>
    </dgm:pt>
    <dgm:pt modelId="{2DDAE0F7-BA6D-4EF0-B53F-7DDBF7C03D51}" type="pres">
      <dgm:prSet presAssocID="{FE270390-8697-4BA8-AC93-8A668EF9C3A5}" presName="aSpace2" presStyleCnt="0"/>
      <dgm:spPr/>
    </dgm:pt>
    <dgm:pt modelId="{FA1A35A4-1D88-4FDC-B524-E906D64DD71A}" type="pres">
      <dgm:prSet presAssocID="{65168B5C-14CE-4947-A974-7D8801A608AF}" presName="childNode" presStyleLbl="node1" presStyleIdx="1" presStyleCnt="4" custScaleX="162259" custScaleY="104961" custLinFactNeighborX="-5625" custLinFactNeighborY="13713">
        <dgm:presLayoutVars>
          <dgm:bulletEnabled val="1"/>
        </dgm:presLayoutVars>
      </dgm:prSet>
      <dgm:spPr/>
      <dgm:t>
        <a:bodyPr/>
        <a:lstStyle/>
        <a:p>
          <a:endParaRPr lang="en-US"/>
        </a:p>
      </dgm:t>
    </dgm:pt>
    <dgm:pt modelId="{A4601E56-870E-47F7-ABD9-CA9CCD1B7F26}" type="pres">
      <dgm:prSet presAssocID="{7A1B4773-A8C7-4149-B259-0735BF0E46E3}" presName="aSpace" presStyleCnt="0"/>
      <dgm:spPr/>
    </dgm:pt>
    <dgm:pt modelId="{F8CBF3B2-076F-41EB-BDBC-E7FAD2981503}" type="pres">
      <dgm:prSet presAssocID="{33F616E5-3ED0-4EAC-B8C4-3EFA224CF2B6}" presName="compNode" presStyleCnt="0"/>
      <dgm:spPr/>
    </dgm:pt>
    <dgm:pt modelId="{F3451C3A-066B-4FD1-9531-AED8E96E9E1F}" type="pres">
      <dgm:prSet presAssocID="{33F616E5-3ED0-4EAC-B8C4-3EFA224CF2B6}" presName="aNode" presStyleLbl="bgShp" presStyleIdx="1" presStyleCnt="2"/>
      <dgm:spPr/>
      <dgm:t>
        <a:bodyPr/>
        <a:lstStyle/>
        <a:p>
          <a:endParaRPr lang="en-US"/>
        </a:p>
      </dgm:t>
    </dgm:pt>
    <dgm:pt modelId="{F3AA0305-6F16-4164-9F63-DCCC70E69FDC}" type="pres">
      <dgm:prSet presAssocID="{33F616E5-3ED0-4EAC-B8C4-3EFA224CF2B6}" presName="textNode" presStyleLbl="bgShp" presStyleIdx="1" presStyleCnt="2"/>
      <dgm:spPr/>
      <dgm:t>
        <a:bodyPr/>
        <a:lstStyle/>
        <a:p>
          <a:endParaRPr lang="en-US"/>
        </a:p>
      </dgm:t>
    </dgm:pt>
    <dgm:pt modelId="{F6C0A6F1-C420-4331-A1EA-98A3AE67BD60}" type="pres">
      <dgm:prSet presAssocID="{33F616E5-3ED0-4EAC-B8C4-3EFA224CF2B6}" presName="compChildNode" presStyleCnt="0"/>
      <dgm:spPr/>
    </dgm:pt>
    <dgm:pt modelId="{50307280-B877-468A-B1B9-3E92F0C01AD7}" type="pres">
      <dgm:prSet presAssocID="{33F616E5-3ED0-4EAC-B8C4-3EFA224CF2B6}" presName="theInnerList" presStyleCnt="0"/>
      <dgm:spPr/>
    </dgm:pt>
    <dgm:pt modelId="{45BCE947-1E51-4EEB-8F62-5FF86014ED9D}" type="pres">
      <dgm:prSet presAssocID="{D722629C-4924-4834-A7FB-7C8F8C01BCC9}" presName="childNode" presStyleLbl="node1" presStyleIdx="2" presStyleCnt="4" custScaleX="52047" custScaleY="42839" custLinFactNeighborX="27105" custLinFactNeighborY="-28041">
        <dgm:presLayoutVars>
          <dgm:bulletEnabled val="1"/>
        </dgm:presLayoutVars>
      </dgm:prSet>
      <dgm:spPr/>
      <dgm:t>
        <a:bodyPr/>
        <a:lstStyle/>
        <a:p>
          <a:endParaRPr lang="en-US"/>
        </a:p>
      </dgm:t>
    </dgm:pt>
    <dgm:pt modelId="{90A14305-657A-4866-8492-53ACDBBD7B48}" type="pres">
      <dgm:prSet presAssocID="{D722629C-4924-4834-A7FB-7C8F8C01BCC9}" presName="aSpace2" presStyleCnt="0"/>
      <dgm:spPr/>
    </dgm:pt>
    <dgm:pt modelId="{E61E644D-2F1E-4AEB-95A3-60FBFD7C1690}" type="pres">
      <dgm:prSet presAssocID="{EAA178C5-DCB8-45ED-9B29-CDBA32D48761}" presName="childNode" presStyleLbl="node1" presStyleIdx="3" presStyleCnt="4" custScaleX="52047" custScaleY="44641" custLinFactNeighborX="27105" custLinFactNeighborY="-37871">
        <dgm:presLayoutVars>
          <dgm:bulletEnabled val="1"/>
        </dgm:presLayoutVars>
      </dgm:prSet>
      <dgm:spPr/>
      <dgm:t>
        <a:bodyPr/>
        <a:lstStyle/>
        <a:p>
          <a:endParaRPr lang="en-US"/>
        </a:p>
      </dgm:t>
    </dgm:pt>
  </dgm:ptLst>
  <dgm:cxnLst>
    <dgm:cxn modelId="{4CCF04BD-76E3-4B5C-AB34-B170EE8959ED}" srcId="{01214E49-1B47-4DA9-A309-E0714C1803ED}" destId="{7A1B4773-A8C7-4149-B259-0735BF0E46E3}" srcOrd="0" destOrd="0" parTransId="{358C479D-8F16-4ACF-9978-C42F31B98F1A}" sibTransId="{02999210-CBFD-4FA4-A845-DBC2698BEFB5}"/>
    <dgm:cxn modelId="{4256BC4C-9A1F-46AA-B578-1DE26D6F7FB4}" srcId="{7A1B4773-A8C7-4149-B259-0735BF0E46E3}" destId="{FE270390-8697-4BA8-AC93-8A668EF9C3A5}" srcOrd="0" destOrd="0" parTransId="{3EB5DEC9-9752-44BE-B625-6D694E7C3131}" sibTransId="{8A0C812F-4E3A-4FD4-B513-44C66FB14027}"/>
    <dgm:cxn modelId="{0A73333C-CF55-4A6F-907F-579738EEA211}" type="presOf" srcId="{D722629C-4924-4834-A7FB-7C8F8C01BCC9}" destId="{45BCE947-1E51-4EEB-8F62-5FF86014ED9D}" srcOrd="0" destOrd="0" presId="urn:microsoft.com/office/officeart/2005/8/layout/lProcess2"/>
    <dgm:cxn modelId="{D4CC5A7F-CBFC-4518-8A1B-F3C860A6FD69}" srcId="{01214E49-1B47-4DA9-A309-E0714C1803ED}" destId="{33F616E5-3ED0-4EAC-B8C4-3EFA224CF2B6}" srcOrd="1" destOrd="0" parTransId="{4EABF7DB-C0AD-45C1-BA82-5918964979D7}" sibTransId="{B201F23A-E1CB-49F0-8026-CD1F19A1059D}"/>
    <dgm:cxn modelId="{841B5188-4B38-42AB-B16A-7AB191128EA8}" type="presOf" srcId="{FE270390-8697-4BA8-AC93-8A668EF9C3A5}" destId="{FC4E4DA7-3A39-40F7-9393-E859940F1456}" srcOrd="0" destOrd="0" presId="urn:microsoft.com/office/officeart/2005/8/layout/lProcess2"/>
    <dgm:cxn modelId="{B7460104-C44B-45B4-B055-DCCDCD399EA3}" type="presOf" srcId="{7A1B4773-A8C7-4149-B259-0735BF0E46E3}" destId="{11BA6E4C-EB59-45DD-B56E-8EE306E8CF6B}" srcOrd="1" destOrd="0" presId="urn:microsoft.com/office/officeart/2005/8/layout/lProcess2"/>
    <dgm:cxn modelId="{5FE61A84-7143-4758-ADF2-44AA2A48A13F}" srcId="{7A1B4773-A8C7-4149-B259-0735BF0E46E3}" destId="{65168B5C-14CE-4947-A974-7D8801A608AF}" srcOrd="1" destOrd="0" parTransId="{CE8206F5-7633-418C-B25A-E6BC20C7CF74}" sibTransId="{BC96722C-F42E-4213-B031-91F6E7A8364E}"/>
    <dgm:cxn modelId="{06DDF37B-AA2C-4C50-9877-D7EBF07C08DF}" type="presOf" srcId="{33F616E5-3ED0-4EAC-B8C4-3EFA224CF2B6}" destId="{F3451C3A-066B-4FD1-9531-AED8E96E9E1F}" srcOrd="0" destOrd="0" presId="urn:microsoft.com/office/officeart/2005/8/layout/lProcess2"/>
    <dgm:cxn modelId="{C93BF211-5C30-467E-BE4E-4604362EBDBC}" type="presOf" srcId="{7A1B4773-A8C7-4149-B259-0735BF0E46E3}" destId="{FFE92A43-5B6C-4D0A-8F86-7BB04F4F69CA}" srcOrd="0" destOrd="0" presId="urn:microsoft.com/office/officeart/2005/8/layout/lProcess2"/>
    <dgm:cxn modelId="{C449770B-86AB-4E15-8751-88079C14ECEA}" type="presOf" srcId="{EAA178C5-DCB8-45ED-9B29-CDBA32D48761}" destId="{E61E644D-2F1E-4AEB-95A3-60FBFD7C1690}" srcOrd="0" destOrd="0" presId="urn:microsoft.com/office/officeart/2005/8/layout/lProcess2"/>
    <dgm:cxn modelId="{6DB5ECB0-310D-440A-B5D9-A1EFB2EE0B07}" type="presOf" srcId="{33F616E5-3ED0-4EAC-B8C4-3EFA224CF2B6}" destId="{F3AA0305-6F16-4164-9F63-DCCC70E69FDC}" srcOrd="1" destOrd="0" presId="urn:microsoft.com/office/officeart/2005/8/layout/lProcess2"/>
    <dgm:cxn modelId="{00ADB30A-2CC0-4D67-A32A-4D67BC244B3D}" type="presOf" srcId="{65168B5C-14CE-4947-A974-7D8801A608AF}" destId="{FA1A35A4-1D88-4FDC-B524-E906D64DD71A}" srcOrd="0" destOrd="0" presId="urn:microsoft.com/office/officeart/2005/8/layout/lProcess2"/>
    <dgm:cxn modelId="{D32DF9A6-35B6-42CC-99DE-9D9264E43C9C}" srcId="{33F616E5-3ED0-4EAC-B8C4-3EFA224CF2B6}" destId="{D722629C-4924-4834-A7FB-7C8F8C01BCC9}" srcOrd="0" destOrd="0" parTransId="{54DEC19E-CB9D-41A2-B55C-79BBD2432E0F}" sibTransId="{3875B759-2140-4413-97E8-1B224135A9FF}"/>
    <dgm:cxn modelId="{10C8F393-18E8-481C-8AA5-BB7DB6BA4890}" srcId="{33F616E5-3ED0-4EAC-B8C4-3EFA224CF2B6}" destId="{EAA178C5-DCB8-45ED-9B29-CDBA32D48761}" srcOrd="1" destOrd="0" parTransId="{5596A088-4018-46AD-B998-E2B6E70C4054}" sibTransId="{E33D2FC6-E249-49CF-882D-4B8B419F57D1}"/>
    <dgm:cxn modelId="{C81B32EF-B849-4B48-BFC5-4493099B1571}" type="presOf" srcId="{01214E49-1B47-4DA9-A309-E0714C1803ED}" destId="{C4E21034-A2D9-4EFB-B0A8-81350409B9F8}" srcOrd="0" destOrd="0" presId="urn:microsoft.com/office/officeart/2005/8/layout/lProcess2"/>
    <dgm:cxn modelId="{3F3C3976-0F20-441D-A72B-DEA82B629BC6}" type="presParOf" srcId="{C4E21034-A2D9-4EFB-B0A8-81350409B9F8}" destId="{14DD800C-99E6-4091-ADB4-5801149CA334}" srcOrd="0" destOrd="0" presId="urn:microsoft.com/office/officeart/2005/8/layout/lProcess2"/>
    <dgm:cxn modelId="{329B6103-B406-4694-8A44-4E2C91D131D7}" type="presParOf" srcId="{14DD800C-99E6-4091-ADB4-5801149CA334}" destId="{FFE92A43-5B6C-4D0A-8F86-7BB04F4F69CA}" srcOrd="0" destOrd="0" presId="urn:microsoft.com/office/officeart/2005/8/layout/lProcess2"/>
    <dgm:cxn modelId="{DDF20B20-671A-4332-9524-70AB087A1369}" type="presParOf" srcId="{14DD800C-99E6-4091-ADB4-5801149CA334}" destId="{11BA6E4C-EB59-45DD-B56E-8EE306E8CF6B}" srcOrd="1" destOrd="0" presId="urn:microsoft.com/office/officeart/2005/8/layout/lProcess2"/>
    <dgm:cxn modelId="{5C0812B2-7D05-4A03-99C9-09F67963116E}" type="presParOf" srcId="{14DD800C-99E6-4091-ADB4-5801149CA334}" destId="{AF11A3C2-E15F-4ABC-BDDB-AF3755516F21}" srcOrd="2" destOrd="0" presId="urn:microsoft.com/office/officeart/2005/8/layout/lProcess2"/>
    <dgm:cxn modelId="{72738871-6A4F-493C-BF34-6462049FD9C6}" type="presParOf" srcId="{AF11A3C2-E15F-4ABC-BDDB-AF3755516F21}" destId="{6DB80B76-FCB8-4741-B430-D77187E38729}" srcOrd="0" destOrd="0" presId="urn:microsoft.com/office/officeart/2005/8/layout/lProcess2"/>
    <dgm:cxn modelId="{AACF9010-7CC2-4F92-913C-193B69BC36F6}" type="presParOf" srcId="{6DB80B76-FCB8-4741-B430-D77187E38729}" destId="{FC4E4DA7-3A39-40F7-9393-E859940F1456}" srcOrd="0" destOrd="0" presId="urn:microsoft.com/office/officeart/2005/8/layout/lProcess2"/>
    <dgm:cxn modelId="{AA835EE8-ED01-466F-8F04-3EEAD1C78946}" type="presParOf" srcId="{6DB80B76-FCB8-4741-B430-D77187E38729}" destId="{2DDAE0F7-BA6D-4EF0-B53F-7DDBF7C03D51}" srcOrd="1" destOrd="0" presId="urn:microsoft.com/office/officeart/2005/8/layout/lProcess2"/>
    <dgm:cxn modelId="{4B5CA317-658C-41AB-B852-42D3A82D1A0C}" type="presParOf" srcId="{6DB80B76-FCB8-4741-B430-D77187E38729}" destId="{FA1A35A4-1D88-4FDC-B524-E906D64DD71A}" srcOrd="2" destOrd="0" presId="urn:microsoft.com/office/officeart/2005/8/layout/lProcess2"/>
    <dgm:cxn modelId="{3EABBE8C-72DC-4135-B49C-41752F46FD8C}" type="presParOf" srcId="{C4E21034-A2D9-4EFB-B0A8-81350409B9F8}" destId="{A4601E56-870E-47F7-ABD9-CA9CCD1B7F26}" srcOrd="1" destOrd="0" presId="urn:microsoft.com/office/officeart/2005/8/layout/lProcess2"/>
    <dgm:cxn modelId="{48856972-BBD2-4F1D-928A-B976CA01FDEA}" type="presParOf" srcId="{C4E21034-A2D9-4EFB-B0A8-81350409B9F8}" destId="{F8CBF3B2-076F-41EB-BDBC-E7FAD2981503}" srcOrd="2" destOrd="0" presId="urn:microsoft.com/office/officeart/2005/8/layout/lProcess2"/>
    <dgm:cxn modelId="{887F0A1B-8B28-4592-A482-921FA20A9DCD}" type="presParOf" srcId="{F8CBF3B2-076F-41EB-BDBC-E7FAD2981503}" destId="{F3451C3A-066B-4FD1-9531-AED8E96E9E1F}" srcOrd="0" destOrd="0" presId="urn:microsoft.com/office/officeart/2005/8/layout/lProcess2"/>
    <dgm:cxn modelId="{CE3B1108-A0FB-40E3-AA64-356B52519808}" type="presParOf" srcId="{F8CBF3B2-076F-41EB-BDBC-E7FAD2981503}" destId="{F3AA0305-6F16-4164-9F63-DCCC70E69FDC}" srcOrd="1" destOrd="0" presId="urn:microsoft.com/office/officeart/2005/8/layout/lProcess2"/>
    <dgm:cxn modelId="{E5F35452-E53C-4C17-8F82-A05ACFA85881}" type="presParOf" srcId="{F8CBF3B2-076F-41EB-BDBC-E7FAD2981503}" destId="{F6C0A6F1-C420-4331-A1EA-98A3AE67BD60}" srcOrd="2" destOrd="0" presId="urn:microsoft.com/office/officeart/2005/8/layout/lProcess2"/>
    <dgm:cxn modelId="{DF1B2198-7E67-4AD5-A2C1-B5A86B7CE0D8}" type="presParOf" srcId="{F6C0A6F1-C420-4331-A1EA-98A3AE67BD60}" destId="{50307280-B877-468A-B1B9-3E92F0C01AD7}" srcOrd="0" destOrd="0" presId="urn:microsoft.com/office/officeart/2005/8/layout/lProcess2"/>
    <dgm:cxn modelId="{A8BAA2E1-0E0E-43DD-9F59-7A9CEBC5F8B0}" type="presParOf" srcId="{50307280-B877-468A-B1B9-3E92F0C01AD7}" destId="{45BCE947-1E51-4EEB-8F62-5FF86014ED9D}" srcOrd="0" destOrd="0" presId="urn:microsoft.com/office/officeart/2005/8/layout/lProcess2"/>
    <dgm:cxn modelId="{D9EDC174-F88D-4CD7-84DF-D2DFBD82069E}" type="presParOf" srcId="{50307280-B877-468A-B1B9-3E92F0C01AD7}" destId="{90A14305-657A-4866-8492-53ACDBBD7B48}" srcOrd="1" destOrd="0" presId="urn:microsoft.com/office/officeart/2005/8/layout/lProcess2"/>
    <dgm:cxn modelId="{CA5BE9F8-38AD-4F5A-A3CC-0C1E8762FB61}" type="presParOf" srcId="{50307280-B877-468A-B1B9-3E92F0C01AD7}" destId="{E61E644D-2F1E-4AEB-95A3-60FBFD7C1690}" srcOrd="2"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B8004F8-786C-4015-867C-5BCB7EA29C2F}" type="doc">
      <dgm:prSet loTypeId="urn:microsoft.com/office/officeart/2005/8/layout/hProcess4" loCatId="process" qsTypeId="urn:microsoft.com/office/officeart/2005/8/quickstyle/simple5" qsCatId="simple" csTypeId="urn:microsoft.com/office/officeart/2005/8/colors/accent0_3" csCatId="mainScheme" phldr="1"/>
      <dgm:spPr/>
      <dgm:t>
        <a:bodyPr/>
        <a:lstStyle/>
        <a:p>
          <a:endParaRPr lang="en-US"/>
        </a:p>
      </dgm:t>
    </dgm:pt>
    <dgm:pt modelId="{091F02A8-BA04-4C04-9D48-AA2FD77C336E}">
      <dgm:prSet phldrT="[Text]">
        <dgm:style>
          <a:lnRef idx="0">
            <a:schemeClr val="accent6"/>
          </a:lnRef>
          <a:fillRef idx="3">
            <a:schemeClr val="accent6"/>
          </a:fillRef>
          <a:effectRef idx="3">
            <a:schemeClr val="accent6"/>
          </a:effectRef>
          <a:fontRef idx="minor">
            <a:schemeClr val="lt1"/>
          </a:fontRef>
        </dgm:style>
      </dgm:prSet>
      <dgm:spPr/>
      <dgm:t>
        <a:bodyPr/>
        <a:lstStyle/>
        <a:p>
          <a:r>
            <a:rPr lang="en-US" dirty="0" smtClean="0">
              <a:solidFill>
                <a:schemeClr val="tx1"/>
              </a:solidFill>
            </a:rPr>
            <a:t>LabVIEW FPGA</a:t>
          </a:r>
          <a:endParaRPr lang="en-US" dirty="0">
            <a:solidFill>
              <a:schemeClr val="tx1"/>
            </a:solidFill>
          </a:endParaRPr>
        </a:p>
      </dgm:t>
    </dgm:pt>
    <dgm:pt modelId="{F3A8A12D-ABF9-4ACF-8DF0-BB35FFCDD45D}" type="parTrans" cxnId="{36C4689F-48BC-423C-847A-58B11632EF43}">
      <dgm:prSet/>
      <dgm:spPr/>
      <dgm:t>
        <a:bodyPr/>
        <a:lstStyle/>
        <a:p>
          <a:endParaRPr lang="en-US"/>
        </a:p>
      </dgm:t>
    </dgm:pt>
    <dgm:pt modelId="{2CCC7AE2-048A-4956-8746-22C8FDD6270A}" type="sibTrans" cxnId="{36C4689F-48BC-423C-847A-58B11632EF43}">
      <dgm:prSet/>
      <dgm:spPr/>
      <dgm:t>
        <a:bodyPr/>
        <a:lstStyle/>
        <a:p>
          <a:endParaRPr lang="en-US" dirty="0"/>
        </a:p>
      </dgm:t>
    </dgm:pt>
    <dgm:pt modelId="{18A698A2-B0B6-41D3-95C6-D9C6A33AB601}">
      <dgm:prSet phldrT="[Text]">
        <dgm:style>
          <a:lnRef idx="0">
            <a:schemeClr val="accent6"/>
          </a:lnRef>
          <a:fillRef idx="3">
            <a:schemeClr val="accent6"/>
          </a:fillRef>
          <a:effectRef idx="3">
            <a:schemeClr val="accent6"/>
          </a:effectRef>
          <a:fontRef idx="minor">
            <a:schemeClr val="lt1"/>
          </a:fontRef>
        </dgm:style>
      </dgm:prSet>
      <dgm:spPr/>
      <dgm:t>
        <a:bodyPr/>
        <a:lstStyle/>
        <a:p>
          <a:r>
            <a:rPr lang="en-US" dirty="0" smtClean="0">
              <a:solidFill>
                <a:schemeClr val="tx1"/>
              </a:solidFill>
            </a:rPr>
            <a:t>Xilinx  ISE Compiler</a:t>
          </a:r>
          <a:endParaRPr lang="en-US" dirty="0">
            <a:solidFill>
              <a:schemeClr val="tx1"/>
            </a:solidFill>
          </a:endParaRPr>
        </a:p>
      </dgm:t>
    </dgm:pt>
    <dgm:pt modelId="{C1541CF1-995B-40AB-8A92-3A3D995B1F0A}" type="parTrans" cxnId="{BAEE7F4A-27B3-4EE8-87CD-9A845145091E}">
      <dgm:prSet/>
      <dgm:spPr/>
      <dgm:t>
        <a:bodyPr/>
        <a:lstStyle/>
        <a:p>
          <a:endParaRPr lang="en-US"/>
        </a:p>
      </dgm:t>
    </dgm:pt>
    <dgm:pt modelId="{FECE775C-DBFF-4911-88D5-9BBA6D0C8D9C}" type="sibTrans" cxnId="{BAEE7F4A-27B3-4EE8-87CD-9A845145091E}">
      <dgm:prSet/>
      <dgm:spPr/>
      <dgm:t>
        <a:bodyPr/>
        <a:lstStyle/>
        <a:p>
          <a:endParaRPr lang="en-US" dirty="0"/>
        </a:p>
      </dgm:t>
    </dgm:pt>
    <dgm:pt modelId="{45E184EB-39E8-4043-9CEB-EBD32B61E69A}">
      <dgm:prSet phldrT="[Text]">
        <dgm:style>
          <a:lnRef idx="0">
            <a:schemeClr val="accent6"/>
          </a:lnRef>
          <a:fillRef idx="3">
            <a:schemeClr val="accent6"/>
          </a:fillRef>
          <a:effectRef idx="3">
            <a:schemeClr val="accent6"/>
          </a:effectRef>
          <a:fontRef idx="minor">
            <a:schemeClr val="lt1"/>
          </a:fontRef>
        </dgm:style>
      </dgm:prSet>
      <dgm:spPr/>
      <dgm:t>
        <a:bodyPr/>
        <a:lstStyle/>
        <a:p>
          <a:r>
            <a:rPr lang="en-US" dirty="0" smtClean="0">
              <a:solidFill>
                <a:schemeClr val="tx1"/>
              </a:solidFill>
            </a:rPr>
            <a:t>LabVIEW FPGA</a:t>
          </a:r>
          <a:endParaRPr lang="en-US" dirty="0">
            <a:solidFill>
              <a:schemeClr val="tx1"/>
            </a:solidFill>
          </a:endParaRPr>
        </a:p>
      </dgm:t>
    </dgm:pt>
    <dgm:pt modelId="{0887C2C4-5FB3-4295-A6C4-50BE6FB80832}" type="parTrans" cxnId="{5FE2170E-60B3-4F02-95A9-17B7C62A302B}">
      <dgm:prSet/>
      <dgm:spPr/>
      <dgm:t>
        <a:bodyPr/>
        <a:lstStyle/>
        <a:p>
          <a:endParaRPr lang="en-US"/>
        </a:p>
      </dgm:t>
    </dgm:pt>
    <dgm:pt modelId="{E90BFD80-B40A-42C3-B6A3-D4EB8FE95338}" type="sibTrans" cxnId="{5FE2170E-60B3-4F02-95A9-17B7C62A302B}">
      <dgm:prSet/>
      <dgm:spPr/>
      <dgm:t>
        <a:bodyPr/>
        <a:lstStyle/>
        <a:p>
          <a:endParaRPr lang="en-US" dirty="0"/>
        </a:p>
      </dgm:t>
    </dgm:pt>
    <dgm:pt modelId="{0B934558-A86D-4D29-B462-DC318BBA4290}">
      <dgm:prSet/>
      <dgm:spPr>
        <a:solidFill>
          <a:srgbClr val="0066A0"/>
        </a:solidFill>
      </dgm:spPr>
      <dgm:t>
        <a:bodyPr/>
        <a:lstStyle/>
        <a:p>
          <a:endParaRPr lang="en-US" dirty="0"/>
        </a:p>
      </dgm:t>
    </dgm:pt>
    <dgm:pt modelId="{A6EF8CD4-331F-4A75-B4E3-06DEB8328A8C}" type="sibTrans" cxnId="{D06BD980-283E-420B-AE42-077663E0AB27}">
      <dgm:prSet/>
      <dgm:spPr/>
      <dgm:t>
        <a:bodyPr/>
        <a:lstStyle/>
        <a:p>
          <a:endParaRPr lang="en-US"/>
        </a:p>
      </dgm:t>
    </dgm:pt>
    <dgm:pt modelId="{36044BD0-0E74-4C3E-BB01-FB994AB0E8B2}" type="parTrans" cxnId="{D06BD980-283E-420B-AE42-077663E0AB27}">
      <dgm:prSet/>
      <dgm:spPr/>
      <dgm:t>
        <a:bodyPr/>
        <a:lstStyle/>
        <a:p>
          <a:endParaRPr lang="en-US"/>
        </a:p>
      </dgm:t>
    </dgm:pt>
    <dgm:pt modelId="{9C03C573-DC91-4998-88CF-84E7B6CB8669}" type="pres">
      <dgm:prSet presAssocID="{CB8004F8-786C-4015-867C-5BCB7EA29C2F}" presName="Name0" presStyleCnt="0">
        <dgm:presLayoutVars>
          <dgm:dir/>
          <dgm:animLvl val="lvl"/>
          <dgm:resizeHandles val="exact"/>
        </dgm:presLayoutVars>
      </dgm:prSet>
      <dgm:spPr/>
      <dgm:t>
        <a:bodyPr/>
        <a:lstStyle/>
        <a:p>
          <a:endParaRPr lang="en-US"/>
        </a:p>
      </dgm:t>
    </dgm:pt>
    <dgm:pt modelId="{F14E0AAC-20A3-46DE-89E8-D75B9CF338A3}" type="pres">
      <dgm:prSet presAssocID="{CB8004F8-786C-4015-867C-5BCB7EA29C2F}" presName="tSp" presStyleCnt="0"/>
      <dgm:spPr/>
    </dgm:pt>
    <dgm:pt modelId="{E94BE5EB-F408-402E-B3CB-58AADCD81AE1}" type="pres">
      <dgm:prSet presAssocID="{CB8004F8-786C-4015-867C-5BCB7EA29C2F}" presName="bSp" presStyleCnt="0"/>
      <dgm:spPr/>
    </dgm:pt>
    <dgm:pt modelId="{8E379A8C-6DA3-4A47-8F4C-802A07A3C26E}" type="pres">
      <dgm:prSet presAssocID="{CB8004F8-786C-4015-867C-5BCB7EA29C2F}" presName="process" presStyleCnt="0"/>
      <dgm:spPr/>
    </dgm:pt>
    <dgm:pt modelId="{0CF2444D-4243-4155-A0F4-2BD9A562FB18}" type="pres">
      <dgm:prSet presAssocID="{091F02A8-BA04-4C04-9D48-AA2FD77C336E}" presName="composite1" presStyleCnt="0"/>
      <dgm:spPr/>
    </dgm:pt>
    <dgm:pt modelId="{2EBF531A-112B-42C1-A9D8-8006A293176C}" type="pres">
      <dgm:prSet presAssocID="{091F02A8-BA04-4C04-9D48-AA2FD77C336E}" presName="dummyNode1" presStyleLbl="node1" presStyleIdx="0" presStyleCnt="4"/>
      <dgm:spPr/>
    </dgm:pt>
    <dgm:pt modelId="{ACD1C8A6-11DD-4137-9C57-1F22C1C3709F}" type="pres">
      <dgm:prSet presAssocID="{091F02A8-BA04-4C04-9D48-AA2FD77C336E}" presName="childNode1" presStyleLbl="bgAcc1" presStyleIdx="0" presStyleCnt="4" custScaleX="117723">
        <dgm:presLayoutVars>
          <dgm:bulletEnabled val="1"/>
        </dgm:presLayoutVars>
      </dgm:prSet>
      <dgm:spPr>
        <a:solidFill>
          <a:srgbClr val="0066A0">
            <a:alpha val="90000"/>
          </a:srgbClr>
        </a:solidFill>
      </dgm:spPr>
      <dgm:t>
        <a:bodyPr/>
        <a:lstStyle/>
        <a:p>
          <a:endParaRPr lang="en-US"/>
        </a:p>
      </dgm:t>
    </dgm:pt>
    <dgm:pt modelId="{FC9ABFAC-B5C2-4CB9-973F-D35FCC9446A3}" type="pres">
      <dgm:prSet presAssocID="{091F02A8-BA04-4C04-9D48-AA2FD77C336E}" presName="childNode1tx" presStyleLbl="bgAcc1" presStyleIdx="0" presStyleCnt="4">
        <dgm:presLayoutVars>
          <dgm:bulletEnabled val="1"/>
        </dgm:presLayoutVars>
      </dgm:prSet>
      <dgm:spPr/>
      <dgm:t>
        <a:bodyPr/>
        <a:lstStyle/>
        <a:p>
          <a:endParaRPr lang="en-US"/>
        </a:p>
      </dgm:t>
    </dgm:pt>
    <dgm:pt modelId="{44E834D8-7F42-4199-B5E4-BE563FEC671F}" type="pres">
      <dgm:prSet presAssocID="{091F02A8-BA04-4C04-9D48-AA2FD77C336E}" presName="parentNode1" presStyleLbl="node1" presStyleIdx="0" presStyleCnt="4" custLinFactNeighborY="30298">
        <dgm:presLayoutVars>
          <dgm:chMax val="1"/>
          <dgm:bulletEnabled val="1"/>
        </dgm:presLayoutVars>
      </dgm:prSet>
      <dgm:spPr/>
      <dgm:t>
        <a:bodyPr/>
        <a:lstStyle/>
        <a:p>
          <a:endParaRPr lang="en-US"/>
        </a:p>
      </dgm:t>
    </dgm:pt>
    <dgm:pt modelId="{3665563C-5647-436C-AB2B-C1FEA0F7B755}" type="pres">
      <dgm:prSet presAssocID="{091F02A8-BA04-4C04-9D48-AA2FD77C336E}" presName="connSite1" presStyleCnt="0"/>
      <dgm:spPr/>
    </dgm:pt>
    <dgm:pt modelId="{19EF8027-A876-4F8B-B4DB-DCD2988163F1}" type="pres">
      <dgm:prSet presAssocID="{2CCC7AE2-048A-4956-8746-22C8FDD6270A}" presName="Name9" presStyleLbl="sibTrans2D1" presStyleIdx="0" presStyleCnt="3"/>
      <dgm:spPr/>
      <dgm:t>
        <a:bodyPr/>
        <a:lstStyle/>
        <a:p>
          <a:endParaRPr lang="en-US"/>
        </a:p>
      </dgm:t>
    </dgm:pt>
    <dgm:pt modelId="{F8229C5C-F433-4405-B1C0-2EA7643E569A}" type="pres">
      <dgm:prSet presAssocID="{18A698A2-B0B6-41D3-95C6-D9C6A33AB601}" presName="composite2" presStyleCnt="0"/>
      <dgm:spPr/>
    </dgm:pt>
    <dgm:pt modelId="{56DA1269-8C27-41A3-AC8E-64F388A3F863}" type="pres">
      <dgm:prSet presAssocID="{18A698A2-B0B6-41D3-95C6-D9C6A33AB601}" presName="dummyNode2" presStyleLbl="node1" presStyleIdx="0" presStyleCnt="4"/>
      <dgm:spPr/>
    </dgm:pt>
    <dgm:pt modelId="{FEBE26CC-2169-45D8-9D67-F0376C9D72A4}" type="pres">
      <dgm:prSet presAssocID="{18A698A2-B0B6-41D3-95C6-D9C6A33AB601}" presName="childNode2" presStyleLbl="bgAcc1" presStyleIdx="1" presStyleCnt="4">
        <dgm:presLayoutVars>
          <dgm:bulletEnabled val="1"/>
        </dgm:presLayoutVars>
      </dgm:prSet>
      <dgm:spPr>
        <a:solidFill>
          <a:srgbClr val="0066A0">
            <a:alpha val="90000"/>
          </a:srgbClr>
        </a:solidFill>
      </dgm:spPr>
      <dgm:t>
        <a:bodyPr/>
        <a:lstStyle/>
        <a:p>
          <a:endParaRPr lang="en-US"/>
        </a:p>
      </dgm:t>
    </dgm:pt>
    <dgm:pt modelId="{B21D269A-CB3D-4A11-8F23-F51183202C3A}" type="pres">
      <dgm:prSet presAssocID="{18A698A2-B0B6-41D3-95C6-D9C6A33AB601}" presName="childNode2tx" presStyleLbl="bgAcc1" presStyleIdx="1" presStyleCnt="4">
        <dgm:presLayoutVars>
          <dgm:bulletEnabled val="1"/>
        </dgm:presLayoutVars>
      </dgm:prSet>
      <dgm:spPr/>
      <dgm:t>
        <a:bodyPr/>
        <a:lstStyle/>
        <a:p>
          <a:endParaRPr lang="en-US"/>
        </a:p>
      </dgm:t>
    </dgm:pt>
    <dgm:pt modelId="{D4BDBEBA-0602-4B91-ACFA-9946FEB9DD31}" type="pres">
      <dgm:prSet presAssocID="{18A698A2-B0B6-41D3-95C6-D9C6A33AB601}" presName="parentNode2" presStyleLbl="node1" presStyleIdx="1" presStyleCnt="4">
        <dgm:presLayoutVars>
          <dgm:chMax val="0"/>
          <dgm:bulletEnabled val="1"/>
        </dgm:presLayoutVars>
      </dgm:prSet>
      <dgm:spPr/>
      <dgm:t>
        <a:bodyPr/>
        <a:lstStyle/>
        <a:p>
          <a:endParaRPr lang="en-US"/>
        </a:p>
      </dgm:t>
    </dgm:pt>
    <dgm:pt modelId="{0BF5D4EF-D53D-4792-8FFA-BCCF0543AF92}" type="pres">
      <dgm:prSet presAssocID="{18A698A2-B0B6-41D3-95C6-D9C6A33AB601}" presName="connSite2" presStyleCnt="0"/>
      <dgm:spPr/>
    </dgm:pt>
    <dgm:pt modelId="{6039D4D7-29C6-44E2-B537-376A370D4960}" type="pres">
      <dgm:prSet presAssocID="{FECE775C-DBFF-4911-88D5-9BBA6D0C8D9C}" presName="Name18" presStyleLbl="sibTrans2D1" presStyleIdx="1" presStyleCnt="3"/>
      <dgm:spPr/>
      <dgm:t>
        <a:bodyPr/>
        <a:lstStyle/>
        <a:p>
          <a:endParaRPr lang="en-US"/>
        </a:p>
      </dgm:t>
    </dgm:pt>
    <dgm:pt modelId="{7ED944CE-FB79-4CF3-93B7-75EFDCF13D15}" type="pres">
      <dgm:prSet presAssocID="{45E184EB-39E8-4043-9CEB-EBD32B61E69A}" presName="composite1" presStyleCnt="0"/>
      <dgm:spPr/>
    </dgm:pt>
    <dgm:pt modelId="{72C1C8C0-5845-41FD-A896-B811D0BAC237}" type="pres">
      <dgm:prSet presAssocID="{45E184EB-39E8-4043-9CEB-EBD32B61E69A}" presName="dummyNode1" presStyleLbl="node1" presStyleIdx="1" presStyleCnt="4"/>
      <dgm:spPr/>
    </dgm:pt>
    <dgm:pt modelId="{85768487-C759-4D12-987C-19D593553FA9}" type="pres">
      <dgm:prSet presAssocID="{45E184EB-39E8-4043-9CEB-EBD32B61E69A}" presName="childNode1" presStyleLbl="bgAcc1" presStyleIdx="2" presStyleCnt="4" custScaleX="77338" custLinFactNeighborX="-14964">
        <dgm:presLayoutVars>
          <dgm:bulletEnabled val="1"/>
        </dgm:presLayoutVars>
      </dgm:prSet>
      <dgm:spPr>
        <a:solidFill>
          <a:srgbClr val="0066A0">
            <a:alpha val="90000"/>
          </a:srgbClr>
        </a:solidFill>
      </dgm:spPr>
      <dgm:t>
        <a:bodyPr/>
        <a:lstStyle/>
        <a:p>
          <a:endParaRPr lang="en-US"/>
        </a:p>
      </dgm:t>
    </dgm:pt>
    <dgm:pt modelId="{CD89E3C7-41DB-4627-87DF-4438B3EE17B9}" type="pres">
      <dgm:prSet presAssocID="{45E184EB-39E8-4043-9CEB-EBD32B61E69A}" presName="childNode1tx" presStyleLbl="bgAcc1" presStyleIdx="2" presStyleCnt="4">
        <dgm:presLayoutVars>
          <dgm:bulletEnabled val="1"/>
        </dgm:presLayoutVars>
      </dgm:prSet>
      <dgm:spPr/>
      <dgm:t>
        <a:bodyPr/>
        <a:lstStyle/>
        <a:p>
          <a:endParaRPr lang="en-US"/>
        </a:p>
      </dgm:t>
    </dgm:pt>
    <dgm:pt modelId="{341A0915-4287-4656-B2D0-15D499DDD46D}" type="pres">
      <dgm:prSet presAssocID="{45E184EB-39E8-4043-9CEB-EBD32B61E69A}" presName="parentNode1" presStyleLbl="node1" presStyleIdx="2" presStyleCnt="4" custLinFactNeighborX="-13627" custLinFactNeighborY="24466">
        <dgm:presLayoutVars>
          <dgm:chMax val="1"/>
          <dgm:bulletEnabled val="1"/>
        </dgm:presLayoutVars>
      </dgm:prSet>
      <dgm:spPr/>
      <dgm:t>
        <a:bodyPr/>
        <a:lstStyle/>
        <a:p>
          <a:endParaRPr lang="en-US"/>
        </a:p>
      </dgm:t>
    </dgm:pt>
    <dgm:pt modelId="{3049DA88-45D1-49F8-A261-899937E07346}" type="pres">
      <dgm:prSet presAssocID="{45E184EB-39E8-4043-9CEB-EBD32B61E69A}" presName="connSite1" presStyleCnt="0"/>
      <dgm:spPr/>
    </dgm:pt>
    <dgm:pt modelId="{5B865CAB-AAA9-4E4B-A3A3-FB2B7AC30B42}" type="pres">
      <dgm:prSet presAssocID="{E90BFD80-B40A-42C3-B6A3-D4EB8FE95338}" presName="Name9" presStyleLbl="sibTrans2D1" presStyleIdx="2" presStyleCnt="3"/>
      <dgm:spPr/>
      <dgm:t>
        <a:bodyPr/>
        <a:lstStyle/>
        <a:p>
          <a:endParaRPr lang="en-US"/>
        </a:p>
      </dgm:t>
    </dgm:pt>
    <dgm:pt modelId="{1D35F157-B1A4-4769-894D-67DB11CE87EF}" type="pres">
      <dgm:prSet presAssocID="{0B934558-A86D-4D29-B462-DC318BBA4290}" presName="composite2" presStyleCnt="0"/>
      <dgm:spPr/>
    </dgm:pt>
    <dgm:pt modelId="{DA4756E5-191D-407F-8FF2-A241B5D98104}" type="pres">
      <dgm:prSet presAssocID="{0B934558-A86D-4D29-B462-DC318BBA4290}" presName="dummyNode2" presStyleLbl="node1" presStyleIdx="2" presStyleCnt="4"/>
      <dgm:spPr/>
    </dgm:pt>
    <dgm:pt modelId="{CC65C271-4BE6-48CD-96F7-A6AEA2BFD8C2}" type="pres">
      <dgm:prSet presAssocID="{0B934558-A86D-4D29-B462-DC318BBA4290}" presName="childNode2" presStyleLbl="bgAcc1" presStyleIdx="3" presStyleCnt="4">
        <dgm:presLayoutVars>
          <dgm:bulletEnabled val="1"/>
        </dgm:presLayoutVars>
      </dgm:prSet>
      <dgm:spPr/>
    </dgm:pt>
    <dgm:pt modelId="{7668AF9A-18F3-4857-9724-4B6524C8D98E}" type="pres">
      <dgm:prSet presAssocID="{0B934558-A86D-4D29-B462-DC318BBA4290}" presName="childNode2tx" presStyleLbl="bgAcc1" presStyleIdx="3" presStyleCnt="4">
        <dgm:presLayoutVars>
          <dgm:bulletEnabled val="1"/>
        </dgm:presLayoutVars>
      </dgm:prSet>
      <dgm:spPr/>
    </dgm:pt>
    <dgm:pt modelId="{339ECC67-0138-4BD5-A80E-19790FBB1602}" type="pres">
      <dgm:prSet presAssocID="{0B934558-A86D-4D29-B462-DC318BBA4290}" presName="parentNode2" presStyleLbl="node1" presStyleIdx="3" presStyleCnt="4" custLinFactNeighborX="-16438" custLinFactNeighborY="72670">
        <dgm:presLayoutVars>
          <dgm:chMax val="0"/>
          <dgm:bulletEnabled val="1"/>
        </dgm:presLayoutVars>
      </dgm:prSet>
      <dgm:spPr/>
      <dgm:t>
        <a:bodyPr/>
        <a:lstStyle/>
        <a:p>
          <a:endParaRPr lang="en-US"/>
        </a:p>
      </dgm:t>
    </dgm:pt>
    <dgm:pt modelId="{FB82C3F0-FF5B-46CB-A000-FC24F529BF87}" type="pres">
      <dgm:prSet presAssocID="{0B934558-A86D-4D29-B462-DC318BBA4290}" presName="connSite2" presStyleCnt="0"/>
      <dgm:spPr/>
    </dgm:pt>
  </dgm:ptLst>
  <dgm:cxnLst>
    <dgm:cxn modelId="{45DDE1AE-4700-45E1-83EA-073EA7888727}" type="presOf" srcId="{CB8004F8-786C-4015-867C-5BCB7EA29C2F}" destId="{9C03C573-DC91-4998-88CF-84E7B6CB8669}" srcOrd="0" destOrd="0" presId="urn:microsoft.com/office/officeart/2005/8/layout/hProcess4"/>
    <dgm:cxn modelId="{AC373FB9-86F5-4A0C-A28C-D20ADCA78982}" type="presOf" srcId="{0B934558-A86D-4D29-B462-DC318BBA4290}" destId="{339ECC67-0138-4BD5-A80E-19790FBB1602}" srcOrd="0" destOrd="0" presId="urn:microsoft.com/office/officeart/2005/8/layout/hProcess4"/>
    <dgm:cxn modelId="{D06BD980-283E-420B-AE42-077663E0AB27}" srcId="{CB8004F8-786C-4015-867C-5BCB7EA29C2F}" destId="{0B934558-A86D-4D29-B462-DC318BBA4290}" srcOrd="3" destOrd="0" parTransId="{36044BD0-0E74-4C3E-BB01-FB994AB0E8B2}" sibTransId="{A6EF8CD4-331F-4A75-B4E3-06DEB8328A8C}"/>
    <dgm:cxn modelId="{5FE2170E-60B3-4F02-95A9-17B7C62A302B}" srcId="{CB8004F8-786C-4015-867C-5BCB7EA29C2F}" destId="{45E184EB-39E8-4043-9CEB-EBD32B61E69A}" srcOrd="2" destOrd="0" parTransId="{0887C2C4-5FB3-4295-A6C4-50BE6FB80832}" sibTransId="{E90BFD80-B40A-42C3-B6A3-D4EB8FE95338}"/>
    <dgm:cxn modelId="{BA6C604C-667E-4674-A4F6-E36564DF81C3}" type="presOf" srcId="{E90BFD80-B40A-42C3-B6A3-D4EB8FE95338}" destId="{5B865CAB-AAA9-4E4B-A3A3-FB2B7AC30B42}" srcOrd="0" destOrd="0" presId="urn:microsoft.com/office/officeart/2005/8/layout/hProcess4"/>
    <dgm:cxn modelId="{36C4689F-48BC-423C-847A-58B11632EF43}" srcId="{CB8004F8-786C-4015-867C-5BCB7EA29C2F}" destId="{091F02A8-BA04-4C04-9D48-AA2FD77C336E}" srcOrd="0" destOrd="0" parTransId="{F3A8A12D-ABF9-4ACF-8DF0-BB35FFCDD45D}" sibTransId="{2CCC7AE2-048A-4956-8746-22C8FDD6270A}"/>
    <dgm:cxn modelId="{7EC37B94-E101-4944-96D0-FB21C5CAAF94}" type="presOf" srcId="{2CCC7AE2-048A-4956-8746-22C8FDD6270A}" destId="{19EF8027-A876-4F8B-B4DB-DCD2988163F1}" srcOrd="0" destOrd="0" presId="urn:microsoft.com/office/officeart/2005/8/layout/hProcess4"/>
    <dgm:cxn modelId="{9236DE18-4741-4D1E-86CF-3A55B709D5B0}" type="presOf" srcId="{FECE775C-DBFF-4911-88D5-9BBA6D0C8D9C}" destId="{6039D4D7-29C6-44E2-B537-376A370D4960}" srcOrd="0" destOrd="0" presId="urn:microsoft.com/office/officeart/2005/8/layout/hProcess4"/>
    <dgm:cxn modelId="{14BE7528-5D3E-4FE9-BB3B-996C93428573}" type="presOf" srcId="{091F02A8-BA04-4C04-9D48-AA2FD77C336E}" destId="{44E834D8-7F42-4199-B5E4-BE563FEC671F}" srcOrd="0" destOrd="0" presId="urn:microsoft.com/office/officeart/2005/8/layout/hProcess4"/>
    <dgm:cxn modelId="{BAEE7F4A-27B3-4EE8-87CD-9A845145091E}" srcId="{CB8004F8-786C-4015-867C-5BCB7EA29C2F}" destId="{18A698A2-B0B6-41D3-95C6-D9C6A33AB601}" srcOrd="1" destOrd="0" parTransId="{C1541CF1-995B-40AB-8A92-3A3D995B1F0A}" sibTransId="{FECE775C-DBFF-4911-88D5-9BBA6D0C8D9C}"/>
    <dgm:cxn modelId="{C6B9CD8C-0AA3-4EAC-8D2C-8DF80616F167}" type="presOf" srcId="{18A698A2-B0B6-41D3-95C6-D9C6A33AB601}" destId="{D4BDBEBA-0602-4B91-ACFA-9946FEB9DD31}" srcOrd="0" destOrd="0" presId="urn:microsoft.com/office/officeart/2005/8/layout/hProcess4"/>
    <dgm:cxn modelId="{75685123-5BAB-4B51-9184-C365C0790691}" type="presOf" srcId="{45E184EB-39E8-4043-9CEB-EBD32B61E69A}" destId="{341A0915-4287-4656-B2D0-15D499DDD46D}" srcOrd="0" destOrd="0" presId="urn:microsoft.com/office/officeart/2005/8/layout/hProcess4"/>
    <dgm:cxn modelId="{E013A247-C6B1-405C-9870-30F746353D49}" type="presParOf" srcId="{9C03C573-DC91-4998-88CF-84E7B6CB8669}" destId="{F14E0AAC-20A3-46DE-89E8-D75B9CF338A3}" srcOrd="0" destOrd="0" presId="urn:microsoft.com/office/officeart/2005/8/layout/hProcess4"/>
    <dgm:cxn modelId="{B7263BCB-2B1D-4B49-B27C-E939074AE338}" type="presParOf" srcId="{9C03C573-DC91-4998-88CF-84E7B6CB8669}" destId="{E94BE5EB-F408-402E-B3CB-58AADCD81AE1}" srcOrd="1" destOrd="0" presId="urn:microsoft.com/office/officeart/2005/8/layout/hProcess4"/>
    <dgm:cxn modelId="{57436796-8065-42C4-BFD1-AF6E7982B157}" type="presParOf" srcId="{9C03C573-DC91-4998-88CF-84E7B6CB8669}" destId="{8E379A8C-6DA3-4A47-8F4C-802A07A3C26E}" srcOrd="2" destOrd="0" presId="urn:microsoft.com/office/officeart/2005/8/layout/hProcess4"/>
    <dgm:cxn modelId="{EEAF41EE-4A62-48F9-89EE-15E971BA2689}" type="presParOf" srcId="{8E379A8C-6DA3-4A47-8F4C-802A07A3C26E}" destId="{0CF2444D-4243-4155-A0F4-2BD9A562FB18}" srcOrd="0" destOrd="0" presId="urn:microsoft.com/office/officeart/2005/8/layout/hProcess4"/>
    <dgm:cxn modelId="{69F43F18-736F-442E-B117-564C3142E261}" type="presParOf" srcId="{0CF2444D-4243-4155-A0F4-2BD9A562FB18}" destId="{2EBF531A-112B-42C1-A9D8-8006A293176C}" srcOrd="0" destOrd="0" presId="urn:microsoft.com/office/officeart/2005/8/layout/hProcess4"/>
    <dgm:cxn modelId="{10F1B9DE-1CD6-4C05-B273-7CA291944C06}" type="presParOf" srcId="{0CF2444D-4243-4155-A0F4-2BD9A562FB18}" destId="{ACD1C8A6-11DD-4137-9C57-1F22C1C3709F}" srcOrd="1" destOrd="0" presId="urn:microsoft.com/office/officeart/2005/8/layout/hProcess4"/>
    <dgm:cxn modelId="{2CBB3AF4-55A7-4DDE-AE43-86E3E05B0DDF}" type="presParOf" srcId="{0CF2444D-4243-4155-A0F4-2BD9A562FB18}" destId="{FC9ABFAC-B5C2-4CB9-973F-D35FCC9446A3}" srcOrd="2" destOrd="0" presId="urn:microsoft.com/office/officeart/2005/8/layout/hProcess4"/>
    <dgm:cxn modelId="{D41D999E-9395-4B83-AD9C-0705B2CE2BFE}" type="presParOf" srcId="{0CF2444D-4243-4155-A0F4-2BD9A562FB18}" destId="{44E834D8-7F42-4199-B5E4-BE563FEC671F}" srcOrd="3" destOrd="0" presId="urn:microsoft.com/office/officeart/2005/8/layout/hProcess4"/>
    <dgm:cxn modelId="{F3B53473-00B7-4FF9-9D08-30379C4BEAFE}" type="presParOf" srcId="{0CF2444D-4243-4155-A0F4-2BD9A562FB18}" destId="{3665563C-5647-436C-AB2B-C1FEA0F7B755}" srcOrd="4" destOrd="0" presId="urn:microsoft.com/office/officeart/2005/8/layout/hProcess4"/>
    <dgm:cxn modelId="{E11F89E0-D13C-4307-925A-FD2F14ED241E}" type="presParOf" srcId="{8E379A8C-6DA3-4A47-8F4C-802A07A3C26E}" destId="{19EF8027-A876-4F8B-B4DB-DCD2988163F1}" srcOrd="1" destOrd="0" presId="urn:microsoft.com/office/officeart/2005/8/layout/hProcess4"/>
    <dgm:cxn modelId="{D688E053-CDBE-464D-ABDA-832CAE68828B}" type="presParOf" srcId="{8E379A8C-6DA3-4A47-8F4C-802A07A3C26E}" destId="{F8229C5C-F433-4405-B1C0-2EA7643E569A}" srcOrd="2" destOrd="0" presId="urn:microsoft.com/office/officeart/2005/8/layout/hProcess4"/>
    <dgm:cxn modelId="{740519A0-D2F9-40F2-ABFC-BF5B45D32F9C}" type="presParOf" srcId="{F8229C5C-F433-4405-B1C0-2EA7643E569A}" destId="{56DA1269-8C27-41A3-AC8E-64F388A3F863}" srcOrd="0" destOrd="0" presId="urn:microsoft.com/office/officeart/2005/8/layout/hProcess4"/>
    <dgm:cxn modelId="{62F5FFF1-6624-44F4-BF3A-4CF1916EBFC7}" type="presParOf" srcId="{F8229C5C-F433-4405-B1C0-2EA7643E569A}" destId="{FEBE26CC-2169-45D8-9D67-F0376C9D72A4}" srcOrd="1" destOrd="0" presId="urn:microsoft.com/office/officeart/2005/8/layout/hProcess4"/>
    <dgm:cxn modelId="{F35CF814-1D87-48A3-9844-F4AD0080983F}" type="presParOf" srcId="{F8229C5C-F433-4405-B1C0-2EA7643E569A}" destId="{B21D269A-CB3D-4A11-8F23-F51183202C3A}" srcOrd="2" destOrd="0" presId="urn:microsoft.com/office/officeart/2005/8/layout/hProcess4"/>
    <dgm:cxn modelId="{F5AAE196-5419-4477-9029-12D99F473C6A}" type="presParOf" srcId="{F8229C5C-F433-4405-B1C0-2EA7643E569A}" destId="{D4BDBEBA-0602-4B91-ACFA-9946FEB9DD31}" srcOrd="3" destOrd="0" presId="urn:microsoft.com/office/officeart/2005/8/layout/hProcess4"/>
    <dgm:cxn modelId="{8F800924-11B8-41EE-906B-C6A49AA12E91}" type="presParOf" srcId="{F8229C5C-F433-4405-B1C0-2EA7643E569A}" destId="{0BF5D4EF-D53D-4792-8FFA-BCCF0543AF92}" srcOrd="4" destOrd="0" presId="urn:microsoft.com/office/officeart/2005/8/layout/hProcess4"/>
    <dgm:cxn modelId="{48E2DB3E-86A2-4214-9B79-41E4ED7359DD}" type="presParOf" srcId="{8E379A8C-6DA3-4A47-8F4C-802A07A3C26E}" destId="{6039D4D7-29C6-44E2-B537-376A370D4960}" srcOrd="3" destOrd="0" presId="urn:microsoft.com/office/officeart/2005/8/layout/hProcess4"/>
    <dgm:cxn modelId="{6467967D-6063-4A43-A555-69B3C774A822}" type="presParOf" srcId="{8E379A8C-6DA3-4A47-8F4C-802A07A3C26E}" destId="{7ED944CE-FB79-4CF3-93B7-75EFDCF13D15}" srcOrd="4" destOrd="0" presId="urn:microsoft.com/office/officeart/2005/8/layout/hProcess4"/>
    <dgm:cxn modelId="{5D47563C-8E50-4819-8282-0B814093681E}" type="presParOf" srcId="{7ED944CE-FB79-4CF3-93B7-75EFDCF13D15}" destId="{72C1C8C0-5845-41FD-A896-B811D0BAC237}" srcOrd="0" destOrd="0" presId="urn:microsoft.com/office/officeart/2005/8/layout/hProcess4"/>
    <dgm:cxn modelId="{F65FFC48-D4D9-48C6-8ADA-4BF1B08C5383}" type="presParOf" srcId="{7ED944CE-FB79-4CF3-93B7-75EFDCF13D15}" destId="{85768487-C759-4D12-987C-19D593553FA9}" srcOrd="1" destOrd="0" presId="urn:microsoft.com/office/officeart/2005/8/layout/hProcess4"/>
    <dgm:cxn modelId="{EF8A1C67-35B6-4480-9CAB-F023BE36BCE0}" type="presParOf" srcId="{7ED944CE-FB79-4CF3-93B7-75EFDCF13D15}" destId="{CD89E3C7-41DB-4627-87DF-4438B3EE17B9}" srcOrd="2" destOrd="0" presId="urn:microsoft.com/office/officeart/2005/8/layout/hProcess4"/>
    <dgm:cxn modelId="{23D81C32-E045-4C77-BF5D-88C125A859D1}" type="presParOf" srcId="{7ED944CE-FB79-4CF3-93B7-75EFDCF13D15}" destId="{341A0915-4287-4656-B2D0-15D499DDD46D}" srcOrd="3" destOrd="0" presId="urn:microsoft.com/office/officeart/2005/8/layout/hProcess4"/>
    <dgm:cxn modelId="{FBA0F23C-17C0-4327-AC58-140DF5C8C5D8}" type="presParOf" srcId="{7ED944CE-FB79-4CF3-93B7-75EFDCF13D15}" destId="{3049DA88-45D1-49F8-A261-899937E07346}" srcOrd="4" destOrd="0" presId="urn:microsoft.com/office/officeart/2005/8/layout/hProcess4"/>
    <dgm:cxn modelId="{A38736C5-6B90-4821-B7E8-6E93DC006B8C}" type="presParOf" srcId="{8E379A8C-6DA3-4A47-8F4C-802A07A3C26E}" destId="{5B865CAB-AAA9-4E4B-A3A3-FB2B7AC30B42}" srcOrd="5" destOrd="0" presId="urn:microsoft.com/office/officeart/2005/8/layout/hProcess4"/>
    <dgm:cxn modelId="{22A2C349-B89C-4B35-BFBD-D7E44D9E40CA}" type="presParOf" srcId="{8E379A8C-6DA3-4A47-8F4C-802A07A3C26E}" destId="{1D35F157-B1A4-4769-894D-67DB11CE87EF}" srcOrd="6" destOrd="0" presId="urn:microsoft.com/office/officeart/2005/8/layout/hProcess4"/>
    <dgm:cxn modelId="{525D7038-E7B9-4546-8CEC-B1C5BF4FAEB2}" type="presParOf" srcId="{1D35F157-B1A4-4769-894D-67DB11CE87EF}" destId="{DA4756E5-191D-407F-8FF2-A241B5D98104}" srcOrd="0" destOrd="0" presId="urn:microsoft.com/office/officeart/2005/8/layout/hProcess4"/>
    <dgm:cxn modelId="{556CD3D0-E3CA-481F-A366-4280AD95121B}" type="presParOf" srcId="{1D35F157-B1A4-4769-894D-67DB11CE87EF}" destId="{CC65C271-4BE6-48CD-96F7-A6AEA2BFD8C2}" srcOrd="1" destOrd="0" presId="urn:microsoft.com/office/officeart/2005/8/layout/hProcess4"/>
    <dgm:cxn modelId="{EE2B7E32-8EB1-4FA5-8E72-C0E538C6E2C8}" type="presParOf" srcId="{1D35F157-B1A4-4769-894D-67DB11CE87EF}" destId="{7668AF9A-18F3-4857-9724-4B6524C8D98E}" srcOrd="2" destOrd="0" presId="urn:microsoft.com/office/officeart/2005/8/layout/hProcess4"/>
    <dgm:cxn modelId="{C48E203A-5667-457D-B5C1-BB3E77513286}" type="presParOf" srcId="{1D35F157-B1A4-4769-894D-67DB11CE87EF}" destId="{339ECC67-0138-4BD5-A80E-19790FBB1602}" srcOrd="3" destOrd="0" presId="urn:microsoft.com/office/officeart/2005/8/layout/hProcess4"/>
    <dgm:cxn modelId="{6E2E407C-C988-4BAB-812F-7D2FDECF5B44}" type="presParOf" srcId="{1D35F157-B1A4-4769-894D-67DB11CE87EF}" destId="{FB82C3F0-FF5B-46CB-A000-FC24F529BF87}" srcOrd="4" destOrd="0" presId="urn:microsoft.com/office/officeart/2005/8/layout/h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3752D69-D123-4370-93BA-266A520F61C5}">
      <dsp:nvSpPr>
        <dsp:cNvPr id="0" name=""/>
        <dsp:cNvSpPr/>
      </dsp:nvSpPr>
      <dsp:spPr>
        <a:xfrm rot="16200000">
          <a:off x="-147419" y="147419"/>
          <a:ext cx="2042780" cy="1747941"/>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Controls</a:t>
          </a:r>
          <a:endParaRPr lang="en-US" sz="1800" kern="1200" dirty="0"/>
        </a:p>
      </dsp:txBody>
      <dsp:txXfrm rot="16200000">
        <a:off x="107928" y="-107928"/>
        <a:ext cx="1532085" cy="1747941"/>
      </dsp:txXfrm>
    </dsp:sp>
    <dsp:sp modelId="{EF33783C-C661-4D82-B56F-724C14C547E4}">
      <dsp:nvSpPr>
        <dsp:cNvPr id="0" name=""/>
        <dsp:cNvSpPr/>
      </dsp:nvSpPr>
      <dsp:spPr>
        <a:xfrm>
          <a:off x="1747941" y="0"/>
          <a:ext cx="1747941" cy="204278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Mechatronics</a:t>
          </a:r>
          <a:endParaRPr lang="en-US" sz="1800" kern="1200" dirty="0"/>
        </a:p>
      </dsp:txBody>
      <dsp:txXfrm>
        <a:off x="1747941" y="0"/>
        <a:ext cx="1747941" cy="1532085"/>
      </dsp:txXfrm>
    </dsp:sp>
    <dsp:sp modelId="{052A2BC6-0D77-440B-AAD0-7563BDF2B519}">
      <dsp:nvSpPr>
        <dsp:cNvPr id="0" name=""/>
        <dsp:cNvSpPr/>
      </dsp:nvSpPr>
      <dsp:spPr>
        <a:xfrm rot="10800000">
          <a:off x="0" y="2042780"/>
          <a:ext cx="1747941" cy="204278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Embedded Systems</a:t>
          </a:r>
          <a:endParaRPr lang="en-US" sz="1800" kern="1200" dirty="0"/>
        </a:p>
      </dsp:txBody>
      <dsp:txXfrm rot="10800000">
        <a:off x="0" y="2553475"/>
        <a:ext cx="1747941" cy="1532085"/>
      </dsp:txXfrm>
    </dsp:sp>
    <dsp:sp modelId="{5A8BFB63-AB68-40AF-8ADC-4101F34647F4}">
      <dsp:nvSpPr>
        <dsp:cNvPr id="0" name=""/>
        <dsp:cNvSpPr/>
      </dsp:nvSpPr>
      <dsp:spPr>
        <a:xfrm rot="5400000">
          <a:off x="1600521" y="2190200"/>
          <a:ext cx="2042780" cy="1747941"/>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Robotics</a:t>
          </a:r>
          <a:endParaRPr lang="en-US" sz="1800" kern="1200" dirty="0"/>
        </a:p>
      </dsp:txBody>
      <dsp:txXfrm rot="5400000">
        <a:off x="1855869" y="2445547"/>
        <a:ext cx="1532085" cy="1747941"/>
      </dsp:txXfrm>
    </dsp:sp>
    <dsp:sp modelId="{B1215CA1-ADAF-4115-B238-D245379417D9}">
      <dsp:nvSpPr>
        <dsp:cNvPr id="0" name=""/>
        <dsp:cNvSpPr/>
      </dsp:nvSpPr>
      <dsp:spPr>
        <a:xfrm>
          <a:off x="1179862" y="1429946"/>
          <a:ext cx="1136158" cy="1225668"/>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latin typeface="Univers Com 45 Light" pitchFamily="34" charset="0"/>
            </a:rPr>
            <a:t>Final Year Design</a:t>
          </a:r>
          <a:endParaRPr lang="en-US" sz="1800" b="1" kern="1200" dirty="0">
            <a:latin typeface="Univers Com 45 Light" pitchFamily="34" charset="0"/>
          </a:endParaRPr>
        </a:p>
      </dsp:txBody>
      <dsp:txXfrm>
        <a:off x="1179862" y="1429946"/>
        <a:ext cx="1136158" cy="122566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image" Target="../media/image128.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image" Target="../media/image1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4EAA763-DFDB-A243-96D7-A1FF8549B507}" type="datetimeFigureOut">
              <a:rPr lang="en-US" smtClean="0"/>
              <a:pPr/>
              <a:t>2/28/2014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9B424A6-7593-2C46-9CCA-8596FB18DBBE}" type="slidenum">
              <a:rPr lang="en-US" smtClean="0"/>
              <a:pPr/>
              <a:t>‹#›</a:t>
            </a:fld>
            <a:endParaRPr lang="en-US"/>
          </a:p>
        </p:txBody>
      </p:sp>
    </p:spTree>
    <p:extLst>
      <p:ext uri="{BB962C8B-B14F-4D97-AF65-F5344CB8AC3E}">
        <p14:creationId xmlns="" xmlns:p14="http://schemas.microsoft.com/office/powerpoint/2010/main" val="3264919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tokamaksolutions.co.u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to the NI </a:t>
            </a:r>
            <a:r>
              <a:rPr lang="en-US" dirty="0" err="1" smtClean="0"/>
              <a:t>myRIO</a:t>
            </a:r>
            <a:r>
              <a:rPr lang="en-US" dirty="0" smtClean="0"/>
              <a:t> Design Real Systems,</a:t>
            </a:r>
            <a:r>
              <a:rPr lang="en-US" baseline="0" dirty="0" smtClean="0"/>
              <a:t> Fast Hands On</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Ultimately, we are excited to be featuring</a:t>
            </a:r>
            <a:r>
              <a:rPr lang="en-US" baseline="0" dirty="0" smtClean="0"/>
              <a:t> </a:t>
            </a:r>
            <a:r>
              <a:rPr lang="en-US" baseline="0" dirty="0" err="1" smtClean="0"/>
              <a:t>Zynq</a:t>
            </a:r>
            <a:r>
              <a:rPr lang="en-US" baseline="0" dirty="0" smtClean="0"/>
              <a:t> because it means that students are learning on the latest industry grade technology which will assure that they are prepared to enter industry having already learned on the tools they will see when they graduate.</a:t>
            </a:r>
          </a:p>
          <a:p>
            <a:endParaRPr lang="en-US" b="1" baseline="0" dirty="0" smtClean="0"/>
          </a:p>
          <a:p>
            <a:r>
              <a:rPr lang="en-US" b="1" baseline="0" dirty="0" smtClean="0"/>
              <a:t>&lt;animate&gt;</a:t>
            </a:r>
          </a:p>
          <a:p>
            <a:endParaRPr lang="en-US" baseline="0" dirty="0" smtClean="0"/>
          </a:p>
          <a:p>
            <a:r>
              <a:rPr lang="en-US" baseline="0" dirty="0" smtClean="0"/>
              <a:t>For instance… the same underlying RIO architecture used in myRIO is used in the NI Compact RIO platform.</a:t>
            </a:r>
          </a:p>
          <a:p>
            <a:endParaRPr lang="en-US" baseline="0" dirty="0" smtClean="0"/>
          </a:p>
          <a:p>
            <a:pPr marL="273297" indent="-285725" defTabSz="914319"/>
            <a:endParaRPr lang="en-US" dirty="0" smtClean="0">
              <a:solidFill>
                <a:prstClr val="black"/>
              </a:solidFill>
              <a:cs typeface="+mn-cs"/>
            </a:endParaRPr>
          </a:p>
          <a:p>
            <a:pPr marL="273297" indent="-285725" defTabSz="914319"/>
            <a:endParaRPr lang="en-US" sz="1600" dirty="0" smtClean="0"/>
          </a:p>
          <a:p>
            <a:pPr marL="742858" lvl="1" indent="-285725" defTabSz="914319"/>
            <a:endParaRPr lang="en-US" sz="1600" dirty="0" smtClean="0">
              <a:solidFill>
                <a:prstClr val="black"/>
              </a:solidFill>
            </a:endParaRPr>
          </a:p>
          <a:p>
            <a:pPr>
              <a:buNone/>
            </a:pPr>
            <a:endParaRPr lang="en-US" sz="1600" dirty="0" smtClean="0"/>
          </a:p>
          <a:p>
            <a:pPr marL="273297" indent="-285725" defTabSz="914319"/>
            <a:endParaRPr lang="en-US" dirty="0" smtClean="0">
              <a:solidFill>
                <a:prstClr val="black"/>
              </a:solidFill>
              <a:cs typeface="+mn-cs"/>
            </a:endParaRPr>
          </a:p>
          <a:p>
            <a:endParaRPr lang="en-US" dirty="0" smtClean="0"/>
          </a:p>
          <a:p>
            <a:endParaRPr lang="en-US" dirty="0" smtClean="0"/>
          </a:p>
          <a:p>
            <a:endParaRPr lang="en-US" dirty="0" smtClean="0"/>
          </a:p>
          <a:p>
            <a:endParaRPr lang="en-US" b="1" dirty="0"/>
          </a:p>
        </p:txBody>
      </p:sp>
      <p:sp>
        <p:nvSpPr>
          <p:cNvPr id="4" name="Slide Number Placeholder 3"/>
          <p:cNvSpPr>
            <a:spLocks noGrp="1"/>
          </p:cNvSpPr>
          <p:nvPr>
            <p:ph type="sldNum" sz="quarter" idx="10"/>
          </p:nvPr>
        </p:nvSpPr>
        <p:spPr/>
        <p:txBody>
          <a:bodyPr/>
          <a:lstStyle/>
          <a:p>
            <a:fld id="{29B424A6-7593-2C46-9CCA-8596FB18DBBE}" type="slidenum">
              <a:rPr lang="en-US" smtClean="0">
                <a:solidFill>
                  <a:prstClr val="black"/>
                </a:solidFill>
              </a:rPr>
              <a:pPr/>
              <a:t>11</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latin typeface="+mn-lt"/>
                <a:ea typeface="+mn-ea"/>
                <a:cs typeface="+mn-cs"/>
              </a:rPr>
              <a:t>Just like myRIO, the NI CompactRIO platform couples a powerful RT processor with a reconfigurable FPGA. But it</a:t>
            </a:r>
            <a:r>
              <a:rPr lang="en-GB" sz="1200" b="0" i="0" kern="1200" baseline="0" dirty="0" smtClean="0">
                <a:solidFill>
                  <a:schemeClr val="tx1"/>
                </a:solidFill>
                <a:latin typeface="+mn-lt"/>
                <a:ea typeface="+mn-ea"/>
                <a:cs typeface="+mn-cs"/>
              </a:rPr>
              <a:t> also feature swappable IO modules, that provide signal conditioning, to further simplify connectivity with complex sensors and systems.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0" i="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smtClean="0">
                <a:solidFill>
                  <a:schemeClr val="tx1"/>
                </a:solidFill>
                <a:latin typeface="+mn-lt"/>
                <a:ea typeface="+mn-ea"/>
                <a:cs typeface="+mn-cs"/>
              </a:rPr>
              <a:t>CompactRIO gets used in almost every conceivable industry sector. Here are a few examples...</a:t>
            </a:r>
            <a:endParaRPr lang="en-GB" sz="1200" b="0" i="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latin typeface="+mn-lt"/>
                <a:ea typeface="+mn-ea"/>
                <a:cs typeface="+mn-cs"/>
              </a:rPr>
              <a:t>&lt;animate&gt;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latin typeface="+mn-lt"/>
                <a:ea typeface="+mn-ea"/>
                <a:cs typeface="+mn-cs"/>
              </a:rPr>
              <a:t>1. James Fisher </a:t>
            </a:r>
            <a:r>
              <a:rPr lang="en-GB" sz="1200" b="0" i="0" kern="1200" dirty="0" err="1" smtClean="0">
                <a:solidFill>
                  <a:schemeClr val="tx1"/>
                </a:solidFill>
                <a:latin typeface="+mn-lt"/>
                <a:ea typeface="+mn-ea"/>
                <a:cs typeface="+mn-cs"/>
              </a:rPr>
              <a:t>Neclear</a:t>
            </a:r>
            <a:r>
              <a:rPr lang="en-GB" sz="1200" b="0" i="0" kern="1200" baseline="0" dirty="0" smtClean="0">
                <a:solidFill>
                  <a:schemeClr val="tx1"/>
                </a:solidFill>
                <a:latin typeface="+mn-lt"/>
                <a:ea typeface="+mn-ea"/>
                <a:cs typeface="+mn-cs"/>
              </a:rPr>
              <a:t> used cRIO to produce a super dexterous robotic arm, which includes 6 degrees of freedom! It is now used in decommissioning old nuclear facilities</a:t>
            </a:r>
            <a:endParaRPr lang="en-GB" sz="1200" b="0" i="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1" i="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latin typeface="+mn-lt"/>
                <a:ea typeface="+mn-ea"/>
                <a:cs typeface="+mn-cs"/>
              </a:rPr>
              <a:t>Controlling a Robotic Manipulator for Nuclear Decommissioning With CompactRIO and the LabVIEW Robotics Module</a:t>
            </a:r>
          </a:p>
          <a:p>
            <a:r>
              <a:rPr lang="en-GB" dirty="0" smtClean="0"/>
              <a:t>http://sine.ni.com/cs/app/doc/p/id/cs-15678</a:t>
            </a:r>
          </a:p>
          <a:p>
            <a:endParaRPr lang="en-GB" dirty="0" smtClean="0"/>
          </a:p>
          <a:p>
            <a:r>
              <a:rPr lang="en-GB" dirty="0" smtClean="0"/>
              <a:t>&lt;animate&gt;</a:t>
            </a:r>
          </a:p>
          <a:p>
            <a:endParaRPr lang="en-GB" dirty="0" smtClean="0"/>
          </a:p>
          <a:p>
            <a:r>
              <a:rPr lang="en-GB" dirty="0" smtClean="0"/>
              <a:t>2. Aston Martin use cRIO to tune of resonances in their engines prior to the big endurance</a:t>
            </a:r>
            <a:r>
              <a:rPr lang="en-GB" baseline="0" dirty="0" smtClean="0"/>
              <a:t> races, like the Sebring and 24hr Le Mans</a:t>
            </a:r>
            <a:endParaRPr lang="en-GB" dirty="0" smtClean="0"/>
          </a:p>
          <a:p>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latin typeface="+mn-lt"/>
                <a:ea typeface="+mn-ea"/>
                <a:cs typeface="+mn-cs"/>
              </a:rPr>
              <a:t>Building an Aston Martin Race Engine Vibration Analysis System With LabVIEW and CompactRIO</a:t>
            </a:r>
          </a:p>
          <a:p>
            <a:r>
              <a:rPr lang="en-GB" dirty="0" smtClean="0"/>
              <a:t>http://sine.ni.com/cs/app/doc/p/id/cs-15664</a:t>
            </a:r>
          </a:p>
          <a:p>
            <a:endParaRPr lang="en-GB" dirty="0" smtClean="0"/>
          </a:p>
          <a:p>
            <a:r>
              <a:rPr lang="en-GB" dirty="0" smtClean="0"/>
              <a:t>&lt;animate&gt;</a:t>
            </a:r>
          </a:p>
          <a:p>
            <a:endParaRPr lang="en-GB" dirty="0" smtClean="0"/>
          </a:p>
          <a:p>
            <a:r>
              <a:rPr lang="en-GB" dirty="0" smtClean="0"/>
              <a:t>3. UK based company </a:t>
            </a:r>
            <a:r>
              <a:rPr lang="en-GB" sz="1200" b="0" i="0" u="none" strike="noStrike" kern="1200" dirty="0" err="1" smtClean="0">
                <a:solidFill>
                  <a:schemeClr val="tx1"/>
                </a:solidFill>
                <a:latin typeface="+mn-lt"/>
                <a:ea typeface="+mn-ea"/>
                <a:cs typeface="+mn-cs"/>
                <a:hlinkClick r:id="rId3"/>
              </a:rPr>
              <a:t>Tokamak</a:t>
            </a:r>
            <a:r>
              <a:rPr lang="en-GB" sz="1200" b="0" i="0" u="none" strike="noStrike" kern="1200" dirty="0" smtClean="0">
                <a:solidFill>
                  <a:schemeClr val="tx1"/>
                </a:solidFill>
                <a:latin typeface="+mn-lt"/>
                <a:ea typeface="+mn-ea"/>
                <a:cs typeface="+mn-cs"/>
                <a:hlinkClick r:id="rId3"/>
              </a:rPr>
              <a:t> Solutions </a:t>
            </a:r>
            <a:r>
              <a:rPr lang="en-GB" sz="1200" b="0" i="0" u="none" strike="noStrike" kern="1200" dirty="0" smtClean="0">
                <a:solidFill>
                  <a:schemeClr val="tx1"/>
                </a:solidFill>
                <a:latin typeface="+mn-lt"/>
                <a:ea typeface="+mn-ea"/>
                <a:cs typeface="+mn-cs"/>
              </a:rPr>
              <a:t> used cRIO to monitor and control a</a:t>
            </a:r>
            <a:r>
              <a:rPr lang="en-GB" sz="1200" b="0" i="0" u="none" strike="noStrike" kern="1200" baseline="0" dirty="0" smtClean="0">
                <a:solidFill>
                  <a:schemeClr val="tx1"/>
                </a:solidFill>
                <a:latin typeface="+mn-lt"/>
                <a:ea typeface="+mn-ea"/>
                <a:cs typeface="+mn-cs"/>
              </a:rPr>
              <a:t> remarkable desktop sized </a:t>
            </a:r>
            <a:r>
              <a:rPr lang="en-GB" sz="1200" b="0" i="0" u="none" strike="noStrike" kern="1200" baseline="0" dirty="0" err="1" smtClean="0">
                <a:solidFill>
                  <a:schemeClr val="tx1"/>
                </a:solidFill>
                <a:latin typeface="+mn-lt"/>
                <a:ea typeface="+mn-ea"/>
                <a:cs typeface="+mn-cs"/>
              </a:rPr>
              <a:t>Tokamak</a:t>
            </a:r>
            <a:r>
              <a:rPr lang="en-GB" sz="1200" b="0" i="0" u="none" strike="noStrike" kern="1200" baseline="0" dirty="0" smtClean="0">
                <a:solidFill>
                  <a:schemeClr val="tx1"/>
                </a:solidFill>
                <a:latin typeface="+mn-lt"/>
                <a:ea typeface="+mn-ea"/>
                <a:cs typeface="+mn-cs"/>
              </a:rPr>
              <a:t>.... To aid plasma and fusion energy research </a:t>
            </a:r>
            <a:endParaRPr lang="en-GB" dirty="0" smtClean="0"/>
          </a:p>
          <a:p>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latin typeface="+mn-lt"/>
                <a:ea typeface="+mn-ea"/>
                <a:cs typeface="+mn-cs"/>
              </a:rPr>
              <a:t>Using CompactRIO and LabVIEW to Monitor and Control a Compact Spherical </a:t>
            </a:r>
            <a:r>
              <a:rPr lang="en-GB" sz="1200" b="1" i="0" kern="1200" dirty="0" err="1" smtClean="0">
                <a:solidFill>
                  <a:schemeClr val="tx1"/>
                </a:solidFill>
                <a:latin typeface="+mn-lt"/>
                <a:ea typeface="+mn-ea"/>
                <a:cs typeface="+mn-cs"/>
              </a:rPr>
              <a:t>Tokamak</a:t>
            </a:r>
            <a:r>
              <a:rPr lang="en-GB" sz="1200" b="1" i="0" kern="1200" dirty="0" smtClean="0">
                <a:solidFill>
                  <a:schemeClr val="tx1"/>
                </a:solidFill>
                <a:latin typeface="+mn-lt"/>
                <a:ea typeface="+mn-ea"/>
                <a:cs typeface="+mn-cs"/>
              </a:rPr>
              <a:t> for Plasma Research</a:t>
            </a:r>
            <a:endParaRPr lang="en-GB" dirty="0" smtClean="0"/>
          </a:p>
          <a:p>
            <a:r>
              <a:rPr lang="en-GB" dirty="0" smtClean="0"/>
              <a:t>http://sine.ni.com/cs/app/doc/p/id/cs-15630</a:t>
            </a:r>
          </a:p>
          <a:p>
            <a:endParaRPr lang="en-GB" dirty="0" smtClean="0"/>
          </a:p>
        </p:txBody>
      </p:sp>
      <p:sp>
        <p:nvSpPr>
          <p:cNvPr id="4" name="Slide Number Placeholder 3"/>
          <p:cNvSpPr>
            <a:spLocks noGrp="1"/>
          </p:cNvSpPr>
          <p:nvPr>
            <p:ph type="sldNum" sz="quarter" idx="10"/>
          </p:nvPr>
        </p:nvSpPr>
        <p:spPr/>
        <p:txBody>
          <a:bodyPr/>
          <a:lstStyle/>
          <a:p>
            <a:fld id="{29B424A6-7593-2C46-9CCA-8596FB18DBB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smtClean="0">
                <a:solidFill>
                  <a:schemeClr val="tx1"/>
                </a:solidFill>
                <a:latin typeface="+mn-lt"/>
                <a:ea typeface="+mn-ea"/>
                <a:cs typeface="+mn-cs"/>
              </a:rPr>
              <a:t>...and there is more!</a:t>
            </a:r>
          </a:p>
          <a:p>
            <a:endParaRPr lang="en-GB" sz="1200" b="1"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&lt;animate&gt;</a:t>
            </a:r>
          </a:p>
          <a:p>
            <a:r>
              <a:rPr lang="en-GB" sz="1200" b="0" i="0" kern="1200" dirty="0" smtClean="0">
                <a:solidFill>
                  <a:schemeClr val="tx1"/>
                </a:solidFill>
                <a:latin typeface="+mn-lt"/>
                <a:ea typeface="+mn-ea"/>
                <a:cs typeface="+mn-cs"/>
              </a:rPr>
              <a:t>1.</a:t>
            </a:r>
            <a:r>
              <a:rPr lang="en-GB" sz="1200" b="0" i="0" kern="1200" baseline="0" dirty="0" smtClean="0">
                <a:solidFill>
                  <a:schemeClr val="tx1"/>
                </a:solidFill>
                <a:latin typeface="+mn-lt"/>
                <a:ea typeface="+mn-ea"/>
                <a:cs typeface="+mn-cs"/>
              </a:rPr>
              <a:t> cRIO is used to control a pair of 140ton (70 ton each) robotic gripper arms that are used to install foundations for offshore wind farms. They arms dynamically resist waves and powerful ocean currents to keep the wind </a:t>
            </a:r>
            <a:r>
              <a:rPr lang="en-GB" sz="1200" b="0" i="0" kern="1200" baseline="0" dirty="0" err="1" smtClean="0">
                <a:solidFill>
                  <a:schemeClr val="tx1"/>
                </a:solidFill>
                <a:latin typeface="+mn-lt"/>
                <a:ea typeface="+mn-ea"/>
                <a:cs typeface="+mn-cs"/>
              </a:rPr>
              <a:t>terbine</a:t>
            </a:r>
            <a:r>
              <a:rPr lang="en-GB" sz="1200" b="0" i="0" kern="1200" baseline="0" dirty="0" smtClean="0">
                <a:solidFill>
                  <a:schemeClr val="tx1"/>
                </a:solidFill>
                <a:latin typeface="+mn-lt"/>
                <a:ea typeface="+mn-ea"/>
                <a:cs typeface="+mn-cs"/>
              </a:rPr>
              <a:t> foundations </a:t>
            </a:r>
            <a:r>
              <a:rPr lang="en-GB" sz="1200" b="0" i="0" kern="1200" baseline="0" dirty="0" err="1" smtClean="0">
                <a:solidFill>
                  <a:schemeClr val="tx1"/>
                </a:solidFill>
                <a:latin typeface="+mn-lt"/>
                <a:ea typeface="+mn-ea"/>
                <a:cs typeface="+mn-cs"/>
              </a:rPr>
              <a:t>verticle</a:t>
            </a:r>
            <a:r>
              <a:rPr lang="en-GB" sz="1200" b="0" i="0" kern="1200" baseline="0" dirty="0" smtClean="0">
                <a:solidFill>
                  <a:schemeClr val="tx1"/>
                </a:solidFill>
                <a:latin typeface="+mn-lt"/>
                <a:ea typeface="+mn-ea"/>
                <a:cs typeface="+mn-cs"/>
              </a:rPr>
              <a:t> as they are driven deep into the sea bed.</a:t>
            </a:r>
            <a:endParaRPr lang="en-GB" sz="1200" b="0" i="0" kern="1200" dirty="0" smtClean="0">
              <a:solidFill>
                <a:schemeClr val="tx1"/>
              </a:solidFill>
              <a:latin typeface="+mn-lt"/>
              <a:ea typeface="+mn-ea"/>
              <a:cs typeface="+mn-cs"/>
            </a:endParaRPr>
          </a:p>
          <a:p>
            <a:endParaRPr lang="en-GB" sz="1200" b="1"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Controlling 70-Ton Gripper Arms for Offshore Wind Turbine Construction Using LabVIEW and CompactRIO</a:t>
            </a:r>
          </a:p>
          <a:p>
            <a:r>
              <a:rPr lang="en-GB" dirty="0" smtClean="0"/>
              <a:t>http://sine.ni.com/cs/app/doc/p/id/cs-15650</a:t>
            </a:r>
          </a:p>
          <a:p>
            <a:endParaRPr lang="en-GB" dirty="0" smtClean="0"/>
          </a:p>
          <a:p>
            <a:r>
              <a:rPr lang="en-GB" dirty="0" smtClean="0"/>
              <a:t>&lt;animate&gt;</a:t>
            </a:r>
          </a:p>
          <a:p>
            <a:r>
              <a:rPr lang="en-GB" dirty="0" smtClean="0"/>
              <a:t>2. </a:t>
            </a:r>
            <a:r>
              <a:rPr lang="en-GB" baseline="0" dirty="0" smtClean="0"/>
              <a:t>The world’s most advanced scrum machine (built by bath University and powered by cRIO) fuelled research that changed the laws of international sport. The research identified a new scrum engagement sequence </a:t>
            </a:r>
            <a:r>
              <a:rPr lang="en-GB" sz="1200" b="0" i="0" kern="1200" dirty="0" smtClean="0">
                <a:solidFill>
                  <a:schemeClr val="tx1"/>
                </a:solidFill>
                <a:latin typeface="+mn-lt"/>
                <a:ea typeface="+mn-ea"/>
                <a:cs typeface="+mn-cs"/>
              </a:rPr>
              <a:t>(Crouch &gt; Bind &gt; Set) </a:t>
            </a:r>
            <a:r>
              <a:rPr lang="en-GB" baseline="0" dirty="0" smtClean="0"/>
              <a:t>that reduces initial scrum forces by 25%... Not only does this significantly reduce the </a:t>
            </a:r>
            <a:r>
              <a:rPr lang="en-GB" baseline="0" dirty="0" err="1" smtClean="0"/>
              <a:t>likeihood</a:t>
            </a:r>
            <a:r>
              <a:rPr lang="en-GB" baseline="0" dirty="0" smtClean="0"/>
              <a:t> of life-changing spinal injuries, it makes scrums </a:t>
            </a:r>
            <a:r>
              <a:rPr lang="en-GB" sz="1200" b="0" i="0" kern="1200" dirty="0" smtClean="0">
                <a:solidFill>
                  <a:schemeClr val="tx1"/>
                </a:solidFill>
                <a:latin typeface="+mn-lt"/>
                <a:ea typeface="+mn-ea"/>
                <a:cs typeface="+mn-cs"/>
              </a:rPr>
              <a:t>less prone to collapses and time-consuming restarts. The refined scrum sequence was successfully</a:t>
            </a:r>
            <a:r>
              <a:rPr lang="en-GB" sz="1200" b="0" i="0" kern="1200" baseline="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trialled during the 2013 Autumn Internationals and will now be rolled out across all National and International rugby competitions, including the Rugby World Cup and European Six Nations Championship.</a:t>
            </a:r>
            <a:endParaRPr lang="en-GB" dirty="0" smtClean="0"/>
          </a:p>
          <a:p>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latin typeface="+mn-lt"/>
                <a:ea typeface="+mn-ea"/>
                <a:cs typeface="+mn-cs"/>
              </a:rPr>
              <a:t>Measuring Biomechanical Stresses in Machine and Live Scrummaging Using CompactRIO and LabVIEW</a:t>
            </a:r>
            <a:endParaRPr lang="en-GB" dirty="0" smtClean="0"/>
          </a:p>
          <a:p>
            <a:r>
              <a:rPr lang="en-GB" dirty="0" smtClean="0"/>
              <a:t>http://sine.ni.com/cs/app/doc/p/id/cs-15644</a:t>
            </a: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&lt;animate&gt;</a:t>
            </a:r>
          </a:p>
          <a:p>
            <a:r>
              <a:rPr lang="en-GB" sz="1200" b="0" i="0" kern="1200" dirty="0" smtClean="0">
                <a:solidFill>
                  <a:schemeClr val="tx1"/>
                </a:solidFill>
                <a:latin typeface="+mn-lt"/>
                <a:ea typeface="+mn-ea"/>
                <a:cs typeface="+mn-cs"/>
              </a:rPr>
              <a:t>3.</a:t>
            </a:r>
            <a:r>
              <a:rPr lang="en-GB" sz="1200" b="0" i="0" kern="1200" baseline="0" dirty="0" smtClean="0">
                <a:solidFill>
                  <a:schemeClr val="tx1"/>
                </a:solidFill>
                <a:latin typeface="+mn-lt"/>
                <a:ea typeface="+mn-ea"/>
                <a:cs typeface="+mn-cs"/>
              </a:rPr>
              <a:t> A Canadian utilities company used cRIO to create a </a:t>
            </a:r>
            <a:r>
              <a:rPr lang="en-GB" sz="1200" b="0" i="0" kern="1200" dirty="0" smtClean="0">
                <a:solidFill>
                  <a:schemeClr val="tx1"/>
                </a:solidFill>
                <a:latin typeface="+mn-lt"/>
                <a:ea typeface="+mn-ea"/>
                <a:cs typeface="+mn-cs"/>
              </a:rPr>
              <a:t>next-generation energy management system.</a:t>
            </a:r>
            <a:r>
              <a:rPr lang="en-GB" sz="1200" b="0" i="0" kern="1200" baseline="0" dirty="0" smtClean="0">
                <a:solidFill>
                  <a:schemeClr val="tx1"/>
                </a:solidFill>
                <a:latin typeface="+mn-lt"/>
                <a:ea typeface="+mn-ea"/>
                <a:cs typeface="+mn-cs"/>
              </a:rPr>
              <a:t> The </a:t>
            </a:r>
            <a:r>
              <a:rPr lang="en-GB" sz="1200" b="0" i="0" kern="1200" baseline="0" dirty="0" err="1" smtClean="0">
                <a:solidFill>
                  <a:schemeClr val="tx1"/>
                </a:solidFill>
                <a:latin typeface="+mn-lt"/>
                <a:ea typeface="+mn-ea"/>
                <a:cs typeface="+mn-cs"/>
              </a:rPr>
              <a:t>Candian</a:t>
            </a:r>
            <a:r>
              <a:rPr lang="en-GB" sz="1200" b="0" i="0" kern="1200" baseline="0" dirty="0" smtClean="0">
                <a:solidFill>
                  <a:schemeClr val="tx1"/>
                </a:solidFill>
                <a:latin typeface="+mn-lt"/>
                <a:ea typeface="+mn-ea"/>
                <a:cs typeface="+mn-cs"/>
              </a:rPr>
              <a:t> government are using energy rebates to incentivise home-grown, renewable energy production (businesses and home owners) - these energy consumers are now actually producing their own energy, and piping it back onto the electrical grid. The incentive was so successful that community energy sources are now producing too much energy for the electrical infrastructure to handle... Which led them to </a:t>
            </a:r>
            <a:r>
              <a:rPr lang="en-GB" sz="1200" b="0" i="0" kern="1200" dirty="0" smtClean="0">
                <a:solidFill>
                  <a:schemeClr val="tx1"/>
                </a:solidFill>
                <a:latin typeface="+mn-lt"/>
                <a:ea typeface="+mn-ea"/>
                <a:cs typeface="+mn-cs"/>
              </a:rPr>
              <a:t>install</a:t>
            </a:r>
            <a:r>
              <a:rPr lang="en-GB" sz="1200" b="0" i="0" kern="1200" baseline="0" dirty="0" smtClean="0">
                <a:solidFill>
                  <a:schemeClr val="tx1"/>
                </a:solidFill>
                <a:latin typeface="+mn-lt"/>
                <a:ea typeface="+mn-ea"/>
                <a:cs typeface="+mn-cs"/>
              </a:rPr>
              <a:t> cRIO</a:t>
            </a:r>
            <a:r>
              <a:rPr lang="en-GB" sz="1200" b="0" i="0" kern="1200" dirty="0" smtClean="0">
                <a:solidFill>
                  <a:schemeClr val="tx1"/>
                </a:solidFill>
                <a:latin typeface="+mn-lt"/>
                <a:ea typeface="+mn-ea"/>
                <a:cs typeface="+mn-cs"/>
              </a:rPr>
              <a:t> on the grid to intelligently control and monitor community generation sources... Thereby reducing the energy wastage</a:t>
            </a:r>
          </a:p>
          <a:p>
            <a:endParaRPr lang="en-GB" dirty="0" smtClean="0"/>
          </a:p>
          <a:p>
            <a:r>
              <a:rPr lang="en-GB" sz="1200" b="1" i="0" kern="1200" dirty="0" smtClean="0">
                <a:solidFill>
                  <a:schemeClr val="tx1"/>
                </a:solidFill>
                <a:latin typeface="+mn-lt"/>
                <a:ea typeface="+mn-ea"/>
                <a:cs typeface="+mn-cs"/>
              </a:rPr>
              <a:t>National Instruments Put Green Energy on the Canadian Grid</a:t>
            </a:r>
          </a:p>
          <a:p>
            <a:r>
              <a:rPr lang="en-GB" dirty="0" smtClean="0"/>
              <a:t>http://www.ni.com/newsroom/release/prolucid-green-energy-canadian-grid/en/</a:t>
            </a:r>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addition to </a:t>
            </a:r>
            <a:r>
              <a:rPr lang="en-US" baseline="0" dirty="0" err="1" smtClean="0"/>
              <a:t>Zynq</a:t>
            </a:r>
            <a:r>
              <a:rPr lang="en-US" baseline="0" dirty="0" smtClean="0"/>
              <a:t>, you will also notice that there are 4 user programmable LEDs on the front face of NI </a:t>
            </a:r>
            <a:r>
              <a:rPr lang="en-US" baseline="0" dirty="0" err="1" smtClean="0"/>
              <a:t>myRIO</a:t>
            </a:r>
            <a:r>
              <a:rPr lang="en-US" baseline="0" dirty="0" smtClean="0"/>
              <a:t>. When we were designing </a:t>
            </a:r>
            <a:r>
              <a:rPr lang="en-US" baseline="0" dirty="0" err="1" smtClean="0"/>
              <a:t>myRIO</a:t>
            </a:r>
            <a:r>
              <a:rPr lang="en-US" baseline="0" dirty="0" smtClean="0"/>
              <a:t>, we wanted users to be able to do basic things very quickly out of the box without having to wire anything to </a:t>
            </a:r>
            <a:r>
              <a:rPr lang="en-US" baseline="0" dirty="0" err="1" smtClean="0"/>
              <a:t>myRIO</a:t>
            </a:r>
            <a:r>
              <a:rPr lang="en-US" baseline="0" dirty="0" smtClean="0"/>
              <a:t>. To that end, you will see that we put a few sensors and devices right on the </a:t>
            </a:r>
            <a:r>
              <a:rPr lang="en-US" baseline="0" dirty="0" err="1" smtClean="0"/>
              <a:t>myRIO</a:t>
            </a:r>
            <a:r>
              <a:rPr lang="en-US" baseline="0" dirty="0" smtClean="0"/>
              <a:t> board itself to enable students to get started very quickly.</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that point, we also have included a 3 axis accelerometer on NI </a:t>
            </a:r>
            <a:r>
              <a:rPr lang="en-US" dirty="0" err="1" smtClean="0"/>
              <a:t>myRIO</a:t>
            </a:r>
            <a:r>
              <a:rPr lang="en-US" baseline="0" dirty="0" smtClean="0"/>
              <a:t> which students can use to take their first measurement. Also, we placed mounting holes on the back of </a:t>
            </a:r>
            <a:r>
              <a:rPr lang="en-US" baseline="0" dirty="0" err="1" smtClean="0"/>
              <a:t>myRIO</a:t>
            </a:r>
            <a:r>
              <a:rPr lang="en-US" baseline="0" dirty="0" smtClean="0"/>
              <a:t> because we anticipate that </a:t>
            </a:r>
            <a:r>
              <a:rPr lang="en-US" baseline="0" dirty="0" err="1" smtClean="0"/>
              <a:t>myRIO</a:t>
            </a:r>
            <a:r>
              <a:rPr lang="en-US" baseline="0" dirty="0" smtClean="0"/>
              <a:t> will be heavily used in student design where students may be incorporating it into a larger project.</a:t>
            </a:r>
          </a:p>
          <a:p>
            <a:endParaRPr lang="en-US" baseline="0" dirty="0" smtClean="0"/>
          </a:p>
          <a:p>
            <a:r>
              <a:rPr lang="en-US" baseline="0" dirty="0" smtClean="0"/>
              <a:t>You will see from both the hardware and software that was designed from </a:t>
            </a:r>
            <a:r>
              <a:rPr lang="en-US" baseline="0" dirty="0" err="1" smtClean="0"/>
              <a:t>myRIO</a:t>
            </a:r>
            <a:r>
              <a:rPr lang="en-US" baseline="0" dirty="0" smtClean="0"/>
              <a:t> that we are passionate about a students first experience with this product. We want to ensure that students can get help when they need it any time of the day or night. To accomplish this, we have placed a URL on the back of the product (ni.com/learn-</a:t>
            </a:r>
            <a:r>
              <a:rPr lang="en-US" baseline="0" dirty="0" err="1" smtClean="0"/>
              <a:t>myrio</a:t>
            </a:r>
            <a:r>
              <a:rPr lang="en-US" baseline="0" dirty="0" smtClean="0"/>
              <a:t>) which will allow students to view video instruction teaching them how to get started with their device.</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top of </a:t>
            </a:r>
            <a:r>
              <a:rPr lang="en-US" dirty="0" err="1" smtClean="0"/>
              <a:t>myRIO</a:t>
            </a:r>
            <a:r>
              <a:rPr lang="en-US" dirty="0" smtClean="0"/>
              <a:t> has</a:t>
            </a:r>
            <a:r>
              <a:rPr lang="en-US" baseline="0" dirty="0" smtClean="0"/>
              <a:t> a barrel connector for power. Unlike NI </a:t>
            </a:r>
            <a:r>
              <a:rPr lang="en-US" baseline="0" dirty="0" err="1" smtClean="0"/>
              <a:t>myDAQ</a:t>
            </a:r>
            <a:r>
              <a:rPr lang="en-US" baseline="0" dirty="0" smtClean="0"/>
              <a:t>, NI </a:t>
            </a:r>
            <a:r>
              <a:rPr lang="en-US" baseline="0" dirty="0" err="1" smtClean="0"/>
              <a:t>myRIO</a:t>
            </a:r>
            <a:r>
              <a:rPr lang="en-US" baseline="0" dirty="0" smtClean="0"/>
              <a:t> must be externally powered. The power requirement is 6-16V and 14W. NI </a:t>
            </a:r>
            <a:r>
              <a:rPr lang="en-US" baseline="0" dirty="0" err="1" smtClean="0"/>
              <a:t>myRIO</a:t>
            </a:r>
            <a:r>
              <a:rPr lang="en-US" baseline="0" dirty="0" smtClean="0"/>
              <a:t> can be powered off of 8 AA batteries running all of its I/O for 1.4 hours, but we have seen much longer durations doing more typical applications that use less I/O.</a:t>
            </a:r>
          </a:p>
          <a:p>
            <a:endParaRPr lang="en-US" baseline="0" dirty="0" smtClean="0"/>
          </a:p>
          <a:p>
            <a:r>
              <a:rPr lang="en-US" baseline="0" dirty="0" smtClean="0"/>
              <a:t>If you are a seasoned NI RIO programmer, you will know that we typically connect to RIO devices over Ethernet. NI </a:t>
            </a:r>
            <a:r>
              <a:rPr lang="en-US" baseline="0" dirty="0" err="1" smtClean="0"/>
              <a:t>myRIO</a:t>
            </a:r>
            <a:r>
              <a:rPr lang="en-US" baseline="0" dirty="0" smtClean="0"/>
              <a:t> has no Ethernet connection because, again, we wanted to simplify the student experience. Students will connect </a:t>
            </a:r>
            <a:r>
              <a:rPr lang="en-US" baseline="0" dirty="0" err="1" smtClean="0"/>
              <a:t>myRIO</a:t>
            </a:r>
            <a:r>
              <a:rPr lang="en-US" baseline="0" dirty="0" smtClean="0"/>
              <a:t> to their development computer via USB for initial setup and can deploy code over USB or </a:t>
            </a:r>
            <a:r>
              <a:rPr lang="en-US" baseline="0" dirty="0" err="1" smtClean="0"/>
              <a:t>WiFi</a:t>
            </a:r>
            <a:r>
              <a:rPr lang="en-US" baseline="0" dirty="0" smtClean="0"/>
              <a:t>.</a:t>
            </a:r>
          </a:p>
          <a:p>
            <a:endParaRPr lang="en-US" baseline="0" dirty="0" smtClean="0"/>
          </a:p>
          <a:p>
            <a:r>
              <a:rPr lang="en-US" baseline="0" dirty="0" smtClean="0"/>
              <a:t>Finally, we wanted to allow students to plug in other popular USB devices that they may have such as storage devices or cameras. We have placed an open USB port on </a:t>
            </a:r>
            <a:r>
              <a:rPr lang="en-US" baseline="0" dirty="0" err="1" smtClean="0"/>
              <a:t>myRIO</a:t>
            </a:r>
            <a:r>
              <a:rPr lang="en-US" baseline="0" dirty="0" smtClean="0"/>
              <a:t> which allows many devices to plug and play with </a:t>
            </a:r>
            <a:r>
              <a:rPr lang="en-US" baseline="0" dirty="0" err="1" smtClean="0"/>
              <a:t>myRIO</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talk about I/O. </a:t>
            </a:r>
            <a:r>
              <a:rPr lang="en-US" dirty="0" err="1" smtClean="0"/>
              <a:t>myRIO</a:t>
            </a:r>
            <a:r>
              <a:rPr lang="en-US" dirty="0" smtClean="0"/>
              <a:t> ships</a:t>
            </a:r>
            <a:r>
              <a:rPr lang="en-US" baseline="0" dirty="0" smtClean="0"/>
              <a:t> with a pre-programmed FPGA which defines the I/O that you see on this slide. Of course students can reprogram the FPGA later if they would like to, but our goal was to offer I/O that would cover a wide range of applications out of the box. These two 34-pin headers are identical, so you get two copies of all of the I/O you see listed on the screen. </a:t>
            </a:r>
          </a:p>
          <a:p>
            <a:endParaRPr lang="en-US" baseline="0" dirty="0" smtClean="0"/>
          </a:p>
          <a:p>
            <a:r>
              <a:rPr lang="en-US" baseline="0" dirty="0" smtClean="0"/>
              <a:t>Additionally, you will notice the </a:t>
            </a:r>
            <a:r>
              <a:rPr lang="en-US" baseline="0" dirty="0" err="1" smtClean="0"/>
              <a:t>Multisim</a:t>
            </a:r>
            <a:r>
              <a:rPr lang="en-US" baseline="0" dirty="0" smtClean="0"/>
              <a:t> icon in the upper right hand corner. This is there to indicate that there are templates available for this connector so that </a:t>
            </a:r>
            <a:r>
              <a:rPr lang="en-US" baseline="0" dirty="0" err="1" smtClean="0"/>
              <a:t>Multisim</a:t>
            </a:r>
            <a:r>
              <a:rPr lang="en-US" baseline="0" dirty="0" smtClean="0"/>
              <a:t> can be used to do custom hardware design for these connectors.</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side of </a:t>
            </a:r>
            <a:r>
              <a:rPr lang="en-US" baseline="0" dirty="0" err="1" smtClean="0"/>
              <a:t>myRIO</a:t>
            </a:r>
            <a:r>
              <a:rPr lang="en-US" baseline="0" dirty="0" smtClean="0"/>
              <a:t> should look familiar to those of you who are familiar with NI </a:t>
            </a:r>
            <a:r>
              <a:rPr lang="en-US" baseline="0" dirty="0" err="1" smtClean="0"/>
              <a:t>myDAQ</a:t>
            </a:r>
            <a:r>
              <a:rPr lang="en-US" baseline="0" dirty="0" smtClean="0"/>
              <a:t>. It is the exact same I/O so any custom hardware or </a:t>
            </a:r>
            <a:r>
              <a:rPr lang="en-US" baseline="0" dirty="0" err="1" smtClean="0"/>
              <a:t>miniSystems</a:t>
            </a:r>
            <a:r>
              <a:rPr lang="en-US" baseline="0" dirty="0" smtClean="0"/>
              <a:t> you have been using with </a:t>
            </a:r>
            <a:r>
              <a:rPr lang="en-US" baseline="0" dirty="0" err="1" smtClean="0"/>
              <a:t>myDAQ</a:t>
            </a:r>
            <a:r>
              <a:rPr lang="en-US" baseline="0" dirty="0" smtClean="0"/>
              <a:t> can plug into </a:t>
            </a:r>
            <a:r>
              <a:rPr lang="en-US" baseline="0" dirty="0" err="1" smtClean="0"/>
              <a:t>myRIO</a:t>
            </a:r>
            <a:r>
              <a:rPr lang="en-US" baseline="0" dirty="0" smtClean="0"/>
              <a:t>. This I/O adds an additional 2AI, 2AO and 8 DIO lines which are all programmable through the FPGA. Additionally, there is Audio In and Out.</a:t>
            </a:r>
          </a:p>
          <a:p>
            <a:endParaRPr lang="en-US" baseline="0" dirty="0" smtClean="0"/>
          </a:p>
          <a:p>
            <a:r>
              <a:rPr lang="en-US" baseline="0" dirty="0" smtClean="0"/>
              <a:t>Again you will notice the </a:t>
            </a:r>
            <a:r>
              <a:rPr lang="en-US" baseline="0" dirty="0" err="1" smtClean="0"/>
              <a:t>Multisim</a:t>
            </a:r>
            <a:r>
              <a:rPr lang="en-US" baseline="0" dirty="0" smtClean="0"/>
              <a:t> icon indicating that you can create custom hardware designs for this connector using </a:t>
            </a:r>
            <a:r>
              <a:rPr lang="en-US" baseline="0" dirty="0" err="1" smtClean="0"/>
              <a:t>Multisim</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have a basic understanding of the NI </a:t>
            </a:r>
            <a:r>
              <a:rPr lang="en-US" baseline="0" dirty="0" err="1" smtClean="0"/>
              <a:t>myRIO</a:t>
            </a:r>
            <a:r>
              <a:rPr lang="en-US" baseline="0" dirty="0" smtClean="0"/>
              <a:t> hardware, let’s begin to take a look at the real magic of </a:t>
            </a:r>
            <a:r>
              <a:rPr lang="en-US" baseline="0" dirty="0" err="1" smtClean="0"/>
              <a:t>myRIO</a:t>
            </a:r>
            <a:r>
              <a:rPr lang="en-US" baseline="0" dirty="0" smtClean="0"/>
              <a:t>. It’s all about the programming experience. </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59">
              <a:defRPr/>
            </a:pPr>
            <a:r>
              <a:rPr lang="en-US" dirty="0" smtClean="0"/>
              <a:t>We believe LabVIEW is the key as system design software that  graphically simplifies the complexity of integrating all these elements in a single open environment. It scales across different deployment targets with the same architecture so that you can choose the instance of the platform that best fits  your specific application, but if your needs change, you can easily migrate to other options, ruggedized, high performance, etc. </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hands on is meant to be an introduction to both NI </a:t>
            </a:r>
            <a:r>
              <a:rPr lang="en-US" baseline="0" dirty="0" err="1" smtClean="0"/>
              <a:t>myRIO</a:t>
            </a:r>
            <a:r>
              <a:rPr lang="en-US" baseline="0" dirty="0" smtClean="0"/>
              <a:t> HW and SW. These are the topics that we will be covering today. You have all received a manual that accompanies the slides I’ll be presenting today. The manual is meant to be a resources for you to use today as well as after this hands on and contains details on the topics we are covering today. We will refer to the manual in this class when we do exercises.</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LabVIEW</a:t>
            </a:r>
            <a:r>
              <a:rPr lang="en-US" dirty="0" smtClean="0"/>
              <a:t> works on a dataflow</a:t>
            </a:r>
            <a:r>
              <a:rPr lang="en-US" baseline="0" dirty="0" smtClean="0"/>
              <a:t> paradigm where the wire colors indicate data types and data is transferred across wires from left to right</a:t>
            </a:r>
            <a:endParaRPr lang="en-US" dirty="0"/>
          </a:p>
        </p:txBody>
      </p:sp>
      <p:sp>
        <p:nvSpPr>
          <p:cNvPr id="4" name="Slide Number Placeholder 3"/>
          <p:cNvSpPr>
            <a:spLocks noGrp="1"/>
          </p:cNvSpPr>
          <p:nvPr>
            <p:ph type="sldNum" sz="quarter" idx="10"/>
          </p:nvPr>
        </p:nvSpPr>
        <p:spPr/>
        <p:txBody>
          <a:bodyPr/>
          <a:lstStyle/>
          <a:p>
            <a:fld id="{5E475564-5C37-4B8C-A67D-22C6198E0138}" type="slidenum">
              <a:rPr lang="en-US" smtClean="0">
                <a:solidFill>
                  <a:prstClr val="black"/>
                </a:solidFill>
              </a:rPr>
              <a:pPr/>
              <a:t>21</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&lt;&lt;Instruct attendees to launch LabVIEW&gt;&gt;</a:t>
            </a:r>
          </a:p>
          <a:p>
            <a:endParaRPr lang="en-US" dirty="0" smtClean="0"/>
          </a:p>
          <a:p>
            <a:r>
              <a:rPr lang="en-US" dirty="0" smtClean="0"/>
              <a:t>The Getting</a:t>
            </a:r>
            <a:r>
              <a:rPr lang="en-US" baseline="0" dirty="0" smtClean="0"/>
              <a:t> Started Screen of LabVIEW is customized when the </a:t>
            </a:r>
            <a:r>
              <a:rPr lang="en-US" baseline="0" dirty="0" err="1" smtClean="0"/>
              <a:t>myRIO</a:t>
            </a:r>
            <a:r>
              <a:rPr lang="en-US" baseline="0" dirty="0" smtClean="0"/>
              <a:t> Module is installed to ensure that users have relevant resources right here in the SW.</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23</a:t>
            </a:fld>
            <a:endParaRPr lang="en-US"/>
          </a:p>
        </p:txBody>
      </p:sp>
    </p:spTree>
    <p:extLst>
      <p:ext uri="{BB962C8B-B14F-4D97-AF65-F5344CB8AC3E}">
        <p14:creationId xmlns="" xmlns:p14="http://schemas.microsoft.com/office/powerpoint/2010/main" val="308736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steps to create a project in</a:t>
            </a:r>
            <a:r>
              <a:rPr lang="en-US" baseline="0" dirty="0" smtClean="0"/>
              <a:t> LabVIEW. </a:t>
            </a:r>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24</a:t>
            </a:fld>
            <a:endParaRPr lang="en-US"/>
          </a:p>
        </p:txBody>
      </p:sp>
    </p:spTree>
    <p:extLst>
      <p:ext uri="{BB962C8B-B14F-4D97-AF65-F5344CB8AC3E}">
        <p14:creationId xmlns="" xmlns:p14="http://schemas.microsoft.com/office/powerpoint/2010/main" val="2883741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smtClean="0">
                <a:latin typeface="Arial" panose="020B0604020202020204" pitchFamily="34" charset="0"/>
              </a:rPr>
              <a:t>LabVIEW Projects</a:t>
            </a:r>
            <a:r>
              <a:rPr lang="en-US" baseline="0" dirty="0" smtClean="0">
                <a:latin typeface="Arial" panose="020B0604020202020204" pitchFamily="34" charset="0"/>
              </a:rPr>
              <a:t> are the way that we interact with remote hardware targets in LabVIEW. </a:t>
            </a:r>
          </a:p>
          <a:p>
            <a:pPr defTabSz="966612">
              <a:defRPr/>
            </a:pPr>
            <a:endParaRPr lang="en-US" baseline="0" dirty="0" smtClean="0">
              <a:latin typeface="Arial" panose="020B0604020202020204" pitchFamily="34" charset="0"/>
            </a:endParaRPr>
          </a:p>
          <a:p>
            <a:pPr defTabSz="966612">
              <a:defRPr/>
            </a:pPr>
            <a:r>
              <a:rPr lang="en-US" dirty="0" smtClean="0">
                <a:effectLst/>
              </a:rPr>
              <a:t>The project explorer is a system that LabVIEW employs to control resources that are all related to an application. These resources might include multiple VIs, controls, meta-data, images, text documents, configuration information, build information, and deployment information. Utilizing the project structure allows for quick and easy resource control, and the project explorer can be used to allocate resources to multiple devices (typically called </a:t>
            </a:r>
            <a:r>
              <a:rPr lang="en-US" i="1" dirty="0" smtClean="0">
                <a:effectLst/>
              </a:rPr>
              <a:t>targets</a:t>
            </a:r>
            <a:r>
              <a:rPr lang="en-US" dirty="0" smtClean="0">
                <a:effectLst/>
              </a:rPr>
              <a:t>). </a:t>
            </a:r>
          </a:p>
          <a:p>
            <a:pPr defTabSz="966612">
              <a:defRPr/>
            </a:pPr>
            <a:endParaRPr lang="en-US" dirty="0" smtClean="0">
              <a:effectLst/>
            </a:endParaRPr>
          </a:p>
          <a:p>
            <a:pPr defTabSz="966612">
              <a:defRPr/>
            </a:pPr>
            <a:r>
              <a:rPr lang="en-US" dirty="0" smtClean="0">
                <a:effectLst/>
              </a:rPr>
              <a:t>Notice how the project is arranged in a hierarchical</a:t>
            </a:r>
            <a:r>
              <a:rPr lang="en-US" baseline="0" dirty="0" smtClean="0">
                <a:effectLst/>
              </a:rPr>
              <a:t> fashion. My Computer and </a:t>
            </a:r>
            <a:r>
              <a:rPr lang="en-US" baseline="0" dirty="0" err="1" smtClean="0">
                <a:effectLst/>
              </a:rPr>
              <a:t>myRIO</a:t>
            </a:r>
            <a:r>
              <a:rPr lang="en-US" baseline="0" dirty="0" smtClean="0">
                <a:effectLst/>
              </a:rPr>
              <a:t> are on the same hierarchy level because they are both “computers” that can run code. You get to decide which “computer” you want to run your code on. Additionally, under </a:t>
            </a:r>
            <a:r>
              <a:rPr lang="en-US" baseline="0" dirty="0" err="1" smtClean="0">
                <a:effectLst/>
              </a:rPr>
              <a:t>myRIO</a:t>
            </a:r>
            <a:r>
              <a:rPr lang="en-US" baseline="0" dirty="0" smtClean="0">
                <a:effectLst/>
              </a:rPr>
              <a:t>, you have the option to place code on either the processor or FPGA. Right now in the picture, a VI called RT Main.vi will run on the processor while a VI called “myRIO-1900 Customized FPGA.vi” will be placed on the FPGA.</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25</a:t>
            </a:fld>
            <a:endParaRPr lang="en-US"/>
          </a:p>
        </p:txBody>
      </p:sp>
    </p:spTree>
    <p:extLst>
      <p:ext uri="{BB962C8B-B14F-4D97-AF65-F5344CB8AC3E}">
        <p14:creationId xmlns="" xmlns:p14="http://schemas.microsoft.com/office/powerpoint/2010/main" val="2808051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26</a:t>
            </a:fld>
            <a:endParaRPr lang="en-US"/>
          </a:p>
        </p:txBody>
      </p:sp>
    </p:spTree>
    <p:extLst>
      <p:ext uri="{BB962C8B-B14F-4D97-AF65-F5344CB8AC3E}">
        <p14:creationId xmlns="" xmlns:p14="http://schemas.microsoft.com/office/powerpoint/2010/main" val="9018725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anose="020B0604020202020204" pitchFamily="34" charset="0"/>
              </a:rPr>
              <a:t>Discuss how a front panel is the user interface of the VI and contains controls and indicators.</a:t>
            </a:r>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27</a:t>
            </a:fld>
            <a:endParaRPr lang="en-US"/>
          </a:p>
        </p:txBody>
      </p:sp>
    </p:spTree>
    <p:extLst>
      <p:ext uri="{BB962C8B-B14F-4D97-AF65-F5344CB8AC3E}">
        <p14:creationId xmlns="" xmlns:p14="http://schemas.microsoft.com/office/powerpoint/2010/main" val="1852221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Do a LabVIEW Demo</a:t>
            </a:r>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Create</a:t>
            </a:r>
            <a:r>
              <a:rPr lang="en-GB" baseline="0" dirty="0" smtClean="0"/>
              <a:t> a simple, functional LabVIEW application from scratch. The VI shown on the slide is an option... But you are welcome to use whatever “Create a LabVIEW application” demo you feel comfortable with.</a:t>
            </a:r>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Previously we converted</a:t>
            </a:r>
            <a:r>
              <a:rPr lang="en-US" baseline="0" dirty="0" smtClean="0"/>
              <a:t> temperature units by running a VI on the Windows operating system on our development machines. When we run code on the processor of </a:t>
            </a:r>
            <a:r>
              <a:rPr lang="en-US" baseline="0" dirty="0" err="1" smtClean="0"/>
              <a:t>myRIO</a:t>
            </a:r>
            <a:r>
              <a:rPr lang="en-US" baseline="0" dirty="0" smtClean="0"/>
              <a:t>, we are actually taking advantage of a Real-Time Operating System. Let’s learn a little bit about what makes this operating system special.</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a:t>
            </a:r>
            <a:r>
              <a:rPr lang="en-US" baseline="0" dirty="0" smtClean="0"/>
              <a:t> thing that we will talk about is what exactly the NI </a:t>
            </a:r>
            <a:r>
              <a:rPr lang="en-US" baseline="0" dirty="0" err="1" smtClean="0"/>
              <a:t>myRIO</a:t>
            </a:r>
            <a:r>
              <a:rPr lang="en-US" baseline="0" dirty="0" smtClean="0"/>
              <a:t> HW platform is.</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p:txBody>
          <a:bodyPr/>
          <a:lstStyle/>
          <a:p>
            <a:r>
              <a:rPr lang="en-US" b="1" dirty="0"/>
              <a:t>What is Real-Time?</a:t>
            </a:r>
          </a:p>
          <a:p>
            <a:r>
              <a:rPr lang="en-US" dirty="0"/>
              <a:t>First, let’s define the term </a:t>
            </a:r>
            <a:r>
              <a:rPr lang="en-US" i="1" dirty="0"/>
              <a:t>real-time</a:t>
            </a:r>
            <a:r>
              <a:rPr lang="en-US" dirty="0"/>
              <a:t> in the context of this seminar. Real-time does not necessarily mean real fast. Some real-time systems are indeed fast, but it is not always a </a:t>
            </a:r>
            <a:r>
              <a:rPr lang="en-US" dirty="0" smtClean="0"/>
              <a:t>one-to-one </a:t>
            </a:r>
            <a:r>
              <a:rPr lang="en-US" dirty="0"/>
              <a:t>correlation. Real-time systems are designed to be more reliable than standard software systems. Real-time systems are those that have timing constraints that must be met to avoid failure. </a:t>
            </a:r>
            <a:r>
              <a:rPr lang="en-US" dirty="0" smtClean="0"/>
              <a:t>Lets look at some example</a:t>
            </a:r>
            <a:r>
              <a:rPr lang="en-US" baseline="0" dirty="0" smtClean="0"/>
              <a:t> application where the requires often warrant the use of real-time systems.</a:t>
            </a:r>
          </a:p>
          <a:p>
            <a:endParaRPr lang="en-US" baseline="0" dirty="0" smtClean="0"/>
          </a:p>
          <a:p>
            <a:r>
              <a:rPr lang="en-US" b="1" baseline="0" dirty="0" smtClean="0"/>
              <a:t>Instructor:</a:t>
            </a:r>
          </a:p>
          <a:p>
            <a:r>
              <a:rPr lang="en-US" baseline="0" dirty="0" smtClean="0"/>
              <a:t>Even before showing the slide, ask the customers what does real-time mean to them? </a:t>
            </a:r>
            <a:endParaRPr lang="en-US" dirty="0"/>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start by considering some “critical</a:t>
            </a:r>
            <a:r>
              <a:rPr lang="en-US" baseline="0" dirty="0" smtClean="0"/>
              <a:t> applications”. </a:t>
            </a:r>
          </a:p>
          <a:p>
            <a:endParaRPr lang="en-US" baseline="0" dirty="0" smtClean="0"/>
          </a:p>
          <a:p>
            <a:pPr>
              <a:buFontTx/>
              <a:buNone/>
            </a:pPr>
            <a:r>
              <a:rPr lang="en-US" baseline="0" dirty="0" smtClean="0"/>
              <a:t>One type of application that can be considered critical is a category called event response. For example, imagine an air-bag system. The system must perform its intended task (deploying the air-bag) within a certain amount of time very reliably. If it takes too long, then the system is completely useless. The passenger may be seriously injured or even die.</a:t>
            </a:r>
          </a:p>
          <a:p>
            <a:pPr>
              <a:buFontTx/>
              <a:buChar char="-"/>
            </a:pPr>
            <a:endParaRPr lang="en-US" baseline="0" dirty="0" smtClean="0"/>
          </a:p>
          <a:p>
            <a:pPr>
              <a:buFontTx/>
              <a:buNone/>
            </a:pPr>
            <a:r>
              <a:rPr lang="en-US" baseline="0" dirty="0" smtClean="0"/>
              <a:t>Another type of critical application is closed-loop control. Consider any aircraft. Sensors must detect when the aircraft is tilted in a given direction, and then a control system must act in a certain amount of time to adjust flight surfaces to compensate for that tilt. If the delay between input and output is too great, the aircraft will fall out of the sky.</a:t>
            </a:r>
          </a:p>
          <a:p>
            <a:pPr>
              <a:buFontTx/>
              <a:buChar char="-"/>
            </a:pPr>
            <a:endParaRPr lang="en-US" baseline="0" dirty="0" smtClean="0"/>
          </a:p>
          <a:p>
            <a:pPr>
              <a:buFontTx/>
              <a:buNone/>
            </a:pPr>
            <a:r>
              <a:rPr lang="en-US" baseline="0" dirty="0" smtClean="0"/>
              <a:t>Finally, a third type of critical application is testing in situations where data is extremely important. For example, imagine a test system that it set up to monitor strain levels on a bridge over the course of a week to evaluate whether certain segments need to be replaced. If the test system takes data periodically and misses some data points, then a large vehicle could drive over and the strain data could be lost during that time. In the end, engineers may make the wrong decision about replacing bridge segments. Here, the system timing requirements may be more relaxed (maybe a sample every few seconds), but reliability is still very important.</a:t>
            </a:r>
          </a:p>
          <a:p>
            <a:pPr>
              <a:buFontTx/>
              <a:buChar char="-"/>
            </a:pPr>
            <a:endParaRPr lang="en-US" baseline="0" dirty="0"/>
          </a:p>
          <a:p>
            <a:pPr>
              <a:buFontTx/>
              <a:buNone/>
            </a:pPr>
            <a:r>
              <a:rPr lang="en-US" baseline="0" dirty="0" smtClean="0"/>
              <a:t>What do these all have in common? These systems are characterized by a need for reliability (up-time) and in many cases precise timing as well.</a:t>
            </a:r>
          </a:p>
        </p:txBody>
      </p:sp>
      <p:sp>
        <p:nvSpPr>
          <p:cNvPr id="4" name="Slide Number Placeholder 3"/>
          <p:cNvSpPr>
            <a:spLocks noGrp="1"/>
          </p:cNvSpPr>
          <p:nvPr>
            <p:ph type="sldNum" sz="quarter" idx="10"/>
          </p:nvPr>
        </p:nvSpPr>
        <p:spPr/>
        <p:txBody>
          <a:bodyPr/>
          <a:lstStyle/>
          <a:p>
            <a:fld id="{25733F40-0554-4D2A-BD4C-F5B0CA95F595}"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how do we build these systems?</a:t>
            </a:r>
            <a:r>
              <a:rPr lang="en-US" baseline="0" dirty="0" smtClean="0"/>
              <a:t> Well, a first-pass solution might be to use some kind of a computer running a general-purpose operating system (OS) such as Windows. However, there are a few reasons why this type of system isn’t a good fit for critical applications.</a:t>
            </a:r>
          </a:p>
          <a:p>
            <a:endParaRPr lang="en-US" baseline="0" dirty="0" smtClean="0"/>
          </a:p>
          <a:p>
            <a:r>
              <a:rPr lang="en-US" baseline="0" dirty="0" smtClean="0"/>
              <a:t>General-purpose OSs are designed to ensure that all tasks receive some CPU time, which is great for users that need a responsive UI (e.g. the mouse cursor updates on the screen even when a program is using a lot of CPU cycles). However, this means that if a critical application is running, it may be ignored for some time so that a lesser priority application receives some CPU cycles. If that critical application is something like a flight control system, then the system may fail (i.e. the airplane could fall out of the sky).</a:t>
            </a:r>
          </a:p>
          <a:p>
            <a:endParaRPr lang="en-US" baseline="0" dirty="0" smtClean="0"/>
          </a:p>
          <a:p>
            <a:r>
              <a:rPr lang="en-US" baseline="0" dirty="0" smtClean="0"/>
              <a:t>Note that the conclusion here is not that general-purpose OSs are “bad”. They are simply designed for a different use case than critical applications.</a:t>
            </a:r>
            <a:endParaRPr lang="en-US" dirty="0"/>
          </a:p>
        </p:txBody>
      </p:sp>
      <p:sp>
        <p:nvSpPr>
          <p:cNvPr id="4" name="Slide Number Placeholder 3"/>
          <p:cNvSpPr>
            <a:spLocks noGrp="1"/>
          </p:cNvSpPr>
          <p:nvPr>
            <p:ph type="sldNum" sz="quarter" idx="10"/>
          </p:nvPr>
        </p:nvSpPr>
        <p:spPr/>
        <p:txBody>
          <a:bodyPr/>
          <a:lstStyle/>
          <a:p>
            <a:fld id="{25733F40-0554-4D2A-BD4C-F5B0CA95F595}" type="slidenum">
              <a:rPr lang="en-US" smtClean="0">
                <a:solidFill>
                  <a:prstClr val="black"/>
                </a:solidFill>
              </a:rPr>
              <a:pPr/>
              <a:t>33</a:t>
            </a:fld>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if general-purpose OSs aren’t the right solution, then what do we need? Let’s consider the timing between iterations of a critical program (e.g. flight control system). Imagine that the loop rate of the application is programmed to be 2 </a:t>
            </a:r>
            <a:r>
              <a:rPr lang="en-US" baseline="0" dirty="0" err="1" smtClean="0"/>
              <a:t>ms.</a:t>
            </a:r>
            <a:r>
              <a:rPr lang="en-US" baseline="0" dirty="0" smtClean="0"/>
              <a:t> The first iteration may take 2 ms, while the second iteration may be a bit faster due to less interrupts or other applications that demand CPU time. Likewise, the timing of each subsequent loop iteration will vary by a certain amount.</a:t>
            </a:r>
          </a:p>
          <a:p>
            <a:endParaRPr lang="en-US" baseline="0" dirty="0" smtClean="0"/>
          </a:p>
          <a:p>
            <a:r>
              <a:rPr lang="en-US" baseline="0" dirty="0" smtClean="0"/>
              <a:t>On average, the varying loop periods should equal about 2 </a:t>
            </a:r>
            <a:r>
              <a:rPr lang="en-US" baseline="0" dirty="0" err="1" smtClean="0"/>
              <a:t>ms.</a:t>
            </a:r>
            <a:r>
              <a:rPr lang="en-US" baseline="0" dirty="0" smtClean="0"/>
              <a:t> We can then measure the variation in time between the average and the worst-case deviation – this is called “jitter”. In practice, jitter can be measured in different ways, but the main point is that it is a measure of the variation in timing between program iterations.</a:t>
            </a:r>
          </a:p>
          <a:p>
            <a:endParaRPr lang="en-US" baseline="0" dirty="0" smtClean="0"/>
          </a:p>
        </p:txBody>
      </p:sp>
      <p:sp>
        <p:nvSpPr>
          <p:cNvPr id="4" name="Slide Number Placeholder 3"/>
          <p:cNvSpPr>
            <a:spLocks noGrp="1"/>
          </p:cNvSpPr>
          <p:nvPr>
            <p:ph type="sldNum" sz="quarter" idx="10"/>
          </p:nvPr>
        </p:nvSpPr>
        <p:spPr/>
        <p:txBody>
          <a:bodyPr/>
          <a:lstStyle/>
          <a:p>
            <a:fld id="{25733F40-0554-4D2A-BD4C-F5B0CA95F595}" type="slidenum">
              <a:rPr lang="en-US" smtClean="0">
                <a:solidFill>
                  <a:prstClr val="black"/>
                </a:solidFill>
              </a:rPr>
              <a:pPr/>
              <a:t>34</a:t>
            </a:fld>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critical applications, we need to ensure that the jitter is small to avoid a situation where one iteration takes too long and the system fails (e.g. the airbag fails to deploy, the plane falls out of the sky, or the bridge measurement isn’t taken). </a:t>
            </a:r>
            <a:endParaRPr lang="en-US" baseline="0" dirty="0"/>
          </a:p>
          <a:p>
            <a:endParaRPr lang="en-US" baseline="0" dirty="0"/>
          </a:p>
          <a:p>
            <a:r>
              <a:rPr lang="en-US" baseline="0" dirty="0" smtClean="0"/>
              <a:t>Ideally, the jitter would have some maximum bound that would never be exceeded. Applications or operations that have this maximum bound are called “deterministic”. Entire systems that can predictably meet a worst-case time constraint can also be referred to as deterministic.</a:t>
            </a:r>
          </a:p>
          <a:p>
            <a:endParaRPr lang="en-US" baseline="0" dirty="0" smtClean="0"/>
          </a:p>
        </p:txBody>
      </p:sp>
      <p:sp>
        <p:nvSpPr>
          <p:cNvPr id="4" name="Slide Number Placeholder 3"/>
          <p:cNvSpPr>
            <a:spLocks noGrp="1"/>
          </p:cNvSpPr>
          <p:nvPr>
            <p:ph type="sldNum" sz="quarter" idx="10"/>
          </p:nvPr>
        </p:nvSpPr>
        <p:spPr/>
        <p:txBody>
          <a:bodyPr/>
          <a:lstStyle/>
          <a:p>
            <a:fld id="{25733F40-0554-4D2A-BD4C-F5B0CA95F595}"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that RT code can be optimized by running it </a:t>
            </a:r>
            <a:r>
              <a:rPr lang="en-US" dirty="0" err="1" smtClean="0"/>
              <a:t>headlessly</a:t>
            </a:r>
            <a:r>
              <a:rPr lang="en-US" dirty="0" smtClean="0"/>
              <a:t>,</a:t>
            </a:r>
            <a:r>
              <a:rPr lang="en-US" baseline="0" dirty="0" smtClean="0"/>
              <a:t> but that it is also possible to run code with a front panel over wireless or USB.</a:t>
            </a:r>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36</a:t>
            </a:fld>
            <a:endParaRPr lang="en-US"/>
          </a:p>
        </p:txBody>
      </p:sp>
    </p:spTree>
    <p:extLst>
      <p:ext uri="{BB962C8B-B14F-4D97-AF65-F5344CB8AC3E}">
        <p14:creationId xmlns="" xmlns:p14="http://schemas.microsoft.com/office/powerpoint/2010/main" val="2268737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&lt;&lt;Instructor should open LabVIEW and show these Express VIs on a block diagram&gt;&gt;</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&lt;&lt;Instructor</a:t>
            </a:r>
            <a:r>
              <a:rPr lang="en-US" baseline="0" dirty="0" smtClean="0"/>
              <a:t> should have attendees double-click on the accelerometer express VI on their Main.vi block diagram to see its configuration window. &gt;&gt;</a:t>
            </a:r>
          </a:p>
          <a:p>
            <a:endParaRPr lang="en-US" baseline="0" dirty="0" smtClean="0"/>
          </a:p>
          <a:p>
            <a:r>
              <a:rPr lang="en-US" baseline="0" dirty="0" smtClean="0"/>
              <a:t>In addition to being able to configure the relevant parameters of any express VI, each express VI has a very key feature, the “View Code” button. As we developed NI </a:t>
            </a:r>
            <a:r>
              <a:rPr lang="en-US" baseline="0" dirty="0" err="1" smtClean="0"/>
              <a:t>myRIO</a:t>
            </a:r>
            <a:r>
              <a:rPr lang="en-US" baseline="0" dirty="0" smtClean="0"/>
              <a:t>, we wanted to create a way for student to have a quick getting started experience with express VIs, but to also be able to graduate to lower level programming so that they would have a window into the kind of programming they would be likely to see in industry. By clicking on the “View Code” button, the code that is underlying any express VI is actively scripted and users can even choose to copy this lower level code and paste it onto a LabVIEW block diagram.</a:t>
            </a:r>
            <a:br>
              <a:rPr lang="en-US" baseline="0" dirty="0" smtClean="0"/>
            </a:br>
            <a:endParaRPr lang="en-US" baseline="0" dirty="0" smtClean="0"/>
          </a:p>
        </p:txBody>
      </p:sp>
      <p:sp>
        <p:nvSpPr>
          <p:cNvPr id="4" name="Slide Number Placeholder 3"/>
          <p:cNvSpPr>
            <a:spLocks noGrp="1"/>
          </p:cNvSpPr>
          <p:nvPr>
            <p:ph type="sldNum" sz="quarter" idx="10"/>
          </p:nvPr>
        </p:nvSpPr>
        <p:spPr/>
        <p:txBody>
          <a:bodyPr/>
          <a:lstStyle/>
          <a:p>
            <a:fld id="{29B424A6-7593-2C46-9CCA-8596FB18DBB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exercise will walk users through creating a basic Windows VI to convert</a:t>
            </a:r>
            <a:r>
              <a:rPr lang="en-US" baseline="0" dirty="0" smtClean="0"/>
              <a:t> temperature units. This exercise is on Page 7 </a:t>
            </a:r>
            <a:r>
              <a:rPr lang="en-US" baseline="0" smtClean="0"/>
              <a:t>of the </a:t>
            </a:r>
            <a:r>
              <a:rPr lang="en-US" baseline="0" dirty="0" smtClean="0"/>
              <a:t>manual.</a:t>
            </a:r>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40</a:t>
            </a:fld>
            <a:endParaRPr lang="en-US"/>
          </a:p>
        </p:txBody>
      </p:sp>
    </p:spTree>
    <p:extLst>
      <p:ext uri="{BB962C8B-B14F-4D97-AF65-F5344CB8AC3E}">
        <p14:creationId xmlns="" xmlns:p14="http://schemas.microsoft.com/office/powerpoint/2010/main" val="5546868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attendees complete exercise 2 to create a myRIO Project which exposes the template VI “Main.vi” which will run on the real-time processor of NI myRIO. This is on Page 18 of the manual.</a:t>
            </a:r>
            <a:br>
              <a:rPr lang="en-US" baseline="0" dirty="0" smtClean="0"/>
            </a:br>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41</a:t>
            </a:fld>
            <a:endParaRPr lang="en-US"/>
          </a:p>
        </p:txBody>
      </p:sp>
    </p:spTree>
    <p:extLst>
      <p:ext uri="{BB962C8B-B14F-4D97-AF65-F5344CB8AC3E}">
        <p14:creationId xmlns="" xmlns:p14="http://schemas.microsoft.com/office/powerpoint/2010/main" val="49539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we dive into specifications,</a:t>
            </a:r>
            <a:r>
              <a:rPr lang="en-US" baseline="0" dirty="0" smtClean="0"/>
              <a:t> it’s important to examine the areas that we considered when designing </a:t>
            </a:r>
            <a:r>
              <a:rPr lang="en-US" baseline="0" dirty="0" err="1" smtClean="0"/>
              <a:t>myRIO</a:t>
            </a:r>
            <a:r>
              <a:rPr lang="en-US" baseline="0" dirty="0" smtClean="0"/>
              <a:t> as these areas heavily influenced the decisions made in terms of specs</a:t>
            </a:r>
            <a:r>
              <a:rPr lang="en-US" dirty="0" smtClean="0"/>
              <a:t>. </a:t>
            </a:r>
            <a:r>
              <a:rPr lang="en-US" baseline="0" dirty="0" smtClean="0"/>
              <a:t>As we look at the different application areas NI </a:t>
            </a:r>
            <a:r>
              <a:rPr lang="en-US" baseline="0" dirty="0" err="1" smtClean="0"/>
              <a:t>myRIO</a:t>
            </a:r>
            <a:r>
              <a:rPr lang="en-US" baseline="0" dirty="0" smtClean="0"/>
              <a:t> was designed for, it is obvious that each of these areas encompass a spectrum of complexity. NI </a:t>
            </a:r>
            <a:r>
              <a:rPr lang="en-US" baseline="0" dirty="0" err="1" smtClean="0"/>
              <a:t>myRIO</a:t>
            </a:r>
            <a:r>
              <a:rPr lang="en-US" baseline="0" dirty="0" smtClean="0"/>
              <a:t> was designed to scale with this complexity as student knowledge and project sophistication grows.</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solidFill>
                  <a:prstClr val="black"/>
                </a:solidFill>
              </a:rPr>
              <a:pPr/>
              <a:t>5</a:t>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Page 23 of the manual</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now</a:t>
            </a:r>
            <a:r>
              <a:rPr lang="en-US" baseline="0" dirty="0" smtClean="0"/>
              <a:t> developed a good understanding of programming NI myRIO with graphical programming. Lets take a look at the other programming approaches (or models of computation, as its known in computer science) available in LabVIEW</a:t>
            </a:r>
          </a:p>
          <a:p>
            <a:endParaRPr lang="en-US" baseline="0" dirty="0" smtClean="0"/>
          </a:p>
          <a:p>
            <a:r>
              <a:rPr lang="en-US" baseline="0" dirty="0" smtClean="0"/>
              <a:t>including the special nature of Real-Time Operating Systems. Let’s now take a quick look at the other half of the </a:t>
            </a:r>
            <a:r>
              <a:rPr lang="en-US" baseline="0" dirty="0" err="1" smtClean="0"/>
              <a:t>Zynq</a:t>
            </a:r>
            <a:r>
              <a:rPr lang="en-US" baseline="0" dirty="0" smtClean="0"/>
              <a:t> chip, the FPGA, and discover some of the unique benefits that FPGAs offer.</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45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This slide defines LabVIEW.</a:t>
            </a:r>
            <a:r>
              <a:rPr lang="en-US" baseline="0" dirty="0" smtClean="0"/>
              <a:t>  The goal is to promote a single, unified vision of LabVIEW and the primary benefit of LabVIEW: productivity.  Individual components and benefits can be marketed to different audiences without changing the definition of the product.  One of the keys to success of this message is the separation of LabVIEW as a Development Environment and G as a Programming Language.</a:t>
            </a:r>
          </a:p>
          <a:p>
            <a:endParaRPr lang="en-US" baseline="0" dirty="0" smtClean="0"/>
          </a:p>
          <a:p>
            <a:r>
              <a:rPr lang="en-US" b="1" baseline="0" dirty="0" smtClean="0"/>
              <a:t>So What is LabVIEW?</a:t>
            </a:r>
          </a:p>
          <a:p>
            <a:r>
              <a:rPr lang="en-US" b="1" i="1" baseline="0" dirty="0" smtClean="0"/>
              <a:t>‘</a:t>
            </a:r>
            <a:r>
              <a:rPr lang="en-US" b="0" i="1" baseline="0" dirty="0" smtClean="0"/>
              <a:t>’A Highly Productive Development Environment for Engineers’</a:t>
            </a:r>
          </a:p>
          <a:p>
            <a:r>
              <a:rPr lang="en-US" baseline="0" dirty="0" smtClean="0"/>
              <a:t>LabVIEW is a development environment that has been built specifically for engineers and scientists with the intent of making them more productive and ensuring that they have all the tools they need to prototype, design and build their applications.</a:t>
            </a:r>
          </a:p>
          <a:p>
            <a:endParaRPr lang="en-US" baseline="0" dirty="0" smtClean="0"/>
          </a:p>
          <a:p>
            <a:r>
              <a:rPr lang="en-US" b="1" baseline="0" dirty="0" smtClean="0"/>
              <a:t>How can we claim that LabVIEW makes you more productive?</a:t>
            </a:r>
            <a:endParaRPr lang="en-US" b="0" baseline="0" dirty="0" smtClean="0"/>
          </a:p>
          <a:p>
            <a:r>
              <a:rPr lang="en-US" b="0" baseline="0" dirty="0" smtClean="0"/>
              <a:t>LabVIEW makes users more productive because it provides all the tools engineers need in a single environment and ensures that they all work and can be used together.  The key is guaranteed compatibility between engineering tools and abstracted complexity thanks to an advanced compiler.</a:t>
            </a:r>
          </a:p>
          <a:p>
            <a:endParaRPr lang="en-US" b="0" baseline="0" dirty="0" smtClean="0"/>
          </a:p>
          <a:p>
            <a:r>
              <a:rPr lang="en-US" b="1" baseline="0" dirty="0" smtClean="0"/>
              <a:t>Technology Abstractions?</a:t>
            </a:r>
          </a:p>
          <a:p>
            <a:r>
              <a:rPr lang="en-US" b="0" baseline="0" dirty="0" err="1" smtClean="0"/>
              <a:t>LabVIEW’s</a:t>
            </a:r>
            <a:r>
              <a:rPr lang="en-US" b="0" baseline="0" dirty="0" smtClean="0"/>
              <a:t> compiler abstracts complex technological problems like multicore, virtualization, memory allocation and network communication.</a:t>
            </a:r>
          </a:p>
          <a:p>
            <a:endParaRPr lang="en-US" b="0" baseline="0" dirty="0" smtClean="0"/>
          </a:p>
          <a:p>
            <a:r>
              <a:rPr lang="en-US" b="1" baseline="0" dirty="0" smtClean="0"/>
              <a:t>Hardware APIs?</a:t>
            </a:r>
          </a:p>
          <a:p>
            <a:r>
              <a:rPr lang="en-US" b="0" baseline="0" dirty="0" smtClean="0"/>
              <a:t>Over 8000 drivers for instruments and a wide-range of USB, PCI, and PXI instruments make it easy to real-world signals into software.</a:t>
            </a:r>
          </a:p>
          <a:p>
            <a:endParaRPr lang="en-US" b="0" baseline="0" dirty="0" smtClean="0"/>
          </a:p>
          <a:p>
            <a:r>
              <a:rPr lang="en-US" b="1" baseline="0" dirty="0" smtClean="0"/>
              <a:t>G Programming Language</a:t>
            </a:r>
            <a:endParaRPr lang="en-US" b="0" baseline="0" dirty="0" smtClean="0"/>
          </a:p>
          <a:p>
            <a:r>
              <a:rPr lang="en-US" b="0" baseline="0" dirty="0" smtClean="0"/>
              <a:t>G is a complete programming language, capable of solving the most complex and advanced problems today.  There are a variety of other programming approaches in LabVIEW, but G is the language that ties them together</a:t>
            </a:r>
          </a:p>
          <a:p>
            <a:endParaRPr lang="en-US" b="0" baseline="0" dirty="0" smtClean="0"/>
          </a:p>
          <a:p>
            <a:endParaRPr lang="en-US" b="1" baseline="0" dirty="0" smtClean="0"/>
          </a:p>
          <a:p>
            <a:endParaRPr lang="en-US" b="1" dirty="0"/>
          </a:p>
        </p:txBody>
      </p:sp>
      <p:sp>
        <p:nvSpPr>
          <p:cNvPr id="4" name="Slide Number Placeholder 3"/>
          <p:cNvSpPr>
            <a:spLocks noGrp="1"/>
          </p:cNvSpPr>
          <p:nvPr>
            <p:ph type="sldNum" sz="quarter" idx="10"/>
          </p:nvPr>
        </p:nvSpPr>
        <p:spPr/>
        <p:txBody>
          <a:bodyPr/>
          <a:lstStyle/>
          <a:p>
            <a:fld id="{A9256E93-171F-49FA-A11F-C78E5948E57A}" type="slidenum">
              <a:rPr lang="en-US" smtClean="0">
                <a:solidFill>
                  <a:prstClr val="black"/>
                </a:solidFill>
              </a:rPr>
              <a:pPr/>
              <a:t>46</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731520" y="4558908"/>
            <a:ext cx="5852160" cy="4322206"/>
          </a:xfrm>
          <a:noFill/>
        </p:spPr>
        <p:txBody>
          <a:bodyPr lIns="97552" tIns="48776" rIns="97552" bIns="48776">
            <a:normAutofit/>
          </a:bodyPr>
          <a:lstStyle/>
          <a:p>
            <a:pPr eaLnBrk="1" hangingPunct="1">
              <a:lnSpc>
                <a:spcPct val="90000"/>
              </a:lnSpc>
            </a:pPr>
            <a:r>
              <a:rPr lang="en-US" b="0" dirty="0" smtClean="0"/>
              <a:t>The choice of computational models is an</a:t>
            </a:r>
            <a:r>
              <a:rPr lang="en-US" b="0" baseline="0" dirty="0" smtClean="0"/>
              <a:t> important aspect of LabVIEW for design. The reason is that what the job of design involves a variety of approaches and techniques optimized for different types of developers and applications. </a:t>
            </a:r>
          </a:p>
          <a:p>
            <a:pPr eaLnBrk="1" hangingPunct="1">
              <a:lnSpc>
                <a:spcPct val="90000"/>
              </a:lnSpc>
            </a:pPr>
            <a:endParaRPr lang="en-US" b="0" baseline="0" dirty="0" smtClean="0"/>
          </a:p>
          <a:p>
            <a:pPr eaLnBrk="1" hangingPunct="1">
              <a:lnSpc>
                <a:spcPct val="90000"/>
              </a:lnSpc>
            </a:pPr>
            <a:r>
              <a:rPr lang="en-US" b="0" baseline="0" dirty="0" smtClean="0"/>
              <a:t>LabVIEW is an open platform that offers a variety of computational models aligned with these needs. </a:t>
            </a:r>
          </a:p>
          <a:p>
            <a:pPr eaLnBrk="1" hangingPunct="1">
              <a:lnSpc>
                <a:spcPct val="90000"/>
              </a:lnSpc>
            </a:pPr>
            <a:endParaRPr lang="en-US" b="0" baseline="0" dirty="0" smtClean="0"/>
          </a:p>
          <a:p>
            <a:pPr eaLnBrk="1" hangingPunct="1">
              <a:lnSpc>
                <a:spcPct val="90000"/>
              </a:lnSpc>
            </a:pPr>
            <a:r>
              <a:rPr lang="en-US" b="0" baseline="0" dirty="0" smtClean="0"/>
              <a:t>But, before we </a:t>
            </a:r>
            <a:r>
              <a:rPr lang="en-US" b="0" baseline="0" dirty="0" err="1" smtClean="0"/>
              <a:t>dicuss</a:t>
            </a:r>
            <a:r>
              <a:rPr lang="en-US" b="0" baseline="0" dirty="0" smtClean="0"/>
              <a:t> some of these developer options, lets take a step back.</a:t>
            </a:r>
          </a:p>
          <a:p>
            <a:endParaRPr lang="en-US" dirty="0" smtClean="0"/>
          </a:p>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dirty="0" smtClean="0">
                <a:solidFill>
                  <a:schemeClr val="tx1"/>
                </a:solidFill>
                <a:latin typeface="+mn-lt"/>
                <a:ea typeface="+mn-ea"/>
                <a:cs typeface="+mn-cs"/>
              </a:rPr>
              <a:t>OK… so you might be wondering what OS we have chosen for the myRIO processor. </a:t>
            </a:r>
          </a:p>
          <a:p>
            <a:endParaRPr lang="en-US" sz="14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Well, when one of your goals is to create an open platform, the Linux operating system</a:t>
            </a:r>
            <a:r>
              <a:rPr lang="en-US" sz="1400" kern="1200" baseline="0" dirty="0" smtClean="0">
                <a:solidFill>
                  <a:schemeClr val="tx1"/>
                </a:solidFill>
                <a:latin typeface="+mn-lt"/>
                <a:ea typeface="+mn-ea"/>
                <a:cs typeface="+mn-cs"/>
              </a:rPr>
              <a:t> is very appealing. However, the </a:t>
            </a:r>
            <a:r>
              <a:rPr lang="en-US" sz="1400" kern="1200" dirty="0" smtClean="0">
                <a:solidFill>
                  <a:schemeClr val="tx1"/>
                </a:solidFill>
                <a:latin typeface="+mn-lt"/>
                <a:ea typeface="+mn-ea"/>
                <a:cs typeface="+mn-cs"/>
              </a:rPr>
              <a:t>default Linux kernel patches were not deterministic or reliable enough for us. So we applied our 15 years of experience developing real-time operating systems to build a custom distribution…. That we (imaginatively) called Linux</a:t>
            </a:r>
            <a:r>
              <a:rPr lang="en-US" sz="1400" kern="1200" baseline="0" dirty="0" smtClean="0">
                <a:solidFill>
                  <a:schemeClr val="tx1"/>
                </a:solidFill>
                <a:latin typeface="+mn-lt"/>
                <a:ea typeface="+mn-ea"/>
                <a:cs typeface="+mn-cs"/>
              </a:rPr>
              <a:t> real time.</a:t>
            </a:r>
            <a:r>
              <a:rPr lang="en-US" sz="1400" kern="1200" dirty="0" smtClean="0">
                <a:solidFill>
                  <a:schemeClr val="tx1"/>
                </a:solidFill>
                <a:latin typeface="+mn-lt"/>
                <a:ea typeface="+mn-ea"/>
                <a:cs typeface="+mn-cs"/>
              </a:rPr>
              <a:t> </a:t>
            </a:r>
            <a:endParaRPr lang="en-US" sz="1400" b="0" dirty="0" smtClean="0"/>
          </a:p>
          <a:p>
            <a:endParaRPr lang="en-US" sz="1400" dirty="0" smtClean="0"/>
          </a:p>
          <a:p>
            <a:r>
              <a:rPr lang="en-US" sz="1400" kern="1200" dirty="0" smtClean="0">
                <a:solidFill>
                  <a:schemeClr val="tx1"/>
                </a:solidFill>
                <a:latin typeface="+mn-lt"/>
                <a:ea typeface="+mn-ea"/>
                <a:cs typeface="+mn-cs"/>
              </a:rPr>
              <a:t>So myRIO uses Linux… but what does that mean to you? </a:t>
            </a:r>
            <a:endParaRPr lang="en-US" sz="1400" dirty="0"/>
          </a:p>
        </p:txBody>
      </p:sp>
      <p:sp>
        <p:nvSpPr>
          <p:cNvPr id="4" name="Slide Number Placeholder 3"/>
          <p:cNvSpPr>
            <a:spLocks noGrp="1"/>
          </p:cNvSpPr>
          <p:nvPr>
            <p:ph type="sldNum" sz="quarter" idx="10"/>
          </p:nvPr>
        </p:nvSpPr>
        <p:spPr/>
        <p:txBody>
          <a:bodyPr/>
          <a:lstStyle/>
          <a:p>
            <a:fld id="{29B424A6-7593-2C46-9CCA-8596FB18DBBE}" type="slidenum">
              <a:rPr lang="en-US" smtClean="0">
                <a:solidFill>
                  <a:prstClr val="black"/>
                </a:solidFill>
              </a:rPr>
              <a:pPr/>
              <a:t>48</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For starters, myRIO developers can leverage the vast ecosystem of software components and tools that the vibrant Linux community generates. </a:t>
            </a:r>
            <a:endParaRPr lang="en-GB"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en-US" b="0" dirty="0" smtClean="0"/>
          </a:p>
          <a:p>
            <a:r>
              <a:rPr lang="en-US" b="0" dirty="0" smtClean="0"/>
              <a:t>Mention</a:t>
            </a:r>
            <a:r>
              <a:rPr lang="en-US" b="0" baseline="0" dirty="0" smtClean="0"/>
              <a:t> </a:t>
            </a:r>
            <a:r>
              <a:rPr lang="en-US" b="0" dirty="0" smtClean="0"/>
              <a:t>the NIUK AE project, which uses myRIO</a:t>
            </a:r>
            <a:r>
              <a:rPr lang="en-US" b="0" baseline="0" dirty="0" smtClean="0"/>
              <a:t> to control a robot arm to play drafts/checkers. Rather than having to manually code the artificial intelligence of the robot drafts player, a quick “Google search” allowed the team to find a pre-created drafts engine via the Linux community… which they then downloaded from the web and deployed to the myRIO</a:t>
            </a:r>
          </a:p>
          <a:p>
            <a:endParaRPr lang="en-US" b="0" baseline="0" dirty="0" smtClean="0"/>
          </a:p>
          <a:p>
            <a:r>
              <a:rPr lang="en-US" b="0" baseline="0" dirty="0" smtClean="0"/>
              <a:t>This saved an enormous amount of time, which allowed the team to concentrate on using LabVIEW to create the algorithms and kinematics for controlling the arm.</a:t>
            </a:r>
            <a:endParaRPr lang="en-US" b="0" dirty="0"/>
          </a:p>
        </p:txBody>
      </p:sp>
      <p:sp>
        <p:nvSpPr>
          <p:cNvPr id="4" name="Slide Number Placeholder 3"/>
          <p:cNvSpPr>
            <a:spLocks noGrp="1"/>
          </p:cNvSpPr>
          <p:nvPr>
            <p:ph type="sldNum" sz="quarter" idx="10"/>
          </p:nvPr>
        </p:nvSpPr>
        <p:spPr/>
        <p:txBody>
          <a:bodyPr/>
          <a:lstStyle/>
          <a:p>
            <a:fld id="{D07E35FB-42A3-42B9-BF8A-A5E6486E557D}"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xmlns="" val="6216120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But it also means that you will have new ways to use this our RIO through C code. Using Eclipse, one of the most popular embedded IDEs, you can</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develop, debug, and deploy C and C++ code. We</a:t>
            </a:r>
            <a:r>
              <a:rPr lang="en-US" sz="1200" kern="1200" baseline="0" dirty="0" smtClean="0">
                <a:solidFill>
                  <a:schemeClr val="tx1"/>
                </a:solidFill>
                <a:latin typeface="+mn-lt"/>
                <a:ea typeface="+mn-ea"/>
                <a:cs typeface="+mn-cs"/>
              </a:rPr>
              <a:t> are </a:t>
            </a:r>
            <a:r>
              <a:rPr lang="en-US" sz="1200" kern="1200" dirty="0" smtClean="0">
                <a:solidFill>
                  <a:schemeClr val="tx1"/>
                </a:solidFill>
                <a:latin typeface="+mn-lt"/>
                <a:ea typeface="+mn-ea"/>
                <a:cs typeface="+mn-cs"/>
              </a:rPr>
              <a:t>providing a custom distribution of Eclipse on NI.com for this purpose.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But using C and graphical LabVIEW are just a couple of the programming interfaces (or models of computation) that you can use to program the myRIO processor.</a:t>
            </a:r>
            <a:endParaRPr lang="en-GB" sz="1200" kern="1200" dirty="0" smtClean="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D07E35FB-42A3-42B9-BF8A-A5E6486E557D}"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xmlns="" val="6216120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Another thing that LabVIEW allows you to do is…. Take</a:t>
            </a:r>
            <a:r>
              <a:rPr lang="en-US" b="0" baseline="0" dirty="0" smtClean="0"/>
              <a:t> existing .m code and import it or cut-and-paste it into a MathScript node within LabVIEW.  The customer can also run their own .m code in the MathScript interactive window.  The customer can also take their dynamic system or controls models (.</a:t>
            </a:r>
            <a:r>
              <a:rPr lang="en-US" b="0" baseline="0" dirty="0" err="1" smtClean="0"/>
              <a:t>mdl</a:t>
            </a:r>
            <a:r>
              <a:rPr lang="en-US" b="0" baseline="0" dirty="0" smtClean="0"/>
              <a:t> code) and bring them into native LabVIEW Control Design and Simulation code through the use of the simulation model converter located in the Control Design and Simulation section of the Tools menu.</a:t>
            </a:r>
          </a:p>
          <a:p>
            <a:endParaRPr lang="en-US" b="0" baseline="0" dirty="0" smtClean="0"/>
          </a:p>
          <a:p>
            <a:r>
              <a:rPr lang="en-US" b="0" baseline="0" dirty="0" smtClean="0"/>
              <a:t>Once the customer’s .m code and .</a:t>
            </a:r>
            <a:r>
              <a:rPr lang="en-US" b="0" baseline="0" dirty="0" err="1" smtClean="0"/>
              <a:t>mdl</a:t>
            </a:r>
            <a:r>
              <a:rPr lang="en-US" b="0" baseline="0" dirty="0" smtClean="0"/>
              <a:t> code resides in the LabVIEW MathScript and LabVIEW Control Design and Simulation modules, they can then run their algorithms and models in real-time by using the LabVIEW Real-Time Module.  They can use NI real-time targets such as </a:t>
            </a:r>
            <a:r>
              <a:rPr lang="en-US" b="0" baseline="0" dirty="0" err="1" smtClean="0"/>
              <a:t>CompactRIO</a:t>
            </a:r>
            <a:r>
              <a:rPr lang="en-US" b="0" baseline="0" dirty="0" smtClean="0"/>
              <a:t>, Single-Board RIO, PXI, or real-time desktop computers.  Also, the customer can bring their LabVIEW models into NI VeriStand.</a:t>
            </a:r>
            <a:endParaRPr lang="en-US" b="0" dirty="0"/>
          </a:p>
        </p:txBody>
      </p:sp>
      <p:sp>
        <p:nvSpPr>
          <p:cNvPr id="4" name="Slide Number Placeholder 3"/>
          <p:cNvSpPr>
            <a:spLocks noGrp="1"/>
          </p:cNvSpPr>
          <p:nvPr>
            <p:ph type="sldNum" sz="quarter" idx="10"/>
          </p:nvPr>
        </p:nvSpPr>
        <p:spPr/>
        <p:txBody>
          <a:bodyPr/>
          <a:lstStyle/>
          <a:p>
            <a:fld id="{9B58956F-DE07-4968-98EF-BB6E60BD43D9}" type="slidenum">
              <a:rPr lang="en-US" smtClean="0">
                <a:solidFill>
                  <a:prstClr val="black"/>
                </a:solidFill>
              </a:rPr>
              <a:pPr/>
              <a:t>51</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dt" sz="quarter" idx="1"/>
          </p:nvPr>
        </p:nvSpPr>
        <p:spPr>
          <a:noFill/>
        </p:spPr>
        <p:txBody>
          <a:bodyPr/>
          <a:lstStyle/>
          <a:p>
            <a:fld id="{65DF7EF5-38EE-4C1A-9807-37FC2934A2B6}" type="datetime1">
              <a:rPr lang="en-US" smtClean="0">
                <a:solidFill>
                  <a:prstClr val="black"/>
                </a:solidFill>
                <a:latin typeface="Arial" pitchFamily="34" charset="0"/>
              </a:rPr>
              <a:pPr/>
              <a:t>2/28/2014</a:t>
            </a:fld>
            <a:endParaRPr lang="en-US" dirty="0" smtClean="0">
              <a:solidFill>
                <a:prstClr val="black"/>
              </a:solidFill>
              <a:latin typeface="Arial" pitchFamily="34" charset="0"/>
            </a:endParaRPr>
          </a:p>
        </p:txBody>
      </p:sp>
      <p:sp>
        <p:nvSpPr>
          <p:cNvPr id="59397" name="Rectangle 7"/>
          <p:cNvSpPr>
            <a:spLocks noGrp="1" noChangeArrowheads="1"/>
          </p:cNvSpPr>
          <p:nvPr>
            <p:ph type="sldNum" sz="quarter" idx="5"/>
          </p:nvPr>
        </p:nvSpPr>
        <p:spPr>
          <a:noFill/>
        </p:spPr>
        <p:txBody>
          <a:bodyPr/>
          <a:lstStyle/>
          <a:p>
            <a:fld id="{C228AF93-B9CD-4C54-B0D5-E60A6BC971C3}" type="slidenum">
              <a:rPr lang="en-US" smtClean="0">
                <a:solidFill>
                  <a:prstClr val="black"/>
                </a:solidFill>
                <a:latin typeface="Arial" pitchFamily="34" charset="0"/>
              </a:rPr>
              <a:pPr/>
              <a:t>52</a:t>
            </a:fld>
            <a:endParaRPr lang="en-US" dirty="0" smtClean="0">
              <a:solidFill>
                <a:prstClr val="black"/>
              </a:solidFill>
              <a:latin typeface="Arial" pitchFamily="34" charset="0"/>
            </a:endParaRPr>
          </a:p>
        </p:txBody>
      </p:sp>
      <p:sp>
        <p:nvSpPr>
          <p:cNvPr id="59398" name="Rectangle 2"/>
          <p:cNvSpPr>
            <a:spLocks noGrp="1" noRot="1" noChangeAspect="1" noChangeArrowheads="1" noTextEdit="1"/>
          </p:cNvSpPr>
          <p:nvPr>
            <p:ph type="sldImg"/>
          </p:nvPr>
        </p:nvSpPr>
        <p:spPr>
          <a:xfrm>
            <a:off x="1219200" y="720090"/>
            <a:ext cx="4880187" cy="3602117"/>
          </a:xfrm>
          <a:ln/>
        </p:spPr>
      </p:sp>
      <p:sp>
        <p:nvSpPr>
          <p:cNvPr id="59399" name="Rectangle 3"/>
          <p:cNvSpPr>
            <a:spLocks noGrp="1" noChangeArrowheads="1"/>
          </p:cNvSpPr>
          <p:nvPr>
            <p:ph type="body" idx="1"/>
          </p:nvPr>
        </p:nvSpPr>
        <p:spPr>
          <a:noFill/>
          <a:ln/>
        </p:spPr>
        <p:txBody>
          <a:bodyPr>
            <a:normAutofit/>
          </a:bodyPr>
          <a:lstStyle/>
          <a:p>
            <a:pPr eaLnBrk="1" hangingPunct="1">
              <a:lnSpc>
                <a:spcPct val="80000"/>
              </a:lnSpc>
            </a:pPr>
            <a:r>
              <a:rPr lang="en-US" dirty="0" smtClean="0">
                <a:latin typeface="+mn-lt"/>
              </a:rPr>
              <a:t>MathScript extends LabVIEW with a math-oriented text-based programming language that is compatible with the .m</a:t>
            </a:r>
            <a:r>
              <a:rPr lang="en-US" baseline="0" dirty="0" smtClean="0">
                <a:latin typeface="+mn-lt"/>
              </a:rPr>
              <a:t> </a:t>
            </a:r>
            <a:r>
              <a:rPr lang="en-US" dirty="0" smtClean="0">
                <a:latin typeface="+mn-lt"/>
              </a:rPr>
              <a:t>file script syntax used by software environments such as The MathWorks,</a:t>
            </a:r>
            <a:r>
              <a:rPr lang="en-US" baseline="0" dirty="0" smtClean="0">
                <a:latin typeface="+mn-lt"/>
              </a:rPr>
              <a:t> Inc. </a:t>
            </a:r>
            <a:r>
              <a:rPr lang="en-US" dirty="0" smtClean="0">
                <a:latin typeface="+mn-lt"/>
              </a:rPr>
              <a:t>MATLAB software development environment and others. Such compatibility means that you can “instrument your algorithms” by running your .m</a:t>
            </a:r>
            <a:r>
              <a:rPr lang="en-US" baseline="0" dirty="0" smtClean="0">
                <a:latin typeface="+mn-lt"/>
              </a:rPr>
              <a:t> </a:t>
            </a:r>
            <a:r>
              <a:rPr lang="en-US" dirty="0" smtClean="0">
                <a:latin typeface="+mn-lt"/>
              </a:rPr>
              <a:t>file scripts with LabVIEW to access productivity-enhancing LabVIEW features such as simplified instrument control/data acquisition, file/database access, user interface development, and more.  Also, you</a:t>
            </a:r>
            <a:r>
              <a:rPr lang="en-US" baseline="0" dirty="0" smtClean="0">
                <a:latin typeface="+mn-lt"/>
              </a:rPr>
              <a:t> </a:t>
            </a:r>
            <a:r>
              <a:rPr lang="en-US" dirty="0" smtClean="0"/>
              <a:t>have all of the tools you need to deploy your custom .m files for real-time execution with </a:t>
            </a:r>
            <a:r>
              <a:rPr lang="en-US" dirty="0" err="1" smtClean="0"/>
              <a:t>LabVIEW</a:t>
            </a:r>
            <a:r>
              <a:rPr lang="en-US" dirty="0" smtClean="0"/>
              <a:t> and </a:t>
            </a:r>
            <a:r>
              <a:rPr lang="en-US" dirty="0" err="1" smtClean="0"/>
              <a:t>MathScript</a:t>
            </a:r>
            <a:r>
              <a:rPr lang="en-US" dirty="0" smtClean="0"/>
              <a:t>.</a:t>
            </a:r>
            <a:endParaRPr lang="en-US" b="0" dirty="0" smtClean="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NI</a:t>
            </a:r>
            <a:r>
              <a:rPr lang="en-US" baseline="0" dirty="0" smtClean="0"/>
              <a:t> </a:t>
            </a:r>
            <a:r>
              <a:rPr lang="en-US" baseline="0" dirty="0" err="1" smtClean="0"/>
              <a:t>myRIO</a:t>
            </a:r>
            <a:r>
              <a:rPr lang="en-US" baseline="0" dirty="0" smtClean="0"/>
              <a:t> comes in two forms…enclosed and board-only. The enclosed version is the more feature rich version that we will discuss in further detail. The board only version is the same as the enclosed but with a few less features such as </a:t>
            </a:r>
            <a:r>
              <a:rPr lang="en-US" baseline="0" dirty="0" err="1" smtClean="0"/>
              <a:t>WiFi</a:t>
            </a:r>
            <a:r>
              <a:rPr lang="en-US" baseline="0" dirty="0" smtClean="0"/>
              <a:t> and some I/O. The idea of this product is that it is cheaper and able to be more easily integrated into a larger project.</a:t>
            </a:r>
          </a:p>
          <a:p>
            <a:endParaRPr lang="en-US" baseline="0" dirty="0" smtClean="0"/>
          </a:p>
          <a:p>
            <a:r>
              <a:rPr lang="en-US" baseline="0" dirty="0" smtClean="0"/>
              <a:t>Now let’s take a look at the features of NI </a:t>
            </a:r>
            <a:r>
              <a:rPr lang="en-US" baseline="0" dirty="0" err="1" smtClean="0"/>
              <a:t>myRIO</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6542D0E-2393-4663-BD0A-7712F29883B0}" type="slidenum">
              <a:rPr lang="en-US" smtClean="0">
                <a:solidFill>
                  <a:prstClr val="black"/>
                </a:solidFill>
              </a:rPr>
              <a:pPr/>
              <a:t>6</a:t>
            </a:fld>
            <a:endParaRPr lang="en-US">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Referring</a:t>
            </a:r>
            <a:r>
              <a:rPr lang="en-US" b="0" baseline="0" dirty="0" smtClean="0"/>
              <a:t> back to the slide we saw earlier, remember that you can also take existing dynamic system or controls models (.</a:t>
            </a:r>
            <a:r>
              <a:rPr lang="en-US" b="0" baseline="0" dirty="0" err="1" smtClean="0"/>
              <a:t>mdl</a:t>
            </a:r>
            <a:r>
              <a:rPr lang="en-US" b="0" baseline="0" dirty="0" smtClean="0"/>
              <a:t> code) and bring them into native LabVIEW Control Design and Simulation code through the use of the simulation model converter</a:t>
            </a:r>
          </a:p>
          <a:p>
            <a:endParaRPr lang="en-US" b="0" dirty="0"/>
          </a:p>
        </p:txBody>
      </p:sp>
      <p:sp>
        <p:nvSpPr>
          <p:cNvPr id="4" name="Slide Number Placeholder 3"/>
          <p:cNvSpPr>
            <a:spLocks noGrp="1"/>
          </p:cNvSpPr>
          <p:nvPr>
            <p:ph type="sldNum" sz="quarter" idx="10"/>
          </p:nvPr>
        </p:nvSpPr>
        <p:spPr/>
        <p:txBody>
          <a:bodyPr/>
          <a:lstStyle/>
          <a:p>
            <a:fld id="{9B58956F-DE07-4968-98EF-BB6E60BD43D9}" type="slidenum">
              <a:rPr lang="en-US" smtClean="0">
                <a:solidFill>
                  <a:prstClr val="black"/>
                </a:solidFill>
              </a:rPr>
              <a:pPr/>
              <a:t>54</a:t>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algn="r" rtl="0" eaLnBrk="0" fontAlgn="base" hangingPunct="0">
              <a:spcBef>
                <a:spcPct val="0"/>
              </a:spcBef>
              <a:spcAft>
                <a:spcPct val="0"/>
              </a:spcAft>
            </a:pPr>
            <a:fld id="{8484A283-2871-4393-A5C8-8855AB1BB0D9}" type="slidenum">
              <a:rPr lang="en-US">
                <a:solidFill>
                  <a:prstClr val="black"/>
                </a:solidFill>
                <a:latin typeface="Arial" pitchFamily="34" charset="0"/>
                <a:cs typeface="Arial" pitchFamily="34" charset="0"/>
              </a:rPr>
              <a:pPr algn="r" rtl="0" eaLnBrk="0" fontAlgn="base" hangingPunct="0">
                <a:spcBef>
                  <a:spcPct val="0"/>
                </a:spcBef>
                <a:spcAft>
                  <a:spcPct val="0"/>
                </a:spcAft>
              </a:pPr>
              <a:t>55</a:t>
            </a:fld>
            <a:endParaRPr lang="en-US" dirty="0">
              <a:solidFill>
                <a:prstClr val="black"/>
              </a:solidFill>
              <a:latin typeface="Arial" pitchFamily="34" charset="0"/>
              <a:cs typeface="Arial" pitchFamily="34" charset="0"/>
            </a:endParaRPr>
          </a:p>
        </p:txBody>
      </p:sp>
      <p:sp>
        <p:nvSpPr>
          <p:cNvPr id="86019" name="Rectangle 2"/>
          <p:cNvSpPr>
            <a:spLocks noGrp="1" noRot="1" noChangeAspect="1" noChangeArrowheads="1" noTextEdit="1"/>
          </p:cNvSpPr>
          <p:nvPr>
            <p:ph type="sldImg"/>
          </p:nvPr>
        </p:nvSpPr>
        <p:spPr>
          <a:xfrm>
            <a:off x="1271588" y="730250"/>
            <a:ext cx="4772025" cy="3579813"/>
          </a:xfrm>
          <a:ln/>
        </p:spPr>
      </p:sp>
      <p:sp>
        <p:nvSpPr>
          <p:cNvPr id="86020" name="Rectangle 3"/>
          <p:cNvSpPr>
            <a:spLocks noGrp="1" noChangeArrowheads="1"/>
          </p:cNvSpPr>
          <p:nvPr>
            <p:ph type="body" idx="1"/>
          </p:nvPr>
        </p:nvSpPr>
        <p:spPr>
          <a:xfrm>
            <a:off x="977056" y="4559588"/>
            <a:ext cx="5361093" cy="4320211"/>
          </a:xfrm>
          <a:noFill/>
          <a:ln/>
        </p:spPr>
        <p:txBody>
          <a:bodyPr/>
          <a:lstStyle/>
          <a:p>
            <a:r>
              <a:rPr lang="en-US" dirty="0" smtClean="0">
                <a:latin typeface="Arial" pitchFamily="34" charset="0"/>
              </a:rPr>
              <a:t>As well as importing existing models, </a:t>
            </a:r>
            <a:r>
              <a:rPr lang="en-US" dirty="0" err="1" smtClean="0">
                <a:latin typeface="Arial" pitchFamily="34" charset="0"/>
              </a:rPr>
              <a:t>CD&amp;Sim</a:t>
            </a:r>
            <a:r>
              <a:rPr lang="en-US" dirty="0" smtClean="0">
                <a:latin typeface="Arial" pitchFamily="34" charset="0"/>
              </a:rPr>
              <a:t> provides an</a:t>
            </a:r>
            <a:r>
              <a:rPr lang="en-US" baseline="0" dirty="0" smtClean="0">
                <a:latin typeface="Arial" pitchFamily="34" charset="0"/>
              </a:rPr>
              <a:t> </a:t>
            </a:r>
            <a:r>
              <a:rPr lang="en-US" baseline="0" dirty="0" err="1" smtClean="0">
                <a:latin typeface="Arial" pitchFamily="34" charset="0"/>
              </a:rPr>
              <a:t>intuative</a:t>
            </a:r>
            <a:r>
              <a:rPr lang="en-US" baseline="0" dirty="0" smtClean="0">
                <a:latin typeface="Arial" pitchFamily="34" charset="0"/>
              </a:rPr>
              <a:t> interface for developing control systems that will be very familiar to those who have used </a:t>
            </a:r>
            <a:r>
              <a:rPr lang="en-US" baseline="0" dirty="0" err="1" smtClean="0">
                <a:latin typeface="Arial" pitchFamily="34" charset="0"/>
              </a:rPr>
              <a:t>Simulink</a:t>
            </a:r>
            <a:r>
              <a:rPr lang="en-US" baseline="0" dirty="0" smtClean="0">
                <a:latin typeface="Arial" pitchFamily="34" charset="0"/>
              </a:rPr>
              <a:t>. But the cool thing about LabVIEW is how easy it is to perform real world IO…. </a:t>
            </a:r>
            <a:r>
              <a:rPr lang="en-US" dirty="0" smtClean="0">
                <a:latin typeface="Arial" pitchFamily="34" charset="0"/>
              </a:rPr>
              <a:t>And so LabVIEW allows you to</a:t>
            </a:r>
            <a:r>
              <a:rPr lang="en-US" baseline="0" dirty="0" smtClean="0">
                <a:latin typeface="Arial" pitchFamily="34" charset="0"/>
              </a:rPr>
              <a:t> stay in one environment from simulation to control prototyping to HIL simulation to implementation.</a:t>
            </a:r>
            <a:endParaRPr lang="en-US" b="1" i="1" dirty="0" smtClean="0">
              <a:latin typeface="Arial" pitchFamily="34" charset="0"/>
            </a:endParaRPr>
          </a:p>
          <a:p>
            <a:endParaRPr lang="en-US" dirty="0"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given you a simple PI control algorithm, created using</a:t>
            </a:r>
            <a:r>
              <a:rPr lang="en-US" baseline="0" dirty="0" smtClean="0"/>
              <a:t> CD &amp; </a:t>
            </a:r>
            <a:r>
              <a:rPr lang="en-US" baseline="0" dirty="0" err="1" smtClean="0"/>
              <a:t>Sim</a:t>
            </a:r>
            <a:r>
              <a:rPr lang="en-US" dirty="0" smtClean="0"/>
              <a:t>…. You will</a:t>
            </a:r>
            <a:r>
              <a:rPr lang="en-US" baseline="0" dirty="0" smtClean="0"/>
              <a:t> implement a transfer function to simulate a simple, first order plant… that could be anything </a:t>
            </a:r>
            <a:r>
              <a:rPr lang="en-US" baseline="0" dirty="0" err="1" smtClean="0"/>
              <a:t>rom</a:t>
            </a:r>
            <a:r>
              <a:rPr lang="en-US" baseline="0" dirty="0" smtClean="0"/>
              <a:t> a moving body to a cruse control system… but in this case, think of it as a simple resistive-capacitive circuit. </a:t>
            </a:r>
          </a:p>
          <a:p>
            <a:endParaRPr lang="en-US" baseline="0" dirty="0" smtClean="0"/>
          </a:p>
          <a:p>
            <a:r>
              <a:rPr lang="en-US" baseline="0" dirty="0" smtClean="0"/>
              <a:t>At the end of exercise 1, the control system and simulated plant will be running on the laptop. In exercise 2, you will </a:t>
            </a:r>
            <a:r>
              <a:rPr lang="en-US" baseline="0" dirty="0" err="1" smtClean="0"/>
              <a:t>deply</a:t>
            </a:r>
            <a:r>
              <a:rPr lang="en-US" baseline="0" dirty="0" smtClean="0"/>
              <a:t> the code on to the myRIO RT processor for improved determinism.</a:t>
            </a:r>
          </a:p>
          <a:p>
            <a:endParaRPr lang="en-US" baseline="0" dirty="0" smtClean="0"/>
          </a:p>
          <a:p>
            <a:r>
              <a:rPr lang="en-US" baseline="0" dirty="0" smtClean="0"/>
              <a:t>The final exercise will have you replace the </a:t>
            </a:r>
            <a:r>
              <a:rPr lang="en-US" baseline="0" dirty="0" err="1" smtClean="0"/>
              <a:t>setpoint</a:t>
            </a:r>
            <a:r>
              <a:rPr lang="en-US" baseline="0" dirty="0" smtClean="0"/>
              <a:t> control and the transfer function with REAL IO… to allow you to test a real plant (RC circuit), rather than the simulated one. </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56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now</a:t>
            </a:r>
            <a:r>
              <a:rPr lang="en-US" baseline="0" dirty="0" smtClean="0"/>
              <a:t> developed a good understanding of programming the processor side of NI </a:t>
            </a:r>
            <a:r>
              <a:rPr lang="en-US" baseline="0" dirty="0" err="1" smtClean="0"/>
              <a:t>myRIO</a:t>
            </a:r>
            <a:r>
              <a:rPr lang="en-US" baseline="0" dirty="0" smtClean="0"/>
              <a:t> including the special nature of Real-Time Operating Systems. Let’s now take a quick look at the other half of the </a:t>
            </a:r>
            <a:r>
              <a:rPr lang="en-US" baseline="0" dirty="0" err="1" smtClean="0"/>
              <a:t>Zynq</a:t>
            </a:r>
            <a:r>
              <a:rPr lang="en-US" baseline="0" dirty="0" smtClean="0"/>
              <a:t> chip, the FPGA, and discover some of the unique benefits that FPGAs offer.</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57</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Before we begin talking more about </a:t>
            </a:r>
            <a:r>
              <a:rPr lang="en-US" dirty="0" err="1" smtClean="0"/>
              <a:t>LabVIEW</a:t>
            </a:r>
            <a:r>
              <a:rPr lang="en-US" dirty="0" smtClean="0"/>
              <a:t> FPGA it is important to understand FPGA technology in general. A Field Programmable Gate array or FPGA is programmable chip composed of three basic components. </a:t>
            </a:r>
          </a:p>
          <a:p>
            <a:pPr eaLnBrk="1" hangingPunct="1"/>
            <a:endParaRPr lang="en-US" dirty="0" smtClean="0"/>
          </a:p>
          <a:p>
            <a:pPr eaLnBrk="1" hangingPunct="1"/>
            <a:r>
              <a:rPr lang="en-US" dirty="0" smtClean="0"/>
              <a:t>The logic blocks are where bits are crunched and processed to produce programmatic results. </a:t>
            </a:r>
          </a:p>
          <a:p>
            <a:pPr eaLnBrk="1" hangingPunct="1"/>
            <a:endParaRPr lang="en-US" dirty="0" smtClean="0"/>
          </a:p>
          <a:p>
            <a:pPr eaLnBrk="1" hangingPunct="1"/>
            <a:r>
              <a:rPr lang="en-US" dirty="0" smtClean="0"/>
              <a:t>These logic blocks are connected together with programmable interconnects which serve as a sort of micro switch matrix to route signals from one logic block to the next the interconnects can also route signals to the I/O blocks which are connected to the pins on the chip for two-way communication to surrounding circuitry.</a:t>
            </a:r>
          </a:p>
          <a:p>
            <a:pPr eaLnBrk="1" hangingPunct="1"/>
            <a:endParaRPr lang="en-US" dirty="0" smtClean="0"/>
          </a:p>
          <a:p>
            <a:pPr eaLnBrk="1" hangingPunct="1"/>
            <a:r>
              <a:rPr lang="en-US" dirty="0" smtClean="0"/>
              <a:t>FPGAs are really just a blank silicon canvas which can be programmed to be any type of custom digital hardware</a:t>
            </a:r>
            <a:r>
              <a:rPr lang="en-US" baseline="0" dirty="0" smtClean="0"/>
              <a:t> and that is what makes them so powerful. </a:t>
            </a:r>
            <a:endParaRPr lang="en-US" dirty="0" smtClean="0"/>
          </a:p>
          <a:p>
            <a:pPr eaLnBrk="1" hangingPunct="1"/>
            <a:endParaRPr lang="en-US" dirty="0" smtClean="0"/>
          </a:p>
          <a:p>
            <a:pPr eaLnBrk="1" hangingPunct="1"/>
            <a:r>
              <a:rPr lang="en-US" dirty="0" smtClean="0"/>
              <a:t>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noFill/>
        </p:spPr>
        <p:txBody>
          <a:bodyPr/>
          <a:lstStyle/>
          <a:p>
            <a:fld id="{73829D8C-7074-4D3E-A06F-1A4135A6A2F2}" type="slidenum">
              <a:rPr lang="en-US" smtClean="0"/>
              <a:pPr/>
              <a:t>59</a:t>
            </a:fld>
            <a:endParaRPr lang="en-US" dirty="0" smtClean="0"/>
          </a:p>
        </p:txBody>
      </p:sp>
      <p:sp>
        <p:nvSpPr>
          <p:cNvPr id="37891" name="Rectangle 2"/>
          <p:cNvSpPr>
            <a:spLocks noGrp="1" noRot="1" noChangeAspect="1" noChangeArrowheads="1" noTextEdit="1"/>
          </p:cNvSpPr>
          <p:nvPr>
            <p:ph type="sldImg"/>
          </p:nvPr>
        </p:nvSpPr>
        <p:spPr>
          <a:xfrm>
            <a:off x="1255713" y="720725"/>
            <a:ext cx="4800600" cy="3600450"/>
          </a:xfrm>
          <a:ln/>
        </p:spPr>
      </p:sp>
      <p:sp>
        <p:nvSpPr>
          <p:cNvPr id="37892" name="Rectangle 3"/>
          <p:cNvSpPr>
            <a:spLocks noGrp="1" noChangeArrowheads="1"/>
          </p:cNvSpPr>
          <p:nvPr>
            <p:ph type="body" idx="1"/>
          </p:nvPr>
        </p:nvSpPr>
        <p:spPr>
          <a:noFill/>
          <a:ln/>
        </p:spPr>
        <p:txBody>
          <a:bodyPr/>
          <a:lstStyle/>
          <a:p>
            <a:pPr eaLnBrk="1" hangingPunct="1"/>
            <a:r>
              <a:rPr lang="en-US" dirty="0" smtClean="0"/>
              <a:t>-When</a:t>
            </a:r>
            <a:r>
              <a:rPr lang="en-US" baseline="0" dirty="0" smtClean="0"/>
              <a:t> we compile our LV code…</a:t>
            </a:r>
            <a:endParaRPr lang="en-US" dirty="0" smtClean="0"/>
          </a:p>
          <a:p>
            <a:pPr eaLnBrk="1" hangingPunct="1"/>
            <a:endParaRPr lang="en-US" dirty="0" smtClean="0"/>
          </a:p>
          <a:p>
            <a:pPr eaLnBrk="1" hangingPunct="1"/>
            <a:r>
              <a:rPr lang="en-US" dirty="0" smtClean="0"/>
              <a:t>-logic blocks are configured to implement</a:t>
            </a:r>
            <a:r>
              <a:rPr lang="en-US" baseline="0" dirty="0" smtClean="0"/>
              <a:t> the digital logic functions</a:t>
            </a:r>
          </a:p>
          <a:p>
            <a:pPr eaLnBrk="1" hangingPunct="1"/>
            <a:endParaRPr lang="en-US" baseline="0" dirty="0" smtClean="0"/>
          </a:p>
          <a:p>
            <a:pPr eaLnBrk="1" hangingPunct="1"/>
            <a:r>
              <a:rPr lang="en-US" baseline="0" dirty="0" smtClean="0"/>
              <a:t>-and t</a:t>
            </a:r>
            <a:r>
              <a:rPr lang="en-US" dirty="0" smtClean="0"/>
              <a:t>he interconnects &lt;click&gt; are configured to wire each logic block together. </a:t>
            </a:r>
          </a:p>
          <a:p>
            <a:pPr eaLnBrk="1" hangingPunct="1"/>
            <a:endParaRPr lang="en-US" dirty="0" smtClean="0"/>
          </a:p>
          <a:p>
            <a:pPr eaLnBrk="1" hangingPunct="1"/>
            <a:r>
              <a:rPr lang="en-US" dirty="0" smtClean="0"/>
              <a:t>- Your LV code actually becomes a circuit</a:t>
            </a:r>
            <a:r>
              <a:rPr lang="en-US" baseline="0" dirty="0" smtClean="0"/>
              <a:t> on the FPGA. You have done the job of a digital designer!</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noFill/>
        </p:spPr>
        <p:txBody>
          <a:bodyPr/>
          <a:lstStyle/>
          <a:p>
            <a:fld id="{73829D8C-7074-4D3E-A06F-1A4135A6A2F2}" type="slidenum">
              <a:rPr lang="en-US" smtClean="0"/>
              <a:pPr/>
              <a:t>60</a:t>
            </a:fld>
            <a:endParaRPr lang="en-US" dirty="0" smtClean="0"/>
          </a:p>
        </p:txBody>
      </p:sp>
      <p:sp>
        <p:nvSpPr>
          <p:cNvPr id="37891" name="Rectangle 2"/>
          <p:cNvSpPr>
            <a:spLocks noGrp="1" noRot="1" noChangeAspect="1" noChangeArrowheads="1" noTextEdit="1"/>
          </p:cNvSpPr>
          <p:nvPr>
            <p:ph type="sldImg"/>
          </p:nvPr>
        </p:nvSpPr>
        <p:spPr>
          <a:xfrm>
            <a:off x="1255713" y="720725"/>
            <a:ext cx="4800600" cy="3600450"/>
          </a:xfrm>
          <a:ln/>
        </p:spPr>
      </p:sp>
      <p:sp>
        <p:nvSpPr>
          <p:cNvPr id="37892" name="Rectangle 3"/>
          <p:cNvSpPr>
            <a:spLocks noGrp="1" noChangeArrowheads="1"/>
          </p:cNvSpPr>
          <p:nvPr>
            <p:ph type="body" idx="1"/>
          </p:nvPr>
        </p:nvSpPr>
        <p:spPr>
          <a:noFill/>
          <a:ln/>
        </p:spPr>
        <p:txBody>
          <a:bodyPr/>
          <a:lstStyle/>
          <a:p>
            <a:pPr eaLnBrk="1" hangingPunct="1"/>
            <a:r>
              <a:rPr lang="en-US" dirty="0" smtClean="0"/>
              <a:t>-When</a:t>
            </a:r>
            <a:r>
              <a:rPr lang="en-US" baseline="0" dirty="0" smtClean="0"/>
              <a:t> we compile our LV code…</a:t>
            </a:r>
            <a:endParaRPr lang="en-US" dirty="0" smtClean="0"/>
          </a:p>
          <a:p>
            <a:pPr eaLnBrk="1" hangingPunct="1"/>
            <a:endParaRPr lang="en-US" dirty="0" smtClean="0"/>
          </a:p>
          <a:p>
            <a:pPr eaLnBrk="1" hangingPunct="1"/>
            <a:r>
              <a:rPr lang="en-US" dirty="0" smtClean="0"/>
              <a:t>-logic blocks are configured to implement</a:t>
            </a:r>
            <a:r>
              <a:rPr lang="en-US" baseline="0" dirty="0" smtClean="0"/>
              <a:t> the digital logic functions</a:t>
            </a:r>
          </a:p>
          <a:p>
            <a:pPr eaLnBrk="1" hangingPunct="1"/>
            <a:endParaRPr lang="en-US" baseline="0" dirty="0" smtClean="0"/>
          </a:p>
          <a:p>
            <a:pPr eaLnBrk="1" hangingPunct="1"/>
            <a:r>
              <a:rPr lang="en-US" baseline="0" dirty="0" smtClean="0"/>
              <a:t>-and t</a:t>
            </a:r>
            <a:r>
              <a:rPr lang="en-US" dirty="0" smtClean="0"/>
              <a:t>he interconnects &lt;click&gt; are configured to wire each logic block together. </a:t>
            </a:r>
          </a:p>
          <a:p>
            <a:pPr eaLnBrk="1" hangingPunct="1"/>
            <a:endParaRPr lang="en-US" dirty="0" smtClean="0"/>
          </a:p>
          <a:p>
            <a:pPr eaLnBrk="1" hangingPunct="1"/>
            <a:r>
              <a:rPr lang="en-US" dirty="0" smtClean="0"/>
              <a:t>- Your LV code actually becomes a circuit</a:t>
            </a:r>
            <a:r>
              <a:rPr lang="en-US" baseline="0" dirty="0" smtClean="0"/>
              <a:t> on the FPGA. You have done the job of a digital designer!</a:t>
            </a: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sldNum" sz="quarter" idx="5"/>
          </p:nvPr>
        </p:nvSpPr>
        <p:spPr>
          <a:noFill/>
        </p:spPr>
        <p:txBody>
          <a:bodyPr/>
          <a:lstStyle/>
          <a:p>
            <a:fld id="{42DBDB3B-D118-4AAF-B349-4109012263FD}" type="slidenum">
              <a:rPr lang="en-US" smtClean="0"/>
              <a:pPr/>
              <a:t>61</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buFontTx/>
              <a:buChar char="-"/>
            </a:pPr>
            <a:r>
              <a:rPr lang="en-US" dirty="0" smtClean="0"/>
              <a:t>To show the benefit of </a:t>
            </a:r>
            <a:r>
              <a:rPr lang="en-US" dirty="0" err="1" smtClean="0"/>
              <a:t>parellism</a:t>
            </a:r>
            <a:r>
              <a:rPr lang="en-US" dirty="0" smtClean="0"/>
              <a:t>,</a:t>
            </a:r>
            <a:r>
              <a:rPr lang="en-US" baseline="0" dirty="0" smtClean="0"/>
              <a:t> lets go back to our previous example and add a parallel loop</a:t>
            </a:r>
            <a:endParaRPr lang="en-US" dirty="0" smtClean="0"/>
          </a:p>
          <a:p>
            <a:pPr eaLnBrk="1" hangingPunct="1">
              <a:buFontTx/>
              <a:buChar char="-"/>
            </a:pPr>
            <a:endParaRPr lang="en-US" dirty="0" smtClean="0"/>
          </a:p>
          <a:p>
            <a:pPr eaLnBrk="1" hangingPunct="1">
              <a:buFontTx/>
              <a:buChar char="-"/>
            </a:pPr>
            <a:r>
              <a:rPr lang="en-US" dirty="0" smtClean="0"/>
              <a:t>When</a:t>
            </a:r>
            <a:r>
              <a:rPr lang="en-US" baseline="0" dirty="0" smtClean="0"/>
              <a:t> we add a parallel path that implements a different set of logic, it runs completely independent of other logic</a:t>
            </a:r>
          </a:p>
          <a:p>
            <a:pPr eaLnBrk="1" hangingPunct="1">
              <a:buFontTx/>
              <a:buChar char="-"/>
            </a:pPr>
            <a:endParaRPr lang="en-US" baseline="0" dirty="0" smtClean="0"/>
          </a:p>
          <a:p>
            <a:pPr eaLnBrk="1" hangingPunct="1">
              <a:buFontTx/>
              <a:buChar char="-"/>
            </a:pPr>
            <a:r>
              <a:rPr lang="en-US" baseline="0" dirty="0" smtClean="0"/>
              <a:t>This is where LV becomes well suited for FPGAs b/c it can naturally represent parallelism</a:t>
            </a:r>
          </a:p>
          <a:p>
            <a:pPr eaLnBrk="1" hangingPunct="1">
              <a:buFontTx/>
              <a:buChar char="-"/>
            </a:pPr>
            <a:endParaRPr lang="en-US" baseline="0" dirty="0" smtClean="0"/>
          </a:p>
          <a:p>
            <a:pPr eaLnBrk="1" hangingPunct="1">
              <a:buFontTx/>
              <a:buChar char="-"/>
            </a:pPr>
            <a:r>
              <a:rPr lang="en-US" baseline="0" dirty="0" smtClean="0"/>
              <a:t>With text-based languages that execute </a:t>
            </a:r>
            <a:r>
              <a:rPr lang="en-US" baseline="0" dirty="0" err="1" smtClean="0"/>
              <a:t>sequentely</a:t>
            </a:r>
            <a:r>
              <a:rPr lang="en-US" baseline="0" dirty="0" smtClean="0"/>
              <a:t>, it is extremely difficult to implement code that runs things in parallel</a:t>
            </a:r>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Rot="1" noChangeAspect="1" noChangeArrowheads="1" noTextEdit="1"/>
          </p:cNvSpPr>
          <p:nvPr>
            <p:ph type="sldImg"/>
          </p:nvPr>
        </p:nvSpPr>
        <p:spPr/>
      </p:sp>
      <p:sp>
        <p:nvSpPr>
          <p:cNvPr id="885763" name="Rectangle 3"/>
          <p:cNvSpPr>
            <a:spLocks noGrp="1" noChangeArrowheads="1"/>
          </p:cNvSpPr>
          <p:nvPr>
            <p:ph type="body" idx="1"/>
          </p:nvPr>
        </p:nvSpPr>
        <p:spPr/>
        <p:txBody>
          <a:bodyPr/>
          <a:lstStyle/>
          <a:p>
            <a:r>
              <a:rPr lang="en-US" dirty="0" smtClean="0"/>
              <a:t>If you implemented</a:t>
            </a:r>
            <a:r>
              <a:rPr lang="en-US" baseline="0" dirty="0" smtClean="0"/>
              <a:t> the VHDL equivalent of a DMA FIFO that we just used in </a:t>
            </a:r>
            <a:r>
              <a:rPr lang="en-US" baseline="0" dirty="0" err="1" smtClean="0"/>
              <a:t>LabVIEW</a:t>
            </a:r>
            <a:r>
              <a:rPr lang="en-US" baseline="0" dirty="0" smtClean="0"/>
              <a:t> FPGA it would be on the order of 4000 lines of code. Implementing this feature from scratch in VHDL is expensive, especially if you do not expertise in this area and have to contract out the project to a third-party.</a:t>
            </a: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defTabSz="966612" eaLnBrk="0" fontAlgn="base" hangingPunct="0">
              <a:spcBef>
                <a:spcPct val="30000"/>
              </a:spcBef>
              <a:spcAft>
                <a:spcPct val="0"/>
              </a:spcAft>
              <a:defRPr/>
            </a:pPr>
            <a:r>
              <a:rPr lang="en-US" dirty="0" smtClean="0"/>
              <a:t>So,</a:t>
            </a:r>
            <a:r>
              <a:rPr lang="en-US" baseline="0" dirty="0" smtClean="0"/>
              <a:t> why would a designer want to use a reprogrammable FPGA? These are just some of the reasons:</a:t>
            </a:r>
            <a:endParaRPr lang="en-US" dirty="0" smtClean="0"/>
          </a:p>
          <a:p>
            <a:pPr defTabSz="966612" eaLnBrk="0" fontAlgn="base" hangingPunct="0">
              <a:spcBef>
                <a:spcPct val="30000"/>
              </a:spcBef>
              <a:spcAft>
                <a:spcPct val="0"/>
              </a:spcAft>
              <a:buFont typeface="Arial" pitchFamily="34" charset="0"/>
              <a:buChar char="•"/>
              <a:defRPr/>
            </a:pPr>
            <a:endParaRPr lang="en-US" dirty="0" smtClean="0"/>
          </a:p>
          <a:p>
            <a:pPr defTabSz="966612" eaLnBrk="0" fontAlgn="base" hangingPunct="0">
              <a:spcBef>
                <a:spcPct val="30000"/>
              </a:spcBef>
              <a:spcAft>
                <a:spcPct val="0"/>
              </a:spcAft>
              <a:buFont typeface="Arial" pitchFamily="34" charset="0"/>
              <a:buChar char="•"/>
              <a:defRPr/>
            </a:pPr>
            <a:r>
              <a:rPr lang="en-US" dirty="0" smtClean="0"/>
              <a:t> True Parallelism - Whereas</a:t>
            </a:r>
            <a:r>
              <a:rPr lang="en-US" baseline="0" dirty="0" smtClean="0"/>
              <a:t> a processor is forced to execute one instruction at a time and use complex scheduling schemes, parallel circuits inside an FPGA operate completely independently. </a:t>
            </a:r>
          </a:p>
          <a:p>
            <a:pPr defTabSz="966612" eaLnBrk="0" fontAlgn="base" hangingPunct="0">
              <a:spcBef>
                <a:spcPct val="30000"/>
              </a:spcBef>
              <a:spcAft>
                <a:spcPct val="0"/>
              </a:spcAft>
              <a:buFont typeface="Arial" pitchFamily="34" charset="0"/>
              <a:buChar char="•"/>
              <a:defRPr/>
            </a:pPr>
            <a:endParaRPr lang="en-US" baseline="0" dirty="0" smtClean="0"/>
          </a:p>
          <a:p>
            <a:pPr defTabSz="966612" eaLnBrk="0" fontAlgn="base" hangingPunct="0">
              <a:spcBef>
                <a:spcPct val="30000"/>
              </a:spcBef>
              <a:spcAft>
                <a:spcPct val="0"/>
              </a:spcAft>
              <a:buFont typeface="Arial" pitchFamily="34" charset="0"/>
              <a:buChar char="•"/>
              <a:defRPr/>
            </a:pPr>
            <a:r>
              <a:rPr lang="en-US" baseline="0" dirty="0" smtClean="0"/>
              <a:t> F</a:t>
            </a:r>
            <a:r>
              <a:rPr lang="en-US" dirty="0" smtClean="0"/>
              <a:t>PGAs certainly have the reliability and determinism of a pure hardware solution. In fact, with LabVIEW FPGA you can specify loop rates of 25ns and faster achieving extremely low jitter. </a:t>
            </a:r>
          </a:p>
          <a:p>
            <a:pPr>
              <a:buFont typeface="Arial" pitchFamily="34" charset="0"/>
              <a:buChar char="•"/>
            </a:pPr>
            <a:endParaRPr lang="en-US" dirty="0" smtClean="0"/>
          </a:p>
          <a:p>
            <a:pPr>
              <a:buFont typeface="Arial" pitchFamily="34" charset="0"/>
              <a:buChar char="•"/>
            </a:pPr>
            <a:r>
              <a:rPr lang="en-US" dirty="0" smtClean="0"/>
              <a:t>FPGAs are reprogrammable unlike</a:t>
            </a:r>
            <a:r>
              <a:rPr lang="en-US" baseline="0" dirty="0" smtClean="0"/>
              <a:t> other hardware solutions</a:t>
            </a:r>
            <a:r>
              <a:rPr lang="en-US" dirty="0" smtClean="0"/>
              <a:t> (it</a:t>
            </a:r>
            <a:r>
              <a:rPr lang="en-US" baseline="0" dirty="0" smtClean="0"/>
              <a:t> is helpful here</a:t>
            </a:r>
            <a:r>
              <a:rPr lang="en-US" dirty="0" smtClean="0"/>
              <a:t> to make the</a:t>
            </a:r>
            <a:r>
              <a:rPr lang="en-US" baseline="0" dirty="0" smtClean="0"/>
              <a:t> comparison to burning a CD. Fixed asic like a CD-R, FPGA like a CD-RW)</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a:t>
            </a:r>
            <a:r>
              <a:rPr lang="en-US" baseline="0" dirty="0" smtClean="0"/>
              <a:t> thing that you will notice is the Xilinx </a:t>
            </a:r>
            <a:r>
              <a:rPr lang="en-US" baseline="0" dirty="0" err="1" smtClean="0"/>
              <a:t>Zynq</a:t>
            </a:r>
            <a:r>
              <a:rPr lang="en-US" baseline="0" dirty="0" smtClean="0"/>
              <a:t> chip right in the middle of the </a:t>
            </a:r>
            <a:r>
              <a:rPr lang="en-US" baseline="0" dirty="0" err="1" smtClean="0"/>
              <a:t>myRIO</a:t>
            </a:r>
            <a:r>
              <a:rPr lang="en-US" baseline="0" dirty="0" smtClean="0"/>
              <a:t> window. National Instruments is very excited to be partnering with Xilinx to bring this cutting edge technology to students. Let’s take a closer look at this chip.</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The LabVIEW FPGA module compiles your LabVIEW application to FPGA hardware through a compile process. Behind the scenes, your graphical code is translated to text-based VHDL code. Then, industry standard Xilinx ISE compiler tools are invoked and the VHDL code is optimized and synthesized into a hardware circuit realization of your LabVIEW design. This process also applies timing constraints to the design and tries to achieve an efficient use of FPGA resources (sometimes called “fabric”).</a:t>
            </a:r>
          </a:p>
          <a:p>
            <a:endParaRPr lang="en-US" dirty="0" smtClean="0"/>
          </a:p>
          <a:p>
            <a:r>
              <a:rPr lang="en-US" dirty="0" smtClean="0"/>
              <a:t>A great deal of optimization is performed during the FPGA compilation process to reduce digital logic and create an optimal implementation of the LabVIEW application. Then the design is synthesized into a highly optimized silicon implementation that provides true parallel processing capabilities with the performance and reliability of dedicated hardware.</a:t>
            </a:r>
          </a:p>
          <a:p>
            <a:endParaRPr lang="en-US" altLang="ja-JP" dirty="0" smtClean="0"/>
          </a:p>
          <a:p>
            <a:r>
              <a:rPr lang="en-US" altLang="ja-JP" dirty="0" smtClean="0"/>
              <a:t>The end result is a </a:t>
            </a:r>
            <a:r>
              <a:rPr lang="en-US" altLang="ja-JP" dirty="0" err="1" smtClean="0"/>
              <a:t>bitstream</a:t>
            </a:r>
            <a:r>
              <a:rPr lang="en-US" altLang="ja-JP" dirty="0" smtClean="0"/>
              <a:t> that contains the programming instructions LabVIEW downloads to the FPGA target. When you run the application, the bit stream is loaded into the FPGA chip and used to reconfigure the gate array logic. The bit stream can also be loaded into nonvolatile Flash memory and loaded instantaneously when power is applied to the FPGA target. There is no operating system on the FPGA chip, but you can control the FPGA chip through a host application.</a:t>
            </a:r>
          </a:p>
          <a:p>
            <a:endParaRPr lang="en-US" dirty="0" smtClean="0"/>
          </a:p>
          <a:p>
            <a:pPr>
              <a:buFontTx/>
              <a:buAutoNum type="arabicPeriod"/>
            </a:pPr>
            <a:r>
              <a:rPr lang="en-US" dirty="0" smtClean="0"/>
              <a:t> Graphical LabVIEW FPGA code is translated to text-based VHDL code</a:t>
            </a:r>
          </a:p>
          <a:p>
            <a:pPr marL="313335" lvl="1" indent="-125334">
              <a:buFontTx/>
              <a:buChar char="•"/>
            </a:pPr>
            <a:r>
              <a:rPr lang="en-US" dirty="0" smtClean="0"/>
              <a:t>Applies timing constraints on the circuit design</a:t>
            </a:r>
          </a:p>
          <a:p>
            <a:pPr marL="313335" lvl="1" indent="-125334">
              <a:buFontTx/>
              <a:buChar char="•"/>
            </a:pPr>
            <a:r>
              <a:rPr lang="en-US" dirty="0" smtClean="0"/>
              <a:t>By default, the FPGA clock runs at 40 MHz </a:t>
            </a:r>
          </a:p>
          <a:p>
            <a:pPr>
              <a:buFontTx/>
              <a:buAutoNum type="arabicPeriod"/>
            </a:pPr>
            <a:r>
              <a:rPr lang="en-US" dirty="0" smtClean="0"/>
              <a:t> Xilinx ISE compiler tools are invoked </a:t>
            </a:r>
          </a:p>
          <a:p>
            <a:pPr marL="313335" lvl="1" indent="-125334">
              <a:buFontTx/>
              <a:buChar char="•"/>
            </a:pPr>
            <a:r>
              <a:rPr lang="en-US" dirty="0" smtClean="0"/>
              <a:t>VHDL code is optimized</a:t>
            </a:r>
          </a:p>
          <a:p>
            <a:pPr marL="313335" lvl="1" indent="-125334">
              <a:buFontTx/>
              <a:buChar char="•"/>
            </a:pPr>
            <a:r>
              <a:rPr lang="en-US" dirty="0" smtClean="0"/>
              <a:t>Logic is reduced</a:t>
            </a:r>
          </a:p>
          <a:p>
            <a:pPr marL="313335" lvl="1" indent="-125334">
              <a:buFontTx/>
              <a:buChar char="•"/>
            </a:pPr>
            <a:r>
              <a:rPr lang="en-US" dirty="0" smtClean="0"/>
              <a:t>Gate array configuration is synthesized</a:t>
            </a:r>
          </a:p>
          <a:p>
            <a:pPr>
              <a:buFontTx/>
              <a:buAutoNum type="arabicPeriod"/>
            </a:pPr>
            <a:r>
              <a:rPr lang="en-US" dirty="0" smtClean="0"/>
              <a:t> Bit stream is loaded into the FPGA</a:t>
            </a:r>
          </a:p>
          <a:p>
            <a:pPr eaLnBrk="1" hangingPunct="1"/>
            <a:endParaRPr lang="en-US" dirty="0" smtClean="0"/>
          </a:p>
          <a:p>
            <a:endParaRPr lang="en-US" dirty="0"/>
          </a:p>
        </p:txBody>
      </p:sp>
      <p:sp>
        <p:nvSpPr>
          <p:cNvPr id="4" name="Slide Number Placeholder 3"/>
          <p:cNvSpPr>
            <a:spLocks noGrp="1"/>
          </p:cNvSpPr>
          <p:nvPr>
            <p:ph type="sldNum" sz="quarter" idx="10"/>
          </p:nvPr>
        </p:nvSpPr>
        <p:spPr/>
        <p:txBody>
          <a:bodyPr/>
          <a:lstStyle/>
          <a:p>
            <a:fld id="{EAF72BF4-578C-4536-8688-1292FBB77577}" type="slidenum">
              <a:rPr lang="en-US" smtClean="0"/>
              <a:pPr/>
              <a:t>64</a:t>
            </a:fld>
            <a:endParaRPr lang="en-US"/>
          </a:p>
        </p:txBody>
      </p:sp>
    </p:spTree>
    <p:extLst>
      <p:ext uri="{BB962C8B-B14F-4D97-AF65-F5344CB8AC3E}">
        <p14:creationId xmlns="" xmlns:p14="http://schemas.microsoft.com/office/powerpoint/2010/main" val="14134086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smtClean="0">
                <a:solidFill>
                  <a:schemeClr val="tx1"/>
                </a:solidFill>
                <a:latin typeface="+mn-lt"/>
                <a:ea typeface="+mn-ea"/>
                <a:cs typeface="+mn-cs"/>
              </a:rPr>
              <a:t>NI myRIO FPGA Audio Filter Demo</a:t>
            </a:r>
            <a:endParaRPr lang="en-GB"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demo must be done with the NI myRIO-1900 (enclosed) because it uses the Audio </a:t>
            </a:r>
            <a:r>
              <a:rPr lang="en-US" sz="1200" kern="1200" dirty="0" err="1" smtClean="0">
                <a:solidFill>
                  <a:schemeClr val="tx1"/>
                </a:solidFill>
                <a:latin typeface="+mn-lt"/>
                <a:ea typeface="+mn-ea"/>
                <a:cs typeface="+mn-cs"/>
              </a:rPr>
              <a:t>Input/Output</a:t>
            </a:r>
            <a:r>
              <a:rPr lang="en-US" sz="1200" kern="1200" dirty="0" smtClean="0">
                <a:solidFill>
                  <a:schemeClr val="tx1"/>
                </a:solidFill>
                <a:latin typeface="+mn-lt"/>
                <a:ea typeface="+mn-ea"/>
                <a:cs typeface="+mn-cs"/>
              </a:rPr>
              <a:t> on NI myRIO.</a:t>
            </a:r>
            <a:endParaRPr lang="en-GB"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Key Features Shown:</a:t>
            </a:r>
            <a:endParaRPr lang="en-GB"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FPGA Programming</a:t>
            </a:r>
            <a:endParaRPr lang="en-GB"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Audio In/Out</a:t>
            </a:r>
            <a:endParaRPr lang="en-GB"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DMA from FPGA to RT </a:t>
            </a:r>
            <a:endParaRPr lang="en-GB"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Use of the 80 DSP slices on myRIO</a:t>
            </a:r>
          </a:p>
          <a:p>
            <a:pPr lvl="0"/>
            <a:endParaRPr lang="en-GB"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Preparation</a:t>
            </a:r>
            <a:endParaRPr lang="en-GB" sz="1200" i="1"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Install LabVIEW 2013, LabVIEW RT, NI myRIO Module, and LabVIEW FPGA</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Connect your phone or alternative music player to the audio input jack on myRIO</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Connect a speaker to the audio output jack</a:t>
            </a:r>
          </a:p>
          <a:p>
            <a:pPr lvl="0"/>
            <a:endParaRPr lang="en-GB"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Procedure</a:t>
            </a:r>
            <a:endParaRPr lang="en-GB" sz="1200" i="1"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Open FPGA Audio </a:t>
            </a:r>
            <a:r>
              <a:rPr lang="en-US" sz="1200" kern="1200" dirty="0" err="1" smtClean="0">
                <a:solidFill>
                  <a:schemeClr val="tx1"/>
                </a:solidFill>
                <a:latin typeface="+mn-lt"/>
                <a:ea typeface="+mn-ea"/>
                <a:cs typeface="+mn-cs"/>
              </a:rPr>
              <a:t>Filter.lvproj</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Open the FPGA VI and explain that you are reading in from the Audio input and applying various filters based on the case structure selection to the signal before sending the data to the audio output jack</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Explain that for visualization purposes, you are using DMA channels to stream this data from FPGA to RT. DMA must be used because audio signals are fast enough that </a:t>
            </a:r>
            <a:r>
              <a:rPr lang="en-US" sz="1200" kern="1200" dirty="0" err="1" smtClean="0">
                <a:solidFill>
                  <a:schemeClr val="tx1"/>
                </a:solidFill>
                <a:latin typeface="+mn-lt"/>
                <a:ea typeface="+mn-ea"/>
                <a:cs typeface="+mn-cs"/>
              </a:rPr>
              <a:t>myRIOs</a:t>
            </a:r>
            <a:r>
              <a:rPr lang="en-US" sz="1200" kern="1200" dirty="0" smtClean="0">
                <a:solidFill>
                  <a:schemeClr val="tx1"/>
                </a:solidFill>
                <a:latin typeface="+mn-lt"/>
                <a:ea typeface="+mn-ea"/>
                <a:cs typeface="+mn-cs"/>
              </a:rPr>
              <a:t> inherent single point architecture will not provide the waveform data needed to visualize this signal. DMA is a way of buffering data and analyzing it in chunks.</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Open the RT VI.</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Show the customer how your code is referencing the FPGA VI you just looked at and is reading in the data from the DMA channels, and converting and displaying the data in the frequency domain.</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Run the VI with music playing.</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Toggle the Frequency Selector to choose a filter</a:t>
            </a:r>
            <a:r>
              <a:rPr lang="en-US" sz="1200" kern="1200" baseline="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You will be able to hear and visualize the data passed through depending on which filter is selected.</a:t>
            </a:r>
          </a:p>
          <a:p>
            <a:pPr lvl="0"/>
            <a:endParaRPr lang="en-US" sz="1200" kern="1200" dirty="0" smtClean="0">
              <a:solidFill>
                <a:schemeClr val="tx1"/>
              </a:solidFill>
              <a:latin typeface="+mn-lt"/>
              <a:ea typeface="+mn-ea"/>
              <a:cs typeface="+mn-cs"/>
            </a:endParaRPr>
          </a:p>
          <a:p>
            <a:pPr lvl="0">
              <a:buFont typeface="Arial" charset="0"/>
              <a:buChar char="•"/>
            </a:pPr>
            <a:r>
              <a:rPr lang="en-US" sz="1200" kern="1200" dirty="0" smtClean="0">
                <a:solidFill>
                  <a:schemeClr val="tx1"/>
                </a:solidFill>
                <a:latin typeface="+mn-lt"/>
                <a:ea typeface="+mn-ea"/>
                <a:cs typeface="+mn-cs"/>
              </a:rPr>
              <a:t>* As well as the usual audio filtering,</a:t>
            </a:r>
            <a:r>
              <a:rPr lang="en-US" sz="1200" kern="1200" baseline="0" dirty="0" smtClean="0">
                <a:solidFill>
                  <a:schemeClr val="tx1"/>
                </a:solidFill>
                <a:latin typeface="+mn-lt"/>
                <a:ea typeface="+mn-ea"/>
                <a:cs typeface="+mn-cs"/>
              </a:rPr>
              <a:t> there is a karaoke mode, which strips the vocals from the track. How well this mode works depends on how the audio you are working with was recorded/produced. It relies on the fact that the instruments were recorded with multiple microphones (so there are differences between left and right audio) and the singer was recorded with a single microphone (so the vocals are identical on left and right audio). Once you have the right track playing… subtracting left from right audio will leave only the music!</a:t>
            </a:r>
          </a:p>
          <a:p>
            <a:pPr lvl="0">
              <a:buFont typeface="Arial" charset="0"/>
              <a:buChar char="•"/>
            </a:pPr>
            <a:endParaRPr lang="en-US" sz="1200" kern="1200" baseline="0" dirty="0" smtClean="0">
              <a:solidFill>
                <a:schemeClr val="tx1"/>
              </a:solidFill>
              <a:latin typeface="+mn-lt"/>
              <a:ea typeface="+mn-ea"/>
              <a:cs typeface="+mn-cs"/>
            </a:endParaRPr>
          </a:p>
          <a:p>
            <a:pPr lvl="0">
              <a:buFont typeface="Arial" charset="0"/>
              <a:buNone/>
            </a:pPr>
            <a:r>
              <a:rPr lang="en-US" sz="1200" kern="1200" baseline="0" dirty="0" smtClean="0">
                <a:solidFill>
                  <a:schemeClr val="tx1"/>
                </a:solidFill>
                <a:latin typeface="+mn-lt"/>
                <a:ea typeface="+mn-ea"/>
                <a:cs typeface="+mn-cs"/>
              </a:rPr>
              <a:t>Note: traditional pop/rock music works better than dance/hip-hop. </a:t>
            </a:r>
          </a:p>
          <a:p>
            <a:pPr lvl="0">
              <a:buFont typeface="Arial" charset="0"/>
              <a:buNone/>
            </a:pPr>
            <a:endParaRPr lang="en-US" sz="1200" kern="1200" baseline="0" dirty="0" smtClean="0">
              <a:solidFill>
                <a:schemeClr val="tx1"/>
              </a:solidFill>
              <a:latin typeface="+mn-lt"/>
              <a:ea typeface="+mn-ea"/>
              <a:cs typeface="+mn-cs"/>
            </a:endParaRPr>
          </a:p>
          <a:p>
            <a:pPr lvl="0">
              <a:buFont typeface="Arial" charset="0"/>
              <a:buNone/>
            </a:pPr>
            <a:r>
              <a:rPr lang="en-US" sz="1200" kern="1200" baseline="0" dirty="0" smtClean="0">
                <a:solidFill>
                  <a:schemeClr val="tx1"/>
                </a:solidFill>
                <a:latin typeface="+mn-lt"/>
                <a:ea typeface="+mn-ea"/>
                <a:cs typeface="+mn-cs"/>
              </a:rPr>
              <a:t>Experimenting to find the right song is a lot of fun. Certainly, songs that work well include…</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en-US" sz="1200" kern="1200" baseline="0" dirty="0" smtClean="0">
                <a:solidFill>
                  <a:schemeClr val="tx1"/>
                </a:solidFill>
                <a:latin typeface="+mn-lt"/>
                <a:ea typeface="+mn-ea"/>
                <a:cs typeface="+mn-cs"/>
              </a:rPr>
              <a:t>Dream Catch Me - Newton Faulkner</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en-US" sz="1200" kern="1200" baseline="0" dirty="0" smtClean="0">
                <a:solidFill>
                  <a:schemeClr val="tx1"/>
                </a:solidFill>
                <a:latin typeface="+mn-lt"/>
                <a:ea typeface="+mn-ea"/>
                <a:cs typeface="+mn-cs"/>
              </a:rPr>
              <a:t>Strawberry Fields Forever – The Beatles</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en-US" sz="1200" kern="1200" baseline="0" dirty="0" smtClean="0">
                <a:solidFill>
                  <a:schemeClr val="tx1"/>
                </a:solidFill>
                <a:latin typeface="+mn-lt"/>
                <a:ea typeface="+mn-ea"/>
                <a:cs typeface="+mn-cs"/>
              </a:rPr>
              <a:t>Viva </a:t>
            </a:r>
            <a:r>
              <a:rPr lang="en-US" sz="1200" kern="1200" baseline="0" smtClean="0">
                <a:solidFill>
                  <a:schemeClr val="tx1"/>
                </a:solidFill>
                <a:latin typeface="+mn-lt"/>
                <a:ea typeface="+mn-ea"/>
                <a:cs typeface="+mn-cs"/>
              </a:rPr>
              <a:t>la </a:t>
            </a:r>
            <a:r>
              <a:rPr lang="en-US" sz="1200" kern="1200" baseline="0" dirty="0" err="1" smtClean="0">
                <a:solidFill>
                  <a:schemeClr val="tx1"/>
                </a:solidFill>
                <a:latin typeface="+mn-lt"/>
                <a:ea typeface="+mn-ea"/>
                <a:cs typeface="+mn-cs"/>
              </a:rPr>
              <a:t>V</a:t>
            </a:r>
            <a:r>
              <a:rPr lang="en-US" sz="1200" kern="1200" baseline="0" smtClean="0">
                <a:solidFill>
                  <a:schemeClr val="tx1"/>
                </a:solidFill>
                <a:latin typeface="+mn-lt"/>
                <a:ea typeface="+mn-ea"/>
                <a:cs typeface="+mn-cs"/>
              </a:rPr>
              <a:t>ida </a:t>
            </a:r>
            <a:r>
              <a:rPr lang="en-US" sz="1200" kern="1200" baseline="0" dirty="0" smtClean="0">
                <a:solidFill>
                  <a:schemeClr val="tx1"/>
                </a:solidFill>
                <a:latin typeface="+mn-lt"/>
                <a:ea typeface="+mn-ea"/>
                <a:cs typeface="+mn-cs"/>
              </a:rPr>
              <a:t>- Coldplay</a:t>
            </a:r>
          </a:p>
          <a:p>
            <a:pPr lvl="0">
              <a:buFont typeface="Arial" charset="0"/>
              <a:buChar char="•"/>
            </a:pP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B424A6-7593-2C46-9CCA-8596FB18DBBE}" type="slidenum">
              <a:rPr lang="en-US" smtClean="0"/>
              <a:pPr/>
              <a:t>65</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66</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E2AF6DE-B84C-884B-8EAB-7AF96E6A4CD9}" type="slidenum">
              <a:rPr lang="en-US" smtClean="0">
                <a:solidFill>
                  <a:prstClr val="black"/>
                </a:solidFill>
              </a:rPr>
              <a:pPr/>
              <a:t>68</a:t>
            </a:fld>
            <a:endParaRPr lang="en-US">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Available</a:t>
            </a:r>
            <a:r>
              <a:rPr lang="en-US" baseline="0" dirty="0" smtClean="0"/>
              <a:t> for download today at ni.com/</a:t>
            </a:r>
            <a:r>
              <a:rPr lang="en-US" baseline="0" smtClean="0"/>
              <a:t>myrio</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69</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t>
            </a:r>
            <a:r>
              <a:rPr lang="en-US" dirty="0" err="1" smtClean="0"/>
              <a:t>dicussed</a:t>
            </a:r>
            <a:r>
              <a:rPr lang="en-US" dirty="0" smtClean="0"/>
              <a:t> before, you are able to program the myRIO processor</a:t>
            </a:r>
            <a:r>
              <a:rPr lang="en-US" baseline="0" dirty="0" smtClean="0"/>
              <a:t> with C… and if you would like to </a:t>
            </a:r>
            <a:r>
              <a:rPr lang="en-US" baseline="0" dirty="0" err="1" smtClean="0"/>
              <a:t>persue</a:t>
            </a:r>
            <a:r>
              <a:rPr lang="en-US" baseline="0" dirty="0" smtClean="0"/>
              <a:t> this route, there are dedicated support resources at </a:t>
            </a:r>
            <a:r>
              <a:rPr lang="en-US" dirty="0" smtClean="0"/>
              <a:t>ni.com/</a:t>
            </a:r>
            <a:r>
              <a:rPr lang="en-US" dirty="0" err="1" smtClean="0"/>
              <a:t>myrio</a:t>
            </a:r>
            <a:r>
              <a:rPr lang="en-US" dirty="0" smtClean="0"/>
              <a:t>/c-support!!</a:t>
            </a:r>
            <a:endParaRPr lang="en-US" baseline="0" dirty="0" smtClean="0"/>
          </a:p>
          <a:p>
            <a:endParaRPr lang="en-US" baseline="0" dirty="0" smtClean="0"/>
          </a:p>
          <a:p>
            <a:r>
              <a:rPr lang="en-US" baseline="0" dirty="0" smtClean="0"/>
              <a:t>There is also a Quick Start Guide that is shipped in the box with NI myRIO will instruct both C and LabVIEW users on how to get started with their programming language of choice. C users will have examples available to them through a download on ni.com.</a:t>
            </a:r>
          </a:p>
          <a:p>
            <a:endParaRPr lang="en-US" baseline="0" dirty="0" smtClean="0"/>
          </a:p>
          <a:p>
            <a:r>
              <a:rPr lang="en-US" baseline="0" dirty="0" smtClean="0"/>
              <a:t>It is important to note that any FPGA customizations must be made with LabVIEW FPGA as LabVIEW FPGA accelerates the pace of FPGA programming. Of course, HDL code can be used on the block diagram of a LabVIEW FPGA VI.</a:t>
            </a:r>
          </a:p>
          <a:p>
            <a:endParaRPr lang="en-US" baseline="0" dirty="0" smtClean="0"/>
          </a:p>
          <a:p>
            <a:r>
              <a:rPr lang="en-US" dirty="0" smtClean="0"/>
              <a:t>Eclipse IDE</a:t>
            </a:r>
          </a:p>
          <a:p>
            <a:r>
              <a:rPr lang="en-US" dirty="0" smtClean="0"/>
              <a:t>Examples provided for C</a:t>
            </a:r>
          </a:p>
          <a:p>
            <a:r>
              <a:rPr lang="en-US" dirty="0" smtClean="0"/>
              <a:t>C is the standard in embedded (75% of embedded dev choose C/C++)</a:t>
            </a:r>
          </a:p>
          <a:p>
            <a:r>
              <a:rPr lang="en-US" dirty="0" smtClean="0"/>
              <a:t>Eclipse – 2</a:t>
            </a:r>
            <a:r>
              <a:rPr lang="en-US" baseline="30000" dirty="0" smtClean="0"/>
              <a:t>nd</a:t>
            </a:r>
            <a:r>
              <a:rPr lang="en-US" dirty="0" smtClean="0"/>
              <a:t> most popular IDE behind MS Visual Studio and it’s free</a:t>
            </a:r>
          </a:p>
          <a:p>
            <a:r>
              <a:rPr lang="en-US" dirty="0" smtClean="0"/>
              <a:t>Packaged Eclipse and compiler for LabVIEW Linux RT into one installer – available on ni.com</a:t>
            </a:r>
          </a:p>
          <a:p>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70</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Tutorial videos and project guides to get you started</a:t>
            </a:r>
            <a:r>
              <a:rPr lang="en-GB" baseline="0" dirty="0" smtClean="0"/>
              <a:t> with your myRIO projects</a:t>
            </a:r>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71</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Dozens of tutorials, example projects and downloadable code.</a:t>
            </a:r>
          </a:p>
          <a:p>
            <a:endParaRPr lang="en-GB" dirty="0" smtClean="0"/>
          </a:p>
          <a:p>
            <a:r>
              <a:rPr lang="en-GB" dirty="0" smtClean="0"/>
              <a:t>Including tutorials for interfacing with LCD displays, Motors</a:t>
            </a:r>
            <a:r>
              <a:rPr lang="en-GB" baseline="0" dirty="0" smtClean="0"/>
              <a:t>, a whole host of sensors... And pulling images from webcams and even the </a:t>
            </a:r>
            <a:r>
              <a:rPr lang="en-GB" baseline="0" dirty="0" err="1" smtClean="0"/>
              <a:t>microsoft</a:t>
            </a:r>
            <a:r>
              <a:rPr lang="en-GB" baseline="0" dirty="0" smtClean="0"/>
              <a:t> </a:t>
            </a:r>
            <a:r>
              <a:rPr lang="en-GB" baseline="0" dirty="0" err="1" smtClean="0"/>
              <a:t>Kinect</a:t>
            </a:r>
            <a:r>
              <a:rPr lang="en-GB" baseline="0" dirty="0" smtClean="0"/>
              <a:t> sensor!</a:t>
            </a:r>
            <a:endParaRPr lang="en-GB"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72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appreciate what </a:t>
            </a:r>
            <a:r>
              <a:rPr lang="en-US" dirty="0" err="1" smtClean="0"/>
              <a:t>Zynq</a:t>
            </a:r>
            <a:r>
              <a:rPr lang="en-US" dirty="0" smtClean="0"/>
              <a:t> has to offer,</a:t>
            </a:r>
            <a:r>
              <a:rPr lang="en-US" baseline="0" dirty="0" smtClean="0"/>
              <a:t> let’s take a look at how the industry has traditionally implemented processors and FPGAs on embedded devices.</a:t>
            </a:r>
          </a:p>
          <a:p>
            <a:endParaRPr lang="en-US" baseline="0" dirty="0" smtClean="0"/>
          </a:p>
          <a:p>
            <a:r>
              <a:rPr lang="en-US" baseline="0" dirty="0" smtClean="0"/>
              <a:t>Traditionally the processor and FPGA have been two separate, desperate chips… connected with a generic computing bus</a:t>
            </a:r>
          </a:p>
          <a:p>
            <a:endParaRPr lang="en-US" baseline="0" dirty="0" smtClean="0"/>
          </a:p>
          <a:p>
            <a:r>
              <a:rPr lang="en-US" baseline="0" dirty="0" smtClean="0"/>
              <a:t>&lt;animate&gt;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NI has been working closely with technology leaders like Xilinx and ARM to help bring a new category of </a:t>
            </a:r>
            <a:r>
              <a:rPr lang="en-US" sz="1200" b="1" kern="1200" dirty="0" smtClean="0">
                <a:solidFill>
                  <a:schemeClr val="tx1"/>
                </a:solidFill>
                <a:latin typeface="+mn-lt"/>
                <a:ea typeface="+mn-ea"/>
                <a:cs typeface="+mn-cs"/>
              </a:rPr>
              <a:t>system on chip</a:t>
            </a:r>
            <a:r>
              <a:rPr lang="en-US" sz="1200" kern="1200" dirty="0" smtClean="0">
                <a:solidFill>
                  <a:schemeClr val="tx1"/>
                </a:solidFill>
                <a:latin typeface="+mn-lt"/>
                <a:ea typeface="+mn-ea"/>
                <a:cs typeface="+mn-cs"/>
              </a:rPr>
              <a:t> to market… the new </a:t>
            </a:r>
            <a:r>
              <a:rPr lang="en-US" sz="1200" kern="1200" dirty="0" err="1" smtClean="0">
                <a:solidFill>
                  <a:schemeClr val="tx1"/>
                </a:solidFill>
                <a:latin typeface="+mn-lt"/>
                <a:ea typeface="+mn-ea"/>
                <a:cs typeface="+mn-cs"/>
              </a:rPr>
              <a:t>Zynq</a:t>
            </a:r>
            <a:r>
              <a:rPr lang="en-US" sz="1200" kern="1200" dirty="0" smtClean="0">
                <a:solidFill>
                  <a:schemeClr val="tx1"/>
                </a:solidFill>
                <a:latin typeface="+mn-lt"/>
                <a:ea typeface="+mn-ea"/>
                <a:cs typeface="+mn-cs"/>
              </a:rPr>
              <a:t> all programmable SOC. </a:t>
            </a: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US" baseline="0" dirty="0" err="1" smtClean="0"/>
              <a:t>Zynq</a:t>
            </a:r>
            <a:r>
              <a:rPr lang="en-US" baseline="0" dirty="0" smtClean="0"/>
              <a:t> is revolutionary because it combines both a </a:t>
            </a:r>
            <a:r>
              <a:rPr lang="en-US" sz="1200" kern="1200" dirty="0" smtClean="0">
                <a:solidFill>
                  <a:schemeClr val="tx1"/>
                </a:solidFill>
                <a:latin typeface="+mn-lt"/>
                <a:ea typeface="+mn-ea"/>
                <a:cs typeface="+mn-cs"/>
              </a:rPr>
              <a:t>powerful dual-core processor </a:t>
            </a:r>
            <a:r>
              <a:rPr lang="en-US" baseline="0" dirty="0" smtClean="0"/>
              <a:t>and the </a:t>
            </a:r>
            <a:r>
              <a:rPr lang="en-US" sz="1200" kern="1200" dirty="0" smtClean="0">
                <a:solidFill>
                  <a:schemeClr val="tx1"/>
                </a:solidFill>
                <a:latin typeface="+mn-lt"/>
                <a:ea typeface="+mn-ea"/>
                <a:cs typeface="+mn-cs"/>
              </a:rPr>
              <a:t>power efficient 7 Series FPGA… and puts then</a:t>
            </a:r>
            <a:r>
              <a:rPr lang="en-US" sz="1200" kern="1200" baseline="0" dirty="0" smtClean="0">
                <a:solidFill>
                  <a:schemeClr val="tx1"/>
                </a:solidFill>
                <a:latin typeface="+mn-lt"/>
                <a:ea typeface="+mn-ea"/>
                <a:cs typeface="+mn-cs"/>
              </a:rPr>
              <a:t> </a:t>
            </a:r>
            <a:r>
              <a:rPr lang="en-US" baseline="0" dirty="0" smtClean="0"/>
              <a:t>onto a single chip</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Aside from the dual-core ARM Cortex-A9 processor and programmable</a:t>
            </a:r>
            <a:r>
              <a:rPr lang="en-US" baseline="0" dirty="0" smtClean="0"/>
              <a:t> FPGA, the </a:t>
            </a:r>
            <a:r>
              <a:rPr lang="en-US" dirty="0" smtClean="0"/>
              <a:t>Xilinx </a:t>
            </a:r>
            <a:r>
              <a:rPr lang="en-US" dirty="0" err="1" smtClean="0"/>
              <a:t>Zynq</a:t>
            </a:r>
            <a:r>
              <a:rPr lang="en-US" dirty="0" smtClean="0"/>
              <a:t>  </a:t>
            </a:r>
            <a:r>
              <a:rPr lang="en-US" dirty="0" err="1" smtClean="0"/>
              <a:t>SoC</a:t>
            </a:r>
            <a:r>
              <a:rPr lang="en-US" baseline="0" dirty="0" smtClean="0"/>
              <a:t> also features 80 DSP slices and 16 DMA channels which can be used for fast, efficient data streaming. This is more than 4 times the number of DMA channels included in previous NI RIO targets.</a:t>
            </a:r>
            <a:endParaRPr lang="en-US" dirty="0"/>
          </a:p>
        </p:txBody>
      </p:sp>
      <p:sp>
        <p:nvSpPr>
          <p:cNvPr id="4" name="Slide Number Placeholder 3"/>
          <p:cNvSpPr>
            <a:spLocks noGrp="1"/>
          </p:cNvSpPr>
          <p:nvPr>
            <p:ph type="sldNum" sz="quarter" idx="10"/>
          </p:nvPr>
        </p:nvSpPr>
        <p:spPr/>
        <p:txBody>
          <a:bodyPr/>
          <a:lstStyle/>
          <a:p>
            <a:fld id="{29B424A6-7593-2C46-9CCA-8596FB18DBB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a:t>
            </a:r>
            <a:r>
              <a:rPr lang="en-US" dirty="0" err="1" smtClean="0"/>
              <a:t>Zynq</a:t>
            </a:r>
            <a:r>
              <a:rPr lang="en-US" dirty="0" smtClean="0"/>
              <a:t> matters in education… </a:t>
            </a:r>
            <a:r>
              <a:rPr lang="en-US" dirty="0" err="1" smtClean="0"/>
              <a:t>Zynq</a:t>
            </a:r>
            <a:r>
              <a:rPr lang="en-US" dirty="0" smtClean="0"/>
              <a:t> </a:t>
            </a:r>
            <a:r>
              <a:rPr lang="en-US" baseline="0" dirty="0" smtClean="0"/>
              <a:t>allows us to create smaller, cheaper targets with faster communication between RT and FPGA. Effectively allowing us to develop an affordable student focused device.</a:t>
            </a:r>
          </a:p>
          <a:p>
            <a:endParaRPr lang="en-US" baseline="0" dirty="0" smtClean="0"/>
          </a:p>
          <a:p>
            <a:r>
              <a:rPr lang="en-US" baseline="0" dirty="0" smtClean="0"/>
              <a:t>However… why does </a:t>
            </a:r>
            <a:r>
              <a:rPr lang="en-US" baseline="0" dirty="0" err="1" smtClean="0"/>
              <a:t>Zynq</a:t>
            </a:r>
            <a:r>
              <a:rPr lang="en-US" baseline="0" dirty="0" smtClean="0"/>
              <a:t> REEEEEEALLY matter in education?</a:t>
            </a:r>
          </a:p>
          <a:p>
            <a:pPr marL="273297" indent="-285725" defTabSz="914319"/>
            <a:endParaRPr lang="en-US" dirty="0" smtClean="0">
              <a:solidFill>
                <a:prstClr val="black"/>
              </a:solidFill>
              <a:cs typeface="+mn-cs"/>
            </a:endParaRPr>
          </a:p>
          <a:p>
            <a:pPr marL="273297" indent="-285725" defTabSz="914319"/>
            <a:endParaRPr lang="en-US" sz="1600" dirty="0" smtClean="0"/>
          </a:p>
          <a:p>
            <a:pPr marL="742858" lvl="1" indent="-285725" defTabSz="914319"/>
            <a:endParaRPr lang="en-US" sz="1600" dirty="0" smtClean="0">
              <a:solidFill>
                <a:prstClr val="black"/>
              </a:solidFill>
            </a:endParaRPr>
          </a:p>
          <a:p>
            <a:pPr>
              <a:buNone/>
            </a:pPr>
            <a:endParaRPr lang="en-US" sz="1600" dirty="0" smtClean="0"/>
          </a:p>
          <a:p>
            <a:pPr marL="273297" indent="-285725" defTabSz="914319"/>
            <a:endParaRPr lang="en-US" dirty="0" smtClean="0">
              <a:solidFill>
                <a:prstClr val="black"/>
              </a:solidFill>
              <a:cs typeface="+mn-cs"/>
            </a:endParaRPr>
          </a:p>
          <a:p>
            <a:endParaRPr lang="en-US" dirty="0" smtClean="0"/>
          </a:p>
          <a:p>
            <a:endParaRPr lang="en-US" dirty="0" smtClean="0"/>
          </a:p>
          <a:p>
            <a:endParaRPr lang="en-US" dirty="0" smtClean="0"/>
          </a:p>
          <a:p>
            <a:endParaRPr lang="en-US" b="1" dirty="0"/>
          </a:p>
        </p:txBody>
      </p:sp>
      <p:sp>
        <p:nvSpPr>
          <p:cNvPr id="4" name="Slide Number Placeholder 3"/>
          <p:cNvSpPr>
            <a:spLocks noGrp="1"/>
          </p:cNvSpPr>
          <p:nvPr>
            <p:ph type="sldNum" sz="quarter" idx="10"/>
          </p:nvPr>
        </p:nvSpPr>
        <p:spPr/>
        <p:txBody>
          <a:bodyPr/>
          <a:lstStyle/>
          <a:p>
            <a:fld id="{29B424A6-7593-2C46-9CCA-8596FB18DBBE}" type="slidenum">
              <a:rPr lang="en-US" smtClean="0">
                <a:solidFill>
                  <a:prstClr val="black"/>
                </a:solidFill>
              </a:rPr>
              <a:pPr/>
              <a:t>10</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963566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NI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6" name="TextBox 5"/>
          <p:cNvSpPr txBox="1"/>
          <p:nvPr userDrawn="1"/>
        </p:nvSpPr>
        <p:spPr>
          <a:xfrm>
            <a:off x="350489" y="6330950"/>
            <a:ext cx="2167581" cy="276999"/>
          </a:xfrm>
          <a:prstGeom prst="rect">
            <a:avLst/>
          </a:prstGeom>
          <a:noFill/>
        </p:spPr>
        <p:txBody>
          <a:bodyPr wrap="none" rtlCol="0">
            <a:spAutoFit/>
          </a:bodyPr>
          <a:lstStyle/>
          <a:p>
            <a:r>
              <a:rPr lang="en-US" sz="1200" dirty="0" smtClean="0"/>
              <a:t>ni.com  |  </a:t>
            </a:r>
            <a:r>
              <a:rPr lang="en-US" sz="1200" b="0" dirty="0" smtClean="0">
                <a:solidFill>
                  <a:schemeClr val="tx1"/>
                </a:solidFill>
                <a:latin typeface="+mn-lt"/>
              </a:rPr>
              <a:t>NI</a:t>
            </a:r>
            <a:r>
              <a:rPr lang="en-US" sz="1200" b="0" baseline="0" dirty="0" smtClean="0">
                <a:solidFill>
                  <a:schemeClr val="tx1"/>
                </a:solidFill>
                <a:latin typeface="+mn-lt"/>
              </a:rPr>
              <a:t> </a:t>
            </a:r>
            <a:r>
              <a:rPr lang="en-US" sz="1200" b="0" dirty="0" smtClean="0">
                <a:solidFill>
                  <a:schemeClr val="tx1"/>
                </a:solidFill>
                <a:latin typeface="+mn-lt"/>
              </a:rPr>
              <a:t>CONFIDENTIAL</a:t>
            </a:r>
            <a:endParaRPr lang="en-US" sz="1200" b="0" dirty="0">
              <a:solidFill>
                <a:schemeClr val="tx1"/>
              </a:solidFill>
              <a:latin typeface="+mn-lt"/>
            </a:endParaRPr>
          </a:p>
        </p:txBody>
      </p:sp>
    </p:spTree>
    <p:extLst>
      <p:ext uri="{BB962C8B-B14F-4D97-AF65-F5344CB8AC3E}">
        <p14:creationId xmlns="" xmlns:p14="http://schemas.microsoft.com/office/powerpoint/2010/main" val="655524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NI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450312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NI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7"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94559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I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249973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I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 xmlns:p14="http://schemas.microsoft.com/office/powerpoint/2010/main" val="1172057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Tree>
    <p:extLst>
      <p:ext uri="{BB962C8B-B14F-4D97-AF65-F5344CB8AC3E}">
        <p14:creationId xmlns="" xmlns:p14="http://schemas.microsoft.com/office/powerpoint/2010/main" val="26094447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3105942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5918738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2768965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Tree>
    <p:extLst>
      <p:ext uri="{BB962C8B-B14F-4D97-AF65-F5344CB8AC3E}">
        <p14:creationId xmlns="" xmlns:p14="http://schemas.microsoft.com/office/powerpoint/2010/main" val="418747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542163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 xmlns:p14="http://schemas.microsoft.com/office/powerpoint/2010/main" val="3105127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idx="1" hasCustomPrompt="1"/>
          </p:nvPr>
        </p:nvSpPr>
        <p:spPr>
          <a:xfrm>
            <a:off x="478332" y="1121384"/>
            <a:ext cx="8165605" cy="4949008"/>
          </a:xfrm>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359158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00805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315071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smtClean="0"/>
              <a:t>Click to edit Master text styles</a:t>
            </a:r>
          </a:p>
        </p:txBody>
      </p:sp>
    </p:spTree>
    <p:extLst>
      <p:ext uri="{BB962C8B-B14F-4D97-AF65-F5344CB8AC3E}">
        <p14:creationId xmlns="" xmlns:p14="http://schemas.microsoft.com/office/powerpoint/2010/main" val="181447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772400" cy="762000"/>
          </a:xfrm>
        </p:spPr>
        <p:txBody>
          <a:bodyPr/>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1000" y="1447800"/>
            <a:ext cx="7772400" cy="4419600"/>
          </a:xfrm>
        </p:spPr>
        <p:txBody>
          <a:bodyPr/>
          <a:lstStyle>
            <a:lvl1pPr>
              <a:defRPr sz="3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Tree>
    <p:extLst>
      <p:ext uri="{BB962C8B-B14F-4D97-AF65-F5344CB8AC3E}">
        <p14:creationId xmlns="" xmlns:p14="http://schemas.microsoft.com/office/powerpoint/2010/main" val="373870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10"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Master title style</a:t>
            </a:r>
            <a:endParaRPr lang="en-US" dirty="0"/>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NI confidential master title style</a:t>
            </a:r>
            <a:endParaRPr lang="en-US" dirty="0"/>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5" name="TextBox 14"/>
          <p:cNvSpPr txBox="1"/>
          <p:nvPr/>
        </p:nvSpPr>
        <p:spPr>
          <a:xfrm>
            <a:off x="350489" y="6330950"/>
            <a:ext cx="2167581" cy="276999"/>
          </a:xfrm>
          <a:prstGeom prst="rect">
            <a:avLst/>
          </a:prstGeom>
          <a:noFill/>
        </p:spPr>
        <p:txBody>
          <a:bodyPr wrap="none" rtlCol="0">
            <a:spAutoFit/>
          </a:bodyPr>
          <a:lstStyle/>
          <a:p>
            <a:r>
              <a:rPr lang="en-US" sz="1200" dirty="0" smtClean="0"/>
              <a:t>ni.com  |  </a:t>
            </a:r>
            <a:r>
              <a:rPr lang="en-US" sz="1200" b="0" dirty="0" smtClean="0">
                <a:solidFill>
                  <a:schemeClr val="tx1"/>
                </a:solidFill>
                <a:latin typeface="+mn-lt"/>
              </a:rPr>
              <a:t>NI</a:t>
            </a:r>
            <a:r>
              <a:rPr lang="en-US" sz="1200" b="0" baseline="0" dirty="0" smtClean="0">
                <a:solidFill>
                  <a:schemeClr val="tx1"/>
                </a:solidFill>
                <a:latin typeface="+mn-lt"/>
              </a:rPr>
              <a:t> </a:t>
            </a:r>
            <a:r>
              <a:rPr lang="en-US" sz="1200" b="0" dirty="0" smtClean="0">
                <a:solidFill>
                  <a:schemeClr val="tx1"/>
                </a:solidFill>
                <a:latin typeface="+mn-lt"/>
              </a:rPr>
              <a:t>CONFIDENTIAL</a:t>
            </a:r>
            <a:endParaRPr lang="en-US" sz="1200" b="0" dirty="0">
              <a:solidFill>
                <a:schemeClr val="tx1"/>
              </a:solidFill>
              <a:latin typeface="+mn-lt"/>
            </a:endParaRPr>
          </a:p>
        </p:txBody>
      </p:sp>
    </p:spTree>
    <p:extLst>
      <p:ext uri="{BB962C8B-B14F-4D97-AF65-F5344CB8AC3E}">
        <p14:creationId xmlns="" xmlns:p14="http://schemas.microsoft.com/office/powerpoint/2010/main" val="2562527116"/>
      </p:ext>
    </p:extLst>
  </p:cSld>
  <p:clrMap bg1="lt1" tx1="dk1" bg2="lt2" tx2="dk2" accent1="accent1" accent2="accent2" accent3="accent3" accent4="accent4" accent5="accent5" accent6="accent6" hlink="hlink" folHlink="folHlink"/>
  <p:sldLayoutIdLst>
    <p:sldLayoutId id="2147483660" r:id="rId1"/>
    <p:sldLayoutId id="2147483656" r:id="rId2"/>
    <p:sldLayoutId id="2147483650" r:id="rId3"/>
    <p:sldLayoutId id="2147483652" r:id="rId4"/>
    <p:sldLayoutId id="2147483681" r:id="rId5"/>
    <p:sldLayoutId id="2147483655"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Customer confidential master title style</a:t>
            </a:r>
            <a:endParaRPr lang="en-US" dirty="0"/>
          </a:p>
        </p:txBody>
      </p:sp>
      <p:sp>
        <p:nvSpPr>
          <p:cNvPr id="3" name="Text Placeholder 2"/>
          <p:cNvSpPr>
            <a:spLocks noGrp="1"/>
          </p:cNvSpPr>
          <p:nvPr>
            <p:ph type="body" idx="1"/>
          </p:nvPr>
        </p:nvSpPr>
        <p:spPr>
          <a:xfrm>
            <a:off x="478332"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8" r:id="rId4"/>
    <p:sldLayoutId id="2147483683" r:id="rId5"/>
    <p:sldLayoutId id="214748368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0.gif"/></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0.gif"/><Relationship Id="rId4" Type="http://schemas.openxmlformats.org/officeDocument/2006/relationships/image" Target="../media/image32.tif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hyperlink" Target="http://www.google.co.uk/url?sa=i&amp;rct=j&amp;q=&amp;esrc=s&amp;frm=1&amp;source=images&amp;cd=&amp;cad=rja&amp;docid=wni7-ka8i3K1TM&amp;tbnid=Pf8CgB0abbNO1M:&amp;ved=0CAUQjRw&amp;url=http://www.studica.com/National-Instruments-students-ni-labview-mydaq/labview-student-edition.html&amp;ei=yqL8Ur7UO6OP0AX13oGABQ&amp;psig=AFQjCNHgb0SstyIxTLx5y-6bBFtETyd0pg&amp;ust=1392374844544062"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53.jpe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73.png"/><Relationship Id="rId39" Type="http://schemas.openxmlformats.org/officeDocument/2006/relationships/image" Target="../media/image86.jpeg"/><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image" Target="../media/image81.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notesSlide" Target="../notesSlides/notesSlide43.xml"/><Relationship Id="rId33" Type="http://schemas.openxmlformats.org/officeDocument/2006/relationships/image" Target="../media/image80.png"/><Relationship Id="rId38" Type="http://schemas.openxmlformats.org/officeDocument/2006/relationships/image" Target="../media/image85.pn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image" Target="../media/image7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slideLayout" Target="../slideLayouts/slideLayout8.xml"/><Relationship Id="rId32" Type="http://schemas.openxmlformats.org/officeDocument/2006/relationships/image" Target="../media/image79.png"/><Relationship Id="rId37" Type="http://schemas.openxmlformats.org/officeDocument/2006/relationships/image" Target="../media/image84.png"/><Relationship Id="rId40" Type="http://schemas.openxmlformats.org/officeDocument/2006/relationships/image" Target="../media/image87.jpe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75.jpeg"/><Relationship Id="rId36" Type="http://schemas.openxmlformats.org/officeDocument/2006/relationships/image" Target="../media/image83.pn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78.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image" Target="../media/image74.png"/><Relationship Id="rId30" Type="http://schemas.openxmlformats.org/officeDocument/2006/relationships/image" Target="../media/image77.jpeg"/><Relationship Id="rId35" Type="http://schemas.openxmlformats.org/officeDocument/2006/relationships/image" Target="../media/image82.png"/></Relationships>
</file>

<file path=ppt/slides/_rels/slide47.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7.jpe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8.xml"/><Relationship Id="rId6" Type="http://schemas.openxmlformats.org/officeDocument/2006/relationships/image" Target="../media/image91.png"/><Relationship Id="rId11" Type="http://schemas.openxmlformats.org/officeDocument/2006/relationships/image" Target="../media/image95.png"/><Relationship Id="rId5" Type="http://schemas.openxmlformats.org/officeDocument/2006/relationships/image" Target="../media/image90.png"/><Relationship Id="rId10" Type="http://schemas.openxmlformats.org/officeDocument/2006/relationships/image" Target="../media/image94.jpeg"/><Relationship Id="rId4" Type="http://schemas.openxmlformats.org/officeDocument/2006/relationships/image" Target="../media/image89.png"/><Relationship Id="rId9" Type="http://schemas.openxmlformats.org/officeDocument/2006/relationships/image" Target="../media/image93.jpe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102.emf"/><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101.emf"/><Relationship Id="rId5" Type="http://schemas.openxmlformats.org/officeDocument/2006/relationships/image" Target="../media/image100.emf"/><Relationship Id="rId4" Type="http://schemas.openxmlformats.org/officeDocument/2006/relationships/image" Target="../media/image99.emf"/></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jpeg"/></Relationships>
</file>

<file path=ppt/slides/_rels/slide51.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08.jpeg"/><Relationship Id="rId4" Type="http://schemas.openxmlformats.org/officeDocument/2006/relationships/diagramLayout" Target="../diagrams/layout2.xml"/><Relationship Id="rId9" Type="http://schemas.openxmlformats.org/officeDocument/2006/relationships/image" Target="../media/image107.png"/></Relationships>
</file>

<file path=ppt/slides/_rels/slide52.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emf"/></Relationships>
</file>

<file path=ppt/slides/_rels/slide5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png"/><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54.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18.tiff"/><Relationship Id="rId4" Type="http://schemas.openxmlformats.org/officeDocument/2006/relationships/diagramLayout" Target="../diagrams/layout3.xml"/><Relationship Id="rId9" Type="http://schemas.openxmlformats.org/officeDocument/2006/relationships/image" Target="../media/image107.png"/></Relationships>
</file>

<file path=ppt/slides/_rels/slide5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120.jpeg"/></Relationships>
</file>

<file path=ppt/slides/_rels/slide5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123.png"/><Relationship Id="rId4" Type="http://schemas.openxmlformats.org/officeDocument/2006/relationships/image" Target="../media/image122.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127.jpe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59.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notesSlide" Target="../notesSlides/notesSlide55.xml"/><Relationship Id="rId7"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13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60.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notesSlide" Target="../notesSlides/notesSlide56.xml"/><Relationship Id="rId7"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image" Target="../media/image131.png"/><Relationship Id="rId9" Type="http://schemas.openxmlformats.org/officeDocument/2006/relationships/image" Target="../media/image133.png"/></Relationships>
</file>

<file path=ppt/slides/_rels/slide61.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png"/><Relationship Id="rId7" Type="http://schemas.openxmlformats.org/officeDocument/2006/relationships/image" Target="../media/image133.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2.png"/><Relationship Id="rId9" Type="http://schemas.openxmlformats.org/officeDocument/2006/relationships/image" Target="../media/image137.jpeg"/></Relationships>
</file>

<file path=ppt/slides/_rels/slide6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openxmlformats.org/officeDocument/2006/relationships/image" Target="../media/image137.jpeg"/><Relationship Id="rId4" Type="http://schemas.openxmlformats.org/officeDocument/2006/relationships/image" Target="../media/image139.png"/></Relationships>
</file>

<file path=ppt/slides/_rels/slide6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41.png"/></Relationships>
</file>

<file path=ppt/slides/_rels/slide65.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13.png"/><Relationship Id="rId7" Type="http://schemas.openxmlformats.org/officeDocument/2006/relationships/image" Target="../media/image143.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2.jpeg"/><Relationship Id="rId9" Type="http://schemas.openxmlformats.org/officeDocument/2006/relationships/image" Target="../media/image145.png"/></Relationships>
</file>

<file path=ppt/slides/_rels/slide6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63.xml"/><Relationship Id="rId1" Type="http://schemas.openxmlformats.org/officeDocument/2006/relationships/slideLayout" Target="../slideLayouts/slideLayout3.xml"/><Relationship Id="rId5" Type="http://schemas.openxmlformats.org/officeDocument/2006/relationships/image" Target="../media/image149.jpeg"/><Relationship Id="rId4" Type="http://schemas.openxmlformats.org/officeDocument/2006/relationships/image" Target="../media/image148.jpeg"/></Relationships>
</file>

<file path=ppt/slides/_rels/slide6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64.xml"/><Relationship Id="rId1" Type="http://schemas.openxmlformats.org/officeDocument/2006/relationships/slideLayout" Target="../slideLayouts/slideLayout3.xml"/><Relationship Id="rId5" Type="http://schemas.openxmlformats.org/officeDocument/2006/relationships/image" Target="../media/image152.png"/><Relationship Id="rId4" Type="http://schemas.openxmlformats.org/officeDocument/2006/relationships/image" Target="../media/image151.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154.png"/></Relationships>
</file>

<file path=ppt/slides/_rels/slide72.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openxmlformats.org/officeDocument/2006/relationships/image" Target="../media/image155.png"/><Relationship Id="rId4" Type="http://schemas.openxmlformats.org/officeDocument/2006/relationships/image" Target="../media/image15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a:t>
            </a:r>
            <a:r>
              <a:rPr lang="en-US" dirty="0" err="1" smtClean="0"/>
              <a:t>Zynq</a:t>
            </a:r>
            <a:r>
              <a:rPr lang="en-US" dirty="0" smtClean="0"/>
              <a:t> Matters in Education</a:t>
            </a:r>
            <a:endParaRPr lang="en-US" dirty="0"/>
          </a:p>
        </p:txBody>
      </p:sp>
      <p:pic>
        <p:nvPicPr>
          <p:cNvPr id="5" name="Picture 4" descr="Zynq Chip.jpg"/>
          <p:cNvPicPr>
            <a:picLocks noChangeAspect="1"/>
          </p:cNvPicPr>
          <p:nvPr/>
        </p:nvPicPr>
        <p:blipFill>
          <a:blip r:embed="rId3" cstate="screen"/>
          <a:stretch>
            <a:fillRect/>
          </a:stretch>
        </p:blipFill>
        <p:spPr>
          <a:xfrm rot="10800000">
            <a:off x="696976" y="1085222"/>
            <a:ext cx="3089130" cy="4818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6" name="TextBox 25"/>
          <p:cNvSpPr txBox="1"/>
          <p:nvPr/>
        </p:nvSpPr>
        <p:spPr>
          <a:xfrm>
            <a:off x="4360985" y="1225899"/>
            <a:ext cx="4360984" cy="369332"/>
          </a:xfrm>
          <a:prstGeom prst="rect">
            <a:avLst/>
          </a:prstGeom>
          <a:noFill/>
        </p:spPr>
        <p:txBody>
          <a:bodyPr wrap="square" rtlCol="0">
            <a:spAutoFit/>
          </a:bodyPr>
          <a:lstStyle/>
          <a:p>
            <a:pPr defTabSz="457174">
              <a:buFont typeface="Arial" pitchFamily="34" charset="0"/>
              <a:buChar char="•"/>
            </a:pPr>
            <a:endParaRPr lang="en-US">
              <a:solidFill>
                <a:prstClr val="black"/>
              </a:solidFill>
            </a:endParaRPr>
          </a:p>
        </p:txBody>
      </p:sp>
      <p:sp>
        <p:nvSpPr>
          <p:cNvPr id="10" name="TextBox 9"/>
          <p:cNvSpPr txBox="1"/>
          <p:nvPr/>
        </p:nvSpPr>
        <p:spPr>
          <a:xfrm>
            <a:off x="4019341" y="1976353"/>
            <a:ext cx="5124659" cy="3416320"/>
          </a:xfrm>
          <a:prstGeom prst="rect">
            <a:avLst/>
          </a:prstGeom>
          <a:noFill/>
        </p:spPr>
        <p:txBody>
          <a:bodyPr wrap="square" rtlCol="0">
            <a:spAutoFit/>
          </a:bodyPr>
          <a:lstStyle/>
          <a:p>
            <a:pPr defTabSz="457174">
              <a:buFont typeface="Arial" pitchFamily="34" charset="0"/>
              <a:buChar char="•"/>
            </a:pPr>
            <a:r>
              <a:rPr lang="en-US" sz="2400" dirty="0" smtClean="0">
                <a:solidFill>
                  <a:prstClr val="black"/>
                </a:solidFill>
              </a:rPr>
              <a:t>Smaller Size, Lower Power</a:t>
            </a:r>
          </a:p>
          <a:p>
            <a:pPr defTabSz="457174">
              <a:buFont typeface="Arial" pitchFamily="34" charset="0"/>
              <a:buChar char="•"/>
            </a:pPr>
            <a:endParaRPr lang="en-US" sz="2400" dirty="0" smtClean="0">
              <a:solidFill>
                <a:prstClr val="black"/>
              </a:solidFill>
            </a:endParaRPr>
          </a:p>
          <a:p>
            <a:pPr defTabSz="457174">
              <a:buFont typeface="Arial" pitchFamily="34" charset="0"/>
              <a:buChar char="•"/>
            </a:pPr>
            <a:r>
              <a:rPr lang="en-US" sz="2400" dirty="0" smtClean="0">
                <a:solidFill>
                  <a:prstClr val="black"/>
                </a:solidFill>
              </a:rPr>
              <a:t>667 MHz Dual-Core ARM Cortex-A9 Processor</a:t>
            </a:r>
          </a:p>
          <a:p>
            <a:pPr defTabSz="457174">
              <a:buFont typeface="Arial" pitchFamily="34" charset="0"/>
              <a:buChar char="•"/>
            </a:pPr>
            <a:endParaRPr lang="en-US" sz="2400" dirty="0" smtClean="0">
              <a:solidFill>
                <a:prstClr val="black"/>
              </a:solidFill>
            </a:endParaRPr>
          </a:p>
          <a:p>
            <a:pPr defTabSz="457174">
              <a:buFont typeface="Arial" pitchFamily="34" charset="0"/>
              <a:buChar char="•"/>
            </a:pPr>
            <a:r>
              <a:rPr lang="en-US" sz="2400" dirty="0" smtClean="0">
                <a:solidFill>
                  <a:prstClr val="black"/>
                </a:solidFill>
              </a:rPr>
              <a:t>Artix-7 FPGA, 28k logic cells</a:t>
            </a:r>
          </a:p>
          <a:p>
            <a:pPr defTabSz="457174">
              <a:buFont typeface="Arial" pitchFamily="34" charset="0"/>
              <a:buChar char="•"/>
            </a:pPr>
            <a:endParaRPr lang="en-US" sz="2400" dirty="0" smtClean="0">
              <a:solidFill>
                <a:prstClr val="black"/>
              </a:solidFill>
            </a:endParaRPr>
          </a:p>
          <a:p>
            <a:pPr defTabSz="457174">
              <a:buFont typeface="Arial" pitchFamily="34" charset="0"/>
              <a:buChar char="•"/>
            </a:pPr>
            <a:r>
              <a:rPr lang="en-US" sz="2400" dirty="0" smtClean="0">
                <a:solidFill>
                  <a:prstClr val="black"/>
                </a:solidFill>
              </a:rPr>
              <a:t>16 DMA Channels</a:t>
            </a:r>
          </a:p>
          <a:p>
            <a:pPr defTabSz="457174"/>
            <a:endParaRPr lang="en-US" sz="2400" dirty="0">
              <a:solidFill>
                <a:prstClr val="black"/>
              </a:solidFill>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a:t>
            </a:r>
            <a:r>
              <a:rPr lang="en-US" dirty="0" err="1" smtClean="0"/>
              <a:t>Zynq</a:t>
            </a:r>
            <a:r>
              <a:rPr lang="en-US" dirty="0" smtClean="0"/>
              <a:t> </a:t>
            </a:r>
            <a:r>
              <a:rPr lang="en-US" b="1" dirty="0" smtClean="0"/>
              <a:t>Really</a:t>
            </a:r>
            <a:r>
              <a:rPr lang="en-US" i="1" dirty="0" smtClean="0"/>
              <a:t> </a:t>
            </a:r>
            <a:r>
              <a:rPr lang="en-US" dirty="0" smtClean="0"/>
              <a:t>Matters in Education</a:t>
            </a:r>
            <a:endParaRPr lang="en-US" dirty="0"/>
          </a:p>
        </p:txBody>
      </p:sp>
      <p:pic>
        <p:nvPicPr>
          <p:cNvPr id="5" name="Picture 4" descr="Zynq Chip.jpg"/>
          <p:cNvPicPr>
            <a:picLocks noChangeAspect="1"/>
          </p:cNvPicPr>
          <p:nvPr/>
        </p:nvPicPr>
        <p:blipFill>
          <a:blip r:embed="rId3" cstate="screen"/>
          <a:stretch>
            <a:fillRect/>
          </a:stretch>
        </p:blipFill>
        <p:spPr>
          <a:xfrm rot="10800000">
            <a:off x="696976" y="1085222"/>
            <a:ext cx="3089130" cy="4818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6" name="TextBox 25"/>
          <p:cNvSpPr txBox="1"/>
          <p:nvPr/>
        </p:nvSpPr>
        <p:spPr>
          <a:xfrm>
            <a:off x="4360985" y="1225899"/>
            <a:ext cx="4360984" cy="369332"/>
          </a:xfrm>
          <a:prstGeom prst="rect">
            <a:avLst/>
          </a:prstGeom>
          <a:noFill/>
        </p:spPr>
        <p:txBody>
          <a:bodyPr wrap="square" rtlCol="0">
            <a:spAutoFit/>
          </a:bodyPr>
          <a:lstStyle/>
          <a:p>
            <a:pPr defTabSz="457174">
              <a:buFont typeface="Arial" pitchFamily="34" charset="0"/>
              <a:buChar char="•"/>
            </a:pPr>
            <a:endParaRPr lang="en-US">
              <a:solidFill>
                <a:prstClr val="black"/>
              </a:solidFill>
            </a:endParaRPr>
          </a:p>
        </p:txBody>
      </p:sp>
      <p:sp>
        <p:nvSpPr>
          <p:cNvPr id="12" name="TextBox 11"/>
          <p:cNvSpPr txBox="1"/>
          <p:nvPr/>
        </p:nvSpPr>
        <p:spPr>
          <a:xfrm>
            <a:off x="3910971" y="1493056"/>
            <a:ext cx="5074418" cy="1477328"/>
          </a:xfrm>
          <a:prstGeom prst="rect">
            <a:avLst/>
          </a:prstGeom>
          <a:noFill/>
        </p:spPr>
        <p:txBody>
          <a:bodyPr wrap="square" rtlCol="0">
            <a:spAutoFit/>
          </a:bodyPr>
          <a:lstStyle/>
          <a:p>
            <a:pPr algn="ctr" defTabSz="457174"/>
            <a:r>
              <a:rPr lang="en-US" sz="4500" spc="-150" dirty="0" smtClean="0">
                <a:solidFill>
                  <a:srgbClr val="0A60A3"/>
                </a:solidFill>
                <a:cs typeface="Arial"/>
              </a:rPr>
              <a:t>Leading Industry Grade Technology</a:t>
            </a:r>
            <a:endParaRPr lang="en-US" dirty="0">
              <a:solidFill>
                <a:prstClr val="black"/>
              </a:solidFill>
            </a:endParaRPr>
          </a:p>
        </p:txBody>
      </p:sp>
      <p:pic>
        <p:nvPicPr>
          <p:cNvPr id="209921" name="Picture 1"/>
          <p:cNvPicPr>
            <a:picLocks noChangeAspect="1" noChangeArrowheads="1"/>
          </p:cNvPicPr>
          <p:nvPr/>
        </p:nvPicPr>
        <p:blipFill>
          <a:blip r:embed="rId4" cstate="screen"/>
          <a:srcRect/>
          <a:stretch>
            <a:fillRect/>
          </a:stretch>
        </p:blipFill>
        <p:spPr bwMode="auto">
          <a:xfrm>
            <a:off x="4858871" y="3104144"/>
            <a:ext cx="2971022" cy="1575433"/>
          </a:xfrm>
          <a:prstGeom prst="rect">
            <a:avLst/>
          </a:prstGeom>
          <a:noFill/>
          <a:ln w="9525">
            <a:noFill/>
            <a:miter lim="800000"/>
            <a:headEnd/>
            <a:tailEnd/>
          </a:ln>
        </p:spPr>
      </p:pic>
      <p:sp>
        <p:nvSpPr>
          <p:cNvPr id="7" name="TextBox 6"/>
          <p:cNvSpPr txBox="1"/>
          <p:nvPr/>
        </p:nvSpPr>
        <p:spPr>
          <a:xfrm>
            <a:off x="4052050" y="4661648"/>
            <a:ext cx="4643717" cy="1200329"/>
          </a:xfrm>
          <a:prstGeom prst="rect">
            <a:avLst/>
          </a:prstGeom>
          <a:noFill/>
        </p:spPr>
        <p:txBody>
          <a:bodyPr wrap="square" rtlCol="0">
            <a:spAutoFit/>
          </a:bodyPr>
          <a:lstStyle/>
          <a:p>
            <a:pPr algn="ctr"/>
            <a:r>
              <a:rPr lang="en-GB" sz="2400" dirty="0" smtClean="0">
                <a:solidFill>
                  <a:schemeClr val="tx1">
                    <a:lumMod val="65000"/>
                    <a:lumOff val="35000"/>
                  </a:schemeClr>
                </a:solidFill>
              </a:rPr>
              <a:t>The same technology is used in our latest industry and research ready Compact RIO  systems</a:t>
            </a:r>
            <a:endParaRPr lang="en-GB" sz="2400" dirty="0">
              <a:solidFill>
                <a:schemeClr val="tx1">
                  <a:lumMod val="65000"/>
                  <a:lumOff val="35000"/>
                </a:schemeClr>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9921"/>
                                        </p:tgtEl>
                                        <p:attrNameLst>
                                          <p:attrName>style.visibility</p:attrName>
                                        </p:attrNameLst>
                                      </p:cBhvr>
                                      <p:to>
                                        <p:strVal val="visible"/>
                                      </p:to>
                                    </p:set>
                                    <p:animEffect transition="in" filter="fade">
                                      <p:cBhvr>
                                        <p:cTn id="7" dur="2000"/>
                                        <p:tgtEl>
                                          <p:spTgt spid="2099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667429" y="71113"/>
            <a:ext cx="7245444" cy="964092"/>
          </a:xfrm>
        </p:spPr>
        <p:txBody>
          <a:bodyPr>
            <a:normAutofit/>
          </a:bodyPr>
          <a:lstStyle/>
          <a:p>
            <a:r>
              <a:rPr lang="en-GB" dirty="0" smtClean="0"/>
              <a:t>CompactRIO Applications</a:t>
            </a:r>
            <a:endParaRPr lang="en-GB" dirty="0"/>
          </a:p>
        </p:txBody>
      </p:sp>
      <p:grpSp>
        <p:nvGrpSpPr>
          <p:cNvPr id="22" name="Group 21"/>
          <p:cNvGrpSpPr/>
          <p:nvPr/>
        </p:nvGrpSpPr>
        <p:grpSpPr>
          <a:xfrm>
            <a:off x="0" y="1021978"/>
            <a:ext cx="9144000" cy="1620000"/>
            <a:chOff x="0" y="1021978"/>
            <a:chExt cx="9144000" cy="1620000"/>
          </a:xfrm>
        </p:grpSpPr>
        <p:sp>
          <p:nvSpPr>
            <p:cNvPr id="17" name="Rectangle 16"/>
            <p:cNvSpPr/>
            <p:nvPr/>
          </p:nvSpPr>
          <p:spPr>
            <a:xfrm>
              <a:off x="0" y="1021978"/>
              <a:ext cx="9144000" cy="162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p:cNvSpPr/>
            <p:nvPr/>
          </p:nvSpPr>
          <p:spPr>
            <a:xfrm>
              <a:off x="1864659" y="1563909"/>
              <a:ext cx="6705599" cy="369332"/>
            </a:xfrm>
            <a:prstGeom prst="rect">
              <a:avLst/>
            </a:prstGeom>
          </p:spPr>
          <p:txBody>
            <a:bodyPr wrap="square">
              <a:spAutoFit/>
            </a:bodyPr>
            <a:lstStyle/>
            <a:p>
              <a:pPr algn="ctr"/>
              <a:r>
                <a:rPr lang="en-GB" b="1" dirty="0" smtClean="0">
                  <a:solidFill>
                    <a:schemeClr val="bg1"/>
                  </a:solidFill>
                </a:rPr>
                <a:t>Controlling a Robotic Manipulator for Nuclear Decommissioning</a:t>
              </a:r>
              <a:endParaRPr lang="en-GB" b="1" dirty="0">
                <a:solidFill>
                  <a:schemeClr val="bg1"/>
                </a:solidFill>
              </a:endParaRPr>
            </a:p>
          </p:txBody>
        </p:sp>
        <p:pic>
          <p:nvPicPr>
            <p:cNvPr id="280580" name="Picture 4" descr="http://sine.ni.com/cms/images/casestudies/aimage.jpg?size"/>
            <p:cNvPicPr>
              <a:picLocks noChangeAspect="1" noChangeArrowheads="1"/>
            </p:cNvPicPr>
            <p:nvPr/>
          </p:nvPicPr>
          <p:blipFill>
            <a:blip r:embed="rId3" cstate="screen"/>
            <a:srcRect/>
            <a:stretch>
              <a:fillRect/>
            </a:stretch>
          </p:blipFill>
          <p:spPr bwMode="auto">
            <a:xfrm>
              <a:off x="340658" y="1129553"/>
              <a:ext cx="1398954" cy="1404000"/>
            </a:xfrm>
            <a:prstGeom prst="roundRect">
              <a:avLst>
                <a:gd name="adj" fmla="val 8594"/>
              </a:avLst>
            </a:prstGeom>
            <a:solidFill>
              <a:srgbClr val="FFFFFF">
                <a:shade val="85000"/>
              </a:srgbClr>
            </a:solidFill>
            <a:ln w="28575">
              <a:solidFill>
                <a:schemeClr val="bg1"/>
              </a:solidFill>
            </a:ln>
            <a:effectLst/>
          </p:spPr>
        </p:pic>
      </p:grpSp>
      <p:grpSp>
        <p:nvGrpSpPr>
          <p:cNvPr id="23" name="Group 22"/>
          <p:cNvGrpSpPr/>
          <p:nvPr/>
        </p:nvGrpSpPr>
        <p:grpSpPr>
          <a:xfrm>
            <a:off x="0" y="2770094"/>
            <a:ext cx="9144000" cy="1620000"/>
            <a:chOff x="0" y="2770094"/>
            <a:chExt cx="9144000" cy="1620000"/>
          </a:xfrm>
        </p:grpSpPr>
        <p:sp>
          <p:nvSpPr>
            <p:cNvPr id="20" name="Rectangle 19"/>
            <p:cNvSpPr/>
            <p:nvPr/>
          </p:nvSpPr>
          <p:spPr>
            <a:xfrm>
              <a:off x="0" y="2770094"/>
              <a:ext cx="9144000" cy="1620000"/>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80582" name="Picture 6" descr="http://sine.ni.com/cms/images/casestudies/resizedastonmartin.jpg?size"/>
            <p:cNvPicPr>
              <a:picLocks noChangeAspect="1" noChangeArrowheads="1"/>
            </p:cNvPicPr>
            <p:nvPr/>
          </p:nvPicPr>
          <p:blipFill>
            <a:blip r:embed="rId4" cstate="screen"/>
            <a:srcRect/>
            <a:stretch>
              <a:fillRect/>
            </a:stretch>
          </p:blipFill>
          <p:spPr bwMode="auto">
            <a:xfrm>
              <a:off x="322727" y="2958353"/>
              <a:ext cx="1362638" cy="1231200"/>
            </a:xfrm>
            <a:prstGeom prst="roundRect">
              <a:avLst>
                <a:gd name="adj" fmla="val 8594"/>
              </a:avLst>
            </a:prstGeom>
            <a:solidFill>
              <a:srgbClr val="FFFFFF">
                <a:shade val="85000"/>
              </a:srgbClr>
            </a:solidFill>
            <a:ln w="38100">
              <a:solidFill>
                <a:schemeClr val="bg1"/>
              </a:solidFill>
            </a:ln>
            <a:effectLst/>
          </p:spPr>
        </p:pic>
        <p:sp>
          <p:nvSpPr>
            <p:cNvPr id="12" name="Rectangle 11"/>
            <p:cNvSpPr/>
            <p:nvPr/>
          </p:nvSpPr>
          <p:spPr>
            <a:xfrm>
              <a:off x="1864658" y="3428569"/>
              <a:ext cx="6705599" cy="369332"/>
            </a:xfrm>
            <a:prstGeom prst="rect">
              <a:avLst/>
            </a:prstGeom>
          </p:spPr>
          <p:txBody>
            <a:bodyPr wrap="square">
              <a:spAutoFit/>
            </a:bodyPr>
            <a:lstStyle/>
            <a:p>
              <a:r>
                <a:rPr lang="en-GB" b="1" dirty="0" smtClean="0">
                  <a:solidFill>
                    <a:schemeClr val="bg1"/>
                  </a:solidFill>
                </a:rPr>
                <a:t>Tuning Aston Martin Engines for Endurance Races</a:t>
              </a:r>
              <a:endParaRPr lang="en-GB" b="1" dirty="0">
                <a:solidFill>
                  <a:schemeClr val="bg1"/>
                </a:solidFill>
              </a:endParaRPr>
            </a:p>
          </p:txBody>
        </p:sp>
      </p:grpSp>
      <p:grpSp>
        <p:nvGrpSpPr>
          <p:cNvPr id="24" name="Group 23"/>
          <p:cNvGrpSpPr/>
          <p:nvPr/>
        </p:nvGrpSpPr>
        <p:grpSpPr>
          <a:xfrm>
            <a:off x="0" y="4518209"/>
            <a:ext cx="9144000" cy="1620000"/>
            <a:chOff x="0" y="4518209"/>
            <a:chExt cx="9144000" cy="1620000"/>
          </a:xfrm>
        </p:grpSpPr>
        <p:sp>
          <p:nvSpPr>
            <p:cNvPr id="21" name="Rectangle 20"/>
            <p:cNvSpPr/>
            <p:nvPr/>
          </p:nvSpPr>
          <p:spPr>
            <a:xfrm>
              <a:off x="0" y="4518209"/>
              <a:ext cx="9144000" cy="162000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80584" name="Picture 8" descr="http://sine.ni.com/cms/images/casestudies/plasmadischargingresize.jpg?size"/>
            <p:cNvPicPr>
              <a:picLocks noChangeAspect="1" noChangeArrowheads="1"/>
            </p:cNvPicPr>
            <p:nvPr/>
          </p:nvPicPr>
          <p:blipFill>
            <a:blip r:embed="rId5" cstate="screen"/>
            <a:srcRect/>
            <a:stretch>
              <a:fillRect/>
            </a:stretch>
          </p:blipFill>
          <p:spPr bwMode="auto">
            <a:xfrm>
              <a:off x="340658" y="4715435"/>
              <a:ext cx="1322921" cy="1231200"/>
            </a:xfrm>
            <a:prstGeom prst="roundRect">
              <a:avLst>
                <a:gd name="adj" fmla="val 8594"/>
              </a:avLst>
            </a:prstGeom>
            <a:solidFill>
              <a:srgbClr val="FFFFFF">
                <a:shade val="85000"/>
              </a:srgbClr>
            </a:solidFill>
            <a:ln w="38100">
              <a:solidFill>
                <a:schemeClr val="bg1"/>
              </a:solidFill>
            </a:ln>
            <a:effectLst/>
          </p:spPr>
        </p:pic>
        <p:sp>
          <p:nvSpPr>
            <p:cNvPr id="14" name="Rectangle 13"/>
            <p:cNvSpPr/>
            <p:nvPr/>
          </p:nvSpPr>
          <p:spPr>
            <a:xfrm>
              <a:off x="1882589" y="5149790"/>
              <a:ext cx="6705599" cy="369332"/>
            </a:xfrm>
            <a:prstGeom prst="rect">
              <a:avLst/>
            </a:prstGeom>
          </p:spPr>
          <p:txBody>
            <a:bodyPr wrap="square">
              <a:spAutoFit/>
            </a:bodyPr>
            <a:lstStyle/>
            <a:p>
              <a:r>
                <a:rPr lang="en-GB" b="1" dirty="0" smtClean="0">
                  <a:solidFill>
                    <a:schemeClr val="bg1"/>
                  </a:solidFill>
                </a:rPr>
                <a:t>Plasma control in the world’s first bench top </a:t>
              </a:r>
              <a:r>
                <a:rPr lang="en-GB" b="1" dirty="0" err="1" smtClean="0">
                  <a:solidFill>
                    <a:schemeClr val="bg1"/>
                  </a:solidFill>
                </a:rPr>
                <a:t>Tokamak</a:t>
              </a:r>
              <a:r>
                <a:rPr lang="en-GB" b="1" dirty="0" smtClean="0">
                  <a:solidFill>
                    <a:schemeClr val="bg1"/>
                  </a:solidFill>
                </a:rPr>
                <a:t> </a:t>
              </a:r>
            </a:p>
          </p:txBody>
        </p:sp>
      </p:grpSp>
      <p:pic>
        <p:nvPicPr>
          <p:cNvPr id="26" name="Picture 1"/>
          <p:cNvPicPr>
            <a:picLocks noChangeAspect="1" noChangeArrowheads="1"/>
          </p:cNvPicPr>
          <p:nvPr/>
        </p:nvPicPr>
        <p:blipFill>
          <a:blip r:embed="rId6" cstate="screen"/>
          <a:srcRect/>
          <a:stretch>
            <a:fillRect/>
          </a:stretch>
        </p:blipFill>
        <p:spPr bwMode="auto">
          <a:xfrm>
            <a:off x="179290" y="143432"/>
            <a:ext cx="1420109" cy="7530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1021978"/>
            <a:ext cx="9144000" cy="1620000"/>
            <a:chOff x="0" y="1021978"/>
            <a:chExt cx="9144000" cy="1620000"/>
          </a:xfrm>
        </p:grpSpPr>
        <p:sp>
          <p:nvSpPr>
            <p:cNvPr id="17" name="Rectangle 16"/>
            <p:cNvSpPr/>
            <p:nvPr/>
          </p:nvSpPr>
          <p:spPr>
            <a:xfrm>
              <a:off x="0" y="1021978"/>
              <a:ext cx="9144000" cy="162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p:cNvSpPr/>
            <p:nvPr/>
          </p:nvSpPr>
          <p:spPr>
            <a:xfrm>
              <a:off x="1864659" y="1563909"/>
              <a:ext cx="6849035" cy="646331"/>
            </a:xfrm>
            <a:prstGeom prst="rect">
              <a:avLst/>
            </a:prstGeom>
          </p:spPr>
          <p:txBody>
            <a:bodyPr wrap="square">
              <a:spAutoFit/>
            </a:bodyPr>
            <a:lstStyle/>
            <a:p>
              <a:r>
                <a:rPr lang="en-GB" b="1" dirty="0" smtClean="0">
                  <a:solidFill>
                    <a:schemeClr val="bg1"/>
                  </a:solidFill>
                </a:rPr>
                <a:t>Controlling 70-Ton  Robotic Gripper Arms for Offshore Wind Turbine Construction </a:t>
              </a:r>
              <a:endParaRPr lang="en-GB" b="1" dirty="0">
                <a:solidFill>
                  <a:schemeClr val="bg1"/>
                </a:solidFill>
              </a:endParaRPr>
            </a:p>
          </p:txBody>
        </p:sp>
        <p:pic>
          <p:nvPicPr>
            <p:cNvPr id="286722" name="Picture 2" descr="http://sine.ni.com/cms/images/casestudies/gacsisca.jpg?size"/>
            <p:cNvPicPr>
              <a:picLocks noChangeAspect="1" noChangeArrowheads="1"/>
            </p:cNvPicPr>
            <p:nvPr/>
          </p:nvPicPr>
          <p:blipFill>
            <a:blip r:embed="rId3" cstate="screen"/>
            <a:srcRect/>
            <a:stretch>
              <a:fillRect/>
            </a:stretch>
          </p:blipFill>
          <p:spPr bwMode="auto">
            <a:xfrm>
              <a:off x="233082" y="1190094"/>
              <a:ext cx="1524000" cy="1325628"/>
            </a:xfrm>
            <a:prstGeom prst="roundRect">
              <a:avLst>
                <a:gd name="adj" fmla="val 8594"/>
              </a:avLst>
            </a:prstGeom>
            <a:solidFill>
              <a:srgbClr val="FFFFFF">
                <a:shade val="85000"/>
              </a:srgbClr>
            </a:solidFill>
            <a:ln w="38100">
              <a:solidFill>
                <a:schemeClr val="bg1"/>
              </a:solidFill>
            </a:ln>
            <a:effectLst/>
          </p:spPr>
        </p:pic>
      </p:grpSp>
      <p:grpSp>
        <p:nvGrpSpPr>
          <p:cNvPr id="16" name="Group 15"/>
          <p:cNvGrpSpPr/>
          <p:nvPr/>
        </p:nvGrpSpPr>
        <p:grpSpPr>
          <a:xfrm>
            <a:off x="0" y="2770094"/>
            <a:ext cx="9144000" cy="1620000"/>
            <a:chOff x="0" y="2770094"/>
            <a:chExt cx="9144000" cy="1620000"/>
          </a:xfrm>
        </p:grpSpPr>
        <p:sp>
          <p:nvSpPr>
            <p:cNvPr id="20" name="Rectangle 19"/>
            <p:cNvSpPr/>
            <p:nvPr/>
          </p:nvSpPr>
          <p:spPr>
            <a:xfrm>
              <a:off x="0" y="2770094"/>
              <a:ext cx="9144000" cy="1620000"/>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p:cNvSpPr/>
            <p:nvPr/>
          </p:nvSpPr>
          <p:spPr>
            <a:xfrm>
              <a:off x="1864658" y="3428569"/>
              <a:ext cx="6705599" cy="369332"/>
            </a:xfrm>
            <a:prstGeom prst="rect">
              <a:avLst/>
            </a:prstGeom>
          </p:spPr>
          <p:txBody>
            <a:bodyPr wrap="square">
              <a:spAutoFit/>
            </a:bodyPr>
            <a:lstStyle/>
            <a:p>
              <a:r>
                <a:rPr lang="en-GB" b="1" dirty="0" smtClean="0">
                  <a:solidFill>
                    <a:schemeClr val="bg1"/>
                  </a:solidFill>
                </a:rPr>
                <a:t>Measuring Biomechanical Stresses in Rugby Scrummaging </a:t>
              </a:r>
            </a:p>
          </p:txBody>
        </p:sp>
        <p:pic>
          <p:nvPicPr>
            <p:cNvPr id="286724" name="Picture 4" descr="http://sine.ni.com/cms/images/casestudies/scrummachine.jpg?size"/>
            <p:cNvPicPr>
              <a:picLocks noChangeAspect="1" noChangeArrowheads="1"/>
            </p:cNvPicPr>
            <p:nvPr/>
          </p:nvPicPr>
          <p:blipFill>
            <a:blip r:embed="rId4" cstate="screen"/>
            <a:srcRect/>
            <a:stretch>
              <a:fillRect/>
            </a:stretch>
          </p:blipFill>
          <p:spPr bwMode="auto">
            <a:xfrm>
              <a:off x="215153" y="2904566"/>
              <a:ext cx="1464422" cy="1347974"/>
            </a:xfrm>
            <a:prstGeom prst="roundRect">
              <a:avLst>
                <a:gd name="adj" fmla="val 8594"/>
              </a:avLst>
            </a:prstGeom>
            <a:solidFill>
              <a:srgbClr val="FFFFFF">
                <a:shade val="85000"/>
              </a:srgbClr>
            </a:solidFill>
            <a:ln w="38100">
              <a:solidFill>
                <a:schemeClr val="bg1"/>
              </a:solidFill>
            </a:ln>
            <a:effectLst/>
          </p:spPr>
        </p:pic>
      </p:grpSp>
      <p:grpSp>
        <p:nvGrpSpPr>
          <p:cNvPr id="24" name="Group 23"/>
          <p:cNvGrpSpPr/>
          <p:nvPr/>
        </p:nvGrpSpPr>
        <p:grpSpPr>
          <a:xfrm>
            <a:off x="0" y="4518209"/>
            <a:ext cx="9144000" cy="1620000"/>
            <a:chOff x="0" y="4518209"/>
            <a:chExt cx="9144000" cy="1620000"/>
          </a:xfrm>
        </p:grpSpPr>
        <p:sp>
          <p:nvSpPr>
            <p:cNvPr id="21" name="Rectangle 20"/>
            <p:cNvSpPr/>
            <p:nvPr/>
          </p:nvSpPr>
          <p:spPr>
            <a:xfrm>
              <a:off x="0" y="4518209"/>
              <a:ext cx="9144000" cy="162000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13"/>
            <p:cNvSpPr/>
            <p:nvPr/>
          </p:nvSpPr>
          <p:spPr>
            <a:xfrm>
              <a:off x="1882589" y="5006358"/>
              <a:ext cx="6705599" cy="646331"/>
            </a:xfrm>
            <a:prstGeom prst="rect">
              <a:avLst/>
            </a:prstGeom>
          </p:spPr>
          <p:txBody>
            <a:bodyPr wrap="square">
              <a:spAutoFit/>
            </a:bodyPr>
            <a:lstStyle/>
            <a:p>
              <a:r>
                <a:rPr lang="en-GB" b="1" dirty="0" smtClean="0">
                  <a:solidFill>
                    <a:schemeClr val="bg1"/>
                  </a:solidFill>
                </a:rPr>
                <a:t>Control and Monitor Community Generation Sources in Canada’s Smart Grid</a:t>
              </a:r>
            </a:p>
          </p:txBody>
        </p:sp>
        <p:pic>
          <p:nvPicPr>
            <p:cNvPr id="286726" name="Picture 6" descr="http://s7d5.scene7.com/is/image/ni/th_install?$newsModal$"/>
            <p:cNvPicPr>
              <a:picLocks noChangeAspect="1" noChangeArrowheads="1"/>
            </p:cNvPicPr>
            <p:nvPr/>
          </p:nvPicPr>
          <p:blipFill>
            <a:blip r:embed="rId5" cstate="screen"/>
            <a:srcRect/>
            <a:stretch>
              <a:fillRect/>
            </a:stretch>
          </p:blipFill>
          <p:spPr bwMode="auto">
            <a:xfrm>
              <a:off x="215155" y="4670610"/>
              <a:ext cx="1470210" cy="1296000"/>
            </a:xfrm>
            <a:prstGeom prst="roundRect">
              <a:avLst>
                <a:gd name="adj" fmla="val 8594"/>
              </a:avLst>
            </a:prstGeom>
            <a:solidFill>
              <a:srgbClr val="FFFFFF">
                <a:shade val="85000"/>
              </a:srgbClr>
            </a:solidFill>
            <a:ln w="38100">
              <a:solidFill>
                <a:schemeClr val="bg1"/>
              </a:solidFill>
            </a:ln>
            <a:effectLst/>
          </p:spPr>
        </p:pic>
      </p:grpSp>
      <p:sp>
        <p:nvSpPr>
          <p:cNvPr id="22" name="Title 1"/>
          <p:cNvSpPr>
            <a:spLocks noGrp="1"/>
          </p:cNvSpPr>
          <p:nvPr>
            <p:ph type="title"/>
          </p:nvPr>
        </p:nvSpPr>
        <p:spPr>
          <a:xfrm>
            <a:off x="1667429" y="71113"/>
            <a:ext cx="7245444" cy="964092"/>
          </a:xfrm>
        </p:spPr>
        <p:txBody>
          <a:bodyPr>
            <a:normAutofit/>
          </a:bodyPr>
          <a:lstStyle/>
          <a:p>
            <a:r>
              <a:rPr lang="en-GB" dirty="0" smtClean="0"/>
              <a:t>CompactRIO Applications</a:t>
            </a:r>
            <a:endParaRPr lang="en-GB" dirty="0"/>
          </a:p>
        </p:txBody>
      </p:sp>
      <p:pic>
        <p:nvPicPr>
          <p:cNvPr id="25" name="Picture 1"/>
          <p:cNvPicPr>
            <a:picLocks noChangeAspect="1" noChangeArrowheads="1"/>
          </p:cNvPicPr>
          <p:nvPr/>
        </p:nvPicPr>
        <p:blipFill>
          <a:blip r:embed="rId6" cstate="screen"/>
          <a:srcRect/>
          <a:stretch>
            <a:fillRect/>
          </a:stretch>
        </p:blipFill>
        <p:spPr bwMode="auto">
          <a:xfrm>
            <a:off x="179290" y="143432"/>
            <a:ext cx="1420109" cy="7530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descr="myRIO flat front image.jpg"/>
          <p:cNvPicPr>
            <a:picLocks noChangeAspect="1"/>
          </p:cNvPicPr>
          <p:nvPr/>
        </p:nvPicPr>
        <p:blipFill>
          <a:blip r:embed="rId3" cstate="screen"/>
          <a:srcRect/>
          <a:stretch>
            <a:fillRect/>
          </a:stretch>
        </p:blipFill>
        <p:spPr>
          <a:xfrm>
            <a:off x="1" y="699928"/>
            <a:ext cx="4536376" cy="5700872"/>
          </a:xfrm>
          <a:prstGeom prst="rect">
            <a:avLst/>
          </a:prstGeom>
        </p:spPr>
      </p:pic>
      <p:sp>
        <p:nvSpPr>
          <p:cNvPr id="2" name="Title 1"/>
          <p:cNvSpPr>
            <a:spLocks noGrp="1"/>
          </p:cNvSpPr>
          <p:nvPr>
            <p:ph type="title"/>
          </p:nvPr>
        </p:nvSpPr>
        <p:spPr/>
        <p:txBody>
          <a:bodyPr/>
          <a:lstStyle/>
          <a:p>
            <a:r>
              <a:rPr lang="en-US" dirty="0" smtClean="0"/>
              <a:t>NI myRIO Product Overview: Front View</a:t>
            </a:r>
            <a:endParaRPr lang="en-US" dirty="0"/>
          </a:p>
        </p:txBody>
      </p:sp>
      <p:sp>
        <p:nvSpPr>
          <p:cNvPr id="12" name="TextBox 11"/>
          <p:cNvSpPr txBox="1"/>
          <p:nvPr/>
        </p:nvSpPr>
        <p:spPr>
          <a:xfrm>
            <a:off x="4724400" y="3048000"/>
            <a:ext cx="2743200" cy="369332"/>
          </a:xfrm>
          <a:prstGeom prst="rect">
            <a:avLst/>
          </a:prstGeom>
          <a:noFill/>
        </p:spPr>
        <p:txBody>
          <a:bodyPr wrap="square" rtlCol="0">
            <a:spAutoFit/>
          </a:bodyPr>
          <a:lstStyle/>
          <a:p>
            <a:pPr defTabSz="457174"/>
            <a:r>
              <a:rPr lang="en-US" dirty="0" smtClean="0">
                <a:solidFill>
                  <a:prstClr val="black"/>
                </a:solidFill>
              </a:rPr>
              <a:t>User Defined LEDs</a:t>
            </a:r>
            <a:endParaRPr lang="en-US" dirty="0">
              <a:solidFill>
                <a:prstClr val="black"/>
              </a:solidFill>
            </a:endParaRPr>
          </a:p>
        </p:txBody>
      </p:sp>
      <p:sp>
        <p:nvSpPr>
          <p:cNvPr id="13" name="Right Bracket 12"/>
          <p:cNvSpPr/>
          <p:nvPr/>
        </p:nvSpPr>
        <p:spPr>
          <a:xfrm>
            <a:off x="4114800" y="2819400"/>
            <a:ext cx="76200" cy="838200"/>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74"/>
            <a:endParaRPr lang="en-US">
              <a:solidFill>
                <a:prstClr val="black"/>
              </a:solidFill>
            </a:endParaRPr>
          </a:p>
        </p:txBody>
      </p:sp>
      <p:cxnSp>
        <p:nvCxnSpPr>
          <p:cNvPr id="19" name="Straight Connector 18"/>
          <p:cNvCxnSpPr/>
          <p:nvPr/>
        </p:nvCxnSpPr>
        <p:spPr>
          <a:xfrm flipH="1">
            <a:off x="4191000" y="3200400"/>
            <a:ext cx="5334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View</a:t>
            </a:r>
            <a:endParaRPr lang="en-US" dirty="0"/>
          </a:p>
        </p:txBody>
      </p:sp>
      <p:pic>
        <p:nvPicPr>
          <p:cNvPr id="14" name="Content Placeholder 13" descr="myRIO back image.jpg"/>
          <p:cNvPicPr>
            <a:picLocks noGrp="1" noChangeAspect="1"/>
          </p:cNvPicPr>
          <p:nvPr>
            <p:ph idx="1"/>
          </p:nvPr>
        </p:nvPicPr>
        <p:blipFill>
          <a:blip r:embed="rId3" cstate="screen"/>
          <a:stretch>
            <a:fillRect/>
          </a:stretch>
        </p:blipFill>
        <p:spPr>
          <a:xfrm>
            <a:off x="473935" y="946275"/>
            <a:ext cx="3848683" cy="5476677"/>
          </a:xfrm>
          <a:prstGeom prst="rect">
            <a:avLst/>
          </a:prstGeom>
        </p:spPr>
      </p:pic>
      <p:cxnSp>
        <p:nvCxnSpPr>
          <p:cNvPr id="6" name="Straight Connector 5"/>
          <p:cNvCxnSpPr/>
          <p:nvPr/>
        </p:nvCxnSpPr>
        <p:spPr>
          <a:xfrm>
            <a:off x="2648197" y="1905000"/>
            <a:ext cx="1923803"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4572000" y="1716975"/>
            <a:ext cx="3048000" cy="369332"/>
          </a:xfrm>
          <a:prstGeom prst="rect">
            <a:avLst/>
          </a:prstGeom>
          <a:noFill/>
        </p:spPr>
        <p:txBody>
          <a:bodyPr wrap="square" rtlCol="0">
            <a:spAutoFit/>
          </a:bodyPr>
          <a:lstStyle/>
          <a:p>
            <a:pPr defTabSz="457174"/>
            <a:r>
              <a:rPr lang="en-US" dirty="0" smtClean="0">
                <a:solidFill>
                  <a:prstClr val="black"/>
                </a:solidFill>
              </a:rPr>
              <a:t>Built-in Accelerometer</a:t>
            </a:r>
            <a:endParaRPr lang="en-US" dirty="0">
              <a:solidFill>
                <a:prstClr val="black"/>
              </a:solidFill>
            </a:endParaRPr>
          </a:p>
        </p:txBody>
      </p:sp>
      <p:cxnSp>
        <p:nvCxnSpPr>
          <p:cNvPr id="9" name="Straight Connector 8"/>
          <p:cNvCxnSpPr/>
          <p:nvPr/>
        </p:nvCxnSpPr>
        <p:spPr>
          <a:xfrm>
            <a:off x="2895600" y="5708075"/>
            <a:ext cx="16764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572000" y="5503225"/>
            <a:ext cx="2209800" cy="381000"/>
          </a:xfrm>
          <a:prstGeom prst="rect">
            <a:avLst/>
          </a:prstGeom>
          <a:noFill/>
        </p:spPr>
        <p:txBody>
          <a:bodyPr wrap="square" rtlCol="0">
            <a:spAutoFit/>
          </a:bodyPr>
          <a:lstStyle/>
          <a:p>
            <a:pPr defTabSz="457174"/>
            <a:r>
              <a:rPr lang="en-US" dirty="0" smtClean="0">
                <a:solidFill>
                  <a:prstClr val="black"/>
                </a:solidFill>
              </a:rPr>
              <a:t>Getting Started</a:t>
            </a:r>
            <a:endParaRPr lang="en-US" dirty="0">
              <a:solidFill>
                <a:prstClr val="black"/>
              </a:solidFill>
            </a:endParaRPr>
          </a:p>
        </p:txBody>
      </p:sp>
      <p:cxnSp>
        <p:nvCxnSpPr>
          <p:cNvPr id="12" name="Straight Connector 11"/>
          <p:cNvCxnSpPr/>
          <p:nvPr/>
        </p:nvCxnSpPr>
        <p:spPr>
          <a:xfrm>
            <a:off x="2438400" y="5029200"/>
            <a:ext cx="2133600"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4572000" y="4824350"/>
            <a:ext cx="1828800" cy="369332"/>
          </a:xfrm>
          <a:prstGeom prst="rect">
            <a:avLst/>
          </a:prstGeom>
          <a:noFill/>
        </p:spPr>
        <p:txBody>
          <a:bodyPr wrap="square" rtlCol="0">
            <a:spAutoFit/>
          </a:bodyPr>
          <a:lstStyle/>
          <a:p>
            <a:pPr defTabSz="457174"/>
            <a:r>
              <a:rPr lang="en-US" dirty="0" smtClean="0">
                <a:solidFill>
                  <a:prstClr val="black"/>
                </a:solidFill>
              </a:rPr>
              <a:t>Mounting Holes</a:t>
            </a:r>
            <a:endParaRPr lang="en-US" dirty="0">
              <a:solidFill>
                <a:prstClr val="black"/>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View</a:t>
            </a:r>
            <a:endParaRPr lang="en-US" dirty="0"/>
          </a:p>
        </p:txBody>
      </p:sp>
      <p:sp>
        <p:nvSpPr>
          <p:cNvPr id="8" name="TextBox 7"/>
          <p:cNvSpPr txBox="1"/>
          <p:nvPr/>
        </p:nvSpPr>
        <p:spPr>
          <a:xfrm>
            <a:off x="1877704" y="5601272"/>
            <a:ext cx="2362200" cy="369332"/>
          </a:xfrm>
          <a:prstGeom prst="rect">
            <a:avLst/>
          </a:prstGeom>
          <a:noFill/>
        </p:spPr>
        <p:txBody>
          <a:bodyPr wrap="square" rtlCol="0">
            <a:spAutoFit/>
          </a:bodyPr>
          <a:lstStyle/>
          <a:p>
            <a:pPr algn="ctr" defTabSz="457174"/>
            <a:r>
              <a:rPr lang="en-US" dirty="0" smtClean="0">
                <a:solidFill>
                  <a:prstClr val="black"/>
                </a:solidFill>
              </a:rPr>
              <a:t>USB Port</a:t>
            </a:r>
            <a:endParaRPr lang="en-US" dirty="0">
              <a:solidFill>
                <a:prstClr val="black"/>
              </a:solidFill>
            </a:endParaRPr>
          </a:p>
        </p:txBody>
      </p:sp>
      <p:sp>
        <p:nvSpPr>
          <p:cNvPr id="11" name="TextBox 10"/>
          <p:cNvSpPr txBox="1"/>
          <p:nvPr/>
        </p:nvSpPr>
        <p:spPr>
          <a:xfrm>
            <a:off x="3058102" y="1459468"/>
            <a:ext cx="2590800" cy="369332"/>
          </a:xfrm>
          <a:prstGeom prst="rect">
            <a:avLst/>
          </a:prstGeom>
          <a:noFill/>
        </p:spPr>
        <p:txBody>
          <a:bodyPr wrap="square" rtlCol="0">
            <a:spAutoFit/>
          </a:bodyPr>
          <a:lstStyle/>
          <a:p>
            <a:pPr algn="ctr" defTabSz="457174"/>
            <a:r>
              <a:rPr lang="en-US" dirty="0" smtClean="0">
                <a:solidFill>
                  <a:prstClr val="black"/>
                </a:solidFill>
              </a:rPr>
              <a:t>Connection to PC</a:t>
            </a:r>
            <a:endParaRPr lang="en-US" dirty="0">
              <a:solidFill>
                <a:prstClr val="black"/>
              </a:solidFill>
            </a:endParaRPr>
          </a:p>
        </p:txBody>
      </p:sp>
      <p:sp>
        <p:nvSpPr>
          <p:cNvPr id="14" name="TextBox 13"/>
          <p:cNvSpPr txBox="1"/>
          <p:nvPr/>
        </p:nvSpPr>
        <p:spPr>
          <a:xfrm>
            <a:off x="4724400" y="5642216"/>
            <a:ext cx="1752600" cy="369332"/>
          </a:xfrm>
          <a:prstGeom prst="rect">
            <a:avLst/>
          </a:prstGeom>
          <a:noFill/>
        </p:spPr>
        <p:txBody>
          <a:bodyPr wrap="square" rtlCol="0">
            <a:spAutoFit/>
          </a:bodyPr>
          <a:lstStyle/>
          <a:p>
            <a:pPr algn="ctr" defTabSz="457174"/>
            <a:r>
              <a:rPr lang="en-US" dirty="0" smtClean="0">
                <a:solidFill>
                  <a:prstClr val="black"/>
                </a:solidFill>
              </a:rPr>
              <a:t>Power</a:t>
            </a:r>
            <a:endParaRPr lang="en-US" dirty="0">
              <a:solidFill>
                <a:prstClr val="black"/>
              </a:solidFill>
            </a:endParaRPr>
          </a:p>
        </p:txBody>
      </p:sp>
      <p:pic>
        <p:nvPicPr>
          <p:cNvPr id="12" name="Picture 11" descr="01171302.tif"/>
          <p:cNvPicPr>
            <a:picLocks noChangeAspect="1"/>
          </p:cNvPicPr>
          <p:nvPr/>
        </p:nvPicPr>
        <p:blipFill>
          <a:blip r:embed="rId3" cstate="screen"/>
          <a:stretch>
            <a:fillRect/>
          </a:stretch>
        </p:blipFill>
        <p:spPr>
          <a:xfrm>
            <a:off x="473934" y="2019868"/>
            <a:ext cx="8165592" cy="3001957"/>
          </a:xfrm>
          <a:prstGeom prst="rect">
            <a:avLst/>
          </a:prstGeom>
        </p:spPr>
      </p:pic>
      <p:cxnSp>
        <p:nvCxnSpPr>
          <p:cNvPr id="13" name="Straight Connector 12"/>
          <p:cNvCxnSpPr/>
          <p:nvPr/>
        </p:nvCxnSpPr>
        <p:spPr>
          <a:xfrm>
            <a:off x="5610100" y="4359336"/>
            <a:ext cx="0" cy="1241936"/>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3020704" y="4038677"/>
            <a:ext cx="0" cy="156259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4371933" y="1828800"/>
            <a:ext cx="0" cy="129540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ontent Placeholder 7" descr="myRIO MXP side image.jpg"/>
          <p:cNvPicPr>
            <a:picLocks noChangeAspect="1"/>
          </p:cNvPicPr>
          <p:nvPr/>
        </p:nvPicPr>
        <p:blipFill>
          <a:blip r:embed="rId3" cstate="screen"/>
          <a:stretch>
            <a:fillRect/>
          </a:stretch>
        </p:blipFill>
        <p:spPr>
          <a:xfrm>
            <a:off x="627016" y="2339677"/>
            <a:ext cx="7863841" cy="2159935"/>
          </a:xfrm>
          <a:prstGeom prst="rect">
            <a:avLst/>
          </a:prstGeom>
        </p:spPr>
      </p:pic>
      <p:sp>
        <p:nvSpPr>
          <p:cNvPr id="2" name="Title 1"/>
          <p:cNvSpPr>
            <a:spLocks noGrp="1"/>
          </p:cNvSpPr>
          <p:nvPr>
            <p:ph type="title"/>
          </p:nvPr>
        </p:nvSpPr>
        <p:spPr/>
        <p:txBody>
          <a:bodyPr/>
          <a:lstStyle/>
          <a:p>
            <a:r>
              <a:rPr lang="en-US" dirty="0" smtClean="0"/>
              <a:t>NI myRIO Expansion Port (MXP)</a:t>
            </a:r>
            <a:endParaRPr lang="en-US" dirty="0"/>
          </a:p>
        </p:txBody>
      </p:sp>
      <p:sp>
        <p:nvSpPr>
          <p:cNvPr id="15" name="TextBox 14"/>
          <p:cNvSpPr txBox="1"/>
          <p:nvPr/>
        </p:nvSpPr>
        <p:spPr>
          <a:xfrm>
            <a:off x="304800" y="2133600"/>
            <a:ext cx="914400" cy="369332"/>
          </a:xfrm>
          <a:prstGeom prst="rect">
            <a:avLst/>
          </a:prstGeom>
          <a:noFill/>
        </p:spPr>
        <p:txBody>
          <a:bodyPr wrap="square" rtlCol="0">
            <a:spAutoFit/>
          </a:bodyPr>
          <a:lstStyle/>
          <a:p>
            <a:pPr algn="ctr" defTabSz="457174"/>
            <a:r>
              <a:rPr lang="en-US" dirty="0" smtClean="0">
                <a:solidFill>
                  <a:prstClr val="black"/>
                </a:solidFill>
              </a:rPr>
              <a:t>4 AI</a:t>
            </a:r>
            <a:endParaRPr lang="en-US" dirty="0">
              <a:solidFill>
                <a:prstClr val="black"/>
              </a:solidFill>
            </a:endParaRPr>
          </a:p>
        </p:txBody>
      </p:sp>
      <p:cxnSp>
        <p:nvCxnSpPr>
          <p:cNvPr id="17" name="Straight Connector 16"/>
          <p:cNvCxnSpPr/>
          <p:nvPr/>
        </p:nvCxnSpPr>
        <p:spPr>
          <a:xfrm flipV="1">
            <a:off x="2133600" y="3440668"/>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447800" y="4355068"/>
            <a:ext cx="914400" cy="369332"/>
          </a:xfrm>
          <a:prstGeom prst="rect">
            <a:avLst/>
          </a:prstGeom>
          <a:noFill/>
        </p:spPr>
        <p:txBody>
          <a:bodyPr wrap="square" rtlCol="0">
            <a:spAutoFit/>
          </a:bodyPr>
          <a:lstStyle/>
          <a:p>
            <a:pPr algn="ctr" defTabSz="457174"/>
            <a:r>
              <a:rPr lang="en-US" dirty="0" smtClean="0">
                <a:solidFill>
                  <a:prstClr val="black"/>
                </a:solidFill>
              </a:rPr>
              <a:t>2 AO</a:t>
            </a:r>
            <a:endParaRPr lang="en-US" dirty="0">
              <a:solidFill>
                <a:prstClr val="black"/>
              </a:solidFill>
            </a:endParaRPr>
          </a:p>
        </p:txBody>
      </p:sp>
      <p:cxnSp>
        <p:nvCxnSpPr>
          <p:cNvPr id="22" name="Straight Connector 21"/>
          <p:cNvCxnSpPr/>
          <p:nvPr/>
        </p:nvCxnSpPr>
        <p:spPr>
          <a:xfrm flipV="1">
            <a:off x="3173104" y="3440668"/>
            <a:ext cx="0" cy="2373278"/>
          </a:xfrm>
          <a:prstGeom prst="line">
            <a:avLst/>
          </a:prstGeom>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549856" y="5813946"/>
            <a:ext cx="1219200" cy="369332"/>
          </a:xfrm>
          <a:prstGeom prst="rect">
            <a:avLst/>
          </a:prstGeom>
          <a:noFill/>
        </p:spPr>
        <p:txBody>
          <a:bodyPr wrap="square" rtlCol="0">
            <a:spAutoFit/>
          </a:bodyPr>
          <a:lstStyle/>
          <a:p>
            <a:pPr algn="ctr" defTabSz="457174"/>
            <a:r>
              <a:rPr lang="en-US" dirty="0" smtClean="0">
                <a:solidFill>
                  <a:prstClr val="black"/>
                </a:solidFill>
              </a:rPr>
              <a:t>3 PWMs</a:t>
            </a:r>
            <a:endParaRPr lang="en-US" dirty="0">
              <a:solidFill>
                <a:prstClr val="black"/>
              </a:solidFill>
            </a:endParaRPr>
          </a:p>
        </p:txBody>
      </p:sp>
      <p:cxnSp>
        <p:nvCxnSpPr>
          <p:cNvPr id="26" name="Straight Connector 25"/>
          <p:cNvCxnSpPr/>
          <p:nvPr/>
        </p:nvCxnSpPr>
        <p:spPr>
          <a:xfrm>
            <a:off x="2487304" y="3440668"/>
            <a:ext cx="0" cy="1752600"/>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02848" y="5193268"/>
            <a:ext cx="2286000" cy="369332"/>
          </a:xfrm>
          <a:prstGeom prst="rect">
            <a:avLst/>
          </a:prstGeom>
          <a:noFill/>
        </p:spPr>
        <p:txBody>
          <a:bodyPr wrap="square" rtlCol="0">
            <a:spAutoFit/>
          </a:bodyPr>
          <a:lstStyle/>
          <a:p>
            <a:pPr algn="ctr" defTabSz="457174"/>
            <a:r>
              <a:rPr lang="en-US" dirty="0" smtClean="0">
                <a:solidFill>
                  <a:prstClr val="black"/>
                </a:solidFill>
              </a:rPr>
              <a:t>1 Quad Encoder</a:t>
            </a:r>
            <a:endParaRPr lang="en-US" dirty="0">
              <a:solidFill>
                <a:prstClr val="black"/>
              </a:solidFill>
            </a:endParaRPr>
          </a:p>
        </p:txBody>
      </p:sp>
      <p:cxnSp>
        <p:nvCxnSpPr>
          <p:cNvPr id="30" name="Straight Connector 29"/>
          <p:cNvCxnSpPr/>
          <p:nvPr/>
        </p:nvCxnSpPr>
        <p:spPr>
          <a:xfrm>
            <a:off x="3581400" y="3516868"/>
            <a:ext cx="0" cy="773668"/>
          </a:xfrm>
          <a:prstGeom prst="line">
            <a:avLst/>
          </a:prstGeom>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2479344" y="4355068"/>
            <a:ext cx="2286000" cy="369332"/>
          </a:xfrm>
          <a:prstGeom prst="rect">
            <a:avLst/>
          </a:prstGeom>
          <a:noFill/>
        </p:spPr>
        <p:txBody>
          <a:bodyPr wrap="square" rtlCol="0">
            <a:spAutoFit/>
          </a:bodyPr>
          <a:lstStyle/>
          <a:p>
            <a:pPr algn="ctr" defTabSz="457174"/>
            <a:r>
              <a:rPr lang="en-US" dirty="0" smtClean="0">
                <a:solidFill>
                  <a:prstClr val="black"/>
                </a:solidFill>
              </a:rPr>
              <a:t>1 UART</a:t>
            </a:r>
            <a:endParaRPr lang="en-US" dirty="0">
              <a:solidFill>
                <a:prstClr val="black"/>
              </a:solidFill>
            </a:endParaRPr>
          </a:p>
        </p:txBody>
      </p:sp>
      <p:cxnSp>
        <p:nvCxnSpPr>
          <p:cNvPr id="32" name="Straight Connector 31"/>
          <p:cNvCxnSpPr/>
          <p:nvPr/>
        </p:nvCxnSpPr>
        <p:spPr>
          <a:xfrm>
            <a:off x="4343400" y="3516868"/>
            <a:ext cx="0" cy="1078468"/>
          </a:xfrm>
          <a:prstGeom prst="line">
            <a:avLst/>
          </a:prstGeom>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4038600" y="4659868"/>
            <a:ext cx="1143000" cy="369332"/>
          </a:xfrm>
          <a:prstGeom prst="rect">
            <a:avLst/>
          </a:prstGeom>
          <a:noFill/>
        </p:spPr>
        <p:txBody>
          <a:bodyPr wrap="square" rtlCol="0">
            <a:spAutoFit/>
          </a:bodyPr>
          <a:lstStyle/>
          <a:p>
            <a:pPr algn="ctr" defTabSz="457174"/>
            <a:r>
              <a:rPr lang="en-US" dirty="0" smtClean="0">
                <a:solidFill>
                  <a:prstClr val="black"/>
                </a:solidFill>
              </a:rPr>
              <a:t>1 SPI</a:t>
            </a:r>
            <a:endParaRPr lang="en-US" dirty="0">
              <a:solidFill>
                <a:prstClr val="black"/>
              </a:solidFill>
            </a:endParaRPr>
          </a:p>
        </p:txBody>
      </p:sp>
      <p:sp>
        <p:nvSpPr>
          <p:cNvPr id="34" name="TextBox 33"/>
          <p:cNvSpPr txBox="1"/>
          <p:nvPr/>
        </p:nvSpPr>
        <p:spPr>
          <a:xfrm>
            <a:off x="3810000" y="5541710"/>
            <a:ext cx="1143000" cy="369332"/>
          </a:xfrm>
          <a:prstGeom prst="rect">
            <a:avLst/>
          </a:prstGeom>
          <a:noFill/>
        </p:spPr>
        <p:txBody>
          <a:bodyPr wrap="square" rtlCol="0">
            <a:spAutoFit/>
          </a:bodyPr>
          <a:lstStyle/>
          <a:p>
            <a:pPr algn="ctr" defTabSz="457174"/>
            <a:r>
              <a:rPr lang="en-US" dirty="0" smtClean="0">
                <a:solidFill>
                  <a:prstClr val="black"/>
                </a:solidFill>
              </a:rPr>
              <a:t>1 I2C</a:t>
            </a:r>
            <a:endParaRPr lang="en-US" dirty="0">
              <a:solidFill>
                <a:prstClr val="black"/>
              </a:solidFill>
            </a:endParaRPr>
          </a:p>
        </p:txBody>
      </p:sp>
      <p:cxnSp>
        <p:nvCxnSpPr>
          <p:cNvPr id="35" name="Straight Connector 34"/>
          <p:cNvCxnSpPr/>
          <p:nvPr/>
        </p:nvCxnSpPr>
        <p:spPr>
          <a:xfrm flipV="1">
            <a:off x="4114800" y="3380112"/>
            <a:ext cx="0" cy="21824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Elbow Connector 36"/>
          <p:cNvCxnSpPr/>
          <p:nvPr/>
        </p:nvCxnSpPr>
        <p:spPr>
          <a:xfrm>
            <a:off x="990600" y="2314700"/>
            <a:ext cx="914400" cy="914400"/>
          </a:xfrm>
          <a:prstGeom prst="bentConnector3">
            <a:avLst>
              <a:gd name="adj1" fmla="val 35715"/>
            </a:avLst>
          </a:prstGeom>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flipV="1">
            <a:off x="914400" y="3521818"/>
            <a:ext cx="914400" cy="914400"/>
          </a:xfrm>
          <a:prstGeom prst="bentConnector3">
            <a:avLst>
              <a:gd name="adj1" fmla="val 35715"/>
            </a:avLst>
          </a:prstGeom>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183075" y="4278868"/>
            <a:ext cx="838200" cy="381000"/>
          </a:xfrm>
          <a:prstGeom prst="rect">
            <a:avLst/>
          </a:prstGeom>
          <a:noFill/>
        </p:spPr>
        <p:txBody>
          <a:bodyPr wrap="square" rtlCol="0">
            <a:spAutoFit/>
          </a:bodyPr>
          <a:lstStyle/>
          <a:p>
            <a:pPr defTabSz="457174"/>
            <a:r>
              <a:rPr lang="en-US" dirty="0" smtClean="0">
                <a:solidFill>
                  <a:prstClr val="black"/>
                </a:solidFill>
              </a:rPr>
              <a:t>6 DIO</a:t>
            </a:r>
            <a:endParaRPr lang="en-US" dirty="0">
              <a:solidFill>
                <a:prstClr val="black"/>
              </a:solidFill>
            </a:endParaRPr>
          </a:p>
        </p:txBody>
      </p:sp>
      <p:sp>
        <p:nvSpPr>
          <p:cNvPr id="56" name="Right Bracket 55"/>
          <p:cNvSpPr/>
          <p:nvPr/>
        </p:nvSpPr>
        <p:spPr>
          <a:xfrm rot="16200000">
            <a:off x="5943600" y="1282044"/>
            <a:ext cx="228600" cy="2667000"/>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74"/>
            <a:endParaRPr lang="en-US">
              <a:solidFill>
                <a:prstClr val="black"/>
              </a:solidFill>
            </a:endParaRPr>
          </a:p>
        </p:txBody>
      </p:sp>
      <p:sp>
        <p:nvSpPr>
          <p:cNvPr id="57" name="TextBox 56"/>
          <p:cNvSpPr txBox="1"/>
          <p:nvPr/>
        </p:nvSpPr>
        <p:spPr>
          <a:xfrm>
            <a:off x="4953000" y="2106596"/>
            <a:ext cx="2133600" cy="381000"/>
          </a:xfrm>
          <a:prstGeom prst="rect">
            <a:avLst/>
          </a:prstGeom>
          <a:noFill/>
        </p:spPr>
        <p:txBody>
          <a:bodyPr wrap="square" rtlCol="0">
            <a:spAutoFit/>
          </a:bodyPr>
          <a:lstStyle/>
          <a:p>
            <a:pPr algn="ctr" defTabSz="457174"/>
            <a:r>
              <a:rPr lang="en-US" dirty="0" smtClean="0">
                <a:solidFill>
                  <a:prstClr val="black"/>
                </a:solidFill>
              </a:rPr>
              <a:t>MXP B</a:t>
            </a:r>
            <a:endParaRPr lang="en-US" dirty="0">
              <a:solidFill>
                <a:prstClr val="black"/>
              </a:solidFill>
            </a:endParaRPr>
          </a:p>
        </p:txBody>
      </p:sp>
      <p:pic>
        <p:nvPicPr>
          <p:cNvPr id="6146" name="Picture 2" descr="http://images.studica.com/images/product/National-Instruments-students-ni-labview-mydaq/57Multisim_200x.gif"/>
          <p:cNvPicPr>
            <a:picLocks noChangeAspect="1" noChangeArrowheads="1"/>
          </p:cNvPicPr>
          <p:nvPr/>
        </p:nvPicPr>
        <p:blipFill>
          <a:blip r:embed="rId4" cstate="screen"/>
          <a:srcRect/>
          <a:stretch>
            <a:fillRect/>
          </a:stretch>
        </p:blipFill>
        <p:spPr bwMode="auto">
          <a:xfrm>
            <a:off x="7924800" y="228600"/>
            <a:ext cx="1060393" cy="1114426"/>
          </a:xfrm>
          <a:prstGeom prst="rect">
            <a:avLst/>
          </a:prstGeom>
          <a:noFill/>
        </p:spPr>
      </p:pic>
      <p:sp>
        <p:nvSpPr>
          <p:cNvPr id="28" name="TextBox 27"/>
          <p:cNvSpPr txBox="1"/>
          <p:nvPr/>
        </p:nvSpPr>
        <p:spPr>
          <a:xfrm>
            <a:off x="3468800" y="1502713"/>
            <a:ext cx="2781869" cy="369332"/>
          </a:xfrm>
          <a:prstGeom prst="rect">
            <a:avLst/>
          </a:prstGeom>
          <a:noFill/>
        </p:spPr>
        <p:txBody>
          <a:bodyPr wrap="square" rtlCol="0">
            <a:spAutoFit/>
          </a:bodyPr>
          <a:lstStyle/>
          <a:p>
            <a:pPr defTabSz="457174"/>
            <a:r>
              <a:rPr lang="en-US" dirty="0" smtClean="0">
                <a:solidFill>
                  <a:prstClr val="black"/>
                </a:solidFill>
              </a:rPr>
              <a:t>Identical Connectors</a:t>
            </a:r>
            <a:endParaRPr lang="en-US" dirty="0">
              <a:solidFill>
                <a:prstClr val="black"/>
              </a:solidFill>
            </a:endParaRPr>
          </a:p>
        </p:txBody>
      </p:sp>
      <p:sp>
        <p:nvSpPr>
          <p:cNvPr id="36" name="Right Bracket 35"/>
          <p:cNvSpPr/>
          <p:nvPr/>
        </p:nvSpPr>
        <p:spPr>
          <a:xfrm rot="16200000">
            <a:off x="2877408" y="1276080"/>
            <a:ext cx="228600" cy="2667000"/>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174"/>
            <a:endParaRPr lang="en-US">
              <a:solidFill>
                <a:prstClr val="black"/>
              </a:solidFill>
            </a:endParaRPr>
          </a:p>
        </p:txBody>
      </p:sp>
      <p:sp>
        <p:nvSpPr>
          <p:cNvPr id="38" name="TextBox 37"/>
          <p:cNvSpPr txBox="1"/>
          <p:nvPr/>
        </p:nvSpPr>
        <p:spPr>
          <a:xfrm>
            <a:off x="1922043" y="2135182"/>
            <a:ext cx="2133600" cy="381000"/>
          </a:xfrm>
          <a:prstGeom prst="rect">
            <a:avLst/>
          </a:prstGeom>
          <a:noFill/>
        </p:spPr>
        <p:txBody>
          <a:bodyPr wrap="square" rtlCol="0">
            <a:spAutoFit/>
          </a:bodyPr>
          <a:lstStyle/>
          <a:p>
            <a:pPr algn="ctr" defTabSz="457174"/>
            <a:r>
              <a:rPr lang="en-US" dirty="0" smtClean="0">
                <a:solidFill>
                  <a:prstClr val="black"/>
                </a:solidFill>
              </a:rPr>
              <a:t>MXP A</a:t>
            </a:r>
            <a:endParaRPr lang="en-US" dirty="0">
              <a:solidFill>
                <a:prstClr val="black"/>
              </a:soli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NI </a:t>
            </a:r>
            <a:r>
              <a:rPr lang="en-US" dirty="0" err="1" smtClean="0"/>
              <a:t>miniSystems</a:t>
            </a:r>
            <a:r>
              <a:rPr lang="en-US" dirty="0" smtClean="0"/>
              <a:t> Port (MSP)</a:t>
            </a:r>
            <a:endParaRPr lang="en-US" dirty="0"/>
          </a:p>
        </p:txBody>
      </p:sp>
      <p:pic>
        <p:nvPicPr>
          <p:cNvPr id="4" name="Content Placeholder 3" descr="myRIO MSP Connector.jpg"/>
          <p:cNvPicPr>
            <a:picLocks noGrp="1" noChangeAspect="1"/>
          </p:cNvPicPr>
          <p:nvPr>
            <p:ph idx="1"/>
          </p:nvPr>
        </p:nvPicPr>
        <p:blipFill>
          <a:blip r:embed="rId3" cstate="screen">
            <a:clrChange>
              <a:clrFrom>
                <a:srgbClr val="FFFFFF"/>
              </a:clrFrom>
              <a:clrTo>
                <a:srgbClr val="FFFFFF">
                  <a:alpha val="0"/>
                </a:srgbClr>
              </a:clrTo>
            </a:clrChange>
          </a:blip>
          <a:stretch>
            <a:fillRect/>
          </a:stretch>
        </p:blipFill>
        <p:spPr>
          <a:xfrm>
            <a:off x="477838" y="1650338"/>
            <a:ext cx="8166100" cy="1871398"/>
          </a:xfrm>
        </p:spPr>
      </p:pic>
      <p:pic>
        <p:nvPicPr>
          <p:cNvPr id="6" name="Picture 5" descr="mydaq2.tif"/>
          <p:cNvPicPr>
            <a:picLocks noChangeAspect="1"/>
          </p:cNvPicPr>
          <p:nvPr/>
        </p:nvPicPr>
        <p:blipFill>
          <a:blip r:embed="rId4" cstate="screen">
            <a:clrChange>
              <a:clrFrom>
                <a:srgbClr val="FFFFFF"/>
              </a:clrFrom>
              <a:clrTo>
                <a:srgbClr val="FFFFFF">
                  <a:alpha val="0"/>
                </a:srgbClr>
              </a:clrTo>
            </a:clrChange>
          </a:blip>
          <a:stretch>
            <a:fillRect/>
          </a:stretch>
        </p:blipFill>
        <p:spPr>
          <a:xfrm>
            <a:off x="152400" y="3905250"/>
            <a:ext cx="8382000" cy="1773259"/>
          </a:xfrm>
          <a:prstGeom prst="rect">
            <a:avLst/>
          </a:prstGeom>
        </p:spPr>
      </p:pic>
      <p:sp>
        <p:nvSpPr>
          <p:cNvPr id="5" name="Title 1"/>
          <p:cNvSpPr txBox="1">
            <a:spLocks/>
          </p:cNvSpPr>
          <p:nvPr/>
        </p:nvSpPr>
        <p:spPr>
          <a:xfrm>
            <a:off x="609600" y="304800"/>
            <a:ext cx="8229600" cy="1143000"/>
          </a:xfrm>
          <a:prstGeom prst="rect">
            <a:avLst/>
          </a:prstGeom>
        </p:spPr>
        <p:txBody>
          <a:bodyPr vert="horz" lIns="91440" tIns="45720" rIns="91440" bIns="45720" rtlCol="0" anchor="ctr">
            <a:normAutofit/>
          </a:bodyPr>
          <a:lstStyle/>
          <a:p>
            <a:pPr algn="ctr">
              <a:spcBef>
                <a:spcPct val="0"/>
              </a:spcBef>
              <a:defRPr/>
            </a:pPr>
            <a:endParaRPr lang="en-US" sz="3600" dirty="0">
              <a:solidFill>
                <a:prstClr val="white"/>
              </a:solidFill>
              <a:latin typeface="Univers Com 45 Light" pitchFamily="34" charset="0"/>
            </a:endParaRPr>
          </a:p>
        </p:txBody>
      </p:sp>
      <p:pic>
        <p:nvPicPr>
          <p:cNvPr id="8" name="Picture 2" descr="http://images.studica.com/images/product/National-Instruments-students-ni-labview-mydaq/57Multisim_200x.gif"/>
          <p:cNvPicPr>
            <a:picLocks noChangeAspect="1" noChangeArrowheads="1"/>
          </p:cNvPicPr>
          <p:nvPr/>
        </p:nvPicPr>
        <p:blipFill>
          <a:blip r:embed="rId5" cstate="screen"/>
          <a:srcRect/>
          <a:stretch>
            <a:fillRect/>
          </a:stretch>
        </p:blipFill>
        <p:spPr bwMode="auto">
          <a:xfrm>
            <a:off x="7924800" y="228600"/>
            <a:ext cx="1060393" cy="1114426"/>
          </a:xfrm>
          <a:prstGeom prst="rect">
            <a:avLst/>
          </a:prstGeom>
          <a:noFill/>
        </p:spPr>
      </p:pic>
    </p:spTree>
    <p:extLst>
      <p:ext uri="{BB962C8B-B14F-4D97-AF65-F5344CB8AC3E}">
        <p14:creationId xmlns:p14="http://schemas.microsoft.com/office/powerpoint/2010/main" xmlns="" val="321499608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Introduction to NI LabVIEW</a:t>
            </a:r>
            <a:endParaRPr lang="en-US" dirty="0"/>
          </a:p>
        </p:txBody>
      </p:sp>
      <p:sp>
        <p:nvSpPr>
          <p:cNvPr id="5" name="TextBox 4"/>
          <p:cNvSpPr txBox="1"/>
          <p:nvPr/>
        </p:nvSpPr>
        <p:spPr>
          <a:xfrm>
            <a:off x="345187" y="6477000"/>
            <a:ext cx="1864613" cy="276999"/>
          </a:xfrm>
          <a:prstGeom prst="rect">
            <a:avLst/>
          </a:prstGeom>
          <a:noFill/>
        </p:spPr>
        <p:txBody>
          <a:bodyPr wrap="none" rtlCol="0">
            <a:spAutoFit/>
          </a:bodyPr>
          <a:lstStyle/>
          <a:p>
            <a:r>
              <a:rPr lang="en-US" sz="1200" dirty="0" smtClean="0"/>
              <a:t>ni.com/students/learn-</a:t>
            </a:r>
            <a:r>
              <a:rPr lang="en-US" sz="1200" dirty="0" err="1" smtClean="0"/>
              <a:t>rio</a:t>
            </a:r>
            <a:endParaRPr lang="en-US" sz="1200" dirty="0"/>
          </a:p>
        </p:txBody>
      </p:sp>
    </p:spTree>
    <p:extLst>
      <p:ext uri="{BB962C8B-B14F-4D97-AF65-F5344CB8AC3E}">
        <p14:creationId xmlns="" xmlns:p14="http://schemas.microsoft.com/office/powerpoint/2010/main" val="148504912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48200" y="4495800"/>
            <a:ext cx="4419600" cy="2133600"/>
          </a:xfrm>
        </p:spPr>
        <p:txBody>
          <a:bodyPr/>
          <a:lstStyle/>
          <a:p>
            <a:r>
              <a:rPr lang="en-US" sz="5400" dirty="0" smtClean="0">
                <a:solidFill>
                  <a:schemeClr val="tx2"/>
                </a:solidFill>
              </a:rPr>
              <a:t>NI </a:t>
            </a:r>
            <a:r>
              <a:rPr lang="en-US" sz="5400" dirty="0" err="1" smtClean="0">
                <a:solidFill>
                  <a:schemeClr val="tx2"/>
                </a:solidFill>
              </a:rPr>
              <a:t>myRIO</a:t>
            </a:r>
            <a:endParaRPr lang="en-US" sz="5400" dirty="0" smtClean="0">
              <a:solidFill>
                <a:schemeClr val="tx2"/>
              </a:solidFill>
            </a:endParaRPr>
          </a:p>
          <a:p>
            <a:r>
              <a:rPr lang="en-US" i="1" dirty="0" smtClean="0">
                <a:solidFill>
                  <a:schemeClr val="tx2"/>
                </a:solidFill>
              </a:rPr>
              <a:t>Design Real Systems, Fast</a:t>
            </a:r>
            <a:endParaRPr lang="en-US" i="1" dirty="0">
              <a:solidFill>
                <a:schemeClr val="tx2"/>
              </a:solidFill>
            </a:endParaRPr>
          </a:p>
        </p:txBody>
      </p:sp>
      <p:pic>
        <p:nvPicPr>
          <p:cNvPr id="4" name="Picture 3" descr="myRIO_2013_06.jpg"/>
          <p:cNvPicPr>
            <a:picLocks noChangeAspect="1"/>
          </p:cNvPicPr>
          <p:nvPr/>
        </p:nvPicPr>
        <p:blipFill>
          <a:blip r:embed="rId3" cstate="screen"/>
          <a:stretch>
            <a:fillRect/>
          </a:stretch>
        </p:blipFill>
        <p:spPr>
          <a:xfrm>
            <a:off x="0" y="0"/>
            <a:ext cx="4572000" cy="6858000"/>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2"/>
          <p:cNvSpPr/>
          <p:nvPr/>
        </p:nvSpPr>
        <p:spPr>
          <a:xfrm rot="10800000">
            <a:off x="1196450" y="4664074"/>
            <a:ext cx="6739176" cy="1404428"/>
          </a:xfrm>
          <a:custGeom>
            <a:avLst/>
            <a:gdLst>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192620 h 2222500"/>
              <a:gd name="connsiteX1" fmla="*/ 78320 w 7607300"/>
              <a:gd name="connsiteY1" fmla="*/ 114300 h 2222500"/>
              <a:gd name="connsiteX2" fmla="*/ 3854450 w 7607300"/>
              <a:gd name="connsiteY2" fmla="*/ 0 h 2222500"/>
              <a:gd name="connsiteX3" fmla="*/ 7528980 w 7607300"/>
              <a:gd name="connsiteY3" fmla="*/ 114300 h 2222500"/>
              <a:gd name="connsiteX4" fmla="*/ 7607300 w 7607300"/>
              <a:gd name="connsiteY4" fmla="*/ 192620 h 2222500"/>
              <a:gd name="connsiteX5" fmla="*/ 7607300 w 7607300"/>
              <a:gd name="connsiteY5" fmla="*/ 2144180 h 2222500"/>
              <a:gd name="connsiteX6" fmla="*/ 7528980 w 7607300"/>
              <a:gd name="connsiteY6" fmla="*/ 2222500 h 2222500"/>
              <a:gd name="connsiteX7" fmla="*/ 78320 w 7607300"/>
              <a:gd name="connsiteY7" fmla="*/ 2222500 h 2222500"/>
              <a:gd name="connsiteX8" fmla="*/ 0 w 7607300"/>
              <a:gd name="connsiteY8" fmla="*/ 2144180 h 2222500"/>
              <a:gd name="connsiteX9" fmla="*/ 0 w 7607300"/>
              <a:gd name="connsiteY9" fmla="*/ 192620 h 2222500"/>
              <a:gd name="connsiteX0" fmla="*/ 0 w 7607300"/>
              <a:gd name="connsiteY0" fmla="*/ 148170 h 2178050"/>
              <a:gd name="connsiteX1" fmla="*/ 78320 w 7607300"/>
              <a:gd name="connsiteY1" fmla="*/ 69850 h 2178050"/>
              <a:gd name="connsiteX2" fmla="*/ 38163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607300"/>
              <a:gd name="connsiteY0" fmla="*/ 148170 h 2178050"/>
              <a:gd name="connsiteX1" fmla="*/ 78320 w 7607300"/>
              <a:gd name="connsiteY1" fmla="*/ 69850 h 2178050"/>
              <a:gd name="connsiteX2" fmla="*/ 37909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755712"/>
              <a:gd name="connsiteY0" fmla="*/ 148238 h 2178118"/>
              <a:gd name="connsiteX1" fmla="*/ 78320 w 7755712"/>
              <a:gd name="connsiteY1" fmla="*/ 69918 h 2178118"/>
              <a:gd name="connsiteX2" fmla="*/ 3790950 w 7755712"/>
              <a:gd name="connsiteY2" fmla="*/ 68 h 2178118"/>
              <a:gd name="connsiteX3" fmla="*/ 7467600 w 7755712"/>
              <a:gd name="connsiteY3" fmla="*/ 57218 h 2178118"/>
              <a:gd name="connsiteX4" fmla="*/ 7528980 w 7755712"/>
              <a:gd name="connsiteY4" fmla="*/ 69918 h 2178118"/>
              <a:gd name="connsiteX5" fmla="*/ 7607300 w 7755712"/>
              <a:gd name="connsiteY5" fmla="*/ 148238 h 2178118"/>
              <a:gd name="connsiteX6" fmla="*/ 7607300 w 7755712"/>
              <a:gd name="connsiteY6" fmla="*/ 2099798 h 2178118"/>
              <a:gd name="connsiteX7" fmla="*/ 7528980 w 7755712"/>
              <a:gd name="connsiteY7" fmla="*/ 2178118 h 2178118"/>
              <a:gd name="connsiteX8" fmla="*/ 78320 w 7755712"/>
              <a:gd name="connsiteY8" fmla="*/ 2178118 h 2178118"/>
              <a:gd name="connsiteX9" fmla="*/ 0 w 7755712"/>
              <a:gd name="connsiteY9" fmla="*/ 2099798 h 2178118"/>
              <a:gd name="connsiteX10" fmla="*/ 0 w 7755712"/>
              <a:gd name="connsiteY10"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622 h 2178502"/>
              <a:gd name="connsiteX1" fmla="*/ 78320 w 7755712"/>
              <a:gd name="connsiteY1" fmla="*/ 70302 h 2178502"/>
              <a:gd name="connsiteX2" fmla="*/ 152400 w 7755712"/>
              <a:gd name="connsiteY2" fmla="*/ 63952 h 2178502"/>
              <a:gd name="connsiteX3" fmla="*/ 3790950 w 7755712"/>
              <a:gd name="connsiteY3" fmla="*/ 452 h 2178502"/>
              <a:gd name="connsiteX4" fmla="*/ 7467600 w 7755712"/>
              <a:gd name="connsiteY4" fmla="*/ 57602 h 2178502"/>
              <a:gd name="connsiteX5" fmla="*/ 7528980 w 7755712"/>
              <a:gd name="connsiteY5" fmla="*/ 70302 h 2178502"/>
              <a:gd name="connsiteX6" fmla="*/ 7607300 w 7755712"/>
              <a:gd name="connsiteY6" fmla="*/ 148622 h 2178502"/>
              <a:gd name="connsiteX7" fmla="*/ 7607300 w 7755712"/>
              <a:gd name="connsiteY7" fmla="*/ 2100182 h 2178502"/>
              <a:gd name="connsiteX8" fmla="*/ 7528980 w 7755712"/>
              <a:gd name="connsiteY8" fmla="*/ 2178502 h 2178502"/>
              <a:gd name="connsiteX9" fmla="*/ 78320 w 7755712"/>
              <a:gd name="connsiteY9" fmla="*/ 2178502 h 2178502"/>
              <a:gd name="connsiteX10" fmla="*/ 0 w 7755712"/>
              <a:gd name="connsiteY10" fmla="*/ 2100182 h 2178502"/>
              <a:gd name="connsiteX11" fmla="*/ 0 w 7755712"/>
              <a:gd name="connsiteY11" fmla="*/ 148622 h 2178502"/>
              <a:gd name="connsiteX0" fmla="*/ 0 w 7755712"/>
              <a:gd name="connsiteY0" fmla="*/ 192687 h 2222567"/>
              <a:gd name="connsiteX1" fmla="*/ 78320 w 7755712"/>
              <a:gd name="connsiteY1" fmla="*/ 114367 h 2222567"/>
              <a:gd name="connsiteX2" fmla="*/ 152400 w 7755712"/>
              <a:gd name="connsiteY2" fmla="*/ 108017 h 2222567"/>
              <a:gd name="connsiteX3" fmla="*/ 3771900 w 7755712"/>
              <a:gd name="connsiteY3" fmla="*/ 67 h 2222567"/>
              <a:gd name="connsiteX4" fmla="*/ 7467600 w 7755712"/>
              <a:gd name="connsiteY4" fmla="*/ 101667 h 2222567"/>
              <a:gd name="connsiteX5" fmla="*/ 7528980 w 7755712"/>
              <a:gd name="connsiteY5" fmla="*/ 114367 h 2222567"/>
              <a:gd name="connsiteX6" fmla="*/ 7607300 w 7755712"/>
              <a:gd name="connsiteY6" fmla="*/ 192687 h 2222567"/>
              <a:gd name="connsiteX7" fmla="*/ 7607300 w 7755712"/>
              <a:gd name="connsiteY7" fmla="*/ 2144247 h 2222567"/>
              <a:gd name="connsiteX8" fmla="*/ 7528980 w 7755712"/>
              <a:gd name="connsiteY8" fmla="*/ 2222567 h 2222567"/>
              <a:gd name="connsiteX9" fmla="*/ 78320 w 7755712"/>
              <a:gd name="connsiteY9" fmla="*/ 2222567 h 2222567"/>
              <a:gd name="connsiteX10" fmla="*/ 0 w 7755712"/>
              <a:gd name="connsiteY10" fmla="*/ 2144247 h 2222567"/>
              <a:gd name="connsiteX11" fmla="*/ 0 w 7755712"/>
              <a:gd name="connsiteY11" fmla="*/ 192687 h 2222567"/>
              <a:gd name="connsiteX0" fmla="*/ 0 w 7755712"/>
              <a:gd name="connsiteY0" fmla="*/ 196425 h 2226305"/>
              <a:gd name="connsiteX1" fmla="*/ 78320 w 7755712"/>
              <a:gd name="connsiteY1" fmla="*/ 118105 h 2226305"/>
              <a:gd name="connsiteX2" fmla="*/ 152400 w 7755712"/>
              <a:gd name="connsiteY2" fmla="*/ 111755 h 2226305"/>
              <a:gd name="connsiteX3" fmla="*/ 3771900 w 7755712"/>
              <a:gd name="connsiteY3" fmla="*/ 3805 h 2226305"/>
              <a:gd name="connsiteX4" fmla="*/ 7467600 w 7755712"/>
              <a:gd name="connsiteY4" fmla="*/ 105405 h 2226305"/>
              <a:gd name="connsiteX5" fmla="*/ 7528980 w 7755712"/>
              <a:gd name="connsiteY5" fmla="*/ 118105 h 2226305"/>
              <a:gd name="connsiteX6" fmla="*/ 7607300 w 7755712"/>
              <a:gd name="connsiteY6" fmla="*/ 196425 h 2226305"/>
              <a:gd name="connsiteX7" fmla="*/ 7607300 w 7755712"/>
              <a:gd name="connsiteY7" fmla="*/ 2147985 h 2226305"/>
              <a:gd name="connsiteX8" fmla="*/ 7528980 w 7755712"/>
              <a:gd name="connsiteY8" fmla="*/ 2226305 h 2226305"/>
              <a:gd name="connsiteX9" fmla="*/ 78320 w 7755712"/>
              <a:gd name="connsiteY9" fmla="*/ 2226305 h 2226305"/>
              <a:gd name="connsiteX10" fmla="*/ 0 w 7755712"/>
              <a:gd name="connsiteY10" fmla="*/ 2147985 h 2226305"/>
              <a:gd name="connsiteX11" fmla="*/ 0 w 7755712"/>
              <a:gd name="connsiteY11" fmla="*/ 196425 h 2226305"/>
              <a:gd name="connsiteX0" fmla="*/ 0 w 7607300"/>
              <a:gd name="connsiteY0" fmla="*/ 196425 h 2226305"/>
              <a:gd name="connsiteX1" fmla="*/ 78320 w 7607300"/>
              <a:gd name="connsiteY1" fmla="*/ 118105 h 2226305"/>
              <a:gd name="connsiteX2" fmla="*/ 152400 w 7607300"/>
              <a:gd name="connsiteY2" fmla="*/ 111755 h 2226305"/>
              <a:gd name="connsiteX3" fmla="*/ 3771900 w 7607300"/>
              <a:gd name="connsiteY3" fmla="*/ 3805 h 2226305"/>
              <a:gd name="connsiteX4" fmla="*/ 7467600 w 7607300"/>
              <a:gd name="connsiteY4" fmla="*/ 105405 h 2226305"/>
              <a:gd name="connsiteX5" fmla="*/ 7528980 w 7607300"/>
              <a:gd name="connsiteY5" fmla="*/ 118105 h 2226305"/>
              <a:gd name="connsiteX6" fmla="*/ 7607300 w 7607300"/>
              <a:gd name="connsiteY6" fmla="*/ 196425 h 2226305"/>
              <a:gd name="connsiteX7" fmla="*/ 7607300 w 7607300"/>
              <a:gd name="connsiteY7" fmla="*/ 2147985 h 2226305"/>
              <a:gd name="connsiteX8" fmla="*/ 7528980 w 7607300"/>
              <a:gd name="connsiteY8" fmla="*/ 2226305 h 2226305"/>
              <a:gd name="connsiteX9" fmla="*/ 78320 w 7607300"/>
              <a:gd name="connsiteY9" fmla="*/ 2226305 h 2226305"/>
              <a:gd name="connsiteX10" fmla="*/ 0 w 7607300"/>
              <a:gd name="connsiteY10" fmla="*/ 2147985 h 2226305"/>
              <a:gd name="connsiteX11" fmla="*/ 0 w 7607300"/>
              <a:gd name="connsiteY11" fmla="*/ 196425 h 2226305"/>
              <a:gd name="connsiteX0" fmla="*/ 0 w 7607300"/>
              <a:gd name="connsiteY0" fmla="*/ 178963 h 2208843"/>
              <a:gd name="connsiteX1" fmla="*/ 78320 w 7607300"/>
              <a:gd name="connsiteY1" fmla="*/ 100643 h 2208843"/>
              <a:gd name="connsiteX2" fmla="*/ 152400 w 7607300"/>
              <a:gd name="connsiteY2" fmla="*/ 94293 h 2208843"/>
              <a:gd name="connsiteX3" fmla="*/ 3778250 w 7607300"/>
              <a:gd name="connsiteY3" fmla="*/ 5393 h 2208843"/>
              <a:gd name="connsiteX4" fmla="*/ 7467600 w 7607300"/>
              <a:gd name="connsiteY4" fmla="*/ 87943 h 2208843"/>
              <a:gd name="connsiteX5" fmla="*/ 7528980 w 7607300"/>
              <a:gd name="connsiteY5" fmla="*/ 100643 h 2208843"/>
              <a:gd name="connsiteX6" fmla="*/ 7607300 w 7607300"/>
              <a:gd name="connsiteY6" fmla="*/ 178963 h 2208843"/>
              <a:gd name="connsiteX7" fmla="*/ 7607300 w 7607300"/>
              <a:gd name="connsiteY7" fmla="*/ 2130523 h 2208843"/>
              <a:gd name="connsiteX8" fmla="*/ 7528980 w 7607300"/>
              <a:gd name="connsiteY8" fmla="*/ 2208843 h 2208843"/>
              <a:gd name="connsiteX9" fmla="*/ 78320 w 7607300"/>
              <a:gd name="connsiteY9" fmla="*/ 2208843 h 2208843"/>
              <a:gd name="connsiteX10" fmla="*/ 0 w 7607300"/>
              <a:gd name="connsiteY10" fmla="*/ 2130523 h 2208843"/>
              <a:gd name="connsiteX11" fmla="*/ 0 w 7607300"/>
              <a:gd name="connsiteY11" fmla="*/ 178963 h 2208843"/>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3917685 w 7607300"/>
              <a:gd name="connsiteY8" fmla="*/ 224794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78320 w 7607300"/>
              <a:gd name="connsiteY9" fmla="*/ 225429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6205 w 7607300"/>
              <a:gd name="connsiteY10" fmla="*/ 1471121 h 2286041"/>
              <a:gd name="connsiteX11" fmla="*/ 0 w 7607300"/>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4106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86505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286003 h 2477589"/>
              <a:gd name="connsiteX10" fmla="*/ 6205 w 7613505"/>
              <a:gd name="connsiteY10" fmla="*/ 1471083 h 2477589"/>
              <a:gd name="connsiteX11" fmla="*/ 0 w 7613505"/>
              <a:gd name="connsiteY11" fmla="*/ 224373 h 2477589"/>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472800 h 2477589"/>
              <a:gd name="connsiteX10" fmla="*/ 6205 w 7613505"/>
              <a:gd name="connsiteY10" fmla="*/ 1471083 h 2477589"/>
              <a:gd name="connsiteX11" fmla="*/ 0 w 7613505"/>
              <a:gd name="connsiteY11" fmla="*/ 224373 h 2477589"/>
              <a:gd name="connsiteX0" fmla="*/ 4279842 w 7613505"/>
              <a:gd name="connsiteY0" fmla="*/ 2477589 h 2581045"/>
              <a:gd name="connsiteX1" fmla="*/ 3286505 w 7613505"/>
              <a:gd name="connsiteY1" fmla="*/ 2472800 h 2581045"/>
              <a:gd name="connsiteX2" fmla="*/ 6205 w 7613505"/>
              <a:gd name="connsiteY2" fmla="*/ 1471083 h 2581045"/>
              <a:gd name="connsiteX3" fmla="*/ 0 w 7613505"/>
              <a:gd name="connsiteY3" fmla="*/ 224373 h 2581045"/>
              <a:gd name="connsiteX4" fmla="*/ 78320 w 7613505"/>
              <a:gd name="connsiteY4" fmla="*/ 146053 h 2581045"/>
              <a:gd name="connsiteX5" fmla="*/ 152400 w 7613505"/>
              <a:gd name="connsiteY5" fmla="*/ 139703 h 2581045"/>
              <a:gd name="connsiteX6" fmla="*/ 3778250 w 7613505"/>
              <a:gd name="connsiteY6" fmla="*/ 3 h 2581045"/>
              <a:gd name="connsiteX7" fmla="*/ 7467600 w 7613505"/>
              <a:gd name="connsiteY7" fmla="*/ 136528 h 2581045"/>
              <a:gd name="connsiteX8" fmla="*/ 7528980 w 7613505"/>
              <a:gd name="connsiteY8" fmla="*/ 146053 h 2581045"/>
              <a:gd name="connsiteX9" fmla="*/ 7607300 w 7613505"/>
              <a:gd name="connsiteY9" fmla="*/ 224373 h 2581045"/>
              <a:gd name="connsiteX10" fmla="*/ 7613505 w 7613505"/>
              <a:gd name="connsiteY10" fmla="*/ 1477433 h 2581045"/>
              <a:gd name="connsiteX11" fmla="*/ 4380936 w 7613505"/>
              <a:gd name="connsiteY11" fmla="*/ 2581045 h 2581045"/>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92011 w 7613505"/>
              <a:gd name="connsiteY11" fmla="*/ 2384669 h 2477589"/>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63929 w 7613505"/>
              <a:gd name="connsiteY11" fmla="*/ 2437355 h 2477589"/>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37355 h 2472800"/>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63929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7970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0949 w 7613505"/>
              <a:gd name="connsiteY10" fmla="*/ 2464896 h 2472800"/>
              <a:gd name="connsiteX0" fmla="*/ 3286505 w 7613505"/>
              <a:gd name="connsiteY0" fmla="*/ 2472800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286505 w 7613505"/>
              <a:gd name="connsiteY0" fmla="*/ 2472800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3706 w 7613505"/>
              <a:gd name="connsiteY0" fmla="*/ 2469358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0106 w 7613505"/>
              <a:gd name="connsiteY0" fmla="*/ 2476243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0106 w 7607801"/>
              <a:gd name="connsiteY0" fmla="*/ 2476243 h 2486000"/>
              <a:gd name="connsiteX1" fmla="*/ 6205 w 7607801"/>
              <a:gd name="connsiteY1" fmla="*/ 1471083 h 2486000"/>
              <a:gd name="connsiteX2" fmla="*/ 0 w 7607801"/>
              <a:gd name="connsiteY2" fmla="*/ 224373 h 2486000"/>
              <a:gd name="connsiteX3" fmla="*/ 78320 w 7607801"/>
              <a:gd name="connsiteY3" fmla="*/ 146053 h 2486000"/>
              <a:gd name="connsiteX4" fmla="*/ 152400 w 7607801"/>
              <a:gd name="connsiteY4" fmla="*/ 139703 h 2486000"/>
              <a:gd name="connsiteX5" fmla="*/ 3778250 w 7607801"/>
              <a:gd name="connsiteY5" fmla="*/ 3 h 2486000"/>
              <a:gd name="connsiteX6" fmla="*/ 7467600 w 7607801"/>
              <a:gd name="connsiteY6" fmla="*/ 136528 h 2486000"/>
              <a:gd name="connsiteX7" fmla="*/ 7528980 w 7607801"/>
              <a:gd name="connsiteY7" fmla="*/ 146053 h 2486000"/>
              <a:gd name="connsiteX8" fmla="*/ 7607300 w 7607801"/>
              <a:gd name="connsiteY8" fmla="*/ 224373 h 2486000"/>
              <a:gd name="connsiteX9" fmla="*/ 7606304 w 7607801"/>
              <a:gd name="connsiteY9" fmla="*/ 1477433 h 2486000"/>
              <a:gd name="connsiteX10" fmla="*/ 4274098 w 7607801"/>
              <a:gd name="connsiteY10" fmla="*/ 2486000 h 2486000"/>
              <a:gd name="connsiteX0" fmla="*/ 3290106 w 7607801"/>
              <a:gd name="connsiteY0" fmla="*/ 2476243 h 2476243"/>
              <a:gd name="connsiteX1" fmla="*/ 6205 w 7607801"/>
              <a:gd name="connsiteY1" fmla="*/ 1471083 h 2476243"/>
              <a:gd name="connsiteX2" fmla="*/ 0 w 7607801"/>
              <a:gd name="connsiteY2" fmla="*/ 224373 h 2476243"/>
              <a:gd name="connsiteX3" fmla="*/ 78320 w 7607801"/>
              <a:gd name="connsiteY3" fmla="*/ 146053 h 2476243"/>
              <a:gd name="connsiteX4" fmla="*/ 152400 w 7607801"/>
              <a:gd name="connsiteY4" fmla="*/ 139703 h 2476243"/>
              <a:gd name="connsiteX5" fmla="*/ 3778250 w 7607801"/>
              <a:gd name="connsiteY5" fmla="*/ 3 h 2476243"/>
              <a:gd name="connsiteX6" fmla="*/ 7467600 w 7607801"/>
              <a:gd name="connsiteY6" fmla="*/ 136528 h 2476243"/>
              <a:gd name="connsiteX7" fmla="*/ 7528980 w 7607801"/>
              <a:gd name="connsiteY7" fmla="*/ 146053 h 2476243"/>
              <a:gd name="connsiteX8" fmla="*/ 7607300 w 7607801"/>
              <a:gd name="connsiteY8" fmla="*/ 224373 h 2476243"/>
              <a:gd name="connsiteX9" fmla="*/ 7606304 w 7607801"/>
              <a:gd name="connsiteY9" fmla="*/ 1477433 h 2476243"/>
              <a:gd name="connsiteX10" fmla="*/ 4274098 w 7607801"/>
              <a:gd name="connsiteY10" fmla="*/ 2448134 h 2476243"/>
              <a:gd name="connsiteX0" fmla="*/ 3290106 w 7607801"/>
              <a:gd name="connsiteY0" fmla="*/ 2476243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43302 w 7607801"/>
              <a:gd name="connsiteY0" fmla="*/ 2441819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68504 w 7607801"/>
              <a:gd name="connsiteY0" fmla="*/ 2472801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68504 w 7607801"/>
              <a:gd name="connsiteY0" fmla="*/ 2472801 h 2472801"/>
              <a:gd name="connsiteX1" fmla="*/ 6205 w 7607801"/>
              <a:gd name="connsiteY1" fmla="*/ 1471083 h 2472801"/>
              <a:gd name="connsiteX2" fmla="*/ 0 w 7607801"/>
              <a:gd name="connsiteY2" fmla="*/ 224373 h 2472801"/>
              <a:gd name="connsiteX3" fmla="*/ 78320 w 7607801"/>
              <a:gd name="connsiteY3" fmla="*/ 146053 h 2472801"/>
              <a:gd name="connsiteX4" fmla="*/ 152400 w 7607801"/>
              <a:gd name="connsiteY4" fmla="*/ 139703 h 2472801"/>
              <a:gd name="connsiteX5" fmla="*/ 3778250 w 7607801"/>
              <a:gd name="connsiteY5" fmla="*/ 3 h 2472801"/>
              <a:gd name="connsiteX6" fmla="*/ 7467600 w 7607801"/>
              <a:gd name="connsiteY6" fmla="*/ 136528 h 2472801"/>
              <a:gd name="connsiteX7" fmla="*/ 7528980 w 7607801"/>
              <a:gd name="connsiteY7" fmla="*/ 146053 h 2472801"/>
              <a:gd name="connsiteX8" fmla="*/ 7607300 w 7607801"/>
              <a:gd name="connsiteY8" fmla="*/ 224373 h 2472801"/>
              <a:gd name="connsiteX9" fmla="*/ 7606304 w 7607801"/>
              <a:gd name="connsiteY9" fmla="*/ 1477433 h 2472801"/>
              <a:gd name="connsiteX10" fmla="*/ 4284899 w 7607801"/>
              <a:gd name="connsiteY10" fmla="*/ 2451576 h 2472801"/>
              <a:gd name="connsiteX0" fmla="*/ 3268504 w 7607801"/>
              <a:gd name="connsiteY0" fmla="*/ 2472801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88500 w 7607801"/>
              <a:gd name="connsiteY10" fmla="*/ 2479115 h 2479115"/>
              <a:gd name="connsiteX0" fmla="*/ 6205 w 7607801"/>
              <a:gd name="connsiteY0" fmla="*/ 1471083 h 2479115"/>
              <a:gd name="connsiteX1" fmla="*/ 0 w 7607801"/>
              <a:gd name="connsiteY1" fmla="*/ 224373 h 2479115"/>
              <a:gd name="connsiteX2" fmla="*/ 78320 w 7607801"/>
              <a:gd name="connsiteY2" fmla="*/ 146053 h 2479115"/>
              <a:gd name="connsiteX3" fmla="*/ 152400 w 7607801"/>
              <a:gd name="connsiteY3" fmla="*/ 139703 h 2479115"/>
              <a:gd name="connsiteX4" fmla="*/ 3778250 w 7607801"/>
              <a:gd name="connsiteY4" fmla="*/ 3 h 2479115"/>
              <a:gd name="connsiteX5" fmla="*/ 7467600 w 7607801"/>
              <a:gd name="connsiteY5" fmla="*/ 136528 h 2479115"/>
              <a:gd name="connsiteX6" fmla="*/ 7528980 w 7607801"/>
              <a:gd name="connsiteY6" fmla="*/ 146053 h 2479115"/>
              <a:gd name="connsiteX7" fmla="*/ 7607300 w 7607801"/>
              <a:gd name="connsiteY7" fmla="*/ 224373 h 2479115"/>
              <a:gd name="connsiteX8" fmla="*/ 7606304 w 7607801"/>
              <a:gd name="connsiteY8" fmla="*/ 1477433 h 2479115"/>
              <a:gd name="connsiteX9" fmla="*/ 4288500 w 7607801"/>
              <a:gd name="connsiteY9" fmla="*/ 2479115 h 2479115"/>
              <a:gd name="connsiteX0" fmla="*/ 6205 w 7607801"/>
              <a:gd name="connsiteY0" fmla="*/ 1471083 h 1477433"/>
              <a:gd name="connsiteX1" fmla="*/ 0 w 7607801"/>
              <a:gd name="connsiteY1" fmla="*/ 224373 h 1477433"/>
              <a:gd name="connsiteX2" fmla="*/ 78320 w 7607801"/>
              <a:gd name="connsiteY2" fmla="*/ 146053 h 1477433"/>
              <a:gd name="connsiteX3" fmla="*/ 152400 w 7607801"/>
              <a:gd name="connsiteY3" fmla="*/ 139703 h 1477433"/>
              <a:gd name="connsiteX4" fmla="*/ 3778250 w 7607801"/>
              <a:gd name="connsiteY4" fmla="*/ 3 h 1477433"/>
              <a:gd name="connsiteX5" fmla="*/ 7467600 w 7607801"/>
              <a:gd name="connsiteY5" fmla="*/ 136528 h 1477433"/>
              <a:gd name="connsiteX6" fmla="*/ 7528980 w 7607801"/>
              <a:gd name="connsiteY6" fmla="*/ 146053 h 1477433"/>
              <a:gd name="connsiteX7" fmla="*/ 7607300 w 7607801"/>
              <a:gd name="connsiteY7" fmla="*/ 224373 h 1477433"/>
              <a:gd name="connsiteX8" fmla="*/ 7606304 w 7607801"/>
              <a:gd name="connsiteY8" fmla="*/ 1477433 h 1477433"/>
              <a:gd name="connsiteX0" fmla="*/ 6205 w 7607801"/>
              <a:gd name="connsiteY0" fmla="*/ 1529603 h 1529603"/>
              <a:gd name="connsiteX1" fmla="*/ 0 w 7607801"/>
              <a:gd name="connsiteY1" fmla="*/ 224373 h 1529603"/>
              <a:gd name="connsiteX2" fmla="*/ 78320 w 7607801"/>
              <a:gd name="connsiteY2" fmla="*/ 146053 h 1529603"/>
              <a:gd name="connsiteX3" fmla="*/ 152400 w 7607801"/>
              <a:gd name="connsiteY3" fmla="*/ 139703 h 1529603"/>
              <a:gd name="connsiteX4" fmla="*/ 3778250 w 7607801"/>
              <a:gd name="connsiteY4" fmla="*/ 3 h 1529603"/>
              <a:gd name="connsiteX5" fmla="*/ 7467600 w 7607801"/>
              <a:gd name="connsiteY5" fmla="*/ 136528 h 1529603"/>
              <a:gd name="connsiteX6" fmla="*/ 7528980 w 7607801"/>
              <a:gd name="connsiteY6" fmla="*/ 146053 h 1529603"/>
              <a:gd name="connsiteX7" fmla="*/ 7607300 w 7607801"/>
              <a:gd name="connsiteY7" fmla="*/ 224373 h 1529603"/>
              <a:gd name="connsiteX8" fmla="*/ 7606304 w 7607801"/>
              <a:gd name="connsiteY8" fmla="*/ 1477433 h 1529603"/>
              <a:gd name="connsiteX0" fmla="*/ 6205 w 7607801"/>
              <a:gd name="connsiteY0" fmla="*/ 1529603 h 1532511"/>
              <a:gd name="connsiteX1" fmla="*/ 0 w 7607801"/>
              <a:gd name="connsiteY1" fmla="*/ 224373 h 1532511"/>
              <a:gd name="connsiteX2" fmla="*/ 78320 w 7607801"/>
              <a:gd name="connsiteY2" fmla="*/ 146053 h 1532511"/>
              <a:gd name="connsiteX3" fmla="*/ 152400 w 7607801"/>
              <a:gd name="connsiteY3" fmla="*/ 139703 h 1532511"/>
              <a:gd name="connsiteX4" fmla="*/ 3778250 w 7607801"/>
              <a:gd name="connsiteY4" fmla="*/ 3 h 1532511"/>
              <a:gd name="connsiteX5" fmla="*/ 7467600 w 7607801"/>
              <a:gd name="connsiteY5" fmla="*/ 136528 h 1532511"/>
              <a:gd name="connsiteX6" fmla="*/ 7528980 w 7607801"/>
              <a:gd name="connsiteY6" fmla="*/ 146053 h 1532511"/>
              <a:gd name="connsiteX7" fmla="*/ 7607300 w 7607801"/>
              <a:gd name="connsiteY7" fmla="*/ 224373 h 1532511"/>
              <a:gd name="connsiteX8" fmla="*/ 7606305 w 7607801"/>
              <a:gd name="connsiteY8" fmla="*/ 1532511 h 1532511"/>
              <a:gd name="connsiteX0" fmla="*/ 6205 w 7612885"/>
              <a:gd name="connsiteY0" fmla="*/ 1529603 h 1630556"/>
              <a:gd name="connsiteX1" fmla="*/ 0 w 7612885"/>
              <a:gd name="connsiteY1" fmla="*/ 224373 h 1630556"/>
              <a:gd name="connsiteX2" fmla="*/ 78320 w 7612885"/>
              <a:gd name="connsiteY2" fmla="*/ 146053 h 1630556"/>
              <a:gd name="connsiteX3" fmla="*/ 152400 w 7612885"/>
              <a:gd name="connsiteY3" fmla="*/ 139703 h 1630556"/>
              <a:gd name="connsiteX4" fmla="*/ 3778250 w 7612885"/>
              <a:gd name="connsiteY4" fmla="*/ 3 h 1630556"/>
              <a:gd name="connsiteX5" fmla="*/ 7467600 w 7612885"/>
              <a:gd name="connsiteY5" fmla="*/ 136528 h 1630556"/>
              <a:gd name="connsiteX6" fmla="*/ 7528980 w 7612885"/>
              <a:gd name="connsiteY6" fmla="*/ 146053 h 1630556"/>
              <a:gd name="connsiteX7" fmla="*/ 7607300 w 7612885"/>
              <a:gd name="connsiteY7" fmla="*/ 224373 h 1630556"/>
              <a:gd name="connsiteX8" fmla="*/ 7606305 w 7612885"/>
              <a:gd name="connsiteY8" fmla="*/ 1532511 h 1630556"/>
              <a:gd name="connsiteX9" fmla="*/ 7612885 w 7612885"/>
              <a:gd name="connsiteY9" fmla="*/ 1536477 h 1630556"/>
              <a:gd name="connsiteX0" fmla="*/ 6205 w 7607801"/>
              <a:gd name="connsiteY0" fmla="*/ 1529603 h 1627050"/>
              <a:gd name="connsiteX1" fmla="*/ 0 w 7607801"/>
              <a:gd name="connsiteY1" fmla="*/ 224373 h 1627050"/>
              <a:gd name="connsiteX2" fmla="*/ 78320 w 7607801"/>
              <a:gd name="connsiteY2" fmla="*/ 146053 h 1627050"/>
              <a:gd name="connsiteX3" fmla="*/ 152400 w 7607801"/>
              <a:gd name="connsiteY3" fmla="*/ 139703 h 1627050"/>
              <a:gd name="connsiteX4" fmla="*/ 3778250 w 7607801"/>
              <a:gd name="connsiteY4" fmla="*/ 3 h 1627050"/>
              <a:gd name="connsiteX5" fmla="*/ 7467600 w 7607801"/>
              <a:gd name="connsiteY5" fmla="*/ 136528 h 1627050"/>
              <a:gd name="connsiteX6" fmla="*/ 7528980 w 7607801"/>
              <a:gd name="connsiteY6" fmla="*/ 146053 h 1627050"/>
              <a:gd name="connsiteX7" fmla="*/ 7607300 w 7607801"/>
              <a:gd name="connsiteY7" fmla="*/ 224373 h 1627050"/>
              <a:gd name="connsiteX8" fmla="*/ 7606305 w 7607801"/>
              <a:gd name="connsiteY8" fmla="*/ 1532511 h 1627050"/>
              <a:gd name="connsiteX9" fmla="*/ 6931562 w 7607801"/>
              <a:gd name="connsiteY9" fmla="*/ 1522708 h 1627050"/>
              <a:gd name="connsiteX0" fmla="*/ 6205 w 7607801"/>
              <a:gd name="connsiteY0" fmla="*/ 1529603 h 1627050"/>
              <a:gd name="connsiteX1" fmla="*/ 0 w 7607801"/>
              <a:gd name="connsiteY1" fmla="*/ 224373 h 1627050"/>
              <a:gd name="connsiteX2" fmla="*/ 78320 w 7607801"/>
              <a:gd name="connsiteY2" fmla="*/ 146053 h 1627050"/>
              <a:gd name="connsiteX3" fmla="*/ 152400 w 7607801"/>
              <a:gd name="connsiteY3" fmla="*/ 139703 h 1627050"/>
              <a:gd name="connsiteX4" fmla="*/ 3778250 w 7607801"/>
              <a:gd name="connsiteY4" fmla="*/ 3 h 1627050"/>
              <a:gd name="connsiteX5" fmla="*/ 7467600 w 7607801"/>
              <a:gd name="connsiteY5" fmla="*/ 136528 h 1627050"/>
              <a:gd name="connsiteX6" fmla="*/ 7528980 w 7607801"/>
              <a:gd name="connsiteY6" fmla="*/ 146053 h 1627050"/>
              <a:gd name="connsiteX7" fmla="*/ 7607300 w 7607801"/>
              <a:gd name="connsiteY7" fmla="*/ 224373 h 1627050"/>
              <a:gd name="connsiteX8" fmla="*/ 7606305 w 7607801"/>
              <a:gd name="connsiteY8" fmla="*/ 1532511 h 1627050"/>
              <a:gd name="connsiteX9" fmla="*/ 6931562 w 7607801"/>
              <a:gd name="connsiteY9" fmla="*/ 1522708 h 1627050"/>
              <a:gd name="connsiteX0" fmla="*/ 6205 w 7607665"/>
              <a:gd name="connsiteY0" fmla="*/ 1529603 h 1532691"/>
              <a:gd name="connsiteX1" fmla="*/ 0 w 7607665"/>
              <a:gd name="connsiteY1" fmla="*/ 224373 h 1532691"/>
              <a:gd name="connsiteX2" fmla="*/ 78320 w 7607665"/>
              <a:gd name="connsiteY2" fmla="*/ 146053 h 1532691"/>
              <a:gd name="connsiteX3" fmla="*/ 152400 w 7607665"/>
              <a:gd name="connsiteY3" fmla="*/ 139703 h 1532691"/>
              <a:gd name="connsiteX4" fmla="*/ 3778250 w 7607665"/>
              <a:gd name="connsiteY4" fmla="*/ 3 h 1532691"/>
              <a:gd name="connsiteX5" fmla="*/ 7467600 w 7607665"/>
              <a:gd name="connsiteY5" fmla="*/ 136528 h 1532691"/>
              <a:gd name="connsiteX6" fmla="*/ 7528980 w 7607665"/>
              <a:gd name="connsiteY6" fmla="*/ 146053 h 1532691"/>
              <a:gd name="connsiteX7" fmla="*/ 7607300 w 7607665"/>
              <a:gd name="connsiteY7" fmla="*/ 224373 h 1532691"/>
              <a:gd name="connsiteX8" fmla="*/ 7606305 w 7607665"/>
              <a:gd name="connsiteY8" fmla="*/ 1532511 h 1532691"/>
              <a:gd name="connsiteX9" fmla="*/ 6931562 w 7607665"/>
              <a:gd name="connsiteY9" fmla="*/ 1522708 h 1532691"/>
              <a:gd name="connsiteX0" fmla="*/ 6205 w 7607665"/>
              <a:gd name="connsiteY0" fmla="*/ 1529603 h 1532691"/>
              <a:gd name="connsiteX1" fmla="*/ 0 w 7607665"/>
              <a:gd name="connsiteY1" fmla="*/ 224373 h 1532691"/>
              <a:gd name="connsiteX2" fmla="*/ 78320 w 7607665"/>
              <a:gd name="connsiteY2" fmla="*/ 146053 h 1532691"/>
              <a:gd name="connsiteX3" fmla="*/ 152400 w 7607665"/>
              <a:gd name="connsiteY3" fmla="*/ 139703 h 1532691"/>
              <a:gd name="connsiteX4" fmla="*/ 3778250 w 7607665"/>
              <a:gd name="connsiteY4" fmla="*/ 3 h 1532691"/>
              <a:gd name="connsiteX5" fmla="*/ 7467600 w 7607665"/>
              <a:gd name="connsiteY5" fmla="*/ 136528 h 1532691"/>
              <a:gd name="connsiteX6" fmla="*/ 7528980 w 7607665"/>
              <a:gd name="connsiteY6" fmla="*/ 146053 h 1532691"/>
              <a:gd name="connsiteX7" fmla="*/ 7607300 w 7607665"/>
              <a:gd name="connsiteY7" fmla="*/ 224373 h 1532691"/>
              <a:gd name="connsiteX8" fmla="*/ 7606305 w 7607665"/>
              <a:gd name="connsiteY8" fmla="*/ 1532511 h 1532691"/>
              <a:gd name="connsiteX9" fmla="*/ 6931562 w 7607665"/>
              <a:gd name="connsiteY9" fmla="*/ 1522708 h 1532691"/>
              <a:gd name="connsiteX0" fmla="*/ 6205 w 7607665"/>
              <a:gd name="connsiteY0" fmla="*/ 1529603 h 1532511"/>
              <a:gd name="connsiteX1" fmla="*/ 0 w 7607665"/>
              <a:gd name="connsiteY1" fmla="*/ 224373 h 1532511"/>
              <a:gd name="connsiteX2" fmla="*/ 78320 w 7607665"/>
              <a:gd name="connsiteY2" fmla="*/ 146053 h 1532511"/>
              <a:gd name="connsiteX3" fmla="*/ 152400 w 7607665"/>
              <a:gd name="connsiteY3" fmla="*/ 139703 h 1532511"/>
              <a:gd name="connsiteX4" fmla="*/ 3778250 w 7607665"/>
              <a:gd name="connsiteY4" fmla="*/ 3 h 1532511"/>
              <a:gd name="connsiteX5" fmla="*/ 7467600 w 7607665"/>
              <a:gd name="connsiteY5" fmla="*/ 136528 h 1532511"/>
              <a:gd name="connsiteX6" fmla="*/ 7528980 w 7607665"/>
              <a:gd name="connsiteY6" fmla="*/ 146053 h 1532511"/>
              <a:gd name="connsiteX7" fmla="*/ 7607300 w 7607665"/>
              <a:gd name="connsiteY7" fmla="*/ 224373 h 1532511"/>
              <a:gd name="connsiteX8" fmla="*/ 7606305 w 7607665"/>
              <a:gd name="connsiteY8" fmla="*/ 1532511 h 1532511"/>
              <a:gd name="connsiteX0" fmla="*/ 6205 w 7609891"/>
              <a:gd name="connsiteY0" fmla="*/ 1529603 h 1542838"/>
              <a:gd name="connsiteX1" fmla="*/ 0 w 7609891"/>
              <a:gd name="connsiteY1" fmla="*/ 224373 h 1542838"/>
              <a:gd name="connsiteX2" fmla="*/ 78320 w 7609891"/>
              <a:gd name="connsiteY2" fmla="*/ 146053 h 1542838"/>
              <a:gd name="connsiteX3" fmla="*/ 152400 w 7609891"/>
              <a:gd name="connsiteY3" fmla="*/ 139703 h 1542838"/>
              <a:gd name="connsiteX4" fmla="*/ 3778250 w 7609891"/>
              <a:gd name="connsiteY4" fmla="*/ 3 h 1542838"/>
              <a:gd name="connsiteX5" fmla="*/ 7467600 w 7609891"/>
              <a:gd name="connsiteY5" fmla="*/ 136528 h 1542838"/>
              <a:gd name="connsiteX6" fmla="*/ 7528980 w 7609891"/>
              <a:gd name="connsiteY6" fmla="*/ 146053 h 1542838"/>
              <a:gd name="connsiteX7" fmla="*/ 7607300 w 7609891"/>
              <a:gd name="connsiteY7" fmla="*/ 224373 h 1542838"/>
              <a:gd name="connsiteX8" fmla="*/ 7609891 w 7609891"/>
              <a:gd name="connsiteY8" fmla="*/ 1542838 h 1542838"/>
              <a:gd name="connsiteX0" fmla="*/ 9791 w 7609891"/>
              <a:gd name="connsiteY0" fmla="*/ 1543373 h 1543373"/>
              <a:gd name="connsiteX1" fmla="*/ 0 w 7609891"/>
              <a:gd name="connsiteY1" fmla="*/ 224373 h 1543373"/>
              <a:gd name="connsiteX2" fmla="*/ 78320 w 7609891"/>
              <a:gd name="connsiteY2" fmla="*/ 146053 h 1543373"/>
              <a:gd name="connsiteX3" fmla="*/ 152400 w 7609891"/>
              <a:gd name="connsiteY3" fmla="*/ 139703 h 1543373"/>
              <a:gd name="connsiteX4" fmla="*/ 3778250 w 7609891"/>
              <a:gd name="connsiteY4" fmla="*/ 3 h 1543373"/>
              <a:gd name="connsiteX5" fmla="*/ 7467600 w 7609891"/>
              <a:gd name="connsiteY5" fmla="*/ 136528 h 1543373"/>
              <a:gd name="connsiteX6" fmla="*/ 7528980 w 7609891"/>
              <a:gd name="connsiteY6" fmla="*/ 146053 h 1543373"/>
              <a:gd name="connsiteX7" fmla="*/ 7607300 w 7609891"/>
              <a:gd name="connsiteY7" fmla="*/ 224373 h 1543373"/>
              <a:gd name="connsiteX8" fmla="*/ 7609891 w 7609891"/>
              <a:gd name="connsiteY8" fmla="*/ 1542838 h 1543373"/>
              <a:gd name="connsiteX0" fmla="*/ 6205 w 7609891"/>
              <a:gd name="connsiteY0" fmla="*/ 1543373 h 1543373"/>
              <a:gd name="connsiteX1" fmla="*/ 0 w 7609891"/>
              <a:gd name="connsiteY1" fmla="*/ 224373 h 1543373"/>
              <a:gd name="connsiteX2" fmla="*/ 78320 w 7609891"/>
              <a:gd name="connsiteY2" fmla="*/ 146053 h 1543373"/>
              <a:gd name="connsiteX3" fmla="*/ 152400 w 7609891"/>
              <a:gd name="connsiteY3" fmla="*/ 139703 h 1543373"/>
              <a:gd name="connsiteX4" fmla="*/ 3778250 w 7609891"/>
              <a:gd name="connsiteY4" fmla="*/ 3 h 1543373"/>
              <a:gd name="connsiteX5" fmla="*/ 7467600 w 7609891"/>
              <a:gd name="connsiteY5" fmla="*/ 136528 h 1543373"/>
              <a:gd name="connsiteX6" fmla="*/ 7528980 w 7609891"/>
              <a:gd name="connsiteY6" fmla="*/ 146053 h 1543373"/>
              <a:gd name="connsiteX7" fmla="*/ 7607300 w 7609891"/>
              <a:gd name="connsiteY7" fmla="*/ 224373 h 1543373"/>
              <a:gd name="connsiteX8" fmla="*/ 7609891 w 7609891"/>
              <a:gd name="connsiteY8" fmla="*/ 1542838 h 1543373"/>
              <a:gd name="connsiteX0" fmla="*/ 504 w 7611362"/>
              <a:gd name="connsiteY0" fmla="*/ 1543373 h 1543373"/>
              <a:gd name="connsiteX1" fmla="*/ 1471 w 7611362"/>
              <a:gd name="connsiteY1" fmla="*/ 224373 h 1543373"/>
              <a:gd name="connsiteX2" fmla="*/ 79791 w 7611362"/>
              <a:gd name="connsiteY2" fmla="*/ 146053 h 1543373"/>
              <a:gd name="connsiteX3" fmla="*/ 153871 w 7611362"/>
              <a:gd name="connsiteY3" fmla="*/ 139703 h 1543373"/>
              <a:gd name="connsiteX4" fmla="*/ 3779721 w 7611362"/>
              <a:gd name="connsiteY4" fmla="*/ 3 h 1543373"/>
              <a:gd name="connsiteX5" fmla="*/ 7469071 w 7611362"/>
              <a:gd name="connsiteY5" fmla="*/ 136528 h 1543373"/>
              <a:gd name="connsiteX6" fmla="*/ 7530451 w 7611362"/>
              <a:gd name="connsiteY6" fmla="*/ 146053 h 1543373"/>
              <a:gd name="connsiteX7" fmla="*/ 7608771 w 7611362"/>
              <a:gd name="connsiteY7" fmla="*/ 224373 h 1543373"/>
              <a:gd name="connsiteX8" fmla="*/ 7611362 w 7611362"/>
              <a:gd name="connsiteY8" fmla="*/ 1542838 h 154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362" h="1543373">
                <a:moveTo>
                  <a:pt x="504" y="1543373"/>
                </a:moveTo>
                <a:cubicBezTo>
                  <a:pt x="-1564" y="1127803"/>
                  <a:pt x="3539" y="639943"/>
                  <a:pt x="1471" y="224373"/>
                </a:cubicBezTo>
                <a:cubicBezTo>
                  <a:pt x="1471" y="181118"/>
                  <a:pt x="36536" y="146053"/>
                  <a:pt x="79791" y="146053"/>
                </a:cubicBezTo>
                <a:lnTo>
                  <a:pt x="153871" y="139703"/>
                </a:lnTo>
                <a:cubicBezTo>
                  <a:pt x="1360371" y="55036"/>
                  <a:pt x="2560521" y="532"/>
                  <a:pt x="3779721" y="3"/>
                </a:cubicBezTo>
                <a:cubicBezTo>
                  <a:pt x="4998921" y="-526"/>
                  <a:pt x="6839716" y="80436"/>
                  <a:pt x="7469071" y="136528"/>
                </a:cubicBezTo>
                <a:cubicBezTo>
                  <a:pt x="7479229" y="135470"/>
                  <a:pt x="7507171" y="140408"/>
                  <a:pt x="7530451" y="146053"/>
                </a:cubicBezTo>
                <a:cubicBezTo>
                  <a:pt x="7573706" y="146053"/>
                  <a:pt x="7608771" y="181118"/>
                  <a:pt x="7608771" y="224373"/>
                </a:cubicBezTo>
                <a:cubicBezTo>
                  <a:pt x="7610839" y="642060"/>
                  <a:pt x="7606845" y="1541025"/>
                  <a:pt x="7611362" y="1542838"/>
                </a:cubicBezTo>
              </a:path>
            </a:pathLst>
          </a:custGeom>
          <a:gradFill flip="none" rotWithShape="1">
            <a:gsLst>
              <a:gs pos="0">
                <a:schemeClr val="bg2">
                  <a:lumMod val="75000"/>
                </a:schemeClr>
              </a:gs>
              <a:gs pos="100000">
                <a:schemeClr val="bg1"/>
              </a:gs>
              <a:gs pos="20000">
                <a:schemeClr val="bg2">
                  <a:lumMod val="90000"/>
                </a:schemeClr>
              </a:gs>
              <a:gs pos="85000">
                <a:schemeClr val="bg2">
                  <a:lumMod val="90000"/>
                </a:schemeClr>
              </a:gs>
            </a:gsLst>
            <a:lin ang="16200000" scaled="0"/>
            <a:tileRect/>
          </a:gradFill>
          <a:ln w="635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74"/>
            <a:endParaRPr lang="en-US" sz="2000" dirty="0">
              <a:solidFill>
                <a:prstClr val="white"/>
              </a:solidFill>
              <a:effectLst>
                <a:outerShdw blurRad="25400" dist="25400" dir="2700000" algn="tl" rotWithShape="0">
                  <a:srgbClr val="0A60A3">
                    <a:lumMod val="75000"/>
                    <a:alpha val="45000"/>
                  </a:srgbClr>
                </a:outerShdw>
              </a:effectLst>
              <a:latin typeface="Univers LT Std 45 Light"/>
            </a:endParaRPr>
          </a:p>
        </p:txBody>
      </p:sp>
      <p:sp>
        <p:nvSpPr>
          <p:cNvPr id="24" name="Rounded Rectangle 2"/>
          <p:cNvSpPr/>
          <p:nvPr/>
        </p:nvSpPr>
        <p:spPr>
          <a:xfrm rot="10800000">
            <a:off x="1198301" y="3785130"/>
            <a:ext cx="6736023" cy="2286548"/>
          </a:xfrm>
          <a:custGeom>
            <a:avLst/>
            <a:gdLst>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192620 h 2222500"/>
              <a:gd name="connsiteX1" fmla="*/ 78320 w 7607300"/>
              <a:gd name="connsiteY1" fmla="*/ 114300 h 2222500"/>
              <a:gd name="connsiteX2" fmla="*/ 3854450 w 7607300"/>
              <a:gd name="connsiteY2" fmla="*/ 0 h 2222500"/>
              <a:gd name="connsiteX3" fmla="*/ 7528980 w 7607300"/>
              <a:gd name="connsiteY3" fmla="*/ 114300 h 2222500"/>
              <a:gd name="connsiteX4" fmla="*/ 7607300 w 7607300"/>
              <a:gd name="connsiteY4" fmla="*/ 192620 h 2222500"/>
              <a:gd name="connsiteX5" fmla="*/ 7607300 w 7607300"/>
              <a:gd name="connsiteY5" fmla="*/ 2144180 h 2222500"/>
              <a:gd name="connsiteX6" fmla="*/ 7528980 w 7607300"/>
              <a:gd name="connsiteY6" fmla="*/ 2222500 h 2222500"/>
              <a:gd name="connsiteX7" fmla="*/ 78320 w 7607300"/>
              <a:gd name="connsiteY7" fmla="*/ 2222500 h 2222500"/>
              <a:gd name="connsiteX8" fmla="*/ 0 w 7607300"/>
              <a:gd name="connsiteY8" fmla="*/ 2144180 h 2222500"/>
              <a:gd name="connsiteX9" fmla="*/ 0 w 7607300"/>
              <a:gd name="connsiteY9" fmla="*/ 192620 h 2222500"/>
              <a:gd name="connsiteX0" fmla="*/ 0 w 7607300"/>
              <a:gd name="connsiteY0" fmla="*/ 148170 h 2178050"/>
              <a:gd name="connsiteX1" fmla="*/ 78320 w 7607300"/>
              <a:gd name="connsiteY1" fmla="*/ 69850 h 2178050"/>
              <a:gd name="connsiteX2" fmla="*/ 38163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607300"/>
              <a:gd name="connsiteY0" fmla="*/ 148170 h 2178050"/>
              <a:gd name="connsiteX1" fmla="*/ 78320 w 7607300"/>
              <a:gd name="connsiteY1" fmla="*/ 69850 h 2178050"/>
              <a:gd name="connsiteX2" fmla="*/ 37909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755712"/>
              <a:gd name="connsiteY0" fmla="*/ 148238 h 2178118"/>
              <a:gd name="connsiteX1" fmla="*/ 78320 w 7755712"/>
              <a:gd name="connsiteY1" fmla="*/ 69918 h 2178118"/>
              <a:gd name="connsiteX2" fmla="*/ 3790950 w 7755712"/>
              <a:gd name="connsiteY2" fmla="*/ 68 h 2178118"/>
              <a:gd name="connsiteX3" fmla="*/ 7467600 w 7755712"/>
              <a:gd name="connsiteY3" fmla="*/ 57218 h 2178118"/>
              <a:gd name="connsiteX4" fmla="*/ 7528980 w 7755712"/>
              <a:gd name="connsiteY4" fmla="*/ 69918 h 2178118"/>
              <a:gd name="connsiteX5" fmla="*/ 7607300 w 7755712"/>
              <a:gd name="connsiteY5" fmla="*/ 148238 h 2178118"/>
              <a:gd name="connsiteX6" fmla="*/ 7607300 w 7755712"/>
              <a:gd name="connsiteY6" fmla="*/ 2099798 h 2178118"/>
              <a:gd name="connsiteX7" fmla="*/ 7528980 w 7755712"/>
              <a:gd name="connsiteY7" fmla="*/ 2178118 h 2178118"/>
              <a:gd name="connsiteX8" fmla="*/ 78320 w 7755712"/>
              <a:gd name="connsiteY8" fmla="*/ 2178118 h 2178118"/>
              <a:gd name="connsiteX9" fmla="*/ 0 w 7755712"/>
              <a:gd name="connsiteY9" fmla="*/ 2099798 h 2178118"/>
              <a:gd name="connsiteX10" fmla="*/ 0 w 7755712"/>
              <a:gd name="connsiteY10"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622 h 2178502"/>
              <a:gd name="connsiteX1" fmla="*/ 78320 w 7755712"/>
              <a:gd name="connsiteY1" fmla="*/ 70302 h 2178502"/>
              <a:gd name="connsiteX2" fmla="*/ 152400 w 7755712"/>
              <a:gd name="connsiteY2" fmla="*/ 63952 h 2178502"/>
              <a:gd name="connsiteX3" fmla="*/ 3790950 w 7755712"/>
              <a:gd name="connsiteY3" fmla="*/ 452 h 2178502"/>
              <a:gd name="connsiteX4" fmla="*/ 7467600 w 7755712"/>
              <a:gd name="connsiteY4" fmla="*/ 57602 h 2178502"/>
              <a:gd name="connsiteX5" fmla="*/ 7528980 w 7755712"/>
              <a:gd name="connsiteY5" fmla="*/ 70302 h 2178502"/>
              <a:gd name="connsiteX6" fmla="*/ 7607300 w 7755712"/>
              <a:gd name="connsiteY6" fmla="*/ 148622 h 2178502"/>
              <a:gd name="connsiteX7" fmla="*/ 7607300 w 7755712"/>
              <a:gd name="connsiteY7" fmla="*/ 2100182 h 2178502"/>
              <a:gd name="connsiteX8" fmla="*/ 7528980 w 7755712"/>
              <a:gd name="connsiteY8" fmla="*/ 2178502 h 2178502"/>
              <a:gd name="connsiteX9" fmla="*/ 78320 w 7755712"/>
              <a:gd name="connsiteY9" fmla="*/ 2178502 h 2178502"/>
              <a:gd name="connsiteX10" fmla="*/ 0 w 7755712"/>
              <a:gd name="connsiteY10" fmla="*/ 2100182 h 2178502"/>
              <a:gd name="connsiteX11" fmla="*/ 0 w 7755712"/>
              <a:gd name="connsiteY11" fmla="*/ 148622 h 2178502"/>
              <a:gd name="connsiteX0" fmla="*/ 0 w 7755712"/>
              <a:gd name="connsiteY0" fmla="*/ 192687 h 2222567"/>
              <a:gd name="connsiteX1" fmla="*/ 78320 w 7755712"/>
              <a:gd name="connsiteY1" fmla="*/ 114367 h 2222567"/>
              <a:gd name="connsiteX2" fmla="*/ 152400 w 7755712"/>
              <a:gd name="connsiteY2" fmla="*/ 108017 h 2222567"/>
              <a:gd name="connsiteX3" fmla="*/ 3771900 w 7755712"/>
              <a:gd name="connsiteY3" fmla="*/ 67 h 2222567"/>
              <a:gd name="connsiteX4" fmla="*/ 7467600 w 7755712"/>
              <a:gd name="connsiteY4" fmla="*/ 101667 h 2222567"/>
              <a:gd name="connsiteX5" fmla="*/ 7528980 w 7755712"/>
              <a:gd name="connsiteY5" fmla="*/ 114367 h 2222567"/>
              <a:gd name="connsiteX6" fmla="*/ 7607300 w 7755712"/>
              <a:gd name="connsiteY6" fmla="*/ 192687 h 2222567"/>
              <a:gd name="connsiteX7" fmla="*/ 7607300 w 7755712"/>
              <a:gd name="connsiteY7" fmla="*/ 2144247 h 2222567"/>
              <a:gd name="connsiteX8" fmla="*/ 7528980 w 7755712"/>
              <a:gd name="connsiteY8" fmla="*/ 2222567 h 2222567"/>
              <a:gd name="connsiteX9" fmla="*/ 78320 w 7755712"/>
              <a:gd name="connsiteY9" fmla="*/ 2222567 h 2222567"/>
              <a:gd name="connsiteX10" fmla="*/ 0 w 7755712"/>
              <a:gd name="connsiteY10" fmla="*/ 2144247 h 2222567"/>
              <a:gd name="connsiteX11" fmla="*/ 0 w 7755712"/>
              <a:gd name="connsiteY11" fmla="*/ 192687 h 2222567"/>
              <a:gd name="connsiteX0" fmla="*/ 0 w 7755712"/>
              <a:gd name="connsiteY0" fmla="*/ 196425 h 2226305"/>
              <a:gd name="connsiteX1" fmla="*/ 78320 w 7755712"/>
              <a:gd name="connsiteY1" fmla="*/ 118105 h 2226305"/>
              <a:gd name="connsiteX2" fmla="*/ 152400 w 7755712"/>
              <a:gd name="connsiteY2" fmla="*/ 111755 h 2226305"/>
              <a:gd name="connsiteX3" fmla="*/ 3771900 w 7755712"/>
              <a:gd name="connsiteY3" fmla="*/ 3805 h 2226305"/>
              <a:gd name="connsiteX4" fmla="*/ 7467600 w 7755712"/>
              <a:gd name="connsiteY4" fmla="*/ 105405 h 2226305"/>
              <a:gd name="connsiteX5" fmla="*/ 7528980 w 7755712"/>
              <a:gd name="connsiteY5" fmla="*/ 118105 h 2226305"/>
              <a:gd name="connsiteX6" fmla="*/ 7607300 w 7755712"/>
              <a:gd name="connsiteY6" fmla="*/ 196425 h 2226305"/>
              <a:gd name="connsiteX7" fmla="*/ 7607300 w 7755712"/>
              <a:gd name="connsiteY7" fmla="*/ 2147985 h 2226305"/>
              <a:gd name="connsiteX8" fmla="*/ 7528980 w 7755712"/>
              <a:gd name="connsiteY8" fmla="*/ 2226305 h 2226305"/>
              <a:gd name="connsiteX9" fmla="*/ 78320 w 7755712"/>
              <a:gd name="connsiteY9" fmla="*/ 2226305 h 2226305"/>
              <a:gd name="connsiteX10" fmla="*/ 0 w 7755712"/>
              <a:gd name="connsiteY10" fmla="*/ 2147985 h 2226305"/>
              <a:gd name="connsiteX11" fmla="*/ 0 w 7755712"/>
              <a:gd name="connsiteY11" fmla="*/ 196425 h 2226305"/>
              <a:gd name="connsiteX0" fmla="*/ 0 w 7607300"/>
              <a:gd name="connsiteY0" fmla="*/ 196425 h 2226305"/>
              <a:gd name="connsiteX1" fmla="*/ 78320 w 7607300"/>
              <a:gd name="connsiteY1" fmla="*/ 118105 h 2226305"/>
              <a:gd name="connsiteX2" fmla="*/ 152400 w 7607300"/>
              <a:gd name="connsiteY2" fmla="*/ 111755 h 2226305"/>
              <a:gd name="connsiteX3" fmla="*/ 3771900 w 7607300"/>
              <a:gd name="connsiteY3" fmla="*/ 3805 h 2226305"/>
              <a:gd name="connsiteX4" fmla="*/ 7467600 w 7607300"/>
              <a:gd name="connsiteY4" fmla="*/ 105405 h 2226305"/>
              <a:gd name="connsiteX5" fmla="*/ 7528980 w 7607300"/>
              <a:gd name="connsiteY5" fmla="*/ 118105 h 2226305"/>
              <a:gd name="connsiteX6" fmla="*/ 7607300 w 7607300"/>
              <a:gd name="connsiteY6" fmla="*/ 196425 h 2226305"/>
              <a:gd name="connsiteX7" fmla="*/ 7607300 w 7607300"/>
              <a:gd name="connsiteY7" fmla="*/ 2147985 h 2226305"/>
              <a:gd name="connsiteX8" fmla="*/ 7528980 w 7607300"/>
              <a:gd name="connsiteY8" fmla="*/ 2226305 h 2226305"/>
              <a:gd name="connsiteX9" fmla="*/ 78320 w 7607300"/>
              <a:gd name="connsiteY9" fmla="*/ 2226305 h 2226305"/>
              <a:gd name="connsiteX10" fmla="*/ 0 w 7607300"/>
              <a:gd name="connsiteY10" fmla="*/ 2147985 h 2226305"/>
              <a:gd name="connsiteX11" fmla="*/ 0 w 7607300"/>
              <a:gd name="connsiteY11" fmla="*/ 196425 h 2226305"/>
              <a:gd name="connsiteX0" fmla="*/ 0 w 7607300"/>
              <a:gd name="connsiteY0" fmla="*/ 178963 h 2208843"/>
              <a:gd name="connsiteX1" fmla="*/ 78320 w 7607300"/>
              <a:gd name="connsiteY1" fmla="*/ 100643 h 2208843"/>
              <a:gd name="connsiteX2" fmla="*/ 152400 w 7607300"/>
              <a:gd name="connsiteY2" fmla="*/ 94293 h 2208843"/>
              <a:gd name="connsiteX3" fmla="*/ 3778250 w 7607300"/>
              <a:gd name="connsiteY3" fmla="*/ 5393 h 2208843"/>
              <a:gd name="connsiteX4" fmla="*/ 7467600 w 7607300"/>
              <a:gd name="connsiteY4" fmla="*/ 87943 h 2208843"/>
              <a:gd name="connsiteX5" fmla="*/ 7528980 w 7607300"/>
              <a:gd name="connsiteY5" fmla="*/ 100643 h 2208843"/>
              <a:gd name="connsiteX6" fmla="*/ 7607300 w 7607300"/>
              <a:gd name="connsiteY6" fmla="*/ 178963 h 2208843"/>
              <a:gd name="connsiteX7" fmla="*/ 7607300 w 7607300"/>
              <a:gd name="connsiteY7" fmla="*/ 2130523 h 2208843"/>
              <a:gd name="connsiteX8" fmla="*/ 7528980 w 7607300"/>
              <a:gd name="connsiteY8" fmla="*/ 2208843 h 2208843"/>
              <a:gd name="connsiteX9" fmla="*/ 78320 w 7607300"/>
              <a:gd name="connsiteY9" fmla="*/ 2208843 h 2208843"/>
              <a:gd name="connsiteX10" fmla="*/ 0 w 7607300"/>
              <a:gd name="connsiteY10" fmla="*/ 2130523 h 2208843"/>
              <a:gd name="connsiteX11" fmla="*/ 0 w 7607300"/>
              <a:gd name="connsiteY11" fmla="*/ 178963 h 2208843"/>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3917685 w 7607300"/>
              <a:gd name="connsiteY8" fmla="*/ 224794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78320 w 7607300"/>
              <a:gd name="connsiteY9" fmla="*/ 225429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6205 w 7607300"/>
              <a:gd name="connsiteY10" fmla="*/ 1471121 h 2286041"/>
              <a:gd name="connsiteX11" fmla="*/ 0 w 7607300"/>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4106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86505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286003 h 2477589"/>
              <a:gd name="connsiteX10" fmla="*/ 6205 w 7613505"/>
              <a:gd name="connsiteY10" fmla="*/ 1471083 h 2477589"/>
              <a:gd name="connsiteX11" fmla="*/ 0 w 7613505"/>
              <a:gd name="connsiteY11" fmla="*/ 224373 h 2477589"/>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472800 h 2477589"/>
              <a:gd name="connsiteX10" fmla="*/ 6205 w 7613505"/>
              <a:gd name="connsiteY10" fmla="*/ 1471083 h 2477589"/>
              <a:gd name="connsiteX11" fmla="*/ 0 w 7613505"/>
              <a:gd name="connsiteY11" fmla="*/ 224373 h 2477589"/>
              <a:gd name="connsiteX0" fmla="*/ 4279842 w 7613505"/>
              <a:gd name="connsiteY0" fmla="*/ 2477589 h 2581045"/>
              <a:gd name="connsiteX1" fmla="*/ 3286505 w 7613505"/>
              <a:gd name="connsiteY1" fmla="*/ 2472800 h 2581045"/>
              <a:gd name="connsiteX2" fmla="*/ 6205 w 7613505"/>
              <a:gd name="connsiteY2" fmla="*/ 1471083 h 2581045"/>
              <a:gd name="connsiteX3" fmla="*/ 0 w 7613505"/>
              <a:gd name="connsiteY3" fmla="*/ 224373 h 2581045"/>
              <a:gd name="connsiteX4" fmla="*/ 78320 w 7613505"/>
              <a:gd name="connsiteY4" fmla="*/ 146053 h 2581045"/>
              <a:gd name="connsiteX5" fmla="*/ 152400 w 7613505"/>
              <a:gd name="connsiteY5" fmla="*/ 139703 h 2581045"/>
              <a:gd name="connsiteX6" fmla="*/ 3778250 w 7613505"/>
              <a:gd name="connsiteY6" fmla="*/ 3 h 2581045"/>
              <a:gd name="connsiteX7" fmla="*/ 7467600 w 7613505"/>
              <a:gd name="connsiteY7" fmla="*/ 136528 h 2581045"/>
              <a:gd name="connsiteX8" fmla="*/ 7528980 w 7613505"/>
              <a:gd name="connsiteY8" fmla="*/ 146053 h 2581045"/>
              <a:gd name="connsiteX9" fmla="*/ 7607300 w 7613505"/>
              <a:gd name="connsiteY9" fmla="*/ 224373 h 2581045"/>
              <a:gd name="connsiteX10" fmla="*/ 7613505 w 7613505"/>
              <a:gd name="connsiteY10" fmla="*/ 1477433 h 2581045"/>
              <a:gd name="connsiteX11" fmla="*/ 4380936 w 7613505"/>
              <a:gd name="connsiteY11" fmla="*/ 2581045 h 2581045"/>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92011 w 7613505"/>
              <a:gd name="connsiteY11" fmla="*/ 2384669 h 2477589"/>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63929 w 7613505"/>
              <a:gd name="connsiteY11" fmla="*/ 2437355 h 2477589"/>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37355 h 2472800"/>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63929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7970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0949 w 7613505"/>
              <a:gd name="connsiteY10" fmla="*/ 2464896 h 2472800"/>
              <a:gd name="connsiteX0" fmla="*/ 3286505 w 7613505"/>
              <a:gd name="connsiteY0" fmla="*/ 2472800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286505 w 7613505"/>
              <a:gd name="connsiteY0" fmla="*/ 2472800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3706 w 7613505"/>
              <a:gd name="connsiteY0" fmla="*/ 2469358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0106 w 7613505"/>
              <a:gd name="connsiteY0" fmla="*/ 2476243 h 2486000"/>
              <a:gd name="connsiteX1" fmla="*/ 6205 w 7613505"/>
              <a:gd name="connsiteY1" fmla="*/ 1471083 h 2486000"/>
              <a:gd name="connsiteX2" fmla="*/ 0 w 7613505"/>
              <a:gd name="connsiteY2" fmla="*/ 224373 h 2486000"/>
              <a:gd name="connsiteX3" fmla="*/ 78320 w 7613505"/>
              <a:gd name="connsiteY3" fmla="*/ 146053 h 2486000"/>
              <a:gd name="connsiteX4" fmla="*/ 152400 w 7613505"/>
              <a:gd name="connsiteY4" fmla="*/ 139703 h 2486000"/>
              <a:gd name="connsiteX5" fmla="*/ 3778250 w 7613505"/>
              <a:gd name="connsiteY5" fmla="*/ 3 h 2486000"/>
              <a:gd name="connsiteX6" fmla="*/ 7467600 w 7613505"/>
              <a:gd name="connsiteY6" fmla="*/ 136528 h 2486000"/>
              <a:gd name="connsiteX7" fmla="*/ 7528980 w 7613505"/>
              <a:gd name="connsiteY7" fmla="*/ 146053 h 2486000"/>
              <a:gd name="connsiteX8" fmla="*/ 7607300 w 7613505"/>
              <a:gd name="connsiteY8" fmla="*/ 224373 h 2486000"/>
              <a:gd name="connsiteX9" fmla="*/ 7613505 w 7613505"/>
              <a:gd name="connsiteY9" fmla="*/ 1477433 h 2486000"/>
              <a:gd name="connsiteX10" fmla="*/ 4274098 w 7613505"/>
              <a:gd name="connsiteY10" fmla="*/ 2486000 h 2486000"/>
              <a:gd name="connsiteX0" fmla="*/ 3290106 w 7607801"/>
              <a:gd name="connsiteY0" fmla="*/ 2476243 h 2486000"/>
              <a:gd name="connsiteX1" fmla="*/ 6205 w 7607801"/>
              <a:gd name="connsiteY1" fmla="*/ 1471083 h 2486000"/>
              <a:gd name="connsiteX2" fmla="*/ 0 w 7607801"/>
              <a:gd name="connsiteY2" fmla="*/ 224373 h 2486000"/>
              <a:gd name="connsiteX3" fmla="*/ 78320 w 7607801"/>
              <a:gd name="connsiteY3" fmla="*/ 146053 h 2486000"/>
              <a:gd name="connsiteX4" fmla="*/ 152400 w 7607801"/>
              <a:gd name="connsiteY4" fmla="*/ 139703 h 2486000"/>
              <a:gd name="connsiteX5" fmla="*/ 3778250 w 7607801"/>
              <a:gd name="connsiteY5" fmla="*/ 3 h 2486000"/>
              <a:gd name="connsiteX6" fmla="*/ 7467600 w 7607801"/>
              <a:gd name="connsiteY6" fmla="*/ 136528 h 2486000"/>
              <a:gd name="connsiteX7" fmla="*/ 7528980 w 7607801"/>
              <a:gd name="connsiteY7" fmla="*/ 146053 h 2486000"/>
              <a:gd name="connsiteX8" fmla="*/ 7607300 w 7607801"/>
              <a:gd name="connsiteY8" fmla="*/ 224373 h 2486000"/>
              <a:gd name="connsiteX9" fmla="*/ 7606304 w 7607801"/>
              <a:gd name="connsiteY9" fmla="*/ 1477433 h 2486000"/>
              <a:gd name="connsiteX10" fmla="*/ 4274098 w 7607801"/>
              <a:gd name="connsiteY10" fmla="*/ 2486000 h 2486000"/>
              <a:gd name="connsiteX0" fmla="*/ 3290106 w 7607801"/>
              <a:gd name="connsiteY0" fmla="*/ 2476243 h 2476243"/>
              <a:gd name="connsiteX1" fmla="*/ 6205 w 7607801"/>
              <a:gd name="connsiteY1" fmla="*/ 1471083 h 2476243"/>
              <a:gd name="connsiteX2" fmla="*/ 0 w 7607801"/>
              <a:gd name="connsiteY2" fmla="*/ 224373 h 2476243"/>
              <a:gd name="connsiteX3" fmla="*/ 78320 w 7607801"/>
              <a:gd name="connsiteY3" fmla="*/ 146053 h 2476243"/>
              <a:gd name="connsiteX4" fmla="*/ 152400 w 7607801"/>
              <a:gd name="connsiteY4" fmla="*/ 139703 h 2476243"/>
              <a:gd name="connsiteX5" fmla="*/ 3778250 w 7607801"/>
              <a:gd name="connsiteY5" fmla="*/ 3 h 2476243"/>
              <a:gd name="connsiteX6" fmla="*/ 7467600 w 7607801"/>
              <a:gd name="connsiteY6" fmla="*/ 136528 h 2476243"/>
              <a:gd name="connsiteX7" fmla="*/ 7528980 w 7607801"/>
              <a:gd name="connsiteY7" fmla="*/ 146053 h 2476243"/>
              <a:gd name="connsiteX8" fmla="*/ 7607300 w 7607801"/>
              <a:gd name="connsiteY8" fmla="*/ 224373 h 2476243"/>
              <a:gd name="connsiteX9" fmla="*/ 7606304 w 7607801"/>
              <a:gd name="connsiteY9" fmla="*/ 1477433 h 2476243"/>
              <a:gd name="connsiteX10" fmla="*/ 4274098 w 7607801"/>
              <a:gd name="connsiteY10" fmla="*/ 2448134 h 2476243"/>
              <a:gd name="connsiteX0" fmla="*/ 3290106 w 7607801"/>
              <a:gd name="connsiteY0" fmla="*/ 2476243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43302 w 7607801"/>
              <a:gd name="connsiteY0" fmla="*/ 2441819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68504 w 7607801"/>
              <a:gd name="connsiteY0" fmla="*/ 2472801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92100 w 7607801"/>
              <a:gd name="connsiteY10" fmla="*/ 2479115 h 2479115"/>
              <a:gd name="connsiteX0" fmla="*/ 3268504 w 7607801"/>
              <a:gd name="connsiteY0" fmla="*/ 2472801 h 2472801"/>
              <a:gd name="connsiteX1" fmla="*/ 6205 w 7607801"/>
              <a:gd name="connsiteY1" fmla="*/ 1471083 h 2472801"/>
              <a:gd name="connsiteX2" fmla="*/ 0 w 7607801"/>
              <a:gd name="connsiteY2" fmla="*/ 224373 h 2472801"/>
              <a:gd name="connsiteX3" fmla="*/ 78320 w 7607801"/>
              <a:gd name="connsiteY3" fmla="*/ 146053 h 2472801"/>
              <a:gd name="connsiteX4" fmla="*/ 152400 w 7607801"/>
              <a:gd name="connsiteY4" fmla="*/ 139703 h 2472801"/>
              <a:gd name="connsiteX5" fmla="*/ 3778250 w 7607801"/>
              <a:gd name="connsiteY5" fmla="*/ 3 h 2472801"/>
              <a:gd name="connsiteX6" fmla="*/ 7467600 w 7607801"/>
              <a:gd name="connsiteY6" fmla="*/ 136528 h 2472801"/>
              <a:gd name="connsiteX7" fmla="*/ 7528980 w 7607801"/>
              <a:gd name="connsiteY7" fmla="*/ 146053 h 2472801"/>
              <a:gd name="connsiteX8" fmla="*/ 7607300 w 7607801"/>
              <a:gd name="connsiteY8" fmla="*/ 224373 h 2472801"/>
              <a:gd name="connsiteX9" fmla="*/ 7606304 w 7607801"/>
              <a:gd name="connsiteY9" fmla="*/ 1477433 h 2472801"/>
              <a:gd name="connsiteX10" fmla="*/ 4284899 w 7607801"/>
              <a:gd name="connsiteY10" fmla="*/ 2451576 h 2472801"/>
              <a:gd name="connsiteX0" fmla="*/ 3268504 w 7607801"/>
              <a:gd name="connsiteY0" fmla="*/ 2472801 h 2479115"/>
              <a:gd name="connsiteX1" fmla="*/ 6205 w 7607801"/>
              <a:gd name="connsiteY1" fmla="*/ 1471083 h 2479115"/>
              <a:gd name="connsiteX2" fmla="*/ 0 w 7607801"/>
              <a:gd name="connsiteY2" fmla="*/ 224373 h 2479115"/>
              <a:gd name="connsiteX3" fmla="*/ 78320 w 7607801"/>
              <a:gd name="connsiteY3" fmla="*/ 146053 h 2479115"/>
              <a:gd name="connsiteX4" fmla="*/ 152400 w 7607801"/>
              <a:gd name="connsiteY4" fmla="*/ 139703 h 2479115"/>
              <a:gd name="connsiteX5" fmla="*/ 3778250 w 7607801"/>
              <a:gd name="connsiteY5" fmla="*/ 3 h 2479115"/>
              <a:gd name="connsiteX6" fmla="*/ 7467600 w 7607801"/>
              <a:gd name="connsiteY6" fmla="*/ 136528 h 2479115"/>
              <a:gd name="connsiteX7" fmla="*/ 7528980 w 7607801"/>
              <a:gd name="connsiteY7" fmla="*/ 146053 h 2479115"/>
              <a:gd name="connsiteX8" fmla="*/ 7607300 w 7607801"/>
              <a:gd name="connsiteY8" fmla="*/ 224373 h 2479115"/>
              <a:gd name="connsiteX9" fmla="*/ 7606304 w 7607801"/>
              <a:gd name="connsiteY9" fmla="*/ 1477433 h 2479115"/>
              <a:gd name="connsiteX10" fmla="*/ 4288500 w 7607801"/>
              <a:gd name="connsiteY10" fmla="*/ 2479115 h 247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07801" h="2479115">
                <a:moveTo>
                  <a:pt x="3268504" y="2472801"/>
                </a:moveTo>
                <a:cubicBezTo>
                  <a:pt x="3225249" y="2472801"/>
                  <a:pt x="6205" y="1514338"/>
                  <a:pt x="6205" y="1471083"/>
                </a:cubicBezTo>
                <a:cubicBezTo>
                  <a:pt x="4137" y="1055513"/>
                  <a:pt x="2068" y="639943"/>
                  <a:pt x="0" y="224373"/>
                </a:cubicBezTo>
                <a:cubicBezTo>
                  <a:pt x="0" y="181118"/>
                  <a:pt x="35065" y="146053"/>
                  <a:pt x="78320" y="146053"/>
                </a:cubicBezTo>
                <a:lnTo>
                  <a:pt x="152400" y="139703"/>
                </a:lnTo>
                <a:cubicBezTo>
                  <a:pt x="1358900" y="55036"/>
                  <a:pt x="2559050" y="532"/>
                  <a:pt x="3778250" y="3"/>
                </a:cubicBezTo>
                <a:cubicBezTo>
                  <a:pt x="4997450" y="-526"/>
                  <a:pt x="6838245" y="80436"/>
                  <a:pt x="7467600" y="136528"/>
                </a:cubicBezTo>
                <a:cubicBezTo>
                  <a:pt x="7477758" y="135470"/>
                  <a:pt x="7505700" y="140408"/>
                  <a:pt x="7528980" y="146053"/>
                </a:cubicBezTo>
                <a:cubicBezTo>
                  <a:pt x="7572235" y="146053"/>
                  <a:pt x="7607300" y="181118"/>
                  <a:pt x="7607300" y="224373"/>
                </a:cubicBezTo>
                <a:cubicBezTo>
                  <a:pt x="7609368" y="642060"/>
                  <a:pt x="7604236" y="1059746"/>
                  <a:pt x="7606304" y="1477433"/>
                </a:cubicBezTo>
                <a:cubicBezTo>
                  <a:pt x="7606304" y="1520688"/>
                  <a:pt x="4291504" y="2471451"/>
                  <a:pt x="4288500" y="2479115"/>
                </a:cubicBezTo>
              </a:path>
            </a:pathLst>
          </a:custGeom>
          <a:gradFill flip="none" rotWithShape="1">
            <a:gsLst>
              <a:gs pos="0">
                <a:schemeClr val="bg2">
                  <a:lumMod val="75000"/>
                </a:schemeClr>
              </a:gs>
              <a:gs pos="100000">
                <a:schemeClr val="bg1"/>
              </a:gs>
              <a:gs pos="20000">
                <a:schemeClr val="bg2">
                  <a:lumMod val="90000"/>
                </a:schemeClr>
              </a:gs>
              <a:gs pos="85000">
                <a:schemeClr val="bg2">
                  <a:lumMod val="90000"/>
                </a:schemeClr>
              </a:gs>
            </a:gsLst>
            <a:lin ang="16200000" scaled="0"/>
            <a:tileRect/>
          </a:gradFill>
          <a:ln w="635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74"/>
            <a:endParaRPr lang="en-US" sz="2000" dirty="0">
              <a:solidFill>
                <a:prstClr val="white"/>
              </a:solidFill>
              <a:effectLst>
                <a:outerShdw blurRad="25400" dist="25400" dir="2700000" algn="tl" rotWithShape="0">
                  <a:srgbClr val="0A60A3">
                    <a:lumMod val="75000"/>
                    <a:alpha val="45000"/>
                  </a:srgbClr>
                </a:outerShdw>
              </a:effectLst>
              <a:latin typeface="Univers LT Std 45 Light"/>
            </a:endParaRPr>
          </a:p>
        </p:txBody>
      </p:sp>
      <p:sp>
        <p:nvSpPr>
          <p:cNvPr id="23" name="Rounded Rectangle 2"/>
          <p:cNvSpPr/>
          <p:nvPr/>
        </p:nvSpPr>
        <p:spPr>
          <a:xfrm>
            <a:off x="1193800" y="1521865"/>
            <a:ext cx="6743700" cy="2273847"/>
          </a:xfrm>
          <a:custGeom>
            <a:avLst/>
            <a:gdLst>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78320 h 2108200"/>
              <a:gd name="connsiteX1" fmla="*/ 78320 w 7607300"/>
              <a:gd name="connsiteY1" fmla="*/ 0 h 2108200"/>
              <a:gd name="connsiteX2" fmla="*/ 7528980 w 7607300"/>
              <a:gd name="connsiteY2" fmla="*/ 0 h 2108200"/>
              <a:gd name="connsiteX3" fmla="*/ 7607300 w 7607300"/>
              <a:gd name="connsiteY3" fmla="*/ 78320 h 2108200"/>
              <a:gd name="connsiteX4" fmla="*/ 7607300 w 7607300"/>
              <a:gd name="connsiteY4" fmla="*/ 2029880 h 2108200"/>
              <a:gd name="connsiteX5" fmla="*/ 7528980 w 7607300"/>
              <a:gd name="connsiteY5" fmla="*/ 2108200 h 2108200"/>
              <a:gd name="connsiteX6" fmla="*/ 78320 w 7607300"/>
              <a:gd name="connsiteY6" fmla="*/ 2108200 h 2108200"/>
              <a:gd name="connsiteX7" fmla="*/ 0 w 7607300"/>
              <a:gd name="connsiteY7" fmla="*/ 2029880 h 2108200"/>
              <a:gd name="connsiteX8" fmla="*/ 0 w 7607300"/>
              <a:gd name="connsiteY8" fmla="*/ 78320 h 2108200"/>
              <a:gd name="connsiteX0" fmla="*/ 0 w 7607300"/>
              <a:gd name="connsiteY0" fmla="*/ 192620 h 2222500"/>
              <a:gd name="connsiteX1" fmla="*/ 78320 w 7607300"/>
              <a:gd name="connsiteY1" fmla="*/ 114300 h 2222500"/>
              <a:gd name="connsiteX2" fmla="*/ 3854450 w 7607300"/>
              <a:gd name="connsiteY2" fmla="*/ 0 h 2222500"/>
              <a:gd name="connsiteX3" fmla="*/ 7528980 w 7607300"/>
              <a:gd name="connsiteY3" fmla="*/ 114300 h 2222500"/>
              <a:gd name="connsiteX4" fmla="*/ 7607300 w 7607300"/>
              <a:gd name="connsiteY4" fmla="*/ 192620 h 2222500"/>
              <a:gd name="connsiteX5" fmla="*/ 7607300 w 7607300"/>
              <a:gd name="connsiteY5" fmla="*/ 2144180 h 2222500"/>
              <a:gd name="connsiteX6" fmla="*/ 7528980 w 7607300"/>
              <a:gd name="connsiteY6" fmla="*/ 2222500 h 2222500"/>
              <a:gd name="connsiteX7" fmla="*/ 78320 w 7607300"/>
              <a:gd name="connsiteY7" fmla="*/ 2222500 h 2222500"/>
              <a:gd name="connsiteX8" fmla="*/ 0 w 7607300"/>
              <a:gd name="connsiteY8" fmla="*/ 2144180 h 2222500"/>
              <a:gd name="connsiteX9" fmla="*/ 0 w 7607300"/>
              <a:gd name="connsiteY9" fmla="*/ 192620 h 2222500"/>
              <a:gd name="connsiteX0" fmla="*/ 0 w 7607300"/>
              <a:gd name="connsiteY0" fmla="*/ 148170 h 2178050"/>
              <a:gd name="connsiteX1" fmla="*/ 78320 w 7607300"/>
              <a:gd name="connsiteY1" fmla="*/ 69850 h 2178050"/>
              <a:gd name="connsiteX2" fmla="*/ 38163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607300"/>
              <a:gd name="connsiteY0" fmla="*/ 148170 h 2178050"/>
              <a:gd name="connsiteX1" fmla="*/ 78320 w 7607300"/>
              <a:gd name="connsiteY1" fmla="*/ 69850 h 2178050"/>
              <a:gd name="connsiteX2" fmla="*/ 3790950 w 7607300"/>
              <a:gd name="connsiteY2" fmla="*/ 0 h 2178050"/>
              <a:gd name="connsiteX3" fmla="*/ 7528980 w 7607300"/>
              <a:gd name="connsiteY3" fmla="*/ 69850 h 2178050"/>
              <a:gd name="connsiteX4" fmla="*/ 7607300 w 7607300"/>
              <a:gd name="connsiteY4" fmla="*/ 148170 h 2178050"/>
              <a:gd name="connsiteX5" fmla="*/ 7607300 w 7607300"/>
              <a:gd name="connsiteY5" fmla="*/ 2099730 h 2178050"/>
              <a:gd name="connsiteX6" fmla="*/ 7528980 w 7607300"/>
              <a:gd name="connsiteY6" fmla="*/ 2178050 h 2178050"/>
              <a:gd name="connsiteX7" fmla="*/ 78320 w 7607300"/>
              <a:gd name="connsiteY7" fmla="*/ 2178050 h 2178050"/>
              <a:gd name="connsiteX8" fmla="*/ 0 w 7607300"/>
              <a:gd name="connsiteY8" fmla="*/ 2099730 h 2178050"/>
              <a:gd name="connsiteX9" fmla="*/ 0 w 7607300"/>
              <a:gd name="connsiteY9" fmla="*/ 148170 h 2178050"/>
              <a:gd name="connsiteX0" fmla="*/ 0 w 7755712"/>
              <a:gd name="connsiteY0" fmla="*/ 148238 h 2178118"/>
              <a:gd name="connsiteX1" fmla="*/ 78320 w 7755712"/>
              <a:gd name="connsiteY1" fmla="*/ 69918 h 2178118"/>
              <a:gd name="connsiteX2" fmla="*/ 3790950 w 7755712"/>
              <a:gd name="connsiteY2" fmla="*/ 68 h 2178118"/>
              <a:gd name="connsiteX3" fmla="*/ 7467600 w 7755712"/>
              <a:gd name="connsiteY3" fmla="*/ 57218 h 2178118"/>
              <a:gd name="connsiteX4" fmla="*/ 7528980 w 7755712"/>
              <a:gd name="connsiteY4" fmla="*/ 69918 h 2178118"/>
              <a:gd name="connsiteX5" fmla="*/ 7607300 w 7755712"/>
              <a:gd name="connsiteY5" fmla="*/ 148238 h 2178118"/>
              <a:gd name="connsiteX6" fmla="*/ 7607300 w 7755712"/>
              <a:gd name="connsiteY6" fmla="*/ 2099798 h 2178118"/>
              <a:gd name="connsiteX7" fmla="*/ 7528980 w 7755712"/>
              <a:gd name="connsiteY7" fmla="*/ 2178118 h 2178118"/>
              <a:gd name="connsiteX8" fmla="*/ 78320 w 7755712"/>
              <a:gd name="connsiteY8" fmla="*/ 2178118 h 2178118"/>
              <a:gd name="connsiteX9" fmla="*/ 0 w 7755712"/>
              <a:gd name="connsiteY9" fmla="*/ 2099798 h 2178118"/>
              <a:gd name="connsiteX10" fmla="*/ 0 w 7755712"/>
              <a:gd name="connsiteY10"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238 h 2178118"/>
              <a:gd name="connsiteX1" fmla="*/ 78320 w 7755712"/>
              <a:gd name="connsiteY1" fmla="*/ 69918 h 2178118"/>
              <a:gd name="connsiteX2" fmla="*/ 152400 w 7755712"/>
              <a:gd name="connsiteY2" fmla="*/ 63568 h 2178118"/>
              <a:gd name="connsiteX3" fmla="*/ 3790950 w 7755712"/>
              <a:gd name="connsiteY3" fmla="*/ 68 h 2178118"/>
              <a:gd name="connsiteX4" fmla="*/ 7467600 w 7755712"/>
              <a:gd name="connsiteY4" fmla="*/ 57218 h 2178118"/>
              <a:gd name="connsiteX5" fmla="*/ 7528980 w 7755712"/>
              <a:gd name="connsiteY5" fmla="*/ 69918 h 2178118"/>
              <a:gd name="connsiteX6" fmla="*/ 7607300 w 7755712"/>
              <a:gd name="connsiteY6" fmla="*/ 148238 h 2178118"/>
              <a:gd name="connsiteX7" fmla="*/ 7607300 w 7755712"/>
              <a:gd name="connsiteY7" fmla="*/ 2099798 h 2178118"/>
              <a:gd name="connsiteX8" fmla="*/ 7528980 w 7755712"/>
              <a:gd name="connsiteY8" fmla="*/ 2178118 h 2178118"/>
              <a:gd name="connsiteX9" fmla="*/ 78320 w 7755712"/>
              <a:gd name="connsiteY9" fmla="*/ 2178118 h 2178118"/>
              <a:gd name="connsiteX10" fmla="*/ 0 w 7755712"/>
              <a:gd name="connsiteY10" fmla="*/ 2099798 h 2178118"/>
              <a:gd name="connsiteX11" fmla="*/ 0 w 7755712"/>
              <a:gd name="connsiteY11" fmla="*/ 148238 h 2178118"/>
              <a:gd name="connsiteX0" fmla="*/ 0 w 7755712"/>
              <a:gd name="connsiteY0" fmla="*/ 148622 h 2178502"/>
              <a:gd name="connsiteX1" fmla="*/ 78320 w 7755712"/>
              <a:gd name="connsiteY1" fmla="*/ 70302 h 2178502"/>
              <a:gd name="connsiteX2" fmla="*/ 152400 w 7755712"/>
              <a:gd name="connsiteY2" fmla="*/ 63952 h 2178502"/>
              <a:gd name="connsiteX3" fmla="*/ 3790950 w 7755712"/>
              <a:gd name="connsiteY3" fmla="*/ 452 h 2178502"/>
              <a:gd name="connsiteX4" fmla="*/ 7467600 w 7755712"/>
              <a:gd name="connsiteY4" fmla="*/ 57602 h 2178502"/>
              <a:gd name="connsiteX5" fmla="*/ 7528980 w 7755712"/>
              <a:gd name="connsiteY5" fmla="*/ 70302 h 2178502"/>
              <a:gd name="connsiteX6" fmla="*/ 7607300 w 7755712"/>
              <a:gd name="connsiteY6" fmla="*/ 148622 h 2178502"/>
              <a:gd name="connsiteX7" fmla="*/ 7607300 w 7755712"/>
              <a:gd name="connsiteY7" fmla="*/ 2100182 h 2178502"/>
              <a:gd name="connsiteX8" fmla="*/ 7528980 w 7755712"/>
              <a:gd name="connsiteY8" fmla="*/ 2178502 h 2178502"/>
              <a:gd name="connsiteX9" fmla="*/ 78320 w 7755712"/>
              <a:gd name="connsiteY9" fmla="*/ 2178502 h 2178502"/>
              <a:gd name="connsiteX10" fmla="*/ 0 w 7755712"/>
              <a:gd name="connsiteY10" fmla="*/ 2100182 h 2178502"/>
              <a:gd name="connsiteX11" fmla="*/ 0 w 7755712"/>
              <a:gd name="connsiteY11" fmla="*/ 148622 h 2178502"/>
              <a:gd name="connsiteX0" fmla="*/ 0 w 7755712"/>
              <a:gd name="connsiteY0" fmla="*/ 192687 h 2222567"/>
              <a:gd name="connsiteX1" fmla="*/ 78320 w 7755712"/>
              <a:gd name="connsiteY1" fmla="*/ 114367 h 2222567"/>
              <a:gd name="connsiteX2" fmla="*/ 152400 w 7755712"/>
              <a:gd name="connsiteY2" fmla="*/ 108017 h 2222567"/>
              <a:gd name="connsiteX3" fmla="*/ 3771900 w 7755712"/>
              <a:gd name="connsiteY3" fmla="*/ 67 h 2222567"/>
              <a:gd name="connsiteX4" fmla="*/ 7467600 w 7755712"/>
              <a:gd name="connsiteY4" fmla="*/ 101667 h 2222567"/>
              <a:gd name="connsiteX5" fmla="*/ 7528980 w 7755712"/>
              <a:gd name="connsiteY5" fmla="*/ 114367 h 2222567"/>
              <a:gd name="connsiteX6" fmla="*/ 7607300 w 7755712"/>
              <a:gd name="connsiteY6" fmla="*/ 192687 h 2222567"/>
              <a:gd name="connsiteX7" fmla="*/ 7607300 w 7755712"/>
              <a:gd name="connsiteY7" fmla="*/ 2144247 h 2222567"/>
              <a:gd name="connsiteX8" fmla="*/ 7528980 w 7755712"/>
              <a:gd name="connsiteY8" fmla="*/ 2222567 h 2222567"/>
              <a:gd name="connsiteX9" fmla="*/ 78320 w 7755712"/>
              <a:gd name="connsiteY9" fmla="*/ 2222567 h 2222567"/>
              <a:gd name="connsiteX10" fmla="*/ 0 w 7755712"/>
              <a:gd name="connsiteY10" fmla="*/ 2144247 h 2222567"/>
              <a:gd name="connsiteX11" fmla="*/ 0 w 7755712"/>
              <a:gd name="connsiteY11" fmla="*/ 192687 h 2222567"/>
              <a:gd name="connsiteX0" fmla="*/ 0 w 7755712"/>
              <a:gd name="connsiteY0" fmla="*/ 196425 h 2226305"/>
              <a:gd name="connsiteX1" fmla="*/ 78320 w 7755712"/>
              <a:gd name="connsiteY1" fmla="*/ 118105 h 2226305"/>
              <a:gd name="connsiteX2" fmla="*/ 152400 w 7755712"/>
              <a:gd name="connsiteY2" fmla="*/ 111755 h 2226305"/>
              <a:gd name="connsiteX3" fmla="*/ 3771900 w 7755712"/>
              <a:gd name="connsiteY3" fmla="*/ 3805 h 2226305"/>
              <a:gd name="connsiteX4" fmla="*/ 7467600 w 7755712"/>
              <a:gd name="connsiteY4" fmla="*/ 105405 h 2226305"/>
              <a:gd name="connsiteX5" fmla="*/ 7528980 w 7755712"/>
              <a:gd name="connsiteY5" fmla="*/ 118105 h 2226305"/>
              <a:gd name="connsiteX6" fmla="*/ 7607300 w 7755712"/>
              <a:gd name="connsiteY6" fmla="*/ 196425 h 2226305"/>
              <a:gd name="connsiteX7" fmla="*/ 7607300 w 7755712"/>
              <a:gd name="connsiteY7" fmla="*/ 2147985 h 2226305"/>
              <a:gd name="connsiteX8" fmla="*/ 7528980 w 7755712"/>
              <a:gd name="connsiteY8" fmla="*/ 2226305 h 2226305"/>
              <a:gd name="connsiteX9" fmla="*/ 78320 w 7755712"/>
              <a:gd name="connsiteY9" fmla="*/ 2226305 h 2226305"/>
              <a:gd name="connsiteX10" fmla="*/ 0 w 7755712"/>
              <a:gd name="connsiteY10" fmla="*/ 2147985 h 2226305"/>
              <a:gd name="connsiteX11" fmla="*/ 0 w 7755712"/>
              <a:gd name="connsiteY11" fmla="*/ 196425 h 2226305"/>
              <a:gd name="connsiteX0" fmla="*/ 0 w 7607300"/>
              <a:gd name="connsiteY0" fmla="*/ 196425 h 2226305"/>
              <a:gd name="connsiteX1" fmla="*/ 78320 w 7607300"/>
              <a:gd name="connsiteY1" fmla="*/ 118105 h 2226305"/>
              <a:gd name="connsiteX2" fmla="*/ 152400 w 7607300"/>
              <a:gd name="connsiteY2" fmla="*/ 111755 h 2226305"/>
              <a:gd name="connsiteX3" fmla="*/ 3771900 w 7607300"/>
              <a:gd name="connsiteY3" fmla="*/ 3805 h 2226305"/>
              <a:gd name="connsiteX4" fmla="*/ 7467600 w 7607300"/>
              <a:gd name="connsiteY4" fmla="*/ 105405 h 2226305"/>
              <a:gd name="connsiteX5" fmla="*/ 7528980 w 7607300"/>
              <a:gd name="connsiteY5" fmla="*/ 118105 h 2226305"/>
              <a:gd name="connsiteX6" fmla="*/ 7607300 w 7607300"/>
              <a:gd name="connsiteY6" fmla="*/ 196425 h 2226305"/>
              <a:gd name="connsiteX7" fmla="*/ 7607300 w 7607300"/>
              <a:gd name="connsiteY7" fmla="*/ 2147985 h 2226305"/>
              <a:gd name="connsiteX8" fmla="*/ 7528980 w 7607300"/>
              <a:gd name="connsiteY8" fmla="*/ 2226305 h 2226305"/>
              <a:gd name="connsiteX9" fmla="*/ 78320 w 7607300"/>
              <a:gd name="connsiteY9" fmla="*/ 2226305 h 2226305"/>
              <a:gd name="connsiteX10" fmla="*/ 0 w 7607300"/>
              <a:gd name="connsiteY10" fmla="*/ 2147985 h 2226305"/>
              <a:gd name="connsiteX11" fmla="*/ 0 w 7607300"/>
              <a:gd name="connsiteY11" fmla="*/ 196425 h 2226305"/>
              <a:gd name="connsiteX0" fmla="*/ 0 w 7607300"/>
              <a:gd name="connsiteY0" fmla="*/ 178963 h 2208843"/>
              <a:gd name="connsiteX1" fmla="*/ 78320 w 7607300"/>
              <a:gd name="connsiteY1" fmla="*/ 100643 h 2208843"/>
              <a:gd name="connsiteX2" fmla="*/ 152400 w 7607300"/>
              <a:gd name="connsiteY2" fmla="*/ 94293 h 2208843"/>
              <a:gd name="connsiteX3" fmla="*/ 3778250 w 7607300"/>
              <a:gd name="connsiteY3" fmla="*/ 5393 h 2208843"/>
              <a:gd name="connsiteX4" fmla="*/ 7467600 w 7607300"/>
              <a:gd name="connsiteY4" fmla="*/ 87943 h 2208843"/>
              <a:gd name="connsiteX5" fmla="*/ 7528980 w 7607300"/>
              <a:gd name="connsiteY5" fmla="*/ 100643 h 2208843"/>
              <a:gd name="connsiteX6" fmla="*/ 7607300 w 7607300"/>
              <a:gd name="connsiteY6" fmla="*/ 178963 h 2208843"/>
              <a:gd name="connsiteX7" fmla="*/ 7607300 w 7607300"/>
              <a:gd name="connsiteY7" fmla="*/ 2130523 h 2208843"/>
              <a:gd name="connsiteX8" fmla="*/ 7528980 w 7607300"/>
              <a:gd name="connsiteY8" fmla="*/ 2208843 h 2208843"/>
              <a:gd name="connsiteX9" fmla="*/ 78320 w 7607300"/>
              <a:gd name="connsiteY9" fmla="*/ 2208843 h 2208843"/>
              <a:gd name="connsiteX10" fmla="*/ 0 w 7607300"/>
              <a:gd name="connsiteY10" fmla="*/ 2130523 h 2208843"/>
              <a:gd name="connsiteX11" fmla="*/ 0 w 7607300"/>
              <a:gd name="connsiteY11" fmla="*/ 178963 h 2208843"/>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173680 h 2203560"/>
              <a:gd name="connsiteX1" fmla="*/ 78320 w 7607300"/>
              <a:gd name="connsiteY1" fmla="*/ 95360 h 2203560"/>
              <a:gd name="connsiteX2" fmla="*/ 152400 w 7607300"/>
              <a:gd name="connsiteY2" fmla="*/ 89010 h 2203560"/>
              <a:gd name="connsiteX3" fmla="*/ 3778250 w 7607300"/>
              <a:gd name="connsiteY3" fmla="*/ 110 h 2203560"/>
              <a:gd name="connsiteX4" fmla="*/ 7467600 w 7607300"/>
              <a:gd name="connsiteY4" fmla="*/ 82660 h 2203560"/>
              <a:gd name="connsiteX5" fmla="*/ 7528980 w 7607300"/>
              <a:gd name="connsiteY5" fmla="*/ 95360 h 2203560"/>
              <a:gd name="connsiteX6" fmla="*/ 7607300 w 7607300"/>
              <a:gd name="connsiteY6" fmla="*/ 173680 h 2203560"/>
              <a:gd name="connsiteX7" fmla="*/ 7607300 w 7607300"/>
              <a:gd name="connsiteY7" fmla="*/ 2125240 h 2203560"/>
              <a:gd name="connsiteX8" fmla="*/ 7528980 w 7607300"/>
              <a:gd name="connsiteY8" fmla="*/ 2203560 h 2203560"/>
              <a:gd name="connsiteX9" fmla="*/ 78320 w 7607300"/>
              <a:gd name="connsiteY9" fmla="*/ 2203560 h 2203560"/>
              <a:gd name="connsiteX10" fmla="*/ 0 w 7607300"/>
              <a:gd name="connsiteY10" fmla="*/ 2125240 h 2203560"/>
              <a:gd name="connsiteX11" fmla="*/ 0 w 7607300"/>
              <a:gd name="connsiteY11" fmla="*/ 173680 h 2203560"/>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7528980 w 7607300"/>
              <a:gd name="connsiteY8" fmla="*/ 225429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54291"/>
              <a:gd name="connsiteX1" fmla="*/ 78320 w 7607300"/>
              <a:gd name="connsiteY1" fmla="*/ 146091 h 2254291"/>
              <a:gd name="connsiteX2" fmla="*/ 152400 w 7607300"/>
              <a:gd name="connsiteY2" fmla="*/ 139741 h 2254291"/>
              <a:gd name="connsiteX3" fmla="*/ 3778250 w 7607300"/>
              <a:gd name="connsiteY3" fmla="*/ 41 h 2254291"/>
              <a:gd name="connsiteX4" fmla="*/ 7467600 w 7607300"/>
              <a:gd name="connsiteY4" fmla="*/ 133391 h 2254291"/>
              <a:gd name="connsiteX5" fmla="*/ 7528980 w 7607300"/>
              <a:gd name="connsiteY5" fmla="*/ 146091 h 2254291"/>
              <a:gd name="connsiteX6" fmla="*/ 7607300 w 7607300"/>
              <a:gd name="connsiteY6" fmla="*/ 224411 h 2254291"/>
              <a:gd name="connsiteX7" fmla="*/ 7607300 w 7607300"/>
              <a:gd name="connsiteY7" fmla="*/ 2175971 h 2254291"/>
              <a:gd name="connsiteX8" fmla="*/ 3917685 w 7607300"/>
              <a:gd name="connsiteY8" fmla="*/ 2247941 h 2254291"/>
              <a:gd name="connsiteX9" fmla="*/ 78320 w 7607300"/>
              <a:gd name="connsiteY9" fmla="*/ 2254291 h 2254291"/>
              <a:gd name="connsiteX10" fmla="*/ 0 w 7607300"/>
              <a:gd name="connsiteY10" fmla="*/ 2175971 h 2254291"/>
              <a:gd name="connsiteX11" fmla="*/ 0 w 7607300"/>
              <a:gd name="connsiteY11" fmla="*/ 224411 h 225429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78320 w 7607300"/>
              <a:gd name="connsiteY9" fmla="*/ 225429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0 w 7607300"/>
              <a:gd name="connsiteY10" fmla="*/ 2175971 h 2286041"/>
              <a:gd name="connsiteX11" fmla="*/ 0 w 7607300"/>
              <a:gd name="connsiteY11" fmla="*/ 224411 h 2286041"/>
              <a:gd name="connsiteX0" fmla="*/ 0 w 7607300"/>
              <a:gd name="connsiteY0" fmla="*/ 224411 h 2286041"/>
              <a:gd name="connsiteX1" fmla="*/ 78320 w 7607300"/>
              <a:gd name="connsiteY1" fmla="*/ 146091 h 2286041"/>
              <a:gd name="connsiteX2" fmla="*/ 152400 w 7607300"/>
              <a:gd name="connsiteY2" fmla="*/ 139741 h 2286041"/>
              <a:gd name="connsiteX3" fmla="*/ 3778250 w 7607300"/>
              <a:gd name="connsiteY3" fmla="*/ 41 h 2286041"/>
              <a:gd name="connsiteX4" fmla="*/ 7467600 w 7607300"/>
              <a:gd name="connsiteY4" fmla="*/ 133391 h 2286041"/>
              <a:gd name="connsiteX5" fmla="*/ 7528980 w 7607300"/>
              <a:gd name="connsiteY5" fmla="*/ 146091 h 2286041"/>
              <a:gd name="connsiteX6" fmla="*/ 7607300 w 7607300"/>
              <a:gd name="connsiteY6" fmla="*/ 224411 h 2286041"/>
              <a:gd name="connsiteX7" fmla="*/ 7607300 w 7607300"/>
              <a:gd name="connsiteY7" fmla="*/ 2175971 h 2286041"/>
              <a:gd name="connsiteX8" fmla="*/ 4141064 w 7607300"/>
              <a:gd name="connsiteY8" fmla="*/ 2286041 h 2286041"/>
              <a:gd name="connsiteX9" fmla="*/ 3249063 w 7607300"/>
              <a:gd name="connsiteY9" fmla="*/ 2286041 h 2286041"/>
              <a:gd name="connsiteX10" fmla="*/ 6205 w 7607300"/>
              <a:gd name="connsiteY10" fmla="*/ 1471121 h 2286041"/>
              <a:gd name="connsiteX11" fmla="*/ 0 w 7607300"/>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4106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411 h 2286041"/>
              <a:gd name="connsiteX1" fmla="*/ 78320 w 7613505"/>
              <a:gd name="connsiteY1" fmla="*/ 146091 h 2286041"/>
              <a:gd name="connsiteX2" fmla="*/ 152400 w 7613505"/>
              <a:gd name="connsiteY2" fmla="*/ 139741 h 2286041"/>
              <a:gd name="connsiteX3" fmla="*/ 3778250 w 7613505"/>
              <a:gd name="connsiteY3" fmla="*/ 41 h 2286041"/>
              <a:gd name="connsiteX4" fmla="*/ 7467600 w 7613505"/>
              <a:gd name="connsiteY4" fmla="*/ 133391 h 2286041"/>
              <a:gd name="connsiteX5" fmla="*/ 7528980 w 7613505"/>
              <a:gd name="connsiteY5" fmla="*/ 146091 h 2286041"/>
              <a:gd name="connsiteX6" fmla="*/ 7607300 w 7613505"/>
              <a:gd name="connsiteY6" fmla="*/ 224411 h 2286041"/>
              <a:gd name="connsiteX7" fmla="*/ 7613505 w 7613505"/>
              <a:gd name="connsiteY7" fmla="*/ 1477471 h 2286041"/>
              <a:gd name="connsiteX8" fmla="*/ 4153474 w 7613505"/>
              <a:gd name="connsiteY8" fmla="*/ 2286041 h 2286041"/>
              <a:gd name="connsiteX9" fmla="*/ 3249063 w 7613505"/>
              <a:gd name="connsiteY9" fmla="*/ 2286041 h 2286041"/>
              <a:gd name="connsiteX10" fmla="*/ 6205 w 7613505"/>
              <a:gd name="connsiteY10" fmla="*/ 1471121 h 2286041"/>
              <a:gd name="connsiteX11" fmla="*/ 0 w 7613505"/>
              <a:gd name="connsiteY11" fmla="*/ 224411 h 2286041"/>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153474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49063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286003"/>
              <a:gd name="connsiteX1" fmla="*/ 78320 w 7613505"/>
              <a:gd name="connsiteY1" fmla="*/ 146053 h 2286003"/>
              <a:gd name="connsiteX2" fmla="*/ 152400 w 7613505"/>
              <a:gd name="connsiteY2" fmla="*/ 139703 h 2286003"/>
              <a:gd name="connsiteX3" fmla="*/ 3778250 w 7613505"/>
              <a:gd name="connsiteY3" fmla="*/ 3 h 2286003"/>
              <a:gd name="connsiteX4" fmla="*/ 7467600 w 7613505"/>
              <a:gd name="connsiteY4" fmla="*/ 136528 h 2286003"/>
              <a:gd name="connsiteX5" fmla="*/ 7528980 w 7613505"/>
              <a:gd name="connsiteY5" fmla="*/ 146053 h 2286003"/>
              <a:gd name="connsiteX6" fmla="*/ 7607300 w 7613505"/>
              <a:gd name="connsiteY6" fmla="*/ 224373 h 2286003"/>
              <a:gd name="connsiteX7" fmla="*/ 7613505 w 7613505"/>
              <a:gd name="connsiteY7" fmla="*/ 1477433 h 2286003"/>
              <a:gd name="connsiteX8" fmla="*/ 4293882 w 7613505"/>
              <a:gd name="connsiteY8" fmla="*/ 2286003 h 2286003"/>
              <a:gd name="connsiteX9" fmla="*/ 3286505 w 7613505"/>
              <a:gd name="connsiteY9" fmla="*/ 2286003 h 2286003"/>
              <a:gd name="connsiteX10" fmla="*/ 6205 w 7613505"/>
              <a:gd name="connsiteY10" fmla="*/ 1471083 h 2286003"/>
              <a:gd name="connsiteX11" fmla="*/ 0 w 7613505"/>
              <a:gd name="connsiteY11" fmla="*/ 224373 h 2286003"/>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286003 h 2477589"/>
              <a:gd name="connsiteX10" fmla="*/ 6205 w 7613505"/>
              <a:gd name="connsiteY10" fmla="*/ 1471083 h 2477589"/>
              <a:gd name="connsiteX11" fmla="*/ 0 w 7613505"/>
              <a:gd name="connsiteY11" fmla="*/ 224373 h 2477589"/>
              <a:gd name="connsiteX0" fmla="*/ 0 w 7613505"/>
              <a:gd name="connsiteY0" fmla="*/ 224373 h 2477589"/>
              <a:gd name="connsiteX1" fmla="*/ 78320 w 7613505"/>
              <a:gd name="connsiteY1" fmla="*/ 146053 h 2477589"/>
              <a:gd name="connsiteX2" fmla="*/ 152400 w 7613505"/>
              <a:gd name="connsiteY2" fmla="*/ 139703 h 2477589"/>
              <a:gd name="connsiteX3" fmla="*/ 3778250 w 7613505"/>
              <a:gd name="connsiteY3" fmla="*/ 3 h 2477589"/>
              <a:gd name="connsiteX4" fmla="*/ 7467600 w 7613505"/>
              <a:gd name="connsiteY4" fmla="*/ 136528 h 2477589"/>
              <a:gd name="connsiteX5" fmla="*/ 7528980 w 7613505"/>
              <a:gd name="connsiteY5" fmla="*/ 146053 h 2477589"/>
              <a:gd name="connsiteX6" fmla="*/ 7607300 w 7613505"/>
              <a:gd name="connsiteY6" fmla="*/ 224373 h 2477589"/>
              <a:gd name="connsiteX7" fmla="*/ 7613505 w 7613505"/>
              <a:gd name="connsiteY7" fmla="*/ 1477433 h 2477589"/>
              <a:gd name="connsiteX8" fmla="*/ 4279842 w 7613505"/>
              <a:gd name="connsiteY8" fmla="*/ 2477589 h 2477589"/>
              <a:gd name="connsiteX9" fmla="*/ 3286505 w 7613505"/>
              <a:gd name="connsiteY9" fmla="*/ 2472800 h 2477589"/>
              <a:gd name="connsiteX10" fmla="*/ 6205 w 7613505"/>
              <a:gd name="connsiteY10" fmla="*/ 1471083 h 2477589"/>
              <a:gd name="connsiteX11" fmla="*/ 0 w 7613505"/>
              <a:gd name="connsiteY11" fmla="*/ 224373 h 2477589"/>
              <a:gd name="connsiteX0" fmla="*/ 4279842 w 7613505"/>
              <a:gd name="connsiteY0" fmla="*/ 2477589 h 2581045"/>
              <a:gd name="connsiteX1" fmla="*/ 3286505 w 7613505"/>
              <a:gd name="connsiteY1" fmla="*/ 2472800 h 2581045"/>
              <a:gd name="connsiteX2" fmla="*/ 6205 w 7613505"/>
              <a:gd name="connsiteY2" fmla="*/ 1471083 h 2581045"/>
              <a:gd name="connsiteX3" fmla="*/ 0 w 7613505"/>
              <a:gd name="connsiteY3" fmla="*/ 224373 h 2581045"/>
              <a:gd name="connsiteX4" fmla="*/ 78320 w 7613505"/>
              <a:gd name="connsiteY4" fmla="*/ 146053 h 2581045"/>
              <a:gd name="connsiteX5" fmla="*/ 152400 w 7613505"/>
              <a:gd name="connsiteY5" fmla="*/ 139703 h 2581045"/>
              <a:gd name="connsiteX6" fmla="*/ 3778250 w 7613505"/>
              <a:gd name="connsiteY6" fmla="*/ 3 h 2581045"/>
              <a:gd name="connsiteX7" fmla="*/ 7467600 w 7613505"/>
              <a:gd name="connsiteY7" fmla="*/ 136528 h 2581045"/>
              <a:gd name="connsiteX8" fmla="*/ 7528980 w 7613505"/>
              <a:gd name="connsiteY8" fmla="*/ 146053 h 2581045"/>
              <a:gd name="connsiteX9" fmla="*/ 7607300 w 7613505"/>
              <a:gd name="connsiteY9" fmla="*/ 224373 h 2581045"/>
              <a:gd name="connsiteX10" fmla="*/ 7613505 w 7613505"/>
              <a:gd name="connsiteY10" fmla="*/ 1477433 h 2581045"/>
              <a:gd name="connsiteX11" fmla="*/ 4380936 w 7613505"/>
              <a:gd name="connsiteY11" fmla="*/ 2581045 h 2581045"/>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85252"/>
              <a:gd name="connsiteX1" fmla="*/ 3286505 w 7613505"/>
              <a:gd name="connsiteY1" fmla="*/ 2472800 h 2485252"/>
              <a:gd name="connsiteX2" fmla="*/ 6205 w 7613505"/>
              <a:gd name="connsiteY2" fmla="*/ 1471083 h 2485252"/>
              <a:gd name="connsiteX3" fmla="*/ 0 w 7613505"/>
              <a:gd name="connsiteY3" fmla="*/ 224373 h 2485252"/>
              <a:gd name="connsiteX4" fmla="*/ 78320 w 7613505"/>
              <a:gd name="connsiteY4" fmla="*/ 146053 h 2485252"/>
              <a:gd name="connsiteX5" fmla="*/ 152400 w 7613505"/>
              <a:gd name="connsiteY5" fmla="*/ 139703 h 2485252"/>
              <a:gd name="connsiteX6" fmla="*/ 3778250 w 7613505"/>
              <a:gd name="connsiteY6" fmla="*/ 3 h 2485252"/>
              <a:gd name="connsiteX7" fmla="*/ 7467600 w 7613505"/>
              <a:gd name="connsiteY7" fmla="*/ 136528 h 2485252"/>
              <a:gd name="connsiteX8" fmla="*/ 7528980 w 7613505"/>
              <a:gd name="connsiteY8" fmla="*/ 146053 h 2485252"/>
              <a:gd name="connsiteX9" fmla="*/ 7607300 w 7613505"/>
              <a:gd name="connsiteY9" fmla="*/ 224373 h 2485252"/>
              <a:gd name="connsiteX10" fmla="*/ 7613505 w 7613505"/>
              <a:gd name="connsiteY10" fmla="*/ 1477433 h 2485252"/>
              <a:gd name="connsiteX11" fmla="*/ 4348174 w 7613505"/>
              <a:gd name="connsiteY11" fmla="*/ 2485252 h 2485252"/>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92011 w 7613505"/>
              <a:gd name="connsiteY11" fmla="*/ 2384669 h 2477589"/>
              <a:gd name="connsiteX0" fmla="*/ 4279842 w 7613505"/>
              <a:gd name="connsiteY0" fmla="*/ 2477589 h 2477589"/>
              <a:gd name="connsiteX1" fmla="*/ 3286505 w 7613505"/>
              <a:gd name="connsiteY1" fmla="*/ 2472800 h 2477589"/>
              <a:gd name="connsiteX2" fmla="*/ 6205 w 7613505"/>
              <a:gd name="connsiteY2" fmla="*/ 1471083 h 2477589"/>
              <a:gd name="connsiteX3" fmla="*/ 0 w 7613505"/>
              <a:gd name="connsiteY3" fmla="*/ 224373 h 2477589"/>
              <a:gd name="connsiteX4" fmla="*/ 78320 w 7613505"/>
              <a:gd name="connsiteY4" fmla="*/ 146053 h 2477589"/>
              <a:gd name="connsiteX5" fmla="*/ 152400 w 7613505"/>
              <a:gd name="connsiteY5" fmla="*/ 139703 h 2477589"/>
              <a:gd name="connsiteX6" fmla="*/ 3778250 w 7613505"/>
              <a:gd name="connsiteY6" fmla="*/ 3 h 2477589"/>
              <a:gd name="connsiteX7" fmla="*/ 7467600 w 7613505"/>
              <a:gd name="connsiteY7" fmla="*/ 136528 h 2477589"/>
              <a:gd name="connsiteX8" fmla="*/ 7528980 w 7613505"/>
              <a:gd name="connsiteY8" fmla="*/ 146053 h 2477589"/>
              <a:gd name="connsiteX9" fmla="*/ 7607300 w 7613505"/>
              <a:gd name="connsiteY9" fmla="*/ 224373 h 2477589"/>
              <a:gd name="connsiteX10" fmla="*/ 7613505 w 7613505"/>
              <a:gd name="connsiteY10" fmla="*/ 1477433 h 2477589"/>
              <a:gd name="connsiteX11" fmla="*/ 4263929 w 7613505"/>
              <a:gd name="connsiteY11" fmla="*/ 2437355 h 2477589"/>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37355 h 2472800"/>
              <a:gd name="connsiteX0" fmla="*/ 3919461 w 7613505"/>
              <a:gd name="connsiteY0" fmla="*/ 2420113 h 2472800"/>
              <a:gd name="connsiteX1" fmla="*/ 3286505 w 7613505"/>
              <a:gd name="connsiteY1" fmla="*/ 2472800 h 2472800"/>
              <a:gd name="connsiteX2" fmla="*/ 6205 w 7613505"/>
              <a:gd name="connsiteY2" fmla="*/ 1471083 h 2472800"/>
              <a:gd name="connsiteX3" fmla="*/ 0 w 7613505"/>
              <a:gd name="connsiteY3" fmla="*/ 224373 h 2472800"/>
              <a:gd name="connsiteX4" fmla="*/ 78320 w 7613505"/>
              <a:gd name="connsiteY4" fmla="*/ 146053 h 2472800"/>
              <a:gd name="connsiteX5" fmla="*/ 152400 w 7613505"/>
              <a:gd name="connsiteY5" fmla="*/ 139703 h 2472800"/>
              <a:gd name="connsiteX6" fmla="*/ 3778250 w 7613505"/>
              <a:gd name="connsiteY6" fmla="*/ 3 h 2472800"/>
              <a:gd name="connsiteX7" fmla="*/ 7467600 w 7613505"/>
              <a:gd name="connsiteY7" fmla="*/ 136528 h 2472800"/>
              <a:gd name="connsiteX8" fmla="*/ 7528980 w 7613505"/>
              <a:gd name="connsiteY8" fmla="*/ 146053 h 2472800"/>
              <a:gd name="connsiteX9" fmla="*/ 7607300 w 7613505"/>
              <a:gd name="connsiteY9" fmla="*/ 224373 h 2472800"/>
              <a:gd name="connsiteX10" fmla="*/ 7613505 w 7613505"/>
              <a:gd name="connsiteY10" fmla="*/ 1477433 h 2472800"/>
              <a:gd name="connsiteX11" fmla="*/ 4263929 w 7613505"/>
              <a:gd name="connsiteY11"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63929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7970 w 7613505"/>
              <a:gd name="connsiteY10" fmla="*/ 2461304 h 2472800"/>
              <a:gd name="connsiteX0" fmla="*/ 3286505 w 7613505"/>
              <a:gd name="connsiteY0" fmla="*/ 2472800 h 2472800"/>
              <a:gd name="connsiteX1" fmla="*/ 6205 w 7613505"/>
              <a:gd name="connsiteY1" fmla="*/ 1471083 h 2472800"/>
              <a:gd name="connsiteX2" fmla="*/ 0 w 7613505"/>
              <a:gd name="connsiteY2" fmla="*/ 224373 h 2472800"/>
              <a:gd name="connsiteX3" fmla="*/ 78320 w 7613505"/>
              <a:gd name="connsiteY3" fmla="*/ 146053 h 2472800"/>
              <a:gd name="connsiteX4" fmla="*/ 152400 w 7613505"/>
              <a:gd name="connsiteY4" fmla="*/ 139703 h 2472800"/>
              <a:gd name="connsiteX5" fmla="*/ 3778250 w 7613505"/>
              <a:gd name="connsiteY5" fmla="*/ 3 h 2472800"/>
              <a:gd name="connsiteX6" fmla="*/ 7467600 w 7613505"/>
              <a:gd name="connsiteY6" fmla="*/ 136528 h 2472800"/>
              <a:gd name="connsiteX7" fmla="*/ 7528980 w 7613505"/>
              <a:gd name="connsiteY7" fmla="*/ 146053 h 2472800"/>
              <a:gd name="connsiteX8" fmla="*/ 7607300 w 7613505"/>
              <a:gd name="connsiteY8" fmla="*/ 224373 h 2472800"/>
              <a:gd name="connsiteX9" fmla="*/ 7613505 w 7613505"/>
              <a:gd name="connsiteY9" fmla="*/ 1477433 h 2472800"/>
              <a:gd name="connsiteX10" fmla="*/ 4270949 w 7613505"/>
              <a:gd name="connsiteY10" fmla="*/ 2464896 h 2472800"/>
              <a:gd name="connsiteX0" fmla="*/ 3286505 w 7613505"/>
              <a:gd name="connsiteY0" fmla="*/ 2472800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314587 w 7613505"/>
              <a:gd name="connsiteY0" fmla="*/ 2455588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314587 w 7613505"/>
              <a:gd name="connsiteY0" fmla="*/ 2455588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314587 w 7613505"/>
              <a:gd name="connsiteY0" fmla="*/ 2462473 h 2475673"/>
              <a:gd name="connsiteX1" fmla="*/ 6205 w 7613505"/>
              <a:gd name="connsiteY1" fmla="*/ 1471083 h 2475673"/>
              <a:gd name="connsiteX2" fmla="*/ 0 w 7613505"/>
              <a:gd name="connsiteY2" fmla="*/ 224373 h 2475673"/>
              <a:gd name="connsiteX3" fmla="*/ 78320 w 7613505"/>
              <a:gd name="connsiteY3" fmla="*/ 146053 h 2475673"/>
              <a:gd name="connsiteX4" fmla="*/ 152400 w 7613505"/>
              <a:gd name="connsiteY4" fmla="*/ 139703 h 2475673"/>
              <a:gd name="connsiteX5" fmla="*/ 3778250 w 7613505"/>
              <a:gd name="connsiteY5" fmla="*/ 3 h 2475673"/>
              <a:gd name="connsiteX6" fmla="*/ 7467600 w 7613505"/>
              <a:gd name="connsiteY6" fmla="*/ 136528 h 2475673"/>
              <a:gd name="connsiteX7" fmla="*/ 7528980 w 7613505"/>
              <a:gd name="connsiteY7" fmla="*/ 146053 h 2475673"/>
              <a:gd name="connsiteX8" fmla="*/ 7607300 w 7613505"/>
              <a:gd name="connsiteY8" fmla="*/ 224373 h 2475673"/>
              <a:gd name="connsiteX9" fmla="*/ 7613505 w 7613505"/>
              <a:gd name="connsiteY9" fmla="*/ 1477433 h 2475673"/>
              <a:gd name="connsiteX10" fmla="*/ 4288500 w 7613505"/>
              <a:gd name="connsiteY10" fmla="*/ 2475673 h 2475673"/>
              <a:gd name="connsiteX0" fmla="*/ 3314587 w 7613505"/>
              <a:gd name="connsiteY0" fmla="*/ 2462473 h 2462473"/>
              <a:gd name="connsiteX1" fmla="*/ 6205 w 7613505"/>
              <a:gd name="connsiteY1" fmla="*/ 1471083 h 2462473"/>
              <a:gd name="connsiteX2" fmla="*/ 0 w 7613505"/>
              <a:gd name="connsiteY2" fmla="*/ 224373 h 2462473"/>
              <a:gd name="connsiteX3" fmla="*/ 78320 w 7613505"/>
              <a:gd name="connsiteY3" fmla="*/ 146053 h 2462473"/>
              <a:gd name="connsiteX4" fmla="*/ 152400 w 7613505"/>
              <a:gd name="connsiteY4" fmla="*/ 139703 h 2462473"/>
              <a:gd name="connsiteX5" fmla="*/ 3778250 w 7613505"/>
              <a:gd name="connsiteY5" fmla="*/ 3 h 2462473"/>
              <a:gd name="connsiteX6" fmla="*/ 7467600 w 7613505"/>
              <a:gd name="connsiteY6" fmla="*/ 136528 h 2462473"/>
              <a:gd name="connsiteX7" fmla="*/ 7528980 w 7613505"/>
              <a:gd name="connsiteY7" fmla="*/ 146053 h 2462473"/>
              <a:gd name="connsiteX8" fmla="*/ 7607300 w 7613505"/>
              <a:gd name="connsiteY8" fmla="*/ 224373 h 2462473"/>
              <a:gd name="connsiteX9" fmla="*/ 7613505 w 7613505"/>
              <a:gd name="connsiteY9" fmla="*/ 1477433 h 2462473"/>
              <a:gd name="connsiteX10" fmla="*/ 4331514 w 7613505"/>
              <a:gd name="connsiteY10" fmla="*/ 2461903 h 2462473"/>
              <a:gd name="connsiteX0" fmla="*/ 3314587 w 7613505"/>
              <a:gd name="connsiteY0" fmla="*/ 2462473 h 2465345"/>
              <a:gd name="connsiteX1" fmla="*/ 6205 w 7613505"/>
              <a:gd name="connsiteY1" fmla="*/ 1471083 h 2465345"/>
              <a:gd name="connsiteX2" fmla="*/ 0 w 7613505"/>
              <a:gd name="connsiteY2" fmla="*/ 224373 h 2465345"/>
              <a:gd name="connsiteX3" fmla="*/ 78320 w 7613505"/>
              <a:gd name="connsiteY3" fmla="*/ 146053 h 2465345"/>
              <a:gd name="connsiteX4" fmla="*/ 152400 w 7613505"/>
              <a:gd name="connsiteY4" fmla="*/ 139703 h 2465345"/>
              <a:gd name="connsiteX5" fmla="*/ 3778250 w 7613505"/>
              <a:gd name="connsiteY5" fmla="*/ 3 h 2465345"/>
              <a:gd name="connsiteX6" fmla="*/ 7467600 w 7613505"/>
              <a:gd name="connsiteY6" fmla="*/ 136528 h 2465345"/>
              <a:gd name="connsiteX7" fmla="*/ 7528980 w 7613505"/>
              <a:gd name="connsiteY7" fmla="*/ 146053 h 2465345"/>
              <a:gd name="connsiteX8" fmla="*/ 7607300 w 7613505"/>
              <a:gd name="connsiteY8" fmla="*/ 224373 h 2465345"/>
              <a:gd name="connsiteX9" fmla="*/ 7613505 w 7613505"/>
              <a:gd name="connsiteY9" fmla="*/ 1477433 h 2465345"/>
              <a:gd name="connsiteX10" fmla="*/ 4335098 w 7613505"/>
              <a:gd name="connsiteY10" fmla="*/ 2465345 h 2465345"/>
              <a:gd name="connsiteX0" fmla="*/ 3293080 w 7613505"/>
              <a:gd name="connsiteY0" fmla="*/ 2414279 h 2465345"/>
              <a:gd name="connsiteX1" fmla="*/ 6205 w 7613505"/>
              <a:gd name="connsiteY1" fmla="*/ 1471083 h 2465345"/>
              <a:gd name="connsiteX2" fmla="*/ 0 w 7613505"/>
              <a:gd name="connsiteY2" fmla="*/ 224373 h 2465345"/>
              <a:gd name="connsiteX3" fmla="*/ 78320 w 7613505"/>
              <a:gd name="connsiteY3" fmla="*/ 146053 h 2465345"/>
              <a:gd name="connsiteX4" fmla="*/ 152400 w 7613505"/>
              <a:gd name="connsiteY4" fmla="*/ 139703 h 2465345"/>
              <a:gd name="connsiteX5" fmla="*/ 3778250 w 7613505"/>
              <a:gd name="connsiteY5" fmla="*/ 3 h 2465345"/>
              <a:gd name="connsiteX6" fmla="*/ 7467600 w 7613505"/>
              <a:gd name="connsiteY6" fmla="*/ 136528 h 2465345"/>
              <a:gd name="connsiteX7" fmla="*/ 7528980 w 7613505"/>
              <a:gd name="connsiteY7" fmla="*/ 146053 h 2465345"/>
              <a:gd name="connsiteX8" fmla="*/ 7607300 w 7613505"/>
              <a:gd name="connsiteY8" fmla="*/ 224373 h 2465345"/>
              <a:gd name="connsiteX9" fmla="*/ 7613505 w 7613505"/>
              <a:gd name="connsiteY9" fmla="*/ 1477433 h 2465345"/>
              <a:gd name="connsiteX10" fmla="*/ 4335098 w 7613505"/>
              <a:gd name="connsiteY10" fmla="*/ 2465345 h 2465345"/>
              <a:gd name="connsiteX0" fmla="*/ 3328925 w 7613505"/>
              <a:gd name="connsiteY0" fmla="*/ 2455588 h 2465345"/>
              <a:gd name="connsiteX1" fmla="*/ 6205 w 7613505"/>
              <a:gd name="connsiteY1" fmla="*/ 1471083 h 2465345"/>
              <a:gd name="connsiteX2" fmla="*/ 0 w 7613505"/>
              <a:gd name="connsiteY2" fmla="*/ 224373 h 2465345"/>
              <a:gd name="connsiteX3" fmla="*/ 78320 w 7613505"/>
              <a:gd name="connsiteY3" fmla="*/ 146053 h 2465345"/>
              <a:gd name="connsiteX4" fmla="*/ 152400 w 7613505"/>
              <a:gd name="connsiteY4" fmla="*/ 139703 h 2465345"/>
              <a:gd name="connsiteX5" fmla="*/ 3778250 w 7613505"/>
              <a:gd name="connsiteY5" fmla="*/ 3 h 2465345"/>
              <a:gd name="connsiteX6" fmla="*/ 7467600 w 7613505"/>
              <a:gd name="connsiteY6" fmla="*/ 136528 h 2465345"/>
              <a:gd name="connsiteX7" fmla="*/ 7528980 w 7613505"/>
              <a:gd name="connsiteY7" fmla="*/ 146053 h 2465345"/>
              <a:gd name="connsiteX8" fmla="*/ 7607300 w 7613505"/>
              <a:gd name="connsiteY8" fmla="*/ 224373 h 2465345"/>
              <a:gd name="connsiteX9" fmla="*/ 7613505 w 7613505"/>
              <a:gd name="connsiteY9" fmla="*/ 1477433 h 2465345"/>
              <a:gd name="connsiteX10" fmla="*/ 4335098 w 7613505"/>
              <a:gd name="connsiteY10" fmla="*/ 2465345 h 2465345"/>
              <a:gd name="connsiteX0" fmla="*/ 3339679 w 7613505"/>
              <a:gd name="connsiteY0" fmla="*/ 2459031 h 2465345"/>
              <a:gd name="connsiteX1" fmla="*/ 6205 w 7613505"/>
              <a:gd name="connsiteY1" fmla="*/ 1471083 h 2465345"/>
              <a:gd name="connsiteX2" fmla="*/ 0 w 7613505"/>
              <a:gd name="connsiteY2" fmla="*/ 224373 h 2465345"/>
              <a:gd name="connsiteX3" fmla="*/ 78320 w 7613505"/>
              <a:gd name="connsiteY3" fmla="*/ 146053 h 2465345"/>
              <a:gd name="connsiteX4" fmla="*/ 152400 w 7613505"/>
              <a:gd name="connsiteY4" fmla="*/ 139703 h 2465345"/>
              <a:gd name="connsiteX5" fmla="*/ 3778250 w 7613505"/>
              <a:gd name="connsiteY5" fmla="*/ 3 h 2465345"/>
              <a:gd name="connsiteX6" fmla="*/ 7467600 w 7613505"/>
              <a:gd name="connsiteY6" fmla="*/ 136528 h 2465345"/>
              <a:gd name="connsiteX7" fmla="*/ 7528980 w 7613505"/>
              <a:gd name="connsiteY7" fmla="*/ 146053 h 2465345"/>
              <a:gd name="connsiteX8" fmla="*/ 7607300 w 7613505"/>
              <a:gd name="connsiteY8" fmla="*/ 224373 h 2465345"/>
              <a:gd name="connsiteX9" fmla="*/ 7613505 w 7613505"/>
              <a:gd name="connsiteY9" fmla="*/ 1477433 h 2465345"/>
              <a:gd name="connsiteX10" fmla="*/ 4335098 w 7613505"/>
              <a:gd name="connsiteY10" fmla="*/ 2465345 h 2465345"/>
              <a:gd name="connsiteX0" fmla="*/ 3339679 w 7613505"/>
              <a:gd name="connsiteY0" fmla="*/ 2459031 h 2459031"/>
              <a:gd name="connsiteX1" fmla="*/ 6205 w 7613505"/>
              <a:gd name="connsiteY1" fmla="*/ 1471083 h 2459031"/>
              <a:gd name="connsiteX2" fmla="*/ 0 w 7613505"/>
              <a:gd name="connsiteY2" fmla="*/ 224373 h 2459031"/>
              <a:gd name="connsiteX3" fmla="*/ 78320 w 7613505"/>
              <a:gd name="connsiteY3" fmla="*/ 146053 h 2459031"/>
              <a:gd name="connsiteX4" fmla="*/ 152400 w 7613505"/>
              <a:gd name="connsiteY4" fmla="*/ 139703 h 2459031"/>
              <a:gd name="connsiteX5" fmla="*/ 3778250 w 7613505"/>
              <a:gd name="connsiteY5" fmla="*/ 3 h 2459031"/>
              <a:gd name="connsiteX6" fmla="*/ 7467600 w 7613505"/>
              <a:gd name="connsiteY6" fmla="*/ 136528 h 2459031"/>
              <a:gd name="connsiteX7" fmla="*/ 7528980 w 7613505"/>
              <a:gd name="connsiteY7" fmla="*/ 146053 h 2459031"/>
              <a:gd name="connsiteX8" fmla="*/ 7607300 w 7613505"/>
              <a:gd name="connsiteY8" fmla="*/ 224373 h 2459031"/>
              <a:gd name="connsiteX9" fmla="*/ 7613505 w 7613505"/>
              <a:gd name="connsiteY9" fmla="*/ 1477433 h 2459031"/>
              <a:gd name="connsiteX10" fmla="*/ 4489232 w 7613505"/>
              <a:gd name="connsiteY10" fmla="*/ 2420594 h 2459031"/>
              <a:gd name="connsiteX0" fmla="*/ 3339679 w 7613505"/>
              <a:gd name="connsiteY0" fmla="*/ 2459031 h 2465345"/>
              <a:gd name="connsiteX1" fmla="*/ 6205 w 7613505"/>
              <a:gd name="connsiteY1" fmla="*/ 1471083 h 2465345"/>
              <a:gd name="connsiteX2" fmla="*/ 0 w 7613505"/>
              <a:gd name="connsiteY2" fmla="*/ 224373 h 2465345"/>
              <a:gd name="connsiteX3" fmla="*/ 78320 w 7613505"/>
              <a:gd name="connsiteY3" fmla="*/ 146053 h 2465345"/>
              <a:gd name="connsiteX4" fmla="*/ 152400 w 7613505"/>
              <a:gd name="connsiteY4" fmla="*/ 139703 h 2465345"/>
              <a:gd name="connsiteX5" fmla="*/ 3778250 w 7613505"/>
              <a:gd name="connsiteY5" fmla="*/ 3 h 2465345"/>
              <a:gd name="connsiteX6" fmla="*/ 7467600 w 7613505"/>
              <a:gd name="connsiteY6" fmla="*/ 136528 h 2465345"/>
              <a:gd name="connsiteX7" fmla="*/ 7528980 w 7613505"/>
              <a:gd name="connsiteY7" fmla="*/ 146053 h 2465345"/>
              <a:gd name="connsiteX8" fmla="*/ 7607300 w 7613505"/>
              <a:gd name="connsiteY8" fmla="*/ 224373 h 2465345"/>
              <a:gd name="connsiteX9" fmla="*/ 7613505 w 7613505"/>
              <a:gd name="connsiteY9" fmla="*/ 1477433 h 2465345"/>
              <a:gd name="connsiteX10" fmla="*/ 4331514 w 7613505"/>
              <a:gd name="connsiteY10" fmla="*/ 2465345 h 24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13505" h="2465345">
                <a:moveTo>
                  <a:pt x="3339679" y="2459031"/>
                </a:moveTo>
                <a:cubicBezTo>
                  <a:pt x="3338547" y="2455588"/>
                  <a:pt x="6205" y="1514338"/>
                  <a:pt x="6205" y="1471083"/>
                </a:cubicBezTo>
                <a:cubicBezTo>
                  <a:pt x="4137" y="1055513"/>
                  <a:pt x="2068" y="639943"/>
                  <a:pt x="0" y="224373"/>
                </a:cubicBezTo>
                <a:cubicBezTo>
                  <a:pt x="0" y="181118"/>
                  <a:pt x="35065" y="146053"/>
                  <a:pt x="78320" y="146053"/>
                </a:cubicBezTo>
                <a:lnTo>
                  <a:pt x="152400" y="139703"/>
                </a:lnTo>
                <a:cubicBezTo>
                  <a:pt x="1358900" y="55036"/>
                  <a:pt x="2559050" y="532"/>
                  <a:pt x="3778250" y="3"/>
                </a:cubicBezTo>
                <a:cubicBezTo>
                  <a:pt x="4997450" y="-526"/>
                  <a:pt x="6838245" y="80436"/>
                  <a:pt x="7467600" y="136528"/>
                </a:cubicBezTo>
                <a:cubicBezTo>
                  <a:pt x="7477758" y="135470"/>
                  <a:pt x="7505700" y="140408"/>
                  <a:pt x="7528980" y="146053"/>
                </a:cubicBezTo>
                <a:cubicBezTo>
                  <a:pt x="7572235" y="146053"/>
                  <a:pt x="7607300" y="181118"/>
                  <a:pt x="7607300" y="224373"/>
                </a:cubicBezTo>
                <a:cubicBezTo>
                  <a:pt x="7609368" y="642060"/>
                  <a:pt x="7611437" y="1059746"/>
                  <a:pt x="7613505" y="1477433"/>
                </a:cubicBezTo>
                <a:cubicBezTo>
                  <a:pt x="7613505" y="1520688"/>
                  <a:pt x="4334518" y="2457681"/>
                  <a:pt x="4331514" y="2465345"/>
                </a:cubicBezTo>
              </a:path>
            </a:pathLst>
          </a:custGeom>
          <a:gradFill flip="none" rotWithShape="1">
            <a:gsLst>
              <a:gs pos="0">
                <a:schemeClr val="bg2">
                  <a:lumMod val="75000"/>
                </a:schemeClr>
              </a:gs>
              <a:gs pos="100000">
                <a:schemeClr val="bg1"/>
              </a:gs>
              <a:gs pos="20000">
                <a:schemeClr val="bg2">
                  <a:lumMod val="90000"/>
                </a:schemeClr>
              </a:gs>
              <a:gs pos="85000">
                <a:schemeClr val="bg2">
                  <a:lumMod val="90000"/>
                </a:schemeClr>
              </a:gs>
            </a:gsLst>
            <a:lin ang="16200000" scaled="0"/>
            <a:tileRect/>
          </a:gradFill>
          <a:ln w="635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74"/>
            <a:endParaRPr lang="en-US" sz="2000">
              <a:solidFill>
                <a:prstClr val="white"/>
              </a:solidFill>
              <a:effectLst>
                <a:outerShdw blurRad="25400" dist="25400" dir="2700000" algn="tl" rotWithShape="0">
                  <a:srgbClr val="0A60A3">
                    <a:lumMod val="75000"/>
                    <a:alpha val="45000"/>
                  </a:srgbClr>
                </a:outerShdw>
              </a:effectLst>
              <a:latin typeface="Univers LT Std 45 Light"/>
            </a:endParaRPr>
          </a:p>
        </p:txBody>
      </p:sp>
      <p:sp>
        <p:nvSpPr>
          <p:cNvPr id="46" name="Title 1"/>
          <p:cNvSpPr>
            <a:spLocks noGrp="1"/>
          </p:cNvSpPr>
          <p:nvPr>
            <p:ph type="title"/>
          </p:nvPr>
        </p:nvSpPr>
        <p:spPr>
          <a:xfrm>
            <a:off x="346935" y="142829"/>
            <a:ext cx="8170003" cy="964092"/>
          </a:xfrm>
        </p:spPr>
        <p:txBody>
          <a:bodyPr/>
          <a:lstStyle/>
          <a:p>
            <a:r>
              <a:rPr lang="en-US" dirty="0" smtClean="0"/>
              <a:t>Graphical System Design</a:t>
            </a:r>
            <a:endParaRPr lang="en-US" dirty="0"/>
          </a:p>
        </p:txBody>
      </p:sp>
      <p:sp>
        <p:nvSpPr>
          <p:cNvPr id="6" name="Content Placeholder 2"/>
          <p:cNvSpPr txBox="1">
            <a:spLocks/>
          </p:cNvSpPr>
          <p:nvPr/>
        </p:nvSpPr>
        <p:spPr>
          <a:xfrm>
            <a:off x="356137" y="940634"/>
            <a:ext cx="8089363" cy="428016"/>
          </a:xfrm>
          <a:prstGeom prst="rect">
            <a:avLst/>
          </a:prstGeom>
        </p:spPr>
        <p:txBody>
          <a:bodyPr vert="horz" lIns="91435" tIns="45717" rIns="91435" bIns="45717" rtlCol="0">
            <a:noAutofit/>
          </a:bodyPr>
          <a:lst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1400" kern="1200">
                <a:solidFill>
                  <a:schemeClr val="tx1"/>
                </a:solidFill>
                <a:latin typeface="+mn-lt"/>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prstClr val="white">
                  <a:lumMod val="50000"/>
                </a:prstClr>
              </a:buClr>
              <a:buFont typeface="Arial" pitchFamily="34" charset="0"/>
              <a:buNone/>
            </a:pPr>
            <a:r>
              <a:rPr lang="en-US" sz="2000" dirty="0" smtClean="0">
                <a:solidFill>
                  <a:srgbClr val="404040"/>
                </a:solidFill>
              </a:rPr>
              <a:t>A </a:t>
            </a:r>
            <a:r>
              <a:rPr lang="en-US" sz="2000" dirty="0">
                <a:solidFill>
                  <a:srgbClr val="404040"/>
                </a:solidFill>
              </a:rPr>
              <a:t>p</a:t>
            </a:r>
            <a:r>
              <a:rPr lang="en-US" sz="2000" dirty="0" smtClean="0">
                <a:solidFill>
                  <a:srgbClr val="404040"/>
                </a:solidFill>
              </a:rPr>
              <a:t>latform-based approach for measurement and control</a:t>
            </a:r>
            <a:endParaRPr lang="en-US" sz="2000" dirty="0">
              <a:solidFill>
                <a:srgbClr val="404040"/>
              </a:solidFill>
            </a:endParaRPr>
          </a:p>
        </p:txBody>
      </p:sp>
      <p:pic>
        <p:nvPicPr>
          <p:cNvPr id="32" name="Picture 31"/>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3560714" y="2999267"/>
            <a:ext cx="2019398" cy="1580192"/>
          </a:xfrm>
          <a:prstGeom prst="rect">
            <a:avLst/>
          </a:prstGeom>
          <a:noFill/>
        </p:spPr>
      </p:pic>
      <p:grpSp>
        <p:nvGrpSpPr>
          <p:cNvPr id="3" name="Group 32"/>
          <p:cNvGrpSpPr/>
          <p:nvPr/>
        </p:nvGrpSpPr>
        <p:grpSpPr>
          <a:xfrm>
            <a:off x="3415531" y="3479680"/>
            <a:ext cx="2267430" cy="646763"/>
            <a:chOff x="2806529" y="3496733"/>
            <a:chExt cx="3675643" cy="1048442"/>
          </a:xfrm>
        </p:grpSpPr>
        <p:pic>
          <p:nvPicPr>
            <p:cNvPr id="35" name="Picture 34" descr="LV Background.png"/>
            <p:cNvPicPr>
              <a:picLocks noChangeAspect="1"/>
            </p:cNvPicPr>
            <p:nvPr/>
          </p:nvPicPr>
          <p:blipFill>
            <a:blip r:embed="rId4" cstate="screen">
              <a:extLst>
                <a:ext uri="{28A0092B-C50C-407E-A947-70E740481C1C}">
                  <a14:useLocalDpi xmlns:a14="http://schemas.microsoft.com/office/drawing/2010/main" xmlns="" val="0"/>
                </a:ext>
              </a:extLst>
            </a:blip>
            <a:stretch>
              <a:fillRect/>
            </a:stretch>
          </p:blipFill>
          <p:spPr>
            <a:xfrm>
              <a:off x="2806529" y="3496733"/>
              <a:ext cx="3675643" cy="1048442"/>
            </a:xfrm>
            <a:prstGeom prst="rect">
              <a:avLst/>
            </a:prstGeom>
          </p:spPr>
        </p:pic>
        <p:pic>
          <p:nvPicPr>
            <p:cNvPr id="36" name="Picture 35" descr="LabVIEW_Logo_Horizontal 2011.png"/>
            <p:cNvPicPr>
              <a:picLocks noChangeAspect="1"/>
            </p:cNvPicPr>
            <p:nvPr/>
          </p:nvPicPr>
          <p:blipFill>
            <a:blip r:embed="rId5" cstate="screen">
              <a:extLst>
                <a:ext uri="{28A0092B-C50C-407E-A947-70E740481C1C}">
                  <a14:useLocalDpi xmlns:a14="http://schemas.microsoft.com/office/drawing/2010/main" xmlns="" val="0"/>
                </a:ext>
              </a:extLst>
            </a:blip>
            <a:stretch>
              <a:fillRect/>
            </a:stretch>
          </p:blipFill>
          <p:spPr>
            <a:xfrm>
              <a:off x="3023131" y="3722827"/>
              <a:ext cx="3200400" cy="584900"/>
            </a:xfrm>
            <a:prstGeom prst="rect">
              <a:avLst/>
            </a:prstGeom>
          </p:spPr>
        </p:pic>
      </p:grpSp>
      <p:pic>
        <p:nvPicPr>
          <p:cNvPr id="15" name="Picture 14"/>
          <p:cNvPicPr>
            <a:picLocks noChangeAspect="1"/>
          </p:cNvPicPr>
          <p:nvPr/>
        </p:nvPicPr>
        <p:blipFill>
          <a:blip r:embed="rId6" cstate="screen">
            <a:extLst>
              <a:ext uri="{28A0092B-C50C-407E-A947-70E740481C1C}">
                <a14:useLocalDpi xmlns:a14="http://schemas.microsoft.com/office/drawing/2010/main" xmlns="" val="0"/>
              </a:ext>
            </a:extLst>
          </a:blip>
          <a:stretch>
            <a:fillRect/>
          </a:stretch>
        </p:blipFill>
        <p:spPr>
          <a:xfrm>
            <a:off x="1084925" y="1302357"/>
            <a:ext cx="7405127" cy="1601708"/>
          </a:xfrm>
          <a:prstGeom prst="rect">
            <a:avLst/>
          </a:prstGeom>
          <a:effectLst/>
        </p:spPr>
      </p:pic>
      <p:pic>
        <p:nvPicPr>
          <p:cNvPr id="17" name="Picture 16"/>
          <p:cNvPicPr>
            <a:picLocks noChangeAspect="1"/>
          </p:cNvPicPr>
          <p:nvPr/>
        </p:nvPicPr>
        <p:blipFill>
          <a:blip r:embed="rId7" cstate="screen">
            <a:extLst>
              <a:ext uri="{28A0092B-C50C-407E-A947-70E740481C1C}">
                <a14:useLocalDpi xmlns:a14="http://schemas.microsoft.com/office/drawing/2010/main" xmlns="" val="0"/>
              </a:ext>
            </a:extLst>
          </a:blip>
          <a:stretch>
            <a:fillRect/>
          </a:stretch>
        </p:blipFill>
        <p:spPr>
          <a:xfrm>
            <a:off x="1179366" y="4663559"/>
            <a:ext cx="6777090" cy="1260441"/>
          </a:xfrm>
          <a:prstGeom prst="rect">
            <a:avLst/>
          </a:prstGeom>
          <a:effectLst/>
        </p:spPr>
      </p:pic>
      <p:sp>
        <p:nvSpPr>
          <p:cNvPr id="2" name="TextBox 1"/>
          <p:cNvSpPr txBox="1"/>
          <p:nvPr/>
        </p:nvSpPr>
        <p:spPr>
          <a:xfrm>
            <a:off x="8779933" y="5537200"/>
            <a:ext cx="184666" cy="369332"/>
          </a:xfrm>
          <a:prstGeom prst="rect">
            <a:avLst/>
          </a:prstGeom>
          <a:noFill/>
        </p:spPr>
        <p:txBody>
          <a:bodyPr wrap="none" rtlCol="0">
            <a:spAutoFit/>
          </a:bodyPr>
          <a:lstStyle/>
          <a:p>
            <a:pPr defTabSz="457174"/>
            <a:endParaRPr lang="en-US">
              <a:solidFill>
                <a:prstClr val="black"/>
              </a:solidFill>
            </a:endParaRPr>
          </a:p>
        </p:txBody>
      </p:sp>
    </p:spTree>
    <p:extLst>
      <p:ext uri="{BB962C8B-B14F-4D97-AF65-F5344CB8AC3E}">
        <p14:creationId xmlns:p14="http://schemas.microsoft.com/office/powerpoint/2010/main" xmlns="" val="199004174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500" fill="hold"/>
                                        <p:tgtEl>
                                          <p:spTgt spid="32"/>
                                        </p:tgtEl>
                                      </p:cBhvr>
                                      <p:by x="50000" y="50000"/>
                                    </p:animScale>
                                  </p:childTnLst>
                                </p:cTn>
                              </p:par>
                            </p:childTnLst>
                          </p:cTn>
                        </p:par>
                        <p:par>
                          <p:cTn id="12" fill="hold">
                            <p:stCondLst>
                              <p:cond delay="500"/>
                            </p:stCondLst>
                            <p:childTnLst>
                              <p:par>
                                <p:cTn id="13" presetID="10" presetClass="exit" presetSubtype="0" fill="hold" nodeType="afterEffect">
                                  <p:stCondLst>
                                    <p:cond delay="0"/>
                                  </p:stCondLst>
                                  <p:childTnLst>
                                    <p:animEffect transition="out" filter="fade">
                                      <p:cBhvr>
                                        <p:cTn id="14" dur="500"/>
                                        <p:tgtEl>
                                          <p:spTgt spid="32"/>
                                        </p:tgtEl>
                                      </p:cBhvr>
                                    </p:animEffect>
                                    <p:set>
                                      <p:cBhvr>
                                        <p:cTn id="15" dur="1" fill="hold">
                                          <p:stCondLst>
                                            <p:cond delay="499"/>
                                          </p:stCondLst>
                                        </p:cTn>
                                        <p:tgtEl>
                                          <p:spTgt spid="3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22891" y="2514600"/>
            <a:ext cx="8229600" cy="1143000"/>
          </a:xfrm>
        </p:spPr>
        <p:txBody>
          <a:bodyPr/>
          <a:lstStyle/>
          <a:p>
            <a:r>
              <a:rPr lang="en-US" dirty="0" smtClean="0"/>
              <a:t>Data Flow</a:t>
            </a:r>
            <a:endParaRPr lang="en-US" dirty="0"/>
          </a:p>
        </p:txBody>
      </p:sp>
      <p:pic>
        <p:nvPicPr>
          <p:cNvPr id="11" name="Picture 10" descr="aap.tif"/>
          <p:cNvPicPr>
            <a:picLocks noChangeAspect="1"/>
          </p:cNvPicPr>
          <p:nvPr/>
        </p:nvPicPr>
        <p:blipFill>
          <a:blip r:embed="rId3" cstate="screen"/>
          <a:stretch>
            <a:fillRect/>
          </a:stretch>
        </p:blipFill>
        <p:spPr>
          <a:xfrm>
            <a:off x="3200400" y="906610"/>
            <a:ext cx="6477000" cy="5360077"/>
          </a:xfrm>
          <a:prstGeom prst="rect">
            <a:avLst/>
          </a:prstGeom>
        </p:spPr>
      </p:pic>
      <p:pic>
        <p:nvPicPr>
          <p:cNvPr id="3074" name="Picture 2"/>
          <p:cNvPicPr>
            <a:picLocks noChangeAspect="1" noChangeArrowheads="1"/>
          </p:cNvPicPr>
          <p:nvPr/>
        </p:nvPicPr>
        <p:blipFill>
          <a:blip r:embed="rId4" cstate="screen"/>
          <a:srcRect/>
          <a:stretch>
            <a:fillRect/>
          </a:stretch>
        </p:blipFill>
        <p:spPr bwMode="auto">
          <a:xfrm>
            <a:off x="4267199" y="1439332"/>
            <a:ext cx="4512734" cy="36101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LabVIEW Getting Started Window</a:t>
            </a:r>
            <a:endParaRPr lang="en-US" dirty="0"/>
          </a:p>
        </p:txBody>
      </p:sp>
      <p:pic>
        <p:nvPicPr>
          <p:cNvPr id="5" name="Content Placeholder 4"/>
          <p:cNvPicPr>
            <a:picLocks noGrp="1" noChangeAspect="1"/>
          </p:cNvPicPr>
          <p:nvPr>
            <p:ph sz="half" idx="1"/>
          </p:nvPr>
        </p:nvPicPr>
        <p:blipFill>
          <a:blip r:embed="rId3" cstate="screen"/>
          <a:stretch>
            <a:fillRect/>
          </a:stretch>
        </p:blipFill>
        <p:spPr>
          <a:xfrm>
            <a:off x="1371600" y="1524000"/>
            <a:ext cx="6477000" cy="4436745"/>
          </a:xfrm>
          <a:prstGeom prst="rect">
            <a:avLst/>
          </a:prstGeom>
        </p:spPr>
      </p:pic>
    </p:spTree>
    <p:extLst>
      <p:ext uri="{BB962C8B-B14F-4D97-AF65-F5344CB8AC3E}">
        <p14:creationId xmlns="" xmlns:p14="http://schemas.microsoft.com/office/powerpoint/2010/main" val="403308194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LabVIEW Getting Started Window</a:t>
            </a:r>
          </a:p>
        </p:txBody>
      </p:sp>
      <p:pic>
        <p:nvPicPr>
          <p:cNvPr id="6" name="Content Placeholder 5"/>
          <p:cNvPicPr>
            <a:picLocks noGrp="1" noChangeAspect="1"/>
          </p:cNvPicPr>
          <p:nvPr>
            <p:ph idx="1"/>
          </p:nvPr>
        </p:nvPicPr>
        <p:blipFill>
          <a:blip r:embed="rId3" cstate="screen"/>
          <a:stretch>
            <a:fillRect/>
          </a:stretch>
        </p:blipFill>
        <p:spPr>
          <a:xfrm>
            <a:off x="910861" y="1109969"/>
            <a:ext cx="7296150" cy="1190625"/>
          </a:xfrm>
          <a:prstGeom prst="rect">
            <a:avLst/>
          </a:prstGeom>
        </p:spPr>
      </p:pic>
      <p:pic>
        <p:nvPicPr>
          <p:cNvPr id="7" name="Picture 6"/>
          <p:cNvPicPr>
            <a:picLocks noChangeAspect="1"/>
          </p:cNvPicPr>
          <p:nvPr/>
        </p:nvPicPr>
        <p:blipFill>
          <a:blip r:embed="rId4" cstate="screen"/>
          <a:stretch>
            <a:fillRect/>
          </a:stretch>
        </p:blipFill>
        <p:spPr>
          <a:xfrm>
            <a:off x="2540985" y="3352800"/>
            <a:ext cx="4035902" cy="2767824"/>
          </a:xfrm>
          <a:prstGeom prst="rect">
            <a:avLst/>
          </a:prstGeom>
        </p:spPr>
      </p:pic>
      <p:sp>
        <p:nvSpPr>
          <p:cNvPr id="8" name="Rectangle 7"/>
          <p:cNvSpPr/>
          <p:nvPr/>
        </p:nvSpPr>
        <p:spPr>
          <a:xfrm>
            <a:off x="2540985" y="5410200"/>
            <a:ext cx="4035902" cy="609600"/>
          </a:xfrm>
          <a:prstGeom prst="rect">
            <a:avLst/>
          </a:prstGeom>
          <a:noFill/>
          <a:ln w="127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Connector 9"/>
          <p:cNvCxnSpPr/>
          <p:nvPr/>
        </p:nvCxnSpPr>
        <p:spPr>
          <a:xfrm flipH="1" flipV="1">
            <a:off x="910861" y="2300594"/>
            <a:ext cx="1630124" cy="310960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6576887" y="2300594"/>
            <a:ext cx="1630124" cy="310960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676400" y="2300594"/>
            <a:ext cx="5791200" cy="923330"/>
          </a:xfrm>
          <a:prstGeom prst="rect">
            <a:avLst/>
          </a:prstGeom>
          <a:noFill/>
        </p:spPr>
        <p:txBody>
          <a:bodyPr wrap="square" rtlCol="0">
            <a:spAutoFit/>
          </a:bodyPr>
          <a:lstStyle/>
          <a:p>
            <a:pPr algn="ctr"/>
            <a:r>
              <a:rPr lang="en-US" dirty="0" smtClean="0"/>
              <a:t>Additional support, tutorials, and explanations can all be found using the links here. These are specifically tailored to NI myRIO users.</a:t>
            </a:r>
            <a:endParaRPr lang="en-US" dirty="0"/>
          </a:p>
        </p:txBody>
      </p:sp>
    </p:spTree>
    <p:extLst>
      <p:ext uri="{BB962C8B-B14F-4D97-AF65-F5344CB8AC3E}">
        <p14:creationId xmlns="" xmlns:p14="http://schemas.microsoft.com/office/powerpoint/2010/main" val="337593037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 Project</a:t>
            </a:r>
            <a:endParaRPr lang="en-US" dirty="0"/>
          </a:p>
        </p:txBody>
      </p:sp>
      <p:sp>
        <p:nvSpPr>
          <p:cNvPr id="3" name="Content Placeholder 2"/>
          <p:cNvSpPr>
            <a:spLocks noGrp="1"/>
          </p:cNvSpPr>
          <p:nvPr>
            <p:ph sz="half" idx="1"/>
          </p:nvPr>
        </p:nvSpPr>
        <p:spPr/>
        <p:txBody>
          <a:bodyPr/>
          <a:lstStyle/>
          <a:p>
            <a:r>
              <a:rPr lang="en-US" dirty="0" smtClean="0"/>
              <a:t>Click </a:t>
            </a:r>
            <a:r>
              <a:rPr lang="en-US" dirty="0"/>
              <a:t>the </a:t>
            </a:r>
            <a:r>
              <a:rPr lang="en-US" b="1" dirty="0"/>
              <a:t>Create </a:t>
            </a:r>
            <a:r>
              <a:rPr lang="en-US" b="1" dirty="0" smtClean="0"/>
              <a:t>Project </a:t>
            </a:r>
            <a:r>
              <a:rPr lang="en-US" dirty="0" smtClean="0"/>
              <a:t>button</a:t>
            </a:r>
          </a:p>
          <a:p>
            <a:r>
              <a:rPr lang="en-US" dirty="0" smtClean="0"/>
              <a:t>Select </a:t>
            </a:r>
            <a:r>
              <a:rPr lang="en-US" b="1" dirty="0"/>
              <a:t>B</a:t>
            </a:r>
            <a:r>
              <a:rPr lang="en-US" b="1" dirty="0" smtClean="0"/>
              <a:t>lank Project</a:t>
            </a:r>
            <a:r>
              <a:rPr lang="en-US" dirty="0" smtClean="0"/>
              <a:t>.</a:t>
            </a:r>
          </a:p>
          <a:p>
            <a:r>
              <a:rPr lang="en-US" dirty="0" smtClean="0"/>
              <a:t>Click </a:t>
            </a:r>
            <a:r>
              <a:rPr lang="en-US" b="1" dirty="0" smtClean="0"/>
              <a:t>Finish.</a:t>
            </a:r>
            <a:endParaRPr lang="en-US" dirty="0" smtClean="0"/>
          </a:p>
          <a:p>
            <a:endParaRPr lang="en-US" dirty="0"/>
          </a:p>
          <a:p>
            <a:r>
              <a:rPr lang="en-US" dirty="0" smtClean="0"/>
              <a:t>To save the project:</a:t>
            </a:r>
          </a:p>
          <a:p>
            <a:pPr lvl="1"/>
            <a:r>
              <a:rPr lang="en-US" b="1" dirty="0" smtClean="0"/>
              <a:t>File &gt;&gt; Save</a:t>
            </a:r>
            <a:endParaRPr lang="en-US" dirty="0" smtClean="0"/>
          </a:p>
          <a:p>
            <a:pPr lvl="1"/>
            <a:r>
              <a:rPr lang="en-US" dirty="0" smtClean="0"/>
              <a:t>Select the desired directory and choose a meaningful name.</a:t>
            </a:r>
          </a:p>
          <a:p>
            <a:pPr lvl="1"/>
            <a:r>
              <a:rPr lang="en-US" dirty="0" smtClean="0"/>
              <a:t>Remember, two LabVIEW projects cannot share the same directory.</a:t>
            </a:r>
            <a:endParaRPr lang="en-US" dirty="0"/>
          </a:p>
        </p:txBody>
      </p:sp>
      <p:pic>
        <p:nvPicPr>
          <p:cNvPr id="5" name="Content Placeholder 4"/>
          <p:cNvPicPr>
            <a:picLocks noGrp="1" noChangeAspect="1"/>
          </p:cNvPicPr>
          <p:nvPr>
            <p:ph sz="half" idx="2"/>
          </p:nvPr>
        </p:nvPicPr>
        <p:blipFill>
          <a:blip r:embed="rId3" cstate="screen"/>
          <a:stretch>
            <a:fillRect/>
          </a:stretch>
        </p:blipFill>
        <p:spPr>
          <a:xfrm>
            <a:off x="4648200" y="2017572"/>
            <a:ext cx="4038600" cy="3162580"/>
          </a:xfrm>
          <a:prstGeom prst="rect">
            <a:avLst/>
          </a:prstGeom>
        </p:spPr>
      </p:pic>
    </p:spTree>
    <p:extLst>
      <p:ext uri="{BB962C8B-B14F-4D97-AF65-F5344CB8AC3E}">
        <p14:creationId xmlns="" xmlns:p14="http://schemas.microsoft.com/office/powerpoint/2010/main" val="217771298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Explorer</a:t>
            </a:r>
            <a:endParaRPr lang="en-US" dirty="0"/>
          </a:p>
        </p:txBody>
      </p:sp>
      <p:sp>
        <p:nvSpPr>
          <p:cNvPr id="4" name="Content Placeholder 3"/>
          <p:cNvSpPr>
            <a:spLocks noGrp="1"/>
          </p:cNvSpPr>
          <p:nvPr>
            <p:ph sz="half" idx="1"/>
          </p:nvPr>
        </p:nvSpPr>
        <p:spPr/>
        <p:txBody>
          <a:bodyPr/>
          <a:lstStyle/>
          <a:p>
            <a:r>
              <a:rPr lang="en-US" dirty="0"/>
              <a:t>Find, access, and organize project files</a:t>
            </a:r>
          </a:p>
          <a:p>
            <a:endParaRPr lang="en-US" dirty="0" smtClean="0"/>
          </a:p>
          <a:p>
            <a:r>
              <a:rPr lang="en-US" dirty="0" smtClean="0"/>
              <a:t>Deploy </a:t>
            </a:r>
            <a:r>
              <a:rPr lang="en-US" dirty="0"/>
              <a:t>or download files to targets</a:t>
            </a:r>
          </a:p>
          <a:p>
            <a:endParaRPr lang="en-US" dirty="0" smtClean="0"/>
          </a:p>
          <a:p>
            <a:r>
              <a:rPr lang="en-US" dirty="0" smtClean="0"/>
              <a:t>Manage </a:t>
            </a:r>
            <a:r>
              <a:rPr lang="en-US" dirty="0"/>
              <a:t>code for build options</a:t>
            </a:r>
          </a:p>
          <a:p>
            <a:pPr lvl="1"/>
            <a:r>
              <a:rPr lang="en-US" dirty="0"/>
              <a:t>Executables, installers, and zip files</a:t>
            </a:r>
          </a:p>
          <a:p>
            <a:endParaRPr lang="en-US" dirty="0"/>
          </a:p>
        </p:txBody>
      </p:sp>
      <p:pic>
        <p:nvPicPr>
          <p:cNvPr id="6" name="Content Placeholder 5"/>
          <p:cNvPicPr>
            <a:picLocks noGrp="1" noChangeAspect="1"/>
          </p:cNvPicPr>
          <p:nvPr>
            <p:ph sz="half" idx="2"/>
          </p:nvPr>
        </p:nvPicPr>
        <p:blipFill>
          <a:blip r:embed="rId3" cstate="screen"/>
          <a:stretch>
            <a:fillRect/>
          </a:stretch>
        </p:blipFill>
        <p:spPr>
          <a:xfrm>
            <a:off x="4648200" y="1237442"/>
            <a:ext cx="4038600" cy="4113216"/>
          </a:xfrm>
          <a:prstGeom prst="rect">
            <a:avLst/>
          </a:prstGeom>
        </p:spPr>
      </p:pic>
    </p:spTree>
    <p:extLst>
      <p:ext uri="{BB962C8B-B14F-4D97-AF65-F5344CB8AC3E}">
        <p14:creationId xmlns="" xmlns:p14="http://schemas.microsoft.com/office/powerpoint/2010/main" val="194648824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of a VI</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pic>
        <p:nvPicPr>
          <p:cNvPr id="5" name="Picture 4"/>
          <p:cNvPicPr>
            <a:picLocks noChangeAspect="1"/>
          </p:cNvPicPr>
          <p:nvPr/>
        </p:nvPicPr>
        <p:blipFill>
          <a:blip r:embed="rId3" cstate="screen"/>
          <a:stretch>
            <a:fillRect/>
          </a:stretch>
        </p:blipFill>
        <p:spPr>
          <a:xfrm>
            <a:off x="280044" y="1307170"/>
            <a:ext cx="8583912" cy="4865030"/>
          </a:xfrm>
          <a:prstGeom prst="rect">
            <a:avLst/>
          </a:prstGeom>
        </p:spPr>
      </p:pic>
      <p:sp>
        <p:nvSpPr>
          <p:cNvPr id="6" name="TextBox 5"/>
          <p:cNvSpPr txBox="1"/>
          <p:nvPr/>
        </p:nvSpPr>
        <p:spPr>
          <a:xfrm>
            <a:off x="457200" y="914400"/>
            <a:ext cx="4191000" cy="369332"/>
          </a:xfrm>
          <a:prstGeom prst="rect">
            <a:avLst/>
          </a:prstGeom>
          <a:noFill/>
        </p:spPr>
        <p:txBody>
          <a:bodyPr wrap="square" rtlCol="0">
            <a:spAutoFit/>
          </a:bodyPr>
          <a:lstStyle/>
          <a:p>
            <a:r>
              <a:rPr lang="en-US" dirty="0" smtClean="0"/>
              <a:t>VIs have three main components:</a:t>
            </a:r>
            <a:endParaRPr lang="en-US" dirty="0"/>
          </a:p>
        </p:txBody>
      </p:sp>
    </p:spTree>
    <p:extLst>
      <p:ext uri="{BB962C8B-B14F-4D97-AF65-F5344CB8AC3E}">
        <p14:creationId xmlns="" xmlns:p14="http://schemas.microsoft.com/office/powerpoint/2010/main" val="136270832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of a VI – Front Panel</a:t>
            </a:r>
            <a:endParaRPr lang="en-US" dirty="0"/>
          </a:p>
        </p:txBody>
      </p:sp>
      <p:pic>
        <p:nvPicPr>
          <p:cNvPr id="10" name="Content Placeholder 9"/>
          <p:cNvPicPr>
            <a:picLocks noGrp="1" noChangeAspect="1"/>
          </p:cNvPicPr>
          <p:nvPr>
            <p:ph idx="1"/>
          </p:nvPr>
        </p:nvPicPr>
        <p:blipFill>
          <a:blip r:embed="rId3" cstate="screen"/>
          <a:stretch>
            <a:fillRect/>
          </a:stretch>
        </p:blipFill>
        <p:spPr>
          <a:xfrm>
            <a:off x="583877" y="1120775"/>
            <a:ext cx="7954021" cy="4949825"/>
          </a:xfrm>
          <a:prstGeom prst="rect">
            <a:avLst/>
          </a:prstGeom>
        </p:spPr>
      </p:pic>
      <p:sp>
        <p:nvSpPr>
          <p:cNvPr id="11" name="TextBox 10"/>
          <p:cNvSpPr txBox="1"/>
          <p:nvPr/>
        </p:nvSpPr>
        <p:spPr>
          <a:xfrm>
            <a:off x="477838" y="3395008"/>
            <a:ext cx="2646362" cy="1938992"/>
          </a:xfrm>
          <a:prstGeom prst="rect">
            <a:avLst/>
          </a:prstGeom>
          <a:noFill/>
        </p:spPr>
        <p:txBody>
          <a:bodyPr wrap="square" rtlCol="0">
            <a:spAutoFit/>
          </a:bodyPr>
          <a:lstStyle/>
          <a:p>
            <a:pPr algn="ctr"/>
            <a:r>
              <a:rPr lang="en-US" sz="2400" dirty="0" smtClean="0"/>
              <a:t>The front panel is constructed using controls (inputs) and indicators (outputs).</a:t>
            </a:r>
            <a:endParaRPr lang="en-US" sz="2400" dirty="0"/>
          </a:p>
        </p:txBody>
      </p:sp>
    </p:spTree>
    <p:extLst>
      <p:ext uri="{BB962C8B-B14F-4D97-AF65-F5344CB8AC3E}">
        <p14:creationId xmlns="" xmlns:p14="http://schemas.microsoft.com/office/powerpoint/2010/main" val="369631303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Parts of a VI – </a:t>
            </a:r>
            <a:r>
              <a:rPr lang="en-US" dirty="0" smtClean="0"/>
              <a:t>Block Diagram</a:t>
            </a:r>
            <a:endParaRPr lang="en-US" dirty="0"/>
          </a:p>
        </p:txBody>
      </p:sp>
      <p:pic>
        <p:nvPicPr>
          <p:cNvPr id="6" name="Content Placeholder 5"/>
          <p:cNvPicPr>
            <a:picLocks noGrp="1" noChangeAspect="1"/>
          </p:cNvPicPr>
          <p:nvPr>
            <p:ph idx="1"/>
          </p:nvPr>
        </p:nvPicPr>
        <p:blipFill>
          <a:blip r:embed="rId3" cstate="screen"/>
          <a:stretch>
            <a:fillRect/>
          </a:stretch>
        </p:blipFill>
        <p:spPr>
          <a:xfrm>
            <a:off x="477838" y="1180490"/>
            <a:ext cx="8166100" cy="4830394"/>
          </a:xfrm>
          <a:prstGeom prst="rect">
            <a:avLst/>
          </a:prstGeom>
        </p:spPr>
      </p:pic>
      <p:sp>
        <p:nvSpPr>
          <p:cNvPr id="7" name="TextBox 6"/>
          <p:cNvSpPr txBox="1"/>
          <p:nvPr/>
        </p:nvSpPr>
        <p:spPr>
          <a:xfrm>
            <a:off x="477838" y="2743200"/>
            <a:ext cx="2646362" cy="3046988"/>
          </a:xfrm>
          <a:prstGeom prst="rect">
            <a:avLst/>
          </a:prstGeom>
          <a:noFill/>
        </p:spPr>
        <p:txBody>
          <a:bodyPr wrap="square" rtlCol="0">
            <a:spAutoFit/>
          </a:bodyPr>
          <a:lstStyle/>
          <a:p>
            <a:pPr algn="ctr"/>
            <a:r>
              <a:rPr lang="en-US" sz="2400" dirty="0" smtClean="0"/>
              <a:t>Front panel object appear as terminals on the block diagram.</a:t>
            </a:r>
          </a:p>
          <a:p>
            <a:endParaRPr lang="en-US" sz="2400" dirty="0"/>
          </a:p>
          <a:p>
            <a:pPr algn="ctr"/>
            <a:r>
              <a:rPr lang="en-US" sz="2400" dirty="0" smtClean="0"/>
              <a:t>This is where “programming” is done in LabVIEW.</a:t>
            </a:r>
            <a:endParaRPr lang="en-US" sz="2400" dirty="0"/>
          </a:p>
        </p:txBody>
      </p:sp>
    </p:spTree>
    <p:extLst>
      <p:ext uri="{BB962C8B-B14F-4D97-AF65-F5344CB8AC3E}">
        <p14:creationId xmlns="" xmlns:p14="http://schemas.microsoft.com/office/powerpoint/2010/main" val="220013796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7" name="Picture 3"/>
          <p:cNvPicPr>
            <a:picLocks noChangeAspect="1" noChangeArrowheads="1"/>
          </p:cNvPicPr>
          <p:nvPr/>
        </p:nvPicPr>
        <p:blipFill>
          <a:blip r:embed="rId3" cstate="screen"/>
          <a:srcRect/>
          <a:stretch>
            <a:fillRect/>
          </a:stretch>
        </p:blipFill>
        <p:spPr bwMode="auto">
          <a:xfrm>
            <a:off x="3998260" y="2844927"/>
            <a:ext cx="4722718" cy="3281889"/>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Creating a LabVIEW Application</a:t>
            </a:r>
            <a:endParaRPr lang="en-GB" dirty="0"/>
          </a:p>
        </p:txBody>
      </p:sp>
      <p:sp>
        <p:nvSpPr>
          <p:cNvPr id="4" name="Trapezoid 3"/>
          <p:cNvSpPr/>
          <p:nvPr/>
        </p:nvSpPr>
        <p:spPr>
          <a:xfrm rot="2700000">
            <a:off x="7393950" y="206790"/>
            <a:ext cx="2360652" cy="725714"/>
          </a:xfrm>
          <a:prstGeom prst="trapezoid">
            <a:avLst>
              <a:gd name="adj" fmla="val 9959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DEMO</a:t>
            </a:r>
            <a:endParaRPr lang="en-US" b="1" dirty="0"/>
          </a:p>
        </p:txBody>
      </p:sp>
      <p:pic>
        <p:nvPicPr>
          <p:cNvPr id="287746" name="Picture 2"/>
          <p:cNvPicPr>
            <a:picLocks noChangeAspect="1" noChangeArrowheads="1"/>
          </p:cNvPicPr>
          <p:nvPr/>
        </p:nvPicPr>
        <p:blipFill>
          <a:blip r:embed="rId4" cstate="screen"/>
          <a:srcRect/>
          <a:stretch>
            <a:fillRect/>
          </a:stretch>
        </p:blipFill>
        <p:spPr bwMode="auto">
          <a:xfrm>
            <a:off x="519953" y="1546592"/>
            <a:ext cx="5060857" cy="33344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Content Placeholder 4"/>
          <p:cNvSpPr>
            <a:spLocks noGrp="1"/>
          </p:cNvSpPr>
          <p:nvPr>
            <p:ph idx="1"/>
          </p:nvPr>
        </p:nvSpPr>
        <p:spPr>
          <a:xfrm>
            <a:off x="1748592" y="1121384"/>
            <a:ext cx="6494295" cy="4949008"/>
          </a:xfrm>
        </p:spPr>
        <p:txBody>
          <a:bodyPr>
            <a:normAutofit/>
          </a:bodyPr>
          <a:lstStyle/>
          <a:p>
            <a:r>
              <a:rPr lang="en-US" dirty="0" smtClean="0"/>
              <a:t>Overview of NI myRIO</a:t>
            </a:r>
          </a:p>
          <a:p>
            <a:pPr>
              <a:buNone/>
            </a:pPr>
            <a:endParaRPr lang="en-US" dirty="0" smtClean="0"/>
          </a:p>
          <a:p>
            <a:r>
              <a:rPr lang="en-US" dirty="0" smtClean="0"/>
              <a:t>Introduction to LabVIEW</a:t>
            </a:r>
          </a:p>
          <a:p>
            <a:pPr>
              <a:buNone/>
            </a:pPr>
            <a:endParaRPr lang="en-US" dirty="0" smtClean="0"/>
          </a:p>
          <a:p>
            <a:r>
              <a:rPr lang="en-US" dirty="0" smtClean="0"/>
              <a:t>Introduction to LabVIEW Real-Time</a:t>
            </a:r>
          </a:p>
          <a:p>
            <a:endParaRPr lang="en-US" dirty="0" smtClean="0"/>
          </a:p>
          <a:p>
            <a:r>
              <a:rPr lang="en-US" dirty="0" smtClean="0"/>
              <a:t>LabVIEW Programming Interfaces</a:t>
            </a:r>
          </a:p>
          <a:p>
            <a:pPr>
              <a:buNone/>
            </a:pPr>
            <a:endParaRPr lang="en-US" dirty="0" smtClean="0"/>
          </a:p>
          <a:p>
            <a:r>
              <a:rPr lang="en-US" dirty="0" smtClean="0"/>
              <a:t>Introduction to LabVIEW FPGA</a:t>
            </a:r>
          </a:p>
          <a:p>
            <a:pPr>
              <a:buNone/>
            </a:pPr>
            <a:endParaRPr lang="en-US" dirty="0" smtClean="0"/>
          </a:p>
          <a:p>
            <a:r>
              <a:rPr lang="en-US" dirty="0" smtClean="0"/>
              <a:t>Resources and Next Steps</a:t>
            </a:r>
          </a:p>
          <a:p>
            <a:endParaRPr lang="en-US" dirty="0"/>
          </a:p>
        </p:txBody>
      </p:sp>
      <p:pic>
        <p:nvPicPr>
          <p:cNvPr id="6" name="Picture 4"/>
          <p:cNvPicPr>
            <a:picLocks noChangeAspect="1" noChangeArrowheads="1"/>
          </p:cNvPicPr>
          <p:nvPr/>
        </p:nvPicPr>
        <p:blipFill>
          <a:blip r:embed="rId3" cstate="screen"/>
          <a:srcRect/>
          <a:stretch>
            <a:fillRect/>
          </a:stretch>
        </p:blipFill>
        <p:spPr bwMode="auto">
          <a:xfrm>
            <a:off x="759595" y="3820970"/>
            <a:ext cx="572721" cy="421846"/>
          </a:xfrm>
          <a:prstGeom prst="rect">
            <a:avLst/>
          </a:prstGeom>
          <a:noFill/>
          <a:ln w="31750" cap="rnd" algn="ctr">
            <a:noFill/>
            <a:round/>
            <a:headEnd/>
            <a:tailEnd/>
          </a:ln>
        </p:spPr>
      </p:pic>
      <p:pic>
        <p:nvPicPr>
          <p:cNvPr id="7" name="Picture 46" descr="noloc_missing_art_imagefile"/>
          <p:cNvPicPr>
            <a:picLocks noChangeAspect="1" noChangeArrowheads="1"/>
          </p:cNvPicPr>
          <p:nvPr/>
        </p:nvPicPr>
        <p:blipFill>
          <a:blip r:embed="rId4" cstate="screen"/>
          <a:srcRect l="15451" t="9969" r="17596" b="15265"/>
          <a:stretch>
            <a:fillRect/>
          </a:stretch>
        </p:blipFill>
        <p:spPr bwMode="auto">
          <a:xfrm>
            <a:off x="792686" y="2847862"/>
            <a:ext cx="489686" cy="565022"/>
          </a:xfrm>
          <a:prstGeom prst="rect">
            <a:avLst/>
          </a:prstGeom>
          <a:noFill/>
          <a:ln w="9525">
            <a:noFill/>
            <a:miter lim="800000"/>
            <a:headEnd/>
            <a:tailEnd/>
          </a:ln>
        </p:spPr>
      </p:pic>
      <p:pic>
        <p:nvPicPr>
          <p:cNvPr id="8" name="Picture 45" descr="noloc_missing_art_imagefile"/>
          <p:cNvPicPr>
            <a:picLocks noChangeAspect="1" noChangeArrowheads="1"/>
          </p:cNvPicPr>
          <p:nvPr/>
        </p:nvPicPr>
        <p:blipFill>
          <a:blip r:embed="rId5" cstate="screen"/>
          <a:srcRect/>
          <a:stretch>
            <a:fillRect/>
          </a:stretch>
        </p:blipFill>
        <p:spPr bwMode="auto">
          <a:xfrm>
            <a:off x="812756" y="4667025"/>
            <a:ext cx="484736" cy="491317"/>
          </a:xfrm>
          <a:prstGeom prst="rect">
            <a:avLst/>
          </a:prstGeom>
          <a:noFill/>
          <a:ln w="9525">
            <a:noFill/>
            <a:miter lim="800000"/>
            <a:headEnd/>
            <a:tailEnd/>
          </a:ln>
        </p:spPr>
      </p:pic>
      <p:pic>
        <p:nvPicPr>
          <p:cNvPr id="226305" name="Picture 1" descr="\\zaphod\shares\Academic\APL Products\myRIO\Images\myRIO Icon.JPG"/>
          <p:cNvPicPr>
            <a:picLocks noChangeAspect="1" noChangeArrowheads="1"/>
          </p:cNvPicPr>
          <p:nvPr/>
        </p:nvPicPr>
        <p:blipFill>
          <a:blip r:embed="rId6" cstate="screen"/>
          <a:srcRect/>
          <a:stretch>
            <a:fillRect/>
          </a:stretch>
        </p:blipFill>
        <p:spPr bwMode="auto">
          <a:xfrm>
            <a:off x="679325" y="1122306"/>
            <a:ext cx="728703" cy="544316"/>
          </a:xfrm>
          <a:prstGeom prst="rect">
            <a:avLst/>
          </a:prstGeom>
          <a:noFill/>
        </p:spPr>
      </p:pic>
      <p:pic>
        <p:nvPicPr>
          <p:cNvPr id="226309" name="Picture 5"/>
          <p:cNvPicPr>
            <a:picLocks noChangeAspect="1" noChangeArrowheads="1"/>
          </p:cNvPicPr>
          <p:nvPr/>
        </p:nvPicPr>
        <p:blipFill>
          <a:blip r:embed="rId7" cstate="screen">
            <a:duotone>
              <a:schemeClr val="accent1">
                <a:shade val="45000"/>
                <a:satMod val="135000"/>
              </a:schemeClr>
              <a:prstClr val="white"/>
            </a:duotone>
          </a:blip>
          <a:srcRect/>
          <a:stretch>
            <a:fillRect/>
          </a:stretch>
        </p:blipFill>
        <p:spPr bwMode="auto">
          <a:xfrm>
            <a:off x="827852" y="5560754"/>
            <a:ext cx="467227" cy="467227"/>
          </a:xfrm>
          <a:prstGeom prst="rect">
            <a:avLst/>
          </a:prstGeom>
          <a:noFill/>
          <a:ln w="9525">
            <a:noFill/>
            <a:miter lim="800000"/>
            <a:headEnd/>
            <a:tailEnd/>
          </a:ln>
        </p:spPr>
      </p:pic>
      <p:sp>
        <p:nvSpPr>
          <p:cNvPr id="226313" name="AutoShape 9" descr="data:image/jpeg;base64,/9j/4AAQSkZJRgABAQAAAQABAAD/2wCEAAkGBxQSEhQUEhQWFRUUFxQXGBYWFxQYGBodGhwcGBoWHRgYHCggGBwlHBcYJTIhJSwrLi4uFx8zODMsNygtLisBCgoKDg0OGxAQGywkICUsLCwsLCwsLCwsLCwvLCwsLCwsLCwsLCwsLSwsLCwsLCwsLCwsLCwsLCwsLCwsLCwsLP/AABEIAK0AjwMBEQACEQEDEQH/xAAcAAACAgMBAQAAAAAAAAAAAAAGBwQFAAIDAQj/xABOEAACAQIDAwcGCgYHBwUAAAABAgMEEQAFEgYhMQcTIkFRYXEUMlKBkbIVI2Jyc5OhsdHSNEJTY4LBCBczZJKz8CU1NnSD4eIkQ6Kjwv/EABsBAAIDAQEBAAAAAAAAAAAAAAADAQIEBQYH/8QAOREAAgEDAgMEBgkEAwEAAAAAAAECAwQREiEFMVEyQWFxEyKBobHBFCMzQlKRktHwBlNicmOC8VT/2gAMAwEAAhEDEQA/AHjgAGK2kqFLtYaASdXOte3zdP2XwxSQtxZCinYkXZt5H6xxfBTJrlUlRUpzkaAKSwGqdr7iR6Hdijlguk2dKjnkNpDpPGyuzD22GLRwyryjhPXOvNqNTNLJzYvIygdFmudx9HA8IFknPR1QBJVQALkidzYde7RvxVSRZxZE8of029pxfCK5ZvRvPOXMS9FHdOlOwJ0m19y92KORZJm1QJozaQ6Sd40yM27xIFsWWGQ00RarMHRRbUzO6IPjCoBa+87jgexCLHyGrtfStvp3/JimotpZD8of02/xHDMIobUkk0zyrEtxE2glpmBJ0hr2Cn0sUbwWSbOlTHPHbnOjfhpkZvHiBbExaYPKIdXmLRoW6THUigayu92C3vY9uJexCZaU9DVl426KKDdrSsxIIItYqMUbRdReQmQG2/FC5tgAqcyzKMo6hulYi1ji6i8lXJYByM2I7iMNYknbH1KwU4SU6W1ObceLEj78KcWNUlg8zmoWSS6m4sBi8U0isnuVcq3kpz1Rz627hzbrf2kYJLJCYV1WaxFHAbeVYcD1g4WovIxyQNYcKLDZmqWFZRIbapZWHeCxIPswpxZeMke55VLI6lDcBbfbi0E0RJplNWRlubt+rNE58FJucTJbEJhgc3i021dXYcL0sZqQLDDhRO2aqFieoLmwkl1L3jSov7QcLlFl4tJEjPaxJNGg3tqv9mJgmiJNMoMyhLx2Xeecib1K6sT7AcWaKhnBmsVlGqxJ0i+65te3sBwlpocmiwBviCSJmWYpAheU2HAdZJ7ABvJ7sAurVjTjqkLrNs0nKSGniIkNyhfQRe97st+FurEussYMP0vv0P3CyzDlJzOFykghVh+5XBrbNlKpCrHVAi/1sV/7j6lcTqY3Sj1eVivuLmDx5lcGphpRf5rtZmsaGaFqappx/wC9BErBevpr50frGDLIwiooOUvM5nCRiFmO4AQriHJopUnCnHVIK3r86Car01+OkRLfFfSmT6ZjfQ8ez4AlV8p+ZRMUcQhhxBhXFtTZrpyhUjqjujh/WxmH7j6lcTqYzSjP62cw/cfUriNTDSjP62cw/cfUrg1MNKJWX8pOZzuEjELMermVwObQurOFOOqQVS5hnSpqvTE2vp5pb4r6UyfTO9weP53AjVcp+ZRsUcQqw4gwri2pmynKFSOqO6JmzfKZWz1dNDJzOiWeGNrRKDpd1U2PVuJxOWWwhuTedD9OfcfF5FIhtB5owoaLvavMTJO5Xpc23Mwr2udzN43sP4ThUm2zi3VXM3Jd3qx8+/8AYptoKDyWmlmLM0sQ1FtRsSCLi3C3HDvRJRGRsFjtPV18QT23pFq6NalB0gLm3t+7+WExeGKoVXCpGb2y9MvPqKo4adswYAD/AJNNkqmrjmnoqnmJ4WVQu8BwRcgn1cCCMYq126dZUlHOVnnh7dO5l1HKyXNPnRoZ2GZ0Pk8zgqKmFLK3yjGOi/ipB7sPp1qdZeq9+nJrzTMte217965EWqr6yKXymJ1qaXULywEvpH7xfOQ9xFsMdPYxPh+IZUnr69z8MGnKXlqyRJVRjiOlb7f9dxxWD7hdnW01F0n8ULPDDsGYAMwANXYikWjonqWADvexPULXv6h9xwqTyziXNVym5LuemPn3g3R7czCoDk9Atw67dpPXiziaHw/TDVGT1+ez8C65S8sWSKOqjHEb7faP9d+IhzFWdXTUWOU/dID9iv8AeND/AM1Tf5i4adh8j6On8+H6c+4+GSFRDaDzR4YUNKUbL0/lHP8AS1atenV0NXp6e3EYWcmT6FT9J6TfrjuyBHKKf/Q1nzH97Dn2Ry7QDbBzc9l8sbb9HV4f9rYyy5nIvIOM6i8FJef8Qr6mHQ7L6LEew2wxM7UJaoqXVHO2JLYHd/R6a0NX84e4ced4tlXCkv7czVRWYPzQ0akpMhjqI1lQ7iGAP344NvxyaxG5WtdeUl5MdK3X3XgAM25KdD+UZPUtTyi55pidJ67A8QO43GPUWfEVU+ylrXTZTXyfuMs6eOax8AUzjPJURqPOKVoNVwtRCgt2ainmv23Ug92OlTrUqvZe/Tk/amYatnHKa2w8+AE5lsrKiGWBlqoBxlgu2nr+MTzo/WLd+HYH5yD+Ak608WplXrYge02wFZy0xcn3DR2+l5mhjiX0B9u7+RwqO7OJbxzWpxfcnJirGGndGxk58qyllPFQRfx6P33wp7M4FZeinLH3ZJrye4AbFj/aNF/zVN/mLhx33yPo6fz4fpz7j4ZIVENoPNHhhQ0UdXHWRzTc9SS1DM7EOBUFbdQXm91u7vxzpKabzFv8z21KVpOlD0dWMFjGPVz7c75K6qzAKrGXL9KjzjJ5Qqj5xbcPXg9f8L95bFv/APTH84EShzuCQkQ0cL9oieRuPaEPdger8PxKSdsn611Hfq6ZHl2gowSGpaUN1hpCD6wTfB634X7y0ZW8lmN1HH/QGtuM1ppoFWGGCNg4JMT6mtYixF+FyMPoZUt1g5fF/R+hWmsp78lp+QY/0fj8VVfOHuHHJ4uvrU/+OZyaHYfmhnBseCwbsGytiU3F5TwyrWTpUskyGOojWWM7irAH78du343U2jcLWuvKS8mjPK3XOOwBZtyUKr8/lFQ1NKLnmyx0nrsDxA7jcY9PZ8R9IvqpKoujwpr4J+4yTpY5rHwF/tBT6X5vOKRqeQ+bV06ABuq7p5kviuluGOpRuKdXaL3XNPZrzT3FOLRX5fsfIJopYHSqpw4Jlh36LbwJE86M7uvd34bLkZLxtUJY6FpytzdKNOy3/wAR/wCWKQMlnH6+T6JIXOGHVGdyYS66Wpj7A1vYCPtJwufM499H6yXjH37gts/FpzemH99g+2VThkTo28tVGL8D6En8+H6c+4+GyLRDaDzR4YUNN7YAFXyi/oNb8x/ew59kUuYruSKS1TIO1R/P8cZpmS97cH5/AHtsI9NU48PwxaL2LcOf1CXRspL4k3Dn5Aj8XVfOHuHHA4v9p/0kbrb7N+aGYGx4XBvwUW2+ePRUjTxmxV4gdyk6WYBrBwRe17XGOtwOnCd5GMkmsP4Ga5yoNoi7GbWNXFXWSQxl5I2WWOmU3ERkBBiW/Z149df2VtG1qNQisRfcuhgpzk5LcLFfHzmMnF5T3Oo1k7zyJKhjnRZUO4qwB+/HaocamsRuFrXXlJeTX88TPO3XOOwA5tyUIH8oymoammG/myTp7bA8QO43GPUWfEfSL6qWvwe018n7vMyVKeOax8AF2oLlhFndNJDItwlXAu48N7J5ko3cVKtwx06NenV2jz709mvY9/kZ1RUG5RXP5AzmOyUqoZadlq4BxkguxT6SPzo/WLd+H4JyEPJFJ8ZKnav44VM516vrYPwZWUUenOqYf3ulP/2Ji8BthLNtHwHzP58P059x8OkaIhtB5o8MKGnTAAquUX9BrfmP72HPsilzFNyUtas8VxmnyMt8t6fn8iv2/W1Y/wDrrOJjyDh32bX+TBrFjeOTkFb4up+cPcOOBxjtr/SRvtfs35oLdus5ko6Rp4jZleIbtN7FgGA1KQCRwJBt2Y89wOEZ3kYyWVh/AfdZVNtCw2s2/Wspnh1VR1FTaTyTR0TffzcKt7Dj3caFKD1Rik/I5bk3s2Qdi9sEooSjCcOJjKrwmHrTmypEqMCOPVhjSksNbFRpbF7UNWFHWSYozzxskwpjvSNXDAxRKR53b1Y5nErajG0qOMUmovuHUpyc1uGAOPnGDrG6tgTcXlENHaaVZUMc6LLGdxDAH78duhxuosRuFrXXlJeT/nmZp26+7sLTa7YKmpL1dDWeQuLnS7WQ9ekHjvP6u8d2PQW/GIyajTbqeGPWXt5PHs8zLOi1u9gS2X2sWSf42mvMej5TSpYnq1SReaw69Q0mwx35LUuhl9FSlOLqR1Jd2WvgXrbP0vlK1Jq1E0bpIp5uSwZCGW4G47wN2MjquLxqR6W04VQ9EtFtNLxmELZrcqfLoui2sfEPxsR9xOB3Mn95fkPXCKX9iX60WNFttMk0ac7HVIwa6pEyMLC4t2+zhfERryzzyTU4NRlSlLS6bXLMk0My+Np5QVfKL+g1vzH97Dn2RS5ic5NZLVqd4/mMZp8jNfbRi/8AJHTlMjtVnvB+84IcinDtlNf5Aji50Rv8hTdCo+cPcOOBxjtr/WR0LPsPzQws2yyKqiMU660YglbkcDcb1IOPI29epbyVSm8M3TpqSwxecoextFS0MksEOh1aMA65DxYA7mY49Dwnid1XuYwqSysPuRiuaEIQykVnJfszTVcV6iLWefkW+p13CDWB0SP1t+PSXc5U6E5xeGk2vyMNNJySYysk2UpaRw9PGUYBh/aSsOluPRZiL2A38ceDq8XvKsHCc9nz2R1Vb008pF7fHMwOwRcyzSKnQvPIsajrYgX7gOLHuGGUbepWlopxbfgUlKMVlsXuc8qDynmsthMjftXU2HeF/mxt3HHpbL+mm/WuX7F83+xhqXf4QBzeqV35yuqGqpRwjjboD5JfgBwuFGPUULajbx0U4pLwMcpOTyybsbnBkqkj0okJ3c0i2XiON97G1+OGVFlYM1xcVbdRqUpYepbroXGbgpm9JEN0Mk8CtHYaSDKAwI7CGthcKUH3Gmz4zfSVSLqyyn18BmS5JThoviY98xU9EbxoY28LgezDpUaf4TTHit7/AHZfmGuWZJTw2aKCNGt5yqAfbiihFckRVvLirHTUm2vFgBNt/M0kvxscCq7KqNC7tYG1ywbce7HZjYx0rZv2nnnfScnul7MlHm2ZLUxyRSVaaZQQ2mBwd5vuN92LfRF+B/mVV3JffX6QdyzZ6jp5BJHVHUvC8UhGIdlB/df6ilS4dRYlNc88uh2zvJ6WrfnJarpfJikH2YhWUFyi/wBRFKv6Ntxmt/AFNrMhpqeJXgmMjFwtirLusTff4YRc26pxTUce032txKpJpyT9mAu5Dm6M/wA4e6ceR4z2l/qz0Fn2X5oaAOPG4OkcMwoY50McyB0NiVbhu3jDKNapRlrpvDKSgpLDRHyzIqenOqCJYzv824G8WJtwvbdfGiXEbqcXGU20+Yv6PTW+CRmWZxU6F5pFjUdbG3qA4k9wxmpW9StLTTi2/AtOcYbyYvc45TJJiY8thLn9q67h3heA8W3d2PSWf9OfeuH7F83+xgq3vdAo8t2fNc0k1ZUmdogSyo11Ft+jVwHVuXHpKdGlbx004pLwORc3ig3q3eMgpnuaPqeGO0cKkqEjGkG3pdbHjxw5MtQk504ylzaKXAOLbZSbRVQn5VvaN322xD5GS+WaEvDf3jF2mg/2rlr9Rqqb7XT8uK0+Zms5fXTXVJjNn8+H6c+4+NEjfENoPNHhhQ0rKvZiklcvJTxsx3lioue89uHRr1IrCkxMrelJ5cULTbjKYYaSqeKNUZFYqQN4serDnc1cdpiVbUs9lCUoc5l5xNbkrqXVfsvv+zCndVsdphWtKTpy0x3xt5hzygQc1DFLB0AQpOnr6j9pGKRvK+e0znWsabqxTW0o+8XNRXySCzuWHGxxM605rEnk7EKFODzFYGbyJtbnvnD3TjzXGu7yZ17HsvzGmDjyGDpETM81hp01zyLGvax49wHEnuGHUbepWlppptlJzjBZkxf5tykyzMY8thLfvXXh3hTuHix9WPR2n9PLtV37F83+xzqt9+AHc4yeRY/KswkeoY+aiv0eri3UPmgcMeho0aVGOimkl4HIleRnUUc5bBivzuSRdC2ii/ZxjSvr629eHNj0hhbHRCDLJHbdrv7ON/Z92Ey5nCu5apTa6qK/ntFZNJqZmPFiT7TfDTuRiopJdxzwEneil0SI3osp9hviGUqx105R6pjmzKLnJcsmG+1TSb/+qg//AEfZikNpHGtZfWwl1TX5bh5P58P059x8aZHXiGFNUoeiGUso3qCCR4gcMKLqcW8JpslYCwquUX9BrfmP72HPsilzPnIYSNG3kzrmOXmIn4xQR38N/wDrwwp7M4M4SpTcVzi8rxXT5CyzDKpYCRIjCxtext7cMTTOxSuKdVeq9+neG3JXmsVMszzSLGuob2+adwHEnuGOLxejOq4xprLwdaznGEW5Mt805RZpyY8thJ7ZXA3d4B6K+LH1YzWf9PpYlXfsXzf7E1uId0PzArMZo9Zernarm9BGOgdxk7O5cehpUadGOmCwvA58pym8sq67OpJF0C0cf7OMaV9fW3rvhhVLAyNnpFzDLjCTd1BFu+2/8fWMJezOHUg6dRxXOL1R8V0+KAGm2YqGnEPNte9ibG1r8cXydJ3tPRqi9+nfkOdvataakSmQ79Ok27SN/wBl/bikd2c+hTc60Y/h9Z+YqcNO2ZgA9GABwbB5lz9KiixlgdXUHtQhv5A+vCnszh1qbhUcF11R/YNarOVKxsm+QSk83+sCUYWI4gXI34fKaaya/psNGY9rp35O2yNGXq1sTaBHMjj9Z5LjSe3iT6hhEd2Z7WDlWWPup5fixj4adkVXKL+g1nzH97Dn2RS5nzlhI0s8izqSlfVGfEdv4HEOOTPcW0ay32a5Mv8AaXbTyyn5oqAxZTqIA4d98VUcMRb29anPM2mveVPktLB/av5RJ+ziJEY+dJ1/w4ZsbtyLX53JKui4jj6o4xpT123t674Mk4K3EAZgAs8izuSlfXGfEdv4HFWsme4to1ku5rkw0flNOnclmtxAUH2/9sV0GH6FcctUfPG4DZtmb1Dl5Dv6h2Yulg6Fvbxox0r2sgYkcZgAzAAQbD1TrWU8aPp56aKMnjYOwW9u0XxDWTPcW8a0d9muTHe+XVGpVMkY1vzesJ0uBN7cOAxDpNGBWtd7al543GDs9lKU0QSO5v0mY+czHixxKWDoUKEaMdMf/SzxI8DMwoHJcPAxQk3YmIoRe97arkerDVIU0yuTKoSQOaj3kfqL+GLNEZNKLLY5l1RUhdbkA6YBwNuthiupEpM3fKI13PTqh7GWO/j0bjErDI3Oc9DAoT4lWaR9CqqJvOktxO4blOB7Askg5EBvNEQBxJWnsB27mviMonDOPwZD+yj/AMC/hi2CMnsWVxyF+apOcVGZNQSEb1NjxYdeK5ROGevk8a+fTLGexljue/ok4lYZDyjlPRU6AEwqSWVFCom8tw3nhgeARJ+Af7kf8NP+bEakThnH4Mh/ZR/4F/DFsIjJ7HlkTu6xUvOc2dLEJCBewNukR2jFcpE7m0mTIvn0oS/DUsRv4aScSmmDyjlLSwRDWYlBVk06UXVqLALbs3234lkIs0op3eH4h1CyayzGPhpYdTHtxSTTLJPIZRCwGFjDfABXZnVIY3AZb2ItcYtFPJVtYBeI7x4jDmKLDYeUR0wVyFOp9zGx849uEtbjYvY8z2UNJdSCNI3jfi8FsUm9ypnHxlKepajUe4c24uewXI9uJkQgxrKuMxuA63Kt1jsOFJMa2gUGHiSz2SlVFm1kLeaUi5tcFjY+GEyTGxaPdoJVZ10kEaeo36zi8FsVnzKGuUnmrC9p4Se4Am58MTIrHmHJrI9Pnrw7R2YVhjcoDxh4ksNlJAj1RYhQ0txfdcaEFx28DhUkxkWiVtFMraNLA21cDfsxMEyJsGs1QmMAC55yA7uwSKSfUMXZVB5TVKEKAy37LjCMDckrASZgAoa7JXuWSQbzfSY4ja/fa5xbUyukifA03pr9XH+GDWRpM+B5vTX6uP8ALg1hpM+B5vTX6uP8uDWGkz4Hm9Nfq4/y4NYaTPgab01+rj/Lg1sNJnwPN6a/Vx/lwaw0mfA03pr9XH+XBrYaTPgab01+rj/Lg1hpM+B5vTX6uP8ALg1hpM+B5vTX6uP8uDWGkz4Hm9Nfq4/y4NYaTPgeb01+rj/Lg1hpM+BpvTX6uP8ALg1hpM+B5vTX6uP8uDWGkxckl1IzNfQdQAVF6rfqjsOByySo4CaEbhipY3wAa6x2jAB4ZAOJHtwAYJV7R7RgA95wXtcX7MAGax2jfwwAZrG/eN3HuwAe3HHAB4JB2jABqZl7R7RgAznl9Ie0YMEZR6JF7R7RgJMMi9o9owAYZAOJHtwAYJAeBHtwAZzq+kPaMAZM51e0e0YAybA4APcAA5BSyKENiVLhiLb1IPH1jDMpi9zpFA/OB3S4kvqHG3o3Ft1t2DKwThmsdGRHDZLNziljbfYX3nBndkY2RpHSt0QEIkVmLP2jsv13xOUG5tTwSR80dJKi7WtvU2I0+vENphhmJTyKHupPOoSbXPS47+zjgygwyzo2vFp0sCq23gjq6u3FXzLLkVEFHJuKgqVj6xx3m6+zF3JFUmdKamOqPoE7grh13AdoJ4YhvmCXI2ah6E9o9+ro2XfbdwwauRODitK63Og9F42so3WHWB24nKK4Np6R3JIUjU7sLjfuXdfs34M4JaNJaaQlmKkl0JO7r1Wt7BiMojDOiUjkpoBUqpN9GkX3dHvv24MonDNxRkpCTH0ud6e7q1Hj3YM7sMbI7pT2n6KXU3DalFhbgVPZ3YjOxONy4UW4YoXPcAArsftvFmE1VDHG6GlYKxfTZrs67rH5B49uAAqwAeWwAZgAGtk9sY6+ashjjdGo5BG5bTZiWkW62PD4o8e0YALjOq/yeCWbQ0nNIzlFtqIUXNr7r2vgAgbG7TxZlTLUwhlUsylWtqUqeBsbcLHwIwAWeZ1qQQyTSGyRIzse5Rc+vdgAEKXlIifLZMxNPKsSPoCkpqbeAWFja1yR/CcAHfOeUGGmy+CvaKRo59FkGnUNYJF7m3VgAHxyzId4y+tsfkD8cAFxlfKQs1NVVHklRGKRFdlkAVmBvfT1bgpJwAEWye0EeYUsdTEGVZNXRa1wVYqQbd4wAU23/KDBlRhEsbyNMHIEencFtvOojiW3eBwAEuVV61EMc0fmyorr4ML4ABvNtvI4a40KwySyrC0zFSoUBUZ9Jub3sAPFhgAnbK7VLXNKohkiMOkNzgFrktuBHHcAb/KwAEWABN8hv6fnH0q/5k2ABxnAAvM25Q52rnosupPKZIv7VmcIi+vuJAuevABI2X2+klrTQV1MaWp06lAcOjDjuPhc9fA4AF/sPtFLS5hm8VNTNU1FRVHQgIVQqST6ndzwA1r7cABpByiTQ1UdJmtH5L5R0Y5FdZIzfdZjwtcgbr2vvFsAFRyUA5fmdfljEhC3PQg34eJ4koUF/kYALXl1zgx0KUse+WtkWJVHEqCC27ruSq/xYAOfKJlC0ezrU62+KSFTbrOoaj6zfAAL7e/8MZd4U/uHAAycp2zy5YIQ1ZTAiOMEGVLghRu44ALelr6WuilWGWOeNg0cnNsrDpLYqSOG44AF3yDTNCK7L5D06acsL34HoEgHgLoD/FgArtocoGcZxXpuK0lG0Md+AlIJRvU7N7MABLyEZvz2VrGxOqmkeI3423OvgAG0/wAGACr5KU8szPM8xO9dfMxHed3XY9mlU3fKwANkKMAHuABN8hv6fnH0q/5k2ABx4AFLlm01fmtTUDKhTU0ELhWnkTU8l72IAG+9r27Lb+rABTCCoj2nolq50nlEZ6SR82ACklgRf7e/ABacjap8KZ2TbWJzp7dJlm1faEwAdP6R+nyGmO7WKgae22h7+rzfswARuUtXoavK81tvHNxVPadwJuOslWkHcVXABKIGabRqQQ8GWxqw4FS56QPf0iDcfsxgAIeWv/dFR/0/eGAAE29/4Yy/wp/dOAA5yrkxyt4YmajQs0cZJ1y7yVBJ8/AATbPbN01CrLSRCJXIZgC5uQLX6RPVgAWGc1y5VtG0z9GGrpndjfddVYnxN4rW+WMAFzyFUbGknrJf7StnkkJ+SpsPDpmT1WwACIzX4Iq89gvo52J5oeA6beaR4GW9vk4AGLyPZL5LlcCkWeW8z7rG78L94QIPVgANcAGYAESmx1TT1FTJS5g8HPSOzBIuPSYgE85vtqOAC2yTLMxFRAXzaaRBLGWQx7nUMLoenwIuPXgApM7op8grJPIKi0dVdzE8YZVsdw87fbUbHdu43wAEeVbEumaUdbLVtNKyF5NUYGosrqAtmtGoBAtY8D24AK+m2QmpZMwr4KxkmEjSC0QKFWaRnidS/SBOmx3Eae/ABG2QyqXPKxajMZ+cSkKlIBGFQ3sbceBKi97k2AvYWwAM7lByJa2gmgc6bgMrWvpZSCDa4v7cAFNyRbJLl9PKec515pLl9Ok6VACpbUb2JY3+VgAteUjKPK6CWHXo1lOlp1WswPC4+/AAMbUbI89ktJSc9p5rmhr0XvpUjzdQt7TgAHosmzJQFXOJgFAAHN8ANwH9pgANOTejq43m8qrZKoFU0h106Tc3I6Rvfd7MAEXli2OXMI4G5zmniZwG06rqwBItqHWo3+PbgAMtmctWmpIIE82ONFB4X3bz6zgAXXKpsAldWwzc7zd0RHXm9WrS5331Cxs1v4RgAakEQRVVdyqAoHcBYYAOmAD/2Q==">
            <a:hlinkClick r:id="rId8"/>
          </p:cNvPr>
          <p:cNvSpPr>
            <a:spLocks noChangeAspect="1" noChangeArrowheads="1"/>
          </p:cNvSpPr>
          <p:nvPr/>
        </p:nvSpPr>
        <p:spPr bwMode="auto">
          <a:xfrm>
            <a:off x="28575" y="-990600"/>
            <a:ext cx="1704975" cy="20669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26314" name="Picture 10"/>
          <p:cNvPicPr>
            <a:picLocks noChangeAspect="1" noChangeArrowheads="1"/>
          </p:cNvPicPr>
          <p:nvPr/>
        </p:nvPicPr>
        <p:blipFill>
          <a:blip r:embed="rId9" cstate="screen"/>
          <a:srcRect/>
          <a:stretch>
            <a:fillRect/>
          </a:stretch>
        </p:blipFill>
        <p:spPr bwMode="auto">
          <a:xfrm>
            <a:off x="766171" y="2057882"/>
            <a:ext cx="513347" cy="44917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95275" y="921220"/>
            <a:ext cx="8553450" cy="2498255"/>
          </a:xfrm>
        </p:spPr>
        <p:txBody>
          <a:bodyPr/>
          <a:lstStyle/>
          <a:p>
            <a:r>
              <a:rPr lang="en-US" dirty="0" smtClean="0"/>
              <a:t>Introduction to LabVIEW Real-Time</a:t>
            </a:r>
            <a:endParaRPr lang="en-US" dirty="0"/>
          </a:p>
        </p:txBody>
      </p:sp>
      <p:sp>
        <p:nvSpPr>
          <p:cNvPr id="5" name="Subtitle 4"/>
          <p:cNvSpPr>
            <a:spLocks noGrp="1"/>
          </p:cNvSpPr>
          <p:nvPr>
            <p:ph type="subTitle" idx="1"/>
          </p:nvPr>
        </p:nvSpPr>
        <p:spPr>
          <a:xfrm>
            <a:off x="590550" y="3634650"/>
            <a:ext cx="8053388" cy="2308950"/>
          </a:xfrm>
        </p:spPr>
        <p:txBody>
          <a:bodyPr/>
          <a:lstStyle/>
          <a:p>
            <a:endParaRPr lang="en-US" dirty="0"/>
          </a:p>
        </p:txBody>
      </p:sp>
      <p:sp>
        <p:nvSpPr>
          <p:cNvPr id="7" name="TextBox 6"/>
          <p:cNvSpPr txBox="1"/>
          <p:nvPr/>
        </p:nvSpPr>
        <p:spPr>
          <a:xfrm>
            <a:off x="345187" y="6477000"/>
            <a:ext cx="1864613" cy="276999"/>
          </a:xfrm>
          <a:prstGeom prst="rect">
            <a:avLst/>
          </a:prstGeom>
          <a:noFill/>
        </p:spPr>
        <p:txBody>
          <a:bodyPr wrap="none" rtlCol="0">
            <a:spAutoFit/>
          </a:bodyPr>
          <a:lstStyle/>
          <a:p>
            <a:r>
              <a:rPr lang="en-US" sz="1200" dirty="0" smtClean="0"/>
              <a:t>ni.com/students/learn-</a:t>
            </a:r>
            <a:r>
              <a:rPr lang="en-US" sz="1200" dirty="0" err="1" smtClean="0"/>
              <a:t>rio</a:t>
            </a:r>
            <a:endParaRPr lang="en-US" sz="1200" dirty="0"/>
          </a:p>
        </p:txBody>
      </p:sp>
    </p:spTree>
    <p:extLst>
      <p:ext uri="{BB962C8B-B14F-4D97-AF65-F5344CB8AC3E}">
        <p14:creationId xmlns="" xmlns:p14="http://schemas.microsoft.com/office/powerpoint/2010/main" val="399720268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p:txBody>
          <a:bodyPr/>
          <a:lstStyle/>
          <a:p>
            <a:r>
              <a:rPr lang="en-US" dirty="0"/>
              <a:t>What is Real-Time?</a:t>
            </a:r>
          </a:p>
        </p:txBody>
      </p:sp>
      <p:sp>
        <p:nvSpPr>
          <p:cNvPr id="547843" name="Rectangle 3"/>
          <p:cNvSpPr>
            <a:spLocks noGrp="1" noChangeArrowheads="1"/>
          </p:cNvSpPr>
          <p:nvPr>
            <p:ph idx="1"/>
          </p:nvPr>
        </p:nvSpPr>
        <p:spPr/>
        <p:txBody>
          <a:bodyPr/>
          <a:lstStyle/>
          <a:p>
            <a:pPr marL="228600" indent="-228600"/>
            <a:r>
              <a:rPr lang="en-US" sz="2800" dirty="0"/>
              <a:t>Real-time </a:t>
            </a:r>
            <a:r>
              <a:rPr lang="en-US" sz="2800" b="1" dirty="0"/>
              <a:t>does not</a:t>
            </a:r>
            <a:r>
              <a:rPr lang="en-US" sz="2800" dirty="0"/>
              <a:t> always mean real fast</a:t>
            </a:r>
          </a:p>
          <a:p>
            <a:pPr marL="228600" indent="-228600"/>
            <a:r>
              <a:rPr lang="en-US" sz="2800" dirty="0"/>
              <a:t>Real-time means </a:t>
            </a:r>
            <a:r>
              <a:rPr lang="en-US" sz="2800" b="1" dirty="0"/>
              <a:t>absolute reliability</a:t>
            </a:r>
          </a:p>
          <a:p>
            <a:pPr marL="228600" indent="-228600"/>
            <a:r>
              <a:rPr lang="en-US" sz="2800" dirty="0" smtClean="0"/>
              <a:t>Real-time </a:t>
            </a:r>
            <a:r>
              <a:rPr lang="en-US" sz="2800" dirty="0"/>
              <a:t>systems </a:t>
            </a:r>
            <a:r>
              <a:rPr lang="en-US" sz="2800" dirty="0" smtClean="0"/>
              <a:t>have </a:t>
            </a:r>
            <a:r>
              <a:rPr lang="en-US" sz="2800" dirty="0"/>
              <a:t>timing constraints that must be met to avoid failure</a:t>
            </a:r>
          </a:p>
          <a:p>
            <a:pPr marL="228600" indent="-228600"/>
            <a:r>
              <a:rPr lang="en-US" sz="2800" dirty="0"/>
              <a:t>Determinism is the </a:t>
            </a:r>
            <a:r>
              <a:rPr lang="en-US" sz="2800" dirty="0" smtClean="0"/>
              <a:t>timing reliability of the system</a:t>
            </a:r>
            <a:endParaRPr lang="en-US" sz="2800" dirty="0"/>
          </a:p>
        </p:txBody>
      </p:sp>
      <p:grpSp>
        <p:nvGrpSpPr>
          <p:cNvPr id="2" name="Group 4"/>
          <p:cNvGrpSpPr>
            <a:grpSpLocks/>
          </p:cNvGrpSpPr>
          <p:nvPr/>
        </p:nvGrpSpPr>
        <p:grpSpPr bwMode="auto">
          <a:xfrm>
            <a:off x="6248400" y="4270375"/>
            <a:ext cx="2627313" cy="1749425"/>
            <a:chOff x="3883" y="1659"/>
            <a:chExt cx="1604" cy="1210"/>
          </a:xfrm>
        </p:grpSpPr>
        <p:pic>
          <p:nvPicPr>
            <p:cNvPr id="547845" name="Picture 5" descr="hourglass"/>
            <p:cNvPicPr>
              <a:picLocks noChangeAspect="1" noChangeArrowheads="1"/>
            </p:cNvPicPr>
            <p:nvPr/>
          </p:nvPicPr>
          <p:blipFill>
            <a:blip r:embed="rId3" cstate="screen"/>
            <a:srcRect/>
            <a:stretch>
              <a:fillRect/>
            </a:stretch>
          </p:blipFill>
          <p:spPr bwMode="auto">
            <a:xfrm>
              <a:off x="4292" y="1659"/>
              <a:ext cx="777" cy="1210"/>
            </a:xfrm>
            <a:prstGeom prst="rect">
              <a:avLst/>
            </a:prstGeom>
            <a:noFill/>
          </p:spPr>
        </p:pic>
        <p:sp>
          <p:nvSpPr>
            <p:cNvPr id="547846" name="Freeform 6"/>
            <p:cNvSpPr>
              <a:spLocks/>
            </p:cNvSpPr>
            <p:nvPr/>
          </p:nvSpPr>
          <p:spPr bwMode="auto">
            <a:xfrm>
              <a:off x="3883" y="1723"/>
              <a:ext cx="1604" cy="1124"/>
            </a:xfrm>
            <a:custGeom>
              <a:avLst/>
              <a:gdLst/>
              <a:ahLst/>
              <a:cxnLst>
                <a:cxn ang="0">
                  <a:pos x="525" y="606"/>
                </a:cxn>
                <a:cxn ang="0">
                  <a:pos x="64" y="1106"/>
                </a:cxn>
                <a:cxn ang="0">
                  <a:pos x="909" y="715"/>
                </a:cxn>
                <a:cxn ang="0">
                  <a:pos x="1576" y="72"/>
                </a:cxn>
                <a:cxn ang="0">
                  <a:pos x="1075" y="285"/>
                </a:cxn>
              </a:cxnLst>
              <a:rect l="0" t="0" r="r" b="b"/>
              <a:pathLst>
                <a:path w="1604" h="1124">
                  <a:moveTo>
                    <a:pt x="525" y="606"/>
                  </a:moveTo>
                  <a:cubicBezTo>
                    <a:pt x="447" y="689"/>
                    <a:pt x="0" y="1088"/>
                    <a:pt x="64" y="1106"/>
                  </a:cubicBezTo>
                  <a:cubicBezTo>
                    <a:pt x="128" y="1124"/>
                    <a:pt x="657" y="887"/>
                    <a:pt x="909" y="715"/>
                  </a:cubicBezTo>
                  <a:cubicBezTo>
                    <a:pt x="1161" y="543"/>
                    <a:pt x="1548" y="144"/>
                    <a:pt x="1576" y="72"/>
                  </a:cubicBezTo>
                  <a:cubicBezTo>
                    <a:pt x="1604" y="0"/>
                    <a:pt x="1180" y="241"/>
                    <a:pt x="1075" y="285"/>
                  </a:cubicBezTo>
                </a:path>
              </a:pathLst>
            </a:custGeom>
            <a:noFill/>
            <a:ln w="50800" cap="flat" cmpd="sng">
              <a:solidFill>
                <a:schemeClr val="folHlink"/>
              </a:solidFill>
              <a:prstDash val="solid"/>
              <a:round/>
              <a:headEnd/>
              <a:tailEnd type="stealth" w="med" len="lg"/>
            </a:ln>
            <a:effectLst/>
          </p:spPr>
          <p:txBody>
            <a:bodyPr/>
            <a:lstStyle/>
            <a:p>
              <a:endParaRPr lang="en-US" dirty="0">
                <a:solidFill>
                  <a:prstClr val="black"/>
                </a:soli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7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78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78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78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84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1143000"/>
          </a:xfrm>
        </p:spPr>
        <p:txBody>
          <a:bodyPr>
            <a:normAutofit/>
          </a:bodyPr>
          <a:lstStyle/>
          <a:p>
            <a:r>
              <a:rPr lang="en-US" dirty="0" smtClean="0"/>
              <a:t>Critical Applications to Consider</a:t>
            </a:r>
            <a:endParaRPr lang="en-US" dirty="0"/>
          </a:p>
        </p:txBody>
      </p:sp>
      <p:pic>
        <p:nvPicPr>
          <p:cNvPr id="2050" name="Picture 2"/>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457200" y="2971801"/>
            <a:ext cx="2667000" cy="1654444"/>
          </a:xfrm>
          <a:prstGeom prst="roundRect">
            <a:avLst/>
          </a:prstGeom>
          <a:noFill/>
          <a:ln w="9525">
            <a:noFill/>
            <a:miter lim="800000"/>
            <a:headEnd/>
            <a:tailEnd/>
          </a:ln>
          <a:effectLst/>
        </p:spPr>
      </p:pic>
      <p:sp>
        <p:nvSpPr>
          <p:cNvPr id="6" name="TextBox 5"/>
          <p:cNvSpPr txBox="1"/>
          <p:nvPr/>
        </p:nvSpPr>
        <p:spPr>
          <a:xfrm>
            <a:off x="561849" y="2362200"/>
            <a:ext cx="2414956" cy="461665"/>
          </a:xfrm>
          <a:prstGeom prst="rect">
            <a:avLst/>
          </a:prstGeom>
          <a:noFill/>
        </p:spPr>
        <p:txBody>
          <a:bodyPr wrap="none" rtlCol="0">
            <a:spAutoFit/>
          </a:bodyPr>
          <a:lstStyle/>
          <a:p>
            <a:pPr algn="ctr"/>
            <a:r>
              <a:rPr lang="en-US" sz="2400" dirty="0" smtClean="0">
                <a:solidFill>
                  <a:prstClr val="black"/>
                </a:solidFill>
              </a:rPr>
              <a:t>Event Response</a:t>
            </a:r>
            <a:endParaRPr lang="en-US" sz="2400" dirty="0">
              <a:solidFill>
                <a:prstClr val="black"/>
              </a:solidFill>
            </a:endParaRPr>
          </a:p>
        </p:txBody>
      </p:sp>
      <p:pic>
        <p:nvPicPr>
          <p:cNvPr id="2052" name="Picture 4"/>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3352800" y="2971800"/>
            <a:ext cx="2634343" cy="1676400"/>
          </a:xfrm>
          <a:prstGeom prst="roundRect">
            <a:avLst/>
          </a:prstGeom>
          <a:noFill/>
          <a:ln w="9525">
            <a:noFill/>
            <a:miter lim="800000"/>
            <a:headEnd/>
            <a:tailEnd/>
          </a:ln>
          <a:effectLst/>
        </p:spPr>
      </p:pic>
      <p:sp>
        <p:nvSpPr>
          <p:cNvPr id="9" name="TextBox 8"/>
          <p:cNvSpPr txBox="1"/>
          <p:nvPr/>
        </p:nvSpPr>
        <p:spPr>
          <a:xfrm>
            <a:off x="3137092" y="2357735"/>
            <a:ext cx="2970943" cy="461665"/>
          </a:xfrm>
          <a:prstGeom prst="rect">
            <a:avLst/>
          </a:prstGeom>
          <a:noFill/>
        </p:spPr>
        <p:txBody>
          <a:bodyPr wrap="none" rtlCol="0">
            <a:spAutoFit/>
          </a:bodyPr>
          <a:lstStyle/>
          <a:p>
            <a:pPr algn="ctr"/>
            <a:r>
              <a:rPr lang="en-US" sz="2400" dirty="0" smtClean="0">
                <a:solidFill>
                  <a:prstClr val="black"/>
                </a:solidFill>
              </a:rPr>
              <a:t>Closed-Loop Control</a:t>
            </a:r>
            <a:endParaRPr lang="en-US" sz="2400" dirty="0">
              <a:solidFill>
                <a:prstClr val="black"/>
              </a:solidFill>
            </a:endParaRPr>
          </a:p>
        </p:txBody>
      </p:sp>
      <p:sp>
        <p:nvSpPr>
          <p:cNvPr id="10" name="TextBox 9"/>
          <p:cNvSpPr txBox="1"/>
          <p:nvPr/>
        </p:nvSpPr>
        <p:spPr>
          <a:xfrm>
            <a:off x="6496103" y="2362200"/>
            <a:ext cx="1875963" cy="461665"/>
          </a:xfrm>
          <a:prstGeom prst="rect">
            <a:avLst/>
          </a:prstGeom>
          <a:noFill/>
        </p:spPr>
        <p:txBody>
          <a:bodyPr wrap="none" rtlCol="0">
            <a:spAutoFit/>
          </a:bodyPr>
          <a:lstStyle/>
          <a:p>
            <a:pPr algn="ctr"/>
            <a:r>
              <a:rPr lang="en-US" sz="2400" dirty="0" smtClean="0">
                <a:solidFill>
                  <a:prstClr val="black"/>
                </a:solidFill>
              </a:rPr>
              <a:t>Critical Tests</a:t>
            </a:r>
            <a:endParaRPr lang="en-US" sz="2400" dirty="0">
              <a:solidFill>
                <a:prstClr val="black"/>
              </a:solidFill>
            </a:endParaRPr>
          </a:p>
        </p:txBody>
      </p:sp>
      <p:pic>
        <p:nvPicPr>
          <p:cNvPr id="2053" name="Picture 5"/>
          <p:cNvPicPr>
            <a:picLocks noChangeAspect="1" noChangeArrowheads="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6172200" y="2971800"/>
            <a:ext cx="2522483" cy="1676400"/>
          </a:xfrm>
          <a:prstGeom prst="roundRect">
            <a:avLst/>
          </a:prstGeom>
          <a:noFill/>
          <a:ln w="9525">
            <a:noFill/>
            <a:miter lim="800000"/>
            <a:headEnd/>
            <a:tailEnd/>
          </a:ln>
          <a:effectLst/>
        </p:spPr>
      </p:pic>
      <p:cxnSp>
        <p:nvCxnSpPr>
          <p:cNvPr id="13" name="Straight Connector 12"/>
          <p:cNvCxnSpPr/>
          <p:nvPr/>
        </p:nvCxnSpPr>
        <p:spPr bwMode="auto">
          <a:xfrm>
            <a:off x="0" y="1905000"/>
            <a:ext cx="9144000" cy="1588"/>
          </a:xfrm>
          <a:prstGeom prst="line">
            <a:avLst/>
          </a:prstGeom>
          <a:solidFill>
            <a:schemeClr val="accent1"/>
          </a:solidFill>
          <a:ln w="9525" cap="flat" cmpd="sng" algn="ctr">
            <a:solidFill>
              <a:schemeClr val="tx2"/>
            </a:solidFill>
            <a:prstDash val="solid"/>
            <a:round/>
            <a:headEnd type="none" w="med" len="med"/>
            <a:tailEnd type="none" w="med" len="med"/>
          </a:ln>
          <a:effectLst/>
        </p:spPr>
      </p:cxnSp>
      <p:cxnSp>
        <p:nvCxnSpPr>
          <p:cNvPr id="14" name="Straight Connector 13"/>
          <p:cNvCxnSpPr/>
          <p:nvPr/>
        </p:nvCxnSpPr>
        <p:spPr bwMode="auto">
          <a:xfrm>
            <a:off x="0" y="5332412"/>
            <a:ext cx="9144000" cy="1588"/>
          </a:xfrm>
          <a:prstGeom prst="line">
            <a:avLst/>
          </a:prstGeom>
          <a:solidFill>
            <a:schemeClr val="accent1"/>
          </a:solidFill>
          <a:ln w="9525" cap="flat" cmpd="sng" algn="ctr">
            <a:solidFill>
              <a:schemeClr val="tx2"/>
            </a:solidFill>
            <a:prstDash val="solid"/>
            <a:round/>
            <a:headEnd type="none" w="med" len="med"/>
            <a:tailEnd type="none" w="med" len="med"/>
          </a:ln>
          <a:effectLst/>
        </p:spPr>
      </p:cxn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1143000"/>
          </a:xfrm>
        </p:spPr>
        <p:txBody>
          <a:bodyPr>
            <a:normAutofit/>
          </a:bodyPr>
          <a:lstStyle/>
          <a:p>
            <a:r>
              <a:rPr lang="en-US" sz="3600" dirty="0" smtClean="0"/>
              <a:t>When General Purpose OSs Fall Short</a:t>
            </a:r>
            <a:endParaRPr lang="en-US" sz="3600" dirty="0"/>
          </a:p>
        </p:txBody>
      </p:sp>
      <p:sp>
        <p:nvSpPr>
          <p:cNvPr id="3" name="Content Placeholder 2"/>
          <p:cNvSpPr>
            <a:spLocks noGrp="1"/>
          </p:cNvSpPr>
          <p:nvPr>
            <p:ph idx="1"/>
          </p:nvPr>
        </p:nvSpPr>
        <p:spPr>
          <a:xfrm>
            <a:off x="685800" y="1524000"/>
            <a:ext cx="7772400" cy="4419600"/>
          </a:xfrm>
        </p:spPr>
        <p:txBody>
          <a:bodyPr/>
          <a:lstStyle/>
          <a:p>
            <a:r>
              <a:rPr lang="en-US" dirty="0" smtClean="0"/>
              <a:t>Design for fairness and user responsiveness vs. strictly prioritizing tasks</a:t>
            </a:r>
          </a:p>
          <a:p>
            <a:r>
              <a:rPr lang="en-US" dirty="0" smtClean="0"/>
              <a:t>Focus on multitasking instead of maximum reliability / uptime</a:t>
            </a:r>
          </a:p>
          <a:p>
            <a:r>
              <a:rPr lang="en-US" dirty="0" smtClean="0"/>
              <a:t>Not the result of bad products, only certain design goals</a:t>
            </a:r>
            <a:endParaRPr lang="en-US"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1143000"/>
          </a:xfrm>
        </p:spPr>
        <p:txBody>
          <a:bodyPr>
            <a:normAutofit/>
          </a:bodyPr>
          <a:lstStyle/>
          <a:p>
            <a:r>
              <a:rPr lang="en-US" dirty="0" smtClean="0"/>
              <a:t>Key Careabouts for Critical Applications</a:t>
            </a:r>
            <a:endParaRPr lang="en-US" dirty="0"/>
          </a:p>
        </p:txBody>
      </p:sp>
      <p:sp>
        <p:nvSpPr>
          <p:cNvPr id="3" name="Content Placeholder 2"/>
          <p:cNvSpPr>
            <a:spLocks noGrp="1"/>
          </p:cNvSpPr>
          <p:nvPr>
            <p:ph idx="1"/>
          </p:nvPr>
        </p:nvSpPr>
        <p:spPr>
          <a:xfrm>
            <a:off x="609600" y="1600200"/>
            <a:ext cx="8229600" cy="4191000"/>
          </a:xfrm>
        </p:spPr>
        <p:txBody>
          <a:bodyPr/>
          <a:lstStyle/>
          <a:p>
            <a:r>
              <a:rPr lang="en-US" b="1" dirty="0" smtClean="0"/>
              <a:t>Jitter:</a:t>
            </a:r>
            <a:r>
              <a:rPr lang="en-US" dirty="0" smtClean="0"/>
              <a:t> execution time variability of a given operation or application</a:t>
            </a:r>
          </a:p>
        </p:txBody>
      </p:sp>
      <p:cxnSp>
        <p:nvCxnSpPr>
          <p:cNvPr id="5" name="Straight Connector 4"/>
          <p:cNvCxnSpPr/>
          <p:nvPr/>
        </p:nvCxnSpPr>
        <p:spPr bwMode="auto">
          <a:xfrm rot="5400000">
            <a:off x="2019300" y="4229100"/>
            <a:ext cx="2362200" cy="1588"/>
          </a:xfrm>
          <a:prstGeom prst="line">
            <a:avLst/>
          </a:prstGeom>
          <a:solidFill>
            <a:schemeClr val="accent1"/>
          </a:solidFill>
          <a:ln w="9525" cap="flat" cmpd="sng" algn="ctr">
            <a:solidFill>
              <a:schemeClr val="tx1"/>
            </a:solidFill>
            <a:prstDash val="solid"/>
            <a:round/>
            <a:headEnd type="arrow" w="med" len="med"/>
            <a:tailEnd type="none" w="med" len="med"/>
          </a:ln>
          <a:effectLst/>
        </p:spPr>
      </p:cxnSp>
      <p:cxnSp>
        <p:nvCxnSpPr>
          <p:cNvPr id="6" name="Straight Connector 5"/>
          <p:cNvCxnSpPr/>
          <p:nvPr/>
        </p:nvCxnSpPr>
        <p:spPr bwMode="auto">
          <a:xfrm rot="10800000">
            <a:off x="3200400" y="5408614"/>
            <a:ext cx="3429000" cy="1587"/>
          </a:xfrm>
          <a:prstGeom prst="line">
            <a:avLst/>
          </a:prstGeom>
          <a:solidFill>
            <a:schemeClr val="accent1"/>
          </a:solidFill>
          <a:ln w="9525" cap="flat" cmpd="sng" algn="ctr">
            <a:solidFill>
              <a:schemeClr val="tx1"/>
            </a:solidFill>
            <a:prstDash val="solid"/>
            <a:round/>
            <a:headEnd type="arrow" w="med" len="med"/>
            <a:tailEnd type="none" w="med" len="med"/>
          </a:ln>
          <a:effectLst/>
        </p:spPr>
      </p:cxnSp>
      <p:sp>
        <p:nvSpPr>
          <p:cNvPr id="10" name="TextBox 9"/>
          <p:cNvSpPr txBox="1"/>
          <p:nvPr/>
        </p:nvSpPr>
        <p:spPr>
          <a:xfrm>
            <a:off x="2057400" y="4038600"/>
            <a:ext cx="1030090" cy="646331"/>
          </a:xfrm>
          <a:prstGeom prst="rect">
            <a:avLst/>
          </a:prstGeom>
          <a:noFill/>
        </p:spPr>
        <p:txBody>
          <a:bodyPr wrap="none" rtlCol="0">
            <a:spAutoFit/>
          </a:bodyPr>
          <a:lstStyle/>
          <a:p>
            <a:pPr algn="ctr"/>
            <a:r>
              <a:rPr lang="en-US" dirty="0" smtClean="0">
                <a:solidFill>
                  <a:prstClr val="black"/>
                </a:solidFill>
              </a:rPr>
              <a:t>Execution</a:t>
            </a:r>
            <a:br>
              <a:rPr lang="en-US" dirty="0" smtClean="0">
                <a:solidFill>
                  <a:prstClr val="black"/>
                </a:solidFill>
              </a:rPr>
            </a:br>
            <a:r>
              <a:rPr lang="en-US" dirty="0" smtClean="0">
                <a:solidFill>
                  <a:prstClr val="black"/>
                </a:solidFill>
              </a:rPr>
              <a:t>Time (ms)</a:t>
            </a:r>
            <a:endParaRPr lang="en-US" dirty="0">
              <a:solidFill>
                <a:prstClr val="black"/>
              </a:solidFill>
            </a:endParaRPr>
          </a:p>
        </p:txBody>
      </p:sp>
      <p:sp>
        <p:nvSpPr>
          <p:cNvPr id="11" name="TextBox 10"/>
          <p:cNvSpPr txBox="1"/>
          <p:nvPr/>
        </p:nvSpPr>
        <p:spPr>
          <a:xfrm>
            <a:off x="4343400" y="5562600"/>
            <a:ext cx="965329" cy="369332"/>
          </a:xfrm>
          <a:prstGeom prst="rect">
            <a:avLst/>
          </a:prstGeom>
          <a:noFill/>
        </p:spPr>
        <p:txBody>
          <a:bodyPr wrap="none" rtlCol="0">
            <a:spAutoFit/>
          </a:bodyPr>
          <a:lstStyle/>
          <a:p>
            <a:pPr algn="ctr"/>
            <a:r>
              <a:rPr lang="en-US" dirty="0" smtClean="0">
                <a:solidFill>
                  <a:prstClr val="black"/>
                </a:solidFill>
              </a:rPr>
              <a:t>Iterations</a:t>
            </a:r>
            <a:endParaRPr lang="en-US" dirty="0">
              <a:solidFill>
                <a:prstClr val="black"/>
              </a:solidFill>
            </a:endParaRPr>
          </a:p>
        </p:txBody>
      </p:sp>
      <p:cxnSp>
        <p:nvCxnSpPr>
          <p:cNvPr id="13" name="Straight Connector 12"/>
          <p:cNvCxnSpPr/>
          <p:nvPr/>
        </p:nvCxnSpPr>
        <p:spPr bwMode="auto">
          <a:xfrm rot="5400000" flipH="1" flipV="1">
            <a:off x="2932906" y="4762500"/>
            <a:ext cx="12961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rot="5400000" flipH="1" flipV="1">
            <a:off x="3466306" y="4838700"/>
            <a:ext cx="11437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rot="5400000" flipH="1" flipV="1">
            <a:off x="3809206" y="4724400"/>
            <a:ext cx="13723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rot="5400000" flipH="1" flipV="1">
            <a:off x="4456906" y="4914900"/>
            <a:ext cx="9913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rot="5400000" flipH="1" flipV="1">
            <a:off x="4495006" y="4419600"/>
            <a:ext cx="19819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rot="5400000" flipH="1" flipV="1">
            <a:off x="5219303" y="4686697"/>
            <a:ext cx="144859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9" name="TextBox 28"/>
          <p:cNvSpPr txBox="1"/>
          <p:nvPr/>
        </p:nvSpPr>
        <p:spPr>
          <a:xfrm>
            <a:off x="3429000" y="3657600"/>
            <a:ext cx="290464" cy="369332"/>
          </a:xfrm>
          <a:prstGeom prst="rect">
            <a:avLst/>
          </a:prstGeom>
          <a:noFill/>
        </p:spPr>
        <p:txBody>
          <a:bodyPr wrap="none" rtlCol="0">
            <a:spAutoFit/>
          </a:bodyPr>
          <a:lstStyle/>
          <a:p>
            <a:r>
              <a:rPr lang="en-US" dirty="0" smtClean="0">
                <a:solidFill>
                  <a:prstClr val="black"/>
                </a:solidFill>
              </a:rPr>
              <a:t>2</a:t>
            </a:r>
            <a:endParaRPr lang="en-US" dirty="0">
              <a:solidFill>
                <a:prstClr val="black"/>
              </a:solidFill>
            </a:endParaRPr>
          </a:p>
        </p:txBody>
      </p:sp>
      <p:sp>
        <p:nvSpPr>
          <p:cNvPr id="30" name="TextBox 29"/>
          <p:cNvSpPr txBox="1"/>
          <p:nvPr/>
        </p:nvSpPr>
        <p:spPr>
          <a:xfrm>
            <a:off x="3810000" y="3810000"/>
            <a:ext cx="449162" cy="369332"/>
          </a:xfrm>
          <a:prstGeom prst="rect">
            <a:avLst/>
          </a:prstGeom>
          <a:noFill/>
        </p:spPr>
        <p:txBody>
          <a:bodyPr wrap="none" rtlCol="0">
            <a:spAutoFit/>
          </a:bodyPr>
          <a:lstStyle/>
          <a:p>
            <a:r>
              <a:rPr lang="en-US" dirty="0" smtClean="0">
                <a:solidFill>
                  <a:prstClr val="black"/>
                </a:solidFill>
              </a:rPr>
              <a:t>1.9</a:t>
            </a:r>
            <a:endParaRPr lang="en-US" dirty="0">
              <a:solidFill>
                <a:prstClr val="black"/>
              </a:solidFill>
            </a:endParaRPr>
          </a:p>
        </p:txBody>
      </p:sp>
      <p:sp>
        <p:nvSpPr>
          <p:cNvPr id="31" name="TextBox 30"/>
          <p:cNvSpPr txBox="1"/>
          <p:nvPr/>
        </p:nvSpPr>
        <p:spPr>
          <a:xfrm>
            <a:off x="4267200" y="3581400"/>
            <a:ext cx="449162" cy="369332"/>
          </a:xfrm>
          <a:prstGeom prst="rect">
            <a:avLst/>
          </a:prstGeom>
          <a:noFill/>
        </p:spPr>
        <p:txBody>
          <a:bodyPr wrap="none" rtlCol="0">
            <a:spAutoFit/>
          </a:bodyPr>
          <a:lstStyle/>
          <a:p>
            <a:r>
              <a:rPr lang="en-US" dirty="0" smtClean="0">
                <a:solidFill>
                  <a:prstClr val="black"/>
                </a:solidFill>
              </a:rPr>
              <a:t>2.1</a:t>
            </a:r>
            <a:endParaRPr lang="en-US" dirty="0">
              <a:solidFill>
                <a:prstClr val="black"/>
              </a:solidFill>
            </a:endParaRPr>
          </a:p>
        </p:txBody>
      </p:sp>
      <p:sp>
        <p:nvSpPr>
          <p:cNvPr id="32" name="TextBox 31"/>
          <p:cNvSpPr txBox="1"/>
          <p:nvPr/>
        </p:nvSpPr>
        <p:spPr>
          <a:xfrm>
            <a:off x="4724400" y="4050268"/>
            <a:ext cx="449162" cy="369332"/>
          </a:xfrm>
          <a:prstGeom prst="rect">
            <a:avLst/>
          </a:prstGeom>
          <a:noFill/>
        </p:spPr>
        <p:txBody>
          <a:bodyPr wrap="none" rtlCol="0">
            <a:spAutoFit/>
          </a:bodyPr>
          <a:lstStyle/>
          <a:p>
            <a:r>
              <a:rPr lang="en-US" dirty="0" smtClean="0">
                <a:solidFill>
                  <a:prstClr val="black"/>
                </a:solidFill>
              </a:rPr>
              <a:t>1.3</a:t>
            </a:r>
            <a:endParaRPr lang="en-US" dirty="0">
              <a:solidFill>
                <a:prstClr val="black"/>
              </a:solidFill>
            </a:endParaRPr>
          </a:p>
        </p:txBody>
      </p:sp>
      <p:sp>
        <p:nvSpPr>
          <p:cNvPr id="33" name="TextBox 32"/>
          <p:cNvSpPr txBox="1"/>
          <p:nvPr/>
        </p:nvSpPr>
        <p:spPr>
          <a:xfrm>
            <a:off x="5257800" y="3059668"/>
            <a:ext cx="449162" cy="369332"/>
          </a:xfrm>
          <a:prstGeom prst="rect">
            <a:avLst/>
          </a:prstGeom>
          <a:noFill/>
        </p:spPr>
        <p:txBody>
          <a:bodyPr wrap="none" rtlCol="0">
            <a:spAutoFit/>
          </a:bodyPr>
          <a:lstStyle/>
          <a:p>
            <a:r>
              <a:rPr lang="en-US" dirty="0" smtClean="0">
                <a:solidFill>
                  <a:prstClr val="black"/>
                </a:solidFill>
              </a:rPr>
              <a:t>2.8</a:t>
            </a:r>
            <a:endParaRPr lang="en-US" dirty="0">
              <a:solidFill>
                <a:prstClr val="black"/>
              </a:solidFill>
            </a:endParaRPr>
          </a:p>
        </p:txBody>
      </p:sp>
      <p:sp>
        <p:nvSpPr>
          <p:cNvPr id="34" name="TextBox 33"/>
          <p:cNvSpPr txBox="1"/>
          <p:nvPr/>
        </p:nvSpPr>
        <p:spPr>
          <a:xfrm>
            <a:off x="5715000" y="3505200"/>
            <a:ext cx="449162" cy="369332"/>
          </a:xfrm>
          <a:prstGeom prst="rect">
            <a:avLst/>
          </a:prstGeom>
          <a:noFill/>
        </p:spPr>
        <p:txBody>
          <a:bodyPr wrap="none" rtlCol="0">
            <a:spAutoFit/>
          </a:bodyPr>
          <a:lstStyle/>
          <a:p>
            <a:r>
              <a:rPr lang="en-US" dirty="0" smtClean="0">
                <a:solidFill>
                  <a:prstClr val="black"/>
                </a:solidFill>
              </a:rPr>
              <a:t>2.1</a:t>
            </a:r>
            <a:endParaRPr lang="en-US" dirty="0">
              <a:solidFill>
                <a:prstClr val="black"/>
              </a:solidFill>
            </a:endParaRPr>
          </a:p>
        </p:txBody>
      </p:sp>
      <p:cxnSp>
        <p:nvCxnSpPr>
          <p:cNvPr id="37" name="Straight Connector 36"/>
          <p:cNvCxnSpPr/>
          <p:nvPr/>
        </p:nvCxnSpPr>
        <p:spPr bwMode="auto">
          <a:xfrm>
            <a:off x="3200400" y="4114800"/>
            <a:ext cx="3124200" cy="1588"/>
          </a:xfrm>
          <a:prstGeom prst="line">
            <a:avLst/>
          </a:prstGeom>
          <a:solidFill>
            <a:schemeClr val="accent1"/>
          </a:solidFill>
          <a:ln w="38100" cap="flat" cmpd="sng" algn="ctr">
            <a:solidFill>
              <a:srgbClr val="006699"/>
            </a:solidFill>
            <a:prstDash val="solid"/>
            <a:round/>
            <a:headEnd type="none" w="med" len="med"/>
            <a:tailEnd type="none" w="med" len="med"/>
          </a:ln>
          <a:effectLst/>
        </p:spPr>
      </p:cxnSp>
      <p:sp>
        <p:nvSpPr>
          <p:cNvPr id="38" name="TextBox 37"/>
          <p:cNvSpPr txBox="1"/>
          <p:nvPr/>
        </p:nvSpPr>
        <p:spPr>
          <a:xfrm>
            <a:off x="626534" y="3276600"/>
            <a:ext cx="2041244" cy="369332"/>
          </a:xfrm>
          <a:prstGeom prst="rect">
            <a:avLst/>
          </a:prstGeom>
          <a:solidFill>
            <a:srgbClr val="006699"/>
          </a:solidFill>
          <a:ln>
            <a:solidFill>
              <a:srgbClr val="006699"/>
            </a:solidFill>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dirty="0" smtClean="0">
                <a:solidFill>
                  <a:prstClr val="white"/>
                </a:solidFill>
              </a:rPr>
              <a:t>Mean = 2.03 ms</a:t>
            </a:r>
            <a:endParaRPr lang="en-US" dirty="0">
              <a:solidFill>
                <a:prstClr val="white"/>
              </a:solidFill>
            </a:endParaRPr>
          </a:p>
        </p:txBody>
      </p:sp>
      <p:cxnSp>
        <p:nvCxnSpPr>
          <p:cNvPr id="40" name="Straight Arrow Connector 39"/>
          <p:cNvCxnSpPr/>
          <p:nvPr/>
        </p:nvCxnSpPr>
        <p:spPr bwMode="auto">
          <a:xfrm rot="5400000">
            <a:off x="6019006" y="3886200"/>
            <a:ext cx="914400" cy="1588"/>
          </a:xfrm>
          <a:prstGeom prst="straightConnector1">
            <a:avLst/>
          </a:prstGeom>
          <a:solidFill>
            <a:schemeClr val="accent1"/>
          </a:solidFill>
          <a:ln w="38100" cap="flat" cmpd="sng" algn="ctr">
            <a:solidFill>
              <a:srgbClr val="006699"/>
            </a:solidFill>
            <a:prstDash val="solid"/>
            <a:round/>
            <a:headEnd type="arrow"/>
            <a:tailEnd type="arrow"/>
          </a:ln>
          <a:effectLst/>
        </p:spPr>
      </p:cxnSp>
      <p:sp>
        <p:nvSpPr>
          <p:cNvPr id="41" name="TextBox 40"/>
          <p:cNvSpPr txBox="1"/>
          <p:nvPr/>
        </p:nvSpPr>
        <p:spPr>
          <a:xfrm>
            <a:off x="6555629" y="3669268"/>
            <a:ext cx="639919" cy="400110"/>
          </a:xfrm>
          <a:prstGeom prst="rect">
            <a:avLst/>
          </a:prstGeom>
          <a:solidFill>
            <a:srgbClr val="006699"/>
          </a:solidFill>
          <a:ln>
            <a:solidFill>
              <a:srgbClr val="006699"/>
            </a:solidFill>
          </a:ln>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sz="2000" dirty="0" smtClean="0">
                <a:solidFill>
                  <a:prstClr val="white"/>
                </a:solidFill>
              </a:rPr>
              <a:t>Jitter</a:t>
            </a:r>
            <a:endParaRPr lang="en-US" sz="2000" dirty="0">
              <a:solidFill>
                <a:prstClr val="white"/>
              </a:solidFill>
            </a:endParaRPr>
          </a:p>
        </p:txBody>
      </p:sp>
      <p:cxnSp>
        <p:nvCxnSpPr>
          <p:cNvPr id="43" name="Straight Arrow Connector 42"/>
          <p:cNvCxnSpPr/>
          <p:nvPr/>
        </p:nvCxnSpPr>
        <p:spPr bwMode="auto">
          <a:xfrm rot="16200000" flipH="1">
            <a:off x="2667000" y="3581400"/>
            <a:ext cx="533400" cy="381000"/>
          </a:xfrm>
          <a:prstGeom prst="straightConnector1">
            <a:avLst/>
          </a:prstGeom>
          <a:solidFill>
            <a:schemeClr val="accent1"/>
          </a:solidFill>
          <a:ln w="38100" cap="flat" cmpd="sng" algn="ctr">
            <a:solidFill>
              <a:srgbClr val="006699"/>
            </a:solidFill>
            <a:prstDash val="solid"/>
            <a:round/>
            <a:headEnd type="none" w="med" len="med"/>
            <a:tailEnd type="arrow"/>
          </a:ln>
          <a:effectLst/>
        </p:spPr>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20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2000"/>
                                        <p:tgtEl>
                                          <p:spTgt spid="43"/>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20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20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1143000"/>
          </a:xfrm>
        </p:spPr>
        <p:txBody>
          <a:bodyPr>
            <a:normAutofit/>
          </a:bodyPr>
          <a:lstStyle/>
          <a:p>
            <a:r>
              <a:rPr lang="en-US" dirty="0" smtClean="0"/>
              <a:t>Key Careabouts for Critical Applications</a:t>
            </a:r>
            <a:endParaRPr lang="en-US" dirty="0"/>
          </a:p>
        </p:txBody>
      </p:sp>
      <p:sp>
        <p:nvSpPr>
          <p:cNvPr id="3" name="Content Placeholder 2"/>
          <p:cNvSpPr>
            <a:spLocks noGrp="1"/>
          </p:cNvSpPr>
          <p:nvPr>
            <p:ph idx="1"/>
          </p:nvPr>
        </p:nvSpPr>
        <p:spPr>
          <a:xfrm>
            <a:off x="609600" y="1617408"/>
            <a:ext cx="8229600" cy="4038600"/>
          </a:xfrm>
        </p:spPr>
        <p:txBody>
          <a:bodyPr/>
          <a:lstStyle/>
          <a:p>
            <a:r>
              <a:rPr lang="en-US" b="1" dirty="0" smtClean="0"/>
              <a:t>Determinism:</a:t>
            </a:r>
            <a:r>
              <a:rPr lang="en-US" dirty="0" smtClean="0"/>
              <a:t> a condition that is met if an operation or application has bounded jitter</a:t>
            </a:r>
          </a:p>
          <a:p>
            <a:pPr>
              <a:buNone/>
            </a:pPr>
            <a:endParaRPr lang="en-US" dirty="0" smtClean="0"/>
          </a:p>
        </p:txBody>
      </p:sp>
      <p:cxnSp>
        <p:nvCxnSpPr>
          <p:cNvPr id="4" name="Straight Connector 3"/>
          <p:cNvCxnSpPr/>
          <p:nvPr/>
        </p:nvCxnSpPr>
        <p:spPr bwMode="auto">
          <a:xfrm rot="5400000">
            <a:off x="2019300" y="4229100"/>
            <a:ext cx="2362200" cy="1588"/>
          </a:xfrm>
          <a:prstGeom prst="line">
            <a:avLst/>
          </a:prstGeom>
          <a:solidFill>
            <a:schemeClr val="accent1"/>
          </a:solidFill>
          <a:ln w="9525" cap="flat" cmpd="sng" algn="ctr">
            <a:solidFill>
              <a:schemeClr val="tx1"/>
            </a:solidFill>
            <a:prstDash val="solid"/>
            <a:round/>
            <a:headEnd type="arrow" w="med" len="med"/>
            <a:tailEnd type="none" w="med" len="med"/>
          </a:ln>
          <a:effectLst/>
        </p:spPr>
      </p:cxnSp>
      <p:cxnSp>
        <p:nvCxnSpPr>
          <p:cNvPr id="5" name="Straight Connector 4"/>
          <p:cNvCxnSpPr/>
          <p:nvPr/>
        </p:nvCxnSpPr>
        <p:spPr bwMode="auto">
          <a:xfrm rot="10800000">
            <a:off x="3200400" y="5408614"/>
            <a:ext cx="3429000" cy="1587"/>
          </a:xfrm>
          <a:prstGeom prst="line">
            <a:avLst/>
          </a:prstGeom>
          <a:solidFill>
            <a:schemeClr val="accent1"/>
          </a:solidFill>
          <a:ln w="9525" cap="flat" cmpd="sng" algn="ctr">
            <a:solidFill>
              <a:schemeClr val="tx1"/>
            </a:solidFill>
            <a:prstDash val="solid"/>
            <a:round/>
            <a:headEnd type="arrow" w="med" len="med"/>
            <a:tailEnd type="none" w="med" len="med"/>
          </a:ln>
          <a:effectLst/>
        </p:spPr>
      </p:cxnSp>
      <p:sp>
        <p:nvSpPr>
          <p:cNvPr id="6" name="TextBox 5"/>
          <p:cNvSpPr txBox="1"/>
          <p:nvPr/>
        </p:nvSpPr>
        <p:spPr>
          <a:xfrm>
            <a:off x="2057400" y="4038600"/>
            <a:ext cx="1030090" cy="646331"/>
          </a:xfrm>
          <a:prstGeom prst="rect">
            <a:avLst/>
          </a:prstGeom>
          <a:noFill/>
        </p:spPr>
        <p:txBody>
          <a:bodyPr wrap="none" rtlCol="0">
            <a:spAutoFit/>
          </a:bodyPr>
          <a:lstStyle/>
          <a:p>
            <a:pPr algn="ctr"/>
            <a:r>
              <a:rPr lang="en-US" dirty="0" smtClean="0">
                <a:solidFill>
                  <a:prstClr val="black"/>
                </a:solidFill>
              </a:rPr>
              <a:t>Execution</a:t>
            </a:r>
            <a:br>
              <a:rPr lang="en-US" dirty="0" smtClean="0">
                <a:solidFill>
                  <a:prstClr val="black"/>
                </a:solidFill>
              </a:rPr>
            </a:br>
            <a:r>
              <a:rPr lang="en-US" dirty="0" smtClean="0">
                <a:solidFill>
                  <a:prstClr val="black"/>
                </a:solidFill>
              </a:rPr>
              <a:t>Time (ms)</a:t>
            </a:r>
            <a:endParaRPr lang="en-US" dirty="0">
              <a:solidFill>
                <a:prstClr val="black"/>
              </a:solidFill>
            </a:endParaRPr>
          </a:p>
        </p:txBody>
      </p:sp>
      <p:sp>
        <p:nvSpPr>
          <p:cNvPr id="7" name="TextBox 6"/>
          <p:cNvSpPr txBox="1"/>
          <p:nvPr/>
        </p:nvSpPr>
        <p:spPr>
          <a:xfrm>
            <a:off x="4343400" y="5562600"/>
            <a:ext cx="965329" cy="369332"/>
          </a:xfrm>
          <a:prstGeom prst="rect">
            <a:avLst/>
          </a:prstGeom>
          <a:noFill/>
        </p:spPr>
        <p:txBody>
          <a:bodyPr wrap="none" rtlCol="0">
            <a:spAutoFit/>
          </a:bodyPr>
          <a:lstStyle/>
          <a:p>
            <a:pPr algn="ctr"/>
            <a:r>
              <a:rPr lang="en-US" dirty="0" smtClean="0">
                <a:solidFill>
                  <a:prstClr val="black"/>
                </a:solidFill>
              </a:rPr>
              <a:t>Iterations</a:t>
            </a:r>
            <a:endParaRPr lang="en-US" dirty="0">
              <a:solidFill>
                <a:prstClr val="black"/>
              </a:solidFill>
            </a:endParaRPr>
          </a:p>
        </p:txBody>
      </p:sp>
      <p:cxnSp>
        <p:nvCxnSpPr>
          <p:cNvPr id="8" name="Straight Connector 7"/>
          <p:cNvCxnSpPr/>
          <p:nvPr/>
        </p:nvCxnSpPr>
        <p:spPr bwMode="auto">
          <a:xfrm rot="5400000" flipH="1" flipV="1">
            <a:off x="2932906" y="4762500"/>
            <a:ext cx="12961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5400000" flipH="1" flipV="1">
            <a:off x="3466306" y="4838700"/>
            <a:ext cx="11437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rot="5400000" flipH="1" flipV="1">
            <a:off x="3809206" y="4724400"/>
            <a:ext cx="13723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rot="5400000" flipH="1" flipV="1">
            <a:off x="4456906" y="4914900"/>
            <a:ext cx="9913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5400000" flipH="1" flipV="1">
            <a:off x="4495006" y="4419600"/>
            <a:ext cx="1981994" cy="79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rot="5400000" flipH="1" flipV="1">
            <a:off x="5219303" y="4686697"/>
            <a:ext cx="144859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TextBox 13"/>
          <p:cNvSpPr txBox="1"/>
          <p:nvPr/>
        </p:nvSpPr>
        <p:spPr>
          <a:xfrm>
            <a:off x="3429000" y="3657600"/>
            <a:ext cx="290464" cy="369332"/>
          </a:xfrm>
          <a:prstGeom prst="rect">
            <a:avLst/>
          </a:prstGeom>
          <a:noFill/>
        </p:spPr>
        <p:txBody>
          <a:bodyPr wrap="none" rtlCol="0">
            <a:spAutoFit/>
          </a:bodyPr>
          <a:lstStyle/>
          <a:p>
            <a:r>
              <a:rPr lang="en-US" dirty="0" smtClean="0">
                <a:solidFill>
                  <a:prstClr val="black"/>
                </a:solidFill>
              </a:rPr>
              <a:t>2</a:t>
            </a:r>
            <a:endParaRPr lang="en-US" dirty="0">
              <a:solidFill>
                <a:prstClr val="black"/>
              </a:solidFill>
            </a:endParaRPr>
          </a:p>
        </p:txBody>
      </p:sp>
      <p:sp>
        <p:nvSpPr>
          <p:cNvPr id="15" name="TextBox 14"/>
          <p:cNvSpPr txBox="1"/>
          <p:nvPr/>
        </p:nvSpPr>
        <p:spPr>
          <a:xfrm>
            <a:off x="3810000" y="3810000"/>
            <a:ext cx="449162" cy="369332"/>
          </a:xfrm>
          <a:prstGeom prst="rect">
            <a:avLst/>
          </a:prstGeom>
          <a:noFill/>
        </p:spPr>
        <p:txBody>
          <a:bodyPr wrap="none" rtlCol="0">
            <a:spAutoFit/>
          </a:bodyPr>
          <a:lstStyle/>
          <a:p>
            <a:r>
              <a:rPr lang="en-US" dirty="0" smtClean="0">
                <a:solidFill>
                  <a:prstClr val="black"/>
                </a:solidFill>
              </a:rPr>
              <a:t>1.9</a:t>
            </a:r>
            <a:endParaRPr lang="en-US" dirty="0">
              <a:solidFill>
                <a:prstClr val="black"/>
              </a:solidFill>
            </a:endParaRPr>
          </a:p>
        </p:txBody>
      </p:sp>
      <p:sp>
        <p:nvSpPr>
          <p:cNvPr id="16" name="TextBox 15"/>
          <p:cNvSpPr txBox="1"/>
          <p:nvPr/>
        </p:nvSpPr>
        <p:spPr>
          <a:xfrm>
            <a:off x="4267200" y="3581400"/>
            <a:ext cx="449162" cy="369332"/>
          </a:xfrm>
          <a:prstGeom prst="rect">
            <a:avLst/>
          </a:prstGeom>
          <a:noFill/>
        </p:spPr>
        <p:txBody>
          <a:bodyPr wrap="none" rtlCol="0">
            <a:spAutoFit/>
          </a:bodyPr>
          <a:lstStyle/>
          <a:p>
            <a:r>
              <a:rPr lang="en-US" dirty="0" smtClean="0">
                <a:solidFill>
                  <a:prstClr val="black"/>
                </a:solidFill>
              </a:rPr>
              <a:t>2.1</a:t>
            </a:r>
            <a:endParaRPr lang="en-US" dirty="0">
              <a:solidFill>
                <a:prstClr val="black"/>
              </a:solidFill>
            </a:endParaRPr>
          </a:p>
        </p:txBody>
      </p:sp>
      <p:sp>
        <p:nvSpPr>
          <p:cNvPr id="17" name="TextBox 16"/>
          <p:cNvSpPr txBox="1"/>
          <p:nvPr/>
        </p:nvSpPr>
        <p:spPr>
          <a:xfrm>
            <a:off x="4724400" y="4050268"/>
            <a:ext cx="449162" cy="369332"/>
          </a:xfrm>
          <a:prstGeom prst="rect">
            <a:avLst/>
          </a:prstGeom>
          <a:noFill/>
        </p:spPr>
        <p:txBody>
          <a:bodyPr wrap="none" rtlCol="0">
            <a:spAutoFit/>
          </a:bodyPr>
          <a:lstStyle/>
          <a:p>
            <a:r>
              <a:rPr lang="en-US" dirty="0" smtClean="0">
                <a:solidFill>
                  <a:prstClr val="black"/>
                </a:solidFill>
              </a:rPr>
              <a:t>1.3</a:t>
            </a:r>
            <a:endParaRPr lang="en-US" dirty="0">
              <a:solidFill>
                <a:prstClr val="black"/>
              </a:solidFill>
            </a:endParaRPr>
          </a:p>
        </p:txBody>
      </p:sp>
      <p:sp>
        <p:nvSpPr>
          <p:cNvPr id="18" name="TextBox 17"/>
          <p:cNvSpPr txBox="1"/>
          <p:nvPr/>
        </p:nvSpPr>
        <p:spPr>
          <a:xfrm>
            <a:off x="5257800" y="3059668"/>
            <a:ext cx="449162" cy="369332"/>
          </a:xfrm>
          <a:prstGeom prst="rect">
            <a:avLst/>
          </a:prstGeom>
          <a:noFill/>
        </p:spPr>
        <p:txBody>
          <a:bodyPr wrap="none" rtlCol="0">
            <a:spAutoFit/>
          </a:bodyPr>
          <a:lstStyle/>
          <a:p>
            <a:r>
              <a:rPr lang="en-US" dirty="0" smtClean="0">
                <a:solidFill>
                  <a:prstClr val="black"/>
                </a:solidFill>
              </a:rPr>
              <a:t>2.8</a:t>
            </a:r>
            <a:endParaRPr lang="en-US" dirty="0">
              <a:solidFill>
                <a:prstClr val="black"/>
              </a:solidFill>
            </a:endParaRPr>
          </a:p>
        </p:txBody>
      </p:sp>
      <p:sp>
        <p:nvSpPr>
          <p:cNvPr id="19" name="TextBox 18"/>
          <p:cNvSpPr txBox="1"/>
          <p:nvPr/>
        </p:nvSpPr>
        <p:spPr>
          <a:xfrm>
            <a:off x="5715000" y="3505200"/>
            <a:ext cx="449162" cy="369332"/>
          </a:xfrm>
          <a:prstGeom prst="rect">
            <a:avLst/>
          </a:prstGeom>
          <a:noFill/>
        </p:spPr>
        <p:txBody>
          <a:bodyPr wrap="none" rtlCol="0">
            <a:spAutoFit/>
          </a:bodyPr>
          <a:lstStyle/>
          <a:p>
            <a:r>
              <a:rPr lang="en-US" dirty="0" smtClean="0">
                <a:solidFill>
                  <a:prstClr val="black"/>
                </a:solidFill>
              </a:rPr>
              <a:t>2.1</a:t>
            </a:r>
            <a:endParaRPr lang="en-US" dirty="0">
              <a:solidFill>
                <a:prstClr val="black"/>
              </a:solidFill>
            </a:endParaRPr>
          </a:p>
        </p:txBody>
      </p:sp>
      <p:cxnSp>
        <p:nvCxnSpPr>
          <p:cNvPr id="20" name="Straight Connector 19"/>
          <p:cNvCxnSpPr/>
          <p:nvPr/>
        </p:nvCxnSpPr>
        <p:spPr bwMode="auto">
          <a:xfrm>
            <a:off x="3200400" y="4114800"/>
            <a:ext cx="3124200" cy="1588"/>
          </a:xfrm>
          <a:prstGeom prst="line">
            <a:avLst/>
          </a:prstGeom>
          <a:solidFill>
            <a:schemeClr val="accent1"/>
          </a:solidFill>
          <a:ln w="38100" cap="flat" cmpd="sng" algn="ctr">
            <a:solidFill>
              <a:srgbClr val="006699"/>
            </a:solidFill>
            <a:prstDash val="solid"/>
            <a:round/>
            <a:headEnd type="none" w="med" len="med"/>
            <a:tailEnd type="none" w="med" len="med"/>
          </a:ln>
          <a:effectLst/>
        </p:spPr>
      </p:cxnSp>
      <p:cxnSp>
        <p:nvCxnSpPr>
          <p:cNvPr id="22" name="Straight Arrow Connector 21"/>
          <p:cNvCxnSpPr/>
          <p:nvPr/>
        </p:nvCxnSpPr>
        <p:spPr bwMode="auto">
          <a:xfrm rot="5400000">
            <a:off x="6019006" y="3886200"/>
            <a:ext cx="914400" cy="1588"/>
          </a:xfrm>
          <a:prstGeom prst="straightConnector1">
            <a:avLst/>
          </a:prstGeom>
          <a:solidFill>
            <a:schemeClr val="accent1"/>
          </a:solidFill>
          <a:ln w="38100" cap="flat" cmpd="sng" algn="ctr">
            <a:solidFill>
              <a:srgbClr val="006699"/>
            </a:solidFill>
            <a:prstDash val="solid"/>
            <a:round/>
            <a:headEnd type="arrow"/>
            <a:tailEnd type="arrow"/>
          </a:ln>
          <a:effectLst/>
        </p:spPr>
      </p:cxnSp>
      <p:sp>
        <p:nvSpPr>
          <p:cNvPr id="23" name="TextBox 22"/>
          <p:cNvSpPr txBox="1"/>
          <p:nvPr/>
        </p:nvSpPr>
        <p:spPr>
          <a:xfrm>
            <a:off x="6555629" y="3669268"/>
            <a:ext cx="639919" cy="400110"/>
          </a:xfrm>
          <a:prstGeom prst="rect">
            <a:avLst/>
          </a:prstGeom>
          <a:solidFill>
            <a:srgbClr val="006699"/>
          </a:solidFill>
          <a:ln>
            <a:solidFill>
              <a:srgbClr val="006699"/>
            </a:solidFill>
          </a:ln>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sz="2000" dirty="0" smtClean="0">
                <a:solidFill>
                  <a:prstClr val="white"/>
                </a:solidFill>
              </a:rPr>
              <a:t>Jitter</a:t>
            </a:r>
            <a:endParaRPr lang="en-US" sz="2000" dirty="0">
              <a:solidFill>
                <a:prstClr val="white"/>
              </a:solidFill>
            </a:endParaRPr>
          </a:p>
        </p:txBody>
      </p:sp>
      <p:cxnSp>
        <p:nvCxnSpPr>
          <p:cNvPr id="24" name="Straight Arrow Connector 23"/>
          <p:cNvCxnSpPr/>
          <p:nvPr/>
        </p:nvCxnSpPr>
        <p:spPr bwMode="auto">
          <a:xfrm rot="16200000" flipH="1">
            <a:off x="2667000" y="3581400"/>
            <a:ext cx="533400" cy="381000"/>
          </a:xfrm>
          <a:prstGeom prst="straightConnector1">
            <a:avLst/>
          </a:prstGeom>
          <a:solidFill>
            <a:schemeClr val="accent1"/>
          </a:solidFill>
          <a:ln w="38100" cap="flat" cmpd="sng" algn="ctr">
            <a:solidFill>
              <a:srgbClr val="006699"/>
            </a:solidFill>
            <a:prstDash val="solid"/>
            <a:round/>
            <a:headEnd type="none" w="med" len="med"/>
            <a:tailEnd type="arrow"/>
          </a:ln>
          <a:effectLst/>
        </p:spPr>
      </p:cxnSp>
      <p:cxnSp>
        <p:nvCxnSpPr>
          <p:cNvPr id="26" name="Straight Connector 25"/>
          <p:cNvCxnSpPr/>
          <p:nvPr/>
        </p:nvCxnSpPr>
        <p:spPr bwMode="auto">
          <a:xfrm>
            <a:off x="3276600" y="3048000"/>
            <a:ext cx="2971800" cy="1588"/>
          </a:xfrm>
          <a:prstGeom prst="line">
            <a:avLst/>
          </a:prstGeom>
          <a:solidFill>
            <a:schemeClr val="accent1"/>
          </a:solidFill>
          <a:ln w="28575" cap="flat" cmpd="sng" algn="ctr">
            <a:solidFill>
              <a:schemeClr val="tx2"/>
            </a:solidFill>
            <a:prstDash val="lgDash"/>
            <a:round/>
            <a:headEnd type="none" w="med" len="med"/>
            <a:tailEnd type="none" w="med" len="med"/>
          </a:ln>
          <a:effectLst/>
        </p:spPr>
      </p:cxnSp>
      <p:cxnSp>
        <p:nvCxnSpPr>
          <p:cNvPr id="27" name="Straight Arrow Connector 26"/>
          <p:cNvCxnSpPr/>
          <p:nvPr/>
        </p:nvCxnSpPr>
        <p:spPr bwMode="auto">
          <a:xfrm rot="10800000">
            <a:off x="6477000" y="3048000"/>
            <a:ext cx="762000" cy="1588"/>
          </a:xfrm>
          <a:prstGeom prst="straightConnector1">
            <a:avLst/>
          </a:prstGeom>
          <a:solidFill>
            <a:schemeClr val="accent1"/>
          </a:solidFill>
          <a:ln w="38100" cap="flat" cmpd="sng" algn="ctr">
            <a:solidFill>
              <a:schemeClr val="tx2"/>
            </a:solidFill>
            <a:prstDash val="solid"/>
            <a:round/>
            <a:headEnd type="none" w="med" len="med"/>
            <a:tailEnd type="arrow"/>
          </a:ln>
          <a:effectLst/>
        </p:spPr>
      </p:cxnSp>
      <p:sp>
        <p:nvSpPr>
          <p:cNvPr id="29" name="TextBox 28"/>
          <p:cNvSpPr txBox="1"/>
          <p:nvPr/>
        </p:nvSpPr>
        <p:spPr>
          <a:xfrm>
            <a:off x="7270742" y="2831068"/>
            <a:ext cx="1644657" cy="83099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600" dirty="0" smtClean="0">
                <a:solidFill>
                  <a:prstClr val="white"/>
                </a:solidFill>
              </a:rPr>
              <a:t>Bound (for hard</a:t>
            </a:r>
            <a:br>
              <a:rPr lang="en-US" sz="1600" dirty="0" smtClean="0">
                <a:solidFill>
                  <a:prstClr val="white"/>
                </a:solidFill>
              </a:rPr>
            </a:br>
            <a:r>
              <a:rPr lang="en-US" sz="1600" dirty="0" smtClean="0">
                <a:solidFill>
                  <a:prstClr val="white"/>
                </a:solidFill>
              </a:rPr>
              <a:t>real-time systems)</a:t>
            </a:r>
            <a:endParaRPr lang="en-US" sz="1600" dirty="0">
              <a:solidFill>
                <a:prstClr val="white"/>
              </a:solidFill>
            </a:endParaRPr>
          </a:p>
        </p:txBody>
      </p:sp>
      <p:sp>
        <p:nvSpPr>
          <p:cNvPr id="30" name="TextBox 29"/>
          <p:cNvSpPr txBox="1"/>
          <p:nvPr/>
        </p:nvSpPr>
        <p:spPr>
          <a:xfrm>
            <a:off x="6248400" y="5421868"/>
            <a:ext cx="479618" cy="369332"/>
          </a:xfrm>
          <a:prstGeom prst="rect">
            <a:avLst/>
          </a:prstGeom>
          <a:noFill/>
        </p:spPr>
        <p:txBody>
          <a:bodyPr wrap="none" rtlCol="0">
            <a:spAutoFit/>
          </a:bodyPr>
          <a:lstStyle/>
          <a:p>
            <a:r>
              <a:rPr lang="en-US" dirty="0" smtClean="0">
                <a:solidFill>
                  <a:prstClr val="black"/>
                </a:solidFill>
              </a:rPr>
              <a:t>…n</a:t>
            </a:r>
            <a:endParaRPr lang="en-US" dirty="0">
              <a:solidFill>
                <a:prstClr val="black"/>
              </a:solidFill>
            </a:endParaRPr>
          </a:p>
        </p:txBody>
      </p:sp>
      <p:sp>
        <p:nvSpPr>
          <p:cNvPr id="31" name="TextBox 30"/>
          <p:cNvSpPr txBox="1"/>
          <p:nvPr/>
        </p:nvSpPr>
        <p:spPr>
          <a:xfrm>
            <a:off x="626534" y="3276600"/>
            <a:ext cx="2041244" cy="369332"/>
          </a:xfrm>
          <a:prstGeom prst="rect">
            <a:avLst/>
          </a:prstGeom>
          <a:solidFill>
            <a:srgbClr val="006699"/>
          </a:solidFill>
          <a:ln>
            <a:solidFill>
              <a:srgbClr val="006699"/>
            </a:solidFill>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dirty="0" smtClean="0">
                <a:solidFill>
                  <a:prstClr val="white"/>
                </a:solidFill>
              </a:rPr>
              <a:t>Mean = 2.03 ms</a:t>
            </a:r>
            <a:endParaRPr lang="en-US" dirty="0">
              <a:solidFill>
                <a:prstClr val="white"/>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Running Real-Time </a:t>
            </a:r>
            <a:r>
              <a:rPr lang="en-US" dirty="0"/>
              <a:t>Code – </a:t>
            </a:r>
            <a:r>
              <a:rPr lang="en-US" dirty="0" smtClean="0"/>
              <a:t>Modes</a:t>
            </a:r>
            <a:endParaRPr lang="en-US" dirty="0"/>
          </a:p>
        </p:txBody>
      </p:sp>
      <p:sp>
        <p:nvSpPr>
          <p:cNvPr id="3" name="Content Placeholder 2"/>
          <p:cNvSpPr>
            <a:spLocks noGrp="1"/>
          </p:cNvSpPr>
          <p:nvPr>
            <p:ph idx="1"/>
          </p:nvPr>
        </p:nvSpPr>
        <p:spPr/>
        <p:txBody>
          <a:bodyPr>
            <a:normAutofit/>
          </a:bodyPr>
          <a:lstStyle/>
          <a:p>
            <a:r>
              <a:rPr lang="en-US" dirty="0" smtClean="0"/>
              <a:t>“Real-Time Code” typically refers to VI’s running on a target that are at processor level (non-FPGA).</a:t>
            </a:r>
          </a:p>
          <a:p>
            <a:endParaRPr lang="en-US" dirty="0"/>
          </a:p>
          <a:p>
            <a:r>
              <a:rPr lang="en-US" dirty="0" smtClean="0"/>
              <a:t>RT code can be run in two modes.</a:t>
            </a:r>
          </a:p>
          <a:p>
            <a:pPr lvl="1"/>
            <a:r>
              <a:rPr lang="en-US" dirty="0" smtClean="0"/>
              <a:t>Stand-alone</a:t>
            </a:r>
          </a:p>
          <a:p>
            <a:pPr lvl="1"/>
            <a:r>
              <a:rPr lang="en-US" dirty="0" smtClean="0"/>
              <a:t>Interactive Front Panel Mode</a:t>
            </a:r>
          </a:p>
          <a:p>
            <a:pPr lvl="1"/>
            <a:endParaRPr lang="en-US" dirty="0"/>
          </a:p>
          <a:p>
            <a:r>
              <a:rPr lang="en-US" dirty="0" smtClean="0"/>
              <a:t>In both modes, the code is deployed to the target (NI myRIO) and is running on the NI </a:t>
            </a:r>
            <a:r>
              <a:rPr lang="en-US" dirty="0" err="1" smtClean="0"/>
              <a:t>myRIO</a:t>
            </a:r>
            <a:r>
              <a:rPr lang="en-US" dirty="0" smtClean="0"/>
              <a:t> processor.</a:t>
            </a:r>
          </a:p>
        </p:txBody>
      </p:sp>
      <p:pic>
        <p:nvPicPr>
          <p:cNvPr id="4" name="Picture 3"/>
          <p:cNvPicPr>
            <a:picLocks noChangeAspect="1"/>
          </p:cNvPicPr>
          <p:nvPr/>
        </p:nvPicPr>
        <p:blipFill>
          <a:blip r:embed="rId3" cstate="screen"/>
          <a:stretch>
            <a:fillRect/>
          </a:stretch>
        </p:blipFill>
        <p:spPr>
          <a:xfrm>
            <a:off x="4135227" y="5144762"/>
            <a:ext cx="847417" cy="975445"/>
          </a:xfrm>
          <a:prstGeom prst="rect">
            <a:avLst/>
          </a:prstGeom>
        </p:spPr>
      </p:pic>
      <p:sp>
        <p:nvSpPr>
          <p:cNvPr id="6" name="TextBox 5"/>
          <p:cNvSpPr txBox="1"/>
          <p:nvPr/>
        </p:nvSpPr>
        <p:spPr>
          <a:xfrm>
            <a:off x="345187" y="6477000"/>
            <a:ext cx="1864613" cy="276999"/>
          </a:xfrm>
          <a:prstGeom prst="rect">
            <a:avLst/>
          </a:prstGeom>
          <a:noFill/>
        </p:spPr>
        <p:txBody>
          <a:bodyPr wrap="none" rtlCol="0">
            <a:spAutoFit/>
          </a:bodyPr>
          <a:lstStyle/>
          <a:p>
            <a:r>
              <a:rPr lang="en-US" sz="1200" dirty="0" smtClean="0"/>
              <a:t>ni.com/students/learn-</a:t>
            </a:r>
            <a:r>
              <a:rPr lang="en-US" sz="1200" dirty="0" err="1" smtClean="0"/>
              <a:t>rio</a:t>
            </a:r>
            <a:endParaRPr lang="en-US" sz="1200" dirty="0"/>
          </a:p>
        </p:txBody>
      </p:sp>
    </p:spTree>
    <p:extLst>
      <p:ext uri="{BB962C8B-B14F-4D97-AF65-F5344CB8AC3E}">
        <p14:creationId xmlns="" xmlns:p14="http://schemas.microsoft.com/office/powerpoint/2010/main" val="165063276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 myRIO Express VIs - Overview</a:t>
            </a:r>
            <a:endParaRPr lang="en-US" dirty="0"/>
          </a:p>
        </p:txBody>
      </p:sp>
      <p:sp>
        <p:nvSpPr>
          <p:cNvPr id="3" name="Content Placeholder 2"/>
          <p:cNvSpPr>
            <a:spLocks noGrp="1"/>
          </p:cNvSpPr>
          <p:nvPr>
            <p:ph idx="1"/>
          </p:nvPr>
        </p:nvSpPr>
        <p:spPr/>
        <p:txBody>
          <a:bodyPr/>
          <a:lstStyle/>
          <a:p>
            <a:r>
              <a:rPr lang="en-US" sz="1800" b="1" dirty="0" smtClean="0"/>
              <a:t>Express VIs</a:t>
            </a:r>
            <a:r>
              <a:rPr lang="en-US" sz="1800" dirty="0" smtClean="0"/>
              <a:t> are special VIs that allow the user to configure their settings when placed on the block diagram.</a:t>
            </a:r>
          </a:p>
          <a:p>
            <a:pPr lvl="1"/>
            <a:r>
              <a:rPr lang="en-US" sz="1600" dirty="0" smtClean="0"/>
              <a:t>This avoids having to wire controls/constants to terminals taking up time and block diagram space.</a:t>
            </a:r>
          </a:p>
          <a:p>
            <a:pPr lvl="1"/>
            <a:endParaRPr lang="en-US" dirty="0"/>
          </a:p>
          <a:p>
            <a:r>
              <a:rPr lang="en-US" sz="1800" dirty="0" smtClean="0"/>
              <a:t>NI myRIO has a palette of express VI that can be found by </a:t>
            </a:r>
            <a:r>
              <a:rPr lang="en-US" sz="1800" b="1" dirty="0" smtClean="0"/>
              <a:t>right-clicking </a:t>
            </a:r>
            <a:r>
              <a:rPr lang="en-US" sz="1800" dirty="0" smtClean="0"/>
              <a:t>on the block diagram and navigating to </a:t>
            </a:r>
            <a:r>
              <a:rPr lang="en-US" sz="1800" b="1" dirty="0" smtClean="0"/>
              <a:t>myRIO.</a:t>
            </a:r>
            <a:endParaRPr lang="en-US" sz="1800" dirty="0"/>
          </a:p>
        </p:txBody>
      </p:sp>
      <p:pic>
        <p:nvPicPr>
          <p:cNvPr id="5" name="Picture 4"/>
          <p:cNvPicPr>
            <a:picLocks noChangeAspect="1"/>
          </p:cNvPicPr>
          <p:nvPr/>
        </p:nvPicPr>
        <p:blipFill>
          <a:blip r:embed="rId3" cstate="screen"/>
          <a:stretch>
            <a:fillRect/>
          </a:stretch>
        </p:blipFill>
        <p:spPr>
          <a:xfrm>
            <a:off x="2796811" y="3352800"/>
            <a:ext cx="3524250" cy="3009900"/>
          </a:xfrm>
          <a:prstGeom prst="rect">
            <a:avLst/>
          </a:prstGeom>
        </p:spPr>
      </p:pic>
    </p:spTree>
    <p:extLst>
      <p:ext uri="{BB962C8B-B14F-4D97-AF65-F5344CB8AC3E}">
        <p14:creationId xmlns="" xmlns:p14="http://schemas.microsoft.com/office/powerpoint/2010/main" val="10247811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 myRIO Express VIs - Configuration</a:t>
            </a:r>
            <a:endParaRPr lang="en-US" dirty="0"/>
          </a:p>
        </p:txBody>
      </p:sp>
      <p:sp>
        <p:nvSpPr>
          <p:cNvPr id="3" name="Content Placeholder 2"/>
          <p:cNvSpPr>
            <a:spLocks noGrp="1"/>
          </p:cNvSpPr>
          <p:nvPr>
            <p:ph idx="1"/>
          </p:nvPr>
        </p:nvSpPr>
        <p:spPr>
          <a:xfrm>
            <a:off x="478332" y="1121384"/>
            <a:ext cx="8165605" cy="1393216"/>
          </a:xfrm>
        </p:spPr>
        <p:txBody>
          <a:bodyPr/>
          <a:lstStyle/>
          <a:p>
            <a:r>
              <a:rPr lang="en-US" dirty="0" smtClean="0"/>
              <a:t>When an Express VI is placed on the block diagram, a configuration dialog box opens.</a:t>
            </a:r>
            <a:endParaRPr lang="en-US" dirty="0"/>
          </a:p>
        </p:txBody>
      </p:sp>
      <p:pic>
        <p:nvPicPr>
          <p:cNvPr id="6" name="Picture 5"/>
          <p:cNvPicPr>
            <a:picLocks noChangeAspect="1"/>
          </p:cNvPicPr>
          <p:nvPr/>
        </p:nvPicPr>
        <p:blipFill>
          <a:blip r:embed="rId3" cstate="screen"/>
          <a:stretch>
            <a:fillRect/>
          </a:stretch>
        </p:blipFill>
        <p:spPr>
          <a:xfrm>
            <a:off x="2503003" y="2133600"/>
            <a:ext cx="4111865" cy="4081463"/>
          </a:xfrm>
          <a:prstGeom prst="rect">
            <a:avLst/>
          </a:prstGeom>
        </p:spPr>
      </p:pic>
      <p:sp>
        <p:nvSpPr>
          <p:cNvPr id="7" name="TextBox 6"/>
          <p:cNvSpPr txBox="1"/>
          <p:nvPr/>
        </p:nvSpPr>
        <p:spPr>
          <a:xfrm>
            <a:off x="152400" y="1987656"/>
            <a:ext cx="2057400" cy="646331"/>
          </a:xfrm>
          <a:prstGeom prst="rect">
            <a:avLst/>
          </a:prstGeom>
          <a:noFill/>
        </p:spPr>
        <p:txBody>
          <a:bodyPr wrap="square" rtlCol="0">
            <a:spAutoFit/>
          </a:bodyPr>
          <a:lstStyle/>
          <a:p>
            <a:r>
              <a:rPr lang="en-US" dirty="0" smtClean="0"/>
              <a:t>This is the Digital Input Express VI.</a:t>
            </a:r>
            <a:endParaRPr lang="en-US" dirty="0"/>
          </a:p>
        </p:txBody>
      </p:sp>
      <p:sp>
        <p:nvSpPr>
          <p:cNvPr id="8" name="TextBox 7"/>
          <p:cNvSpPr txBox="1"/>
          <p:nvPr/>
        </p:nvSpPr>
        <p:spPr>
          <a:xfrm>
            <a:off x="304801" y="2895600"/>
            <a:ext cx="1981200" cy="1477328"/>
          </a:xfrm>
          <a:prstGeom prst="rect">
            <a:avLst/>
          </a:prstGeom>
          <a:noFill/>
        </p:spPr>
        <p:txBody>
          <a:bodyPr wrap="square" rtlCol="0">
            <a:spAutoFit/>
          </a:bodyPr>
          <a:lstStyle/>
          <a:p>
            <a:r>
              <a:rPr lang="en-US" dirty="0" smtClean="0"/>
              <a:t>More I/O channels can be accessed by selecting </a:t>
            </a:r>
            <a:r>
              <a:rPr lang="en-US" b="1" dirty="0" smtClean="0"/>
              <a:t>Add Channel</a:t>
            </a:r>
            <a:r>
              <a:rPr lang="en-US" dirty="0" smtClean="0"/>
              <a:t>.</a:t>
            </a:r>
            <a:endParaRPr lang="en-US" dirty="0"/>
          </a:p>
        </p:txBody>
      </p:sp>
      <p:cxnSp>
        <p:nvCxnSpPr>
          <p:cNvPr id="10" name="Straight Arrow Connector 9"/>
          <p:cNvCxnSpPr/>
          <p:nvPr/>
        </p:nvCxnSpPr>
        <p:spPr>
          <a:xfrm flipV="1">
            <a:off x="2209800" y="2895600"/>
            <a:ext cx="914400" cy="3810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40633" y="4648200"/>
            <a:ext cx="2057399" cy="1477328"/>
          </a:xfrm>
          <a:prstGeom prst="rect">
            <a:avLst/>
          </a:prstGeom>
          <a:noFill/>
        </p:spPr>
        <p:txBody>
          <a:bodyPr wrap="square" rtlCol="0">
            <a:spAutoFit/>
          </a:bodyPr>
          <a:lstStyle/>
          <a:p>
            <a:r>
              <a:rPr lang="en-US" b="1" dirty="0" smtClean="0"/>
              <a:t>View Code</a:t>
            </a:r>
            <a:r>
              <a:rPr lang="en-US" dirty="0" smtClean="0"/>
              <a:t> allows you to inspect the underlying G code that the Express VI generates</a:t>
            </a:r>
            <a:endParaRPr lang="en-US" dirty="0"/>
          </a:p>
        </p:txBody>
      </p:sp>
      <p:cxnSp>
        <p:nvCxnSpPr>
          <p:cNvPr id="13" name="Straight Arrow Connector 12"/>
          <p:cNvCxnSpPr/>
          <p:nvPr/>
        </p:nvCxnSpPr>
        <p:spPr>
          <a:xfrm>
            <a:off x="2209800" y="5410200"/>
            <a:ext cx="838200" cy="4572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239000" y="3661886"/>
            <a:ext cx="1676400" cy="1477328"/>
          </a:xfrm>
          <a:prstGeom prst="rect">
            <a:avLst/>
          </a:prstGeom>
          <a:noFill/>
        </p:spPr>
        <p:txBody>
          <a:bodyPr wrap="square" rtlCol="0">
            <a:spAutoFit/>
          </a:bodyPr>
          <a:lstStyle/>
          <a:p>
            <a:pPr algn="ctr"/>
            <a:r>
              <a:rPr lang="en-US" dirty="0" smtClean="0"/>
              <a:t>Relevant configuration options are shown in this space.</a:t>
            </a:r>
            <a:endParaRPr lang="en-US" dirty="0"/>
          </a:p>
        </p:txBody>
      </p:sp>
      <p:sp>
        <p:nvSpPr>
          <p:cNvPr id="16" name="Right Brace 15"/>
          <p:cNvSpPr/>
          <p:nvPr/>
        </p:nvSpPr>
        <p:spPr>
          <a:xfrm>
            <a:off x="6400800" y="3086100"/>
            <a:ext cx="762000" cy="2628900"/>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 xmlns:p14="http://schemas.microsoft.com/office/powerpoint/2010/main" val="219874801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 myRIO Express VIs </a:t>
            </a:r>
            <a:r>
              <a:rPr lang="en-US" dirty="0" smtClean="0"/>
              <a:t>– G-Code</a:t>
            </a:r>
            <a:endParaRPr lang="en-US" dirty="0"/>
          </a:p>
        </p:txBody>
      </p:sp>
      <p:sp>
        <p:nvSpPr>
          <p:cNvPr id="3" name="Content Placeholder 2"/>
          <p:cNvSpPr>
            <a:spLocks noGrp="1"/>
          </p:cNvSpPr>
          <p:nvPr>
            <p:ph idx="1"/>
          </p:nvPr>
        </p:nvSpPr>
        <p:spPr>
          <a:xfrm>
            <a:off x="478332" y="1121384"/>
            <a:ext cx="8165605" cy="936016"/>
          </a:xfrm>
        </p:spPr>
        <p:txBody>
          <a:bodyPr/>
          <a:lstStyle/>
          <a:p>
            <a:r>
              <a:rPr lang="en-US" dirty="0" smtClean="0"/>
              <a:t>If the </a:t>
            </a:r>
            <a:r>
              <a:rPr lang="en-US" b="1" dirty="0" smtClean="0"/>
              <a:t>View Code</a:t>
            </a:r>
            <a:r>
              <a:rPr lang="en-US" dirty="0" smtClean="0"/>
              <a:t> button is selected in the configuration dialog, LabVIEW will generate a window like this:</a:t>
            </a:r>
            <a:endParaRPr lang="en-US" dirty="0"/>
          </a:p>
        </p:txBody>
      </p:sp>
      <p:pic>
        <p:nvPicPr>
          <p:cNvPr id="4" name="Picture 3"/>
          <p:cNvPicPr>
            <a:picLocks noChangeAspect="1"/>
          </p:cNvPicPr>
          <p:nvPr/>
        </p:nvPicPr>
        <p:blipFill>
          <a:blip r:embed="rId2" cstate="screen"/>
          <a:stretch>
            <a:fillRect/>
          </a:stretch>
        </p:blipFill>
        <p:spPr>
          <a:xfrm>
            <a:off x="2387852" y="2042845"/>
            <a:ext cx="4342168" cy="4310063"/>
          </a:xfrm>
          <a:prstGeom prst="rect">
            <a:avLst/>
          </a:prstGeom>
        </p:spPr>
      </p:pic>
      <p:sp>
        <p:nvSpPr>
          <p:cNvPr id="5" name="TextBox 4"/>
          <p:cNvSpPr txBox="1"/>
          <p:nvPr/>
        </p:nvSpPr>
        <p:spPr>
          <a:xfrm>
            <a:off x="7010400" y="2042845"/>
            <a:ext cx="2057400" cy="2031325"/>
          </a:xfrm>
          <a:prstGeom prst="rect">
            <a:avLst/>
          </a:prstGeom>
          <a:noFill/>
        </p:spPr>
        <p:txBody>
          <a:bodyPr wrap="square" rtlCol="0">
            <a:spAutoFit/>
          </a:bodyPr>
          <a:lstStyle/>
          <a:p>
            <a:pPr algn="ctr"/>
            <a:r>
              <a:rPr lang="en-US" b="1" dirty="0" smtClean="0"/>
              <a:t>Copy to Clipboard </a:t>
            </a:r>
            <a:r>
              <a:rPr lang="en-US" dirty="0" smtClean="0"/>
              <a:t>allows the user to copy this code into their VI if they want to customize options programmatically.</a:t>
            </a:r>
            <a:endParaRPr lang="en-US" b="1" dirty="0"/>
          </a:p>
        </p:txBody>
      </p:sp>
      <p:cxnSp>
        <p:nvCxnSpPr>
          <p:cNvPr id="7" name="Straight Arrow Connector 6"/>
          <p:cNvCxnSpPr>
            <a:stCxn id="5" idx="1"/>
          </p:cNvCxnSpPr>
          <p:nvPr/>
        </p:nvCxnSpPr>
        <p:spPr>
          <a:xfrm flipH="1" flipV="1">
            <a:off x="6096000" y="2590800"/>
            <a:ext cx="914400" cy="46770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cstate="screen"/>
          <a:stretch>
            <a:fillRect/>
          </a:stretch>
        </p:blipFill>
        <p:spPr>
          <a:xfrm>
            <a:off x="473935" y="3962400"/>
            <a:ext cx="962025" cy="1162050"/>
          </a:xfrm>
          <a:prstGeom prst="rect">
            <a:avLst/>
          </a:prstGeom>
        </p:spPr>
      </p:pic>
      <p:sp>
        <p:nvSpPr>
          <p:cNvPr id="9" name="TextBox 8"/>
          <p:cNvSpPr txBox="1"/>
          <p:nvPr/>
        </p:nvSpPr>
        <p:spPr>
          <a:xfrm>
            <a:off x="1518919" y="4251037"/>
            <a:ext cx="762000" cy="584775"/>
          </a:xfrm>
          <a:prstGeom prst="rect">
            <a:avLst/>
          </a:prstGeom>
          <a:noFill/>
        </p:spPr>
        <p:txBody>
          <a:bodyPr wrap="square" rtlCol="0">
            <a:spAutoFit/>
          </a:bodyPr>
          <a:lstStyle/>
          <a:p>
            <a:pPr algn="ctr"/>
            <a:r>
              <a:rPr lang="en-US" sz="3200" dirty="0"/>
              <a:t>=</a:t>
            </a:r>
          </a:p>
        </p:txBody>
      </p:sp>
      <p:sp>
        <p:nvSpPr>
          <p:cNvPr id="10" name="Rectangle 9"/>
          <p:cNvSpPr/>
          <p:nvPr/>
        </p:nvSpPr>
        <p:spPr>
          <a:xfrm>
            <a:off x="5334000" y="3733800"/>
            <a:ext cx="838200" cy="1295400"/>
          </a:xfrm>
          <a:prstGeom prst="rect">
            <a:avLst/>
          </a:prstGeom>
          <a:no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Elbow Connector 11"/>
          <p:cNvCxnSpPr/>
          <p:nvPr/>
        </p:nvCxnSpPr>
        <p:spPr>
          <a:xfrm flipV="1">
            <a:off x="1435960" y="3886200"/>
            <a:ext cx="3898040" cy="949612"/>
          </a:xfrm>
          <a:prstGeom prst="bentConnector3">
            <a:avLst>
              <a:gd name="adj1" fmla="val 4666"/>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7272321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Overview of NI </a:t>
            </a:r>
            <a:r>
              <a:rPr lang="en-US" dirty="0" err="1" smtClean="0"/>
              <a:t>myRIO</a:t>
            </a:r>
            <a:endParaRPr lang="en-US" dirty="0"/>
          </a:p>
        </p:txBody>
      </p:sp>
      <p:sp>
        <p:nvSpPr>
          <p:cNvPr id="5" name="Subtitle 4"/>
          <p:cNvSpPr>
            <a:spLocks noGrp="1"/>
          </p:cNvSpPr>
          <p:nvPr>
            <p:ph type="subTitle" idx="1"/>
          </p:nvPr>
        </p:nvSpPr>
        <p:spPr>
          <a:xfrm>
            <a:off x="590550" y="3634650"/>
            <a:ext cx="8053388" cy="1699350"/>
          </a:xfrm>
        </p:spPr>
        <p:txBody>
          <a:bodyPr/>
          <a:lstStyle/>
          <a:p>
            <a:endParaRPr lang="en-US" dirty="0"/>
          </a:p>
        </p:txBody>
      </p:sp>
      <p:sp>
        <p:nvSpPr>
          <p:cNvPr id="7" name="TextBox 6"/>
          <p:cNvSpPr txBox="1"/>
          <p:nvPr/>
        </p:nvSpPr>
        <p:spPr>
          <a:xfrm>
            <a:off x="345187" y="6477000"/>
            <a:ext cx="1864613" cy="276999"/>
          </a:xfrm>
          <a:prstGeom prst="rect">
            <a:avLst/>
          </a:prstGeom>
          <a:noFill/>
        </p:spPr>
        <p:txBody>
          <a:bodyPr wrap="none" rtlCol="0">
            <a:spAutoFit/>
          </a:bodyPr>
          <a:lstStyle/>
          <a:p>
            <a:r>
              <a:rPr lang="en-US" sz="1200" dirty="0" smtClean="0"/>
              <a:t>ni.com/students/learn-</a:t>
            </a:r>
            <a:r>
              <a:rPr lang="en-US" sz="1200" dirty="0" err="1" smtClean="0"/>
              <a:t>rio</a:t>
            </a:r>
            <a:endParaRPr lang="en-US" sz="1200" dirty="0"/>
          </a:p>
        </p:txBody>
      </p:sp>
    </p:spTree>
    <p:extLst>
      <p:ext uri="{BB962C8B-B14F-4D97-AF65-F5344CB8AC3E}">
        <p14:creationId xmlns="" xmlns:p14="http://schemas.microsoft.com/office/powerpoint/2010/main" val="254894173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28"/>
            <a:ext cx="9143999" cy="1705022"/>
          </a:xfrm>
        </p:spPr>
        <p:txBody>
          <a:bodyPr>
            <a:normAutofit/>
          </a:bodyPr>
          <a:lstStyle/>
          <a:p>
            <a:pPr algn="ctr"/>
            <a:r>
              <a:rPr lang="en-US" b="1" dirty="0" smtClean="0"/>
              <a:t>Optional Exercise 0</a:t>
            </a:r>
            <a:r>
              <a:rPr lang="en-US" dirty="0" smtClean="0"/>
              <a:t/>
            </a:r>
            <a:br>
              <a:rPr lang="en-US" dirty="0" smtClean="0"/>
            </a:br>
            <a:r>
              <a:rPr lang="en-US" b="1" dirty="0" smtClean="0">
                <a:solidFill>
                  <a:schemeClr val="tx1">
                    <a:lumMod val="50000"/>
                    <a:lumOff val="50000"/>
                  </a:schemeClr>
                </a:solidFill>
              </a:rPr>
              <a:t>Building a LabVIEW VI in Windows</a:t>
            </a:r>
            <a:r>
              <a:rPr lang="en-US" dirty="0" smtClean="0"/>
              <a:t/>
            </a:r>
            <a:br>
              <a:rPr lang="en-US" dirty="0" smtClean="0"/>
            </a:br>
            <a:r>
              <a:rPr lang="en-GB" sz="2200" dirty="0" smtClean="0"/>
              <a:t> </a:t>
            </a:r>
            <a:r>
              <a:rPr lang="en-GB" sz="2400" dirty="0" smtClean="0">
                <a:solidFill>
                  <a:schemeClr val="tx1">
                    <a:lumMod val="50000"/>
                    <a:lumOff val="50000"/>
                  </a:schemeClr>
                </a:solidFill>
              </a:rPr>
              <a:t>This exercise is optional, but recommended for new LabVIEW users</a:t>
            </a:r>
            <a:endParaRPr lang="en-US" sz="2400" dirty="0">
              <a:solidFill>
                <a:schemeClr val="tx1">
                  <a:lumMod val="50000"/>
                  <a:lumOff val="50000"/>
                </a:schemeClr>
              </a:solidFill>
            </a:endParaRPr>
          </a:p>
        </p:txBody>
      </p:sp>
      <p:sp>
        <p:nvSpPr>
          <p:cNvPr id="3" name="Content Placeholder 2"/>
          <p:cNvSpPr>
            <a:spLocks noGrp="1"/>
          </p:cNvSpPr>
          <p:nvPr>
            <p:ph idx="1"/>
          </p:nvPr>
        </p:nvSpPr>
        <p:spPr>
          <a:xfrm>
            <a:off x="478332" y="2000250"/>
            <a:ext cx="8165605" cy="800100"/>
          </a:xfrm>
        </p:spPr>
        <p:txBody>
          <a:bodyPr>
            <a:normAutofit/>
          </a:bodyPr>
          <a:lstStyle/>
          <a:p>
            <a:pPr algn="ctr">
              <a:buNone/>
            </a:pPr>
            <a:r>
              <a:rPr lang="en-US" dirty="0" smtClean="0"/>
              <a:t>Temperature conversion from Fahrenheit to Celsius.</a:t>
            </a:r>
          </a:p>
        </p:txBody>
      </p:sp>
      <p:pic>
        <p:nvPicPr>
          <p:cNvPr id="4" name="Picture 3"/>
          <p:cNvPicPr>
            <a:picLocks noChangeAspect="1"/>
          </p:cNvPicPr>
          <p:nvPr/>
        </p:nvPicPr>
        <p:blipFill>
          <a:blip r:embed="rId3" cstate="screen"/>
          <a:stretch>
            <a:fillRect/>
          </a:stretch>
        </p:blipFill>
        <p:spPr>
          <a:xfrm>
            <a:off x="1088377" y="2662766"/>
            <a:ext cx="3295650" cy="3267075"/>
          </a:xfrm>
          <a:prstGeom prst="rect">
            <a:avLst/>
          </a:prstGeom>
        </p:spPr>
      </p:pic>
      <p:pic>
        <p:nvPicPr>
          <p:cNvPr id="5" name="Picture 4"/>
          <p:cNvPicPr>
            <a:picLocks noChangeAspect="1"/>
          </p:cNvPicPr>
          <p:nvPr/>
        </p:nvPicPr>
        <p:blipFill>
          <a:blip r:embed="rId4" cstate="screen"/>
          <a:stretch>
            <a:fillRect/>
          </a:stretch>
        </p:blipFill>
        <p:spPr>
          <a:xfrm>
            <a:off x="4751981" y="2678215"/>
            <a:ext cx="3286125" cy="3228975"/>
          </a:xfrm>
          <a:prstGeom prst="rect">
            <a:avLst/>
          </a:prstGeom>
        </p:spPr>
      </p:pic>
      <p:sp>
        <p:nvSpPr>
          <p:cNvPr id="21" name="Trapezoid 20"/>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spTree>
    <p:extLst>
      <p:ext uri="{BB962C8B-B14F-4D97-AF65-F5344CB8AC3E}">
        <p14:creationId xmlns="" xmlns:p14="http://schemas.microsoft.com/office/powerpoint/2010/main" val="281713650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2500" y="2438400"/>
            <a:ext cx="4152900" cy="3631992"/>
          </a:xfrm>
        </p:spPr>
        <p:txBody>
          <a:bodyPr>
            <a:normAutofit/>
          </a:bodyPr>
          <a:lstStyle/>
          <a:p>
            <a:r>
              <a:rPr lang="en-GB" dirty="0" smtClean="0"/>
              <a:t>Create a myRIO project using the project templates included in LabVIEW 2013 for NI myRIO. </a:t>
            </a:r>
          </a:p>
          <a:p>
            <a:r>
              <a:rPr lang="en-GB" dirty="0" smtClean="0"/>
              <a:t>Explore the auto-generated myRIO code in detail.</a:t>
            </a:r>
          </a:p>
        </p:txBody>
      </p:sp>
      <p:sp>
        <p:nvSpPr>
          <p:cNvPr id="19" name="Trapezoid 18"/>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sp>
        <p:nvSpPr>
          <p:cNvPr id="21" name="Title 1"/>
          <p:cNvSpPr>
            <a:spLocks noGrp="1"/>
          </p:cNvSpPr>
          <p:nvPr>
            <p:ph type="title"/>
          </p:nvPr>
        </p:nvSpPr>
        <p:spPr>
          <a:xfrm>
            <a:off x="0" y="142828"/>
            <a:ext cx="9143999" cy="1705022"/>
          </a:xfrm>
        </p:spPr>
        <p:txBody>
          <a:bodyPr>
            <a:normAutofit/>
          </a:bodyPr>
          <a:lstStyle/>
          <a:p>
            <a:pPr algn="ctr"/>
            <a:r>
              <a:rPr lang="en-US" b="1" dirty="0" smtClean="0"/>
              <a:t>Exercise 1</a:t>
            </a:r>
            <a:r>
              <a:rPr lang="en-US" dirty="0" smtClean="0"/>
              <a:t/>
            </a:r>
            <a:br>
              <a:rPr lang="en-US" dirty="0" smtClean="0"/>
            </a:br>
            <a:r>
              <a:rPr lang="en-GB" b="1" dirty="0" smtClean="0">
                <a:solidFill>
                  <a:schemeClr val="tx1">
                    <a:lumMod val="50000"/>
                    <a:lumOff val="50000"/>
                  </a:schemeClr>
                </a:solidFill>
              </a:rPr>
              <a:t>Create Your First myRIO Project</a:t>
            </a:r>
            <a:endParaRPr lang="en-US" sz="2400" dirty="0">
              <a:solidFill>
                <a:schemeClr val="tx1">
                  <a:lumMod val="50000"/>
                  <a:lumOff val="50000"/>
                </a:schemeClr>
              </a:solidFill>
            </a:endParaRPr>
          </a:p>
        </p:txBody>
      </p:sp>
      <p:pic>
        <p:nvPicPr>
          <p:cNvPr id="22" name="Picture 21"/>
          <p:cNvPicPr/>
          <p:nvPr/>
        </p:nvPicPr>
        <p:blipFill>
          <a:blip r:embed="rId3" cstate="screen"/>
          <a:srcRect/>
          <a:stretch>
            <a:fillRect/>
          </a:stretch>
        </p:blipFill>
        <p:spPr bwMode="auto">
          <a:xfrm>
            <a:off x="476250" y="2225946"/>
            <a:ext cx="3943349" cy="2993754"/>
          </a:xfrm>
          <a:prstGeom prst="rect">
            <a:avLst/>
          </a:prstGeom>
          <a:noFill/>
          <a:ln w="9525">
            <a:noFill/>
            <a:miter lim="800000"/>
            <a:headEnd/>
            <a:tailEnd/>
          </a:ln>
        </p:spPr>
      </p:pic>
    </p:spTree>
    <p:extLst>
      <p:ext uri="{BB962C8B-B14F-4D97-AF65-F5344CB8AC3E}">
        <p14:creationId xmlns="" xmlns:p14="http://schemas.microsoft.com/office/powerpoint/2010/main" val="335035342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7200" y="2057400"/>
            <a:ext cx="4610100" cy="4012992"/>
          </a:xfrm>
        </p:spPr>
        <p:txBody>
          <a:bodyPr>
            <a:normAutofit/>
          </a:bodyPr>
          <a:lstStyle/>
          <a:p>
            <a:pPr>
              <a:buNone/>
            </a:pPr>
            <a:r>
              <a:rPr lang="en-US" b="1" dirty="0" smtClean="0"/>
              <a:t>Extend the functionality of a part-created application, to…</a:t>
            </a:r>
          </a:p>
          <a:p>
            <a:pPr marL="457200" indent="-457200">
              <a:buFont typeface="+mj-lt"/>
              <a:buAutoNum type="alphaLcParenR"/>
            </a:pPr>
            <a:r>
              <a:rPr lang="en-US" dirty="0" smtClean="0">
                <a:solidFill>
                  <a:schemeClr val="tx1">
                    <a:lumMod val="75000"/>
                    <a:lumOff val="25000"/>
                  </a:schemeClr>
                </a:solidFill>
              </a:rPr>
              <a:t>Enable manual control of an external 7-segment display</a:t>
            </a:r>
          </a:p>
          <a:p>
            <a:pPr marL="457200" indent="-457200">
              <a:buFont typeface="+mj-lt"/>
              <a:buAutoNum type="alphaLcParenR"/>
            </a:pPr>
            <a:r>
              <a:rPr lang="en-US" dirty="0" smtClean="0">
                <a:solidFill>
                  <a:schemeClr val="tx1">
                    <a:lumMod val="75000"/>
                    <a:lumOff val="25000"/>
                  </a:schemeClr>
                </a:solidFill>
              </a:rPr>
              <a:t>Use a potentiometer to select the numeric digital that is displayed</a:t>
            </a:r>
          </a:p>
          <a:p>
            <a:pPr marL="457200" indent="-457200">
              <a:buFont typeface="+mj-lt"/>
              <a:buAutoNum type="alphaLcParenR"/>
            </a:pPr>
            <a:r>
              <a:rPr lang="en-US" dirty="0" smtClean="0">
                <a:solidFill>
                  <a:schemeClr val="tx1">
                    <a:lumMod val="75000"/>
                    <a:lumOff val="25000"/>
                  </a:schemeClr>
                </a:solidFill>
              </a:rPr>
              <a:t>Optional Challenge: Create a rotating chase sequence</a:t>
            </a:r>
            <a:endParaRPr lang="en-US" dirty="0">
              <a:solidFill>
                <a:schemeClr val="tx1">
                  <a:lumMod val="75000"/>
                  <a:lumOff val="25000"/>
                </a:schemeClr>
              </a:solidFill>
            </a:endParaRPr>
          </a:p>
        </p:txBody>
      </p:sp>
      <p:sp>
        <p:nvSpPr>
          <p:cNvPr id="19" name="Trapezoid 18"/>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sp>
        <p:nvSpPr>
          <p:cNvPr id="21" name="Title 1"/>
          <p:cNvSpPr>
            <a:spLocks noGrp="1"/>
          </p:cNvSpPr>
          <p:nvPr>
            <p:ph type="title"/>
          </p:nvPr>
        </p:nvSpPr>
        <p:spPr>
          <a:xfrm>
            <a:off x="0" y="142828"/>
            <a:ext cx="9143999" cy="1705022"/>
          </a:xfrm>
        </p:spPr>
        <p:txBody>
          <a:bodyPr>
            <a:normAutofit/>
          </a:bodyPr>
          <a:lstStyle/>
          <a:p>
            <a:pPr algn="ctr"/>
            <a:r>
              <a:rPr lang="en-US" b="1" dirty="0" smtClean="0"/>
              <a:t>Exercise 2</a:t>
            </a:r>
            <a:r>
              <a:rPr lang="en-US" dirty="0" smtClean="0"/>
              <a:t/>
            </a:r>
            <a:br>
              <a:rPr lang="en-US" dirty="0" smtClean="0"/>
            </a:br>
            <a:r>
              <a:rPr lang="en-GB" b="1" dirty="0" smtClean="0">
                <a:solidFill>
                  <a:schemeClr val="tx1">
                    <a:lumMod val="50000"/>
                    <a:lumOff val="50000"/>
                  </a:schemeClr>
                </a:solidFill>
              </a:rPr>
              <a:t> Create RT code for NI myRIO</a:t>
            </a:r>
            <a:endParaRPr lang="en-US" sz="2400" dirty="0">
              <a:solidFill>
                <a:schemeClr val="tx1">
                  <a:lumMod val="50000"/>
                  <a:lumOff val="50000"/>
                </a:schemeClr>
              </a:solidFill>
            </a:endParaRPr>
          </a:p>
        </p:txBody>
      </p:sp>
      <p:pic>
        <p:nvPicPr>
          <p:cNvPr id="22" name="Picture 21"/>
          <p:cNvPicPr/>
          <p:nvPr/>
        </p:nvPicPr>
        <p:blipFill>
          <a:blip r:embed="rId3" cstate="screen"/>
          <a:srcRect/>
          <a:stretch>
            <a:fillRect/>
          </a:stretch>
        </p:blipFill>
        <p:spPr bwMode="auto">
          <a:xfrm>
            <a:off x="438150" y="2155156"/>
            <a:ext cx="1548000" cy="2304000"/>
          </a:xfrm>
          <a:prstGeom prst="rect">
            <a:avLst/>
          </a:prstGeom>
          <a:noFill/>
          <a:ln w="9525">
            <a:noFill/>
            <a:miter lim="800000"/>
            <a:headEnd/>
            <a:tailEnd/>
          </a:ln>
        </p:spPr>
      </p:pic>
      <p:pic>
        <p:nvPicPr>
          <p:cNvPr id="23" name="Picture 22"/>
          <p:cNvPicPr/>
          <p:nvPr/>
        </p:nvPicPr>
        <p:blipFill>
          <a:blip r:embed="rId4" cstate="screen"/>
          <a:srcRect/>
          <a:stretch>
            <a:fillRect/>
          </a:stretch>
        </p:blipFill>
        <p:spPr bwMode="auto">
          <a:xfrm>
            <a:off x="1457324" y="3060212"/>
            <a:ext cx="1548000" cy="2304000"/>
          </a:xfrm>
          <a:prstGeom prst="rect">
            <a:avLst/>
          </a:prstGeom>
          <a:noFill/>
          <a:ln w="9525">
            <a:noFill/>
            <a:miter lim="800000"/>
            <a:headEnd/>
            <a:tailEnd/>
          </a:ln>
        </p:spPr>
      </p:pic>
      <p:pic>
        <p:nvPicPr>
          <p:cNvPr id="24" name="Picture 23"/>
          <p:cNvPicPr/>
          <p:nvPr/>
        </p:nvPicPr>
        <p:blipFill>
          <a:blip r:embed="rId5" cstate="screen"/>
          <a:srcRect/>
          <a:stretch>
            <a:fillRect/>
          </a:stretch>
        </p:blipFill>
        <p:spPr bwMode="auto">
          <a:xfrm>
            <a:off x="2409824" y="4038599"/>
            <a:ext cx="1548000" cy="2133601"/>
          </a:xfrm>
          <a:prstGeom prst="rect">
            <a:avLst/>
          </a:prstGeom>
          <a:noFill/>
          <a:ln w="9525">
            <a:noFill/>
            <a:miter lim="800000"/>
            <a:headEnd/>
            <a:tailEnd/>
          </a:ln>
        </p:spPr>
      </p:pic>
    </p:spTree>
    <p:extLst>
      <p:ext uri="{BB962C8B-B14F-4D97-AF65-F5344CB8AC3E}">
        <p14:creationId xmlns="" xmlns:p14="http://schemas.microsoft.com/office/powerpoint/2010/main" val="310353688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screen"/>
          <a:stretch>
            <a:fillRect/>
          </a:stretch>
        </p:blipFill>
        <p:spPr>
          <a:xfrm>
            <a:off x="1097280" y="1498771"/>
            <a:ext cx="1178560" cy="1158063"/>
          </a:xfrm>
          <a:prstGeom prst="rect">
            <a:avLst/>
          </a:prstGeom>
        </p:spPr>
      </p:pic>
      <p:sp>
        <p:nvSpPr>
          <p:cNvPr id="2" name="Title 1"/>
          <p:cNvSpPr>
            <a:spLocks noGrp="1"/>
          </p:cNvSpPr>
          <p:nvPr>
            <p:ph type="title"/>
          </p:nvPr>
        </p:nvSpPr>
        <p:spPr>
          <a:xfrm>
            <a:off x="201168" y="54864"/>
            <a:ext cx="8170003" cy="964092"/>
          </a:xfrm>
        </p:spPr>
        <p:txBody>
          <a:bodyPr/>
          <a:lstStyle/>
          <a:p>
            <a:r>
              <a:rPr lang="en-GB" b="1" dirty="0" smtClean="0"/>
              <a:t>Your Turn.</a:t>
            </a:r>
            <a:endParaRPr lang="en-GB" b="1" dirty="0"/>
          </a:p>
        </p:txBody>
      </p:sp>
      <p:sp>
        <p:nvSpPr>
          <p:cNvPr id="6" name="Trapezoid 5"/>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pic>
        <p:nvPicPr>
          <p:cNvPr id="10" name="Picture 9"/>
          <p:cNvPicPr>
            <a:picLocks noChangeAspect="1"/>
          </p:cNvPicPr>
          <p:nvPr/>
        </p:nvPicPr>
        <p:blipFill>
          <a:blip r:embed="rId4" cstate="screen"/>
          <a:stretch>
            <a:fillRect/>
          </a:stretch>
        </p:blipFill>
        <p:spPr>
          <a:xfrm>
            <a:off x="406399" y="1246035"/>
            <a:ext cx="1174457" cy="1164274"/>
          </a:xfrm>
          <a:prstGeom prst="rect">
            <a:avLst/>
          </a:prstGeom>
        </p:spPr>
      </p:pic>
      <p:sp>
        <p:nvSpPr>
          <p:cNvPr id="12" name="Title 1"/>
          <p:cNvSpPr txBox="1">
            <a:spLocks/>
          </p:cNvSpPr>
          <p:nvPr/>
        </p:nvSpPr>
        <p:spPr>
          <a:xfrm>
            <a:off x="2712721" y="1069928"/>
            <a:ext cx="6278880" cy="1705022"/>
          </a:xfrm>
          <a:prstGeom prst="rect">
            <a:avLst/>
          </a:prstGeom>
        </p:spPr>
        <p:txBody>
          <a:bodyPr vert="horz" lIns="91435" tIns="45717" rIns="91435" bIns="45717" rtlCol="0" anchor="ctr">
            <a:normAutofit/>
          </a:bodyPr>
          <a:lstStyle/>
          <a:p>
            <a:pPr marL="0" marR="0" lvl="0" indent="0" defTabSz="457174"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100" normalizeH="0" baseline="0" noProof="0" dirty="0" smtClean="0">
                <a:ln>
                  <a:noFill/>
                </a:ln>
                <a:solidFill>
                  <a:schemeClr val="accent1"/>
                </a:solidFill>
                <a:effectLst/>
                <a:uLnTx/>
                <a:uFillTx/>
                <a:latin typeface="+mn-lt"/>
                <a:ea typeface="+mj-ea"/>
                <a:cs typeface="Arial"/>
              </a:rPr>
              <a:t>(20mins) Optional Exercise 0</a:t>
            </a:r>
            <a: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t/>
            </a:r>
            <a:b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br>
            <a:r>
              <a:rPr kumimoji="0" lang="en-US" sz="2000" b="1" i="0" u="none" strike="noStrike" kern="1200" cap="none" spc="-100" normalizeH="0" baseline="0" noProof="0" dirty="0" smtClean="0">
                <a:ln>
                  <a:noFill/>
                </a:ln>
                <a:solidFill>
                  <a:schemeClr val="tx1">
                    <a:lumMod val="65000"/>
                    <a:lumOff val="35000"/>
                  </a:schemeClr>
                </a:solidFill>
                <a:effectLst/>
                <a:uLnTx/>
                <a:uFillTx/>
                <a:latin typeface="+mn-lt"/>
                <a:ea typeface="+mj-ea"/>
                <a:cs typeface="Arial"/>
              </a:rPr>
              <a:t>Building a LabVIEW VI in Windows</a:t>
            </a:r>
            <a:r>
              <a:rPr kumimoji="0" lang="en-US" sz="2000" b="0" i="0" u="none" strike="noStrike" kern="1200" cap="none" spc="-100" normalizeH="0" baseline="0" noProof="0" dirty="0" smtClean="0">
                <a:ln>
                  <a:noFill/>
                </a:ln>
                <a:solidFill>
                  <a:schemeClr val="tx1">
                    <a:lumMod val="65000"/>
                    <a:lumOff val="35000"/>
                  </a:schemeClr>
                </a:solidFill>
                <a:effectLst/>
                <a:uLnTx/>
                <a:uFillTx/>
                <a:latin typeface="+mn-lt"/>
                <a:ea typeface="+mj-ea"/>
                <a:cs typeface="Arial"/>
              </a:rPr>
              <a:t/>
            </a:r>
            <a:br>
              <a:rPr kumimoji="0" lang="en-US" sz="2000" b="0" i="0" u="none" strike="noStrike" kern="1200" cap="none" spc="-100" normalizeH="0" baseline="0" noProof="0" dirty="0" smtClean="0">
                <a:ln>
                  <a:noFill/>
                </a:ln>
                <a:solidFill>
                  <a:schemeClr val="tx1">
                    <a:lumMod val="65000"/>
                    <a:lumOff val="35000"/>
                  </a:schemeClr>
                </a:solidFill>
                <a:effectLst/>
                <a:uLnTx/>
                <a:uFillTx/>
                <a:latin typeface="+mn-lt"/>
                <a:ea typeface="+mj-ea"/>
                <a:cs typeface="Arial"/>
              </a:rPr>
            </a:br>
            <a:r>
              <a:rPr kumimoji="0" lang="en-US" sz="2000" b="0" i="0" u="none" strike="noStrike" kern="1200" cap="none" spc="-100" normalizeH="0" baseline="0" noProof="0" dirty="0" smtClean="0">
                <a:ln>
                  <a:noFill/>
                </a:ln>
                <a:solidFill>
                  <a:schemeClr val="tx1">
                    <a:lumMod val="65000"/>
                    <a:lumOff val="35000"/>
                  </a:schemeClr>
                </a:solidFill>
                <a:effectLst/>
                <a:uLnTx/>
                <a:uFillTx/>
                <a:latin typeface="+mn-lt"/>
                <a:ea typeface="+mj-ea"/>
                <a:cs typeface="Arial"/>
              </a:rPr>
              <a:t>Optional, but re</a:t>
            </a:r>
            <a:r>
              <a:rPr kumimoji="0" lang="en-GB" sz="2000" b="0" i="0" u="none" strike="noStrike" kern="1200" cap="none" spc="-100" normalizeH="0" baseline="0" noProof="0" dirty="0" smtClean="0">
                <a:ln>
                  <a:noFill/>
                </a:ln>
                <a:solidFill>
                  <a:schemeClr val="tx1">
                    <a:lumMod val="65000"/>
                    <a:lumOff val="35000"/>
                  </a:schemeClr>
                </a:solidFill>
                <a:effectLst/>
                <a:uLnTx/>
                <a:uFillTx/>
                <a:latin typeface="+mn-lt"/>
                <a:ea typeface="+mj-ea"/>
                <a:cs typeface="Arial"/>
              </a:rPr>
              <a:t>commended for new LabVIEW users</a:t>
            </a:r>
            <a:endParaRPr kumimoji="0" lang="en-US" sz="2000" b="0" i="0" u="none" strike="noStrike" kern="1200" cap="none" spc="-100" normalizeH="0" baseline="0" noProof="0" dirty="0">
              <a:ln>
                <a:noFill/>
              </a:ln>
              <a:solidFill>
                <a:schemeClr val="tx1">
                  <a:lumMod val="65000"/>
                  <a:lumOff val="35000"/>
                </a:schemeClr>
              </a:solidFill>
              <a:effectLst/>
              <a:uLnTx/>
              <a:uFillTx/>
              <a:latin typeface="+mn-lt"/>
              <a:ea typeface="+mj-ea"/>
              <a:cs typeface="Arial"/>
            </a:endParaRPr>
          </a:p>
        </p:txBody>
      </p:sp>
      <p:pic>
        <p:nvPicPr>
          <p:cNvPr id="13" name="Picture 12"/>
          <p:cNvPicPr/>
          <p:nvPr/>
        </p:nvPicPr>
        <p:blipFill>
          <a:blip r:embed="rId5" cstate="screen"/>
          <a:srcRect/>
          <a:stretch>
            <a:fillRect/>
          </a:stretch>
        </p:blipFill>
        <p:spPr bwMode="auto">
          <a:xfrm flipH="1">
            <a:off x="508000" y="3103880"/>
            <a:ext cx="1686560" cy="1056640"/>
          </a:xfrm>
          <a:prstGeom prst="rect">
            <a:avLst/>
          </a:prstGeom>
          <a:noFill/>
          <a:ln w="9525">
            <a:noFill/>
            <a:miter lim="800000"/>
            <a:headEnd/>
            <a:tailEnd/>
          </a:ln>
        </p:spPr>
      </p:pic>
      <p:sp>
        <p:nvSpPr>
          <p:cNvPr id="14" name="Title 1"/>
          <p:cNvSpPr txBox="1">
            <a:spLocks/>
          </p:cNvSpPr>
          <p:nvPr/>
        </p:nvSpPr>
        <p:spPr>
          <a:xfrm>
            <a:off x="2712721" y="2759028"/>
            <a:ext cx="6278880" cy="1705022"/>
          </a:xfrm>
          <a:prstGeom prst="rect">
            <a:avLst/>
          </a:prstGeom>
        </p:spPr>
        <p:txBody>
          <a:bodyPr vert="horz" lIns="91435" tIns="45717" rIns="91435" bIns="45717" rtlCol="0" anchor="ctr">
            <a:normAutofit/>
          </a:bodyPr>
          <a:lstStyle/>
          <a:p>
            <a:pPr lvl="0">
              <a:spcBef>
                <a:spcPct val="0"/>
              </a:spcBef>
            </a:pPr>
            <a:r>
              <a:rPr kumimoji="0" lang="en-US" sz="2000" b="1" i="0" u="none" strike="noStrike" kern="1200" cap="none" spc="-100" normalizeH="0" baseline="0" noProof="0" dirty="0" smtClean="0">
                <a:ln>
                  <a:noFill/>
                </a:ln>
                <a:solidFill>
                  <a:schemeClr val="accent1"/>
                </a:solidFill>
                <a:effectLst/>
                <a:uLnTx/>
                <a:uFillTx/>
                <a:latin typeface="+mn-lt"/>
                <a:ea typeface="+mj-ea"/>
                <a:cs typeface="Arial"/>
              </a:rPr>
              <a:t>(10mins) Exercise 1</a:t>
            </a:r>
            <a: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t/>
            </a:r>
            <a:b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br>
            <a:r>
              <a:rPr lang="en-GB" sz="2000" b="1" dirty="0" smtClean="0">
                <a:solidFill>
                  <a:schemeClr val="tx1">
                    <a:lumMod val="65000"/>
                    <a:lumOff val="35000"/>
                  </a:schemeClr>
                </a:solidFill>
              </a:rPr>
              <a:t>Create Your First myRIO Project</a:t>
            </a:r>
            <a:endParaRPr kumimoji="0" lang="en-US" sz="2000" b="0" i="0" u="none" strike="noStrike" kern="1200" cap="none" spc="-100" normalizeH="0" baseline="0" noProof="0" dirty="0">
              <a:ln>
                <a:noFill/>
              </a:ln>
              <a:solidFill>
                <a:schemeClr val="tx1">
                  <a:lumMod val="65000"/>
                  <a:lumOff val="35000"/>
                </a:schemeClr>
              </a:solidFill>
              <a:effectLst/>
              <a:uLnTx/>
              <a:uFillTx/>
              <a:latin typeface="+mn-lt"/>
              <a:ea typeface="+mj-ea"/>
              <a:cs typeface="Arial"/>
            </a:endParaRPr>
          </a:p>
        </p:txBody>
      </p:sp>
      <p:pic>
        <p:nvPicPr>
          <p:cNvPr id="15" name="Picture 14"/>
          <p:cNvPicPr/>
          <p:nvPr/>
        </p:nvPicPr>
        <p:blipFill>
          <a:blip r:embed="rId6" cstate="screen"/>
          <a:srcRect/>
          <a:stretch>
            <a:fillRect/>
          </a:stretch>
        </p:blipFill>
        <p:spPr bwMode="auto">
          <a:xfrm>
            <a:off x="438150" y="4565616"/>
            <a:ext cx="739776" cy="1124572"/>
          </a:xfrm>
          <a:prstGeom prst="rect">
            <a:avLst/>
          </a:prstGeom>
          <a:noFill/>
          <a:ln w="9525">
            <a:noFill/>
            <a:miter lim="800000"/>
            <a:headEnd/>
            <a:tailEnd/>
          </a:ln>
        </p:spPr>
      </p:pic>
      <p:pic>
        <p:nvPicPr>
          <p:cNvPr id="16" name="Picture 15"/>
          <p:cNvPicPr/>
          <p:nvPr/>
        </p:nvPicPr>
        <p:blipFill>
          <a:blip r:embed="rId7" cstate="screen"/>
          <a:srcRect/>
          <a:stretch>
            <a:fillRect/>
          </a:stretch>
        </p:blipFill>
        <p:spPr bwMode="auto">
          <a:xfrm>
            <a:off x="929004" y="4698512"/>
            <a:ext cx="739776" cy="1124572"/>
          </a:xfrm>
          <a:prstGeom prst="rect">
            <a:avLst/>
          </a:prstGeom>
          <a:noFill/>
          <a:ln w="9525">
            <a:noFill/>
            <a:miter lim="800000"/>
            <a:headEnd/>
            <a:tailEnd/>
          </a:ln>
        </p:spPr>
      </p:pic>
      <p:pic>
        <p:nvPicPr>
          <p:cNvPr id="17" name="Picture 16"/>
          <p:cNvPicPr/>
          <p:nvPr/>
        </p:nvPicPr>
        <p:blipFill>
          <a:blip r:embed="rId8" cstate="screen"/>
          <a:srcRect/>
          <a:stretch>
            <a:fillRect/>
          </a:stretch>
        </p:blipFill>
        <p:spPr bwMode="auto">
          <a:xfrm>
            <a:off x="1434464" y="4925059"/>
            <a:ext cx="739776" cy="1041401"/>
          </a:xfrm>
          <a:prstGeom prst="rect">
            <a:avLst/>
          </a:prstGeom>
          <a:noFill/>
          <a:ln w="9525">
            <a:noFill/>
            <a:miter lim="800000"/>
            <a:headEnd/>
            <a:tailEnd/>
          </a:ln>
        </p:spPr>
      </p:pic>
      <p:sp>
        <p:nvSpPr>
          <p:cNvPr id="18" name="Title 1"/>
          <p:cNvSpPr txBox="1">
            <a:spLocks/>
          </p:cNvSpPr>
          <p:nvPr/>
        </p:nvSpPr>
        <p:spPr>
          <a:xfrm>
            <a:off x="2672081" y="4463368"/>
            <a:ext cx="6278880" cy="1705022"/>
          </a:xfrm>
          <a:prstGeom prst="rect">
            <a:avLst/>
          </a:prstGeom>
        </p:spPr>
        <p:txBody>
          <a:bodyPr vert="horz" lIns="91435" tIns="45717" rIns="91435" bIns="45717" rtlCol="0" anchor="ctr">
            <a:normAutofit/>
          </a:bodyPr>
          <a:lstStyle/>
          <a:p>
            <a:pPr lvl="0">
              <a:spcBef>
                <a:spcPct val="0"/>
              </a:spcBef>
            </a:pPr>
            <a:r>
              <a:rPr kumimoji="0" lang="en-US" sz="2000" b="1" i="0" u="none" strike="noStrike" kern="1200" cap="none" spc="-100" normalizeH="0" baseline="0" noProof="0" dirty="0" smtClean="0">
                <a:ln>
                  <a:noFill/>
                </a:ln>
                <a:solidFill>
                  <a:schemeClr val="accent1"/>
                </a:solidFill>
                <a:effectLst/>
                <a:uLnTx/>
                <a:uFillTx/>
                <a:latin typeface="+mn-lt"/>
                <a:ea typeface="+mj-ea"/>
                <a:cs typeface="Arial"/>
              </a:rPr>
              <a:t>(30mins) Exercise 2</a:t>
            </a:r>
            <a: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t/>
            </a:r>
            <a:br>
              <a:rPr kumimoji="0" lang="en-US" sz="2000" b="0" i="0" u="none" strike="noStrike" kern="1200" cap="none" spc="-100" normalizeH="0" baseline="0" noProof="0" dirty="0" smtClean="0">
                <a:ln>
                  <a:noFill/>
                </a:ln>
                <a:solidFill>
                  <a:schemeClr val="accent1"/>
                </a:solidFill>
                <a:effectLst/>
                <a:uLnTx/>
                <a:uFillTx/>
                <a:latin typeface="+mn-lt"/>
                <a:ea typeface="+mj-ea"/>
                <a:cs typeface="Arial"/>
              </a:rPr>
            </a:br>
            <a:r>
              <a:rPr lang="en-GB" sz="2000" b="1" dirty="0" smtClean="0">
                <a:solidFill>
                  <a:schemeClr val="tx1">
                    <a:lumMod val="65000"/>
                    <a:lumOff val="35000"/>
                  </a:schemeClr>
                </a:solidFill>
              </a:rPr>
              <a:t> Create RT code for NI myRIO</a:t>
            </a:r>
          </a:p>
          <a:p>
            <a:pPr>
              <a:spcBef>
                <a:spcPct val="0"/>
              </a:spcBef>
            </a:pPr>
            <a:r>
              <a:rPr lang="en-US" sz="2000" spc="-100" dirty="0" smtClean="0">
                <a:solidFill>
                  <a:schemeClr val="tx1">
                    <a:lumMod val="65000"/>
                    <a:lumOff val="35000"/>
                  </a:schemeClr>
                </a:solidFill>
                <a:cs typeface="Arial"/>
              </a:rPr>
              <a:t>Includes  challenge exercise for </a:t>
            </a:r>
            <a:r>
              <a:rPr lang="en-GB" sz="2000" spc="-100" dirty="0" smtClean="0">
                <a:solidFill>
                  <a:schemeClr val="tx1">
                    <a:lumMod val="65000"/>
                    <a:lumOff val="35000"/>
                  </a:schemeClr>
                </a:solidFill>
                <a:cs typeface="Arial"/>
              </a:rPr>
              <a:t>experienced LabVIEW users</a:t>
            </a:r>
            <a:endParaRPr lang="en-US" sz="2000" spc="-100" dirty="0" smtClean="0">
              <a:solidFill>
                <a:schemeClr val="tx1">
                  <a:lumMod val="65000"/>
                  <a:lumOff val="35000"/>
                </a:schemeClr>
              </a:solidFill>
              <a:cs typeface="Arial"/>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myRIO: Headless Execution</a:t>
            </a:r>
            <a:endParaRPr lang="en-GB" dirty="0"/>
          </a:p>
        </p:txBody>
      </p:sp>
      <p:sp>
        <p:nvSpPr>
          <p:cNvPr id="4" name="Trapezoid 3"/>
          <p:cNvSpPr/>
          <p:nvPr/>
        </p:nvSpPr>
        <p:spPr>
          <a:xfrm rot="2700000">
            <a:off x="7393950" y="206790"/>
            <a:ext cx="2360652" cy="725714"/>
          </a:xfrm>
          <a:prstGeom prst="trapezoid">
            <a:avLst>
              <a:gd name="adj" fmla="val 9959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DEMO</a:t>
            </a:r>
            <a:endParaRPr lang="en-US" b="1" dirty="0"/>
          </a:p>
        </p:txBody>
      </p:sp>
      <p:pic>
        <p:nvPicPr>
          <p:cNvPr id="6" name="Content Placeholder 5" descr="myRIO flat front image.jpg"/>
          <p:cNvPicPr>
            <a:picLocks/>
          </p:cNvPicPr>
          <p:nvPr/>
        </p:nvPicPr>
        <p:blipFill>
          <a:blip r:embed="rId2" cstate="screen">
            <a:clrChange>
              <a:clrFrom>
                <a:srgbClr val="FFFFFF"/>
              </a:clrFrom>
              <a:clrTo>
                <a:srgbClr val="FFFFFF">
                  <a:alpha val="0"/>
                </a:srgbClr>
              </a:clrTo>
            </a:clrChange>
          </a:blip>
          <a:srcRect/>
          <a:stretch>
            <a:fillRect/>
          </a:stretch>
        </p:blipFill>
        <p:spPr>
          <a:xfrm>
            <a:off x="4797316" y="2052320"/>
            <a:ext cx="2858244" cy="3352800"/>
          </a:xfrm>
          <a:prstGeom prst="rect">
            <a:avLst/>
          </a:prstGeom>
        </p:spPr>
      </p:pic>
      <p:sp>
        <p:nvSpPr>
          <p:cNvPr id="15" name="TextBox 14"/>
          <p:cNvSpPr txBox="1"/>
          <p:nvPr/>
        </p:nvSpPr>
        <p:spPr>
          <a:xfrm>
            <a:off x="1819204" y="5240960"/>
            <a:ext cx="1728192" cy="369332"/>
          </a:xfrm>
          <a:prstGeom prst="rect">
            <a:avLst/>
          </a:prstGeom>
          <a:noFill/>
        </p:spPr>
        <p:txBody>
          <a:bodyPr wrap="square" rtlCol="0">
            <a:spAutoFit/>
          </a:bodyPr>
          <a:lstStyle/>
          <a:p>
            <a:pPr algn="ctr"/>
            <a:r>
              <a:rPr lang="en-GB" b="1" dirty="0" smtClean="0">
                <a:solidFill>
                  <a:schemeClr val="bg1"/>
                </a:solidFill>
              </a:rPr>
              <a:t>Raw Data</a:t>
            </a:r>
            <a:endParaRPr lang="en-GB" b="1" dirty="0">
              <a:solidFill>
                <a:schemeClr val="bg1"/>
              </a:solidFill>
            </a:endParaRPr>
          </a:p>
        </p:txBody>
      </p:sp>
      <p:sp>
        <p:nvSpPr>
          <p:cNvPr id="16" name="TextBox 15"/>
          <p:cNvSpPr txBox="1"/>
          <p:nvPr/>
        </p:nvSpPr>
        <p:spPr>
          <a:xfrm>
            <a:off x="5569446" y="5273402"/>
            <a:ext cx="2526804" cy="369332"/>
          </a:xfrm>
          <a:prstGeom prst="rect">
            <a:avLst/>
          </a:prstGeom>
          <a:noFill/>
        </p:spPr>
        <p:txBody>
          <a:bodyPr wrap="square" rtlCol="0">
            <a:spAutoFit/>
          </a:bodyPr>
          <a:lstStyle/>
          <a:p>
            <a:r>
              <a:rPr lang="en-GB" b="1" dirty="0" smtClean="0">
                <a:solidFill>
                  <a:schemeClr val="bg1"/>
                </a:solidFill>
              </a:rPr>
              <a:t>Processed Data</a:t>
            </a:r>
            <a:endParaRPr lang="en-GB" b="1" dirty="0">
              <a:solidFill>
                <a:schemeClr val="bg1"/>
              </a:solidFill>
            </a:endParaRPr>
          </a:p>
        </p:txBody>
      </p:sp>
      <p:pic>
        <p:nvPicPr>
          <p:cNvPr id="240642" name="Picture 2" descr="http://www.tracyandmatt.co.uk/wp/wp-content/uploads/2013/11/computer-laptop.png"/>
          <p:cNvPicPr>
            <a:picLocks noChangeAspect="1" noChangeArrowheads="1"/>
          </p:cNvPicPr>
          <p:nvPr/>
        </p:nvPicPr>
        <p:blipFill>
          <a:blip r:embed="rId3" cstate="screen"/>
          <a:srcRect/>
          <a:stretch>
            <a:fillRect/>
          </a:stretch>
        </p:blipFill>
        <p:spPr bwMode="auto">
          <a:xfrm>
            <a:off x="1076960" y="2316480"/>
            <a:ext cx="2844800" cy="2844800"/>
          </a:xfrm>
          <a:prstGeom prst="rect">
            <a:avLst/>
          </a:prstGeom>
          <a:noFill/>
        </p:spPr>
      </p:pic>
      <p:sp>
        <p:nvSpPr>
          <p:cNvPr id="17" name="Multiply 16"/>
          <p:cNvSpPr/>
          <p:nvPr/>
        </p:nvSpPr>
        <p:spPr>
          <a:xfrm>
            <a:off x="1257300" y="2461260"/>
            <a:ext cx="2540000" cy="2540000"/>
          </a:xfrm>
          <a:prstGeom prst="mathMultiply">
            <a:avLst>
              <a:gd name="adj1" fmla="val 15101"/>
            </a:avLst>
          </a:prstGeom>
          <a:solidFill>
            <a:schemeClr val="accent2">
              <a:lumMod val="60000"/>
              <a:lumOff val="40000"/>
            </a:schemeClr>
          </a:solidFill>
          <a:ln w="28575">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52450" y="1549870"/>
            <a:ext cx="8053387" cy="2498255"/>
          </a:xfrm>
        </p:spPr>
        <p:txBody>
          <a:bodyPr/>
          <a:lstStyle/>
          <a:p>
            <a:r>
              <a:rPr lang="en-GB" dirty="0" smtClean="0"/>
              <a:t>Design with Familiar </a:t>
            </a:r>
            <a:br>
              <a:rPr lang="en-GB" dirty="0" smtClean="0"/>
            </a:br>
            <a:r>
              <a:rPr lang="en-GB" dirty="0" smtClean="0"/>
              <a:t>Models of Computation</a:t>
            </a:r>
            <a:endParaRPr lang="en-US" dirty="0"/>
          </a:p>
        </p:txBody>
      </p:sp>
    </p:spTree>
    <p:extLst>
      <p:ext uri="{BB962C8B-B14F-4D97-AF65-F5344CB8AC3E}">
        <p14:creationId xmlns="" xmlns:p14="http://schemas.microsoft.com/office/powerpoint/2010/main" val="229026433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a:hlinkClick r:id="" action="ppaction://noaction"/>
          </p:cNvPr>
          <p:cNvSpPr/>
          <p:nvPr>
            <p:custDataLst>
              <p:tags r:id="rId2"/>
            </p:custDataLst>
          </p:nvPr>
        </p:nvSpPr>
        <p:spPr>
          <a:xfrm>
            <a:off x="6324600" y="4267200"/>
            <a:ext cx="2514600" cy="1905000"/>
          </a:xfrm>
          <a:prstGeom prst="roundRect">
            <a:avLst>
              <a:gd name="adj" fmla="val 3819"/>
            </a:avLst>
          </a:prstGeom>
          <a:solidFill>
            <a:schemeClr val="bg1"/>
          </a:solidFill>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Programming Approaches</a:t>
            </a:r>
            <a:endParaRPr lang="en-US" sz="1400" kern="0" dirty="0">
              <a:solidFill>
                <a:srgbClr val="000000"/>
              </a:solidFill>
            </a:endParaRPr>
          </a:p>
        </p:txBody>
      </p:sp>
      <p:sp>
        <p:nvSpPr>
          <p:cNvPr id="17" name="Rounded Rectangle 16">
            <a:hlinkClick r:id="" action="ppaction://noaction"/>
          </p:cNvPr>
          <p:cNvSpPr/>
          <p:nvPr>
            <p:custDataLst>
              <p:tags r:id="rId3"/>
            </p:custDataLst>
          </p:nvPr>
        </p:nvSpPr>
        <p:spPr>
          <a:xfrm>
            <a:off x="3429000" y="2133600"/>
            <a:ext cx="2514600" cy="1905000"/>
          </a:xfrm>
          <a:prstGeom prst="roundRect">
            <a:avLst>
              <a:gd name="adj" fmla="val 3819"/>
            </a:avLst>
          </a:prstGeom>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Analysis Libraries</a:t>
            </a:r>
            <a:endParaRPr lang="en-US" sz="1400" kern="0" dirty="0">
              <a:solidFill>
                <a:srgbClr val="000000"/>
              </a:solidFill>
            </a:endParaRPr>
          </a:p>
        </p:txBody>
      </p:sp>
      <p:sp>
        <p:nvSpPr>
          <p:cNvPr id="16" name="Rounded Rectangle 15">
            <a:hlinkClick r:id="" action="ppaction://noaction"/>
          </p:cNvPr>
          <p:cNvSpPr/>
          <p:nvPr>
            <p:custDataLst>
              <p:tags r:id="rId4"/>
            </p:custDataLst>
          </p:nvPr>
        </p:nvSpPr>
        <p:spPr>
          <a:xfrm>
            <a:off x="533400" y="4267200"/>
            <a:ext cx="2514600" cy="1905000"/>
          </a:xfrm>
          <a:prstGeom prst="roundRect">
            <a:avLst>
              <a:gd name="adj" fmla="val 3819"/>
            </a:avLst>
          </a:prstGeom>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Deployment Targets</a:t>
            </a:r>
            <a:endParaRPr lang="en-US" sz="1400" kern="0" dirty="0">
              <a:solidFill>
                <a:srgbClr val="000000"/>
              </a:solidFill>
            </a:endParaRPr>
          </a:p>
        </p:txBody>
      </p:sp>
      <p:pic>
        <p:nvPicPr>
          <p:cNvPr id="1026" name="Picture 2" descr="C:\Users\shogg.AMER\Pictures\Product Logos\LabVIEW%20Logo%20Horizontal.png"/>
          <p:cNvPicPr>
            <a:picLocks noChangeAspect="1" noChangeArrowheads="1"/>
          </p:cNvPicPr>
          <p:nvPr>
            <p:custDataLst>
              <p:tags r:id="rId5"/>
            </p:custDataLst>
          </p:nvPr>
        </p:nvPicPr>
        <p:blipFill>
          <a:blip r:embed="rId26" cstate="screen"/>
          <a:srcRect/>
          <a:stretch>
            <a:fillRect/>
          </a:stretch>
        </p:blipFill>
        <p:spPr bwMode="auto">
          <a:xfrm>
            <a:off x="1066800" y="185420"/>
            <a:ext cx="7086600" cy="1338580"/>
          </a:xfrm>
          <a:prstGeom prst="rect">
            <a:avLst/>
          </a:prstGeom>
          <a:noFill/>
        </p:spPr>
      </p:pic>
      <p:sp>
        <p:nvSpPr>
          <p:cNvPr id="12" name="TextBox 11"/>
          <p:cNvSpPr txBox="1"/>
          <p:nvPr>
            <p:custDataLst>
              <p:tags r:id="rId6"/>
            </p:custDataLst>
          </p:nvPr>
        </p:nvSpPr>
        <p:spPr>
          <a:xfrm>
            <a:off x="0" y="1600200"/>
            <a:ext cx="9144000" cy="400110"/>
          </a:xfrm>
          <a:prstGeom prst="rect">
            <a:avLst/>
          </a:prstGeom>
          <a:noFill/>
        </p:spPr>
        <p:txBody>
          <a:bodyPr wrap="square" rtlCol="0">
            <a:spAutoFit/>
          </a:bodyPr>
          <a:lstStyle/>
          <a:p>
            <a:pPr algn="ctr" eaLnBrk="1" fontAlgn="auto" hangingPunct="1">
              <a:spcBef>
                <a:spcPts val="0"/>
              </a:spcBef>
              <a:spcAft>
                <a:spcPts val="0"/>
              </a:spcAft>
            </a:pPr>
            <a:r>
              <a:rPr lang="en-US" sz="2000" b="0" dirty="0" smtClean="0">
                <a:solidFill>
                  <a:srgbClr val="000000"/>
                </a:solidFill>
                <a:latin typeface="Arial Narrow"/>
              </a:rPr>
              <a:t>A Highly Productive Graphical Development Environment for Scientists and Engineers</a:t>
            </a:r>
            <a:endParaRPr lang="en-US" sz="2000" b="0" dirty="0">
              <a:solidFill>
                <a:srgbClr val="000000"/>
              </a:solidFill>
              <a:latin typeface="Arial Narrow"/>
            </a:endParaRPr>
          </a:p>
        </p:txBody>
      </p:sp>
      <p:sp>
        <p:nvSpPr>
          <p:cNvPr id="15" name="Rounded Rectangle 14">
            <a:hlinkClick r:id="" action="ppaction://noaction"/>
          </p:cNvPr>
          <p:cNvSpPr/>
          <p:nvPr>
            <p:custDataLst>
              <p:tags r:id="rId7"/>
            </p:custDataLst>
          </p:nvPr>
        </p:nvSpPr>
        <p:spPr>
          <a:xfrm>
            <a:off x="533400" y="2133600"/>
            <a:ext cx="2514600" cy="1905000"/>
          </a:xfrm>
          <a:prstGeom prst="roundRect">
            <a:avLst>
              <a:gd name="adj" fmla="val 3819"/>
            </a:avLst>
          </a:prstGeom>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Hardware APIs</a:t>
            </a:r>
            <a:endParaRPr lang="en-US" sz="1400" kern="0" dirty="0">
              <a:solidFill>
                <a:srgbClr val="000000"/>
              </a:solidFill>
            </a:endParaRPr>
          </a:p>
        </p:txBody>
      </p:sp>
      <p:sp>
        <p:nvSpPr>
          <p:cNvPr id="18" name="Rounded Rectangle 17">
            <a:hlinkClick r:id="" action="ppaction://noaction"/>
          </p:cNvPr>
          <p:cNvSpPr/>
          <p:nvPr>
            <p:custDataLst>
              <p:tags r:id="rId8"/>
            </p:custDataLst>
          </p:nvPr>
        </p:nvSpPr>
        <p:spPr>
          <a:xfrm>
            <a:off x="6324600" y="2133600"/>
            <a:ext cx="2514600" cy="1905000"/>
          </a:xfrm>
          <a:prstGeom prst="roundRect">
            <a:avLst>
              <a:gd name="adj" fmla="val 3819"/>
            </a:avLst>
          </a:prstGeom>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Custom User Interfaces</a:t>
            </a:r>
            <a:endParaRPr lang="en-US" sz="1400" kern="0" dirty="0">
              <a:solidFill>
                <a:srgbClr val="000000"/>
              </a:solidFill>
            </a:endParaRPr>
          </a:p>
        </p:txBody>
      </p:sp>
      <p:sp>
        <p:nvSpPr>
          <p:cNvPr id="21" name="Rounded Rectangle 20">
            <a:hlinkClick r:id="" action="ppaction://noaction"/>
          </p:cNvPr>
          <p:cNvSpPr/>
          <p:nvPr>
            <p:custDataLst>
              <p:tags r:id="rId9"/>
            </p:custDataLst>
          </p:nvPr>
        </p:nvSpPr>
        <p:spPr>
          <a:xfrm>
            <a:off x="3429000" y="4267200"/>
            <a:ext cx="2514600" cy="1905000"/>
          </a:xfrm>
          <a:prstGeom prst="roundRect">
            <a:avLst>
              <a:gd name="adj" fmla="val 3819"/>
            </a:avLst>
          </a:prstGeom>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rtlCol="0" anchor="b"/>
          <a:lstStyle/>
          <a:p>
            <a:pPr algn="ctr" eaLnBrk="1" fontAlgn="auto" hangingPunct="1">
              <a:spcBef>
                <a:spcPts val="0"/>
              </a:spcBef>
              <a:spcAft>
                <a:spcPts val="0"/>
              </a:spcAft>
              <a:defRPr/>
            </a:pPr>
            <a:r>
              <a:rPr lang="en-US" sz="1400" kern="0" dirty="0" smtClean="0">
                <a:solidFill>
                  <a:srgbClr val="000000"/>
                </a:solidFill>
              </a:rPr>
              <a:t>Technology Abstractions</a:t>
            </a:r>
            <a:endParaRPr lang="en-US" sz="1400" kern="0" dirty="0">
              <a:solidFill>
                <a:srgbClr val="000000"/>
              </a:solidFill>
            </a:endParaRPr>
          </a:p>
        </p:txBody>
      </p:sp>
      <p:pic>
        <p:nvPicPr>
          <p:cNvPr id="22" name="Picture 1"/>
          <p:cNvPicPr>
            <a:picLocks noChangeAspect="1" noChangeArrowheads="1"/>
          </p:cNvPicPr>
          <p:nvPr>
            <p:custDataLst>
              <p:tags r:id="rId10"/>
            </p:custDataLst>
          </p:nvPr>
        </p:nvPicPr>
        <p:blipFill>
          <a:blip r:embed="rId27" cstate="screen"/>
          <a:srcRect/>
          <a:stretch>
            <a:fillRect/>
          </a:stretch>
        </p:blipFill>
        <p:spPr bwMode="auto">
          <a:xfrm>
            <a:off x="6518609" y="2209800"/>
            <a:ext cx="2168191" cy="1500767"/>
          </a:xfrm>
          <a:prstGeom prst="rect">
            <a:avLst/>
          </a:prstGeom>
          <a:noFill/>
          <a:ln w="9525">
            <a:noFill/>
            <a:miter lim="800000"/>
            <a:headEnd/>
            <a:tailEnd/>
          </a:ln>
        </p:spPr>
      </p:pic>
      <p:pic>
        <p:nvPicPr>
          <p:cNvPr id="23" name="Picture 4" descr="http://www.triosmartcal.com.au/images/agilent_34401a.jpg"/>
          <p:cNvPicPr>
            <a:picLocks noChangeAspect="1" noChangeArrowheads="1"/>
          </p:cNvPicPr>
          <p:nvPr>
            <p:custDataLst>
              <p:tags r:id="rId11"/>
            </p:custDataLst>
          </p:nvPr>
        </p:nvPicPr>
        <p:blipFill>
          <a:blip r:embed="rId28" cstate="screen">
            <a:clrChange>
              <a:clrFrom>
                <a:srgbClr val="FFFFFF"/>
              </a:clrFrom>
              <a:clrTo>
                <a:srgbClr val="FFFFFF">
                  <a:alpha val="0"/>
                </a:srgbClr>
              </a:clrTo>
            </a:clrChange>
          </a:blip>
          <a:srcRect/>
          <a:stretch>
            <a:fillRect/>
          </a:stretch>
        </p:blipFill>
        <p:spPr bwMode="auto">
          <a:xfrm>
            <a:off x="762001" y="2438401"/>
            <a:ext cx="1002322" cy="685800"/>
          </a:xfrm>
          <a:prstGeom prst="rect">
            <a:avLst/>
          </a:prstGeom>
          <a:noFill/>
        </p:spPr>
      </p:pic>
      <p:pic>
        <p:nvPicPr>
          <p:cNvPr id="32" name="Picture 3" descr="FPGA Diagram"/>
          <p:cNvPicPr>
            <a:picLocks noChangeAspect="1" noChangeArrowheads="1"/>
          </p:cNvPicPr>
          <p:nvPr>
            <p:custDataLst>
              <p:tags r:id="rId12"/>
            </p:custDataLst>
          </p:nvPr>
        </p:nvPicPr>
        <p:blipFill>
          <a:blip r:embed="rId29" cstate="screen">
            <a:clrChange>
              <a:clrFrom>
                <a:srgbClr val="FEFEFE"/>
              </a:clrFrom>
              <a:clrTo>
                <a:srgbClr val="FEFEFE">
                  <a:alpha val="0"/>
                </a:srgbClr>
              </a:clrTo>
            </a:clrChange>
          </a:blip>
          <a:srcRect/>
          <a:stretch>
            <a:fillRect/>
          </a:stretch>
        </p:blipFill>
        <p:spPr bwMode="auto">
          <a:xfrm>
            <a:off x="3657600" y="4419600"/>
            <a:ext cx="1008698" cy="972239"/>
          </a:xfrm>
          <a:prstGeom prst="rect">
            <a:avLst/>
          </a:prstGeom>
          <a:noFill/>
        </p:spPr>
      </p:pic>
      <p:pic>
        <p:nvPicPr>
          <p:cNvPr id="141314" name="Picture 2" descr="http://outsourceit2philippines.com/blog/wp-content/uploads/2008/11/multicore-chips-processor1.jpg"/>
          <p:cNvPicPr>
            <a:picLocks noChangeAspect="1" noChangeArrowheads="1"/>
          </p:cNvPicPr>
          <p:nvPr>
            <p:custDataLst>
              <p:tags r:id="rId13"/>
            </p:custDataLst>
          </p:nvPr>
        </p:nvPicPr>
        <p:blipFill>
          <a:blip r:embed="rId30" cstate="screen">
            <a:clrChange>
              <a:clrFrom>
                <a:srgbClr val="FCFCFC"/>
              </a:clrFrom>
              <a:clrTo>
                <a:srgbClr val="FCFCFC">
                  <a:alpha val="0"/>
                </a:srgbClr>
              </a:clrTo>
            </a:clrChange>
          </a:blip>
          <a:srcRect/>
          <a:stretch>
            <a:fillRect/>
          </a:stretch>
        </p:blipFill>
        <p:spPr bwMode="auto">
          <a:xfrm>
            <a:off x="4114800" y="4419600"/>
            <a:ext cx="1812924" cy="1361341"/>
          </a:xfrm>
          <a:prstGeom prst="rect">
            <a:avLst/>
          </a:prstGeom>
          <a:noFill/>
        </p:spPr>
      </p:pic>
      <p:sp>
        <p:nvSpPr>
          <p:cNvPr id="37" name="Rectangle 36"/>
          <p:cNvSpPr/>
          <p:nvPr>
            <p:custDataLst>
              <p:tags r:id="rId14"/>
            </p:custDataLst>
          </p:nvPr>
        </p:nvSpPr>
        <p:spPr bwMode="auto">
          <a:xfrm>
            <a:off x="4800600" y="2590800"/>
            <a:ext cx="381000" cy="3810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endParaRPr lang="en-US" sz="2400" b="0" smtClean="0">
              <a:solidFill>
                <a:srgbClr val="000000"/>
              </a:solidFill>
            </a:endParaRPr>
          </a:p>
        </p:txBody>
      </p:sp>
      <p:pic>
        <p:nvPicPr>
          <p:cNvPr id="141322" name="Picture 10"/>
          <p:cNvPicPr>
            <a:picLocks noChangeAspect="1" noChangeArrowheads="1"/>
          </p:cNvPicPr>
          <p:nvPr>
            <p:custDataLst>
              <p:tags r:id="rId15"/>
            </p:custDataLst>
          </p:nvPr>
        </p:nvPicPr>
        <p:blipFill>
          <a:blip r:embed="rId31" cstate="screen"/>
          <a:srcRect/>
          <a:stretch>
            <a:fillRect/>
          </a:stretch>
        </p:blipFill>
        <p:spPr bwMode="auto">
          <a:xfrm>
            <a:off x="3581400" y="2362200"/>
            <a:ext cx="1259457" cy="931653"/>
          </a:xfrm>
          <a:prstGeom prst="rect">
            <a:avLst/>
          </a:prstGeom>
          <a:noFill/>
          <a:ln w="9525">
            <a:noFill/>
            <a:miter lim="800000"/>
            <a:headEnd/>
            <a:tailEnd/>
          </a:ln>
        </p:spPr>
      </p:pic>
      <p:pic>
        <p:nvPicPr>
          <p:cNvPr id="141323" name="Picture 11"/>
          <p:cNvPicPr>
            <a:picLocks noChangeAspect="1" noChangeArrowheads="1"/>
          </p:cNvPicPr>
          <p:nvPr>
            <p:custDataLst>
              <p:tags r:id="rId16"/>
            </p:custDataLst>
          </p:nvPr>
        </p:nvPicPr>
        <p:blipFill>
          <a:blip r:embed="rId32" cstate="screen">
            <a:clrChange>
              <a:clrFrom>
                <a:srgbClr val="FFFFFF"/>
              </a:clrFrom>
              <a:clrTo>
                <a:srgbClr val="FFFFFF">
                  <a:alpha val="0"/>
                </a:srgbClr>
              </a:clrTo>
            </a:clrChange>
          </a:blip>
          <a:srcRect/>
          <a:stretch>
            <a:fillRect/>
          </a:stretch>
        </p:blipFill>
        <p:spPr bwMode="auto">
          <a:xfrm>
            <a:off x="4648200" y="2743200"/>
            <a:ext cx="1155940" cy="914400"/>
          </a:xfrm>
          <a:prstGeom prst="rect">
            <a:avLst/>
          </a:prstGeom>
          <a:noFill/>
          <a:ln w="9525">
            <a:noFill/>
            <a:miter lim="800000"/>
            <a:headEnd/>
            <a:tailEnd/>
          </a:ln>
        </p:spPr>
      </p:pic>
      <p:grpSp>
        <p:nvGrpSpPr>
          <p:cNvPr id="2" name="Group 50"/>
          <p:cNvGrpSpPr/>
          <p:nvPr>
            <p:custDataLst>
              <p:tags r:id="rId17"/>
            </p:custDataLst>
          </p:nvPr>
        </p:nvGrpSpPr>
        <p:grpSpPr>
          <a:xfrm>
            <a:off x="6553200" y="4343400"/>
            <a:ext cx="2057400" cy="1524000"/>
            <a:chOff x="6553200" y="4343400"/>
            <a:chExt cx="2057400" cy="1447800"/>
          </a:xfrm>
        </p:grpSpPr>
        <p:grpSp>
          <p:nvGrpSpPr>
            <p:cNvPr id="3" name="Group 42"/>
            <p:cNvGrpSpPr/>
            <p:nvPr/>
          </p:nvGrpSpPr>
          <p:grpSpPr>
            <a:xfrm>
              <a:off x="6553200" y="4343400"/>
              <a:ext cx="2057400" cy="1447800"/>
              <a:chOff x="4648200" y="1827663"/>
              <a:chExt cx="4114800" cy="2896736"/>
            </a:xfrm>
          </p:grpSpPr>
          <p:grpSp>
            <p:nvGrpSpPr>
              <p:cNvPr id="4" name="Group 7"/>
              <p:cNvGrpSpPr/>
              <p:nvPr/>
            </p:nvGrpSpPr>
            <p:grpSpPr>
              <a:xfrm>
                <a:off x="4648200" y="1827663"/>
                <a:ext cx="4114800" cy="2896736"/>
                <a:chOff x="0" y="76200"/>
                <a:chExt cx="9144000" cy="7464668"/>
              </a:xfrm>
            </p:grpSpPr>
            <p:pic>
              <p:nvPicPr>
                <p:cNvPr id="46" name="Picture 8"/>
                <p:cNvPicPr>
                  <a:picLocks noChangeAspect="1" noChangeArrowheads="1"/>
                </p:cNvPicPr>
                <p:nvPr/>
              </p:nvPicPr>
              <p:blipFill>
                <a:blip r:embed="rId33" cstate="screen"/>
                <a:srcRect/>
                <a:stretch>
                  <a:fillRect/>
                </a:stretch>
              </p:blipFill>
              <p:spPr bwMode="auto">
                <a:xfrm>
                  <a:off x="0" y="76200"/>
                  <a:ext cx="9144000" cy="4875609"/>
                </a:xfrm>
                <a:prstGeom prst="rect">
                  <a:avLst/>
                </a:prstGeom>
                <a:noFill/>
                <a:ln w="9525">
                  <a:noFill/>
                  <a:miter lim="800000"/>
                  <a:headEnd/>
                  <a:tailEnd/>
                </a:ln>
                <a:effectLst/>
              </p:spPr>
            </p:pic>
            <p:pic>
              <p:nvPicPr>
                <p:cNvPr id="47" name="Picture 8"/>
                <p:cNvPicPr>
                  <a:picLocks noChangeAspect="1" noChangeArrowheads="1"/>
                </p:cNvPicPr>
                <p:nvPr/>
              </p:nvPicPr>
              <p:blipFill>
                <a:blip r:embed="rId34" cstate="screen"/>
                <a:srcRect/>
                <a:stretch>
                  <a:fillRect/>
                </a:stretch>
              </p:blipFill>
              <p:spPr bwMode="auto">
                <a:xfrm>
                  <a:off x="0" y="3807069"/>
                  <a:ext cx="9144000" cy="3733799"/>
                </a:xfrm>
                <a:prstGeom prst="rect">
                  <a:avLst/>
                </a:prstGeom>
                <a:noFill/>
                <a:ln w="9525">
                  <a:noFill/>
                  <a:miter lim="800000"/>
                  <a:headEnd/>
                  <a:tailEnd/>
                </a:ln>
                <a:effectLst/>
              </p:spPr>
            </p:pic>
          </p:grpSp>
          <p:pic>
            <p:nvPicPr>
              <p:cNvPr id="45" name="Picture 1"/>
              <p:cNvPicPr>
                <a:picLocks noChangeAspect="1" noChangeArrowheads="1"/>
              </p:cNvPicPr>
              <p:nvPr/>
            </p:nvPicPr>
            <p:blipFill>
              <a:blip r:embed="rId35" cstate="email"/>
              <a:srcRect/>
              <a:stretch>
                <a:fillRect/>
              </a:stretch>
            </p:blipFill>
            <p:spPr bwMode="auto">
              <a:xfrm>
                <a:off x="4800600" y="2208663"/>
                <a:ext cx="3810000" cy="2362199"/>
              </a:xfrm>
              <a:prstGeom prst="rect">
                <a:avLst/>
              </a:prstGeom>
              <a:noFill/>
              <a:ln w="9525">
                <a:noFill/>
                <a:miter lim="800000"/>
                <a:headEnd/>
                <a:tailEnd/>
              </a:ln>
              <a:effectLst/>
            </p:spPr>
          </p:pic>
        </p:grpSp>
        <p:sp>
          <p:nvSpPr>
            <p:cNvPr id="50" name="Rectangle 49"/>
            <p:cNvSpPr/>
            <p:nvPr/>
          </p:nvSpPr>
          <p:spPr bwMode="auto">
            <a:xfrm>
              <a:off x="6629400" y="4495800"/>
              <a:ext cx="1905000" cy="1219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endParaRPr lang="en-US" sz="2400" b="0" smtClean="0">
                <a:solidFill>
                  <a:srgbClr val="000000"/>
                </a:solidFill>
              </a:endParaRPr>
            </a:p>
          </p:txBody>
        </p:sp>
        <p:pic>
          <p:nvPicPr>
            <p:cNvPr id="141324" name="Picture 12"/>
            <p:cNvPicPr>
              <a:picLocks noChangeAspect="1" noChangeArrowheads="1"/>
            </p:cNvPicPr>
            <p:nvPr/>
          </p:nvPicPr>
          <p:blipFill>
            <a:blip r:embed="rId36" cstate="screen"/>
            <a:srcRect t="-357" b="-7151"/>
            <a:stretch>
              <a:fillRect/>
            </a:stretch>
          </p:blipFill>
          <p:spPr bwMode="auto">
            <a:xfrm>
              <a:off x="6629400" y="4632961"/>
              <a:ext cx="1905000" cy="1146810"/>
            </a:xfrm>
            <a:prstGeom prst="rect">
              <a:avLst/>
            </a:prstGeom>
            <a:noFill/>
            <a:ln w="9525">
              <a:noFill/>
              <a:miter lim="800000"/>
              <a:headEnd/>
              <a:tailEnd/>
            </a:ln>
          </p:spPr>
        </p:pic>
      </p:grpSp>
      <p:pic>
        <p:nvPicPr>
          <p:cNvPr id="52" name="Picture 28" descr="Figure 10"/>
          <p:cNvPicPr>
            <a:picLocks noChangeAspect="1" noChangeArrowheads="1"/>
          </p:cNvPicPr>
          <p:nvPr>
            <p:custDataLst>
              <p:tags r:id="rId18"/>
            </p:custDataLst>
          </p:nvPr>
        </p:nvPicPr>
        <p:blipFill>
          <a:blip r:embed="rId37" cstate="screen">
            <a:clrChange>
              <a:clrFrom>
                <a:srgbClr val="FFFFFF"/>
              </a:clrFrom>
              <a:clrTo>
                <a:srgbClr val="FFFFFF">
                  <a:alpha val="0"/>
                </a:srgbClr>
              </a:clrTo>
            </a:clrChange>
          </a:blip>
          <a:srcRect/>
          <a:stretch>
            <a:fillRect/>
          </a:stretch>
        </p:blipFill>
        <p:spPr bwMode="auto">
          <a:xfrm>
            <a:off x="1371600" y="4419600"/>
            <a:ext cx="1436914" cy="914400"/>
          </a:xfrm>
          <a:prstGeom prst="rect">
            <a:avLst/>
          </a:prstGeom>
          <a:noFill/>
          <a:ln w="9525">
            <a:noFill/>
            <a:miter lim="800000"/>
            <a:headEnd/>
            <a:tailEnd/>
          </a:ln>
          <a:effectLst/>
        </p:spPr>
      </p:pic>
      <p:pic>
        <p:nvPicPr>
          <p:cNvPr id="141325" name="Picture 13"/>
          <p:cNvPicPr>
            <a:picLocks noChangeAspect="1" noChangeArrowheads="1"/>
          </p:cNvPicPr>
          <p:nvPr>
            <p:custDataLst>
              <p:tags r:id="rId19"/>
            </p:custDataLst>
          </p:nvPr>
        </p:nvPicPr>
        <p:blipFill>
          <a:blip r:embed="rId38" cstate="screen"/>
          <a:srcRect/>
          <a:stretch>
            <a:fillRect/>
          </a:stretch>
        </p:blipFill>
        <p:spPr bwMode="auto">
          <a:xfrm>
            <a:off x="1981200" y="2438400"/>
            <a:ext cx="803868" cy="762000"/>
          </a:xfrm>
          <a:prstGeom prst="rect">
            <a:avLst/>
          </a:prstGeom>
          <a:noFill/>
          <a:ln w="9525">
            <a:noFill/>
            <a:miter lim="800000"/>
            <a:headEnd/>
            <a:tailEnd/>
          </a:ln>
        </p:spPr>
      </p:pic>
      <p:pic>
        <p:nvPicPr>
          <p:cNvPr id="141316" name="Picture 4" descr="http://www.4science.net/Design/item/item_image/040806_pxi6259_l.jpg"/>
          <p:cNvPicPr>
            <a:picLocks noChangeAspect="1" noChangeArrowheads="1"/>
          </p:cNvPicPr>
          <p:nvPr>
            <p:custDataLst>
              <p:tags r:id="rId20"/>
            </p:custDataLst>
          </p:nvPr>
        </p:nvPicPr>
        <p:blipFill>
          <a:blip r:embed="rId39" cstate="screen">
            <a:clrChange>
              <a:clrFrom>
                <a:srgbClr val="FFFFFF"/>
              </a:clrFrom>
              <a:clrTo>
                <a:srgbClr val="FFFFFF">
                  <a:alpha val="0"/>
                </a:srgbClr>
              </a:clrTo>
            </a:clrChange>
          </a:blip>
          <a:srcRect/>
          <a:stretch>
            <a:fillRect/>
          </a:stretch>
        </p:blipFill>
        <p:spPr bwMode="auto">
          <a:xfrm>
            <a:off x="990600" y="2819400"/>
            <a:ext cx="1152165" cy="838200"/>
          </a:xfrm>
          <a:prstGeom prst="rect">
            <a:avLst/>
          </a:prstGeom>
          <a:noFill/>
          <a:effectLst>
            <a:outerShdw blurRad="50800" dist="38100" dir="13500000" algn="br" rotWithShape="0">
              <a:prstClr val="black">
                <a:alpha val="40000"/>
              </a:prstClr>
            </a:outerShdw>
          </a:effectLst>
        </p:spPr>
      </p:pic>
      <p:pic>
        <p:nvPicPr>
          <p:cNvPr id="141327" name="Picture 15" descr="http://fpgablog.com/primages/2008/NI-Single-Board-RIO.jpg"/>
          <p:cNvPicPr>
            <a:picLocks noChangeAspect="1" noChangeArrowheads="1"/>
          </p:cNvPicPr>
          <p:nvPr>
            <p:custDataLst>
              <p:tags r:id="rId21"/>
            </p:custDataLst>
          </p:nvPr>
        </p:nvPicPr>
        <p:blipFill>
          <a:blip r:embed="rId40" cstate="screen">
            <a:clrChange>
              <a:clrFrom>
                <a:srgbClr val="FFFFFF"/>
              </a:clrFrom>
              <a:clrTo>
                <a:srgbClr val="FFFFFF">
                  <a:alpha val="0"/>
                </a:srgbClr>
              </a:clrTo>
            </a:clrChange>
          </a:blip>
          <a:srcRect/>
          <a:stretch>
            <a:fillRect/>
          </a:stretch>
        </p:blipFill>
        <p:spPr bwMode="auto">
          <a:xfrm>
            <a:off x="762000" y="4800600"/>
            <a:ext cx="1109792" cy="911236"/>
          </a:xfrm>
          <a:prstGeom prst="rect">
            <a:avLst/>
          </a:prstGeom>
          <a:noFill/>
        </p:spPr>
      </p:pic>
      <p:sp>
        <p:nvSpPr>
          <p:cNvPr id="29" name="TextBox 28"/>
          <p:cNvSpPr txBox="1"/>
          <p:nvPr>
            <p:custDataLst>
              <p:tags r:id="rId22"/>
            </p:custDataLst>
          </p:nvPr>
        </p:nvSpPr>
        <p:spPr>
          <a:xfrm>
            <a:off x="6858000" y="4495800"/>
            <a:ext cx="381000" cy="400110"/>
          </a:xfrm>
          <a:prstGeom prst="rect">
            <a:avLst/>
          </a:prstGeom>
          <a:noFill/>
          <a:ln>
            <a:noFill/>
          </a:ln>
          <a:effectLst>
            <a:innerShdw blurRad="114300">
              <a:prstClr val="black"/>
            </a:innerShdw>
          </a:effectLst>
        </p:spPr>
        <p:txBody>
          <a:bodyPr wrap="square" rtlCol="0">
            <a:spAutoFit/>
          </a:bodyPr>
          <a:lstStyle/>
          <a:p>
            <a:pPr algn="l" eaLnBrk="1" fontAlgn="auto" hangingPunct="1">
              <a:spcBef>
                <a:spcPts val="0"/>
              </a:spcBef>
              <a:spcAft>
                <a:spcPts val="0"/>
              </a:spcAft>
            </a:pPr>
            <a:r>
              <a:rPr lang="en-US" sz="2000" dirty="0" smtClean="0">
                <a:ln>
                  <a:solidFill>
                    <a:srgbClr val="FFFFFF"/>
                  </a:solidFill>
                </a:ln>
                <a:solidFill>
                  <a:srgbClr val="FFFFFF">
                    <a:lumMod val="65000"/>
                  </a:srgbClr>
                </a:solidFill>
                <a:latin typeface="Arial Narrow"/>
              </a:rPr>
              <a:t>G</a:t>
            </a:r>
            <a:endParaRPr lang="en-US" sz="2000" dirty="0">
              <a:ln>
                <a:solidFill>
                  <a:srgbClr val="FFFFFF"/>
                </a:solidFill>
              </a:ln>
              <a:solidFill>
                <a:srgbClr val="FFFFFF">
                  <a:lumMod val="65000"/>
                </a:srgbClr>
              </a:solidFill>
              <a:latin typeface="Arial Narrow"/>
            </a:endParaRPr>
          </a:p>
        </p:txBody>
      </p:sp>
      <p:sp>
        <p:nvSpPr>
          <p:cNvPr id="30" name="TextBox 29"/>
          <p:cNvSpPr txBox="1"/>
          <p:nvPr>
            <p:custDataLst>
              <p:tags r:id="rId23"/>
            </p:custDataLst>
          </p:nvPr>
        </p:nvSpPr>
        <p:spPr>
          <a:xfrm>
            <a:off x="7924800" y="4514910"/>
            <a:ext cx="457200" cy="400110"/>
          </a:xfrm>
          <a:prstGeom prst="rect">
            <a:avLst/>
          </a:prstGeom>
          <a:noFill/>
          <a:ln>
            <a:noFill/>
          </a:ln>
          <a:effectLst>
            <a:innerShdw blurRad="114300">
              <a:prstClr val="black"/>
            </a:innerShdw>
          </a:effectLst>
        </p:spPr>
        <p:txBody>
          <a:bodyPr wrap="square" rtlCol="0">
            <a:spAutoFit/>
          </a:bodyPr>
          <a:lstStyle/>
          <a:p>
            <a:pPr algn="l" eaLnBrk="1" fontAlgn="auto" hangingPunct="1">
              <a:spcBef>
                <a:spcPts val="0"/>
              </a:spcBef>
              <a:spcAft>
                <a:spcPts val="0"/>
              </a:spcAft>
            </a:pPr>
            <a:r>
              <a:rPr lang="en-US" sz="2000" b="0" dirty="0" smtClean="0">
                <a:ln>
                  <a:solidFill>
                    <a:srgbClr val="FFFFFF"/>
                  </a:solidFill>
                </a:ln>
                <a:solidFill>
                  <a:srgbClr val="FFFFFF">
                    <a:lumMod val="65000"/>
                  </a:srgbClr>
                </a:solidFill>
                <a:latin typeface="Arial Narrow"/>
              </a:rPr>
              <a:t>.</a:t>
            </a:r>
            <a:r>
              <a:rPr lang="en-US" sz="2000" dirty="0" smtClean="0">
                <a:ln>
                  <a:solidFill>
                    <a:srgbClr val="FFFFFF"/>
                  </a:solidFill>
                </a:ln>
                <a:solidFill>
                  <a:srgbClr val="FFFFFF">
                    <a:lumMod val="65000"/>
                  </a:srgbClr>
                </a:solidFill>
                <a:latin typeface="Arial Narrow"/>
              </a:rPr>
              <a:t>m</a:t>
            </a: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21"/>
          <p:cNvSpPr>
            <a:spLocks noChangeArrowheads="1"/>
          </p:cNvSpPr>
          <p:nvPr/>
        </p:nvSpPr>
        <p:spPr bwMode="auto">
          <a:xfrm rot="10800000" flipV="1">
            <a:off x="609600" y="4018677"/>
            <a:ext cx="7924800" cy="779462"/>
          </a:xfrm>
          <a:prstGeom prst="triangle">
            <a:avLst>
              <a:gd name="adj" fmla="val 50000"/>
            </a:avLst>
          </a:prstGeom>
          <a:gradFill rotWithShape="1">
            <a:gsLst>
              <a:gs pos="0">
                <a:srgbClr val="0067AC">
                  <a:alpha val="39998"/>
                </a:srgbClr>
              </a:gs>
              <a:gs pos="100000">
                <a:schemeClr val="bg1"/>
              </a:gs>
            </a:gsLst>
            <a:lin ang="16200000" scaled="1"/>
          </a:gradFill>
          <a:ln w="9525" algn="ctr">
            <a:noFill/>
            <a:miter lim="800000"/>
            <a:headEnd/>
            <a:tailEnd/>
          </a:ln>
        </p:spPr>
        <p:txBody>
          <a:bodyPr wrap="none" anchor="ctr"/>
          <a:lstStyle/>
          <a:p>
            <a:pPr algn="ctr" rtl="0"/>
            <a:endParaRPr lang="en-US" sz="1400" kern="1200" dirty="0">
              <a:solidFill>
                <a:srgbClr val="000000"/>
              </a:solidFill>
              <a:latin typeface="Arial" charset="0"/>
              <a:ea typeface="+mn-ea"/>
              <a:cs typeface="Arial" charset="0"/>
            </a:endParaRPr>
          </a:p>
        </p:txBody>
      </p:sp>
      <p:sp>
        <p:nvSpPr>
          <p:cNvPr id="47" name="Oval 46"/>
          <p:cNvSpPr/>
          <p:nvPr/>
        </p:nvSpPr>
        <p:spPr bwMode="auto">
          <a:xfrm>
            <a:off x="2667000" y="2904809"/>
            <a:ext cx="3810000" cy="1737360"/>
          </a:xfrm>
          <a:prstGeom prst="ellipse">
            <a:avLst/>
          </a:prstGeom>
          <a:solidFill>
            <a:schemeClr val="bg1"/>
          </a:solidFill>
          <a:ln w="9525" cap="flat" cmpd="sng" algn="ctr">
            <a:solidFill>
              <a:schemeClr val="tx1"/>
            </a:solidFill>
            <a:prstDash val="solid"/>
            <a:round/>
            <a:headEnd type="none" w="med" len="med"/>
            <a:tailEnd type="none" w="med" len="med"/>
          </a:ln>
          <a:effectLst>
            <a:softEdge rad="317500"/>
          </a:effectLst>
        </p:spPr>
        <p:txBody>
          <a:bodyPr wrap="none" anchor="ctr"/>
          <a:lstStyle/>
          <a:p>
            <a:pPr algn="ctr" rtl="0">
              <a:defRPr/>
            </a:pPr>
            <a:endParaRPr lang="en-US" sz="1400" kern="1200" dirty="0">
              <a:solidFill>
                <a:srgbClr val="000000"/>
              </a:solidFill>
              <a:latin typeface="Arial" charset="0"/>
              <a:ea typeface="+mn-ea"/>
              <a:cs typeface="Arial" charset="0"/>
            </a:endParaRPr>
          </a:p>
        </p:txBody>
      </p:sp>
      <p:sp>
        <p:nvSpPr>
          <p:cNvPr id="2" name="Rounded Rectangle 37"/>
          <p:cNvSpPr/>
          <p:nvPr/>
        </p:nvSpPr>
        <p:spPr bwMode="auto">
          <a:xfrm>
            <a:off x="533400" y="4798140"/>
            <a:ext cx="8153400" cy="1371600"/>
          </a:xfrm>
          <a:prstGeom prst="roundRect">
            <a:avLst/>
          </a:prstGeom>
          <a:solidFill>
            <a:schemeClr val="bg1"/>
          </a:solidFill>
          <a:ln>
            <a:solidFill>
              <a:schemeClr val="bg2"/>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algn="ctr" rtl="0">
              <a:defRPr/>
            </a:pPr>
            <a:endParaRPr lang="en-US" sz="1400" kern="1200" dirty="0">
              <a:solidFill>
                <a:srgbClr val="000000"/>
              </a:solidFill>
              <a:latin typeface="Arial" charset="0"/>
              <a:ea typeface="+mn-ea"/>
              <a:cs typeface="Arial" charset="0"/>
            </a:endParaRPr>
          </a:p>
        </p:txBody>
      </p:sp>
      <p:sp>
        <p:nvSpPr>
          <p:cNvPr id="116748" name="AutoShape 12"/>
          <p:cNvSpPr>
            <a:spLocks noChangeArrowheads="1"/>
          </p:cNvSpPr>
          <p:nvPr/>
        </p:nvSpPr>
        <p:spPr bwMode="auto">
          <a:xfrm>
            <a:off x="0" y="771209"/>
            <a:ext cx="9144000" cy="1693984"/>
          </a:xfrm>
          <a:prstGeom prst="roundRect">
            <a:avLst>
              <a:gd name="adj" fmla="val 16667"/>
            </a:avLst>
          </a:prstGeom>
          <a:solidFill>
            <a:schemeClr val="bg1"/>
          </a:solidFill>
          <a:ln w="25400">
            <a:solidFill>
              <a:schemeClr val="bg2"/>
            </a:solidFill>
            <a:beve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rtl="0">
              <a:defRPr/>
            </a:pPr>
            <a:endParaRPr lang="en-US" sz="1400" kern="1200" dirty="0">
              <a:solidFill>
                <a:srgbClr val="FFFFFF"/>
              </a:solidFill>
              <a:latin typeface="Arial" pitchFamily="34" charset="0"/>
              <a:ea typeface="+mn-ea"/>
              <a:cs typeface="Arial" pitchFamily="34" charset="0"/>
            </a:endParaRPr>
          </a:p>
        </p:txBody>
      </p:sp>
      <p:pic>
        <p:nvPicPr>
          <p:cNvPr id="15388" name="Picture 39"/>
          <p:cNvPicPr>
            <a:picLocks noChangeAspect="1" noChangeArrowheads="1"/>
          </p:cNvPicPr>
          <p:nvPr/>
        </p:nvPicPr>
        <p:blipFill>
          <a:blip r:embed="rId3" cstate="screen"/>
          <a:srcRect/>
          <a:stretch>
            <a:fillRect/>
          </a:stretch>
        </p:blipFill>
        <p:spPr bwMode="auto">
          <a:xfrm>
            <a:off x="3331028" y="5261642"/>
            <a:ext cx="608198" cy="723040"/>
          </a:xfrm>
          <a:prstGeom prst="rect">
            <a:avLst/>
          </a:prstGeom>
          <a:noFill/>
          <a:ln w="9525" algn="ctr">
            <a:noFill/>
            <a:miter lim="800000"/>
            <a:headEnd/>
            <a:tailEnd/>
          </a:ln>
        </p:spPr>
      </p:pic>
      <p:pic>
        <p:nvPicPr>
          <p:cNvPr id="15390" name="Picture 38"/>
          <p:cNvPicPr>
            <a:picLocks noChangeAspect="1" noChangeArrowheads="1"/>
          </p:cNvPicPr>
          <p:nvPr/>
        </p:nvPicPr>
        <p:blipFill>
          <a:blip r:embed="rId4" cstate="screen"/>
          <a:srcRect/>
          <a:stretch>
            <a:fillRect/>
          </a:stretch>
        </p:blipFill>
        <p:spPr bwMode="auto">
          <a:xfrm>
            <a:off x="5059540" y="5308653"/>
            <a:ext cx="730071" cy="652728"/>
          </a:xfrm>
          <a:prstGeom prst="rect">
            <a:avLst/>
          </a:prstGeom>
          <a:noFill/>
          <a:ln w="9525" algn="ctr">
            <a:noFill/>
            <a:miter lim="800000"/>
            <a:headEnd/>
            <a:tailEnd/>
          </a:ln>
        </p:spPr>
      </p:pic>
      <p:pic>
        <p:nvPicPr>
          <p:cNvPr id="15393" name="Picture 45" descr="C:\Documents and Settings\mneal\Local Settings\Temp\notes6030C8\embedded_icon.gif"/>
          <p:cNvPicPr>
            <a:picLocks noChangeAspect="1" noChangeArrowheads="1"/>
          </p:cNvPicPr>
          <p:nvPr/>
        </p:nvPicPr>
        <p:blipFill>
          <a:blip r:embed="rId5" cstate="screen"/>
          <a:srcRect/>
          <a:stretch>
            <a:fillRect/>
          </a:stretch>
        </p:blipFill>
        <p:spPr bwMode="auto">
          <a:xfrm>
            <a:off x="6778600" y="5368900"/>
            <a:ext cx="853117" cy="575386"/>
          </a:xfrm>
          <a:prstGeom prst="rect">
            <a:avLst/>
          </a:prstGeom>
          <a:noFill/>
          <a:ln w="9525">
            <a:noFill/>
            <a:miter lim="800000"/>
            <a:headEnd/>
            <a:tailEnd/>
          </a:ln>
        </p:spPr>
      </p:pic>
      <p:pic>
        <p:nvPicPr>
          <p:cNvPr id="15394" name="Picture 21" descr="lv"/>
          <p:cNvPicPr>
            <a:picLocks noChangeAspect="1" noChangeArrowheads="1"/>
          </p:cNvPicPr>
          <p:nvPr/>
        </p:nvPicPr>
        <p:blipFill>
          <a:blip r:embed="rId6" cstate="screen"/>
          <a:srcRect l="662" t="873" r="662" b="873"/>
          <a:stretch>
            <a:fillRect/>
          </a:stretch>
        </p:blipFill>
        <p:spPr bwMode="auto">
          <a:xfrm>
            <a:off x="5748338" y="1072067"/>
            <a:ext cx="1643062" cy="1241425"/>
          </a:xfrm>
          <a:prstGeom prst="rect">
            <a:avLst/>
          </a:prstGeom>
          <a:noFill/>
          <a:ln w="31750" cap="rnd">
            <a:solidFill>
              <a:srgbClr val="0067AC"/>
            </a:solidFill>
            <a:round/>
            <a:headEnd/>
            <a:tailEnd/>
          </a:ln>
        </p:spPr>
      </p:pic>
      <p:pic>
        <p:nvPicPr>
          <p:cNvPr id="15396" name="Picture 12"/>
          <p:cNvPicPr>
            <a:picLocks noChangeAspect="1" noChangeArrowheads="1"/>
          </p:cNvPicPr>
          <p:nvPr/>
        </p:nvPicPr>
        <p:blipFill>
          <a:blip r:embed="rId7" cstate="screen"/>
          <a:srcRect/>
          <a:stretch>
            <a:fillRect/>
          </a:stretch>
        </p:blipFill>
        <p:spPr bwMode="auto">
          <a:xfrm>
            <a:off x="7546975" y="1076009"/>
            <a:ext cx="1444625" cy="1236663"/>
          </a:xfrm>
          <a:prstGeom prst="rect">
            <a:avLst/>
          </a:prstGeom>
          <a:noFill/>
          <a:ln w="31750" cap="rnd">
            <a:solidFill>
              <a:srgbClr val="336699"/>
            </a:solidFill>
            <a:round/>
            <a:headEnd/>
            <a:tailEnd/>
          </a:ln>
        </p:spPr>
      </p:pic>
      <p:pic>
        <p:nvPicPr>
          <p:cNvPr id="15397" name="Picture 4"/>
          <p:cNvPicPr>
            <a:picLocks noChangeAspect="1" noChangeArrowheads="1"/>
          </p:cNvPicPr>
          <p:nvPr/>
        </p:nvPicPr>
        <p:blipFill>
          <a:blip r:embed="rId8" cstate="screen"/>
          <a:srcRect/>
          <a:stretch>
            <a:fillRect/>
          </a:stretch>
        </p:blipFill>
        <p:spPr bwMode="auto">
          <a:xfrm>
            <a:off x="3846475" y="1073514"/>
            <a:ext cx="1746250" cy="1286226"/>
          </a:xfrm>
          <a:prstGeom prst="rect">
            <a:avLst/>
          </a:prstGeom>
          <a:noFill/>
          <a:ln w="31750" cap="rnd" algn="ctr">
            <a:solidFill>
              <a:srgbClr val="0067AC"/>
            </a:solidFill>
            <a:round/>
            <a:headEnd/>
            <a:tailEnd/>
          </a:ln>
        </p:spPr>
      </p:pic>
      <p:sp>
        <p:nvSpPr>
          <p:cNvPr id="15398" name="AutoShape 21"/>
          <p:cNvSpPr>
            <a:spLocks noChangeArrowheads="1"/>
          </p:cNvSpPr>
          <p:nvPr/>
        </p:nvSpPr>
        <p:spPr bwMode="auto">
          <a:xfrm flipV="1">
            <a:off x="623888" y="2480947"/>
            <a:ext cx="7924800" cy="779462"/>
          </a:xfrm>
          <a:prstGeom prst="triangle">
            <a:avLst>
              <a:gd name="adj" fmla="val 50000"/>
            </a:avLst>
          </a:prstGeom>
          <a:gradFill rotWithShape="1">
            <a:gsLst>
              <a:gs pos="0">
                <a:srgbClr val="0067AC">
                  <a:alpha val="39998"/>
                </a:srgbClr>
              </a:gs>
              <a:gs pos="100000">
                <a:schemeClr val="bg1"/>
              </a:gs>
            </a:gsLst>
            <a:lin ang="16200000" scaled="1"/>
          </a:gradFill>
          <a:ln w="9525" algn="ctr">
            <a:noFill/>
            <a:miter lim="800000"/>
            <a:headEnd/>
            <a:tailEnd/>
          </a:ln>
        </p:spPr>
        <p:txBody>
          <a:bodyPr wrap="none" anchor="ctr"/>
          <a:lstStyle/>
          <a:p>
            <a:pPr algn="ctr" rtl="0"/>
            <a:endParaRPr lang="en-US" sz="1400" kern="1200" dirty="0">
              <a:solidFill>
                <a:srgbClr val="000000"/>
              </a:solidFill>
              <a:latin typeface="Arial" charset="0"/>
              <a:ea typeface="+mn-ea"/>
              <a:cs typeface="Arial" charset="0"/>
            </a:endParaRPr>
          </a:p>
        </p:txBody>
      </p:sp>
      <p:pic>
        <p:nvPicPr>
          <p:cNvPr id="34818" name="Picture 2" descr="http://quark.natinst.com:9000/qwaf/rootserver/assets/509927?role=preview"/>
          <p:cNvPicPr>
            <a:picLocks noChangeAspect="1" noChangeArrowheads="1"/>
          </p:cNvPicPr>
          <p:nvPr/>
        </p:nvPicPr>
        <p:blipFill>
          <a:blip r:embed="rId9" cstate="screen"/>
          <a:srcRect/>
          <a:stretch>
            <a:fillRect/>
          </a:stretch>
        </p:blipFill>
        <p:spPr bwMode="auto">
          <a:xfrm>
            <a:off x="228600" y="1083217"/>
            <a:ext cx="1600200" cy="1288192"/>
          </a:xfrm>
          <a:prstGeom prst="rect">
            <a:avLst/>
          </a:prstGeom>
          <a:solidFill>
            <a:srgbClr val="FFFFFF">
              <a:shade val="85000"/>
            </a:srgbClr>
          </a:solidFill>
          <a:ln w="38100"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TextBox 28"/>
          <p:cNvSpPr txBox="1"/>
          <p:nvPr/>
        </p:nvSpPr>
        <p:spPr>
          <a:xfrm>
            <a:off x="289560" y="777155"/>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Data Flow</a:t>
            </a:r>
          </a:p>
        </p:txBody>
      </p:sp>
      <p:sp>
        <p:nvSpPr>
          <p:cNvPr id="32" name="TextBox 31"/>
          <p:cNvSpPr txBox="1"/>
          <p:nvPr/>
        </p:nvSpPr>
        <p:spPr>
          <a:xfrm>
            <a:off x="2118360" y="774393"/>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C Code</a:t>
            </a:r>
          </a:p>
        </p:txBody>
      </p:sp>
      <p:sp>
        <p:nvSpPr>
          <p:cNvPr id="33" name="TextBox 32"/>
          <p:cNvSpPr txBox="1"/>
          <p:nvPr/>
        </p:nvSpPr>
        <p:spPr>
          <a:xfrm>
            <a:off x="3870960" y="788041"/>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Textual Math</a:t>
            </a:r>
          </a:p>
        </p:txBody>
      </p:sp>
      <p:sp>
        <p:nvSpPr>
          <p:cNvPr id="34" name="TextBox 33"/>
          <p:cNvSpPr txBox="1"/>
          <p:nvPr/>
        </p:nvSpPr>
        <p:spPr>
          <a:xfrm>
            <a:off x="5852160" y="788041"/>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Simulation</a:t>
            </a:r>
          </a:p>
        </p:txBody>
      </p:sp>
      <p:sp>
        <p:nvSpPr>
          <p:cNvPr id="35" name="TextBox 34"/>
          <p:cNvSpPr txBox="1"/>
          <p:nvPr/>
        </p:nvSpPr>
        <p:spPr>
          <a:xfrm>
            <a:off x="7528560" y="788041"/>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Statechart</a:t>
            </a:r>
          </a:p>
        </p:txBody>
      </p:sp>
      <p:sp>
        <p:nvSpPr>
          <p:cNvPr id="40" name="TextBox 39"/>
          <p:cNvSpPr txBox="1"/>
          <p:nvPr/>
        </p:nvSpPr>
        <p:spPr>
          <a:xfrm>
            <a:off x="2950028" y="4973964"/>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Real-Time</a:t>
            </a:r>
          </a:p>
        </p:txBody>
      </p:sp>
      <p:sp>
        <p:nvSpPr>
          <p:cNvPr id="41" name="TextBox 40"/>
          <p:cNvSpPr txBox="1"/>
          <p:nvPr/>
        </p:nvSpPr>
        <p:spPr>
          <a:xfrm>
            <a:off x="4724400" y="4950540"/>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FPGA</a:t>
            </a:r>
          </a:p>
        </p:txBody>
      </p:sp>
      <p:sp>
        <p:nvSpPr>
          <p:cNvPr id="42" name="TextBox 41"/>
          <p:cNvSpPr txBox="1"/>
          <p:nvPr/>
        </p:nvSpPr>
        <p:spPr>
          <a:xfrm>
            <a:off x="6477000" y="4951638"/>
            <a:ext cx="16002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Microprocessors</a:t>
            </a:r>
          </a:p>
        </p:txBody>
      </p:sp>
      <p:sp>
        <p:nvSpPr>
          <p:cNvPr id="44" name="TextBox 43"/>
          <p:cNvSpPr txBox="1"/>
          <p:nvPr/>
        </p:nvSpPr>
        <p:spPr>
          <a:xfrm>
            <a:off x="1143000" y="4950540"/>
            <a:ext cx="1371600" cy="307777"/>
          </a:xfrm>
          <a:prstGeom prst="rect">
            <a:avLst/>
          </a:prstGeom>
          <a:noFill/>
        </p:spPr>
        <p:txBody>
          <a:bodyPr wrap="square" rtlCol="0">
            <a:spAutoFit/>
          </a:bodyPr>
          <a:lstStyle/>
          <a:p>
            <a:pPr algn="ctr" rtl="0"/>
            <a:r>
              <a:rPr lang="en-US" sz="1400" kern="1200" dirty="0">
                <a:solidFill>
                  <a:srgbClr val="000000"/>
                </a:solidFill>
                <a:latin typeface="Arial" pitchFamily="34" charset="0"/>
                <a:ea typeface="+mn-ea"/>
                <a:cs typeface="Arial" pitchFamily="34" charset="0"/>
              </a:rPr>
              <a:t>Desktop</a:t>
            </a:r>
          </a:p>
        </p:txBody>
      </p:sp>
      <p:pic>
        <p:nvPicPr>
          <p:cNvPr id="83970" name="Picture 2" descr="http://quark.natinst.com:9000/qwaf/rootserver/assets/284119?role=preview"/>
          <p:cNvPicPr>
            <a:picLocks noChangeAspect="1" noChangeArrowheads="1"/>
          </p:cNvPicPr>
          <p:nvPr/>
        </p:nvPicPr>
        <p:blipFill>
          <a:blip r:embed="rId10" cstate="screen"/>
          <a:srcRect/>
          <a:stretch>
            <a:fillRect/>
          </a:stretch>
        </p:blipFill>
        <p:spPr bwMode="auto">
          <a:xfrm>
            <a:off x="1524000" y="5255340"/>
            <a:ext cx="533400" cy="753036"/>
          </a:xfrm>
          <a:prstGeom prst="rect">
            <a:avLst/>
          </a:prstGeom>
          <a:noFill/>
        </p:spPr>
      </p:pic>
      <p:grpSp>
        <p:nvGrpSpPr>
          <p:cNvPr id="3" name="Group 35"/>
          <p:cNvGrpSpPr/>
          <p:nvPr/>
        </p:nvGrpSpPr>
        <p:grpSpPr>
          <a:xfrm>
            <a:off x="2082576" y="1157392"/>
            <a:ext cx="1567064" cy="1098852"/>
            <a:chOff x="3591760" y="1899745"/>
            <a:chExt cx="2779674" cy="2155246"/>
          </a:xfrm>
        </p:grpSpPr>
        <p:pic>
          <p:nvPicPr>
            <p:cNvPr id="37" name="Picture 2"/>
            <p:cNvPicPr>
              <a:picLocks noChangeAspect="1" noChangeArrowheads="1"/>
            </p:cNvPicPr>
            <p:nvPr/>
          </p:nvPicPr>
          <p:blipFill>
            <a:blip r:embed="rId11" cstate="screen"/>
            <a:srcRect/>
            <a:stretch>
              <a:fillRect/>
            </a:stretch>
          </p:blipFill>
          <p:spPr bwMode="auto">
            <a:xfrm>
              <a:off x="6047584" y="2819400"/>
              <a:ext cx="323850" cy="352425"/>
            </a:xfrm>
            <a:prstGeom prst="rect">
              <a:avLst/>
            </a:prstGeom>
            <a:noFill/>
            <a:ln w="9525">
              <a:noFill/>
              <a:miter lim="800000"/>
              <a:headEnd/>
              <a:tailEnd/>
            </a:ln>
            <a:effectLst/>
          </p:spPr>
        </p:pic>
        <p:sp>
          <p:nvSpPr>
            <p:cNvPr id="39" name="Isosceles Triangle 38"/>
            <p:cNvSpPr/>
            <p:nvPr/>
          </p:nvSpPr>
          <p:spPr bwMode="auto">
            <a:xfrm rot="5400000">
              <a:off x="4853301" y="2586635"/>
              <a:ext cx="1905000" cy="732800"/>
            </a:xfrm>
            <a:prstGeom prst="triangle">
              <a:avLst/>
            </a:prstGeom>
            <a:solidFill>
              <a:schemeClr val="accent3">
                <a:lumMod val="85000"/>
                <a:alpha val="47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rtl="0" eaLnBrk="0" fontAlgn="base" hangingPunct="0">
                <a:spcBef>
                  <a:spcPct val="0"/>
                </a:spcBef>
                <a:spcAft>
                  <a:spcPct val="0"/>
                </a:spcAft>
              </a:pPr>
              <a:endParaRPr lang="en-US" sz="1400" kern="1200" dirty="0">
                <a:solidFill>
                  <a:srgbClr val="000000"/>
                </a:solidFill>
                <a:latin typeface="Arial" pitchFamily="34" charset="0"/>
                <a:ea typeface="+mn-ea"/>
                <a:cs typeface="Arial" pitchFamily="34" charset="0"/>
              </a:endParaRPr>
            </a:p>
          </p:txBody>
        </p:sp>
        <p:pic>
          <p:nvPicPr>
            <p:cNvPr id="38" name="Picture 3"/>
            <p:cNvPicPr>
              <a:picLocks noChangeAspect="1" noChangeArrowheads="1"/>
            </p:cNvPicPr>
            <p:nvPr/>
          </p:nvPicPr>
          <p:blipFill>
            <a:blip r:embed="rId12" cstate="screen"/>
            <a:srcRect/>
            <a:stretch>
              <a:fillRect/>
            </a:stretch>
          </p:blipFill>
          <p:spPr bwMode="auto">
            <a:xfrm>
              <a:off x="3591760" y="1899745"/>
              <a:ext cx="1824236" cy="2155246"/>
            </a:xfrm>
            <a:prstGeom prst="rect">
              <a:avLst/>
            </a:prstGeom>
            <a:noFill/>
            <a:ln w="9525">
              <a:solidFill>
                <a:schemeClr val="tx2"/>
              </a:solidFill>
              <a:miter lim="800000"/>
              <a:headEnd/>
              <a:tailEnd/>
            </a:ln>
            <a:effectLst/>
          </p:spPr>
        </p:pic>
      </p:grpSp>
      <p:sp>
        <p:nvSpPr>
          <p:cNvPr id="45" name="Rectangle 44"/>
          <p:cNvSpPr/>
          <p:nvPr/>
        </p:nvSpPr>
        <p:spPr bwMode="auto">
          <a:xfrm>
            <a:off x="2014184" y="1064340"/>
            <a:ext cx="1670712" cy="1276064"/>
          </a:xfrm>
          <a:prstGeom prst="rect">
            <a:avLst/>
          </a:prstGeom>
          <a:noFill/>
          <a:ln w="38100" cap="flat" cmpd="sng" algn="ctr">
            <a:solidFill>
              <a:srgbClr val="0060A8"/>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rtl="0" eaLnBrk="0" fontAlgn="base" hangingPunct="0">
              <a:spcBef>
                <a:spcPct val="0"/>
              </a:spcBef>
              <a:spcAft>
                <a:spcPct val="0"/>
              </a:spcAft>
            </a:pPr>
            <a:endParaRPr lang="en-US" sz="1400" kern="1200" dirty="0">
              <a:solidFill>
                <a:srgbClr val="000000"/>
              </a:solidFill>
              <a:latin typeface="Arial" pitchFamily="34" charset="0"/>
              <a:ea typeface="+mn-ea"/>
              <a:cs typeface="Arial" pitchFamily="34" charset="0"/>
            </a:endParaRPr>
          </a:p>
        </p:txBody>
      </p:sp>
      <p:pic>
        <p:nvPicPr>
          <p:cNvPr id="36" name="Picture 35" descr="LabVIEW_Logo_Horizontal_4c.jpg"/>
          <p:cNvPicPr>
            <a:picLocks noChangeAspect="1"/>
          </p:cNvPicPr>
          <p:nvPr/>
        </p:nvPicPr>
        <p:blipFill>
          <a:blip r:embed="rId13" cstate="screen"/>
          <a:stretch>
            <a:fillRect/>
          </a:stretch>
        </p:blipFill>
        <p:spPr>
          <a:xfrm>
            <a:off x="1771650" y="2988390"/>
            <a:ext cx="5672709" cy="1200150"/>
          </a:xfrm>
          <a:prstGeom prst="rect">
            <a:avLst/>
          </a:prstGeom>
        </p:spPr>
      </p:pic>
      <p:sp>
        <p:nvSpPr>
          <p:cNvPr id="31" name="Title 1"/>
          <p:cNvSpPr txBox="1">
            <a:spLocks/>
          </p:cNvSpPr>
          <p:nvPr/>
        </p:nvSpPr>
        <p:spPr>
          <a:xfrm>
            <a:off x="429691" y="54341"/>
            <a:ext cx="8170003" cy="964092"/>
          </a:xfrm>
          <a:prstGeom prst="rect">
            <a:avLst/>
          </a:prstGeom>
        </p:spPr>
        <p:txBody>
          <a:bodyPr/>
          <a:lstStyle/>
          <a:p>
            <a:pPr marL="0" marR="0" lvl="0" indent="0" algn="ctr" defTabSz="457174"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100" normalizeH="0" baseline="0" noProof="0" dirty="0" smtClean="0">
                <a:ln>
                  <a:noFill/>
                </a:ln>
                <a:solidFill>
                  <a:schemeClr val="accent1"/>
                </a:solidFill>
                <a:effectLst/>
                <a:uLnTx/>
                <a:uFillTx/>
                <a:latin typeface="+mn-lt"/>
                <a:ea typeface="+mj-ea"/>
                <a:cs typeface="Arial"/>
              </a:rPr>
              <a:t>Models of Computation</a:t>
            </a:r>
            <a:endParaRPr kumimoji="0" lang="en-US" sz="3200" b="0" i="0" u="none" strike="noStrike" kern="1200" cap="none" spc="-100" normalizeH="0" baseline="0" noProof="0" dirty="0">
              <a:ln>
                <a:noFill/>
              </a:ln>
              <a:solidFill>
                <a:schemeClr val="accent1"/>
              </a:solidFill>
              <a:effectLst/>
              <a:uLnTx/>
              <a:uFillTx/>
              <a:latin typeface="+mn-lt"/>
              <a:ea typeface="+mj-ea"/>
              <a:cs typeface="Aria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516746" y="2084593"/>
            <a:ext cx="8149499" cy="3431304"/>
          </a:xfrm>
          <a:prstGeom prst="roundRect">
            <a:avLst>
              <a:gd name="adj" fmla="val 5415"/>
            </a:avLst>
          </a:prstGeom>
          <a:solidFill>
            <a:srgbClr val="D8D8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Rounded Rectangle 110"/>
          <p:cNvSpPr/>
          <p:nvPr/>
        </p:nvSpPr>
        <p:spPr>
          <a:xfrm>
            <a:off x="640080" y="2697480"/>
            <a:ext cx="5029200" cy="2712720"/>
          </a:xfrm>
          <a:prstGeom prst="roundRect">
            <a:avLst>
              <a:gd name="adj" fmla="val 9364"/>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3" name="Group 31"/>
          <p:cNvGrpSpPr/>
          <p:nvPr/>
        </p:nvGrpSpPr>
        <p:grpSpPr>
          <a:xfrm>
            <a:off x="516180" y="1415853"/>
            <a:ext cx="8150631" cy="1180351"/>
            <a:chOff x="1254422" y="743183"/>
            <a:chExt cx="6896100" cy="952267"/>
          </a:xfrm>
        </p:grpSpPr>
        <p:sp>
          <p:nvSpPr>
            <p:cNvPr id="109" name="Round Same Side Corner Rectangle 108"/>
            <p:cNvSpPr/>
            <p:nvPr/>
          </p:nvSpPr>
          <p:spPr>
            <a:xfrm>
              <a:off x="1255779" y="743183"/>
              <a:ext cx="6893387" cy="950150"/>
            </a:xfrm>
            <a:prstGeom prst="round2Same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0" name="Straight Connector 109"/>
            <p:cNvCxnSpPr/>
            <p:nvPr/>
          </p:nvCxnSpPr>
          <p:spPr>
            <a:xfrm>
              <a:off x="1254422" y="1695450"/>
              <a:ext cx="6896100" cy="0"/>
            </a:xfrm>
            <a:prstGeom prst="line">
              <a:avLst/>
            </a:prstGeom>
            <a:ln w="6350">
              <a:solidFill>
                <a:srgbClr val="7B7B7B"/>
              </a:solidFill>
            </a:ln>
            <a:effectLst/>
          </p:spPr>
          <p:style>
            <a:lnRef idx="2">
              <a:schemeClr val="accent1"/>
            </a:lnRef>
            <a:fillRef idx="0">
              <a:schemeClr val="accent1"/>
            </a:fillRef>
            <a:effectRef idx="1">
              <a:schemeClr val="accent1"/>
            </a:effectRef>
            <a:fontRef idx="minor">
              <a:schemeClr val="tx1"/>
            </a:fontRef>
          </p:style>
        </p:cxnSp>
      </p:grpSp>
      <p:cxnSp>
        <p:nvCxnSpPr>
          <p:cNvPr id="33" name="Straight Arrow Connector 32"/>
          <p:cNvCxnSpPr/>
          <p:nvPr/>
        </p:nvCxnSpPr>
        <p:spPr>
          <a:xfrm>
            <a:off x="2651054" y="3841466"/>
            <a:ext cx="942980"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4" name="Straight Arrow Connector 33"/>
          <p:cNvCxnSpPr/>
          <p:nvPr/>
        </p:nvCxnSpPr>
        <p:spPr>
          <a:xfrm>
            <a:off x="5480509" y="4042777"/>
            <a:ext cx="972101"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a:off x="5473004" y="3630618"/>
            <a:ext cx="984270"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6" name="Straight Arrow Connector 35"/>
          <p:cNvCxnSpPr/>
          <p:nvPr/>
        </p:nvCxnSpPr>
        <p:spPr>
          <a:xfrm>
            <a:off x="5442983" y="3218460"/>
            <a:ext cx="1007976"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7" name="Straight Arrow Connector 36"/>
          <p:cNvCxnSpPr/>
          <p:nvPr/>
        </p:nvCxnSpPr>
        <p:spPr>
          <a:xfrm>
            <a:off x="5465499" y="4462807"/>
            <a:ext cx="1000471"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sp>
        <p:nvSpPr>
          <p:cNvPr id="38" name="Rounded Rectangle 37"/>
          <p:cNvSpPr/>
          <p:nvPr/>
        </p:nvSpPr>
        <p:spPr>
          <a:xfrm>
            <a:off x="6450537" y="3042880"/>
            <a:ext cx="2000583"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smtClean="0">
                <a:solidFill>
                  <a:srgbClr val="333333"/>
                </a:solidFill>
              </a:rPr>
              <a:t>Analogue </a:t>
            </a:r>
            <a:r>
              <a:rPr lang="en-US" sz="1400" dirty="0">
                <a:solidFill>
                  <a:srgbClr val="333333"/>
                </a:solidFill>
              </a:rPr>
              <a:t>Input</a:t>
            </a:r>
          </a:p>
        </p:txBody>
      </p:sp>
      <p:sp>
        <p:nvSpPr>
          <p:cNvPr id="39" name="Rounded Rectangle 38"/>
          <p:cNvSpPr/>
          <p:nvPr/>
        </p:nvSpPr>
        <p:spPr>
          <a:xfrm>
            <a:off x="6450537" y="3458143"/>
            <a:ext cx="2000582"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smtClean="0">
                <a:solidFill>
                  <a:srgbClr val="333333"/>
                </a:solidFill>
              </a:rPr>
              <a:t>Analogue </a:t>
            </a:r>
            <a:r>
              <a:rPr lang="en-US" sz="1400" dirty="0">
                <a:solidFill>
                  <a:srgbClr val="333333"/>
                </a:solidFill>
              </a:rPr>
              <a:t>Output</a:t>
            </a:r>
          </a:p>
        </p:txBody>
      </p:sp>
      <p:sp>
        <p:nvSpPr>
          <p:cNvPr id="40" name="Rounded Rectangle 39"/>
          <p:cNvSpPr/>
          <p:nvPr/>
        </p:nvSpPr>
        <p:spPr>
          <a:xfrm>
            <a:off x="6450537" y="3873406"/>
            <a:ext cx="2000583"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rPr>
              <a:t>Digital I/O</a:t>
            </a:r>
          </a:p>
        </p:txBody>
      </p:sp>
      <p:sp>
        <p:nvSpPr>
          <p:cNvPr id="41" name="Rounded Rectangle 40"/>
          <p:cNvSpPr/>
          <p:nvPr/>
        </p:nvSpPr>
        <p:spPr>
          <a:xfrm>
            <a:off x="6450537" y="4288668"/>
            <a:ext cx="2000582" cy="328399"/>
          </a:xfrm>
          <a:prstGeom prst="roundRect">
            <a:avLst>
              <a:gd name="adj" fmla="val 195"/>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rPr>
              <a:t>Custom I/O</a:t>
            </a:r>
          </a:p>
        </p:txBody>
      </p:sp>
      <p:grpSp>
        <p:nvGrpSpPr>
          <p:cNvPr id="4" name="Group 41"/>
          <p:cNvGrpSpPr/>
          <p:nvPr/>
        </p:nvGrpSpPr>
        <p:grpSpPr>
          <a:xfrm>
            <a:off x="2585191" y="3212924"/>
            <a:ext cx="108075" cy="1243278"/>
            <a:chOff x="2961657" y="2236535"/>
            <a:chExt cx="308593" cy="927100"/>
          </a:xfrm>
        </p:grpSpPr>
        <p:cxnSp>
          <p:nvCxnSpPr>
            <p:cNvPr id="102" name="Straight Arrow Connector 101"/>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3" name="Straight Arrow Connector 102"/>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4" name="Straight Arrow Connector 103"/>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5" name="Straight Arrow Connector 104"/>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6" name="Straight Arrow Connector 105"/>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7" name="Straight Arrow Connector 10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8" name="Straight Arrow Connector 107"/>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5" name="Group 42"/>
          <p:cNvGrpSpPr/>
          <p:nvPr/>
        </p:nvGrpSpPr>
        <p:grpSpPr>
          <a:xfrm rot="16200000">
            <a:off x="1677129" y="4105276"/>
            <a:ext cx="113343" cy="1185506"/>
            <a:chOff x="2961655" y="2236535"/>
            <a:chExt cx="308595" cy="927100"/>
          </a:xfrm>
        </p:grpSpPr>
        <p:cxnSp>
          <p:nvCxnSpPr>
            <p:cNvPr id="95" name="Straight Arrow Connector 94"/>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6" name="Straight Arrow Connector 95"/>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7" name="Straight Arrow Connector 96"/>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8" name="Straight Arrow Connector 97"/>
            <p:cNvCxnSpPr/>
            <p:nvPr/>
          </p:nvCxnSpPr>
          <p:spPr>
            <a:xfrm>
              <a:off x="2961658"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9" name="Straight Arrow Connector 98"/>
            <p:cNvCxnSpPr/>
            <p:nvPr/>
          </p:nvCxnSpPr>
          <p:spPr>
            <a:xfrm>
              <a:off x="2961658" y="285460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0" name="Straight Arrow Connector 99"/>
            <p:cNvCxnSpPr/>
            <p:nvPr/>
          </p:nvCxnSpPr>
          <p:spPr>
            <a:xfrm>
              <a:off x="2961655"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2961658" y="3009116"/>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6" name="Group 43"/>
          <p:cNvGrpSpPr/>
          <p:nvPr/>
        </p:nvGrpSpPr>
        <p:grpSpPr>
          <a:xfrm rot="16200000">
            <a:off x="1677130" y="2357915"/>
            <a:ext cx="113344" cy="1185506"/>
            <a:chOff x="2961655" y="2236535"/>
            <a:chExt cx="308595" cy="927100"/>
          </a:xfrm>
        </p:grpSpPr>
        <p:cxnSp>
          <p:nvCxnSpPr>
            <p:cNvPr id="88" name="Straight Arrow Connector 87"/>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9" name="Straight Arrow Connector 88"/>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0" name="Straight Arrow Connector 89"/>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1" name="Straight Arrow Connector 90"/>
            <p:cNvCxnSpPr/>
            <p:nvPr/>
          </p:nvCxnSpPr>
          <p:spPr>
            <a:xfrm>
              <a:off x="2961658"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2" name="Straight Arrow Connector 91"/>
            <p:cNvCxnSpPr/>
            <p:nvPr/>
          </p:nvCxnSpPr>
          <p:spPr>
            <a:xfrm>
              <a:off x="2961658" y="3009118"/>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3" name="Straight Arrow Connector 92"/>
            <p:cNvCxnSpPr/>
            <p:nvPr/>
          </p:nvCxnSpPr>
          <p:spPr>
            <a:xfrm>
              <a:off x="2961655"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4" name="Straight Arrow Connector 93"/>
            <p:cNvCxnSpPr/>
            <p:nvPr/>
          </p:nvCxnSpPr>
          <p:spPr>
            <a:xfrm>
              <a:off x="2961658" y="285460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7" name="Group 44"/>
          <p:cNvGrpSpPr/>
          <p:nvPr/>
        </p:nvGrpSpPr>
        <p:grpSpPr>
          <a:xfrm>
            <a:off x="776441" y="3212924"/>
            <a:ext cx="108075" cy="1243278"/>
            <a:chOff x="2961657" y="2236535"/>
            <a:chExt cx="308593" cy="927100"/>
          </a:xfrm>
        </p:grpSpPr>
        <p:cxnSp>
          <p:nvCxnSpPr>
            <p:cNvPr id="81" name="Straight Arrow Connector 80"/>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2" name="Straight Arrow Connector 81"/>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3" name="Straight Arrow Connector 82"/>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4" name="Straight Arrow Connector 83"/>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5" name="Straight Arrow Connector 84"/>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6" name="Straight Arrow Connector 85"/>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7" name="Straight Arrow Connector 8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8" name="Group 45"/>
          <p:cNvGrpSpPr/>
          <p:nvPr/>
        </p:nvGrpSpPr>
        <p:grpSpPr>
          <a:xfrm>
            <a:off x="5392130" y="3212924"/>
            <a:ext cx="108075" cy="1243278"/>
            <a:chOff x="2961657" y="2236535"/>
            <a:chExt cx="308593" cy="927100"/>
          </a:xfrm>
        </p:grpSpPr>
        <p:cxnSp>
          <p:nvCxnSpPr>
            <p:cNvPr id="74" name="Straight Arrow Connector 73"/>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5" name="Straight Arrow Connector 74"/>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6" name="Straight Arrow Connector 75"/>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7" name="Straight Arrow Connector 7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8" name="Straight Arrow Connector 77"/>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9" name="Straight Arrow Connector 78"/>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0" name="Straight Arrow Connector 79"/>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9" name="Group 46"/>
          <p:cNvGrpSpPr/>
          <p:nvPr/>
        </p:nvGrpSpPr>
        <p:grpSpPr>
          <a:xfrm rot="16200000">
            <a:off x="4484068" y="4105276"/>
            <a:ext cx="113343" cy="1185506"/>
            <a:chOff x="2961655" y="2236535"/>
            <a:chExt cx="308595" cy="927100"/>
          </a:xfrm>
        </p:grpSpPr>
        <p:cxnSp>
          <p:nvCxnSpPr>
            <p:cNvPr id="67" name="Straight Arrow Connector 66"/>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8" name="Straight Arrow Connector 67"/>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9" name="Straight Arrow Connector 68"/>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0" name="Straight Arrow Connector 69"/>
            <p:cNvCxnSpPr/>
            <p:nvPr/>
          </p:nvCxnSpPr>
          <p:spPr>
            <a:xfrm>
              <a:off x="2961658" y="2700085"/>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1" name="Straight Arrow Connector 70"/>
            <p:cNvCxnSpPr/>
            <p:nvPr/>
          </p:nvCxnSpPr>
          <p:spPr>
            <a:xfrm>
              <a:off x="2961658" y="300912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2" name="Straight Arrow Connector 71"/>
            <p:cNvCxnSpPr/>
            <p:nvPr/>
          </p:nvCxnSpPr>
          <p:spPr>
            <a:xfrm>
              <a:off x="2961655" y="2545568"/>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2961658" y="2854603"/>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10" name="Group 47"/>
          <p:cNvGrpSpPr/>
          <p:nvPr/>
        </p:nvGrpSpPr>
        <p:grpSpPr>
          <a:xfrm rot="16200000">
            <a:off x="4484070" y="2357929"/>
            <a:ext cx="113343" cy="1185506"/>
            <a:chOff x="2961655" y="2236535"/>
            <a:chExt cx="308595" cy="927100"/>
          </a:xfrm>
        </p:grpSpPr>
        <p:cxnSp>
          <p:nvCxnSpPr>
            <p:cNvPr id="60" name="Straight Arrow Connector 59"/>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1" name="Straight Arrow Connector 60"/>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2" name="Straight Arrow Connector 61"/>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3" name="Straight Arrow Connector 62"/>
            <p:cNvCxnSpPr/>
            <p:nvPr/>
          </p:nvCxnSpPr>
          <p:spPr>
            <a:xfrm>
              <a:off x="2961658"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4" name="Straight Arrow Connector 63"/>
            <p:cNvCxnSpPr/>
            <p:nvPr/>
          </p:nvCxnSpPr>
          <p:spPr>
            <a:xfrm>
              <a:off x="2961658" y="285460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5" name="Straight Arrow Connector 64"/>
            <p:cNvCxnSpPr/>
            <p:nvPr/>
          </p:nvCxnSpPr>
          <p:spPr>
            <a:xfrm>
              <a:off x="2961655"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6" name="Straight Arrow Connector 65"/>
            <p:cNvCxnSpPr/>
            <p:nvPr/>
          </p:nvCxnSpPr>
          <p:spPr>
            <a:xfrm>
              <a:off x="2961658" y="3009116"/>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11" name="Group 48"/>
          <p:cNvGrpSpPr/>
          <p:nvPr/>
        </p:nvGrpSpPr>
        <p:grpSpPr>
          <a:xfrm>
            <a:off x="3583380" y="3212924"/>
            <a:ext cx="108075" cy="1243278"/>
            <a:chOff x="2961657" y="2236535"/>
            <a:chExt cx="308593" cy="927100"/>
          </a:xfrm>
        </p:grpSpPr>
        <p:cxnSp>
          <p:nvCxnSpPr>
            <p:cNvPr id="53" name="Straight Arrow Connector 52"/>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4" name="Straight Arrow Connector 53"/>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5" name="Straight Arrow Connector 54"/>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6" name="Straight Arrow Connector 55"/>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7" name="Straight Arrow Connector 56"/>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8" name="Straight Arrow Connector 57"/>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9" name="Straight Arrow Connector 58"/>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sp>
        <p:nvSpPr>
          <p:cNvPr id="51" name="Rounded Rectangle 50"/>
          <p:cNvSpPr/>
          <p:nvPr/>
        </p:nvSpPr>
        <p:spPr>
          <a:xfrm>
            <a:off x="884605" y="3005546"/>
            <a:ext cx="1704582" cy="1623972"/>
          </a:xfrm>
          <a:prstGeom prst="roundRect">
            <a:avLst>
              <a:gd name="adj" fmla="val 10062"/>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rPr>
              <a:t>Processor</a:t>
            </a:r>
          </a:p>
        </p:txBody>
      </p:sp>
      <p:sp>
        <p:nvSpPr>
          <p:cNvPr id="52" name="Rounded Rectangle 51"/>
          <p:cNvSpPr/>
          <p:nvPr/>
        </p:nvSpPr>
        <p:spPr>
          <a:xfrm>
            <a:off x="3691545" y="3005546"/>
            <a:ext cx="1704582" cy="1623972"/>
          </a:xfrm>
          <a:prstGeom prst="roundRect">
            <a:avLst>
              <a:gd name="adj" fmla="val 10062"/>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rPr>
              <a:t>FPGA</a:t>
            </a:r>
          </a:p>
        </p:txBody>
      </p:sp>
      <p:sp>
        <p:nvSpPr>
          <p:cNvPr id="2" name="Title 1"/>
          <p:cNvSpPr>
            <a:spLocks noGrp="1"/>
          </p:cNvSpPr>
          <p:nvPr>
            <p:ph type="title"/>
          </p:nvPr>
        </p:nvSpPr>
        <p:spPr/>
        <p:txBody>
          <a:bodyPr/>
          <a:lstStyle/>
          <a:p>
            <a:r>
              <a:rPr lang="en-US" dirty="0" smtClean="0"/>
              <a:t>myRIO: what is the operating system?</a:t>
            </a:r>
            <a:endParaRPr lang="en-US" dirty="0"/>
          </a:p>
        </p:txBody>
      </p:sp>
      <p:pic>
        <p:nvPicPr>
          <p:cNvPr id="25" name="Picture 24"/>
          <p:cNvPicPr>
            <a:picLocks noChangeAspect="1"/>
          </p:cNvPicPr>
          <p:nvPr/>
        </p:nvPicPr>
        <p:blipFill>
          <a:blip r:embed="rId3" cstate="screen"/>
          <a:stretch>
            <a:fillRect/>
          </a:stretch>
        </p:blipFill>
        <p:spPr>
          <a:xfrm>
            <a:off x="3121384" y="1460389"/>
            <a:ext cx="2940559" cy="1054037"/>
          </a:xfrm>
          <a:prstGeom prst="rect">
            <a:avLst/>
          </a:prstGeom>
        </p:spPr>
      </p:pic>
      <p:sp>
        <p:nvSpPr>
          <p:cNvPr id="27" name="TextBox 26"/>
          <p:cNvSpPr txBox="1"/>
          <p:nvPr/>
        </p:nvSpPr>
        <p:spPr>
          <a:xfrm>
            <a:off x="2703345" y="3476519"/>
            <a:ext cx="1041400" cy="307777"/>
          </a:xfrm>
          <a:prstGeom prst="rect">
            <a:avLst/>
          </a:prstGeom>
          <a:noFill/>
        </p:spPr>
        <p:txBody>
          <a:bodyPr wrap="square" rtlCol="0">
            <a:spAutoFit/>
          </a:bodyPr>
          <a:lstStyle/>
          <a:p>
            <a:pPr defTabSz="457174"/>
            <a:r>
              <a:rPr lang="en-US" sz="1400" b="1" dirty="0" smtClean="0">
                <a:solidFill>
                  <a:srgbClr val="0066A0"/>
                </a:solidFill>
              </a:rPr>
              <a:t>PCI Bus</a:t>
            </a:r>
            <a:endParaRPr lang="en-US" sz="1400" b="1" dirty="0">
              <a:solidFill>
                <a:srgbClr val="0066A0"/>
              </a:solidFill>
            </a:endParaRPr>
          </a:p>
        </p:txBody>
      </p:sp>
      <p:sp>
        <p:nvSpPr>
          <p:cNvPr id="28" name="TextBox 27"/>
          <p:cNvSpPr txBox="1"/>
          <p:nvPr/>
        </p:nvSpPr>
        <p:spPr>
          <a:xfrm>
            <a:off x="2698915" y="3466688"/>
            <a:ext cx="1041400" cy="307777"/>
          </a:xfrm>
          <a:prstGeom prst="rect">
            <a:avLst/>
          </a:prstGeom>
          <a:noFill/>
        </p:spPr>
        <p:txBody>
          <a:bodyPr wrap="square" rtlCol="0">
            <a:spAutoFit/>
          </a:bodyPr>
          <a:lstStyle/>
          <a:p>
            <a:pPr defTabSz="457174"/>
            <a:r>
              <a:rPr lang="en-US" sz="1400" b="1" dirty="0" smtClean="0">
                <a:solidFill>
                  <a:schemeClr val="bg1"/>
                </a:solidFill>
              </a:rPr>
              <a:t>AXI Bus</a:t>
            </a:r>
            <a:endParaRPr lang="en-US" sz="1400" b="1" dirty="0">
              <a:solidFill>
                <a:schemeClr val="bg1"/>
              </a:solidFill>
            </a:endParaRPr>
          </a:p>
        </p:txBody>
      </p:sp>
      <p:sp>
        <p:nvSpPr>
          <p:cNvPr id="112" name="TextBox 111"/>
          <p:cNvSpPr txBox="1"/>
          <p:nvPr/>
        </p:nvSpPr>
        <p:spPr>
          <a:xfrm>
            <a:off x="1645920" y="5044440"/>
            <a:ext cx="2956560" cy="338554"/>
          </a:xfrm>
          <a:prstGeom prst="rect">
            <a:avLst/>
          </a:prstGeom>
          <a:noFill/>
        </p:spPr>
        <p:txBody>
          <a:bodyPr wrap="square" rtlCol="0">
            <a:spAutoFit/>
          </a:bodyPr>
          <a:lstStyle/>
          <a:p>
            <a:pPr algn="ctr"/>
            <a:r>
              <a:rPr lang="en-GB" sz="1600" b="1" dirty="0" smtClean="0">
                <a:solidFill>
                  <a:schemeClr val="bg1"/>
                </a:solidFill>
              </a:rPr>
              <a:t>Single System on Chip</a:t>
            </a:r>
            <a:endParaRPr lang="en-GB" sz="16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35" y="157577"/>
            <a:ext cx="8170003" cy="964092"/>
          </a:xfrm>
        </p:spPr>
        <p:txBody>
          <a:bodyPr/>
          <a:lstStyle/>
          <a:p>
            <a:r>
              <a:rPr lang="en-US" dirty="0" smtClean="0"/>
              <a:t>NI Linux Real-Time</a:t>
            </a:r>
            <a:endParaRPr lang="en-US" dirty="0"/>
          </a:p>
        </p:txBody>
      </p:sp>
      <p:sp>
        <p:nvSpPr>
          <p:cNvPr id="3" name="Content Placeholder 2"/>
          <p:cNvSpPr>
            <a:spLocks noGrp="1"/>
          </p:cNvSpPr>
          <p:nvPr>
            <p:ph idx="1"/>
          </p:nvPr>
        </p:nvSpPr>
        <p:spPr>
          <a:xfrm>
            <a:off x="440200" y="1253623"/>
            <a:ext cx="8174242" cy="4448069"/>
          </a:xfrm>
        </p:spPr>
        <p:txBody>
          <a:bodyPr>
            <a:normAutofit/>
          </a:bodyPr>
          <a:lstStyle/>
          <a:p>
            <a:r>
              <a:rPr lang="en-US" sz="2000" dirty="0" smtClean="0"/>
              <a:t>Unlock </a:t>
            </a:r>
            <a:r>
              <a:rPr lang="en-US" sz="2000" dirty="0"/>
              <a:t>the vast Linux </a:t>
            </a:r>
            <a:r>
              <a:rPr lang="en-US" sz="2000" b="1" dirty="0" smtClean="0">
                <a:solidFill>
                  <a:schemeClr val="accent1"/>
                </a:solidFill>
              </a:rPr>
              <a:t>ecosystem</a:t>
            </a:r>
            <a:endParaRPr lang="en-US" sz="2000" dirty="0"/>
          </a:p>
        </p:txBody>
      </p:sp>
      <p:pic>
        <p:nvPicPr>
          <p:cNvPr id="4098" name="Picture 2" descr="http://upload.wikimedia.org/wikipedia/commons/thumb/3/35/Tux.svg/512px-Tux.svg.png"/>
          <p:cNvPicPr>
            <a:picLocks noChangeAspect="1" noChangeArrowheads="1"/>
          </p:cNvPicPr>
          <p:nvPr/>
        </p:nvPicPr>
        <p:blipFill>
          <a:blip r:embed="rId3" cstate="screen"/>
          <a:srcRect/>
          <a:stretch>
            <a:fillRect/>
          </a:stretch>
        </p:blipFill>
        <p:spPr bwMode="auto">
          <a:xfrm>
            <a:off x="8033997" y="221224"/>
            <a:ext cx="829784" cy="962679"/>
          </a:xfrm>
          <a:prstGeom prst="rect">
            <a:avLst/>
          </a:prstGeom>
          <a:noFill/>
        </p:spPr>
      </p:pic>
      <p:sp>
        <p:nvSpPr>
          <p:cNvPr id="6" name="Rectangle 5"/>
          <p:cNvSpPr/>
          <p:nvPr/>
        </p:nvSpPr>
        <p:spPr>
          <a:xfrm>
            <a:off x="0" y="2250002"/>
            <a:ext cx="9144000" cy="1702582"/>
          </a:xfrm>
          <a:prstGeom prst="rect">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7" name="Group 17"/>
          <p:cNvGrpSpPr/>
          <p:nvPr/>
        </p:nvGrpSpPr>
        <p:grpSpPr>
          <a:xfrm>
            <a:off x="839766" y="4036554"/>
            <a:ext cx="7361673" cy="1597362"/>
            <a:chOff x="2849932" y="2940582"/>
            <a:chExt cx="7361673" cy="773823"/>
          </a:xfrm>
        </p:grpSpPr>
        <p:sp>
          <p:nvSpPr>
            <p:cNvPr id="8" name="TextBox 18"/>
            <p:cNvSpPr txBox="1"/>
            <p:nvPr/>
          </p:nvSpPr>
          <p:spPr>
            <a:xfrm>
              <a:off x="2849932" y="2940583"/>
              <a:ext cx="981358" cy="773822"/>
            </a:xfrm>
            <a:prstGeom prst="rect">
              <a:avLst/>
            </a:prstGeom>
            <a:noFill/>
          </p:spPr>
          <p:txBody>
            <a:bodyPr wrap="none" tIns="0" rtlCol="0">
              <a:spAutoFit/>
            </a:bodyPr>
            <a:lstStyle/>
            <a:p>
              <a:pPr algn="ctr">
                <a:lnSpc>
                  <a:spcPct val="120000"/>
                </a:lnSpc>
              </a:pPr>
              <a:r>
                <a:rPr lang="en-US" sz="1400" dirty="0" smtClean="0">
                  <a:latin typeface="Univers LT Std 45 Light"/>
                  <a:cs typeface="Univers LT Std 45 Light"/>
                </a:rPr>
                <a:t>Raima</a:t>
              </a:r>
            </a:p>
            <a:p>
              <a:pPr algn="ctr">
                <a:lnSpc>
                  <a:spcPct val="120000"/>
                </a:lnSpc>
              </a:pPr>
              <a:r>
                <a:rPr lang="en-US" sz="1400" dirty="0" smtClean="0">
                  <a:latin typeface="Univers LT Std 45 Light"/>
                  <a:cs typeface="Univers LT Std 45 Light"/>
                </a:rPr>
                <a:t>MySQL</a:t>
              </a:r>
            </a:p>
            <a:p>
              <a:pPr algn="ctr">
                <a:lnSpc>
                  <a:spcPct val="120000"/>
                </a:lnSpc>
              </a:pPr>
              <a:r>
                <a:rPr lang="en-US" sz="1400" dirty="0">
                  <a:latin typeface="Univers LT Std 45 Light"/>
                  <a:cs typeface="Univers LT Std 45 Light"/>
                </a:rPr>
                <a:t>SQLite</a:t>
              </a:r>
            </a:p>
            <a:p>
              <a:pPr algn="ctr">
                <a:lnSpc>
                  <a:spcPct val="120000"/>
                </a:lnSpc>
              </a:pPr>
              <a:r>
                <a:rPr lang="en-US" sz="1400" dirty="0" smtClean="0">
                  <a:latin typeface="Univers LT Std 45 Light"/>
                  <a:cs typeface="Univers LT Std 45 Light"/>
                </a:rPr>
                <a:t>MongoDB</a:t>
              </a:r>
            </a:p>
            <a:p>
              <a:pPr algn="ctr">
                <a:lnSpc>
                  <a:spcPct val="120000"/>
                </a:lnSpc>
              </a:pPr>
              <a:r>
                <a:rPr lang="en-US" sz="1400" dirty="0" smtClean="0">
                  <a:latin typeface="Univers LT Std 45 Light"/>
                  <a:cs typeface="Univers LT Std 45 Light"/>
                </a:rPr>
                <a:t>CouchDB</a:t>
              </a:r>
            </a:p>
            <a:p>
              <a:pPr algn="ctr">
                <a:lnSpc>
                  <a:spcPct val="120000"/>
                </a:lnSpc>
              </a:pPr>
              <a:endParaRPr lang="en-US" sz="1400" dirty="0">
                <a:latin typeface="Univers LT Std 45 Light"/>
                <a:cs typeface="Univers LT Std 45 Light"/>
              </a:endParaRPr>
            </a:p>
          </p:txBody>
        </p:sp>
        <p:sp>
          <p:nvSpPr>
            <p:cNvPr id="9" name="TextBox 19"/>
            <p:cNvSpPr txBox="1"/>
            <p:nvPr/>
          </p:nvSpPr>
          <p:spPr>
            <a:xfrm>
              <a:off x="4740723" y="2940582"/>
              <a:ext cx="1468671" cy="773822"/>
            </a:xfrm>
            <a:prstGeom prst="rect">
              <a:avLst/>
            </a:prstGeom>
            <a:noFill/>
          </p:spPr>
          <p:txBody>
            <a:bodyPr wrap="none" tIns="0" rtlCol="0">
              <a:spAutoFit/>
            </a:bodyPr>
            <a:lstStyle/>
            <a:p>
              <a:pPr algn="ctr">
                <a:lnSpc>
                  <a:spcPct val="120000"/>
                </a:lnSpc>
              </a:pPr>
              <a:r>
                <a:rPr lang="en-US" sz="1400" dirty="0" smtClean="0">
                  <a:latin typeface="Univers LT Std 45 Light"/>
                  <a:cs typeface="Univers LT Std 45 Light"/>
                </a:rPr>
                <a:t>OpenVPN</a:t>
              </a:r>
            </a:p>
            <a:p>
              <a:pPr algn="ctr">
                <a:lnSpc>
                  <a:spcPct val="120000"/>
                </a:lnSpc>
              </a:pPr>
              <a:r>
                <a:rPr lang="en-US" sz="1400" dirty="0" smtClean="0">
                  <a:latin typeface="Univers LT Std 45 Light"/>
                  <a:cs typeface="Univers LT Std 45 Light"/>
                </a:rPr>
                <a:t>IP Tables</a:t>
              </a:r>
            </a:p>
            <a:p>
              <a:pPr algn="ctr">
                <a:lnSpc>
                  <a:spcPct val="120000"/>
                </a:lnSpc>
              </a:pPr>
              <a:r>
                <a:rPr lang="en-US" sz="1400" dirty="0">
                  <a:latin typeface="Univers LT Std 45 Light"/>
                  <a:cs typeface="Univers LT Std 45 Light"/>
                </a:rPr>
                <a:t>System Logging</a:t>
              </a:r>
            </a:p>
            <a:p>
              <a:pPr algn="ctr">
                <a:lnSpc>
                  <a:spcPct val="120000"/>
                </a:lnSpc>
              </a:pPr>
              <a:r>
                <a:rPr lang="en-US" sz="1400" dirty="0">
                  <a:latin typeface="Univers LT Std 45 Light"/>
                  <a:cs typeface="Univers LT Std 45 Light"/>
                </a:rPr>
                <a:t>fail2ban</a:t>
              </a:r>
            </a:p>
            <a:p>
              <a:pPr algn="ctr">
                <a:lnSpc>
                  <a:spcPct val="120000"/>
                </a:lnSpc>
              </a:pPr>
              <a:r>
                <a:rPr lang="en-US" sz="1400" dirty="0" smtClean="0">
                  <a:latin typeface="Univers LT Std 45 Light"/>
                  <a:cs typeface="Univers LT Std 45 Light"/>
                </a:rPr>
                <a:t>denyhost</a:t>
              </a:r>
            </a:p>
            <a:p>
              <a:pPr algn="ctr">
                <a:lnSpc>
                  <a:spcPct val="120000"/>
                </a:lnSpc>
              </a:pPr>
              <a:endParaRPr lang="en-US" sz="1400" dirty="0">
                <a:latin typeface="Univers LT Std 45 Light"/>
                <a:cs typeface="Univers LT Std 45 Light"/>
              </a:endParaRPr>
            </a:p>
          </p:txBody>
        </p:sp>
        <p:sp>
          <p:nvSpPr>
            <p:cNvPr id="10" name="TextBox 20"/>
            <p:cNvSpPr txBox="1"/>
            <p:nvPr/>
          </p:nvSpPr>
          <p:spPr>
            <a:xfrm>
              <a:off x="7129338" y="2940582"/>
              <a:ext cx="1330814" cy="773822"/>
            </a:xfrm>
            <a:prstGeom prst="rect">
              <a:avLst/>
            </a:prstGeom>
            <a:noFill/>
          </p:spPr>
          <p:txBody>
            <a:bodyPr wrap="none" tIns="0" rtlCol="0">
              <a:spAutoFit/>
            </a:bodyPr>
            <a:lstStyle/>
            <a:p>
              <a:pPr algn="ctr">
                <a:lnSpc>
                  <a:spcPct val="120000"/>
                </a:lnSpc>
              </a:pPr>
              <a:r>
                <a:rPr lang="en-US" sz="1400" dirty="0">
                  <a:latin typeface="Univers LT Std 45 Light"/>
                  <a:cs typeface="Univers LT Std 45 Light"/>
                </a:rPr>
                <a:t>C/C+</a:t>
              </a:r>
              <a:r>
                <a:rPr lang="en-US" sz="1400" dirty="0" smtClean="0">
                  <a:latin typeface="Univers LT Std 45 Light"/>
                  <a:cs typeface="Univers LT Std 45 Light"/>
                </a:rPr>
                <a:t>+</a:t>
              </a:r>
            </a:p>
            <a:p>
              <a:pPr algn="ctr">
                <a:lnSpc>
                  <a:spcPct val="120000"/>
                </a:lnSpc>
              </a:pPr>
              <a:r>
                <a:rPr lang="en-US" sz="1400" dirty="0" smtClean="0">
                  <a:latin typeface="Univers LT Std 45 Light"/>
                  <a:cs typeface="Univers LT Std 45 Light"/>
                </a:rPr>
                <a:t>Shell Scripting</a:t>
              </a:r>
              <a:endParaRPr lang="en-US" sz="1400" dirty="0">
                <a:latin typeface="Univers LT Std 45 Light"/>
                <a:cs typeface="Univers LT Std 45 Light"/>
              </a:endParaRPr>
            </a:p>
            <a:p>
              <a:pPr algn="ctr">
                <a:lnSpc>
                  <a:spcPct val="120000"/>
                </a:lnSpc>
              </a:pPr>
              <a:r>
                <a:rPr lang="en-US" sz="1400" dirty="0">
                  <a:latin typeface="Univers LT Std 45 Light"/>
                  <a:cs typeface="Univers LT Std 45 Light"/>
                </a:rPr>
                <a:t>Python</a:t>
              </a:r>
              <a:br>
                <a:rPr lang="en-US" sz="1400" dirty="0">
                  <a:latin typeface="Univers LT Std 45 Light"/>
                  <a:cs typeface="Univers LT Std 45 Light"/>
                </a:rPr>
              </a:br>
              <a:r>
                <a:rPr lang="en-US" sz="1400" dirty="0">
                  <a:latin typeface="Univers LT Std 45 Light"/>
                  <a:cs typeface="Univers LT Std 45 Light"/>
                </a:rPr>
                <a:t>Ruby</a:t>
              </a:r>
              <a:br>
                <a:rPr lang="en-US" sz="1400" dirty="0">
                  <a:latin typeface="Univers LT Std 45 Light"/>
                  <a:cs typeface="Univers LT Std 45 Light"/>
                </a:rPr>
              </a:br>
              <a:r>
                <a:rPr lang="en-US" sz="1400" dirty="0">
                  <a:latin typeface="Univers LT Std 45 Light"/>
                  <a:cs typeface="Univers LT Std 45 Light"/>
                </a:rPr>
                <a:t>Perl</a:t>
              </a:r>
            </a:p>
            <a:p>
              <a:pPr algn="ctr">
                <a:lnSpc>
                  <a:spcPct val="120000"/>
                </a:lnSpc>
              </a:pPr>
              <a:endParaRPr lang="en-US" sz="1400" dirty="0">
                <a:latin typeface="Univers LT Std 45 Light"/>
                <a:cs typeface="Univers LT Std 45 Light"/>
              </a:endParaRPr>
            </a:p>
          </p:txBody>
        </p:sp>
        <p:sp>
          <p:nvSpPr>
            <p:cNvPr id="11" name="TextBox 21"/>
            <p:cNvSpPr txBox="1"/>
            <p:nvPr/>
          </p:nvSpPr>
          <p:spPr>
            <a:xfrm>
              <a:off x="9489933" y="2940582"/>
              <a:ext cx="721672" cy="648579"/>
            </a:xfrm>
            <a:prstGeom prst="rect">
              <a:avLst/>
            </a:prstGeom>
            <a:noFill/>
          </p:spPr>
          <p:txBody>
            <a:bodyPr wrap="none" tIns="0" rtlCol="0">
              <a:spAutoFit/>
            </a:bodyPr>
            <a:lstStyle/>
            <a:p>
              <a:pPr algn="ctr">
                <a:lnSpc>
                  <a:spcPct val="120000"/>
                </a:lnSpc>
              </a:pPr>
              <a:r>
                <a:rPr lang="en-US" sz="1400" dirty="0">
                  <a:latin typeface="Univers LT Std 45 Light"/>
                  <a:cs typeface="Univers LT Std 45 Light"/>
                </a:rPr>
                <a:t>Isshd</a:t>
              </a:r>
            </a:p>
            <a:p>
              <a:pPr algn="ctr">
                <a:lnSpc>
                  <a:spcPct val="120000"/>
                </a:lnSpc>
              </a:pPr>
              <a:r>
                <a:rPr lang="en-US" sz="1400" dirty="0">
                  <a:latin typeface="Univers LT Std 45 Light"/>
                  <a:cs typeface="Univers LT Std 45 Light"/>
                </a:rPr>
                <a:t>IPv6</a:t>
              </a:r>
              <a:br>
                <a:rPr lang="en-US" sz="1400" dirty="0">
                  <a:latin typeface="Univers LT Std 45 Light"/>
                  <a:cs typeface="Univers LT Std 45 Light"/>
                </a:rPr>
              </a:br>
              <a:r>
                <a:rPr lang="en-US" sz="1400" dirty="0">
                  <a:latin typeface="Univers LT Std 45 Light"/>
                  <a:cs typeface="Univers LT Std 45 Light"/>
                </a:rPr>
                <a:t>SNMP</a:t>
              </a:r>
            </a:p>
            <a:p>
              <a:pPr algn="ctr">
                <a:lnSpc>
                  <a:spcPct val="120000"/>
                </a:lnSpc>
              </a:pPr>
              <a:r>
                <a:rPr lang="en-US" sz="1400" dirty="0">
                  <a:latin typeface="Univers LT Std 45 Light"/>
                  <a:cs typeface="Univers LT Std 45 Light"/>
                </a:rPr>
                <a:t>NTP</a:t>
              </a:r>
              <a:br>
                <a:rPr lang="en-US" sz="1400" dirty="0">
                  <a:latin typeface="Univers LT Std 45 Light"/>
                  <a:cs typeface="Univers LT Std 45 Light"/>
                </a:rPr>
              </a:br>
              <a:r>
                <a:rPr lang="en-US" sz="1400" dirty="0">
                  <a:latin typeface="Univers LT Std 45 Light"/>
                  <a:cs typeface="Univers LT Std 45 Light"/>
                </a:rPr>
                <a:t>netstat</a:t>
              </a:r>
              <a:endParaRPr lang="en-US" sz="1400" dirty="0" smtClean="0">
                <a:latin typeface="Univers LT Std 45 Light"/>
                <a:cs typeface="Univers LT Std 45 Light"/>
              </a:endParaRPr>
            </a:p>
          </p:txBody>
        </p:sp>
      </p:grpSp>
      <p:sp>
        <p:nvSpPr>
          <p:cNvPr id="12" name="Title 1"/>
          <p:cNvSpPr txBox="1">
            <a:spLocks/>
          </p:cNvSpPr>
          <p:nvPr/>
        </p:nvSpPr>
        <p:spPr>
          <a:xfrm>
            <a:off x="523037" y="2586710"/>
            <a:ext cx="1686788" cy="1956600"/>
          </a:xfrm>
          <a:prstGeom prst="rect">
            <a:avLst/>
          </a:prstGeom>
        </p:spPr>
        <p:txBody>
          <a:bodyPr lIns="117136" tIns="58568" rIns="117136" bIns="58568" anchor="ctr"/>
          <a:lstStyle/>
          <a:p>
            <a:pPr algn="ctr" defTabSz="585593" fontAlgn="auto">
              <a:spcAft>
                <a:spcPts val="0"/>
              </a:spcAft>
              <a:defRPr/>
            </a:pPr>
            <a:r>
              <a:rPr lang="en-US" sz="1400" b="1" dirty="0" smtClean="0">
                <a:solidFill>
                  <a:schemeClr val="bg1"/>
                </a:solidFill>
                <a:latin typeface="Univers LT Std 45 Light"/>
                <a:ea typeface="+mj-ea"/>
                <a:cs typeface="Univers LT Std 45 Light"/>
              </a:rPr>
              <a:t>Database</a:t>
            </a:r>
            <a:endParaRPr lang="en-US" sz="1400" b="1" dirty="0">
              <a:solidFill>
                <a:schemeClr val="bg1"/>
              </a:solidFill>
              <a:latin typeface="Univers LT Std 45 Light"/>
              <a:ea typeface="+mj-ea"/>
              <a:cs typeface="Univers LT Std 45 Light"/>
            </a:endParaRPr>
          </a:p>
        </p:txBody>
      </p:sp>
      <p:sp>
        <p:nvSpPr>
          <p:cNvPr id="13" name="Title 1"/>
          <p:cNvSpPr txBox="1">
            <a:spLocks/>
          </p:cNvSpPr>
          <p:nvPr/>
        </p:nvSpPr>
        <p:spPr>
          <a:xfrm>
            <a:off x="2647918" y="2586710"/>
            <a:ext cx="1686788" cy="1956600"/>
          </a:xfrm>
          <a:prstGeom prst="rect">
            <a:avLst/>
          </a:prstGeom>
        </p:spPr>
        <p:txBody>
          <a:bodyPr lIns="117136" tIns="58568" rIns="117136" bIns="58568" anchor="ctr"/>
          <a:lstStyle/>
          <a:p>
            <a:pPr algn="ctr" defTabSz="585593" fontAlgn="auto">
              <a:spcAft>
                <a:spcPts val="0"/>
              </a:spcAft>
              <a:defRPr/>
            </a:pPr>
            <a:r>
              <a:rPr lang="en-US" sz="1400" b="1" dirty="0" smtClean="0">
                <a:solidFill>
                  <a:schemeClr val="bg1"/>
                </a:solidFill>
                <a:latin typeface="Univers LT Std 45 Light"/>
                <a:ea typeface="+mj-ea"/>
                <a:cs typeface="Univers LT Std 45 Light"/>
              </a:rPr>
              <a:t>Security</a:t>
            </a:r>
            <a:endParaRPr lang="en-US" sz="1400" b="1" dirty="0">
              <a:solidFill>
                <a:schemeClr val="bg1"/>
              </a:solidFill>
              <a:latin typeface="Univers LT Std 45 Light"/>
              <a:ea typeface="+mj-ea"/>
              <a:cs typeface="Univers LT Std 45 Light"/>
            </a:endParaRPr>
          </a:p>
        </p:txBody>
      </p:sp>
      <p:sp>
        <p:nvSpPr>
          <p:cNvPr id="14" name="Title 1"/>
          <p:cNvSpPr txBox="1">
            <a:spLocks/>
          </p:cNvSpPr>
          <p:nvPr/>
        </p:nvSpPr>
        <p:spPr>
          <a:xfrm>
            <a:off x="4909191" y="2586710"/>
            <a:ext cx="1686788" cy="1956600"/>
          </a:xfrm>
          <a:prstGeom prst="rect">
            <a:avLst/>
          </a:prstGeom>
        </p:spPr>
        <p:txBody>
          <a:bodyPr lIns="117136" tIns="58568" rIns="117136" bIns="58568" anchor="ctr"/>
          <a:lstStyle/>
          <a:p>
            <a:pPr algn="ctr" defTabSz="585593" fontAlgn="auto">
              <a:spcAft>
                <a:spcPts val="0"/>
              </a:spcAft>
              <a:defRPr/>
            </a:pPr>
            <a:r>
              <a:rPr lang="en-US" sz="1400" b="1" dirty="0" smtClean="0">
                <a:solidFill>
                  <a:schemeClr val="bg1"/>
                </a:solidFill>
                <a:latin typeface="Univers LT Std 45 Light"/>
                <a:ea typeface="+mj-ea"/>
                <a:cs typeface="Univers LT Std 45 Light"/>
              </a:rPr>
              <a:t>Code Reuse</a:t>
            </a:r>
            <a:endParaRPr lang="en-US" sz="1400" b="1" dirty="0">
              <a:solidFill>
                <a:schemeClr val="bg1"/>
              </a:solidFill>
              <a:latin typeface="Univers LT Std 45 Light"/>
              <a:ea typeface="+mj-ea"/>
              <a:cs typeface="Univers LT Std 45 Light"/>
            </a:endParaRPr>
          </a:p>
        </p:txBody>
      </p:sp>
      <p:sp>
        <p:nvSpPr>
          <p:cNvPr id="15" name="Title 1"/>
          <p:cNvSpPr txBox="1">
            <a:spLocks/>
          </p:cNvSpPr>
          <p:nvPr/>
        </p:nvSpPr>
        <p:spPr>
          <a:xfrm>
            <a:off x="7023012" y="2586710"/>
            <a:ext cx="1686788" cy="1956600"/>
          </a:xfrm>
          <a:prstGeom prst="rect">
            <a:avLst/>
          </a:prstGeom>
        </p:spPr>
        <p:txBody>
          <a:bodyPr lIns="117136" tIns="58568" rIns="117136" bIns="58568" anchor="ctr"/>
          <a:lstStyle/>
          <a:p>
            <a:pPr algn="ctr" defTabSz="585593" fontAlgn="auto">
              <a:spcAft>
                <a:spcPts val="0"/>
              </a:spcAft>
              <a:defRPr/>
            </a:pPr>
            <a:r>
              <a:rPr lang="en-US" sz="1400" b="1" dirty="0" smtClean="0">
                <a:solidFill>
                  <a:schemeClr val="bg1"/>
                </a:solidFill>
                <a:latin typeface="Univers LT Std 45 Light"/>
                <a:ea typeface="+mj-ea"/>
                <a:cs typeface="Univers LT Std 45 Light"/>
              </a:rPr>
              <a:t>Connectivity</a:t>
            </a:r>
            <a:endParaRPr lang="en-US" sz="1400" b="1" dirty="0">
              <a:solidFill>
                <a:schemeClr val="bg1"/>
              </a:solidFill>
              <a:latin typeface="Univers LT Std 45 Light"/>
              <a:ea typeface="+mj-ea"/>
              <a:cs typeface="Univers LT Std 45 Light"/>
            </a:endParaRPr>
          </a:p>
        </p:txBody>
      </p:sp>
      <p:pic>
        <p:nvPicPr>
          <p:cNvPr id="17" name="Picture 16"/>
          <p:cNvPicPr>
            <a:picLocks noChangeAspect="1"/>
          </p:cNvPicPr>
          <p:nvPr/>
        </p:nvPicPr>
        <p:blipFill>
          <a:blip r:embed="rId4" cstate="screen"/>
          <a:stretch>
            <a:fillRect/>
          </a:stretch>
        </p:blipFill>
        <p:spPr>
          <a:xfrm>
            <a:off x="943890" y="2558422"/>
            <a:ext cx="733025" cy="720719"/>
          </a:xfrm>
          <a:prstGeom prst="rect">
            <a:avLst/>
          </a:prstGeom>
        </p:spPr>
      </p:pic>
      <p:pic>
        <p:nvPicPr>
          <p:cNvPr id="18" name="Picture 17"/>
          <p:cNvPicPr>
            <a:picLocks noChangeAspect="1"/>
          </p:cNvPicPr>
          <p:nvPr/>
        </p:nvPicPr>
        <p:blipFill>
          <a:blip r:embed="rId5" cstate="screen"/>
          <a:stretch>
            <a:fillRect/>
          </a:stretch>
        </p:blipFill>
        <p:spPr>
          <a:xfrm>
            <a:off x="3163691" y="2522215"/>
            <a:ext cx="612518" cy="657611"/>
          </a:xfrm>
          <a:prstGeom prst="rect">
            <a:avLst/>
          </a:prstGeom>
        </p:spPr>
      </p:pic>
      <p:pic>
        <p:nvPicPr>
          <p:cNvPr id="19" name="Picture 18"/>
          <p:cNvPicPr>
            <a:picLocks noChangeAspect="1"/>
          </p:cNvPicPr>
          <p:nvPr/>
        </p:nvPicPr>
        <p:blipFill>
          <a:blip r:embed="rId6" cstate="screen"/>
          <a:stretch>
            <a:fillRect/>
          </a:stretch>
        </p:blipFill>
        <p:spPr>
          <a:xfrm>
            <a:off x="7649242" y="2532964"/>
            <a:ext cx="595103" cy="772800"/>
          </a:xfrm>
          <a:prstGeom prst="rect">
            <a:avLst/>
          </a:prstGeom>
        </p:spPr>
      </p:pic>
      <p:pic>
        <p:nvPicPr>
          <p:cNvPr id="20" name="Picture 19"/>
          <p:cNvPicPr>
            <a:picLocks noChangeAspect="1"/>
          </p:cNvPicPr>
          <p:nvPr/>
        </p:nvPicPr>
        <p:blipFill>
          <a:blip r:embed="rId7" cstate="screen">
            <a:extLst>
              <a:ext uri="{28A0092B-C50C-407E-A947-70E740481C1C}">
                <a14:useLocalDpi xmlns:a14="http://schemas.microsoft.com/office/drawing/2010/main" xmlns="" val="0"/>
              </a:ext>
            </a:extLst>
          </a:blip>
          <a:stretch>
            <a:fillRect/>
          </a:stretch>
        </p:blipFill>
        <p:spPr>
          <a:xfrm>
            <a:off x="5343026" y="2470894"/>
            <a:ext cx="798148" cy="766707"/>
          </a:xfrm>
          <a:prstGeom prst="rect">
            <a:avLst/>
          </a:prstGeom>
        </p:spPr>
      </p:pic>
    </p:spTree>
    <p:extLst>
      <p:ext uri="{BB962C8B-B14F-4D97-AF65-F5344CB8AC3E}">
        <p14:creationId xmlns:p14="http://schemas.microsoft.com/office/powerpoint/2010/main" xmlns="" val="350551122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Univers Com 45 Light" pitchFamily="34" charset="0"/>
              </a:rPr>
              <a:t>From </a:t>
            </a:r>
            <a:r>
              <a:rPr lang="en-US" sz="3600" b="1" dirty="0" smtClean="0">
                <a:solidFill>
                  <a:srgbClr val="FFBB00"/>
                </a:solidFill>
                <a:latin typeface="Univers Com 45 Light" pitchFamily="34" charset="0"/>
              </a:rPr>
              <a:t>Core Concepts</a:t>
            </a:r>
            <a:r>
              <a:rPr lang="en-US" sz="3600" b="1" dirty="0" smtClean="0">
                <a:latin typeface="Univers Com 45 Light" pitchFamily="34" charset="0"/>
              </a:rPr>
              <a:t> </a:t>
            </a:r>
            <a:r>
              <a:rPr lang="en-US" sz="3600" dirty="0" smtClean="0">
                <a:latin typeface="Univers Com 45 Light" pitchFamily="34" charset="0"/>
              </a:rPr>
              <a:t>to </a:t>
            </a:r>
            <a:r>
              <a:rPr lang="en-US" sz="3600" b="1" dirty="0" smtClean="0">
                <a:solidFill>
                  <a:srgbClr val="FFBB00"/>
                </a:solidFill>
                <a:latin typeface="Univers Com 45 Light" pitchFamily="34" charset="0"/>
              </a:rPr>
              <a:t>System Design</a:t>
            </a:r>
            <a:endParaRPr lang="en-US" sz="3600" b="1" dirty="0">
              <a:solidFill>
                <a:srgbClr val="FFBB00"/>
              </a:solidFill>
              <a:latin typeface="Univers Com 45 Light" pitchFamily="34" charset="0"/>
            </a:endParaRPr>
          </a:p>
        </p:txBody>
      </p:sp>
      <p:grpSp>
        <p:nvGrpSpPr>
          <p:cNvPr id="3" name="Group 7"/>
          <p:cNvGrpSpPr/>
          <p:nvPr/>
        </p:nvGrpSpPr>
        <p:grpSpPr>
          <a:xfrm>
            <a:off x="747562" y="877813"/>
            <a:ext cx="7703076" cy="5201439"/>
            <a:chOff x="16463" y="877813"/>
            <a:chExt cx="8898937" cy="6208787"/>
          </a:xfrm>
        </p:grpSpPr>
        <p:pic>
          <p:nvPicPr>
            <p:cNvPr id="6" name="Content Placeholder 3" descr="myRIO flat front image.jpg"/>
            <p:cNvPicPr>
              <a:picLocks noChangeAspect="1"/>
            </p:cNvPicPr>
            <p:nvPr/>
          </p:nvPicPr>
          <p:blipFill>
            <a:blip r:embed="rId3" cstate="screen">
              <a:clrChange>
                <a:clrFrom>
                  <a:srgbClr val="FFFFFF"/>
                </a:clrFrom>
                <a:clrTo>
                  <a:srgbClr val="FFFFFF">
                    <a:alpha val="0"/>
                  </a:srgbClr>
                </a:clrTo>
              </a:clrChange>
            </a:blip>
            <a:stretch>
              <a:fillRect/>
            </a:stretch>
          </p:blipFill>
          <p:spPr>
            <a:xfrm>
              <a:off x="16463" y="877813"/>
              <a:ext cx="4536376" cy="6208787"/>
            </a:xfrm>
            <a:prstGeom prst="rect">
              <a:avLst/>
            </a:prstGeom>
          </p:spPr>
        </p:pic>
        <p:sp>
          <p:nvSpPr>
            <p:cNvPr id="7" name="Isosceles Triangle 6"/>
            <p:cNvSpPr/>
            <p:nvPr/>
          </p:nvSpPr>
          <p:spPr>
            <a:xfrm rot="16200000">
              <a:off x="1714500" y="3009900"/>
              <a:ext cx="4419600" cy="1905000"/>
            </a:xfrm>
            <a:prstGeom prst="triangle">
              <a:avLst>
                <a:gd name="adj" fmla="val 49786"/>
              </a:avLst>
            </a:prstGeom>
            <a:gradFill flip="none" rotWithShape="1">
              <a:gsLst>
                <a:gs pos="24000">
                  <a:schemeClr val="bg2">
                    <a:alpha val="56000"/>
                  </a:schemeClr>
                </a:gs>
                <a:gs pos="80000">
                  <a:schemeClr val="accent1">
                    <a:shade val="93000"/>
                    <a:satMod val="130000"/>
                  </a:schemeClr>
                </a:gs>
                <a:gs pos="100000">
                  <a:schemeClr val="accent1">
                    <a:shade val="94000"/>
                    <a:satMod val="13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74"/>
              <a:endParaRPr lang="en-US">
                <a:solidFill>
                  <a:prstClr val="white"/>
                </a:solidFill>
              </a:endParaRPr>
            </a:p>
          </p:txBody>
        </p:sp>
        <p:graphicFrame>
          <p:nvGraphicFramePr>
            <p:cNvPr id="4" name="Diagram 3"/>
            <p:cNvGraphicFramePr/>
            <p:nvPr/>
          </p:nvGraphicFramePr>
          <p:xfrm>
            <a:off x="4876800" y="1447800"/>
            <a:ext cx="4038600" cy="4876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0" y="2264739"/>
            <a:ext cx="9144000" cy="1569842"/>
          </a:xfrm>
          <a:prstGeom prst="rect">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73935" y="157577"/>
            <a:ext cx="8170003" cy="964092"/>
          </a:xfrm>
        </p:spPr>
        <p:txBody>
          <a:bodyPr/>
          <a:lstStyle/>
          <a:p>
            <a:r>
              <a:rPr lang="en-US" dirty="0" smtClean="0"/>
              <a:t>NI Linux Real-Time</a:t>
            </a:r>
            <a:endParaRPr lang="en-US" dirty="0"/>
          </a:p>
        </p:txBody>
      </p:sp>
      <p:sp>
        <p:nvSpPr>
          <p:cNvPr id="3" name="Content Placeholder 2"/>
          <p:cNvSpPr>
            <a:spLocks noGrp="1"/>
          </p:cNvSpPr>
          <p:nvPr>
            <p:ph idx="1"/>
          </p:nvPr>
        </p:nvSpPr>
        <p:spPr>
          <a:xfrm>
            <a:off x="440200" y="1253623"/>
            <a:ext cx="8174242" cy="4448069"/>
          </a:xfrm>
        </p:spPr>
        <p:txBody>
          <a:bodyPr>
            <a:normAutofit/>
          </a:bodyPr>
          <a:lstStyle/>
          <a:p>
            <a:r>
              <a:rPr lang="en-US" sz="2000" b="1" dirty="0" smtClean="0">
                <a:solidFill>
                  <a:schemeClr val="accent1"/>
                </a:solidFill>
              </a:rPr>
              <a:t>Reuse</a:t>
            </a:r>
            <a:r>
              <a:rPr lang="en-US" sz="2000" dirty="0" smtClean="0">
                <a:solidFill>
                  <a:schemeClr val="accent1"/>
                </a:solidFill>
              </a:rPr>
              <a:t> </a:t>
            </a:r>
            <a:r>
              <a:rPr lang="en-US" sz="2000" dirty="0" smtClean="0"/>
              <a:t>C/C++ </a:t>
            </a:r>
            <a:r>
              <a:rPr lang="en-US" sz="2000" dirty="0"/>
              <a:t>code in and </a:t>
            </a:r>
            <a:r>
              <a:rPr lang="en-US" sz="2000" dirty="0" smtClean="0"/>
              <a:t>alongside Real-Time applications built with LabVIEW </a:t>
            </a:r>
          </a:p>
          <a:p>
            <a:pPr>
              <a:buNone/>
            </a:pPr>
            <a:endParaRPr lang="en-US" sz="2000" dirty="0" smtClean="0"/>
          </a:p>
        </p:txBody>
      </p:sp>
      <p:pic>
        <p:nvPicPr>
          <p:cNvPr id="4098" name="Picture 2" descr="http://upload.wikimedia.org/wikipedia/commons/thumb/3/35/Tux.svg/512px-Tux.svg.png"/>
          <p:cNvPicPr>
            <a:picLocks noChangeAspect="1" noChangeArrowheads="1"/>
          </p:cNvPicPr>
          <p:nvPr/>
        </p:nvPicPr>
        <p:blipFill>
          <a:blip r:embed="rId3" cstate="screen"/>
          <a:srcRect/>
          <a:stretch>
            <a:fillRect/>
          </a:stretch>
        </p:blipFill>
        <p:spPr bwMode="auto">
          <a:xfrm>
            <a:off x="8033997" y="221224"/>
            <a:ext cx="829784" cy="962679"/>
          </a:xfrm>
          <a:prstGeom prst="rect">
            <a:avLst/>
          </a:prstGeom>
          <a:noFill/>
        </p:spPr>
      </p:pic>
      <p:pic>
        <p:nvPicPr>
          <p:cNvPr id="21" name="Content Placeholder 3" descr="myRIO flat front image.jpg"/>
          <p:cNvPicPr>
            <a:picLocks noChangeAspect="1"/>
          </p:cNvPicPr>
          <p:nvPr/>
        </p:nvPicPr>
        <p:blipFill>
          <a:blip r:embed="rId4" cstate="screen">
            <a:clrChange>
              <a:clrFrom>
                <a:srgbClr val="FFFFFF"/>
              </a:clrFrom>
              <a:clrTo>
                <a:srgbClr val="FFFFFF">
                  <a:alpha val="0"/>
                </a:srgbClr>
              </a:clrTo>
            </a:clrChange>
            <a:lum bright="20000"/>
          </a:blip>
          <a:srcRect/>
          <a:stretch>
            <a:fillRect/>
          </a:stretch>
        </p:blipFill>
        <p:spPr>
          <a:xfrm>
            <a:off x="5049438" y="2469379"/>
            <a:ext cx="958659" cy="1204748"/>
          </a:xfrm>
          <a:prstGeom prst="rect">
            <a:avLst/>
          </a:prstGeom>
        </p:spPr>
      </p:pic>
      <p:sp>
        <p:nvSpPr>
          <p:cNvPr id="22" name="TextBox 21"/>
          <p:cNvSpPr txBox="1"/>
          <p:nvPr/>
        </p:nvSpPr>
        <p:spPr>
          <a:xfrm>
            <a:off x="3628965" y="2869147"/>
            <a:ext cx="1322840" cy="867386"/>
          </a:xfrm>
          <a:prstGeom prst="rect">
            <a:avLst/>
          </a:prstGeom>
          <a:noFill/>
          <a:ln>
            <a:noFill/>
          </a:ln>
        </p:spPr>
        <p:style>
          <a:lnRef idx="1">
            <a:schemeClr val="dk1"/>
          </a:lnRef>
          <a:fillRef idx="2">
            <a:schemeClr val="dk1"/>
          </a:fillRef>
          <a:effectRef idx="1">
            <a:schemeClr val="dk1"/>
          </a:effectRef>
          <a:fontRef idx="minor">
            <a:schemeClr val="dk1"/>
          </a:fontRef>
        </p:style>
        <p:txBody>
          <a:bodyPr lIns="117129" tIns="58565" rIns="117129" bIns="58565" anchor="ctr"/>
          <a:lstStyle>
            <a:defPPr>
              <a:defRPr lang="en-US"/>
            </a:defPPr>
            <a:lvl1pPr algn="ctr">
              <a:defRPr sz="1800">
                <a:solidFill>
                  <a:schemeClr val="accent1">
                    <a:lumMod val="60000"/>
                    <a:lumOff val="40000"/>
                  </a:schemeClr>
                </a:solidFill>
                <a:latin typeface="Univers LT Std 55"/>
                <a:cs typeface="Univers LT Std 55"/>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defTabSz="585593" fontAlgn="auto">
              <a:spcBef>
                <a:spcPts val="0"/>
              </a:spcBef>
              <a:spcAft>
                <a:spcPts val="0"/>
              </a:spcAft>
              <a:defRPr/>
            </a:pPr>
            <a:r>
              <a:rPr lang="en-US" b="1" dirty="0" smtClean="0">
                <a:solidFill>
                  <a:schemeClr val="bg1"/>
                </a:solidFill>
                <a:latin typeface="Univers LT Std 45 Light"/>
                <a:cs typeface="Univers LT Std 45 Light"/>
              </a:rPr>
              <a:t>C</a:t>
            </a:r>
            <a:r>
              <a:rPr lang="en-US" b="1" dirty="0">
                <a:solidFill>
                  <a:schemeClr val="bg1"/>
                </a:solidFill>
                <a:latin typeface="Univers LT Std 45 Light"/>
                <a:cs typeface="Univers LT Std 45 Light"/>
              </a:rPr>
              <a:t>/C+</a:t>
            </a:r>
            <a:r>
              <a:rPr lang="en-US" b="1" dirty="0" smtClean="0">
                <a:solidFill>
                  <a:schemeClr val="bg1"/>
                </a:solidFill>
                <a:latin typeface="Univers LT Std 45 Light"/>
                <a:cs typeface="Univers LT Std 45 Light"/>
              </a:rPr>
              <a:t>+</a:t>
            </a:r>
            <a:endParaRPr lang="en-US" b="1" dirty="0">
              <a:solidFill>
                <a:schemeClr val="bg1"/>
              </a:solidFill>
              <a:latin typeface="Univers LT Std 45 Light"/>
              <a:cs typeface="Univers LT Std 45 Light"/>
            </a:endParaRPr>
          </a:p>
        </p:txBody>
      </p:sp>
      <p:cxnSp>
        <p:nvCxnSpPr>
          <p:cNvPr id="23" name="Straight Arrow Connector 22"/>
          <p:cNvCxnSpPr/>
          <p:nvPr/>
        </p:nvCxnSpPr>
        <p:spPr>
          <a:xfrm>
            <a:off x="3882666" y="2966809"/>
            <a:ext cx="894397" cy="0"/>
          </a:xfrm>
          <a:prstGeom prst="straightConnector1">
            <a:avLst/>
          </a:prstGeom>
          <a:ln w="57150">
            <a:solidFill>
              <a:schemeClr val="bg1"/>
            </a:solidFill>
            <a:tailEnd type="triangle" w="med" len="med"/>
          </a:ln>
        </p:spPr>
        <p:style>
          <a:lnRef idx="1">
            <a:schemeClr val="dk1"/>
          </a:lnRef>
          <a:fillRef idx="0">
            <a:schemeClr val="dk1"/>
          </a:fillRef>
          <a:effectRef idx="0">
            <a:schemeClr val="dk1"/>
          </a:effectRef>
          <a:fontRef idx="minor">
            <a:schemeClr val="tx1"/>
          </a:fontRef>
        </p:style>
      </p:cxnSp>
      <p:pic>
        <p:nvPicPr>
          <p:cNvPr id="24" name="Picture 23"/>
          <p:cNvPicPr>
            <a:picLocks noChangeAspect="1"/>
          </p:cNvPicPr>
          <p:nvPr/>
        </p:nvPicPr>
        <p:blipFill>
          <a:blip r:embed="rId5" cstate="screen"/>
          <a:stretch>
            <a:fillRect/>
          </a:stretch>
        </p:blipFill>
        <p:spPr>
          <a:xfrm>
            <a:off x="1145118" y="2668118"/>
            <a:ext cx="574116" cy="576555"/>
          </a:xfrm>
          <a:prstGeom prst="rect">
            <a:avLst/>
          </a:prstGeom>
        </p:spPr>
      </p:pic>
      <p:sp>
        <p:nvSpPr>
          <p:cNvPr id="25" name="TextBox 24"/>
          <p:cNvSpPr txBox="1"/>
          <p:nvPr/>
        </p:nvSpPr>
        <p:spPr>
          <a:xfrm>
            <a:off x="1735940" y="2639119"/>
            <a:ext cx="2027644" cy="584774"/>
          </a:xfrm>
          <a:prstGeom prst="rect">
            <a:avLst/>
          </a:prstGeom>
          <a:noFill/>
          <a:effectLst>
            <a:outerShdw blurRad="50800" dist="38100" dir="5400000" algn="t" rotWithShape="0">
              <a:prstClr val="black">
                <a:alpha val="40000"/>
              </a:prstClr>
            </a:outerShdw>
          </a:effectLst>
        </p:spPr>
        <p:txBody>
          <a:bodyPr wrap="square" rtlCol="0">
            <a:spAutoFit/>
          </a:bodyPr>
          <a:lstStyle/>
          <a:p>
            <a:r>
              <a:rPr lang="en-US" sz="3200" spc="600" dirty="0" smtClean="0">
                <a:solidFill>
                  <a:schemeClr val="bg1"/>
                </a:solidFill>
                <a:latin typeface="Tahoma"/>
                <a:cs typeface="Tahoma"/>
              </a:rPr>
              <a:t>eclipse</a:t>
            </a:r>
            <a:endParaRPr lang="en-US" sz="3200" spc="600" dirty="0">
              <a:solidFill>
                <a:schemeClr val="bg1"/>
              </a:solidFill>
              <a:latin typeface="Tahoma"/>
              <a:cs typeface="Tahoma"/>
            </a:endParaRPr>
          </a:p>
        </p:txBody>
      </p:sp>
      <p:pic>
        <p:nvPicPr>
          <p:cNvPr id="26" name="Picture 25" descr="03271301.png"/>
          <p:cNvPicPr>
            <a:picLocks noChangeAspect="1"/>
          </p:cNvPicPr>
          <p:nvPr/>
        </p:nvPicPr>
        <p:blipFill>
          <a:blip r:embed="rId6" cstate="screen">
            <a:extLst>
              <a:ext uri="{28A0092B-C50C-407E-A947-70E740481C1C}">
                <a14:useLocalDpi xmlns:a14="http://schemas.microsoft.com/office/drawing/2010/main" xmlns="" val="0"/>
              </a:ext>
            </a:extLst>
          </a:blip>
          <a:stretch>
            <a:fillRect/>
          </a:stretch>
        </p:blipFill>
        <p:spPr>
          <a:xfrm>
            <a:off x="5976140" y="2598476"/>
            <a:ext cx="2402104" cy="1014890"/>
          </a:xfrm>
          <a:prstGeom prst="rect">
            <a:avLst/>
          </a:prstGeom>
          <a:effectLst>
            <a:outerShdw blurRad="44450" dist="25400" dir="5700000" algn="tl" rotWithShape="0">
              <a:srgbClr val="000000">
                <a:alpha val="43000"/>
              </a:srgbClr>
            </a:outerShdw>
          </a:effectLst>
        </p:spPr>
      </p:pic>
      <p:sp>
        <p:nvSpPr>
          <p:cNvPr id="28" name="Rectangle 27"/>
          <p:cNvSpPr/>
          <p:nvPr/>
        </p:nvSpPr>
        <p:spPr>
          <a:xfrm>
            <a:off x="383457" y="4147877"/>
            <a:ext cx="8524567" cy="1477328"/>
          </a:xfrm>
          <a:prstGeom prst="rect">
            <a:avLst/>
          </a:prstGeom>
        </p:spPr>
        <p:txBody>
          <a:bodyPr wrap="square">
            <a:spAutoFit/>
          </a:bodyPr>
          <a:lstStyle/>
          <a:p>
            <a:pPr algn="just">
              <a:buFont typeface="Arial" pitchFamily="34" charset="0"/>
              <a:buChar char="•"/>
            </a:pPr>
            <a:r>
              <a:rPr lang="en-US" dirty="0" smtClean="0">
                <a:solidFill>
                  <a:prstClr val="black"/>
                </a:solidFill>
              </a:rPr>
              <a:t> Program the processor in C/C++ using Eclipse IDE</a:t>
            </a:r>
          </a:p>
          <a:p>
            <a:pPr algn="just"/>
            <a:endParaRPr lang="en-US" dirty="0" smtClean="0">
              <a:solidFill>
                <a:prstClr val="black"/>
              </a:solidFill>
            </a:endParaRPr>
          </a:p>
          <a:p>
            <a:pPr algn="just">
              <a:buFont typeface="Arial" pitchFamily="34" charset="0"/>
              <a:buChar char="•"/>
            </a:pPr>
            <a:r>
              <a:rPr lang="en-US" dirty="0" smtClean="0">
                <a:solidFill>
                  <a:prstClr val="black"/>
                </a:solidFill>
              </a:rPr>
              <a:t> A custom distribution of Eclipse is available for FREE download from ni.com</a:t>
            </a:r>
          </a:p>
          <a:p>
            <a:pPr algn="just">
              <a:buFont typeface="Arial" pitchFamily="34" charset="0"/>
              <a:buChar char="•"/>
            </a:pPr>
            <a:endParaRPr lang="en-US" dirty="0" smtClean="0">
              <a:solidFill>
                <a:prstClr val="black"/>
              </a:solidFill>
            </a:endParaRPr>
          </a:p>
          <a:p>
            <a:pPr algn="just">
              <a:buFont typeface="Arial" pitchFamily="34" charset="0"/>
              <a:buChar char="•"/>
            </a:pPr>
            <a:r>
              <a:rPr lang="en-US" dirty="0" smtClean="0">
                <a:solidFill>
                  <a:prstClr val="black"/>
                </a:solidFill>
              </a:rPr>
              <a:t> Examples for NI myRIO provided with download</a:t>
            </a:r>
            <a:endParaRPr lang="en-US" dirty="0">
              <a:solidFill>
                <a:prstClr val="black"/>
              </a:solidFill>
            </a:endParaRPr>
          </a:p>
        </p:txBody>
      </p:sp>
    </p:spTree>
    <p:extLst>
      <p:ext uri="{BB962C8B-B14F-4D97-AF65-F5344CB8AC3E}">
        <p14:creationId xmlns:p14="http://schemas.microsoft.com/office/powerpoint/2010/main" xmlns="" val="350551122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Isosceles Triangle 46"/>
          <p:cNvSpPr/>
          <p:nvPr/>
        </p:nvSpPr>
        <p:spPr>
          <a:xfrm flipV="1">
            <a:off x="314631" y="5334000"/>
            <a:ext cx="4227871" cy="457200"/>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cs typeface="Univers Com 45 Light"/>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755630043"/>
              </p:ext>
            </p:extLst>
          </p:nvPr>
        </p:nvGraphicFramePr>
        <p:xfrm>
          <a:off x="228600" y="304800"/>
          <a:ext cx="8686800" cy="3505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p:cNvSpPr/>
          <p:nvPr/>
        </p:nvSpPr>
        <p:spPr>
          <a:xfrm>
            <a:off x="228600" y="4648200"/>
            <a:ext cx="429768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cs typeface="Univers Com 45 Light"/>
              </a:rPr>
              <a:t>LabVIEW Real-Time</a:t>
            </a:r>
          </a:p>
        </p:txBody>
      </p:sp>
      <p:pic>
        <p:nvPicPr>
          <p:cNvPr id="1026" name="Picture 2"/>
          <p:cNvPicPr>
            <a:picLocks noChangeAspect="1" noChangeArrowheads="1"/>
          </p:cNvPicPr>
          <p:nvPr/>
        </p:nvPicPr>
        <p:blipFill>
          <a:blip r:embed="rId8" cstate="screen"/>
          <a:srcRect/>
          <a:stretch>
            <a:fillRect/>
          </a:stretch>
        </p:blipFill>
        <p:spPr bwMode="auto">
          <a:xfrm>
            <a:off x="2823055" y="1416570"/>
            <a:ext cx="1828800" cy="675861"/>
          </a:xfrm>
          <a:prstGeom prst="rect">
            <a:avLst/>
          </a:prstGeom>
          <a:noFill/>
          <a:ln w="9525">
            <a:noFill/>
            <a:miter lim="800000"/>
            <a:headEnd/>
            <a:tailEnd/>
          </a:ln>
        </p:spPr>
      </p:pic>
      <p:pic>
        <p:nvPicPr>
          <p:cNvPr id="1029" name="Picture 5"/>
          <p:cNvPicPr>
            <a:picLocks noChangeAspect="1" noChangeArrowheads="1"/>
          </p:cNvPicPr>
          <p:nvPr/>
        </p:nvPicPr>
        <p:blipFill>
          <a:blip r:embed="rId9" cstate="screen"/>
          <a:srcRect/>
          <a:stretch>
            <a:fillRect/>
          </a:stretch>
        </p:blipFill>
        <p:spPr bwMode="auto">
          <a:xfrm>
            <a:off x="2865620" y="2819400"/>
            <a:ext cx="1752600" cy="533400"/>
          </a:xfrm>
          <a:prstGeom prst="rect">
            <a:avLst/>
          </a:prstGeom>
          <a:noFill/>
          <a:ln w="6350">
            <a:noFill/>
            <a:miter lim="800000"/>
            <a:headEnd/>
            <a:tailEnd/>
          </a:ln>
        </p:spPr>
      </p:pic>
      <p:sp>
        <p:nvSpPr>
          <p:cNvPr id="23" name="Text Box 15"/>
          <p:cNvSpPr txBox="1">
            <a:spLocks noChangeArrowheads="1"/>
          </p:cNvSpPr>
          <p:nvPr/>
        </p:nvSpPr>
        <p:spPr bwMode="auto">
          <a:xfrm>
            <a:off x="5761703" y="4240161"/>
            <a:ext cx="2819400" cy="369332"/>
          </a:xfrm>
          <a:prstGeom prst="rect">
            <a:avLst/>
          </a:prstGeom>
          <a:noFill/>
          <a:ln w="9525" algn="ctr">
            <a:noFill/>
            <a:miter lim="800000"/>
            <a:headEnd type="none" w="sm" len="sm"/>
            <a:tailEnd type="none" w="sm" len="sm"/>
          </a:ln>
        </p:spPr>
        <p:txBody>
          <a:bodyPr wrap="square">
            <a:spAutoFit/>
          </a:bodyPr>
          <a:lstStyle/>
          <a:p>
            <a:pPr eaLnBrk="0" hangingPunct="0">
              <a:spcBef>
                <a:spcPct val="50000"/>
              </a:spcBef>
            </a:pPr>
            <a:r>
              <a:rPr lang="en-US" sz="900" dirty="0">
                <a:solidFill>
                  <a:prstClr val="black"/>
                </a:solidFill>
                <a:cs typeface="Univers Com 45 Light"/>
              </a:rPr>
              <a:t>MATLAB</a:t>
            </a:r>
            <a:r>
              <a:rPr lang="en-US" sz="900" baseline="30000" dirty="0">
                <a:solidFill>
                  <a:prstClr val="black"/>
                </a:solidFill>
                <a:cs typeface="Univers Com 45 Light"/>
              </a:rPr>
              <a:t>®</a:t>
            </a:r>
            <a:r>
              <a:rPr lang="en-US" sz="900" dirty="0">
                <a:solidFill>
                  <a:prstClr val="black"/>
                </a:solidFill>
                <a:cs typeface="Univers Com 45 Light"/>
              </a:rPr>
              <a:t> and Simulink</a:t>
            </a:r>
            <a:r>
              <a:rPr lang="en-US" sz="900" baseline="30000" dirty="0">
                <a:solidFill>
                  <a:prstClr val="black"/>
                </a:solidFill>
                <a:cs typeface="Univers Com 45 Light"/>
              </a:rPr>
              <a:t>®</a:t>
            </a:r>
            <a:r>
              <a:rPr lang="en-US" sz="900" dirty="0">
                <a:solidFill>
                  <a:prstClr val="black"/>
                </a:solidFill>
                <a:cs typeface="Univers Com 45 Light"/>
              </a:rPr>
              <a:t> are registered trademarks of The MathWorks, Inc.</a:t>
            </a:r>
          </a:p>
        </p:txBody>
      </p:sp>
      <p:sp>
        <p:nvSpPr>
          <p:cNvPr id="24" name="Rounded Rectangle 23"/>
          <p:cNvSpPr/>
          <p:nvPr/>
        </p:nvSpPr>
        <p:spPr>
          <a:xfrm>
            <a:off x="5928610" y="3581400"/>
            <a:ext cx="2286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white"/>
                </a:solidFill>
                <a:cs typeface="Univers Com 45 Light"/>
              </a:rPr>
              <a:t>Simulink Coder™</a:t>
            </a:r>
          </a:p>
        </p:txBody>
      </p:sp>
      <p:sp>
        <p:nvSpPr>
          <p:cNvPr id="49" name="Rounded Rectangle 48"/>
          <p:cNvSpPr/>
          <p:nvPr/>
        </p:nvSpPr>
        <p:spPr>
          <a:xfrm>
            <a:off x="689808" y="5638800"/>
            <a:ext cx="3276600" cy="685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cs typeface="Univers Com 45 Light"/>
              </a:rPr>
              <a:t>CompactRIO, Single-Board RIO, </a:t>
            </a:r>
            <a:r>
              <a:rPr lang="en-US" dirty="0" smtClean="0">
                <a:solidFill>
                  <a:prstClr val="black"/>
                </a:solidFill>
                <a:cs typeface="Univers Com 45 Light"/>
              </a:rPr>
              <a:t>myRIO, PXI </a:t>
            </a:r>
            <a:r>
              <a:rPr lang="en-US" dirty="0">
                <a:solidFill>
                  <a:prstClr val="black"/>
                </a:solidFill>
                <a:cs typeface="Univers Com 45 Light"/>
              </a:rPr>
              <a:t>or desktop</a:t>
            </a:r>
          </a:p>
        </p:txBody>
      </p:sp>
      <p:sp>
        <p:nvSpPr>
          <p:cNvPr id="50" name="Right Arrow 49"/>
          <p:cNvSpPr/>
          <p:nvPr/>
        </p:nvSpPr>
        <p:spPr>
          <a:xfrm flipH="1">
            <a:off x="4863060" y="1524000"/>
            <a:ext cx="229974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cs typeface="Univers Com 45 Light"/>
              </a:rPr>
              <a:t>Your .m code</a:t>
            </a:r>
          </a:p>
        </p:txBody>
      </p:sp>
      <p:sp>
        <p:nvSpPr>
          <p:cNvPr id="53" name="Right Arrow 52"/>
          <p:cNvSpPr/>
          <p:nvPr/>
        </p:nvSpPr>
        <p:spPr>
          <a:xfrm flipH="1">
            <a:off x="4863060" y="2667000"/>
            <a:ext cx="229974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cs typeface="Univers Com 45 Light"/>
              </a:rPr>
              <a:t>Your .</a:t>
            </a:r>
            <a:r>
              <a:rPr lang="en-US" dirty="0" err="1">
                <a:solidFill>
                  <a:prstClr val="white"/>
                </a:solidFill>
                <a:cs typeface="Univers Com 45 Light"/>
              </a:rPr>
              <a:t>mdl</a:t>
            </a:r>
            <a:r>
              <a:rPr lang="en-US" dirty="0">
                <a:solidFill>
                  <a:prstClr val="white"/>
                </a:solidFill>
                <a:cs typeface="Univers Com 45 Light"/>
              </a:rPr>
              <a:t> code</a:t>
            </a:r>
          </a:p>
        </p:txBody>
      </p:sp>
      <p:pic>
        <p:nvPicPr>
          <p:cNvPr id="1028" name="Picture 4" descr="C:\Users\jfalcon.AMER\Pictures\CompactRIO.tiff"/>
          <p:cNvPicPr>
            <a:picLocks noChangeAspect="1" noChangeArrowheads="1"/>
          </p:cNvPicPr>
          <p:nvPr/>
        </p:nvPicPr>
        <p:blipFill>
          <a:blip r:embed="rId10" cstate="screen">
            <a:clrChange>
              <a:clrFrom>
                <a:srgbClr val="FFFFFF"/>
              </a:clrFrom>
              <a:clrTo>
                <a:srgbClr val="FFFFFF">
                  <a:alpha val="0"/>
                </a:srgbClr>
              </a:clrTo>
            </a:clrChange>
          </a:blip>
          <a:srcRect/>
          <a:stretch>
            <a:fillRect/>
          </a:stretch>
        </p:blipFill>
        <p:spPr bwMode="auto">
          <a:xfrm>
            <a:off x="4163053" y="5479378"/>
            <a:ext cx="1905000" cy="1088571"/>
          </a:xfrm>
          <a:prstGeom prst="rect">
            <a:avLst/>
          </a:prstGeom>
          <a:noFill/>
        </p:spPr>
      </p:pic>
      <p:cxnSp>
        <p:nvCxnSpPr>
          <p:cNvPr id="25" name="Straight Arrow Connector 24"/>
          <p:cNvCxnSpPr/>
          <p:nvPr/>
        </p:nvCxnSpPr>
        <p:spPr>
          <a:xfrm>
            <a:off x="2362200" y="3810000"/>
            <a:ext cx="0" cy="791421"/>
          </a:xfrm>
          <a:prstGeom prst="straightConnector1">
            <a:avLst/>
          </a:prstGeom>
          <a:ln w="76200">
            <a:solidFill>
              <a:schemeClr val="accent6"/>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85534391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LabVIEW MathScript RT Module</a:t>
            </a:r>
            <a:endParaRPr lang="en-US" dirty="0"/>
          </a:p>
        </p:txBody>
      </p:sp>
      <p:sp>
        <p:nvSpPr>
          <p:cNvPr id="23554" name="Rectangle 3"/>
          <p:cNvSpPr>
            <a:spLocks noGrp="1" noChangeArrowheads="1"/>
          </p:cNvSpPr>
          <p:nvPr>
            <p:ph idx="1"/>
          </p:nvPr>
        </p:nvSpPr>
        <p:spPr>
          <a:xfrm>
            <a:off x="381000" y="1143000"/>
            <a:ext cx="4724400" cy="5181600"/>
          </a:xfrm>
        </p:spPr>
        <p:txBody>
          <a:bodyPr>
            <a:normAutofit fontScale="77500" lnSpcReduction="20000"/>
          </a:bodyPr>
          <a:lstStyle/>
          <a:p>
            <a:pPr eaLnBrk="1" hangingPunct="1">
              <a:lnSpc>
                <a:spcPct val="120000"/>
              </a:lnSpc>
              <a:buFont typeface="Arial" pitchFamily="34" charset="0"/>
              <a:buChar char="•"/>
            </a:pPr>
            <a:r>
              <a:rPr lang="en-US" sz="2600" b="1" dirty="0" smtClean="0"/>
              <a:t>Text-based controls, signal processing, analysis, and math</a:t>
            </a:r>
          </a:p>
          <a:p>
            <a:pPr lvl="1" eaLnBrk="1" hangingPunct="1">
              <a:lnSpc>
                <a:spcPct val="120000"/>
              </a:lnSpc>
            </a:pPr>
            <a:r>
              <a:rPr lang="en-US" sz="2400" dirty="0" smtClean="0"/>
              <a:t>900 built-in functions / user-defined functions</a:t>
            </a:r>
          </a:p>
          <a:p>
            <a:pPr lvl="1" eaLnBrk="1" hangingPunct="1">
              <a:lnSpc>
                <a:spcPct val="120000"/>
              </a:lnSpc>
            </a:pPr>
            <a:r>
              <a:rPr lang="en-US" sz="2400" dirty="0" smtClean="0"/>
              <a:t>Reuse many of your .m file scripts created with The MathWorks, Inc. MATLAB</a:t>
            </a:r>
            <a:r>
              <a:rPr lang="en-US" sz="2400" baseline="30000" dirty="0" smtClean="0"/>
              <a:t>®</a:t>
            </a:r>
            <a:r>
              <a:rPr lang="en-US" sz="2400" dirty="0" smtClean="0"/>
              <a:t> software and others</a:t>
            </a:r>
          </a:p>
          <a:p>
            <a:pPr lvl="1">
              <a:lnSpc>
                <a:spcPct val="120000"/>
              </a:lnSpc>
            </a:pPr>
            <a:r>
              <a:rPr lang="en-US" sz="2400" dirty="0" smtClean="0"/>
              <a:t>Based on original math from </a:t>
            </a:r>
            <a:br>
              <a:rPr lang="en-US" sz="2400" dirty="0" smtClean="0"/>
            </a:br>
            <a:r>
              <a:rPr lang="en-US" sz="2400" dirty="0" smtClean="0"/>
              <a:t>NI MATRIXx software</a:t>
            </a:r>
          </a:p>
          <a:p>
            <a:pPr eaLnBrk="1" hangingPunct="1">
              <a:lnSpc>
                <a:spcPct val="120000"/>
              </a:lnSpc>
              <a:buFont typeface="Arial" pitchFamily="34" charset="0"/>
              <a:buChar char="•"/>
            </a:pPr>
            <a:r>
              <a:rPr lang="en-US" sz="2600" b="1" dirty="0" smtClean="0"/>
              <a:t>A native LabVIEW solution</a:t>
            </a:r>
          </a:p>
          <a:p>
            <a:pPr lvl="1" eaLnBrk="1" hangingPunct="1">
              <a:lnSpc>
                <a:spcPct val="120000"/>
              </a:lnSpc>
            </a:pPr>
            <a:r>
              <a:rPr lang="en-US" sz="2400" dirty="0" smtClean="0"/>
              <a:t>Interactive and programmatic interfaces</a:t>
            </a:r>
          </a:p>
          <a:p>
            <a:pPr lvl="1" eaLnBrk="1" hangingPunct="1">
              <a:lnSpc>
                <a:spcPct val="120000"/>
              </a:lnSpc>
            </a:pPr>
            <a:r>
              <a:rPr lang="en-US" sz="2400" dirty="0" smtClean="0"/>
              <a:t>Does not require 3</a:t>
            </a:r>
            <a:r>
              <a:rPr lang="en-US" sz="2400" baseline="30000" dirty="0" smtClean="0"/>
              <a:t>rd</a:t>
            </a:r>
            <a:r>
              <a:rPr lang="en-US" sz="2400" dirty="0" smtClean="0"/>
              <a:t>-party software</a:t>
            </a:r>
          </a:p>
          <a:p>
            <a:pPr lvl="1" eaLnBrk="1" hangingPunct="1">
              <a:lnSpc>
                <a:spcPct val="120000"/>
              </a:lnSpc>
            </a:pPr>
            <a:r>
              <a:rPr lang="en-US" sz="2400" dirty="0" smtClean="0"/>
              <a:t>Enables hybrid programming</a:t>
            </a:r>
          </a:p>
          <a:p>
            <a:pPr lvl="1" eaLnBrk="1" hangingPunct="1">
              <a:lnSpc>
                <a:spcPct val="120000"/>
              </a:lnSpc>
            </a:pPr>
            <a:r>
              <a:rPr lang="en-US" sz="2400" dirty="0" smtClean="0"/>
              <a:t>Works w/ LabVIEW Real-Time</a:t>
            </a:r>
          </a:p>
        </p:txBody>
      </p:sp>
      <p:pic>
        <p:nvPicPr>
          <p:cNvPr id="23563" name="Picture 8"/>
          <p:cNvPicPr>
            <a:picLocks noChangeAspect="1" noChangeArrowheads="1"/>
          </p:cNvPicPr>
          <p:nvPr/>
        </p:nvPicPr>
        <p:blipFill>
          <a:blip r:embed="rId3" cstate="screen"/>
          <a:srcRect/>
          <a:stretch>
            <a:fillRect/>
          </a:stretch>
        </p:blipFill>
        <p:spPr bwMode="auto">
          <a:xfrm>
            <a:off x="5635291" y="3214602"/>
            <a:ext cx="2743200" cy="2244087"/>
          </a:xfrm>
          <a:prstGeom prst="rect">
            <a:avLst/>
          </a:prstGeom>
          <a:noFill/>
          <a:ln w="9525" algn="ctr">
            <a:noFill/>
            <a:miter lim="800000"/>
            <a:headEnd type="none" w="sm" len="sm"/>
            <a:tailEnd type="none" w="sm" len="sm"/>
          </a:ln>
        </p:spPr>
      </p:pic>
      <p:pic>
        <p:nvPicPr>
          <p:cNvPr id="23564" name="Picture 9"/>
          <p:cNvPicPr>
            <a:picLocks noChangeAspect="1" noChangeArrowheads="1"/>
          </p:cNvPicPr>
          <p:nvPr/>
        </p:nvPicPr>
        <p:blipFill>
          <a:blip r:embed="rId4" cstate="screen"/>
          <a:srcRect/>
          <a:stretch>
            <a:fillRect/>
          </a:stretch>
        </p:blipFill>
        <p:spPr bwMode="auto">
          <a:xfrm>
            <a:off x="5143500" y="4205202"/>
            <a:ext cx="1825291" cy="1433598"/>
          </a:xfrm>
          <a:prstGeom prst="rect">
            <a:avLst/>
          </a:prstGeom>
          <a:ln>
            <a:noFill/>
          </a:ln>
          <a:effectLst>
            <a:outerShdw blurRad="292100" dist="139700" dir="2700000" algn="tl" rotWithShape="0">
              <a:srgbClr val="333333">
                <a:alpha val="65000"/>
              </a:srgbClr>
            </a:outerShdw>
          </a:effectLst>
        </p:spPr>
      </p:pic>
      <p:sp>
        <p:nvSpPr>
          <p:cNvPr id="23558" name="Text Box 15"/>
          <p:cNvSpPr txBox="1">
            <a:spLocks noChangeArrowheads="1"/>
          </p:cNvSpPr>
          <p:nvPr/>
        </p:nvSpPr>
        <p:spPr bwMode="auto">
          <a:xfrm>
            <a:off x="5715000" y="5791200"/>
            <a:ext cx="3429000" cy="230832"/>
          </a:xfrm>
          <a:prstGeom prst="rect">
            <a:avLst/>
          </a:prstGeom>
          <a:noFill/>
          <a:ln w="9525" algn="ctr">
            <a:noFill/>
            <a:miter lim="800000"/>
            <a:headEnd type="none" w="sm" len="sm"/>
            <a:tailEnd type="none" w="sm" len="sm"/>
          </a:ln>
        </p:spPr>
        <p:txBody>
          <a:bodyPr>
            <a:spAutoFit/>
          </a:bodyPr>
          <a:lstStyle/>
          <a:p>
            <a:pPr algn="r" eaLnBrk="0" hangingPunct="0">
              <a:spcBef>
                <a:spcPct val="50000"/>
              </a:spcBef>
            </a:pPr>
            <a:r>
              <a:rPr lang="en-US" sz="900" dirty="0">
                <a:solidFill>
                  <a:prstClr val="black"/>
                </a:solidFill>
                <a:latin typeface="Arial Narrow" pitchFamily="34" charset="0"/>
              </a:rPr>
              <a:t>MATLAB</a:t>
            </a:r>
            <a:r>
              <a:rPr lang="en-US" sz="900" baseline="30000" dirty="0">
                <a:solidFill>
                  <a:prstClr val="black"/>
                </a:solidFill>
                <a:latin typeface="Arial Narrow" pitchFamily="34" charset="0"/>
              </a:rPr>
              <a:t>®</a:t>
            </a:r>
            <a:r>
              <a:rPr lang="en-US" sz="900" dirty="0">
                <a:solidFill>
                  <a:prstClr val="black"/>
                </a:solidFill>
                <a:latin typeface="Arial Narrow" pitchFamily="34" charset="0"/>
              </a:rPr>
              <a:t> is a registered trademark of The MathWorks, Inc..</a:t>
            </a:r>
          </a:p>
        </p:txBody>
      </p:sp>
      <p:pic>
        <p:nvPicPr>
          <p:cNvPr id="15" name="Picture 14" descr="Mathscript.png"/>
          <p:cNvPicPr>
            <a:picLocks noChangeAspect="1"/>
          </p:cNvPicPr>
          <p:nvPr/>
        </p:nvPicPr>
        <p:blipFill>
          <a:blip r:embed="rId5" cstate="screen"/>
          <a:srcRect/>
          <a:stretch>
            <a:fillRect/>
          </a:stretch>
        </p:blipFill>
        <p:spPr>
          <a:xfrm>
            <a:off x="5257800" y="1295400"/>
            <a:ext cx="3048000" cy="1676400"/>
          </a:xfrm>
          <a:prstGeom prst="rect">
            <a:avLst/>
          </a:prstGeom>
          <a:ln cap="rnd">
            <a:solidFill>
              <a:schemeClr val="bg1">
                <a:lumMod val="65000"/>
              </a:schemeClr>
            </a:solidFill>
          </a:ln>
        </p:spPr>
      </p:pic>
      <p:pic>
        <p:nvPicPr>
          <p:cNvPr id="16" name="Picture 15" descr="3D.bmp"/>
          <p:cNvPicPr>
            <a:picLocks noChangeAspect="1"/>
          </p:cNvPicPr>
          <p:nvPr/>
        </p:nvPicPr>
        <p:blipFill>
          <a:blip r:embed="rId6" cstate="screen"/>
          <a:srcRect/>
          <a:stretch>
            <a:fillRect/>
          </a:stretch>
        </p:blipFill>
        <p:spPr>
          <a:xfrm>
            <a:off x="7239000" y="1981200"/>
            <a:ext cx="1600200" cy="1600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6058803" y="4121624"/>
            <a:ext cx="2688607" cy="2033517"/>
            <a:chOff x="6005016" y="4121624"/>
            <a:chExt cx="2688607" cy="2033517"/>
          </a:xfrm>
        </p:grpSpPr>
        <p:sp>
          <p:nvSpPr>
            <p:cNvPr id="36" name="Rounded Rectangle 35"/>
            <p:cNvSpPr/>
            <p:nvPr/>
          </p:nvSpPr>
          <p:spPr>
            <a:xfrm>
              <a:off x="6005016" y="4121624"/>
              <a:ext cx="2552131" cy="2033517"/>
            </a:xfrm>
            <a:prstGeom prst="roundRect">
              <a:avLst/>
            </a:prstGeom>
            <a:ln w="5715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pic>
          <p:nvPicPr>
            <p:cNvPr id="37" name="Picture 4"/>
            <p:cNvPicPr>
              <a:picLocks noChangeAspect="1" noChangeArrowheads="1"/>
            </p:cNvPicPr>
            <p:nvPr/>
          </p:nvPicPr>
          <p:blipFill>
            <a:blip r:embed="rId2" cstate="screen">
              <a:duotone>
                <a:schemeClr val="accent3">
                  <a:shade val="45000"/>
                  <a:satMod val="135000"/>
                </a:schemeClr>
                <a:prstClr val="white"/>
              </a:duotone>
            </a:blip>
            <a:srcRect/>
            <a:stretch>
              <a:fillRect/>
            </a:stretch>
          </p:blipFill>
          <p:spPr bwMode="auto">
            <a:xfrm>
              <a:off x="6231339" y="4563327"/>
              <a:ext cx="2039070" cy="1141436"/>
            </a:xfrm>
            <a:prstGeom prst="rect">
              <a:avLst/>
            </a:prstGeom>
            <a:noFill/>
            <a:ln w="9525">
              <a:noFill/>
              <a:miter lim="800000"/>
              <a:headEnd/>
              <a:tailEnd/>
            </a:ln>
          </p:spPr>
        </p:pic>
        <p:sp>
          <p:nvSpPr>
            <p:cNvPr id="38" name="TextBox 37"/>
            <p:cNvSpPr txBox="1"/>
            <p:nvPr/>
          </p:nvSpPr>
          <p:spPr>
            <a:xfrm>
              <a:off x="6209729" y="4339987"/>
              <a:ext cx="2483894" cy="369332"/>
            </a:xfrm>
            <a:prstGeom prst="rect">
              <a:avLst/>
            </a:prstGeom>
            <a:noFill/>
          </p:spPr>
          <p:txBody>
            <a:bodyPr wrap="square" rtlCol="0">
              <a:spAutoFit/>
            </a:bodyPr>
            <a:lstStyle/>
            <a:p>
              <a:r>
                <a:rPr lang="en-GB" dirty="0" smtClean="0"/>
                <a:t>Filtered Audio Signal</a:t>
              </a:r>
              <a:endParaRPr lang="en-GB" dirty="0"/>
            </a:p>
          </p:txBody>
        </p:sp>
      </p:grpSp>
      <p:sp>
        <p:nvSpPr>
          <p:cNvPr id="21" name="Right Arrow 20"/>
          <p:cNvSpPr/>
          <p:nvPr/>
        </p:nvSpPr>
        <p:spPr>
          <a:xfrm>
            <a:off x="4953332" y="4858602"/>
            <a:ext cx="1241947" cy="655091"/>
          </a:xfrm>
          <a:prstGeom prst="rightArrow">
            <a:avLst/>
          </a:prstGeom>
          <a:ln w="5715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353704" y="154672"/>
            <a:ext cx="7772400" cy="762000"/>
          </a:xfrm>
        </p:spPr>
        <p:txBody>
          <a:bodyPr/>
          <a:lstStyle/>
          <a:p>
            <a:r>
              <a:rPr lang="en-GB" dirty="0" smtClean="0"/>
              <a:t>MathScript RT Demo</a:t>
            </a:r>
            <a:endParaRPr lang="en-GB" dirty="0"/>
          </a:p>
        </p:txBody>
      </p:sp>
      <p:sp>
        <p:nvSpPr>
          <p:cNvPr id="4" name="Trapezoid 3"/>
          <p:cNvSpPr/>
          <p:nvPr/>
        </p:nvSpPr>
        <p:spPr>
          <a:xfrm rot="2700000">
            <a:off x="7393950" y="206790"/>
            <a:ext cx="2360652" cy="725714"/>
          </a:xfrm>
          <a:prstGeom prst="trapezoid">
            <a:avLst>
              <a:gd name="adj" fmla="val 9959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DEMO</a:t>
            </a:r>
            <a:endParaRPr lang="en-US" b="1" dirty="0"/>
          </a:p>
        </p:txBody>
      </p:sp>
      <p:pic>
        <p:nvPicPr>
          <p:cNvPr id="6" name="Content Placeholder 5" descr="myRIO flat front image.jpg"/>
          <p:cNvPicPr>
            <a:picLocks/>
          </p:cNvPicPr>
          <p:nvPr/>
        </p:nvPicPr>
        <p:blipFill>
          <a:blip r:embed="rId3" cstate="screen">
            <a:clrChange>
              <a:clrFrom>
                <a:srgbClr val="FFFFFF"/>
              </a:clrFrom>
              <a:clrTo>
                <a:srgbClr val="FFFFFF">
                  <a:alpha val="0"/>
                </a:srgbClr>
              </a:clrTo>
            </a:clrChange>
          </a:blip>
          <a:srcRect/>
          <a:stretch>
            <a:fillRect/>
          </a:stretch>
        </p:blipFill>
        <p:spPr>
          <a:xfrm>
            <a:off x="3861512" y="4285396"/>
            <a:ext cx="1378423" cy="1665027"/>
          </a:xfrm>
          <a:prstGeom prst="rect">
            <a:avLst/>
          </a:prstGeom>
        </p:spPr>
      </p:pic>
      <p:sp>
        <p:nvSpPr>
          <p:cNvPr id="11" name="Rectangle 10"/>
          <p:cNvSpPr/>
          <p:nvPr/>
        </p:nvSpPr>
        <p:spPr>
          <a:xfrm rot="5400000">
            <a:off x="4370939" y="5004269"/>
            <a:ext cx="312271" cy="266601"/>
          </a:xfrm>
          <a:prstGeom prst="rect">
            <a:avLst/>
          </a:prstGeom>
          <a:solidFill>
            <a:srgbClr val="00B0F0">
              <a:alpha val="25098"/>
            </a:srgbClr>
          </a:solidFill>
          <a:ln>
            <a:solidFill>
              <a:schemeClr val="accent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utoShape 9"/>
          <p:cNvSpPr>
            <a:spLocks noChangeArrowheads="1"/>
          </p:cNvSpPr>
          <p:nvPr/>
        </p:nvSpPr>
        <p:spPr bwMode="auto">
          <a:xfrm rot="10800000" flipH="1">
            <a:off x="2715099" y="3766777"/>
            <a:ext cx="3671248" cy="1243543"/>
          </a:xfrm>
          <a:prstGeom prst="trapezoid">
            <a:avLst>
              <a:gd name="adj" fmla="val 137569"/>
            </a:avLst>
          </a:prstGeom>
          <a:solidFill>
            <a:srgbClr val="0066A0">
              <a:alpha val="57001"/>
            </a:srgbClr>
          </a:solidFill>
          <a:ln w="9525">
            <a:noFill/>
            <a:miter lim="800000"/>
            <a:headEnd/>
            <a:tailEnd/>
          </a:ln>
          <a:effectLst/>
        </p:spPr>
        <p:txBody>
          <a:bodyPr wrap="none" anchor="ctr"/>
          <a:lstStyle/>
          <a:p>
            <a:pPr algn="ctr" eaLnBrk="0" hangingPunct="0"/>
            <a:endParaRPr lang="en-US" sz="2400" dirty="0">
              <a:solidFill>
                <a:srgbClr val="FFFFFF"/>
              </a:solidFill>
            </a:endParaRPr>
          </a:p>
        </p:txBody>
      </p:sp>
      <p:grpSp>
        <p:nvGrpSpPr>
          <p:cNvPr id="25" name="Group 24"/>
          <p:cNvGrpSpPr/>
          <p:nvPr/>
        </p:nvGrpSpPr>
        <p:grpSpPr>
          <a:xfrm>
            <a:off x="2578623" y="1094595"/>
            <a:ext cx="3944203" cy="2742605"/>
            <a:chOff x="2642548" y="1176483"/>
            <a:chExt cx="3830429" cy="2742605"/>
          </a:xfrm>
        </p:grpSpPr>
        <p:sp>
          <p:nvSpPr>
            <p:cNvPr id="8" name="Text Box 6"/>
            <p:cNvSpPr txBox="1">
              <a:spLocks noChangeArrowheads="1"/>
            </p:cNvSpPr>
            <p:nvPr/>
          </p:nvSpPr>
          <p:spPr bwMode="auto">
            <a:xfrm>
              <a:off x="2642548" y="1176483"/>
              <a:ext cx="3830429" cy="2742605"/>
            </a:xfrm>
            <a:prstGeom prst="roundRect">
              <a:avLst>
                <a:gd name="adj" fmla="val 8912"/>
              </a:avLst>
            </a:prstGeom>
            <a:ln w="57150">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ctr" eaLnBrk="0" hangingPunct="0"/>
              <a:r>
                <a:rPr lang="en-US" sz="2800" dirty="0" smtClean="0">
                  <a:solidFill>
                    <a:schemeClr val="tx1">
                      <a:lumMod val="75000"/>
                      <a:lumOff val="25000"/>
                    </a:schemeClr>
                  </a:solidFill>
                </a:rPr>
                <a:t>Real Time Processing</a:t>
              </a:r>
            </a:p>
            <a:p>
              <a:pPr algn="ctr" eaLnBrk="0" hangingPunct="0"/>
              <a:r>
                <a:rPr lang="en-US" sz="2800" dirty="0" smtClean="0">
                  <a:solidFill>
                    <a:srgbClr val="0070C0"/>
                  </a:solidFill>
                </a:rPr>
                <a:t>Filtering</a:t>
              </a:r>
            </a:p>
            <a:p>
              <a:pPr algn="ctr" eaLnBrk="0" hangingPunct="0"/>
              <a:endParaRPr lang="en-US" sz="3600" dirty="0" smtClean="0">
                <a:solidFill>
                  <a:schemeClr val="bg1">
                    <a:lumMod val="50000"/>
                  </a:schemeClr>
                </a:solidFill>
              </a:endParaRPr>
            </a:p>
            <a:p>
              <a:pPr algn="ctr" eaLnBrk="0" hangingPunct="0"/>
              <a:endParaRPr lang="en-US" sz="2400" dirty="0">
                <a:solidFill>
                  <a:schemeClr val="bg1">
                    <a:lumMod val="50000"/>
                  </a:schemeClr>
                </a:solidFill>
              </a:endParaRPr>
            </a:p>
            <a:p>
              <a:pPr algn="ctr" eaLnBrk="0" hangingPunct="0"/>
              <a:endParaRPr lang="en-US" sz="2400" dirty="0" smtClean="0">
                <a:solidFill>
                  <a:schemeClr val="bg1">
                    <a:lumMod val="50000"/>
                  </a:schemeClr>
                </a:solidFill>
              </a:endParaRPr>
            </a:p>
            <a:p>
              <a:pPr algn="ctr" eaLnBrk="0" hangingPunct="0"/>
              <a:endParaRPr lang="en-US" sz="2400" dirty="0">
                <a:solidFill>
                  <a:schemeClr val="bg1">
                    <a:lumMod val="50000"/>
                  </a:schemeClr>
                </a:solidFill>
              </a:endParaRPr>
            </a:p>
          </p:txBody>
        </p:sp>
        <p:pic>
          <p:nvPicPr>
            <p:cNvPr id="12" name="Picture 2"/>
            <p:cNvPicPr>
              <a:picLocks noChangeAspect="1" noChangeArrowheads="1"/>
            </p:cNvPicPr>
            <p:nvPr/>
          </p:nvPicPr>
          <p:blipFill>
            <a:blip r:embed="rId4" cstate="screen"/>
            <a:srcRect/>
            <a:stretch>
              <a:fillRect/>
            </a:stretch>
          </p:blipFill>
          <p:spPr bwMode="auto">
            <a:xfrm>
              <a:off x="5051654" y="2442955"/>
              <a:ext cx="997198" cy="1253621"/>
            </a:xfrm>
            <a:prstGeom prst="rect">
              <a:avLst/>
            </a:prstGeom>
            <a:noFill/>
            <a:ln w="9525">
              <a:noFill/>
              <a:miter lim="800000"/>
              <a:headEnd/>
              <a:tailEnd/>
            </a:ln>
          </p:spPr>
        </p:pic>
        <p:pic>
          <p:nvPicPr>
            <p:cNvPr id="13" name="Picture 3"/>
            <p:cNvPicPr>
              <a:picLocks noChangeAspect="1" noChangeArrowheads="1"/>
            </p:cNvPicPr>
            <p:nvPr/>
          </p:nvPicPr>
          <p:blipFill>
            <a:blip r:embed="rId5" cstate="screen"/>
            <a:srcRect/>
            <a:stretch>
              <a:fillRect/>
            </a:stretch>
          </p:blipFill>
          <p:spPr bwMode="auto">
            <a:xfrm>
              <a:off x="3002507" y="2347274"/>
              <a:ext cx="1050991" cy="1351275"/>
            </a:xfrm>
            <a:prstGeom prst="rect">
              <a:avLst/>
            </a:prstGeom>
            <a:noFill/>
            <a:ln w="9525">
              <a:noFill/>
              <a:miter lim="800000"/>
              <a:headEnd/>
              <a:tailEnd/>
            </a:ln>
            <a:effectLst>
              <a:softEdge rad="127000"/>
            </a:effectLst>
          </p:spPr>
        </p:pic>
        <p:sp>
          <p:nvSpPr>
            <p:cNvPr id="14" name="TextBox 13"/>
            <p:cNvSpPr txBox="1"/>
            <p:nvPr/>
          </p:nvSpPr>
          <p:spPr>
            <a:xfrm>
              <a:off x="4238469" y="2810062"/>
              <a:ext cx="576064" cy="523220"/>
            </a:xfrm>
            <a:prstGeom prst="rect">
              <a:avLst/>
            </a:prstGeom>
            <a:noFill/>
          </p:spPr>
          <p:txBody>
            <a:bodyPr wrap="square" rtlCol="0">
              <a:spAutoFit/>
            </a:bodyPr>
            <a:lstStyle/>
            <a:p>
              <a:r>
                <a:rPr lang="en-GB" sz="2800" b="1" dirty="0" smtClean="0">
                  <a:solidFill>
                    <a:schemeClr val="tx1">
                      <a:lumMod val="65000"/>
                      <a:lumOff val="35000"/>
                    </a:schemeClr>
                  </a:solidFill>
                </a:rPr>
                <a:t>or</a:t>
              </a:r>
              <a:endParaRPr lang="en-GB" sz="2800" b="1" dirty="0">
                <a:solidFill>
                  <a:schemeClr val="tx1">
                    <a:lumMod val="65000"/>
                    <a:lumOff val="35000"/>
                  </a:schemeClr>
                </a:solidFill>
              </a:endParaRPr>
            </a:p>
          </p:txBody>
        </p:sp>
      </p:grpSp>
      <p:sp>
        <p:nvSpPr>
          <p:cNvPr id="22" name="Right Arrow 21"/>
          <p:cNvSpPr/>
          <p:nvPr/>
        </p:nvSpPr>
        <p:spPr>
          <a:xfrm>
            <a:off x="2796987" y="4872250"/>
            <a:ext cx="1310185" cy="668740"/>
          </a:xfrm>
          <a:prstGeom prst="rightArrow">
            <a:avLst/>
          </a:prstGeom>
          <a:ln w="57150">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grpSp>
        <p:nvGrpSpPr>
          <p:cNvPr id="31" name="Group 30"/>
          <p:cNvGrpSpPr/>
          <p:nvPr/>
        </p:nvGrpSpPr>
        <p:grpSpPr>
          <a:xfrm>
            <a:off x="408629" y="4067031"/>
            <a:ext cx="2552131" cy="2033517"/>
            <a:chOff x="354842" y="4067031"/>
            <a:chExt cx="2552131" cy="2033517"/>
          </a:xfrm>
        </p:grpSpPr>
        <p:sp>
          <p:nvSpPr>
            <p:cNvPr id="32" name="Rounded Rectangle 31"/>
            <p:cNvSpPr/>
            <p:nvPr/>
          </p:nvSpPr>
          <p:spPr>
            <a:xfrm>
              <a:off x="354842" y="4067031"/>
              <a:ext cx="2552131" cy="2033517"/>
            </a:xfrm>
            <a:prstGeom prst="roundRect">
              <a:avLst/>
            </a:prstGeom>
            <a:ln w="57150">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pic>
          <p:nvPicPr>
            <p:cNvPr id="33" name="Picture 2"/>
            <p:cNvPicPr>
              <a:picLocks noChangeAspect="1" noChangeArrowheads="1"/>
            </p:cNvPicPr>
            <p:nvPr/>
          </p:nvPicPr>
          <p:blipFill>
            <a:blip r:embed="rId6" cstate="screen">
              <a:duotone>
                <a:schemeClr val="accent2">
                  <a:shade val="45000"/>
                  <a:satMod val="135000"/>
                </a:schemeClr>
                <a:prstClr val="white"/>
              </a:duotone>
            </a:blip>
            <a:srcRect/>
            <a:stretch>
              <a:fillRect/>
            </a:stretch>
          </p:blipFill>
          <p:spPr bwMode="auto">
            <a:xfrm>
              <a:off x="614150" y="4599152"/>
              <a:ext cx="1978928" cy="1230145"/>
            </a:xfrm>
            <a:prstGeom prst="rect">
              <a:avLst/>
            </a:prstGeom>
            <a:noFill/>
            <a:ln w="9525">
              <a:noFill/>
              <a:miter lim="800000"/>
              <a:headEnd/>
              <a:tailEnd/>
            </a:ln>
          </p:spPr>
        </p:pic>
        <p:sp>
          <p:nvSpPr>
            <p:cNvPr id="34" name="TextBox 33"/>
            <p:cNvSpPr txBox="1"/>
            <p:nvPr/>
          </p:nvSpPr>
          <p:spPr>
            <a:xfrm>
              <a:off x="600501" y="4285396"/>
              <a:ext cx="1978926" cy="369332"/>
            </a:xfrm>
            <a:prstGeom prst="rect">
              <a:avLst/>
            </a:prstGeom>
            <a:noFill/>
          </p:spPr>
          <p:txBody>
            <a:bodyPr wrap="square" rtlCol="0">
              <a:spAutoFit/>
            </a:bodyPr>
            <a:lstStyle/>
            <a:p>
              <a:r>
                <a:rPr lang="en-GB" dirty="0" smtClean="0"/>
                <a:t>Raw Audio Signal</a:t>
              </a:r>
              <a:endParaRPr lang="en-GB"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Isosceles Triangle 46"/>
          <p:cNvSpPr/>
          <p:nvPr/>
        </p:nvSpPr>
        <p:spPr>
          <a:xfrm flipV="1">
            <a:off x="314631" y="5334000"/>
            <a:ext cx="4227871" cy="457200"/>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cs typeface="Univers Com 45 Light"/>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755630043"/>
              </p:ext>
            </p:extLst>
          </p:nvPr>
        </p:nvGraphicFramePr>
        <p:xfrm>
          <a:off x="228600" y="304800"/>
          <a:ext cx="8686800" cy="3505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p:cNvSpPr/>
          <p:nvPr/>
        </p:nvSpPr>
        <p:spPr>
          <a:xfrm>
            <a:off x="228600" y="4648200"/>
            <a:ext cx="429768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cs typeface="Univers Com 45 Light"/>
              </a:rPr>
              <a:t>LabVIEW Real-Time</a:t>
            </a:r>
          </a:p>
        </p:txBody>
      </p:sp>
      <p:pic>
        <p:nvPicPr>
          <p:cNvPr id="1026" name="Picture 2"/>
          <p:cNvPicPr>
            <a:picLocks noChangeAspect="1" noChangeArrowheads="1"/>
          </p:cNvPicPr>
          <p:nvPr/>
        </p:nvPicPr>
        <p:blipFill>
          <a:blip r:embed="rId8" cstate="screen"/>
          <a:srcRect/>
          <a:stretch>
            <a:fillRect/>
          </a:stretch>
        </p:blipFill>
        <p:spPr bwMode="auto">
          <a:xfrm>
            <a:off x="2823055" y="1416570"/>
            <a:ext cx="1828800" cy="675861"/>
          </a:xfrm>
          <a:prstGeom prst="rect">
            <a:avLst/>
          </a:prstGeom>
          <a:noFill/>
          <a:ln w="9525">
            <a:noFill/>
            <a:miter lim="800000"/>
            <a:headEnd/>
            <a:tailEnd/>
          </a:ln>
        </p:spPr>
      </p:pic>
      <p:pic>
        <p:nvPicPr>
          <p:cNvPr id="1029" name="Picture 5"/>
          <p:cNvPicPr>
            <a:picLocks noChangeAspect="1" noChangeArrowheads="1"/>
          </p:cNvPicPr>
          <p:nvPr/>
        </p:nvPicPr>
        <p:blipFill>
          <a:blip r:embed="rId9" cstate="screen"/>
          <a:srcRect/>
          <a:stretch>
            <a:fillRect/>
          </a:stretch>
        </p:blipFill>
        <p:spPr bwMode="auto">
          <a:xfrm>
            <a:off x="2865620" y="2819400"/>
            <a:ext cx="1752600" cy="533400"/>
          </a:xfrm>
          <a:prstGeom prst="rect">
            <a:avLst/>
          </a:prstGeom>
          <a:noFill/>
          <a:ln w="6350">
            <a:noFill/>
            <a:miter lim="800000"/>
            <a:headEnd/>
            <a:tailEnd/>
          </a:ln>
        </p:spPr>
      </p:pic>
      <p:sp>
        <p:nvSpPr>
          <p:cNvPr id="23" name="Text Box 15"/>
          <p:cNvSpPr txBox="1">
            <a:spLocks noChangeArrowheads="1"/>
          </p:cNvSpPr>
          <p:nvPr/>
        </p:nvSpPr>
        <p:spPr bwMode="auto">
          <a:xfrm>
            <a:off x="5761703" y="4240161"/>
            <a:ext cx="2819400" cy="369332"/>
          </a:xfrm>
          <a:prstGeom prst="rect">
            <a:avLst/>
          </a:prstGeom>
          <a:noFill/>
          <a:ln w="9525" algn="ctr">
            <a:noFill/>
            <a:miter lim="800000"/>
            <a:headEnd type="none" w="sm" len="sm"/>
            <a:tailEnd type="none" w="sm" len="sm"/>
          </a:ln>
        </p:spPr>
        <p:txBody>
          <a:bodyPr wrap="square">
            <a:spAutoFit/>
          </a:bodyPr>
          <a:lstStyle/>
          <a:p>
            <a:pPr eaLnBrk="0" hangingPunct="0">
              <a:spcBef>
                <a:spcPct val="50000"/>
              </a:spcBef>
            </a:pPr>
            <a:r>
              <a:rPr lang="en-US" sz="900" dirty="0">
                <a:solidFill>
                  <a:prstClr val="black"/>
                </a:solidFill>
                <a:cs typeface="Univers Com 45 Light"/>
              </a:rPr>
              <a:t>MATLAB</a:t>
            </a:r>
            <a:r>
              <a:rPr lang="en-US" sz="900" baseline="30000" dirty="0">
                <a:solidFill>
                  <a:prstClr val="black"/>
                </a:solidFill>
                <a:cs typeface="Univers Com 45 Light"/>
              </a:rPr>
              <a:t>®</a:t>
            </a:r>
            <a:r>
              <a:rPr lang="en-US" sz="900" dirty="0">
                <a:solidFill>
                  <a:prstClr val="black"/>
                </a:solidFill>
                <a:cs typeface="Univers Com 45 Light"/>
              </a:rPr>
              <a:t> and Simulink</a:t>
            </a:r>
            <a:r>
              <a:rPr lang="en-US" sz="900" baseline="30000" dirty="0">
                <a:solidFill>
                  <a:prstClr val="black"/>
                </a:solidFill>
                <a:cs typeface="Univers Com 45 Light"/>
              </a:rPr>
              <a:t>®</a:t>
            </a:r>
            <a:r>
              <a:rPr lang="en-US" sz="900" dirty="0">
                <a:solidFill>
                  <a:prstClr val="black"/>
                </a:solidFill>
                <a:cs typeface="Univers Com 45 Light"/>
              </a:rPr>
              <a:t> are registered trademarks of The MathWorks, Inc.</a:t>
            </a:r>
          </a:p>
        </p:txBody>
      </p:sp>
      <p:sp>
        <p:nvSpPr>
          <p:cNvPr id="24" name="Rounded Rectangle 23"/>
          <p:cNvSpPr/>
          <p:nvPr/>
        </p:nvSpPr>
        <p:spPr>
          <a:xfrm>
            <a:off x="5928610" y="3581400"/>
            <a:ext cx="2286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white"/>
                </a:solidFill>
                <a:cs typeface="Univers Com 45 Light"/>
              </a:rPr>
              <a:t>Simulink Coder™</a:t>
            </a:r>
          </a:p>
        </p:txBody>
      </p:sp>
      <p:sp>
        <p:nvSpPr>
          <p:cNvPr id="49" name="Rounded Rectangle 48"/>
          <p:cNvSpPr/>
          <p:nvPr/>
        </p:nvSpPr>
        <p:spPr>
          <a:xfrm>
            <a:off x="689808" y="5638800"/>
            <a:ext cx="3276600" cy="685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cs typeface="Univers Com 45 Light"/>
              </a:rPr>
              <a:t>CompactRIO, Single-Board RIO, </a:t>
            </a:r>
            <a:r>
              <a:rPr lang="en-US" dirty="0" smtClean="0">
                <a:solidFill>
                  <a:prstClr val="black"/>
                </a:solidFill>
                <a:cs typeface="Univers Com 45 Light"/>
              </a:rPr>
              <a:t>myRIO, PXI </a:t>
            </a:r>
            <a:r>
              <a:rPr lang="en-US" dirty="0">
                <a:solidFill>
                  <a:prstClr val="black"/>
                </a:solidFill>
                <a:cs typeface="Univers Com 45 Light"/>
              </a:rPr>
              <a:t>or desktop</a:t>
            </a:r>
          </a:p>
        </p:txBody>
      </p:sp>
      <p:sp>
        <p:nvSpPr>
          <p:cNvPr id="50" name="Right Arrow 49"/>
          <p:cNvSpPr/>
          <p:nvPr/>
        </p:nvSpPr>
        <p:spPr>
          <a:xfrm flipH="1">
            <a:off x="4863060" y="1524000"/>
            <a:ext cx="229974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cs typeface="Univers Com 45 Light"/>
              </a:rPr>
              <a:t>Your .m code</a:t>
            </a:r>
          </a:p>
        </p:txBody>
      </p:sp>
      <p:sp>
        <p:nvSpPr>
          <p:cNvPr id="53" name="Right Arrow 52"/>
          <p:cNvSpPr/>
          <p:nvPr/>
        </p:nvSpPr>
        <p:spPr>
          <a:xfrm flipH="1">
            <a:off x="4863060" y="2667000"/>
            <a:ext cx="229974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cs typeface="Univers Com 45 Light"/>
              </a:rPr>
              <a:t>Your .</a:t>
            </a:r>
            <a:r>
              <a:rPr lang="en-US" dirty="0" err="1">
                <a:solidFill>
                  <a:prstClr val="white"/>
                </a:solidFill>
                <a:cs typeface="Univers Com 45 Light"/>
              </a:rPr>
              <a:t>mdl</a:t>
            </a:r>
            <a:r>
              <a:rPr lang="en-US" dirty="0">
                <a:solidFill>
                  <a:prstClr val="white"/>
                </a:solidFill>
                <a:cs typeface="Univers Com 45 Light"/>
              </a:rPr>
              <a:t> code</a:t>
            </a:r>
          </a:p>
        </p:txBody>
      </p:sp>
      <p:pic>
        <p:nvPicPr>
          <p:cNvPr id="1028" name="Picture 4" descr="C:\Users\jfalcon.AMER\Pictures\CompactRIO.tiff"/>
          <p:cNvPicPr>
            <a:picLocks noChangeAspect="1" noChangeArrowheads="1"/>
          </p:cNvPicPr>
          <p:nvPr/>
        </p:nvPicPr>
        <p:blipFill>
          <a:blip r:embed="rId10" cstate="screen">
            <a:clrChange>
              <a:clrFrom>
                <a:srgbClr val="FFFFFF"/>
              </a:clrFrom>
              <a:clrTo>
                <a:srgbClr val="FFFFFF">
                  <a:alpha val="0"/>
                </a:srgbClr>
              </a:clrTo>
            </a:clrChange>
          </a:blip>
          <a:srcRect/>
          <a:stretch>
            <a:fillRect/>
          </a:stretch>
        </p:blipFill>
        <p:spPr bwMode="auto">
          <a:xfrm>
            <a:off x="4163053" y="5479378"/>
            <a:ext cx="1905000" cy="1088571"/>
          </a:xfrm>
          <a:prstGeom prst="rect">
            <a:avLst/>
          </a:prstGeom>
          <a:noFill/>
        </p:spPr>
      </p:pic>
      <p:cxnSp>
        <p:nvCxnSpPr>
          <p:cNvPr id="25" name="Straight Arrow Connector 24"/>
          <p:cNvCxnSpPr/>
          <p:nvPr/>
        </p:nvCxnSpPr>
        <p:spPr>
          <a:xfrm>
            <a:off x="2362200" y="3810000"/>
            <a:ext cx="0" cy="791421"/>
          </a:xfrm>
          <a:prstGeom prst="straightConnector1">
            <a:avLst/>
          </a:prstGeom>
          <a:ln w="76200">
            <a:solidFill>
              <a:schemeClr val="accent6"/>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855343914"/>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3200" dirty="0" smtClean="0"/>
              <a:t>LabVIEW Control Design &amp; Simulation</a:t>
            </a:r>
          </a:p>
        </p:txBody>
      </p:sp>
      <p:sp>
        <p:nvSpPr>
          <p:cNvPr id="37891" name="Rectangle 3"/>
          <p:cNvSpPr>
            <a:spLocks noGrp="1" noChangeArrowheads="1"/>
          </p:cNvSpPr>
          <p:nvPr>
            <p:ph type="body" sz="half" idx="1"/>
          </p:nvPr>
        </p:nvSpPr>
        <p:spPr>
          <a:xfrm>
            <a:off x="152400" y="1066800"/>
            <a:ext cx="4778188" cy="5334000"/>
          </a:xfrm>
        </p:spPr>
        <p:txBody>
          <a:bodyPr>
            <a:normAutofit/>
          </a:bodyPr>
          <a:lstStyle/>
          <a:p>
            <a:pPr algn="just"/>
            <a:r>
              <a:rPr lang="en-US" sz="2000" b="1" dirty="0" smtClean="0"/>
              <a:t>Complete simulation and real-time implementation capability - stay in one environment from design to test to implementation</a:t>
            </a:r>
          </a:p>
          <a:p>
            <a:pPr algn="just"/>
            <a:r>
              <a:rPr lang="en-US" sz="2000" dirty="0" smtClean="0"/>
              <a:t>Easily create parallel and </a:t>
            </a:r>
            <a:r>
              <a:rPr lang="en-US" sz="2000" dirty="0" err="1" smtClean="0"/>
              <a:t>multirate</a:t>
            </a:r>
            <a:r>
              <a:rPr lang="en-US" sz="2000" dirty="0" smtClean="0"/>
              <a:t> simulation or control loops, </a:t>
            </a:r>
            <a:r>
              <a:rPr lang="en-US" sz="2000" i="1" dirty="0" smtClean="0"/>
              <a:t>leverage </a:t>
            </a:r>
            <a:r>
              <a:rPr lang="en-US" sz="2000" i="1" dirty="0" err="1" smtClean="0"/>
              <a:t>multicore</a:t>
            </a:r>
            <a:endParaRPr lang="en-US" sz="2000" i="1" dirty="0" smtClean="0"/>
          </a:p>
          <a:p>
            <a:pPr lvl="0" algn="just">
              <a:defRPr/>
            </a:pPr>
            <a:r>
              <a:rPr lang="en-US" sz="2000" dirty="0" smtClean="0"/>
              <a:t>Custom user interface to change and observe parameters as simulation or control system is running</a:t>
            </a:r>
          </a:p>
          <a:p>
            <a:pPr lvl="0" algn="just">
              <a:defRPr/>
            </a:pPr>
            <a:r>
              <a:rPr lang="en-US" sz="2000" dirty="0" smtClean="0"/>
              <a:t>Use VIs or programming structures inside or outside of simulation loops:</a:t>
            </a:r>
          </a:p>
          <a:p>
            <a:pPr lvl="1" algn="just">
              <a:defRPr/>
            </a:pPr>
            <a:r>
              <a:rPr lang="en-US" dirty="0" smtClean="0"/>
              <a:t>Integrated design and simulation, batch simulation</a:t>
            </a:r>
          </a:p>
          <a:p>
            <a:pPr lvl="1" algn="just">
              <a:defRPr/>
            </a:pPr>
            <a:r>
              <a:rPr lang="en-US" dirty="0" smtClean="0"/>
              <a:t>DAQ, RIO, Vision, or CAN for I/O</a:t>
            </a:r>
          </a:p>
          <a:p>
            <a:pPr algn="just"/>
            <a:endParaRPr lang="en-US" sz="2000" dirty="0" smtClean="0"/>
          </a:p>
        </p:txBody>
      </p:sp>
      <p:pic>
        <p:nvPicPr>
          <p:cNvPr id="8" name="Picture 2"/>
          <p:cNvPicPr>
            <a:picLocks noChangeAspect="1" noChangeArrowheads="1"/>
          </p:cNvPicPr>
          <p:nvPr/>
        </p:nvPicPr>
        <p:blipFill>
          <a:blip r:embed="rId3" cstate="screen"/>
          <a:srcRect/>
          <a:stretch>
            <a:fillRect/>
          </a:stretch>
        </p:blipFill>
        <p:spPr bwMode="auto">
          <a:xfrm>
            <a:off x="5529773" y="1141988"/>
            <a:ext cx="2915285" cy="2565626"/>
          </a:xfrm>
          <a:prstGeom prst="rect">
            <a:avLst/>
          </a:prstGeom>
          <a:noFill/>
          <a:ln w="9525">
            <a:noFill/>
            <a:miter lim="800000"/>
            <a:headEnd/>
            <a:tailEnd/>
          </a:ln>
          <a:effectLst/>
        </p:spPr>
      </p:pic>
      <p:sp>
        <p:nvSpPr>
          <p:cNvPr id="5" name="Rectangle 3"/>
          <p:cNvSpPr txBox="1">
            <a:spLocks noChangeArrowheads="1"/>
          </p:cNvSpPr>
          <p:nvPr/>
        </p:nvSpPr>
        <p:spPr>
          <a:xfrm>
            <a:off x="457199" y="4191000"/>
            <a:ext cx="8095129" cy="5334000"/>
          </a:xfrm>
          <a:prstGeom prst="rect">
            <a:avLst/>
          </a:prstGeom>
        </p:spPr>
        <p:txBody>
          <a:bodyPr vert="horz" lIns="91435" tIns="45717" rIns="91435" bIns="45717" rtlCol="0">
            <a:normAutofit/>
          </a:bodyPr>
          <a:lstStyle/>
          <a:p>
            <a:pPr marL="173038" marR="0" lvl="0" indent="-173038" algn="just"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Char char="•"/>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Arial"/>
            </a:endParaRPr>
          </a:p>
        </p:txBody>
      </p:sp>
      <p:pic>
        <p:nvPicPr>
          <p:cNvPr id="128002" name="Picture 2" descr="http://www.ni.com/cms/images/devzone/tut/2DFhelicopter.jpg"/>
          <p:cNvPicPr>
            <a:picLocks noChangeAspect="1" noChangeArrowheads="1"/>
          </p:cNvPicPr>
          <p:nvPr/>
        </p:nvPicPr>
        <p:blipFill>
          <a:blip r:embed="rId4" cstate="screen"/>
          <a:srcRect/>
          <a:stretch>
            <a:fillRect/>
          </a:stretch>
        </p:blipFill>
        <p:spPr bwMode="auto">
          <a:xfrm>
            <a:off x="5522253" y="3844900"/>
            <a:ext cx="2922495" cy="2199577"/>
          </a:xfrm>
          <a:prstGeom prst="rect">
            <a:avLst/>
          </a:prstGeom>
          <a:noFill/>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950" y="1085850"/>
            <a:ext cx="8782050" cy="1143000"/>
          </a:xfrm>
        </p:spPr>
        <p:txBody>
          <a:bodyPr>
            <a:normAutofit fontScale="92500" lnSpcReduction="20000"/>
          </a:bodyPr>
          <a:lstStyle/>
          <a:p>
            <a:pPr>
              <a:buNone/>
            </a:pPr>
            <a:r>
              <a:rPr lang="en-US" b="1" dirty="0" smtClean="0">
                <a:solidFill>
                  <a:srgbClr val="0070C0"/>
                </a:solidFill>
              </a:rPr>
              <a:t>Exercise 3 </a:t>
            </a:r>
          </a:p>
          <a:p>
            <a:pPr>
              <a:buNone/>
            </a:pPr>
            <a:r>
              <a:rPr lang="en-GB" b="1" dirty="0" smtClean="0"/>
              <a:t>Control System Design with NI myRIO</a:t>
            </a:r>
          </a:p>
          <a:p>
            <a:pPr>
              <a:buNone/>
            </a:pPr>
            <a:r>
              <a:rPr lang="en-GB" b="1" dirty="0" smtClean="0">
                <a:solidFill>
                  <a:schemeClr val="tx1">
                    <a:lumMod val="50000"/>
                    <a:lumOff val="50000"/>
                  </a:schemeClr>
                </a:solidFill>
              </a:rPr>
              <a:t>We have provided a simple PI control algorithm. You will...</a:t>
            </a:r>
          </a:p>
        </p:txBody>
      </p:sp>
      <p:sp>
        <p:nvSpPr>
          <p:cNvPr id="19" name="Trapezoid 18"/>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sp>
        <p:nvSpPr>
          <p:cNvPr id="8" name="Title 1"/>
          <p:cNvSpPr txBox="1">
            <a:spLocks/>
          </p:cNvSpPr>
          <p:nvPr/>
        </p:nvSpPr>
        <p:spPr>
          <a:xfrm>
            <a:off x="201168" y="54864"/>
            <a:ext cx="8170003" cy="964092"/>
          </a:xfrm>
          <a:prstGeom prst="rect">
            <a:avLst/>
          </a:prstGeom>
        </p:spPr>
        <p:txBody>
          <a:bodyPr vert="horz" lIns="91435" tIns="45717" rIns="91435" bIns="45717" rtlCol="0" anchor="ctr">
            <a:normAutofit/>
          </a:bodyPr>
          <a:lstStyle/>
          <a:p>
            <a:pPr marL="0" marR="0" lvl="0" indent="0" algn="l" defTabSz="457174"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100" normalizeH="0" baseline="0" noProof="0" dirty="0" smtClean="0">
                <a:ln>
                  <a:noFill/>
                </a:ln>
                <a:solidFill>
                  <a:schemeClr val="accent1"/>
                </a:solidFill>
                <a:effectLst/>
                <a:uLnTx/>
                <a:uFillTx/>
                <a:latin typeface="+mn-lt"/>
                <a:ea typeface="+mj-ea"/>
                <a:cs typeface="Arial"/>
              </a:rPr>
              <a:t>Your Turn.</a:t>
            </a:r>
            <a:endParaRPr kumimoji="0" lang="en-GB" sz="3200" b="0" i="0" u="none" strike="noStrike" kern="1200" cap="none" spc="-100" normalizeH="0" baseline="0" noProof="0" dirty="0">
              <a:ln>
                <a:noFill/>
              </a:ln>
              <a:solidFill>
                <a:schemeClr val="accent1"/>
              </a:solidFill>
              <a:effectLst/>
              <a:uLnTx/>
              <a:uFillTx/>
              <a:latin typeface="+mn-lt"/>
              <a:ea typeface="+mj-ea"/>
              <a:cs typeface="Arial"/>
            </a:endParaRPr>
          </a:p>
        </p:txBody>
      </p:sp>
      <p:pic>
        <p:nvPicPr>
          <p:cNvPr id="9" name="Picture 8"/>
          <p:cNvPicPr/>
          <p:nvPr/>
        </p:nvPicPr>
        <p:blipFill>
          <a:blip r:embed="rId3" cstate="screen"/>
          <a:srcRect/>
          <a:stretch>
            <a:fillRect/>
          </a:stretch>
        </p:blipFill>
        <p:spPr bwMode="auto">
          <a:xfrm>
            <a:off x="7285037" y="4972601"/>
            <a:ext cx="1592263" cy="913849"/>
          </a:xfrm>
          <a:prstGeom prst="rect">
            <a:avLst/>
          </a:prstGeom>
          <a:noFill/>
          <a:ln w="9525">
            <a:noFill/>
            <a:miter lim="800000"/>
            <a:headEnd/>
            <a:tailEnd/>
          </a:ln>
        </p:spPr>
      </p:pic>
      <p:sp>
        <p:nvSpPr>
          <p:cNvPr id="10" name="Content Placeholder 2"/>
          <p:cNvSpPr txBox="1">
            <a:spLocks/>
          </p:cNvSpPr>
          <p:nvPr/>
        </p:nvSpPr>
        <p:spPr>
          <a:xfrm>
            <a:off x="400050" y="2552700"/>
            <a:ext cx="6743700" cy="3371850"/>
          </a:xfrm>
          <a:prstGeom prst="rect">
            <a:avLst/>
          </a:prstGeom>
        </p:spPr>
        <p:txBody>
          <a:bodyPr vert="horz" lIns="91435" tIns="45717" rIns="91435" bIns="45717" rtlCol="0">
            <a:noAutofit/>
          </a:bodyPr>
          <a:lstStyle/>
          <a:p>
            <a:pPr marL="457200" lvl="0" indent="-457200">
              <a:spcBef>
                <a:spcPts val="573"/>
              </a:spcBef>
              <a:buClr>
                <a:schemeClr val="bg1">
                  <a:lumMod val="50000"/>
                </a:schemeClr>
              </a:buClr>
              <a:buSzPct val="70000"/>
              <a:buFont typeface="Arial" pitchFamily="34" charset="0"/>
              <a:buAutoNum type="alphaLcPeriod"/>
            </a:pPr>
            <a:r>
              <a:rPr lang="en-GB" sz="2400" b="1" dirty="0" smtClean="0">
                <a:solidFill>
                  <a:srgbClr val="0070C0"/>
                </a:solidFill>
                <a:cs typeface="Arial"/>
              </a:rPr>
              <a:t>[20mins] </a:t>
            </a:r>
            <a:r>
              <a:rPr lang="en-GB" sz="2400" b="1" dirty="0" smtClean="0">
                <a:solidFill>
                  <a:schemeClr val="tx1">
                    <a:lumMod val="50000"/>
                    <a:lumOff val="50000"/>
                  </a:schemeClr>
                </a:solidFill>
                <a:cs typeface="Arial"/>
              </a:rPr>
              <a:t>Create </a:t>
            </a:r>
            <a: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t>a transfer function to simulate a  simple</a:t>
            </a:r>
            <a:r>
              <a:rPr kumimoji="0" lang="en-GB" sz="2400" b="1" i="0" u="none" strike="noStrike" kern="1200" cap="none" spc="0" normalizeH="0" noProof="0" dirty="0" smtClean="0">
                <a:ln>
                  <a:noFill/>
                </a:ln>
                <a:solidFill>
                  <a:schemeClr val="tx1">
                    <a:lumMod val="50000"/>
                    <a:lumOff val="50000"/>
                  </a:schemeClr>
                </a:solidFill>
                <a:effectLst/>
                <a:uLnTx/>
                <a:uFillTx/>
                <a:latin typeface="+mn-lt"/>
                <a:ea typeface="+mn-ea"/>
                <a:cs typeface="Arial"/>
              </a:rPr>
              <a:t> </a:t>
            </a:r>
            <a: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t>1</a:t>
            </a:r>
            <a:r>
              <a:rPr kumimoji="0" lang="en-GB" sz="2400" b="1" i="0" u="none" strike="noStrike" kern="1200" cap="none" spc="0" normalizeH="0" baseline="30000" noProof="0" dirty="0" smtClean="0">
                <a:ln>
                  <a:noFill/>
                </a:ln>
                <a:solidFill>
                  <a:schemeClr val="tx1">
                    <a:lumMod val="50000"/>
                    <a:lumOff val="50000"/>
                  </a:schemeClr>
                </a:solidFill>
                <a:effectLst/>
                <a:uLnTx/>
                <a:uFillTx/>
                <a:latin typeface="+mn-lt"/>
                <a:ea typeface="+mn-ea"/>
                <a:cs typeface="Arial"/>
              </a:rPr>
              <a:t>st</a:t>
            </a:r>
            <a: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t> order plant (RC circuit)</a:t>
            </a:r>
          </a:p>
          <a:p>
            <a:pPr marL="457200" marR="0" lvl="0" indent="-457200"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AutoNum type="alphaLcPeriod"/>
              <a:tabLst/>
              <a:defRPr/>
            </a:pPr>
            <a:endPar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endParaRPr>
          </a:p>
          <a:p>
            <a:pPr marL="457200" lvl="0" indent="-457200">
              <a:spcBef>
                <a:spcPts val="573"/>
              </a:spcBef>
              <a:buClr>
                <a:schemeClr val="bg1">
                  <a:lumMod val="50000"/>
                </a:schemeClr>
              </a:buClr>
              <a:buSzPct val="70000"/>
              <a:buFont typeface="Arial" pitchFamily="34" charset="0"/>
              <a:buAutoNum type="alphaLcPeriod"/>
            </a:pPr>
            <a:r>
              <a:rPr lang="en-GB" sz="2400" b="1" dirty="0" smtClean="0">
                <a:solidFill>
                  <a:srgbClr val="0070C0"/>
                </a:solidFill>
                <a:cs typeface="Arial"/>
              </a:rPr>
              <a:t>[5mins] </a:t>
            </a:r>
            <a:r>
              <a:rPr lang="en-GB" sz="2400" b="1" dirty="0" smtClean="0">
                <a:solidFill>
                  <a:schemeClr val="tx1">
                    <a:lumMod val="50000"/>
                    <a:lumOff val="50000"/>
                  </a:schemeClr>
                </a:solidFill>
                <a:cs typeface="Arial"/>
              </a:rPr>
              <a:t>Deploy </a:t>
            </a:r>
            <a: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t>the  control algorithm and transfer function to myRIO </a:t>
            </a:r>
          </a:p>
          <a:p>
            <a:pPr marL="457200" marR="0" lvl="0" indent="-457200"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AutoNum type="alphaLcPeriod"/>
              <a:tabLst/>
              <a:defRPr/>
            </a:pPr>
            <a:endPar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endParaRPr>
          </a:p>
          <a:p>
            <a:pPr marL="457200" lvl="0" indent="-457200">
              <a:spcBef>
                <a:spcPts val="573"/>
              </a:spcBef>
              <a:buClr>
                <a:schemeClr val="bg1">
                  <a:lumMod val="50000"/>
                </a:schemeClr>
              </a:buClr>
              <a:buSzPct val="70000"/>
              <a:buFont typeface="Arial" pitchFamily="34" charset="0"/>
              <a:buAutoNum type="alphaLcPeriod"/>
            </a:pPr>
            <a:r>
              <a:rPr lang="en-GB" sz="2400" b="1" dirty="0" smtClean="0">
                <a:solidFill>
                  <a:srgbClr val="0070C0"/>
                </a:solidFill>
                <a:cs typeface="Arial"/>
              </a:rPr>
              <a:t>[30mins] </a:t>
            </a:r>
            <a:r>
              <a:rPr lang="en-GB" sz="2400" b="1" dirty="0" smtClean="0">
                <a:solidFill>
                  <a:schemeClr val="tx1">
                    <a:lumMod val="50000"/>
                    <a:lumOff val="50000"/>
                  </a:schemeClr>
                </a:solidFill>
                <a:cs typeface="Arial"/>
              </a:rPr>
              <a:t>Move </a:t>
            </a:r>
            <a: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t>from simulation to the real world, to control a physical RC circuit</a:t>
            </a:r>
            <a:br>
              <a:rPr kumimoji="0" lang="en-GB" sz="2400" b="1" i="0" u="none" strike="noStrike" kern="1200" cap="none" spc="0" normalizeH="0" baseline="0" noProof="0" dirty="0" smtClean="0">
                <a:ln>
                  <a:noFill/>
                </a:ln>
                <a:solidFill>
                  <a:schemeClr val="tx1">
                    <a:lumMod val="50000"/>
                    <a:lumOff val="50000"/>
                  </a:schemeClr>
                </a:solidFill>
                <a:effectLst/>
                <a:uLnTx/>
                <a:uFillTx/>
                <a:latin typeface="+mn-lt"/>
                <a:ea typeface="+mn-ea"/>
                <a:cs typeface="Arial"/>
              </a:rPr>
            </a:br>
            <a:endParaRPr kumimoji="0" lang="en-US" sz="2400" b="0" i="0" u="none" strike="noStrike" kern="1200" cap="none" spc="0" normalizeH="0" baseline="0" noProof="0" dirty="0">
              <a:ln>
                <a:noFill/>
              </a:ln>
              <a:solidFill>
                <a:schemeClr val="tx1">
                  <a:lumMod val="75000"/>
                  <a:lumOff val="25000"/>
                </a:schemeClr>
              </a:solidFill>
              <a:effectLst/>
              <a:uLnTx/>
              <a:uFillTx/>
              <a:latin typeface="+mn-lt"/>
              <a:ea typeface="+mn-ea"/>
              <a:cs typeface="Arial"/>
            </a:endParaRPr>
          </a:p>
        </p:txBody>
      </p:sp>
      <p:pic>
        <p:nvPicPr>
          <p:cNvPr id="11" name="Picture 10"/>
          <p:cNvPicPr/>
          <p:nvPr/>
        </p:nvPicPr>
        <p:blipFill>
          <a:blip r:embed="rId4" cstate="screen"/>
          <a:srcRect/>
          <a:stretch>
            <a:fillRect/>
          </a:stretch>
        </p:blipFill>
        <p:spPr bwMode="auto">
          <a:xfrm>
            <a:off x="7315200" y="2521326"/>
            <a:ext cx="1528762" cy="952500"/>
          </a:xfrm>
          <a:prstGeom prst="rect">
            <a:avLst/>
          </a:prstGeom>
          <a:noFill/>
          <a:ln w="9525">
            <a:noFill/>
            <a:miter lim="800000"/>
            <a:headEnd/>
            <a:tailEnd/>
          </a:ln>
        </p:spPr>
      </p:pic>
      <p:pic>
        <p:nvPicPr>
          <p:cNvPr id="12" name="Picture 11"/>
          <p:cNvPicPr/>
          <p:nvPr/>
        </p:nvPicPr>
        <p:blipFill>
          <a:blip r:embed="rId5" cstate="screen"/>
          <a:srcRect/>
          <a:stretch>
            <a:fillRect/>
          </a:stretch>
        </p:blipFill>
        <p:spPr bwMode="auto">
          <a:xfrm>
            <a:off x="7296150" y="3697942"/>
            <a:ext cx="1543050" cy="1028700"/>
          </a:xfrm>
          <a:prstGeom prst="rect">
            <a:avLst/>
          </a:prstGeom>
          <a:noFill/>
          <a:ln w="9525">
            <a:noFill/>
            <a:miter lim="800000"/>
            <a:headEnd/>
            <a:tailEnd/>
          </a:ln>
        </p:spPr>
      </p:pic>
    </p:spTree>
    <p:extLst>
      <p:ext uri="{BB962C8B-B14F-4D97-AF65-F5344CB8AC3E}">
        <p14:creationId xmlns="" xmlns:p14="http://schemas.microsoft.com/office/powerpoint/2010/main" val="3103536889"/>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Introduction </a:t>
            </a:r>
            <a:r>
              <a:rPr lang="en-US" smtClean="0"/>
              <a:t>to LabVIEW FPGA</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 xmlns:p14="http://schemas.microsoft.com/office/powerpoint/2010/main" val="2290264337"/>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9" name="Picture 21" descr="FPGA Diagram"/>
          <p:cNvPicPr>
            <a:picLocks noChangeAspect="1" noChangeArrowheads="1"/>
          </p:cNvPicPr>
          <p:nvPr/>
        </p:nvPicPr>
        <p:blipFill>
          <a:blip r:embed="rId3" cstate="screen">
            <a:clrChange>
              <a:clrFrom>
                <a:srgbClr val="FEFEFE"/>
              </a:clrFrom>
              <a:clrTo>
                <a:srgbClr val="FEFEFE">
                  <a:alpha val="0"/>
                </a:srgbClr>
              </a:clrTo>
            </a:clrChange>
            <a:extLst>
              <a:ext uri="{28A0092B-C50C-407E-A947-70E740481C1C}">
                <a14:useLocalDpi xmlns="" xmlns:a14="http://schemas.microsoft.com/office/drawing/2010/main"/>
              </a:ext>
            </a:extLst>
          </a:blip>
          <a:srcRect/>
          <a:stretch>
            <a:fillRect/>
          </a:stretch>
        </p:blipFill>
        <p:spPr bwMode="auto">
          <a:xfrm>
            <a:off x="304800" y="4953000"/>
            <a:ext cx="1066800" cy="1028700"/>
          </a:xfrm>
          <a:prstGeom prst="rect">
            <a:avLst/>
          </a:prstGeom>
          <a:noFill/>
          <a:ln w="9525">
            <a:noFill/>
            <a:miter lim="800000"/>
            <a:headEnd/>
            <a:tailEnd/>
          </a:ln>
        </p:spPr>
      </p:pic>
      <p:sp>
        <p:nvSpPr>
          <p:cNvPr id="43011" name="Rectangle 2"/>
          <p:cNvSpPr>
            <a:spLocks noGrp="1" noChangeArrowheads="1"/>
          </p:cNvSpPr>
          <p:nvPr>
            <p:ph type="title"/>
          </p:nvPr>
        </p:nvSpPr>
        <p:spPr>
          <a:xfrm>
            <a:off x="228600" y="228600"/>
            <a:ext cx="7772400" cy="1143000"/>
          </a:xfrm>
        </p:spPr>
        <p:txBody>
          <a:bodyPr/>
          <a:lstStyle/>
          <a:p>
            <a:pPr eaLnBrk="1" hangingPunct="1"/>
            <a:r>
              <a:rPr lang="en-US" dirty="0" smtClean="0"/>
              <a:t>FPGA Technology</a:t>
            </a:r>
          </a:p>
        </p:txBody>
      </p:sp>
      <p:pic>
        <p:nvPicPr>
          <p:cNvPr id="7176" name="Picture 8" descr="FPGA Diagram"/>
          <p:cNvPicPr>
            <a:picLocks noChangeAspect="1" noChangeArrowheads="1"/>
          </p:cNvPicPr>
          <p:nvPr/>
        </p:nvPicPr>
        <p:blipFill>
          <a:blip r:embed="rId3" cstate="screen">
            <a:clrChange>
              <a:clrFrom>
                <a:srgbClr val="FEFEFE"/>
              </a:clrFrom>
              <a:clrTo>
                <a:srgbClr val="FEFEFE">
                  <a:alpha val="0"/>
                </a:srgbClr>
              </a:clrTo>
            </a:clrChange>
          </a:blip>
          <a:srcRect/>
          <a:stretch>
            <a:fillRect/>
          </a:stretch>
        </p:blipFill>
        <p:spPr bwMode="auto">
          <a:xfrm>
            <a:off x="2667000" y="1447800"/>
            <a:ext cx="3952875" cy="3810000"/>
          </a:xfrm>
          <a:prstGeom prst="rect">
            <a:avLst/>
          </a:prstGeom>
          <a:noFill/>
          <a:ln w="9525">
            <a:noFill/>
            <a:miter lim="800000"/>
            <a:headEnd/>
            <a:tailEnd/>
          </a:ln>
        </p:spPr>
      </p:pic>
      <p:sp>
        <p:nvSpPr>
          <p:cNvPr id="10255" name="Text Box 10"/>
          <p:cNvSpPr txBox="1">
            <a:spLocks noChangeArrowheads="1"/>
          </p:cNvSpPr>
          <p:nvPr/>
        </p:nvSpPr>
        <p:spPr bwMode="auto">
          <a:xfrm>
            <a:off x="7226300" y="5410200"/>
            <a:ext cx="1210588" cy="400110"/>
          </a:xfrm>
          <a:prstGeom prst="rect">
            <a:avLst/>
          </a:prstGeom>
          <a:noFill/>
          <a:ln w="9525" algn="ctr">
            <a:noFill/>
            <a:miter lim="800000"/>
            <a:headEnd/>
            <a:tailEnd/>
          </a:ln>
        </p:spPr>
        <p:txBody>
          <a:bodyPr wrap="none">
            <a:spAutoFit/>
          </a:bodyPr>
          <a:lstStyle/>
          <a:p>
            <a:pPr algn="ctr">
              <a:defRPr/>
            </a:pPr>
            <a:r>
              <a:rPr lang="en-US" sz="2000" b="1" dirty="0">
                <a:solidFill>
                  <a:prstClr val="black"/>
                </a:solidFill>
                <a:latin typeface="Arial Narrow" pitchFamily="34" charset="0"/>
              </a:rPr>
              <a:t>I/O Blocks</a:t>
            </a:r>
          </a:p>
        </p:txBody>
      </p:sp>
      <p:sp>
        <p:nvSpPr>
          <p:cNvPr id="10256" name="AutoShape 11"/>
          <p:cNvSpPr>
            <a:spLocks noChangeArrowheads="1"/>
          </p:cNvSpPr>
          <p:nvPr/>
        </p:nvSpPr>
        <p:spPr bwMode="auto">
          <a:xfrm rot="16200000" flipH="1">
            <a:off x="5791200" y="4343400"/>
            <a:ext cx="1676400" cy="457200"/>
          </a:xfrm>
          <a:prstGeom prst="triangle">
            <a:avLst>
              <a:gd name="adj" fmla="val 50000"/>
            </a:avLst>
          </a:prstGeom>
          <a:solidFill>
            <a:schemeClr val="bg1"/>
          </a:solidFill>
          <a:ln w="9525" algn="ctr">
            <a:solidFill>
              <a:schemeClr val="tx1"/>
            </a:solidFill>
            <a:miter lim="800000"/>
            <a:headEnd/>
            <a:tailEnd/>
          </a:ln>
        </p:spPr>
        <p:txBody>
          <a:bodyPr wrap="none" anchor="ctr"/>
          <a:lstStyle/>
          <a:p>
            <a:endParaRPr lang="en-US">
              <a:solidFill>
                <a:prstClr val="black"/>
              </a:solidFill>
            </a:endParaRPr>
          </a:p>
        </p:txBody>
      </p:sp>
      <p:pic>
        <p:nvPicPr>
          <p:cNvPr id="10257" name="Picture 12" descr="IO Blocks"/>
          <p:cNvPicPr>
            <a:picLocks noChangeAspect="1" noChangeArrowheads="1"/>
          </p:cNvPicPr>
          <p:nvPr/>
        </p:nvPicPr>
        <p:blipFill>
          <a:blip r:embed="rId4" cstate="screen"/>
          <a:srcRect/>
          <a:stretch>
            <a:fillRect/>
          </a:stretch>
        </p:blipFill>
        <p:spPr bwMode="auto">
          <a:xfrm>
            <a:off x="6810375" y="3705225"/>
            <a:ext cx="2105025" cy="1704975"/>
          </a:xfrm>
          <a:prstGeom prst="rect">
            <a:avLst/>
          </a:prstGeom>
          <a:noFill/>
          <a:ln w="9525">
            <a:noFill/>
            <a:miter lim="800000"/>
            <a:headEnd/>
            <a:tailEnd/>
          </a:ln>
        </p:spPr>
      </p:pic>
      <p:sp>
        <p:nvSpPr>
          <p:cNvPr id="10252" name="Text Box 14"/>
          <p:cNvSpPr txBox="1">
            <a:spLocks noChangeArrowheads="1"/>
          </p:cNvSpPr>
          <p:nvPr/>
        </p:nvSpPr>
        <p:spPr bwMode="auto">
          <a:xfrm>
            <a:off x="6992938" y="2184400"/>
            <a:ext cx="1657826" cy="707886"/>
          </a:xfrm>
          <a:prstGeom prst="rect">
            <a:avLst/>
          </a:prstGeom>
          <a:noFill/>
          <a:ln w="9525" algn="ctr">
            <a:noFill/>
            <a:miter lim="800000"/>
            <a:headEnd/>
            <a:tailEnd/>
          </a:ln>
        </p:spPr>
        <p:txBody>
          <a:bodyPr wrap="none">
            <a:spAutoFit/>
          </a:bodyPr>
          <a:lstStyle/>
          <a:p>
            <a:pPr algn="ctr">
              <a:defRPr/>
            </a:pPr>
            <a:r>
              <a:rPr lang="en-US" sz="2000" b="1" dirty="0">
                <a:solidFill>
                  <a:prstClr val="black"/>
                </a:solidFill>
                <a:latin typeface="Arial Narrow" pitchFamily="34" charset="0"/>
              </a:rPr>
              <a:t>Programmable</a:t>
            </a:r>
          </a:p>
          <a:p>
            <a:pPr algn="ctr">
              <a:defRPr/>
            </a:pPr>
            <a:r>
              <a:rPr lang="en-US" sz="2000" b="1" dirty="0">
                <a:solidFill>
                  <a:prstClr val="black"/>
                </a:solidFill>
                <a:latin typeface="Arial Narrow" pitchFamily="34" charset="0"/>
              </a:rPr>
              <a:t>Interconnects</a:t>
            </a:r>
          </a:p>
        </p:txBody>
      </p:sp>
      <p:sp>
        <p:nvSpPr>
          <p:cNvPr id="10253" name="AutoShape 15"/>
          <p:cNvSpPr>
            <a:spLocks noChangeArrowheads="1"/>
          </p:cNvSpPr>
          <p:nvPr/>
        </p:nvSpPr>
        <p:spPr bwMode="auto">
          <a:xfrm rot="-6665579">
            <a:off x="5561807" y="762793"/>
            <a:ext cx="1524000" cy="2233613"/>
          </a:xfrm>
          <a:prstGeom prst="triangle">
            <a:avLst>
              <a:gd name="adj" fmla="val 38264"/>
            </a:avLst>
          </a:prstGeom>
          <a:solidFill>
            <a:schemeClr val="bg1"/>
          </a:solidFill>
          <a:ln w="9525" algn="ctr">
            <a:solidFill>
              <a:schemeClr val="tx1"/>
            </a:solidFill>
            <a:miter lim="800000"/>
            <a:headEnd/>
            <a:tailEnd/>
          </a:ln>
        </p:spPr>
        <p:txBody>
          <a:bodyPr wrap="none" anchor="ctr"/>
          <a:lstStyle/>
          <a:p>
            <a:endParaRPr lang="en-US">
              <a:solidFill>
                <a:prstClr val="black"/>
              </a:solidFill>
            </a:endParaRPr>
          </a:p>
        </p:txBody>
      </p:sp>
      <p:pic>
        <p:nvPicPr>
          <p:cNvPr id="10254" name="Picture 16" descr="Programmable Interconnect"/>
          <p:cNvPicPr>
            <a:picLocks noChangeAspect="1" noChangeArrowheads="1"/>
          </p:cNvPicPr>
          <p:nvPr/>
        </p:nvPicPr>
        <p:blipFill>
          <a:blip r:embed="rId5" cstate="screen"/>
          <a:srcRect/>
          <a:stretch>
            <a:fillRect/>
          </a:stretch>
        </p:blipFill>
        <p:spPr bwMode="auto">
          <a:xfrm>
            <a:off x="7035800" y="746125"/>
            <a:ext cx="1590675" cy="1438275"/>
          </a:xfrm>
          <a:prstGeom prst="rect">
            <a:avLst/>
          </a:prstGeom>
          <a:noFill/>
          <a:ln w="9525">
            <a:noFill/>
            <a:miter lim="800000"/>
            <a:headEnd/>
            <a:tailEnd/>
          </a:ln>
        </p:spPr>
      </p:pic>
      <p:sp>
        <p:nvSpPr>
          <p:cNvPr id="10249" name="Text Box 18"/>
          <p:cNvSpPr txBox="1">
            <a:spLocks noChangeArrowheads="1"/>
          </p:cNvSpPr>
          <p:nvPr/>
        </p:nvSpPr>
        <p:spPr bwMode="auto">
          <a:xfrm>
            <a:off x="1096963" y="3832225"/>
            <a:ext cx="873957" cy="707886"/>
          </a:xfrm>
          <a:prstGeom prst="rect">
            <a:avLst/>
          </a:prstGeom>
          <a:noFill/>
          <a:ln w="9525" algn="ctr">
            <a:noFill/>
            <a:miter lim="800000"/>
            <a:headEnd/>
            <a:tailEnd/>
          </a:ln>
        </p:spPr>
        <p:txBody>
          <a:bodyPr wrap="none">
            <a:spAutoFit/>
          </a:bodyPr>
          <a:lstStyle/>
          <a:p>
            <a:pPr algn="ctr">
              <a:defRPr/>
            </a:pPr>
            <a:r>
              <a:rPr lang="en-US" sz="2000" b="1" dirty="0">
                <a:solidFill>
                  <a:prstClr val="black"/>
                </a:solidFill>
                <a:latin typeface="Arial Narrow" pitchFamily="34" charset="0"/>
              </a:rPr>
              <a:t>Logic</a:t>
            </a:r>
          </a:p>
          <a:p>
            <a:pPr algn="ctr">
              <a:defRPr/>
            </a:pPr>
            <a:r>
              <a:rPr lang="en-US" sz="2000" b="1" dirty="0">
                <a:solidFill>
                  <a:prstClr val="black"/>
                </a:solidFill>
                <a:latin typeface="Arial Narrow" pitchFamily="34" charset="0"/>
              </a:rPr>
              <a:t>Blocks</a:t>
            </a:r>
          </a:p>
        </p:txBody>
      </p:sp>
      <p:sp>
        <p:nvSpPr>
          <p:cNvPr id="10250" name="AutoShape 19"/>
          <p:cNvSpPr>
            <a:spLocks noChangeArrowheads="1"/>
          </p:cNvSpPr>
          <p:nvPr/>
        </p:nvSpPr>
        <p:spPr bwMode="auto">
          <a:xfrm rot="5400000">
            <a:off x="2349500" y="2476500"/>
            <a:ext cx="1447800" cy="1143000"/>
          </a:xfrm>
          <a:prstGeom prst="triangle">
            <a:avLst>
              <a:gd name="adj" fmla="val 50000"/>
            </a:avLst>
          </a:prstGeom>
          <a:solidFill>
            <a:schemeClr val="bg1"/>
          </a:solidFill>
          <a:ln w="9525" algn="ctr">
            <a:solidFill>
              <a:schemeClr val="tx1"/>
            </a:solidFill>
            <a:miter lim="800000"/>
            <a:headEnd/>
            <a:tailEnd/>
          </a:ln>
        </p:spPr>
        <p:txBody>
          <a:bodyPr wrap="none" anchor="ctr"/>
          <a:lstStyle/>
          <a:p>
            <a:endParaRPr lang="en-US">
              <a:solidFill>
                <a:prstClr val="black"/>
              </a:solidFill>
            </a:endParaRPr>
          </a:p>
        </p:txBody>
      </p:sp>
      <p:pic>
        <p:nvPicPr>
          <p:cNvPr id="10251" name="Picture 20" descr="Logic block"/>
          <p:cNvPicPr>
            <a:picLocks noChangeAspect="1" noChangeArrowheads="1"/>
          </p:cNvPicPr>
          <p:nvPr/>
        </p:nvPicPr>
        <p:blipFill>
          <a:blip r:embed="rId6" cstate="screen"/>
          <a:srcRect/>
          <a:stretch>
            <a:fillRect/>
          </a:stretch>
        </p:blipFill>
        <p:spPr bwMode="auto">
          <a:xfrm>
            <a:off x="596900" y="2324100"/>
            <a:ext cx="1924050" cy="1495425"/>
          </a:xfrm>
          <a:prstGeom prst="rect">
            <a:avLst/>
          </a:prstGeom>
          <a:noFill/>
          <a:ln w="9525">
            <a:noFill/>
            <a:miter lim="800000"/>
            <a:headEnd/>
            <a:tailEnd/>
          </a:ln>
        </p:spPr>
      </p:pic>
      <p:sp>
        <p:nvSpPr>
          <p:cNvPr id="50178" name="AutoShape 2" descr="data:image/jpg;base64,/9j/4AAQSkZJRgABAQAAAQABAAD/2wBDAAkGBwgHBgkIBwgKCgkLDRYPDQwMDRsUFRAWIB0iIiAdHx8kKDQsJCYxJx8fLT0tMTU3Ojo6Iys/RD84QzQ5Ojf/2wBDAQoKCg0MDRoPDxo3JR8lNzc3Nzc3Nzc3Nzc3Nzc3Nzc3Nzc3Nzc3Nzc3Nzc3Nzc3Nzc3Nzc3Nzc3Nzc3Nzc3Nzf/wAARCACMAIwDASIAAhEBAxEB/8QAGwAAAgIDAQAAAAAAAAAAAAAABQYAAQIDBAf/xABIEAABAwMABQUKCwYGAwAAAAABAAIDBAURBhIhMXETQVGRkhQVFiIyUmFygdEjMzQ1U1SUscHS4TZCQ0RWYgckc4KEkyVGof/EABYBAQEBAAAAAAAAAAAAAAAAAAABAv/EABgRAQEBAQEAAAAAAAAAAAAAAAABERIh/9oADAMBAAIRAxEAPwD250jGDLnAcVjy0Z/iN60OvrntiZyZAcQcE9KVtHnXeO3at+mppKwSOyYBhurnYOKaYeu6IvpG9anLxfSN60nVN1pKZ2rPUxRu81zgFp7+2765F2lNakO/LxfSN61OXi+kb1pI7+W7mrI+0qN6t/1yLrTTk8d0RfSN61DURfSM60jG90A/nIe0q7924j5ZF1ppyeRUQ/Ss7QV8vF9IzrSGLvbgc91xbf7lmL3bhurI+0hh55eL6RvWr5aPz29aSRfLdszWR9avv7bB/Ox9amph15aPz29anKx+e3rSWL9a+etj7SyF+tf1yLtIYcuWj89vWpyzPPb1pPZfba92oK6HP+oF3xyiRoc0gg7iCrphibKwnAcCVllBKUnuhgHOUbRAu9+TF7Us3iZ8FI50HiyO2AgbvSma9eTF7Us3wfARj0/gpWoFWjRylnYaquD5XyEkNLiM+kkbSiY0eteB/lG9ty67ZsoIfV/FbaqqgpIxJUPbGwuDdZ24E7snmVHCNHrV9Ub2z71O8FrH8mD/ALj71tivFBKyVzKgERR8pJlpGG9P/wBVNvVudFHKKlnJvc4B2Dva4NOejBI39KhrAaP2w/yje0fer8H7X9UZ7HFdlPPHUQsmiOsx4y12MZHTwW3WRNDfB61fVG9Z96ng/avqres+9E1EXQzwdtX1Udo+9TwdtI/lG9pyJ55lY2ogX4O2r6mO05TwctO/uQdtyKqIoHU6KWuWMtZEY3HcQ84z6QVo0ebPQ1L6KRxdGM6oO3HBMZQceLdz634ID9L8oj4hHUBpPj2esEeJViUMvO6LiUsXz4qPjhM943R+0pWvvxTOOVKsddu2UUI/tXHpQaI2Sbvo97aIY5ZrG6zpRnAYOJwNi7KDZRxeqhmmElA2ySNu0UzqN8kTZJIXaphy4YkzzBpwcqxKCQPArZIa59yoZa+F4Jq6Rnw+qMkNc15AfgZwVyNrLW+gjqn0t9htstOWTTuohyUkb3gl5IcSMgauQN2DvXRVT1FtrbfSsvbLzT1jns5Kdkb5YW6jjyrZG7cDpI51jo9ZLndNDbfTVF75O3VNIxskMVIwP1CNreUz7CcK4g/HdKK03O32iorZpp6yMCn8Vuq0DcSRuyNgPPhZ1ekMcFzqLfDbrnVzQNY6XuSmD2tDxluSXDmSfVUt1vMF1u1poqSSn5VgoZn1BbIxlMfF1WhpBDnB3OM5XZb5rher7drhYK+Gm5eio5QyWASBzjGSGkk+LggjrUwGp9NaGKklqu4Lo+GDWbUObS/J3A7Wvy4EHd7CF3N0ghFrq7lVUldRwUzdZ4qIQ1zhjI1RrHO8daUJTHL/AIa6QVEs0klwmEjq8SgNdHONUFuBuAAGPQjOlz6itqLTZqGKGaaR7auoilk1GmKIggOcASAX6vNtwmKJVWlNspbDT3uWSTuCctDXNZlw1jjxhnZjn6EQqblT0j6ISOLhWzCGFzNrS4tJBJ6MBIDpJ6PWslyghieL1S1kMMUhezkppDkAkDIDtYbufC7Khk1ovdjsTw59I25Nmt8pycR6rw6InpacY/tI6EDzR1bauN7mMkbqvLTrNxuQ6bSe0w1xo5JpNZswgfMIXmFkh3MdIBqg7Rsyt9c27uqIjbpbe2n2a4qYnueTnbghwA2ejevP6eSe32Otc69P75U9we1tpfyZZKXTZDXRkazi4HWDubA27EHqR4hB3fPBz5yLaxO0+lCJPnfi5RYO03xzeIR870ApvjWcQmBWJQy7/wAPgUrX34tnFNV33s4FKukHkxqVY7KH5HF6v4ra5rXtLHgFrhggjIK1UXySL1VueQGkncBk7Moy5qW2UFE97qKgpadz9jnQwNYT6DgLojjZHGImMDGNGqGNbjA6MDmXnsVtusdJXCSireTndFJDE2QueyjEpL6cea/BzjeQdXOxbLvR1DqCEWK2XGnom1Eru53tky5xjHJlrA8OY0uyAScA7cbVqB9iiZExscUbWMbuaxoDRwA9KxgpYIMiCGOEkDOo0NJ/FJfclW3S6CqbRVEz3zxl5lgeGwsDAHGOZr9UsHmObt2rKBlfUaGUtsgo6+G6wvYyOaSNzBDJrEiTW25aBv6c450Dk6mp3cs11PERMfhcxj4TPndO7es2xRiXlRGwSFuoXhu3VzuzjclS30de1tjfTw1sDo6eojmileSxsoZsc7py/aHdB3BVoVb6qSgqIbxTzDDopNeblGufKG+OfGcc4d+8MB3QosNclLBLIHywRPeNznMBI252e3asnxMe5jnsa5zHazS5oJad2Rnn9Kz51aKoLU6jpn1Lal1NCahow2YxtLwPQ7GVuUUE9HN+KETbLwPWRhB5vngesPuQg5AfhG8Uwpdp/jGphG4KxKHXbezgUqaQHZGeKa7t+5wKU9Id0Y9JUqx30XyWL1VsldqRPfgnVaTgbytdF8ki9VbkZCX3KoZBFLmkdrtEh1XE6jdXO0Zyd+8cxzhYtu75QW/AhzmufHG4HOA4jgTs3bN+ET7mg1dXkY8a2tjUHldPFWaeF2vrRRkv2uJYDrcdm39FQIfenxU753RRPHIcoGtfuJALdY+nb6Rj0rKW9BplbDE1xDWCN23DyS3WGTjYNYc/MUWZExj3PZGxrnjDiGgE8SrfGx7S17GlvQWghNAmC7SyskeWQt5EEvY5xDnnLh4u0+b6dpxlQ3iVk0cRYxx1hykjd2CW7fZrY59owioghBaRFGCzIYQ0Zbw6FYghbq6sMYDTloDRsPoUULp7u+pLTGyMNMxj1C7xnAEY2cxAOT0bAjA3BYOhje5rnMaXN3OLQSPatiCKsK1EVaEzj/y7T/cPuRZCqnZdW8QhBmAbWpgbuHBAIhgjCPt8kcFYlDbt5TeBSppB/CTXdPLbwP3pU0h/g+1SrHfSfJYvVW5aqT5NF6oW1GUUUIyogiiiiCwsliFkiq51FSsILUUUQWhNT87N4tRZCar51Z7EWDsY2jijjPJHBA49hBKNx+Q3gFYlD7p5TeB+9KukOx0Q4psueNZo9B+9KekXlQ8SpVjupD/l4vVC3LTSfJo/VW5EqKYUURHPUV1NTPDKiZrHEZGc7lr760H1pnUfcuwOcNgJHtV5d0uPtQcQutANndLOo+5WbrQfWmY4H3KpKSpc9zo62ojaXZDQScdZW+lilhDhJUyyZ3ax8lBp77UB3VLeyV1xSMljEkZ1mOGQVnrHzj1qutFWqwoplFTKF1ey5sPQWhFELrfnJnFv3oQdZuPBHI/i28Agke/CNRH4Jnqj7lYlcFy2vbwS9eoHTRNe0Elu/HMmK4D4QcFwFuzGFCE9ukLbdiKpic9jdxadqz8NLd9HN2R70ZrLDQ1hPKxOGd+ocIedD7OD5E3/AGfoi2Obw0tvNHN1BTwzt30c3UPeugaG2fbhkxzv8f8ARZDQ60ZwWTj/AH/or4mOcaY24jyJuyFY0xtxGxsvZHvW06H2jBOJu3+iw8EbS0ADl8f6n6IYx8MLd5kvZV+GNt52y9lZeCVp5uW7f6KHQ61OI2zdoe5FxgdMraP3ZeyFPDO2czJeoLM6GWsnfP2x7lR0KtO/Wn7Y9yeGMRplbT+7L1KHTO2Dml6lkNCbV50+/wA79FfgRaT+9P2h7k2DU7TSgPiwxSucdwOMLtthfcKpszm4BOcdCqm0PtVO9rmmU4POR7kdpqeKnZqQs1WqDdFvRaPJiYQNmqELjbqkcUVg+Ij9VWJQnSCS5xOidbbcK3IIeOWbHq9G/egrqzSbOzRZx/5sfvTvhUqaRXVelH9Kn7bH71O69KcfssftsfvT0ohpE7s0n3eCsn2uL8ygrdJgf2Ul+1xe9PaimGkQ1ukuMeCk32uP3rW+p0mIIGi02fTVRfmT8VMDoCYaQIqnSYDx9FZifRVRfmW4VukY36KVGfRUxfmTzhRMNI4r9Iv6UqvtMX5ll3w0hO/RSq+0xfmTsomGknu+/wDPopVfaYvzK++F+H/qtX9oi/MnVTCYaSu+F+/pWqH/ACIvzKxcb9n9l6z/AL4/zJ0UTDSc243079GKocZ4/emqlEnc0XKtDX6o1m5zg42jK3qwqa//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180" name="AutoShape 4" descr="data:image/jpg;base64,/9j/4AAQSkZJRgABAQAAAQABAAD/2wBDAAkGBwgHBgkIBwgKCgkLDRYPDQwMDRsUFRAWIB0iIiAdHx8kKDQsJCYxJx8fLT0tMTU3Ojo6Iys/RD84QzQ5Ojf/2wBDAQoKCg0MDRoPDxo3JR8lNzc3Nzc3Nzc3Nzc3Nzc3Nzc3Nzc3Nzc3Nzc3Nzc3Nzc3Nzc3Nzc3Nzc3Nzc3Nzc3Nzf/wAARCACMAIwDASIAAhEBAxEB/8QAGwAAAgIDAQAAAAAAAAAAAAAABQYAAQIDBAf/xABIEAABAwMABQUKCwYGAwAAAAABAAIDBAURBhIhMXETQVGRkhQVFiIyUmFygdEjMzQ1U1SUscHS4TZCQ0RWYgckc4KEkyVGof/EABYBAQEBAAAAAAAAAAAAAAAAAAABAv/EABgRAQEBAQEAAAAAAAAAAAAAAAABERIh/9oADAMBAAIRAxEAPwD250jGDLnAcVjy0Z/iN60OvrntiZyZAcQcE9KVtHnXeO3at+mppKwSOyYBhurnYOKaYeu6IvpG9anLxfSN60nVN1pKZ2rPUxRu81zgFp7+2765F2lNakO/LxfSN61OXi+kb1pI7+W7mrI+0qN6t/1yLrTTk8d0RfSN61DURfSM60jG90A/nIe0q7924j5ZF1ppyeRUQ/Ss7QV8vF9IzrSGLvbgc91xbf7lmL3bhurI+0hh55eL6RvWr5aPz29aSRfLdszWR9avv7bB/Ox9amph15aPz29anKx+e3rSWL9a+etj7SyF+tf1yLtIYcuWj89vWpyzPPb1pPZfba92oK6HP+oF3xyiRoc0gg7iCrphibKwnAcCVllBKUnuhgHOUbRAu9+TF7Us3iZ8FI50HiyO2AgbvSma9eTF7Us3wfARj0/gpWoFWjRylnYaquD5XyEkNLiM+kkbSiY0eteB/lG9ty67ZsoIfV/FbaqqgpIxJUPbGwuDdZ24E7snmVHCNHrV9Ub2z71O8FrH8mD/ALj71tivFBKyVzKgERR8pJlpGG9P/wBVNvVudFHKKlnJvc4B2Dva4NOejBI39KhrAaP2w/yje0fer8H7X9UZ7HFdlPPHUQsmiOsx4y12MZHTwW3WRNDfB61fVG9Z96ng/avqres+9E1EXQzwdtX1Udo+9TwdtI/lG9pyJ55lY2ogX4O2r6mO05TwctO/uQdtyKqIoHU6KWuWMtZEY3HcQ84z6QVo0ebPQ1L6KRxdGM6oO3HBMZQceLdz634ID9L8oj4hHUBpPj2esEeJViUMvO6LiUsXz4qPjhM943R+0pWvvxTOOVKsddu2UUI/tXHpQaI2Sbvo97aIY5ZrG6zpRnAYOJwNi7KDZRxeqhmmElA2ySNu0UzqN8kTZJIXaphy4YkzzBpwcqxKCQPArZIa59yoZa+F4Jq6Rnw+qMkNc15AfgZwVyNrLW+gjqn0t9htstOWTTuohyUkb3gl5IcSMgauQN2DvXRVT1FtrbfSsvbLzT1jns5Kdkb5YW6jjyrZG7cDpI51jo9ZLndNDbfTVF75O3VNIxskMVIwP1CNreUz7CcK4g/HdKK03O32iorZpp6yMCn8Vuq0DcSRuyNgPPhZ1ekMcFzqLfDbrnVzQNY6XuSmD2tDxluSXDmSfVUt1vMF1u1poqSSn5VgoZn1BbIxlMfF1WhpBDnB3OM5XZb5rher7drhYK+Gm5eio5QyWASBzjGSGkk+LggjrUwGp9NaGKklqu4Lo+GDWbUObS/J3A7Wvy4EHd7CF3N0ghFrq7lVUldRwUzdZ4qIQ1zhjI1RrHO8daUJTHL/AIa6QVEs0klwmEjq8SgNdHONUFuBuAAGPQjOlz6itqLTZqGKGaaR7auoilk1GmKIggOcASAX6vNtwmKJVWlNspbDT3uWSTuCctDXNZlw1jjxhnZjn6EQqblT0j6ISOLhWzCGFzNrS4tJBJ6MBIDpJ6PWslyghieL1S1kMMUhezkppDkAkDIDtYbufC7Khk1ovdjsTw59I25Nmt8pycR6rw6InpacY/tI6EDzR1bauN7mMkbqvLTrNxuQ6bSe0w1xo5JpNZswgfMIXmFkh3MdIBqg7Rsyt9c27uqIjbpbe2n2a4qYnueTnbghwA2ejevP6eSe32Otc69P75U9we1tpfyZZKXTZDXRkazi4HWDubA27EHqR4hB3fPBz5yLaxO0+lCJPnfi5RYO03xzeIR870ApvjWcQmBWJQy7/wAPgUrX34tnFNV33s4FKukHkxqVY7KH5HF6v4ra5rXtLHgFrhggjIK1UXySL1VueQGkncBk7Moy5qW2UFE97qKgpadz9jnQwNYT6DgLojjZHGImMDGNGqGNbjA6MDmXnsVtusdJXCSireTndFJDE2QueyjEpL6cea/BzjeQdXOxbLvR1DqCEWK2XGnom1Eru53tky5xjHJlrA8OY0uyAScA7cbVqB9iiZExscUbWMbuaxoDRwA9KxgpYIMiCGOEkDOo0NJ/FJfclW3S6CqbRVEz3zxl5lgeGwsDAHGOZr9UsHmObt2rKBlfUaGUtsgo6+G6wvYyOaSNzBDJrEiTW25aBv6c450Dk6mp3cs11PERMfhcxj4TPndO7es2xRiXlRGwSFuoXhu3VzuzjclS30de1tjfTw1sDo6eojmileSxsoZsc7py/aHdB3BVoVb6qSgqIbxTzDDopNeblGufKG+OfGcc4d+8MB3QosNclLBLIHywRPeNznMBI252e3asnxMe5jnsa5zHazS5oJad2Rnn9Kz51aKoLU6jpn1Lal1NCahow2YxtLwPQ7GVuUUE9HN+KETbLwPWRhB5vngesPuQg5AfhG8Uwpdp/jGphG4KxKHXbezgUqaQHZGeKa7t+5wKU9Id0Y9JUqx30XyWL1VsldqRPfgnVaTgbytdF8ki9VbkZCX3KoZBFLmkdrtEh1XE6jdXO0Zyd+8cxzhYtu75QW/AhzmufHG4HOA4jgTs3bN+ET7mg1dXkY8a2tjUHldPFWaeF2vrRRkv2uJYDrcdm39FQIfenxU753RRPHIcoGtfuJALdY+nb6Rj0rKW9BplbDE1xDWCN23DyS3WGTjYNYc/MUWZExj3PZGxrnjDiGgE8SrfGx7S17GlvQWghNAmC7SyskeWQt5EEvY5xDnnLh4u0+b6dpxlQ3iVk0cRYxx1hykjd2CW7fZrY59owioghBaRFGCzIYQ0Zbw6FYghbq6sMYDTloDRsPoUULp7u+pLTGyMNMxj1C7xnAEY2cxAOT0bAjA3BYOhje5rnMaXN3OLQSPatiCKsK1EVaEzj/y7T/cPuRZCqnZdW8QhBmAbWpgbuHBAIhgjCPt8kcFYlDbt5TeBSppB/CTXdPLbwP3pU0h/g+1SrHfSfJYvVW5aqT5NF6oW1GUUUIyogiiiiCwsliFkiq51FSsILUUUQWhNT87N4tRZCar51Z7EWDsY2jijjPJHBA49hBKNx+Q3gFYlD7p5TeB+9KukOx0Q4psueNZo9B+9KekXlQ8SpVjupD/l4vVC3LTSfJo/VW5EqKYUURHPUV1NTPDKiZrHEZGc7lr760H1pnUfcuwOcNgJHtV5d0uPtQcQutANndLOo+5WbrQfWmY4H3KpKSpc9zo62ojaXZDQScdZW+lilhDhJUyyZ3ax8lBp77UB3VLeyV1xSMljEkZ1mOGQVnrHzj1qutFWqwoplFTKF1ey5sPQWhFELrfnJnFv3oQdZuPBHI/i28Agke/CNRH4Jnqj7lYlcFy2vbwS9eoHTRNe0Elu/HMmK4D4QcFwFuzGFCE9ukLbdiKpic9jdxadqz8NLd9HN2R70ZrLDQ1hPKxOGd+ocIedD7OD5E3/AGfoi2Obw0tvNHN1BTwzt30c3UPeugaG2fbhkxzv8f8ARZDQ60ZwWTj/AH/or4mOcaY24jyJuyFY0xtxGxsvZHvW06H2jBOJu3+iw8EbS0ADl8f6n6IYx8MLd5kvZV+GNt52y9lZeCVp5uW7f6KHQ61OI2zdoe5FxgdMraP3ZeyFPDO2czJeoLM6GWsnfP2x7lR0KtO/Wn7Y9yeGMRplbT+7L1KHTO2Dml6lkNCbV50+/wA79FfgRaT+9P2h7k2DU7TSgPiwxSucdwOMLtthfcKpszm4BOcdCqm0PtVO9rmmU4POR7kdpqeKnZqQs1WqDdFvRaPJiYQNmqELjbqkcUVg+Ij9VWJQnSCS5xOidbbcK3IIeOWbHq9G/egrqzSbOzRZx/5sfvTvhUqaRXVelH9Kn7bH71O69KcfssftsfvT0ohpE7s0n3eCsn2uL8ygrdJgf2Ul+1xe9PaimGkQ1ukuMeCk32uP3rW+p0mIIGi02fTVRfmT8VMDoCYaQIqnSYDx9FZifRVRfmW4VukY36KVGfRUxfmTzhRMNI4r9Iv6UqvtMX5ll3w0hO/RSq+0xfmTsomGknu+/wDPopVfaYvzK++F+H/qtX9oi/MnVTCYaSu+F+/pWqH/ACIvzKxcb9n9l6z/AL4/zJ0UTDSc243079GKocZ4/emqlEnc0XKtDX6o1m5zg42jK3qwqa//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50182" name="Picture 6" descr="http://eecatalog.com/dsp/files/2010/09/pg_31.jpg"/>
          <p:cNvPicPr>
            <a:picLocks noChangeAspect="1" noChangeArrowheads="1"/>
          </p:cNvPicPr>
          <p:nvPr/>
        </p:nvPicPr>
        <p:blipFill>
          <a:blip r:embed="rId7" cstate="screen"/>
          <a:srcRect/>
          <a:stretch>
            <a:fillRect/>
          </a:stretch>
        </p:blipFill>
        <p:spPr bwMode="auto">
          <a:xfrm>
            <a:off x="228600" y="4800600"/>
            <a:ext cx="1292500" cy="1245108"/>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33333E-6 -2.22222E-6 L 0.41666 -0.30833 " pathEditMode="relative" rAng="0" ptsTypes="AA">
                                      <p:cBhvr>
                                        <p:cTn id="6" dur="1000" fill="hold"/>
                                        <p:tgtEl>
                                          <p:spTgt spid="7189"/>
                                        </p:tgtEl>
                                        <p:attrNameLst>
                                          <p:attrName>ppt_x</p:attrName>
                                          <p:attrName>ppt_y</p:attrName>
                                        </p:attrNameLst>
                                      </p:cBhvr>
                                      <p:rCtr x="20800" y="-15400"/>
                                    </p:animMotion>
                                  </p:childTnLst>
                                </p:cTn>
                              </p:par>
                              <p:par>
                                <p:cTn id="7" presetID="6" presetClass="emph" presetSubtype="0" fill="hold" nodeType="withEffect">
                                  <p:stCondLst>
                                    <p:cond delay="0"/>
                                  </p:stCondLst>
                                  <p:childTnLst>
                                    <p:animScale>
                                      <p:cBhvr>
                                        <p:cTn id="8" dur="1000" fill="hold"/>
                                        <p:tgtEl>
                                          <p:spTgt spid="7189"/>
                                        </p:tgtEl>
                                      </p:cBhvr>
                                      <p:by x="375000" y="375000"/>
                                    </p:animScale>
                                  </p:childTnLst>
                                </p:cTn>
                              </p:par>
                            </p:childTnLst>
                          </p:cTn>
                        </p:par>
                        <p:par>
                          <p:cTn id="9" fill="hold">
                            <p:stCondLst>
                              <p:cond delay="1000"/>
                            </p:stCondLst>
                            <p:childTnLst>
                              <p:par>
                                <p:cTn id="10" presetID="10" presetClass="exit" presetSubtype="0" fill="hold" nodeType="afterEffect">
                                  <p:stCondLst>
                                    <p:cond delay="0"/>
                                  </p:stCondLst>
                                  <p:childTnLst>
                                    <p:animEffect transition="out" filter="fade">
                                      <p:cBhvr>
                                        <p:cTn id="11" dur="500"/>
                                        <p:tgtEl>
                                          <p:spTgt spid="7189"/>
                                        </p:tgtEl>
                                      </p:cBhvr>
                                    </p:animEffect>
                                    <p:set>
                                      <p:cBhvr>
                                        <p:cTn id="12" dur="1" fill="hold">
                                          <p:stCondLst>
                                            <p:cond delay="499"/>
                                          </p:stCondLst>
                                        </p:cTn>
                                        <p:tgtEl>
                                          <p:spTgt spid="7189"/>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7176"/>
                                        </p:tgtEl>
                                        <p:attrNameLst>
                                          <p:attrName>style.visibility</p:attrName>
                                        </p:attrNameLst>
                                      </p:cBhvr>
                                      <p:to>
                                        <p:strVal val="visible"/>
                                      </p:to>
                                    </p:set>
                                    <p:animEffect transition="in" filter="fade">
                                      <p:cBhvr>
                                        <p:cTn id="15" dur="500"/>
                                        <p:tgtEl>
                                          <p:spTgt spid="71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249"/>
                                        </p:tgtEl>
                                        <p:attrNameLst>
                                          <p:attrName>style.visibility</p:attrName>
                                        </p:attrNameLst>
                                      </p:cBhvr>
                                      <p:to>
                                        <p:strVal val="visible"/>
                                      </p:to>
                                    </p:set>
                                    <p:animEffect transition="in" filter="wipe(left)">
                                      <p:cBhvr>
                                        <p:cTn id="20" dur="500"/>
                                        <p:tgtEl>
                                          <p:spTgt spid="1024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250"/>
                                        </p:tgtEl>
                                        <p:attrNameLst>
                                          <p:attrName>style.visibility</p:attrName>
                                        </p:attrNameLst>
                                      </p:cBhvr>
                                      <p:to>
                                        <p:strVal val="visible"/>
                                      </p:to>
                                    </p:set>
                                    <p:animEffect transition="in" filter="wipe(left)">
                                      <p:cBhvr>
                                        <p:cTn id="23" dur="500"/>
                                        <p:tgtEl>
                                          <p:spTgt spid="10250"/>
                                        </p:tgtEl>
                                      </p:cBhvr>
                                    </p:animEffect>
                                  </p:childTnLst>
                                </p:cTn>
                              </p:par>
                              <p:par>
                                <p:cTn id="24" presetID="22" presetClass="entr" presetSubtype="8" fill="hold" nodeType="withEffect">
                                  <p:stCondLst>
                                    <p:cond delay="0"/>
                                  </p:stCondLst>
                                  <p:childTnLst>
                                    <p:set>
                                      <p:cBhvr>
                                        <p:cTn id="25" dur="1" fill="hold">
                                          <p:stCondLst>
                                            <p:cond delay="0"/>
                                          </p:stCondLst>
                                        </p:cTn>
                                        <p:tgtEl>
                                          <p:spTgt spid="10251"/>
                                        </p:tgtEl>
                                        <p:attrNameLst>
                                          <p:attrName>style.visibility</p:attrName>
                                        </p:attrNameLst>
                                      </p:cBhvr>
                                      <p:to>
                                        <p:strVal val="visible"/>
                                      </p:to>
                                    </p:set>
                                    <p:animEffect transition="in" filter="wipe(left)">
                                      <p:cBhvr>
                                        <p:cTn id="26" dur="500"/>
                                        <p:tgtEl>
                                          <p:spTgt spid="1025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0253"/>
                                        </p:tgtEl>
                                        <p:attrNameLst>
                                          <p:attrName>style.visibility</p:attrName>
                                        </p:attrNameLst>
                                      </p:cBhvr>
                                      <p:to>
                                        <p:strVal val="visible"/>
                                      </p:to>
                                    </p:set>
                                    <p:animEffect transition="in" filter="wipe(right)">
                                      <p:cBhvr>
                                        <p:cTn id="31" dur="500"/>
                                        <p:tgtEl>
                                          <p:spTgt spid="10253"/>
                                        </p:tgtEl>
                                      </p:cBhvr>
                                    </p:animEffect>
                                  </p:childTnLst>
                                </p:cTn>
                              </p:par>
                              <p:par>
                                <p:cTn id="32" presetID="22" presetClass="entr" presetSubtype="2" fill="hold" nodeType="withEffect">
                                  <p:stCondLst>
                                    <p:cond delay="0"/>
                                  </p:stCondLst>
                                  <p:childTnLst>
                                    <p:set>
                                      <p:cBhvr>
                                        <p:cTn id="33" dur="1" fill="hold">
                                          <p:stCondLst>
                                            <p:cond delay="0"/>
                                          </p:stCondLst>
                                        </p:cTn>
                                        <p:tgtEl>
                                          <p:spTgt spid="10254"/>
                                        </p:tgtEl>
                                        <p:attrNameLst>
                                          <p:attrName>style.visibility</p:attrName>
                                        </p:attrNameLst>
                                      </p:cBhvr>
                                      <p:to>
                                        <p:strVal val="visible"/>
                                      </p:to>
                                    </p:set>
                                    <p:animEffect transition="in" filter="wipe(right)">
                                      <p:cBhvr>
                                        <p:cTn id="34" dur="500"/>
                                        <p:tgtEl>
                                          <p:spTgt spid="10254"/>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252"/>
                                        </p:tgtEl>
                                        <p:attrNameLst>
                                          <p:attrName>style.visibility</p:attrName>
                                        </p:attrNameLst>
                                      </p:cBhvr>
                                      <p:to>
                                        <p:strVal val="visible"/>
                                      </p:to>
                                    </p:set>
                                    <p:animEffect transition="in" filter="wipe(right)">
                                      <p:cBhvr>
                                        <p:cTn id="37" dur="500"/>
                                        <p:tgtEl>
                                          <p:spTgt spid="102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0255"/>
                                        </p:tgtEl>
                                        <p:attrNameLst>
                                          <p:attrName>style.visibility</p:attrName>
                                        </p:attrNameLst>
                                      </p:cBhvr>
                                      <p:to>
                                        <p:strVal val="visible"/>
                                      </p:to>
                                    </p:set>
                                    <p:animEffect transition="in" filter="wipe(right)">
                                      <p:cBhvr>
                                        <p:cTn id="42" dur="500"/>
                                        <p:tgtEl>
                                          <p:spTgt spid="10255"/>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0256"/>
                                        </p:tgtEl>
                                        <p:attrNameLst>
                                          <p:attrName>style.visibility</p:attrName>
                                        </p:attrNameLst>
                                      </p:cBhvr>
                                      <p:to>
                                        <p:strVal val="visible"/>
                                      </p:to>
                                    </p:set>
                                    <p:animEffect transition="in" filter="wipe(right)">
                                      <p:cBhvr>
                                        <p:cTn id="45" dur="500"/>
                                        <p:tgtEl>
                                          <p:spTgt spid="10256"/>
                                        </p:tgtEl>
                                      </p:cBhvr>
                                    </p:animEffect>
                                  </p:childTnLst>
                                </p:cTn>
                              </p:par>
                              <p:par>
                                <p:cTn id="46" presetID="22" presetClass="entr" presetSubtype="2" fill="hold" nodeType="withEffect">
                                  <p:stCondLst>
                                    <p:cond delay="0"/>
                                  </p:stCondLst>
                                  <p:childTnLst>
                                    <p:set>
                                      <p:cBhvr>
                                        <p:cTn id="47" dur="1" fill="hold">
                                          <p:stCondLst>
                                            <p:cond delay="0"/>
                                          </p:stCondLst>
                                        </p:cTn>
                                        <p:tgtEl>
                                          <p:spTgt spid="10257"/>
                                        </p:tgtEl>
                                        <p:attrNameLst>
                                          <p:attrName>style.visibility</p:attrName>
                                        </p:attrNameLst>
                                      </p:cBhvr>
                                      <p:to>
                                        <p:strVal val="visible"/>
                                      </p:to>
                                    </p:set>
                                    <p:animEffect transition="in" filter="wipe(right)">
                                      <p:cBhvr>
                                        <p:cTn id="48" dur="500"/>
                                        <p:tgtEl>
                                          <p:spTgt spid="10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5" grpId="0"/>
      <p:bldP spid="10256" grpId="0" animBg="1"/>
      <p:bldP spid="10252" grpId="0"/>
      <p:bldP spid="10253" grpId="0" animBg="1"/>
      <p:bldP spid="10249" grpId="0"/>
      <p:bldP spid="1025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a:xfrm>
            <a:off x="228600" y="228600"/>
            <a:ext cx="7772400" cy="1143000"/>
          </a:xfrm>
          <a:noFill/>
        </p:spPr>
        <p:txBody>
          <a:bodyPr/>
          <a:lstStyle/>
          <a:p>
            <a:pPr eaLnBrk="1" hangingPunct="1"/>
            <a:r>
              <a:rPr lang="en-US" dirty="0" smtClean="0"/>
              <a:t>FPGAs are Dataflow Systems</a:t>
            </a:r>
          </a:p>
        </p:txBody>
      </p:sp>
      <p:pic>
        <p:nvPicPr>
          <p:cNvPr id="692228" name="Picture 4" descr="Image101"/>
          <p:cNvPicPr>
            <a:picLocks noGrp="1" noChangeAspect="1" noChangeArrowheads="1"/>
          </p:cNvPicPr>
          <p:nvPr>
            <p:ph idx="1"/>
          </p:nvPr>
        </p:nvPicPr>
        <p:blipFill>
          <a:blip r:embed="rId4" cstate="screen"/>
          <a:srcRect/>
          <a:stretch>
            <a:fillRect/>
          </a:stretch>
        </p:blipFill>
        <p:spPr>
          <a:xfrm>
            <a:off x="4020207" y="1516665"/>
            <a:ext cx="5353050" cy="4687888"/>
          </a:xfrm>
          <a:noFill/>
        </p:spPr>
      </p:pic>
      <p:grpSp>
        <p:nvGrpSpPr>
          <p:cNvPr id="2" name="Group 5"/>
          <p:cNvGrpSpPr>
            <a:grpSpLocks/>
          </p:cNvGrpSpPr>
          <p:nvPr/>
        </p:nvGrpSpPr>
        <p:grpSpPr bwMode="auto">
          <a:xfrm>
            <a:off x="5172732" y="4174140"/>
            <a:ext cx="450850" cy="349250"/>
            <a:chOff x="2016" y="2204"/>
            <a:chExt cx="284" cy="220"/>
          </a:xfrm>
        </p:grpSpPr>
        <p:sp>
          <p:nvSpPr>
            <p:cNvPr id="1076" name="Line 6"/>
            <p:cNvSpPr>
              <a:spLocks noChangeShapeType="1"/>
            </p:cNvSpPr>
            <p:nvPr/>
          </p:nvSpPr>
          <p:spPr bwMode="auto">
            <a:xfrm>
              <a:off x="2016" y="2211"/>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7" name="Line 7"/>
            <p:cNvSpPr>
              <a:spLocks noChangeShapeType="1"/>
            </p:cNvSpPr>
            <p:nvPr/>
          </p:nvSpPr>
          <p:spPr bwMode="auto">
            <a:xfrm>
              <a:off x="2016" y="2412"/>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8" name="Line 8"/>
            <p:cNvSpPr>
              <a:spLocks noChangeShapeType="1"/>
            </p:cNvSpPr>
            <p:nvPr/>
          </p:nvSpPr>
          <p:spPr bwMode="auto">
            <a:xfrm>
              <a:off x="2135" y="2308"/>
              <a:ext cx="0" cy="11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9" name="Line 9"/>
            <p:cNvSpPr>
              <a:spLocks noChangeShapeType="1"/>
            </p:cNvSpPr>
            <p:nvPr/>
          </p:nvSpPr>
          <p:spPr bwMode="auto">
            <a:xfrm>
              <a:off x="2128" y="2312"/>
              <a:ext cx="17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80" name="Line 10"/>
            <p:cNvSpPr>
              <a:spLocks noChangeShapeType="1"/>
            </p:cNvSpPr>
            <p:nvPr/>
          </p:nvSpPr>
          <p:spPr bwMode="auto">
            <a:xfrm>
              <a:off x="2132" y="2268"/>
              <a:ext cx="164"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81" name="Line 11"/>
            <p:cNvSpPr>
              <a:spLocks noChangeShapeType="1"/>
            </p:cNvSpPr>
            <p:nvPr/>
          </p:nvSpPr>
          <p:spPr bwMode="auto">
            <a:xfrm>
              <a:off x="2139" y="2204"/>
              <a:ext cx="0" cy="72"/>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pSp>
        <p:nvGrpSpPr>
          <p:cNvPr id="3" name="Group 12"/>
          <p:cNvGrpSpPr>
            <a:grpSpLocks/>
          </p:cNvGrpSpPr>
          <p:nvPr/>
        </p:nvGrpSpPr>
        <p:grpSpPr bwMode="auto">
          <a:xfrm>
            <a:off x="5890282" y="3570890"/>
            <a:ext cx="444500" cy="742950"/>
            <a:chOff x="2456" y="1824"/>
            <a:chExt cx="280" cy="468"/>
          </a:xfrm>
        </p:grpSpPr>
        <p:sp>
          <p:nvSpPr>
            <p:cNvPr id="1072" name="Line 13"/>
            <p:cNvSpPr>
              <a:spLocks noChangeShapeType="1"/>
            </p:cNvSpPr>
            <p:nvPr/>
          </p:nvSpPr>
          <p:spPr bwMode="auto">
            <a:xfrm>
              <a:off x="2456" y="228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3" name="Line 14"/>
            <p:cNvSpPr>
              <a:spLocks noChangeShapeType="1"/>
            </p:cNvSpPr>
            <p:nvPr/>
          </p:nvSpPr>
          <p:spPr bwMode="auto">
            <a:xfrm>
              <a:off x="2592" y="1852"/>
              <a:ext cx="0" cy="44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4" name="Line 15"/>
            <p:cNvSpPr>
              <a:spLocks noChangeShapeType="1"/>
            </p:cNvSpPr>
            <p:nvPr/>
          </p:nvSpPr>
          <p:spPr bwMode="auto">
            <a:xfrm>
              <a:off x="2600" y="186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5" name="Line 16"/>
            <p:cNvSpPr>
              <a:spLocks noChangeShapeType="1"/>
            </p:cNvSpPr>
            <p:nvPr/>
          </p:nvSpPr>
          <p:spPr bwMode="auto">
            <a:xfrm>
              <a:off x="2456" y="1824"/>
              <a:ext cx="28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pSp>
        <p:nvGrpSpPr>
          <p:cNvPr id="4" name="Group 17"/>
          <p:cNvGrpSpPr>
            <a:grpSpLocks/>
          </p:cNvGrpSpPr>
          <p:nvPr/>
        </p:nvGrpSpPr>
        <p:grpSpPr bwMode="auto">
          <a:xfrm>
            <a:off x="7274582" y="2078640"/>
            <a:ext cx="450850" cy="831850"/>
            <a:chOff x="3328" y="884"/>
            <a:chExt cx="284" cy="524"/>
          </a:xfrm>
        </p:grpSpPr>
        <p:sp>
          <p:nvSpPr>
            <p:cNvPr id="1068" name="Line 18"/>
            <p:cNvSpPr>
              <a:spLocks noChangeShapeType="1"/>
            </p:cNvSpPr>
            <p:nvPr/>
          </p:nvSpPr>
          <p:spPr bwMode="auto">
            <a:xfrm rot="10800000">
              <a:off x="3328" y="1404"/>
              <a:ext cx="168"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69" name="Line 19"/>
            <p:cNvSpPr>
              <a:spLocks noChangeShapeType="1"/>
            </p:cNvSpPr>
            <p:nvPr/>
          </p:nvSpPr>
          <p:spPr bwMode="auto">
            <a:xfrm rot="10800000" flipH="1" flipV="1">
              <a:off x="3484" y="1208"/>
              <a:ext cx="0" cy="20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70" name="Line 20"/>
            <p:cNvSpPr>
              <a:spLocks noChangeShapeType="1"/>
            </p:cNvSpPr>
            <p:nvPr/>
          </p:nvSpPr>
          <p:spPr bwMode="auto">
            <a:xfrm rot="10800000">
              <a:off x="3472" y="1200"/>
              <a:ext cx="136"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71" name="Line 21"/>
            <p:cNvSpPr>
              <a:spLocks noChangeShapeType="1"/>
            </p:cNvSpPr>
            <p:nvPr/>
          </p:nvSpPr>
          <p:spPr bwMode="auto">
            <a:xfrm rot="10800000" flipV="1">
              <a:off x="3612" y="884"/>
              <a:ext cx="0" cy="328"/>
            </a:xfrm>
            <a:prstGeom prst="line">
              <a:avLst/>
            </a:prstGeom>
            <a:noFill/>
            <a:ln w="38100">
              <a:solidFill>
                <a:srgbClr val="0000FF"/>
              </a:solidFill>
              <a:round/>
              <a:headEnd type="arrow" w="sm" len="med"/>
              <a:tailEnd type="none" w="sm" len="sm"/>
            </a:ln>
          </p:spPr>
          <p:txBody>
            <a:bodyPr wrap="none" anchor="ctr"/>
            <a:lstStyle/>
            <a:p>
              <a:pPr>
                <a:defRPr/>
              </a:pPr>
              <a:endParaRPr lang="en-US" dirty="0">
                <a:latin typeface="+mj-lt"/>
              </a:endParaRPr>
            </a:p>
          </p:txBody>
        </p:sp>
      </p:grpSp>
      <p:grpSp>
        <p:nvGrpSpPr>
          <p:cNvPr id="5" name="Group 22"/>
          <p:cNvGrpSpPr>
            <a:grpSpLocks/>
          </p:cNvGrpSpPr>
          <p:nvPr/>
        </p:nvGrpSpPr>
        <p:grpSpPr bwMode="auto">
          <a:xfrm>
            <a:off x="4772682" y="3481990"/>
            <a:ext cx="368300" cy="317500"/>
            <a:chOff x="1752" y="1768"/>
            <a:chExt cx="232" cy="200"/>
          </a:xfrm>
        </p:grpSpPr>
        <p:sp>
          <p:nvSpPr>
            <p:cNvPr id="1066" name="Line 23"/>
            <p:cNvSpPr>
              <a:spLocks noChangeShapeType="1"/>
            </p:cNvSpPr>
            <p:nvPr/>
          </p:nvSpPr>
          <p:spPr bwMode="auto">
            <a:xfrm rot="10800000" flipV="1">
              <a:off x="1752" y="19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067" name="Line 24"/>
            <p:cNvSpPr>
              <a:spLocks noChangeShapeType="1"/>
            </p:cNvSpPr>
            <p:nvPr/>
          </p:nvSpPr>
          <p:spPr bwMode="auto">
            <a:xfrm rot="10800000" flipV="1">
              <a:off x="1756" y="17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grpSp>
      <p:sp>
        <p:nvSpPr>
          <p:cNvPr id="692249" name="Line 25"/>
          <p:cNvSpPr>
            <a:spLocks noChangeShapeType="1"/>
          </p:cNvSpPr>
          <p:nvPr/>
        </p:nvSpPr>
        <p:spPr bwMode="auto">
          <a:xfrm rot="10800000" flipH="1">
            <a:off x="6639582" y="2062402"/>
            <a:ext cx="0" cy="37465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692250" name="AutoShape 26"/>
          <p:cNvSpPr>
            <a:spLocks noChangeArrowheads="1"/>
          </p:cNvSpPr>
          <p:nvPr/>
        </p:nvSpPr>
        <p:spPr bwMode="auto">
          <a:xfrm>
            <a:off x="5639457" y="4180490"/>
            <a:ext cx="242888" cy="238125"/>
          </a:xfrm>
          <a:prstGeom prst="flowChartDelay">
            <a:avLst/>
          </a:prstGeom>
          <a:solidFill>
            <a:schemeClr val="hlink"/>
          </a:solidFill>
          <a:ln w="9525" algn="ctr">
            <a:solidFill>
              <a:schemeClr val="hlink"/>
            </a:solidFill>
            <a:miter lim="800000"/>
            <a:headEnd/>
            <a:tailEnd/>
          </a:ln>
        </p:spPr>
        <p:txBody>
          <a:bodyPr wrap="none" anchor="ctr"/>
          <a:lstStyle/>
          <a:p>
            <a:pPr>
              <a:defRPr/>
            </a:pPr>
            <a:endParaRPr lang="en-US" dirty="0">
              <a:latin typeface="+mj-lt"/>
            </a:endParaRPr>
          </a:p>
        </p:txBody>
      </p:sp>
      <p:graphicFrame>
        <p:nvGraphicFramePr>
          <p:cNvPr id="692251" name="Object 2"/>
          <p:cNvGraphicFramePr>
            <a:graphicFrameLocks noChangeAspect="1"/>
          </p:cNvGraphicFramePr>
          <p:nvPr/>
        </p:nvGraphicFramePr>
        <p:xfrm>
          <a:off x="5501345" y="3405790"/>
          <a:ext cx="530225" cy="368300"/>
        </p:xfrm>
        <a:graphic>
          <a:graphicData uri="http://schemas.openxmlformats.org/presentationml/2006/ole">
            <p:oleObj spid="_x0000_s119810" name="Bitmap Image" r:id="rId5" imgW="219222" imgH="152260" progId="PBrush">
              <p:embed/>
            </p:oleObj>
          </a:graphicData>
        </a:graphic>
      </p:graphicFrame>
      <p:graphicFrame>
        <p:nvGraphicFramePr>
          <p:cNvPr id="692252" name="Object 3"/>
          <p:cNvGraphicFramePr>
            <a:graphicFrameLocks noChangeAspect="1"/>
          </p:cNvGraphicFramePr>
          <p:nvPr/>
        </p:nvGraphicFramePr>
        <p:xfrm>
          <a:off x="5534682" y="4155090"/>
          <a:ext cx="457200" cy="304800"/>
        </p:xfrm>
        <a:graphic>
          <a:graphicData uri="http://schemas.openxmlformats.org/presentationml/2006/ole">
            <p:oleObj spid="_x0000_s119811" name="Bitmap Image" r:id="rId6" imgW="228571" imgH="152260" progId="PBrush">
              <p:embed/>
            </p:oleObj>
          </a:graphicData>
        </a:graphic>
      </p:graphicFrame>
      <p:grpSp>
        <p:nvGrpSpPr>
          <p:cNvPr id="6" name="Group 29"/>
          <p:cNvGrpSpPr>
            <a:grpSpLocks/>
          </p:cNvGrpSpPr>
          <p:nvPr/>
        </p:nvGrpSpPr>
        <p:grpSpPr bwMode="auto">
          <a:xfrm>
            <a:off x="5172732" y="3469290"/>
            <a:ext cx="450850" cy="349250"/>
            <a:chOff x="2004" y="1760"/>
            <a:chExt cx="284" cy="220"/>
          </a:xfrm>
        </p:grpSpPr>
        <p:sp>
          <p:nvSpPr>
            <p:cNvPr id="1060" name="Line 30"/>
            <p:cNvSpPr>
              <a:spLocks noChangeShapeType="1"/>
            </p:cNvSpPr>
            <p:nvPr/>
          </p:nvSpPr>
          <p:spPr bwMode="auto">
            <a:xfrm>
              <a:off x="2004" y="1772"/>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1" name="Line 31"/>
            <p:cNvSpPr>
              <a:spLocks noChangeShapeType="1"/>
            </p:cNvSpPr>
            <p:nvPr/>
          </p:nvSpPr>
          <p:spPr bwMode="auto">
            <a:xfrm>
              <a:off x="2004" y="1968"/>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2" name="Line 32"/>
            <p:cNvSpPr>
              <a:spLocks noChangeShapeType="1"/>
            </p:cNvSpPr>
            <p:nvPr/>
          </p:nvSpPr>
          <p:spPr bwMode="auto">
            <a:xfrm>
              <a:off x="2128" y="1760"/>
              <a:ext cx="0" cy="72"/>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3" name="Line 33"/>
            <p:cNvSpPr>
              <a:spLocks noChangeShapeType="1"/>
            </p:cNvSpPr>
            <p:nvPr/>
          </p:nvSpPr>
          <p:spPr bwMode="auto">
            <a:xfrm>
              <a:off x="2123" y="1864"/>
              <a:ext cx="0" cy="11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4" name="Line 34"/>
            <p:cNvSpPr>
              <a:spLocks noChangeShapeType="1"/>
            </p:cNvSpPr>
            <p:nvPr/>
          </p:nvSpPr>
          <p:spPr bwMode="auto">
            <a:xfrm>
              <a:off x="2116" y="1868"/>
              <a:ext cx="17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5" name="Line 35"/>
            <p:cNvSpPr>
              <a:spLocks noChangeShapeType="1"/>
            </p:cNvSpPr>
            <p:nvPr/>
          </p:nvSpPr>
          <p:spPr bwMode="auto">
            <a:xfrm>
              <a:off x="2120" y="1824"/>
              <a:ext cx="164"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aphicFrame>
        <p:nvGraphicFramePr>
          <p:cNvPr id="692260" name="Object 4"/>
          <p:cNvGraphicFramePr>
            <a:graphicFrameLocks noChangeAspect="1"/>
          </p:cNvGraphicFramePr>
          <p:nvPr/>
        </p:nvGraphicFramePr>
        <p:xfrm>
          <a:off x="6930095" y="2719990"/>
          <a:ext cx="495300" cy="368300"/>
        </p:xfrm>
        <a:graphic>
          <a:graphicData uri="http://schemas.openxmlformats.org/presentationml/2006/ole">
            <p:oleObj spid="_x0000_s119812" name="Bitmap Image" r:id="rId7" imgW="228571" imgH="152260" progId="PBrush">
              <p:embed/>
            </p:oleObj>
          </a:graphicData>
        </a:graphic>
      </p:graphicFrame>
      <p:grpSp>
        <p:nvGrpSpPr>
          <p:cNvPr id="7" name="Group 37"/>
          <p:cNvGrpSpPr>
            <a:grpSpLocks/>
          </p:cNvGrpSpPr>
          <p:nvPr/>
        </p:nvGrpSpPr>
        <p:grpSpPr bwMode="auto">
          <a:xfrm>
            <a:off x="6569732" y="2338990"/>
            <a:ext cx="463550" cy="1282700"/>
            <a:chOff x="2884" y="1048"/>
            <a:chExt cx="292" cy="808"/>
          </a:xfrm>
        </p:grpSpPr>
        <p:sp>
          <p:nvSpPr>
            <p:cNvPr id="1053" name="Line 38"/>
            <p:cNvSpPr>
              <a:spLocks noChangeShapeType="1"/>
            </p:cNvSpPr>
            <p:nvPr/>
          </p:nvSpPr>
          <p:spPr bwMode="auto">
            <a:xfrm rot="10800000">
              <a:off x="3020" y="1420"/>
              <a:ext cx="15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4" name="Line 39"/>
            <p:cNvSpPr>
              <a:spLocks noChangeShapeType="1"/>
            </p:cNvSpPr>
            <p:nvPr/>
          </p:nvSpPr>
          <p:spPr bwMode="auto">
            <a:xfrm rot="10800000" flipH="1" flipV="1">
              <a:off x="3028" y="1412"/>
              <a:ext cx="0" cy="444"/>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5" name="Line 40"/>
            <p:cNvSpPr>
              <a:spLocks noChangeShapeType="1"/>
            </p:cNvSpPr>
            <p:nvPr/>
          </p:nvSpPr>
          <p:spPr bwMode="auto">
            <a:xfrm rot="10800000">
              <a:off x="2884" y="184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6" name="Line 41"/>
            <p:cNvSpPr>
              <a:spLocks noChangeShapeType="1"/>
            </p:cNvSpPr>
            <p:nvPr/>
          </p:nvSpPr>
          <p:spPr bwMode="auto">
            <a:xfrm rot="10800000" flipH="1" flipV="1">
              <a:off x="2928" y="1048"/>
              <a:ext cx="0" cy="13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7" name="Line 42"/>
            <p:cNvSpPr>
              <a:spLocks noChangeShapeType="1"/>
            </p:cNvSpPr>
            <p:nvPr/>
          </p:nvSpPr>
          <p:spPr bwMode="auto">
            <a:xfrm rot="10800000">
              <a:off x="2916" y="1193"/>
              <a:ext cx="11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8" name="Line 43"/>
            <p:cNvSpPr>
              <a:spLocks noChangeShapeType="1"/>
            </p:cNvSpPr>
            <p:nvPr/>
          </p:nvSpPr>
          <p:spPr bwMode="auto">
            <a:xfrm rot="10800000" flipH="1" flipV="1">
              <a:off x="3020" y="1179"/>
              <a:ext cx="0" cy="2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9" name="Line 44"/>
            <p:cNvSpPr>
              <a:spLocks noChangeShapeType="1"/>
            </p:cNvSpPr>
            <p:nvPr/>
          </p:nvSpPr>
          <p:spPr bwMode="auto">
            <a:xfrm rot="10800000">
              <a:off x="3008" y="1380"/>
              <a:ext cx="168"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pic>
        <p:nvPicPr>
          <p:cNvPr id="692269" name="Picture 45"/>
          <p:cNvPicPr>
            <a:picLocks noChangeAspect="1" noChangeArrowheads="1"/>
          </p:cNvPicPr>
          <p:nvPr/>
        </p:nvPicPr>
        <p:blipFill>
          <a:blip r:embed="rId8" cstate="screen"/>
          <a:srcRect/>
          <a:stretch>
            <a:fillRect/>
          </a:stretch>
        </p:blipFill>
        <p:spPr bwMode="auto">
          <a:xfrm>
            <a:off x="6245882" y="3443890"/>
            <a:ext cx="457200" cy="304800"/>
          </a:xfrm>
          <a:prstGeom prst="rect">
            <a:avLst/>
          </a:prstGeom>
          <a:noFill/>
          <a:ln w="9525">
            <a:noFill/>
            <a:miter lim="800000"/>
            <a:headEnd/>
            <a:tailEnd/>
          </a:ln>
        </p:spPr>
      </p:pic>
      <p:sp>
        <p:nvSpPr>
          <p:cNvPr id="692270" name="Rectangle 46"/>
          <p:cNvSpPr>
            <a:spLocks noChangeArrowheads="1"/>
          </p:cNvSpPr>
          <p:nvPr/>
        </p:nvSpPr>
        <p:spPr bwMode="auto">
          <a:xfrm>
            <a:off x="6744357" y="2461228"/>
            <a:ext cx="142875" cy="88900"/>
          </a:xfrm>
          <a:prstGeom prst="rect">
            <a:avLst/>
          </a:prstGeom>
          <a:solidFill>
            <a:srgbClr val="969696"/>
          </a:solidFill>
          <a:ln w="9525" algn="ctr">
            <a:noFill/>
            <a:miter lim="800000"/>
            <a:headEnd/>
            <a:tailEnd/>
          </a:ln>
        </p:spPr>
        <p:txBody>
          <a:bodyPr wrap="none" anchor="ctr"/>
          <a:lstStyle/>
          <a:p>
            <a:pPr>
              <a:defRPr/>
            </a:pPr>
            <a:endParaRPr lang="en-US" dirty="0">
              <a:latin typeface="+mj-lt"/>
            </a:endParaRPr>
          </a:p>
        </p:txBody>
      </p:sp>
      <p:grpSp>
        <p:nvGrpSpPr>
          <p:cNvPr id="8" name="Group 47"/>
          <p:cNvGrpSpPr>
            <a:grpSpLocks/>
          </p:cNvGrpSpPr>
          <p:nvPr/>
        </p:nvGrpSpPr>
        <p:grpSpPr bwMode="auto">
          <a:xfrm>
            <a:off x="4772682" y="4193190"/>
            <a:ext cx="368300" cy="317500"/>
            <a:chOff x="1752" y="1768"/>
            <a:chExt cx="232" cy="200"/>
          </a:xfrm>
        </p:grpSpPr>
        <p:sp>
          <p:nvSpPr>
            <p:cNvPr id="1051" name="Line 48"/>
            <p:cNvSpPr>
              <a:spLocks noChangeShapeType="1"/>
            </p:cNvSpPr>
            <p:nvPr/>
          </p:nvSpPr>
          <p:spPr bwMode="auto">
            <a:xfrm rot="10800000" flipV="1">
              <a:off x="1752" y="19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052" name="Line 49"/>
            <p:cNvSpPr>
              <a:spLocks noChangeShapeType="1"/>
            </p:cNvSpPr>
            <p:nvPr/>
          </p:nvSpPr>
          <p:spPr bwMode="auto">
            <a:xfrm rot="10800000" flipV="1">
              <a:off x="1756" y="17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grpSp>
      <p:sp>
        <p:nvSpPr>
          <p:cNvPr id="692274" name="Rectangle 50"/>
          <p:cNvSpPr>
            <a:spLocks noChangeArrowheads="1"/>
          </p:cNvSpPr>
          <p:nvPr/>
        </p:nvSpPr>
        <p:spPr bwMode="auto">
          <a:xfrm>
            <a:off x="5976642" y="1678590"/>
            <a:ext cx="1866900" cy="203200"/>
          </a:xfrm>
          <a:prstGeom prst="rect">
            <a:avLst/>
          </a:prstGeom>
          <a:solidFill>
            <a:schemeClr val="bg1"/>
          </a:solidFill>
          <a:ln w="9525" algn="ctr">
            <a:noFill/>
            <a:miter lim="800000"/>
            <a:headEnd/>
            <a:tailEnd/>
          </a:ln>
        </p:spPr>
        <p:txBody>
          <a:bodyPr wrap="none" anchor="ctr"/>
          <a:lstStyle/>
          <a:p>
            <a:pPr>
              <a:defRPr/>
            </a:pPr>
            <a:endParaRPr lang="en-US" dirty="0">
              <a:latin typeface="+mj-lt"/>
            </a:endParaRPr>
          </a:p>
        </p:txBody>
      </p:sp>
      <p:sp>
        <p:nvSpPr>
          <p:cNvPr id="692275" name="Rectangle 51"/>
          <p:cNvSpPr>
            <a:spLocks noChangeArrowheads="1"/>
          </p:cNvSpPr>
          <p:nvPr/>
        </p:nvSpPr>
        <p:spPr bwMode="auto">
          <a:xfrm>
            <a:off x="6766582" y="1845278"/>
            <a:ext cx="88900" cy="609600"/>
          </a:xfrm>
          <a:prstGeom prst="rect">
            <a:avLst/>
          </a:prstGeom>
          <a:solidFill>
            <a:schemeClr val="bg1"/>
          </a:solidFill>
          <a:ln w="9525" algn="ctr">
            <a:solidFill>
              <a:schemeClr val="bg1"/>
            </a:solidFill>
            <a:miter lim="800000"/>
            <a:headEnd/>
            <a:tailEnd/>
          </a:ln>
        </p:spPr>
        <p:txBody>
          <a:bodyPr wrap="none" anchor="ctr"/>
          <a:lstStyle/>
          <a:p>
            <a:pPr>
              <a:defRPr/>
            </a:pPr>
            <a:endParaRPr lang="en-US" dirty="0">
              <a:latin typeface="+mj-lt"/>
            </a:endParaRPr>
          </a:p>
        </p:txBody>
      </p:sp>
      <p:sp>
        <p:nvSpPr>
          <p:cNvPr id="692276" name="Rectangle 52"/>
          <p:cNvSpPr>
            <a:spLocks noChangeArrowheads="1"/>
          </p:cNvSpPr>
          <p:nvPr/>
        </p:nvSpPr>
        <p:spPr bwMode="auto">
          <a:xfrm>
            <a:off x="6717370" y="2334228"/>
            <a:ext cx="177800" cy="120650"/>
          </a:xfrm>
          <a:prstGeom prst="rect">
            <a:avLst/>
          </a:prstGeom>
          <a:solidFill>
            <a:schemeClr val="bg1"/>
          </a:solidFill>
          <a:ln w="9525" algn="ctr">
            <a:solidFill>
              <a:schemeClr val="bg1"/>
            </a:solidFill>
            <a:miter lim="800000"/>
            <a:headEnd/>
            <a:tailEnd/>
          </a:ln>
        </p:spPr>
        <p:txBody>
          <a:bodyPr wrap="none" anchor="ctr"/>
          <a:lstStyle/>
          <a:p>
            <a:pPr>
              <a:defRPr/>
            </a:pPr>
            <a:endParaRPr lang="en-US" dirty="0">
              <a:latin typeface="+mj-lt"/>
            </a:endParaRPr>
          </a:p>
        </p:txBody>
      </p:sp>
      <p:sp>
        <p:nvSpPr>
          <p:cNvPr id="692277" name="Text Box 53"/>
          <p:cNvSpPr txBox="1">
            <a:spLocks noChangeArrowheads="1"/>
          </p:cNvSpPr>
          <p:nvPr/>
        </p:nvSpPr>
        <p:spPr bwMode="auto">
          <a:xfrm>
            <a:off x="4455182" y="3329590"/>
            <a:ext cx="381000" cy="1328738"/>
          </a:xfrm>
          <a:prstGeom prst="rect">
            <a:avLst/>
          </a:prstGeom>
          <a:noFill/>
          <a:ln w="9525" algn="ctr">
            <a:noFill/>
            <a:miter lim="800000"/>
            <a:headEnd/>
            <a:tailEnd/>
          </a:ln>
        </p:spPr>
        <p:txBody>
          <a:bodyPr>
            <a:spAutoFit/>
          </a:bodyPr>
          <a:lstStyle/>
          <a:p>
            <a:pPr algn="ctr">
              <a:spcBef>
                <a:spcPct val="50000"/>
              </a:spcBef>
              <a:defRPr/>
            </a:pPr>
            <a:r>
              <a:rPr lang="en-US" sz="1800" dirty="0">
                <a:latin typeface="+mj-lt"/>
              </a:rPr>
              <a:t>AB</a:t>
            </a:r>
          </a:p>
          <a:p>
            <a:pPr algn="ctr">
              <a:spcBef>
                <a:spcPct val="50000"/>
              </a:spcBef>
              <a:defRPr/>
            </a:pPr>
            <a:r>
              <a:rPr lang="en-US" sz="1800" dirty="0">
                <a:latin typeface="+mj-lt"/>
              </a:rPr>
              <a:t>CD</a:t>
            </a:r>
          </a:p>
        </p:txBody>
      </p:sp>
      <p:sp>
        <p:nvSpPr>
          <p:cNvPr id="692278" name="Text Box 54"/>
          <p:cNvSpPr txBox="1">
            <a:spLocks noChangeArrowheads="1"/>
          </p:cNvSpPr>
          <p:nvPr/>
        </p:nvSpPr>
        <p:spPr bwMode="auto">
          <a:xfrm>
            <a:off x="7594622" y="1703990"/>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F</a:t>
            </a:r>
          </a:p>
        </p:txBody>
      </p:sp>
      <p:sp>
        <p:nvSpPr>
          <p:cNvPr id="692279" name="Text Box 55"/>
          <p:cNvSpPr txBox="1">
            <a:spLocks noChangeArrowheads="1"/>
          </p:cNvSpPr>
          <p:nvPr/>
        </p:nvSpPr>
        <p:spPr bwMode="auto">
          <a:xfrm>
            <a:off x="6473063" y="1703517"/>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E</a:t>
            </a:r>
          </a:p>
        </p:txBody>
      </p:sp>
      <p:sp>
        <p:nvSpPr>
          <p:cNvPr id="58" name="Text Box 56"/>
          <p:cNvSpPr txBox="1">
            <a:spLocks noChangeArrowheads="1"/>
          </p:cNvSpPr>
          <p:nvPr/>
        </p:nvSpPr>
        <p:spPr bwMode="auto">
          <a:xfrm>
            <a:off x="228600" y="2574050"/>
            <a:ext cx="3636895" cy="1815882"/>
          </a:xfrm>
          <a:prstGeom prst="rect">
            <a:avLst/>
          </a:prstGeom>
          <a:noFill/>
          <a:ln w="9525" algn="ctr">
            <a:noFill/>
            <a:miter lim="800000"/>
            <a:headEnd/>
            <a:tailEnd/>
          </a:ln>
        </p:spPr>
        <p:txBody>
          <a:bodyPr wrap="square">
            <a:spAutoFit/>
          </a:bodyPr>
          <a:lstStyle/>
          <a:p>
            <a:pPr algn="ctr">
              <a:spcBef>
                <a:spcPct val="50000"/>
              </a:spcBef>
              <a:defRPr/>
            </a:pPr>
            <a:r>
              <a:rPr lang="en-US" sz="3200" dirty="0"/>
              <a:t>Implementing Logic on FPGA: </a:t>
            </a:r>
            <a:endParaRPr lang="en-US" sz="3200" dirty="0" smtClean="0"/>
          </a:p>
          <a:p>
            <a:pPr algn="ctr">
              <a:spcBef>
                <a:spcPct val="50000"/>
              </a:spcBef>
              <a:defRPr/>
            </a:pPr>
            <a:r>
              <a:rPr lang="en-US" sz="3200" dirty="0" smtClean="0"/>
              <a:t>F </a:t>
            </a:r>
            <a:r>
              <a:rPr lang="en-US" sz="3200" dirty="0"/>
              <a:t>= {(A+B)CD} </a:t>
            </a:r>
            <a:r>
              <a:rPr lang="en-US" sz="3200" dirty="0">
                <a:sym typeface="Symbol" pitchFamily="18" charset="2"/>
              </a:rPr>
              <a:t></a:t>
            </a:r>
            <a:r>
              <a:rPr lang="en-US" sz="3200" dirty="0"/>
              <a:t> E</a:t>
            </a:r>
          </a:p>
        </p:txBody>
      </p:sp>
    </p:spTree>
    <p:extLst>
      <p:ext uri="{BB962C8B-B14F-4D97-AF65-F5344CB8AC3E}">
        <p14:creationId xmlns:p14="http://schemas.microsoft.com/office/powerpoint/2010/main" xmlns="" val="318860894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 myRIO</a:t>
            </a:r>
            <a:endParaRPr lang="en-US" dirty="0"/>
          </a:p>
        </p:txBody>
      </p:sp>
      <p:pic>
        <p:nvPicPr>
          <p:cNvPr id="14" name="Content Placeholder 13" descr="NI myRIO Board Onl.jpg"/>
          <p:cNvPicPr>
            <a:picLocks noGrp="1" noChangeAspect="1"/>
          </p:cNvPicPr>
          <p:nvPr>
            <p:ph idx="1"/>
          </p:nvPr>
        </p:nvPicPr>
        <p:blipFill>
          <a:blip r:embed="rId3" cstate="screen"/>
          <a:stretch>
            <a:fillRect/>
          </a:stretch>
        </p:blipFill>
        <p:spPr>
          <a:xfrm>
            <a:off x="5421973" y="296332"/>
            <a:ext cx="3510352" cy="2740025"/>
          </a:xfrm>
        </p:spPr>
      </p:pic>
      <p:sp>
        <p:nvSpPr>
          <p:cNvPr id="9" name="Rounded Rectangle 8"/>
          <p:cNvSpPr/>
          <p:nvPr/>
        </p:nvSpPr>
        <p:spPr>
          <a:xfrm>
            <a:off x="560387" y="1488546"/>
            <a:ext cx="3507042" cy="395181"/>
          </a:xfrm>
          <a:prstGeom prst="roundRect">
            <a:avLst/>
          </a:prstGeom>
          <a:solidFill>
            <a:schemeClr val="accent1"/>
          </a:solidFill>
          <a:ln>
            <a:noFill/>
          </a:ln>
          <a:effectLst>
            <a:outerShdw blurRad="50800" dist="38100" dir="2700000" algn="tl" rotWithShape="0">
              <a:prstClr val="black">
                <a:alpha val="40000"/>
              </a:prstClr>
            </a:outerShdw>
          </a:effectLst>
          <a:scene3d>
            <a:camera prst="orthographicFront"/>
            <a:lightRig rig="threePt" dir="t"/>
          </a:scene3d>
          <a:sp3d>
            <a:bevelT w="63500"/>
          </a:sp3d>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b="1" dirty="0" smtClean="0">
                <a:solidFill>
                  <a:prstClr val="white"/>
                </a:solidFill>
              </a:rPr>
              <a:t>Enclosed</a:t>
            </a:r>
            <a:endParaRPr lang="en-US" b="1" dirty="0">
              <a:solidFill>
                <a:prstClr val="white"/>
              </a:solidFill>
            </a:endParaRPr>
          </a:p>
        </p:txBody>
      </p:sp>
      <p:sp>
        <p:nvSpPr>
          <p:cNvPr id="10" name="Rounded Rectangle 9"/>
          <p:cNvSpPr/>
          <p:nvPr/>
        </p:nvSpPr>
        <p:spPr>
          <a:xfrm>
            <a:off x="5237787" y="3061619"/>
            <a:ext cx="3656961" cy="395181"/>
          </a:xfrm>
          <a:prstGeom prst="roundRect">
            <a:avLst/>
          </a:prstGeom>
          <a:solidFill>
            <a:schemeClr val="accent1"/>
          </a:solidFill>
          <a:ln>
            <a:noFill/>
          </a:ln>
          <a:effectLst>
            <a:outerShdw blurRad="50800" dist="38100" dir="2700000" algn="tl" rotWithShape="0">
              <a:prstClr val="black">
                <a:alpha val="40000"/>
              </a:prstClr>
            </a:outerShdw>
          </a:effectLst>
          <a:scene3d>
            <a:camera prst="orthographicFront"/>
            <a:lightRig rig="threePt" dir="t"/>
          </a:scene3d>
          <a:sp3d>
            <a:bevelT w="63500"/>
          </a:sp3d>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b="1" dirty="0" smtClean="0">
                <a:solidFill>
                  <a:prstClr val="white"/>
                </a:solidFill>
              </a:rPr>
              <a:t>Board-Only</a:t>
            </a:r>
            <a:endParaRPr lang="en-US" b="1" dirty="0">
              <a:solidFill>
                <a:prstClr val="white"/>
              </a:solidFill>
            </a:endParaRPr>
          </a:p>
        </p:txBody>
      </p:sp>
      <p:sp>
        <p:nvSpPr>
          <p:cNvPr id="17" name="Rounded Rectangle 16"/>
          <p:cNvSpPr/>
          <p:nvPr/>
        </p:nvSpPr>
        <p:spPr>
          <a:xfrm>
            <a:off x="980079" y="1964986"/>
            <a:ext cx="3101788" cy="39518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dirty="0" smtClean="0">
                <a:solidFill>
                  <a:prstClr val="black"/>
                </a:solidFill>
              </a:rPr>
              <a:t>Feature Rich</a:t>
            </a:r>
            <a:endParaRPr lang="en-US" dirty="0">
              <a:solidFill>
                <a:prstClr val="black"/>
              </a:solidFill>
            </a:endParaRPr>
          </a:p>
        </p:txBody>
      </p:sp>
      <p:sp>
        <p:nvSpPr>
          <p:cNvPr id="18" name="Rounded Rectangle 17"/>
          <p:cNvSpPr/>
          <p:nvPr/>
        </p:nvSpPr>
        <p:spPr>
          <a:xfrm>
            <a:off x="977731" y="2442288"/>
            <a:ext cx="3101788" cy="39518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dirty="0" smtClean="0">
                <a:solidFill>
                  <a:prstClr val="black"/>
                </a:solidFill>
              </a:rPr>
              <a:t>Protective Casing</a:t>
            </a:r>
            <a:endParaRPr lang="en-US" dirty="0">
              <a:solidFill>
                <a:prstClr val="black"/>
              </a:solidFill>
            </a:endParaRPr>
          </a:p>
        </p:txBody>
      </p:sp>
      <p:sp>
        <p:nvSpPr>
          <p:cNvPr id="19" name="Rounded Rectangle 18"/>
          <p:cNvSpPr/>
          <p:nvPr/>
        </p:nvSpPr>
        <p:spPr>
          <a:xfrm>
            <a:off x="975385" y="2919576"/>
            <a:ext cx="3101788" cy="39518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dirty="0" smtClean="0">
                <a:solidFill>
                  <a:prstClr val="black"/>
                </a:solidFill>
              </a:rPr>
              <a:t>Ecosystem</a:t>
            </a:r>
            <a:endParaRPr lang="en-US" dirty="0">
              <a:solidFill>
                <a:prstClr val="black"/>
              </a:solidFill>
            </a:endParaRPr>
          </a:p>
        </p:txBody>
      </p:sp>
      <p:sp>
        <p:nvSpPr>
          <p:cNvPr id="21" name="Rounded Rectangle 20"/>
          <p:cNvSpPr/>
          <p:nvPr/>
        </p:nvSpPr>
        <p:spPr>
          <a:xfrm>
            <a:off x="5247627" y="3528051"/>
            <a:ext cx="3342564" cy="865814"/>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dirty="0" smtClean="0">
                <a:solidFill>
                  <a:prstClr val="black"/>
                </a:solidFill>
              </a:rPr>
              <a:t>Optimized for Cost</a:t>
            </a:r>
          </a:p>
          <a:p>
            <a:pPr defTabSz="457174">
              <a:buFont typeface="Arial" pitchFamily="34" charset="0"/>
              <a:buChar char="•"/>
            </a:pPr>
            <a:r>
              <a:rPr lang="en-US" dirty="0" smtClean="0">
                <a:solidFill>
                  <a:prstClr val="black"/>
                </a:solidFill>
              </a:rPr>
              <a:t> </a:t>
            </a:r>
            <a:r>
              <a:rPr lang="en-US" sz="1400" dirty="0" smtClean="0">
                <a:solidFill>
                  <a:prstClr val="black"/>
                </a:solidFill>
              </a:rPr>
              <a:t>No Wi-Fi</a:t>
            </a:r>
            <a:endParaRPr lang="en-US" sz="1400" dirty="0">
              <a:solidFill>
                <a:prstClr val="black"/>
              </a:solidFill>
            </a:endParaRPr>
          </a:p>
          <a:p>
            <a:pPr defTabSz="457174">
              <a:buFont typeface="Arial" pitchFamily="34" charset="0"/>
              <a:buChar char="•"/>
            </a:pPr>
            <a:r>
              <a:rPr lang="en-US" sz="1400" dirty="0" smtClean="0">
                <a:solidFill>
                  <a:prstClr val="black"/>
                </a:solidFill>
              </a:rPr>
              <a:t> No </a:t>
            </a:r>
            <a:r>
              <a:rPr lang="en-US" sz="1400" dirty="0" err="1" smtClean="0">
                <a:solidFill>
                  <a:prstClr val="black"/>
                </a:solidFill>
              </a:rPr>
              <a:t>myDAQ</a:t>
            </a:r>
            <a:r>
              <a:rPr lang="en-US" sz="1400" dirty="0" smtClean="0">
                <a:solidFill>
                  <a:prstClr val="black"/>
                </a:solidFill>
              </a:rPr>
              <a:t> connector</a:t>
            </a:r>
          </a:p>
        </p:txBody>
      </p:sp>
      <p:sp>
        <p:nvSpPr>
          <p:cNvPr id="22" name="Rounded Rectangle 21"/>
          <p:cNvSpPr/>
          <p:nvPr/>
        </p:nvSpPr>
        <p:spPr>
          <a:xfrm>
            <a:off x="5247627" y="4483846"/>
            <a:ext cx="3340216" cy="39518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57174"/>
            <a:r>
              <a:rPr lang="en-US" dirty="0" smtClean="0">
                <a:solidFill>
                  <a:prstClr val="black"/>
                </a:solidFill>
              </a:rPr>
              <a:t>Integrate into a Larger Project</a:t>
            </a:r>
            <a:endParaRPr lang="en-US" dirty="0">
              <a:solidFill>
                <a:prstClr val="black"/>
              </a:solidFill>
            </a:endParaRPr>
          </a:p>
        </p:txBody>
      </p:sp>
      <p:cxnSp>
        <p:nvCxnSpPr>
          <p:cNvPr id="25" name="Straight Connector 24"/>
          <p:cNvCxnSpPr/>
          <p:nvPr/>
        </p:nvCxnSpPr>
        <p:spPr>
          <a:xfrm flipH="1">
            <a:off x="4557482" y="899886"/>
            <a:ext cx="43543" cy="5278482"/>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descr="enclosed.jpg"/>
          <p:cNvPicPr>
            <a:picLocks noChangeAspect="1"/>
          </p:cNvPicPr>
          <p:nvPr/>
        </p:nvPicPr>
        <p:blipFill>
          <a:blip r:embed="rId4" cstate="screen"/>
          <a:srcRect/>
          <a:stretch>
            <a:fillRect/>
          </a:stretch>
        </p:blipFill>
        <p:spPr>
          <a:xfrm>
            <a:off x="406396" y="3392100"/>
            <a:ext cx="3717474" cy="2780100"/>
          </a:xfrm>
          <a:prstGeom prst="rect">
            <a:avLst/>
          </a:prstGeom>
        </p:spPr>
      </p:pic>
    </p:spTree>
    <p:extLst>
      <p:ext uri="{BB962C8B-B14F-4D97-AF65-F5344CB8AC3E}">
        <p14:creationId xmlns:p14="http://schemas.microsoft.com/office/powerpoint/2010/main" xmlns="" val="343154771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a:xfrm>
            <a:off x="228600" y="228600"/>
            <a:ext cx="7772400" cy="1143000"/>
          </a:xfrm>
          <a:noFill/>
        </p:spPr>
        <p:txBody>
          <a:bodyPr/>
          <a:lstStyle/>
          <a:p>
            <a:pPr eaLnBrk="1" hangingPunct="1"/>
            <a:r>
              <a:rPr lang="en-US" dirty="0" smtClean="0"/>
              <a:t>FPGAs are Dataflow Systems</a:t>
            </a:r>
          </a:p>
        </p:txBody>
      </p:sp>
      <p:pic>
        <p:nvPicPr>
          <p:cNvPr id="692228" name="Picture 4" descr="Image101"/>
          <p:cNvPicPr>
            <a:picLocks noGrp="1" noChangeAspect="1" noChangeArrowheads="1"/>
          </p:cNvPicPr>
          <p:nvPr>
            <p:ph idx="1"/>
          </p:nvPr>
        </p:nvPicPr>
        <p:blipFill>
          <a:blip r:embed="rId4" cstate="screen"/>
          <a:srcRect/>
          <a:stretch>
            <a:fillRect/>
          </a:stretch>
        </p:blipFill>
        <p:spPr>
          <a:xfrm>
            <a:off x="4020207" y="1516665"/>
            <a:ext cx="5353050" cy="4687888"/>
          </a:xfrm>
          <a:noFill/>
        </p:spPr>
      </p:pic>
      <p:grpSp>
        <p:nvGrpSpPr>
          <p:cNvPr id="2" name="Group 5"/>
          <p:cNvGrpSpPr>
            <a:grpSpLocks/>
          </p:cNvGrpSpPr>
          <p:nvPr/>
        </p:nvGrpSpPr>
        <p:grpSpPr bwMode="auto">
          <a:xfrm>
            <a:off x="5172732" y="4174140"/>
            <a:ext cx="450850" cy="349250"/>
            <a:chOff x="2016" y="2204"/>
            <a:chExt cx="284" cy="220"/>
          </a:xfrm>
        </p:grpSpPr>
        <p:sp>
          <p:nvSpPr>
            <p:cNvPr id="1076" name="Line 6"/>
            <p:cNvSpPr>
              <a:spLocks noChangeShapeType="1"/>
            </p:cNvSpPr>
            <p:nvPr/>
          </p:nvSpPr>
          <p:spPr bwMode="auto">
            <a:xfrm>
              <a:off x="2016" y="2211"/>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7" name="Line 7"/>
            <p:cNvSpPr>
              <a:spLocks noChangeShapeType="1"/>
            </p:cNvSpPr>
            <p:nvPr/>
          </p:nvSpPr>
          <p:spPr bwMode="auto">
            <a:xfrm>
              <a:off x="2016" y="2412"/>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8" name="Line 8"/>
            <p:cNvSpPr>
              <a:spLocks noChangeShapeType="1"/>
            </p:cNvSpPr>
            <p:nvPr/>
          </p:nvSpPr>
          <p:spPr bwMode="auto">
            <a:xfrm>
              <a:off x="2135" y="2308"/>
              <a:ext cx="0" cy="11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9" name="Line 9"/>
            <p:cNvSpPr>
              <a:spLocks noChangeShapeType="1"/>
            </p:cNvSpPr>
            <p:nvPr/>
          </p:nvSpPr>
          <p:spPr bwMode="auto">
            <a:xfrm>
              <a:off x="2128" y="2312"/>
              <a:ext cx="17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80" name="Line 10"/>
            <p:cNvSpPr>
              <a:spLocks noChangeShapeType="1"/>
            </p:cNvSpPr>
            <p:nvPr/>
          </p:nvSpPr>
          <p:spPr bwMode="auto">
            <a:xfrm>
              <a:off x="2132" y="2268"/>
              <a:ext cx="164"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81" name="Line 11"/>
            <p:cNvSpPr>
              <a:spLocks noChangeShapeType="1"/>
            </p:cNvSpPr>
            <p:nvPr/>
          </p:nvSpPr>
          <p:spPr bwMode="auto">
            <a:xfrm>
              <a:off x="2139" y="2204"/>
              <a:ext cx="0" cy="72"/>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pSp>
        <p:nvGrpSpPr>
          <p:cNvPr id="3" name="Group 12"/>
          <p:cNvGrpSpPr>
            <a:grpSpLocks/>
          </p:cNvGrpSpPr>
          <p:nvPr/>
        </p:nvGrpSpPr>
        <p:grpSpPr bwMode="auto">
          <a:xfrm>
            <a:off x="5890282" y="3570890"/>
            <a:ext cx="444500" cy="742950"/>
            <a:chOff x="2456" y="1824"/>
            <a:chExt cx="280" cy="468"/>
          </a:xfrm>
        </p:grpSpPr>
        <p:sp>
          <p:nvSpPr>
            <p:cNvPr id="1072" name="Line 13"/>
            <p:cNvSpPr>
              <a:spLocks noChangeShapeType="1"/>
            </p:cNvSpPr>
            <p:nvPr/>
          </p:nvSpPr>
          <p:spPr bwMode="auto">
            <a:xfrm>
              <a:off x="2456" y="228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3" name="Line 14"/>
            <p:cNvSpPr>
              <a:spLocks noChangeShapeType="1"/>
            </p:cNvSpPr>
            <p:nvPr/>
          </p:nvSpPr>
          <p:spPr bwMode="auto">
            <a:xfrm>
              <a:off x="2592" y="1852"/>
              <a:ext cx="0" cy="44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4" name="Line 15"/>
            <p:cNvSpPr>
              <a:spLocks noChangeShapeType="1"/>
            </p:cNvSpPr>
            <p:nvPr/>
          </p:nvSpPr>
          <p:spPr bwMode="auto">
            <a:xfrm>
              <a:off x="2600" y="186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75" name="Line 16"/>
            <p:cNvSpPr>
              <a:spLocks noChangeShapeType="1"/>
            </p:cNvSpPr>
            <p:nvPr/>
          </p:nvSpPr>
          <p:spPr bwMode="auto">
            <a:xfrm>
              <a:off x="2456" y="1824"/>
              <a:ext cx="28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pSp>
        <p:nvGrpSpPr>
          <p:cNvPr id="4" name="Group 17"/>
          <p:cNvGrpSpPr>
            <a:grpSpLocks/>
          </p:cNvGrpSpPr>
          <p:nvPr/>
        </p:nvGrpSpPr>
        <p:grpSpPr bwMode="auto">
          <a:xfrm>
            <a:off x="7274582" y="2078640"/>
            <a:ext cx="450850" cy="831850"/>
            <a:chOff x="3328" y="884"/>
            <a:chExt cx="284" cy="524"/>
          </a:xfrm>
        </p:grpSpPr>
        <p:sp>
          <p:nvSpPr>
            <p:cNvPr id="1068" name="Line 18"/>
            <p:cNvSpPr>
              <a:spLocks noChangeShapeType="1"/>
            </p:cNvSpPr>
            <p:nvPr/>
          </p:nvSpPr>
          <p:spPr bwMode="auto">
            <a:xfrm rot="10800000">
              <a:off x="3328" y="1404"/>
              <a:ext cx="168"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69" name="Line 19"/>
            <p:cNvSpPr>
              <a:spLocks noChangeShapeType="1"/>
            </p:cNvSpPr>
            <p:nvPr/>
          </p:nvSpPr>
          <p:spPr bwMode="auto">
            <a:xfrm rot="10800000" flipH="1" flipV="1">
              <a:off x="3484" y="1208"/>
              <a:ext cx="0" cy="20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70" name="Line 20"/>
            <p:cNvSpPr>
              <a:spLocks noChangeShapeType="1"/>
            </p:cNvSpPr>
            <p:nvPr/>
          </p:nvSpPr>
          <p:spPr bwMode="auto">
            <a:xfrm rot="10800000">
              <a:off x="3472" y="1200"/>
              <a:ext cx="136"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071" name="Line 21"/>
            <p:cNvSpPr>
              <a:spLocks noChangeShapeType="1"/>
            </p:cNvSpPr>
            <p:nvPr/>
          </p:nvSpPr>
          <p:spPr bwMode="auto">
            <a:xfrm rot="10800000" flipV="1">
              <a:off x="3612" y="884"/>
              <a:ext cx="0" cy="328"/>
            </a:xfrm>
            <a:prstGeom prst="line">
              <a:avLst/>
            </a:prstGeom>
            <a:noFill/>
            <a:ln w="38100">
              <a:solidFill>
                <a:srgbClr val="0000FF"/>
              </a:solidFill>
              <a:round/>
              <a:headEnd type="arrow" w="sm" len="med"/>
              <a:tailEnd type="none" w="sm" len="sm"/>
            </a:ln>
          </p:spPr>
          <p:txBody>
            <a:bodyPr wrap="none" anchor="ctr"/>
            <a:lstStyle/>
            <a:p>
              <a:pPr>
                <a:defRPr/>
              </a:pPr>
              <a:endParaRPr lang="en-US" dirty="0">
                <a:latin typeface="+mj-lt"/>
              </a:endParaRPr>
            </a:p>
          </p:txBody>
        </p:sp>
      </p:grpSp>
      <p:grpSp>
        <p:nvGrpSpPr>
          <p:cNvPr id="5" name="Group 22"/>
          <p:cNvGrpSpPr>
            <a:grpSpLocks/>
          </p:cNvGrpSpPr>
          <p:nvPr/>
        </p:nvGrpSpPr>
        <p:grpSpPr bwMode="auto">
          <a:xfrm>
            <a:off x="4772682" y="3481990"/>
            <a:ext cx="368300" cy="317500"/>
            <a:chOff x="1752" y="1768"/>
            <a:chExt cx="232" cy="200"/>
          </a:xfrm>
        </p:grpSpPr>
        <p:sp>
          <p:nvSpPr>
            <p:cNvPr id="1066" name="Line 23"/>
            <p:cNvSpPr>
              <a:spLocks noChangeShapeType="1"/>
            </p:cNvSpPr>
            <p:nvPr/>
          </p:nvSpPr>
          <p:spPr bwMode="auto">
            <a:xfrm rot="10800000" flipV="1">
              <a:off x="1752" y="19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067" name="Line 24"/>
            <p:cNvSpPr>
              <a:spLocks noChangeShapeType="1"/>
            </p:cNvSpPr>
            <p:nvPr/>
          </p:nvSpPr>
          <p:spPr bwMode="auto">
            <a:xfrm rot="10800000" flipV="1">
              <a:off x="1756" y="17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grpSp>
      <p:sp>
        <p:nvSpPr>
          <p:cNvPr id="692249" name="Line 25"/>
          <p:cNvSpPr>
            <a:spLocks noChangeShapeType="1"/>
          </p:cNvSpPr>
          <p:nvPr/>
        </p:nvSpPr>
        <p:spPr bwMode="auto">
          <a:xfrm rot="10800000" flipH="1">
            <a:off x="6639582" y="2094301"/>
            <a:ext cx="0" cy="37465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692250" name="AutoShape 26"/>
          <p:cNvSpPr>
            <a:spLocks noChangeArrowheads="1"/>
          </p:cNvSpPr>
          <p:nvPr/>
        </p:nvSpPr>
        <p:spPr bwMode="auto">
          <a:xfrm>
            <a:off x="5639457" y="4180490"/>
            <a:ext cx="242888" cy="238125"/>
          </a:xfrm>
          <a:prstGeom prst="flowChartDelay">
            <a:avLst/>
          </a:prstGeom>
          <a:solidFill>
            <a:schemeClr val="hlink"/>
          </a:solidFill>
          <a:ln w="9525" algn="ctr">
            <a:solidFill>
              <a:schemeClr val="hlink"/>
            </a:solidFill>
            <a:miter lim="800000"/>
            <a:headEnd/>
            <a:tailEnd/>
          </a:ln>
        </p:spPr>
        <p:txBody>
          <a:bodyPr wrap="none" anchor="ctr"/>
          <a:lstStyle/>
          <a:p>
            <a:pPr>
              <a:defRPr/>
            </a:pPr>
            <a:endParaRPr lang="en-US" dirty="0">
              <a:latin typeface="+mj-lt"/>
            </a:endParaRPr>
          </a:p>
        </p:txBody>
      </p:sp>
      <p:graphicFrame>
        <p:nvGraphicFramePr>
          <p:cNvPr id="692251" name="Object 2"/>
          <p:cNvGraphicFramePr>
            <a:graphicFrameLocks noChangeAspect="1"/>
          </p:cNvGraphicFramePr>
          <p:nvPr/>
        </p:nvGraphicFramePr>
        <p:xfrm>
          <a:off x="5501345" y="3405790"/>
          <a:ext cx="530225" cy="368300"/>
        </p:xfrm>
        <a:graphic>
          <a:graphicData uri="http://schemas.openxmlformats.org/presentationml/2006/ole">
            <p:oleObj spid="_x0000_s120834" name="Bitmap Image" r:id="rId5" imgW="219222" imgH="152260" progId="PBrush">
              <p:embed/>
            </p:oleObj>
          </a:graphicData>
        </a:graphic>
      </p:graphicFrame>
      <p:graphicFrame>
        <p:nvGraphicFramePr>
          <p:cNvPr id="692252" name="Object 3"/>
          <p:cNvGraphicFramePr>
            <a:graphicFrameLocks noChangeAspect="1"/>
          </p:cNvGraphicFramePr>
          <p:nvPr/>
        </p:nvGraphicFramePr>
        <p:xfrm>
          <a:off x="5534682" y="4155090"/>
          <a:ext cx="457200" cy="304800"/>
        </p:xfrm>
        <a:graphic>
          <a:graphicData uri="http://schemas.openxmlformats.org/presentationml/2006/ole">
            <p:oleObj spid="_x0000_s120835" name="Bitmap Image" r:id="rId6" imgW="228571" imgH="152260" progId="PBrush">
              <p:embed/>
            </p:oleObj>
          </a:graphicData>
        </a:graphic>
      </p:graphicFrame>
      <p:grpSp>
        <p:nvGrpSpPr>
          <p:cNvPr id="6" name="Group 29"/>
          <p:cNvGrpSpPr>
            <a:grpSpLocks/>
          </p:cNvGrpSpPr>
          <p:nvPr/>
        </p:nvGrpSpPr>
        <p:grpSpPr bwMode="auto">
          <a:xfrm>
            <a:off x="5172732" y="3469290"/>
            <a:ext cx="450850" cy="349250"/>
            <a:chOff x="2004" y="1760"/>
            <a:chExt cx="284" cy="220"/>
          </a:xfrm>
        </p:grpSpPr>
        <p:sp>
          <p:nvSpPr>
            <p:cNvPr id="1060" name="Line 30"/>
            <p:cNvSpPr>
              <a:spLocks noChangeShapeType="1"/>
            </p:cNvSpPr>
            <p:nvPr/>
          </p:nvSpPr>
          <p:spPr bwMode="auto">
            <a:xfrm>
              <a:off x="2004" y="1772"/>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1" name="Line 31"/>
            <p:cNvSpPr>
              <a:spLocks noChangeShapeType="1"/>
            </p:cNvSpPr>
            <p:nvPr/>
          </p:nvSpPr>
          <p:spPr bwMode="auto">
            <a:xfrm>
              <a:off x="2004" y="1968"/>
              <a:ext cx="12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2" name="Line 32"/>
            <p:cNvSpPr>
              <a:spLocks noChangeShapeType="1"/>
            </p:cNvSpPr>
            <p:nvPr/>
          </p:nvSpPr>
          <p:spPr bwMode="auto">
            <a:xfrm>
              <a:off x="2128" y="1760"/>
              <a:ext cx="0" cy="72"/>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3" name="Line 33"/>
            <p:cNvSpPr>
              <a:spLocks noChangeShapeType="1"/>
            </p:cNvSpPr>
            <p:nvPr/>
          </p:nvSpPr>
          <p:spPr bwMode="auto">
            <a:xfrm>
              <a:off x="2123" y="1864"/>
              <a:ext cx="0" cy="11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4" name="Line 34"/>
            <p:cNvSpPr>
              <a:spLocks noChangeShapeType="1"/>
            </p:cNvSpPr>
            <p:nvPr/>
          </p:nvSpPr>
          <p:spPr bwMode="auto">
            <a:xfrm>
              <a:off x="2116" y="1868"/>
              <a:ext cx="17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65" name="Line 35"/>
            <p:cNvSpPr>
              <a:spLocks noChangeShapeType="1"/>
            </p:cNvSpPr>
            <p:nvPr/>
          </p:nvSpPr>
          <p:spPr bwMode="auto">
            <a:xfrm>
              <a:off x="2120" y="1824"/>
              <a:ext cx="164"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graphicFrame>
        <p:nvGraphicFramePr>
          <p:cNvPr id="692260" name="Object 4"/>
          <p:cNvGraphicFramePr>
            <a:graphicFrameLocks noChangeAspect="1"/>
          </p:cNvGraphicFramePr>
          <p:nvPr/>
        </p:nvGraphicFramePr>
        <p:xfrm>
          <a:off x="6930095" y="2719990"/>
          <a:ext cx="495300" cy="368300"/>
        </p:xfrm>
        <a:graphic>
          <a:graphicData uri="http://schemas.openxmlformats.org/presentationml/2006/ole">
            <p:oleObj spid="_x0000_s120836" name="Bitmap Image" r:id="rId7" imgW="228571" imgH="152260" progId="PBrush">
              <p:embed/>
            </p:oleObj>
          </a:graphicData>
        </a:graphic>
      </p:graphicFrame>
      <p:grpSp>
        <p:nvGrpSpPr>
          <p:cNvPr id="7" name="Group 37"/>
          <p:cNvGrpSpPr>
            <a:grpSpLocks/>
          </p:cNvGrpSpPr>
          <p:nvPr/>
        </p:nvGrpSpPr>
        <p:grpSpPr bwMode="auto">
          <a:xfrm>
            <a:off x="6569732" y="2338990"/>
            <a:ext cx="463550" cy="1282700"/>
            <a:chOff x="2884" y="1048"/>
            <a:chExt cx="292" cy="808"/>
          </a:xfrm>
        </p:grpSpPr>
        <p:sp>
          <p:nvSpPr>
            <p:cNvPr id="1053" name="Line 38"/>
            <p:cNvSpPr>
              <a:spLocks noChangeShapeType="1"/>
            </p:cNvSpPr>
            <p:nvPr/>
          </p:nvSpPr>
          <p:spPr bwMode="auto">
            <a:xfrm rot="10800000">
              <a:off x="3020" y="1420"/>
              <a:ext cx="15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4" name="Line 39"/>
            <p:cNvSpPr>
              <a:spLocks noChangeShapeType="1"/>
            </p:cNvSpPr>
            <p:nvPr/>
          </p:nvSpPr>
          <p:spPr bwMode="auto">
            <a:xfrm rot="10800000" flipH="1" flipV="1">
              <a:off x="3028" y="1412"/>
              <a:ext cx="0" cy="444"/>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5" name="Line 40"/>
            <p:cNvSpPr>
              <a:spLocks noChangeShapeType="1"/>
            </p:cNvSpPr>
            <p:nvPr/>
          </p:nvSpPr>
          <p:spPr bwMode="auto">
            <a:xfrm rot="10800000">
              <a:off x="2884" y="1844"/>
              <a:ext cx="13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6" name="Line 41"/>
            <p:cNvSpPr>
              <a:spLocks noChangeShapeType="1"/>
            </p:cNvSpPr>
            <p:nvPr/>
          </p:nvSpPr>
          <p:spPr bwMode="auto">
            <a:xfrm rot="10800000" flipH="1" flipV="1">
              <a:off x="2928" y="1048"/>
              <a:ext cx="0" cy="136"/>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7" name="Line 42"/>
            <p:cNvSpPr>
              <a:spLocks noChangeShapeType="1"/>
            </p:cNvSpPr>
            <p:nvPr/>
          </p:nvSpPr>
          <p:spPr bwMode="auto">
            <a:xfrm rot="10800000">
              <a:off x="2916" y="1193"/>
              <a:ext cx="116"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8" name="Line 43"/>
            <p:cNvSpPr>
              <a:spLocks noChangeShapeType="1"/>
            </p:cNvSpPr>
            <p:nvPr/>
          </p:nvSpPr>
          <p:spPr bwMode="auto">
            <a:xfrm rot="10800000" flipH="1" flipV="1">
              <a:off x="3020" y="1179"/>
              <a:ext cx="0" cy="2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059" name="Line 44"/>
            <p:cNvSpPr>
              <a:spLocks noChangeShapeType="1"/>
            </p:cNvSpPr>
            <p:nvPr/>
          </p:nvSpPr>
          <p:spPr bwMode="auto">
            <a:xfrm rot="10800000">
              <a:off x="3008" y="1380"/>
              <a:ext cx="168"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grpSp>
      <p:pic>
        <p:nvPicPr>
          <p:cNvPr id="692269" name="Picture 45"/>
          <p:cNvPicPr>
            <a:picLocks noChangeAspect="1" noChangeArrowheads="1"/>
          </p:cNvPicPr>
          <p:nvPr/>
        </p:nvPicPr>
        <p:blipFill>
          <a:blip r:embed="rId8" cstate="screen"/>
          <a:srcRect/>
          <a:stretch>
            <a:fillRect/>
          </a:stretch>
        </p:blipFill>
        <p:spPr bwMode="auto">
          <a:xfrm>
            <a:off x="6245882" y="3443890"/>
            <a:ext cx="457200" cy="304800"/>
          </a:xfrm>
          <a:prstGeom prst="rect">
            <a:avLst/>
          </a:prstGeom>
          <a:noFill/>
          <a:ln w="9525">
            <a:noFill/>
            <a:miter lim="800000"/>
            <a:headEnd/>
            <a:tailEnd/>
          </a:ln>
        </p:spPr>
      </p:pic>
      <p:sp>
        <p:nvSpPr>
          <p:cNvPr id="692270" name="Rectangle 46"/>
          <p:cNvSpPr>
            <a:spLocks noChangeArrowheads="1"/>
          </p:cNvSpPr>
          <p:nvPr/>
        </p:nvSpPr>
        <p:spPr bwMode="auto">
          <a:xfrm>
            <a:off x="6744357" y="2461228"/>
            <a:ext cx="142875" cy="88900"/>
          </a:xfrm>
          <a:prstGeom prst="rect">
            <a:avLst/>
          </a:prstGeom>
          <a:solidFill>
            <a:srgbClr val="969696"/>
          </a:solidFill>
          <a:ln w="9525" algn="ctr">
            <a:noFill/>
            <a:miter lim="800000"/>
            <a:headEnd/>
            <a:tailEnd/>
          </a:ln>
        </p:spPr>
        <p:txBody>
          <a:bodyPr wrap="none" anchor="ctr"/>
          <a:lstStyle/>
          <a:p>
            <a:pPr>
              <a:defRPr/>
            </a:pPr>
            <a:endParaRPr lang="en-US" dirty="0">
              <a:latin typeface="+mj-lt"/>
            </a:endParaRPr>
          </a:p>
        </p:txBody>
      </p:sp>
      <p:grpSp>
        <p:nvGrpSpPr>
          <p:cNvPr id="8" name="Group 47"/>
          <p:cNvGrpSpPr>
            <a:grpSpLocks/>
          </p:cNvGrpSpPr>
          <p:nvPr/>
        </p:nvGrpSpPr>
        <p:grpSpPr bwMode="auto">
          <a:xfrm>
            <a:off x="4772682" y="4193190"/>
            <a:ext cx="368300" cy="317500"/>
            <a:chOff x="1752" y="1768"/>
            <a:chExt cx="232" cy="200"/>
          </a:xfrm>
        </p:grpSpPr>
        <p:sp>
          <p:nvSpPr>
            <p:cNvPr id="1051" name="Line 48"/>
            <p:cNvSpPr>
              <a:spLocks noChangeShapeType="1"/>
            </p:cNvSpPr>
            <p:nvPr/>
          </p:nvSpPr>
          <p:spPr bwMode="auto">
            <a:xfrm rot="10800000" flipV="1">
              <a:off x="1752" y="19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052" name="Line 49"/>
            <p:cNvSpPr>
              <a:spLocks noChangeShapeType="1"/>
            </p:cNvSpPr>
            <p:nvPr/>
          </p:nvSpPr>
          <p:spPr bwMode="auto">
            <a:xfrm rot="10800000" flipV="1">
              <a:off x="1756" y="1768"/>
              <a:ext cx="228"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grpSp>
      <p:sp>
        <p:nvSpPr>
          <p:cNvPr id="692274" name="Rectangle 50"/>
          <p:cNvSpPr>
            <a:spLocks noChangeArrowheads="1"/>
          </p:cNvSpPr>
          <p:nvPr/>
        </p:nvSpPr>
        <p:spPr bwMode="auto">
          <a:xfrm>
            <a:off x="5976642" y="1678590"/>
            <a:ext cx="1866900" cy="203200"/>
          </a:xfrm>
          <a:prstGeom prst="rect">
            <a:avLst/>
          </a:prstGeom>
          <a:solidFill>
            <a:schemeClr val="bg1"/>
          </a:solidFill>
          <a:ln w="9525" algn="ctr">
            <a:noFill/>
            <a:miter lim="800000"/>
            <a:headEnd/>
            <a:tailEnd/>
          </a:ln>
        </p:spPr>
        <p:txBody>
          <a:bodyPr wrap="none" anchor="ctr"/>
          <a:lstStyle/>
          <a:p>
            <a:pPr>
              <a:defRPr/>
            </a:pPr>
            <a:endParaRPr lang="en-US" dirty="0">
              <a:latin typeface="+mj-lt"/>
            </a:endParaRPr>
          </a:p>
        </p:txBody>
      </p:sp>
      <p:sp>
        <p:nvSpPr>
          <p:cNvPr id="692275" name="Rectangle 51"/>
          <p:cNvSpPr>
            <a:spLocks noChangeArrowheads="1"/>
          </p:cNvSpPr>
          <p:nvPr/>
        </p:nvSpPr>
        <p:spPr bwMode="auto">
          <a:xfrm>
            <a:off x="6766582" y="1845278"/>
            <a:ext cx="88900" cy="609600"/>
          </a:xfrm>
          <a:prstGeom prst="rect">
            <a:avLst/>
          </a:prstGeom>
          <a:solidFill>
            <a:schemeClr val="bg1"/>
          </a:solidFill>
          <a:ln w="9525" algn="ctr">
            <a:solidFill>
              <a:schemeClr val="bg1"/>
            </a:solidFill>
            <a:miter lim="800000"/>
            <a:headEnd/>
            <a:tailEnd/>
          </a:ln>
        </p:spPr>
        <p:txBody>
          <a:bodyPr wrap="none" anchor="ctr"/>
          <a:lstStyle/>
          <a:p>
            <a:pPr>
              <a:defRPr/>
            </a:pPr>
            <a:endParaRPr lang="en-US" dirty="0">
              <a:latin typeface="+mj-lt"/>
            </a:endParaRPr>
          </a:p>
        </p:txBody>
      </p:sp>
      <p:sp>
        <p:nvSpPr>
          <p:cNvPr id="692276" name="Rectangle 52"/>
          <p:cNvSpPr>
            <a:spLocks noChangeArrowheads="1"/>
          </p:cNvSpPr>
          <p:nvPr/>
        </p:nvSpPr>
        <p:spPr bwMode="auto">
          <a:xfrm>
            <a:off x="6717370" y="2334228"/>
            <a:ext cx="177800" cy="120650"/>
          </a:xfrm>
          <a:prstGeom prst="rect">
            <a:avLst/>
          </a:prstGeom>
          <a:solidFill>
            <a:schemeClr val="bg1"/>
          </a:solidFill>
          <a:ln w="9525" algn="ctr">
            <a:solidFill>
              <a:schemeClr val="bg1"/>
            </a:solidFill>
            <a:miter lim="800000"/>
            <a:headEnd/>
            <a:tailEnd/>
          </a:ln>
        </p:spPr>
        <p:txBody>
          <a:bodyPr wrap="none" anchor="ctr"/>
          <a:lstStyle/>
          <a:p>
            <a:pPr>
              <a:defRPr/>
            </a:pPr>
            <a:endParaRPr lang="en-US" dirty="0">
              <a:latin typeface="+mj-lt"/>
            </a:endParaRPr>
          </a:p>
        </p:txBody>
      </p:sp>
      <p:sp>
        <p:nvSpPr>
          <p:cNvPr id="692277" name="Text Box 53"/>
          <p:cNvSpPr txBox="1">
            <a:spLocks noChangeArrowheads="1"/>
          </p:cNvSpPr>
          <p:nvPr/>
        </p:nvSpPr>
        <p:spPr bwMode="auto">
          <a:xfrm>
            <a:off x="4455182" y="3329590"/>
            <a:ext cx="381000" cy="1328738"/>
          </a:xfrm>
          <a:prstGeom prst="rect">
            <a:avLst/>
          </a:prstGeom>
          <a:noFill/>
          <a:ln w="9525" algn="ctr">
            <a:noFill/>
            <a:miter lim="800000"/>
            <a:headEnd/>
            <a:tailEnd/>
          </a:ln>
        </p:spPr>
        <p:txBody>
          <a:bodyPr>
            <a:spAutoFit/>
          </a:bodyPr>
          <a:lstStyle/>
          <a:p>
            <a:pPr algn="ctr">
              <a:spcBef>
                <a:spcPct val="50000"/>
              </a:spcBef>
              <a:defRPr/>
            </a:pPr>
            <a:r>
              <a:rPr lang="en-US" sz="1800" dirty="0">
                <a:latin typeface="+mj-lt"/>
              </a:rPr>
              <a:t>AB</a:t>
            </a:r>
          </a:p>
          <a:p>
            <a:pPr algn="ctr">
              <a:spcBef>
                <a:spcPct val="50000"/>
              </a:spcBef>
              <a:defRPr/>
            </a:pPr>
            <a:r>
              <a:rPr lang="en-US" sz="1800" dirty="0">
                <a:latin typeface="+mj-lt"/>
              </a:rPr>
              <a:t>CD</a:t>
            </a:r>
          </a:p>
        </p:txBody>
      </p:sp>
      <p:sp>
        <p:nvSpPr>
          <p:cNvPr id="692278" name="Text Box 54"/>
          <p:cNvSpPr txBox="1">
            <a:spLocks noChangeArrowheads="1"/>
          </p:cNvSpPr>
          <p:nvPr/>
        </p:nvSpPr>
        <p:spPr bwMode="auto">
          <a:xfrm>
            <a:off x="7594622" y="1703990"/>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F</a:t>
            </a:r>
          </a:p>
        </p:txBody>
      </p:sp>
      <p:sp>
        <p:nvSpPr>
          <p:cNvPr id="692279" name="Text Box 55"/>
          <p:cNvSpPr txBox="1">
            <a:spLocks noChangeArrowheads="1"/>
          </p:cNvSpPr>
          <p:nvPr/>
        </p:nvSpPr>
        <p:spPr bwMode="auto">
          <a:xfrm>
            <a:off x="6462430" y="1714150"/>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E</a:t>
            </a:r>
          </a:p>
        </p:txBody>
      </p:sp>
      <p:sp>
        <p:nvSpPr>
          <p:cNvPr id="1048" name="Text Box 56"/>
          <p:cNvSpPr txBox="1">
            <a:spLocks noChangeArrowheads="1"/>
          </p:cNvSpPr>
          <p:nvPr/>
        </p:nvSpPr>
        <p:spPr bwMode="auto">
          <a:xfrm>
            <a:off x="-925014" y="1066800"/>
            <a:ext cx="7594600" cy="366713"/>
          </a:xfrm>
          <a:prstGeom prst="rect">
            <a:avLst/>
          </a:prstGeom>
          <a:noFill/>
          <a:ln w="9525" algn="ctr">
            <a:noFill/>
            <a:miter lim="800000"/>
            <a:headEnd/>
            <a:tailEnd/>
          </a:ln>
        </p:spPr>
        <p:txBody>
          <a:bodyPr>
            <a:spAutoFit/>
          </a:bodyPr>
          <a:lstStyle/>
          <a:p>
            <a:pPr algn="ctr">
              <a:spcBef>
                <a:spcPct val="50000"/>
              </a:spcBef>
              <a:defRPr/>
            </a:pPr>
            <a:r>
              <a:rPr lang="en-US" sz="1800" dirty="0"/>
              <a:t>Implementing Logic on FPGA: F = {(A+B)CD} </a:t>
            </a:r>
            <a:r>
              <a:rPr lang="en-US" sz="1800" dirty="0">
                <a:sym typeface="Symbol" pitchFamily="18" charset="2"/>
              </a:rPr>
              <a:t></a:t>
            </a:r>
            <a:r>
              <a:rPr lang="en-US" sz="1800" dirty="0"/>
              <a:t> E</a:t>
            </a:r>
          </a:p>
        </p:txBody>
      </p:sp>
      <p:pic>
        <p:nvPicPr>
          <p:cNvPr id="692282" name="Picture 58" descr="Simplified example code"/>
          <p:cNvPicPr>
            <a:picLocks noChangeAspect="1" noChangeArrowheads="1"/>
          </p:cNvPicPr>
          <p:nvPr/>
        </p:nvPicPr>
        <p:blipFill>
          <a:blip r:embed="rId9" cstate="screen"/>
          <a:srcRect/>
          <a:stretch>
            <a:fillRect/>
          </a:stretch>
        </p:blipFill>
        <p:spPr bwMode="auto">
          <a:xfrm>
            <a:off x="385379" y="2138330"/>
            <a:ext cx="3556000" cy="3430588"/>
          </a:xfrm>
          <a:prstGeom prst="rect">
            <a:avLst/>
          </a:prstGeom>
          <a:noFill/>
          <a:ln w="9525">
            <a:noFill/>
            <a:miter lim="800000"/>
            <a:headEnd/>
            <a:tailEnd/>
          </a:ln>
        </p:spPr>
      </p:pic>
      <p:sp>
        <p:nvSpPr>
          <p:cNvPr id="692284" name="Text Box 60"/>
          <p:cNvSpPr txBox="1">
            <a:spLocks noChangeArrowheads="1"/>
          </p:cNvSpPr>
          <p:nvPr/>
        </p:nvSpPr>
        <p:spPr bwMode="auto">
          <a:xfrm>
            <a:off x="315289" y="1784142"/>
            <a:ext cx="3660775" cy="366712"/>
          </a:xfrm>
          <a:prstGeom prst="rect">
            <a:avLst/>
          </a:prstGeom>
          <a:noFill/>
          <a:ln w="9525" algn="ctr">
            <a:noFill/>
            <a:miter lim="800000"/>
            <a:headEnd/>
            <a:tailEnd/>
          </a:ln>
        </p:spPr>
        <p:txBody>
          <a:bodyPr>
            <a:spAutoFit/>
          </a:bodyPr>
          <a:lstStyle/>
          <a:p>
            <a:pPr algn="ctr">
              <a:spcBef>
                <a:spcPct val="50000"/>
              </a:spcBef>
              <a:defRPr/>
            </a:pPr>
            <a:r>
              <a:rPr lang="en-US" sz="1800" dirty="0">
                <a:latin typeface="+mj-lt"/>
              </a:rPr>
              <a:t>LabVIEW FPGA Code</a:t>
            </a:r>
          </a:p>
        </p:txBody>
      </p:sp>
    </p:spTree>
    <p:extLst>
      <p:ext uri="{BB962C8B-B14F-4D97-AF65-F5344CB8AC3E}">
        <p14:creationId xmlns:p14="http://schemas.microsoft.com/office/powerpoint/2010/main" xmlns="" val="3188608946"/>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22" name="Picture 4" descr="Image101"/>
          <p:cNvPicPr>
            <a:picLocks noChangeAspect="1" noChangeArrowheads="1"/>
          </p:cNvPicPr>
          <p:nvPr/>
        </p:nvPicPr>
        <p:blipFill>
          <a:blip r:embed="rId3" cstate="screen"/>
          <a:srcRect/>
          <a:stretch>
            <a:fillRect/>
          </a:stretch>
        </p:blipFill>
        <p:spPr bwMode="auto">
          <a:xfrm>
            <a:off x="4019550" y="1155700"/>
            <a:ext cx="5353050" cy="4687888"/>
          </a:xfrm>
          <a:prstGeom prst="rect">
            <a:avLst/>
          </a:prstGeom>
          <a:noFill/>
          <a:ln w="9525">
            <a:noFill/>
            <a:miter lim="800000"/>
            <a:headEnd/>
            <a:tailEnd/>
          </a:ln>
        </p:spPr>
      </p:pic>
      <p:sp>
        <p:nvSpPr>
          <p:cNvPr id="12370" name="Line 13"/>
          <p:cNvSpPr>
            <a:spLocks noChangeShapeType="1"/>
          </p:cNvSpPr>
          <p:nvPr/>
        </p:nvSpPr>
        <p:spPr bwMode="auto">
          <a:xfrm>
            <a:off x="5889625" y="3940175"/>
            <a:ext cx="2159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71" name="Line 14"/>
          <p:cNvSpPr>
            <a:spLocks noChangeShapeType="1"/>
          </p:cNvSpPr>
          <p:nvPr/>
        </p:nvSpPr>
        <p:spPr bwMode="auto">
          <a:xfrm>
            <a:off x="6105525" y="3254375"/>
            <a:ext cx="0" cy="6985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72" name="Line 15"/>
          <p:cNvSpPr>
            <a:spLocks noChangeShapeType="1"/>
          </p:cNvSpPr>
          <p:nvPr/>
        </p:nvSpPr>
        <p:spPr bwMode="auto">
          <a:xfrm>
            <a:off x="6118225" y="3273425"/>
            <a:ext cx="2159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73" name="Line 16"/>
          <p:cNvSpPr>
            <a:spLocks noChangeShapeType="1"/>
          </p:cNvSpPr>
          <p:nvPr/>
        </p:nvSpPr>
        <p:spPr bwMode="auto">
          <a:xfrm>
            <a:off x="5889625" y="3209925"/>
            <a:ext cx="4445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66" name="Line 18"/>
          <p:cNvSpPr>
            <a:spLocks noChangeShapeType="1"/>
          </p:cNvSpPr>
          <p:nvPr/>
        </p:nvSpPr>
        <p:spPr bwMode="auto">
          <a:xfrm rot="10800000">
            <a:off x="7273925" y="2543175"/>
            <a:ext cx="266700"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2367" name="Line 19"/>
          <p:cNvSpPr>
            <a:spLocks noChangeShapeType="1"/>
          </p:cNvSpPr>
          <p:nvPr/>
        </p:nvSpPr>
        <p:spPr bwMode="auto">
          <a:xfrm rot="10800000" flipH="1" flipV="1">
            <a:off x="7521575" y="2232025"/>
            <a:ext cx="0" cy="31750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2368" name="Line 20"/>
          <p:cNvSpPr>
            <a:spLocks noChangeShapeType="1"/>
          </p:cNvSpPr>
          <p:nvPr/>
        </p:nvSpPr>
        <p:spPr bwMode="auto">
          <a:xfrm rot="10800000">
            <a:off x="7502525" y="2219325"/>
            <a:ext cx="215900"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2369" name="Line 21"/>
          <p:cNvSpPr>
            <a:spLocks noChangeShapeType="1"/>
          </p:cNvSpPr>
          <p:nvPr/>
        </p:nvSpPr>
        <p:spPr bwMode="auto">
          <a:xfrm rot="10800000" flipV="1">
            <a:off x="7724775" y="1717675"/>
            <a:ext cx="0" cy="520700"/>
          </a:xfrm>
          <a:prstGeom prst="line">
            <a:avLst/>
          </a:prstGeom>
          <a:noFill/>
          <a:ln w="38100">
            <a:solidFill>
              <a:srgbClr val="0000FF"/>
            </a:solidFill>
            <a:round/>
            <a:headEnd type="arrow" w="sm" len="med"/>
            <a:tailEnd type="none" w="sm" len="sm"/>
          </a:ln>
        </p:spPr>
        <p:txBody>
          <a:bodyPr wrap="none" anchor="ctr"/>
          <a:lstStyle/>
          <a:p>
            <a:pPr>
              <a:defRPr/>
            </a:pPr>
            <a:endParaRPr lang="en-US" dirty="0">
              <a:latin typeface="+mj-lt"/>
            </a:endParaRPr>
          </a:p>
        </p:txBody>
      </p:sp>
      <p:sp>
        <p:nvSpPr>
          <p:cNvPr id="12364" name="Line 23"/>
          <p:cNvSpPr>
            <a:spLocks noChangeShapeType="1"/>
          </p:cNvSpPr>
          <p:nvPr/>
        </p:nvSpPr>
        <p:spPr bwMode="auto">
          <a:xfrm rot="10800000" flipV="1">
            <a:off x="4772025" y="3438525"/>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65" name="Line 24"/>
          <p:cNvSpPr>
            <a:spLocks noChangeShapeType="1"/>
          </p:cNvSpPr>
          <p:nvPr/>
        </p:nvSpPr>
        <p:spPr bwMode="auto">
          <a:xfrm rot="10800000" flipV="1">
            <a:off x="4778375" y="3121025"/>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26" name="Line 25"/>
          <p:cNvSpPr>
            <a:spLocks noChangeShapeType="1"/>
          </p:cNvSpPr>
          <p:nvPr/>
        </p:nvSpPr>
        <p:spPr bwMode="auto">
          <a:xfrm rot="10800000" flipH="1">
            <a:off x="6638925" y="1712070"/>
            <a:ext cx="0" cy="37465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27" name="AutoShape 26"/>
          <p:cNvSpPr>
            <a:spLocks noChangeArrowheads="1"/>
          </p:cNvSpPr>
          <p:nvPr/>
        </p:nvSpPr>
        <p:spPr bwMode="auto">
          <a:xfrm>
            <a:off x="5638800" y="3819525"/>
            <a:ext cx="242888" cy="238125"/>
          </a:xfrm>
          <a:prstGeom prst="flowChartDelay">
            <a:avLst/>
          </a:prstGeom>
          <a:solidFill>
            <a:schemeClr val="hlink"/>
          </a:solidFill>
          <a:ln w="9525" algn="ctr">
            <a:solidFill>
              <a:schemeClr val="hlink"/>
            </a:solidFill>
            <a:miter lim="800000"/>
            <a:headEnd/>
            <a:tailEnd/>
          </a:ln>
        </p:spPr>
        <p:txBody>
          <a:bodyPr wrap="none" anchor="ctr"/>
          <a:lstStyle/>
          <a:p>
            <a:pPr>
              <a:defRPr/>
            </a:pPr>
            <a:endParaRPr lang="en-US" dirty="0">
              <a:latin typeface="+mj-lt"/>
            </a:endParaRPr>
          </a:p>
        </p:txBody>
      </p:sp>
      <p:sp>
        <p:nvSpPr>
          <p:cNvPr id="12358" name="Line 30"/>
          <p:cNvSpPr>
            <a:spLocks noChangeShapeType="1"/>
          </p:cNvSpPr>
          <p:nvPr/>
        </p:nvSpPr>
        <p:spPr bwMode="auto">
          <a:xfrm>
            <a:off x="5172075" y="3127375"/>
            <a:ext cx="1905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9" name="Line 31"/>
          <p:cNvSpPr>
            <a:spLocks noChangeShapeType="1"/>
          </p:cNvSpPr>
          <p:nvPr/>
        </p:nvSpPr>
        <p:spPr bwMode="auto">
          <a:xfrm>
            <a:off x="5172075" y="3438525"/>
            <a:ext cx="1905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60" name="Line 32"/>
          <p:cNvSpPr>
            <a:spLocks noChangeShapeType="1"/>
          </p:cNvSpPr>
          <p:nvPr/>
        </p:nvSpPr>
        <p:spPr bwMode="auto">
          <a:xfrm>
            <a:off x="5368925" y="3108325"/>
            <a:ext cx="0" cy="1143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61" name="Line 33"/>
          <p:cNvSpPr>
            <a:spLocks noChangeShapeType="1"/>
          </p:cNvSpPr>
          <p:nvPr/>
        </p:nvSpPr>
        <p:spPr bwMode="auto">
          <a:xfrm>
            <a:off x="5368925" y="3273425"/>
            <a:ext cx="0" cy="1841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62" name="Line 34"/>
          <p:cNvSpPr>
            <a:spLocks noChangeShapeType="1"/>
          </p:cNvSpPr>
          <p:nvPr/>
        </p:nvSpPr>
        <p:spPr bwMode="auto">
          <a:xfrm>
            <a:off x="5349875" y="3279775"/>
            <a:ext cx="2730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63" name="Line 35"/>
          <p:cNvSpPr>
            <a:spLocks noChangeShapeType="1"/>
          </p:cNvSpPr>
          <p:nvPr/>
        </p:nvSpPr>
        <p:spPr bwMode="auto">
          <a:xfrm>
            <a:off x="5356225" y="3209925"/>
            <a:ext cx="2603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1" name="Line 38"/>
          <p:cNvSpPr>
            <a:spLocks noChangeShapeType="1"/>
          </p:cNvSpPr>
          <p:nvPr/>
        </p:nvSpPr>
        <p:spPr bwMode="auto">
          <a:xfrm rot="10800000">
            <a:off x="6784975" y="2568575"/>
            <a:ext cx="2476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2" name="Line 39"/>
          <p:cNvSpPr>
            <a:spLocks noChangeShapeType="1"/>
          </p:cNvSpPr>
          <p:nvPr/>
        </p:nvSpPr>
        <p:spPr bwMode="auto">
          <a:xfrm rot="10800000" flipH="1" flipV="1">
            <a:off x="6797675" y="2555875"/>
            <a:ext cx="0" cy="7048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3" name="Line 40"/>
          <p:cNvSpPr>
            <a:spLocks noChangeShapeType="1"/>
          </p:cNvSpPr>
          <p:nvPr/>
        </p:nvSpPr>
        <p:spPr bwMode="auto">
          <a:xfrm rot="10800000">
            <a:off x="6569075" y="3241675"/>
            <a:ext cx="2159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4" name="Line 41"/>
          <p:cNvSpPr>
            <a:spLocks noChangeShapeType="1"/>
          </p:cNvSpPr>
          <p:nvPr/>
        </p:nvSpPr>
        <p:spPr bwMode="auto">
          <a:xfrm rot="10800000" flipH="1" flipV="1">
            <a:off x="6638925" y="1978025"/>
            <a:ext cx="0" cy="2159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5" name="Line 42"/>
          <p:cNvSpPr>
            <a:spLocks noChangeShapeType="1"/>
          </p:cNvSpPr>
          <p:nvPr/>
        </p:nvSpPr>
        <p:spPr bwMode="auto">
          <a:xfrm rot="10800000">
            <a:off x="6619875" y="2200275"/>
            <a:ext cx="1841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6" name="Line 43"/>
          <p:cNvSpPr>
            <a:spLocks noChangeShapeType="1"/>
          </p:cNvSpPr>
          <p:nvPr/>
        </p:nvSpPr>
        <p:spPr bwMode="auto">
          <a:xfrm rot="10800000" flipH="1" flipV="1">
            <a:off x="6784975" y="2193925"/>
            <a:ext cx="0" cy="3175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57" name="Line 44"/>
          <p:cNvSpPr>
            <a:spLocks noChangeShapeType="1"/>
          </p:cNvSpPr>
          <p:nvPr/>
        </p:nvSpPr>
        <p:spPr bwMode="auto">
          <a:xfrm rot="10800000">
            <a:off x="6765925" y="2505075"/>
            <a:ext cx="2667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pic>
        <p:nvPicPr>
          <p:cNvPr id="12330" name="Picture 45"/>
          <p:cNvPicPr>
            <a:picLocks noChangeAspect="1" noChangeArrowheads="1"/>
          </p:cNvPicPr>
          <p:nvPr/>
        </p:nvPicPr>
        <p:blipFill>
          <a:blip r:embed="rId4" cstate="screen"/>
          <a:srcRect/>
          <a:stretch>
            <a:fillRect/>
          </a:stretch>
        </p:blipFill>
        <p:spPr bwMode="auto">
          <a:xfrm>
            <a:off x="6245225" y="3082925"/>
            <a:ext cx="457200" cy="304800"/>
          </a:xfrm>
          <a:prstGeom prst="rect">
            <a:avLst/>
          </a:prstGeom>
          <a:noFill/>
          <a:ln w="9525">
            <a:noFill/>
            <a:miter lim="800000"/>
            <a:headEnd/>
            <a:tailEnd/>
          </a:ln>
        </p:spPr>
      </p:pic>
      <p:sp>
        <p:nvSpPr>
          <p:cNvPr id="12331" name="Rectangle 46"/>
          <p:cNvSpPr>
            <a:spLocks noChangeArrowheads="1"/>
          </p:cNvSpPr>
          <p:nvPr/>
        </p:nvSpPr>
        <p:spPr bwMode="auto">
          <a:xfrm>
            <a:off x="6743700" y="2100263"/>
            <a:ext cx="142875" cy="88900"/>
          </a:xfrm>
          <a:prstGeom prst="rect">
            <a:avLst/>
          </a:prstGeom>
          <a:solidFill>
            <a:srgbClr val="969696"/>
          </a:solidFill>
          <a:ln w="9525" algn="ctr">
            <a:noFill/>
            <a:miter lim="800000"/>
            <a:headEnd/>
            <a:tailEnd/>
          </a:ln>
        </p:spPr>
        <p:txBody>
          <a:bodyPr wrap="none" anchor="ctr"/>
          <a:lstStyle/>
          <a:p>
            <a:pPr>
              <a:defRPr/>
            </a:pPr>
            <a:endParaRPr lang="en-US" dirty="0">
              <a:latin typeface="+mj-lt"/>
            </a:endParaRPr>
          </a:p>
        </p:txBody>
      </p:sp>
      <p:sp>
        <p:nvSpPr>
          <p:cNvPr id="12349" name="Line 48"/>
          <p:cNvSpPr>
            <a:spLocks noChangeShapeType="1"/>
          </p:cNvSpPr>
          <p:nvPr/>
        </p:nvSpPr>
        <p:spPr bwMode="auto">
          <a:xfrm rot="10800000" flipV="1">
            <a:off x="4772025" y="4149725"/>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50" name="Line 49"/>
          <p:cNvSpPr>
            <a:spLocks noChangeShapeType="1"/>
          </p:cNvSpPr>
          <p:nvPr/>
        </p:nvSpPr>
        <p:spPr bwMode="auto">
          <a:xfrm rot="10800000" flipV="1">
            <a:off x="4778375" y="3832225"/>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33" name="Rectangle 50"/>
          <p:cNvSpPr>
            <a:spLocks noChangeArrowheads="1"/>
          </p:cNvSpPr>
          <p:nvPr/>
        </p:nvSpPr>
        <p:spPr bwMode="auto">
          <a:xfrm>
            <a:off x="6708775" y="1981200"/>
            <a:ext cx="177800" cy="120650"/>
          </a:xfrm>
          <a:prstGeom prst="rect">
            <a:avLst/>
          </a:prstGeom>
          <a:solidFill>
            <a:schemeClr val="bg1"/>
          </a:solidFill>
          <a:ln w="9525" algn="ctr">
            <a:solidFill>
              <a:schemeClr val="bg1"/>
            </a:solidFill>
            <a:miter lim="800000"/>
            <a:headEnd/>
            <a:tailEnd/>
          </a:ln>
        </p:spPr>
        <p:txBody>
          <a:bodyPr wrap="none" anchor="ctr"/>
          <a:lstStyle/>
          <a:p>
            <a:pPr>
              <a:defRPr/>
            </a:pPr>
            <a:endParaRPr lang="en-US" dirty="0">
              <a:latin typeface="+mj-lt"/>
            </a:endParaRPr>
          </a:p>
        </p:txBody>
      </p:sp>
      <p:sp>
        <p:nvSpPr>
          <p:cNvPr id="12334" name="Text Box 51"/>
          <p:cNvSpPr txBox="1">
            <a:spLocks noChangeArrowheads="1"/>
          </p:cNvSpPr>
          <p:nvPr/>
        </p:nvSpPr>
        <p:spPr bwMode="auto">
          <a:xfrm>
            <a:off x="4454525" y="2968625"/>
            <a:ext cx="381000" cy="1328738"/>
          </a:xfrm>
          <a:prstGeom prst="rect">
            <a:avLst/>
          </a:prstGeom>
          <a:noFill/>
          <a:ln w="9525" algn="ctr">
            <a:noFill/>
            <a:miter lim="800000"/>
            <a:headEnd/>
            <a:tailEnd/>
          </a:ln>
        </p:spPr>
        <p:txBody>
          <a:bodyPr>
            <a:spAutoFit/>
          </a:bodyPr>
          <a:lstStyle/>
          <a:p>
            <a:pPr algn="ctr">
              <a:spcBef>
                <a:spcPct val="50000"/>
              </a:spcBef>
              <a:defRPr/>
            </a:pPr>
            <a:r>
              <a:rPr lang="en-US" sz="1800" dirty="0">
                <a:latin typeface="+mj-lt"/>
              </a:rPr>
              <a:t>AB</a:t>
            </a:r>
          </a:p>
          <a:p>
            <a:pPr algn="ctr">
              <a:spcBef>
                <a:spcPct val="50000"/>
              </a:spcBef>
              <a:defRPr/>
            </a:pPr>
            <a:r>
              <a:rPr lang="en-US" sz="1800" dirty="0">
                <a:latin typeface="+mj-lt"/>
              </a:rPr>
              <a:t>CD</a:t>
            </a:r>
          </a:p>
        </p:txBody>
      </p:sp>
      <p:sp>
        <p:nvSpPr>
          <p:cNvPr id="12335" name="Rectangle 109"/>
          <p:cNvSpPr>
            <a:spLocks noChangeArrowheads="1"/>
          </p:cNvSpPr>
          <p:nvPr/>
        </p:nvSpPr>
        <p:spPr bwMode="auto">
          <a:xfrm>
            <a:off x="5915025" y="1317625"/>
            <a:ext cx="1866900" cy="203200"/>
          </a:xfrm>
          <a:prstGeom prst="rect">
            <a:avLst/>
          </a:prstGeom>
          <a:solidFill>
            <a:schemeClr val="bg1"/>
          </a:solidFill>
          <a:ln w="9525" algn="ctr">
            <a:noFill/>
            <a:miter lim="800000"/>
            <a:headEnd/>
            <a:tailEnd/>
          </a:ln>
        </p:spPr>
        <p:txBody>
          <a:bodyPr wrap="none" anchor="ctr"/>
          <a:lstStyle/>
          <a:p>
            <a:pPr>
              <a:defRPr/>
            </a:pPr>
            <a:endParaRPr lang="en-US" dirty="0">
              <a:latin typeface="+mj-lt"/>
            </a:endParaRPr>
          </a:p>
        </p:txBody>
      </p:sp>
      <p:sp>
        <p:nvSpPr>
          <p:cNvPr id="12343" name="Line 172"/>
          <p:cNvSpPr>
            <a:spLocks noChangeShapeType="1"/>
          </p:cNvSpPr>
          <p:nvPr/>
        </p:nvSpPr>
        <p:spPr bwMode="auto">
          <a:xfrm>
            <a:off x="5151438" y="3821113"/>
            <a:ext cx="1905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44" name="Line 173"/>
          <p:cNvSpPr>
            <a:spLocks noChangeShapeType="1"/>
          </p:cNvSpPr>
          <p:nvPr/>
        </p:nvSpPr>
        <p:spPr bwMode="auto">
          <a:xfrm>
            <a:off x="5151438" y="4132263"/>
            <a:ext cx="1905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45" name="Line 174"/>
          <p:cNvSpPr>
            <a:spLocks noChangeShapeType="1"/>
          </p:cNvSpPr>
          <p:nvPr/>
        </p:nvSpPr>
        <p:spPr bwMode="auto">
          <a:xfrm>
            <a:off x="5348288" y="3802063"/>
            <a:ext cx="0" cy="1143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46" name="Line 175"/>
          <p:cNvSpPr>
            <a:spLocks noChangeShapeType="1"/>
          </p:cNvSpPr>
          <p:nvPr/>
        </p:nvSpPr>
        <p:spPr bwMode="auto">
          <a:xfrm>
            <a:off x="5348288" y="3967163"/>
            <a:ext cx="0" cy="1841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47" name="Line 176"/>
          <p:cNvSpPr>
            <a:spLocks noChangeShapeType="1"/>
          </p:cNvSpPr>
          <p:nvPr/>
        </p:nvSpPr>
        <p:spPr bwMode="auto">
          <a:xfrm>
            <a:off x="5329238" y="3973513"/>
            <a:ext cx="2730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48" name="Line 177"/>
          <p:cNvSpPr>
            <a:spLocks noChangeShapeType="1"/>
          </p:cNvSpPr>
          <p:nvPr/>
        </p:nvSpPr>
        <p:spPr bwMode="auto">
          <a:xfrm>
            <a:off x="5335588" y="3903663"/>
            <a:ext cx="26035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37" name="Text Box 110"/>
          <p:cNvSpPr txBox="1">
            <a:spLocks noChangeArrowheads="1"/>
          </p:cNvSpPr>
          <p:nvPr/>
        </p:nvSpPr>
        <p:spPr bwMode="auto">
          <a:xfrm>
            <a:off x="7578725" y="1343025"/>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F</a:t>
            </a:r>
          </a:p>
        </p:txBody>
      </p:sp>
      <p:sp>
        <p:nvSpPr>
          <p:cNvPr id="12338" name="Text Box 111"/>
          <p:cNvSpPr txBox="1">
            <a:spLocks noChangeArrowheads="1"/>
          </p:cNvSpPr>
          <p:nvPr/>
        </p:nvSpPr>
        <p:spPr bwMode="auto">
          <a:xfrm>
            <a:off x="6441926" y="1332988"/>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E</a:t>
            </a:r>
          </a:p>
        </p:txBody>
      </p:sp>
      <p:pic>
        <p:nvPicPr>
          <p:cNvPr id="12340" name="Picture 52"/>
          <p:cNvPicPr>
            <a:picLocks noChangeAspect="1" noChangeArrowheads="1"/>
          </p:cNvPicPr>
          <p:nvPr/>
        </p:nvPicPr>
        <p:blipFill>
          <a:blip r:embed="rId5" cstate="screen"/>
          <a:srcRect/>
          <a:stretch>
            <a:fillRect/>
          </a:stretch>
        </p:blipFill>
        <p:spPr bwMode="auto">
          <a:xfrm>
            <a:off x="5500688" y="3044825"/>
            <a:ext cx="530225" cy="368300"/>
          </a:xfrm>
          <a:prstGeom prst="rect">
            <a:avLst/>
          </a:prstGeom>
          <a:noFill/>
          <a:ln w="9525">
            <a:noFill/>
            <a:miter lim="800000"/>
            <a:headEnd/>
            <a:tailEnd/>
          </a:ln>
        </p:spPr>
      </p:pic>
      <p:pic>
        <p:nvPicPr>
          <p:cNvPr id="12341" name="Picture 53"/>
          <p:cNvPicPr>
            <a:picLocks noChangeAspect="1" noChangeArrowheads="1"/>
          </p:cNvPicPr>
          <p:nvPr/>
        </p:nvPicPr>
        <p:blipFill>
          <a:blip r:embed="rId4" cstate="screen"/>
          <a:srcRect/>
          <a:stretch>
            <a:fillRect/>
          </a:stretch>
        </p:blipFill>
        <p:spPr bwMode="auto">
          <a:xfrm>
            <a:off x="5534025" y="3794125"/>
            <a:ext cx="457200" cy="304800"/>
          </a:xfrm>
          <a:prstGeom prst="rect">
            <a:avLst/>
          </a:prstGeom>
          <a:noFill/>
          <a:ln w="9525">
            <a:noFill/>
            <a:miter lim="800000"/>
            <a:headEnd/>
            <a:tailEnd/>
          </a:ln>
        </p:spPr>
      </p:pic>
      <p:pic>
        <p:nvPicPr>
          <p:cNvPr id="12342" name="Picture 54"/>
          <p:cNvPicPr>
            <a:picLocks noChangeAspect="1" noChangeArrowheads="1"/>
          </p:cNvPicPr>
          <p:nvPr/>
        </p:nvPicPr>
        <p:blipFill>
          <a:blip r:embed="rId6" cstate="screen"/>
          <a:srcRect/>
          <a:stretch>
            <a:fillRect/>
          </a:stretch>
        </p:blipFill>
        <p:spPr bwMode="auto">
          <a:xfrm>
            <a:off x="6905625" y="2359025"/>
            <a:ext cx="552450" cy="368300"/>
          </a:xfrm>
          <a:prstGeom prst="rect">
            <a:avLst/>
          </a:prstGeom>
          <a:noFill/>
          <a:ln w="9525">
            <a:noFill/>
            <a:miter lim="800000"/>
            <a:headEnd/>
            <a:tailEnd/>
          </a:ln>
        </p:spPr>
      </p:pic>
      <p:sp>
        <p:nvSpPr>
          <p:cNvPr id="2" name="Rectangle 2"/>
          <p:cNvSpPr>
            <a:spLocks noGrp="1" noChangeArrowheads="1"/>
          </p:cNvSpPr>
          <p:nvPr>
            <p:ph type="title"/>
          </p:nvPr>
        </p:nvSpPr>
        <p:spPr>
          <a:xfrm>
            <a:off x="228600" y="228600"/>
            <a:ext cx="7772400" cy="1143000"/>
          </a:xfrm>
        </p:spPr>
        <p:txBody>
          <a:bodyPr>
            <a:normAutofit/>
          </a:bodyPr>
          <a:lstStyle/>
          <a:p>
            <a:pPr eaLnBrk="1" hangingPunct="1"/>
            <a:r>
              <a:rPr lang="en-US" dirty="0" smtClean="0"/>
              <a:t>FPGAs are Parallel Dataflow Systems</a:t>
            </a:r>
          </a:p>
        </p:txBody>
      </p:sp>
      <p:grpSp>
        <p:nvGrpSpPr>
          <p:cNvPr id="3" name="Group 74"/>
          <p:cNvGrpSpPr/>
          <p:nvPr/>
        </p:nvGrpSpPr>
        <p:grpSpPr>
          <a:xfrm>
            <a:off x="714375" y="1524000"/>
            <a:ext cx="2867025" cy="4278313"/>
            <a:chOff x="5876925" y="1177925"/>
            <a:chExt cx="2867025" cy="4278313"/>
          </a:xfrm>
        </p:grpSpPr>
        <p:pic>
          <p:nvPicPr>
            <p:cNvPr id="712823" name="Picture 119" descr="Simplified example code"/>
            <p:cNvPicPr>
              <a:picLocks noChangeAspect="1" noChangeArrowheads="1"/>
            </p:cNvPicPr>
            <p:nvPr/>
          </p:nvPicPr>
          <p:blipFill>
            <a:blip r:embed="rId7" cstate="screen"/>
            <a:srcRect/>
            <a:stretch>
              <a:fillRect/>
            </a:stretch>
          </p:blipFill>
          <p:spPr bwMode="auto">
            <a:xfrm>
              <a:off x="5903913" y="1177925"/>
              <a:ext cx="2786062" cy="2687638"/>
            </a:xfrm>
            <a:prstGeom prst="rect">
              <a:avLst/>
            </a:prstGeom>
            <a:noFill/>
            <a:ln w="9525">
              <a:noFill/>
              <a:miter lim="800000"/>
              <a:headEnd/>
              <a:tailEnd/>
            </a:ln>
          </p:spPr>
        </p:pic>
        <p:pic>
          <p:nvPicPr>
            <p:cNvPr id="712824" name="Picture 120" descr="Simplified example code _Parallel"/>
            <p:cNvPicPr>
              <a:picLocks noChangeAspect="1" noChangeArrowheads="1"/>
            </p:cNvPicPr>
            <p:nvPr/>
          </p:nvPicPr>
          <p:blipFill>
            <a:blip r:embed="rId8" cstate="screen"/>
            <a:srcRect/>
            <a:stretch>
              <a:fillRect/>
            </a:stretch>
          </p:blipFill>
          <p:spPr bwMode="auto">
            <a:xfrm>
              <a:off x="5876925" y="3986213"/>
              <a:ext cx="2867025" cy="1470025"/>
            </a:xfrm>
            <a:prstGeom prst="rect">
              <a:avLst/>
            </a:prstGeom>
            <a:noFill/>
            <a:ln w="9525">
              <a:noFill/>
              <a:miter lim="800000"/>
              <a:headEnd/>
              <a:tailEnd/>
            </a:ln>
          </p:spPr>
        </p:pic>
      </p:grpSp>
      <p:pic>
        <p:nvPicPr>
          <p:cNvPr id="12295" name="Picture 55"/>
          <p:cNvPicPr>
            <a:picLocks noChangeAspect="1" noChangeArrowheads="1"/>
          </p:cNvPicPr>
          <p:nvPr/>
        </p:nvPicPr>
        <p:blipFill>
          <a:blip r:embed="rId4" cstate="screen"/>
          <a:srcRect/>
          <a:stretch>
            <a:fillRect/>
          </a:stretch>
        </p:blipFill>
        <p:spPr bwMode="auto">
          <a:xfrm>
            <a:off x="7618413" y="4494213"/>
            <a:ext cx="457200" cy="304800"/>
          </a:xfrm>
          <a:prstGeom prst="rect">
            <a:avLst/>
          </a:prstGeom>
          <a:noFill/>
          <a:ln w="9525">
            <a:noFill/>
            <a:miter lim="800000"/>
            <a:headEnd/>
            <a:tailEnd/>
          </a:ln>
        </p:spPr>
      </p:pic>
      <p:pic>
        <p:nvPicPr>
          <p:cNvPr id="12296" name="Picture 57"/>
          <p:cNvPicPr>
            <a:picLocks noChangeAspect="1" noChangeArrowheads="1"/>
          </p:cNvPicPr>
          <p:nvPr/>
        </p:nvPicPr>
        <p:blipFill>
          <a:blip r:embed="rId6" cstate="screen"/>
          <a:srcRect/>
          <a:stretch>
            <a:fillRect/>
          </a:stretch>
        </p:blipFill>
        <p:spPr bwMode="auto">
          <a:xfrm>
            <a:off x="6883400" y="4462463"/>
            <a:ext cx="552450" cy="368300"/>
          </a:xfrm>
          <a:prstGeom prst="rect">
            <a:avLst/>
          </a:prstGeom>
          <a:noFill/>
          <a:ln w="9525">
            <a:noFill/>
            <a:miter lim="800000"/>
            <a:headEnd/>
            <a:tailEnd/>
          </a:ln>
        </p:spPr>
      </p:pic>
      <p:sp>
        <p:nvSpPr>
          <p:cNvPr id="12297" name="Line 71"/>
          <p:cNvSpPr>
            <a:spLocks noChangeShapeType="1"/>
          </p:cNvSpPr>
          <p:nvPr/>
        </p:nvSpPr>
        <p:spPr bwMode="auto">
          <a:xfrm>
            <a:off x="6276975" y="4981575"/>
            <a:ext cx="490538"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298" name="Line 73"/>
          <p:cNvSpPr>
            <a:spLocks noChangeShapeType="1"/>
          </p:cNvSpPr>
          <p:nvPr/>
        </p:nvSpPr>
        <p:spPr bwMode="auto">
          <a:xfrm>
            <a:off x="6296025" y="4978400"/>
            <a:ext cx="0" cy="274638"/>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20" name="Line 77"/>
          <p:cNvSpPr>
            <a:spLocks noChangeShapeType="1"/>
          </p:cNvSpPr>
          <p:nvPr/>
        </p:nvSpPr>
        <p:spPr bwMode="auto">
          <a:xfrm rot="5400000" flipV="1">
            <a:off x="6434138" y="5535613"/>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21" name="Line 78"/>
          <p:cNvSpPr>
            <a:spLocks noChangeShapeType="1"/>
          </p:cNvSpPr>
          <p:nvPr/>
        </p:nvSpPr>
        <p:spPr bwMode="auto">
          <a:xfrm rot="5400000" flipV="1">
            <a:off x="6116638" y="5529263"/>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00" name="Line 79"/>
          <p:cNvSpPr>
            <a:spLocks noChangeShapeType="1"/>
          </p:cNvSpPr>
          <p:nvPr/>
        </p:nvSpPr>
        <p:spPr bwMode="auto">
          <a:xfrm>
            <a:off x="6604000" y="5059363"/>
            <a:ext cx="0" cy="1841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1" name="Line 80"/>
          <p:cNvSpPr>
            <a:spLocks noChangeShapeType="1"/>
          </p:cNvSpPr>
          <p:nvPr/>
        </p:nvSpPr>
        <p:spPr bwMode="auto">
          <a:xfrm>
            <a:off x="6586538" y="5048250"/>
            <a:ext cx="261937"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2" name="Line 83"/>
          <p:cNvSpPr>
            <a:spLocks noChangeShapeType="1"/>
          </p:cNvSpPr>
          <p:nvPr/>
        </p:nvSpPr>
        <p:spPr bwMode="auto">
          <a:xfrm>
            <a:off x="6842125" y="4706938"/>
            <a:ext cx="0" cy="360362"/>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3" name="Line 84"/>
          <p:cNvSpPr>
            <a:spLocks noChangeShapeType="1"/>
          </p:cNvSpPr>
          <p:nvPr/>
        </p:nvSpPr>
        <p:spPr bwMode="auto">
          <a:xfrm>
            <a:off x="6770688" y="4568825"/>
            <a:ext cx="0" cy="43180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4" name="Line 85"/>
          <p:cNvSpPr>
            <a:spLocks noChangeShapeType="1"/>
          </p:cNvSpPr>
          <p:nvPr/>
        </p:nvSpPr>
        <p:spPr bwMode="auto">
          <a:xfrm>
            <a:off x="6753225" y="4572000"/>
            <a:ext cx="152400"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5" name="Line 88"/>
          <p:cNvSpPr>
            <a:spLocks noChangeShapeType="1"/>
          </p:cNvSpPr>
          <p:nvPr/>
        </p:nvSpPr>
        <p:spPr bwMode="auto">
          <a:xfrm>
            <a:off x="6824663" y="4691063"/>
            <a:ext cx="8096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6" name="Line 91"/>
          <p:cNvSpPr>
            <a:spLocks noChangeShapeType="1"/>
          </p:cNvSpPr>
          <p:nvPr/>
        </p:nvSpPr>
        <p:spPr bwMode="auto">
          <a:xfrm rot="5400000" flipV="1">
            <a:off x="7131050" y="5541963"/>
            <a:ext cx="361950" cy="0"/>
          </a:xfrm>
          <a:prstGeom prst="line">
            <a:avLst/>
          </a:prstGeom>
          <a:noFill/>
          <a:ln w="38100">
            <a:solidFill>
              <a:srgbClr val="FF0000"/>
            </a:solidFill>
            <a:round/>
            <a:headEnd type="arrow" w="sm" len="med"/>
            <a:tailEnd type="none" w="sm" len="sm"/>
          </a:ln>
        </p:spPr>
        <p:txBody>
          <a:bodyPr wrap="none" anchor="ctr"/>
          <a:lstStyle/>
          <a:p>
            <a:pPr>
              <a:defRPr/>
            </a:pPr>
            <a:endParaRPr lang="en-US" dirty="0">
              <a:latin typeface="+mj-lt"/>
            </a:endParaRPr>
          </a:p>
        </p:txBody>
      </p:sp>
      <p:sp>
        <p:nvSpPr>
          <p:cNvPr id="12307" name="Line 94"/>
          <p:cNvSpPr>
            <a:spLocks noChangeShapeType="1"/>
          </p:cNvSpPr>
          <p:nvPr/>
        </p:nvSpPr>
        <p:spPr bwMode="auto">
          <a:xfrm>
            <a:off x="7318375" y="5021263"/>
            <a:ext cx="0" cy="2222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8" name="Line 97"/>
          <p:cNvSpPr>
            <a:spLocks noChangeShapeType="1"/>
          </p:cNvSpPr>
          <p:nvPr/>
        </p:nvSpPr>
        <p:spPr bwMode="auto">
          <a:xfrm>
            <a:off x="7300913" y="5010150"/>
            <a:ext cx="19526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09" name="Line 98"/>
          <p:cNvSpPr>
            <a:spLocks noChangeShapeType="1"/>
          </p:cNvSpPr>
          <p:nvPr/>
        </p:nvSpPr>
        <p:spPr bwMode="auto">
          <a:xfrm>
            <a:off x="7504113" y="4730750"/>
            <a:ext cx="0" cy="29845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10" name="Line 99"/>
          <p:cNvSpPr>
            <a:spLocks noChangeShapeType="1"/>
          </p:cNvSpPr>
          <p:nvPr/>
        </p:nvSpPr>
        <p:spPr bwMode="auto">
          <a:xfrm>
            <a:off x="7486650" y="4719638"/>
            <a:ext cx="138113"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11" name="Line 100"/>
          <p:cNvSpPr>
            <a:spLocks noChangeShapeType="1"/>
          </p:cNvSpPr>
          <p:nvPr/>
        </p:nvSpPr>
        <p:spPr bwMode="auto">
          <a:xfrm>
            <a:off x="7424738" y="4643438"/>
            <a:ext cx="80962"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12" name="Line 101"/>
          <p:cNvSpPr>
            <a:spLocks noChangeShapeType="1"/>
          </p:cNvSpPr>
          <p:nvPr/>
        </p:nvSpPr>
        <p:spPr bwMode="auto">
          <a:xfrm>
            <a:off x="7504113" y="4568825"/>
            <a:ext cx="0" cy="93663"/>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13" name="Line 102"/>
          <p:cNvSpPr>
            <a:spLocks noChangeShapeType="1"/>
          </p:cNvSpPr>
          <p:nvPr/>
        </p:nvSpPr>
        <p:spPr bwMode="auto">
          <a:xfrm>
            <a:off x="7486650" y="4581525"/>
            <a:ext cx="138113" cy="0"/>
          </a:xfrm>
          <a:prstGeom prst="line">
            <a:avLst/>
          </a:prstGeom>
          <a:noFill/>
          <a:ln w="38100">
            <a:solidFill>
              <a:srgbClr val="FF0000"/>
            </a:solidFill>
            <a:round/>
            <a:headEnd type="none" w="sm" len="sm"/>
            <a:tailEnd type="none" w="sm" len="sm"/>
          </a:ln>
        </p:spPr>
        <p:txBody>
          <a:bodyPr wrap="none" anchor="ctr"/>
          <a:lstStyle/>
          <a:p>
            <a:pPr>
              <a:defRPr/>
            </a:pPr>
            <a:endParaRPr lang="en-US" dirty="0">
              <a:latin typeface="+mj-lt"/>
            </a:endParaRPr>
          </a:p>
        </p:txBody>
      </p:sp>
      <p:sp>
        <p:nvSpPr>
          <p:cNvPr id="12314" name="Line 104"/>
          <p:cNvSpPr>
            <a:spLocks noChangeShapeType="1"/>
          </p:cNvSpPr>
          <p:nvPr/>
        </p:nvSpPr>
        <p:spPr bwMode="auto">
          <a:xfrm rot="10800000">
            <a:off x="8074025" y="4648200"/>
            <a:ext cx="152400" cy="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2315" name="Line 105"/>
          <p:cNvSpPr>
            <a:spLocks noChangeShapeType="1"/>
          </p:cNvSpPr>
          <p:nvPr/>
        </p:nvSpPr>
        <p:spPr bwMode="auto">
          <a:xfrm rot="10800000" flipH="1" flipV="1">
            <a:off x="8212138" y="4541838"/>
            <a:ext cx="0" cy="127000"/>
          </a:xfrm>
          <a:prstGeom prst="line">
            <a:avLst/>
          </a:prstGeom>
          <a:noFill/>
          <a:ln w="38100">
            <a:solidFill>
              <a:srgbClr val="0000FF"/>
            </a:solidFill>
            <a:round/>
            <a:headEnd type="none" w="sm" len="sm"/>
            <a:tailEnd type="none" w="sm" len="sm"/>
          </a:ln>
        </p:spPr>
        <p:txBody>
          <a:bodyPr wrap="none" anchor="ctr"/>
          <a:lstStyle/>
          <a:p>
            <a:pPr>
              <a:defRPr/>
            </a:pPr>
            <a:endParaRPr lang="en-US" dirty="0">
              <a:latin typeface="+mj-lt"/>
            </a:endParaRPr>
          </a:p>
        </p:txBody>
      </p:sp>
      <p:sp>
        <p:nvSpPr>
          <p:cNvPr id="12316" name="Line 107"/>
          <p:cNvSpPr>
            <a:spLocks noChangeShapeType="1"/>
          </p:cNvSpPr>
          <p:nvPr/>
        </p:nvSpPr>
        <p:spPr bwMode="auto">
          <a:xfrm rot="10800000" flipV="1">
            <a:off x="8191500" y="4551363"/>
            <a:ext cx="361950" cy="1587"/>
          </a:xfrm>
          <a:prstGeom prst="line">
            <a:avLst/>
          </a:prstGeom>
          <a:noFill/>
          <a:ln w="38100">
            <a:solidFill>
              <a:srgbClr val="0000FF"/>
            </a:solidFill>
            <a:round/>
            <a:headEnd type="arrow" w="sm" len="med"/>
            <a:tailEnd type="none" w="sm" len="sm"/>
          </a:ln>
        </p:spPr>
        <p:txBody>
          <a:bodyPr wrap="none" anchor="ctr"/>
          <a:lstStyle/>
          <a:p>
            <a:pPr>
              <a:defRPr/>
            </a:pPr>
            <a:endParaRPr lang="en-US" dirty="0">
              <a:latin typeface="+mj-lt"/>
            </a:endParaRPr>
          </a:p>
        </p:txBody>
      </p:sp>
      <p:sp>
        <p:nvSpPr>
          <p:cNvPr id="12317" name="Text Box 112"/>
          <p:cNvSpPr txBox="1">
            <a:spLocks noChangeArrowheads="1"/>
          </p:cNvSpPr>
          <p:nvPr/>
        </p:nvSpPr>
        <p:spPr bwMode="auto">
          <a:xfrm>
            <a:off x="7150100" y="5676900"/>
            <a:ext cx="457200"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Y</a:t>
            </a:r>
          </a:p>
        </p:txBody>
      </p:sp>
      <p:sp>
        <p:nvSpPr>
          <p:cNvPr id="12318" name="Text Box 113"/>
          <p:cNvSpPr txBox="1">
            <a:spLocks noChangeArrowheads="1"/>
          </p:cNvSpPr>
          <p:nvPr/>
        </p:nvSpPr>
        <p:spPr bwMode="auto">
          <a:xfrm>
            <a:off x="6102350" y="5676900"/>
            <a:ext cx="866775" cy="366713"/>
          </a:xfrm>
          <a:prstGeom prst="rect">
            <a:avLst/>
          </a:prstGeom>
          <a:noFill/>
          <a:ln w="9525" algn="ctr">
            <a:noFill/>
            <a:miter lim="800000"/>
            <a:headEnd/>
            <a:tailEnd/>
          </a:ln>
        </p:spPr>
        <p:txBody>
          <a:bodyPr>
            <a:spAutoFit/>
          </a:bodyPr>
          <a:lstStyle/>
          <a:p>
            <a:pPr>
              <a:spcBef>
                <a:spcPct val="50000"/>
              </a:spcBef>
              <a:defRPr/>
            </a:pPr>
            <a:r>
              <a:rPr lang="en-US" sz="1800" dirty="0">
                <a:latin typeface="+mj-lt"/>
              </a:rPr>
              <a:t>W  X</a:t>
            </a:r>
          </a:p>
        </p:txBody>
      </p:sp>
      <p:sp>
        <p:nvSpPr>
          <p:cNvPr id="12319" name="Text Box 167"/>
          <p:cNvSpPr txBox="1">
            <a:spLocks noChangeArrowheads="1"/>
          </p:cNvSpPr>
          <p:nvPr/>
        </p:nvSpPr>
        <p:spPr bwMode="auto">
          <a:xfrm>
            <a:off x="8677275" y="4381500"/>
            <a:ext cx="323850" cy="369888"/>
          </a:xfrm>
          <a:prstGeom prst="rect">
            <a:avLst/>
          </a:prstGeom>
          <a:noFill/>
          <a:ln w="9525" algn="ctr">
            <a:noFill/>
            <a:miter lim="800000"/>
            <a:headEnd/>
            <a:tailEnd/>
          </a:ln>
        </p:spPr>
        <p:txBody>
          <a:bodyPr>
            <a:spAutoFit/>
          </a:bodyPr>
          <a:lstStyle/>
          <a:p>
            <a:pPr>
              <a:spcBef>
                <a:spcPct val="50000"/>
              </a:spcBef>
              <a:defRPr/>
            </a:pPr>
            <a:r>
              <a:rPr lang="en-US" sz="1800" dirty="0">
                <a:latin typeface="+mj-lt"/>
              </a:rPr>
              <a:t>Z</a:t>
            </a:r>
          </a:p>
        </p:txBody>
      </p:sp>
      <p:pic>
        <p:nvPicPr>
          <p:cNvPr id="76" name="Content Placeholder 3" descr="C:\Documents and Settings\Casey\Desktop\9705_ill.jpg"/>
          <p:cNvPicPr>
            <a:picLocks noChangeAspect="1" noChangeArrowheads="1"/>
          </p:cNvPicPr>
          <p:nvPr/>
        </p:nvPicPr>
        <p:blipFill>
          <a:blip r:embed="rId9" cstate="screen">
            <a:clrChange>
              <a:clrFrom>
                <a:srgbClr val="6697C2"/>
              </a:clrFrom>
              <a:clrTo>
                <a:srgbClr val="6697C2">
                  <a:alpha val="0"/>
                </a:srgbClr>
              </a:clrTo>
            </a:clrChange>
          </a:blip>
          <a:srcRect l="42856" t="13683" r="42921" b="71063"/>
          <a:stretch>
            <a:fillRect/>
          </a:stretch>
        </p:blipFill>
        <p:spPr bwMode="auto">
          <a:xfrm>
            <a:off x="8442972" y="304800"/>
            <a:ext cx="674524" cy="609600"/>
          </a:xfrm>
          <a:prstGeom prst="roundRect">
            <a:avLst/>
          </a:prstGeom>
          <a:noFill/>
        </p:spPr>
      </p:pic>
    </p:spTree>
    <p:extLst>
      <p:ext uri="{BB962C8B-B14F-4D97-AF65-F5344CB8AC3E}">
        <p14:creationId xmlns:p14="http://schemas.microsoft.com/office/powerpoint/2010/main" xmlns="" val="2983681199"/>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4762" name="Picture 26" descr="PPT14E"/>
          <p:cNvPicPr>
            <a:picLocks noChangeAspect="1" noChangeArrowheads="1"/>
          </p:cNvPicPr>
          <p:nvPr/>
        </p:nvPicPr>
        <p:blipFill>
          <a:blip r:embed="rId3" cstate="screen">
            <a:clrChange>
              <a:clrFrom>
                <a:srgbClr val="9B9AB3"/>
              </a:clrFrom>
              <a:clrTo>
                <a:srgbClr val="9B9AB3">
                  <a:alpha val="0"/>
                </a:srgbClr>
              </a:clrTo>
            </a:clrChange>
            <a:extLst>
              <a:ext uri="{28A0092B-C50C-407E-A947-70E740481C1C}">
                <a14:useLocalDpi xmlns="" xmlns:a14="http://schemas.microsoft.com/office/drawing/2010/main"/>
              </a:ext>
            </a:extLst>
          </a:blip>
          <a:srcRect/>
          <a:stretch>
            <a:fillRect/>
          </a:stretch>
        </p:blipFill>
        <p:spPr bwMode="auto">
          <a:xfrm>
            <a:off x="4773613" y="1301750"/>
            <a:ext cx="4051300" cy="4294188"/>
          </a:xfrm>
          <a:prstGeom prst="rect">
            <a:avLst/>
          </a:prstGeom>
          <a:noFill/>
          <a:ln w="9525" algn="ctr">
            <a:noFill/>
            <a:miter lim="800000"/>
            <a:headEnd/>
            <a:tailEnd/>
          </a:ln>
          <a:effectLst/>
        </p:spPr>
      </p:pic>
      <p:sp>
        <p:nvSpPr>
          <p:cNvPr id="884738" name="Rectangle 2"/>
          <p:cNvSpPr>
            <a:spLocks noGrp="1" noChangeArrowheads="1"/>
          </p:cNvSpPr>
          <p:nvPr>
            <p:ph type="title"/>
          </p:nvPr>
        </p:nvSpPr>
        <p:spPr>
          <a:xfrm>
            <a:off x="469900" y="76200"/>
            <a:ext cx="7086600" cy="1066800"/>
          </a:xfrm>
        </p:spPr>
        <p:txBody>
          <a:bodyPr/>
          <a:lstStyle/>
          <a:p>
            <a:pPr algn="ctr"/>
            <a:r>
              <a:rPr lang="en-US" sz="4000" dirty="0"/>
              <a:t>LabVIEW FPGA	</a:t>
            </a:r>
            <a:r>
              <a:rPr lang="en-US" sz="4000" dirty="0" smtClean="0"/>
              <a:t>vs.</a:t>
            </a:r>
            <a:r>
              <a:rPr lang="en-US" sz="4000" dirty="0"/>
              <a:t>		VHDL</a:t>
            </a:r>
          </a:p>
        </p:txBody>
      </p:sp>
      <p:sp>
        <p:nvSpPr>
          <p:cNvPr id="884749" name="Rectangle 13"/>
          <p:cNvSpPr>
            <a:spLocks noChangeArrowheads="1"/>
          </p:cNvSpPr>
          <p:nvPr/>
        </p:nvSpPr>
        <p:spPr bwMode="auto">
          <a:xfrm>
            <a:off x="609600" y="5680075"/>
            <a:ext cx="7959725" cy="1177925"/>
          </a:xfrm>
          <a:prstGeom prst="rect">
            <a:avLst/>
          </a:prstGeom>
          <a:noFill/>
          <a:ln w="9525">
            <a:noFill/>
            <a:miter lim="800000"/>
            <a:headEnd/>
            <a:tailEnd/>
          </a:ln>
          <a:effectLst/>
        </p:spPr>
        <p:txBody>
          <a:bodyPr/>
          <a:lstStyle/>
          <a:p>
            <a:pPr marL="174625" indent="-174625" algn="ctr"/>
            <a:r>
              <a:rPr lang="en-US" sz="2800" b="1" dirty="0" smtClean="0">
                <a:solidFill>
                  <a:prstClr val="black"/>
                </a:solidFill>
                <a:latin typeface="Arial Narrow" pitchFamily="34" charset="0"/>
              </a:rPr>
              <a:t>I/O </a:t>
            </a:r>
            <a:r>
              <a:rPr lang="en-US" sz="2800" b="1" dirty="0">
                <a:solidFill>
                  <a:prstClr val="black"/>
                </a:solidFill>
                <a:latin typeface="Arial Narrow" pitchFamily="34" charset="0"/>
              </a:rPr>
              <a:t>with DMA</a:t>
            </a:r>
          </a:p>
        </p:txBody>
      </p:sp>
      <p:pic>
        <p:nvPicPr>
          <p:cNvPr id="884761" name="Picture 25" descr="PPT14D"/>
          <p:cNvPicPr>
            <a:picLocks noChangeAspect="1" noChangeArrowheads="1"/>
          </p:cNvPicPr>
          <p:nvPr/>
        </p:nvPicPr>
        <p:blipFill>
          <a:blip r:embed="rId4" cstate="screen"/>
          <a:srcRect/>
          <a:stretch>
            <a:fillRect/>
          </a:stretch>
        </p:blipFill>
        <p:spPr bwMode="auto">
          <a:xfrm>
            <a:off x="533400" y="2743200"/>
            <a:ext cx="3851275" cy="1568450"/>
          </a:xfrm>
          <a:prstGeom prst="rect">
            <a:avLst/>
          </a:prstGeom>
          <a:noFill/>
          <a:ln w="9525" algn="ctr">
            <a:noFill/>
            <a:miter lim="800000"/>
            <a:headEnd/>
            <a:tailEnd/>
          </a:ln>
          <a:effectLst/>
        </p:spPr>
      </p:pic>
      <p:sp>
        <p:nvSpPr>
          <p:cNvPr id="884763" name="Rectangle 27"/>
          <p:cNvSpPr>
            <a:spLocks noChangeArrowheads="1"/>
          </p:cNvSpPr>
          <p:nvPr/>
        </p:nvSpPr>
        <p:spPr bwMode="auto">
          <a:xfrm>
            <a:off x="6324600" y="5105400"/>
            <a:ext cx="2476500" cy="393700"/>
          </a:xfrm>
          <a:prstGeom prst="rect">
            <a:avLst/>
          </a:prstGeom>
          <a:noFill/>
          <a:ln w="9525">
            <a:noFill/>
            <a:miter lim="800000"/>
            <a:headEnd/>
            <a:tailEnd/>
          </a:ln>
          <a:effectLst/>
        </p:spPr>
        <p:txBody>
          <a:bodyPr anchor="ctr"/>
          <a:lstStyle/>
          <a:p>
            <a:pPr algn="ctr">
              <a:spcBef>
                <a:spcPct val="0"/>
              </a:spcBef>
            </a:pPr>
            <a:r>
              <a:rPr lang="en-US" sz="2400" dirty="0">
                <a:solidFill>
                  <a:srgbClr val="4072AE"/>
                </a:solidFill>
              </a:rPr>
              <a:t> </a:t>
            </a:r>
            <a:r>
              <a:rPr lang="en-US" dirty="0">
                <a:solidFill>
                  <a:srgbClr val="4072AE"/>
                </a:solidFill>
              </a:rPr>
              <a:t>66 Pages ~4000 lines</a:t>
            </a:r>
            <a:endParaRPr lang="en-US" sz="2400" dirty="0">
              <a:solidFill>
                <a:srgbClr val="4072AE"/>
              </a:solidFill>
            </a:endParaRPr>
          </a:p>
        </p:txBody>
      </p:sp>
      <p:sp>
        <p:nvSpPr>
          <p:cNvPr id="884764" name="Line 28"/>
          <p:cNvSpPr>
            <a:spLocks noChangeShapeType="1"/>
          </p:cNvSpPr>
          <p:nvPr/>
        </p:nvSpPr>
        <p:spPr bwMode="auto">
          <a:xfrm>
            <a:off x="4584700" y="1257300"/>
            <a:ext cx="12700" cy="4394200"/>
          </a:xfrm>
          <a:prstGeom prst="line">
            <a:avLst/>
          </a:prstGeom>
          <a:noFill/>
          <a:ln w="9525">
            <a:solidFill>
              <a:schemeClr val="tx1"/>
            </a:solidFill>
            <a:round/>
            <a:headEnd/>
            <a:tailEnd/>
          </a:ln>
          <a:effectLst/>
        </p:spPr>
        <p:txBody>
          <a:bodyPr/>
          <a:lstStyle/>
          <a:p>
            <a:endParaRPr lang="en-US">
              <a:solidFill>
                <a:prstClr val="black"/>
              </a:solidFill>
            </a:endParaRPr>
          </a:p>
        </p:txBody>
      </p:sp>
      <p:pic>
        <p:nvPicPr>
          <p:cNvPr id="8" name="Content Placeholder 3" descr="C:\Documents and Settings\Casey\Desktop\9705_ill.jpg"/>
          <p:cNvPicPr>
            <a:picLocks noChangeAspect="1" noChangeArrowheads="1"/>
          </p:cNvPicPr>
          <p:nvPr/>
        </p:nvPicPr>
        <p:blipFill>
          <a:blip r:embed="rId5" cstate="screen">
            <a:clrChange>
              <a:clrFrom>
                <a:srgbClr val="6697C2"/>
              </a:clrFrom>
              <a:clrTo>
                <a:srgbClr val="6697C2">
                  <a:alpha val="0"/>
                </a:srgbClr>
              </a:clrTo>
            </a:clrChange>
          </a:blip>
          <a:srcRect l="42856" t="13683" r="42921" b="71063"/>
          <a:stretch>
            <a:fillRect/>
          </a:stretch>
        </p:blipFill>
        <p:spPr bwMode="auto">
          <a:xfrm>
            <a:off x="8442972" y="304800"/>
            <a:ext cx="674524" cy="609600"/>
          </a:xfrm>
          <a:prstGeom prst="round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84762"/>
                                        </p:tgtEl>
                                        <p:attrNameLst>
                                          <p:attrName>style.visibility</p:attrName>
                                        </p:attrNameLst>
                                      </p:cBhvr>
                                      <p:to>
                                        <p:strVal val="visible"/>
                                      </p:to>
                                    </p:set>
                                    <p:animEffect transition="in" filter="wipe(left)">
                                      <p:cBhvr>
                                        <p:cTn id="7" dur="500"/>
                                        <p:tgtEl>
                                          <p:spTgt spid="88476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84763"/>
                                        </p:tgtEl>
                                        <p:attrNameLst>
                                          <p:attrName>style.visibility</p:attrName>
                                        </p:attrNameLst>
                                      </p:cBhvr>
                                      <p:to>
                                        <p:strVal val="visible"/>
                                      </p:to>
                                    </p:set>
                                    <p:animEffect transition="in" filter="wipe(left)">
                                      <p:cBhvr>
                                        <p:cTn id="10" dur="500"/>
                                        <p:tgtEl>
                                          <p:spTgt spid="884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476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Why Are FPGAs Useful?</a:t>
            </a:r>
          </a:p>
        </p:txBody>
      </p:sp>
      <p:sp>
        <p:nvSpPr>
          <p:cNvPr id="11267" name="Content Placeholder 2"/>
          <p:cNvSpPr>
            <a:spLocks noGrp="1"/>
          </p:cNvSpPr>
          <p:nvPr>
            <p:ph idx="1"/>
          </p:nvPr>
        </p:nvSpPr>
        <p:spPr>
          <a:xfrm>
            <a:off x="478332" y="1398494"/>
            <a:ext cx="8165605" cy="4671898"/>
          </a:xfrm>
        </p:spPr>
        <p:txBody>
          <a:bodyPr>
            <a:normAutofit fontScale="92500" lnSpcReduction="20000"/>
          </a:bodyPr>
          <a:lstStyle/>
          <a:p>
            <a:r>
              <a:rPr lang="en-US" sz="2800" b="1" dirty="0" smtClean="0">
                <a:solidFill>
                  <a:srgbClr val="0070C0"/>
                </a:solidFill>
              </a:rPr>
              <a:t>True Parallelism</a:t>
            </a:r>
            <a:r>
              <a:rPr lang="en-US" sz="2800" dirty="0" smtClean="0">
                <a:solidFill>
                  <a:srgbClr val="0070C0"/>
                </a:solidFill>
              </a:rPr>
              <a:t> </a:t>
            </a:r>
            <a:r>
              <a:rPr lang="en-US" sz="2800" dirty="0" smtClean="0"/>
              <a:t/>
            </a:r>
            <a:br>
              <a:rPr lang="en-US" sz="2800" dirty="0" smtClean="0"/>
            </a:br>
            <a:r>
              <a:rPr lang="en-US" sz="2800" dirty="0" smtClean="0"/>
              <a:t>Provides parallel tasks and pipelining</a:t>
            </a:r>
            <a:endParaRPr lang="en-US" sz="2800" b="1" dirty="0" smtClean="0"/>
          </a:p>
          <a:p>
            <a:endParaRPr lang="en-US" sz="2000" b="1" dirty="0" smtClean="0"/>
          </a:p>
          <a:p>
            <a:r>
              <a:rPr lang="en-US" sz="2800" b="1" dirty="0" smtClean="0">
                <a:solidFill>
                  <a:srgbClr val="0070C0"/>
                </a:solidFill>
              </a:rPr>
              <a:t>High Reliability </a:t>
            </a:r>
            <a:r>
              <a:rPr lang="en-US" sz="2800" b="1" dirty="0" smtClean="0"/>
              <a:t/>
            </a:r>
            <a:br>
              <a:rPr lang="en-US" sz="2800" b="1" dirty="0" smtClean="0"/>
            </a:br>
            <a:r>
              <a:rPr lang="en-US" sz="2800" dirty="0" smtClean="0"/>
              <a:t>Designs become a custom circuit</a:t>
            </a:r>
          </a:p>
          <a:p>
            <a:endParaRPr lang="en-US" sz="2800" b="1" dirty="0" smtClean="0"/>
          </a:p>
          <a:p>
            <a:r>
              <a:rPr lang="en-US" sz="2800" b="1" dirty="0" smtClean="0">
                <a:solidFill>
                  <a:srgbClr val="0070C0"/>
                </a:solidFill>
              </a:rPr>
              <a:t>High Determinism </a:t>
            </a:r>
            <a:r>
              <a:rPr lang="en-US" sz="2800" dirty="0" smtClean="0"/>
              <a:t/>
            </a:r>
            <a:br>
              <a:rPr lang="en-US" sz="2800" dirty="0" smtClean="0"/>
            </a:br>
            <a:r>
              <a:rPr lang="en-US" sz="2800" dirty="0" smtClean="0"/>
              <a:t>Runs algorithms at deterministic rates down to 25 ns (faster in many cases)</a:t>
            </a:r>
          </a:p>
          <a:p>
            <a:endParaRPr lang="en-US" sz="2000" b="1" dirty="0" smtClean="0"/>
          </a:p>
          <a:p>
            <a:r>
              <a:rPr lang="en-US" sz="2800" b="1" dirty="0" smtClean="0">
                <a:solidFill>
                  <a:srgbClr val="0070C0"/>
                </a:solidFill>
              </a:rPr>
              <a:t>Reconfigurable</a:t>
            </a:r>
            <a:r>
              <a:rPr lang="en-US" sz="2800" dirty="0" smtClean="0">
                <a:solidFill>
                  <a:srgbClr val="0070C0"/>
                </a:solidFill>
              </a:rPr>
              <a:t> </a:t>
            </a:r>
            <a:r>
              <a:rPr lang="en-US" sz="2800" dirty="0" smtClean="0"/>
              <a:t/>
            </a:r>
            <a:br>
              <a:rPr lang="en-US" sz="2800" dirty="0" smtClean="0"/>
            </a:br>
            <a:r>
              <a:rPr lang="en-US" sz="2800" dirty="0" smtClean="0"/>
              <a:t>Create new and alter existing task-specific personalities</a:t>
            </a:r>
          </a:p>
        </p:txBody>
      </p:sp>
      <p:pic>
        <p:nvPicPr>
          <p:cNvPr id="5" name="Content Placeholder 3" descr="C:\Documents and Settings\Casey\Desktop\9705_ill.jpg"/>
          <p:cNvPicPr>
            <a:picLocks noChangeAspect="1" noChangeArrowheads="1"/>
          </p:cNvPicPr>
          <p:nvPr/>
        </p:nvPicPr>
        <p:blipFill>
          <a:blip r:embed="rId3" cstate="screen">
            <a:clrChange>
              <a:clrFrom>
                <a:srgbClr val="6697C2"/>
              </a:clrFrom>
              <a:clrTo>
                <a:srgbClr val="6697C2">
                  <a:alpha val="0"/>
                </a:srgbClr>
              </a:clrTo>
            </a:clrChange>
          </a:blip>
          <a:srcRect l="42856" t="13683" r="42921" b="71063"/>
          <a:stretch>
            <a:fillRect/>
          </a:stretch>
        </p:blipFill>
        <p:spPr bwMode="auto">
          <a:xfrm>
            <a:off x="8442972" y="304800"/>
            <a:ext cx="674524" cy="609600"/>
          </a:xfrm>
          <a:prstGeom prst="roundRect">
            <a:avLst/>
          </a:prstGeom>
          <a:noFill/>
        </p:spPr>
      </p:pic>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LabVIEW FPGA: How does it work?</a:t>
            </a:r>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2292597916"/>
              </p:ext>
            </p:extLst>
          </p:nvPr>
        </p:nvGraphicFramePr>
        <p:xfrm>
          <a:off x="499174" y="1434074"/>
          <a:ext cx="8166100" cy="4263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7" descr="noloc_missing_art_imagefile"/>
          <p:cNvPicPr>
            <a:picLocks noChangeAspect="1" noChangeArrowheads="1"/>
          </p:cNvPicPr>
          <p:nvPr/>
        </p:nvPicPr>
        <p:blipFill>
          <a:blip r:embed="rId8" cstate="screen">
            <a:clrChange>
              <a:clrFrom>
                <a:srgbClr val="FFFFFF"/>
              </a:clrFrom>
              <a:clrTo>
                <a:srgbClr val="FFFFFF">
                  <a:alpha val="0"/>
                </a:srgbClr>
              </a:clrTo>
            </a:clrChange>
          </a:blip>
          <a:srcRect/>
          <a:stretch>
            <a:fillRect/>
          </a:stretch>
        </p:blipFill>
        <p:spPr bwMode="auto">
          <a:xfrm>
            <a:off x="288851" y="2710037"/>
            <a:ext cx="494441" cy="457200"/>
          </a:xfrm>
          <a:prstGeom prst="rect">
            <a:avLst/>
          </a:prstGeom>
          <a:noFill/>
          <a:ln w="9525">
            <a:noFill/>
            <a:miter lim="800000"/>
            <a:headEnd/>
            <a:tailEnd/>
          </a:ln>
        </p:spPr>
      </p:pic>
      <p:pic>
        <p:nvPicPr>
          <p:cNvPr id="6" name="Picture 2" descr="noloc_missing_art_imagefile"/>
          <p:cNvPicPr>
            <a:picLocks noChangeAspect="1" noChangeArrowheads="1"/>
          </p:cNvPicPr>
          <p:nvPr/>
        </p:nvPicPr>
        <p:blipFill>
          <a:blip r:embed="rId9" cstate="screen"/>
          <a:srcRect/>
          <a:stretch>
            <a:fillRect/>
          </a:stretch>
        </p:blipFill>
        <p:spPr bwMode="auto">
          <a:xfrm>
            <a:off x="6685527" y="2586048"/>
            <a:ext cx="1958411" cy="1905000"/>
          </a:xfrm>
          <a:prstGeom prst="rect">
            <a:avLst/>
          </a:prstGeom>
          <a:noFill/>
          <a:ln w="9525">
            <a:noFill/>
            <a:miter lim="800000"/>
            <a:headEnd/>
            <a:tailEnd/>
          </a:ln>
        </p:spPr>
      </p:pic>
      <p:sp>
        <p:nvSpPr>
          <p:cNvPr id="7" name="TextBox 6"/>
          <p:cNvSpPr txBox="1"/>
          <p:nvPr/>
        </p:nvSpPr>
        <p:spPr>
          <a:xfrm>
            <a:off x="7117080" y="3123049"/>
            <a:ext cx="990600" cy="830997"/>
          </a:xfrm>
          <a:prstGeom prst="rect">
            <a:avLst/>
          </a:prstGeom>
          <a:noFill/>
        </p:spPr>
        <p:txBody>
          <a:bodyPr wrap="square" rtlCol="0">
            <a:spAutoFit/>
          </a:bodyPr>
          <a:lstStyle/>
          <a:p>
            <a:pPr algn="ctr"/>
            <a:r>
              <a:rPr lang="en-US" sz="1600" dirty="0" smtClean="0">
                <a:solidFill>
                  <a:schemeClr val="tx1"/>
                </a:solidFill>
              </a:rPr>
              <a:t>Xilinx FPGA Chip</a:t>
            </a:r>
            <a:endParaRPr lang="en-US" sz="1600" dirty="0">
              <a:solidFill>
                <a:schemeClr val="tx1"/>
              </a:solidFill>
            </a:endParaRPr>
          </a:p>
        </p:txBody>
      </p:sp>
      <p:sp>
        <p:nvSpPr>
          <p:cNvPr id="14" name="TextBox 13"/>
          <p:cNvSpPr txBox="1"/>
          <p:nvPr/>
        </p:nvSpPr>
        <p:spPr>
          <a:xfrm>
            <a:off x="489098" y="3426034"/>
            <a:ext cx="1945758" cy="461665"/>
          </a:xfrm>
          <a:prstGeom prst="rect">
            <a:avLst/>
          </a:prstGeom>
          <a:noFill/>
        </p:spPr>
        <p:txBody>
          <a:bodyPr wrap="square" rtlCol="0">
            <a:spAutoFit/>
          </a:bodyPr>
          <a:lstStyle/>
          <a:p>
            <a:pPr algn="ctr"/>
            <a:r>
              <a:rPr lang="en-US" sz="2400" b="1" dirty="0" smtClean="0">
                <a:solidFill>
                  <a:schemeClr val="bg1"/>
                </a:solidFill>
              </a:rPr>
              <a:t>LabVIEW  VI</a:t>
            </a:r>
            <a:endParaRPr lang="en-US" sz="2400" b="1" dirty="0">
              <a:solidFill>
                <a:schemeClr val="bg1"/>
              </a:solidFill>
            </a:endParaRPr>
          </a:p>
        </p:txBody>
      </p:sp>
      <p:sp>
        <p:nvSpPr>
          <p:cNvPr id="16" name="TextBox 15"/>
          <p:cNvSpPr txBox="1"/>
          <p:nvPr/>
        </p:nvSpPr>
        <p:spPr>
          <a:xfrm>
            <a:off x="2892056" y="3362225"/>
            <a:ext cx="1360967" cy="523220"/>
          </a:xfrm>
          <a:prstGeom prst="rect">
            <a:avLst/>
          </a:prstGeom>
          <a:noFill/>
        </p:spPr>
        <p:txBody>
          <a:bodyPr wrap="square" rtlCol="0">
            <a:spAutoFit/>
          </a:bodyPr>
          <a:lstStyle/>
          <a:p>
            <a:pPr algn="ctr"/>
            <a:r>
              <a:rPr lang="en-US" sz="2800" b="1" dirty="0" smtClean="0">
                <a:solidFill>
                  <a:schemeClr val="bg1"/>
                </a:solidFill>
              </a:rPr>
              <a:t>VHDL</a:t>
            </a:r>
            <a:endParaRPr lang="en-US" b="1" dirty="0">
              <a:solidFill>
                <a:schemeClr val="bg1"/>
              </a:solidFill>
            </a:endParaRPr>
          </a:p>
        </p:txBody>
      </p:sp>
      <p:sp>
        <p:nvSpPr>
          <p:cNvPr id="17" name="TextBox 16"/>
          <p:cNvSpPr txBox="1"/>
          <p:nvPr/>
        </p:nvSpPr>
        <p:spPr>
          <a:xfrm>
            <a:off x="4720852" y="3340957"/>
            <a:ext cx="1286539" cy="523220"/>
          </a:xfrm>
          <a:prstGeom prst="rect">
            <a:avLst/>
          </a:prstGeom>
          <a:noFill/>
        </p:spPr>
        <p:txBody>
          <a:bodyPr wrap="square" rtlCol="0">
            <a:spAutoFit/>
          </a:bodyPr>
          <a:lstStyle/>
          <a:p>
            <a:pPr algn="ctr"/>
            <a:r>
              <a:rPr lang="en-US" sz="2800" b="1" dirty="0" err="1" smtClean="0">
                <a:solidFill>
                  <a:schemeClr val="bg1"/>
                </a:solidFill>
              </a:rPr>
              <a:t>Bitfile</a:t>
            </a:r>
            <a:endParaRPr lang="en-US" sz="2800" b="1" dirty="0">
              <a:solidFill>
                <a:schemeClr val="bg1"/>
              </a:solidFill>
            </a:endParaRPr>
          </a:p>
        </p:txBody>
      </p:sp>
    </p:spTree>
    <p:extLst>
      <p:ext uri="{BB962C8B-B14F-4D97-AF65-F5344CB8AC3E}">
        <p14:creationId xmlns="" xmlns:p14="http://schemas.microsoft.com/office/powerpoint/2010/main" val="355259167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769291" y="4190062"/>
            <a:ext cx="1930293" cy="1678675"/>
            <a:chOff x="6005016" y="4121624"/>
            <a:chExt cx="2552131" cy="2033517"/>
          </a:xfrm>
        </p:grpSpPr>
        <p:sp>
          <p:nvSpPr>
            <p:cNvPr id="30" name="Rounded Rectangle 29"/>
            <p:cNvSpPr/>
            <p:nvPr/>
          </p:nvSpPr>
          <p:spPr>
            <a:xfrm>
              <a:off x="6005016" y="4121624"/>
              <a:ext cx="2552131" cy="2033517"/>
            </a:xfrm>
            <a:prstGeom prst="roundRect">
              <a:avLst/>
            </a:prstGeom>
            <a:ln w="5715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pic>
          <p:nvPicPr>
            <p:cNvPr id="279556" name="Picture 4"/>
            <p:cNvPicPr>
              <a:picLocks noChangeAspect="1" noChangeArrowheads="1"/>
            </p:cNvPicPr>
            <p:nvPr/>
          </p:nvPicPr>
          <p:blipFill>
            <a:blip r:embed="rId3" cstate="screen">
              <a:duotone>
                <a:schemeClr val="accent3">
                  <a:shade val="45000"/>
                  <a:satMod val="135000"/>
                </a:schemeClr>
                <a:prstClr val="white"/>
              </a:duotone>
            </a:blip>
            <a:srcRect/>
            <a:stretch>
              <a:fillRect/>
            </a:stretch>
          </p:blipFill>
          <p:spPr bwMode="auto">
            <a:xfrm>
              <a:off x="6231338" y="4662524"/>
              <a:ext cx="2039071" cy="1141436"/>
            </a:xfrm>
            <a:prstGeom prst="rect">
              <a:avLst/>
            </a:prstGeom>
            <a:noFill/>
            <a:ln w="9525">
              <a:noFill/>
              <a:miter lim="800000"/>
              <a:headEnd/>
              <a:tailEnd/>
            </a:ln>
          </p:spPr>
        </p:pic>
        <p:sp>
          <p:nvSpPr>
            <p:cNvPr id="27" name="TextBox 26"/>
            <p:cNvSpPr txBox="1"/>
            <p:nvPr/>
          </p:nvSpPr>
          <p:spPr>
            <a:xfrm>
              <a:off x="6047330" y="4339987"/>
              <a:ext cx="2483894" cy="410118"/>
            </a:xfrm>
            <a:prstGeom prst="rect">
              <a:avLst/>
            </a:prstGeom>
            <a:noFill/>
          </p:spPr>
          <p:txBody>
            <a:bodyPr wrap="square" rtlCol="0">
              <a:spAutoFit/>
            </a:bodyPr>
            <a:lstStyle/>
            <a:p>
              <a:pPr algn="ctr"/>
              <a:r>
                <a:rPr lang="en-GB" sz="1600" dirty="0" smtClean="0"/>
                <a:t>Filtered Audio</a:t>
              </a:r>
              <a:endParaRPr lang="en-GB" sz="1600" dirty="0"/>
            </a:p>
          </p:txBody>
        </p:sp>
      </p:grpSp>
      <p:sp>
        <p:nvSpPr>
          <p:cNvPr id="59" name="Right Arrow 58"/>
          <p:cNvSpPr/>
          <p:nvPr/>
        </p:nvSpPr>
        <p:spPr>
          <a:xfrm>
            <a:off x="5158855" y="4858806"/>
            <a:ext cx="1692322" cy="532263"/>
          </a:xfrm>
          <a:prstGeom prst="rightArrow">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353704" y="154672"/>
            <a:ext cx="7772400" cy="762000"/>
          </a:xfrm>
        </p:spPr>
        <p:txBody>
          <a:bodyPr/>
          <a:lstStyle/>
          <a:p>
            <a:r>
              <a:rPr lang="en-GB" dirty="0" smtClean="0"/>
              <a:t>FPGA Demo</a:t>
            </a:r>
            <a:endParaRPr lang="en-GB" dirty="0"/>
          </a:p>
        </p:txBody>
      </p:sp>
      <p:sp>
        <p:nvSpPr>
          <p:cNvPr id="4" name="Trapezoid 3"/>
          <p:cNvSpPr/>
          <p:nvPr/>
        </p:nvSpPr>
        <p:spPr>
          <a:xfrm rot="2700000">
            <a:off x="7393950" y="206790"/>
            <a:ext cx="2360652" cy="725714"/>
          </a:xfrm>
          <a:prstGeom prst="trapezoid">
            <a:avLst>
              <a:gd name="adj" fmla="val 9959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DEMO</a:t>
            </a:r>
            <a:endParaRPr lang="en-US" b="1" dirty="0"/>
          </a:p>
        </p:txBody>
      </p:sp>
      <p:pic>
        <p:nvPicPr>
          <p:cNvPr id="43" name="Content Placeholder 5" descr="myRIO flat front image.jpg"/>
          <p:cNvPicPr>
            <a:picLocks/>
          </p:cNvPicPr>
          <p:nvPr/>
        </p:nvPicPr>
        <p:blipFill>
          <a:blip r:embed="rId4" cstate="screen">
            <a:clrChange>
              <a:clrFrom>
                <a:srgbClr val="FFFFFF"/>
              </a:clrFrom>
              <a:clrTo>
                <a:srgbClr val="FFFFFF">
                  <a:alpha val="0"/>
                </a:srgbClr>
              </a:clrTo>
            </a:clrChange>
          </a:blip>
          <a:srcRect/>
          <a:stretch>
            <a:fillRect/>
          </a:stretch>
        </p:blipFill>
        <p:spPr>
          <a:xfrm>
            <a:off x="3665913" y="3707058"/>
            <a:ext cx="1778001" cy="2326995"/>
          </a:xfrm>
          <a:prstGeom prst="rect">
            <a:avLst/>
          </a:prstGeom>
        </p:spPr>
      </p:pic>
      <p:sp>
        <p:nvSpPr>
          <p:cNvPr id="50" name="Rectangle 49"/>
          <p:cNvSpPr/>
          <p:nvPr/>
        </p:nvSpPr>
        <p:spPr>
          <a:xfrm>
            <a:off x="4372969" y="4736732"/>
            <a:ext cx="338514" cy="326586"/>
          </a:xfrm>
          <a:prstGeom prst="rect">
            <a:avLst/>
          </a:prstGeom>
          <a:solidFill>
            <a:srgbClr val="BC53EB">
              <a:alpha val="25098"/>
            </a:srgbClr>
          </a:solidFill>
          <a:ln>
            <a:solidFill>
              <a:srgbClr val="7030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5" name="Group 21"/>
          <p:cNvGrpSpPr/>
          <p:nvPr/>
        </p:nvGrpSpPr>
        <p:grpSpPr>
          <a:xfrm>
            <a:off x="4588296" y="1697264"/>
            <a:ext cx="2022530" cy="3216168"/>
            <a:chOff x="3676224" y="4207434"/>
            <a:chExt cx="2609733" cy="2763178"/>
          </a:xfrm>
        </p:grpSpPr>
        <p:sp>
          <p:nvSpPr>
            <p:cNvPr id="56" name="AutoShape 9"/>
            <p:cNvSpPr>
              <a:spLocks noChangeArrowheads="1"/>
            </p:cNvSpPr>
            <p:nvPr/>
          </p:nvSpPr>
          <p:spPr bwMode="auto">
            <a:xfrm flipH="1" flipV="1">
              <a:off x="3725637" y="6193699"/>
              <a:ext cx="2560320" cy="776913"/>
            </a:xfrm>
            <a:prstGeom prst="triangle">
              <a:avLst>
                <a:gd name="adj" fmla="val 100000"/>
              </a:avLst>
            </a:prstGeom>
            <a:solidFill>
              <a:srgbClr val="0070C0">
                <a:alpha val="57001"/>
              </a:srgbClr>
            </a:solidFill>
            <a:ln w="9525">
              <a:noFill/>
              <a:miter lim="800000"/>
              <a:headEnd/>
              <a:tailEnd/>
            </a:ln>
            <a:effectLst/>
          </p:spPr>
          <p:txBody>
            <a:bodyPr wrap="none" anchor="ctr"/>
            <a:lstStyle/>
            <a:p>
              <a:pPr algn="ctr" eaLnBrk="0" hangingPunct="0"/>
              <a:endParaRPr lang="en-US" sz="2400" dirty="0">
                <a:solidFill>
                  <a:srgbClr val="FFFFFF"/>
                </a:solidFill>
              </a:endParaRPr>
            </a:p>
          </p:txBody>
        </p:sp>
        <p:sp>
          <p:nvSpPr>
            <p:cNvPr id="57" name="Text Box 7"/>
            <p:cNvSpPr txBox="1">
              <a:spLocks noChangeArrowheads="1"/>
            </p:cNvSpPr>
            <p:nvPr/>
          </p:nvSpPr>
          <p:spPr bwMode="auto">
            <a:xfrm>
              <a:off x="3676224" y="4207434"/>
              <a:ext cx="2560318" cy="2040742"/>
            </a:xfrm>
            <a:prstGeom prst="roundRect">
              <a:avLst>
                <a:gd name="adj" fmla="val 7108"/>
              </a:avLst>
            </a:prstGeom>
            <a:ln w="57150">
              <a:solidFill>
                <a:srgbClr val="0070C0"/>
              </a:solidFill>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p:txBody>
        </p:sp>
      </p:grpSp>
      <p:grpSp>
        <p:nvGrpSpPr>
          <p:cNvPr id="44" name="Group 21"/>
          <p:cNvGrpSpPr/>
          <p:nvPr/>
        </p:nvGrpSpPr>
        <p:grpSpPr>
          <a:xfrm>
            <a:off x="2456596" y="1683616"/>
            <a:ext cx="2014182" cy="3216171"/>
            <a:chOff x="3725637" y="4207432"/>
            <a:chExt cx="2598963" cy="2763180"/>
          </a:xfrm>
        </p:grpSpPr>
        <p:sp>
          <p:nvSpPr>
            <p:cNvPr id="46" name="AutoShape 9"/>
            <p:cNvSpPr>
              <a:spLocks noChangeArrowheads="1"/>
            </p:cNvSpPr>
            <p:nvPr/>
          </p:nvSpPr>
          <p:spPr bwMode="auto">
            <a:xfrm flipV="1">
              <a:off x="3725637" y="6193699"/>
              <a:ext cx="2560320" cy="776913"/>
            </a:xfrm>
            <a:prstGeom prst="triangle">
              <a:avLst>
                <a:gd name="adj" fmla="val 100000"/>
              </a:avLst>
            </a:prstGeom>
            <a:solidFill>
              <a:schemeClr val="accent6">
                <a:alpha val="57001"/>
              </a:schemeClr>
            </a:solidFill>
            <a:ln w="9525">
              <a:noFill/>
              <a:miter lim="800000"/>
              <a:headEnd/>
              <a:tailEnd/>
            </a:ln>
            <a:effectLst/>
          </p:spPr>
          <p:txBody>
            <a:bodyPr wrap="none" anchor="ctr"/>
            <a:lstStyle/>
            <a:p>
              <a:pPr algn="ctr" eaLnBrk="0" hangingPunct="0"/>
              <a:endParaRPr lang="en-US" sz="2400" dirty="0">
                <a:solidFill>
                  <a:srgbClr val="FFFFFF"/>
                </a:solidFill>
              </a:endParaRPr>
            </a:p>
          </p:txBody>
        </p:sp>
        <p:sp>
          <p:nvSpPr>
            <p:cNvPr id="45" name="Text Box 7"/>
            <p:cNvSpPr txBox="1">
              <a:spLocks noChangeArrowheads="1"/>
            </p:cNvSpPr>
            <p:nvPr/>
          </p:nvSpPr>
          <p:spPr bwMode="auto">
            <a:xfrm>
              <a:off x="3764280" y="4207432"/>
              <a:ext cx="2560320" cy="2040741"/>
            </a:xfrm>
            <a:prstGeom prst="roundRect">
              <a:avLst>
                <a:gd name="adj" fmla="val 7108"/>
              </a:avLst>
            </a:prstGeom>
            <a:ln w="57150">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a:p>
              <a:pPr algn="ctr" eaLnBrk="0" hangingPunct="0"/>
              <a:endParaRPr lang="en-US" sz="2400" dirty="0" smtClean="0">
                <a:solidFill>
                  <a:srgbClr val="000000"/>
                </a:solidFill>
              </a:endParaRPr>
            </a:p>
          </p:txBody>
        </p:sp>
      </p:grpSp>
      <p:sp>
        <p:nvSpPr>
          <p:cNvPr id="42" name="Right Arrow 41"/>
          <p:cNvSpPr/>
          <p:nvPr/>
        </p:nvSpPr>
        <p:spPr>
          <a:xfrm>
            <a:off x="2333768" y="4872453"/>
            <a:ext cx="1692322" cy="532263"/>
          </a:xfrm>
          <a:prstGeom prst="rightArrow">
            <a:avLst/>
          </a:prstGeom>
          <a:ln w="57150">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pic>
        <p:nvPicPr>
          <p:cNvPr id="48" name="Picture 46" descr="noloc_missing_art_imagefile"/>
          <p:cNvPicPr>
            <a:picLocks noChangeAspect="1" noChangeArrowheads="1"/>
          </p:cNvPicPr>
          <p:nvPr/>
        </p:nvPicPr>
        <p:blipFill>
          <a:blip r:embed="rId5" cstate="screen"/>
          <a:srcRect l="15451" t="9969" r="17596" b="15265"/>
          <a:stretch>
            <a:fillRect/>
          </a:stretch>
        </p:blipFill>
        <p:spPr bwMode="auto">
          <a:xfrm>
            <a:off x="2581060" y="1893036"/>
            <a:ext cx="489686" cy="565022"/>
          </a:xfrm>
          <a:prstGeom prst="rect">
            <a:avLst/>
          </a:prstGeom>
          <a:noFill/>
          <a:ln w="9525">
            <a:noFill/>
            <a:miter lim="800000"/>
            <a:headEnd/>
            <a:tailEnd/>
          </a:ln>
        </p:spPr>
      </p:pic>
      <p:pic>
        <p:nvPicPr>
          <p:cNvPr id="49" name="Picture 45" descr="noloc_missing_art_imagefile"/>
          <p:cNvPicPr>
            <a:picLocks noChangeAspect="1" noChangeArrowheads="1"/>
          </p:cNvPicPr>
          <p:nvPr/>
        </p:nvPicPr>
        <p:blipFill>
          <a:blip r:embed="rId6" cstate="screen"/>
          <a:srcRect/>
          <a:stretch>
            <a:fillRect/>
          </a:stretch>
        </p:blipFill>
        <p:spPr bwMode="auto">
          <a:xfrm>
            <a:off x="4694945" y="1956551"/>
            <a:ext cx="484736" cy="491317"/>
          </a:xfrm>
          <a:prstGeom prst="rect">
            <a:avLst/>
          </a:prstGeom>
          <a:noFill/>
          <a:ln w="9525">
            <a:noFill/>
            <a:miter lim="800000"/>
            <a:headEnd/>
            <a:tailEnd/>
          </a:ln>
        </p:spPr>
      </p:pic>
      <p:grpSp>
        <p:nvGrpSpPr>
          <p:cNvPr id="20" name="Group 19"/>
          <p:cNvGrpSpPr/>
          <p:nvPr/>
        </p:nvGrpSpPr>
        <p:grpSpPr>
          <a:xfrm>
            <a:off x="477674" y="4190062"/>
            <a:ext cx="1924334" cy="1665029"/>
            <a:chOff x="354842" y="4067031"/>
            <a:chExt cx="2552131" cy="2033517"/>
          </a:xfrm>
        </p:grpSpPr>
        <p:sp>
          <p:nvSpPr>
            <p:cNvPr id="29" name="Rounded Rectangle 28"/>
            <p:cNvSpPr/>
            <p:nvPr/>
          </p:nvSpPr>
          <p:spPr>
            <a:xfrm>
              <a:off x="354842" y="4067031"/>
              <a:ext cx="2552131" cy="2033517"/>
            </a:xfrm>
            <a:prstGeom prst="roundRect">
              <a:avLst/>
            </a:prstGeom>
            <a:ln w="57150">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pic>
          <p:nvPicPr>
            <p:cNvPr id="279554" name="Picture 2"/>
            <p:cNvPicPr>
              <a:picLocks noChangeAspect="1" noChangeArrowheads="1"/>
            </p:cNvPicPr>
            <p:nvPr/>
          </p:nvPicPr>
          <p:blipFill>
            <a:blip r:embed="rId7" cstate="screen">
              <a:duotone>
                <a:schemeClr val="accent2">
                  <a:shade val="45000"/>
                  <a:satMod val="135000"/>
                </a:schemeClr>
                <a:prstClr val="white"/>
              </a:duotone>
            </a:blip>
            <a:srcRect/>
            <a:stretch>
              <a:fillRect/>
            </a:stretch>
          </p:blipFill>
          <p:spPr bwMode="auto">
            <a:xfrm>
              <a:off x="614150" y="4599152"/>
              <a:ext cx="1978928" cy="1230145"/>
            </a:xfrm>
            <a:prstGeom prst="rect">
              <a:avLst/>
            </a:prstGeom>
            <a:noFill/>
            <a:ln w="9525">
              <a:noFill/>
              <a:miter lim="800000"/>
              <a:headEnd/>
              <a:tailEnd/>
            </a:ln>
          </p:spPr>
        </p:pic>
        <p:sp>
          <p:nvSpPr>
            <p:cNvPr id="26" name="TextBox 25"/>
            <p:cNvSpPr txBox="1"/>
            <p:nvPr/>
          </p:nvSpPr>
          <p:spPr>
            <a:xfrm>
              <a:off x="427240" y="4285396"/>
              <a:ext cx="2407328" cy="413479"/>
            </a:xfrm>
            <a:prstGeom prst="rect">
              <a:avLst/>
            </a:prstGeom>
            <a:noFill/>
          </p:spPr>
          <p:txBody>
            <a:bodyPr wrap="square" rtlCol="0">
              <a:spAutoFit/>
            </a:bodyPr>
            <a:lstStyle/>
            <a:p>
              <a:pPr algn="ctr"/>
              <a:r>
                <a:rPr lang="en-GB" sz="1600" dirty="0" smtClean="0"/>
                <a:t>Raw Audio</a:t>
              </a:r>
              <a:endParaRPr lang="en-GB" sz="1600" dirty="0"/>
            </a:p>
          </p:txBody>
        </p:sp>
      </p:grpSp>
      <p:sp>
        <p:nvSpPr>
          <p:cNvPr id="60" name="TextBox 59"/>
          <p:cNvSpPr txBox="1"/>
          <p:nvPr/>
        </p:nvSpPr>
        <p:spPr>
          <a:xfrm>
            <a:off x="2866031" y="1737544"/>
            <a:ext cx="1665027" cy="1200329"/>
          </a:xfrm>
          <a:prstGeom prst="rect">
            <a:avLst/>
          </a:prstGeom>
          <a:noFill/>
        </p:spPr>
        <p:txBody>
          <a:bodyPr wrap="square" rtlCol="0">
            <a:spAutoFit/>
          </a:bodyPr>
          <a:lstStyle/>
          <a:p>
            <a:pPr algn="ctr" eaLnBrk="0" hangingPunct="0"/>
            <a:r>
              <a:rPr lang="en-US" dirty="0" smtClean="0">
                <a:solidFill>
                  <a:schemeClr val="tx1">
                    <a:lumMod val="75000"/>
                    <a:lumOff val="25000"/>
                  </a:schemeClr>
                </a:solidFill>
              </a:rPr>
              <a:t>FPGA</a:t>
            </a:r>
            <a:br>
              <a:rPr lang="en-US" dirty="0" smtClean="0">
                <a:solidFill>
                  <a:schemeClr val="tx1">
                    <a:lumMod val="75000"/>
                    <a:lumOff val="25000"/>
                  </a:schemeClr>
                </a:solidFill>
              </a:rPr>
            </a:br>
            <a:r>
              <a:rPr lang="en-US" dirty="0" smtClean="0">
                <a:solidFill>
                  <a:schemeClr val="tx1">
                    <a:lumMod val="75000"/>
                    <a:lumOff val="25000"/>
                  </a:schemeClr>
                </a:solidFill>
              </a:rPr>
              <a:t>Processing</a:t>
            </a:r>
          </a:p>
          <a:p>
            <a:pPr algn="ctr" eaLnBrk="0" hangingPunct="0"/>
            <a:r>
              <a:rPr lang="en-US" dirty="0" smtClean="0">
                <a:solidFill>
                  <a:srgbClr val="0070C0"/>
                </a:solidFill>
              </a:rPr>
              <a:t>Filtering</a:t>
            </a:r>
          </a:p>
          <a:p>
            <a:endParaRPr lang="en-GB" dirty="0"/>
          </a:p>
        </p:txBody>
      </p:sp>
      <p:sp>
        <p:nvSpPr>
          <p:cNvPr id="61" name="TextBox 60"/>
          <p:cNvSpPr txBox="1"/>
          <p:nvPr/>
        </p:nvSpPr>
        <p:spPr>
          <a:xfrm>
            <a:off x="5008731" y="1779128"/>
            <a:ext cx="1665027" cy="1200329"/>
          </a:xfrm>
          <a:prstGeom prst="rect">
            <a:avLst/>
          </a:prstGeom>
          <a:noFill/>
        </p:spPr>
        <p:txBody>
          <a:bodyPr wrap="square" rtlCol="0">
            <a:spAutoFit/>
          </a:bodyPr>
          <a:lstStyle/>
          <a:p>
            <a:pPr algn="ctr" eaLnBrk="0" hangingPunct="0"/>
            <a:r>
              <a:rPr lang="en-US" dirty="0" smtClean="0">
                <a:solidFill>
                  <a:schemeClr val="tx1">
                    <a:lumMod val="75000"/>
                    <a:lumOff val="25000"/>
                  </a:schemeClr>
                </a:solidFill>
              </a:rPr>
              <a:t>Real Time Processing</a:t>
            </a:r>
          </a:p>
          <a:p>
            <a:pPr algn="ctr" eaLnBrk="0" hangingPunct="0"/>
            <a:r>
              <a:rPr lang="en-US" dirty="0" smtClean="0">
                <a:solidFill>
                  <a:srgbClr val="0070C0"/>
                </a:solidFill>
              </a:rPr>
              <a:t>FFT</a:t>
            </a:r>
          </a:p>
          <a:p>
            <a:endParaRPr lang="en-GB" dirty="0"/>
          </a:p>
        </p:txBody>
      </p:sp>
      <p:pic>
        <p:nvPicPr>
          <p:cNvPr id="280578" name="Picture 2"/>
          <p:cNvPicPr>
            <a:picLocks noChangeAspect="1" noChangeArrowheads="1"/>
          </p:cNvPicPr>
          <p:nvPr/>
        </p:nvPicPr>
        <p:blipFill>
          <a:blip r:embed="rId8" cstate="screen"/>
          <a:srcRect/>
          <a:stretch>
            <a:fillRect/>
          </a:stretch>
        </p:blipFill>
        <p:spPr bwMode="auto">
          <a:xfrm>
            <a:off x="3043238" y="2725835"/>
            <a:ext cx="828674" cy="1209671"/>
          </a:xfrm>
          <a:prstGeom prst="rect">
            <a:avLst/>
          </a:prstGeom>
          <a:noFill/>
          <a:ln w="9525">
            <a:noFill/>
            <a:miter lim="800000"/>
            <a:headEnd/>
            <a:tailEnd/>
          </a:ln>
        </p:spPr>
      </p:pic>
      <p:pic>
        <p:nvPicPr>
          <p:cNvPr id="280579" name="Picture 3"/>
          <p:cNvPicPr>
            <a:picLocks noChangeAspect="1" noChangeArrowheads="1"/>
          </p:cNvPicPr>
          <p:nvPr/>
        </p:nvPicPr>
        <p:blipFill>
          <a:blip r:embed="rId9" cstate="screen"/>
          <a:srcRect/>
          <a:stretch>
            <a:fillRect/>
          </a:stretch>
        </p:blipFill>
        <p:spPr bwMode="auto">
          <a:xfrm>
            <a:off x="4938713" y="2757478"/>
            <a:ext cx="1251715" cy="10572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46056"/>
            <a:ext cx="7435516" cy="1143000"/>
          </a:xfrm>
        </p:spPr>
        <p:txBody>
          <a:bodyPr>
            <a:normAutofit/>
          </a:bodyPr>
          <a:lstStyle/>
          <a:p>
            <a:pPr>
              <a:buNone/>
            </a:pPr>
            <a:r>
              <a:rPr lang="en-US" b="1" dirty="0" smtClean="0">
                <a:solidFill>
                  <a:srgbClr val="0070C0"/>
                </a:solidFill>
              </a:rPr>
              <a:t>Exercise 4 </a:t>
            </a:r>
          </a:p>
          <a:p>
            <a:pPr>
              <a:buNone/>
            </a:pPr>
            <a:r>
              <a:rPr lang="en-GB" b="1" dirty="0" smtClean="0"/>
              <a:t>Exploring the NI myRIO FPGA Shipping Personality </a:t>
            </a:r>
          </a:p>
        </p:txBody>
      </p:sp>
      <p:sp>
        <p:nvSpPr>
          <p:cNvPr id="19" name="Trapezoid 18"/>
          <p:cNvSpPr/>
          <p:nvPr/>
        </p:nvSpPr>
        <p:spPr>
          <a:xfrm rot="2700000">
            <a:off x="7393950" y="206790"/>
            <a:ext cx="2360652" cy="725714"/>
          </a:xfrm>
          <a:prstGeom prst="trapezoid">
            <a:avLst>
              <a:gd name="adj" fmla="val 99592"/>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Exercise</a:t>
            </a:r>
            <a:endParaRPr lang="en-US" b="1" dirty="0"/>
          </a:p>
        </p:txBody>
      </p:sp>
      <p:sp>
        <p:nvSpPr>
          <p:cNvPr id="8" name="Title 1"/>
          <p:cNvSpPr txBox="1">
            <a:spLocks/>
          </p:cNvSpPr>
          <p:nvPr/>
        </p:nvSpPr>
        <p:spPr>
          <a:xfrm>
            <a:off x="201168" y="54864"/>
            <a:ext cx="8170003" cy="964092"/>
          </a:xfrm>
          <a:prstGeom prst="rect">
            <a:avLst/>
          </a:prstGeom>
        </p:spPr>
        <p:txBody>
          <a:bodyPr vert="horz" lIns="91435" tIns="45717" rIns="91435" bIns="45717" rtlCol="0" anchor="ctr">
            <a:normAutofit/>
          </a:bodyPr>
          <a:lstStyle/>
          <a:p>
            <a:pPr marL="0" marR="0" lvl="0" indent="0" algn="l" defTabSz="457174"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100" normalizeH="0" baseline="0" noProof="0" dirty="0" smtClean="0">
                <a:ln>
                  <a:noFill/>
                </a:ln>
                <a:solidFill>
                  <a:schemeClr val="accent1"/>
                </a:solidFill>
                <a:effectLst/>
                <a:uLnTx/>
                <a:uFillTx/>
                <a:latin typeface="+mn-lt"/>
                <a:ea typeface="+mj-ea"/>
                <a:cs typeface="Arial"/>
              </a:rPr>
              <a:t>Your Turn.</a:t>
            </a:r>
            <a:endParaRPr kumimoji="0" lang="en-GB" sz="3200" b="0" i="0" u="none" strike="noStrike" kern="1200" cap="none" spc="-100" normalizeH="0" baseline="0" noProof="0" dirty="0">
              <a:ln>
                <a:noFill/>
              </a:ln>
              <a:solidFill>
                <a:schemeClr val="accent1"/>
              </a:solidFill>
              <a:effectLst/>
              <a:uLnTx/>
              <a:uFillTx/>
              <a:latin typeface="+mn-lt"/>
              <a:ea typeface="+mj-ea"/>
              <a:cs typeface="Arial"/>
            </a:endParaRPr>
          </a:p>
        </p:txBody>
      </p:sp>
      <p:pic>
        <p:nvPicPr>
          <p:cNvPr id="13" name="Picture 12"/>
          <p:cNvPicPr/>
          <p:nvPr/>
        </p:nvPicPr>
        <p:blipFill>
          <a:blip r:embed="rId3" cstate="screen"/>
          <a:srcRect/>
          <a:stretch>
            <a:fillRect/>
          </a:stretch>
        </p:blipFill>
        <p:spPr bwMode="auto">
          <a:xfrm>
            <a:off x="1752600" y="2860506"/>
            <a:ext cx="5124450" cy="3238500"/>
          </a:xfrm>
          <a:prstGeom prst="rect">
            <a:avLst/>
          </a:prstGeom>
          <a:noFill/>
          <a:ln w="9525">
            <a:noFill/>
            <a:miter lim="800000"/>
            <a:headEnd/>
            <a:tailEnd/>
          </a:ln>
        </p:spPr>
      </p:pic>
    </p:spTree>
    <p:extLst>
      <p:ext uri="{BB962C8B-B14F-4D97-AF65-F5344CB8AC3E}">
        <p14:creationId xmlns="" xmlns:p14="http://schemas.microsoft.com/office/powerpoint/2010/main" val="310353688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Resources and Next Steps</a:t>
            </a:r>
            <a:endParaRPr lang="en-US" dirty="0"/>
          </a:p>
        </p:txBody>
      </p:sp>
      <p:sp>
        <p:nvSpPr>
          <p:cNvPr id="5" name="Subtitle 4"/>
          <p:cNvSpPr>
            <a:spLocks noGrp="1"/>
          </p:cNvSpPr>
          <p:nvPr>
            <p:ph type="subTitle" idx="1"/>
          </p:nvPr>
        </p:nvSpPr>
        <p:spPr/>
        <p:txBody>
          <a:bodyPr/>
          <a:lstStyle/>
          <a:p>
            <a:endParaRPr lang="en-US" dirty="0"/>
          </a:p>
        </p:txBody>
      </p:sp>
      <p:sp>
        <p:nvSpPr>
          <p:cNvPr id="6" name="TextBox 5"/>
          <p:cNvSpPr txBox="1"/>
          <p:nvPr/>
        </p:nvSpPr>
        <p:spPr>
          <a:xfrm>
            <a:off x="345187" y="6477000"/>
            <a:ext cx="1864613" cy="276999"/>
          </a:xfrm>
          <a:prstGeom prst="rect">
            <a:avLst/>
          </a:prstGeom>
          <a:noFill/>
        </p:spPr>
        <p:txBody>
          <a:bodyPr wrap="none" rtlCol="0">
            <a:spAutoFit/>
          </a:bodyPr>
          <a:lstStyle/>
          <a:p>
            <a:r>
              <a:rPr lang="en-US" sz="1200" dirty="0" smtClean="0"/>
              <a:t>ni.com/students/learn-</a:t>
            </a:r>
            <a:r>
              <a:rPr lang="en-US" sz="1200" dirty="0" err="1" smtClean="0"/>
              <a:t>rio</a:t>
            </a:r>
            <a:endParaRPr lang="en-US" sz="1200" dirty="0"/>
          </a:p>
        </p:txBody>
      </p:sp>
    </p:spTree>
    <p:extLst>
      <p:ext uri="{BB962C8B-B14F-4D97-AF65-F5344CB8AC3E}">
        <p14:creationId xmlns="" xmlns:p14="http://schemas.microsoft.com/office/powerpoint/2010/main" val="710239198"/>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p:cNvSpPr>
            <a:spLocks noGrp="1"/>
          </p:cNvSpPr>
          <p:nvPr>
            <p:ph type="title"/>
          </p:nvPr>
        </p:nvSpPr>
        <p:spPr/>
        <p:txBody>
          <a:bodyPr>
            <a:normAutofit/>
          </a:bodyPr>
          <a:lstStyle/>
          <a:p>
            <a:pPr algn="l"/>
            <a:r>
              <a:rPr lang="en-US" sz="3600" dirty="0" smtClean="0">
                <a:solidFill>
                  <a:srgbClr val="FFC000"/>
                </a:solidFill>
                <a:latin typeface="Univers Com 45 Light" pitchFamily="34" charset="0"/>
              </a:rPr>
              <a:t>NI myRIO </a:t>
            </a:r>
            <a:r>
              <a:rPr lang="en-US" sz="3600" dirty="0" smtClean="0">
                <a:solidFill>
                  <a:srgbClr val="FFBB00"/>
                </a:solidFill>
                <a:latin typeface="Univers Com 45 Light" pitchFamily="34" charset="0"/>
              </a:rPr>
              <a:t>Kits | </a:t>
            </a:r>
            <a:r>
              <a:rPr lang="en-US" sz="3600" dirty="0" smtClean="0">
                <a:latin typeface="Univers Com 45 Light" pitchFamily="34" charset="0"/>
              </a:rPr>
              <a:t>ni.com/</a:t>
            </a:r>
            <a:r>
              <a:rPr lang="en-US" sz="3600" dirty="0" err="1" smtClean="0">
                <a:latin typeface="Univers Com 45 Light" pitchFamily="34" charset="0"/>
              </a:rPr>
              <a:t>myrio</a:t>
            </a:r>
            <a:endParaRPr lang="en-US" sz="3600" dirty="0">
              <a:solidFill>
                <a:srgbClr val="FFBB00"/>
              </a:solidFill>
              <a:latin typeface="Univers Com 45 Light" pitchFamily="34" charset="0"/>
            </a:endParaRPr>
          </a:p>
        </p:txBody>
      </p:sp>
      <p:pic>
        <p:nvPicPr>
          <p:cNvPr id="11" name="Picture 10" descr="Starter.jpg"/>
          <p:cNvPicPr>
            <a:picLocks noChangeAspect="1"/>
          </p:cNvPicPr>
          <p:nvPr/>
        </p:nvPicPr>
        <p:blipFill>
          <a:blip r:embed="rId3" cstate="screen"/>
          <a:stretch>
            <a:fillRect/>
          </a:stretch>
        </p:blipFill>
        <p:spPr>
          <a:xfrm>
            <a:off x="179997" y="1183660"/>
            <a:ext cx="2715603" cy="1874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descr="Mechatronics.jpg"/>
          <p:cNvPicPr>
            <a:picLocks noChangeAspect="1"/>
          </p:cNvPicPr>
          <p:nvPr/>
        </p:nvPicPr>
        <p:blipFill>
          <a:blip r:embed="rId4" cstate="screen"/>
          <a:stretch>
            <a:fillRect/>
          </a:stretch>
        </p:blipFill>
        <p:spPr>
          <a:xfrm>
            <a:off x="3176016" y="1204081"/>
            <a:ext cx="2816352" cy="18540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12" descr="Embedded.jpg"/>
          <p:cNvPicPr>
            <a:picLocks noChangeAspect="1"/>
          </p:cNvPicPr>
          <p:nvPr/>
        </p:nvPicPr>
        <p:blipFill>
          <a:blip r:embed="rId5" cstate="screen"/>
          <a:srcRect/>
          <a:stretch>
            <a:fillRect/>
          </a:stretch>
        </p:blipFill>
        <p:spPr>
          <a:xfrm>
            <a:off x="6248400" y="1229380"/>
            <a:ext cx="28194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p:cNvSpPr txBox="1"/>
          <p:nvPr/>
        </p:nvSpPr>
        <p:spPr>
          <a:xfrm>
            <a:off x="381000" y="3153430"/>
            <a:ext cx="2286000" cy="523220"/>
          </a:xfrm>
          <a:prstGeom prst="rect">
            <a:avLst/>
          </a:prstGeom>
          <a:noFill/>
        </p:spPr>
        <p:txBody>
          <a:bodyPr wrap="square" rtlCol="0">
            <a:spAutoFit/>
          </a:bodyPr>
          <a:lstStyle/>
          <a:p>
            <a:pPr algn="ctr" defTabSz="457200"/>
            <a:r>
              <a:rPr lang="en-US" sz="2800" dirty="0" smtClean="0">
                <a:solidFill>
                  <a:srgbClr val="FFC000"/>
                </a:solidFill>
                <a:latin typeface="Univers Com 45 Light" pitchFamily="34" charset="0"/>
              </a:rPr>
              <a:t>Starter</a:t>
            </a:r>
            <a:endParaRPr lang="en-US" sz="2800" dirty="0">
              <a:solidFill>
                <a:srgbClr val="FFC000"/>
              </a:solidFill>
              <a:latin typeface="Univers Com 45 Light" pitchFamily="34" charset="0"/>
            </a:endParaRPr>
          </a:p>
        </p:txBody>
      </p:sp>
      <p:sp>
        <p:nvSpPr>
          <p:cNvPr id="16" name="TextBox 15"/>
          <p:cNvSpPr txBox="1"/>
          <p:nvPr/>
        </p:nvSpPr>
        <p:spPr>
          <a:xfrm>
            <a:off x="6629400" y="3153430"/>
            <a:ext cx="2286000" cy="523220"/>
          </a:xfrm>
          <a:prstGeom prst="rect">
            <a:avLst/>
          </a:prstGeom>
          <a:noFill/>
        </p:spPr>
        <p:txBody>
          <a:bodyPr wrap="square" rtlCol="0">
            <a:spAutoFit/>
          </a:bodyPr>
          <a:lstStyle/>
          <a:p>
            <a:pPr algn="ctr" defTabSz="457200"/>
            <a:r>
              <a:rPr lang="en-US" sz="2800" dirty="0" smtClean="0">
                <a:solidFill>
                  <a:srgbClr val="FFC000"/>
                </a:solidFill>
                <a:latin typeface="Univers Com 45 Light" pitchFamily="34" charset="0"/>
              </a:rPr>
              <a:t>Embedded</a:t>
            </a:r>
            <a:endParaRPr lang="en-US" sz="2800" dirty="0">
              <a:solidFill>
                <a:srgbClr val="FFC000"/>
              </a:solidFill>
              <a:latin typeface="Univers Com 45 Light" pitchFamily="34" charset="0"/>
            </a:endParaRPr>
          </a:p>
        </p:txBody>
      </p:sp>
      <p:sp>
        <p:nvSpPr>
          <p:cNvPr id="17" name="TextBox 16"/>
          <p:cNvSpPr txBox="1"/>
          <p:nvPr/>
        </p:nvSpPr>
        <p:spPr>
          <a:xfrm>
            <a:off x="3314700" y="3153430"/>
            <a:ext cx="2514600" cy="523220"/>
          </a:xfrm>
          <a:prstGeom prst="rect">
            <a:avLst/>
          </a:prstGeom>
          <a:noFill/>
        </p:spPr>
        <p:txBody>
          <a:bodyPr wrap="square" rtlCol="0">
            <a:spAutoFit/>
          </a:bodyPr>
          <a:lstStyle/>
          <a:p>
            <a:pPr algn="ctr" defTabSz="457200"/>
            <a:r>
              <a:rPr lang="en-US" sz="2800" dirty="0" smtClean="0">
                <a:solidFill>
                  <a:srgbClr val="FFC000"/>
                </a:solidFill>
                <a:latin typeface="Univers Com 45 Light" pitchFamily="34" charset="0"/>
              </a:rPr>
              <a:t>Mechatronics</a:t>
            </a:r>
            <a:endParaRPr lang="en-US" sz="2800" dirty="0">
              <a:solidFill>
                <a:srgbClr val="FFC000"/>
              </a:solidFill>
              <a:latin typeface="Univers Com 45 Light" pitchFamily="34" charset="0"/>
            </a:endParaRPr>
          </a:p>
        </p:txBody>
      </p:sp>
      <p:sp>
        <p:nvSpPr>
          <p:cNvPr id="10" name="TextBox 9"/>
          <p:cNvSpPr txBox="1"/>
          <p:nvPr/>
        </p:nvSpPr>
        <p:spPr>
          <a:xfrm>
            <a:off x="304800" y="3752850"/>
            <a:ext cx="2438400" cy="2585323"/>
          </a:xfrm>
          <a:prstGeom prst="rect">
            <a:avLst/>
          </a:prstGeom>
          <a:noFill/>
        </p:spPr>
        <p:txBody>
          <a:bodyPr wrap="square" rtlCol="0">
            <a:spAutoFit/>
          </a:bodyPr>
          <a:lstStyle/>
          <a:p>
            <a:pPr algn="ctr" defTabSz="457200"/>
            <a:r>
              <a:rPr lang="en-US" dirty="0" smtClean="0">
                <a:latin typeface="Univers Com 45 Light" pitchFamily="34" charset="0"/>
              </a:rPr>
              <a:t>LEDs &amp; switches</a:t>
            </a:r>
          </a:p>
          <a:p>
            <a:pPr algn="ctr" defTabSz="457200"/>
            <a:r>
              <a:rPr lang="en-US" dirty="0" smtClean="0">
                <a:latin typeface="Univers Com 45 Light" pitchFamily="34" charset="0"/>
              </a:rPr>
              <a:t>7-segment display</a:t>
            </a:r>
          </a:p>
          <a:p>
            <a:pPr algn="ctr" defTabSz="457200"/>
            <a:r>
              <a:rPr lang="en-US" dirty="0" smtClean="0">
                <a:latin typeface="Univers Com 45 Light" pitchFamily="34" charset="0"/>
              </a:rPr>
              <a:t>Potentiometer</a:t>
            </a:r>
          </a:p>
          <a:p>
            <a:pPr algn="ctr" defTabSz="457200"/>
            <a:r>
              <a:rPr lang="en-US" dirty="0" err="1" smtClean="0">
                <a:latin typeface="Univers Com 45 Light" pitchFamily="34" charset="0"/>
              </a:rPr>
              <a:t>Thermistor</a:t>
            </a:r>
            <a:r>
              <a:rPr lang="en-US" dirty="0" smtClean="0">
                <a:latin typeface="Univers Com 45 Light" pitchFamily="34" charset="0"/>
              </a:rPr>
              <a:t> </a:t>
            </a:r>
          </a:p>
          <a:p>
            <a:pPr algn="ctr" defTabSz="457200"/>
            <a:r>
              <a:rPr lang="en-US" dirty="0" smtClean="0">
                <a:latin typeface="Univers Com 45 Light" pitchFamily="34" charset="0"/>
              </a:rPr>
              <a:t>Photo resistor</a:t>
            </a:r>
          </a:p>
          <a:p>
            <a:pPr algn="ctr" defTabSz="457200"/>
            <a:r>
              <a:rPr lang="en-US" dirty="0" smtClean="0">
                <a:latin typeface="Univers Com 45 Light" pitchFamily="34" charset="0"/>
              </a:rPr>
              <a:t>Hall effect</a:t>
            </a:r>
          </a:p>
          <a:p>
            <a:pPr algn="ctr" defTabSz="457200"/>
            <a:r>
              <a:rPr lang="en-US" dirty="0" smtClean="0">
                <a:latin typeface="Univers Com 45 Light" pitchFamily="34" charset="0"/>
              </a:rPr>
              <a:t>Microphone/Speaker</a:t>
            </a:r>
          </a:p>
          <a:p>
            <a:pPr algn="ctr" defTabSz="457200"/>
            <a:r>
              <a:rPr lang="en-US" dirty="0" smtClean="0">
                <a:latin typeface="Univers Com 45 Light" pitchFamily="34" charset="0"/>
              </a:rPr>
              <a:t>Battery holder</a:t>
            </a:r>
          </a:p>
          <a:p>
            <a:pPr algn="ctr" defTabSz="457200"/>
            <a:r>
              <a:rPr lang="en-US" dirty="0" smtClean="0">
                <a:latin typeface="Univers Com 45 Light" pitchFamily="34" charset="0"/>
              </a:rPr>
              <a:t>DC motor</a:t>
            </a:r>
            <a:endParaRPr lang="en-US" dirty="0">
              <a:latin typeface="Univers Com 45 Light" pitchFamily="34" charset="0"/>
            </a:endParaRPr>
          </a:p>
        </p:txBody>
      </p:sp>
      <p:sp>
        <p:nvSpPr>
          <p:cNvPr id="14" name="TextBox 13"/>
          <p:cNvSpPr txBox="1"/>
          <p:nvPr/>
        </p:nvSpPr>
        <p:spPr>
          <a:xfrm>
            <a:off x="3038475" y="3733800"/>
            <a:ext cx="3067050" cy="2585323"/>
          </a:xfrm>
          <a:prstGeom prst="rect">
            <a:avLst/>
          </a:prstGeom>
          <a:noFill/>
        </p:spPr>
        <p:txBody>
          <a:bodyPr wrap="square" rtlCol="0">
            <a:spAutoFit/>
          </a:bodyPr>
          <a:lstStyle/>
          <a:p>
            <a:pPr algn="ctr" defTabSz="457200"/>
            <a:r>
              <a:rPr lang="en-US" dirty="0" smtClean="0">
                <a:latin typeface="Univers Com 45 Light" pitchFamily="34" charset="0"/>
              </a:rPr>
              <a:t>DC gear motors/encoders</a:t>
            </a:r>
            <a:br>
              <a:rPr lang="en-US" dirty="0" smtClean="0">
                <a:latin typeface="Univers Com 45 Light" pitchFamily="34" charset="0"/>
              </a:rPr>
            </a:br>
            <a:r>
              <a:rPr lang="en-US" dirty="0" smtClean="0">
                <a:latin typeface="Univers Com 45 Light" pitchFamily="34" charset="0"/>
              </a:rPr>
              <a:t>H-bridge driver</a:t>
            </a:r>
            <a:br>
              <a:rPr lang="en-US" dirty="0" smtClean="0">
                <a:latin typeface="Univers Com 45 Light" pitchFamily="34" charset="0"/>
              </a:rPr>
            </a:br>
            <a:r>
              <a:rPr lang="en-US" dirty="0" smtClean="0">
                <a:latin typeface="Univers Com 45 Light" pitchFamily="34" charset="0"/>
              </a:rPr>
              <a:t>Accelerometer</a:t>
            </a:r>
            <a:br>
              <a:rPr lang="en-US" dirty="0" smtClean="0">
                <a:latin typeface="Univers Com 45 Light" pitchFamily="34" charset="0"/>
              </a:rPr>
            </a:br>
            <a:r>
              <a:rPr lang="en-US" dirty="0" smtClean="0">
                <a:latin typeface="Univers Com 45 Light" pitchFamily="34" charset="0"/>
              </a:rPr>
              <a:t>Triple-axis gyro</a:t>
            </a:r>
            <a:br>
              <a:rPr lang="en-US" dirty="0" smtClean="0">
                <a:latin typeface="Univers Com 45 Light" pitchFamily="34" charset="0"/>
              </a:rPr>
            </a:br>
            <a:r>
              <a:rPr lang="en-US" dirty="0" smtClean="0">
                <a:latin typeface="Univers Com 45 Light" pitchFamily="34" charset="0"/>
              </a:rPr>
              <a:t>Infrared proximity sensor</a:t>
            </a:r>
            <a:br>
              <a:rPr lang="en-US" dirty="0" smtClean="0">
                <a:latin typeface="Univers Com 45 Light" pitchFamily="34" charset="0"/>
              </a:rPr>
            </a:br>
            <a:r>
              <a:rPr lang="en-US" dirty="0" smtClean="0">
                <a:latin typeface="Univers Com 45 Light" pitchFamily="34" charset="0"/>
              </a:rPr>
              <a:t>Ambient light sensor</a:t>
            </a:r>
            <a:br>
              <a:rPr lang="en-US" dirty="0" smtClean="0">
                <a:latin typeface="Univers Com 45 Light" pitchFamily="34" charset="0"/>
              </a:rPr>
            </a:br>
            <a:r>
              <a:rPr lang="en-US" dirty="0" smtClean="0">
                <a:latin typeface="Univers Com 45 Light" pitchFamily="34" charset="0"/>
              </a:rPr>
              <a:t>Ultrasonic range finder</a:t>
            </a:r>
            <a:br>
              <a:rPr lang="en-US" dirty="0" smtClean="0">
                <a:latin typeface="Univers Com 45 Light" pitchFamily="34" charset="0"/>
              </a:rPr>
            </a:br>
            <a:r>
              <a:rPr lang="en-US" dirty="0" smtClean="0">
                <a:latin typeface="Univers Com 45 Light" pitchFamily="34" charset="0"/>
              </a:rPr>
              <a:t>Compass</a:t>
            </a:r>
            <a:br>
              <a:rPr lang="en-US" dirty="0" smtClean="0">
                <a:latin typeface="Univers Com 45 Light" pitchFamily="34" charset="0"/>
              </a:rPr>
            </a:br>
            <a:r>
              <a:rPr lang="en-US" dirty="0" smtClean="0">
                <a:latin typeface="Univers Com 45 Light" pitchFamily="34" charset="0"/>
              </a:rPr>
              <a:t>Hobby servo motors </a:t>
            </a:r>
            <a:endParaRPr lang="en-US" dirty="0">
              <a:latin typeface="Univers Com 45 Light" pitchFamily="34" charset="0"/>
            </a:endParaRPr>
          </a:p>
        </p:txBody>
      </p:sp>
      <p:sp>
        <p:nvSpPr>
          <p:cNvPr id="18" name="TextBox 17"/>
          <p:cNvSpPr txBox="1"/>
          <p:nvPr/>
        </p:nvSpPr>
        <p:spPr>
          <a:xfrm>
            <a:off x="6248400" y="3752850"/>
            <a:ext cx="3124200" cy="2031325"/>
          </a:xfrm>
          <a:prstGeom prst="rect">
            <a:avLst/>
          </a:prstGeom>
          <a:noFill/>
        </p:spPr>
        <p:txBody>
          <a:bodyPr wrap="square" rtlCol="0">
            <a:spAutoFit/>
          </a:bodyPr>
          <a:lstStyle/>
          <a:p>
            <a:pPr algn="ctr" defTabSz="457200"/>
            <a:r>
              <a:rPr lang="en-US" dirty="0" smtClean="0">
                <a:latin typeface="Univers Com 45 Light" pitchFamily="34" charset="0"/>
              </a:rPr>
              <a:t>RFID reader kit</a:t>
            </a:r>
            <a:br>
              <a:rPr lang="en-US" dirty="0" smtClean="0">
                <a:latin typeface="Univers Com 45 Light" pitchFamily="34" charset="0"/>
              </a:rPr>
            </a:br>
            <a:r>
              <a:rPr lang="en-US" dirty="0" smtClean="0">
                <a:latin typeface="Univers Com 45 Light" pitchFamily="34" charset="0"/>
              </a:rPr>
              <a:t>Numeric keypad</a:t>
            </a:r>
            <a:br>
              <a:rPr lang="en-US" dirty="0" smtClean="0">
                <a:latin typeface="Univers Com 45 Light" pitchFamily="34" charset="0"/>
              </a:rPr>
            </a:br>
            <a:r>
              <a:rPr lang="en-US" dirty="0" smtClean="0">
                <a:latin typeface="Univers Com 45 Light" pitchFamily="34" charset="0"/>
              </a:rPr>
              <a:t>LED matrix</a:t>
            </a:r>
            <a:br>
              <a:rPr lang="en-US" dirty="0" smtClean="0">
                <a:latin typeface="Univers Com 45 Light" pitchFamily="34" charset="0"/>
              </a:rPr>
            </a:br>
            <a:r>
              <a:rPr lang="en-US" dirty="0" smtClean="0">
                <a:latin typeface="Univers Com 45 Light" pitchFamily="34" charset="0"/>
              </a:rPr>
              <a:t>Digital potentiometer</a:t>
            </a:r>
            <a:br>
              <a:rPr lang="en-US" dirty="0" smtClean="0">
                <a:latin typeface="Univers Com 45 Light" pitchFamily="34" charset="0"/>
              </a:rPr>
            </a:br>
            <a:r>
              <a:rPr lang="en-US" dirty="0" smtClean="0">
                <a:latin typeface="Univers Com 45 Light" pitchFamily="34" charset="0"/>
              </a:rPr>
              <a:t>Character LCD </a:t>
            </a:r>
          </a:p>
          <a:p>
            <a:pPr algn="ctr" defTabSz="457200"/>
            <a:r>
              <a:rPr lang="en-US" dirty="0" smtClean="0">
                <a:latin typeface="Univers Com 45 Light" pitchFamily="34" charset="0"/>
              </a:rPr>
              <a:t>Digital temp sensor</a:t>
            </a:r>
            <a:br>
              <a:rPr lang="en-US" dirty="0" smtClean="0">
                <a:latin typeface="Univers Com 45 Light" pitchFamily="34" charset="0"/>
              </a:rPr>
            </a:br>
            <a:r>
              <a:rPr lang="en-US" dirty="0" smtClean="0">
                <a:latin typeface="Univers Com 45 Light" pitchFamily="34" charset="0"/>
              </a:rPr>
              <a:t>EEPROM</a:t>
            </a:r>
            <a:endParaRPr lang="en-US" dirty="0">
              <a:latin typeface="Univers Com 45 Light" pitchFamily="34" charset="0"/>
            </a:endParaRPr>
          </a:p>
        </p:txBody>
      </p:sp>
    </p:spTree>
    <p:extLst>
      <p:ext uri="{BB962C8B-B14F-4D97-AF65-F5344CB8AC3E}">
        <p14:creationId xmlns:p14="http://schemas.microsoft.com/office/powerpoint/2010/main" xmlns="" val="412349777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C000"/>
                </a:solidFill>
                <a:latin typeface="Univers Com 45 Light" pitchFamily="34" charset="0"/>
              </a:rPr>
              <a:t>NI myRIO | </a:t>
            </a:r>
            <a:r>
              <a:rPr lang="en-US" sz="3600" dirty="0" smtClean="0">
                <a:latin typeface="Univers Com 45 Light" pitchFamily="34" charset="0"/>
              </a:rPr>
              <a:t>Courseware</a:t>
            </a:r>
            <a:endParaRPr lang="en-US" sz="3600" dirty="0">
              <a:latin typeface="Univers Com 45 Light" pitchFamily="34" charset="0"/>
            </a:endParaRPr>
          </a:p>
        </p:txBody>
      </p:sp>
      <p:pic>
        <p:nvPicPr>
          <p:cNvPr id="1026" name="Picture 2"/>
          <p:cNvPicPr>
            <a:picLocks noChangeAspect="1" noChangeArrowheads="1"/>
          </p:cNvPicPr>
          <p:nvPr/>
        </p:nvPicPr>
        <p:blipFill>
          <a:blip r:embed="rId3" cstate="screen"/>
          <a:srcRect/>
          <a:stretch>
            <a:fillRect/>
          </a:stretch>
        </p:blipFill>
        <p:spPr bwMode="auto">
          <a:xfrm>
            <a:off x="5791200" y="1600200"/>
            <a:ext cx="3197917" cy="3133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4" cstate="screen"/>
          <a:srcRect/>
          <a:stretch>
            <a:fillRect/>
          </a:stretch>
        </p:blipFill>
        <p:spPr bwMode="auto">
          <a:xfrm>
            <a:off x="4572000" y="3505200"/>
            <a:ext cx="2861671" cy="27791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Content Placeholder 7" descr="project essentials guide cover.png"/>
          <p:cNvPicPr>
            <a:picLocks noGrp="1" noChangeAspect="1"/>
          </p:cNvPicPr>
          <p:nvPr>
            <p:ph idx="1"/>
          </p:nvPr>
        </p:nvPicPr>
        <p:blipFill>
          <a:blip r:embed="rId5" cstate="screen"/>
          <a:srcRect/>
          <a:stretch>
            <a:fillRect/>
          </a:stretch>
        </p:blipFill>
        <p:spPr>
          <a:xfrm>
            <a:off x="533400" y="1600200"/>
            <a:ext cx="3352800" cy="4343400"/>
          </a:xfrm>
          <a:prstGeom prst="roundRect">
            <a:avLst>
              <a:gd name="adj" fmla="val 972"/>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xmlns="" val="419038684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descr="myRIO flat front image.jpg"/>
          <p:cNvPicPr>
            <a:picLocks noChangeAspect="1"/>
          </p:cNvPicPr>
          <p:nvPr/>
        </p:nvPicPr>
        <p:blipFill>
          <a:blip r:embed="rId3" cstate="screen"/>
          <a:srcRect/>
          <a:stretch>
            <a:fillRect/>
          </a:stretch>
        </p:blipFill>
        <p:spPr>
          <a:xfrm>
            <a:off x="1" y="699928"/>
            <a:ext cx="4536376" cy="5700872"/>
          </a:xfrm>
          <a:prstGeom prst="rect">
            <a:avLst/>
          </a:prstGeom>
        </p:spPr>
      </p:pic>
      <p:sp>
        <p:nvSpPr>
          <p:cNvPr id="2" name="Title 1"/>
          <p:cNvSpPr>
            <a:spLocks noGrp="1"/>
          </p:cNvSpPr>
          <p:nvPr>
            <p:ph type="title"/>
          </p:nvPr>
        </p:nvSpPr>
        <p:spPr/>
        <p:txBody>
          <a:bodyPr/>
          <a:lstStyle/>
          <a:p>
            <a:r>
              <a:rPr lang="en-US" dirty="0" smtClean="0"/>
              <a:t>NI myRIO Product Overview: Front View</a:t>
            </a:r>
            <a:endParaRPr lang="en-US" dirty="0"/>
          </a:p>
        </p:txBody>
      </p:sp>
      <p:cxnSp>
        <p:nvCxnSpPr>
          <p:cNvPr id="6" name="Straight Connector 5"/>
          <p:cNvCxnSpPr>
            <a:stCxn id="8" idx="3"/>
            <a:endCxn id="7" idx="1"/>
          </p:cNvCxnSpPr>
          <p:nvPr/>
        </p:nvCxnSpPr>
        <p:spPr>
          <a:xfrm>
            <a:off x="2772698" y="3873909"/>
            <a:ext cx="1951702" cy="1218"/>
          </a:xfrm>
          <a:prstGeom prst="line">
            <a:avLst/>
          </a:prstGeom>
        </p:spPr>
        <p:style>
          <a:lnRef idx="2">
            <a:schemeClr val="accent5"/>
          </a:lnRef>
          <a:fillRef idx="0">
            <a:schemeClr val="accent5"/>
          </a:fillRef>
          <a:effectRef idx="1">
            <a:schemeClr val="accent5"/>
          </a:effectRef>
          <a:fontRef idx="minor">
            <a:schemeClr val="tx1"/>
          </a:fontRef>
        </p:style>
      </p:cxnSp>
      <p:sp>
        <p:nvSpPr>
          <p:cNvPr id="7" name="TextBox 6"/>
          <p:cNvSpPr txBox="1"/>
          <p:nvPr/>
        </p:nvSpPr>
        <p:spPr>
          <a:xfrm>
            <a:off x="4724400" y="3521184"/>
            <a:ext cx="4419600" cy="707886"/>
          </a:xfrm>
          <a:prstGeom prst="rect">
            <a:avLst/>
          </a:prstGeom>
          <a:noFill/>
        </p:spPr>
        <p:txBody>
          <a:bodyPr wrap="square" rtlCol="0">
            <a:spAutoFit/>
          </a:bodyPr>
          <a:lstStyle/>
          <a:p>
            <a:pPr defTabSz="457174"/>
            <a:r>
              <a:rPr lang="en-US" sz="4000" dirty="0" smtClean="0">
                <a:solidFill>
                  <a:prstClr val="black"/>
                </a:solidFill>
              </a:rPr>
              <a:t>XILINX </a:t>
            </a:r>
            <a:r>
              <a:rPr lang="en-US" sz="4000" dirty="0" err="1" smtClean="0">
                <a:solidFill>
                  <a:prstClr val="black"/>
                </a:solidFill>
              </a:rPr>
              <a:t>Zynq</a:t>
            </a:r>
            <a:r>
              <a:rPr lang="en-US" sz="4000" dirty="0" smtClean="0">
                <a:solidFill>
                  <a:prstClr val="black"/>
                </a:solidFill>
              </a:rPr>
              <a:t> </a:t>
            </a:r>
            <a:r>
              <a:rPr lang="en-US" sz="4000" dirty="0" err="1" smtClean="0">
                <a:solidFill>
                  <a:prstClr val="black"/>
                </a:solidFill>
              </a:rPr>
              <a:t>SoC</a:t>
            </a:r>
            <a:endParaRPr lang="en-US" sz="4000" dirty="0">
              <a:solidFill>
                <a:prstClr val="black"/>
              </a:solidFill>
            </a:endParaRPr>
          </a:p>
        </p:txBody>
      </p:sp>
      <p:sp>
        <p:nvSpPr>
          <p:cNvPr id="8" name="Rounded Rectangle 7"/>
          <p:cNvSpPr/>
          <p:nvPr/>
        </p:nvSpPr>
        <p:spPr>
          <a:xfrm>
            <a:off x="1858298" y="3436373"/>
            <a:ext cx="914400" cy="875071"/>
          </a:xfrm>
          <a:prstGeom prst="roundRect">
            <a:avLst/>
          </a:prstGeom>
          <a:solidFill>
            <a:schemeClr val="tx2">
              <a:lumMod val="60000"/>
              <a:lumOff val="40000"/>
              <a:alpha val="48000"/>
            </a:schemeClr>
          </a:solidFill>
          <a:ln w="28575">
            <a:solidFill>
              <a:schemeClr val="tx2">
                <a:lumMod val="60000"/>
                <a:lumOff val="4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 Support for NI myRIO – ni.com/myrio/c-support</a:t>
            </a:r>
            <a:endParaRPr lang="en-US"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cstate="screen"/>
          <a:srcRect/>
          <a:stretch>
            <a:fillRect/>
          </a:stretch>
        </p:blipFill>
        <p:spPr bwMode="auto">
          <a:xfrm>
            <a:off x="355614" y="915987"/>
            <a:ext cx="8428566" cy="5137680"/>
          </a:xfrm>
          <a:prstGeom prst="rect">
            <a:avLst/>
          </a:prstGeom>
          <a:noFill/>
          <a:ln w="3175">
            <a:solidFill>
              <a:schemeClr val="tx1"/>
            </a:solidFill>
            <a:miter lim="800000"/>
            <a:headEnd/>
            <a:tailEnd/>
          </a:ln>
        </p:spPr>
      </p:pic>
      <p:sp>
        <p:nvSpPr>
          <p:cNvPr id="6" name="Rounded Rectangle 5"/>
          <p:cNvSpPr/>
          <p:nvPr/>
        </p:nvSpPr>
        <p:spPr>
          <a:xfrm>
            <a:off x="4652387" y="2120202"/>
            <a:ext cx="4330839" cy="3416440"/>
          </a:xfrm>
          <a:prstGeom prst="roundRect">
            <a:avLst>
              <a:gd name="adj" fmla="val 10894"/>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4963886" y="2848080"/>
            <a:ext cx="3828422" cy="1938992"/>
          </a:xfrm>
          <a:prstGeom prst="rect">
            <a:avLst/>
          </a:prstGeom>
          <a:noFill/>
        </p:spPr>
        <p:txBody>
          <a:bodyPr wrap="square" rtlCol="0">
            <a:spAutoFit/>
          </a:bodyPr>
          <a:lstStyle/>
          <a:p>
            <a:pPr>
              <a:buFont typeface="Arial" pitchFamily="34" charset="0"/>
              <a:buChar char="•"/>
            </a:pPr>
            <a:r>
              <a:rPr lang="en-US" sz="2400" dirty="0" smtClean="0">
                <a:solidFill>
                  <a:schemeClr val="bg1"/>
                </a:solidFill>
              </a:rPr>
              <a:t>Processor Programming</a:t>
            </a:r>
          </a:p>
          <a:p>
            <a:pPr>
              <a:buFont typeface="Arial" pitchFamily="34" charset="0"/>
              <a:buChar char="•"/>
            </a:pPr>
            <a:r>
              <a:rPr lang="en-US" sz="2400" dirty="0" smtClean="0">
                <a:solidFill>
                  <a:schemeClr val="bg1"/>
                </a:solidFill>
              </a:rPr>
              <a:t>Eclipse IDE</a:t>
            </a:r>
          </a:p>
          <a:p>
            <a:pPr>
              <a:buFont typeface="Arial" pitchFamily="34" charset="0"/>
              <a:buChar char="•"/>
            </a:pPr>
            <a:r>
              <a:rPr lang="en-US" sz="2400" dirty="0" smtClean="0">
                <a:solidFill>
                  <a:schemeClr val="bg1"/>
                </a:solidFill>
              </a:rPr>
              <a:t>C/C++ Support</a:t>
            </a:r>
          </a:p>
          <a:p>
            <a:pPr>
              <a:buFont typeface="Arial" pitchFamily="34" charset="0"/>
              <a:buChar char="•"/>
            </a:pPr>
            <a:r>
              <a:rPr lang="en-US" sz="2400" dirty="0" smtClean="0">
                <a:solidFill>
                  <a:schemeClr val="bg1"/>
                </a:solidFill>
              </a:rPr>
              <a:t>Free</a:t>
            </a:r>
          </a:p>
          <a:p>
            <a:pPr>
              <a:buFont typeface="Arial" pitchFamily="34" charset="0"/>
              <a:buChar char="•"/>
            </a:pPr>
            <a:r>
              <a:rPr lang="en-US" sz="2400" dirty="0" smtClean="0">
                <a:solidFill>
                  <a:schemeClr val="bg1"/>
                </a:solidFill>
              </a:rPr>
              <a:t>One Installer from ni.com</a:t>
            </a:r>
            <a:endParaRPr lang="en-US" sz="2400"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 More About Programming NI </a:t>
            </a:r>
            <a:r>
              <a:rPr lang="en-US" dirty="0" err="1" smtClean="0"/>
              <a:t>myRIO</a:t>
            </a:r>
            <a:endParaRPr lang="en-US" dirty="0"/>
          </a:p>
        </p:txBody>
      </p:sp>
      <p:pic>
        <p:nvPicPr>
          <p:cNvPr id="4" name="Picture 3" descr="aap.tif"/>
          <p:cNvPicPr>
            <a:picLocks noChangeAspect="1"/>
          </p:cNvPicPr>
          <p:nvPr/>
        </p:nvPicPr>
        <p:blipFill>
          <a:blip r:embed="rId3" cstate="screen"/>
          <a:stretch>
            <a:fillRect/>
          </a:stretch>
        </p:blipFill>
        <p:spPr>
          <a:xfrm>
            <a:off x="3200400" y="906610"/>
            <a:ext cx="6477000" cy="5360077"/>
          </a:xfrm>
          <a:prstGeom prst="rect">
            <a:avLst/>
          </a:prstGeom>
        </p:spPr>
      </p:pic>
      <p:pic>
        <p:nvPicPr>
          <p:cNvPr id="4098" name="Picture 2"/>
          <p:cNvPicPr>
            <a:picLocks noChangeAspect="1" noChangeArrowheads="1"/>
          </p:cNvPicPr>
          <p:nvPr/>
        </p:nvPicPr>
        <p:blipFill>
          <a:blip r:embed="rId4" cstate="screen"/>
          <a:srcRect/>
          <a:stretch>
            <a:fillRect/>
          </a:stretch>
        </p:blipFill>
        <p:spPr bwMode="auto">
          <a:xfrm>
            <a:off x="4297600" y="1437167"/>
            <a:ext cx="4442363" cy="3496340"/>
          </a:xfrm>
          <a:prstGeom prst="rect">
            <a:avLst/>
          </a:prstGeom>
          <a:noFill/>
          <a:ln w="9525">
            <a:noFill/>
            <a:miter lim="800000"/>
            <a:headEnd/>
            <a:tailEnd/>
          </a:ln>
        </p:spPr>
      </p:pic>
      <p:sp>
        <p:nvSpPr>
          <p:cNvPr id="6" name="TextBox 5"/>
          <p:cNvSpPr txBox="1"/>
          <p:nvPr/>
        </p:nvSpPr>
        <p:spPr>
          <a:xfrm>
            <a:off x="159488" y="5252497"/>
            <a:ext cx="3657600" cy="523220"/>
          </a:xfrm>
          <a:prstGeom prst="rect">
            <a:avLst/>
          </a:prstGeom>
          <a:noFill/>
        </p:spPr>
        <p:txBody>
          <a:bodyPr wrap="square" rtlCol="0">
            <a:spAutoFit/>
          </a:bodyPr>
          <a:lstStyle/>
          <a:p>
            <a:r>
              <a:rPr lang="en-US" sz="2800" dirty="0" smtClean="0"/>
              <a:t>ni.com/learn-</a:t>
            </a:r>
            <a:r>
              <a:rPr lang="en-US" sz="2800" dirty="0" err="1" smtClean="0"/>
              <a:t>myrio</a:t>
            </a:r>
            <a:endParaRPr lang="en-US" sz="2800" dirty="0"/>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 More About Programming NI </a:t>
            </a:r>
            <a:r>
              <a:rPr lang="en-US" dirty="0" err="1" smtClean="0"/>
              <a:t>myRIO</a:t>
            </a:r>
            <a:endParaRPr lang="en-US" dirty="0"/>
          </a:p>
        </p:txBody>
      </p:sp>
      <p:pic>
        <p:nvPicPr>
          <p:cNvPr id="4" name="Picture 3" descr="aap.tif"/>
          <p:cNvPicPr>
            <a:picLocks noChangeAspect="1"/>
          </p:cNvPicPr>
          <p:nvPr/>
        </p:nvPicPr>
        <p:blipFill>
          <a:blip r:embed="rId3" cstate="screen"/>
          <a:stretch>
            <a:fillRect/>
          </a:stretch>
        </p:blipFill>
        <p:spPr>
          <a:xfrm>
            <a:off x="3200400" y="906610"/>
            <a:ext cx="6477000" cy="5360077"/>
          </a:xfrm>
          <a:prstGeom prst="rect">
            <a:avLst/>
          </a:prstGeom>
        </p:spPr>
      </p:pic>
      <p:pic>
        <p:nvPicPr>
          <p:cNvPr id="4098" name="Picture 2"/>
          <p:cNvPicPr>
            <a:picLocks noChangeAspect="1" noChangeArrowheads="1"/>
          </p:cNvPicPr>
          <p:nvPr/>
        </p:nvPicPr>
        <p:blipFill>
          <a:blip r:embed="rId4" cstate="screen"/>
          <a:srcRect/>
          <a:stretch>
            <a:fillRect/>
          </a:stretch>
        </p:blipFill>
        <p:spPr bwMode="auto">
          <a:xfrm>
            <a:off x="4297600" y="1437167"/>
            <a:ext cx="4442363" cy="3496340"/>
          </a:xfrm>
          <a:prstGeom prst="rect">
            <a:avLst/>
          </a:prstGeom>
          <a:noFill/>
          <a:ln w="9525">
            <a:noFill/>
            <a:miter lim="800000"/>
            <a:headEnd/>
            <a:tailEnd/>
          </a:ln>
        </p:spPr>
      </p:pic>
      <p:sp>
        <p:nvSpPr>
          <p:cNvPr id="6" name="TextBox 5"/>
          <p:cNvSpPr txBox="1"/>
          <p:nvPr/>
        </p:nvSpPr>
        <p:spPr>
          <a:xfrm>
            <a:off x="159487" y="5252497"/>
            <a:ext cx="4423145" cy="523220"/>
          </a:xfrm>
          <a:prstGeom prst="rect">
            <a:avLst/>
          </a:prstGeom>
          <a:noFill/>
        </p:spPr>
        <p:txBody>
          <a:bodyPr wrap="square" rtlCol="0">
            <a:spAutoFit/>
          </a:bodyPr>
          <a:lstStyle/>
          <a:p>
            <a:r>
              <a:rPr lang="en-US" sz="2800" dirty="0" smtClean="0"/>
              <a:t>ni.com/community/</a:t>
            </a:r>
            <a:r>
              <a:rPr lang="en-US" sz="2800" dirty="0" err="1" smtClean="0"/>
              <a:t>myrio</a:t>
            </a:r>
            <a:endParaRPr lang="en-US" sz="2800" dirty="0"/>
          </a:p>
        </p:txBody>
      </p:sp>
      <p:pic>
        <p:nvPicPr>
          <p:cNvPr id="5122" name="Picture 2"/>
          <p:cNvPicPr>
            <a:picLocks noChangeAspect="1" noChangeArrowheads="1"/>
          </p:cNvPicPr>
          <p:nvPr/>
        </p:nvPicPr>
        <p:blipFill>
          <a:blip r:embed="rId5" cstate="screen"/>
          <a:srcRect/>
          <a:stretch>
            <a:fillRect/>
          </a:stretch>
        </p:blipFill>
        <p:spPr bwMode="auto">
          <a:xfrm>
            <a:off x="4287900" y="1446027"/>
            <a:ext cx="4494593" cy="344317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516746" y="2084593"/>
            <a:ext cx="8149499" cy="3431304"/>
          </a:xfrm>
          <a:prstGeom prst="roundRect">
            <a:avLst>
              <a:gd name="adj" fmla="val 5415"/>
            </a:avLst>
          </a:prstGeom>
          <a:solidFill>
            <a:srgbClr val="D8D8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Rounded Rectangle 110"/>
          <p:cNvSpPr/>
          <p:nvPr/>
        </p:nvSpPr>
        <p:spPr>
          <a:xfrm>
            <a:off x="640080" y="2697480"/>
            <a:ext cx="5029200" cy="2712720"/>
          </a:xfrm>
          <a:prstGeom prst="roundRect">
            <a:avLst>
              <a:gd name="adj" fmla="val 9364"/>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mj-lt"/>
            </a:endParaRPr>
          </a:p>
        </p:txBody>
      </p:sp>
      <p:grpSp>
        <p:nvGrpSpPr>
          <p:cNvPr id="32" name="Group 31"/>
          <p:cNvGrpSpPr/>
          <p:nvPr/>
        </p:nvGrpSpPr>
        <p:grpSpPr>
          <a:xfrm>
            <a:off x="516180" y="1415853"/>
            <a:ext cx="8150631" cy="1180351"/>
            <a:chOff x="1254422" y="743183"/>
            <a:chExt cx="6896100" cy="952267"/>
          </a:xfrm>
        </p:grpSpPr>
        <p:sp>
          <p:nvSpPr>
            <p:cNvPr id="109" name="Round Same Side Corner Rectangle 108"/>
            <p:cNvSpPr/>
            <p:nvPr/>
          </p:nvSpPr>
          <p:spPr>
            <a:xfrm>
              <a:off x="1255779" y="743183"/>
              <a:ext cx="6893387" cy="950150"/>
            </a:xfrm>
            <a:prstGeom prst="round2Same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0" name="Straight Connector 109"/>
            <p:cNvCxnSpPr/>
            <p:nvPr/>
          </p:nvCxnSpPr>
          <p:spPr>
            <a:xfrm>
              <a:off x="1254422" y="1695450"/>
              <a:ext cx="6896100" cy="0"/>
            </a:xfrm>
            <a:prstGeom prst="line">
              <a:avLst/>
            </a:prstGeom>
            <a:ln w="6350">
              <a:solidFill>
                <a:srgbClr val="7B7B7B"/>
              </a:solidFill>
            </a:ln>
            <a:effectLst/>
          </p:spPr>
          <p:style>
            <a:lnRef idx="2">
              <a:schemeClr val="accent1"/>
            </a:lnRef>
            <a:fillRef idx="0">
              <a:schemeClr val="accent1"/>
            </a:fillRef>
            <a:effectRef idx="1">
              <a:schemeClr val="accent1"/>
            </a:effectRef>
            <a:fontRef idx="minor">
              <a:schemeClr val="tx1"/>
            </a:fontRef>
          </p:style>
        </p:cxnSp>
      </p:grpSp>
      <p:cxnSp>
        <p:nvCxnSpPr>
          <p:cNvPr id="33" name="Straight Arrow Connector 32"/>
          <p:cNvCxnSpPr/>
          <p:nvPr/>
        </p:nvCxnSpPr>
        <p:spPr>
          <a:xfrm>
            <a:off x="2651054" y="3841466"/>
            <a:ext cx="942980"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4" name="Straight Arrow Connector 33"/>
          <p:cNvCxnSpPr/>
          <p:nvPr/>
        </p:nvCxnSpPr>
        <p:spPr>
          <a:xfrm>
            <a:off x="5480509" y="4042777"/>
            <a:ext cx="972101"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a:off x="5473004" y="3630618"/>
            <a:ext cx="984270"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6" name="Straight Arrow Connector 35"/>
          <p:cNvCxnSpPr/>
          <p:nvPr/>
        </p:nvCxnSpPr>
        <p:spPr>
          <a:xfrm>
            <a:off x="5442983" y="3218460"/>
            <a:ext cx="1007976"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37" name="Straight Arrow Connector 36"/>
          <p:cNvCxnSpPr/>
          <p:nvPr/>
        </p:nvCxnSpPr>
        <p:spPr>
          <a:xfrm>
            <a:off x="5465499" y="4462807"/>
            <a:ext cx="1000471" cy="0"/>
          </a:xfrm>
          <a:prstGeom prst="straightConnector1">
            <a:avLst/>
          </a:prstGeom>
          <a:ln w="41275">
            <a:solidFill>
              <a:srgbClr val="004A84"/>
            </a:solidFill>
            <a:headEnd type="none"/>
            <a:tailEnd type="none"/>
          </a:ln>
          <a:effectLst/>
        </p:spPr>
        <p:style>
          <a:lnRef idx="2">
            <a:schemeClr val="dk1"/>
          </a:lnRef>
          <a:fillRef idx="0">
            <a:schemeClr val="dk1"/>
          </a:fillRef>
          <a:effectRef idx="1">
            <a:schemeClr val="dk1"/>
          </a:effectRef>
          <a:fontRef idx="minor">
            <a:schemeClr val="tx1"/>
          </a:fontRef>
        </p:style>
      </p:cxnSp>
      <p:sp>
        <p:nvSpPr>
          <p:cNvPr id="38" name="Rounded Rectangle 37"/>
          <p:cNvSpPr/>
          <p:nvPr/>
        </p:nvSpPr>
        <p:spPr>
          <a:xfrm>
            <a:off x="6450537" y="3042880"/>
            <a:ext cx="2000583"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smtClean="0">
                <a:solidFill>
                  <a:srgbClr val="333333"/>
                </a:solidFill>
                <a:latin typeface="+mj-lt"/>
              </a:rPr>
              <a:t>Analogue </a:t>
            </a:r>
            <a:r>
              <a:rPr lang="en-US" sz="1400" dirty="0">
                <a:solidFill>
                  <a:srgbClr val="333333"/>
                </a:solidFill>
                <a:latin typeface="+mj-lt"/>
              </a:rPr>
              <a:t>Input</a:t>
            </a:r>
          </a:p>
        </p:txBody>
      </p:sp>
      <p:sp>
        <p:nvSpPr>
          <p:cNvPr id="39" name="Rounded Rectangle 38"/>
          <p:cNvSpPr/>
          <p:nvPr/>
        </p:nvSpPr>
        <p:spPr>
          <a:xfrm>
            <a:off x="6450537" y="3458143"/>
            <a:ext cx="2000582"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smtClean="0">
                <a:solidFill>
                  <a:srgbClr val="333333"/>
                </a:solidFill>
                <a:latin typeface="+mj-lt"/>
              </a:rPr>
              <a:t>Analogue </a:t>
            </a:r>
            <a:r>
              <a:rPr lang="en-US" sz="1400" dirty="0">
                <a:solidFill>
                  <a:srgbClr val="333333"/>
                </a:solidFill>
                <a:latin typeface="+mj-lt"/>
              </a:rPr>
              <a:t>Output</a:t>
            </a:r>
          </a:p>
        </p:txBody>
      </p:sp>
      <p:sp>
        <p:nvSpPr>
          <p:cNvPr id="40" name="Rounded Rectangle 39"/>
          <p:cNvSpPr/>
          <p:nvPr/>
        </p:nvSpPr>
        <p:spPr>
          <a:xfrm>
            <a:off x="6450537" y="3873406"/>
            <a:ext cx="2000583" cy="328399"/>
          </a:xfrm>
          <a:prstGeom prst="roundRect">
            <a:avLst>
              <a:gd name="adj" fmla="val 0"/>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latin typeface="+mj-lt"/>
              </a:rPr>
              <a:t>Digital I/O</a:t>
            </a:r>
          </a:p>
        </p:txBody>
      </p:sp>
      <p:sp>
        <p:nvSpPr>
          <p:cNvPr id="41" name="Rounded Rectangle 40"/>
          <p:cNvSpPr/>
          <p:nvPr/>
        </p:nvSpPr>
        <p:spPr>
          <a:xfrm>
            <a:off x="6450537" y="4288668"/>
            <a:ext cx="2000582" cy="328399"/>
          </a:xfrm>
          <a:prstGeom prst="roundRect">
            <a:avLst>
              <a:gd name="adj" fmla="val 195"/>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latin typeface="+mj-lt"/>
              </a:rPr>
              <a:t>Custom I/O</a:t>
            </a:r>
          </a:p>
        </p:txBody>
      </p:sp>
      <p:grpSp>
        <p:nvGrpSpPr>
          <p:cNvPr id="42" name="Group 41"/>
          <p:cNvGrpSpPr/>
          <p:nvPr/>
        </p:nvGrpSpPr>
        <p:grpSpPr>
          <a:xfrm>
            <a:off x="2585191" y="3212924"/>
            <a:ext cx="108075" cy="1243278"/>
            <a:chOff x="2961657" y="2236535"/>
            <a:chExt cx="308593" cy="927100"/>
          </a:xfrm>
        </p:grpSpPr>
        <p:cxnSp>
          <p:nvCxnSpPr>
            <p:cNvPr id="102" name="Straight Arrow Connector 101"/>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3" name="Straight Arrow Connector 102"/>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4" name="Straight Arrow Connector 103"/>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5" name="Straight Arrow Connector 104"/>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6" name="Straight Arrow Connector 105"/>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7" name="Straight Arrow Connector 10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8" name="Straight Arrow Connector 107"/>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3" name="Group 42"/>
          <p:cNvGrpSpPr/>
          <p:nvPr/>
        </p:nvGrpSpPr>
        <p:grpSpPr>
          <a:xfrm rot="16200000">
            <a:off x="1677129" y="4105276"/>
            <a:ext cx="113343" cy="1185506"/>
            <a:chOff x="2961655" y="2236535"/>
            <a:chExt cx="308595" cy="927100"/>
          </a:xfrm>
        </p:grpSpPr>
        <p:cxnSp>
          <p:nvCxnSpPr>
            <p:cNvPr id="95" name="Straight Arrow Connector 94"/>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6" name="Straight Arrow Connector 95"/>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7" name="Straight Arrow Connector 96"/>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8" name="Straight Arrow Connector 97"/>
            <p:cNvCxnSpPr/>
            <p:nvPr/>
          </p:nvCxnSpPr>
          <p:spPr>
            <a:xfrm>
              <a:off x="2961658"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9" name="Straight Arrow Connector 98"/>
            <p:cNvCxnSpPr/>
            <p:nvPr/>
          </p:nvCxnSpPr>
          <p:spPr>
            <a:xfrm>
              <a:off x="2961658" y="285460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0" name="Straight Arrow Connector 99"/>
            <p:cNvCxnSpPr/>
            <p:nvPr/>
          </p:nvCxnSpPr>
          <p:spPr>
            <a:xfrm>
              <a:off x="2961655"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2961658" y="3009116"/>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4" name="Group 43"/>
          <p:cNvGrpSpPr/>
          <p:nvPr/>
        </p:nvGrpSpPr>
        <p:grpSpPr>
          <a:xfrm rot="16200000">
            <a:off x="1677130" y="2357915"/>
            <a:ext cx="113344" cy="1185506"/>
            <a:chOff x="2961655" y="2236535"/>
            <a:chExt cx="308595" cy="927100"/>
          </a:xfrm>
        </p:grpSpPr>
        <p:cxnSp>
          <p:nvCxnSpPr>
            <p:cNvPr id="88" name="Straight Arrow Connector 87"/>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9" name="Straight Arrow Connector 88"/>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0" name="Straight Arrow Connector 89"/>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1" name="Straight Arrow Connector 90"/>
            <p:cNvCxnSpPr/>
            <p:nvPr/>
          </p:nvCxnSpPr>
          <p:spPr>
            <a:xfrm>
              <a:off x="2961658"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2" name="Straight Arrow Connector 91"/>
            <p:cNvCxnSpPr/>
            <p:nvPr/>
          </p:nvCxnSpPr>
          <p:spPr>
            <a:xfrm>
              <a:off x="2961658" y="3009118"/>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3" name="Straight Arrow Connector 92"/>
            <p:cNvCxnSpPr/>
            <p:nvPr/>
          </p:nvCxnSpPr>
          <p:spPr>
            <a:xfrm>
              <a:off x="2961655"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94" name="Straight Arrow Connector 93"/>
            <p:cNvCxnSpPr/>
            <p:nvPr/>
          </p:nvCxnSpPr>
          <p:spPr>
            <a:xfrm>
              <a:off x="2961658" y="285460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5" name="Group 44"/>
          <p:cNvGrpSpPr/>
          <p:nvPr/>
        </p:nvGrpSpPr>
        <p:grpSpPr>
          <a:xfrm>
            <a:off x="776441" y="3212924"/>
            <a:ext cx="108075" cy="1243278"/>
            <a:chOff x="2961657" y="2236535"/>
            <a:chExt cx="308593" cy="927100"/>
          </a:xfrm>
        </p:grpSpPr>
        <p:cxnSp>
          <p:nvCxnSpPr>
            <p:cNvPr id="81" name="Straight Arrow Connector 80"/>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2" name="Straight Arrow Connector 81"/>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3" name="Straight Arrow Connector 82"/>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4" name="Straight Arrow Connector 83"/>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5" name="Straight Arrow Connector 84"/>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6" name="Straight Arrow Connector 85"/>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7" name="Straight Arrow Connector 8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6" name="Group 45"/>
          <p:cNvGrpSpPr/>
          <p:nvPr/>
        </p:nvGrpSpPr>
        <p:grpSpPr>
          <a:xfrm>
            <a:off x="5392130" y="3212924"/>
            <a:ext cx="108075" cy="1243278"/>
            <a:chOff x="2961657" y="2236535"/>
            <a:chExt cx="308593" cy="927100"/>
          </a:xfrm>
        </p:grpSpPr>
        <p:cxnSp>
          <p:nvCxnSpPr>
            <p:cNvPr id="74" name="Straight Arrow Connector 73"/>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5" name="Straight Arrow Connector 74"/>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6" name="Straight Arrow Connector 75"/>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7" name="Straight Arrow Connector 76"/>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8" name="Straight Arrow Connector 77"/>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9" name="Straight Arrow Connector 78"/>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80" name="Straight Arrow Connector 79"/>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7" name="Group 46"/>
          <p:cNvGrpSpPr/>
          <p:nvPr/>
        </p:nvGrpSpPr>
        <p:grpSpPr>
          <a:xfrm rot="16200000">
            <a:off x="4484068" y="4105276"/>
            <a:ext cx="113343" cy="1185506"/>
            <a:chOff x="2961655" y="2236535"/>
            <a:chExt cx="308595" cy="927100"/>
          </a:xfrm>
        </p:grpSpPr>
        <p:cxnSp>
          <p:nvCxnSpPr>
            <p:cNvPr id="67" name="Straight Arrow Connector 66"/>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8" name="Straight Arrow Connector 67"/>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9" name="Straight Arrow Connector 68"/>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0" name="Straight Arrow Connector 69"/>
            <p:cNvCxnSpPr/>
            <p:nvPr/>
          </p:nvCxnSpPr>
          <p:spPr>
            <a:xfrm>
              <a:off x="2961658" y="2700085"/>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1" name="Straight Arrow Connector 70"/>
            <p:cNvCxnSpPr/>
            <p:nvPr/>
          </p:nvCxnSpPr>
          <p:spPr>
            <a:xfrm>
              <a:off x="2961658" y="300912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2" name="Straight Arrow Connector 71"/>
            <p:cNvCxnSpPr/>
            <p:nvPr/>
          </p:nvCxnSpPr>
          <p:spPr>
            <a:xfrm>
              <a:off x="2961655" y="2545568"/>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2961658" y="2854603"/>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8" name="Group 47"/>
          <p:cNvGrpSpPr/>
          <p:nvPr/>
        </p:nvGrpSpPr>
        <p:grpSpPr>
          <a:xfrm rot="16200000">
            <a:off x="4484070" y="2357929"/>
            <a:ext cx="113343" cy="1185506"/>
            <a:chOff x="2961655" y="2236535"/>
            <a:chExt cx="308595" cy="927100"/>
          </a:xfrm>
        </p:grpSpPr>
        <p:cxnSp>
          <p:nvCxnSpPr>
            <p:cNvPr id="60" name="Straight Arrow Connector 59"/>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1" name="Straight Arrow Connector 60"/>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2" name="Straight Arrow Connector 61"/>
            <p:cNvCxnSpPr/>
            <p:nvPr/>
          </p:nvCxnSpPr>
          <p:spPr>
            <a:xfrm>
              <a:off x="2961658" y="2391051"/>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3" name="Straight Arrow Connector 62"/>
            <p:cNvCxnSpPr/>
            <p:nvPr/>
          </p:nvCxnSpPr>
          <p:spPr>
            <a:xfrm>
              <a:off x="2961658" y="2545567"/>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4" name="Straight Arrow Connector 63"/>
            <p:cNvCxnSpPr/>
            <p:nvPr/>
          </p:nvCxnSpPr>
          <p:spPr>
            <a:xfrm>
              <a:off x="2961658" y="2854600"/>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5" name="Straight Arrow Connector 64"/>
            <p:cNvCxnSpPr/>
            <p:nvPr/>
          </p:nvCxnSpPr>
          <p:spPr>
            <a:xfrm>
              <a:off x="2961655" y="2700084"/>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66" name="Straight Arrow Connector 65"/>
            <p:cNvCxnSpPr/>
            <p:nvPr/>
          </p:nvCxnSpPr>
          <p:spPr>
            <a:xfrm>
              <a:off x="2961658" y="3009116"/>
              <a:ext cx="308592"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grpSp>
        <p:nvGrpSpPr>
          <p:cNvPr id="49" name="Group 48"/>
          <p:cNvGrpSpPr/>
          <p:nvPr/>
        </p:nvGrpSpPr>
        <p:grpSpPr>
          <a:xfrm>
            <a:off x="3583380" y="3212924"/>
            <a:ext cx="108075" cy="1243278"/>
            <a:chOff x="2961657" y="2236535"/>
            <a:chExt cx="308593" cy="927100"/>
          </a:xfrm>
        </p:grpSpPr>
        <p:cxnSp>
          <p:nvCxnSpPr>
            <p:cNvPr id="53" name="Straight Arrow Connector 52"/>
            <p:cNvCxnSpPr/>
            <p:nvPr/>
          </p:nvCxnSpPr>
          <p:spPr>
            <a:xfrm>
              <a:off x="2961657" y="31636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4" name="Straight Arrow Connector 53"/>
            <p:cNvCxnSpPr/>
            <p:nvPr/>
          </p:nvCxnSpPr>
          <p:spPr>
            <a:xfrm>
              <a:off x="2961657" y="2236535"/>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5" name="Straight Arrow Connector 54"/>
            <p:cNvCxnSpPr/>
            <p:nvPr/>
          </p:nvCxnSpPr>
          <p:spPr>
            <a:xfrm>
              <a:off x="2961657" y="2545568"/>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6" name="Straight Arrow Connector 55"/>
            <p:cNvCxnSpPr/>
            <p:nvPr/>
          </p:nvCxnSpPr>
          <p:spPr>
            <a:xfrm>
              <a:off x="2961657" y="2854600"/>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7" name="Straight Arrow Connector 56"/>
            <p:cNvCxnSpPr/>
            <p:nvPr/>
          </p:nvCxnSpPr>
          <p:spPr>
            <a:xfrm>
              <a:off x="2961657" y="3009117"/>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8" name="Straight Arrow Connector 57"/>
            <p:cNvCxnSpPr/>
            <p:nvPr/>
          </p:nvCxnSpPr>
          <p:spPr>
            <a:xfrm>
              <a:off x="2961657" y="2391051"/>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cxnSp>
          <p:nvCxnSpPr>
            <p:cNvPr id="59" name="Straight Arrow Connector 58"/>
            <p:cNvCxnSpPr/>
            <p:nvPr/>
          </p:nvCxnSpPr>
          <p:spPr>
            <a:xfrm>
              <a:off x="2961657" y="2700084"/>
              <a:ext cx="308593" cy="0"/>
            </a:xfrm>
            <a:prstGeom prst="straightConnector1">
              <a:avLst/>
            </a:prstGeom>
            <a:ln w="69850" cap="flat" cmpd="sng">
              <a:solidFill>
                <a:srgbClr val="777877"/>
              </a:solidFill>
              <a:headEnd type="none"/>
              <a:tailEnd type="none"/>
            </a:ln>
            <a:effectLst/>
          </p:spPr>
          <p:style>
            <a:lnRef idx="2">
              <a:schemeClr val="dk1"/>
            </a:lnRef>
            <a:fillRef idx="0">
              <a:schemeClr val="dk1"/>
            </a:fillRef>
            <a:effectRef idx="1">
              <a:schemeClr val="dk1"/>
            </a:effectRef>
            <a:fontRef idx="minor">
              <a:schemeClr val="tx1"/>
            </a:fontRef>
          </p:style>
        </p:cxnSp>
      </p:grpSp>
      <p:sp>
        <p:nvSpPr>
          <p:cNvPr id="51" name="Rounded Rectangle 50"/>
          <p:cNvSpPr/>
          <p:nvPr/>
        </p:nvSpPr>
        <p:spPr>
          <a:xfrm>
            <a:off x="884605" y="3005546"/>
            <a:ext cx="1704582" cy="1623972"/>
          </a:xfrm>
          <a:prstGeom prst="roundRect">
            <a:avLst>
              <a:gd name="adj" fmla="val 10062"/>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latin typeface="+mj-lt"/>
              </a:rPr>
              <a:t>Processor</a:t>
            </a:r>
          </a:p>
        </p:txBody>
      </p:sp>
      <p:sp>
        <p:nvSpPr>
          <p:cNvPr id="52" name="Rounded Rectangle 51"/>
          <p:cNvSpPr/>
          <p:nvPr/>
        </p:nvSpPr>
        <p:spPr>
          <a:xfrm>
            <a:off x="3691545" y="3005546"/>
            <a:ext cx="1704582" cy="1623972"/>
          </a:xfrm>
          <a:prstGeom prst="roundRect">
            <a:avLst>
              <a:gd name="adj" fmla="val 10062"/>
            </a:avLst>
          </a:prstGeom>
          <a:solidFill>
            <a:srgbClr val="F2B01E"/>
          </a:solidFill>
          <a:ln w="19050" cmpd="sng">
            <a:solidFill>
              <a:srgbClr val="7778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44550">
              <a:lnSpc>
                <a:spcPct val="90000"/>
              </a:lnSpc>
              <a:spcBef>
                <a:spcPct val="0"/>
              </a:spcBef>
              <a:spcAft>
                <a:spcPct val="35000"/>
              </a:spcAft>
            </a:pPr>
            <a:r>
              <a:rPr lang="en-US" sz="1400" dirty="0">
                <a:solidFill>
                  <a:srgbClr val="333333"/>
                </a:solidFill>
                <a:latin typeface="+mj-lt"/>
              </a:rPr>
              <a:t>FPGA</a:t>
            </a:r>
          </a:p>
        </p:txBody>
      </p:sp>
      <p:sp>
        <p:nvSpPr>
          <p:cNvPr id="2" name="Title 1"/>
          <p:cNvSpPr>
            <a:spLocks noGrp="1"/>
          </p:cNvSpPr>
          <p:nvPr>
            <p:ph type="title"/>
          </p:nvPr>
        </p:nvSpPr>
        <p:spPr/>
        <p:txBody>
          <a:bodyPr/>
          <a:lstStyle/>
          <a:p>
            <a:r>
              <a:rPr lang="en-US" dirty="0" smtClean="0"/>
              <a:t>What is </a:t>
            </a:r>
            <a:r>
              <a:rPr lang="en-US" dirty="0" err="1" smtClean="0"/>
              <a:t>Zynq</a:t>
            </a:r>
            <a:r>
              <a:rPr lang="en-US" dirty="0" smtClean="0"/>
              <a:t>?</a:t>
            </a:r>
            <a:endParaRPr lang="en-US" dirty="0"/>
          </a:p>
        </p:txBody>
      </p:sp>
      <p:pic>
        <p:nvPicPr>
          <p:cNvPr id="25" name="Picture 24"/>
          <p:cNvPicPr>
            <a:picLocks noChangeAspect="1"/>
          </p:cNvPicPr>
          <p:nvPr/>
        </p:nvPicPr>
        <p:blipFill>
          <a:blip r:embed="rId3" cstate="screen"/>
          <a:stretch>
            <a:fillRect/>
          </a:stretch>
        </p:blipFill>
        <p:spPr>
          <a:xfrm>
            <a:off x="3121384" y="1460389"/>
            <a:ext cx="2940559" cy="1054037"/>
          </a:xfrm>
          <a:prstGeom prst="rect">
            <a:avLst/>
          </a:prstGeom>
        </p:spPr>
      </p:pic>
      <p:sp>
        <p:nvSpPr>
          <p:cNvPr id="27" name="TextBox 26"/>
          <p:cNvSpPr txBox="1"/>
          <p:nvPr/>
        </p:nvSpPr>
        <p:spPr>
          <a:xfrm>
            <a:off x="2703345" y="3476519"/>
            <a:ext cx="1041400" cy="307777"/>
          </a:xfrm>
          <a:prstGeom prst="rect">
            <a:avLst/>
          </a:prstGeom>
          <a:noFill/>
        </p:spPr>
        <p:txBody>
          <a:bodyPr wrap="square" rtlCol="0">
            <a:spAutoFit/>
          </a:bodyPr>
          <a:lstStyle/>
          <a:p>
            <a:pPr defTabSz="457174"/>
            <a:r>
              <a:rPr lang="en-US" sz="1400" b="1" dirty="0" smtClean="0">
                <a:solidFill>
                  <a:srgbClr val="0066A0"/>
                </a:solidFill>
                <a:latin typeface="+mj-lt"/>
              </a:rPr>
              <a:t>PCI Bus</a:t>
            </a:r>
            <a:endParaRPr lang="en-US" sz="1400" b="1" dirty="0">
              <a:solidFill>
                <a:srgbClr val="0066A0"/>
              </a:solidFill>
              <a:latin typeface="+mj-lt"/>
            </a:endParaRPr>
          </a:p>
        </p:txBody>
      </p:sp>
      <p:sp>
        <p:nvSpPr>
          <p:cNvPr id="28" name="TextBox 27"/>
          <p:cNvSpPr txBox="1"/>
          <p:nvPr/>
        </p:nvSpPr>
        <p:spPr>
          <a:xfrm>
            <a:off x="2698915" y="3466688"/>
            <a:ext cx="1041400" cy="307777"/>
          </a:xfrm>
          <a:prstGeom prst="rect">
            <a:avLst/>
          </a:prstGeom>
          <a:noFill/>
        </p:spPr>
        <p:txBody>
          <a:bodyPr wrap="square" rtlCol="0">
            <a:spAutoFit/>
          </a:bodyPr>
          <a:lstStyle/>
          <a:p>
            <a:pPr defTabSz="457174"/>
            <a:r>
              <a:rPr lang="en-US" sz="1400" b="1" dirty="0" smtClean="0">
                <a:solidFill>
                  <a:schemeClr val="bg1"/>
                </a:solidFill>
                <a:latin typeface="+mj-lt"/>
              </a:rPr>
              <a:t>AXI Bus</a:t>
            </a:r>
            <a:endParaRPr lang="en-US" sz="1400" b="1" dirty="0">
              <a:solidFill>
                <a:schemeClr val="bg1"/>
              </a:solidFill>
              <a:latin typeface="+mj-lt"/>
            </a:endParaRPr>
          </a:p>
        </p:txBody>
      </p:sp>
      <p:sp>
        <p:nvSpPr>
          <p:cNvPr id="29" name="TextBox 28"/>
          <p:cNvSpPr txBox="1"/>
          <p:nvPr/>
        </p:nvSpPr>
        <p:spPr>
          <a:xfrm>
            <a:off x="1731677" y="1839952"/>
            <a:ext cx="5787483" cy="584775"/>
          </a:xfrm>
          <a:prstGeom prst="rect">
            <a:avLst/>
          </a:prstGeom>
          <a:noFill/>
        </p:spPr>
        <p:txBody>
          <a:bodyPr wrap="square" rtlCol="0">
            <a:spAutoFit/>
          </a:bodyPr>
          <a:lstStyle/>
          <a:p>
            <a:pPr algn="ctr" defTabSz="457174"/>
            <a:r>
              <a:rPr lang="en-US" sz="3200" dirty="0" smtClean="0">
                <a:solidFill>
                  <a:prstClr val="black"/>
                </a:solidFill>
              </a:rPr>
              <a:t>Traditional Implementation</a:t>
            </a:r>
            <a:endParaRPr lang="en-US" sz="3200" dirty="0">
              <a:solidFill>
                <a:prstClr val="black"/>
              </a:solidFill>
            </a:endParaRPr>
          </a:p>
        </p:txBody>
      </p:sp>
      <p:sp>
        <p:nvSpPr>
          <p:cNvPr id="112" name="TextBox 111"/>
          <p:cNvSpPr txBox="1"/>
          <p:nvPr/>
        </p:nvSpPr>
        <p:spPr>
          <a:xfrm>
            <a:off x="1645920" y="5044440"/>
            <a:ext cx="2956560" cy="338554"/>
          </a:xfrm>
          <a:prstGeom prst="rect">
            <a:avLst/>
          </a:prstGeom>
          <a:noFill/>
        </p:spPr>
        <p:txBody>
          <a:bodyPr wrap="square" rtlCol="0">
            <a:spAutoFit/>
          </a:bodyPr>
          <a:lstStyle/>
          <a:p>
            <a:pPr algn="ctr"/>
            <a:r>
              <a:rPr lang="en-GB" sz="1600" b="1" dirty="0" smtClean="0">
                <a:solidFill>
                  <a:schemeClr val="bg1"/>
                </a:solidFill>
                <a:latin typeface="+mj-lt"/>
              </a:rPr>
              <a:t>Single System on Chip</a:t>
            </a:r>
            <a:endParaRPr lang="en-GB" sz="1600" b="1" dirty="0">
              <a:solidFill>
                <a:schemeClr val="bg1"/>
              </a:solidFill>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27"/>
                                        </p:tgtEl>
                                      </p:cBhvr>
                                    </p:animEffect>
                                    <p:set>
                                      <p:cBhvr>
                                        <p:cTn id="7" dur="1" fill="hold">
                                          <p:stCondLst>
                                            <p:cond delay="999"/>
                                          </p:stCondLst>
                                        </p:cTn>
                                        <p:tgtEl>
                                          <p:spTgt spid="2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29"/>
                                        </p:tgtEl>
                                      </p:cBhvr>
                                    </p:animEffect>
                                    <p:set>
                                      <p:cBhvr>
                                        <p:cTn id="10" dur="1" fill="hold">
                                          <p:stCondLst>
                                            <p:cond delay="999"/>
                                          </p:stCondLst>
                                        </p:cTn>
                                        <p:tgtEl>
                                          <p:spTgt spid="29"/>
                                        </p:tgtEl>
                                        <p:attrNameLst>
                                          <p:attrName>style.visibility</p:attrName>
                                        </p:attrNameLst>
                                      </p:cBhvr>
                                      <p:to>
                                        <p:strVal val="hidden"/>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2"/>
                                        </p:tgtEl>
                                        <p:attrNameLst>
                                          <p:attrName>style.visibility</p:attrName>
                                        </p:attrNameLst>
                                      </p:cBhvr>
                                      <p:to>
                                        <p:strVal val="visible"/>
                                      </p:to>
                                    </p:set>
                                    <p:animEffect transition="in" filter="fade">
                                      <p:cBhvr>
                                        <p:cTn id="20" dur="1000"/>
                                        <p:tgtEl>
                                          <p:spTgt spid="1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fade">
                                      <p:cBhvr>
                                        <p:cTn id="23" dur="10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27" grpId="0"/>
      <p:bldP spid="28" grpId="0"/>
      <p:bldP spid="29" grpId="0"/>
      <p:bldP spid="1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658398" y="5142276"/>
            <a:ext cx="5352870" cy="1200329"/>
          </a:xfrm>
          <a:prstGeom prst="rect">
            <a:avLst/>
          </a:prstGeom>
          <a:noFill/>
        </p:spPr>
        <p:txBody>
          <a:bodyPr wrap="square" rtlCol="0">
            <a:spAutoFit/>
          </a:bodyPr>
          <a:lstStyle/>
          <a:p>
            <a:r>
              <a:rPr lang="en-US" dirty="0">
                <a:latin typeface="Univers Com 45 Light" pitchFamily="34" charset="0"/>
              </a:rPr>
              <a:t>667 MHz Dual-Core ARM Cortex-A9 processor</a:t>
            </a:r>
          </a:p>
          <a:p>
            <a:r>
              <a:rPr lang="en-US" dirty="0">
                <a:latin typeface="Univers Com 45 Light" pitchFamily="34" charset="0"/>
              </a:rPr>
              <a:t>28K Logic Cells (Artix-7)</a:t>
            </a:r>
          </a:p>
          <a:p>
            <a:r>
              <a:rPr lang="en-US" dirty="0">
                <a:latin typeface="Univers Com 45 Light" pitchFamily="34" charset="0"/>
              </a:rPr>
              <a:t>80 DSP slices, 16 DMA channels</a:t>
            </a:r>
          </a:p>
          <a:p>
            <a:r>
              <a:rPr lang="en-US" dirty="0">
                <a:latin typeface="Univers Com 45 Light" pitchFamily="34" charset="0"/>
              </a:rPr>
              <a:t>92 Billion calculations per second</a:t>
            </a:r>
          </a:p>
        </p:txBody>
      </p:sp>
      <p:pic>
        <p:nvPicPr>
          <p:cNvPr id="10" name="Picture 9" descr="zynq_soc_plain_2.png"/>
          <p:cNvPicPr>
            <a:picLocks noChangeAspect="1"/>
          </p:cNvPicPr>
          <p:nvPr/>
        </p:nvPicPr>
        <p:blipFill>
          <a:blip r:embed="rId3" cstate="screen"/>
          <a:stretch>
            <a:fillRect/>
          </a:stretch>
        </p:blipFill>
        <p:spPr>
          <a:xfrm>
            <a:off x="1295400" y="248243"/>
            <a:ext cx="6373761" cy="4574943"/>
          </a:xfrm>
          <a:prstGeom prst="rect">
            <a:avLst/>
          </a:prstGeom>
        </p:spPr>
      </p:pic>
      <p:cxnSp>
        <p:nvCxnSpPr>
          <p:cNvPr id="14" name="Straight Connector 13"/>
          <p:cNvCxnSpPr/>
          <p:nvPr/>
        </p:nvCxnSpPr>
        <p:spPr>
          <a:xfrm>
            <a:off x="3404424" y="4913676"/>
            <a:ext cx="0" cy="1524000"/>
          </a:xfrm>
          <a:prstGeom prst="line">
            <a:avLst/>
          </a:prstGeom>
          <a:ln w="254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4" cstate="screen"/>
          <a:stretch>
            <a:fillRect/>
          </a:stretch>
        </p:blipFill>
        <p:spPr>
          <a:xfrm>
            <a:off x="852948" y="5268711"/>
            <a:ext cx="2170828" cy="778129"/>
          </a:xfrm>
          <a:prstGeom prst="rect">
            <a:avLst/>
          </a:prstGeom>
        </p:spPr>
      </p:pic>
    </p:spTree>
    <p:extLst>
      <p:ext uri="{BB962C8B-B14F-4D97-AF65-F5344CB8AC3E}">
        <p14:creationId xmlns="" xmlns:p14="http://schemas.microsoft.com/office/powerpoint/2010/main" val="31675418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i3JTF6NKOV8lXxVCYkW2US"/>
</p:tagLst>
</file>

<file path=ppt/tags/tag10.xml><?xml version="1.0" encoding="utf-8"?>
<p:tagLst xmlns:a="http://schemas.openxmlformats.org/drawingml/2006/main" xmlns:r="http://schemas.openxmlformats.org/officeDocument/2006/relationships" xmlns:p="http://schemas.openxmlformats.org/presentationml/2006/main">
  <p:tag name="DVSHAPEID" val="adHFIETyVRSTmO08rPDjDV"/>
  <p:tag name="DVSHEQ" val="-691110538"/>
</p:tagLst>
</file>

<file path=ppt/tags/tag11.xml><?xml version="1.0" encoding="utf-8"?>
<p:tagLst xmlns:a="http://schemas.openxmlformats.org/drawingml/2006/main" xmlns:r="http://schemas.openxmlformats.org/officeDocument/2006/relationships" xmlns:p="http://schemas.openxmlformats.org/presentationml/2006/main">
  <p:tag name="DVSHAPEID" val="L9yMtBsox2OHUJJ6Aw4yYy"/>
  <p:tag name="DVSHEQ" val="549608444"/>
</p:tagLst>
</file>

<file path=ppt/tags/tag12.xml><?xml version="1.0" encoding="utf-8"?>
<p:tagLst xmlns:a="http://schemas.openxmlformats.org/drawingml/2006/main" xmlns:r="http://schemas.openxmlformats.org/officeDocument/2006/relationships" xmlns:p="http://schemas.openxmlformats.org/presentationml/2006/main">
  <p:tag name="DVSHAPEID" val="OrFMkUMFWJTfsy7Wbh5wjQ"/>
  <p:tag name="DVSHEQ" val="1663124990"/>
</p:tagLst>
</file>

<file path=ppt/tags/tag13.xml><?xml version="1.0" encoding="utf-8"?>
<p:tagLst xmlns:a="http://schemas.openxmlformats.org/drawingml/2006/main" xmlns:r="http://schemas.openxmlformats.org/officeDocument/2006/relationships" xmlns:p="http://schemas.openxmlformats.org/presentationml/2006/main">
  <p:tag name="DVSHAPEID" val="5EUhple6e5Xdl66GhyBR55"/>
  <p:tag name="DVSHEQ" val="-1007111067"/>
</p:tagLst>
</file>

<file path=ppt/tags/tag14.xml><?xml version="1.0" encoding="utf-8"?>
<p:tagLst xmlns:a="http://schemas.openxmlformats.org/drawingml/2006/main" xmlns:r="http://schemas.openxmlformats.org/officeDocument/2006/relationships" xmlns:p="http://schemas.openxmlformats.org/presentationml/2006/main">
  <p:tag name="DVSHAPEID" val="OEhbZElNsreXm1R3vrqQvO"/>
  <p:tag name="DVSHEQ" val="-1304520404"/>
</p:tagLst>
</file>

<file path=ppt/tags/tag15.xml><?xml version="1.0" encoding="utf-8"?>
<p:tagLst xmlns:a="http://schemas.openxmlformats.org/drawingml/2006/main" xmlns:r="http://schemas.openxmlformats.org/officeDocument/2006/relationships" xmlns:p="http://schemas.openxmlformats.org/presentationml/2006/main">
  <p:tag name="DVSHAPEID" val="hed0Qu0xVrKZPfZdmALrCw"/>
  <p:tag name="DVSHEQ" val="947776164"/>
</p:tagLst>
</file>

<file path=ppt/tags/tag16.xml><?xml version="1.0" encoding="utf-8"?>
<p:tagLst xmlns:a="http://schemas.openxmlformats.org/drawingml/2006/main" xmlns:r="http://schemas.openxmlformats.org/officeDocument/2006/relationships" xmlns:p="http://schemas.openxmlformats.org/presentationml/2006/main">
  <p:tag name="DVSHAPEID" val="YnK4Oe29rfAZn2XYNRMVvN"/>
  <p:tag name="DVSHEQ" val="1233570418"/>
</p:tagLst>
</file>

<file path=ppt/tags/tag17.xml><?xml version="1.0" encoding="utf-8"?>
<p:tagLst xmlns:a="http://schemas.openxmlformats.org/drawingml/2006/main" xmlns:r="http://schemas.openxmlformats.org/officeDocument/2006/relationships" xmlns:p="http://schemas.openxmlformats.org/presentationml/2006/main">
  <p:tag name="DVSHAPEID" val="cmbC3h5P43cLgPgLFLvL0v"/>
  <p:tag name="DVSHEQ" val="-552416341"/>
</p:tagLst>
</file>

<file path=ppt/tags/tag18.xml><?xml version="1.0" encoding="utf-8"?>
<p:tagLst xmlns:a="http://schemas.openxmlformats.org/drawingml/2006/main" xmlns:r="http://schemas.openxmlformats.org/officeDocument/2006/relationships" xmlns:p="http://schemas.openxmlformats.org/presentationml/2006/main">
  <p:tag name="DVSHAPEID" val="pQSWgoNUEH0banTcaL4Baw"/>
  <p:tag name="DVSHEQ" val="1787876927"/>
</p:tagLst>
</file>

<file path=ppt/tags/tag19.xml><?xml version="1.0" encoding="utf-8"?>
<p:tagLst xmlns:a="http://schemas.openxmlformats.org/drawingml/2006/main" xmlns:r="http://schemas.openxmlformats.org/officeDocument/2006/relationships" xmlns:p="http://schemas.openxmlformats.org/presentationml/2006/main">
  <p:tag name="DVSHAPEID" val="MBM7H2b0qKMHWkJ61H2apu"/>
  <p:tag name="DVSHEQ" val="954723451"/>
</p:tagLst>
</file>

<file path=ppt/tags/tag2.xml><?xml version="1.0" encoding="utf-8"?>
<p:tagLst xmlns:a="http://schemas.openxmlformats.org/drawingml/2006/main" xmlns:r="http://schemas.openxmlformats.org/officeDocument/2006/relationships" xmlns:p="http://schemas.openxmlformats.org/presentationml/2006/main">
  <p:tag name="DVSHAPEID" val="iEGHcpAsRuzDilFad0COXA"/>
  <p:tag name="DVSHEQ" val="215411131"/>
</p:tagLst>
</file>

<file path=ppt/tags/tag20.xml><?xml version="1.0" encoding="utf-8"?>
<p:tagLst xmlns:a="http://schemas.openxmlformats.org/drawingml/2006/main" xmlns:r="http://schemas.openxmlformats.org/officeDocument/2006/relationships" xmlns:p="http://schemas.openxmlformats.org/presentationml/2006/main">
  <p:tag name="DVSHAPEID" val="L4FTRsBJGpkT3ha8HKIDhf"/>
  <p:tag name="DVSHEQ" val="-57573724"/>
</p:tagLst>
</file>

<file path=ppt/tags/tag21.xml><?xml version="1.0" encoding="utf-8"?>
<p:tagLst xmlns:a="http://schemas.openxmlformats.org/drawingml/2006/main" xmlns:r="http://schemas.openxmlformats.org/officeDocument/2006/relationships" xmlns:p="http://schemas.openxmlformats.org/presentationml/2006/main">
  <p:tag name="DVSHAPEID" val="psqys3Jny07hQIsNaJpG3n"/>
  <p:tag name="DVSHEQ" val="1754810962"/>
</p:tagLst>
</file>

<file path=ppt/tags/tag22.xml><?xml version="1.0" encoding="utf-8"?>
<p:tagLst xmlns:a="http://schemas.openxmlformats.org/drawingml/2006/main" xmlns:r="http://schemas.openxmlformats.org/officeDocument/2006/relationships" xmlns:p="http://schemas.openxmlformats.org/presentationml/2006/main">
  <p:tag name="DVSHAPEID" val="xpElvcoDpXWhHSzhepI91C"/>
  <p:tag name="DVSHEQ" val="-642248070"/>
</p:tagLst>
</file>

<file path=ppt/tags/tag23.xml><?xml version="1.0" encoding="utf-8"?>
<p:tagLst xmlns:a="http://schemas.openxmlformats.org/drawingml/2006/main" xmlns:r="http://schemas.openxmlformats.org/officeDocument/2006/relationships" xmlns:p="http://schemas.openxmlformats.org/presentationml/2006/main">
  <p:tag name="DVSHAPEID" val="mvNRS5JlrXc7nplSONlqIK"/>
  <p:tag name="DVSHEQ" val="760065708"/>
</p:tagLst>
</file>

<file path=ppt/tags/tag3.xml><?xml version="1.0" encoding="utf-8"?>
<p:tagLst xmlns:a="http://schemas.openxmlformats.org/drawingml/2006/main" xmlns:r="http://schemas.openxmlformats.org/officeDocument/2006/relationships" xmlns:p="http://schemas.openxmlformats.org/presentationml/2006/main">
  <p:tag name="DVSHAPEID" val="AUgzbxNN3lnpK4cYTo9m4D"/>
  <p:tag name="DVSHEQ" val="273722041"/>
</p:tagLst>
</file>

<file path=ppt/tags/tag4.xml><?xml version="1.0" encoding="utf-8"?>
<p:tagLst xmlns:a="http://schemas.openxmlformats.org/drawingml/2006/main" xmlns:r="http://schemas.openxmlformats.org/officeDocument/2006/relationships" xmlns:p="http://schemas.openxmlformats.org/presentationml/2006/main">
  <p:tag name="DVSHAPEID" val="LjeAWN7Vp6VI3MqDe3E4re"/>
  <p:tag name="DVSHEQ" val="1874110921"/>
</p:tagLst>
</file>

<file path=ppt/tags/tag5.xml><?xml version="1.0" encoding="utf-8"?>
<p:tagLst xmlns:a="http://schemas.openxmlformats.org/drawingml/2006/main" xmlns:r="http://schemas.openxmlformats.org/officeDocument/2006/relationships" xmlns:p="http://schemas.openxmlformats.org/presentationml/2006/main">
  <p:tag name="DVSHAPEID" val="fSAAXf6eEBvW9WkAAZG7Vg"/>
  <p:tag name="DVSHEQ" val="1860140251"/>
</p:tagLst>
</file>

<file path=ppt/tags/tag6.xml><?xml version="1.0" encoding="utf-8"?>
<p:tagLst xmlns:a="http://schemas.openxmlformats.org/drawingml/2006/main" xmlns:r="http://schemas.openxmlformats.org/officeDocument/2006/relationships" xmlns:p="http://schemas.openxmlformats.org/presentationml/2006/main">
  <p:tag name="DVSHAPEID" val="u20qxg96H0bx3mZmQSPbrj"/>
  <p:tag name="DVSHEQ" val="894398973"/>
</p:tagLst>
</file>

<file path=ppt/tags/tag7.xml><?xml version="1.0" encoding="utf-8"?>
<p:tagLst xmlns:a="http://schemas.openxmlformats.org/drawingml/2006/main" xmlns:r="http://schemas.openxmlformats.org/officeDocument/2006/relationships" xmlns:p="http://schemas.openxmlformats.org/presentationml/2006/main">
  <p:tag name="DVSHAPEID" val="c6DtjDsEnkiZoyzwHQ4yUv"/>
  <p:tag name="DVSHEQ" val="1096648781"/>
</p:tagLst>
</file>

<file path=ppt/tags/tag8.xml><?xml version="1.0" encoding="utf-8"?>
<p:tagLst xmlns:a="http://schemas.openxmlformats.org/drawingml/2006/main" xmlns:r="http://schemas.openxmlformats.org/officeDocument/2006/relationships" xmlns:p="http://schemas.openxmlformats.org/presentationml/2006/main">
  <p:tag name="DVSHAPEID" val="LBTYAe9NhKOaQUN3WvD2CR"/>
  <p:tag name="DVSHEQ" val="889901494"/>
</p:tagLst>
</file>

<file path=ppt/tags/tag9.xml><?xml version="1.0" encoding="utf-8"?>
<p:tagLst xmlns:a="http://schemas.openxmlformats.org/drawingml/2006/main" xmlns:r="http://schemas.openxmlformats.org/officeDocument/2006/relationships" xmlns:p="http://schemas.openxmlformats.org/presentationml/2006/main">
  <p:tag name="DVSHAPEID" val="f4XrMjaY6TpGl1Al3evA2x"/>
  <p:tag name="DVSHEQ" val="-652279665"/>
</p:tagLst>
</file>

<file path=ppt/theme/theme1.xml><?xml version="1.0" encoding="utf-8"?>
<a:theme xmlns:a="http://schemas.openxmlformats.org/drawingml/2006/main" name="NI company PowerPoint template_2012(3)">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I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NI company PowerPoint template_2012(3)</Template>
  <TotalTime>3615</TotalTime>
  <Words>7661</Words>
  <Application>Microsoft Office PowerPoint</Application>
  <PresentationFormat>On-screen Show (4:3)</PresentationFormat>
  <Paragraphs>797</Paragraphs>
  <Slides>73</Slides>
  <Notes>67</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73</vt:i4>
      </vt:variant>
    </vt:vector>
  </HeadingPairs>
  <TitlesOfParts>
    <vt:vector size="77" baseType="lpstr">
      <vt:lpstr>NI company PowerPoint template_2012(3)</vt:lpstr>
      <vt:lpstr>NI Confidential</vt:lpstr>
      <vt:lpstr>Customer Confidential</vt:lpstr>
      <vt:lpstr>Bitmap Image</vt:lpstr>
      <vt:lpstr>Slide 1</vt:lpstr>
      <vt:lpstr>Slide 2</vt:lpstr>
      <vt:lpstr>Agenda</vt:lpstr>
      <vt:lpstr>Overview of NI myRIO</vt:lpstr>
      <vt:lpstr>From Core Concepts to System Design</vt:lpstr>
      <vt:lpstr>NI myRIO</vt:lpstr>
      <vt:lpstr>NI myRIO Product Overview: Front View</vt:lpstr>
      <vt:lpstr>What is Zynq?</vt:lpstr>
      <vt:lpstr>Slide 9</vt:lpstr>
      <vt:lpstr>Why Zynq Matters in Education</vt:lpstr>
      <vt:lpstr>Why Zynq Really Matters in Education</vt:lpstr>
      <vt:lpstr>CompactRIO Applications</vt:lpstr>
      <vt:lpstr>CompactRIO Applications</vt:lpstr>
      <vt:lpstr>NI myRIO Product Overview: Front View</vt:lpstr>
      <vt:lpstr>Back View</vt:lpstr>
      <vt:lpstr>Top View</vt:lpstr>
      <vt:lpstr>NI myRIO Expansion Port (MXP)</vt:lpstr>
      <vt:lpstr>NI miniSystems Port (MSP)</vt:lpstr>
      <vt:lpstr>Introduction to NI LabVIEW</vt:lpstr>
      <vt:lpstr>Graphical System Design</vt:lpstr>
      <vt:lpstr>Data Flow</vt:lpstr>
      <vt:lpstr>LabVIEW Getting Started Window</vt:lpstr>
      <vt:lpstr>LabVIEW Getting Started Window</vt:lpstr>
      <vt:lpstr>Create a Project</vt:lpstr>
      <vt:lpstr>Project Explorer</vt:lpstr>
      <vt:lpstr>Parts of a VI</vt:lpstr>
      <vt:lpstr>Parts of a VI – Front Panel</vt:lpstr>
      <vt:lpstr>Parts of a VI – Block Diagram</vt:lpstr>
      <vt:lpstr>Creating a LabVIEW Application</vt:lpstr>
      <vt:lpstr>Introduction to LabVIEW Real-Time</vt:lpstr>
      <vt:lpstr>What is Real-Time?</vt:lpstr>
      <vt:lpstr>Critical Applications to Consider</vt:lpstr>
      <vt:lpstr>When General Purpose OSs Fall Short</vt:lpstr>
      <vt:lpstr>Key Careabouts for Critical Applications</vt:lpstr>
      <vt:lpstr>Key Careabouts for Critical Applications</vt:lpstr>
      <vt:lpstr>Running Real-Time Code – Modes</vt:lpstr>
      <vt:lpstr>NI myRIO Express VIs - Overview</vt:lpstr>
      <vt:lpstr>NI myRIO Express VIs - Configuration</vt:lpstr>
      <vt:lpstr>NI myRIO Express VIs – G-Code</vt:lpstr>
      <vt:lpstr>Optional Exercise 0 Building a LabVIEW VI in Windows  This exercise is optional, but recommended for new LabVIEW users</vt:lpstr>
      <vt:lpstr>Exercise 1 Create Your First myRIO Project</vt:lpstr>
      <vt:lpstr>Exercise 2  Create RT code for NI myRIO</vt:lpstr>
      <vt:lpstr>Your Turn.</vt:lpstr>
      <vt:lpstr>myRIO: Headless Execution</vt:lpstr>
      <vt:lpstr>Design with Familiar  Models of Computation</vt:lpstr>
      <vt:lpstr>Slide 46</vt:lpstr>
      <vt:lpstr>Slide 47</vt:lpstr>
      <vt:lpstr>myRIO: what is the operating system?</vt:lpstr>
      <vt:lpstr>NI Linux Real-Time</vt:lpstr>
      <vt:lpstr>NI Linux Real-Time</vt:lpstr>
      <vt:lpstr>Slide 51</vt:lpstr>
      <vt:lpstr>LabVIEW MathScript RT Module</vt:lpstr>
      <vt:lpstr>MathScript RT Demo</vt:lpstr>
      <vt:lpstr>Slide 54</vt:lpstr>
      <vt:lpstr>LabVIEW Control Design &amp; Simulation</vt:lpstr>
      <vt:lpstr>Slide 56</vt:lpstr>
      <vt:lpstr>Introduction to LabVIEW FPGA</vt:lpstr>
      <vt:lpstr>FPGA Technology</vt:lpstr>
      <vt:lpstr>FPGAs are Dataflow Systems</vt:lpstr>
      <vt:lpstr>FPGAs are Dataflow Systems</vt:lpstr>
      <vt:lpstr>FPGAs are Parallel Dataflow Systems</vt:lpstr>
      <vt:lpstr>LabVIEW FPGA vs.  VHDL</vt:lpstr>
      <vt:lpstr>Why Are FPGAs Useful?</vt:lpstr>
      <vt:lpstr>LabVIEW FPGA: How does it work?</vt:lpstr>
      <vt:lpstr>FPGA Demo</vt:lpstr>
      <vt:lpstr>Slide 66</vt:lpstr>
      <vt:lpstr>Resources and Next Steps</vt:lpstr>
      <vt:lpstr>NI myRIO Kits | ni.com/myrio</vt:lpstr>
      <vt:lpstr>NI myRIO | Courseware</vt:lpstr>
      <vt:lpstr>C Support for NI myRIO – ni.com/myrio/c-support</vt:lpstr>
      <vt:lpstr>Learn More About Programming NI myRIO</vt:lpstr>
      <vt:lpstr>Learn More About Programming NI myRIO</vt:lpstr>
      <vt:lpstr>Slide 73</vt:lpstr>
    </vt:vector>
  </TitlesOfParts>
  <Company>National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Margaret Barrett</dc:creator>
  <cp:lastModifiedBy>ukroberr</cp:lastModifiedBy>
  <cp:revision>229</cp:revision>
  <cp:lastPrinted>2012-03-20T15:45:37Z</cp:lastPrinted>
  <dcterms:created xsi:type="dcterms:W3CDTF">2013-08-19T16:34:41Z</dcterms:created>
  <dcterms:modified xsi:type="dcterms:W3CDTF">2014-02-28T15:10:57Z</dcterms:modified>
</cp:coreProperties>
</file>