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 id="2147483857" r:id="rId2"/>
    <p:sldMasterId id="2147483860" r:id="rId3"/>
  </p:sldMasterIdLst>
  <p:notesMasterIdLst>
    <p:notesMasterId r:id="rId24"/>
  </p:notesMasterIdLst>
  <p:handoutMasterIdLst>
    <p:handoutMasterId r:id="rId25"/>
  </p:handoutMasterIdLst>
  <p:sldIdLst>
    <p:sldId id="721" r:id="rId4"/>
    <p:sldId id="707" r:id="rId5"/>
    <p:sldId id="685" r:id="rId6"/>
    <p:sldId id="686" r:id="rId7"/>
    <p:sldId id="687" r:id="rId8"/>
    <p:sldId id="689" r:id="rId9"/>
    <p:sldId id="711" r:id="rId10"/>
    <p:sldId id="712" r:id="rId11"/>
    <p:sldId id="698" r:id="rId12"/>
    <p:sldId id="726" r:id="rId13"/>
    <p:sldId id="727" r:id="rId14"/>
    <p:sldId id="713" r:id="rId15"/>
    <p:sldId id="714" r:id="rId16"/>
    <p:sldId id="723" r:id="rId17"/>
    <p:sldId id="717" r:id="rId18"/>
    <p:sldId id="718" r:id="rId19"/>
    <p:sldId id="719" r:id="rId20"/>
    <p:sldId id="720" r:id="rId21"/>
    <p:sldId id="724" r:id="rId22"/>
    <p:sldId id="725" r:id="rId23"/>
  </p:sldIdLst>
  <p:sldSz cx="9144000" cy="6858000" type="letter"/>
  <p:notesSz cx="6997700" cy="9271000"/>
  <p:defaultTextStyle>
    <a:defPPr>
      <a:defRPr lang="en-US"/>
    </a:defPPr>
    <a:lvl1pPr algn="l" rtl="0" fontAlgn="base">
      <a:spcBef>
        <a:spcPct val="0"/>
      </a:spcBef>
      <a:spcAft>
        <a:spcPct val="0"/>
      </a:spcAft>
      <a:defRPr sz="2100" b="1" kern="1200">
        <a:solidFill>
          <a:schemeClr val="bg1"/>
        </a:solidFill>
        <a:latin typeface="Arial Narrow" pitchFamily="34" charset="0"/>
        <a:ea typeface="+mn-ea"/>
        <a:cs typeface="+mn-cs"/>
      </a:defRPr>
    </a:lvl1pPr>
    <a:lvl2pPr marL="425389" algn="l" rtl="0" fontAlgn="base">
      <a:spcBef>
        <a:spcPct val="0"/>
      </a:spcBef>
      <a:spcAft>
        <a:spcPct val="0"/>
      </a:spcAft>
      <a:defRPr sz="2100" b="1" kern="1200">
        <a:solidFill>
          <a:schemeClr val="bg1"/>
        </a:solidFill>
        <a:latin typeface="Arial Narrow" pitchFamily="34" charset="0"/>
        <a:ea typeface="+mn-ea"/>
        <a:cs typeface="+mn-cs"/>
      </a:defRPr>
    </a:lvl2pPr>
    <a:lvl3pPr marL="850777" algn="l" rtl="0" fontAlgn="base">
      <a:spcBef>
        <a:spcPct val="0"/>
      </a:spcBef>
      <a:spcAft>
        <a:spcPct val="0"/>
      </a:spcAft>
      <a:defRPr sz="2100" b="1" kern="1200">
        <a:solidFill>
          <a:schemeClr val="bg1"/>
        </a:solidFill>
        <a:latin typeface="Arial Narrow" pitchFamily="34" charset="0"/>
        <a:ea typeface="+mn-ea"/>
        <a:cs typeface="+mn-cs"/>
      </a:defRPr>
    </a:lvl3pPr>
    <a:lvl4pPr marL="1276166" algn="l" rtl="0" fontAlgn="base">
      <a:spcBef>
        <a:spcPct val="0"/>
      </a:spcBef>
      <a:spcAft>
        <a:spcPct val="0"/>
      </a:spcAft>
      <a:defRPr sz="2100" b="1" kern="1200">
        <a:solidFill>
          <a:schemeClr val="bg1"/>
        </a:solidFill>
        <a:latin typeface="Arial Narrow" pitchFamily="34" charset="0"/>
        <a:ea typeface="+mn-ea"/>
        <a:cs typeface="+mn-cs"/>
      </a:defRPr>
    </a:lvl4pPr>
    <a:lvl5pPr marL="1701554" algn="l" rtl="0" fontAlgn="base">
      <a:spcBef>
        <a:spcPct val="0"/>
      </a:spcBef>
      <a:spcAft>
        <a:spcPct val="0"/>
      </a:spcAft>
      <a:defRPr sz="2100" b="1" kern="1200">
        <a:solidFill>
          <a:schemeClr val="bg1"/>
        </a:solidFill>
        <a:latin typeface="Arial Narrow" pitchFamily="34" charset="0"/>
        <a:ea typeface="+mn-ea"/>
        <a:cs typeface="+mn-cs"/>
      </a:defRPr>
    </a:lvl5pPr>
    <a:lvl6pPr marL="2126943" algn="l" defTabSz="850777" rtl="0" eaLnBrk="1" latinLnBrk="0" hangingPunct="1">
      <a:defRPr sz="2100" b="1" kern="1200">
        <a:solidFill>
          <a:schemeClr val="bg1"/>
        </a:solidFill>
        <a:latin typeface="Arial Narrow" pitchFamily="34" charset="0"/>
        <a:ea typeface="+mn-ea"/>
        <a:cs typeface="+mn-cs"/>
      </a:defRPr>
    </a:lvl6pPr>
    <a:lvl7pPr marL="2552332" algn="l" defTabSz="850777" rtl="0" eaLnBrk="1" latinLnBrk="0" hangingPunct="1">
      <a:defRPr sz="2100" b="1" kern="1200">
        <a:solidFill>
          <a:schemeClr val="bg1"/>
        </a:solidFill>
        <a:latin typeface="Arial Narrow" pitchFamily="34" charset="0"/>
        <a:ea typeface="+mn-ea"/>
        <a:cs typeface="+mn-cs"/>
      </a:defRPr>
    </a:lvl7pPr>
    <a:lvl8pPr marL="2977720" algn="l" defTabSz="850777" rtl="0" eaLnBrk="1" latinLnBrk="0" hangingPunct="1">
      <a:defRPr sz="2100" b="1" kern="1200">
        <a:solidFill>
          <a:schemeClr val="bg1"/>
        </a:solidFill>
        <a:latin typeface="Arial Narrow" pitchFamily="34" charset="0"/>
        <a:ea typeface="+mn-ea"/>
        <a:cs typeface="+mn-cs"/>
      </a:defRPr>
    </a:lvl8pPr>
    <a:lvl9pPr marL="3403109" algn="l" defTabSz="850777" rtl="0" eaLnBrk="1" latinLnBrk="0" hangingPunct="1">
      <a:defRPr sz="21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ustomer Educatio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795EB"/>
    <a:srgbClr val="A0B5D4"/>
    <a:srgbClr val="7B98C3"/>
    <a:srgbClr val="000099"/>
    <a:srgbClr val="DDDDDD"/>
    <a:srgbClr val="CC0000"/>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vertBarState="maximized">
    <p:restoredLeft sz="15620" autoAdjust="0"/>
    <p:restoredTop sz="79290" autoAdjust="0"/>
  </p:normalViewPr>
  <p:slideViewPr>
    <p:cSldViewPr>
      <p:cViewPr>
        <p:scale>
          <a:sx n="100" d="100"/>
          <a:sy n="100" d="100"/>
        </p:scale>
        <p:origin x="-1140" y="23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996"/>
    </p:cViewPr>
  </p:sorterViewPr>
  <p:notesViewPr>
    <p:cSldViewPr>
      <p:cViewPr>
        <p:scale>
          <a:sx n="120" d="100"/>
          <a:sy n="120" d="100"/>
        </p:scale>
        <p:origin x="-2268" y="1020"/>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6D1CCF-8ECC-4087-8C5B-6DE80BEAA877}" type="doc">
      <dgm:prSet loTypeId="urn:microsoft.com/office/officeart/2005/8/layout/hChevron3" loCatId="process" qsTypeId="urn:microsoft.com/office/officeart/2005/8/quickstyle/simple1#1" qsCatId="simple" csTypeId="urn:microsoft.com/office/officeart/2005/8/colors/accent1_2#1" csCatId="accent1" phldr="1"/>
      <dgm:spPr/>
    </dgm:pt>
    <dgm:pt modelId="{D2989C70-4FD8-4C84-9315-1437F3DE9717}">
      <dgm:prSet phldrT="[Text]"/>
      <dgm:spPr/>
      <dgm:t>
        <a:bodyPr/>
        <a:lstStyle/>
        <a:p>
          <a:r>
            <a:rPr lang="en-US" dirty="0" smtClean="0"/>
            <a:t>LabVIEW</a:t>
          </a:r>
          <a:endParaRPr lang="en-US" dirty="0"/>
        </a:p>
      </dgm:t>
    </dgm:pt>
    <dgm:pt modelId="{07936021-99F6-41E8-9D4E-AFFCBAF210DA}" type="parTrans" cxnId="{28535710-092A-4509-967D-593F136955E3}">
      <dgm:prSet/>
      <dgm:spPr/>
      <dgm:t>
        <a:bodyPr/>
        <a:lstStyle/>
        <a:p>
          <a:endParaRPr lang="en-US"/>
        </a:p>
      </dgm:t>
    </dgm:pt>
    <dgm:pt modelId="{6353E547-5125-493F-A548-9F85892D3FD6}" type="sibTrans" cxnId="{28535710-092A-4509-967D-593F136955E3}">
      <dgm:prSet/>
      <dgm:spPr/>
      <dgm:t>
        <a:bodyPr/>
        <a:lstStyle/>
        <a:p>
          <a:endParaRPr lang="en-US"/>
        </a:p>
      </dgm:t>
    </dgm:pt>
    <dgm:pt modelId="{E4E7D179-040E-4188-9C2A-4393C2AD4584}">
      <dgm:prSet phldrT="[Text]"/>
      <dgm:spPr/>
      <dgm:t>
        <a:bodyPr/>
        <a:lstStyle/>
        <a:p>
          <a:r>
            <a:rPr lang="en-US" dirty="0" smtClean="0"/>
            <a:t>NI-</a:t>
          </a:r>
          <a:r>
            <a:rPr lang="en-US" dirty="0" err="1" smtClean="0"/>
            <a:t>DAQmx</a:t>
          </a:r>
          <a:endParaRPr lang="en-US" dirty="0"/>
        </a:p>
      </dgm:t>
    </dgm:pt>
    <dgm:pt modelId="{BA067847-E483-485C-98D1-69356B09A355}" type="parTrans" cxnId="{B551BD5E-725E-4880-A05B-8030C5B24263}">
      <dgm:prSet/>
      <dgm:spPr/>
      <dgm:t>
        <a:bodyPr/>
        <a:lstStyle/>
        <a:p>
          <a:endParaRPr lang="en-US"/>
        </a:p>
      </dgm:t>
    </dgm:pt>
    <dgm:pt modelId="{2F246ED5-23BF-4DA8-8028-21BE29991D90}" type="sibTrans" cxnId="{B551BD5E-725E-4880-A05B-8030C5B24263}">
      <dgm:prSet/>
      <dgm:spPr/>
      <dgm:t>
        <a:bodyPr/>
        <a:lstStyle/>
        <a:p>
          <a:endParaRPr lang="en-US"/>
        </a:p>
      </dgm:t>
    </dgm:pt>
    <dgm:pt modelId="{9510F6E7-ECF7-44CD-B8B4-E3F81406B58C}" type="pres">
      <dgm:prSet presAssocID="{806D1CCF-8ECC-4087-8C5B-6DE80BEAA877}" presName="Name0" presStyleCnt="0">
        <dgm:presLayoutVars>
          <dgm:dir/>
          <dgm:resizeHandles val="exact"/>
        </dgm:presLayoutVars>
      </dgm:prSet>
      <dgm:spPr/>
    </dgm:pt>
    <dgm:pt modelId="{7207B374-9B97-434B-9F7C-4DE4A5AA1A65}" type="pres">
      <dgm:prSet presAssocID="{D2989C70-4FD8-4C84-9315-1437F3DE9717}" presName="parTxOnly" presStyleLbl="node1" presStyleIdx="0" presStyleCnt="2" custScaleX="119413">
        <dgm:presLayoutVars>
          <dgm:bulletEnabled val="1"/>
        </dgm:presLayoutVars>
      </dgm:prSet>
      <dgm:spPr/>
      <dgm:t>
        <a:bodyPr/>
        <a:lstStyle/>
        <a:p>
          <a:endParaRPr lang="en-US"/>
        </a:p>
      </dgm:t>
    </dgm:pt>
    <dgm:pt modelId="{CC7BA035-F98D-42FC-A63F-9AC92F621EA6}" type="pres">
      <dgm:prSet presAssocID="{6353E547-5125-493F-A548-9F85892D3FD6}" presName="parSpace" presStyleCnt="0"/>
      <dgm:spPr/>
    </dgm:pt>
    <dgm:pt modelId="{82A169D1-7947-4E4C-BB83-BE8A3DF7788A}" type="pres">
      <dgm:prSet presAssocID="{E4E7D179-040E-4188-9C2A-4393C2AD4584}" presName="parTxOnly" presStyleLbl="node1" presStyleIdx="1" presStyleCnt="2" custScaleX="138962">
        <dgm:presLayoutVars>
          <dgm:bulletEnabled val="1"/>
        </dgm:presLayoutVars>
      </dgm:prSet>
      <dgm:spPr/>
      <dgm:t>
        <a:bodyPr/>
        <a:lstStyle/>
        <a:p>
          <a:endParaRPr lang="en-US"/>
        </a:p>
      </dgm:t>
    </dgm:pt>
  </dgm:ptLst>
  <dgm:cxnLst>
    <dgm:cxn modelId="{CA55581E-B995-455C-89FF-CC881EFA37A3}" type="presOf" srcId="{E4E7D179-040E-4188-9C2A-4393C2AD4584}" destId="{82A169D1-7947-4E4C-BB83-BE8A3DF7788A}" srcOrd="0" destOrd="0" presId="urn:microsoft.com/office/officeart/2005/8/layout/hChevron3"/>
    <dgm:cxn modelId="{C4A949B1-212A-4690-95DA-DFCA0BB9DEFA}" type="presOf" srcId="{806D1CCF-8ECC-4087-8C5B-6DE80BEAA877}" destId="{9510F6E7-ECF7-44CD-B8B4-E3F81406B58C}" srcOrd="0" destOrd="0" presId="urn:microsoft.com/office/officeart/2005/8/layout/hChevron3"/>
    <dgm:cxn modelId="{28535710-092A-4509-967D-593F136955E3}" srcId="{806D1CCF-8ECC-4087-8C5B-6DE80BEAA877}" destId="{D2989C70-4FD8-4C84-9315-1437F3DE9717}" srcOrd="0" destOrd="0" parTransId="{07936021-99F6-41E8-9D4E-AFFCBAF210DA}" sibTransId="{6353E547-5125-493F-A548-9F85892D3FD6}"/>
    <dgm:cxn modelId="{AD4C1B7A-1905-469B-9854-19EAB6EF962D}" type="presOf" srcId="{D2989C70-4FD8-4C84-9315-1437F3DE9717}" destId="{7207B374-9B97-434B-9F7C-4DE4A5AA1A65}" srcOrd="0" destOrd="0" presId="urn:microsoft.com/office/officeart/2005/8/layout/hChevron3"/>
    <dgm:cxn modelId="{B551BD5E-725E-4880-A05B-8030C5B24263}" srcId="{806D1CCF-8ECC-4087-8C5B-6DE80BEAA877}" destId="{E4E7D179-040E-4188-9C2A-4393C2AD4584}" srcOrd="1" destOrd="0" parTransId="{BA067847-E483-485C-98D1-69356B09A355}" sibTransId="{2F246ED5-23BF-4DA8-8028-21BE29991D90}"/>
    <dgm:cxn modelId="{BC3D0031-48B5-4EDA-BE20-8F1ECD8A2BAB}" type="presParOf" srcId="{9510F6E7-ECF7-44CD-B8B4-E3F81406B58C}" destId="{7207B374-9B97-434B-9F7C-4DE4A5AA1A65}" srcOrd="0" destOrd="0" presId="urn:microsoft.com/office/officeart/2005/8/layout/hChevron3"/>
    <dgm:cxn modelId="{7BDAD62B-5B75-469A-9559-07E4AF0AA076}" type="presParOf" srcId="{9510F6E7-ECF7-44CD-B8B4-E3F81406B58C}" destId="{CC7BA035-F98D-42FC-A63F-9AC92F621EA6}" srcOrd="1" destOrd="0" presId="urn:microsoft.com/office/officeart/2005/8/layout/hChevron3"/>
    <dgm:cxn modelId="{600B3352-7966-43A3-A727-2BAE2E0F6F30}" type="presParOf" srcId="{9510F6E7-ECF7-44CD-B8B4-E3F81406B58C}" destId="{82A169D1-7947-4E4C-BB83-BE8A3DF7788A}" srcOrd="2" destOrd="0" presId="urn:microsoft.com/office/officeart/2005/8/layout/hChevron3"/>
  </dgm:cxnLst>
  <dgm:bg/>
  <dgm:whole/>
</dgm:dataModel>
</file>

<file path=ppt/diagrams/data2.xml><?xml version="1.0" encoding="utf-8"?>
<dgm:dataModel xmlns:dgm="http://schemas.openxmlformats.org/drawingml/2006/diagram" xmlns:a="http://schemas.openxmlformats.org/drawingml/2006/main">
  <dgm:ptLst>
    <dgm:pt modelId="{243E3818-F42F-45B3-884D-EA7C7B566CBA}" type="doc">
      <dgm:prSet loTypeId="urn:microsoft.com/office/officeart/2005/8/layout/target2" loCatId="relationship" qsTypeId="urn:microsoft.com/office/officeart/2005/8/quickstyle/simple1#2" qsCatId="simple" csTypeId="urn:microsoft.com/office/officeart/2005/8/colors/accent1_2#2" csCatId="accent1" phldr="1"/>
      <dgm:spPr/>
      <dgm:t>
        <a:bodyPr/>
        <a:lstStyle/>
        <a:p>
          <a:endParaRPr lang="en-US"/>
        </a:p>
      </dgm:t>
    </dgm:pt>
    <dgm:pt modelId="{89365EA9-93EA-4F98-8C67-488529610322}">
      <dgm:prSet phldrT="[Text]" custT="1"/>
      <dgm:spPr>
        <a:ln>
          <a:noFill/>
        </a:ln>
      </dgm:spPr>
      <dgm:t>
        <a:bodyPr anchor="ctr" anchorCtr="1"/>
        <a:lstStyle/>
        <a:p>
          <a:pPr algn="ctr"/>
          <a:r>
            <a:rPr lang="en-US" sz="3500" dirty="0" smtClean="0"/>
            <a:t>M Series Device</a:t>
          </a:r>
          <a:endParaRPr lang="en-US" sz="3500" dirty="0"/>
        </a:p>
      </dgm:t>
    </dgm:pt>
    <dgm:pt modelId="{68E1F715-92FB-47CF-B8CD-A9F2C8535F58}" type="sibTrans" cxnId="{8F610867-BFDD-4609-8877-452DCBF213D1}">
      <dgm:prSet/>
      <dgm:spPr/>
      <dgm:t>
        <a:bodyPr/>
        <a:lstStyle/>
        <a:p>
          <a:endParaRPr lang="en-US"/>
        </a:p>
      </dgm:t>
    </dgm:pt>
    <dgm:pt modelId="{08C829A0-65D0-4B8D-A550-C6EAB70797D2}" type="parTrans" cxnId="{8F610867-BFDD-4609-8877-452DCBF213D1}">
      <dgm:prSet/>
      <dgm:spPr/>
      <dgm:t>
        <a:bodyPr/>
        <a:lstStyle/>
        <a:p>
          <a:endParaRPr lang="en-US"/>
        </a:p>
      </dgm:t>
    </dgm:pt>
    <dgm:pt modelId="{EF98C739-408A-4187-BF46-928682A2A2B8}">
      <dgm:prSet phldrT="[Text]"/>
      <dgm:spPr/>
      <dgm:t>
        <a:bodyPr anchor="ctr" anchorCtr="1"/>
        <a:lstStyle/>
        <a:p>
          <a:pPr algn="ctr"/>
          <a:endParaRPr lang="en-US" dirty="0"/>
        </a:p>
      </dgm:t>
    </dgm:pt>
    <dgm:pt modelId="{C219A674-8301-44AE-9E78-3A854B38937B}" type="parTrans" cxnId="{6118FDD2-61AB-41B4-9BD7-5775CECD68C6}">
      <dgm:prSet/>
      <dgm:spPr/>
      <dgm:t>
        <a:bodyPr/>
        <a:lstStyle/>
        <a:p>
          <a:endParaRPr lang="en-US"/>
        </a:p>
      </dgm:t>
    </dgm:pt>
    <dgm:pt modelId="{0436C994-9839-442B-B1D5-A8136DA93503}" type="sibTrans" cxnId="{6118FDD2-61AB-41B4-9BD7-5775CECD68C6}">
      <dgm:prSet/>
      <dgm:spPr/>
      <dgm:t>
        <a:bodyPr/>
        <a:lstStyle/>
        <a:p>
          <a:endParaRPr lang="en-US"/>
        </a:p>
      </dgm:t>
    </dgm:pt>
    <dgm:pt modelId="{8B644976-C5BA-417E-98F6-5E0F96760D61}" type="pres">
      <dgm:prSet presAssocID="{243E3818-F42F-45B3-884D-EA7C7B566CBA}" presName="Name0" presStyleCnt="0">
        <dgm:presLayoutVars>
          <dgm:chMax val="3"/>
          <dgm:chPref val="1"/>
          <dgm:dir/>
          <dgm:animLvl val="lvl"/>
          <dgm:resizeHandles/>
        </dgm:presLayoutVars>
      </dgm:prSet>
      <dgm:spPr/>
      <dgm:t>
        <a:bodyPr/>
        <a:lstStyle/>
        <a:p>
          <a:endParaRPr lang="en-US"/>
        </a:p>
      </dgm:t>
    </dgm:pt>
    <dgm:pt modelId="{6BBD5B2B-B66C-417F-B84F-7C12926A1FD8}" type="pres">
      <dgm:prSet presAssocID="{243E3818-F42F-45B3-884D-EA7C7B566CBA}" presName="outerBox" presStyleCnt="0"/>
      <dgm:spPr/>
    </dgm:pt>
    <dgm:pt modelId="{A8E66DEB-C181-4DB1-9CDD-E70AD922D7EC}" type="pres">
      <dgm:prSet presAssocID="{243E3818-F42F-45B3-884D-EA7C7B566CBA}" presName="outerBoxParent" presStyleLbl="node1" presStyleIdx="0" presStyleCnt="2"/>
      <dgm:spPr/>
      <dgm:t>
        <a:bodyPr/>
        <a:lstStyle/>
        <a:p>
          <a:endParaRPr lang="en-US"/>
        </a:p>
      </dgm:t>
    </dgm:pt>
    <dgm:pt modelId="{6AE54B15-8820-430E-9B6A-AC3A9C13D0DF}" type="pres">
      <dgm:prSet presAssocID="{243E3818-F42F-45B3-884D-EA7C7B566CBA}" presName="outerBoxChildren" presStyleCnt="0"/>
      <dgm:spPr/>
    </dgm:pt>
    <dgm:pt modelId="{54133CA4-71DF-4D57-AC73-48148B0F8D49}" type="pres">
      <dgm:prSet presAssocID="{243E3818-F42F-45B3-884D-EA7C7B566CBA}" presName="middleBox" presStyleCnt="0"/>
      <dgm:spPr/>
    </dgm:pt>
    <dgm:pt modelId="{4FA0D54B-D1F8-4B9E-AFFF-0A3538D8FD40}" type="pres">
      <dgm:prSet presAssocID="{243E3818-F42F-45B3-884D-EA7C7B566CBA}" presName="middleBoxParent" presStyleLbl="node1" presStyleIdx="1" presStyleCnt="2" custScaleX="100446" custScaleY="57369"/>
      <dgm:spPr/>
      <dgm:t>
        <a:bodyPr/>
        <a:lstStyle/>
        <a:p>
          <a:endParaRPr lang="en-US"/>
        </a:p>
      </dgm:t>
    </dgm:pt>
    <dgm:pt modelId="{F13648F2-239A-41D2-9140-10CD987C1406}" type="pres">
      <dgm:prSet presAssocID="{243E3818-F42F-45B3-884D-EA7C7B566CBA}" presName="middleBoxChildren" presStyleCnt="0"/>
      <dgm:spPr/>
    </dgm:pt>
  </dgm:ptLst>
  <dgm:cxnLst>
    <dgm:cxn modelId="{D5F38F0D-38D8-4826-8489-BEBF26B9B062}" type="presOf" srcId="{89365EA9-93EA-4F98-8C67-488529610322}" destId="{4FA0D54B-D1F8-4B9E-AFFF-0A3538D8FD40}" srcOrd="0" destOrd="0" presId="urn:microsoft.com/office/officeart/2005/8/layout/target2"/>
    <dgm:cxn modelId="{8F610867-BFDD-4609-8877-452DCBF213D1}" srcId="{243E3818-F42F-45B3-884D-EA7C7B566CBA}" destId="{89365EA9-93EA-4F98-8C67-488529610322}" srcOrd="1" destOrd="0" parTransId="{08C829A0-65D0-4B8D-A550-C6EAB70797D2}" sibTransId="{68E1F715-92FB-47CF-B8CD-A9F2C8535F58}"/>
    <dgm:cxn modelId="{6118FDD2-61AB-41B4-9BD7-5775CECD68C6}" srcId="{243E3818-F42F-45B3-884D-EA7C7B566CBA}" destId="{EF98C739-408A-4187-BF46-928682A2A2B8}" srcOrd="0" destOrd="0" parTransId="{C219A674-8301-44AE-9E78-3A854B38937B}" sibTransId="{0436C994-9839-442B-B1D5-A8136DA93503}"/>
    <dgm:cxn modelId="{CBD44AFB-9FA6-4ABA-B1C3-9B395B3C96AA}" type="presOf" srcId="{243E3818-F42F-45B3-884D-EA7C7B566CBA}" destId="{8B644976-C5BA-417E-98F6-5E0F96760D61}" srcOrd="0" destOrd="0" presId="urn:microsoft.com/office/officeart/2005/8/layout/target2"/>
    <dgm:cxn modelId="{DCB8C1C1-388B-4B26-8EC7-8CC069AEA1A0}" type="presOf" srcId="{EF98C739-408A-4187-BF46-928682A2A2B8}" destId="{A8E66DEB-C181-4DB1-9CDD-E70AD922D7EC}" srcOrd="0" destOrd="0" presId="urn:microsoft.com/office/officeart/2005/8/layout/target2"/>
    <dgm:cxn modelId="{DF3D4F36-6787-4082-9F7E-DCD6781C427F}" type="presParOf" srcId="{8B644976-C5BA-417E-98F6-5E0F96760D61}" destId="{6BBD5B2B-B66C-417F-B84F-7C12926A1FD8}" srcOrd="0" destOrd="0" presId="urn:microsoft.com/office/officeart/2005/8/layout/target2"/>
    <dgm:cxn modelId="{1EAE84A6-DFB4-481A-AB2B-B0E20B64F02F}" type="presParOf" srcId="{6BBD5B2B-B66C-417F-B84F-7C12926A1FD8}" destId="{A8E66DEB-C181-4DB1-9CDD-E70AD922D7EC}" srcOrd="0" destOrd="0" presId="urn:microsoft.com/office/officeart/2005/8/layout/target2"/>
    <dgm:cxn modelId="{EC7D6716-3DF7-4184-9DB5-3487AA4BB24C}" type="presParOf" srcId="{6BBD5B2B-B66C-417F-B84F-7C12926A1FD8}" destId="{6AE54B15-8820-430E-9B6A-AC3A9C13D0DF}" srcOrd="1" destOrd="0" presId="urn:microsoft.com/office/officeart/2005/8/layout/target2"/>
    <dgm:cxn modelId="{BC9D064A-FBBF-4069-B173-A71654CF46D2}" type="presParOf" srcId="{8B644976-C5BA-417E-98F6-5E0F96760D61}" destId="{54133CA4-71DF-4D57-AC73-48148B0F8D49}" srcOrd="1" destOrd="0" presId="urn:microsoft.com/office/officeart/2005/8/layout/target2"/>
    <dgm:cxn modelId="{11A0C3ED-ECBD-4756-8CF4-F5B57A91E947}" type="presParOf" srcId="{54133CA4-71DF-4D57-AC73-48148B0F8D49}" destId="{4FA0D54B-D1F8-4B9E-AFFF-0A3538D8FD40}" srcOrd="0" destOrd="0" presId="urn:microsoft.com/office/officeart/2005/8/layout/target2"/>
    <dgm:cxn modelId="{D10B7334-5F6C-4885-BC04-AB6EDB066BCF}" type="presParOf" srcId="{54133CA4-71DF-4D57-AC73-48148B0F8D49}" destId="{F13648F2-239A-41D2-9140-10CD987C1406}" srcOrd="1" destOrd="0" presId="urn:microsoft.com/office/officeart/2005/8/layout/target2"/>
  </dgm:cxnLst>
  <dgm:bg/>
  <dgm:whole/>
</dgm:dataModel>
</file>

<file path=ppt/diagrams/data3.xml><?xml version="1.0" encoding="utf-8"?>
<dgm:dataModel xmlns:dgm="http://schemas.openxmlformats.org/drawingml/2006/diagram" xmlns:a="http://schemas.openxmlformats.org/drawingml/2006/main">
  <dgm:ptLst>
    <dgm:pt modelId="{806D1CCF-8ECC-4087-8C5B-6DE80BEAA877}" type="doc">
      <dgm:prSet loTypeId="urn:microsoft.com/office/officeart/2005/8/layout/hChevron3" loCatId="process" qsTypeId="urn:microsoft.com/office/officeart/2005/8/quickstyle/simple1#3" qsCatId="simple" csTypeId="urn:microsoft.com/office/officeart/2005/8/colors/accent1_2#3" csCatId="accent1" phldr="1"/>
      <dgm:spPr/>
    </dgm:pt>
    <dgm:pt modelId="{D2989C70-4FD8-4C84-9315-1437F3DE9717}">
      <dgm:prSet phldrT="[Text]"/>
      <dgm:spPr/>
      <dgm:t>
        <a:bodyPr/>
        <a:lstStyle/>
        <a:p>
          <a:r>
            <a:rPr lang="en-US" dirty="0" smtClean="0"/>
            <a:t>LabVIEW</a:t>
          </a:r>
          <a:endParaRPr lang="en-US" dirty="0"/>
        </a:p>
      </dgm:t>
    </dgm:pt>
    <dgm:pt modelId="{07936021-99F6-41E8-9D4E-AFFCBAF210DA}" type="parTrans" cxnId="{28535710-092A-4509-967D-593F136955E3}">
      <dgm:prSet/>
      <dgm:spPr/>
      <dgm:t>
        <a:bodyPr/>
        <a:lstStyle/>
        <a:p>
          <a:endParaRPr lang="en-US"/>
        </a:p>
      </dgm:t>
    </dgm:pt>
    <dgm:pt modelId="{6353E547-5125-493F-A548-9F85892D3FD6}" type="sibTrans" cxnId="{28535710-092A-4509-967D-593F136955E3}">
      <dgm:prSet/>
      <dgm:spPr/>
      <dgm:t>
        <a:bodyPr/>
        <a:lstStyle/>
        <a:p>
          <a:endParaRPr lang="en-US"/>
        </a:p>
      </dgm:t>
    </dgm:pt>
    <dgm:pt modelId="{E4E7D179-040E-4188-9C2A-4393C2AD4584}">
      <dgm:prSet phldrT="[Text]"/>
      <dgm:spPr/>
      <dgm:t>
        <a:bodyPr/>
        <a:lstStyle/>
        <a:p>
          <a:r>
            <a:rPr lang="en-US" dirty="0" smtClean="0"/>
            <a:t>FPGA Interface</a:t>
          </a:r>
          <a:endParaRPr lang="en-US" dirty="0"/>
        </a:p>
      </dgm:t>
    </dgm:pt>
    <dgm:pt modelId="{BA067847-E483-485C-98D1-69356B09A355}" type="parTrans" cxnId="{B551BD5E-725E-4880-A05B-8030C5B24263}">
      <dgm:prSet/>
      <dgm:spPr/>
      <dgm:t>
        <a:bodyPr/>
        <a:lstStyle/>
        <a:p>
          <a:endParaRPr lang="en-US"/>
        </a:p>
      </dgm:t>
    </dgm:pt>
    <dgm:pt modelId="{2F246ED5-23BF-4DA8-8028-21BE29991D90}" type="sibTrans" cxnId="{B551BD5E-725E-4880-A05B-8030C5B24263}">
      <dgm:prSet/>
      <dgm:spPr/>
      <dgm:t>
        <a:bodyPr/>
        <a:lstStyle/>
        <a:p>
          <a:endParaRPr lang="en-US"/>
        </a:p>
      </dgm:t>
    </dgm:pt>
    <dgm:pt modelId="{4641A1FA-D832-4E30-B091-C6F807B6B7E7}">
      <dgm:prSet phldrT="[Text]"/>
      <dgm:spPr/>
      <dgm:t>
        <a:bodyPr/>
        <a:lstStyle/>
        <a:p>
          <a:r>
            <a:rPr lang="en-US" dirty="0" smtClean="0"/>
            <a:t>NI-RIO</a:t>
          </a:r>
          <a:endParaRPr lang="en-US" dirty="0"/>
        </a:p>
      </dgm:t>
    </dgm:pt>
    <dgm:pt modelId="{3687A4AC-FF56-4884-BDED-00259DB7EE37}" type="parTrans" cxnId="{1EFE99B3-A8F0-4CDC-BEBA-CAB44E48748D}">
      <dgm:prSet/>
      <dgm:spPr/>
      <dgm:t>
        <a:bodyPr/>
        <a:lstStyle/>
        <a:p>
          <a:endParaRPr lang="en-US"/>
        </a:p>
      </dgm:t>
    </dgm:pt>
    <dgm:pt modelId="{656B9C41-6084-4D1C-8D4E-9B817C7C1B40}" type="sibTrans" cxnId="{1EFE99B3-A8F0-4CDC-BEBA-CAB44E48748D}">
      <dgm:prSet/>
      <dgm:spPr/>
      <dgm:t>
        <a:bodyPr/>
        <a:lstStyle/>
        <a:p>
          <a:endParaRPr lang="en-US"/>
        </a:p>
      </dgm:t>
    </dgm:pt>
    <dgm:pt modelId="{9510F6E7-ECF7-44CD-B8B4-E3F81406B58C}" type="pres">
      <dgm:prSet presAssocID="{806D1CCF-8ECC-4087-8C5B-6DE80BEAA877}" presName="Name0" presStyleCnt="0">
        <dgm:presLayoutVars>
          <dgm:dir/>
          <dgm:resizeHandles val="exact"/>
        </dgm:presLayoutVars>
      </dgm:prSet>
      <dgm:spPr/>
    </dgm:pt>
    <dgm:pt modelId="{7207B374-9B97-434B-9F7C-4DE4A5AA1A65}" type="pres">
      <dgm:prSet presAssocID="{D2989C70-4FD8-4C84-9315-1437F3DE9717}" presName="parTxOnly" presStyleLbl="node1" presStyleIdx="0" presStyleCnt="3">
        <dgm:presLayoutVars>
          <dgm:bulletEnabled val="1"/>
        </dgm:presLayoutVars>
      </dgm:prSet>
      <dgm:spPr/>
      <dgm:t>
        <a:bodyPr/>
        <a:lstStyle/>
        <a:p>
          <a:endParaRPr lang="en-US"/>
        </a:p>
      </dgm:t>
    </dgm:pt>
    <dgm:pt modelId="{CC7BA035-F98D-42FC-A63F-9AC92F621EA6}" type="pres">
      <dgm:prSet presAssocID="{6353E547-5125-493F-A548-9F85892D3FD6}" presName="parSpace" presStyleCnt="0"/>
      <dgm:spPr/>
    </dgm:pt>
    <dgm:pt modelId="{82A169D1-7947-4E4C-BB83-BE8A3DF7788A}" type="pres">
      <dgm:prSet presAssocID="{E4E7D179-040E-4188-9C2A-4393C2AD4584}" presName="parTxOnly" presStyleLbl="node1" presStyleIdx="1" presStyleCnt="3">
        <dgm:presLayoutVars>
          <dgm:bulletEnabled val="1"/>
        </dgm:presLayoutVars>
      </dgm:prSet>
      <dgm:spPr/>
      <dgm:t>
        <a:bodyPr/>
        <a:lstStyle/>
        <a:p>
          <a:endParaRPr lang="en-US"/>
        </a:p>
      </dgm:t>
    </dgm:pt>
    <dgm:pt modelId="{45FF6405-68E4-449E-A2C1-E19C5C7CC671}" type="pres">
      <dgm:prSet presAssocID="{2F246ED5-23BF-4DA8-8028-21BE29991D90}" presName="parSpace" presStyleCnt="0"/>
      <dgm:spPr/>
    </dgm:pt>
    <dgm:pt modelId="{A18574F2-715E-4E31-86F6-28CB98BA35A0}" type="pres">
      <dgm:prSet presAssocID="{4641A1FA-D832-4E30-B091-C6F807B6B7E7}" presName="parTxOnly" presStyleLbl="node1" presStyleIdx="2" presStyleCnt="3">
        <dgm:presLayoutVars>
          <dgm:bulletEnabled val="1"/>
        </dgm:presLayoutVars>
      </dgm:prSet>
      <dgm:spPr/>
      <dgm:t>
        <a:bodyPr/>
        <a:lstStyle/>
        <a:p>
          <a:endParaRPr lang="en-US"/>
        </a:p>
      </dgm:t>
    </dgm:pt>
  </dgm:ptLst>
  <dgm:cxnLst>
    <dgm:cxn modelId="{6EF326D0-3113-4B0D-96A8-2F3CC12B9B2D}" type="presOf" srcId="{E4E7D179-040E-4188-9C2A-4393C2AD4584}" destId="{82A169D1-7947-4E4C-BB83-BE8A3DF7788A}" srcOrd="0" destOrd="0" presId="urn:microsoft.com/office/officeart/2005/8/layout/hChevron3"/>
    <dgm:cxn modelId="{AAA6BD8E-0A98-498B-9CB4-E4EC7C51187A}" type="presOf" srcId="{D2989C70-4FD8-4C84-9315-1437F3DE9717}" destId="{7207B374-9B97-434B-9F7C-4DE4A5AA1A65}" srcOrd="0" destOrd="0" presId="urn:microsoft.com/office/officeart/2005/8/layout/hChevron3"/>
    <dgm:cxn modelId="{1EFE99B3-A8F0-4CDC-BEBA-CAB44E48748D}" srcId="{806D1CCF-8ECC-4087-8C5B-6DE80BEAA877}" destId="{4641A1FA-D832-4E30-B091-C6F807B6B7E7}" srcOrd="2" destOrd="0" parTransId="{3687A4AC-FF56-4884-BDED-00259DB7EE37}" sibTransId="{656B9C41-6084-4D1C-8D4E-9B817C7C1B40}"/>
    <dgm:cxn modelId="{486F1A48-647C-41A0-89D8-8C495AF94309}" type="presOf" srcId="{806D1CCF-8ECC-4087-8C5B-6DE80BEAA877}" destId="{9510F6E7-ECF7-44CD-B8B4-E3F81406B58C}" srcOrd="0" destOrd="0" presId="urn:microsoft.com/office/officeart/2005/8/layout/hChevron3"/>
    <dgm:cxn modelId="{28535710-092A-4509-967D-593F136955E3}" srcId="{806D1CCF-8ECC-4087-8C5B-6DE80BEAA877}" destId="{D2989C70-4FD8-4C84-9315-1437F3DE9717}" srcOrd="0" destOrd="0" parTransId="{07936021-99F6-41E8-9D4E-AFFCBAF210DA}" sibTransId="{6353E547-5125-493F-A548-9F85892D3FD6}"/>
    <dgm:cxn modelId="{26E92ECB-727B-470F-97FF-D0D40C0E4789}" type="presOf" srcId="{4641A1FA-D832-4E30-B091-C6F807B6B7E7}" destId="{A18574F2-715E-4E31-86F6-28CB98BA35A0}" srcOrd="0" destOrd="0" presId="urn:microsoft.com/office/officeart/2005/8/layout/hChevron3"/>
    <dgm:cxn modelId="{B551BD5E-725E-4880-A05B-8030C5B24263}" srcId="{806D1CCF-8ECC-4087-8C5B-6DE80BEAA877}" destId="{E4E7D179-040E-4188-9C2A-4393C2AD4584}" srcOrd="1" destOrd="0" parTransId="{BA067847-E483-485C-98D1-69356B09A355}" sibTransId="{2F246ED5-23BF-4DA8-8028-21BE29991D90}"/>
    <dgm:cxn modelId="{FBCD0345-4E80-4E7D-A72F-68E02B051104}" type="presParOf" srcId="{9510F6E7-ECF7-44CD-B8B4-E3F81406B58C}" destId="{7207B374-9B97-434B-9F7C-4DE4A5AA1A65}" srcOrd="0" destOrd="0" presId="urn:microsoft.com/office/officeart/2005/8/layout/hChevron3"/>
    <dgm:cxn modelId="{D3696D4F-E3DE-4AF5-ACF0-D0C2682E05AE}" type="presParOf" srcId="{9510F6E7-ECF7-44CD-B8B4-E3F81406B58C}" destId="{CC7BA035-F98D-42FC-A63F-9AC92F621EA6}" srcOrd="1" destOrd="0" presId="urn:microsoft.com/office/officeart/2005/8/layout/hChevron3"/>
    <dgm:cxn modelId="{12EBEBE3-BF05-4D17-BCB9-CA2ECBD43A35}" type="presParOf" srcId="{9510F6E7-ECF7-44CD-B8B4-E3F81406B58C}" destId="{82A169D1-7947-4E4C-BB83-BE8A3DF7788A}" srcOrd="2" destOrd="0" presId="urn:microsoft.com/office/officeart/2005/8/layout/hChevron3"/>
    <dgm:cxn modelId="{E1491F72-3136-465B-8860-4A8CD74B9028}" type="presParOf" srcId="{9510F6E7-ECF7-44CD-B8B4-E3F81406B58C}" destId="{45FF6405-68E4-449E-A2C1-E19C5C7CC671}" srcOrd="3" destOrd="0" presId="urn:microsoft.com/office/officeart/2005/8/layout/hChevron3"/>
    <dgm:cxn modelId="{6A585253-F39C-4F34-AC33-B43F44695348}" type="presParOf" srcId="{9510F6E7-ECF7-44CD-B8B4-E3F81406B58C}" destId="{A18574F2-715E-4E31-86F6-28CB98BA35A0}" srcOrd="4" destOrd="0" presId="urn:microsoft.com/office/officeart/2005/8/layout/hChevron3"/>
  </dgm:cxnLst>
  <dgm:bg/>
  <dgm:whole/>
</dgm:dataModel>
</file>

<file path=ppt/diagrams/data4.xml><?xml version="1.0" encoding="utf-8"?>
<dgm:dataModel xmlns:dgm="http://schemas.openxmlformats.org/drawingml/2006/diagram" xmlns:a="http://schemas.openxmlformats.org/drawingml/2006/main">
  <dgm:ptLst>
    <dgm:pt modelId="{243E3818-F42F-45B3-884D-EA7C7B566CBA}" type="doc">
      <dgm:prSet loTypeId="urn:microsoft.com/office/officeart/2005/8/layout/target2" loCatId="relationship" qsTypeId="urn:microsoft.com/office/officeart/2005/8/quickstyle/simple1#4" qsCatId="simple" csTypeId="urn:microsoft.com/office/officeart/2005/8/colors/accent1_2#4" csCatId="accent1" phldr="1"/>
      <dgm:spPr/>
      <dgm:t>
        <a:bodyPr/>
        <a:lstStyle/>
        <a:p>
          <a:endParaRPr lang="en-US"/>
        </a:p>
      </dgm:t>
    </dgm:pt>
    <dgm:pt modelId="{89365EA9-93EA-4F98-8C67-488529610322}">
      <dgm:prSet phldrT="[Text]"/>
      <dgm:spPr/>
      <dgm:t>
        <a:bodyPr/>
        <a:lstStyle/>
        <a:p>
          <a:r>
            <a:rPr lang="en-US" dirty="0" smtClean="0"/>
            <a:t>R Series Device</a:t>
          </a:r>
          <a:endParaRPr lang="en-US" dirty="0"/>
        </a:p>
      </dgm:t>
    </dgm:pt>
    <dgm:pt modelId="{08C829A0-65D0-4B8D-A550-C6EAB70797D2}" type="parTrans" cxnId="{8F610867-BFDD-4609-8877-452DCBF213D1}">
      <dgm:prSet/>
      <dgm:spPr/>
      <dgm:t>
        <a:bodyPr/>
        <a:lstStyle/>
        <a:p>
          <a:endParaRPr lang="en-US"/>
        </a:p>
      </dgm:t>
    </dgm:pt>
    <dgm:pt modelId="{68E1F715-92FB-47CF-B8CD-A9F2C8535F58}" type="sibTrans" cxnId="{8F610867-BFDD-4609-8877-452DCBF213D1}">
      <dgm:prSet/>
      <dgm:spPr/>
      <dgm:t>
        <a:bodyPr/>
        <a:lstStyle/>
        <a:p>
          <a:endParaRPr lang="en-US"/>
        </a:p>
      </dgm:t>
    </dgm:pt>
    <dgm:pt modelId="{6E3EAE7A-8D3F-4AF5-9320-DDBBEC94A750}">
      <dgm:prSet phldrT="[Text]"/>
      <dgm:spPr/>
      <dgm:t>
        <a:bodyPr/>
        <a:lstStyle/>
        <a:p>
          <a:r>
            <a:rPr lang="en-US" dirty="0" smtClean="0"/>
            <a:t>FPGA</a:t>
          </a:r>
          <a:endParaRPr lang="en-US" dirty="0"/>
        </a:p>
      </dgm:t>
    </dgm:pt>
    <dgm:pt modelId="{8ED4576B-CE2A-415A-A8AF-B1F783F425F1}" type="parTrans" cxnId="{BEC6A544-E364-45E5-888A-183B5386F603}">
      <dgm:prSet/>
      <dgm:spPr/>
      <dgm:t>
        <a:bodyPr/>
        <a:lstStyle/>
        <a:p>
          <a:endParaRPr lang="en-US"/>
        </a:p>
      </dgm:t>
    </dgm:pt>
    <dgm:pt modelId="{1BF71245-EEE9-45E8-96DB-5F5609AEB403}" type="sibTrans" cxnId="{BEC6A544-E364-45E5-888A-183B5386F603}">
      <dgm:prSet/>
      <dgm:spPr/>
      <dgm:t>
        <a:bodyPr/>
        <a:lstStyle/>
        <a:p>
          <a:endParaRPr lang="en-US"/>
        </a:p>
      </dgm:t>
    </dgm:pt>
    <dgm:pt modelId="{2626D180-25B0-4A3F-912E-0B540E8B41C5}">
      <dgm:prSet phldrT="[Text]"/>
      <dgm:spPr/>
      <dgm:t>
        <a:bodyPr/>
        <a:lstStyle/>
        <a:p>
          <a:r>
            <a:rPr lang="en-US" dirty="0" err="1" smtClean="0"/>
            <a:t>LabVIEW</a:t>
          </a:r>
          <a:r>
            <a:rPr lang="en-US" dirty="0" smtClean="0"/>
            <a:t> FPGA VI</a:t>
          </a:r>
          <a:endParaRPr lang="en-US" dirty="0"/>
        </a:p>
      </dgm:t>
    </dgm:pt>
    <dgm:pt modelId="{94EDF3B1-0712-4308-8156-6CA9E6D4471A}" type="parTrans" cxnId="{DF40E170-5D95-4366-866E-4D9903C69E62}">
      <dgm:prSet/>
      <dgm:spPr/>
      <dgm:t>
        <a:bodyPr/>
        <a:lstStyle/>
        <a:p>
          <a:endParaRPr lang="en-US"/>
        </a:p>
      </dgm:t>
    </dgm:pt>
    <dgm:pt modelId="{C02DD102-14E1-43E2-BA20-73E6364C75D5}" type="sibTrans" cxnId="{DF40E170-5D95-4366-866E-4D9903C69E62}">
      <dgm:prSet/>
      <dgm:spPr/>
      <dgm:t>
        <a:bodyPr/>
        <a:lstStyle/>
        <a:p>
          <a:endParaRPr lang="en-US"/>
        </a:p>
      </dgm:t>
    </dgm:pt>
    <dgm:pt modelId="{8B644976-C5BA-417E-98F6-5E0F96760D61}" type="pres">
      <dgm:prSet presAssocID="{243E3818-F42F-45B3-884D-EA7C7B566CBA}" presName="Name0" presStyleCnt="0">
        <dgm:presLayoutVars>
          <dgm:chMax val="3"/>
          <dgm:chPref val="1"/>
          <dgm:dir/>
          <dgm:animLvl val="lvl"/>
          <dgm:resizeHandles/>
        </dgm:presLayoutVars>
      </dgm:prSet>
      <dgm:spPr/>
      <dgm:t>
        <a:bodyPr/>
        <a:lstStyle/>
        <a:p>
          <a:endParaRPr lang="en-US"/>
        </a:p>
      </dgm:t>
    </dgm:pt>
    <dgm:pt modelId="{6BBD5B2B-B66C-417F-B84F-7C12926A1FD8}" type="pres">
      <dgm:prSet presAssocID="{243E3818-F42F-45B3-884D-EA7C7B566CBA}" presName="outerBox" presStyleCnt="0"/>
      <dgm:spPr/>
    </dgm:pt>
    <dgm:pt modelId="{A8E66DEB-C181-4DB1-9CDD-E70AD922D7EC}" type="pres">
      <dgm:prSet presAssocID="{243E3818-F42F-45B3-884D-EA7C7B566CBA}" presName="outerBoxParent" presStyleLbl="node1" presStyleIdx="0" presStyleCnt="3"/>
      <dgm:spPr/>
      <dgm:t>
        <a:bodyPr/>
        <a:lstStyle/>
        <a:p>
          <a:endParaRPr lang="en-US"/>
        </a:p>
      </dgm:t>
    </dgm:pt>
    <dgm:pt modelId="{6AE54B15-8820-430E-9B6A-AC3A9C13D0DF}" type="pres">
      <dgm:prSet presAssocID="{243E3818-F42F-45B3-884D-EA7C7B566CBA}" presName="outerBoxChildren" presStyleCnt="0"/>
      <dgm:spPr/>
    </dgm:pt>
    <dgm:pt modelId="{34530DEC-0054-47B1-8960-2FF169F41F21}" type="pres">
      <dgm:prSet presAssocID="{243E3818-F42F-45B3-884D-EA7C7B566CBA}" presName="middleBox" presStyleCnt="0"/>
      <dgm:spPr/>
    </dgm:pt>
    <dgm:pt modelId="{D715CB7E-462E-4A37-A46E-E0FB616F6491}" type="pres">
      <dgm:prSet presAssocID="{243E3818-F42F-45B3-884D-EA7C7B566CBA}" presName="middleBoxParent" presStyleLbl="node1" presStyleIdx="1" presStyleCnt="3"/>
      <dgm:spPr/>
      <dgm:t>
        <a:bodyPr/>
        <a:lstStyle/>
        <a:p>
          <a:endParaRPr lang="en-US"/>
        </a:p>
      </dgm:t>
    </dgm:pt>
    <dgm:pt modelId="{558158F3-ED51-42CE-94C0-C9DF6FF9D359}" type="pres">
      <dgm:prSet presAssocID="{243E3818-F42F-45B3-884D-EA7C7B566CBA}" presName="middleBoxChildren" presStyleCnt="0"/>
      <dgm:spPr/>
    </dgm:pt>
    <dgm:pt modelId="{20934242-EFA1-4670-890A-828E634D1B47}" type="pres">
      <dgm:prSet presAssocID="{243E3818-F42F-45B3-884D-EA7C7B566CBA}" presName="centerBox" presStyleCnt="0"/>
      <dgm:spPr/>
    </dgm:pt>
    <dgm:pt modelId="{777F7AB7-E9D0-4473-83E7-F45934BB9F81}" type="pres">
      <dgm:prSet presAssocID="{243E3818-F42F-45B3-884D-EA7C7B566CBA}" presName="centerBoxParent" presStyleLbl="node1" presStyleIdx="2" presStyleCnt="3"/>
      <dgm:spPr/>
      <dgm:t>
        <a:bodyPr/>
        <a:lstStyle/>
        <a:p>
          <a:endParaRPr lang="en-US"/>
        </a:p>
      </dgm:t>
    </dgm:pt>
  </dgm:ptLst>
  <dgm:cxnLst>
    <dgm:cxn modelId="{BEC6A544-E364-45E5-888A-183B5386F603}" srcId="{243E3818-F42F-45B3-884D-EA7C7B566CBA}" destId="{6E3EAE7A-8D3F-4AF5-9320-DDBBEC94A750}" srcOrd="1" destOrd="0" parTransId="{8ED4576B-CE2A-415A-A8AF-B1F783F425F1}" sibTransId="{1BF71245-EEE9-45E8-96DB-5F5609AEB403}"/>
    <dgm:cxn modelId="{DF40E170-5D95-4366-866E-4D9903C69E62}" srcId="{243E3818-F42F-45B3-884D-EA7C7B566CBA}" destId="{2626D180-25B0-4A3F-912E-0B540E8B41C5}" srcOrd="2" destOrd="0" parTransId="{94EDF3B1-0712-4308-8156-6CA9E6D4471A}" sibTransId="{C02DD102-14E1-43E2-BA20-73E6364C75D5}"/>
    <dgm:cxn modelId="{8F610867-BFDD-4609-8877-452DCBF213D1}" srcId="{243E3818-F42F-45B3-884D-EA7C7B566CBA}" destId="{89365EA9-93EA-4F98-8C67-488529610322}" srcOrd="0" destOrd="0" parTransId="{08C829A0-65D0-4B8D-A550-C6EAB70797D2}" sibTransId="{68E1F715-92FB-47CF-B8CD-A9F2C8535F58}"/>
    <dgm:cxn modelId="{F1BF5ABA-0DBF-4856-919B-D84CDAEB7A05}" type="presOf" srcId="{6E3EAE7A-8D3F-4AF5-9320-DDBBEC94A750}" destId="{D715CB7E-462E-4A37-A46E-E0FB616F6491}" srcOrd="0" destOrd="0" presId="urn:microsoft.com/office/officeart/2005/8/layout/target2"/>
    <dgm:cxn modelId="{5F6DB290-7B5C-4813-83A3-D58D24040874}" type="presOf" srcId="{89365EA9-93EA-4F98-8C67-488529610322}" destId="{A8E66DEB-C181-4DB1-9CDD-E70AD922D7EC}" srcOrd="0" destOrd="0" presId="urn:microsoft.com/office/officeart/2005/8/layout/target2"/>
    <dgm:cxn modelId="{18391DC1-EEE2-4401-8B66-1F474BEDE33A}" type="presOf" srcId="{243E3818-F42F-45B3-884D-EA7C7B566CBA}" destId="{8B644976-C5BA-417E-98F6-5E0F96760D61}" srcOrd="0" destOrd="0" presId="urn:microsoft.com/office/officeart/2005/8/layout/target2"/>
    <dgm:cxn modelId="{C229D632-BB4E-436A-936F-23C625783C62}" type="presOf" srcId="{2626D180-25B0-4A3F-912E-0B540E8B41C5}" destId="{777F7AB7-E9D0-4473-83E7-F45934BB9F81}" srcOrd="0" destOrd="0" presId="urn:microsoft.com/office/officeart/2005/8/layout/target2"/>
    <dgm:cxn modelId="{D96475B1-6EAC-40C6-8F1C-51156A29690A}" type="presParOf" srcId="{8B644976-C5BA-417E-98F6-5E0F96760D61}" destId="{6BBD5B2B-B66C-417F-B84F-7C12926A1FD8}" srcOrd="0" destOrd="0" presId="urn:microsoft.com/office/officeart/2005/8/layout/target2"/>
    <dgm:cxn modelId="{05FE5A52-2A28-4085-9743-7FC4403AB001}" type="presParOf" srcId="{6BBD5B2B-B66C-417F-B84F-7C12926A1FD8}" destId="{A8E66DEB-C181-4DB1-9CDD-E70AD922D7EC}" srcOrd="0" destOrd="0" presId="urn:microsoft.com/office/officeart/2005/8/layout/target2"/>
    <dgm:cxn modelId="{507F86EA-1487-44AB-BF76-9A0E84C22FEF}" type="presParOf" srcId="{6BBD5B2B-B66C-417F-B84F-7C12926A1FD8}" destId="{6AE54B15-8820-430E-9B6A-AC3A9C13D0DF}" srcOrd="1" destOrd="0" presId="urn:microsoft.com/office/officeart/2005/8/layout/target2"/>
    <dgm:cxn modelId="{5725F8AE-31C9-4317-A469-0051D674A08F}" type="presParOf" srcId="{8B644976-C5BA-417E-98F6-5E0F96760D61}" destId="{34530DEC-0054-47B1-8960-2FF169F41F21}" srcOrd="1" destOrd="0" presId="urn:microsoft.com/office/officeart/2005/8/layout/target2"/>
    <dgm:cxn modelId="{1C4C6E43-C407-4AA3-9DD5-80F7E4AF9E5C}" type="presParOf" srcId="{34530DEC-0054-47B1-8960-2FF169F41F21}" destId="{D715CB7E-462E-4A37-A46E-E0FB616F6491}" srcOrd="0" destOrd="0" presId="urn:microsoft.com/office/officeart/2005/8/layout/target2"/>
    <dgm:cxn modelId="{848AA971-408D-44CC-ABB4-546085B829F2}" type="presParOf" srcId="{34530DEC-0054-47B1-8960-2FF169F41F21}" destId="{558158F3-ED51-42CE-94C0-C9DF6FF9D359}" srcOrd="1" destOrd="0" presId="urn:microsoft.com/office/officeart/2005/8/layout/target2"/>
    <dgm:cxn modelId="{E898CBBB-C40A-490E-9E39-0ED357142174}" type="presParOf" srcId="{8B644976-C5BA-417E-98F6-5E0F96760D61}" destId="{20934242-EFA1-4670-890A-828E634D1B47}" srcOrd="2" destOrd="0" presId="urn:microsoft.com/office/officeart/2005/8/layout/target2"/>
    <dgm:cxn modelId="{C5DF253E-9D09-4675-B626-E19C2B741380}" type="presParOf" srcId="{20934242-EFA1-4670-890A-828E634D1B47}" destId="{777F7AB7-E9D0-4473-83E7-F45934BB9F81}" srcOrd="0" destOrd="0" presId="urn:microsoft.com/office/officeart/2005/8/layout/target2"/>
  </dgm:cxnLst>
  <dgm:bg/>
  <dgm:whole/>
</dgm:dataModel>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image" Target="../media/image2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1" y="0"/>
            <a:ext cx="3032125" cy="464502"/>
          </a:xfrm>
          <a:prstGeom prst="rect">
            <a:avLst/>
          </a:prstGeom>
          <a:noFill/>
          <a:ln w="9525">
            <a:noFill/>
            <a:miter lim="800000"/>
            <a:headEnd/>
            <a:tailEnd/>
          </a:ln>
          <a:effectLst/>
        </p:spPr>
        <p:txBody>
          <a:bodyPr vert="horz" wrap="square" lIns="93103" tIns="46552" rIns="93103" bIns="46552" numCol="1" anchor="t" anchorCtr="0" compatLnSpc="1">
            <a:prstTxWarp prst="textNoShape">
              <a:avLst/>
            </a:prstTxWarp>
          </a:bodyPr>
          <a:lstStyle>
            <a:lvl1pPr algn="l" defTabSz="931124" eaLnBrk="0" hangingPunct="0">
              <a:defRPr sz="1200"/>
            </a:lvl1pPr>
          </a:lstStyle>
          <a:p>
            <a:pPr>
              <a:defRPr/>
            </a:pPr>
            <a:r>
              <a:rPr lang="en-US"/>
              <a:t>Lesson 0</a:t>
            </a:r>
          </a:p>
        </p:txBody>
      </p:sp>
      <p:sp>
        <p:nvSpPr>
          <p:cNvPr id="128003" name="Rectangle 3"/>
          <p:cNvSpPr>
            <a:spLocks noGrp="1" noChangeArrowheads="1"/>
          </p:cNvSpPr>
          <p:nvPr>
            <p:ph type="dt" sz="quarter" idx="1"/>
          </p:nvPr>
        </p:nvSpPr>
        <p:spPr bwMode="auto">
          <a:xfrm>
            <a:off x="3965576" y="0"/>
            <a:ext cx="3032125" cy="464502"/>
          </a:xfrm>
          <a:prstGeom prst="rect">
            <a:avLst/>
          </a:prstGeom>
          <a:noFill/>
          <a:ln w="9525">
            <a:noFill/>
            <a:miter lim="800000"/>
            <a:headEnd/>
            <a:tailEnd/>
          </a:ln>
          <a:effectLst/>
        </p:spPr>
        <p:txBody>
          <a:bodyPr vert="horz" wrap="square" lIns="93103" tIns="46552" rIns="93103" bIns="46552" numCol="1" anchor="t" anchorCtr="0" compatLnSpc="1">
            <a:prstTxWarp prst="textNoShape">
              <a:avLst/>
            </a:prstTxWarp>
          </a:bodyPr>
          <a:lstStyle>
            <a:lvl1pPr algn="r" defTabSz="931124" eaLnBrk="0" hangingPunct="0">
              <a:defRPr sz="1200"/>
            </a:lvl1pPr>
          </a:lstStyle>
          <a:p>
            <a:pPr>
              <a:defRPr/>
            </a:pPr>
            <a:endParaRPr lang="en-US"/>
          </a:p>
        </p:txBody>
      </p:sp>
      <p:sp>
        <p:nvSpPr>
          <p:cNvPr id="128004" name="Rectangle 4"/>
          <p:cNvSpPr>
            <a:spLocks noGrp="1" noChangeArrowheads="1"/>
          </p:cNvSpPr>
          <p:nvPr>
            <p:ph type="ftr" sz="quarter" idx="2"/>
          </p:nvPr>
        </p:nvSpPr>
        <p:spPr bwMode="auto">
          <a:xfrm>
            <a:off x="1" y="8806500"/>
            <a:ext cx="3032125" cy="464501"/>
          </a:xfrm>
          <a:prstGeom prst="rect">
            <a:avLst/>
          </a:prstGeom>
          <a:noFill/>
          <a:ln w="9525">
            <a:noFill/>
            <a:miter lim="800000"/>
            <a:headEnd/>
            <a:tailEnd/>
          </a:ln>
          <a:effectLst/>
        </p:spPr>
        <p:txBody>
          <a:bodyPr vert="horz" wrap="square" lIns="93103" tIns="46552" rIns="93103" bIns="46552" numCol="1" anchor="b" anchorCtr="0" compatLnSpc="1">
            <a:prstTxWarp prst="textNoShape">
              <a:avLst/>
            </a:prstTxWarp>
          </a:bodyPr>
          <a:lstStyle>
            <a:lvl1pPr algn="l" defTabSz="931124" eaLnBrk="0" hangingPunct="0">
              <a:defRPr sz="1200"/>
            </a:lvl1pPr>
          </a:lstStyle>
          <a:p>
            <a:pPr>
              <a:defRPr/>
            </a:pPr>
            <a:r>
              <a:rPr lang="en-US"/>
              <a:t>LabVIEW FPGA Course Manual</a:t>
            </a:r>
          </a:p>
        </p:txBody>
      </p:sp>
      <p:sp>
        <p:nvSpPr>
          <p:cNvPr id="128005" name="Rectangle 5"/>
          <p:cNvSpPr>
            <a:spLocks noGrp="1" noChangeArrowheads="1"/>
          </p:cNvSpPr>
          <p:nvPr>
            <p:ph type="sldNum" sz="quarter" idx="3"/>
          </p:nvPr>
        </p:nvSpPr>
        <p:spPr bwMode="auto">
          <a:xfrm>
            <a:off x="3965576" y="8806500"/>
            <a:ext cx="3032125" cy="464501"/>
          </a:xfrm>
          <a:prstGeom prst="rect">
            <a:avLst/>
          </a:prstGeom>
          <a:noFill/>
          <a:ln w="9525">
            <a:noFill/>
            <a:miter lim="800000"/>
            <a:headEnd/>
            <a:tailEnd/>
          </a:ln>
          <a:effectLst/>
        </p:spPr>
        <p:txBody>
          <a:bodyPr vert="horz" wrap="square" lIns="93103" tIns="46552" rIns="93103" bIns="46552" numCol="1" anchor="b" anchorCtr="0" compatLnSpc="1">
            <a:prstTxWarp prst="textNoShape">
              <a:avLst/>
            </a:prstTxWarp>
          </a:bodyPr>
          <a:lstStyle>
            <a:lvl1pPr algn="r" defTabSz="931124" eaLnBrk="0" hangingPunct="0">
              <a:defRPr sz="1200"/>
            </a:lvl1pPr>
          </a:lstStyle>
          <a:p>
            <a:pPr>
              <a:defRPr/>
            </a:pPr>
            <a:fld id="{33FAD31A-02B8-4B5E-9424-46675EACFE8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4"/>
          <p:cNvSpPr>
            <a:spLocks noGrp="1" noRot="1" noChangeAspect="1" noChangeArrowheads="1" noTextEdit="1"/>
          </p:cNvSpPr>
          <p:nvPr>
            <p:ph type="sldImg" idx="2"/>
          </p:nvPr>
        </p:nvSpPr>
        <p:spPr bwMode="auto">
          <a:xfrm>
            <a:off x="758825" y="525463"/>
            <a:ext cx="5480050" cy="4110037"/>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79450" y="4863789"/>
            <a:ext cx="5715000" cy="3712839"/>
          </a:xfrm>
          <a:prstGeom prst="rect">
            <a:avLst/>
          </a:prstGeom>
          <a:noFill/>
          <a:ln w="9525">
            <a:noFill/>
            <a:miter lim="800000"/>
            <a:headEnd/>
            <a:tailEnd/>
          </a:ln>
          <a:effectLst/>
        </p:spPr>
        <p:txBody>
          <a:bodyPr vert="horz" wrap="square" lIns="93103" tIns="46552" rIns="93103" bIns="46552" numCol="1" anchor="t" anchorCtr="0" compatLnSpc="1">
            <a:prstTxWarp prst="textNoShape">
              <a:avLst/>
            </a:prstTxWarp>
          </a:bodyPr>
          <a:lstStyle/>
          <a:p>
            <a:pPr marL="0" marR="0" lvl="0" indent="0" algn="l" defTabSz="913675" rtl="0" eaLnBrk="1" fontAlgn="base" latinLnBrk="0" hangingPunct="1">
              <a:lnSpc>
                <a:spcPct val="100000"/>
              </a:lnSpc>
              <a:spcBef>
                <a:spcPct val="30000"/>
              </a:spcBef>
              <a:spcAft>
                <a:spcPct val="0"/>
              </a:spcAft>
              <a:buClrTx/>
              <a:buSzTx/>
              <a:buFontTx/>
              <a:buNone/>
              <a:tabLst>
                <a:tab pos="456837"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3675" rtl="0" eaLnBrk="1" fontAlgn="base" latinLnBrk="0" hangingPunct="1">
              <a:lnSpc>
                <a:spcPct val="100000"/>
              </a:lnSpc>
              <a:spcBef>
                <a:spcPct val="30000"/>
              </a:spcBef>
              <a:spcAft>
                <a:spcPct val="0"/>
              </a:spcAft>
              <a:buClrTx/>
              <a:buSzTx/>
              <a:buFontTx/>
              <a:buNone/>
              <a:tabLst>
                <a:tab pos="456837"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418" marR="0" lvl="2" indent="-228418" algn="l" defTabSz="913675" rtl="0" eaLnBrk="1" fontAlgn="base" latinLnBrk="0" hangingPunct="1">
              <a:lnSpc>
                <a:spcPct val="100000"/>
              </a:lnSpc>
              <a:spcBef>
                <a:spcPct val="30000"/>
              </a:spcBef>
              <a:spcAft>
                <a:spcPct val="0"/>
              </a:spcAft>
              <a:buClrTx/>
              <a:buSzTx/>
              <a:buFont typeface="Arial" pitchFamily="34" charset="0"/>
              <a:buChar char="•"/>
              <a:tabLst>
                <a:tab pos="456837"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6837" marR="0" lvl="3" indent="-228418" algn="l" defTabSz="913675" rtl="0" eaLnBrk="1" fontAlgn="base" latinLnBrk="0" hangingPunct="1">
              <a:lnSpc>
                <a:spcPct val="100000"/>
              </a:lnSpc>
              <a:spcBef>
                <a:spcPct val="30000"/>
              </a:spcBef>
              <a:spcAft>
                <a:spcPct val="0"/>
              </a:spcAft>
              <a:buClrTx/>
              <a:buSzTx/>
              <a:buFont typeface="Times New Roman" pitchFamily="18" charset="0"/>
              <a:buChar char="–"/>
              <a:tabLst>
                <a:tab pos="456837"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8366" marR="0" lvl="4" indent="-1018366" algn="l" defTabSz="913675" rtl="0" eaLnBrk="1" fontAlgn="base" latinLnBrk="0" hangingPunct="1">
              <a:lnSpc>
                <a:spcPct val="100000"/>
              </a:lnSpc>
              <a:spcBef>
                <a:spcPct val="30000"/>
              </a:spcBef>
              <a:spcAft>
                <a:spcPct val="0"/>
              </a:spcAft>
              <a:buClrTx/>
              <a:buSzTx/>
              <a:buFontTx/>
              <a:buNone/>
              <a:tabLst>
                <a:tab pos="399733" algn="l"/>
                <a:tab pos="1018366"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5" name="Rectangle 4"/>
          <p:cNvSpPr>
            <a:spLocks noChangeArrowheads="1"/>
          </p:cNvSpPr>
          <p:nvPr/>
        </p:nvSpPr>
        <p:spPr bwMode="auto">
          <a:xfrm>
            <a:off x="0" y="9049054"/>
            <a:ext cx="6997700" cy="156536"/>
          </a:xfrm>
          <a:prstGeom prst="rect">
            <a:avLst/>
          </a:prstGeom>
          <a:noFill/>
          <a:ln w="9525">
            <a:noFill/>
            <a:miter lim="800000"/>
            <a:headEnd/>
            <a:tailEnd/>
          </a:ln>
          <a:effectLst/>
        </p:spPr>
        <p:txBody>
          <a:bodyPr wrap="square" lIns="64452" tIns="25780" rIns="64452" bIns="25780">
            <a:spAutoFit/>
          </a:bodyPr>
          <a:lstStyle/>
          <a:p>
            <a:pPr algn="l" defTabSz="942227">
              <a:lnSpc>
                <a:spcPct val="85000"/>
              </a:lnSpc>
              <a:tabLst>
                <a:tab pos="688428" algn="l"/>
                <a:tab pos="3429451" algn="ctr"/>
                <a:tab pos="6170474" algn="r"/>
              </a:tabLst>
              <a:defRPr/>
            </a:pPr>
            <a:r>
              <a:rPr lang="en-US" altLang="en-US" sz="800" i="1" dirty="0">
                <a:solidFill>
                  <a:schemeClr val="tx1"/>
                </a:solidFill>
              </a:rPr>
              <a:t>	</a:t>
            </a:r>
            <a:r>
              <a:rPr lang="en-US" altLang="en-US" sz="800" i="1" dirty="0" smtClean="0">
                <a:solidFill>
                  <a:schemeClr val="tx1"/>
                </a:solidFill>
              </a:rPr>
              <a:t>LabVIEW FPGA </a:t>
            </a:r>
            <a:r>
              <a:rPr lang="en-US" altLang="en-US" sz="800" i="1" dirty="0">
                <a:solidFill>
                  <a:schemeClr val="tx1"/>
                </a:solidFill>
              </a:rPr>
              <a:t>	1</a:t>
            </a:r>
            <a:r>
              <a:rPr lang="en-US" sz="800" i="1" dirty="0">
                <a:solidFill>
                  <a:schemeClr val="tx1"/>
                </a:solidFill>
              </a:rPr>
              <a:t>-</a:t>
            </a:r>
            <a:fld id="{34C77E87-B8D9-499E-A69B-8988CCCC8643}" type="slidenum">
              <a:rPr lang="en-US" sz="800" i="1">
                <a:solidFill>
                  <a:schemeClr val="tx1"/>
                </a:solidFill>
              </a:rPr>
              <a:pPr algn="l" defTabSz="942227">
                <a:lnSpc>
                  <a:spcPct val="85000"/>
                </a:lnSpc>
                <a:tabLst>
                  <a:tab pos="688428" algn="l"/>
                  <a:tab pos="3429451" algn="ctr"/>
                  <a:tab pos="6170474" algn="r"/>
                </a:tabLst>
                <a:defRPr/>
              </a:pPr>
              <a:t>‹#›</a:t>
            </a:fld>
            <a:r>
              <a:rPr lang="en-US" sz="800" i="1" dirty="0">
                <a:solidFill>
                  <a:schemeClr val="tx1"/>
                </a:solidFill>
              </a:rPr>
              <a:t> 	ni.com</a:t>
            </a:r>
          </a:p>
        </p:txBody>
      </p:sp>
    </p:spTree>
  </p:cSld>
  <p:clrMap bg1="lt1" tx1="dk1" bg2="lt2" tx2="dk2" accent1="accent1" accent2="accent2" accent3="accent3" accent4="accent4" accent5="accent5" accent6="accent6" hlink="hlink" folHlink="folHlink"/>
  <p:hf dt="0"/>
  <p:notesStyle>
    <a:lvl1pPr marL="0" marR="0" indent="0" algn="l" defTabSz="850777" rtl="0" eaLnBrk="1" fontAlgn="base" latinLnBrk="0" hangingPunct="1">
      <a:lnSpc>
        <a:spcPct val="100000"/>
      </a:lnSpc>
      <a:spcBef>
        <a:spcPct val="30000"/>
      </a:spcBef>
      <a:spcAft>
        <a:spcPct val="0"/>
      </a:spcAft>
      <a:buClrTx/>
      <a:buSzTx/>
      <a:buFontTx/>
      <a:buNone/>
      <a:tabLst>
        <a:tab pos="425389" algn="l"/>
      </a:tabLst>
      <a:defRPr sz="1100" kern="1200">
        <a:solidFill>
          <a:schemeClr val="tx1"/>
        </a:solidFill>
        <a:latin typeface="Arial" charset="0"/>
        <a:ea typeface="+mn-ea"/>
        <a:cs typeface="+mn-cs"/>
      </a:defRPr>
    </a:lvl1pPr>
    <a:lvl2pPr marL="0" marR="0" indent="0" algn="l" defTabSz="850777" rtl="0" eaLnBrk="1" fontAlgn="base" latinLnBrk="0" hangingPunct="1">
      <a:lnSpc>
        <a:spcPct val="100000"/>
      </a:lnSpc>
      <a:spcBef>
        <a:spcPct val="30000"/>
      </a:spcBef>
      <a:spcAft>
        <a:spcPct val="0"/>
      </a:spcAft>
      <a:buClrTx/>
      <a:buSzTx/>
      <a:buFontTx/>
      <a:buNone/>
      <a:tabLst>
        <a:tab pos="425389" algn="l"/>
      </a:tabLst>
      <a:defRPr sz="1100" kern="1200">
        <a:solidFill>
          <a:schemeClr val="tx1"/>
        </a:solidFill>
        <a:latin typeface="Arial" charset="0"/>
        <a:ea typeface="+mn-ea"/>
        <a:cs typeface="+mn-cs"/>
      </a:defRPr>
    </a:lvl2pPr>
    <a:lvl3pPr marL="212695" marR="0" indent="-212695" algn="l" defTabSz="850777" rtl="0" eaLnBrk="1" fontAlgn="base" latinLnBrk="0" hangingPunct="1">
      <a:lnSpc>
        <a:spcPct val="100000"/>
      </a:lnSpc>
      <a:spcBef>
        <a:spcPct val="30000"/>
      </a:spcBef>
      <a:spcAft>
        <a:spcPct val="0"/>
      </a:spcAft>
      <a:buClrTx/>
      <a:buSzTx/>
      <a:buFont typeface="Arial" pitchFamily="34" charset="0"/>
      <a:buChar char="•"/>
      <a:tabLst>
        <a:tab pos="425389" algn="l"/>
      </a:tabLst>
      <a:defRPr sz="1100" kern="1200">
        <a:solidFill>
          <a:schemeClr val="tx1"/>
        </a:solidFill>
        <a:latin typeface="Arial" charset="0"/>
        <a:ea typeface="+mn-ea"/>
        <a:cs typeface="+mn-cs"/>
      </a:defRPr>
    </a:lvl3pPr>
    <a:lvl4pPr marL="425389" marR="0" indent="-212695" algn="l" defTabSz="850777" rtl="0" eaLnBrk="1" fontAlgn="base" latinLnBrk="0" hangingPunct="1">
      <a:lnSpc>
        <a:spcPct val="100000"/>
      </a:lnSpc>
      <a:spcBef>
        <a:spcPct val="30000"/>
      </a:spcBef>
      <a:spcAft>
        <a:spcPct val="0"/>
      </a:spcAft>
      <a:buClrTx/>
      <a:buSzTx/>
      <a:buFont typeface="Times New Roman" pitchFamily="18" charset="0"/>
      <a:buChar char="–"/>
      <a:tabLst>
        <a:tab pos="425389" algn="l"/>
      </a:tabLst>
      <a:defRPr sz="1100" kern="1200">
        <a:solidFill>
          <a:schemeClr val="tx1"/>
        </a:solidFill>
        <a:latin typeface="Arial" charset="0"/>
        <a:ea typeface="+mn-ea"/>
        <a:cs typeface="+mn-cs"/>
      </a:defRPr>
    </a:lvl4pPr>
    <a:lvl5pPr marL="948261" marR="0" indent="-948261" algn="l" defTabSz="850777" rtl="0" eaLnBrk="1" fontAlgn="base" latinLnBrk="0" hangingPunct="1">
      <a:lnSpc>
        <a:spcPct val="100000"/>
      </a:lnSpc>
      <a:spcBef>
        <a:spcPct val="30000"/>
      </a:spcBef>
      <a:spcAft>
        <a:spcPct val="0"/>
      </a:spcAft>
      <a:buClrTx/>
      <a:buSzTx/>
      <a:buFontTx/>
      <a:buNone/>
      <a:tabLst>
        <a:tab pos="372216" algn="l"/>
        <a:tab pos="948261" algn="l"/>
      </a:tabLst>
      <a:defRPr sz="1100" kern="1200">
        <a:solidFill>
          <a:schemeClr val="tx1"/>
        </a:solidFill>
        <a:latin typeface="Arial" charset="0"/>
        <a:ea typeface="+mn-ea"/>
        <a:cs typeface="+mn-cs"/>
      </a:defRPr>
    </a:lvl5pPr>
    <a:lvl6pPr marL="2126943" algn="l" defTabSz="850777" rtl="0" eaLnBrk="1" latinLnBrk="0" hangingPunct="1">
      <a:defRPr sz="1100" kern="1200">
        <a:solidFill>
          <a:schemeClr val="tx1"/>
        </a:solidFill>
        <a:latin typeface="+mn-lt"/>
        <a:ea typeface="+mn-ea"/>
        <a:cs typeface="+mn-cs"/>
      </a:defRPr>
    </a:lvl6pPr>
    <a:lvl7pPr marL="2552332" algn="l" defTabSz="850777" rtl="0" eaLnBrk="1" latinLnBrk="0" hangingPunct="1">
      <a:defRPr sz="1100" kern="1200">
        <a:solidFill>
          <a:schemeClr val="tx1"/>
        </a:solidFill>
        <a:latin typeface="+mn-lt"/>
        <a:ea typeface="+mn-ea"/>
        <a:cs typeface="+mn-cs"/>
      </a:defRPr>
    </a:lvl7pPr>
    <a:lvl8pPr marL="2977720" algn="l" defTabSz="850777" rtl="0" eaLnBrk="1" latinLnBrk="0" hangingPunct="1">
      <a:defRPr sz="1100" kern="1200">
        <a:solidFill>
          <a:schemeClr val="tx1"/>
        </a:solidFill>
        <a:latin typeface="+mn-lt"/>
        <a:ea typeface="+mn-ea"/>
        <a:cs typeface="+mn-cs"/>
      </a:defRPr>
    </a:lvl8pPr>
    <a:lvl9pPr marL="3403109" algn="l" defTabSz="85077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58825" y="525463"/>
            <a:ext cx="5480050" cy="4110037"/>
          </a:xfrm>
        </p:spPr>
      </p:sp>
      <p:sp>
        <p:nvSpPr>
          <p:cNvPr id="5" name="Notes Placeholder 4"/>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4850"/>
            <a:ext cx="5238750" cy="3930650"/>
          </a:xfrm>
        </p:spPr>
      </p:sp>
      <p:sp>
        <p:nvSpPr>
          <p:cNvPr id="7" name="Notes Placeholder 6"/>
          <p:cNvSpPr>
            <a:spLocks noGrp="1"/>
          </p:cNvSpPr>
          <p:nvPr>
            <p:ph type="body" idx="1"/>
          </p:nvPr>
        </p:nvSpPr>
        <p:spPr/>
        <p:txBody>
          <a:bodyPr>
            <a:normAutofit/>
          </a:bodyPr>
          <a:lstStyle/>
          <a:p>
            <a:pPr lvl="0">
              <a:defRPr/>
            </a:pPr>
            <a:r>
              <a:rPr lang="en-US" dirty="0" smtClean="0">
                <a:solidFill>
                  <a:srgbClr val="000000"/>
                </a:solidFill>
                <a:latin typeface="Times New Roman" pitchFamily="18" charset="0"/>
                <a:cs typeface="Times New Roman" pitchFamily="18" charset="0"/>
              </a:rPr>
              <a:t>With the embedded RIO FPGA hardware, you can implement multiloop analog proportional, integral, derivative (PID) control systems at loop rates exceeding 100 kHz. In contrast, multiloop analog PID control systems</a:t>
            </a:r>
            <a:r>
              <a:rPr lang="en-US" dirty="0" smtClean="0">
                <a:latin typeface="Times New Roman" pitchFamily="18" charset="0"/>
                <a:cs typeface="Times New Roman" pitchFamily="18" charset="0"/>
              </a:rPr>
              <a:t> run at 30 kHz in real-time without FPGA hardware. </a:t>
            </a:r>
            <a:r>
              <a:rPr lang="en-US" dirty="0" smtClean="0">
                <a:solidFill>
                  <a:srgbClr val="000000"/>
                </a:solidFill>
                <a:latin typeface="Times New Roman" pitchFamily="18" charset="0"/>
                <a:cs typeface="Times New Roman" pitchFamily="18" charset="0"/>
              </a:rPr>
              <a:t>It is possible to evaluate multiple rungs of Boolean logic using single-cycle Timed Loops at rates of 40 MHz </a:t>
            </a:r>
            <a:br>
              <a:rPr lang="en-US" dirty="0" smtClean="0">
                <a:solidFill>
                  <a:srgbClr val="000000"/>
                </a:solidFill>
                <a:latin typeface="Times New Roman" pitchFamily="18" charset="0"/>
                <a:cs typeface="Times New Roman" pitchFamily="18" charset="0"/>
              </a:rPr>
            </a:br>
            <a:r>
              <a:rPr lang="en-US" dirty="0" smtClean="0">
                <a:solidFill>
                  <a:srgbClr val="000000"/>
                </a:solidFill>
                <a:latin typeface="Times New Roman" pitchFamily="18" charset="0"/>
                <a:cs typeface="Times New Roman" pitchFamily="18" charset="0"/>
              </a:rPr>
              <a:t>(25 ns) or greater. Because of the parallel nature of the FPGA, adding additional computation does not necessarily reduce the speed of the FPGA application.</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50101">
              <a:tabLst>
                <a:tab pos="425051" algn="l"/>
              </a:tabLst>
              <a:defRPr/>
            </a:pPr>
            <a:r>
              <a:rPr lang="en-US" dirty="0" smtClean="0">
                <a:solidFill>
                  <a:srgbClr val="000000"/>
                </a:solidFill>
                <a:latin typeface="Times New Roman" pitchFamily="18" charset="0"/>
                <a:cs typeface="Times New Roman" pitchFamily="18" charset="0"/>
              </a:rPr>
              <a:t>Another benefit of running your </a:t>
            </a:r>
            <a:r>
              <a:rPr lang="en-US" dirty="0" err="1" smtClean="0">
                <a:solidFill>
                  <a:srgbClr val="000000"/>
                </a:solidFill>
                <a:latin typeface="Times New Roman" pitchFamily="18" charset="0"/>
                <a:cs typeface="Times New Roman" pitchFamily="18" charset="0"/>
              </a:rPr>
              <a:t>LabVIEW</a:t>
            </a:r>
            <a:r>
              <a:rPr lang="en-US" dirty="0" smtClean="0">
                <a:solidFill>
                  <a:srgbClr val="000000"/>
                </a:solidFill>
                <a:latin typeface="Times New Roman" pitchFamily="18" charset="0"/>
                <a:cs typeface="Times New Roman" pitchFamily="18" charset="0"/>
              </a:rPr>
              <a:t> code on the FPGA is that you can achieve true, simultaneous, parallel processing. There is no operating system on the module that must divide CPU time between several tasks. Figure shows simultaneous parallel implementation of </a:t>
            </a:r>
            <a:br>
              <a:rPr lang="en-US" dirty="0" smtClean="0">
                <a:solidFill>
                  <a:srgbClr val="000000"/>
                </a:solidFill>
                <a:latin typeface="Times New Roman" pitchFamily="18" charset="0"/>
                <a:cs typeface="Times New Roman" pitchFamily="18" charset="0"/>
              </a:rPr>
            </a:br>
            <a:r>
              <a:rPr lang="en-US" dirty="0" smtClean="0">
                <a:solidFill>
                  <a:srgbClr val="000000"/>
                </a:solidFill>
                <a:latin typeface="Times New Roman" pitchFamily="18" charset="0"/>
                <a:cs typeface="Times New Roman" pitchFamily="18" charset="0"/>
              </a:rPr>
              <a:t>two calculations, </a:t>
            </a:r>
            <a:r>
              <a:rPr lang="en-US" i="1" dirty="0" smtClean="0">
                <a:solidFill>
                  <a:srgbClr val="000000"/>
                </a:solidFill>
                <a:latin typeface="Times New Roman" pitchFamily="18" charset="0"/>
                <a:cs typeface="Times New Roman" pitchFamily="18" charset="0"/>
              </a:rPr>
              <a:t>F</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A</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B</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C</a:t>
            </a:r>
            <a:r>
              <a:rPr lang="en-US" dirty="0" smtClean="0">
                <a:solidFill>
                  <a:srgbClr val="000000"/>
                </a:solidFill>
                <a:latin typeface="Times New Roman" pitchFamily="18" charset="0"/>
                <a:cs typeface="Times New Roman" pitchFamily="18" charset="0"/>
              </a:rPr>
              <a:t> and </a:t>
            </a:r>
            <a:r>
              <a:rPr lang="en-US" i="1" dirty="0" smtClean="0">
                <a:solidFill>
                  <a:srgbClr val="000000"/>
                </a:solidFill>
                <a:latin typeface="Times New Roman" pitchFamily="18" charset="0"/>
                <a:cs typeface="Times New Roman" pitchFamily="18" charset="0"/>
              </a:rPr>
              <a:t>Z</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X</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Y</a:t>
            </a:r>
            <a:r>
              <a:rPr lang="en-US" dirty="0" smtClean="0">
                <a:solidFill>
                  <a:srgbClr val="000000"/>
                </a:solidFill>
                <a:latin typeface="Times New Roman" pitchFamily="18" charset="0"/>
                <a:cs typeface="Times New Roman" pitchFamily="18" charset="0"/>
              </a:rPr>
              <a:t> + </a:t>
            </a:r>
            <a:r>
              <a:rPr lang="en-US" i="1" dirty="0" smtClean="0">
                <a:solidFill>
                  <a:srgbClr val="000000"/>
                </a:solidFill>
                <a:latin typeface="Times New Roman" pitchFamily="18" charset="0"/>
                <a:cs typeface="Times New Roman" pitchFamily="18" charset="0"/>
              </a:rPr>
              <a:t>M</a:t>
            </a:r>
            <a:r>
              <a:rPr lang="en-US" dirty="0" smtClean="0">
                <a:solidFill>
                  <a:srgbClr val="000000"/>
                </a:solidFill>
                <a:latin typeface="Times New Roman" pitchFamily="18" charset="0"/>
                <a:cs typeface="Times New Roman" pitchFamily="18" charset="0"/>
              </a:rPr>
              <a:t> in separate gates on an FPGA.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4"/>
          <p:cNvSpPr>
            <a:spLocks noGrp="1" noRot="1" noChangeAspect="1"/>
          </p:cNvSpPr>
          <p:nvPr>
            <p:ph type="sldImg"/>
          </p:nvPr>
        </p:nvSpPr>
        <p:spPr>
          <a:xfrm>
            <a:off x="758825" y="525463"/>
            <a:ext cx="5480050" cy="4110037"/>
          </a:xfrm>
          <a:ln/>
        </p:spPr>
      </p:sp>
      <p:sp>
        <p:nvSpPr>
          <p:cNvPr id="49154" name="Notes Placeholder 5"/>
          <p:cNvSpPr>
            <a:spLocks noGrp="1"/>
          </p:cNvSpPr>
          <p:nvPr>
            <p:ph type="body" idx="1"/>
          </p:nvPr>
        </p:nvSpPr>
        <p:spPr>
          <a:noFill/>
          <a:ln/>
        </p:spPr>
        <p:txBody>
          <a:bodyPr/>
          <a:lstStyle/>
          <a:p>
            <a:pPr>
              <a:lnSpc>
                <a:spcPct val="90000"/>
              </a:lnSpc>
            </a:pPr>
            <a:r>
              <a:rPr lang="en-US" dirty="0" err="1" smtClean="0">
                <a:latin typeface="Times New Roman" pitchFamily="18" charset="0"/>
              </a:rPr>
              <a:t>LabVIEW</a:t>
            </a:r>
            <a:r>
              <a:rPr lang="en-US" dirty="0" smtClean="0">
                <a:latin typeface="Times New Roman" pitchFamily="18" charset="0"/>
              </a:rPr>
              <a:t> FPGA is the heart and soul of intelligent DAQ devices. With </a:t>
            </a:r>
            <a:r>
              <a:rPr lang="en-US" dirty="0" err="1" smtClean="0">
                <a:latin typeface="Times New Roman" pitchFamily="18" charset="0"/>
              </a:rPr>
              <a:t>LabVIEW</a:t>
            </a:r>
            <a:r>
              <a:rPr lang="en-US" dirty="0" smtClean="0">
                <a:latin typeface="Times New Roman" pitchFamily="18" charset="0"/>
              </a:rPr>
              <a:t> FPGA, you can create DAQ devices that have a custom mix of analog I/O. The analog R Series devices have up to eight 16-bit analog inputs and outputs. Because </a:t>
            </a:r>
            <a:r>
              <a:rPr lang="en-US" dirty="0" err="1" smtClean="0">
                <a:latin typeface="Times New Roman" pitchFamily="18" charset="0"/>
              </a:rPr>
              <a:t>CompactRIO</a:t>
            </a:r>
            <a:r>
              <a:rPr lang="en-US" dirty="0" smtClean="0">
                <a:latin typeface="Times New Roman" pitchFamily="18" charset="0"/>
              </a:rPr>
              <a:t> is a modular system, you can mix and match a variety of analog and digital inputs and outputs.</a:t>
            </a:r>
          </a:p>
          <a:p>
            <a:pPr>
              <a:lnSpc>
                <a:spcPct val="90000"/>
              </a:lnSpc>
            </a:pPr>
            <a:r>
              <a:rPr lang="en-US" dirty="0" smtClean="0">
                <a:latin typeface="Times New Roman" pitchFamily="18" charset="0"/>
              </a:rPr>
              <a:t>With </a:t>
            </a:r>
            <a:r>
              <a:rPr lang="en-US" dirty="0" err="1" smtClean="0">
                <a:latin typeface="Times New Roman" pitchFamily="18" charset="0"/>
              </a:rPr>
              <a:t>LabVIEW</a:t>
            </a:r>
            <a:r>
              <a:rPr lang="en-US" dirty="0" smtClean="0">
                <a:latin typeface="Times New Roman" pitchFamily="18" charset="0"/>
              </a:rPr>
              <a:t> FPGA you can synchronize acquisitions on a device or have multiple acquisition rates within a single device. </a:t>
            </a:r>
          </a:p>
          <a:p>
            <a:pPr>
              <a:lnSpc>
                <a:spcPct val="90000"/>
              </a:lnSpc>
            </a:pPr>
            <a:r>
              <a:rPr lang="en-US" dirty="0" smtClean="0">
                <a:latin typeface="Times New Roman" pitchFamily="18" charset="0"/>
              </a:rPr>
              <a:t>You can also perform custom triggering operations. For this specific code, we are setting a trigger based off a variety of analog conditions. </a:t>
            </a:r>
          </a:p>
          <a:p>
            <a:pPr>
              <a:lnSpc>
                <a:spcPct val="90000"/>
              </a:lnSpc>
            </a:pPr>
            <a:r>
              <a:rPr lang="en-US" dirty="0" err="1" smtClean="0">
                <a:latin typeface="Times New Roman" pitchFamily="18" charset="0"/>
              </a:rPr>
              <a:t>LabVIEW</a:t>
            </a:r>
            <a:r>
              <a:rPr lang="en-US" dirty="0" smtClean="0">
                <a:latin typeface="Times New Roman" pitchFamily="18" charset="0"/>
              </a:rPr>
              <a:t> FPGA is ideal for creating custom digital I/O. For instance, you can turn any digital line into a counter just by drawing a counter in </a:t>
            </a:r>
            <a:r>
              <a:rPr lang="en-US" dirty="0" err="1" smtClean="0">
                <a:latin typeface="Times New Roman" pitchFamily="18" charset="0"/>
              </a:rPr>
              <a:t>LabVIEW</a:t>
            </a:r>
            <a:r>
              <a:rPr lang="en-US" dirty="0" smtClean="0">
                <a:latin typeface="Times New Roman" pitchFamily="18" charset="0"/>
              </a:rPr>
              <a:t>. </a:t>
            </a:r>
          </a:p>
          <a:p>
            <a:pPr>
              <a:lnSpc>
                <a:spcPct val="90000"/>
              </a:lnSpc>
            </a:pPr>
            <a:r>
              <a:rPr lang="en-US" dirty="0" smtClean="0">
                <a:latin typeface="Times New Roman" pitchFamily="18" charset="0"/>
              </a:rPr>
              <a:t>You can also customize counters by simply changing the </a:t>
            </a:r>
            <a:r>
              <a:rPr lang="en-US" dirty="0" err="1" smtClean="0">
                <a:latin typeface="Times New Roman" pitchFamily="18" charset="0"/>
              </a:rPr>
              <a:t>LabVIEW</a:t>
            </a:r>
            <a:r>
              <a:rPr lang="en-US" dirty="0" smtClean="0">
                <a:latin typeface="Times New Roman" pitchFamily="18" charset="0"/>
              </a:rPr>
              <a:t> block diagram. </a:t>
            </a:r>
          </a:p>
          <a:p>
            <a:pPr>
              <a:lnSpc>
                <a:spcPct val="90000"/>
              </a:lnSpc>
            </a:pPr>
            <a:r>
              <a:rPr lang="en-US" dirty="0" smtClean="0">
                <a:latin typeface="Times New Roman" pitchFamily="18" charset="0"/>
              </a:rPr>
              <a:t>You can turn a bidirectional digital line into a PWM, create clocks, or perform custom timing and synchronization routines. </a:t>
            </a:r>
          </a:p>
          <a:p>
            <a:pPr>
              <a:lnSpc>
                <a:spcPct val="90000"/>
              </a:lnSpc>
            </a:pPr>
            <a:r>
              <a:rPr lang="en-US" dirty="0" smtClean="0">
                <a:latin typeface="Times New Roman" pitchFamily="18" charset="0"/>
              </a:rPr>
              <a:t>You can also embed other intelligence onto your RIO devices using the built-in intellectual property (IP) functions for control or signal processing. You can implement digital filters from the Digital Filter Design toolkit or optimized motion algorithms from the NI </a:t>
            </a:r>
            <a:r>
              <a:rPr lang="en-US" dirty="0" err="1" smtClean="0">
                <a:latin typeface="Times New Roman" pitchFamily="18" charset="0"/>
              </a:rPr>
              <a:t>SoftMotion</a:t>
            </a:r>
            <a:r>
              <a:rPr lang="en-US" dirty="0" smtClean="0">
                <a:latin typeface="Times New Roman" pitchFamily="18" charset="0"/>
              </a:rPr>
              <a:t> Development Module. You can also bring certain existing VHDL into a </a:t>
            </a:r>
            <a:r>
              <a:rPr lang="en-US" dirty="0" err="1" smtClean="0">
                <a:latin typeface="Times New Roman" pitchFamily="18" charset="0"/>
              </a:rPr>
              <a:t>LabVIEW</a:t>
            </a:r>
            <a:r>
              <a:rPr lang="en-US" dirty="0" smtClean="0">
                <a:latin typeface="Times New Roman" pitchFamily="18" charset="0"/>
              </a:rPr>
              <a:t> block diagram with the HDL interface node.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6"/>
          <p:cNvSpPr>
            <a:spLocks noGrp="1" noRot="1" noChangeAspect="1"/>
          </p:cNvSpPr>
          <p:nvPr>
            <p:ph type="sldImg"/>
          </p:nvPr>
        </p:nvSpPr>
        <p:spPr>
          <a:xfrm>
            <a:off x="758825" y="525463"/>
            <a:ext cx="5480050" cy="4110037"/>
          </a:xfrm>
          <a:ln/>
        </p:spPr>
      </p:sp>
      <p:sp>
        <p:nvSpPr>
          <p:cNvPr id="51202" name="Notes Placeholder 7"/>
          <p:cNvSpPr>
            <a:spLocks noGrp="1"/>
          </p:cNvSpPr>
          <p:nvPr>
            <p:ph type="body" idx="1"/>
          </p:nvPr>
        </p:nvSpPr>
        <p:spPr>
          <a:noFill/>
          <a:ln/>
        </p:spPr>
        <p:txBody>
          <a:bodyPr/>
          <a:lstStyle/>
          <a:p>
            <a:r>
              <a:rPr lang="en-US" dirty="0" smtClean="0">
                <a:latin typeface="Times New Roman" pitchFamily="18" charset="0"/>
              </a:rPr>
              <a:t>Another common application for FPGA hardware is implementing digital protocols that are commonly used for communicating between embedded devices, digital audio, peripheral device interfaces such as the mouse on your computer, or to connect different subsystems within automobiles or airplanes.</a:t>
            </a:r>
          </a:p>
          <a:p>
            <a:r>
              <a:rPr lang="en-US" dirty="0" smtClean="0">
                <a:latin typeface="Times New Roman" pitchFamily="18" charset="0"/>
              </a:rPr>
              <a:t>While some of these interfaces have off-the-shelf hardware that may be purchased, many times these communication interfaces are so customized they require custom hardware. With </a:t>
            </a:r>
            <a:r>
              <a:rPr lang="en-US" dirty="0" err="1" smtClean="0">
                <a:latin typeface="Times New Roman" pitchFamily="18" charset="0"/>
              </a:rPr>
              <a:t>LabVIEW</a:t>
            </a:r>
            <a:r>
              <a:rPr lang="en-US" dirty="0" smtClean="0">
                <a:latin typeface="Times New Roman" pitchFamily="18" charset="0"/>
              </a:rPr>
              <a:t> FPGA, you can simply configure the FPGA to control a set of digital lines to implement many communication protocols requiring precise timing and synchronization. The block diagram in the figure above is the output for a 16-bit SPI device. </a:t>
            </a:r>
          </a:p>
          <a:p>
            <a:r>
              <a:rPr lang="en-US" dirty="0" smtClean="0">
                <a:latin typeface="Times New Roman" pitchFamily="18" charset="0"/>
              </a:rPr>
              <a:t>Refer to </a:t>
            </a:r>
            <a:r>
              <a:rPr lang="en-US" sz="1000" dirty="0" smtClean="0">
                <a:latin typeface="Courier New" pitchFamily="49" charset="0"/>
                <a:cs typeface="Courier New" pitchFamily="49" charset="0"/>
              </a:rPr>
              <a:t>ni.com/</a:t>
            </a:r>
            <a:r>
              <a:rPr lang="en-US" sz="1000" dirty="0" err="1" smtClean="0">
                <a:latin typeface="Courier New" pitchFamily="49" charset="0"/>
                <a:cs typeface="Courier New" pitchFamily="49" charset="0"/>
              </a:rPr>
              <a:t>ipnet</a:t>
            </a:r>
            <a:r>
              <a:rPr lang="en-US" dirty="0" smtClean="0">
                <a:latin typeface="Times New Roman" pitchFamily="18" charset="0"/>
              </a:rPr>
              <a:t> for example code to implement a variety of digital protocols including SPI, I2C, SPDIFF, and RS-232 protocols. Plus IPs for control, signal generation, math, sensor simulation and data acquisition.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758825" y="525463"/>
            <a:ext cx="5480050" cy="4110037"/>
          </a:xfrm>
          <a:ln/>
        </p:spPr>
      </p:sp>
      <p:sp>
        <p:nvSpPr>
          <p:cNvPr id="675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xfrm>
            <a:off x="758825" y="525463"/>
            <a:ext cx="5480050" cy="4110037"/>
          </a:xfrm>
          <a:ln/>
        </p:spPr>
      </p:sp>
      <p:sp>
        <p:nvSpPr>
          <p:cNvPr id="54274" name="Rectangle 3"/>
          <p:cNvSpPr>
            <a:spLocks noGrp="1" noChangeArrowheads="1"/>
          </p:cNvSpPr>
          <p:nvPr>
            <p:ph type="body" idx="1"/>
          </p:nvPr>
        </p:nvSpPr>
        <p:spPr>
          <a:noFill/>
          <a:ln/>
        </p:spPr>
        <p:txBody>
          <a:bodyPr/>
          <a:lstStyle/>
          <a:p>
            <a:r>
              <a:rPr lang="en-US" dirty="0" smtClean="0">
                <a:latin typeface="Times New Roman" pitchFamily="18" charset="0"/>
              </a:rPr>
              <a:t>Many test and control systems perform calculations in software. When executing in software the calculation must be performed after multiple software calls through the application software, driver API, and operating system before actually interfacing with the unit under test (UUT). Even when using an RTOS and optimized algorithms, the fastest response rate you can typically achieve in software is around 25 </a:t>
            </a:r>
            <a:r>
              <a:rPr lang="en-US" dirty="0" smtClean="0">
                <a:latin typeface="Times New Roman" pitchFamily="18" charset="0"/>
                <a:cs typeface="Times New Roman" pitchFamily="18" charset="0"/>
              </a:rPr>
              <a:t>µs</a:t>
            </a:r>
            <a:r>
              <a:rPr lang="en-US" dirty="0" smtClean="0">
                <a:latin typeface="Times New Roman" pitchFamily="18" charset="0"/>
              </a:rPr>
              <a:t>. Additionally, there is added vulnerability within a software-based system because a crash can occur at multiple levels that interfere with the response of the system.</a:t>
            </a:r>
          </a:p>
          <a:p>
            <a:endParaRPr lang="en-US" dirty="0"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xfrm>
            <a:off x="758825" y="525463"/>
            <a:ext cx="5480050" cy="4110037"/>
          </a:xfrm>
          <a:ln/>
        </p:spPr>
      </p:sp>
      <p:sp>
        <p:nvSpPr>
          <p:cNvPr id="56322" name="Rectangle 3"/>
          <p:cNvSpPr>
            <a:spLocks noGrp="1" noChangeArrowheads="1"/>
          </p:cNvSpPr>
          <p:nvPr>
            <p:ph type="body" idx="1"/>
          </p:nvPr>
        </p:nvSpPr>
        <p:spPr>
          <a:noFill/>
          <a:ln/>
        </p:spPr>
        <p:txBody>
          <a:bodyPr/>
          <a:lstStyle/>
          <a:p>
            <a:r>
              <a:rPr lang="en-US" dirty="0" smtClean="0">
                <a:latin typeface="Times New Roman" pitchFamily="18" charset="0"/>
              </a:rPr>
              <a:t>When executing calculations in hardware, such as when using </a:t>
            </a:r>
            <a:r>
              <a:rPr lang="en-US" dirty="0" err="1" smtClean="0">
                <a:latin typeface="Times New Roman" pitchFamily="18" charset="0"/>
              </a:rPr>
              <a:t>LabVIEW</a:t>
            </a:r>
            <a:r>
              <a:rPr lang="en-US" dirty="0" smtClean="0">
                <a:latin typeface="Times New Roman" pitchFamily="18" charset="0"/>
              </a:rPr>
              <a:t> FPGA, you can remove software from the required response to the UUT. Under this configuration, </a:t>
            </a:r>
            <a:r>
              <a:rPr lang="en-US" dirty="0" err="1" smtClean="0">
                <a:latin typeface="Times New Roman" pitchFamily="18" charset="0"/>
              </a:rPr>
              <a:t>LabVIEW</a:t>
            </a:r>
            <a:r>
              <a:rPr lang="en-US" dirty="0" smtClean="0">
                <a:latin typeface="Times New Roman" pitchFamily="18" charset="0"/>
              </a:rPr>
              <a:t> FPGA</a:t>
            </a:r>
            <a:br>
              <a:rPr lang="en-US" dirty="0" smtClean="0">
                <a:latin typeface="Times New Roman" pitchFamily="18" charset="0"/>
              </a:rPr>
            </a:br>
            <a:r>
              <a:rPr lang="en-US" dirty="0" smtClean="0">
                <a:latin typeface="Times New Roman" pitchFamily="18" charset="0"/>
              </a:rPr>
              <a:t>can respond to digital signals within a single clock cycle. With a default clock rate of 40 MHz, </a:t>
            </a:r>
            <a:r>
              <a:rPr lang="en-US" dirty="0" err="1" smtClean="0">
                <a:latin typeface="Times New Roman" pitchFamily="18" charset="0"/>
              </a:rPr>
              <a:t>LabVIEW</a:t>
            </a:r>
            <a:r>
              <a:rPr lang="en-US" dirty="0" smtClean="0">
                <a:latin typeface="Times New Roman" pitchFamily="18" charset="0"/>
              </a:rPr>
              <a:t> FPGA can respond to a digital signal within 25 ns. You can compile </a:t>
            </a:r>
            <a:r>
              <a:rPr lang="en-US" dirty="0" err="1" smtClean="0">
                <a:latin typeface="Times New Roman" pitchFamily="18" charset="0"/>
              </a:rPr>
              <a:t>LabVIEW</a:t>
            </a:r>
            <a:r>
              <a:rPr lang="en-US" dirty="0" smtClean="0">
                <a:latin typeface="Times New Roman" pitchFamily="18" charset="0"/>
              </a:rPr>
              <a:t> FPGA code at higher rates in some cases.</a:t>
            </a:r>
          </a:p>
          <a:p>
            <a:r>
              <a:rPr lang="en-US" dirty="0" smtClean="0">
                <a:latin typeface="Times New Roman" pitchFamily="18" charset="0"/>
              </a:rPr>
              <a:t>Performing calculations in hardware provides the highest reliability possible because any crash at any software layer will not affect the execution of your code.</a:t>
            </a:r>
          </a:p>
          <a:p>
            <a:endParaRPr lang="en-US" dirty="0"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3"/>
          <p:cNvSpPr>
            <a:spLocks noGrp="1" noChangeArrowheads="1"/>
          </p:cNvSpPr>
          <p:nvPr>
            <p:ph type="body" idx="1"/>
          </p:nvPr>
        </p:nvSpPr>
        <p:spPr>
          <a:noFill/>
          <a:ln/>
        </p:spPr>
        <p:txBody>
          <a:bodyPr/>
          <a:lstStyle/>
          <a:p>
            <a:r>
              <a:rPr lang="en-US" dirty="0" smtClean="0">
                <a:latin typeface="Times New Roman" pitchFamily="18" charset="0"/>
              </a:rPr>
              <a:t>A good example of the benefits of executing algorithms in hardware is performing PID control. When implementing simple PID control in </a:t>
            </a:r>
            <a:r>
              <a:rPr lang="en-US" dirty="0" err="1" smtClean="0">
                <a:latin typeface="Times New Roman" pitchFamily="18" charset="0"/>
              </a:rPr>
              <a:t>LabVIEW</a:t>
            </a:r>
            <a:r>
              <a:rPr lang="en-US" dirty="0" smtClean="0">
                <a:latin typeface="Times New Roman" pitchFamily="18" charset="0"/>
              </a:rPr>
              <a:t> FPGA, you can achieve a performance increase of 300</a:t>
            </a:r>
            <a:r>
              <a:rPr lang="en-US" dirty="0" smtClean="0">
                <a:latin typeface="Times New Roman" pitchFamily="18" charset="0"/>
                <a:cs typeface="Times New Roman" pitchFamily="18" charset="0"/>
              </a:rPr>
              <a:t>–</a:t>
            </a:r>
            <a:r>
              <a:rPr lang="en-US" dirty="0" smtClean="0">
                <a:latin typeface="Times New Roman" pitchFamily="18" charset="0"/>
              </a:rPr>
              <a:t>500%. Control loops executing in FPGA hardware can execute at rates between 100 and 200 kHz. Also, because FPGAs can implement tasks in parallel, adding multiple control loops will not affect the performance of your loops. This means that as long as you have space on the FPGA, an application running one control loop will run just as fast as the same application with eight control loops. With systems running on Windows or an RTOS, performance decreases as you add functionality.</a:t>
            </a:r>
          </a:p>
          <a:p>
            <a:endParaRPr lang="en-US" dirty="0" smtClean="0">
              <a:latin typeface="Times New Roman" pitchFamily="18" charset="0"/>
            </a:endParaRPr>
          </a:p>
        </p:txBody>
      </p:sp>
      <p:sp>
        <p:nvSpPr>
          <p:cNvPr id="59394" name="Slide Image Placeholder 4"/>
          <p:cNvSpPr>
            <a:spLocks noGrp="1" noRot="1" noChangeAspect="1"/>
          </p:cNvSpPr>
          <p:nvPr>
            <p:ph type="sldImg"/>
          </p:nvPr>
        </p:nvSpPr>
        <p:spPr>
          <a:xfrm>
            <a:off x="758825" y="525463"/>
            <a:ext cx="5480050" cy="4110037"/>
          </a:xfr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ChangeArrowheads="1" noTextEdit="1"/>
          </p:cNvSpPr>
          <p:nvPr>
            <p:ph type="sldImg"/>
          </p:nvPr>
        </p:nvSpPr>
        <p:spPr>
          <a:xfrm>
            <a:off x="758825" y="525463"/>
            <a:ext cx="5480050" cy="4110037"/>
          </a:xfrm>
          <a:ln/>
        </p:spPr>
      </p:sp>
      <p:sp>
        <p:nvSpPr>
          <p:cNvPr id="62466" name="Notes Placeholder 4"/>
          <p:cNvSpPr>
            <a:spLocks noGrp="1"/>
          </p:cNvSpPr>
          <p:nvPr>
            <p:ph type="body" idx="1"/>
          </p:nvPr>
        </p:nvSpPr>
        <p:spPr>
          <a:noFill/>
          <a:ln/>
        </p:spPr>
        <p:txBody>
          <a:bodyPr/>
          <a:lstStyle/>
          <a:p>
            <a:r>
              <a:rPr lang="en-US" dirty="0" smtClean="0">
                <a:latin typeface="Times New Roman" pitchFamily="18" charset="0"/>
              </a:rPr>
              <a:t>Finally, you can off-load processing tasks from the main-system processor to the FPGA. This is common in systems that require real-world sensor simulation, such as cam/crank sensors or LVDT sensors, and when needing to encode or decode sensors such as tachometers, PWM, or encoders.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8825" y="525463"/>
            <a:ext cx="5480050" cy="4110037"/>
          </a:xfrm>
        </p:spPr>
      </p:sp>
      <p:sp>
        <p:nvSpPr>
          <p:cNvPr id="3" name="Notes Placeholder 2"/>
          <p:cNvSpPr>
            <a:spLocks noGrp="1"/>
          </p:cNvSpPr>
          <p:nvPr>
            <p:ph type="body" idx="1"/>
          </p:nvPr>
        </p:nvSpPr>
        <p:spPr/>
        <p:txBody>
          <a:bodyPr>
            <a:normAutofit/>
          </a:bodyPr>
          <a:lstStyle/>
          <a:p>
            <a:pPr marL="228418" indent="-228418">
              <a:buAutoNum type="arabicPeriod"/>
            </a:pPr>
            <a:r>
              <a:rPr lang="en-US" dirty="0" smtClean="0">
                <a:latin typeface="Times New Roman" pitchFamily="18" charset="0"/>
                <a:cs typeface="Times New Roman" pitchFamily="18" charset="0"/>
              </a:rPr>
              <a:t>False</a:t>
            </a:r>
          </a:p>
          <a:p>
            <a:pPr marL="228418" indent="-228418">
              <a:buAutoNum type="arabicPeriod"/>
            </a:pPr>
            <a:r>
              <a:rPr lang="en-US" dirty="0" smtClean="0">
                <a:latin typeface="Times New Roman" pitchFamily="18" charset="0"/>
                <a:cs typeface="Times New Roman" pitchFamily="18" charset="0"/>
              </a:rPr>
              <a:t>False</a:t>
            </a:r>
            <a:endParaRPr lang="en-US" dirty="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5"/>
          <p:cNvSpPr>
            <a:spLocks noGrp="1" noRot="1" noChangeAspect="1"/>
          </p:cNvSpPr>
          <p:nvPr>
            <p:ph type="sldImg"/>
          </p:nvPr>
        </p:nvSpPr>
        <p:spPr>
          <a:xfrm>
            <a:off x="758825" y="525463"/>
            <a:ext cx="5480050" cy="4110037"/>
          </a:xfrm>
          <a:ln/>
        </p:spPr>
      </p:sp>
      <p:sp>
        <p:nvSpPr>
          <p:cNvPr id="7" name="Notes Placeholder 6"/>
          <p:cNvSpPr>
            <a:spLocks noGrp="1"/>
          </p:cNvSpPr>
          <p:nvPr>
            <p:ph type="body" idx="1"/>
          </p:nvPr>
        </p:nvSpPr>
        <p:spPr/>
        <p:txBody>
          <a:bodyPr>
            <a:normAutofit/>
          </a:bodyPr>
          <a:lstStyle/>
          <a:p>
            <a:pPr>
              <a:buFontTx/>
              <a:buAutoNum type="alphaUcPeriod"/>
              <a:tabLst>
                <a:tab pos="228418" algn="l"/>
              </a:tabLst>
            </a:pPr>
            <a:r>
              <a:rPr lang="en-US" sz="1400" b="1" dirty="0" smtClean="0">
                <a:latin typeface="Arial Narrow" pitchFamily="34" charset="0"/>
              </a:rPr>
              <a:t> Introduction to FPGA Technology</a:t>
            </a:r>
          </a:p>
          <a:p>
            <a:pPr>
              <a:tabLst>
                <a:tab pos="228418" algn="l"/>
              </a:tabLst>
            </a:pPr>
            <a:r>
              <a:rPr lang="en-US" dirty="0" smtClean="0">
                <a:latin typeface="Times New Roman" pitchFamily="18" charset="0"/>
              </a:rPr>
              <a:t>Let’s begin by discussing the technology behind </a:t>
            </a:r>
            <a:r>
              <a:rPr lang="en-US" dirty="0" err="1" smtClean="0">
                <a:latin typeface="Times New Roman" pitchFamily="18" charset="0"/>
              </a:rPr>
              <a:t>LabVIEW</a:t>
            </a:r>
            <a:r>
              <a:rPr lang="en-US" dirty="0" smtClean="0">
                <a:latin typeface="Times New Roman" pitchFamily="18" charset="0"/>
              </a:rPr>
              <a:t> FPGA.</a:t>
            </a:r>
          </a:p>
          <a:p>
            <a:pPr>
              <a:tabLst>
                <a:tab pos="228418" algn="l"/>
              </a:tabLst>
            </a:pPr>
            <a:r>
              <a:rPr lang="en-US" dirty="0" smtClean="0">
                <a:latin typeface="Times New Roman" pitchFamily="18" charset="0"/>
              </a:rPr>
              <a:t>Field programmable gate arrays (FPGAs) are silicon chips with unconnected logic gates. You can define the functionality of the FPGA by using software to configure the FPGA gates. FPGAs are often used as processing components in low to medium volume electronics, where the time and cost of developing and fabricating an applications specific integrated circuit (ASIC) is prohibitive. FPGAs are also found in applications that require reconfiguration in the field.</a:t>
            </a:r>
          </a:p>
          <a:p>
            <a:pPr>
              <a:tabLst>
                <a:tab pos="228418" algn="l"/>
              </a:tabLst>
            </a:pPr>
            <a:r>
              <a:rPr lang="en-US" dirty="0" smtClean="0">
                <a:latin typeface="Times New Roman" pitchFamily="18" charset="0"/>
              </a:rPr>
              <a:t>Typically, FPGAs are programmed using software development tools such as VHDL and </a:t>
            </a:r>
            <a:br>
              <a:rPr lang="en-US" dirty="0" smtClean="0">
                <a:latin typeface="Times New Roman" pitchFamily="18" charset="0"/>
              </a:rPr>
            </a:br>
            <a:r>
              <a:rPr lang="en-US" dirty="0" err="1" smtClean="0">
                <a:latin typeface="Times New Roman" pitchFamily="18" charset="0"/>
              </a:rPr>
              <a:t>Verilog</a:t>
            </a:r>
            <a:r>
              <a:rPr lang="en-US" dirty="0" smtClean="0">
                <a:latin typeface="Times New Roman" pitchFamily="18" charset="0"/>
              </a:rPr>
              <a:t>. These tools require a steep learning curve, however, and can become a barrier for </a:t>
            </a:r>
            <a:br>
              <a:rPr lang="en-US" dirty="0" smtClean="0">
                <a:latin typeface="Times New Roman" pitchFamily="18" charset="0"/>
              </a:rPr>
            </a:br>
            <a:r>
              <a:rPr lang="en-US" dirty="0" smtClean="0">
                <a:latin typeface="Times New Roman" pitchFamily="18" charset="0"/>
              </a:rPr>
              <a:t>using this technology. The </a:t>
            </a:r>
            <a:r>
              <a:rPr lang="en-US" dirty="0" err="1" smtClean="0">
                <a:latin typeface="Times New Roman" pitchFamily="18" charset="0"/>
              </a:rPr>
              <a:t>LabVIEW</a:t>
            </a:r>
            <a:r>
              <a:rPr lang="en-US" dirty="0" smtClean="0">
                <a:latin typeface="Times New Roman" pitchFamily="18" charset="0"/>
              </a:rPr>
              <a:t> FPGA Module allows </a:t>
            </a:r>
            <a:r>
              <a:rPr lang="en-US" dirty="0" err="1" smtClean="0">
                <a:latin typeface="Times New Roman" pitchFamily="18" charset="0"/>
              </a:rPr>
              <a:t>LabVIEW</a:t>
            </a:r>
            <a:r>
              <a:rPr lang="en-US" dirty="0" smtClean="0">
                <a:latin typeface="Times New Roman" pitchFamily="18" charset="0"/>
              </a:rPr>
              <a:t> to target FPGAs on </a:t>
            </a:r>
            <a:br>
              <a:rPr lang="en-US" dirty="0" smtClean="0">
                <a:latin typeface="Times New Roman" pitchFamily="18" charset="0"/>
              </a:rPr>
            </a:br>
            <a:r>
              <a:rPr lang="en-US" dirty="0" smtClean="0">
                <a:latin typeface="Times New Roman" pitchFamily="18" charset="0"/>
              </a:rPr>
              <a:t>NI</a:t>
            </a:r>
            <a:r>
              <a:rPr lang="en-US" dirty="0" smtClean="0"/>
              <a:t> </a:t>
            </a:r>
            <a:r>
              <a:rPr lang="en-US" dirty="0" smtClean="0">
                <a:latin typeface="Times New Roman" pitchFamily="18" charset="0"/>
              </a:rPr>
              <a:t>Reconfigurable I/O hardware so scientists and engineers can take advantage of the </a:t>
            </a:r>
            <a:br>
              <a:rPr lang="en-US" dirty="0" smtClean="0">
                <a:latin typeface="Times New Roman" pitchFamily="18" charset="0"/>
              </a:rPr>
            </a:br>
            <a:r>
              <a:rPr lang="en-US" dirty="0" smtClean="0">
                <a:latin typeface="Times New Roman" pitchFamily="18" charset="0"/>
              </a:rPr>
              <a:t>performance and flexibility of FPGAs without needing to learn the low-level design tools.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8825" y="525463"/>
            <a:ext cx="5480050" cy="4110037"/>
          </a:xfrm>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3.</a:t>
            </a:r>
            <a:r>
              <a:rPr lang="en-US" baseline="0" dirty="0" smtClean="0">
                <a:latin typeface="Times New Roman" pitchFamily="18" charset="0"/>
                <a:cs typeface="Times New Roman" pitchFamily="18" charset="0"/>
              </a:rPr>
              <a:t> None of the above</a:t>
            </a:r>
          </a:p>
          <a:p>
            <a:r>
              <a:rPr lang="en-US" baseline="0" dirty="0" smtClean="0">
                <a:latin typeface="Times New Roman" pitchFamily="18" charset="0"/>
                <a:cs typeface="Times New Roman" pitchFamily="18" charset="0"/>
              </a:rPr>
              <a:t>4. True</a:t>
            </a:r>
            <a:endParaRPr lang="en-US" dirty="0">
              <a:latin typeface="Times New Roman" pitchFamily="18" charset="0"/>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Grp="1" noRot="1" noChangeAspect="1" noChangeArrowheads="1" noTextEdit="1"/>
          </p:cNvSpPr>
          <p:nvPr>
            <p:ph type="sldImg"/>
          </p:nvPr>
        </p:nvSpPr>
        <p:spPr>
          <a:xfrm>
            <a:off x="758825" y="525463"/>
            <a:ext cx="5480050" cy="4110037"/>
          </a:xfrm>
          <a:ln/>
        </p:spPr>
      </p:sp>
      <p:sp>
        <p:nvSpPr>
          <p:cNvPr id="33797" name="Rectangle 5"/>
          <p:cNvSpPr>
            <a:spLocks noGrp="1" noChangeArrowheads="1"/>
          </p:cNvSpPr>
          <p:nvPr>
            <p:ph type="body" idx="1"/>
          </p:nvPr>
        </p:nvSpPr>
        <p:spPr>
          <a:noFill/>
          <a:ln/>
        </p:spPr>
        <p:txBody>
          <a:bodyPr/>
          <a:lstStyle/>
          <a:p>
            <a:r>
              <a:rPr lang="en-US" sz="1400" b="1" dirty="0" smtClean="0">
                <a:latin typeface="Arial Narrow" pitchFamily="34" charset="0"/>
              </a:rPr>
              <a:t>B. </a:t>
            </a:r>
            <a:r>
              <a:rPr lang="en-US" sz="1400" b="1" dirty="0" err="1" smtClean="0">
                <a:latin typeface="Arial Narrow" pitchFamily="34" charset="0"/>
              </a:rPr>
              <a:t>LabVIEW</a:t>
            </a:r>
            <a:r>
              <a:rPr lang="en-US" sz="1400" b="1" dirty="0" smtClean="0">
                <a:latin typeface="Arial Narrow" pitchFamily="34" charset="0"/>
              </a:rPr>
              <a:t> FPGA System Components</a:t>
            </a:r>
          </a:p>
          <a:p>
            <a:r>
              <a:rPr lang="en-US" dirty="0" smtClean="0">
                <a:latin typeface="Times New Roman" pitchFamily="18" charset="0"/>
              </a:rPr>
              <a:t>There are two main parts in a </a:t>
            </a:r>
            <a:r>
              <a:rPr lang="en-US" dirty="0" err="1" smtClean="0">
                <a:latin typeface="Times New Roman" pitchFamily="18" charset="0"/>
              </a:rPr>
              <a:t>LabVIEW</a:t>
            </a:r>
            <a:r>
              <a:rPr lang="en-US" dirty="0" smtClean="0">
                <a:latin typeface="Times New Roman" pitchFamily="18" charset="0"/>
              </a:rPr>
              <a:t> FPGA System: the </a:t>
            </a:r>
            <a:r>
              <a:rPr lang="en-US" dirty="0" err="1" smtClean="0">
                <a:latin typeface="Times New Roman" pitchFamily="18" charset="0"/>
              </a:rPr>
              <a:t>LabVIEW</a:t>
            </a:r>
            <a:r>
              <a:rPr lang="en-US" dirty="0" smtClean="0">
                <a:latin typeface="Times New Roman" pitchFamily="18" charset="0"/>
              </a:rPr>
              <a:t> FPGA Module and the RIO hardware.</a:t>
            </a:r>
          </a:p>
          <a:p>
            <a:r>
              <a:rPr lang="en-US" dirty="0" smtClean="0">
                <a:latin typeface="Times New Roman" pitchFamily="18" charset="0"/>
              </a:rPr>
              <a:t>As mentioned earlier, you use the </a:t>
            </a:r>
            <a:r>
              <a:rPr lang="en-US" dirty="0" err="1" smtClean="0">
                <a:latin typeface="Times New Roman" pitchFamily="18" charset="0"/>
              </a:rPr>
              <a:t>LabVIEW</a:t>
            </a:r>
            <a:r>
              <a:rPr lang="en-US" dirty="0" smtClean="0">
                <a:latin typeface="Times New Roman" pitchFamily="18" charset="0"/>
              </a:rPr>
              <a:t> FPGA Module to develop VIs you can implement as hardware in the FPGA on RIO hardware. Using the </a:t>
            </a:r>
            <a:r>
              <a:rPr lang="en-US" dirty="0" err="1" smtClean="0">
                <a:latin typeface="Times New Roman" pitchFamily="18" charset="0"/>
              </a:rPr>
              <a:t>LabVIEW</a:t>
            </a:r>
            <a:r>
              <a:rPr lang="en-US" dirty="0" smtClean="0">
                <a:latin typeface="Times New Roman" pitchFamily="18" charset="0"/>
              </a:rPr>
              <a:t> FPGA Module, you can develop custom control and measurement hardware without any prior knowledge of hardware description languages or board-level hardware design. Using </a:t>
            </a:r>
            <a:r>
              <a:rPr lang="en-US" dirty="0" err="1" smtClean="0">
                <a:latin typeface="Times New Roman" pitchFamily="18" charset="0"/>
              </a:rPr>
              <a:t>LabVIEW</a:t>
            </a:r>
            <a:r>
              <a:rPr lang="en-US" dirty="0" smtClean="0">
                <a:latin typeface="Times New Roman" pitchFamily="18" charset="0"/>
              </a:rPr>
              <a:t> is also an intuitive way to represent the timing, concurrency, and parallelism of FPGA hardware. Additionally, you can easily integrate your custom FPGA hardware with other measurement and control system components using the </a:t>
            </a:r>
            <a:r>
              <a:rPr lang="en-US" dirty="0" err="1" smtClean="0">
                <a:latin typeface="Times New Roman" pitchFamily="18" charset="0"/>
              </a:rPr>
              <a:t>LabVIEW</a:t>
            </a:r>
            <a:r>
              <a:rPr lang="en-US" dirty="0" smtClean="0">
                <a:latin typeface="Times New Roman" pitchFamily="18" charset="0"/>
              </a:rPr>
              <a:t> FPGA Interface </a:t>
            </a:r>
            <a:r>
              <a:rPr lang="en-US" dirty="0" err="1" smtClean="0">
                <a:latin typeface="Times New Roman" pitchFamily="18" charset="0"/>
              </a:rPr>
              <a:t>VIs.</a:t>
            </a:r>
            <a:endParaRPr lang="en-US" dirty="0" smtClean="0">
              <a:latin typeface="Times New Roman" pitchFamily="18" charset="0"/>
            </a:endParaRPr>
          </a:p>
          <a:p>
            <a:r>
              <a:rPr lang="en-US" dirty="0" err="1" smtClean="0">
                <a:latin typeface="Times New Roman" pitchFamily="18" charset="0"/>
              </a:rPr>
              <a:t>LabVIEW</a:t>
            </a:r>
            <a:r>
              <a:rPr lang="en-US" dirty="0" smtClean="0">
                <a:latin typeface="Times New Roman" pitchFamily="18" charset="0"/>
              </a:rPr>
              <a:t> FPGA targets contain the FPGA designed by </a:t>
            </a:r>
            <a:r>
              <a:rPr lang="en-US" dirty="0" err="1" smtClean="0">
                <a:latin typeface="Times New Roman" pitchFamily="18" charset="0"/>
              </a:rPr>
              <a:t>LabVIEW</a:t>
            </a:r>
            <a:r>
              <a:rPr lang="en-US" dirty="0" smtClean="0">
                <a:latin typeface="Times New Roman" pitchFamily="18" charset="0"/>
              </a:rPr>
              <a:t>. Since this hardware contains an FPGA, it is field programmable, offering a new level of flexibility for virtual instrumentation. National Instruments offers a number of targets that include the R Series line of data acquisition products, the IF-RIO product line, the rugged and modular </a:t>
            </a:r>
            <a:r>
              <a:rPr lang="en-US" dirty="0" err="1" smtClean="0">
                <a:latin typeface="Times New Roman" pitchFamily="18" charset="0"/>
              </a:rPr>
              <a:t>CompactRIO</a:t>
            </a:r>
            <a:r>
              <a:rPr lang="en-US" dirty="0" smtClean="0">
                <a:latin typeface="Times New Roman" pitchFamily="18" charset="0"/>
              </a:rPr>
              <a:t> platform, and the Compact Vision System.</a:t>
            </a:r>
          </a:p>
          <a:p>
            <a:endParaRPr lang="en-US" dirty="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xfrm>
            <a:off x="758825" y="525463"/>
            <a:ext cx="5480050" cy="4110037"/>
          </a:xfrm>
          <a:ln/>
        </p:spPr>
      </p:sp>
      <p:sp>
        <p:nvSpPr>
          <p:cNvPr id="35842" name="Notes Placeholder 3"/>
          <p:cNvSpPr>
            <a:spLocks noGrp="1"/>
          </p:cNvSpPr>
          <p:nvPr>
            <p:ph type="body" idx="1"/>
          </p:nvPr>
        </p:nvSpPr>
        <p:spPr>
          <a:noFill/>
          <a:ln/>
        </p:spPr>
        <p:txBody>
          <a:bodyPr/>
          <a:lstStyle/>
          <a:p>
            <a:r>
              <a:rPr lang="en-US" dirty="0" smtClean="0">
                <a:latin typeface="Times New Roman" pitchFamily="18" charset="0"/>
              </a:rPr>
              <a:t>To understand the paradigm of a </a:t>
            </a:r>
            <a:r>
              <a:rPr lang="en-US" dirty="0" err="1" smtClean="0">
                <a:latin typeface="Times New Roman" pitchFamily="18" charset="0"/>
              </a:rPr>
              <a:t>LabVIEW</a:t>
            </a:r>
            <a:r>
              <a:rPr lang="en-US" dirty="0" smtClean="0">
                <a:latin typeface="Times New Roman" pitchFamily="18" charset="0"/>
              </a:rPr>
              <a:t> FPGA system, it is important to understand the specific components found in a traditional measurement system. A traditional measurement and control system consists of three basic components:</a:t>
            </a:r>
          </a:p>
          <a:p>
            <a:pPr lvl="2"/>
            <a:r>
              <a:rPr lang="en-US" dirty="0" smtClean="0">
                <a:latin typeface="Times New Roman" pitchFamily="18" charset="0"/>
              </a:rPr>
              <a:t>The application software running in Windows or a Real-Time operating system (RTOS). For example, the </a:t>
            </a:r>
            <a:r>
              <a:rPr lang="en-US" dirty="0" err="1" smtClean="0">
                <a:latin typeface="Times New Roman" pitchFamily="18" charset="0"/>
              </a:rPr>
              <a:t>LabVIEW</a:t>
            </a:r>
            <a:r>
              <a:rPr lang="en-US" dirty="0" smtClean="0">
                <a:latin typeface="Times New Roman" pitchFamily="18" charset="0"/>
              </a:rPr>
              <a:t> development environment</a:t>
            </a:r>
          </a:p>
          <a:p>
            <a:pPr lvl="2"/>
            <a:r>
              <a:rPr lang="en-US" dirty="0" smtClean="0">
                <a:latin typeface="Times New Roman" pitchFamily="18" charset="0"/>
              </a:rPr>
              <a:t>The driver software and functions to interface to your hardware. For example, the NI-</a:t>
            </a:r>
            <a:r>
              <a:rPr lang="en-US" dirty="0" err="1" smtClean="0">
                <a:latin typeface="Times New Roman" pitchFamily="18" charset="0"/>
              </a:rPr>
              <a:t>DAQmx</a:t>
            </a:r>
            <a:r>
              <a:rPr lang="en-US" dirty="0" smtClean="0">
                <a:latin typeface="Times New Roman" pitchFamily="18" charset="0"/>
              </a:rPr>
              <a:t> driver.</a:t>
            </a:r>
          </a:p>
          <a:p>
            <a:pPr lvl="2"/>
            <a:r>
              <a:rPr lang="en-US" dirty="0" smtClean="0">
                <a:latin typeface="Times New Roman" pitchFamily="18" charset="0"/>
              </a:rPr>
              <a:t>And finally, the I/O hardware. For this specific example, we are calling out an M-series DAQ device.</a:t>
            </a:r>
          </a:p>
          <a:p>
            <a:r>
              <a:rPr lang="en-US" dirty="0" smtClean="0">
                <a:latin typeface="Times New Roman" pitchFamily="18" charset="0"/>
              </a:rPr>
              <a:t>When National Instruments developed the M Series, developers had to put as much general-purpose functionality as possible into the ASIC on the DAQ device. This required an extensive driver that made all of this functionality accessible through software. The drawback to this approach is that all of the device functionality is fixed. The customization of such systems comes through the programming at the application software layer.</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xfrm>
            <a:off x="758825" y="525463"/>
            <a:ext cx="5480050" cy="4110037"/>
          </a:xfrm>
          <a:ln/>
        </p:spPr>
      </p:sp>
      <p:sp>
        <p:nvSpPr>
          <p:cNvPr id="37890" name="Notes Placeholder 3"/>
          <p:cNvSpPr>
            <a:spLocks noGrp="1"/>
          </p:cNvSpPr>
          <p:nvPr>
            <p:ph type="body" sz="quarter" idx="10"/>
          </p:nvPr>
        </p:nvSpPr>
        <p:spPr>
          <a:noFill/>
          <a:ln/>
        </p:spPr>
        <p:txBody>
          <a:bodyPr/>
          <a:lstStyle/>
          <a:p>
            <a:r>
              <a:rPr lang="en-US" dirty="0" smtClean="0">
                <a:latin typeface="Times New Roman" pitchFamily="18" charset="0"/>
              </a:rPr>
              <a:t>When using a </a:t>
            </a:r>
            <a:r>
              <a:rPr lang="en-US" dirty="0" err="1" smtClean="0">
                <a:latin typeface="Times New Roman" pitchFamily="18" charset="0"/>
              </a:rPr>
              <a:t>LabVIEW</a:t>
            </a:r>
            <a:r>
              <a:rPr lang="en-US" dirty="0" smtClean="0">
                <a:latin typeface="Times New Roman" pitchFamily="18" charset="0"/>
              </a:rPr>
              <a:t> FPGA-based measurement system, this paradigm changes. Although the application software runs on Windows or an RTOS, the very thin NI-RIO driver provides the interface functions to the hardware. You can use vendor-defined off-the-shelf hardware, in this case the R Series DAQ device, and still modify the functionality of this device using </a:t>
            </a:r>
            <a:r>
              <a:rPr lang="en-US" dirty="0" err="1" smtClean="0">
                <a:latin typeface="Times New Roman" pitchFamily="18" charset="0"/>
              </a:rPr>
              <a:t>LabVIEW</a:t>
            </a:r>
            <a:r>
              <a:rPr lang="en-US" dirty="0" smtClean="0">
                <a:latin typeface="Times New Roman" pitchFamily="18" charset="0"/>
              </a:rPr>
              <a:t> FPGA. On the RIO hardware platforms, the FPGA (instead of an ASIC) defines the device functionality, which allows scientists and engineers to use software to define the device functionality. </a:t>
            </a:r>
          </a:p>
          <a:p>
            <a:r>
              <a:rPr lang="en-US" dirty="0" smtClean="0">
                <a:latin typeface="Times New Roman" pitchFamily="18" charset="0"/>
              </a:rPr>
              <a:t>With this paradigm, end users have an I/O platform with the performance and flexibility of an FPGA without the added complexity of having to understand FPGA and board-level hardware design.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Notes Placeholder 3"/>
          <p:cNvSpPr>
            <a:spLocks noGrp="1"/>
          </p:cNvSpPr>
          <p:nvPr>
            <p:ph type="body" sz="quarter" idx="10"/>
          </p:nvPr>
        </p:nvSpPr>
        <p:spPr>
          <a:noFill/>
          <a:ln/>
        </p:spPr>
        <p:txBody>
          <a:bodyPr/>
          <a:lstStyle/>
          <a:p>
            <a:pPr marL="304558" indent="-304558"/>
            <a:r>
              <a:rPr lang="en-US" dirty="0" smtClean="0">
                <a:latin typeface="Times New Roman" pitchFamily="18" charset="0"/>
              </a:rPr>
              <a:t>The following NI hardware platforms have a programmable FPGA.</a:t>
            </a:r>
          </a:p>
          <a:p>
            <a:pPr lvl="2"/>
            <a:r>
              <a:rPr lang="en-US" dirty="0" smtClean="0">
                <a:latin typeface="Times New Roman" pitchFamily="18" charset="0"/>
                <a:cs typeface="Times New Roman" pitchFamily="18" charset="0"/>
              </a:rPr>
              <a:t>The R Series is a family of general-purpose data acquisition devices. There are multiple versions of both PXI and PCI and include analog I/O and digital I/O.</a:t>
            </a:r>
          </a:p>
          <a:p>
            <a:pPr lvl="2"/>
            <a:r>
              <a:rPr lang="en-US" dirty="0" err="1" smtClean="0">
                <a:latin typeface="Times New Roman" pitchFamily="18" charset="0"/>
                <a:cs typeface="Times New Roman" pitchFamily="18" charset="0"/>
              </a:rPr>
              <a:t>CompactRIO</a:t>
            </a:r>
            <a:r>
              <a:rPr lang="en-US" dirty="0" smtClean="0">
                <a:latin typeface="Times New Roman" pitchFamily="18" charset="0"/>
                <a:cs typeface="Times New Roman" pitchFamily="18" charset="0"/>
              </a:rPr>
              <a:t> is an embedded system that is used for machine control, in-vehicle data acquisition, and portable NVH applications. Refer to </a:t>
            </a:r>
            <a:r>
              <a:rPr lang="en-US" sz="1000" dirty="0" smtClean="0">
                <a:latin typeface="Courier New" pitchFamily="49" charset="0"/>
                <a:cs typeface="Courier New" pitchFamily="49" charset="0"/>
              </a:rPr>
              <a:t>ni.com/</a:t>
            </a:r>
            <a:r>
              <a:rPr lang="en-US" sz="1000" dirty="0" err="1" smtClean="0">
                <a:latin typeface="Courier New" pitchFamily="49" charset="0"/>
                <a:cs typeface="Courier New" pitchFamily="49" charset="0"/>
              </a:rPr>
              <a:t>compactrio</a:t>
            </a:r>
            <a:r>
              <a:rPr lang="en-US" dirty="0" smtClean="0">
                <a:latin typeface="Times New Roman" pitchFamily="18" charset="0"/>
                <a:cs typeface="Times New Roman" pitchFamily="18" charset="0"/>
              </a:rPr>
              <a:t> for more information on this platform.</a:t>
            </a:r>
          </a:p>
          <a:p>
            <a:pPr lvl="2"/>
            <a:r>
              <a:rPr lang="en-US" dirty="0" smtClean="0">
                <a:latin typeface="Times New Roman" pitchFamily="18" charset="0"/>
                <a:cs typeface="Times New Roman" pitchFamily="18" charset="0"/>
              </a:rPr>
              <a:t>The Compact Vision System (CVS) and 825x can acquire data from up to three IEEE 1394 FireWire</a:t>
            </a:r>
            <a:r>
              <a:rPr lang="en-US" baseline="30000" dirty="0" smtClean="0"/>
              <a:t>®</a:t>
            </a:r>
            <a:r>
              <a:rPr lang="en-US" dirty="0" smtClean="0">
                <a:latin typeface="Times New Roman" pitchFamily="18" charset="0"/>
                <a:cs typeface="Times New Roman" pitchFamily="18" charset="0"/>
              </a:rPr>
              <a:t> cameras and the CVS is a complete system for machine vision applications. This system also includes 29 digital lines whose functionality can be configured using </a:t>
            </a:r>
            <a:r>
              <a:rPr lang="en-US" dirty="0" err="1" smtClean="0">
                <a:latin typeface="Times New Roman" pitchFamily="18" charset="0"/>
                <a:cs typeface="Times New Roman" pitchFamily="18" charset="0"/>
              </a:rPr>
              <a:t>LabVIEW</a:t>
            </a:r>
            <a:r>
              <a:rPr lang="en-US" dirty="0" smtClean="0">
                <a:latin typeface="Times New Roman" pitchFamily="18" charset="0"/>
                <a:cs typeface="Times New Roman" pitchFamily="18" charset="0"/>
              </a:rPr>
              <a:t> FPGA.</a:t>
            </a:r>
          </a:p>
          <a:p>
            <a:pPr lvl="2"/>
            <a:r>
              <a:rPr lang="en-US" dirty="0" smtClean="0">
                <a:latin typeface="Times New Roman" pitchFamily="18" charset="0"/>
                <a:cs typeface="Times New Roman" pitchFamily="18" charset="0"/>
              </a:rPr>
              <a:t>The IF-RIO line is a cost-effective IF transceiver with power and flexibility that make it ideally suited for software-defined radio and other communications applications.</a:t>
            </a:r>
          </a:p>
        </p:txBody>
      </p:sp>
      <p:sp>
        <p:nvSpPr>
          <p:cNvPr id="40962" name="Slide Image Placeholder 4"/>
          <p:cNvSpPr>
            <a:spLocks noGrp="1" noRot="1" noChangeAspect="1"/>
          </p:cNvSpPr>
          <p:nvPr>
            <p:ph type="sldImg"/>
          </p:nvPr>
        </p:nvSpPr>
        <p:spPr>
          <a:xfrm>
            <a:off x="758825" y="525463"/>
            <a:ext cx="5480050" cy="4110037"/>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xfrm>
            <a:off x="758825" y="525463"/>
            <a:ext cx="5480050" cy="4110037"/>
          </a:xfrm>
          <a:ln/>
        </p:spPr>
      </p:sp>
      <p:sp>
        <p:nvSpPr>
          <p:cNvPr id="43010" name="Notes Placeholder 3"/>
          <p:cNvSpPr>
            <a:spLocks noGrp="1"/>
          </p:cNvSpPr>
          <p:nvPr>
            <p:ph type="body" sz="quarter" idx="10"/>
          </p:nvPr>
        </p:nvSpPr>
        <p:spPr>
          <a:noFill/>
          <a:ln/>
        </p:spPr>
        <p:txBody>
          <a:bodyPr/>
          <a:lstStyle/>
          <a:p>
            <a:r>
              <a:rPr lang="en-US" dirty="0" smtClean="0">
                <a:latin typeface="Times New Roman" pitchFamily="18" charset="0"/>
              </a:rPr>
              <a:t>To better understand the benefits of this RIO platform, let’s consider that you have an application that requires some form of custom hardware. In this case, we will consider a pulse width modulator (PWM) motor driver. Designing this device will require iterating through a variety of steps such as the hardware design, software design, building prototypes and testing the device throughout. If no major setbacks are encountered, this could take up to 12 weeks and cost $50,000.00 to $150,000.00. Now consider if your requirements change and you need to make modifications to the device. You are now forced to either build a daughter card so that you can reuse the previously designed device, or you must redesign the original device to accommodate</a:t>
            </a:r>
            <a:br>
              <a:rPr lang="en-US" dirty="0" smtClean="0">
                <a:latin typeface="Times New Roman" pitchFamily="18" charset="0"/>
              </a:rPr>
            </a:br>
            <a:r>
              <a:rPr lang="en-US" dirty="0" smtClean="0">
                <a:latin typeface="Times New Roman" pitchFamily="18" charset="0"/>
              </a:rPr>
              <a:t>the changes. Regardless, if your device requirements change, you will need to go through the development process again.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a:xfrm>
            <a:off x="758825" y="525463"/>
            <a:ext cx="5480050" cy="4110037"/>
          </a:xfrm>
          <a:ln/>
        </p:spPr>
      </p:sp>
      <p:sp>
        <p:nvSpPr>
          <p:cNvPr id="45058" name="Notes Placeholder 3"/>
          <p:cNvSpPr>
            <a:spLocks noGrp="1"/>
          </p:cNvSpPr>
          <p:nvPr>
            <p:ph type="body" sz="quarter" idx="10"/>
          </p:nvPr>
        </p:nvSpPr>
        <p:spPr>
          <a:noFill/>
          <a:ln/>
        </p:spPr>
        <p:txBody>
          <a:bodyPr/>
          <a:lstStyle/>
          <a:p>
            <a:r>
              <a:rPr lang="en-US" dirty="0" smtClean="0">
                <a:latin typeface="Times New Roman" pitchFamily="18" charset="0"/>
              </a:rPr>
              <a:t>Using </a:t>
            </a:r>
            <a:r>
              <a:rPr lang="en-US" dirty="0" err="1" smtClean="0">
                <a:latin typeface="Times New Roman" pitchFamily="18" charset="0"/>
              </a:rPr>
              <a:t>LabVIEW</a:t>
            </a:r>
            <a:r>
              <a:rPr lang="en-US" dirty="0" smtClean="0">
                <a:latin typeface="Times New Roman" pitchFamily="18" charset="0"/>
              </a:rPr>
              <a:t> FPGA, you can define the motor control functionality in </a:t>
            </a:r>
            <a:r>
              <a:rPr lang="en-US" dirty="0" err="1" smtClean="0">
                <a:latin typeface="Times New Roman" pitchFamily="18" charset="0"/>
              </a:rPr>
              <a:t>LabVIEW</a:t>
            </a:r>
            <a:r>
              <a:rPr lang="en-US" dirty="0" smtClean="0">
                <a:latin typeface="Times New Roman" pitchFamily="18" charset="0"/>
              </a:rPr>
              <a:t> then deploy the VI to an appropriate hardware target. Using these tools allows you to implement custom tasks without using low-level hardware development tools or going through the entire hardware development process. Additionally, as functional requirements change, simply develop or change your </a:t>
            </a:r>
            <a:r>
              <a:rPr lang="en-US" dirty="0" err="1" smtClean="0">
                <a:latin typeface="Times New Roman" pitchFamily="18" charset="0"/>
              </a:rPr>
              <a:t>LabVIEW</a:t>
            </a:r>
            <a:r>
              <a:rPr lang="en-US" dirty="0" smtClean="0">
                <a:latin typeface="Times New Roman" pitchFamily="18" charset="0"/>
              </a:rPr>
              <a:t> VI and re-download the VI to the NI hardware.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4"/>
          <p:cNvSpPr>
            <a:spLocks noGrp="1" noRot="1" noChangeAspect="1"/>
          </p:cNvSpPr>
          <p:nvPr>
            <p:ph type="sldImg"/>
          </p:nvPr>
        </p:nvSpPr>
        <p:spPr>
          <a:xfrm>
            <a:off x="758825" y="525463"/>
            <a:ext cx="5480050" cy="4110037"/>
          </a:xfrm>
          <a:ln/>
        </p:spPr>
      </p:sp>
      <p:sp>
        <p:nvSpPr>
          <p:cNvPr id="47106" name="Notes Placeholder 8"/>
          <p:cNvSpPr>
            <a:spLocks noGrp="1"/>
          </p:cNvSpPr>
          <p:nvPr>
            <p:ph type="body" idx="1"/>
          </p:nvPr>
        </p:nvSpPr>
        <p:spPr>
          <a:noFill/>
          <a:ln/>
        </p:spPr>
        <p:txBody>
          <a:bodyPr/>
          <a:lstStyle/>
          <a:p>
            <a:r>
              <a:rPr lang="en-US" sz="1400" b="1" dirty="0" smtClean="0">
                <a:solidFill>
                  <a:srgbClr val="000000"/>
                </a:solidFill>
                <a:latin typeface="Arial Narrow" pitchFamily="34" charset="0"/>
              </a:rPr>
              <a:t>C. </a:t>
            </a:r>
            <a:r>
              <a:rPr lang="en-US" sz="1400" b="1" dirty="0" err="1" smtClean="0">
                <a:solidFill>
                  <a:srgbClr val="000000"/>
                </a:solidFill>
                <a:latin typeface="Arial Narrow" pitchFamily="34" charset="0"/>
              </a:rPr>
              <a:t>LabVIEW</a:t>
            </a:r>
            <a:r>
              <a:rPr lang="en-US" sz="1400" b="1" dirty="0" smtClean="0">
                <a:solidFill>
                  <a:srgbClr val="000000"/>
                </a:solidFill>
                <a:latin typeface="Arial Narrow" pitchFamily="34" charset="0"/>
              </a:rPr>
              <a:t> FPGA Applications</a:t>
            </a:r>
          </a:p>
          <a:p>
            <a:r>
              <a:rPr lang="en-US" dirty="0" smtClean="0">
                <a:latin typeface="Times New Roman" pitchFamily="18" charset="0"/>
                <a:cs typeface="Times New Roman" pitchFamily="18" charset="0"/>
              </a:rPr>
              <a:t>Now, let’s look at some common applications that are well suited for the </a:t>
            </a:r>
            <a:r>
              <a:rPr lang="en-US" dirty="0" err="1" smtClean="0">
                <a:latin typeface="Times New Roman" pitchFamily="18" charset="0"/>
                <a:cs typeface="Times New Roman" pitchFamily="18" charset="0"/>
              </a:rPr>
              <a:t>LabVIEW</a:t>
            </a:r>
            <a:r>
              <a:rPr lang="en-US" dirty="0" smtClean="0">
                <a:latin typeface="Times New Roman" pitchFamily="18" charset="0"/>
                <a:cs typeface="Times New Roman" pitchFamily="18" charset="0"/>
              </a:rPr>
              <a:t> FPGA Module.</a:t>
            </a:r>
          </a:p>
          <a:p>
            <a:r>
              <a:rPr lang="en-US" dirty="0" err="1" smtClean="0">
                <a:latin typeface="Times New Roman" pitchFamily="18" charset="0"/>
                <a:cs typeface="Times New Roman" pitchFamily="18" charset="0"/>
              </a:rPr>
              <a:t>LabVIEW</a:t>
            </a:r>
            <a:r>
              <a:rPr lang="en-US" dirty="0" smtClean="0">
                <a:latin typeface="Times New Roman" pitchFamily="18" charset="0"/>
                <a:cs typeface="Times New Roman" pitchFamily="18" charset="0"/>
              </a:rPr>
              <a:t> FPGA is best suited for applications that require the development of custom hardware. These tasks include:</a:t>
            </a:r>
          </a:p>
          <a:p>
            <a:pPr lvl="2"/>
            <a:r>
              <a:rPr lang="en-US" dirty="0" smtClean="0">
                <a:latin typeface="Times New Roman" pitchFamily="18" charset="0"/>
                <a:cs typeface="Times New Roman" pitchFamily="18" charset="0"/>
              </a:rPr>
              <a:t>Implementing custom I/O hardware for getting a custom mix of analog or digital I/O, implementing custom counters or pulse-wave modulation outputs, or implementing custom timing and triggering routines</a:t>
            </a:r>
          </a:p>
          <a:p>
            <a:pPr lvl="2"/>
            <a:r>
              <a:rPr lang="en-US" dirty="0" smtClean="0">
                <a:latin typeface="Times New Roman" pitchFamily="18" charset="0"/>
                <a:cs typeface="Times New Roman" pitchFamily="18" charset="0"/>
              </a:rPr>
              <a:t>Implementing control loops that run at rates over 150 kHz</a:t>
            </a:r>
          </a:p>
          <a:p>
            <a:pPr lvl="2"/>
            <a:r>
              <a:rPr lang="en-US" dirty="0" smtClean="0">
                <a:latin typeface="Times New Roman" pitchFamily="18" charset="0"/>
                <a:cs typeface="Times New Roman" pitchFamily="18" charset="0"/>
              </a:rPr>
              <a:t>Interfacing to specialty communication protocols</a:t>
            </a:r>
          </a:p>
          <a:p>
            <a:pPr lvl="2"/>
            <a:r>
              <a:rPr lang="en-US" dirty="0" smtClean="0">
                <a:latin typeface="Times New Roman" pitchFamily="18" charset="0"/>
                <a:cs typeface="Times New Roman" pitchFamily="18" charset="0"/>
              </a:rPr>
              <a:t>Implementing signal processing algorithms such as filters or sensor simulations at the I/O level.</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1" y="381164"/>
            <a:ext cx="9144000" cy="6482679"/>
          </a:xfrm>
          <a:prstGeom prst="rect">
            <a:avLst/>
          </a:prstGeom>
          <a:noFill/>
          <a:ln w="9525">
            <a:noFill/>
            <a:miter lim="800000"/>
            <a:headEnd/>
            <a:tailEnd/>
          </a:ln>
        </p:spPr>
      </p:pic>
      <p:sp>
        <p:nvSpPr>
          <p:cNvPr id="5" name="TextBox 7"/>
          <p:cNvSpPr txBox="1"/>
          <p:nvPr/>
        </p:nvSpPr>
        <p:spPr>
          <a:xfrm>
            <a:off x="4877496" y="5248649"/>
            <a:ext cx="4266504" cy="1569644"/>
          </a:xfrm>
          <a:prstGeom prst="rect">
            <a:avLst/>
          </a:prstGeom>
          <a:noFill/>
        </p:spPr>
        <p:txBody>
          <a:bodyPr lIns="91424" tIns="45712" rIns="91424" bIns="45712">
            <a:spAutoFit/>
          </a:bodyPr>
          <a:lstStyle/>
          <a:p>
            <a:pPr algn="ctr" eaLnBrk="0" hangingPunct="0">
              <a:defRPr/>
            </a:pPr>
            <a:r>
              <a:rPr lang="en-US" sz="2400" dirty="0">
                <a:solidFill>
                  <a:schemeClr val="accent1"/>
                </a:solidFill>
              </a:rPr>
              <a:t>National Instruments</a:t>
            </a:r>
          </a:p>
          <a:p>
            <a:pPr algn="ctr" eaLnBrk="0" hangingPunct="0">
              <a:defRPr/>
            </a:pPr>
            <a:r>
              <a:rPr lang="en-US" sz="2400" dirty="0">
                <a:solidFill>
                  <a:schemeClr val="accent1"/>
                </a:solidFill>
              </a:rPr>
              <a:t>11500 North </a:t>
            </a:r>
            <a:r>
              <a:rPr lang="en-US" sz="2400" dirty="0" err="1">
                <a:solidFill>
                  <a:schemeClr val="accent1"/>
                </a:solidFill>
              </a:rPr>
              <a:t>Mopac</a:t>
            </a:r>
            <a:r>
              <a:rPr lang="en-US" sz="2400" dirty="0">
                <a:solidFill>
                  <a:schemeClr val="accent1"/>
                </a:solidFill>
              </a:rPr>
              <a:t> Expressway</a:t>
            </a:r>
          </a:p>
          <a:p>
            <a:pPr algn="ctr" eaLnBrk="0" hangingPunct="0">
              <a:defRPr/>
            </a:pPr>
            <a:r>
              <a:rPr lang="en-US" sz="2400" dirty="0">
                <a:solidFill>
                  <a:schemeClr val="accent1"/>
                </a:solidFill>
              </a:rPr>
              <a:t>Austin, Texas 78759</a:t>
            </a:r>
          </a:p>
          <a:p>
            <a:pPr algn="ctr" eaLnBrk="0" hangingPunct="0">
              <a:defRPr/>
            </a:pPr>
            <a:r>
              <a:rPr lang="en-US" sz="2400" dirty="0">
                <a:solidFill>
                  <a:schemeClr val="accent1"/>
                </a:solidFill>
              </a:rPr>
              <a:t>ni.com/training</a:t>
            </a:r>
          </a:p>
        </p:txBody>
      </p:sp>
      <p:sp>
        <p:nvSpPr>
          <p:cNvPr id="2" name="Title 1"/>
          <p:cNvSpPr>
            <a:spLocks noGrp="1"/>
          </p:cNvSpPr>
          <p:nvPr>
            <p:ph type="ctrTitle"/>
          </p:nvPr>
        </p:nvSpPr>
        <p:spPr>
          <a:xfrm>
            <a:off x="2438400" y="228601"/>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1" y="1752600"/>
            <a:ext cx="8229600" cy="1752600"/>
          </a:xfrm>
        </p:spPr>
        <p:txBody>
          <a:bodyPr>
            <a:normAutofit/>
          </a:bodyPr>
          <a:lstStyle>
            <a:lvl1pPr marL="0" indent="0" algn="ctr">
              <a:buNone/>
              <a:defRPr sz="2400">
                <a:solidFill>
                  <a:schemeClr val="tx1"/>
                </a:solidFill>
              </a:defRPr>
            </a:lvl1pPr>
            <a:lvl2pPr marL="457122" indent="0" algn="ctr">
              <a:buNone/>
              <a:defRPr>
                <a:solidFill>
                  <a:schemeClr val="tx1">
                    <a:tint val="75000"/>
                  </a:schemeClr>
                </a:solidFill>
              </a:defRPr>
            </a:lvl2pPr>
            <a:lvl3pPr marL="914245" indent="0" algn="ctr">
              <a:buNone/>
              <a:defRPr>
                <a:solidFill>
                  <a:schemeClr val="tx1">
                    <a:tint val="75000"/>
                  </a:schemeClr>
                </a:solidFill>
              </a:defRPr>
            </a:lvl3pPr>
            <a:lvl4pPr marL="1371367" indent="0" algn="ctr">
              <a:buNone/>
              <a:defRPr>
                <a:solidFill>
                  <a:schemeClr val="tx1">
                    <a:tint val="75000"/>
                  </a:schemeClr>
                </a:solidFill>
              </a:defRPr>
            </a:lvl4pPr>
            <a:lvl5pPr marL="1828490" indent="0" algn="ctr">
              <a:buNone/>
              <a:defRPr>
                <a:solidFill>
                  <a:schemeClr val="tx1">
                    <a:tint val="75000"/>
                  </a:schemeClr>
                </a:solidFill>
              </a:defRPr>
            </a:lvl5pPr>
            <a:lvl6pPr marL="2285613" indent="0" algn="ctr">
              <a:buNone/>
              <a:defRPr>
                <a:solidFill>
                  <a:schemeClr val="tx1">
                    <a:tint val="75000"/>
                  </a:schemeClr>
                </a:solidFill>
              </a:defRPr>
            </a:lvl6pPr>
            <a:lvl7pPr marL="2742736" indent="0" algn="ctr">
              <a:buNone/>
              <a:defRPr>
                <a:solidFill>
                  <a:schemeClr val="tx1">
                    <a:tint val="75000"/>
                  </a:schemeClr>
                </a:solidFill>
              </a:defRPr>
            </a:lvl7pPr>
            <a:lvl8pPr marL="3199858" indent="0" algn="ctr">
              <a:buNone/>
              <a:defRPr>
                <a:solidFill>
                  <a:schemeClr val="tx1">
                    <a:tint val="75000"/>
                  </a:schemeClr>
                </a:solidFill>
              </a:defRPr>
            </a:lvl8pPr>
            <a:lvl9pPr marL="365698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4"/>
            <a:ext cx="8229600" cy="639762"/>
          </a:xfrm>
        </p:spPr>
        <p:txBody>
          <a:bodyPr anchor="b"/>
          <a:lstStyle>
            <a:lvl1pPr marL="0" indent="0">
              <a:buNone/>
              <a:defRPr sz="2400" b="0"/>
            </a:lvl1pPr>
            <a:lvl2pPr marL="457122" indent="0">
              <a:buNone/>
              <a:defRPr sz="2000" b="1"/>
            </a:lvl2pPr>
            <a:lvl3pPr marL="914245" indent="0">
              <a:buNone/>
              <a:defRPr sz="1800" b="1"/>
            </a:lvl3pPr>
            <a:lvl4pPr marL="1371367" indent="0">
              <a:buNone/>
              <a:defRPr sz="1600" b="1"/>
            </a:lvl4pPr>
            <a:lvl5pPr marL="1828490" indent="0">
              <a:buNone/>
              <a:defRPr sz="1600" b="1"/>
            </a:lvl5pPr>
            <a:lvl6pPr marL="2285613" indent="0">
              <a:buNone/>
              <a:defRPr sz="1600" b="1"/>
            </a:lvl6pPr>
            <a:lvl7pPr marL="2742736" indent="0">
              <a:buNone/>
              <a:defRPr sz="1600" b="1"/>
            </a:lvl7pPr>
            <a:lvl8pPr marL="3199858" indent="0">
              <a:buNone/>
              <a:defRPr sz="1600" b="1"/>
            </a:lvl8pPr>
            <a:lvl9pPr marL="365698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1"/>
            <a:ext cx="3008312"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2" cy="4691063"/>
          </a:xfrm>
        </p:spPr>
        <p:txBody>
          <a:bodyPr/>
          <a:lstStyle>
            <a:lvl1pPr marL="0" indent="0">
              <a:buNone/>
              <a:defRPr sz="1400"/>
            </a:lvl1pPr>
            <a:lvl2pPr marL="457122" indent="0">
              <a:buNone/>
              <a:defRPr sz="1200"/>
            </a:lvl2pPr>
            <a:lvl3pPr marL="914245" indent="0">
              <a:buNone/>
              <a:defRPr sz="1000"/>
            </a:lvl3pPr>
            <a:lvl4pPr marL="1371367" indent="0">
              <a:buNone/>
              <a:defRPr sz="900"/>
            </a:lvl4pPr>
            <a:lvl5pPr marL="1828490" indent="0">
              <a:buNone/>
              <a:defRPr sz="900"/>
            </a:lvl5pPr>
            <a:lvl6pPr marL="2285613" indent="0">
              <a:buNone/>
              <a:defRPr sz="900"/>
            </a:lvl6pPr>
            <a:lvl7pPr marL="2742736" indent="0">
              <a:buNone/>
              <a:defRPr sz="900"/>
            </a:lvl7pPr>
            <a:lvl8pPr marL="3199858" indent="0">
              <a:buNone/>
              <a:defRPr sz="900"/>
            </a:lvl8pPr>
            <a:lvl9pPr marL="365698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22" indent="0">
              <a:buNone/>
              <a:defRPr sz="2800"/>
            </a:lvl2pPr>
            <a:lvl3pPr marL="914245" indent="0">
              <a:buNone/>
              <a:defRPr sz="2400"/>
            </a:lvl3pPr>
            <a:lvl4pPr marL="1371367" indent="0">
              <a:buNone/>
              <a:defRPr sz="2000"/>
            </a:lvl4pPr>
            <a:lvl5pPr marL="1828490" indent="0">
              <a:buNone/>
              <a:defRPr sz="2000"/>
            </a:lvl5pPr>
            <a:lvl6pPr marL="2285613" indent="0">
              <a:buNone/>
              <a:defRPr sz="2000"/>
            </a:lvl6pPr>
            <a:lvl7pPr marL="2742736" indent="0">
              <a:buNone/>
              <a:defRPr sz="2000"/>
            </a:lvl7pPr>
            <a:lvl8pPr marL="3199858" indent="0">
              <a:buNone/>
              <a:defRPr sz="2000"/>
            </a:lvl8pPr>
            <a:lvl9pPr marL="365698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22" indent="0">
              <a:buNone/>
              <a:defRPr sz="1200"/>
            </a:lvl2pPr>
            <a:lvl3pPr marL="914245" indent="0">
              <a:buNone/>
              <a:defRPr sz="1000"/>
            </a:lvl3pPr>
            <a:lvl4pPr marL="1371367" indent="0">
              <a:buNone/>
              <a:defRPr sz="900"/>
            </a:lvl4pPr>
            <a:lvl5pPr marL="1828490" indent="0">
              <a:buNone/>
              <a:defRPr sz="900"/>
            </a:lvl5pPr>
            <a:lvl6pPr marL="2285613" indent="0">
              <a:buNone/>
              <a:defRPr sz="900"/>
            </a:lvl6pPr>
            <a:lvl7pPr marL="2742736" indent="0">
              <a:buNone/>
              <a:defRPr sz="900"/>
            </a:lvl7pPr>
            <a:lvl8pPr marL="3199858" indent="0">
              <a:buNone/>
              <a:defRPr sz="900"/>
            </a:lvl8pPr>
            <a:lvl9pPr marL="365698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3501" y="305223"/>
            <a:ext cx="8077001" cy="990146"/>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500" y="1514427"/>
            <a:ext cx="396697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3531" y="1514428"/>
            <a:ext cx="3966970" cy="2072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3531" y="3726921"/>
            <a:ext cx="3966970" cy="20737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501" y="305223"/>
            <a:ext cx="8077001" cy="990146"/>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500" y="1514427"/>
            <a:ext cx="396697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531" y="1514427"/>
            <a:ext cx="396697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3352801"/>
            <a:ext cx="4038600" cy="2773363"/>
          </a:xfrm>
        </p:spPr>
        <p:txBody>
          <a:bodyPr/>
          <a:lstStyle>
            <a:lvl1pPr marL="457045" indent="-457045">
              <a:tabLst>
                <a:tab pos="457045"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1"/>
            <a:ext cx="4038600" cy="2773363"/>
          </a:xfrm>
        </p:spPr>
        <p:txBody>
          <a:bodyPr/>
          <a:lstStyle>
            <a:lvl1pPr marL="457045" indent="-457045">
              <a:tabLst>
                <a:tab pos="457045"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1"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122" indent="0">
              <a:buNone/>
              <a:defRPr sz="1800">
                <a:solidFill>
                  <a:schemeClr val="tx1">
                    <a:tint val="75000"/>
                  </a:schemeClr>
                </a:solidFill>
              </a:defRPr>
            </a:lvl2pPr>
            <a:lvl3pPr marL="914245" indent="0">
              <a:buNone/>
              <a:defRPr sz="1600">
                <a:solidFill>
                  <a:schemeClr val="tx1">
                    <a:tint val="75000"/>
                  </a:schemeClr>
                </a:solidFill>
              </a:defRPr>
            </a:lvl3pPr>
            <a:lvl4pPr marL="1371367" indent="0">
              <a:buNone/>
              <a:defRPr sz="1400">
                <a:solidFill>
                  <a:schemeClr val="tx1">
                    <a:tint val="75000"/>
                  </a:schemeClr>
                </a:solidFill>
              </a:defRPr>
            </a:lvl4pPr>
            <a:lvl5pPr marL="1828490" indent="0">
              <a:buNone/>
              <a:defRPr sz="1400">
                <a:solidFill>
                  <a:schemeClr val="tx1">
                    <a:tint val="75000"/>
                  </a:schemeClr>
                </a:solidFill>
              </a:defRPr>
            </a:lvl5pPr>
            <a:lvl6pPr marL="2285613" indent="0">
              <a:buNone/>
              <a:defRPr sz="1400">
                <a:solidFill>
                  <a:schemeClr val="tx1">
                    <a:tint val="75000"/>
                  </a:schemeClr>
                </a:solidFill>
              </a:defRPr>
            </a:lvl6pPr>
            <a:lvl7pPr marL="2742736" indent="0">
              <a:buNone/>
              <a:defRPr sz="1400">
                <a:solidFill>
                  <a:schemeClr val="tx1">
                    <a:tint val="75000"/>
                  </a:schemeClr>
                </a:solidFill>
              </a:defRPr>
            </a:lvl7pPr>
            <a:lvl8pPr marL="3199858" indent="0">
              <a:buNone/>
              <a:defRPr sz="1400">
                <a:solidFill>
                  <a:schemeClr val="tx1">
                    <a:tint val="75000"/>
                  </a:schemeClr>
                </a:solidFill>
              </a:defRPr>
            </a:lvl8pPr>
            <a:lvl9pPr marL="365698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1"/>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1"/>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2" y="1600201"/>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1"/>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1" y="1600201"/>
            <a:ext cx="4038600" cy="4525963"/>
          </a:xfrm>
        </p:spPr>
        <p:txBody>
          <a:bodyPr/>
          <a:lstStyle>
            <a:lvl1pPr>
              <a:defRPr sz="2800"/>
            </a:lvl1pPr>
            <a:lvl2pPr marL="339667" indent="-339667">
              <a:buFont typeface="+mj-lt"/>
              <a:buAutoNum type="arabicPeriod"/>
              <a:defRPr sz="2400"/>
            </a:lvl2pPr>
            <a:lvl3pPr marL="690447" indent="-350780">
              <a:buFont typeface="+mj-lt"/>
              <a:buAutoNum type="alphaLcPeriod"/>
              <a:defRPr sz="2000"/>
            </a:lvl3pPr>
            <a:lvl4pPr marL="1031701" indent="-341255">
              <a:buFont typeface="+mj-lt"/>
              <a:buAutoNum type="romanLcPeriod"/>
              <a:defRPr sz="1800"/>
            </a:lvl4pPr>
            <a:lvl5pPr marL="1371367" indent="-339667">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1"/>
            <a:ext cx="4038600" cy="4525963"/>
          </a:xfrm>
        </p:spPr>
        <p:txBody>
          <a:bodyPr/>
          <a:lstStyle>
            <a:lvl1pPr>
              <a:defRPr sz="2800"/>
            </a:lvl1pPr>
            <a:lvl2pPr marL="339667" indent="-339667">
              <a:buFont typeface="+mj-lt"/>
              <a:buAutoNum type="arabicPeriod"/>
              <a:defRPr sz="2400"/>
            </a:lvl2pPr>
            <a:lvl3pPr marL="688858" indent="-349190">
              <a:buFont typeface="+mj-lt"/>
              <a:buAutoNum type="alphaLcPeriod"/>
              <a:defRPr sz="2000"/>
            </a:lvl3pPr>
            <a:lvl4pPr marL="1036462" indent="-346017">
              <a:buFont typeface="+mj-lt"/>
              <a:buAutoNum type="romanLcPeriod"/>
              <a:tabLst/>
              <a:defRPr sz="1800"/>
            </a:lvl4pPr>
            <a:lvl5pPr marL="1371367" indent="-339667">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122" indent="0">
              <a:buNone/>
              <a:defRPr sz="2000" b="1"/>
            </a:lvl2pPr>
            <a:lvl3pPr marL="914245" indent="0">
              <a:buNone/>
              <a:defRPr sz="1800" b="1"/>
            </a:lvl3pPr>
            <a:lvl4pPr marL="1371367" indent="0">
              <a:buNone/>
              <a:defRPr sz="1600" b="1"/>
            </a:lvl4pPr>
            <a:lvl5pPr marL="1828490" indent="0">
              <a:buNone/>
              <a:defRPr sz="1600" b="1"/>
            </a:lvl5pPr>
            <a:lvl6pPr marL="2285613" indent="0">
              <a:buNone/>
              <a:defRPr sz="1600" b="1"/>
            </a:lvl6pPr>
            <a:lvl7pPr marL="2742736" indent="0">
              <a:buNone/>
              <a:defRPr sz="1600" b="1"/>
            </a:lvl7pPr>
            <a:lvl8pPr marL="3199858" indent="0">
              <a:buNone/>
              <a:defRPr sz="1600" b="1"/>
            </a:lvl8pPr>
            <a:lvl9pPr marL="365698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6" y="1535114"/>
            <a:ext cx="4041775" cy="639762"/>
          </a:xfrm>
        </p:spPr>
        <p:txBody>
          <a:bodyPr anchor="b"/>
          <a:lstStyle>
            <a:lvl1pPr marL="0" indent="0">
              <a:buNone/>
              <a:defRPr sz="2400" b="1"/>
            </a:lvl1pPr>
            <a:lvl2pPr marL="457122" indent="0">
              <a:buNone/>
              <a:defRPr sz="2000" b="1"/>
            </a:lvl2pPr>
            <a:lvl3pPr marL="914245" indent="0">
              <a:buNone/>
              <a:defRPr sz="1800" b="1"/>
            </a:lvl3pPr>
            <a:lvl4pPr marL="1371367" indent="0">
              <a:buNone/>
              <a:defRPr sz="1600" b="1"/>
            </a:lvl4pPr>
            <a:lvl5pPr marL="1828490" indent="0">
              <a:buNone/>
              <a:defRPr sz="1600" b="1"/>
            </a:lvl5pPr>
            <a:lvl6pPr marL="2285613" indent="0">
              <a:buNone/>
              <a:defRPr sz="1600" b="1"/>
            </a:lvl6pPr>
            <a:lvl7pPr marL="2742736" indent="0">
              <a:buNone/>
              <a:defRPr sz="1600" b="1"/>
            </a:lvl7pPr>
            <a:lvl8pPr marL="3199858" indent="0">
              <a:buNone/>
              <a:defRPr sz="1600" b="1"/>
            </a:lvl8pPr>
            <a:lvl9pPr marL="365698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4"/>
            <a:ext cx="8229600" cy="639762"/>
          </a:xfrm>
        </p:spPr>
        <p:txBody>
          <a:bodyPr anchor="b"/>
          <a:lstStyle>
            <a:lvl1pPr marL="0" indent="0">
              <a:buNone/>
              <a:defRPr sz="2400" b="0"/>
            </a:lvl1pPr>
            <a:lvl2pPr marL="457122" indent="0">
              <a:buNone/>
              <a:defRPr sz="2000" b="1"/>
            </a:lvl2pPr>
            <a:lvl3pPr marL="914245" indent="0">
              <a:buNone/>
              <a:defRPr sz="1800" b="1"/>
            </a:lvl3pPr>
            <a:lvl4pPr marL="1371367" indent="0">
              <a:buNone/>
              <a:defRPr sz="1600" b="1"/>
            </a:lvl4pPr>
            <a:lvl5pPr marL="1828490" indent="0">
              <a:buNone/>
              <a:defRPr sz="1600" b="1"/>
            </a:lvl5pPr>
            <a:lvl6pPr marL="2285613" indent="0">
              <a:buNone/>
              <a:defRPr sz="1600" b="1"/>
            </a:lvl6pPr>
            <a:lvl7pPr marL="2742736" indent="0">
              <a:buNone/>
              <a:defRPr sz="1600" b="1"/>
            </a:lvl7pPr>
            <a:lvl8pPr marL="3199858" indent="0">
              <a:buNone/>
              <a:defRPr sz="1600" b="1"/>
            </a:lvl8pPr>
            <a:lvl9pPr marL="365698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22" name="Title Placeholder 1"/>
          <p:cNvSpPr>
            <a:spLocks noGrp="1"/>
          </p:cNvSpPr>
          <p:nvPr>
            <p:ph type="title"/>
          </p:nvPr>
        </p:nvSpPr>
        <p:spPr bwMode="auto">
          <a:xfrm>
            <a:off x="457498" y="274554"/>
            <a:ext cx="8229005" cy="1143487"/>
          </a:xfrm>
          <a:prstGeom prst="rect">
            <a:avLst/>
          </a:prstGeom>
          <a:noFill/>
          <a:ln w="9525">
            <a:noFill/>
            <a:miter lim="800000"/>
            <a:headEnd/>
            <a:tailEnd/>
          </a:ln>
        </p:spPr>
        <p:txBody>
          <a:bodyPr vert="horz" wrap="square" lIns="91424" tIns="45712" rIns="91424" bIns="45712" numCol="1" anchor="ctr" anchorCtr="0" compatLnSpc="1">
            <a:prstTxWarp prst="textNoShape">
              <a:avLst/>
            </a:prstTxWarp>
          </a:bodyPr>
          <a:lstStyle/>
          <a:p>
            <a:pPr lvl="0"/>
            <a:r>
              <a:rPr lang="en-US" smtClean="0"/>
              <a:t>Click to edit Master title style</a:t>
            </a:r>
          </a:p>
        </p:txBody>
      </p:sp>
      <p:sp>
        <p:nvSpPr>
          <p:cNvPr id="30723" name="Text Placeholder 2"/>
          <p:cNvSpPr>
            <a:spLocks noGrp="1"/>
          </p:cNvSpPr>
          <p:nvPr>
            <p:ph type="body" idx="1"/>
          </p:nvPr>
        </p:nvSpPr>
        <p:spPr bwMode="auto">
          <a:xfrm>
            <a:off x="457498" y="1600590"/>
            <a:ext cx="8229005" cy="4525755"/>
          </a:xfrm>
          <a:prstGeom prst="rect">
            <a:avLst/>
          </a:prstGeom>
          <a:noFill/>
          <a:ln w="9525">
            <a:noFill/>
            <a:miter lim="800000"/>
            <a:headEnd/>
            <a:tailEnd/>
          </a:ln>
        </p:spPr>
        <p:txBody>
          <a:bodyPr vert="horz" wrap="square" lIns="91424" tIns="45712" rIns="91424" bIns="4571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30724" name="Picture 7" descr="nilogo.jpg"/>
          <p:cNvPicPr>
            <a:picLocks noChangeAspect="1"/>
          </p:cNvPicPr>
          <p:nvPr/>
        </p:nvPicPr>
        <p:blipFill>
          <a:blip r:embed="rId18"/>
          <a:srcRect/>
          <a:stretch>
            <a:fillRect/>
          </a:stretch>
        </p:blipFill>
        <p:spPr bwMode="auto">
          <a:xfrm>
            <a:off x="4190504" y="6249018"/>
            <a:ext cx="2133997" cy="516979"/>
          </a:xfrm>
          <a:prstGeom prst="rect">
            <a:avLst/>
          </a:prstGeom>
          <a:noFill/>
          <a:ln w="9525">
            <a:noFill/>
            <a:miter lim="800000"/>
            <a:headEnd/>
            <a:tailEnd/>
          </a:ln>
        </p:spPr>
      </p:pic>
      <p:sp>
        <p:nvSpPr>
          <p:cNvPr id="9" name="TextBox 8"/>
          <p:cNvSpPr txBox="1"/>
          <p:nvPr/>
        </p:nvSpPr>
        <p:spPr>
          <a:xfrm>
            <a:off x="7010005" y="6305974"/>
            <a:ext cx="1981995" cy="411223"/>
          </a:xfrm>
          <a:prstGeom prst="rect">
            <a:avLst/>
          </a:prstGeom>
          <a:noFill/>
        </p:spPr>
        <p:txBody>
          <a:bodyPr lIns="91424" tIns="45712" rIns="91424" bIns="45712">
            <a:spAutoFit/>
          </a:bodyPr>
          <a:lstStyle/>
          <a:p>
            <a:pPr algn="ctr" eaLnBrk="0" hangingPunct="0">
              <a:defRPr/>
            </a:pPr>
            <a:r>
              <a:rPr lang="en-US" sz="2000" dirty="0">
                <a:solidFill>
                  <a:schemeClr val="accent1"/>
                </a:solidFill>
              </a:rPr>
              <a:t>ni.com/training</a:t>
            </a:r>
          </a:p>
        </p:txBody>
      </p:sp>
      <p:cxnSp>
        <p:nvCxnSpPr>
          <p:cNvPr id="10" name="Straight Connector 9"/>
          <p:cNvCxnSpPr/>
          <p:nvPr/>
        </p:nvCxnSpPr>
        <p:spPr>
          <a:xfrm rot="5400000">
            <a:off x="6667420" y="6515539"/>
            <a:ext cx="38116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8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872" r:id="rId12"/>
    <p:sldLayoutId id="2147483873" r:id="rId13"/>
    <p:sldLayoutId id="2147483874" r:id="rId14"/>
    <p:sldLayoutId id="2147483875" r:id="rId15"/>
    <p:sldLayoutId id="2147483876" r:id="rId16"/>
  </p:sldLayoutIdLst>
  <p:timing>
    <p:tnLst>
      <p:par>
        <p:cTn id="1" dur="indefinite" restart="never" nodeType="tmRoot"/>
      </p:par>
    </p:tnLst>
  </p:timing>
  <p:txStyles>
    <p:titleStyle>
      <a:lvl1pPr algn="l" defTabSz="912813" rtl="0" fontAlgn="base">
        <a:spcBef>
          <a:spcPct val="0"/>
        </a:spcBef>
        <a:spcAft>
          <a:spcPct val="0"/>
        </a:spcAft>
        <a:defRPr sz="3500" b="1" kern="1200">
          <a:solidFill>
            <a:schemeClr val="tx1"/>
          </a:solidFill>
          <a:latin typeface="+mj-lt"/>
          <a:ea typeface="+mj-ea"/>
          <a:cs typeface="+mj-cs"/>
        </a:defRPr>
      </a:lvl1pPr>
      <a:lvl2pPr algn="l" defTabSz="912813" rtl="0" fontAlgn="base">
        <a:spcBef>
          <a:spcPct val="0"/>
        </a:spcBef>
        <a:spcAft>
          <a:spcPct val="0"/>
        </a:spcAft>
        <a:defRPr sz="3500" b="1">
          <a:solidFill>
            <a:schemeClr val="tx1"/>
          </a:solidFill>
          <a:latin typeface="Arial Narrow" pitchFamily="34" charset="0"/>
        </a:defRPr>
      </a:lvl2pPr>
      <a:lvl3pPr algn="l" defTabSz="912813" rtl="0" fontAlgn="base">
        <a:spcBef>
          <a:spcPct val="0"/>
        </a:spcBef>
        <a:spcAft>
          <a:spcPct val="0"/>
        </a:spcAft>
        <a:defRPr sz="3500" b="1">
          <a:solidFill>
            <a:schemeClr val="tx1"/>
          </a:solidFill>
          <a:latin typeface="Arial Narrow" pitchFamily="34" charset="0"/>
        </a:defRPr>
      </a:lvl3pPr>
      <a:lvl4pPr algn="l" defTabSz="912813" rtl="0" fontAlgn="base">
        <a:spcBef>
          <a:spcPct val="0"/>
        </a:spcBef>
        <a:spcAft>
          <a:spcPct val="0"/>
        </a:spcAft>
        <a:defRPr sz="3500" b="1">
          <a:solidFill>
            <a:schemeClr val="tx1"/>
          </a:solidFill>
          <a:latin typeface="Arial Narrow" pitchFamily="34" charset="0"/>
        </a:defRPr>
      </a:lvl4pPr>
      <a:lvl5pPr algn="l" defTabSz="912813" rtl="0" fontAlgn="base">
        <a:spcBef>
          <a:spcPct val="0"/>
        </a:spcBef>
        <a:spcAft>
          <a:spcPct val="0"/>
        </a:spcAft>
        <a:defRPr sz="3500" b="1">
          <a:solidFill>
            <a:schemeClr val="tx1"/>
          </a:solidFill>
          <a:latin typeface="Arial Narrow" pitchFamily="34" charset="0"/>
        </a:defRPr>
      </a:lvl5pPr>
      <a:lvl6pPr marL="425389" algn="l" defTabSz="912813" rtl="0" fontAlgn="base">
        <a:spcBef>
          <a:spcPct val="0"/>
        </a:spcBef>
        <a:spcAft>
          <a:spcPct val="0"/>
        </a:spcAft>
        <a:defRPr sz="3500" b="1">
          <a:solidFill>
            <a:schemeClr val="tx1"/>
          </a:solidFill>
          <a:latin typeface="Arial Narrow" pitchFamily="34" charset="0"/>
        </a:defRPr>
      </a:lvl6pPr>
      <a:lvl7pPr marL="850777" algn="l" defTabSz="912813" rtl="0" fontAlgn="base">
        <a:spcBef>
          <a:spcPct val="0"/>
        </a:spcBef>
        <a:spcAft>
          <a:spcPct val="0"/>
        </a:spcAft>
        <a:defRPr sz="3500" b="1">
          <a:solidFill>
            <a:schemeClr val="tx1"/>
          </a:solidFill>
          <a:latin typeface="Arial Narrow" pitchFamily="34" charset="0"/>
        </a:defRPr>
      </a:lvl7pPr>
      <a:lvl8pPr marL="1276166" algn="l" defTabSz="912813" rtl="0" fontAlgn="base">
        <a:spcBef>
          <a:spcPct val="0"/>
        </a:spcBef>
        <a:spcAft>
          <a:spcPct val="0"/>
        </a:spcAft>
        <a:defRPr sz="3500" b="1">
          <a:solidFill>
            <a:schemeClr val="tx1"/>
          </a:solidFill>
          <a:latin typeface="Arial Narrow" pitchFamily="34" charset="0"/>
        </a:defRPr>
      </a:lvl8pPr>
      <a:lvl9pPr marL="1701554" algn="l" defTabSz="912813" rtl="0" fontAlgn="base">
        <a:spcBef>
          <a:spcPct val="0"/>
        </a:spcBef>
        <a:spcAft>
          <a:spcPct val="0"/>
        </a:spcAft>
        <a:defRPr sz="3500" b="1">
          <a:solidFill>
            <a:schemeClr val="tx1"/>
          </a:solidFill>
          <a:latin typeface="Arial Narrow" pitchFamily="34" charset="0"/>
        </a:defRPr>
      </a:lvl9pPr>
    </p:titleStyle>
    <p:bodyStyle>
      <a:lvl1pPr algn="l" defTabSz="912813" rtl="0" fontAlgn="base">
        <a:spcBef>
          <a:spcPct val="20000"/>
        </a:spcBef>
        <a:spcAft>
          <a:spcPct val="0"/>
        </a:spcAft>
        <a:buFont typeface="Arial" charset="0"/>
        <a:defRPr sz="2800" kern="1200">
          <a:solidFill>
            <a:schemeClr val="tx1"/>
          </a:solidFill>
          <a:latin typeface="+mn-lt"/>
          <a:ea typeface="+mn-ea"/>
          <a:cs typeface="+mn-cs"/>
        </a:defRPr>
      </a:lvl1pPr>
      <a:lvl2pPr marL="231897" indent="-231897" algn="l" defTabSz="912813" rtl="0" fontAlgn="base">
        <a:spcBef>
          <a:spcPct val="20000"/>
        </a:spcBef>
        <a:spcAft>
          <a:spcPct val="0"/>
        </a:spcAft>
        <a:buFont typeface="Arial" charset="0"/>
        <a:buChar char="•"/>
        <a:defRPr sz="2800" kern="1200">
          <a:solidFill>
            <a:schemeClr val="tx1"/>
          </a:solidFill>
          <a:latin typeface="+mn-lt"/>
          <a:ea typeface="+mn-ea"/>
          <a:cs typeface="+mn-cs"/>
        </a:defRPr>
      </a:lvl2pPr>
      <a:lvl3pPr marL="456407" indent="-223034" algn="l" defTabSz="912813" rtl="0" fontAlgn="base">
        <a:spcBef>
          <a:spcPct val="20000"/>
        </a:spcBef>
        <a:spcAft>
          <a:spcPct val="0"/>
        </a:spcAft>
        <a:buFont typeface="Arial Narrow" pitchFamily="34" charset="0"/>
        <a:buChar char="−"/>
        <a:defRPr sz="2600" kern="1200">
          <a:solidFill>
            <a:schemeClr val="tx1"/>
          </a:solidFill>
          <a:latin typeface="+mn-lt"/>
          <a:ea typeface="+mn-ea"/>
          <a:cs typeface="+mn-cs"/>
        </a:defRPr>
      </a:lvl3pPr>
      <a:lvl4pPr marL="689779" indent="-231897" algn="l" defTabSz="912813" rtl="0" fontAlgn="base">
        <a:spcBef>
          <a:spcPct val="20000"/>
        </a:spcBef>
        <a:spcAft>
          <a:spcPct val="0"/>
        </a:spcAft>
        <a:buFont typeface="Courier New" pitchFamily="49" charset="0"/>
        <a:buChar char="o"/>
        <a:defRPr sz="2400" kern="1200">
          <a:solidFill>
            <a:schemeClr val="tx1"/>
          </a:solidFill>
          <a:latin typeface="+mn-lt"/>
          <a:ea typeface="+mn-ea"/>
          <a:cs typeface="+mn-cs"/>
        </a:defRPr>
      </a:lvl4pPr>
      <a:lvl5pPr marL="912813" indent="-214172" algn="l" defTabSz="912813" rtl="0" fontAlgn="base">
        <a:spcBef>
          <a:spcPct val="20000"/>
        </a:spcBef>
        <a:spcAft>
          <a:spcPct val="0"/>
        </a:spcAft>
        <a:buFont typeface="Arial" charset="0"/>
        <a:buChar char="»"/>
        <a:defRPr sz="2400" kern="1200">
          <a:solidFill>
            <a:schemeClr val="tx1"/>
          </a:solidFill>
          <a:latin typeface="+mn-lt"/>
          <a:ea typeface="+mn-ea"/>
          <a:cs typeface="+mn-cs"/>
        </a:defRPr>
      </a:lvl5pPr>
      <a:lvl6pPr marL="2514174" indent="-228562" algn="l" defTabSz="91424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96" indent="-228562" algn="l" defTabSz="91424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19" indent="-228562" algn="l" defTabSz="91424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42" indent="-228562" algn="l" defTabSz="91424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45" rtl="0" eaLnBrk="1" latinLnBrk="0" hangingPunct="1">
        <a:defRPr sz="1800" kern="1200">
          <a:solidFill>
            <a:schemeClr val="tx1"/>
          </a:solidFill>
          <a:latin typeface="+mn-lt"/>
          <a:ea typeface="+mn-ea"/>
          <a:cs typeface="+mn-cs"/>
        </a:defRPr>
      </a:lvl1pPr>
      <a:lvl2pPr marL="457122" algn="l" defTabSz="914245" rtl="0" eaLnBrk="1" latinLnBrk="0" hangingPunct="1">
        <a:defRPr sz="1800" kern="1200">
          <a:solidFill>
            <a:schemeClr val="tx1"/>
          </a:solidFill>
          <a:latin typeface="+mn-lt"/>
          <a:ea typeface="+mn-ea"/>
          <a:cs typeface="+mn-cs"/>
        </a:defRPr>
      </a:lvl2pPr>
      <a:lvl3pPr marL="914245" algn="l" defTabSz="914245" rtl="0" eaLnBrk="1" latinLnBrk="0" hangingPunct="1">
        <a:defRPr sz="1800" kern="1200">
          <a:solidFill>
            <a:schemeClr val="tx1"/>
          </a:solidFill>
          <a:latin typeface="+mn-lt"/>
          <a:ea typeface="+mn-ea"/>
          <a:cs typeface="+mn-cs"/>
        </a:defRPr>
      </a:lvl3pPr>
      <a:lvl4pPr marL="1371367" algn="l" defTabSz="914245" rtl="0" eaLnBrk="1" latinLnBrk="0" hangingPunct="1">
        <a:defRPr sz="1800" kern="1200">
          <a:solidFill>
            <a:schemeClr val="tx1"/>
          </a:solidFill>
          <a:latin typeface="+mn-lt"/>
          <a:ea typeface="+mn-ea"/>
          <a:cs typeface="+mn-cs"/>
        </a:defRPr>
      </a:lvl4pPr>
      <a:lvl5pPr marL="1828490" algn="l" defTabSz="914245" rtl="0" eaLnBrk="1" latinLnBrk="0" hangingPunct="1">
        <a:defRPr sz="1800" kern="1200">
          <a:solidFill>
            <a:schemeClr val="tx1"/>
          </a:solidFill>
          <a:latin typeface="+mn-lt"/>
          <a:ea typeface="+mn-ea"/>
          <a:cs typeface="+mn-cs"/>
        </a:defRPr>
      </a:lvl5pPr>
      <a:lvl6pPr marL="2285613" algn="l" defTabSz="914245" rtl="0" eaLnBrk="1" latinLnBrk="0" hangingPunct="1">
        <a:defRPr sz="1800" kern="1200">
          <a:solidFill>
            <a:schemeClr val="tx1"/>
          </a:solidFill>
          <a:latin typeface="+mn-lt"/>
          <a:ea typeface="+mn-ea"/>
          <a:cs typeface="+mn-cs"/>
        </a:defRPr>
      </a:lvl6pPr>
      <a:lvl7pPr marL="2742736" algn="l" defTabSz="914245" rtl="0" eaLnBrk="1" latinLnBrk="0" hangingPunct="1">
        <a:defRPr sz="1800" kern="1200">
          <a:solidFill>
            <a:schemeClr val="tx1"/>
          </a:solidFill>
          <a:latin typeface="+mn-lt"/>
          <a:ea typeface="+mn-ea"/>
          <a:cs typeface="+mn-cs"/>
        </a:defRPr>
      </a:lvl7pPr>
      <a:lvl8pPr marL="3199858" algn="l" defTabSz="914245" rtl="0" eaLnBrk="1" latinLnBrk="0" hangingPunct="1">
        <a:defRPr sz="1800" kern="1200">
          <a:solidFill>
            <a:schemeClr val="tx1"/>
          </a:solidFill>
          <a:latin typeface="+mn-lt"/>
          <a:ea typeface="+mn-ea"/>
          <a:cs typeface="+mn-cs"/>
        </a:defRPr>
      </a:lvl8pPr>
      <a:lvl9pPr marL="3656980" algn="l" defTabSz="91424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434" name="Picture 10" descr="Defining_the_Application"/>
          <p:cNvPicPr>
            <a:picLocks noChangeAspect="1" noChangeArrowheads="1"/>
          </p:cNvPicPr>
          <p:nvPr/>
        </p:nvPicPr>
        <p:blipFill>
          <a:blip r:embed="rId4">
            <a:lum bright="4000"/>
          </a:blip>
          <a:srcRect r="2055" b="12500"/>
          <a:stretch>
            <a:fillRect/>
          </a:stretch>
        </p:blipFill>
        <p:spPr bwMode="auto">
          <a:xfrm>
            <a:off x="1880661" y="1371310"/>
            <a:ext cx="7263340" cy="5334811"/>
          </a:xfrm>
          <a:prstGeom prst="rect">
            <a:avLst/>
          </a:prstGeom>
          <a:noFill/>
          <a:ln w="9525">
            <a:noFill/>
            <a:miter lim="800000"/>
            <a:headEnd/>
            <a:tailEnd/>
          </a:ln>
        </p:spPr>
      </p:pic>
      <p:sp>
        <p:nvSpPr>
          <p:cNvPr id="18435" name="Title Placeholder 1"/>
          <p:cNvSpPr>
            <a:spLocks noGrp="1"/>
          </p:cNvSpPr>
          <p:nvPr>
            <p:ph type="title"/>
          </p:nvPr>
        </p:nvSpPr>
        <p:spPr bwMode="auto">
          <a:xfrm>
            <a:off x="457498" y="838265"/>
            <a:ext cx="8229005" cy="1143487"/>
          </a:xfrm>
          <a:prstGeom prst="rect">
            <a:avLst/>
          </a:prstGeom>
          <a:noFill/>
          <a:ln w="9525">
            <a:noFill/>
            <a:miter lim="800000"/>
            <a:headEnd/>
            <a:tailEnd/>
          </a:ln>
        </p:spPr>
        <p:txBody>
          <a:bodyPr vert="horz" wrap="square" lIns="91416" tIns="45708" rIns="91416" bIns="45708" numCol="1" anchor="ctr" anchorCtr="0" compatLnSpc="1">
            <a:prstTxWarp prst="textNoShape">
              <a:avLst/>
            </a:prstTxWarp>
          </a:bodyPr>
          <a:lstStyle/>
          <a:p>
            <a:pPr lvl="0"/>
            <a:r>
              <a:rPr lang="en-US" smtClean="0"/>
              <a:t>Click to edit Master title style</a:t>
            </a:r>
          </a:p>
        </p:txBody>
      </p:sp>
      <p:sp>
        <p:nvSpPr>
          <p:cNvPr id="18436" name="Text Placeholder 2"/>
          <p:cNvSpPr>
            <a:spLocks noGrp="1"/>
          </p:cNvSpPr>
          <p:nvPr>
            <p:ph type="body" idx="1"/>
          </p:nvPr>
        </p:nvSpPr>
        <p:spPr bwMode="auto">
          <a:xfrm>
            <a:off x="457498" y="3353061"/>
            <a:ext cx="8229005" cy="2773285"/>
          </a:xfrm>
          <a:prstGeom prst="rect">
            <a:avLst/>
          </a:prstGeom>
          <a:noFill/>
          <a:ln w="9525">
            <a:noFill/>
            <a:miter lim="800000"/>
            <a:headEnd/>
            <a:tailEnd/>
          </a:ln>
        </p:spPr>
        <p:txBody>
          <a:bodyPr vert="horz" wrap="square" lIns="91416" tIns="45708" rIns="91416" bIns="45708" numCol="1" anchor="t" anchorCtr="0" compatLnSpc="1">
            <a:prstTxWarp prst="textNoShape">
              <a:avLst/>
            </a:prstTxWarp>
          </a:bodyPr>
          <a:lstStyle/>
          <a:p>
            <a:pPr lvl="0"/>
            <a:r>
              <a:rPr lang="en-US" smtClean="0"/>
              <a:t>Click to edit Master text styles</a:t>
            </a:r>
          </a:p>
        </p:txBody>
      </p:sp>
      <p:sp>
        <p:nvSpPr>
          <p:cNvPr id="8" name="Text Box 9"/>
          <p:cNvSpPr txBox="1">
            <a:spLocks noChangeArrowheads="1"/>
          </p:cNvSpPr>
          <p:nvPr/>
        </p:nvSpPr>
        <p:spPr bwMode="auto">
          <a:xfrm>
            <a:off x="533500" y="2742616"/>
            <a:ext cx="1794227" cy="595225"/>
          </a:xfrm>
          <a:prstGeom prst="rect">
            <a:avLst/>
          </a:prstGeom>
          <a:noFill/>
          <a:ln w="9525" algn="ctr">
            <a:noFill/>
            <a:miter lim="800000"/>
            <a:headEnd type="none" w="sm" len="sm"/>
            <a:tailEnd type="none" w="sm" len="sm"/>
          </a:ln>
          <a:effectLst/>
        </p:spPr>
        <p:txBody>
          <a:bodyPr lIns="91416" tIns="45708" rIns="91416" bIns="45708">
            <a:spAutoFit/>
            <a:flatTx/>
          </a:bodyPr>
          <a:lstStyle/>
          <a:p>
            <a:pPr eaLnBrk="0" hangingPunct="0">
              <a:spcBef>
                <a:spcPct val="50000"/>
              </a:spcBef>
              <a:defRPr/>
            </a:pPr>
            <a:r>
              <a:rPr lang="en-US" sz="3200" dirty="0">
                <a:solidFill>
                  <a:schemeClr val="hlink"/>
                </a:solidFill>
              </a:rPr>
              <a:t>TOPICS</a:t>
            </a:r>
          </a:p>
        </p:txBody>
      </p:sp>
      <p:pic>
        <p:nvPicPr>
          <p:cNvPr id="18438" name="Picture 8" descr="nilogo.jpg"/>
          <p:cNvPicPr>
            <a:picLocks noChangeAspect="1"/>
          </p:cNvPicPr>
          <p:nvPr/>
        </p:nvPicPr>
        <p:blipFill>
          <a:blip r:embed="rId5"/>
          <a:srcRect/>
          <a:stretch>
            <a:fillRect/>
          </a:stretch>
        </p:blipFill>
        <p:spPr bwMode="auto">
          <a:xfrm>
            <a:off x="4190504" y="6249018"/>
            <a:ext cx="2133997" cy="516979"/>
          </a:xfrm>
          <a:prstGeom prst="rect">
            <a:avLst/>
          </a:prstGeom>
          <a:noFill/>
          <a:ln w="9525">
            <a:noFill/>
            <a:miter lim="800000"/>
            <a:headEnd/>
            <a:tailEnd/>
          </a:ln>
        </p:spPr>
      </p:pic>
      <p:sp>
        <p:nvSpPr>
          <p:cNvPr id="10" name="TextBox 9"/>
          <p:cNvSpPr txBox="1"/>
          <p:nvPr/>
        </p:nvSpPr>
        <p:spPr>
          <a:xfrm>
            <a:off x="7010005" y="6305974"/>
            <a:ext cx="1981995" cy="411213"/>
          </a:xfrm>
          <a:prstGeom prst="rect">
            <a:avLst/>
          </a:prstGeom>
          <a:noFill/>
        </p:spPr>
        <p:txBody>
          <a:bodyPr lIns="91416" tIns="45708" rIns="91416" bIns="45708">
            <a:spAutoFit/>
          </a:bodyPr>
          <a:lstStyle/>
          <a:p>
            <a:pPr algn="ctr" eaLnBrk="0" hangingPunct="0">
              <a:defRPr/>
            </a:pPr>
            <a:r>
              <a:rPr lang="en-US" sz="2000" dirty="0">
                <a:solidFill>
                  <a:schemeClr val="accent1"/>
                </a:solidFill>
              </a:rPr>
              <a:t>ni.com/training</a:t>
            </a:r>
          </a:p>
        </p:txBody>
      </p:sp>
      <p:cxnSp>
        <p:nvCxnSpPr>
          <p:cNvPr id="11" name="Straight Connector 10"/>
          <p:cNvCxnSpPr/>
          <p:nvPr/>
        </p:nvCxnSpPr>
        <p:spPr>
          <a:xfrm rot="5400000">
            <a:off x="6667420" y="6515539"/>
            <a:ext cx="38116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77" r:id="rId1"/>
    <p:sldLayoutId id="2147483878" r:id="rId2"/>
  </p:sldLayoutIdLst>
  <p:txStyles>
    <p:titleStyle>
      <a:lvl1pPr algn="ctr" defTabSz="912813" rtl="0" fontAlgn="base">
        <a:spcBef>
          <a:spcPct val="0"/>
        </a:spcBef>
        <a:spcAft>
          <a:spcPct val="0"/>
        </a:spcAft>
        <a:defRPr sz="4000" b="1" kern="1200">
          <a:solidFill>
            <a:schemeClr val="tx1"/>
          </a:solidFill>
          <a:latin typeface="+mj-lt"/>
          <a:ea typeface="+mj-ea"/>
          <a:cs typeface="+mj-cs"/>
        </a:defRPr>
      </a:lvl1pPr>
      <a:lvl2pPr algn="ctr" defTabSz="912813" rtl="0" fontAlgn="base">
        <a:spcBef>
          <a:spcPct val="0"/>
        </a:spcBef>
        <a:spcAft>
          <a:spcPct val="0"/>
        </a:spcAft>
        <a:defRPr sz="4000" b="1">
          <a:solidFill>
            <a:schemeClr val="tx1"/>
          </a:solidFill>
          <a:latin typeface="Arial Narrow" pitchFamily="34" charset="0"/>
        </a:defRPr>
      </a:lvl2pPr>
      <a:lvl3pPr algn="ctr" defTabSz="912813" rtl="0" fontAlgn="base">
        <a:spcBef>
          <a:spcPct val="0"/>
        </a:spcBef>
        <a:spcAft>
          <a:spcPct val="0"/>
        </a:spcAft>
        <a:defRPr sz="4000" b="1">
          <a:solidFill>
            <a:schemeClr val="tx1"/>
          </a:solidFill>
          <a:latin typeface="Arial Narrow" pitchFamily="34" charset="0"/>
        </a:defRPr>
      </a:lvl3pPr>
      <a:lvl4pPr algn="ctr" defTabSz="912813" rtl="0" fontAlgn="base">
        <a:spcBef>
          <a:spcPct val="0"/>
        </a:spcBef>
        <a:spcAft>
          <a:spcPct val="0"/>
        </a:spcAft>
        <a:defRPr sz="4000" b="1">
          <a:solidFill>
            <a:schemeClr val="tx1"/>
          </a:solidFill>
          <a:latin typeface="Arial Narrow" pitchFamily="34" charset="0"/>
        </a:defRPr>
      </a:lvl4pPr>
      <a:lvl5pPr algn="ctr" defTabSz="912813" rtl="0" fontAlgn="base">
        <a:spcBef>
          <a:spcPct val="0"/>
        </a:spcBef>
        <a:spcAft>
          <a:spcPct val="0"/>
        </a:spcAft>
        <a:defRPr sz="4000" b="1">
          <a:solidFill>
            <a:schemeClr val="tx1"/>
          </a:solidFill>
          <a:latin typeface="Arial Narrow" pitchFamily="34" charset="0"/>
        </a:defRPr>
      </a:lvl5pPr>
      <a:lvl6pPr marL="425389" algn="ctr" defTabSz="912813" rtl="0" fontAlgn="base">
        <a:spcBef>
          <a:spcPct val="0"/>
        </a:spcBef>
        <a:spcAft>
          <a:spcPct val="0"/>
        </a:spcAft>
        <a:defRPr sz="4000" b="1">
          <a:solidFill>
            <a:schemeClr val="tx1"/>
          </a:solidFill>
          <a:latin typeface="Arial Narrow" pitchFamily="34" charset="0"/>
        </a:defRPr>
      </a:lvl6pPr>
      <a:lvl7pPr marL="850777" algn="ctr" defTabSz="912813" rtl="0" fontAlgn="base">
        <a:spcBef>
          <a:spcPct val="0"/>
        </a:spcBef>
        <a:spcAft>
          <a:spcPct val="0"/>
        </a:spcAft>
        <a:defRPr sz="4000" b="1">
          <a:solidFill>
            <a:schemeClr val="tx1"/>
          </a:solidFill>
          <a:latin typeface="Arial Narrow" pitchFamily="34" charset="0"/>
        </a:defRPr>
      </a:lvl7pPr>
      <a:lvl8pPr marL="1276166" algn="ctr" defTabSz="912813" rtl="0" fontAlgn="base">
        <a:spcBef>
          <a:spcPct val="0"/>
        </a:spcBef>
        <a:spcAft>
          <a:spcPct val="0"/>
        </a:spcAft>
        <a:defRPr sz="4000" b="1">
          <a:solidFill>
            <a:schemeClr val="tx1"/>
          </a:solidFill>
          <a:latin typeface="Arial Narrow" pitchFamily="34" charset="0"/>
        </a:defRPr>
      </a:lvl8pPr>
      <a:lvl9pPr marL="1701554" algn="ctr" defTabSz="912813" rtl="0" fontAlgn="base">
        <a:spcBef>
          <a:spcPct val="0"/>
        </a:spcBef>
        <a:spcAft>
          <a:spcPct val="0"/>
        </a:spcAft>
        <a:defRPr sz="4000" b="1">
          <a:solidFill>
            <a:schemeClr val="tx1"/>
          </a:solidFill>
          <a:latin typeface="Arial Narrow" pitchFamily="34" charset="0"/>
        </a:defRPr>
      </a:lvl9pPr>
    </p:titleStyle>
    <p:bodyStyle>
      <a:lvl1pPr marL="514011" indent="-514011" algn="l" defTabSz="912813" rtl="0" fontAlgn="base">
        <a:spcBef>
          <a:spcPct val="20000"/>
        </a:spcBef>
        <a:spcAft>
          <a:spcPct val="0"/>
        </a:spcAft>
        <a:buFont typeface="Arial Narrow" pitchFamily="34" charset="0"/>
        <a:buAutoNum type="alphaUcPeriod"/>
        <a:defRPr sz="2800" kern="1200">
          <a:solidFill>
            <a:schemeClr val="tx1"/>
          </a:solidFill>
          <a:latin typeface="+mn-lt"/>
          <a:ea typeface="+mn-ea"/>
          <a:cs typeface="+mn-cs"/>
        </a:defRPr>
      </a:lvl1pPr>
      <a:lvl2pPr marL="741476" indent="-285070" algn="l" defTabSz="912813" rtl="0" fontAlgn="base">
        <a:spcBef>
          <a:spcPct val="20000"/>
        </a:spcBef>
        <a:spcAft>
          <a:spcPct val="0"/>
        </a:spcAft>
        <a:buFont typeface="Arial" charset="0"/>
        <a:buChar char="–"/>
        <a:defRPr sz="2800" kern="1200">
          <a:solidFill>
            <a:schemeClr val="tx1"/>
          </a:solidFill>
          <a:latin typeface="+mn-lt"/>
          <a:ea typeface="+mn-ea"/>
          <a:cs typeface="+mn-cs"/>
        </a:defRPr>
      </a:lvl2pPr>
      <a:lvl3pPr marL="1141755" indent="-227465" algn="l" defTabSz="912813" rtl="0" fontAlgn="base">
        <a:spcBef>
          <a:spcPct val="20000"/>
        </a:spcBef>
        <a:spcAft>
          <a:spcPct val="0"/>
        </a:spcAft>
        <a:buFont typeface="Arial" charset="0"/>
        <a:buChar char="•"/>
        <a:defRPr sz="2400" kern="1200">
          <a:solidFill>
            <a:schemeClr val="tx1"/>
          </a:solidFill>
          <a:latin typeface="+mn-lt"/>
          <a:ea typeface="+mn-ea"/>
          <a:cs typeface="+mn-cs"/>
        </a:defRPr>
      </a:lvl3pPr>
      <a:lvl4pPr marL="1599639" indent="-227465" algn="l" defTabSz="912813" rtl="0" fontAlgn="base">
        <a:spcBef>
          <a:spcPct val="20000"/>
        </a:spcBef>
        <a:spcAft>
          <a:spcPct val="0"/>
        </a:spcAft>
        <a:buFont typeface="Arial" charset="0"/>
        <a:buChar char="–"/>
        <a:defRPr sz="2000" kern="1200">
          <a:solidFill>
            <a:schemeClr val="tx1"/>
          </a:solidFill>
          <a:latin typeface="+mn-lt"/>
          <a:ea typeface="+mn-ea"/>
          <a:cs typeface="+mn-cs"/>
        </a:defRPr>
      </a:lvl4pPr>
      <a:lvl5pPr marL="2056045" indent="-227465" algn="l" defTabSz="912813" rtl="0" fontAlgn="base">
        <a:spcBef>
          <a:spcPct val="20000"/>
        </a:spcBef>
        <a:spcAft>
          <a:spcPct val="0"/>
        </a:spcAft>
        <a:buFont typeface="Arial" charset="0"/>
        <a:buChar char="»"/>
        <a:defRPr sz="2000" kern="1200">
          <a:solidFill>
            <a:schemeClr val="tx1"/>
          </a:solidFill>
          <a:latin typeface="+mn-lt"/>
          <a:ea typeface="+mn-ea"/>
          <a:cs typeface="+mn-cs"/>
        </a:defRPr>
      </a:lvl5pPr>
      <a:lvl6pPr marL="2513961" indent="-228543" algn="l" defTabSz="9141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44" indent="-228543" algn="l" defTabSz="9141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9" indent="-228543" algn="l" defTabSz="9141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13" indent="-228543" algn="l" defTabSz="9141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7" rtl="0" eaLnBrk="1" latinLnBrk="0" hangingPunct="1">
        <a:defRPr sz="1800" kern="1200">
          <a:solidFill>
            <a:schemeClr val="tx1"/>
          </a:solidFill>
          <a:latin typeface="+mn-lt"/>
          <a:ea typeface="+mn-ea"/>
          <a:cs typeface="+mn-cs"/>
        </a:defRPr>
      </a:lvl1pPr>
      <a:lvl2pPr marL="457083" algn="l" defTabSz="914167" rtl="0" eaLnBrk="1" latinLnBrk="0" hangingPunct="1">
        <a:defRPr sz="1800" kern="1200">
          <a:solidFill>
            <a:schemeClr val="tx1"/>
          </a:solidFill>
          <a:latin typeface="+mn-lt"/>
          <a:ea typeface="+mn-ea"/>
          <a:cs typeface="+mn-cs"/>
        </a:defRPr>
      </a:lvl2pPr>
      <a:lvl3pPr marL="914167" algn="l" defTabSz="914167" rtl="0" eaLnBrk="1" latinLnBrk="0" hangingPunct="1">
        <a:defRPr sz="1800" kern="1200">
          <a:solidFill>
            <a:schemeClr val="tx1"/>
          </a:solidFill>
          <a:latin typeface="+mn-lt"/>
          <a:ea typeface="+mn-ea"/>
          <a:cs typeface="+mn-cs"/>
        </a:defRPr>
      </a:lvl3pPr>
      <a:lvl4pPr marL="1371251" algn="l" defTabSz="914167" rtl="0" eaLnBrk="1" latinLnBrk="0" hangingPunct="1">
        <a:defRPr sz="1800" kern="1200">
          <a:solidFill>
            <a:schemeClr val="tx1"/>
          </a:solidFill>
          <a:latin typeface="+mn-lt"/>
          <a:ea typeface="+mn-ea"/>
          <a:cs typeface="+mn-cs"/>
        </a:defRPr>
      </a:lvl4pPr>
      <a:lvl5pPr marL="1828335" algn="l" defTabSz="914167" rtl="0" eaLnBrk="1" latinLnBrk="0" hangingPunct="1">
        <a:defRPr sz="1800" kern="1200">
          <a:solidFill>
            <a:schemeClr val="tx1"/>
          </a:solidFill>
          <a:latin typeface="+mn-lt"/>
          <a:ea typeface="+mn-ea"/>
          <a:cs typeface="+mn-cs"/>
        </a:defRPr>
      </a:lvl5pPr>
      <a:lvl6pPr marL="2285420" algn="l" defTabSz="914167" rtl="0" eaLnBrk="1" latinLnBrk="0" hangingPunct="1">
        <a:defRPr sz="1800" kern="1200">
          <a:solidFill>
            <a:schemeClr val="tx1"/>
          </a:solidFill>
          <a:latin typeface="+mn-lt"/>
          <a:ea typeface="+mn-ea"/>
          <a:cs typeface="+mn-cs"/>
        </a:defRPr>
      </a:lvl6pPr>
      <a:lvl7pPr marL="2742503" algn="l" defTabSz="914167" rtl="0" eaLnBrk="1" latinLnBrk="0" hangingPunct="1">
        <a:defRPr sz="1800" kern="1200">
          <a:solidFill>
            <a:schemeClr val="tx1"/>
          </a:solidFill>
          <a:latin typeface="+mn-lt"/>
          <a:ea typeface="+mn-ea"/>
          <a:cs typeface="+mn-cs"/>
        </a:defRPr>
      </a:lvl7pPr>
      <a:lvl8pPr marL="3199587" algn="l" defTabSz="914167" rtl="0" eaLnBrk="1" latinLnBrk="0" hangingPunct="1">
        <a:defRPr sz="1800" kern="1200">
          <a:solidFill>
            <a:schemeClr val="tx1"/>
          </a:solidFill>
          <a:latin typeface="+mn-lt"/>
          <a:ea typeface="+mn-ea"/>
          <a:cs typeface="+mn-cs"/>
        </a:defRPr>
      </a:lvl8pPr>
      <a:lvl9pPr marL="3656670" algn="l" defTabSz="91416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1506" name="Title Placeholder 1"/>
          <p:cNvSpPr>
            <a:spLocks noGrp="1"/>
          </p:cNvSpPr>
          <p:nvPr>
            <p:ph type="title"/>
          </p:nvPr>
        </p:nvSpPr>
        <p:spPr bwMode="auto">
          <a:xfrm>
            <a:off x="457498" y="274554"/>
            <a:ext cx="8229005" cy="1143487"/>
          </a:xfrm>
          <a:prstGeom prst="rect">
            <a:avLst/>
          </a:prstGeom>
          <a:noFill/>
          <a:ln w="9525">
            <a:noFill/>
            <a:miter lim="800000"/>
            <a:headEnd/>
            <a:tailEnd/>
          </a:ln>
        </p:spPr>
        <p:txBody>
          <a:bodyPr vert="horz" wrap="square" lIns="91409" tIns="45704" rIns="91409" bIns="45704" numCol="1" anchor="ctr" anchorCtr="0" compatLnSpc="1">
            <a:prstTxWarp prst="textNoShape">
              <a:avLst/>
            </a:prstTxWarp>
          </a:bodyPr>
          <a:lstStyle/>
          <a:p>
            <a:pPr lvl="0"/>
            <a:r>
              <a:rPr lang="en-US" smtClean="0"/>
              <a:t>Click to edit Master title style</a:t>
            </a:r>
          </a:p>
        </p:txBody>
      </p:sp>
      <p:sp>
        <p:nvSpPr>
          <p:cNvPr id="21507" name="Text Placeholder 2"/>
          <p:cNvSpPr>
            <a:spLocks noGrp="1"/>
          </p:cNvSpPr>
          <p:nvPr>
            <p:ph type="body" idx="1"/>
          </p:nvPr>
        </p:nvSpPr>
        <p:spPr bwMode="auto">
          <a:xfrm>
            <a:off x="837506" y="3734224"/>
            <a:ext cx="7848998" cy="1980291"/>
          </a:xfrm>
          <a:prstGeom prst="rect">
            <a:avLst/>
          </a:prstGeom>
          <a:noFill/>
          <a:ln w="9525">
            <a:noFill/>
            <a:miter lim="800000"/>
            <a:headEnd/>
            <a:tailEnd/>
          </a:ln>
        </p:spPr>
        <p:txBody>
          <a:bodyPr vert="horz" wrap="square" lIns="91409" tIns="45704" rIns="91409" bIns="45704" numCol="1" anchor="t" anchorCtr="0" compatLnSpc="1">
            <a:prstTxWarp prst="textNoShape">
              <a:avLst/>
            </a:prstTxWarp>
          </a:bodyPr>
          <a:lstStyle/>
          <a:p>
            <a:pPr lvl="0"/>
            <a:r>
              <a:rPr lang="en-US" smtClean="0"/>
              <a:t>Click to edit Master text styles</a:t>
            </a:r>
          </a:p>
        </p:txBody>
      </p:sp>
      <p:pic>
        <p:nvPicPr>
          <p:cNvPr id="21508" name="Picture 6" descr="nilogo.jpg"/>
          <p:cNvPicPr>
            <a:picLocks noChangeAspect="1"/>
          </p:cNvPicPr>
          <p:nvPr/>
        </p:nvPicPr>
        <p:blipFill>
          <a:blip r:embed="rId4"/>
          <a:srcRect/>
          <a:stretch>
            <a:fillRect/>
          </a:stretch>
        </p:blipFill>
        <p:spPr bwMode="auto">
          <a:xfrm>
            <a:off x="4190504" y="6249018"/>
            <a:ext cx="2133997" cy="516979"/>
          </a:xfrm>
          <a:prstGeom prst="rect">
            <a:avLst/>
          </a:prstGeom>
          <a:noFill/>
          <a:ln w="9525">
            <a:noFill/>
            <a:miter lim="800000"/>
            <a:headEnd/>
            <a:tailEnd/>
          </a:ln>
        </p:spPr>
      </p:pic>
      <p:sp>
        <p:nvSpPr>
          <p:cNvPr id="8" name="TextBox 7"/>
          <p:cNvSpPr txBox="1"/>
          <p:nvPr/>
        </p:nvSpPr>
        <p:spPr>
          <a:xfrm>
            <a:off x="7010005" y="6305974"/>
            <a:ext cx="1981995" cy="411204"/>
          </a:xfrm>
          <a:prstGeom prst="rect">
            <a:avLst/>
          </a:prstGeom>
          <a:noFill/>
        </p:spPr>
        <p:txBody>
          <a:bodyPr lIns="91409" tIns="45704" rIns="91409" bIns="45704">
            <a:spAutoFit/>
          </a:bodyPr>
          <a:lstStyle/>
          <a:p>
            <a:pPr algn="ctr" eaLnBrk="0" hangingPunct="0">
              <a:defRPr/>
            </a:pPr>
            <a:r>
              <a:rPr lang="en-US" sz="2000" dirty="0">
                <a:solidFill>
                  <a:schemeClr val="accent1"/>
                </a:solidFill>
              </a:rPr>
              <a:t>ni.com/training</a:t>
            </a:r>
          </a:p>
        </p:txBody>
      </p:sp>
      <p:cxnSp>
        <p:nvCxnSpPr>
          <p:cNvPr id="9" name="Straight Connector 8"/>
          <p:cNvCxnSpPr/>
          <p:nvPr/>
        </p:nvCxnSpPr>
        <p:spPr>
          <a:xfrm rot="5400000">
            <a:off x="6667420" y="6515539"/>
            <a:ext cx="38116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645" y="4532995"/>
            <a:ext cx="2041628" cy="444086"/>
          </a:xfrm>
          <a:prstGeom prst="roundRect">
            <a:avLst>
              <a:gd name="adj" fmla="val 16667"/>
            </a:avLst>
          </a:prstGeom>
          <a:solidFill>
            <a:schemeClr val="hlink"/>
          </a:solidFill>
          <a:ln w="9525">
            <a:noFill/>
            <a:round/>
            <a:headEnd type="none" w="sm" len="sm"/>
            <a:tailEnd type="none" w="sm" len="sm"/>
          </a:ln>
          <a:effectLst/>
        </p:spPr>
        <p:txBody>
          <a:bodyPr rot="10800000" wrap="none" lIns="91409" tIns="45704" rIns="91409" bIns="45704" anchor="ctr"/>
          <a:lstStyle/>
          <a:p>
            <a:pPr algn="ctr" eaLnBrk="0" hangingPunct="0">
              <a:defRPr/>
            </a:pPr>
            <a:r>
              <a:rPr lang="en-US" sz="2400" dirty="0"/>
              <a:t>GOAL</a:t>
            </a:r>
          </a:p>
        </p:txBody>
      </p:sp>
    </p:spTree>
  </p:cSld>
  <p:clrMap bg1="lt1" tx1="dk1" bg2="lt2" tx2="dk2" accent1="accent1" accent2="accent2" accent3="accent3" accent4="accent4" accent5="accent5" accent6="accent6" hlink="hlink" folHlink="folHlink"/>
  <p:sldLayoutIdLst>
    <p:sldLayoutId id="2147483879" r:id="rId1"/>
    <p:sldLayoutId id="2147483880" r:id="rId2"/>
  </p:sldLayoutIdLst>
  <p:txStyles>
    <p:titleStyle>
      <a:lvl1pPr algn="l" defTabSz="912813" rtl="0" fontAlgn="base">
        <a:spcBef>
          <a:spcPct val="0"/>
        </a:spcBef>
        <a:spcAft>
          <a:spcPct val="0"/>
        </a:spcAft>
        <a:defRPr sz="3500" b="1" kern="1200">
          <a:solidFill>
            <a:schemeClr val="tx1"/>
          </a:solidFill>
          <a:latin typeface="+mj-lt"/>
          <a:ea typeface="+mj-ea"/>
          <a:cs typeface="+mj-cs"/>
        </a:defRPr>
      </a:lvl1pPr>
      <a:lvl2pPr algn="l" defTabSz="912813" rtl="0" fontAlgn="base">
        <a:spcBef>
          <a:spcPct val="0"/>
        </a:spcBef>
        <a:spcAft>
          <a:spcPct val="0"/>
        </a:spcAft>
        <a:defRPr sz="3500" b="1">
          <a:solidFill>
            <a:schemeClr val="tx1"/>
          </a:solidFill>
          <a:latin typeface="Arial Narrow" pitchFamily="34" charset="0"/>
        </a:defRPr>
      </a:lvl2pPr>
      <a:lvl3pPr algn="l" defTabSz="912813" rtl="0" fontAlgn="base">
        <a:spcBef>
          <a:spcPct val="0"/>
        </a:spcBef>
        <a:spcAft>
          <a:spcPct val="0"/>
        </a:spcAft>
        <a:defRPr sz="3500" b="1">
          <a:solidFill>
            <a:schemeClr val="tx1"/>
          </a:solidFill>
          <a:latin typeface="Arial Narrow" pitchFamily="34" charset="0"/>
        </a:defRPr>
      </a:lvl3pPr>
      <a:lvl4pPr algn="l" defTabSz="912813" rtl="0" fontAlgn="base">
        <a:spcBef>
          <a:spcPct val="0"/>
        </a:spcBef>
        <a:spcAft>
          <a:spcPct val="0"/>
        </a:spcAft>
        <a:defRPr sz="3500" b="1">
          <a:solidFill>
            <a:schemeClr val="tx1"/>
          </a:solidFill>
          <a:latin typeface="Arial Narrow" pitchFamily="34" charset="0"/>
        </a:defRPr>
      </a:lvl4pPr>
      <a:lvl5pPr algn="l" defTabSz="912813" rtl="0" fontAlgn="base">
        <a:spcBef>
          <a:spcPct val="0"/>
        </a:spcBef>
        <a:spcAft>
          <a:spcPct val="0"/>
        </a:spcAft>
        <a:defRPr sz="3500" b="1">
          <a:solidFill>
            <a:schemeClr val="tx1"/>
          </a:solidFill>
          <a:latin typeface="Arial Narrow" pitchFamily="34" charset="0"/>
        </a:defRPr>
      </a:lvl5pPr>
      <a:lvl6pPr marL="425389" algn="l" defTabSz="912813" rtl="0" fontAlgn="base">
        <a:spcBef>
          <a:spcPct val="0"/>
        </a:spcBef>
        <a:spcAft>
          <a:spcPct val="0"/>
        </a:spcAft>
        <a:defRPr sz="3500" b="1">
          <a:solidFill>
            <a:schemeClr val="tx1"/>
          </a:solidFill>
          <a:latin typeface="Arial Narrow" pitchFamily="34" charset="0"/>
        </a:defRPr>
      </a:lvl6pPr>
      <a:lvl7pPr marL="850777" algn="l" defTabSz="912813" rtl="0" fontAlgn="base">
        <a:spcBef>
          <a:spcPct val="0"/>
        </a:spcBef>
        <a:spcAft>
          <a:spcPct val="0"/>
        </a:spcAft>
        <a:defRPr sz="3500" b="1">
          <a:solidFill>
            <a:schemeClr val="tx1"/>
          </a:solidFill>
          <a:latin typeface="Arial Narrow" pitchFamily="34" charset="0"/>
        </a:defRPr>
      </a:lvl7pPr>
      <a:lvl8pPr marL="1276166" algn="l" defTabSz="912813" rtl="0" fontAlgn="base">
        <a:spcBef>
          <a:spcPct val="0"/>
        </a:spcBef>
        <a:spcAft>
          <a:spcPct val="0"/>
        </a:spcAft>
        <a:defRPr sz="3500" b="1">
          <a:solidFill>
            <a:schemeClr val="tx1"/>
          </a:solidFill>
          <a:latin typeface="Arial Narrow" pitchFamily="34" charset="0"/>
        </a:defRPr>
      </a:lvl8pPr>
      <a:lvl9pPr marL="1701554" algn="l" defTabSz="912813" rtl="0" fontAlgn="base">
        <a:spcBef>
          <a:spcPct val="0"/>
        </a:spcBef>
        <a:spcAft>
          <a:spcPct val="0"/>
        </a:spcAft>
        <a:defRPr sz="3500" b="1">
          <a:solidFill>
            <a:schemeClr val="tx1"/>
          </a:solidFill>
          <a:latin typeface="Arial Narrow" pitchFamily="34" charset="0"/>
        </a:defRPr>
      </a:lvl9pPr>
    </p:titleStyle>
    <p:bodyStyle>
      <a:lvl1pPr algn="l" defTabSz="912813" rtl="0" fontAlgn="base">
        <a:spcBef>
          <a:spcPct val="20000"/>
        </a:spcBef>
        <a:spcAft>
          <a:spcPct val="0"/>
        </a:spcAft>
        <a:buFont typeface="Arial" charset="0"/>
        <a:defRPr sz="2800" kern="1200">
          <a:solidFill>
            <a:schemeClr val="accent1"/>
          </a:solidFill>
          <a:latin typeface="+mn-lt"/>
          <a:ea typeface="+mn-ea"/>
          <a:cs typeface="+mn-cs"/>
        </a:defRPr>
      </a:lvl1pPr>
      <a:lvl2pPr marL="741476" indent="-285070" algn="l" defTabSz="912813" rtl="0" fontAlgn="base">
        <a:spcBef>
          <a:spcPct val="20000"/>
        </a:spcBef>
        <a:spcAft>
          <a:spcPct val="0"/>
        </a:spcAft>
        <a:buFont typeface="Arial" charset="0"/>
        <a:buChar char="–"/>
        <a:defRPr sz="2800" kern="1200">
          <a:solidFill>
            <a:schemeClr val="tx1"/>
          </a:solidFill>
          <a:latin typeface="+mn-lt"/>
          <a:ea typeface="+mn-ea"/>
          <a:cs typeface="+mn-cs"/>
        </a:defRPr>
      </a:lvl2pPr>
      <a:lvl3pPr marL="1141755" indent="-227465" algn="l" defTabSz="912813" rtl="0" fontAlgn="base">
        <a:spcBef>
          <a:spcPct val="20000"/>
        </a:spcBef>
        <a:spcAft>
          <a:spcPct val="0"/>
        </a:spcAft>
        <a:buFont typeface="Arial" charset="0"/>
        <a:buChar char="•"/>
        <a:defRPr sz="2400" kern="1200">
          <a:solidFill>
            <a:schemeClr val="tx1"/>
          </a:solidFill>
          <a:latin typeface="+mn-lt"/>
          <a:ea typeface="+mn-ea"/>
          <a:cs typeface="+mn-cs"/>
        </a:defRPr>
      </a:lvl3pPr>
      <a:lvl4pPr marL="1599639" indent="-227465" algn="l" defTabSz="912813" rtl="0" fontAlgn="base">
        <a:spcBef>
          <a:spcPct val="20000"/>
        </a:spcBef>
        <a:spcAft>
          <a:spcPct val="0"/>
        </a:spcAft>
        <a:buFont typeface="Arial" charset="0"/>
        <a:buChar char="–"/>
        <a:defRPr sz="2000" kern="1200">
          <a:solidFill>
            <a:schemeClr val="tx1"/>
          </a:solidFill>
          <a:latin typeface="+mn-lt"/>
          <a:ea typeface="+mn-ea"/>
          <a:cs typeface="+mn-cs"/>
        </a:defRPr>
      </a:lvl4pPr>
      <a:lvl5pPr marL="2056045" indent="-227465" algn="l" defTabSz="912813" rtl="0" fontAlgn="base">
        <a:spcBef>
          <a:spcPct val="20000"/>
        </a:spcBef>
        <a:spcAft>
          <a:spcPct val="0"/>
        </a:spcAft>
        <a:buFont typeface="Arial" charset="0"/>
        <a:buChar char="»"/>
        <a:defRPr sz="2000" kern="1200">
          <a:solidFill>
            <a:schemeClr val="tx1"/>
          </a:solidFill>
          <a:latin typeface="+mn-lt"/>
          <a:ea typeface="+mn-ea"/>
          <a:cs typeface="+mn-cs"/>
        </a:defRPr>
      </a:lvl5pPr>
      <a:lvl6pPr marL="2513748" indent="-228523"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93" indent="-228523"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839" indent="-228523"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83" indent="-228523" algn="l" defTabSz="9140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89" rtl="0" eaLnBrk="1" latinLnBrk="0" hangingPunct="1">
        <a:defRPr sz="1800" kern="1200">
          <a:solidFill>
            <a:schemeClr val="tx1"/>
          </a:solidFill>
          <a:latin typeface="+mn-lt"/>
          <a:ea typeface="+mn-ea"/>
          <a:cs typeface="+mn-cs"/>
        </a:defRPr>
      </a:lvl1pPr>
      <a:lvl2pPr marL="457045" algn="l" defTabSz="914089" rtl="0" eaLnBrk="1" latinLnBrk="0" hangingPunct="1">
        <a:defRPr sz="1800" kern="1200">
          <a:solidFill>
            <a:schemeClr val="tx1"/>
          </a:solidFill>
          <a:latin typeface="+mn-lt"/>
          <a:ea typeface="+mn-ea"/>
          <a:cs typeface="+mn-cs"/>
        </a:defRPr>
      </a:lvl2pPr>
      <a:lvl3pPr marL="914089" algn="l" defTabSz="914089" rtl="0" eaLnBrk="1" latinLnBrk="0" hangingPunct="1">
        <a:defRPr sz="1800" kern="1200">
          <a:solidFill>
            <a:schemeClr val="tx1"/>
          </a:solidFill>
          <a:latin typeface="+mn-lt"/>
          <a:ea typeface="+mn-ea"/>
          <a:cs typeface="+mn-cs"/>
        </a:defRPr>
      </a:lvl3pPr>
      <a:lvl4pPr marL="1371135" algn="l" defTabSz="914089" rtl="0" eaLnBrk="1" latinLnBrk="0" hangingPunct="1">
        <a:defRPr sz="1800" kern="1200">
          <a:solidFill>
            <a:schemeClr val="tx1"/>
          </a:solidFill>
          <a:latin typeface="+mn-lt"/>
          <a:ea typeface="+mn-ea"/>
          <a:cs typeface="+mn-cs"/>
        </a:defRPr>
      </a:lvl4pPr>
      <a:lvl5pPr marL="1828180" algn="l" defTabSz="914089" rtl="0" eaLnBrk="1" latinLnBrk="0" hangingPunct="1">
        <a:defRPr sz="1800" kern="1200">
          <a:solidFill>
            <a:schemeClr val="tx1"/>
          </a:solidFill>
          <a:latin typeface="+mn-lt"/>
          <a:ea typeface="+mn-ea"/>
          <a:cs typeface="+mn-cs"/>
        </a:defRPr>
      </a:lvl5pPr>
      <a:lvl6pPr marL="2285226" algn="l" defTabSz="914089" rtl="0" eaLnBrk="1" latinLnBrk="0" hangingPunct="1">
        <a:defRPr sz="1800" kern="1200">
          <a:solidFill>
            <a:schemeClr val="tx1"/>
          </a:solidFill>
          <a:latin typeface="+mn-lt"/>
          <a:ea typeface="+mn-ea"/>
          <a:cs typeface="+mn-cs"/>
        </a:defRPr>
      </a:lvl6pPr>
      <a:lvl7pPr marL="2742271" algn="l" defTabSz="914089" rtl="0" eaLnBrk="1" latinLnBrk="0" hangingPunct="1">
        <a:defRPr sz="1800" kern="1200">
          <a:solidFill>
            <a:schemeClr val="tx1"/>
          </a:solidFill>
          <a:latin typeface="+mn-lt"/>
          <a:ea typeface="+mn-ea"/>
          <a:cs typeface="+mn-cs"/>
        </a:defRPr>
      </a:lvl7pPr>
      <a:lvl8pPr marL="3199316" algn="l" defTabSz="914089" rtl="0" eaLnBrk="1" latinLnBrk="0" hangingPunct="1">
        <a:defRPr sz="1800" kern="1200">
          <a:solidFill>
            <a:schemeClr val="tx1"/>
          </a:solidFill>
          <a:latin typeface="+mn-lt"/>
          <a:ea typeface="+mn-ea"/>
          <a:cs typeface="+mn-cs"/>
        </a:defRPr>
      </a:lvl8pPr>
      <a:lvl9pPr marL="3656361" algn="l" defTabSz="9140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5.bin"/><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hyperlink" Target="http://www.xilinx.com/" TargetMode="External"/><Relationship Id="rId5" Type="http://schemas.openxmlformats.org/officeDocument/2006/relationships/image" Target="../media/image5.png"/><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Data" Target="../diagrams/data3.xml"/><Relationship Id="rId7" Type="http://schemas.openxmlformats.org/officeDocument/2006/relationships/diagramData" Target="../diagrams/data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diagramColors" Target="../diagrams/colors4.xml"/><Relationship Id="rId4" Type="http://schemas.openxmlformats.org/officeDocument/2006/relationships/diagramLayout" Target="../diagrams/layout3.xml"/><Relationship Id="rId9"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6.xml"/><Relationship Id="rId7" Type="http://schemas.openxmlformats.org/officeDocument/2006/relationships/oleObject" Target="../embeddings/oleObject2.bin"/><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z="3300" dirty="0" smtClean="0"/>
              <a:t>Lesson 1</a:t>
            </a:r>
            <a:br>
              <a:rPr lang="en-US" sz="3300" dirty="0" smtClean="0"/>
            </a:br>
            <a:r>
              <a:rPr lang="en-US" sz="3300" dirty="0" smtClean="0"/>
              <a:t>Introduction to </a:t>
            </a:r>
            <a:r>
              <a:rPr lang="en-US" sz="3300" dirty="0" err="1" smtClean="0"/>
              <a:t>LabVIEW</a:t>
            </a:r>
            <a:r>
              <a:rPr lang="en-US" sz="3300" dirty="0" smtClean="0"/>
              <a:t> FPGA</a:t>
            </a:r>
          </a:p>
        </p:txBody>
      </p:sp>
      <p:sp>
        <p:nvSpPr>
          <p:cNvPr id="27650" name="Rectangle 3"/>
          <p:cNvSpPr>
            <a:spLocks noGrp="1" noChangeArrowheads="1"/>
          </p:cNvSpPr>
          <p:nvPr>
            <p:ph idx="1"/>
          </p:nvPr>
        </p:nvSpPr>
        <p:spPr>
          <a:xfrm>
            <a:off x="533400" y="3352800"/>
            <a:ext cx="8229005" cy="2773285"/>
          </a:xfrm>
        </p:spPr>
        <p:txBody>
          <a:bodyPr/>
          <a:lstStyle/>
          <a:p>
            <a:pPr marL="610019" indent="-610019">
              <a:lnSpc>
                <a:spcPct val="90000"/>
              </a:lnSpc>
            </a:pPr>
            <a:r>
              <a:rPr lang="en-US" dirty="0" smtClean="0"/>
              <a:t>Introduction to FPGA Technology</a:t>
            </a:r>
          </a:p>
          <a:p>
            <a:pPr marL="610019" indent="-610019">
              <a:lnSpc>
                <a:spcPct val="90000"/>
              </a:lnSpc>
            </a:pPr>
            <a:r>
              <a:rPr lang="en-US" dirty="0" err="1" smtClean="0"/>
              <a:t>LabVIEW</a:t>
            </a:r>
            <a:r>
              <a:rPr lang="en-US" dirty="0" smtClean="0"/>
              <a:t> FPGA System Components</a:t>
            </a:r>
          </a:p>
          <a:p>
            <a:pPr marL="610019" indent="-610019">
              <a:lnSpc>
                <a:spcPct val="90000"/>
              </a:lnSpc>
            </a:pPr>
            <a:r>
              <a:rPr lang="en-US" dirty="0" err="1" smtClean="0"/>
              <a:t>LabVIEW</a:t>
            </a:r>
            <a:r>
              <a:rPr lang="en-US" dirty="0" smtClean="0"/>
              <a:t> FPGA Applications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rmAutofit/>
          </a:bodyPr>
          <a:lstStyle/>
          <a:p>
            <a:r>
              <a:rPr lang="en-US" dirty="0" smtClean="0"/>
              <a:t>Benefits of FPGA Logic in </a:t>
            </a:r>
            <a:r>
              <a:rPr lang="en-US" dirty="0" err="1" smtClean="0"/>
              <a:t>LabVIEW</a:t>
            </a:r>
            <a:endParaRPr lang="en-US" dirty="0" smtClean="0"/>
          </a:p>
        </p:txBody>
      </p:sp>
      <p:sp>
        <p:nvSpPr>
          <p:cNvPr id="16388" name="Rectangle 3"/>
          <p:cNvSpPr>
            <a:spLocks noGrp="1" noChangeArrowheads="1"/>
          </p:cNvSpPr>
          <p:nvPr>
            <p:ph idx="1"/>
          </p:nvPr>
        </p:nvSpPr>
        <p:spPr/>
        <p:txBody>
          <a:bodyPr>
            <a:normAutofit/>
          </a:bodyPr>
          <a:lstStyle/>
          <a:p>
            <a:pPr lvl="1"/>
            <a:r>
              <a:rPr lang="en-US" dirty="0" smtClean="0"/>
              <a:t>Multi-loop analog PID loop rates exceed 100 kHz on embedded RIO FPGA hardware</a:t>
            </a:r>
          </a:p>
          <a:p>
            <a:pPr lvl="1"/>
            <a:r>
              <a:rPr lang="en-US" dirty="0" smtClean="0"/>
              <a:t>Single-cycle Timed Loops execute at the rate of the selected FPGA clock</a:t>
            </a:r>
          </a:p>
          <a:p>
            <a:pPr lvl="1"/>
            <a:r>
              <a:rPr lang="en-US" dirty="0" smtClean="0"/>
              <a:t>Due to parallel processing ability, adding computation does not necessarily reduce the speed of the </a:t>
            </a:r>
            <a:r>
              <a:rPr lang="en-US" smtClean="0"/>
              <a:t>FPGA application</a:t>
            </a: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FPGA Logic with </a:t>
            </a:r>
            <a:r>
              <a:rPr lang="en-US" dirty="0" err="1" smtClean="0"/>
              <a:t>LabVIEW</a:t>
            </a:r>
            <a:r>
              <a:rPr lang="en-US" dirty="0" smtClean="0"/>
              <a:t> (continued)</a:t>
            </a:r>
            <a:endParaRPr lang="en-US" dirty="0"/>
          </a:p>
        </p:txBody>
      </p:sp>
      <p:sp>
        <p:nvSpPr>
          <p:cNvPr id="7" name="Content Placeholder 6"/>
          <p:cNvSpPr>
            <a:spLocks noGrp="1"/>
          </p:cNvSpPr>
          <p:nvPr>
            <p:ph sz="half" idx="1"/>
          </p:nvPr>
        </p:nvSpPr>
        <p:spPr>
          <a:xfrm>
            <a:off x="457200" y="1600201"/>
            <a:ext cx="4267199" cy="4525963"/>
          </a:xfrm>
        </p:spPr>
        <p:txBody>
          <a:bodyPr/>
          <a:lstStyle/>
          <a:p>
            <a:r>
              <a:rPr lang="en-US" dirty="0" smtClean="0"/>
              <a:t>True simultaneous parallel implementation of </a:t>
            </a:r>
            <a:br>
              <a:rPr lang="en-US" dirty="0" smtClean="0"/>
            </a:br>
            <a:r>
              <a:rPr lang="en-US" i="1" dirty="0" smtClean="0"/>
              <a:t>F = (A + B)C</a:t>
            </a:r>
            <a:r>
              <a:rPr lang="en-US" dirty="0" smtClean="0"/>
              <a:t> and </a:t>
            </a:r>
            <a:r>
              <a:rPr lang="en-US" i="1" dirty="0" smtClean="0"/>
              <a:t>Z = X + Y + M </a:t>
            </a:r>
            <a:br>
              <a:rPr lang="en-US" i="1" dirty="0" smtClean="0"/>
            </a:br>
            <a:r>
              <a:rPr lang="en-US" dirty="0" smtClean="0"/>
              <a:t>in separate gates on an FPGA</a:t>
            </a:r>
          </a:p>
          <a:p>
            <a:endParaRPr lang="en-US" dirty="0"/>
          </a:p>
        </p:txBody>
      </p:sp>
      <p:pic>
        <p:nvPicPr>
          <p:cNvPr id="9" name="Picture 4"/>
          <p:cNvPicPr>
            <a:picLocks noGrp="1" noChangeAspect="1" noChangeArrowheads="1"/>
          </p:cNvPicPr>
          <p:nvPr>
            <p:ph sz="half" idx="2"/>
          </p:nvPr>
        </p:nvPicPr>
        <p:blipFill>
          <a:blip r:embed="rId3"/>
          <a:stretch>
            <a:fillRect/>
          </a:stretch>
        </p:blipFill>
        <p:spPr bwMode="auto">
          <a:xfrm>
            <a:off x="4722067" y="1600200"/>
            <a:ext cx="4421933" cy="3895332"/>
          </a:xfrm>
          <a:prstGeom prst="rect">
            <a:avLst/>
          </a:prstGeom>
          <a:noFill/>
          <a:ln w="9525" algn="ctr">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smtClean="0"/>
              <a:t>Intelligent DAQ</a:t>
            </a:r>
          </a:p>
        </p:txBody>
      </p:sp>
      <p:sp>
        <p:nvSpPr>
          <p:cNvPr id="30" name="Content Placeholder 29"/>
          <p:cNvSpPr>
            <a:spLocks noGrp="1"/>
          </p:cNvSpPr>
          <p:nvPr>
            <p:ph idx="1"/>
          </p:nvPr>
        </p:nvSpPr>
        <p:spPr/>
        <p:txBody>
          <a:bodyPr rtlCol="0">
            <a:normAutofit/>
          </a:bodyPr>
          <a:lstStyle/>
          <a:p>
            <a:pPr marL="233343" lvl="1" indent="-233343" defTabSz="914322" fontAlgn="auto">
              <a:spcAft>
                <a:spcPts val="0"/>
              </a:spcAft>
              <a:buNone/>
              <a:defRPr/>
            </a:pPr>
            <a:r>
              <a:rPr lang="en-US" dirty="0" smtClean="0"/>
              <a:t>Possible Intelligent applications</a:t>
            </a:r>
          </a:p>
          <a:p>
            <a:pPr marL="233343" lvl="1" indent="-233343" defTabSz="914322" fontAlgn="auto">
              <a:spcAft>
                <a:spcPts val="0"/>
              </a:spcAft>
              <a:buFont typeface="Arial" pitchFamily="34" charset="0"/>
              <a:buChar char="•"/>
              <a:defRPr/>
            </a:pPr>
            <a:r>
              <a:rPr lang="en-US" sz="2200" dirty="0" smtClean="0"/>
              <a:t>Built-in IP Processing Blocks</a:t>
            </a:r>
          </a:p>
          <a:p>
            <a:pPr marL="233343" lvl="1" indent="-233343" defTabSz="914322" fontAlgn="auto">
              <a:spcAft>
                <a:spcPts val="0"/>
              </a:spcAft>
              <a:buFont typeface="Arial" pitchFamily="34" charset="0"/>
              <a:buChar char="•"/>
              <a:defRPr/>
            </a:pPr>
            <a:r>
              <a:rPr lang="en-US" sz="2200" dirty="0" smtClean="0"/>
              <a:t>Custom Timing and Synchronization</a:t>
            </a:r>
          </a:p>
          <a:p>
            <a:pPr marL="233343" lvl="1" indent="-233343" defTabSz="914322" fontAlgn="auto">
              <a:spcAft>
                <a:spcPts val="0"/>
              </a:spcAft>
              <a:buFont typeface="Arial" pitchFamily="34" charset="0"/>
              <a:buChar char="•"/>
              <a:defRPr/>
            </a:pPr>
            <a:r>
              <a:rPr lang="en-US" sz="2200" dirty="0" smtClean="0"/>
              <a:t>Custom Clocks</a:t>
            </a:r>
          </a:p>
          <a:p>
            <a:pPr marL="233343" lvl="1" indent="-233343" defTabSz="914322" fontAlgn="auto">
              <a:spcAft>
                <a:spcPts val="0"/>
              </a:spcAft>
              <a:buFont typeface="Arial" pitchFamily="34" charset="0"/>
              <a:buChar char="•"/>
              <a:defRPr/>
            </a:pPr>
            <a:r>
              <a:rPr lang="en-US" sz="2200" dirty="0" smtClean="0"/>
              <a:t>Pulse-Width Modulation</a:t>
            </a:r>
          </a:p>
          <a:p>
            <a:pPr marL="233343" lvl="1" indent="-233343" defTabSz="914322" fontAlgn="auto">
              <a:spcAft>
                <a:spcPts val="0"/>
              </a:spcAft>
              <a:buFont typeface="Arial" pitchFamily="34" charset="0"/>
              <a:buChar char="•"/>
              <a:defRPr/>
            </a:pPr>
            <a:r>
              <a:rPr lang="en-US" sz="2200" dirty="0" smtClean="0"/>
              <a:t>Custom Counters</a:t>
            </a:r>
          </a:p>
          <a:p>
            <a:pPr marL="233343" lvl="1" indent="-233343" defTabSz="914322" fontAlgn="auto">
              <a:spcAft>
                <a:spcPts val="0"/>
              </a:spcAft>
              <a:buFont typeface="Arial" pitchFamily="34" charset="0"/>
              <a:buChar char="•"/>
              <a:defRPr/>
            </a:pPr>
            <a:r>
              <a:rPr lang="en-US" sz="2200" dirty="0" smtClean="0"/>
              <a:t>Custom Analog Triggering</a:t>
            </a:r>
          </a:p>
          <a:p>
            <a:pPr marL="233343" lvl="1" indent="-233343" defTabSz="914322" fontAlgn="auto">
              <a:spcAft>
                <a:spcPts val="0"/>
              </a:spcAft>
              <a:buFont typeface="Arial" pitchFamily="34" charset="0"/>
              <a:buChar char="•"/>
              <a:defRPr/>
            </a:pPr>
            <a:r>
              <a:rPr lang="en-US" sz="2200" dirty="0" smtClean="0"/>
              <a:t>Multiple Scan Rates</a:t>
            </a:r>
          </a:p>
          <a:p>
            <a:pPr marL="233343" lvl="1" indent="-233343" defTabSz="914322" fontAlgn="auto">
              <a:spcAft>
                <a:spcPts val="0"/>
              </a:spcAft>
              <a:buFont typeface="Arial" pitchFamily="34" charset="0"/>
              <a:buChar char="•"/>
              <a:defRPr/>
            </a:pPr>
            <a:r>
              <a:rPr lang="en-US" sz="2200" dirty="0" smtClean="0"/>
              <a:t>Custom Analog I/O</a:t>
            </a:r>
            <a:endParaRPr lang="en-US" sz="2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smtClean="0"/>
              <a:t>Digital Communication Protocols</a:t>
            </a:r>
          </a:p>
        </p:txBody>
      </p:sp>
      <p:sp>
        <p:nvSpPr>
          <p:cNvPr id="50178" name="Content Placeholder 148"/>
          <p:cNvSpPr>
            <a:spLocks noGrp="1"/>
          </p:cNvSpPr>
          <p:nvPr>
            <p:ph sz="half" idx="1"/>
          </p:nvPr>
        </p:nvSpPr>
        <p:spPr>
          <a:xfrm>
            <a:off x="457499" y="1600590"/>
            <a:ext cx="4038501" cy="4525755"/>
          </a:xfrm>
        </p:spPr>
        <p:txBody>
          <a:bodyPr/>
          <a:lstStyle/>
          <a:p>
            <a:pPr lvl="1"/>
            <a:r>
              <a:rPr lang="en-US" dirty="0" smtClean="0"/>
              <a:t>FPGA can create/read almost any communication protocol</a:t>
            </a:r>
          </a:p>
          <a:p>
            <a:pPr lvl="1"/>
            <a:r>
              <a:rPr lang="en-US" dirty="0" smtClean="0"/>
              <a:t>Many protocols already created by other developers</a:t>
            </a:r>
          </a:p>
          <a:p>
            <a:pPr lvl="1"/>
            <a:r>
              <a:rPr lang="en-US" dirty="0" smtClean="0"/>
              <a:t>Refer to ni.com/</a:t>
            </a:r>
            <a:r>
              <a:rPr lang="en-US" dirty="0" err="1" smtClean="0"/>
              <a:t>ipnet</a:t>
            </a:r>
            <a:r>
              <a:rPr lang="en-US" dirty="0" smtClean="0"/>
              <a:t> to find code</a:t>
            </a:r>
          </a:p>
        </p:txBody>
      </p:sp>
      <p:pic>
        <p:nvPicPr>
          <p:cNvPr id="50179" name="Picture 148"/>
          <p:cNvPicPr>
            <a:picLocks noGrp="1" noChangeAspect="1" noChangeArrowheads="1"/>
          </p:cNvPicPr>
          <p:nvPr>
            <p:ph sz="half" idx="2"/>
          </p:nvPr>
        </p:nvPicPr>
        <p:blipFill>
          <a:blip r:embed="rId3"/>
          <a:srcRect/>
          <a:stretch>
            <a:fillRect/>
          </a:stretch>
        </p:blipFill>
        <p:spPr>
          <a:xfrm>
            <a:off x="2426081" y="3919692"/>
            <a:ext cx="6041359" cy="2227098"/>
          </a:xfrm>
        </p:spPr>
      </p:pic>
      <p:grpSp>
        <p:nvGrpSpPr>
          <p:cNvPr id="50180" name="Group 3"/>
          <p:cNvGrpSpPr>
            <a:grpSpLocks/>
          </p:cNvGrpSpPr>
          <p:nvPr/>
        </p:nvGrpSpPr>
        <p:grpSpPr bwMode="auto">
          <a:xfrm>
            <a:off x="5144246" y="1466234"/>
            <a:ext cx="3276998" cy="2294276"/>
            <a:chOff x="432" y="1008"/>
            <a:chExt cx="2064" cy="1445"/>
          </a:xfrm>
        </p:grpSpPr>
        <p:grpSp>
          <p:nvGrpSpPr>
            <p:cNvPr id="50181" name="Group 4"/>
            <p:cNvGrpSpPr>
              <a:grpSpLocks/>
            </p:cNvGrpSpPr>
            <p:nvPr/>
          </p:nvGrpSpPr>
          <p:grpSpPr bwMode="auto">
            <a:xfrm>
              <a:off x="535" y="1180"/>
              <a:ext cx="1858" cy="1207"/>
              <a:chOff x="2880" y="1248"/>
              <a:chExt cx="2688" cy="1747"/>
            </a:xfrm>
          </p:grpSpPr>
          <p:grpSp>
            <p:nvGrpSpPr>
              <p:cNvPr id="50186" name="Group 5"/>
              <p:cNvGrpSpPr>
                <a:grpSpLocks/>
              </p:cNvGrpSpPr>
              <p:nvPr/>
            </p:nvGrpSpPr>
            <p:grpSpPr bwMode="auto">
              <a:xfrm>
                <a:off x="2880" y="1248"/>
                <a:ext cx="2640" cy="336"/>
                <a:chOff x="336" y="1238"/>
                <a:chExt cx="5184" cy="250"/>
              </a:xfrm>
            </p:grpSpPr>
            <p:sp>
              <p:nvSpPr>
                <p:cNvPr id="50320" name="Line 6"/>
                <p:cNvSpPr>
                  <a:spLocks noChangeShapeType="1"/>
                </p:cNvSpPr>
                <p:nvPr/>
              </p:nvSpPr>
              <p:spPr bwMode="auto">
                <a:xfrm>
                  <a:off x="576" y="1238"/>
                  <a:ext cx="48" cy="250"/>
                </a:xfrm>
                <a:prstGeom prst="line">
                  <a:avLst/>
                </a:prstGeom>
                <a:noFill/>
                <a:ln w="9525">
                  <a:solidFill>
                    <a:schemeClr val="tx1"/>
                  </a:solidFill>
                  <a:round/>
                  <a:headEnd/>
                  <a:tailEnd/>
                </a:ln>
              </p:spPr>
              <p:txBody>
                <a:bodyPr/>
                <a:lstStyle/>
                <a:p>
                  <a:endParaRPr lang="en-US"/>
                </a:p>
              </p:txBody>
            </p:sp>
            <p:sp>
              <p:nvSpPr>
                <p:cNvPr id="50321" name="Line 7"/>
                <p:cNvSpPr>
                  <a:spLocks noChangeShapeType="1"/>
                </p:cNvSpPr>
                <p:nvPr/>
              </p:nvSpPr>
              <p:spPr bwMode="auto">
                <a:xfrm flipH="1">
                  <a:off x="5232" y="1238"/>
                  <a:ext cx="48" cy="250"/>
                </a:xfrm>
                <a:prstGeom prst="line">
                  <a:avLst/>
                </a:prstGeom>
                <a:noFill/>
                <a:ln w="9525">
                  <a:solidFill>
                    <a:schemeClr val="tx1"/>
                  </a:solidFill>
                  <a:round/>
                  <a:headEnd/>
                  <a:tailEnd/>
                </a:ln>
              </p:spPr>
              <p:txBody>
                <a:bodyPr/>
                <a:lstStyle/>
                <a:p>
                  <a:endParaRPr lang="en-US"/>
                </a:p>
              </p:txBody>
            </p:sp>
            <p:sp>
              <p:nvSpPr>
                <p:cNvPr id="50322" name="Line 8"/>
                <p:cNvSpPr>
                  <a:spLocks noChangeShapeType="1"/>
                </p:cNvSpPr>
                <p:nvPr/>
              </p:nvSpPr>
              <p:spPr bwMode="auto">
                <a:xfrm flipH="1">
                  <a:off x="336" y="1238"/>
                  <a:ext cx="240" cy="2"/>
                </a:xfrm>
                <a:prstGeom prst="line">
                  <a:avLst/>
                </a:prstGeom>
                <a:noFill/>
                <a:ln w="9525">
                  <a:solidFill>
                    <a:schemeClr val="tx1"/>
                  </a:solidFill>
                  <a:round/>
                  <a:headEnd/>
                  <a:tailEnd/>
                </a:ln>
              </p:spPr>
              <p:txBody>
                <a:bodyPr/>
                <a:lstStyle/>
                <a:p>
                  <a:endParaRPr lang="en-US"/>
                </a:p>
              </p:txBody>
            </p:sp>
            <p:sp>
              <p:nvSpPr>
                <p:cNvPr id="50323" name="Line 9"/>
                <p:cNvSpPr>
                  <a:spLocks noChangeShapeType="1"/>
                </p:cNvSpPr>
                <p:nvPr/>
              </p:nvSpPr>
              <p:spPr bwMode="auto">
                <a:xfrm flipH="1">
                  <a:off x="624" y="1486"/>
                  <a:ext cx="4608" cy="2"/>
                </a:xfrm>
                <a:prstGeom prst="line">
                  <a:avLst/>
                </a:prstGeom>
                <a:noFill/>
                <a:ln w="9525">
                  <a:solidFill>
                    <a:schemeClr val="tx1"/>
                  </a:solidFill>
                  <a:round/>
                  <a:headEnd/>
                  <a:tailEnd/>
                </a:ln>
              </p:spPr>
              <p:txBody>
                <a:bodyPr/>
                <a:lstStyle/>
                <a:p>
                  <a:endParaRPr lang="en-US"/>
                </a:p>
              </p:txBody>
            </p:sp>
            <p:sp>
              <p:nvSpPr>
                <p:cNvPr id="50324" name="Line 10"/>
                <p:cNvSpPr>
                  <a:spLocks noChangeShapeType="1"/>
                </p:cNvSpPr>
                <p:nvPr/>
              </p:nvSpPr>
              <p:spPr bwMode="auto">
                <a:xfrm flipH="1">
                  <a:off x="5280" y="1238"/>
                  <a:ext cx="240" cy="2"/>
                </a:xfrm>
                <a:prstGeom prst="line">
                  <a:avLst/>
                </a:prstGeom>
                <a:noFill/>
                <a:ln w="9525">
                  <a:solidFill>
                    <a:schemeClr val="tx1"/>
                  </a:solidFill>
                  <a:round/>
                  <a:headEnd/>
                  <a:tailEnd/>
                </a:ln>
              </p:spPr>
              <p:txBody>
                <a:bodyPr/>
                <a:lstStyle/>
                <a:p>
                  <a:endParaRPr lang="en-US"/>
                </a:p>
              </p:txBody>
            </p:sp>
          </p:grpSp>
          <p:grpSp>
            <p:nvGrpSpPr>
              <p:cNvPr id="50187" name="Group 11"/>
              <p:cNvGrpSpPr>
                <a:grpSpLocks/>
              </p:cNvGrpSpPr>
              <p:nvPr/>
            </p:nvGrpSpPr>
            <p:grpSpPr bwMode="auto">
              <a:xfrm>
                <a:off x="2880" y="1968"/>
                <a:ext cx="2640" cy="288"/>
                <a:chOff x="384" y="1920"/>
                <a:chExt cx="5184" cy="144"/>
              </a:xfrm>
            </p:grpSpPr>
            <p:grpSp>
              <p:nvGrpSpPr>
                <p:cNvPr id="50230" name="Group 12"/>
                <p:cNvGrpSpPr>
                  <a:grpSpLocks/>
                </p:cNvGrpSpPr>
                <p:nvPr/>
              </p:nvGrpSpPr>
              <p:grpSpPr bwMode="auto">
                <a:xfrm>
                  <a:off x="384" y="1920"/>
                  <a:ext cx="288" cy="144"/>
                  <a:chOff x="432" y="3456"/>
                  <a:chExt cx="288" cy="144"/>
                </a:xfrm>
              </p:grpSpPr>
              <p:sp>
                <p:nvSpPr>
                  <p:cNvPr id="50316" name="Line 1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317" name="Line 1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318" name="Line 1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319" name="Line 1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1" name="Group 17"/>
                <p:cNvGrpSpPr>
                  <a:grpSpLocks/>
                </p:cNvGrpSpPr>
                <p:nvPr/>
              </p:nvGrpSpPr>
              <p:grpSpPr bwMode="auto">
                <a:xfrm>
                  <a:off x="672" y="1920"/>
                  <a:ext cx="288" cy="144"/>
                  <a:chOff x="432" y="3456"/>
                  <a:chExt cx="288" cy="144"/>
                </a:xfrm>
              </p:grpSpPr>
              <p:sp>
                <p:nvSpPr>
                  <p:cNvPr id="50312" name="Line 1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313" name="Line 1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314" name="Line 2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315" name="Line 2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2" name="Group 22"/>
                <p:cNvGrpSpPr>
                  <a:grpSpLocks/>
                </p:cNvGrpSpPr>
                <p:nvPr/>
              </p:nvGrpSpPr>
              <p:grpSpPr bwMode="auto">
                <a:xfrm>
                  <a:off x="960" y="1920"/>
                  <a:ext cx="288" cy="144"/>
                  <a:chOff x="432" y="3456"/>
                  <a:chExt cx="288" cy="144"/>
                </a:xfrm>
              </p:grpSpPr>
              <p:sp>
                <p:nvSpPr>
                  <p:cNvPr id="50308" name="Line 2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309" name="Line 2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310" name="Line 2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311" name="Line 2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3" name="Group 27"/>
                <p:cNvGrpSpPr>
                  <a:grpSpLocks/>
                </p:cNvGrpSpPr>
                <p:nvPr/>
              </p:nvGrpSpPr>
              <p:grpSpPr bwMode="auto">
                <a:xfrm>
                  <a:off x="1248" y="1920"/>
                  <a:ext cx="288" cy="144"/>
                  <a:chOff x="432" y="3456"/>
                  <a:chExt cx="288" cy="144"/>
                </a:xfrm>
              </p:grpSpPr>
              <p:sp>
                <p:nvSpPr>
                  <p:cNvPr id="50304" name="Line 2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305" name="Line 2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306" name="Line 3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307" name="Line 3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4" name="Group 32"/>
                <p:cNvGrpSpPr>
                  <a:grpSpLocks/>
                </p:cNvGrpSpPr>
                <p:nvPr/>
              </p:nvGrpSpPr>
              <p:grpSpPr bwMode="auto">
                <a:xfrm>
                  <a:off x="1536" y="1920"/>
                  <a:ext cx="288" cy="144"/>
                  <a:chOff x="432" y="3456"/>
                  <a:chExt cx="288" cy="144"/>
                </a:xfrm>
              </p:grpSpPr>
              <p:sp>
                <p:nvSpPr>
                  <p:cNvPr id="50300" name="Line 3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301" name="Line 3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302" name="Line 3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303" name="Line 3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5" name="Group 37"/>
                <p:cNvGrpSpPr>
                  <a:grpSpLocks/>
                </p:cNvGrpSpPr>
                <p:nvPr/>
              </p:nvGrpSpPr>
              <p:grpSpPr bwMode="auto">
                <a:xfrm>
                  <a:off x="1824" y="1920"/>
                  <a:ext cx="288" cy="144"/>
                  <a:chOff x="432" y="3456"/>
                  <a:chExt cx="288" cy="144"/>
                </a:xfrm>
              </p:grpSpPr>
              <p:sp>
                <p:nvSpPr>
                  <p:cNvPr id="50296" name="Line 3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97" name="Line 3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98" name="Line 4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99" name="Line 4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6" name="Group 42"/>
                <p:cNvGrpSpPr>
                  <a:grpSpLocks/>
                </p:cNvGrpSpPr>
                <p:nvPr/>
              </p:nvGrpSpPr>
              <p:grpSpPr bwMode="auto">
                <a:xfrm>
                  <a:off x="2112" y="1920"/>
                  <a:ext cx="288" cy="144"/>
                  <a:chOff x="432" y="3456"/>
                  <a:chExt cx="288" cy="144"/>
                </a:xfrm>
              </p:grpSpPr>
              <p:sp>
                <p:nvSpPr>
                  <p:cNvPr id="50292" name="Line 4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93" name="Line 4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94" name="Line 4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95" name="Line 4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7" name="Group 47"/>
                <p:cNvGrpSpPr>
                  <a:grpSpLocks/>
                </p:cNvGrpSpPr>
                <p:nvPr/>
              </p:nvGrpSpPr>
              <p:grpSpPr bwMode="auto">
                <a:xfrm>
                  <a:off x="2400" y="1920"/>
                  <a:ext cx="288" cy="144"/>
                  <a:chOff x="432" y="3456"/>
                  <a:chExt cx="288" cy="144"/>
                </a:xfrm>
              </p:grpSpPr>
              <p:sp>
                <p:nvSpPr>
                  <p:cNvPr id="50288" name="Line 4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89" name="Line 4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90" name="Line 5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91" name="Line 5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8" name="Group 52"/>
                <p:cNvGrpSpPr>
                  <a:grpSpLocks/>
                </p:cNvGrpSpPr>
                <p:nvPr/>
              </p:nvGrpSpPr>
              <p:grpSpPr bwMode="auto">
                <a:xfrm>
                  <a:off x="2688" y="1920"/>
                  <a:ext cx="288" cy="144"/>
                  <a:chOff x="432" y="3456"/>
                  <a:chExt cx="288" cy="144"/>
                </a:xfrm>
              </p:grpSpPr>
              <p:sp>
                <p:nvSpPr>
                  <p:cNvPr id="50284" name="Line 5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85" name="Line 5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86" name="Line 5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87" name="Line 5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39" name="Group 57"/>
                <p:cNvGrpSpPr>
                  <a:grpSpLocks/>
                </p:cNvGrpSpPr>
                <p:nvPr/>
              </p:nvGrpSpPr>
              <p:grpSpPr bwMode="auto">
                <a:xfrm>
                  <a:off x="2976" y="1920"/>
                  <a:ext cx="288" cy="144"/>
                  <a:chOff x="432" y="3456"/>
                  <a:chExt cx="288" cy="144"/>
                </a:xfrm>
              </p:grpSpPr>
              <p:sp>
                <p:nvSpPr>
                  <p:cNvPr id="50280" name="Line 5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81" name="Line 5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82" name="Line 6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83" name="Line 6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0" name="Group 62"/>
                <p:cNvGrpSpPr>
                  <a:grpSpLocks/>
                </p:cNvGrpSpPr>
                <p:nvPr/>
              </p:nvGrpSpPr>
              <p:grpSpPr bwMode="auto">
                <a:xfrm>
                  <a:off x="3264" y="1920"/>
                  <a:ext cx="288" cy="144"/>
                  <a:chOff x="432" y="3456"/>
                  <a:chExt cx="288" cy="144"/>
                </a:xfrm>
              </p:grpSpPr>
              <p:sp>
                <p:nvSpPr>
                  <p:cNvPr id="50276" name="Line 6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77" name="Line 6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78" name="Line 6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79" name="Line 6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1" name="Group 67"/>
                <p:cNvGrpSpPr>
                  <a:grpSpLocks/>
                </p:cNvGrpSpPr>
                <p:nvPr/>
              </p:nvGrpSpPr>
              <p:grpSpPr bwMode="auto">
                <a:xfrm>
                  <a:off x="3552" y="1920"/>
                  <a:ext cx="288" cy="144"/>
                  <a:chOff x="432" y="3456"/>
                  <a:chExt cx="288" cy="144"/>
                </a:xfrm>
              </p:grpSpPr>
              <p:sp>
                <p:nvSpPr>
                  <p:cNvPr id="50272" name="Line 6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73" name="Line 6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74" name="Line 7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75" name="Line 7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2" name="Group 72"/>
                <p:cNvGrpSpPr>
                  <a:grpSpLocks/>
                </p:cNvGrpSpPr>
                <p:nvPr/>
              </p:nvGrpSpPr>
              <p:grpSpPr bwMode="auto">
                <a:xfrm>
                  <a:off x="3840" y="1920"/>
                  <a:ext cx="288" cy="144"/>
                  <a:chOff x="432" y="3456"/>
                  <a:chExt cx="288" cy="144"/>
                </a:xfrm>
              </p:grpSpPr>
              <p:sp>
                <p:nvSpPr>
                  <p:cNvPr id="50268" name="Line 7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69" name="Line 7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70" name="Line 7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71" name="Line 7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3" name="Group 77"/>
                <p:cNvGrpSpPr>
                  <a:grpSpLocks/>
                </p:cNvGrpSpPr>
                <p:nvPr/>
              </p:nvGrpSpPr>
              <p:grpSpPr bwMode="auto">
                <a:xfrm>
                  <a:off x="4128" y="1920"/>
                  <a:ext cx="288" cy="144"/>
                  <a:chOff x="432" y="3456"/>
                  <a:chExt cx="288" cy="144"/>
                </a:xfrm>
              </p:grpSpPr>
              <p:sp>
                <p:nvSpPr>
                  <p:cNvPr id="50264" name="Line 7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65" name="Line 7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66" name="Line 8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67" name="Line 8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4" name="Group 82"/>
                <p:cNvGrpSpPr>
                  <a:grpSpLocks/>
                </p:cNvGrpSpPr>
                <p:nvPr/>
              </p:nvGrpSpPr>
              <p:grpSpPr bwMode="auto">
                <a:xfrm>
                  <a:off x="4416" y="1920"/>
                  <a:ext cx="288" cy="144"/>
                  <a:chOff x="432" y="3456"/>
                  <a:chExt cx="288" cy="144"/>
                </a:xfrm>
              </p:grpSpPr>
              <p:sp>
                <p:nvSpPr>
                  <p:cNvPr id="50260" name="Line 8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61" name="Line 8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62" name="Line 8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63" name="Line 8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5" name="Group 87"/>
                <p:cNvGrpSpPr>
                  <a:grpSpLocks/>
                </p:cNvGrpSpPr>
                <p:nvPr/>
              </p:nvGrpSpPr>
              <p:grpSpPr bwMode="auto">
                <a:xfrm>
                  <a:off x="4704" y="1920"/>
                  <a:ext cx="288" cy="144"/>
                  <a:chOff x="432" y="3456"/>
                  <a:chExt cx="288" cy="144"/>
                </a:xfrm>
              </p:grpSpPr>
              <p:sp>
                <p:nvSpPr>
                  <p:cNvPr id="50256" name="Line 8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57" name="Line 8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58" name="Line 9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59" name="Line 9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6" name="Group 92"/>
                <p:cNvGrpSpPr>
                  <a:grpSpLocks/>
                </p:cNvGrpSpPr>
                <p:nvPr/>
              </p:nvGrpSpPr>
              <p:grpSpPr bwMode="auto">
                <a:xfrm>
                  <a:off x="4992" y="1920"/>
                  <a:ext cx="288" cy="144"/>
                  <a:chOff x="432" y="3456"/>
                  <a:chExt cx="288" cy="144"/>
                </a:xfrm>
              </p:grpSpPr>
              <p:sp>
                <p:nvSpPr>
                  <p:cNvPr id="50252" name="Line 93"/>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53" name="Line 94"/>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54" name="Line 95"/>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55" name="Line 96"/>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nvGrpSpPr>
                <p:cNvPr id="50247" name="Group 97"/>
                <p:cNvGrpSpPr>
                  <a:grpSpLocks/>
                </p:cNvGrpSpPr>
                <p:nvPr/>
              </p:nvGrpSpPr>
              <p:grpSpPr bwMode="auto">
                <a:xfrm>
                  <a:off x="5280" y="1920"/>
                  <a:ext cx="288" cy="144"/>
                  <a:chOff x="432" y="3456"/>
                  <a:chExt cx="288" cy="144"/>
                </a:xfrm>
              </p:grpSpPr>
              <p:sp>
                <p:nvSpPr>
                  <p:cNvPr id="50248" name="Line 98"/>
                  <p:cNvSpPr>
                    <a:spLocks noChangeShapeType="1"/>
                  </p:cNvSpPr>
                  <p:nvPr/>
                </p:nvSpPr>
                <p:spPr bwMode="auto">
                  <a:xfrm flipH="1">
                    <a:off x="432" y="3600"/>
                    <a:ext cx="96" cy="0"/>
                  </a:xfrm>
                  <a:prstGeom prst="line">
                    <a:avLst/>
                  </a:prstGeom>
                  <a:noFill/>
                  <a:ln w="9525">
                    <a:solidFill>
                      <a:schemeClr val="tx1"/>
                    </a:solidFill>
                    <a:round/>
                    <a:headEnd/>
                    <a:tailEnd/>
                  </a:ln>
                </p:spPr>
                <p:txBody>
                  <a:bodyPr/>
                  <a:lstStyle/>
                  <a:p>
                    <a:endParaRPr lang="en-US"/>
                  </a:p>
                </p:txBody>
              </p:sp>
              <p:sp>
                <p:nvSpPr>
                  <p:cNvPr id="50249" name="Line 99"/>
                  <p:cNvSpPr>
                    <a:spLocks noChangeShapeType="1"/>
                  </p:cNvSpPr>
                  <p:nvPr/>
                </p:nvSpPr>
                <p:spPr bwMode="auto">
                  <a:xfrm flipH="1">
                    <a:off x="528" y="3456"/>
                    <a:ext cx="48" cy="144"/>
                  </a:xfrm>
                  <a:prstGeom prst="line">
                    <a:avLst/>
                  </a:prstGeom>
                  <a:noFill/>
                  <a:ln w="9525">
                    <a:solidFill>
                      <a:schemeClr val="tx1"/>
                    </a:solidFill>
                    <a:round/>
                    <a:headEnd/>
                    <a:tailEnd/>
                  </a:ln>
                </p:spPr>
                <p:txBody>
                  <a:bodyPr/>
                  <a:lstStyle/>
                  <a:p>
                    <a:endParaRPr lang="en-US"/>
                  </a:p>
                </p:txBody>
              </p:sp>
              <p:sp>
                <p:nvSpPr>
                  <p:cNvPr id="50250" name="Line 100"/>
                  <p:cNvSpPr>
                    <a:spLocks noChangeShapeType="1"/>
                  </p:cNvSpPr>
                  <p:nvPr/>
                </p:nvSpPr>
                <p:spPr bwMode="auto">
                  <a:xfrm>
                    <a:off x="672" y="3456"/>
                    <a:ext cx="48" cy="144"/>
                  </a:xfrm>
                  <a:prstGeom prst="line">
                    <a:avLst/>
                  </a:prstGeom>
                  <a:noFill/>
                  <a:ln w="9525">
                    <a:solidFill>
                      <a:schemeClr val="tx1"/>
                    </a:solidFill>
                    <a:round/>
                    <a:headEnd/>
                    <a:tailEnd/>
                  </a:ln>
                </p:spPr>
                <p:txBody>
                  <a:bodyPr/>
                  <a:lstStyle/>
                  <a:p>
                    <a:endParaRPr lang="en-US"/>
                  </a:p>
                </p:txBody>
              </p:sp>
              <p:sp>
                <p:nvSpPr>
                  <p:cNvPr id="50251" name="Line 101"/>
                  <p:cNvSpPr>
                    <a:spLocks noChangeShapeType="1"/>
                  </p:cNvSpPr>
                  <p:nvPr/>
                </p:nvSpPr>
                <p:spPr bwMode="auto">
                  <a:xfrm flipH="1">
                    <a:off x="576" y="3456"/>
                    <a:ext cx="96" cy="0"/>
                  </a:xfrm>
                  <a:prstGeom prst="line">
                    <a:avLst/>
                  </a:prstGeom>
                  <a:noFill/>
                  <a:ln w="9525">
                    <a:solidFill>
                      <a:schemeClr val="tx1"/>
                    </a:solidFill>
                    <a:round/>
                    <a:headEnd/>
                    <a:tailEnd/>
                  </a:ln>
                </p:spPr>
                <p:txBody>
                  <a:bodyPr/>
                  <a:lstStyle/>
                  <a:p>
                    <a:endParaRPr lang="en-US"/>
                  </a:p>
                </p:txBody>
              </p:sp>
            </p:grpSp>
          </p:grpSp>
          <p:grpSp>
            <p:nvGrpSpPr>
              <p:cNvPr id="50188" name="Group 102"/>
              <p:cNvGrpSpPr>
                <a:grpSpLocks/>
              </p:cNvGrpSpPr>
              <p:nvPr/>
            </p:nvGrpSpPr>
            <p:grpSpPr bwMode="auto">
              <a:xfrm>
                <a:off x="2880" y="2736"/>
                <a:ext cx="2688" cy="259"/>
                <a:chOff x="336" y="2707"/>
                <a:chExt cx="5232" cy="289"/>
              </a:xfrm>
            </p:grpSpPr>
            <p:sp>
              <p:nvSpPr>
                <p:cNvPr id="50189" name="Line 103"/>
                <p:cNvSpPr>
                  <a:spLocks noChangeShapeType="1"/>
                </p:cNvSpPr>
                <p:nvPr/>
              </p:nvSpPr>
              <p:spPr bwMode="auto">
                <a:xfrm flipH="1">
                  <a:off x="2304" y="2707"/>
                  <a:ext cx="48" cy="267"/>
                </a:xfrm>
                <a:prstGeom prst="line">
                  <a:avLst/>
                </a:prstGeom>
                <a:noFill/>
                <a:ln w="9525">
                  <a:solidFill>
                    <a:schemeClr val="tx1"/>
                  </a:solidFill>
                  <a:round/>
                  <a:headEnd/>
                  <a:tailEnd/>
                </a:ln>
              </p:spPr>
              <p:txBody>
                <a:bodyPr/>
                <a:lstStyle/>
                <a:p>
                  <a:endParaRPr lang="en-US"/>
                </a:p>
              </p:txBody>
            </p:sp>
            <p:sp>
              <p:nvSpPr>
                <p:cNvPr id="50190" name="Line 104"/>
                <p:cNvSpPr>
                  <a:spLocks noChangeShapeType="1"/>
                </p:cNvSpPr>
                <p:nvPr/>
              </p:nvSpPr>
              <p:spPr bwMode="auto">
                <a:xfrm>
                  <a:off x="2880" y="2707"/>
                  <a:ext cx="48" cy="267"/>
                </a:xfrm>
                <a:prstGeom prst="line">
                  <a:avLst/>
                </a:prstGeom>
                <a:noFill/>
                <a:ln w="9525">
                  <a:solidFill>
                    <a:schemeClr val="tx1"/>
                  </a:solidFill>
                  <a:round/>
                  <a:headEnd/>
                  <a:tailEnd/>
                </a:ln>
              </p:spPr>
              <p:txBody>
                <a:bodyPr/>
                <a:lstStyle/>
                <a:p>
                  <a:endParaRPr lang="en-US"/>
                </a:p>
              </p:txBody>
            </p:sp>
            <p:sp>
              <p:nvSpPr>
                <p:cNvPr id="50191" name="Line 105"/>
                <p:cNvSpPr>
                  <a:spLocks noChangeShapeType="1"/>
                </p:cNvSpPr>
                <p:nvPr/>
              </p:nvSpPr>
              <p:spPr bwMode="auto">
                <a:xfrm flipH="1">
                  <a:off x="1728" y="2707"/>
                  <a:ext cx="48" cy="267"/>
                </a:xfrm>
                <a:prstGeom prst="line">
                  <a:avLst/>
                </a:prstGeom>
                <a:noFill/>
                <a:ln w="9525">
                  <a:solidFill>
                    <a:schemeClr val="tx1"/>
                  </a:solidFill>
                  <a:round/>
                  <a:headEnd/>
                  <a:tailEnd/>
                </a:ln>
              </p:spPr>
              <p:txBody>
                <a:bodyPr/>
                <a:lstStyle/>
                <a:p>
                  <a:endParaRPr lang="en-US"/>
                </a:p>
              </p:txBody>
            </p:sp>
            <p:sp>
              <p:nvSpPr>
                <p:cNvPr id="50192" name="Line 106"/>
                <p:cNvSpPr>
                  <a:spLocks noChangeShapeType="1"/>
                </p:cNvSpPr>
                <p:nvPr/>
              </p:nvSpPr>
              <p:spPr bwMode="auto">
                <a:xfrm>
                  <a:off x="2016" y="2707"/>
                  <a:ext cx="48" cy="267"/>
                </a:xfrm>
                <a:prstGeom prst="line">
                  <a:avLst/>
                </a:prstGeom>
                <a:noFill/>
                <a:ln w="9525">
                  <a:solidFill>
                    <a:schemeClr val="tx1"/>
                  </a:solidFill>
                  <a:round/>
                  <a:headEnd/>
                  <a:tailEnd/>
                </a:ln>
              </p:spPr>
              <p:txBody>
                <a:bodyPr/>
                <a:lstStyle/>
                <a:p>
                  <a:endParaRPr lang="en-US"/>
                </a:p>
              </p:txBody>
            </p:sp>
            <p:sp>
              <p:nvSpPr>
                <p:cNvPr id="50193" name="Line 107"/>
                <p:cNvSpPr>
                  <a:spLocks noChangeShapeType="1"/>
                </p:cNvSpPr>
                <p:nvPr/>
              </p:nvSpPr>
              <p:spPr bwMode="auto">
                <a:xfrm flipH="1">
                  <a:off x="576" y="2707"/>
                  <a:ext cx="48" cy="267"/>
                </a:xfrm>
                <a:prstGeom prst="line">
                  <a:avLst/>
                </a:prstGeom>
                <a:noFill/>
                <a:ln w="9525">
                  <a:solidFill>
                    <a:schemeClr val="tx1"/>
                  </a:solidFill>
                  <a:round/>
                  <a:headEnd/>
                  <a:tailEnd/>
                </a:ln>
              </p:spPr>
              <p:txBody>
                <a:bodyPr/>
                <a:lstStyle/>
                <a:p>
                  <a:endParaRPr lang="en-US"/>
                </a:p>
              </p:txBody>
            </p:sp>
            <p:sp>
              <p:nvSpPr>
                <p:cNvPr id="50194" name="Line 108"/>
                <p:cNvSpPr>
                  <a:spLocks noChangeShapeType="1"/>
                </p:cNvSpPr>
                <p:nvPr/>
              </p:nvSpPr>
              <p:spPr bwMode="auto">
                <a:xfrm>
                  <a:off x="1152" y="2707"/>
                  <a:ext cx="48" cy="267"/>
                </a:xfrm>
                <a:prstGeom prst="line">
                  <a:avLst/>
                </a:prstGeom>
                <a:noFill/>
                <a:ln w="9525">
                  <a:solidFill>
                    <a:schemeClr val="tx1"/>
                  </a:solidFill>
                  <a:round/>
                  <a:headEnd/>
                  <a:tailEnd/>
                </a:ln>
              </p:spPr>
              <p:txBody>
                <a:bodyPr/>
                <a:lstStyle/>
                <a:p>
                  <a:endParaRPr lang="en-US"/>
                </a:p>
              </p:txBody>
            </p:sp>
            <p:sp>
              <p:nvSpPr>
                <p:cNvPr id="50195" name="Line 109"/>
                <p:cNvSpPr>
                  <a:spLocks noChangeShapeType="1"/>
                </p:cNvSpPr>
                <p:nvPr/>
              </p:nvSpPr>
              <p:spPr bwMode="auto">
                <a:xfrm flipH="1">
                  <a:off x="336" y="2974"/>
                  <a:ext cx="240" cy="2"/>
                </a:xfrm>
                <a:prstGeom prst="line">
                  <a:avLst/>
                </a:prstGeom>
                <a:noFill/>
                <a:ln w="9525">
                  <a:solidFill>
                    <a:schemeClr val="tx1"/>
                  </a:solidFill>
                  <a:round/>
                  <a:headEnd/>
                  <a:tailEnd/>
                </a:ln>
              </p:spPr>
              <p:txBody>
                <a:bodyPr/>
                <a:lstStyle/>
                <a:p>
                  <a:endParaRPr lang="en-US"/>
                </a:p>
              </p:txBody>
            </p:sp>
            <p:sp>
              <p:nvSpPr>
                <p:cNvPr id="50196" name="Line 110"/>
                <p:cNvSpPr>
                  <a:spLocks noChangeShapeType="1"/>
                </p:cNvSpPr>
                <p:nvPr/>
              </p:nvSpPr>
              <p:spPr bwMode="auto">
                <a:xfrm flipH="1">
                  <a:off x="1776" y="2707"/>
                  <a:ext cx="240" cy="1"/>
                </a:xfrm>
                <a:prstGeom prst="line">
                  <a:avLst/>
                </a:prstGeom>
                <a:noFill/>
                <a:ln w="9525">
                  <a:solidFill>
                    <a:schemeClr val="tx1"/>
                  </a:solidFill>
                  <a:round/>
                  <a:headEnd/>
                  <a:tailEnd/>
                </a:ln>
              </p:spPr>
              <p:txBody>
                <a:bodyPr/>
                <a:lstStyle/>
                <a:p>
                  <a:endParaRPr lang="en-US"/>
                </a:p>
              </p:txBody>
            </p:sp>
            <p:sp>
              <p:nvSpPr>
                <p:cNvPr id="50197" name="Line 111"/>
                <p:cNvSpPr>
                  <a:spLocks noChangeShapeType="1"/>
                </p:cNvSpPr>
                <p:nvPr/>
              </p:nvSpPr>
              <p:spPr bwMode="auto">
                <a:xfrm flipH="1">
                  <a:off x="1200" y="2974"/>
                  <a:ext cx="528" cy="2"/>
                </a:xfrm>
                <a:prstGeom prst="line">
                  <a:avLst/>
                </a:prstGeom>
                <a:noFill/>
                <a:ln w="9525">
                  <a:solidFill>
                    <a:schemeClr val="tx1"/>
                  </a:solidFill>
                  <a:round/>
                  <a:headEnd/>
                  <a:tailEnd/>
                </a:ln>
              </p:spPr>
              <p:txBody>
                <a:bodyPr/>
                <a:lstStyle/>
                <a:p>
                  <a:endParaRPr lang="en-US"/>
                </a:p>
              </p:txBody>
            </p:sp>
            <p:sp>
              <p:nvSpPr>
                <p:cNvPr id="50198" name="Line 112"/>
                <p:cNvSpPr>
                  <a:spLocks noChangeShapeType="1"/>
                </p:cNvSpPr>
                <p:nvPr/>
              </p:nvSpPr>
              <p:spPr bwMode="auto">
                <a:xfrm flipH="1">
                  <a:off x="2064" y="2974"/>
                  <a:ext cx="240" cy="2"/>
                </a:xfrm>
                <a:prstGeom prst="line">
                  <a:avLst/>
                </a:prstGeom>
                <a:noFill/>
                <a:ln w="9525">
                  <a:solidFill>
                    <a:schemeClr val="tx1"/>
                  </a:solidFill>
                  <a:round/>
                  <a:headEnd/>
                  <a:tailEnd/>
                </a:ln>
              </p:spPr>
              <p:txBody>
                <a:bodyPr/>
                <a:lstStyle/>
                <a:p>
                  <a:endParaRPr lang="en-US"/>
                </a:p>
              </p:txBody>
            </p:sp>
            <p:sp>
              <p:nvSpPr>
                <p:cNvPr id="50199" name="Line 113"/>
                <p:cNvSpPr>
                  <a:spLocks noChangeShapeType="1"/>
                </p:cNvSpPr>
                <p:nvPr/>
              </p:nvSpPr>
              <p:spPr bwMode="auto">
                <a:xfrm flipH="1">
                  <a:off x="2352" y="2707"/>
                  <a:ext cx="528" cy="1"/>
                </a:xfrm>
                <a:prstGeom prst="line">
                  <a:avLst/>
                </a:prstGeom>
                <a:noFill/>
                <a:ln w="9525">
                  <a:solidFill>
                    <a:schemeClr val="tx1"/>
                  </a:solidFill>
                  <a:round/>
                  <a:headEnd/>
                  <a:tailEnd/>
                </a:ln>
              </p:spPr>
              <p:txBody>
                <a:bodyPr/>
                <a:lstStyle/>
                <a:p>
                  <a:endParaRPr lang="en-US"/>
                </a:p>
              </p:txBody>
            </p:sp>
            <p:sp>
              <p:nvSpPr>
                <p:cNvPr id="50200" name="Line 114"/>
                <p:cNvSpPr>
                  <a:spLocks noChangeShapeType="1"/>
                </p:cNvSpPr>
                <p:nvPr/>
              </p:nvSpPr>
              <p:spPr bwMode="auto">
                <a:xfrm flipH="1">
                  <a:off x="5232" y="2974"/>
                  <a:ext cx="336" cy="2"/>
                </a:xfrm>
                <a:prstGeom prst="line">
                  <a:avLst/>
                </a:prstGeom>
                <a:noFill/>
                <a:ln w="9525">
                  <a:solidFill>
                    <a:schemeClr val="tx1"/>
                  </a:solidFill>
                  <a:round/>
                  <a:headEnd/>
                  <a:tailEnd/>
                </a:ln>
              </p:spPr>
              <p:txBody>
                <a:bodyPr/>
                <a:lstStyle/>
                <a:p>
                  <a:endParaRPr lang="en-US"/>
                </a:p>
              </p:txBody>
            </p:sp>
            <p:sp>
              <p:nvSpPr>
                <p:cNvPr id="50201" name="Line 115"/>
                <p:cNvSpPr>
                  <a:spLocks noChangeShapeType="1"/>
                </p:cNvSpPr>
                <p:nvPr/>
              </p:nvSpPr>
              <p:spPr bwMode="auto">
                <a:xfrm flipH="1">
                  <a:off x="624" y="2707"/>
                  <a:ext cx="528" cy="1"/>
                </a:xfrm>
                <a:prstGeom prst="line">
                  <a:avLst/>
                </a:prstGeom>
                <a:noFill/>
                <a:ln w="9525">
                  <a:solidFill>
                    <a:schemeClr val="tx1"/>
                  </a:solidFill>
                  <a:round/>
                  <a:headEnd/>
                  <a:tailEnd/>
                </a:ln>
              </p:spPr>
              <p:txBody>
                <a:bodyPr/>
                <a:lstStyle/>
                <a:p>
                  <a:endParaRPr lang="en-US"/>
                </a:p>
              </p:txBody>
            </p:sp>
            <p:sp>
              <p:nvSpPr>
                <p:cNvPr id="50202" name="Text Box 116"/>
                <p:cNvSpPr txBox="1">
                  <a:spLocks noChangeArrowheads="1"/>
                </p:cNvSpPr>
                <p:nvPr/>
              </p:nvSpPr>
              <p:spPr bwMode="auto">
                <a:xfrm>
                  <a:off x="1060" y="2738"/>
                  <a:ext cx="470"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03" name="Text Box 117"/>
                <p:cNvSpPr txBox="1">
                  <a:spLocks noChangeArrowheads="1"/>
                </p:cNvSpPr>
                <p:nvPr/>
              </p:nvSpPr>
              <p:spPr bwMode="auto">
                <a:xfrm>
                  <a:off x="1350" y="2739"/>
                  <a:ext cx="467"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04" name="Text Box 118"/>
                <p:cNvSpPr txBox="1">
                  <a:spLocks noChangeArrowheads="1"/>
                </p:cNvSpPr>
                <p:nvPr/>
              </p:nvSpPr>
              <p:spPr bwMode="auto">
                <a:xfrm>
                  <a:off x="1924" y="2738"/>
                  <a:ext cx="465"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05" name="Text Box 119"/>
                <p:cNvSpPr txBox="1">
                  <a:spLocks noChangeArrowheads="1"/>
                </p:cNvSpPr>
                <p:nvPr/>
              </p:nvSpPr>
              <p:spPr bwMode="auto">
                <a:xfrm>
                  <a:off x="482" y="2738"/>
                  <a:ext cx="474"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06" name="Text Box 120"/>
                <p:cNvSpPr txBox="1">
                  <a:spLocks noChangeArrowheads="1"/>
                </p:cNvSpPr>
                <p:nvPr/>
              </p:nvSpPr>
              <p:spPr bwMode="auto">
                <a:xfrm>
                  <a:off x="772" y="2738"/>
                  <a:ext cx="468"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07" name="Text Box 121"/>
                <p:cNvSpPr txBox="1">
                  <a:spLocks noChangeArrowheads="1"/>
                </p:cNvSpPr>
                <p:nvPr/>
              </p:nvSpPr>
              <p:spPr bwMode="auto">
                <a:xfrm>
                  <a:off x="1637" y="2738"/>
                  <a:ext cx="467"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08" name="Text Box 122"/>
                <p:cNvSpPr txBox="1">
                  <a:spLocks noChangeArrowheads="1"/>
                </p:cNvSpPr>
                <p:nvPr/>
              </p:nvSpPr>
              <p:spPr bwMode="auto">
                <a:xfrm>
                  <a:off x="2209" y="2738"/>
                  <a:ext cx="467"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09" name="Text Box 123"/>
                <p:cNvSpPr txBox="1">
                  <a:spLocks noChangeArrowheads="1"/>
                </p:cNvSpPr>
                <p:nvPr/>
              </p:nvSpPr>
              <p:spPr bwMode="auto">
                <a:xfrm>
                  <a:off x="2499" y="2738"/>
                  <a:ext cx="470"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10" name="Line 124"/>
                <p:cNvSpPr>
                  <a:spLocks noChangeShapeType="1"/>
                </p:cNvSpPr>
                <p:nvPr/>
              </p:nvSpPr>
              <p:spPr bwMode="auto">
                <a:xfrm flipH="1">
                  <a:off x="3168" y="2707"/>
                  <a:ext cx="48" cy="267"/>
                </a:xfrm>
                <a:prstGeom prst="line">
                  <a:avLst/>
                </a:prstGeom>
                <a:noFill/>
                <a:ln w="9525">
                  <a:solidFill>
                    <a:schemeClr val="tx1"/>
                  </a:solidFill>
                  <a:round/>
                  <a:headEnd/>
                  <a:tailEnd/>
                </a:ln>
              </p:spPr>
              <p:txBody>
                <a:bodyPr/>
                <a:lstStyle/>
                <a:p>
                  <a:endParaRPr lang="en-US"/>
                </a:p>
              </p:txBody>
            </p:sp>
            <p:sp>
              <p:nvSpPr>
                <p:cNvPr id="50211" name="Line 125"/>
                <p:cNvSpPr>
                  <a:spLocks noChangeShapeType="1"/>
                </p:cNvSpPr>
                <p:nvPr/>
              </p:nvSpPr>
              <p:spPr bwMode="auto">
                <a:xfrm flipH="1">
                  <a:off x="2928" y="2974"/>
                  <a:ext cx="240" cy="2"/>
                </a:xfrm>
                <a:prstGeom prst="line">
                  <a:avLst/>
                </a:prstGeom>
                <a:noFill/>
                <a:ln w="9525">
                  <a:solidFill>
                    <a:schemeClr val="tx1"/>
                  </a:solidFill>
                  <a:round/>
                  <a:headEnd/>
                  <a:tailEnd/>
                </a:ln>
              </p:spPr>
              <p:txBody>
                <a:bodyPr/>
                <a:lstStyle/>
                <a:p>
                  <a:endParaRPr lang="en-US"/>
                </a:p>
              </p:txBody>
            </p:sp>
            <p:sp>
              <p:nvSpPr>
                <p:cNvPr id="50212" name="Text Box 126"/>
                <p:cNvSpPr txBox="1">
                  <a:spLocks noChangeArrowheads="1"/>
                </p:cNvSpPr>
                <p:nvPr/>
              </p:nvSpPr>
              <p:spPr bwMode="auto">
                <a:xfrm>
                  <a:off x="2786" y="2738"/>
                  <a:ext cx="470"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13" name="Line 127"/>
                <p:cNvSpPr>
                  <a:spLocks noChangeShapeType="1"/>
                </p:cNvSpPr>
                <p:nvPr/>
              </p:nvSpPr>
              <p:spPr bwMode="auto">
                <a:xfrm>
                  <a:off x="3456" y="2707"/>
                  <a:ext cx="48" cy="267"/>
                </a:xfrm>
                <a:prstGeom prst="line">
                  <a:avLst/>
                </a:prstGeom>
                <a:noFill/>
                <a:ln w="9525">
                  <a:solidFill>
                    <a:schemeClr val="tx1"/>
                  </a:solidFill>
                  <a:round/>
                  <a:headEnd/>
                  <a:tailEnd/>
                </a:ln>
              </p:spPr>
              <p:txBody>
                <a:bodyPr/>
                <a:lstStyle/>
                <a:p>
                  <a:endParaRPr lang="en-US"/>
                </a:p>
              </p:txBody>
            </p:sp>
            <p:sp>
              <p:nvSpPr>
                <p:cNvPr id="50214" name="Line 128"/>
                <p:cNvSpPr>
                  <a:spLocks noChangeShapeType="1"/>
                </p:cNvSpPr>
                <p:nvPr/>
              </p:nvSpPr>
              <p:spPr bwMode="auto">
                <a:xfrm flipH="1">
                  <a:off x="3216" y="2707"/>
                  <a:ext cx="240" cy="1"/>
                </a:xfrm>
                <a:prstGeom prst="line">
                  <a:avLst/>
                </a:prstGeom>
                <a:noFill/>
                <a:ln w="9525">
                  <a:solidFill>
                    <a:schemeClr val="tx1"/>
                  </a:solidFill>
                  <a:round/>
                  <a:headEnd/>
                  <a:tailEnd/>
                </a:ln>
              </p:spPr>
              <p:txBody>
                <a:bodyPr/>
                <a:lstStyle/>
                <a:p>
                  <a:endParaRPr lang="en-US"/>
                </a:p>
              </p:txBody>
            </p:sp>
            <p:sp>
              <p:nvSpPr>
                <p:cNvPr id="50215" name="Text Box 129"/>
                <p:cNvSpPr txBox="1">
                  <a:spLocks noChangeArrowheads="1"/>
                </p:cNvSpPr>
                <p:nvPr/>
              </p:nvSpPr>
              <p:spPr bwMode="auto">
                <a:xfrm>
                  <a:off x="3079" y="2738"/>
                  <a:ext cx="467"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16" name="Line 130"/>
                <p:cNvSpPr>
                  <a:spLocks noChangeShapeType="1"/>
                </p:cNvSpPr>
                <p:nvPr/>
              </p:nvSpPr>
              <p:spPr bwMode="auto">
                <a:xfrm flipH="1">
                  <a:off x="4032" y="2707"/>
                  <a:ext cx="48" cy="267"/>
                </a:xfrm>
                <a:prstGeom prst="line">
                  <a:avLst/>
                </a:prstGeom>
                <a:noFill/>
                <a:ln w="9525">
                  <a:solidFill>
                    <a:schemeClr val="tx1"/>
                  </a:solidFill>
                  <a:round/>
                  <a:headEnd/>
                  <a:tailEnd/>
                </a:ln>
              </p:spPr>
              <p:txBody>
                <a:bodyPr/>
                <a:lstStyle/>
                <a:p>
                  <a:endParaRPr lang="en-US"/>
                </a:p>
              </p:txBody>
            </p:sp>
            <p:sp>
              <p:nvSpPr>
                <p:cNvPr id="50217" name="Line 131"/>
                <p:cNvSpPr>
                  <a:spLocks noChangeShapeType="1"/>
                </p:cNvSpPr>
                <p:nvPr/>
              </p:nvSpPr>
              <p:spPr bwMode="auto">
                <a:xfrm flipH="1">
                  <a:off x="3504" y="2974"/>
                  <a:ext cx="528" cy="2"/>
                </a:xfrm>
                <a:prstGeom prst="line">
                  <a:avLst/>
                </a:prstGeom>
                <a:noFill/>
                <a:ln w="9525">
                  <a:solidFill>
                    <a:schemeClr val="tx1"/>
                  </a:solidFill>
                  <a:round/>
                  <a:headEnd/>
                  <a:tailEnd/>
                </a:ln>
              </p:spPr>
              <p:txBody>
                <a:bodyPr/>
                <a:lstStyle/>
                <a:p>
                  <a:endParaRPr lang="en-US"/>
                </a:p>
              </p:txBody>
            </p:sp>
            <p:sp>
              <p:nvSpPr>
                <p:cNvPr id="50218" name="Text Box 132"/>
                <p:cNvSpPr txBox="1">
                  <a:spLocks noChangeArrowheads="1"/>
                </p:cNvSpPr>
                <p:nvPr/>
              </p:nvSpPr>
              <p:spPr bwMode="auto">
                <a:xfrm>
                  <a:off x="3363" y="2738"/>
                  <a:ext cx="468"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19" name="Text Box 133"/>
                <p:cNvSpPr txBox="1">
                  <a:spLocks noChangeArrowheads="1"/>
                </p:cNvSpPr>
                <p:nvPr/>
              </p:nvSpPr>
              <p:spPr bwMode="auto">
                <a:xfrm>
                  <a:off x="3653" y="2738"/>
                  <a:ext cx="465"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20" name="Line 134"/>
                <p:cNvSpPr>
                  <a:spLocks noChangeShapeType="1"/>
                </p:cNvSpPr>
                <p:nvPr/>
              </p:nvSpPr>
              <p:spPr bwMode="auto">
                <a:xfrm>
                  <a:off x="4608" y="2707"/>
                  <a:ext cx="48" cy="267"/>
                </a:xfrm>
                <a:prstGeom prst="line">
                  <a:avLst/>
                </a:prstGeom>
                <a:noFill/>
                <a:ln w="9525">
                  <a:solidFill>
                    <a:schemeClr val="tx1"/>
                  </a:solidFill>
                  <a:round/>
                  <a:headEnd/>
                  <a:tailEnd/>
                </a:ln>
              </p:spPr>
              <p:txBody>
                <a:bodyPr/>
                <a:lstStyle/>
                <a:p>
                  <a:endParaRPr lang="en-US"/>
                </a:p>
              </p:txBody>
            </p:sp>
            <p:sp>
              <p:nvSpPr>
                <p:cNvPr id="50221" name="Line 135"/>
                <p:cNvSpPr>
                  <a:spLocks noChangeShapeType="1"/>
                </p:cNvSpPr>
                <p:nvPr/>
              </p:nvSpPr>
              <p:spPr bwMode="auto">
                <a:xfrm flipH="1">
                  <a:off x="4080" y="2707"/>
                  <a:ext cx="528" cy="1"/>
                </a:xfrm>
                <a:prstGeom prst="line">
                  <a:avLst/>
                </a:prstGeom>
                <a:noFill/>
                <a:ln w="9525">
                  <a:solidFill>
                    <a:schemeClr val="tx1"/>
                  </a:solidFill>
                  <a:round/>
                  <a:headEnd/>
                  <a:tailEnd/>
                </a:ln>
              </p:spPr>
              <p:txBody>
                <a:bodyPr/>
                <a:lstStyle/>
                <a:p>
                  <a:endParaRPr lang="en-US"/>
                </a:p>
              </p:txBody>
            </p:sp>
            <p:sp>
              <p:nvSpPr>
                <p:cNvPr id="50222" name="Text Box 136"/>
                <p:cNvSpPr txBox="1">
                  <a:spLocks noChangeArrowheads="1"/>
                </p:cNvSpPr>
                <p:nvPr/>
              </p:nvSpPr>
              <p:spPr bwMode="auto">
                <a:xfrm>
                  <a:off x="3940" y="2738"/>
                  <a:ext cx="468"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23" name="Text Box 137"/>
                <p:cNvSpPr txBox="1">
                  <a:spLocks noChangeArrowheads="1"/>
                </p:cNvSpPr>
                <p:nvPr/>
              </p:nvSpPr>
              <p:spPr bwMode="auto">
                <a:xfrm>
                  <a:off x="4228" y="2738"/>
                  <a:ext cx="467"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sp>
              <p:nvSpPr>
                <p:cNvPr id="50224" name="Line 138"/>
                <p:cNvSpPr>
                  <a:spLocks noChangeShapeType="1"/>
                </p:cNvSpPr>
                <p:nvPr/>
              </p:nvSpPr>
              <p:spPr bwMode="auto">
                <a:xfrm flipH="1">
                  <a:off x="4896" y="2707"/>
                  <a:ext cx="48" cy="267"/>
                </a:xfrm>
                <a:prstGeom prst="line">
                  <a:avLst/>
                </a:prstGeom>
                <a:noFill/>
                <a:ln w="9525">
                  <a:solidFill>
                    <a:schemeClr val="tx1"/>
                  </a:solidFill>
                  <a:round/>
                  <a:headEnd/>
                  <a:tailEnd/>
                </a:ln>
              </p:spPr>
              <p:txBody>
                <a:bodyPr/>
                <a:lstStyle/>
                <a:p>
                  <a:endParaRPr lang="en-US"/>
                </a:p>
              </p:txBody>
            </p:sp>
            <p:sp>
              <p:nvSpPr>
                <p:cNvPr id="50225" name="Line 139"/>
                <p:cNvSpPr>
                  <a:spLocks noChangeShapeType="1"/>
                </p:cNvSpPr>
                <p:nvPr/>
              </p:nvSpPr>
              <p:spPr bwMode="auto">
                <a:xfrm flipH="1">
                  <a:off x="4656" y="2974"/>
                  <a:ext cx="240" cy="2"/>
                </a:xfrm>
                <a:prstGeom prst="line">
                  <a:avLst/>
                </a:prstGeom>
                <a:noFill/>
                <a:ln w="9525">
                  <a:solidFill>
                    <a:schemeClr val="tx1"/>
                  </a:solidFill>
                  <a:round/>
                  <a:headEnd/>
                  <a:tailEnd/>
                </a:ln>
              </p:spPr>
              <p:txBody>
                <a:bodyPr/>
                <a:lstStyle/>
                <a:p>
                  <a:endParaRPr lang="en-US"/>
                </a:p>
              </p:txBody>
            </p:sp>
            <p:sp>
              <p:nvSpPr>
                <p:cNvPr id="50226" name="Text Box 140"/>
                <p:cNvSpPr txBox="1">
                  <a:spLocks noChangeArrowheads="1"/>
                </p:cNvSpPr>
                <p:nvPr/>
              </p:nvSpPr>
              <p:spPr bwMode="auto">
                <a:xfrm>
                  <a:off x="4512" y="2738"/>
                  <a:ext cx="473"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0</a:t>
                  </a:r>
                </a:p>
              </p:txBody>
            </p:sp>
            <p:sp>
              <p:nvSpPr>
                <p:cNvPr id="50227" name="Line 141"/>
                <p:cNvSpPr>
                  <a:spLocks noChangeShapeType="1"/>
                </p:cNvSpPr>
                <p:nvPr/>
              </p:nvSpPr>
              <p:spPr bwMode="auto">
                <a:xfrm>
                  <a:off x="5184" y="2707"/>
                  <a:ext cx="48" cy="267"/>
                </a:xfrm>
                <a:prstGeom prst="line">
                  <a:avLst/>
                </a:prstGeom>
                <a:noFill/>
                <a:ln w="9525">
                  <a:solidFill>
                    <a:schemeClr val="tx1"/>
                  </a:solidFill>
                  <a:round/>
                  <a:headEnd/>
                  <a:tailEnd/>
                </a:ln>
              </p:spPr>
              <p:txBody>
                <a:bodyPr/>
                <a:lstStyle/>
                <a:p>
                  <a:endParaRPr lang="en-US"/>
                </a:p>
              </p:txBody>
            </p:sp>
            <p:sp>
              <p:nvSpPr>
                <p:cNvPr id="50228" name="Line 142"/>
                <p:cNvSpPr>
                  <a:spLocks noChangeShapeType="1"/>
                </p:cNvSpPr>
                <p:nvPr/>
              </p:nvSpPr>
              <p:spPr bwMode="auto">
                <a:xfrm flipH="1">
                  <a:off x="4944" y="2707"/>
                  <a:ext cx="240" cy="1"/>
                </a:xfrm>
                <a:prstGeom prst="line">
                  <a:avLst/>
                </a:prstGeom>
                <a:noFill/>
                <a:ln w="9525">
                  <a:solidFill>
                    <a:schemeClr val="tx1"/>
                  </a:solidFill>
                  <a:round/>
                  <a:headEnd/>
                  <a:tailEnd/>
                </a:ln>
              </p:spPr>
              <p:txBody>
                <a:bodyPr/>
                <a:lstStyle/>
                <a:p>
                  <a:endParaRPr lang="en-US"/>
                </a:p>
              </p:txBody>
            </p:sp>
            <p:sp>
              <p:nvSpPr>
                <p:cNvPr id="50229" name="Text Box 143"/>
                <p:cNvSpPr txBox="1">
                  <a:spLocks noChangeArrowheads="1"/>
                </p:cNvSpPr>
                <p:nvPr/>
              </p:nvSpPr>
              <p:spPr bwMode="auto">
                <a:xfrm>
                  <a:off x="4802" y="2738"/>
                  <a:ext cx="468" cy="257"/>
                </a:xfrm>
                <a:prstGeom prst="rect">
                  <a:avLst/>
                </a:prstGeom>
                <a:noFill/>
                <a:ln w="9525">
                  <a:noFill/>
                  <a:miter lim="800000"/>
                  <a:headEnd/>
                  <a:tailEnd/>
                </a:ln>
              </p:spPr>
              <p:txBody>
                <a:bodyPr lIns="98253" tIns="49126" rIns="98253" bIns="49126">
                  <a:spAutoFit/>
                </a:bodyPr>
                <a:lstStyle/>
                <a:p>
                  <a:pPr algn="ctr" defTabSz="914368">
                    <a:spcBef>
                      <a:spcPct val="50000"/>
                    </a:spcBef>
                  </a:pPr>
                  <a:r>
                    <a:rPr lang="en-US" sz="1000" b="0" dirty="0">
                      <a:solidFill>
                        <a:schemeClr val="tx1"/>
                      </a:solidFill>
                      <a:latin typeface="Arial" charset="0"/>
                    </a:rPr>
                    <a:t>1</a:t>
                  </a:r>
                </a:p>
              </p:txBody>
            </p:sp>
          </p:grpSp>
        </p:grpSp>
        <p:sp>
          <p:nvSpPr>
            <p:cNvPr id="50182" name="Text Box 144"/>
            <p:cNvSpPr txBox="1">
              <a:spLocks noChangeArrowheads="1"/>
            </p:cNvSpPr>
            <p:nvPr/>
          </p:nvSpPr>
          <p:spPr bwMode="auto">
            <a:xfrm>
              <a:off x="466" y="1488"/>
              <a:ext cx="590" cy="198"/>
            </a:xfrm>
            <a:prstGeom prst="rect">
              <a:avLst/>
            </a:prstGeom>
            <a:noFill/>
            <a:ln w="9525">
              <a:noFill/>
              <a:miter lim="800000"/>
              <a:headEnd/>
              <a:tailEnd/>
            </a:ln>
          </p:spPr>
          <p:txBody>
            <a:bodyPr lIns="98253" tIns="49126" rIns="98253" bIns="49126">
              <a:spAutoFit/>
            </a:bodyPr>
            <a:lstStyle/>
            <a:p>
              <a:pPr defTabSz="914368">
                <a:spcBef>
                  <a:spcPct val="50000"/>
                </a:spcBef>
              </a:pPr>
              <a:r>
                <a:rPr lang="en-US" sz="1400" dirty="0">
                  <a:solidFill>
                    <a:schemeClr val="tx1"/>
                  </a:solidFill>
                  <a:latin typeface="Arial" charset="0"/>
                </a:rPr>
                <a:t>Clock</a:t>
              </a:r>
            </a:p>
          </p:txBody>
        </p:sp>
        <p:sp>
          <p:nvSpPr>
            <p:cNvPr id="50183" name="Text Box 145"/>
            <p:cNvSpPr txBox="1">
              <a:spLocks noChangeArrowheads="1"/>
            </p:cNvSpPr>
            <p:nvPr/>
          </p:nvSpPr>
          <p:spPr bwMode="auto">
            <a:xfrm>
              <a:off x="466" y="1969"/>
              <a:ext cx="379" cy="198"/>
            </a:xfrm>
            <a:prstGeom prst="rect">
              <a:avLst/>
            </a:prstGeom>
            <a:noFill/>
            <a:ln w="9525">
              <a:noFill/>
              <a:miter lim="800000"/>
              <a:headEnd/>
              <a:tailEnd/>
            </a:ln>
          </p:spPr>
          <p:txBody>
            <a:bodyPr lIns="98253" tIns="49126" rIns="98253" bIns="49126">
              <a:spAutoFit/>
            </a:bodyPr>
            <a:lstStyle/>
            <a:p>
              <a:pPr defTabSz="914368">
                <a:spcBef>
                  <a:spcPct val="50000"/>
                </a:spcBef>
              </a:pPr>
              <a:r>
                <a:rPr lang="en-US" sz="1400" dirty="0">
                  <a:solidFill>
                    <a:schemeClr val="tx1"/>
                  </a:solidFill>
                  <a:latin typeface="Arial" charset="0"/>
                </a:rPr>
                <a:t>Data</a:t>
              </a:r>
            </a:p>
          </p:txBody>
        </p:sp>
        <p:sp>
          <p:nvSpPr>
            <p:cNvPr id="50184" name="Text Box 146"/>
            <p:cNvSpPr txBox="1">
              <a:spLocks noChangeArrowheads="1"/>
            </p:cNvSpPr>
            <p:nvPr/>
          </p:nvSpPr>
          <p:spPr bwMode="auto">
            <a:xfrm>
              <a:off x="466" y="1008"/>
              <a:ext cx="926" cy="198"/>
            </a:xfrm>
            <a:prstGeom prst="rect">
              <a:avLst/>
            </a:prstGeom>
            <a:noFill/>
            <a:ln w="9525">
              <a:noFill/>
              <a:miter lim="800000"/>
              <a:headEnd/>
              <a:tailEnd/>
            </a:ln>
          </p:spPr>
          <p:txBody>
            <a:bodyPr lIns="98253" tIns="49126" rIns="98253" bIns="49126">
              <a:spAutoFit/>
            </a:bodyPr>
            <a:lstStyle/>
            <a:p>
              <a:pPr defTabSz="914368">
                <a:spcBef>
                  <a:spcPct val="50000"/>
                </a:spcBef>
              </a:pPr>
              <a:r>
                <a:rPr lang="en-US" sz="1400" dirty="0" err="1">
                  <a:solidFill>
                    <a:schemeClr val="tx1"/>
                  </a:solidFill>
                  <a:latin typeface="Arial" charset="0"/>
                </a:rPr>
                <a:t>ChipSelect</a:t>
              </a:r>
              <a:r>
                <a:rPr lang="en-US" sz="1400" dirty="0">
                  <a:solidFill>
                    <a:schemeClr val="tx1"/>
                  </a:solidFill>
                  <a:latin typeface="Arial" charset="0"/>
                </a:rPr>
                <a:t>*</a:t>
              </a:r>
            </a:p>
          </p:txBody>
        </p:sp>
        <p:sp>
          <p:nvSpPr>
            <p:cNvPr id="50185" name="Rectangle 147"/>
            <p:cNvSpPr>
              <a:spLocks noChangeArrowheads="1"/>
            </p:cNvSpPr>
            <p:nvPr/>
          </p:nvSpPr>
          <p:spPr bwMode="auto">
            <a:xfrm>
              <a:off x="432" y="1008"/>
              <a:ext cx="2064" cy="1445"/>
            </a:xfrm>
            <a:prstGeom prst="rect">
              <a:avLst/>
            </a:prstGeom>
            <a:noFill/>
            <a:ln w="9525" algn="ctr">
              <a:solidFill>
                <a:schemeClr val="tx1"/>
              </a:solidFill>
              <a:miter lim="800000"/>
              <a:headEnd/>
              <a:tailEnd/>
            </a:ln>
          </p:spPr>
          <p:txBody>
            <a:bodyPr wrap="none" anchor="ctr"/>
            <a:lstStyle/>
            <a:p>
              <a:pPr algn="ctr" eaLnBrk="0" hangingPunct="0"/>
              <a:endParaRPr lang="en-U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4"/>
          <p:cNvSpPr>
            <a:spLocks noGrp="1"/>
          </p:cNvSpPr>
          <p:nvPr>
            <p:ph type="title"/>
          </p:nvPr>
        </p:nvSpPr>
        <p:spPr/>
        <p:txBody>
          <a:bodyPr/>
          <a:lstStyle/>
          <a:p>
            <a:r>
              <a:rPr lang="en-US" dirty="0" smtClean="0"/>
              <a:t>Demonstration: </a:t>
            </a:r>
            <a:r>
              <a:rPr lang="en-US" dirty="0" err="1" smtClean="0"/>
              <a:t>IPNet</a:t>
            </a:r>
            <a:endParaRPr lang="en-US" dirty="0" smtClean="0"/>
          </a:p>
        </p:txBody>
      </p:sp>
      <p:sp>
        <p:nvSpPr>
          <p:cNvPr id="6" name="Content Placeholder 5"/>
          <p:cNvSpPr>
            <a:spLocks noGrp="1"/>
          </p:cNvSpPr>
          <p:nvPr>
            <p:ph idx="1"/>
          </p:nvPr>
        </p:nvSpPr>
        <p:spPr/>
        <p:txBody>
          <a:bodyPr>
            <a:normAutofit/>
          </a:bodyPr>
          <a:lstStyle/>
          <a:p>
            <a:pPr>
              <a:lnSpc>
                <a:spcPct val="90000"/>
              </a:lnSpc>
            </a:pPr>
            <a:r>
              <a:rPr lang="en-US" smtClean="0"/>
              <a:t>Navigate to ni.com/ipnet.</a:t>
            </a:r>
          </a:p>
          <a:p>
            <a:pPr>
              <a:lnSpc>
                <a:spcPct val="90000"/>
              </a:lnSpc>
            </a:pPr>
            <a:r>
              <a:rPr lang="en-US" smtClean="0"/>
              <a:t>Find a VI related to a communication protocol of choice, </a:t>
            </a:r>
          </a:p>
          <a:p>
            <a:pPr>
              <a:lnSpc>
                <a:spcPct val="90000"/>
              </a:lnSpc>
            </a:pPr>
            <a:r>
              <a:rPr lang="en-US" smtClean="0"/>
              <a:t>download the VI, and examine how the VI works.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ChangeArrowheads="1"/>
          </p:cNvSpPr>
          <p:nvPr>
            <p:ph type="title"/>
          </p:nvPr>
        </p:nvSpPr>
        <p:spPr/>
        <p:txBody>
          <a:bodyPr/>
          <a:lstStyle/>
          <a:p>
            <a:r>
              <a:rPr lang="en-US" dirty="0" smtClean="0"/>
              <a:t>Decision Making in Software</a:t>
            </a:r>
          </a:p>
        </p:txBody>
      </p:sp>
      <p:sp>
        <p:nvSpPr>
          <p:cNvPr id="53250" name="Content Placeholder 19"/>
          <p:cNvSpPr>
            <a:spLocks noGrp="1"/>
          </p:cNvSpPr>
          <p:nvPr>
            <p:ph idx="1"/>
          </p:nvPr>
        </p:nvSpPr>
        <p:spPr/>
        <p:txBody>
          <a:bodyPr/>
          <a:lstStyle/>
          <a:p>
            <a:r>
              <a:rPr lang="en-US" dirty="0" smtClean="0"/>
              <a:t>Traditional System</a:t>
            </a:r>
          </a:p>
        </p:txBody>
      </p:sp>
      <p:sp>
        <p:nvSpPr>
          <p:cNvPr id="53251" name="Rectangle 3"/>
          <p:cNvSpPr>
            <a:spLocks noChangeArrowheads="1"/>
          </p:cNvSpPr>
          <p:nvPr/>
        </p:nvSpPr>
        <p:spPr bwMode="auto">
          <a:xfrm>
            <a:off x="4114503" y="1996357"/>
            <a:ext cx="762993" cy="3886102"/>
          </a:xfrm>
          <a:prstGeom prst="rect">
            <a:avLst/>
          </a:prstGeom>
          <a:solidFill>
            <a:schemeClr val="accent1"/>
          </a:solidFill>
          <a:ln w="9525" algn="ctr">
            <a:solidFill>
              <a:schemeClr val="tx2"/>
            </a:solidFill>
            <a:miter lim="800000"/>
            <a:headEnd/>
            <a:tailEnd/>
          </a:ln>
        </p:spPr>
        <p:txBody>
          <a:bodyPr vert="eaVert" wrap="none" lIns="91424" tIns="45712" rIns="91424" bIns="45712" anchor="ctr"/>
          <a:lstStyle/>
          <a:p>
            <a:pPr algn="ctr" defTabSz="914368" eaLnBrk="0" hangingPunct="0"/>
            <a:r>
              <a:rPr lang="en-US" sz="2400" dirty="0" smtClean="0">
                <a:solidFill>
                  <a:schemeClr val="tx1"/>
                </a:solidFill>
              </a:rPr>
              <a:t>I/O</a:t>
            </a:r>
            <a:endParaRPr lang="en-US" sz="2400" dirty="0">
              <a:solidFill>
                <a:schemeClr val="tx1"/>
              </a:solidFill>
            </a:endParaRPr>
          </a:p>
        </p:txBody>
      </p:sp>
      <p:sp>
        <p:nvSpPr>
          <p:cNvPr id="20484" name="Rectangle 4"/>
          <p:cNvSpPr>
            <a:spLocks noChangeArrowheads="1"/>
          </p:cNvSpPr>
          <p:nvPr/>
        </p:nvSpPr>
        <p:spPr bwMode="auto">
          <a:xfrm>
            <a:off x="5029498" y="1996357"/>
            <a:ext cx="761503" cy="3886102"/>
          </a:xfrm>
          <a:prstGeom prst="rect">
            <a:avLst/>
          </a:prstGeom>
          <a:solidFill>
            <a:schemeClr val="accent4"/>
          </a:solidFill>
          <a:ln w="9525" algn="ctr">
            <a:solidFill>
              <a:schemeClr val="tx2"/>
            </a:solidFill>
            <a:miter lim="800000"/>
            <a:headEnd/>
            <a:tailEnd/>
          </a:ln>
        </p:spPr>
        <p:txBody>
          <a:bodyPr vert="eaVert" wrap="none" lIns="91424" tIns="45712" rIns="91424" bIns="45712" anchor="ctr"/>
          <a:lstStyle/>
          <a:p>
            <a:pPr algn="ctr" defTabSz="914368" eaLnBrk="0" hangingPunct="0">
              <a:defRPr/>
            </a:pPr>
            <a:r>
              <a:rPr lang="en-US" sz="2400" dirty="0">
                <a:solidFill>
                  <a:schemeClr val="tx1"/>
                </a:solidFill>
              </a:rPr>
              <a:t>Operating System</a:t>
            </a:r>
          </a:p>
        </p:txBody>
      </p:sp>
      <p:sp>
        <p:nvSpPr>
          <p:cNvPr id="20485" name="Rectangle 5"/>
          <p:cNvSpPr>
            <a:spLocks noChangeArrowheads="1"/>
          </p:cNvSpPr>
          <p:nvPr/>
        </p:nvSpPr>
        <p:spPr bwMode="auto">
          <a:xfrm>
            <a:off x="5943004" y="1996357"/>
            <a:ext cx="762993" cy="3886102"/>
          </a:xfrm>
          <a:prstGeom prst="rect">
            <a:avLst/>
          </a:prstGeom>
          <a:solidFill>
            <a:schemeClr val="accent4"/>
          </a:solidFill>
          <a:ln w="9525" algn="ctr">
            <a:solidFill>
              <a:schemeClr val="tx2"/>
            </a:solidFill>
            <a:miter lim="800000"/>
            <a:headEnd/>
            <a:tailEnd/>
          </a:ln>
        </p:spPr>
        <p:txBody>
          <a:bodyPr vert="eaVert" wrap="none" lIns="91424" tIns="45712" rIns="91424" bIns="45712" anchor="ctr"/>
          <a:lstStyle/>
          <a:p>
            <a:pPr algn="ctr" defTabSz="914368" eaLnBrk="0" hangingPunct="0">
              <a:defRPr/>
            </a:pPr>
            <a:r>
              <a:rPr lang="en-US" sz="2400" dirty="0">
                <a:solidFill>
                  <a:schemeClr val="tx1"/>
                </a:solidFill>
              </a:rPr>
              <a:t>Driver API</a:t>
            </a:r>
          </a:p>
        </p:txBody>
      </p:sp>
      <p:sp>
        <p:nvSpPr>
          <p:cNvPr id="20486" name="Rectangle 6"/>
          <p:cNvSpPr>
            <a:spLocks noChangeArrowheads="1"/>
          </p:cNvSpPr>
          <p:nvPr/>
        </p:nvSpPr>
        <p:spPr bwMode="auto">
          <a:xfrm>
            <a:off x="6858000" y="1996357"/>
            <a:ext cx="761504" cy="3886102"/>
          </a:xfrm>
          <a:prstGeom prst="rect">
            <a:avLst/>
          </a:prstGeom>
          <a:solidFill>
            <a:schemeClr val="accent4"/>
          </a:solidFill>
          <a:ln w="9525" algn="ctr">
            <a:solidFill>
              <a:schemeClr val="tx2"/>
            </a:solidFill>
            <a:miter lim="800000"/>
            <a:headEnd/>
            <a:tailEnd/>
          </a:ln>
        </p:spPr>
        <p:txBody>
          <a:bodyPr vert="eaVert" wrap="none" lIns="91424" tIns="45712" rIns="91424" bIns="45712" anchor="ctr"/>
          <a:lstStyle/>
          <a:p>
            <a:pPr algn="ctr" defTabSz="914368" eaLnBrk="0" hangingPunct="0">
              <a:defRPr/>
            </a:pPr>
            <a:r>
              <a:rPr lang="en-US" sz="2400" dirty="0">
                <a:solidFill>
                  <a:schemeClr val="tx1"/>
                </a:solidFill>
              </a:rPr>
              <a:t>Application Software</a:t>
            </a:r>
          </a:p>
        </p:txBody>
      </p:sp>
      <p:sp>
        <p:nvSpPr>
          <p:cNvPr id="53255" name="Rectangle 7"/>
          <p:cNvSpPr>
            <a:spLocks noChangeArrowheads="1"/>
          </p:cNvSpPr>
          <p:nvPr/>
        </p:nvSpPr>
        <p:spPr bwMode="auto">
          <a:xfrm>
            <a:off x="7772996" y="1996357"/>
            <a:ext cx="761504" cy="3886102"/>
          </a:xfrm>
          <a:prstGeom prst="rect">
            <a:avLst/>
          </a:prstGeom>
          <a:solidFill>
            <a:schemeClr val="bg1"/>
          </a:solidFill>
          <a:ln w="9525" algn="ctr">
            <a:solidFill>
              <a:schemeClr val="tx2"/>
            </a:solidFill>
            <a:miter lim="800000"/>
            <a:headEnd/>
            <a:tailEnd/>
          </a:ln>
        </p:spPr>
        <p:txBody>
          <a:bodyPr vert="eaVert" wrap="none" lIns="91424" tIns="45712" rIns="91424" bIns="45712" anchor="ctr"/>
          <a:lstStyle/>
          <a:p>
            <a:pPr algn="ctr" defTabSz="914368" eaLnBrk="0" hangingPunct="0"/>
            <a:r>
              <a:rPr lang="en-US" sz="2400" dirty="0">
                <a:solidFill>
                  <a:schemeClr val="tx1"/>
                </a:solidFill>
              </a:rPr>
              <a:t>Calculation</a:t>
            </a:r>
          </a:p>
        </p:txBody>
      </p:sp>
      <p:sp>
        <p:nvSpPr>
          <p:cNvPr id="53256" name="Line 9"/>
          <p:cNvSpPr>
            <a:spLocks noChangeShapeType="1"/>
          </p:cNvSpPr>
          <p:nvPr/>
        </p:nvSpPr>
        <p:spPr bwMode="auto">
          <a:xfrm flipV="1">
            <a:off x="2667497" y="2377518"/>
            <a:ext cx="4952007" cy="0"/>
          </a:xfrm>
          <a:prstGeom prst="line">
            <a:avLst/>
          </a:prstGeom>
          <a:noFill/>
          <a:ln w="76200">
            <a:solidFill>
              <a:schemeClr val="tx1"/>
            </a:solidFill>
            <a:round/>
            <a:headEnd/>
            <a:tailEnd type="triangle" w="med" len="med"/>
          </a:ln>
        </p:spPr>
        <p:txBody>
          <a:bodyPr lIns="85085" tIns="42542" rIns="85085" bIns="42542" anchor="ctr"/>
          <a:lstStyle/>
          <a:p>
            <a:endParaRPr lang="en-US"/>
          </a:p>
        </p:txBody>
      </p:sp>
      <p:sp>
        <p:nvSpPr>
          <p:cNvPr id="53257" name="Line 10"/>
          <p:cNvSpPr>
            <a:spLocks noChangeShapeType="1"/>
          </p:cNvSpPr>
          <p:nvPr/>
        </p:nvSpPr>
        <p:spPr bwMode="auto">
          <a:xfrm flipV="1">
            <a:off x="2438003" y="5425356"/>
            <a:ext cx="5181501" cy="0"/>
          </a:xfrm>
          <a:prstGeom prst="line">
            <a:avLst/>
          </a:prstGeom>
          <a:noFill/>
          <a:ln w="76200">
            <a:solidFill>
              <a:schemeClr val="tx1"/>
            </a:solidFill>
            <a:round/>
            <a:headEnd type="triangle" w="med" len="med"/>
            <a:tailEnd/>
          </a:ln>
        </p:spPr>
        <p:txBody>
          <a:bodyPr lIns="85085" tIns="42542" rIns="85085" bIns="42542" anchor="ctr"/>
          <a:lstStyle/>
          <a:p>
            <a:endParaRPr lang="en-US"/>
          </a:p>
        </p:txBody>
      </p:sp>
      <p:sp>
        <p:nvSpPr>
          <p:cNvPr id="53258" name="Freeform 11"/>
          <p:cNvSpPr>
            <a:spLocks/>
          </p:cNvSpPr>
          <p:nvPr/>
        </p:nvSpPr>
        <p:spPr bwMode="auto">
          <a:xfrm>
            <a:off x="7619504" y="2377518"/>
            <a:ext cx="533499" cy="838265"/>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3259" name="Freeform 12"/>
          <p:cNvSpPr>
            <a:spLocks/>
          </p:cNvSpPr>
          <p:nvPr/>
        </p:nvSpPr>
        <p:spPr bwMode="auto">
          <a:xfrm rot="5400000">
            <a:off x="7543062" y="4815415"/>
            <a:ext cx="686384" cy="533499"/>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3260" name="Text Box 13"/>
          <p:cNvSpPr txBox="1">
            <a:spLocks noChangeArrowheads="1"/>
          </p:cNvSpPr>
          <p:nvPr/>
        </p:nvSpPr>
        <p:spPr bwMode="auto">
          <a:xfrm>
            <a:off x="2209999" y="3367663"/>
            <a:ext cx="1828501" cy="954091"/>
          </a:xfrm>
          <a:prstGeom prst="rect">
            <a:avLst/>
          </a:prstGeom>
          <a:noFill/>
          <a:ln w="9525" algn="ctr">
            <a:noFill/>
            <a:miter lim="800000"/>
            <a:headEnd/>
            <a:tailEnd/>
          </a:ln>
        </p:spPr>
        <p:txBody>
          <a:bodyPr lIns="91424" tIns="45712" rIns="91424" bIns="45712">
            <a:spAutoFit/>
          </a:bodyPr>
          <a:lstStyle/>
          <a:p>
            <a:pPr algn="ctr" defTabSz="914368" eaLnBrk="0" hangingPunct="0"/>
            <a:r>
              <a:rPr lang="en-US" sz="2800" dirty="0">
                <a:solidFill>
                  <a:schemeClr val="tx1"/>
                </a:solidFill>
              </a:rPr>
              <a:t>~25 </a:t>
            </a:r>
            <a:r>
              <a:rPr lang="en-US" sz="2800" dirty="0">
                <a:solidFill>
                  <a:schemeClr val="tx1"/>
                </a:solidFill>
                <a:latin typeface="Symbol" pitchFamily="82" charset="2"/>
              </a:rPr>
              <a:t>m</a:t>
            </a:r>
            <a:r>
              <a:rPr lang="en-US" sz="2800" dirty="0">
                <a:solidFill>
                  <a:schemeClr val="tx1"/>
                </a:solidFill>
              </a:rPr>
              <a:t>s</a:t>
            </a:r>
          </a:p>
          <a:p>
            <a:pPr algn="ctr" defTabSz="914368" eaLnBrk="0" hangingPunct="0"/>
            <a:r>
              <a:rPr lang="en-US" sz="2800" dirty="0">
                <a:solidFill>
                  <a:schemeClr val="tx1"/>
                </a:solidFill>
              </a:rPr>
              <a:t>Response</a:t>
            </a:r>
          </a:p>
        </p:txBody>
      </p:sp>
      <p:sp>
        <p:nvSpPr>
          <p:cNvPr id="53261" name="Text Box 14"/>
          <p:cNvSpPr txBox="1">
            <a:spLocks noChangeArrowheads="1"/>
          </p:cNvSpPr>
          <p:nvPr/>
        </p:nvSpPr>
        <p:spPr bwMode="auto">
          <a:xfrm>
            <a:off x="2667497" y="5044193"/>
            <a:ext cx="982057" cy="397227"/>
          </a:xfrm>
          <a:prstGeom prst="rect">
            <a:avLst/>
          </a:prstGeom>
          <a:noFill/>
          <a:ln w="9525" algn="ctr">
            <a:noFill/>
            <a:miter lim="800000"/>
            <a:headEnd/>
            <a:tailEnd/>
          </a:ln>
        </p:spPr>
        <p:txBody>
          <a:bodyPr wrap="none" lIns="91424" tIns="45712" rIns="91424" bIns="45712">
            <a:spAutoFit/>
          </a:bodyPr>
          <a:lstStyle/>
          <a:p>
            <a:pPr defTabSz="914368" eaLnBrk="0" hangingPunct="0"/>
            <a:r>
              <a:rPr lang="en-US" dirty="0">
                <a:solidFill>
                  <a:schemeClr val="tx1"/>
                </a:solidFill>
              </a:rPr>
              <a:t>Outputs</a:t>
            </a:r>
          </a:p>
        </p:txBody>
      </p:sp>
      <p:sp>
        <p:nvSpPr>
          <p:cNvPr id="20495" name="Rectangle 15"/>
          <p:cNvSpPr>
            <a:spLocks noChangeArrowheads="1"/>
          </p:cNvSpPr>
          <p:nvPr/>
        </p:nvSpPr>
        <p:spPr bwMode="auto">
          <a:xfrm>
            <a:off x="761504" y="3443605"/>
            <a:ext cx="1448495" cy="914205"/>
          </a:xfrm>
          <a:prstGeom prst="rect">
            <a:avLst/>
          </a:prstGeom>
          <a:solidFill>
            <a:schemeClr val="accent3"/>
          </a:solidFill>
          <a:ln w="9525" algn="ctr">
            <a:noFill/>
            <a:miter lim="800000"/>
            <a:headEnd/>
            <a:tailEnd/>
          </a:ln>
        </p:spPr>
        <p:txBody>
          <a:bodyPr wrap="none" lIns="91424" tIns="45712" rIns="91424" bIns="45712" anchor="ctr"/>
          <a:lstStyle/>
          <a:p>
            <a:pPr algn="ctr" defTabSz="914368" eaLnBrk="0" hangingPunct="0">
              <a:defRPr/>
            </a:pPr>
            <a:r>
              <a:rPr lang="en-US" sz="3200" dirty="0">
                <a:solidFill>
                  <a:schemeClr val="tx1"/>
                </a:solidFill>
              </a:rPr>
              <a:t>UUT</a:t>
            </a:r>
          </a:p>
        </p:txBody>
      </p:sp>
      <p:sp>
        <p:nvSpPr>
          <p:cNvPr id="53263" name="Freeform 16"/>
          <p:cNvSpPr>
            <a:spLocks/>
          </p:cNvSpPr>
          <p:nvPr/>
        </p:nvSpPr>
        <p:spPr bwMode="auto">
          <a:xfrm rot="10800000">
            <a:off x="1448496" y="4357810"/>
            <a:ext cx="913506" cy="1067547"/>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3264" name="Freeform 17"/>
          <p:cNvSpPr>
            <a:spLocks/>
          </p:cNvSpPr>
          <p:nvPr/>
        </p:nvSpPr>
        <p:spPr bwMode="auto">
          <a:xfrm rot="-5400000">
            <a:off x="1524923" y="2301091"/>
            <a:ext cx="990146" cy="1143000"/>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873490" name="Rectangle 18"/>
          <p:cNvSpPr>
            <a:spLocks noChangeArrowheads="1"/>
          </p:cNvSpPr>
          <p:nvPr/>
        </p:nvSpPr>
        <p:spPr bwMode="auto">
          <a:xfrm>
            <a:off x="5029499" y="1996357"/>
            <a:ext cx="2590005" cy="3886102"/>
          </a:xfrm>
          <a:prstGeom prst="rect">
            <a:avLst/>
          </a:prstGeom>
          <a:noFill/>
          <a:ln w="76200" algn="ctr">
            <a:solidFill>
              <a:srgbClr val="CF0E30"/>
            </a:solidFill>
            <a:miter lim="800000"/>
            <a:headEnd/>
            <a:tailEnd/>
          </a:ln>
        </p:spPr>
        <p:txBody>
          <a:bodyPr wrap="none" lIns="91424" tIns="45712" rIns="91424" bIns="45712" anchor="ctr"/>
          <a:lstStyle/>
          <a:p>
            <a:pPr algn="ctr" defTabSz="914368" eaLnBrk="0" hangingPunct="0"/>
            <a:endParaRPr lang="en-US" sz="2400" dirty="0">
              <a:solidFill>
                <a:schemeClr val="tx1"/>
              </a:solidFill>
            </a:endParaRPr>
          </a:p>
        </p:txBody>
      </p:sp>
      <p:sp>
        <p:nvSpPr>
          <p:cNvPr id="873491" name="Text Box 19"/>
          <p:cNvSpPr txBox="1">
            <a:spLocks noChangeArrowheads="1"/>
          </p:cNvSpPr>
          <p:nvPr/>
        </p:nvSpPr>
        <p:spPr bwMode="auto">
          <a:xfrm>
            <a:off x="5181501" y="1498362"/>
            <a:ext cx="2288980" cy="518440"/>
          </a:xfrm>
          <a:prstGeom prst="rect">
            <a:avLst/>
          </a:prstGeom>
          <a:noFill/>
          <a:ln w="9525" algn="ctr">
            <a:noFill/>
            <a:miter lim="800000"/>
            <a:headEnd/>
            <a:tailEnd/>
          </a:ln>
        </p:spPr>
        <p:txBody>
          <a:bodyPr wrap="none" lIns="91424" tIns="45712" rIns="91424" bIns="45712">
            <a:spAutoFit/>
          </a:bodyPr>
          <a:lstStyle/>
          <a:p>
            <a:pPr defTabSz="914368" eaLnBrk="0" hangingPunct="0"/>
            <a:r>
              <a:rPr lang="en-US" sz="2800" dirty="0">
                <a:solidFill>
                  <a:srgbClr val="CF0E30"/>
                </a:solidFill>
              </a:rPr>
              <a:t>Crash Possible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73490"/>
                                        </p:tgtEl>
                                        <p:attrNameLst>
                                          <p:attrName>style.visibility</p:attrName>
                                        </p:attrNameLst>
                                      </p:cBhvr>
                                      <p:to>
                                        <p:strVal val="visible"/>
                                      </p:to>
                                    </p:set>
                                    <p:animEffect transition="in" filter="dissolve">
                                      <p:cBhvr>
                                        <p:cTn id="7" dur="500"/>
                                        <p:tgtEl>
                                          <p:spTgt spid="87349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73491"/>
                                        </p:tgtEl>
                                        <p:attrNameLst>
                                          <p:attrName>style.visibility</p:attrName>
                                        </p:attrNameLst>
                                      </p:cBhvr>
                                      <p:to>
                                        <p:strVal val="visible"/>
                                      </p:to>
                                    </p:set>
                                    <p:animEffect transition="in" filter="dissolve">
                                      <p:cBhvr>
                                        <p:cTn id="10" dur="500"/>
                                        <p:tgtEl>
                                          <p:spTgt spid="873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3490" grpId="0" animBg="1"/>
      <p:bldP spid="87349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US" smtClean="0"/>
              <a:t>Decision Making in Hardware</a:t>
            </a:r>
          </a:p>
        </p:txBody>
      </p:sp>
      <p:sp>
        <p:nvSpPr>
          <p:cNvPr id="55298" name="Content Placeholder 21"/>
          <p:cNvSpPr>
            <a:spLocks noGrp="1"/>
          </p:cNvSpPr>
          <p:nvPr>
            <p:ph idx="1"/>
          </p:nvPr>
        </p:nvSpPr>
        <p:spPr/>
        <p:txBody>
          <a:bodyPr/>
          <a:lstStyle/>
          <a:p>
            <a:r>
              <a:rPr lang="en-US" dirty="0" err="1" smtClean="0"/>
              <a:t>LabVIEW</a:t>
            </a:r>
            <a:r>
              <a:rPr lang="en-US" dirty="0" smtClean="0"/>
              <a:t> FPGA System</a:t>
            </a:r>
          </a:p>
        </p:txBody>
      </p:sp>
      <p:sp>
        <p:nvSpPr>
          <p:cNvPr id="55299" name="Rectangle 3"/>
          <p:cNvSpPr>
            <a:spLocks noChangeArrowheads="1"/>
          </p:cNvSpPr>
          <p:nvPr/>
        </p:nvSpPr>
        <p:spPr bwMode="auto">
          <a:xfrm>
            <a:off x="4114503" y="1895589"/>
            <a:ext cx="762993" cy="3886103"/>
          </a:xfrm>
          <a:prstGeom prst="rect">
            <a:avLst/>
          </a:prstGeom>
          <a:solidFill>
            <a:schemeClr val="accent1"/>
          </a:solidFill>
          <a:ln w="9525" algn="ctr">
            <a:solidFill>
              <a:schemeClr val="tx2"/>
            </a:solidFill>
            <a:miter lim="800000"/>
            <a:headEnd/>
            <a:tailEnd/>
          </a:ln>
        </p:spPr>
        <p:txBody>
          <a:bodyPr vert="eaVert" wrap="none" lIns="91424" tIns="45712" rIns="91424" bIns="45712" anchor="ctr"/>
          <a:lstStyle/>
          <a:p>
            <a:pPr algn="ctr" defTabSz="914368" eaLnBrk="0" hangingPunct="0"/>
            <a:r>
              <a:rPr lang="en-US" sz="2400" dirty="0" smtClean="0">
                <a:solidFill>
                  <a:schemeClr val="tx1"/>
                </a:solidFill>
              </a:rPr>
              <a:t>I/O</a:t>
            </a:r>
            <a:endParaRPr lang="en-US" sz="2400" dirty="0">
              <a:solidFill>
                <a:schemeClr val="tx1"/>
              </a:solidFill>
            </a:endParaRPr>
          </a:p>
        </p:txBody>
      </p:sp>
      <p:grpSp>
        <p:nvGrpSpPr>
          <p:cNvPr id="55300" name="Group 4"/>
          <p:cNvGrpSpPr>
            <a:grpSpLocks/>
          </p:cNvGrpSpPr>
          <p:nvPr/>
        </p:nvGrpSpPr>
        <p:grpSpPr bwMode="auto">
          <a:xfrm>
            <a:off x="5943004" y="1895589"/>
            <a:ext cx="2591496" cy="3886103"/>
            <a:chOff x="3168" y="1056"/>
            <a:chExt cx="1632" cy="2448"/>
          </a:xfrm>
        </p:grpSpPr>
        <p:sp>
          <p:nvSpPr>
            <p:cNvPr id="21523" name="Rectangle 5"/>
            <p:cNvSpPr>
              <a:spLocks noChangeArrowheads="1"/>
            </p:cNvSpPr>
            <p:nvPr/>
          </p:nvSpPr>
          <p:spPr bwMode="auto">
            <a:xfrm>
              <a:off x="3168" y="1056"/>
              <a:ext cx="480" cy="2448"/>
            </a:xfrm>
            <a:prstGeom prst="rect">
              <a:avLst/>
            </a:prstGeom>
            <a:solidFill>
              <a:schemeClr val="accent4"/>
            </a:solidFill>
            <a:ln w="9525" algn="ctr">
              <a:solidFill>
                <a:schemeClr val="tx2"/>
              </a:solidFill>
              <a:miter lim="800000"/>
              <a:headEnd/>
              <a:tailEnd/>
            </a:ln>
          </p:spPr>
          <p:txBody>
            <a:bodyPr vert="eaVert" wrap="none" lIns="98253" tIns="49126" rIns="98253" bIns="49126" anchor="ctr"/>
            <a:lstStyle/>
            <a:p>
              <a:pPr algn="ctr" defTabSz="914368" eaLnBrk="0" hangingPunct="0">
                <a:defRPr/>
              </a:pPr>
              <a:r>
                <a:rPr lang="en-US" sz="2400" dirty="0">
                  <a:solidFill>
                    <a:schemeClr val="tx1"/>
                  </a:solidFill>
                </a:rPr>
                <a:t>Operating System</a:t>
              </a:r>
            </a:p>
          </p:txBody>
        </p:sp>
        <p:sp>
          <p:nvSpPr>
            <p:cNvPr id="21524" name="Rectangle 6"/>
            <p:cNvSpPr>
              <a:spLocks noChangeArrowheads="1"/>
            </p:cNvSpPr>
            <p:nvPr/>
          </p:nvSpPr>
          <p:spPr bwMode="auto">
            <a:xfrm>
              <a:off x="3744" y="1056"/>
              <a:ext cx="480" cy="2448"/>
            </a:xfrm>
            <a:prstGeom prst="rect">
              <a:avLst/>
            </a:prstGeom>
            <a:solidFill>
              <a:schemeClr val="accent4"/>
            </a:solidFill>
            <a:ln w="9525" algn="ctr">
              <a:solidFill>
                <a:schemeClr val="tx2"/>
              </a:solidFill>
              <a:miter lim="800000"/>
              <a:headEnd/>
              <a:tailEnd/>
            </a:ln>
          </p:spPr>
          <p:txBody>
            <a:bodyPr vert="eaVert" wrap="none" lIns="98253" tIns="49126" rIns="98253" bIns="49126" anchor="ctr"/>
            <a:lstStyle/>
            <a:p>
              <a:pPr algn="ctr" defTabSz="914368" eaLnBrk="0" hangingPunct="0">
                <a:defRPr/>
              </a:pPr>
              <a:r>
                <a:rPr lang="en-US" sz="2400" dirty="0">
                  <a:solidFill>
                    <a:schemeClr val="tx1"/>
                  </a:solidFill>
                </a:rPr>
                <a:t>Driver API</a:t>
              </a:r>
            </a:p>
          </p:txBody>
        </p:sp>
        <p:sp>
          <p:nvSpPr>
            <p:cNvPr id="21525" name="Rectangle 7"/>
            <p:cNvSpPr>
              <a:spLocks noChangeArrowheads="1"/>
            </p:cNvSpPr>
            <p:nvPr/>
          </p:nvSpPr>
          <p:spPr bwMode="auto">
            <a:xfrm>
              <a:off x="4320" y="1056"/>
              <a:ext cx="480" cy="2448"/>
            </a:xfrm>
            <a:prstGeom prst="rect">
              <a:avLst/>
            </a:prstGeom>
            <a:solidFill>
              <a:schemeClr val="accent4"/>
            </a:solidFill>
            <a:ln w="9525" algn="ctr">
              <a:solidFill>
                <a:schemeClr val="tx2"/>
              </a:solidFill>
              <a:miter lim="800000"/>
              <a:headEnd/>
              <a:tailEnd/>
            </a:ln>
          </p:spPr>
          <p:txBody>
            <a:bodyPr vert="eaVert" wrap="none" lIns="98253" tIns="49126" rIns="98253" bIns="49126" anchor="ctr"/>
            <a:lstStyle/>
            <a:p>
              <a:pPr algn="ctr" defTabSz="914368" eaLnBrk="0" hangingPunct="0">
                <a:defRPr/>
              </a:pPr>
              <a:r>
                <a:rPr lang="en-US" sz="2400" dirty="0">
                  <a:solidFill>
                    <a:schemeClr val="tx1"/>
                  </a:solidFill>
                </a:rPr>
                <a:t>Application Software</a:t>
              </a:r>
            </a:p>
          </p:txBody>
        </p:sp>
      </p:grpSp>
      <p:sp>
        <p:nvSpPr>
          <p:cNvPr id="55301" name="Rectangle 8"/>
          <p:cNvSpPr>
            <a:spLocks noChangeArrowheads="1"/>
          </p:cNvSpPr>
          <p:nvPr/>
        </p:nvSpPr>
        <p:spPr bwMode="auto">
          <a:xfrm>
            <a:off x="5029498" y="1895589"/>
            <a:ext cx="761503" cy="3886103"/>
          </a:xfrm>
          <a:prstGeom prst="rect">
            <a:avLst/>
          </a:prstGeom>
          <a:solidFill>
            <a:schemeClr val="bg1"/>
          </a:solidFill>
          <a:ln w="9525" algn="ctr">
            <a:solidFill>
              <a:schemeClr val="tx2"/>
            </a:solidFill>
            <a:miter lim="800000"/>
            <a:headEnd/>
            <a:tailEnd/>
          </a:ln>
        </p:spPr>
        <p:txBody>
          <a:bodyPr vert="eaVert" wrap="none" lIns="91424" tIns="45712" rIns="91424" bIns="45712" anchor="ctr"/>
          <a:lstStyle/>
          <a:p>
            <a:pPr algn="ctr" defTabSz="914368" eaLnBrk="0" hangingPunct="0"/>
            <a:r>
              <a:rPr lang="en-US" sz="2400" dirty="0">
                <a:solidFill>
                  <a:schemeClr val="tx1"/>
                </a:solidFill>
              </a:rPr>
              <a:t>Calculation</a:t>
            </a:r>
          </a:p>
        </p:txBody>
      </p:sp>
      <p:sp>
        <p:nvSpPr>
          <p:cNvPr id="55302" name="Line 9"/>
          <p:cNvSpPr>
            <a:spLocks noChangeShapeType="1"/>
          </p:cNvSpPr>
          <p:nvPr/>
        </p:nvSpPr>
        <p:spPr bwMode="auto">
          <a:xfrm flipV="1">
            <a:off x="2667497" y="2276751"/>
            <a:ext cx="2132508" cy="0"/>
          </a:xfrm>
          <a:prstGeom prst="line">
            <a:avLst/>
          </a:prstGeom>
          <a:noFill/>
          <a:ln w="76200">
            <a:solidFill>
              <a:schemeClr val="tx1"/>
            </a:solidFill>
            <a:round/>
            <a:headEnd/>
            <a:tailEnd type="triangle" w="med" len="med"/>
          </a:ln>
        </p:spPr>
        <p:txBody>
          <a:bodyPr lIns="85085" tIns="42542" rIns="85085" bIns="42542" anchor="ctr"/>
          <a:lstStyle/>
          <a:p>
            <a:endParaRPr lang="en-US"/>
          </a:p>
        </p:txBody>
      </p:sp>
      <p:sp>
        <p:nvSpPr>
          <p:cNvPr id="55303" name="Line 10"/>
          <p:cNvSpPr>
            <a:spLocks noChangeShapeType="1"/>
          </p:cNvSpPr>
          <p:nvPr/>
        </p:nvSpPr>
        <p:spPr bwMode="auto">
          <a:xfrm flipV="1">
            <a:off x="2438002" y="5324589"/>
            <a:ext cx="2362002" cy="0"/>
          </a:xfrm>
          <a:prstGeom prst="line">
            <a:avLst/>
          </a:prstGeom>
          <a:noFill/>
          <a:ln w="76200">
            <a:solidFill>
              <a:schemeClr val="tx1"/>
            </a:solidFill>
            <a:round/>
            <a:headEnd type="triangle" w="med" len="med"/>
            <a:tailEnd/>
          </a:ln>
        </p:spPr>
        <p:txBody>
          <a:bodyPr lIns="85085" tIns="42542" rIns="85085" bIns="42542" anchor="ctr"/>
          <a:lstStyle/>
          <a:p>
            <a:endParaRPr lang="en-US"/>
          </a:p>
        </p:txBody>
      </p:sp>
      <p:sp>
        <p:nvSpPr>
          <p:cNvPr id="55304" name="Freeform 11"/>
          <p:cNvSpPr>
            <a:spLocks/>
          </p:cNvSpPr>
          <p:nvPr/>
        </p:nvSpPr>
        <p:spPr bwMode="auto">
          <a:xfrm>
            <a:off x="4877496" y="2276752"/>
            <a:ext cx="532009" cy="838265"/>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5305" name="Freeform 12"/>
          <p:cNvSpPr>
            <a:spLocks/>
          </p:cNvSpPr>
          <p:nvPr/>
        </p:nvSpPr>
        <p:spPr bwMode="auto">
          <a:xfrm rot="5400000">
            <a:off x="4800309" y="4715392"/>
            <a:ext cx="686384" cy="532009"/>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5306" name="Text Box 13"/>
          <p:cNvSpPr txBox="1">
            <a:spLocks noChangeArrowheads="1"/>
          </p:cNvSpPr>
          <p:nvPr/>
        </p:nvSpPr>
        <p:spPr bwMode="auto">
          <a:xfrm>
            <a:off x="2209999" y="3266897"/>
            <a:ext cx="1828501" cy="984869"/>
          </a:xfrm>
          <a:prstGeom prst="rect">
            <a:avLst/>
          </a:prstGeom>
          <a:noFill/>
          <a:ln w="9525" algn="ctr">
            <a:noFill/>
            <a:miter lim="800000"/>
            <a:headEnd/>
            <a:tailEnd/>
          </a:ln>
        </p:spPr>
        <p:txBody>
          <a:bodyPr lIns="91424" tIns="45712" rIns="91424" bIns="45712">
            <a:spAutoFit/>
          </a:bodyPr>
          <a:lstStyle/>
          <a:p>
            <a:pPr algn="ctr" defTabSz="914368" eaLnBrk="0" hangingPunct="0"/>
            <a:r>
              <a:rPr lang="en-US" sz="2800" dirty="0">
                <a:solidFill>
                  <a:schemeClr val="tx1"/>
                </a:solidFill>
              </a:rPr>
              <a:t>25 ns*</a:t>
            </a:r>
          </a:p>
          <a:p>
            <a:pPr algn="ctr" defTabSz="914368" eaLnBrk="0" hangingPunct="0"/>
            <a:r>
              <a:rPr lang="en-US" sz="2800" dirty="0">
                <a:solidFill>
                  <a:schemeClr val="tx1"/>
                </a:solidFill>
              </a:rPr>
              <a:t>Response</a:t>
            </a:r>
          </a:p>
        </p:txBody>
      </p:sp>
      <p:sp>
        <p:nvSpPr>
          <p:cNvPr id="55307" name="Text Box 14"/>
          <p:cNvSpPr txBox="1">
            <a:spLocks noChangeArrowheads="1"/>
          </p:cNvSpPr>
          <p:nvPr/>
        </p:nvSpPr>
        <p:spPr bwMode="auto">
          <a:xfrm>
            <a:off x="2667497" y="4943427"/>
            <a:ext cx="982057" cy="397227"/>
          </a:xfrm>
          <a:prstGeom prst="rect">
            <a:avLst/>
          </a:prstGeom>
          <a:noFill/>
          <a:ln w="9525" algn="ctr">
            <a:noFill/>
            <a:miter lim="800000"/>
            <a:headEnd/>
            <a:tailEnd/>
          </a:ln>
        </p:spPr>
        <p:txBody>
          <a:bodyPr wrap="none" lIns="91424" tIns="45712" rIns="91424" bIns="45712">
            <a:spAutoFit/>
          </a:bodyPr>
          <a:lstStyle/>
          <a:p>
            <a:pPr defTabSz="914368" eaLnBrk="0" hangingPunct="0"/>
            <a:r>
              <a:rPr lang="en-US" dirty="0">
                <a:solidFill>
                  <a:schemeClr val="tx1"/>
                </a:solidFill>
              </a:rPr>
              <a:t>Outputs</a:t>
            </a:r>
          </a:p>
        </p:txBody>
      </p:sp>
      <p:sp>
        <p:nvSpPr>
          <p:cNvPr id="21516" name="Rectangle 15"/>
          <p:cNvSpPr>
            <a:spLocks noChangeArrowheads="1"/>
          </p:cNvSpPr>
          <p:nvPr/>
        </p:nvSpPr>
        <p:spPr bwMode="auto">
          <a:xfrm>
            <a:off x="761504" y="3342838"/>
            <a:ext cx="1448495" cy="914205"/>
          </a:xfrm>
          <a:prstGeom prst="rect">
            <a:avLst/>
          </a:prstGeom>
          <a:solidFill>
            <a:schemeClr val="accent3"/>
          </a:solidFill>
          <a:ln w="9525" algn="ctr">
            <a:noFill/>
            <a:miter lim="800000"/>
            <a:headEnd/>
            <a:tailEnd/>
          </a:ln>
        </p:spPr>
        <p:txBody>
          <a:bodyPr wrap="none" lIns="91424" tIns="45712" rIns="91424" bIns="45712" anchor="ctr"/>
          <a:lstStyle/>
          <a:p>
            <a:pPr algn="ctr" defTabSz="914368" eaLnBrk="0" hangingPunct="0">
              <a:defRPr/>
            </a:pPr>
            <a:r>
              <a:rPr lang="en-US" sz="3200" dirty="0">
                <a:solidFill>
                  <a:schemeClr val="tx1"/>
                </a:solidFill>
              </a:rPr>
              <a:t>UUT</a:t>
            </a:r>
          </a:p>
        </p:txBody>
      </p:sp>
      <p:sp>
        <p:nvSpPr>
          <p:cNvPr id="55309" name="Freeform 16"/>
          <p:cNvSpPr>
            <a:spLocks/>
          </p:cNvSpPr>
          <p:nvPr/>
        </p:nvSpPr>
        <p:spPr bwMode="auto">
          <a:xfrm rot="10800000">
            <a:off x="1448496" y="4257043"/>
            <a:ext cx="913506" cy="1067546"/>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5310" name="Freeform 17"/>
          <p:cNvSpPr>
            <a:spLocks/>
          </p:cNvSpPr>
          <p:nvPr/>
        </p:nvSpPr>
        <p:spPr bwMode="auto">
          <a:xfrm rot="-5400000">
            <a:off x="1524923" y="2200325"/>
            <a:ext cx="990146" cy="1143000"/>
          </a:xfrm>
          <a:custGeom>
            <a:avLst/>
            <a:gdLst>
              <a:gd name="T0" fmla="*/ 2147483647 w 282"/>
              <a:gd name="T1" fmla="*/ 2147483647 h 641"/>
              <a:gd name="T2" fmla="*/ 2147483647 w 282"/>
              <a:gd name="T3" fmla="*/ 0 h 641"/>
              <a:gd name="T4" fmla="*/ 0 w 282"/>
              <a:gd name="T5" fmla="*/ 0 h 641"/>
              <a:gd name="T6" fmla="*/ 0 60000 65536"/>
              <a:gd name="T7" fmla="*/ 0 60000 65536"/>
              <a:gd name="T8" fmla="*/ 0 60000 65536"/>
              <a:gd name="T9" fmla="*/ 0 w 282"/>
              <a:gd name="T10" fmla="*/ 0 h 641"/>
              <a:gd name="T11" fmla="*/ 282 w 282"/>
              <a:gd name="T12" fmla="*/ 641 h 641"/>
            </a:gdLst>
            <a:ahLst/>
            <a:cxnLst>
              <a:cxn ang="T6">
                <a:pos x="T0" y="T1"/>
              </a:cxn>
              <a:cxn ang="T7">
                <a:pos x="T2" y="T3"/>
              </a:cxn>
              <a:cxn ang="T8">
                <a:pos x="T4" y="T5"/>
              </a:cxn>
            </a:cxnLst>
            <a:rect l="T9" t="T10" r="T11" b="T12"/>
            <a:pathLst>
              <a:path w="282" h="641">
                <a:moveTo>
                  <a:pt x="282" y="641"/>
                </a:moveTo>
                <a:lnTo>
                  <a:pt x="282" y="0"/>
                </a:lnTo>
                <a:lnTo>
                  <a:pt x="0" y="0"/>
                </a:lnTo>
              </a:path>
            </a:pathLst>
          </a:custGeom>
          <a:noFill/>
          <a:ln w="76200">
            <a:solidFill>
              <a:schemeClr val="tx1"/>
            </a:solidFill>
            <a:round/>
            <a:headEnd type="triangle" w="med" len="med"/>
            <a:tailEnd/>
          </a:ln>
        </p:spPr>
        <p:txBody>
          <a:bodyPr lIns="85085" tIns="42542" rIns="85085" bIns="42542" anchor="ctr"/>
          <a:lstStyle/>
          <a:p>
            <a:pPr algn="ctr" eaLnBrk="0" hangingPunct="0"/>
            <a:endParaRPr lang="en-US"/>
          </a:p>
        </p:txBody>
      </p:sp>
      <p:sp>
        <p:nvSpPr>
          <p:cNvPr id="55311" name="Text Box 19"/>
          <p:cNvSpPr txBox="1">
            <a:spLocks noChangeArrowheads="1"/>
          </p:cNvSpPr>
          <p:nvPr/>
        </p:nvSpPr>
        <p:spPr bwMode="auto">
          <a:xfrm>
            <a:off x="609502" y="5796296"/>
            <a:ext cx="4151757" cy="366558"/>
          </a:xfrm>
          <a:prstGeom prst="rect">
            <a:avLst/>
          </a:prstGeom>
          <a:noFill/>
          <a:ln w="9525" algn="ctr">
            <a:noFill/>
            <a:miter lim="800000"/>
            <a:headEnd/>
            <a:tailEnd/>
          </a:ln>
        </p:spPr>
        <p:txBody>
          <a:bodyPr wrap="none" lIns="91424" tIns="45712" rIns="91424" bIns="45712">
            <a:spAutoFit/>
          </a:bodyPr>
          <a:lstStyle/>
          <a:p>
            <a:pPr defTabSz="914368" eaLnBrk="0" hangingPunct="0"/>
            <a:r>
              <a:rPr lang="en-US" sz="1800" dirty="0">
                <a:solidFill>
                  <a:schemeClr val="tx1"/>
                </a:solidFill>
              </a:rPr>
              <a:t>* Faster response for 80 and 120 MHz clocks</a:t>
            </a:r>
          </a:p>
        </p:txBody>
      </p:sp>
      <p:sp>
        <p:nvSpPr>
          <p:cNvPr id="874516" name="Rectangle 20"/>
          <p:cNvSpPr>
            <a:spLocks noChangeArrowheads="1"/>
          </p:cNvSpPr>
          <p:nvPr/>
        </p:nvSpPr>
        <p:spPr bwMode="auto">
          <a:xfrm>
            <a:off x="4114503" y="1895589"/>
            <a:ext cx="1676499" cy="3886103"/>
          </a:xfrm>
          <a:prstGeom prst="rect">
            <a:avLst/>
          </a:prstGeom>
          <a:noFill/>
          <a:ln w="76200" algn="ctr">
            <a:solidFill>
              <a:srgbClr val="00FF00"/>
            </a:solidFill>
            <a:miter lim="800000"/>
            <a:headEnd/>
            <a:tailEnd/>
          </a:ln>
        </p:spPr>
        <p:txBody>
          <a:bodyPr wrap="none" lIns="91424" tIns="45712" rIns="91424" bIns="45712" anchor="ctr"/>
          <a:lstStyle/>
          <a:p>
            <a:pPr algn="ctr" defTabSz="914368" eaLnBrk="0" hangingPunct="0"/>
            <a:endParaRPr lang="en-US" sz="2400" dirty="0">
              <a:solidFill>
                <a:schemeClr val="tx1"/>
              </a:solidFill>
            </a:endParaRPr>
          </a:p>
        </p:txBody>
      </p:sp>
      <p:sp>
        <p:nvSpPr>
          <p:cNvPr id="874517" name="Text Box 21"/>
          <p:cNvSpPr txBox="1">
            <a:spLocks noChangeArrowheads="1"/>
          </p:cNvSpPr>
          <p:nvPr/>
        </p:nvSpPr>
        <p:spPr bwMode="auto">
          <a:xfrm>
            <a:off x="3642102" y="1362546"/>
            <a:ext cx="2834402" cy="518439"/>
          </a:xfrm>
          <a:prstGeom prst="rect">
            <a:avLst/>
          </a:prstGeom>
          <a:noFill/>
          <a:ln w="9525" algn="ctr">
            <a:noFill/>
            <a:miter lim="800000"/>
            <a:headEnd/>
            <a:tailEnd/>
          </a:ln>
        </p:spPr>
        <p:txBody>
          <a:bodyPr lIns="91424" tIns="45712" rIns="91424" bIns="45712">
            <a:spAutoFit/>
          </a:bodyPr>
          <a:lstStyle/>
          <a:p>
            <a:pPr defTabSz="914368" eaLnBrk="0" hangingPunct="0"/>
            <a:r>
              <a:rPr lang="en-US" sz="2800" dirty="0">
                <a:solidFill>
                  <a:srgbClr val="00FF00"/>
                </a:solidFill>
              </a:rPr>
              <a:t>Highest Reliability</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74516"/>
                                        </p:tgtEl>
                                        <p:attrNameLst>
                                          <p:attrName>style.visibility</p:attrName>
                                        </p:attrNameLst>
                                      </p:cBhvr>
                                      <p:to>
                                        <p:strVal val="visible"/>
                                      </p:to>
                                    </p:set>
                                    <p:animEffect transition="in" filter="dissolve">
                                      <p:cBhvr>
                                        <p:cTn id="7" dur="500"/>
                                        <p:tgtEl>
                                          <p:spTgt spid="8745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74517"/>
                                        </p:tgtEl>
                                        <p:attrNameLst>
                                          <p:attrName>style.visibility</p:attrName>
                                        </p:attrNameLst>
                                      </p:cBhvr>
                                      <p:to>
                                        <p:strVal val="visible"/>
                                      </p:to>
                                    </p:set>
                                    <p:animEffect transition="in" filter="dissolve">
                                      <p:cBhvr>
                                        <p:cTn id="10" dur="500"/>
                                        <p:tgtEl>
                                          <p:spTgt spid="87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4516" grpId="0" animBg="1"/>
      <p:bldP spid="8745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r>
              <a:rPr lang="en-US" smtClean="0"/>
              <a:t>Analog Control Over 40 kHz</a:t>
            </a:r>
          </a:p>
        </p:txBody>
      </p:sp>
      <p:sp>
        <p:nvSpPr>
          <p:cNvPr id="4101" name="Rectangle 3"/>
          <p:cNvSpPr>
            <a:spLocks noGrp="1" noChangeArrowheads="1"/>
          </p:cNvSpPr>
          <p:nvPr>
            <p:ph sz="half" idx="1"/>
          </p:nvPr>
        </p:nvSpPr>
        <p:spPr>
          <a:xfrm>
            <a:off x="457499" y="1600590"/>
            <a:ext cx="4038501" cy="4525755"/>
          </a:xfrm>
        </p:spPr>
        <p:txBody>
          <a:bodyPr/>
          <a:lstStyle/>
          <a:p>
            <a:r>
              <a:rPr lang="en-US" smtClean="0"/>
              <a:t>LabVIEW Real-Time</a:t>
            </a:r>
          </a:p>
          <a:p>
            <a:r>
              <a:rPr lang="en-US" smtClean="0"/>
              <a:t>Single PID 40 kHz</a:t>
            </a:r>
          </a:p>
        </p:txBody>
      </p:sp>
      <p:sp>
        <p:nvSpPr>
          <p:cNvPr id="4102" name="Content Placeholder 6"/>
          <p:cNvSpPr>
            <a:spLocks noGrp="1"/>
          </p:cNvSpPr>
          <p:nvPr>
            <p:ph sz="half" idx="2"/>
          </p:nvPr>
        </p:nvSpPr>
        <p:spPr>
          <a:xfrm>
            <a:off x="4648002" y="1600590"/>
            <a:ext cx="4038501" cy="4525755"/>
          </a:xfrm>
        </p:spPr>
        <p:txBody>
          <a:bodyPr/>
          <a:lstStyle/>
          <a:p>
            <a:r>
              <a:rPr lang="en-US" smtClean="0"/>
              <a:t>LabVIEW FPGA</a:t>
            </a:r>
          </a:p>
          <a:p>
            <a:r>
              <a:rPr lang="en-US" smtClean="0"/>
              <a:t>PID at over 100 kHz</a:t>
            </a:r>
          </a:p>
          <a:p>
            <a:endParaRPr lang="en-US" smtClean="0"/>
          </a:p>
        </p:txBody>
      </p:sp>
      <p:sp>
        <p:nvSpPr>
          <p:cNvPr id="4103" name="Rectangle 4"/>
          <p:cNvSpPr>
            <a:spLocks noChangeArrowheads="1"/>
          </p:cNvSpPr>
          <p:nvPr/>
        </p:nvSpPr>
        <p:spPr bwMode="auto">
          <a:xfrm>
            <a:off x="4953497" y="1371309"/>
            <a:ext cx="3809007" cy="4267265"/>
          </a:xfrm>
          <a:prstGeom prst="rect">
            <a:avLst/>
          </a:prstGeom>
          <a:noFill/>
          <a:ln w="9525">
            <a:noFill/>
            <a:miter lim="800000"/>
            <a:headEnd/>
            <a:tailEnd/>
          </a:ln>
        </p:spPr>
        <p:txBody>
          <a:bodyPr lIns="91424" tIns="45712" rIns="91424" bIns="45712"/>
          <a:lstStyle/>
          <a:p>
            <a:pPr marL="342703" indent="-342703" defTabSz="914368" eaLnBrk="0" hangingPunct="0">
              <a:spcBef>
                <a:spcPct val="20000"/>
              </a:spcBef>
            </a:pPr>
            <a:endParaRPr lang="en-US" sz="2400" b="0" dirty="0">
              <a:solidFill>
                <a:schemeClr val="tx1"/>
              </a:solidFill>
            </a:endParaRPr>
          </a:p>
        </p:txBody>
      </p:sp>
      <p:graphicFrame>
        <p:nvGraphicFramePr>
          <p:cNvPr id="4098" name="Object 5"/>
          <p:cNvGraphicFramePr>
            <a:graphicFrameLocks noChangeAspect="1"/>
          </p:cNvGraphicFramePr>
          <p:nvPr/>
        </p:nvGraphicFramePr>
        <p:xfrm>
          <a:off x="417263" y="2757220"/>
          <a:ext cx="4110031" cy="3056601"/>
        </p:xfrm>
        <a:graphic>
          <a:graphicData uri="http://schemas.openxmlformats.org/presentationml/2006/ole">
            <p:oleObj spid="_x0000_s4098" name="Bitmap Image" r:id="rId4" imgW="4029637" imgH="3057143" progId="PBrush">
              <p:embed/>
            </p:oleObj>
          </a:graphicData>
        </a:graphic>
      </p:graphicFrame>
      <p:graphicFrame>
        <p:nvGraphicFramePr>
          <p:cNvPr id="4099" name="Object 6"/>
          <p:cNvGraphicFramePr>
            <a:graphicFrameLocks noChangeAspect="1"/>
          </p:cNvGraphicFramePr>
          <p:nvPr/>
        </p:nvGraphicFramePr>
        <p:xfrm>
          <a:off x="4643531" y="2728013"/>
          <a:ext cx="3965480" cy="2695883"/>
        </p:xfrm>
        <a:graphic>
          <a:graphicData uri="http://schemas.openxmlformats.org/presentationml/2006/ole">
            <p:oleObj spid="_x0000_s4099" name="Bitmap Image" r:id="rId5" imgW="3296110" imgH="2285714" progId="PBrush">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smtClean="0"/>
              <a:t>Off-Loading Processing from CPU</a:t>
            </a:r>
          </a:p>
        </p:txBody>
      </p:sp>
      <p:sp>
        <p:nvSpPr>
          <p:cNvPr id="5124" name="Rectangle 3"/>
          <p:cNvSpPr>
            <a:spLocks noGrp="1" noChangeArrowheads="1"/>
          </p:cNvSpPr>
          <p:nvPr>
            <p:ph idx="1"/>
          </p:nvPr>
        </p:nvSpPr>
        <p:spPr/>
        <p:txBody>
          <a:bodyPr/>
          <a:lstStyle/>
          <a:p>
            <a:r>
              <a:rPr lang="en-US" smtClean="0"/>
              <a:t>Hardware-in-the-loop</a:t>
            </a:r>
          </a:p>
          <a:p>
            <a:r>
              <a:rPr lang="en-US" smtClean="0"/>
              <a:t>Sensor simulation</a:t>
            </a:r>
          </a:p>
          <a:p>
            <a:pPr lvl="1"/>
            <a:r>
              <a:rPr lang="en-US" smtClean="0"/>
              <a:t>Cam and crank</a:t>
            </a:r>
          </a:p>
          <a:p>
            <a:pPr lvl="1"/>
            <a:r>
              <a:rPr lang="en-US" smtClean="0"/>
              <a:t>LVDTs</a:t>
            </a:r>
          </a:p>
          <a:p>
            <a:r>
              <a:rPr lang="en-US" smtClean="0"/>
              <a:t>Encoding/decoding sensors</a:t>
            </a:r>
          </a:p>
          <a:p>
            <a:pPr lvl="1"/>
            <a:r>
              <a:rPr lang="en-US" smtClean="0"/>
              <a:t>Tachometers</a:t>
            </a:r>
          </a:p>
          <a:p>
            <a:pPr lvl="1"/>
            <a:r>
              <a:rPr lang="en-US" smtClean="0"/>
              <a:t>PWM</a:t>
            </a:r>
          </a:p>
          <a:p>
            <a:pPr lvl="1"/>
            <a:r>
              <a:rPr lang="en-US" smtClean="0"/>
              <a:t>Quadrature Encoders</a:t>
            </a:r>
          </a:p>
        </p:txBody>
      </p:sp>
      <p:pic>
        <p:nvPicPr>
          <p:cNvPr id="5125" name="Picture 4"/>
          <p:cNvPicPr>
            <a:picLocks noChangeAspect="1" noChangeArrowheads="1"/>
          </p:cNvPicPr>
          <p:nvPr/>
        </p:nvPicPr>
        <p:blipFill>
          <a:blip r:embed="rId4"/>
          <a:srcRect/>
          <a:stretch>
            <a:fillRect/>
          </a:stretch>
        </p:blipFill>
        <p:spPr bwMode="auto">
          <a:xfrm>
            <a:off x="5867003" y="1666308"/>
            <a:ext cx="1981995" cy="1901430"/>
          </a:xfrm>
          <a:prstGeom prst="rect">
            <a:avLst/>
          </a:prstGeom>
          <a:noFill/>
          <a:ln w="9525">
            <a:noFill/>
            <a:miter lim="800000"/>
            <a:headEnd/>
            <a:tailEnd/>
          </a:ln>
        </p:spPr>
      </p:pic>
      <p:sp>
        <p:nvSpPr>
          <p:cNvPr id="5126" name="Text Box 5"/>
          <p:cNvSpPr txBox="1">
            <a:spLocks noChangeArrowheads="1"/>
          </p:cNvSpPr>
          <p:nvPr/>
        </p:nvSpPr>
        <p:spPr bwMode="auto">
          <a:xfrm>
            <a:off x="5934063" y="1285145"/>
            <a:ext cx="1850795" cy="400093"/>
          </a:xfrm>
          <a:prstGeom prst="rect">
            <a:avLst/>
          </a:prstGeom>
          <a:noFill/>
          <a:ln w="9525" algn="ctr">
            <a:noFill/>
            <a:miter lim="800000"/>
            <a:headEnd/>
            <a:tailEnd/>
          </a:ln>
        </p:spPr>
        <p:txBody>
          <a:bodyPr wrap="none" lIns="91424" tIns="45712" rIns="91424" bIns="45712">
            <a:spAutoFit/>
          </a:bodyPr>
          <a:lstStyle/>
          <a:p>
            <a:pPr defTabSz="914368" eaLnBrk="0" hangingPunct="0"/>
            <a:r>
              <a:rPr lang="en-US" dirty="0">
                <a:solidFill>
                  <a:schemeClr val="tx1"/>
                </a:solidFill>
              </a:rPr>
              <a:t>LVDT Simulation</a:t>
            </a:r>
          </a:p>
        </p:txBody>
      </p:sp>
      <p:graphicFrame>
        <p:nvGraphicFramePr>
          <p:cNvPr id="5122" name="Object 6"/>
          <p:cNvGraphicFramePr>
            <a:graphicFrameLocks noChangeAspect="1"/>
          </p:cNvGraphicFramePr>
          <p:nvPr/>
        </p:nvGraphicFramePr>
        <p:xfrm>
          <a:off x="5138284" y="4176721"/>
          <a:ext cx="3439432" cy="1986133"/>
        </p:xfrm>
        <a:graphic>
          <a:graphicData uri="http://schemas.openxmlformats.org/presentationml/2006/ole">
            <p:oleObj spid="_x0000_s5122" name="Bitmap Image" r:id="rId5" imgW="4915586" imgH="2895238" progId="PBrush">
              <p:embed/>
            </p:oleObj>
          </a:graphicData>
        </a:graphic>
      </p:graphicFrame>
      <p:sp>
        <p:nvSpPr>
          <p:cNvPr id="5127" name="Text Box 7"/>
          <p:cNvSpPr txBox="1">
            <a:spLocks noChangeArrowheads="1"/>
          </p:cNvSpPr>
          <p:nvPr/>
        </p:nvSpPr>
        <p:spPr bwMode="auto">
          <a:xfrm>
            <a:off x="5759708" y="3799940"/>
            <a:ext cx="2217241" cy="400093"/>
          </a:xfrm>
          <a:prstGeom prst="rect">
            <a:avLst/>
          </a:prstGeom>
          <a:noFill/>
          <a:ln w="9525" algn="ctr">
            <a:noFill/>
            <a:miter lim="800000"/>
            <a:headEnd/>
            <a:tailEnd/>
          </a:ln>
        </p:spPr>
        <p:txBody>
          <a:bodyPr wrap="none" lIns="91424" tIns="45712" rIns="91424" bIns="45712">
            <a:spAutoFit/>
          </a:bodyPr>
          <a:lstStyle/>
          <a:p>
            <a:pPr defTabSz="914368" eaLnBrk="0" hangingPunct="0"/>
            <a:r>
              <a:rPr lang="en-US" dirty="0" err="1">
                <a:solidFill>
                  <a:schemeClr val="tx1"/>
                </a:solidFill>
              </a:rPr>
              <a:t>Quadrature</a:t>
            </a:r>
            <a:r>
              <a:rPr lang="en-US" dirty="0">
                <a:solidFill>
                  <a:schemeClr val="tx1"/>
                </a:solidFill>
              </a:rPr>
              <a:t> Encoder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Quiz</a:t>
            </a:r>
            <a:endParaRPr lang="en-US" dirty="0"/>
          </a:p>
        </p:txBody>
      </p:sp>
      <p:sp>
        <p:nvSpPr>
          <p:cNvPr id="7" name="Content Placeholder 6"/>
          <p:cNvSpPr>
            <a:spLocks noGrp="1"/>
          </p:cNvSpPr>
          <p:nvPr>
            <p:ph sz="half" idx="1"/>
          </p:nvPr>
        </p:nvSpPr>
        <p:spPr/>
        <p:txBody>
          <a:bodyPr/>
          <a:lstStyle/>
          <a:p>
            <a:pPr marL="457200" indent="-457200">
              <a:buFont typeface="+mj-lt"/>
              <a:buAutoNum type="arabicPeriod"/>
            </a:pPr>
            <a:r>
              <a:rPr lang="en-US" dirty="0" smtClean="0"/>
              <a:t>FPGAs completely replace the need for ASICS.</a:t>
            </a:r>
          </a:p>
          <a:p>
            <a:pPr marL="800100" lvl="1" indent="-342900">
              <a:buFont typeface="+mj-lt"/>
              <a:buAutoNum type="alphaLcPeriod"/>
            </a:pPr>
            <a:r>
              <a:rPr lang="en-US" dirty="0" smtClean="0"/>
              <a:t>True</a:t>
            </a:r>
          </a:p>
          <a:p>
            <a:pPr marL="800100" lvl="1" indent="-342900">
              <a:buFont typeface="+mj-lt"/>
              <a:buAutoNum type="alphaLcPeriod"/>
            </a:pPr>
            <a:r>
              <a:rPr lang="en-US" dirty="0" smtClean="0"/>
              <a:t>False </a:t>
            </a:r>
            <a:endParaRPr lang="en-US" dirty="0"/>
          </a:p>
        </p:txBody>
      </p:sp>
      <p:sp>
        <p:nvSpPr>
          <p:cNvPr id="8" name="Content Placeholder 7"/>
          <p:cNvSpPr>
            <a:spLocks noGrp="1"/>
          </p:cNvSpPr>
          <p:nvPr>
            <p:ph sz="half" idx="2"/>
          </p:nvPr>
        </p:nvSpPr>
        <p:spPr/>
        <p:txBody>
          <a:bodyPr/>
          <a:lstStyle/>
          <a:p>
            <a:pPr marL="457200" indent="-457200">
              <a:buFont typeface="+mj-lt"/>
              <a:buAutoNum type="arabicPeriod" startAt="2"/>
            </a:pPr>
            <a:r>
              <a:rPr lang="en-US" dirty="0" smtClean="0"/>
              <a:t>It is usually fastest to develop protocols by yourself and then to look online to see if you were right.</a:t>
            </a:r>
          </a:p>
          <a:p>
            <a:pPr marL="800100" lvl="1" indent="-342900">
              <a:buFont typeface="+mj-lt"/>
              <a:buAutoNum type="alphaLcPeriod"/>
            </a:pPr>
            <a:r>
              <a:rPr lang="en-US" dirty="0" smtClean="0"/>
              <a:t>True</a:t>
            </a:r>
          </a:p>
          <a:p>
            <a:pPr marL="800100" lvl="1" indent="-342900">
              <a:buFont typeface="+mj-lt"/>
              <a:buAutoNum type="alphaLcPeriod"/>
            </a:pPr>
            <a:r>
              <a:rPr lang="en-US" dirty="0" smtClean="0"/>
              <a:t>False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mtClean="0"/>
              <a:t>A. Introduction to FPGA Technology</a:t>
            </a:r>
          </a:p>
        </p:txBody>
      </p:sp>
      <p:sp>
        <p:nvSpPr>
          <p:cNvPr id="1028" name="Rectangle 3"/>
          <p:cNvSpPr>
            <a:spLocks noGrp="1" noChangeArrowheads="1"/>
          </p:cNvSpPr>
          <p:nvPr>
            <p:ph idx="1"/>
          </p:nvPr>
        </p:nvSpPr>
        <p:spPr/>
        <p:txBody>
          <a:bodyPr/>
          <a:lstStyle/>
          <a:p>
            <a:r>
              <a:rPr lang="en-US" sz="2400" dirty="0" smtClean="0"/>
              <a:t>What it is</a:t>
            </a:r>
          </a:p>
          <a:p>
            <a:pPr lvl="1"/>
            <a:r>
              <a:rPr lang="en-US" sz="2100" dirty="0" smtClean="0"/>
              <a:t>A silicon chip with unconnected gates</a:t>
            </a:r>
          </a:p>
          <a:p>
            <a:pPr lvl="1"/>
            <a:r>
              <a:rPr lang="en-US" sz="2100" dirty="0" smtClean="0"/>
              <a:t>Enables user to define and re-define functionality</a:t>
            </a:r>
          </a:p>
          <a:p>
            <a:r>
              <a:rPr lang="en-US" sz="2400" dirty="0" smtClean="0"/>
              <a:t>How it works</a:t>
            </a:r>
          </a:p>
          <a:p>
            <a:pPr lvl="1"/>
            <a:r>
              <a:rPr lang="en-US" sz="2100" dirty="0" smtClean="0"/>
              <a:t>Defines behavior in software</a:t>
            </a:r>
          </a:p>
          <a:p>
            <a:pPr lvl="1"/>
            <a:r>
              <a:rPr lang="en-US" sz="2100" dirty="0" smtClean="0"/>
              <a:t>Compiles and download to the hardware</a:t>
            </a:r>
          </a:p>
          <a:p>
            <a:r>
              <a:rPr lang="en-US" sz="2400" dirty="0" smtClean="0"/>
              <a:t>When it is used</a:t>
            </a:r>
          </a:p>
          <a:p>
            <a:pPr lvl="1"/>
            <a:r>
              <a:rPr lang="en-US" sz="2100" dirty="0" smtClean="0"/>
              <a:t>Custom hardware or ICs, replacement for ASICs </a:t>
            </a:r>
          </a:p>
          <a:p>
            <a:pPr lvl="1"/>
            <a:r>
              <a:rPr lang="en-US" sz="2100" dirty="0" smtClean="0"/>
              <a:t>Reconfiguration required after deployment</a:t>
            </a:r>
          </a:p>
          <a:p>
            <a:pPr lvl="1"/>
            <a:endParaRPr lang="en-US" sz="2100" dirty="0" smtClean="0"/>
          </a:p>
        </p:txBody>
      </p:sp>
      <p:graphicFrame>
        <p:nvGraphicFramePr>
          <p:cNvPr id="1026" name="Object 7"/>
          <p:cNvGraphicFramePr>
            <a:graphicFrameLocks noChangeAspect="1"/>
          </p:cNvGraphicFramePr>
          <p:nvPr/>
        </p:nvGraphicFramePr>
        <p:xfrm>
          <a:off x="7288675" y="1546556"/>
          <a:ext cx="1245825" cy="1196060"/>
        </p:xfrm>
        <a:graphic>
          <a:graphicData uri="http://schemas.openxmlformats.org/presentationml/2006/ole">
            <p:oleObj spid="_x0000_s1026" name="Bitmap Image" r:id="rId4" imgW="1733333" imgH="1762371" progId="PBrush">
              <p:embed/>
            </p:oleObj>
          </a:graphicData>
        </a:graphic>
      </p:graphicFrame>
      <p:pic>
        <p:nvPicPr>
          <p:cNvPr id="1029" name="Picture 9"/>
          <p:cNvPicPr>
            <a:picLocks noChangeAspect="1" noChangeArrowheads="1"/>
          </p:cNvPicPr>
          <p:nvPr/>
        </p:nvPicPr>
        <p:blipFill>
          <a:blip r:embed="rId5"/>
          <a:srcRect t="19119" b="13103"/>
          <a:stretch>
            <a:fillRect/>
          </a:stretch>
        </p:blipFill>
        <p:spPr bwMode="auto">
          <a:xfrm>
            <a:off x="6324500" y="3199719"/>
            <a:ext cx="2743499" cy="1394674"/>
          </a:xfrm>
          <a:prstGeom prst="rect">
            <a:avLst/>
          </a:prstGeom>
          <a:noFill/>
          <a:ln w="38100" algn="ctr">
            <a:noFill/>
            <a:miter lim="800000"/>
            <a:headEnd/>
            <a:tailEnd/>
          </a:ln>
        </p:spPr>
      </p:pic>
      <p:pic>
        <p:nvPicPr>
          <p:cNvPr id="1030" name="Picture 10" descr="xilinx_chip">
            <a:hlinkClick r:id="rId6"/>
          </p:cNvPr>
          <p:cNvPicPr>
            <a:picLocks noChangeAspect="1" noChangeArrowheads="1"/>
          </p:cNvPicPr>
          <p:nvPr/>
        </p:nvPicPr>
        <p:blipFill>
          <a:blip r:embed="rId7">
            <a:clrChange>
              <a:clrFrom>
                <a:srgbClr val="F9F9F9"/>
              </a:clrFrom>
              <a:clrTo>
                <a:srgbClr val="F9F9F9">
                  <a:alpha val="0"/>
                </a:srgbClr>
              </a:clrTo>
            </a:clrChange>
          </a:blip>
          <a:srcRect/>
          <a:stretch>
            <a:fillRect/>
          </a:stretch>
        </p:blipFill>
        <p:spPr bwMode="auto">
          <a:xfrm>
            <a:off x="6705998" y="1066087"/>
            <a:ext cx="1427632" cy="142972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342900" indent="-342900"/>
            <a:r>
              <a:rPr lang="en-US" dirty="0" smtClean="0"/>
              <a:t>3. 	FPGA applications use which of the following for an operating system (OS).</a:t>
            </a:r>
          </a:p>
          <a:p>
            <a:pPr marL="806450" lvl="1" indent="-457200">
              <a:buFont typeface="+mj-lt"/>
              <a:buAutoNum type="alphaLcPeriod"/>
            </a:pPr>
            <a:r>
              <a:rPr lang="en-US" dirty="0" smtClean="0"/>
              <a:t>Windows FPGA</a:t>
            </a:r>
          </a:p>
          <a:p>
            <a:pPr marL="806450" lvl="1" indent="-457200">
              <a:buFont typeface="+mj-lt"/>
              <a:buAutoNum type="alphaLcPeriod"/>
            </a:pPr>
            <a:r>
              <a:rPr lang="en-US" dirty="0" err="1" smtClean="0"/>
              <a:t>MicroLinux</a:t>
            </a:r>
            <a:endParaRPr lang="en-US" dirty="0" smtClean="0"/>
          </a:p>
          <a:p>
            <a:pPr marL="806450" lvl="1" indent="-457200">
              <a:buFont typeface="+mj-lt"/>
              <a:buAutoNum type="alphaLcPeriod"/>
            </a:pPr>
            <a:r>
              <a:rPr lang="en-US" dirty="0" smtClean="0"/>
              <a:t>Unix</a:t>
            </a:r>
          </a:p>
          <a:p>
            <a:pPr marL="806450" lvl="1" indent="-457200">
              <a:buFont typeface="+mj-lt"/>
              <a:buAutoNum type="alphaLcPeriod"/>
            </a:pPr>
            <a:r>
              <a:rPr lang="en-US" dirty="0" err="1" smtClean="0"/>
              <a:t>PharLap</a:t>
            </a:r>
            <a:endParaRPr lang="en-US" dirty="0" smtClean="0"/>
          </a:p>
          <a:p>
            <a:pPr marL="806450" lvl="1" indent="-457200">
              <a:buFont typeface="+mj-lt"/>
              <a:buAutoNum type="alphaLcPeriod"/>
            </a:pPr>
            <a:r>
              <a:rPr lang="en-US" dirty="0" smtClean="0"/>
              <a:t>None of the above</a:t>
            </a:r>
            <a:endParaRPr lang="en-US" dirty="0"/>
          </a:p>
        </p:txBody>
      </p:sp>
      <p:sp>
        <p:nvSpPr>
          <p:cNvPr id="4" name="Content Placeholder 3"/>
          <p:cNvSpPr>
            <a:spLocks noGrp="1"/>
          </p:cNvSpPr>
          <p:nvPr>
            <p:ph sz="half" idx="2"/>
          </p:nvPr>
        </p:nvSpPr>
        <p:spPr/>
        <p:txBody>
          <a:bodyPr/>
          <a:lstStyle/>
          <a:p>
            <a:pPr marL="342900" indent="-342900"/>
            <a:r>
              <a:rPr lang="en-US" dirty="0" smtClean="0"/>
              <a:t>4. </a:t>
            </a:r>
            <a:r>
              <a:rPr lang="en-US" dirty="0" err="1" smtClean="0"/>
              <a:t>LabVIEW</a:t>
            </a:r>
            <a:r>
              <a:rPr lang="en-US" dirty="0" smtClean="0"/>
              <a:t> FPGA allows you to program an FPGA without knowing VHDL or HDL.</a:t>
            </a:r>
          </a:p>
          <a:p>
            <a:pPr marL="800100" lvl="1" indent="-457200">
              <a:buFont typeface="+mj-lt"/>
              <a:buAutoNum type="alphaLcPeriod"/>
            </a:pPr>
            <a:r>
              <a:rPr lang="en-US" dirty="0" smtClean="0"/>
              <a:t>True</a:t>
            </a:r>
          </a:p>
          <a:p>
            <a:pPr marL="800100" lvl="1" indent="-457200">
              <a:buFont typeface="+mj-lt"/>
              <a:buAutoNum type="alphaLcPeriod"/>
            </a:pPr>
            <a:r>
              <a:rPr lang="en-US" dirty="0" smtClean="0"/>
              <a:t>False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p:txBody>
          <a:bodyPr/>
          <a:lstStyle/>
          <a:p>
            <a:r>
              <a:rPr lang="en-US" smtClean="0"/>
              <a:t>B. LabVIEW FPGA System Components</a:t>
            </a:r>
          </a:p>
        </p:txBody>
      </p:sp>
      <p:pic>
        <p:nvPicPr>
          <p:cNvPr id="32770" name="Picture 4" descr="Reconfigurable I/O"/>
          <p:cNvPicPr>
            <a:picLocks noGrp="1" noChangeAspect="1" noChangeArrowheads="1"/>
          </p:cNvPicPr>
          <p:nvPr>
            <p:ph sz="half" idx="1"/>
          </p:nvPr>
        </p:nvPicPr>
        <p:blipFill>
          <a:blip r:embed="rId3"/>
          <a:srcRect/>
          <a:stretch>
            <a:fillRect/>
          </a:stretch>
        </p:blipFill>
        <p:spPr>
          <a:xfrm>
            <a:off x="688482" y="1185840"/>
            <a:ext cx="3576532" cy="2549844"/>
          </a:xfrm>
        </p:spPr>
      </p:pic>
      <p:pic>
        <p:nvPicPr>
          <p:cNvPr id="32771" name="Picture 6" descr="04290415"/>
          <p:cNvPicPr>
            <a:picLocks noGrp="1" noChangeAspect="1" noChangeArrowheads="1"/>
          </p:cNvPicPr>
          <p:nvPr>
            <p:ph sz="half" idx="2"/>
          </p:nvPr>
        </p:nvPicPr>
        <p:blipFill>
          <a:blip r:embed="rId4" cstate="print"/>
          <a:srcRect/>
          <a:stretch>
            <a:fillRect/>
          </a:stretch>
        </p:blipFill>
        <p:spPr>
          <a:xfrm>
            <a:off x="5549586" y="3429003"/>
            <a:ext cx="2235332" cy="2438853"/>
          </a:xfrm>
        </p:spPr>
      </p:pic>
      <p:sp>
        <p:nvSpPr>
          <p:cNvPr id="12291" name="Rectangle 3"/>
          <p:cNvSpPr>
            <a:spLocks noGrp="1" noChangeArrowheads="1"/>
          </p:cNvSpPr>
          <p:nvPr>
            <p:ph type="body" sz="half" idx="4294967295"/>
          </p:nvPr>
        </p:nvSpPr>
        <p:spPr>
          <a:xfrm>
            <a:off x="357654" y="3886104"/>
            <a:ext cx="4715061" cy="1981751"/>
          </a:xfrm>
        </p:spPr>
        <p:txBody>
          <a:bodyPr rtlCol="0">
            <a:normAutofit/>
          </a:bodyPr>
          <a:lstStyle/>
          <a:p>
            <a:pPr defTabSz="914245" fontAlgn="auto">
              <a:lnSpc>
                <a:spcPct val="80000"/>
              </a:lnSpc>
              <a:spcAft>
                <a:spcPts val="0"/>
              </a:spcAft>
              <a:defRPr/>
            </a:pPr>
            <a:r>
              <a:rPr lang="en-US" sz="2400" dirty="0" smtClean="0"/>
              <a:t>LabVIEW FPGA Enabled Hardware</a:t>
            </a:r>
          </a:p>
          <a:p>
            <a:pPr marL="233324" lvl="1" indent="-233324" defTabSz="914245" fontAlgn="auto">
              <a:lnSpc>
                <a:spcPct val="80000"/>
              </a:lnSpc>
              <a:spcAft>
                <a:spcPts val="0"/>
              </a:spcAft>
              <a:buFont typeface="Arial" pitchFamily="34" charset="0"/>
              <a:buChar char="•"/>
              <a:defRPr/>
            </a:pPr>
            <a:r>
              <a:rPr lang="en-US" sz="2100" dirty="0" smtClean="0"/>
              <a:t>Plug-In Reconfigurable I/O (RIO) boards</a:t>
            </a:r>
          </a:p>
          <a:p>
            <a:pPr marL="233324" lvl="1" indent="-233324" defTabSz="914245" fontAlgn="auto">
              <a:lnSpc>
                <a:spcPct val="80000"/>
              </a:lnSpc>
              <a:spcAft>
                <a:spcPts val="0"/>
              </a:spcAft>
              <a:buFont typeface="Arial" pitchFamily="34" charset="0"/>
              <a:buChar char="•"/>
              <a:defRPr/>
            </a:pPr>
            <a:r>
              <a:rPr lang="en-US" sz="2100" dirty="0" smtClean="0"/>
              <a:t>CompactRIO Modular Reconfigurable I/O System</a:t>
            </a:r>
          </a:p>
          <a:p>
            <a:pPr marL="233324" lvl="1" indent="-233324" defTabSz="914245" fontAlgn="auto">
              <a:lnSpc>
                <a:spcPct val="80000"/>
              </a:lnSpc>
              <a:spcAft>
                <a:spcPts val="0"/>
              </a:spcAft>
              <a:buFont typeface="Arial" pitchFamily="34" charset="0"/>
              <a:buChar char="•"/>
              <a:defRPr/>
            </a:pPr>
            <a:r>
              <a:rPr lang="en-US" sz="2100" dirty="0" smtClean="0"/>
              <a:t>Compact Vision System</a:t>
            </a:r>
          </a:p>
          <a:p>
            <a:pPr marL="233324" lvl="1" indent="-233324" defTabSz="914245" fontAlgn="auto">
              <a:lnSpc>
                <a:spcPct val="80000"/>
              </a:lnSpc>
              <a:spcAft>
                <a:spcPts val="0"/>
              </a:spcAft>
              <a:buFont typeface="Arial" pitchFamily="34" charset="0"/>
              <a:buChar char="•"/>
              <a:defRPr/>
            </a:pPr>
            <a:r>
              <a:rPr lang="en-US" sz="2100" dirty="0" smtClean="0"/>
              <a:t>IF-RIO</a:t>
            </a:r>
          </a:p>
        </p:txBody>
      </p:sp>
      <p:sp>
        <p:nvSpPr>
          <p:cNvPr id="12293" name="Rectangle 5"/>
          <p:cNvSpPr>
            <a:spLocks noChangeArrowheads="1"/>
          </p:cNvSpPr>
          <p:nvPr/>
        </p:nvSpPr>
        <p:spPr bwMode="auto">
          <a:xfrm>
            <a:off x="4800004" y="1365467"/>
            <a:ext cx="3886498" cy="2133632"/>
          </a:xfrm>
          <a:prstGeom prst="rect">
            <a:avLst/>
          </a:prstGeom>
          <a:noFill/>
          <a:ln w="9525">
            <a:noFill/>
            <a:miter lim="800000"/>
            <a:headEnd/>
            <a:tailEnd/>
          </a:ln>
        </p:spPr>
        <p:txBody>
          <a:bodyPr lIns="91416" tIns="45708" rIns="91416" bIns="45708"/>
          <a:lstStyle/>
          <a:p>
            <a:pPr marL="231897" indent="-231897" defTabSz="914290" eaLnBrk="0" hangingPunct="0">
              <a:spcBef>
                <a:spcPct val="20000"/>
              </a:spcBef>
              <a:defRPr/>
            </a:pPr>
            <a:r>
              <a:rPr lang="en-US" sz="2400" b="0" dirty="0">
                <a:solidFill>
                  <a:schemeClr val="tx1"/>
                </a:solidFill>
              </a:rPr>
              <a:t>LabVIEW FPGA Module</a:t>
            </a:r>
          </a:p>
          <a:p>
            <a:pPr marL="274638" indent="-274638" defTabSz="914290" eaLnBrk="0" hangingPunct="0">
              <a:spcBef>
                <a:spcPct val="20000"/>
              </a:spcBef>
              <a:buFont typeface="Arial" pitchFamily="34" charset="0"/>
              <a:buChar char="•"/>
              <a:defRPr/>
            </a:pPr>
            <a:r>
              <a:rPr lang="en-US" b="0" dirty="0">
                <a:solidFill>
                  <a:schemeClr val="tx1"/>
                </a:solidFill>
              </a:rPr>
              <a:t>Software for developing VIs for FPGA target</a:t>
            </a:r>
          </a:p>
          <a:p>
            <a:pPr marL="274638" indent="-274638" defTabSz="914290" eaLnBrk="0" hangingPunct="0">
              <a:spcBef>
                <a:spcPct val="20000"/>
              </a:spcBef>
              <a:buFont typeface="Arial" pitchFamily="34" charset="0"/>
              <a:buChar char="•"/>
              <a:defRPr/>
            </a:pPr>
            <a:r>
              <a:rPr lang="en-US" b="0" dirty="0">
                <a:solidFill>
                  <a:schemeClr val="tx1"/>
                </a:solidFill>
              </a:rPr>
              <a:t>VIs for host PC interaction with FPGA target</a:t>
            </a:r>
            <a:endParaRPr lang="en-US" sz="1800" b="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p:txBody>
          <a:bodyPr/>
          <a:lstStyle/>
          <a:p>
            <a:r>
              <a:rPr lang="en-US" smtClean="0"/>
              <a:t>Components of a Measurement System</a:t>
            </a:r>
          </a:p>
        </p:txBody>
      </p:sp>
      <p:sp>
        <p:nvSpPr>
          <p:cNvPr id="34818" name="Rectangle 3"/>
          <p:cNvSpPr>
            <a:spLocks noGrp="1" noChangeArrowheads="1"/>
          </p:cNvSpPr>
          <p:nvPr>
            <p:ph idx="1"/>
          </p:nvPr>
        </p:nvSpPr>
        <p:spPr/>
        <p:txBody>
          <a:bodyPr/>
          <a:lstStyle/>
          <a:p>
            <a:pPr>
              <a:buFontTx/>
              <a:buNone/>
            </a:pPr>
            <a:r>
              <a:rPr lang="en-US" dirty="0" smtClean="0"/>
              <a:t>A traditional system consists of three components</a:t>
            </a:r>
          </a:p>
          <a:p>
            <a:pPr lvl="1"/>
            <a:r>
              <a:rPr lang="en-US" dirty="0" smtClean="0"/>
              <a:t>Application software on the computer (</a:t>
            </a:r>
            <a:r>
              <a:rPr lang="en-US" dirty="0" err="1" smtClean="0"/>
              <a:t>LabVIEW</a:t>
            </a:r>
            <a:r>
              <a:rPr lang="en-US" dirty="0" smtClean="0"/>
              <a:t>)</a:t>
            </a:r>
          </a:p>
          <a:p>
            <a:pPr lvl="1"/>
            <a:r>
              <a:rPr lang="en-US" dirty="0" smtClean="0"/>
              <a:t>Driver software to interface to the hardware (NI-</a:t>
            </a:r>
            <a:r>
              <a:rPr lang="en-US" dirty="0" err="1" smtClean="0"/>
              <a:t>DAQmx</a:t>
            </a:r>
            <a:r>
              <a:rPr lang="en-US" dirty="0" smtClean="0"/>
              <a:t>)</a:t>
            </a:r>
          </a:p>
          <a:p>
            <a:pPr lvl="1"/>
            <a:r>
              <a:rPr lang="en-US" dirty="0" smtClean="0"/>
              <a:t>The I/O hardware (M Series MIO)</a:t>
            </a:r>
          </a:p>
        </p:txBody>
      </p:sp>
      <p:graphicFrame>
        <p:nvGraphicFramePr>
          <p:cNvPr id="10" name="Diagram 9"/>
          <p:cNvGraphicFramePr/>
          <p:nvPr/>
        </p:nvGraphicFramePr>
        <p:xfrm>
          <a:off x="351693" y="4200088"/>
          <a:ext cx="5078675" cy="12487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nvGraphicFramePr>
        <p:xfrm>
          <a:off x="5644959" y="3779494"/>
          <a:ext cx="3191061" cy="21315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rtlCol="0">
            <a:normAutofit/>
          </a:bodyPr>
          <a:lstStyle/>
          <a:p>
            <a:pPr defTabSz="914245" fontAlgn="auto">
              <a:spcAft>
                <a:spcPts val="0"/>
              </a:spcAft>
              <a:defRPr/>
            </a:pPr>
            <a:r>
              <a:rPr lang="en-US" dirty="0" err="1" smtClean="0"/>
              <a:t>LabVIEW</a:t>
            </a:r>
            <a:r>
              <a:rPr lang="en-US" dirty="0" smtClean="0"/>
              <a:t> FPGA-Based Measurement System</a:t>
            </a:r>
          </a:p>
        </p:txBody>
      </p:sp>
      <p:sp>
        <p:nvSpPr>
          <p:cNvPr id="36866" name="Rectangle 3"/>
          <p:cNvSpPr>
            <a:spLocks noGrp="1" noChangeArrowheads="1"/>
          </p:cNvSpPr>
          <p:nvPr>
            <p:ph idx="1"/>
          </p:nvPr>
        </p:nvSpPr>
        <p:spPr/>
        <p:txBody>
          <a:bodyPr/>
          <a:lstStyle/>
          <a:p>
            <a:pPr marL="228600" indent="-228600">
              <a:buFont typeface="Arial" pitchFamily="34" charset="0"/>
              <a:buChar char="•"/>
            </a:pPr>
            <a:r>
              <a:rPr lang="en-US" sz="2400" dirty="0" smtClean="0"/>
              <a:t>Application software on the computer (</a:t>
            </a:r>
            <a:r>
              <a:rPr lang="en-US" sz="2400" dirty="0" err="1" smtClean="0"/>
              <a:t>LabVIEW</a:t>
            </a:r>
            <a:r>
              <a:rPr lang="en-US" sz="2400" dirty="0" smtClean="0"/>
              <a:t>)</a:t>
            </a:r>
          </a:p>
          <a:p>
            <a:pPr marL="228600" indent="-228600">
              <a:buFont typeface="Arial" pitchFamily="34" charset="0"/>
              <a:buChar char="•"/>
            </a:pPr>
            <a:r>
              <a:rPr lang="en-US" sz="2400" dirty="0" smtClean="0"/>
              <a:t>User-defined hardware functionality (</a:t>
            </a:r>
            <a:r>
              <a:rPr lang="en-US" sz="2400" dirty="0" err="1" smtClean="0"/>
              <a:t>LabVIEW</a:t>
            </a:r>
            <a:r>
              <a:rPr lang="en-US" sz="2400" dirty="0" smtClean="0"/>
              <a:t> FPGA)</a:t>
            </a:r>
          </a:p>
          <a:p>
            <a:pPr marL="228600" indent="-228600">
              <a:buFont typeface="Arial" pitchFamily="34" charset="0"/>
              <a:buChar char="•"/>
            </a:pPr>
            <a:r>
              <a:rPr lang="en-US" sz="2400" dirty="0" smtClean="0"/>
              <a:t>Driver software to interface to </a:t>
            </a:r>
            <a:r>
              <a:rPr lang="en-US" sz="2400" dirty="0" err="1" smtClean="0"/>
              <a:t>LabVIEW</a:t>
            </a:r>
            <a:r>
              <a:rPr lang="en-US" sz="2400" dirty="0" smtClean="0"/>
              <a:t> on the device (NI-RIO)</a:t>
            </a:r>
          </a:p>
          <a:p>
            <a:pPr marL="228600" indent="-228600">
              <a:buFont typeface="Arial" pitchFamily="34" charset="0"/>
              <a:buChar char="•"/>
            </a:pPr>
            <a:r>
              <a:rPr lang="en-US" sz="2400" dirty="0" smtClean="0"/>
              <a:t>Reconfigurable I/O hardware (R Series)</a:t>
            </a:r>
          </a:p>
        </p:txBody>
      </p:sp>
      <p:graphicFrame>
        <p:nvGraphicFramePr>
          <p:cNvPr id="10" name="Diagram 9"/>
          <p:cNvGraphicFramePr/>
          <p:nvPr/>
        </p:nvGraphicFramePr>
        <p:xfrm>
          <a:off x="351693" y="4200088"/>
          <a:ext cx="5078675" cy="12487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p:cNvGraphicFramePr/>
          <p:nvPr/>
        </p:nvGraphicFramePr>
        <p:xfrm>
          <a:off x="5644959" y="3779494"/>
          <a:ext cx="3191061" cy="213152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1" name="Group 5"/>
          <p:cNvGrpSpPr>
            <a:grpSpLocks/>
          </p:cNvGrpSpPr>
          <p:nvPr/>
        </p:nvGrpSpPr>
        <p:grpSpPr bwMode="auto">
          <a:xfrm>
            <a:off x="5501898" y="4200086"/>
            <a:ext cx="1591557" cy="1542742"/>
            <a:chOff x="265" y="2805"/>
            <a:chExt cx="1003" cy="972"/>
          </a:xfrm>
        </p:grpSpPr>
        <p:pic>
          <p:nvPicPr>
            <p:cNvPr id="2070" name="Picture 6" descr="NI1455_angle"/>
            <p:cNvPicPr>
              <a:picLocks noChangeAspect="1" noChangeArrowheads="1"/>
            </p:cNvPicPr>
            <p:nvPr/>
          </p:nvPicPr>
          <p:blipFill>
            <a:blip r:embed="rId4" cstate="print">
              <a:lum bright="30000"/>
            </a:blip>
            <a:srcRect/>
            <a:stretch>
              <a:fillRect/>
            </a:stretch>
          </p:blipFill>
          <p:spPr bwMode="auto">
            <a:xfrm>
              <a:off x="500" y="2805"/>
              <a:ext cx="543" cy="689"/>
            </a:xfrm>
            <a:prstGeom prst="rect">
              <a:avLst/>
            </a:prstGeom>
            <a:noFill/>
            <a:ln w="9525">
              <a:noFill/>
              <a:miter lim="800000"/>
              <a:headEnd/>
              <a:tailEnd/>
            </a:ln>
          </p:spPr>
        </p:pic>
        <p:sp>
          <p:nvSpPr>
            <p:cNvPr id="2071" name="Text Box 7"/>
            <p:cNvSpPr txBox="1">
              <a:spLocks noChangeArrowheads="1"/>
            </p:cNvSpPr>
            <p:nvPr/>
          </p:nvSpPr>
          <p:spPr bwMode="auto">
            <a:xfrm>
              <a:off x="265" y="3404"/>
              <a:ext cx="1003" cy="373"/>
            </a:xfrm>
            <a:prstGeom prst="rect">
              <a:avLst/>
            </a:prstGeom>
            <a:noFill/>
            <a:ln w="9525">
              <a:noFill/>
              <a:miter lim="800000"/>
              <a:headEnd/>
              <a:tailEnd/>
            </a:ln>
          </p:spPr>
          <p:txBody>
            <a:bodyPr lIns="98253" tIns="49126" rIns="98253" bIns="49126">
              <a:spAutoFit/>
            </a:bodyPr>
            <a:lstStyle/>
            <a:p>
              <a:pPr algn="ctr" defTabSz="914291" eaLnBrk="0" hangingPunct="0"/>
              <a:r>
                <a:rPr lang="en-US" sz="1600" dirty="0">
                  <a:solidFill>
                    <a:schemeClr val="tx1"/>
                  </a:solidFill>
                </a:rPr>
                <a:t>Compact Vision System</a:t>
              </a:r>
            </a:p>
          </p:txBody>
        </p:sp>
      </p:grpSp>
      <p:sp>
        <p:nvSpPr>
          <p:cNvPr id="2052" name="Rectangle 8"/>
          <p:cNvSpPr>
            <a:spLocks noChangeArrowheads="1"/>
          </p:cNvSpPr>
          <p:nvPr/>
        </p:nvSpPr>
        <p:spPr bwMode="auto">
          <a:xfrm>
            <a:off x="138591" y="525742"/>
            <a:ext cx="9144000" cy="5810900"/>
          </a:xfrm>
          <a:prstGeom prst="rect">
            <a:avLst/>
          </a:prstGeom>
          <a:noFill/>
          <a:ln w="12700" cap="rnd">
            <a:noFill/>
            <a:miter lim="800000"/>
            <a:headEnd type="none" w="sm" len="sm"/>
            <a:tailEnd type="none" w="sm" len="sm"/>
          </a:ln>
        </p:spPr>
        <p:txBody>
          <a:bodyPr wrap="none" lIns="85077" tIns="42539" rIns="85077" bIns="42539" anchor="ctr"/>
          <a:lstStyle/>
          <a:p>
            <a:pPr algn="ctr" eaLnBrk="0" hangingPunct="0"/>
            <a:endParaRPr lang="en-US"/>
          </a:p>
        </p:txBody>
      </p:sp>
      <p:pic>
        <p:nvPicPr>
          <p:cNvPr id="2053" name="Picture 11" descr="FPGA Logo"/>
          <p:cNvPicPr>
            <a:picLocks noChangeAspect="1" noChangeArrowheads="1"/>
          </p:cNvPicPr>
          <p:nvPr/>
        </p:nvPicPr>
        <p:blipFill>
          <a:blip r:embed="rId5"/>
          <a:srcRect/>
          <a:stretch>
            <a:fillRect/>
          </a:stretch>
        </p:blipFill>
        <p:spPr bwMode="auto">
          <a:xfrm>
            <a:off x="4142818" y="1746629"/>
            <a:ext cx="946291" cy="959478"/>
          </a:xfrm>
          <a:prstGeom prst="rect">
            <a:avLst/>
          </a:prstGeom>
          <a:noFill/>
          <a:ln w="9525">
            <a:noFill/>
            <a:miter lim="800000"/>
            <a:headEnd/>
            <a:tailEnd/>
          </a:ln>
        </p:spPr>
      </p:pic>
      <p:grpSp>
        <p:nvGrpSpPr>
          <p:cNvPr id="2054" name="Group 12"/>
          <p:cNvGrpSpPr>
            <a:grpSpLocks/>
          </p:cNvGrpSpPr>
          <p:nvPr/>
        </p:nvGrpSpPr>
        <p:grpSpPr bwMode="auto">
          <a:xfrm>
            <a:off x="3928225" y="4200089"/>
            <a:ext cx="1593047" cy="1466292"/>
            <a:chOff x="199" y="2864"/>
            <a:chExt cx="1004" cy="924"/>
          </a:xfrm>
        </p:grpSpPr>
        <p:pic>
          <p:nvPicPr>
            <p:cNvPr id="2068" name="Picture 13" descr="PCI_7831R"/>
            <p:cNvPicPr>
              <a:picLocks noChangeAspect="1" noChangeArrowheads="1"/>
            </p:cNvPicPr>
            <p:nvPr/>
          </p:nvPicPr>
          <p:blipFill>
            <a:blip r:embed="rId6" cstate="print">
              <a:lum bright="20000"/>
            </a:blip>
            <a:srcRect/>
            <a:stretch>
              <a:fillRect/>
            </a:stretch>
          </p:blipFill>
          <p:spPr bwMode="auto">
            <a:xfrm>
              <a:off x="199" y="2864"/>
              <a:ext cx="923" cy="649"/>
            </a:xfrm>
            <a:prstGeom prst="rect">
              <a:avLst/>
            </a:prstGeom>
            <a:noFill/>
            <a:ln w="9525">
              <a:noFill/>
              <a:miter lim="800000"/>
              <a:headEnd/>
              <a:tailEnd/>
            </a:ln>
          </p:spPr>
        </p:pic>
        <p:sp>
          <p:nvSpPr>
            <p:cNvPr id="2069" name="Text Box 14"/>
            <p:cNvSpPr txBox="1">
              <a:spLocks noChangeArrowheads="1"/>
            </p:cNvSpPr>
            <p:nvPr/>
          </p:nvSpPr>
          <p:spPr bwMode="auto">
            <a:xfrm>
              <a:off x="216" y="3415"/>
              <a:ext cx="987" cy="373"/>
            </a:xfrm>
            <a:prstGeom prst="rect">
              <a:avLst/>
            </a:prstGeom>
            <a:noFill/>
            <a:ln w="9525">
              <a:noFill/>
              <a:miter lim="800000"/>
              <a:headEnd/>
              <a:tailEnd/>
            </a:ln>
          </p:spPr>
          <p:txBody>
            <a:bodyPr lIns="98253" tIns="49126" rIns="98253" bIns="49126">
              <a:spAutoFit/>
            </a:bodyPr>
            <a:lstStyle/>
            <a:p>
              <a:pPr algn="ctr" defTabSz="914291" eaLnBrk="0" hangingPunct="0"/>
              <a:r>
                <a:rPr lang="en-US" sz="1600" dirty="0">
                  <a:solidFill>
                    <a:schemeClr val="tx1"/>
                  </a:solidFill>
                </a:rPr>
                <a:t>PCI R Series Intelligent DAQ</a:t>
              </a:r>
            </a:p>
          </p:txBody>
        </p:sp>
      </p:grpSp>
      <p:graphicFrame>
        <p:nvGraphicFramePr>
          <p:cNvPr id="2050" name="Object 16"/>
          <p:cNvGraphicFramePr>
            <a:graphicFrameLocks noChangeAspect="1"/>
          </p:cNvGraphicFramePr>
          <p:nvPr/>
        </p:nvGraphicFramePr>
        <p:xfrm>
          <a:off x="780877" y="4200087"/>
          <a:ext cx="1350141" cy="830963"/>
        </p:xfrm>
        <a:graphic>
          <a:graphicData uri="http://schemas.openxmlformats.org/presentationml/2006/ole">
            <p:oleObj spid="_x0000_s2050" name="Bitmap Image" r:id="rId7" imgW="5121084" imgH="3215238" progId="PBrush">
              <p:embed/>
            </p:oleObj>
          </a:graphicData>
        </a:graphic>
      </p:graphicFrame>
      <p:sp>
        <p:nvSpPr>
          <p:cNvPr id="2055" name="Text Box 17"/>
          <p:cNvSpPr txBox="1">
            <a:spLocks noChangeArrowheads="1"/>
          </p:cNvSpPr>
          <p:nvPr/>
        </p:nvSpPr>
        <p:spPr bwMode="auto">
          <a:xfrm>
            <a:off x="7075574" y="5181471"/>
            <a:ext cx="1286062" cy="300841"/>
          </a:xfrm>
          <a:prstGeom prst="rect">
            <a:avLst/>
          </a:prstGeom>
          <a:noFill/>
          <a:ln w="9525">
            <a:noFill/>
            <a:miter lim="800000"/>
            <a:headEnd/>
            <a:tailEnd/>
          </a:ln>
        </p:spPr>
        <p:txBody>
          <a:bodyPr lIns="91417" tIns="45708" rIns="91417" bIns="45708">
            <a:spAutoFit/>
          </a:bodyPr>
          <a:lstStyle/>
          <a:p>
            <a:pPr algn="ctr" defTabSz="914368" eaLnBrk="0" hangingPunct="0"/>
            <a:r>
              <a:rPr lang="en-US" sz="1400" dirty="0" smtClean="0">
                <a:solidFill>
                  <a:schemeClr val="tx1"/>
                </a:solidFill>
              </a:rPr>
              <a:t>IF-RIO</a:t>
            </a:r>
            <a:endParaRPr lang="en-US" sz="1400" dirty="0">
              <a:solidFill>
                <a:schemeClr val="tx1"/>
              </a:solidFill>
            </a:endParaRPr>
          </a:p>
        </p:txBody>
      </p:sp>
      <p:grpSp>
        <p:nvGrpSpPr>
          <p:cNvPr id="2056" name="Group 18"/>
          <p:cNvGrpSpPr>
            <a:grpSpLocks/>
          </p:cNvGrpSpPr>
          <p:nvPr/>
        </p:nvGrpSpPr>
        <p:grpSpPr bwMode="auto">
          <a:xfrm>
            <a:off x="2354550" y="4200088"/>
            <a:ext cx="1567713" cy="1404087"/>
            <a:chOff x="1159" y="2520"/>
            <a:chExt cx="987" cy="885"/>
          </a:xfrm>
        </p:grpSpPr>
        <p:pic>
          <p:nvPicPr>
            <p:cNvPr id="2066" name="Picture 19" descr="PXI_7831R"/>
            <p:cNvPicPr>
              <a:picLocks noChangeAspect="1" noChangeArrowheads="1"/>
            </p:cNvPicPr>
            <p:nvPr/>
          </p:nvPicPr>
          <p:blipFill>
            <a:blip r:embed="rId8" cstate="print">
              <a:lum bright="20000"/>
            </a:blip>
            <a:srcRect/>
            <a:stretch>
              <a:fillRect/>
            </a:stretch>
          </p:blipFill>
          <p:spPr bwMode="auto">
            <a:xfrm>
              <a:off x="1326" y="2520"/>
              <a:ext cx="588" cy="560"/>
            </a:xfrm>
            <a:prstGeom prst="rect">
              <a:avLst/>
            </a:prstGeom>
            <a:noFill/>
            <a:ln w="9525">
              <a:noFill/>
              <a:miter lim="800000"/>
              <a:headEnd/>
              <a:tailEnd/>
            </a:ln>
          </p:spPr>
        </p:pic>
        <p:sp>
          <p:nvSpPr>
            <p:cNvPr id="2067" name="Text Box 20"/>
            <p:cNvSpPr txBox="1">
              <a:spLocks noChangeArrowheads="1"/>
            </p:cNvSpPr>
            <p:nvPr/>
          </p:nvSpPr>
          <p:spPr bwMode="auto">
            <a:xfrm>
              <a:off x="1159" y="3062"/>
              <a:ext cx="987" cy="343"/>
            </a:xfrm>
            <a:prstGeom prst="rect">
              <a:avLst/>
            </a:prstGeom>
            <a:noFill/>
            <a:ln w="9525">
              <a:noFill/>
              <a:miter lim="800000"/>
              <a:headEnd/>
              <a:tailEnd/>
            </a:ln>
          </p:spPr>
          <p:txBody>
            <a:bodyPr lIns="98253" tIns="49126" rIns="98253" bIns="49126">
              <a:spAutoFit/>
            </a:bodyPr>
            <a:lstStyle/>
            <a:p>
              <a:pPr algn="ctr" defTabSz="914368" eaLnBrk="0" hangingPunct="0"/>
              <a:r>
                <a:rPr lang="en-US" sz="1600" dirty="0">
                  <a:solidFill>
                    <a:schemeClr val="tx1"/>
                  </a:solidFill>
                </a:rPr>
                <a:t>PXI R Series Intelligent DAQ</a:t>
              </a:r>
            </a:p>
          </p:txBody>
        </p:sp>
      </p:grpSp>
      <p:pic>
        <p:nvPicPr>
          <p:cNvPr id="2064" name="Picture 19" descr="ifrio.jpg"/>
          <p:cNvPicPr>
            <a:picLocks noChangeAspect="1"/>
          </p:cNvPicPr>
          <p:nvPr/>
        </p:nvPicPr>
        <p:blipFill>
          <a:blip r:embed="rId9"/>
          <a:srcRect/>
          <a:stretch>
            <a:fillRect/>
          </a:stretch>
        </p:blipFill>
        <p:spPr bwMode="auto">
          <a:xfrm>
            <a:off x="7004042" y="4270187"/>
            <a:ext cx="1372495" cy="981438"/>
          </a:xfrm>
          <a:prstGeom prst="rect">
            <a:avLst/>
          </a:prstGeom>
          <a:noFill/>
          <a:ln w="9525">
            <a:noFill/>
            <a:miter lim="800000"/>
            <a:headEnd/>
            <a:tailEnd/>
          </a:ln>
        </p:spPr>
      </p:pic>
      <p:sp>
        <p:nvSpPr>
          <p:cNvPr id="2065" name="TextBox 23"/>
          <p:cNvSpPr txBox="1">
            <a:spLocks noChangeArrowheads="1"/>
          </p:cNvSpPr>
          <p:nvPr/>
        </p:nvSpPr>
        <p:spPr bwMode="auto">
          <a:xfrm>
            <a:off x="793656" y="5041320"/>
            <a:ext cx="1216618" cy="311439"/>
          </a:xfrm>
          <a:prstGeom prst="rect">
            <a:avLst/>
          </a:prstGeom>
          <a:noFill/>
          <a:ln w="9525">
            <a:noFill/>
            <a:miter lim="800000"/>
            <a:headEnd/>
            <a:tailEnd/>
          </a:ln>
        </p:spPr>
        <p:txBody>
          <a:bodyPr lIns="85077" tIns="42539" rIns="85077" bIns="42539">
            <a:spAutoFit/>
          </a:bodyPr>
          <a:lstStyle/>
          <a:p>
            <a:pPr algn="ctr" eaLnBrk="0" hangingPunct="0"/>
            <a:r>
              <a:rPr lang="en-US" sz="1600" dirty="0" err="1" smtClean="0">
                <a:solidFill>
                  <a:schemeClr val="tx1"/>
                </a:solidFill>
              </a:rPr>
              <a:t>CompactRIO</a:t>
            </a:r>
            <a:endParaRPr lang="en-US" sz="1600" dirty="0">
              <a:solidFill>
                <a:schemeClr val="tx1"/>
              </a:solidFill>
            </a:endParaRPr>
          </a:p>
        </p:txBody>
      </p:sp>
      <p:sp>
        <p:nvSpPr>
          <p:cNvPr id="2058" name="Title 19"/>
          <p:cNvSpPr>
            <a:spLocks noGrp="1"/>
          </p:cNvSpPr>
          <p:nvPr>
            <p:ph type="title"/>
          </p:nvPr>
        </p:nvSpPr>
        <p:spPr/>
        <p:txBody>
          <a:bodyPr/>
          <a:lstStyle/>
          <a:p>
            <a:r>
              <a:rPr lang="en-US" smtClean="0"/>
              <a:t>LabVIEW FPGA Targets</a:t>
            </a:r>
          </a:p>
        </p:txBody>
      </p:sp>
      <p:cxnSp>
        <p:nvCxnSpPr>
          <p:cNvPr id="24" name="Straight Arrow Connector 23"/>
          <p:cNvCxnSpPr>
            <a:stCxn id="2055" idx="2"/>
            <a:endCxn id="2060" idx="0"/>
          </p:cNvCxnSpPr>
          <p:nvPr/>
        </p:nvCxnSpPr>
        <p:spPr>
          <a:xfrm rot="5400000">
            <a:off x="2259533" y="1842912"/>
            <a:ext cx="1493980" cy="3220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055" idx="2"/>
            <a:endCxn id="2062" idx="0"/>
          </p:cNvCxnSpPr>
          <p:nvPr/>
        </p:nvCxnSpPr>
        <p:spPr>
          <a:xfrm rot="5400000">
            <a:off x="3104488" y="2687868"/>
            <a:ext cx="1493980" cy="15304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053" idx="2"/>
          </p:cNvCxnSpPr>
          <p:nvPr/>
        </p:nvCxnSpPr>
        <p:spPr>
          <a:xfrm rot="16200000" flipH="1">
            <a:off x="3877496" y="3444574"/>
            <a:ext cx="1509170" cy="322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055" idx="2"/>
            <a:endCxn id="2066" idx="0"/>
          </p:cNvCxnSpPr>
          <p:nvPr/>
        </p:nvCxnSpPr>
        <p:spPr>
          <a:xfrm rot="16200000" flipH="1">
            <a:off x="4713927" y="2608887"/>
            <a:ext cx="1493980" cy="16884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055" idx="2"/>
          </p:cNvCxnSpPr>
          <p:nvPr/>
        </p:nvCxnSpPr>
        <p:spPr>
          <a:xfrm rot="16200000" flipH="1">
            <a:off x="5421039" y="1901777"/>
            <a:ext cx="1493980" cy="31026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2210" name="Picture 2" descr="0"/>
          <p:cNvPicPr>
            <a:picLocks noChangeAspect="1" noChangeArrowheads="1"/>
          </p:cNvPicPr>
          <p:nvPr/>
        </p:nvPicPr>
        <p:blipFill>
          <a:blip r:embed="rId3"/>
          <a:srcRect/>
          <a:stretch>
            <a:fillRect/>
          </a:stretch>
        </p:blipFill>
        <p:spPr bwMode="auto">
          <a:xfrm>
            <a:off x="666129" y="1904352"/>
            <a:ext cx="2914874" cy="2100043"/>
          </a:xfrm>
          <a:prstGeom prst="rect">
            <a:avLst/>
          </a:prstGeom>
          <a:noFill/>
          <a:ln w="9525">
            <a:noFill/>
            <a:miter lim="800000"/>
            <a:headEnd/>
            <a:tailEnd/>
          </a:ln>
        </p:spPr>
      </p:pic>
      <p:sp>
        <p:nvSpPr>
          <p:cNvPr id="41986" name="Rectangle 3"/>
          <p:cNvSpPr>
            <a:spLocks noGrp="1" noChangeArrowheads="1"/>
          </p:cNvSpPr>
          <p:nvPr>
            <p:ph type="title"/>
          </p:nvPr>
        </p:nvSpPr>
        <p:spPr/>
        <p:txBody>
          <a:bodyPr/>
          <a:lstStyle/>
          <a:p>
            <a:r>
              <a:rPr lang="en-US" dirty="0" smtClean="0"/>
              <a:t>Traditional Approach to Custom Hardware</a:t>
            </a:r>
          </a:p>
        </p:txBody>
      </p:sp>
      <p:sp>
        <p:nvSpPr>
          <p:cNvPr id="16" name="Text Placeholder 15"/>
          <p:cNvSpPr>
            <a:spLocks noGrp="1"/>
          </p:cNvSpPr>
          <p:nvPr>
            <p:ph type="body" sz="half" idx="1"/>
          </p:nvPr>
        </p:nvSpPr>
        <p:spPr/>
        <p:txBody>
          <a:bodyPr/>
          <a:lstStyle/>
          <a:p>
            <a:endParaRPr lang="en-US"/>
          </a:p>
        </p:txBody>
      </p:sp>
      <p:sp>
        <p:nvSpPr>
          <p:cNvPr id="13" name="Content Placeholder 12"/>
          <p:cNvSpPr>
            <a:spLocks noGrp="1"/>
          </p:cNvSpPr>
          <p:nvPr>
            <p:ph sz="half" idx="2"/>
          </p:nvPr>
        </p:nvSpPr>
        <p:spPr/>
        <p:txBody>
          <a:bodyPr/>
          <a:lstStyle/>
          <a:p>
            <a:pPr lvl="1"/>
            <a:r>
              <a:rPr lang="en-US" dirty="0" smtClean="0"/>
              <a:t>Hardware Design</a:t>
            </a:r>
          </a:p>
          <a:p>
            <a:pPr lvl="1"/>
            <a:r>
              <a:rPr lang="en-US" dirty="0" smtClean="0"/>
              <a:t>Prototype A Build/Test</a:t>
            </a:r>
          </a:p>
          <a:p>
            <a:pPr lvl="1"/>
            <a:r>
              <a:rPr lang="en-US" dirty="0" smtClean="0"/>
              <a:t>Prototype B Build/Test</a:t>
            </a:r>
          </a:p>
          <a:p>
            <a:pPr lvl="1"/>
            <a:r>
              <a:rPr lang="en-US" dirty="0" smtClean="0"/>
              <a:t>Software Design/Coding</a:t>
            </a:r>
          </a:p>
          <a:p>
            <a:pPr lvl="1"/>
            <a:r>
              <a:rPr lang="en-US" dirty="0" smtClean="0"/>
              <a:t>Software Testing</a:t>
            </a:r>
          </a:p>
          <a:p>
            <a:pPr lvl="1"/>
            <a:r>
              <a:rPr lang="en-US" dirty="0" smtClean="0"/>
              <a:t>System Testing/Certification</a:t>
            </a:r>
          </a:p>
          <a:p>
            <a:endParaRPr lang="en-US" dirty="0" smtClean="0"/>
          </a:p>
          <a:p>
            <a:endParaRPr lang="en-US" dirty="0"/>
          </a:p>
        </p:txBody>
      </p:sp>
      <p:sp>
        <p:nvSpPr>
          <p:cNvPr id="41989" name="Text Box 4"/>
          <p:cNvSpPr txBox="1">
            <a:spLocks noChangeArrowheads="1"/>
          </p:cNvSpPr>
          <p:nvPr/>
        </p:nvSpPr>
        <p:spPr bwMode="auto">
          <a:xfrm>
            <a:off x="9449496" y="2895957"/>
            <a:ext cx="183297" cy="366558"/>
          </a:xfrm>
          <a:prstGeom prst="rect">
            <a:avLst/>
          </a:prstGeom>
          <a:noFill/>
          <a:ln w="12700" algn="ctr">
            <a:noFill/>
            <a:miter lim="800000"/>
            <a:headEnd/>
            <a:tailEnd/>
          </a:ln>
        </p:spPr>
        <p:txBody>
          <a:bodyPr wrap="none" lIns="91424" tIns="45712" rIns="91424" bIns="45712">
            <a:spAutoFit/>
          </a:bodyPr>
          <a:lstStyle/>
          <a:p>
            <a:pPr defTabSz="914368" eaLnBrk="0" hangingPunct="0"/>
            <a:endParaRPr lang="en-US" sz="1800" dirty="0">
              <a:solidFill>
                <a:schemeClr val="tx1"/>
              </a:solidFill>
            </a:endParaRPr>
          </a:p>
        </p:txBody>
      </p:sp>
      <p:sp>
        <p:nvSpPr>
          <p:cNvPr id="862213" name="Text Box 5"/>
          <p:cNvSpPr txBox="1">
            <a:spLocks noChangeArrowheads="1"/>
          </p:cNvSpPr>
          <p:nvPr/>
        </p:nvSpPr>
        <p:spPr bwMode="auto">
          <a:xfrm>
            <a:off x="4324623" y="1600590"/>
            <a:ext cx="186278" cy="460024"/>
          </a:xfrm>
          <a:prstGeom prst="rect">
            <a:avLst/>
          </a:prstGeom>
          <a:noFill/>
          <a:ln w="44450" algn="ctr">
            <a:noFill/>
            <a:miter lim="800000"/>
            <a:headEnd/>
            <a:tailEnd/>
          </a:ln>
        </p:spPr>
        <p:txBody>
          <a:bodyPr wrap="none" lIns="91424" tIns="45712" rIns="91424" bIns="45712">
            <a:spAutoFit/>
          </a:bodyPr>
          <a:lstStyle/>
          <a:p>
            <a:pPr defTabSz="914368" eaLnBrk="0" hangingPunct="0"/>
            <a:endParaRPr lang="en-US" sz="2400" dirty="0">
              <a:solidFill>
                <a:schemeClr val="tx1"/>
              </a:solidFill>
            </a:endParaRPr>
          </a:p>
        </p:txBody>
      </p:sp>
      <p:pic>
        <p:nvPicPr>
          <p:cNvPr id="862214" name="Picture 6" descr="Protoboard"/>
          <p:cNvPicPr>
            <a:picLocks noChangeAspect="1" noChangeArrowheads="1"/>
          </p:cNvPicPr>
          <p:nvPr/>
        </p:nvPicPr>
        <p:blipFill>
          <a:blip r:embed="rId4"/>
          <a:srcRect/>
          <a:stretch>
            <a:fillRect/>
          </a:stretch>
        </p:blipFill>
        <p:spPr bwMode="auto">
          <a:xfrm>
            <a:off x="685502" y="1904351"/>
            <a:ext cx="3105622" cy="2070836"/>
          </a:xfrm>
          <a:prstGeom prst="rect">
            <a:avLst/>
          </a:prstGeom>
          <a:noFill/>
          <a:ln w="9525">
            <a:noFill/>
            <a:miter lim="800000"/>
            <a:headEnd/>
            <a:tailEnd/>
          </a:ln>
        </p:spPr>
      </p:pic>
      <p:pic>
        <p:nvPicPr>
          <p:cNvPr id="862215" name="Picture 7" descr="circuit_board_withbox"/>
          <p:cNvPicPr>
            <a:picLocks noChangeAspect="1" noChangeArrowheads="1"/>
          </p:cNvPicPr>
          <p:nvPr/>
        </p:nvPicPr>
        <p:blipFill>
          <a:blip r:embed="rId5"/>
          <a:srcRect/>
          <a:stretch>
            <a:fillRect/>
          </a:stretch>
        </p:blipFill>
        <p:spPr bwMode="auto">
          <a:xfrm>
            <a:off x="685502" y="1828411"/>
            <a:ext cx="2934247" cy="2637468"/>
          </a:xfrm>
          <a:prstGeom prst="rect">
            <a:avLst/>
          </a:prstGeom>
          <a:noFill/>
          <a:ln w="9525">
            <a:noFill/>
            <a:miter lim="800000"/>
            <a:headEnd/>
            <a:tailEnd/>
          </a:ln>
        </p:spPr>
      </p:pic>
      <p:pic>
        <p:nvPicPr>
          <p:cNvPr id="862216" name="Picture 8" descr="VHDL"/>
          <p:cNvPicPr>
            <a:picLocks noChangeAspect="1" noChangeArrowheads="1"/>
          </p:cNvPicPr>
          <p:nvPr/>
        </p:nvPicPr>
        <p:blipFill>
          <a:blip r:embed="rId6"/>
          <a:srcRect/>
          <a:stretch>
            <a:fillRect/>
          </a:stretch>
        </p:blipFill>
        <p:spPr bwMode="auto">
          <a:xfrm>
            <a:off x="381497" y="1524649"/>
            <a:ext cx="3861165" cy="3913850"/>
          </a:xfrm>
          <a:prstGeom prst="rect">
            <a:avLst/>
          </a:prstGeom>
          <a:noFill/>
          <a:ln w="9525">
            <a:noFill/>
            <a:miter lim="800000"/>
            <a:headEnd/>
            <a:tailEnd/>
          </a:ln>
        </p:spPr>
      </p:pic>
      <p:grpSp>
        <p:nvGrpSpPr>
          <p:cNvPr id="2" name="Group 11"/>
          <p:cNvGrpSpPr>
            <a:grpSpLocks/>
          </p:cNvGrpSpPr>
          <p:nvPr/>
        </p:nvGrpSpPr>
        <p:grpSpPr bwMode="auto">
          <a:xfrm>
            <a:off x="305496" y="1066086"/>
            <a:ext cx="3961009" cy="4725828"/>
            <a:chOff x="192" y="672"/>
            <a:chExt cx="2496" cy="2976"/>
          </a:xfrm>
        </p:grpSpPr>
        <p:sp>
          <p:nvSpPr>
            <p:cNvPr id="41995" name="Rectangle 10"/>
            <p:cNvSpPr>
              <a:spLocks noChangeArrowheads="1"/>
            </p:cNvSpPr>
            <p:nvPr/>
          </p:nvSpPr>
          <p:spPr bwMode="auto">
            <a:xfrm>
              <a:off x="192" y="672"/>
              <a:ext cx="2496" cy="2976"/>
            </a:xfrm>
            <a:prstGeom prst="rect">
              <a:avLst/>
            </a:prstGeom>
            <a:solidFill>
              <a:schemeClr val="bg1"/>
            </a:solidFill>
            <a:ln w="44450" algn="ctr">
              <a:noFill/>
              <a:miter lim="800000"/>
              <a:headEnd/>
              <a:tailEnd/>
            </a:ln>
          </p:spPr>
          <p:txBody>
            <a:bodyPr wrap="none" anchor="ctr"/>
            <a:lstStyle/>
            <a:p>
              <a:pPr algn="ctr" eaLnBrk="0" hangingPunct="0"/>
              <a:endParaRPr lang="en-US"/>
            </a:p>
          </p:txBody>
        </p:sp>
        <p:pic>
          <p:nvPicPr>
            <p:cNvPr id="41996" name="Picture 9" descr="PCI Board"/>
            <p:cNvPicPr>
              <a:picLocks noChangeAspect="1" noChangeArrowheads="1"/>
            </p:cNvPicPr>
            <p:nvPr/>
          </p:nvPicPr>
          <p:blipFill>
            <a:blip r:embed="rId7"/>
            <a:srcRect/>
            <a:stretch>
              <a:fillRect/>
            </a:stretch>
          </p:blipFill>
          <p:spPr bwMode="auto">
            <a:xfrm>
              <a:off x="336" y="912"/>
              <a:ext cx="1968" cy="1968"/>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nodePh="1">
                                  <p:stCondLst>
                                    <p:cond delay="0"/>
                                  </p:stCondLst>
                                  <p:endCondLst>
                                    <p:cond evt="begin" delay="0">
                                      <p:tn val="5"/>
                                    </p:cond>
                                  </p:endCondLst>
                                  <p:childTnLst>
                                    <p:set>
                                      <p:cBhvr>
                                        <p:cTn id="6" dur="1" fill="hold">
                                          <p:stCondLst>
                                            <p:cond delay="0"/>
                                          </p:stCondLst>
                                        </p:cTn>
                                        <p:tgtEl>
                                          <p:spTgt spid="862213">
                                            <p:txEl>
                                              <p:pRg st="0" end="0"/>
                                            </p:txEl>
                                          </p:spTgt>
                                        </p:tgtEl>
                                        <p:attrNameLst>
                                          <p:attrName>style.visibility</p:attrName>
                                        </p:attrNameLst>
                                      </p:cBhvr>
                                      <p:to>
                                        <p:strVal val="visible"/>
                                      </p:to>
                                    </p:set>
                                    <p:animEffect transition="in" filter="dissolve">
                                      <p:cBhvr>
                                        <p:cTn id="7" dur="500"/>
                                        <p:tgtEl>
                                          <p:spTgt spid="86221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862210"/>
                                        </p:tgtEl>
                                        <p:attrNameLst>
                                          <p:attrName>style.visibility</p:attrName>
                                        </p:attrNameLst>
                                      </p:cBhvr>
                                      <p:to>
                                        <p:strVal val="visible"/>
                                      </p:to>
                                    </p:set>
                                    <p:animEffect transition="in" filter="dissolve">
                                      <p:cBhvr>
                                        <p:cTn id="10" dur="500"/>
                                        <p:tgtEl>
                                          <p:spTgt spid="8622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nodeType="clickEffect">
                                  <p:stCondLst>
                                    <p:cond delay="0"/>
                                  </p:stCondLst>
                                  <p:childTnLst>
                                    <p:animEffect transition="out" filter="dissolve">
                                      <p:cBhvr>
                                        <p:cTn id="14" dur="500"/>
                                        <p:tgtEl>
                                          <p:spTgt spid="862210"/>
                                        </p:tgtEl>
                                      </p:cBhvr>
                                    </p:animEffect>
                                    <p:set>
                                      <p:cBhvr>
                                        <p:cTn id="15" dur="1" fill="hold">
                                          <p:stCondLst>
                                            <p:cond delay="499"/>
                                          </p:stCondLst>
                                        </p:cTn>
                                        <p:tgtEl>
                                          <p:spTgt spid="862210"/>
                                        </p:tgtEl>
                                        <p:attrNameLst>
                                          <p:attrName>style.visibility</p:attrName>
                                        </p:attrNameLst>
                                      </p:cBhvr>
                                      <p:to>
                                        <p:strVal val="hidden"/>
                                      </p:to>
                                    </p:set>
                                  </p:childTnLst>
                                </p:cTn>
                              </p:par>
                              <p:par>
                                <p:cTn id="16" presetID="9" presetClass="entr" presetSubtype="0" fill="hold" nodeType="withEffect">
                                  <p:stCondLst>
                                    <p:cond delay="0"/>
                                  </p:stCondLst>
                                  <p:childTnLst>
                                    <p:set>
                                      <p:cBhvr>
                                        <p:cTn id="17" dur="1" fill="hold">
                                          <p:stCondLst>
                                            <p:cond delay="0"/>
                                          </p:stCondLst>
                                        </p:cTn>
                                        <p:tgtEl>
                                          <p:spTgt spid="862214"/>
                                        </p:tgtEl>
                                        <p:attrNameLst>
                                          <p:attrName>style.visibility</p:attrName>
                                        </p:attrNameLst>
                                      </p:cBhvr>
                                      <p:to>
                                        <p:strVal val="visible"/>
                                      </p:to>
                                    </p:set>
                                    <p:animEffect transition="in" filter="dissolve">
                                      <p:cBhvr>
                                        <p:cTn id="18" dur="500"/>
                                        <p:tgtEl>
                                          <p:spTgt spid="862214"/>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xit" presetSubtype="0" fill="hold" nodeType="clickEffect">
                                  <p:stCondLst>
                                    <p:cond delay="0"/>
                                  </p:stCondLst>
                                  <p:childTnLst>
                                    <p:animEffect transition="out" filter="dissolve">
                                      <p:cBhvr>
                                        <p:cTn id="22" dur="500"/>
                                        <p:tgtEl>
                                          <p:spTgt spid="862214"/>
                                        </p:tgtEl>
                                      </p:cBhvr>
                                    </p:animEffect>
                                    <p:set>
                                      <p:cBhvr>
                                        <p:cTn id="23" dur="1" fill="hold">
                                          <p:stCondLst>
                                            <p:cond delay="499"/>
                                          </p:stCondLst>
                                        </p:cTn>
                                        <p:tgtEl>
                                          <p:spTgt spid="862214"/>
                                        </p:tgtEl>
                                        <p:attrNameLst>
                                          <p:attrName>style.visibility</p:attrName>
                                        </p:attrNameLst>
                                      </p:cBhvr>
                                      <p:to>
                                        <p:strVal val="hidden"/>
                                      </p:to>
                                    </p:set>
                                  </p:childTnLst>
                                </p:cTn>
                              </p:par>
                              <p:par>
                                <p:cTn id="24" presetID="9" presetClass="entr" presetSubtype="0" fill="hold" nodeType="withEffect">
                                  <p:stCondLst>
                                    <p:cond delay="0"/>
                                  </p:stCondLst>
                                  <p:childTnLst>
                                    <p:set>
                                      <p:cBhvr>
                                        <p:cTn id="25" dur="1" fill="hold">
                                          <p:stCondLst>
                                            <p:cond delay="0"/>
                                          </p:stCondLst>
                                        </p:cTn>
                                        <p:tgtEl>
                                          <p:spTgt spid="862215"/>
                                        </p:tgtEl>
                                        <p:attrNameLst>
                                          <p:attrName>style.visibility</p:attrName>
                                        </p:attrNameLst>
                                      </p:cBhvr>
                                      <p:to>
                                        <p:strVal val="visible"/>
                                      </p:to>
                                    </p:set>
                                    <p:animEffect transition="in" filter="dissolve">
                                      <p:cBhvr>
                                        <p:cTn id="26" dur="500"/>
                                        <p:tgtEl>
                                          <p:spTgt spid="862215"/>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xit" presetSubtype="0" fill="hold" nodeType="clickEffect">
                                  <p:stCondLst>
                                    <p:cond delay="0"/>
                                  </p:stCondLst>
                                  <p:childTnLst>
                                    <p:animEffect transition="out" filter="dissolve">
                                      <p:cBhvr>
                                        <p:cTn id="30" dur="500"/>
                                        <p:tgtEl>
                                          <p:spTgt spid="862215"/>
                                        </p:tgtEl>
                                      </p:cBhvr>
                                    </p:animEffect>
                                    <p:set>
                                      <p:cBhvr>
                                        <p:cTn id="31" dur="1" fill="hold">
                                          <p:stCondLst>
                                            <p:cond delay="499"/>
                                          </p:stCondLst>
                                        </p:cTn>
                                        <p:tgtEl>
                                          <p:spTgt spid="862215"/>
                                        </p:tgtEl>
                                        <p:attrNameLst>
                                          <p:attrName>style.visibility</p:attrName>
                                        </p:attrNameLst>
                                      </p:cBhvr>
                                      <p:to>
                                        <p:strVal val="hidden"/>
                                      </p:to>
                                    </p:set>
                                  </p:childTnLst>
                                </p:cTn>
                              </p:par>
                              <p:par>
                                <p:cTn id="32" presetID="9" presetClass="entr" presetSubtype="0" fill="hold" nodeType="withEffect">
                                  <p:stCondLst>
                                    <p:cond delay="0"/>
                                  </p:stCondLst>
                                  <p:childTnLst>
                                    <p:set>
                                      <p:cBhvr>
                                        <p:cTn id="33" dur="1" fill="hold">
                                          <p:stCondLst>
                                            <p:cond delay="0"/>
                                          </p:stCondLst>
                                        </p:cTn>
                                        <p:tgtEl>
                                          <p:spTgt spid="862216"/>
                                        </p:tgtEl>
                                        <p:attrNameLst>
                                          <p:attrName>style.visibility</p:attrName>
                                        </p:attrNameLst>
                                      </p:cBhvr>
                                      <p:to>
                                        <p:strVal val="visible"/>
                                      </p:to>
                                    </p:set>
                                    <p:animEffect transition="in" filter="dissolve">
                                      <p:cBhvr>
                                        <p:cTn id="34" dur="500"/>
                                        <p:tgtEl>
                                          <p:spTgt spid="862216"/>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xit" presetSubtype="0" fill="hold" nodeType="clickEffect">
                                  <p:stCondLst>
                                    <p:cond delay="0"/>
                                  </p:stCondLst>
                                  <p:childTnLst>
                                    <p:animEffect transition="out" filter="dissolve">
                                      <p:cBhvr>
                                        <p:cTn id="38" dur="500"/>
                                        <p:tgtEl>
                                          <p:spTgt spid="862216"/>
                                        </p:tgtEl>
                                      </p:cBhvr>
                                    </p:animEffect>
                                    <p:set>
                                      <p:cBhvr>
                                        <p:cTn id="39" dur="1" fill="hold">
                                          <p:stCondLst>
                                            <p:cond delay="499"/>
                                          </p:stCondLst>
                                        </p:cTn>
                                        <p:tgtEl>
                                          <p:spTgt spid="862216"/>
                                        </p:tgtEl>
                                        <p:attrNameLst>
                                          <p:attrName>style.visibility</p:attrName>
                                        </p:attrNameLst>
                                      </p:cBhvr>
                                      <p:to>
                                        <p:strVal val="hidden"/>
                                      </p:to>
                                    </p:set>
                                  </p:childTnLst>
                                </p:cTn>
                              </p:par>
                              <p:par>
                                <p:cTn id="40" presetID="9"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dissolve">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smtClean="0"/>
              <a:t>NI Approach to Custom Hardware</a:t>
            </a:r>
          </a:p>
        </p:txBody>
      </p:sp>
      <p:sp>
        <p:nvSpPr>
          <p:cNvPr id="12" name="Text Placeholder 11"/>
          <p:cNvSpPr>
            <a:spLocks noGrp="1"/>
          </p:cNvSpPr>
          <p:nvPr>
            <p:ph type="body" sz="half" idx="1"/>
          </p:nvPr>
        </p:nvSpPr>
        <p:spPr/>
        <p:txBody>
          <a:bodyPr/>
          <a:lstStyle/>
          <a:p>
            <a:endParaRPr lang="en-US"/>
          </a:p>
        </p:txBody>
      </p:sp>
      <p:sp>
        <p:nvSpPr>
          <p:cNvPr id="44040" name="Content Placeholder 12"/>
          <p:cNvSpPr>
            <a:spLocks noGrp="1"/>
          </p:cNvSpPr>
          <p:nvPr>
            <p:ph sz="half" idx="2"/>
          </p:nvPr>
        </p:nvSpPr>
        <p:spPr/>
        <p:txBody>
          <a:bodyPr/>
          <a:lstStyle/>
          <a:p>
            <a:pPr lvl="1"/>
            <a:r>
              <a:rPr lang="en-US" dirty="0" smtClean="0"/>
              <a:t>Hardware Design</a:t>
            </a:r>
          </a:p>
          <a:p>
            <a:pPr lvl="1"/>
            <a:r>
              <a:rPr lang="en-US" dirty="0" smtClean="0"/>
              <a:t>Prototype A Build/Test</a:t>
            </a:r>
          </a:p>
          <a:p>
            <a:pPr lvl="1"/>
            <a:r>
              <a:rPr lang="en-US" dirty="0" smtClean="0"/>
              <a:t>Prototype B Build/Test</a:t>
            </a:r>
          </a:p>
          <a:p>
            <a:pPr lvl="1"/>
            <a:r>
              <a:rPr lang="en-US" dirty="0" smtClean="0"/>
              <a:t>Software Design/Coding</a:t>
            </a:r>
          </a:p>
          <a:p>
            <a:pPr lvl="1"/>
            <a:r>
              <a:rPr lang="en-US" dirty="0" smtClean="0"/>
              <a:t>Software Testing</a:t>
            </a:r>
          </a:p>
          <a:p>
            <a:pPr lvl="1"/>
            <a:r>
              <a:rPr lang="en-US" dirty="0" smtClean="0"/>
              <a:t>System Testing/Certification</a:t>
            </a:r>
          </a:p>
          <a:p>
            <a:endParaRPr lang="en-US" dirty="0" smtClean="0"/>
          </a:p>
          <a:p>
            <a:endParaRPr lang="en-US" dirty="0" smtClean="0"/>
          </a:p>
          <a:p>
            <a:endParaRPr lang="en-US" dirty="0" smtClean="0"/>
          </a:p>
        </p:txBody>
      </p:sp>
      <p:pic>
        <p:nvPicPr>
          <p:cNvPr id="864261" name="Picture 5" descr="PCI_7831R"/>
          <p:cNvPicPr>
            <a:picLocks noChangeAspect="1" noChangeArrowheads="1"/>
          </p:cNvPicPr>
          <p:nvPr/>
        </p:nvPicPr>
        <p:blipFill>
          <a:blip r:embed="rId3">
            <a:clrChange>
              <a:clrFrom>
                <a:srgbClr val="FFFFFF"/>
              </a:clrFrom>
              <a:clrTo>
                <a:srgbClr val="FFFFFF">
                  <a:alpha val="0"/>
                </a:srgbClr>
              </a:clrTo>
            </a:clrChange>
            <a:lum bright="20000"/>
          </a:blip>
          <a:srcRect/>
          <a:stretch>
            <a:fillRect/>
          </a:stretch>
        </p:blipFill>
        <p:spPr bwMode="auto">
          <a:xfrm>
            <a:off x="228004" y="1904351"/>
            <a:ext cx="3658494" cy="2571750"/>
          </a:xfrm>
          <a:prstGeom prst="rect">
            <a:avLst/>
          </a:prstGeom>
          <a:noFill/>
          <a:ln w="9525">
            <a:noFill/>
            <a:miter lim="800000"/>
            <a:headEnd/>
            <a:tailEnd/>
          </a:ln>
        </p:spPr>
      </p:pic>
      <p:pic>
        <p:nvPicPr>
          <p:cNvPr id="864262" name="Picture 6"/>
          <p:cNvPicPr>
            <a:picLocks noChangeAspect="1" noChangeArrowheads="1"/>
          </p:cNvPicPr>
          <p:nvPr/>
        </p:nvPicPr>
        <p:blipFill>
          <a:blip r:embed="rId4"/>
          <a:srcRect/>
          <a:stretch>
            <a:fillRect/>
          </a:stretch>
        </p:blipFill>
        <p:spPr bwMode="auto">
          <a:xfrm>
            <a:off x="381497" y="2057693"/>
            <a:ext cx="3665945" cy="2019721"/>
          </a:xfrm>
          <a:prstGeom prst="rect">
            <a:avLst/>
          </a:prstGeom>
          <a:noFill/>
          <a:ln w="9525">
            <a:noFill/>
            <a:miter lim="800000"/>
            <a:headEnd/>
            <a:tailEnd/>
          </a:ln>
        </p:spPr>
      </p:pic>
      <p:grpSp>
        <p:nvGrpSpPr>
          <p:cNvPr id="2" name="Group 8"/>
          <p:cNvGrpSpPr>
            <a:grpSpLocks/>
          </p:cNvGrpSpPr>
          <p:nvPr/>
        </p:nvGrpSpPr>
        <p:grpSpPr bwMode="auto">
          <a:xfrm>
            <a:off x="0" y="1447249"/>
            <a:ext cx="4572000" cy="2971897"/>
            <a:chOff x="0" y="1152"/>
            <a:chExt cx="2880" cy="1872"/>
          </a:xfrm>
        </p:grpSpPr>
        <p:sp>
          <p:nvSpPr>
            <p:cNvPr id="44041" name="Rectangle 9"/>
            <p:cNvSpPr>
              <a:spLocks noChangeArrowheads="1"/>
            </p:cNvSpPr>
            <p:nvPr/>
          </p:nvSpPr>
          <p:spPr bwMode="auto">
            <a:xfrm>
              <a:off x="240" y="1152"/>
              <a:ext cx="2496" cy="1872"/>
            </a:xfrm>
            <a:prstGeom prst="rect">
              <a:avLst/>
            </a:prstGeom>
            <a:solidFill>
              <a:schemeClr val="bg1"/>
            </a:solidFill>
            <a:ln w="9525" algn="ctr">
              <a:noFill/>
              <a:miter lim="800000"/>
              <a:headEnd/>
              <a:tailEnd/>
            </a:ln>
          </p:spPr>
          <p:txBody>
            <a:bodyPr wrap="none" anchor="ctr"/>
            <a:lstStyle/>
            <a:p>
              <a:pPr algn="ctr" eaLnBrk="0" hangingPunct="0"/>
              <a:endParaRPr lang="en-US"/>
            </a:p>
          </p:txBody>
        </p:sp>
        <p:pic>
          <p:nvPicPr>
            <p:cNvPr id="44042" name="Picture 10" descr="030304202"/>
            <p:cNvPicPr>
              <a:picLocks noChangeAspect="1" noChangeArrowheads="1"/>
            </p:cNvPicPr>
            <p:nvPr/>
          </p:nvPicPr>
          <p:blipFill>
            <a:blip r:embed="rId5">
              <a:clrChange>
                <a:clrFrom>
                  <a:srgbClr val="FEFEFE"/>
                </a:clrFrom>
                <a:clrTo>
                  <a:srgbClr val="FEFEFE">
                    <a:alpha val="0"/>
                  </a:srgbClr>
                </a:clrTo>
              </a:clrChange>
            </a:blip>
            <a:srcRect/>
            <a:stretch>
              <a:fillRect/>
            </a:stretch>
          </p:blipFill>
          <p:spPr bwMode="auto">
            <a:xfrm>
              <a:off x="0" y="1344"/>
              <a:ext cx="2880" cy="167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64261"/>
                                        </p:tgtEl>
                                        <p:attrNameLst>
                                          <p:attrName>style.visibility</p:attrName>
                                        </p:attrNameLst>
                                      </p:cBhvr>
                                      <p:to>
                                        <p:strVal val="visible"/>
                                      </p:to>
                                    </p:set>
                                    <p:animEffect transition="in" filter="dissolve">
                                      <p:cBhvr>
                                        <p:cTn id="7" dur="500"/>
                                        <p:tgtEl>
                                          <p:spTgt spid="864261"/>
                                        </p:tgtEl>
                                      </p:cBhvr>
                                    </p:animEffect>
                                  </p:childTnLst>
                                </p:cTn>
                              </p:par>
                              <p:par>
                                <p:cTn id="8" presetID="9" presetClass="entr" presetSubtype="0" fill="hold" nodeType="withEffect">
                                  <p:stCondLst>
                                    <p:cond delay="0"/>
                                  </p:stCondLst>
                                  <p:childTnLst>
                                    <p:set>
                                      <p:cBhvr>
                                        <p:cTn id="9" dur="1" fill="hold">
                                          <p:stCondLst>
                                            <p:cond delay="0"/>
                                          </p:stCondLst>
                                        </p:cTn>
                                        <p:tgtEl>
                                          <p:spTgt spid="864262"/>
                                        </p:tgtEl>
                                        <p:attrNameLst>
                                          <p:attrName>style.visibility</p:attrName>
                                        </p:attrNameLst>
                                      </p:cBhvr>
                                      <p:to>
                                        <p:strVal val="visible"/>
                                      </p:to>
                                    </p:set>
                                    <p:animEffect transition="in" filter="dissolve">
                                      <p:cBhvr>
                                        <p:cTn id="10" dur="500"/>
                                        <p:tgtEl>
                                          <p:spTgt spid="864262"/>
                                        </p:tgtEl>
                                      </p:cBhvr>
                                    </p:animEffect>
                                  </p:childTnLst>
                                </p:cTn>
                              </p:par>
                              <p:par>
                                <p:cTn id="11" presetID="9"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ssolv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smtClean="0"/>
              <a:t>C. LabVIEW FPGA Applications</a:t>
            </a:r>
          </a:p>
        </p:txBody>
      </p:sp>
      <p:sp>
        <p:nvSpPr>
          <p:cNvPr id="18435" name="Rectangle 3"/>
          <p:cNvSpPr>
            <a:spLocks noGrp="1" noChangeArrowheads="1"/>
          </p:cNvSpPr>
          <p:nvPr>
            <p:ph idx="1"/>
          </p:nvPr>
        </p:nvSpPr>
        <p:spPr/>
        <p:txBody>
          <a:bodyPr/>
          <a:lstStyle/>
          <a:p>
            <a:r>
              <a:rPr lang="en-US" dirty="0" smtClean="0"/>
              <a:t>Applications Driving Need for Custom Hardware</a:t>
            </a:r>
          </a:p>
          <a:p>
            <a:pPr lvl="1"/>
            <a:r>
              <a:rPr lang="en-US" sz="2200" dirty="0" smtClean="0"/>
              <a:t>Intelligent DAQ</a:t>
            </a:r>
          </a:p>
          <a:p>
            <a:pPr lvl="1"/>
            <a:r>
              <a:rPr lang="en-US" sz="2200" dirty="0" smtClean="0"/>
              <a:t>Ultra-high speed control</a:t>
            </a:r>
          </a:p>
          <a:p>
            <a:pPr lvl="1"/>
            <a:r>
              <a:rPr lang="en-US" sz="2200" dirty="0" smtClean="0"/>
              <a:t>Specialized communication protocols</a:t>
            </a:r>
          </a:p>
          <a:p>
            <a:pPr lvl="1"/>
            <a:r>
              <a:rPr lang="en-US" sz="2200" dirty="0" smtClean="0"/>
              <a:t>Sensor level signal processing</a:t>
            </a:r>
          </a:p>
          <a:p>
            <a:pPr lvl="1"/>
            <a:r>
              <a:rPr lang="en-US" sz="2200" dirty="0" smtClean="0"/>
              <a:t>Off-load CPU – </a:t>
            </a:r>
            <a:r>
              <a:rPr lang="en-US" sz="2200" dirty="0" err="1" smtClean="0"/>
              <a:t>Coprocessing</a:t>
            </a:r>
            <a:endParaRPr lang="en-US" sz="2200" dirty="0" smtClean="0"/>
          </a:p>
          <a:p>
            <a:endParaRPr lang="en-US" dirty="0" smtClean="0"/>
          </a:p>
        </p:txBody>
      </p:sp>
      <p:pic>
        <p:nvPicPr>
          <p:cNvPr id="46083" name="Picture 4" descr="0"/>
          <p:cNvPicPr>
            <a:picLocks noChangeAspect="1" noChangeArrowheads="1"/>
          </p:cNvPicPr>
          <p:nvPr/>
        </p:nvPicPr>
        <p:blipFill>
          <a:blip r:embed="rId3"/>
          <a:srcRect/>
          <a:stretch>
            <a:fillRect/>
          </a:stretch>
        </p:blipFill>
        <p:spPr bwMode="auto">
          <a:xfrm>
            <a:off x="5430368" y="2307420"/>
            <a:ext cx="2666006" cy="9945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16496</TotalTime>
  <Words>2460</Words>
  <Application>Microsoft PowerPoint</Application>
  <PresentationFormat>Letter Paper (8.5x11 in)</PresentationFormat>
  <Paragraphs>221</Paragraphs>
  <Slides>20</Slides>
  <Notes>20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20</vt:i4>
      </vt:variant>
    </vt:vector>
  </HeadingPairs>
  <TitlesOfParts>
    <vt:vector size="24" baseType="lpstr">
      <vt:lpstr>temptemplate</vt:lpstr>
      <vt:lpstr>PPT2007 Lesson Header</vt:lpstr>
      <vt:lpstr>PPT 2007 Exercise</vt:lpstr>
      <vt:lpstr>Bitmap Image</vt:lpstr>
      <vt:lpstr>Lesson 1 Introduction to LabVIEW FPGA</vt:lpstr>
      <vt:lpstr>A. Introduction to FPGA Technology</vt:lpstr>
      <vt:lpstr>B. LabVIEW FPGA System Components</vt:lpstr>
      <vt:lpstr>Components of a Measurement System</vt:lpstr>
      <vt:lpstr>LabVIEW FPGA-Based Measurement System</vt:lpstr>
      <vt:lpstr>LabVIEW FPGA Targets</vt:lpstr>
      <vt:lpstr>Traditional Approach to Custom Hardware</vt:lpstr>
      <vt:lpstr>NI Approach to Custom Hardware</vt:lpstr>
      <vt:lpstr>C. LabVIEW FPGA Applications</vt:lpstr>
      <vt:lpstr>Benefits of FPGA Logic in LabVIEW</vt:lpstr>
      <vt:lpstr>Benefits of FPGA Logic with LabVIEW (continued)</vt:lpstr>
      <vt:lpstr>Intelligent DAQ</vt:lpstr>
      <vt:lpstr>Digital Communication Protocols</vt:lpstr>
      <vt:lpstr>Demonstration: IPNet</vt:lpstr>
      <vt:lpstr>Decision Making in Software</vt:lpstr>
      <vt:lpstr>Decision Making in Hardware</vt:lpstr>
      <vt:lpstr>Analog Control Over 40 kHz</vt:lpstr>
      <vt:lpstr>Off-Loading Processing from CPU</vt:lpstr>
      <vt:lpstr>Quiz</vt:lpstr>
      <vt:lpstr>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nmcgarry</dc:creator>
  <cp:lastModifiedBy>spinsonn</cp:lastModifiedBy>
  <cp:revision>561</cp:revision>
  <dcterms:created xsi:type="dcterms:W3CDTF">2003-04-18T00:11:29Z</dcterms:created>
  <dcterms:modified xsi:type="dcterms:W3CDTF">2008-02-18T21:11:49Z</dcterms:modified>
</cp:coreProperties>
</file>