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4" r:id="rId1"/>
    <p:sldMasterId id="2147483680" r:id="rId2"/>
    <p:sldMasterId id="2147483683" r:id="rId3"/>
  </p:sldMasterIdLst>
  <p:notesMasterIdLst>
    <p:notesMasterId r:id="rId26"/>
  </p:notesMasterIdLst>
  <p:handoutMasterIdLst>
    <p:handoutMasterId r:id="rId27"/>
  </p:handoutMasterIdLst>
  <p:sldIdLst>
    <p:sldId id="284" r:id="rId4"/>
    <p:sldId id="259" r:id="rId5"/>
    <p:sldId id="267" r:id="rId6"/>
    <p:sldId id="304" r:id="rId7"/>
    <p:sldId id="268" r:id="rId8"/>
    <p:sldId id="285" r:id="rId9"/>
    <p:sldId id="286" r:id="rId10"/>
    <p:sldId id="269" r:id="rId11"/>
    <p:sldId id="300" r:id="rId12"/>
    <p:sldId id="287" r:id="rId13"/>
    <p:sldId id="283" r:id="rId14"/>
    <p:sldId id="288" r:id="rId15"/>
    <p:sldId id="301" r:id="rId16"/>
    <p:sldId id="303" r:id="rId17"/>
    <p:sldId id="290" r:id="rId18"/>
    <p:sldId id="294" r:id="rId19"/>
    <p:sldId id="293" r:id="rId20"/>
    <p:sldId id="295" r:id="rId21"/>
    <p:sldId id="306" r:id="rId22"/>
    <p:sldId id="305" r:id="rId23"/>
    <p:sldId id="298" r:id="rId24"/>
    <p:sldId id="266" r:id="rId25"/>
  </p:sldIdLst>
  <p:sldSz cx="9144000" cy="6858000" type="letter"/>
  <p:notesSz cx="7315200" cy="9601200"/>
  <p:custDataLst>
    <p:tags r:id="rId28"/>
  </p:custDataLst>
  <p:defaultTextStyle>
    <a:defPPr>
      <a:defRPr lang="en-US"/>
    </a:defPPr>
    <a:lvl1pPr algn="l" rtl="0" fontAlgn="base">
      <a:spcBef>
        <a:spcPct val="0"/>
      </a:spcBef>
      <a:spcAft>
        <a:spcPct val="0"/>
      </a:spcAft>
      <a:defRPr sz="2400" b="1" kern="1200">
        <a:solidFill>
          <a:schemeClr val="bg1"/>
        </a:solidFill>
        <a:latin typeface="Arial Narrow" pitchFamily="34" charset="0"/>
        <a:ea typeface="+mn-ea"/>
        <a:cs typeface="+mn-cs"/>
      </a:defRPr>
    </a:lvl1pPr>
    <a:lvl2pPr marL="457200" algn="l" rtl="0" fontAlgn="base">
      <a:spcBef>
        <a:spcPct val="0"/>
      </a:spcBef>
      <a:spcAft>
        <a:spcPct val="0"/>
      </a:spcAft>
      <a:defRPr sz="2400" b="1" kern="1200">
        <a:solidFill>
          <a:schemeClr val="bg1"/>
        </a:solidFill>
        <a:latin typeface="Arial Narrow" pitchFamily="34" charset="0"/>
        <a:ea typeface="+mn-ea"/>
        <a:cs typeface="+mn-cs"/>
      </a:defRPr>
    </a:lvl2pPr>
    <a:lvl3pPr marL="914400" algn="l" rtl="0" fontAlgn="base">
      <a:spcBef>
        <a:spcPct val="0"/>
      </a:spcBef>
      <a:spcAft>
        <a:spcPct val="0"/>
      </a:spcAft>
      <a:defRPr sz="2400" b="1" kern="1200">
        <a:solidFill>
          <a:schemeClr val="bg1"/>
        </a:solidFill>
        <a:latin typeface="Arial Narrow" pitchFamily="34" charset="0"/>
        <a:ea typeface="+mn-ea"/>
        <a:cs typeface="+mn-cs"/>
      </a:defRPr>
    </a:lvl3pPr>
    <a:lvl4pPr marL="1371600" algn="l" rtl="0" fontAlgn="base">
      <a:spcBef>
        <a:spcPct val="0"/>
      </a:spcBef>
      <a:spcAft>
        <a:spcPct val="0"/>
      </a:spcAft>
      <a:defRPr sz="2400" b="1" kern="1200">
        <a:solidFill>
          <a:schemeClr val="bg1"/>
        </a:solidFill>
        <a:latin typeface="Arial Narrow" pitchFamily="34" charset="0"/>
        <a:ea typeface="+mn-ea"/>
        <a:cs typeface="+mn-cs"/>
      </a:defRPr>
    </a:lvl4pPr>
    <a:lvl5pPr marL="1828800" algn="l" rtl="0" fontAlgn="base">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ra" initials="" lastIdx="1" clrIdx="0"/>
  <p:cmAuthor id="1" name=" Heather Smith" initials="" lastIdx="0" clrIdx="1"/>
  <p:cmAuthor id="2" name="NI" initials="" lastIdx="2" clrIdx="2"/>
  <p:cmAuthor id="3" name="Ryan King" initials="" lastIdx="0" clrIdx="3"/>
</p:cmAuthorLst>
</file>

<file path=ppt/presProps.xml><?xml version="1.0" encoding="utf-8"?>
<p:presentationPr xmlns:a="http://schemas.openxmlformats.org/drawingml/2006/main" xmlns:r="http://schemas.openxmlformats.org/officeDocument/2006/relationships" xmlns:p="http://schemas.openxmlformats.org/presentationml/2006/main">
  <p:webPr encoding="windows-1252"/>
  <p:showPr showNarration="1" useTimings="0">
    <p:present/>
    <p:sldAll/>
    <p:penClr>
      <a:schemeClr val="tx1"/>
    </p:penClr>
  </p:showPr>
  <p:clrMru>
    <a:srgbClr val="FF1919"/>
    <a:srgbClr val="FF0000"/>
    <a:srgbClr val="FFFF66"/>
    <a:srgbClr val="4D4D4D"/>
    <a:srgbClr val="DDDDDD"/>
    <a:srgbClr val="B2B2B2"/>
    <a:srgbClr val="777777"/>
    <a:srgbClr val="00800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524" autoAdjust="0"/>
    <p:restoredTop sz="72877" autoAdjust="0"/>
  </p:normalViewPr>
  <p:slideViewPr>
    <p:cSldViewPr snapToGrid="0">
      <p:cViewPr varScale="1">
        <p:scale>
          <a:sx n="70" d="100"/>
          <a:sy n="70" d="100"/>
        </p:scale>
        <p:origin x="-792" y="-90"/>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75" d="100"/>
        <a:sy n="75" d="100"/>
      </p:scale>
      <p:origin x="0" y="876"/>
    </p:cViewPr>
  </p:sorterViewPr>
  <p:notesViewPr>
    <p:cSldViewPr snapToGrid="0">
      <p:cViewPr>
        <p:scale>
          <a:sx n="100" d="100"/>
          <a:sy n="100" d="100"/>
        </p:scale>
        <p:origin x="-1488" y="1152"/>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01BDA7-F111-4B35-BF36-1D2D3D0820C6}" type="doc">
      <dgm:prSet loTypeId="urn:microsoft.com/office/officeart/2005/8/layout/vList3" loCatId="list" qsTypeId="urn:microsoft.com/office/officeart/2005/8/quickstyle/simple1" qsCatId="simple" csTypeId="urn:microsoft.com/office/officeart/2005/8/colors/accent1_2" csCatId="accent1" phldr="1"/>
      <dgm:spPr/>
    </dgm:pt>
    <dgm:pt modelId="{F7C48A5A-DB43-4ACB-84D9-16C37B20A847}">
      <dgm:prSet phldrT="[Text]"/>
      <dgm:spPr/>
      <dgm:t>
        <a:bodyPr/>
        <a:lstStyle/>
        <a:p>
          <a:pPr algn="l"/>
          <a:r>
            <a:rPr lang="en-US" dirty="0" smtClean="0"/>
            <a:t>Real Time Response: The ability to reliably and, without fail, respond to an event or perform an operation, within a guaranteed time period.</a:t>
          </a:r>
          <a:endParaRPr lang="en-US" dirty="0"/>
        </a:p>
      </dgm:t>
    </dgm:pt>
    <dgm:pt modelId="{E48B4676-2340-490A-9C89-6B6A6083EC87}" type="parTrans" cxnId="{2016C8AD-D0DC-458E-9686-2FEBEA005A7D}">
      <dgm:prSet/>
      <dgm:spPr/>
      <dgm:t>
        <a:bodyPr/>
        <a:lstStyle/>
        <a:p>
          <a:endParaRPr lang="en-US"/>
        </a:p>
      </dgm:t>
    </dgm:pt>
    <dgm:pt modelId="{A97893C0-C62F-4A38-B6B8-36ECBEE3162A}" type="sibTrans" cxnId="{2016C8AD-D0DC-458E-9686-2FEBEA005A7D}">
      <dgm:prSet/>
      <dgm:spPr/>
      <dgm:t>
        <a:bodyPr/>
        <a:lstStyle/>
        <a:p>
          <a:endParaRPr lang="en-US"/>
        </a:p>
      </dgm:t>
    </dgm:pt>
    <dgm:pt modelId="{C5EDD23F-B504-40E9-AD25-0F8D0718EFBE}" type="pres">
      <dgm:prSet presAssocID="{C101BDA7-F111-4B35-BF36-1D2D3D0820C6}" presName="linearFlow" presStyleCnt="0">
        <dgm:presLayoutVars>
          <dgm:dir/>
          <dgm:resizeHandles val="exact"/>
        </dgm:presLayoutVars>
      </dgm:prSet>
      <dgm:spPr/>
    </dgm:pt>
    <dgm:pt modelId="{88734005-1F7C-4CD0-BA23-E562B8B71D1A}" type="pres">
      <dgm:prSet presAssocID="{F7C48A5A-DB43-4ACB-84D9-16C37B20A847}" presName="composite" presStyleCnt="0"/>
      <dgm:spPr/>
    </dgm:pt>
    <dgm:pt modelId="{CB8C1246-46AB-4CE4-81B7-11C9C4C8893A}" type="pres">
      <dgm:prSet presAssocID="{F7C48A5A-DB43-4ACB-84D9-16C37B20A847}" presName="imgShp" presStyleLbl="fgImgPlace1" presStyleIdx="0" presStyleCnt="1" custLinFactNeighborX="-47241"/>
      <dgm:spPr/>
    </dgm:pt>
    <dgm:pt modelId="{9AE34582-43C8-4F25-A9B9-E8EE8824DE12}" type="pres">
      <dgm:prSet presAssocID="{F7C48A5A-DB43-4ACB-84D9-16C37B20A847}" presName="txShp" presStyleLbl="node1" presStyleIdx="0" presStyleCnt="1" custScaleX="136289" custLinFactNeighborX="6933">
        <dgm:presLayoutVars>
          <dgm:bulletEnabled val="1"/>
        </dgm:presLayoutVars>
      </dgm:prSet>
      <dgm:spPr/>
      <dgm:t>
        <a:bodyPr/>
        <a:lstStyle/>
        <a:p>
          <a:endParaRPr lang="en-US"/>
        </a:p>
      </dgm:t>
    </dgm:pt>
  </dgm:ptLst>
  <dgm:cxnLst>
    <dgm:cxn modelId="{1C88A6DB-6744-49E2-A8CE-41A376AFD375}" type="presOf" srcId="{C101BDA7-F111-4B35-BF36-1D2D3D0820C6}" destId="{C5EDD23F-B504-40E9-AD25-0F8D0718EFBE}" srcOrd="0" destOrd="0" presId="urn:microsoft.com/office/officeart/2005/8/layout/vList3"/>
    <dgm:cxn modelId="{78B4F47B-2985-4642-A519-AE6D7E68DC6B}" type="presOf" srcId="{F7C48A5A-DB43-4ACB-84D9-16C37B20A847}" destId="{9AE34582-43C8-4F25-A9B9-E8EE8824DE12}" srcOrd="0" destOrd="0" presId="urn:microsoft.com/office/officeart/2005/8/layout/vList3"/>
    <dgm:cxn modelId="{2016C8AD-D0DC-458E-9686-2FEBEA005A7D}" srcId="{C101BDA7-F111-4B35-BF36-1D2D3D0820C6}" destId="{F7C48A5A-DB43-4ACB-84D9-16C37B20A847}" srcOrd="0" destOrd="0" parTransId="{E48B4676-2340-490A-9C89-6B6A6083EC87}" sibTransId="{A97893C0-C62F-4A38-B6B8-36ECBEE3162A}"/>
    <dgm:cxn modelId="{F965D03B-2F8C-45DB-87ED-7EBB0E5144CC}" type="presParOf" srcId="{C5EDD23F-B504-40E9-AD25-0F8D0718EFBE}" destId="{88734005-1F7C-4CD0-BA23-E562B8B71D1A}" srcOrd="0" destOrd="0" presId="urn:microsoft.com/office/officeart/2005/8/layout/vList3"/>
    <dgm:cxn modelId="{39339F56-0AF2-4844-9F7B-C649859ECB18}" type="presParOf" srcId="{88734005-1F7C-4CD0-BA23-E562B8B71D1A}" destId="{CB8C1246-46AB-4CE4-81B7-11C9C4C8893A}" srcOrd="0" destOrd="0" presId="urn:microsoft.com/office/officeart/2005/8/layout/vList3"/>
    <dgm:cxn modelId="{F2BD46B1-6FAE-4039-BD6D-4C31863F372D}" type="presParOf" srcId="{88734005-1F7C-4CD0-BA23-E562B8B71D1A}" destId="{9AE34582-43C8-4F25-A9B9-E8EE8824DE12}" srcOrd="1" destOrd="0" presId="urn:microsoft.com/office/officeart/2005/8/layout/vList3"/>
  </dgm:cxnLst>
  <dgm:bg/>
  <dgm:whole/>
</dgm:dataModel>
</file>

<file path=ppt/diagrams/data2.xml><?xml version="1.0" encoding="utf-8"?>
<dgm:dataModel xmlns:dgm="http://schemas.openxmlformats.org/drawingml/2006/diagram" xmlns:a="http://schemas.openxmlformats.org/drawingml/2006/main">
  <dgm:ptLst>
    <dgm:pt modelId="{6430A86F-8B35-4694-87E5-F17990558C3B}" type="doc">
      <dgm:prSet loTypeId="urn:microsoft.com/office/officeart/2005/8/layout/hList9" loCatId="list" qsTypeId="urn:microsoft.com/office/officeart/2005/8/quickstyle/simple3" qsCatId="simple" csTypeId="urn:microsoft.com/office/officeart/2005/8/colors/accent3_2" csCatId="accent3" phldr="1"/>
      <dgm:spPr/>
      <dgm:t>
        <a:bodyPr/>
        <a:lstStyle/>
        <a:p>
          <a:endParaRPr lang="en-US"/>
        </a:p>
      </dgm:t>
    </dgm:pt>
    <dgm:pt modelId="{E2242A85-67C7-4320-8502-6636D5369F3D}">
      <dgm:prSet phldrT="[Text]"/>
      <dgm:spPr/>
      <dgm:t>
        <a:bodyPr/>
        <a:lstStyle/>
        <a:p>
          <a:r>
            <a:rPr lang="en-US" dirty="0" smtClean="0"/>
            <a:t>General Purpose OS</a:t>
          </a:r>
          <a:endParaRPr lang="en-US" dirty="0"/>
        </a:p>
      </dgm:t>
    </dgm:pt>
    <dgm:pt modelId="{3AB693A8-9442-4443-862B-E2B5FDAFAB31}" type="parTrans" cxnId="{A5F784DA-C487-4589-961B-63473499F34F}">
      <dgm:prSet/>
      <dgm:spPr/>
      <dgm:t>
        <a:bodyPr/>
        <a:lstStyle/>
        <a:p>
          <a:endParaRPr lang="en-US"/>
        </a:p>
      </dgm:t>
    </dgm:pt>
    <dgm:pt modelId="{ACD61237-FB1E-496A-A51E-DDB864E448F1}" type="sibTrans" cxnId="{A5F784DA-C487-4589-961B-63473499F34F}">
      <dgm:prSet/>
      <dgm:spPr/>
      <dgm:t>
        <a:bodyPr/>
        <a:lstStyle/>
        <a:p>
          <a:endParaRPr lang="en-US"/>
        </a:p>
      </dgm:t>
    </dgm:pt>
    <dgm:pt modelId="{8831CEB7-98EF-4A61-A08D-29E84BE3236C}">
      <dgm:prSet phldrT="[Text]"/>
      <dgm:spPr/>
      <dgm:t>
        <a:bodyPr/>
        <a:lstStyle/>
        <a:p>
          <a:r>
            <a:rPr lang="en-US" dirty="0" smtClean="0"/>
            <a:t>Data acquisition</a:t>
          </a:r>
          <a:endParaRPr lang="en-US" dirty="0"/>
        </a:p>
      </dgm:t>
    </dgm:pt>
    <dgm:pt modelId="{B85470EF-3BF8-4E22-8CE4-7CBE2C79CA56}" type="parTrans" cxnId="{732B7514-87BC-4971-97CB-0AA90F599B38}">
      <dgm:prSet/>
      <dgm:spPr/>
      <dgm:t>
        <a:bodyPr/>
        <a:lstStyle/>
        <a:p>
          <a:endParaRPr lang="en-US"/>
        </a:p>
      </dgm:t>
    </dgm:pt>
    <dgm:pt modelId="{81F8735C-3045-40E0-87C4-65266A9D3EB7}" type="sibTrans" cxnId="{732B7514-87BC-4971-97CB-0AA90F599B38}">
      <dgm:prSet/>
      <dgm:spPr/>
      <dgm:t>
        <a:bodyPr/>
        <a:lstStyle/>
        <a:p>
          <a:endParaRPr lang="en-US"/>
        </a:p>
      </dgm:t>
    </dgm:pt>
    <dgm:pt modelId="{A4A5A56A-A3BA-4F2D-9326-CA8E596CA4BF}">
      <dgm:prSet phldrT="[Text]"/>
      <dgm:spPr/>
      <dgm:t>
        <a:bodyPr/>
        <a:lstStyle/>
        <a:p>
          <a:r>
            <a:rPr lang="en-US" dirty="0" smtClean="0"/>
            <a:t>Real-Time OS</a:t>
          </a:r>
          <a:endParaRPr lang="en-US" dirty="0"/>
        </a:p>
      </dgm:t>
    </dgm:pt>
    <dgm:pt modelId="{A22FF478-87B9-4245-BDA9-BAB51EACD97B}" type="parTrans" cxnId="{7C4C2D39-9E64-420C-95C3-9E3CC2EE178E}">
      <dgm:prSet/>
      <dgm:spPr/>
      <dgm:t>
        <a:bodyPr/>
        <a:lstStyle/>
        <a:p>
          <a:endParaRPr lang="en-US"/>
        </a:p>
      </dgm:t>
    </dgm:pt>
    <dgm:pt modelId="{8255580E-4F3A-4991-B9C0-173BD2F93DBA}" type="sibTrans" cxnId="{7C4C2D39-9E64-420C-95C3-9E3CC2EE178E}">
      <dgm:prSet/>
      <dgm:spPr/>
      <dgm:t>
        <a:bodyPr/>
        <a:lstStyle/>
        <a:p>
          <a:endParaRPr lang="en-US"/>
        </a:p>
      </dgm:t>
    </dgm:pt>
    <dgm:pt modelId="{185A411F-D98C-4A28-B4C9-610914320443}">
      <dgm:prSet phldrT="[Text]"/>
      <dgm:spPr/>
      <dgm:t>
        <a:bodyPr/>
        <a:lstStyle/>
        <a:p>
          <a:r>
            <a:rPr lang="en-US" dirty="0" smtClean="0"/>
            <a:t>Closed loop control</a:t>
          </a:r>
          <a:endParaRPr lang="en-US" dirty="0"/>
        </a:p>
      </dgm:t>
    </dgm:pt>
    <dgm:pt modelId="{56304095-25F9-4975-BE4D-129D596AD19A}" type="parTrans" cxnId="{9CC1A03D-B1AA-470D-965F-8A8AC50F24A7}">
      <dgm:prSet/>
      <dgm:spPr/>
      <dgm:t>
        <a:bodyPr/>
        <a:lstStyle/>
        <a:p>
          <a:endParaRPr lang="en-US"/>
        </a:p>
      </dgm:t>
    </dgm:pt>
    <dgm:pt modelId="{120B5B97-99E6-4AE4-A7DB-57319307047F}" type="sibTrans" cxnId="{9CC1A03D-B1AA-470D-965F-8A8AC50F24A7}">
      <dgm:prSet/>
      <dgm:spPr/>
      <dgm:t>
        <a:bodyPr/>
        <a:lstStyle/>
        <a:p>
          <a:endParaRPr lang="en-US"/>
        </a:p>
      </dgm:t>
    </dgm:pt>
    <dgm:pt modelId="{77B4E90B-AA59-4385-9235-F3C6F55C68D4}">
      <dgm:prSet/>
      <dgm:spPr/>
      <dgm:t>
        <a:bodyPr/>
        <a:lstStyle/>
        <a:p>
          <a:r>
            <a:rPr lang="en-US" dirty="0" smtClean="0"/>
            <a:t>Offline analysis</a:t>
          </a:r>
        </a:p>
      </dgm:t>
    </dgm:pt>
    <dgm:pt modelId="{EBD5128F-6D7C-4342-9AC7-763C621F1AC7}" type="parTrans" cxnId="{A7380E39-28B6-44EF-BC44-E94155FA9307}">
      <dgm:prSet/>
      <dgm:spPr/>
      <dgm:t>
        <a:bodyPr/>
        <a:lstStyle/>
        <a:p>
          <a:endParaRPr lang="en-US"/>
        </a:p>
      </dgm:t>
    </dgm:pt>
    <dgm:pt modelId="{57BAC42C-5640-49EF-9F33-067E3B0440BC}" type="sibTrans" cxnId="{A7380E39-28B6-44EF-BC44-E94155FA9307}">
      <dgm:prSet/>
      <dgm:spPr/>
      <dgm:t>
        <a:bodyPr/>
        <a:lstStyle/>
        <a:p>
          <a:endParaRPr lang="en-US"/>
        </a:p>
      </dgm:t>
    </dgm:pt>
    <dgm:pt modelId="{B3D50428-62B4-48A6-874F-79201F393AF1}">
      <dgm:prSet/>
      <dgm:spPr/>
      <dgm:t>
        <a:bodyPr/>
        <a:lstStyle/>
        <a:p>
          <a:r>
            <a:rPr lang="en-US" dirty="0" smtClean="0"/>
            <a:t>Data presentation</a:t>
          </a:r>
          <a:endParaRPr lang="en-US" dirty="0"/>
        </a:p>
      </dgm:t>
    </dgm:pt>
    <dgm:pt modelId="{618D25FC-C078-4DCD-8F9F-76453A5A7DE2}" type="parTrans" cxnId="{EEF06FC7-D384-447C-B944-FAD2B8E6C098}">
      <dgm:prSet/>
      <dgm:spPr/>
      <dgm:t>
        <a:bodyPr/>
        <a:lstStyle/>
        <a:p>
          <a:endParaRPr lang="en-US"/>
        </a:p>
      </dgm:t>
    </dgm:pt>
    <dgm:pt modelId="{04E608E3-54A0-45B1-BCC6-15A6699DE4C4}" type="sibTrans" cxnId="{EEF06FC7-D384-447C-B944-FAD2B8E6C098}">
      <dgm:prSet/>
      <dgm:spPr/>
      <dgm:t>
        <a:bodyPr/>
        <a:lstStyle/>
        <a:p>
          <a:endParaRPr lang="en-US"/>
        </a:p>
      </dgm:t>
    </dgm:pt>
    <dgm:pt modelId="{13675098-4C42-4219-A96A-19A64CB0EAAD}">
      <dgm:prSet/>
      <dgm:spPr/>
      <dgm:t>
        <a:bodyPr/>
        <a:lstStyle/>
        <a:p>
          <a:r>
            <a:rPr lang="en-US" dirty="0" smtClean="0"/>
            <a:t>Time-critical decisions</a:t>
          </a:r>
        </a:p>
      </dgm:t>
    </dgm:pt>
    <dgm:pt modelId="{E42B7097-6AFC-4919-9C98-782893A08A4B}" type="parTrans" cxnId="{593E468A-5B93-4ADF-B87F-AEE40FFBC21B}">
      <dgm:prSet/>
      <dgm:spPr/>
      <dgm:t>
        <a:bodyPr/>
        <a:lstStyle/>
        <a:p>
          <a:endParaRPr lang="en-US"/>
        </a:p>
      </dgm:t>
    </dgm:pt>
    <dgm:pt modelId="{56E16BFC-2DAD-40B2-B40C-29B07B2439A4}" type="sibTrans" cxnId="{593E468A-5B93-4ADF-B87F-AEE40FFBC21B}">
      <dgm:prSet/>
      <dgm:spPr/>
      <dgm:t>
        <a:bodyPr/>
        <a:lstStyle/>
        <a:p>
          <a:endParaRPr lang="en-US"/>
        </a:p>
      </dgm:t>
    </dgm:pt>
    <dgm:pt modelId="{9D3CFE8E-5C4D-40E8-A15D-80EA09AEB471}">
      <dgm:prSet/>
      <dgm:spPr/>
      <dgm:t>
        <a:bodyPr/>
        <a:lstStyle/>
        <a:p>
          <a:r>
            <a:rPr lang="en-US" dirty="0" smtClean="0"/>
            <a:t>Extended run time</a:t>
          </a:r>
        </a:p>
      </dgm:t>
    </dgm:pt>
    <dgm:pt modelId="{BD78C6A8-FEF1-4B5F-838A-C0682F9B8B53}" type="parTrans" cxnId="{BAC6D10E-49EA-48F9-BA7C-E2BBE0C07958}">
      <dgm:prSet/>
      <dgm:spPr/>
      <dgm:t>
        <a:bodyPr/>
        <a:lstStyle/>
        <a:p>
          <a:endParaRPr lang="en-US"/>
        </a:p>
      </dgm:t>
    </dgm:pt>
    <dgm:pt modelId="{8869F631-BCB0-430D-87BA-774B9AE4D377}" type="sibTrans" cxnId="{BAC6D10E-49EA-48F9-BA7C-E2BBE0C07958}">
      <dgm:prSet/>
      <dgm:spPr/>
      <dgm:t>
        <a:bodyPr/>
        <a:lstStyle/>
        <a:p>
          <a:endParaRPr lang="en-US"/>
        </a:p>
      </dgm:t>
    </dgm:pt>
    <dgm:pt modelId="{EC8AA76A-FC60-43CF-92C4-786620CB00A8}">
      <dgm:prSet/>
      <dgm:spPr/>
      <dgm:t>
        <a:bodyPr/>
        <a:lstStyle/>
        <a:p>
          <a:r>
            <a:rPr lang="en-US" dirty="0" smtClean="0"/>
            <a:t>Headless operation</a:t>
          </a:r>
        </a:p>
      </dgm:t>
    </dgm:pt>
    <dgm:pt modelId="{3115C080-2B2F-48CA-850D-A22C28CF024C}" type="parTrans" cxnId="{AF4BF02A-2C26-40A5-814B-CFAB161926E4}">
      <dgm:prSet/>
      <dgm:spPr/>
      <dgm:t>
        <a:bodyPr/>
        <a:lstStyle/>
        <a:p>
          <a:endParaRPr lang="en-US"/>
        </a:p>
      </dgm:t>
    </dgm:pt>
    <dgm:pt modelId="{C9456FA8-DC84-44FD-9854-CBA646C04817}" type="sibTrans" cxnId="{AF4BF02A-2C26-40A5-814B-CFAB161926E4}">
      <dgm:prSet/>
      <dgm:spPr/>
      <dgm:t>
        <a:bodyPr/>
        <a:lstStyle/>
        <a:p>
          <a:endParaRPr lang="en-US"/>
        </a:p>
      </dgm:t>
    </dgm:pt>
    <dgm:pt modelId="{D9636105-0AB7-4E82-B1D9-7C8004BEAB78}">
      <dgm:prSet/>
      <dgm:spPr/>
      <dgm:t>
        <a:bodyPr/>
        <a:lstStyle/>
        <a:p>
          <a:r>
            <a:rPr lang="en-US" dirty="0" smtClean="0"/>
            <a:t>Increased reliability</a:t>
          </a:r>
          <a:endParaRPr lang="en-US" dirty="0"/>
        </a:p>
      </dgm:t>
    </dgm:pt>
    <dgm:pt modelId="{59EFEF07-3E48-4228-9AB2-AECC8FCE6957}" type="parTrans" cxnId="{7FBEF20A-99DC-454C-8571-C2AB84F38773}">
      <dgm:prSet/>
      <dgm:spPr/>
      <dgm:t>
        <a:bodyPr/>
        <a:lstStyle/>
        <a:p>
          <a:endParaRPr lang="en-US"/>
        </a:p>
      </dgm:t>
    </dgm:pt>
    <dgm:pt modelId="{06C1E341-719E-4028-A0B4-02AE1B2F7B15}" type="sibTrans" cxnId="{7FBEF20A-99DC-454C-8571-C2AB84F38773}">
      <dgm:prSet/>
      <dgm:spPr/>
      <dgm:t>
        <a:bodyPr/>
        <a:lstStyle/>
        <a:p>
          <a:endParaRPr lang="en-US"/>
        </a:p>
      </dgm:t>
    </dgm:pt>
    <dgm:pt modelId="{3AF3DC05-0270-408E-A2DA-CFA5F55908AA}" type="pres">
      <dgm:prSet presAssocID="{6430A86F-8B35-4694-87E5-F17990558C3B}" presName="list" presStyleCnt="0">
        <dgm:presLayoutVars>
          <dgm:dir/>
          <dgm:animLvl val="lvl"/>
        </dgm:presLayoutVars>
      </dgm:prSet>
      <dgm:spPr/>
      <dgm:t>
        <a:bodyPr/>
        <a:lstStyle/>
        <a:p>
          <a:endParaRPr lang="en-US"/>
        </a:p>
      </dgm:t>
    </dgm:pt>
    <dgm:pt modelId="{20055AFC-AB7F-4B19-8BBC-B710ADED59D5}" type="pres">
      <dgm:prSet presAssocID="{E2242A85-67C7-4320-8502-6636D5369F3D}" presName="posSpace" presStyleCnt="0"/>
      <dgm:spPr/>
    </dgm:pt>
    <dgm:pt modelId="{84DBB589-2503-460C-A974-6749A6EE9F81}" type="pres">
      <dgm:prSet presAssocID="{E2242A85-67C7-4320-8502-6636D5369F3D}" presName="vertFlow" presStyleCnt="0"/>
      <dgm:spPr/>
    </dgm:pt>
    <dgm:pt modelId="{712AD48D-F0AA-4D9C-A323-5956C1FD04E5}" type="pres">
      <dgm:prSet presAssocID="{E2242A85-67C7-4320-8502-6636D5369F3D}" presName="topSpace" presStyleCnt="0"/>
      <dgm:spPr/>
    </dgm:pt>
    <dgm:pt modelId="{AE268382-8A4B-414F-AFE4-AA75A93FB447}" type="pres">
      <dgm:prSet presAssocID="{E2242A85-67C7-4320-8502-6636D5369F3D}" presName="firstComp" presStyleCnt="0"/>
      <dgm:spPr/>
    </dgm:pt>
    <dgm:pt modelId="{1FF6A9B2-3C4A-4DAC-A380-AF44576194CD}" type="pres">
      <dgm:prSet presAssocID="{E2242A85-67C7-4320-8502-6636D5369F3D}" presName="firstChild" presStyleLbl="bgAccFollowNode1" presStyleIdx="0" presStyleCnt="8" custScaleX="135045" custLinFactNeighborX="-18369"/>
      <dgm:spPr/>
      <dgm:t>
        <a:bodyPr/>
        <a:lstStyle/>
        <a:p>
          <a:endParaRPr lang="en-US"/>
        </a:p>
      </dgm:t>
    </dgm:pt>
    <dgm:pt modelId="{FE4E40AA-C1F2-494B-A612-15188DC157CA}" type="pres">
      <dgm:prSet presAssocID="{E2242A85-67C7-4320-8502-6636D5369F3D}" presName="firstChildTx" presStyleLbl="bgAccFollowNode1" presStyleIdx="0" presStyleCnt="8">
        <dgm:presLayoutVars>
          <dgm:bulletEnabled val="1"/>
        </dgm:presLayoutVars>
      </dgm:prSet>
      <dgm:spPr/>
      <dgm:t>
        <a:bodyPr/>
        <a:lstStyle/>
        <a:p>
          <a:endParaRPr lang="en-US"/>
        </a:p>
      </dgm:t>
    </dgm:pt>
    <dgm:pt modelId="{DA167163-C187-4571-A93A-E73A0947E8D0}" type="pres">
      <dgm:prSet presAssocID="{77B4E90B-AA59-4385-9235-F3C6F55C68D4}" presName="comp" presStyleCnt="0"/>
      <dgm:spPr/>
    </dgm:pt>
    <dgm:pt modelId="{5D44830B-AC6D-487E-819A-3857DEFF8C48}" type="pres">
      <dgm:prSet presAssocID="{77B4E90B-AA59-4385-9235-F3C6F55C68D4}" presName="child" presStyleLbl="bgAccFollowNode1" presStyleIdx="1" presStyleCnt="8" custScaleX="135045" custLinFactNeighborX="-18369"/>
      <dgm:spPr/>
      <dgm:t>
        <a:bodyPr/>
        <a:lstStyle/>
        <a:p>
          <a:endParaRPr lang="en-US"/>
        </a:p>
      </dgm:t>
    </dgm:pt>
    <dgm:pt modelId="{69D77E45-E27D-4235-AE2C-AC35DBB1FA34}" type="pres">
      <dgm:prSet presAssocID="{77B4E90B-AA59-4385-9235-F3C6F55C68D4}" presName="childTx" presStyleLbl="bgAccFollowNode1" presStyleIdx="1" presStyleCnt="8">
        <dgm:presLayoutVars>
          <dgm:bulletEnabled val="1"/>
        </dgm:presLayoutVars>
      </dgm:prSet>
      <dgm:spPr/>
      <dgm:t>
        <a:bodyPr/>
        <a:lstStyle/>
        <a:p>
          <a:endParaRPr lang="en-US"/>
        </a:p>
      </dgm:t>
    </dgm:pt>
    <dgm:pt modelId="{5F3B36FC-8642-4CD3-9456-B66A99F06667}" type="pres">
      <dgm:prSet presAssocID="{B3D50428-62B4-48A6-874F-79201F393AF1}" presName="comp" presStyleCnt="0"/>
      <dgm:spPr/>
    </dgm:pt>
    <dgm:pt modelId="{D8224135-F0EF-4614-9F8C-5CDF56B1C84B}" type="pres">
      <dgm:prSet presAssocID="{B3D50428-62B4-48A6-874F-79201F393AF1}" presName="child" presStyleLbl="bgAccFollowNode1" presStyleIdx="2" presStyleCnt="8" custScaleX="135045" custLinFactNeighborX="-18369"/>
      <dgm:spPr/>
      <dgm:t>
        <a:bodyPr/>
        <a:lstStyle/>
        <a:p>
          <a:endParaRPr lang="en-US"/>
        </a:p>
      </dgm:t>
    </dgm:pt>
    <dgm:pt modelId="{8A5025FE-7D15-4F17-B6B6-758461003DA8}" type="pres">
      <dgm:prSet presAssocID="{B3D50428-62B4-48A6-874F-79201F393AF1}" presName="childTx" presStyleLbl="bgAccFollowNode1" presStyleIdx="2" presStyleCnt="8">
        <dgm:presLayoutVars>
          <dgm:bulletEnabled val="1"/>
        </dgm:presLayoutVars>
      </dgm:prSet>
      <dgm:spPr/>
      <dgm:t>
        <a:bodyPr/>
        <a:lstStyle/>
        <a:p>
          <a:endParaRPr lang="en-US"/>
        </a:p>
      </dgm:t>
    </dgm:pt>
    <dgm:pt modelId="{085743FC-2A74-4320-B480-7D4288D55D81}" type="pres">
      <dgm:prSet presAssocID="{E2242A85-67C7-4320-8502-6636D5369F3D}" presName="negSpace" presStyleCnt="0"/>
      <dgm:spPr/>
    </dgm:pt>
    <dgm:pt modelId="{5EA302E2-A3C7-4114-93E1-587D0BD9ACF9}" type="pres">
      <dgm:prSet presAssocID="{E2242A85-67C7-4320-8502-6636D5369F3D}" presName="circle" presStyleLbl="node1" presStyleIdx="0" presStyleCnt="2" custScaleX="136226" custScaleY="136226" custLinFactX="-100000" custLinFactNeighborX="-101261" custLinFactNeighborY="-1221"/>
      <dgm:spPr/>
      <dgm:t>
        <a:bodyPr/>
        <a:lstStyle/>
        <a:p>
          <a:endParaRPr lang="en-US"/>
        </a:p>
      </dgm:t>
    </dgm:pt>
    <dgm:pt modelId="{2E2E4E6F-3432-4707-ACBB-62B472BDEEC2}" type="pres">
      <dgm:prSet presAssocID="{ACD61237-FB1E-496A-A51E-DDB864E448F1}" presName="transSpace" presStyleCnt="0"/>
      <dgm:spPr/>
    </dgm:pt>
    <dgm:pt modelId="{5EDD8DE5-A9CA-4ACA-99E3-A9BE88D7AE04}" type="pres">
      <dgm:prSet presAssocID="{A4A5A56A-A3BA-4F2D-9326-CA8E596CA4BF}" presName="posSpace" presStyleCnt="0"/>
      <dgm:spPr/>
    </dgm:pt>
    <dgm:pt modelId="{F24CA3D4-27EE-4A50-90D9-6DAFFFDD5BB8}" type="pres">
      <dgm:prSet presAssocID="{A4A5A56A-A3BA-4F2D-9326-CA8E596CA4BF}" presName="vertFlow" presStyleCnt="0"/>
      <dgm:spPr/>
    </dgm:pt>
    <dgm:pt modelId="{E6F8D319-AFC2-44E4-897D-EAEEBB2FE019}" type="pres">
      <dgm:prSet presAssocID="{A4A5A56A-A3BA-4F2D-9326-CA8E596CA4BF}" presName="topSpace" presStyleCnt="0"/>
      <dgm:spPr/>
    </dgm:pt>
    <dgm:pt modelId="{95C80A03-C810-40D7-9D26-72F6E6760D49}" type="pres">
      <dgm:prSet presAssocID="{A4A5A56A-A3BA-4F2D-9326-CA8E596CA4BF}" presName="firstComp" presStyleCnt="0"/>
      <dgm:spPr/>
    </dgm:pt>
    <dgm:pt modelId="{6293E8B9-037F-46C9-A5B9-89191D3DE62B}" type="pres">
      <dgm:prSet presAssocID="{A4A5A56A-A3BA-4F2D-9326-CA8E596CA4BF}" presName="firstChild" presStyleLbl="bgAccFollowNode1" presStyleIdx="3" presStyleCnt="8" custScaleX="135045" custLinFactNeighborX="38976"/>
      <dgm:spPr/>
      <dgm:t>
        <a:bodyPr/>
        <a:lstStyle/>
        <a:p>
          <a:endParaRPr lang="en-US"/>
        </a:p>
      </dgm:t>
    </dgm:pt>
    <dgm:pt modelId="{5C6F3FE3-FF3A-43C8-BDD9-8F373A3D53F7}" type="pres">
      <dgm:prSet presAssocID="{A4A5A56A-A3BA-4F2D-9326-CA8E596CA4BF}" presName="firstChildTx" presStyleLbl="bgAccFollowNode1" presStyleIdx="3" presStyleCnt="8">
        <dgm:presLayoutVars>
          <dgm:bulletEnabled val="1"/>
        </dgm:presLayoutVars>
      </dgm:prSet>
      <dgm:spPr/>
      <dgm:t>
        <a:bodyPr/>
        <a:lstStyle/>
        <a:p>
          <a:endParaRPr lang="en-US"/>
        </a:p>
      </dgm:t>
    </dgm:pt>
    <dgm:pt modelId="{9F15482F-8E72-4163-B09F-F94590822E0E}" type="pres">
      <dgm:prSet presAssocID="{13675098-4C42-4219-A96A-19A64CB0EAAD}" presName="comp" presStyleCnt="0"/>
      <dgm:spPr/>
    </dgm:pt>
    <dgm:pt modelId="{70E3AFB2-8AFB-4E0C-8BC2-87D07F546F29}" type="pres">
      <dgm:prSet presAssocID="{13675098-4C42-4219-A96A-19A64CB0EAAD}" presName="child" presStyleLbl="bgAccFollowNode1" presStyleIdx="4" presStyleCnt="8" custScaleX="135045" custLinFactNeighborX="38976"/>
      <dgm:spPr/>
      <dgm:t>
        <a:bodyPr/>
        <a:lstStyle/>
        <a:p>
          <a:endParaRPr lang="en-US"/>
        </a:p>
      </dgm:t>
    </dgm:pt>
    <dgm:pt modelId="{6BBF8493-C9FD-4384-B4EC-93CD879FE9A1}" type="pres">
      <dgm:prSet presAssocID="{13675098-4C42-4219-A96A-19A64CB0EAAD}" presName="childTx" presStyleLbl="bgAccFollowNode1" presStyleIdx="4" presStyleCnt="8">
        <dgm:presLayoutVars>
          <dgm:bulletEnabled val="1"/>
        </dgm:presLayoutVars>
      </dgm:prSet>
      <dgm:spPr/>
      <dgm:t>
        <a:bodyPr/>
        <a:lstStyle/>
        <a:p>
          <a:endParaRPr lang="en-US"/>
        </a:p>
      </dgm:t>
    </dgm:pt>
    <dgm:pt modelId="{F07224DC-34C5-4A42-BAAD-64A10CA42E4D}" type="pres">
      <dgm:prSet presAssocID="{9D3CFE8E-5C4D-40E8-A15D-80EA09AEB471}" presName="comp" presStyleCnt="0"/>
      <dgm:spPr/>
    </dgm:pt>
    <dgm:pt modelId="{4630B8C7-DFBF-4D82-8335-D562C2841695}" type="pres">
      <dgm:prSet presAssocID="{9D3CFE8E-5C4D-40E8-A15D-80EA09AEB471}" presName="child" presStyleLbl="bgAccFollowNode1" presStyleIdx="5" presStyleCnt="8" custScaleX="135045" custLinFactNeighborX="38976"/>
      <dgm:spPr/>
      <dgm:t>
        <a:bodyPr/>
        <a:lstStyle/>
        <a:p>
          <a:endParaRPr lang="en-US"/>
        </a:p>
      </dgm:t>
    </dgm:pt>
    <dgm:pt modelId="{A7EAF0C5-4ADD-46F8-933F-04F202C7DCD5}" type="pres">
      <dgm:prSet presAssocID="{9D3CFE8E-5C4D-40E8-A15D-80EA09AEB471}" presName="childTx" presStyleLbl="bgAccFollowNode1" presStyleIdx="5" presStyleCnt="8">
        <dgm:presLayoutVars>
          <dgm:bulletEnabled val="1"/>
        </dgm:presLayoutVars>
      </dgm:prSet>
      <dgm:spPr/>
      <dgm:t>
        <a:bodyPr/>
        <a:lstStyle/>
        <a:p>
          <a:endParaRPr lang="en-US"/>
        </a:p>
      </dgm:t>
    </dgm:pt>
    <dgm:pt modelId="{98344596-42F3-479D-9A3E-88C611AF835A}" type="pres">
      <dgm:prSet presAssocID="{EC8AA76A-FC60-43CF-92C4-786620CB00A8}" presName="comp" presStyleCnt="0"/>
      <dgm:spPr/>
    </dgm:pt>
    <dgm:pt modelId="{1DF222DE-C8E3-4BD7-B5E6-CA8E2B5DCD5E}" type="pres">
      <dgm:prSet presAssocID="{EC8AA76A-FC60-43CF-92C4-786620CB00A8}" presName="child" presStyleLbl="bgAccFollowNode1" presStyleIdx="6" presStyleCnt="8" custScaleX="135045" custLinFactNeighborX="38976"/>
      <dgm:spPr/>
      <dgm:t>
        <a:bodyPr/>
        <a:lstStyle/>
        <a:p>
          <a:endParaRPr lang="en-US"/>
        </a:p>
      </dgm:t>
    </dgm:pt>
    <dgm:pt modelId="{6DED74B6-F9B5-45D2-ADAF-E4C256126892}" type="pres">
      <dgm:prSet presAssocID="{EC8AA76A-FC60-43CF-92C4-786620CB00A8}" presName="childTx" presStyleLbl="bgAccFollowNode1" presStyleIdx="6" presStyleCnt="8">
        <dgm:presLayoutVars>
          <dgm:bulletEnabled val="1"/>
        </dgm:presLayoutVars>
      </dgm:prSet>
      <dgm:spPr/>
      <dgm:t>
        <a:bodyPr/>
        <a:lstStyle/>
        <a:p>
          <a:endParaRPr lang="en-US"/>
        </a:p>
      </dgm:t>
    </dgm:pt>
    <dgm:pt modelId="{95A69F66-C1F3-4F28-B754-C785C7D5FBCE}" type="pres">
      <dgm:prSet presAssocID="{D9636105-0AB7-4E82-B1D9-7C8004BEAB78}" presName="comp" presStyleCnt="0"/>
      <dgm:spPr/>
    </dgm:pt>
    <dgm:pt modelId="{13C82B01-4514-43B7-86E5-F94F81B1C7EB}" type="pres">
      <dgm:prSet presAssocID="{D9636105-0AB7-4E82-B1D9-7C8004BEAB78}" presName="child" presStyleLbl="bgAccFollowNode1" presStyleIdx="7" presStyleCnt="8" custScaleX="135045" custLinFactNeighborX="38976"/>
      <dgm:spPr/>
      <dgm:t>
        <a:bodyPr/>
        <a:lstStyle/>
        <a:p>
          <a:endParaRPr lang="en-US"/>
        </a:p>
      </dgm:t>
    </dgm:pt>
    <dgm:pt modelId="{6D278680-6B24-40A9-8889-834B3F53ADA5}" type="pres">
      <dgm:prSet presAssocID="{D9636105-0AB7-4E82-B1D9-7C8004BEAB78}" presName="childTx" presStyleLbl="bgAccFollowNode1" presStyleIdx="7" presStyleCnt="8">
        <dgm:presLayoutVars>
          <dgm:bulletEnabled val="1"/>
        </dgm:presLayoutVars>
      </dgm:prSet>
      <dgm:spPr/>
      <dgm:t>
        <a:bodyPr/>
        <a:lstStyle/>
        <a:p>
          <a:endParaRPr lang="en-US"/>
        </a:p>
      </dgm:t>
    </dgm:pt>
    <dgm:pt modelId="{E424A76E-EB07-44D2-BE00-F4DB45372127}" type="pres">
      <dgm:prSet presAssocID="{A4A5A56A-A3BA-4F2D-9326-CA8E596CA4BF}" presName="negSpace" presStyleCnt="0"/>
      <dgm:spPr/>
    </dgm:pt>
    <dgm:pt modelId="{04750C67-F747-4CC5-A649-EDFDEDA9C161}" type="pres">
      <dgm:prSet presAssocID="{A4A5A56A-A3BA-4F2D-9326-CA8E596CA4BF}" presName="circle" presStyleLbl="node1" presStyleIdx="1" presStyleCnt="2" custScaleX="136226" custScaleY="136226" custLinFactNeighborX="-36703" custLinFactNeighborY="-232"/>
      <dgm:spPr/>
      <dgm:t>
        <a:bodyPr/>
        <a:lstStyle/>
        <a:p>
          <a:endParaRPr lang="en-US"/>
        </a:p>
      </dgm:t>
    </dgm:pt>
  </dgm:ptLst>
  <dgm:cxnLst>
    <dgm:cxn modelId="{7FBEF20A-99DC-454C-8571-C2AB84F38773}" srcId="{A4A5A56A-A3BA-4F2D-9326-CA8E596CA4BF}" destId="{D9636105-0AB7-4E82-B1D9-7C8004BEAB78}" srcOrd="4" destOrd="0" parTransId="{59EFEF07-3E48-4228-9AB2-AECC8FCE6957}" sibTransId="{06C1E341-719E-4028-A0B4-02AE1B2F7B15}"/>
    <dgm:cxn modelId="{FB456FC9-4EC9-4064-A381-C8292717D45B}" type="presOf" srcId="{B3D50428-62B4-48A6-874F-79201F393AF1}" destId="{8A5025FE-7D15-4F17-B6B6-758461003DA8}" srcOrd="1" destOrd="0" presId="urn:microsoft.com/office/officeart/2005/8/layout/hList9"/>
    <dgm:cxn modelId="{593E468A-5B93-4ADF-B87F-AEE40FFBC21B}" srcId="{A4A5A56A-A3BA-4F2D-9326-CA8E596CA4BF}" destId="{13675098-4C42-4219-A96A-19A64CB0EAAD}" srcOrd="1" destOrd="0" parTransId="{E42B7097-6AFC-4919-9C98-782893A08A4B}" sibTransId="{56E16BFC-2DAD-40B2-B40C-29B07B2439A4}"/>
    <dgm:cxn modelId="{C6660371-2E99-4F36-B89C-1D2D0096D754}" type="presOf" srcId="{9D3CFE8E-5C4D-40E8-A15D-80EA09AEB471}" destId="{A7EAF0C5-4ADD-46F8-933F-04F202C7DCD5}" srcOrd="1" destOrd="0" presId="urn:microsoft.com/office/officeart/2005/8/layout/hList9"/>
    <dgm:cxn modelId="{1931EBFA-0D20-4698-A3E4-63EF573CD46B}" type="presOf" srcId="{9D3CFE8E-5C4D-40E8-A15D-80EA09AEB471}" destId="{4630B8C7-DFBF-4D82-8335-D562C2841695}" srcOrd="0" destOrd="0" presId="urn:microsoft.com/office/officeart/2005/8/layout/hList9"/>
    <dgm:cxn modelId="{5C04C6CC-0DD8-442A-96D8-157AE3AA7639}" type="presOf" srcId="{185A411F-D98C-4A28-B4C9-610914320443}" destId="{5C6F3FE3-FF3A-43C8-BDD9-8F373A3D53F7}" srcOrd="1" destOrd="0" presId="urn:microsoft.com/office/officeart/2005/8/layout/hList9"/>
    <dgm:cxn modelId="{E513C17A-4D69-4521-9D83-7915D342A4ED}" type="presOf" srcId="{13675098-4C42-4219-A96A-19A64CB0EAAD}" destId="{70E3AFB2-8AFB-4E0C-8BC2-87D07F546F29}" srcOrd="0" destOrd="0" presId="urn:microsoft.com/office/officeart/2005/8/layout/hList9"/>
    <dgm:cxn modelId="{6A20EC50-9F30-41DC-A7FA-8A0CEE6B7D6B}" type="presOf" srcId="{E2242A85-67C7-4320-8502-6636D5369F3D}" destId="{5EA302E2-A3C7-4114-93E1-587D0BD9ACF9}" srcOrd="0" destOrd="0" presId="urn:microsoft.com/office/officeart/2005/8/layout/hList9"/>
    <dgm:cxn modelId="{BAC6D10E-49EA-48F9-BA7C-E2BBE0C07958}" srcId="{A4A5A56A-A3BA-4F2D-9326-CA8E596CA4BF}" destId="{9D3CFE8E-5C4D-40E8-A15D-80EA09AEB471}" srcOrd="2" destOrd="0" parTransId="{BD78C6A8-FEF1-4B5F-838A-C0682F9B8B53}" sibTransId="{8869F631-BCB0-430D-87BA-774B9AE4D377}"/>
    <dgm:cxn modelId="{3C7B6E6E-27EF-46B9-862C-D85C8D49B9BB}" type="presOf" srcId="{EC8AA76A-FC60-43CF-92C4-786620CB00A8}" destId="{1DF222DE-C8E3-4BD7-B5E6-CA8E2B5DCD5E}" srcOrd="0" destOrd="0" presId="urn:microsoft.com/office/officeart/2005/8/layout/hList9"/>
    <dgm:cxn modelId="{B8AE1541-6D82-42C2-90AD-A89B35A44A3B}" type="presOf" srcId="{77B4E90B-AA59-4385-9235-F3C6F55C68D4}" destId="{69D77E45-E27D-4235-AE2C-AC35DBB1FA34}" srcOrd="1" destOrd="0" presId="urn:microsoft.com/office/officeart/2005/8/layout/hList9"/>
    <dgm:cxn modelId="{A7380E39-28B6-44EF-BC44-E94155FA9307}" srcId="{E2242A85-67C7-4320-8502-6636D5369F3D}" destId="{77B4E90B-AA59-4385-9235-F3C6F55C68D4}" srcOrd="1" destOrd="0" parTransId="{EBD5128F-6D7C-4342-9AC7-763C621F1AC7}" sibTransId="{57BAC42C-5640-49EF-9F33-067E3B0440BC}"/>
    <dgm:cxn modelId="{0138660C-23C5-4D95-A1B9-EB6A38B3ABEA}" type="presOf" srcId="{77B4E90B-AA59-4385-9235-F3C6F55C68D4}" destId="{5D44830B-AC6D-487E-819A-3857DEFF8C48}" srcOrd="0" destOrd="0" presId="urn:microsoft.com/office/officeart/2005/8/layout/hList9"/>
    <dgm:cxn modelId="{7053CC9B-94CF-4206-83B3-6FBAA2313B36}" type="presOf" srcId="{EC8AA76A-FC60-43CF-92C4-786620CB00A8}" destId="{6DED74B6-F9B5-45D2-ADAF-E4C256126892}" srcOrd="1" destOrd="0" presId="urn:microsoft.com/office/officeart/2005/8/layout/hList9"/>
    <dgm:cxn modelId="{45EB968B-D308-4BEB-ADC1-4839F6C1065B}" type="presOf" srcId="{185A411F-D98C-4A28-B4C9-610914320443}" destId="{6293E8B9-037F-46C9-A5B9-89191D3DE62B}" srcOrd="0" destOrd="0" presId="urn:microsoft.com/office/officeart/2005/8/layout/hList9"/>
    <dgm:cxn modelId="{732B7514-87BC-4971-97CB-0AA90F599B38}" srcId="{E2242A85-67C7-4320-8502-6636D5369F3D}" destId="{8831CEB7-98EF-4A61-A08D-29E84BE3236C}" srcOrd="0" destOrd="0" parTransId="{B85470EF-3BF8-4E22-8CE4-7CBE2C79CA56}" sibTransId="{81F8735C-3045-40E0-87C4-65266A9D3EB7}"/>
    <dgm:cxn modelId="{DCB89230-C690-4953-9D95-CD23A8658A23}" type="presOf" srcId="{6430A86F-8B35-4694-87E5-F17990558C3B}" destId="{3AF3DC05-0270-408E-A2DA-CFA5F55908AA}" srcOrd="0" destOrd="0" presId="urn:microsoft.com/office/officeart/2005/8/layout/hList9"/>
    <dgm:cxn modelId="{9CC1A03D-B1AA-470D-965F-8A8AC50F24A7}" srcId="{A4A5A56A-A3BA-4F2D-9326-CA8E596CA4BF}" destId="{185A411F-D98C-4A28-B4C9-610914320443}" srcOrd="0" destOrd="0" parTransId="{56304095-25F9-4975-BE4D-129D596AD19A}" sibTransId="{120B5B97-99E6-4AE4-A7DB-57319307047F}"/>
    <dgm:cxn modelId="{765D6DB8-47F3-45DA-97F5-2A20618FA098}" type="presOf" srcId="{13675098-4C42-4219-A96A-19A64CB0EAAD}" destId="{6BBF8493-C9FD-4384-B4EC-93CD879FE9A1}" srcOrd="1" destOrd="0" presId="urn:microsoft.com/office/officeart/2005/8/layout/hList9"/>
    <dgm:cxn modelId="{87F81A54-5729-47DE-88FC-098C60A91643}" type="presOf" srcId="{8831CEB7-98EF-4A61-A08D-29E84BE3236C}" destId="{1FF6A9B2-3C4A-4DAC-A380-AF44576194CD}" srcOrd="0" destOrd="0" presId="urn:microsoft.com/office/officeart/2005/8/layout/hList9"/>
    <dgm:cxn modelId="{F597A65A-29B0-468C-9B18-2A6C347A6128}" type="presOf" srcId="{B3D50428-62B4-48A6-874F-79201F393AF1}" destId="{D8224135-F0EF-4614-9F8C-5CDF56B1C84B}" srcOrd="0" destOrd="0" presId="urn:microsoft.com/office/officeart/2005/8/layout/hList9"/>
    <dgm:cxn modelId="{EEF06FC7-D384-447C-B944-FAD2B8E6C098}" srcId="{E2242A85-67C7-4320-8502-6636D5369F3D}" destId="{B3D50428-62B4-48A6-874F-79201F393AF1}" srcOrd="2" destOrd="0" parTransId="{618D25FC-C078-4DCD-8F9F-76453A5A7DE2}" sibTransId="{04E608E3-54A0-45B1-BCC6-15A6699DE4C4}"/>
    <dgm:cxn modelId="{5156AB55-F09D-4783-80C9-F6341FB2A1AF}" type="presOf" srcId="{A4A5A56A-A3BA-4F2D-9326-CA8E596CA4BF}" destId="{04750C67-F747-4CC5-A649-EDFDEDA9C161}" srcOrd="0" destOrd="0" presId="urn:microsoft.com/office/officeart/2005/8/layout/hList9"/>
    <dgm:cxn modelId="{6EE85851-8F62-4819-9247-9FDC096D2970}" type="presOf" srcId="{D9636105-0AB7-4E82-B1D9-7C8004BEAB78}" destId="{6D278680-6B24-40A9-8889-834B3F53ADA5}" srcOrd="1" destOrd="0" presId="urn:microsoft.com/office/officeart/2005/8/layout/hList9"/>
    <dgm:cxn modelId="{7C4C2D39-9E64-420C-95C3-9E3CC2EE178E}" srcId="{6430A86F-8B35-4694-87E5-F17990558C3B}" destId="{A4A5A56A-A3BA-4F2D-9326-CA8E596CA4BF}" srcOrd="1" destOrd="0" parTransId="{A22FF478-87B9-4245-BDA9-BAB51EACD97B}" sibTransId="{8255580E-4F3A-4991-B9C0-173BD2F93DBA}"/>
    <dgm:cxn modelId="{8E24D076-FE0C-4572-A7A1-C57304EDA7C0}" type="presOf" srcId="{D9636105-0AB7-4E82-B1D9-7C8004BEAB78}" destId="{13C82B01-4514-43B7-86E5-F94F81B1C7EB}" srcOrd="0" destOrd="0" presId="urn:microsoft.com/office/officeart/2005/8/layout/hList9"/>
    <dgm:cxn modelId="{07996F1A-6CE6-4020-BB51-AF54D9EE03A9}" type="presOf" srcId="{8831CEB7-98EF-4A61-A08D-29E84BE3236C}" destId="{FE4E40AA-C1F2-494B-A612-15188DC157CA}" srcOrd="1" destOrd="0" presId="urn:microsoft.com/office/officeart/2005/8/layout/hList9"/>
    <dgm:cxn modelId="{A5F784DA-C487-4589-961B-63473499F34F}" srcId="{6430A86F-8B35-4694-87E5-F17990558C3B}" destId="{E2242A85-67C7-4320-8502-6636D5369F3D}" srcOrd="0" destOrd="0" parTransId="{3AB693A8-9442-4443-862B-E2B5FDAFAB31}" sibTransId="{ACD61237-FB1E-496A-A51E-DDB864E448F1}"/>
    <dgm:cxn modelId="{AF4BF02A-2C26-40A5-814B-CFAB161926E4}" srcId="{A4A5A56A-A3BA-4F2D-9326-CA8E596CA4BF}" destId="{EC8AA76A-FC60-43CF-92C4-786620CB00A8}" srcOrd="3" destOrd="0" parTransId="{3115C080-2B2F-48CA-850D-A22C28CF024C}" sibTransId="{C9456FA8-DC84-44FD-9854-CBA646C04817}"/>
    <dgm:cxn modelId="{186317CC-B524-4979-AB05-A5A0741A1B20}" type="presParOf" srcId="{3AF3DC05-0270-408E-A2DA-CFA5F55908AA}" destId="{20055AFC-AB7F-4B19-8BBC-B710ADED59D5}" srcOrd="0" destOrd="0" presId="urn:microsoft.com/office/officeart/2005/8/layout/hList9"/>
    <dgm:cxn modelId="{0EE279CF-C20D-4877-9E66-D0F5565BE502}" type="presParOf" srcId="{3AF3DC05-0270-408E-A2DA-CFA5F55908AA}" destId="{84DBB589-2503-460C-A974-6749A6EE9F81}" srcOrd="1" destOrd="0" presId="urn:microsoft.com/office/officeart/2005/8/layout/hList9"/>
    <dgm:cxn modelId="{3985BEE5-3706-467D-A8BF-53188E6C45CD}" type="presParOf" srcId="{84DBB589-2503-460C-A974-6749A6EE9F81}" destId="{712AD48D-F0AA-4D9C-A323-5956C1FD04E5}" srcOrd="0" destOrd="0" presId="urn:microsoft.com/office/officeart/2005/8/layout/hList9"/>
    <dgm:cxn modelId="{3DE172F0-A70C-49A2-9DB3-9B9B7C61FA97}" type="presParOf" srcId="{84DBB589-2503-460C-A974-6749A6EE9F81}" destId="{AE268382-8A4B-414F-AFE4-AA75A93FB447}" srcOrd="1" destOrd="0" presId="urn:microsoft.com/office/officeart/2005/8/layout/hList9"/>
    <dgm:cxn modelId="{0C37873C-856C-4861-A5A0-A75543645630}" type="presParOf" srcId="{AE268382-8A4B-414F-AFE4-AA75A93FB447}" destId="{1FF6A9B2-3C4A-4DAC-A380-AF44576194CD}" srcOrd="0" destOrd="0" presId="urn:microsoft.com/office/officeart/2005/8/layout/hList9"/>
    <dgm:cxn modelId="{2A22B6EF-F112-4B02-8D48-C13E39D29CE9}" type="presParOf" srcId="{AE268382-8A4B-414F-AFE4-AA75A93FB447}" destId="{FE4E40AA-C1F2-494B-A612-15188DC157CA}" srcOrd="1" destOrd="0" presId="urn:microsoft.com/office/officeart/2005/8/layout/hList9"/>
    <dgm:cxn modelId="{80CE34D4-32CE-4A8A-A490-CF4EC67FCBDE}" type="presParOf" srcId="{84DBB589-2503-460C-A974-6749A6EE9F81}" destId="{DA167163-C187-4571-A93A-E73A0947E8D0}" srcOrd="2" destOrd="0" presId="urn:microsoft.com/office/officeart/2005/8/layout/hList9"/>
    <dgm:cxn modelId="{BE5A9213-391E-47F0-9D4F-B2B75D6BFDA5}" type="presParOf" srcId="{DA167163-C187-4571-A93A-E73A0947E8D0}" destId="{5D44830B-AC6D-487E-819A-3857DEFF8C48}" srcOrd="0" destOrd="0" presId="urn:microsoft.com/office/officeart/2005/8/layout/hList9"/>
    <dgm:cxn modelId="{D4FB61DC-79D6-48B7-8191-2513ED78635F}" type="presParOf" srcId="{DA167163-C187-4571-A93A-E73A0947E8D0}" destId="{69D77E45-E27D-4235-AE2C-AC35DBB1FA34}" srcOrd="1" destOrd="0" presId="urn:microsoft.com/office/officeart/2005/8/layout/hList9"/>
    <dgm:cxn modelId="{58CE3220-339A-4AC7-920F-B49DE883F2D7}" type="presParOf" srcId="{84DBB589-2503-460C-A974-6749A6EE9F81}" destId="{5F3B36FC-8642-4CD3-9456-B66A99F06667}" srcOrd="3" destOrd="0" presId="urn:microsoft.com/office/officeart/2005/8/layout/hList9"/>
    <dgm:cxn modelId="{D2F58D15-9C61-4AF8-85D0-C8D015871CDA}" type="presParOf" srcId="{5F3B36FC-8642-4CD3-9456-B66A99F06667}" destId="{D8224135-F0EF-4614-9F8C-5CDF56B1C84B}" srcOrd="0" destOrd="0" presId="urn:microsoft.com/office/officeart/2005/8/layout/hList9"/>
    <dgm:cxn modelId="{F6CA480B-CF62-4586-B2F5-6363EE6A3472}" type="presParOf" srcId="{5F3B36FC-8642-4CD3-9456-B66A99F06667}" destId="{8A5025FE-7D15-4F17-B6B6-758461003DA8}" srcOrd="1" destOrd="0" presId="urn:microsoft.com/office/officeart/2005/8/layout/hList9"/>
    <dgm:cxn modelId="{17ABB924-B0F8-4F25-94E3-CE87D7475148}" type="presParOf" srcId="{3AF3DC05-0270-408E-A2DA-CFA5F55908AA}" destId="{085743FC-2A74-4320-B480-7D4288D55D81}" srcOrd="2" destOrd="0" presId="urn:microsoft.com/office/officeart/2005/8/layout/hList9"/>
    <dgm:cxn modelId="{1382A314-6BE4-44FA-8C25-02F31AFD0B39}" type="presParOf" srcId="{3AF3DC05-0270-408E-A2DA-CFA5F55908AA}" destId="{5EA302E2-A3C7-4114-93E1-587D0BD9ACF9}" srcOrd="3" destOrd="0" presId="urn:microsoft.com/office/officeart/2005/8/layout/hList9"/>
    <dgm:cxn modelId="{22F6757E-5C2A-41E0-BA64-9DC9FCDECAEB}" type="presParOf" srcId="{3AF3DC05-0270-408E-A2DA-CFA5F55908AA}" destId="{2E2E4E6F-3432-4707-ACBB-62B472BDEEC2}" srcOrd="4" destOrd="0" presId="urn:microsoft.com/office/officeart/2005/8/layout/hList9"/>
    <dgm:cxn modelId="{E2569AB3-DB3F-4B73-9357-533427F86C7E}" type="presParOf" srcId="{3AF3DC05-0270-408E-A2DA-CFA5F55908AA}" destId="{5EDD8DE5-A9CA-4ACA-99E3-A9BE88D7AE04}" srcOrd="5" destOrd="0" presId="urn:microsoft.com/office/officeart/2005/8/layout/hList9"/>
    <dgm:cxn modelId="{F383E0E8-16E1-437D-A384-5B66E477080F}" type="presParOf" srcId="{3AF3DC05-0270-408E-A2DA-CFA5F55908AA}" destId="{F24CA3D4-27EE-4A50-90D9-6DAFFFDD5BB8}" srcOrd="6" destOrd="0" presId="urn:microsoft.com/office/officeart/2005/8/layout/hList9"/>
    <dgm:cxn modelId="{D15947A4-4122-4B28-82B4-666B15F8C7E5}" type="presParOf" srcId="{F24CA3D4-27EE-4A50-90D9-6DAFFFDD5BB8}" destId="{E6F8D319-AFC2-44E4-897D-EAEEBB2FE019}" srcOrd="0" destOrd="0" presId="urn:microsoft.com/office/officeart/2005/8/layout/hList9"/>
    <dgm:cxn modelId="{E8D53C0A-D8B9-4E3F-9C72-0EA9D294EDB2}" type="presParOf" srcId="{F24CA3D4-27EE-4A50-90D9-6DAFFFDD5BB8}" destId="{95C80A03-C810-40D7-9D26-72F6E6760D49}" srcOrd="1" destOrd="0" presId="urn:microsoft.com/office/officeart/2005/8/layout/hList9"/>
    <dgm:cxn modelId="{04D2088E-57AE-43A4-9C7C-0523C5C5073A}" type="presParOf" srcId="{95C80A03-C810-40D7-9D26-72F6E6760D49}" destId="{6293E8B9-037F-46C9-A5B9-89191D3DE62B}" srcOrd="0" destOrd="0" presId="urn:microsoft.com/office/officeart/2005/8/layout/hList9"/>
    <dgm:cxn modelId="{DC674951-163B-4F88-9FA4-CFA71DC12F83}" type="presParOf" srcId="{95C80A03-C810-40D7-9D26-72F6E6760D49}" destId="{5C6F3FE3-FF3A-43C8-BDD9-8F373A3D53F7}" srcOrd="1" destOrd="0" presId="urn:microsoft.com/office/officeart/2005/8/layout/hList9"/>
    <dgm:cxn modelId="{61756BFB-6215-4572-9B2C-A85F3546B7B6}" type="presParOf" srcId="{F24CA3D4-27EE-4A50-90D9-6DAFFFDD5BB8}" destId="{9F15482F-8E72-4163-B09F-F94590822E0E}" srcOrd="2" destOrd="0" presId="urn:microsoft.com/office/officeart/2005/8/layout/hList9"/>
    <dgm:cxn modelId="{8389B7E3-5D94-4BE1-9F4C-4AB58BBCFB92}" type="presParOf" srcId="{9F15482F-8E72-4163-B09F-F94590822E0E}" destId="{70E3AFB2-8AFB-4E0C-8BC2-87D07F546F29}" srcOrd="0" destOrd="0" presId="urn:microsoft.com/office/officeart/2005/8/layout/hList9"/>
    <dgm:cxn modelId="{A274C135-910C-4B52-9D1A-AA9EF8DC78E2}" type="presParOf" srcId="{9F15482F-8E72-4163-B09F-F94590822E0E}" destId="{6BBF8493-C9FD-4384-B4EC-93CD879FE9A1}" srcOrd="1" destOrd="0" presId="urn:microsoft.com/office/officeart/2005/8/layout/hList9"/>
    <dgm:cxn modelId="{D66C21CF-CED5-4F64-942E-E6CDB8EF8E87}" type="presParOf" srcId="{F24CA3D4-27EE-4A50-90D9-6DAFFFDD5BB8}" destId="{F07224DC-34C5-4A42-BAAD-64A10CA42E4D}" srcOrd="3" destOrd="0" presId="urn:microsoft.com/office/officeart/2005/8/layout/hList9"/>
    <dgm:cxn modelId="{92CE0E0A-675A-4433-95DD-0B5695E24662}" type="presParOf" srcId="{F07224DC-34C5-4A42-BAAD-64A10CA42E4D}" destId="{4630B8C7-DFBF-4D82-8335-D562C2841695}" srcOrd="0" destOrd="0" presId="urn:microsoft.com/office/officeart/2005/8/layout/hList9"/>
    <dgm:cxn modelId="{E35A5067-D909-4791-801A-64941F4CAE9C}" type="presParOf" srcId="{F07224DC-34C5-4A42-BAAD-64A10CA42E4D}" destId="{A7EAF0C5-4ADD-46F8-933F-04F202C7DCD5}" srcOrd="1" destOrd="0" presId="urn:microsoft.com/office/officeart/2005/8/layout/hList9"/>
    <dgm:cxn modelId="{A261E751-C5FD-4BD1-B70A-6960279F1A41}" type="presParOf" srcId="{F24CA3D4-27EE-4A50-90D9-6DAFFFDD5BB8}" destId="{98344596-42F3-479D-9A3E-88C611AF835A}" srcOrd="4" destOrd="0" presId="urn:microsoft.com/office/officeart/2005/8/layout/hList9"/>
    <dgm:cxn modelId="{B17DE1BF-1447-4ED2-9C19-B158C6930EF0}" type="presParOf" srcId="{98344596-42F3-479D-9A3E-88C611AF835A}" destId="{1DF222DE-C8E3-4BD7-B5E6-CA8E2B5DCD5E}" srcOrd="0" destOrd="0" presId="urn:microsoft.com/office/officeart/2005/8/layout/hList9"/>
    <dgm:cxn modelId="{E7606181-BCDE-40A9-A705-EA5C6843D389}" type="presParOf" srcId="{98344596-42F3-479D-9A3E-88C611AF835A}" destId="{6DED74B6-F9B5-45D2-ADAF-E4C256126892}" srcOrd="1" destOrd="0" presId="urn:microsoft.com/office/officeart/2005/8/layout/hList9"/>
    <dgm:cxn modelId="{38B5EA88-47EB-4670-B972-A7DECF68215A}" type="presParOf" srcId="{F24CA3D4-27EE-4A50-90D9-6DAFFFDD5BB8}" destId="{95A69F66-C1F3-4F28-B754-C785C7D5FBCE}" srcOrd="5" destOrd="0" presId="urn:microsoft.com/office/officeart/2005/8/layout/hList9"/>
    <dgm:cxn modelId="{4E329AFB-33A5-413F-A632-3C1D14080BF1}" type="presParOf" srcId="{95A69F66-C1F3-4F28-B754-C785C7D5FBCE}" destId="{13C82B01-4514-43B7-86E5-F94F81B1C7EB}" srcOrd="0" destOrd="0" presId="urn:microsoft.com/office/officeart/2005/8/layout/hList9"/>
    <dgm:cxn modelId="{75137028-3EEA-4C40-82E4-3646A56766B9}" type="presParOf" srcId="{95A69F66-C1F3-4F28-B754-C785C7D5FBCE}" destId="{6D278680-6B24-40A9-8889-834B3F53ADA5}" srcOrd="1" destOrd="0" presId="urn:microsoft.com/office/officeart/2005/8/layout/hList9"/>
    <dgm:cxn modelId="{77212D31-7B29-48C8-9AA3-27C2CA709EB6}" type="presParOf" srcId="{3AF3DC05-0270-408E-A2DA-CFA5F55908AA}" destId="{E424A76E-EB07-44D2-BE00-F4DB45372127}" srcOrd="7" destOrd="0" presId="urn:microsoft.com/office/officeart/2005/8/layout/hList9"/>
    <dgm:cxn modelId="{7B2B532C-A7F8-41B9-9F62-BF36024FD00F}" type="presParOf" srcId="{3AF3DC05-0270-408E-A2DA-CFA5F55908AA}" destId="{04750C67-F747-4CC5-A649-EDFDEDA9C161}" srcOrd="8" destOrd="0" presId="urn:microsoft.com/office/officeart/2005/8/layout/hList9"/>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png"/><Relationship Id="rId1" Type="http://schemas.openxmlformats.org/officeDocument/2006/relationships/image" Target="../media/image2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20135" tIns="0" rIns="20135" bIns="0" numCol="1" anchor="t" anchorCtr="0" compatLnSpc="1">
            <a:prstTxWarp prst="textNoShape">
              <a:avLst/>
            </a:prstTxWarp>
          </a:bodyPr>
          <a:lstStyle>
            <a:lvl1pPr algn="l" defTabSz="967300" eaLnBrk="0" hangingPunct="0">
              <a:lnSpc>
                <a:spcPct val="90000"/>
              </a:lnSpc>
              <a:defRPr sz="1100" b="0" i="1">
                <a:solidFill>
                  <a:schemeClr val="tx1"/>
                </a:solidFill>
                <a:latin typeface="Times New Roman" pitchFamily="18" charset="0"/>
              </a:defRPr>
            </a:lvl1pPr>
          </a:lstStyle>
          <a:p>
            <a:pPr>
              <a:defRPr/>
            </a:pPr>
            <a:endParaRPr lang="en-US" dirty="0"/>
          </a:p>
        </p:txBody>
      </p:sp>
      <p:sp>
        <p:nvSpPr>
          <p:cNvPr id="3075"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20135" tIns="0" rIns="20135" bIns="0" numCol="1" anchor="t" anchorCtr="0" compatLnSpc="1">
            <a:prstTxWarp prst="textNoShape">
              <a:avLst/>
            </a:prstTxWarp>
          </a:bodyPr>
          <a:lstStyle>
            <a:lvl1pPr algn="r" defTabSz="967300" eaLnBrk="0" hangingPunct="0">
              <a:lnSpc>
                <a:spcPct val="90000"/>
              </a:lnSpc>
              <a:defRPr sz="1100" b="0" i="1">
                <a:solidFill>
                  <a:schemeClr val="tx1"/>
                </a:solidFill>
                <a:latin typeface="Times New Roman" pitchFamily="18" charset="0"/>
              </a:defRPr>
            </a:lvl1pPr>
          </a:lstStyle>
          <a:p>
            <a:pPr>
              <a:defRPr/>
            </a:pPr>
            <a:endParaRPr lang="en-US" dirty="0"/>
          </a:p>
        </p:txBody>
      </p:sp>
      <p:sp>
        <p:nvSpPr>
          <p:cNvPr id="307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20135" tIns="0" rIns="20135" bIns="0" numCol="1" anchor="b" anchorCtr="0" compatLnSpc="1">
            <a:prstTxWarp prst="textNoShape">
              <a:avLst/>
            </a:prstTxWarp>
          </a:bodyPr>
          <a:lstStyle>
            <a:lvl1pPr algn="l" defTabSz="967300" eaLnBrk="0" hangingPunct="0">
              <a:lnSpc>
                <a:spcPct val="90000"/>
              </a:lnSpc>
              <a:defRPr sz="1100" b="0" i="1">
                <a:solidFill>
                  <a:schemeClr val="tx1"/>
                </a:solidFill>
                <a:latin typeface="Times New Roman" pitchFamily="18" charset="0"/>
              </a:defRPr>
            </a:lvl1pPr>
          </a:lstStyle>
          <a:p>
            <a:pPr>
              <a:defRPr/>
            </a:pPr>
            <a:endParaRPr lang="en-US" dirty="0"/>
          </a:p>
        </p:txBody>
      </p:sp>
      <p:sp>
        <p:nvSpPr>
          <p:cNvPr id="307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20135" tIns="0" rIns="20135" bIns="0" numCol="1" anchor="b" anchorCtr="0" compatLnSpc="1">
            <a:prstTxWarp prst="textNoShape">
              <a:avLst/>
            </a:prstTxWarp>
          </a:bodyPr>
          <a:lstStyle>
            <a:lvl1pPr algn="r" defTabSz="967300" eaLnBrk="0" hangingPunct="0">
              <a:lnSpc>
                <a:spcPct val="90000"/>
              </a:lnSpc>
              <a:defRPr sz="1100" b="0" i="1">
                <a:solidFill>
                  <a:schemeClr val="tx1"/>
                </a:solidFill>
                <a:latin typeface="Times New Roman" pitchFamily="18" charset="0"/>
              </a:defRPr>
            </a:lvl1pPr>
          </a:lstStyle>
          <a:p>
            <a:pPr>
              <a:defRPr/>
            </a:pPr>
            <a:fld id="{E1CC938E-81EC-4561-9C87-A2D80C3D9625}"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6"/>
          <p:cNvSpPr>
            <a:spLocks noGrp="1" noRot="1" noChangeAspect="1" noChangeArrowheads="1" noTextEdit="1"/>
          </p:cNvSpPr>
          <p:nvPr>
            <p:ph type="sldImg" idx="2"/>
          </p:nvPr>
        </p:nvSpPr>
        <p:spPr bwMode="auto">
          <a:xfrm>
            <a:off x="804863" y="533400"/>
            <a:ext cx="5680075" cy="4260850"/>
          </a:xfrm>
          <a:prstGeom prst="rect">
            <a:avLst/>
          </a:prstGeom>
          <a:noFill/>
          <a:ln w="9525">
            <a:solidFill>
              <a:schemeClr val="tx1"/>
            </a:solidFill>
            <a:miter lim="800000"/>
            <a:headEnd/>
            <a:tailEnd/>
          </a:ln>
        </p:spPr>
      </p:sp>
      <p:sp>
        <p:nvSpPr>
          <p:cNvPr id="2057" name="Rectangle 9"/>
          <p:cNvSpPr>
            <a:spLocks noGrp="1" noChangeArrowheads="1"/>
          </p:cNvSpPr>
          <p:nvPr>
            <p:ph type="body" sz="quarter" idx="3"/>
          </p:nvPr>
        </p:nvSpPr>
        <p:spPr bwMode="auto">
          <a:xfrm>
            <a:off x="677863" y="5030788"/>
            <a:ext cx="5964237" cy="4083050"/>
          </a:xfrm>
          <a:prstGeom prst="rect">
            <a:avLst/>
          </a:prstGeom>
          <a:noFill/>
          <a:ln w="9525">
            <a:noFill/>
            <a:miter lim="800000"/>
            <a:headEnd/>
            <a:tailEnd/>
          </a:ln>
          <a:effectLst/>
        </p:spPr>
        <p:txBody>
          <a:bodyPr vert="horz" wrap="square" lIns="95138" tIns="47570" rIns="95138" bIns="47570"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6" name="Rectangle 8"/>
          <p:cNvSpPr>
            <a:spLocks noChangeArrowheads="1"/>
          </p:cNvSpPr>
          <p:nvPr/>
        </p:nvSpPr>
        <p:spPr bwMode="auto">
          <a:xfrm>
            <a:off x="415925" y="9297988"/>
            <a:ext cx="6389688" cy="161925"/>
          </a:xfrm>
          <a:prstGeom prst="rect">
            <a:avLst/>
          </a:prstGeom>
          <a:noFill/>
          <a:ln w="9525">
            <a:noFill/>
            <a:miter lim="800000"/>
            <a:headEnd/>
            <a:tailEnd/>
          </a:ln>
          <a:effectLst/>
        </p:spPr>
        <p:txBody>
          <a:bodyPr lIns="67070" tIns="26828" rIns="67070" bIns="26828">
            <a:spAutoFit/>
          </a:bodyPr>
          <a:lstStyle/>
          <a:p>
            <a:pPr algn="ctr" defTabSz="980505" eaLnBrk="0" hangingPunct="0">
              <a:lnSpc>
                <a:spcPct val="85000"/>
              </a:lnSpc>
              <a:tabLst>
                <a:tab pos="237698" algn="l"/>
                <a:tab pos="2896948" algn="l"/>
                <a:tab pos="6061306" algn="r"/>
              </a:tabLst>
              <a:defRPr/>
            </a:pPr>
            <a:r>
              <a:rPr lang="en-US" sz="800" b="0" i="1" dirty="0">
                <a:solidFill>
                  <a:schemeClr val="tx1"/>
                </a:solidFill>
              </a:rPr>
              <a:t>1-</a:t>
            </a:r>
            <a:fld id="{BE4DF80D-E0E2-4EFE-9259-F18F0CE1C2F2}" type="slidenum">
              <a:rPr lang="en-US" sz="800" b="0" i="1">
                <a:solidFill>
                  <a:schemeClr val="tx1"/>
                </a:solidFill>
              </a:rPr>
              <a:pPr algn="ctr" defTabSz="980505" eaLnBrk="0" hangingPunct="0">
                <a:lnSpc>
                  <a:spcPct val="85000"/>
                </a:lnSpc>
                <a:tabLst>
                  <a:tab pos="237698" algn="l"/>
                  <a:tab pos="2896948" algn="l"/>
                  <a:tab pos="6061306" algn="r"/>
                </a:tabLst>
                <a:defRPr/>
              </a:pPr>
              <a:t>‹#›</a:t>
            </a:fld>
            <a:r>
              <a:rPr lang="en-US" sz="800" b="0" i="1" dirty="0">
                <a:solidFill>
                  <a:schemeClr val="tx1"/>
                </a:solidFill>
              </a:rPr>
              <a:t> </a:t>
            </a:r>
          </a:p>
        </p:txBody>
      </p:sp>
    </p:spTree>
  </p:cSld>
  <p:clrMap bg1="lt1" tx1="dk1" bg2="lt2" tx2="dk2" accent1="accent1" accent2="accent2" accent3="accent3" accent4="accent4" accent5="accent5" accent6="accent6" hlink="hlink" folHlink="folHlink"/>
  <p:notesStyle>
    <a:lvl1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1pPr>
    <a:lvl2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2pPr>
    <a:lvl3pPr marL="236538" indent="-236538" algn="l" defTabSz="949325" rtl="0" fontAlgn="base">
      <a:spcBef>
        <a:spcPct val="30000"/>
      </a:spcBef>
      <a:spcAft>
        <a:spcPct val="0"/>
      </a:spcAft>
      <a:buFont typeface="Arial" charset="0"/>
      <a:buChar char="•"/>
      <a:tabLst>
        <a:tab pos="474663" algn="l"/>
      </a:tabLst>
      <a:defRPr sz="1100" kern="1200">
        <a:solidFill>
          <a:schemeClr val="tx1"/>
        </a:solidFill>
        <a:latin typeface="Times New Roman" pitchFamily="18" charset="0"/>
        <a:ea typeface="+mn-ea"/>
        <a:cs typeface="+mn-cs"/>
      </a:defRPr>
    </a:lvl3pPr>
    <a:lvl4pPr marL="474663" indent="-236538" algn="l" defTabSz="949325" rtl="0" fontAlgn="base">
      <a:spcBef>
        <a:spcPct val="30000"/>
      </a:spcBef>
      <a:spcAft>
        <a:spcPct val="0"/>
      </a:spcAft>
      <a:buFont typeface="Times New Roman" pitchFamily="18" charset="0"/>
      <a:buChar char="–"/>
      <a:tabLst>
        <a:tab pos="474663" algn="l"/>
      </a:tabLst>
      <a:defRPr sz="1200" kern="1200">
        <a:solidFill>
          <a:schemeClr val="tx1"/>
        </a:solidFill>
        <a:latin typeface="Times New Roman" pitchFamily="18" charset="0"/>
        <a:ea typeface="+mn-ea"/>
        <a:cs typeface="+mn-cs"/>
      </a:defRPr>
    </a:lvl4pPr>
    <a:lvl5pPr marL="1058863" indent="-1058863" algn="l" defTabSz="949325" rtl="0" fontAlgn="base">
      <a:spcBef>
        <a:spcPct val="30000"/>
      </a:spcBef>
      <a:spcAft>
        <a:spcPct val="0"/>
      </a:spcAft>
      <a:tabLst>
        <a:tab pos="474663" algn="l"/>
      </a:tabLs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8"/>
          <p:cNvSpPr>
            <a:spLocks noGrp="1" noRot="1" noChangeAspect="1" noChangeArrowheads="1" noTextEdit="1"/>
          </p:cNvSpPr>
          <p:nvPr>
            <p:ph type="sldImg"/>
          </p:nvPr>
        </p:nvSpPr>
        <p:spPr>
          <a:ln w="6350"/>
        </p:spPr>
      </p:sp>
      <p:sp>
        <p:nvSpPr>
          <p:cNvPr id="25602" name="Notes Placeholder 8"/>
          <p:cNvSpPr>
            <a:spLocks noGrp="1"/>
          </p:cNvSpPr>
          <p:nvPr>
            <p:ph type="body" idx="1"/>
          </p:nvPr>
        </p:nvSpPr>
        <p:spPr>
          <a:noFill/>
          <a:ln/>
        </p:spPr>
        <p:txBody>
          <a:bodyPr/>
          <a:lstStyle/>
          <a:p>
            <a:pPr defTabSz="914400">
              <a:tabLst>
                <a:tab pos="457200" algn="l"/>
              </a:tabLst>
            </a:pPr>
            <a:r>
              <a:rPr lang="en-US" sz="1500" b="1" dirty="0" smtClean="0">
                <a:latin typeface="Arial Narrow" pitchFamily="34" charset="0"/>
              </a:rPr>
              <a:t>Introduction</a:t>
            </a:r>
          </a:p>
          <a:p>
            <a:pPr defTabSz="914400">
              <a:tabLst>
                <a:tab pos="457200" algn="l"/>
              </a:tabLst>
            </a:pPr>
            <a:r>
              <a:rPr lang="en-US" dirty="0" smtClean="0"/>
              <a:t>This lesson introduces real-time concepts such as real time, determinism, and jitter. This lesson also discusses the components of a real-time system, including the host and the target. </a:t>
            </a:r>
          </a:p>
          <a:p>
            <a:pPr defTabSz="914400">
              <a:tabLst>
                <a:tab pos="457200" algn="l"/>
              </a:tabLst>
            </a:pPr>
            <a:r>
              <a:rPr lang="en-US" dirty="0" smtClean="0"/>
              <a:t>Use the </a:t>
            </a:r>
            <a:r>
              <a:rPr lang="en-US" i="1" dirty="0" smtClean="0"/>
              <a:t>Getting Started with the LabVIEW Real-Time Module</a:t>
            </a:r>
            <a:r>
              <a:rPr lang="en-US" dirty="0" smtClean="0"/>
              <a:t> manual to get started with the LabVIEW Real-Time Module quickly. To view the manual, select </a:t>
            </a:r>
            <a:r>
              <a:rPr lang="en-US" b="1" dirty="0" smtClean="0"/>
              <a:t>Help»Search the LabVIEW Help</a:t>
            </a:r>
            <a:r>
              <a:rPr lang="en-US" dirty="0" smtClean="0"/>
              <a:t> in LabVIEW to open the </a:t>
            </a:r>
            <a:r>
              <a:rPr lang="en-US" i="1" dirty="0" smtClean="0"/>
              <a:t>LabVIEW Help.</a:t>
            </a:r>
            <a:r>
              <a:rPr lang="en-US" dirty="0" smtClean="0"/>
              <a:t> Select the </a:t>
            </a:r>
            <a:r>
              <a:rPr lang="en-US" b="1" dirty="0" smtClean="0"/>
              <a:t>Contents</a:t>
            </a:r>
            <a:r>
              <a:rPr lang="en-US" dirty="0" smtClean="0"/>
              <a:t> tab, expand the </a:t>
            </a:r>
            <a:r>
              <a:rPr lang="en-US" b="1" dirty="0" smtClean="0"/>
              <a:t>Real-Time Module</a:t>
            </a:r>
            <a:r>
              <a:rPr lang="en-US" dirty="0" smtClean="0"/>
              <a:t> book in the table of contents, and open the </a:t>
            </a:r>
            <a:r>
              <a:rPr lang="en-US" i="1" dirty="0" smtClean="0"/>
              <a:t>Related Documentation</a:t>
            </a:r>
            <a:r>
              <a:rPr lang="en-US" dirty="0" smtClean="0"/>
              <a:t> topic. Click the </a:t>
            </a:r>
            <a:r>
              <a:rPr lang="en-US" i="1" dirty="0" smtClean="0"/>
              <a:t>Getting Started with the LabVIEW Real-Time Module</a:t>
            </a:r>
            <a:r>
              <a:rPr lang="en-US" dirty="0" smtClean="0"/>
              <a:t> link to open the document in your Web browser.</a:t>
            </a:r>
          </a:p>
          <a:p>
            <a:pPr defTabSz="914400">
              <a:tabLst>
                <a:tab pos="457200" algn="l"/>
              </a:tabLst>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29" name="Rectangle 4"/>
          <p:cNvSpPr>
            <a:spLocks noGrp="1" noRot="1" noChangeAspect="1" noChangeArrowheads="1" noTextEdit="1"/>
          </p:cNvSpPr>
          <p:nvPr>
            <p:ph type="sldImg"/>
          </p:nvPr>
        </p:nvSpPr>
        <p:spPr>
          <a:ln w="6350"/>
        </p:spPr>
      </p:sp>
      <p:sp>
        <p:nvSpPr>
          <p:cNvPr id="406530"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LabVIEW Real-Time System Using ETS</a:t>
            </a:r>
          </a:p>
          <a:p>
            <a:pPr defTabSz="914400">
              <a:tabLst>
                <a:tab pos="457200" algn="l"/>
              </a:tabLst>
            </a:pPr>
            <a:r>
              <a:rPr lang="en-US" dirty="0" smtClean="0"/>
              <a:t>The figure above illustrates the basic hardware architecture of a LabVIEW Real-Time system. </a:t>
            </a:r>
          </a:p>
          <a:p>
            <a:pPr defTabSz="914400">
              <a:tabLst>
                <a:tab pos="457200" algn="l"/>
              </a:tabLst>
            </a:pPr>
            <a:r>
              <a:rPr lang="en-US" dirty="0" smtClean="0"/>
              <a:t>First, to ensure determinism, you must offload any time-critical task from Windows and delegate it to a real-time engine or target. Therefore, you have two systems—the Windows-based </a:t>
            </a:r>
            <a:r>
              <a:rPr lang="en-US" i="1" dirty="0" smtClean="0"/>
              <a:t>host</a:t>
            </a:r>
            <a:r>
              <a:rPr lang="en-US" dirty="0" smtClean="0"/>
              <a:t>, where you develop an application, and the </a:t>
            </a:r>
            <a:r>
              <a:rPr lang="en-US" i="1" dirty="0" smtClean="0"/>
              <a:t>target</a:t>
            </a:r>
            <a:r>
              <a:rPr lang="en-US" dirty="0" smtClean="0"/>
              <a:t> processor, where you download the application. The target processor runs an RTOS of the Ardence Phar Lap ETS. The software that runs on the target platforms is referred to as the LabVIEW Real-Time Engine (RT Engine). The RT Engine executes code, controls any connected I/O, and communicates back to the host machine. </a:t>
            </a:r>
          </a:p>
          <a:p>
            <a:pPr defTabSz="914400">
              <a:tabLst>
                <a:tab pos="457200" algn="l"/>
              </a:tabLst>
            </a:pPr>
            <a:r>
              <a:rPr lang="en-US" dirty="0" smtClean="0"/>
              <a:t>Several kinds of National Instruments real-time hardware platforms exist upon which real-time applications can run. </a:t>
            </a:r>
          </a:p>
          <a:p>
            <a:pPr defTabSz="914400">
              <a:tabLst>
                <a:tab pos="457200" algn="l"/>
              </a:tabLst>
            </a:pPr>
            <a:r>
              <a:rPr lang="en-US" dirty="0" smtClean="0"/>
              <a:t>You can maintain a user interface for the ongoing embedded application. If not, you can deploy the application and gather back information as required. Various hardware architectures allow different communication protocols between the host and target machines, such as TCP/IP or VI Server.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7" name="Rectangle 7"/>
          <p:cNvSpPr>
            <a:spLocks noGrp="1" noRot="1" noChangeAspect="1" noChangeArrowheads="1" noTextEdit="1"/>
          </p:cNvSpPr>
          <p:nvPr>
            <p:ph type="sldImg"/>
          </p:nvPr>
        </p:nvSpPr>
        <p:spPr>
          <a:ln w="6350"/>
        </p:spPr>
      </p:sp>
      <p:pic>
        <p:nvPicPr>
          <p:cNvPr id="408578" name="Picture 6" descr="note-bw"/>
          <p:cNvPicPr>
            <a:picLocks noChangeAspect="1" noChangeArrowheads="1"/>
          </p:cNvPicPr>
          <p:nvPr/>
        </p:nvPicPr>
        <p:blipFill>
          <a:blip r:embed="rId3"/>
          <a:srcRect/>
          <a:stretch>
            <a:fillRect/>
          </a:stretch>
        </p:blipFill>
        <p:spPr bwMode="auto">
          <a:xfrm>
            <a:off x="833438" y="5076825"/>
            <a:ext cx="215900" cy="203200"/>
          </a:xfrm>
          <a:prstGeom prst="rect">
            <a:avLst/>
          </a:prstGeom>
          <a:noFill/>
          <a:ln w="9525">
            <a:noFill/>
            <a:miter lim="800000"/>
            <a:headEnd/>
            <a:tailEnd/>
          </a:ln>
        </p:spPr>
      </p:pic>
      <p:sp>
        <p:nvSpPr>
          <p:cNvPr id="408579" name="Notes Placeholder 7"/>
          <p:cNvSpPr>
            <a:spLocks noGrp="1"/>
          </p:cNvSpPr>
          <p:nvPr>
            <p:ph type="body" idx="1"/>
          </p:nvPr>
        </p:nvSpPr>
        <p:spPr>
          <a:noFill/>
          <a:ln/>
        </p:spPr>
        <p:txBody>
          <a:bodyPr/>
          <a:lstStyle/>
          <a:p>
            <a:pPr marL="1019175" lvl="4" indent="-1019175" defTabSz="914400">
              <a:tabLst>
                <a:tab pos="400050" algn="l"/>
                <a:tab pos="1019175" algn="l"/>
              </a:tabLst>
            </a:pPr>
            <a:r>
              <a:rPr lang="en-US" dirty="0" smtClean="0"/>
              <a:t>Exercise time: </a:t>
            </a:r>
            <a:r>
              <a:rPr lang="en-US" smtClean="0"/>
              <a:t>10 minutes</a:t>
            </a:r>
          </a:p>
          <a:p>
            <a:pPr marL="1019175" lvl="4" indent="-1019175" defTabSz="914400">
              <a:tabLst>
                <a:tab pos="400050" algn="l"/>
                <a:tab pos="1019175" algn="l"/>
              </a:tabLst>
            </a:pPr>
            <a:r>
              <a:rPr lang="en-US" dirty="0" smtClean="0"/>
              <a:t>	</a:t>
            </a:r>
            <a:r>
              <a:rPr lang="en-US" b="1" dirty="0" smtClean="0">
                <a:latin typeface="Arial Narrow" pitchFamily="34" charset="0"/>
              </a:rPr>
              <a:t>Note</a:t>
            </a:r>
            <a:r>
              <a:rPr lang="en-US" dirty="0" smtClean="0"/>
              <a:t> 	</a:t>
            </a:r>
            <a:r>
              <a:rPr lang="en-US" sz="1100" dirty="0" smtClean="0"/>
              <a:t>The puzzle symbol shown above indicates that you must complete this exercise for the course project. Look for this symbol on all course project exercises. Exercises are located at the end of each lesson.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49" name="Rectangle 3"/>
          <p:cNvSpPr>
            <a:spLocks noGrp="1" noChangeArrowheads="1"/>
          </p:cNvSpPr>
          <p:nvPr>
            <p:ph type="body" idx="1"/>
          </p:nvPr>
        </p:nvSpPr>
        <p:spPr>
          <a:xfrm>
            <a:off x="692150" y="5022850"/>
            <a:ext cx="5873750" cy="3857625"/>
          </a:xfrm>
          <a:noFill/>
          <a:ln/>
        </p:spPr>
        <p:txBody>
          <a:bodyPr lIns="90264" tIns="45131" rIns="90264" bIns="45131"/>
          <a:lstStyle/>
          <a:p>
            <a:pPr defTabSz="914400">
              <a:tabLst>
                <a:tab pos="457200" algn="l"/>
              </a:tabLst>
            </a:pPr>
            <a:r>
              <a:rPr lang="en-US" sz="1500" b="1" dirty="0" smtClean="0">
                <a:latin typeface="Arial Narrow" pitchFamily="34" charset="0"/>
              </a:rPr>
              <a:t>B. Real-Time Host</a:t>
            </a:r>
          </a:p>
          <a:p>
            <a:pPr defTabSz="914400">
              <a:tabLst>
                <a:tab pos="457200" algn="l"/>
              </a:tabLst>
            </a:pPr>
            <a:r>
              <a:rPr lang="en-US" dirty="0" smtClean="0"/>
              <a:t>A real-time system consists of software and hardware components. The software components include LabVIEW, the RT Engine, and VIs you build using LabVIEW. The hardware components of a real-time system include a host computer and an RT target. </a:t>
            </a:r>
          </a:p>
          <a:p>
            <a:pPr defTabSz="914400">
              <a:tabLst>
                <a:tab pos="457200" algn="l"/>
              </a:tabLst>
            </a:pPr>
            <a:r>
              <a:rPr lang="en-US" dirty="0" smtClean="0"/>
              <a:t>You develop VIs for the real-time system on a host computer with LabVIEW and the LabVIEW Real-Time Module installed. After developing the real-time system VIs, you can download and run the VIs on the RT target. The host computer can run VIs that communicate with the VIs running on the RT target.</a:t>
            </a:r>
          </a:p>
        </p:txBody>
      </p:sp>
      <p:sp>
        <p:nvSpPr>
          <p:cNvPr id="411650" name="Slide Image Placeholder 7"/>
          <p:cNvSpPr>
            <a:spLocks noGrp="1" noRot="1" noChangeAspect="1"/>
          </p:cNvSpPr>
          <p:nvPr>
            <p:ph type="sldImg"/>
          </p:nvPr>
        </p:nvSpPr>
        <p:spPr>
          <a:ln w="6350"/>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1" name="Rectangle 6"/>
          <p:cNvSpPr>
            <a:spLocks noGrp="1" noRot="1" noChangeAspect="1" noChangeArrowheads="1" noTextEdit="1"/>
          </p:cNvSpPr>
          <p:nvPr>
            <p:ph type="sldImg"/>
          </p:nvPr>
        </p:nvSpPr>
        <p:spPr>
          <a:ln w="6350"/>
        </p:spPr>
      </p:sp>
      <p:sp>
        <p:nvSpPr>
          <p:cNvPr id="445442" name="Rectangle 7"/>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C. Real-Time Targets</a:t>
            </a:r>
          </a:p>
          <a:p>
            <a:pPr defTabSz="914400">
              <a:tabLst>
                <a:tab pos="457200" algn="l"/>
              </a:tabLst>
            </a:pPr>
            <a:r>
              <a:rPr lang="en-US" dirty="0" smtClean="0"/>
              <a:t>An RT target refers to the Real-Time Series hardware or the real-time subsystem (RTSS) that runs the Real-Time Engine and VIs you create using LabVIEW. </a:t>
            </a:r>
          </a:p>
          <a:p>
            <a:pPr defTabSz="914400">
              <a:tabLst>
                <a:tab pos="457200" algn="l"/>
              </a:tabLst>
            </a:pPr>
            <a:r>
              <a:rPr lang="en-US" dirty="0" smtClean="0"/>
              <a:t>You can deploy the LabVIEW Real-Time Module with a variety of real-time targets—desktop PCs, </a:t>
            </a:r>
            <a:br>
              <a:rPr lang="en-US" dirty="0" smtClean="0"/>
            </a:br>
            <a:r>
              <a:rPr lang="en-US" dirty="0" smtClean="0"/>
              <a:t>NI RT PXI embedded controllers, NI RT Compact FieldPoint controllers, NI Compact Vision Controllers, and NI Compact Reconfigurable I/O. </a:t>
            </a:r>
          </a:p>
          <a:p>
            <a:pPr defTabSz="914400">
              <a:tabLst>
                <a:tab pos="457200" algn="l"/>
              </a:tabLst>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7" name="Rectangle 5"/>
          <p:cNvSpPr>
            <a:spLocks noGrp="1" noRot="1" noChangeAspect="1" noChangeArrowheads="1" noTextEdit="1"/>
          </p:cNvSpPr>
          <p:nvPr>
            <p:ph type="sldImg"/>
          </p:nvPr>
        </p:nvSpPr>
        <p:spPr>
          <a:ln w="6350"/>
        </p:spPr>
      </p:sp>
      <p:sp>
        <p:nvSpPr>
          <p:cNvPr id="449538"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Hardware Configuration</a:t>
            </a:r>
          </a:p>
          <a:p>
            <a:pPr defTabSz="914400">
              <a:tabLst>
                <a:tab pos="457200" algn="l"/>
              </a:tabLst>
            </a:pPr>
            <a:r>
              <a:rPr lang="en-US" dirty="0" smtClean="0"/>
              <a:t>You use a host-target configuration for real-time hardware. In host-target configurations, the real-time application is downloaded to the target from a host system. The real-time application executes in an embedded fashion on the hardware target. Real-Time PXI embedded controllers, Real-Time Compact FieldPoint (cFP) controllers, Compact Vision Controllers, and Compact Reconfigurable I/O (cRIO) are examples of host-target configurations. </a:t>
            </a:r>
          </a:p>
          <a:p>
            <a:pPr defTabSz="914400">
              <a:tabLst>
                <a:tab pos="457200" algn="l"/>
              </a:tabLst>
            </a:pPr>
            <a:r>
              <a:rPr lang="en-US" dirty="0" smtClean="0"/>
              <a:t>You also can use a desktop PC as a target when running the ETS operating system.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5" name="Rectangle 9"/>
          <p:cNvSpPr>
            <a:spLocks noGrp="1" noRot="1" noChangeAspect="1" noChangeArrowheads="1" noTextEdit="1"/>
          </p:cNvSpPr>
          <p:nvPr>
            <p:ph type="sldImg"/>
          </p:nvPr>
        </p:nvSpPr>
        <p:spPr>
          <a:ln w="6350"/>
        </p:spPr>
      </p:sp>
      <p:sp>
        <p:nvSpPr>
          <p:cNvPr id="451586" name="Rectangle 10"/>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RT Target – Host-Target Configuration</a:t>
            </a:r>
          </a:p>
          <a:p>
            <a:pPr defTabSz="914400">
              <a:tabLst>
                <a:tab pos="457200" algn="l"/>
              </a:tabLst>
            </a:pPr>
            <a:r>
              <a:rPr lang="en-US" dirty="0" smtClean="0"/>
              <a:t>A networked RT Series device is a networked hardware platform with an embedded processor and </a:t>
            </a:r>
            <a:br>
              <a:rPr lang="en-US" dirty="0" smtClean="0"/>
            </a:br>
            <a:r>
              <a:rPr lang="en-US" dirty="0" smtClean="0"/>
              <a:t>an RTOS that runs the RT Engine and LabVIEW VIs. You can use a separate host computer to communicate with and control VIs on a networked RT Series device through an Ethernet connection, but the device is an independent computer. Some examples of networked RT Series devices include the following:</a:t>
            </a:r>
          </a:p>
          <a:p>
            <a:pPr marL="117475" lvl="1" indent="-115888" defTabSz="914400">
              <a:buFontTx/>
              <a:buChar char="•"/>
              <a:tabLst>
                <a:tab pos="457200" algn="l"/>
              </a:tabLst>
            </a:pPr>
            <a:r>
              <a:rPr lang="en-US" b="1" dirty="0" smtClean="0"/>
              <a:t>NI RT Series PXI Controller</a:t>
            </a:r>
            <a:r>
              <a:rPr lang="en-US" dirty="0" smtClean="0"/>
              <a:t>—A networked device installed in an NI PXI chassis that communicates with NI PXI modules installed in the chassis. You can write VIs that use all the I/O capabilities of the PXI modules, SCXI modules, and other signal conditioning devices installed </a:t>
            </a:r>
            <a:br>
              <a:rPr lang="en-US" dirty="0" smtClean="0"/>
            </a:br>
            <a:r>
              <a:rPr lang="en-US" dirty="0" smtClean="0"/>
              <a:t>in a PXI chassis. The RT Engine also supports features of the RT Series PXI controller. Refer to </a:t>
            </a:r>
            <a:r>
              <a:rPr lang="en-US" sz="1000" dirty="0" smtClean="0">
                <a:latin typeface="Courier New" pitchFamily="49" charset="0"/>
                <a:cs typeface="Courier New" pitchFamily="49" charset="0"/>
              </a:rPr>
              <a:t>ni.com/info</a:t>
            </a:r>
            <a:r>
              <a:rPr lang="en-US" dirty="0" smtClean="0">
                <a:cs typeface="Times New Roman" pitchFamily="18" charset="0"/>
              </a:rPr>
              <a:t> and enter the info code </a:t>
            </a:r>
            <a:r>
              <a:rPr lang="en-US" sz="1000" dirty="0" smtClean="0">
                <a:latin typeface="Courier New" pitchFamily="49" charset="0"/>
                <a:cs typeface="Courier New" pitchFamily="49" charset="0"/>
              </a:rPr>
              <a:t>rddsrt</a:t>
            </a:r>
            <a:r>
              <a:rPr lang="en-US" dirty="0" smtClean="0"/>
              <a:t> for information about the features supported by the RT Engine on specific networked devices.</a:t>
            </a:r>
          </a:p>
          <a:p>
            <a:pPr marL="117475" lvl="1" indent="-115888" defTabSz="914400">
              <a:buFontTx/>
              <a:buChar char="•"/>
              <a:tabLst>
                <a:tab pos="457200" algn="l"/>
              </a:tabLst>
            </a:pPr>
            <a:r>
              <a:rPr lang="en-US" b="1" dirty="0" smtClean="0"/>
              <a:t>NI cRIO Series</a:t>
            </a:r>
            <a:r>
              <a:rPr lang="en-US" dirty="0" smtClean="0"/>
              <a:t>—A reconfigurable control and acquisition system designed for applications that require high performance and reliability.</a:t>
            </a:r>
          </a:p>
          <a:p>
            <a:pPr marL="117475" lvl="1" indent="-115888" defTabSz="914400">
              <a:buFontTx/>
              <a:buChar char="•"/>
              <a:tabLst>
                <a:tab pos="457200" algn="l"/>
              </a:tabLst>
            </a:pPr>
            <a:r>
              <a:rPr lang="en-US" b="1" dirty="0" smtClean="0"/>
              <a:t>NI RT Series Compact FieldPoint Controller</a:t>
            </a:r>
            <a:r>
              <a:rPr lang="en-US" dirty="0" smtClean="0"/>
              <a:t>—A networked device that runs the ETS RTOS.</a:t>
            </a:r>
          </a:p>
          <a:p>
            <a:pPr marL="117475" lvl="1" indent="-115888" defTabSz="914400">
              <a:buFontTx/>
              <a:buChar char="•"/>
              <a:tabLst>
                <a:tab pos="457200" algn="l"/>
              </a:tabLst>
            </a:pPr>
            <a:r>
              <a:rPr lang="en-US" b="1" dirty="0" smtClean="0"/>
              <a:t>NI 1450 Series Compact Vision System</a:t>
            </a:r>
            <a:r>
              <a:rPr lang="en-US" dirty="0" smtClean="0"/>
              <a:t>—A distributed, real-time imaging system that acquires, processes, and displays images from IEEE 1394 cameras. Refer to the </a:t>
            </a:r>
            <a:r>
              <a:rPr lang="en-US" i="1" dirty="0" smtClean="0"/>
              <a:t>NI CVS-1450 Series User Manual</a:t>
            </a:r>
            <a:r>
              <a:rPr lang="en-US" dirty="0" smtClean="0"/>
              <a:t> for information about using the NI 1450 Series Compact Vision System with LabVIEW.</a:t>
            </a:r>
          </a:p>
          <a:p>
            <a:pPr marL="117475" lvl="1" indent="-115888" defTabSz="914400">
              <a:buFontTx/>
              <a:buChar char="•"/>
              <a:tabLst>
                <a:tab pos="457200" algn="l"/>
              </a:tabLst>
            </a:pPr>
            <a:r>
              <a:rPr lang="en-US" b="1" dirty="0" smtClean="0"/>
              <a:t>Desktop PCs as RT Targets</a:t>
            </a:r>
            <a:r>
              <a:rPr lang="en-US" dirty="0" smtClean="0"/>
              <a:t>—A</a:t>
            </a:r>
            <a:r>
              <a:rPr lang="en-US" altLang="ja-JP" dirty="0" smtClean="0"/>
              <a:t> desktop PC configured with RT Engine software. Refer to </a:t>
            </a:r>
            <a:br>
              <a:rPr lang="en-US" altLang="ja-JP" dirty="0" smtClean="0"/>
            </a:br>
            <a:r>
              <a:rPr lang="en-US" altLang="ja-JP" dirty="0" smtClean="0"/>
              <a:t>the </a:t>
            </a:r>
            <a:r>
              <a:rPr lang="en-US" altLang="ja-JP" i="1" dirty="0" smtClean="0"/>
              <a:t>Using Desktop PCs as RT Targets with the LabVIEW Real-Time Module</a:t>
            </a:r>
            <a:r>
              <a:rPr lang="en-US" altLang="ja-JP" dirty="0" smtClean="0"/>
              <a:t> document in the </a:t>
            </a:r>
            <a:r>
              <a:rPr lang="en-US" altLang="ja-JP" sz="1000" dirty="0" smtClean="0">
                <a:latin typeface="Courier New" pitchFamily="49" charset="0"/>
              </a:rPr>
              <a:t>&lt;</a:t>
            </a:r>
            <a:r>
              <a:rPr lang="en-US" altLang="ja-JP" sz="1000" dirty="0" err="1" smtClean="0">
                <a:latin typeface="Courier New" pitchFamily="49" charset="0"/>
              </a:rPr>
              <a:t>labview</a:t>
            </a:r>
            <a:r>
              <a:rPr lang="en-US" altLang="ja-JP" sz="1000" dirty="0" smtClean="0">
                <a:latin typeface="Courier New" pitchFamily="49" charset="0"/>
              </a:rPr>
              <a:t>&gt;</a:t>
            </a:r>
            <a:r>
              <a:rPr lang="en-US" altLang="ja-JP" sz="1000" dirty="0" smtClean="0">
                <a:latin typeface="Courier"/>
              </a:rPr>
              <a:t>\</a:t>
            </a:r>
            <a:r>
              <a:rPr lang="en-US" altLang="ja-JP" sz="1000" dirty="0" smtClean="0">
                <a:latin typeface="Courier New" pitchFamily="49" charset="0"/>
              </a:rPr>
              <a:t>manuals\</a:t>
            </a:r>
            <a:r>
              <a:rPr lang="en-US" altLang="ja-JP" dirty="0" smtClean="0"/>
              <a:t> folder for more information about desktop PC targets.</a:t>
            </a: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3" name="Rectangle 5"/>
          <p:cNvSpPr>
            <a:spLocks noGrp="1" noRot="1" noChangeAspect="1" noChangeArrowheads="1" noTextEdit="1"/>
          </p:cNvSpPr>
          <p:nvPr>
            <p:ph type="sldImg"/>
          </p:nvPr>
        </p:nvSpPr>
        <p:spPr>
          <a:ln w="6350"/>
        </p:spPr>
      </p:sp>
      <p:sp>
        <p:nvSpPr>
          <p:cNvPr id="453634"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PXI Embedded Controller</a:t>
            </a:r>
          </a:p>
          <a:p>
            <a:pPr defTabSz="914400">
              <a:tabLst>
                <a:tab pos="457200" algn="l"/>
              </a:tabLst>
            </a:pPr>
            <a:r>
              <a:rPr lang="en-US" dirty="0" smtClean="0"/>
              <a:t>PXI is based on the CompactPCI standard. A typical system consists of a chassis, a controller, and a choice of I/O modules. The controller performs the same function as a desktop CPU. It includes a processor, permanent storage, memory, and so on. When used as a real-time system, you download the LabVIEW application to the embedded processor on the controller. As the application runs, it accesses data from the I/O modules in the system.</a:t>
            </a:r>
          </a:p>
          <a:p>
            <a:pPr defTabSz="914400">
              <a:tabLst>
                <a:tab pos="457200" algn="l"/>
              </a:tabLst>
            </a:pPr>
            <a:r>
              <a:rPr lang="en-US" dirty="0" smtClean="0"/>
              <a:t>You can disconnect an application deployed on a PXI system from the host computer and run the application headlessly—no monitor, keyboard, or mouse. With PXI, you can create rugged real-time applications and deploy them as headless, stand-alone systems. </a:t>
            </a:r>
          </a:p>
          <a:p>
            <a:pPr defTabSz="914400">
              <a:tabLst>
                <a:tab pos="457200" algn="l"/>
              </a:tabLst>
            </a:pPr>
            <a:r>
              <a:rPr lang="en-US" dirty="0" smtClean="0"/>
              <a:t>For example, in the automotive industry, engineers use real-time PXI systems to test the algorithm for an adaptive cruise control system. The control algorithm is downloaded to the real-time PXI controller. The PXI system is placed in a test vehicle and the plug-in I/O modules are connected to the engine. As the vehicle is driven around the test track, the PXI system simulates the adaptive cruise control system. Engineers can monitor the performance of the control system and make adjustments as necessary. In this example, LabVIEW Real-Time and PXI are used for rapid control prototyping of an adaptive cruise control system.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1" name="Rectangle 7"/>
          <p:cNvSpPr>
            <a:spLocks noGrp="1" noRot="1" noChangeAspect="1" noChangeArrowheads="1" noTextEdit="1"/>
          </p:cNvSpPr>
          <p:nvPr>
            <p:ph type="sldImg"/>
          </p:nvPr>
        </p:nvSpPr>
        <p:spPr>
          <a:ln w="6350"/>
        </p:spPr>
      </p:sp>
      <p:sp>
        <p:nvSpPr>
          <p:cNvPr id="455682"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Compact FieldPoint Controller</a:t>
            </a:r>
          </a:p>
          <a:p>
            <a:pPr defTabSz="914400">
              <a:tabLst>
                <a:tab pos="457200" algn="l"/>
              </a:tabLst>
            </a:pPr>
            <a:r>
              <a:rPr lang="en-US" dirty="0" smtClean="0"/>
              <a:t>The cFP-2</a:t>
            </a:r>
            <a:r>
              <a:rPr lang="en-US" i="1" dirty="0" smtClean="0"/>
              <a:t>xxx</a:t>
            </a:r>
            <a:r>
              <a:rPr lang="en-US" dirty="0" smtClean="0"/>
              <a:t> has many features that enable it to act as a stand-alone device. Because most stand-alone devices reside in remote or inaccessible locations, these systems must reliably eliminate the need for constant maintenance. The dedicated processor in the cFP-2</a:t>
            </a:r>
            <a:r>
              <a:rPr lang="en-US" i="1" dirty="0" smtClean="0"/>
              <a:t>xxx</a:t>
            </a:r>
            <a:r>
              <a:rPr lang="en-US" dirty="0" smtClean="0"/>
              <a:t> runs an RTOS that executes the LabVIEW Real-Time Module application deterministically. The reliability of the RTOS also reduces the chances of system malfunction.</a:t>
            </a:r>
          </a:p>
          <a:p>
            <a:pPr defTabSz="914400">
              <a:tabLst>
                <a:tab pos="457200" algn="l"/>
              </a:tabLst>
            </a:pPr>
            <a:r>
              <a:rPr lang="en-US" dirty="0" smtClean="0"/>
              <a:t>The cFP-2</a:t>
            </a:r>
            <a:r>
              <a:rPr lang="en-US" i="1" dirty="0" smtClean="0"/>
              <a:t>xxx</a:t>
            </a:r>
            <a:r>
              <a:rPr lang="en-US" dirty="0" smtClean="0"/>
              <a:t> includes a watchdog timer that monitors the overall operation of the FieldPoint system. When the watchdog senses that the system has a malfunction, it can run a separate maintenance routine or even reboot the Compact FieldPoint system. The operation of the watchdog is user-defined by a protocol.</a:t>
            </a:r>
          </a:p>
          <a:p>
            <a:pPr defTabSz="914400">
              <a:tabLst>
                <a:tab pos="457200" algn="l"/>
              </a:tabLst>
            </a:pPr>
            <a:r>
              <a:rPr lang="en-US" dirty="0" smtClean="0"/>
              <a:t>The cFP-2</a:t>
            </a:r>
            <a:r>
              <a:rPr lang="en-US" i="1" dirty="0" smtClean="0"/>
              <a:t>xxx</a:t>
            </a:r>
            <a:r>
              <a:rPr lang="en-US" dirty="0" smtClean="0"/>
              <a:t> also includes user-defined DIP switches and bi-color and tri-color LEDs that can provide user interaction in a stand-alone system. For example, the LEDs can signify certain states of operation, while you can configure DIP switches to specify the startup state of the Compact FieldPoint system.</a:t>
            </a:r>
          </a:p>
          <a:p>
            <a:pPr defTabSz="914400">
              <a:tabLst>
                <a:tab pos="457200" algn="l"/>
              </a:tabLst>
            </a:pPr>
            <a:r>
              <a:rPr lang="en-US" dirty="0" smtClean="0"/>
              <a:t>Refer to </a:t>
            </a:r>
            <a:r>
              <a:rPr lang="en-US" sz="1000" dirty="0" smtClean="0">
                <a:latin typeface="Courier New" pitchFamily="49" charset="0"/>
                <a:cs typeface="Courier New" pitchFamily="49" charset="0"/>
              </a:rPr>
              <a:t>ni.com/compactfieldpoint</a:t>
            </a:r>
            <a:r>
              <a:rPr lang="en-US" dirty="0" smtClean="0"/>
              <a:t> or your device documentation for more information about features and memory available for specific Compact FieldPoint controllers.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29" name="Rectangle 3"/>
          <p:cNvSpPr>
            <a:spLocks noGrp="1" noChangeArrowheads="1"/>
          </p:cNvSpPr>
          <p:nvPr>
            <p:ph type="body" idx="1"/>
          </p:nvPr>
        </p:nvSpPr>
        <p:spPr>
          <a:xfrm>
            <a:off x="692150" y="712788"/>
            <a:ext cx="5888038" cy="8204200"/>
          </a:xfrm>
          <a:noFill/>
          <a:ln/>
        </p:spPr>
        <p:txBody>
          <a:bodyPr/>
          <a:lstStyle/>
          <a:p>
            <a:pPr defTabSz="914400">
              <a:tabLst>
                <a:tab pos="457200" algn="l"/>
              </a:tabLst>
            </a:pPr>
            <a:r>
              <a:rPr lang="en-US" dirty="0" smtClean="0"/>
              <a:t>The cFP-2</a:t>
            </a:r>
            <a:r>
              <a:rPr lang="en-US" i="1" dirty="0" smtClean="0"/>
              <a:t>xxx</a:t>
            </a:r>
            <a:r>
              <a:rPr lang="en-US" dirty="0" smtClean="0"/>
              <a:t> includes a second set of screw terminals to connect a backup power supply. The system automatically switches to this second power supply when it senses a problem with the first power supply.</a:t>
            </a:r>
          </a:p>
          <a:p>
            <a:pPr defTabSz="914400">
              <a:tabLst>
                <a:tab pos="457200" algn="l"/>
              </a:tabLst>
            </a:pPr>
            <a:r>
              <a:rPr lang="en-US" dirty="0" smtClean="0"/>
              <a:t>The serial port allows the cFP-2</a:t>
            </a:r>
            <a:r>
              <a:rPr lang="en-US" i="1" dirty="0" smtClean="0"/>
              <a:t>xxx</a:t>
            </a:r>
            <a:r>
              <a:rPr lang="en-US" dirty="0" smtClean="0"/>
              <a:t> to connect to existing systems. In addition, the cFP-2</a:t>
            </a:r>
            <a:r>
              <a:rPr lang="en-US" i="1" dirty="0" smtClean="0"/>
              <a:t>xxx </a:t>
            </a:r>
            <a:r>
              <a:rPr lang="en-US" dirty="0" smtClean="0"/>
              <a:t>can connect other serial devices such as a serial LED that can display information for the operator.</a:t>
            </a:r>
          </a:p>
          <a:p>
            <a:pPr defTabSz="914400">
              <a:tabLst>
                <a:tab pos="457200" algn="l"/>
              </a:tabLst>
            </a:pPr>
            <a:r>
              <a:rPr lang="en-US" dirty="0" smtClean="0"/>
              <a:t>You can use the Compact FieldPoint controller for industrial environments, where space is limited, or where placing a standard desktop computer is not an option. You can mount the systems on DIN rails for efficient use of floor space and also place the systems in locations with stringent temperature demands. A Compact FieldPoint based system can operate efficiently in environments from </a:t>
            </a:r>
            <a:br>
              <a:rPr lang="en-US" dirty="0" smtClean="0"/>
            </a:br>
            <a:r>
              <a:rPr lang="en-US" dirty="0" smtClean="0"/>
              <a:t>–25 to 60 °C.</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embedded FPGA is a high-performance, reconfigurable chip that engineers can program with LabVIEW FPGA tools. Traditionally, FPGA designers were forced to learn and use complex design languages such as VHDL to program FPGAs. Now, any engineer or scientist can use graphical LabVIEW tools to program and customize FPGAs. Using the FPGA hardware embedded in </a:t>
            </a:r>
            <a:r>
              <a:rPr lang="en-US" dirty="0" err="1" smtClean="0"/>
              <a:t>CompactRIO</a:t>
            </a:r>
            <a:r>
              <a:rPr lang="en-US" dirty="0" smtClean="0"/>
              <a:t>, you can implement custom timing, triggering, synchronization, control, and signal processing for your analog and digital I/O.</a:t>
            </a:r>
          </a:p>
          <a:p>
            <a:endParaRPr lang="en-US" dirty="0" smtClean="0"/>
          </a:p>
          <a:p>
            <a:r>
              <a:rPr lang="en-US" dirty="0" smtClean="0"/>
              <a:t>The </a:t>
            </a:r>
            <a:r>
              <a:rPr lang="en-US" dirty="0" err="1" smtClean="0"/>
              <a:t>CompactRIO</a:t>
            </a:r>
            <a:r>
              <a:rPr lang="en-US" dirty="0" smtClean="0"/>
              <a:t> embedded system features an industrial 400 MHz </a:t>
            </a:r>
            <a:r>
              <a:rPr lang="en-US" dirty="0" err="1" smtClean="0"/>
              <a:t>Freescale</a:t>
            </a:r>
            <a:r>
              <a:rPr lang="en-US" dirty="0" smtClean="0"/>
              <a:t> MPC5200 processor that deterministically executes your LabVIEW Real-Time applications on the reliable Wind River </a:t>
            </a:r>
            <a:r>
              <a:rPr lang="en-US" dirty="0" err="1" smtClean="0"/>
              <a:t>VxWorks</a:t>
            </a:r>
            <a:r>
              <a:rPr lang="en-US" dirty="0" smtClean="0"/>
              <a:t> real-time operating system. LabVIEW has built-in functions for transferring data between the FPGA and the real-time processor within the </a:t>
            </a:r>
            <a:r>
              <a:rPr lang="en-US" dirty="0" err="1" smtClean="0"/>
              <a:t>CompactRIO</a:t>
            </a:r>
            <a:r>
              <a:rPr lang="en-US" dirty="0" smtClean="0"/>
              <a:t> embedded system. Choose from more than 600 built-in LabVIEW functions to build your multithreaded embedded system for real-time control, analysis, data logging, and communication. You can also integrate existing C/C++ code with LabVIEW Real-Time code to save on development time.</a:t>
            </a:r>
          </a:p>
          <a:p>
            <a:endParaRPr lang="en-US" dirty="0" smtClean="0"/>
          </a:p>
          <a:p>
            <a:r>
              <a:rPr lang="en-US" dirty="0" smtClean="0"/>
              <a:t>There are a variety of I/O types available for use with the </a:t>
            </a:r>
            <a:r>
              <a:rPr lang="en-US" dirty="0" err="1" smtClean="0"/>
              <a:t>cRIO</a:t>
            </a:r>
            <a:r>
              <a:rPr lang="en-US" dirty="0" smtClean="0"/>
              <a:t> including voltage, current, thermocouple, RTD, accelerometer, and strain gauge inputs</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8"/>
          <p:cNvSpPr>
            <a:spLocks noGrp="1" noRot="1" noChangeAspect="1"/>
          </p:cNvSpPr>
          <p:nvPr>
            <p:ph type="sldImg"/>
          </p:nvPr>
        </p:nvSpPr>
        <p:spPr>
          <a:ln w="6350"/>
        </p:spPr>
      </p:sp>
      <p:sp>
        <p:nvSpPr>
          <p:cNvPr id="27650" name="Notes Placeholder 9"/>
          <p:cNvSpPr>
            <a:spLocks noGrp="1"/>
          </p:cNvSpPr>
          <p:nvPr>
            <p:ph type="body" idx="1"/>
          </p:nvPr>
        </p:nvSpPr>
        <p:spPr>
          <a:noFill/>
          <a:ln/>
        </p:spPr>
        <p:txBody>
          <a:bodyPr/>
          <a:lstStyle/>
          <a:p>
            <a:pPr defTabSz="914400">
              <a:tabLst>
                <a:tab pos="457200" algn="l"/>
              </a:tabLst>
            </a:pPr>
            <a:r>
              <a:rPr lang="en-US" sz="1500" b="1" dirty="0" smtClean="0">
                <a:latin typeface="Arial Narrow" pitchFamily="34" charset="0"/>
              </a:rPr>
              <a:t>A. What is Real Time?</a:t>
            </a:r>
          </a:p>
          <a:p>
            <a:pPr lvl="1" defTabSz="914400">
              <a:tabLst>
                <a:tab pos="457200" algn="l"/>
              </a:tabLst>
            </a:pPr>
            <a:r>
              <a:rPr lang="en-US" dirty="0" smtClean="0"/>
              <a:t>The LabVIEW Real-Time Module combines LabVIEW graphical programming with the power of a real-time operating system, enabling you to build deterministic real-time applications. </a:t>
            </a:r>
          </a:p>
          <a:p>
            <a:pPr lvl="1" defTabSz="914400">
              <a:tabLst>
                <a:tab pos="457200" algn="l"/>
              </a:tabLst>
            </a:pPr>
            <a:r>
              <a:rPr lang="en-US" dirty="0" smtClean="0"/>
              <a:t>A misconception about real time is that it means quick. More accurately, real time means in-time. In other words, a real-time system ensures that responses occur in time, or on time. With general purpose operating systems, you cannot ensure that a response occurs within any given time period, and calculations might finish much later or earlier than you expect them to.</a:t>
            </a:r>
          </a:p>
          <a:p>
            <a:pPr lvl="1" defTabSz="914400">
              <a:tabLst>
                <a:tab pos="457200" algn="l"/>
              </a:tabLst>
            </a:pPr>
            <a:r>
              <a:rPr lang="en-US" dirty="0" smtClean="0"/>
              <a:t>For a system to be considered real time, all parts of it must be real time. For example, an application that runs in a real-time operating system may not behave with real-time characteristics. The application may rely on something that does not behave in real time, which causes the application to not behave in real time.</a:t>
            </a:r>
          </a:p>
          <a:p>
            <a:pPr lvl="1" defTabSz="914400">
              <a:tabLst>
                <a:tab pos="457200" algn="l"/>
              </a:tabLst>
            </a:pPr>
            <a:r>
              <a:rPr lang="en-US" dirty="0" smtClean="0"/>
              <a:t>Terms that frequently describe real-time systems are deterministic, loop cycle time, jitter, and embedded. Learning more about these terms helps you understand real time.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Using a PC to run your RT program provides support for many different processor architectures. You can take advantage of multi-core systems to increase your programs efficiency and performance.</a:t>
            </a:r>
          </a:p>
          <a:p>
            <a:endParaRPr lang="en-US" dirty="0" smtClean="0"/>
          </a:p>
          <a:p>
            <a:r>
              <a:rPr lang="en-US" dirty="0" smtClean="0"/>
              <a:t>You also have larger memory banks at your disposal, making handling larger data structures easier while increasing performance.</a:t>
            </a:r>
          </a:p>
          <a:p>
            <a:endParaRPr lang="en-US" dirty="0" smtClean="0"/>
          </a:p>
          <a:p>
            <a:r>
              <a:rPr lang="en-US" dirty="0" smtClean="0"/>
              <a:t>There are a variety of  PCI I/O types available for use with the RT Desktop PCs including voltage, current, thermocouple, RTD, accelerometer, and strain gauge inputs</a:t>
            </a:r>
          </a:p>
          <a:p>
            <a:endParaRPr lang="en-US" dirty="0" smtClean="0"/>
          </a:p>
          <a:p>
            <a:r>
              <a:rPr lang="en-US" dirty="0" smtClean="0"/>
              <a:t>Using an RT Desktop PC is very similar to using a RT PXI system. The tools for installing RTOS on a PC are found in MAX under </a:t>
            </a:r>
            <a:r>
              <a:rPr lang="en-US" b="1" dirty="0" smtClean="0"/>
              <a:t>tools » RT Disc Utilities</a:t>
            </a:r>
          </a:p>
          <a:p>
            <a:endParaRPr lang="en-US" dirty="0" smtClean="0"/>
          </a:p>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7" name="Rectangle 7"/>
          <p:cNvSpPr>
            <a:spLocks noGrp="1" noRot="1" noChangeAspect="1" noChangeArrowheads="1" noTextEdit="1"/>
          </p:cNvSpPr>
          <p:nvPr>
            <p:ph type="sldImg"/>
          </p:nvPr>
        </p:nvSpPr>
        <p:spPr>
          <a:ln w="6350"/>
        </p:spPr>
      </p:sp>
      <p:sp>
        <p:nvSpPr>
          <p:cNvPr id="459778"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Target Platform Comparison</a:t>
            </a:r>
          </a:p>
          <a:p>
            <a:pPr defTabSz="914400">
              <a:tabLst>
                <a:tab pos="457200" algn="l"/>
              </a:tabLst>
            </a:pPr>
            <a:r>
              <a:rPr lang="en-US" dirty="0" smtClean="0"/>
              <a:t>The various platforms of NI RT Series hardware encompass a wide spectrum of application needs. </a:t>
            </a:r>
            <a:br>
              <a:rPr lang="en-US" dirty="0" smtClean="0"/>
            </a:br>
            <a:r>
              <a:rPr lang="en-US" dirty="0" smtClean="0"/>
              <a:t>To find the best platform for your type of application, match the platform that best fits your system requirements. For example, if you are looking for a highly distributive system with a high channel count and your timing needs are less than 1 kHz, then cFP may be the best choice for you. </a:t>
            </a:r>
          </a:p>
          <a:p>
            <a:pPr marL="176213" lvl="1" indent="-174625" defTabSz="914400">
              <a:buFontTx/>
              <a:buChar char="•"/>
              <a:tabLst>
                <a:tab pos="457200" algn="l"/>
              </a:tabLst>
            </a:pPr>
            <a:r>
              <a:rPr lang="en-US" dirty="0" smtClean="0"/>
              <a:t>NI PXI RT ideally suits high-performance, real-time applications requiring tight synchronization across a variety of I/O and precise input and output sampling rates. </a:t>
            </a:r>
          </a:p>
          <a:p>
            <a:pPr marL="176213" lvl="1" indent="-174625" defTabSz="914400">
              <a:buFontTx/>
              <a:buChar char="•"/>
              <a:tabLst>
                <a:tab pos="457200" algn="l"/>
              </a:tabLst>
            </a:pPr>
            <a:r>
              <a:rPr lang="en-US" dirty="0" smtClean="0"/>
              <a:t>NI cFP RT ideally suits industrial applications requiring a small footprint, high-reliability, distributed, and industrially rated hardware.</a:t>
            </a:r>
          </a:p>
          <a:p>
            <a:pPr defTabSz="914400">
              <a:tabLst>
                <a:tab pos="457200" algn="l"/>
              </a:tabLst>
            </a:pPr>
            <a:r>
              <a:rPr lang="en-US" dirty="0" smtClean="0"/>
              <a:t>The specifications used to classify the ruggedness of each target is the mean time between failures (MTBF). MTBF values for PXI range from 169,000 hours to 280,000 hours. The MTBF value for FieldPoint is 459,188 hours (52 years).</a:t>
            </a:r>
          </a:p>
          <a:p>
            <a:pPr defTabSz="914400">
              <a:tabLst>
                <a:tab pos="457200" algn="l"/>
              </a:tabLst>
            </a:pPr>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5" name="Rectangle 6"/>
          <p:cNvSpPr>
            <a:spLocks noGrp="1" noRot="1" noChangeAspect="1" noChangeArrowheads="1" noTextEdit="1"/>
          </p:cNvSpPr>
          <p:nvPr>
            <p:ph type="sldImg"/>
          </p:nvPr>
        </p:nvSpPr>
        <p:spPr>
          <a:ln w="6350"/>
        </p:spPr>
      </p:sp>
      <p:sp>
        <p:nvSpPr>
          <p:cNvPr id="461826" name="Rectangle 7"/>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Summary – Matching Quiz</a:t>
            </a:r>
          </a:p>
          <a:p>
            <a:pPr defTabSz="914400">
              <a:tabLst>
                <a:tab pos="457200" algn="l"/>
              </a:tabLst>
            </a:pPr>
            <a:r>
              <a:rPr lang="en-US" b="1" dirty="0" smtClean="0"/>
              <a:t>Real time</a:t>
            </a:r>
            <a:r>
              <a:rPr lang="en-US" dirty="0" smtClean="0"/>
              <a:t>—Real-time response is the ability to reliably and, without fail, respond to an event, or perform an operation, within a guaranteed time period.</a:t>
            </a:r>
          </a:p>
          <a:p>
            <a:pPr defTabSz="914400">
              <a:tabLst>
                <a:tab pos="457200" algn="l"/>
              </a:tabLst>
            </a:pPr>
            <a:r>
              <a:rPr lang="en-US" b="1" dirty="0" smtClean="0"/>
              <a:t>Determinism</a:t>
            </a:r>
            <a:r>
              <a:rPr lang="en-US" dirty="0" smtClean="0"/>
              <a:t>—How reliably a system responds to events or performs operations within a given time limit.</a:t>
            </a:r>
          </a:p>
          <a:p>
            <a:pPr defTabSz="914400">
              <a:tabLst>
                <a:tab pos="457200" algn="l"/>
              </a:tabLst>
            </a:pPr>
            <a:r>
              <a:rPr lang="en-US" b="1" dirty="0" smtClean="0"/>
              <a:t>Loop cycle time</a:t>
            </a:r>
            <a:r>
              <a:rPr lang="en-US" dirty="0" smtClean="0"/>
              <a:t>—The time taken to execute one cycle of a loop.</a:t>
            </a:r>
          </a:p>
          <a:p>
            <a:pPr defTabSz="914400">
              <a:tabLst>
                <a:tab pos="457200" algn="l"/>
              </a:tabLst>
            </a:pPr>
            <a:r>
              <a:rPr lang="en-US" b="1" dirty="0" smtClean="0"/>
              <a:t>Jitter</a:t>
            </a:r>
            <a:r>
              <a:rPr lang="en-US" dirty="0" smtClean="0"/>
              <a:t>—The variation of loop cycle time from the desired loop cycle time.</a:t>
            </a:r>
          </a:p>
          <a:p>
            <a:pPr defTabSz="914400">
              <a:tabLst>
                <a:tab pos="457200" algn="l"/>
              </a:tabLst>
            </a:pPr>
            <a:r>
              <a:rPr lang="en-US" b="1" dirty="0" smtClean="0"/>
              <a:t>Embedded</a:t>
            </a:r>
            <a:r>
              <a:rPr lang="en-US" dirty="0" smtClean="0"/>
              <a:t>—Characterizes a computer system that is typically a component within a larger system.</a:t>
            </a:r>
          </a:p>
          <a:p>
            <a:pPr defTabSz="914400">
              <a:tabLst>
                <a:tab pos="457200" algn="l"/>
              </a:tabLst>
            </a:pPr>
            <a:endParaRPr lang="en-US" sz="1200" b="1" dirty="0" smtClean="0">
              <a:latin typeface="Arial Narrow" pitchFamily="34" charset="0"/>
            </a:endParaRPr>
          </a:p>
          <a:p>
            <a:pPr defTabSz="914400">
              <a:tabLst>
                <a:tab pos="457200" algn="l"/>
              </a:tabLst>
            </a:pPr>
            <a:r>
              <a:rPr lang="en-US" sz="1200" b="1" smtClean="0">
                <a:latin typeface="Arial Narrow" pitchFamily="34" charset="0"/>
              </a:rPr>
              <a:t>Additional Terms</a:t>
            </a:r>
            <a:endParaRPr lang="en-US" sz="1200" b="1" dirty="0" smtClean="0">
              <a:latin typeface="Arial Narrow" pitchFamily="34" charset="0"/>
            </a:endParaRPr>
          </a:p>
          <a:p>
            <a:pPr defTabSz="914400">
              <a:tabLst>
                <a:tab pos="457200" algn="l"/>
              </a:tabLst>
            </a:pPr>
            <a:r>
              <a:rPr lang="en-US" b="1" dirty="0" smtClean="0"/>
              <a:t>Host</a:t>
            </a:r>
            <a:r>
              <a:rPr lang="en-US" dirty="0" smtClean="0"/>
              <a:t>—A computer with LabVIEW and the LabVIEW Real-Time Module installed in which you develop the VIs for the real-time system.</a:t>
            </a:r>
          </a:p>
          <a:p>
            <a:pPr defTabSz="914400">
              <a:tabLst>
                <a:tab pos="457200" algn="l"/>
              </a:tabLst>
            </a:pPr>
            <a:r>
              <a:rPr lang="en-US" b="1" dirty="0" smtClean="0"/>
              <a:t>Target</a:t>
            </a:r>
            <a:r>
              <a:rPr lang="en-US" dirty="0" smtClean="0"/>
              <a:t>—RT Series hardware or the RTSS that runs the RT Engine and VIs you create using LabVIEW. There are two types of RT targets—networked RT Series devices, and the RTSS.</a:t>
            </a:r>
          </a:p>
          <a:p>
            <a:pPr defTabSz="914400">
              <a:tabLst>
                <a:tab pos="457200" algn="l"/>
              </a:tabLst>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Rot="1" noChangeAspect="1" noChangeArrowheads="1" noTextEdit="1"/>
          </p:cNvSpPr>
          <p:nvPr>
            <p:ph type="sldImg"/>
          </p:nvPr>
        </p:nvSpPr>
        <p:spPr>
          <a:ln w="6350"/>
        </p:spPr>
      </p:sp>
      <p:sp>
        <p:nvSpPr>
          <p:cNvPr id="29698"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Terms</a:t>
            </a:r>
          </a:p>
          <a:p>
            <a:pPr marL="228600" lvl="2" indent="-228600" defTabSz="914400">
              <a:buNone/>
              <a:tabLst>
                <a:tab pos="457200" algn="l"/>
              </a:tabLst>
            </a:pPr>
            <a:r>
              <a:rPr lang="en-US" dirty="0" smtClean="0"/>
              <a:t>The following terms apply to real-time applications.</a:t>
            </a:r>
          </a:p>
          <a:p>
            <a:pPr marL="228600" lvl="2" indent="-228600" defTabSz="914400">
              <a:tabLst>
                <a:tab pos="457200" algn="l"/>
              </a:tabLst>
            </a:pPr>
            <a:r>
              <a:rPr lang="en-US" b="1" dirty="0" smtClean="0"/>
              <a:t>Loop Cycle Time</a:t>
            </a:r>
            <a:r>
              <a:rPr lang="en-US" dirty="0" smtClean="0"/>
              <a:t>—The time required to execute one cycle of a loop. </a:t>
            </a:r>
          </a:p>
          <a:p>
            <a:pPr marL="228600" lvl="3" indent="0" defTabSz="914400">
              <a:buNone/>
              <a:tabLst/>
            </a:pPr>
            <a:r>
              <a:rPr lang="en-US" sz="1100" dirty="0" smtClean="0"/>
              <a:t>Many applications that require a real-time operating system, such as a control application, are cyclical. The time between the start of each cycle, </a:t>
            </a:r>
            <a:r>
              <a:rPr lang="en-US" sz="1100" i="1" dirty="0" smtClean="0"/>
              <a:t>T</a:t>
            </a:r>
            <a:r>
              <a:rPr lang="en-US" sz="1100" dirty="0" smtClean="0"/>
              <a:t>, is the loop cycle time, or sample period. </a:t>
            </a:r>
            <a:br>
              <a:rPr lang="en-US" sz="1100" dirty="0" smtClean="0"/>
            </a:br>
            <a:r>
              <a:rPr lang="en-US" sz="1100" dirty="0" smtClean="0"/>
              <a:t>1/</a:t>
            </a:r>
            <a:r>
              <a:rPr lang="en-US" sz="1100" i="1" dirty="0" smtClean="0"/>
              <a:t>T</a:t>
            </a:r>
            <a:r>
              <a:rPr lang="en-US" sz="1100" dirty="0" smtClean="0"/>
              <a:t> is the loop rate or sample rate.</a:t>
            </a:r>
          </a:p>
          <a:p>
            <a:pPr marL="228600" lvl="2" indent="-228600" defTabSz="914400">
              <a:tabLst>
                <a:tab pos="457200" algn="l"/>
              </a:tabLst>
            </a:pPr>
            <a:r>
              <a:rPr lang="en-US" b="1" dirty="0" smtClean="0"/>
              <a:t>Jitter</a:t>
            </a:r>
            <a:r>
              <a:rPr lang="en-US" dirty="0" smtClean="0"/>
              <a:t>—The variation of loop cycle time from the desired loop cycle time. </a:t>
            </a:r>
          </a:p>
          <a:p>
            <a:pPr marL="228600" lvl="3" indent="9525" defTabSz="914400">
              <a:buNone/>
              <a:tabLst/>
            </a:pPr>
            <a:r>
              <a:rPr lang="en-US" sz="1100" dirty="0" smtClean="0"/>
              <a:t>Even with real-time operating systems, the loop cycle time can vary between cycles. The maximum amount that a loop cycle time varies from the desired loop cycle time is the maximum jitter. </a:t>
            </a:r>
          </a:p>
          <a:p>
            <a:pPr marL="228600" lvl="2" indent="-228600" defTabSz="914400">
              <a:tabLst>
                <a:tab pos="457200" algn="l"/>
              </a:tabLst>
            </a:pPr>
            <a:r>
              <a:rPr lang="en-US" b="1" dirty="0" smtClean="0"/>
              <a:t>Determinism</a:t>
            </a:r>
            <a:r>
              <a:rPr lang="en-US" dirty="0" smtClean="0"/>
              <a:t>—Measure of jitter magnitude. Determinism indicates how reliably a system can respond to external events or perform operations within a given time limit. </a:t>
            </a:r>
          </a:p>
          <a:p>
            <a:pPr marL="228600" lvl="3" indent="9525" defTabSz="914400">
              <a:buNone/>
              <a:tabLst/>
            </a:pPr>
            <a:r>
              <a:rPr lang="en-US" sz="1100" dirty="0" smtClean="0"/>
              <a:t>High determinism, a characteristic of real-time systems, guarantees that your calculations and operations occur within a given time. Deterministic systems are predictable. This is important in </a:t>
            </a:r>
            <a:br>
              <a:rPr lang="en-US" sz="1100" dirty="0" smtClean="0"/>
            </a:br>
            <a:r>
              <a:rPr lang="en-US" sz="1100" dirty="0" smtClean="0"/>
              <a:t>a control application that measures inputs, makes calculations based on the inputs, then outputs values that are a result of those calculations. Real-time systems can guarantee that the calculations finish on time, all of the time.</a:t>
            </a:r>
          </a:p>
          <a:p>
            <a:pPr marL="228600" lvl="2" indent="-228600" defTabSz="914400">
              <a:tabLst>
                <a:tab pos="457200" algn="l"/>
              </a:tabLst>
            </a:pPr>
            <a:r>
              <a:rPr lang="en-US" b="1" dirty="0" smtClean="0"/>
              <a:t>Latency</a:t>
            </a:r>
            <a:r>
              <a:rPr lang="en-US" dirty="0" smtClean="0"/>
              <a:t>—Time required to respond to an event, or the time between input and output. </a:t>
            </a:r>
          </a:p>
          <a:p>
            <a:pPr marL="228600" lvl="3" indent="9525" defTabSz="914400">
              <a:buNone/>
              <a:tabLst>
                <a:tab pos="228600" algn="l"/>
              </a:tabLst>
            </a:pPr>
            <a:r>
              <a:rPr lang="en-US" sz="1100" dirty="0" smtClean="0"/>
              <a:t>Deterministic systems may still have a high latency. Properly implemented real-time systems have real-time event response, which guarantees a worst case latency.</a:t>
            </a:r>
          </a:p>
          <a:p>
            <a:pPr marL="228600" lvl="2" indent="-228600" defTabSz="914400">
              <a:tabLst>
                <a:tab pos="457200" algn="l"/>
              </a:tabLst>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Rot="1" noChangeAspect="1" noChangeArrowheads="1" noTextEdit="1"/>
          </p:cNvSpPr>
          <p:nvPr>
            <p:ph type="sldImg"/>
          </p:nvPr>
        </p:nvSpPr>
        <p:spPr>
          <a:ln w="6350"/>
        </p:spPr>
      </p:sp>
      <p:sp>
        <p:nvSpPr>
          <p:cNvPr id="31746"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 Time Terms (continued)</a:t>
            </a:r>
          </a:p>
          <a:p>
            <a:pPr marL="228600" lvl="2" indent="-228600" defTabSz="914400">
              <a:tabLst>
                <a:tab pos="457200" algn="l"/>
              </a:tabLst>
            </a:pPr>
            <a:r>
              <a:rPr lang="en-US" b="1" dirty="0" smtClean="0"/>
              <a:t>Embedded</a:t>
            </a:r>
            <a:r>
              <a:rPr lang="en-US" dirty="0" smtClean="0"/>
              <a:t>—A computer system that is a component within a larger system. Embedded systems operate headlessly. </a:t>
            </a:r>
          </a:p>
          <a:p>
            <a:pPr marL="228600" lvl="3" indent="9525" defTabSz="914400">
              <a:buNone/>
              <a:tabLst/>
            </a:pPr>
            <a:r>
              <a:rPr lang="en-US" sz="1100" dirty="0" smtClean="0"/>
              <a:t>A headless system has no user interface, such as a keyboard, monitor, or mouse. In many cases, embedded applications operate within restrictions on the amount of RAM and other resources </a:t>
            </a:r>
            <a:br>
              <a:rPr lang="en-US" sz="1100" dirty="0" smtClean="0"/>
            </a:br>
            <a:r>
              <a:rPr lang="en-US" sz="1100" dirty="0" smtClean="0"/>
              <a:t>that you can use, as well as the amount of physical space the embedded application can occupy. Embedded hardware ranges from industrial computers such as PXI/CompactPCI that sit within larger machine monitoring and control systems to thin-client Web servers running on a chip.</a:t>
            </a:r>
          </a:p>
          <a:p>
            <a:pPr lvl="2" defTabSz="914400">
              <a:buFont typeface="Arial" pitchFamily="34" charset="0"/>
              <a:buChar char="•"/>
              <a:tabLst>
                <a:tab pos="457200" algn="l"/>
              </a:tabLst>
            </a:pPr>
            <a:r>
              <a:rPr lang="en-US" b="1" dirty="0" smtClean="0"/>
              <a:t>Time Critical Code</a:t>
            </a:r>
            <a:r>
              <a:rPr lang="en-US" dirty="0" smtClean="0"/>
              <a:t>—Code that needs to execute on a specific schedule to function as desired.</a:t>
            </a:r>
          </a:p>
          <a:p>
            <a:pPr lvl="2" defTabSz="914400">
              <a:buNone/>
              <a:tabLst>
                <a:tab pos="457200" algn="l"/>
              </a:tabLst>
            </a:pPr>
            <a:r>
              <a:rPr lang="en-US" dirty="0" smtClean="0"/>
              <a:t>	Time critical code is code that cannot handle delays in execution. For example, hardware I/O that has a specified timing needs to execute exactly when expected. An examples of a non time critical code is logging data to a file. Time critical code usually has vary high priority.</a:t>
            </a:r>
            <a:endParaRPr lang="en-US" b="1" dirty="0" smtClean="0"/>
          </a:p>
          <a:p>
            <a:pPr lvl="2" defTabSz="914400">
              <a:buFont typeface="Arial" pitchFamily="34" charset="0"/>
              <a:buChar char="•"/>
              <a:tabLst>
                <a:tab pos="457200" algn="l"/>
              </a:tabLst>
            </a:pPr>
            <a:r>
              <a:rPr lang="en-US" b="1" dirty="0" smtClean="0"/>
              <a:t>Priority</a:t>
            </a:r>
            <a:r>
              <a:rPr lang="en-US" dirty="0" smtClean="0"/>
              <a:t>—A characteristic that defines when a VI or loop should execute relative to other VIs and loops</a:t>
            </a:r>
          </a:p>
          <a:p>
            <a:pPr lvl="2" defTabSz="914400">
              <a:buNone/>
              <a:tabLst>
                <a:tab pos="457200" algn="l"/>
              </a:tabLst>
            </a:pPr>
            <a:r>
              <a:rPr lang="en-US" b="1" dirty="0" smtClean="0"/>
              <a:t>	</a:t>
            </a:r>
            <a:r>
              <a:rPr lang="en-US" dirty="0" smtClean="0"/>
              <a:t>Correctly configured timed structures in RT programs should have a priority associated with them. This priority provides the RTOS with and order of importance when deciding what needs to be executed. The scale for priority ranges from 1-65,535 with larger number having greater priority.</a:t>
            </a:r>
            <a:endParaRPr lang="en-US" b="1"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5"/>
          <p:cNvSpPr>
            <a:spLocks noGrp="1" noRot="1" noChangeAspect="1" noChangeArrowheads="1" noTextEdit="1"/>
          </p:cNvSpPr>
          <p:nvPr>
            <p:ph type="sldImg"/>
          </p:nvPr>
        </p:nvSpPr>
        <p:spPr>
          <a:ln w="6350"/>
        </p:spPr>
      </p:sp>
      <p:sp>
        <p:nvSpPr>
          <p:cNvPr id="33794"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Maximum Jitter</a:t>
            </a:r>
          </a:p>
          <a:p>
            <a:pPr defTabSz="914400">
              <a:tabLst>
                <a:tab pos="457200" algn="l"/>
              </a:tabLst>
            </a:pPr>
            <a:r>
              <a:rPr lang="en-US" dirty="0" smtClean="0"/>
              <a:t>All systems have some jitter, but the jitter is lower for real-time systems than for general purpose operating systems. The jitter associated with real-time systems can vary widely. General purpose operating systems have high or unbounded maximum jitter that may vary from time to time and </a:t>
            </a:r>
            <a:br>
              <a:rPr lang="en-US" dirty="0" smtClean="0"/>
            </a:br>
            <a:r>
              <a:rPr lang="en-US" dirty="0" smtClean="0"/>
              <a:t>is inconsistent. Refer to Lesson 3, </a:t>
            </a:r>
            <a:r>
              <a:rPr lang="en-US" i="1" dirty="0" smtClean="0"/>
              <a:t>Real-Time Architecture: Design</a:t>
            </a:r>
            <a:r>
              <a:rPr lang="en-US" dirty="0" smtClean="0"/>
              <a:t>, for more information about programming techniques that reduce jitter.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5"/>
          <p:cNvSpPr>
            <a:spLocks noGrp="1" noRot="1" noChangeAspect="1" noChangeArrowheads="1" noTextEdit="1"/>
          </p:cNvSpPr>
          <p:nvPr>
            <p:ph type="sldImg"/>
          </p:nvPr>
        </p:nvSpPr>
        <p:spPr>
          <a:ln w="6350"/>
        </p:spPr>
      </p:sp>
      <p:sp>
        <p:nvSpPr>
          <p:cNvPr id="35842"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Operating Systems</a:t>
            </a:r>
          </a:p>
          <a:p>
            <a:pPr defTabSz="914400">
              <a:tabLst>
                <a:tab pos="457200" algn="l"/>
              </a:tabLst>
            </a:pPr>
            <a:r>
              <a:rPr lang="en-US" dirty="0" smtClean="0"/>
              <a:t>LabVIEW applications running in Windows are not guaranteed to run in real time because Windows is not a real-time operating system. Windows cannot ensure that code always finishes within specific time limits. The time your code takes to execute in Windows depends on many factors, including other programs running in the background, such as screen saver or virus software. Windows also must service interrupts from devices such as a USB port, keyboard, mouse, and other peripherals that can delay execution of code. </a:t>
            </a:r>
          </a:p>
          <a:p>
            <a:pPr defTabSz="914400">
              <a:tabLst>
                <a:tab pos="457200" algn="l"/>
              </a:tabLst>
            </a:pPr>
            <a:r>
              <a:rPr lang="en-US" dirty="0" smtClean="0"/>
              <a:t>You can increase the probability of programs running deterministically in Windows by disabling all other programs such as screen savers, disk utilities, and virus software. You can further increase determinism by disabling drivers for devices with interrupts such as the keyboard, mouse, and Ethernet card. Finally, for better determinism, you can write a device driver in Windows to get the most direct access to hardware possible. Nevertheless, increasing determinism does not ensure that code always executes with real-time behavior because Windows can preempt your LabVIEW applications, even if you use time-critical priority. Refer to Lesson 3, </a:t>
            </a:r>
            <a:r>
              <a:rPr lang="en-US" i="1" dirty="0" smtClean="0"/>
              <a:t>Real-Time Architecture: Design</a:t>
            </a:r>
            <a:r>
              <a:rPr lang="en-US" dirty="0" smtClean="0"/>
              <a:t>, for more information about priorities.</a:t>
            </a:r>
          </a:p>
          <a:p>
            <a:pPr defTabSz="914400">
              <a:tabLst>
                <a:tab pos="457200" algn="l"/>
              </a:tabLst>
            </a:pPr>
            <a:r>
              <a:rPr lang="en-US" dirty="0" smtClean="0"/>
              <a:t>With the LabVIEW Real-Time Module, your applications run in a separate real-time operating system (RTOS). You need not disable programs or write device drivers to achieve real-time performance. A real-time operating system enables users to prioritize tasks so that the most critical task always takes control of the processor when needed.</a:t>
            </a:r>
          </a:p>
          <a:p>
            <a:pPr defTabSz="914400">
              <a:tabLst>
                <a:tab pos="457200" algn="l"/>
              </a:tabLst>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5"/>
          <p:cNvSpPr>
            <a:spLocks noGrp="1" noRot="1" noChangeAspect="1" noChangeArrowheads="1" noTextEdit="1"/>
          </p:cNvSpPr>
          <p:nvPr>
            <p:ph type="sldImg"/>
          </p:nvPr>
        </p:nvSpPr>
        <p:spPr>
          <a:ln w="6350"/>
        </p:spPr>
      </p:sp>
      <p:sp>
        <p:nvSpPr>
          <p:cNvPr id="37890"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Operating Systems</a:t>
            </a:r>
          </a:p>
          <a:p>
            <a:pPr defTabSz="914400">
              <a:tabLst>
                <a:tab pos="457200" algn="l"/>
              </a:tabLst>
            </a:pPr>
            <a:r>
              <a:rPr lang="en-US" dirty="0" smtClean="0"/>
              <a:t>National Instruments designed the LabVIEW Real-Time Module to execute </a:t>
            </a:r>
            <a:r>
              <a:rPr lang="en-US" sz="1050" dirty="0" smtClean="0"/>
              <a:t>VIs on two different real-time operating systems. The LabVIEW Real-Time Module </a:t>
            </a:r>
            <a:r>
              <a:rPr lang="en-US" dirty="0" smtClean="0"/>
              <a:t>can execute VIs on hardware targets running the RTOS of the Ardence Phar Lap Embedded Tool Suite (ETS) or Wind River VxWorks. </a:t>
            </a:r>
          </a:p>
          <a:p>
            <a:pPr defTabSz="914400">
              <a:tabLst>
                <a:tab pos="457200" algn="l"/>
              </a:tabLst>
            </a:pPr>
            <a:r>
              <a:rPr lang="en-US" dirty="0" smtClean="0"/>
              <a:t>Ardence Phar Lap ETS and Wind River VxWorks provide an RTOS that runs on NI RT Series hardware to enable deterministic behavior and extended reliability.</a:t>
            </a:r>
          </a:p>
          <a:p>
            <a:pPr defTabSz="914400">
              <a:tabLst>
                <a:tab pos="457200" algn="l"/>
              </a:tabLst>
            </a:pPr>
            <a:r>
              <a:rPr lang="en-US" dirty="0" smtClean="0"/>
              <a:t>The Real-Time Module platforms do not support some LabVIEW features for VIs that run on ETS and VxWorks targets. Refer to the Ardence Web site for more information about Phar Lap ETS or to the Wind River Web site for more information about </a:t>
            </a:r>
            <a:r>
              <a:rPr lang="en-US" dirty="0" err="1" smtClean="0"/>
              <a:t>VxWorks</a:t>
            </a:r>
            <a:r>
              <a:rPr lang="en-US" dirty="0" smtClean="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Rot="1" noChangeAspect="1" noChangeArrowheads="1" noTextEdit="1"/>
          </p:cNvSpPr>
          <p:nvPr>
            <p:ph type="sldImg"/>
          </p:nvPr>
        </p:nvSpPr>
        <p:spPr>
          <a:ln w="6350"/>
        </p:spPr>
      </p:sp>
      <p:sp>
        <p:nvSpPr>
          <p:cNvPr id="39938" name="Rectangle 8"/>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Selecting an Operating System</a:t>
            </a:r>
          </a:p>
          <a:p>
            <a:pPr defTabSz="914400">
              <a:tabLst>
                <a:tab pos="457200" algn="l"/>
              </a:tabLst>
            </a:pPr>
            <a:r>
              <a:rPr lang="en-US" dirty="0" smtClean="0"/>
              <a:t>If you only want to acquire real-time data, you might not need an RTOS. National Instruments has many data acquisition (DAQ) devices that can acquire data in real time even though they are controlled by programs running in Windows. The DAQ device has an onboard hardware clock that ensures a constant rate of data acquisition. With technologies such as bus mastering, direct memory access (DMA) transfer, and data buffering, the I/O device can collect and transfer data automatically to RAM without involving the CPU. </a:t>
            </a:r>
          </a:p>
          <a:p>
            <a:pPr defTabSz="914400">
              <a:tabLst>
                <a:tab pos="457200" algn="l"/>
              </a:tabLst>
            </a:pPr>
            <a:r>
              <a:rPr lang="en-US" dirty="0" smtClean="0"/>
              <a:t>However, consider an application where every data point must be acquired and analyzed by software before you can determine if an event has occurred that requires a response. Similarly, consider </a:t>
            </a:r>
            <a:br>
              <a:rPr lang="en-US" dirty="0" smtClean="0"/>
            </a:br>
            <a:r>
              <a:rPr lang="en-US" dirty="0" smtClean="0"/>
              <a:t>an application where every acquired point must be handled by software in order to determine the output of a control loop. In both these cases, the software and the operating system must behave deterministically. You must predict their timing characteristics—and those characteristics must be the same for any data set, at any time. In these applications, the software must be involved in the loop; therefore, you require an RTOS to guarantee response within a fixed amount of time.</a:t>
            </a:r>
          </a:p>
          <a:p>
            <a:pPr defTabSz="914400">
              <a:tabLst>
                <a:tab pos="457200" algn="l"/>
              </a:tabLst>
            </a:pPr>
            <a:r>
              <a:rPr lang="en-US" dirty="0" smtClean="0"/>
              <a:t>In addition, applications requiring extended run times </a:t>
            </a:r>
            <a:r>
              <a:rPr lang="en-US" smtClean="0"/>
              <a:t>or headless operation </a:t>
            </a:r>
            <a:r>
              <a:rPr lang="en-US" dirty="0" smtClean="0"/>
              <a:t>are often implemented with an RTOS.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w="6350"/>
        </p:spPr>
      </p:sp>
      <p:sp>
        <p:nvSpPr>
          <p:cNvPr id="4198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Development Tools</a:t>
            </a:r>
          </a:p>
          <a:p>
            <a:pPr defTabSz="914400">
              <a:tabLst>
                <a:tab pos="457200" algn="l"/>
              </a:tabLst>
            </a:pPr>
            <a:r>
              <a:rPr lang="en-US" dirty="0" smtClean="0"/>
              <a:t>Real-time development tools include code development tools such as the compiler, the linker, and </a:t>
            </a:r>
            <a:br>
              <a:rPr lang="en-US" dirty="0" smtClean="0"/>
            </a:br>
            <a:r>
              <a:rPr lang="en-US" dirty="0" smtClean="0"/>
              <a:t>the debugger. In addition, system analysis tools provide advanced insight into optimizing real-time applications.</a:t>
            </a:r>
          </a:p>
          <a:p>
            <a:pPr defTabSz="914400">
              <a:tabLst>
                <a:tab pos="457200" algn="l"/>
              </a:tabLst>
            </a:pPr>
            <a:r>
              <a:rPr lang="en-US" dirty="0" smtClean="0"/>
              <a:t>The LabVIEW Real-Time Module application development environment serves as a complete development and debugging tool. For more advanced diagnostics, use the LabVIEW Execution Trace Toolkit for complete real-time application analysis.</a:t>
            </a:r>
          </a:p>
          <a:p>
            <a:pPr defTabSz="914400">
              <a:tabLst>
                <a:tab pos="457200" algn="l"/>
              </a:tabLst>
            </a:pPr>
            <a:r>
              <a:rPr lang="en-US" dirty="0" smtClean="0"/>
              <a:t>The LabVIEW Real-Time Module deployment platforms are based on a common hardware and software architecture. Each hardware target uses computing components such as a microprocessor, RAM, non-volatile memory, and an I/O bus interface. The embedded software consists of an RTOS, driver software, and a specialized version of the LabVIEW Run-Time Engine.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b="0" dirty="0">
                <a:solidFill>
                  <a:schemeClr val="tx1"/>
                </a:solidFill>
                <a:ea typeface="ＭＳ Ｐゴシック" charset="-128"/>
              </a:rPr>
              <a:t>11500 North Mopac Expressway</a:t>
            </a:r>
          </a:p>
          <a:p>
            <a:pPr algn="ctr" eaLnBrk="0" hangingPunct="0">
              <a:defRPr/>
            </a:pPr>
            <a:r>
              <a:rPr lang="en-US" altLang="ja-JP" b="0" dirty="0">
                <a:solidFill>
                  <a:schemeClr val="tx1"/>
                </a:solidFill>
                <a:ea typeface="ＭＳ Ｐゴシック" charset="-128"/>
              </a:rPr>
              <a:t>Austin, Texas 78759</a:t>
            </a:r>
          </a:p>
          <a:p>
            <a:pPr algn="ctr" eaLnBrk="0" hangingPunct="0">
              <a:defRPr/>
            </a:pPr>
            <a:r>
              <a:rPr lang="en-US" altLang="ja-JP" b="0" dirty="0">
                <a:solidFill>
                  <a:schemeClr val="tx1"/>
                </a:solidFill>
                <a:ea typeface="ＭＳ Ｐゴシック" charset="-128"/>
              </a:rPr>
              <a:t>ni.com/training</a:t>
            </a:r>
            <a:endParaRPr lang="en-US" b="0" dirty="0">
              <a:solidFill>
                <a:schemeClr val="tx1"/>
              </a:solidFill>
            </a:endParaRPr>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2954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5052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7"/>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91B9DAD3-49B8-4230-B58A-D180AB936DF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7410"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7411"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7412"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7413"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sz="3200" dirty="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533400" y="2286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483"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0484"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dirty="0"/>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65ED0092-BABB-4D6A-8DB1-F9A4D8A2EED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7"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notesSlide" Target="../notesSlides/notesSlide10.xml"/><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slideLayout" Target="../slideLayouts/slideLayout4.xml"/><Relationship Id="rId16" Type="http://schemas.openxmlformats.org/officeDocument/2006/relationships/image" Target="../media/image17.jpeg"/><Relationship Id="rId1" Type="http://schemas.openxmlformats.org/officeDocument/2006/relationships/vmlDrawing" Target="../drawings/vmlDrawing1.v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6.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 Id="rId1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notesSlide" Target="../notesSlides/notesSlide12.xml"/><Relationship Id="rId7"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3.xml"/><Relationship Id="rId7"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image" Target="../media/image24.png"/><Relationship Id="rId5" Type="http://schemas.openxmlformats.org/officeDocument/2006/relationships/oleObject" Target="../embeddings/oleObject3.bin"/><Relationship Id="rId4" Type="http://schemas.openxmlformats.org/officeDocument/2006/relationships/image" Target="../media/image4.png"/><Relationship Id="rId9" Type="http://schemas.openxmlformats.org/officeDocument/2006/relationships/image" Target="../media/image25.jpeg"/></Relationships>
</file>

<file path=ppt/slides/_rels/slide14.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notesSlide" Target="../notesSlides/notesSlide14.xml"/><Relationship Id="rId7"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24.png"/><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33.jpe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r>
              <a:rPr lang="en-US" dirty="0" smtClean="0"/>
              <a:t>Lesson 1</a:t>
            </a:r>
            <a:br>
              <a:rPr lang="en-US" dirty="0" smtClean="0"/>
            </a:br>
            <a:r>
              <a:rPr lang="en-US" dirty="0" smtClean="0"/>
              <a:t>Introduction to Real Time</a:t>
            </a:r>
          </a:p>
        </p:txBody>
      </p:sp>
      <p:sp>
        <p:nvSpPr>
          <p:cNvPr id="24578" name="Rectangle 3"/>
          <p:cNvSpPr>
            <a:spLocks noGrp="1" noChangeArrowheads="1"/>
          </p:cNvSpPr>
          <p:nvPr>
            <p:ph sz="quarter" idx="10"/>
          </p:nvPr>
        </p:nvSpPr>
        <p:spPr/>
        <p:txBody>
          <a:bodyPr/>
          <a:lstStyle/>
          <a:p>
            <a:pPr marL="609600" indent="-609600">
              <a:lnSpc>
                <a:spcPct val="80000"/>
              </a:lnSpc>
              <a:spcBef>
                <a:spcPct val="30000"/>
              </a:spcBef>
            </a:pPr>
            <a:r>
              <a:rPr lang="en-US" dirty="0" smtClean="0"/>
              <a:t>What is Real-Time?</a:t>
            </a:r>
          </a:p>
          <a:p>
            <a:pPr marL="609600" indent="-609600">
              <a:lnSpc>
                <a:spcPct val="80000"/>
              </a:lnSpc>
              <a:spcBef>
                <a:spcPct val="30000"/>
              </a:spcBef>
            </a:pPr>
            <a:r>
              <a:rPr lang="en-US" dirty="0" smtClean="0"/>
              <a:t>Real-Time System Components (RT Module)</a:t>
            </a:r>
          </a:p>
        </p:txBody>
      </p:sp>
      <p:pic>
        <p:nvPicPr>
          <p:cNvPr id="24579" name="Picture 4" descr="realtime_icon"/>
          <p:cNvPicPr>
            <a:picLocks noChangeAspect="1" noChangeArrowheads="1"/>
          </p:cNvPicPr>
          <p:nvPr/>
        </p:nvPicPr>
        <p:blipFill>
          <a:blip r:embed="rId3"/>
          <a:srcRect l="15547" t="15051" r="16045" b="11078"/>
          <a:stretch>
            <a:fillRect/>
          </a:stretch>
        </p:blipFill>
        <p:spPr bwMode="auto">
          <a:xfrm>
            <a:off x="257175" y="203200"/>
            <a:ext cx="1416050" cy="15795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5548" name="Picture 35" descr="cFP Target"/>
          <p:cNvPicPr>
            <a:picLocks noChangeAspect="1" noChangeArrowheads="1"/>
          </p:cNvPicPr>
          <p:nvPr/>
        </p:nvPicPr>
        <p:blipFill>
          <a:blip r:embed="rId4"/>
          <a:srcRect/>
          <a:stretch>
            <a:fillRect/>
          </a:stretch>
        </p:blipFill>
        <p:spPr bwMode="auto">
          <a:xfrm>
            <a:off x="5868988" y="1754188"/>
            <a:ext cx="1608137" cy="1076325"/>
          </a:xfrm>
          <a:prstGeom prst="rect">
            <a:avLst/>
          </a:prstGeom>
          <a:noFill/>
          <a:ln w="9525">
            <a:noFill/>
            <a:miter lim="800000"/>
            <a:headEnd/>
            <a:tailEnd/>
          </a:ln>
        </p:spPr>
      </p:pic>
      <p:sp>
        <p:nvSpPr>
          <p:cNvPr id="405549" name="Rectangle 3"/>
          <p:cNvSpPr>
            <a:spLocks noGrp="1" noChangeArrowheads="1"/>
          </p:cNvSpPr>
          <p:nvPr>
            <p:ph type="title"/>
          </p:nvPr>
        </p:nvSpPr>
        <p:spPr/>
        <p:txBody>
          <a:bodyPr/>
          <a:lstStyle/>
          <a:p>
            <a:r>
              <a:rPr lang="en-US" dirty="0" smtClean="0"/>
              <a:t>LabVIEW Real-Time System Using ETS</a:t>
            </a:r>
          </a:p>
        </p:txBody>
      </p:sp>
      <p:sp>
        <p:nvSpPr>
          <p:cNvPr id="405511" name="Oval 7"/>
          <p:cNvSpPr>
            <a:spLocks noChangeArrowheads="1"/>
          </p:cNvSpPr>
          <p:nvPr/>
        </p:nvSpPr>
        <p:spPr bwMode="auto">
          <a:xfrm>
            <a:off x="5873750" y="4572000"/>
            <a:ext cx="2209800" cy="1219200"/>
          </a:xfrm>
          <a:prstGeom prst="ellipse">
            <a:avLst/>
          </a:prstGeom>
          <a:solidFill>
            <a:schemeClr val="accent6"/>
          </a:solidFill>
          <a:ln w="38100">
            <a:solidFill>
              <a:schemeClr val="tx2"/>
            </a:solidFill>
            <a:round/>
            <a:headEnd type="none" w="sm" len="sm"/>
            <a:tailEnd type="none" w="sm" len="sm"/>
          </a:ln>
          <a:effectLst/>
        </p:spPr>
        <p:txBody>
          <a:bodyPr wrap="none" anchor="ctr"/>
          <a:lstStyle/>
          <a:p>
            <a:pPr algn="ctr" eaLnBrk="0" hangingPunct="0">
              <a:lnSpc>
                <a:spcPct val="90000"/>
              </a:lnSpc>
              <a:defRPr/>
            </a:pPr>
            <a:r>
              <a:rPr lang="en-US" sz="2200" dirty="0">
                <a:solidFill>
                  <a:schemeClr val="tx1"/>
                </a:solidFill>
                <a:cs typeface="Arial" charset="0"/>
              </a:rPr>
              <a:t>Execute</a:t>
            </a:r>
          </a:p>
        </p:txBody>
      </p:sp>
      <p:sp>
        <p:nvSpPr>
          <p:cNvPr id="405512" name="Oval 8"/>
          <p:cNvSpPr>
            <a:spLocks noChangeArrowheads="1"/>
          </p:cNvSpPr>
          <p:nvPr/>
        </p:nvSpPr>
        <p:spPr bwMode="auto">
          <a:xfrm>
            <a:off x="1066800" y="4572000"/>
            <a:ext cx="2209800" cy="1219200"/>
          </a:xfrm>
          <a:prstGeom prst="ellipse">
            <a:avLst/>
          </a:prstGeom>
          <a:solidFill>
            <a:schemeClr val="accent6"/>
          </a:solidFill>
          <a:ln w="38100">
            <a:solidFill>
              <a:schemeClr val="tx2"/>
            </a:solidFill>
            <a:round/>
            <a:headEnd type="none" w="sm" len="sm"/>
            <a:tailEnd type="none" w="sm" len="sm"/>
          </a:ln>
          <a:effectLst/>
        </p:spPr>
        <p:txBody>
          <a:bodyPr wrap="none" anchor="ctr"/>
          <a:lstStyle/>
          <a:p>
            <a:pPr algn="ctr" eaLnBrk="0" hangingPunct="0">
              <a:lnSpc>
                <a:spcPct val="90000"/>
              </a:lnSpc>
              <a:defRPr/>
            </a:pPr>
            <a:r>
              <a:rPr lang="en-US" sz="2200" dirty="0">
                <a:solidFill>
                  <a:schemeClr val="tx1"/>
                </a:solidFill>
                <a:cs typeface="Arial" charset="0"/>
              </a:rPr>
              <a:t>Develop</a:t>
            </a:r>
          </a:p>
        </p:txBody>
      </p:sp>
      <p:sp>
        <p:nvSpPr>
          <p:cNvPr id="405552" name="Line 10"/>
          <p:cNvSpPr>
            <a:spLocks noChangeShapeType="1"/>
          </p:cNvSpPr>
          <p:nvPr/>
        </p:nvSpPr>
        <p:spPr bwMode="auto">
          <a:xfrm>
            <a:off x="3276600" y="5200650"/>
            <a:ext cx="2554288" cy="0"/>
          </a:xfrm>
          <a:prstGeom prst="line">
            <a:avLst/>
          </a:prstGeom>
          <a:noFill/>
          <a:ln w="63500">
            <a:solidFill>
              <a:schemeClr val="tx2"/>
            </a:solidFill>
            <a:round/>
            <a:headEnd/>
            <a:tailEnd type="triangle" w="med" len="med"/>
          </a:ln>
        </p:spPr>
        <p:txBody>
          <a:bodyPr anchor="ctr"/>
          <a:lstStyle/>
          <a:p>
            <a:endParaRPr lang="en-US" dirty="0"/>
          </a:p>
        </p:txBody>
      </p:sp>
      <p:sp>
        <p:nvSpPr>
          <p:cNvPr id="405553" name="Text Box 11"/>
          <p:cNvSpPr txBox="1">
            <a:spLocks noChangeArrowheads="1"/>
          </p:cNvSpPr>
          <p:nvPr/>
        </p:nvSpPr>
        <p:spPr bwMode="auto">
          <a:xfrm>
            <a:off x="3732213" y="5203825"/>
            <a:ext cx="1276350" cy="427038"/>
          </a:xfrm>
          <a:prstGeom prst="rect">
            <a:avLst/>
          </a:prstGeom>
          <a:noFill/>
          <a:ln w="9525">
            <a:noFill/>
            <a:miter lim="800000"/>
            <a:headEnd/>
            <a:tailEnd/>
          </a:ln>
        </p:spPr>
        <p:txBody>
          <a:bodyPr wrap="none">
            <a:spAutoFit/>
          </a:bodyPr>
          <a:lstStyle/>
          <a:p>
            <a:pPr eaLnBrk="0" hangingPunct="0"/>
            <a:r>
              <a:rPr lang="en-US" sz="2200" dirty="0">
                <a:solidFill>
                  <a:schemeClr val="tx1"/>
                </a:solidFill>
                <a:cs typeface="Arial" charset="0"/>
              </a:rPr>
              <a:t>Download</a:t>
            </a:r>
          </a:p>
        </p:txBody>
      </p:sp>
      <p:sp>
        <p:nvSpPr>
          <p:cNvPr id="405554" name="Text Box 12"/>
          <p:cNvSpPr txBox="1">
            <a:spLocks noChangeArrowheads="1"/>
          </p:cNvSpPr>
          <p:nvPr/>
        </p:nvSpPr>
        <p:spPr bwMode="auto">
          <a:xfrm>
            <a:off x="1089025" y="1219200"/>
            <a:ext cx="1989138" cy="457200"/>
          </a:xfrm>
          <a:prstGeom prst="rect">
            <a:avLst/>
          </a:prstGeom>
          <a:noFill/>
          <a:ln w="127000" cap="rnd">
            <a:noFill/>
            <a:miter lim="800000"/>
            <a:headEnd type="none" w="sm" len="sm"/>
            <a:tailEnd/>
          </a:ln>
        </p:spPr>
        <p:txBody>
          <a:bodyPr wrap="none" anchor="ctr">
            <a:spAutoFit/>
          </a:bodyPr>
          <a:lstStyle/>
          <a:p>
            <a:pPr algn="ctr" eaLnBrk="0" hangingPunct="0"/>
            <a:r>
              <a:rPr lang="en-US" dirty="0">
                <a:solidFill>
                  <a:schemeClr val="tx1"/>
                </a:solidFill>
                <a:cs typeface="Arial" charset="0"/>
              </a:rPr>
              <a:t>Host Computer</a:t>
            </a:r>
          </a:p>
        </p:txBody>
      </p:sp>
      <p:sp>
        <p:nvSpPr>
          <p:cNvPr id="405555" name="Text Box 13"/>
          <p:cNvSpPr txBox="1">
            <a:spLocks noChangeArrowheads="1"/>
          </p:cNvSpPr>
          <p:nvPr/>
        </p:nvSpPr>
        <p:spPr bwMode="auto">
          <a:xfrm>
            <a:off x="6403975" y="1228725"/>
            <a:ext cx="1350963" cy="457200"/>
          </a:xfrm>
          <a:prstGeom prst="rect">
            <a:avLst/>
          </a:prstGeom>
          <a:noFill/>
          <a:ln w="127000" cap="rnd">
            <a:noFill/>
            <a:miter lim="800000"/>
            <a:headEnd type="none" w="sm" len="sm"/>
            <a:tailEnd/>
          </a:ln>
        </p:spPr>
        <p:txBody>
          <a:bodyPr wrap="none" anchor="ctr">
            <a:spAutoFit/>
          </a:bodyPr>
          <a:lstStyle/>
          <a:p>
            <a:pPr algn="ctr" eaLnBrk="0" hangingPunct="0"/>
            <a:r>
              <a:rPr lang="en-US" dirty="0">
                <a:solidFill>
                  <a:schemeClr val="tx1"/>
                </a:solidFill>
                <a:cs typeface="Arial" charset="0"/>
              </a:rPr>
              <a:t>RT Target</a:t>
            </a:r>
          </a:p>
        </p:txBody>
      </p:sp>
      <p:grpSp>
        <p:nvGrpSpPr>
          <p:cNvPr id="405556" name="Group 18"/>
          <p:cNvGrpSpPr>
            <a:grpSpLocks/>
          </p:cNvGrpSpPr>
          <p:nvPr/>
        </p:nvGrpSpPr>
        <p:grpSpPr bwMode="auto">
          <a:xfrm>
            <a:off x="5473700" y="2970213"/>
            <a:ext cx="1587500" cy="1076325"/>
            <a:chOff x="3360" y="1440"/>
            <a:chExt cx="1344" cy="912"/>
          </a:xfrm>
        </p:grpSpPr>
        <p:grpSp>
          <p:nvGrpSpPr>
            <p:cNvPr id="405561" name="Group 19"/>
            <p:cNvGrpSpPr>
              <a:grpSpLocks/>
            </p:cNvGrpSpPr>
            <p:nvPr/>
          </p:nvGrpSpPr>
          <p:grpSpPr bwMode="auto">
            <a:xfrm>
              <a:off x="3360" y="1440"/>
              <a:ext cx="1344" cy="912"/>
              <a:chOff x="2112" y="2640"/>
              <a:chExt cx="1783" cy="1314"/>
            </a:xfrm>
          </p:grpSpPr>
          <p:sp>
            <p:nvSpPr>
              <p:cNvPr id="405570" name="Rectangle 20"/>
              <p:cNvSpPr>
                <a:spLocks noChangeArrowheads="1"/>
              </p:cNvSpPr>
              <p:nvPr/>
            </p:nvSpPr>
            <p:spPr bwMode="auto">
              <a:xfrm>
                <a:off x="2160" y="2736"/>
                <a:ext cx="1680" cy="1152"/>
              </a:xfrm>
              <a:prstGeom prst="rect">
                <a:avLst/>
              </a:prstGeom>
              <a:solidFill>
                <a:schemeClr val="tx1"/>
              </a:solidFill>
              <a:ln w="9525">
                <a:solidFill>
                  <a:schemeClr val="tx1"/>
                </a:solidFill>
                <a:miter lim="800000"/>
                <a:headEnd/>
                <a:tailEnd/>
              </a:ln>
            </p:spPr>
            <p:txBody>
              <a:bodyPr wrap="none" anchor="ctr"/>
              <a:lstStyle/>
              <a:p>
                <a:pPr algn="ctr" eaLnBrk="0" hangingPunct="0"/>
                <a:endParaRPr lang="en-US" dirty="0"/>
              </a:p>
            </p:txBody>
          </p:sp>
          <p:grpSp>
            <p:nvGrpSpPr>
              <p:cNvPr id="405571" name="Group 21"/>
              <p:cNvGrpSpPr>
                <a:grpSpLocks/>
              </p:cNvGrpSpPr>
              <p:nvPr/>
            </p:nvGrpSpPr>
            <p:grpSpPr bwMode="auto">
              <a:xfrm>
                <a:off x="2112" y="2640"/>
                <a:ext cx="1783" cy="1314"/>
                <a:chOff x="2112" y="2640"/>
                <a:chExt cx="1783" cy="1314"/>
              </a:xfrm>
            </p:grpSpPr>
            <p:pic>
              <p:nvPicPr>
                <p:cNvPr id="405572" name="Picture 22" descr="1000B_right"/>
                <p:cNvPicPr>
                  <a:picLocks noChangeAspect="1" noChangeArrowheads="1"/>
                </p:cNvPicPr>
                <p:nvPr/>
              </p:nvPicPr>
              <p:blipFill>
                <a:blip r:embed="rId5"/>
                <a:srcRect/>
                <a:stretch>
                  <a:fillRect/>
                </a:stretch>
              </p:blipFill>
              <p:spPr bwMode="auto">
                <a:xfrm>
                  <a:off x="3825" y="2784"/>
                  <a:ext cx="63" cy="1056"/>
                </a:xfrm>
                <a:prstGeom prst="rect">
                  <a:avLst/>
                </a:prstGeom>
                <a:noFill/>
                <a:ln w="9525">
                  <a:noFill/>
                  <a:miter lim="800000"/>
                  <a:headEnd/>
                  <a:tailEnd/>
                </a:ln>
              </p:spPr>
            </p:pic>
            <p:pic>
              <p:nvPicPr>
                <p:cNvPr id="405573" name="Picture 23" descr="1000B_top"/>
                <p:cNvPicPr>
                  <a:picLocks noChangeAspect="1" noChangeArrowheads="1"/>
                </p:cNvPicPr>
                <p:nvPr/>
              </p:nvPicPr>
              <p:blipFill>
                <a:blip r:embed="rId6"/>
                <a:srcRect/>
                <a:stretch>
                  <a:fillRect/>
                </a:stretch>
              </p:blipFill>
              <p:spPr bwMode="auto">
                <a:xfrm>
                  <a:off x="2112" y="2640"/>
                  <a:ext cx="1783" cy="153"/>
                </a:xfrm>
                <a:prstGeom prst="rect">
                  <a:avLst/>
                </a:prstGeom>
                <a:noFill/>
                <a:ln w="9525">
                  <a:noFill/>
                  <a:miter lim="800000"/>
                  <a:headEnd/>
                  <a:tailEnd/>
                </a:ln>
              </p:spPr>
            </p:pic>
            <p:pic>
              <p:nvPicPr>
                <p:cNvPr id="405574" name="Picture 24" descr="1000B_left"/>
                <p:cNvPicPr>
                  <a:picLocks noChangeAspect="1" noChangeArrowheads="1"/>
                </p:cNvPicPr>
                <p:nvPr/>
              </p:nvPicPr>
              <p:blipFill>
                <a:blip r:embed="rId7"/>
                <a:srcRect/>
                <a:stretch>
                  <a:fillRect/>
                </a:stretch>
              </p:blipFill>
              <p:spPr bwMode="auto">
                <a:xfrm>
                  <a:off x="2112" y="2784"/>
                  <a:ext cx="80" cy="1056"/>
                </a:xfrm>
                <a:prstGeom prst="rect">
                  <a:avLst/>
                </a:prstGeom>
                <a:noFill/>
                <a:ln w="9525">
                  <a:noFill/>
                  <a:miter lim="800000"/>
                  <a:headEnd/>
                  <a:tailEnd/>
                </a:ln>
              </p:spPr>
            </p:pic>
            <p:pic>
              <p:nvPicPr>
                <p:cNvPr id="405575" name="Picture 25" descr="1000B_bottom"/>
                <p:cNvPicPr>
                  <a:picLocks noChangeAspect="1" noChangeArrowheads="1"/>
                </p:cNvPicPr>
                <p:nvPr/>
              </p:nvPicPr>
              <p:blipFill>
                <a:blip r:embed="rId8"/>
                <a:srcRect/>
                <a:stretch>
                  <a:fillRect/>
                </a:stretch>
              </p:blipFill>
              <p:spPr bwMode="auto">
                <a:xfrm>
                  <a:off x="2112" y="3840"/>
                  <a:ext cx="1783" cy="114"/>
                </a:xfrm>
                <a:prstGeom prst="rect">
                  <a:avLst/>
                </a:prstGeom>
                <a:noFill/>
                <a:ln w="9525">
                  <a:noFill/>
                  <a:miter lim="800000"/>
                  <a:headEnd/>
                  <a:tailEnd/>
                </a:ln>
              </p:spPr>
            </p:pic>
          </p:grpSp>
        </p:grpSp>
        <p:pic>
          <p:nvPicPr>
            <p:cNvPr id="405562" name="Picture 26" descr="PXI-6071E"/>
            <p:cNvPicPr>
              <a:picLocks noChangeAspect="1" noChangeArrowheads="1"/>
            </p:cNvPicPr>
            <p:nvPr/>
          </p:nvPicPr>
          <p:blipFill>
            <a:blip r:embed="rId9"/>
            <a:srcRect/>
            <a:stretch>
              <a:fillRect/>
            </a:stretch>
          </p:blipFill>
          <p:spPr bwMode="auto">
            <a:xfrm>
              <a:off x="4445" y="1540"/>
              <a:ext cx="120" cy="733"/>
            </a:xfrm>
            <a:prstGeom prst="rect">
              <a:avLst/>
            </a:prstGeom>
            <a:noFill/>
            <a:ln w="9525">
              <a:noFill/>
              <a:miter lim="800000"/>
              <a:headEnd/>
              <a:tailEnd/>
            </a:ln>
          </p:spPr>
        </p:pic>
        <p:pic>
          <p:nvPicPr>
            <p:cNvPr id="405563" name="Picture 27" descr="PXI-6070E"/>
            <p:cNvPicPr>
              <a:picLocks noChangeAspect="1" noChangeArrowheads="1"/>
            </p:cNvPicPr>
            <p:nvPr/>
          </p:nvPicPr>
          <p:blipFill>
            <a:blip r:embed="rId10"/>
            <a:srcRect/>
            <a:stretch>
              <a:fillRect/>
            </a:stretch>
          </p:blipFill>
          <p:spPr bwMode="auto">
            <a:xfrm>
              <a:off x="4337" y="1540"/>
              <a:ext cx="120" cy="733"/>
            </a:xfrm>
            <a:prstGeom prst="rect">
              <a:avLst/>
            </a:prstGeom>
            <a:noFill/>
            <a:ln w="9525">
              <a:noFill/>
              <a:miter lim="800000"/>
              <a:headEnd/>
              <a:tailEnd/>
            </a:ln>
          </p:spPr>
        </p:pic>
        <p:pic>
          <p:nvPicPr>
            <p:cNvPr id="405564" name="Picture 28" descr="PXI-8461/2"/>
            <p:cNvPicPr>
              <a:picLocks noChangeAspect="1" noChangeArrowheads="1"/>
            </p:cNvPicPr>
            <p:nvPr/>
          </p:nvPicPr>
          <p:blipFill>
            <a:blip r:embed="rId11"/>
            <a:srcRect/>
            <a:stretch>
              <a:fillRect/>
            </a:stretch>
          </p:blipFill>
          <p:spPr bwMode="auto">
            <a:xfrm>
              <a:off x="4554" y="1540"/>
              <a:ext cx="119" cy="733"/>
            </a:xfrm>
            <a:prstGeom prst="rect">
              <a:avLst/>
            </a:prstGeom>
            <a:noFill/>
            <a:ln w="9525">
              <a:noFill/>
              <a:miter lim="800000"/>
              <a:headEnd/>
              <a:tailEnd/>
            </a:ln>
          </p:spPr>
        </p:pic>
        <p:pic>
          <p:nvPicPr>
            <p:cNvPr id="405565" name="Picture 29" descr="PXI-8156B"/>
            <p:cNvPicPr>
              <a:picLocks noChangeAspect="1" noChangeArrowheads="1"/>
            </p:cNvPicPr>
            <p:nvPr/>
          </p:nvPicPr>
          <p:blipFill>
            <a:blip r:embed="rId12"/>
            <a:srcRect/>
            <a:stretch>
              <a:fillRect/>
            </a:stretch>
          </p:blipFill>
          <p:spPr bwMode="auto">
            <a:xfrm>
              <a:off x="3396" y="1540"/>
              <a:ext cx="507" cy="733"/>
            </a:xfrm>
            <a:prstGeom prst="rect">
              <a:avLst/>
            </a:prstGeom>
            <a:noFill/>
            <a:ln w="9525">
              <a:noFill/>
              <a:miter lim="800000"/>
              <a:headEnd/>
              <a:tailEnd/>
            </a:ln>
          </p:spPr>
        </p:pic>
        <p:pic>
          <p:nvPicPr>
            <p:cNvPr id="405566" name="Picture 30" descr="PXI-6534"/>
            <p:cNvPicPr>
              <a:picLocks noChangeAspect="1" noChangeArrowheads="1"/>
            </p:cNvPicPr>
            <p:nvPr/>
          </p:nvPicPr>
          <p:blipFill>
            <a:blip r:embed="rId13"/>
            <a:srcRect/>
            <a:stretch>
              <a:fillRect/>
            </a:stretch>
          </p:blipFill>
          <p:spPr bwMode="auto">
            <a:xfrm>
              <a:off x="3903" y="1540"/>
              <a:ext cx="119" cy="733"/>
            </a:xfrm>
            <a:prstGeom prst="rect">
              <a:avLst/>
            </a:prstGeom>
            <a:noFill/>
            <a:ln w="9525">
              <a:noFill/>
              <a:miter lim="800000"/>
              <a:headEnd/>
              <a:tailEnd/>
            </a:ln>
          </p:spPr>
        </p:pic>
        <p:pic>
          <p:nvPicPr>
            <p:cNvPr id="405567" name="Picture 31" descr="PXI-6070E"/>
            <p:cNvPicPr>
              <a:picLocks noChangeAspect="1" noChangeArrowheads="1"/>
            </p:cNvPicPr>
            <p:nvPr/>
          </p:nvPicPr>
          <p:blipFill>
            <a:blip r:embed="rId10"/>
            <a:srcRect/>
            <a:stretch>
              <a:fillRect/>
            </a:stretch>
          </p:blipFill>
          <p:spPr bwMode="auto">
            <a:xfrm>
              <a:off x="4228" y="1540"/>
              <a:ext cx="120" cy="733"/>
            </a:xfrm>
            <a:prstGeom prst="rect">
              <a:avLst/>
            </a:prstGeom>
            <a:noFill/>
            <a:ln w="9525">
              <a:noFill/>
              <a:miter lim="800000"/>
              <a:headEnd/>
              <a:tailEnd/>
            </a:ln>
          </p:spPr>
        </p:pic>
        <p:pic>
          <p:nvPicPr>
            <p:cNvPr id="405568" name="Picture 32" descr="PXI-6071E"/>
            <p:cNvPicPr>
              <a:picLocks noChangeAspect="1" noChangeArrowheads="1"/>
            </p:cNvPicPr>
            <p:nvPr/>
          </p:nvPicPr>
          <p:blipFill>
            <a:blip r:embed="rId9"/>
            <a:srcRect/>
            <a:stretch>
              <a:fillRect/>
            </a:stretch>
          </p:blipFill>
          <p:spPr bwMode="auto">
            <a:xfrm>
              <a:off x="4120" y="1540"/>
              <a:ext cx="119" cy="733"/>
            </a:xfrm>
            <a:prstGeom prst="rect">
              <a:avLst/>
            </a:prstGeom>
            <a:noFill/>
            <a:ln w="9525">
              <a:noFill/>
              <a:miter lim="800000"/>
              <a:headEnd/>
              <a:tailEnd/>
            </a:ln>
          </p:spPr>
        </p:pic>
        <p:pic>
          <p:nvPicPr>
            <p:cNvPr id="405569" name="Picture 33" descr="PXI-6071E"/>
            <p:cNvPicPr>
              <a:picLocks noChangeAspect="1" noChangeArrowheads="1"/>
            </p:cNvPicPr>
            <p:nvPr/>
          </p:nvPicPr>
          <p:blipFill>
            <a:blip r:embed="rId9"/>
            <a:srcRect/>
            <a:stretch>
              <a:fillRect/>
            </a:stretch>
          </p:blipFill>
          <p:spPr bwMode="auto">
            <a:xfrm>
              <a:off x="4011" y="1540"/>
              <a:ext cx="119" cy="733"/>
            </a:xfrm>
            <a:prstGeom prst="rect">
              <a:avLst/>
            </a:prstGeom>
            <a:noFill/>
            <a:ln w="9525">
              <a:noFill/>
              <a:miter lim="800000"/>
              <a:headEnd/>
              <a:tailEnd/>
            </a:ln>
          </p:spPr>
        </p:pic>
      </p:grpSp>
      <p:grpSp>
        <p:nvGrpSpPr>
          <p:cNvPr id="405557" name="Group 42"/>
          <p:cNvGrpSpPr>
            <a:grpSpLocks/>
          </p:cNvGrpSpPr>
          <p:nvPr/>
        </p:nvGrpSpPr>
        <p:grpSpPr bwMode="auto">
          <a:xfrm>
            <a:off x="668338" y="1847850"/>
            <a:ext cx="2909887" cy="2020888"/>
            <a:chOff x="346" y="2168"/>
            <a:chExt cx="1490" cy="1085"/>
          </a:xfrm>
        </p:grpSpPr>
        <p:graphicFrame>
          <p:nvGraphicFramePr>
            <p:cNvPr id="405547" name="Object 43"/>
            <p:cNvGraphicFramePr>
              <a:graphicFrameLocks noChangeAspect="1"/>
            </p:cNvGraphicFramePr>
            <p:nvPr/>
          </p:nvGraphicFramePr>
          <p:xfrm>
            <a:off x="503" y="2226"/>
            <a:ext cx="711" cy="821"/>
          </p:xfrm>
          <a:graphic>
            <a:graphicData uri="http://schemas.openxmlformats.org/presentationml/2006/ole">
              <p:oleObj spid="_x0000_s405547" name="Bitmap Image" r:id="rId14" imgW="3580952" imgH="4133333" progId="PBrush">
                <p:embed/>
              </p:oleObj>
            </a:graphicData>
          </a:graphic>
        </p:graphicFrame>
        <p:pic>
          <p:nvPicPr>
            <p:cNvPr id="405559" name="Picture 44" descr="blackkeyboard2"/>
            <p:cNvPicPr>
              <a:picLocks noChangeAspect="1" noChangeArrowheads="1"/>
            </p:cNvPicPr>
            <p:nvPr/>
          </p:nvPicPr>
          <p:blipFill>
            <a:blip r:embed="rId15"/>
            <a:srcRect t="30888" b="36501"/>
            <a:stretch>
              <a:fillRect/>
            </a:stretch>
          </p:blipFill>
          <p:spPr bwMode="auto">
            <a:xfrm>
              <a:off x="346" y="2922"/>
              <a:ext cx="1016" cy="331"/>
            </a:xfrm>
            <a:prstGeom prst="rect">
              <a:avLst/>
            </a:prstGeom>
            <a:noFill/>
            <a:ln w="9525">
              <a:noFill/>
              <a:miter lim="800000"/>
              <a:headEnd/>
              <a:tailEnd/>
            </a:ln>
          </p:spPr>
        </p:pic>
        <p:pic>
          <p:nvPicPr>
            <p:cNvPr id="405560" name="Picture 45" descr="GX270optiplex"/>
            <p:cNvPicPr>
              <a:picLocks noChangeAspect="1" noChangeArrowheads="1"/>
            </p:cNvPicPr>
            <p:nvPr/>
          </p:nvPicPr>
          <p:blipFill>
            <a:blip r:embed="rId16"/>
            <a:srcRect l="28328" r="27068"/>
            <a:stretch>
              <a:fillRect/>
            </a:stretch>
          </p:blipFill>
          <p:spPr bwMode="auto">
            <a:xfrm>
              <a:off x="1355" y="2168"/>
              <a:ext cx="481" cy="1078"/>
            </a:xfrm>
            <a:prstGeom prst="rect">
              <a:avLst/>
            </a:prstGeom>
            <a:noFill/>
            <a:ln w="9525">
              <a:noFill/>
              <a:miter lim="800000"/>
              <a:headEnd/>
              <a:tailEnd/>
            </a:ln>
          </p:spPr>
        </p:pic>
      </p:grpSp>
      <p:pic>
        <p:nvPicPr>
          <p:cNvPr id="405558" name="Picture 49" descr="GX270optiplex"/>
          <p:cNvPicPr>
            <a:picLocks noChangeAspect="1" noChangeArrowheads="1"/>
          </p:cNvPicPr>
          <p:nvPr/>
        </p:nvPicPr>
        <p:blipFill>
          <a:blip r:embed="rId16"/>
          <a:srcRect l="28328" r="27068"/>
          <a:stretch>
            <a:fillRect/>
          </a:stretch>
        </p:blipFill>
        <p:spPr bwMode="auto">
          <a:xfrm>
            <a:off x="7626350" y="2198688"/>
            <a:ext cx="939800" cy="2008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5" name="Rectangle 2"/>
          <p:cNvSpPr>
            <a:spLocks noGrp="1" noChangeArrowheads="1"/>
          </p:cNvSpPr>
          <p:nvPr>
            <p:ph type="title"/>
          </p:nvPr>
        </p:nvSpPr>
        <p:spPr/>
        <p:txBody>
          <a:bodyPr/>
          <a:lstStyle/>
          <a:p>
            <a:r>
              <a:rPr lang="en-US" dirty="0" smtClean="0"/>
              <a:t>Discussion Exercise 1-1: Project Specification Document</a:t>
            </a:r>
          </a:p>
        </p:txBody>
      </p:sp>
      <p:sp>
        <p:nvSpPr>
          <p:cNvPr id="410626" name="Rectangle 3"/>
          <p:cNvSpPr>
            <a:spLocks noGrp="1" noChangeArrowheads="1"/>
          </p:cNvSpPr>
          <p:nvPr>
            <p:ph idx="1"/>
          </p:nvPr>
        </p:nvSpPr>
        <p:spPr/>
        <p:txBody>
          <a:bodyPr/>
          <a:lstStyle/>
          <a:p>
            <a:pPr marL="0" indent="0">
              <a:buFontTx/>
              <a:buNone/>
            </a:pPr>
            <a:r>
              <a:rPr lang="en-US" dirty="0" smtClean="0"/>
              <a:t>Read and discuss the Project Specification document and determine if real time is necessary for this application.</a:t>
            </a:r>
          </a:p>
        </p:txBody>
      </p:sp>
      <p:sp>
        <p:nvSpPr>
          <p:cNvPr id="410627"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grpSp>
        <p:nvGrpSpPr>
          <p:cNvPr id="410628" name="Group 7"/>
          <p:cNvGrpSpPr>
            <a:grpSpLocks/>
          </p:cNvGrpSpPr>
          <p:nvPr/>
        </p:nvGrpSpPr>
        <p:grpSpPr bwMode="auto">
          <a:xfrm>
            <a:off x="7315200" y="381000"/>
            <a:ext cx="1641475" cy="1905000"/>
            <a:chOff x="4608" y="240"/>
            <a:chExt cx="1034" cy="1200"/>
          </a:xfrm>
        </p:grpSpPr>
        <p:sp>
          <p:nvSpPr>
            <p:cNvPr id="410629"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410630"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410631"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410632"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63" name="Rectangle 2"/>
          <p:cNvSpPr>
            <a:spLocks noGrp="1" noChangeArrowheads="1"/>
          </p:cNvSpPr>
          <p:nvPr>
            <p:ph type="title"/>
          </p:nvPr>
        </p:nvSpPr>
        <p:spPr/>
        <p:txBody>
          <a:bodyPr/>
          <a:lstStyle/>
          <a:p>
            <a:r>
              <a:rPr lang="en-US" dirty="0" smtClean="0"/>
              <a:t>B. Real-Time System Components:</a:t>
            </a:r>
            <a:br>
              <a:rPr lang="en-US" dirty="0" smtClean="0"/>
            </a:br>
            <a:r>
              <a:rPr lang="en-US" dirty="0" smtClean="0"/>
              <a:t>Real-Time Host</a:t>
            </a:r>
          </a:p>
        </p:txBody>
      </p:sp>
      <p:pic>
        <p:nvPicPr>
          <p:cNvPr id="407564" name="Picture 4" descr="Tank Level Control (front panel)"/>
          <p:cNvPicPr>
            <a:picLocks noChangeAspect="1" noChangeArrowheads="1"/>
          </p:cNvPicPr>
          <p:nvPr/>
        </p:nvPicPr>
        <p:blipFill>
          <a:blip r:embed="rId4"/>
          <a:srcRect/>
          <a:stretch>
            <a:fillRect/>
          </a:stretch>
        </p:blipFill>
        <p:spPr bwMode="auto">
          <a:xfrm>
            <a:off x="3753618" y="987989"/>
            <a:ext cx="4098925" cy="3225800"/>
          </a:xfrm>
          <a:prstGeom prst="rect">
            <a:avLst/>
          </a:prstGeom>
          <a:noFill/>
          <a:ln w="9525">
            <a:noFill/>
            <a:miter lim="800000"/>
            <a:headEnd/>
            <a:tailEnd/>
          </a:ln>
        </p:spPr>
      </p:pic>
      <p:sp>
        <p:nvSpPr>
          <p:cNvPr id="407565" name="Text Box 6"/>
          <p:cNvSpPr txBox="1">
            <a:spLocks noChangeArrowheads="1"/>
          </p:cNvSpPr>
          <p:nvPr/>
        </p:nvSpPr>
        <p:spPr bwMode="auto">
          <a:xfrm>
            <a:off x="1087438" y="1881188"/>
            <a:ext cx="1835150" cy="427037"/>
          </a:xfrm>
          <a:prstGeom prst="rect">
            <a:avLst/>
          </a:prstGeom>
          <a:noFill/>
          <a:ln w="127000" cap="rnd">
            <a:noFill/>
            <a:miter lim="800000"/>
            <a:headEnd type="none" w="sm" len="sm"/>
            <a:tailEnd/>
          </a:ln>
        </p:spPr>
        <p:txBody>
          <a:bodyPr wrap="none" anchor="ctr">
            <a:spAutoFit/>
          </a:bodyPr>
          <a:lstStyle/>
          <a:p>
            <a:pPr algn="ctr" eaLnBrk="0" hangingPunct="0"/>
            <a:r>
              <a:rPr lang="en-US" sz="2200" dirty="0">
                <a:solidFill>
                  <a:schemeClr val="tx1"/>
                </a:solidFill>
                <a:cs typeface="Arial" charset="0"/>
              </a:rPr>
              <a:t>Host Computer</a:t>
            </a:r>
          </a:p>
        </p:txBody>
      </p:sp>
      <p:pic>
        <p:nvPicPr>
          <p:cNvPr id="407566" name="Picture 3" descr="Tank Level Control (block diagram)"/>
          <p:cNvPicPr>
            <a:picLocks noChangeAspect="1" noChangeArrowheads="1"/>
          </p:cNvPicPr>
          <p:nvPr/>
        </p:nvPicPr>
        <p:blipFill>
          <a:blip r:embed="rId5"/>
          <a:srcRect/>
          <a:stretch>
            <a:fillRect/>
          </a:stretch>
        </p:blipFill>
        <p:spPr bwMode="auto">
          <a:xfrm>
            <a:off x="5068888" y="3387725"/>
            <a:ext cx="3865562" cy="2432050"/>
          </a:xfrm>
          <a:prstGeom prst="rect">
            <a:avLst/>
          </a:prstGeom>
          <a:noFill/>
          <a:ln w="9525">
            <a:noFill/>
            <a:miter lim="800000"/>
            <a:headEnd/>
            <a:tailEnd/>
          </a:ln>
        </p:spPr>
      </p:pic>
      <p:grpSp>
        <p:nvGrpSpPr>
          <p:cNvPr id="407567" name="Group 9"/>
          <p:cNvGrpSpPr>
            <a:grpSpLocks/>
          </p:cNvGrpSpPr>
          <p:nvPr/>
        </p:nvGrpSpPr>
        <p:grpSpPr bwMode="auto">
          <a:xfrm>
            <a:off x="474663" y="2643188"/>
            <a:ext cx="2909887" cy="2020887"/>
            <a:chOff x="346" y="2168"/>
            <a:chExt cx="1490" cy="1085"/>
          </a:xfrm>
        </p:grpSpPr>
        <p:graphicFrame>
          <p:nvGraphicFramePr>
            <p:cNvPr id="407562" name="Object 10"/>
            <p:cNvGraphicFramePr>
              <a:graphicFrameLocks noChangeAspect="1"/>
            </p:cNvGraphicFramePr>
            <p:nvPr/>
          </p:nvGraphicFramePr>
          <p:xfrm>
            <a:off x="503" y="2226"/>
            <a:ext cx="711" cy="821"/>
          </p:xfrm>
          <a:graphic>
            <a:graphicData uri="http://schemas.openxmlformats.org/presentationml/2006/ole">
              <p:oleObj spid="_x0000_s407562" name="Bitmap Image" r:id="rId6" imgW="3580952" imgH="4133333" progId="PBrush">
                <p:embed/>
              </p:oleObj>
            </a:graphicData>
          </a:graphic>
        </p:graphicFrame>
        <p:pic>
          <p:nvPicPr>
            <p:cNvPr id="407568" name="Picture 11" descr="blackkeyboard2"/>
            <p:cNvPicPr>
              <a:picLocks noChangeAspect="1" noChangeArrowheads="1"/>
            </p:cNvPicPr>
            <p:nvPr/>
          </p:nvPicPr>
          <p:blipFill>
            <a:blip r:embed="rId7"/>
            <a:srcRect t="30888" b="36501"/>
            <a:stretch>
              <a:fillRect/>
            </a:stretch>
          </p:blipFill>
          <p:spPr bwMode="auto">
            <a:xfrm>
              <a:off x="346" y="2922"/>
              <a:ext cx="1016" cy="331"/>
            </a:xfrm>
            <a:prstGeom prst="rect">
              <a:avLst/>
            </a:prstGeom>
            <a:noFill/>
            <a:ln w="9525">
              <a:noFill/>
              <a:miter lim="800000"/>
              <a:headEnd/>
              <a:tailEnd/>
            </a:ln>
          </p:spPr>
        </p:pic>
        <p:pic>
          <p:nvPicPr>
            <p:cNvPr id="407569" name="Picture 12" descr="GX270optiplex"/>
            <p:cNvPicPr>
              <a:picLocks noChangeAspect="1" noChangeArrowheads="1"/>
            </p:cNvPicPr>
            <p:nvPr/>
          </p:nvPicPr>
          <p:blipFill>
            <a:blip r:embed="rId8"/>
            <a:srcRect l="28328" r="27068"/>
            <a:stretch>
              <a:fillRect/>
            </a:stretch>
          </p:blipFill>
          <p:spPr bwMode="auto">
            <a:xfrm>
              <a:off x="1355" y="2168"/>
              <a:ext cx="481" cy="1078"/>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4437" name="Picture 2" descr="realtime_icon"/>
          <p:cNvPicPr>
            <a:picLocks noChangeAspect="1" noChangeArrowheads="1"/>
          </p:cNvPicPr>
          <p:nvPr/>
        </p:nvPicPr>
        <p:blipFill>
          <a:blip r:embed="rId4"/>
          <a:srcRect l="9584" t="6653" r="15625" b="10988"/>
          <a:stretch>
            <a:fillRect/>
          </a:stretch>
        </p:blipFill>
        <p:spPr bwMode="auto">
          <a:xfrm>
            <a:off x="811213" y="2655888"/>
            <a:ext cx="1139825" cy="1296987"/>
          </a:xfrm>
          <a:prstGeom prst="rect">
            <a:avLst/>
          </a:prstGeom>
          <a:noFill/>
          <a:ln w="9525">
            <a:noFill/>
            <a:miter lim="800000"/>
            <a:headEnd/>
            <a:tailEnd/>
          </a:ln>
        </p:spPr>
      </p:pic>
      <p:sp>
        <p:nvSpPr>
          <p:cNvPr id="444438" name="Rectangle 7"/>
          <p:cNvSpPr>
            <a:spLocks noGrp="1" noChangeArrowheads="1"/>
          </p:cNvSpPr>
          <p:nvPr>
            <p:ph type="title"/>
          </p:nvPr>
        </p:nvSpPr>
        <p:spPr/>
        <p:txBody>
          <a:bodyPr/>
          <a:lstStyle/>
          <a:p>
            <a:r>
              <a:rPr lang="en-US" dirty="0" smtClean="0"/>
              <a:t>B: Real-Time System </a:t>
            </a:r>
            <a:r>
              <a:rPr lang="en-US" smtClean="0"/>
              <a:t>Components: </a:t>
            </a:r>
            <a:br>
              <a:rPr lang="en-US" smtClean="0"/>
            </a:br>
            <a:r>
              <a:rPr lang="en-US" smtClean="0"/>
              <a:t>Real-Time </a:t>
            </a:r>
            <a:r>
              <a:rPr lang="en-US" dirty="0" smtClean="0"/>
              <a:t>Targets</a:t>
            </a:r>
            <a:endParaRPr lang="en-US" dirty="0" smtClean="0">
              <a:solidFill>
                <a:srgbClr val="FF0066"/>
              </a:solidFill>
            </a:endParaRPr>
          </a:p>
        </p:txBody>
      </p:sp>
      <p:sp>
        <p:nvSpPr>
          <p:cNvPr id="444439" name="Line 8"/>
          <p:cNvSpPr>
            <a:spLocks noChangeShapeType="1"/>
          </p:cNvSpPr>
          <p:nvPr/>
        </p:nvSpPr>
        <p:spPr bwMode="auto">
          <a:xfrm>
            <a:off x="1947863" y="3395663"/>
            <a:ext cx="608012" cy="0"/>
          </a:xfrm>
          <a:prstGeom prst="line">
            <a:avLst/>
          </a:prstGeom>
          <a:noFill/>
          <a:ln w="12700">
            <a:solidFill>
              <a:srgbClr val="4D4D4D"/>
            </a:solidFill>
            <a:round/>
            <a:headEnd/>
            <a:tailEnd/>
          </a:ln>
        </p:spPr>
        <p:txBody>
          <a:bodyPr/>
          <a:lstStyle/>
          <a:p>
            <a:endParaRPr lang="en-US" dirty="0"/>
          </a:p>
        </p:txBody>
      </p:sp>
      <p:sp>
        <p:nvSpPr>
          <p:cNvPr id="444440" name="Line 9"/>
          <p:cNvSpPr>
            <a:spLocks noChangeShapeType="1"/>
          </p:cNvSpPr>
          <p:nvPr/>
        </p:nvSpPr>
        <p:spPr bwMode="auto">
          <a:xfrm rot="21540000" flipH="1">
            <a:off x="2543175" y="2190750"/>
            <a:ext cx="46038" cy="3200400"/>
          </a:xfrm>
          <a:prstGeom prst="line">
            <a:avLst/>
          </a:prstGeom>
          <a:noFill/>
          <a:ln w="12700">
            <a:solidFill>
              <a:srgbClr val="4D4D4D"/>
            </a:solidFill>
            <a:round/>
            <a:headEnd/>
            <a:tailEnd/>
          </a:ln>
        </p:spPr>
        <p:txBody>
          <a:bodyPr/>
          <a:lstStyle/>
          <a:p>
            <a:endParaRPr lang="en-US" dirty="0"/>
          </a:p>
        </p:txBody>
      </p:sp>
      <p:grpSp>
        <p:nvGrpSpPr>
          <p:cNvPr id="444441" name="Group 42"/>
          <p:cNvGrpSpPr>
            <a:grpSpLocks/>
          </p:cNvGrpSpPr>
          <p:nvPr/>
        </p:nvGrpSpPr>
        <p:grpSpPr bwMode="auto">
          <a:xfrm>
            <a:off x="2562225" y="2611438"/>
            <a:ext cx="7026275" cy="742950"/>
            <a:chOff x="1614" y="1635"/>
            <a:chExt cx="4426" cy="468"/>
          </a:xfrm>
        </p:grpSpPr>
        <p:sp>
          <p:nvSpPr>
            <p:cNvPr id="444457" name="Rectangle 15"/>
            <p:cNvSpPr>
              <a:spLocks noChangeArrowheads="1"/>
            </p:cNvSpPr>
            <p:nvPr/>
          </p:nvSpPr>
          <p:spPr bwMode="auto">
            <a:xfrm>
              <a:off x="2872" y="1635"/>
              <a:ext cx="3168" cy="468"/>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RT PXI Embedded Controllers</a:t>
              </a:r>
            </a:p>
            <a:p>
              <a:pPr marL="742950" lvl="1" indent="-285750" eaLnBrk="0" hangingPunct="0">
                <a:spcBef>
                  <a:spcPct val="20000"/>
                </a:spcBef>
              </a:pPr>
              <a:r>
                <a:rPr lang="en-US" sz="1600" b="0" dirty="0">
                  <a:solidFill>
                    <a:schemeClr val="tx1"/>
                  </a:solidFill>
                  <a:cs typeface="Arial" charset="0"/>
                </a:rPr>
                <a:t>	High speed, high channel density, I/O variety</a:t>
              </a:r>
            </a:p>
          </p:txBody>
        </p:sp>
        <p:graphicFrame>
          <p:nvGraphicFramePr>
            <p:cNvPr id="444432" name="Object 16"/>
            <p:cNvGraphicFramePr>
              <a:graphicFrameLocks noChangeAspect="1"/>
            </p:cNvGraphicFramePr>
            <p:nvPr/>
          </p:nvGraphicFramePr>
          <p:xfrm>
            <a:off x="2069" y="1639"/>
            <a:ext cx="916" cy="460"/>
          </p:xfrm>
          <a:graphic>
            <a:graphicData uri="http://schemas.openxmlformats.org/presentationml/2006/ole">
              <p:oleObj spid="_x0000_s444432" name="Bitmap Image" r:id="rId5" imgW="6152381" imgH="3086531" progId="PBrush">
                <p:embed/>
              </p:oleObj>
            </a:graphicData>
          </a:graphic>
        </p:graphicFrame>
        <p:sp>
          <p:nvSpPr>
            <p:cNvPr id="444458" name="Line 17"/>
            <p:cNvSpPr>
              <a:spLocks noChangeShapeType="1"/>
            </p:cNvSpPr>
            <p:nvPr/>
          </p:nvSpPr>
          <p:spPr bwMode="auto">
            <a:xfrm>
              <a:off x="1614" y="1869"/>
              <a:ext cx="396" cy="0"/>
            </a:xfrm>
            <a:prstGeom prst="line">
              <a:avLst/>
            </a:prstGeom>
            <a:noFill/>
            <a:ln w="12700">
              <a:solidFill>
                <a:srgbClr val="4D4D4D"/>
              </a:solidFill>
              <a:round/>
              <a:headEnd/>
              <a:tailEnd type="arrow" w="sm" len="sm"/>
            </a:ln>
          </p:spPr>
          <p:txBody>
            <a:bodyPr/>
            <a:lstStyle/>
            <a:p>
              <a:endParaRPr lang="en-US" dirty="0"/>
            </a:p>
          </p:txBody>
        </p:sp>
      </p:grpSp>
      <p:sp>
        <p:nvSpPr>
          <p:cNvPr id="444442" name="Text Box 26"/>
          <p:cNvSpPr txBox="1">
            <a:spLocks noChangeArrowheads="1"/>
          </p:cNvSpPr>
          <p:nvPr/>
        </p:nvSpPr>
        <p:spPr bwMode="auto">
          <a:xfrm>
            <a:off x="207963" y="3902075"/>
            <a:ext cx="2312987" cy="701675"/>
          </a:xfrm>
          <a:prstGeom prst="rect">
            <a:avLst/>
          </a:prstGeom>
          <a:noFill/>
          <a:ln w="9525" algn="ctr">
            <a:noFill/>
            <a:miter lim="800000"/>
            <a:headEnd/>
            <a:tailEnd/>
          </a:ln>
        </p:spPr>
        <p:txBody>
          <a:bodyPr>
            <a:spAutoFit/>
          </a:bodyPr>
          <a:lstStyle/>
          <a:p>
            <a:pPr algn="ctr"/>
            <a:r>
              <a:rPr lang="en-US" sz="2000" dirty="0">
                <a:solidFill>
                  <a:schemeClr val="tx1"/>
                </a:solidFill>
                <a:cs typeface="Arial" charset="0"/>
              </a:rPr>
              <a:t>LabVIEW </a:t>
            </a:r>
          </a:p>
          <a:p>
            <a:pPr algn="ctr"/>
            <a:r>
              <a:rPr lang="en-US" sz="2000" dirty="0">
                <a:solidFill>
                  <a:schemeClr val="tx1"/>
                </a:solidFill>
                <a:cs typeface="Arial" charset="0"/>
              </a:rPr>
              <a:t>Real-Time</a:t>
            </a:r>
          </a:p>
        </p:txBody>
      </p:sp>
      <p:grpSp>
        <p:nvGrpSpPr>
          <p:cNvPr id="444443" name="Group 41"/>
          <p:cNvGrpSpPr>
            <a:grpSpLocks/>
          </p:cNvGrpSpPr>
          <p:nvPr/>
        </p:nvGrpSpPr>
        <p:grpSpPr bwMode="auto">
          <a:xfrm>
            <a:off x="2570163" y="1801911"/>
            <a:ext cx="7018337" cy="742950"/>
            <a:chOff x="1619" y="1128"/>
            <a:chExt cx="4421" cy="468"/>
          </a:xfrm>
        </p:grpSpPr>
        <p:pic>
          <p:nvPicPr>
            <p:cNvPr id="444454" name="Picture 23" descr="GX270optiplex2"/>
            <p:cNvPicPr>
              <a:picLocks noChangeAspect="1" noChangeArrowheads="1"/>
            </p:cNvPicPr>
            <p:nvPr/>
          </p:nvPicPr>
          <p:blipFill>
            <a:blip r:embed="rId6"/>
            <a:srcRect/>
            <a:stretch>
              <a:fillRect/>
            </a:stretch>
          </p:blipFill>
          <p:spPr bwMode="auto">
            <a:xfrm>
              <a:off x="2375" y="1130"/>
              <a:ext cx="305" cy="464"/>
            </a:xfrm>
            <a:prstGeom prst="rect">
              <a:avLst/>
            </a:prstGeom>
            <a:noFill/>
            <a:ln w="9525">
              <a:noFill/>
              <a:miter lim="800000"/>
              <a:headEnd/>
              <a:tailEnd/>
            </a:ln>
          </p:spPr>
        </p:pic>
        <p:sp>
          <p:nvSpPr>
            <p:cNvPr id="444455" name="Line 24"/>
            <p:cNvSpPr>
              <a:spLocks noChangeShapeType="1"/>
            </p:cNvSpPr>
            <p:nvPr/>
          </p:nvSpPr>
          <p:spPr bwMode="auto">
            <a:xfrm>
              <a:off x="1619" y="1362"/>
              <a:ext cx="396" cy="0"/>
            </a:xfrm>
            <a:prstGeom prst="line">
              <a:avLst/>
            </a:prstGeom>
            <a:noFill/>
            <a:ln w="12700">
              <a:solidFill>
                <a:srgbClr val="4D4D4D"/>
              </a:solidFill>
              <a:round/>
              <a:headEnd/>
              <a:tailEnd type="arrow" w="sm" len="sm"/>
            </a:ln>
          </p:spPr>
          <p:txBody>
            <a:bodyPr/>
            <a:lstStyle/>
            <a:p>
              <a:endParaRPr lang="en-US" dirty="0"/>
            </a:p>
          </p:txBody>
        </p:sp>
        <p:sp>
          <p:nvSpPr>
            <p:cNvPr id="444456" name="Rectangle 36"/>
            <p:cNvSpPr>
              <a:spLocks noChangeArrowheads="1"/>
            </p:cNvSpPr>
            <p:nvPr/>
          </p:nvSpPr>
          <p:spPr bwMode="auto">
            <a:xfrm>
              <a:off x="2872" y="1128"/>
              <a:ext cx="3168" cy="468"/>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Desktop PCs</a:t>
              </a:r>
            </a:p>
            <a:p>
              <a:pPr marL="742950" lvl="1" indent="-285750" eaLnBrk="0" hangingPunct="0">
                <a:spcBef>
                  <a:spcPct val="20000"/>
                </a:spcBef>
              </a:pPr>
              <a:r>
                <a:rPr lang="en-US" sz="1600" b="0" dirty="0">
                  <a:solidFill>
                    <a:schemeClr val="tx1"/>
                  </a:solidFill>
                  <a:cs typeface="Arial" charset="0"/>
                </a:rPr>
                <a:t>	Determinism for PCI systems</a:t>
              </a:r>
            </a:p>
          </p:txBody>
        </p:sp>
      </p:grpSp>
      <p:grpSp>
        <p:nvGrpSpPr>
          <p:cNvPr id="444444" name="Group 43"/>
          <p:cNvGrpSpPr>
            <a:grpSpLocks/>
          </p:cNvGrpSpPr>
          <p:nvPr/>
        </p:nvGrpSpPr>
        <p:grpSpPr bwMode="auto">
          <a:xfrm>
            <a:off x="2562225" y="3413125"/>
            <a:ext cx="7026275" cy="742950"/>
            <a:chOff x="1614" y="2169"/>
            <a:chExt cx="4426" cy="468"/>
          </a:xfrm>
        </p:grpSpPr>
        <p:graphicFrame>
          <p:nvGraphicFramePr>
            <p:cNvPr id="444436" name="Object 20"/>
            <p:cNvGraphicFramePr>
              <a:graphicFrameLocks noChangeAspect="1"/>
            </p:cNvGraphicFramePr>
            <p:nvPr/>
          </p:nvGraphicFramePr>
          <p:xfrm>
            <a:off x="2139" y="2173"/>
            <a:ext cx="777" cy="459"/>
          </p:xfrm>
          <a:graphic>
            <a:graphicData uri="http://schemas.openxmlformats.org/presentationml/2006/ole">
              <p:oleObj spid="_x0000_s444436" name="Bitmap Image" r:id="rId7" imgW="5372850" imgH="3172268" progId="PBrush">
                <p:embed/>
              </p:oleObj>
            </a:graphicData>
          </a:graphic>
        </p:graphicFrame>
        <p:sp>
          <p:nvSpPr>
            <p:cNvPr id="444452" name="Line 21"/>
            <p:cNvSpPr>
              <a:spLocks noChangeShapeType="1"/>
            </p:cNvSpPr>
            <p:nvPr/>
          </p:nvSpPr>
          <p:spPr bwMode="auto">
            <a:xfrm>
              <a:off x="1614" y="2403"/>
              <a:ext cx="396" cy="0"/>
            </a:xfrm>
            <a:prstGeom prst="line">
              <a:avLst/>
            </a:prstGeom>
            <a:noFill/>
            <a:ln w="12700">
              <a:solidFill>
                <a:srgbClr val="4D4D4D"/>
              </a:solidFill>
              <a:round/>
              <a:headEnd/>
              <a:tailEnd type="arrow" w="sm" len="sm"/>
            </a:ln>
          </p:spPr>
          <p:txBody>
            <a:bodyPr/>
            <a:lstStyle/>
            <a:p>
              <a:endParaRPr lang="en-US" dirty="0"/>
            </a:p>
          </p:txBody>
        </p:sp>
        <p:sp>
          <p:nvSpPr>
            <p:cNvPr id="444453" name="Rectangle 37"/>
            <p:cNvSpPr>
              <a:spLocks noChangeArrowheads="1"/>
            </p:cNvSpPr>
            <p:nvPr/>
          </p:nvSpPr>
          <p:spPr bwMode="auto">
            <a:xfrm>
              <a:off x="2872" y="2169"/>
              <a:ext cx="3168" cy="468"/>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RT Compact FieldPoint</a:t>
              </a:r>
            </a:p>
            <a:p>
              <a:pPr marL="742950" lvl="1" indent="-285750" eaLnBrk="0" hangingPunct="0">
                <a:spcBef>
                  <a:spcPct val="20000"/>
                </a:spcBef>
              </a:pPr>
              <a:r>
                <a:rPr lang="en-US" sz="1600" b="0" dirty="0">
                  <a:solidFill>
                    <a:schemeClr val="tx1"/>
                  </a:solidFill>
                  <a:cs typeface="Arial" charset="0"/>
                </a:rPr>
                <a:t>	Small footprint, harsh environments</a:t>
              </a:r>
            </a:p>
          </p:txBody>
        </p:sp>
      </p:grpSp>
      <p:grpSp>
        <p:nvGrpSpPr>
          <p:cNvPr id="444445" name="Group 44"/>
          <p:cNvGrpSpPr>
            <a:grpSpLocks/>
          </p:cNvGrpSpPr>
          <p:nvPr/>
        </p:nvGrpSpPr>
        <p:grpSpPr bwMode="auto">
          <a:xfrm>
            <a:off x="2562225" y="4213225"/>
            <a:ext cx="7026275" cy="742950"/>
            <a:chOff x="1614" y="2725"/>
            <a:chExt cx="4426" cy="468"/>
          </a:xfrm>
        </p:grpSpPr>
        <p:graphicFrame>
          <p:nvGraphicFramePr>
            <p:cNvPr id="444428" name="Object 12"/>
            <p:cNvGraphicFramePr>
              <a:graphicFrameLocks noChangeAspect="1"/>
            </p:cNvGraphicFramePr>
            <p:nvPr/>
          </p:nvGraphicFramePr>
          <p:xfrm>
            <a:off x="2254" y="2727"/>
            <a:ext cx="547" cy="463"/>
          </p:xfrm>
          <a:graphic>
            <a:graphicData uri="http://schemas.openxmlformats.org/presentationml/2006/ole">
              <p:oleObj spid="_x0000_s444428" name="Bitmap Image" r:id="rId8" imgW="5657143" imgH="4780952" progId="PBrush">
                <p:embed/>
              </p:oleObj>
            </a:graphicData>
          </a:graphic>
        </p:graphicFrame>
        <p:sp>
          <p:nvSpPr>
            <p:cNvPr id="444450" name="Line 13"/>
            <p:cNvSpPr>
              <a:spLocks noChangeShapeType="1"/>
            </p:cNvSpPr>
            <p:nvPr/>
          </p:nvSpPr>
          <p:spPr bwMode="auto">
            <a:xfrm>
              <a:off x="1614" y="2959"/>
              <a:ext cx="396" cy="0"/>
            </a:xfrm>
            <a:prstGeom prst="line">
              <a:avLst/>
            </a:prstGeom>
            <a:noFill/>
            <a:ln w="12700">
              <a:solidFill>
                <a:srgbClr val="4D4D4D"/>
              </a:solidFill>
              <a:round/>
              <a:headEnd/>
              <a:tailEnd type="arrow" w="sm" len="sm"/>
            </a:ln>
          </p:spPr>
          <p:txBody>
            <a:bodyPr/>
            <a:lstStyle/>
            <a:p>
              <a:endParaRPr lang="en-US" dirty="0"/>
            </a:p>
          </p:txBody>
        </p:sp>
        <p:sp>
          <p:nvSpPr>
            <p:cNvPr id="444451" name="Rectangle 38"/>
            <p:cNvSpPr>
              <a:spLocks noChangeArrowheads="1"/>
            </p:cNvSpPr>
            <p:nvPr/>
          </p:nvSpPr>
          <p:spPr bwMode="auto">
            <a:xfrm>
              <a:off x="2872" y="2725"/>
              <a:ext cx="3168" cy="468"/>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Compact Vision System</a:t>
              </a:r>
            </a:p>
            <a:p>
              <a:pPr marL="742950" lvl="1" indent="-285750" eaLnBrk="0" hangingPunct="0">
                <a:spcBef>
                  <a:spcPct val="20000"/>
                </a:spcBef>
              </a:pPr>
              <a:r>
                <a:rPr lang="en-US" sz="1600" b="0" dirty="0">
                  <a:solidFill>
                    <a:schemeClr val="tx1"/>
                  </a:solidFill>
                  <a:cs typeface="Arial" charset="0"/>
                </a:rPr>
                <a:t>	Compact and distributed machine vision</a:t>
              </a:r>
            </a:p>
          </p:txBody>
        </p:sp>
      </p:grpSp>
      <p:grpSp>
        <p:nvGrpSpPr>
          <p:cNvPr id="444446" name="Group 45"/>
          <p:cNvGrpSpPr>
            <a:grpSpLocks/>
          </p:cNvGrpSpPr>
          <p:nvPr/>
        </p:nvGrpSpPr>
        <p:grpSpPr bwMode="auto">
          <a:xfrm>
            <a:off x="2578100" y="5014913"/>
            <a:ext cx="7010400" cy="742950"/>
            <a:chOff x="1624" y="3159"/>
            <a:chExt cx="4416" cy="468"/>
          </a:xfrm>
        </p:grpSpPr>
        <p:sp>
          <p:nvSpPr>
            <p:cNvPr id="444447" name="Line 30"/>
            <p:cNvSpPr>
              <a:spLocks noChangeShapeType="1"/>
            </p:cNvSpPr>
            <p:nvPr/>
          </p:nvSpPr>
          <p:spPr bwMode="auto">
            <a:xfrm>
              <a:off x="1624" y="3393"/>
              <a:ext cx="396" cy="0"/>
            </a:xfrm>
            <a:prstGeom prst="line">
              <a:avLst/>
            </a:prstGeom>
            <a:noFill/>
            <a:ln w="12700">
              <a:solidFill>
                <a:srgbClr val="4D4D4D"/>
              </a:solidFill>
              <a:round/>
              <a:headEnd/>
              <a:tailEnd type="arrow" w="sm" len="sm"/>
            </a:ln>
          </p:spPr>
          <p:txBody>
            <a:bodyPr/>
            <a:lstStyle/>
            <a:p>
              <a:endParaRPr lang="en-US" dirty="0"/>
            </a:p>
          </p:txBody>
        </p:sp>
        <p:pic>
          <p:nvPicPr>
            <p:cNvPr id="444448" name="Picture 31" descr="cRIO"/>
            <p:cNvPicPr>
              <a:picLocks noChangeAspect="1" noChangeArrowheads="1"/>
            </p:cNvPicPr>
            <p:nvPr/>
          </p:nvPicPr>
          <p:blipFill>
            <a:blip r:embed="rId9"/>
            <a:srcRect/>
            <a:stretch>
              <a:fillRect/>
            </a:stretch>
          </p:blipFill>
          <p:spPr bwMode="auto">
            <a:xfrm>
              <a:off x="2211" y="3164"/>
              <a:ext cx="633" cy="460"/>
            </a:xfrm>
            <a:prstGeom prst="rect">
              <a:avLst/>
            </a:prstGeom>
            <a:noFill/>
            <a:ln w="9525">
              <a:noFill/>
              <a:miter lim="800000"/>
              <a:headEnd/>
              <a:tailEnd/>
            </a:ln>
          </p:spPr>
        </p:pic>
        <p:sp>
          <p:nvSpPr>
            <p:cNvPr id="444449" name="Rectangle 39"/>
            <p:cNvSpPr>
              <a:spLocks noChangeArrowheads="1"/>
            </p:cNvSpPr>
            <p:nvPr/>
          </p:nvSpPr>
          <p:spPr bwMode="auto">
            <a:xfrm>
              <a:off x="2872" y="3159"/>
              <a:ext cx="3168" cy="468"/>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CompactRIO</a:t>
              </a:r>
            </a:p>
            <a:p>
              <a:pPr marL="742950" lvl="1" indent="-285750" eaLnBrk="0" hangingPunct="0">
                <a:spcBef>
                  <a:spcPct val="20000"/>
                </a:spcBef>
              </a:pPr>
              <a:r>
                <a:rPr lang="en-US" sz="1600" b="0" dirty="0">
                  <a:solidFill>
                    <a:schemeClr val="tx1"/>
                  </a:solidFill>
                  <a:cs typeface="Arial" charset="0"/>
                </a:rPr>
                <a:t>	Reconfigurable Embedded System</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72" name="Rectangle 2"/>
          <p:cNvSpPr>
            <a:spLocks noGrp="1" noChangeArrowheads="1"/>
          </p:cNvSpPr>
          <p:nvPr>
            <p:ph type="title"/>
          </p:nvPr>
        </p:nvSpPr>
        <p:spPr/>
        <p:txBody>
          <a:bodyPr/>
          <a:lstStyle/>
          <a:p>
            <a:r>
              <a:rPr lang="en-US" dirty="0" smtClean="0"/>
              <a:t>Real-Time Hardware Configuration</a:t>
            </a:r>
            <a:endParaRPr lang="en-US" dirty="0" smtClean="0">
              <a:solidFill>
                <a:srgbClr val="FF0066"/>
              </a:solidFill>
            </a:endParaRPr>
          </a:p>
        </p:txBody>
      </p:sp>
      <p:sp>
        <p:nvSpPr>
          <p:cNvPr id="448573" name="Line 27"/>
          <p:cNvSpPr>
            <a:spLocks noChangeShapeType="1"/>
          </p:cNvSpPr>
          <p:nvPr/>
        </p:nvSpPr>
        <p:spPr bwMode="auto">
          <a:xfrm flipV="1">
            <a:off x="1874838" y="3101975"/>
            <a:ext cx="1287462" cy="649288"/>
          </a:xfrm>
          <a:prstGeom prst="line">
            <a:avLst/>
          </a:prstGeom>
          <a:noFill/>
          <a:ln w="25400">
            <a:solidFill>
              <a:schemeClr val="tx2"/>
            </a:solidFill>
            <a:round/>
            <a:headEnd/>
            <a:tailEnd type="arrow" w="sm" len="sm"/>
          </a:ln>
        </p:spPr>
        <p:txBody>
          <a:bodyPr/>
          <a:lstStyle/>
          <a:p>
            <a:endParaRPr lang="en-US" dirty="0"/>
          </a:p>
        </p:txBody>
      </p:sp>
      <p:sp>
        <p:nvSpPr>
          <p:cNvPr id="448574" name="Line 28"/>
          <p:cNvSpPr>
            <a:spLocks noChangeShapeType="1"/>
          </p:cNvSpPr>
          <p:nvPr/>
        </p:nvSpPr>
        <p:spPr bwMode="auto">
          <a:xfrm flipV="1">
            <a:off x="1874838" y="2468563"/>
            <a:ext cx="1281112" cy="1073150"/>
          </a:xfrm>
          <a:prstGeom prst="line">
            <a:avLst/>
          </a:prstGeom>
          <a:noFill/>
          <a:ln w="25400">
            <a:solidFill>
              <a:schemeClr val="tx2"/>
            </a:solidFill>
            <a:round/>
            <a:headEnd/>
            <a:tailEnd type="arrow" w="sm" len="sm"/>
          </a:ln>
        </p:spPr>
        <p:txBody>
          <a:bodyPr/>
          <a:lstStyle/>
          <a:p>
            <a:endParaRPr lang="en-US" dirty="0"/>
          </a:p>
        </p:txBody>
      </p:sp>
      <p:sp>
        <p:nvSpPr>
          <p:cNvPr id="448575" name="Line 29"/>
          <p:cNvSpPr>
            <a:spLocks noChangeShapeType="1"/>
          </p:cNvSpPr>
          <p:nvPr/>
        </p:nvSpPr>
        <p:spPr bwMode="auto">
          <a:xfrm flipV="1">
            <a:off x="1874838" y="3967163"/>
            <a:ext cx="1289050" cy="4762"/>
          </a:xfrm>
          <a:prstGeom prst="line">
            <a:avLst/>
          </a:prstGeom>
          <a:noFill/>
          <a:ln w="25400">
            <a:solidFill>
              <a:schemeClr val="tx2"/>
            </a:solidFill>
            <a:round/>
            <a:headEnd/>
            <a:tailEnd type="arrow" w="sm" len="sm"/>
          </a:ln>
        </p:spPr>
        <p:txBody>
          <a:bodyPr/>
          <a:lstStyle/>
          <a:p>
            <a:endParaRPr lang="en-US" dirty="0"/>
          </a:p>
        </p:txBody>
      </p:sp>
      <p:sp>
        <p:nvSpPr>
          <p:cNvPr id="448576" name="Line 30"/>
          <p:cNvSpPr>
            <a:spLocks noChangeShapeType="1"/>
          </p:cNvSpPr>
          <p:nvPr/>
        </p:nvSpPr>
        <p:spPr bwMode="auto">
          <a:xfrm>
            <a:off x="1874838" y="4187825"/>
            <a:ext cx="1271587" cy="517525"/>
          </a:xfrm>
          <a:prstGeom prst="line">
            <a:avLst/>
          </a:prstGeom>
          <a:noFill/>
          <a:ln w="25400">
            <a:solidFill>
              <a:schemeClr val="tx2"/>
            </a:solidFill>
            <a:round/>
            <a:headEnd/>
            <a:tailEnd type="arrow" w="sm" len="sm"/>
          </a:ln>
        </p:spPr>
        <p:txBody>
          <a:bodyPr/>
          <a:lstStyle/>
          <a:p>
            <a:endParaRPr lang="en-US" dirty="0"/>
          </a:p>
        </p:txBody>
      </p:sp>
      <p:sp>
        <p:nvSpPr>
          <p:cNvPr id="448577" name="AutoShape 31"/>
          <p:cNvSpPr>
            <a:spLocks noChangeArrowheads="1"/>
          </p:cNvSpPr>
          <p:nvPr/>
        </p:nvSpPr>
        <p:spPr bwMode="auto">
          <a:xfrm>
            <a:off x="554038" y="3454400"/>
            <a:ext cx="1354137" cy="1004888"/>
          </a:xfrm>
          <a:prstGeom prst="roundRect">
            <a:avLst>
              <a:gd name="adj" fmla="val 16667"/>
            </a:avLst>
          </a:prstGeom>
          <a:solidFill>
            <a:schemeClr val="tx2"/>
          </a:solidFill>
          <a:ln w="25400" cap="rnd">
            <a:solidFill>
              <a:schemeClr val="bg1"/>
            </a:solidFill>
            <a:round/>
            <a:headEnd type="none" w="sm" len="sm"/>
            <a:tailEnd type="none" w="sm" len="sm"/>
          </a:ln>
        </p:spPr>
        <p:txBody>
          <a:bodyPr wrap="none" tIns="137160" anchor="ctr" anchorCtr="1"/>
          <a:lstStyle/>
          <a:p>
            <a:pPr algn="ctr" eaLnBrk="0" hangingPunct="0">
              <a:lnSpc>
                <a:spcPct val="85000"/>
              </a:lnSpc>
            </a:pPr>
            <a:r>
              <a:rPr lang="en-US" sz="1800" b="0" dirty="0">
                <a:cs typeface="Arial" charset="0"/>
              </a:rPr>
              <a:t>Host-Target</a:t>
            </a:r>
          </a:p>
        </p:txBody>
      </p:sp>
      <p:sp>
        <p:nvSpPr>
          <p:cNvPr id="448581" name="Rectangle 51"/>
          <p:cNvSpPr>
            <a:spLocks noChangeArrowheads="1"/>
          </p:cNvSpPr>
          <p:nvPr/>
        </p:nvSpPr>
        <p:spPr bwMode="auto">
          <a:xfrm>
            <a:off x="4559300" y="2811463"/>
            <a:ext cx="5029200" cy="742950"/>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RT PXI Embedded Controllers</a:t>
            </a:r>
          </a:p>
          <a:p>
            <a:pPr marL="742950" lvl="1" indent="-285750" eaLnBrk="0" hangingPunct="0">
              <a:spcBef>
                <a:spcPct val="20000"/>
              </a:spcBef>
            </a:pPr>
            <a:r>
              <a:rPr lang="en-US" sz="1600" b="0" dirty="0">
                <a:solidFill>
                  <a:schemeClr val="tx1"/>
                </a:solidFill>
                <a:cs typeface="Arial" charset="0"/>
              </a:rPr>
              <a:t>	High speed, high channel density, I/O variety</a:t>
            </a:r>
          </a:p>
        </p:txBody>
      </p:sp>
      <p:graphicFrame>
        <p:nvGraphicFramePr>
          <p:cNvPr id="448564" name="Object 52"/>
          <p:cNvGraphicFramePr>
            <a:graphicFrameLocks noChangeAspect="1"/>
          </p:cNvGraphicFramePr>
          <p:nvPr/>
        </p:nvGraphicFramePr>
        <p:xfrm>
          <a:off x="3284538" y="2817813"/>
          <a:ext cx="1454150" cy="730250"/>
        </p:xfrm>
        <a:graphic>
          <a:graphicData uri="http://schemas.openxmlformats.org/presentationml/2006/ole">
            <p:oleObj spid="_x0000_s448564" name="Bitmap Image" r:id="rId4" imgW="6152381" imgH="3086531" progId="PBrush">
              <p:embed/>
            </p:oleObj>
          </a:graphicData>
        </a:graphic>
      </p:graphicFrame>
      <p:pic>
        <p:nvPicPr>
          <p:cNvPr id="448582" name="Picture 55" descr="GX270optiplex2"/>
          <p:cNvPicPr>
            <a:picLocks noChangeAspect="1" noChangeArrowheads="1"/>
          </p:cNvPicPr>
          <p:nvPr/>
        </p:nvPicPr>
        <p:blipFill>
          <a:blip r:embed="rId5"/>
          <a:srcRect/>
          <a:stretch>
            <a:fillRect/>
          </a:stretch>
        </p:blipFill>
        <p:spPr bwMode="auto">
          <a:xfrm>
            <a:off x="3770313" y="2014538"/>
            <a:ext cx="484187" cy="736600"/>
          </a:xfrm>
          <a:prstGeom prst="rect">
            <a:avLst/>
          </a:prstGeom>
          <a:noFill/>
          <a:ln w="9525">
            <a:noFill/>
            <a:miter lim="800000"/>
            <a:headEnd/>
            <a:tailEnd/>
          </a:ln>
        </p:spPr>
      </p:pic>
      <p:sp>
        <p:nvSpPr>
          <p:cNvPr id="448583" name="Rectangle 56"/>
          <p:cNvSpPr>
            <a:spLocks noChangeArrowheads="1"/>
          </p:cNvSpPr>
          <p:nvPr/>
        </p:nvSpPr>
        <p:spPr bwMode="auto">
          <a:xfrm>
            <a:off x="4559300" y="2011363"/>
            <a:ext cx="5029200" cy="742950"/>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Desktop PCs</a:t>
            </a:r>
          </a:p>
          <a:p>
            <a:pPr marL="742950" lvl="1" indent="-285750" eaLnBrk="0" hangingPunct="0">
              <a:spcBef>
                <a:spcPct val="20000"/>
              </a:spcBef>
            </a:pPr>
            <a:r>
              <a:rPr lang="en-US" sz="1600" b="0" dirty="0">
                <a:solidFill>
                  <a:schemeClr val="tx1"/>
                </a:solidFill>
                <a:cs typeface="Arial" charset="0"/>
              </a:rPr>
              <a:t>	Determinism for PCI systems</a:t>
            </a:r>
          </a:p>
        </p:txBody>
      </p:sp>
      <p:graphicFrame>
        <p:nvGraphicFramePr>
          <p:cNvPr id="448569" name="Object 57"/>
          <p:cNvGraphicFramePr>
            <a:graphicFrameLocks noChangeAspect="1"/>
          </p:cNvGraphicFramePr>
          <p:nvPr/>
        </p:nvGraphicFramePr>
        <p:xfrm>
          <a:off x="3395663" y="3619501"/>
          <a:ext cx="1233487" cy="728663"/>
        </p:xfrm>
        <a:graphic>
          <a:graphicData uri="http://schemas.openxmlformats.org/presentationml/2006/ole">
            <p:oleObj spid="_x0000_s448569" name="Bitmap Image" r:id="rId6" imgW="5372850" imgH="3172268" progId="PBrush">
              <p:embed/>
            </p:oleObj>
          </a:graphicData>
        </a:graphic>
      </p:graphicFrame>
      <p:sp>
        <p:nvSpPr>
          <p:cNvPr id="448584" name="Rectangle 58"/>
          <p:cNvSpPr>
            <a:spLocks noChangeArrowheads="1"/>
          </p:cNvSpPr>
          <p:nvPr/>
        </p:nvSpPr>
        <p:spPr bwMode="auto">
          <a:xfrm>
            <a:off x="4559300" y="3613151"/>
            <a:ext cx="5029200" cy="742950"/>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RT Compact FieldPoint</a:t>
            </a:r>
          </a:p>
          <a:p>
            <a:pPr marL="742950" lvl="1" indent="-285750" eaLnBrk="0" hangingPunct="0">
              <a:spcBef>
                <a:spcPct val="20000"/>
              </a:spcBef>
            </a:pPr>
            <a:r>
              <a:rPr lang="en-US" sz="1600" b="0" dirty="0">
                <a:solidFill>
                  <a:schemeClr val="tx1"/>
                </a:solidFill>
                <a:cs typeface="Arial" charset="0"/>
              </a:rPr>
              <a:t>	Small footprint, harsh environments</a:t>
            </a:r>
          </a:p>
        </p:txBody>
      </p:sp>
      <p:graphicFrame>
        <p:nvGraphicFramePr>
          <p:cNvPr id="448571" name="Object 59"/>
          <p:cNvGraphicFramePr>
            <a:graphicFrameLocks noChangeAspect="1"/>
          </p:cNvGraphicFramePr>
          <p:nvPr/>
        </p:nvGraphicFramePr>
        <p:xfrm>
          <a:off x="3578225" y="4416426"/>
          <a:ext cx="868362" cy="735013"/>
        </p:xfrm>
        <a:graphic>
          <a:graphicData uri="http://schemas.openxmlformats.org/presentationml/2006/ole">
            <p:oleObj spid="_x0000_s448571" name="Bitmap Image" r:id="rId7" imgW="5657143" imgH="4780952" progId="PBrush">
              <p:embed/>
            </p:oleObj>
          </a:graphicData>
        </a:graphic>
      </p:graphicFrame>
      <p:sp>
        <p:nvSpPr>
          <p:cNvPr id="448585" name="Rectangle 60"/>
          <p:cNvSpPr>
            <a:spLocks noChangeArrowheads="1"/>
          </p:cNvSpPr>
          <p:nvPr/>
        </p:nvSpPr>
        <p:spPr bwMode="auto">
          <a:xfrm>
            <a:off x="4559300" y="4413251"/>
            <a:ext cx="5029200" cy="742950"/>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RT Compact Vision System</a:t>
            </a:r>
          </a:p>
          <a:p>
            <a:pPr marL="742950" lvl="1" indent="-285750" eaLnBrk="0" hangingPunct="0">
              <a:spcBef>
                <a:spcPct val="20000"/>
              </a:spcBef>
            </a:pPr>
            <a:r>
              <a:rPr lang="en-US" sz="1600" b="0" dirty="0">
                <a:solidFill>
                  <a:schemeClr val="tx1"/>
                </a:solidFill>
                <a:cs typeface="Arial" charset="0"/>
              </a:rPr>
              <a:t>	Compact and distributed machine vision</a:t>
            </a:r>
          </a:p>
        </p:txBody>
      </p:sp>
      <p:pic>
        <p:nvPicPr>
          <p:cNvPr id="448586" name="Picture 61" descr="cRIO"/>
          <p:cNvPicPr>
            <a:picLocks noChangeAspect="1" noChangeArrowheads="1"/>
          </p:cNvPicPr>
          <p:nvPr/>
        </p:nvPicPr>
        <p:blipFill>
          <a:blip r:embed="rId8"/>
          <a:srcRect/>
          <a:stretch>
            <a:fillRect/>
          </a:stretch>
        </p:blipFill>
        <p:spPr bwMode="auto">
          <a:xfrm>
            <a:off x="3509963" y="5222876"/>
            <a:ext cx="1004887" cy="730250"/>
          </a:xfrm>
          <a:prstGeom prst="rect">
            <a:avLst/>
          </a:prstGeom>
          <a:noFill/>
          <a:ln w="9525">
            <a:noFill/>
            <a:miter lim="800000"/>
            <a:headEnd/>
            <a:tailEnd/>
          </a:ln>
        </p:spPr>
      </p:pic>
      <p:sp>
        <p:nvSpPr>
          <p:cNvPr id="448587" name="Rectangle 62"/>
          <p:cNvSpPr>
            <a:spLocks noChangeArrowheads="1"/>
          </p:cNvSpPr>
          <p:nvPr/>
        </p:nvSpPr>
        <p:spPr bwMode="auto">
          <a:xfrm>
            <a:off x="4559300" y="5214938"/>
            <a:ext cx="5029200" cy="742950"/>
          </a:xfrm>
          <a:prstGeom prst="rect">
            <a:avLst/>
          </a:prstGeom>
          <a:noFill/>
          <a:ln w="9525">
            <a:noFill/>
            <a:miter lim="800000"/>
            <a:headEnd/>
            <a:tailEnd/>
          </a:ln>
        </p:spPr>
        <p:txBody>
          <a:bodyPr/>
          <a:lstStyle/>
          <a:p>
            <a:pPr marL="742950" lvl="1" indent="-285750" eaLnBrk="0" hangingPunct="0">
              <a:spcBef>
                <a:spcPct val="20000"/>
              </a:spcBef>
            </a:pPr>
            <a:r>
              <a:rPr lang="en-US" sz="2000" dirty="0">
                <a:solidFill>
                  <a:schemeClr val="tx2"/>
                </a:solidFill>
                <a:cs typeface="Arial" charset="0"/>
              </a:rPr>
              <a:t>NI CompactRIO</a:t>
            </a:r>
          </a:p>
          <a:p>
            <a:pPr marL="742950" lvl="1" indent="-285750" eaLnBrk="0" hangingPunct="0">
              <a:spcBef>
                <a:spcPct val="20000"/>
              </a:spcBef>
            </a:pPr>
            <a:r>
              <a:rPr lang="en-US" sz="1600" b="0" dirty="0">
                <a:solidFill>
                  <a:schemeClr val="tx1"/>
                </a:solidFill>
                <a:cs typeface="Arial" charset="0"/>
              </a:rPr>
              <a:t>	Reconfigurable Embedded System</a:t>
            </a:r>
          </a:p>
        </p:txBody>
      </p:sp>
      <p:sp>
        <p:nvSpPr>
          <p:cNvPr id="448579" name="AutoShape 32"/>
          <p:cNvSpPr>
            <a:spLocks noChangeArrowheads="1"/>
          </p:cNvSpPr>
          <p:nvPr/>
        </p:nvSpPr>
        <p:spPr bwMode="auto">
          <a:xfrm>
            <a:off x="3182938" y="1895475"/>
            <a:ext cx="5592762" cy="4121150"/>
          </a:xfrm>
          <a:prstGeom prst="roundRect">
            <a:avLst>
              <a:gd name="adj" fmla="val 7509"/>
            </a:avLst>
          </a:prstGeom>
          <a:solidFill>
            <a:schemeClr val="tx2">
              <a:alpha val="20000"/>
            </a:schemeClr>
          </a:solidFill>
          <a:ln w="25400" cap="rnd">
            <a:solidFill>
              <a:schemeClr val="tx2"/>
            </a:solidFill>
            <a:round/>
            <a:headEnd type="none" w="sm" len="sm"/>
            <a:tailEnd type="none" w="sm" len="sm"/>
          </a:ln>
        </p:spPr>
        <p:txBody>
          <a:bodyPr wrap="none" tIns="137160" anchor="ctr" anchorCtr="1"/>
          <a:lstStyle/>
          <a:p>
            <a:pPr algn="ctr" eaLnBrk="0" hangingPunct="0">
              <a:lnSpc>
                <a:spcPct val="85000"/>
              </a:lnSpc>
            </a:pPr>
            <a:endParaRPr lang="en-US" sz="1800" b="0" dirty="0">
              <a:cs typeface="Arial" charset="0"/>
            </a:endParaRPr>
          </a:p>
        </p:txBody>
      </p:sp>
      <p:sp>
        <p:nvSpPr>
          <p:cNvPr id="448580" name="Line 64"/>
          <p:cNvSpPr>
            <a:spLocks noChangeShapeType="1"/>
          </p:cNvSpPr>
          <p:nvPr/>
        </p:nvSpPr>
        <p:spPr bwMode="auto">
          <a:xfrm>
            <a:off x="1874838" y="4403725"/>
            <a:ext cx="1273175" cy="1139825"/>
          </a:xfrm>
          <a:prstGeom prst="line">
            <a:avLst/>
          </a:prstGeom>
          <a:noFill/>
          <a:ln w="25400">
            <a:solidFill>
              <a:schemeClr val="tx2"/>
            </a:solidFill>
            <a:round/>
            <a:headEnd/>
            <a:tailEnd type="arrow" w="sm" len="sm"/>
          </a:ln>
        </p:spPr>
        <p:txBody>
          <a:bodyPr/>
          <a:lstStyle/>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1" name="Rectangle 2"/>
          <p:cNvSpPr>
            <a:spLocks noGrp="1" noChangeArrowheads="1"/>
          </p:cNvSpPr>
          <p:nvPr>
            <p:ph type="title"/>
          </p:nvPr>
        </p:nvSpPr>
        <p:spPr/>
        <p:txBody>
          <a:bodyPr/>
          <a:lstStyle/>
          <a:p>
            <a:r>
              <a:rPr lang="en-US" dirty="0" smtClean="0"/>
              <a:t>RT Target – Host-Target Configuration</a:t>
            </a:r>
          </a:p>
        </p:txBody>
      </p:sp>
      <p:sp>
        <p:nvSpPr>
          <p:cNvPr id="450562" name="Rectangle 3"/>
          <p:cNvSpPr>
            <a:spLocks noGrp="1" noChangeArrowheads="1"/>
          </p:cNvSpPr>
          <p:nvPr>
            <p:ph idx="1"/>
          </p:nvPr>
        </p:nvSpPr>
        <p:spPr>
          <a:xfrm>
            <a:off x="569913" y="1306513"/>
            <a:ext cx="4659312" cy="4779962"/>
          </a:xfrm>
        </p:spPr>
        <p:txBody>
          <a:bodyPr/>
          <a:lstStyle/>
          <a:p>
            <a:pPr marL="225425" indent="-225425">
              <a:lnSpc>
                <a:spcPct val="90000"/>
              </a:lnSpc>
              <a:spcBef>
                <a:spcPct val="50000"/>
              </a:spcBef>
              <a:buFontTx/>
              <a:buNone/>
            </a:pPr>
            <a:r>
              <a:rPr lang="en-US" sz="2200" b="1" dirty="0" smtClean="0"/>
              <a:t>NI RT Series PXI Controller</a:t>
            </a:r>
            <a:r>
              <a:rPr lang="en-US" sz="2200" dirty="0" smtClean="0"/>
              <a:t>—Ideal for high-speed, high channel count acquisition</a:t>
            </a:r>
          </a:p>
          <a:p>
            <a:pPr marL="225425" indent="-225425">
              <a:lnSpc>
                <a:spcPct val="90000"/>
              </a:lnSpc>
              <a:spcBef>
                <a:spcPct val="50000"/>
              </a:spcBef>
              <a:buFontTx/>
              <a:buNone/>
            </a:pPr>
            <a:r>
              <a:rPr lang="en-US" sz="2200" b="1" dirty="0" smtClean="0"/>
              <a:t>NI cRIO Series</a:t>
            </a:r>
            <a:r>
              <a:rPr lang="en-US" sz="2200" dirty="0" smtClean="0"/>
              <a:t>—Embedded system with real-time controller, reconfigurable FPGA chassis, and industrial I/O modules</a:t>
            </a:r>
            <a:r>
              <a:rPr lang="en-US" sz="2200" b="1" dirty="0" smtClean="0"/>
              <a:t> </a:t>
            </a:r>
          </a:p>
          <a:p>
            <a:pPr marL="225425" indent="-225425">
              <a:lnSpc>
                <a:spcPct val="90000"/>
              </a:lnSpc>
              <a:spcBef>
                <a:spcPct val="50000"/>
              </a:spcBef>
              <a:buFontTx/>
              <a:buNone/>
            </a:pPr>
            <a:r>
              <a:rPr lang="en-US" sz="2200" b="1" dirty="0" smtClean="0"/>
              <a:t>NI RT Series Compact FieldPoint Controller</a:t>
            </a:r>
            <a:r>
              <a:rPr lang="en-US" sz="2200" dirty="0" smtClean="0"/>
              <a:t>—Ideal for distributed real-time I/O applications</a:t>
            </a:r>
          </a:p>
          <a:p>
            <a:pPr marL="225425" indent="-225425">
              <a:lnSpc>
                <a:spcPct val="90000"/>
              </a:lnSpc>
              <a:spcBef>
                <a:spcPct val="50000"/>
              </a:spcBef>
              <a:buFontTx/>
              <a:buNone/>
            </a:pPr>
            <a:r>
              <a:rPr lang="en-US" sz="2200" b="1" dirty="0" smtClean="0"/>
              <a:t>NI 1450 Series Compact Vision System</a:t>
            </a:r>
            <a:r>
              <a:rPr lang="en-US" sz="2200" dirty="0" smtClean="0"/>
              <a:t>—Acquires, processes, and displays images for IEEE1394 cameras</a:t>
            </a:r>
          </a:p>
          <a:p>
            <a:pPr marL="225425" indent="-225425">
              <a:lnSpc>
                <a:spcPct val="90000"/>
              </a:lnSpc>
              <a:spcBef>
                <a:spcPct val="50000"/>
              </a:spcBef>
              <a:buFontTx/>
              <a:buNone/>
            </a:pPr>
            <a:r>
              <a:rPr lang="en-US" sz="2200" b="1" dirty="0" smtClean="0"/>
              <a:t>Desktop PCs as RT Targets</a:t>
            </a:r>
            <a:r>
              <a:rPr lang="en-US" sz="2200" dirty="0" smtClean="0"/>
              <a:t>—Ideal for low cost implementation</a:t>
            </a:r>
          </a:p>
        </p:txBody>
      </p:sp>
      <p:pic>
        <p:nvPicPr>
          <p:cNvPr id="450563" name="Picture 4"/>
          <p:cNvPicPr>
            <a:picLocks noChangeAspect="1" noChangeArrowheads="1"/>
          </p:cNvPicPr>
          <p:nvPr/>
        </p:nvPicPr>
        <p:blipFill>
          <a:blip r:embed="rId3"/>
          <a:srcRect l="29651" t="22995" r="22675" b="22287"/>
          <a:stretch>
            <a:fillRect/>
          </a:stretch>
        </p:blipFill>
        <p:spPr bwMode="auto">
          <a:xfrm>
            <a:off x="7302500" y="1060450"/>
            <a:ext cx="1485900" cy="1682750"/>
          </a:xfrm>
          <a:prstGeom prst="rect">
            <a:avLst/>
          </a:prstGeom>
          <a:noFill/>
          <a:ln w="9525">
            <a:noFill/>
            <a:miter lim="800000"/>
            <a:headEnd type="none" w="sm" len="sm"/>
            <a:tailEnd type="none" w="sm" len="sm"/>
          </a:ln>
        </p:spPr>
      </p:pic>
      <p:pic>
        <p:nvPicPr>
          <p:cNvPr id="450564" name="Picture 6"/>
          <p:cNvPicPr>
            <a:picLocks noChangeAspect="1" noChangeArrowheads="1"/>
          </p:cNvPicPr>
          <p:nvPr/>
        </p:nvPicPr>
        <p:blipFill>
          <a:blip r:embed="rId4"/>
          <a:srcRect l="25116" t="17336" r="25465" b="16982"/>
          <a:stretch>
            <a:fillRect/>
          </a:stretch>
        </p:blipFill>
        <p:spPr bwMode="auto">
          <a:xfrm>
            <a:off x="5656263" y="2382838"/>
            <a:ext cx="1282700" cy="1682750"/>
          </a:xfrm>
          <a:prstGeom prst="rect">
            <a:avLst/>
          </a:prstGeom>
          <a:noFill/>
          <a:ln w="9525">
            <a:noFill/>
            <a:miter lim="800000"/>
            <a:headEnd type="none" w="sm" len="sm"/>
            <a:tailEnd type="none" w="sm" len="sm"/>
          </a:ln>
        </p:spPr>
      </p:pic>
      <p:pic>
        <p:nvPicPr>
          <p:cNvPr id="450565" name="Picture 9" descr="cRIO"/>
          <p:cNvPicPr>
            <a:picLocks noChangeAspect="1" noChangeArrowheads="1"/>
          </p:cNvPicPr>
          <p:nvPr/>
        </p:nvPicPr>
        <p:blipFill>
          <a:blip r:embed="rId5"/>
          <a:srcRect/>
          <a:stretch>
            <a:fillRect/>
          </a:stretch>
        </p:blipFill>
        <p:spPr bwMode="auto">
          <a:xfrm>
            <a:off x="5656263" y="4629150"/>
            <a:ext cx="2312987" cy="1682750"/>
          </a:xfrm>
          <a:prstGeom prst="rect">
            <a:avLst/>
          </a:prstGeom>
          <a:noFill/>
          <a:ln w="9525">
            <a:noFill/>
            <a:miter lim="800000"/>
            <a:headEnd/>
            <a:tailEnd/>
          </a:ln>
        </p:spPr>
      </p:pic>
      <p:pic>
        <p:nvPicPr>
          <p:cNvPr id="450566" name="Picture 7"/>
          <p:cNvPicPr>
            <a:picLocks noChangeAspect="1" noChangeArrowheads="1"/>
          </p:cNvPicPr>
          <p:nvPr/>
        </p:nvPicPr>
        <p:blipFill>
          <a:blip r:embed="rId6"/>
          <a:srcRect l="24768" t="17688" r="21278" b="21742"/>
          <a:stretch>
            <a:fillRect/>
          </a:stretch>
        </p:blipFill>
        <p:spPr bwMode="auto">
          <a:xfrm>
            <a:off x="7302500" y="3192463"/>
            <a:ext cx="1520825" cy="1682750"/>
          </a:xfrm>
          <a:prstGeom prst="rect">
            <a:avLst/>
          </a:prstGeom>
          <a:noFill/>
          <a:ln w="9525">
            <a:noFill/>
            <a:miter lim="800000"/>
            <a:headEnd type="none" w="sm" len="sm"/>
            <a:tailEnd type="none" w="sm" len="sm"/>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2609" name="Picture 2" descr="rt2"/>
          <p:cNvPicPr>
            <a:picLocks noChangeAspect="1" noChangeArrowheads="1"/>
          </p:cNvPicPr>
          <p:nvPr/>
        </p:nvPicPr>
        <p:blipFill>
          <a:blip r:embed="rId3"/>
          <a:srcRect l="9497" t="20297" r="7236" b="13405"/>
          <a:stretch>
            <a:fillRect/>
          </a:stretch>
        </p:blipFill>
        <p:spPr bwMode="auto">
          <a:xfrm>
            <a:off x="1485900" y="2155825"/>
            <a:ext cx="6872288" cy="3230563"/>
          </a:xfrm>
          <a:prstGeom prst="rect">
            <a:avLst/>
          </a:prstGeom>
          <a:noFill/>
          <a:ln w="9525">
            <a:noFill/>
            <a:miter lim="800000"/>
            <a:headEnd/>
            <a:tailEnd/>
          </a:ln>
        </p:spPr>
      </p:pic>
      <p:sp>
        <p:nvSpPr>
          <p:cNvPr id="452610" name="Rectangle 3"/>
          <p:cNvSpPr>
            <a:spLocks noGrp="1" noChangeArrowheads="1"/>
          </p:cNvSpPr>
          <p:nvPr>
            <p:ph type="title"/>
          </p:nvPr>
        </p:nvSpPr>
        <p:spPr/>
        <p:txBody>
          <a:bodyPr/>
          <a:lstStyle/>
          <a:p>
            <a:r>
              <a:rPr lang="en-US" dirty="0" smtClean="0"/>
              <a:t>RT Target – PXI Embedded Controller</a:t>
            </a:r>
          </a:p>
        </p:txBody>
      </p:sp>
      <p:sp>
        <p:nvSpPr>
          <p:cNvPr id="424969" name="Line 9"/>
          <p:cNvSpPr>
            <a:spLocks noChangeShapeType="1"/>
          </p:cNvSpPr>
          <p:nvPr/>
        </p:nvSpPr>
        <p:spPr bwMode="auto">
          <a:xfrm flipH="1" flipV="1">
            <a:off x="2028825" y="2135188"/>
            <a:ext cx="38100" cy="658812"/>
          </a:xfrm>
          <a:prstGeom prst="line">
            <a:avLst/>
          </a:prstGeom>
          <a:noFill/>
          <a:ln w="57150">
            <a:solidFill>
              <a:schemeClr val="hlink"/>
            </a:solidFill>
            <a:round/>
            <a:headEnd type="triangle" w="med" len="med"/>
            <a:tailEnd/>
          </a:ln>
          <a:effectLst>
            <a:outerShdw dist="25400" dir="5400000" algn="ctr" rotWithShape="0">
              <a:schemeClr val="tx1"/>
            </a:outerShdw>
          </a:effectLst>
        </p:spPr>
        <p:txBody>
          <a:bodyPr wrap="none" anchor="ctr"/>
          <a:lstStyle/>
          <a:p>
            <a:pPr algn="ctr" eaLnBrk="0" hangingPunct="0">
              <a:defRPr/>
            </a:pPr>
            <a:endParaRPr lang="en-US" dirty="0"/>
          </a:p>
        </p:txBody>
      </p:sp>
      <p:sp>
        <p:nvSpPr>
          <p:cNvPr id="452612" name="Rectangle 10"/>
          <p:cNvSpPr>
            <a:spLocks noChangeArrowheads="1"/>
          </p:cNvSpPr>
          <p:nvPr/>
        </p:nvSpPr>
        <p:spPr bwMode="auto">
          <a:xfrm>
            <a:off x="1042988" y="2054225"/>
            <a:ext cx="996950" cy="307975"/>
          </a:xfrm>
          <a:prstGeom prst="rect">
            <a:avLst/>
          </a:prstGeom>
          <a:noFill/>
          <a:ln w="9525" algn="ctr">
            <a:noFill/>
            <a:miter lim="800000"/>
            <a:headEnd/>
            <a:tailEnd/>
          </a:ln>
        </p:spPr>
        <p:txBody>
          <a:bodyPr wrap="none">
            <a:spAutoFit/>
          </a:bodyPr>
          <a:lstStyle/>
          <a:p>
            <a:pPr algn="ctr" eaLnBrk="0" hangingPunct="0">
              <a:lnSpc>
                <a:spcPct val="88000"/>
              </a:lnSpc>
            </a:pPr>
            <a:r>
              <a:rPr lang="en-US" sz="1600" dirty="0">
                <a:solidFill>
                  <a:schemeClr val="tx1"/>
                </a:solidFill>
                <a:cs typeface="Arial" charset="0"/>
              </a:rPr>
              <a:t>Processor</a:t>
            </a:r>
          </a:p>
        </p:txBody>
      </p:sp>
      <p:sp>
        <p:nvSpPr>
          <p:cNvPr id="424971" name="Line 11"/>
          <p:cNvSpPr>
            <a:spLocks noChangeShapeType="1"/>
          </p:cNvSpPr>
          <p:nvPr/>
        </p:nvSpPr>
        <p:spPr bwMode="auto">
          <a:xfrm flipH="1" flipV="1">
            <a:off x="5338763" y="1982788"/>
            <a:ext cx="19050" cy="468312"/>
          </a:xfrm>
          <a:prstGeom prst="line">
            <a:avLst/>
          </a:prstGeom>
          <a:noFill/>
          <a:ln w="57150">
            <a:solidFill>
              <a:schemeClr val="hlink"/>
            </a:solidFill>
            <a:round/>
            <a:headEnd type="triangle" w="med" len="med"/>
            <a:tailEnd/>
          </a:ln>
          <a:effectLst>
            <a:outerShdw dist="25400" dir="5400000" algn="ctr" rotWithShape="0">
              <a:schemeClr val="tx1"/>
            </a:outerShdw>
          </a:effectLst>
        </p:spPr>
        <p:txBody>
          <a:bodyPr wrap="none" anchor="ctr"/>
          <a:lstStyle/>
          <a:p>
            <a:pPr algn="ctr" eaLnBrk="0" hangingPunct="0">
              <a:defRPr/>
            </a:pPr>
            <a:endParaRPr lang="en-US" dirty="0"/>
          </a:p>
        </p:txBody>
      </p:sp>
      <p:sp>
        <p:nvSpPr>
          <p:cNvPr id="452614" name="Rectangle 12"/>
          <p:cNvSpPr>
            <a:spLocks noChangeArrowheads="1"/>
          </p:cNvSpPr>
          <p:nvPr/>
        </p:nvSpPr>
        <p:spPr bwMode="auto">
          <a:xfrm>
            <a:off x="5384800" y="1954213"/>
            <a:ext cx="1328738" cy="307975"/>
          </a:xfrm>
          <a:prstGeom prst="rect">
            <a:avLst/>
          </a:prstGeom>
          <a:noFill/>
          <a:ln w="9525" algn="ctr">
            <a:noFill/>
            <a:miter lim="800000"/>
            <a:headEnd/>
            <a:tailEnd/>
          </a:ln>
        </p:spPr>
        <p:txBody>
          <a:bodyPr wrap="none">
            <a:spAutoFit/>
          </a:bodyPr>
          <a:lstStyle/>
          <a:p>
            <a:pPr algn="ctr" eaLnBrk="0" hangingPunct="0">
              <a:lnSpc>
                <a:spcPct val="88000"/>
              </a:lnSpc>
            </a:pPr>
            <a:r>
              <a:rPr lang="en-US" sz="1600" dirty="0">
                <a:solidFill>
                  <a:schemeClr val="tx1"/>
                </a:solidFill>
                <a:cs typeface="Arial" charset="0"/>
              </a:rPr>
              <a:t>PXI Backplane</a:t>
            </a:r>
          </a:p>
        </p:txBody>
      </p:sp>
      <p:sp>
        <p:nvSpPr>
          <p:cNvPr id="424973" name="Line 13"/>
          <p:cNvSpPr>
            <a:spLocks noChangeShapeType="1"/>
          </p:cNvSpPr>
          <p:nvPr/>
        </p:nvSpPr>
        <p:spPr bwMode="auto">
          <a:xfrm>
            <a:off x="3014663" y="4308475"/>
            <a:ext cx="3175" cy="379413"/>
          </a:xfrm>
          <a:prstGeom prst="line">
            <a:avLst/>
          </a:prstGeom>
          <a:noFill/>
          <a:ln w="57150">
            <a:solidFill>
              <a:schemeClr val="hlink"/>
            </a:solidFill>
            <a:round/>
            <a:headEnd type="triangle" w="med" len="med"/>
            <a:tailEnd/>
          </a:ln>
          <a:effectLst>
            <a:outerShdw dist="25400" dir="5400000" algn="ctr" rotWithShape="0">
              <a:schemeClr val="tx1"/>
            </a:outerShdw>
          </a:effectLst>
        </p:spPr>
        <p:txBody>
          <a:bodyPr wrap="none" anchor="ctr"/>
          <a:lstStyle/>
          <a:p>
            <a:pPr algn="ctr" eaLnBrk="0" hangingPunct="0">
              <a:defRPr/>
            </a:pPr>
            <a:endParaRPr lang="en-US" dirty="0"/>
          </a:p>
        </p:txBody>
      </p:sp>
      <p:sp>
        <p:nvSpPr>
          <p:cNvPr id="452616" name="Rectangle 14"/>
          <p:cNvSpPr>
            <a:spLocks noChangeArrowheads="1"/>
          </p:cNvSpPr>
          <p:nvPr/>
        </p:nvSpPr>
        <p:spPr bwMode="auto">
          <a:xfrm>
            <a:off x="2732088" y="4824413"/>
            <a:ext cx="820737" cy="307975"/>
          </a:xfrm>
          <a:prstGeom prst="rect">
            <a:avLst/>
          </a:prstGeom>
          <a:noFill/>
          <a:ln w="9525" algn="ctr">
            <a:noFill/>
            <a:miter lim="800000"/>
            <a:headEnd/>
            <a:tailEnd/>
          </a:ln>
        </p:spPr>
        <p:txBody>
          <a:bodyPr wrap="none">
            <a:spAutoFit/>
          </a:bodyPr>
          <a:lstStyle/>
          <a:p>
            <a:pPr algn="ctr" eaLnBrk="0" hangingPunct="0">
              <a:lnSpc>
                <a:spcPct val="88000"/>
              </a:lnSpc>
            </a:pPr>
            <a:r>
              <a:rPr lang="en-US" sz="1600" dirty="0">
                <a:solidFill>
                  <a:schemeClr val="tx1"/>
                </a:solidFill>
                <a:cs typeface="Arial" charset="0"/>
              </a:rPr>
              <a:t>Memory</a:t>
            </a:r>
          </a:p>
        </p:txBody>
      </p:sp>
      <p:sp>
        <p:nvSpPr>
          <p:cNvPr id="424975" name="Line 15"/>
          <p:cNvSpPr>
            <a:spLocks noChangeShapeType="1"/>
          </p:cNvSpPr>
          <p:nvPr/>
        </p:nvSpPr>
        <p:spPr bwMode="auto">
          <a:xfrm>
            <a:off x="4314825" y="4565650"/>
            <a:ext cx="6350" cy="569913"/>
          </a:xfrm>
          <a:prstGeom prst="line">
            <a:avLst/>
          </a:prstGeom>
          <a:noFill/>
          <a:ln w="57150">
            <a:solidFill>
              <a:schemeClr val="hlink"/>
            </a:solidFill>
            <a:round/>
            <a:headEnd type="triangle" w="med" len="med"/>
            <a:tailEnd/>
          </a:ln>
          <a:effectLst>
            <a:outerShdw dist="25400" dir="5400000" algn="ctr" rotWithShape="0">
              <a:schemeClr val="tx1"/>
            </a:outerShdw>
          </a:effectLst>
        </p:spPr>
        <p:txBody>
          <a:bodyPr wrap="none" anchor="ctr"/>
          <a:lstStyle/>
          <a:p>
            <a:pPr algn="ctr" eaLnBrk="0" hangingPunct="0">
              <a:defRPr/>
            </a:pPr>
            <a:endParaRPr lang="en-US" dirty="0"/>
          </a:p>
        </p:txBody>
      </p:sp>
      <p:sp>
        <p:nvSpPr>
          <p:cNvPr id="452618" name="Rectangle 16"/>
          <p:cNvSpPr>
            <a:spLocks noChangeArrowheads="1"/>
          </p:cNvSpPr>
          <p:nvPr/>
        </p:nvSpPr>
        <p:spPr bwMode="auto">
          <a:xfrm>
            <a:off x="3711575" y="5226050"/>
            <a:ext cx="1228725" cy="307975"/>
          </a:xfrm>
          <a:prstGeom prst="rect">
            <a:avLst/>
          </a:prstGeom>
          <a:noFill/>
          <a:ln w="9525" algn="ctr">
            <a:noFill/>
            <a:miter lim="800000"/>
            <a:headEnd/>
            <a:tailEnd/>
          </a:ln>
        </p:spPr>
        <p:txBody>
          <a:bodyPr wrap="none">
            <a:spAutoFit/>
          </a:bodyPr>
          <a:lstStyle/>
          <a:p>
            <a:pPr algn="ctr" eaLnBrk="0" hangingPunct="0">
              <a:lnSpc>
                <a:spcPct val="88000"/>
              </a:lnSpc>
            </a:pPr>
            <a:r>
              <a:rPr lang="en-US" sz="1600" dirty="0">
                <a:solidFill>
                  <a:schemeClr val="tx1"/>
                </a:solidFill>
                <a:cs typeface="Arial" charset="0"/>
              </a:rPr>
              <a:t>DAQ Devices</a:t>
            </a:r>
          </a:p>
        </p:txBody>
      </p:sp>
      <p:sp>
        <p:nvSpPr>
          <p:cNvPr id="424977" name="Line 17"/>
          <p:cNvSpPr>
            <a:spLocks noChangeShapeType="1"/>
          </p:cNvSpPr>
          <p:nvPr/>
        </p:nvSpPr>
        <p:spPr bwMode="auto">
          <a:xfrm>
            <a:off x="6305550" y="4856163"/>
            <a:ext cx="19050" cy="636587"/>
          </a:xfrm>
          <a:prstGeom prst="line">
            <a:avLst/>
          </a:prstGeom>
          <a:noFill/>
          <a:ln w="57150">
            <a:solidFill>
              <a:schemeClr val="hlink"/>
            </a:solidFill>
            <a:round/>
            <a:headEnd type="triangle" w="med" len="med"/>
            <a:tailEnd/>
          </a:ln>
          <a:effectLst>
            <a:outerShdw dist="25400" dir="5400000" algn="ctr" rotWithShape="0">
              <a:schemeClr val="tx1"/>
            </a:outerShdw>
          </a:effectLst>
        </p:spPr>
        <p:txBody>
          <a:bodyPr wrap="none" anchor="ctr"/>
          <a:lstStyle/>
          <a:p>
            <a:pPr algn="ctr" eaLnBrk="0" hangingPunct="0">
              <a:defRPr/>
            </a:pPr>
            <a:endParaRPr lang="en-US" dirty="0"/>
          </a:p>
        </p:txBody>
      </p:sp>
      <p:sp>
        <p:nvSpPr>
          <p:cNvPr id="452620" name="Rectangle 18"/>
          <p:cNvSpPr>
            <a:spLocks noChangeArrowheads="1"/>
          </p:cNvSpPr>
          <p:nvPr/>
        </p:nvSpPr>
        <p:spPr bwMode="auto">
          <a:xfrm>
            <a:off x="5695950" y="5540375"/>
            <a:ext cx="1292225" cy="307975"/>
          </a:xfrm>
          <a:prstGeom prst="rect">
            <a:avLst/>
          </a:prstGeom>
          <a:noFill/>
          <a:ln w="9525" algn="ctr">
            <a:noFill/>
            <a:miter lim="800000"/>
            <a:headEnd/>
            <a:tailEnd/>
          </a:ln>
        </p:spPr>
        <p:txBody>
          <a:bodyPr wrap="none">
            <a:spAutoFit/>
          </a:bodyPr>
          <a:lstStyle/>
          <a:p>
            <a:pPr algn="ctr" eaLnBrk="0" hangingPunct="0">
              <a:lnSpc>
                <a:spcPct val="88000"/>
              </a:lnSpc>
            </a:pPr>
            <a:r>
              <a:rPr lang="en-US" sz="1600" dirty="0">
                <a:solidFill>
                  <a:schemeClr val="tx1"/>
                </a:solidFill>
                <a:cs typeface="Arial" charset="0"/>
              </a:rPr>
              <a:t>SCXI Modules</a:t>
            </a:r>
          </a:p>
        </p:txBody>
      </p:sp>
      <p:sp>
        <p:nvSpPr>
          <p:cNvPr id="452621" name="Rectangle 20"/>
          <p:cNvSpPr>
            <a:spLocks noChangeArrowheads="1"/>
          </p:cNvSpPr>
          <p:nvPr/>
        </p:nvSpPr>
        <p:spPr bwMode="auto">
          <a:xfrm>
            <a:off x="644525" y="4691063"/>
            <a:ext cx="1449388" cy="307975"/>
          </a:xfrm>
          <a:prstGeom prst="rect">
            <a:avLst/>
          </a:prstGeom>
          <a:noFill/>
          <a:ln w="9525" algn="ctr">
            <a:noFill/>
            <a:miter lim="800000"/>
            <a:headEnd/>
            <a:tailEnd/>
          </a:ln>
        </p:spPr>
        <p:txBody>
          <a:bodyPr wrap="none">
            <a:spAutoFit/>
          </a:bodyPr>
          <a:lstStyle/>
          <a:p>
            <a:pPr algn="ctr" eaLnBrk="0" hangingPunct="0">
              <a:lnSpc>
                <a:spcPct val="88000"/>
              </a:lnSpc>
            </a:pPr>
            <a:r>
              <a:rPr lang="en-US" sz="1600" dirty="0">
                <a:solidFill>
                  <a:schemeClr val="tx1"/>
                </a:solidFill>
                <a:cs typeface="Arial" charset="0"/>
              </a:rPr>
              <a:t>Connect to host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ChangeArrowheads="1"/>
          </p:cNvSpPr>
          <p:nvPr/>
        </p:nvSpPr>
        <p:spPr bwMode="auto">
          <a:xfrm>
            <a:off x="520700" y="1638300"/>
            <a:ext cx="2962275" cy="4073525"/>
          </a:xfrm>
          <a:prstGeom prst="rect">
            <a:avLst/>
          </a:prstGeom>
          <a:solidFill>
            <a:srgbClr val="FFFFFF"/>
          </a:solidFill>
          <a:ln w="12700">
            <a:solidFill>
              <a:schemeClr val="tx1"/>
            </a:solidFill>
            <a:miter lim="800000"/>
            <a:headEnd/>
            <a:tailEnd/>
          </a:ln>
          <a:effectLst>
            <a:outerShdw dist="53882" dir="2700000" algn="ctr" rotWithShape="0">
              <a:schemeClr val="tx1"/>
            </a:outerShdw>
          </a:effectLst>
        </p:spPr>
        <p:txBody>
          <a:bodyPr wrap="none" anchor="ctr"/>
          <a:lstStyle/>
          <a:p>
            <a:pPr algn="ctr" eaLnBrk="0" hangingPunct="0">
              <a:defRPr/>
            </a:pPr>
            <a:endParaRPr lang="en-US" dirty="0"/>
          </a:p>
        </p:txBody>
      </p:sp>
      <p:pic>
        <p:nvPicPr>
          <p:cNvPr id="454658" name="Picture 33"/>
          <p:cNvPicPr>
            <a:picLocks noChangeAspect="1" noChangeArrowheads="1"/>
          </p:cNvPicPr>
          <p:nvPr/>
        </p:nvPicPr>
        <p:blipFill>
          <a:blip r:embed="rId3"/>
          <a:srcRect l="26784" t="16234" r="24922" b="17336"/>
          <a:stretch>
            <a:fillRect/>
          </a:stretch>
        </p:blipFill>
        <p:spPr bwMode="auto">
          <a:xfrm>
            <a:off x="649288" y="1903413"/>
            <a:ext cx="2641600" cy="3581400"/>
          </a:xfrm>
          <a:prstGeom prst="rect">
            <a:avLst/>
          </a:prstGeom>
          <a:noFill/>
          <a:ln w="9525">
            <a:noFill/>
            <a:miter lim="800000"/>
            <a:headEnd type="none" w="sm" len="sm"/>
            <a:tailEnd type="none" w="sm" len="sm"/>
          </a:ln>
        </p:spPr>
      </p:pic>
      <p:sp>
        <p:nvSpPr>
          <p:cNvPr id="454659" name="Text Box 8"/>
          <p:cNvSpPr txBox="1">
            <a:spLocks noChangeArrowheads="1"/>
          </p:cNvSpPr>
          <p:nvPr/>
        </p:nvSpPr>
        <p:spPr bwMode="auto">
          <a:xfrm>
            <a:off x="4137025" y="1716088"/>
            <a:ext cx="4827588" cy="3984625"/>
          </a:xfrm>
          <a:prstGeom prst="rect">
            <a:avLst/>
          </a:prstGeom>
          <a:noFill/>
          <a:ln w="12700">
            <a:noFill/>
            <a:miter lim="800000"/>
            <a:headEnd/>
            <a:tailEnd/>
          </a:ln>
        </p:spPr>
        <p:txBody>
          <a:bodyPr>
            <a:spAutoFit/>
          </a:bodyPr>
          <a:lstStyle/>
          <a:p>
            <a:pPr eaLnBrk="0" hangingPunct="0">
              <a:lnSpc>
                <a:spcPct val="90000"/>
              </a:lnSpc>
              <a:spcBef>
                <a:spcPct val="50000"/>
              </a:spcBef>
            </a:pPr>
            <a:r>
              <a:rPr lang="en-US" sz="2200" b="0" dirty="0">
                <a:solidFill>
                  <a:schemeClr val="tx1"/>
                </a:solidFill>
              </a:rPr>
              <a:t>Watchdog </a:t>
            </a:r>
            <a:r>
              <a:rPr lang="en-US" sz="2200" b="0" dirty="0" smtClean="0">
                <a:solidFill>
                  <a:schemeClr val="tx1"/>
                </a:solidFill>
              </a:rPr>
              <a:t>timer</a:t>
            </a:r>
            <a:endParaRPr lang="en-US" sz="2200" b="0" dirty="0">
              <a:solidFill>
                <a:schemeClr val="tx1"/>
              </a:solidFill>
            </a:endParaRPr>
          </a:p>
          <a:p>
            <a:pPr eaLnBrk="0" hangingPunct="0">
              <a:lnSpc>
                <a:spcPct val="90000"/>
              </a:lnSpc>
              <a:spcBef>
                <a:spcPct val="50000"/>
              </a:spcBef>
            </a:pPr>
            <a:r>
              <a:rPr lang="en-US" sz="2200" b="0" dirty="0">
                <a:solidFill>
                  <a:schemeClr val="tx1"/>
                </a:solidFill>
              </a:rPr>
              <a:t>Removable CompactFlash memory </a:t>
            </a:r>
            <a:br>
              <a:rPr lang="en-US" sz="2200" b="0" dirty="0">
                <a:solidFill>
                  <a:schemeClr val="tx1"/>
                </a:solidFill>
              </a:rPr>
            </a:br>
            <a:r>
              <a:rPr lang="en-US" sz="2200" b="0" dirty="0">
                <a:solidFill>
                  <a:schemeClr val="tx1"/>
                </a:solidFill>
              </a:rPr>
              <a:t>(cFP-2x20 only)</a:t>
            </a:r>
          </a:p>
          <a:p>
            <a:pPr eaLnBrk="0" hangingPunct="0">
              <a:lnSpc>
                <a:spcPct val="90000"/>
              </a:lnSpc>
              <a:spcBef>
                <a:spcPct val="50000"/>
              </a:spcBef>
            </a:pPr>
            <a:r>
              <a:rPr lang="en-US" sz="2200" b="0" dirty="0">
                <a:solidFill>
                  <a:schemeClr val="tx1"/>
                </a:solidFill>
              </a:rPr>
              <a:t>Onboard static memory</a:t>
            </a:r>
          </a:p>
          <a:p>
            <a:pPr eaLnBrk="0" hangingPunct="0">
              <a:lnSpc>
                <a:spcPct val="90000"/>
              </a:lnSpc>
              <a:spcBef>
                <a:spcPct val="50000"/>
              </a:spcBef>
            </a:pPr>
            <a:r>
              <a:rPr lang="en-US" sz="2200" b="0" dirty="0">
                <a:solidFill>
                  <a:schemeClr val="tx1"/>
                </a:solidFill>
              </a:rPr>
              <a:t>Dedicated processor</a:t>
            </a:r>
          </a:p>
          <a:p>
            <a:pPr eaLnBrk="0" hangingPunct="0">
              <a:lnSpc>
                <a:spcPct val="90000"/>
              </a:lnSpc>
              <a:spcBef>
                <a:spcPct val="50000"/>
              </a:spcBef>
            </a:pPr>
            <a:r>
              <a:rPr lang="en-US" sz="2200" b="0" dirty="0">
                <a:solidFill>
                  <a:schemeClr val="tx1"/>
                </a:solidFill>
              </a:rPr>
              <a:t>User-defined DIP switches and LEDs</a:t>
            </a:r>
          </a:p>
          <a:p>
            <a:pPr eaLnBrk="0" hangingPunct="0">
              <a:lnSpc>
                <a:spcPct val="90000"/>
              </a:lnSpc>
              <a:spcBef>
                <a:spcPct val="50000"/>
              </a:spcBef>
            </a:pPr>
            <a:r>
              <a:rPr lang="en-US" sz="2200" b="0" dirty="0">
                <a:solidFill>
                  <a:schemeClr val="tx1"/>
                </a:solidFill>
              </a:rPr>
              <a:t>Serial port</a:t>
            </a:r>
          </a:p>
          <a:p>
            <a:pPr eaLnBrk="0" hangingPunct="0">
              <a:lnSpc>
                <a:spcPct val="90000"/>
              </a:lnSpc>
              <a:spcBef>
                <a:spcPct val="50000"/>
              </a:spcBef>
            </a:pPr>
            <a:r>
              <a:rPr lang="en-US" sz="2200" b="0" dirty="0">
                <a:solidFill>
                  <a:schemeClr val="tx1"/>
                </a:solidFill>
              </a:rPr>
              <a:t>Backup power supply connection</a:t>
            </a:r>
          </a:p>
          <a:p>
            <a:pPr eaLnBrk="0" hangingPunct="0">
              <a:lnSpc>
                <a:spcPct val="90000"/>
              </a:lnSpc>
              <a:spcBef>
                <a:spcPct val="50000"/>
              </a:spcBef>
            </a:pPr>
            <a:r>
              <a:rPr lang="en-US" sz="2200" b="0" dirty="0">
                <a:solidFill>
                  <a:schemeClr val="tx1"/>
                </a:solidFill>
              </a:rPr>
              <a:t>Ethernet port</a:t>
            </a:r>
          </a:p>
        </p:txBody>
      </p:sp>
      <p:sp>
        <p:nvSpPr>
          <p:cNvPr id="454660" name="Line 12"/>
          <p:cNvSpPr>
            <a:spLocks noChangeShapeType="1"/>
          </p:cNvSpPr>
          <p:nvPr/>
        </p:nvSpPr>
        <p:spPr bwMode="auto">
          <a:xfrm flipH="1" flipV="1">
            <a:off x="1327150" y="4700588"/>
            <a:ext cx="2476500" cy="330200"/>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61" name="Oval 13"/>
          <p:cNvSpPr>
            <a:spLocks noChangeArrowheads="1"/>
          </p:cNvSpPr>
          <p:nvPr/>
        </p:nvSpPr>
        <p:spPr bwMode="auto">
          <a:xfrm>
            <a:off x="930275" y="4216400"/>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454662" name="Line 15"/>
          <p:cNvSpPr>
            <a:spLocks noChangeShapeType="1"/>
          </p:cNvSpPr>
          <p:nvPr/>
        </p:nvSpPr>
        <p:spPr bwMode="auto">
          <a:xfrm flipH="1">
            <a:off x="3787775" y="5029200"/>
            <a:ext cx="254000" cy="0"/>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63" name="Line 16"/>
          <p:cNvSpPr>
            <a:spLocks noChangeShapeType="1"/>
          </p:cNvSpPr>
          <p:nvPr/>
        </p:nvSpPr>
        <p:spPr bwMode="auto">
          <a:xfrm flipH="1">
            <a:off x="3787775" y="4597400"/>
            <a:ext cx="265113" cy="0"/>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64" name="Oval 17"/>
          <p:cNvSpPr>
            <a:spLocks noChangeArrowheads="1"/>
          </p:cNvSpPr>
          <p:nvPr/>
        </p:nvSpPr>
        <p:spPr bwMode="auto">
          <a:xfrm>
            <a:off x="1222375" y="4597400"/>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454665" name="Line 19"/>
          <p:cNvSpPr>
            <a:spLocks noChangeShapeType="1"/>
          </p:cNvSpPr>
          <p:nvPr/>
        </p:nvSpPr>
        <p:spPr bwMode="auto">
          <a:xfrm flipH="1" flipV="1">
            <a:off x="1030288" y="4300538"/>
            <a:ext cx="2770187" cy="295275"/>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66" name="Oval 25"/>
          <p:cNvSpPr>
            <a:spLocks noChangeArrowheads="1"/>
          </p:cNvSpPr>
          <p:nvPr/>
        </p:nvSpPr>
        <p:spPr bwMode="auto">
          <a:xfrm>
            <a:off x="1479550" y="3200400"/>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454667" name="Rectangle 27"/>
          <p:cNvSpPr>
            <a:spLocks noGrp="1" noChangeArrowheads="1"/>
          </p:cNvSpPr>
          <p:nvPr>
            <p:ph type="title"/>
          </p:nvPr>
        </p:nvSpPr>
        <p:spPr/>
        <p:txBody>
          <a:bodyPr/>
          <a:lstStyle/>
          <a:p>
            <a:r>
              <a:rPr lang="en-US" dirty="0" smtClean="0"/>
              <a:t>RT Target—cFP Controller</a:t>
            </a:r>
          </a:p>
        </p:txBody>
      </p:sp>
      <p:sp>
        <p:nvSpPr>
          <p:cNvPr id="454668" name="Line 28"/>
          <p:cNvSpPr>
            <a:spLocks noChangeShapeType="1"/>
          </p:cNvSpPr>
          <p:nvPr/>
        </p:nvSpPr>
        <p:spPr bwMode="auto">
          <a:xfrm flipH="1" flipV="1">
            <a:off x="1582738" y="3281363"/>
            <a:ext cx="2205037" cy="801687"/>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69" name="Line 29"/>
          <p:cNvSpPr>
            <a:spLocks noChangeShapeType="1"/>
          </p:cNvSpPr>
          <p:nvPr/>
        </p:nvSpPr>
        <p:spPr bwMode="auto">
          <a:xfrm flipH="1">
            <a:off x="3797300" y="5486400"/>
            <a:ext cx="228600" cy="0"/>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70" name="Line 30"/>
          <p:cNvSpPr>
            <a:spLocks noChangeShapeType="1"/>
          </p:cNvSpPr>
          <p:nvPr/>
        </p:nvSpPr>
        <p:spPr bwMode="auto">
          <a:xfrm flipH="1" flipV="1">
            <a:off x="1049338" y="4945063"/>
            <a:ext cx="2751137" cy="534987"/>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454671" name="Oval 31"/>
          <p:cNvSpPr>
            <a:spLocks noChangeArrowheads="1"/>
          </p:cNvSpPr>
          <p:nvPr/>
        </p:nvSpPr>
        <p:spPr bwMode="auto">
          <a:xfrm>
            <a:off x="952500" y="4826000"/>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454672" name="Line 36"/>
          <p:cNvSpPr>
            <a:spLocks noChangeShapeType="1"/>
          </p:cNvSpPr>
          <p:nvPr/>
        </p:nvSpPr>
        <p:spPr bwMode="auto">
          <a:xfrm flipH="1">
            <a:off x="3787775" y="4076700"/>
            <a:ext cx="265113" cy="0"/>
          </a:xfrm>
          <a:prstGeom prst="line">
            <a:avLst/>
          </a:prstGeom>
          <a:noFill/>
          <a:ln w="25400">
            <a:solidFill>
              <a:srgbClr val="FC0128"/>
            </a:solidFill>
            <a:round/>
            <a:headEnd type="none" w="sm" len="sm"/>
            <a:tailEnd type="none" w="sm" len="sm"/>
          </a:ln>
        </p:spPr>
        <p:txBody>
          <a:bodyPr wrap="none" anchor="ctr"/>
          <a:lstStyle/>
          <a:p>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6705" name="Rectangle 27"/>
          <p:cNvSpPr>
            <a:spLocks noGrp="1" noChangeArrowheads="1"/>
          </p:cNvSpPr>
          <p:nvPr>
            <p:ph type="title"/>
          </p:nvPr>
        </p:nvSpPr>
        <p:spPr>
          <a:xfrm>
            <a:off x="414338" y="85725"/>
            <a:ext cx="8258175" cy="1843088"/>
          </a:xfrm>
        </p:spPr>
        <p:txBody>
          <a:bodyPr/>
          <a:lstStyle/>
          <a:p>
            <a:r>
              <a:rPr lang="en-US" dirty="0" smtClean="0"/>
              <a:t>Compact FieldPoint Network Module, continued &lt;hidden slide&gt;</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 Target—</a:t>
            </a:r>
            <a:r>
              <a:rPr lang="en-US" dirty="0" err="1" smtClean="0"/>
              <a:t>cRIO</a:t>
            </a:r>
            <a:r>
              <a:rPr lang="en-US" dirty="0" smtClean="0"/>
              <a:t> Controller</a:t>
            </a:r>
            <a:endParaRPr lang="en-US" dirty="0"/>
          </a:p>
        </p:txBody>
      </p:sp>
      <p:pic>
        <p:nvPicPr>
          <p:cNvPr id="4" name="Picture 31" descr="cRIO"/>
          <p:cNvPicPr>
            <a:picLocks noGrp="1" noChangeAspect="1" noChangeArrowheads="1"/>
          </p:cNvPicPr>
          <p:nvPr>
            <p:ph idx="1"/>
          </p:nvPr>
        </p:nvPicPr>
        <p:blipFill>
          <a:blip r:embed="rId3"/>
          <a:srcRect/>
          <a:stretch>
            <a:fillRect/>
          </a:stretch>
        </p:blipFill>
        <p:spPr bwMode="auto">
          <a:xfrm>
            <a:off x="4156277" y="2459295"/>
            <a:ext cx="4987723" cy="3627434"/>
          </a:xfrm>
          <a:prstGeom prst="rect">
            <a:avLst/>
          </a:prstGeom>
          <a:noFill/>
          <a:ln w="9525">
            <a:noFill/>
            <a:miter lim="800000"/>
            <a:headEnd/>
            <a:tailEnd/>
          </a:ln>
        </p:spPr>
      </p:pic>
      <p:sp>
        <p:nvSpPr>
          <p:cNvPr id="11" name="Rectangle 10"/>
          <p:cNvSpPr/>
          <p:nvPr/>
        </p:nvSpPr>
        <p:spPr>
          <a:xfrm>
            <a:off x="523188" y="1287843"/>
            <a:ext cx="5264870" cy="4044184"/>
          </a:xfrm>
          <a:prstGeom prst="rect">
            <a:avLst/>
          </a:prstGeom>
        </p:spPr>
        <p:txBody>
          <a:bodyPr wrap="square">
            <a:spAutoFit/>
          </a:bodyPr>
          <a:lstStyle/>
          <a:p>
            <a:pPr eaLnBrk="0" hangingPunct="0">
              <a:lnSpc>
                <a:spcPct val="90000"/>
              </a:lnSpc>
              <a:spcBef>
                <a:spcPct val="50000"/>
              </a:spcBef>
            </a:pPr>
            <a:r>
              <a:rPr lang="en-US" b="0" dirty="0" smtClean="0">
                <a:solidFill>
                  <a:schemeClr val="tx1"/>
                </a:solidFill>
              </a:rPr>
              <a:t>FPGA Backplane</a:t>
            </a:r>
          </a:p>
          <a:p>
            <a:pPr eaLnBrk="0" hangingPunct="0">
              <a:lnSpc>
                <a:spcPct val="90000"/>
              </a:lnSpc>
              <a:spcBef>
                <a:spcPct val="50000"/>
              </a:spcBef>
            </a:pPr>
            <a:r>
              <a:rPr lang="en-US" b="0" dirty="0" smtClean="0">
                <a:solidFill>
                  <a:schemeClr val="tx1"/>
                </a:solidFill>
              </a:rPr>
              <a:t>Onboard static memory</a:t>
            </a:r>
          </a:p>
          <a:p>
            <a:pPr eaLnBrk="0" hangingPunct="0">
              <a:lnSpc>
                <a:spcPct val="90000"/>
              </a:lnSpc>
              <a:spcBef>
                <a:spcPct val="50000"/>
              </a:spcBef>
            </a:pPr>
            <a:r>
              <a:rPr lang="en-US" b="0" dirty="0" smtClean="0">
                <a:solidFill>
                  <a:schemeClr val="tx1"/>
                </a:solidFill>
              </a:rPr>
              <a:t>Dedicated processor</a:t>
            </a:r>
          </a:p>
          <a:p>
            <a:pPr eaLnBrk="0" hangingPunct="0">
              <a:lnSpc>
                <a:spcPct val="90000"/>
              </a:lnSpc>
              <a:spcBef>
                <a:spcPct val="50000"/>
              </a:spcBef>
            </a:pPr>
            <a:r>
              <a:rPr lang="en-US" b="0" dirty="0" smtClean="0">
                <a:solidFill>
                  <a:schemeClr val="tx1"/>
                </a:solidFill>
              </a:rPr>
              <a:t>Hardware configurable using </a:t>
            </a:r>
            <a:r>
              <a:rPr lang="en-US" b="0" dirty="0" err="1" smtClean="0">
                <a:solidFill>
                  <a:schemeClr val="tx1"/>
                </a:solidFill>
              </a:rPr>
              <a:t>cDAQ</a:t>
            </a:r>
            <a:r>
              <a:rPr lang="en-US" b="0" dirty="0" smtClean="0">
                <a:solidFill>
                  <a:schemeClr val="tx1"/>
                </a:solidFill>
              </a:rPr>
              <a:t> modules</a:t>
            </a:r>
          </a:p>
          <a:p>
            <a:pPr eaLnBrk="0" hangingPunct="0">
              <a:lnSpc>
                <a:spcPct val="90000"/>
              </a:lnSpc>
              <a:spcBef>
                <a:spcPct val="50000"/>
              </a:spcBef>
            </a:pPr>
            <a:r>
              <a:rPr lang="en-US" b="0" dirty="0" smtClean="0">
                <a:solidFill>
                  <a:schemeClr val="tx1"/>
                </a:solidFill>
              </a:rPr>
              <a:t>User-defined DIP switch and LED</a:t>
            </a:r>
          </a:p>
          <a:p>
            <a:pPr eaLnBrk="0" hangingPunct="0">
              <a:lnSpc>
                <a:spcPct val="90000"/>
              </a:lnSpc>
              <a:spcBef>
                <a:spcPct val="50000"/>
              </a:spcBef>
            </a:pPr>
            <a:r>
              <a:rPr lang="en-US" b="0" dirty="0" smtClean="0">
                <a:solidFill>
                  <a:schemeClr val="tx1"/>
                </a:solidFill>
              </a:rPr>
              <a:t>Backup power supply connection</a:t>
            </a:r>
          </a:p>
          <a:p>
            <a:pPr eaLnBrk="0" hangingPunct="0">
              <a:lnSpc>
                <a:spcPct val="90000"/>
              </a:lnSpc>
              <a:spcBef>
                <a:spcPct val="50000"/>
              </a:spcBef>
            </a:pPr>
            <a:r>
              <a:rPr lang="en-US" b="0" dirty="0" smtClean="0">
                <a:solidFill>
                  <a:schemeClr val="tx1"/>
                </a:solidFill>
              </a:rPr>
              <a:t>Serial port</a:t>
            </a:r>
          </a:p>
          <a:p>
            <a:pPr eaLnBrk="0" hangingPunct="0">
              <a:lnSpc>
                <a:spcPct val="90000"/>
              </a:lnSpc>
              <a:spcBef>
                <a:spcPct val="50000"/>
              </a:spcBef>
            </a:pPr>
            <a:r>
              <a:rPr lang="en-US" b="0" dirty="0" smtClean="0">
                <a:solidFill>
                  <a:schemeClr val="tx1"/>
                </a:solidFill>
              </a:rPr>
              <a:t>Ethernet port</a:t>
            </a:r>
            <a:endParaRPr lang="en-US" b="0" dirty="0">
              <a:solidFill>
                <a:schemeClr val="tx1"/>
              </a:solidFill>
            </a:endParaRPr>
          </a:p>
        </p:txBody>
      </p:sp>
      <p:sp>
        <p:nvSpPr>
          <p:cNvPr id="12" name="Oval 25"/>
          <p:cNvSpPr>
            <a:spLocks noChangeArrowheads="1"/>
          </p:cNvSpPr>
          <p:nvPr/>
        </p:nvSpPr>
        <p:spPr bwMode="auto">
          <a:xfrm>
            <a:off x="6202379" y="3747155"/>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15" name="Oval 25"/>
          <p:cNvSpPr>
            <a:spLocks noChangeArrowheads="1"/>
          </p:cNvSpPr>
          <p:nvPr/>
        </p:nvSpPr>
        <p:spPr bwMode="auto">
          <a:xfrm>
            <a:off x="6522890" y="4029959"/>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16" name="Oval 25"/>
          <p:cNvSpPr>
            <a:spLocks noChangeArrowheads="1"/>
          </p:cNvSpPr>
          <p:nvPr/>
        </p:nvSpPr>
        <p:spPr bwMode="auto">
          <a:xfrm>
            <a:off x="6060976" y="4878371"/>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17" name="Oval 25"/>
          <p:cNvSpPr>
            <a:spLocks noChangeArrowheads="1"/>
          </p:cNvSpPr>
          <p:nvPr/>
        </p:nvSpPr>
        <p:spPr bwMode="auto">
          <a:xfrm>
            <a:off x="6051549" y="4246775"/>
            <a:ext cx="127000" cy="127000"/>
          </a:xfrm>
          <a:prstGeom prst="ellipse">
            <a:avLst/>
          </a:prstGeom>
          <a:noFill/>
          <a:ln w="25400">
            <a:solidFill>
              <a:srgbClr val="FC0128"/>
            </a:solidFill>
            <a:round/>
            <a:headEnd/>
            <a:tailEnd/>
          </a:ln>
        </p:spPr>
        <p:txBody>
          <a:bodyPr wrap="none" anchor="ctr"/>
          <a:lstStyle/>
          <a:p>
            <a:pPr algn="ctr" eaLnBrk="0" hangingPunct="0"/>
            <a:endParaRPr lang="en-US" dirty="0"/>
          </a:p>
        </p:txBody>
      </p:sp>
      <p:sp>
        <p:nvSpPr>
          <p:cNvPr id="20" name="Line 28"/>
          <p:cNvSpPr>
            <a:spLocks noChangeShapeType="1"/>
          </p:cNvSpPr>
          <p:nvPr/>
        </p:nvSpPr>
        <p:spPr bwMode="auto">
          <a:xfrm flipH="1" flipV="1">
            <a:off x="4411742" y="3516195"/>
            <a:ext cx="1800521" cy="282806"/>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21" name="Line 28"/>
          <p:cNvSpPr>
            <a:spLocks noChangeShapeType="1"/>
          </p:cNvSpPr>
          <p:nvPr/>
        </p:nvSpPr>
        <p:spPr bwMode="auto">
          <a:xfrm flipH="1" flipV="1">
            <a:off x="4364609" y="4026656"/>
            <a:ext cx="2187015" cy="45719"/>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22" name="Line 28"/>
          <p:cNvSpPr>
            <a:spLocks noChangeShapeType="1"/>
          </p:cNvSpPr>
          <p:nvPr/>
        </p:nvSpPr>
        <p:spPr bwMode="auto">
          <a:xfrm flipH="1">
            <a:off x="1970201" y="4308049"/>
            <a:ext cx="4072380" cy="254523"/>
          </a:xfrm>
          <a:prstGeom prst="line">
            <a:avLst/>
          </a:prstGeom>
          <a:noFill/>
          <a:ln w="25400">
            <a:solidFill>
              <a:srgbClr val="FC0128"/>
            </a:solidFill>
            <a:round/>
            <a:headEnd type="none" w="sm" len="sm"/>
            <a:tailEnd type="none" w="sm" len="sm"/>
          </a:ln>
        </p:spPr>
        <p:txBody>
          <a:bodyPr wrap="none" anchor="ctr"/>
          <a:lstStyle/>
          <a:p>
            <a:endParaRPr lang="en-US" dirty="0"/>
          </a:p>
        </p:txBody>
      </p:sp>
      <p:sp>
        <p:nvSpPr>
          <p:cNvPr id="24" name="Line 28"/>
          <p:cNvSpPr>
            <a:spLocks noChangeShapeType="1"/>
          </p:cNvSpPr>
          <p:nvPr/>
        </p:nvSpPr>
        <p:spPr bwMode="auto">
          <a:xfrm flipH="1">
            <a:off x="2158738" y="4930217"/>
            <a:ext cx="3893268" cy="141404"/>
          </a:xfrm>
          <a:prstGeom prst="line">
            <a:avLst/>
          </a:prstGeom>
          <a:noFill/>
          <a:ln w="25400">
            <a:solidFill>
              <a:srgbClr val="FC0128"/>
            </a:solidFill>
            <a:round/>
            <a:headEnd type="none" w="sm" len="sm"/>
            <a:tailEnd type="none" w="sm" len="sm"/>
          </a:ln>
        </p:spPr>
        <p:txBody>
          <a:bodyPr wrap="none" anchor="ct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r>
              <a:rPr lang="en-US" dirty="0" smtClean="0"/>
              <a:t>A. What is Real Time?</a:t>
            </a:r>
          </a:p>
        </p:txBody>
      </p:sp>
      <p:sp>
        <p:nvSpPr>
          <p:cNvPr id="26629" name="Rectangle 3"/>
          <p:cNvSpPr>
            <a:spLocks noGrp="1" noChangeArrowheads="1"/>
          </p:cNvSpPr>
          <p:nvPr>
            <p:ph idx="1"/>
          </p:nvPr>
        </p:nvSpPr>
        <p:spPr/>
        <p:txBody>
          <a:bodyPr/>
          <a:lstStyle/>
          <a:p>
            <a:pPr marL="0" indent="0" algn="ctr">
              <a:buFontTx/>
              <a:buNone/>
            </a:pPr>
            <a:endParaRPr lang="en-US" dirty="0" smtClean="0"/>
          </a:p>
        </p:txBody>
      </p:sp>
      <p:graphicFrame>
        <p:nvGraphicFramePr>
          <p:cNvPr id="5" name="Diagram 4"/>
          <p:cNvGraphicFramePr/>
          <p:nvPr/>
        </p:nvGraphicFramePr>
        <p:xfrm>
          <a:off x="528034" y="3747752"/>
          <a:ext cx="8100811" cy="1713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 Target—Desktop PC </a:t>
            </a:r>
            <a:endParaRPr lang="en-US" dirty="0"/>
          </a:p>
        </p:txBody>
      </p:sp>
      <p:pic>
        <p:nvPicPr>
          <p:cNvPr id="4" name="Picture 23" descr="GX270optiplex2"/>
          <p:cNvPicPr>
            <a:picLocks noGrp="1" noChangeAspect="1" noChangeArrowheads="1"/>
          </p:cNvPicPr>
          <p:nvPr>
            <p:ph idx="1"/>
          </p:nvPr>
        </p:nvPicPr>
        <p:blipFill>
          <a:blip r:embed="rId3"/>
          <a:srcRect/>
          <a:stretch>
            <a:fillRect/>
          </a:stretch>
        </p:blipFill>
        <p:spPr bwMode="auto">
          <a:xfrm>
            <a:off x="5542960" y="1351686"/>
            <a:ext cx="2639369" cy="4027317"/>
          </a:xfrm>
          <a:prstGeom prst="rect">
            <a:avLst/>
          </a:prstGeom>
          <a:noFill/>
          <a:ln w="9525">
            <a:noFill/>
            <a:miter lim="800000"/>
            <a:headEnd/>
            <a:tailEnd/>
          </a:ln>
        </p:spPr>
      </p:pic>
      <p:sp>
        <p:nvSpPr>
          <p:cNvPr id="5" name="Rectangle 4"/>
          <p:cNvSpPr/>
          <p:nvPr/>
        </p:nvSpPr>
        <p:spPr>
          <a:xfrm>
            <a:off x="523187" y="2041987"/>
            <a:ext cx="4925505" cy="2825389"/>
          </a:xfrm>
          <a:prstGeom prst="rect">
            <a:avLst/>
          </a:prstGeom>
        </p:spPr>
        <p:txBody>
          <a:bodyPr wrap="square">
            <a:spAutoFit/>
          </a:bodyPr>
          <a:lstStyle/>
          <a:p>
            <a:pPr eaLnBrk="0" hangingPunct="0">
              <a:lnSpc>
                <a:spcPct val="90000"/>
              </a:lnSpc>
              <a:spcBef>
                <a:spcPct val="50000"/>
              </a:spcBef>
            </a:pPr>
            <a:r>
              <a:rPr lang="en-US" b="0" dirty="0" smtClean="0">
                <a:solidFill>
                  <a:schemeClr val="tx1"/>
                </a:solidFill>
              </a:rPr>
              <a:t>Support powerful processors including Multi-Core</a:t>
            </a:r>
          </a:p>
          <a:p>
            <a:pPr eaLnBrk="0" hangingPunct="0">
              <a:lnSpc>
                <a:spcPct val="90000"/>
              </a:lnSpc>
              <a:spcBef>
                <a:spcPct val="50000"/>
              </a:spcBef>
            </a:pPr>
            <a:r>
              <a:rPr lang="en-US" b="0" dirty="0" smtClean="0">
                <a:solidFill>
                  <a:schemeClr val="tx1"/>
                </a:solidFill>
              </a:rPr>
              <a:t>Larger amount of addressable memory</a:t>
            </a:r>
          </a:p>
          <a:p>
            <a:pPr eaLnBrk="0" hangingPunct="0">
              <a:lnSpc>
                <a:spcPct val="90000"/>
              </a:lnSpc>
              <a:spcBef>
                <a:spcPct val="50000"/>
              </a:spcBef>
            </a:pPr>
            <a:r>
              <a:rPr lang="en-US" b="0" dirty="0" smtClean="0">
                <a:solidFill>
                  <a:schemeClr val="tx1"/>
                </a:solidFill>
              </a:rPr>
              <a:t>Hardware configurable using PCI devices</a:t>
            </a:r>
          </a:p>
          <a:p>
            <a:pPr eaLnBrk="0" hangingPunct="0">
              <a:lnSpc>
                <a:spcPct val="90000"/>
              </a:lnSpc>
              <a:spcBef>
                <a:spcPct val="50000"/>
              </a:spcBef>
            </a:pPr>
            <a:r>
              <a:rPr lang="en-US" b="0" dirty="0" smtClean="0">
                <a:solidFill>
                  <a:schemeClr val="tx1"/>
                </a:solidFill>
              </a:rPr>
              <a:t>Serial communication</a:t>
            </a:r>
          </a:p>
          <a:p>
            <a:pPr eaLnBrk="0" hangingPunct="0">
              <a:lnSpc>
                <a:spcPct val="90000"/>
              </a:lnSpc>
              <a:spcBef>
                <a:spcPct val="50000"/>
              </a:spcBef>
            </a:pPr>
            <a:r>
              <a:rPr lang="en-US" b="0" smtClean="0">
                <a:solidFill>
                  <a:schemeClr val="tx1"/>
                </a:solidFill>
              </a:rPr>
              <a:t>Ethernet communication</a:t>
            </a:r>
            <a:endParaRPr lang="en-US" b="0" dirty="0" smtClean="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3" name="Rectangle 2"/>
          <p:cNvSpPr>
            <a:spLocks noGrp="1" noChangeArrowheads="1"/>
          </p:cNvSpPr>
          <p:nvPr>
            <p:ph type="title"/>
          </p:nvPr>
        </p:nvSpPr>
        <p:spPr/>
        <p:txBody>
          <a:bodyPr/>
          <a:lstStyle/>
          <a:p>
            <a:r>
              <a:rPr lang="en-US" dirty="0" smtClean="0"/>
              <a:t>Target Platform Comparison</a:t>
            </a:r>
          </a:p>
        </p:txBody>
      </p:sp>
      <p:graphicFrame>
        <p:nvGraphicFramePr>
          <p:cNvPr id="433448" name="Group 296"/>
          <p:cNvGraphicFramePr>
            <a:graphicFrameLocks noGrp="1"/>
          </p:cNvGraphicFramePr>
          <p:nvPr/>
        </p:nvGraphicFramePr>
        <p:xfrm>
          <a:off x="996948" y="1214438"/>
          <a:ext cx="7271288" cy="4679953"/>
        </p:xfrm>
        <a:graphic>
          <a:graphicData uri="http://schemas.openxmlformats.org/drawingml/2006/table">
            <a:tbl>
              <a:tblPr/>
              <a:tblGrid>
                <a:gridCol w="2314394"/>
                <a:gridCol w="1317773"/>
                <a:gridCol w="1209153"/>
                <a:gridCol w="1279780"/>
                <a:gridCol w="1150188"/>
              </a:tblGrid>
              <a:tr h="14874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Narrow" pitchFamily="34" charset="0"/>
                      </a:endParaRPr>
                    </a:p>
                  </a:txBody>
                  <a:tcPr anchor="ctr" anchorCtr="1"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PXI</a:t>
                      </a:r>
                    </a:p>
                  </a:txBody>
                  <a:tcPr anchor="b"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cRIO</a:t>
                      </a:r>
                    </a:p>
                  </a:txBody>
                  <a:tcPr anchor="b"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cFP</a:t>
                      </a:r>
                    </a:p>
                  </a:txBody>
                  <a:tcPr anchor="b"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PC</a:t>
                      </a:r>
                    </a:p>
                  </a:txBody>
                  <a:tcPr anchor="b"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5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Loop Speed</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Better</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Good</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6673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I/O Count</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High</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High</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High</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Low</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38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Rugged</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Better</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5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Scalability</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Better</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Good</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Better</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5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Third-party RT HW</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Yes</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Yes</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No</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Yes</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25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Distributed</a:t>
                      </a:r>
                    </a:p>
                  </a:txBody>
                  <a:tcPr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Better</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Best</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0" i="0" u="none" strike="noStrike" cap="none" normalizeH="0" baseline="0" dirty="0" smtClean="0">
                          <a:ln>
                            <a:noFill/>
                          </a:ln>
                          <a:solidFill>
                            <a:schemeClr val="tx1"/>
                          </a:solidFill>
                          <a:effectLst/>
                          <a:latin typeface="Arial Narrow" pitchFamily="34" charset="0"/>
                        </a:rPr>
                        <a:t>Good</a:t>
                      </a:r>
                    </a:p>
                  </a:txBody>
                  <a:tcPr anchor="ctr" anchorCtr="1"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pic>
        <p:nvPicPr>
          <p:cNvPr id="458804" name="Picture 290"/>
          <p:cNvPicPr>
            <a:picLocks noChangeAspect="1" noChangeArrowheads="1"/>
          </p:cNvPicPr>
          <p:nvPr/>
        </p:nvPicPr>
        <p:blipFill>
          <a:blip r:embed="rId3"/>
          <a:srcRect l="29651" t="22995" r="22675" b="22287"/>
          <a:stretch>
            <a:fillRect/>
          </a:stretch>
        </p:blipFill>
        <p:spPr bwMode="auto">
          <a:xfrm>
            <a:off x="3424797" y="1291432"/>
            <a:ext cx="893763" cy="1012825"/>
          </a:xfrm>
          <a:prstGeom prst="rect">
            <a:avLst/>
          </a:prstGeom>
          <a:noFill/>
          <a:ln w="9525">
            <a:noFill/>
            <a:miter lim="800000"/>
            <a:headEnd type="none" w="sm" len="sm"/>
            <a:tailEnd type="none" w="sm" len="sm"/>
          </a:ln>
        </p:spPr>
      </p:pic>
      <p:pic>
        <p:nvPicPr>
          <p:cNvPr id="458805" name="Picture 291"/>
          <p:cNvPicPr>
            <a:picLocks noChangeAspect="1" noChangeArrowheads="1"/>
          </p:cNvPicPr>
          <p:nvPr/>
        </p:nvPicPr>
        <p:blipFill>
          <a:blip r:embed="rId4"/>
          <a:srcRect l="26784" t="16234" r="24922" b="17336"/>
          <a:stretch>
            <a:fillRect/>
          </a:stretch>
        </p:blipFill>
        <p:spPr bwMode="auto">
          <a:xfrm>
            <a:off x="6062080" y="1327944"/>
            <a:ext cx="693737" cy="939800"/>
          </a:xfrm>
          <a:prstGeom prst="rect">
            <a:avLst/>
          </a:prstGeom>
          <a:noFill/>
          <a:ln w="9525">
            <a:noFill/>
            <a:miter lim="800000"/>
            <a:headEnd type="none" w="sm" len="sm"/>
            <a:tailEnd type="none" w="sm" len="sm"/>
          </a:ln>
        </p:spPr>
      </p:pic>
      <p:pic>
        <p:nvPicPr>
          <p:cNvPr id="458807" name="Picture 298" descr="GX270optiplex"/>
          <p:cNvPicPr>
            <a:picLocks noChangeAspect="1" noChangeArrowheads="1"/>
          </p:cNvPicPr>
          <p:nvPr/>
        </p:nvPicPr>
        <p:blipFill>
          <a:blip r:embed="rId5"/>
          <a:srcRect l="28328" r="27068"/>
          <a:stretch>
            <a:fillRect/>
          </a:stretch>
        </p:blipFill>
        <p:spPr bwMode="auto">
          <a:xfrm>
            <a:off x="7270437" y="1295400"/>
            <a:ext cx="469900" cy="1004888"/>
          </a:xfrm>
          <a:prstGeom prst="rect">
            <a:avLst/>
          </a:prstGeom>
          <a:noFill/>
          <a:ln w="9525">
            <a:noFill/>
            <a:miter lim="800000"/>
            <a:headEnd/>
            <a:tailEnd/>
          </a:ln>
        </p:spPr>
      </p:pic>
      <p:pic>
        <p:nvPicPr>
          <p:cNvPr id="8" name="Picture 61" descr="cRIO"/>
          <p:cNvPicPr>
            <a:picLocks noChangeAspect="1" noChangeArrowheads="1"/>
          </p:cNvPicPr>
          <p:nvPr/>
        </p:nvPicPr>
        <p:blipFill>
          <a:blip r:embed="rId6"/>
          <a:srcRect/>
          <a:stretch>
            <a:fillRect/>
          </a:stretch>
        </p:blipFill>
        <p:spPr bwMode="auto">
          <a:xfrm>
            <a:off x="4643304" y="1432719"/>
            <a:ext cx="1004887" cy="730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1" name="Rectangle 4"/>
          <p:cNvSpPr>
            <a:spLocks noGrp="1" noChangeArrowheads="1"/>
          </p:cNvSpPr>
          <p:nvPr>
            <p:ph type="title"/>
          </p:nvPr>
        </p:nvSpPr>
        <p:spPr/>
        <p:txBody>
          <a:bodyPr/>
          <a:lstStyle/>
          <a:p>
            <a:r>
              <a:rPr lang="en-US" dirty="0" smtClean="0"/>
              <a:t>Summary – Matching Quiz</a:t>
            </a:r>
          </a:p>
        </p:txBody>
      </p:sp>
      <p:sp>
        <p:nvSpPr>
          <p:cNvPr id="460802" name="Rectangle 5"/>
          <p:cNvSpPr>
            <a:spLocks noGrp="1" noChangeArrowheads="1"/>
          </p:cNvSpPr>
          <p:nvPr>
            <p:ph sz="half" idx="1"/>
          </p:nvPr>
        </p:nvSpPr>
        <p:spPr>
          <a:xfrm>
            <a:off x="381000" y="1162050"/>
            <a:ext cx="2454275" cy="3771900"/>
          </a:xfrm>
        </p:spPr>
        <p:txBody>
          <a:bodyPr/>
          <a:lstStyle/>
          <a:p>
            <a:pPr marL="341313" indent="-341313">
              <a:spcBef>
                <a:spcPct val="80000"/>
              </a:spcBef>
              <a:buFontTx/>
              <a:buAutoNum type="arabicPeriod"/>
            </a:pPr>
            <a:r>
              <a:rPr lang="en-US" dirty="0" smtClean="0"/>
              <a:t>Jitter</a:t>
            </a:r>
          </a:p>
          <a:p>
            <a:pPr marL="341313" indent="-341313">
              <a:spcBef>
                <a:spcPct val="80000"/>
              </a:spcBef>
              <a:buFontTx/>
              <a:buAutoNum type="arabicPeriod"/>
            </a:pPr>
            <a:r>
              <a:rPr lang="en-US" dirty="0" smtClean="0"/>
              <a:t>Determinism</a:t>
            </a:r>
          </a:p>
          <a:p>
            <a:pPr marL="341313" indent="-341313">
              <a:spcBef>
                <a:spcPct val="80000"/>
              </a:spcBef>
              <a:buFontTx/>
              <a:buAutoNum type="arabicPeriod"/>
            </a:pPr>
            <a:r>
              <a:rPr lang="en-US" dirty="0" smtClean="0"/>
              <a:t>Embedded</a:t>
            </a:r>
          </a:p>
          <a:p>
            <a:pPr marL="341313" indent="-341313">
              <a:spcBef>
                <a:spcPct val="80000"/>
              </a:spcBef>
              <a:buFontTx/>
              <a:buAutoNum type="arabicPeriod"/>
            </a:pPr>
            <a:r>
              <a:rPr lang="en-US" dirty="0" smtClean="0"/>
              <a:t>Real time</a:t>
            </a:r>
          </a:p>
          <a:p>
            <a:pPr marL="341313" indent="-341313">
              <a:spcBef>
                <a:spcPct val="80000"/>
              </a:spcBef>
              <a:buFontTx/>
              <a:buAutoNum type="arabicPeriod"/>
            </a:pPr>
            <a:r>
              <a:rPr lang="en-US" dirty="0" smtClean="0"/>
              <a:t>Loop cycle time</a:t>
            </a:r>
          </a:p>
        </p:txBody>
      </p:sp>
      <p:sp>
        <p:nvSpPr>
          <p:cNvPr id="460803" name="Rectangle 6"/>
          <p:cNvSpPr>
            <a:spLocks noGrp="1" noChangeArrowheads="1"/>
          </p:cNvSpPr>
          <p:nvPr>
            <p:ph sz="half" idx="2"/>
          </p:nvPr>
        </p:nvSpPr>
        <p:spPr>
          <a:xfrm>
            <a:off x="3159125" y="1169988"/>
            <a:ext cx="5756275" cy="4872037"/>
          </a:xfrm>
        </p:spPr>
        <p:txBody>
          <a:bodyPr/>
          <a:lstStyle/>
          <a:p>
            <a:pPr marL="325438" indent="-325438">
              <a:spcBef>
                <a:spcPct val="30000"/>
              </a:spcBef>
              <a:buFontTx/>
              <a:buAutoNum type="alphaUcPeriod"/>
            </a:pPr>
            <a:r>
              <a:rPr lang="en-US" sz="2600" dirty="0" smtClean="0"/>
              <a:t>How reliably a system responds to events or performs operations within a given time limit</a:t>
            </a:r>
          </a:p>
          <a:p>
            <a:pPr marL="325438" indent="-325438">
              <a:spcBef>
                <a:spcPct val="30000"/>
              </a:spcBef>
              <a:buFontTx/>
              <a:buAutoNum type="alphaUcPeriod"/>
            </a:pPr>
            <a:r>
              <a:rPr lang="en-US" sz="2600" dirty="0" smtClean="0"/>
              <a:t>Time taken to execute one cycle of a loop</a:t>
            </a:r>
          </a:p>
          <a:p>
            <a:pPr marL="325438" indent="-325438">
              <a:spcBef>
                <a:spcPct val="30000"/>
              </a:spcBef>
              <a:buFontTx/>
              <a:buAutoNum type="alphaUcPeriod"/>
            </a:pPr>
            <a:r>
              <a:rPr lang="en-US" sz="2600" dirty="0" smtClean="0"/>
              <a:t>Variation of loop cycle time from the desired loop cycle time</a:t>
            </a:r>
          </a:p>
          <a:p>
            <a:pPr marL="325438" indent="-325438">
              <a:spcBef>
                <a:spcPct val="30000"/>
              </a:spcBef>
              <a:buFontTx/>
              <a:buAutoNum type="alphaUcPeriod"/>
            </a:pPr>
            <a:r>
              <a:rPr lang="en-US" sz="2600" dirty="0" smtClean="0">
                <a:solidFill>
                  <a:srgbClr val="000000"/>
                </a:solidFill>
              </a:rPr>
              <a:t>Computer system that is typically a component within a larger system</a:t>
            </a:r>
          </a:p>
          <a:p>
            <a:pPr marL="325438" indent="-325438">
              <a:spcBef>
                <a:spcPct val="30000"/>
              </a:spcBef>
              <a:buFontTx/>
              <a:buAutoNum type="alphaUcPeriod"/>
            </a:pPr>
            <a:r>
              <a:rPr lang="en-US" sz="2600" dirty="0" smtClean="0">
                <a:solidFill>
                  <a:srgbClr val="000000"/>
                </a:solidFill>
              </a:rPr>
              <a:t>The ability to reliably, and without fail, respond to an event or perform an operation within a guaranteed time period</a:t>
            </a:r>
            <a:endParaRPr lang="en-US" sz="26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dirty="0" smtClean="0"/>
              <a:t>Real-Time Terms</a:t>
            </a:r>
          </a:p>
        </p:txBody>
      </p:sp>
      <p:sp>
        <p:nvSpPr>
          <p:cNvPr id="28674" name="Rectangle 3"/>
          <p:cNvSpPr>
            <a:spLocks noGrp="1" noChangeArrowheads="1"/>
          </p:cNvSpPr>
          <p:nvPr>
            <p:ph idx="1"/>
          </p:nvPr>
        </p:nvSpPr>
        <p:spPr/>
        <p:txBody>
          <a:bodyPr/>
          <a:lstStyle/>
          <a:p>
            <a:pPr marL="0" indent="0">
              <a:buFontTx/>
              <a:buNone/>
            </a:pPr>
            <a:r>
              <a:rPr lang="en-US" dirty="0" smtClean="0"/>
              <a:t>Loop Cycle Time</a:t>
            </a:r>
          </a:p>
          <a:p>
            <a:pPr lvl="2">
              <a:buFontTx/>
              <a:buChar char="•"/>
            </a:pPr>
            <a:r>
              <a:rPr lang="en-US" dirty="0" smtClean="0"/>
              <a:t>Execution time of one cycle of a loop</a:t>
            </a:r>
          </a:p>
          <a:p>
            <a:pPr marL="0" indent="0">
              <a:buFontTx/>
              <a:buNone/>
            </a:pPr>
            <a:r>
              <a:rPr lang="en-US" dirty="0" smtClean="0"/>
              <a:t>Jitter</a:t>
            </a:r>
          </a:p>
          <a:p>
            <a:pPr lvl="2">
              <a:buFontTx/>
              <a:buChar char="•"/>
            </a:pPr>
            <a:r>
              <a:rPr lang="en-US" dirty="0" smtClean="0"/>
              <a:t>Variation from the desired loop cycle time</a:t>
            </a:r>
          </a:p>
          <a:p>
            <a:pPr marL="0" indent="0">
              <a:buFontTx/>
              <a:buNone/>
            </a:pPr>
            <a:r>
              <a:rPr lang="en-US" dirty="0" smtClean="0"/>
              <a:t>Determinism</a:t>
            </a:r>
          </a:p>
          <a:p>
            <a:pPr lvl="2">
              <a:buFontTx/>
              <a:buChar char="•"/>
            </a:pPr>
            <a:r>
              <a:rPr lang="en-US" dirty="0" smtClean="0"/>
              <a:t>Measure of jitter magnitude</a:t>
            </a:r>
          </a:p>
          <a:p>
            <a:pPr marL="0" indent="0">
              <a:buFontTx/>
              <a:buNone/>
            </a:pPr>
            <a:r>
              <a:rPr lang="en-US" dirty="0" smtClean="0"/>
              <a:t>Latency</a:t>
            </a:r>
          </a:p>
          <a:p>
            <a:pPr lvl="2">
              <a:buFontTx/>
              <a:buChar char="•"/>
            </a:pPr>
            <a:r>
              <a:rPr lang="en-US" dirty="0" smtClean="0"/>
              <a:t>Time required to respond to an event, or the time between input and output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dirty="0" smtClean="0"/>
              <a:t>Real-Time Terms (continued)</a:t>
            </a:r>
          </a:p>
        </p:txBody>
      </p:sp>
      <p:sp>
        <p:nvSpPr>
          <p:cNvPr id="30722" name="Rectangle 3"/>
          <p:cNvSpPr>
            <a:spLocks noGrp="1" noChangeArrowheads="1"/>
          </p:cNvSpPr>
          <p:nvPr>
            <p:ph idx="1"/>
          </p:nvPr>
        </p:nvSpPr>
        <p:spPr/>
        <p:txBody>
          <a:bodyPr/>
          <a:lstStyle/>
          <a:p>
            <a:pPr marL="0" indent="0">
              <a:buFontTx/>
              <a:buNone/>
            </a:pPr>
            <a:r>
              <a:rPr lang="en-US" dirty="0" smtClean="0"/>
              <a:t>Embedded</a:t>
            </a:r>
          </a:p>
          <a:p>
            <a:pPr lvl="2">
              <a:buFontTx/>
              <a:buChar char="•"/>
            </a:pPr>
            <a:r>
              <a:rPr lang="en-US" dirty="0" smtClean="0"/>
              <a:t>A computer system that is a component within a larger system. Embedded systems usually operate </a:t>
            </a:r>
            <a:r>
              <a:rPr lang="en-US" dirty="0" err="1" smtClean="0"/>
              <a:t>headlessly</a:t>
            </a:r>
            <a:r>
              <a:rPr lang="en-US" dirty="0" smtClean="0"/>
              <a:t>.</a:t>
            </a:r>
          </a:p>
          <a:p>
            <a:pPr lvl="1">
              <a:buNone/>
            </a:pPr>
            <a:r>
              <a:rPr lang="en-US" dirty="0" smtClean="0"/>
              <a:t>Time Critical Code</a:t>
            </a:r>
          </a:p>
          <a:p>
            <a:pPr lvl="2">
              <a:buFont typeface="Arial" pitchFamily="34" charset="0"/>
              <a:buChar char="•"/>
            </a:pPr>
            <a:r>
              <a:rPr lang="en-US" dirty="0" smtClean="0"/>
              <a:t> Code that needs to execute on a specific schedule to function as desired</a:t>
            </a:r>
          </a:p>
          <a:p>
            <a:pPr lvl="1">
              <a:buNone/>
            </a:pPr>
            <a:r>
              <a:rPr lang="en-US" dirty="0" smtClean="0"/>
              <a:t>Priority</a:t>
            </a:r>
          </a:p>
          <a:p>
            <a:pPr lvl="2">
              <a:buFont typeface="Arial" pitchFamily="34" charset="0"/>
              <a:buChar char="•"/>
            </a:pPr>
            <a:r>
              <a:rPr lang="en-US" dirty="0" smtClean="0"/>
              <a:t>A characteristic that defines when a VI or loop should execute relative to other VIs and loops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dirty="0" smtClean="0"/>
              <a:t>Maximum Jitter</a:t>
            </a:r>
          </a:p>
        </p:txBody>
      </p:sp>
      <p:sp>
        <p:nvSpPr>
          <p:cNvPr id="32770" name="Line 3"/>
          <p:cNvSpPr>
            <a:spLocks noChangeShapeType="1"/>
          </p:cNvSpPr>
          <p:nvPr/>
        </p:nvSpPr>
        <p:spPr bwMode="auto">
          <a:xfrm>
            <a:off x="6407150" y="1265238"/>
            <a:ext cx="0" cy="4595812"/>
          </a:xfrm>
          <a:prstGeom prst="line">
            <a:avLst/>
          </a:prstGeom>
          <a:noFill/>
          <a:ln w="63500">
            <a:solidFill>
              <a:srgbClr val="FF0000">
                <a:alpha val="47842"/>
              </a:srgbClr>
            </a:solidFill>
            <a:prstDash val="sysDot"/>
            <a:round/>
            <a:headEnd/>
            <a:tailEnd/>
          </a:ln>
        </p:spPr>
        <p:txBody>
          <a:bodyPr/>
          <a:lstStyle/>
          <a:p>
            <a:endParaRPr lang="en-US" dirty="0"/>
          </a:p>
        </p:txBody>
      </p:sp>
      <p:sp>
        <p:nvSpPr>
          <p:cNvPr id="32771" name="Line 4"/>
          <p:cNvSpPr>
            <a:spLocks noChangeShapeType="1"/>
          </p:cNvSpPr>
          <p:nvPr/>
        </p:nvSpPr>
        <p:spPr bwMode="auto">
          <a:xfrm>
            <a:off x="1387475" y="1698625"/>
            <a:ext cx="5057775" cy="0"/>
          </a:xfrm>
          <a:prstGeom prst="line">
            <a:avLst/>
          </a:prstGeom>
          <a:noFill/>
          <a:ln w="127000">
            <a:solidFill>
              <a:srgbClr val="FF0000"/>
            </a:solidFill>
            <a:round/>
            <a:headEnd/>
            <a:tailEnd type="triangle" w="med" len="lg"/>
          </a:ln>
        </p:spPr>
        <p:txBody>
          <a:bodyPr/>
          <a:lstStyle/>
          <a:p>
            <a:endParaRPr lang="en-US" dirty="0"/>
          </a:p>
        </p:txBody>
      </p:sp>
      <p:sp>
        <p:nvSpPr>
          <p:cNvPr id="32772" name="Line 5"/>
          <p:cNvSpPr>
            <a:spLocks noChangeShapeType="1"/>
          </p:cNvSpPr>
          <p:nvPr/>
        </p:nvSpPr>
        <p:spPr bwMode="auto">
          <a:xfrm>
            <a:off x="1416050" y="2366963"/>
            <a:ext cx="6364288" cy="0"/>
          </a:xfrm>
          <a:prstGeom prst="line">
            <a:avLst/>
          </a:prstGeom>
          <a:noFill/>
          <a:ln w="127000">
            <a:solidFill>
              <a:schemeClr val="tx1"/>
            </a:solidFill>
            <a:round/>
            <a:headEnd/>
            <a:tailEnd type="triangle" w="med" len="lg"/>
          </a:ln>
        </p:spPr>
        <p:txBody>
          <a:bodyPr/>
          <a:lstStyle/>
          <a:p>
            <a:endParaRPr lang="en-US" dirty="0"/>
          </a:p>
        </p:txBody>
      </p:sp>
      <p:sp>
        <p:nvSpPr>
          <p:cNvPr id="32773" name="Line 6"/>
          <p:cNvSpPr>
            <a:spLocks noChangeShapeType="1"/>
          </p:cNvSpPr>
          <p:nvPr/>
        </p:nvSpPr>
        <p:spPr bwMode="auto">
          <a:xfrm>
            <a:off x="1401763" y="3033713"/>
            <a:ext cx="5310187" cy="0"/>
          </a:xfrm>
          <a:prstGeom prst="line">
            <a:avLst/>
          </a:prstGeom>
          <a:noFill/>
          <a:ln w="127000">
            <a:solidFill>
              <a:schemeClr val="tx1"/>
            </a:solidFill>
            <a:round/>
            <a:headEnd/>
            <a:tailEnd type="triangle" w="med" len="lg"/>
          </a:ln>
        </p:spPr>
        <p:txBody>
          <a:bodyPr/>
          <a:lstStyle/>
          <a:p>
            <a:endParaRPr lang="en-US" dirty="0"/>
          </a:p>
        </p:txBody>
      </p:sp>
      <p:sp>
        <p:nvSpPr>
          <p:cNvPr id="32774" name="Line 7"/>
          <p:cNvSpPr>
            <a:spLocks noChangeShapeType="1"/>
          </p:cNvSpPr>
          <p:nvPr/>
        </p:nvSpPr>
        <p:spPr bwMode="auto">
          <a:xfrm>
            <a:off x="1387475" y="3702050"/>
            <a:ext cx="4522788" cy="0"/>
          </a:xfrm>
          <a:prstGeom prst="line">
            <a:avLst/>
          </a:prstGeom>
          <a:noFill/>
          <a:ln w="127000">
            <a:solidFill>
              <a:schemeClr val="tx1"/>
            </a:solidFill>
            <a:round/>
            <a:headEnd/>
            <a:tailEnd type="triangle" w="med" len="lg"/>
          </a:ln>
        </p:spPr>
        <p:txBody>
          <a:bodyPr/>
          <a:lstStyle/>
          <a:p>
            <a:endParaRPr lang="en-US" dirty="0"/>
          </a:p>
        </p:txBody>
      </p:sp>
      <p:sp>
        <p:nvSpPr>
          <p:cNvPr id="32775" name="Line 8"/>
          <p:cNvSpPr>
            <a:spLocks noChangeShapeType="1"/>
          </p:cNvSpPr>
          <p:nvPr/>
        </p:nvSpPr>
        <p:spPr bwMode="auto">
          <a:xfrm>
            <a:off x="1362075" y="4370388"/>
            <a:ext cx="5616575" cy="0"/>
          </a:xfrm>
          <a:prstGeom prst="line">
            <a:avLst/>
          </a:prstGeom>
          <a:noFill/>
          <a:ln w="127000">
            <a:solidFill>
              <a:schemeClr val="tx1"/>
            </a:solidFill>
            <a:round/>
            <a:headEnd/>
            <a:tailEnd type="triangle" w="med" len="lg"/>
          </a:ln>
        </p:spPr>
        <p:txBody>
          <a:bodyPr/>
          <a:lstStyle/>
          <a:p>
            <a:endParaRPr lang="en-US" dirty="0"/>
          </a:p>
        </p:txBody>
      </p:sp>
      <p:sp>
        <p:nvSpPr>
          <p:cNvPr id="32776" name="Line 9"/>
          <p:cNvSpPr>
            <a:spLocks noChangeShapeType="1"/>
          </p:cNvSpPr>
          <p:nvPr/>
        </p:nvSpPr>
        <p:spPr bwMode="auto">
          <a:xfrm>
            <a:off x="1401763" y="5038725"/>
            <a:ext cx="4775200" cy="0"/>
          </a:xfrm>
          <a:prstGeom prst="line">
            <a:avLst/>
          </a:prstGeom>
          <a:noFill/>
          <a:ln w="127000">
            <a:solidFill>
              <a:schemeClr val="tx1"/>
            </a:solidFill>
            <a:round/>
            <a:headEnd/>
            <a:tailEnd type="triangle" w="med" len="lg"/>
          </a:ln>
        </p:spPr>
        <p:txBody>
          <a:bodyPr/>
          <a:lstStyle/>
          <a:p>
            <a:endParaRPr lang="en-US" dirty="0"/>
          </a:p>
        </p:txBody>
      </p:sp>
      <p:sp>
        <p:nvSpPr>
          <p:cNvPr id="32777" name="Text Box 10"/>
          <p:cNvSpPr txBox="1">
            <a:spLocks noChangeArrowheads="1"/>
          </p:cNvSpPr>
          <p:nvPr/>
        </p:nvSpPr>
        <p:spPr bwMode="auto">
          <a:xfrm>
            <a:off x="2222500" y="1338263"/>
            <a:ext cx="2241550" cy="366712"/>
          </a:xfrm>
          <a:prstGeom prst="rect">
            <a:avLst/>
          </a:prstGeom>
          <a:noFill/>
          <a:ln w="9525">
            <a:noFill/>
            <a:miter lim="800000"/>
            <a:headEnd/>
            <a:tailEnd/>
          </a:ln>
        </p:spPr>
        <p:txBody>
          <a:bodyPr wrap="none">
            <a:spAutoFit/>
          </a:bodyPr>
          <a:lstStyle/>
          <a:p>
            <a:pPr eaLnBrk="0" hangingPunct="0"/>
            <a:r>
              <a:rPr lang="en-US" sz="1800" dirty="0">
                <a:solidFill>
                  <a:schemeClr val="tx1"/>
                </a:solidFill>
                <a:latin typeface="Arial" charset="0"/>
              </a:rPr>
              <a:t>Desired Loop Time</a:t>
            </a:r>
          </a:p>
        </p:txBody>
      </p:sp>
      <p:sp>
        <p:nvSpPr>
          <p:cNvPr id="32778" name="Text Box 12"/>
          <p:cNvSpPr txBox="1">
            <a:spLocks noChangeArrowheads="1"/>
          </p:cNvSpPr>
          <p:nvPr/>
        </p:nvSpPr>
        <p:spPr bwMode="auto">
          <a:xfrm rot="-5400000">
            <a:off x="-331788" y="3232151"/>
            <a:ext cx="2212975"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Loop Iteration</a:t>
            </a:r>
          </a:p>
        </p:txBody>
      </p:sp>
      <p:sp>
        <p:nvSpPr>
          <p:cNvPr id="32779" name="Text Box 13"/>
          <p:cNvSpPr txBox="1">
            <a:spLocks noChangeArrowheads="1"/>
          </p:cNvSpPr>
          <p:nvPr/>
        </p:nvSpPr>
        <p:spPr bwMode="auto">
          <a:xfrm>
            <a:off x="946150" y="2165350"/>
            <a:ext cx="352425"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1</a:t>
            </a:r>
          </a:p>
        </p:txBody>
      </p:sp>
      <p:sp>
        <p:nvSpPr>
          <p:cNvPr id="32780" name="Text Box 14"/>
          <p:cNvSpPr txBox="1">
            <a:spLocks noChangeArrowheads="1"/>
          </p:cNvSpPr>
          <p:nvPr/>
        </p:nvSpPr>
        <p:spPr bwMode="auto">
          <a:xfrm>
            <a:off x="946150" y="2833688"/>
            <a:ext cx="352425"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2</a:t>
            </a:r>
          </a:p>
        </p:txBody>
      </p:sp>
      <p:sp>
        <p:nvSpPr>
          <p:cNvPr id="32781" name="Text Box 15"/>
          <p:cNvSpPr txBox="1">
            <a:spLocks noChangeArrowheads="1"/>
          </p:cNvSpPr>
          <p:nvPr/>
        </p:nvSpPr>
        <p:spPr bwMode="auto">
          <a:xfrm>
            <a:off x="946150" y="3502025"/>
            <a:ext cx="352425"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3</a:t>
            </a:r>
          </a:p>
        </p:txBody>
      </p:sp>
      <p:sp>
        <p:nvSpPr>
          <p:cNvPr id="32782" name="Text Box 16"/>
          <p:cNvSpPr txBox="1">
            <a:spLocks noChangeArrowheads="1"/>
          </p:cNvSpPr>
          <p:nvPr/>
        </p:nvSpPr>
        <p:spPr bwMode="auto">
          <a:xfrm>
            <a:off x="946150" y="4170363"/>
            <a:ext cx="352425"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4</a:t>
            </a:r>
          </a:p>
        </p:txBody>
      </p:sp>
      <p:sp>
        <p:nvSpPr>
          <p:cNvPr id="32783" name="Text Box 17"/>
          <p:cNvSpPr txBox="1">
            <a:spLocks noChangeArrowheads="1"/>
          </p:cNvSpPr>
          <p:nvPr/>
        </p:nvSpPr>
        <p:spPr bwMode="auto">
          <a:xfrm>
            <a:off x="946150" y="4837113"/>
            <a:ext cx="352425"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5</a:t>
            </a:r>
          </a:p>
        </p:txBody>
      </p:sp>
      <p:sp>
        <p:nvSpPr>
          <p:cNvPr id="32784" name="AutoShape 19"/>
          <p:cNvSpPr>
            <a:spLocks/>
          </p:cNvSpPr>
          <p:nvPr/>
        </p:nvSpPr>
        <p:spPr bwMode="auto">
          <a:xfrm rot="5400000" flipV="1">
            <a:off x="6946107" y="1467643"/>
            <a:ext cx="266700" cy="1268413"/>
          </a:xfrm>
          <a:prstGeom prst="leftBrace">
            <a:avLst>
              <a:gd name="adj1" fmla="val 39633"/>
              <a:gd name="adj2" fmla="val 50000"/>
            </a:avLst>
          </a:prstGeom>
          <a:noFill/>
          <a:ln w="50800">
            <a:solidFill>
              <a:schemeClr val="tx1"/>
            </a:solidFill>
            <a:round/>
            <a:headEnd/>
            <a:tailEnd/>
          </a:ln>
        </p:spPr>
        <p:txBody>
          <a:bodyPr wrap="none" anchor="ctr"/>
          <a:lstStyle/>
          <a:p>
            <a:pPr algn="ctr" eaLnBrk="0" hangingPunct="0"/>
            <a:endParaRPr lang="en-US" dirty="0"/>
          </a:p>
        </p:txBody>
      </p:sp>
      <p:sp>
        <p:nvSpPr>
          <p:cNvPr id="32785" name="Text Box 20"/>
          <p:cNvSpPr txBox="1">
            <a:spLocks noChangeArrowheads="1"/>
          </p:cNvSpPr>
          <p:nvPr/>
        </p:nvSpPr>
        <p:spPr bwMode="auto">
          <a:xfrm>
            <a:off x="6453188" y="1330325"/>
            <a:ext cx="1330325" cy="641350"/>
          </a:xfrm>
          <a:prstGeom prst="rect">
            <a:avLst/>
          </a:prstGeom>
          <a:noFill/>
          <a:ln w="9525">
            <a:noFill/>
            <a:miter lim="800000"/>
            <a:headEnd/>
            <a:tailEnd/>
          </a:ln>
        </p:spPr>
        <p:txBody>
          <a:bodyPr>
            <a:spAutoFit/>
          </a:bodyPr>
          <a:lstStyle/>
          <a:p>
            <a:pPr algn="ctr" eaLnBrk="0" hangingPunct="0"/>
            <a:r>
              <a:rPr lang="en-US" sz="1800" dirty="0">
                <a:solidFill>
                  <a:schemeClr val="tx1"/>
                </a:solidFill>
                <a:latin typeface="Arial" charset="0"/>
              </a:rPr>
              <a:t>Maximum </a:t>
            </a:r>
          </a:p>
          <a:p>
            <a:pPr algn="ctr" eaLnBrk="0" hangingPunct="0"/>
            <a:r>
              <a:rPr lang="en-US" sz="1800" dirty="0">
                <a:solidFill>
                  <a:schemeClr val="tx1"/>
                </a:solidFill>
                <a:latin typeface="Arial" charset="0"/>
              </a:rPr>
              <a:t>Jitter</a:t>
            </a:r>
          </a:p>
        </p:txBody>
      </p:sp>
      <p:sp>
        <p:nvSpPr>
          <p:cNvPr id="32786" name="Text Box 22"/>
          <p:cNvSpPr txBox="1">
            <a:spLocks noChangeArrowheads="1"/>
          </p:cNvSpPr>
          <p:nvPr/>
        </p:nvSpPr>
        <p:spPr bwMode="auto">
          <a:xfrm>
            <a:off x="1616075" y="5295900"/>
            <a:ext cx="3246438" cy="457200"/>
          </a:xfrm>
          <a:prstGeom prst="rect">
            <a:avLst/>
          </a:prstGeom>
          <a:noFill/>
          <a:ln w="9525">
            <a:noFill/>
            <a:miter lim="800000"/>
            <a:headEnd/>
            <a:tailEnd/>
          </a:ln>
        </p:spPr>
        <p:txBody>
          <a:bodyPr wrap="none">
            <a:spAutoFit/>
          </a:bodyPr>
          <a:lstStyle/>
          <a:p>
            <a:pPr eaLnBrk="0" hangingPunct="0"/>
            <a:r>
              <a:rPr lang="en-US" dirty="0">
                <a:solidFill>
                  <a:schemeClr val="tx1"/>
                </a:solidFill>
                <a:latin typeface="Arial" charset="0"/>
              </a:rPr>
              <a:t>Loop Time (seconds)</a:t>
            </a:r>
          </a:p>
        </p:txBody>
      </p:sp>
      <p:sp>
        <p:nvSpPr>
          <p:cNvPr id="32787" name="Line 23"/>
          <p:cNvSpPr>
            <a:spLocks noChangeShapeType="1"/>
          </p:cNvSpPr>
          <p:nvPr/>
        </p:nvSpPr>
        <p:spPr bwMode="auto">
          <a:xfrm>
            <a:off x="7791450" y="1849438"/>
            <a:ext cx="0" cy="3508375"/>
          </a:xfrm>
          <a:prstGeom prst="line">
            <a:avLst/>
          </a:prstGeom>
          <a:noFill/>
          <a:ln w="63500">
            <a:solidFill>
              <a:srgbClr val="969696"/>
            </a:solidFill>
            <a:prstDash val="sysDot"/>
            <a:round/>
            <a:headEnd/>
            <a:tailEnd/>
          </a:ln>
        </p:spPr>
        <p:txBody>
          <a:bodyPr/>
          <a:lstStyle/>
          <a:p>
            <a:endParaRPr lang="en-US" dirty="0"/>
          </a:p>
        </p:txBody>
      </p:sp>
      <p:sp>
        <p:nvSpPr>
          <p:cNvPr id="32788" name="Line 24"/>
          <p:cNvSpPr>
            <a:spLocks noChangeShapeType="1"/>
          </p:cNvSpPr>
          <p:nvPr/>
        </p:nvSpPr>
        <p:spPr bwMode="auto">
          <a:xfrm>
            <a:off x="5021263" y="1855788"/>
            <a:ext cx="0" cy="3535362"/>
          </a:xfrm>
          <a:prstGeom prst="line">
            <a:avLst/>
          </a:prstGeom>
          <a:noFill/>
          <a:ln w="63500">
            <a:solidFill>
              <a:srgbClr val="969696"/>
            </a:solidFill>
            <a:prstDash val="sysDot"/>
            <a:round/>
            <a:headEnd/>
            <a:tailEnd/>
          </a:ln>
        </p:spPr>
        <p:txBody>
          <a:bodyPr/>
          <a:lstStyle/>
          <a:p>
            <a:endParaRPr lang="en-US" dirty="0"/>
          </a:p>
        </p:txBody>
      </p:sp>
      <p:sp>
        <p:nvSpPr>
          <p:cNvPr id="32789" name="Text Box 26"/>
          <p:cNvSpPr txBox="1">
            <a:spLocks noChangeArrowheads="1"/>
          </p:cNvSpPr>
          <p:nvPr/>
        </p:nvSpPr>
        <p:spPr bwMode="auto">
          <a:xfrm>
            <a:off x="5403850" y="598488"/>
            <a:ext cx="1952625" cy="366712"/>
          </a:xfrm>
          <a:prstGeom prst="rect">
            <a:avLst/>
          </a:prstGeom>
          <a:noFill/>
          <a:ln w="9525">
            <a:noFill/>
            <a:miter lim="800000"/>
            <a:headEnd/>
            <a:tailEnd/>
          </a:ln>
        </p:spPr>
        <p:txBody>
          <a:bodyPr>
            <a:spAutoFit/>
          </a:bodyPr>
          <a:lstStyle/>
          <a:p>
            <a:pPr algn="ctr" eaLnBrk="0" hangingPunct="0"/>
            <a:r>
              <a:rPr lang="en-US" sz="1800" dirty="0">
                <a:solidFill>
                  <a:schemeClr val="tx1"/>
                </a:solidFill>
                <a:latin typeface="Arial" charset="0"/>
              </a:rPr>
              <a:t>Jitter Range</a:t>
            </a:r>
          </a:p>
        </p:txBody>
      </p:sp>
      <p:sp>
        <p:nvSpPr>
          <p:cNvPr id="32790" name="AutoShape 27"/>
          <p:cNvSpPr>
            <a:spLocks/>
          </p:cNvSpPr>
          <p:nvPr/>
        </p:nvSpPr>
        <p:spPr bwMode="auto">
          <a:xfrm rot="5400000" flipV="1">
            <a:off x="6184107" y="-196056"/>
            <a:ext cx="400050" cy="2725737"/>
          </a:xfrm>
          <a:prstGeom prst="leftBrace">
            <a:avLst>
              <a:gd name="adj1" fmla="val 56779"/>
              <a:gd name="adj2" fmla="val 50000"/>
            </a:avLst>
          </a:prstGeom>
          <a:noFill/>
          <a:ln w="50800">
            <a:solidFill>
              <a:schemeClr val="tx1"/>
            </a:solidFill>
            <a:round/>
            <a:headEnd/>
            <a:tailEnd/>
          </a:ln>
        </p:spPr>
        <p:txBody>
          <a:bodyPr wrap="none" anchor="ctr"/>
          <a:lstStyle/>
          <a:p>
            <a:pPr algn="ctr" eaLnBrk="0" hangingPunct="0"/>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US" dirty="0" smtClean="0"/>
              <a:t>Operating Systems</a:t>
            </a:r>
          </a:p>
        </p:txBody>
      </p:sp>
      <p:sp>
        <p:nvSpPr>
          <p:cNvPr id="34818" name="Rectangle 3"/>
          <p:cNvSpPr>
            <a:spLocks noGrp="1" noChangeArrowheads="1"/>
          </p:cNvSpPr>
          <p:nvPr>
            <p:ph idx="1"/>
          </p:nvPr>
        </p:nvSpPr>
        <p:spPr/>
        <p:txBody>
          <a:bodyPr/>
          <a:lstStyle/>
          <a:p>
            <a:pPr marL="568325" lvl="1" indent="-342900"/>
            <a:r>
              <a:rPr lang="en-US" dirty="0" smtClean="0"/>
              <a:t>Processor time is shared between programs</a:t>
            </a:r>
          </a:p>
          <a:p>
            <a:pPr marL="568325" lvl="1" indent="-342900"/>
            <a:r>
              <a:rPr lang="en-US" dirty="0" smtClean="0"/>
              <a:t>Operating systems can preempt high priority VIs</a:t>
            </a:r>
          </a:p>
          <a:p>
            <a:pPr marL="979488" lvl="2" indent="-285750"/>
            <a:r>
              <a:rPr lang="en-US" sz="2200" dirty="0" smtClean="0"/>
              <a:t>Many programs run in the background—screen savers, disk utilities, virus software, and so on</a:t>
            </a:r>
          </a:p>
          <a:p>
            <a:pPr marL="979488" lvl="2" indent="-285750"/>
            <a:r>
              <a:rPr lang="en-US" sz="2200" dirty="0" smtClean="0"/>
              <a:t>It must service interrupts—keyboard, mouse, Ethernet, and so on</a:t>
            </a:r>
          </a:p>
          <a:p>
            <a:pPr marL="568325" lvl="1" indent="-342900"/>
            <a:r>
              <a:rPr lang="en-US" dirty="0" smtClean="0"/>
              <a:t>Cannot guarantee determinism—that is, it is a </a:t>
            </a:r>
            <a:br>
              <a:rPr lang="en-US" dirty="0" smtClean="0"/>
            </a:br>
            <a:r>
              <a:rPr lang="en-US" dirty="0" smtClean="0"/>
              <a:t>non-deterministic system</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lstStyle/>
          <a:p>
            <a:r>
              <a:rPr lang="en-US" dirty="0" smtClean="0"/>
              <a:t>Real-Time Operating Systems</a:t>
            </a:r>
          </a:p>
        </p:txBody>
      </p:sp>
      <p:sp>
        <p:nvSpPr>
          <p:cNvPr id="36866" name="Rectangle 5"/>
          <p:cNvSpPr>
            <a:spLocks noGrp="1" noChangeArrowheads="1"/>
          </p:cNvSpPr>
          <p:nvPr>
            <p:ph idx="1"/>
          </p:nvPr>
        </p:nvSpPr>
        <p:spPr/>
        <p:txBody>
          <a:bodyPr/>
          <a:lstStyle/>
          <a:p>
            <a:pPr lvl="1"/>
            <a:r>
              <a:rPr lang="en-US" dirty="0" smtClean="0"/>
              <a:t>Ensure that high-priority tasks execute first</a:t>
            </a:r>
          </a:p>
          <a:p>
            <a:pPr lvl="1"/>
            <a:r>
              <a:rPr lang="en-US" dirty="0" smtClean="0"/>
              <a:t>Do not require user input from peripherals </a:t>
            </a:r>
          </a:p>
          <a:p>
            <a:pPr lvl="1"/>
            <a:endParaRPr lang="en-US" dirty="0" smtClean="0"/>
          </a:p>
          <a:p>
            <a:pPr marL="0" indent="0">
              <a:buFontTx/>
              <a:buNone/>
            </a:pPr>
            <a:r>
              <a:rPr lang="en-US" dirty="0" smtClean="0"/>
              <a:t>LabVIEW Real-Time Module executes VIs on the following real-time operating systems:</a:t>
            </a:r>
          </a:p>
          <a:p>
            <a:pPr lvl="1"/>
            <a:r>
              <a:rPr lang="en-US" dirty="0" err="1" smtClean="0"/>
              <a:t>Ardence</a:t>
            </a:r>
            <a:r>
              <a:rPr lang="en-US" dirty="0" smtClean="0"/>
              <a:t> Phar Lap Embedded Tool Suite (ETS)</a:t>
            </a:r>
          </a:p>
          <a:p>
            <a:pPr lvl="1"/>
            <a:r>
              <a:rPr lang="en-US" dirty="0" smtClean="0"/>
              <a:t>Wind River </a:t>
            </a:r>
            <a:r>
              <a:rPr lang="en-US" dirty="0" err="1" smtClean="0"/>
              <a:t>VxWorks</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512956" y="1248937"/>
          <a:ext cx="7961971" cy="48507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914" name="Rectangle 2"/>
          <p:cNvSpPr>
            <a:spLocks noGrp="1" noChangeArrowheads="1"/>
          </p:cNvSpPr>
          <p:nvPr>
            <p:ph type="title"/>
          </p:nvPr>
        </p:nvSpPr>
        <p:spPr/>
        <p:txBody>
          <a:bodyPr/>
          <a:lstStyle/>
          <a:p>
            <a:r>
              <a:rPr lang="en-US" dirty="0" smtClean="0"/>
              <a:t>Selecting an Operating System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62" name="Rectangle 18"/>
          <p:cNvSpPr>
            <a:spLocks noChangeArrowheads="1"/>
          </p:cNvSpPr>
          <p:nvPr/>
        </p:nvSpPr>
        <p:spPr bwMode="auto">
          <a:xfrm>
            <a:off x="1635125" y="3808413"/>
            <a:ext cx="6783388" cy="1949450"/>
          </a:xfrm>
          <a:prstGeom prst="rect">
            <a:avLst/>
          </a:prstGeom>
          <a:gradFill>
            <a:gsLst>
              <a:gs pos="0">
                <a:schemeClr val="accent3"/>
              </a:gs>
              <a:gs pos="82000">
                <a:schemeClr val="bg1"/>
              </a:gs>
              <a:gs pos="100000">
                <a:schemeClr val="bg1"/>
              </a:gs>
            </a:gsLst>
            <a:lin ang="10800000" scaled="1"/>
          </a:gradFill>
          <a:ln w="9525">
            <a:noFill/>
            <a:miter lim="800000"/>
            <a:headEnd type="none" w="sm" len="sm"/>
            <a:tailEnd type="none" w="sm" len="sm"/>
          </a:ln>
          <a:effectLst/>
        </p:spPr>
        <p:txBody>
          <a:bodyPr wrap="none" anchor="ctr"/>
          <a:lstStyle/>
          <a:p>
            <a:pPr algn="ctr" eaLnBrk="0" hangingPunct="0">
              <a:defRPr/>
            </a:pPr>
            <a:endParaRPr lang="en-US" dirty="0"/>
          </a:p>
        </p:txBody>
      </p:sp>
      <p:sp>
        <p:nvSpPr>
          <p:cNvPr id="441359" name="Rectangle 15"/>
          <p:cNvSpPr>
            <a:spLocks noChangeArrowheads="1"/>
          </p:cNvSpPr>
          <p:nvPr/>
        </p:nvSpPr>
        <p:spPr bwMode="auto">
          <a:xfrm>
            <a:off x="1647825" y="3354388"/>
            <a:ext cx="6783388" cy="422275"/>
          </a:xfrm>
          <a:prstGeom prst="rect">
            <a:avLst/>
          </a:prstGeom>
          <a:gradFill>
            <a:gsLst>
              <a:gs pos="0">
                <a:schemeClr val="accent3"/>
              </a:gs>
              <a:gs pos="82000">
                <a:schemeClr val="bg1"/>
              </a:gs>
              <a:gs pos="100000">
                <a:schemeClr val="bg1"/>
              </a:gs>
            </a:gsLst>
            <a:lin ang="10800000" scaled="1"/>
          </a:gradFill>
          <a:ln w="9525">
            <a:noFill/>
            <a:miter lim="800000"/>
            <a:headEnd type="none" w="sm" len="sm"/>
            <a:tailEnd type="none" w="sm" len="sm"/>
          </a:ln>
          <a:effectLst/>
        </p:spPr>
        <p:txBody>
          <a:bodyPr wrap="none" anchor="ctr"/>
          <a:lstStyle/>
          <a:p>
            <a:pPr algn="ctr" eaLnBrk="0" hangingPunct="0">
              <a:defRPr/>
            </a:pPr>
            <a:endParaRPr lang="en-US" dirty="0"/>
          </a:p>
        </p:txBody>
      </p:sp>
      <p:sp>
        <p:nvSpPr>
          <p:cNvPr id="441357" name="Rectangle 13"/>
          <p:cNvSpPr>
            <a:spLocks noChangeArrowheads="1"/>
          </p:cNvSpPr>
          <p:nvPr/>
        </p:nvSpPr>
        <p:spPr bwMode="auto">
          <a:xfrm>
            <a:off x="1635125" y="1085850"/>
            <a:ext cx="6783388" cy="2239963"/>
          </a:xfrm>
          <a:prstGeom prst="rect">
            <a:avLst/>
          </a:prstGeom>
          <a:gradFill>
            <a:gsLst>
              <a:gs pos="0">
                <a:schemeClr val="accent3"/>
              </a:gs>
              <a:gs pos="82000">
                <a:schemeClr val="bg1"/>
              </a:gs>
              <a:gs pos="100000">
                <a:schemeClr val="bg1"/>
              </a:gs>
            </a:gsLst>
            <a:lin ang="10800000" scaled="1"/>
          </a:gradFill>
          <a:ln w="9525">
            <a:noFill/>
            <a:miter lim="800000"/>
            <a:headEnd type="none" w="sm" len="sm"/>
            <a:tailEnd type="none" w="sm" len="sm"/>
          </a:ln>
          <a:effectLst/>
        </p:spPr>
        <p:txBody>
          <a:bodyPr wrap="none" anchor="ctr"/>
          <a:lstStyle/>
          <a:p>
            <a:pPr algn="ctr" eaLnBrk="0" hangingPunct="0">
              <a:defRPr/>
            </a:pPr>
            <a:endParaRPr lang="en-US" dirty="0"/>
          </a:p>
        </p:txBody>
      </p:sp>
      <p:sp>
        <p:nvSpPr>
          <p:cNvPr id="40964" name="Rectangle 2"/>
          <p:cNvSpPr>
            <a:spLocks noGrp="1" noChangeArrowheads="1"/>
          </p:cNvSpPr>
          <p:nvPr>
            <p:ph type="title"/>
          </p:nvPr>
        </p:nvSpPr>
        <p:spPr/>
        <p:txBody>
          <a:bodyPr/>
          <a:lstStyle/>
          <a:p>
            <a:r>
              <a:rPr lang="en-US" dirty="0" smtClean="0"/>
              <a:t>Real-Time Development Tools</a:t>
            </a:r>
          </a:p>
        </p:txBody>
      </p:sp>
      <p:sp>
        <p:nvSpPr>
          <p:cNvPr id="40965" name="Rectangle 4"/>
          <p:cNvSpPr>
            <a:spLocks noChangeArrowheads="1"/>
          </p:cNvSpPr>
          <p:nvPr/>
        </p:nvSpPr>
        <p:spPr bwMode="auto">
          <a:xfrm>
            <a:off x="1728788" y="2901950"/>
            <a:ext cx="3570287" cy="830263"/>
          </a:xfrm>
          <a:prstGeom prst="rect">
            <a:avLst/>
          </a:prstGeom>
          <a:solidFill>
            <a:schemeClr val="tx2"/>
          </a:solidFill>
          <a:ln w="28575">
            <a:solidFill>
              <a:schemeClr val="tx1"/>
            </a:solidFill>
            <a:miter lim="800000"/>
            <a:headEnd type="none" w="sm" len="sm"/>
            <a:tailEnd type="none" w="sm" len="sm"/>
          </a:ln>
        </p:spPr>
        <p:txBody>
          <a:bodyPr wrap="none" anchor="ctr"/>
          <a:lstStyle/>
          <a:p>
            <a:pPr algn="ctr" eaLnBrk="0" hangingPunct="0"/>
            <a:r>
              <a:rPr lang="en-US" dirty="0"/>
              <a:t>System Analysis Tools</a:t>
            </a:r>
          </a:p>
        </p:txBody>
      </p:sp>
      <p:grpSp>
        <p:nvGrpSpPr>
          <p:cNvPr id="40966" name="Group 9"/>
          <p:cNvGrpSpPr>
            <a:grpSpLocks/>
          </p:cNvGrpSpPr>
          <p:nvPr/>
        </p:nvGrpSpPr>
        <p:grpSpPr bwMode="auto">
          <a:xfrm>
            <a:off x="1733550" y="1176338"/>
            <a:ext cx="3570288" cy="1611312"/>
            <a:chOff x="396" y="693"/>
            <a:chExt cx="2249" cy="1015"/>
          </a:xfrm>
        </p:grpSpPr>
        <p:sp>
          <p:nvSpPr>
            <p:cNvPr id="40981" name="Rectangle 6"/>
            <p:cNvSpPr>
              <a:spLocks noChangeArrowheads="1"/>
            </p:cNvSpPr>
            <p:nvPr/>
          </p:nvSpPr>
          <p:spPr bwMode="auto">
            <a:xfrm>
              <a:off x="396" y="1368"/>
              <a:ext cx="2249" cy="340"/>
            </a:xfrm>
            <a:prstGeom prst="rect">
              <a:avLst/>
            </a:prstGeom>
            <a:solidFill>
              <a:schemeClr val="bg2"/>
            </a:solidFill>
            <a:ln w="28575">
              <a:solidFill>
                <a:schemeClr val="tx1"/>
              </a:solidFill>
              <a:miter lim="800000"/>
              <a:headEnd type="none" w="sm" len="sm"/>
              <a:tailEnd type="none" w="sm" len="sm"/>
            </a:ln>
          </p:spPr>
          <p:txBody>
            <a:bodyPr wrap="none" anchor="ctr"/>
            <a:lstStyle/>
            <a:p>
              <a:pPr algn="ctr" eaLnBrk="0" hangingPunct="0"/>
              <a:r>
                <a:rPr lang="en-US" dirty="0"/>
                <a:t>Debugger</a:t>
              </a:r>
            </a:p>
          </p:txBody>
        </p:sp>
        <p:sp>
          <p:nvSpPr>
            <p:cNvPr id="40982" name="Rectangle 7"/>
            <p:cNvSpPr>
              <a:spLocks noChangeArrowheads="1"/>
            </p:cNvSpPr>
            <p:nvPr/>
          </p:nvSpPr>
          <p:spPr bwMode="auto">
            <a:xfrm>
              <a:off x="396" y="1029"/>
              <a:ext cx="2249" cy="340"/>
            </a:xfrm>
            <a:prstGeom prst="rect">
              <a:avLst/>
            </a:prstGeom>
            <a:solidFill>
              <a:schemeClr val="bg2"/>
            </a:solidFill>
            <a:ln w="28575">
              <a:solidFill>
                <a:schemeClr val="tx1"/>
              </a:solidFill>
              <a:miter lim="800000"/>
              <a:headEnd type="none" w="sm" len="sm"/>
              <a:tailEnd type="none" w="sm" len="sm"/>
            </a:ln>
          </p:spPr>
          <p:txBody>
            <a:bodyPr wrap="none" anchor="ctr"/>
            <a:lstStyle/>
            <a:p>
              <a:pPr algn="ctr" eaLnBrk="0" hangingPunct="0"/>
              <a:r>
                <a:rPr lang="en-US" dirty="0"/>
                <a:t>Linker</a:t>
              </a:r>
            </a:p>
          </p:txBody>
        </p:sp>
        <p:sp>
          <p:nvSpPr>
            <p:cNvPr id="40983" name="Rectangle 8"/>
            <p:cNvSpPr>
              <a:spLocks noChangeArrowheads="1"/>
            </p:cNvSpPr>
            <p:nvPr/>
          </p:nvSpPr>
          <p:spPr bwMode="auto">
            <a:xfrm>
              <a:off x="396" y="693"/>
              <a:ext cx="2249" cy="340"/>
            </a:xfrm>
            <a:prstGeom prst="rect">
              <a:avLst/>
            </a:prstGeom>
            <a:solidFill>
              <a:schemeClr val="bg2"/>
            </a:solidFill>
            <a:ln w="28575">
              <a:solidFill>
                <a:schemeClr val="tx1"/>
              </a:solidFill>
              <a:miter lim="800000"/>
              <a:headEnd type="none" w="sm" len="sm"/>
              <a:tailEnd type="none" w="sm" len="sm"/>
            </a:ln>
          </p:spPr>
          <p:txBody>
            <a:bodyPr wrap="none" anchor="ctr"/>
            <a:lstStyle/>
            <a:p>
              <a:pPr algn="ctr" eaLnBrk="0" hangingPunct="0"/>
              <a:r>
                <a:rPr lang="en-US" dirty="0"/>
                <a:t>Compiler</a:t>
              </a:r>
            </a:p>
          </p:txBody>
        </p:sp>
      </p:grpSp>
      <p:sp>
        <p:nvSpPr>
          <p:cNvPr id="40967" name="Rectangle 10"/>
          <p:cNvSpPr>
            <a:spLocks noChangeArrowheads="1"/>
          </p:cNvSpPr>
          <p:nvPr/>
        </p:nvSpPr>
        <p:spPr bwMode="auto">
          <a:xfrm>
            <a:off x="1733550" y="5119688"/>
            <a:ext cx="3570288" cy="539750"/>
          </a:xfrm>
          <a:prstGeom prst="rect">
            <a:avLst/>
          </a:prstGeom>
          <a:solidFill>
            <a:schemeClr val="hlink"/>
          </a:solidFill>
          <a:ln w="28575">
            <a:solidFill>
              <a:schemeClr val="tx1"/>
            </a:solidFill>
            <a:miter lim="800000"/>
            <a:headEnd type="none" w="sm" len="sm"/>
            <a:tailEnd type="none" w="sm" len="sm"/>
          </a:ln>
        </p:spPr>
        <p:txBody>
          <a:bodyPr wrap="none" anchor="ctr"/>
          <a:lstStyle/>
          <a:p>
            <a:pPr algn="ctr" eaLnBrk="0" hangingPunct="0"/>
            <a:r>
              <a:rPr lang="en-US" dirty="0"/>
              <a:t>I/O Device</a:t>
            </a:r>
          </a:p>
        </p:txBody>
      </p:sp>
      <p:sp>
        <p:nvSpPr>
          <p:cNvPr id="40968" name="Rectangle 11"/>
          <p:cNvSpPr>
            <a:spLocks noChangeArrowheads="1"/>
          </p:cNvSpPr>
          <p:nvPr/>
        </p:nvSpPr>
        <p:spPr bwMode="auto">
          <a:xfrm>
            <a:off x="1733550" y="4479925"/>
            <a:ext cx="3570288" cy="539750"/>
          </a:xfrm>
          <a:prstGeom prst="rect">
            <a:avLst/>
          </a:prstGeom>
          <a:solidFill>
            <a:schemeClr val="accent2"/>
          </a:solidFill>
          <a:ln w="28575">
            <a:solidFill>
              <a:schemeClr val="tx1"/>
            </a:solidFill>
            <a:miter lim="800000"/>
            <a:headEnd type="none" w="sm" len="sm"/>
            <a:tailEnd type="none" w="sm" len="sm"/>
          </a:ln>
        </p:spPr>
        <p:txBody>
          <a:bodyPr wrap="none" anchor="ctr"/>
          <a:lstStyle/>
          <a:p>
            <a:pPr algn="ctr" eaLnBrk="0" hangingPunct="0"/>
            <a:r>
              <a:rPr lang="en-US" dirty="0"/>
              <a:t>Microprocessor</a:t>
            </a:r>
          </a:p>
        </p:txBody>
      </p:sp>
      <p:sp>
        <p:nvSpPr>
          <p:cNvPr id="40969" name="Rectangle 12"/>
          <p:cNvSpPr>
            <a:spLocks noChangeArrowheads="1"/>
          </p:cNvSpPr>
          <p:nvPr/>
        </p:nvSpPr>
        <p:spPr bwMode="auto">
          <a:xfrm>
            <a:off x="1733550" y="3844925"/>
            <a:ext cx="3570288" cy="539750"/>
          </a:xfrm>
          <a:prstGeom prst="rect">
            <a:avLst/>
          </a:prstGeom>
          <a:solidFill>
            <a:schemeClr val="accent1"/>
          </a:solidFill>
          <a:ln w="28575">
            <a:solidFill>
              <a:schemeClr val="tx1"/>
            </a:solidFill>
            <a:miter lim="800000"/>
            <a:headEnd type="none" w="sm" len="sm"/>
            <a:tailEnd type="none" w="sm" len="sm"/>
          </a:ln>
        </p:spPr>
        <p:txBody>
          <a:bodyPr wrap="none" anchor="ctr"/>
          <a:lstStyle/>
          <a:p>
            <a:pPr algn="ctr" eaLnBrk="0" hangingPunct="0"/>
            <a:r>
              <a:rPr lang="en-US" dirty="0"/>
              <a:t>RTOS</a:t>
            </a:r>
          </a:p>
        </p:txBody>
      </p:sp>
      <p:sp>
        <p:nvSpPr>
          <p:cNvPr id="40970" name="Text Box 14"/>
          <p:cNvSpPr txBox="1">
            <a:spLocks noChangeArrowheads="1"/>
          </p:cNvSpPr>
          <p:nvPr/>
        </p:nvSpPr>
        <p:spPr bwMode="auto">
          <a:xfrm>
            <a:off x="5603875" y="2038350"/>
            <a:ext cx="2535238" cy="457200"/>
          </a:xfrm>
          <a:prstGeom prst="rect">
            <a:avLst/>
          </a:prstGeom>
          <a:noFill/>
          <a:ln w="9525">
            <a:noFill/>
            <a:miter lim="800000"/>
            <a:headEnd type="none" w="sm" len="sm"/>
            <a:tailEnd type="none" w="sm" len="sm"/>
          </a:ln>
        </p:spPr>
        <p:txBody>
          <a:bodyPr wrap="none">
            <a:spAutoFit/>
          </a:bodyPr>
          <a:lstStyle/>
          <a:p>
            <a:pPr algn="ctr" eaLnBrk="0" hangingPunct="0"/>
            <a:r>
              <a:rPr lang="en-US" dirty="0"/>
              <a:t>LabVIEW Real-Time</a:t>
            </a:r>
          </a:p>
        </p:txBody>
      </p:sp>
      <p:sp>
        <p:nvSpPr>
          <p:cNvPr id="40971" name="Text Box 16"/>
          <p:cNvSpPr txBox="1">
            <a:spLocks noChangeArrowheads="1"/>
          </p:cNvSpPr>
          <p:nvPr/>
        </p:nvSpPr>
        <p:spPr bwMode="auto">
          <a:xfrm>
            <a:off x="5514975" y="3321050"/>
            <a:ext cx="2714625" cy="457200"/>
          </a:xfrm>
          <a:prstGeom prst="rect">
            <a:avLst/>
          </a:prstGeom>
          <a:noFill/>
          <a:ln w="9525">
            <a:noFill/>
            <a:miter lim="800000"/>
            <a:headEnd type="none" w="sm" len="sm"/>
            <a:tailEnd type="none" w="sm" len="sm"/>
          </a:ln>
        </p:spPr>
        <p:txBody>
          <a:bodyPr wrap="none">
            <a:spAutoFit/>
          </a:bodyPr>
          <a:lstStyle/>
          <a:p>
            <a:pPr algn="ctr" eaLnBrk="0" hangingPunct="0"/>
            <a:r>
              <a:rPr lang="en-US" dirty="0"/>
              <a:t>Execution Trace Tool</a:t>
            </a:r>
          </a:p>
        </p:txBody>
      </p:sp>
      <p:sp>
        <p:nvSpPr>
          <p:cNvPr id="40972" name="Text Box 17"/>
          <p:cNvSpPr txBox="1">
            <a:spLocks noChangeArrowheads="1"/>
          </p:cNvSpPr>
          <p:nvPr/>
        </p:nvSpPr>
        <p:spPr bwMode="auto">
          <a:xfrm>
            <a:off x="5538788" y="4297363"/>
            <a:ext cx="2605087" cy="822325"/>
          </a:xfrm>
          <a:prstGeom prst="rect">
            <a:avLst/>
          </a:prstGeom>
          <a:noFill/>
          <a:ln w="9525">
            <a:noFill/>
            <a:miter lim="800000"/>
            <a:headEnd type="none" w="sm" len="sm"/>
            <a:tailEnd type="none" w="sm" len="sm"/>
          </a:ln>
        </p:spPr>
        <p:txBody>
          <a:bodyPr wrap="none">
            <a:spAutoFit/>
          </a:bodyPr>
          <a:lstStyle/>
          <a:p>
            <a:pPr algn="ctr" eaLnBrk="0" hangingPunct="0"/>
            <a:r>
              <a:rPr lang="en-US" dirty="0"/>
              <a:t>LabVIEW Real-Time </a:t>
            </a:r>
          </a:p>
          <a:p>
            <a:pPr algn="ctr" eaLnBrk="0" hangingPunct="0"/>
            <a:r>
              <a:rPr lang="en-US" dirty="0"/>
              <a:t>Target</a:t>
            </a:r>
          </a:p>
        </p:txBody>
      </p:sp>
      <p:sp>
        <p:nvSpPr>
          <p:cNvPr id="40973" name="Text Box 19"/>
          <p:cNvSpPr txBox="1">
            <a:spLocks noChangeArrowheads="1"/>
          </p:cNvSpPr>
          <p:nvPr/>
        </p:nvSpPr>
        <p:spPr bwMode="auto">
          <a:xfrm rot="-5400000">
            <a:off x="-11907" y="4866482"/>
            <a:ext cx="1325563" cy="457200"/>
          </a:xfrm>
          <a:prstGeom prst="rect">
            <a:avLst/>
          </a:prstGeom>
          <a:noFill/>
          <a:ln w="9525">
            <a:noFill/>
            <a:miter lim="800000"/>
            <a:headEnd type="none" w="sm" len="sm"/>
            <a:tailEnd type="none" w="sm" len="sm"/>
          </a:ln>
        </p:spPr>
        <p:txBody>
          <a:bodyPr wrap="none">
            <a:spAutoFit/>
          </a:bodyPr>
          <a:lstStyle/>
          <a:p>
            <a:pPr algn="ctr" eaLnBrk="0" hangingPunct="0"/>
            <a:r>
              <a:rPr lang="en-US" dirty="0">
                <a:solidFill>
                  <a:schemeClr val="tx1"/>
                </a:solidFill>
              </a:rPr>
              <a:t>Hardware</a:t>
            </a:r>
          </a:p>
        </p:txBody>
      </p:sp>
      <p:sp>
        <p:nvSpPr>
          <p:cNvPr id="40974" name="Text Box 20"/>
          <p:cNvSpPr txBox="1">
            <a:spLocks noChangeArrowheads="1"/>
          </p:cNvSpPr>
          <p:nvPr/>
        </p:nvSpPr>
        <p:spPr bwMode="auto">
          <a:xfrm rot="-5400000">
            <a:off x="-935037" y="2541588"/>
            <a:ext cx="3175000" cy="457200"/>
          </a:xfrm>
          <a:prstGeom prst="rect">
            <a:avLst/>
          </a:prstGeom>
          <a:noFill/>
          <a:ln w="9525">
            <a:noFill/>
            <a:miter lim="800000"/>
            <a:headEnd type="none" w="sm" len="sm"/>
            <a:tailEnd type="none" w="sm" len="sm"/>
          </a:ln>
        </p:spPr>
        <p:txBody>
          <a:bodyPr>
            <a:spAutoFit/>
          </a:bodyPr>
          <a:lstStyle/>
          <a:p>
            <a:pPr algn="ctr" eaLnBrk="0" hangingPunct="0"/>
            <a:r>
              <a:rPr lang="en-US" dirty="0">
                <a:solidFill>
                  <a:schemeClr val="tx1"/>
                </a:solidFill>
              </a:rPr>
              <a:t>Software</a:t>
            </a:r>
          </a:p>
        </p:txBody>
      </p:sp>
      <p:sp>
        <p:nvSpPr>
          <p:cNvPr id="40975" name="Line 21"/>
          <p:cNvSpPr>
            <a:spLocks noChangeShapeType="1"/>
          </p:cNvSpPr>
          <p:nvPr/>
        </p:nvSpPr>
        <p:spPr bwMode="auto">
          <a:xfrm>
            <a:off x="992188" y="1166813"/>
            <a:ext cx="0" cy="3206750"/>
          </a:xfrm>
          <a:prstGeom prst="line">
            <a:avLst/>
          </a:prstGeom>
          <a:noFill/>
          <a:ln w="28575">
            <a:solidFill>
              <a:schemeClr val="tx1"/>
            </a:solidFill>
            <a:round/>
            <a:headEnd type="none" w="sm" len="sm"/>
            <a:tailEnd type="none" w="sm" len="sm"/>
          </a:ln>
        </p:spPr>
        <p:txBody>
          <a:bodyPr wrap="none" anchor="ctr"/>
          <a:lstStyle/>
          <a:p>
            <a:endParaRPr lang="en-US" dirty="0"/>
          </a:p>
        </p:txBody>
      </p:sp>
      <p:sp>
        <p:nvSpPr>
          <p:cNvPr id="40976" name="Line 22"/>
          <p:cNvSpPr>
            <a:spLocks noChangeShapeType="1"/>
          </p:cNvSpPr>
          <p:nvPr/>
        </p:nvSpPr>
        <p:spPr bwMode="auto">
          <a:xfrm>
            <a:off x="992188" y="4492625"/>
            <a:ext cx="0" cy="1177925"/>
          </a:xfrm>
          <a:prstGeom prst="line">
            <a:avLst/>
          </a:prstGeom>
          <a:noFill/>
          <a:ln w="28575">
            <a:solidFill>
              <a:schemeClr val="tx1"/>
            </a:solidFill>
            <a:round/>
            <a:headEnd type="none" w="sm" len="sm"/>
            <a:tailEnd type="none" w="sm" len="sm"/>
          </a:ln>
        </p:spPr>
        <p:txBody>
          <a:bodyPr wrap="none" anchor="ctr"/>
          <a:lstStyle/>
          <a:p>
            <a:endParaRPr lang="en-US" dirty="0"/>
          </a:p>
        </p:txBody>
      </p:sp>
      <p:sp>
        <p:nvSpPr>
          <p:cNvPr id="40977" name="Line 23"/>
          <p:cNvSpPr>
            <a:spLocks noChangeShapeType="1"/>
          </p:cNvSpPr>
          <p:nvPr/>
        </p:nvSpPr>
        <p:spPr bwMode="auto">
          <a:xfrm>
            <a:off x="990600" y="5657850"/>
            <a:ext cx="603250" cy="0"/>
          </a:xfrm>
          <a:prstGeom prst="line">
            <a:avLst/>
          </a:prstGeom>
          <a:noFill/>
          <a:ln w="28575">
            <a:solidFill>
              <a:schemeClr val="tx1"/>
            </a:solidFill>
            <a:round/>
            <a:headEnd type="none" w="sm" len="sm"/>
            <a:tailEnd type="none" w="sm" len="sm"/>
          </a:ln>
        </p:spPr>
        <p:txBody>
          <a:bodyPr wrap="none" anchor="ctr"/>
          <a:lstStyle/>
          <a:p>
            <a:endParaRPr lang="en-US" dirty="0"/>
          </a:p>
        </p:txBody>
      </p:sp>
      <p:sp>
        <p:nvSpPr>
          <p:cNvPr id="40978" name="Line 24"/>
          <p:cNvSpPr>
            <a:spLocks noChangeShapeType="1"/>
          </p:cNvSpPr>
          <p:nvPr/>
        </p:nvSpPr>
        <p:spPr bwMode="auto">
          <a:xfrm>
            <a:off x="984250" y="4502150"/>
            <a:ext cx="603250" cy="0"/>
          </a:xfrm>
          <a:prstGeom prst="line">
            <a:avLst/>
          </a:prstGeom>
          <a:noFill/>
          <a:ln w="28575">
            <a:solidFill>
              <a:schemeClr val="tx1"/>
            </a:solidFill>
            <a:round/>
            <a:headEnd type="none" w="sm" len="sm"/>
            <a:tailEnd type="none" w="sm" len="sm"/>
          </a:ln>
        </p:spPr>
        <p:txBody>
          <a:bodyPr wrap="none" anchor="ctr"/>
          <a:lstStyle/>
          <a:p>
            <a:endParaRPr lang="en-US" dirty="0"/>
          </a:p>
        </p:txBody>
      </p:sp>
      <p:sp>
        <p:nvSpPr>
          <p:cNvPr id="40979" name="Line 25"/>
          <p:cNvSpPr>
            <a:spLocks noChangeShapeType="1"/>
          </p:cNvSpPr>
          <p:nvPr/>
        </p:nvSpPr>
        <p:spPr bwMode="auto">
          <a:xfrm>
            <a:off x="992188" y="4359275"/>
            <a:ext cx="603250" cy="0"/>
          </a:xfrm>
          <a:prstGeom prst="line">
            <a:avLst/>
          </a:prstGeom>
          <a:noFill/>
          <a:ln w="28575">
            <a:solidFill>
              <a:schemeClr val="tx1"/>
            </a:solidFill>
            <a:round/>
            <a:headEnd type="none" w="sm" len="sm"/>
            <a:tailEnd type="none" w="sm" len="sm"/>
          </a:ln>
        </p:spPr>
        <p:txBody>
          <a:bodyPr wrap="none" anchor="ctr"/>
          <a:lstStyle/>
          <a:p>
            <a:endParaRPr lang="en-US" dirty="0"/>
          </a:p>
        </p:txBody>
      </p:sp>
      <p:sp>
        <p:nvSpPr>
          <p:cNvPr id="40980" name="Line 26"/>
          <p:cNvSpPr>
            <a:spLocks noChangeShapeType="1"/>
          </p:cNvSpPr>
          <p:nvPr/>
        </p:nvSpPr>
        <p:spPr bwMode="auto">
          <a:xfrm>
            <a:off x="985838" y="1177925"/>
            <a:ext cx="603250" cy="0"/>
          </a:xfrm>
          <a:prstGeom prst="line">
            <a:avLst/>
          </a:prstGeom>
          <a:noFill/>
          <a:ln w="28575">
            <a:solidFill>
              <a:schemeClr val="tx1"/>
            </a:solidFill>
            <a:round/>
            <a:headEnd type="none" w="sm" len="sm"/>
            <a:tailEnd type="none" w="sm" len="sm"/>
          </a:ln>
        </p:spPr>
        <p:txBody>
          <a:bodyPr wrap="none" anchor="ctr"/>
          <a:lstStyle/>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Lesson 1&amp;#x0D;&amp;#x0A;Introduction to Real-Time&amp;quot;&quot;/&gt;&lt;property id=&quot;20307&quot; value=&quot;284&quot;/&gt;&lt;/object&gt;&lt;object type=&quot;3&quot; unique_id=&quot;10005&quot;&gt;&lt;property id=&quot;20148&quot; value=&quot;5&quot;/&gt;&lt;property id=&quot;20300&quot; value=&quot;Slide 2 - &amp;quot;What is Real Time?&amp;quot;&quot;/&gt;&lt;property id=&quot;20307&quot; value=&quot;259&quot;/&gt;&lt;/object&gt;&lt;object type=&quot;3&quot; unique_id=&quot;10006&quot;&gt;&lt;property id=&quot;20148&quot; value=&quot;5&quot;/&gt;&lt;property id=&quot;20300&quot; value=&quot;Slide 3 - &amp;quot;Real-Time Terms&amp;quot;&quot;/&gt;&lt;property id=&quot;20307&quot; value=&quot;267&quot;/&gt;&lt;/object&gt;&lt;object type=&quot;3&quot; unique_id=&quot;10007&quot;&gt;&lt;property id=&quot;20148&quot; value=&quot;5&quot;/&gt;&lt;property id=&quot;20300&quot; value=&quot;Slide 5 - &amp;quot;Maximum Jitter&amp;quot;&quot;/&gt;&lt;property id=&quot;20307&quot; value=&quot;268&quot;/&gt;&lt;/object&gt;&lt;object type=&quot;3&quot; unique_id=&quot;10008&quot;&gt;&lt;property id=&quot;20148&quot; value=&quot;5&quot;/&gt;&lt;property id=&quot;20300&quot; value=&quot;Slide 6 - &amp;quot;Operating Systems&amp;quot;&quot;/&gt;&lt;property id=&quot;20307&quot; value=&quot;285&quot;/&gt;&lt;/object&gt;&lt;object type=&quot;3&quot; unique_id=&quot;10009&quot;&gt;&lt;property id=&quot;20148&quot; value=&quot;5&quot;/&gt;&lt;property id=&quot;20300&quot; value=&quot;Slide 7 - &amp;quot;Real-Time Operating Systems&amp;quot;&quot;/&gt;&lt;property id=&quot;20307&quot; value=&quot;286&quot;/&gt;&lt;/object&gt;&lt;object type=&quot;3&quot; unique_id=&quot;10010&quot;&gt;&lt;property id=&quot;20148&quot; value=&quot;5&quot;/&gt;&lt;property id=&quot;20300&quot; value=&quot;Slide 8 - &amp;quot;Selecting an Operating System&amp;quot;&quot;/&gt;&lt;property id=&quot;20307&quot; value=&quot;269&quot;/&gt;&lt;/object&gt;&lt;object type=&quot;3&quot; unique_id=&quot;10011&quot;&gt;&lt;property id=&quot;20148&quot; value=&quot;5&quot;/&gt;&lt;property id=&quot;20300&quot; value=&quot;Slide 9 - &amp;quot;Real-Time Development Tools&amp;quot;&quot;/&gt;&lt;property id=&quot;20307&quot; value=&quot;300&quot;/&gt;&lt;/object&gt;&lt;object type=&quot;3&quot; unique_id=&quot;10012&quot;&gt;&lt;property id=&quot;20148&quot; value=&quot;5&quot;/&gt;&lt;property id=&quot;20300&quot; value=&quot;Slide 10 - &amp;quot;LabVIEW Real-Time System Using ETS&amp;quot;&quot;/&gt;&lt;property id=&quot;20307&quot; value=&quot;287&quot;/&gt;&lt;/object&gt;&lt;object type=&quot;3&quot; unique_id=&quot;10013&quot;&gt;&lt;property id=&quot;20148&quot; value=&quot;5&quot;/&gt;&lt;property id=&quot;20300&quot; value=&quot;Slide 11 - &amp;quot;Discussion Exercise 1-1: Project Specification Document&amp;quot;&quot;/&gt;&lt;property id=&quot;20307&quot; value=&quot;283&quot;/&gt;&lt;/object&gt;&lt;object type=&quot;3&quot; unique_id=&quot;10014&quot;&gt;&lt;property id=&quot;20148&quot; value=&quot;5&quot;/&gt;&lt;property id=&quot;20300&quot; value=&quot;Slide 12 - &amp;quot;RT Host&amp;quot;&quot;/&gt;&lt;property id=&quot;20307&quot; value=&quot;288&quot;/&gt;&lt;/object&gt;&lt;object type=&quot;3&quot; unique_id=&quot;10015&quot;&gt;&lt;property id=&quot;20148&quot; value=&quot;5&quot;/&gt;&lt;property id=&quot;20300&quot; value=&quot;Slide 13 - &amp;quot;Real-Time Targets&amp;quot;&quot;/&gt;&lt;property id=&quot;20307&quot; value=&quot;301&quot;/&gt;&lt;/object&gt;&lt;object type=&quot;3&quot; unique_id=&quot;10016&quot;&gt;&lt;property id=&quot;20148&quot; value=&quot;5&quot;/&gt;&lt;property id=&quot;20300&quot; value=&quot;Slide 14 - &amp;quot;Real-Time Hardware Configurations&amp;quot;&quot;/&gt;&lt;property id=&quot;20307&quot; value=&quot;303&quot;/&gt;&lt;/object&gt;&lt;object type=&quot;3&quot; unique_id=&quot;10017&quot;&gt;&lt;property id=&quot;20148&quot; value=&quot;5&quot;/&gt;&lt;property id=&quot;20300&quot; value=&quot;Slide 15 - &amp;quot;RT Target—Host-Target Configuration&amp;quot;&quot;/&gt;&lt;property id=&quot;20307&quot; value=&quot;290&quot;/&gt;&lt;/object&gt;&lt;object type=&quot;3&quot; unique_id=&quot;10018&quot;&gt;&lt;property id=&quot;20148&quot; value=&quot;5&quot;/&gt;&lt;property id=&quot;20300&quot; value=&quot;Slide 16 - &amp;quot;RT Target—PXI Embedded Controller&amp;quot;&quot;/&gt;&lt;property id=&quot;20307&quot; value=&quot;294&quot;/&gt;&lt;/object&gt;&lt;object type=&quot;3&quot; unique_id=&quot;10019&quot;&gt;&lt;property id=&quot;20148&quot; value=&quot;5&quot;/&gt;&lt;property id=&quot;20300&quot; value=&quot;Slide 17 - &amp;quot;RT Target—[c]FP Network Module&amp;quot;&quot;/&gt;&lt;property id=&quot;20307&quot; value=&quot;293&quot;/&gt;&lt;/object&gt;&lt;object type=&quot;3&quot; unique_id=&quot;10020&quot;&gt;&lt;property id=&quot;20148&quot; value=&quot;5&quot;/&gt;&lt;property id=&quot;20300&quot; value=&quot;Slide 18 - &amp;quot;Compact FieldPoint Network Module, continued &amp;lt;hidden slide&amp;gt;&amp;quot;&quot;/&gt;&lt;property id=&quot;20307&quot; value=&quot;295&quot;/&gt;&lt;/object&gt;&lt;object type=&quot;3&quot; unique_id=&quot;10021&quot;&gt;&lt;property id=&quot;20148&quot; value=&quot;5&quot;/&gt;&lt;property id=&quot;20300&quot; value=&quot;Slide 19 - &amp;quot;RT Target—Single-Box Configuration&amp;quot;&quot;/&gt;&lt;property id=&quot;20307&quot; value=&quot;299&quot;/&gt;&lt;/object&gt;&lt;object type=&quot;3&quot; unique_id=&quot;10022&quot;&gt;&lt;property id=&quot;20148&quot; value=&quot;5&quot;/&gt;&lt;property id=&quot;20300&quot; value=&quot;Slide 20 - &amp;quot;RT Target—Real-Time Subsystem (RTX only)&amp;quot;&quot;/&gt;&lt;property id=&quot;20307&quot; value=&quot;291&quot;/&gt;&lt;/object&gt;&lt;object type=&quot;3&quot; unique_id=&quot;10023&quot;&gt;&lt;property id=&quot;20148&quot; value=&quot;5&quot;/&gt;&lt;property id=&quot;20300&quot; value=&quot;Slide 21 - &amp;quot;Choosing the Right Target Platform&amp;quot;&quot;/&gt;&lt;property id=&quot;20307&quot; value=&quot;298&quot;/&gt;&lt;/object&gt;&lt;object type=&quot;3&quot; unique_id=&quot;10024&quot;&gt;&lt;property id=&quot;20148&quot; value=&quot;5&quot;/&gt;&lt;property id=&quot;20300&quot; value=&quot;Slide 22 - &amp;quot;Summary—Matching Quiz&amp;quot;&quot;/&gt;&lt;property id=&quot;20307&quot; value=&quot;266&quot;/&gt;&lt;/object&gt;&lt;object type=&quot;3&quot; unique_id=&quot;10406&quot;&gt;&lt;property id=&quot;20148&quot; value=&quot;5&quot;/&gt;&lt;property id=&quot;20300&quot; value=&quot;Slide 4 - &amp;quot;Real-Time Terms&amp;quot;&quot;/&gt;&lt;property id=&quot;20307&quot; value=&quot;304&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11921</TotalTime>
  <Pages>11</Pages>
  <Words>3209</Words>
  <Application>Microsoft PowerPoint 4.0</Application>
  <PresentationFormat>Letter Paper (8.5x11 in)</PresentationFormat>
  <Paragraphs>295</Paragraphs>
  <Slides>22</Slides>
  <Notes>22</Notes>
  <HiddenSlides>1</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22</vt:i4>
      </vt:variant>
    </vt:vector>
  </HeadingPairs>
  <TitlesOfParts>
    <vt:vector size="26" baseType="lpstr">
      <vt:lpstr>2007 Content Slides Template</vt:lpstr>
      <vt:lpstr>2007 Lesson Title</vt:lpstr>
      <vt:lpstr>2007 Exercise Slide</vt:lpstr>
      <vt:lpstr>Bitmap Image</vt:lpstr>
      <vt:lpstr>Lesson 1 Introduction to Real Time</vt:lpstr>
      <vt:lpstr>A. What is Real Time?</vt:lpstr>
      <vt:lpstr>Real-Time Terms</vt:lpstr>
      <vt:lpstr>Real-Time Terms (continued)</vt:lpstr>
      <vt:lpstr>Maximum Jitter</vt:lpstr>
      <vt:lpstr>Operating Systems</vt:lpstr>
      <vt:lpstr>Real-Time Operating Systems</vt:lpstr>
      <vt:lpstr>Selecting an Operating System</vt:lpstr>
      <vt:lpstr>Real-Time Development Tools</vt:lpstr>
      <vt:lpstr>LabVIEW Real-Time System Using ETS</vt:lpstr>
      <vt:lpstr>Discussion Exercise 1-1: Project Specification Document</vt:lpstr>
      <vt:lpstr>B. Real-Time System Components: Real-Time Host</vt:lpstr>
      <vt:lpstr>B: Real-Time System Components:  Real-Time Targets</vt:lpstr>
      <vt:lpstr>Real-Time Hardware Configuration</vt:lpstr>
      <vt:lpstr>RT Target – Host-Target Configuration</vt:lpstr>
      <vt:lpstr>RT Target – PXI Embedded Controller</vt:lpstr>
      <vt:lpstr>RT Target—cFP Controller</vt:lpstr>
      <vt:lpstr>Compact FieldPoint Network Module, continued &lt;hidden slide&gt;</vt:lpstr>
      <vt:lpstr>RT Target—cRIO Controller</vt:lpstr>
      <vt:lpstr>RT Target—Desktop PC </vt:lpstr>
      <vt:lpstr>Target Platform Comparison</vt:lpstr>
      <vt:lpstr>Summary – Matching 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LabVIEW Real Time</dc:title>
  <dc:subject>LabVIEW Basics Course - LV ver. 3.1 update</dc:subject>
  <dc:creator> Heather Smith</dc:creator>
  <cp:keywords>Labview slides basics education customer</cp:keywords>
  <dc:description/>
  <cp:lastModifiedBy>NI</cp:lastModifiedBy>
  <cp:revision>491</cp:revision>
  <cp:lastPrinted>2007-09-06T20:31:28Z</cp:lastPrinted>
  <dcterms:created xsi:type="dcterms:W3CDTF">2004-02-19T23:16:06Z</dcterms:created>
  <dcterms:modified xsi:type="dcterms:W3CDTF">2009-02-03T20:18:45Z</dcterms:modified>
</cp:coreProperties>
</file>