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Override PartName="/ppt/commentAuthors.xml" ContentType="application/vnd.openxmlformats-officedocument.presentationml.commentAuthors+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colors6.xml" ContentType="application/vnd.openxmlformats-officedocument.drawingml.diagramColor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quickStyle7.xml" ContentType="application/vnd.openxmlformats-officedocument.drawingml.diagramStyl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diagrams/layout6.xml" ContentType="application/vnd.openxmlformats-officedocument.drawingml.diagram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diagrams/data7.xml" ContentType="application/vnd.openxmlformats-officedocument.drawingml.diagramData+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diagrams/data5.xml" ContentType="application/vnd.openxmlformats-officedocument.drawingml.diagramData+xml"/>
  <Override PartName="/ppt/notesSlides/notesSlide11.xml" ContentType="application/vnd.openxmlformats-officedocument.presentationml.notesSlide+xml"/>
  <Override PartName="/ppt/diagrams/colors7.xml" ContentType="application/vnd.openxmlformats-officedocument.drawingml.diagramColors+xml"/>
  <Override PartName="/ppt/notesSlides/notesSlide2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wmf" ContentType="image/x-wmf"/>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notesSlides/notesSlide25.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6" r:id="rId1"/>
    <p:sldMasterId id="2147483761" r:id="rId2"/>
    <p:sldMasterId id="2147483764" r:id="rId3"/>
  </p:sldMasterIdLst>
  <p:notesMasterIdLst>
    <p:notesMasterId r:id="rId30"/>
  </p:notesMasterIdLst>
  <p:handoutMasterIdLst>
    <p:handoutMasterId r:id="rId31"/>
  </p:handoutMasterIdLst>
  <p:sldIdLst>
    <p:sldId id="698" r:id="rId4"/>
    <p:sldId id="701" r:id="rId5"/>
    <p:sldId id="702" r:id="rId6"/>
    <p:sldId id="714" r:id="rId7"/>
    <p:sldId id="609" r:id="rId8"/>
    <p:sldId id="700" r:id="rId9"/>
    <p:sldId id="724" r:id="rId10"/>
    <p:sldId id="610" r:id="rId11"/>
    <p:sldId id="696" r:id="rId12"/>
    <p:sldId id="697" r:id="rId13"/>
    <p:sldId id="721" r:id="rId14"/>
    <p:sldId id="621" r:id="rId15"/>
    <p:sldId id="722" r:id="rId16"/>
    <p:sldId id="685" r:id="rId17"/>
    <p:sldId id="686" r:id="rId18"/>
    <p:sldId id="723" r:id="rId19"/>
    <p:sldId id="715" r:id="rId20"/>
    <p:sldId id="716" r:id="rId21"/>
    <p:sldId id="717" r:id="rId22"/>
    <p:sldId id="718" r:id="rId23"/>
    <p:sldId id="719" r:id="rId24"/>
    <p:sldId id="725" r:id="rId25"/>
    <p:sldId id="728" r:id="rId26"/>
    <p:sldId id="720" r:id="rId27"/>
    <p:sldId id="726" r:id="rId28"/>
    <p:sldId id="727" r:id="rId29"/>
  </p:sldIdLst>
  <p:sldSz cx="9144000" cy="6858000" type="screen4x3"/>
  <p:notesSz cx="6997700" cy="9271000"/>
  <p:defaultTextStyle>
    <a:defPPr>
      <a:defRPr lang="en-US"/>
    </a:defPPr>
    <a:lvl1pPr algn="ctr" rtl="0" eaLnBrk="0" fontAlgn="base" hangingPunct="0">
      <a:spcBef>
        <a:spcPct val="0"/>
      </a:spcBef>
      <a:spcAft>
        <a:spcPct val="0"/>
      </a:spcAft>
      <a:defRPr sz="2400" b="1" kern="1200">
        <a:solidFill>
          <a:schemeClr val="bg1"/>
        </a:solidFill>
        <a:latin typeface="Arial Narrow" pitchFamily="34" charset="0"/>
        <a:ea typeface="+mn-ea"/>
        <a:cs typeface="+mn-cs"/>
      </a:defRPr>
    </a:lvl1pPr>
    <a:lvl2pPr marL="457200" algn="ctr" rtl="0" eaLnBrk="0" fontAlgn="base" hangingPunct="0">
      <a:spcBef>
        <a:spcPct val="0"/>
      </a:spcBef>
      <a:spcAft>
        <a:spcPct val="0"/>
      </a:spcAft>
      <a:defRPr sz="2400" b="1" kern="1200">
        <a:solidFill>
          <a:schemeClr val="bg1"/>
        </a:solidFill>
        <a:latin typeface="Arial Narrow" pitchFamily="34" charset="0"/>
        <a:ea typeface="+mn-ea"/>
        <a:cs typeface="+mn-cs"/>
      </a:defRPr>
    </a:lvl2pPr>
    <a:lvl3pPr marL="914400" algn="ctr" rtl="0" eaLnBrk="0" fontAlgn="base" hangingPunct="0">
      <a:spcBef>
        <a:spcPct val="0"/>
      </a:spcBef>
      <a:spcAft>
        <a:spcPct val="0"/>
      </a:spcAft>
      <a:defRPr sz="2400" b="1" kern="1200">
        <a:solidFill>
          <a:schemeClr val="bg1"/>
        </a:solidFill>
        <a:latin typeface="Arial Narrow" pitchFamily="34" charset="0"/>
        <a:ea typeface="+mn-ea"/>
        <a:cs typeface="+mn-cs"/>
      </a:defRPr>
    </a:lvl3pPr>
    <a:lvl4pPr marL="1371600" algn="ctr" rtl="0" eaLnBrk="0" fontAlgn="base" hangingPunct="0">
      <a:spcBef>
        <a:spcPct val="0"/>
      </a:spcBef>
      <a:spcAft>
        <a:spcPct val="0"/>
      </a:spcAft>
      <a:defRPr sz="2400" b="1" kern="1200">
        <a:solidFill>
          <a:schemeClr val="bg1"/>
        </a:solidFill>
        <a:latin typeface="Arial Narrow" pitchFamily="34" charset="0"/>
        <a:ea typeface="+mn-ea"/>
        <a:cs typeface="+mn-cs"/>
      </a:defRPr>
    </a:lvl4pPr>
    <a:lvl5pPr marL="1828800" algn="ctr" rtl="0" eaLnBrk="0" fontAlgn="base" hangingPunct="0">
      <a:spcBef>
        <a:spcPct val="0"/>
      </a:spcBef>
      <a:spcAft>
        <a:spcPct val="0"/>
      </a:spcAft>
      <a:defRPr sz="2400" b="1" kern="1200">
        <a:solidFill>
          <a:schemeClr val="bg1"/>
        </a:solidFill>
        <a:latin typeface="Arial Narrow" pitchFamily="34" charset="0"/>
        <a:ea typeface="+mn-ea"/>
        <a:cs typeface="+mn-cs"/>
      </a:defRPr>
    </a:lvl5pPr>
    <a:lvl6pPr marL="2286000" algn="l" defTabSz="914400" rtl="0" eaLnBrk="1" latinLnBrk="0" hangingPunct="1">
      <a:defRPr sz="2400" b="1" kern="1200">
        <a:solidFill>
          <a:schemeClr val="bg1"/>
        </a:solidFill>
        <a:latin typeface="Arial Narrow" pitchFamily="34" charset="0"/>
        <a:ea typeface="+mn-ea"/>
        <a:cs typeface="+mn-cs"/>
      </a:defRPr>
    </a:lvl6pPr>
    <a:lvl7pPr marL="2743200" algn="l" defTabSz="914400" rtl="0" eaLnBrk="1" latinLnBrk="0" hangingPunct="1">
      <a:defRPr sz="2400" b="1" kern="1200">
        <a:solidFill>
          <a:schemeClr val="bg1"/>
        </a:solidFill>
        <a:latin typeface="Arial Narrow" pitchFamily="34" charset="0"/>
        <a:ea typeface="+mn-ea"/>
        <a:cs typeface="+mn-cs"/>
      </a:defRPr>
    </a:lvl7pPr>
    <a:lvl8pPr marL="3200400" algn="l" defTabSz="914400" rtl="0" eaLnBrk="1" latinLnBrk="0" hangingPunct="1">
      <a:defRPr sz="2400" b="1" kern="1200">
        <a:solidFill>
          <a:schemeClr val="bg1"/>
        </a:solidFill>
        <a:latin typeface="Arial Narrow" pitchFamily="34" charset="0"/>
        <a:ea typeface="+mn-ea"/>
        <a:cs typeface="+mn-cs"/>
      </a:defRPr>
    </a:lvl8pPr>
    <a:lvl9pPr marL="3657600" algn="l" defTabSz="914400" rtl="0" eaLnBrk="1" latinLnBrk="0" hangingPunct="1">
      <a:defRPr sz="2400" b="1" kern="1200">
        <a:solidFill>
          <a:schemeClr val="bg1"/>
        </a:solidFill>
        <a:latin typeface="Arial Narrow"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ustomer Education" initials="CE"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39A05"/>
    <a:srgbClr val="7795EB"/>
    <a:srgbClr val="A0B5D4"/>
    <a:srgbClr val="7B98C3"/>
    <a:srgbClr val="000099"/>
    <a:srgbClr val="DDDDDD"/>
    <a:srgbClr val="CC0000"/>
    <a:srgbClr val="A4820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showOutlineIcons="0" vertBarState="maximized">
    <p:restoredLeft sz="16783" autoAdjust="0"/>
    <p:restoredTop sz="63683" autoAdjust="0"/>
  </p:normalViewPr>
  <p:slideViewPr>
    <p:cSldViewPr>
      <p:cViewPr>
        <p:scale>
          <a:sx n="100" d="100"/>
          <a:sy n="100" d="100"/>
        </p:scale>
        <p:origin x="-1140"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25" d="100"/>
          <a:sy n="125" d="100"/>
        </p:scale>
        <p:origin x="-2154" y="1170"/>
      </p:cViewPr>
      <p:guideLst>
        <p:guide orient="horz" pos="2920"/>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AC71893-579F-4905-9F6A-73A2D441FC6A}" type="doc">
      <dgm:prSet loTypeId="urn:microsoft.com/office/officeart/2005/8/layout/hProcess11" loCatId="process" qsTypeId="urn:microsoft.com/office/officeart/2005/8/quickstyle/simple1" qsCatId="simple" csTypeId="urn:microsoft.com/office/officeart/2005/8/colors/accent1_2" csCatId="accent1" phldr="1"/>
      <dgm:spPr/>
      <dgm:t>
        <a:bodyPr/>
        <a:lstStyle/>
        <a:p>
          <a:endParaRPr lang="en-US"/>
        </a:p>
      </dgm:t>
    </dgm:pt>
    <dgm:pt modelId="{5FB64A06-6347-4BF8-BE06-1F468D4229FA}">
      <dgm:prSet phldrT="[Text]"/>
      <dgm:spPr/>
      <dgm:t>
        <a:bodyPr/>
        <a:lstStyle/>
        <a:p>
          <a:r>
            <a:rPr lang="en-US" b="0" dirty="0" smtClean="0"/>
            <a:t>Evaluate System Requirements</a:t>
          </a:r>
          <a:endParaRPr lang="en-US" b="0" dirty="0"/>
        </a:p>
      </dgm:t>
    </dgm:pt>
    <dgm:pt modelId="{9EA377A8-3465-4347-842C-24DB43A2C0E4}" type="parTrans" cxnId="{0EB8DF46-7B94-42A7-AC9B-F365664F61FA}">
      <dgm:prSet/>
      <dgm:spPr/>
      <dgm:t>
        <a:bodyPr/>
        <a:lstStyle/>
        <a:p>
          <a:endParaRPr lang="en-US"/>
        </a:p>
      </dgm:t>
    </dgm:pt>
    <dgm:pt modelId="{523FE02F-8878-4F97-B466-34E83D4DEE7B}" type="sibTrans" cxnId="{0EB8DF46-7B94-42A7-AC9B-F365664F61FA}">
      <dgm:prSet/>
      <dgm:spPr/>
      <dgm:t>
        <a:bodyPr/>
        <a:lstStyle/>
        <a:p>
          <a:endParaRPr lang="en-US"/>
        </a:p>
      </dgm:t>
    </dgm:pt>
    <dgm:pt modelId="{474F652F-C34E-4D9F-A706-6AB6BA3E9D98}">
      <dgm:prSet phldrT="[Text]"/>
      <dgm:spPr/>
      <dgm:t>
        <a:bodyPr/>
        <a:lstStyle/>
        <a:p>
          <a:r>
            <a:rPr lang="en-US" b="0" dirty="0" smtClean="0"/>
            <a:t>Design the Software Architecture</a:t>
          </a:r>
          <a:endParaRPr lang="en-US" b="0" dirty="0"/>
        </a:p>
      </dgm:t>
    </dgm:pt>
    <dgm:pt modelId="{CC735A6C-837D-400B-9FC3-1A849BE85F24}" type="parTrans" cxnId="{729BED30-EA08-4968-9008-E00B5B418E1B}">
      <dgm:prSet/>
      <dgm:spPr/>
      <dgm:t>
        <a:bodyPr/>
        <a:lstStyle/>
        <a:p>
          <a:endParaRPr lang="en-US"/>
        </a:p>
      </dgm:t>
    </dgm:pt>
    <dgm:pt modelId="{BF5D6C7B-C9E0-440F-8843-07F57AA5B6AA}" type="sibTrans" cxnId="{729BED30-EA08-4968-9008-E00B5B418E1B}">
      <dgm:prSet/>
      <dgm:spPr/>
      <dgm:t>
        <a:bodyPr/>
        <a:lstStyle/>
        <a:p>
          <a:endParaRPr lang="en-US"/>
        </a:p>
      </dgm:t>
    </dgm:pt>
    <dgm:pt modelId="{9C5B7507-297C-460E-A2AC-41905C0E1804}">
      <dgm:prSet/>
      <dgm:spPr/>
      <dgm:t>
        <a:bodyPr/>
        <a:lstStyle/>
        <a:p>
          <a:r>
            <a:rPr lang="en-US" dirty="0" smtClean="0"/>
            <a:t>Configure Hardware in Project</a:t>
          </a:r>
        </a:p>
      </dgm:t>
    </dgm:pt>
    <dgm:pt modelId="{D7315C72-1EE8-4AAB-B64B-AAFF936265CF}" type="parTrans" cxnId="{EDC0BB66-B747-4114-9A9B-D96D3FBD4437}">
      <dgm:prSet/>
      <dgm:spPr/>
      <dgm:t>
        <a:bodyPr/>
        <a:lstStyle/>
        <a:p>
          <a:endParaRPr lang="en-US"/>
        </a:p>
      </dgm:t>
    </dgm:pt>
    <dgm:pt modelId="{61704296-1C3F-4D8F-B489-EEF57E2DBD3D}" type="sibTrans" cxnId="{EDC0BB66-B747-4114-9A9B-D96D3FBD4437}">
      <dgm:prSet/>
      <dgm:spPr/>
      <dgm:t>
        <a:bodyPr/>
        <a:lstStyle/>
        <a:p>
          <a:endParaRPr lang="en-US"/>
        </a:p>
      </dgm:t>
    </dgm:pt>
    <dgm:pt modelId="{B42D9F90-FFEB-4C8E-AA71-FB977892C0FC}">
      <dgm:prSet/>
      <dgm:spPr/>
      <dgm:t>
        <a:bodyPr/>
        <a:lstStyle/>
        <a:p>
          <a:r>
            <a:rPr lang="en-US" dirty="0" smtClean="0"/>
            <a:t>Create and Implement the FPGA VI</a:t>
          </a:r>
        </a:p>
      </dgm:t>
    </dgm:pt>
    <dgm:pt modelId="{8A29B188-A2CF-40D7-A216-5837EC3AEFA4}" type="parTrans" cxnId="{06D030D4-2B10-4E9E-A434-B07CAA1BC393}">
      <dgm:prSet/>
      <dgm:spPr/>
      <dgm:t>
        <a:bodyPr/>
        <a:lstStyle/>
        <a:p>
          <a:endParaRPr lang="en-US"/>
        </a:p>
      </dgm:t>
    </dgm:pt>
    <dgm:pt modelId="{6FEFF7A4-7827-45D6-A052-3FD4A9FD9FCF}" type="sibTrans" cxnId="{06D030D4-2B10-4E9E-A434-B07CAA1BC393}">
      <dgm:prSet/>
      <dgm:spPr/>
      <dgm:t>
        <a:bodyPr/>
        <a:lstStyle/>
        <a:p>
          <a:endParaRPr lang="en-US"/>
        </a:p>
      </dgm:t>
    </dgm:pt>
    <dgm:pt modelId="{B7E932A1-8377-4215-AEAE-E2914CE96F7B}">
      <dgm:prSet/>
      <dgm:spPr/>
      <dgm:t>
        <a:bodyPr/>
        <a:lstStyle/>
        <a:p>
          <a:r>
            <a:rPr lang="en-US" b="0" dirty="0" smtClean="0"/>
            <a:t>Emulate and </a:t>
          </a:r>
          <a:r>
            <a:rPr lang="en-US" dirty="0" smtClean="0"/>
            <a:t>Compile the FPGA VI</a:t>
          </a:r>
        </a:p>
      </dgm:t>
    </dgm:pt>
    <dgm:pt modelId="{D6F45B76-AE6F-4665-8FDE-09F26F15B3CC}" type="parTrans" cxnId="{0FCBFD39-B4CC-43B8-9C21-EBE78B2686D6}">
      <dgm:prSet/>
      <dgm:spPr/>
      <dgm:t>
        <a:bodyPr/>
        <a:lstStyle/>
        <a:p>
          <a:endParaRPr lang="en-US"/>
        </a:p>
      </dgm:t>
    </dgm:pt>
    <dgm:pt modelId="{67778ACA-9907-4833-853A-33F9E9B1C070}" type="sibTrans" cxnId="{0FCBFD39-B4CC-43B8-9C21-EBE78B2686D6}">
      <dgm:prSet/>
      <dgm:spPr/>
      <dgm:t>
        <a:bodyPr/>
        <a:lstStyle/>
        <a:p>
          <a:endParaRPr lang="en-US"/>
        </a:p>
      </dgm:t>
    </dgm:pt>
    <dgm:pt modelId="{79572193-ACCF-4D95-933E-A2AE3C45101A}">
      <dgm:prSet/>
      <dgm:spPr/>
      <dgm:t>
        <a:bodyPr/>
        <a:lstStyle/>
        <a:p>
          <a:r>
            <a:rPr lang="en-US" dirty="0" smtClean="0"/>
            <a:t>Build the Host Interface</a:t>
          </a:r>
        </a:p>
      </dgm:t>
    </dgm:pt>
    <dgm:pt modelId="{AB1F2FA9-85C5-42F5-BD05-E6E35D5BBE26}" type="parTrans" cxnId="{A012D8E8-2456-41AB-BA89-D88391505D21}">
      <dgm:prSet/>
      <dgm:spPr/>
      <dgm:t>
        <a:bodyPr/>
        <a:lstStyle/>
        <a:p>
          <a:endParaRPr lang="en-US"/>
        </a:p>
      </dgm:t>
    </dgm:pt>
    <dgm:pt modelId="{A4FA8F86-5DDD-4368-B806-67D9DEE08C4C}" type="sibTrans" cxnId="{A012D8E8-2456-41AB-BA89-D88391505D21}">
      <dgm:prSet/>
      <dgm:spPr/>
      <dgm:t>
        <a:bodyPr/>
        <a:lstStyle/>
        <a:p>
          <a:endParaRPr lang="en-US"/>
        </a:p>
      </dgm:t>
    </dgm:pt>
    <dgm:pt modelId="{AEA3E84B-3B83-45CF-92CD-CA9072EB2B0F}" type="pres">
      <dgm:prSet presAssocID="{3AC71893-579F-4905-9F6A-73A2D441FC6A}" presName="Name0" presStyleCnt="0">
        <dgm:presLayoutVars>
          <dgm:dir/>
          <dgm:resizeHandles val="exact"/>
        </dgm:presLayoutVars>
      </dgm:prSet>
      <dgm:spPr/>
      <dgm:t>
        <a:bodyPr/>
        <a:lstStyle/>
        <a:p>
          <a:endParaRPr lang="en-US"/>
        </a:p>
      </dgm:t>
    </dgm:pt>
    <dgm:pt modelId="{C299458E-BE16-461C-B7FC-F931E2CDAD1D}" type="pres">
      <dgm:prSet presAssocID="{3AC71893-579F-4905-9F6A-73A2D441FC6A}" presName="arrow" presStyleLbl="bgShp" presStyleIdx="0" presStyleCnt="1"/>
      <dgm:spPr/>
    </dgm:pt>
    <dgm:pt modelId="{CAC1FF96-2930-42A3-9D54-53301D0C7FCA}" type="pres">
      <dgm:prSet presAssocID="{3AC71893-579F-4905-9F6A-73A2D441FC6A}" presName="points" presStyleCnt="0"/>
      <dgm:spPr/>
    </dgm:pt>
    <dgm:pt modelId="{2D0500CD-37F3-48C0-9E8F-2BDDE99877F0}" type="pres">
      <dgm:prSet presAssocID="{5FB64A06-6347-4BF8-BE06-1F468D4229FA}" presName="compositeA" presStyleCnt="0"/>
      <dgm:spPr/>
    </dgm:pt>
    <dgm:pt modelId="{1BCC7F00-E0F5-40EB-A6C4-40E12949B9E3}" type="pres">
      <dgm:prSet presAssocID="{5FB64A06-6347-4BF8-BE06-1F468D4229FA}" presName="textA" presStyleLbl="revTx" presStyleIdx="0" presStyleCnt="6">
        <dgm:presLayoutVars>
          <dgm:bulletEnabled val="1"/>
        </dgm:presLayoutVars>
      </dgm:prSet>
      <dgm:spPr/>
      <dgm:t>
        <a:bodyPr/>
        <a:lstStyle/>
        <a:p>
          <a:endParaRPr lang="en-US"/>
        </a:p>
      </dgm:t>
    </dgm:pt>
    <dgm:pt modelId="{2BC3F882-69C8-41E4-A592-A8993FC919DA}" type="pres">
      <dgm:prSet presAssocID="{5FB64A06-6347-4BF8-BE06-1F468D4229FA}" presName="circleA" presStyleLbl="node1" presStyleIdx="0" presStyleCnt="6"/>
      <dgm:spPr/>
    </dgm:pt>
    <dgm:pt modelId="{C1789FD9-BF8F-4596-86A8-44A29A67689F}" type="pres">
      <dgm:prSet presAssocID="{5FB64A06-6347-4BF8-BE06-1F468D4229FA}" presName="spaceA" presStyleCnt="0"/>
      <dgm:spPr/>
    </dgm:pt>
    <dgm:pt modelId="{95BA9270-5A2C-4BF3-8D59-8F5CB0DEA7FE}" type="pres">
      <dgm:prSet presAssocID="{523FE02F-8878-4F97-B466-34E83D4DEE7B}" presName="space" presStyleCnt="0"/>
      <dgm:spPr/>
    </dgm:pt>
    <dgm:pt modelId="{1BCCD457-17C8-4DAD-8FB0-FE9AD4F1961E}" type="pres">
      <dgm:prSet presAssocID="{474F652F-C34E-4D9F-A706-6AB6BA3E9D98}" presName="compositeB" presStyleCnt="0"/>
      <dgm:spPr/>
    </dgm:pt>
    <dgm:pt modelId="{33C018CA-136B-41FC-8216-53D1129C5E0A}" type="pres">
      <dgm:prSet presAssocID="{474F652F-C34E-4D9F-A706-6AB6BA3E9D98}" presName="textB" presStyleLbl="revTx" presStyleIdx="1" presStyleCnt="6">
        <dgm:presLayoutVars>
          <dgm:bulletEnabled val="1"/>
        </dgm:presLayoutVars>
      </dgm:prSet>
      <dgm:spPr/>
      <dgm:t>
        <a:bodyPr/>
        <a:lstStyle/>
        <a:p>
          <a:endParaRPr lang="en-US"/>
        </a:p>
      </dgm:t>
    </dgm:pt>
    <dgm:pt modelId="{7B46ADD9-ADD4-4ACF-9B44-1A1753569C38}" type="pres">
      <dgm:prSet presAssocID="{474F652F-C34E-4D9F-A706-6AB6BA3E9D98}" presName="circleB" presStyleLbl="node1" presStyleIdx="1" presStyleCnt="6"/>
      <dgm:spPr/>
    </dgm:pt>
    <dgm:pt modelId="{43F597E2-7200-4DFC-A309-F4FE89BACA6C}" type="pres">
      <dgm:prSet presAssocID="{474F652F-C34E-4D9F-A706-6AB6BA3E9D98}" presName="spaceB" presStyleCnt="0"/>
      <dgm:spPr/>
    </dgm:pt>
    <dgm:pt modelId="{781382C8-C2D8-41C1-948F-2FACDFF67A71}" type="pres">
      <dgm:prSet presAssocID="{BF5D6C7B-C9E0-440F-8843-07F57AA5B6AA}" presName="space" presStyleCnt="0"/>
      <dgm:spPr/>
    </dgm:pt>
    <dgm:pt modelId="{167DBADE-9304-4492-BBD7-4C73DDEDB73C}" type="pres">
      <dgm:prSet presAssocID="{9C5B7507-297C-460E-A2AC-41905C0E1804}" presName="compositeA" presStyleCnt="0"/>
      <dgm:spPr/>
    </dgm:pt>
    <dgm:pt modelId="{06E872C1-7F01-4227-995E-5C1D25DF3574}" type="pres">
      <dgm:prSet presAssocID="{9C5B7507-297C-460E-A2AC-41905C0E1804}" presName="textA" presStyleLbl="revTx" presStyleIdx="2" presStyleCnt="6">
        <dgm:presLayoutVars>
          <dgm:bulletEnabled val="1"/>
        </dgm:presLayoutVars>
      </dgm:prSet>
      <dgm:spPr/>
      <dgm:t>
        <a:bodyPr/>
        <a:lstStyle/>
        <a:p>
          <a:endParaRPr lang="en-US"/>
        </a:p>
      </dgm:t>
    </dgm:pt>
    <dgm:pt modelId="{819DD080-4A16-45A9-9107-D1F2E3F0694F}" type="pres">
      <dgm:prSet presAssocID="{9C5B7507-297C-460E-A2AC-41905C0E1804}" presName="circleA" presStyleLbl="node1" presStyleIdx="2" presStyleCnt="6"/>
      <dgm:spPr/>
    </dgm:pt>
    <dgm:pt modelId="{F500E436-9A75-4EC7-A107-07E596E75CAA}" type="pres">
      <dgm:prSet presAssocID="{9C5B7507-297C-460E-A2AC-41905C0E1804}" presName="spaceA" presStyleCnt="0"/>
      <dgm:spPr/>
    </dgm:pt>
    <dgm:pt modelId="{53FB2094-BE91-4055-872C-67F773E1826F}" type="pres">
      <dgm:prSet presAssocID="{61704296-1C3F-4D8F-B489-EEF57E2DBD3D}" presName="space" presStyleCnt="0"/>
      <dgm:spPr/>
    </dgm:pt>
    <dgm:pt modelId="{165CB833-2859-44A0-93EE-17A686BF9B36}" type="pres">
      <dgm:prSet presAssocID="{B42D9F90-FFEB-4C8E-AA71-FB977892C0FC}" presName="compositeB" presStyleCnt="0"/>
      <dgm:spPr/>
    </dgm:pt>
    <dgm:pt modelId="{DCBF4DFC-40AC-49CE-837C-AECB178215BA}" type="pres">
      <dgm:prSet presAssocID="{B42D9F90-FFEB-4C8E-AA71-FB977892C0FC}" presName="textB" presStyleLbl="revTx" presStyleIdx="3" presStyleCnt="6">
        <dgm:presLayoutVars>
          <dgm:bulletEnabled val="1"/>
        </dgm:presLayoutVars>
      </dgm:prSet>
      <dgm:spPr/>
      <dgm:t>
        <a:bodyPr/>
        <a:lstStyle/>
        <a:p>
          <a:endParaRPr lang="en-US"/>
        </a:p>
      </dgm:t>
    </dgm:pt>
    <dgm:pt modelId="{85D00768-8353-4405-8259-D252F9E62DF3}" type="pres">
      <dgm:prSet presAssocID="{B42D9F90-FFEB-4C8E-AA71-FB977892C0FC}" presName="circleB" presStyleLbl="node1" presStyleIdx="3" presStyleCnt="6"/>
      <dgm:spPr/>
    </dgm:pt>
    <dgm:pt modelId="{8C8A69ED-F66C-4556-B5B4-D10064D805D6}" type="pres">
      <dgm:prSet presAssocID="{B42D9F90-FFEB-4C8E-AA71-FB977892C0FC}" presName="spaceB" presStyleCnt="0"/>
      <dgm:spPr/>
    </dgm:pt>
    <dgm:pt modelId="{474147EB-D62E-46B2-8895-F71249546EBD}" type="pres">
      <dgm:prSet presAssocID="{6FEFF7A4-7827-45D6-A052-3FD4A9FD9FCF}" presName="space" presStyleCnt="0"/>
      <dgm:spPr/>
    </dgm:pt>
    <dgm:pt modelId="{0F24A6BE-E39A-42D4-9CB0-32603E3E647A}" type="pres">
      <dgm:prSet presAssocID="{B7E932A1-8377-4215-AEAE-E2914CE96F7B}" presName="compositeA" presStyleCnt="0"/>
      <dgm:spPr/>
    </dgm:pt>
    <dgm:pt modelId="{7385025C-EB3E-47D4-8547-4163EA8F6B73}" type="pres">
      <dgm:prSet presAssocID="{B7E932A1-8377-4215-AEAE-E2914CE96F7B}" presName="textA" presStyleLbl="revTx" presStyleIdx="4" presStyleCnt="6">
        <dgm:presLayoutVars>
          <dgm:bulletEnabled val="1"/>
        </dgm:presLayoutVars>
      </dgm:prSet>
      <dgm:spPr/>
      <dgm:t>
        <a:bodyPr/>
        <a:lstStyle/>
        <a:p>
          <a:endParaRPr lang="en-US"/>
        </a:p>
      </dgm:t>
    </dgm:pt>
    <dgm:pt modelId="{AAF8AA79-5754-45B8-B47F-696EC26A528F}" type="pres">
      <dgm:prSet presAssocID="{B7E932A1-8377-4215-AEAE-E2914CE96F7B}" presName="circleA" presStyleLbl="node1" presStyleIdx="4" presStyleCnt="6"/>
      <dgm:spPr/>
    </dgm:pt>
    <dgm:pt modelId="{7E967EA9-908E-43E2-976B-CDEA547FB19B}" type="pres">
      <dgm:prSet presAssocID="{B7E932A1-8377-4215-AEAE-E2914CE96F7B}" presName="spaceA" presStyleCnt="0"/>
      <dgm:spPr/>
    </dgm:pt>
    <dgm:pt modelId="{EBCB9FF5-7014-4D5A-97C9-4CB8E04AF4FA}" type="pres">
      <dgm:prSet presAssocID="{67778ACA-9907-4833-853A-33F9E9B1C070}" presName="space" presStyleCnt="0"/>
      <dgm:spPr/>
    </dgm:pt>
    <dgm:pt modelId="{79E63120-0DFC-459A-9487-3C09816F49B4}" type="pres">
      <dgm:prSet presAssocID="{79572193-ACCF-4D95-933E-A2AE3C45101A}" presName="compositeB" presStyleCnt="0"/>
      <dgm:spPr/>
    </dgm:pt>
    <dgm:pt modelId="{F2D1BD24-8D01-4493-A66A-29F58BAB4AB0}" type="pres">
      <dgm:prSet presAssocID="{79572193-ACCF-4D95-933E-A2AE3C45101A}" presName="textB" presStyleLbl="revTx" presStyleIdx="5" presStyleCnt="6">
        <dgm:presLayoutVars>
          <dgm:bulletEnabled val="1"/>
        </dgm:presLayoutVars>
      </dgm:prSet>
      <dgm:spPr/>
      <dgm:t>
        <a:bodyPr/>
        <a:lstStyle/>
        <a:p>
          <a:endParaRPr lang="en-US"/>
        </a:p>
      </dgm:t>
    </dgm:pt>
    <dgm:pt modelId="{D484D1FE-A809-4935-AB4B-D29A6C97D6B4}" type="pres">
      <dgm:prSet presAssocID="{79572193-ACCF-4D95-933E-A2AE3C45101A}" presName="circleB" presStyleLbl="node1" presStyleIdx="5" presStyleCnt="6"/>
      <dgm:spPr/>
    </dgm:pt>
    <dgm:pt modelId="{CAD39014-7E04-4EF2-99EF-1A1BE5031700}" type="pres">
      <dgm:prSet presAssocID="{79572193-ACCF-4D95-933E-A2AE3C45101A}" presName="spaceB" presStyleCnt="0"/>
      <dgm:spPr/>
    </dgm:pt>
  </dgm:ptLst>
  <dgm:cxnLst>
    <dgm:cxn modelId="{A9D389A6-3702-4ABF-9374-8E4882FB6427}" type="presOf" srcId="{B42D9F90-FFEB-4C8E-AA71-FB977892C0FC}" destId="{DCBF4DFC-40AC-49CE-837C-AECB178215BA}" srcOrd="0" destOrd="0" presId="urn:microsoft.com/office/officeart/2005/8/layout/hProcess11"/>
    <dgm:cxn modelId="{0FCBFD39-B4CC-43B8-9C21-EBE78B2686D6}" srcId="{3AC71893-579F-4905-9F6A-73A2D441FC6A}" destId="{B7E932A1-8377-4215-AEAE-E2914CE96F7B}" srcOrd="4" destOrd="0" parTransId="{D6F45B76-AE6F-4665-8FDE-09F26F15B3CC}" sibTransId="{67778ACA-9907-4833-853A-33F9E9B1C070}"/>
    <dgm:cxn modelId="{8535C809-E32A-40CC-B35E-6D609FA9E275}" type="presOf" srcId="{474F652F-C34E-4D9F-A706-6AB6BA3E9D98}" destId="{33C018CA-136B-41FC-8216-53D1129C5E0A}" srcOrd="0" destOrd="0" presId="urn:microsoft.com/office/officeart/2005/8/layout/hProcess11"/>
    <dgm:cxn modelId="{AD90726D-E041-464E-9204-92E26F20982F}" type="presOf" srcId="{B7E932A1-8377-4215-AEAE-E2914CE96F7B}" destId="{7385025C-EB3E-47D4-8547-4163EA8F6B73}" srcOrd="0" destOrd="0" presId="urn:microsoft.com/office/officeart/2005/8/layout/hProcess11"/>
    <dgm:cxn modelId="{0EB8DF46-7B94-42A7-AC9B-F365664F61FA}" srcId="{3AC71893-579F-4905-9F6A-73A2D441FC6A}" destId="{5FB64A06-6347-4BF8-BE06-1F468D4229FA}" srcOrd="0" destOrd="0" parTransId="{9EA377A8-3465-4347-842C-24DB43A2C0E4}" sibTransId="{523FE02F-8878-4F97-B466-34E83D4DEE7B}"/>
    <dgm:cxn modelId="{03D8D2AD-DFA9-4F52-82BB-E43E3386124E}" type="presOf" srcId="{9C5B7507-297C-460E-A2AC-41905C0E1804}" destId="{06E872C1-7F01-4227-995E-5C1D25DF3574}" srcOrd="0" destOrd="0" presId="urn:microsoft.com/office/officeart/2005/8/layout/hProcess11"/>
    <dgm:cxn modelId="{729BED30-EA08-4968-9008-E00B5B418E1B}" srcId="{3AC71893-579F-4905-9F6A-73A2D441FC6A}" destId="{474F652F-C34E-4D9F-A706-6AB6BA3E9D98}" srcOrd="1" destOrd="0" parTransId="{CC735A6C-837D-400B-9FC3-1A849BE85F24}" sibTransId="{BF5D6C7B-C9E0-440F-8843-07F57AA5B6AA}"/>
    <dgm:cxn modelId="{06D030D4-2B10-4E9E-A434-B07CAA1BC393}" srcId="{3AC71893-579F-4905-9F6A-73A2D441FC6A}" destId="{B42D9F90-FFEB-4C8E-AA71-FB977892C0FC}" srcOrd="3" destOrd="0" parTransId="{8A29B188-A2CF-40D7-A216-5837EC3AEFA4}" sibTransId="{6FEFF7A4-7827-45D6-A052-3FD4A9FD9FCF}"/>
    <dgm:cxn modelId="{F5F7D3CF-7A8B-4E87-B155-95B42C8D4BEC}" type="presOf" srcId="{79572193-ACCF-4D95-933E-A2AE3C45101A}" destId="{F2D1BD24-8D01-4493-A66A-29F58BAB4AB0}" srcOrd="0" destOrd="0" presId="urn:microsoft.com/office/officeart/2005/8/layout/hProcess11"/>
    <dgm:cxn modelId="{4FC9CE5D-412B-4C12-A0D7-9F6E3D17F71E}" type="presOf" srcId="{5FB64A06-6347-4BF8-BE06-1F468D4229FA}" destId="{1BCC7F00-E0F5-40EB-A6C4-40E12949B9E3}" srcOrd="0" destOrd="0" presId="urn:microsoft.com/office/officeart/2005/8/layout/hProcess11"/>
    <dgm:cxn modelId="{A012D8E8-2456-41AB-BA89-D88391505D21}" srcId="{3AC71893-579F-4905-9F6A-73A2D441FC6A}" destId="{79572193-ACCF-4D95-933E-A2AE3C45101A}" srcOrd="5" destOrd="0" parTransId="{AB1F2FA9-85C5-42F5-BD05-E6E35D5BBE26}" sibTransId="{A4FA8F86-5DDD-4368-B806-67D9DEE08C4C}"/>
    <dgm:cxn modelId="{2A26ACE8-EC12-48C6-90E2-88AF39794871}" type="presOf" srcId="{3AC71893-579F-4905-9F6A-73A2D441FC6A}" destId="{AEA3E84B-3B83-45CF-92CD-CA9072EB2B0F}" srcOrd="0" destOrd="0" presId="urn:microsoft.com/office/officeart/2005/8/layout/hProcess11"/>
    <dgm:cxn modelId="{EDC0BB66-B747-4114-9A9B-D96D3FBD4437}" srcId="{3AC71893-579F-4905-9F6A-73A2D441FC6A}" destId="{9C5B7507-297C-460E-A2AC-41905C0E1804}" srcOrd="2" destOrd="0" parTransId="{D7315C72-1EE8-4AAB-B64B-AAFF936265CF}" sibTransId="{61704296-1C3F-4D8F-B489-EEF57E2DBD3D}"/>
    <dgm:cxn modelId="{FA315FA1-687E-46CF-BEB5-45C58A64FBF0}" type="presParOf" srcId="{AEA3E84B-3B83-45CF-92CD-CA9072EB2B0F}" destId="{C299458E-BE16-461C-B7FC-F931E2CDAD1D}" srcOrd="0" destOrd="0" presId="urn:microsoft.com/office/officeart/2005/8/layout/hProcess11"/>
    <dgm:cxn modelId="{20CDE006-5F3C-4071-AE2D-E899DEB918D8}" type="presParOf" srcId="{AEA3E84B-3B83-45CF-92CD-CA9072EB2B0F}" destId="{CAC1FF96-2930-42A3-9D54-53301D0C7FCA}" srcOrd="1" destOrd="0" presId="urn:microsoft.com/office/officeart/2005/8/layout/hProcess11"/>
    <dgm:cxn modelId="{7EFA6276-0AE5-4C9A-BD99-61CCBA7AF46C}" type="presParOf" srcId="{CAC1FF96-2930-42A3-9D54-53301D0C7FCA}" destId="{2D0500CD-37F3-48C0-9E8F-2BDDE99877F0}" srcOrd="0" destOrd="0" presId="urn:microsoft.com/office/officeart/2005/8/layout/hProcess11"/>
    <dgm:cxn modelId="{D05114D2-351A-4F6E-B246-039875DA5801}" type="presParOf" srcId="{2D0500CD-37F3-48C0-9E8F-2BDDE99877F0}" destId="{1BCC7F00-E0F5-40EB-A6C4-40E12949B9E3}" srcOrd="0" destOrd="0" presId="urn:microsoft.com/office/officeart/2005/8/layout/hProcess11"/>
    <dgm:cxn modelId="{76F9C683-2F89-4334-A305-B3AB2385789B}" type="presParOf" srcId="{2D0500CD-37F3-48C0-9E8F-2BDDE99877F0}" destId="{2BC3F882-69C8-41E4-A592-A8993FC919DA}" srcOrd="1" destOrd="0" presId="urn:microsoft.com/office/officeart/2005/8/layout/hProcess11"/>
    <dgm:cxn modelId="{70D4275A-0556-4511-B1C0-634247BAF850}" type="presParOf" srcId="{2D0500CD-37F3-48C0-9E8F-2BDDE99877F0}" destId="{C1789FD9-BF8F-4596-86A8-44A29A67689F}" srcOrd="2" destOrd="0" presId="urn:microsoft.com/office/officeart/2005/8/layout/hProcess11"/>
    <dgm:cxn modelId="{332ADE58-5DF6-4BA3-96A3-8F830F4606FB}" type="presParOf" srcId="{CAC1FF96-2930-42A3-9D54-53301D0C7FCA}" destId="{95BA9270-5A2C-4BF3-8D59-8F5CB0DEA7FE}" srcOrd="1" destOrd="0" presId="urn:microsoft.com/office/officeart/2005/8/layout/hProcess11"/>
    <dgm:cxn modelId="{52CFB0F9-26B9-41B8-8CA1-587817522745}" type="presParOf" srcId="{CAC1FF96-2930-42A3-9D54-53301D0C7FCA}" destId="{1BCCD457-17C8-4DAD-8FB0-FE9AD4F1961E}" srcOrd="2" destOrd="0" presId="urn:microsoft.com/office/officeart/2005/8/layout/hProcess11"/>
    <dgm:cxn modelId="{6D78E5F5-CB26-4F0B-AB7D-FA05266D8CCB}" type="presParOf" srcId="{1BCCD457-17C8-4DAD-8FB0-FE9AD4F1961E}" destId="{33C018CA-136B-41FC-8216-53D1129C5E0A}" srcOrd="0" destOrd="0" presId="urn:microsoft.com/office/officeart/2005/8/layout/hProcess11"/>
    <dgm:cxn modelId="{B6574F13-4947-4CF0-A18A-4FB37BDB609B}" type="presParOf" srcId="{1BCCD457-17C8-4DAD-8FB0-FE9AD4F1961E}" destId="{7B46ADD9-ADD4-4ACF-9B44-1A1753569C38}" srcOrd="1" destOrd="0" presId="urn:microsoft.com/office/officeart/2005/8/layout/hProcess11"/>
    <dgm:cxn modelId="{B4DBEB48-8E49-4BA8-B31A-4ABF6DC99540}" type="presParOf" srcId="{1BCCD457-17C8-4DAD-8FB0-FE9AD4F1961E}" destId="{43F597E2-7200-4DFC-A309-F4FE89BACA6C}" srcOrd="2" destOrd="0" presId="urn:microsoft.com/office/officeart/2005/8/layout/hProcess11"/>
    <dgm:cxn modelId="{59C75CCE-D587-4310-B434-713B9573D4BA}" type="presParOf" srcId="{CAC1FF96-2930-42A3-9D54-53301D0C7FCA}" destId="{781382C8-C2D8-41C1-948F-2FACDFF67A71}" srcOrd="3" destOrd="0" presId="urn:microsoft.com/office/officeart/2005/8/layout/hProcess11"/>
    <dgm:cxn modelId="{4D688784-BEFB-41CA-ADBC-0F5D11EFE06E}" type="presParOf" srcId="{CAC1FF96-2930-42A3-9D54-53301D0C7FCA}" destId="{167DBADE-9304-4492-BBD7-4C73DDEDB73C}" srcOrd="4" destOrd="0" presId="urn:microsoft.com/office/officeart/2005/8/layout/hProcess11"/>
    <dgm:cxn modelId="{4ABD2723-5A76-4542-96C0-C7EF49BF85DC}" type="presParOf" srcId="{167DBADE-9304-4492-BBD7-4C73DDEDB73C}" destId="{06E872C1-7F01-4227-995E-5C1D25DF3574}" srcOrd="0" destOrd="0" presId="urn:microsoft.com/office/officeart/2005/8/layout/hProcess11"/>
    <dgm:cxn modelId="{B698BACC-A9D8-4239-9CDD-640ADD3FB5F3}" type="presParOf" srcId="{167DBADE-9304-4492-BBD7-4C73DDEDB73C}" destId="{819DD080-4A16-45A9-9107-D1F2E3F0694F}" srcOrd="1" destOrd="0" presId="urn:microsoft.com/office/officeart/2005/8/layout/hProcess11"/>
    <dgm:cxn modelId="{776A5B0C-5FB7-4291-B313-CBF5D12A77AA}" type="presParOf" srcId="{167DBADE-9304-4492-BBD7-4C73DDEDB73C}" destId="{F500E436-9A75-4EC7-A107-07E596E75CAA}" srcOrd="2" destOrd="0" presId="urn:microsoft.com/office/officeart/2005/8/layout/hProcess11"/>
    <dgm:cxn modelId="{077044F8-9667-4AD9-B405-DD7DF2759364}" type="presParOf" srcId="{CAC1FF96-2930-42A3-9D54-53301D0C7FCA}" destId="{53FB2094-BE91-4055-872C-67F773E1826F}" srcOrd="5" destOrd="0" presId="urn:microsoft.com/office/officeart/2005/8/layout/hProcess11"/>
    <dgm:cxn modelId="{1462F1B3-9BA4-4382-855C-3FC4AD01B8FB}" type="presParOf" srcId="{CAC1FF96-2930-42A3-9D54-53301D0C7FCA}" destId="{165CB833-2859-44A0-93EE-17A686BF9B36}" srcOrd="6" destOrd="0" presId="urn:microsoft.com/office/officeart/2005/8/layout/hProcess11"/>
    <dgm:cxn modelId="{C22DC77B-5F43-4E3E-BE92-D320A1429D0B}" type="presParOf" srcId="{165CB833-2859-44A0-93EE-17A686BF9B36}" destId="{DCBF4DFC-40AC-49CE-837C-AECB178215BA}" srcOrd="0" destOrd="0" presId="urn:microsoft.com/office/officeart/2005/8/layout/hProcess11"/>
    <dgm:cxn modelId="{B52CEE47-1F25-491F-BD97-59C31FDEA123}" type="presParOf" srcId="{165CB833-2859-44A0-93EE-17A686BF9B36}" destId="{85D00768-8353-4405-8259-D252F9E62DF3}" srcOrd="1" destOrd="0" presId="urn:microsoft.com/office/officeart/2005/8/layout/hProcess11"/>
    <dgm:cxn modelId="{A2A8D1D1-5CF8-47FF-BA43-73E83908A634}" type="presParOf" srcId="{165CB833-2859-44A0-93EE-17A686BF9B36}" destId="{8C8A69ED-F66C-4556-B5B4-D10064D805D6}" srcOrd="2" destOrd="0" presId="urn:microsoft.com/office/officeart/2005/8/layout/hProcess11"/>
    <dgm:cxn modelId="{9A796465-225C-482B-912E-1139F36C2877}" type="presParOf" srcId="{CAC1FF96-2930-42A3-9D54-53301D0C7FCA}" destId="{474147EB-D62E-46B2-8895-F71249546EBD}" srcOrd="7" destOrd="0" presId="urn:microsoft.com/office/officeart/2005/8/layout/hProcess11"/>
    <dgm:cxn modelId="{5EFA9895-9CAA-4AD7-9F8D-18D4D23B0846}" type="presParOf" srcId="{CAC1FF96-2930-42A3-9D54-53301D0C7FCA}" destId="{0F24A6BE-E39A-42D4-9CB0-32603E3E647A}" srcOrd="8" destOrd="0" presId="urn:microsoft.com/office/officeart/2005/8/layout/hProcess11"/>
    <dgm:cxn modelId="{4036CCA1-29DE-4E53-A559-7D89BDD63688}" type="presParOf" srcId="{0F24A6BE-E39A-42D4-9CB0-32603E3E647A}" destId="{7385025C-EB3E-47D4-8547-4163EA8F6B73}" srcOrd="0" destOrd="0" presId="urn:microsoft.com/office/officeart/2005/8/layout/hProcess11"/>
    <dgm:cxn modelId="{96D9D007-946F-43B5-95D0-B36FE6419537}" type="presParOf" srcId="{0F24A6BE-E39A-42D4-9CB0-32603E3E647A}" destId="{AAF8AA79-5754-45B8-B47F-696EC26A528F}" srcOrd="1" destOrd="0" presId="urn:microsoft.com/office/officeart/2005/8/layout/hProcess11"/>
    <dgm:cxn modelId="{9B34DA34-B7B4-4820-983D-C03E362E7895}" type="presParOf" srcId="{0F24A6BE-E39A-42D4-9CB0-32603E3E647A}" destId="{7E967EA9-908E-43E2-976B-CDEA547FB19B}" srcOrd="2" destOrd="0" presId="urn:microsoft.com/office/officeart/2005/8/layout/hProcess11"/>
    <dgm:cxn modelId="{2EF7A2DD-9544-4CAB-ABA5-5F0ED9DF8449}" type="presParOf" srcId="{CAC1FF96-2930-42A3-9D54-53301D0C7FCA}" destId="{EBCB9FF5-7014-4D5A-97C9-4CB8E04AF4FA}" srcOrd="9" destOrd="0" presId="urn:microsoft.com/office/officeart/2005/8/layout/hProcess11"/>
    <dgm:cxn modelId="{D3B2A67F-1B86-4062-BF02-319C5318ED53}" type="presParOf" srcId="{CAC1FF96-2930-42A3-9D54-53301D0C7FCA}" destId="{79E63120-0DFC-459A-9487-3C09816F49B4}" srcOrd="10" destOrd="0" presId="urn:microsoft.com/office/officeart/2005/8/layout/hProcess11"/>
    <dgm:cxn modelId="{27E98698-C65A-4E75-95B0-9B6F21DADE38}" type="presParOf" srcId="{79E63120-0DFC-459A-9487-3C09816F49B4}" destId="{F2D1BD24-8D01-4493-A66A-29F58BAB4AB0}" srcOrd="0" destOrd="0" presId="urn:microsoft.com/office/officeart/2005/8/layout/hProcess11"/>
    <dgm:cxn modelId="{747132F3-C53B-477E-A828-48DCB2D27AF8}" type="presParOf" srcId="{79E63120-0DFC-459A-9487-3C09816F49B4}" destId="{D484D1FE-A809-4935-AB4B-D29A6C97D6B4}" srcOrd="1" destOrd="0" presId="urn:microsoft.com/office/officeart/2005/8/layout/hProcess11"/>
    <dgm:cxn modelId="{D5CB8C97-F58B-4901-8C47-76E1C758B457}" type="presParOf" srcId="{79E63120-0DFC-459A-9487-3C09816F49B4}" destId="{CAD39014-7E04-4EF2-99EF-1A1BE5031700}" srcOrd="2" destOrd="0" presId="urn:microsoft.com/office/officeart/2005/8/layout/hProcess11"/>
  </dgm:cxnLst>
  <dgm:bg/>
  <dgm:whole/>
</dgm:dataModel>
</file>

<file path=ppt/diagrams/data2.xml><?xml version="1.0" encoding="utf-8"?>
<dgm:dataModel xmlns:dgm="http://schemas.openxmlformats.org/drawingml/2006/diagram" xmlns:a="http://schemas.openxmlformats.org/drawingml/2006/main">
  <dgm:ptLst>
    <dgm:pt modelId="{3AC71893-579F-4905-9F6A-73A2D441FC6A}" type="doc">
      <dgm:prSet loTypeId="urn:microsoft.com/office/officeart/2005/8/layout/process4" loCatId="process" qsTypeId="urn:microsoft.com/office/officeart/2005/8/quickstyle/simple3" qsCatId="simple" csTypeId="urn:microsoft.com/office/officeart/2005/8/colors/accent1_2" csCatId="accent1" phldr="1"/>
      <dgm:spPr/>
      <dgm:t>
        <a:bodyPr/>
        <a:lstStyle/>
        <a:p>
          <a:endParaRPr lang="en-US"/>
        </a:p>
      </dgm:t>
    </dgm:pt>
    <dgm:pt modelId="{5FB64A06-6347-4BF8-BE06-1F468D4229FA}">
      <dgm:prSet phldrT="[Text]"/>
      <dgm:spPr/>
      <dgm:t>
        <a:bodyPr/>
        <a:lstStyle/>
        <a:p>
          <a:r>
            <a:rPr lang="en-US" b="1" dirty="0" smtClean="0"/>
            <a:t>Evaluate System Requirements</a:t>
          </a:r>
          <a:endParaRPr lang="en-US" b="1" dirty="0"/>
        </a:p>
      </dgm:t>
    </dgm:pt>
    <dgm:pt modelId="{9EA377A8-3465-4347-842C-24DB43A2C0E4}" type="parTrans" cxnId="{0EB8DF46-7B94-42A7-AC9B-F365664F61FA}">
      <dgm:prSet/>
      <dgm:spPr/>
      <dgm:t>
        <a:bodyPr/>
        <a:lstStyle/>
        <a:p>
          <a:endParaRPr lang="en-US"/>
        </a:p>
      </dgm:t>
    </dgm:pt>
    <dgm:pt modelId="{523FE02F-8878-4F97-B466-34E83D4DEE7B}" type="sibTrans" cxnId="{0EB8DF46-7B94-42A7-AC9B-F365664F61FA}">
      <dgm:prSet/>
      <dgm:spPr/>
      <dgm:t>
        <a:bodyPr/>
        <a:lstStyle/>
        <a:p>
          <a:endParaRPr lang="en-US"/>
        </a:p>
      </dgm:t>
    </dgm:pt>
    <dgm:pt modelId="{E88296ED-74D9-4B32-B9EE-0D658FCA6FB1}">
      <dgm:prSet/>
      <dgm:spPr/>
      <dgm:t>
        <a:bodyPr/>
        <a:lstStyle/>
        <a:p>
          <a:r>
            <a:rPr lang="en-US" dirty="0" smtClean="0"/>
            <a:t>Configure Hardware in Project</a:t>
          </a:r>
        </a:p>
      </dgm:t>
    </dgm:pt>
    <dgm:pt modelId="{82BF4B6C-9A70-4575-BC00-10A14E4ED42E}" type="parTrans" cxnId="{3914ABC6-80EE-48C2-AE2C-FAE9AC9E96D6}">
      <dgm:prSet/>
      <dgm:spPr/>
      <dgm:t>
        <a:bodyPr/>
        <a:lstStyle/>
        <a:p>
          <a:endParaRPr lang="en-US"/>
        </a:p>
      </dgm:t>
    </dgm:pt>
    <dgm:pt modelId="{0904D0AC-2850-4D7B-9BF9-9728355C9C4C}" type="sibTrans" cxnId="{3914ABC6-80EE-48C2-AE2C-FAE9AC9E96D6}">
      <dgm:prSet/>
      <dgm:spPr/>
      <dgm:t>
        <a:bodyPr/>
        <a:lstStyle/>
        <a:p>
          <a:endParaRPr lang="en-US"/>
        </a:p>
      </dgm:t>
    </dgm:pt>
    <dgm:pt modelId="{363547DD-8F8C-45CC-91C2-C16D77C47BDD}">
      <dgm:prSet/>
      <dgm:spPr/>
      <dgm:t>
        <a:bodyPr/>
        <a:lstStyle/>
        <a:p>
          <a:r>
            <a:rPr lang="en-US" dirty="0" smtClean="0"/>
            <a:t>Create and Implement the FPGA VI</a:t>
          </a:r>
        </a:p>
      </dgm:t>
    </dgm:pt>
    <dgm:pt modelId="{EC60EB35-0BD7-4A49-943A-178CB741B6FA}" type="parTrans" cxnId="{85C48202-E436-4A94-958C-31A4CF4B6CC5}">
      <dgm:prSet/>
      <dgm:spPr/>
      <dgm:t>
        <a:bodyPr/>
        <a:lstStyle/>
        <a:p>
          <a:endParaRPr lang="en-US"/>
        </a:p>
      </dgm:t>
    </dgm:pt>
    <dgm:pt modelId="{EEF2086A-1FC0-4CFB-8C33-5895A371A5E5}" type="sibTrans" cxnId="{85C48202-E436-4A94-958C-31A4CF4B6CC5}">
      <dgm:prSet/>
      <dgm:spPr/>
      <dgm:t>
        <a:bodyPr/>
        <a:lstStyle/>
        <a:p>
          <a:endParaRPr lang="en-US"/>
        </a:p>
      </dgm:t>
    </dgm:pt>
    <dgm:pt modelId="{881B5F57-2EA4-4A53-89C8-1A4C6F68A496}">
      <dgm:prSet/>
      <dgm:spPr/>
      <dgm:t>
        <a:bodyPr/>
        <a:lstStyle/>
        <a:p>
          <a:r>
            <a:rPr lang="en-US" b="0" dirty="0" smtClean="0"/>
            <a:t>Emulate and </a:t>
          </a:r>
          <a:r>
            <a:rPr lang="en-US" dirty="0" smtClean="0"/>
            <a:t>Compile the FPGA VI</a:t>
          </a:r>
        </a:p>
      </dgm:t>
    </dgm:pt>
    <dgm:pt modelId="{570F9240-7547-45D3-8E91-3EE5FEF885E1}" type="parTrans" cxnId="{7E95370B-24C1-455A-A760-11878A141F82}">
      <dgm:prSet/>
      <dgm:spPr/>
      <dgm:t>
        <a:bodyPr/>
        <a:lstStyle/>
        <a:p>
          <a:endParaRPr lang="en-US"/>
        </a:p>
      </dgm:t>
    </dgm:pt>
    <dgm:pt modelId="{FD6C56F7-5CA6-4C2A-8EB8-189875E64238}" type="sibTrans" cxnId="{7E95370B-24C1-455A-A760-11878A141F82}">
      <dgm:prSet/>
      <dgm:spPr/>
      <dgm:t>
        <a:bodyPr/>
        <a:lstStyle/>
        <a:p>
          <a:endParaRPr lang="en-US"/>
        </a:p>
      </dgm:t>
    </dgm:pt>
    <dgm:pt modelId="{1626AC1B-5A07-4EBF-BD46-AE8F3AE81992}">
      <dgm:prSet/>
      <dgm:spPr/>
      <dgm:t>
        <a:bodyPr/>
        <a:lstStyle/>
        <a:p>
          <a:r>
            <a:rPr lang="en-US" dirty="0" smtClean="0"/>
            <a:t>Build the Host Interface</a:t>
          </a:r>
        </a:p>
      </dgm:t>
    </dgm:pt>
    <dgm:pt modelId="{D2380EEF-4073-4276-B15B-D30835F48A57}" type="parTrans" cxnId="{56BBF19D-3C2A-4718-AC15-E3D2C31D89B6}">
      <dgm:prSet/>
      <dgm:spPr/>
      <dgm:t>
        <a:bodyPr/>
        <a:lstStyle/>
        <a:p>
          <a:endParaRPr lang="en-US"/>
        </a:p>
      </dgm:t>
    </dgm:pt>
    <dgm:pt modelId="{8FB296DA-F800-47FF-8C0C-6D72A10B61EE}" type="sibTrans" cxnId="{56BBF19D-3C2A-4718-AC15-E3D2C31D89B6}">
      <dgm:prSet/>
      <dgm:spPr/>
      <dgm:t>
        <a:bodyPr/>
        <a:lstStyle/>
        <a:p>
          <a:endParaRPr lang="en-US"/>
        </a:p>
      </dgm:t>
    </dgm:pt>
    <dgm:pt modelId="{3FC35E5C-88C3-4C3B-9F45-DC45AA241BB4}">
      <dgm:prSet phldrT="[Text]"/>
      <dgm:spPr/>
      <dgm:t>
        <a:bodyPr/>
        <a:lstStyle/>
        <a:p>
          <a:r>
            <a:rPr lang="en-US" b="0" dirty="0" smtClean="0"/>
            <a:t>Design the Software Architecture</a:t>
          </a:r>
          <a:endParaRPr lang="en-US" b="0" dirty="0"/>
        </a:p>
      </dgm:t>
    </dgm:pt>
    <dgm:pt modelId="{2DA6B426-393B-4F81-B03A-64B9AB4A45E1}" type="parTrans" cxnId="{C0329C04-5C86-4E86-AA8D-302F4C9886BD}">
      <dgm:prSet/>
      <dgm:spPr/>
      <dgm:t>
        <a:bodyPr/>
        <a:lstStyle/>
        <a:p>
          <a:endParaRPr lang="en-US"/>
        </a:p>
      </dgm:t>
    </dgm:pt>
    <dgm:pt modelId="{95F306BD-D83A-41A9-8D68-D3D8E738CCD0}" type="sibTrans" cxnId="{C0329C04-5C86-4E86-AA8D-302F4C9886BD}">
      <dgm:prSet/>
      <dgm:spPr/>
      <dgm:t>
        <a:bodyPr/>
        <a:lstStyle/>
        <a:p>
          <a:endParaRPr lang="en-US"/>
        </a:p>
      </dgm:t>
    </dgm:pt>
    <dgm:pt modelId="{50131AB5-B65B-4871-BF2D-FA36BA0EC15E}" type="pres">
      <dgm:prSet presAssocID="{3AC71893-579F-4905-9F6A-73A2D441FC6A}" presName="Name0" presStyleCnt="0">
        <dgm:presLayoutVars>
          <dgm:dir/>
          <dgm:animLvl val="lvl"/>
          <dgm:resizeHandles val="exact"/>
        </dgm:presLayoutVars>
      </dgm:prSet>
      <dgm:spPr/>
      <dgm:t>
        <a:bodyPr/>
        <a:lstStyle/>
        <a:p>
          <a:endParaRPr lang="en-US"/>
        </a:p>
      </dgm:t>
    </dgm:pt>
    <dgm:pt modelId="{B27D168A-C64C-490C-8ADC-B73B4679B040}" type="pres">
      <dgm:prSet presAssocID="{1626AC1B-5A07-4EBF-BD46-AE8F3AE81992}" presName="boxAndChildren" presStyleCnt="0"/>
      <dgm:spPr/>
    </dgm:pt>
    <dgm:pt modelId="{525D6FF7-21D5-44FD-A20D-DA39F4078E1A}" type="pres">
      <dgm:prSet presAssocID="{1626AC1B-5A07-4EBF-BD46-AE8F3AE81992}" presName="parentTextBox" presStyleLbl="node1" presStyleIdx="0" presStyleCnt="6"/>
      <dgm:spPr/>
      <dgm:t>
        <a:bodyPr/>
        <a:lstStyle/>
        <a:p>
          <a:endParaRPr lang="en-US"/>
        </a:p>
      </dgm:t>
    </dgm:pt>
    <dgm:pt modelId="{0F30CE9D-B639-4710-A849-AA4C2615C17B}" type="pres">
      <dgm:prSet presAssocID="{FD6C56F7-5CA6-4C2A-8EB8-189875E64238}" presName="sp" presStyleCnt="0"/>
      <dgm:spPr/>
    </dgm:pt>
    <dgm:pt modelId="{41AE4613-F066-4458-B73C-E201FE16A6CC}" type="pres">
      <dgm:prSet presAssocID="{881B5F57-2EA4-4A53-89C8-1A4C6F68A496}" presName="arrowAndChildren" presStyleCnt="0"/>
      <dgm:spPr/>
    </dgm:pt>
    <dgm:pt modelId="{C64146E1-A43C-4F8D-9ACA-CEAABFF13CA5}" type="pres">
      <dgm:prSet presAssocID="{881B5F57-2EA4-4A53-89C8-1A4C6F68A496}" presName="parentTextArrow" presStyleLbl="node1" presStyleIdx="1" presStyleCnt="6"/>
      <dgm:spPr/>
      <dgm:t>
        <a:bodyPr/>
        <a:lstStyle/>
        <a:p>
          <a:endParaRPr lang="en-US"/>
        </a:p>
      </dgm:t>
    </dgm:pt>
    <dgm:pt modelId="{8B06F061-73E3-46DF-BE30-20A7E9849D64}" type="pres">
      <dgm:prSet presAssocID="{EEF2086A-1FC0-4CFB-8C33-5895A371A5E5}" presName="sp" presStyleCnt="0"/>
      <dgm:spPr/>
    </dgm:pt>
    <dgm:pt modelId="{DA586A73-4ABE-4A90-B63C-408A53FD64AC}" type="pres">
      <dgm:prSet presAssocID="{363547DD-8F8C-45CC-91C2-C16D77C47BDD}" presName="arrowAndChildren" presStyleCnt="0"/>
      <dgm:spPr/>
    </dgm:pt>
    <dgm:pt modelId="{A3F0A308-0B9E-4F7C-A084-00923DB7F545}" type="pres">
      <dgm:prSet presAssocID="{363547DD-8F8C-45CC-91C2-C16D77C47BDD}" presName="parentTextArrow" presStyleLbl="node1" presStyleIdx="2" presStyleCnt="6"/>
      <dgm:spPr/>
      <dgm:t>
        <a:bodyPr/>
        <a:lstStyle/>
        <a:p>
          <a:endParaRPr lang="en-US"/>
        </a:p>
      </dgm:t>
    </dgm:pt>
    <dgm:pt modelId="{EFA8BCF0-C10F-4178-8B29-A614662DE34D}" type="pres">
      <dgm:prSet presAssocID="{0904D0AC-2850-4D7B-9BF9-9728355C9C4C}" presName="sp" presStyleCnt="0"/>
      <dgm:spPr/>
    </dgm:pt>
    <dgm:pt modelId="{6608ACE8-5BEB-47A6-AA7F-47D09FA95415}" type="pres">
      <dgm:prSet presAssocID="{E88296ED-74D9-4B32-B9EE-0D658FCA6FB1}" presName="arrowAndChildren" presStyleCnt="0"/>
      <dgm:spPr/>
    </dgm:pt>
    <dgm:pt modelId="{83153A75-D9A9-4B46-9D8D-F407F4D69A1E}" type="pres">
      <dgm:prSet presAssocID="{E88296ED-74D9-4B32-B9EE-0D658FCA6FB1}" presName="parentTextArrow" presStyleLbl="node1" presStyleIdx="3" presStyleCnt="6"/>
      <dgm:spPr/>
      <dgm:t>
        <a:bodyPr/>
        <a:lstStyle/>
        <a:p>
          <a:endParaRPr lang="en-US"/>
        </a:p>
      </dgm:t>
    </dgm:pt>
    <dgm:pt modelId="{A484891B-9FF3-4619-A05C-5DD574168CAC}" type="pres">
      <dgm:prSet presAssocID="{95F306BD-D83A-41A9-8D68-D3D8E738CCD0}" presName="sp" presStyleCnt="0"/>
      <dgm:spPr/>
    </dgm:pt>
    <dgm:pt modelId="{208410FA-CA02-42CD-A0FD-B61582C088FC}" type="pres">
      <dgm:prSet presAssocID="{3FC35E5C-88C3-4C3B-9F45-DC45AA241BB4}" presName="arrowAndChildren" presStyleCnt="0"/>
      <dgm:spPr/>
    </dgm:pt>
    <dgm:pt modelId="{EB5E3BC2-15E2-4A6F-B3FF-B37689791505}" type="pres">
      <dgm:prSet presAssocID="{3FC35E5C-88C3-4C3B-9F45-DC45AA241BB4}" presName="parentTextArrow" presStyleLbl="node1" presStyleIdx="4" presStyleCnt="6"/>
      <dgm:spPr/>
      <dgm:t>
        <a:bodyPr/>
        <a:lstStyle/>
        <a:p>
          <a:endParaRPr lang="en-US"/>
        </a:p>
      </dgm:t>
    </dgm:pt>
    <dgm:pt modelId="{FF2B96C8-1794-4E4C-BCFF-B7B836E19313}" type="pres">
      <dgm:prSet presAssocID="{523FE02F-8878-4F97-B466-34E83D4DEE7B}" presName="sp" presStyleCnt="0"/>
      <dgm:spPr/>
    </dgm:pt>
    <dgm:pt modelId="{08C6CC38-E365-48EC-9B7E-4255ED4DCC80}" type="pres">
      <dgm:prSet presAssocID="{5FB64A06-6347-4BF8-BE06-1F468D4229FA}" presName="arrowAndChildren" presStyleCnt="0"/>
      <dgm:spPr/>
    </dgm:pt>
    <dgm:pt modelId="{700D2230-3FBA-4D1F-9EC2-ED79DE7A2199}" type="pres">
      <dgm:prSet presAssocID="{5FB64A06-6347-4BF8-BE06-1F468D4229FA}" presName="parentTextArrow" presStyleLbl="node1" presStyleIdx="5" presStyleCnt="6"/>
      <dgm:spPr/>
      <dgm:t>
        <a:bodyPr/>
        <a:lstStyle/>
        <a:p>
          <a:endParaRPr lang="en-US"/>
        </a:p>
      </dgm:t>
    </dgm:pt>
  </dgm:ptLst>
  <dgm:cxnLst>
    <dgm:cxn modelId="{C0329C04-5C86-4E86-AA8D-302F4C9886BD}" srcId="{3AC71893-579F-4905-9F6A-73A2D441FC6A}" destId="{3FC35E5C-88C3-4C3B-9F45-DC45AA241BB4}" srcOrd="1" destOrd="0" parTransId="{2DA6B426-393B-4F81-B03A-64B9AB4A45E1}" sibTransId="{95F306BD-D83A-41A9-8D68-D3D8E738CCD0}"/>
    <dgm:cxn modelId="{5D5DE05E-2BCB-4E57-AD57-413B88AC7EB6}" type="presOf" srcId="{1626AC1B-5A07-4EBF-BD46-AE8F3AE81992}" destId="{525D6FF7-21D5-44FD-A20D-DA39F4078E1A}" srcOrd="0" destOrd="0" presId="urn:microsoft.com/office/officeart/2005/8/layout/process4"/>
    <dgm:cxn modelId="{D124600F-3990-4450-86DB-688B5E052E4B}" type="presOf" srcId="{3FC35E5C-88C3-4C3B-9F45-DC45AA241BB4}" destId="{EB5E3BC2-15E2-4A6F-B3FF-B37689791505}" srcOrd="0" destOrd="0" presId="urn:microsoft.com/office/officeart/2005/8/layout/process4"/>
    <dgm:cxn modelId="{8CFB3F01-BB24-4879-8365-2886D8A1D001}" type="presOf" srcId="{E88296ED-74D9-4B32-B9EE-0D658FCA6FB1}" destId="{83153A75-D9A9-4B46-9D8D-F407F4D69A1E}" srcOrd="0" destOrd="0" presId="urn:microsoft.com/office/officeart/2005/8/layout/process4"/>
    <dgm:cxn modelId="{56BBF19D-3C2A-4718-AC15-E3D2C31D89B6}" srcId="{3AC71893-579F-4905-9F6A-73A2D441FC6A}" destId="{1626AC1B-5A07-4EBF-BD46-AE8F3AE81992}" srcOrd="5" destOrd="0" parTransId="{D2380EEF-4073-4276-B15B-D30835F48A57}" sibTransId="{8FB296DA-F800-47FF-8C0C-6D72A10B61EE}"/>
    <dgm:cxn modelId="{7E95370B-24C1-455A-A760-11878A141F82}" srcId="{3AC71893-579F-4905-9F6A-73A2D441FC6A}" destId="{881B5F57-2EA4-4A53-89C8-1A4C6F68A496}" srcOrd="4" destOrd="0" parTransId="{570F9240-7547-45D3-8E91-3EE5FEF885E1}" sibTransId="{FD6C56F7-5CA6-4C2A-8EB8-189875E64238}"/>
    <dgm:cxn modelId="{0EB8DF46-7B94-42A7-AC9B-F365664F61FA}" srcId="{3AC71893-579F-4905-9F6A-73A2D441FC6A}" destId="{5FB64A06-6347-4BF8-BE06-1F468D4229FA}" srcOrd="0" destOrd="0" parTransId="{9EA377A8-3465-4347-842C-24DB43A2C0E4}" sibTransId="{523FE02F-8878-4F97-B466-34E83D4DEE7B}"/>
    <dgm:cxn modelId="{37764D67-9D5A-4892-8E0C-E2720F711018}" type="presOf" srcId="{5FB64A06-6347-4BF8-BE06-1F468D4229FA}" destId="{700D2230-3FBA-4D1F-9EC2-ED79DE7A2199}" srcOrd="0" destOrd="0" presId="urn:microsoft.com/office/officeart/2005/8/layout/process4"/>
    <dgm:cxn modelId="{3914ABC6-80EE-48C2-AE2C-FAE9AC9E96D6}" srcId="{3AC71893-579F-4905-9F6A-73A2D441FC6A}" destId="{E88296ED-74D9-4B32-B9EE-0D658FCA6FB1}" srcOrd="2" destOrd="0" parTransId="{82BF4B6C-9A70-4575-BC00-10A14E4ED42E}" sibTransId="{0904D0AC-2850-4D7B-9BF9-9728355C9C4C}"/>
    <dgm:cxn modelId="{A66DD7BA-7CD9-4E37-8F81-3137D0AA6EA1}" type="presOf" srcId="{881B5F57-2EA4-4A53-89C8-1A4C6F68A496}" destId="{C64146E1-A43C-4F8D-9ACA-CEAABFF13CA5}" srcOrd="0" destOrd="0" presId="urn:microsoft.com/office/officeart/2005/8/layout/process4"/>
    <dgm:cxn modelId="{85C48202-E436-4A94-958C-31A4CF4B6CC5}" srcId="{3AC71893-579F-4905-9F6A-73A2D441FC6A}" destId="{363547DD-8F8C-45CC-91C2-C16D77C47BDD}" srcOrd="3" destOrd="0" parTransId="{EC60EB35-0BD7-4A49-943A-178CB741B6FA}" sibTransId="{EEF2086A-1FC0-4CFB-8C33-5895A371A5E5}"/>
    <dgm:cxn modelId="{8F0298AD-3F82-44F4-B5E5-3D3C99B94F00}" type="presOf" srcId="{3AC71893-579F-4905-9F6A-73A2D441FC6A}" destId="{50131AB5-B65B-4871-BF2D-FA36BA0EC15E}" srcOrd="0" destOrd="0" presId="urn:microsoft.com/office/officeart/2005/8/layout/process4"/>
    <dgm:cxn modelId="{BFD910AF-7FDF-4225-8AF3-5AA2D2383151}" type="presOf" srcId="{363547DD-8F8C-45CC-91C2-C16D77C47BDD}" destId="{A3F0A308-0B9E-4F7C-A084-00923DB7F545}" srcOrd="0" destOrd="0" presId="urn:microsoft.com/office/officeart/2005/8/layout/process4"/>
    <dgm:cxn modelId="{D1986718-CE52-41A1-977C-8DDD5AAF4D0A}" type="presParOf" srcId="{50131AB5-B65B-4871-BF2D-FA36BA0EC15E}" destId="{B27D168A-C64C-490C-8ADC-B73B4679B040}" srcOrd="0" destOrd="0" presId="urn:microsoft.com/office/officeart/2005/8/layout/process4"/>
    <dgm:cxn modelId="{B5AE8965-0D56-4702-B2CB-A9B511062993}" type="presParOf" srcId="{B27D168A-C64C-490C-8ADC-B73B4679B040}" destId="{525D6FF7-21D5-44FD-A20D-DA39F4078E1A}" srcOrd="0" destOrd="0" presId="urn:microsoft.com/office/officeart/2005/8/layout/process4"/>
    <dgm:cxn modelId="{9D71B39A-4C53-4750-BEE9-4A23E6B8D10D}" type="presParOf" srcId="{50131AB5-B65B-4871-BF2D-FA36BA0EC15E}" destId="{0F30CE9D-B639-4710-A849-AA4C2615C17B}" srcOrd="1" destOrd="0" presId="urn:microsoft.com/office/officeart/2005/8/layout/process4"/>
    <dgm:cxn modelId="{E1105EE4-9AFC-4F68-B15D-027B4B66E8A5}" type="presParOf" srcId="{50131AB5-B65B-4871-BF2D-FA36BA0EC15E}" destId="{41AE4613-F066-4458-B73C-E201FE16A6CC}" srcOrd="2" destOrd="0" presId="urn:microsoft.com/office/officeart/2005/8/layout/process4"/>
    <dgm:cxn modelId="{D391AC51-D832-430E-A20A-46E7CED905A0}" type="presParOf" srcId="{41AE4613-F066-4458-B73C-E201FE16A6CC}" destId="{C64146E1-A43C-4F8D-9ACA-CEAABFF13CA5}" srcOrd="0" destOrd="0" presId="urn:microsoft.com/office/officeart/2005/8/layout/process4"/>
    <dgm:cxn modelId="{C2198102-74EF-403D-8EE7-3219DFFF5EF0}" type="presParOf" srcId="{50131AB5-B65B-4871-BF2D-FA36BA0EC15E}" destId="{8B06F061-73E3-46DF-BE30-20A7E9849D64}" srcOrd="3" destOrd="0" presId="urn:microsoft.com/office/officeart/2005/8/layout/process4"/>
    <dgm:cxn modelId="{D8789037-4B24-4D2C-8982-8CCB34F3F4A0}" type="presParOf" srcId="{50131AB5-B65B-4871-BF2D-FA36BA0EC15E}" destId="{DA586A73-4ABE-4A90-B63C-408A53FD64AC}" srcOrd="4" destOrd="0" presId="urn:microsoft.com/office/officeart/2005/8/layout/process4"/>
    <dgm:cxn modelId="{A07D04AC-EF95-47B6-89E1-C3A613E544E9}" type="presParOf" srcId="{DA586A73-4ABE-4A90-B63C-408A53FD64AC}" destId="{A3F0A308-0B9E-4F7C-A084-00923DB7F545}" srcOrd="0" destOrd="0" presId="urn:microsoft.com/office/officeart/2005/8/layout/process4"/>
    <dgm:cxn modelId="{B223A6AD-687A-4C3A-8357-C645220E517D}" type="presParOf" srcId="{50131AB5-B65B-4871-BF2D-FA36BA0EC15E}" destId="{EFA8BCF0-C10F-4178-8B29-A614662DE34D}" srcOrd="5" destOrd="0" presId="urn:microsoft.com/office/officeart/2005/8/layout/process4"/>
    <dgm:cxn modelId="{57403BC6-5208-474B-9302-02626DF6F012}" type="presParOf" srcId="{50131AB5-B65B-4871-BF2D-FA36BA0EC15E}" destId="{6608ACE8-5BEB-47A6-AA7F-47D09FA95415}" srcOrd="6" destOrd="0" presId="urn:microsoft.com/office/officeart/2005/8/layout/process4"/>
    <dgm:cxn modelId="{1F2088C6-BE97-4B71-9290-6495BEFC27D7}" type="presParOf" srcId="{6608ACE8-5BEB-47A6-AA7F-47D09FA95415}" destId="{83153A75-D9A9-4B46-9D8D-F407F4D69A1E}" srcOrd="0" destOrd="0" presId="urn:microsoft.com/office/officeart/2005/8/layout/process4"/>
    <dgm:cxn modelId="{DFAD4A15-1267-478F-9B0A-F8D51381CC02}" type="presParOf" srcId="{50131AB5-B65B-4871-BF2D-FA36BA0EC15E}" destId="{A484891B-9FF3-4619-A05C-5DD574168CAC}" srcOrd="7" destOrd="0" presId="urn:microsoft.com/office/officeart/2005/8/layout/process4"/>
    <dgm:cxn modelId="{E86EA225-027A-4423-96B5-1C5943DA81B2}" type="presParOf" srcId="{50131AB5-B65B-4871-BF2D-FA36BA0EC15E}" destId="{208410FA-CA02-42CD-A0FD-B61582C088FC}" srcOrd="8" destOrd="0" presId="urn:microsoft.com/office/officeart/2005/8/layout/process4"/>
    <dgm:cxn modelId="{2038D1D7-6EA3-494E-B24F-04A770B31745}" type="presParOf" srcId="{208410FA-CA02-42CD-A0FD-B61582C088FC}" destId="{EB5E3BC2-15E2-4A6F-B3FF-B37689791505}" srcOrd="0" destOrd="0" presId="urn:microsoft.com/office/officeart/2005/8/layout/process4"/>
    <dgm:cxn modelId="{A5838594-9B5D-4D97-9E60-EB8434FE7EF3}" type="presParOf" srcId="{50131AB5-B65B-4871-BF2D-FA36BA0EC15E}" destId="{FF2B96C8-1794-4E4C-BCFF-B7B836E19313}" srcOrd="9" destOrd="0" presId="urn:microsoft.com/office/officeart/2005/8/layout/process4"/>
    <dgm:cxn modelId="{08C36C28-5C0F-4067-A512-F5156089698E}" type="presParOf" srcId="{50131AB5-B65B-4871-BF2D-FA36BA0EC15E}" destId="{08C6CC38-E365-48EC-9B7E-4255ED4DCC80}" srcOrd="10" destOrd="0" presId="urn:microsoft.com/office/officeart/2005/8/layout/process4"/>
    <dgm:cxn modelId="{38AA8E4E-CF90-40EE-A275-CBB7E3840202}" type="presParOf" srcId="{08C6CC38-E365-48EC-9B7E-4255ED4DCC80}" destId="{700D2230-3FBA-4D1F-9EC2-ED79DE7A2199}" srcOrd="0" destOrd="0" presId="urn:microsoft.com/office/officeart/2005/8/layout/process4"/>
  </dgm:cxnLst>
  <dgm:bg/>
  <dgm:whole/>
</dgm:dataModel>
</file>

<file path=ppt/diagrams/data3.xml><?xml version="1.0" encoding="utf-8"?>
<dgm:dataModel xmlns:dgm="http://schemas.openxmlformats.org/drawingml/2006/diagram" xmlns:a="http://schemas.openxmlformats.org/drawingml/2006/main">
  <dgm:ptLst>
    <dgm:pt modelId="{3AC71893-579F-4905-9F6A-73A2D441FC6A}" type="doc">
      <dgm:prSet loTypeId="urn:microsoft.com/office/officeart/2005/8/layout/process4" loCatId="process" qsTypeId="urn:microsoft.com/office/officeart/2005/8/quickstyle/simple3" qsCatId="simple" csTypeId="urn:microsoft.com/office/officeart/2005/8/colors/accent1_2" csCatId="accent1" phldr="1"/>
      <dgm:spPr/>
      <dgm:t>
        <a:bodyPr/>
        <a:lstStyle/>
        <a:p>
          <a:endParaRPr lang="en-US"/>
        </a:p>
      </dgm:t>
    </dgm:pt>
    <dgm:pt modelId="{5FB64A06-6347-4BF8-BE06-1F468D4229FA}">
      <dgm:prSet phldrT="[Text]"/>
      <dgm:spPr/>
      <dgm:t>
        <a:bodyPr/>
        <a:lstStyle/>
        <a:p>
          <a:r>
            <a:rPr lang="en-US" b="0" dirty="0" smtClean="0"/>
            <a:t>Evaluate System Requirements</a:t>
          </a:r>
          <a:endParaRPr lang="en-US" b="0" dirty="0"/>
        </a:p>
      </dgm:t>
    </dgm:pt>
    <dgm:pt modelId="{9EA377A8-3465-4347-842C-24DB43A2C0E4}" type="parTrans" cxnId="{0EB8DF46-7B94-42A7-AC9B-F365664F61FA}">
      <dgm:prSet/>
      <dgm:spPr/>
      <dgm:t>
        <a:bodyPr/>
        <a:lstStyle/>
        <a:p>
          <a:endParaRPr lang="en-US"/>
        </a:p>
      </dgm:t>
    </dgm:pt>
    <dgm:pt modelId="{523FE02F-8878-4F97-B466-34E83D4DEE7B}" type="sibTrans" cxnId="{0EB8DF46-7B94-42A7-AC9B-F365664F61FA}">
      <dgm:prSet/>
      <dgm:spPr/>
      <dgm:t>
        <a:bodyPr/>
        <a:lstStyle/>
        <a:p>
          <a:endParaRPr lang="en-US"/>
        </a:p>
      </dgm:t>
    </dgm:pt>
    <dgm:pt modelId="{E88296ED-74D9-4B32-B9EE-0D658FCA6FB1}">
      <dgm:prSet/>
      <dgm:spPr/>
      <dgm:t>
        <a:bodyPr/>
        <a:lstStyle/>
        <a:p>
          <a:r>
            <a:rPr lang="en-US" dirty="0" smtClean="0"/>
            <a:t>Configure Hardware in Project</a:t>
          </a:r>
        </a:p>
      </dgm:t>
    </dgm:pt>
    <dgm:pt modelId="{82BF4B6C-9A70-4575-BC00-10A14E4ED42E}" type="parTrans" cxnId="{3914ABC6-80EE-48C2-AE2C-FAE9AC9E96D6}">
      <dgm:prSet/>
      <dgm:spPr/>
      <dgm:t>
        <a:bodyPr/>
        <a:lstStyle/>
        <a:p>
          <a:endParaRPr lang="en-US"/>
        </a:p>
      </dgm:t>
    </dgm:pt>
    <dgm:pt modelId="{0904D0AC-2850-4D7B-9BF9-9728355C9C4C}" type="sibTrans" cxnId="{3914ABC6-80EE-48C2-AE2C-FAE9AC9E96D6}">
      <dgm:prSet/>
      <dgm:spPr/>
      <dgm:t>
        <a:bodyPr/>
        <a:lstStyle/>
        <a:p>
          <a:endParaRPr lang="en-US"/>
        </a:p>
      </dgm:t>
    </dgm:pt>
    <dgm:pt modelId="{363547DD-8F8C-45CC-91C2-C16D77C47BDD}">
      <dgm:prSet/>
      <dgm:spPr/>
      <dgm:t>
        <a:bodyPr/>
        <a:lstStyle/>
        <a:p>
          <a:r>
            <a:rPr lang="en-US" dirty="0" smtClean="0"/>
            <a:t>Create and Implement the FPGA VI</a:t>
          </a:r>
        </a:p>
      </dgm:t>
    </dgm:pt>
    <dgm:pt modelId="{EC60EB35-0BD7-4A49-943A-178CB741B6FA}" type="parTrans" cxnId="{85C48202-E436-4A94-958C-31A4CF4B6CC5}">
      <dgm:prSet/>
      <dgm:spPr/>
      <dgm:t>
        <a:bodyPr/>
        <a:lstStyle/>
        <a:p>
          <a:endParaRPr lang="en-US"/>
        </a:p>
      </dgm:t>
    </dgm:pt>
    <dgm:pt modelId="{EEF2086A-1FC0-4CFB-8C33-5895A371A5E5}" type="sibTrans" cxnId="{85C48202-E436-4A94-958C-31A4CF4B6CC5}">
      <dgm:prSet/>
      <dgm:spPr/>
      <dgm:t>
        <a:bodyPr/>
        <a:lstStyle/>
        <a:p>
          <a:endParaRPr lang="en-US"/>
        </a:p>
      </dgm:t>
    </dgm:pt>
    <dgm:pt modelId="{881B5F57-2EA4-4A53-89C8-1A4C6F68A496}">
      <dgm:prSet/>
      <dgm:spPr/>
      <dgm:t>
        <a:bodyPr/>
        <a:lstStyle/>
        <a:p>
          <a:r>
            <a:rPr lang="en-US" b="0" dirty="0" smtClean="0"/>
            <a:t>Emulate and </a:t>
          </a:r>
          <a:r>
            <a:rPr lang="en-US" dirty="0" smtClean="0"/>
            <a:t>Compile the FPGA VI</a:t>
          </a:r>
        </a:p>
      </dgm:t>
    </dgm:pt>
    <dgm:pt modelId="{570F9240-7547-45D3-8E91-3EE5FEF885E1}" type="parTrans" cxnId="{7E95370B-24C1-455A-A760-11878A141F82}">
      <dgm:prSet/>
      <dgm:spPr/>
      <dgm:t>
        <a:bodyPr/>
        <a:lstStyle/>
        <a:p>
          <a:endParaRPr lang="en-US"/>
        </a:p>
      </dgm:t>
    </dgm:pt>
    <dgm:pt modelId="{FD6C56F7-5CA6-4C2A-8EB8-189875E64238}" type="sibTrans" cxnId="{7E95370B-24C1-455A-A760-11878A141F82}">
      <dgm:prSet/>
      <dgm:spPr/>
      <dgm:t>
        <a:bodyPr/>
        <a:lstStyle/>
        <a:p>
          <a:endParaRPr lang="en-US"/>
        </a:p>
      </dgm:t>
    </dgm:pt>
    <dgm:pt modelId="{1626AC1B-5A07-4EBF-BD46-AE8F3AE81992}">
      <dgm:prSet/>
      <dgm:spPr/>
      <dgm:t>
        <a:bodyPr/>
        <a:lstStyle/>
        <a:p>
          <a:r>
            <a:rPr lang="en-US" dirty="0" smtClean="0"/>
            <a:t>Build the Host Interface</a:t>
          </a:r>
        </a:p>
      </dgm:t>
    </dgm:pt>
    <dgm:pt modelId="{D2380EEF-4073-4276-B15B-D30835F48A57}" type="parTrans" cxnId="{56BBF19D-3C2A-4718-AC15-E3D2C31D89B6}">
      <dgm:prSet/>
      <dgm:spPr/>
      <dgm:t>
        <a:bodyPr/>
        <a:lstStyle/>
        <a:p>
          <a:endParaRPr lang="en-US"/>
        </a:p>
      </dgm:t>
    </dgm:pt>
    <dgm:pt modelId="{8FB296DA-F800-47FF-8C0C-6D72A10B61EE}" type="sibTrans" cxnId="{56BBF19D-3C2A-4718-AC15-E3D2C31D89B6}">
      <dgm:prSet/>
      <dgm:spPr/>
      <dgm:t>
        <a:bodyPr/>
        <a:lstStyle/>
        <a:p>
          <a:endParaRPr lang="en-US"/>
        </a:p>
      </dgm:t>
    </dgm:pt>
    <dgm:pt modelId="{3FC35E5C-88C3-4C3B-9F45-DC45AA241BB4}">
      <dgm:prSet phldrT="[Text]"/>
      <dgm:spPr/>
      <dgm:t>
        <a:bodyPr/>
        <a:lstStyle/>
        <a:p>
          <a:r>
            <a:rPr lang="en-US" b="1" dirty="0" smtClean="0"/>
            <a:t>Design the Software Architecture</a:t>
          </a:r>
          <a:endParaRPr lang="en-US" b="1" dirty="0"/>
        </a:p>
      </dgm:t>
    </dgm:pt>
    <dgm:pt modelId="{2DA6B426-393B-4F81-B03A-64B9AB4A45E1}" type="parTrans" cxnId="{C0329C04-5C86-4E86-AA8D-302F4C9886BD}">
      <dgm:prSet/>
      <dgm:spPr/>
      <dgm:t>
        <a:bodyPr/>
        <a:lstStyle/>
        <a:p>
          <a:endParaRPr lang="en-US"/>
        </a:p>
      </dgm:t>
    </dgm:pt>
    <dgm:pt modelId="{95F306BD-D83A-41A9-8D68-D3D8E738CCD0}" type="sibTrans" cxnId="{C0329C04-5C86-4E86-AA8D-302F4C9886BD}">
      <dgm:prSet/>
      <dgm:spPr/>
      <dgm:t>
        <a:bodyPr/>
        <a:lstStyle/>
        <a:p>
          <a:endParaRPr lang="en-US"/>
        </a:p>
      </dgm:t>
    </dgm:pt>
    <dgm:pt modelId="{50131AB5-B65B-4871-BF2D-FA36BA0EC15E}" type="pres">
      <dgm:prSet presAssocID="{3AC71893-579F-4905-9F6A-73A2D441FC6A}" presName="Name0" presStyleCnt="0">
        <dgm:presLayoutVars>
          <dgm:dir/>
          <dgm:animLvl val="lvl"/>
          <dgm:resizeHandles val="exact"/>
        </dgm:presLayoutVars>
      </dgm:prSet>
      <dgm:spPr/>
      <dgm:t>
        <a:bodyPr/>
        <a:lstStyle/>
        <a:p>
          <a:endParaRPr lang="en-US"/>
        </a:p>
      </dgm:t>
    </dgm:pt>
    <dgm:pt modelId="{B27D168A-C64C-490C-8ADC-B73B4679B040}" type="pres">
      <dgm:prSet presAssocID="{1626AC1B-5A07-4EBF-BD46-AE8F3AE81992}" presName="boxAndChildren" presStyleCnt="0"/>
      <dgm:spPr/>
    </dgm:pt>
    <dgm:pt modelId="{525D6FF7-21D5-44FD-A20D-DA39F4078E1A}" type="pres">
      <dgm:prSet presAssocID="{1626AC1B-5A07-4EBF-BD46-AE8F3AE81992}" presName="parentTextBox" presStyleLbl="node1" presStyleIdx="0" presStyleCnt="6"/>
      <dgm:spPr/>
      <dgm:t>
        <a:bodyPr/>
        <a:lstStyle/>
        <a:p>
          <a:endParaRPr lang="en-US"/>
        </a:p>
      </dgm:t>
    </dgm:pt>
    <dgm:pt modelId="{0F30CE9D-B639-4710-A849-AA4C2615C17B}" type="pres">
      <dgm:prSet presAssocID="{FD6C56F7-5CA6-4C2A-8EB8-189875E64238}" presName="sp" presStyleCnt="0"/>
      <dgm:spPr/>
    </dgm:pt>
    <dgm:pt modelId="{41AE4613-F066-4458-B73C-E201FE16A6CC}" type="pres">
      <dgm:prSet presAssocID="{881B5F57-2EA4-4A53-89C8-1A4C6F68A496}" presName="arrowAndChildren" presStyleCnt="0"/>
      <dgm:spPr/>
    </dgm:pt>
    <dgm:pt modelId="{C64146E1-A43C-4F8D-9ACA-CEAABFF13CA5}" type="pres">
      <dgm:prSet presAssocID="{881B5F57-2EA4-4A53-89C8-1A4C6F68A496}" presName="parentTextArrow" presStyleLbl="node1" presStyleIdx="1" presStyleCnt="6"/>
      <dgm:spPr/>
      <dgm:t>
        <a:bodyPr/>
        <a:lstStyle/>
        <a:p>
          <a:endParaRPr lang="en-US"/>
        </a:p>
      </dgm:t>
    </dgm:pt>
    <dgm:pt modelId="{8B06F061-73E3-46DF-BE30-20A7E9849D64}" type="pres">
      <dgm:prSet presAssocID="{EEF2086A-1FC0-4CFB-8C33-5895A371A5E5}" presName="sp" presStyleCnt="0"/>
      <dgm:spPr/>
    </dgm:pt>
    <dgm:pt modelId="{DA586A73-4ABE-4A90-B63C-408A53FD64AC}" type="pres">
      <dgm:prSet presAssocID="{363547DD-8F8C-45CC-91C2-C16D77C47BDD}" presName="arrowAndChildren" presStyleCnt="0"/>
      <dgm:spPr/>
    </dgm:pt>
    <dgm:pt modelId="{A3F0A308-0B9E-4F7C-A084-00923DB7F545}" type="pres">
      <dgm:prSet presAssocID="{363547DD-8F8C-45CC-91C2-C16D77C47BDD}" presName="parentTextArrow" presStyleLbl="node1" presStyleIdx="2" presStyleCnt="6"/>
      <dgm:spPr/>
      <dgm:t>
        <a:bodyPr/>
        <a:lstStyle/>
        <a:p>
          <a:endParaRPr lang="en-US"/>
        </a:p>
      </dgm:t>
    </dgm:pt>
    <dgm:pt modelId="{EFA8BCF0-C10F-4178-8B29-A614662DE34D}" type="pres">
      <dgm:prSet presAssocID="{0904D0AC-2850-4D7B-9BF9-9728355C9C4C}" presName="sp" presStyleCnt="0"/>
      <dgm:spPr/>
    </dgm:pt>
    <dgm:pt modelId="{6608ACE8-5BEB-47A6-AA7F-47D09FA95415}" type="pres">
      <dgm:prSet presAssocID="{E88296ED-74D9-4B32-B9EE-0D658FCA6FB1}" presName="arrowAndChildren" presStyleCnt="0"/>
      <dgm:spPr/>
    </dgm:pt>
    <dgm:pt modelId="{83153A75-D9A9-4B46-9D8D-F407F4D69A1E}" type="pres">
      <dgm:prSet presAssocID="{E88296ED-74D9-4B32-B9EE-0D658FCA6FB1}" presName="parentTextArrow" presStyleLbl="node1" presStyleIdx="3" presStyleCnt="6"/>
      <dgm:spPr/>
      <dgm:t>
        <a:bodyPr/>
        <a:lstStyle/>
        <a:p>
          <a:endParaRPr lang="en-US"/>
        </a:p>
      </dgm:t>
    </dgm:pt>
    <dgm:pt modelId="{A484891B-9FF3-4619-A05C-5DD574168CAC}" type="pres">
      <dgm:prSet presAssocID="{95F306BD-D83A-41A9-8D68-D3D8E738CCD0}" presName="sp" presStyleCnt="0"/>
      <dgm:spPr/>
    </dgm:pt>
    <dgm:pt modelId="{208410FA-CA02-42CD-A0FD-B61582C088FC}" type="pres">
      <dgm:prSet presAssocID="{3FC35E5C-88C3-4C3B-9F45-DC45AA241BB4}" presName="arrowAndChildren" presStyleCnt="0"/>
      <dgm:spPr/>
    </dgm:pt>
    <dgm:pt modelId="{EB5E3BC2-15E2-4A6F-B3FF-B37689791505}" type="pres">
      <dgm:prSet presAssocID="{3FC35E5C-88C3-4C3B-9F45-DC45AA241BB4}" presName="parentTextArrow" presStyleLbl="node1" presStyleIdx="4" presStyleCnt="6"/>
      <dgm:spPr/>
      <dgm:t>
        <a:bodyPr/>
        <a:lstStyle/>
        <a:p>
          <a:endParaRPr lang="en-US"/>
        </a:p>
      </dgm:t>
    </dgm:pt>
    <dgm:pt modelId="{FF2B96C8-1794-4E4C-BCFF-B7B836E19313}" type="pres">
      <dgm:prSet presAssocID="{523FE02F-8878-4F97-B466-34E83D4DEE7B}" presName="sp" presStyleCnt="0"/>
      <dgm:spPr/>
    </dgm:pt>
    <dgm:pt modelId="{08C6CC38-E365-48EC-9B7E-4255ED4DCC80}" type="pres">
      <dgm:prSet presAssocID="{5FB64A06-6347-4BF8-BE06-1F468D4229FA}" presName="arrowAndChildren" presStyleCnt="0"/>
      <dgm:spPr/>
    </dgm:pt>
    <dgm:pt modelId="{700D2230-3FBA-4D1F-9EC2-ED79DE7A2199}" type="pres">
      <dgm:prSet presAssocID="{5FB64A06-6347-4BF8-BE06-1F468D4229FA}" presName="parentTextArrow" presStyleLbl="node1" presStyleIdx="5" presStyleCnt="6"/>
      <dgm:spPr/>
      <dgm:t>
        <a:bodyPr/>
        <a:lstStyle/>
        <a:p>
          <a:endParaRPr lang="en-US"/>
        </a:p>
      </dgm:t>
    </dgm:pt>
  </dgm:ptLst>
  <dgm:cxnLst>
    <dgm:cxn modelId="{C0329C04-5C86-4E86-AA8D-302F4C9886BD}" srcId="{3AC71893-579F-4905-9F6A-73A2D441FC6A}" destId="{3FC35E5C-88C3-4C3B-9F45-DC45AA241BB4}" srcOrd="1" destOrd="0" parTransId="{2DA6B426-393B-4F81-B03A-64B9AB4A45E1}" sibTransId="{95F306BD-D83A-41A9-8D68-D3D8E738CCD0}"/>
    <dgm:cxn modelId="{66BEE3E7-C1D5-4B99-ACD3-9618814B6B5A}" type="presOf" srcId="{E88296ED-74D9-4B32-B9EE-0D658FCA6FB1}" destId="{83153A75-D9A9-4B46-9D8D-F407F4D69A1E}" srcOrd="0" destOrd="0" presId="urn:microsoft.com/office/officeart/2005/8/layout/process4"/>
    <dgm:cxn modelId="{7E95370B-24C1-455A-A760-11878A141F82}" srcId="{3AC71893-579F-4905-9F6A-73A2D441FC6A}" destId="{881B5F57-2EA4-4A53-89C8-1A4C6F68A496}" srcOrd="4" destOrd="0" parTransId="{570F9240-7547-45D3-8E91-3EE5FEF885E1}" sibTransId="{FD6C56F7-5CA6-4C2A-8EB8-189875E64238}"/>
    <dgm:cxn modelId="{56BBF19D-3C2A-4718-AC15-E3D2C31D89B6}" srcId="{3AC71893-579F-4905-9F6A-73A2D441FC6A}" destId="{1626AC1B-5A07-4EBF-BD46-AE8F3AE81992}" srcOrd="5" destOrd="0" parTransId="{D2380EEF-4073-4276-B15B-D30835F48A57}" sibTransId="{8FB296DA-F800-47FF-8C0C-6D72A10B61EE}"/>
    <dgm:cxn modelId="{02D84A1B-32B1-492A-A645-697673BE83FC}" type="presOf" srcId="{3AC71893-579F-4905-9F6A-73A2D441FC6A}" destId="{50131AB5-B65B-4871-BF2D-FA36BA0EC15E}" srcOrd="0" destOrd="0" presId="urn:microsoft.com/office/officeart/2005/8/layout/process4"/>
    <dgm:cxn modelId="{0EB8DF46-7B94-42A7-AC9B-F365664F61FA}" srcId="{3AC71893-579F-4905-9F6A-73A2D441FC6A}" destId="{5FB64A06-6347-4BF8-BE06-1F468D4229FA}" srcOrd="0" destOrd="0" parTransId="{9EA377A8-3465-4347-842C-24DB43A2C0E4}" sibTransId="{523FE02F-8878-4F97-B466-34E83D4DEE7B}"/>
    <dgm:cxn modelId="{633654BB-4D95-45E5-9452-3ECEA08B12D0}" type="presOf" srcId="{3FC35E5C-88C3-4C3B-9F45-DC45AA241BB4}" destId="{EB5E3BC2-15E2-4A6F-B3FF-B37689791505}" srcOrd="0" destOrd="0" presId="urn:microsoft.com/office/officeart/2005/8/layout/process4"/>
    <dgm:cxn modelId="{1DBBA8D4-C484-42A6-9C7D-F6DCA5971D95}" type="presOf" srcId="{5FB64A06-6347-4BF8-BE06-1F468D4229FA}" destId="{700D2230-3FBA-4D1F-9EC2-ED79DE7A2199}" srcOrd="0" destOrd="0" presId="urn:microsoft.com/office/officeart/2005/8/layout/process4"/>
    <dgm:cxn modelId="{3914ABC6-80EE-48C2-AE2C-FAE9AC9E96D6}" srcId="{3AC71893-579F-4905-9F6A-73A2D441FC6A}" destId="{E88296ED-74D9-4B32-B9EE-0D658FCA6FB1}" srcOrd="2" destOrd="0" parTransId="{82BF4B6C-9A70-4575-BC00-10A14E4ED42E}" sibTransId="{0904D0AC-2850-4D7B-9BF9-9728355C9C4C}"/>
    <dgm:cxn modelId="{EDD59188-0217-4623-A383-069F0F1BF0C6}" type="presOf" srcId="{363547DD-8F8C-45CC-91C2-C16D77C47BDD}" destId="{A3F0A308-0B9E-4F7C-A084-00923DB7F545}" srcOrd="0" destOrd="0" presId="urn:microsoft.com/office/officeart/2005/8/layout/process4"/>
    <dgm:cxn modelId="{85C48202-E436-4A94-958C-31A4CF4B6CC5}" srcId="{3AC71893-579F-4905-9F6A-73A2D441FC6A}" destId="{363547DD-8F8C-45CC-91C2-C16D77C47BDD}" srcOrd="3" destOrd="0" parTransId="{EC60EB35-0BD7-4A49-943A-178CB741B6FA}" sibTransId="{EEF2086A-1FC0-4CFB-8C33-5895A371A5E5}"/>
    <dgm:cxn modelId="{44EDE9E1-C39F-4824-8EEE-AA0D192DEF17}" type="presOf" srcId="{881B5F57-2EA4-4A53-89C8-1A4C6F68A496}" destId="{C64146E1-A43C-4F8D-9ACA-CEAABFF13CA5}" srcOrd="0" destOrd="0" presId="urn:microsoft.com/office/officeart/2005/8/layout/process4"/>
    <dgm:cxn modelId="{79D84DD1-DD7C-4981-8BA1-F76485E4EE35}" type="presOf" srcId="{1626AC1B-5A07-4EBF-BD46-AE8F3AE81992}" destId="{525D6FF7-21D5-44FD-A20D-DA39F4078E1A}" srcOrd="0" destOrd="0" presId="urn:microsoft.com/office/officeart/2005/8/layout/process4"/>
    <dgm:cxn modelId="{D00815F8-0EF8-42F5-909C-FFE0C0451463}" type="presParOf" srcId="{50131AB5-B65B-4871-BF2D-FA36BA0EC15E}" destId="{B27D168A-C64C-490C-8ADC-B73B4679B040}" srcOrd="0" destOrd="0" presId="urn:microsoft.com/office/officeart/2005/8/layout/process4"/>
    <dgm:cxn modelId="{B81DBA83-4B84-41B6-BFA5-4B6293A776A3}" type="presParOf" srcId="{B27D168A-C64C-490C-8ADC-B73B4679B040}" destId="{525D6FF7-21D5-44FD-A20D-DA39F4078E1A}" srcOrd="0" destOrd="0" presId="urn:microsoft.com/office/officeart/2005/8/layout/process4"/>
    <dgm:cxn modelId="{48A27BBB-33AD-4F33-9D99-766AAEB60B9F}" type="presParOf" srcId="{50131AB5-B65B-4871-BF2D-FA36BA0EC15E}" destId="{0F30CE9D-B639-4710-A849-AA4C2615C17B}" srcOrd="1" destOrd="0" presId="urn:microsoft.com/office/officeart/2005/8/layout/process4"/>
    <dgm:cxn modelId="{10579C65-E226-4272-B181-727D6C945714}" type="presParOf" srcId="{50131AB5-B65B-4871-BF2D-FA36BA0EC15E}" destId="{41AE4613-F066-4458-B73C-E201FE16A6CC}" srcOrd="2" destOrd="0" presId="urn:microsoft.com/office/officeart/2005/8/layout/process4"/>
    <dgm:cxn modelId="{40B79DDD-402E-40EF-8845-BEAC4A63B6D1}" type="presParOf" srcId="{41AE4613-F066-4458-B73C-E201FE16A6CC}" destId="{C64146E1-A43C-4F8D-9ACA-CEAABFF13CA5}" srcOrd="0" destOrd="0" presId="urn:microsoft.com/office/officeart/2005/8/layout/process4"/>
    <dgm:cxn modelId="{125C1838-9FAD-40BD-9037-C85F434249F8}" type="presParOf" srcId="{50131AB5-B65B-4871-BF2D-FA36BA0EC15E}" destId="{8B06F061-73E3-46DF-BE30-20A7E9849D64}" srcOrd="3" destOrd="0" presId="urn:microsoft.com/office/officeart/2005/8/layout/process4"/>
    <dgm:cxn modelId="{E4D03819-AEBD-46B8-A3DB-159918DAA76A}" type="presParOf" srcId="{50131AB5-B65B-4871-BF2D-FA36BA0EC15E}" destId="{DA586A73-4ABE-4A90-B63C-408A53FD64AC}" srcOrd="4" destOrd="0" presId="urn:microsoft.com/office/officeart/2005/8/layout/process4"/>
    <dgm:cxn modelId="{66C84054-DDD2-4BF9-8581-6BE520E7E64A}" type="presParOf" srcId="{DA586A73-4ABE-4A90-B63C-408A53FD64AC}" destId="{A3F0A308-0B9E-4F7C-A084-00923DB7F545}" srcOrd="0" destOrd="0" presId="urn:microsoft.com/office/officeart/2005/8/layout/process4"/>
    <dgm:cxn modelId="{46E145AD-2FA1-464E-9E4F-8CCA892F7574}" type="presParOf" srcId="{50131AB5-B65B-4871-BF2D-FA36BA0EC15E}" destId="{EFA8BCF0-C10F-4178-8B29-A614662DE34D}" srcOrd="5" destOrd="0" presId="urn:microsoft.com/office/officeart/2005/8/layout/process4"/>
    <dgm:cxn modelId="{4BDC54C8-AD11-4F9C-B075-5AA5ADED3B4D}" type="presParOf" srcId="{50131AB5-B65B-4871-BF2D-FA36BA0EC15E}" destId="{6608ACE8-5BEB-47A6-AA7F-47D09FA95415}" srcOrd="6" destOrd="0" presId="urn:microsoft.com/office/officeart/2005/8/layout/process4"/>
    <dgm:cxn modelId="{74D45FA4-043F-4658-8CB5-BB98BAB4660E}" type="presParOf" srcId="{6608ACE8-5BEB-47A6-AA7F-47D09FA95415}" destId="{83153A75-D9A9-4B46-9D8D-F407F4D69A1E}" srcOrd="0" destOrd="0" presId="urn:microsoft.com/office/officeart/2005/8/layout/process4"/>
    <dgm:cxn modelId="{DE85FC5D-6C22-4507-9D15-E2190B40D1C6}" type="presParOf" srcId="{50131AB5-B65B-4871-BF2D-FA36BA0EC15E}" destId="{A484891B-9FF3-4619-A05C-5DD574168CAC}" srcOrd="7" destOrd="0" presId="urn:microsoft.com/office/officeart/2005/8/layout/process4"/>
    <dgm:cxn modelId="{90AB9B2B-8616-4BF0-9F51-4629FB97E6A4}" type="presParOf" srcId="{50131AB5-B65B-4871-BF2D-FA36BA0EC15E}" destId="{208410FA-CA02-42CD-A0FD-B61582C088FC}" srcOrd="8" destOrd="0" presId="urn:microsoft.com/office/officeart/2005/8/layout/process4"/>
    <dgm:cxn modelId="{DA393747-42A7-40D8-AFB7-8BEB6DC02746}" type="presParOf" srcId="{208410FA-CA02-42CD-A0FD-B61582C088FC}" destId="{EB5E3BC2-15E2-4A6F-B3FF-B37689791505}" srcOrd="0" destOrd="0" presId="urn:microsoft.com/office/officeart/2005/8/layout/process4"/>
    <dgm:cxn modelId="{5BDBDD74-9BD8-4F69-855A-F4A4E3DBE397}" type="presParOf" srcId="{50131AB5-B65B-4871-BF2D-FA36BA0EC15E}" destId="{FF2B96C8-1794-4E4C-BCFF-B7B836E19313}" srcOrd="9" destOrd="0" presId="urn:microsoft.com/office/officeart/2005/8/layout/process4"/>
    <dgm:cxn modelId="{760DD3DE-F0CE-403B-A027-E20B3C5EAFEF}" type="presParOf" srcId="{50131AB5-B65B-4871-BF2D-FA36BA0EC15E}" destId="{08C6CC38-E365-48EC-9B7E-4255ED4DCC80}" srcOrd="10" destOrd="0" presId="urn:microsoft.com/office/officeart/2005/8/layout/process4"/>
    <dgm:cxn modelId="{481F44B0-4875-4364-8E03-D022C6A8FE71}" type="presParOf" srcId="{08C6CC38-E365-48EC-9B7E-4255ED4DCC80}" destId="{700D2230-3FBA-4D1F-9EC2-ED79DE7A2199}" srcOrd="0" destOrd="0" presId="urn:microsoft.com/office/officeart/2005/8/layout/process4"/>
  </dgm:cxnLst>
  <dgm:bg/>
  <dgm:whole/>
</dgm:dataModel>
</file>

<file path=ppt/diagrams/data4.xml><?xml version="1.0" encoding="utf-8"?>
<dgm:dataModel xmlns:dgm="http://schemas.openxmlformats.org/drawingml/2006/diagram" xmlns:a="http://schemas.openxmlformats.org/drawingml/2006/main">
  <dgm:ptLst>
    <dgm:pt modelId="{3AC71893-579F-4905-9F6A-73A2D441FC6A}" type="doc">
      <dgm:prSet loTypeId="urn:microsoft.com/office/officeart/2005/8/layout/process4" loCatId="process" qsTypeId="urn:microsoft.com/office/officeart/2005/8/quickstyle/simple3" qsCatId="simple" csTypeId="urn:microsoft.com/office/officeart/2005/8/colors/accent1_2" csCatId="accent1" phldr="1"/>
      <dgm:spPr/>
      <dgm:t>
        <a:bodyPr/>
        <a:lstStyle/>
        <a:p>
          <a:endParaRPr lang="en-US"/>
        </a:p>
      </dgm:t>
    </dgm:pt>
    <dgm:pt modelId="{5FB64A06-6347-4BF8-BE06-1F468D4229FA}">
      <dgm:prSet phldrT="[Text]"/>
      <dgm:spPr/>
      <dgm:t>
        <a:bodyPr/>
        <a:lstStyle/>
        <a:p>
          <a:r>
            <a:rPr lang="en-US" b="0" dirty="0" smtClean="0"/>
            <a:t>Evaluate System Requirements</a:t>
          </a:r>
          <a:endParaRPr lang="en-US" b="0" dirty="0"/>
        </a:p>
      </dgm:t>
    </dgm:pt>
    <dgm:pt modelId="{9EA377A8-3465-4347-842C-24DB43A2C0E4}" type="parTrans" cxnId="{0EB8DF46-7B94-42A7-AC9B-F365664F61FA}">
      <dgm:prSet/>
      <dgm:spPr/>
      <dgm:t>
        <a:bodyPr/>
        <a:lstStyle/>
        <a:p>
          <a:endParaRPr lang="en-US"/>
        </a:p>
      </dgm:t>
    </dgm:pt>
    <dgm:pt modelId="{523FE02F-8878-4F97-B466-34E83D4DEE7B}" type="sibTrans" cxnId="{0EB8DF46-7B94-42A7-AC9B-F365664F61FA}">
      <dgm:prSet/>
      <dgm:spPr/>
      <dgm:t>
        <a:bodyPr/>
        <a:lstStyle/>
        <a:p>
          <a:endParaRPr lang="en-US"/>
        </a:p>
      </dgm:t>
    </dgm:pt>
    <dgm:pt modelId="{E88296ED-74D9-4B32-B9EE-0D658FCA6FB1}">
      <dgm:prSet/>
      <dgm:spPr/>
      <dgm:t>
        <a:bodyPr/>
        <a:lstStyle/>
        <a:p>
          <a:r>
            <a:rPr lang="en-US" b="1" dirty="0" smtClean="0"/>
            <a:t>Configure Hardware in Project</a:t>
          </a:r>
        </a:p>
      </dgm:t>
    </dgm:pt>
    <dgm:pt modelId="{82BF4B6C-9A70-4575-BC00-10A14E4ED42E}" type="parTrans" cxnId="{3914ABC6-80EE-48C2-AE2C-FAE9AC9E96D6}">
      <dgm:prSet/>
      <dgm:spPr/>
      <dgm:t>
        <a:bodyPr/>
        <a:lstStyle/>
        <a:p>
          <a:endParaRPr lang="en-US"/>
        </a:p>
      </dgm:t>
    </dgm:pt>
    <dgm:pt modelId="{0904D0AC-2850-4D7B-9BF9-9728355C9C4C}" type="sibTrans" cxnId="{3914ABC6-80EE-48C2-AE2C-FAE9AC9E96D6}">
      <dgm:prSet/>
      <dgm:spPr/>
      <dgm:t>
        <a:bodyPr/>
        <a:lstStyle/>
        <a:p>
          <a:endParaRPr lang="en-US"/>
        </a:p>
      </dgm:t>
    </dgm:pt>
    <dgm:pt modelId="{363547DD-8F8C-45CC-91C2-C16D77C47BDD}">
      <dgm:prSet/>
      <dgm:spPr/>
      <dgm:t>
        <a:bodyPr/>
        <a:lstStyle/>
        <a:p>
          <a:r>
            <a:rPr lang="en-US" dirty="0" smtClean="0"/>
            <a:t>Create and Implement the FPGA VI</a:t>
          </a:r>
        </a:p>
      </dgm:t>
    </dgm:pt>
    <dgm:pt modelId="{EC60EB35-0BD7-4A49-943A-178CB741B6FA}" type="parTrans" cxnId="{85C48202-E436-4A94-958C-31A4CF4B6CC5}">
      <dgm:prSet/>
      <dgm:spPr/>
      <dgm:t>
        <a:bodyPr/>
        <a:lstStyle/>
        <a:p>
          <a:endParaRPr lang="en-US"/>
        </a:p>
      </dgm:t>
    </dgm:pt>
    <dgm:pt modelId="{EEF2086A-1FC0-4CFB-8C33-5895A371A5E5}" type="sibTrans" cxnId="{85C48202-E436-4A94-958C-31A4CF4B6CC5}">
      <dgm:prSet/>
      <dgm:spPr/>
      <dgm:t>
        <a:bodyPr/>
        <a:lstStyle/>
        <a:p>
          <a:endParaRPr lang="en-US"/>
        </a:p>
      </dgm:t>
    </dgm:pt>
    <dgm:pt modelId="{881B5F57-2EA4-4A53-89C8-1A4C6F68A496}">
      <dgm:prSet/>
      <dgm:spPr/>
      <dgm:t>
        <a:bodyPr/>
        <a:lstStyle/>
        <a:p>
          <a:r>
            <a:rPr lang="en-US" b="0" dirty="0" smtClean="0"/>
            <a:t>Emulate and </a:t>
          </a:r>
          <a:r>
            <a:rPr lang="en-US" dirty="0" smtClean="0"/>
            <a:t>Compile the FPGA VI</a:t>
          </a:r>
        </a:p>
      </dgm:t>
    </dgm:pt>
    <dgm:pt modelId="{570F9240-7547-45D3-8E91-3EE5FEF885E1}" type="parTrans" cxnId="{7E95370B-24C1-455A-A760-11878A141F82}">
      <dgm:prSet/>
      <dgm:spPr/>
      <dgm:t>
        <a:bodyPr/>
        <a:lstStyle/>
        <a:p>
          <a:endParaRPr lang="en-US"/>
        </a:p>
      </dgm:t>
    </dgm:pt>
    <dgm:pt modelId="{FD6C56F7-5CA6-4C2A-8EB8-189875E64238}" type="sibTrans" cxnId="{7E95370B-24C1-455A-A760-11878A141F82}">
      <dgm:prSet/>
      <dgm:spPr/>
      <dgm:t>
        <a:bodyPr/>
        <a:lstStyle/>
        <a:p>
          <a:endParaRPr lang="en-US"/>
        </a:p>
      </dgm:t>
    </dgm:pt>
    <dgm:pt modelId="{1626AC1B-5A07-4EBF-BD46-AE8F3AE81992}">
      <dgm:prSet/>
      <dgm:spPr/>
      <dgm:t>
        <a:bodyPr/>
        <a:lstStyle/>
        <a:p>
          <a:r>
            <a:rPr lang="en-US" dirty="0" smtClean="0"/>
            <a:t>Build the Host Interface</a:t>
          </a:r>
        </a:p>
      </dgm:t>
    </dgm:pt>
    <dgm:pt modelId="{D2380EEF-4073-4276-B15B-D30835F48A57}" type="parTrans" cxnId="{56BBF19D-3C2A-4718-AC15-E3D2C31D89B6}">
      <dgm:prSet/>
      <dgm:spPr/>
      <dgm:t>
        <a:bodyPr/>
        <a:lstStyle/>
        <a:p>
          <a:endParaRPr lang="en-US"/>
        </a:p>
      </dgm:t>
    </dgm:pt>
    <dgm:pt modelId="{8FB296DA-F800-47FF-8C0C-6D72A10B61EE}" type="sibTrans" cxnId="{56BBF19D-3C2A-4718-AC15-E3D2C31D89B6}">
      <dgm:prSet/>
      <dgm:spPr/>
      <dgm:t>
        <a:bodyPr/>
        <a:lstStyle/>
        <a:p>
          <a:endParaRPr lang="en-US"/>
        </a:p>
      </dgm:t>
    </dgm:pt>
    <dgm:pt modelId="{3FC35E5C-88C3-4C3B-9F45-DC45AA241BB4}">
      <dgm:prSet phldrT="[Text]"/>
      <dgm:spPr/>
      <dgm:t>
        <a:bodyPr/>
        <a:lstStyle/>
        <a:p>
          <a:r>
            <a:rPr lang="en-US" b="0" dirty="0" smtClean="0"/>
            <a:t>Design the Software Architecture</a:t>
          </a:r>
          <a:endParaRPr lang="en-US" b="0" dirty="0"/>
        </a:p>
      </dgm:t>
    </dgm:pt>
    <dgm:pt modelId="{2DA6B426-393B-4F81-B03A-64B9AB4A45E1}" type="parTrans" cxnId="{C0329C04-5C86-4E86-AA8D-302F4C9886BD}">
      <dgm:prSet/>
      <dgm:spPr/>
      <dgm:t>
        <a:bodyPr/>
        <a:lstStyle/>
        <a:p>
          <a:endParaRPr lang="en-US"/>
        </a:p>
      </dgm:t>
    </dgm:pt>
    <dgm:pt modelId="{95F306BD-D83A-41A9-8D68-D3D8E738CCD0}" type="sibTrans" cxnId="{C0329C04-5C86-4E86-AA8D-302F4C9886BD}">
      <dgm:prSet/>
      <dgm:spPr/>
      <dgm:t>
        <a:bodyPr/>
        <a:lstStyle/>
        <a:p>
          <a:endParaRPr lang="en-US"/>
        </a:p>
      </dgm:t>
    </dgm:pt>
    <dgm:pt modelId="{50131AB5-B65B-4871-BF2D-FA36BA0EC15E}" type="pres">
      <dgm:prSet presAssocID="{3AC71893-579F-4905-9F6A-73A2D441FC6A}" presName="Name0" presStyleCnt="0">
        <dgm:presLayoutVars>
          <dgm:dir/>
          <dgm:animLvl val="lvl"/>
          <dgm:resizeHandles val="exact"/>
        </dgm:presLayoutVars>
      </dgm:prSet>
      <dgm:spPr/>
      <dgm:t>
        <a:bodyPr/>
        <a:lstStyle/>
        <a:p>
          <a:endParaRPr lang="en-US"/>
        </a:p>
      </dgm:t>
    </dgm:pt>
    <dgm:pt modelId="{B27D168A-C64C-490C-8ADC-B73B4679B040}" type="pres">
      <dgm:prSet presAssocID="{1626AC1B-5A07-4EBF-BD46-AE8F3AE81992}" presName="boxAndChildren" presStyleCnt="0"/>
      <dgm:spPr/>
    </dgm:pt>
    <dgm:pt modelId="{525D6FF7-21D5-44FD-A20D-DA39F4078E1A}" type="pres">
      <dgm:prSet presAssocID="{1626AC1B-5A07-4EBF-BD46-AE8F3AE81992}" presName="parentTextBox" presStyleLbl="node1" presStyleIdx="0" presStyleCnt="6"/>
      <dgm:spPr/>
      <dgm:t>
        <a:bodyPr/>
        <a:lstStyle/>
        <a:p>
          <a:endParaRPr lang="en-US"/>
        </a:p>
      </dgm:t>
    </dgm:pt>
    <dgm:pt modelId="{0F30CE9D-B639-4710-A849-AA4C2615C17B}" type="pres">
      <dgm:prSet presAssocID="{FD6C56F7-5CA6-4C2A-8EB8-189875E64238}" presName="sp" presStyleCnt="0"/>
      <dgm:spPr/>
    </dgm:pt>
    <dgm:pt modelId="{41AE4613-F066-4458-B73C-E201FE16A6CC}" type="pres">
      <dgm:prSet presAssocID="{881B5F57-2EA4-4A53-89C8-1A4C6F68A496}" presName="arrowAndChildren" presStyleCnt="0"/>
      <dgm:spPr/>
    </dgm:pt>
    <dgm:pt modelId="{C64146E1-A43C-4F8D-9ACA-CEAABFF13CA5}" type="pres">
      <dgm:prSet presAssocID="{881B5F57-2EA4-4A53-89C8-1A4C6F68A496}" presName="parentTextArrow" presStyleLbl="node1" presStyleIdx="1" presStyleCnt="6"/>
      <dgm:spPr/>
      <dgm:t>
        <a:bodyPr/>
        <a:lstStyle/>
        <a:p>
          <a:endParaRPr lang="en-US"/>
        </a:p>
      </dgm:t>
    </dgm:pt>
    <dgm:pt modelId="{8B06F061-73E3-46DF-BE30-20A7E9849D64}" type="pres">
      <dgm:prSet presAssocID="{EEF2086A-1FC0-4CFB-8C33-5895A371A5E5}" presName="sp" presStyleCnt="0"/>
      <dgm:spPr/>
    </dgm:pt>
    <dgm:pt modelId="{DA586A73-4ABE-4A90-B63C-408A53FD64AC}" type="pres">
      <dgm:prSet presAssocID="{363547DD-8F8C-45CC-91C2-C16D77C47BDD}" presName="arrowAndChildren" presStyleCnt="0"/>
      <dgm:spPr/>
    </dgm:pt>
    <dgm:pt modelId="{A3F0A308-0B9E-4F7C-A084-00923DB7F545}" type="pres">
      <dgm:prSet presAssocID="{363547DD-8F8C-45CC-91C2-C16D77C47BDD}" presName="parentTextArrow" presStyleLbl="node1" presStyleIdx="2" presStyleCnt="6"/>
      <dgm:spPr/>
      <dgm:t>
        <a:bodyPr/>
        <a:lstStyle/>
        <a:p>
          <a:endParaRPr lang="en-US"/>
        </a:p>
      </dgm:t>
    </dgm:pt>
    <dgm:pt modelId="{EFA8BCF0-C10F-4178-8B29-A614662DE34D}" type="pres">
      <dgm:prSet presAssocID="{0904D0AC-2850-4D7B-9BF9-9728355C9C4C}" presName="sp" presStyleCnt="0"/>
      <dgm:spPr/>
    </dgm:pt>
    <dgm:pt modelId="{6608ACE8-5BEB-47A6-AA7F-47D09FA95415}" type="pres">
      <dgm:prSet presAssocID="{E88296ED-74D9-4B32-B9EE-0D658FCA6FB1}" presName="arrowAndChildren" presStyleCnt="0"/>
      <dgm:spPr/>
    </dgm:pt>
    <dgm:pt modelId="{83153A75-D9A9-4B46-9D8D-F407F4D69A1E}" type="pres">
      <dgm:prSet presAssocID="{E88296ED-74D9-4B32-B9EE-0D658FCA6FB1}" presName="parentTextArrow" presStyleLbl="node1" presStyleIdx="3" presStyleCnt="6"/>
      <dgm:spPr/>
      <dgm:t>
        <a:bodyPr/>
        <a:lstStyle/>
        <a:p>
          <a:endParaRPr lang="en-US"/>
        </a:p>
      </dgm:t>
    </dgm:pt>
    <dgm:pt modelId="{A484891B-9FF3-4619-A05C-5DD574168CAC}" type="pres">
      <dgm:prSet presAssocID="{95F306BD-D83A-41A9-8D68-D3D8E738CCD0}" presName="sp" presStyleCnt="0"/>
      <dgm:spPr/>
    </dgm:pt>
    <dgm:pt modelId="{208410FA-CA02-42CD-A0FD-B61582C088FC}" type="pres">
      <dgm:prSet presAssocID="{3FC35E5C-88C3-4C3B-9F45-DC45AA241BB4}" presName="arrowAndChildren" presStyleCnt="0"/>
      <dgm:spPr/>
    </dgm:pt>
    <dgm:pt modelId="{EB5E3BC2-15E2-4A6F-B3FF-B37689791505}" type="pres">
      <dgm:prSet presAssocID="{3FC35E5C-88C3-4C3B-9F45-DC45AA241BB4}" presName="parentTextArrow" presStyleLbl="node1" presStyleIdx="4" presStyleCnt="6"/>
      <dgm:spPr/>
      <dgm:t>
        <a:bodyPr/>
        <a:lstStyle/>
        <a:p>
          <a:endParaRPr lang="en-US"/>
        </a:p>
      </dgm:t>
    </dgm:pt>
    <dgm:pt modelId="{FF2B96C8-1794-4E4C-BCFF-B7B836E19313}" type="pres">
      <dgm:prSet presAssocID="{523FE02F-8878-4F97-B466-34E83D4DEE7B}" presName="sp" presStyleCnt="0"/>
      <dgm:spPr/>
    </dgm:pt>
    <dgm:pt modelId="{08C6CC38-E365-48EC-9B7E-4255ED4DCC80}" type="pres">
      <dgm:prSet presAssocID="{5FB64A06-6347-4BF8-BE06-1F468D4229FA}" presName="arrowAndChildren" presStyleCnt="0"/>
      <dgm:spPr/>
    </dgm:pt>
    <dgm:pt modelId="{700D2230-3FBA-4D1F-9EC2-ED79DE7A2199}" type="pres">
      <dgm:prSet presAssocID="{5FB64A06-6347-4BF8-BE06-1F468D4229FA}" presName="parentTextArrow" presStyleLbl="node1" presStyleIdx="5" presStyleCnt="6"/>
      <dgm:spPr/>
      <dgm:t>
        <a:bodyPr/>
        <a:lstStyle/>
        <a:p>
          <a:endParaRPr lang="en-US"/>
        </a:p>
      </dgm:t>
    </dgm:pt>
  </dgm:ptLst>
  <dgm:cxnLst>
    <dgm:cxn modelId="{C0329C04-5C86-4E86-AA8D-302F4C9886BD}" srcId="{3AC71893-579F-4905-9F6A-73A2D441FC6A}" destId="{3FC35E5C-88C3-4C3B-9F45-DC45AA241BB4}" srcOrd="1" destOrd="0" parTransId="{2DA6B426-393B-4F81-B03A-64B9AB4A45E1}" sibTransId="{95F306BD-D83A-41A9-8D68-D3D8E738CCD0}"/>
    <dgm:cxn modelId="{441DD3B6-1072-4612-AC14-6E84BE272D38}" type="presOf" srcId="{3AC71893-579F-4905-9F6A-73A2D441FC6A}" destId="{50131AB5-B65B-4871-BF2D-FA36BA0EC15E}" srcOrd="0" destOrd="0" presId="urn:microsoft.com/office/officeart/2005/8/layout/process4"/>
    <dgm:cxn modelId="{1AD89926-4667-49E0-A139-AFDCEB06D980}" type="presOf" srcId="{3FC35E5C-88C3-4C3B-9F45-DC45AA241BB4}" destId="{EB5E3BC2-15E2-4A6F-B3FF-B37689791505}" srcOrd="0" destOrd="0" presId="urn:microsoft.com/office/officeart/2005/8/layout/process4"/>
    <dgm:cxn modelId="{56BBF19D-3C2A-4718-AC15-E3D2C31D89B6}" srcId="{3AC71893-579F-4905-9F6A-73A2D441FC6A}" destId="{1626AC1B-5A07-4EBF-BD46-AE8F3AE81992}" srcOrd="5" destOrd="0" parTransId="{D2380EEF-4073-4276-B15B-D30835F48A57}" sibTransId="{8FB296DA-F800-47FF-8C0C-6D72A10B61EE}"/>
    <dgm:cxn modelId="{7E95370B-24C1-455A-A760-11878A141F82}" srcId="{3AC71893-579F-4905-9F6A-73A2D441FC6A}" destId="{881B5F57-2EA4-4A53-89C8-1A4C6F68A496}" srcOrd="4" destOrd="0" parTransId="{570F9240-7547-45D3-8E91-3EE5FEF885E1}" sibTransId="{FD6C56F7-5CA6-4C2A-8EB8-189875E64238}"/>
    <dgm:cxn modelId="{0EB8DF46-7B94-42A7-AC9B-F365664F61FA}" srcId="{3AC71893-579F-4905-9F6A-73A2D441FC6A}" destId="{5FB64A06-6347-4BF8-BE06-1F468D4229FA}" srcOrd="0" destOrd="0" parTransId="{9EA377A8-3465-4347-842C-24DB43A2C0E4}" sibTransId="{523FE02F-8878-4F97-B466-34E83D4DEE7B}"/>
    <dgm:cxn modelId="{DE14E410-4C63-4CD8-914D-648CF4C8947F}" type="presOf" srcId="{881B5F57-2EA4-4A53-89C8-1A4C6F68A496}" destId="{C64146E1-A43C-4F8D-9ACA-CEAABFF13CA5}" srcOrd="0" destOrd="0" presId="urn:microsoft.com/office/officeart/2005/8/layout/process4"/>
    <dgm:cxn modelId="{3914ABC6-80EE-48C2-AE2C-FAE9AC9E96D6}" srcId="{3AC71893-579F-4905-9F6A-73A2D441FC6A}" destId="{E88296ED-74D9-4B32-B9EE-0D658FCA6FB1}" srcOrd="2" destOrd="0" parTransId="{82BF4B6C-9A70-4575-BC00-10A14E4ED42E}" sibTransId="{0904D0AC-2850-4D7B-9BF9-9728355C9C4C}"/>
    <dgm:cxn modelId="{8880136E-F91E-4EA8-AA2C-657081BC2E36}" type="presOf" srcId="{363547DD-8F8C-45CC-91C2-C16D77C47BDD}" destId="{A3F0A308-0B9E-4F7C-A084-00923DB7F545}" srcOrd="0" destOrd="0" presId="urn:microsoft.com/office/officeart/2005/8/layout/process4"/>
    <dgm:cxn modelId="{8AE5BB43-020F-4C10-AA9D-326E5893EF31}" type="presOf" srcId="{5FB64A06-6347-4BF8-BE06-1F468D4229FA}" destId="{700D2230-3FBA-4D1F-9EC2-ED79DE7A2199}" srcOrd="0" destOrd="0" presId="urn:microsoft.com/office/officeart/2005/8/layout/process4"/>
    <dgm:cxn modelId="{6B1687DB-47C6-4F20-B139-6B3FAB1547A2}" type="presOf" srcId="{E88296ED-74D9-4B32-B9EE-0D658FCA6FB1}" destId="{83153A75-D9A9-4B46-9D8D-F407F4D69A1E}" srcOrd="0" destOrd="0" presId="urn:microsoft.com/office/officeart/2005/8/layout/process4"/>
    <dgm:cxn modelId="{85C48202-E436-4A94-958C-31A4CF4B6CC5}" srcId="{3AC71893-579F-4905-9F6A-73A2D441FC6A}" destId="{363547DD-8F8C-45CC-91C2-C16D77C47BDD}" srcOrd="3" destOrd="0" parTransId="{EC60EB35-0BD7-4A49-943A-178CB741B6FA}" sibTransId="{EEF2086A-1FC0-4CFB-8C33-5895A371A5E5}"/>
    <dgm:cxn modelId="{7C02F6B7-40BD-4EAF-83A1-F54F4B00FE92}" type="presOf" srcId="{1626AC1B-5A07-4EBF-BD46-AE8F3AE81992}" destId="{525D6FF7-21D5-44FD-A20D-DA39F4078E1A}" srcOrd="0" destOrd="0" presId="urn:microsoft.com/office/officeart/2005/8/layout/process4"/>
    <dgm:cxn modelId="{0054EB57-7608-43B9-BDB8-AC9F94F2B9E5}" type="presParOf" srcId="{50131AB5-B65B-4871-BF2D-FA36BA0EC15E}" destId="{B27D168A-C64C-490C-8ADC-B73B4679B040}" srcOrd="0" destOrd="0" presId="urn:microsoft.com/office/officeart/2005/8/layout/process4"/>
    <dgm:cxn modelId="{C1905CE3-851B-4FE4-A434-75E8A3154937}" type="presParOf" srcId="{B27D168A-C64C-490C-8ADC-B73B4679B040}" destId="{525D6FF7-21D5-44FD-A20D-DA39F4078E1A}" srcOrd="0" destOrd="0" presId="urn:microsoft.com/office/officeart/2005/8/layout/process4"/>
    <dgm:cxn modelId="{C66AEBD0-B0A5-4EA5-9D58-69D3084676B9}" type="presParOf" srcId="{50131AB5-B65B-4871-BF2D-FA36BA0EC15E}" destId="{0F30CE9D-B639-4710-A849-AA4C2615C17B}" srcOrd="1" destOrd="0" presId="urn:microsoft.com/office/officeart/2005/8/layout/process4"/>
    <dgm:cxn modelId="{DA188593-1775-4C7C-98A7-91756A4C67F7}" type="presParOf" srcId="{50131AB5-B65B-4871-BF2D-FA36BA0EC15E}" destId="{41AE4613-F066-4458-B73C-E201FE16A6CC}" srcOrd="2" destOrd="0" presId="urn:microsoft.com/office/officeart/2005/8/layout/process4"/>
    <dgm:cxn modelId="{7B9F1F84-57A2-4A29-AC2E-CD0D9A2D00C3}" type="presParOf" srcId="{41AE4613-F066-4458-B73C-E201FE16A6CC}" destId="{C64146E1-A43C-4F8D-9ACA-CEAABFF13CA5}" srcOrd="0" destOrd="0" presId="urn:microsoft.com/office/officeart/2005/8/layout/process4"/>
    <dgm:cxn modelId="{5976DDE1-E371-43AE-942F-29984FA45A9E}" type="presParOf" srcId="{50131AB5-B65B-4871-BF2D-FA36BA0EC15E}" destId="{8B06F061-73E3-46DF-BE30-20A7E9849D64}" srcOrd="3" destOrd="0" presId="urn:microsoft.com/office/officeart/2005/8/layout/process4"/>
    <dgm:cxn modelId="{D8BB694E-7C81-423F-A2BB-9165DCE14B89}" type="presParOf" srcId="{50131AB5-B65B-4871-BF2D-FA36BA0EC15E}" destId="{DA586A73-4ABE-4A90-B63C-408A53FD64AC}" srcOrd="4" destOrd="0" presId="urn:microsoft.com/office/officeart/2005/8/layout/process4"/>
    <dgm:cxn modelId="{9E4984D2-36AD-493C-83FA-C6CC452B2522}" type="presParOf" srcId="{DA586A73-4ABE-4A90-B63C-408A53FD64AC}" destId="{A3F0A308-0B9E-4F7C-A084-00923DB7F545}" srcOrd="0" destOrd="0" presId="urn:microsoft.com/office/officeart/2005/8/layout/process4"/>
    <dgm:cxn modelId="{9F521FD1-B093-41D0-B023-2BF06BAE39E5}" type="presParOf" srcId="{50131AB5-B65B-4871-BF2D-FA36BA0EC15E}" destId="{EFA8BCF0-C10F-4178-8B29-A614662DE34D}" srcOrd="5" destOrd="0" presId="urn:microsoft.com/office/officeart/2005/8/layout/process4"/>
    <dgm:cxn modelId="{E7DC9784-A801-4F26-8ADC-EC6451D75377}" type="presParOf" srcId="{50131AB5-B65B-4871-BF2D-FA36BA0EC15E}" destId="{6608ACE8-5BEB-47A6-AA7F-47D09FA95415}" srcOrd="6" destOrd="0" presId="urn:microsoft.com/office/officeart/2005/8/layout/process4"/>
    <dgm:cxn modelId="{86612034-3E6A-49BF-8D76-8893D46B4F7E}" type="presParOf" srcId="{6608ACE8-5BEB-47A6-AA7F-47D09FA95415}" destId="{83153A75-D9A9-4B46-9D8D-F407F4D69A1E}" srcOrd="0" destOrd="0" presId="urn:microsoft.com/office/officeart/2005/8/layout/process4"/>
    <dgm:cxn modelId="{F820D5C9-2459-4D13-901C-8D6E77ED5AA6}" type="presParOf" srcId="{50131AB5-B65B-4871-BF2D-FA36BA0EC15E}" destId="{A484891B-9FF3-4619-A05C-5DD574168CAC}" srcOrd="7" destOrd="0" presId="urn:microsoft.com/office/officeart/2005/8/layout/process4"/>
    <dgm:cxn modelId="{14226B3F-5817-4806-8493-27A1D1688C24}" type="presParOf" srcId="{50131AB5-B65B-4871-BF2D-FA36BA0EC15E}" destId="{208410FA-CA02-42CD-A0FD-B61582C088FC}" srcOrd="8" destOrd="0" presId="urn:microsoft.com/office/officeart/2005/8/layout/process4"/>
    <dgm:cxn modelId="{6B7134CB-F1B8-44F4-AC5A-077CEA4EECCC}" type="presParOf" srcId="{208410FA-CA02-42CD-A0FD-B61582C088FC}" destId="{EB5E3BC2-15E2-4A6F-B3FF-B37689791505}" srcOrd="0" destOrd="0" presId="urn:microsoft.com/office/officeart/2005/8/layout/process4"/>
    <dgm:cxn modelId="{090CF377-EB89-4F23-BF02-DC89C11D32DA}" type="presParOf" srcId="{50131AB5-B65B-4871-BF2D-FA36BA0EC15E}" destId="{FF2B96C8-1794-4E4C-BCFF-B7B836E19313}" srcOrd="9" destOrd="0" presId="urn:microsoft.com/office/officeart/2005/8/layout/process4"/>
    <dgm:cxn modelId="{78A1A1F3-682C-4896-A412-403629F5A074}" type="presParOf" srcId="{50131AB5-B65B-4871-BF2D-FA36BA0EC15E}" destId="{08C6CC38-E365-48EC-9B7E-4255ED4DCC80}" srcOrd="10" destOrd="0" presId="urn:microsoft.com/office/officeart/2005/8/layout/process4"/>
    <dgm:cxn modelId="{9CB1BB9E-C9B4-450D-9E39-17F1273D2097}" type="presParOf" srcId="{08C6CC38-E365-48EC-9B7E-4255ED4DCC80}" destId="{700D2230-3FBA-4D1F-9EC2-ED79DE7A2199}" srcOrd="0" destOrd="0" presId="urn:microsoft.com/office/officeart/2005/8/layout/process4"/>
  </dgm:cxnLst>
  <dgm:bg/>
  <dgm:whole/>
</dgm:dataModel>
</file>

<file path=ppt/diagrams/data5.xml><?xml version="1.0" encoding="utf-8"?>
<dgm:dataModel xmlns:dgm="http://schemas.openxmlformats.org/drawingml/2006/diagram" xmlns:a="http://schemas.openxmlformats.org/drawingml/2006/main">
  <dgm:ptLst>
    <dgm:pt modelId="{3AC71893-579F-4905-9F6A-73A2D441FC6A}" type="doc">
      <dgm:prSet loTypeId="urn:microsoft.com/office/officeart/2005/8/layout/process4" loCatId="process" qsTypeId="urn:microsoft.com/office/officeart/2005/8/quickstyle/simple3" qsCatId="simple" csTypeId="urn:microsoft.com/office/officeart/2005/8/colors/accent1_2" csCatId="accent1" phldr="1"/>
      <dgm:spPr/>
      <dgm:t>
        <a:bodyPr/>
        <a:lstStyle/>
        <a:p>
          <a:endParaRPr lang="en-US"/>
        </a:p>
      </dgm:t>
    </dgm:pt>
    <dgm:pt modelId="{5FB64A06-6347-4BF8-BE06-1F468D4229FA}">
      <dgm:prSet phldrT="[Text]"/>
      <dgm:spPr/>
      <dgm:t>
        <a:bodyPr/>
        <a:lstStyle/>
        <a:p>
          <a:r>
            <a:rPr lang="en-US" b="0" dirty="0" smtClean="0"/>
            <a:t>Evaluate System Requirements</a:t>
          </a:r>
          <a:endParaRPr lang="en-US" b="0" dirty="0"/>
        </a:p>
      </dgm:t>
    </dgm:pt>
    <dgm:pt modelId="{9EA377A8-3465-4347-842C-24DB43A2C0E4}" type="parTrans" cxnId="{0EB8DF46-7B94-42A7-AC9B-F365664F61FA}">
      <dgm:prSet/>
      <dgm:spPr/>
      <dgm:t>
        <a:bodyPr/>
        <a:lstStyle/>
        <a:p>
          <a:endParaRPr lang="en-US"/>
        </a:p>
      </dgm:t>
    </dgm:pt>
    <dgm:pt modelId="{523FE02F-8878-4F97-B466-34E83D4DEE7B}" type="sibTrans" cxnId="{0EB8DF46-7B94-42A7-AC9B-F365664F61FA}">
      <dgm:prSet/>
      <dgm:spPr/>
      <dgm:t>
        <a:bodyPr/>
        <a:lstStyle/>
        <a:p>
          <a:endParaRPr lang="en-US"/>
        </a:p>
      </dgm:t>
    </dgm:pt>
    <dgm:pt modelId="{E88296ED-74D9-4B32-B9EE-0D658FCA6FB1}">
      <dgm:prSet/>
      <dgm:spPr/>
      <dgm:t>
        <a:bodyPr/>
        <a:lstStyle/>
        <a:p>
          <a:r>
            <a:rPr lang="en-US" b="0" dirty="0" smtClean="0"/>
            <a:t>Configure Hardware in Project</a:t>
          </a:r>
        </a:p>
      </dgm:t>
    </dgm:pt>
    <dgm:pt modelId="{82BF4B6C-9A70-4575-BC00-10A14E4ED42E}" type="parTrans" cxnId="{3914ABC6-80EE-48C2-AE2C-FAE9AC9E96D6}">
      <dgm:prSet/>
      <dgm:spPr/>
      <dgm:t>
        <a:bodyPr/>
        <a:lstStyle/>
        <a:p>
          <a:endParaRPr lang="en-US"/>
        </a:p>
      </dgm:t>
    </dgm:pt>
    <dgm:pt modelId="{0904D0AC-2850-4D7B-9BF9-9728355C9C4C}" type="sibTrans" cxnId="{3914ABC6-80EE-48C2-AE2C-FAE9AC9E96D6}">
      <dgm:prSet/>
      <dgm:spPr/>
      <dgm:t>
        <a:bodyPr/>
        <a:lstStyle/>
        <a:p>
          <a:endParaRPr lang="en-US"/>
        </a:p>
      </dgm:t>
    </dgm:pt>
    <dgm:pt modelId="{363547DD-8F8C-45CC-91C2-C16D77C47BDD}">
      <dgm:prSet/>
      <dgm:spPr/>
      <dgm:t>
        <a:bodyPr/>
        <a:lstStyle/>
        <a:p>
          <a:r>
            <a:rPr lang="en-US" b="1" dirty="0" smtClean="0"/>
            <a:t>Create and Implement the FPGA VI</a:t>
          </a:r>
        </a:p>
      </dgm:t>
    </dgm:pt>
    <dgm:pt modelId="{EC60EB35-0BD7-4A49-943A-178CB741B6FA}" type="parTrans" cxnId="{85C48202-E436-4A94-958C-31A4CF4B6CC5}">
      <dgm:prSet/>
      <dgm:spPr/>
      <dgm:t>
        <a:bodyPr/>
        <a:lstStyle/>
        <a:p>
          <a:endParaRPr lang="en-US"/>
        </a:p>
      </dgm:t>
    </dgm:pt>
    <dgm:pt modelId="{EEF2086A-1FC0-4CFB-8C33-5895A371A5E5}" type="sibTrans" cxnId="{85C48202-E436-4A94-958C-31A4CF4B6CC5}">
      <dgm:prSet/>
      <dgm:spPr/>
      <dgm:t>
        <a:bodyPr/>
        <a:lstStyle/>
        <a:p>
          <a:endParaRPr lang="en-US"/>
        </a:p>
      </dgm:t>
    </dgm:pt>
    <dgm:pt modelId="{881B5F57-2EA4-4A53-89C8-1A4C6F68A496}">
      <dgm:prSet/>
      <dgm:spPr/>
      <dgm:t>
        <a:bodyPr/>
        <a:lstStyle/>
        <a:p>
          <a:r>
            <a:rPr lang="en-US" b="0" dirty="0" smtClean="0"/>
            <a:t>Emulate and </a:t>
          </a:r>
          <a:r>
            <a:rPr lang="en-US" dirty="0" smtClean="0"/>
            <a:t>Compile the FPGA VI</a:t>
          </a:r>
        </a:p>
      </dgm:t>
    </dgm:pt>
    <dgm:pt modelId="{570F9240-7547-45D3-8E91-3EE5FEF885E1}" type="parTrans" cxnId="{7E95370B-24C1-455A-A760-11878A141F82}">
      <dgm:prSet/>
      <dgm:spPr/>
      <dgm:t>
        <a:bodyPr/>
        <a:lstStyle/>
        <a:p>
          <a:endParaRPr lang="en-US"/>
        </a:p>
      </dgm:t>
    </dgm:pt>
    <dgm:pt modelId="{FD6C56F7-5CA6-4C2A-8EB8-189875E64238}" type="sibTrans" cxnId="{7E95370B-24C1-455A-A760-11878A141F82}">
      <dgm:prSet/>
      <dgm:spPr/>
      <dgm:t>
        <a:bodyPr/>
        <a:lstStyle/>
        <a:p>
          <a:endParaRPr lang="en-US"/>
        </a:p>
      </dgm:t>
    </dgm:pt>
    <dgm:pt modelId="{1626AC1B-5A07-4EBF-BD46-AE8F3AE81992}">
      <dgm:prSet/>
      <dgm:spPr/>
      <dgm:t>
        <a:bodyPr/>
        <a:lstStyle/>
        <a:p>
          <a:r>
            <a:rPr lang="en-US" dirty="0" smtClean="0"/>
            <a:t>Build the Host Interface</a:t>
          </a:r>
        </a:p>
      </dgm:t>
    </dgm:pt>
    <dgm:pt modelId="{D2380EEF-4073-4276-B15B-D30835F48A57}" type="parTrans" cxnId="{56BBF19D-3C2A-4718-AC15-E3D2C31D89B6}">
      <dgm:prSet/>
      <dgm:spPr/>
      <dgm:t>
        <a:bodyPr/>
        <a:lstStyle/>
        <a:p>
          <a:endParaRPr lang="en-US"/>
        </a:p>
      </dgm:t>
    </dgm:pt>
    <dgm:pt modelId="{8FB296DA-F800-47FF-8C0C-6D72A10B61EE}" type="sibTrans" cxnId="{56BBF19D-3C2A-4718-AC15-E3D2C31D89B6}">
      <dgm:prSet/>
      <dgm:spPr/>
      <dgm:t>
        <a:bodyPr/>
        <a:lstStyle/>
        <a:p>
          <a:endParaRPr lang="en-US"/>
        </a:p>
      </dgm:t>
    </dgm:pt>
    <dgm:pt modelId="{3FC35E5C-88C3-4C3B-9F45-DC45AA241BB4}">
      <dgm:prSet phldrT="[Text]"/>
      <dgm:spPr/>
      <dgm:t>
        <a:bodyPr/>
        <a:lstStyle/>
        <a:p>
          <a:r>
            <a:rPr lang="en-US" b="0" dirty="0" smtClean="0"/>
            <a:t>Design the Software Architecture</a:t>
          </a:r>
          <a:endParaRPr lang="en-US" b="0" dirty="0"/>
        </a:p>
      </dgm:t>
    </dgm:pt>
    <dgm:pt modelId="{2DA6B426-393B-4F81-B03A-64B9AB4A45E1}" type="parTrans" cxnId="{C0329C04-5C86-4E86-AA8D-302F4C9886BD}">
      <dgm:prSet/>
      <dgm:spPr/>
      <dgm:t>
        <a:bodyPr/>
        <a:lstStyle/>
        <a:p>
          <a:endParaRPr lang="en-US"/>
        </a:p>
      </dgm:t>
    </dgm:pt>
    <dgm:pt modelId="{95F306BD-D83A-41A9-8D68-D3D8E738CCD0}" type="sibTrans" cxnId="{C0329C04-5C86-4E86-AA8D-302F4C9886BD}">
      <dgm:prSet/>
      <dgm:spPr/>
      <dgm:t>
        <a:bodyPr/>
        <a:lstStyle/>
        <a:p>
          <a:endParaRPr lang="en-US"/>
        </a:p>
      </dgm:t>
    </dgm:pt>
    <dgm:pt modelId="{50131AB5-B65B-4871-BF2D-FA36BA0EC15E}" type="pres">
      <dgm:prSet presAssocID="{3AC71893-579F-4905-9F6A-73A2D441FC6A}" presName="Name0" presStyleCnt="0">
        <dgm:presLayoutVars>
          <dgm:dir/>
          <dgm:animLvl val="lvl"/>
          <dgm:resizeHandles val="exact"/>
        </dgm:presLayoutVars>
      </dgm:prSet>
      <dgm:spPr/>
      <dgm:t>
        <a:bodyPr/>
        <a:lstStyle/>
        <a:p>
          <a:endParaRPr lang="en-US"/>
        </a:p>
      </dgm:t>
    </dgm:pt>
    <dgm:pt modelId="{B27D168A-C64C-490C-8ADC-B73B4679B040}" type="pres">
      <dgm:prSet presAssocID="{1626AC1B-5A07-4EBF-BD46-AE8F3AE81992}" presName="boxAndChildren" presStyleCnt="0"/>
      <dgm:spPr/>
    </dgm:pt>
    <dgm:pt modelId="{525D6FF7-21D5-44FD-A20D-DA39F4078E1A}" type="pres">
      <dgm:prSet presAssocID="{1626AC1B-5A07-4EBF-BD46-AE8F3AE81992}" presName="parentTextBox" presStyleLbl="node1" presStyleIdx="0" presStyleCnt="6"/>
      <dgm:spPr/>
      <dgm:t>
        <a:bodyPr/>
        <a:lstStyle/>
        <a:p>
          <a:endParaRPr lang="en-US"/>
        </a:p>
      </dgm:t>
    </dgm:pt>
    <dgm:pt modelId="{0F30CE9D-B639-4710-A849-AA4C2615C17B}" type="pres">
      <dgm:prSet presAssocID="{FD6C56F7-5CA6-4C2A-8EB8-189875E64238}" presName="sp" presStyleCnt="0"/>
      <dgm:spPr/>
    </dgm:pt>
    <dgm:pt modelId="{41AE4613-F066-4458-B73C-E201FE16A6CC}" type="pres">
      <dgm:prSet presAssocID="{881B5F57-2EA4-4A53-89C8-1A4C6F68A496}" presName="arrowAndChildren" presStyleCnt="0"/>
      <dgm:spPr/>
    </dgm:pt>
    <dgm:pt modelId="{C64146E1-A43C-4F8D-9ACA-CEAABFF13CA5}" type="pres">
      <dgm:prSet presAssocID="{881B5F57-2EA4-4A53-89C8-1A4C6F68A496}" presName="parentTextArrow" presStyleLbl="node1" presStyleIdx="1" presStyleCnt="6"/>
      <dgm:spPr/>
      <dgm:t>
        <a:bodyPr/>
        <a:lstStyle/>
        <a:p>
          <a:endParaRPr lang="en-US"/>
        </a:p>
      </dgm:t>
    </dgm:pt>
    <dgm:pt modelId="{8B06F061-73E3-46DF-BE30-20A7E9849D64}" type="pres">
      <dgm:prSet presAssocID="{EEF2086A-1FC0-4CFB-8C33-5895A371A5E5}" presName="sp" presStyleCnt="0"/>
      <dgm:spPr/>
    </dgm:pt>
    <dgm:pt modelId="{DA586A73-4ABE-4A90-B63C-408A53FD64AC}" type="pres">
      <dgm:prSet presAssocID="{363547DD-8F8C-45CC-91C2-C16D77C47BDD}" presName="arrowAndChildren" presStyleCnt="0"/>
      <dgm:spPr/>
    </dgm:pt>
    <dgm:pt modelId="{A3F0A308-0B9E-4F7C-A084-00923DB7F545}" type="pres">
      <dgm:prSet presAssocID="{363547DD-8F8C-45CC-91C2-C16D77C47BDD}" presName="parentTextArrow" presStyleLbl="node1" presStyleIdx="2" presStyleCnt="6"/>
      <dgm:spPr/>
      <dgm:t>
        <a:bodyPr/>
        <a:lstStyle/>
        <a:p>
          <a:endParaRPr lang="en-US"/>
        </a:p>
      </dgm:t>
    </dgm:pt>
    <dgm:pt modelId="{EFA8BCF0-C10F-4178-8B29-A614662DE34D}" type="pres">
      <dgm:prSet presAssocID="{0904D0AC-2850-4D7B-9BF9-9728355C9C4C}" presName="sp" presStyleCnt="0"/>
      <dgm:spPr/>
    </dgm:pt>
    <dgm:pt modelId="{6608ACE8-5BEB-47A6-AA7F-47D09FA95415}" type="pres">
      <dgm:prSet presAssocID="{E88296ED-74D9-4B32-B9EE-0D658FCA6FB1}" presName="arrowAndChildren" presStyleCnt="0"/>
      <dgm:spPr/>
    </dgm:pt>
    <dgm:pt modelId="{83153A75-D9A9-4B46-9D8D-F407F4D69A1E}" type="pres">
      <dgm:prSet presAssocID="{E88296ED-74D9-4B32-B9EE-0D658FCA6FB1}" presName="parentTextArrow" presStyleLbl="node1" presStyleIdx="3" presStyleCnt="6"/>
      <dgm:spPr/>
      <dgm:t>
        <a:bodyPr/>
        <a:lstStyle/>
        <a:p>
          <a:endParaRPr lang="en-US"/>
        </a:p>
      </dgm:t>
    </dgm:pt>
    <dgm:pt modelId="{A484891B-9FF3-4619-A05C-5DD574168CAC}" type="pres">
      <dgm:prSet presAssocID="{95F306BD-D83A-41A9-8D68-D3D8E738CCD0}" presName="sp" presStyleCnt="0"/>
      <dgm:spPr/>
    </dgm:pt>
    <dgm:pt modelId="{208410FA-CA02-42CD-A0FD-B61582C088FC}" type="pres">
      <dgm:prSet presAssocID="{3FC35E5C-88C3-4C3B-9F45-DC45AA241BB4}" presName="arrowAndChildren" presStyleCnt="0"/>
      <dgm:spPr/>
    </dgm:pt>
    <dgm:pt modelId="{EB5E3BC2-15E2-4A6F-B3FF-B37689791505}" type="pres">
      <dgm:prSet presAssocID="{3FC35E5C-88C3-4C3B-9F45-DC45AA241BB4}" presName="parentTextArrow" presStyleLbl="node1" presStyleIdx="4" presStyleCnt="6"/>
      <dgm:spPr/>
      <dgm:t>
        <a:bodyPr/>
        <a:lstStyle/>
        <a:p>
          <a:endParaRPr lang="en-US"/>
        </a:p>
      </dgm:t>
    </dgm:pt>
    <dgm:pt modelId="{FF2B96C8-1794-4E4C-BCFF-B7B836E19313}" type="pres">
      <dgm:prSet presAssocID="{523FE02F-8878-4F97-B466-34E83D4DEE7B}" presName="sp" presStyleCnt="0"/>
      <dgm:spPr/>
    </dgm:pt>
    <dgm:pt modelId="{08C6CC38-E365-48EC-9B7E-4255ED4DCC80}" type="pres">
      <dgm:prSet presAssocID="{5FB64A06-6347-4BF8-BE06-1F468D4229FA}" presName="arrowAndChildren" presStyleCnt="0"/>
      <dgm:spPr/>
    </dgm:pt>
    <dgm:pt modelId="{700D2230-3FBA-4D1F-9EC2-ED79DE7A2199}" type="pres">
      <dgm:prSet presAssocID="{5FB64A06-6347-4BF8-BE06-1F468D4229FA}" presName="parentTextArrow" presStyleLbl="node1" presStyleIdx="5" presStyleCnt="6"/>
      <dgm:spPr/>
      <dgm:t>
        <a:bodyPr/>
        <a:lstStyle/>
        <a:p>
          <a:endParaRPr lang="en-US"/>
        </a:p>
      </dgm:t>
    </dgm:pt>
  </dgm:ptLst>
  <dgm:cxnLst>
    <dgm:cxn modelId="{C0329C04-5C86-4E86-AA8D-302F4C9886BD}" srcId="{3AC71893-579F-4905-9F6A-73A2D441FC6A}" destId="{3FC35E5C-88C3-4C3B-9F45-DC45AA241BB4}" srcOrd="1" destOrd="0" parTransId="{2DA6B426-393B-4F81-B03A-64B9AB4A45E1}" sibTransId="{95F306BD-D83A-41A9-8D68-D3D8E738CCD0}"/>
    <dgm:cxn modelId="{96B25E65-8F41-4B52-9144-46836663EE4E}" type="presOf" srcId="{1626AC1B-5A07-4EBF-BD46-AE8F3AE81992}" destId="{525D6FF7-21D5-44FD-A20D-DA39F4078E1A}" srcOrd="0" destOrd="0" presId="urn:microsoft.com/office/officeart/2005/8/layout/process4"/>
    <dgm:cxn modelId="{CFAA0F2C-D279-4C0B-A1A0-87E0F1ACC049}" type="presOf" srcId="{3AC71893-579F-4905-9F6A-73A2D441FC6A}" destId="{50131AB5-B65B-4871-BF2D-FA36BA0EC15E}" srcOrd="0" destOrd="0" presId="urn:microsoft.com/office/officeart/2005/8/layout/process4"/>
    <dgm:cxn modelId="{A93C64BC-6B9E-4856-8795-C5B48E8E494F}" type="presOf" srcId="{5FB64A06-6347-4BF8-BE06-1F468D4229FA}" destId="{700D2230-3FBA-4D1F-9EC2-ED79DE7A2199}" srcOrd="0" destOrd="0" presId="urn:microsoft.com/office/officeart/2005/8/layout/process4"/>
    <dgm:cxn modelId="{7E95370B-24C1-455A-A760-11878A141F82}" srcId="{3AC71893-579F-4905-9F6A-73A2D441FC6A}" destId="{881B5F57-2EA4-4A53-89C8-1A4C6F68A496}" srcOrd="4" destOrd="0" parTransId="{570F9240-7547-45D3-8E91-3EE5FEF885E1}" sibTransId="{FD6C56F7-5CA6-4C2A-8EB8-189875E64238}"/>
    <dgm:cxn modelId="{56BBF19D-3C2A-4718-AC15-E3D2C31D89B6}" srcId="{3AC71893-579F-4905-9F6A-73A2D441FC6A}" destId="{1626AC1B-5A07-4EBF-BD46-AE8F3AE81992}" srcOrd="5" destOrd="0" parTransId="{D2380EEF-4073-4276-B15B-D30835F48A57}" sibTransId="{8FB296DA-F800-47FF-8C0C-6D72A10B61EE}"/>
    <dgm:cxn modelId="{8DDF1347-0ED7-4DEC-857E-9746DA55B0D8}" type="presOf" srcId="{881B5F57-2EA4-4A53-89C8-1A4C6F68A496}" destId="{C64146E1-A43C-4F8D-9ACA-CEAABFF13CA5}" srcOrd="0" destOrd="0" presId="urn:microsoft.com/office/officeart/2005/8/layout/process4"/>
    <dgm:cxn modelId="{0EB8DF46-7B94-42A7-AC9B-F365664F61FA}" srcId="{3AC71893-579F-4905-9F6A-73A2D441FC6A}" destId="{5FB64A06-6347-4BF8-BE06-1F468D4229FA}" srcOrd="0" destOrd="0" parTransId="{9EA377A8-3465-4347-842C-24DB43A2C0E4}" sibTransId="{523FE02F-8878-4F97-B466-34E83D4DEE7B}"/>
    <dgm:cxn modelId="{3914ABC6-80EE-48C2-AE2C-FAE9AC9E96D6}" srcId="{3AC71893-579F-4905-9F6A-73A2D441FC6A}" destId="{E88296ED-74D9-4B32-B9EE-0D658FCA6FB1}" srcOrd="2" destOrd="0" parTransId="{82BF4B6C-9A70-4575-BC00-10A14E4ED42E}" sibTransId="{0904D0AC-2850-4D7B-9BF9-9728355C9C4C}"/>
    <dgm:cxn modelId="{85C48202-E436-4A94-958C-31A4CF4B6CC5}" srcId="{3AC71893-579F-4905-9F6A-73A2D441FC6A}" destId="{363547DD-8F8C-45CC-91C2-C16D77C47BDD}" srcOrd="3" destOrd="0" parTransId="{EC60EB35-0BD7-4A49-943A-178CB741B6FA}" sibTransId="{EEF2086A-1FC0-4CFB-8C33-5895A371A5E5}"/>
    <dgm:cxn modelId="{4088713D-8843-48AB-8D75-0C78A52859EC}" type="presOf" srcId="{363547DD-8F8C-45CC-91C2-C16D77C47BDD}" destId="{A3F0A308-0B9E-4F7C-A084-00923DB7F545}" srcOrd="0" destOrd="0" presId="urn:microsoft.com/office/officeart/2005/8/layout/process4"/>
    <dgm:cxn modelId="{6E726AF4-A7A4-46EC-B918-1F0059D23F0A}" type="presOf" srcId="{E88296ED-74D9-4B32-B9EE-0D658FCA6FB1}" destId="{83153A75-D9A9-4B46-9D8D-F407F4D69A1E}" srcOrd="0" destOrd="0" presId="urn:microsoft.com/office/officeart/2005/8/layout/process4"/>
    <dgm:cxn modelId="{A0D623A0-23FB-4207-B08C-97A0BFBFF542}" type="presOf" srcId="{3FC35E5C-88C3-4C3B-9F45-DC45AA241BB4}" destId="{EB5E3BC2-15E2-4A6F-B3FF-B37689791505}" srcOrd="0" destOrd="0" presId="urn:microsoft.com/office/officeart/2005/8/layout/process4"/>
    <dgm:cxn modelId="{6C3489EB-FAA9-40ED-A076-25AF6F3C5194}" type="presParOf" srcId="{50131AB5-B65B-4871-BF2D-FA36BA0EC15E}" destId="{B27D168A-C64C-490C-8ADC-B73B4679B040}" srcOrd="0" destOrd="0" presId="urn:microsoft.com/office/officeart/2005/8/layout/process4"/>
    <dgm:cxn modelId="{5C3EAD38-3683-4449-971A-1297DF2F342D}" type="presParOf" srcId="{B27D168A-C64C-490C-8ADC-B73B4679B040}" destId="{525D6FF7-21D5-44FD-A20D-DA39F4078E1A}" srcOrd="0" destOrd="0" presId="urn:microsoft.com/office/officeart/2005/8/layout/process4"/>
    <dgm:cxn modelId="{23A56BC3-5BD4-45C6-AFD0-DAFC68B5AC6D}" type="presParOf" srcId="{50131AB5-B65B-4871-BF2D-FA36BA0EC15E}" destId="{0F30CE9D-B639-4710-A849-AA4C2615C17B}" srcOrd="1" destOrd="0" presId="urn:microsoft.com/office/officeart/2005/8/layout/process4"/>
    <dgm:cxn modelId="{6DFB9F17-2259-43CB-AA3D-87AC2F06B7E4}" type="presParOf" srcId="{50131AB5-B65B-4871-BF2D-FA36BA0EC15E}" destId="{41AE4613-F066-4458-B73C-E201FE16A6CC}" srcOrd="2" destOrd="0" presId="urn:microsoft.com/office/officeart/2005/8/layout/process4"/>
    <dgm:cxn modelId="{E02EC947-D41C-4409-8F6F-4BDAE68D540B}" type="presParOf" srcId="{41AE4613-F066-4458-B73C-E201FE16A6CC}" destId="{C64146E1-A43C-4F8D-9ACA-CEAABFF13CA5}" srcOrd="0" destOrd="0" presId="urn:microsoft.com/office/officeart/2005/8/layout/process4"/>
    <dgm:cxn modelId="{93F47528-CA75-4C83-B3D4-7C2A62E43877}" type="presParOf" srcId="{50131AB5-B65B-4871-BF2D-FA36BA0EC15E}" destId="{8B06F061-73E3-46DF-BE30-20A7E9849D64}" srcOrd="3" destOrd="0" presId="urn:microsoft.com/office/officeart/2005/8/layout/process4"/>
    <dgm:cxn modelId="{C67061CF-5B0C-4A22-8A81-F7F9DA9604DD}" type="presParOf" srcId="{50131AB5-B65B-4871-BF2D-FA36BA0EC15E}" destId="{DA586A73-4ABE-4A90-B63C-408A53FD64AC}" srcOrd="4" destOrd="0" presId="urn:microsoft.com/office/officeart/2005/8/layout/process4"/>
    <dgm:cxn modelId="{7B95C9C8-78BE-4301-AD62-F345DFF1BB40}" type="presParOf" srcId="{DA586A73-4ABE-4A90-B63C-408A53FD64AC}" destId="{A3F0A308-0B9E-4F7C-A084-00923DB7F545}" srcOrd="0" destOrd="0" presId="urn:microsoft.com/office/officeart/2005/8/layout/process4"/>
    <dgm:cxn modelId="{91981CAF-2174-4255-AA9D-429202B9F26E}" type="presParOf" srcId="{50131AB5-B65B-4871-BF2D-FA36BA0EC15E}" destId="{EFA8BCF0-C10F-4178-8B29-A614662DE34D}" srcOrd="5" destOrd="0" presId="urn:microsoft.com/office/officeart/2005/8/layout/process4"/>
    <dgm:cxn modelId="{589FC5DA-FF18-47E4-B0CD-58E8B9DB88EA}" type="presParOf" srcId="{50131AB5-B65B-4871-BF2D-FA36BA0EC15E}" destId="{6608ACE8-5BEB-47A6-AA7F-47D09FA95415}" srcOrd="6" destOrd="0" presId="urn:microsoft.com/office/officeart/2005/8/layout/process4"/>
    <dgm:cxn modelId="{11DBC556-C418-4095-A264-746E55103CE7}" type="presParOf" srcId="{6608ACE8-5BEB-47A6-AA7F-47D09FA95415}" destId="{83153A75-D9A9-4B46-9D8D-F407F4D69A1E}" srcOrd="0" destOrd="0" presId="urn:microsoft.com/office/officeart/2005/8/layout/process4"/>
    <dgm:cxn modelId="{F627A77C-3C3B-4DDD-A07E-3DE3B980C4D6}" type="presParOf" srcId="{50131AB5-B65B-4871-BF2D-FA36BA0EC15E}" destId="{A484891B-9FF3-4619-A05C-5DD574168CAC}" srcOrd="7" destOrd="0" presId="urn:microsoft.com/office/officeart/2005/8/layout/process4"/>
    <dgm:cxn modelId="{4B8A7FB8-B021-4487-BCE8-F7A432496EF4}" type="presParOf" srcId="{50131AB5-B65B-4871-BF2D-FA36BA0EC15E}" destId="{208410FA-CA02-42CD-A0FD-B61582C088FC}" srcOrd="8" destOrd="0" presId="urn:microsoft.com/office/officeart/2005/8/layout/process4"/>
    <dgm:cxn modelId="{95B29E46-2382-4003-8B65-5CDAD610DA65}" type="presParOf" srcId="{208410FA-CA02-42CD-A0FD-B61582C088FC}" destId="{EB5E3BC2-15E2-4A6F-B3FF-B37689791505}" srcOrd="0" destOrd="0" presId="urn:microsoft.com/office/officeart/2005/8/layout/process4"/>
    <dgm:cxn modelId="{B508AF0E-FB56-4504-9579-4FA3324593B7}" type="presParOf" srcId="{50131AB5-B65B-4871-BF2D-FA36BA0EC15E}" destId="{FF2B96C8-1794-4E4C-BCFF-B7B836E19313}" srcOrd="9" destOrd="0" presId="urn:microsoft.com/office/officeart/2005/8/layout/process4"/>
    <dgm:cxn modelId="{96F467E6-6350-432C-8232-1391C0FF7D1F}" type="presParOf" srcId="{50131AB5-B65B-4871-BF2D-FA36BA0EC15E}" destId="{08C6CC38-E365-48EC-9B7E-4255ED4DCC80}" srcOrd="10" destOrd="0" presId="urn:microsoft.com/office/officeart/2005/8/layout/process4"/>
    <dgm:cxn modelId="{4A818EEB-FF36-42EC-BCEC-A474B3CE6265}" type="presParOf" srcId="{08C6CC38-E365-48EC-9B7E-4255ED4DCC80}" destId="{700D2230-3FBA-4D1F-9EC2-ED79DE7A2199}" srcOrd="0" destOrd="0" presId="urn:microsoft.com/office/officeart/2005/8/layout/process4"/>
  </dgm:cxnLst>
  <dgm:bg/>
  <dgm:whole/>
</dgm:dataModel>
</file>

<file path=ppt/diagrams/data6.xml><?xml version="1.0" encoding="utf-8"?>
<dgm:dataModel xmlns:dgm="http://schemas.openxmlformats.org/drawingml/2006/diagram" xmlns:a="http://schemas.openxmlformats.org/drawingml/2006/main">
  <dgm:ptLst>
    <dgm:pt modelId="{3AC71893-579F-4905-9F6A-73A2D441FC6A}" type="doc">
      <dgm:prSet loTypeId="urn:microsoft.com/office/officeart/2005/8/layout/process4" loCatId="process" qsTypeId="urn:microsoft.com/office/officeart/2005/8/quickstyle/simple3" qsCatId="simple" csTypeId="urn:microsoft.com/office/officeart/2005/8/colors/accent1_2" csCatId="accent1" phldr="1"/>
      <dgm:spPr/>
      <dgm:t>
        <a:bodyPr/>
        <a:lstStyle/>
        <a:p>
          <a:endParaRPr lang="en-US"/>
        </a:p>
      </dgm:t>
    </dgm:pt>
    <dgm:pt modelId="{5FB64A06-6347-4BF8-BE06-1F468D4229FA}">
      <dgm:prSet phldrT="[Text]"/>
      <dgm:spPr/>
      <dgm:t>
        <a:bodyPr/>
        <a:lstStyle/>
        <a:p>
          <a:r>
            <a:rPr lang="en-US" b="0" dirty="0" smtClean="0"/>
            <a:t>Evaluate System Requirements</a:t>
          </a:r>
          <a:endParaRPr lang="en-US" b="0" dirty="0"/>
        </a:p>
      </dgm:t>
    </dgm:pt>
    <dgm:pt modelId="{9EA377A8-3465-4347-842C-24DB43A2C0E4}" type="parTrans" cxnId="{0EB8DF46-7B94-42A7-AC9B-F365664F61FA}">
      <dgm:prSet/>
      <dgm:spPr/>
      <dgm:t>
        <a:bodyPr/>
        <a:lstStyle/>
        <a:p>
          <a:endParaRPr lang="en-US"/>
        </a:p>
      </dgm:t>
    </dgm:pt>
    <dgm:pt modelId="{523FE02F-8878-4F97-B466-34E83D4DEE7B}" type="sibTrans" cxnId="{0EB8DF46-7B94-42A7-AC9B-F365664F61FA}">
      <dgm:prSet/>
      <dgm:spPr/>
      <dgm:t>
        <a:bodyPr/>
        <a:lstStyle/>
        <a:p>
          <a:endParaRPr lang="en-US"/>
        </a:p>
      </dgm:t>
    </dgm:pt>
    <dgm:pt modelId="{E88296ED-74D9-4B32-B9EE-0D658FCA6FB1}">
      <dgm:prSet/>
      <dgm:spPr/>
      <dgm:t>
        <a:bodyPr/>
        <a:lstStyle/>
        <a:p>
          <a:r>
            <a:rPr lang="en-US" b="0" dirty="0" smtClean="0"/>
            <a:t>Configure Hardware in Project</a:t>
          </a:r>
        </a:p>
      </dgm:t>
    </dgm:pt>
    <dgm:pt modelId="{82BF4B6C-9A70-4575-BC00-10A14E4ED42E}" type="parTrans" cxnId="{3914ABC6-80EE-48C2-AE2C-FAE9AC9E96D6}">
      <dgm:prSet/>
      <dgm:spPr/>
      <dgm:t>
        <a:bodyPr/>
        <a:lstStyle/>
        <a:p>
          <a:endParaRPr lang="en-US"/>
        </a:p>
      </dgm:t>
    </dgm:pt>
    <dgm:pt modelId="{0904D0AC-2850-4D7B-9BF9-9728355C9C4C}" type="sibTrans" cxnId="{3914ABC6-80EE-48C2-AE2C-FAE9AC9E96D6}">
      <dgm:prSet/>
      <dgm:spPr/>
      <dgm:t>
        <a:bodyPr/>
        <a:lstStyle/>
        <a:p>
          <a:endParaRPr lang="en-US"/>
        </a:p>
      </dgm:t>
    </dgm:pt>
    <dgm:pt modelId="{363547DD-8F8C-45CC-91C2-C16D77C47BDD}">
      <dgm:prSet/>
      <dgm:spPr/>
      <dgm:t>
        <a:bodyPr/>
        <a:lstStyle/>
        <a:p>
          <a:r>
            <a:rPr lang="en-US" b="0" dirty="0" smtClean="0"/>
            <a:t>Create and Implement the FPGA VI</a:t>
          </a:r>
        </a:p>
      </dgm:t>
    </dgm:pt>
    <dgm:pt modelId="{EC60EB35-0BD7-4A49-943A-178CB741B6FA}" type="parTrans" cxnId="{85C48202-E436-4A94-958C-31A4CF4B6CC5}">
      <dgm:prSet/>
      <dgm:spPr/>
      <dgm:t>
        <a:bodyPr/>
        <a:lstStyle/>
        <a:p>
          <a:endParaRPr lang="en-US"/>
        </a:p>
      </dgm:t>
    </dgm:pt>
    <dgm:pt modelId="{EEF2086A-1FC0-4CFB-8C33-5895A371A5E5}" type="sibTrans" cxnId="{85C48202-E436-4A94-958C-31A4CF4B6CC5}">
      <dgm:prSet/>
      <dgm:spPr/>
      <dgm:t>
        <a:bodyPr/>
        <a:lstStyle/>
        <a:p>
          <a:endParaRPr lang="en-US"/>
        </a:p>
      </dgm:t>
    </dgm:pt>
    <dgm:pt modelId="{881B5F57-2EA4-4A53-89C8-1A4C6F68A496}">
      <dgm:prSet/>
      <dgm:spPr/>
      <dgm:t>
        <a:bodyPr/>
        <a:lstStyle/>
        <a:p>
          <a:r>
            <a:rPr lang="en-US" b="1" dirty="0" smtClean="0"/>
            <a:t>Emulate and Compile the FPGA VI</a:t>
          </a:r>
        </a:p>
      </dgm:t>
    </dgm:pt>
    <dgm:pt modelId="{570F9240-7547-45D3-8E91-3EE5FEF885E1}" type="parTrans" cxnId="{7E95370B-24C1-455A-A760-11878A141F82}">
      <dgm:prSet/>
      <dgm:spPr/>
      <dgm:t>
        <a:bodyPr/>
        <a:lstStyle/>
        <a:p>
          <a:endParaRPr lang="en-US"/>
        </a:p>
      </dgm:t>
    </dgm:pt>
    <dgm:pt modelId="{FD6C56F7-5CA6-4C2A-8EB8-189875E64238}" type="sibTrans" cxnId="{7E95370B-24C1-455A-A760-11878A141F82}">
      <dgm:prSet/>
      <dgm:spPr/>
      <dgm:t>
        <a:bodyPr/>
        <a:lstStyle/>
        <a:p>
          <a:endParaRPr lang="en-US"/>
        </a:p>
      </dgm:t>
    </dgm:pt>
    <dgm:pt modelId="{1626AC1B-5A07-4EBF-BD46-AE8F3AE81992}">
      <dgm:prSet/>
      <dgm:spPr/>
      <dgm:t>
        <a:bodyPr/>
        <a:lstStyle/>
        <a:p>
          <a:r>
            <a:rPr lang="en-US" dirty="0" smtClean="0"/>
            <a:t>Build the Host Interface</a:t>
          </a:r>
        </a:p>
      </dgm:t>
    </dgm:pt>
    <dgm:pt modelId="{D2380EEF-4073-4276-B15B-D30835F48A57}" type="parTrans" cxnId="{56BBF19D-3C2A-4718-AC15-E3D2C31D89B6}">
      <dgm:prSet/>
      <dgm:spPr/>
      <dgm:t>
        <a:bodyPr/>
        <a:lstStyle/>
        <a:p>
          <a:endParaRPr lang="en-US"/>
        </a:p>
      </dgm:t>
    </dgm:pt>
    <dgm:pt modelId="{8FB296DA-F800-47FF-8C0C-6D72A10B61EE}" type="sibTrans" cxnId="{56BBF19D-3C2A-4718-AC15-E3D2C31D89B6}">
      <dgm:prSet/>
      <dgm:spPr/>
      <dgm:t>
        <a:bodyPr/>
        <a:lstStyle/>
        <a:p>
          <a:endParaRPr lang="en-US"/>
        </a:p>
      </dgm:t>
    </dgm:pt>
    <dgm:pt modelId="{3FC35E5C-88C3-4C3B-9F45-DC45AA241BB4}">
      <dgm:prSet phldrT="[Text]"/>
      <dgm:spPr/>
      <dgm:t>
        <a:bodyPr/>
        <a:lstStyle/>
        <a:p>
          <a:r>
            <a:rPr lang="en-US" b="0" dirty="0" smtClean="0"/>
            <a:t>Design the Software Architecture</a:t>
          </a:r>
          <a:endParaRPr lang="en-US" b="0" dirty="0"/>
        </a:p>
      </dgm:t>
    </dgm:pt>
    <dgm:pt modelId="{2DA6B426-393B-4F81-B03A-64B9AB4A45E1}" type="parTrans" cxnId="{C0329C04-5C86-4E86-AA8D-302F4C9886BD}">
      <dgm:prSet/>
      <dgm:spPr/>
      <dgm:t>
        <a:bodyPr/>
        <a:lstStyle/>
        <a:p>
          <a:endParaRPr lang="en-US"/>
        </a:p>
      </dgm:t>
    </dgm:pt>
    <dgm:pt modelId="{95F306BD-D83A-41A9-8D68-D3D8E738CCD0}" type="sibTrans" cxnId="{C0329C04-5C86-4E86-AA8D-302F4C9886BD}">
      <dgm:prSet/>
      <dgm:spPr/>
      <dgm:t>
        <a:bodyPr/>
        <a:lstStyle/>
        <a:p>
          <a:endParaRPr lang="en-US"/>
        </a:p>
      </dgm:t>
    </dgm:pt>
    <dgm:pt modelId="{50131AB5-B65B-4871-BF2D-FA36BA0EC15E}" type="pres">
      <dgm:prSet presAssocID="{3AC71893-579F-4905-9F6A-73A2D441FC6A}" presName="Name0" presStyleCnt="0">
        <dgm:presLayoutVars>
          <dgm:dir/>
          <dgm:animLvl val="lvl"/>
          <dgm:resizeHandles val="exact"/>
        </dgm:presLayoutVars>
      </dgm:prSet>
      <dgm:spPr/>
      <dgm:t>
        <a:bodyPr/>
        <a:lstStyle/>
        <a:p>
          <a:endParaRPr lang="en-US"/>
        </a:p>
      </dgm:t>
    </dgm:pt>
    <dgm:pt modelId="{B27D168A-C64C-490C-8ADC-B73B4679B040}" type="pres">
      <dgm:prSet presAssocID="{1626AC1B-5A07-4EBF-BD46-AE8F3AE81992}" presName="boxAndChildren" presStyleCnt="0"/>
      <dgm:spPr/>
    </dgm:pt>
    <dgm:pt modelId="{525D6FF7-21D5-44FD-A20D-DA39F4078E1A}" type="pres">
      <dgm:prSet presAssocID="{1626AC1B-5A07-4EBF-BD46-AE8F3AE81992}" presName="parentTextBox" presStyleLbl="node1" presStyleIdx="0" presStyleCnt="6"/>
      <dgm:spPr/>
      <dgm:t>
        <a:bodyPr/>
        <a:lstStyle/>
        <a:p>
          <a:endParaRPr lang="en-US"/>
        </a:p>
      </dgm:t>
    </dgm:pt>
    <dgm:pt modelId="{0F30CE9D-B639-4710-A849-AA4C2615C17B}" type="pres">
      <dgm:prSet presAssocID="{FD6C56F7-5CA6-4C2A-8EB8-189875E64238}" presName="sp" presStyleCnt="0"/>
      <dgm:spPr/>
    </dgm:pt>
    <dgm:pt modelId="{41AE4613-F066-4458-B73C-E201FE16A6CC}" type="pres">
      <dgm:prSet presAssocID="{881B5F57-2EA4-4A53-89C8-1A4C6F68A496}" presName="arrowAndChildren" presStyleCnt="0"/>
      <dgm:spPr/>
    </dgm:pt>
    <dgm:pt modelId="{C64146E1-A43C-4F8D-9ACA-CEAABFF13CA5}" type="pres">
      <dgm:prSet presAssocID="{881B5F57-2EA4-4A53-89C8-1A4C6F68A496}" presName="parentTextArrow" presStyleLbl="node1" presStyleIdx="1" presStyleCnt="6"/>
      <dgm:spPr/>
      <dgm:t>
        <a:bodyPr/>
        <a:lstStyle/>
        <a:p>
          <a:endParaRPr lang="en-US"/>
        </a:p>
      </dgm:t>
    </dgm:pt>
    <dgm:pt modelId="{8B06F061-73E3-46DF-BE30-20A7E9849D64}" type="pres">
      <dgm:prSet presAssocID="{EEF2086A-1FC0-4CFB-8C33-5895A371A5E5}" presName="sp" presStyleCnt="0"/>
      <dgm:spPr/>
    </dgm:pt>
    <dgm:pt modelId="{DA586A73-4ABE-4A90-B63C-408A53FD64AC}" type="pres">
      <dgm:prSet presAssocID="{363547DD-8F8C-45CC-91C2-C16D77C47BDD}" presName="arrowAndChildren" presStyleCnt="0"/>
      <dgm:spPr/>
    </dgm:pt>
    <dgm:pt modelId="{A3F0A308-0B9E-4F7C-A084-00923DB7F545}" type="pres">
      <dgm:prSet presAssocID="{363547DD-8F8C-45CC-91C2-C16D77C47BDD}" presName="parentTextArrow" presStyleLbl="node1" presStyleIdx="2" presStyleCnt="6"/>
      <dgm:spPr/>
      <dgm:t>
        <a:bodyPr/>
        <a:lstStyle/>
        <a:p>
          <a:endParaRPr lang="en-US"/>
        </a:p>
      </dgm:t>
    </dgm:pt>
    <dgm:pt modelId="{EFA8BCF0-C10F-4178-8B29-A614662DE34D}" type="pres">
      <dgm:prSet presAssocID="{0904D0AC-2850-4D7B-9BF9-9728355C9C4C}" presName="sp" presStyleCnt="0"/>
      <dgm:spPr/>
    </dgm:pt>
    <dgm:pt modelId="{6608ACE8-5BEB-47A6-AA7F-47D09FA95415}" type="pres">
      <dgm:prSet presAssocID="{E88296ED-74D9-4B32-B9EE-0D658FCA6FB1}" presName="arrowAndChildren" presStyleCnt="0"/>
      <dgm:spPr/>
    </dgm:pt>
    <dgm:pt modelId="{83153A75-D9A9-4B46-9D8D-F407F4D69A1E}" type="pres">
      <dgm:prSet presAssocID="{E88296ED-74D9-4B32-B9EE-0D658FCA6FB1}" presName="parentTextArrow" presStyleLbl="node1" presStyleIdx="3" presStyleCnt="6"/>
      <dgm:spPr/>
      <dgm:t>
        <a:bodyPr/>
        <a:lstStyle/>
        <a:p>
          <a:endParaRPr lang="en-US"/>
        </a:p>
      </dgm:t>
    </dgm:pt>
    <dgm:pt modelId="{A484891B-9FF3-4619-A05C-5DD574168CAC}" type="pres">
      <dgm:prSet presAssocID="{95F306BD-D83A-41A9-8D68-D3D8E738CCD0}" presName="sp" presStyleCnt="0"/>
      <dgm:spPr/>
    </dgm:pt>
    <dgm:pt modelId="{208410FA-CA02-42CD-A0FD-B61582C088FC}" type="pres">
      <dgm:prSet presAssocID="{3FC35E5C-88C3-4C3B-9F45-DC45AA241BB4}" presName="arrowAndChildren" presStyleCnt="0"/>
      <dgm:spPr/>
    </dgm:pt>
    <dgm:pt modelId="{EB5E3BC2-15E2-4A6F-B3FF-B37689791505}" type="pres">
      <dgm:prSet presAssocID="{3FC35E5C-88C3-4C3B-9F45-DC45AA241BB4}" presName="parentTextArrow" presStyleLbl="node1" presStyleIdx="4" presStyleCnt="6"/>
      <dgm:spPr/>
      <dgm:t>
        <a:bodyPr/>
        <a:lstStyle/>
        <a:p>
          <a:endParaRPr lang="en-US"/>
        </a:p>
      </dgm:t>
    </dgm:pt>
    <dgm:pt modelId="{FF2B96C8-1794-4E4C-BCFF-B7B836E19313}" type="pres">
      <dgm:prSet presAssocID="{523FE02F-8878-4F97-B466-34E83D4DEE7B}" presName="sp" presStyleCnt="0"/>
      <dgm:spPr/>
    </dgm:pt>
    <dgm:pt modelId="{08C6CC38-E365-48EC-9B7E-4255ED4DCC80}" type="pres">
      <dgm:prSet presAssocID="{5FB64A06-6347-4BF8-BE06-1F468D4229FA}" presName="arrowAndChildren" presStyleCnt="0"/>
      <dgm:spPr/>
    </dgm:pt>
    <dgm:pt modelId="{700D2230-3FBA-4D1F-9EC2-ED79DE7A2199}" type="pres">
      <dgm:prSet presAssocID="{5FB64A06-6347-4BF8-BE06-1F468D4229FA}" presName="parentTextArrow" presStyleLbl="node1" presStyleIdx="5" presStyleCnt="6"/>
      <dgm:spPr/>
      <dgm:t>
        <a:bodyPr/>
        <a:lstStyle/>
        <a:p>
          <a:endParaRPr lang="en-US"/>
        </a:p>
      </dgm:t>
    </dgm:pt>
  </dgm:ptLst>
  <dgm:cxnLst>
    <dgm:cxn modelId="{C0329C04-5C86-4E86-AA8D-302F4C9886BD}" srcId="{3AC71893-579F-4905-9F6A-73A2D441FC6A}" destId="{3FC35E5C-88C3-4C3B-9F45-DC45AA241BB4}" srcOrd="1" destOrd="0" parTransId="{2DA6B426-393B-4F81-B03A-64B9AB4A45E1}" sibTransId="{95F306BD-D83A-41A9-8D68-D3D8E738CCD0}"/>
    <dgm:cxn modelId="{A3B70B68-4B5A-4051-A954-35DDE00D119F}" type="presOf" srcId="{3AC71893-579F-4905-9F6A-73A2D441FC6A}" destId="{50131AB5-B65B-4871-BF2D-FA36BA0EC15E}" srcOrd="0" destOrd="0" presId="urn:microsoft.com/office/officeart/2005/8/layout/process4"/>
    <dgm:cxn modelId="{138BFD55-F0C7-4049-BDB2-8E9E31D11388}" type="presOf" srcId="{3FC35E5C-88C3-4C3B-9F45-DC45AA241BB4}" destId="{EB5E3BC2-15E2-4A6F-B3FF-B37689791505}" srcOrd="0" destOrd="0" presId="urn:microsoft.com/office/officeart/2005/8/layout/process4"/>
    <dgm:cxn modelId="{56BBF19D-3C2A-4718-AC15-E3D2C31D89B6}" srcId="{3AC71893-579F-4905-9F6A-73A2D441FC6A}" destId="{1626AC1B-5A07-4EBF-BD46-AE8F3AE81992}" srcOrd="5" destOrd="0" parTransId="{D2380EEF-4073-4276-B15B-D30835F48A57}" sibTransId="{8FB296DA-F800-47FF-8C0C-6D72A10B61EE}"/>
    <dgm:cxn modelId="{7E95370B-24C1-455A-A760-11878A141F82}" srcId="{3AC71893-579F-4905-9F6A-73A2D441FC6A}" destId="{881B5F57-2EA4-4A53-89C8-1A4C6F68A496}" srcOrd="4" destOrd="0" parTransId="{570F9240-7547-45D3-8E91-3EE5FEF885E1}" sibTransId="{FD6C56F7-5CA6-4C2A-8EB8-189875E64238}"/>
    <dgm:cxn modelId="{2213C3AA-F3CA-41F9-9D75-07E6C8B2CB99}" type="presOf" srcId="{E88296ED-74D9-4B32-B9EE-0D658FCA6FB1}" destId="{83153A75-D9A9-4B46-9D8D-F407F4D69A1E}" srcOrd="0" destOrd="0" presId="urn:microsoft.com/office/officeart/2005/8/layout/process4"/>
    <dgm:cxn modelId="{0EB8DF46-7B94-42A7-AC9B-F365664F61FA}" srcId="{3AC71893-579F-4905-9F6A-73A2D441FC6A}" destId="{5FB64A06-6347-4BF8-BE06-1F468D4229FA}" srcOrd="0" destOrd="0" parTransId="{9EA377A8-3465-4347-842C-24DB43A2C0E4}" sibTransId="{523FE02F-8878-4F97-B466-34E83D4DEE7B}"/>
    <dgm:cxn modelId="{E571DE37-321B-49B8-9D97-9E7C221BBD3B}" type="presOf" srcId="{881B5F57-2EA4-4A53-89C8-1A4C6F68A496}" destId="{C64146E1-A43C-4F8D-9ACA-CEAABFF13CA5}" srcOrd="0" destOrd="0" presId="urn:microsoft.com/office/officeart/2005/8/layout/process4"/>
    <dgm:cxn modelId="{3914ABC6-80EE-48C2-AE2C-FAE9AC9E96D6}" srcId="{3AC71893-579F-4905-9F6A-73A2D441FC6A}" destId="{E88296ED-74D9-4B32-B9EE-0D658FCA6FB1}" srcOrd="2" destOrd="0" parTransId="{82BF4B6C-9A70-4575-BC00-10A14E4ED42E}" sibTransId="{0904D0AC-2850-4D7B-9BF9-9728355C9C4C}"/>
    <dgm:cxn modelId="{6CE1A162-C12A-4B0D-929D-44A6B8CC1C48}" type="presOf" srcId="{1626AC1B-5A07-4EBF-BD46-AE8F3AE81992}" destId="{525D6FF7-21D5-44FD-A20D-DA39F4078E1A}" srcOrd="0" destOrd="0" presId="urn:microsoft.com/office/officeart/2005/8/layout/process4"/>
    <dgm:cxn modelId="{85C48202-E436-4A94-958C-31A4CF4B6CC5}" srcId="{3AC71893-579F-4905-9F6A-73A2D441FC6A}" destId="{363547DD-8F8C-45CC-91C2-C16D77C47BDD}" srcOrd="3" destOrd="0" parTransId="{EC60EB35-0BD7-4A49-943A-178CB741B6FA}" sibTransId="{EEF2086A-1FC0-4CFB-8C33-5895A371A5E5}"/>
    <dgm:cxn modelId="{BD9474EE-A4F3-436B-99B7-D8598C1E0672}" type="presOf" srcId="{363547DD-8F8C-45CC-91C2-C16D77C47BDD}" destId="{A3F0A308-0B9E-4F7C-A084-00923DB7F545}" srcOrd="0" destOrd="0" presId="urn:microsoft.com/office/officeart/2005/8/layout/process4"/>
    <dgm:cxn modelId="{0C227CF6-A828-4B9B-8511-6DFE3E311C6C}" type="presOf" srcId="{5FB64A06-6347-4BF8-BE06-1F468D4229FA}" destId="{700D2230-3FBA-4D1F-9EC2-ED79DE7A2199}" srcOrd="0" destOrd="0" presId="urn:microsoft.com/office/officeart/2005/8/layout/process4"/>
    <dgm:cxn modelId="{1A92CB0E-93FA-4ED3-8DE3-5A32605D9A0B}" type="presParOf" srcId="{50131AB5-B65B-4871-BF2D-FA36BA0EC15E}" destId="{B27D168A-C64C-490C-8ADC-B73B4679B040}" srcOrd="0" destOrd="0" presId="urn:microsoft.com/office/officeart/2005/8/layout/process4"/>
    <dgm:cxn modelId="{EDFC7FFB-4EE2-4BBA-90DD-1788923B5A70}" type="presParOf" srcId="{B27D168A-C64C-490C-8ADC-B73B4679B040}" destId="{525D6FF7-21D5-44FD-A20D-DA39F4078E1A}" srcOrd="0" destOrd="0" presId="urn:microsoft.com/office/officeart/2005/8/layout/process4"/>
    <dgm:cxn modelId="{30C9EB5B-066B-4044-AB6A-421894FCC7E3}" type="presParOf" srcId="{50131AB5-B65B-4871-BF2D-FA36BA0EC15E}" destId="{0F30CE9D-B639-4710-A849-AA4C2615C17B}" srcOrd="1" destOrd="0" presId="urn:microsoft.com/office/officeart/2005/8/layout/process4"/>
    <dgm:cxn modelId="{0D08D870-F274-4B26-A44F-F406F07FC421}" type="presParOf" srcId="{50131AB5-B65B-4871-BF2D-FA36BA0EC15E}" destId="{41AE4613-F066-4458-B73C-E201FE16A6CC}" srcOrd="2" destOrd="0" presId="urn:microsoft.com/office/officeart/2005/8/layout/process4"/>
    <dgm:cxn modelId="{8F6174C7-89D8-47E9-9262-8A3E5CA00FFD}" type="presParOf" srcId="{41AE4613-F066-4458-B73C-E201FE16A6CC}" destId="{C64146E1-A43C-4F8D-9ACA-CEAABFF13CA5}" srcOrd="0" destOrd="0" presId="urn:microsoft.com/office/officeart/2005/8/layout/process4"/>
    <dgm:cxn modelId="{26961C2D-BC0A-4A76-B133-4E43693A2A46}" type="presParOf" srcId="{50131AB5-B65B-4871-BF2D-FA36BA0EC15E}" destId="{8B06F061-73E3-46DF-BE30-20A7E9849D64}" srcOrd="3" destOrd="0" presId="urn:microsoft.com/office/officeart/2005/8/layout/process4"/>
    <dgm:cxn modelId="{4FBC6D31-01CE-4958-8E6C-10009B4731DB}" type="presParOf" srcId="{50131AB5-B65B-4871-BF2D-FA36BA0EC15E}" destId="{DA586A73-4ABE-4A90-B63C-408A53FD64AC}" srcOrd="4" destOrd="0" presId="urn:microsoft.com/office/officeart/2005/8/layout/process4"/>
    <dgm:cxn modelId="{6CC144CC-BD12-4EFB-BA65-5D6FFF95E6CD}" type="presParOf" srcId="{DA586A73-4ABE-4A90-B63C-408A53FD64AC}" destId="{A3F0A308-0B9E-4F7C-A084-00923DB7F545}" srcOrd="0" destOrd="0" presId="urn:microsoft.com/office/officeart/2005/8/layout/process4"/>
    <dgm:cxn modelId="{A3D96163-85E8-47E5-8CCB-0E8A9AB51847}" type="presParOf" srcId="{50131AB5-B65B-4871-BF2D-FA36BA0EC15E}" destId="{EFA8BCF0-C10F-4178-8B29-A614662DE34D}" srcOrd="5" destOrd="0" presId="urn:microsoft.com/office/officeart/2005/8/layout/process4"/>
    <dgm:cxn modelId="{672F89C0-548D-45B7-BD21-428B67BB6176}" type="presParOf" srcId="{50131AB5-B65B-4871-BF2D-FA36BA0EC15E}" destId="{6608ACE8-5BEB-47A6-AA7F-47D09FA95415}" srcOrd="6" destOrd="0" presId="urn:microsoft.com/office/officeart/2005/8/layout/process4"/>
    <dgm:cxn modelId="{B0F05DD6-1709-4502-B70A-FF3B18E6A032}" type="presParOf" srcId="{6608ACE8-5BEB-47A6-AA7F-47D09FA95415}" destId="{83153A75-D9A9-4B46-9D8D-F407F4D69A1E}" srcOrd="0" destOrd="0" presId="urn:microsoft.com/office/officeart/2005/8/layout/process4"/>
    <dgm:cxn modelId="{AC5A61DA-F576-4EDD-B8CE-3086A252EE16}" type="presParOf" srcId="{50131AB5-B65B-4871-BF2D-FA36BA0EC15E}" destId="{A484891B-9FF3-4619-A05C-5DD574168CAC}" srcOrd="7" destOrd="0" presId="urn:microsoft.com/office/officeart/2005/8/layout/process4"/>
    <dgm:cxn modelId="{2D3A798C-758B-410A-B28E-BC4038D8F690}" type="presParOf" srcId="{50131AB5-B65B-4871-BF2D-FA36BA0EC15E}" destId="{208410FA-CA02-42CD-A0FD-B61582C088FC}" srcOrd="8" destOrd="0" presId="urn:microsoft.com/office/officeart/2005/8/layout/process4"/>
    <dgm:cxn modelId="{F24F70CF-9E64-4F7F-9F34-6C3088DD28F2}" type="presParOf" srcId="{208410FA-CA02-42CD-A0FD-B61582C088FC}" destId="{EB5E3BC2-15E2-4A6F-B3FF-B37689791505}" srcOrd="0" destOrd="0" presId="urn:microsoft.com/office/officeart/2005/8/layout/process4"/>
    <dgm:cxn modelId="{B7CD3E05-EE60-4C43-AF43-BD044A1E53F1}" type="presParOf" srcId="{50131AB5-B65B-4871-BF2D-FA36BA0EC15E}" destId="{FF2B96C8-1794-4E4C-BCFF-B7B836E19313}" srcOrd="9" destOrd="0" presId="urn:microsoft.com/office/officeart/2005/8/layout/process4"/>
    <dgm:cxn modelId="{7CFB6E0D-BCC7-4F00-A22C-BE3AABB60505}" type="presParOf" srcId="{50131AB5-B65B-4871-BF2D-FA36BA0EC15E}" destId="{08C6CC38-E365-48EC-9B7E-4255ED4DCC80}" srcOrd="10" destOrd="0" presId="urn:microsoft.com/office/officeart/2005/8/layout/process4"/>
    <dgm:cxn modelId="{9E739D37-61FD-483A-8017-BFB93E972F27}" type="presParOf" srcId="{08C6CC38-E365-48EC-9B7E-4255ED4DCC80}" destId="{700D2230-3FBA-4D1F-9EC2-ED79DE7A2199}" srcOrd="0" destOrd="0" presId="urn:microsoft.com/office/officeart/2005/8/layout/process4"/>
  </dgm:cxnLst>
  <dgm:bg/>
  <dgm:whole/>
</dgm:dataModel>
</file>

<file path=ppt/diagrams/data7.xml><?xml version="1.0" encoding="utf-8"?>
<dgm:dataModel xmlns:dgm="http://schemas.openxmlformats.org/drawingml/2006/diagram" xmlns:a="http://schemas.openxmlformats.org/drawingml/2006/main">
  <dgm:ptLst>
    <dgm:pt modelId="{3AC71893-579F-4905-9F6A-73A2D441FC6A}" type="doc">
      <dgm:prSet loTypeId="urn:microsoft.com/office/officeart/2005/8/layout/process4" loCatId="process" qsTypeId="urn:microsoft.com/office/officeart/2005/8/quickstyle/simple3" qsCatId="simple" csTypeId="urn:microsoft.com/office/officeart/2005/8/colors/accent1_2" csCatId="accent1" phldr="1"/>
      <dgm:spPr/>
      <dgm:t>
        <a:bodyPr/>
        <a:lstStyle/>
        <a:p>
          <a:endParaRPr lang="en-US"/>
        </a:p>
      </dgm:t>
    </dgm:pt>
    <dgm:pt modelId="{5FB64A06-6347-4BF8-BE06-1F468D4229FA}">
      <dgm:prSet phldrT="[Text]"/>
      <dgm:spPr/>
      <dgm:t>
        <a:bodyPr/>
        <a:lstStyle/>
        <a:p>
          <a:r>
            <a:rPr lang="en-US" b="0" dirty="0" smtClean="0"/>
            <a:t>Evaluate System Requirements</a:t>
          </a:r>
          <a:endParaRPr lang="en-US" b="0" dirty="0"/>
        </a:p>
      </dgm:t>
    </dgm:pt>
    <dgm:pt modelId="{9EA377A8-3465-4347-842C-24DB43A2C0E4}" type="parTrans" cxnId="{0EB8DF46-7B94-42A7-AC9B-F365664F61FA}">
      <dgm:prSet/>
      <dgm:spPr/>
      <dgm:t>
        <a:bodyPr/>
        <a:lstStyle/>
        <a:p>
          <a:endParaRPr lang="en-US"/>
        </a:p>
      </dgm:t>
    </dgm:pt>
    <dgm:pt modelId="{523FE02F-8878-4F97-B466-34E83D4DEE7B}" type="sibTrans" cxnId="{0EB8DF46-7B94-42A7-AC9B-F365664F61FA}">
      <dgm:prSet/>
      <dgm:spPr/>
      <dgm:t>
        <a:bodyPr/>
        <a:lstStyle/>
        <a:p>
          <a:endParaRPr lang="en-US"/>
        </a:p>
      </dgm:t>
    </dgm:pt>
    <dgm:pt modelId="{E88296ED-74D9-4B32-B9EE-0D658FCA6FB1}">
      <dgm:prSet/>
      <dgm:spPr/>
      <dgm:t>
        <a:bodyPr/>
        <a:lstStyle/>
        <a:p>
          <a:r>
            <a:rPr lang="en-US" b="0" dirty="0" smtClean="0"/>
            <a:t>Configure Hardware in Project</a:t>
          </a:r>
        </a:p>
      </dgm:t>
    </dgm:pt>
    <dgm:pt modelId="{82BF4B6C-9A70-4575-BC00-10A14E4ED42E}" type="parTrans" cxnId="{3914ABC6-80EE-48C2-AE2C-FAE9AC9E96D6}">
      <dgm:prSet/>
      <dgm:spPr/>
      <dgm:t>
        <a:bodyPr/>
        <a:lstStyle/>
        <a:p>
          <a:endParaRPr lang="en-US"/>
        </a:p>
      </dgm:t>
    </dgm:pt>
    <dgm:pt modelId="{0904D0AC-2850-4D7B-9BF9-9728355C9C4C}" type="sibTrans" cxnId="{3914ABC6-80EE-48C2-AE2C-FAE9AC9E96D6}">
      <dgm:prSet/>
      <dgm:spPr/>
      <dgm:t>
        <a:bodyPr/>
        <a:lstStyle/>
        <a:p>
          <a:endParaRPr lang="en-US"/>
        </a:p>
      </dgm:t>
    </dgm:pt>
    <dgm:pt modelId="{363547DD-8F8C-45CC-91C2-C16D77C47BDD}">
      <dgm:prSet/>
      <dgm:spPr/>
      <dgm:t>
        <a:bodyPr/>
        <a:lstStyle/>
        <a:p>
          <a:r>
            <a:rPr lang="en-US" b="0" dirty="0" smtClean="0"/>
            <a:t>Create and Implement the FPGA VI</a:t>
          </a:r>
        </a:p>
      </dgm:t>
    </dgm:pt>
    <dgm:pt modelId="{EC60EB35-0BD7-4A49-943A-178CB741B6FA}" type="parTrans" cxnId="{85C48202-E436-4A94-958C-31A4CF4B6CC5}">
      <dgm:prSet/>
      <dgm:spPr/>
      <dgm:t>
        <a:bodyPr/>
        <a:lstStyle/>
        <a:p>
          <a:endParaRPr lang="en-US"/>
        </a:p>
      </dgm:t>
    </dgm:pt>
    <dgm:pt modelId="{EEF2086A-1FC0-4CFB-8C33-5895A371A5E5}" type="sibTrans" cxnId="{85C48202-E436-4A94-958C-31A4CF4B6CC5}">
      <dgm:prSet/>
      <dgm:spPr/>
      <dgm:t>
        <a:bodyPr/>
        <a:lstStyle/>
        <a:p>
          <a:endParaRPr lang="en-US"/>
        </a:p>
      </dgm:t>
    </dgm:pt>
    <dgm:pt modelId="{881B5F57-2EA4-4A53-89C8-1A4C6F68A496}">
      <dgm:prSet/>
      <dgm:spPr/>
      <dgm:t>
        <a:bodyPr/>
        <a:lstStyle/>
        <a:p>
          <a:r>
            <a:rPr lang="en-US" b="0" dirty="0" smtClean="0"/>
            <a:t>Emulate and </a:t>
          </a:r>
          <a:r>
            <a:rPr lang="en-US" dirty="0" smtClean="0"/>
            <a:t>Compile the FPGA VI</a:t>
          </a:r>
        </a:p>
      </dgm:t>
    </dgm:pt>
    <dgm:pt modelId="{570F9240-7547-45D3-8E91-3EE5FEF885E1}" type="parTrans" cxnId="{7E95370B-24C1-455A-A760-11878A141F82}">
      <dgm:prSet/>
      <dgm:spPr/>
      <dgm:t>
        <a:bodyPr/>
        <a:lstStyle/>
        <a:p>
          <a:endParaRPr lang="en-US"/>
        </a:p>
      </dgm:t>
    </dgm:pt>
    <dgm:pt modelId="{FD6C56F7-5CA6-4C2A-8EB8-189875E64238}" type="sibTrans" cxnId="{7E95370B-24C1-455A-A760-11878A141F82}">
      <dgm:prSet/>
      <dgm:spPr/>
      <dgm:t>
        <a:bodyPr/>
        <a:lstStyle/>
        <a:p>
          <a:endParaRPr lang="en-US"/>
        </a:p>
      </dgm:t>
    </dgm:pt>
    <dgm:pt modelId="{1626AC1B-5A07-4EBF-BD46-AE8F3AE81992}">
      <dgm:prSet/>
      <dgm:spPr/>
      <dgm:t>
        <a:bodyPr/>
        <a:lstStyle/>
        <a:p>
          <a:r>
            <a:rPr lang="en-US" b="1" dirty="0" smtClean="0"/>
            <a:t>Build the Host Interface</a:t>
          </a:r>
        </a:p>
      </dgm:t>
    </dgm:pt>
    <dgm:pt modelId="{D2380EEF-4073-4276-B15B-D30835F48A57}" type="parTrans" cxnId="{56BBF19D-3C2A-4718-AC15-E3D2C31D89B6}">
      <dgm:prSet/>
      <dgm:spPr/>
      <dgm:t>
        <a:bodyPr/>
        <a:lstStyle/>
        <a:p>
          <a:endParaRPr lang="en-US"/>
        </a:p>
      </dgm:t>
    </dgm:pt>
    <dgm:pt modelId="{8FB296DA-F800-47FF-8C0C-6D72A10B61EE}" type="sibTrans" cxnId="{56BBF19D-3C2A-4718-AC15-E3D2C31D89B6}">
      <dgm:prSet/>
      <dgm:spPr/>
      <dgm:t>
        <a:bodyPr/>
        <a:lstStyle/>
        <a:p>
          <a:endParaRPr lang="en-US"/>
        </a:p>
      </dgm:t>
    </dgm:pt>
    <dgm:pt modelId="{3FC35E5C-88C3-4C3B-9F45-DC45AA241BB4}">
      <dgm:prSet phldrT="[Text]"/>
      <dgm:spPr/>
      <dgm:t>
        <a:bodyPr/>
        <a:lstStyle/>
        <a:p>
          <a:r>
            <a:rPr lang="en-US" b="0" dirty="0" smtClean="0"/>
            <a:t>Design the Software Architecture</a:t>
          </a:r>
          <a:endParaRPr lang="en-US" b="0" dirty="0"/>
        </a:p>
      </dgm:t>
    </dgm:pt>
    <dgm:pt modelId="{2DA6B426-393B-4F81-B03A-64B9AB4A45E1}" type="parTrans" cxnId="{C0329C04-5C86-4E86-AA8D-302F4C9886BD}">
      <dgm:prSet/>
      <dgm:spPr/>
      <dgm:t>
        <a:bodyPr/>
        <a:lstStyle/>
        <a:p>
          <a:endParaRPr lang="en-US"/>
        </a:p>
      </dgm:t>
    </dgm:pt>
    <dgm:pt modelId="{95F306BD-D83A-41A9-8D68-D3D8E738CCD0}" type="sibTrans" cxnId="{C0329C04-5C86-4E86-AA8D-302F4C9886BD}">
      <dgm:prSet/>
      <dgm:spPr/>
      <dgm:t>
        <a:bodyPr/>
        <a:lstStyle/>
        <a:p>
          <a:endParaRPr lang="en-US"/>
        </a:p>
      </dgm:t>
    </dgm:pt>
    <dgm:pt modelId="{50131AB5-B65B-4871-BF2D-FA36BA0EC15E}" type="pres">
      <dgm:prSet presAssocID="{3AC71893-579F-4905-9F6A-73A2D441FC6A}" presName="Name0" presStyleCnt="0">
        <dgm:presLayoutVars>
          <dgm:dir/>
          <dgm:animLvl val="lvl"/>
          <dgm:resizeHandles val="exact"/>
        </dgm:presLayoutVars>
      </dgm:prSet>
      <dgm:spPr/>
      <dgm:t>
        <a:bodyPr/>
        <a:lstStyle/>
        <a:p>
          <a:endParaRPr lang="en-US"/>
        </a:p>
      </dgm:t>
    </dgm:pt>
    <dgm:pt modelId="{B27D168A-C64C-490C-8ADC-B73B4679B040}" type="pres">
      <dgm:prSet presAssocID="{1626AC1B-5A07-4EBF-BD46-AE8F3AE81992}" presName="boxAndChildren" presStyleCnt="0"/>
      <dgm:spPr/>
    </dgm:pt>
    <dgm:pt modelId="{525D6FF7-21D5-44FD-A20D-DA39F4078E1A}" type="pres">
      <dgm:prSet presAssocID="{1626AC1B-5A07-4EBF-BD46-AE8F3AE81992}" presName="parentTextBox" presStyleLbl="node1" presStyleIdx="0" presStyleCnt="6"/>
      <dgm:spPr/>
      <dgm:t>
        <a:bodyPr/>
        <a:lstStyle/>
        <a:p>
          <a:endParaRPr lang="en-US"/>
        </a:p>
      </dgm:t>
    </dgm:pt>
    <dgm:pt modelId="{0F30CE9D-B639-4710-A849-AA4C2615C17B}" type="pres">
      <dgm:prSet presAssocID="{FD6C56F7-5CA6-4C2A-8EB8-189875E64238}" presName="sp" presStyleCnt="0"/>
      <dgm:spPr/>
    </dgm:pt>
    <dgm:pt modelId="{41AE4613-F066-4458-B73C-E201FE16A6CC}" type="pres">
      <dgm:prSet presAssocID="{881B5F57-2EA4-4A53-89C8-1A4C6F68A496}" presName="arrowAndChildren" presStyleCnt="0"/>
      <dgm:spPr/>
    </dgm:pt>
    <dgm:pt modelId="{C64146E1-A43C-4F8D-9ACA-CEAABFF13CA5}" type="pres">
      <dgm:prSet presAssocID="{881B5F57-2EA4-4A53-89C8-1A4C6F68A496}" presName="parentTextArrow" presStyleLbl="node1" presStyleIdx="1" presStyleCnt="6"/>
      <dgm:spPr/>
      <dgm:t>
        <a:bodyPr/>
        <a:lstStyle/>
        <a:p>
          <a:endParaRPr lang="en-US"/>
        </a:p>
      </dgm:t>
    </dgm:pt>
    <dgm:pt modelId="{8B06F061-73E3-46DF-BE30-20A7E9849D64}" type="pres">
      <dgm:prSet presAssocID="{EEF2086A-1FC0-4CFB-8C33-5895A371A5E5}" presName="sp" presStyleCnt="0"/>
      <dgm:spPr/>
    </dgm:pt>
    <dgm:pt modelId="{DA586A73-4ABE-4A90-B63C-408A53FD64AC}" type="pres">
      <dgm:prSet presAssocID="{363547DD-8F8C-45CC-91C2-C16D77C47BDD}" presName="arrowAndChildren" presStyleCnt="0"/>
      <dgm:spPr/>
    </dgm:pt>
    <dgm:pt modelId="{A3F0A308-0B9E-4F7C-A084-00923DB7F545}" type="pres">
      <dgm:prSet presAssocID="{363547DD-8F8C-45CC-91C2-C16D77C47BDD}" presName="parentTextArrow" presStyleLbl="node1" presStyleIdx="2" presStyleCnt="6"/>
      <dgm:spPr/>
      <dgm:t>
        <a:bodyPr/>
        <a:lstStyle/>
        <a:p>
          <a:endParaRPr lang="en-US"/>
        </a:p>
      </dgm:t>
    </dgm:pt>
    <dgm:pt modelId="{EFA8BCF0-C10F-4178-8B29-A614662DE34D}" type="pres">
      <dgm:prSet presAssocID="{0904D0AC-2850-4D7B-9BF9-9728355C9C4C}" presName="sp" presStyleCnt="0"/>
      <dgm:spPr/>
    </dgm:pt>
    <dgm:pt modelId="{6608ACE8-5BEB-47A6-AA7F-47D09FA95415}" type="pres">
      <dgm:prSet presAssocID="{E88296ED-74D9-4B32-B9EE-0D658FCA6FB1}" presName="arrowAndChildren" presStyleCnt="0"/>
      <dgm:spPr/>
    </dgm:pt>
    <dgm:pt modelId="{83153A75-D9A9-4B46-9D8D-F407F4D69A1E}" type="pres">
      <dgm:prSet presAssocID="{E88296ED-74D9-4B32-B9EE-0D658FCA6FB1}" presName="parentTextArrow" presStyleLbl="node1" presStyleIdx="3" presStyleCnt="6"/>
      <dgm:spPr/>
      <dgm:t>
        <a:bodyPr/>
        <a:lstStyle/>
        <a:p>
          <a:endParaRPr lang="en-US"/>
        </a:p>
      </dgm:t>
    </dgm:pt>
    <dgm:pt modelId="{A484891B-9FF3-4619-A05C-5DD574168CAC}" type="pres">
      <dgm:prSet presAssocID="{95F306BD-D83A-41A9-8D68-D3D8E738CCD0}" presName="sp" presStyleCnt="0"/>
      <dgm:spPr/>
    </dgm:pt>
    <dgm:pt modelId="{208410FA-CA02-42CD-A0FD-B61582C088FC}" type="pres">
      <dgm:prSet presAssocID="{3FC35E5C-88C3-4C3B-9F45-DC45AA241BB4}" presName="arrowAndChildren" presStyleCnt="0"/>
      <dgm:spPr/>
    </dgm:pt>
    <dgm:pt modelId="{EB5E3BC2-15E2-4A6F-B3FF-B37689791505}" type="pres">
      <dgm:prSet presAssocID="{3FC35E5C-88C3-4C3B-9F45-DC45AA241BB4}" presName="parentTextArrow" presStyleLbl="node1" presStyleIdx="4" presStyleCnt="6"/>
      <dgm:spPr/>
      <dgm:t>
        <a:bodyPr/>
        <a:lstStyle/>
        <a:p>
          <a:endParaRPr lang="en-US"/>
        </a:p>
      </dgm:t>
    </dgm:pt>
    <dgm:pt modelId="{FF2B96C8-1794-4E4C-BCFF-B7B836E19313}" type="pres">
      <dgm:prSet presAssocID="{523FE02F-8878-4F97-B466-34E83D4DEE7B}" presName="sp" presStyleCnt="0"/>
      <dgm:spPr/>
    </dgm:pt>
    <dgm:pt modelId="{08C6CC38-E365-48EC-9B7E-4255ED4DCC80}" type="pres">
      <dgm:prSet presAssocID="{5FB64A06-6347-4BF8-BE06-1F468D4229FA}" presName="arrowAndChildren" presStyleCnt="0"/>
      <dgm:spPr/>
    </dgm:pt>
    <dgm:pt modelId="{700D2230-3FBA-4D1F-9EC2-ED79DE7A2199}" type="pres">
      <dgm:prSet presAssocID="{5FB64A06-6347-4BF8-BE06-1F468D4229FA}" presName="parentTextArrow" presStyleLbl="node1" presStyleIdx="5" presStyleCnt="6"/>
      <dgm:spPr/>
      <dgm:t>
        <a:bodyPr/>
        <a:lstStyle/>
        <a:p>
          <a:endParaRPr lang="en-US"/>
        </a:p>
      </dgm:t>
    </dgm:pt>
  </dgm:ptLst>
  <dgm:cxnLst>
    <dgm:cxn modelId="{C0329C04-5C86-4E86-AA8D-302F4C9886BD}" srcId="{3AC71893-579F-4905-9F6A-73A2D441FC6A}" destId="{3FC35E5C-88C3-4C3B-9F45-DC45AA241BB4}" srcOrd="1" destOrd="0" parTransId="{2DA6B426-393B-4F81-B03A-64B9AB4A45E1}" sibTransId="{95F306BD-D83A-41A9-8D68-D3D8E738CCD0}"/>
    <dgm:cxn modelId="{34C1F08F-2585-4507-ADC8-4F7021DE83EA}" type="presOf" srcId="{1626AC1B-5A07-4EBF-BD46-AE8F3AE81992}" destId="{525D6FF7-21D5-44FD-A20D-DA39F4078E1A}" srcOrd="0" destOrd="0" presId="urn:microsoft.com/office/officeart/2005/8/layout/process4"/>
    <dgm:cxn modelId="{D109EA3D-4755-4DA6-8210-6C4904168E13}" type="presOf" srcId="{E88296ED-74D9-4B32-B9EE-0D658FCA6FB1}" destId="{83153A75-D9A9-4B46-9D8D-F407F4D69A1E}" srcOrd="0" destOrd="0" presId="urn:microsoft.com/office/officeart/2005/8/layout/process4"/>
    <dgm:cxn modelId="{93501E0E-D971-421A-92CC-E699576D80D8}" type="presOf" srcId="{3AC71893-579F-4905-9F6A-73A2D441FC6A}" destId="{50131AB5-B65B-4871-BF2D-FA36BA0EC15E}" srcOrd="0" destOrd="0" presId="urn:microsoft.com/office/officeart/2005/8/layout/process4"/>
    <dgm:cxn modelId="{405B21FF-D58C-4B19-A078-E7C0765CF438}" type="presOf" srcId="{5FB64A06-6347-4BF8-BE06-1F468D4229FA}" destId="{700D2230-3FBA-4D1F-9EC2-ED79DE7A2199}" srcOrd="0" destOrd="0" presId="urn:microsoft.com/office/officeart/2005/8/layout/process4"/>
    <dgm:cxn modelId="{56BBF19D-3C2A-4718-AC15-E3D2C31D89B6}" srcId="{3AC71893-579F-4905-9F6A-73A2D441FC6A}" destId="{1626AC1B-5A07-4EBF-BD46-AE8F3AE81992}" srcOrd="5" destOrd="0" parTransId="{D2380EEF-4073-4276-B15B-D30835F48A57}" sibTransId="{8FB296DA-F800-47FF-8C0C-6D72A10B61EE}"/>
    <dgm:cxn modelId="{7E95370B-24C1-455A-A760-11878A141F82}" srcId="{3AC71893-579F-4905-9F6A-73A2D441FC6A}" destId="{881B5F57-2EA4-4A53-89C8-1A4C6F68A496}" srcOrd="4" destOrd="0" parTransId="{570F9240-7547-45D3-8E91-3EE5FEF885E1}" sibTransId="{FD6C56F7-5CA6-4C2A-8EB8-189875E64238}"/>
    <dgm:cxn modelId="{9E8B1873-095B-4630-93F0-F74328937AFD}" type="presOf" srcId="{363547DD-8F8C-45CC-91C2-C16D77C47BDD}" destId="{A3F0A308-0B9E-4F7C-A084-00923DB7F545}" srcOrd="0" destOrd="0" presId="urn:microsoft.com/office/officeart/2005/8/layout/process4"/>
    <dgm:cxn modelId="{0EB8DF46-7B94-42A7-AC9B-F365664F61FA}" srcId="{3AC71893-579F-4905-9F6A-73A2D441FC6A}" destId="{5FB64A06-6347-4BF8-BE06-1F468D4229FA}" srcOrd="0" destOrd="0" parTransId="{9EA377A8-3465-4347-842C-24DB43A2C0E4}" sibTransId="{523FE02F-8878-4F97-B466-34E83D4DEE7B}"/>
    <dgm:cxn modelId="{D2CEFB9E-28C6-4D93-98EC-782A14EBE7C8}" type="presOf" srcId="{881B5F57-2EA4-4A53-89C8-1A4C6F68A496}" destId="{C64146E1-A43C-4F8D-9ACA-CEAABFF13CA5}" srcOrd="0" destOrd="0" presId="urn:microsoft.com/office/officeart/2005/8/layout/process4"/>
    <dgm:cxn modelId="{70A97E4F-71F7-4EA6-88A8-9D72223C8EE1}" type="presOf" srcId="{3FC35E5C-88C3-4C3B-9F45-DC45AA241BB4}" destId="{EB5E3BC2-15E2-4A6F-B3FF-B37689791505}" srcOrd="0" destOrd="0" presId="urn:microsoft.com/office/officeart/2005/8/layout/process4"/>
    <dgm:cxn modelId="{3914ABC6-80EE-48C2-AE2C-FAE9AC9E96D6}" srcId="{3AC71893-579F-4905-9F6A-73A2D441FC6A}" destId="{E88296ED-74D9-4B32-B9EE-0D658FCA6FB1}" srcOrd="2" destOrd="0" parTransId="{82BF4B6C-9A70-4575-BC00-10A14E4ED42E}" sibTransId="{0904D0AC-2850-4D7B-9BF9-9728355C9C4C}"/>
    <dgm:cxn modelId="{85C48202-E436-4A94-958C-31A4CF4B6CC5}" srcId="{3AC71893-579F-4905-9F6A-73A2D441FC6A}" destId="{363547DD-8F8C-45CC-91C2-C16D77C47BDD}" srcOrd="3" destOrd="0" parTransId="{EC60EB35-0BD7-4A49-943A-178CB741B6FA}" sibTransId="{EEF2086A-1FC0-4CFB-8C33-5895A371A5E5}"/>
    <dgm:cxn modelId="{B2F73976-33C9-477F-965B-9B3A8B7B3B01}" type="presParOf" srcId="{50131AB5-B65B-4871-BF2D-FA36BA0EC15E}" destId="{B27D168A-C64C-490C-8ADC-B73B4679B040}" srcOrd="0" destOrd="0" presId="urn:microsoft.com/office/officeart/2005/8/layout/process4"/>
    <dgm:cxn modelId="{14AA33D5-5138-4F87-B2CB-8D862B905B5E}" type="presParOf" srcId="{B27D168A-C64C-490C-8ADC-B73B4679B040}" destId="{525D6FF7-21D5-44FD-A20D-DA39F4078E1A}" srcOrd="0" destOrd="0" presId="urn:microsoft.com/office/officeart/2005/8/layout/process4"/>
    <dgm:cxn modelId="{0C9C2858-9BE9-4F5C-8118-B2179A353187}" type="presParOf" srcId="{50131AB5-B65B-4871-BF2D-FA36BA0EC15E}" destId="{0F30CE9D-B639-4710-A849-AA4C2615C17B}" srcOrd="1" destOrd="0" presId="urn:microsoft.com/office/officeart/2005/8/layout/process4"/>
    <dgm:cxn modelId="{23B3F0D6-A48F-41A7-BF3D-D5210B983FF9}" type="presParOf" srcId="{50131AB5-B65B-4871-BF2D-FA36BA0EC15E}" destId="{41AE4613-F066-4458-B73C-E201FE16A6CC}" srcOrd="2" destOrd="0" presId="urn:microsoft.com/office/officeart/2005/8/layout/process4"/>
    <dgm:cxn modelId="{DE84B5C5-AB45-4667-9A99-324F234487FB}" type="presParOf" srcId="{41AE4613-F066-4458-B73C-E201FE16A6CC}" destId="{C64146E1-A43C-4F8D-9ACA-CEAABFF13CA5}" srcOrd="0" destOrd="0" presId="urn:microsoft.com/office/officeart/2005/8/layout/process4"/>
    <dgm:cxn modelId="{A3AF2CAA-344F-4565-8714-64D5736138FF}" type="presParOf" srcId="{50131AB5-B65B-4871-BF2D-FA36BA0EC15E}" destId="{8B06F061-73E3-46DF-BE30-20A7E9849D64}" srcOrd="3" destOrd="0" presId="urn:microsoft.com/office/officeart/2005/8/layout/process4"/>
    <dgm:cxn modelId="{49A18122-A9F0-4D46-A728-3F726678E0C7}" type="presParOf" srcId="{50131AB5-B65B-4871-BF2D-FA36BA0EC15E}" destId="{DA586A73-4ABE-4A90-B63C-408A53FD64AC}" srcOrd="4" destOrd="0" presId="urn:microsoft.com/office/officeart/2005/8/layout/process4"/>
    <dgm:cxn modelId="{7C3922AB-D161-4F7B-B6A2-14A1481C96E4}" type="presParOf" srcId="{DA586A73-4ABE-4A90-B63C-408A53FD64AC}" destId="{A3F0A308-0B9E-4F7C-A084-00923DB7F545}" srcOrd="0" destOrd="0" presId="urn:microsoft.com/office/officeart/2005/8/layout/process4"/>
    <dgm:cxn modelId="{31CDC3B3-9031-457E-80F5-B15FEC96BD51}" type="presParOf" srcId="{50131AB5-B65B-4871-BF2D-FA36BA0EC15E}" destId="{EFA8BCF0-C10F-4178-8B29-A614662DE34D}" srcOrd="5" destOrd="0" presId="urn:microsoft.com/office/officeart/2005/8/layout/process4"/>
    <dgm:cxn modelId="{C8C98D3F-85B2-4ABE-A445-C1369D74CB85}" type="presParOf" srcId="{50131AB5-B65B-4871-BF2D-FA36BA0EC15E}" destId="{6608ACE8-5BEB-47A6-AA7F-47D09FA95415}" srcOrd="6" destOrd="0" presId="urn:microsoft.com/office/officeart/2005/8/layout/process4"/>
    <dgm:cxn modelId="{E31B5A37-B12A-43CC-BBF1-064D4870B6C5}" type="presParOf" srcId="{6608ACE8-5BEB-47A6-AA7F-47D09FA95415}" destId="{83153A75-D9A9-4B46-9D8D-F407F4D69A1E}" srcOrd="0" destOrd="0" presId="urn:microsoft.com/office/officeart/2005/8/layout/process4"/>
    <dgm:cxn modelId="{5BF1EF0B-6730-43C9-B573-AAC11B55D3E6}" type="presParOf" srcId="{50131AB5-B65B-4871-BF2D-FA36BA0EC15E}" destId="{A484891B-9FF3-4619-A05C-5DD574168CAC}" srcOrd="7" destOrd="0" presId="urn:microsoft.com/office/officeart/2005/8/layout/process4"/>
    <dgm:cxn modelId="{9707F98F-FB7C-40BD-BD6D-072743CC3B7D}" type="presParOf" srcId="{50131AB5-B65B-4871-BF2D-FA36BA0EC15E}" destId="{208410FA-CA02-42CD-A0FD-B61582C088FC}" srcOrd="8" destOrd="0" presId="urn:microsoft.com/office/officeart/2005/8/layout/process4"/>
    <dgm:cxn modelId="{8C4EB721-C143-4840-9506-61798ACCA19E}" type="presParOf" srcId="{208410FA-CA02-42CD-A0FD-B61582C088FC}" destId="{EB5E3BC2-15E2-4A6F-B3FF-B37689791505}" srcOrd="0" destOrd="0" presId="urn:microsoft.com/office/officeart/2005/8/layout/process4"/>
    <dgm:cxn modelId="{A1D0752A-15D8-4C4C-809A-6DC4A84B22A4}" type="presParOf" srcId="{50131AB5-B65B-4871-BF2D-FA36BA0EC15E}" destId="{FF2B96C8-1794-4E4C-BCFF-B7B836E19313}" srcOrd="9" destOrd="0" presId="urn:microsoft.com/office/officeart/2005/8/layout/process4"/>
    <dgm:cxn modelId="{D37FC40D-924F-42DC-A3A0-BD0EC5A402BC}" type="presParOf" srcId="{50131AB5-B65B-4871-BF2D-FA36BA0EC15E}" destId="{08C6CC38-E365-48EC-9B7E-4255ED4DCC80}" srcOrd="10" destOrd="0" presId="urn:microsoft.com/office/officeart/2005/8/layout/process4"/>
    <dgm:cxn modelId="{0DF7A703-E357-45AC-9A06-910AC2D788C9}" type="presParOf" srcId="{08C6CC38-E365-48EC-9B7E-4255ED4DCC80}" destId="{700D2230-3FBA-4D1F-9EC2-ED79DE7A2199}" srcOrd="0" destOrd="0" presId="urn:microsoft.com/office/officeart/2005/8/layout/process4"/>
  </dgm:cxnLst>
  <dgm:bg/>
  <dgm:whole/>
</dgm:dataModel>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002" name="Rectangle 2"/>
          <p:cNvSpPr>
            <a:spLocks noGrp="1" noChangeArrowheads="1"/>
          </p:cNvSpPr>
          <p:nvPr>
            <p:ph type="hdr" sz="quarter"/>
          </p:nvPr>
        </p:nvSpPr>
        <p:spPr bwMode="auto">
          <a:xfrm>
            <a:off x="0" y="0"/>
            <a:ext cx="3032337" cy="463867"/>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l" defTabSz="931863">
              <a:defRPr sz="1200" smtClean="0"/>
            </a:lvl1pPr>
          </a:lstStyle>
          <a:p>
            <a:pPr>
              <a:defRPr/>
            </a:pPr>
            <a:r>
              <a:rPr lang="en-US"/>
              <a:t>Lesson 1</a:t>
            </a:r>
          </a:p>
        </p:txBody>
      </p:sp>
      <p:sp>
        <p:nvSpPr>
          <p:cNvPr id="128003" name="Rectangle 3"/>
          <p:cNvSpPr>
            <a:spLocks noGrp="1" noChangeArrowheads="1"/>
          </p:cNvSpPr>
          <p:nvPr>
            <p:ph type="dt" sz="quarter" idx="1"/>
          </p:nvPr>
        </p:nvSpPr>
        <p:spPr bwMode="auto">
          <a:xfrm>
            <a:off x="3965363" y="0"/>
            <a:ext cx="3032337" cy="463867"/>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vl1pPr>
          </a:lstStyle>
          <a:p>
            <a:endParaRPr lang="en-US"/>
          </a:p>
        </p:txBody>
      </p:sp>
      <p:sp>
        <p:nvSpPr>
          <p:cNvPr id="128004" name="Rectangle 4"/>
          <p:cNvSpPr>
            <a:spLocks noGrp="1" noChangeArrowheads="1"/>
          </p:cNvSpPr>
          <p:nvPr>
            <p:ph type="ftr" sz="quarter" idx="2"/>
          </p:nvPr>
        </p:nvSpPr>
        <p:spPr bwMode="auto">
          <a:xfrm>
            <a:off x="0" y="8807134"/>
            <a:ext cx="3032337" cy="463866"/>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l" defTabSz="931863">
              <a:defRPr sz="1200" smtClean="0"/>
            </a:lvl1pPr>
          </a:lstStyle>
          <a:p>
            <a:pPr>
              <a:defRPr/>
            </a:pPr>
            <a:r>
              <a:rPr lang="en-US"/>
              <a:t>LabVIEW FPGA Course Manual</a:t>
            </a:r>
          </a:p>
        </p:txBody>
      </p:sp>
      <p:sp>
        <p:nvSpPr>
          <p:cNvPr id="128005" name="Rectangle 5"/>
          <p:cNvSpPr>
            <a:spLocks noGrp="1" noChangeArrowheads="1"/>
          </p:cNvSpPr>
          <p:nvPr>
            <p:ph type="sldNum" sz="quarter" idx="3"/>
          </p:nvPr>
        </p:nvSpPr>
        <p:spPr bwMode="auto">
          <a:xfrm>
            <a:off x="3965363" y="8807134"/>
            <a:ext cx="3032337" cy="463866"/>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vl1pPr>
          </a:lstStyle>
          <a:p>
            <a:fld id="{C4C7770D-29F5-49EF-A6F2-197FD61FAE11}"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8" name="Rectangle 4"/>
          <p:cNvSpPr>
            <a:spLocks noGrp="1" noRot="1" noChangeAspect="1" noChangeArrowheads="1" noTextEdit="1"/>
          </p:cNvSpPr>
          <p:nvPr>
            <p:ph type="sldImg" idx="2"/>
          </p:nvPr>
        </p:nvSpPr>
        <p:spPr bwMode="auto">
          <a:xfrm>
            <a:off x="871538" y="695325"/>
            <a:ext cx="5254625" cy="3940175"/>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622018" y="4863475"/>
            <a:ext cx="5831417" cy="3712517"/>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marL="0" marR="0" lvl="0" indent="0" algn="l" defTabSz="914400" rtl="0" eaLnBrk="1" fontAlgn="base" latinLnBrk="0" hangingPunct="1">
              <a:lnSpc>
                <a:spcPct val="100000"/>
              </a:lnSpc>
              <a:spcBef>
                <a:spcPct val="30000"/>
              </a:spcBef>
              <a:spcAft>
                <a:spcPct val="0"/>
              </a:spcAft>
              <a:buClrTx/>
              <a:buSzTx/>
              <a:buFontTx/>
              <a:buNone/>
              <a:tabLst>
                <a:tab pos="457200" algn="l"/>
              </a:tabLst>
              <a:defRPr/>
            </a:pPr>
            <a:r>
              <a:rPr kumimoji="0" lang="en-US" sz="1400" b="1" i="0" u="none" strike="noStrike" kern="1200" cap="none" spc="0" normalizeH="0" baseline="0" noProof="0" dirty="0" smtClean="0">
                <a:ln>
                  <a:noFill/>
                </a:ln>
                <a:solidFill>
                  <a:srgbClr val="000000"/>
                </a:solidFill>
                <a:effectLst/>
                <a:uLnTx/>
                <a:uFillTx/>
                <a:latin typeface="Arial Narrow" pitchFamily="34" charset="0"/>
                <a:ea typeface="+mn-ea"/>
                <a:cs typeface="Arial" pitchFamily="34" charset="0"/>
              </a:rPr>
              <a:t>Click to edit Master text styles</a:t>
            </a:r>
          </a:p>
          <a:p>
            <a:pPr marL="0" marR="0" lvl="1" indent="0" algn="l" defTabSz="914400" rtl="0" eaLnBrk="1" fontAlgn="base" latinLnBrk="0" hangingPunct="1">
              <a:lnSpc>
                <a:spcPct val="100000"/>
              </a:lnSpc>
              <a:spcBef>
                <a:spcPct val="30000"/>
              </a:spcBef>
              <a:spcAft>
                <a:spcPct val="0"/>
              </a:spcAft>
              <a:buClrTx/>
              <a:buSzTx/>
              <a:buFontTx/>
              <a:buNone/>
              <a:tabLst>
                <a:tab pos="457200" algn="l"/>
              </a:tabLst>
              <a:defRPr/>
            </a:pPr>
            <a:r>
              <a:rPr kumimoji="0" lang="en-US" sz="1100" b="0" i="0" u="none" strike="noStrike" kern="1200" cap="none" spc="0" normalizeH="0" baseline="0" noProof="0" dirty="0" smtClean="0">
                <a:ln>
                  <a:noFill/>
                </a:ln>
                <a:solidFill>
                  <a:srgbClr val="000000"/>
                </a:solidFill>
                <a:effectLst/>
                <a:uLnTx/>
                <a:uFillTx/>
                <a:latin typeface="Times New Roman" pitchFamily="18" charset="0"/>
                <a:ea typeface="+mn-ea"/>
                <a:cs typeface="+mn-cs"/>
              </a:rPr>
              <a:t>Second level</a:t>
            </a:r>
          </a:p>
          <a:p>
            <a:pPr marL="228600" marR="0" lvl="2" indent="-228600" algn="l" defTabSz="914400" rtl="0" eaLnBrk="1" fontAlgn="base" latinLnBrk="0" hangingPunct="1">
              <a:lnSpc>
                <a:spcPct val="100000"/>
              </a:lnSpc>
              <a:spcBef>
                <a:spcPct val="30000"/>
              </a:spcBef>
              <a:spcAft>
                <a:spcPct val="0"/>
              </a:spcAft>
              <a:buClrTx/>
              <a:buSzTx/>
              <a:buFont typeface="Arial" pitchFamily="34" charset="0"/>
              <a:buChar char="•"/>
              <a:tabLst>
                <a:tab pos="457200" algn="l"/>
              </a:tabLst>
              <a:defRPr/>
            </a:pPr>
            <a:r>
              <a:rPr kumimoji="0" lang="en-US" sz="1100" b="0" i="0" u="none" strike="noStrike" kern="1200" cap="none" spc="0" normalizeH="0" baseline="0" noProof="0" dirty="0" smtClean="0">
                <a:ln>
                  <a:noFill/>
                </a:ln>
                <a:solidFill>
                  <a:srgbClr val="000000"/>
                </a:solidFill>
                <a:effectLst/>
                <a:uLnTx/>
                <a:uFillTx/>
                <a:latin typeface="Times New Roman" pitchFamily="18" charset="0"/>
                <a:ea typeface="+mn-ea"/>
                <a:cs typeface="+mn-cs"/>
              </a:rPr>
              <a:t>Third level</a:t>
            </a:r>
          </a:p>
          <a:p>
            <a:pPr marL="457200" marR="0" lvl="3" indent="-228600" algn="l" defTabSz="914400" rtl="0" eaLnBrk="1" fontAlgn="base" latinLnBrk="0" hangingPunct="1">
              <a:lnSpc>
                <a:spcPct val="100000"/>
              </a:lnSpc>
              <a:spcBef>
                <a:spcPct val="30000"/>
              </a:spcBef>
              <a:spcAft>
                <a:spcPct val="0"/>
              </a:spcAft>
              <a:buClrTx/>
              <a:buSzTx/>
              <a:buFont typeface="Times New Roman" pitchFamily="18" charset="0"/>
              <a:buChar char="–"/>
              <a:tabLst>
                <a:tab pos="457200" algn="l"/>
              </a:tabLst>
              <a:defRPr/>
            </a:pPr>
            <a:r>
              <a:rPr kumimoji="0" lang="en-US" sz="1100" b="0" i="0" u="none" strike="noStrike" kern="1200" cap="none" spc="0" normalizeH="0" baseline="0" noProof="0" dirty="0" smtClean="0">
                <a:ln>
                  <a:noFill/>
                </a:ln>
                <a:solidFill>
                  <a:srgbClr val="000000"/>
                </a:solidFill>
                <a:effectLst/>
                <a:uLnTx/>
                <a:uFillTx/>
                <a:latin typeface="Times New Roman" pitchFamily="18" charset="0"/>
                <a:ea typeface="+mn-ea"/>
                <a:cs typeface="+mn-cs"/>
              </a:rPr>
              <a:t>Fourth level</a:t>
            </a:r>
          </a:p>
          <a:p>
            <a:pPr marL="1019175" marR="0" lvl="4" indent="-1019175" algn="l" defTabSz="914400" rtl="0" eaLnBrk="1" fontAlgn="base" latinLnBrk="0" hangingPunct="1">
              <a:lnSpc>
                <a:spcPct val="100000"/>
              </a:lnSpc>
              <a:spcBef>
                <a:spcPct val="30000"/>
              </a:spcBef>
              <a:spcAft>
                <a:spcPct val="0"/>
              </a:spcAft>
              <a:buClrTx/>
              <a:buSzTx/>
              <a:buFontTx/>
              <a:buNone/>
              <a:tabLst>
                <a:tab pos="400050" algn="l"/>
                <a:tab pos="1019175" algn="l"/>
              </a:tabLst>
              <a:defRPr/>
            </a:pPr>
            <a:r>
              <a:rPr kumimoji="0" lang="en-US" sz="1100" b="0" i="0" u="none" strike="noStrike" kern="1200" cap="none" spc="0" normalizeH="0" baseline="0" noProof="0" dirty="0" smtClean="0">
                <a:ln>
                  <a:noFill/>
                </a:ln>
                <a:solidFill>
                  <a:srgbClr val="000000"/>
                </a:solidFill>
                <a:effectLst/>
                <a:uLnTx/>
                <a:uFillTx/>
                <a:latin typeface="Times New Roman" pitchFamily="18" charset="0"/>
                <a:ea typeface="+mn-ea"/>
                <a:cs typeface="+mn-cs"/>
              </a:rPr>
              <a:t>Fifth level</a:t>
            </a:r>
          </a:p>
        </p:txBody>
      </p:sp>
      <p:sp>
        <p:nvSpPr>
          <p:cNvPr id="5" name="Rectangle 4"/>
          <p:cNvSpPr>
            <a:spLocks noChangeArrowheads="1"/>
          </p:cNvSpPr>
          <p:nvPr/>
        </p:nvSpPr>
        <p:spPr bwMode="auto">
          <a:xfrm>
            <a:off x="406581" y="9043024"/>
            <a:ext cx="6236376" cy="156322"/>
          </a:xfrm>
          <a:prstGeom prst="rect">
            <a:avLst/>
          </a:prstGeom>
          <a:noFill/>
          <a:ln w="9525">
            <a:noFill/>
            <a:miter lim="800000"/>
            <a:headEnd/>
            <a:tailEnd/>
          </a:ln>
          <a:effectLst/>
        </p:spPr>
        <p:txBody>
          <a:bodyPr lIns="64503" tIns="25801" rIns="64503" bIns="25801">
            <a:spAutoFit/>
          </a:bodyPr>
          <a:lstStyle/>
          <a:p>
            <a:pPr algn="l" defTabSz="942975">
              <a:lnSpc>
                <a:spcPct val="85000"/>
              </a:lnSpc>
              <a:tabLst>
                <a:tab pos="225425" algn="l"/>
                <a:tab pos="2968625" algn="ctr"/>
                <a:tab pos="5711825" algn="r"/>
              </a:tabLst>
            </a:pPr>
            <a:r>
              <a:rPr lang="en-US" altLang="en-US" sz="800" b="0" i="1" dirty="0" smtClean="0">
                <a:solidFill>
                  <a:schemeClr val="tx1"/>
                </a:solidFill>
              </a:rPr>
              <a:t>	LabVIEW FPGA 	2</a:t>
            </a:r>
            <a:r>
              <a:rPr lang="en-US" sz="800" b="0" i="1" dirty="0" smtClean="0">
                <a:solidFill>
                  <a:schemeClr val="tx1"/>
                </a:solidFill>
              </a:rPr>
              <a:t>-</a:t>
            </a:r>
            <a:fld id="{8618B3B7-1819-48C9-894E-FAD3541A3B44}" type="slidenum">
              <a:rPr lang="en-US" sz="800" b="0" i="1" smtClean="0">
                <a:solidFill>
                  <a:schemeClr val="tx1"/>
                </a:solidFill>
              </a:rPr>
              <a:pPr algn="l" defTabSz="942975">
                <a:lnSpc>
                  <a:spcPct val="85000"/>
                </a:lnSpc>
                <a:tabLst>
                  <a:tab pos="225425" algn="l"/>
                  <a:tab pos="2968625" algn="ctr"/>
                  <a:tab pos="5711825" algn="r"/>
                </a:tabLst>
              </a:pPr>
              <a:t>‹#›</a:t>
            </a:fld>
            <a:r>
              <a:rPr lang="en-US" sz="800" b="0" i="1" dirty="0" smtClean="0">
                <a:solidFill>
                  <a:schemeClr val="tx1"/>
                </a:solidFill>
              </a:rPr>
              <a:t> 	ni.com</a:t>
            </a:r>
            <a:endParaRPr lang="en-US" sz="800" b="0" i="1" dirty="0">
              <a:solidFill>
                <a:schemeClr val="tx1"/>
              </a:solidFill>
            </a:endParaRPr>
          </a:p>
        </p:txBody>
      </p:sp>
    </p:spTree>
  </p:cSld>
  <p:clrMap bg1="lt1" tx1="dk1" bg2="lt2" tx2="dk2" accent1="accent1" accent2="accent2" accent3="accent3" accent4="accent4" accent5="accent5" accent6="accent6" hlink="hlink" folHlink="folHlink"/>
  <p:hf dt="0"/>
  <p:notesStyle>
    <a:lvl1pPr marL="0" marR="0" indent="0" algn="l" defTabSz="914400" rtl="0" eaLnBrk="1" fontAlgn="base" latinLnBrk="0" hangingPunct="1">
      <a:lnSpc>
        <a:spcPct val="100000"/>
      </a:lnSpc>
      <a:spcBef>
        <a:spcPct val="30000"/>
      </a:spcBef>
      <a:spcAft>
        <a:spcPct val="0"/>
      </a:spcAft>
      <a:buClrTx/>
      <a:buSzTx/>
      <a:buFontTx/>
      <a:buNone/>
      <a:tabLst>
        <a:tab pos="457200" algn="l"/>
      </a:tabLst>
      <a:defRPr sz="1200" kern="1200">
        <a:solidFill>
          <a:schemeClr val="tx1"/>
        </a:solidFill>
        <a:latin typeface="Arial Narrow" pitchFamily="34" charset="0"/>
        <a:ea typeface="+mn-ea"/>
        <a:cs typeface="+mn-cs"/>
      </a:defRPr>
    </a:lvl1pPr>
    <a:lvl2pPr marL="0" marR="0" indent="0" algn="l" defTabSz="914400" rtl="0" eaLnBrk="1" fontAlgn="base" latinLnBrk="0" hangingPunct="1">
      <a:lnSpc>
        <a:spcPct val="100000"/>
      </a:lnSpc>
      <a:spcBef>
        <a:spcPct val="30000"/>
      </a:spcBef>
      <a:spcAft>
        <a:spcPct val="0"/>
      </a:spcAft>
      <a:buClrTx/>
      <a:buSzTx/>
      <a:buFontTx/>
      <a:buNone/>
      <a:tabLst>
        <a:tab pos="457200" algn="l"/>
      </a:tabLst>
      <a:defRPr sz="1200" kern="1200">
        <a:solidFill>
          <a:schemeClr val="tx1"/>
        </a:solidFill>
        <a:latin typeface="Arial" charset="0"/>
        <a:ea typeface="+mn-ea"/>
        <a:cs typeface="+mn-cs"/>
      </a:defRPr>
    </a:lvl2pPr>
    <a:lvl3pPr marL="228600" marR="0" indent="-228600" algn="l" defTabSz="914400" rtl="0" eaLnBrk="1" fontAlgn="base" latinLnBrk="0" hangingPunct="1">
      <a:lnSpc>
        <a:spcPct val="100000"/>
      </a:lnSpc>
      <a:spcBef>
        <a:spcPct val="30000"/>
      </a:spcBef>
      <a:spcAft>
        <a:spcPct val="0"/>
      </a:spcAft>
      <a:buClrTx/>
      <a:buSzTx/>
      <a:buFont typeface="Arial" pitchFamily="34" charset="0"/>
      <a:buChar char="•"/>
      <a:tabLst>
        <a:tab pos="457200" algn="l"/>
      </a:tabLst>
      <a:defRPr sz="1200" kern="1200">
        <a:solidFill>
          <a:schemeClr val="tx1"/>
        </a:solidFill>
        <a:latin typeface="Arial" charset="0"/>
        <a:ea typeface="+mn-ea"/>
        <a:cs typeface="+mn-cs"/>
      </a:defRPr>
    </a:lvl3pPr>
    <a:lvl4pPr marL="457200" marR="0" indent="-228600" algn="l" defTabSz="914400" rtl="0" eaLnBrk="1" fontAlgn="base" latinLnBrk="0" hangingPunct="1">
      <a:lnSpc>
        <a:spcPct val="100000"/>
      </a:lnSpc>
      <a:spcBef>
        <a:spcPct val="30000"/>
      </a:spcBef>
      <a:spcAft>
        <a:spcPct val="0"/>
      </a:spcAft>
      <a:buClrTx/>
      <a:buSzTx/>
      <a:buFont typeface="Times New Roman" pitchFamily="18" charset="0"/>
      <a:buChar char="–"/>
      <a:tabLst>
        <a:tab pos="457200" algn="l"/>
      </a:tabLst>
      <a:defRPr sz="1200" kern="1200">
        <a:solidFill>
          <a:schemeClr val="tx1"/>
        </a:solidFill>
        <a:latin typeface="Arial" charset="0"/>
        <a:ea typeface="+mn-ea"/>
        <a:cs typeface="+mn-cs"/>
      </a:defRPr>
    </a:lvl4pPr>
    <a:lvl5pPr marL="1019175" marR="0" indent="-1019175" algn="l" defTabSz="914400" rtl="0" eaLnBrk="1" fontAlgn="base" latinLnBrk="0" hangingPunct="1">
      <a:lnSpc>
        <a:spcPct val="100000"/>
      </a:lnSpc>
      <a:spcBef>
        <a:spcPct val="30000"/>
      </a:spcBef>
      <a:spcAft>
        <a:spcPct val="0"/>
      </a:spcAft>
      <a:buClrTx/>
      <a:buSzTx/>
      <a:buFontTx/>
      <a:buNone/>
      <a:tabLst>
        <a:tab pos="400050" algn="l"/>
        <a:tab pos="1019175" algn="l"/>
      </a:tabLs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2"/>
          <p:cNvSpPr>
            <a:spLocks noGrp="1" noRot="1" noChangeAspect="1" noChangeArrowheads="1" noTextEdit="1"/>
          </p:cNvSpPr>
          <p:nvPr>
            <p:ph type="sldImg"/>
          </p:nvPr>
        </p:nvSpPr>
        <p:spPr>
          <a:xfrm>
            <a:off x="871538" y="695325"/>
            <a:ext cx="5254625" cy="3940175"/>
          </a:xfrm>
          <a:ln/>
        </p:spPr>
      </p:sp>
      <p:sp>
        <p:nvSpPr>
          <p:cNvPr id="4" name="Notes Placeholder 3"/>
          <p:cNvSpPr>
            <a:spLocks noGrp="1"/>
          </p:cNvSpPr>
          <p:nvPr>
            <p:ph type="body" idx="1"/>
          </p:nvPr>
        </p:nvSpPr>
        <p:spPr>
          <a:xfrm>
            <a:off x="622018" y="4863475"/>
            <a:ext cx="5831417" cy="3712517"/>
          </a:xfrm>
        </p:spPr>
        <p:txBody>
          <a:bodyPr>
            <a:normAutofit/>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2"/>
          <p:cNvSpPr>
            <a:spLocks noGrp="1" noRot="1" noChangeAspect="1" noChangeArrowheads="1" noTextEdit="1"/>
          </p:cNvSpPr>
          <p:nvPr>
            <p:ph type="sldImg"/>
          </p:nvPr>
        </p:nvSpPr>
        <p:spPr>
          <a:xfrm>
            <a:off x="871538" y="695325"/>
            <a:ext cx="5254625" cy="3940175"/>
          </a:xfrm>
          <a:ln/>
        </p:spPr>
      </p:sp>
      <p:sp>
        <p:nvSpPr>
          <p:cNvPr id="32773" name="Rectangle 3"/>
          <p:cNvSpPr>
            <a:spLocks noGrp="1" noChangeArrowheads="1"/>
          </p:cNvSpPr>
          <p:nvPr>
            <p:ph type="body" idx="1"/>
          </p:nvPr>
        </p:nvSpPr>
        <p:spPr>
          <a:noFill/>
          <a:ln/>
        </p:spPr>
        <p:txBody>
          <a:bodyPr/>
          <a:lstStyle/>
          <a:p>
            <a:r>
              <a:rPr lang="en-US" sz="1100" dirty="0" smtClean="0">
                <a:latin typeface="Times New Roman" pitchFamily="18" charset="0"/>
              </a:rPr>
              <a:t>Emulation runs the VI as if it was targeted for Windows, allowing you to use debugging tools such as highlight execution and probes. </a:t>
            </a:r>
          </a:p>
          <a:p>
            <a:pPr eaLnBrk="1" hangingPunct="1"/>
            <a:r>
              <a:rPr lang="en-US" sz="1100" dirty="0" smtClean="0">
                <a:latin typeface="Times New Roman" pitchFamily="18" charset="0"/>
              </a:rPr>
              <a:t>Initiate the compile by clicking </a:t>
            </a:r>
            <a:r>
              <a:rPr lang="en-US" sz="1100" b="1" dirty="0" smtClean="0">
                <a:latin typeface="Times New Roman" pitchFamily="18" charset="0"/>
              </a:rPr>
              <a:t>Run</a:t>
            </a:r>
            <a:r>
              <a:rPr lang="en-US" sz="1100" dirty="0" smtClean="0">
                <a:latin typeface="Times New Roman" pitchFamily="18" charset="0"/>
              </a:rPr>
              <a:t> in the VI when the emulator is turned off, or by right-clicking the VI within the Project Explorer and selecting </a:t>
            </a:r>
            <a:r>
              <a:rPr lang="en-US" sz="1100" b="1" dirty="0" smtClean="0">
                <a:latin typeface="Times New Roman" pitchFamily="18" charset="0"/>
              </a:rPr>
              <a:t>Compile</a:t>
            </a:r>
            <a:r>
              <a:rPr lang="en-US" sz="1100" dirty="0" smtClean="0">
                <a:latin typeface="Times New Roman" pitchFamily="18" charset="0"/>
              </a:rPr>
              <a:t>. </a:t>
            </a:r>
          </a:p>
          <a:p>
            <a:r>
              <a:rPr lang="en-US" sz="1100" dirty="0" smtClean="0">
                <a:latin typeface="Times New Roman" pitchFamily="18" charset="0"/>
              </a:rPr>
              <a:t>Because of the technology used in FPGA, compiling FPGA code can take anywhere from minutes to hours and LabVIEW FPGA is no exception. By initiating</a:t>
            </a:r>
            <a:r>
              <a:rPr lang="en-US" sz="1100" baseline="0" dirty="0" smtClean="0">
                <a:latin typeface="Times New Roman" pitchFamily="18" charset="0"/>
              </a:rPr>
              <a:t> a compile</a:t>
            </a:r>
            <a:r>
              <a:rPr lang="en-US" sz="1100" dirty="0" smtClean="0">
                <a:latin typeface="Times New Roman" pitchFamily="18" charset="0"/>
              </a:rPr>
              <a:t>, LabVIEW converts the LabVIEW graphical code to VHDL (these are called intermediate files). These intermediate files are then sent to the compile server (a separate application from LabVIEW)</a:t>
            </a:r>
            <a:r>
              <a:rPr lang="en-US" sz="1100" baseline="0" dirty="0" smtClean="0">
                <a:latin typeface="Times New Roman" pitchFamily="18" charset="0"/>
              </a:rPr>
              <a:t> </a:t>
            </a:r>
            <a:r>
              <a:rPr lang="en-US" sz="1100" dirty="0" smtClean="0">
                <a:latin typeface="Times New Roman" pitchFamily="18" charset="0"/>
              </a:rPr>
              <a:t>where the Xilinx ISE tools compile the VHDL into a bit file. The bit file is then passed back to LabVIEW and associated with the FPGA VI. Anytime you change your LabVIEW FPGA code, the code must be recompiled. You can compile on a remote PC or server to free up your machine for other operations (such as building the FPGA interface) while the code compiles. You also can disconnect from the compile server and continue working. While possible to use a remote PC, the development</a:t>
            </a:r>
            <a:r>
              <a:rPr lang="en-US" sz="1100" baseline="0" dirty="0" smtClean="0">
                <a:latin typeface="Times New Roman" pitchFamily="18" charset="0"/>
              </a:rPr>
              <a:t> PC is typically sufficient for compiling FPGA applications.</a:t>
            </a:r>
            <a:endParaRPr lang="en-US" sz="1100" dirty="0"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1538" y="695325"/>
            <a:ext cx="5254625" cy="3940175"/>
          </a:xfrm>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2"/>
          <p:cNvSpPr>
            <a:spLocks noGrp="1" noRot="1" noChangeAspect="1" noChangeArrowheads="1" noTextEdit="1"/>
          </p:cNvSpPr>
          <p:nvPr>
            <p:ph type="sldImg"/>
          </p:nvPr>
        </p:nvSpPr>
        <p:spPr>
          <a:xfrm>
            <a:off x="871538" y="695325"/>
            <a:ext cx="5254625" cy="3940175"/>
          </a:xfrm>
          <a:ln/>
        </p:spPr>
      </p:sp>
      <p:sp>
        <p:nvSpPr>
          <p:cNvPr id="33797" name="Rectangle 3"/>
          <p:cNvSpPr>
            <a:spLocks noGrp="1" noChangeArrowheads="1"/>
          </p:cNvSpPr>
          <p:nvPr>
            <p:ph type="body" idx="1"/>
          </p:nvPr>
        </p:nvSpPr>
        <p:spPr>
          <a:noFill/>
          <a:ln/>
        </p:spPr>
        <p:txBody>
          <a:bodyPr/>
          <a:lstStyle/>
          <a:p>
            <a:pPr eaLnBrk="1" hangingPunct="1"/>
            <a:r>
              <a:rPr lang="en-US" sz="1100" dirty="0" smtClean="0">
                <a:latin typeface="Times New Roman" pitchFamily="18" charset="0"/>
              </a:rPr>
              <a:t>The last step in the FPGA development process is to create the host interface for your FPGA VI. Build the host interface using a small set of VIs from the NI RIO driver to seamlessly integrate your FPGA hardware with the rest of your measurement and control system. The FPGA interface exchanges information from your LabVIEW VI running in Windows or LabVIEW Real-Time with the front panel controls and indicators on your LabVIEW FPGA VI. Refer to Lesson 6, </a:t>
            </a:r>
            <a:r>
              <a:rPr lang="en-US" sz="1100" i="1" dirty="0" smtClean="0">
                <a:latin typeface="Times New Roman" pitchFamily="18" charset="0"/>
              </a:rPr>
              <a:t>Controlling the FPGA VI</a:t>
            </a:r>
            <a:r>
              <a:rPr lang="en-US" sz="1100" dirty="0" smtClean="0">
                <a:latin typeface="Times New Roman" pitchFamily="18" charset="0"/>
              </a:rPr>
              <a:t>, and Lesson 7, </a:t>
            </a:r>
            <a:r>
              <a:rPr lang="en-US" sz="1100" i="1" dirty="0" smtClean="0">
                <a:latin typeface="Times New Roman" pitchFamily="18" charset="0"/>
              </a:rPr>
              <a:t>Synchronizing FPGA and Host Data </a:t>
            </a:r>
            <a:r>
              <a:rPr lang="en-US" sz="1100" dirty="0" smtClean="0">
                <a:latin typeface="Times New Roman" pitchFamily="18" charset="0"/>
              </a:rPr>
              <a:t>Transfers, for more information about building the host interface.</a:t>
            </a:r>
          </a:p>
          <a:p>
            <a:pPr eaLnBrk="1" hangingPunct="1"/>
            <a:r>
              <a:rPr lang="en-US" sz="1100" dirty="0" smtClean="0">
                <a:latin typeface="Times New Roman" pitchFamily="18" charset="0"/>
              </a:rPr>
              <a:t>Let’s now look at two common architectures for LabVIEW applications that use LabVIEW FPGA.</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1538" y="695325"/>
            <a:ext cx="5254625" cy="3940175"/>
          </a:xfrm>
        </p:spPr>
      </p:sp>
      <p:sp>
        <p:nvSpPr>
          <p:cNvPr id="3" name="Notes Placeholder 2"/>
          <p:cNvSpPr>
            <a:spLocks noGrp="1"/>
          </p:cNvSpPr>
          <p:nvPr>
            <p:ph type="body" idx="1"/>
          </p:nvPr>
        </p:nvSpPr>
        <p:spPr/>
        <p:txBody>
          <a:bodyPr>
            <a:normAutofit/>
          </a:bodyPr>
          <a:lstStyle/>
          <a:p>
            <a:pPr lvl="0">
              <a:defRPr/>
            </a:pPr>
            <a:r>
              <a:rPr lang="en-US" sz="1400" b="1" dirty="0" smtClean="0">
                <a:solidFill>
                  <a:srgbClr val="000000"/>
                </a:solidFill>
              </a:rPr>
              <a:t>C. Reconfigurable I/O Architectures</a:t>
            </a:r>
          </a:p>
          <a:p>
            <a:pPr lvl="0">
              <a:defRPr/>
            </a:pPr>
            <a:r>
              <a:rPr lang="en-US" sz="1100" dirty="0" smtClean="0">
                <a:solidFill>
                  <a:srgbClr val="000000"/>
                </a:solidFill>
                <a:latin typeface="Times New Roman" pitchFamily="18" charset="0"/>
              </a:rPr>
              <a:t>This section describes the following architectures for Reconfigurable IO:</a:t>
            </a:r>
          </a:p>
          <a:p>
            <a:pPr lvl="2"/>
            <a:r>
              <a:rPr lang="en-US" sz="1100" dirty="0" smtClean="0">
                <a:solidFill>
                  <a:srgbClr val="000000"/>
                </a:solidFill>
                <a:latin typeface="Times New Roman" pitchFamily="18" charset="0"/>
              </a:rPr>
              <a:t>LabVIEW FPGA Architecture on Windows</a:t>
            </a:r>
          </a:p>
          <a:p>
            <a:pPr lvl="2"/>
            <a:r>
              <a:rPr lang="en-US" sz="1100" dirty="0" smtClean="0">
                <a:solidFill>
                  <a:srgbClr val="000000"/>
                </a:solidFill>
                <a:latin typeface="Times New Roman" pitchFamily="18" charset="0"/>
              </a:rPr>
              <a:t>LabVIEW FPGA Architecture with LabVIEW Real-Time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Image Placeholder 7"/>
          <p:cNvSpPr>
            <a:spLocks noGrp="1" noRot="1" noChangeAspect="1"/>
          </p:cNvSpPr>
          <p:nvPr>
            <p:ph type="sldImg"/>
          </p:nvPr>
        </p:nvSpPr>
        <p:spPr>
          <a:xfrm>
            <a:off x="871538" y="695325"/>
            <a:ext cx="5254625" cy="3940175"/>
          </a:xfrm>
        </p:spPr>
      </p:sp>
      <p:sp>
        <p:nvSpPr>
          <p:cNvPr id="9" name="Notes Placeholder 8"/>
          <p:cNvSpPr>
            <a:spLocks noGrp="1"/>
          </p:cNvSpPr>
          <p:nvPr>
            <p:ph type="body" idx="1"/>
          </p:nvPr>
        </p:nvSpPr>
        <p:spPr/>
        <p:txBody>
          <a:bodyPr>
            <a:normAutofit/>
          </a:bodyPr>
          <a:lstStyle/>
          <a:p>
            <a:pPr lvl="0">
              <a:defRPr/>
            </a:pPr>
            <a:r>
              <a:rPr lang="en-US" sz="1100" dirty="0" smtClean="0">
                <a:solidFill>
                  <a:srgbClr val="000000"/>
                </a:solidFill>
                <a:latin typeface="Times New Roman" pitchFamily="18" charset="0"/>
              </a:rPr>
              <a:t>The basic architecture for a LabVIEW FPGA application is similar to the FPGA development process just described. You create the LabVIEW FPGA VI to execute in the FPGA hardware and then run the LabVIEW host interface VI on a Windows PC. You use the RIO hardware to implement any custom hardware functionality such as timing, triggering, precise synchronization, custom counters, or other custom mix of I/O. You then transfer the data from the FPGA device to the PC for off-line floating-point analysis, networking, file I/O, or to display on a graphical user interface. </a:t>
            </a:r>
            <a:endParaRPr lang="en-US" dirty="0" smtClean="0">
              <a:solidFill>
                <a:srgbClr val="000000"/>
              </a:solidFill>
            </a:endParaRPr>
          </a:p>
          <a:p>
            <a:pPr lvl="0"/>
            <a:r>
              <a:rPr lang="en-US" sz="1100" dirty="0" smtClean="0">
                <a:solidFill>
                  <a:srgbClr val="000000"/>
                </a:solidFill>
                <a:latin typeface="Times New Roman" pitchFamily="18" charset="0"/>
              </a:rPr>
              <a:t>A</a:t>
            </a:r>
            <a:r>
              <a:rPr lang="en-US" sz="1100" baseline="0" dirty="0" smtClean="0">
                <a:solidFill>
                  <a:srgbClr val="000000"/>
                </a:solidFill>
                <a:latin typeface="Times New Roman" pitchFamily="18" charset="0"/>
              </a:rPr>
              <a:t>ny control that the user has of the application is handled from the Windows PC and passed as data to the FPGA. Data can be passed from the FPGA VI up to the host interface VI or vice versa. LabVIEW FPGA makes it seem like the FPGA VI is the only application running, however, the front panel displayed on the Windows PC only communicates data to the FPGA VI running on the actual hardware. Because the FPGA can run at resolutions of nanoseconds and the PC can only run at resolutions in the milliseconds range, the PC does not always display the most recent information from the hardware.</a:t>
            </a:r>
            <a:endParaRPr lang="en-US" sz="1100" dirty="0" smtClean="0">
              <a:solidFill>
                <a:srgbClr val="000000"/>
              </a:solidFill>
              <a:latin typeface="Times New Roman" pitchFamily="18" charset="0"/>
            </a:endParaRPr>
          </a:p>
          <a:p>
            <a:pPr lvl="0"/>
            <a:r>
              <a:rPr lang="en-US" sz="1100" dirty="0" smtClean="0">
                <a:solidFill>
                  <a:srgbClr val="000000"/>
                </a:solidFill>
                <a:latin typeface="Times New Roman" pitchFamily="18" charset="0"/>
              </a:rPr>
              <a:t>This configuration is ideal for PXI or a desktop PC running Windows</a:t>
            </a:r>
            <a:r>
              <a:rPr lang="en-US" dirty="0" smtClean="0">
                <a:solidFill>
                  <a:srgbClr val="000000"/>
                </a:solidFill>
              </a:rPr>
              <a: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a:xfrm>
            <a:off x="871538" y="695325"/>
            <a:ext cx="5254625" cy="3940175"/>
          </a:xfrm>
        </p:spPr>
      </p:sp>
      <p:sp>
        <p:nvSpPr>
          <p:cNvPr id="8" name="Notes Placeholder 7"/>
          <p:cNvSpPr>
            <a:spLocks noGrp="1"/>
          </p:cNvSpPr>
          <p:nvPr>
            <p:ph type="body" idx="1"/>
          </p:nvPr>
        </p:nvSpPr>
        <p:spPr/>
        <p:txBody>
          <a:bodyPr>
            <a:normAutofit/>
          </a:bodyPr>
          <a:lstStyle/>
          <a:p>
            <a:r>
              <a:rPr lang="en-US" sz="1100" dirty="0" smtClean="0">
                <a:latin typeface="Times New Roman" pitchFamily="18" charset="0"/>
              </a:rPr>
              <a:t>The other major architecture uses LabVIEW FPGA within a LabVIEW Real-Time System. This is the architecture for PXI and CompactRIO platforms that run LabVIEW Real-Time. This architecture has the following components:</a:t>
            </a:r>
          </a:p>
          <a:p>
            <a:pPr lvl="2"/>
            <a:r>
              <a:rPr lang="en-US" sz="1100" dirty="0" smtClean="0">
                <a:latin typeface="Times New Roman" pitchFamily="18" charset="0"/>
              </a:rPr>
              <a:t>LabVIEW FPGA VI—Implements custom I/O or ultra high-speed control. Because your LabVIEW code executes directly in hardware, you can achieve hardware-level (ns) determinism.</a:t>
            </a:r>
          </a:p>
          <a:p>
            <a:pPr lvl="2"/>
            <a:r>
              <a:rPr lang="en-US" sz="1100" dirty="0" smtClean="0">
                <a:latin typeface="Times New Roman" pitchFamily="18" charset="0"/>
              </a:rPr>
              <a:t>LabVIEW Real-Time Module—Adds deterministic floating-point processing and control algorithms on a dedicated processor. The LabVIEW Real-Time application has two parts: the time-critical loop and the normal priority loop. These loops are contained within separate VIs. Any code that must execute deterministically is placed in the time-critical loop, with all other code in the normal priority loop. In most programs, the time-critical loop handles all control tasks and/or safety monitoring, and the normal priority loop handles all communication and datalogging.</a:t>
            </a:r>
          </a:p>
          <a:p>
            <a:pPr lvl="2"/>
            <a:r>
              <a:rPr lang="en-US" sz="1100" dirty="0" smtClean="0">
                <a:latin typeface="Times New Roman" pitchFamily="18" charset="0"/>
              </a:rPr>
              <a:t>LabVIEW for Windows Host VI—Contains the user interface for your real-time system.</a:t>
            </a:r>
          </a:p>
          <a:p>
            <a:r>
              <a:rPr lang="en-US" sz="1100" dirty="0" smtClean="0">
                <a:latin typeface="Times New Roman" pitchFamily="18" charset="0"/>
              </a:rPr>
              <a:t>Refer to the LabVIEW Real-Time customer education course or visit </a:t>
            </a:r>
            <a:r>
              <a:rPr lang="en-US" sz="1000" dirty="0" smtClean="0">
                <a:latin typeface="Courier New" pitchFamily="49" charset="0"/>
                <a:cs typeface="Courier New" pitchFamily="49" charset="0"/>
              </a:rPr>
              <a:t>ni.com/</a:t>
            </a:r>
            <a:r>
              <a:rPr lang="en-US" sz="1000" dirty="0" err="1" smtClean="0">
                <a:latin typeface="Courier New" pitchFamily="49" charset="0"/>
                <a:cs typeface="Courier New" pitchFamily="49" charset="0"/>
              </a:rPr>
              <a:t>realtime</a:t>
            </a:r>
            <a:r>
              <a:rPr lang="en-US" sz="1100" dirty="0" smtClean="0">
                <a:latin typeface="Times New Roman" pitchFamily="18" charset="0"/>
                <a:cs typeface="Times New Roman" pitchFamily="18" charset="0"/>
              </a:rPr>
              <a:t> for </a:t>
            </a:r>
            <a:r>
              <a:rPr lang="en-US" sz="1100" dirty="0" smtClean="0">
                <a:latin typeface="Times New Roman" pitchFamily="18" charset="0"/>
              </a:rPr>
              <a:t>more information about developing well-architected LabVIEW Real-Time applications.</a:t>
            </a: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1538" y="695325"/>
            <a:ext cx="5254625" cy="3940175"/>
          </a:xfrm>
        </p:spPr>
      </p:sp>
      <p:sp>
        <p:nvSpPr>
          <p:cNvPr id="3" name="Notes Placeholder 2"/>
          <p:cNvSpPr>
            <a:spLocks noGrp="1"/>
          </p:cNvSpPr>
          <p:nvPr>
            <p:ph type="body" idx="1"/>
          </p:nvPr>
        </p:nvSpPr>
        <p:spPr/>
        <p:txBody>
          <a:bodyPr>
            <a:normAutofit/>
          </a:bodyPr>
          <a:lstStyle/>
          <a:p>
            <a:r>
              <a:rPr lang="en-US" sz="1400" b="1" dirty="0" smtClean="0">
                <a:cs typeface="Times New Roman" pitchFamily="18" charset="0"/>
              </a:rPr>
              <a:t>D. Creating a </a:t>
            </a:r>
            <a:r>
              <a:rPr lang="en-US" sz="1400" b="1" dirty="0" err="1" smtClean="0">
                <a:cs typeface="Times New Roman" pitchFamily="18" charset="0"/>
              </a:rPr>
              <a:t>LabVIEW</a:t>
            </a:r>
            <a:r>
              <a:rPr lang="en-US" sz="1400" b="1" dirty="0" smtClean="0">
                <a:cs typeface="Times New Roman" pitchFamily="18" charset="0"/>
              </a:rPr>
              <a:t> FPGA Project</a:t>
            </a:r>
          </a:p>
          <a:p>
            <a:r>
              <a:rPr lang="en-US" sz="1100" dirty="0" smtClean="0">
                <a:latin typeface="Times New Roman" pitchFamily="18" charset="0"/>
                <a:cs typeface="Times New Roman" pitchFamily="18" charset="0"/>
              </a:rPr>
              <a:t>This section explores the following steps to create a LabVIEW FPGA project.</a:t>
            </a:r>
          </a:p>
          <a:p>
            <a:pPr marL="228600" indent="-228600">
              <a:buAutoNum type="arabicPeriod"/>
              <a:tabLst>
                <a:tab pos="228600" algn="l"/>
              </a:tabLst>
            </a:pPr>
            <a:r>
              <a:rPr lang="en-US" sz="1100" dirty="0" smtClean="0">
                <a:latin typeface="Times New Roman" pitchFamily="18" charset="0"/>
                <a:cs typeface="Times New Roman" pitchFamily="18" charset="0"/>
              </a:rPr>
              <a:t>Configure hardware in the project.</a:t>
            </a:r>
          </a:p>
          <a:p>
            <a:pPr marL="228600" indent="-228600">
              <a:buAutoNum type="arabicPeriod"/>
              <a:tabLst>
                <a:tab pos="228600" algn="l"/>
              </a:tabLst>
            </a:pPr>
            <a:r>
              <a:rPr lang="en-US" sz="1100" dirty="0" smtClean="0">
                <a:latin typeface="Times New Roman" pitchFamily="18" charset="0"/>
                <a:cs typeface="Times New Roman" pitchFamily="18" charset="0"/>
              </a:rPr>
              <a:t>Select a category for your application</a:t>
            </a:r>
          </a:p>
          <a:p>
            <a:pPr marL="228600" indent="-228600">
              <a:buAutoNum type="arabicPeriod"/>
              <a:tabLst>
                <a:tab pos="228600" algn="l"/>
              </a:tabLst>
            </a:pPr>
            <a:r>
              <a:rPr lang="en-US" sz="1100" dirty="0" smtClean="0">
                <a:latin typeface="Times New Roman" pitchFamily="18" charset="0"/>
                <a:cs typeface="Times New Roman" pitchFamily="18" charset="0"/>
              </a:rPr>
              <a:t>Discover existing system or create new system</a:t>
            </a:r>
          </a:p>
          <a:p>
            <a:pPr marL="228600" indent="-228600">
              <a:buAutoNum type="arabicPeriod"/>
              <a:tabLst>
                <a:tab pos="228600" algn="l"/>
              </a:tabLst>
            </a:pPr>
            <a:r>
              <a:rPr lang="en-US" sz="1100" dirty="0" err="1" smtClean="0">
                <a:latin typeface="Times New Roman" pitchFamily="18" charset="0"/>
                <a:cs typeface="Times New Roman" pitchFamily="18" charset="0"/>
              </a:rPr>
              <a:t>LabVIEW</a:t>
            </a:r>
            <a:r>
              <a:rPr lang="en-US" sz="1100" dirty="0" smtClean="0">
                <a:latin typeface="Times New Roman" pitchFamily="18" charset="0"/>
                <a:cs typeface="Times New Roman" pitchFamily="18" charset="0"/>
              </a:rPr>
              <a:t> FPGA Project Wizard creates a new LabVIEW FPGA project</a:t>
            </a:r>
          </a:p>
          <a:p>
            <a:endParaRPr lang="en-US" sz="1100" dirty="0">
              <a:latin typeface="Times New Roman" pitchFamily="18" charset="0"/>
              <a:cs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1538" y="695325"/>
            <a:ext cx="5254625" cy="3940175"/>
          </a:xfrm>
        </p:spPr>
      </p:sp>
      <p:sp>
        <p:nvSpPr>
          <p:cNvPr id="3" name="Notes Placeholder 2"/>
          <p:cNvSpPr>
            <a:spLocks noGrp="1"/>
          </p:cNvSpPr>
          <p:nvPr>
            <p:ph type="body" idx="1"/>
          </p:nvPr>
        </p:nvSpPr>
        <p:spPr/>
        <p:txBody>
          <a:bodyPr>
            <a:normAutofit/>
          </a:bodyPr>
          <a:lstStyle/>
          <a:p>
            <a:r>
              <a:rPr lang="en-US" sz="1100" dirty="0" smtClean="0">
                <a:latin typeface="Times New Roman" pitchFamily="18" charset="0"/>
                <a:cs typeface="Times New Roman" pitchFamily="18" charset="0"/>
              </a:rPr>
              <a:t>Before starting any project, you must first review the system requirements. The project for this course has the following requirements:</a:t>
            </a:r>
          </a:p>
          <a:p>
            <a:pPr lvl="2"/>
            <a:r>
              <a:rPr lang="en-US" sz="1100" baseline="0" dirty="0" smtClean="0">
                <a:latin typeface="Times New Roman" pitchFamily="18" charset="0"/>
                <a:cs typeface="Times New Roman" pitchFamily="18" charset="0"/>
              </a:rPr>
              <a:t>Acquire analog voltages at a rate of 100-200kS/s</a:t>
            </a:r>
            <a:endParaRPr lang="en-US" sz="1100" dirty="0" smtClean="0">
              <a:latin typeface="Times New Roman" pitchFamily="18" charset="0"/>
              <a:cs typeface="Times New Roman" pitchFamily="18" charset="0"/>
            </a:endParaRPr>
          </a:p>
          <a:p>
            <a:pPr lvl="2"/>
            <a:r>
              <a:rPr lang="en-US" sz="1100" baseline="0" dirty="0" smtClean="0">
                <a:latin typeface="Times New Roman" pitchFamily="18" charset="0"/>
                <a:cs typeface="Times New Roman" pitchFamily="18" charset="0"/>
              </a:rPr>
              <a:t>Output analog voltages at a rate of up to 1 MS/s</a:t>
            </a:r>
          </a:p>
          <a:p>
            <a:pPr lvl="2"/>
            <a:r>
              <a:rPr lang="en-US" sz="1100" dirty="0" smtClean="0">
                <a:latin typeface="Times New Roman" pitchFamily="18" charset="0"/>
                <a:cs typeface="Times New Roman" pitchFamily="18" charset="0"/>
              </a:rPr>
              <a:t>C</a:t>
            </a:r>
            <a:r>
              <a:rPr lang="en-US" sz="1100" baseline="0" dirty="0" smtClean="0">
                <a:latin typeface="Times New Roman" pitchFamily="18" charset="0"/>
                <a:cs typeface="Times New Roman" pitchFamily="18" charset="0"/>
              </a:rPr>
              <a:t>reate custom triggering behavior</a:t>
            </a:r>
          </a:p>
          <a:p>
            <a:pPr lvl="2"/>
            <a:r>
              <a:rPr lang="en-US" sz="1100" dirty="0" smtClean="0">
                <a:latin typeface="Times New Roman" pitchFamily="18" charset="0"/>
                <a:cs typeface="Times New Roman" pitchFamily="18" charset="0"/>
              </a:rPr>
              <a:t>P</a:t>
            </a:r>
            <a:r>
              <a:rPr lang="en-US" sz="1100" baseline="0" dirty="0" smtClean="0">
                <a:latin typeface="Times New Roman" pitchFamily="18" charset="0"/>
                <a:cs typeface="Times New Roman" pitchFamily="18" charset="0"/>
              </a:rPr>
              <a:t>ass data to a PC for processing</a:t>
            </a:r>
          </a:p>
          <a:p>
            <a:pPr lvl="2"/>
            <a:r>
              <a:rPr lang="en-US" sz="1100" dirty="0" smtClean="0">
                <a:latin typeface="Times New Roman" pitchFamily="18" charset="0"/>
                <a:cs typeface="Times New Roman" pitchFamily="18" charset="0"/>
              </a:rPr>
              <a:t>C</a:t>
            </a:r>
            <a:r>
              <a:rPr lang="en-US" sz="1100" baseline="0" dirty="0" smtClean="0">
                <a:latin typeface="Times New Roman" pitchFamily="18" charset="0"/>
                <a:cs typeface="Times New Roman" pitchFamily="18" charset="0"/>
              </a:rPr>
              <a:t>apable</a:t>
            </a:r>
            <a:r>
              <a:rPr lang="en-US" sz="1100" dirty="0" smtClean="0">
                <a:latin typeface="Times New Roman" pitchFamily="18" charset="0"/>
                <a:cs typeface="Times New Roman" pitchFamily="18" charset="0"/>
              </a:rPr>
              <a:t> of </a:t>
            </a:r>
            <a:r>
              <a:rPr lang="en-US" sz="1100" baseline="0" dirty="0" smtClean="0">
                <a:latin typeface="Times New Roman" pitchFamily="18" charset="0"/>
                <a:cs typeface="Times New Roman" pitchFamily="18" charset="0"/>
              </a:rPr>
              <a:t>processing information onboard</a:t>
            </a:r>
            <a:endParaRPr lang="en-US" sz="1100" dirty="0" smtClean="0">
              <a:latin typeface="Times New Roman" pitchFamily="18" charset="0"/>
              <a:cs typeface="Times New Roman" pitchFamily="18" charset="0"/>
            </a:endParaRPr>
          </a:p>
          <a:p>
            <a:r>
              <a:rPr lang="en-US" sz="1100" dirty="0" smtClean="0">
                <a:latin typeface="Times New Roman" pitchFamily="18" charset="0"/>
                <a:cs typeface="Times New Roman" pitchFamily="18" charset="0"/>
              </a:rPr>
              <a:t>The NI PCI-7831R </a:t>
            </a:r>
            <a:r>
              <a:rPr lang="en-US" sz="1100" baseline="0" dirty="0" smtClean="0">
                <a:latin typeface="Times New Roman" pitchFamily="18" charset="0"/>
                <a:cs typeface="Times New Roman" pitchFamily="18" charset="0"/>
              </a:rPr>
              <a:t>suits our needs for this course.</a:t>
            </a:r>
          </a:p>
          <a:p>
            <a:r>
              <a:rPr lang="en-US" sz="1100" baseline="0" dirty="0" smtClean="0">
                <a:latin typeface="Times New Roman" pitchFamily="18" charset="0"/>
                <a:cs typeface="Times New Roman" pitchFamily="18" charset="0"/>
              </a:rPr>
              <a:t>If you have different requirements, always do an extensive evaluation to determine the end goal of your project and make sure that the hardware you choose is the best suited to your application. If the project requires ns resolution, a DAQ device in a PC will not suffice. However, if you</a:t>
            </a:r>
            <a:r>
              <a:rPr lang="en-US" sz="1100" dirty="0" smtClean="0">
                <a:latin typeface="Times New Roman" pitchFamily="18" charset="0"/>
                <a:cs typeface="Times New Roman" pitchFamily="18" charset="0"/>
              </a:rPr>
              <a:t> </a:t>
            </a:r>
            <a:r>
              <a:rPr lang="en-US" sz="1100" baseline="0" dirty="0" smtClean="0">
                <a:latin typeface="Times New Roman" pitchFamily="18" charset="0"/>
                <a:cs typeface="Times New Roman" pitchFamily="18" charset="0"/>
              </a:rPr>
              <a:t>only need hardware to acquire temperature data once per hour, developing a complex FPGA system will probably</a:t>
            </a:r>
            <a:r>
              <a:rPr lang="en-US" sz="1100" dirty="0" smtClean="0">
                <a:latin typeface="Times New Roman" pitchFamily="18" charset="0"/>
                <a:cs typeface="Times New Roman" pitchFamily="18" charset="0"/>
              </a:rPr>
              <a:t> exceed the needs of</a:t>
            </a:r>
            <a:r>
              <a:rPr lang="en-US" sz="1100" baseline="0" dirty="0" smtClean="0">
                <a:latin typeface="Times New Roman" pitchFamily="18" charset="0"/>
                <a:cs typeface="Times New Roman" pitchFamily="18" charset="0"/>
              </a:rPr>
              <a:t> your application.</a:t>
            </a:r>
            <a:endParaRPr lang="en-US" sz="1100" dirty="0">
              <a:latin typeface="Times New Roman" pitchFamily="18" charset="0"/>
              <a:cs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1538" y="695325"/>
            <a:ext cx="5254625" cy="3940175"/>
          </a:xfrm>
        </p:spPr>
      </p:sp>
      <p:sp>
        <p:nvSpPr>
          <p:cNvPr id="3" name="Notes Placeholder 2"/>
          <p:cNvSpPr>
            <a:spLocks noGrp="1"/>
          </p:cNvSpPr>
          <p:nvPr>
            <p:ph type="body" idx="1"/>
          </p:nvPr>
        </p:nvSpPr>
        <p:spPr/>
        <p:txBody>
          <a:bodyPr>
            <a:normAutofit/>
          </a:bodyPr>
          <a:lstStyle/>
          <a:p>
            <a:r>
              <a:rPr lang="en-US" sz="1100" dirty="0" smtClean="0">
                <a:latin typeface="Times New Roman" pitchFamily="18" charset="0"/>
                <a:cs typeface="Times New Roman" pitchFamily="18" charset="0"/>
              </a:rPr>
              <a:t>Now that the</a:t>
            </a:r>
            <a:r>
              <a:rPr lang="en-US" sz="1100" baseline="0" dirty="0" smtClean="0">
                <a:latin typeface="Times New Roman" pitchFamily="18" charset="0"/>
                <a:cs typeface="Times New Roman" pitchFamily="18" charset="0"/>
              </a:rPr>
              <a:t> hardware is properly selected, you can begin creation of the software.</a:t>
            </a:r>
          </a:p>
          <a:p>
            <a:r>
              <a:rPr lang="en-US" sz="1100" baseline="0" dirty="0" smtClean="0">
                <a:latin typeface="Times New Roman" pitchFamily="18" charset="0"/>
                <a:cs typeface="Times New Roman" pitchFamily="18" charset="0"/>
              </a:rPr>
              <a:t>The application in this course uses the NI PCI-7831R, which is an FPGA device. To create a LabVIEW Project for use with this device from the LabVIEW Getting Started window, select </a:t>
            </a:r>
            <a:r>
              <a:rPr lang="en-US" sz="1100" b="1" baseline="0" dirty="0" err="1" smtClean="0">
                <a:latin typeface="Times New Roman" pitchFamily="18" charset="0"/>
                <a:cs typeface="Times New Roman" pitchFamily="18" charset="0"/>
              </a:rPr>
              <a:t>Targets</a:t>
            </a:r>
            <a:r>
              <a:rPr lang="en-US" sz="1100" b="1" baseline="0" dirty="0" err="1" smtClean="0">
                <a:latin typeface="Times New Roman"/>
                <a:cs typeface="Times New Roman"/>
              </a:rPr>
              <a:t>»</a:t>
            </a:r>
            <a:r>
              <a:rPr lang="en-US" sz="1100" b="1" baseline="0" dirty="0" err="1" smtClean="0">
                <a:latin typeface="Times New Roman" pitchFamily="18" charset="0"/>
                <a:cs typeface="Times New Roman" pitchFamily="18" charset="0"/>
              </a:rPr>
              <a:t>FPGA</a:t>
            </a:r>
            <a:r>
              <a:rPr lang="en-US" sz="1100" b="1" baseline="0" dirty="0" smtClean="0">
                <a:latin typeface="Times New Roman" pitchFamily="18" charset="0"/>
                <a:cs typeface="Times New Roman" pitchFamily="18" charset="0"/>
              </a:rPr>
              <a:t> Project</a:t>
            </a:r>
            <a:r>
              <a:rPr lang="en-US" sz="1100" baseline="0" dirty="0" smtClean="0">
                <a:latin typeface="Times New Roman" pitchFamily="18" charset="0"/>
                <a:cs typeface="Times New Roman" pitchFamily="18" charset="0"/>
              </a:rPr>
              <a:t> and click </a:t>
            </a:r>
            <a:r>
              <a:rPr lang="en-US" sz="1100" b="1" baseline="0" dirty="0" smtClean="0">
                <a:latin typeface="Times New Roman" pitchFamily="18" charset="0"/>
                <a:cs typeface="Times New Roman" pitchFamily="18" charset="0"/>
              </a:rPr>
              <a:t>Go</a:t>
            </a:r>
            <a:r>
              <a:rPr lang="en-US" sz="1100" baseline="0" dirty="0" smtClean="0">
                <a:latin typeface="Times New Roman" pitchFamily="18" charset="0"/>
                <a:cs typeface="Times New Roman" pitchFamily="18" charset="0"/>
              </a:rPr>
              <a:t>. You also can select </a:t>
            </a:r>
            <a:r>
              <a:rPr lang="en-US" sz="1100" b="1" baseline="0" dirty="0" err="1" smtClean="0">
                <a:latin typeface="Times New Roman" pitchFamily="18" charset="0"/>
                <a:cs typeface="Times New Roman" pitchFamily="18" charset="0"/>
              </a:rPr>
              <a:t>Tools</a:t>
            </a:r>
            <a:r>
              <a:rPr lang="en-US" sz="1100" b="1" dirty="0" err="1" smtClean="0">
                <a:latin typeface="Times New Roman"/>
                <a:cs typeface="Times New Roman"/>
              </a:rPr>
              <a:t>»</a:t>
            </a:r>
            <a:r>
              <a:rPr lang="en-US" sz="1100" b="1" baseline="0" dirty="0" err="1" smtClean="0">
                <a:latin typeface="Times New Roman" pitchFamily="18" charset="0"/>
                <a:cs typeface="Times New Roman" pitchFamily="18" charset="0"/>
              </a:rPr>
              <a:t>FPGA</a:t>
            </a:r>
            <a:r>
              <a:rPr lang="en-US" sz="1100" b="1" baseline="0" dirty="0" smtClean="0">
                <a:latin typeface="Times New Roman" pitchFamily="18" charset="0"/>
                <a:cs typeface="Times New Roman" pitchFamily="18" charset="0"/>
              </a:rPr>
              <a:t> </a:t>
            </a:r>
            <a:r>
              <a:rPr lang="en-US" sz="1100" b="1" baseline="0" dirty="0" err="1" smtClean="0">
                <a:latin typeface="Times New Roman" pitchFamily="18" charset="0"/>
                <a:cs typeface="Times New Roman" pitchFamily="18" charset="0"/>
              </a:rPr>
              <a:t>Module</a:t>
            </a:r>
            <a:r>
              <a:rPr lang="en-US" sz="1100" b="1" dirty="0" err="1" smtClean="0">
                <a:latin typeface="Times New Roman"/>
                <a:cs typeface="Times New Roman"/>
              </a:rPr>
              <a:t>»</a:t>
            </a:r>
            <a:r>
              <a:rPr lang="en-US" sz="1100" b="1" baseline="0" dirty="0" err="1" smtClean="0">
                <a:latin typeface="Times New Roman" pitchFamily="18" charset="0"/>
                <a:cs typeface="Times New Roman" pitchFamily="18" charset="0"/>
              </a:rPr>
              <a:t>FPGA</a:t>
            </a:r>
            <a:r>
              <a:rPr lang="en-US" sz="1100" b="1" baseline="0" dirty="0" smtClean="0">
                <a:latin typeface="Times New Roman" pitchFamily="18" charset="0"/>
                <a:cs typeface="Times New Roman" pitchFamily="18" charset="0"/>
              </a:rPr>
              <a:t> Project</a:t>
            </a:r>
            <a:r>
              <a:rPr lang="en-US" sz="1100" baseline="0" dirty="0" smtClean="0">
                <a:latin typeface="Times New Roman" pitchFamily="18" charset="0"/>
                <a:cs typeface="Times New Roman" pitchFamily="18" charset="0"/>
              </a:rPr>
              <a:t>. </a:t>
            </a:r>
            <a:r>
              <a:rPr lang="en-US" sz="1100" dirty="0" smtClean="0">
                <a:latin typeface="Times New Roman" pitchFamily="18" charset="0"/>
                <a:cs typeface="Times New Roman" pitchFamily="18" charset="0"/>
              </a:rPr>
              <a:t>Either step</a:t>
            </a:r>
            <a:r>
              <a:rPr lang="en-US" sz="1100" baseline="0" dirty="0" smtClean="0">
                <a:latin typeface="Times New Roman" pitchFamily="18" charset="0"/>
                <a:cs typeface="Times New Roman" pitchFamily="18" charset="0"/>
              </a:rPr>
              <a:t> launches the FPGA Project Wizard. Use the FPGA Project Wizard to create a LabVIEW Project and add all the </a:t>
            </a:r>
            <a:r>
              <a:rPr lang="en-US" sz="1100" dirty="0" smtClean="0">
                <a:latin typeface="Times New Roman" pitchFamily="18" charset="0"/>
                <a:cs typeface="Times New Roman" pitchFamily="18" charset="0"/>
              </a:rPr>
              <a:t>components necessary for development of an application with the selected hardware to </a:t>
            </a:r>
            <a:r>
              <a:rPr lang="en-US" sz="1100" baseline="0" dirty="0" smtClean="0">
                <a:latin typeface="Times New Roman" pitchFamily="18" charset="0"/>
                <a:cs typeface="Times New Roman" pitchFamily="18" charset="0"/>
              </a:rPr>
              <a:t>the project.</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1538" y="695325"/>
            <a:ext cx="5254625" cy="3940175"/>
          </a:xfrm>
        </p:spPr>
      </p:sp>
      <p:sp>
        <p:nvSpPr>
          <p:cNvPr id="3" name="Notes Placeholder 2"/>
          <p:cNvSpPr>
            <a:spLocks noGrp="1"/>
          </p:cNvSpPr>
          <p:nvPr>
            <p:ph type="body" idx="1"/>
          </p:nvPr>
        </p:nvSpPr>
        <p:spPr/>
        <p:txBody>
          <a:bodyPr>
            <a:normAutofit/>
          </a:bodyPr>
          <a:lstStyle/>
          <a:p>
            <a:r>
              <a:rPr lang="en-US" sz="1100" dirty="0" smtClean="0">
                <a:latin typeface="Times New Roman" pitchFamily="18" charset="0"/>
                <a:cs typeface="Times New Roman" pitchFamily="18" charset="0"/>
              </a:rPr>
              <a:t>Choose the appropriate</a:t>
            </a:r>
            <a:r>
              <a:rPr lang="en-US" sz="1100" baseline="0" dirty="0" smtClean="0">
                <a:latin typeface="Times New Roman" pitchFamily="18" charset="0"/>
                <a:cs typeface="Times New Roman" pitchFamily="18" charset="0"/>
              </a:rPr>
              <a:t> category for the hardware and application in use. </a:t>
            </a:r>
          </a:p>
          <a:p>
            <a:r>
              <a:rPr lang="en-US" sz="1100" baseline="0" dirty="0" smtClean="0">
                <a:latin typeface="Times New Roman" pitchFamily="18" charset="0"/>
                <a:cs typeface="Times New Roman" pitchFamily="18" charset="0"/>
              </a:rPr>
              <a:t>For this course we are assuming the use of an NI PCI-7831R. For the NI </a:t>
            </a:r>
            <a:r>
              <a:rPr lang="en-US" sz="1100" dirty="0" smtClean="0">
                <a:latin typeface="Times New Roman" pitchFamily="18" charset="0"/>
                <a:cs typeface="Times New Roman" pitchFamily="18" charset="0"/>
              </a:rPr>
              <a:t>PCI-7831R select </a:t>
            </a:r>
            <a:r>
              <a:rPr lang="en-US" sz="1100" b="1" dirty="0" smtClean="0">
                <a:latin typeface="Times New Roman" pitchFamily="18" charset="0"/>
                <a:cs typeface="Times New Roman" pitchFamily="18" charset="0"/>
              </a:rPr>
              <a:t>R Series Intelligent DAQ on My Computer</a:t>
            </a:r>
            <a:r>
              <a:rPr lang="en-US" sz="1100" i="1" dirty="0" smtClean="0">
                <a:latin typeface="Times New Roman" pitchFamily="18" charset="0"/>
                <a:cs typeface="Times New Roman" pitchFamily="18" charset="0"/>
              </a:rPr>
              <a:t>.</a:t>
            </a:r>
            <a:r>
              <a:rPr lang="en-US" sz="1100" i="0" dirty="0" smtClean="0">
                <a:latin typeface="Times New Roman" pitchFamily="18" charset="0"/>
                <a:cs typeface="Times New Roman" pitchFamily="18" charset="0"/>
              </a:rPr>
              <a:t> </a:t>
            </a:r>
          </a:p>
          <a:p>
            <a:r>
              <a:rPr lang="en-US" sz="1100" i="0" dirty="0" smtClean="0">
                <a:latin typeface="Times New Roman" pitchFamily="18" charset="0"/>
                <a:cs typeface="Times New Roman" pitchFamily="18" charset="0"/>
              </a:rPr>
              <a:t>If</a:t>
            </a:r>
            <a:r>
              <a:rPr lang="en-US" sz="1100" i="0" baseline="0" dirty="0" smtClean="0">
                <a:latin typeface="Times New Roman" pitchFamily="18" charset="0"/>
                <a:cs typeface="Times New Roman" pitchFamily="18" charset="0"/>
              </a:rPr>
              <a:t> you have a different piece of hardware then choose the most appropriate category and click </a:t>
            </a:r>
            <a:r>
              <a:rPr lang="en-US" sz="1100" b="1" i="0" baseline="0" dirty="0" smtClean="0">
                <a:latin typeface="Times New Roman" pitchFamily="18" charset="0"/>
                <a:cs typeface="Times New Roman" pitchFamily="18" charset="0"/>
              </a:rPr>
              <a:t>Next</a:t>
            </a:r>
            <a:r>
              <a:rPr lang="en-US" sz="1100" i="0" baseline="0" dirty="0" smtClean="0">
                <a:latin typeface="Times New Roman" pitchFamily="18" charset="0"/>
                <a:cs typeface="Times New Roman" pitchFamily="18" charset="0"/>
              </a:rPr>
              <a:t>.</a:t>
            </a:r>
            <a:endParaRPr lang="en-US" sz="1100" i="1" dirty="0" smtClean="0">
              <a:latin typeface="Times New Roman" pitchFamily="18" charset="0"/>
              <a:cs typeface="Times New Roman" pitchFamily="18" charset="0"/>
            </a:endParaRPr>
          </a:p>
          <a:p>
            <a:endParaRPr lang="en-US" sz="1100" dirty="0">
              <a:latin typeface="Times New Roman" pitchFamily="18" charset="0"/>
              <a:cs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1538" y="695325"/>
            <a:ext cx="5254625" cy="3940175"/>
          </a:xfrm>
        </p:spPr>
      </p:sp>
      <p:sp>
        <p:nvSpPr>
          <p:cNvPr id="3" name="Notes Placeholder 2"/>
          <p:cNvSpPr>
            <a:spLocks noGrp="1"/>
          </p:cNvSpPr>
          <p:nvPr>
            <p:ph type="body" idx="1"/>
          </p:nvPr>
        </p:nvSpPr>
        <p:spPr/>
        <p:txBody>
          <a:bodyPr>
            <a:normAutofit/>
          </a:bodyPr>
          <a:lstStyle/>
          <a:p>
            <a:r>
              <a:rPr lang="en-US" sz="1400" b="1" dirty="0" smtClean="0">
                <a:cs typeface="Times New Roman" pitchFamily="18" charset="0"/>
              </a:rPr>
              <a:t>A. Hardware Configurations</a:t>
            </a:r>
          </a:p>
          <a:p>
            <a:r>
              <a:rPr lang="en-US" sz="1100" dirty="0" smtClean="0">
                <a:latin typeface="Times New Roman" pitchFamily="18" charset="0"/>
                <a:cs typeface="Times New Roman" pitchFamily="18" charset="0"/>
              </a:rPr>
              <a:t>Measurement &amp; Automation Explorer (MAX) is the gateway for managing connections</a:t>
            </a:r>
            <a:r>
              <a:rPr lang="en-US" sz="1100" baseline="0" dirty="0" smtClean="0">
                <a:latin typeface="Times New Roman" pitchFamily="18" charset="0"/>
                <a:cs typeface="Times New Roman" pitchFamily="18" charset="0"/>
              </a:rPr>
              <a:t> to all</a:t>
            </a:r>
            <a:br>
              <a:rPr lang="en-US" sz="1100" baseline="0" dirty="0" smtClean="0">
                <a:latin typeface="Times New Roman" pitchFamily="18" charset="0"/>
                <a:cs typeface="Times New Roman" pitchFamily="18" charset="0"/>
              </a:rPr>
            </a:br>
            <a:r>
              <a:rPr lang="en-US" sz="1100" baseline="0" dirty="0" smtClean="0">
                <a:latin typeface="Times New Roman" pitchFamily="18" charset="0"/>
                <a:cs typeface="Times New Roman" pitchFamily="18" charset="0"/>
              </a:rPr>
              <a:t>NI devices. </a:t>
            </a:r>
          </a:p>
          <a:p>
            <a:r>
              <a:rPr lang="en-US" sz="1100" baseline="0" dirty="0" smtClean="0">
                <a:latin typeface="Times New Roman" pitchFamily="18" charset="0"/>
                <a:cs typeface="Times New Roman" pitchFamily="18" charset="0"/>
              </a:rPr>
              <a:t>Before connecting any device, you must complete the following</a:t>
            </a:r>
            <a:r>
              <a:rPr lang="en-US" sz="1100" dirty="0" smtClean="0">
                <a:latin typeface="Times New Roman" pitchFamily="18" charset="0"/>
                <a:cs typeface="Times New Roman" pitchFamily="18" charset="0"/>
              </a:rPr>
              <a:t> steps to install</a:t>
            </a:r>
            <a:r>
              <a:rPr lang="en-US" sz="1100" baseline="0" dirty="0" smtClean="0">
                <a:latin typeface="Times New Roman" pitchFamily="18" charset="0"/>
                <a:cs typeface="Times New Roman" pitchFamily="18" charset="0"/>
              </a:rPr>
              <a:t> the software and drivers for the device. </a:t>
            </a:r>
          </a:p>
          <a:p>
            <a:pPr marL="228600" indent="-228600">
              <a:buFont typeface="+mj-lt"/>
              <a:buAutoNum type="arabicPeriod"/>
            </a:pPr>
            <a:r>
              <a:rPr lang="en-US" sz="1100" baseline="0" dirty="0" smtClean="0">
                <a:latin typeface="Times New Roman" pitchFamily="18" charset="0"/>
                <a:cs typeface="Times New Roman" pitchFamily="18" charset="0"/>
              </a:rPr>
              <a:t>Install LabVIEW. </a:t>
            </a:r>
          </a:p>
          <a:p>
            <a:pPr marL="228600" indent="-228600">
              <a:buFont typeface="+mj-lt"/>
              <a:buAutoNum type="arabicPeriod"/>
            </a:pPr>
            <a:r>
              <a:rPr lang="en-US" sz="1100" baseline="0" dirty="0" smtClean="0">
                <a:latin typeface="Times New Roman" pitchFamily="18" charset="0"/>
                <a:cs typeface="Times New Roman" pitchFamily="18" charset="0"/>
              </a:rPr>
              <a:t>Install the compatible version of LabVIEW FPGA. </a:t>
            </a:r>
          </a:p>
          <a:p>
            <a:pPr marL="228600" indent="-228600">
              <a:buFont typeface="+mj-lt"/>
              <a:buAutoNum type="arabicPeriod"/>
            </a:pPr>
            <a:r>
              <a:rPr lang="en-US" sz="1100" baseline="0" dirty="0" smtClean="0">
                <a:latin typeface="Times New Roman" pitchFamily="18" charset="0"/>
                <a:cs typeface="Times New Roman" pitchFamily="18" charset="0"/>
              </a:rPr>
              <a:t>Install the latest compatible version of driver software for your device. </a:t>
            </a:r>
          </a:p>
          <a:p>
            <a:r>
              <a:rPr lang="en-US" sz="1100" baseline="0" dirty="0" smtClean="0">
                <a:latin typeface="Times New Roman" pitchFamily="18" charset="0"/>
                <a:cs typeface="Times New Roman" pitchFamily="18" charset="0"/>
              </a:rPr>
              <a:t>Refer </a:t>
            </a:r>
            <a:r>
              <a:rPr lang="en-US" sz="1100" dirty="0" smtClean="0">
                <a:latin typeface="Times New Roman" pitchFamily="18" charset="0"/>
                <a:cs typeface="Times New Roman" pitchFamily="18" charset="0"/>
              </a:rPr>
              <a:t>to </a:t>
            </a:r>
            <a:r>
              <a:rPr lang="en-US" sz="1000" dirty="0" smtClean="0">
                <a:latin typeface="Courier New" pitchFamily="49" charset="0"/>
                <a:cs typeface="Courier New" pitchFamily="49" charset="0"/>
              </a:rPr>
              <a:t>ni.com/updates</a:t>
            </a:r>
            <a:r>
              <a:rPr lang="en-US" sz="1100" dirty="0" smtClean="0">
                <a:latin typeface="Times New Roman" pitchFamily="18" charset="0"/>
                <a:cs typeface="Times New Roman" pitchFamily="18" charset="0"/>
              </a:rPr>
              <a:t> to </a:t>
            </a:r>
            <a:r>
              <a:rPr lang="en-US" sz="1100" baseline="0" dirty="0" smtClean="0">
                <a:latin typeface="Times New Roman" pitchFamily="18" charset="0"/>
                <a:cs typeface="Times New Roman" pitchFamily="18" charset="0"/>
              </a:rPr>
              <a:t>find the latest updated driver software .</a:t>
            </a:r>
          </a:p>
          <a:p>
            <a:r>
              <a:rPr lang="en-US" sz="1100" baseline="0" dirty="0" smtClean="0">
                <a:latin typeface="Times New Roman" pitchFamily="18" charset="0"/>
                <a:cs typeface="Times New Roman" pitchFamily="18" charset="0"/>
              </a:rPr>
              <a:t>After you install the appropriate software you can connect the device to the computer in use</a:t>
            </a:r>
            <a:r>
              <a:rPr lang="en-US" sz="1100" dirty="0" smtClean="0">
                <a:latin typeface="Times New Roman" pitchFamily="18" charset="0"/>
                <a:cs typeface="Times New Roman" pitchFamily="18" charset="0"/>
              </a:rPr>
              <a:t>. The installation instructions may vary depending </a:t>
            </a:r>
            <a:r>
              <a:rPr lang="en-US" sz="1100" baseline="0" dirty="0" smtClean="0">
                <a:latin typeface="Times New Roman" pitchFamily="18" charset="0"/>
                <a:cs typeface="Times New Roman" pitchFamily="18" charset="0"/>
              </a:rPr>
              <a:t>on which device is in use. Devices may be connected directly to the PC or connected remotely through a network connection.</a:t>
            </a:r>
            <a:endParaRPr lang="en-US" sz="1100" dirty="0">
              <a:latin typeface="Times New Roman" pitchFamily="18" charset="0"/>
              <a:cs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1538" y="695325"/>
            <a:ext cx="5254625" cy="3940175"/>
          </a:xfrm>
        </p:spPr>
      </p:sp>
      <p:sp>
        <p:nvSpPr>
          <p:cNvPr id="3" name="Notes Placeholder 2"/>
          <p:cNvSpPr>
            <a:spLocks noGrp="1"/>
          </p:cNvSpPr>
          <p:nvPr>
            <p:ph type="body" idx="1"/>
          </p:nvPr>
        </p:nvSpPr>
        <p:spPr/>
        <p:txBody>
          <a:bodyPr>
            <a:normAutofit/>
          </a:bodyPr>
          <a:lstStyle/>
          <a:p>
            <a:r>
              <a:rPr lang="en-US" sz="1100" dirty="0" smtClean="0">
                <a:latin typeface="Times New Roman" pitchFamily="18" charset="0"/>
                <a:cs typeface="Times New Roman" pitchFamily="18" charset="0"/>
              </a:rPr>
              <a:t>Choose </a:t>
            </a:r>
            <a:r>
              <a:rPr lang="en-US" sz="1100" b="1" dirty="0" smtClean="0">
                <a:latin typeface="Times New Roman" pitchFamily="18" charset="0"/>
                <a:cs typeface="Times New Roman" pitchFamily="18" charset="0"/>
              </a:rPr>
              <a:t>Discover existing system</a:t>
            </a:r>
            <a:r>
              <a:rPr lang="en-US" sz="1100" dirty="0" smtClean="0">
                <a:latin typeface="Times New Roman" pitchFamily="18" charset="0"/>
                <a:cs typeface="Times New Roman" pitchFamily="18" charset="0"/>
              </a:rPr>
              <a:t> if the device is already configured in MAX. </a:t>
            </a:r>
          </a:p>
          <a:p>
            <a:r>
              <a:rPr lang="en-US" sz="1100" dirty="0" smtClean="0">
                <a:latin typeface="Times New Roman" pitchFamily="18" charset="0"/>
                <a:cs typeface="Times New Roman" pitchFamily="18" charset="0"/>
              </a:rPr>
              <a:t>The FPGA</a:t>
            </a:r>
            <a:r>
              <a:rPr lang="en-US" sz="1100" baseline="0" dirty="0" smtClean="0">
                <a:latin typeface="Times New Roman" pitchFamily="18" charset="0"/>
                <a:cs typeface="Times New Roman" pitchFamily="18" charset="0"/>
              </a:rPr>
              <a:t> Project Wizard finds all RIO devices in the category that you chose and lists the available devices. </a:t>
            </a:r>
            <a:endParaRPr lang="en-US" sz="1100" dirty="0" smtClean="0">
              <a:latin typeface="Times New Roman" pitchFamily="18" charset="0"/>
              <a:cs typeface="Times New Roman" pitchFamily="18" charset="0"/>
            </a:endParaRPr>
          </a:p>
          <a:p>
            <a:r>
              <a:rPr lang="en-US" sz="1100" dirty="0" smtClean="0">
                <a:latin typeface="Times New Roman" pitchFamily="18" charset="0"/>
                <a:cs typeface="Times New Roman" pitchFamily="18" charset="0"/>
              </a:rPr>
              <a:t>If there</a:t>
            </a:r>
            <a:r>
              <a:rPr lang="en-US" sz="1100" baseline="0" dirty="0" smtClean="0">
                <a:latin typeface="Times New Roman" pitchFamily="18" charset="0"/>
                <a:cs typeface="Times New Roman" pitchFamily="18" charset="0"/>
              </a:rPr>
              <a:t> are multiple RIO devices on the computer, select the device that you want to work with, then click </a:t>
            </a:r>
            <a:r>
              <a:rPr lang="en-US" sz="1100" b="1" baseline="0" dirty="0" smtClean="0">
                <a:latin typeface="Times New Roman" pitchFamily="18" charset="0"/>
                <a:cs typeface="Times New Roman" pitchFamily="18" charset="0"/>
              </a:rPr>
              <a:t>Next</a:t>
            </a:r>
            <a:r>
              <a:rPr lang="en-US" sz="1100" baseline="0" dirty="0" smtClean="0">
                <a:latin typeface="Times New Roman" pitchFamily="18" charset="0"/>
                <a:cs typeface="Times New Roman" pitchFamily="18" charset="0"/>
              </a:rPr>
              <a:t>.</a:t>
            </a:r>
            <a:endParaRPr lang="en-US" sz="1100" dirty="0" smtClean="0">
              <a:latin typeface="Times New Roman" pitchFamily="18" charset="0"/>
              <a:cs typeface="Times New Roman" pitchFamily="18" charset="0"/>
            </a:endParaRPr>
          </a:p>
          <a:p>
            <a:r>
              <a:rPr lang="en-US" sz="1100" dirty="0" smtClean="0">
                <a:latin typeface="Times New Roman" pitchFamily="18" charset="0"/>
                <a:cs typeface="Times New Roman" pitchFamily="18" charset="0"/>
              </a:rPr>
              <a:t>If the device is not configured</a:t>
            </a:r>
            <a:r>
              <a:rPr lang="en-US" sz="1100" baseline="0" dirty="0" smtClean="0">
                <a:latin typeface="Times New Roman" pitchFamily="18" charset="0"/>
                <a:cs typeface="Times New Roman" pitchFamily="18" charset="0"/>
              </a:rPr>
              <a:t> properly in MAX or you would like to begin development of the software before the hardware is available, select </a:t>
            </a:r>
            <a:r>
              <a:rPr lang="en-US" sz="1100" b="1" baseline="0" dirty="0" smtClean="0">
                <a:latin typeface="Times New Roman" pitchFamily="18" charset="0"/>
                <a:cs typeface="Times New Roman" pitchFamily="18" charset="0"/>
              </a:rPr>
              <a:t>Create new system</a:t>
            </a:r>
            <a:r>
              <a:rPr lang="en-US" sz="1100" baseline="0" dirty="0" smtClean="0">
                <a:latin typeface="Times New Roman" pitchFamily="18" charset="0"/>
                <a:cs typeface="Times New Roman" pitchFamily="18" charset="0"/>
              </a:rPr>
              <a:t>. Use this method only if </a:t>
            </a:r>
            <a:r>
              <a:rPr lang="en-US" sz="1100" b="1" baseline="0" dirty="0" smtClean="0">
                <a:latin typeface="Times New Roman" pitchFamily="18" charset="0"/>
                <a:cs typeface="Times New Roman" pitchFamily="18" charset="0"/>
              </a:rPr>
              <a:t>Discover existing system</a:t>
            </a:r>
            <a:r>
              <a:rPr lang="en-US" sz="1100" baseline="0" dirty="0" smtClean="0">
                <a:latin typeface="Times New Roman" pitchFamily="18" charset="0"/>
                <a:cs typeface="Times New Roman" pitchFamily="18" charset="0"/>
              </a:rPr>
              <a:t> is not applicable.</a:t>
            </a:r>
            <a:endParaRPr lang="en-US" sz="1100" dirty="0">
              <a:latin typeface="Times New Roman" pitchFamily="18" charset="0"/>
              <a:cs typeface="Times New Roman"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1538" y="695325"/>
            <a:ext cx="5254625" cy="3940175"/>
          </a:xfrm>
        </p:spPr>
      </p:sp>
      <p:sp>
        <p:nvSpPr>
          <p:cNvPr id="3" name="Notes Placeholder 2"/>
          <p:cNvSpPr>
            <a:spLocks noGrp="1"/>
          </p:cNvSpPr>
          <p:nvPr>
            <p:ph type="body" idx="1"/>
          </p:nvPr>
        </p:nvSpPr>
        <p:spPr/>
        <p:txBody>
          <a:bodyPr>
            <a:normAutofit/>
          </a:bodyPr>
          <a:lstStyle/>
          <a:p>
            <a:r>
              <a:rPr lang="en-US" sz="1100" dirty="0" smtClean="0">
                <a:latin typeface="Times New Roman" pitchFamily="18" charset="0"/>
                <a:cs typeface="Times New Roman" pitchFamily="18" charset="0"/>
              </a:rPr>
              <a:t>Based on the selections that you</a:t>
            </a:r>
            <a:r>
              <a:rPr lang="en-US" sz="1100" baseline="0" dirty="0" smtClean="0">
                <a:latin typeface="Times New Roman" pitchFamily="18" charset="0"/>
                <a:cs typeface="Times New Roman" pitchFamily="18" charset="0"/>
              </a:rPr>
              <a:t> made, the LabVIEW FPGA Project Wizard creates a LabVIEW Project. You can review the LabVIEW Project in the FPGA Project Wizard. If there are any changes that need to be made, click the </a:t>
            </a:r>
            <a:r>
              <a:rPr lang="en-US" sz="1100" b="1" baseline="0" dirty="0" smtClean="0">
                <a:latin typeface="Times New Roman" pitchFamily="18" charset="0"/>
                <a:cs typeface="Times New Roman" pitchFamily="18" charset="0"/>
              </a:rPr>
              <a:t>Back</a:t>
            </a:r>
            <a:r>
              <a:rPr lang="en-US" sz="1100" baseline="0" dirty="0" smtClean="0">
                <a:latin typeface="Times New Roman" pitchFamily="18" charset="0"/>
                <a:cs typeface="Times New Roman" pitchFamily="18" charset="0"/>
              </a:rPr>
              <a:t> buttons and update your configuration.</a:t>
            </a:r>
          </a:p>
          <a:p>
            <a:r>
              <a:rPr lang="en-US" sz="1100" baseline="0" dirty="0" smtClean="0">
                <a:latin typeface="Times New Roman" pitchFamily="18" charset="0"/>
                <a:cs typeface="Times New Roman" pitchFamily="18" charset="0"/>
              </a:rPr>
              <a:t>The </a:t>
            </a:r>
            <a:r>
              <a:rPr lang="en-US" sz="1100" b="1" baseline="0" dirty="0" smtClean="0">
                <a:latin typeface="Times New Roman" pitchFamily="18" charset="0"/>
                <a:cs typeface="Times New Roman" pitchFamily="18" charset="0"/>
              </a:rPr>
              <a:t>Launch</a:t>
            </a:r>
            <a:r>
              <a:rPr lang="en-US" sz="1100" b="1" dirty="0" smtClean="0">
                <a:latin typeface="Times New Roman" pitchFamily="18" charset="0"/>
                <a:cs typeface="Times New Roman" pitchFamily="18" charset="0"/>
              </a:rPr>
              <a:t> FPGA Wizard when finished </a:t>
            </a:r>
            <a:r>
              <a:rPr lang="en-US" sz="1100" dirty="0" smtClean="0">
                <a:latin typeface="Times New Roman" pitchFamily="18" charset="0"/>
                <a:cs typeface="Times New Roman" pitchFamily="18" charset="0"/>
              </a:rPr>
              <a:t>checkbox is selected by default. </a:t>
            </a:r>
            <a:r>
              <a:rPr lang="en-US" sz="1100" baseline="0" dirty="0" smtClean="0">
                <a:latin typeface="Times New Roman" pitchFamily="18" charset="0"/>
                <a:cs typeface="Times New Roman" pitchFamily="18" charset="0"/>
              </a:rPr>
              <a:t>You can choose to leave this selected and use the wizard; however, this option adds more complexity to the project than needed at this point. The FPGA Wizard can be a useful utility after you are more familiar with building FPGA applications and you can use it to create many of the VIs needed for larger projects.</a:t>
            </a:r>
          </a:p>
          <a:p>
            <a:r>
              <a:rPr lang="en-US" sz="1100" baseline="0" dirty="0" smtClean="0">
                <a:latin typeface="Times New Roman" pitchFamily="18" charset="0"/>
                <a:cs typeface="Times New Roman" pitchFamily="18" charset="0"/>
              </a:rPr>
              <a:t>After you click </a:t>
            </a:r>
            <a:r>
              <a:rPr lang="en-US" sz="1100" b="1" baseline="0" dirty="0" smtClean="0">
                <a:latin typeface="Times New Roman" pitchFamily="18" charset="0"/>
                <a:cs typeface="Times New Roman" pitchFamily="18" charset="0"/>
              </a:rPr>
              <a:t>Finish</a:t>
            </a:r>
            <a:r>
              <a:rPr lang="en-US" sz="1100" baseline="0" dirty="0" smtClean="0">
                <a:latin typeface="Times New Roman" pitchFamily="18" charset="0"/>
                <a:cs typeface="Times New Roman" pitchFamily="18" charset="0"/>
              </a:rPr>
              <a:t>, the untitled LabVIEW Project appears exactly as presented by the FPGA Project Wizard. If the project appears as you expected, save the LabVIEW Project file before beginning work on the rest of your application.</a:t>
            </a:r>
          </a:p>
          <a:p>
            <a:r>
              <a:rPr lang="en-US" sz="1100" baseline="0" dirty="0" smtClean="0">
                <a:latin typeface="Times New Roman" pitchFamily="18" charset="0"/>
                <a:cs typeface="Times New Roman" pitchFamily="18" charset="0"/>
              </a:rPr>
              <a:t>The RIO device is now set up and configured so that you can begin application development within LabVIEW.</a:t>
            </a:r>
            <a:endParaRPr lang="en-US" sz="1100" dirty="0">
              <a:latin typeface="Times New Roman" pitchFamily="18" charset="0"/>
              <a:cs typeface="Times New Roman" pitchFamily="18"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1538" y="695325"/>
            <a:ext cx="5254625" cy="3940175"/>
          </a:xfrm>
        </p:spPr>
      </p:sp>
      <p:sp>
        <p:nvSpPr>
          <p:cNvPr id="3" name="Notes Placeholder 2"/>
          <p:cNvSpPr>
            <a:spLocks noGrp="1"/>
          </p:cNvSpPr>
          <p:nvPr>
            <p:ph type="body" idx="1"/>
          </p:nvPr>
        </p:nvSpPr>
        <p:spPr>
          <a:xfrm>
            <a:off x="622018" y="4863476"/>
            <a:ext cx="5831417" cy="3723598"/>
          </a:xfrm>
        </p:spPr>
        <p:txBody>
          <a:bodyPr>
            <a:normAutofit/>
          </a:bodyPr>
          <a:lstStyle/>
          <a:p>
            <a:r>
              <a:rPr lang="en-US" sz="1100" dirty="0" smtClean="0">
                <a:latin typeface="Times New Roman" pitchFamily="18" charset="0"/>
                <a:cs typeface="Times New Roman" pitchFamily="18" charset="0"/>
              </a:rPr>
              <a:t>Use projects to group together LabVIEW files and non-LabVIEW files, create build specifications, and deploy or download files to targets. When you save a project, LabVIEW creates a project file (.</a:t>
            </a:r>
            <a:r>
              <a:rPr lang="en-US" sz="1100" dirty="0" err="1" smtClean="0">
                <a:latin typeface="Times New Roman" pitchFamily="18" charset="0"/>
                <a:cs typeface="Times New Roman" pitchFamily="18" charset="0"/>
              </a:rPr>
              <a:t>lvproj</a:t>
            </a:r>
            <a:r>
              <a:rPr lang="en-US" sz="1100" dirty="0" smtClean="0">
                <a:latin typeface="Times New Roman" pitchFamily="18" charset="0"/>
                <a:cs typeface="Times New Roman" pitchFamily="18" charset="0"/>
              </a:rPr>
              <a:t>), which includes references to files in the project, configuration information, build information, deployment information, and so on.</a:t>
            </a:r>
            <a:r>
              <a:rPr lang="en-US" sz="1100" baseline="0" dirty="0" smtClean="0">
                <a:latin typeface="Times New Roman" pitchFamily="18" charset="0"/>
                <a:cs typeface="Times New Roman" pitchFamily="18" charset="0"/>
              </a:rPr>
              <a:t> </a:t>
            </a:r>
            <a:r>
              <a:rPr lang="en-US" sz="1100" dirty="0" smtClean="0">
                <a:latin typeface="Times New Roman" pitchFamily="18" charset="0"/>
                <a:cs typeface="Times New Roman" pitchFamily="18" charset="0"/>
              </a:rPr>
              <a:t>You must use a project to build applications and shared libraries. You also must use a project to work with an RT, FPGA, PDA, Touch Panel, DSP, or embedded target.</a:t>
            </a:r>
          </a:p>
          <a:p>
            <a:r>
              <a:rPr lang="en-US" sz="1100" b="1" dirty="0" err="1" smtClean="0">
                <a:latin typeface="Times New Roman" pitchFamily="18" charset="0"/>
                <a:cs typeface="Times New Roman" pitchFamily="18" charset="0"/>
              </a:rPr>
              <a:t>Project:Name</a:t>
            </a:r>
            <a:r>
              <a:rPr lang="en-US" sz="1100" dirty="0" smtClean="0">
                <a:latin typeface="Times New Roman" pitchFamily="18" charset="0"/>
                <a:cs typeface="Times New Roman" pitchFamily="18" charset="0"/>
              </a:rPr>
              <a:t> – All targets and files are</a:t>
            </a:r>
            <a:r>
              <a:rPr lang="en-US" sz="1100" baseline="0" dirty="0" smtClean="0">
                <a:latin typeface="Times New Roman" pitchFamily="18" charset="0"/>
                <a:cs typeface="Times New Roman" pitchFamily="18" charset="0"/>
              </a:rPr>
              <a:t> under this heading</a:t>
            </a:r>
          </a:p>
          <a:p>
            <a:r>
              <a:rPr lang="en-US" sz="1100" dirty="0" smtClean="0">
                <a:latin typeface="Times New Roman" pitchFamily="18" charset="0"/>
                <a:cs typeface="Times New Roman" pitchFamily="18" charset="0"/>
              </a:rPr>
              <a:t>–</a:t>
            </a:r>
            <a:r>
              <a:rPr lang="en-US" sz="1100" b="1" baseline="0" dirty="0" smtClean="0">
                <a:latin typeface="Times New Roman" pitchFamily="18" charset="0"/>
                <a:cs typeface="Times New Roman" pitchFamily="18" charset="0"/>
              </a:rPr>
              <a:t>My Computer </a:t>
            </a:r>
            <a:r>
              <a:rPr lang="en-US" sz="1100" baseline="0" dirty="0" smtClean="0">
                <a:latin typeface="Times New Roman" pitchFamily="18" charset="0"/>
                <a:cs typeface="Times New Roman" pitchFamily="18" charset="0"/>
              </a:rPr>
              <a:t>– All targets or hardware used in the </a:t>
            </a:r>
            <a:r>
              <a:rPr lang="en-US" sz="1100" baseline="0" smtClean="0">
                <a:latin typeface="Times New Roman" pitchFamily="18" charset="0"/>
                <a:cs typeface="Times New Roman" pitchFamily="18" charset="0"/>
              </a:rPr>
              <a:t>computer are </a:t>
            </a:r>
            <a:r>
              <a:rPr lang="en-US" sz="1100" baseline="0" dirty="0" smtClean="0">
                <a:latin typeface="Times New Roman" pitchFamily="18" charset="0"/>
                <a:cs typeface="Times New Roman" pitchFamily="18" charset="0"/>
              </a:rPr>
              <a:t>contained at this level.  Any VIs created at this level will be targeted to the host machine and will have the full </a:t>
            </a:r>
            <a:r>
              <a:rPr lang="en-US" sz="1100" baseline="0" dirty="0" err="1" smtClean="0">
                <a:latin typeface="Times New Roman" pitchFamily="18" charset="0"/>
                <a:cs typeface="Times New Roman" pitchFamily="18" charset="0"/>
              </a:rPr>
              <a:t>LabVIEW</a:t>
            </a:r>
            <a:r>
              <a:rPr lang="en-US" sz="1100" baseline="0" dirty="0" smtClean="0">
                <a:latin typeface="Times New Roman" pitchFamily="18" charset="0"/>
                <a:cs typeface="Times New Roman" pitchFamily="18" charset="0"/>
              </a:rPr>
              <a:t> for Windows Palette available.</a:t>
            </a:r>
          </a:p>
          <a:p>
            <a:r>
              <a:rPr lang="en-US" sz="1100" baseline="0" dirty="0" smtClean="0">
                <a:latin typeface="Times New Roman" pitchFamily="18" charset="0"/>
                <a:cs typeface="Times New Roman" pitchFamily="18" charset="0"/>
              </a:rPr>
              <a:t> </a:t>
            </a:r>
            <a:r>
              <a:rPr lang="en-US" sz="1100" dirty="0" smtClean="0">
                <a:latin typeface="Times New Roman" pitchFamily="18" charset="0"/>
                <a:cs typeface="Times New Roman" pitchFamily="18" charset="0"/>
              </a:rPr>
              <a:t>– –</a:t>
            </a:r>
            <a:r>
              <a:rPr lang="en-US" sz="1100" b="1" baseline="0" dirty="0" smtClean="0">
                <a:latin typeface="Times New Roman" pitchFamily="18" charset="0"/>
                <a:cs typeface="Times New Roman" pitchFamily="18" charset="0"/>
              </a:rPr>
              <a:t>FPGA Target (Reference, Hardware) </a:t>
            </a:r>
            <a:r>
              <a:rPr lang="en-US" sz="1100" baseline="0" dirty="0" smtClean="0">
                <a:latin typeface="Times New Roman" pitchFamily="18" charset="0"/>
                <a:cs typeface="Times New Roman" pitchFamily="18" charset="0"/>
              </a:rPr>
              <a:t>– Refers to the FPGA hardware found within the project.  In this case, since the FPGA Target is connected via the PCI bus, the FPGA Target is found under My Computer.</a:t>
            </a:r>
          </a:p>
          <a:p>
            <a:r>
              <a:rPr lang="en-US" sz="1100" dirty="0" smtClean="0">
                <a:latin typeface="Times New Roman" pitchFamily="18" charset="0"/>
                <a:cs typeface="Times New Roman" pitchFamily="18" charset="0"/>
              </a:rPr>
              <a:t>– – –</a:t>
            </a:r>
            <a:r>
              <a:rPr lang="en-US" sz="1100" b="1" baseline="0" dirty="0" smtClean="0">
                <a:latin typeface="Times New Roman" pitchFamily="18" charset="0"/>
                <a:cs typeface="Times New Roman" pitchFamily="18" charset="0"/>
              </a:rPr>
              <a:t>Connector0</a:t>
            </a:r>
            <a:r>
              <a:rPr lang="en-US" sz="1100" baseline="0" dirty="0" smtClean="0">
                <a:latin typeface="Times New Roman" pitchFamily="18" charset="0"/>
                <a:cs typeface="Times New Roman" pitchFamily="18" charset="0"/>
              </a:rPr>
              <a:t>, </a:t>
            </a:r>
            <a:r>
              <a:rPr lang="en-US" sz="1100" b="1" baseline="0" dirty="0" smtClean="0">
                <a:latin typeface="Times New Roman" pitchFamily="18" charset="0"/>
                <a:cs typeface="Times New Roman" pitchFamily="18" charset="0"/>
              </a:rPr>
              <a:t>Connector1</a:t>
            </a:r>
            <a:r>
              <a:rPr lang="en-US" sz="1100" baseline="0" dirty="0" smtClean="0">
                <a:latin typeface="Times New Roman" pitchFamily="18" charset="0"/>
                <a:cs typeface="Times New Roman" pitchFamily="18" charset="0"/>
              </a:rPr>
              <a:t>, and </a:t>
            </a:r>
            <a:r>
              <a:rPr lang="en-US" sz="1100" b="1" baseline="0" dirty="0" smtClean="0">
                <a:latin typeface="Times New Roman" pitchFamily="18" charset="0"/>
                <a:cs typeface="Times New Roman" pitchFamily="18" charset="0"/>
              </a:rPr>
              <a:t>Connector2 </a:t>
            </a:r>
            <a:r>
              <a:rPr lang="en-US" sz="1100" baseline="0" dirty="0" smtClean="0">
                <a:latin typeface="Times New Roman" pitchFamily="18" charset="0"/>
                <a:cs typeface="Times New Roman" pitchFamily="18" charset="0"/>
              </a:rPr>
              <a:t>– These folders contain physical channels that via the related 68-pin connectors on the front of the device.  For full details about the </a:t>
            </a:r>
            <a:r>
              <a:rPr lang="en-US" sz="1100" baseline="0" dirty="0" err="1" smtClean="0">
                <a:latin typeface="Times New Roman" pitchFamily="18" charset="0"/>
                <a:cs typeface="Times New Roman" pitchFamily="18" charset="0"/>
              </a:rPr>
              <a:t>pinout</a:t>
            </a:r>
            <a:r>
              <a:rPr lang="en-US" sz="1100" baseline="0" dirty="0" smtClean="0">
                <a:latin typeface="Times New Roman" pitchFamily="18" charset="0"/>
                <a:cs typeface="Times New Roman" pitchFamily="18" charset="0"/>
              </a:rPr>
              <a:t> of these connectors refer to the LabVIEW help for the PCI-7831R.</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622018" y="683926"/>
            <a:ext cx="5831417" cy="7892066"/>
          </a:xfrm>
        </p:spPr>
        <p:txBody>
          <a:bodyPr>
            <a:normAutofit/>
          </a:bodyPr>
          <a:lstStyle/>
          <a:p>
            <a:r>
              <a:rPr lang="en-US" sz="1100" dirty="0" smtClean="0">
                <a:latin typeface="Times New Roman" pitchFamily="18" charset="0"/>
                <a:cs typeface="Times New Roman" pitchFamily="18" charset="0"/>
              </a:rPr>
              <a:t>– – –</a:t>
            </a:r>
            <a:r>
              <a:rPr lang="en-US" sz="1100" b="1" dirty="0" smtClean="0">
                <a:latin typeface="Times New Roman" pitchFamily="18" charset="0"/>
                <a:cs typeface="Times New Roman" pitchFamily="18" charset="0"/>
              </a:rPr>
              <a:t>RTSI</a:t>
            </a:r>
            <a:r>
              <a:rPr lang="en-US" sz="1100" dirty="0" smtClean="0">
                <a:latin typeface="Times New Roman" pitchFamily="18" charset="0"/>
                <a:cs typeface="Times New Roman" pitchFamily="18" charset="0"/>
              </a:rPr>
              <a:t> – The RTSI bus is a timing and triggering bus located on the top of the card.  This bus is useful for sharing triggers or timing signals between this board and other devices with RTSI buses located within the same computer.</a:t>
            </a:r>
          </a:p>
          <a:p>
            <a:r>
              <a:rPr lang="en-US" sz="1100" dirty="0" smtClean="0">
                <a:latin typeface="Times New Roman" pitchFamily="18" charset="0"/>
                <a:cs typeface="Times New Roman" pitchFamily="18" charset="0"/>
              </a:rPr>
              <a:t>– – – –</a:t>
            </a:r>
            <a:r>
              <a:rPr lang="en-US" sz="1100" b="1" dirty="0" smtClean="0">
                <a:latin typeface="Times New Roman" pitchFamily="18" charset="0"/>
                <a:cs typeface="Times New Roman" pitchFamily="18" charset="0"/>
              </a:rPr>
              <a:t>40 MHz Onboard Clock </a:t>
            </a:r>
            <a:r>
              <a:rPr lang="en-US" sz="1100" dirty="0" smtClean="0">
                <a:latin typeface="Times New Roman" pitchFamily="18" charset="0"/>
                <a:cs typeface="Times New Roman" pitchFamily="18" charset="0"/>
              </a:rPr>
              <a:t>– The default </a:t>
            </a:r>
            <a:r>
              <a:rPr lang="en-US" sz="1100" dirty="0" err="1" smtClean="0">
                <a:latin typeface="Times New Roman" pitchFamily="18" charset="0"/>
                <a:cs typeface="Times New Roman" pitchFamily="18" charset="0"/>
              </a:rPr>
              <a:t>timebase</a:t>
            </a:r>
            <a:r>
              <a:rPr lang="en-US" sz="1100" dirty="0" smtClean="0">
                <a:latin typeface="Times New Roman" pitchFamily="18" charset="0"/>
                <a:cs typeface="Times New Roman" pitchFamily="18" charset="0"/>
              </a:rPr>
              <a:t> used by the FPGA Target</a:t>
            </a:r>
          </a:p>
          <a:p>
            <a:r>
              <a:rPr lang="en-US" sz="1100" dirty="0" smtClean="0">
                <a:latin typeface="Times New Roman" pitchFamily="18" charset="0"/>
                <a:cs typeface="Times New Roman" pitchFamily="18" charset="0"/>
              </a:rPr>
              <a:t>– – –</a:t>
            </a:r>
            <a:r>
              <a:rPr lang="en-US" sz="1100" b="1" dirty="0" smtClean="0">
                <a:latin typeface="Times New Roman" pitchFamily="18" charset="0"/>
                <a:cs typeface="Times New Roman" pitchFamily="18" charset="0"/>
              </a:rPr>
              <a:t>Dependencies</a:t>
            </a:r>
            <a:r>
              <a:rPr lang="en-US" sz="1100" dirty="0" smtClean="0">
                <a:latin typeface="Times New Roman" pitchFamily="18" charset="0"/>
                <a:cs typeface="Times New Roman" pitchFamily="18" charset="0"/>
              </a:rPr>
              <a:t> – Shows all VI dependencies for VIs targeted to the FPGA.</a:t>
            </a:r>
          </a:p>
          <a:p>
            <a:r>
              <a:rPr lang="en-US" sz="1100" dirty="0" smtClean="0">
                <a:latin typeface="Times New Roman" pitchFamily="18" charset="0"/>
                <a:cs typeface="Times New Roman" pitchFamily="18" charset="0"/>
              </a:rPr>
              <a:t>– – –</a:t>
            </a:r>
            <a:r>
              <a:rPr lang="en-US" sz="1100" b="1" dirty="0" smtClean="0">
                <a:latin typeface="Times New Roman" pitchFamily="18" charset="0"/>
                <a:cs typeface="Times New Roman" pitchFamily="18" charset="0"/>
              </a:rPr>
              <a:t>Build Specifications </a:t>
            </a:r>
            <a:r>
              <a:rPr lang="en-US" sz="1100" dirty="0" smtClean="0">
                <a:latin typeface="Times New Roman" pitchFamily="18" charset="0"/>
                <a:cs typeface="Times New Roman" pitchFamily="18" charset="0"/>
              </a:rPr>
              <a:t>– Allows you to create a Source Distribution of your application.</a:t>
            </a:r>
          </a:p>
          <a:p>
            <a:r>
              <a:rPr lang="en-US" sz="1100" dirty="0" smtClean="0">
                <a:latin typeface="Times New Roman" pitchFamily="18" charset="0"/>
                <a:cs typeface="Times New Roman" pitchFamily="18" charset="0"/>
              </a:rPr>
              <a:t>– –</a:t>
            </a:r>
            <a:r>
              <a:rPr lang="en-US" sz="1100" b="1" dirty="0" smtClean="0">
                <a:latin typeface="Times New Roman" pitchFamily="18" charset="0"/>
                <a:cs typeface="Times New Roman" pitchFamily="18" charset="0"/>
              </a:rPr>
              <a:t>Dependencies</a:t>
            </a:r>
            <a:r>
              <a:rPr lang="en-US" sz="1100" dirty="0" smtClean="0">
                <a:latin typeface="Times New Roman" pitchFamily="18" charset="0"/>
                <a:cs typeface="Times New Roman" pitchFamily="18" charset="0"/>
              </a:rPr>
              <a:t> – Shows all VI dependencies for VIs targeted to the host.</a:t>
            </a:r>
          </a:p>
          <a:p>
            <a:r>
              <a:rPr lang="en-US" sz="1100" dirty="0" smtClean="0">
                <a:latin typeface="Times New Roman" pitchFamily="18" charset="0"/>
                <a:cs typeface="Times New Roman" pitchFamily="18" charset="0"/>
              </a:rPr>
              <a:t>– –</a:t>
            </a:r>
            <a:r>
              <a:rPr lang="en-US" sz="1100" b="1" dirty="0" smtClean="0">
                <a:latin typeface="Times New Roman" pitchFamily="18" charset="0"/>
                <a:cs typeface="Times New Roman" pitchFamily="18" charset="0"/>
              </a:rPr>
              <a:t>Build Specifications</a:t>
            </a:r>
            <a:r>
              <a:rPr lang="en-US" sz="1100" dirty="0" smtClean="0">
                <a:latin typeface="Times New Roman" pitchFamily="18" charset="0"/>
                <a:cs typeface="Times New Roman" pitchFamily="18" charset="0"/>
              </a:rPr>
              <a:t> – Allows you to create an Application, Installer, Shared Library, Source Distribution or Zip File of the application.</a:t>
            </a:r>
          </a:p>
          <a:p>
            <a:pPr>
              <a:tabLst>
                <a:tab pos="457200" algn="l"/>
                <a:tab pos="1031875" algn="l"/>
              </a:tabLst>
            </a:pPr>
            <a:r>
              <a:rPr lang="en-US" sz="1100" b="1" dirty="0" smtClean="0">
                <a:latin typeface="Times New Roman" pitchFamily="18" charset="0"/>
                <a:cs typeface="Times New Roman" pitchFamily="18" charset="0"/>
              </a:rPr>
              <a:t>	</a:t>
            </a:r>
            <a:r>
              <a:rPr lang="en-US" sz="1100" b="1" dirty="0" smtClean="0">
                <a:cs typeface="Times New Roman" pitchFamily="18" charset="0"/>
              </a:rPr>
              <a:t>Note</a:t>
            </a:r>
            <a:r>
              <a:rPr lang="en-US" sz="1100" dirty="0" smtClean="0">
                <a:latin typeface="Times New Roman" pitchFamily="18" charset="0"/>
                <a:cs typeface="Times New Roman" pitchFamily="18" charset="0"/>
              </a:rPr>
              <a:t>	FPGA Applications made with </a:t>
            </a:r>
            <a:r>
              <a:rPr lang="en-US" sz="1100" dirty="0" err="1" smtClean="0">
                <a:latin typeface="Times New Roman" pitchFamily="18" charset="0"/>
                <a:cs typeface="Times New Roman" pitchFamily="18" charset="0"/>
              </a:rPr>
              <a:t>CompactRIO</a:t>
            </a:r>
            <a:r>
              <a:rPr lang="en-US" sz="1100" dirty="0" smtClean="0">
                <a:latin typeface="Times New Roman" pitchFamily="18" charset="0"/>
                <a:cs typeface="Times New Roman" pitchFamily="18" charset="0"/>
              </a:rPr>
              <a:t> would have the FPGA Target 			located under the </a:t>
            </a:r>
            <a:r>
              <a:rPr lang="en-US" sz="1100" dirty="0" err="1" smtClean="0">
                <a:latin typeface="Times New Roman" pitchFamily="18" charset="0"/>
                <a:cs typeface="Times New Roman" pitchFamily="18" charset="0"/>
              </a:rPr>
              <a:t>CompactRIO</a:t>
            </a:r>
            <a:r>
              <a:rPr lang="en-US" sz="1100" dirty="0" smtClean="0">
                <a:latin typeface="Times New Roman" pitchFamily="18" charset="0"/>
                <a:cs typeface="Times New Roman" pitchFamily="18" charset="0"/>
              </a:rPr>
              <a:t> target.  And the </a:t>
            </a:r>
            <a:r>
              <a:rPr lang="en-US" sz="1100" dirty="0" err="1" smtClean="0">
                <a:latin typeface="Times New Roman" pitchFamily="18" charset="0"/>
                <a:cs typeface="Times New Roman" pitchFamily="18" charset="0"/>
              </a:rPr>
              <a:t>CompactRIO</a:t>
            </a:r>
            <a:r>
              <a:rPr lang="en-US" sz="1100" dirty="0" smtClean="0">
                <a:latin typeface="Times New Roman" pitchFamily="18" charset="0"/>
                <a:cs typeface="Times New Roman" pitchFamily="18" charset="0"/>
              </a:rPr>
              <a:t> target would be 			parallel to My Computer in the </a:t>
            </a:r>
            <a:r>
              <a:rPr lang="en-US" sz="1100" dirty="0" err="1" smtClean="0">
                <a:latin typeface="Times New Roman" pitchFamily="18" charset="0"/>
                <a:cs typeface="Times New Roman" pitchFamily="18" charset="0"/>
              </a:rPr>
              <a:t>LabVIEW</a:t>
            </a:r>
            <a:r>
              <a:rPr lang="en-US" sz="1100" dirty="0" smtClean="0">
                <a:latin typeface="Times New Roman" pitchFamily="18" charset="0"/>
                <a:cs typeface="Times New Roman" pitchFamily="18" charset="0"/>
              </a:rPr>
              <a:t> Project hierarchy.</a:t>
            </a:r>
          </a:p>
          <a:p>
            <a:endParaRPr lang="en-US" dirty="0" smtClean="0"/>
          </a:p>
          <a:p>
            <a:endParaRPr lang="en-US" dirty="0"/>
          </a:p>
        </p:txBody>
      </p:sp>
      <p:pic>
        <p:nvPicPr>
          <p:cNvPr id="1026" name="Picture 2" descr="C:\Documents and Settings\spinsonn\Desktop\note-bw.eps"/>
          <p:cNvPicPr>
            <a:picLocks noChangeAspect="1" noChangeArrowheads="1"/>
          </p:cNvPicPr>
          <p:nvPr/>
        </p:nvPicPr>
        <p:blipFill>
          <a:blip r:embed="rId3"/>
          <a:srcRect/>
          <a:stretch>
            <a:fillRect/>
          </a:stretch>
        </p:blipFill>
        <p:spPr bwMode="auto">
          <a:xfrm>
            <a:off x="754197" y="2545725"/>
            <a:ext cx="220298" cy="215310"/>
          </a:xfrm>
          <a:prstGeom prst="rect">
            <a:avLst/>
          </a:prstGeom>
          <a:noFill/>
        </p:spPr>
      </p:pic>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1538" y="695325"/>
            <a:ext cx="5254625" cy="3940175"/>
          </a:xfrm>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1538" y="695325"/>
            <a:ext cx="5254625" cy="3940175"/>
          </a:xfrm>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tab pos="457200" algn="l"/>
              </a:tabLst>
              <a:defRPr/>
            </a:pPr>
            <a:r>
              <a:rPr lang="en-US" sz="1100" dirty="0" smtClean="0">
                <a:latin typeface="Times New Roman" pitchFamily="18" charset="0"/>
                <a:cs typeface="Times New Roman" pitchFamily="18" charset="0"/>
              </a:rPr>
              <a:t>This concludes this lesson on LabVIEW FPGA Basics. We covered how to configure your remote systems in MAX, the basic development steps for LabVIEW FPGA applications, and the common architectures for using LabVIEW for Windows or LabVIEW Real-Time as your host application. </a:t>
            </a:r>
          </a:p>
          <a:p>
            <a:pPr marL="228600" lvl="0" indent="-228600">
              <a:buFont typeface="+mj-lt"/>
              <a:buAutoNum type="arabicPeriod"/>
            </a:pPr>
            <a:r>
              <a:rPr lang="en-US" sz="1100" b="0" dirty="0" smtClean="0">
                <a:latin typeface="Times New Roman" pitchFamily="18" charset="0"/>
                <a:cs typeface="Times New Roman" pitchFamily="18" charset="0"/>
              </a:rPr>
              <a:t>Evaluate System Requirements</a:t>
            </a:r>
            <a:br>
              <a:rPr lang="en-US" sz="1100" b="0" dirty="0" smtClean="0">
                <a:latin typeface="Times New Roman" pitchFamily="18" charset="0"/>
                <a:cs typeface="Times New Roman" pitchFamily="18" charset="0"/>
              </a:rPr>
            </a:br>
            <a:r>
              <a:rPr lang="en-US" sz="1100" b="0" dirty="0" smtClean="0">
                <a:latin typeface="Times New Roman" pitchFamily="18" charset="0"/>
                <a:cs typeface="Times New Roman" pitchFamily="18" charset="0"/>
              </a:rPr>
              <a:t>Design the Software Architecture</a:t>
            </a:r>
            <a:br>
              <a:rPr lang="en-US" sz="1100" b="0" dirty="0" smtClean="0">
                <a:latin typeface="Times New Roman" pitchFamily="18" charset="0"/>
                <a:cs typeface="Times New Roman" pitchFamily="18" charset="0"/>
              </a:rPr>
            </a:br>
            <a:r>
              <a:rPr lang="en-US" sz="1100" b="0" dirty="0" smtClean="0">
                <a:latin typeface="Times New Roman" pitchFamily="18" charset="0"/>
                <a:cs typeface="Times New Roman" pitchFamily="18" charset="0"/>
              </a:rPr>
              <a:t>Configure Hardware in Project</a:t>
            </a:r>
            <a:br>
              <a:rPr lang="en-US" sz="1100" b="0" dirty="0" smtClean="0">
                <a:latin typeface="Times New Roman" pitchFamily="18" charset="0"/>
                <a:cs typeface="Times New Roman" pitchFamily="18" charset="0"/>
              </a:rPr>
            </a:br>
            <a:r>
              <a:rPr lang="en-US" sz="1100" b="0" dirty="0" smtClean="0">
                <a:latin typeface="Times New Roman" pitchFamily="18" charset="0"/>
                <a:cs typeface="Times New Roman" pitchFamily="18" charset="0"/>
              </a:rPr>
              <a:t>Create and Implement the FPGA VI</a:t>
            </a:r>
            <a:br>
              <a:rPr lang="en-US" sz="1100" b="0" dirty="0" smtClean="0">
                <a:latin typeface="Times New Roman" pitchFamily="18" charset="0"/>
                <a:cs typeface="Times New Roman" pitchFamily="18" charset="0"/>
              </a:rPr>
            </a:br>
            <a:r>
              <a:rPr lang="en-US" sz="1100" b="0" dirty="0" smtClean="0">
                <a:latin typeface="Times New Roman" pitchFamily="18" charset="0"/>
                <a:cs typeface="Times New Roman" pitchFamily="18" charset="0"/>
              </a:rPr>
              <a:t>Emulate and </a:t>
            </a:r>
            <a:r>
              <a:rPr lang="en-US" sz="1100" dirty="0" smtClean="0">
                <a:latin typeface="Times New Roman" pitchFamily="18" charset="0"/>
                <a:cs typeface="Times New Roman" pitchFamily="18" charset="0"/>
              </a:rPr>
              <a:t>Compile the FPGA VI</a:t>
            </a:r>
            <a:br>
              <a:rPr lang="en-US" sz="1100" dirty="0" smtClean="0">
                <a:latin typeface="Times New Roman" pitchFamily="18" charset="0"/>
                <a:cs typeface="Times New Roman" pitchFamily="18" charset="0"/>
              </a:rPr>
            </a:br>
            <a:r>
              <a:rPr lang="en-US" sz="1100" b="0" dirty="0" smtClean="0">
                <a:latin typeface="Times New Roman" pitchFamily="18" charset="0"/>
                <a:cs typeface="Times New Roman" pitchFamily="18" charset="0"/>
              </a:rPr>
              <a:t>Build the Host Interface</a:t>
            </a:r>
          </a:p>
          <a:p>
            <a:pPr marL="228600" lvl="0" indent="-228600">
              <a:buFont typeface="+mj-lt"/>
              <a:buAutoNum type="arabicPeriod"/>
            </a:pPr>
            <a:r>
              <a:rPr lang="en-US" sz="1100" b="0" dirty="0" smtClean="0">
                <a:latin typeface="Times New Roman" pitchFamily="18" charset="0"/>
                <a:cs typeface="Times New Roman" pitchFamily="18" charset="0"/>
              </a:rPr>
              <a:t>Measurement and Automation Explorer (MAX)</a:t>
            </a:r>
          </a:p>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1538" y="695325"/>
            <a:ext cx="5254625" cy="3940175"/>
          </a:xfrm>
        </p:spPr>
      </p:sp>
      <p:sp>
        <p:nvSpPr>
          <p:cNvPr id="3" name="Notes Placeholder 2"/>
          <p:cNvSpPr>
            <a:spLocks noGrp="1"/>
          </p:cNvSpPr>
          <p:nvPr>
            <p:ph type="body" idx="1"/>
          </p:nvPr>
        </p:nvSpPr>
        <p:spPr/>
        <p:txBody>
          <a:bodyPr>
            <a:normAutofit/>
          </a:bodyPr>
          <a:lstStyle/>
          <a:p>
            <a:r>
              <a:rPr lang="en-US" sz="1100" dirty="0" smtClean="0">
                <a:latin typeface="Times New Roman" pitchFamily="18" charset="0"/>
                <a:cs typeface="Times New Roman" pitchFamily="18" charset="0"/>
              </a:rPr>
              <a:t>3. False – LabVIEW</a:t>
            </a:r>
            <a:r>
              <a:rPr lang="en-US" sz="1100" baseline="0" dirty="0" smtClean="0">
                <a:latin typeface="Times New Roman" pitchFamily="18" charset="0"/>
                <a:cs typeface="Times New Roman" pitchFamily="18" charset="0"/>
              </a:rPr>
              <a:t> FPGA is the software needed for programming an FPGA target, but the device specific drivers still need to be installed before the device can be used by LabVIEW FPGA.</a:t>
            </a:r>
          </a:p>
          <a:p>
            <a:r>
              <a:rPr lang="en-US" sz="1100" baseline="0" dirty="0" smtClean="0">
                <a:latin typeface="Times New Roman" pitchFamily="18" charset="0"/>
                <a:cs typeface="Times New Roman" pitchFamily="18" charset="0"/>
              </a:rPr>
              <a:t>4. False</a:t>
            </a:r>
            <a:endParaRPr lang="en-US" sz="1100" dirty="0">
              <a:latin typeface="Times New Roman" pitchFamily="18" charset="0"/>
              <a:cs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1538" y="695325"/>
            <a:ext cx="5254625" cy="3940175"/>
          </a:xfrm>
        </p:spPr>
      </p:sp>
      <p:sp>
        <p:nvSpPr>
          <p:cNvPr id="3" name="Notes Placeholder 2"/>
          <p:cNvSpPr>
            <a:spLocks noGrp="1"/>
          </p:cNvSpPr>
          <p:nvPr>
            <p:ph type="body" idx="1"/>
          </p:nvPr>
        </p:nvSpPr>
        <p:spPr/>
        <p:txBody>
          <a:bodyPr>
            <a:normAutofit/>
          </a:bodyPr>
          <a:lstStyle/>
          <a:p>
            <a:r>
              <a:rPr lang="en-US" sz="1100" dirty="0" smtClean="0">
                <a:solidFill>
                  <a:srgbClr val="000000"/>
                </a:solidFill>
                <a:latin typeface="Times New Roman" pitchFamily="18" charset="0"/>
              </a:rPr>
              <a:t>If you are using a PCI or PXI device that is running in your Windows PC, follow the installation instructions included with the device to recognize the FPGA device. After following the installation instructions, your device will appear in MAX under </a:t>
            </a:r>
            <a:r>
              <a:rPr lang="en-US" sz="1100" b="1" dirty="0" smtClean="0">
                <a:solidFill>
                  <a:srgbClr val="000000"/>
                </a:solidFill>
                <a:latin typeface="Times New Roman" pitchFamily="18" charset="0"/>
              </a:rPr>
              <a:t>My </a:t>
            </a:r>
            <a:r>
              <a:rPr lang="en-US" sz="1100" b="1" dirty="0" err="1" smtClean="0">
                <a:solidFill>
                  <a:srgbClr val="000000"/>
                </a:solidFill>
                <a:latin typeface="Times New Roman" pitchFamily="18" charset="0"/>
              </a:rPr>
              <a:t>System</a:t>
            </a:r>
            <a:r>
              <a:rPr lang="en-US" sz="1100" b="1" dirty="0" err="1" smtClean="0">
                <a:solidFill>
                  <a:srgbClr val="000000"/>
                </a:solidFill>
                <a:latin typeface="Times New Roman"/>
                <a:cs typeface="Times New Roman"/>
              </a:rPr>
              <a:t>»</a:t>
            </a:r>
            <a:r>
              <a:rPr lang="en-US" sz="1100" b="1" dirty="0" err="1" smtClean="0">
                <a:solidFill>
                  <a:srgbClr val="000000"/>
                </a:solidFill>
                <a:latin typeface="Times New Roman" pitchFamily="18" charset="0"/>
              </a:rPr>
              <a:t>Devices</a:t>
            </a:r>
            <a:r>
              <a:rPr lang="en-US" sz="1100" b="1" dirty="0" smtClean="0">
                <a:solidFill>
                  <a:srgbClr val="000000"/>
                </a:solidFill>
                <a:latin typeface="Times New Roman" pitchFamily="18" charset="0"/>
              </a:rPr>
              <a:t> and Interfaces</a:t>
            </a:r>
            <a:r>
              <a:rPr lang="en-US" sz="1100" dirty="0" smtClean="0">
                <a:solidFill>
                  <a:srgbClr val="000000"/>
                </a:solidFill>
                <a:latin typeface="Times New Roman" pitchFamily="18" charset="0"/>
              </a:rPr>
              <a:t>, and you can directly target your FPGA device. This form of setup typically</a:t>
            </a:r>
            <a:r>
              <a:rPr lang="en-US" sz="1100" baseline="0" dirty="0" smtClean="0">
                <a:solidFill>
                  <a:srgbClr val="000000"/>
                </a:solidFill>
                <a:latin typeface="Times New Roman" pitchFamily="18" charset="0"/>
              </a:rPr>
              <a:t> is the easiest because you do not have to worry about network connection problems.</a:t>
            </a:r>
            <a:endParaRPr lang="en-US" sz="11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1538" y="695325"/>
            <a:ext cx="5254625" cy="3940175"/>
          </a:xfrm>
        </p:spPr>
      </p:sp>
      <p:sp>
        <p:nvSpPr>
          <p:cNvPr id="3" name="Notes Placeholder 2"/>
          <p:cNvSpPr>
            <a:spLocks noGrp="1"/>
          </p:cNvSpPr>
          <p:nvPr>
            <p:ph type="body" idx="1"/>
          </p:nvPr>
        </p:nvSpPr>
        <p:spPr/>
        <p:txBody>
          <a:bodyPr>
            <a:normAutofit/>
          </a:bodyPr>
          <a:lstStyle/>
          <a:p>
            <a:pPr marL="228600" indent="-228600">
              <a:buFont typeface="+mj-lt"/>
              <a:buNone/>
            </a:pP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2"/>
          <p:cNvSpPr>
            <a:spLocks noGrp="1" noRot="1" noChangeAspect="1" noChangeArrowheads="1" noTextEdit="1"/>
          </p:cNvSpPr>
          <p:nvPr>
            <p:ph type="sldImg"/>
          </p:nvPr>
        </p:nvSpPr>
        <p:spPr>
          <a:xfrm>
            <a:off x="871538" y="695325"/>
            <a:ext cx="5254625" cy="3940175"/>
          </a:xfrm>
          <a:ln/>
        </p:spPr>
      </p:sp>
      <p:sp>
        <p:nvSpPr>
          <p:cNvPr id="7" name="Notes Placeholder 6"/>
          <p:cNvSpPr>
            <a:spLocks noGrp="1"/>
          </p:cNvSpPr>
          <p:nvPr>
            <p:ph type="body" idx="1"/>
          </p:nvPr>
        </p:nvSpPr>
        <p:spPr/>
        <p:txBody>
          <a:bodyPr>
            <a:normAutofit/>
          </a:bodyPr>
          <a:lstStyle/>
          <a:p>
            <a:pPr lvl="0">
              <a:tabLst/>
            </a:pPr>
            <a:r>
              <a:rPr lang="en-US" sz="1400" b="1" dirty="0" smtClean="0">
                <a:solidFill>
                  <a:srgbClr val="000000"/>
                </a:solidFill>
              </a:rPr>
              <a:t>B. </a:t>
            </a:r>
            <a:r>
              <a:rPr lang="en-US" sz="1400" b="1" dirty="0" err="1" smtClean="0">
                <a:solidFill>
                  <a:srgbClr val="000000"/>
                </a:solidFill>
              </a:rPr>
              <a:t>LabVIEW</a:t>
            </a:r>
            <a:r>
              <a:rPr lang="en-US" sz="1400" b="1" dirty="0" smtClean="0">
                <a:solidFill>
                  <a:srgbClr val="000000"/>
                </a:solidFill>
              </a:rPr>
              <a:t> FPGA Development Process</a:t>
            </a:r>
          </a:p>
          <a:p>
            <a:pPr lvl="0">
              <a:tabLst/>
            </a:pPr>
            <a:r>
              <a:rPr lang="en-US" sz="1100" dirty="0" smtClean="0">
                <a:solidFill>
                  <a:srgbClr val="000000"/>
                </a:solidFill>
                <a:latin typeface="Times New Roman" pitchFamily="18" charset="0"/>
              </a:rPr>
              <a:t>The figure above shows the basic steps of developing a LabVIEW FPGA application. </a:t>
            </a:r>
          </a:p>
          <a:p>
            <a:pPr lvl="0">
              <a:tabLst/>
            </a:pPr>
            <a:r>
              <a:rPr lang="en-US" sz="1100" dirty="0" smtClean="0">
                <a:solidFill>
                  <a:srgbClr val="000000"/>
                </a:solidFill>
                <a:latin typeface="Times New Roman" pitchFamily="18" charset="0"/>
              </a:rPr>
              <a:t>Let’s walk through each of these steps.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2"/>
          <p:cNvSpPr>
            <a:spLocks noGrp="1" noRot="1" noChangeAspect="1" noChangeArrowheads="1" noTextEdit="1"/>
          </p:cNvSpPr>
          <p:nvPr>
            <p:ph type="sldImg"/>
          </p:nvPr>
        </p:nvSpPr>
        <p:spPr>
          <a:xfrm>
            <a:off x="871538" y="695325"/>
            <a:ext cx="5254625" cy="3940175"/>
          </a:xfrm>
          <a:ln/>
        </p:spPr>
      </p:sp>
      <p:sp>
        <p:nvSpPr>
          <p:cNvPr id="27653"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tab pos="457200" algn="l"/>
              </a:tabLst>
              <a:defRPr/>
            </a:pPr>
            <a:r>
              <a:rPr lang="en-US" sz="1400" b="1" dirty="0" smtClean="0">
                <a:latin typeface="Arial Narrow" pitchFamily="34" charset="0"/>
              </a:rPr>
              <a:t>Evaluate</a:t>
            </a:r>
            <a:r>
              <a:rPr lang="en-US" sz="1400" b="1" baseline="0" dirty="0" smtClean="0">
                <a:latin typeface="Arial Narrow" pitchFamily="34" charset="0"/>
              </a:rPr>
              <a:t> System </a:t>
            </a:r>
            <a:r>
              <a:rPr lang="en-US" sz="1400" b="1" dirty="0" smtClean="0">
                <a:latin typeface="Arial Narrow" pitchFamily="34" charset="0"/>
              </a:rPr>
              <a:t>Requirements</a:t>
            </a:r>
          </a:p>
          <a:p>
            <a:pPr eaLnBrk="1" hangingPunct="1"/>
            <a:r>
              <a:rPr lang="en-US" sz="1100" dirty="0" smtClean="0">
                <a:latin typeface="Times New Roman" pitchFamily="18" charset="0"/>
              </a:rPr>
              <a:t>The first step in any development project is to evaluate the requirements of the system. Create a list of all of the tasks that the system should perform and any restrictions on the system such as development time, cost, and size. </a:t>
            </a:r>
            <a:endParaRPr lang="en-US" sz="1100" dirty="0" smtClean="0">
              <a:latin typeface="Times New Roman" pitchFamily="18" charset="0"/>
              <a:cs typeface="Times New Roman" pitchFamily="18" charset="0"/>
            </a:endParaRPr>
          </a:p>
          <a:p>
            <a:pPr eaLnBrk="1" hangingPunct="1"/>
            <a:r>
              <a:rPr lang="en-US" sz="1100" dirty="0" smtClean="0">
                <a:latin typeface="Times New Roman" pitchFamily="18" charset="0"/>
                <a:cs typeface="Times New Roman" pitchFamily="18" charset="0"/>
              </a:rPr>
              <a:t>The requirements definition process includes the following items, not necessarily in this order.</a:t>
            </a:r>
          </a:p>
          <a:p>
            <a:pPr marL="171450" lvl="1" indent="-171450">
              <a:buFontTx/>
              <a:buChar char="•"/>
            </a:pPr>
            <a:r>
              <a:rPr lang="en-US" sz="1100" dirty="0" smtClean="0">
                <a:latin typeface="Times New Roman" pitchFamily="18" charset="0"/>
                <a:cs typeface="Times New Roman" pitchFamily="18" charset="0"/>
              </a:rPr>
              <a:t>Identification</a:t>
            </a:r>
          </a:p>
          <a:p>
            <a:pPr marL="171450" lvl="1" indent="-171450">
              <a:buFontTx/>
              <a:buChar char="•"/>
            </a:pPr>
            <a:r>
              <a:rPr lang="en-US" sz="1100" dirty="0" smtClean="0">
                <a:latin typeface="Times New Roman" pitchFamily="18" charset="0"/>
                <a:cs typeface="Times New Roman" pitchFamily="18" charset="0"/>
              </a:rPr>
              <a:t>Constraints</a:t>
            </a:r>
          </a:p>
          <a:p>
            <a:pPr marL="171450" lvl="1" indent="-171450">
              <a:buFontTx/>
              <a:buChar char="•"/>
            </a:pPr>
            <a:r>
              <a:rPr lang="en-US" sz="1100" dirty="0" smtClean="0">
                <a:latin typeface="Times New Roman" pitchFamily="18" charset="0"/>
                <a:cs typeface="Times New Roman" pitchFamily="18" charset="0"/>
              </a:rPr>
              <a:t>Analysis</a:t>
            </a:r>
          </a:p>
          <a:p>
            <a:pPr marL="171450" lvl="1" indent="-171450">
              <a:buFontTx/>
              <a:buChar char="•"/>
            </a:pPr>
            <a:r>
              <a:rPr lang="en-US" sz="1100" dirty="0" smtClean="0">
                <a:latin typeface="Times New Roman" pitchFamily="18" charset="0"/>
                <a:cs typeface="Times New Roman" pitchFamily="18" charset="0"/>
              </a:rPr>
              <a:t>Representation</a:t>
            </a:r>
          </a:p>
          <a:p>
            <a:pPr marL="171450" lvl="1" indent="-171450">
              <a:buFontTx/>
              <a:buChar char="•"/>
            </a:pPr>
            <a:r>
              <a:rPr lang="en-US" sz="1100" dirty="0" smtClean="0">
                <a:latin typeface="Times New Roman" pitchFamily="18" charset="0"/>
                <a:cs typeface="Times New Roman" pitchFamily="18" charset="0"/>
              </a:rPr>
              <a:t>Communication</a:t>
            </a:r>
          </a:p>
          <a:p>
            <a:pPr marL="171450" lvl="1" indent="-171450">
              <a:buFontTx/>
              <a:buChar char="•"/>
            </a:pPr>
            <a:r>
              <a:rPr lang="en-US" sz="1100" dirty="0" smtClean="0">
                <a:latin typeface="Times New Roman" pitchFamily="18" charset="0"/>
                <a:cs typeface="Times New Roman" pitchFamily="18" charset="0"/>
              </a:rPr>
              <a:t>Validation</a:t>
            </a:r>
          </a:p>
          <a:p>
            <a:pPr marL="171450" lvl="1" indent="-171450">
              <a:buFontTx/>
              <a:buChar char="•"/>
            </a:pPr>
            <a:r>
              <a:rPr lang="en-US" sz="1100" dirty="0" smtClean="0">
                <a:latin typeface="Times New Roman" pitchFamily="18" charset="0"/>
                <a:cs typeface="Times New Roman" pitchFamily="18" charset="0"/>
              </a:rPr>
              <a:t>Management</a:t>
            </a:r>
            <a:r>
              <a:rPr lang="en-US" sz="1100" baseline="30000" dirty="0" smtClean="0">
                <a:latin typeface="Times New Roman" pitchFamily="18" charset="0"/>
                <a:cs typeface="Times New Roman" pitchFamily="18" charset="0"/>
              </a:rPr>
              <a:t>1</a:t>
            </a:r>
            <a:endParaRPr lang="en-US" dirty="0" smtClean="0"/>
          </a:p>
          <a:p>
            <a:pPr eaLnBrk="1" hangingPunct="1"/>
            <a:endParaRPr lang="en-US" dirty="0" smtClean="0"/>
          </a:p>
          <a:p>
            <a:pPr eaLnBrk="1" hangingPunct="1"/>
            <a:endParaRPr lang="en-US" dirty="0" smtClean="0"/>
          </a:p>
          <a:p>
            <a:pPr eaLnBrk="1" hangingPunct="1"/>
            <a:endParaRPr lang="en-US" dirty="0" smtClean="0"/>
          </a:p>
          <a:p>
            <a:pPr eaLnBrk="1" hangingPunct="1"/>
            <a:endParaRPr lang="en-US" dirty="0" smtClean="0"/>
          </a:p>
          <a:p>
            <a:pPr eaLnBrk="1" hangingPunct="1"/>
            <a:r>
              <a:rPr lang="en-US" sz="1000" baseline="30000" dirty="0" smtClean="0">
                <a:latin typeface="Times New Roman" pitchFamily="18" charset="0"/>
                <a:cs typeface="Times New Roman" pitchFamily="18" charset="0"/>
              </a:rPr>
              <a:t>1 </a:t>
            </a:r>
            <a:r>
              <a:rPr lang="en-US" sz="1000" dirty="0" smtClean="0">
                <a:latin typeface="Times New Roman" pitchFamily="18" charset="0"/>
                <a:cs typeface="Times New Roman" pitchFamily="18" charset="0"/>
              </a:rPr>
              <a:t>Brackett, John W. </a:t>
            </a:r>
            <a:r>
              <a:rPr lang="en-US" sz="1000" i="1" dirty="0" smtClean="0">
                <a:latin typeface="Times New Roman" pitchFamily="18" charset="0"/>
                <a:cs typeface="Times New Roman" pitchFamily="18" charset="0"/>
              </a:rPr>
              <a:t>Software Requirements</a:t>
            </a:r>
            <a:r>
              <a:rPr lang="en-US" sz="1000" dirty="0" smtClean="0">
                <a:latin typeface="Times New Roman" pitchFamily="18" charset="0"/>
                <a:cs typeface="Times New Roman" pitchFamily="18" charset="0"/>
              </a:rPr>
              <a:t>. Pittsburgh, Pennsylvania: SEI, Jan. 1990. </a:t>
            </a:r>
            <a:br>
              <a:rPr lang="en-US" sz="1000" dirty="0" smtClean="0">
                <a:latin typeface="Times New Roman" pitchFamily="18" charset="0"/>
                <a:cs typeface="Times New Roman" pitchFamily="18" charset="0"/>
              </a:rPr>
            </a:br>
            <a:r>
              <a:rPr lang="en-US" sz="1000" dirty="0" smtClean="0">
                <a:latin typeface="Times New Roman" pitchFamily="18" charset="0"/>
                <a:cs typeface="Times New Roman" pitchFamily="18" charset="0"/>
              </a:rPr>
              <a:t>CMU/SEI-CM-19-1.2.</a:t>
            </a:r>
          </a:p>
          <a:p>
            <a:pPr eaLnBrk="1" hangingPunct="1"/>
            <a:endParaRPr lang="en-US" sz="1100" dirty="0"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1538" y="695325"/>
            <a:ext cx="5254625" cy="3940175"/>
          </a:xfrm>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tab pos="457200" algn="l"/>
              </a:tabLst>
              <a:defRPr/>
            </a:pPr>
            <a:r>
              <a:rPr lang="en-US" dirty="0" smtClean="0">
                <a:latin typeface="Times New Roman" pitchFamily="18" charset="0"/>
                <a:cs typeface="Times New Roman" pitchFamily="18" charset="0"/>
              </a:rPr>
              <a:t>Once the system requirements</a:t>
            </a:r>
            <a:r>
              <a:rPr lang="en-US" baseline="0" dirty="0" smtClean="0">
                <a:latin typeface="Times New Roman" pitchFamily="18" charset="0"/>
                <a:cs typeface="Times New Roman" pitchFamily="18" charset="0"/>
              </a:rPr>
              <a:t> are set, </a:t>
            </a:r>
            <a:r>
              <a:rPr lang="en-US" dirty="0" smtClean="0">
                <a:latin typeface="Times New Roman" pitchFamily="18" charset="0"/>
                <a:cs typeface="Times New Roman" pitchFamily="18" charset="0"/>
              </a:rPr>
              <a:t>thought must be</a:t>
            </a:r>
            <a:r>
              <a:rPr lang="en-US" baseline="0" dirty="0" smtClean="0">
                <a:latin typeface="Times New Roman" pitchFamily="18" charset="0"/>
                <a:cs typeface="Times New Roman" pitchFamily="18" charset="0"/>
              </a:rPr>
              <a:t> put into how the application should work as a whole.  The process of determining how the system should function from a software standpoint is known as the software architecture.  The key in this stage is to set up a clear direction for how the application should work, so that time is not wasted coding with no clear direction.  The chosen software architecture should be robust enough to handle even the most demanding of scenarios set forth in the system requirements; yet, as simple as possible to facilitate rapid development.</a:t>
            </a:r>
          </a:p>
          <a:p>
            <a:pPr marL="0" marR="0" indent="0" algn="l" defTabSz="914400" rtl="0" eaLnBrk="1" fontAlgn="base" latinLnBrk="0" hangingPunct="1">
              <a:lnSpc>
                <a:spcPct val="100000"/>
              </a:lnSpc>
              <a:spcBef>
                <a:spcPct val="30000"/>
              </a:spcBef>
              <a:spcAft>
                <a:spcPct val="0"/>
              </a:spcAft>
              <a:buClrTx/>
              <a:buSzTx/>
              <a:buFontTx/>
              <a:buNone/>
              <a:tabLst>
                <a:tab pos="457200" algn="l"/>
              </a:tabLst>
              <a:defRPr/>
            </a:pPr>
            <a:r>
              <a:rPr lang="en-US" baseline="0" dirty="0" smtClean="0">
                <a:latin typeface="Times New Roman" pitchFamily="18" charset="0"/>
                <a:cs typeface="Times New Roman" pitchFamily="18" charset="0"/>
              </a:rPr>
              <a:t>In this step you do not do any programming; rather, you create a project plan so that the application can have a focused development path.</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2"/>
          <p:cNvSpPr>
            <a:spLocks noGrp="1" noRot="1" noChangeAspect="1" noChangeArrowheads="1" noTextEdit="1"/>
          </p:cNvSpPr>
          <p:nvPr>
            <p:ph type="sldImg"/>
          </p:nvPr>
        </p:nvSpPr>
        <p:spPr>
          <a:xfrm>
            <a:off x="871538" y="695325"/>
            <a:ext cx="5254625" cy="3940175"/>
          </a:xfrm>
          <a:ln/>
        </p:spPr>
      </p:sp>
      <p:sp>
        <p:nvSpPr>
          <p:cNvPr id="817155" name="Rectangle 3"/>
          <p:cNvSpPr>
            <a:spLocks noGrp="1" noChangeArrowheads="1"/>
          </p:cNvSpPr>
          <p:nvPr>
            <p:ph type="body" idx="1"/>
          </p:nvPr>
        </p:nvSpPr>
        <p:spPr/>
        <p:txBody>
          <a:bodyPr/>
          <a:lstStyle/>
          <a:p>
            <a:pPr eaLnBrk="1" hangingPunct="1">
              <a:defRPr/>
            </a:pPr>
            <a:r>
              <a:rPr lang="en-US" sz="1100" dirty="0" smtClean="0">
                <a:latin typeface="Times New Roman" pitchFamily="18" charset="0"/>
              </a:rPr>
              <a:t>When we launch LabVIEW, we will need to create a LabVIEW Project. Use the LabVIEW Project to manage and configure all resources for FPGA devices, such as CompactRIO Modules, I/O, clocks, FIFOs and VIs. When using a LabVIEW Real-Time platform with a LabVIEW FPGA device, you must add the following resources in order:</a:t>
            </a:r>
          </a:p>
          <a:p>
            <a:pPr marL="228600" indent="-228600" eaLnBrk="1" hangingPunct="1">
              <a:buFont typeface="+mj-lt"/>
              <a:buAutoNum type="arabicPeriod"/>
              <a:defRPr/>
            </a:pPr>
            <a:r>
              <a:rPr lang="en-US" sz="1100" dirty="0" smtClean="0">
                <a:latin typeface="Times New Roman" pitchFamily="18" charset="0"/>
              </a:rPr>
              <a:t>Real-Time target (if you are using </a:t>
            </a:r>
            <a:r>
              <a:rPr lang="en-US" sz="1100" dirty="0" err="1" smtClean="0">
                <a:latin typeface="Times New Roman" pitchFamily="18" charset="0"/>
              </a:rPr>
              <a:t>CompactRIO</a:t>
            </a:r>
            <a:r>
              <a:rPr lang="en-US" sz="1100" dirty="0" smtClean="0">
                <a:latin typeface="Times New Roman" pitchFamily="18" charset="0"/>
              </a:rPr>
              <a:t> or PXI controller, otherwise My Computer is the target)</a:t>
            </a:r>
          </a:p>
          <a:p>
            <a:pPr marL="228600" indent="-228600" eaLnBrk="1" hangingPunct="1">
              <a:buFont typeface="+mj-lt"/>
              <a:buAutoNum type="arabicPeriod"/>
              <a:defRPr/>
            </a:pPr>
            <a:r>
              <a:rPr lang="en-US" sz="1100" dirty="0" smtClean="0">
                <a:latin typeface="Times New Roman" pitchFamily="18" charset="0"/>
              </a:rPr>
              <a:t>FPGA Target (that is, the CompactRIO backplane or R Series device)</a:t>
            </a:r>
          </a:p>
          <a:p>
            <a:pPr marL="228600" indent="-228600" eaLnBrk="1" hangingPunct="1">
              <a:buFont typeface="+mj-lt"/>
              <a:buAutoNum type="arabicPeriod"/>
              <a:defRPr/>
            </a:pPr>
            <a:r>
              <a:rPr lang="en-US" sz="1100" dirty="0" err="1" smtClean="0">
                <a:latin typeface="Times New Roman" pitchFamily="18" charset="0"/>
              </a:rPr>
              <a:t>CompactRIO</a:t>
            </a:r>
            <a:r>
              <a:rPr lang="en-US" sz="1100" dirty="0" smtClean="0">
                <a:latin typeface="Times New Roman" pitchFamily="18" charset="0"/>
              </a:rPr>
              <a:t> Expansion Chassis (R Series only)</a:t>
            </a:r>
          </a:p>
          <a:p>
            <a:pPr marL="228600" indent="-228600" eaLnBrk="1" hangingPunct="1">
              <a:buFont typeface="+mj-lt"/>
              <a:buAutoNum type="arabicPeriod"/>
              <a:defRPr/>
            </a:pPr>
            <a:r>
              <a:rPr lang="en-US" sz="1100" dirty="0" err="1" smtClean="0">
                <a:latin typeface="Times New Roman" pitchFamily="18" charset="0"/>
              </a:rPr>
              <a:t>CompactRIO</a:t>
            </a:r>
            <a:r>
              <a:rPr lang="en-US" sz="1100" dirty="0" smtClean="0">
                <a:latin typeface="Times New Roman" pitchFamily="18" charset="0"/>
              </a:rPr>
              <a:t> Modules (if applicable)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2"/>
          <p:cNvSpPr>
            <a:spLocks noGrp="1" noRot="1" noChangeAspect="1" noChangeArrowheads="1" noTextEdit="1"/>
          </p:cNvSpPr>
          <p:nvPr>
            <p:ph type="sldImg"/>
          </p:nvPr>
        </p:nvSpPr>
        <p:spPr>
          <a:xfrm>
            <a:off x="871538" y="695325"/>
            <a:ext cx="5254625" cy="3940175"/>
          </a:xfrm>
          <a:ln/>
        </p:spPr>
      </p:sp>
      <p:sp>
        <p:nvSpPr>
          <p:cNvPr id="31749"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tab pos="457200" algn="l"/>
              </a:tabLst>
              <a:defRPr/>
            </a:pPr>
            <a:r>
              <a:rPr lang="en-US" sz="1100" dirty="0" smtClean="0">
                <a:latin typeface="Times New Roman" pitchFamily="18" charset="0"/>
              </a:rPr>
              <a:t>Now you can create your new FPGA VI. In the Project Explorer, right-click the FPGA target and select </a:t>
            </a:r>
            <a:r>
              <a:rPr lang="en-US" sz="1100" b="1" dirty="0" err="1" smtClean="0">
                <a:latin typeface="Times New Roman" pitchFamily="18" charset="0"/>
              </a:rPr>
              <a:t>New</a:t>
            </a:r>
            <a:r>
              <a:rPr lang="en-US" sz="1100" b="1" dirty="0" err="1" smtClean="0">
                <a:latin typeface="Times New Roman"/>
                <a:cs typeface="Times New Roman"/>
              </a:rPr>
              <a:t>»</a:t>
            </a:r>
            <a:r>
              <a:rPr lang="en-US" sz="1100" b="1" dirty="0" err="1" smtClean="0">
                <a:latin typeface="Times New Roman" pitchFamily="18" charset="0"/>
              </a:rPr>
              <a:t>VI</a:t>
            </a:r>
            <a:r>
              <a:rPr lang="en-US" sz="1100" dirty="0" smtClean="0">
                <a:latin typeface="Times New Roman" pitchFamily="18" charset="0"/>
              </a:rPr>
              <a:t> to open a blank LabVIEW VI.</a:t>
            </a:r>
          </a:p>
          <a:p>
            <a:pPr eaLnBrk="1" hangingPunct="1"/>
            <a:r>
              <a:rPr lang="en-US" sz="1100" dirty="0" smtClean="0">
                <a:latin typeface="Times New Roman" pitchFamily="18" charset="0"/>
              </a:rPr>
              <a:t>Once the VI is created you can implement your FPGA VI on your host PC. Refer to Lesson 3, </a:t>
            </a:r>
            <a:r>
              <a:rPr lang="en-US" sz="1100" i="1" dirty="0" smtClean="0">
                <a:latin typeface="Times New Roman" pitchFamily="18" charset="0"/>
              </a:rPr>
              <a:t>FPGA Programming Basics</a:t>
            </a:r>
            <a:r>
              <a:rPr lang="en-US" sz="1100" dirty="0" smtClean="0">
                <a:latin typeface="Times New Roman" pitchFamily="18" charset="0"/>
              </a:rPr>
              <a:t>, for more information about the FPGA programming environment. After you finish building your FPGA application, you must compile the code to execute on the FPGA.</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14" descr="7784_static"/>
          <p:cNvPicPr>
            <a:picLocks noChangeAspect="1" noChangeArrowheads="1"/>
          </p:cNvPicPr>
          <p:nvPr/>
        </p:nvPicPr>
        <p:blipFill>
          <a:blip r:embed="rId2"/>
          <a:srcRect l="1610"/>
          <a:stretch>
            <a:fillRect/>
          </a:stretch>
        </p:blipFill>
        <p:spPr bwMode="auto">
          <a:xfrm>
            <a:off x="0" y="381000"/>
            <a:ext cx="9144000" cy="6483350"/>
          </a:xfrm>
          <a:prstGeom prst="rect">
            <a:avLst/>
          </a:prstGeom>
          <a:noFill/>
        </p:spPr>
      </p:pic>
      <p:sp>
        <p:nvSpPr>
          <p:cNvPr id="2" name="Title 1"/>
          <p:cNvSpPr>
            <a:spLocks noGrp="1"/>
          </p:cNvSpPr>
          <p:nvPr>
            <p:ph type="ctrTitle"/>
          </p:nvPr>
        </p:nvSpPr>
        <p:spPr>
          <a:xfrm>
            <a:off x="2438400" y="228600"/>
            <a:ext cx="6248400" cy="1143000"/>
          </a:xfrm>
        </p:spPr>
        <p:txBody>
          <a:bodyPr>
            <a:normAutofit/>
          </a:bodyPr>
          <a:lstStyle>
            <a:lvl1pPr algn="r">
              <a:defRPr sz="38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 y="1752600"/>
            <a:ext cx="8229600" cy="1752600"/>
          </a:xfrm>
        </p:spPr>
        <p:txBody>
          <a:bodyPr>
            <a:normAutofit/>
          </a:bodyPr>
          <a:lstStyle>
            <a:lvl1pPr marL="0" indent="0" algn="ct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TextBox 7"/>
          <p:cNvSpPr txBox="1"/>
          <p:nvPr/>
        </p:nvSpPr>
        <p:spPr>
          <a:xfrm>
            <a:off x="4876800" y="5248870"/>
            <a:ext cx="4267200" cy="1569660"/>
          </a:xfrm>
          <a:prstGeom prst="rect">
            <a:avLst/>
          </a:prstGeom>
          <a:noFill/>
        </p:spPr>
        <p:txBody>
          <a:bodyPr wrap="square" rtlCol="0">
            <a:spAutoFit/>
          </a:bodyPr>
          <a:lstStyle/>
          <a:p>
            <a:pPr algn="ctr"/>
            <a:r>
              <a:rPr lang="en-US" sz="2400" dirty="0" smtClean="0"/>
              <a:t>National Instruments</a:t>
            </a:r>
          </a:p>
          <a:p>
            <a:pPr algn="ctr"/>
            <a:r>
              <a:rPr lang="en-US" sz="2400" dirty="0" smtClean="0"/>
              <a:t>11500 North </a:t>
            </a:r>
            <a:r>
              <a:rPr lang="en-US" sz="2400" dirty="0" err="1" smtClean="0"/>
              <a:t>Mopac</a:t>
            </a:r>
            <a:r>
              <a:rPr lang="en-US" sz="2400" dirty="0" smtClean="0"/>
              <a:t> Expressway</a:t>
            </a:r>
          </a:p>
          <a:p>
            <a:pPr algn="ctr"/>
            <a:r>
              <a:rPr lang="en-US" sz="2400" dirty="0" smtClean="0"/>
              <a:t>Austin,</a:t>
            </a:r>
            <a:r>
              <a:rPr lang="en-US" sz="2400" baseline="0" dirty="0" smtClean="0"/>
              <a:t> Texas 78759</a:t>
            </a:r>
          </a:p>
          <a:p>
            <a:pPr algn="ctr"/>
            <a:r>
              <a:rPr lang="en-US" sz="2400" baseline="0" dirty="0" smtClean="0"/>
              <a:t>ni.com/training</a:t>
            </a:r>
            <a:endParaRPr lang="en-US" sz="2400"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ne Column w/Head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8229600"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8229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990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514475"/>
            <a:ext cx="3962400" cy="4286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514475"/>
            <a:ext cx="3962400" cy="4286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3352800"/>
            <a:ext cx="4038600" cy="2773363"/>
          </a:xfrm>
        </p:spPr>
        <p:txBody>
          <a:bodyPr/>
          <a:lstStyle>
            <a:lvl1pPr marL="457200" indent="-457200">
              <a:tabLst>
                <a:tab pos="457200" algn="l"/>
              </a:tabLst>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4" name="Content Placeholder 3"/>
          <p:cNvSpPr>
            <a:spLocks noGrp="1"/>
          </p:cNvSpPr>
          <p:nvPr>
            <p:ph sz="half" idx="2"/>
          </p:nvPr>
        </p:nvSpPr>
        <p:spPr>
          <a:xfrm>
            <a:off x="4648200" y="3352800"/>
            <a:ext cx="4038600" cy="2773363"/>
          </a:xfrm>
        </p:spPr>
        <p:txBody>
          <a:bodyPr/>
          <a:lstStyle>
            <a:lvl1pPr marL="457200" indent="-457200">
              <a:tabLst>
                <a:tab pos="457200" algn="l"/>
              </a:tabLst>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2"/>
          <p:cNvSpPr>
            <a:spLocks noGrp="1"/>
          </p:cNvSpPr>
          <p:nvPr>
            <p:ph idx="1"/>
          </p:nvPr>
        </p:nvSpPr>
        <p:spPr>
          <a:xfrm>
            <a:off x="838200" y="3733801"/>
            <a:ext cx="7848600" cy="1981200"/>
          </a:xfrm>
        </p:spPr>
        <p:txBody>
          <a:bodyPr/>
          <a:lstStyle>
            <a:lvl1pPr>
              <a:defRPr>
                <a:solidFill>
                  <a:schemeClr val="accent1"/>
                </a:solidFill>
              </a:defRPr>
            </a:lvl1pPr>
            <a:lvl2pPr>
              <a:defRPr sz="2600">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ep Offset 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2286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971800" y="1600200"/>
            <a:ext cx="5715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Offset 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2971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57600" y="1600200"/>
            <a:ext cx="5029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Quiz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marL="339725" indent="-339725">
              <a:buFont typeface="+mj-lt"/>
              <a:buAutoNum type="arabicPeriod"/>
              <a:defRPr sz="2400"/>
            </a:lvl2pPr>
            <a:lvl3pPr marL="690563" indent="-350838">
              <a:buFont typeface="+mj-lt"/>
              <a:buAutoNum type="alphaLcPeriod"/>
              <a:defRPr sz="2000"/>
            </a:lvl3pPr>
            <a:lvl4pPr marL="1031875" indent="-341313">
              <a:buFont typeface="+mj-lt"/>
              <a:buAutoNum type="romanLcPeriod"/>
              <a:defRPr sz="1800"/>
            </a:lvl4pPr>
            <a:lvl5pPr marL="1371600" indent="-339725">
              <a:buFont typeface="+mj-lt"/>
              <a:buAutoNum type="alphaLcPeriod"/>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marL="339725" indent="-339725">
              <a:buFont typeface="+mj-lt"/>
              <a:buAutoNum type="arabicPeriod"/>
              <a:defRPr sz="2400"/>
            </a:lvl2pPr>
            <a:lvl3pPr marL="688975" indent="-349250">
              <a:buFont typeface="+mj-lt"/>
              <a:buAutoNum type="alphaLcPeriod"/>
              <a:defRPr sz="2000"/>
            </a:lvl3pPr>
            <a:lvl4pPr marL="1036638" indent="-346075">
              <a:buFont typeface="+mj-lt"/>
              <a:buAutoNum type="romanLcPeriod"/>
              <a:tabLst/>
              <a:defRPr sz="1800"/>
            </a:lvl4pPr>
            <a:lvl5pPr marL="1371600" indent="-339725">
              <a:buFont typeface="+mj-lt"/>
              <a:buAutoNum type="alphaLcPeriod"/>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wo Column w/Head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8229600"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5" Type="http://schemas.openxmlformats.org/officeDocument/2006/relationships/image" Target="../media/image1.jpeg"/><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7" descr="nilogo.jpg"/>
          <p:cNvPicPr>
            <a:picLocks noChangeAspect="1"/>
          </p:cNvPicPr>
          <p:nvPr/>
        </p:nvPicPr>
        <p:blipFill>
          <a:blip r:embed="rId17"/>
          <a:stretch>
            <a:fillRect/>
          </a:stretch>
        </p:blipFill>
        <p:spPr>
          <a:xfrm>
            <a:off x="4191000" y="6248400"/>
            <a:ext cx="2133600" cy="516987"/>
          </a:xfrm>
          <a:prstGeom prst="rect">
            <a:avLst/>
          </a:prstGeom>
        </p:spPr>
      </p:pic>
      <p:sp>
        <p:nvSpPr>
          <p:cNvPr id="9" name="TextBox 8"/>
          <p:cNvSpPr txBox="1"/>
          <p:nvPr/>
        </p:nvSpPr>
        <p:spPr>
          <a:xfrm>
            <a:off x="7010400" y="6305490"/>
            <a:ext cx="1981200" cy="400110"/>
          </a:xfrm>
          <a:prstGeom prst="rect">
            <a:avLst/>
          </a:prstGeom>
          <a:noFill/>
        </p:spPr>
        <p:txBody>
          <a:bodyPr wrap="square" rtlCol="0">
            <a:spAutoFit/>
          </a:bodyPr>
          <a:lstStyle/>
          <a:p>
            <a:pPr algn="ctr"/>
            <a:r>
              <a:rPr lang="en-US" sz="2000" b="1" dirty="0" smtClean="0">
                <a:solidFill>
                  <a:schemeClr val="accent1"/>
                </a:solidFill>
                <a:latin typeface="Arial Narrow" pitchFamily="34" charset="0"/>
              </a:rPr>
              <a:t>ni.com/training</a:t>
            </a:r>
            <a:endParaRPr lang="en-US" sz="2000" b="1" dirty="0">
              <a:solidFill>
                <a:schemeClr val="accent1"/>
              </a:solidFill>
              <a:latin typeface="Arial Narrow" pitchFamily="34" charset="0"/>
            </a:endParaRPr>
          </a:p>
        </p:txBody>
      </p:sp>
      <p:cxnSp>
        <p:nvCxnSpPr>
          <p:cNvPr id="10" name="Straight Connector 9"/>
          <p:cNvCxnSpPr/>
          <p:nvPr/>
        </p:nvCxnSpPr>
        <p:spPr>
          <a:xfrm rot="5400000">
            <a:off x="6667861" y="6514739"/>
            <a:ext cx="381000" cy="72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 id="2147483759" r:id="rId13"/>
    <p:sldLayoutId id="2147483760" r:id="rId14"/>
    <p:sldLayoutId id="2147483770" r:id="rId15"/>
  </p:sldLayoutIdLst>
  <p:timing>
    <p:tnLst>
      <p:par>
        <p:cTn id="1" dur="indefinite" restart="never" nodeType="tmRoot"/>
      </p:par>
    </p:tnLst>
  </p:timing>
  <p:txStyles>
    <p:titleStyle>
      <a:lvl1pPr algn="l" defTabSz="914400" rtl="0" eaLnBrk="1" latinLnBrk="0" hangingPunct="1">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1pPr>
      <a:lvl2pPr marL="233363" indent="-233363"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457200" indent="-223838" algn="l" defTabSz="914400" rtl="0" eaLnBrk="1" latinLnBrk="0" hangingPunct="1">
        <a:spcBef>
          <a:spcPct val="20000"/>
        </a:spcBef>
        <a:buFont typeface="Arial Narrow" pitchFamily="34" charset="0"/>
        <a:buChar char="−"/>
        <a:defRPr sz="2600" kern="1200">
          <a:solidFill>
            <a:schemeClr val="tx1"/>
          </a:solidFill>
          <a:latin typeface="+mn-lt"/>
          <a:ea typeface="+mn-ea"/>
          <a:cs typeface="+mn-cs"/>
        </a:defRPr>
      </a:lvl3pPr>
      <a:lvl4pPr marL="690563" indent="-233363"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4pPr>
      <a:lvl5pPr marL="914400" indent="-214313"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10" descr="Defining_the_Application"/>
          <p:cNvPicPr>
            <a:picLocks noChangeAspect="1" noChangeArrowheads="1"/>
          </p:cNvPicPr>
          <p:nvPr/>
        </p:nvPicPr>
        <p:blipFill>
          <a:blip r:embed="rId4">
            <a:lum bright="5000"/>
          </a:blip>
          <a:srcRect r="2055" b="12500"/>
          <a:stretch>
            <a:fillRect/>
          </a:stretch>
        </p:blipFill>
        <p:spPr bwMode="auto">
          <a:xfrm>
            <a:off x="1881188" y="1371600"/>
            <a:ext cx="7262812" cy="5334000"/>
          </a:xfrm>
          <a:prstGeom prst="rect">
            <a:avLst/>
          </a:prstGeom>
          <a:noFill/>
        </p:spPr>
      </p:pic>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3352800"/>
            <a:ext cx="8229600" cy="2773363"/>
          </a:xfrm>
          <a:prstGeom prst="rect">
            <a:avLst/>
          </a:prstGeom>
        </p:spPr>
        <p:txBody>
          <a:bodyPr vert="horz" lIns="91440" tIns="45720" rIns="91440" bIns="45720" rtlCol="0">
            <a:normAutofit/>
          </a:bodyPr>
          <a:lstStyle/>
          <a:p>
            <a:pPr lvl="0"/>
            <a:r>
              <a:rPr lang="en-US" dirty="0" smtClean="0"/>
              <a:t>Click to edit Master text styles</a:t>
            </a:r>
          </a:p>
        </p:txBody>
      </p:sp>
      <p:sp>
        <p:nvSpPr>
          <p:cNvPr id="8" name="Text Box 9"/>
          <p:cNvSpPr txBox="1">
            <a:spLocks noChangeArrowheads="1"/>
          </p:cNvSpPr>
          <p:nvPr/>
        </p:nvSpPr>
        <p:spPr bwMode="auto">
          <a:xfrm>
            <a:off x="533400" y="2743200"/>
            <a:ext cx="1793875" cy="579438"/>
          </a:xfrm>
          <a:prstGeom prst="rect">
            <a:avLst/>
          </a:prstGeom>
          <a:noFill/>
          <a:ln w="9525" algn="ctr">
            <a:noFill/>
            <a:miter lim="800000"/>
            <a:headEnd type="none" w="sm" len="sm"/>
            <a:tailEnd type="none" w="sm" len="sm"/>
          </a:ln>
          <a:effectLst/>
        </p:spPr>
        <p:txBody>
          <a:bodyPr>
            <a:spAutoFit/>
            <a:flatTx/>
          </a:bodyPr>
          <a:lstStyle/>
          <a:p>
            <a:pPr algn="l">
              <a:spcBef>
                <a:spcPct val="50000"/>
              </a:spcBef>
            </a:pPr>
            <a:r>
              <a:rPr lang="en-US" sz="3200" b="1" dirty="0">
                <a:solidFill>
                  <a:schemeClr val="hlink"/>
                </a:solidFill>
              </a:rPr>
              <a:t>TOPICS</a:t>
            </a:r>
          </a:p>
        </p:txBody>
      </p:sp>
      <p:pic>
        <p:nvPicPr>
          <p:cNvPr id="9" name="Picture 8" descr="nilogo.jpg"/>
          <p:cNvPicPr>
            <a:picLocks noChangeAspect="1"/>
          </p:cNvPicPr>
          <p:nvPr/>
        </p:nvPicPr>
        <p:blipFill>
          <a:blip r:embed="rId5"/>
          <a:stretch>
            <a:fillRect/>
          </a:stretch>
        </p:blipFill>
        <p:spPr>
          <a:xfrm>
            <a:off x="4191000" y="6248400"/>
            <a:ext cx="2133600" cy="516987"/>
          </a:xfrm>
          <a:prstGeom prst="rect">
            <a:avLst/>
          </a:prstGeom>
        </p:spPr>
      </p:pic>
      <p:sp>
        <p:nvSpPr>
          <p:cNvPr id="10" name="TextBox 9"/>
          <p:cNvSpPr txBox="1"/>
          <p:nvPr/>
        </p:nvSpPr>
        <p:spPr>
          <a:xfrm>
            <a:off x="7010400" y="6305490"/>
            <a:ext cx="1981200" cy="400110"/>
          </a:xfrm>
          <a:prstGeom prst="rect">
            <a:avLst/>
          </a:prstGeom>
          <a:noFill/>
        </p:spPr>
        <p:txBody>
          <a:bodyPr wrap="square" rtlCol="0">
            <a:spAutoFit/>
          </a:bodyPr>
          <a:lstStyle/>
          <a:p>
            <a:pPr algn="ctr"/>
            <a:r>
              <a:rPr lang="en-US" sz="2000" b="1" dirty="0" smtClean="0">
                <a:solidFill>
                  <a:schemeClr val="accent1"/>
                </a:solidFill>
                <a:latin typeface="Arial Narrow" pitchFamily="34" charset="0"/>
              </a:rPr>
              <a:t>ni.com/training</a:t>
            </a:r>
            <a:endParaRPr lang="en-US" sz="2000" b="1" dirty="0">
              <a:solidFill>
                <a:schemeClr val="accent1"/>
              </a:solidFill>
              <a:latin typeface="Arial Narrow" pitchFamily="34" charset="0"/>
            </a:endParaRPr>
          </a:p>
        </p:txBody>
      </p:sp>
      <p:cxnSp>
        <p:nvCxnSpPr>
          <p:cNvPr id="11" name="Straight Connector 10"/>
          <p:cNvCxnSpPr/>
          <p:nvPr/>
        </p:nvCxnSpPr>
        <p:spPr>
          <a:xfrm rot="5400000">
            <a:off x="6667861" y="6514739"/>
            <a:ext cx="381000" cy="72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62" r:id="rId1"/>
    <p:sldLayoutId id="2147483763" r:id="rId2"/>
  </p:sldLayoutIdLst>
  <p:txStyles>
    <p:titleStyle>
      <a:lvl1pPr algn="ctr" defTabSz="914400" rtl="0" eaLnBrk="1" latinLnBrk="0" hangingPunct="1">
        <a:spcBef>
          <a:spcPct val="0"/>
        </a:spcBef>
        <a:buNone/>
        <a:defRPr sz="4000" b="1" kern="1200">
          <a:solidFill>
            <a:schemeClr val="tx1"/>
          </a:solidFill>
          <a:latin typeface="+mj-lt"/>
          <a:ea typeface="+mj-ea"/>
          <a:cs typeface="+mj-cs"/>
        </a:defRPr>
      </a:lvl1pPr>
    </p:titleStyle>
    <p:bodyStyle>
      <a:lvl1pPr marL="514350" indent="-514350" algn="l" defTabSz="914400" rtl="0" eaLnBrk="1" latinLnBrk="0" hangingPunct="1">
        <a:spcBef>
          <a:spcPct val="20000"/>
        </a:spcBef>
        <a:buFont typeface="+mj-lt"/>
        <a:buAutoNum type="alphaUcPeriod"/>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3733801"/>
            <a:ext cx="7848600" cy="1981200"/>
          </a:xfrm>
          <a:prstGeom prst="rect">
            <a:avLst/>
          </a:prstGeom>
        </p:spPr>
        <p:txBody>
          <a:bodyPr vert="horz" lIns="91440" tIns="45720" rIns="91440" bIns="45720" rtlCol="0">
            <a:normAutofit/>
          </a:bodyPr>
          <a:lstStyle/>
          <a:p>
            <a:pPr lvl="0"/>
            <a:r>
              <a:rPr lang="en-US" dirty="0" smtClean="0"/>
              <a:t>Click to edit Master text styles</a:t>
            </a:r>
          </a:p>
        </p:txBody>
      </p:sp>
      <p:pic>
        <p:nvPicPr>
          <p:cNvPr id="7" name="Picture 6" descr="nilogo.jpg"/>
          <p:cNvPicPr>
            <a:picLocks noChangeAspect="1"/>
          </p:cNvPicPr>
          <p:nvPr/>
        </p:nvPicPr>
        <p:blipFill>
          <a:blip r:embed="rId4"/>
          <a:stretch>
            <a:fillRect/>
          </a:stretch>
        </p:blipFill>
        <p:spPr>
          <a:xfrm>
            <a:off x="4191000" y="6248400"/>
            <a:ext cx="2133600" cy="516987"/>
          </a:xfrm>
          <a:prstGeom prst="rect">
            <a:avLst/>
          </a:prstGeom>
        </p:spPr>
      </p:pic>
      <p:sp>
        <p:nvSpPr>
          <p:cNvPr id="8" name="TextBox 7"/>
          <p:cNvSpPr txBox="1"/>
          <p:nvPr/>
        </p:nvSpPr>
        <p:spPr>
          <a:xfrm>
            <a:off x="7010400" y="6305490"/>
            <a:ext cx="1981200" cy="400110"/>
          </a:xfrm>
          <a:prstGeom prst="rect">
            <a:avLst/>
          </a:prstGeom>
          <a:noFill/>
        </p:spPr>
        <p:txBody>
          <a:bodyPr wrap="square" rtlCol="0">
            <a:spAutoFit/>
          </a:bodyPr>
          <a:lstStyle/>
          <a:p>
            <a:pPr algn="ctr"/>
            <a:r>
              <a:rPr lang="en-US" sz="2000" b="1" dirty="0" smtClean="0">
                <a:solidFill>
                  <a:schemeClr val="accent1"/>
                </a:solidFill>
                <a:latin typeface="Arial Narrow" pitchFamily="34" charset="0"/>
              </a:rPr>
              <a:t>ni.com/training</a:t>
            </a:r>
            <a:endParaRPr lang="en-US" sz="2000" b="1" dirty="0">
              <a:solidFill>
                <a:schemeClr val="accent1"/>
              </a:solidFill>
              <a:latin typeface="Arial Narrow" pitchFamily="34" charset="0"/>
            </a:endParaRPr>
          </a:p>
        </p:txBody>
      </p:sp>
      <p:cxnSp>
        <p:nvCxnSpPr>
          <p:cNvPr id="9" name="Straight Connector 8"/>
          <p:cNvCxnSpPr/>
          <p:nvPr/>
        </p:nvCxnSpPr>
        <p:spPr>
          <a:xfrm rot="5400000">
            <a:off x="6667861" y="6514739"/>
            <a:ext cx="381000" cy="72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AutoShape 7"/>
          <p:cNvSpPr>
            <a:spLocks noChangeArrowheads="1"/>
          </p:cNvSpPr>
          <p:nvPr/>
        </p:nvSpPr>
        <p:spPr bwMode="auto">
          <a:xfrm rot="5400000">
            <a:off x="-436563" y="4532313"/>
            <a:ext cx="2041525" cy="444500"/>
          </a:xfrm>
          <a:prstGeom prst="roundRect">
            <a:avLst>
              <a:gd name="adj" fmla="val 16667"/>
            </a:avLst>
          </a:prstGeom>
          <a:solidFill>
            <a:schemeClr val="hlink"/>
          </a:solidFill>
          <a:ln w="9525">
            <a:noFill/>
            <a:round/>
            <a:headEnd type="none" w="sm" len="sm"/>
            <a:tailEnd type="none" w="sm" len="sm"/>
          </a:ln>
          <a:effectLst/>
        </p:spPr>
        <p:txBody>
          <a:bodyPr rot="10800000" wrap="none" anchor="ctr"/>
          <a:lstStyle/>
          <a:p>
            <a:pPr algn="ctr"/>
            <a:r>
              <a:rPr lang="en-US" sz="2400" b="1" dirty="0">
                <a:solidFill>
                  <a:schemeClr val="bg1"/>
                </a:solidFill>
              </a:rPr>
              <a:t>GOAL</a:t>
            </a:r>
          </a:p>
        </p:txBody>
      </p:sp>
    </p:spTree>
  </p:cSld>
  <p:clrMap bg1="lt1" tx1="dk1" bg2="lt2" tx2="dk2" accent1="accent1" accent2="accent2" accent3="accent3" accent4="accent4" accent5="accent5" accent6="accent6" hlink="hlink" folHlink="folHlink"/>
  <p:sldLayoutIdLst>
    <p:sldLayoutId id="2147483765" r:id="rId1"/>
    <p:sldLayoutId id="2147483766" r:id="rId2"/>
  </p:sldLayoutIdLst>
  <p:txStyles>
    <p:titleStyle>
      <a:lvl1pPr algn="l" defTabSz="914400" rtl="0" eaLnBrk="1" latinLnBrk="0" hangingPunct="1">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sz="2800" kern="1200">
          <a:solidFill>
            <a:schemeClr val="accent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6.xm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7.xml"/><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10.xml"/><Relationship Id="rId5" Type="http://schemas.openxmlformats.org/officeDocument/2006/relationships/image" Target="../media/image8.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5.xml"/><Relationship Id="rId1" Type="http://schemas.openxmlformats.org/officeDocument/2006/relationships/slideLayout" Target="../slideLayouts/slideLayout1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diagramColors" Target="../diagrams/colors5.xm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Autofit/>
          </a:bodyPr>
          <a:lstStyle/>
          <a:p>
            <a:pPr eaLnBrk="1" hangingPunct="1"/>
            <a:r>
              <a:rPr lang="en-US" sz="3600" dirty="0" smtClean="0"/>
              <a:t>Lesson 2</a:t>
            </a:r>
            <a:br>
              <a:rPr lang="en-US" sz="3600" dirty="0" smtClean="0"/>
            </a:br>
            <a:r>
              <a:rPr lang="en-US" sz="3600" dirty="0" smtClean="0"/>
              <a:t>LabVIEW FPGA Basics</a:t>
            </a:r>
          </a:p>
        </p:txBody>
      </p:sp>
      <p:sp>
        <p:nvSpPr>
          <p:cNvPr id="6147" name="Rectangle 3"/>
          <p:cNvSpPr>
            <a:spLocks noGrp="1" noChangeArrowheads="1"/>
          </p:cNvSpPr>
          <p:nvPr>
            <p:ph idx="1"/>
          </p:nvPr>
        </p:nvSpPr>
        <p:spPr>
          <a:xfrm>
            <a:off x="533400" y="3352800"/>
            <a:ext cx="8229600" cy="2773363"/>
          </a:xfrm>
        </p:spPr>
        <p:txBody>
          <a:bodyPr/>
          <a:lstStyle/>
          <a:p>
            <a:pPr marL="609600" indent="-609600" eaLnBrk="1" hangingPunct="1"/>
            <a:r>
              <a:rPr lang="en-US" dirty="0" smtClean="0"/>
              <a:t>Hardware Configuration</a:t>
            </a:r>
          </a:p>
          <a:p>
            <a:pPr marL="609600" indent="-609600"/>
            <a:r>
              <a:rPr lang="en-US" dirty="0" smtClean="0"/>
              <a:t>LabVIEW FPGA Development Process </a:t>
            </a:r>
          </a:p>
          <a:p>
            <a:pPr marL="609600" indent="-609600" eaLnBrk="1" hangingPunct="1"/>
            <a:r>
              <a:rPr lang="en-US" dirty="0" smtClean="0"/>
              <a:t>Reconfigurable I/O Architectures</a:t>
            </a:r>
          </a:p>
          <a:p>
            <a:pPr marL="609600" indent="-609600"/>
            <a:r>
              <a:rPr lang="en-US" dirty="0" smtClean="0"/>
              <a:t>Creating a LabVIEW FPGA Project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dirty="0" smtClean="0"/>
              <a:t>Emulate and Compile the FPGA VI </a:t>
            </a:r>
          </a:p>
        </p:txBody>
      </p:sp>
      <p:sp>
        <p:nvSpPr>
          <p:cNvPr id="26" name="Content Placeholder 25"/>
          <p:cNvSpPr>
            <a:spLocks noGrp="1"/>
          </p:cNvSpPr>
          <p:nvPr>
            <p:ph sz="half" idx="1"/>
          </p:nvPr>
        </p:nvSpPr>
        <p:spPr/>
        <p:txBody>
          <a:bodyPr>
            <a:normAutofit/>
          </a:bodyPr>
          <a:lstStyle/>
          <a:p>
            <a:r>
              <a:rPr lang="en-US" dirty="0" smtClean="0"/>
              <a:t>First emulate the VI </a:t>
            </a:r>
          </a:p>
          <a:p>
            <a:pPr lvl="1"/>
            <a:r>
              <a:rPr lang="en-US" dirty="0" smtClean="0"/>
              <a:t>Emulation successful</a:t>
            </a:r>
          </a:p>
          <a:p>
            <a:pPr lvl="2"/>
            <a:r>
              <a:rPr lang="en-US" dirty="0" smtClean="0"/>
              <a:t>Compile VI</a:t>
            </a:r>
          </a:p>
          <a:p>
            <a:pPr lvl="1"/>
            <a:r>
              <a:rPr lang="en-US" dirty="0" smtClean="0"/>
              <a:t>Emulation failed</a:t>
            </a:r>
          </a:p>
          <a:p>
            <a:pPr lvl="2"/>
            <a:r>
              <a:rPr lang="en-US" dirty="0" smtClean="0"/>
              <a:t>Debug FPGA VI</a:t>
            </a:r>
          </a:p>
          <a:p>
            <a:endParaRPr lang="en-US" dirty="0" smtClean="0"/>
          </a:p>
          <a:p>
            <a:r>
              <a:rPr lang="en-US" dirty="0" smtClean="0"/>
              <a:t>Emulating the VI prevents wasting time compiling a</a:t>
            </a:r>
            <a:br>
              <a:rPr lang="en-US" dirty="0" smtClean="0"/>
            </a:br>
            <a:r>
              <a:rPr lang="en-US" dirty="0" smtClean="0"/>
              <a:t>non-functional FPGA VI</a:t>
            </a:r>
          </a:p>
        </p:txBody>
      </p:sp>
      <p:graphicFrame>
        <p:nvGraphicFramePr>
          <p:cNvPr id="6" name="Content Placeholder 4"/>
          <p:cNvGraphicFramePr>
            <a:graphicFrameLocks noGrp="1"/>
          </p:cNvGraphicFramePr>
          <p:nvPr>
            <p:ph sz="half" idx="2"/>
          </p:nvPr>
        </p:nvGraphicFramePr>
        <p:xfrm>
          <a:off x="4648200" y="1600200"/>
          <a:ext cx="4038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Emulate and Compile the FPGA VI (continued)</a:t>
            </a:r>
            <a:endParaRPr lang="en-US" dirty="0"/>
          </a:p>
        </p:txBody>
      </p:sp>
      <p:sp>
        <p:nvSpPr>
          <p:cNvPr id="18" name="Content Placeholder 17"/>
          <p:cNvSpPr>
            <a:spLocks noGrp="1"/>
          </p:cNvSpPr>
          <p:nvPr>
            <p:ph sz="half" idx="1"/>
          </p:nvPr>
        </p:nvSpPr>
        <p:spPr/>
        <p:txBody>
          <a:bodyPr/>
          <a:lstStyle/>
          <a:p>
            <a:endParaRPr lang="en-US" dirty="0" smtClean="0"/>
          </a:p>
        </p:txBody>
      </p:sp>
      <p:sp>
        <p:nvSpPr>
          <p:cNvPr id="20" name="Content Placeholder 19"/>
          <p:cNvSpPr>
            <a:spLocks noGrp="1"/>
          </p:cNvSpPr>
          <p:nvPr>
            <p:ph sz="half" idx="2"/>
          </p:nvPr>
        </p:nvSpPr>
        <p:spPr/>
        <p:txBody>
          <a:bodyPr>
            <a:normAutofit/>
          </a:bodyPr>
          <a:lstStyle/>
          <a:p>
            <a:r>
              <a:rPr lang="en-US" sz="2400" dirty="0" smtClean="0"/>
              <a:t>Compile Server turns FPGA VI into a </a:t>
            </a:r>
            <a:r>
              <a:rPr lang="en-US" sz="2400" dirty="0" err="1" smtClean="0"/>
              <a:t>bitstream</a:t>
            </a:r>
            <a:r>
              <a:rPr lang="en-US" sz="2400" dirty="0" smtClean="0"/>
              <a:t> file</a:t>
            </a:r>
          </a:p>
          <a:p>
            <a:pPr lvl="1"/>
            <a:r>
              <a:rPr lang="en-US" sz="2000" dirty="0" smtClean="0"/>
              <a:t>Can take minutes to hours to compile</a:t>
            </a:r>
          </a:p>
          <a:p>
            <a:pPr lvl="1"/>
            <a:r>
              <a:rPr lang="en-US" sz="2000" dirty="0" smtClean="0"/>
              <a:t>Bitstream file loads on FPGA when you click </a:t>
            </a:r>
            <a:r>
              <a:rPr lang="en-US" sz="2000" b="1" dirty="0" smtClean="0"/>
              <a:t>Run</a:t>
            </a:r>
            <a:r>
              <a:rPr lang="en-US" sz="2000" dirty="0" smtClean="0"/>
              <a:t> on the FPGA VI</a:t>
            </a:r>
          </a:p>
          <a:p>
            <a:endParaRPr lang="en-US" sz="2400" dirty="0"/>
          </a:p>
        </p:txBody>
      </p:sp>
      <p:grpSp>
        <p:nvGrpSpPr>
          <p:cNvPr id="5" name="Group 4"/>
          <p:cNvGrpSpPr/>
          <p:nvPr/>
        </p:nvGrpSpPr>
        <p:grpSpPr>
          <a:xfrm>
            <a:off x="-44367" y="3048000"/>
            <a:ext cx="8045367" cy="2819400"/>
            <a:chOff x="260433" y="7162800"/>
            <a:chExt cx="8045367" cy="2819400"/>
          </a:xfrm>
        </p:grpSpPr>
        <p:sp>
          <p:nvSpPr>
            <p:cNvPr id="6" name="Rectangle 5"/>
            <p:cNvSpPr/>
            <p:nvPr/>
          </p:nvSpPr>
          <p:spPr>
            <a:xfrm>
              <a:off x="1454988" y="7162800"/>
              <a:ext cx="2819400" cy="2819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607388" y="7620000"/>
              <a:ext cx="2514600" cy="2209800"/>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LabVIEW </a:t>
              </a:r>
            </a:p>
            <a:p>
              <a:pPr algn="ctr"/>
              <a:endParaRPr lang="en-US" dirty="0" smtClean="0"/>
            </a:p>
            <a:p>
              <a:pPr algn="ctr"/>
              <a:endParaRPr lang="en-US" dirty="0" smtClean="0"/>
            </a:p>
            <a:p>
              <a:pPr algn="ctr"/>
              <a:endParaRPr lang="en-US" dirty="0" smtClean="0"/>
            </a:p>
            <a:p>
              <a:pPr algn="ctr"/>
              <a:endParaRPr lang="en-US" dirty="0" smtClean="0"/>
            </a:p>
            <a:p>
              <a:pPr algn="ctr"/>
              <a:endParaRPr lang="en-US" dirty="0"/>
            </a:p>
          </p:txBody>
        </p:sp>
        <p:sp>
          <p:nvSpPr>
            <p:cNvPr id="8" name="TextBox 7"/>
            <p:cNvSpPr txBox="1"/>
            <p:nvPr/>
          </p:nvSpPr>
          <p:spPr>
            <a:xfrm>
              <a:off x="2064588" y="7162800"/>
              <a:ext cx="1727845" cy="461665"/>
            </a:xfrm>
            <a:prstGeom prst="rect">
              <a:avLst/>
            </a:prstGeom>
            <a:noFill/>
          </p:spPr>
          <p:txBody>
            <a:bodyPr wrap="none" rtlCol="0">
              <a:spAutoFit/>
            </a:bodyPr>
            <a:lstStyle/>
            <a:p>
              <a:r>
                <a:rPr lang="en-US" dirty="0" smtClean="0"/>
                <a:t>Windows OS</a:t>
              </a:r>
              <a:endParaRPr lang="en-US" dirty="0"/>
            </a:p>
          </p:txBody>
        </p:sp>
        <p:sp>
          <p:nvSpPr>
            <p:cNvPr id="9" name="Rectangle 8"/>
            <p:cNvSpPr/>
            <p:nvPr/>
          </p:nvSpPr>
          <p:spPr>
            <a:xfrm>
              <a:off x="1759788" y="8229600"/>
              <a:ext cx="2209800" cy="6858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FPGA VI</a:t>
              </a:r>
              <a:endParaRPr lang="en-US" dirty="0"/>
            </a:p>
          </p:txBody>
        </p:sp>
        <p:sp>
          <p:nvSpPr>
            <p:cNvPr id="10" name="Rectangle 9"/>
            <p:cNvSpPr/>
            <p:nvPr/>
          </p:nvSpPr>
          <p:spPr>
            <a:xfrm>
              <a:off x="1759788" y="8991600"/>
              <a:ext cx="2209800" cy="6858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Bitstream File</a:t>
              </a:r>
              <a:endParaRPr lang="en-US" dirty="0"/>
            </a:p>
          </p:txBody>
        </p:sp>
        <p:sp>
          <p:nvSpPr>
            <p:cNvPr id="11" name="Left Brace 10"/>
            <p:cNvSpPr/>
            <p:nvPr/>
          </p:nvSpPr>
          <p:spPr>
            <a:xfrm>
              <a:off x="1378788" y="8534400"/>
              <a:ext cx="350519" cy="838200"/>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12" name="TextBox 11"/>
            <p:cNvSpPr txBox="1"/>
            <p:nvPr/>
          </p:nvSpPr>
          <p:spPr>
            <a:xfrm>
              <a:off x="260433" y="8686800"/>
              <a:ext cx="1194558" cy="646331"/>
            </a:xfrm>
            <a:prstGeom prst="rect">
              <a:avLst/>
            </a:prstGeom>
            <a:noFill/>
          </p:spPr>
          <p:txBody>
            <a:bodyPr wrap="none" rtlCol="0">
              <a:spAutoFit/>
            </a:bodyPr>
            <a:lstStyle/>
            <a:p>
              <a:pPr algn="r"/>
              <a:r>
                <a:rPr lang="en-US" sz="1800" dirty="0" smtClean="0">
                  <a:solidFill>
                    <a:schemeClr val="tx1"/>
                  </a:solidFill>
                </a:rPr>
                <a:t>Linked but </a:t>
              </a:r>
            </a:p>
            <a:p>
              <a:pPr algn="r"/>
              <a:r>
                <a:rPr lang="en-US" sz="1800" dirty="0" smtClean="0">
                  <a:solidFill>
                    <a:schemeClr val="tx1"/>
                  </a:solidFill>
                </a:rPr>
                <a:t>separate</a:t>
              </a:r>
              <a:endParaRPr lang="en-US" sz="1800" dirty="0">
                <a:solidFill>
                  <a:schemeClr val="tx1"/>
                </a:solidFill>
              </a:endParaRPr>
            </a:p>
          </p:txBody>
        </p:sp>
        <p:sp>
          <p:nvSpPr>
            <p:cNvPr id="13" name="Rectangle 12"/>
            <p:cNvSpPr/>
            <p:nvPr/>
          </p:nvSpPr>
          <p:spPr>
            <a:xfrm>
              <a:off x="6629400" y="8153400"/>
              <a:ext cx="1676400" cy="1600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Compile Server</a:t>
              </a:r>
            </a:p>
          </p:txBody>
        </p:sp>
        <p:sp>
          <p:nvSpPr>
            <p:cNvPr id="14" name="Left Arrow 13"/>
            <p:cNvSpPr/>
            <p:nvPr/>
          </p:nvSpPr>
          <p:spPr>
            <a:xfrm>
              <a:off x="4045788" y="8915400"/>
              <a:ext cx="2736012" cy="914400"/>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smtClean="0">
                  <a:solidFill>
                    <a:schemeClr val="accent1"/>
                  </a:solidFill>
                </a:rPr>
                <a:t>Compiled Bitstream File</a:t>
              </a:r>
              <a:endParaRPr lang="en-US" sz="1800" dirty="0">
                <a:solidFill>
                  <a:schemeClr val="accent1"/>
                </a:solidFill>
              </a:endParaRPr>
            </a:p>
          </p:txBody>
        </p:sp>
        <p:sp>
          <p:nvSpPr>
            <p:cNvPr id="15" name="Right Arrow 14"/>
            <p:cNvSpPr/>
            <p:nvPr/>
          </p:nvSpPr>
          <p:spPr>
            <a:xfrm>
              <a:off x="4038600" y="8229600"/>
              <a:ext cx="2743200" cy="8382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smtClean="0">
                  <a:solidFill>
                    <a:schemeClr val="accent1"/>
                  </a:solidFill>
                </a:rPr>
                <a:t>Intermediate Files</a:t>
              </a:r>
              <a:endParaRPr lang="en-US" sz="1800" dirty="0">
                <a:solidFill>
                  <a:schemeClr val="accent1"/>
                </a:solidFill>
              </a:endParaRP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rmAutofit/>
          </a:bodyPr>
          <a:lstStyle/>
          <a:p>
            <a:r>
              <a:rPr lang="en-US" dirty="0" smtClean="0"/>
              <a:t>Build the Host Interface</a:t>
            </a:r>
          </a:p>
        </p:txBody>
      </p:sp>
      <p:sp>
        <p:nvSpPr>
          <p:cNvPr id="23" name="Content Placeholder 22"/>
          <p:cNvSpPr>
            <a:spLocks noGrp="1"/>
          </p:cNvSpPr>
          <p:nvPr>
            <p:ph sz="half" idx="2"/>
          </p:nvPr>
        </p:nvSpPr>
        <p:spPr>
          <a:xfrm>
            <a:off x="3200400" y="1600200"/>
            <a:ext cx="5486400" cy="4525963"/>
          </a:xfrm>
        </p:spPr>
        <p:txBody>
          <a:bodyPr/>
          <a:lstStyle/>
          <a:p>
            <a:r>
              <a:rPr lang="en-US" dirty="0" smtClean="0"/>
              <a:t>After the FPGA VI is functioning, create an FPGA interface on the host</a:t>
            </a:r>
          </a:p>
          <a:p>
            <a:endParaRPr lang="en-US" dirty="0"/>
          </a:p>
        </p:txBody>
      </p:sp>
      <p:grpSp>
        <p:nvGrpSpPr>
          <p:cNvPr id="36" name="Group 35"/>
          <p:cNvGrpSpPr/>
          <p:nvPr/>
        </p:nvGrpSpPr>
        <p:grpSpPr>
          <a:xfrm>
            <a:off x="3283788" y="2895600"/>
            <a:ext cx="5631612" cy="2397653"/>
            <a:chOff x="997788" y="2895600"/>
            <a:chExt cx="6622212" cy="2819400"/>
          </a:xfrm>
        </p:grpSpPr>
        <p:sp>
          <p:nvSpPr>
            <p:cNvPr id="37" name="Rectangle 36"/>
            <p:cNvSpPr/>
            <p:nvPr/>
          </p:nvSpPr>
          <p:spPr>
            <a:xfrm>
              <a:off x="5105400" y="3581400"/>
              <a:ext cx="2514600" cy="1905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Target FPGA</a:t>
              </a:r>
            </a:p>
            <a:p>
              <a:pPr algn="ctr"/>
              <a:endParaRPr lang="en-US" dirty="0" smtClean="0"/>
            </a:p>
            <a:p>
              <a:pPr algn="ctr"/>
              <a:endParaRPr lang="en-US" dirty="0" smtClean="0"/>
            </a:p>
            <a:p>
              <a:pPr algn="ctr"/>
              <a:endParaRPr lang="en-US" dirty="0"/>
            </a:p>
          </p:txBody>
        </p:sp>
        <p:sp>
          <p:nvSpPr>
            <p:cNvPr id="38" name="Rectangle 37"/>
            <p:cNvSpPr/>
            <p:nvPr/>
          </p:nvSpPr>
          <p:spPr>
            <a:xfrm>
              <a:off x="997788" y="2895600"/>
              <a:ext cx="2819400" cy="2819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p:cNvSpPr txBox="1"/>
            <p:nvPr/>
          </p:nvSpPr>
          <p:spPr>
            <a:xfrm>
              <a:off x="1607388" y="2895600"/>
              <a:ext cx="1727845" cy="461665"/>
            </a:xfrm>
            <a:prstGeom prst="rect">
              <a:avLst/>
            </a:prstGeom>
            <a:noFill/>
          </p:spPr>
          <p:txBody>
            <a:bodyPr wrap="none" rtlCol="0">
              <a:spAutoFit/>
            </a:bodyPr>
            <a:lstStyle/>
            <a:p>
              <a:r>
                <a:rPr lang="en-US" dirty="0" smtClean="0"/>
                <a:t>Windows OS</a:t>
              </a:r>
              <a:endParaRPr lang="en-US" dirty="0"/>
            </a:p>
          </p:txBody>
        </p:sp>
        <p:sp>
          <p:nvSpPr>
            <p:cNvPr id="40" name="Rectangle 39"/>
            <p:cNvSpPr/>
            <p:nvPr/>
          </p:nvSpPr>
          <p:spPr>
            <a:xfrm>
              <a:off x="1150188" y="3352800"/>
              <a:ext cx="2514600" cy="2209800"/>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p:cNvSpPr txBox="1"/>
            <p:nvPr/>
          </p:nvSpPr>
          <p:spPr>
            <a:xfrm>
              <a:off x="1342561" y="3352800"/>
              <a:ext cx="2052165" cy="461665"/>
            </a:xfrm>
            <a:prstGeom prst="rect">
              <a:avLst/>
            </a:prstGeom>
            <a:noFill/>
          </p:spPr>
          <p:txBody>
            <a:bodyPr wrap="none" rtlCol="0">
              <a:spAutoFit/>
            </a:bodyPr>
            <a:lstStyle/>
            <a:p>
              <a:r>
                <a:rPr lang="en-US" dirty="0" smtClean="0"/>
                <a:t>LabVIEW FPGA</a:t>
              </a:r>
              <a:endParaRPr lang="en-US" dirty="0"/>
            </a:p>
          </p:txBody>
        </p:sp>
        <p:sp>
          <p:nvSpPr>
            <p:cNvPr id="42" name="Rectangle 41"/>
            <p:cNvSpPr/>
            <p:nvPr/>
          </p:nvSpPr>
          <p:spPr>
            <a:xfrm>
              <a:off x="1302588" y="3962400"/>
              <a:ext cx="2209800" cy="14478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FPGA VI</a:t>
              </a:r>
            </a:p>
            <a:p>
              <a:pPr algn="ctr"/>
              <a:r>
                <a:rPr lang="en-US" dirty="0" smtClean="0"/>
                <a:t>(Front Panel)</a:t>
              </a:r>
              <a:endParaRPr lang="en-US" dirty="0"/>
            </a:p>
          </p:txBody>
        </p:sp>
        <p:sp>
          <p:nvSpPr>
            <p:cNvPr id="43" name="Rectangle 42"/>
            <p:cNvSpPr/>
            <p:nvPr/>
          </p:nvSpPr>
          <p:spPr>
            <a:xfrm>
              <a:off x="5257800" y="4114800"/>
              <a:ext cx="2209800" cy="12192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Bitstream File</a:t>
              </a:r>
            </a:p>
            <a:p>
              <a:pPr algn="ctr"/>
              <a:r>
                <a:rPr lang="en-US" dirty="0" smtClean="0"/>
                <a:t>(Running)</a:t>
              </a:r>
              <a:endParaRPr lang="en-US" dirty="0"/>
            </a:p>
          </p:txBody>
        </p:sp>
        <p:sp>
          <p:nvSpPr>
            <p:cNvPr id="44" name="Left-Right Arrow 43"/>
            <p:cNvSpPr/>
            <p:nvPr/>
          </p:nvSpPr>
          <p:spPr>
            <a:xfrm>
              <a:off x="3588588" y="4648200"/>
              <a:ext cx="1593012" cy="838200"/>
            </a:xfrm>
            <a:prstGeom prst="lef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accent1"/>
                  </a:solidFill>
                </a:rPr>
                <a:t>Data</a:t>
              </a:r>
              <a:endParaRPr lang="en-US" dirty="0">
                <a:solidFill>
                  <a:schemeClr val="accent1"/>
                </a:solidFill>
              </a:endParaRPr>
            </a:p>
          </p:txBody>
        </p:sp>
        <p:sp>
          <p:nvSpPr>
            <p:cNvPr id="45" name="Right Arrow 44"/>
            <p:cNvSpPr/>
            <p:nvPr/>
          </p:nvSpPr>
          <p:spPr>
            <a:xfrm>
              <a:off x="3581400" y="3962400"/>
              <a:ext cx="1600200" cy="6858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accent1"/>
                  </a:solidFill>
                </a:rPr>
                <a:t>Control</a:t>
              </a:r>
              <a:endParaRPr lang="en-US" dirty="0">
                <a:solidFill>
                  <a:schemeClr val="accent1"/>
                </a:solidFill>
              </a:endParaRPr>
            </a:p>
          </p:txBody>
        </p:sp>
      </p:grpSp>
      <p:graphicFrame>
        <p:nvGraphicFramePr>
          <p:cNvPr id="16" name="Content Placeholder 4"/>
          <p:cNvGraphicFramePr>
            <a:graphicFrameLocks noGrp="1"/>
          </p:cNvGraphicFramePr>
          <p:nvPr>
            <p:ph sz="half" idx="1"/>
          </p:nvPr>
        </p:nvGraphicFramePr>
        <p:xfrm>
          <a:off x="457200" y="1600200"/>
          <a:ext cx="25908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 Reconfigurable I/O Architectures</a:t>
            </a:r>
            <a:endParaRPr lang="en-US" dirty="0"/>
          </a:p>
        </p:txBody>
      </p:sp>
      <p:sp>
        <p:nvSpPr>
          <p:cNvPr id="3" name="Content Placeholder 2"/>
          <p:cNvSpPr>
            <a:spLocks noGrp="1"/>
          </p:cNvSpPr>
          <p:nvPr>
            <p:ph idx="1"/>
          </p:nvPr>
        </p:nvSpPr>
        <p:spPr/>
        <p:txBody>
          <a:bodyPr/>
          <a:lstStyle/>
          <a:p>
            <a:pPr lvl="1"/>
            <a:r>
              <a:rPr lang="en-US" dirty="0" smtClean="0"/>
              <a:t>LabVIEW FPGA Architecture on Windows</a:t>
            </a:r>
          </a:p>
          <a:p>
            <a:pPr lvl="1"/>
            <a:r>
              <a:rPr lang="en-US" dirty="0" smtClean="0"/>
              <a:t>LabVIEW FPGA Architecture with LabVIEW Real-Time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10" descr="09150404_p?role=preview"/>
          <p:cNvPicPr>
            <a:picLocks noGrp="1" noChangeAspect="1" noChangeArrowheads="1"/>
          </p:cNvPicPr>
          <p:nvPr>
            <p:ph sz="half" idx="2"/>
          </p:nvPr>
        </p:nvPicPr>
        <p:blipFill>
          <a:blip r:embed="rId3"/>
          <a:srcRect l="3226"/>
          <a:stretch>
            <a:fillRect/>
          </a:stretch>
        </p:blipFill>
        <p:spPr bwMode="auto">
          <a:xfrm>
            <a:off x="7411410" y="2895600"/>
            <a:ext cx="1580190" cy="1106721"/>
          </a:xfrm>
          <a:prstGeom prst="rect">
            <a:avLst/>
          </a:prstGeom>
          <a:noFill/>
          <a:ln w="9525">
            <a:noFill/>
            <a:miter lim="800000"/>
            <a:headEnd/>
            <a:tailEnd/>
          </a:ln>
        </p:spPr>
      </p:pic>
      <p:sp>
        <p:nvSpPr>
          <p:cNvPr id="18436" name="Rectangle 4"/>
          <p:cNvSpPr>
            <a:spLocks noGrp="1" noChangeArrowheads="1"/>
          </p:cNvSpPr>
          <p:nvPr>
            <p:ph type="title"/>
          </p:nvPr>
        </p:nvSpPr>
        <p:spPr/>
        <p:txBody>
          <a:bodyPr>
            <a:normAutofit/>
          </a:bodyPr>
          <a:lstStyle/>
          <a:p>
            <a:r>
              <a:rPr lang="en-US" dirty="0" err="1" smtClean="0"/>
              <a:t>LabVIEW</a:t>
            </a:r>
            <a:r>
              <a:rPr lang="en-US" dirty="0" smtClean="0"/>
              <a:t> FPGA Architecture on Windows</a:t>
            </a:r>
          </a:p>
        </p:txBody>
      </p:sp>
      <p:sp>
        <p:nvSpPr>
          <p:cNvPr id="22" name="Rectangle 3"/>
          <p:cNvSpPr>
            <a:spLocks noChangeArrowheads="1"/>
          </p:cNvSpPr>
          <p:nvPr/>
        </p:nvSpPr>
        <p:spPr bwMode="auto">
          <a:xfrm>
            <a:off x="4953000" y="2209800"/>
            <a:ext cx="2514600" cy="350520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lstStyle/>
          <a:p>
            <a:endParaRPr lang="en-US"/>
          </a:p>
        </p:txBody>
      </p:sp>
      <p:sp>
        <p:nvSpPr>
          <p:cNvPr id="23" name="Text Box 5"/>
          <p:cNvSpPr txBox="1">
            <a:spLocks noChangeArrowheads="1"/>
          </p:cNvSpPr>
          <p:nvPr/>
        </p:nvSpPr>
        <p:spPr bwMode="auto">
          <a:xfrm>
            <a:off x="5059363" y="2346325"/>
            <a:ext cx="2335212" cy="396875"/>
          </a:xfrm>
          <a:prstGeom prst="rect">
            <a:avLst/>
          </a:prstGeom>
          <a:noFill/>
          <a:ln w="44450" algn="ctr">
            <a:noFill/>
            <a:miter lim="800000"/>
            <a:headEnd/>
            <a:tailEnd/>
          </a:ln>
        </p:spPr>
        <p:txBody>
          <a:bodyPr wrap="none">
            <a:spAutoFit/>
          </a:bodyPr>
          <a:lstStyle/>
          <a:p>
            <a:r>
              <a:rPr lang="en-US" sz="2000">
                <a:solidFill>
                  <a:schemeClr val="tx1"/>
                </a:solidFill>
              </a:rPr>
              <a:t>Reconfigurable FPGA</a:t>
            </a:r>
          </a:p>
        </p:txBody>
      </p:sp>
      <p:sp>
        <p:nvSpPr>
          <p:cNvPr id="24" name="Rectangle 6"/>
          <p:cNvSpPr>
            <a:spLocks noChangeArrowheads="1"/>
          </p:cNvSpPr>
          <p:nvPr/>
        </p:nvSpPr>
        <p:spPr bwMode="auto">
          <a:xfrm>
            <a:off x="5105400" y="2971800"/>
            <a:ext cx="2057400" cy="1028700"/>
          </a:xfrm>
          <a:prstGeom prst="rect">
            <a:avLst/>
          </a:prstGeom>
          <a:solidFill>
            <a:srgbClr val="7795EB"/>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7795EB"/>
            </a:extrusionClr>
          </a:sp3d>
        </p:spPr>
        <p:txBody>
          <a:bodyPr wrap="none" anchor="ctr">
            <a:flatTx/>
          </a:bodyPr>
          <a:lstStyle/>
          <a:p>
            <a:r>
              <a:rPr lang="en-US" dirty="0" err="1"/>
              <a:t>LabVIEW</a:t>
            </a:r>
            <a:r>
              <a:rPr lang="en-US" dirty="0"/>
              <a:t> </a:t>
            </a:r>
          </a:p>
          <a:p>
            <a:r>
              <a:rPr lang="en-US" dirty="0"/>
              <a:t>FPGA VI</a:t>
            </a:r>
          </a:p>
        </p:txBody>
      </p:sp>
      <p:sp>
        <p:nvSpPr>
          <p:cNvPr id="25" name="Rectangle 7"/>
          <p:cNvSpPr>
            <a:spLocks noChangeArrowheads="1"/>
          </p:cNvSpPr>
          <p:nvPr/>
        </p:nvSpPr>
        <p:spPr bwMode="auto">
          <a:xfrm>
            <a:off x="1371600" y="2209800"/>
            <a:ext cx="2514600" cy="3505200"/>
          </a:xfrm>
          <a:prstGeom prst="rect">
            <a:avLst/>
          </a:prstGeom>
          <a:noFill/>
          <a:ln w="31750" cap="rnd">
            <a:solidFill>
              <a:srgbClr val="993300"/>
            </a:solidFill>
            <a:miter lim="800000"/>
            <a:headEnd/>
            <a:tailEnd/>
          </a:ln>
        </p:spPr>
        <p:txBody>
          <a:bodyPr/>
          <a:lstStyle/>
          <a:p>
            <a:endParaRPr lang="en-US"/>
          </a:p>
        </p:txBody>
      </p:sp>
      <p:sp>
        <p:nvSpPr>
          <p:cNvPr id="26" name="Rectangle 8"/>
          <p:cNvSpPr>
            <a:spLocks noChangeArrowheads="1"/>
          </p:cNvSpPr>
          <p:nvPr/>
        </p:nvSpPr>
        <p:spPr bwMode="auto">
          <a:xfrm>
            <a:off x="2057400" y="2392363"/>
            <a:ext cx="1135063" cy="274637"/>
          </a:xfrm>
          <a:prstGeom prst="rect">
            <a:avLst/>
          </a:prstGeom>
          <a:noFill/>
          <a:ln w="9525">
            <a:noFill/>
            <a:miter lim="800000"/>
            <a:headEnd/>
            <a:tailEnd/>
          </a:ln>
        </p:spPr>
        <p:txBody>
          <a:bodyPr wrap="none" lIns="0" tIns="0" rIns="0" bIns="0">
            <a:spAutoFit/>
          </a:bodyPr>
          <a:lstStyle/>
          <a:p>
            <a:r>
              <a:rPr lang="en-US" sz="1800">
                <a:solidFill>
                  <a:srgbClr val="000000"/>
                </a:solidFill>
              </a:rPr>
              <a:t>Windows PC</a:t>
            </a:r>
            <a:endParaRPr lang="en-US" sz="1800">
              <a:solidFill>
                <a:schemeClr val="tx1"/>
              </a:solidFill>
            </a:endParaRPr>
          </a:p>
        </p:txBody>
      </p:sp>
      <p:sp>
        <p:nvSpPr>
          <p:cNvPr id="27" name="Rectangle 9"/>
          <p:cNvSpPr>
            <a:spLocks noChangeArrowheads="1"/>
          </p:cNvSpPr>
          <p:nvPr/>
        </p:nvSpPr>
        <p:spPr bwMode="auto">
          <a:xfrm>
            <a:off x="2330450" y="4772025"/>
            <a:ext cx="619125" cy="180975"/>
          </a:xfrm>
          <a:prstGeom prst="rect">
            <a:avLst/>
          </a:prstGeom>
          <a:noFill/>
          <a:ln w="9525">
            <a:noFill/>
            <a:miter lim="800000"/>
            <a:headEnd/>
            <a:tailEnd/>
          </a:ln>
        </p:spPr>
        <p:txBody>
          <a:bodyPr wrap="none" lIns="0" tIns="0" rIns="0" bIns="0">
            <a:spAutoFit/>
          </a:bodyPr>
          <a:lstStyle/>
          <a:p>
            <a:r>
              <a:rPr lang="en-US" sz="1200">
                <a:solidFill>
                  <a:srgbClr val="FFFFFF"/>
                </a:solidFill>
              </a:rPr>
              <a:t>Enterprise</a:t>
            </a:r>
            <a:endParaRPr lang="en-US" sz="1800">
              <a:solidFill>
                <a:schemeClr val="tx1"/>
              </a:solidFill>
            </a:endParaRPr>
          </a:p>
        </p:txBody>
      </p:sp>
      <p:sp>
        <p:nvSpPr>
          <p:cNvPr id="28" name="Rectangle 11"/>
          <p:cNvSpPr>
            <a:spLocks noChangeArrowheads="1"/>
          </p:cNvSpPr>
          <p:nvPr/>
        </p:nvSpPr>
        <p:spPr bwMode="auto">
          <a:xfrm>
            <a:off x="1600200" y="2971800"/>
            <a:ext cx="2057400" cy="990600"/>
          </a:xfrm>
          <a:prstGeom prst="rect">
            <a:avLst/>
          </a:prstGeom>
          <a:solidFill>
            <a:srgbClr val="7795EB"/>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7795EB"/>
            </a:extrusionClr>
          </a:sp3d>
        </p:spPr>
        <p:txBody>
          <a:bodyPr wrap="none" anchor="ctr">
            <a:flatTx/>
          </a:bodyPr>
          <a:lstStyle/>
          <a:p>
            <a:r>
              <a:rPr lang="en-US" dirty="0" err="1"/>
              <a:t>LabVIEW</a:t>
            </a:r>
            <a:r>
              <a:rPr lang="en-US" dirty="0"/>
              <a:t> </a:t>
            </a:r>
          </a:p>
          <a:p>
            <a:r>
              <a:rPr lang="en-US" dirty="0" smtClean="0"/>
              <a:t>For Windows VI</a:t>
            </a:r>
            <a:endParaRPr lang="en-US" dirty="0"/>
          </a:p>
        </p:txBody>
      </p:sp>
      <p:pic>
        <p:nvPicPr>
          <p:cNvPr id="29" name="Picture 13" descr="LabVIEW Bug"/>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125663" y="4114800"/>
            <a:ext cx="990600" cy="915988"/>
          </a:xfrm>
          <a:prstGeom prst="rect">
            <a:avLst/>
          </a:prstGeom>
          <a:noFill/>
          <a:ln w="9525">
            <a:noFill/>
            <a:miter lim="800000"/>
            <a:headEnd/>
            <a:tailEnd/>
          </a:ln>
        </p:spPr>
      </p:pic>
      <p:sp>
        <p:nvSpPr>
          <p:cNvPr id="30" name="Rectangle 14"/>
          <p:cNvSpPr>
            <a:spLocks noChangeArrowheads="1"/>
          </p:cNvSpPr>
          <p:nvPr/>
        </p:nvSpPr>
        <p:spPr bwMode="auto">
          <a:xfrm>
            <a:off x="2125663" y="5073650"/>
            <a:ext cx="998537" cy="488950"/>
          </a:xfrm>
          <a:prstGeom prst="rect">
            <a:avLst/>
          </a:prstGeom>
          <a:noFill/>
          <a:ln w="9525">
            <a:noFill/>
            <a:miter lim="800000"/>
            <a:headEnd/>
            <a:tailEnd/>
          </a:ln>
        </p:spPr>
        <p:txBody>
          <a:bodyPr wrap="none" lIns="0" tIns="0" rIns="0" bIns="0">
            <a:spAutoFit/>
          </a:bodyPr>
          <a:lstStyle/>
          <a:p>
            <a:r>
              <a:rPr lang="en-US" sz="1600">
                <a:solidFill>
                  <a:srgbClr val="000000"/>
                </a:solidFill>
              </a:rPr>
              <a:t>LabVIEW</a:t>
            </a:r>
          </a:p>
          <a:p>
            <a:r>
              <a:rPr lang="en-US" sz="1600">
                <a:solidFill>
                  <a:srgbClr val="000000"/>
                </a:solidFill>
              </a:rPr>
              <a:t>for Windows</a:t>
            </a:r>
            <a:endParaRPr lang="en-US" sz="1800">
              <a:solidFill>
                <a:schemeClr val="tx1"/>
              </a:solidFill>
            </a:endParaRPr>
          </a:p>
        </p:txBody>
      </p:sp>
      <p:pic>
        <p:nvPicPr>
          <p:cNvPr id="31" name="Picture 15" descr="FPGA Logo"/>
          <p:cNvPicPr>
            <a:picLocks noChangeAspect="1" noChangeArrowheads="1"/>
          </p:cNvPicPr>
          <p:nvPr/>
        </p:nvPicPr>
        <p:blipFill>
          <a:blip r:embed="rId5"/>
          <a:srcRect/>
          <a:stretch>
            <a:fillRect/>
          </a:stretch>
        </p:blipFill>
        <p:spPr bwMode="auto">
          <a:xfrm>
            <a:off x="5681663" y="4038600"/>
            <a:ext cx="1052512" cy="1066800"/>
          </a:xfrm>
          <a:prstGeom prst="rect">
            <a:avLst/>
          </a:prstGeom>
          <a:noFill/>
          <a:ln w="9525">
            <a:noFill/>
            <a:miter lim="800000"/>
            <a:headEnd/>
            <a:tailEnd/>
          </a:ln>
        </p:spPr>
      </p:pic>
      <p:sp>
        <p:nvSpPr>
          <p:cNvPr id="32" name="Rectangle 16"/>
          <p:cNvSpPr>
            <a:spLocks noChangeArrowheads="1"/>
          </p:cNvSpPr>
          <p:nvPr/>
        </p:nvSpPr>
        <p:spPr bwMode="auto">
          <a:xfrm>
            <a:off x="5627688" y="5165725"/>
            <a:ext cx="1230312" cy="244475"/>
          </a:xfrm>
          <a:prstGeom prst="rect">
            <a:avLst/>
          </a:prstGeom>
          <a:noFill/>
          <a:ln w="9525">
            <a:noFill/>
            <a:miter lim="800000"/>
            <a:headEnd/>
            <a:tailEnd/>
          </a:ln>
        </p:spPr>
        <p:txBody>
          <a:bodyPr wrap="none" lIns="0" tIns="0" rIns="0" bIns="0">
            <a:spAutoFit/>
          </a:bodyPr>
          <a:lstStyle/>
          <a:p>
            <a:r>
              <a:rPr lang="en-US" sz="1600" dirty="0">
                <a:solidFill>
                  <a:srgbClr val="000000"/>
                </a:solidFill>
              </a:rPr>
              <a:t>LabVIEW FPGA</a:t>
            </a:r>
            <a:endParaRPr lang="en-US" sz="1800" dirty="0">
              <a:solidFill>
                <a:schemeClr val="tx1"/>
              </a:solidFill>
            </a:endParaRPr>
          </a:p>
        </p:txBody>
      </p:sp>
      <p:sp>
        <p:nvSpPr>
          <p:cNvPr id="34" name="Left-Right Arrow 33"/>
          <p:cNvSpPr/>
          <p:nvPr/>
        </p:nvSpPr>
        <p:spPr>
          <a:xfrm>
            <a:off x="3810000" y="2209800"/>
            <a:ext cx="1295400" cy="838200"/>
          </a:xfrm>
          <a:prstGeom prst="leftRight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FPGA </a:t>
            </a:r>
          </a:p>
          <a:p>
            <a:pPr algn="ctr"/>
            <a:r>
              <a:rPr lang="en-US" sz="1400" dirty="0" smtClean="0">
                <a:solidFill>
                  <a:schemeClr val="tx1"/>
                </a:solidFill>
              </a:rPr>
              <a:t>Interface</a:t>
            </a:r>
            <a:endParaRPr lang="en-US" sz="1400" dirty="0">
              <a:solidFill>
                <a:schemeClr val="tx1"/>
              </a:solidFill>
            </a:endParaRPr>
          </a:p>
        </p:txBody>
      </p:sp>
      <p:pic>
        <p:nvPicPr>
          <p:cNvPr id="39" name="Picture 2" descr="dellpc1"/>
          <p:cNvPicPr>
            <a:picLocks noGrp="1" noChangeAspect="1" noChangeArrowheads="1"/>
          </p:cNvPicPr>
          <p:nvPr>
            <p:ph sz="quarter" idx="4"/>
          </p:nvPr>
        </p:nvPicPr>
        <p:blipFill>
          <a:blip r:embed="rId6"/>
          <a:srcRect/>
          <a:stretch>
            <a:fillRect/>
          </a:stretch>
        </p:blipFill>
        <p:spPr bwMode="auto">
          <a:xfrm>
            <a:off x="152400" y="2971800"/>
            <a:ext cx="1115568" cy="914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a:bodyPr>
          <a:lstStyle/>
          <a:p>
            <a:r>
              <a:rPr lang="en-US" sz="3200" dirty="0" smtClean="0"/>
              <a:t>LabVIEW FPGA Architecture with </a:t>
            </a:r>
            <a:br>
              <a:rPr lang="en-US" sz="3200" dirty="0" smtClean="0"/>
            </a:br>
            <a:r>
              <a:rPr lang="en-US" sz="3200" dirty="0" err="1" smtClean="0"/>
              <a:t>LabVIEW</a:t>
            </a:r>
            <a:r>
              <a:rPr lang="en-US" sz="3200" dirty="0" smtClean="0"/>
              <a:t> Real-Time</a:t>
            </a:r>
            <a:endParaRPr lang="en-US" sz="3200" dirty="0"/>
          </a:p>
        </p:txBody>
      </p:sp>
      <p:sp>
        <p:nvSpPr>
          <p:cNvPr id="19459" name="Rectangle 3"/>
          <p:cNvSpPr>
            <a:spLocks noChangeArrowheads="1"/>
          </p:cNvSpPr>
          <p:nvPr/>
        </p:nvSpPr>
        <p:spPr bwMode="auto">
          <a:xfrm>
            <a:off x="7010400" y="2070100"/>
            <a:ext cx="1676400" cy="3873500"/>
          </a:xfrm>
          <a:prstGeom prst="rect">
            <a:avLst/>
          </a:prstGeom>
          <a:noFill/>
          <a:ln w="31750" algn="ctr">
            <a:solidFill>
              <a:schemeClr val="tx1"/>
            </a:solidFill>
            <a:miter lim="800000"/>
            <a:headEnd/>
            <a:tailEnd/>
          </a:ln>
        </p:spPr>
        <p:txBody>
          <a:bodyPr wrap="none" anchor="ctr"/>
          <a:lstStyle/>
          <a:p>
            <a:endParaRPr lang="en-US"/>
          </a:p>
        </p:txBody>
      </p:sp>
      <p:sp>
        <p:nvSpPr>
          <p:cNvPr id="19460" name="Text Box 4"/>
          <p:cNvSpPr txBox="1">
            <a:spLocks noChangeArrowheads="1"/>
          </p:cNvSpPr>
          <p:nvPr/>
        </p:nvSpPr>
        <p:spPr bwMode="auto">
          <a:xfrm>
            <a:off x="7140575" y="2057400"/>
            <a:ext cx="1393825" cy="581025"/>
          </a:xfrm>
          <a:prstGeom prst="rect">
            <a:avLst/>
          </a:prstGeom>
          <a:noFill/>
          <a:ln w="44450" algn="ctr">
            <a:noFill/>
            <a:miter lim="800000"/>
            <a:headEnd/>
            <a:tailEnd/>
          </a:ln>
        </p:spPr>
        <p:txBody>
          <a:bodyPr wrap="none">
            <a:spAutoFit/>
          </a:bodyPr>
          <a:lstStyle/>
          <a:p>
            <a:r>
              <a:rPr lang="en-US" sz="1600">
                <a:solidFill>
                  <a:schemeClr val="tx1"/>
                </a:solidFill>
              </a:rPr>
              <a:t>Reconfigurable</a:t>
            </a:r>
          </a:p>
          <a:p>
            <a:r>
              <a:rPr lang="en-US" sz="1600">
                <a:solidFill>
                  <a:schemeClr val="tx1"/>
                </a:solidFill>
              </a:rPr>
              <a:t>FPGA</a:t>
            </a:r>
          </a:p>
        </p:txBody>
      </p:sp>
      <p:sp>
        <p:nvSpPr>
          <p:cNvPr id="19461" name="Rectangle 5"/>
          <p:cNvSpPr>
            <a:spLocks noChangeArrowheads="1"/>
          </p:cNvSpPr>
          <p:nvPr/>
        </p:nvSpPr>
        <p:spPr bwMode="auto">
          <a:xfrm>
            <a:off x="7162800" y="2743200"/>
            <a:ext cx="1295400" cy="762000"/>
          </a:xfrm>
          <a:prstGeom prst="rect">
            <a:avLst/>
          </a:prstGeom>
          <a:solidFill>
            <a:srgbClr val="7795EB"/>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7795EB"/>
            </a:extrusionClr>
          </a:sp3d>
        </p:spPr>
        <p:txBody>
          <a:bodyPr wrap="none" anchor="ctr">
            <a:flatTx/>
          </a:bodyPr>
          <a:lstStyle/>
          <a:p>
            <a:r>
              <a:rPr lang="en-US" sz="1800"/>
              <a:t>LabVIEW </a:t>
            </a:r>
          </a:p>
          <a:p>
            <a:r>
              <a:rPr lang="en-US" sz="1800"/>
              <a:t>FPGA VI</a:t>
            </a:r>
          </a:p>
        </p:txBody>
      </p:sp>
      <p:sp>
        <p:nvSpPr>
          <p:cNvPr id="19462" name="Rectangle 13"/>
          <p:cNvSpPr>
            <a:spLocks noChangeArrowheads="1"/>
          </p:cNvSpPr>
          <p:nvPr/>
        </p:nvSpPr>
        <p:spPr bwMode="auto">
          <a:xfrm>
            <a:off x="2743200" y="1905000"/>
            <a:ext cx="6096000" cy="4191000"/>
          </a:xfrm>
          <a:prstGeom prst="rect">
            <a:avLst/>
          </a:prstGeom>
          <a:noFill/>
          <a:ln w="31750" cap="rnd">
            <a:solidFill>
              <a:srgbClr val="0000FF"/>
            </a:solidFill>
            <a:miter lim="800000"/>
            <a:headEnd/>
            <a:tailEnd/>
          </a:ln>
        </p:spPr>
        <p:txBody>
          <a:bodyPr/>
          <a:lstStyle/>
          <a:p>
            <a:endParaRPr lang="en-US"/>
          </a:p>
        </p:txBody>
      </p:sp>
      <p:grpSp>
        <p:nvGrpSpPr>
          <p:cNvPr id="19463" name="Group 14"/>
          <p:cNvGrpSpPr>
            <a:grpSpLocks/>
          </p:cNvGrpSpPr>
          <p:nvPr/>
        </p:nvGrpSpPr>
        <p:grpSpPr bwMode="auto">
          <a:xfrm>
            <a:off x="2922588" y="3963988"/>
            <a:ext cx="920750" cy="455612"/>
            <a:chOff x="2130" y="2208"/>
            <a:chExt cx="580" cy="287"/>
          </a:xfrm>
        </p:grpSpPr>
        <p:grpSp>
          <p:nvGrpSpPr>
            <p:cNvPr id="19494" name="Group 15"/>
            <p:cNvGrpSpPr>
              <a:grpSpLocks/>
            </p:cNvGrpSpPr>
            <p:nvPr/>
          </p:nvGrpSpPr>
          <p:grpSpPr bwMode="auto">
            <a:xfrm>
              <a:off x="2130" y="2208"/>
              <a:ext cx="580" cy="287"/>
              <a:chOff x="2130" y="3221"/>
              <a:chExt cx="580" cy="287"/>
            </a:xfrm>
          </p:grpSpPr>
          <p:sp>
            <p:nvSpPr>
              <p:cNvPr id="19496" name="Freeform 16"/>
              <p:cNvSpPr>
                <a:spLocks/>
              </p:cNvSpPr>
              <p:nvPr/>
            </p:nvSpPr>
            <p:spPr bwMode="auto">
              <a:xfrm>
                <a:off x="2130" y="3221"/>
                <a:ext cx="580" cy="287"/>
              </a:xfrm>
              <a:custGeom>
                <a:avLst/>
                <a:gdLst>
                  <a:gd name="T0" fmla="*/ 3534 w 7067"/>
                  <a:gd name="T1" fmla="*/ 0 h 3600"/>
                  <a:gd name="T2" fmla="*/ 0 w 7067"/>
                  <a:gd name="T3" fmla="*/ 450 h 3600"/>
                  <a:gd name="T4" fmla="*/ 0 w 7067"/>
                  <a:gd name="T5" fmla="*/ 3150 h 3600"/>
                  <a:gd name="T6" fmla="*/ 3534 w 7067"/>
                  <a:gd name="T7" fmla="*/ 3600 h 3600"/>
                  <a:gd name="T8" fmla="*/ 7067 w 7067"/>
                  <a:gd name="T9" fmla="*/ 3150 h 3600"/>
                  <a:gd name="T10" fmla="*/ 7067 w 7067"/>
                  <a:gd name="T11" fmla="*/ 450 h 3600"/>
                  <a:gd name="T12" fmla="*/ 3534 w 7067"/>
                  <a:gd name="T13" fmla="*/ 0 h 3600"/>
                  <a:gd name="T14" fmla="*/ 0 60000 65536"/>
                  <a:gd name="T15" fmla="*/ 0 60000 65536"/>
                  <a:gd name="T16" fmla="*/ 0 60000 65536"/>
                  <a:gd name="T17" fmla="*/ 0 60000 65536"/>
                  <a:gd name="T18" fmla="*/ 0 60000 65536"/>
                  <a:gd name="T19" fmla="*/ 0 60000 65536"/>
                  <a:gd name="T20" fmla="*/ 0 60000 65536"/>
                  <a:gd name="T21" fmla="*/ 0 w 7067"/>
                  <a:gd name="T22" fmla="*/ 0 h 3600"/>
                  <a:gd name="T23" fmla="*/ 7067 w 7067"/>
                  <a:gd name="T24" fmla="*/ 3600 h 3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67" h="3600">
                    <a:moveTo>
                      <a:pt x="3534" y="0"/>
                    </a:moveTo>
                    <a:cubicBezTo>
                      <a:pt x="1582" y="0"/>
                      <a:pt x="0" y="202"/>
                      <a:pt x="0" y="450"/>
                    </a:cubicBezTo>
                    <a:lnTo>
                      <a:pt x="0" y="3150"/>
                    </a:lnTo>
                    <a:cubicBezTo>
                      <a:pt x="0" y="3399"/>
                      <a:pt x="1582" y="3600"/>
                      <a:pt x="3534" y="3600"/>
                    </a:cubicBezTo>
                    <a:cubicBezTo>
                      <a:pt x="5485" y="3600"/>
                      <a:pt x="7067" y="3399"/>
                      <a:pt x="7067" y="3150"/>
                    </a:cubicBezTo>
                    <a:lnTo>
                      <a:pt x="7067" y="450"/>
                    </a:lnTo>
                    <a:cubicBezTo>
                      <a:pt x="7067" y="202"/>
                      <a:pt x="5485" y="0"/>
                      <a:pt x="3534" y="0"/>
                    </a:cubicBezTo>
                    <a:close/>
                  </a:path>
                </a:pathLst>
              </a:custGeom>
              <a:solidFill>
                <a:srgbClr val="5C81B5"/>
              </a:solidFill>
              <a:ln w="0">
                <a:solidFill>
                  <a:srgbClr val="000000"/>
                </a:solidFill>
                <a:round/>
                <a:headEnd/>
                <a:tailEnd/>
              </a:ln>
            </p:spPr>
            <p:txBody>
              <a:bodyPr/>
              <a:lstStyle/>
              <a:p>
                <a:endParaRPr lang="en-US"/>
              </a:p>
            </p:txBody>
          </p:sp>
          <p:sp>
            <p:nvSpPr>
              <p:cNvPr id="19497" name="Oval 17"/>
              <p:cNvSpPr>
                <a:spLocks noChangeArrowheads="1"/>
              </p:cNvSpPr>
              <p:nvPr/>
            </p:nvSpPr>
            <p:spPr bwMode="auto">
              <a:xfrm>
                <a:off x="2130" y="3221"/>
                <a:ext cx="580" cy="71"/>
              </a:xfrm>
              <a:prstGeom prst="ellipse">
                <a:avLst/>
              </a:prstGeom>
              <a:solidFill>
                <a:srgbClr val="7C9AC4"/>
              </a:solidFill>
              <a:ln w="0">
                <a:solidFill>
                  <a:srgbClr val="000000"/>
                </a:solidFill>
                <a:round/>
                <a:headEnd/>
                <a:tailEnd/>
              </a:ln>
            </p:spPr>
            <p:txBody>
              <a:bodyPr/>
              <a:lstStyle/>
              <a:p>
                <a:endParaRPr lang="en-US"/>
              </a:p>
            </p:txBody>
          </p:sp>
          <p:sp>
            <p:nvSpPr>
              <p:cNvPr id="19498" name="Freeform 18"/>
              <p:cNvSpPr>
                <a:spLocks/>
              </p:cNvSpPr>
              <p:nvPr/>
            </p:nvSpPr>
            <p:spPr bwMode="auto">
              <a:xfrm>
                <a:off x="2130" y="3221"/>
                <a:ext cx="580" cy="287"/>
              </a:xfrm>
              <a:custGeom>
                <a:avLst/>
                <a:gdLst>
                  <a:gd name="T0" fmla="*/ 3534 w 7067"/>
                  <a:gd name="T1" fmla="*/ 0 h 3600"/>
                  <a:gd name="T2" fmla="*/ 0 w 7067"/>
                  <a:gd name="T3" fmla="*/ 450 h 3600"/>
                  <a:gd name="T4" fmla="*/ 0 w 7067"/>
                  <a:gd name="T5" fmla="*/ 3150 h 3600"/>
                  <a:gd name="T6" fmla="*/ 3534 w 7067"/>
                  <a:gd name="T7" fmla="*/ 3600 h 3600"/>
                  <a:gd name="T8" fmla="*/ 7067 w 7067"/>
                  <a:gd name="T9" fmla="*/ 3150 h 3600"/>
                  <a:gd name="T10" fmla="*/ 7067 w 7067"/>
                  <a:gd name="T11" fmla="*/ 450 h 3600"/>
                  <a:gd name="T12" fmla="*/ 3534 w 7067"/>
                  <a:gd name="T13" fmla="*/ 0 h 3600"/>
                  <a:gd name="T14" fmla="*/ 0 60000 65536"/>
                  <a:gd name="T15" fmla="*/ 0 60000 65536"/>
                  <a:gd name="T16" fmla="*/ 0 60000 65536"/>
                  <a:gd name="T17" fmla="*/ 0 60000 65536"/>
                  <a:gd name="T18" fmla="*/ 0 60000 65536"/>
                  <a:gd name="T19" fmla="*/ 0 60000 65536"/>
                  <a:gd name="T20" fmla="*/ 0 60000 65536"/>
                  <a:gd name="T21" fmla="*/ 0 w 7067"/>
                  <a:gd name="T22" fmla="*/ 0 h 3600"/>
                  <a:gd name="T23" fmla="*/ 7067 w 7067"/>
                  <a:gd name="T24" fmla="*/ 3600 h 3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67" h="3600">
                    <a:moveTo>
                      <a:pt x="3534" y="0"/>
                    </a:moveTo>
                    <a:cubicBezTo>
                      <a:pt x="1582" y="0"/>
                      <a:pt x="0" y="202"/>
                      <a:pt x="0" y="450"/>
                    </a:cubicBezTo>
                    <a:lnTo>
                      <a:pt x="0" y="3150"/>
                    </a:lnTo>
                    <a:cubicBezTo>
                      <a:pt x="0" y="3399"/>
                      <a:pt x="1582" y="3600"/>
                      <a:pt x="3534" y="3600"/>
                    </a:cubicBezTo>
                    <a:cubicBezTo>
                      <a:pt x="5485" y="3600"/>
                      <a:pt x="7067" y="3399"/>
                      <a:pt x="7067" y="3150"/>
                    </a:cubicBezTo>
                    <a:lnTo>
                      <a:pt x="7067" y="450"/>
                    </a:lnTo>
                    <a:cubicBezTo>
                      <a:pt x="7067" y="202"/>
                      <a:pt x="5485" y="0"/>
                      <a:pt x="3534" y="0"/>
                    </a:cubicBezTo>
                    <a:close/>
                  </a:path>
                </a:pathLst>
              </a:custGeom>
              <a:noFill/>
              <a:ln w="7938">
                <a:solidFill>
                  <a:srgbClr val="5C81B5"/>
                </a:solidFill>
                <a:round/>
                <a:headEnd/>
                <a:tailEnd/>
              </a:ln>
            </p:spPr>
            <p:txBody>
              <a:bodyPr/>
              <a:lstStyle/>
              <a:p>
                <a:endParaRPr lang="en-US"/>
              </a:p>
            </p:txBody>
          </p:sp>
          <p:sp>
            <p:nvSpPr>
              <p:cNvPr id="19499" name="Freeform 19"/>
              <p:cNvSpPr>
                <a:spLocks/>
              </p:cNvSpPr>
              <p:nvPr/>
            </p:nvSpPr>
            <p:spPr bwMode="auto">
              <a:xfrm>
                <a:off x="2130" y="3257"/>
                <a:ext cx="580" cy="35"/>
              </a:xfrm>
              <a:custGeom>
                <a:avLst/>
                <a:gdLst>
                  <a:gd name="T0" fmla="*/ 0 w 580"/>
                  <a:gd name="T1" fmla="*/ 0 h 35"/>
                  <a:gd name="T2" fmla="*/ 290 w 580"/>
                  <a:gd name="T3" fmla="*/ 35 h 35"/>
                  <a:gd name="T4" fmla="*/ 580 w 580"/>
                  <a:gd name="T5" fmla="*/ 0 h 35"/>
                  <a:gd name="T6" fmla="*/ 0 60000 65536"/>
                  <a:gd name="T7" fmla="*/ 0 60000 65536"/>
                  <a:gd name="T8" fmla="*/ 0 60000 65536"/>
                  <a:gd name="T9" fmla="*/ 0 w 580"/>
                  <a:gd name="T10" fmla="*/ 0 h 35"/>
                  <a:gd name="T11" fmla="*/ 580 w 580"/>
                  <a:gd name="T12" fmla="*/ 35 h 35"/>
                </a:gdLst>
                <a:ahLst/>
                <a:cxnLst>
                  <a:cxn ang="T6">
                    <a:pos x="T0" y="T1"/>
                  </a:cxn>
                  <a:cxn ang="T7">
                    <a:pos x="T2" y="T3"/>
                  </a:cxn>
                  <a:cxn ang="T8">
                    <a:pos x="T4" y="T5"/>
                  </a:cxn>
                </a:cxnLst>
                <a:rect l="T9" t="T10" r="T11" b="T12"/>
                <a:pathLst>
                  <a:path w="580" h="35">
                    <a:moveTo>
                      <a:pt x="0" y="0"/>
                    </a:moveTo>
                    <a:cubicBezTo>
                      <a:pt x="0" y="19"/>
                      <a:pt x="130" y="35"/>
                      <a:pt x="290" y="35"/>
                    </a:cubicBezTo>
                    <a:cubicBezTo>
                      <a:pt x="450" y="35"/>
                      <a:pt x="580" y="19"/>
                      <a:pt x="580" y="0"/>
                    </a:cubicBezTo>
                  </a:path>
                </a:pathLst>
              </a:custGeom>
              <a:noFill/>
              <a:ln w="7938">
                <a:solidFill>
                  <a:srgbClr val="5C81B5"/>
                </a:solidFill>
                <a:round/>
                <a:headEnd/>
                <a:tailEnd/>
              </a:ln>
            </p:spPr>
            <p:txBody>
              <a:bodyPr/>
              <a:lstStyle/>
              <a:p>
                <a:endParaRPr lang="en-US"/>
              </a:p>
            </p:txBody>
          </p:sp>
        </p:grpSp>
        <p:sp>
          <p:nvSpPr>
            <p:cNvPr id="19495" name="Rectangle 20"/>
            <p:cNvSpPr>
              <a:spLocks noChangeArrowheads="1"/>
            </p:cNvSpPr>
            <p:nvPr/>
          </p:nvSpPr>
          <p:spPr bwMode="auto">
            <a:xfrm>
              <a:off x="2196" y="2304"/>
              <a:ext cx="487" cy="115"/>
            </a:xfrm>
            <a:prstGeom prst="rect">
              <a:avLst/>
            </a:prstGeom>
            <a:noFill/>
            <a:ln w="9525">
              <a:noFill/>
              <a:miter lim="800000"/>
              <a:headEnd/>
              <a:tailEnd/>
            </a:ln>
          </p:spPr>
          <p:txBody>
            <a:bodyPr wrap="none" lIns="0" tIns="0" rIns="0" bIns="0">
              <a:spAutoFit/>
            </a:bodyPr>
            <a:lstStyle/>
            <a:p>
              <a:r>
                <a:rPr lang="en-US" sz="1200">
                  <a:solidFill>
                    <a:srgbClr val="FFFFFF"/>
                  </a:solidFill>
                </a:rPr>
                <a:t>Data Storage</a:t>
              </a:r>
              <a:endParaRPr lang="en-US" sz="1800">
                <a:solidFill>
                  <a:schemeClr val="tx1"/>
                </a:solidFill>
              </a:endParaRPr>
            </a:p>
          </p:txBody>
        </p:sp>
      </p:grpSp>
      <p:sp>
        <p:nvSpPr>
          <p:cNvPr id="19464" name="Rectangle 21"/>
          <p:cNvSpPr>
            <a:spLocks noChangeArrowheads="1"/>
          </p:cNvSpPr>
          <p:nvPr/>
        </p:nvSpPr>
        <p:spPr bwMode="auto">
          <a:xfrm>
            <a:off x="457200" y="1905000"/>
            <a:ext cx="1676400" cy="4191000"/>
          </a:xfrm>
          <a:prstGeom prst="rect">
            <a:avLst/>
          </a:prstGeom>
          <a:noFill/>
          <a:ln w="31750" cap="rnd">
            <a:solidFill>
              <a:srgbClr val="CC0000"/>
            </a:solidFill>
            <a:miter lim="800000"/>
            <a:headEnd/>
            <a:tailEnd/>
          </a:ln>
        </p:spPr>
        <p:txBody>
          <a:bodyPr/>
          <a:lstStyle/>
          <a:p>
            <a:endParaRPr lang="en-US"/>
          </a:p>
        </p:txBody>
      </p:sp>
      <p:sp>
        <p:nvSpPr>
          <p:cNvPr id="19465" name="Rectangle 22"/>
          <p:cNvSpPr>
            <a:spLocks noChangeArrowheads="1"/>
          </p:cNvSpPr>
          <p:nvPr/>
        </p:nvSpPr>
        <p:spPr bwMode="auto">
          <a:xfrm>
            <a:off x="3416300" y="2041525"/>
            <a:ext cx="2197100" cy="244475"/>
          </a:xfrm>
          <a:prstGeom prst="rect">
            <a:avLst/>
          </a:prstGeom>
          <a:noFill/>
          <a:ln w="9525">
            <a:noFill/>
            <a:miter lim="800000"/>
            <a:headEnd/>
            <a:tailEnd/>
          </a:ln>
        </p:spPr>
        <p:txBody>
          <a:bodyPr wrap="none" lIns="0" tIns="0" rIns="0" bIns="0">
            <a:spAutoFit/>
          </a:bodyPr>
          <a:lstStyle/>
          <a:p>
            <a:r>
              <a:rPr lang="en-US" sz="1600">
                <a:solidFill>
                  <a:schemeClr val="tx1"/>
                </a:solidFill>
              </a:rPr>
              <a:t>LabVIEW Real-Time System</a:t>
            </a:r>
          </a:p>
        </p:txBody>
      </p:sp>
      <p:sp>
        <p:nvSpPr>
          <p:cNvPr id="19466" name="Rectangle 23"/>
          <p:cNvSpPr>
            <a:spLocks noChangeArrowheads="1"/>
          </p:cNvSpPr>
          <p:nvPr/>
        </p:nvSpPr>
        <p:spPr bwMode="auto">
          <a:xfrm>
            <a:off x="762000" y="2057400"/>
            <a:ext cx="1008063" cy="244475"/>
          </a:xfrm>
          <a:prstGeom prst="rect">
            <a:avLst/>
          </a:prstGeom>
          <a:noFill/>
          <a:ln w="9525">
            <a:noFill/>
            <a:miter lim="800000"/>
            <a:headEnd/>
            <a:tailEnd/>
          </a:ln>
        </p:spPr>
        <p:txBody>
          <a:bodyPr wrap="none" lIns="0" tIns="0" rIns="0" bIns="0">
            <a:spAutoFit/>
          </a:bodyPr>
          <a:lstStyle/>
          <a:p>
            <a:r>
              <a:rPr lang="en-US" sz="1600">
                <a:solidFill>
                  <a:srgbClr val="000000"/>
                </a:solidFill>
              </a:rPr>
              <a:t>Windows PC</a:t>
            </a:r>
            <a:endParaRPr lang="en-US" sz="1800">
              <a:solidFill>
                <a:schemeClr val="tx1"/>
              </a:solidFill>
            </a:endParaRPr>
          </a:p>
        </p:txBody>
      </p:sp>
      <p:grpSp>
        <p:nvGrpSpPr>
          <p:cNvPr id="19467" name="Group 24"/>
          <p:cNvGrpSpPr>
            <a:grpSpLocks/>
          </p:cNvGrpSpPr>
          <p:nvPr/>
        </p:nvGrpSpPr>
        <p:grpSpPr bwMode="auto">
          <a:xfrm>
            <a:off x="838200" y="3963988"/>
            <a:ext cx="920750" cy="455612"/>
            <a:chOff x="568" y="1973"/>
            <a:chExt cx="580" cy="287"/>
          </a:xfrm>
        </p:grpSpPr>
        <p:grpSp>
          <p:nvGrpSpPr>
            <p:cNvPr id="19488" name="Group 25"/>
            <p:cNvGrpSpPr>
              <a:grpSpLocks/>
            </p:cNvGrpSpPr>
            <p:nvPr/>
          </p:nvGrpSpPr>
          <p:grpSpPr bwMode="auto">
            <a:xfrm>
              <a:off x="568" y="1973"/>
              <a:ext cx="580" cy="287"/>
              <a:chOff x="568" y="3221"/>
              <a:chExt cx="580" cy="287"/>
            </a:xfrm>
          </p:grpSpPr>
          <p:sp>
            <p:nvSpPr>
              <p:cNvPr id="19490" name="Freeform 26"/>
              <p:cNvSpPr>
                <a:spLocks/>
              </p:cNvSpPr>
              <p:nvPr/>
            </p:nvSpPr>
            <p:spPr bwMode="auto">
              <a:xfrm>
                <a:off x="568" y="3221"/>
                <a:ext cx="580" cy="287"/>
              </a:xfrm>
              <a:custGeom>
                <a:avLst/>
                <a:gdLst>
                  <a:gd name="T0" fmla="*/ 3534 w 7067"/>
                  <a:gd name="T1" fmla="*/ 0 h 3600"/>
                  <a:gd name="T2" fmla="*/ 0 w 7067"/>
                  <a:gd name="T3" fmla="*/ 450 h 3600"/>
                  <a:gd name="T4" fmla="*/ 0 w 7067"/>
                  <a:gd name="T5" fmla="*/ 3150 h 3600"/>
                  <a:gd name="T6" fmla="*/ 3534 w 7067"/>
                  <a:gd name="T7" fmla="*/ 3600 h 3600"/>
                  <a:gd name="T8" fmla="*/ 7067 w 7067"/>
                  <a:gd name="T9" fmla="*/ 3150 h 3600"/>
                  <a:gd name="T10" fmla="*/ 7067 w 7067"/>
                  <a:gd name="T11" fmla="*/ 450 h 3600"/>
                  <a:gd name="T12" fmla="*/ 3534 w 7067"/>
                  <a:gd name="T13" fmla="*/ 0 h 3600"/>
                  <a:gd name="T14" fmla="*/ 0 60000 65536"/>
                  <a:gd name="T15" fmla="*/ 0 60000 65536"/>
                  <a:gd name="T16" fmla="*/ 0 60000 65536"/>
                  <a:gd name="T17" fmla="*/ 0 60000 65536"/>
                  <a:gd name="T18" fmla="*/ 0 60000 65536"/>
                  <a:gd name="T19" fmla="*/ 0 60000 65536"/>
                  <a:gd name="T20" fmla="*/ 0 60000 65536"/>
                  <a:gd name="T21" fmla="*/ 0 w 7067"/>
                  <a:gd name="T22" fmla="*/ 0 h 3600"/>
                  <a:gd name="T23" fmla="*/ 7067 w 7067"/>
                  <a:gd name="T24" fmla="*/ 3600 h 3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67" h="3600">
                    <a:moveTo>
                      <a:pt x="3534" y="0"/>
                    </a:moveTo>
                    <a:cubicBezTo>
                      <a:pt x="1582" y="0"/>
                      <a:pt x="0" y="202"/>
                      <a:pt x="0" y="450"/>
                    </a:cubicBezTo>
                    <a:lnTo>
                      <a:pt x="0" y="3150"/>
                    </a:lnTo>
                    <a:cubicBezTo>
                      <a:pt x="0" y="3399"/>
                      <a:pt x="1582" y="3600"/>
                      <a:pt x="3534" y="3600"/>
                    </a:cubicBezTo>
                    <a:cubicBezTo>
                      <a:pt x="5485" y="3600"/>
                      <a:pt x="7067" y="3399"/>
                      <a:pt x="7067" y="3150"/>
                    </a:cubicBezTo>
                    <a:lnTo>
                      <a:pt x="7067" y="450"/>
                    </a:lnTo>
                    <a:cubicBezTo>
                      <a:pt x="7067" y="202"/>
                      <a:pt x="5485" y="0"/>
                      <a:pt x="3534" y="0"/>
                    </a:cubicBezTo>
                    <a:close/>
                  </a:path>
                </a:pathLst>
              </a:custGeom>
              <a:solidFill>
                <a:srgbClr val="5C81B5"/>
              </a:solidFill>
              <a:ln w="0">
                <a:solidFill>
                  <a:srgbClr val="000000"/>
                </a:solidFill>
                <a:round/>
                <a:headEnd/>
                <a:tailEnd/>
              </a:ln>
            </p:spPr>
            <p:txBody>
              <a:bodyPr/>
              <a:lstStyle/>
              <a:p>
                <a:endParaRPr lang="en-US"/>
              </a:p>
            </p:txBody>
          </p:sp>
          <p:sp>
            <p:nvSpPr>
              <p:cNvPr id="19491" name="Oval 27"/>
              <p:cNvSpPr>
                <a:spLocks noChangeArrowheads="1"/>
              </p:cNvSpPr>
              <p:nvPr/>
            </p:nvSpPr>
            <p:spPr bwMode="auto">
              <a:xfrm>
                <a:off x="568" y="3221"/>
                <a:ext cx="580" cy="71"/>
              </a:xfrm>
              <a:prstGeom prst="ellipse">
                <a:avLst/>
              </a:prstGeom>
              <a:solidFill>
                <a:srgbClr val="7C9AC4"/>
              </a:solidFill>
              <a:ln w="0">
                <a:solidFill>
                  <a:srgbClr val="000000"/>
                </a:solidFill>
                <a:round/>
                <a:headEnd/>
                <a:tailEnd/>
              </a:ln>
            </p:spPr>
            <p:txBody>
              <a:bodyPr/>
              <a:lstStyle/>
              <a:p>
                <a:endParaRPr lang="en-US"/>
              </a:p>
            </p:txBody>
          </p:sp>
          <p:sp>
            <p:nvSpPr>
              <p:cNvPr id="19492" name="Freeform 28"/>
              <p:cNvSpPr>
                <a:spLocks/>
              </p:cNvSpPr>
              <p:nvPr/>
            </p:nvSpPr>
            <p:spPr bwMode="auto">
              <a:xfrm>
                <a:off x="568" y="3221"/>
                <a:ext cx="580" cy="287"/>
              </a:xfrm>
              <a:custGeom>
                <a:avLst/>
                <a:gdLst>
                  <a:gd name="T0" fmla="*/ 3534 w 7067"/>
                  <a:gd name="T1" fmla="*/ 0 h 3600"/>
                  <a:gd name="T2" fmla="*/ 0 w 7067"/>
                  <a:gd name="T3" fmla="*/ 450 h 3600"/>
                  <a:gd name="T4" fmla="*/ 0 w 7067"/>
                  <a:gd name="T5" fmla="*/ 3150 h 3600"/>
                  <a:gd name="T6" fmla="*/ 3534 w 7067"/>
                  <a:gd name="T7" fmla="*/ 3600 h 3600"/>
                  <a:gd name="T8" fmla="*/ 7067 w 7067"/>
                  <a:gd name="T9" fmla="*/ 3150 h 3600"/>
                  <a:gd name="T10" fmla="*/ 7067 w 7067"/>
                  <a:gd name="T11" fmla="*/ 450 h 3600"/>
                  <a:gd name="T12" fmla="*/ 3534 w 7067"/>
                  <a:gd name="T13" fmla="*/ 0 h 3600"/>
                  <a:gd name="T14" fmla="*/ 0 60000 65536"/>
                  <a:gd name="T15" fmla="*/ 0 60000 65536"/>
                  <a:gd name="T16" fmla="*/ 0 60000 65536"/>
                  <a:gd name="T17" fmla="*/ 0 60000 65536"/>
                  <a:gd name="T18" fmla="*/ 0 60000 65536"/>
                  <a:gd name="T19" fmla="*/ 0 60000 65536"/>
                  <a:gd name="T20" fmla="*/ 0 60000 65536"/>
                  <a:gd name="T21" fmla="*/ 0 w 7067"/>
                  <a:gd name="T22" fmla="*/ 0 h 3600"/>
                  <a:gd name="T23" fmla="*/ 7067 w 7067"/>
                  <a:gd name="T24" fmla="*/ 3600 h 3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67" h="3600">
                    <a:moveTo>
                      <a:pt x="3534" y="0"/>
                    </a:moveTo>
                    <a:cubicBezTo>
                      <a:pt x="1582" y="0"/>
                      <a:pt x="0" y="202"/>
                      <a:pt x="0" y="450"/>
                    </a:cubicBezTo>
                    <a:lnTo>
                      <a:pt x="0" y="3150"/>
                    </a:lnTo>
                    <a:cubicBezTo>
                      <a:pt x="0" y="3399"/>
                      <a:pt x="1582" y="3600"/>
                      <a:pt x="3534" y="3600"/>
                    </a:cubicBezTo>
                    <a:cubicBezTo>
                      <a:pt x="5485" y="3600"/>
                      <a:pt x="7067" y="3399"/>
                      <a:pt x="7067" y="3150"/>
                    </a:cubicBezTo>
                    <a:lnTo>
                      <a:pt x="7067" y="450"/>
                    </a:lnTo>
                    <a:cubicBezTo>
                      <a:pt x="7067" y="202"/>
                      <a:pt x="5485" y="0"/>
                      <a:pt x="3534" y="0"/>
                    </a:cubicBezTo>
                    <a:close/>
                  </a:path>
                </a:pathLst>
              </a:custGeom>
              <a:noFill/>
              <a:ln w="7938">
                <a:solidFill>
                  <a:srgbClr val="5C81B5"/>
                </a:solidFill>
                <a:round/>
                <a:headEnd/>
                <a:tailEnd/>
              </a:ln>
            </p:spPr>
            <p:txBody>
              <a:bodyPr/>
              <a:lstStyle/>
              <a:p>
                <a:endParaRPr lang="en-US"/>
              </a:p>
            </p:txBody>
          </p:sp>
          <p:sp>
            <p:nvSpPr>
              <p:cNvPr id="19493" name="Freeform 29"/>
              <p:cNvSpPr>
                <a:spLocks/>
              </p:cNvSpPr>
              <p:nvPr/>
            </p:nvSpPr>
            <p:spPr bwMode="auto">
              <a:xfrm>
                <a:off x="568" y="3257"/>
                <a:ext cx="580" cy="35"/>
              </a:xfrm>
              <a:custGeom>
                <a:avLst/>
                <a:gdLst>
                  <a:gd name="T0" fmla="*/ 0 w 580"/>
                  <a:gd name="T1" fmla="*/ 0 h 35"/>
                  <a:gd name="T2" fmla="*/ 290 w 580"/>
                  <a:gd name="T3" fmla="*/ 35 h 35"/>
                  <a:gd name="T4" fmla="*/ 580 w 580"/>
                  <a:gd name="T5" fmla="*/ 0 h 35"/>
                  <a:gd name="T6" fmla="*/ 0 60000 65536"/>
                  <a:gd name="T7" fmla="*/ 0 60000 65536"/>
                  <a:gd name="T8" fmla="*/ 0 60000 65536"/>
                  <a:gd name="T9" fmla="*/ 0 w 580"/>
                  <a:gd name="T10" fmla="*/ 0 h 35"/>
                  <a:gd name="T11" fmla="*/ 580 w 580"/>
                  <a:gd name="T12" fmla="*/ 35 h 35"/>
                </a:gdLst>
                <a:ahLst/>
                <a:cxnLst>
                  <a:cxn ang="T6">
                    <a:pos x="T0" y="T1"/>
                  </a:cxn>
                  <a:cxn ang="T7">
                    <a:pos x="T2" y="T3"/>
                  </a:cxn>
                  <a:cxn ang="T8">
                    <a:pos x="T4" y="T5"/>
                  </a:cxn>
                </a:cxnLst>
                <a:rect l="T9" t="T10" r="T11" b="T12"/>
                <a:pathLst>
                  <a:path w="580" h="35">
                    <a:moveTo>
                      <a:pt x="0" y="0"/>
                    </a:moveTo>
                    <a:cubicBezTo>
                      <a:pt x="0" y="19"/>
                      <a:pt x="130" y="35"/>
                      <a:pt x="290" y="35"/>
                    </a:cubicBezTo>
                    <a:cubicBezTo>
                      <a:pt x="450" y="35"/>
                      <a:pt x="580" y="19"/>
                      <a:pt x="580" y="0"/>
                    </a:cubicBezTo>
                  </a:path>
                </a:pathLst>
              </a:custGeom>
              <a:noFill/>
              <a:ln w="7938">
                <a:solidFill>
                  <a:srgbClr val="5C81B5"/>
                </a:solidFill>
                <a:round/>
                <a:headEnd/>
                <a:tailEnd/>
              </a:ln>
            </p:spPr>
            <p:txBody>
              <a:bodyPr/>
              <a:lstStyle/>
              <a:p>
                <a:endParaRPr lang="en-US"/>
              </a:p>
            </p:txBody>
          </p:sp>
        </p:grpSp>
        <p:sp>
          <p:nvSpPr>
            <p:cNvPr id="19489" name="Rectangle 30"/>
            <p:cNvSpPr>
              <a:spLocks noChangeArrowheads="1"/>
            </p:cNvSpPr>
            <p:nvPr/>
          </p:nvSpPr>
          <p:spPr bwMode="auto">
            <a:xfrm>
              <a:off x="682" y="2076"/>
              <a:ext cx="391" cy="115"/>
            </a:xfrm>
            <a:prstGeom prst="rect">
              <a:avLst/>
            </a:prstGeom>
            <a:noFill/>
            <a:ln w="9525">
              <a:noFill/>
              <a:miter lim="800000"/>
              <a:headEnd/>
              <a:tailEnd/>
            </a:ln>
          </p:spPr>
          <p:txBody>
            <a:bodyPr wrap="none" lIns="0" tIns="0" rIns="0" bIns="0">
              <a:spAutoFit/>
            </a:bodyPr>
            <a:lstStyle/>
            <a:p>
              <a:r>
                <a:rPr lang="en-US" sz="1200">
                  <a:solidFill>
                    <a:srgbClr val="FFFFFF"/>
                  </a:solidFill>
                </a:rPr>
                <a:t>Enterprise</a:t>
              </a:r>
              <a:endParaRPr lang="en-US" sz="1800">
                <a:solidFill>
                  <a:schemeClr val="tx1"/>
                </a:solidFill>
              </a:endParaRPr>
            </a:p>
          </p:txBody>
        </p:sp>
      </p:grpSp>
      <p:grpSp>
        <p:nvGrpSpPr>
          <p:cNvPr id="19468" name="Group 31"/>
          <p:cNvGrpSpPr>
            <a:grpSpLocks/>
          </p:cNvGrpSpPr>
          <p:nvPr/>
        </p:nvGrpSpPr>
        <p:grpSpPr bwMode="auto">
          <a:xfrm>
            <a:off x="1135063" y="3505200"/>
            <a:ext cx="312737" cy="533400"/>
            <a:chOff x="765" y="3002"/>
            <a:chExt cx="197" cy="255"/>
          </a:xfrm>
        </p:grpSpPr>
        <p:sp>
          <p:nvSpPr>
            <p:cNvPr id="19486" name="Freeform 32"/>
            <p:cNvSpPr>
              <a:spLocks/>
            </p:cNvSpPr>
            <p:nvPr/>
          </p:nvSpPr>
          <p:spPr bwMode="auto">
            <a:xfrm>
              <a:off x="765" y="3002"/>
              <a:ext cx="197" cy="255"/>
            </a:xfrm>
            <a:custGeom>
              <a:avLst/>
              <a:gdLst>
                <a:gd name="T0" fmla="*/ 98 w 197"/>
                <a:gd name="T1" fmla="*/ 0 h 255"/>
                <a:gd name="T2" fmla="*/ 197 w 197"/>
                <a:gd name="T3" fmla="*/ 51 h 255"/>
                <a:gd name="T4" fmla="*/ 148 w 197"/>
                <a:gd name="T5" fmla="*/ 51 h 255"/>
                <a:gd name="T6" fmla="*/ 148 w 197"/>
                <a:gd name="T7" fmla="*/ 204 h 255"/>
                <a:gd name="T8" fmla="*/ 197 w 197"/>
                <a:gd name="T9" fmla="*/ 204 h 255"/>
                <a:gd name="T10" fmla="*/ 98 w 197"/>
                <a:gd name="T11" fmla="*/ 255 h 255"/>
                <a:gd name="T12" fmla="*/ 0 w 197"/>
                <a:gd name="T13" fmla="*/ 204 h 255"/>
                <a:gd name="T14" fmla="*/ 49 w 197"/>
                <a:gd name="T15" fmla="*/ 204 h 255"/>
                <a:gd name="T16" fmla="*/ 49 w 197"/>
                <a:gd name="T17" fmla="*/ 51 h 255"/>
                <a:gd name="T18" fmla="*/ 0 w 197"/>
                <a:gd name="T19" fmla="*/ 51 h 255"/>
                <a:gd name="T20" fmla="*/ 98 w 197"/>
                <a:gd name="T21" fmla="*/ 0 h 2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7"/>
                <a:gd name="T34" fmla="*/ 0 h 255"/>
                <a:gd name="T35" fmla="*/ 197 w 197"/>
                <a:gd name="T36" fmla="*/ 255 h 25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7" h="255">
                  <a:moveTo>
                    <a:pt x="98" y="0"/>
                  </a:moveTo>
                  <a:lnTo>
                    <a:pt x="197" y="51"/>
                  </a:lnTo>
                  <a:lnTo>
                    <a:pt x="148" y="51"/>
                  </a:lnTo>
                  <a:lnTo>
                    <a:pt x="148" y="204"/>
                  </a:lnTo>
                  <a:lnTo>
                    <a:pt x="197" y="204"/>
                  </a:lnTo>
                  <a:lnTo>
                    <a:pt x="98" y="255"/>
                  </a:lnTo>
                  <a:lnTo>
                    <a:pt x="0" y="204"/>
                  </a:lnTo>
                  <a:lnTo>
                    <a:pt x="49" y="204"/>
                  </a:lnTo>
                  <a:lnTo>
                    <a:pt x="49" y="51"/>
                  </a:lnTo>
                  <a:lnTo>
                    <a:pt x="0" y="51"/>
                  </a:lnTo>
                  <a:lnTo>
                    <a:pt x="98" y="0"/>
                  </a:lnTo>
                  <a:close/>
                </a:path>
              </a:pathLst>
            </a:custGeom>
            <a:solidFill>
              <a:srgbClr val="FFFFFF"/>
            </a:solidFill>
            <a:ln w="9525">
              <a:noFill/>
              <a:round/>
              <a:headEnd/>
              <a:tailEnd/>
            </a:ln>
          </p:spPr>
          <p:txBody>
            <a:bodyPr/>
            <a:lstStyle/>
            <a:p>
              <a:endParaRPr lang="en-US"/>
            </a:p>
          </p:txBody>
        </p:sp>
        <p:sp>
          <p:nvSpPr>
            <p:cNvPr id="19487" name="Freeform 33"/>
            <p:cNvSpPr>
              <a:spLocks/>
            </p:cNvSpPr>
            <p:nvPr/>
          </p:nvSpPr>
          <p:spPr bwMode="auto">
            <a:xfrm>
              <a:off x="765" y="3002"/>
              <a:ext cx="197" cy="255"/>
            </a:xfrm>
            <a:custGeom>
              <a:avLst/>
              <a:gdLst>
                <a:gd name="T0" fmla="*/ 98 w 197"/>
                <a:gd name="T1" fmla="*/ 0 h 255"/>
                <a:gd name="T2" fmla="*/ 197 w 197"/>
                <a:gd name="T3" fmla="*/ 51 h 255"/>
                <a:gd name="T4" fmla="*/ 148 w 197"/>
                <a:gd name="T5" fmla="*/ 51 h 255"/>
                <a:gd name="T6" fmla="*/ 148 w 197"/>
                <a:gd name="T7" fmla="*/ 204 h 255"/>
                <a:gd name="T8" fmla="*/ 197 w 197"/>
                <a:gd name="T9" fmla="*/ 204 h 255"/>
                <a:gd name="T10" fmla="*/ 98 w 197"/>
                <a:gd name="T11" fmla="*/ 255 h 255"/>
                <a:gd name="T12" fmla="*/ 0 w 197"/>
                <a:gd name="T13" fmla="*/ 204 h 255"/>
                <a:gd name="T14" fmla="*/ 49 w 197"/>
                <a:gd name="T15" fmla="*/ 204 h 255"/>
                <a:gd name="T16" fmla="*/ 49 w 197"/>
                <a:gd name="T17" fmla="*/ 51 h 255"/>
                <a:gd name="T18" fmla="*/ 0 w 197"/>
                <a:gd name="T19" fmla="*/ 51 h 255"/>
                <a:gd name="T20" fmla="*/ 98 w 197"/>
                <a:gd name="T21" fmla="*/ 0 h 2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7"/>
                <a:gd name="T34" fmla="*/ 0 h 255"/>
                <a:gd name="T35" fmla="*/ 197 w 197"/>
                <a:gd name="T36" fmla="*/ 255 h 25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7" h="255">
                  <a:moveTo>
                    <a:pt x="98" y="0"/>
                  </a:moveTo>
                  <a:lnTo>
                    <a:pt x="197" y="51"/>
                  </a:lnTo>
                  <a:lnTo>
                    <a:pt x="148" y="51"/>
                  </a:lnTo>
                  <a:lnTo>
                    <a:pt x="148" y="204"/>
                  </a:lnTo>
                  <a:lnTo>
                    <a:pt x="197" y="204"/>
                  </a:lnTo>
                  <a:lnTo>
                    <a:pt x="98" y="255"/>
                  </a:lnTo>
                  <a:lnTo>
                    <a:pt x="0" y="204"/>
                  </a:lnTo>
                  <a:lnTo>
                    <a:pt x="49" y="204"/>
                  </a:lnTo>
                  <a:lnTo>
                    <a:pt x="49" y="51"/>
                  </a:lnTo>
                  <a:lnTo>
                    <a:pt x="0" y="51"/>
                  </a:lnTo>
                  <a:lnTo>
                    <a:pt x="98" y="0"/>
                  </a:lnTo>
                  <a:close/>
                </a:path>
              </a:pathLst>
            </a:custGeom>
            <a:noFill/>
            <a:ln w="19050" cap="rnd">
              <a:solidFill>
                <a:srgbClr val="000000"/>
              </a:solidFill>
              <a:miter lim="800000"/>
              <a:headEnd/>
              <a:tailEnd/>
            </a:ln>
          </p:spPr>
          <p:txBody>
            <a:bodyPr/>
            <a:lstStyle/>
            <a:p>
              <a:endParaRPr lang="en-US"/>
            </a:p>
          </p:txBody>
        </p:sp>
      </p:grpSp>
      <p:sp>
        <p:nvSpPr>
          <p:cNvPr id="19469" name="Rectangle 34"/>
          <p:cNvSpPr>
            <a:spLocks noChangeArrowheads="1"/>
          </p:cNvSpPr>
          <p:nvPr/>
        </p:nvSpPr>
        <p:spPr bwMode="auto">
          <a:xfrm>
            <a:off x="989013" y="2898775"/>
            <a:ext cx="279400" cy="182563"/>
          </a:xfrm>
          <a:prstGeom prst="rect">
            <a:avLst/>
          </a:prstGeom>
          <a:noFill/>
          <a:ln w="9525">
            <a:noFill/>
            <a:miter lim="800000"/>
            <a:headEnd/>
            <a:tailEnd/>
          </a:ln>
        </p:spPr>
        <p:txBody>
          <a:bodyPr wrap="none" lIns="0" tIns="0" rIns="0" bIns="0">
            <a:spAutoFit/>
          </a:bodyPr>
          <a:lstStyle/>
          <a:p>
            <a:r>
              <a:rPr lang="en-US" sz="1200">
                <a:solidFill>
                  <a:srgbClr val="FFFFFF"/>
                </a:solidFill>
              </a:rPr>
              <a:t>User</a:t>
            </a:r>
            <a:endParaRPr lang="en-US" sz="1800">
              <a:solidFill>
                <a:schemeClr val="tx1"/>
              </a:solidFill>
            </a:endParaRPr>
          </a:p>
        </p:txBody>
      </p:sp>
      <p:sp>
        <p:nvSpPr>
          <p:cNvPr id="19470" name="Rectangle 35"/>
          <p:cNvSpPr>
            <a:spLocks noChangeArrowheads="1"/>
          </p:cNvSpPr>
          <p:nvPr/>
        </p:nvSpPr>
        <p:spPr bwMode="auto">
          <a:xfrm>
            <a:off x="868363" y="3081338"/>
            <a:ext cx="522287" cy="182562"/>
          </a:xfrm>
          <a:prstGeom prst="rect">
            <a:avLst/>
          </a:prstGeom>
          <a:noFill/>
          <a:ln w="9525">
            <a:noFill/>
            <a:miter lim="800000"/>
            <a:headEnd/>
            <a:tailEnd/>
          </a:ln>
        </p:spPr>
        <p:txBody>
          <a:bodyPr wrap="none" lIns="0" tIns="0" rIns="0" bIns="0">
            <a:spAutoFit/>
          </a:bodyPr>
          <a:lstStyle/>
          <a:p>
            <a:r>
              <a:rPr lang="en-US" sz="1200">
                <a:solidFill>
                  <a:srgbClr val="FFFFFF"/>
                </a:solidFill>
              </a:rPr>
              <a:t>Interface</a:t>
            </a:r>
            <a:endParaRPr lang="en-US" sz="1800">
              <a:solidFill>
                <a:schemeClr val="tx1"/>
              </a:solidFill>
            </a:endParaRPr>
          </a:p>
        </p:txBody>
      </p:sp>
      <p:sp>
        <p:nvSpPr>
          <p:cNvPr id="19471" name="Rectangle 36"/>
          <p:cNvSpPr>
            <a:spLocks noChangeArrowheads="1"/>
          </p:cNvSpPr>
          <p:nvPr/>
        </p:nvSpPr>
        <p:spPr bwMode="auto">
          <a:xfrm>
            <a:off x="5105400" y="2743200"/>
            <a:ext cx="1295400" cy="762000"/>
          </a:xfrm>
          <a:prstGeom prst="rect">
            <a:avLst/>
          </a:prstGeom>
          <a:solidFill>
            <a:srgbClr val="7795EB"/>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7795EB"/>
            </a:extrusionClr>
          </a:sp3d>
        </p:spPr>
        <p:txBody>
          <a:bodyPr wrap="none" anchor="ctr">
            <a:flatTx/>
          </a:bodyPr>
          <a:lstStyle/>
          <a:p>
            <a:r>
              <a:rPr lang="en-US" sz="1600"/>
              <a:t>Time-Critical</a:t>
            </a:r>
          </a:p>
          <a:p>
            <a:r>
              <a:rPr lang="en-US" sz="1600"/>
              <a:t>Interface VI</a:t>
            </a:r>
          </a:p>
        </p:txBody>
      </p:sp>
      <p:sp>
        <p:nvSpPr>
          <p:cNvPr id="19472" name="Rectangle 37"/>
          <p:cNvSpPr>
            <a:spLocks noChangeArrowheads="1"/>
          </p:cNvSpPr>
          <p:nvPr/>
        </p:nvSpPr>
        <p:spPr bwMode="auto">
          <a:xfrm>
            <a:off x="2846388" y="2743200"/>
            <a:ext cx="1295400" cy="762000"/>
          </a:xfrm>
          <a:prstGeom prst="rect">
            <a:avLst/>
          </a:prstGeom>
          <a:solidFill>
            <a:srgbClr val="7795EB"/>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7795EB"/>
            </a:extrusionClr>
          </a:sp3d>
        </p:spPr>
        <p:txBody>
          <a:bodyPr wrap="none" anchor="ctr">
            <a:flatTx/>
          </a:bodyPr>
          <a:lstStyle/>
          <a:p>
            <a:r>
              <a:rPr lang="en-US" sz="1600"/>
              <a:t>Normal Priority</a:t>
            </a:r>
          </a:p>
          <a:p>
            <a:r>
              <a:rPr lang="en-US" sz="1600"/>
              <a:t>VI</a:t>
            </a:r>
          </a:p>
        </p:txBody>
      </p:sp>
      <p:sp>
        <p:nvSpPr>
          <p:cNvPr id="19473" name="Rectangle 38"/>
          <p:cNvSpPr>
            <a:spLocks noChangeArrowheads="1"/>
          </p:cNvSpPr>
          <p:nvPr/>
        </p:nvSpPr>
        <p:spPr bwMode="auto">
          <a:xfrm>
            <a:off x="609600" y="2743200"/>
            <a:ext cx="1295400" cy="762000"/>
          </a:xfrm>
          <a:prstGeom prst="rect">
            <a:avLst/>
          </a:prstGeom>
          <a:solidFill>
            <a:srgbClr val="7795EB"/>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7795EB"/>
            </a:extrusionClr>
          </a:sp3d>
        </p:spPr>
        <p:txBody>
          <a:bodyPr wrap="none" anchor="ctr">
            <a:flatTx/>
          </a:bodyPr>
          <a:lstStyle/>
          <a:p>
            <a:r>
              <a:rPr lang="en-US" sz="2000"/>
              <a:t>Windows</a:t>
            </a:r>
          </a:p>
          <a:p>
            <a:r>
              <a:rPr lang="en-US" sz="2000"/>
              <a:t>Host VI</a:t>
            </a:r>
          </a:p>
        </p:txBody>
      </p:sp>
      <p:sp>
        <p:nvSpPr>
          <p:cNvPr id="19474" name="AutoShape 39"/>
          <p:cNvSpPr>
            <a:spLocks noChangeArrowheads="1"/>
          </p:cNvSpPr>
          <p:nvPr/>
        </p:nvSpPr>
        <p:spPr bwMode="auto">
          <a:xfrm>
            <a:off x="1752600" y="2590800"/>
            <a:ext cx="1143000" cy="914400"/>
          </a:xfrm>
          <a:prstGeom prst="leftRightArrow">
            <a:avLst>
              <a:gd name="adj1" fmla="val 50000"/>
              <a:gd name="adj2" fmla="val 25000"/>
            </a:avLst>
          </a:prstGeom>
          <a:solidFill>
            <a:srgbClr val="C0C0C0"/>
          </a:solidFill>
          <a:ln w="15875" algn="ctr">
            <a:solidFill>
              <a:schemeClr val="tx1"/>
            </a:solidFill>
            <a:miter lim="800000"/>
            <a:headEnd/>
            <a:tailEnd/>
          </a:ln>
        </p:spPr>
        <p:txBody>
          <a:bodyPr wrap="none" anchor="ctr"/>
          <a:lstStyle/>
          <a:p>
            <a:r>
              <a:rPr lang="en-US" sz="1200">
                <a:solidFill>
                  <a:schemeClr val="tx1"/>
                </a:solidFill>
              </a:rPr>
              <a:t>Network</a:t>
            </a:r>
          </a:p>
          <a:p>
            <a:r>
              <a:rPr lang="en-US" sz="1200">
                <a:solidFill>
                  <a:schemeClr val="tx1"/>
                </a:solidFill>
              </a:rPr>
              <a:t>Communication</a:t>
            </a:r>
          </a:p>
        </p:txBody>
      </p:sp>
      <p:sp>
        <p:nvSpPr>
          <p:cNvPr id="19475" name="AutoShape 40"/>
          <p:cNvSpPr>
            <a:spLocks noChangeArrowheads="1"/>
          </p:cNvSpPr>
          <p:nvPr/>
        </p:nvSpPr>
        <p:spPr bwMode="auto">
          <a:xfrm>
            <a:off x="4114800" y="2667000"/>
            <a:ext cx="1143000" cy="914400"/>
          </a:xfrm>
          <a:prstGeom prst="leftRightArrow">
            <a:avLst>
              <a:gd name="adj1" fmla="val 50000"/>
              <a:gd name="adj2" fmla="val 25000"/>
            </a:avLst>
          </a:prstGeom>
          <a:solidFill>
            <a:srgbClr val="C0C0C0"/>
          </a:solidFill>
          <a:ln w="15875" algn="ctr">
            <a:solidFill>
              <a:schemeClr val="tx1"/>
            </a:solidFill>
            <a:miter lim="800000"/>
            <a:headEnd/>
            <a:tailEnd/>
          </a:ln>
        </p:spPr>
        <p:txBody>
          <a:bodyPr wrap="none" anchor="ctr"/>
          <a:lstStyle/>
          <a:p>
            <a:r>
              <a:rPr lang="en-US" sz="1200">
                <a:solidFill>
                  <a:schemeClr val="tx1"/>
                </a:solidFill>
              </a:rPr>
              <a:t>Inter-Thread</a:t>
            </a:r>
          </a:p>
          <a:p>
            <a:r>
              <a:rPr lang="en-US" sz="1200">
                <a:solidFill>
                  <a:schemeClr val="tx1"/>
                </a:solidFill>
              </a:rPr>
              <a:t>Communication</a:t>
            </a:r>
          </a:p>
        </p:txBody>
      </p:sp>
      <p:sp>
        <p:nvSpPr>
          <p:cNvPr id="19476" name="AutoShape 41"/>
          <p:cNvSpPr>
            <a:spLocks noChangeArrowheads="1"/>
          </p:cNvSpPr>
          <p:nvPr/>
        </p:nvSpPr>
        <p:spPr bwMode="auto">
          <a:xfrm>
            <a:off x="6324600" y="2667000"/>
            <a:ext cx="914400" cy="914400"/>
          </a:xfrm>
          <a:prstGeom prst="leftRightArrow">
            <a:avLst>
              <a:gd name="adj1" fmla="val 50000"/>
              <a:gd name="adj2" fmla="val 20000"/>
            </a:avLst>
          </a:prstGeom>
          <a:solidFill>
            <a:srgbClr val="C0C0C0"/>
          </a:solidFill>
          <a:ln w="15875" algn="ctr">
            <a:solidFill>
              <a:schemeClr val="tx1"/>
            </a:solidFill>
            <a:miter lim="800000"/>
            <a:headEnd/>
            <a:tailEnd/>
          </a:ln>
        </p:spPr>
        <p:txBody>
          <a:bodyPr wrap="none" anchor="ctr"/>
          <a:lstStyle/>
          <a:p>
            <a:r>
              <a:rPr lang="en-US" sz="1200">
                <a:solidFill>
                  <a:schemeClr val="tx1"/>
                </a:solidFill>
              </a:rPr>
              <a:t>FPGA</a:t>
            </a:r>
          </a:p>
          <a:p>
            <a:r>
              <a:rPr lang="en-US" sz="1200">
                <a:solidFill>
                  <a:schemeClr val="tx1"/>
                </a:solidFill>
              </a:rPr>
              <a:t>Interface</a:t>
            </a:r>
          </a:p>
        </p:txBody>
      </p:sp>
      <p:grpSp>
        <p:nvGrpSpPr>
          <p:cNvPr id="19477" name="Group 42"/>
          <p:cNvGrpSpPr>
            <a:grpSpLocks/>
          </p:cNvGrpSpPr>
          <p:nvPr/>
        </p:nvGrpSpPr>
        <p:grpSpPr bwMode="auto">
          <a:xfrm>
            <a:off x="3227388" y="3505200"/>
            <a:ext cx="312737" cy="533400"/>
            <a:chOff x="765" y="3002"/>
            <a:chExt cx="197" cy="255"/>
          </a:xfrm>
        </p:grpSpPr>
        <p:sp>
          <p:nvSpPr>
            <p:cNvPr id="19484" name="Freeform 43"/>
            <p:cNvSpPr>
              <a:spLocks/>
            </p:cNvSpPr>
            <p:nvPr/>
          </p:nvSpPr>
          <p:spPr bwMode="auto">
            <a:xfrm>
              <a:off x="765" y="3002"/>
              <a:ext cx="197" cy="255"/>
            </a:xfrm>
            <a:custGeom>
              <a:avLst/>
              <a:gdLst>
                <a:gd name="T0" fmla="*/ 98 w 197"/>
                <a:gd name="T1" fmla="*/ 0 h 255"/>
                <a:gd name="T2" fmla="*/ 197 w 197"/>
                <a:gd name="T3" fmla="*/ 51 h 255"/>
                <a:gd name="T4" fmla="*/ 148 w 197"/>
                <a:gd name="T5" fmla="*/ 51 h 255"/>
                <a:gd name="T6" fmla="*/ 148 w 197"/>
                <a:gd name="T7" fmla="*/ 204 h 255"/>
                <a:gd name="T8" fmla="*/ 197 w 197"/>
                <a:gd name="T9" fmla="*/ 204 h 255"/>
                <a:gd name="T10" fmla="*/ 98 w 197"/>
                <a:gd name="T11" fmla="*/ 255 h 255"/>
                <a:gd name="T12" fmla="*/ 0 w 197"/>
                <a:gd name="T13" fmla="*/ 204 h 255"/>
                <a:gd name="T14" fmla="*/ 49 w 197"/>
                <a:gd name="T15" fmla="*/ 204 h 255"/>
                <a:gd name="T16" fmla="*/ 49 w 197"/>
                <a:gd name="T17" fmla="*/ 51 h 255"/>
                <a:gd name="T18" fmla="*/ 0 w 197"/>
                <a:gd name="T19" fmla="*/ 51 h 255"/>
                <a:gd name="T20" fmla="*/ 98 w 197"/>
                <a:gd name="T21" fmla="*/ 0 h 2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7"/>
                <a:gd name="T34" fmla="*/ 0 h 255"/>
                <a:gd name="T35" fmla="*/ 197 w 197"/>
                <a:gd name="T36" fmla="*/ 255 h 25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7" h="255">
                  <a:moveTo>
                    <a:pt x="98" y="0"/>
                  </a:moveTo>
                  <a:lnTo>
                    <a:pt x="197" y="51"/>
                  </a:lnTo>
                  <a:lnTo>
                    <a:pt x="148" y="51"/>
                  </a:lnTo>
                  <a:lnTo>
                    <a:pt x="148" y="204"/>
                  </a:lnTo>
                  <a:lnTo>
                    <a:pt x="197" y="204"/>
                  </a:lnTo>
                  <a:lnTo>
                    <a:pt x="98" y="255"/>
                  </a:lnTo>
                  <a:lnTo>
                    <a:pt x="0" y="204"/>
                  </a:lnTo>
                  <a:lnTo>
                    <a:pt x="49" y="204"/>
                  </a:lnTo>
                  <a:lnTo>
                    <a:pt x="49" y="51"/>
                  </a:lnTo>
                  <a:lnTo>
                    <a:pt x="0" y="51"/>
                  </a:lnTo>
                  <a:lnTo>
                    <a:pt x="98" y="0"/>
                  </a:lnTo>
                  <a:close/>
                </a:path>
              </a:pathLst>
            </a:custGeom>
            <a:solidFill>
              <a:srgbClr val="FFFFFF"/>
            </a:solidFill>
            <a:ln w="9525">
              <a:noFill/>
              <a:round/>
              <a:headEnd/>
              <a:tailEnd/>
            </a:ln>
          </p:spPr>
          <p:txBody>
            <a:bodyPr/>
            <a:lstStyle/>
            <a:p>
              <a:endParaRPr lang="en-US"/>
            </a:p>
          </p:txBody>
        </p:sp>
        <p:sp>
          <p:nvSpPr>
            <p:cNvPr id="19485" name="Freeform 44"/>
            <p:cNvSpPr>
              <a:spLocks/>
            </p:cNvSpPr>
            <p:nvPr/>
          </p:nvSpPr>
          <p:spPr bwMode="auto">
            <a:xfrm>
              <a:off x="765" y="3002"/>
              <a:ext cx="197" cy="255"/>
            </a:xfrm>
            <a:custGeom>
              <a:avLst/>
              <a:gdLst>
                <a:gd name="T0" fmla="*/ 98 w 197"/>
                <a:gd name="T1" fmla="*/ 0 h 255"/>
                <a:gd name="T2" fmla="*/ 197 w 197"/>
                <a:gd name="T3" fmla="*/ 51 h 255"/>
                <a:gd name="T4" fmla="*/ 148 w 197"/>
                <a:gd name="T5" fmla="*/ 51 h 255"/>
                <a:gd name="T6" fmla="*/ 148 w 197"/>
                <a:gd name="T7" fmla="*/ 204 h 255"/>
                <a:gd name="T8" fmla="*/ 197 w 197"/>
                <a:gd name="T9" fmla="*/ 204 h 255"/>
                <a:gd name="T10" fmla="*/ 98 w 197"/>
                <a:gd name="T11" fmla="*/ 255 h 255"/>
                <a:gd name="T12" fmla="*/ 0 w 197"/>
                <a:gd name="T13" fmla="*/ 204 h 255"/>
                <a:gd name="T14" fmla="*/ 49 w 197"/>
                <a:gd name="T15" fmla="*/ 204 h 255"/>
                <a:gd name="T16" fmla="*/ 49 w 197"/>
                <a:gd name="T17" fmla="*/ 51 h 255"/>
                <a:gd name="T18" fmla="*/ 0 w 197"/>
                <a:gd name="T19" fmla="*/ 51 h 255"/>
                <a:gd name="T20" fmla="*/ 98 w 197"/>
                <a:gd name="T21" fmla="*/ 0 h 2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7"/>
                <a:gd name="T34" fmla="*/ 0 h 255"/>
                <a:gd name="T35" fmla="*/ 197 w 197"/>
                <a:gd name="T36" fmla="*/ 255 h 25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7" h="255">
                  <a:moveTo>
                    <a:pt x="98" y="0"/>
                  </a:moveTo>
                  <a:lnTo>
                    <a:pt x="197" y="51"/>
                  </a:lnTo>
                  <a:lnTo>
                    <a:pt x="148" y="51"/>
                  </a:lnTo>
                  <a:lnTo>
                    <a:pt x="148" y="204"/>
                  </a:lnTo>
                  <a:lnTo>
                    <a:pt x="197" y="204"/>
                  </a:lnTo>
                  <a:lnTo>
                    <a:pt x="98" y="255"/>
                  </a:lnTo>
                  <a:lnTo>
                    <a:pt x="0" y="204"/>
                  </a:lnTo>
                  <a:lnTo>
                    <a:pt x="49" y="204"/>
                  </a:lnTo>
                  <a:lnTo>
                    <a:pt x="49" y="51"/>
                  </a:lnTo>
                  <a:lnTo>
                    <a:pt x="0" y="51"/>
                  </a:lnTo>
                  <a:lnTo>
                    <a:pt x="98" y="0"/>
                  </a:lnTo>
                  <a:close/>
                </a:path>
              </a:pathLst>
            </a:custGeom>
            <a:noFill/>
            <a:ln w="19050" cap="rnd">
              <a:solidFill>
                <a:srgbClr val="000000"/>
              </a:solidFill>
              <a:miter lim="800000"/>
              <a:headEnd/>
              <a:tailEnd/>
            </a:ln>
          </p:spPr>
          <p:txBody>
            <a:bodyPr/>
            <a:lstStyle/>
            <a:p>
              <a:endParaRPr lang="en-US"/>
            </a:p>
          </p:txBody>
        </p:sp>
      </p:grpSp>
      <p:pic>
        <p:nvPicPr>
          <p:cNvPr id="19478" name="Picture 45" descr="FPGA Logo"/>
          <p:cNvPicPr>
            <a:picLocks noChangeAspect="1" noChangeArrowheads="1"/>
          </p:cNvPicPr>
          <p:nvPr/>
        </p:nvPicPr>
        <p:blipFill>
          <a:blip r:embed="rId3"/>
          <a:srcRect/>
          <a:stretch>
            <a:fillRect/>
          </a:stretch>
        </p:blipFill>
        <p:spPr bwMode="auto">
          <a:xfrm>
            <a:off x="7329488" y="4419600"/>
            <a:ext cx="1052512" cy="1066800"/>
          </a:xfrm>
          <a:prstGeom prst="rect">
            <a:avLst/>
          </a:prstGeom>
          <a:noFill/>
          <a:ln w="9525">
            <a:noFill/>
            <a:miter lim="800000"/>
            <a:headEnd/>
            <a:tailEnd/>
          </a:ln>
        </p:spPr>
      </p:pic>
      <p:pic>
        <p:nvPicPr>
          <p:cNvPr id="19479" name="Picture 46" descr="realtime_icon"/>
          <p:cNvPicPr>
            <a:picLocks noChangeAspect="1" noChangeArrowheads="1"/>
          </p:cNvPicPr>
          <p:nvPr/>
        </p:nvPicPr>
        <p:blipFill>
          <a:blip r:embed="rId4"/>
          <a:srcRect l="15451" t="9969" r="17596" b="15265"/>
          <a:stretch>
            <a:fillRect/>
          </a:stretch>
        </p:blipFill>
        <p:spPr bwMode="auto">
          <a:xfrm>
            <a:off x="4419600" y="4343400"/>
            <a:ext cx="990600" cy="1143000"/>
          </a:xfrm>
          <a:prstGeom prst="rect">
            <a:avLst/>
          </a:prstGeom>
          <a:noFill/>
          <a:ln w="9525">
            <a:noFill/>
            <a:miter lim="800000"/>
            <a:headEnd/>
            <a:tailEnd/>
          </a:ln>
        </p:spPr>
      </p:pic>
      <p:pic>
        <p:nvPicPr>
          <p:cNvPr id="19480" name="Picture 47" descr="LabVIEW Bug"/>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762000" y="4495800"/>
            <a:ext cx="990600" cy="915988"/>
          </a:xfrm>
          <a:prstGeom prst="rect">
            <a:avLst/>
          </a:prstGeom>
          <a:noFill/>
          <a:ln w="9525">
            <a:noFill/>
            <a:miter lim="800000"/>
            <a:headEnd/>
            <a:tailEnd/>
          </a:ln>
        </p:spPr>
      </p:pic>
      <p:sp>
        <p:nvSpPr>
          <p:cNvPr id="19481" name="Rectangle 48"/>
          <p:cNvSpPr>
            <a:spLocks noChangeArrowheads="1"/>
          </p:cNvSpPr>
          <p:nvPr/>
        </p:nvSpPr>
        <p:spPr bwMode="auto">
          <a:xfrm>
            <a:off x="762000" y="5454650"/>
            <a:ext cx="998538" cy="488950"/>
          </a:xfrm>
          <a:prstGeom prst="rect">
            <a:avLst/>
          </a:prstGeom>
          <a:noFill/>
          <a:ln w="9525">
            <a:noFill/>
            <a:miter lim="800000"/>
            <a:headEnd/>
            <a:tailEnd/>
          </a:ln>
        </p:spPr>
        <p:txBody>
          <a:bodyPr wrap="none" lIns="0" tIns="0" rIns="0" bIns="0">
            <a:spAutoFit/>
          </a:bodyPr>
          <a:lstStyle/>
          <a:p>
            <a:r>
              <a:rPr lang="en-US" sz="1600">
                <a:solidFill>
                  <a:srgbClr val="000000"/>
                </a:solidFill>
              </a:rPr>
              <a:t>LabVIEW</a:t>
            </a:r>
          </a:p>
          <a:p>
            <a:r>
              <a:rPr lang="en-US" sz="1600">
                <a:solidFill>
                  <a:srgbClr val="000000"/>
                </a:solidFill>
              </a:rPr>
              <a:t>for Windows</a:t>
            </a:r>
            <a:endParaRPr lang="en-US" sz="1800">
              <a:solidFill>
                <a:schemeClr val="tx1"/>
              </a:solidFill>
            </a:endParaRPr>
          </a:p>
        </p:txBody>
      </p:sp>
      <p:sp>
        <p:nvSpPr>
          <p:cNvPr id="19482" name="Rectangle 49"/>
          <p:cNvSpPr>
            <a:spLocks noChangeArrowheads="1"/>
          </p:cNvSpPr>
          <p:nvPr/>
        </p:nvSpPr>
        <p:spPr bwMode="auto">
          <a:xfrm>
            <a:off x="7275513" y="5546725"/>
            <a:ext cx="1230312" cy="244475"/>
          </a:xfrm>
          <a:prstGeom prst="rect">
            <a:avLst/>
          </a:prstGeom>
          <a:noFill/>
          <a:ln w="9525">
            <a:noFill/>
            <a:miter lim="800000"/>
            <a:headEnd/>
            <a:tailEnd/>
          </a:ln>
        </p:spPr>
        <p:txBody>
          <a:bodyPr wrap="none" lIns="0" tIns="0" rIns="0" bIns="0">
            <a:spAutoFit/>
          </a:bodyPr>
          <a:lstStyle/>
          <a:p>
            <a:r>
              <a:rPr lang="en-US" sz="1600">
                <a:solidFill>
                  <a:srgbClr val="000000"/>
                </a:solidFill>
              </a:rPr>
              <a:t>LabVIEW FPGA</a:t>
            </a:r>
            <a:endParaRPr lang="en-US" sz="1800">
              <a:solidFill>
                <a:schemeClr val="tx1"/>
              </a:solidFill>
            </a:endParaRPr>
          </a:p>
        </p:txBody>
      </p:sp>
      <p:sp>
        <p:nvSpPr>
          <p:cNvPr id="19483" name="Rectangle 50"/>
          <p:cNvSpPr>
            <a:spLocks noChangeArrowheads="1"/>
          </p:cNvSpPr>
          <p:nvPr/>
        </p:nvSpPr>
        <p:spPr bwMode="auto">
          <a:xfrm>
            <a:off x="4191000" y="5622925"/>
            <a:ext cx="1560513" cy="244475"/>
          </a:xfrm>
          <a:prstGeom prst="rect">
            <a:avLst/>
          </a:prstGeom>
          <a:noFill/>
          <a:ln w="9525">
            <a:noFill/>
            <a:miter lim="800000"/>
            <a:headEnd/>
            <a:tailEnd/>
          </a:ln>
        </p:spPr>
        <p:txBody>
          <a:bodyPr wrap="none" lIns="0" tIns="0" rIns="0" bIns="0">
            <a:spAutoFit/>
          </a:bodyPr>
          <a:lstStyle/>
          <a:p>
            <a:r>
              <a:rPr lang="en-US" sz="1600">
                <a:solidFill>
                  <a:srgbClr val="000000"/>
                </a:solidFill>
              </a:rPr>
              <a:t>LabVIEW Real-Time</a:t>
            </a:r>
            <a:endParaRPr lang="en-US" sz="1800">
              <a:solidFill>
                <a:schemeClr val="tx1"/>
              </a:solidFill>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 Creating a LabVIEW FPGA Project</a:t>
            </a:r>
            <a:endParaRPr lang="en-US" dirty="0"/>
          </a:p>
        </p:txBody>
      </p:sp>
      <p:sp>
        <p:nvSpPr>
          <p:cNvPr id="5" name="Content Placeholder 4"/>
          <p:cNvSpPr>
            <a:spLocks noGrp="1"/>
          </p:cNvSpPr>
          <p:nvPr>
            <p:ph idx="1"/>
          </p:nvPr>
        </p:nvSpPr>
        <p:spPr/>
        <p:txBody>
          <a:bodyPr/>
          <a:lstStyle/>
          <a:p>
            <a:r>
              <a:rPr lang="en-US" dirty="0" smtClean="0"/>
              <a:t>Complete the following steps to create a LabVIEW FPGA Project:</a:t>
            </a:r>
          </a:p>
          <a:p>
            <a:pPr marL="457200" lvl="1" indent="-457200">
              <a:buFont typeface="+mj-lt"/>
              <a:buAutoNum type="arabicPeriod"/>
            </a:pPr>
            <a:r>
              <a:rPr lang="en-US" sz="2400" dirty="0" smtClean="0"/>
              <a:t>Configure hardware in the project</a:t>
            </a:r>
          </a:p>
          <a:p>
            <a:pPr marL="457200" lvl="1" indent="-457200">
              <a:buFont typeface="+mj-lt"/>
              <a:buAutoNum type="arabicPeriod"/>
            </a:pPr>
            <a:r>
              <a:rPr lang="en-US" sz="2400" dirty="0" smtClean="0"/>
              <a:t>Select a category for your application</a:t>
            </a:r>
          </a:p>
          <a:p>
            <a:pPr marL="457200" lvl="1" indent="-457200">
              <a:buFont typeface="+mj-lt"/>
              <a:buAutoNum type="arabicPeriod"/>
            </a:pPr>
            <a:r>
              <a:rPr lang="en-US" sz="2400" dirty="0" smtClean="0"/>
              <a:t>Discover existing system or create new system</a:t>
            </a:r>
          </a:p>
          <a:p>
            <a:pPr marL="457200" lvl="1" indent="-457200">
              <a:buFont typeface="+mj-lt"/>
              <a:buAutoNum type="arabicPeriod"/>
            </a:pPr>
            <a:r>
              <a:rPr lang="en-US" sz="2400" dirty="0" smtClean="0"/>
              <a:t>LabVIEW FPGA Project Wizard creates a new LabVIEW FPGA project</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Evaluate System Requirements</a:t>
            </a:r>
            <a:endParaRPr lang="en-US" dirty="0"/>
          </a:p>
        </p:txBody>
      </p:sp>
      <p:sp>
        <p:nvSpPr>
          <p:cNvPr id="5" name="Content Placeholder 4"/>
          <p:cNvSpPr>
            <a:spLocks noGrp="1"/>
          </p:cNvSpPr>
          <p:nvPr>
            <p:ph sz="half" idx="1"/>
          </p:nvPr>
        </p:nvSpPr>
        <p:spPr>
          <a:xfrm>
            <a:off x="457200" y="1600200"/>
            <a:ext cx="6934200" cy="4525963"/>
          </a:xfrm>
        </p:spPr>
        <p:txBody>
          <a:bodyPr/>
          <a:lstStyle/>
          <a:p>
            <a:r>
              <a:rPr lang="en-US" dirty="0" smtClean="0"/>
              <a:t>System Requirements for this course:</a:t>
            </a:r>
          </a:p>
          <a:p>
            <a:pPr lvl="1"/>
            <a:r>
              <a:rPr lang="en-US" dirty="0" smtClean="0"/>
              <a:t>Acquire voltages at 100kS/s</a:t>
            </a:r>
          </a:p>
          <a:p>
            <a:pPr lvl="1"/>
            <a:r>
              <a:rPr lang="en-US" dirty="0" smtClean="0"/>
              <a:t>Output voltages up to 1MS/s</a:t>
            </a:r>
          </a:p>
          <a:p>
            <a:pPr lvl="1"/>
            <a:r>
              <a:rPr lang="en-US" dirty="0" smtClean="0"/>
              <a:t>Connect directly to PC</a:t>
            </a:r>
          </a:p>
          <a:p>
            <a:pPr lvl="1"/>
            <a:r>
              <a:rPr lang="en-US" dirty="0" smtClean="0"/>
              <a:t>Create custom triggers</a:t>
            </a:r>
          </a:p>
          <a:p>
            <a:pPr lvl="1"/>
            <a:endParaRPr lang="en-US" dirty="0" smtClean="0"/>
          </a:p>
          <a:p>
            <a:endParaRPr lang="en-US" dirty="0" smtClean="0"/>
          </a:p>
          <a:p>
            <a:endParaRPr lang="en-US" dirty="0" smtClean="0"/>
          </a:p>
          <a:p>
            <a:r>
              <a:rPr lang="en-US" dirty="0" smtClean="0"/>
              <a:t>NI PCI-7831R best match for hardware needs</a:t>
            </a:r>
          </a:p>
          <a:p>
            <a:endParaRPr lang="en-US" dirty="0"/>
          </a:p>
        </p:txBody>
      </p:sp>
      <p:pic>
        <p:nvPicPr>
          <p:cNvPr id="1026" name="Picture 2"/>
          <p:cNvPicPr>
            <a:picLocks noGrp="1" noChangeAspect="1" noChangeArrowheads="1"/>
          </p:cNvPicPr>
          <p:nvPr>
            <p:ph sz="half" idx="2"/>
          </p:nvPr>
        </p:nvPicPr>
        <p:blipFill>
          <a:blip r:embed="rId3"/>
          <a:srcRect/>
          <a:stretch>
            <a:fillRect/>
          </a:stretch>
        </p:blipFill>
        <p:spPr bwMode="auto">
          <a:xfrm>
            <a:off x="4800600" y="2362200"/>
            <a:ext cx="3810000" cy="27717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Configure Hardware in the Project</a:t>
            </a:r>
            <a:endParaRPr lang="en-US" dirty="0"/>
          </a:p>
        </p:txBody>
      </p:sp>
      <p:sp>
        <p:nvSpPr>
          <p:cNvPr id="3" name="Content Placeholder 2"/>
          <p:cNvSpPr>
            <a:spLocks noGrp="1"/>
          </p:cNvSpPr>
          <p:nvPr>
            <p:ph sz="half" idx="1"/>
          </p:nvPr>
        </p:nvSpPr>
        <p:spPr>
          <a:xfrm>
            <a:off x="457200" y="1600200"/>
            <a:ext cx="4343400" cy="4525963"/>
          </a:xfrm>
        </p:spPr>
        <p:txBody>
          <a:bodyPr/>
          <a:lstStyle/>
          <a:p>
            <a:r>
              <a:rPr lang="en-US" dirty="0" smtClean="0"/>
              <a:t>Create a LabVIEW Project </a:t>
            </a:r>
            <a:br>
              <a:rPr lang="en-US" dirty="0" smtClean="0"/>
            </a:br>
            <a:r>
              <a:rPr lang="en-US" dirty="0" smtClean="0"/>
              <a:t>to begin creation of application(s)</a:t>
            </a:r>
          </a:p>
          <a:p>
            <a:pPr lvl="1"/>
            <a:r>
              <a:rPr lang="en-US" dirty="0" smtClean="0"/>
              <a:t>Open LabVIEW</a:t>
            </a:r>
          </a:p>
          <a:p>
            <a:pPr lvl="1"/>
            <a:r>
              <a:rPr lang="en-US" dirty="0" smtClean="0"/>
              <a:t>Select </a:t>
            </a:r>
            <a:r>
              <a:rPr lang="en-US" b="1" dirty="0" err="1" smtClean="0"/>
              <a:t>Targets</a:t>
            </a:r>
            <a:r>
              <a:rPr lang="en-US" b="1" dirty="0" err="1" smtClean="0">
                <a:latin typeface="Times New Roman"/>
                <a:cs typeface="Times New Roman"/>
              </a:rPr>
              <a:t>»</a:t>
            </a:r>
            <a:r>
              <a:rPr lang="en-US" b="1" dirty="0" err="1" smtClean="0"/>
              <a:t>FPGA</a:t>
            </a:r>
            <a:r>
              <a:rPr lang="en-US" b="1" dirty="0" smtClean="0"/>
              <a:t> Project</a:t>
            </a:r>
          </a:p>
          <a:p>
            <a:pPr lvl="1"/>
            <a:r>
              <a:rPr lang="en-US" dirty="0" smtClean="0"/>
              <a:t>Click </a:t>
            </a:r>
            <a:r>
              <a:rPr lang="en-US" b="1" dirty="0" smtClean="0"/>
              <a:t>Go</a:t>
            </a:r>
          </a:p>
          <a:p>
            <a:endParaRPr lang="en-US" dirty="0" smtClean="0"/>
          </a:p>
          <a:p>
            <a:endParaRPr lang="en-US" dirty="0"/>
          </a:p>
        </p:txBody>
      </p:sp>
      <p:pic>
        <p:nvPicPr>
          <p:cNvPr id="2050" name="Picture 2"/>
          <p:cNvPicPr>
            <a:picLocks noGrp="1" noChangeAspect="1" noChangeArrowheads="1"/>
          </p:cNvPicPr>
          <p:nvPr>
            <p:ph sz="half" idx="2"/>
          </p:nvPr>
        </p:nvPicPr>
        <p:blipFill>
          <a:blip r:embed="rId3"/>
          <a:srcRect/>
          <a:stretch>
            <a:fillRect/>
          </a:stretch>
        </p:blipFill>
        <p:spPr bwMode="auto">
          <a:xfrm>
            <a:off x="4267200" y="2132076"/>
            <a:ext cx="4572000" cy="393192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 a Category for Your Application</a:t>
            </a:r>
            <a:endParaRPr lang="en-US" dirty="0"/>
          </a:p>
        </p:txBody>
      </p:sp>
      <p:sp>
        <p:nvSpPr>
          <p:cNvPr id="3" name="Content Placeholder 2"/>
          <p:cNvSpPr>
            <a:spLocks noGrp="1"/>
          </p:cNvSpPr>
          <p:nvPr>
            <p:ph sz="half" idx="1"/>
          </p:nvPr>
        </p:nvSpPr>
        <p:spPr/>
        <p:txBody>
          <a:bodyPr/>
          <a:lstStyle/>
          <a:p>
            <a:pPr lvl="1"/>
            <a:r>
              <a:rPr lang="en-US" dirty="0" smtClean="0"/>
              <a:t>Select the most appropriate category for your application</a:t>
            </a:r>
          </a:p>
          <a:p>
            <a:pPr lvl="1"/>
            <a:r>
              <a:rPr lang="en-US" dirty="0" smtClean="0"/>
              <a:t>For NI PCI-7831R select </a:t>
            </a:r>
            <a:br>
              <a:rPr lang="en-US" dirty="0" smtClean="0"/>
            </a:br>
            <a:r>
              <a:rPr lang="en-US" b="1" dirty="0" smtClean="0"/>
              <a:t>R Series Intelligent DAQ on My Computer</a:t>
            </a:r>
          </a:p>
          <a:p>
            <a:pPr lvl="1"/>
            <a:r>
              <a:rPr lang="en-US" dirty="0" smtClean="0"/>
              <a:t>Click </a:t>
            </a:r>
            <a:r>
              <a:rPr lang="en-US" b="1" dirty="0" smtClean="0"/>
              <a:t>Next</a:t>
            </a:r>
            <a:endParaRPr lang="en-US" b="1" dirty="0"/>
          </a:p>
        </p:txBody>
      </p:sp>
      <p:pic>
        <p:nvPicPr>
          <p:cNvPr id="8" name="Picture 4" descr="\\nirvana\CustEd\Exchange\Inside CustEd\Matt Otis\LabVIEW FPGA\Screenshots\FPGA Project Wizard\r-series_on_my_computer.bmp"/>
          <p:cNvPicPr>
            <a:picLocks noGrp="1" noChangeAspect="1" noChangeArrowheads="1"/>
          </p:cNvPicPr>
          <p:nvPr>
            <p:ph sz="half" idx="2"/>
          </p:nvPr>
        </p:nvPicPr>
        <p:blipFill>
          <a:blip r:embed="rId3"/>
          <a:srcRect/>
          <a:stretch>
            <a:fillRect/>
          </a:stretch>
        </p:blipFill>
        <p:spPr bwMode="auto">
          <a:xfrm>
            <a:off x="4648200" y="2379682"/>
            <a:ext cx="4038600" cy="2966998"/>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Hardware Configuration</a:t>
            </a:r>
            <a:endParaRPr lang="en-US" dirty="0"/>
          </a:p>
        </p:txBody>
      </p:sp>
      <p:sp>
        <p:nvSpPr>
          <p:cNvPr id="4" name="Text Placeholder 3"/>
          <p:cNvSpPr>
            <a:spLocks noGrp="1"/>
          </p:cNvSpPr>
          <p:nvPr>
            <p:ph type="body" idx="1"/>
          </p:nvPr>
        </p:nvSpPr>
        <p:spPr/>
        <p:txBody>
          <a:bodyPr>
            <a:normAutofit/>
          </a:bodyPr>
          <a:lstStyle/>
          <a:p>
            <a:r>
              <a:rPr lang="en-US" dirty="0" smtClean="0"/>
              <a:t>Configure </a:t>
            </a:r>
            <a:r>
              <a:rPr lang="en-US" dirty="0" err="1" smtClean="0"/>
              <a:t>LabVIEW</a:t>
            </a:r>
            <a:r>
              <a:rPr lang="en-US" dirty="0" smtClean="0"/>
              <a:t> FPGA-compatible devices in MAX</a:t>
            </a:r>
          </a:p>
        </p:txBody>
      </p:sp>
      <p:sp>
        <p:nvSpPr>
          <p:cNvPr id="3" name="Content Placeholder 2"/>
          <p:cNvSpPr>
            <a:spLocks noGrp="1"/>
          </p:cNvSpPr>
          <p:nvPr>
            <p:ph sz="half" idx="2"/>
          </p:nvPr>
        </p:nvSpPr>
        <p:spPr/>
        <p:txBody>
          <a:bodyPr>
            <a:normAutofit/>
          </a:bodyPr>
          <a:lstStyle/>
          <a:p>
            <a:r>
              <a:rPr lang="en-US" dirty="0" smtClean="0"/>
              <a:t>Before installing any device:</a:t>
            </a:r>
          </a:p>
          <a:p>
            <a:pPr marL="514350" indent="-514350">
              <a:buFont typeface="+mj-lt"/>
              <a:buAutoNum type="arabicPeriod"/>
            </a:pPr>
            <a:r>
              <a:rPr lang="en-US" dirty="0" smtClean="0"/>
              <a:t>Install </a:t>
            </a:r>
            <a:r>
              <a:rPr lang="en-US" dirty="0" err="1" smtClean="0"/>
              <a:t>LabVIEW</a:t>
            </a:r>
            <a:endParaRPr lang="en-US" dirty="0" smtClean="0"/>
          </a:p>
          <a:p>
            <a:pPr marL="514350" indent="-514350">
              <a:buFont typeface="+mj-lt"/>
              <a:buAutoNum type="arabicPeriod"/>
            </a:pPr>
            <a:r>
              <a:rPr lang="en-US" dirty="0" smtClean="0"/>
              <a:t>Install </a:t>
            </a:r>
            <a:r>
              <a:rPr lang="en-US" dirty="0" err="1" smtClean="0"/>
              <a:t>LabVIEW</a:t>
            </a:r>
            <a:r>
              <a:rPr lang="en-US" dirty="0" smtClean="0"/>
              <a:t> FPGA</a:t>
            </a:r>
          </a:p>
          <a:p>
            <a:pPr marL="514350" indent="-514350">
              <a:buFont typeface="+mj-lt"/>
              <a:buAutoNum type="arabicPeriod"/>
            </a:pPr>
            <a:r>
              <a:rPr lang="en-US" dirty="0" smtClean="0"/>
              <a:t>Install the appropriate driver (for example, NI-RIO)</a:t>
            </a:r>
          </a:p>
          <a:p>
            <a:pPr marL="514350" indent="-514350"/>
            <a:endParaRPr lang="en-US" dirty="0" smtClean="0"/>
          </a:p>
          <a:p>
            <a:pPr marL="514350" indent="-514350"/>
            <a:endParaRPr lang="en-US" dirty="0" smtClean="0"/>
          </a:p>
        </p:txBody>
      </p:sp>
      <p:sp>
        <p:nvSpPr>
          <p:cNvPr id="5" name="Content Placeholder 4"/>
          <p:cNvSpPr>
            <a:spLocks noGrp="1"/>
          </p:cNvSpPr>
          <p:nvPr>
            <p:ph sz="quarter" idx="4"/>
          </p:nvPr>
        </p:nvSpPr>
        <p:spPr/>
        <p:txBody>
          <a:bodyPr/>
          <a:lstStyle/>
          <a:p>
            <a:r>
              <a:rPr lang="en-US" smtClean="0"/>
              <a:t>Two types of devices:</a:t>
            </a:r>
          </a:p>
          <a:p>
            <a:pPr marL="457200" indent="-457200">
              <a:buFont typeface="Arial" pitchFamily="34" charset="0"/>
              <a:buChar char="•"/>
            </a:pPr>
            <a:r>
              <a:rPr lang="en-US" smtClean="0"/>
              <a:t>Devices connected directly to the PC (through PCI, PXI, and so on)</a:t>
            </a:r>
          </a:p>
          <a:p>
            <a:pPr marL="457200" indent="-457200">
              <a:buFont typeface="Arial" pitchFamily="34" charset="0"/>
              <a:buChar char="•"/>
            </a:pPr>
            <a:r>
              <a:rPr lang="en-US" smtClean="0"/>
              <a:t>Remote devices connected through a network connection</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Discover Existing System or Create New System</a:t>
            </a:r>
            <a:endParaRPr lang="en-US" sz="3200" dirty="0"/>
          </a:p>
        </p:txBody>
      </p:sp>
      <p:pic>
        <p:nvPicPr>
          <p:cNvPr id="6" name="Picture 2" descr="\\nirvana\CustEd\Exchange\Inside CustEd\Matt Otis\LabVIEW FPGA\Screenshots\FPGA Project Wizard\discover_existing_system.bmp"/>
          <p:cNvPicPr>
            <a:picLocks noGrp="1" noChangeAspect="1" noChangeArrowheads="1"/>
          </p:cNvPicPr>
          <p:nvPr>
            <p:ph sz="half" idx="1"/>
          </p:nvPr>
        </p:nvPicPr>
        <p:blipFill>
          <a:blip r:embed="rId3"/>
          <a:srcRect/>
          <a:stretch>
            <a:fillRect/>
          </a:stretch>
        </p:blipFill>
        <p:spPr bwMode="auto">
          <a:xfrm>
            <a:off x="457200" y="2379682"/>
            <a:ext cx="4038600" cy="2966998"/>
          </a:xfrm>
          <a:prstGeom prst="rect">
            <a:avLst/>
          </a:prstGeom>
          <a:noFill/>
        </p:spPr>
      </p:pic>
      <p:pic>
        <p:nvPicPr>
          <p:cNvPr id="9" name="Picture 4" descr="\\nirvana\CustEd\Exchange\Inside CustEd\Matt Otis\LabVIEW FPGA\Screenshots\FPGA Project Wizard\select_fpga.bmp"/>
          <p:cNvPicPr>
            <a:picLocks noGrp="1" noChangeAspect="1" noChangeArrowheads="1"/>
          </p:cNvPicPr>
          <p:nvPr>
            <p:ph sz="half" idx="2"/>
          </p:nvPr>
        </p:nvPicPr>
        <p:blipFill>
          <a:blip r:embed="rId4"/>
          <a:srcRect/>
          <a:stretch>
            <a:fillRect/>
          </a:stretch>
        </p:blipFill>
        <p:spPr bwMode="auto">
          <a:xfrm>
            <a:off x="4648200" y="2379682"/>
            <a:ext cx="4038600" cy="2966998"/>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LabVIEW FPGA Project Wizard Creates New Project</a:t>
            </a:r>
            <a:endParaRPr lang="en-US" dirty="0"/>
          </a:p>
        </p:txBody>
      </p:sp>
      <p:pic>
        <p:nvPicPr>
          <p:cNvPr id="9" name="Picture 3" descr="\\nirvana\CustEd\Exchange\Inside CustEd\Matt Otis\LabVIEW FPGA\Screenshots\FPGA Project Wizard\generated_labview_project.bmp"/>
          <p:cNvPicPr>
            <a:picLocks noGrp="1" noChangeAspect="1" noChangeArrowheads="1"/>
          </p:cNvPicPr>
          <p:nvPr>
            <p:ph sz="half" idx="1"/>
          </p:nvPr>
        </p:nvPicPr>
        <p:blipFill>
          <a:blip r:embed="rId3"/>
          <a:srcRect/>
          <a:stretch>
            <a:fillRect/>
          </a:stretch>
        </p:blipFill>
        <p:spPr bwMode="auto">
          <a:xfrm>
            <a:off x="457200" y="1752600"/>
            <a:ext cx="5029200" cy="3694752"/>
          </a:xfrm>
          <a:prstGeom prst="rect">
            <a:avLst/>
          </a:prstGeom>
          <a:noFill/>
        </p:spPr>
      </p:pic>
      <p:pic>
        <p:nvPicPr>
          <p:cNvPr id="11" name="Picture 4" descr="\\nirvana\CustEd\Exchange\Inside CustEd\Matt Otis\LabVIEW FPGA\Screenshots\FPGA Project Wizard\generated_labview_project2.bmp"/>
          <p:cNvPicPr>
            <a:picLocks noGrp="1" noChangeAspect="1" noChangeArrowheads="1"/>
          </p:cNvPicPr>
          <p:nvPr>
            <p:ph sz="half" idx="2"/>
          </p:nvPr>
        </p:nvPicPr>
        <p:blipFill>
          <a:blip r:embed="rId4"/>
          <a:srcRect/>
          <a:stretch>
            <a:fillRect/>
          </a:stretch>
        </p:blipFill>
        <p:spPr bwMode="auto">
          <a:xfrm>
            <a:off x="5638800" y="1752600"/>
            <a:ext cx="3257143" cy="4180953"/>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LabVIEW Projects</a:t>
            </a:r>
            <a:endParaRPr lang="en-US" dirty="0"/>
          </a:p>
        </p:txBody>
      </p:sp>
      <p:sp>
        <p:nvSpPr>
          <p:cNvPr id="4" name="Content Placeholder 3"/>
          <p:cNvSpPr>
            <a:spLocks noGrp="1"/>
          </p:cNvSpPr>
          <p:nvPr>
            <p:ph sz="half" idx="2"/>
          </p:nvPr>
        </p:nvSpPr>
        <p:spPr/>
        <p:txBody>
          <a:bodyPr/>
          <a:lstStyle/>
          <a:p>
            <a:r>
              <a:rPr lang="en-US" dirty="0" smtClean="0"/>
              <a:t>LabVIEW Project necessary for FPGA development</a:t>
            </a:r>
          </a:p>
          <a:p>
            <a:pPr lvl="1"/>
            <a:r>
              <a:rPr lang="en-US" dirty="0" smtClean="0"/>
              <a:t>PCI-7831R is inside the PC</a:t>
            </a:r>
          </a:p>
          <a:p>
            <a:pPr lvl="2"/>
            <a:r>
              <a:rPr lang="en-US" dirty="0" smtClean="0"/>
              <a:t>FPGA Target under My Computer</a:t>
            </a:r>
          </a:p>
          <a:p>
            <a:pPr lvl="1"/>
            <a:r>
              <a:rPr lang="en-US" dirty="0" smtClean="0"/>
              <a:t>Folders refer to physical channels on the FPGA Target</a:t>
            </a:r>
          </a:p>
          <a:p>
            <a:pPr lvl="2"/>
            <a:r>
              <a:rPr lang="en-US" dirty="0" smtClean="0"/>
              <a:t>Can create folders for maintaining software hierarchy</a:t>
            </a:r>
          </a:p>
          <a:p>
            <a:pPr lvl="1"/>
            <a:r>
              <a:rPr lang="en-US" dirty="0" smtClean="0"/>
              <a:t>Create target-specific items by right-clicking on the target and adding or creating items</a:t>
            </a:r>
            <a:endParaRPr lang="en-US" dirty="0"/>
          </a:p>
        </p:txBody>
      </p:sp>
      <p:pic>
        <p:nvPicPr>
          <p:cNvPr id="5" name="Content Placeholder 4" descr="\\nirvana\CustEd\Exchange\Inside CustEd\Matt Otis\LabVIEW FPGA\Screenshots\FPGA Project Wizard\generated_labview_project2.bmp"/>
          <p:cNvPicPr>
            <a:picLocks noGrp="1" noChangeAspect="1" noChangeArrowheads="1"/>
          </p:cNvPicPr>
          <p:nvPr>
            <p:ph sz="half" idx="1"/>
          </p:nvPr>
        </p:nvPicPr>
        <p:blipFill>
          <a:blip r:embed="rId3"/>
          <a:srcRect/>
          <a:stretch>
            <a:fillRect/>
          </a:stretch>
        </p:blipFill>
        <p:spPr bwMode="auto">
          <a:xfrm>
            <a:off x="685800" y="1662405"/>
            <a:ext cx="3505200" cy="4499366"/>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Exercise 2-2: Creating a LabVIEW FPGA Project</a:t>
            </a:r>
            <a:endParaRPr lang="en-US" dirty="0"/>
          </a:p>
        </p:txBody>
      </p:sp>
      <p:sp>
        <p:nvSpPr>
          <p:cNvPr id="6" name="Content Placeholder 5"/>
          <p:cNvSpPr>
            <a:spLocks noGrp="1"/>
          </p:cNvSpPr>
          <p:nvPr>
            <p:ph idx="1"/>
          </p:nvPr>
        </p:nvSpPr>
        <p:spPr/>
        <p:txBody>
          <a:bodyPr/>
          <a:lstStyle/>
          <a:p>
            <a:r>
              <a:rPr lang="en-US" dirty="0" smtClean="0"/>
              <a:t>Use the FPGA Project Wizard to create a LabVIEW FPGA Project for the PCI-7831R.</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Quiz</a:t>
            </a:r>
            <a:endParaRPr lang="en-US" dirty="0"/>
          </a:p>
        </p:txBody>
      </p:sp>
      <p:sp>
        <p:nvSpPr>
          <p:cNvPr id="7" name="Text Placeholder 6"/>
          <p:cNvSpPr>
            <a:spLocks noGrp="1"/>
          </p:cNvSpPr>
          <p:nvPr>
            <p:ph sz="half" idx="1"/>
          </p:nvPr>
        </p:nvSpPr>
        <p:spPr/>
        <p:txBody>
          <a:bodyPr>
            <a:normAutofit fontScale="92500" lnSpcReduction="20000"/>
          </a:bodyPr>
          <a:lstStyle/>
          <a:p>
            <a:pPr marL="342900" indent="-342900">
              <a:buFont typeface="+mj-lt"/>
              <a:buAutoNum type="arabicPeriod"/>
            </a:pPr>
            <a:r>
              <a:rPr lang="en-US" dirty="0" smtClean="0"/>
              <a:t>Arrange the LabVIEW FPGA Development Process steps in order:</a:t>
            </a:r>
          </a:p>
          <a:p>
            <a:pPr marL="685800" lvl="1" indent="-342900">
              <a:buFont typeface="Arial" pitchFamily="34" charset="0"/>
              <a:buChar char="•"/>
            </a:pPr>
            <a:r>
              <a:rPr lang="en-US" dirty="0" smtClean="0"/>
              <a:t>Configure Hardware in Project</a:t>
            </a:r>
          </a:p>
          <a:p>
            <a:pPr marL="685800" lvl="1" indent="-342900">
              <a:buFont typeface="Arial" pitchFamily="34" charset="0"/>
              <a:buChar char="•"/>
            </a:pPr>
            <a:r>
              <a:rPr lang="en-US" dirty="0" smtClean="0"/>
              <a:t>Build the Host Interface</a:t>
            </a:r>
          </a:p>
          <a:p>
            <a:pPr marL="685800" lvl="1" indent="-342900">
              <a:buFont typeface="Arial" pitchFamily="34" charset="0"/>
              <a:buChar char="•"/>
            </a:pPr>
            <a:r>
              <a:rPr lang="en-US" dirty="0" smtClean="0"/>
              <a:t>Emulate and Compile the FPGA VI</a:t>
            </a:r>
          </a:p>
          <a:p>
            <a:pPr marL="685800" lvl="1" indent="-342900">
              <a:buFont typeface="Arial" pitchFamily="34" charset="0"/>
              <a:buChar char="•"/>
            </a:pPr>
            <a:r>
              <a:rPr lang="en-US" dirty="0" smtClean="0"/>
              <a:t>Design the Software Architecture</a:t>
            </a:r>
          </a:p>
          <a:p>
            <a:pPr marL="685800" lvl="1" indent="-342900">
              <a:buFont typeface="Arial" pitchFamily="34" charset="0"/>
              <a:buChar char="•"/>
            </a:pPr>
            <a:r>
              <a:rPr lang="en-US" dirty="0" smtClean="0"/>
              <a:t>Evaluate System Requirements</a:t>
            </a:r>
          </a:p>
          <a:p>
            <a:pPr marL="685800" lvl="1" indent="-342900">
              <a:buFont typeface="Arial" pitchFamily="34" charset="0"/>
              <a:buChar char="•"/>
            </a:pPr>
            <a:r>
              <a:rPr lang="en-US" dirty="0" smtClean="0"/>
              <a:t>Create and Implement the FPGA VI</a:t>
            </a:r>
          </a:p>
          <a:p>
            <a:r>
              <a:rPr lang="en-US" dirty="0" smtClean="0"/>
              <a:t> </a:t>
            </a:r>
            <a:endParaRPr lang="en-US" dirty="0"/>
          </a:p>
        </p:txBody>
      </p:sp>
      <p:sp>
        <p:nvSpPr>
          <p:cNvPr id="10" name="Content Placeholder 9"/>
          <p:cNvSpPr>
            <a:spLocks noGrp="1"/>
          </p:cNvSpPr>
          <p:nvPr>
            <p:ph sz="half" idx="2"/>
          </p:nvPr>
        </p:nvSpPr>
        <p:spPr/>
        <p:txBody>
          <a:bodyPr>
            <a:normAutofit fontScale="92500" lnSpcReduction="20000"/>
          </a:bodyPr>
          <a:lstStyle/>
          <a:p>
            <a:pPr marL="342900" indent="-342900">
              <a:buFont typeface="+mj-lt"/>
              <a:buAutoNum type="arabicPeriod" startAt="2"/>
            </a:pPr>
            <a:r>
              <a:rPr lang="en-US" dirty="0" smtClean="0"/>
              <a:t>What is the name of the software used to verify that hardware is properly installed and connected?</a:t>
            </a:r>
          </a:p>
          <a:p>
            <a:pPr marL="685800" lvl="1" indent="-342900">
              <a:buFont typeface="+mj-lt"/>
              <a:buAutoNum type="alphaLcPeriod"/>
            </a:pPr>
            <a:r>
              <a:rPr lang="en-US" dirty="0" smtClean="0"/>
              <a:t>LabVIEW</a:t>
            </a:r>
          </a:p>
          <a:p>
            <a:pPr marL="685800" lvl="1" indent="-342900">
              <a:buFont typeface="+mj-lt"/>
              <a:buAutoNum type="alphaLcPeriod"/>
            </a:pPr>
            <a:r>
              <a:rPr lang="en-US" dirty="0" smtClean="0"/>
              <a:t>Measurement and Automation Explorer (MAX)</a:t>
            </a:r>
          </a:p>
          <a:p>
            <a:pPr marL="685800" lvl="1" indent="-342900">
              <a:buFont typeface="+mj-lt"/>
              <a:buAutoNum type="alphaLcPeriod"/>
            </a:pPr>
            <a:r>
              <a:rPr lang="en-US" dirty="0" smtClean="0"/>
              <a:t>Windows Explorer</a:t>
            </a:r>
          </a:p>
          <a:p>
            <a:pPr marL="685800" lvl="1" indent="-342900">
              <a:buFont typeface="+mj-lt"/>
              <a:buAutoNum type="alphaLcPeriod"/>
            </a:pPr>
            <a:r>
              <a:rPr lang="en-US" dirty="0" smtClean="0"/>
              <a:t>LabVIEW FPGA</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a:t>
            </a:r>
            <a:endParaRPr lang="en-US" dirty="0"/>
          </a:p>
        </p:txBody>
      </p:sp>
      <p:sp>
        <p:nvSpPr>
          <p:cNvPr id="3" name="Content Placeholder 2"/>
          <p:cNvSpPr>
            <a:spLocks noGrp="1"/>
          </p:cNvSpPr>
          <p:nvPr>
            <p:ph sz="half" idx="1"/>
          </p:nvPr>
        </p:nvSpPr>
        <p:spPr/>
        <p:txBody>
          <a:bodyPr/>
          <a:lstStyle/>
          <a:p>
            <a:pPr marL="457200" indent="-457200">
              <a:buFont typeface="+mj-lt"/>
              <a:buAutoNum type="arabicPeriod" startAt="3"/>
            </a:pPr>
            <a:r>
              <a:rPr lang="en-US" dirty="0" smtClean="0"/>
              <a:t>Installing LabVIEW FPGA assures that the proper drivers for your device are installed?</a:t>
            </a:r>
          </a:p>
          <a:p>
            <a:pPr marL="800100" lvl="1" indent="-342900">
              <a:buFont typeface="+mj-lt"/>
              <a:buAutoNum type="alphaLcPeriod"/>
            </a:pPr>
            <a:r>
              <a:rPr lang="en-US" dirty="0" smtClean="0"/>
              <a:t>True</a:t>
            </a:r>
          </a:p>
          <a:p>
            <a:pPr marL="800100" lvl="1" indent="-342900">
              <a:buFont typeface="+mj-lt"/>
              <a:buAutoNum type="alphaLcPeriod"/>
            </a:pPr>
            <a:r>
              <a:rPr lang="en-US" dirty="0" smtClean="0"/>
              <a:t>False</a:t>
            </a:r>
            <a:endParaRPr lang="en-US" dirty="0"/>
          </a:p>
        </p:txBody>
      </p:sp>
      <p:sp>
        <p:nvSpPr>
          <p:cNvPr id="4" name="Content Placeholder 3"/>
          <p:cNvSpPr>
            <a:spLocks noGrp="1"/>
          </p:cNvSpPr>
          <p:nvPr>
            <p:ph sz="half" idx="2"/>
          </p:nvPr>
        </p:nvSpPr>
        <p:spPr/>
        <p:txBody>
          <a:bodyPr/>
          <a:lstStyle/>
          <a:p>
            <a:pPr marL="457200" indent="-457200">
              <a:buFont typeface="+mj-lt"/>
              <a:buAutoNum type="arabicPeriod" startAt="4"/>
            </a:pPr>
            <a:r>
              <a:rPr lang="en-US" dirty="0" smtClean="0"/>
              <a:t>An FPGA Target must be connected directly to a Real-Time Host</a:t>
            </a:r>
          </a:p>
          <a:p>
            <a:pPr marL="800100" lvl="1" indent="-342900">
              <a:buFont typeface="+mj-lt"/>
              <a:buAutoNum type="alphaLcPeriod"/>
            </a:pPr>
            <a:r>
              <a:rPr lang="en-US" dirty="0" smtClean="0"/>
              <a:t>True</a:t>
            </a:r>
          </a:p>
          <a:p>
            <a:pPr marL="800100" lvl="1" indent="-342900">
              <a:buFont typeface="+mj-lt"/>
              <a:buAutoNum type="alphaLcPeriod"/>
            </a:pPr>
            <a:r>
              <a:rPr lang="en-US" dirty="0" smtClean="0"/>
              <a:t>False</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Devices Connected Directly to the PC</a:t>
            </a:r>
          </a:p>
        </p:txBody>
      </p:sp>
      <p:pic>
        <p:nvPicPr>
          <p:cNvPr id="1026" name="Picture 2" descr="\\nirvana\CustEd\Exchange\Inside CustEd\Matt Otis\LabVIEW FPGA\Screenshots\Lesson 2\7831R Configuration.png"/>
          <p:cNvPicPr>
            <a:picLocks noGrp="1" noChangeAspect="1" noChangeArrowheads="1"/>
          </p:cNvPicPr>
          <p:nvPr>
            <p:ph idx="1"/>
          </p:nvPr>
        </p:nvPicPr>
        <p:blipFill>
          <a:blip r:embed="rId3"/>
          <a:stretch>
            <a:fillRect/>
          </a:stretch>
        </p:blipFill>
        <p:spPr>
          <a:xfrm>
            <a:off x="2059528" y="1600200"/>
            <a:ext cx="5024943" cy="4525963"/>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Exercise 2-1: Configuring the RIO Hardware</a:t>
            </a:r>
            <a:endParaRPr lang="en-US" dirty="0"/>
          </a:p>
        </p:txBody>
      </p:sp>
      <p:sp>
        <p:nvSpPr>
          <p:cNvPr id="6" name="Content Placeholder 5"/>
          <p:cNvSpPr>
            <a:spLocks noGrp="1"/>
          </p:cNvSpPr>
          <p:nvPr>
            <p:ph idx="1"/>
          </p:nvPr>
        </p:nvSpPr>
        <p:spPr/>
        <p:txBody>
          <a:bodyPr/>
          <a:lstStyle/>
          <a:p>
            <a:r>
              <a:rPr lang="en-US" dirty="0" smtClean="0"/>
              <a:t>Open MAX, find the RIO device, and verify that the device is functioning.</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dirty="0" smtClean="0"/>
              <a:t>B. </a:t>
            </a:r>
            <a:r>
              <a:rPr lang="en-US" dirty="0" err="1" smtClean="0"/>
              <a:t>LabVIEW</a:t>
            </a:r>
            <a:r>
              <a:rPr lang="en-US" dirty="0" smtClean="0"/>
              <a:t> FPGA Development Process </a:t>
            </a:r>
          </a:p>
        </p:txBody>
      </p:sp>
      <p:sp>
        <p:nvSpPr>
          <p:cNvPr id="6" name="Text Placeholder 5"/>
          <p:cNvSpPr>
            <a:spLocks noGrp="1"/>
          </p:cNvSpPr>
          <p:nvPr>
            <p:ph type="body" idx="1"/>
          </p:nvPr>
        </p:nvSpPr>
        <p:spPr/>
        <p:txBody>
          <a:bodyPr/>
          <a:lstStyle/>
          <a:p>
            <a:r>
              <a:rPr lang="en-US" dirty="0" smtClean="0"/>
              <a:t>Steps to Develop a </a:t>
            </a:r>
            <a:r>
              <a:rPr lang="en-US" dirty="0" err="1" smtClean="0"/>
              <a:t>LabVIEW</a:t>
            </a:r>
            <a:r>
              <a:rPr lang="en-US" dirty="0" smtClean="0"/>
              <a:t> FPGA Application</a:t>
            </a:r>
            <a:endParaRPr lang="en-US" dirty="0"/>
          </a:p>
        </p:txBody>
      </p:sp>
      <p:graphicFrame>
        <p:nvGraphicFramePr>
          <p:cNvPr id="5" name="Content Placeholder 4"/>
          <p:cNvGraphicFramePr>
            <a:graphicFrameLocks noGrp="1"/>
          </p:cNvGraphicFramePr>
          <p:nvPr>
            <p:ph sz="half" idx="2"/>
          </p:nvPr>
        </p:nvGraphicFramePr>
        <p:xfrm>
          <a:off x="457200" y="2174875"/>
          <a:ext cx="8229600" cy="3951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r>
              <a:rPr lang="en-US" dirty="0" smtClean="0"/>
              <a:t>Evaluate System Requirements</a:t>
            </a:r>
          </a:p>
        </p:txBody>
      </p:sp>
      <p:sp>
        <p:nvSpPr>
          <p:cNvPr id="9" name="Content Placeholder 8"/>
          <p:cNvSpPr>
            <a:spLocks noGrp="1"/>
          </p:cNvSpPr>
          <p:nvPr>
            <p:ph sz="half" idx="2"/>
          </p:nvPr>
        </p:nvSpPr>
        <p:spPr/>
        <p:txBody>
          <a:bodyPr/>
          <a:lstStyle/>
          <a:p>
            <a:pPr marL="0" lvl="1" indent="0">
              <a:buNone/>
            </a:pPr>
            <a:r>
              <a:rPr lang="en-US" dirty="0" smtClean="0"/>
              <a:t>Use the following steps to identify the software requirements:</a:t>
            </a:r>
          </a:p>
          <a:p>
            <a:pPr marL="739775" lvl="2" indent="-514350">
              <a:buFont typeface="+mj-lt"/>
              <a:buAutoNum type="arabicPeriod"/>
            </a:pPr>
            <a:r>
              <a:rPr lang="en-US" dirty="0" smtClean="0"/>
              <a:t>Determine software purpose</a:t>
            </a:r>
          </a:p>
          <a:p>
            <a:pPr marL="739775" lvl="2" indent="-514350">
              <a:buFont typeface="+mj-lt"/>
              <a:buAutoNum type="arabicPeriod"/>
            </a:pPr>
            <a:r>
              <a:rPr lang="en-US" dirty="0" smtClean="0"/>
              <a:t>Elicit requirements from stakeholders</a:t>
            </a:r>
          </a:p>
          <a:p>
            <a:pPr marL="739775" lvl="2" indent="-514350">
              <a:buFont typeface="+mj-lt"/>
              <a:buAutoNum type="arabicPeriod"/>
            </a:pPr>
            <a:r>
              <a:rPr lang="en-US" dirty="0" smtClean="0"/>
              <a:t>Determine system requirements</a:t>
            </a:r>
          </a:p>
          <a:p>
            <a:pPr marL="739775" lvl="2" indent="-514350">
              <a:buFont typeface="+mj-lt"/>
              <a:buAutoNum type="arabicPeriod"/>
            </a:pPr>
            <a:r>
              <a:rPr lang="en-US" dirty="0" smtClean="0"/>
              <a:t>Determine user interface requirements</a:t>
            </a:r>
          </a:p>
        </p:txBody>
      </p:sp>
      <p:graphicFrame>
        <p:nvGraphicFramePr>
          <p:cNvPr id="12" name="Content Placeholder 4"/>
          <p:cNvGraphicFramePr>
            <a:graphicFrameLocks noGrp="1"/>
          </p:cNvGraphicFramePr>
          <p:nvPr>
            <p:ph sz="half" idx="1"/>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Design the Software Architecture</a:t>
            </a:r>
            <a:endParaRPr lang="en-US" dirty="0"/>
          </a:p>
        </p:txBody>
      </p:sp>
      <p:graphicFrame>
        <p:nvGraphicFramePr>
          <p:cNvPr id="6" name="Content Placeholder 4"/>
          <p:cNvGraphicFramePr>
            <a:graphicFrameLocks noGrp="1"/>
          </p:cNvGraphicFramePr>
          <p:nvPr>
            <p:ph sz="half" idx="1"/>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ontent Placeholder 3"/>
          <p:cNvSpPr>
            <a:spLocks noGrp="1"/>
          </p:cNvSpPr>
          <p:nvPr>
            <p:ph sz="half" idx="2"/>
          </p:nvPr>
        </p:nvSpPr>
        <p:spPr/>
        <p:txBody>
          <a:bodyPr/>
          <a:lstStyle/>
          <a:p>
            <a:r>
              <a:rPr lang="en-US" dirty="0" smtClean="0"/>
              <a:t>The Software Architecture chosen must:</a:t>
            </a:r>
          </a:p>
          <a:p>
            <a:pPr lvl="1"/>
            <a:r>
              <a:rPr lang="en-US" dirty="0" smtClean="0"/>
              <a:t>Set out which processes occur on which targets</a:t>
            </a:r>
          </a:p>
          <a:p>
            <a:pPr lvl="1"/>
            <a:r>
              <a:rPr lang="en-US" dirty="0" smtClean="0"/>
              <a:t>Satisfy all system requirements</a:t>
            </a:r>
          </a:p>
          <a:p>
            <a:pPr lvl="1"/>
            <a:r>
              <a:rPr lang="en-US" dirty="0" smtClean="0"/>
              <a:t>Be modular in implementation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dirty="0" smtClean="0"/>
              <a:t>Configure Hardware in Project</a:t>
            </a:r>
          </a:p>
        </p:txBody>
      </p:sp>
      <p:graphicFrame>
        <p:nvGraphicFramePr>
          <p:cNvPr id="15" name="Content Placeholder 4"/>
          <p:cNvGraphicFramePr>
            <a:graphicFrameLocks noGrp="1"/>
          </p:cNvGraphicFramePr>
          <p:nvPr>
            <p:ph sz="half" idx="1"/>
          </p:nvPr>
        </p:nvGraphicFramePr>
        <p:xfrm>
          <a:off x="457200" y="1600200"/>
          <a:ext cx="4038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4" name="Picture 6"/>
          <p:cNvPicPr>
            <a:picLocks noGrp="1" noChangeAspect="1" noChangeArrowheads="1"/>
          </p:cNvPicPr>
          <p:nvPr>
            <p:ph sz="half" idx="2"/>
          </p:nvPr>
        </p:nvPicPr>
        <p:blipFill>
          <a:blip r:embed="rId7"/>
          <a:stretch>
            <a:fillRect/>
          </a:stretch>
        </p:blipFill>
        <p:spPr>
          <a:xfrm>
            <a:off x="5071839" y="1643546"/>
            <a:ext cx="3191321" cy="4439270"/>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type="title"/>
          </p:nvPr>
        </p:nvSpPr>
        <p:spPr/>
        <p:txBody>
          <a:bodyPr/>
          <a:lstStyle/>
          <a:p>
            <a:pPr lvl="0"/>
            <a:r>
              <a:rPr lang="en-US" dirty="0" smtClean="0"/>
              <a:t>Create and Implement the FPGA VI</a:t>
            </a:r>
          </a:p>
        </p:txBody>
      </p:sp>
      <p:pic>
        <p:nvPicPr>
          <p:cNvPr id="13" name="Picture 14"/>
          <p:cNvPicPr>
            <a:picLocks noGrp="1" noChangeAspect="1" noChangeArrowheads="1"/>
          </p:cNvPicPr>
          <p:nvPr>
            <p:ph sz="half" idx="1"/>
          </p:nvPr>
        </p:nvPicPr>
        <p:blipFill>
          <a:blip r:embed="rId3"/>
          <a:stretch>
            <a:fillRect/>
          </a:stretch>
        </p:blipFill>
        <p:spPr>
          <a:xfrm>
            <a:off x="304800" y="1341437"/>
            <a:ext cx="3609312" cy="4525963"/>
          </a:xfrm>
        </p:spPr>
      </p:pic>
      <p:graphicFrame>
        <p:nvGraphicFramePr>
          <p:cNvPr id="11" name="Content Placeholder 4"/>
          <p:cNvGraphicFramePr>
            <a:graphicFrameLocks noGrp="1"/>
          </p:cNvGraphicFramePr>
          <p:nvPr>
            <p:ph sz="half" idx="2"/>
          </p:nvPr>
        </p:nvGraphicFramePr>
        <p:xfrm>
          <a:off x="4648200" y="1600200"/>
          <a:ext cx="4038600" cy="45259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12" name="Group 11"/>
          <p:cNvGrpSpPr/>
          <p:nvPr/>
        </p:nvGrpSpPr>
        <p:grpSpPr>
          <a:xfrm>
            <a:off x="1676400" y="4114800"/>
            <a:ext cx="2743200" cy="2057400"/>
            <a:chOff x="-2209800" y="2895600"/>
            <a:chExt cx="2743200" cy="2057400"/>
          </a:xfrm>
        </p:grpSpPr>
        <p:sp>
          <p:nvSpPr>
            <p:cNvPr id="14" name="Rectangle 13"/>
            <p:cNvSpPr/>
            <p:nvPr/>
          </p:nvSpPr>
          <p:spPr>
            <a:xfrm>
              <a:off x="-2209800" y="2895600"/>
              <a:ext cx="2743200" cy="2057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Windows OS</a:t>
              </a:r>
            </a:p>
            <a:p>
              <a:pPr algn="ctr"/>
              <a:endParaRPr lang="en-US" dirty="0" smtClean="0"/>
            </a:p>
            <a:p>
              <a:pPr algn="ctr"/>
              <a:endParaRPr lang="en-US" dirty="0" smtClean="0"/>
            </a:p>
            <a:p>
              <a:pPr algn="ctr"/>
              <a:endParaRPr lang="en-US" dirty="0" smtClean="0"/>
            </a:p>
            <a:p>
              <a:pPr algn="ctr"/>
              <a:endParaRPr lang="en-US" dirty="0"/>
            </a:p>
          </p:txBody>
        </p:sp>
        <p:sp>
          <p:nvSpPr>
            <p:cNvPr id="16" name="Rectangle 15"/>
            <p:cNvSpPr/>
            <p:nvPr/>
          </p:nvSpPr>
          <p:spPr>
            <a:xfrm>
              <a:off x="-2057400" y="3429000"/>
              <a:ext cx="2438400" cy="1371600"/>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LabVIEW Project</a:t>
              </a:r>
            </a:p>
            <a:p>
              <a:endParaRPr lang="en-US" dirty="0" smtClean="0"/>
            </a:p>
            <a:p>
              <a:pPr algn="ctr"/>
              <a:endParaRPr lang="en-US" dirty="0" smtClean="0"/>
            </a:p>
          </p:txBody>
        </p:sp>
        <p:sp>
          <p:nvSpPr>
            <p:cNvPr id="17" name="Rectangle 16"/>
            <p:cNvSpPr/>
            <p:nvPr/>
          </p:nvSpPr>
          <p:spPr>
            <a:xfrm>
              <a:off x="-1905000" y="3962400"/>
              <a:ext cx="2133600" cy="6858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FPGA VI</a:t>
              </a: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temptemplat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National Instruments">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PT2007 Lesson Header">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National Instruments">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PT 2007 Exercis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National Instruments">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Habanero Template</Template>
  <TotalTime>17351</TotalTime>
  <Words>3289</Words>
  <Application>Microsoft PowerPoint</Application>
  <PresentationFormat>On-screen Show (4:3)</PresentationFormat>
  <Paragraphs>312</Paragraphs>
  <Slides>26</Slides>
  <Notes>26</Notes>
  <HiddenSlides>0</HiddenSlides>
  <MMClips>0</MMClips>
  <ScaleCrop>false</ScaleCrop>
  <HeadingPairs>
    <vt:vector size="4" baseType="variant">
      <vt:variant>
        <vt:lpstr>Theme</vt:lpstr>
      </vt:variant>
      <vt:variant>
        <vt:i4>3</vt:i4>
      </vt:variant>
      <vt:variant>
        <vt:lpstr>Slide Titles</vt:lpstr>
      </vt:variant>
      <vt:variant>
        <vt:i4>26</vt:i4>
      </vt:variant>
    </vt:vector>
  </HeadingPairs>
  <TitlesOfParts>
    <vt:vector size="29" baseType="lpstr">
      <vt:lpstr>temptemplate</vt:lpstr>
      <vt:lpstr>PPT2007 Lesson Header</vt:lpstr>
      <vt:lpstr>PPT 2007 Exercise</vt:lpstr>
      <vt:lpstr>Lesson 2 LabVIEW FPGA Basics</vt:lpstr>
      <vt:lpstr>A. Hardware Configuration</vt:lpstr>
      <vt:lpstr>Devices Connected Directly to the PC</vt:lpstr>
      <vt:lpstr>Exercise 2-1: Configuring the RIO Hardware</vt:lpstr>
      <vt:lpstr>B. LabVIEW FPGA Development Process </vt:lpstr>
      <vt:lpstr>Evaluate System Requirements</vt:lpstr>
      <vt:lpstr>Design the Software Architecture</vt:lpstr>
      <vt:lpstr>Configure Hardware in Project</vt:lpstr>
      <vt:lpstr>Create and Implement the FPGA VI</vt:lpstr>
      <vt:lpstr>Emulate and Compile the FPGA VI </vt:lpstr>
      <vt:lpstr>Emulate and Compile the FPGA VI (continued)</vt:lpstr>
      <vt:lpstr>Build the Host Interface</vt:lpstr>
      <vt:lpstr>C. Reconfigurable I/O Architectures</vt:lpstr>
      <vt:lpstr>LabVIEW FPGA Architecture on Windows</vt:lpstr>
      <vt:lpstr>LabVIEW FPGA Architecture with  LabVIEW Real-Time</vt:lpstr>
      <vt:lpstr>D. Creating a LabVIEW FPGA Project</vt:lpstr>
      <vt:lpstr>Evaluate System Requirements</vt:lpstr>
      <vt:lpstr>Configure Hardware in the Project</vt:lpstr>
      <vt:lpstr>Select a Category for Your Application</vt:lpstr>
      <vt:lpstr>Discover Existing System or Create New System</vt:lpstr>
      <vt:lpstr>LabVIEW FPGA Project Wizard Creates New Project</vt:lpstr>
      <vt:lpstr>Using LabVIEW Projects</vt:lpstr>
      <vt:lpstr>Slide 23</vt:lpstr>
      <vt:lpstr>Exercise 2-2: Creating a LabVIEW FPGA Project</vt:lpstr>
      <vt:lpstr>Quiz</vt:lpstr>
      <vt:lpstr>Quiz</vt:lpstr>
    </vt:vector>
  </TitlesOfParts>
  <Company>National Instruments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nmcgarry</dc:creator>
  <cp:lastModifiedBy>spinsonn</cp:lastModifiedBy>
  <cp:revision>579</cp:revision>
  <dcterms:created xsi:type="dcterms:W3CDTF">2003-04-18T00:11:29Z</dcterms:created>
  <dcterms:modified xsi:type="dcterms:W3CDTF">2008-02-18T21:17:30Z</dcterms:modified>
</cp:coreProperties>
</file>