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7" r:id="rId1"/>
    <p:sldMasterId id="2147483685" r:id="rId2"/>
    <p:sldMasterId id="2147483688" r:id="rId3"/>
  </p:sldMasterIdLst>
  <p:notesMasterIdLst>
    <p:notesMasterId r:id="rId88"/>
  </p:notesMasterIdLst>
  <p:handoutMasterIdLst>
    <p:handoutMasterId r:id="rId89"/>
  </p:handoutMasterIdLst>
  <p:sldIdLst>
    <p:sldId id="275" r:id="rId4"/>
    <p:sldId id="302" r:id="rId5"/>
    <p:sldId id="281" r:id="rId6"/>
    <p:sldId id="276" r:id="rId7"/>
    <p:sldId id="290" r:id="rId8"/>
    <p:sldId id="388" r:id="rId9"/>
    <p:sldId id="299" r:id="rId10"/>
    <p:sldId id="291" r:id="rId11"/>
    <p:sldId id="292" r:id="rId12"/>
    <p:sldId id="297" r:id="rId13"/>
    <p:sldId id="298" r:id="rId14"/>
    <p:sldId id="377" r:id="rId15"/>
    <p:sldId id="303" r:id="rId16"/>
    <p:sldId id="397" r:id="rId17"/>
    <p:sldId id="398" r:id="rId18"/>
    <p:sldId id="399" r:id="rId19"/>
    <p:sldId id="402" r:id="rId20"/>
    <p:sldId id="393" r:id="rId21"/>
    <p:sldId id="400" r:id="rId22"/>
    <p:sldId id="404" r:id="rId23"/>
    <p:sldId id="424" r:id="rId24"/>
    <p:sldId id="422" r:id="rId25"/>
    <p:sldId id="423" r:id="rId26"/>
    <p:sldId id="405" r:id="rId27"/>
    <p:sldId id="421" r:id="rId28"/>
    <p:sldId id="406" r:id="rId29"/>
    <p:sldId id="407" r:id="rId30"/>
    <p:sldId id="416" r:id="rId31"/>
    <p:sldId id="418" r:id="rId32"/>
    <p:sldId id="419" r:id="rId33"/>
    <p:sldId id="420" r:id="rId34"/>
    <p:sldId id="417" r:id="rId35"/>
    <p:sldId id="413" r:id="rId36"/>
    <p:sldId id="414" r:id="rId37"/>
    <p:sldId id="415" r:id="rId38"/>
    <p:sldId id="401" r:id="rId39"/>
    <p:sldId id="318" r:id="rId40"/>
    <p:sldId id="307" r:id="rId41"/>
    <p:sldId id="305" r:id="rId42"/>
    <p:sldId id="306" r:id="rId43"/>
    <p:sldId id="277" r:id="rId44"/>
    <p:sldId id="288" r:id="rId45"/>
    <p:sldId id="326" r:id="rId46"/>
    <p:sldId id="327" r:id="rId47"/>
    <p:sldId id="328" r:id="rId48"/>
    <p:sldId id="334" r:id="rId49"/>
    <p:sldId id="338" r:id="rId50"/>
    <p:sldId id="340" r:id="rId51"/>
    <p:sldId id="341" r:id="rId52"/>
    <p:sldId id="343" r:id="rId53"/>
    <p:sldId id="344" r:id="rId54"/>
    <p:sldId id="359" r:id="rId55"/>
    <p:sldId id="345" r:id="rId56"/>
    <p:sldId id="346" r:id="rId57"/>
    <p:sldId id="349" r:id="rId58"/>
    <p:sldId id="350" r:id="rId59"/>
    <p:sldId id="435" r:id="rId60"/>
    <p:sldId id="436" r:id="rId61"/>
    <p:sldId id="437" r:id="rId62"/>
    <p:sldId id="438" r:id="rId63"/>
    <p:sldId id="439" r:id="rId64"/>
    <p:sldId id="440" r:id="rId65"/>
    <p:sldId id="441" r:id="rId66"/>
    <p:sldId id="442" r:id="rId67"/>
    <p:sldId id="443" r:id="rId68"/>
    <p:sldId id="445" r:id="rId69"/>
    <p:sldId id="352" r:id="rId70"/>
    <p:sldId id="353" r:id="rId71"/>
    <p:sldId id="354" r:id="rId72"/>
    <p:sldId id="425" r:id="rId73"/>
    <p:sldId id="355" r:id="rId74"/>
    <p:sldId id="392" r:id="rId75"/>
    <p:sldId id="382" r:id="rId76"/>
    <p:sldId id="391" r:id="rId77"/>
    <p:sldId id="356" r:id="rId78"/>
    <p:sldId id="283" r:id="rId79"/>
    <p:sldId id="426" r:id="rId80"/>
    <p:sldId id="429" r:id="rId81"/>
    <p:sldId id="427" r:id="rId82"/>
    <p:sldId id="430" r:id="rId83"/>
    <p:sldId id="431" r:id="rId84"/>
    <p:sldId id="432" r:id="rId85"/>
    <p:sldId id="433" r:id="rId86"/>
    <p:sldId id="434" r:id="rId87"/>
  </p:sldIdLst>
  <p:sldSz cx="9144000" cy="6858000" type="screen4x3"/>
  <p:notesSz cx="7315200" cy="9601200"/>
  <p:custDataLst>
    <p:tags r:id="rId90"/>
  </p:custDataLst>
  <p:defaultTextStyle>
    <a:defPPr>
      <a:defRPr lang="en-US"/>
    </a:defPPr>
    <a:lvl1pPr algn="l" rtl="0" fontAlgn="base">
      <a:spcBef>
        <a:spcPct val="0"/>
      </a:spcBef>
      <a:spcAft>
        <a:spcPct val="0"/>
      </a:spcAft>
      <a:defRPr sz="2400" b="1" kern="1200">
        <a:solidFill>
          <a:schemeClr val="bg1"/>
        </a:solidFill>
        <a:latin typeface="Arial Narrow" pitchFamily="34" charset="0"/>
        <a:ea typeface="+mn-ea"/>
        <a:cs typeface="+mn-cs"/>
      </a:defRPr>
    </a:lvl1pPr>
    <a:lvl2pPr marL="457200" algn="l" rtl="0" fontAlgn="base">
      <a:spcBef>
        <a:spcPct val="0"/>
      </a:spcBef>
      <a:spcAft>
        <a:spcPct val="0"/>
      </a:spcAft>
      <a:defRPr sz="2400" b="1" kern="1200">
        <a:solidFill>
          <a:schemeClr val="bg1"/>
        </a:solidFill>
        <a:latin typeface="Arial Narrow" pitchFamily="34" charset="0"/>
        <a:ea typeface="+mn-ea"/>
        <a:cs typeface="+mn-cs"/>
      </a:defRPr>
    </a:lvl2pPr>
    <a:lvl3pPr marL="914400" algn="l" rtl="0" fontAlgn="base">
      <a:spcBef>
        <a:spcPct val="0"/>
      </a:spcBef>
      <a:spcAft>
        <a:spcPct val="0"/>
      </a:spcAft>
      <a:defRPr sz="2400" b="1" kern="1200">
        <a:solidFill>
          <a:schemeClr val="bg1"/>
        </a:solidFill>
        <a:latin typeface="Arial Narrow" pitchFamily="34" charset="0"/>
        <a:ea typeface="+mn-ea"/>
        <a:cs typeface="+mn-cs"/>
      </a:defRPr>
    </a:lvl3pPr>
    <a:lvl4pPr marL="1371600" algn="l" rtl="0" fontAlgn="base">
      <a:spcBef>
        <a:spcPct val="0"/>
      </a:spcBef>
      <a:spcAft>
        <a:spcPct val="0"/>
      </a:spcAft>
      <a:defRPr sz="2400" b="1" kern="1200">
        <a:solidFill>
          <a:schemeClr val="bg1"/>
        </a:solidFill>
        <a:latin typeface="Arial Narrow" pitchFamily="34" charset="0"/>
        <a:ea typeface="+mn-ea"/>
        <a:cs typeface="+mn-cs"/>
      </a:defRPr>
    </a:lvl4pPr>
    <a:lvl5pPr marL="1828800" algn="l" rtl="0" fontAlgn="base">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I" initials="" lastIdx="1" clrIdx="0"/>
  <p:cmAuthor id="1" name="H. Smith" initials="" lastIdx="1" clrIdx="1"/>
  <p:cmAuthor id="2" name="Kelli Hardin" initials="" lastIdx="2"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0C0C0"/>
    <a:srgbClr val="FFFFFF"/>
    <a:srgbClr val="ABBED9"/>
    <a:srgbClr val="3E421E"/>
    <a:srgbClr val="FF171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386" autoAdjust="0"/>
    <p:restoredTop sz="74336" autoAdjust="0"/>
  </p:normalViewPr>
  <p:slideViewPr>
    <p:cSldViewPr snapToGrid="0">
      <p:cViewPr varScale="1">
        <p:scale>
          <a:sx n="71" d="100"/>
          <a:sy n="71" d="100"/>
        </p:scale>
        <p:origin x="-732" y="-96"/>
      </p:cViewPr>
      <p:guideLst>
        <p:guide orient="horz" pos="614"/>
        <p:guide pos="408"/>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75" d="100"/>
        <a:sy n="75" d="100"/>
      </p:scale>
      <p:origin x="0" y="9216"/>
    </p:cViewPr>
  </p:sorterViewPr>
  <p:notesViewPr>
    <p:cSldViewPr snapToGrid="0">
      <p:cViewPr>
        <p:scale>
          <a:sx n="100" d="100"/>
          <a:sy n="100" d="100"/>
        </p:scale>
        <p:origin x="-1164" y="642"/>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handoutMaster" Target="handoutMasters/handoutMaster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tags" Target="tags/tag1.xml"/><Relationship Id="rId95" Type="http://schemas.openxmlformats.org/officeDocument/2006/relationships/tableStyles" Target="tableStyle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notesMaster" Target="notesMasters/notesMaster1.xml"/><Relationship Id="rId9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01BDA7-F111-4B35-BF36-1D2D3D0820C6}" type="doc">
      <dgm:prSet loTypeId="urn:microsoft.com/office/officeart/2005/8/layout/vList3" loCatId="list" qsTypeId="urn:microsoft.com/office/officeart/2005/8/quickstyle/simple1" qsCatId="simple" csTypeId="urn:microsoft.com/office/officeart/2005/8/colors/accent1_2" csCatId="accent1" phldr="1"/>
      <dgm:spPr/>
    </dgm:pt>
    <dgm:pt modelId="{F7C48A5A-DB43-4ACB-84D9-16C37B20A847}">
      <dgm:prSet phldrT="[Text]" custT="1"/>
      <dgm:spPr/>
      <dgm:t>
        <a:bodyPr/>
        <a:lstStyle/>
        <a:p>
          <a:pPr algn="l"/>
          <a:r>
            <a:rPr lang="en-US" sz="2800" dirty="0" smtClean="0"/>
            <a:t>Multitasking is the ability of the operating system to quickly switch between tasks.</a:t>
          </a:r>
          <a:br>
            <a:rPr lang="en-US" sz="2800" dirty="0" smtClean="0"/>
          </a:br>
          <a:r>
            <a:rPr lang="en-US" sz="2800" dirty="0" smtClean="0"/>
            <a:t>A task is generally an entire application, such as </a:t>
          </a:r>
          <a:r>
            <a:rPr lang="en-US" sz="2800" dirty="0" err="1" smtClean="0"/>
            <a:t>LabVIEW</a:t>
          </a:r>
          <a:r>
            <a:rPr lang="en-US" sz="2800" dirty="0" smtClean="0"/>
            <a:t>.</a:t>
          </a:r>
          <a:endParaRPr lang="en-US" sz="2800" dirty="0"/>
        </a:p>
      </dgm:t>
    </dgm:pt>
    <dgm:pt modelId="{E48B4676-2340-490A-9C89-6B6A6083EC87}" type="parTrans" cxnId="{2016C8AD-D0DC-458E-9686-2FEBEA005A7D}">
      <dgm:prSet/>
      <dgm:spPr/>
      <dgm:t>
        <a:bodyPr/>
        <a:lstStyle/>
        <a:p>
          <a:endParaRPr lang="en-US"/>
        </a:p>
      </dgm:t>
    </dgm:pt>
    <dgm:pt modelId="{A97893C0-C62F-4A38-B6B8-36ECBEE3162A}" type="sibTrans" cxnId="{2016C8AD-D0DC-458E-9686-2FEBEA005A7D}">
      <dgm:prSet/>
      <dgm:spPr/>
      <dgm:t>
        <a:bodyPr/>
        <a:lstStyle/>
        <a:p>
          <a:endParaRPr lang="en-US"/>
        </a:p>
      </dgm:t>
    </dgm:pt>
    <dgm:pt modelId="{C5EDD23F-B504-40E9-AD25-0F8D0718EFBE}" type="pres">
      <dgm:prSet presAssocID="{C101BDA7-F111-4B35-BF36-1D2D3D0820C6}" presName="linearFlow" presStyleCnt="0">
        <dgm:presLayoutVars>
          <dgm:dir/>
          <dgm:resizeHandles val="exact"/>
        </dgm:presLayoutVars>
      </dgm:prSet>
      <dgm:spPr/>
    </dgm:pt>
    <dgm:pt modelId="{88734005-1F7C-4CD0-BA23-E562B8B71D1A}" type="pres">
      <dgm:prSet presAssocID="{F7C48A5A-DB43-4ACB-84D9-16C37B20A847}" presName="composite" presStyleCnt="0"/>
      <dgm:spPr/>
    </dgm:pt>
    <dgm:pt modelId="{CB8C1246-46AB-4CE4-81B7-11C9C4C8893A}" type="pres">
      <dgm:prSet presAssocID="{F7C48A5A-DB43-4ACB-84D9-16C37B20A847}" presName="imgShp" presStyleLbl="fgImgPlace1" presStyleIdx="0" presStyleCnt="1" custLinFactNeighborX="-47241"/>
      <dgm:spPr/>
    </dgm:pt>
    <dgm:pt modelId="{9AE34582-43C8-4F25-A9B9-E8EE8824DE12}" type="pres">
      <dgm:prSet presAssocID="{F7C48A5A-DB43-4ACB-84D9-16C37B20A847}" presName="txShp" presStyleLbl="node1" presStyleIdx="0" presStyleCnt="1" custScaleX="136289" custLinFactNeighborX="6933">
        <dgm:presLayoutVars>
          <dgm:bulletEnabled val="1"/>
        </dgm:presLayoutVars>
      </dgm:prSet>
      <dgm:spPr/>
      <dgm:t>
        <a:bodyPr/>
        <a:lstStyle/>
        <a:p>
          <a:endParaRPr lang="en-US"/>
        </a:p>
      </dgm:t>
    </dgm:pt>
  </dgm:ptLst>
  <dgm:cxnLst>
    <dgm:cxn modelId="{24DF5A38-143D-45C2-8F0D-7D2707BF69E6}" type="presOf" srcId="{F7C48A5A-DB43-4ACB-84D9-16C37B20A847}" destId="{9AE34582-43C8-4F25-A9B9-E8EE8824DE12}" srcOrd="0" destOrd="0" presId="urn:microsoft.com/office/officeart/2005/8/layout/vList3"/>
    <dgm:cxn modelId="{15711C55-A955-4340-BE60-155AB4EF1B8E}" type="presOf" srcId="{C101BDA7-F111-4B35-BF36-1D2D3D0820C6}" destId="{C5EDD23F-B504-40E9-AD25-0F8D0718EFBE}" srcOrd="0" destOrd="0" presId="urn:microsoft.com/office/officeart/2005/8/layout/vList3"/>
    <dgm:cxn modelId="{2016C8AD-D0DC-458E-9686-2FEBEA005A7D}" srcId="{C101BDA7-F111-4B35-BF36-1D2D3D0820C6}" destId="{F7C48A5A-DB43-4ACB-84D9-16C37B20A847}" srcOrd="0" destOrd="0" parTransId="{E48B4676-2340-490A-9C89-6B6A6083EC87}" sibTransId="{A97893C0-C62F-4A38-B6B8-36ECBEE3162A}"/>
    <dgm:cxn modelId="{C9F86756-ECD0-4D0C-9D54-AA6372C1CDFE}" type="presParOf" srcId="{C5EDD23F-B504-40E9-AD25-0F8D0718EFBE}" destId="{88734005-1F7C-4CD0-BA23-E562B8B71D1A}" srcOrd="0" destOrd="0" presId="urn:microsoft.com/office/officeart/2005/8/layout/vList3"/>
    <dgm:cxn modelId="{F8D16139-4A1C-4AA1-8337-01B461763DA9}" type="presParOf" srcId="{88734005-1F7C-4CD0-BA23-E562B8B71D1A}" destId="{CB8C1246-46AB-4CE4-81B7-11C9C4C8893A}" srcOrd="0" destOrd="0" presId="urn:microsoft.com/office/officeart/2005/8/layout/vList3"/>
    <dgm:cxn modelId="{E2FAABBA-E6BE-434E-B3E0-D4BD979F5BE9}" type="presParOf" srcId="{88734005-1F7C-4CD0-BA23-E562B8B71D1A}" destId="{9AE34582-43C8-4F25-A9B9-E8EE8824DE12}" srcOrd="1" destOrd="0" presId="urn:microsoft.com/office/officeart/2005/8/layout/vList3"/>
  </dgm:cxnLst>
  <dgm:bg/>
  <dgm:whole/>
</dgm:dataModel>
</file>

<file path=ppt/diagrams/data2.xml><?xml version="1.0" encoding="utf-8"?>
<dgm:dataModel xmlns:dgm="http://schemas.openxmlformats.org/drawingml/2006/diagram" xmlns:a="http://schemas.openxmlformats.org/drawingml/2006/main">
  <dgm:ptLst>
    <dgm:pt modelId="{C101BDA7-F111-4B35-BF36-1D2D3D0820C6}" type="doc">
      <dgm:prSet loTypeId="urn:microsoft.com/office/officeart/2005/8/layout/vList3" loCatId="list" qsTypeId="urn:microsoft.com/office/officeart/2005/8/quickstyle/simple1" qsCatId="simple" csTypeId="urn:microsoft.com/office/officeart/2005/8/colors/accent1_2" csCatId="accent1" phldr="1"/>
      <dgm:spPr/>
    </dgm:pt>
    <dgm:pt modelId="{F7C48A5A-DB43-4ACB-84D9-16C37B20A847}">
      <dgm:prSet phldrT="[Text]" custT="1"/>
      <dgm:spPr/>
      <dgm:t>
        <a:bodyPr/>
        <a:lstStyle/>
        <a:p>
          <a:pPr algn="l"/>
          <a:r>
            <a:rPr lang="en-US" sz="2800" b="0" dirty="0" smtClean="0"/>
            <a:t>Deterministic tasks are critical tasks that need to complete on time, every time. Therefore, they need dedicated processor resources to ensure timely completion.</a:t>
          </a:r>
          <a:endParaRPr lang="en-US" sz="2800" b="0" dirty="0"/>
        </a:p>
      </dgm:t>
    </dgm:pt>
    <dgm:pt modelId="{E48B4676-2340-490A-9C89-6B6A6083EC87}" type="parTrans" cxnId="{2016C8AD-D0DC-458E-9686-2FEBEA005A7D}">
      <dgm:prSet/>
      <dgm:spPr/>
      <dgm:t>
        <a:bodyPr/>
        <a:lstStyle/>
        <a:p>
          <a:endParaRPr lang="en-US"/>
        </a:p>
      </dgm:t>
    </dgm:pt>
    <dgm:pt modelId="{A97893C0-C62F-4A38-B6B8-36ECBEE3162A}" type="sibTrans" cxnId="{2016C8AD-D0DC-458E-9686-2FEBEA005A7D}">
      <dgm:prSet/>
      <dgm:spPr/>
      <dgm:t>
        <a:bodyPr/>
        <a:lstStyle/>
        <a:p>
          <a:endParaRPr lang="en-US"/>
        </a:p>
      </dgm:t>
    </dgm:pt>
    <dgm:pt modelId="{C5EDD23F-B504-40E9-AD25-0F8D0718EFBE}" type="pres">
      <dgm:prSet presAssocID="{C101BDA7-F111-4B35-BF36-1D2D3D0820C6}" presName="linearFlow" presStyleCnt="0">
        <dgm:presLayoutVars>
          <dgm:dir/>
          <dgm:resizeHandles val="exact"/>
        </dgm:presLayoutVars>
      </dgm:prSet>
      <dgm:spPr/>
    </dgm:pt>
    <dgm:pt modelId="{88734005-1F7C-4CD0-BA23-E562B8B71D1A}" type="pres">
      <dgm:prSet presAssocID="{F7C48A5A-DB43-4ACB-84D9-16C37B20A847}" presName="composite" presStyleCnt="0"/>
      <dgm:spPr/>
    </dgm:pt>
    <dgm:pt modelId="{CB8C1246-46AB-4CE4-81B7-11C9C4C8893A}" type="pres">
      <dgm:prSet presAssocID="{F7C48A5A-DB43-4ACB-84D9-16C37B20A847}" presName="imgShp" presStyleLbl="fgImgPlace1" presStyleIdx="0" presStyleCnt="1" custLinFactNeighborX="-47241"/>
      <dgm:spPr/>
    </dgm:pt>
    <dgm:pt modelId="{9AE34582-43C8-4F25-A9B9-E8EE8824DE12}" type="pres">
      <dgm:prSet presAssocID="{F7C48A5A-DB43-4ACB-84D9-16C37B20A847}" presName="txShp" presStyleLbl="node1" presStyleIdx="0" presStyleCnt="1" custScaleX="136289" custLinFactNeighborX="6933">
        <dgm:presLayoutVars>
          <dgm:bulletEnabled val="1"/>
        </dgm:presLayoutVars>
      </dgm:prSet>
      <dgm:spPr/>
      <dgm:t>
        <a:bodyPr/>
        <a:lstStyle/>
        <a:p>
          <a:endParaRPr lang="en-US"/>
        </a:p>
      </dgm:t>
    </dgm:pt>
  </dgm:ptLst>
  <dgm:cxnLst>
    <dgm:cxn modelId="{C1CF892A-9CCE-443B-AF7B-24E9D8550358}" type="presOf" srcId="{F7C48A5A-DB43-4ACB-84D9-16C37B20A847}" destId="{9AE34582-43C8-4F25-A9B9-E8EE8824DE12}" srcOrd="0" destOrd="0" presId="urn:microsoft.com/office/officeart/2005/8/layout/vList3"/>
    <dgm:cxn modelId="{C17BE7B1-6454-448B-A169-802BF0B28D3F}" type="presOf" srcId="{C101BDA7-F111-4B35-BF36-1D2D3D0820C6}" destId="{C5EDD23F-B504-40E9-AD25-0F8D0718EFBE}" srcOrd="0" destOrd="0" presId="urn:microsoft.com/office/officeart/2005/8/layout/vList3"/>
    <dgm:cxn modelId="{2016C8AD-D0DC-458E-9686-2FEBEA005A7D}" srcId="{C101BDA7-F111-4B35-BF36-1D2D3D0820C6}" destId="{F7C48A5A-DB43-4ACB-84D9-16C37B20A847}" srcOrd="0" destOrd="0" parTransId="{E48B4676-2340-490A-9C89-6B6A6083EC87}" sibTransId="{A97893C0-C62F-4A38-B6B8-36ECBEE3162A}"/>
    <dgm:cxn modelId="{80E29B4F-FC6F-4261-BAA4-EC46AFBB498A}" type="presParOf" srcId="{C5EDD23F-B504-40E9-AD25-0F8D0718EFBE}" destId="{88734005-1F7C-4CD0-BA23-E562B8B71D1A}" srcOrd="0" destOrd="0" presId="urn:microsoft.com/office/officeart/2005/8/layout/vList3"/>
    <dgm:cxn modelId="{95A9CDF4-8D5C-420D-A520-1721841A240B}" type="presParOf" srcId="{88734005-1F7C-4CD0-BA23-E562B8B71D1A}" destId="{CB8C1246-46AB-4CE4-81B7-11C9C4C8893A}" srcOrd="0" destOrd="0" presId="urn:microsoft.com/office/officeart/2005/8/layout/vList3"/>
    <dgm:cxn modelId="{A7CF3680-3AC0-4871-A25E-E0BEAC7C74E7}" type="presParOf" srcId="{88734005-1F7C-4CD0-BA23-E562B8B71D1A}" destId="{9AE34582-43C8-4F25-A9B9-E8EE8824DE12}"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bwMode="auto">
          <a:xfrm>
            <a:off x="0" y="0"/>
            <a:ext cx="3170238" cy="477838"/>
          </a:xfrm>
          <a:prstGeom prst="rect">
            <a:avLst/>
          </a:prstGeom>
          <a:noFill/>
          <a:ln w="9525">
            <a:noFill/>
            <a:miter lim="800000"/>
            <a:headEnd/>
            <a:tailEnd/>
          </a:ln>
          <a:effectLst/>
        </p:spPr>
        <p:txBody>
          <a:bodyPr vert="horz" wrap="square" lIns="96574" tIns="48286" rIns="96574" bIns="48286" numCol="1" anchor="t" anchorCtr="0" compatLnSpc="1">
            <a:prstTxWarp prst="textNoShape">
              <a:avLst/>
            </a:prstTxWarp>
          </a:bodyPr>
          <a:lstStyle>
            <a:lvl1pPr algn="l" defTabSz="966556" eaLnBrk="0" hangingPunct="0">
              <a:defRPr sz="1400" b="0">
                <a:solidFill>
                  <a:schemeClr val="tx1"/>
                </a:solidFill>
                <a:latin typeface="Times New Roman" pitchFamily="18" charset="0"/>
              </a:defRPr>
            </a:lvl1pPr>
          </a:lstStyle>
          <a:p>
            <a:pPr>
              <a:defRPr/>
            </a:pPr>
            <a:endParaRPr lang="en-US" dirty="0"/>
          </a:p>
        </p:txBody>
      </p:sp>
      <p:sp>
        <p:nvSpPr>
          <p:cNvPr id="110595" name="Rectangle 3"/>
          <p:cNvSpPr>
            <a:spLocks noGrp="1" noChangeArrowheads="1"/>
          </p:cNvSpPr>
          <p:nvPr>
            <p:ph type="dt" sz="quarter" idx="1"/>
          </p:nvPr>
        </p:nvSpPr>
        <p:spPr bwMode="auto">
          <a:xfrm>
            <a:off x="4143375" y="0"/>
            <a:ext cx="3170238" cy="477838"/>
          </a:xfrm>
          <a:prstGeom prst="rect">
            <a:avLst/>
          </a:prstGeom>
          <a:noFill/>
          <a:ln w="9525">
            <a:noFill/>
            <a:miter lim="800000"/>
            <a:headEnd/>
            <a:tailEnd/>
          </a:ln>
          <a:effectLst/>
        </p:spPr>
        <p:txBody>
          <a:bodyPr vert="horz" wrap="square" lIns="96574" tIns="48286" rIns="96574" bIns="48286" numCol="1" anchor="t" anchorCtr="0" compatLnSpc="1">
            <a:prstTxWarp prst="textNoShape">
              <a:avLst/>
            </a:prstTxWarp>
          </a:bodyPr>
          <a:lstStyle>
            <a:lvl1pPr algn="r" defTabSz="966556" eaLnBrk="0" hangingPunct="0">
              <a:defRPr sz="1400" b="0">
                <a:solidFill>
                  <a:schemeClr val="tx1"/>
                </a:solidFill>
                <a:latin typeface="Times New Roman" pitchFamily="18" charset="0"/>
              </a:defRPr>
            </a:lvl1pPr>
          </a:lstStyle>
          <a:p>
            <a:pPr>
              <a:defRPr/>
            </a:pPr>
            <a:endParaRPr lang="en-US" dirty="0"/>
          </a:p>
        </p:txBody>
      </p:sp>
      <p:sp>
        <p:nvSpPr>
          <p:cNvPr id="110596" name="Rectangle 4"/>
          <p:cNvSpPr>
            <a:spLocks noGrp="1" noChangeArrowheads="1"/>
          </p:cNvSpPr>
          <p:nvPr>
            <p:ph type="ftr" sz="quarter" idx="2"/>
          </p:nvPr>
        </p:nvSpPr>
        <p:spPr bwMode="auto">
          <a:xfrm>
            <a:off x="0" y="9121775"/>
            <a:ext cx="3170238" cy="477838"/>
          </a:xfrm>
          <a:prstGeom prst="rect">
            <a:avLst/>
          </a:prstGeom>
          <a:noFill/>
          <a:ln w="9525">
            <a:noFill/>
            <a:miter lim="800000"/>
            <a:headEnd/>
            <a:tailEnd/>
          </a:ln>
          <a:effectLst/>
        </p:spPr>
        <p:txBody>
          <a:bodyPr vert="horz" wrap="square" lIns="96574" tIns="48286" rIns="96574" bIns="48286" numCol="1" anchor="b" anchorCtr="0" compatLnSpc="1">
            <a:prstTxWarp prst="textNoShape">
              <a:avLst/>
            </a:prstTxWarp>
          </a:bodyPr>
          <a:lstStyle>
            <a:lvl1pPr algn="l" defTabSz="966556" eaLnBrk="0" hangingPunct="0">
              <a:defRPr sz="1400" b="0">
                <a:solidFill>
                  <a:schemeClr val="tx1"/>
                </a:solidFill>
                <a:latin typeface="Times New Roman" pitchFamily="18" charset="0"/>
              </a:defRPr>
            </a:lvl1pPr>
          </a:lstStyle>
          <a:p>
            <a:pPr>
              <a:defRPr/>
            </a:pPr>
            <a:endParaRPr lang="en-US" dirty="0"/>
          </a:p>
        </p:txBody>
      </p:sp>
      <p:sp>
        <p:nvSpPr>
          <p:cNvPr id="110597" name="Rectangle 5"/>
          <p:cNvSpPr>
            <a:spLocks noGrp="1" noChangeArrowheads="1"/>
          </p:cNvSpPr>
          <p:nvPr>
            <p:ph type="sldNum" sz="quarter" idx="3"/>
          </p:nvPr>
        </p:nvSpPr>
        <p:spPr bwMode="auto">
          <a:xfrm>
            <a:off x="4143375" y="9121775"/>
            <a:ext cx="3170238" cy="477838"/>
          </a:xfrm>
          <a:prstGeom prst="rect">
            <a:avLst/>
          </a:prstGeom>
          <a:noFill/>
          <a:ln w="9525">
            <a:noFill/>
            <a:miter lim="800000"/>
            <a:headEnd/>
            <a:tailEnd/>
          </a:ln>
          <a:effectLst/>
        </p:spPr>
        <p:txBody>
          <a:bodyPr vert="horz" wrap="square" lIns="96574" tIns="48286" rIns="96574" bIns="48286" numCol="1" anchor="b" anchorCtr="0" compatLnSpc="1">
            <a:prstTxWarp prst="textNoShape">
              <a:avLst/>
            </a:prstTxWarp>
          </a:bodyPr>
          <a:lstStyle>
            <a:lvl1pPr algn="r" defTabSz="966556" eaLnBrk="0" hangingPunct="0">
              <a:defRPr sz="1400" b="0">
                <a:solidFill>
                  <a:schemeClr val="tx1"/>
                </a:solidFill>
                <a:latin typeface="Times New Roman" pitchFamily="18" charset="0"/>
              </a:defRPr>
            </a:lvl1pPr>
          </a:lstStyle>
          <a:p>
            <a:pPr>
              <a:defRPr/>
            </a:pPr>
            <a:fld id="{1BB9EA3C-D41A-41B2-87D1-6C567F618800}"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4"/>
          <p:cNvSpPr>
            <a:spLocks noGrp="1" noRot="1" noChangeAspect="1" noChangeArrowheads="1" noTextEdit="1"/>
          </p:cNvSpPr>
          <p:nvPr>
            <p:ph type="sldImg" idx="2"/>
          </p:nvPr>
        </p:nvSpPr>
        <p:spPr bwMode="auto">
          <a:xfrm>
            <a:off x="803275" y="523875"/>
            <a:ext cx="5692775" cy="4270375"/>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666750" y="5030788"/>
            <a:ext cx="5964238" cy="3773487"/>
          </a:xfrm>
          <a:prstGeom prst="rect">
            <a:avLst/>
          </a:prstGeom>
          <a:noFill/>
          <a:ln w="9525">
            <a:noFill/>
            <a:miter lim="800000"/>
            <a:headEnd/>
            <a:tailEnd/>
          </a:ln>
          <a:effectLst/>
        </p:spPr>
        <p:txBody>
          <a:bodyPr vert="horz" wrap="square" lIns="96574" tIns="48286" rIns="96574" bIns="48286"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23560" name="Rectangle 8"/>
          <p:cNvSpPr>
            <a:spLocks noChangeArrowheads="1"/>
          </p:cNvSpPr>
          <p:nvPr/>
        </p:nvSpPr>
        <p:spPr bwMode="auto">
          <a:xfrm>
            <a:off x="0" y="9123363"/>
            <a:ext cx="3170238" cy="477837"/>
          </a:xfrm>
          <a:prstGeom prst="rect">
            <a:avLst/>
          </a:prstGeom>
          <a:noFill/>
          <a:ln w="9525">
            <a:noFill/>
            <a:miter lim="800000"/>
            <a:headEnd/>
            <a:tailEnd/>
          </a:ln>
          <a:effectLst/>
        </p:spPr>
        <p:txBody>
          <a:bodyPr lIns="96574" tIns="48286" rIns="96574" bIns="48286" anchor="b"/>
          <a:lstStyle/>
          <a:p>
            <a:pPr defTabSz="966556" eaLnBrk="0" hangingPunct="0">
              <a:defRPr/>
            </a:pPr>
            <a:endParaRPr lang="en-US" sz="1400" b="0" dirty="0">
              <a:solidFill>
                <a:schemeClr val="tx1"/>
              </a:solidFill>
              <a:latin typeface="Times New Roman" pitchFamily="18" charset="0"/>
            </a:endParaRPr>
          </a:p>
        </p:txBody>
      </p:sp>
      <p:sp>
        <p:nvSpPr>
          <p:cNvPr id="23562" name="Rectangle 10"/>
          <p:cNvSpPr>
            <a:spLocks noChangeArrowheads="1"/>
          </p:cNvSpPr>
          <p:nvPr/>
        </p:nvSpPr>
        <p:spPr bwMode="auto">
          <a:xfrm>
            <a:off x="4978400" y="9123363"/>
            <a:ext cx="2336800" cy="477837"/>
          </a:xfrm>
          <a:prstGeom prst="rect">
            <a:avLst/>
          </a:prstGeom>
          <a:noFill/>
          <a:ln w="9525">
            <a:noFill/>
            <a:miter lim="800000"/>
            <a:headEnd/>
            <a:tailEnd/>
          </a:ln>
          <a:effectLst/>
        </p:spPr>
        <p:txBody>
          <a:bodyPr lIns="96574" tIns="48286" rIns="96574" bIns="48286" anchor="b"/>
          <a:lstStyle/>
          <a:p>
            <a:pPr algn="r" defTabSz="966556" eaLnBrk="0" hangingPunct="0">
              <a:defRPr/>
            </a:pPr>
            <a:endParaRPr lang="en-US" sz="1400" b="0" dirty="0">
              <a:solidFill>
                <a:schemeClr val="tx1"/>
              </a:solidFill>
              <a:latin typeface="Times New Roman" pitchFamily="18" charset="0"/>
            </a:endParaRPr>
          </a:p>
        </p:txBody>
      </p:sp>
      <p:sp>
        <p:nvSpPr>
          <p:cNvPr id="10" name="Rectangle 8"/>
          <p:cNvSpPr>
            <a:spLocks noChangeArrowheads="1"/>
          </p:cNvSpPr>
          <p:nvPr/>
        </p:nvSpPr>
        <p:spPr bwMode="auto">
          <a:xfrm>
            <a:off x="415925" y="9297988"/>
            <a:ext cx="6389688" cy="161925"/>
          </a:xfrm>
          <a:prstGeom prst="rect">
            <a:avLst/>
          </a:prstGeom>
          <a:noFill/>
          <a:ln w="9525">
            <a:noFill/>
            <a:miter lim="800000"/>
            <a:headEnd/>
            <a:tailEnd/>
          </a:ln>
          <a:effectLst/>
        </p:spPr>
        <p:txBody>
          <a:bodyPr lIns="67019" tIns="26807" rIns="67019" bIns="26807">
            <a:spAutoFit/>
          </a:bodyPr>
          <a:lstStyle/>
          <a:p>
            <a:pPr algn="ctr" defTabSz="979751" eaLnBrk="0" hangingPunct="0">
              <a:lnSpc>
                <a:spcPct val="85000"/>
              </a:lnSpc>
              <a:tabLst>
                <a:tab pos="237515" algn="l"/>
                <a:tab pos="2894719" algn="l"/>
                <a:tab pos="6056643" algn="r"/>
              </a:tabLst>
              <a:defRPr/>
            </a:pPr>
            <a:r>
              <a:rPr lang="en-US" sz="800" b="0" i="1" dirty="0">
                <a:solidFill>
                  <a:schemeClr val="tx1"/>
                </a:solidFill>
              </a:rPr>
              <a:t>3-</a:t>
            </a:r>
            <a:fld id="{39A7E80B-878F-4E1F-8C90-1E6C94487CB7}" type="slidenum">
              <a:rPr lang="en-US" sz="800" b="0" i="1">
                <a:solidFill>
                  <a:schemeClr val="tx1"/>
                </a:solidFill>
              </a:rPr>
              <a:pPr algn="ctr" defTabSz="979751" eaLnBrk="0" hangingPunct="0">
                <a:lnSpc>
                  <a:spcPct val="85000"/>
                </a:lnSpc>
                <a:tabLst>
                  <a:tab pos="237515" algn="l"/>
                  <a:tab pos="2894719" algn="l"/>
                  <a:tab pos="6056643" algn="r"/>
                </a:tabLst>
                <a:defRPr/>
              </a:pPr>
              <a:t>‹#›</a:t>
            </a:fld>
            <a:r>
              <a:rPr lang="en-US" sz="800" b="0" i="1" dirty="0">
                <a:solidFill>
                  <a:schemeClr val="tx1"/>
                </a:solidFill>
              </a:rPr>
              <a:t> </a:t>
            </a:r>
          </a:p>
        </p:txBody>
      </p:sp>
    </p:spTree>
  </p:cSld>
  <p:clrMap bg1="lt1" tx1="dk1" bg2="lt2" tx2="dk2" accent1="accent1" accent2="accent2" accent3="accent3" accent4="accent4" accent5="accent5" accent6="accent6" hlink="hlink" folHlink="folHlink"/>
  <p:notesStyle>
    <a:lvl1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1pPr>
    <a:lvl2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2pPr>
    <a:lvl3pPr marL="236538" indent="-236538" algn="l" defTabSz="949325" rtl="0" fontAlgn="base">
      <a:spcBef>
        <a:spcPct val="30000"/>
      </a:spcBef>
      <a:spcAft>
        <a:spcPct val="0"/>
      </a:spcAft>
      <a:buFont typeface="Arial" charset="0"/>
      <a:buChar char="•"/>
      <a:tabLst>
        <a:tab pos="474663" algn="l"/>
      </a:tabLst>
      <a:defRPr sz="1100" kern="1200">
        <a:solidFill>
          <a:schemeClr val="tx1"/>
        </a:solidFill>
        <a:latin typeface="Times New Roman" pitchFamily="18" charset="0"/>
        <a:ea typeface="+mn-ea"/>
        <a:cs typeface="+mn-cs"/>
      </a:defRPr>
    </a:lvl3pPr>
    <a:lvl4pPr marL="474663" indent="-236538" algn="l" defTabSz="949325" rtl="0" fontAlgn="base">
      <a:spcBef>
        <a:spcPct val="30000"/>
      </a:spcBef>
      <a:spcAft>
        <a:spcPct val="0"/>
      </a:spcAft>
      <a:buFont typeface="Times New Roman" pitchFamily="18" charset="0"/>
      <a:buChar char="–"/>
      <a:tabLst>
        <a:tab pos="474663" algn="l"/>
      </a:tabLst>
      <a:defRPr sz="1100" kern="1200">
        <a:solidFill>
          <a:schemeClr val="tx1"/>
        </a:solidFill>
        <a:latin typeface="Times New Roman" pitchFamily="18" charset="0"/>
        <a:ea typeface="+mn-ea"/>
        <a:cs typeface="+mn-cs"/>
      </a:defRPr>
    </a:lvl4pPr>
    <a:lvl5pPr marL="1058863" indent="-1058863"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mk:@MSITStore:C:\Program%20Files\National%20Instruments\LabVIEW%208.6\help\lvrtconcepts.chm::/Deterministic_Apps_Timed_Loop.html"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mk:@MSITStore:C:\Program%20Files\National%20Instruments\LabVIEW%208.6\help\lvrtconcepts.chm::/RT_SMP.html" TargetMode="External"/><Relationship Id="rId4" Type="http://schemas.openxmlformats.org/officeDocument/2006/relationships/hyperlink" Target="mk:@MSITStore:C:\Program%20Files\National%20Instruments\LabVIEW%208.6\help\lvrtconcepts.chm::/Deterministic_Apps_VI_Priorities.html"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mk:@MSITStore:C:\Program%20Files\National%20Instruments\LabVIEW%208.6\help\lvrtconcepts.chm::/Deterministic_Apps_Timed_Loop.html"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mk:@MSITStore:C:\Program%20Files\National%20Instruments\LabVIEW%208.6\help\lvrtconcepts.chm::/Deterministic_Apps_VI_Priorities.html"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lvconcepts.chm::/Project_Explorer_Window.html"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lvdialog.chm::/Execution.html" TargetMode="External"/><Relationship Id="rId4" Type="http://schemas.openxmlformats.org/officeDocument/2006/relationships/hyperlink" Target="lvdialog.chm::/VI_Properties_Dialog_Box.html"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Cooperatively_Yielding_TimeCritical_VI_Execution"/><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8" Type="http://schemas.openxmlformats.org/officeDocument/2006/relationships/hyperlink" Target="glang.chm::/Timed_Loop_VIs_and_Func.html" TargetMode="External"/><Relationship Id="rId3" Type="http://schemas.openxmlformats.org/officeDocument/2006/relationships/hyperlink" Target="lvdialog.chm::/Loop_Configuration_DB.html" TargetMode="External"/><Relationship Id="rId7" Type="http://schemas.openxmlformats.org/officeDocument/2006/relationships/hyperlink" Target="lvconcepts.chm::/CON_Config_Adv_Timed_Seq_Set.html" TargetMode="External"/><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lvconcepts.chm::/CON_Set_Priority_Timed_Structs.html" TargetMode="External"/><Relationship Id="rId5" Type="http://schemas.openxmlformats.org/officeDocument/2006/relationships/hyperlink" Target="lvconcepts.chm::/Configuring_the_LabVIEW_Timed_Loop.html#Setting_the_Period" TargetMode="External"/><Relationship Id="rId4" Type="http://schemas.openxmlformats.org/officeDocument/2006/relationships/hyperlink" Target="lvconcepts.chm::/CON_Select_Timed_Struct_Timing.html" TargetMode="External"/></Relationships>
</file>

<file path=ppt/notesSlides/_rels/notesSlide22.xml.rels><?xml version="1.0" encoding="UTF-8" standalone="yes"?>
<Relationships xmlns="http://schemas.openxmlformats.org/package/2006/relationships"><Relationship Id="rId3" Type="http://schemas.openxmlformats.org/officeDocument/2006/relationships/hyperlink" Target="glang.chm::/Timed_Loop.html"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glang.chm::/Timed_Loop_VIs_and_Func.html"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Rot="1" noChangeAspect="1" noChangeArrowheads="1" noTextEdit="1"/>
          </p:cNvSpPr>
          <p:nvPr>
            <p:ph type="sldImg"/>
          </p:nvPr>
        </p:nvSpPr>
        <p:spPr>
          <a:ln w="6350"/>
        </p:spPr>
      </p:sp>
      <p:sp>
        <p:nvSpPr>
          <p:cNvPr id="27650" name="Rectangle 8"/>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Introduction</a:t>
            </a:r>
          </a:p>
          <a:p>
            <a:pPr defTabSz="914400">
              <a:tabLst>
                <a:tab pos="457200" algn="l"/>
              </a:tabLst>
            </a:pPr>
            <a:r>
              <a:rPr lang="en-US" dirty="0" smtClean="0"/>
              <a:t>When implementing a system with the LabVIEW Real-Time Module, consider whether you need to use determinism. If your application only needs the embedded qualities of the LabVIEW Real-Time Module, including the reliability of the LabVIEW Real-Time Module, the ability to off-load processing, and headless black box design, it does not need to be deterministic. However, if your application must guarantee a response to an external event within a given time or meet deadlines cyclically and predictably, it must be deterministic. When designing applications within real-time constraints, you must employ certain programming techniques to achieve determinism. When programming a LabVIEW Real-Time Module application, you can decide how to establish communication between multiple tasks or threads without disrupting determinism. This lesson discusses how to design your application to achieve determinism.</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Rot="1" noChangeAspect="1" noChangeArrowheads="1" noTextEdit="1"/>
          </p:cNvSpPr>
          <p:nvPr>
            <p:ph type="sldImg"/>
          </p:nvPr>
        </p:nvSpPr>
        <p:spPr>
          <a:ln w="6350"/>
        </p:spPr>
      </p:sp>
      <p:sp>
        <p:nvSpPr>
          <p:cNvPr id="46082"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Round Robin Scheduling</a:t>
            </a:r>
          </a:p>
          <a:p>
            <a:pPr defTabSz="914400">
              <a:tabLst>
                <a:tab pos="457200" algn="l"/>
              </a:tabLst>
            </a:pPr>
            <a:r>
              <a:rPr lang="en-US" dirty="0" smtClean="0"/>
              <a:t>Round robin scheduling shares processor time between threads based on equal shares of processor time. The time allocation for a LabVIEW Real-Time normal</a:t>
            </a:r>
            <a:r>
              <a:rPr lang="en-US" baseline="0" dirty="0" smtClean="0"/>
              <a:t> priority </a:t>
            </a:r>
            <a:r>
              <a:rPr lang="en-US" dirty="0" smtClean="0"/>
              <a:t>thread is 10 ms.</a:t>
            </a:r>
          </a:p>
          <a:p>
            <a:pPr defTabSz="914400">
              <a:tabLst>
                <a:tab pos="457200" algn="l"/>
              </a:tabLst>
            </a:pPr>
            <a:r>
              <a:rPr lang="en-US" dirty="0" smtClean="0"/>
              <a:t>To illustrate round robin scheduling, recall the analogy of an automobile repair shop. In this case, one mechanic represents the processor, and a receptionist represents the scheduler. Multiple cars represent the multiple threads of the system. Using round robin scheduling, the mechanic cycles between each car for a set period of time.</a:t>
            </a:r>
          </a:p>
          <a:p>
            <a:pPr defTabSz="914400">
              <a:tabLst>
                <a:tab pos="457200" algn="l"/>
              </a:tabLst>
            </a:pPr>
            <a:r>
              <a:rPr lang="en-US" dirty="0" smtClean="0"/>
              <a:t>Round robin scheduling guarantees each thread has some time with the processor; however, there is </a:t>
            </a:r>
            <a:br>
              <a:rPr lang="en-US" dirty="0" smtClean="0"/>
            </a:br>
            <a:r>
              <a:rPr lang="en-US" dirty="0" smtClean="0"/>
              <a:t>no prioritization of critical tasks. For example, if the town has only one ambulance and it needs to be serviced, round robin scheduling would not allow the mechanic to give priority service.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9"/>
          <p:cNvSpPr>
            <a:spLocks noGrp="1" noRot="1" noChangeAspect="1" noChangeArrowheads="1" noTextEdit="1"/>
          </p:cNvSpPr>
          <p:nvPr>
            <p:ph type="sldImg"/>
          </p:nvPr>
        </p:nvSpPr>
        <p:spPr>
          <a:ln w="6350"/>
        </p:spPr>
      </p:sp>
      <p:sp>
        <p:nvSpPr>
          <p:cNvPr id="48130" name="Rectangle 10"/>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Preemptive Scheduling</a:t>
            </a:r>
          </a:p>
          <a:p>
            <a:pPr defTabSz="914400">
              <a:tabLst>
                <a:tab pos="457200" algn="l"/>
              </a:tabLst>
            </a:pPr>
            <a:r>
              <a:rPr lang="en-US" dirty="0" smtClean="0"/>
              <a:t>With preemptive scheduling, you can give priority to critical tasks. In this case, one thread can be designated as most important, that is, time-critical. When the time-critical thread needs processor </a:t>
            </a:r>
            <a:br>
              <a:rPr lang="en-US" dirty="0" smtClean="0"/>
            </a:br>
            <a:r>
              <a:rPr lang="en-US" dirty="0" smtClean="0"/>
              <a:t>time, the other threads must wait until the time-critical thread is finished. </a:t>
            </a:r>
          </a:p>
          <a:p>
            <a:pPr defTabSz="914400">
              <a:tabLst>
                <a:tab pos="457200" algn="l"/>
              </a:tabLst>
            </a:pPr>
            <a:r>
              <a:rPr lang="en-US" dirty="0" smtClean="0"/>
              <a:t>In the repair shop analogy, the ambulance is assigned time-critical priority. As a result, the mechanic services it as soon as it arrives. Repairs on all other cars are delayed until the ambulance service is complete. After the ambulance service is complete, the other cars resume sharing time with the mechanic.</a:t>
            </a:r>
          </a:p>
          <a:p>
            <a:pPr lvl="1" defTabSz="914400">
              <a:tabLst>
                <a:tab pos="457200" algn="l"/>
              </a:tabLst>
            </a:pPr>
            <a:endParaRPr lang="en-US" b="1" dirty="0" smtClean="0">
              <a:latin typeface="Arial Narrow" pitchFamily="34" charset="0"/>
            </a:endParaRPr>
          </a:p>
          <a:p>
            <a:pPr marL="1019175" lvl="4" indent="-1019175" defTabSz="914400">
              <a:tabLst>
                <a:tab pos="457200" algn="l"/>
              </a:tabLst>
            </a:pPr>
            <a:r>
              <a:rPr lang="en-US" b="1" dirty="0" smtClean="0">
                <a:latin typeface="Arial Narrow" pitchFamily="34" charset="0"/>
              </a:rPr>
              <a:t>	Note</a:t>
            </a:r>
            <a:r>
              <a:rPr lang="en-US" dirty="0" smtClean="0"/>
              <a:t> 	A thread swap occurs when the processor switches between threads. Every thread swap takes additional time from the processor. </a:t>
            </a:r>
          </a:p>
        </p:txBody>
      </p:sp>
      <p:pic>
        <p:nvPicPr>
          <p:cNvPr id="48131" name="Picture 8" descr="note-bw"/>
          <p:cNvPicPr>
            <a:picLocks noChangeAspect="1" noChangeArrowheads="1"/>
          </p:cNvPicPr>
          <p:nvPr/>
        </p:nvPicPr>
        <p:blipFill>
          <a:blip r:embed="rId3"/>
          <a:srcRect/>
          <a:stretch>
            <a:fillRect/>
          </a:stretch>
        </p:blipFill>
        <p:spPr bwMode="auto">
          <a:xfrm>
            <a:off x="804863" y="6834188"/>
            <a:ext cx="215900" cy="203200"/>
          </a:xfrm>
          <a:prstGeom prst="rect">
            <a:avLst/>
          </a:prstGeom>
          <a:noFill/>
          <a:ln w="9525">
            <a:noFill/>
            <a:miter lim="800000"/>
            <a:headEnd/>
            <a:tailEnd/>
          </a:ln>
        </p:spPr>
      </p:pic>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6"/>
          <p:cNvSpPr>
            <a:spLocks noGrp="1" noRot="1" noChangeAspect="1" noChangeArrowheads="1" noTextEdit="1"/>
          </p:cNvSpPr>
          <p:nvPr>
            <p:ph type="sldImg"/>
          </p:nvPr>
        </p:nvSpPr>
        <p:spPr>
          <a:ln w="6350"/>
        </p:spPr>
      </p:sp>
      <p:sp>
        <p:nvSpPr>
          <p:cNvPr id="50178" name="Rectangle 7"/>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LabVIEW Real-Time Scheduling</a:t>
            </a:r>
          </a:p>
          <a:p>
            <a:pPr defTabSz="914400">
              <a:tabLst>
                <a:tab pos="457200" algn="l"/>
              </a:tabLst>
            </a:pPr>
            <a:r>
              <a:rPr lang="en-US" dirty="0" smtClean="0"/>
              <a:t>Each VI in an RT application is assigned a priority. Thread priority determines the execution of VIs, with higher priority threads preempting lower priority threads. Threads with equal priority use round-robin scheduling. The time-critical priority VI receives the processor resources necessary to complete the task and does not relinquish control of the processor until it cooperatively yields to the normal priority VI or until it completes the task. The normal priority VI then runs until preempted by the time-critical VI. The time-critical VI releases control of the processor by completing the operation or by sleeping. Without sleep time built into the time-critical VI, all other operations on the system are unable to execute, causing the system to behave as though using preemptive scheduling.</a:t>
            </a:r>
          </a:p>
          <a:p>
            <a:pPr defTabSz="914400">
              <a:tabLst>
                <a:tab pos="457200" algn="l"/>
              </a:tabLst>
            </a:pPr>
            <a:r>
              <a:rPr lang="en-US" dirty="0" smtClean="0"/>
              <a:t>In the repair shop analogy, the ambulance is assigned time-critical priority. The mechanic services the ambulance as soon as it arrives. After the mechanic arrives at a designated sleep time or finishes service on the ambulance, the mechanic services other vehicles on a shared basis until break time is over. The mechanic then returns to working on the ambulance.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5"/>
          <p:cNvSpPr>
            <a:spLocks noGrp="1" noRot="1" noChangeAspect="1" noChangeArrowheads="1" noTextEdit="1"/>
          </p:cNvSpPr>
          <p:nvPr>
            <p:ph type="sldImg"/>
          </p:nvPr>
        </p:nvSpPr>
        <p:spPr>
          <a:ln w="6350"/>
        </p:spPr>
      </p:sp>
      <p:sp>
        <p:nvSpPr>
          <p:cNvPr id="227330" name="Rectangle 6"/>
          <p:cNvSpPr>
            <a:spLocks noGrp="1" noChangeArrowheads="1"/>
          </p:cNvSpPr>
          <p:nvPr>
            <p:ph type="body" idx="1"/>
          </p:nvPr>
        </p:nvSpPr>
        <p:spPr>
          <a:noFill/>
          <a:ln/>
        </p:spPr>
        <p:txBody>
          <a:bodyPr/>
          <a:lstStyle/>
          <a:p>
            <a:r>
              <a:rPr lang="en-US" sz="1200" b="1" dirty="0" smtClean="0"/>
              <a:t>Dividing Tasks to Create Deterministic Multithreaded Applications</a:t>
            </a:r>
          </a:p>
          <a:p>
            <a:r>
              <a:rPr lang="en-US" sz="1200" dirty="0" smtClean="0"/>
              <a:t>Deterministic applications depend on deterministic tasks to complete on time, every time. Therefore, deterministic tasks need dedicated processor resources to ensure timely completion. Dividing tasks helps to ensure that each task receives the processor resources it needs to execute on time.</a:t>
            </a:r>
          </a:p>
          <a:p>
            <a:r>
              <a:rPr lang="en-US" sz="1200" dirty="0" smtClean="0"/>
              <a:t>Separate deterministic tasks from all other tasks to ensure deterministic tasks receive enough processor resources. For example, if a control application acquires data at regular intervals and stores the data on disk, you must handle the timing and control of the data acquisition deterministically. However, storing the data on disk is inherently a non-deterministic task because file I/O operations have unpredictable response times that depend on the hardware and the availability of the hardware resource. You can use </a:t>
            </a:r>
            <a:r>
              <a:rPr lang="en-US" sz="1200" dirty="0" smtClean="0">
                <a:hlinkClick r:id="rId3" action="ppaction://hlinkfile"/>
              </a:rPr>
              <a:t>Timed Loops</a:t>
            </a:r>
            <a:r>
              <a:rPr lang="en-US" sz="1200" dirty="0" smtClean="0"/>
              <a:t> or </a:t>
            </a:r>
            <a:r>
              <a:rPr lang="en-US" sz="1200" dirty="0" smtClean="0">
                <a:hlinkClick r:id="rId4" action="ppaction://hlinkfile"/>
              </a:rPr>
              <a:t>VIs with different priorities</a:t>
            </a:r>
            <a:r>
              <a:rPr lang="en-US" sz="1200" dirty="0" smtClean="0"/>
              <a:t> to control the execution and timing of deterministic tasks.</a:t>
            </a:r>
          </a:p>
          <a:p>
            <a:r>
              <a:rPr lang="en-US" sz="1200" b="1" dirty="0" smtClean="0"/>
              <a:t>Note</a:t>
            </a:r>
            <a:r>
              <a:rPr lang="en-US" sz="1200" dirty="0" smtClean="0"/>
              <a:t>  Within deterministic tasks, ensure that each operation receives dedicated processor resources by avoiding unnecessary parallelism. In a </a:t>
            </a:r>
            <a:r>
              <a:rPr lang="en-US" sz="1200" dirty="0" smtClean="0">
                <a:hlinkClick r:id="rId5" action="ppaction://hlinkfile"/>
              </a:rPr>
              <a:t>multiple CPU system</a:t>
            </a:r>
            <a:r>
              <a:rPr lang="en-US" sz="1200" dirty="0" smtClean="0"/>
              <a:t>, avoid creating more parallel operations than the number of available CPUs. Because it is impossible to determine the execution order of parallel operations, unnecessary parallelism can impede determinism</a:t>
            </a: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1" name="Rectangle 2"/>
          <p:cNvSpPr>
            <a:spLocks noGrp="1" noRot="1" noChangeAspect="1" noChangeArrowheads="1" noTextEdit="1"/>
          </p:cNvSpPr>
          <p:nvPr>
            <p:ph type="sldImg"/>
          </p:nvPr>
        </p:nvSpPr>
        <p:spPr>
          <a:ln w="6350"/>
        </p:spPr>
      </p:sp>
      <p:sp>
        <p:nvSpPr>
          <p:cNvPr id="240642"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Class Exercise – Choose Priority Level</a:t>
            </a:r>
          </a:p>
          <a:p>
            <a:pPr defTabSz="914400">
              <a:tabLst>
                <a:tab pos="457200" algn="l"/>
              </a:tabLst>
            </a:pPr>
            <a:r>
              <a:rPr lang="en-US" dirty="0" smtClean="0"/>
              <a:t>When you understand priority levels, you must be able to separate your code into the time-critical components and the normal priority components. The boxes shown above are different components of a typical application. </a:t>
            </a:r>
          </a:p>
          <a:p>
            <a:pPr defTabSz="914400">
              <a:tabLst>
                <a:tab pos="457200" algn="l"/>
              </a:tabLst>
            </a:pPr>
            <a:r>
              <a:rPr lang="en-US" dirty="0" smtClean="0"/>
              <a:t>Choose which components should be in the time-critical portion of the target application, in the normal priority portion of the target application and in the host application.</a:t>
            </a:r>
          </a:p>
          <a:p>
            <a:pPr defTabSz="914400">
              <a:tabLst>
                <a:tab pos="457200" algn="l"/>
              </a:tabLst>
            </a:pPr>
            <a:endParaRPr lang="en-US" dirty="0" smtClean="0"/>
          </a:p>
          <a:p>
            <a:pPr defTabSz="914400">
              <a:tabLst>
                <a:tab pos="457200" algn="l"/>
              </a:tabLst>
            </a:pPr>
            <a:r>
              <a:rPr lang="en-US" b="1" dirty="0" smtClean="0"/>
              <a:t>Time-Critical</a:t>
            </a:r>
            <a:endParaRPr lang="en-US" dirty="0" smtClean="0"/>
          </a:p>
          <a:p>
            <a:pPr defTabSz="914400">
              <a:tabLst>
                <a:tab pos="457200" algn="l"/>
              </a:tabLst>
            </a:pPr>
            <a:endParaRPr lang="en-US" b="1" dirty="0" smtClean="0"/>
          </a:p>
          <a:p>
            <a:pPr defTabSz="914400">
              <a:tabLst>
                <a:tab pos="457200" algn="l"/>
              </a:tabLst>
            </a:pPr>
            <a:endParaRPr lang="en-US" b="1" dirty="0" smtClean="0"/>
          </a:p>
          <a:p>
            <a:pPr defTabSz="914400">
              <a:tabLst>
                <a:tab pos="457200" algn="l"/>
              </a:tabLst>
            </a:pPr>
            <a:endParaRPr lang="en-US" b="1" dirty="0" smtClean="0"/>
          </a:p>
          <a:p>
            <a:pPr defTabSz="914400">
              <a:tabLst>
                <a:tab pos="457200" algn="l"/>
              </a:tabLst>
            </a:pPr>
            <a:r>
              <a:rPr lang="en-US" b="1" dirty="0" smtClean="0"/>
              <a:t>Normal Priority</a:t>
            </a:r>
            <a:endParaRPr lang="en-US" dirty="0" smtClean="0"/>
          </a:p>
          <a:p>
            <a:pPr defTabSz="914400">
              <a:tabLst>
                <a:tab pos="457200" algn="l"/>
              </a:tabLst>
            </a:pPr>
            <a:endParaRPr lang="en-US" b="1" dirty="0" smtClean="0"/>
          </a:p>
          <a:p>
            <a:pPr defTabSz="914400">
              <a:tabLst>
                <a:tab pos="457200" algn="l"/>
              </a:tabLst>
            </a:pPr>
            <a:endParaRPr lang="en-US" b="1" dirty="0" smtClean="0"/>
          </a:p>
          <a:p>
            <a:pPr defTabSz="914400">
              <a:tabLst>
                <a:tab pos="457200" algn="l"/>
              </a:tabLst>
            </a:pPr>
            <a:endParaRPr lang="en-US" b="1" dirty="0" smtClean="0"/>
          </a:p>
          <a:p>
            <a:pPr defTabSz="914400">
              <a:tabLst>
                <a:tab pos="457200" algn="l"/>
              </a:tabLst>
            </a:pPr>
            <a:r>
              <a:rPr lang="en-US" b="1" dirty="0" smtClean="0"/>
              <a:t>Host</a:t>
            </a: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89" name="Rectangle 2"/>
          <p:cNvSpPr>
            <a:spLocks noGrp="1" noRot="1" noChangeAspect="1" noChangeArrowheads="1" noTextEdit="1"/>
          </p:cNvSpPr>
          <p:nvPr>
            <p:ph type="sldImg"/>
          </p:nvPr>
        </p:nvSpPr>
        <p:spPr>
          <a:ln w="6350"/>
        </p:spPr>
      </p:sp>
      <p:sp>
        <p:nvSpPr>
          <p:cNvPr id="242690"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Possible Solution</a:t>
            </a:r>
          </a:p>
          <a:p>
            <a:pPr defTabSz="914400">
              <a:tabLst>
                <a:tab pos="457200" algn="l"/>
              </a:tabLst>
            </a:pPr>
            <a:r>
              <a:rPr lang="en-US" dirty="0" smtClean="0"/>
              <a:t>The figure above illustrates a possible solution to the class exercise.</a:t>
            </a:r>
          </a:p>
          <a:p>
            <a:pPr defTabSz="914400">
              <a:tabLst>
                <a:tab pos="457200" algn="l"/>
              </a:tabLst>
            </a:pPr>
            <a:r>
              <a:rPr lang="en-US" dirty="0" smtClean="0"/>
              <a:t>The user interface is on the host VI, because the target is headless.</a:t>
            </a:r>
          </a:p>
          <a:p>
            <a:pPr defTabSz="914400">
              <a:tabLst>
                <a:tab pos="457200" algn="l"/>
              </a:tabLst>
            </a:pPr>
            <a:r>
              <a:rPr lang="en-US" dirty="0" smtClean="0"/>
              <a:t>Buffered DAQ and CAN are both methods for acquiring data and implementing a control algorithm, which makes them time-critical processes. However, there are valid reasons for placing them in the normal priority VI.</a:t>
            </a:r>
          </a:p>
          <a:p>
            <a:pPr defTabSz="914400">
              <a:tabLst>
                <a:tab pos="457200" algn="l"/>
              </a:tabLst>
            </a:pPr>
            <a:r>
              <a:rPr lang="en-US" dirty="0" smtClean="0"/>
              <a:t>Data logging and communication are non-deterministic processes. You should place non-deterministic processes in the normal priority VI or the host VI. Placing data logging on the target rather than the host helps avoid data loss when communication between the host and target is lost. However, there </a:t>
            </a:r>
            <a:br>
              <a:rPr lang="en-US" dirty="0" smtClean="0"/>
            </a:br>
            <a:r>
              <a:rPr lang="en-US" dirty="0" smtClean="0"/>
              <a:t>are ways of buffering communication to avoid data loss.</a:t>
            </a:r>
          </a:p>
          <a:p>
            <a:pPr defTabSz="914400">
              <a:tabLst>
                <a:tab pos="457200" algn="l"/>
              </a:tabLst>
            </a:pPr>
            <a:r>
              <a:rPr lang="en-US" dirty="0" smtClean="0"/>
              <a:t>Signal processing is a normal priority process unless the signal processing is a necessary part of a control algorithm or the application is designed to provide real-time signal processing.</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smtClean="0"/>
              <a:t>You can use </a:t>
            </a:r>
            <a:r>
              <a:rPr lang="en-US" sz="1100" dirty="0" smtClean="0">
                <a:hlinkClick r:id="rId3" action="ppaction://hlinkfile"/>
              </a:rPr>
              <a:t>Timed Loops</a:t>
            </a:r>
            <a:r>
              <a:rPr lang="en-US" sz="1100" dirty="0" smtClean="0"/>
              <a:t> or </a:t>
            </a:r>
            <a:r>
              <a:rPr lang="en-US" sz="1100" dirty="0" smtClean="0">
                <a:hlinkClick r:id="rId4" action="ppaction://hlinkfile"/>
              </a:rPr>
              <a:t>VIs with different priorities</a:t>
            </a:r>
            <a:r>
              <a:rPr lang="en-US" sz="1100" dirty="0" smtClean="0"/>
              <a:t> to control the execution and timing of deterministic tasks.</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5"/>
          <p:cNvSpPr>
            <a:spLocks noGrp="1" noRot="1" noChangeAspect="1" noChangeArrowheads="1" noTextEdit="1"/>
          </p:cNvSpPr>
          <p:nvPr>
            <p:ph type="sldImg"/>
          </p:nvPr>
        </p:nvSpPr>
        <p:spPr>
          <a:ln w="6350"/>
        </p:spPr>
      </p:sp>
      <p:sp>
        <p:nvSpPr>
          <p:cNvPr id="227330" name="Rectangle 6"/>
          <p:cNvSpPr>
            <a:spLocks noGrp="1" noChangeArrowheads="1"/>
          </p:cNvSpPr>
          <p:nvPr>
            <p:ph type="body" idx="1"/>
          </p:nvPr>
        </p:nvSpPr>
        <p:spPr>
          <a:noFill/>
          <a:ln/>
        </p:spPr>
        <p:txBody>
          <a:bodyPr/>
          <a:lstStyle/>
          <a:p>
            <a:r>
              <a:rPr lang="en-US" sz="1200" b="1" dirty="0" smtClean="0"/>
              <a:t>Creating Deterministic Applications Using VIs Set to Different Priorities</a:t>
            </a:r>
            <a:endParaRPr lang="en-US" sz="1200" dirty="0" smtClean="0"/>
          </a:p>
          <a:p>
            <a:r>
              <a:rPr lang="en-US" sz="1200" dirty="0" smtClean="0"/>
              <a:t>Separate deterministic tasks from non-deterministic tasks and place deterministic tasks in different VIs to ensure they receive enough processor resources. You can prioritize the VIs and then categorize them into one of the available execution systems to control the amount of processor resources each VI receives.</a:t>
            </a:r>
          </a:p>
          <a:p>
            <a:r>
              <a:rPr lang="en-US" sz="1200" dirty="0" err="1" smtClean="0"/>
              <a:t>LabVIEW</a:t>
            </a:r>
            <a:r>
              <a:rPr lang="en-US" sz="1200" dirty="0" smtClean="0"/>
              <a:t> assigns each VI to an execution system thread according to the VI priority and execution system you specify. The threads execute on the processor accordingly.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5"/>
          <p:cNvSpPr>
            <a:spLocks noGrp="1" noRot="1" noChangeAspect="1" noChangeArrowheads="1" noTextEdit="1"/>
          </p:cNvSpPr>
          <p:nvPr>
            <p:ph type="sldImg"/>
          </p:nvPr>
        </p:nvSpPr>
        <p:spPr>
          <a:ln w="6350"/>
        </p:spPr>
      </p:sp>
      <p:sp>
        <p:nvSpPr>
          <p:cNvPr id="227330" name="Rectangle 6"/>
          <p:cNvSpPr>
            <a:spLocks noGrp="1" noChangeArrowheads="1"/>
          </p:cNvSpPr>
          <p:nvPr>
            <p:ph type="body" idx="1"/>
          </p:nvPr>
        </p:nvSpPr>
        <p:spPr>
          <a:noFill/>
          <a:ln/>
        </p:spPr>
        <p:txBody>
          <a:bodyPr/>
          <a:lstStyle/>
          <a:p>
            <a:r>
              <a:rPr lang="en-US" sz="1200" b="1" dirty="0" smtClean="0"/>
              <a:t>Assigning Priorities to VIs</a:t>
            </a:r>
          </a:p>
          <a:p>
            <a:r>
              <a:rPr lang="en-US" sz="1200" dirty="0" smtClean="0"/>
              <a:t>You can change the priority of a VI by right-clicking the VI in the </a:t>
            </a:r>
            <a:r>
              <a:rPr lang="en-US" sz="1200" dirty="0" smtClean="0">
                <a:hlinkClick r:id="rId3"/>
              </a:rPr>
              <a:t>Project Explorer</a:t>
            </a:r>
            <a:r>
              <a:rPr lang="en-US" sz="1200" dirty="0" smtClean="0"/>
              <a:t> window and selecting </a:t>
            </a:r>
            <a:r>
              <a:rPr lang="en-US" sz="1200" b="1" dirty="0" smtClean="0"/>
              <a:t>Properties</a:t>
            </a:r>
            <a:r>
              <a:rPr lang="en-US" sz="1200" dirty="0" smtClean="0"/>
              <a:t> from the shortcut menu to open the </a:t>
            </a:r>
            <a:r>
              <a:rPr lang="en-US" sz="1200" dirty="0" smtClean="0">
                <a:hlinkClick r:id="rId4"/>
              </a:rPr>
              <a:t>VI Properties</a:t>
            </a:r>
            <a:r>
              <a:rPr lang="en-US" sz="1200" dirty="0" smtClean="0"/>
              <a:t> dialog box. Select </a:t>
            </a:r>
            <a:r>
              <a:rPr lang="en-US" sz="1200" b="1" dirty="0" smtClean="0"/>
              <a:t>Execution</a:t>
            </a:r>
            <a:r>
              <a:rPr lang="en-US" sz="1200" dirty="0" smtClean="0"/>
              <a:t> from the </a:t>
            </a:r>
            <a:r>
              <a:rPr lang="en-US" sz="1200" b="1" dirty="0" smtClean="0"/>
              <a:t>Category</a:t>
            </a:r>
            <a:r>
              <a:rPr lang="en-US" sz="1200" dirty="0" smtClean="0"/>
              <a:t> pull-down menu in the </a:t>
            </a:r>
            <a:r>
              <a:rPr lang="en-US" sz="1200" b="1" dirty="0" smtClean="0"/>
              <a:t>VI Properties</a:t>
            </a:r>
            <a:r>
              <a:rPr lang="en-US" sz="1200" dirty="0" smtClean="0"/>
              <a:t> dialog box to open the </a:t>
            </a:r>
            <a:r>
              <a:rPr lang="en-US" sz="1200" dirty="0" smtClean="0">
                <a:hlinkClick r:id="rId5"/>
              </a:rPr>
              <a:t>Execution Properties</a:t>
            </a:r>
            <a:r>
              <a:rPr lang="en-US" sz="1200" dirty="0" smtClean="0"/>
              <a:t> page where you can set the priority of a VI. You can select from the following VI priorities, listed in order from lowest to highest, to assign VIs a priority level:</a:t>
            </a:r>
          </a:p>
          <a:p>
            <a:pPr>
              <a:buFont typeface="Arial" pitchFamily="34" charset="0"/>
              <a:buChar char="•"/>
            </a:pPr>
            <a:r>
              <a:rPr lang="en-US" sz="1200" dirty="0" smtClean="0"/>
              <a:t>background priority (lowest) </a:t>
            </a:r>
          </a:p>
          <a:p>
            <a:pPr>
              <a:buFont typeface="Arial" pitchFamily="34" charset="0"/>
              <a:buChar char="•"/>
            </a:pPr>
            <a:r>
              <a:rPr lang="en-US" sz="1200" dirty="0" smtClean="0"/>
              <a:t>normal priority (default) </a:t>
            </a:r>
          </a:p>
          <a:p>
            <a:pPr>
              <a:buFont typeface="Arial" pitchFamily="34" charset="0"/>
              <a:buChar char="•"/>
            </a:pPr>
            <a:r>
              <a:rPr lang="en-US" sz="1200" dirty="0" smtClean="0"/>
              <a:t>above normal priority </a:t>
            </a:r>
          </a:p>
          <a:p>
            <a:pPr>
              <a:buFont typeface="Arial" pitchFamily="34" charset="0"/>
              <a:buChar char="•"/>
            </a:pPr>
            <a:r>
              <a:rPr lang="en-US" sz="1200" dirty="0" smtClean="0"/>
              <a:t>high priority </a:t>
            </a:r>
          </a:p>
          <a:p>
            <a:pPr>
              <a:buFont typeface="Arial" pitchFamily="34" charset="0"/>
              <a:buChar char="•"/>
            </a:pPr>
            <a:r>
              <a:rPr lang="en-US" sz="1200" dirty="0" smtClean="0"/>
              <a:t>time-critical priority (highest) </a:t>
            </a:r>
          </a:p>
          <a:p>
            <a:r>
              <a:rPr lang="en-US" sz="1200" dirty="0" smtClean="0"/>
              <a:t>Normal priority is the default priority for all VIs you create in </a:t>
            </a:r>
            <a:r>
              <a:rPr lang="en-US" sz="1200" dirty="0" err="1" smtClean="0"/>
              <a:t>LabVIEW</a:t>
            </a:r>
            <a:r>
              <a:rPr lang="en-US" sz="1200" dirty="0" smtClean="0"/>
              <a:t>. However, </a:t>
            </a:r>
            <a:r>
              <a:rPr lang="en-US" sz="1200" dirty="0" err="1" smtClean="0"/>
              <a:t>subVIs</a:t>
            </a:r>
            <a:r>
              <a:rPr lang="en-US" sz="1200" dirty="0" smtClean="0"/>
              <a:t> inherit the priority of the caller VI. For example, a </a:t>
            </a:r>
            <a:r>
              <a:rPr lang="en-US" sz="1200" dirty="0" err="1" smtClean="0"/>
              <a:t>subVI</a:t>
            </a:r>
            <a:r>
              <a:rPr lang="en-US" sz="1200" dirty="0" smtClean="0"/>
              <a:t> called in a deterministic VI runs at time-critical priority. </a:t>
            </a:r>
            <a:endParaRPr lang="en-US"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5"/>
          <p:cNvSpPr>
            <a:spLocks noGrp="1" noRot="1" noChangeAspect="1" noChangeArrowheads="1" noTextEdit="1"/>
          </p:cNvSpPr>
          <p:nvPr>
            <p:ph type="sldImg"/>
          </p:nvPr>
        </p:nvSpPr>
        <p:spPr>
          <a:ln w="6350"/>
        </p:spPr>
      </p:sp>
      <p:sp>
        <p:nvSpPr>
          <p:cNvPr id="227330" name="Rectangle 6"/>
          <p:cNvSpPr>
            <a:spLocks noGrp="1" noChangeArrowheads="1"/>
          </p:cNvSpPr>
          <p:nvPr>
            <p:ph type="body" idx="1"/>
          </p:nvPr>
        </p:nvSpPr>
        <p:spPr>
          <a:noFill/>
          <a:ln/>
        </p:spPr>
        <p:txBody>
          <a:bodyPr/>
          <a:lstStyle/>
          <a:p>
            <a:r>
              <a:rPr lang="en-US" sz="1200" b="1" dirty="0" smtClean="0"/>
              <a:t>Time-critical VI</a:t>
            </a:r>
            <a:r>
              <a:rPr lang="en-US" sz="1200" b="1" baseline="0" dirty="0" smtClean="0"/>
              <a:t> Priority</a:t>
            </a:r>
            <a:endParaRPr lang="en-US" sz="1200" b="1" dirty="0" smtClean="0"/>
          </a:p>
          <a:p>
            <a:r>
              <a:rPr lang="en-US" sz="1200" dirty="0" smtClean="0"/>
              <a:t>The time-critical priority preempts all other priorities. A time-critical priority VI does not relinquish processor resources until it completes all tasks. However, a deterministic VI can explicitly </a:t>
            </a:r>
            <a:r>
              <a:rPr lang="en-US" sz="1200" dirty="0" smtClean="0">
                <a:hlinkClick r:id="rId3" action="ppaction://hlinkfile"/>
              </a:rPr>
              <a:t>relinquish control of processor resources</a:t>
            </a:r>
            <a:r>
              <a:rPr lang="en-US" sz="1200" dirty="0" smtClean="0"/>
              <a:t> to ensure that the VI does not monopolize the processor resources.</a:t>
            </a:r>
          </a:p>
          <a:p>
            <a:r>
              <a:rPr lang="en-US" sz="1200" b="1" dirty="0" smtClean="0"/>
              <a:t>Note</a:t>
            </a:r>
            <a:r>
              <a:rPr lang="en-US" sz="1200" dirty="0" smtClean="0"/>
              <a:t>  Because time-critical priority VIs cannot preempt each other, create only one deterministic VI per CPU to guarantee deterministic behavior.</a:t>
            </a:r>
          </a:p>
          <a:p>
            <a:endParaRPr lang="en-US" sz="1200" dirty="0" smtClean="0"/>
          </a:p>
          <a:p>
            <a:pPr marL="0" marR="0" indent="0" algn="l" defTabSz="949325" rtl="0" eaLnBrk="1" fontAlgn="base" latinLnBrk="0" hangingPunct="1">
              <a:lnSpc>
                <a:spcPct val="100000"/>
              </a:lnSpc>
              <a:spcBef>
                <a:spcPct val="30000"/>
              </a:spcBef>
              <a:spcAft>
                <a:spcPct val="0"/>
              </a:spcAft>
              <a:buClrTx/>
              <a:buSzTx/>
              <a:buFontTx/>
              <a:buNone/>
              <a:tabLst>
                <a:tab pos="474663" algn="l"/>
              </a:tabLst>
              <a:defRPr/>
            </a:pPr>
            <a:r>
              <a:rPr lang="en-US" dirty="0" smtClean="0"/>
              <a:t>In addition to the five priority levels listed above, you can set VIs to subroutine priority. VIs set for subroutine priority do not share execution time with other </a:t>
            </a:r>
            <a:r>
              <a:rPr lang="en-US" dirty="0" err="1" smtClean="0"/>
              <a:t>VIs.</a:t>
            </a:r>
            <a:r>
              <a:rPr lang="en-US" dirty="0" smtClean="0"/>
              <a:t> When a VI runs at the subroutine priority level, it effectively takes control of the thread in which it is running, and it runs in the same thread as its caller. No other VI can run in that thread until the subroutine VI finishes running, even if the other VI is at the subroutine priority level.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Rot="1" noChangeAspect="1" noChangeArrowheads="1" noTextEdit="1"/>
          </p:cNvSpPr>
          <p:nvPr>
            <p:ph type="sldImg"/>
          </p:nvPr>
        </p:nvSpPr>
        <p:spPr>
          <a:ln w="6350"/>
        </p:spPr>
      </p:sp>
      <p:sp>
        <p:nvSpPr>
          <p:cNvPr id="29698" name="Rectangle 8"/>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A. Host and Target Application Architecture</a:t>
            </a:r>
          </a:p>
          <a:p>
            <a:pPr defTabSz="914400">
              <a:tabLst>
                <a:tab pos="457200" algn="l"/>
              </a:tabLst>
            </a:pPr>
            <a:r>
              <a:rPr lang="en-US" dirty="0" smtClean="0"/>
              <a:t>The figure above demonstrates the basic architecture of a well-designed real-time application. The overall task is divided into two parts—the host application and the target application. The host application contains the user interface. The target application is divided into two parts—the </a:t>
            </a:r>
            <a:br>
              <a:rPr lang="en-US" dirty="0" smtClean="0"/>
            </a:br>
            <a:r>
              <a:rPr lang="en-US" dirty="0" smtClean="0"/>
              <a:t>time-critical loop and the normal priority loop. These loops are contained within separate VIs or separate Timed Loops. </a:t>
            </a:r>
          </a:p>
          <a:p>
            <a:pPr defTabSz="914400">
              <a:tabLst>
                <a:tab pos="457200" algn="l"/>
              </a:tabLst>
            </a:pPr>
            <a:r>
              <a:rPr lang="en-US" dirty="0" smtClean="0"/>
              <a:t>Deterministic applications depend on deterministic tasks to complete on time, every time. Therefore, deterministic tasks need dedicated processor resources to ensure timely completion. Dividing tasks helps to ensure that each task receives the processor resources it needs to execute on time.</a:t>
            </a:r>
          </a:p>
          <a:p>
            <a:pPr defTabSz="914400">
              <a:tabLst>
                <a:tab pos="457200" algn="l"/>
              </a:tabLst>
            </a:pPr>
            <a:r>
              <a:rPr lang="en-US" dirty="0" smtClean="0"/>
              <a:t>Place any code that must execute deterministically in the time-critical loop. Place all other code in the normal priority loop. In most applications, the time-critical loop handles all control tasks and/or safety monitoring and the normal priority loop handles all communication and data logging.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48AB812F-C102-46B6-81CF-DAC0460DDD68}" type="slidenum">
              <a:rPr lang="en-US" smtClean="0"/>
              <a:pPr defTabSz="914400"/>
              <a:t>20</a:t>
            </a:fld>
            <a:endParaRPr lang="en-US" dirty="0" smtClean="0"/>
          </a:p>
        </p:txBody>
      </p:sp>
      <p:sp>
        <p:nvSpPr>
          <p:cNvPr id="32770" name="Rectangle 5"/>
          <p:cNvSpPr>
            <a:spLocks noGrp="1" noRot="1" noChangeAspect="1" noChangeArrowheads="1" noTextEdit="1"/>
          </p:cNvSpPr>
          <p:nvPr>
            <p:ph type="sldImg"/>
          </p:nvPr>
        </p:nvSpPr>
        <p:spPr>
          <a:ln w="6350"/>
        </p:spPr>
      </p:sp>
      <p:sp>
        <p:nvSpPr>
          <p:cNvPr id="32771"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a:t>
            </a:r>
          </a:p>
          <a:p>
            <a:pPr defTabSz="914400">
              <a:tabLst>
                <a:tab pos="457200" algn="l"/>
              </a:tabLst>
            </a:pPr>
            <a:r>
              <a:rPr lang="en-US" dirty="0" smtClean="0"/>
              <a:t>The Timed Loop includes the Input, Left Data, Right Data, and Output nodes, as shown in the figure above.</a:t>
            </a:r>
          </a:p>
          <a:p>
            <a:pPr defTabSz="914400">
              <a:tabLst>
                <a:tab pos="457200" algn="l"/>
              </a:tabLst>
            </a:pPr>
            <a:r>
              <a:rPr lang="en-US" dirty="0" smtClean="0"/>
              <a:t>You can set configuration options of the Timed Loop by wiring values to the inputs of the Input node, or you can use the Loop Configuration dialog box to enter values for the options. By default, the inputs of the Input node appear as icons with the values you specified in the Loop Configuration dialog box. Refer to the </a:t>
            </a:r>
            <a:r>
              <a:rPr lang="en-US" i="1" dirty="0" smtClean="0"/>
              <a:t>Timed Loop Configuration</a:t>
            </a:r>
            <a:r>
              <a:rPr lang="en-US" dirty="0" smtClean="0"/>
              <a:t> section for more information about configuring a Timed Loop.</a:t>
            </a:r>
          </a:p>
          <a:p>
            <a:pPr defTabSz="914400">
              <a:tabLst>
                <a:tab pos="457200" algn="l"/>
              </a:tabLst>
            </a:pPr>
            <a:r>
              <a:rPr lang="en-US" dirty="0" smtClean="0"/>
              <a:t>The Left Data node of the Timed Loop provides timing and status information about the previous loop iteration, such as if the iteration executed late, the time the iteration actually began executing, and when the iteration should have executed. You can wire data from the Left Data node to the Right Data node to configure future iterations of the Timed Loop. You can resize the Left Data and Right Data nodes. Refer to the </a:t>
            </a:r>
            <a:r>
              <a:rPr lang="en-US" i="1" dirty="0" smtClean="0"/>
              <a:t>Changing Timed Loop Input Node Values Dynamically</a:t>
            </a:r>
            <a:r>
              <a:rPr lang="en-US" dirty="0" smtClean="0"/>
              <a:t> section for more information on using the Left Data and Right Data nodes.</a:t>
            </a:r>
          </a:p>
          <a:p>
            <a:pPr defTabSz="914400">
              <a:tabLst>
                <a:tab pos="457200" algn="l"/>
              </a:tabLst>
            </a:pPr>
            <a:r>
              <a:rPr lang="en-US" dirty="0" smtClean="0"/>
              <a:t>The Output node returns information from the final iteration of the While Loop, including whether the final iteration completed on time, and any errors that occurred during loop execution.</a:t>
            </a:r>
          </a:p>
          <a:p>
            <a:pPr defTabSz="914400">
              <a:tabLst>
                <a:tab pos="457200" algn="l"/>
              </a:tabLst>
            </a:pP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48AB812F-C102-46B6-81CF-DAC0460DDD68}" type="slidenum">
              <a:rPr lang="en-US" smtClean="0"/>
              <a:pPr defTabSz="914400"/>
              <a:t>21</a:t>
            </a:fld>
            <a:endParaRPr lang="en-US" dirty="0" smtClean="0"/>
          </a:p>
        </p:txBody>
      </p:sp>
      <p:sp>
        <p:nvSpPr>
          <p:cNvPr id="32770" name="Rectangle 5"/>
          <p:cNvSpPr>
            <a:spLocks noGrp="1" noRot="1" noChangeAspect="1" noChangeArrowheads="1" noTextEdit="1"/>
          </p:cNvSpPr>
          <p:nvPr>
            <p:ph type="sldImg"/>
          </p:nvPr>
        </p:nvSpPr>
        <p:spPr>
          <a:ln w="6350"/>
        </p:spPr>
      </p:sp>
      <p:sp>
        <p:nvSpPr>
          <p:cNvPr id="32771" name="Rectangle 6"/>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tab pos="236538" algn="l"/>
              </a:tabLst>
              <a:defRPr/>
            </a:pPr>
            <a:r>
              <a:rPr lang="en-US" sz="1200" dirty="0" smtClean="0"/>
              <a:t>Timed Loops execute at a priority below the </a:t>
            </a:r>
            <a:r>
              <a:rPr lang="en-US" sz="1200" b="1" dirty="0" smtClean="0"/>
              <a:t>time-critical priority </a:t>
            </a:r>
            <a:r>
              <a:rPr lang="en-US" sz="1200" dirty="0" smtClean="0"/>
              <a:t>of any VI but above </a:t>
            </a:r>
            <a:r>
              <a:rPr lang="en-US" sz="1200" b="1" dirty="0" smtClean="0"/>
              <a:t>high priority</a:t>
            </a:r>
            <a:r>
              <a:rPr lang="en-US" sz="1200" dirty="0" smtClean="0"/>
              <a:t>, which means that Timed Loops execute in the data flow of a block diagram ahead of any VI not configured to run at a time-critical priority.</a:t>
            </a:r>
          </a:p>
          <a:p>
            <a:pPr marL="0" marR="0" indent="0" algn="l" defTabSz="914400" rtl="0" eaLnBrk="1" fontAlgn="base" latinLnBrk="0" hangingPunct="1">
              <a:lnSpc>
                <a:spcPct val="100000"/>
              </a:lnSpc>
              <a:spcBef>
                <a:spcPct val="30000"/>
              </a:spcBef>
              <a:spcAft>
                <a:spcPct val="0"/>
              </a:spcAft>
              <a:buClrTx/>
              <a:buSzTx/>
              <a:buFontTx/>
              <a:buNone/>
              <a:tabLst>
                <a:tab pos="236538" algn="l"/>
              </a:tabLst>
              <a:defRPr/>
            </a:pPr>
            <a:endParaRPr lang="en-US" sz="1200" dirty="0" smtClean="0"/>
          </a:p>
          <a:p>
            <a:pPr marL="0" marR="0" indent="0" algn="l" defTabSz="914400" rtl="0" eaLnBrk="1" fontAlgn="base" latinLnBrk="0" hangingPunct="1">
              <a:lnSpc>
                <a:spcPct val="100000"/>
              </a:lnSpc>
              <a:spcBef>
                <a:spcPct val="30000"/>
              </a:spcBef>
              <a:spcAft>
                <a:spcPct val="0"/>
              </a:spcAft>
              <a:buClrTx/>
              <a:buSzTx/>
              <a:buFontTx/>
              <a:buNone/>
              <a:tabLst>
                <a:tab pos="236538" algn="l"/>
              </a:tabLst>
              <a:defRPr/>
            </a:pPr>
            <a:r>
              <a:rPr lang="en-US" sz="1200" dirty="0" err="1" smtClean="0"/>
              <a:t>LabVIEW</a:t>
            </a:r>
            <a:r>
              <a:rPr lang="en-US" sz="1200" dirty="0" smtClean="0"/>
              <a:t> executes timed structures threads below time-critical priority and above high priority. You can specify the priority level of Timed Loops relative to other timed structures within a VI by setting the priority of the Timed Loop. Use the </a:t>
            </a:r>
            <a:r>
              <a:rPr lang="en-US" sz="1200" dirty="0" smtClean="0">
                <a:hlinkClick r:id="rId3"/>
              </a:rPr>
              <a:t>Configure Timed Loop Dialog Box</a:t>
            </a:r>
            <a:r>
              <a:rPr lang="en-US" sz="1200" dirty="0" smtClean="0"/>
              <a:t> to configure a </a:t>
            </a:r>
            <a:r>
              <a:rPr lang="en-US" sz="1200" dirty="0" smtClean="0">
                <a:hlinkClick r:id="rId4"/>
              </a:rPr>
              <a:t>timing source</a:t>
            </a:r>
            <a:r>
              <a:rPr lang="en-US" sz="1200" dirty="0" smtClean="0"/>
              <a:t>, </a:t>
            </a:r>
            <a:r>
              <a:rPr lang="en-US" sz="1200" dirty="0" smtClean="0">
                <a:hlinkClick r:id="rId5"/>
              </a:rPr>
              <a:t>period</a:t>
            </a:r>
            <a:r>
              <a:rPr lang="en-US" sz="1200" dirty="0" smtClean="0"/>
              <a:t>, </a:t>
            </a:r>
            <a:r>
              <a:rPr lang="en-US" sz="1200" dirty="0" smtClean="0">
                <a:hlinkClick r:id="rId6"/>
              </a:rPr>
              <a:t>priority</a:t>
            </a:r>
            <a:r>
              <a:rPr lang="en-US" sz="1200" dirty="0" smtClean="0"/>
              <a:t>, and other </a:t>
            </a:r>
            <a:r>
              <a:rPr lang="en-US" sz="1200" dirty="0" smtClean="0">
                <a:hlinkClick r:id="rId7"/>
              </a:rPr>
              <a:t>advanced options</a:t>
            </a:r>
            <a:r>
              <a:rPr lang="en-US" sz="1200" dirty="0" smtClean="0"/>
              <a:t> for the execution of the Timed Loop.</a:t>
            </a:r>
          </a:p>
          <a:p>
            <a:pPr marL="0" marR="0" indent="0" algn="l" defTabSz="914400" rtl="0" eaLnBrk="1" fontAlgn="base" latinLnBrk="0" hangingPunct="1">
              <a:lnSpc>
                <a:spcPct val="100000"/>
              </a:lnSpc>
              <a:spcBef>
                <a:spcPct val="30000"/>
              </a:spcBef>
              <a:spcAft>
                <a:spcPct val="0"/>
              </a:spcAft>
              <a:buClrTx/>
              <a:buSzTx/>
              <a:buFontTx/>
              <a:buNone/>
              <a:tabLst>
                <a:tab pos="236538" algn="l"/>
              </a:tabLst>
              <a:defRPr/>
            </a:pPr>
            <a:endParaRPr lang="en-US" sz="1200" dirty="0" smtClean="0"/>
          </a:p>
          <a:p>
            <a:pPr marL="0" marR="0" indent="0" algn="l" defTabSz="914400" rtl="0" eaLnBrk="1" fontAlgn="base" latinLnBrk="0" hangingPunct="1">
              <a:lnSpc>
                <a:spcPct val="100000"/>
              </a:lnSpc>
              <a:spcBef>
                <a:spcPct val="30000"/>
              </a:spcBef>
              <a:spcAft>
                <a:spcPct val="0"/>
              </a:spcAft>
              <a:buClrTx/>
              <a:buSzTx/>
              <a:buFontTx/>
              <a:buNone/>
              <a:tabLst>
                <a:tab pos="236538" algn="l"/>
              </a:tabLst>
              <a:defRPr/>
            </a:pPr>
            <a:r>
              <a:rPr lang="en-US" sz="1200" dirty="0" smtClean="0"/>
              <a:t>The higher the priority of a timed structure, the higher the priority the structure has relative to other </a:t>
            </a:r>
            <a:r>
              <a:rPr lang="en-US" sz="1200" dirty="0" smtClean="0">
                <a:hlinkClick r:id="rId8"/>
              </a:rPr>
              <a:t>timed structures</a:t>
            </a:r>
            <a:r>
              <a:rPr lang="en-US" sz="1200" dirty="0" smtClean="0"/>
              <a:t> and code on the block diagram. All timed structures execute at a priority relative to the </a:t>
            </a:r>
            <a:r>
              <a:rPr lang="en-US" sz="1200" dirty="0" err="1" smtClean="0"/>
              <a:t>LabVIEW</a:t>
            </a:r>
            <a:r>
              <a:rPr lang="en-US" sz="1200" dirty="0" smtClean="0"/>
              <a:t> execution system, between high and time-critical priority. To avoid priority inversions, National Instruments recommends using timed structures only in VIs set to normal priority.</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5"/>
          <p:cNvSpPr>
            <a:spLocks noGrp="1" noRot="1" noChangeAspect="1" noChangeArrowheads="1" noTextEdit="1"/>
          </p:cNvSpPr>
          <p:nvPr>
            <p:ph type="sldImg"/>
          </p:nvPr>
        </p:nvSpPr>
        <p:spPr>
          <a:ln w="6350"/>
        </p:spPr>
      </p:sp>
      <p:sp>
        <p:nvSpPr>
          <p:cNvPr id="227330" name="Rectangle 6"/>
          <p:cNvSpPr>
            <a:spLocks noGrp="1" noChangeArrowheads="1"/>
          </p:cNvSpPr>
          <p:nvPr>
            <p:ph type="body" idx="1"/>
          </p:nvPr>
        </p:nvSpPr>
        <p:spPr>
          <a:noFill/>
          <a:ln/>
        </p:spPr>
        <p:txBody>
          <a:bodyPr/>
          <a:lstStyle/>
          <a:p>
            <a:pPr defTabSz="914400">
              <a:tabLst>
                <a:tab pos="236538" algn="l"/>
              </a:tabLst>
            </a:pPr>
            <a:r>
              <a:rPr lang="en-US" sz="1200" b="1" dirty="0" smtClean="0"/>
              <a:t>Creating Deterministic Applications Using the Timed Loop</a:t>
            </a:r>
            <a:endParaRPr lang="en-US" sz="1200" dirty="0" smtClean="0"/>
          </a:p>
          <a:p>
            <a:pPr defTabSz="914400">
              <a:tabLst>
                <a:tab pos="236538" algn="l"/>
              </a:tabLst>
            </a:pPr>
            <a:r>
              <a:rPr lang="en-US" sz="1200" dirty="0" smtClean="0"/>
              <a:t>Separate deterministic tasks from non-deterministic tasks and place them in a different </a:t>
            </a:r>
            <a:r>
              <a:rPr lang="en-US" sz="1200" dirty="0" smtClean="0">
                <a:hlinkClick r:id="rId3"/>
              </a:rPr>
              <a:t>Timed Loop</a:t>
            </a:r>
            <a:r>
              <a:rPr lang="en-US" sz="1200" dirty="0" smtClean="0"/>
              <a:t> in an RT target VI to ensure the deterministic tasks receive enough processor resources. A Timed Loop executes a </a:t>
            </a:r>
            <a:r>
              <a:rPr lang="en-US" sz="1200" dirty="0" err="1" smtClean="0"/>
              <a:t>subdiagram</a:t>
            </a:r>
            <a:r>
              <a:rPr lang="en-US" sz="1200" dirty="0" smtClean="0"/>
              <a:t> each iteration of the loop at the period and priority you specify. The higher the priority of a Timed Loop, the greater priority the structure has relative to other </a:t>
            </a:r>
            <a:r>
              <a:rPr lang="en-US" sz="1200" dirty="0" smtClean="0">
                <a:hlinkClick r:id="rId4"/>
              </a:rPr>
              <a:t>timed structures</a:t>
            </a:r>
            <a:r>
              <a:rPr lang="en-US" sz="1200" dirty="0" smtClean="0"/>
              <a:t> on the block diagram.</a:t>
            </a: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29" name="Rectangle 5"/>
          <p:cNvSpPr>
            <a:spLocks noGrp="1" noRot="1" noChangeAspect="1" noChangeArrowheads="1" noTextEdit="1"/>
          </p:cNvSpPr>
          <p:nvPr>
            <p:ph type="sldImg"/>
          </p:nvPr>
        </p:nvSpPr>
        <p:spPr>
          <a:ln w="6350"/>
        </p:spPr>
      </p:sp>
      <p:sp>
        <p:nvSpPr>
          <p:cNvPr id="227330" name="Rectangle 6"/>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tab pos="236538" algn="l"/>
              </a:tabLst>
              <a:defRPr/>
            </a:pPr>
            <a:r>
              <a:rPr lang="en-US" dirty="0" smtClean="0"/>
              <a:t>Timed Loops execute at a priority below the </a:t>
            </a:r>
            <a:r>
              <a:rPr lang="en-US" b="1" dirty="0" smtClean="0"/>
              <a:t>time-critical priority </a:t>
            </a:r>
            <a:r>
              <a:rPr lang="en-US" dirty="0" smtClean="0"/>
              <a:t>of any VI but above </a:t>
            </a:r>
            <a:r>
              <a:rPr lang="en-US" b="1" dirty="0" smtClean="0"/>
              <a:t>high priority</a:t>
            </a:r>
            <a:r>
              <a:rPr lang="en-US" dirty="0" smtClean="0"/>
              <a:t>, which means that Timed Loops execute in the data flow of a block diagram ahead of any VI not configured to run at a time-critical priority.</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2819D7D1-2E16-4563-ACAC-742BFF99A2B7}" type="slidenum">
              <a:rPr lang="en-US" smtClean="0"/>
              <a:pPr defTabSz="914400"/>
              <a:t>24</a:t>
            </a:fld>
            <a:endParaRPr lang="en-US" dirty="0" smtClean="0"/>
          </a:p>
        </p:txBody>
      </p:sp>
      <p:sp>
        <p:nvSpPr>
          <p:cNvPr id="34818" name="Rectangle 5"/>
          <p:cNvSpPr>
            <a:spLocks noGrp="1" noRot="1" noChangeAspect="1" noChangeArrowheads="1" noTextEdit="1"/>
          </p:cNvSpPr>
          <p:nvPr>
            <p:ph type="sldImg"/>
          </p:nvPr>
        </p:nvSpPr>
        <p:spPr>
          <a:ln w="6350"/>
        </p:spPr>
      </p:sp>
      <p:sp>
        <p:nvSpPr>
          <p:cNvPr id="34819"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 – Configuration</a:t>
            </a:r>
          </a:p>
          <a:p>
            <a:pPr defTabSz="914400">
              <a:tabLst>
                <a:tab pos="457200" algn="l"/>
              </a:tabLst>
            </a:pPr>
            <a:r>
              <a:rPr lang="en-US" dirty="0" smtClean="0"/>
              <a:t>Use the Configure Timed Loop dialog box to configure how the Timed Loop executes. Double-click the Input node or right-click the Input node and select </a:t>
            </a:r>
            <a:r>
              <a:rPr lang="en-US" b="1" dirty="0" smtClean="0"/>
              <a:t>Configure Input Node </a:t>
            </a:r>
            <a:r>
              <a:rPr lang="en-US" dirty="0" smtClean="0"/>
              <a:t>to display the Configure Timed Loop dialog box.</a:t>
            </a:r>
          </a:p>
          <a:p>
            <a:pPr defTabSz="914400">
              <a:tabLst>
                <a:tab pos="457200" algn="l"/>
              </a:tabLst>
            </a:pPr>
            <a:r>
              <a:rPr lang="en-US" dirty="0" smtClean="0"/>
              <a:t>Use this dialog box to specify a timing source, period, offset timing, and other options. When you wire a value to an input node terminal, the corresponding field in the Configure Timed Loop dialog box becomes disabled.</a:t>
            </a:r>
          </a:p>
          <a:p>
            <a:pPr defTabSz="914400">
              <a:tabLst>
                <a:tab pos="457200" algn="l"/>
              </a:tabLst>
            </a:pPr>
            <a:r>
              <a:rPr lang="en-US" dirty="0" smtClean="0"/>
              <a:t>After the loop begins, you can use the Right Data node to dynamically adjust the period, offset, priorities, and mode values for the Timed Loop. The updates take effect the next iteration of the loop. Refer to the </a:t>
            </a:r>
            <a:r>
              <a:rPr lang="en-US" i="1" dirty="0" smtClean="0"/>
              <a:t>Changing Timed Loop Input Node Values Dynamically</a:t>
            </a:r>
            <a:r>
              <a:rPr lang="en-US" dirty="0" smtClean="0"/>
              <a:t> section for more information about dynamically adjusting the Timed Loop values.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D0F3B844-0129-4134-B6B7-ACC1FCAA0E90}" type="slidenum">
              <a:rPr lang="en-US" smtClean="0"/>
              <a:pPr defTabSz="914400"/>
              <a:t>25</a:t>
            </a:fld>
            <a:endParaRPr lang="en-US" dirty="0" smtClean="0"/>
          </a:p>
        </p:txBody>
      </p:sp>
      <p:sp>
        <p:nvSpPr>
          <p:cNvPr id="40962" name="Rectangle 5"/>
          <p:cNvSpPr>
            <a:spLocks noGrp="1" noRot="1" noChangeAspect="1" noChangeArrowheads="1" noTextEdit="1"/>
          </p:cNvSpPr>
          <p:nvPr>
            <p:ph type="sldImg"/>
          </p:nvPr>
        </p:nvSpPr>
        <p:spPr>
          <a:ln w="6350"/>
        </p:spPr>
      </p:sp>
      <p:sp>
        <p:nvSpPr>
          <p:cNvPr id="40963"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 – Setting Priorities</a:t>
            </a:r>
          </a:p>
          <a:p>
            <a:pPr defTabSz="914400">
              <a:tabLst>
                <a:tab pos="457200" algn="l"/>
              </a:tabLst>
            </a:pPr>
            <a:r>
              <a:rPr lang="en-US" dirty="0" smtClean="0"/>
              <a:t>Each Timed Loop on the block diagram creates and runs in its own execution system that contains a single thread, so no parallel tasks can occur. The priority of a Timed Loop specifies when the loop executes on the block diagram relative to other Timed Loops. Use the priority setting of a Timed Loop to write applications with multiple tasks that can preempt each other in the same VI. The higher the value you enter in Priority of the Timed Loop, the higher the priority the Timed Loop has relative to other Timed Loops on the block diagram. The value you enter in the Priority input must be a positive integer between 1 and 65,535. </a:t>
            </a:r>
          </a:p>
          <a:p>
            <a:pPr defTabSz="914400">
              <a:tabLst>
                <a:tab pos="457200" algn="l"/>
              </a:tabLst>
            </a:pPr>
            <a:r>
              <a:rPr lang="en-US" dirty="0" smtClean="0"/>
              <a:t>If two Timed Loops have the same priority, the first Timed Loop that executes completes its execution before the other Timed Loop starts its execution.</a:t>
            </a:r>
          </a:p>
          <a:p>
            <a:pPr defTabSz="914400">
              <a:tabLst>
                <a:tab pos="457200" algn="l"/>
              </a:tabLst>
            </a:pPr>
            <a:r>
              <a:rPr lang="en-US" dirty="0" smtClean="0"/>
              <a:t>Timed Loops execute at a priority below the time-critical priority of any VI but above high priority, which means that Timed Loops execute in the data flow of a block diagram ahead of any VI not configured to run at a time-critical priority.</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A3E34F35-B251-474E-A4E2-AE59FC1B9592}" type="slidenum">
              <a:rPr lang="en-US" smtClean="0"/>
              <a:pPr defTabSz="914400"/>
              <a:t>26</a:t>
            </a:fld>
            <a:endParaRPr lang="en-US" dirty="0" smtClean="0"/>
          </a:p>
        </p:txBody>
      </p:sp>
      <p:sp>
        <p:nvSpPr>
          <p:cNvPr id="36866" name="Rectangle 5"/>
          <p:cNvSpPr>
            <a:spLocks noGrp="1" noRot="1" noChangeAspect="1" noChangeArrowheads="1" noTextEdit="1"/>
          </p:cNvSpPr>
          <p:nvPr>
            <p:ph type="sldImg"/>
          </p:nvPr>
        </p:nvSpPr>
        <p:spPr>
          <a:ln w="6350"/>
        </p:spPr>
      </p:sp>
      <p:sp>
        <p:nvSpPr>
          <p:cNvPr id="36867"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 – Timing Source</a:t>
            </a:r>
          </a:p>
          <a:p>
            <a:pPr defTabSz="914400">
              <a:tabLst>
                <a:tab pos="457200" algn="l"/>
              </a:tabLst>
            </a:pPr>
            <a:r>
              <a:rPr lang="en-US" dirty="0" smtClean="0"/>
              <a:t>A timing source determines when a Timed Loop executes a loop iteration. By default, the Timed Loop uses the 1 kHz clock of the operating system as the timing source and can execute only once every 1 ms because that is the fastest speed at which the operating system timing source operates. If the system does not include a supported hardware device, the 1 kHz clock is the only timing source available. If the system does include a supported hardware device, you can select from other timing sources, such as the 1 µs in CPU cycles available on some real-time hardware; or events, such as the rising edge of a DAQ counter input or output; or the end-of-scan interrupt of a DAQ device.</a:t>
            </a:r>
          </a:p>
          <a:p>
            <a:pPr defTabSz="914400">
              <a:tabLst>
                <a:tab pos="457200" algn="l"/>
              </a:tabLst>
            </a:pPr>
            <a:r>
              <a:rPr lang="en-US" dirty="0" smtClean="0"/>
              <a:t>A 1 MHz clock is available on controllers that use a Pentium 3 or 4 processor.</a:t>
            </a:r>
          </a:p>
          <a:p>
            <a:pPr defTabSz="914400">
              <a:tabLst>
                <a:tab pos="457200" algn="l"/>
              </a:tabLst>
            </a:pPr>
            <a:r>
              <a:rPr lang="en-US" dirty="0" smtClean="0"/>
              <a:t>Use the </a:t>
            </a:r>
            <a:r>
              <a:rPr lang="en-US" b="1" dirty="0" smtClean="0"/>
              <a:t>Source type </a:t>
            </a:r>
            <a:r>
              <a:rPr lang="en-US" dirty="0" smtClean="0"/>
              <a:t>listbox in the Configure Timed Loop dialog box to select a timing source or use the Create Timing Source VI to programmatically select a timing source.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457AEBA9-B691-47C1-821A-590E18632BFB}" type="slidenum">
              <a:rPr lang="en-US" smtClean="0"/>
              <a:pPr defTabSz="914400"/>
              <a:t>27</a:t>
            </a:fld>
            <a:endParaRPr lang="en-US" dirty="0" smtClean="0"/>
          </a:p>
        </p:txBody>
      </p:sp>
      <p:sp>
        <p:nvSpPr>
          <p:cNvPr id="38914" name="Rectangle 5"/>
          <p:cNvSpPr>
            <a:spLocks noGrp="1" noRot="1" noChangeAspect="1" noChangeArrowheads="1" noTextEdit="1"/>
          </p:cNvSpPr>
          <p:nvPr>
            <p:ph type="sldImg"/>
          </p:nvPr>
        </p:nvSpPr>
        <p:spPr>
          <a:ln w="6350"/>
        </p:spPr>
      </p:sp>
      <p:sp>
        <p:nvSpPr>
          <p:cNvPr id="38915"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 – Period and Offset</a:t>
            </a:r>
          </a:p>
          <a:p>
            <a:pPr defTabSz="914400">
              <a:tabLst>
                <a:tab pos="457200" algn="l"/>
              </a:tabLst>
            </a:pPr>
            <a:r>
              <a:rPr lang="en-US" dirty="0" smtClean="0"/>
              <a:t>The period is the length of time between loop executions. The offset is the length of time the Timed Loop waits to execute the iterations. The timing source determines the time unit of the period and </a:t>
            </a:r>
            <a:br>
              <a:rPr lang="en-US" dirty="0" smtClean="0"/>
            </a:br>
            <a:r>
              <a:rPr lang="en-US" dirty="0" smtClean="0"/>
              <a:t>the offset. If the timing source is a 1 kHz clock, the unit of time for the period and the offset is in milliseconds. If the timing source is a 1 MHz clock on an RT target with a Pentium processor, the unit of time for the period and the offset is in microseconds. The time the first timing source starts determines the start time of the offset.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F5B57840-85E1-4A21-BC0B-4DA0CA6DC2F7}" type="slidenum">
              <a:rPr lang="en-US" smtClean="0"/>
              <a:pPr defTabSz="914400"/>
              <a:t>28</a:t>
            </a:fld>
            <a:endParaRPr lang="en-US" dirty="0" smtClean="0"/>
          </a:p>
        </p:txBody>
      </p:sp>
      <p:sp>
        <p:nvSpPr>
          <p:cNvPr id="45058" name="Rectangle 5"/>
          <p:cNvSpPr>
            <a:spLocks noGrp="1" noRot="1" noChangeAspect="1" noChangeArrowheads="1" noTextEdit="1"/>
          </p:cNvSpPr>
          <p:nvPr>
            <p:ph type="sldImg"/>
          </p:nvPr>
        </p:nvSpPr>
        <p:spPr>
          <a:ln w="6350"/>
        </p:spPr>
      </p:sp>
      <p:sp>
        <p:nvSpPr>
          <p:cNvPr id="45059"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 – Naming Timed Loops</a:t>
            </a:r>
          </a:p>
          <a:p>
            <a:pPr defTabSz="914400">
              <a:tabLst>
                <a:tab pos="457200" algn="l"/>
              </a:tabLst>
            </a:pPr>
            <a:r>
              <a:rPr lang="en-US" dirty="0" smtClean="0"/>
              <a:t>By default, LabVIEW automatically identifies each Timed Loop you place on the block diagram with a unique name, which appears in the Loop name text box of the Loop Configuration dialog box. You can rename the Timed Loop by entering a name in this text box. You can use the unique name of the Timed Loop with the VIs on the </a:t>
            </a:r>
            <a:r>
              <a:rPr lang="en-US" b="1" dirty="0" smtClean="0"/>
              <a:t>Timed Structures </a:t>
            </a:r>
            <a:r>
              <a:rPr lang="en-US" dirty="0" smtClean="0"/>
              <a:t>palette to programmatically stop the Timed Loop and to synchronize a group of Timed Loops to use the same start time. </a:t>
            </a:r>
          </a:p>
          <a:p>
            <a:pPr defTabSz="914400">
              <a:tabLst>
                <a:tab pos="457200" algn="l"/>
              </a:tabLst>
            </a:pPr>
            <a:r>
              <a:rPr lang="en-US" dirty="0" smtClean="0"/>
              <a:t>If a reentrant VI includes a Timed Loop and you use two or more instances of that reentrant VI as subVIs on a block diagram, you must programmatically change the name of the Timed Loop for each instance of the reentrant VI. Ensure that the reentrant VI that includes the Timed Loop has an input terminal on the connector pane connected to a string control wired to the </a:t>
            </a:r>
            <a:r>
              <a:rPr lang="en-US" b="1" dirty="0" smtClean="0"/>
              <a:t>Loop name</a:t>
            </a:r>
            <a:r>
              <a:rPr lang="en-US" dirty="0" smtClean="0"/>
              <a:t> input of the Timed Loop on the block diagram. On the block diagram where two or more instances of the reentrant VI are used as a subVI, wire unique string values to the </a:t>
            </a:r>
            <a:r>
              <a:rPr lang="en-US" b="1" dirty="0" smtClean="0"/>
              <a:t>Loop name</a:t>
            </a:r>
            <a:r>
              <a:rPr lang="en-US" dirty="0" smtClean="0"/>
              <a:t> input on the reentrant subVI to uniquely identify each Timed Loop within each instance of the reentrant subVI. </a:t>
            </a:r>
          </a:p>
          <a:p>
            <a:pPr defTabSz="914400">
              <a:tabLst>
                <a:tab pos="457200" algn="l"/>
              </a:tabLst>
            </a:pPr>
            <a:r>
              <a:rPr lang="en-US" dirty="0" smtClean="0"/>
              <a:t>Refer to the </a:t>
            </a:r>
            <a:r>
              <a:rPr lang="en-US" i="1" dirty="0" smtClean="0"/>
              <a:t>Naming Timed Structures</a:t>
            </a:r>
            <a:r>
              <a:rPr lang="en-US" dirty="0" smtClean="0"/>
              <a:t> topic of the </a:t>
            </a:r>
            <a:r>
              <a:rPr lang="en-US" i="1" dirty="0" smtClean="0"/>
              <a:t>LabVIEW Help</a:t>
            </a:r>
            <a:r>
              <a:rPr lang="en-US" dirty="0" smtClean="0"/>
              <a:t> for more information about naming Timed Loops. Refer to the </a:t>
            </a:r>
            <a:r>
              <a:rPr lang="en-US" i="1" dirty="0" smtClean="0"/>
              <a:t>Suggestions for Using Execution Systems and Priorities </a:t>
            </a:r>
            <a:r>
              <a:rPr lang="en-US" dirty="0" smtClean="0"/>
              <a:t>topic </a:t>
            </a:r>
            <a:br>
              <a:rPr lang="en-US" dirty="0" smtClean="0"/>
            </a:br>
            <a:r>
              <a:rPr lang="en-US" dirty="0" smtClean="0"/>
              <a:t>in the </a:t>
            </a:r>
            <a:r>
              <a:rPr lang="en-US" i="1" dirty="0" smtClean="0"/>
              <a:t>LabVIEW Help</a:t>
            </a:r>
            <a:r>
              <a:rPr lang="en-US" dirty="0" smtClean="0"/>
              <a:t> for more information about using reentrant VIs.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5E8EC84C-0536-4FCA-8356-D889EDCD2FE5}" type="slidenum">
              <a:rPr lang="en-US" smtClean="0"/>
              <a:pPr defTabSz="914400"/>
              <a:t>29</a:t>
            </a:fld>
            <a:endParaRPr lang="en-US" dirty="0" smtClean="0"/>
          </a:p>
        </p:txBody>
      </p:sp>
      <p:sp>
        <p:nvSpPr>
          <p:cNvPr id="43010" name="Rectangle 5"/>
          <p:cNvSpPr>
            <a:spLocks noGrp="1" noRot="1" noChangeAspect="1" noChangeArrowheads="1" noTextEdit="1"/>
          </p:cNvSpPr>
          <p:nvPr>
            <p:ph type="sldImg"/>
          </p:nvPr>
        </p:nvSpPr>
        <p:spPr>
          <a:ln w="6350"/>
        </p:spPr>
      </p:sp>
      <p:sp>
        <p:nvSpPr>
          <p:cNvPr id="43011"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 – Assigning Processors</a:t>
            </a:r>
          </a:p>
          <a:p>
            <a:pPr defTabSz="914400">
              <a:tabLst>
                <a:tab pos="457200" algn="l"/>
              </a:tabLst>
            </a:pPr>
            <a:r>
              <a:rPr lang="en-US" dirty="0" smtClean="0">
                <a:cs typeface="Times New Roman" pitchFamily="18" charset="0"/>
              </a:rPr>
              <a:t>LabVIEW is compatible with multi-processor and multi-core machines. When you execute LabVIEW code in a multi-processor environment, LabVIEW separates the code into threads and assigns threads to available processors. This makes efficient use of the processors because it prevents a processor from waiting on a particular thread. You can override the default processor assignment </a:t>
            </a:r>
            <a:br>
              <a:rPr lang="en-US" dirty="0" smtClean="0">
                <a:cs typeface="Times New Roman" pitchFamily="18" charset="0"/>
              </a:rPr>
            </a:br>
            <a:r>
              <a:rPr lang="en-US" dirty="0" smtClean="0">
                <a:cs typeface="Times New Roman" pitchFamily="18" charset="0"/>
              </a:rPr>
              <a:t>in LabVIEW by using a Timed Loop. Timed Loops allow you to assign a core or processor to each Timed Loop by specifying the processor number. Manually assigning processors can help to improve the determinism of time-critical code by causing it to execute on a dedicated processor while </a:t>
            </a:r>
            <a:br>
              <a:rPr lang="en-US" dirty="0" smtClean="0">
                <a:cs typeface="Times New Roman" pitchFamily="18" charset="0"/>
              </a:rPr>
            </a:br>
            <a:r>
              <a:rPr lang="en-US" dirty="0" smtClean="0">
                <a:cs typeface="Times New Roman" pitchFamily="18" charset="0"/>
              </a:rPr>
              <a:t>non-critical code shares the other processor(s). Manually assigning processors can also help to improve performance in some systems because threads do not need to be swapped on and off the processor as often. However, manually assigning processors generally uses the processors less efficiently, because a processor can be idle waiting for a particular thread while other threads are ready to execute.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Rot="1" noChangeAspect="1" noChangeArrowheads="1" noTextEdit="1"/>
          </p:cNvSpPr>
          <p:nvPr>
            <p:ph type="sldImg"/>
          </p:nvPr>
        </p:nvSpPr>
        <p:spPr>
          <a:ln w="6350"/>
        </p:spPr>
      </p:sp>
      <p:sp>
        <p:nvSpPr>
          <p:cNvPr id="31746"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Host Application</a:t>
            </a:r>
          </a:p>
          <a:p>
            <a:pPr defTabSz="914400">
              <a:tabLst>
                <a:tab pos="457200" algn="l"/>
              </a:tabLst>
            </a:pPr>
            <a:r>
              <a:rPr lang="en-US" dirty="0" smtClean="0"/>
              <a:t>The host application runs on the host computer and communicates with VIs running on the target computer. This communication may involve user interface information, data retrieval, data broadcast to other systems needing data from the target application, and any other non-deterministic task that you may need.</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588F4DDC-7EDD-4903-9412-17F5C5A15155}" type="slidenum">
              <a:rPr lang="en-US" smtClean="0"/>
              <a:pPr defTabSz="914400"/>
              <a:t>30</a:t>
            </a:fld>
            <a:endParaRPr lang="en-US" dirty="0" smtClean="0"/>
          </a:p>
        </p:txBody>
      </p:sp>
      <p:sp>
        <p:nvSpPr>
          <p:cNvPr id="47106" name="Rectangle 5"/>
          <p:cNvSpPr>
            <a:spLocks noGrp="1" noRot="1" noChangeAspect="1" noChangeArrowheads="1" noTextEdit="1"/>
          </p:cNvSpPr>
          <p:nvPr>
            <p:ph type="sldImg"/>
          </p:nvPr>
        </p:nvSpPr>
        <p:spPr>
          <a:ln w="6350"/>
        </p:spPr>
      </p:sp>
      <p:sp>
        <p:nvSpPr>
          <p:cNvPr id="47107"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 – Modes</a:t>
            </a:r>
          </a:p>
          <a:p>
            <a:pPr defTabSz="914400">
              <a:tabLst>
                <a:tab pos="457200" algn="l"/>
              </a:tabLst>
            </a:pPr>
            <a:r>
              <a:rPr lang="en-US" dirty="0" smtClean="0"/>
              <a:t>Occasionally, an iteration of a Timed Loop might execute later than the time you specified. The mode of the Timed Loop determines how the loop handles any late executions. Use the options in </a:t>
            </a:r>
            <a:br>
              <a:rPr lang="en-US" dirty="0" smtClean="0"/>
            </a:br>
            <a:r>
              <a:rPr lang="en-US" dirty="0" smtClean="0"/>
              <a:t>the Action on Late Iterations section of the Configure Timed Loop dialog box or the </a:t>
            </a:r>
            <a:r>
              <a:rPr lang="en-US" b="1" dirty="0" smtClean="0"/>
              <a:t>Mode</a:t>
            </a:r>
            <a:r>
              <a:rPr lang="en-US" dirty="0" smtClean="0"/>
              <a:t> input </a:t>
            </a:r>
            <a:br>
              <a:rPr lang="en-US" dirty="0" smtClean="0"/>
            </a:br>
            <a:r>
              <a:rPr lang="en-US" dirty="0" smtClean="0"/>
              <a:t>of the Input node to specify the mode a Timed Loop uses to handle the late execution of a Timed Loop iteration.</a:t>
            </a:r>
          </a:p>
          <a:p>
            <a:pPr defTabSz="914400">
              <a:tabLst>
                <a:tab pos="457200" algn="l"/>
              </a:tabLst>
            </a:pPr>
            <a:r>
              <a:rPr lang="en-US" dirty="0" smtClean="0"/>
              <a:t>You can handle the late execution of a Timed Loop in the following ways:</a:t>
            </a:r>
          </a:p>
          <a:p>
            <a:pPr marL="176213" lvl="1" indent="-174625" defTabSz="914400">
              <a:buFontTx/>
              <a:buChar char="•"/>
              <a:tabLst>
                <a:tab pos="457200" algn="l"/>
              </a:tabLst>
            </a:pPr>
            <a:r>
              <a:rPr lang="en-US" dirty="0" smtClean="0"/>
              <a:t>The LabVIEW Timed Loop Scheduler can align the execution with the original established schedule.</a:t>
            </a:r>
          </a:p>
          <a:p>
            <a:pPr marL="176213" lvl="1" indent="-174625" defTabSz="914400">
              <a:buFontTx/>
              <a:buChar char="•"/>
              <a:tabLst>
                <a:tab pos="457200" algn="l"/>
              </a:tabLst>
            </a:pPr>
            <a:r>
              <a:rPr lang="en-US" dirty="0" smtClean="0"/>
              <a:t>The LabVIEW Timed Loop Scheduler can define a new schedule that starts at the current time.</a:t>
            </a:r>
          </a:p>
          <a:p>
            <a:pPr marL="176213" lvl="1" indent="-174625" defTabSz="914400">
              <a:buFontTx/>
              <a:buChar char="•"/>
              <a:tabLst>
                <a:tab pos="457200" algn="l"/>
              </a:tabLst>
            </a:pPr>
            <a:r>
              <a:rPr lang="en-US" dirty="0" smtClean="0"/>
              <a:t>The Timed Loop can process the missed iterations.</a:t>
            </a:r>
          </a:p>
          <a:p>
            <a:pPr marL="176213" lvl="1" indent="-174625" defTabSz="914400">
              <a:buFontTx/>
              <a:buChar char="•"/>
              <a:tabLst>
                <a:tab pos="457200" algn="l"/>
              </a:tabLst>
            </a:pPr>
            <a:r>
              <a:rPr lang="en-US" dirty="0" smtClean="0"/>
              <a:t>The Timed Loop can skip any missed iterations.</a:t>
            </a:r>
          </a:p>
          <a:p>
            <a:pPr defTabSz="914400">
              <a:tabLst>
                <a:tab pos="457200" algn="l"/>
              </a:tabLst>
            </a:pPr>
            <a:r>
              <a:rPr lang="en-US" dirty="0" smtClean="0"/>
              <a:t>For example, if you set a Timed Loop with a period of 100 ms and an offset of 30 ms, you expect </a:t>
            </a:r>
            <a:br>
              <a:rPr lang="en-US" dirty="0" smtClean="0"/>
            </a:br>
            <a:r>
              <a:rPr lang="en-US" dirty="0" smtClean="0"/>
              <a:t>the first loop iteration to execute 30 ms after the first timing source starts running and in multiples of </a:t>
            </a:r>
            <a:br>
              <a:rPr lang="en-US" dirty="0" smtClean="0"/>
            </a:br>
            <a:r>
              <a:rPr lang="en-US" dirty="0" smtClean="0"/>
              <a:t>100 ms after that at 130 ms, 230 ms, 330 ms, and so on. However, the first execution of the Timed Loop might occur after 240 ms have elapsed. Because other Timed Loops or hardware devices might already be running at the schedule you specified, you might want to align the late Timed Loop with the already running global schedule, which means the Timed Loop should align itself as quickly as possible with the schedule you specified. In this case, the next Timed Loop iteration would run</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BDAF3EAB-2F79-4BF9-91AA-795D01D8736A}" type="slidenum">
              <a:rPr lang="en-US" smtClean="0"/>
              <a:pPr defTabSz="914400"/>
              <a:t>31</a:t>
            </a:fld>
            <a:endParaRPr lang="en-US" dirty="0" smtClean="0"/>
          </a:p>
        </p:txBody>
      </p:sp>
      <p:sp>
        <p:nvSpPr>
          <p:cNvPr id="49154" name="Rectangle 3"/>
          <p:cNvSpPr>
            <a:spLocks noGrp="1" noChangeArrowheads="1"/>
          </p:cNvSpPr>
          <p:nvPr>
            <p:ph type="body" idx="1"/>
          </p:nvPr>
        </p:nvSpPr>
        <p:spPr>
          <a:xfrm>
            <a:off x="717550" y="549275"/>
            <a:ext cx="5854700" cy="8332788"/>
          </a:xfrm>
          <a:noFill/>
          <a:ln/>
        </p:spPr>
        <p:txBody>
          <a:bodyPr/>
          <a:lstStyle/>
          <a:p>
            <a:pPr defTabSz="914400">
              <a:tabLst>
                <a:tab pos="457200" algn="l"/>
              </a:tabLst>
            </a:pPr>
            <a:r>
              <a:rPr lang="en-US" dirty="0" smtClean="0"/>
              <a:t>at 330 ms and continue to run in multiples of 100 at 430 ms, 530 ms, and so on. If aligning the Timed Loop with other Timed Loops or other hardware devices is not important, the Timed Loop can run immediately and use the current time as its actual offset. In this case, the subsequent loop iterations would run at 240 ms, 340 ms, 440 ms, and so on.</a:t>
            </a:r>
          </a:p>
          <a:p>
            <a:pPr defTabSz="914400">
              <a:tabLst>
                <a:tab pos="457200" algn="l"/>
              </a:tabLst>
            </a:pPr>
            <a:r>
              <a:rPr lang="en-US" dirty="0" smtClean="0"/>
              <a:t>If the Timed Loop is late, it might miss data other Timed Loops or hardware devices generate. For example, if the Timed Loop missed two iterations and some of the data from the current period, a buffer could hold the data from the missed iterations. You might want the Timed Loop to process the missed data before it aligns with the schedule you specified. However, a Timed Loop that processes the missed iterations causes jitter. If you do not want to process the missed data, the Timed Loop can ignore the older data in the buffer that the loop iterations missed and process only the latest data, such as the data available at the next period and the subsequent iterations.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5E8EC84C-0536-4FCA-8356-D889EDCD2FE5}" type="slidenum">
              <a:rPr lang="en-US" smtClean="0"/>
              <a:pPr defTabSz="914400"/>
              <a:t>32</a:t>
            </a:fld>
            <a:endParaRPr lang="en-US" dirty="0" smtClean="0"/>
          </a:p>
        </p:txBody>
      </p:sp>
      <p:sp>
        <p:nvSpPr>
          <p:cNvPr id="43010" name="Rectangle 5"/>
          <p:cNvSpPr>
            <a:spLocks noGrp="1" noRot="1" noChangeAspect="1" noChangeArrowheads="1" noTextEdit="1"/>
          </p:cNvSpPr>
          <p:nvPr>
            <p:ph type="sldImg"/>
          </p:nvPr>
        </p:nvSpPr>
        <p:spPr>
          <a:ln w="6350"/>
        </p:spPr>
      </p:sp>
      <p:sp>
        <p:nvSpPr>
          <p:cNvPr id="43011" name="Rectangle 6"/>
          <p:cNvSpPr>
            <a:spLocks noGrp="1" noChangeArrowheads="1"/>
          </p:cNvSpPr>
          <p:nvPr>
            <p:ph type="body" idx="1"/>
          </p:nvPr>
        </p:nvSpPr>
        <p:spPr>
          <a:noFill/>
          <a:ln/>
        </p:spPr>
        <p:txBody>
          <a:bodyPr/>
          <a:lstStyle/>
          <a:p>
            <a:pPr defTabSz="914400">
              <a:tabLst>
                <a:tab pos="457200" algn="l"/>
              </a:tabLst>
            </a:pPr>
            <a:endParaRPr lang="en-US" dirty="0" smtClean="0">
              <a:cs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26B51D91-5C59-406D-AB7D-83B6F5FF6BFC}" type="slidenum">
              <a:rPr lang="en-US" smtClean="0"/>
              <a:pPr defTabSz="914400"/>
              <a:t>33</a:t>
            </a:fld>
            <a:endParaRPr lang="en-US" dirty="0" smtClean="0"/>
          </a:p>
        </p:txBody>
      </p:sp>
      <p:sp>
        <p:nvSpPr>
          <p:cNvPr id="51202" name="Rectangle 5"/>
          <p:cNvSpPr>
            <a:spLocks noGrp="1" noRot="1" noChangeAspect="1" noChangeArrowheads="1" noTextEdit="1"/>
          </p:cNvSpPr>
          <p:nvPr>
            <p:ph type="sldImg"/>
          </p:nvPr>
        </p:nvSpPr>
        <p:spPr>
          <a:ln w="6350"/>
        </p:spPr>
      </p:sp>
      <p:sp>
        <p:nvSpPr>
          <p:cNvPr id="51203"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 – Changing Input Node Values Dynamically</a:t>
            </a:r>
          </a:p>
          <a:p>
            <a:pPr defTabSz="914400">
              <a:tabLst>
                <a:tab pos="457200" algn="l"/>
              </a:tabLst>
            </a:pPr>
            <a:r>
              <a:rPr lang="en-US" dirty="0" smtClean="0"/>
              <a:t>Use the Left Data node to acquire information about the execution of the Timed Loop, such as if the timing source executed late or if the offset or period values changed. You can wire the values the Left Data node returns to the Right Data node or to nodes in the subdiagram within the Timed Loop.</a:t>
            </a:r>
          </a:p>
          <a:p>
            <a:pPr defTabSz="914400">
              <a:tabLst>
                <a:tab pos="457200" algn="l"/>
              </a:tabLst>
            </a:pPr>
            <a:r>
              <a:rPr lang="en-US" dirty="0" smtClean="0"/>
              <a:t>Use the Right Data node to dynamically change the input values of the Timed Loop on the next loop iteration. The Timed Loop in the above figure runs 1 second (1,000 ms) longer each time the loop iterates until the loop has executed six times.</a:t>
            </a:r>
          </a:p>
          <a:p>
            <a:pPr defTabSz="914400">
              <a:tabLst>
                <a:tab pos="457200" algn="l"/>
              </a:tabLst>
            </a:pPr>
            <a:r>
              <a:rPr lang="en-US" dirty="0" smtClean="0"/>
              <a:t>If you dynamically change the offset of the Timed Loop by wiring a value to the </a:t>
            </a:r>
            <a:r>
              <a:rPr lang="en-US" b="1" dirty="0" smtClean="0"/>
              <a:t>Offset</a:t>
            </a:r>
            <a:r>
              <a:rPr lang="en-US" dirty="0" smtClean="0"/>
              <a:t> input of the Right Data node, you also must specify a mode with the </a:t>
            </a:r>
            <a:r>
              <a:rPr lang="en-US" b="1" dirty="0" smtClean="0"/>
              <a:t>Mode</a:t>
            </a:r>
            <a:r>
              <a:rPr lang="en-US" dirty="0" smtClean="0"/>
              <a:t> input of the Right Data node. To </a:t>
            </a:r>
            <a:br>
              <a:rPr lang="en-US" dirty="0" smtClean="0"/>
            </a:br>
            <a:r>
              <a:rPr lang="en-US" dirty="0" smtClean="0"/>
              <a:t>set the mode, right-click the </a:t>
            </a:r>
            <a:r>
              <a:rPr lang="en-US" b="1" dirty="0" smtClean="0"/>
              <a:t>Mode</a:t>
            </a:r>
            <a:r>
              <a:rPr lang="en-US" dirty="0" smtClean="0"/>
              <a:t> input of the Right Data node and select </a:t>
            </a:r>
            <a:r>
              <a:rPr lang="en-US" b="1" dirty="0" smtClean="0"/>
              <a:t>Create»Constant</a:t>
            </a:r>
            <a:r>
              <a:rPr lang="en-US" dirty="0" smtClean="0"/>
              <a:t> or </a:t>
            </a:r>
            <a:r>
              <a:rPr lang="en-US" b="1" dirty="0" smtClean="0"/>
              <a:t>Create»Control</a:t>
            </a:r>
            <a:r>
              <a:rPr lang="en-US" dirty="0" smtClean="0"/>
              <a:t> to create an enumerated constant or control you can use to select a mode.</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FB98CA16-7505-4497-8F0C-9E57A55D510B}" type="slidenum">
              <a:rPr lang="en-US" smtClean="0"/>
              <a:pPr defTabSz="914400"/>
              <a:t>34</a:t>
            </a:fld>
            <a:endParaRPr lang="en-US" dirty="0" smtClean="0"/>
          </a:p>
        </p:txBody>
      </p:sp>
      <p:sp>
        <p:nvSpPr>
          <p:cNvPr id="53250" name="Rectangle 5"/>
          <p:cNvSpPr>
            <a:spLocks noGrp="1" noRot="1" noChangeAspect="1" noChangeArrowheads="1" noTextEdit="1"/>
          </p:cNvSpPr>
          <p:nvPr>
            <p:ph type="sldImg"/>
          </p:nvPr>
        </p:nvSpPr>
        <p:spPr>
          <a:ln w="6350"/>
        </p:spPr>
      </p:sp>
      <p:sp>
        <p:nvSpPr>
          <p:cNvPr id="53251"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Timed Loop – Aborting Execution</a:t>
            </a:r>
          </a:p>
          <a:p>
            <a:pPr defTabSz="914400">
              <a:tabLst>
                <a:tab pos="457200" algn="l"/>
              </a:tabLst>
            </a:pPr>
            <a:r>
              <a:rPr lang="en-US" dirty="0" smtClean="0"/>
              <a:t>Use the Stop Timed Structure VI to abort the execution of a Timed Loop programmatically. Specify the name of the Timed Loop you want to abort by wiring that name in a string constant or control </a:t>
            </a:r>
            <a:br>
              <a:rPr lang="en-US" dirty="0" smtClean="0"/>
            </a:br>
            <a:r>
              <a:rPr lang="en-US" dirty="0" smtClean="0"/>
              <a:t>to the </a:t>
            </a:r>
            <a:r>
              <a:rPr lang="en-US" b="1" dirty="0" smtClean="0"/>
              <a:t>name</a:t>
            </a:r>
            <a:r>
              <a:rPr lang="en-US" dirty="0" smtClean="0"/>
              <a:t> input of the Stop Timed Structure VI. For example, in the following block diagram, Loop 1 includes the Stop Timed Structure VI. Loop 2 runs and displays the number of iterations it has completed. If the user clicks the </a:t>
            </a:r>
            <a:r>
              <a:rPr lang="en-US" b="1" dirty="0" smtClean="0"/>
              <a:t>Abort Time-Critical Loop</a:t>
            </a:r>
            <a:r>
              <a:rPr lang="en-US" dirty="0" smtClean="0"/>
              <a:t> button on the front panel, the </a:t>
            </a:r>
            <a:r>
              <a:rPr lang="en-US" b="1" dirty="0" smtClean="0"/>
              <a:t>Wakeup reason</a:t>
            </a:r>
            <a:r>
              <a:rPr lang="en-US" dirty="0" smtClean="0"/>
              <a:t> output of the Left Data node returns a value of </a:t>
            </a:r>
            <a:r>
              <a:rPr lang="en-US" sz="1000" dirty="0" smtClean="0">
                <a:latin typeface="Courier" pitchFamily="49" charset="0"/>
              </a:rPr>
              <a:t>Aborted</a:t>
            </a:r>
            <a:r>
              <a:rPr lang="en-US" dirty="0" smtClean="0"/>
              <a:t>, a dialog box appears, </a:t>
            </a:r>
            <a:br>
              <a:rPr lang="en-US" dirty="0" smtClean="0"/>
            </a:br>
            <a:r>
              <a:rPr lang="en-US" dirty="0" smtClean="0"/>
              <a:t>and when the user clicks </a:t>
            </a:r>
            <a:r>
              <a:rPr lang="en-US" b="1" dirty="0" smtClean="0"/>
              <a:t>OK</a:t>
            </a:r>
            <a:r>
              <a:rPr lang="en-US" dirty="0" smtClean="0"/>
              <a:t> in the dialog box, the VI stops running.</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3"/>
          <p:cNvSpPr>
            <a:spLocks noGrp="1" noChangeArrowheads="1"/>
          </p:cNvSpPr>
          <p:nvPr>
            <p:ph type="sldNum" sz="quarter" idx="5"/>
          </p:nvPr>
        </p:nvSpPr>
        <p:spPr>
          <a:xfrm>
            <a:off x="4143375" y="9120188"/>
            <a:ext cx="3170238" cy="479425"/>
          </a:xfrm>
          <a:prstGeom prst="rect">
            <a:avLst/>
          </a:prstGeom>
          <a:noFill/>
        </p:spPr>
        <p:txBody>
          <a:bodyPr/>
          <a:lstStyle/>
          <a:p>
            <a:pPr defTabSz="914400"/>
            <a:r>
              <a:rPr lang="en-US" dirty="0" smtClean="0"/>
              <a:t>8-</a:t>
            </a:r>
            <a:fld id="{9FFFA9EC-6564-4817-8BAD-C80A78037DBF}" type="slidenum">
              <a:rPr lang="en-US" smtClean="0"/>
              <a:pPr defTabSz="914400"/>
              <a:t>35</a:t>
            </a:fld>
            <a:endParaRPr lang="en-US" dirty="0" smtClean="0"/>
          </a:p>
        </p:txBody>
      </p:sp>
      <p:sp>
        <p:nvSpPr>
          <p:cNvPr id="55298" name="Rectangle 5"/>
          <p:cNvSpPr>
            <a:spLocks noGrp="1" noRot="1" noChangeAspect="1" noChangeArrowheads="1" noTextEdit="1"/>
          </p:cNvSpPr>
          <p:nvPr>
            <p:ph type="sldImg"/>
          </p:nvPr>
        </p:nvSpPr>
        <p:spPr>
          <a:ln w="6350"/>
        </p:spPr>
      </p:sp>
      <p:sp>
        <p:nvSpPr>
          <p:cNvPr id="55299" name="Rectangle 6"/>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Synchronizing Timed Loop Starts</a:t>
            </a:r>
          </a:p>
          <a:p>
            <a:pPr defTabSz="914400">
              <a:tabLst>
                <a:tab pos="457200" algn="l"/>
              </a:tabLst>
            </a:pPr>
            <a:r>
              <a:rPr lang="en-US" dirty="0" smtClean="0"/>
              <a:t>Use the Synchronize Timed Structure Starts VI to ensure all Timed Loops on a block diagram use the same start time and the same timing source. For example, you might have two Timed Loops and you want to ensure that they execute on the same schedule relative to each other. You might want the first Timed Loop to execute first and generate data, then have the second Timed Loop process that data when the Timed Loop execution finishes. To ensure that both Timed Loops use the same start time as the basis for their execution, you create a Timed Loop group by wiring a name for the group to the </a:t>
            </a:r>
            <a:r>
              <a:rPr lang="en-US" b="1" dirty="0" smtClean="0"/>
              <a:t>synchronization group</a:t>
            </a:r>
            <a:r>
              <a:rPr lang="en-US" dirty="0" smtClean="0"/>
              <a:t> </a:t>
            </a:r>
            <a:r>
              <a:rPr lang="en-US" b="1" dirty="0" smtClean="0"/>
              <a:t>name</a:t>
            </a:r>
            <a:r>
              <a:rPr lang="en-US" dirty="0" smtClean="0"/>
              <a:t> input and wiring an array of Timed Loop names to the </a:t>
            </a:r>
            <a:r>
              <a:rPr lang="en-US" b="1" dirty="0" smtClean="0"/>
              <a:t>loop names</a:t>
            </a:r>
            <a:r>
              <a:rPr lang="en-US" dirty="0" smtClean="0"/>
              <a:t> input. The Synchronize Timed Loop Starts VI in the figure above creates a synchronization group name and synchronizes Timed Loops A and B to use the same start time.</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 the Timed Loop when you want to develop VIs with </a:t>
            </a:r>
            <a:r>
              <a:rPr lang="en-US" dirty="0" err="1" smtClean="0"/>
              <a:t>multirate</a:t>
            </a:r>
            <a:r>
              <a:rPr lang="en-US" dirty="0" smtClean="0"/>
              <a:t> timing capabilities, feedback on loop execution, timing characteristics that change dynamically, or several levels of execution priority. Use the VI Priority method</a:t>
            </a:r>
            <a:r>
              <a:rPr lang="en-US" baseline="0" dirty="0" smtClean="0"/>
              <a:t> when you do not need any of the added functionality in Timed Loops and wish to run your code faster. The VI Priority method uses less overhead than the Timed Loop method.  The VI Priority method also allows you to set a VI to a wider range of priorities such as background priority which runs below normal priority tasks.  Timed Loops allow you to set code to a higher number of priorities, but all Timed Loops must run at a priority between high and time-critical.</a:t>
            </a:r>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Rectangle 4"/>
          <p:cNvSpPr>
            <a:spLocks noGrp="1" noRot="1" noChangeAspect="1" noChangeArrowheads="1" noTextEdit="1"/>
          </p:cNvSpPr>
          <p:nvPr>
            <p:ph type="sldImg"/>
          </p:nvPr>
        </p:nvSpPr>
        <p:spPr>
          <a:ln w="6350"/>
        </p:spPr>
      </p:sp>
      <p:sp>
        <p:nvSpPr>
          <p:cNvPr id="229378" name="Rectangle 5"/>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C. Yielding Execution in Time-critical Threads</a:t>
            </a:r>
          </a:p>
          <a:p>
            <a:pPr defTabSz="914400">
              <a:tabLst>
                <a:tab pos="457200" algn="l"/>
              </a:tabLst>
            </a:pPr>
            <a:r>
              <a:rPr lang="en-US" dirty="0" smtClean="0"/>
              <a:t>Because of the preemptive nature of time-critical VIs and Timed Loops, they can monopolize processor resources. </a:t>
            </a:r>
            <a:br>
              <a:rPr lang="en-US" dirty="0" smtClean="0"/>
            </a:br>
            <a:r>
              <a:rPr lang="en-US" dirty="0" smtClean="0"/>
              <a:t>In a single-core system, a time-critical VI or Timed Loop might use all the processor resources, not allowing lower priority VIs in the application to execute. You must build time-critical VIs and Timed Loops that periodically yield or sleep, to allow lower priority tasks to execute without affecting the determinism of the time-critical code. In a multi-core system, you can put a time-critical thread on a dedicated core.</a:t>
            </a:r>
          </a:p>
          <a:p>
            <a:pPr defTabSz="914400">
              <a:tabLst>
                <a:tab pos="457200" algn="l"/>
              </a:tabLst>
            </a:pPr>
            <a:r>
              <a:rPr lang="en-US" dirty="0" smtClean="0"/>
              <a:t>Consider sleep mode as a programmatic tool that a VI can use to proactively remove itself from the LabVIEW and operating system scheduling mechanisms. Sleeping pauses the execution of a VI or a thread. By taking advantage of sleep mode, you can allow a lower priority VI to run by putting a higher priority VI to sleep. </a:t>
            </a:r>
          </a:p>
          <a:p>
            <a:pPr defTabSz="914400">
              <a:tabLst>
                <a:tab pos="457200" algn="l"/>
              </a:tabLst>
            </a:pPr>
            <a:r>
              <a:rPr lang="en-US" dirty="0" smtClean="0"/>
              <a:t>In the top graph, the time-critical thread starves the two normal threads, because no sleep has been placed in the time-critical thread.</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Rectangle 4"/>
          <p:cNvSpPr>
            <a:spLocks noGrp="1" noRot="1" noChangeAspect="1" noChangeArrowheads="1" noTextEdit="1"/>
          </p:cNvSpPr>
          <p:nvPr>
            <p:ph type="sldImg"/>
          </p:nvPr>
        </p:nvSpPr>
        <p:spPr>
          <a:ln w="6350"/>
        </p:spPr>
      </p:sp>
      <p:sp>
        <p:nvSpPr>
          <p:cNvPr id="231426"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Starvation</a:t>
            </a:r>
            <a:endParaRPr lang="en-US" sz="1500" b="1" dirty="0" smtClean="0">
              <a:latin typeface="Arial Narrow" pitchFamily="34" charset="0"/>
            </a:endParaRPr>
          </a:p>
          <a:p>
            <a:pPr defTabSz="914400">
              <a:tabLst>
                <a:tab pos="457200" algn="l"/>
              </a:tabLst>
            </a:pPr>
            <a:r>
              <a:rPr lang="en-US" dirty="0" smtClean="0"/>
              <a:t>To understand starvation, consider the following example:</a:t>
            </a:r>
          </a:p>
          <a:p>
            <a:pPr defTabSz="914400">
              <a:tabLst>
                <a:tab pos="457200" algn="l"/>
              </a:tabLst>
            </a:pPr>
            <a:r>
              <a:rPr lang="en-US" dirty="0" smtClean="0"/>
              <a:t>Three processes—A, B, and C—compete for a resource. Because process A has a </a:t>
            </a:r>
            <a:r>
              <a:rPr lang="en-US" i="1" dirty="0" smtClean="0"/>
              <a:t>time-critical priority (highest)</a:t>
            </a:r>
            <a:r>
              <a:rPr lang="en-US" dirty="0" smtClean="0"/>
              <a:t>, it runs until it finishes using the resource, thus freeing the resource. At that point, another process may use the resource—in this situation, either process B or process C. If process A is ready to run again, it takes control of the resource and runs until it is finished with the time-critical section. Again, one of the two processes may run. If process A does not sleep long enough for both processes to run, a lower priority process may never run. This situation is called starvation.</a:t>
            </a:r>
          </a:p>
          <a:p>
            <a:pPr defTabSz="914400">
              <a:tabLst>
                <a:tab pos="457200" algn="l"/>
              </a:tabLst>
            </a:pPr>
            <a:r>
              <a:rPr lang="en-US" dirty="0" smtClean="0"/>
              <a:t>Initially, process A has the resource and processes B and C wait for process A to sleep so that they may use the resource. When process A sleeps, the next highest priority process runs. In this case, because process B has a higher priority than process C, process B may run before process C. When the sleep time of process A ends, process A takes the resource back from process B. If this situation continues indefinitely, process C may be blocked from the resource and become starved. To prevent starvation of a lower priority process, the higher priority process must sleep long enough to allow lower priority processes time to execute.</a:t>
            </a:r>
          </a:p>
          <a:p>
            <a:pPr defTabSz="914400">
              <a:tabLst>
                <a:tab pos="457200" algn="l"/>
              </a:tabLst>
            </a:pPr>
            <a:endParaRPr lang="en-US" dirty="0" smtClean="0"/>
          </a:p>
          <a:p>
            <a:pPr defTabSz="914400">
              <a:tabLst>
                <a:tab pos="457200" algn="l"/>
              </a:tabLst>
            </a:pPr>
            <a:endParaRPr lang="en-US" dirty="0" smtClean="0"/>
          </a:p>
          <a:p>
            <a:pPr defTabSz="914400">
              <a:tabLst>
                <a:tab pos="457200" algn="l"/>
              </a:tabLst>
            </a:pPr>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Rectangle 4"/>
          <p:cNvSpPr>
            <a:spLocks noGrp="1" noRot="1" noChangeAspect="1" noChangeArrowheads="1" noTextEdit="1"/>
          </p:cNvSpPr>
          <p:nvPr>
            <p:ph type="sldImg"/>
          </p:nvPr>
        </p:nvSpPr>
        <p:spPr>
          <a:ln w="6350"/>
        </p:spPr>
      </p:sp>
      <p:sp>
        <p:nvSpPr>
          <p:cNvPr id="234498"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Providing Sleep</a:t>
            </a:r>
          </a:p>
          <a:p>
            <a:pPr defTabSz="914400">
              <a:tabLst>
                <a:tab pos="457200" algn="l"/>
              </a:tabLst>
            </a:pPr>
            <a:r>
              <a:rPr lang="en-US" dirty="0" smtClean="0"/>
              <a:t>You can program a sleep in a VI by using the timing functions or by using a Timed Loop. When controlling the rate of a software loop by using the Wait Until Next ms Multiple function from the Timing palette, you only can achieve rates in 1 ms multiples. This means you can run the loop at full speed, providing no sleep at all, or you can achieve loop rates of 1,000 Hz, 500 Hz, 333.33 Hz, 250 Hz, 200 Hz, and so on. However, if your controller has at least a Pentium 3 or 4 class processor, you can use the timing functions from the Real-Time Timing palette or the Timed Loop to achieve µs wait times, which adds to the available loop rates.</a:t>
            </a:r>
          </a:p>
          <a:p>
            <a:pPr defTabSz="914400">
              <a:tabLst>
                <a:tab pos="457200" algn="l"/>
              </a:tabLst>
            </a:pPr>
            <a:r>
              <a:rPr lang="en-US" dirty="0" smtClean="0"/>
              <a:t>You can provide sleep using the data acquisition hardware on the PXI platforms. Use the DAQmx timing VIs to harness the clock on your data acquisition hardware.</a:t>
            </a:r>
          </a:p>
          <a:p>
            <a:pPr defTabSz="914400">
              <a:tabLst>
                <a:tab pos="457200" algn="l"/>
              </a:tabLst>
            </a:pPr>
            <a:r>
              <a:rPr lang="en-US" dirty="0" smtClean="0"/>
              <a:t>Refer to Lesson 4,</a:t>
            </a:r>
            <a:r>
              <a:rPr lang="en-US" i="1" dirty="0" smtClean="0"/>
              <a:t> Timing Applications and Acquiring Data</a:t>
            </a:r>
            <a:r>
              <a:rPr lang="en-US" dirty="0" smtClean="0"/>
              <a:t>, for more information about programming sleep into your time-critical loop.</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Rot="1" noChangeAspect="1" noChangeArrowheads="1" noTextEdit="1"/>
          </p:cNvSpPr>
          <p:nvPr>
            <p:ph type="sldImg"/>
          </p:nvPr>
        </p:nvSpPr>
        <p:spPr>
          <a:ln w="6350"/>
        </p:spPr>
      </p:sp>
      <p:sp>
        <p:nvSpPr>
          <p:cNvPr id="33794"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Target Application</a:t>
            </a:r>
          </a:p>
          <a:p>
            <a:pPr defTabSz="914400">
              <a:tabLst>
                <a:tab pos="457200" algn="l"/>
              </a:tabLst>
            </a:pPr>
            <a:r>
              <a:rPr lang="en-US" dirty="0" smtClean="0"/>
              <a:t>The target application consists of time-critical code and normal priority code. A subVI contains the time-critical code, and a second subVI contains the normal priority code. Use this architecture to separate the portions of the program that must behave deterministically from the rest of the application.</a:t>
            </a:r>
          </a:p>
          <a:p>
            <a:pPr defTabSz="914400">
              <a:tabLst>
                <a:tab pos="457200" algn="l"/>
              </a:tabLst>
            </a:pPr>
            <a:r>
              <a:rPr lang="en-US" b="1" dirty="0" smtClean="0">
                <a:latin typeface="Arial Narrow" pitchFamily="34" charset="0"/>
              </a:rPr>
              <a:t>Time-Critical versus Low Priority Processes</a:t>
            </a:r>
          </a:p>
          <a:p>
            <a:pPr defTabSz="914400">
              <a:tabLst>
                <a:tab pos="457200" algn="l"/>
              </a:tabLst>
            </a:pPr>
            <a:r>
              <a:rPr lang="en-US" dirty="0" smtClean="0"/>
              <a:t>Deterministic applications often perform a critical task iteratively, so that all iterations consume a measurably precise amount of processor time. Thus, deterministic applications are valuable not for their speed, but for their reliability in consistently responding to inputs and supplying outputs with </a:t>
            </a:r>
            <a:br>
              <a:rPr lang="en-US" dirty="0" smtClean="0"/>
            </a:br>
            <a:r>
              <a:rPr lang="en-US" dirty="0" smtClean="0"/>
              <a:t>little jitter. </a:t>
            </a:r>
          </a:p>
          <a:p>
            <a:pPr defTabSz="914400">
              <a:tabLst>
                <a:tab pos="457200" algn="l"/>
              </a:tabLst>
            </a:pPr>
            <a:r>
              <a:rPr lang="en-US" dirty="0" smtClean="0"/>
              <a:t>A common example of a deterministic application is a time-critical control loop, which gathers information about a physical system and responds to that information with precisely-timed output. Consider the oil industry where thousands of feet of pipes are assembled daily. As two pipes are mechanically threaded together end-to-end, the torque required to twist the pipes increases until the pipes are fully connected. Suppose the machine connecting the pipes uses a control loop to respond to an increase in resistance between the pipes by applying more torque. After a critical level of torque is attained, the control loop is triggered to terminate. Under these conditions, the loop must execute deterministically because lag in the software could result in severe damage to the pipes and other equipment. </a:t>
            </a:r>
          </a:p>
          <a:p>
            <a:pPr defTabSz="914400">
              <a:tabLst>
                <a:tab pos="457200" algn="l"/>
              </a:tabLst>
            </a:pPr>
            <a:r>
              <a:rPr lang="en-US" dirty="0" smtClean="0"/>
              <a:t>Understanding multithreading is a prerequisite to understanding priority levels. Multithreading expands the idea of multitasking.</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Rectangle 4"/>
          <p:cNvSpPr>
            <a:spLocks noGrp="1" noRot="1" noChangeAspect="1" noChangeArrowheads="1" noTextEdit="1"/>
          </p:cNvSpPr>
          <p:nvPr>
            <p:ph type="sldImg"/>
          </p:nvPr>
        </p:nvSpPr>
        <p:spPr>
          <a:ln w="6350"/>
        </p:spPr>
      </p:sp>
      <p:sp>
        <p:nvSpPr>
          <p:cNvPr id="236546"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Sleeping and Time-Critical Priority</a:t>
            </a:r>
          </a:p>
          <a:p>
            <a:pPr defTabSz="914400">
              <a:tabLst>
                <a:tab pos="457200" algn="l"/>
              </a:tabLst>
            </a:pPr>
            <a:r>
              <a:rPr lang="en-US" dirty="0" smtClean="0"/>
              <a:t>The time-critical priority (highest) of the LabVIEW Real-Time Module threads have a unique characteristic that is different from normal LabVIEW scheduling. If any VI running in the time-critical priority (highest) thread sleeps, then the entire thread sleeps. Other VIs running on the thread are forced to sleep and pause execution until the original VI wakes up. This is only the case for the time-critical priority (highest) setting. Conversely, if two VIs (or two loops for that matter), are executing on the same thread (other than time-critical priority (highest) ), and one of them goes to sleep, the other VIs on the same thread continue to execute. In other words, the execution system of the LabVIEW Real-Time Module does not schedule time-critical priority (highest) operations from parallel VIs or loops, when any one of them sleep in the same time-critical priority (highest) thread. All other priority threads in LabVIEW Real-Time, and all threads in normal LabVIEW, continue to schedule operations from parallel loops and/or VIs, in similar threads. </a:t>
            </a:r>
          </a:p>
          <a:p>
            <a:pPr defTabSz="914400">
              <a:tabLst>
                <a:tab pos="457200" algn="l"/>
              </a:tabLst>
            </a:pPr>
            <a:r>
              <a:rPr lang="en-US" dirty="0" smtClean="0"/>
              <a:t>Given the cooperative multitasking nature of scheduling multiple time-critical priority (highest) threads, it is recommended that you assign the time-critical priority (highest) setting to only one VI. This is the only way to guarantee deterministic execution.</a:t>
            </a:r>
          </a:p>
          <a:p>
            <a:pPr defTabSz="914400">
              <a:tabLst>
                <a:tab pos="457200" algn="l"/>
              </a:tabLst>
            </a:pPr>
            <a:r>
              <a:rPr lang="en-US" dirty="0" smtClean="0"/>
              <a:t>If more than one time-critical VI (or loop) is needed to achieve different loop rates, you can use a Timed Loop instead of a time-critical priority VI. </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3" name="Rectangle 4"/>
          <p:cNvSpPr>
            <a:spLocks noGrp="1" noRot="1" noChangeAspect="1" noChangeArrowheads="1" noTextEdit="1"/>
          </p:cNvSpPr>
          <p:nvPr>
            <p:ph type="sldImg"/>
          </p:nvPr>
        </p:nvSpPr>
        <p:spPr>
          <a:ln w="6350"/>
        </p:spPr>
      </p:sp>
      <p:sp>
        <p:nvSpPr>
          <p:cNvPr id="238594" name="Rectangle 5"/>
          <p:cNvSpPr>
            <a:spLocks noGrp="1" noChangeArrowheads="1"/>
          </p:cNvSpPr>
          <p:nvPr>
            <p:ph type="body" idx="1"/>
          </p:nvPr>
        </p:nvSpPr>
        <p:spPr>
          <a:noFill/>
          <a:ln/>
        </p:spPr>
        <p:txBody>
          <a:bodyPr/>
          <a:lstStyle/>
          <a:p>
            <a:pPr defTabSz="914400">
              <a:tabLst>
                <a:tab pos="457200" algn="l"/>
              </a:tabLst>
            </a:pPr>
            <a:r>
              <a:rPr lang="en-US" dirty="0" smtClean="0"/>
              <a:t>Exercise time</a:t>
            </a:r>
            <a:r>
              <a:rPr lang="en-US" smtClean="0"/>
              <a:t>: </a:t>
            </a:r>
            <a:r>
              <a:rPr lang="en-US" smtClean="0"/>
              <a:t>15 </a:t>
            </a:r>
            <a:r>
              <a:rPr lang="en-US" dirty="0" smtClean="0"/>
              <a:t>minutes</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7" name="Rectangle 5"/>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D. Improving Speed and Determinism</a:t>
            </a:r>
          </a:p>
          <a:p>
            <a:pPr defTabSz="914400">
              <a:tabLst>
                <a:tab pos="457200" algn="l"/>
              </a:tabLst>
            </a:pPr>
            <a:r>
              <a:rPr lang="en-US" dirty="0" smtClean="0"/>
              <a:t>The easiest way to improve determinism is to choose a faster hardware platform. If you are unable to achieve a desired loop rate, first check your hardware to be sure it is capable of reaching the required rate.</a:t>
            </a:r>
          </a:p>
          <a:p>
            <a:pPr defTabSz="914400">
              <a:tabLst>
                <a:tab pos="457200" algn="l"/>
              </a:tabLst>
            </a:pPr>
            <a:r>
              <a:rPr lang="en-US" dirty="0" smtClean="0"/>
              <a:t>If your hardware rates are acceptable, you can improve the determinism of your application in software by avoiding shared resources, contiguous memory conflicts, and subVI overhead. Because the LabVIEW memory manager is a shared resource, using memory reduction techniques also helps to improve the determinism of an application.</a:t>
            </a:r>
          </a:p>
          <a:p>
            <a:pPr defTabSz="914400">
              <a:tabLst>
                <a:tab pos="457200" algn="l"/>
              </a:tabLst>
            </a:pPr>
            <a:r>
              <a:rPr lang="en-US" dirty="0" smtClean="0"/>
              <a:t>As described in section C, </a:t>
            </a:r>
            <a:r>
              <a:rPr lang="en-US" i="1" dirty="0" smtClean="0"/>
              <a:t>Yielding</a:t>
            </a:r>
            <a:r>
              <a:rPr lang="en-US" i="1" baseline="0" dirty="0" smtClean="0"/>
              <a:t> Execution in Time-critical Threads</a:t>
            </a:r>
            <a:r>
              <a:rPr lang="en-US" dirty="0" smtClean="0"/>
              <a:t>, you should use only one deterministic loop per core because the entire thread sleeps when a time-critical loop sleeps.</a:t>
            </a:r>
          </a:p>
          <a:p>
            <a:pPr defTabSz="914400">
              <a:tabLst>
                <a:tab pos="457200" algn="l"/>
              </a:tabLst>
            </a:pPr>
            <a:r>
              <a:rPr lang="en-US" dirty="0" smtClean="0"/>
              <a:t>The following sections explain the remaining programming methods for improving determinism.</a:t>
            </a:r>
          </a:p>
        </p:txBody>
      </p:sp>
      <p:sp>
        <p:nvSpPr>
          <p:cNvPr id="244738" name="Slide Image Placeholder 6"/>
          <p:cNvSpPr>
            <a:spLocks noGrp="1" noRot="1" noChangeAspect="1"/>
          </p:cNvSpPr>
          <p:nvPr>
            <p:ph type="sldImg"/>
          </p:nvPr>
        </p:nvSpPr>
        <p:spPr>
          <a:ln w="6350"/>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5" name="Rectangle 4"/>
          <p:cNvSpPr>
            <a:spLocks noGrp="1" noRot="1" noChangeAspect="1" noChangeArrowheads="1" noTextEdit="1"/>
          </p:cNvSpPr>
          <p:nvPr>
            <p:ph type="sldImg"/>
          </p:nvPr>
        </p:nvSpPr>
        <p:spPr>
          <a:ln w="6350"/>
        </p:spPr>
      </p:sp>
      <p:sp>
        <p:nvSpPr>
          <p:cNvPr id="246786"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sym typeface="Wingdings" pitchFamily="2" charset="2"/>
              </a:rPr>
              <a:t>Avoid Shared Resources</a:t>
            </a:r>
          </a:p>
          <a:p>
            <a:pPr defTabSz="914400">
              <a:tabLst>
                <a:tab pos="457200" algn="l"/>
              </a:tabLst>
            </a:pPr>
            <a:r>
              <a:rPr lang="en-US" dirty="0" smtClean="0">
                <a:sym typeface="Wingdings" pitchFamily="2" charset="2"/>
              </a:rPr>
              <a:t>In LabVIEW, two or more VIs might need to share resources. Shared resources can cause jitter and prevent applications from taking advantage of multiple CPUs. Certain data structures, driver libraries, and variables can only be accessed serially, one process at a time. A simple example of a shared resource common to all programming languages is the global variable. You cannot access global variables simultaneously from multiple processes. Therefore, compilers automatically protect the global variable as a shared resource while one process needs to access it. Meanwhile, if a second process tries to access the global variable while it is protected, the second process must wait until the first process finishes with the global variable. Understanding shared resources and how to identify them is an important skill when programming real-time applications.</a:t>
            </a:r>
          </a:p>
          <a:p>
            <a:pPr defTabSz="914400">
              <a:tabLst>
                <a:tab pos="457200" algn="l"/>
              </a:tabLst>
            </a:pPr>
            <a:endParaRPr lang="en-US" sz="900" dirty="0" smtClean="0">
              <a:sym typeface="Wingdings" pitchFamily="2" charset="2"/>
            </a:endParaRPr>
          </a:p>
          <a:p>
            <a:pPr marL="1019175" lvl="4" indent="-1019175" defTabSz="914400">
              <a:tabLst>
                <a:tab pos="400050" algn="l"/>
              </a:tabLst>
            </a:pPr>
            <a:r>
              <a:rPr lang="en-US" b="1" dirty="0" smtClean="0">
                <a:latin typeface="Arial Narrow" pitchFamily="34" charset="0"/>
              </a:rPr>
              <a:t>	Note 	</a:t>
            </a:r>
            <a:r>
              <a:rPr lang="en-US" dirty="0" smtClean="0">
                <a:sym typeface="Wingdings" pitchFamily="2" charset="2"/>
              </a:rPr>
              <a:t>The operations marked with an asterisk in the figure above are inherently </a:t>
            </a:r>
            <a:br>
              <a:rPr lang="en-US" dirty="0" smtClean="0">
                <a:sym typeface="Wingdings" pitchFamily="2" charset="2"/>
              </a:rPr>
            </a:br>
            <a:r>
              <a:rPr lang="en-US" dirty="0" smtClean="0">
                <a:sym typeface="Wingdings" pitchFamily="2" charset="2"/>
              </a:rPr>
              <a:t>non-deterministic. Never use them inside a time-critical priority loop if you </a:t>
            </a:r>
            <a:br>
              <a:rPr lang="en-US" dirty="0" smtClean="0">
                <a:sym typeface="Wingdings" pitchFamily="2" charset="2"/>
              </a:rPr>
            </a:br>
            <a:r>
              <a:rPr lang="en-US" dirty="0" smtClean="0">
                <a:sym typeface="Wingdings" pitchFamily="2" charset="2"/>
              </a:rPr>
              <a:t>are attempting to achieve real-time performance.</a:t>
            </a:r>
            <a:endParaRPr lang="en-US" dirty="0" smtClean="0"/>
          </a:p>
          <a:p>
            <a:pPr defTabSz="914400">
              <a:tabLst>
                <a:tab pos="457200" algn="l"/>
              </a:tabLst>
            </a:pPr>
            <a:endParaRPr lang="en-US" dirty="0" smtClean="0"/>
          </a:p>
        </p:txBody>
      </p:sp>
      <p:pic>
        <p:nvPicPr>
          <p:cNvPr id="246787" name="Picture 8" descr="note-bw"/>
          <p:cNvPicPr>
            <a:picLocks noChangeAspect="1" noChangeArrowheads="1"/>
          </p:cNvPicPr>
          <p:nvPr/>
        </p:nvPicPr>
        <p:blipFill>
          <a:blip r:embed="rId3"/>
          <a:srcRect/>
          <a:stretch>
            <a:fillRect/>
          </a:stretch>
        </p:blipFill>
        <p:spPr bwMode="auto">
          <a:xfrm>
            <a:off x="801688" y="7054850"/>
            <a:ext cx="215900" cy="203200"/>
          </a:xfrm>
          <a:prstGeom prst="rect">
            <a:avLst/>
          </a:prstGeom>
          <a:noFill/>
          <a:ln w="9525">
            <a:noFill/>
            <a:miter lim="800000"/>
            <a:headEnd/>
            <a:tailEnd/>
          </a:ln>
        </p:spPr>
      </p:pic>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3" name="Rectangle 6"/>
          <p:cNvSpPr>
            <a:spLocks noGrp="1" noRot="1" noChangeAspect="1" noChangeArrowheads="1" noTextEdit="1"/>
          </p:cNvSpPr>
          <p:nvPr>
            <p:ph type="sldImg"/>
          </p:nvPr>
        </p:nvSpPr>
        <p:spPr>
          <a:ln w="6350"/>
        </p:spPr>
      </p:sp>
      <p:sp>
        <p:nvSpPr>
          <p:cNvPr id="248834" name="Rectangle 7"/>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sym typeface="Wingdings" pitchFamily="2" charset="2"/>
              </a:rPr>
              <a:t>Avoid Shared Resources Example</a:t>
            </a:r>
          </a:p>
          <a:p>
            <a:pPr defTabSz="914400">
              <a:tabLst>
                <a:tab pos="457200" algn="l"/>
              </a:tabLst>
            </a:pPr>
            <a:r>
              <a:rPr lang="en-US" dirty="0" smtClean="0"/>
              <a:t>For the purposes of this example, a shared resource is defined as a software object that can run in only one thread at a time. In the figure above, assume both processes must constantly access the shared resource. Process 1 runs at normal priority, while process 2 runs at time-critical priority. Normally, when a time-critical thread needs to execute, it preempts all other code running on the same CPU core; however, a normal priority thread can block the time-critical thread if it has not released a </a:t>
            </a:r>
            <a:r>
              <a:rPr lang="en-US" i="1" dirty="0" smtClean="0"/>
              <a:t>mutex</a:t>
            </a:r>
            <a:r>
              <a:rPr lang="en-US" dirty="0" smtClean="0"/>
              <a:t> on a shared resource that the time-critical thread needs. This scenario is a </a:t>
            </a:r>
            <a:r>
              <a:rPr lang="en-US" i="1" dirty="0" smtClean="0"/>
              <a:t>priority inversion</a:t>
            </a:r>
            <a:r>
              <a:rPr lang="en-US" dirty="0" smtClean="0"/>
              <a:t> and can affect the determinism of a VI. The RTOS cannot preempt the normal priority thread because of the mutex around the shared resource.</a:t>
            </a:r>
          </a:p>
          <a:p>
            <a:pPr lvl="1" defTabSz="914400">
              <a:tabLst>
                <a:tab pos="457200" algn="l"/>
              </a:tabLst>
            </a:pPr>
            <a:endParaRPr lang="en-US" b="1" dirty="0" smtClean="0">
              <a:latin typeface="Arial Narrow" pitchFamily="34" charset="0"/>
            </a:endParaRPr>
          </a:p>
          <a:p>
            <a:pPr marL="1019175" lvl="4" indent="-1019175" defTabSz="914400">
              <a:tabLst>
                <a:tab pos="457200" algn="l"/>
              </a:tabLst>
            </a:pPr>
            <a:r>
              <a:rPr lang="en-US" b="1" dirty="0" smtClean="0">
                <a:latin typeface="Arial Narrow" pitchFamily="34" charset="0"/>
              </a:rPr>
              <a:t>	Note</a:t>
            </a:r>
            <a:r>
              <a:rPr lang="en-US" dirty="0" smtClean="0"/>
              <a:t> 	A mutex is a mutual exclusion object that allows multiple threads to synchronize access to a shared resource. A mutex has two states—locked and unlocked. After a thread locks a mutex, it blocks other threads from acquiring the mutex. When the locking thread unlocks (releases) the mutex, one of the blocked threads acquires (locks) it and proceeds.</a:t>
            </a:r>
          </a:p>
        </p:txBody>
      </p:sp>
      <p:pic>
        <p:nvPicPr>
          <p:cNvPr id="248835" name="Picture 11" descr="note-bw"/>
          <p:cNvPicPr>
            <a:picLocks noChangeAspect="1" noChangeArrowheads="1"/>
          </p:cNvPicPr>
          <p:nvPr/>
        </p:nvPicPr>
        <p:blipFill>
          <a:blip r:embed="rId3"/>
          <a:srcRect/>
          <a:stretch>
            <a:fillRect/>
          </a:stretch>
        </p:blipFill>
        <p:spPr bwMode="auto">
          <a:xfrm>
            <a:off x="817563" y="6910388"/>
            <a:ext cx="215900" cy="203200"/>
          </a:xfrm>
          <a:prstGeom prst="rect">
            <a:avLst/>
          </a:prstGeom>
          <a:noFill/>
          <a:ln w="9525">
            <a:noFill/>
            <a:miter lim="800000"/>
            <a:headEnd/>
            <a:tailEnd/>
          </a:ln>
        </p:spPr>
      </p:pic>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1" name="Rectangle 6"/>
          <p:cNvSpPr>
            <a:spLocks noGrp="1" noRot="1" noChangeAspect="1" noChangeArrowheads="1" noTextEdit="1"/>
          </p:cNvSpPr>
          <p:nvPr>
            <p:ph type="sldImg"/>
          </p:nvPr>
        </p:nvSpPr>
        <p:spPr>
          <a:ln w="6350"/>
        </p:spPr>
      </p:sp>
      <p:sp>
        <p:nvSpPr>
          <p:cNvPr id="250882" name="Rectangle 7"/>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sym typeface="Wingdings" pitchFamily="2" charset="2"/>
              </a:rPr>
              <a:t>Avoid Shared Resources – Priorities </a:t>
            </a:r>
          </a:p>
          <a:p>
            <a:pPr defTabSz="914400">
              <a:tabLst>
                <a:tab pos="457200" algn="l"/>
              </a:tabLst>
            </a:pPr>
            <a:r>
              <a:rPr lang="en-US" dirty="0" smtClean="0">
                <a:sym typeface="Wingdings" pitchFamily="2" charset="2"/>
              </a:rPr>
              <a:t>In the example above, the shared resource is a global variable that is shared by two VIs</a:t>
            </a:r>
            <a:r>
              <a:rPr lang="en-US" dirty="0" smtClean="0">
                <a:cs typeface="Times New Roman" pitchFamily="18" charset="0"/>
                <a:sym typeface="Wingdings" pitchFamily="2" charset="2"/>
              </a:rPr>
              <a:t>—</a:t>
            </a:r>
            <a:r>
              <a:rPr lang="en-US" dirty="0" smtClean="0">
                <a:sym typeface="Wingdings" pitchFamily="2" charset="2"/>
              </a:rPr>
              <a:t>one set to normal priority and one set to time-critical priority.</a:t>
            </a:r>
          </a:p>
          <a:p>
            <a:pPr defTabSz="914400">
              <a:tabLst>
                <a:tab pos="457200" algn="l"/>
              </a:tabLst>
            </a:pPr>
            <a:r>
              <a:rPr lang="en-US" dirty="0" smtClean="0">
                <a:sym typeface="Wingdings" pitchFamily="2" charset="2"/>
              </a:rPr>
              <a:t>The RTOS uses </a:t>
            </a:r>
            <a:r>
              <a:rPr lang="en-US" i="1" dirty="0" smtClean="0">
                <a:sym typeface="Wingdings" pitchFamily="2" charset="2"/>
              </a:rPr>
              <a:t>priority inheritance </a:t>
            </a:r>
            <a:r>
              <a:rPr lang="en-US" dirty="0" smtClean="0">
                <a:sym typeface="Wingdings" pitchFamily="2" charset="2"/>
              </a:rPr>
              <a:t>to resolve the priority inversion as quickly as possible using the following procedure:</a:t>
            </a:r>
          </a:p>
          <a:p>
            <a:pPr marL="176213" lvl="1" indent="-174625" defTabSz="914400">
              <a:buFontTx/>
              <a:buAutoNum type="arabicPeriod"/>
              <a:tabLst>
                <a:tab pos="457200" algn="l"/>
              </a:tabLst>
            </a:pPr>
            <a:r>
              <a:rPr lang="en-US" dirty="0" smtClean="0">
                <a:sym typeface="Wingdings" pitchFamily="2" charset="2"/>
              </a:rPr>
              <a:t>Allow the lower priority thread to temporarily inherit the time-critical priority setting long enough to finish using the shared resource and release the mutex. </a:t>
            </a:r>
          </a:p>
          <a:p>
            <a:pPr marL="176213" lvl="1" indent="-174625" defTabSz="914400">
              <a:buFontTx/>
              <a:buAutoNum type="arabicPeriod"/>
              <a:tabLst>
                <a:tab pos="457200" algn="l"/>
              </a:tabLst>
            </a:pPr>
            <a:r>
              <a:rPr lang="en-US" dirty="0" smtClean="0">
                <a:sym typeface="Wingdings" pitchFamily="2" charset="2"/>
              </a:rPr>
              <a:t>After releasing the mutex, the lower priority thread resumes its normal priority setting and is taken off the processor.</a:t>
            </a:r>
          </a:p>
          <a:p>
            <a:pPr marL="176213" lvl="1" indent="-174625" defTabSz="914400">
              <a:buFontTx/>
              <a:buAutoNum type="arabicPeriod"/>
              <a:tabLst>
                <a:tab pos="457200" algn="l"/>
              </a:tabLst>
            </a:pPr>
            <a:r>
              <a:rPr lang="en-US" dirty="0" smtClean="0">
                <a:sym typeface="Wingdings" pitchFamily="2" charset="2"/>
              </a:rPr>
              <a:t>The time-critical priority thread proceeds to use the resource, that is, access the global variable.</a:t>
            </a:r>
          </a:p>
          <a:p>
            <a:pPr defTabSz="914400">
              <a:tabLst>
                <a:tab pos="457200" algn="l"/>
              </a:tabLst>
            </a:pPr>
            <a:r>
              <a:rPr lang="en-US" dirty="0" smtClean="0">
                <a:sym typeface="Wingdings" pitchFamily="2" charset="2"/>
              </a:rPr>
              <a:t>The priority inversion increases software jitter in the time-critical priority thread. The jitter induced by a mutexed global variable is small compared to the jitter induced by a mutexed LabVIEW memory manager. Unlike accessing global variables, performing memory allocations is unbounded in time and can introduce a broad range of software jitter while parallel operations try to allocate blocks of memory in a wide variety of sizes. The larger the block of memory to be allocated, the longer the priority inheritance takes to resolve the priority inversion.</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5" name="Rectangle 4"/>
          <p:cNvSpPr>
            <a:spLocks noGrp="1" noRot="1" noChangeAspect="1" noChangeArrowheads="1" noTextEdit="1"/>
          </p:cNvSpPr>
          <p:nvPr>
            <p:ph type="sldImg"/>
          </p:nvPr>
        </p:nvSpPr>
        <p:spPr>
          <a:ln w="6350"/>
        </p:spPr>
      </p:sp>
      <p:sp>
        <p:nvSpPr>
          <p:cNvPr id="297986"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sym typeface="Wingdings" pitchFamily="2" charset="2"/>
              </a:rPr>
              <a:t>Shared Resources – SubVIs</a:t>
            </a:r>
          </a:p>
          <a:p>
            <a:pPr defTabSz="914400">
              <a:tabLst>
                <a:tab pos="457200" algn="l"/>
              </a:tabLst>
            </a:pPr>
            <a:r>
              <a:rPr lang="en-US" dirty="0" smtClean="0"/>
              <a:t>Sharing subVIs can cause priority inversions the same as global variables. You can set a VI to subroutine priority and select the </a:t>
            </a:r>
            <a:r>
              <a:rPr lang="en-US" b="1" dirty="0" smtClean="0"/>
              <a:t>Skip Subroutine Call If Busy</a:t>
            </a:r>
            <a:r>
              <a:rPr lang="en-US" dirty="0" smtClean="0"/>
              <a:t> option to skip that VI within </a:t>
            </a:r>
            <a:br>
              <a:rPr lang="en-US" dirty="0" smtClean="0"/>
            </a:br>
            <a:r>
              <a:rPr lang="en-US" dirty="0" smtClean="0"/>
              <a:t>time-critical code and avoid software jitter that occurs from a priority inversion. </a:t>
            </a:r>
          </a:p>
          <a:p>
            <a:pPr defTabSz="914400">
              <a:tabLst>
                <a:tab pos="457200" algn="l"/>
              </a:tabLst>
            </a:pPr>
            <a:r>
              <a:rPr lang="en-US" dirty="0" smtClean="0"/>
              <a:t>However, if you run unrelated parallel processes that call the same VI, you can configure the VI </a:t>
            </a:r>
            <a:br>
              <a:rPr lang="en-US" dirty="0" smtClean="0"/>
            </a:br>
            <a:r>
              <a:rPr lang="en-US" dirty="0" smtClean="0"/>
              <a:t>for </a:t>
            </a:r>
            <a:r>
              <a:rPr lang="en-US" i="1" dirty="0" smtClean="0"/>
              <a:t>reentrant execution</a:t>
            </a:r>
            <a:r>
              <a:rPr lang="en-US" dirty="0" smtClean="0"/>
              <a:t>. Use a reentrant VI to allow multiple instances of a VI to execute in parallel </a:t>
            </a:r>
            <a:br>
              <a:rPr lang="en-US" dirty="0" smtClean="0"/>
            </a:br>
            <a:r>
              <a:rPr lang="en-US" dirty="0" smtClean="0"/>
              <a:t>with distinct and separate data storage. LabVIEW RT can call multiple instances of a reentrant VI simultaneously. Because reentrant VIs use their own data space, you cannot use them to share or communicate data between threads. You should use reentrancy only when you must simultaneously run multiple instances of a VI within unrelated processes that do not need to share data within the reentrant VI.</a:t>
            </a:r>
          </a:p>
          <a:p>
            <a:pPr defTabSz="914400">
              <a:tabLst>
                <a:tab pos="457200" algn="l"/>
              </a:tabLst>
            </a:pPr>
            <a:r>
              <a:rPr lang="en-US" dirty="0" smtClean="0"/>
              <a:t>To make a VI reentrant, select </a:t>
            </a:r>
            <a:r>
              <a:rPr lang="en-US" b="1" dirty="0" smtClean="0"/>
              <a:t>File</a:t>
            </a:r>
            <a:r>
              <a:rPr lang="en-US" b="1" dirty="0" smtClean="0">
                <a:cs typeface="Times New Roman" pitchFamily="18" charset="0"/>
              </a:rPr>
              <a:t>»</a:t>
            </a:r>
            <a:r>
              <a:rPr lang="en-US" b="1" dirty="0" smtClean="0"/>
              <a:t>VI Properties</a:t>
            </a:r>
            <a:r>
              <a:rPr lang="en-US" dirty="0" smtClean="0"/>
              <a:t>, select </a:t>
            </a:r>
            <a:r>
              <a:rPr lang="en-US" b="1" dirty="0" smtClean="0"/>
              <a:t>Execution </a:t>
            </a:r>
            <a:r>
              <a:rPr lang="en-US" dirty="0" smtClean="0"/>
              <a:t>in the VI Properties dialog box and place a checkmark in the </a:t>
            </a:r>
            <a:r>
              <a:rPr lang="en-US" b="1" dirty="0" smtClean="0"/>
              <a:t>Reentrant execution </a:t>
            </a:r>
            <a:r>
              <a:rPr lang="en-US" dirty="0" smtClean="0"/>
              <a:t>checkbox. </a:t>
            </a:r>
          </a:p>
          <a:p>
            <a:pPr defTabSz="914400">
              <a:tabLst>
                <a:tab pos="457200" algn="l"/>
              </a:tabLst>
            </a:pPr>
            <a:endParaRPr lang="en-US" dirty="0" smtClean="0"/>
          </a:p>
          <a:p>
            <a:pPr marL="1019175" lvl="4" indent="-1019175" defTabSz="914400">
              <a:tabLst>
                <a:tab pos="457200" algn="l"/>
              </a:tabLst>
            </a:pPr>
            <a:r>
              <a:rPr lang="en-US" b="1" dirty="0" smtClean="0">
                <a:latin typeface="Arial Narrow" pitchFamily="34" charset="0"/>
              </a:rPr>
              <a:t>	Note</a:t>
            </a:r>
            <a:r>
              <a:rPr lang="en-US" dirty="0" smtClean="0"/>
              <a:t> 	Use reentrant VIs carefully because each call to the VI establishes a unique data space for all controls and indicators in memory and thus uses more memory. For this reason, you cannot use reentrant VIs as functional global variables. Also, making the DAQ VIs reentrant does not solve the shared resource problem with </a:t>
            </a:r>
            <a:r>
              <a:rPr lang="en-US" sz="1000" dirty="0" smtClean="0">
                <a:latin typeface="Courier New" pitchFamily="49" charset="0"/>
              </a:rPr>
              <a:t>NIDAQ32.dll</a:t>
            </a:r>
            <a:r>
              <a:rPr lang="en-US" dirty="0" smtClean="0"/>
              <a:t>. All DAQ VIs load the DAQ driver, </a:t>
            </a:r>
            <a:r>
              <a:rPr lang="en-US" sz="1000" dirty="0" smtClean="0">
                <a:latin typeface="Courier New" pitchFamily="49" charset="0"/>
              </a:rPr>
              <a:t>NIDAQ32.dll</a:t>
            </a:r>
            <a:r>
              <a:rPr lang="en-US" dirty="0" smtClean="0"/>
              <a:t>. This DLL is not multithreaded safe, so it cannot be called simultaneously from multiple processes.</a:t>
            </a:r>
          </a:p>
        </p:txBody>
      </p:sp>
      <p:pic>
        <p:nvPicPr>
          <p:cNvPr id="297987" name="Picture 7" descr="note-bw"/>
          <p:cNvPicPr>
            <a:picLocks noChangeAspect="1" noChangeArrowheads="1"/>
          </p:cNvPicPr>
          <p:nvPr/>
        </p:nvPicPr>
        <p:blipFill>
          <a:blip r:embed="rId3"/>
          <a:srcRect/>
          <a:stretch>
            <a:fillRect/>
          </a:stretch>
        </p:blipFill>
        <p:spPr bwMode="auto">
          <a:xfrm>
            <a:off x="817563" y="7672388"/>
            <a:ext cx="215900" cy="201612"/>
          </a:xfrm>
          <a:prstGeom prst="rect">
            <a:avLst/>
          </a:prstGeom>
          <a:noFill/>
          <a:ln w="9525">
            <a:noFill/>
            <a:miter lim="800000"/>
            <a:headEnd/>
            <a:tailEnd/>
          </a:ln>
        </p:spPr>
      </p:pic>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3" name="Rectangle 4"/>
          <p:cNvSpPr>
            <a:spLocks noGrp="1" noRot="1" noChangeAspect="1" noChangeArrowheads="1" noTextEdit="1"/>
          </p:cNvSpPr>
          <p:nvPr>
            <p:ph type="sldImg"/>
          </p:nvPr>
        </p:nvSpPr>
        <p:spPr>
          <a:ln w="6350"/>
        </p:spPr>
      </p:sp>
      <p:sp>
        <p:nvSpPr>
          <p:cNvPr id="306181" name="Rectangle 5"/>
          <p:cNvSpPr>
            <a:spLocks noGrp="1" noChangeArrowheads="1"/>
          </p:cNvSpPr>
          <p:nvPr>
            <p:ph type="body" idx="1"/>
          </p:nvPr>
        </p:nvSpPr>
        <p:spPr/>
        <p:txBody>
          <a:bodyPr/>
          <a:lstStyle/>
          <a:p>
            <a:pPr defTabSz="914400">
              <a:tabLst>
                <a:tab pos="457200" algn="l"/>
              </a:tabLst>
              <a:defRPr/>
            </a:pPr>
            <a:r>
              <a:rPr lang="en-US" sz="1200" b="1" dirty="0" smtClean="0">
                <a:latin typeface="Arial Narrow" pitchFamily="34" charset="0"/>
                <a:sym typeface="Wingdings" pitchFamily="2" charset="2"/>
              </a:rPr>
              <a:t>Shared Resources – Memory </a:t>
            </a:r>
            <a:r>
              <a:rPr lang="en-US" sz="1200" b="1" dirty="0">
                <a:latin typeface="Arial Narrow" pitchFamily="34" charset="0"/>
                <a:sym typeface="Wingdings" pitchFamily="2" charset="2"/>
              </a:rPr>
              <a:t>Management</a:t>
            </a:r>
          </a:p>
          <a:p>
            <a:pPr defTabSz="914400">
              <a:tabLst>
                <a:tab pos="457200" algn="l"/>
              </a:tabLst>
              <a:defRPr/>
            </a:pPr>
            <a:r>
              <a:rPr lang="en-US" dirty="0" smtClean="0"/>
              <a:t>When a VI allocates memory, the VI accesses the LabVIEW memory manager. The LabVIEW memory manager allocates memory for data storage. The LabVIEW memory manager is a shared resource and might be locked by a mutex for up to several milliseconds. Allocating memory within a deterministic VI can affect the determinism of the VI.</a:t>
            </a:r>
          </a:p>
          <a:p>
            <a:pPr defTabSz="914400">
              <a:tabLst>
                <a:tab pos="457200" algn="l"/>
              </a:tabLst>
              <a:defRPr/>
            </a:pPr>
            <a:r>
              <a:rPr lang="en-US" dirty="0" smtClean="0">
                <a:sym typeface="Wingdings" pitchFamily="2" charset="2"/>
              </a:rPr>
              <a:t>If you allow LabVIEW to dynamically allocate memory at run time, your application could suffer from software jitter for the following reasons:</a:t>
            </a:r>
          </a:p>
          <a:p>
            <a:pPr marL="176488" lvl="1" indent="-174838" defTabSz="914400">
              <a:buFontTx/>
              <a:buChar char="•"/>
              <a:tabLst>
                <a:tab pos="457200" algn="l"/>
              </a:tabLst>
              <a:defRPr/>
            </a:pPr>
            <a:r>
              <a:rPr lang="en-US" dirty="0" smtClean="0">
                <a:sym typeface="Wingdings" pitchFamily="2" charset="2"/>
              </a:rPr>
              <a:t>The memory manager may already be mutexed, causing a shared resource conflict.</a:t>
            </a:r>
          </a:p>
          <a:p>
            <a:pPr marL="176488" lvl="1" indent="-174838" defTabSz="914400">
              <a:buFontTx/>
              <a:buChar char="•"/>
              <a:tabLst>
                <a:tab pos="457200" algn="l"/>
              </a:tabLst>
              <a:defRPr/>
            </a:pPr>
            <a:r>
              <a:rPr lang="en-US" dirty="0" smtClean="0">
                <a:sym typeface="Wingdings" pitchFamily="2" charset="2"/>
              </a:rPr>
              <a:t>If the memory manager is immediately available, allocating memory is non-deterministic because there is no upper bound on the execution time of the memory allocation.</a:t>
            </a:r>
          </a:p>
          <a:p>
            <a:pPr lvl="1" indent="1650" defTabSz="914400">
              <a:tabLst>
                <a:tab pos="457200" algn="l"/>
              </a:tabLst>
              <a:defRPr/>
            </a:pPr>
            <a:endParaRPr lang="en-US" dirty="0" smtClean="0">
              <a:sym typeface="Wingdings" pitchFamily="2" charset="2"/>
            </a:endParaRPr>
          </a:p>
          <a:p>
            <a:pPr defTabSz="914400">
              <a:tabLst>
                <a:tab pos="457200" algn="l"/>
              </a:tabLst>
              <a:defRPr/>
            </a:pPr>
            <a:endParaRPr lang="en-US" dirty="0">
              <a:sym typeface="Wingdings" pitchFamily="2" charset="2"/>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1" name="Rectangle 7"/>
          <p:cNvSpPr>
            <a:spLocks noGrp="1" noRot="1" noChangeAspect="1" noChangeArrowheads="1" noTextEdit="1"/>
          </p:cNvSpPr>
          <p:nvPr>
            <p:ph type="sldImg"/>
          </p:nvPr>
        </p:nvSpPr>
        <p:spPr>
          <a:ln w="6350"/>
        </p:spPr>
      </p:sp>
      <p:sp>
        <p:nvSpPr>
          <p:cNvPr id="302082"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sym typeface="Wingdings" pitchFamily="2" charset="2"/>
              </a:rPr>
              <a:t>Preallocate Arrays</a:t>
            </a:r>
          </a:p>
          <a:p>
            <a:pPr defTabSz="914400">
              <a:tabLst>
                <a:tab pos="457200" algn="l"/>
              </a:tabLst>
            </a:pPr>
            <a:r>
              <a:rPr lang="en-US" dirty="0" smtClean="0">
                <a:sym typeface="Wingdings" pitchFamily="2" charset="2"/>
              </a:rPr>
              <a:t>Avoid allocating memory within a time-critical loop. If you use arrays in deterministic loops, you can reduce jitter by preallocating the arrays before entering the loop. For example, instead of using the Build Array function within your loop to index new data into an array, use the Initialize Array function outside the loop and the Replace Array Subset function inside the loop to create the array. Because the array is preallocated outside the loop, the loop no longer needs to access the LabVIEW memory manager at every iteration. </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29" name="Rectangle 4"/>
          <p:cNvSpPr>
            <a:spLocks noGrp="1" noRot="1" noChangeAspect="1" noChangeArrowheads="1" noTextEdit="1"/>
          </p:cNvSpPr>
          <p:nvPr>
            <p:ph type="sldImg"/>
          </p:nvPr>
        </p:nvSpPr>
        <p:spPr>
          <a:ln w="6350"/>
        </p:spPr>
      </p:sp>
      <p:sp>
        <p:nvSpPr>
          <p:cNvPr id="304130"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Shared Resources – Memory Management Summary</a:t>
            </a:r>
          </a:p>
          <a:p>
            <a:pPr defTabSz="914400">
              <a:tabLst>
                <a:tab pos="457200" algn="l"/>
              </a:tabLst>
            </a:pPr>
            <a:r>
              <a:rPr lang="en-US" dirty="0" smtClean="0"/>
              <a:t>In general, memory allocations within a deterministic loop induce jitter and affect the deterministic properties of a LabVIEW Real-Time Module application. All memory allocations must be removed </a:t>
            </a:r>
            <a:br>
              <a:rPr lang="en-US" dirty="0" smtClean="0"/>
            </a:br>
            <a:r>
              <a:rPr lang="en-US" dirty="0" smtClean="0"/>
              <a:t>to guarantee robust real-time performance. Preallocate arrays outside the loop if you want to prevent jitter. Certain LabVIEW functions allocate memory, such as the Build Array and Bundle functions. Refer to the </a:t>
            </a:r>
            <a:r>
              <a:rPr lang="en-US" i="1" dirty="0" smtClean="0"/>
              <a:t>LabVIEW Help</a:t>
            </a:r>
            <a:r>
              <a:rPr lang="en-US" dirty="0" smtClean="0"/>
              <a:t> for more information about functions that allocate memory.</a:t>
            </a:r>
          </a:p>
          <a:p>
            <a:pPr defTabSz="914400">
              <a:tabLst>
                <a:tab pos="457200" algn="l"/>
              </a:tabLst>
            </a:pPr>
            <a:r>
              <a:rPr lang="en-US" dirty="0" smtClean="0"/>
              <a:t>Cast data to the proper data type in VIs running on the RT target. Each time LabVIEW performs a type conversion, LabVIEW makes a copy of the data buffer in memory to retain the new data type after the conversion. The LabVIEW memory manager must allocate memory for the copy, which can affect the determinism of time-critical VIs. Also, creating copies of the data buffer takes up memory resources on an RT target. Use the smallest data type possible when casting the data type. If you must convert the data type of an array, perform the conversion before you build the array. Refer to the </a:t>
            </a:r>
            <a:r>
              <a:rPr lang="en-US" i="1" dirty="0" smtClean="0"/>
              <a:t>LabVIEW Help </a:t>
            </a:r>
            <a:r>
              <a:rPr lang="en-US" dirty="0" smtClean="0"/>
              <a:t>for more information about casting data types. </a:t>
            </a:r>
          </a:p>
          <a:p>
            <a:pPr defTabSz="914400">
              <a:tabLst>
                <a:tab pos="457200" algn="l"/>
              </a:tabLst>
            </a:pPr>
            <a:r>
              <a:rPr lang="en-US" dirty="0" smtClean="0"/>
              <a:t>Keep in mind that a function output reuses an input buffer only if the output and the input have the same data type, including the same representation, size, and dimension. Arrays must have the same structure and number of elements for function outputs to reuse the input buffer. This ability for a function to reuse buffers is called </a:t>
            </a:r>
            <a:r>
              <a:rPr lang="en-US" i="1" dirty="0" smtClean="0"/>
              <a:t>inplaceness</a:t>
            </a:r>
            <a:r>
              <a:rPr lang="en-US" dirty="0" smtClean="0"/>
              <a:t>. You can use the Show Buffer Allocations window to identify specific areas on the block diagram where LabVIEW allocates memory.</a:t>
            </a:r>
          </a:p>
          <a:p>
            <a:pPr defTabSz="914400">
              <a:tabLst>
                <a:tab pos="457200" algn="l"/>
              </a:tabLst>
            </a:pPr>
            <a:r>
              <a:rPr lang="en-US" dirty="0" smtClean="0"/>
              <a:t>LabVIEW creates an extra copy in memory of every global variable you use in a VI. Reduce the number of global variables to improve the efficiency and performance of VIs. Creating copies of the global variable takes up memory resources on an RT target.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Rot="1" noChangeAspect="1" noChangeArrowheads="1" noTextEdit="1"/>
          </p:cNvSpPr>
          <p:nvPr>
            <p:ph type="sldImg"/>
          </p:nvPr>
        </p:nvSpPr>
        <p:spPr>
          <a:ln w="6350"/>
        </p:spPr>
      </p:sp>
      <p:sp>
        <p:nvSpPr>
          <p:cNvPr id="35842" name="Rectangle 8"/>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B. Multithreading</a:t>
            </a:r>
          </a:p>
          <a:p>
            <a:pPr defTabSz="914400">
              <a:tabLst>
                <a:tab pos="457200" algn="l"/>
              </a:tabLst>
            </a:pPr>
            <a:r>
              <a:rPr lang="en-US" dirty="0" smtClean="0"/>
              <a:t>Multitasking refers to the ability of the operating system to quickly switch between tasks, giving the appearance of simultaneous execution of those tasks. For example, in Windows 3.1, a task is generally an entire application, such as Microsoft Word, Microsoft Excel, or LabVIEW. Each application runs for a small time slice before yielding to the next application. Windows 3.1 uses a technique known as cooperative multitasking, where the operating system relies on running applications to yield control of the processor to the operating system at regular intervals. Occasionally, applications either do not yield or yield inappropriately and cause execution problems.</a:t>
            </a:r>
          </a:p>
          <a:p>
            <a:pPr defTabSz="914400">
              <a:tabLst>
                <a:tab pos="457200" algn="l"/>
              </a:tabLst>
            </a:pPr>
            <a:r>
              <a:rPr lang="en-US" dirty="0" smtClean="0"/>
              <a:t>Windows 2000/XP relies on preemptive multitasking, where the operating system can take control of the processor at any instant, regardless of the state of the application currently running. Preemptive multitasking guarantees better response to the user and higher data throughput. This minimizes the possibility of one application monopolizing the processor.</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7" name="Rectangle 5"/>
          <p:cNvSpPr>
            <a:spLocks noGrp="1" noChangeArrowheads="1"/>
          </p:cNvSpPr>
          <p:nvPr>
            <p:ph type="body" idx="1"/>
          </p:nvPr>
        </p:nvSpPr>
        <p:spPr>
          <a:xfrm>
            <a:off x="715963" y="533400"/>
            <a:ext cx="5851525" cy="8143875"/>
          </a:xfrm>
          <a:noFill/>
          <a:ln/>
        </p:spPr>
        <p:txBody>
          <a:bodyPr/>
          <a:lstStyle/>
          <a:p>
            <a:pPr defTabSz="914400">
              <a:tabLst>
                <a:tab pos="457200" algn="l"/>
              </a:tabLst>
            </a:pPr>
            <a:r>
              <a:rPr lang="en-US" dirty="0" smtClean="0">
                <a:sym typeface="Wingdings" pitchFamily="2" charset="2"/>
              </a:rPr>
              <a:t>This course does not discuss all types of shared resources. Avoid Semaphore VIs, TCP/IP, UDP, VI Server, and File I/O functions within a deterministic loop. These functions are inherently non-deterministic and use shared resources. For example, Semaphore VIs are themselves shared resources, network functions use the Ethernet driver, and File I/O functions use the hard disk. These functions can introduce severe software jitter in deterministic code due to priority inversions.</a:t>
            </a:r>
          </a:p>
          <a:p>
            <a:pPr defTabSz="914400">
              <a:tabLst>
                <a:tab pos="457200" algn="l"/>
              </a:tabLst>
            </a:pPr>
            <a:r>
              <a:rPr lang="en-US" dirty="0" smtClean="0">
                <a:sym typeface="Wingdings" pitchFamily="2" charset="2"/>
              </a:rPr>
              <a:t>Also, all handshaking protocols are non-deterministic. Do not run GPIB, RS-232, or TCP/IP at time-critical priority. DAQ handshaking protocols, such as burst mode and 8255 emulation mode on the 653</a:t>
            </a:r>
            <a:r>
              <a:rPr lang="en-US" i="1" dirty="0" smtClean="0">
                <a:sym typeface="Wingdings" pitchFamily="2" charset="2"/>
              </a:rPr>
              <a:t>x</a:t>
            </a:r>
            <a:r>
              <a:rPr lang="en-US" dirty="0" smtClean="0">
                <a:sym typeface="Wingdings" pitchFamily="2" charset="2"/>
              </a:rPr>
              <a:t> devices, are non-deterministic, so avoid using them in deterministic loops.</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5" name="Rectangle 2"/>
          <p:cNvSpPr>
            <a:spLocks noGrp="1" noRot="1" noChangeAspect="1" noChangeArrowheads="1" noTextEdit="1"/>
          </p:cNvSpPr>
          <p:nvPr>
            <p:ph type="sldImg"/>
          </p:nvPr>
        </p:nvSpPr>
        <p:spPr>
          <a:ln w="6350"/>
        </p:spPr>
      </p:sp>
      <p:sp>
        <p:nvSpPr>
          <p:cNvPr id="308226"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Avoid Contiguous Memory Conflicts</a:t>
            </a:r>
          </a:p>
          <a:p>
            <a:pPr defTabSz="914400">
              <a:tabLst>
                <a:tab pos="457200" algn="l"/>
              </a:tabLst>
            </a:pPr>
            <a:r>
              <a:rPr lang="en-US" dirty="0" smtClean="0"/>
              <a:t>LabVIEW handles many of the memory details that you normally handle in a conventional, text-based language. For example, functions that generate data must allocate storage for the data. When that data is no longer needed, LabVIEW deallocates the associated memory. When you add new information to an array or a string, LabVIEW allocates new memory to accommodate the new array or string. However, running out of memory is a concern with VIs running on an RT target.</a:t>
            </a:r>
          </a:p>
          <a:p>
            <a:pPr defTabSz="914400">
              <a:tabLst>
                <a:tab pos="457200" algn="l"/>
              </a:tabLst>
            </a:pPr>
            <a:r>
              <a:rPr lang="en-US" dirty="0" smtClean="0"/>
              <a:t>You must design memory-conscious VIs for RT targets. Always preallocate space for arrays equal to the largest array size that you might encounter. </a:t>
            </a:r>
          </a:p>
          <a:p>
            <a:pPr defTabSz="914400">
              <a:tabLst>
                <a:tab pos="457200" algn="l"/>
              </a:tabLst>
            </a:pPr>
            <a:r>
              <a:rPr lang="en-US" dirty="0" smtClean="0"/>
              <a:t>When you reboot or reset an RT target, the RTOS and the RT Engine load into memory as shown in diagram 1 of the figure above.</a:t>
            </a:r>
          </a:p>
          <a:p>
            <a:pPr defTabSz="914400">
              <a:tabLst>
                <a:tab pos="457200" algn="l"/>
              </a:tabLst>
            </a:pPr>
            <a:r>
              <a:rPr lang="en-US" dirty="0" smtClean="0"/>
              <a:t>The RT Engine uses available memory for running RT target VIs and storing data. In diagram 2, </a:t>
            </a:r>
            <a:r>
              <a:rPr lang="en-US" sz="1000" dirty="0" smtClean="0">
                <a:latin typeface="Courier New" pitchFamily="49" charset="0"/>
                <a:cs typeface="Courier New" pitchFamily="49" charset="0"/>
              </a:rPr>
              <a:t>ArrayMaker.vi</a:t>
            </a:r>
            <a:r>
              <a:rPr lang="en-US" dirty="0" smtClean="0"/>
              <a:t> creates Array 1. All elements in Array 1 must be contiguous in memory.</a:t>
            </a:r>
          </a:p>
          <a:p>
            <a:pPr defTabSz="914400">
              <a:tabLst>
                <a:tab pos="457200" algn="l"/>
              </a:tabLst>
            </a:pPr>
            <a:r>
              <a:rPr lang="en-US" dirty="0" smtClean="0"/>
              <a:t>The RTOS reuses the same memory addresses if you stop a VI and then run it again with arrays of the same size or smaller. In diagram 3, </a:t>
            </a:r>
            <a:r>
              <a:rPr lang="en-US" sz="1000" dirty="0" smtClean="0">
                <a:latin typeface="Courier New" pitchFamily="49" charset="0"/>
                <a:cs typeface="Courier New" pitchFamily="49" charset="0"/>
              </a:rPr>
              <a:t>ArrayMaker.vi</a:t>
            </a:r>
            <a:r>
              <a:rPr lang="en-US" dirty="0" smtClean="0"/>
              <a:t> creates Array 2. The RTOS creates Array 2 in the reserved memory space previously occupied by Array 1. Array 2 is small enough to fit in the reserved memory space that was allocated to Array 1. The extra contiguous memory used for Array 1 remains in the reserved memory space, as shown in Figure 3.</a:t>
            </a:r>
          </a:p>
          <a:p>
            <a:pPr defTabSz="914400">
              <a:tabLst>
                <a:tab pos="457200" algn="l"/>
              </a:tabLst>
            </a:pPr>
            <a:r>
              <a:rPr lang="en-US" dirty="0" smtClean="0"/>
              <a:t>When </a:t>
            </a:r>
            <a:r>
              <a:rPr lang="en-US" sz="1000" dirty="0" smtClean="0">
                <a:latin typeface="Courier New" pitchFamily="49" charset="0"/>
                <a:cs typeface="Courier New" pitchFamily="49" charset="0"/>
              </a:rPr>
              <a:t>ArrayMaker.vi</a:t>
            </a:r>
            <a:r>
              <a:rPr lang="en-US" dirty="0" smtClean="0"/>
              <a:t> runs for a third time with a larger array or if another VI generates a larger array, the RT Engine must find a large enough contiguous space. In diagram 4, </a:t>
            </a:r>
            <a:r>
              <a:rPr lang="en-US" sz="1000" dirty="0" smtClean="0">
                <a:latin typeface="Courier New" pitchFamily="49" charset="0"/>
                <a:cs typeface="Courier New" pitchFamily="49" charset="0"/>
              </a:rPr>
              <a:t>ArrayMaker.vi</a:t>
            </a:r>
            <a:r>
              <a:rPr lang="en-US" dirty="0" smtClean="0"/>
              <a:t> must create Array 3, larger than the previous arrays, in the available memory. </a:t>
            </a:r>
          </a:p>
          <a:p>
            <a:pPr defTabSz="914400">
              <a:tabLst>
                <a:tab pos="457200" algn="l"/>
              </a:tabLst>
            </a:pPr>
            <a:endParaRPr lang="en-US"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3" name="Rectangle 3"/>
          <p:cNvSpPr>
            <a:spLocks noGrp="1" noChangeArrowheads="1"/>
          </p:cNvSpPr>
          <p:nvPr>
            <p:ph type="body" idx="1"/>
          </p:nvPr>
        </p:nvSpPr>
        <p:spPr>
          <a:xfrm>
            <a:off x="715963" y="504826"/>
            <a:ext cx="5851525" cy="8201024"/>
          </a:xfrm>
          <a:noFill/>
          <a:ln/>
        </p:spPr>
        <p:txBody>
          <a:bodyPr/>
          <a:lstStyle/>
          <a:p>
            <a:pPr defTabSz="914400">
              <a:tabLst>
                <a:tab pos="457200" algn="l"/>
              </a:tabLst>
            </a:pPr>
            <a:r>
              <a:rPr lang="en-US" dirty="0" smtClean="0"/>
              <a:t>Even when </a:t>
            </a:r>
            <a:r>
              <a:rPr lang="en-US" sz="1000" dirty="0" smtClean="0">
                <a:latin typeface="Courier New" pitchFamily="49" charset="0"/>
                <a:cs typeface="Courier New" pitchFamily="49" charset="0"/>
              </a:rPr>
              <a:t>ArrayMaker.vi</a:t>
            </a:r>
            <a:r>
              <a:rPr lang="en-US" dirty="0" smtClean="0"/>
              <a:t> stops running, the RT Engine continues to run and previously reserved memory is not available. If </a:t>
            </a:r>
            <a:r>
              <a:rPr lang="en-US" sz="1000" dirty="0" smtClean="0">
                <a:latin typeface="Courier New" pitchFamily="49" charset="0"/>
                <a:cs typeface="Courier New" pitchFamily="49" charset="0"/>
              </a:rPr>
              <a:t>ArrayMaker.vi</a:t>
            </a:r>
            <a:r>
              <a:rPr lang="en-US" dirty="0" smtClean="0"/>
              <a:t> runs a fourth time and attempts to create an array larger than Array 3, the operation fails. There is no contiguous memory area large enough to create the array because of the memory fragmentation. You can preserve memory space by preallocating array space equal to the largest use case, as shown in the </a:t>
            </a:r>
            <a:r>
              <a:rPr lang="en-US" i="1" dirty="0" smtClean="0"/>
              <a:t>Preallocate Arrays</a:t>
            </a:r>
            <a:r>
              <a:rPr lang="en-US" dirty="0" smtClean="0"/>
              <a:t> section of this lesson.</a:t>
            </a:r>
          </a:p>
          <a:p>
            <a:pPr defTabSz="914400">
              <a:tabLst>
                <a:tab pos="457200" algn="l"/>
              </a:tabLst>
            </a:pPr>
            <a:r>
              <a:rPr lang="en-US" sz="1200" b="1" dirty="0" smtClean="0">
                <a:latin typeface="Arial Narrow" pitchFamily="34" charset="0"/>
              </a:rPr>
              <a:t>In Place Element Structure</a:t>
            </a:r>
          </a:p>
          <a:p>
            <a:pPr defTabSz="914400">
              <a:tabLst>
                <a:tab pos="457200" algn="l"/>
              </a:tabLst>
            </a:pPr>
            <a:r>
              <a:rPr lang="en-US" dirty="0" smtClean="0"/>
              <a:t>Use the In Place Element structure to control how the LabVIEW compiler performs common operations, such as operating on an element of an array and placing the resulting value back into the same array index, and to increase memory and VI efficiency. Many LabVIEW operations require LabVIEW to copy and maintain data values in memory, thereby decreasing execution speed and increasing memory usage. The In Place Element structure performs common LabVIEW operations without LabVIEW making multiple copies of the data values in memory. Instead, the In Place Element structure operates on data elements in the same memory location and returns those elements to the same location in the array, cluster, variant, or waveform. Because LabVIEW returns the data elements to the same location in memory, the LabVIEW compiler does not have to make extra copies of the data in memory. </a:t>
            </a:r>
          </a:p>
          <a:p>
            <a:pPr defTabSz="914400">
              <a:tabLst>
                <a:tab pos="457200" algn="l"/>
              </a:tabLst>
            </a:pPr>
            <a:r>
              <a:rPr lang="en-US" dirty="0" smtClean="0"/>
              <a:t>The In Place Element structure is useful for updating clusters in deterministic applications. Refer to the </a:t>
            </a:r>
            <a:r>
              <a:rPr lang="en-US" i="1" dirty="0" smtClean="0"/>
              <a:t>In Place Element Structure </a:t>
            </a:r>
            <a:r>
              <a:rPr lang="en-US" dirty="0" smtClean="0"/>
              <a:t>topic of the </a:t>
            </a:r>
            <a:r>
              <a:rPr lang="en-US" i="1" dirty="0" smtClean="0"/>
              <a:t>LabVIEW Help</a:t>
            </a:r>
            <a:r>
              <a:rPr lang="en-US" dirty="0" smtClean="0"/>
              <a:t> for more information about using the structure to increase memory efficiency in VIs.</a:t>
            </a:r>
          </a:p>
          <a:p>
            <a:pPr defTabSz="914400">
              <a:tabLst>
                <a:tab pos="457200" algn="l"/>
              </a:tabLst>
            </a:pPr>
            <a:endParaRPr lang="en-US"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1" name="Rectangle 2"/>
          <p:cNvSpPr>
            <a:spLocks noGrp="1" noRot="1" noChangeAspect="1" noChangeArrowheads="1" noTextEdit="1"/>
          </p:cNvSpPr>
          <p:nvPr>
            <p:ph type="sldImg"/>
          </p:nvPr>
        </p:nvSpPr>
        <p:spPr>
          <a:ln w="6350"/>
        </p:spPr>
      </p:sp>
      <p:sp>
        <p:nvSpPr>
          <p:cNvPr id="312322"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Avoid SubVI Overhead</a:t>
            </a:r>
          </a:p>
          <a:p>
            <a:pPr defTabSz="914400">
              <a:tabLst>
                <a:tab pos="457200" algn="l"/>
              </a:tabLst>
            </a:pPr>
            <a:r>
              <a:rPr lang="en-US" dirty="0" smtClean="0"/>
              <a:t>Calling a subVI from a VI running on an RT target adds a small amount of overhead to the overall application. Although the overhead is small, calling a subVI multiple times in a loop can add a significant amount of overhead. You can embed the loop in the subVI to reduce the overhead. </a:t>
            </a:r>
          </a:p>
          <a:p>
            <a:pPr defTabSz="914400">
              <a:tabLst>
                <a:tab pos="457200" algn="l"/>
              </a:tabLst>
            </a:pPr>
            <a:r>
              <a:rPr lang="en-US" dirty="0" smtClean="0"/>
              <a:t>The overhead involved in calling a subVI increases depending on the amount of memory that must be copied by the memory manager.</a:t>
            </a:r>
          </a:p>
          <a:p>
            <a:pPr defTabSz="914400">
              <a:tabLst>
                <a:tab pos="457200" algn="l"/>
              </a:tabLst>
            </a:pPr>
            <a:r>
              <a:rPr lang="en-US" dirty="0" smtClean="0"/>
              <a:t>You also can convert subVIs into subroutines by changing the VI priority. The LabVIEW execution system minimizes the overhead to call subroutines. Subroutines are short, frequently executed tasks that generally do not require user interaction. Subroutines cannot display front panel data and do not multitask with other VIs. Avoid using timing or dialog box functions in subroutines. </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69" name="Rectangle 2"/>
          <p:cNvSpPr>
            <a:spLocks noGrp="1" noRot="1" noChangeAspect="1" noChangeArrowheads="1" noTextEdit="1"/>
          </p:cNvSpPr>
          <p:nvPr>
            <p:ph type="sldImg"/>
          </p:nvPr>
        </p:nvSpPr>
        <p:spPr>
          <a:ln w="6350"/>
        </p:spPr>
      </p:sp>
      <p:sp>
        <p:nvSpPr>
          <p:cNvPr id="314370"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Setting VI Properties</a:t>
            </a:r>
          </a:p>
          <a:p>
            <a:pPr defTabSz="914400">
              <a:tabLst>
                <a:tab pos="457200" algn="l"/>
              </a:tabLst>
            </a:pPr>
            <a:r>
              <a:rPr lang="en-US" dirty="0" smtClean="0"/>
              <a:t>To reduce memory requirements and increase performance of VIs, disable nonessential options in the VI Properties dialog box available by right-clicking a VI In the Project Explorer window and selecting </a:t>
            </a:r>
            <a:r>
              <a:rPr lang="en-US" b="1" dirty="0" smtClean="0"/>
              <a:t>Properties</a:t>
            </a:r>
            <a:r>
              <a:rPr lang="en-US" dirty="0" smtClean="0"/>
              <a:t>. Select </a:t>
            </a:r>
            <a:r>
              <a:rPr lang="en-US" b="1" dirty="0" smtClean="0"/>
              <a:t>Execution</a:t>
            </a:r>
            <a:r>
              <a:rPr lang="en-US" dirty="0" smtClean="0"/>
              <a:t> from the </a:t>
            </a:r>
            <a:r>
              <a:rPr lang="en-US" b="1" dirty="0" smtClean="0"/>
              <a:t>Category</a:t>
            </a:r>
            <a:r>
              <a:rPr lang="en-US" dirty="0" smtClean="0"/>
              <a:t> pull-down menu and remove checkmarks from the </a:t>
            </a:r>
            <a:r>
              <a:rPr lang="en-US" b="1" dirty="0" smtClean="0"/>
              <a:t>Allow debugging </a:t>
            </a:r>
            <a:r>
              <a:rPr lang="en-US" dirty="0" smtClean="0"/>
              <a:t>and </a:t>
            </a:r>
            <a:r>
              <a:rPr lang="en-US" b="1" dirty="0" smtClean="0"/>
              <a:t>Auto handle menus at launch </a:t>
            </a:r>
            <a:r>
              <a:rPr lang="en-US" dirty="0" smtClean="0"/>
              <a:t>checkboxes. By disabling these options, VIs use less memory, compile more quickly, and perform better.</a:t>
            </a:r>
          </a:p>
          <a:p>
            <a:pPr defTabSz="914400">
              <a:tabLst>
                <a:tab pos="457200" algn="l"/>
              </a:tabLst>
            </a:pPr>
            <a:endParaRPr lang="en-US" sz="1000" dirty="0" smtClean="0"/>
          </a:p>
          <a:p>
            <a:pPr marL="1019175" lvl="4" indent="-1019175" defTabSz="914400">
              <a:tabLst>
                <a:tab pos="400050" algn="l"/>
              </a:tabLst>
            </a:pPr>
            <a:r>
              <a:rPr lang="en-US" b="1" dirty="0" smtClean="0">
                <a:latin typeface="Arial Narrow" pitchFamily="34" charset="0"/>
              </a:rPr>
              <a:t>	Note</a:t>
            </a:r>
            <a:r>
              <a:rPr lang="en-US" dirty="0" smtClean="0"/>
              <a:t> 	The LabVIEW Real-Time Module ignores the </a:t>
            </a:r>
            <a:r>
              <a:rPr lang="en-US" b="1" dirty="0" smtClean="0"/>
              <a:t>Enable automatic error handling</a:t>
            </a:r>
            <a:r>
              <a:rPr lang="en-US" dirty="0" smtClean="0"/>
              <a:t> option.</a:t>
            </a:r>
          </a:p>
          <a:p>
            <a:pPr defTabSz="914400">
              <a:tabLst>
                <a:tab pos="457200" algn="l"/>
              </a:tabLst>
            </a:pPr>
            <a:endParaRPr lang="en-US" dirty="0" smtClean="0"/>
          </a:p>
        </p:txBody>
      </p:sp>
      <p:pic>
        <p:nvPicPr>
          <p:cNvPr id="314371" name="Picture 6" descr="note-bw"/>
          <p:cNvPicPr>
            <a:picLocks noChangeAspect="1" noChangeArrowheads="1"/>
          </p:cNvPicPr>
          <p:nvPr/>
        </p:nvPicPr>
        <p:blipFill>
          <a:blip r:embed="rId3"/>
          <a:srcRect/>
          <a:stretch>
            <a:fillRect/>
          </a:stretch>
        </p:blipFill>
        <p:spPr bwMode="auto">
          <a:xfrm>
            <a:off x="808038" y="6386513"/>
            <a:ext cx="215900" cy="204787"/>
          </a:xfrm>
          <a:prstGeom prst="rect">
            <a:avLst/>
          </a:prstGeom>
          <a:noFill/>
          <a:ln w="9525">
            <a:noFill/>
            <a:miter lim="800000"/>
            <a:headEnd/>
            <a:tailEnd/>
          </a:ln>
        </p:spPr>
      </p:pic>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7" name="Rectangle 2"/>
          <p:cNvSpPr>
            <a:spLocks noGrp="1" noRot="1" noChangeAspect="1" noChangeArrowheads="1" noTextEdit="1"/>
          </p:cNvSpPr>
          <p:nvPr>
            <p:ph type="sldImg"/>
          </p:nvPr>
        </p:nvSpPr>
        <p:spPr>
          <a:ln w="6350"/>
        </p:spPr>
      </p:sp>
      <p:sp>
        <p:nvSpPr>
          <p:cNvPr id="316418"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Avoid Express VIs to Reduce Jitter</a:t>
            </a:r>
          </a:p>
          <a:p>
            <a:pPr defTabSz="914400">
              <a:tabLst>
                <a:tab pos="457200" algn="l"/>
              </a:tabLst>
            </a:pPr>
            <a:r>
              <a:rPr lang="en-US" dirty="0" smtClean="0"/>
              <a:t>LabVIEW Express VIs increase LabVIEW ease of use and improve productivity with interactive dialog boxes that minimize programming for applications. However, Express VIs require additional performance overhead during execution. Therefore, do not use Express VIs in deterministic or processor-intensive applications. Instead, develop real-time applications with standard LabVIEW VIs. Refer to the </a:t>
            </a:r>
            <a:r>
              <a:rPr lang="en-US" i="1" dirty="0" smtClean="0"/>
              <a:t>Getting Started with LabVIEW </a:t>
            </a:r>
            <a:r>
              <a:rPr lang="en-US" dirty="0" smtClean="0"/>
              <a:t>manual for more information about LabVIEW Express VIs.</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5" name="Rectangle 4"/>
          <p:cNvSpPr>
            <a:spLocks noGrp="1" noRot="1" noChangeAspect="1" noChangeArrowheads="1" noTextEdit="1"/>
          </p:cNvSpPr>
          <p:nvPr>
            <p:ph type="sldImg"/>
          </p:nvPr>
        </p:nvSpPr>
        <p:spPr>
          <a:ln w="6350"/>
        </p:spPr>
      </p:sp>
      <p:sp>
        <p:nvSpPr>
          <p:cNvPr id="318466" name="Rectangle 5"/>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E. Passing Data Between Threads</a:t>
            </a:r>
          </a:p>
          <a:p>
            <a:pPr defTabSz="914400">
              <a:tabLst>
                <a:tab pos="457200" algn="l"/>
              </a:tabLst>
            </a:pPr>
            <a:r>
              <a:rPr lang="en-US" dirty="0" smtClean="0"/>
              <a:t>After dividing tasks in an application into separate Timed Loops or VIs of different priorities, you might need to communicate between the loops on a block diagram of between the different VIs on the RT target. You can use the following techniques to send and receive data between VIs or loops in an application:</a:t>
            </a:r>
          </a:p>
          <a:p>
            <a:pPr marL="176213" marR="0" lvl="1" indent="-174625" algn="l" defTabSz="914400" rtl="0" eaLnBrk="1" fontAlgn="base" latinLnBrk="0" hangingPunct="1">
              <a:lnSpc>
                <a:spcPct val="100000"/>
              </a:lnSpc>
              <a:spcBef>
                <a:spcPct val="30000"/>
              </a:spcBef>
              <a:spcAft>
                <a:spcPct val="0"/>
              </a:spcAft>
              <a:buClrTx/>
              <a:buSzTx/>
              <a:buFontTx/>
              <a:buChar char="•"/>
              <a:tabLst>
                <a:tab pos="457200" algn="l"/>
              </a:tabLst>
              <a:defRPr/>
            </a:pPr>
            <a:r>
              <a:rPr lang="en-US" dirty="0" smtClean="0"/>
              <a:t>Single-process shared variables with the Real-Time FIFO enabled</a:t>
            </a:r>
          </a:p>
          <a:p>
            <a:pPr marL="176213" lvl="1" indent="-174625" defTabSz="914400">
              <a:buFontTx/>
              <a:buChar char="•"/>
              <a:tabLst>
                <a:tab pos="457200" algn="l"/>
              </a:tabLst>
            </a:pPr>
            <a:r>
              <a:rPr lang="en-US" dirty="0" smtClean="0"/>
              <a:t>Functional global variables</a:t>
            </a:r>
          </a:p>
          <a:p>
            <a:pPr marL="176213" lvl="1" indent="-174625" defTabSz="914400">
              <a:buFontTx/>
              <a:buChar char="•"/>
              <a:tabLst>
                <a:tab pos="457200" algn="l"/>
              </a:tabLst>
            </a:pPr>
            <a:r>
              <a:rPr lang="en-US" dirty="0" smtClean="0"/>
              <a:t>RT FIFO (first in, first out buffer) functions</a:t>
            </a:r>
          </a:p>
          <a:p>
            <a:pPr marL="176213" lvl="1" indent="-174625" defTabSz="914400">
              <a:buFontTx/>
              <a:buChar char="•"/>
              <a:tabLst>
                <a:tab pos="457200" algn="l"/>
              </a:tabLst>
            </a:pPr>
            <a:endParaRPr lang="en-US"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Slide Image Placeholder 1"/>
          <p:cNvSpPr>
            <a:spLocks noGrp="1" noRot="1" noChangeAspect="1"/>
          </p:cNvSpPr>
          <p:nvPr>
            <p:ph type="sldImg"/>
          </p:nvPr>
        </p:nvSpPr>
        <p:spPr>
          <a:ln w="6350"/>
        </p:spPr>
      </p:sp>
      <p:sp>
        <p:nvSpPr>
          <p:cNvPr id="332802" name="Notes Placeholder 2"/>
          <p:cNvSpPr>
            <a:spLocks noGrp="1"/>
          </p:cNvSpPr>
          <p:nvPr>
            <p:ph type="body" idx="1"/>
          </p:nvPr>
        </p:nvSpPr>
        <p:spPr>
          <a:noFill/>
          <a:ln/>
        </p:spPr>
        <p:txBody>
          <a:bodyPr/>
          <a:lstStyle/>
          <a:p>
            <a:pPr defTabSz="914400">
              <a:tabLst>
                <a:tab pos="457200" algn="l"/>
              </a:tabLst>
            </a:pPr>
            <a:r>
              <a:rPr lang="en-US" sz="1200" b="1" dirty="0" smtClean="0">
                <a:latin typeface="Arial Narrow" pitchFamily="34" charset="0"/>
              </a:rPr>
              <a:t>Single-Process Shared Variables with the RT FIFO Enabled</a:t>
            </a:r>
          </a:p>
          <a:p>
            <a:pPr defTabSz="914400">
              <a:tabLst>
                <a:tab pos="457200" algn="l"/>
              </a:tabLst>
            </a:pPr>
            <a:r>
              <a:rPr lang="en-US" dirty="0" smtClean="0"/>
              <a:t>Single-process shared variables with the RT FIFO enabled are the preferred communication method for deterministic data transfer between VIs or loops, so this course focuses on their implementation.</a:t>
            </a:r>
          </a:p>
          <a:p>
            <a:pPr defTabSz="914400">
              <a:tabLst>
                <a:tab pos="457200" algn="l"/>
              </a:tabLst>
            </a:pPr>
            <a:r>
              <a:rPr lang="en-US" dirty="0" smtClean="0"/>
              <a:t>Use single-process shared variables to share data between two locations in a block diagram or between VIs running on an RT target. Right-click an RT target in the Project Explorer window and select </a:t>
            </a:r>
            <a:r>
              <a:rPr lang="en-US" b="1" dirty="0" smtClean="0"/>
              <a:t>New»Variable</a:t>
            </a:r>
            <a:r>
              <a:rPr lang="en-US" dirty="0" smtClean="0"/>
              <a:t> from the shortcut menu to open the Shared Variable Properties dialog box, which you can use to create a single-process shared variable.</a:t>
            </a:r>
          </a:p>
          <a:p>
            <a:pPr defTabSz="914400">
              <a:tabLst>
                <a:tab pos="457200" algn="l"/>
              </a:tabLst>
            </a:pPr>
            <a:r>
              <a:rPr lang="en-US" dirty="0" smtClean="0"/>
              <a:t>The Real-Time Module adds real-time FIFO capability to the shared variable. By enabling the real-time FIFO of a shared variable, you can share data without affecting the determinism of VIs running on an RT target. From the Real-Time FIFO page of the Shared Variable Properties dialog </a:t>
            </a:r>
            <a:br>
              <a:rPr lang="en-US" dirty="0" smtClean="0"/>
            </a:br>
            <a:r>
              <a:rPr lang="en-US" dirty="0" smtClean="0"/>
              <a:t>box, place a checkmark in the </a:t>
            </a:r>
            <a:r>
              <a:rPr lang="en-US" b="1" dirty="0" smtClean="0"/>
              <a:t>Enable Real-Time FIFO</a:t>
            </a:r>
            <a:r>
              <a:rPr lang="en-US" dirty="0" smtClean="0"/>
              <a:t> checkbox to enable the real-time FIFO of </a:t>
            </a:r>
            <a:br>
              <a:rPr lang="en-US" dirty="0" smtClean="0"/>
            </a:br>
            <a:r>
              <a:rPr lang="en-US" dirty="0" smtClean="0"/>
              <a:t>a shared variable.</a:t>
            </a:r>
          </a:p>
          <a:p>
            <a:pPr defTabSz="914400">
              <a:tabLst>
                <a:tab pos="457200" algn="l"/>
              </a:tabLst>
            </a:pPr>
            <a:r>
              <a:rPr lang="en-US" dirty="0" smtClean="0"/>
              <a:t>Single-process shared variables provide a communication method that is easy to use and deterministic when you enable the Real-Time FIFO.</a:t>
            </a:r>
          </a:p>
          <a:p>
            <a:pPr defTabSz="914400">
              <a:tabLst>
                <a:tab pos="457200" algn="l"/>
              </a:tabLst>
            </a:pPr>
            <a:endParaRPr lang="en-US" dirty="0"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49" name="Rectangle 2"/>
          <p:cNvSpPr>
            <a:spLocks noGrp="1" noRot="1" noChangeAspect="1" noChangeArrowheads="1" noTextEdit="1"/>
          </p:cNvSpPr>
          <p:nvPr>
            <p:ph type="sldImg"/>
          </p:nvPr>
        </p:nvSpPr>
        <p:spPr>
          <a:ln w="6350"/>
        </p:spPr>
      </p:sp>
      <p:sp>
        <p:nvSpPr>
          <p:cNvPr id="334850" name="Rectangle 3"/>
          <p:cNvSpPr>
            <a:spLocks noGrp="1" noChangeArrowheads="1"/>
          </p:cNvSpPr>
          <p:nvPr>
            <p:ph type="body" idx="1"/>
          </p:nvPr>
        </p:nvSpPr>
        <p:spPr>
          <a:xfrm>
            <a:off x="666750" y="5030788"/>
            <a:ext cx="5964238" cy="4084637"/>
          </a:xfrm>
          <a:noFill/>
          <a:ln/>
        </p:spPr>
        <p:txBody>
          <a:bodyPr/>
          <a:lstStyle/>
          <a:p>
            <a:pPr defTabSz="914400">
              <a:lnSpc>
                <a:spcPct val="90000"/>
              </a:lnSpc>
              <a:tabLst>
                <a:tab pos="457200" algn="l"/>
              </a:tabLst>
            </a:pPr>
            <a:r>
              <a:rPr lang="en-US" sz="1200" b="1" dirty="0" smtClean="0">
                <a:latin typeface="Arial Narrow" pitchFamily="34" charset="0"/>
              </a:rPr>
              <a:t>How Are Shared Variables Used?</a:t>
            </a:r>
          </a:p>
          <a:p>
            <a:pPr defTabSz="914400">
              <a:tabLst>
                <a:tab pos="457200" algn="l"/>
              </a:tabLst>
            </a:pPr>
            <a:r>
              <a:rPr lang="en-US" dirty="0" smtClean="0"/>
              <a:t>Shared variables are designed to facilitate communication in LabVIEW. You can configure shared variables to perform many tasks:</a:t>
            </a:r>
          </a:p>
          <a:p>
            <a:pPr marL="176213" lvl="1" indent="-174625" defTabSz="914400">
              <a:spcBef>
                <a:spcPts val="200"/>
              </a:spcBef>
              <a:buFontTx/>
              <a:buChar char="•"/>
              <a:tabLst>
                <a:tab pos="457200" algn="l"/>
              </a:tabLst>
            </a:pPr>
            <a:r>
              <a:rPr lang="en-US" dirty="0" smtClean="0"/>
              <a:t>Transfer non-deterministic data between loops or VIs on a single target. In this capacity, a shared variable functions much like a global variable. This type of shared variable is called a single-process shared variable.</a:t>
            </a:r>
          </a:p>
          <a:p>
            <a:pPr marL="176213" lvl="1" indent="-174625" defTabSz="914400">
              <a:spcBef>
                <a:spcPts val="200"/>
              </a:spcBef>
              <a:buFontTx/>
              <a:buChar char="•"/>
              <a:tabLst>
                <a:tab pos="457200" algn="l"/>
              </a:tabLst>
            </a:pPr>
            <a:r>
              <a:rPr lang="en-US" dirty="0" smtClean="0"/>
              <a:t>Transfer data from a non-deterministic loop to a host. This type of shared variable is a network-published shared variable. Refer to Lesson 5,</a:t>
            </a:r>
            <a:r>
              <a:rPr lang="en-US" i="1" dirty="0" smtClean="0"/>
              <a:t> Communication</a:t>
            </a:r>
            <a:r>
              <a:rPr lang="en-US" dirty="0" smtClean="0"/>
              <a:t>, for more information on communicating between a target and host. </a:t>
            </a:r>
          </a:p>
          <a:p>
            <a:pPr marL="176213" lvl="1" indent="-174625" defTabSz="914400">
              <a:spcBef>
                <a:spcPts val="200"/>
              </a:spcBef>
              <a:buFontTx/>
              <a:buChar char="•"/>
              <a:tabLst>
                <a:tab pos="457200" algn="l"/>
              </a:tabLst>
            </a:pPr>
            <a:r>
              <a:rPr lang="en-US" dirty="0" smtClean="0"/>
              <a:t>Transfer non-deterministic data between hosts or between a host and other computers. Shared variables implement a publisher/subscriber model that allows non real-time computers to communicate across a network. This type of shared variable is called a network-published shared variable.</a:t>
            </a:r>
          </a:p>
          <a:p>
            <a:pPr marL="176213" lvl="1" indent="-174625" defTabSz="914400">
              <a:spcBef>
                <a:spcPts val="200"/>
              </a:spcBef>
              <a:buFontTx/>
              <a:buChar char="•"/>
              <a:tabLst>
                <a:tab pos="457200" algn="l"/>
              </a:tabLst>
            </a:pPr>
            <a:r>
              <a:rPr lang="en-US" dirty="0" smtClean="0"/>
              <a:t>Transfer deterministic data between Real-Time VIs or loops (Real-Time FIFO). Shared variables can implement a Real-Time FIFO to transfer data deterministically between loops on an RT target. This type of variable is usually a single-process shared variable with the Real-Time FIFO option enabled.</a:t>
            </a:r>
          </a:p>
          <a:p>
            <a:pPr marL="176213" lvl="1" indent="-174625" defTabSz="914400">
              <a:spcBef>
                <a:spcPts val="200"/>
              </a:spcBef>
              <a:buFontTx/>
              <a:buChar char="•"/>
              <a:tabLst>
                <a:tab pos="457200" algn="l"/>
              </a:tabLst>
            </a:pPr>
            <a:r>
              <a:rPr lang="en-US" dirty="0" smtClean="0"/>
              <a:t>Transfer deterministic data between targets. With a dedicated network connection, shared variables can deterministically transfer data between two or more real-time targets over a network. This type of variable is called a Time-Triggered shared variable. For more information, refer to the </a:t>
            </a:r>
            <a:r>
              <a:rPr lang="en-US" i="1" dirty="0" smtClean="0"/>
              <a:t>Using Time-Triggered Networks to Communicate Deterministically Over Ethernet with the LabVIEW 8 Real-Time Module</a:t>
            </a:r>
            <a:r>
              <a:rPr lang="en-US" dirty="0" smtClean="0"/>
              <a:t> document in the NI Developer Zone. To view the document, visit </a:t>
            </a:r>
            <a:r>
              <a:rPr lang="en-US" sz="1000" dirty="0" smtClean="0">
                <a:latin typeface="Courier" pitchFamily="49" charset="0"/>
              </a:rPr>
              <a:t>ni.com/info</a:t>
            </a:r>
            <a:r>
              <a:rPr lang="en-US" dirty="0" smtClean="0"/>
              <a:t> and enter </a:t>
            </a:r>
            <a:r>
              <a:rPr lang="en-US" sz="1000" dirty="0" smtClean="0">
                <a:latin typeface="Courier" pitchFamily="49" charset="0"/>
              </a:rPr>
              <a:t>rduttl</a:t>
            </a:r>
            <a:r>
              <a:rPr lang="en-US" dirty="0" smtClean="0"/>
              <a:t>.</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7"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Creating Shared Variables</a:t>
            </a:r>
          </a:p>
          <a:p>
            <a:pPr defTabSz="914400">
              <a:tabLst>
                <a:tab pos="457200" algn="l"/>
              </a:tabLst>
            </a:pPr>
            <a:r>
              <a:rPr lang="en-US" dirty="0" smtClean="0"/>
              <a:t>To create a shared variable, right-click a target or library in the Project Explorer window and select </a:t>
            </a:r>
            <a:r>
              <a:rPr lang="en-US" b="1" dirty="0" smtClean="0"/>
              <a:t>New»Variable</a:t>
            </a:r>
            <a:r>
              <a:rPr lang="en-US" dirty="0" smtClean="0"/>
              <a:t>. All variables must exist inside a library. If you create a new variable outside a library, LabVIEW automatically creates a library. When you create a shared variable, LabVIEW displays a Shared Variable Properties dialog box where you configure the type of shared variable and any other options such as buffering and Real-Time FIFO.</a:t>
            </a:r>
          </a:p>
          <a:p>
            <a:pPr defTabSz="914400">
              <a:tabLst>
                <a:tab pos="457200" algn="l"/>
              </a:tabLst>
            </a:pPr>
            <a:r>
              <a:rPr lang="en-US" dirty="0" smtClean="0"/>
              <a:t>To use a shared variable on the block diagram, drag the shared variable from the Project Explorer window to the block diagram. Shared variable references on the block diagram work much like local or global variables. You can right-click a shared variable and select </a:t>
            </a:r>
            <a:r>
              <a:rPr lang="en-US" b="1" dirty="0" smtClean="0"/>
              <a:t>Change to Read</a:t>
            </a:r>
            <a:r>
              <a:rPr lang="en-US" dirty="0" smtClean="0"/>
              <a:t> or </a:t>
            </a:r>
            <a:r>
              <a:rPr lang="en-US" b="1" dirty="0" smtClean="0"/>
              <a:t>Change to Write</a:t>
            </a:r>
            <a:r>
              <a:rPr lang="en-US" dirty="0" smtClean="0"/>
              <a:t> to change the direction of the variable. Shared variables contain additional terminals along with the data. Each shared variable has error in and error out terminals, and shared variables set to read can return a timestamp indicating when the data was written. To display the </a:t>
            </a:r>
            <a:r>
              <a:rPr lang="en-US" b="1" dirty="0" smtClean="0"/>
              <a:t>timestamp </a:t>
            </a:r>
            <a:r>
              <a:rPr lang="en-US" dirty="0" smtClean="0"/>
              <a:t>output, right-click the variable and select </a:t>
            </a:r>
            <a:r>
              <a:rPr lang="en-US" b="1" dirty="0" smtClean="0"/>
              <a:t>Show Timestamp</a:t>
            </a:r>
            <a:r>
              <a:rPr lang="en-US" dirty="0" smtClean="0"/>
              <a:t>. To add a </a:t>
            </a:r>
            <a:r>
              <a:rPr lang="en-US" b="1" dirty="0" smtClean="0"/>
              <a:t>timestamp</a:t>
            </a:r>
            <a:r>
              <a:rPr lang="en-US" dirty="0" smtClean="0"/>
              <a:t> output to a single-process shared variable, you must first place a checkmark in the </a:t>
            </a:r>
            <a:r>
              <a:rPr lang="en-US" b="1" dirty="0" smtClean="0"/>
              <a:t>Enable timestamp</a:t>
            </a:r>
            <a:r>
              <a:rPr lang="en-US" dirty="0" smtClean="0"/>
              <a:t> checkbox on the Variable page </a:t>
            </a:r>
            <a:br>
              <a:rPr lang="en-US" dirty="0" smtClean="0"/>
            </a:br>
            <a:r>
              <a:rPr lang="en-US" dirty="0" smtClean="0"/>
              <a:t>of the Shared Variable Properties dialog box, and then right-click the Shared Variable node and select </a:t>
            </a:r>
            <a:r>
              <a:rPr lang="en-US" b="1" dirty="0" smtClean="0"/>
              <a:t>Show Timestamp</a:t>
            </a:r>
            <a:r>
              <a:rPr lang="en-US" dirty="0" smtClean="0"/>
              <a:t>. </a:t>
            </a:r>
          </a:p>
        </p:txBody>
      </p:sp>
      <p:sp>
        <p:nvSpPr>
          <p:cNvPr id="336898" name="Slide Image Placeholder 6"/>
          <p:cNvSpPr>
            <a:spLocks noGrp="1" noRot="1" noChangeAspect="1"/>
          </p:cNvSpPr>
          <p:nvPr>
            <p:ph type="sldImg"/>
          </p:nvPr>
        </p:nvSpPr>
        <p:spPr>
          <a:ln w="6350"/>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Rot="1" noChangeAspect="1" noChangeArrowheads="1" noTextEdit="1"/>
          </p:cNvSpPr>
          <p:nvPr>
            <p:ph type="sldImg"/>
          </p:nvPr>
        </p:nvSpPr>
        <p:spPr>
          <a:ln w="6350"/>
        </p:spPr>
      </p:sp>
      <p:sp>
        <p:nvSpPr>
          <p:cNvPr id="37890"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What is Multithreading?</a:t>
            </a:r>
          </a:p>
          <a:p>
            <a:pPr defTabSz="914400">
              <a:tabLst>
                <a:tab pos="457200" algn="l"/>
              </a:tabLst>
            </a:pPr>
            <a:r>
              <a:rPr lang="en-US" dirty="0" smtClean="0"/>
              <a:t>Multithreading applies the concept of multitasking to a single application by breaking it into smaller tasks that execute in different execution system threads. A </a:t>
            </a:r>
            <a:r>
              <a:rPr lang="en-US" i="1" dirty="0" smtClean="0"/>
              <a:t>thread</a:t>
            </a:r>
            <a:r>
              <a:rPr lang="en-US" dirty="0" smtClean="0"/>
              <a:t> is a completely independent flow of execution for an application within the execution system. Multithreaded applications maximize the efficiency of processors because the processors do not sit idle if there are other threads ready to run. </a:t>
            </a:r>
            <a:br>
              <a:rPr lang="en-US" dirty="0" smtClean="0"/>
            </a:br>
            <a:r>
              <a:rPr lang="en-US" dirty="0" smtClean="0"/>
              <a:t>An application that reads and writes from a file, performs I/O, or polls the user interface for activity can benefit from multithreading because it can use processors to run other tasks during breaks in these activities. </a:t>
            </a:r>
          </a:p>
          <a:p>
            <a:pPr defTabSz="914400">
              <a:tabLst>
                <a:tab pos="457200" algn="l"/>
              </a:tabLst>
            </a:pPr>
            <a:r>
              <a:rPr lang="en-US" dirty="0" smtClean="0"/>
              <a:t>For example, in a LabVIEW multithreaded program, the application might be divided into three threads—a user interface thread, a data acquisition thread, and an instrument control thread—each of which can be assigned a priority and operate independently. Thus, multithreaded applications can have multiple tasks progressing in parallel with other applications. Multithreading allows LabVIEW to run tasks in true parallel on multi-core (SMP) systems.</a:t>
            </a:r>
          </a:p>
          <a:p>
            <a:pPr defTabSz="914400">
              <a:tabLst>
                <a:tab pos="457200" algn="l"/>
              </a:tabLst>
            </a:pPr>
            <a:r>
              <a:rPr lang="en-US" dirty="0" smtClean="0"/>
              <a:t>The operating system divides processing time on the different threads similarly to the way it divides processing time among entire applications in an exclusively multitasking system.</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5" name="Rectangle 2"/>
          <p:cNvSpPr>
            <a:spLocks noGrp="1" noRot="1" noChangeAspect="1" noChangeArrowheads="1" noTextEdit="1"/>
          </p:cNvSpPr>
          <p:nvPr>
            <p:ph type="sldImg"/>
          </p:nvPr>
        </p:nvSpPr>
        <p:spPr>
          <a:ln w="6350"/>
        </p:spPr>
      </p:sp>
      <p:sp>
        <p:nvSpPr>
          <p:cNvPr id="338946"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Shared Variable with the Real-Time FIFO Enabled</a:t>
            </a:r>
          </a:p>
          <a:p>
            <a:pPr defTabSz="914400">
              <a:tabLst>
                <a:tab pos="457200" algn="l"/>
              </a:tabLst>
            </a:pPr>
            <a:r>
              <a:rPr lang="en-US" dirty="0" smtClean="0"/>
              <a:t>When you enable the Real-Time FIFO option on the Shared Variable Properties page, LabVIEW uses Real-Time FIFOs to transfer the data that is written to and read from the shared variable. You can configure the FIFO to be single or multi-element and define the size of the FIFO. When you enable the Real-Time FIFO option, a small icon appears on references to the variable to indicate that it uses Real-Time FIFOs.</a:t>
            </a:r>
          </a:p>
          <a:p>
            <a:pPr defTabSz="914400">
              <a:tabLst>
                <a:tab pos="457200" algn="l"/>
              </a:tabLst>
            </a:pPr>
            <a:r>
              <a:rPr lang="en-US" b="1" dirty="0" smtClean="0">
                <a:latin typeface="Arial Narrow" pitchFamily="34" charset="0"/>
              </a:rPr>
              <a:t>Single Element FIFO</a:t>
            </a:r>
          </a:p>
          <a:p>
            <a:pPr defTabSz="914400">
              <a:tabLst>
                <a:tab pos="457200" algn="l"/>
              </a:tabLst>
            </a:pPr>
            <a:r>
              <a:rPr lang="en-US" dirty="0" smtClean="0"/>
              <a:t>A single-element FIFO shares the most recent data value. The shared variable overwrites the data value when it receives a new data value. Use this option when you need only the most recent value. Configure the size of the array elements or the size of the waveform for the FIFO buffer if you select an array or waveform data type.</a:t>
            </a:r>
          </a:p>
          <a:p>
            <a:pPr defTabSz="914400">
              <a:tabLst>
                <a:tab pos="457200" algn="l"/>
              </a:tabLst>
            </a:pPr>
            <a:r>
              <a:rPr lang="en-US" b="1" dirty="0" smtClean="0">
                <a:latin typeface="Arial Narrow" pitchFamily="34" charset="0"/>
              </a:rPr>
              <a:t>Multi-Element FIFO</a:t>
            </a:r>
          </a:p>
          <a:p>
            <a:pPr defTabSz="914400">
              <a:tabLst>
                <a:tab pos="457200" algn="l"/>
              </a:tabLst>
            </a:pPr>
            <a:r>
              <a:rPr lang="en-US" dirty="0" smtClean="0"/>
              <a:t>A multi-element FIFO buffers the values shared by the shared variable. You can configure the number and data type of the FIFO buffer elements to match the settings from the </a:t>
            </a:r>
            <a:r>
              <a:rPr lang="en-US" b="1" dirty="0" smtClean="0"/>
              <a:t>Use Buffering</a:t>
            </a:r>
            <a:r>
              <a:rPr lang="en-US" dirty="0" smtClean="0"/>
              <a:t> section of the Variable page, or you can configure a custom size for the FIFO and the FIFO elements.</a:t>
            </a:r>
          </a:p>
          <a:p>
            <a:pPr defTabSz="914400">
              <a:tabLst>
                <a:tab pos="457200" algn="l"/>
              </a:tabLst>
            </a:pPr>
            <a:endParaRPr lang="en-US" sz="400" dirty="0" smtClean="0"/>
          </a:p>
          <a:p>
            <a:pPr marL="1028700" lvl="4" indent="-1028700" defTabSz="914400">
              <a:spcBef>
                <a:spcPct val="75000"/>
              </a:spcBef>
              <a:tabLst>
                <a:tab pos="400050" algn="l"/>
              </a:tabLst>
            </a:pPr>
            <a:r>
              <a:rPr lang="en-US" b="1" dirty="0" smtClean="0">
                <a:latin typeface="Arial Narrow" pitchFamily="34" charset="0"/>
              </a:rPr>
              <a:t>	Note</a:t>
            </a:r>
            <a:r>
              <a:rPr lang="en-US" dirty="0" smtClean="0"/>
              <a:t> 	For both single-element and multi-element FIFOs, if the variable contains array or waveform data, you must configure the size of the FIFO elements equal to the size of the data you want to share. If both the network buffer and the RT FIFO are enabled, the network buffer must be at least as large as one FIFO element. Sharing data smaller or larger than the length you specify causes a memory allocation that affects determinism. </a:t>
            </a:r>
          </a:p>
        </p:txBody>
      </p:sp>
      <p:pic>
        <p:nvPicPr>
          <p:cNvPr id="338947" name="Picture 6" descr="note-bw"/>
          <p:cNvPicPr>
            <a:picLocks noChangeAspect="1" noChangeArrowheads="1"/>
          </p:cNvPicPr>
          <p:nvPr/>
        </p:nvPicPr>
        <p:blipFill>
          <a:blip r:embed="rId3"/>
          <a:srcRect/>
          <a:stretch>
            <a:fillRect/>
          </a:stretch>
        </p:blipFill>
        <p:spPr bwMode="auto">
          <a:xfrm>
            <a:off x="860425" y="8094663"/>
            <a:ext cx="215900" cy="204787"/>
          </a:xfrm>
          <a:prstGeom prst="rect">
            <a:avLst/>
          </a:prstGeom>
          <a:noFill/>
          <a:ln w="9525">
            <a:noFill/>
            <a:miter lim="800000"/>
            <a:headEnd/>
            <a:tailEnd/>
          </a:ln>
        </p:spPr>
      </p:pic>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3" name="Rectangle 2"/>
          <p:cNvSpPr>
            <a:spLocks noGrp="1" noRot="1" noChangeAspect="1" noChangeArrowheads="1" noTextEdit="1"/>
          </p:cNvSpPr>
          <p:nvPr>
            <p:ph type="sldImg"/>
          </p:nvPr>
        </p:nvSpPr>
        <p:spPr>
          <a:ln w="6350"/>
        </p:spPr>
      </p:sp>
      <p:sp>
        <p:nvSpPr>
          <p:cNvPr id="340994"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Programming Shared Variable FIFOs – Initialization</a:t>
            </a:r>
          </a:p>
          <a:p>
            <a:pPr defTabSz="914400">
              <a:tabLst>
                <a:tab pos="457200" algn="l"/>
              </a:tabLst>
            </a:pPr>
            <a:r>
              <a:rPr lang="en-US" dirty="0" smtClean="0"/>
              <a:t>Shared variable FIFOs are created the first time a variable is read from or written to. This results in a slight delay. Therefore, either initialize the variable by reading from or writing to it before your main loop or allow for a delay in the first iteration of your loop as the FIFO is created.</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1" name="Rectangle 2"/>
          <p:cNvSpPr>
            <a:spLocks noGrp="1" noRot="1" noChangeAspect="1" noChangeArrowheads="1" noTextEdit="1"/>
          </p:cNvSpPr>
          <p:nvPr>
            <p:ph type="sldImg"/>
          </p:nvPr>
        </p:nvSpPr>
        <p:spPr>
          <a:ln w="6350"/>
        </p:spPr>
      </p:sp>
      <p:sp>
        <p:nvSpPr>
          <p:cNvPr id="343042"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Programming Shared Variable FIFOs – Overflow</a:t>
            </a:r>
          </a:p>
          <a:p>
            <a:pPr defTabSz="914400">
              <a:tabLst>
                <a:tab pos="457200" algn="l"/>
              </a:tabLst>
            </a:pPr>
            <a:r>
              <a:rPr lang="en-US" dirty="0" smtClean="0"/>
              <a:t>Multi-element RT FIFOs have a fixed memory size and a fixed number of elements, which you configure in the Shared Variable Properties dialog box. Therefore, multi-element shared variable RT FIFOs introduce the possibility for overflow and underflow errors.</a:t>
            </a:r>
          </a:p>
          <a:p>
            <a:pPr defTabSz="914400">
              <a:tabLst>
                <a:tab pos="457200" algn="l"/>
              </a:tabLst>
            </a:pPr>
            <a:r>
              <a:rPr lang="en-US" dirty="0" smtClean="0"/>
              <a:t>An overflow error occurs when a shared variable reference attempts to write to an RT FIFO that is already full. When an overflow occurs, the shared variable returns error </a:t>
            </a:r>
            <a:r>
              <a:rPr lang="en-US" dirty="0" smtClean="0">
                <a:latin typeface="Courier" pitchFamily="49" charset="0"/>
              </a:rPr>
              <a:t>-</a:t>
            </a:r>
            <a:r>
              <a:rPr lang="en-US" sz="1000" dirty="0" smtClean="0">
                <a:latin typeface="Courier" pitchFamily="49" charset="0"/>
              </a:rPr>
              <a:t>2221</a:t>
            </a:r>
            <a:r>
              <a:rPr lang="en-US" dirty="0" smtClean="0"/>
              <a:t> and overwrites the oldest value in the FIFO with the new value. The oldest value is permanently lost.</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89" name="Rectangle 2"/>
          <p:cNvSpPr>
            <a:spLocks noGrp="1" noRot="1" noChangeAspect="1" noChangeArrowheads="1" noTextEdit="1"/>
          </p:cNvSpPr>
          <p:nvPr>
            <p:ph type="sldImg"/>
          </p:nvPr>
        </p:nvSpPr>
        <p:spPr>
          <a:ln w="6350"/>
        </p:spPr>
      </p:sp>
      <p:sp>
        <p:nvSpPr>
          <p:cNvPr id="345090"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Programming Shared Variable FIFOs – Underflow</a:t>
            </a:r>
          </a:p>
          <a:p>
            <a:pPr defTabSz="914400">
              <a:tabLst>
                <a:tab pos="457200" algn="l"/>
              </a:tabLst>
            </a:pPr>
            <a:r>
              <a:rPr lang="en-US" dirty="0" smtClean="0"/>
              <a:t>An underflow error occurs when a shared variable reference attempts to read an empty RT FIFO. When an underflow occurs, the shared variable returns error </a:t>
            </a:r>
            <a:r>
              <a:rPr lang="en-US" dirty="0" smtClean="0">
                <a:latin typeface="Courier" pitchFamily="49" charset="0"/>
              </a:rPr>
              <a:t>-</a:t>
            </a:r>
            <a:r>
              <a:rPr lang="en-US" sz="1000" dirty="0" smtClean="0">
                <a:latin typeface="Courier" pitchFamily="49" charset="0"/>
              </a:rPr>
              <a:t>2220</a:t>
            </a:r>
            <a:r>
              <a:rPr lang="en-US" dirty="0" smtClean="0"/>
              <a:t> and returns a default value for the data item. This is different from error </a:t>
            </a:r>
            <a:r>
              <a:rPr lang="en-US" dirty="0" smtClean="0">
                <a:latin typeface="Courier" pitchFamily="49" charset="0"/>
              </a:rPr>
              <a:t>-1950679034</a:t>
            </a:r>
            <a:r>
              <a:rPr lang="en-US" dirty="0" smtClean="0"/>
              <a:t>, which only applies if a variable has never been written to. Also, error </a:t>
            </a:r>
            <a:r>
              <a:rPr lang="en-US" dirty="0" smtClean="0">
                <a:latin typeface="Courier" pitchFamily="49" charset="0"/>
              </a:rPr>
              <a:t>-</a:t>
            </a:r>
            <a:r>
              <a:rPr lang="en-US" sz="1000" dirty="0" smtClean="0">
                <a:latin typeface="Courier" pitchFamily="49" charset="0"/>
              </a:rPr>
              <a:t>2220</a:t>
            </a:r>
            <a:r>
              <a:rPr lang="en-US" dirty="0" smtClean="0"/>
              <a:t> applies only to multi-element FIFOs, whereas error </a:t>
            </a:r>
            <a:r>
              <a:rPr lang="en-US" dirty="0" smtClean="0">
                <a:latin typeface="Courier" pitchFamily="49" charset="0"/>
              </a:rPr>
              <a:t>-1950679034</a:t>
            </a:r>
            <a:r>
              <a:rPr lang="en-US" dirty="0" smtClean="0"/>
              <a:t> applies to all shared variables.</a:t>
            </a: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7" name="Rectangle 4"/>
          <p:cNvSpPr>
            <a:spLocks noGrp="1" noRot="1" noChangeAspect="1" noChangeArrowheads="1" noTextEdit="1"/>
          </p:cNvSpPr>
          <p:nvPr>
            <p:ph type="sldImg"/>
          </p:nvPr>
        </p:nvSpPr>
        <p:spPr>
          <a:ln w="6350"/>
        </p:spPr>
      </p:sp>
      <p:sp>
        <p:nvSpPr>
          <p:cNvPr id="347138"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Programming Shared Variable FIFOs – Multiple Readers and Writers</a:t>
            </a:r>
          </a:p>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dirty="0" err="1" smtClean="0"/>
              <a:t>LabVIEW</a:t>
            </a:r>
            <a:r>
              <a:rPr lang="en-US" dirty="0" smtClean="0"/>
              <a:t> creates a single, real-time FIFO for each single-process shared variable even if the shared variable has multiple writers or readers. To ensure data integrity, multiple writers block each other as do multiple readers</a:t>
            </a:r>
            <a:r>
              <a:rPr lang="en-US" baseline="0" dirty="0" smtClean="0"/>
              <a:t>. O</a:t>
            </a:r>
            <a:r>
              <a:rPr lang="en-US" dirty="0" smtClean="0"/>
              <a:t>nly a single reader and a single writer can access a shared variable at the same time. However, a reader does not block a writer, and a writer does not block a reader. If a single variable has multiple readers and writers, the readers and writers alternate in accessing the variable like any other resource. Variable references waiting on another reader or writer are blocked and </a:t>
            </a:r>
            <a:br>
              <a:rPr lang="en-US" dirty="0" smtClean="0"/>
            </a:br>
            <a:r>
              <a:rPr lang="en-US" dirty="0" smtClean="0"/>
              <a:t>do not continue block diagram execution.</a:t>
            </a:r>
          </a:p>
          <a:p>
            <a:pPr defTabSz="914400">
              <a:tabLst>
                <a:tab pos="457200" algn="l"/>
              </a:tabLst>
            </a:pPr>
            <a:r>
              <a:rPr lang="en-US" dirty="0" smtClean="0"/>
              <a:t>Because variables can block with multiple readers or writers, when using variables in a time-critical loop, ensure that a variable read by a time-critical loop cannot be read by another loop and that a variable written by a time-critical loop cannot be written to by another loop. Failure to follow these rules can cause the time-critical loop to block and become non-deterministic.</a:t>
            </a:r>
          </a:p>
          <a:p>
            <a:pPr defTabSz="914400">
              <a:tabLst>
                <a:tab pos="457200" algn="l"/>
              </a:tabLst>
            </a:pPr>
            <a:endParaRPr lang="en-US" dirty="0" smtClean="0"/>
          </a:p>
          <a:p>
            <a:pPr defTabSz="914400">
              <a:tabLst>
                <a:tab pos="457200" algn="l"/>
              </a:tabLst>
            </a:pPr>
            <a:endParaRPr lang="en-US" dirty="0"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7" name="Rectangle 4"/>
          <p:cNvSpPr>
            <a:spLocks noGrp="1" noRot="1" noChangeAspect="1" noChangeArrowheads="1" noTextEdit="1"/>
          </p:cNvSpPr>
          <p:nvPr>
            <p:ph type="sldImg"/>
          </p:nvPr>
        </p:nvSpPr>
        <p:spPr>
          <a:ln w="6350"/>
        </p:spPr>
      </p:sp>
      <p:sp>
        <p:nvSpPr>
          <p:cNvPr id="347138"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Programming Shared Variable FIFOs – Multiple Readers and Writers</a:t>
            </a:r>
          </a:p>
          <a:p>
            <a:pPr defTabSz="914400">
              <a:tabLst>
                <a:tab pos="457200" algn="l"/>
              </a:tabLst>
            </a:pPr>
            <a:r>
              <a:rPr lang="en-US" dirty="0" smtClean="0"/>
              <a:t>By enabling the real-time FIFO, you can select between two slightly different types of FIFO-enabled variables: the single-element and the multi-element buffer. One distinction between these two types of buffers is that the single-element FIFO does not report warnings on overflow or underflow conditions. A second distinction is the value that </a:t>
            </a:r>
            <a:r>
              <a:rPr lang="en-US" dirty="0" err="1" smtClean="0"/>
              <a:t>LabVIEW</a:t>
            </a:r>
            <a:r>
              <a:rPr lang="en-US" dirty="0" smtClean="0"/>
              <a:t> returns when multiple readers read an empty buffer. Multiple readers of the single-element FIFO receive the same value, and the single-element FIFO returns the same value until a writer writes to that variable again. Multiple readers of an empty multi-element FIFO each get the last value that they read from the buffer or the default value for the data type of the variable if they have not read from the variable before.</a:t>
            </a:r>
          </a:p>
          <a:p>
            <a:pPr defTabSz="914400">
              <a:tabLst>
                <a:tab pos="457200" algn="l"/>
              </a:tabLst>
            </a:pPr>
            <a:r>
              <a:rPr lang="en-US" dirty="0" smtClean="0"/>
              <a:t>If an application requires that each reader get every data point written to a multi-element FIFO shared variable, use a separate shared variable for each reader.</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1" name="Rectangle 4"/>
          <p:cNvSpPr>
            <a:spLocks noGrp="1" noRot="1" noChangeAspect="1" noChangeArrowheads="1" noTextEdit="1"/>
          </p:cNvSpPr>
          <p:nvPr>
            <p:ph type="sldImg"/>
          </p:nvPr>
        </p:nvSpPr>
        <p:spPr>
          <a:ln w="6350"/>
        </p:spPr>
      </p:sp>
      <p:sp>
        <p:nvSpPr>
          <p:cNvPr id="353282" name="Rectangle 5"/>
          <p:cNvSpPr>
            <a:spLocks noGrp="1" noChangeArrowheads="1"/>
          </p:cNvSpPr>
          <p:nvPr>
            <p:ph type="body" idx="1"/>
          </p:nvPr>
        </p:nvSpPr>
        <p:spPr>
          <a:noFill/>
          <a:ln/>
        </p:spPr>
        <p:txBody>
          <a:bodyPr/>
          <a:lstStyle/>
          <a:p>
            <a:pPr defTabSz="914400">
              <a:tabLst>
                <a:tab pos="457200" algn="l"/>
              </a:tabLst>
            </a:pPr>
            <a:r>
              <a:rPr lang="en-US" dirty="0" smtClean="0"/>
              <a:t> Exercise time: 1 hour</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1" name="Rectangle 4"/>
          <p:cNvSpPr>
            <a:spLocks noGrp="1" noRot="1" noChangeAspect="1" noChangeArrowheads="1" noTextEdit="1"/>
          </p:cNvSpPr>
          <p:nvPr>
            <p:ph type="sldImg"/>
          </p:nvPr>
        </p:nvSpPr>
        <p:spPr>
          <a:ln w="6350"/>
        </p:spPr>
      </p:sp>
      <p:sp>
        <p:nvSpPr>
          <p:cNvPr id="322562"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Functional Global Variables (FGV)</a:t>
            </a:r>
          </a:p>
          <a:p>
            <a:pPr defTabSz="914400">
              <a:tabLst>
                <a:tab pos="457200" algn="l"/>
              </a:tabLst>
            </a:pPr>
            <a:r>
              <a:rPr lang="en-US" dirty="0" smtClean="0"/>
              <a:t>Unlike global variables, you can implement functional global variables such that they are not a shared resource. Right-click a subVI set to subroutine priority and select </a:t>
            </a:r>
            <a:r>
              <a:rPr lang="en-US" b="1" dirty="0" smtClean="0"/>
              <a:t>Skip Subroutine Call If Busy</a:t>
            </a:r>
            <a:r>
              <a:rPr lang="en-US" dirty="0" smtClean="0"/>
              <a:t> to force the execution system to skip the subVI if the subVI is currently running in another thread. With a functional global variable, the deterministic VI must not access the global variable if another section of code is already using the global variable. Skipping a subVI helps in time-critical VIs because the VI does not wait for the subVI. </a:t>
            </a:r>
          </a:p>
          <a:p>
            <a:pPr defTabSz="914400">
              <a:tabLst>
                <a:tab pos="457200" algn="l"/>
              </a:tabLst>
            </a:pPr>
            <a:r>
              <a:rPr lang="en-US" dirty="0" smtClean="0"/>
              <a:t>If you skip the execution of a subVI, the subVI returns the default indicator value. If you want to </a:t>
            </a:r>
            <a:br>
              <a:rPr lang="en-US" dirty="0" smtClean="0"/>
            </a:br>
            <a:r>
              <a:rPr lang="en-US" dirty="0" smtClean="0"/>
              <a:t>detect the execution of a functional global variable, wire a TRUE constant to a Boolean output on the functional global variable block diagram, and ensure that the default indicator value is set to FALSE. </a:t>
            </a:r>
            <a:br>
              <a:rPr lang="en-US" dirty="0" smtClean="0"/>
            </a:br>
            <a:r>
              <a:rPr lang="en-US" dirty="0" smtClean="0"/>
              <a:t>If the Boolean output returns TRUE, the functional global variable executed. If the Boolean output returns the default value of FALSE, the functional global variable did not execute. </a:t>
            </a:r>
          </a:p>
          <a:p>
            <a:pPr defTabSz="914400">
              <a:tabLst>
                <a:tab pos="457200" algn="l"/>
              </a:tabLst>
            </a:pPr>
            <a:r>
              <a:rPr lang="en-US" dirty="0" smtClean="0"/>
              <a:t>Skip functional global variables in time-critical VIs but not in lower priority VIs. In lower priority VIs, you can wait to receive non-default values.</a:t>
            </a:r>
          </a:p>
          <a:p>
            <a:pPr defTabSz="914400">
              <a:tabLst>
                <a:tab pos="457200" algn="l"/>
              </a:tabLst>
            </a:pPr>
            <a:r>
              <a:rPr lang="en-US" dirty="0" smtClean="0"/>
              <a:t>Functional global variables can be a lossy communication method if a VI overwrites the shift register data before another VI reads the data. </a:t>
            </a:r>
          </a:p>
          <a:p>
            <a:pPr defTabSz="914400">
              <a:tabLst>
                <a:tab pos="457200" algn="l"/>
              </a:tabLst>
            </a:pPr>
            <a:endParaRPr lang="en-US" dirty="0"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09" name="Rectangle 2"/>
          <p:cNvSpPr>
            <a:spLocks noGrp="1" noRot="1" noChangeAspect="1" noChangeArrowheads="1" noTextEdit="1"/>
          </p:cNvSpPr>
          <p:nvPr>
            <p:ph type="sldImg"/>
          </p:nvPr>
        </p:nvSpPr>
        <p:spPr>
          <a:ln w="6350"/>
        </p:spPr>
      </p:sp>
      <p:sp>
        <p:nvSpPr>
          <p:cNvPr id="324610"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Functional Global Variables (Continued)</a:t>
            </a:r>
          </a:p>
          <a:p>
            <a:pPr defTabSz="914400">
              <a:tabLst>
                <a:tab pos="457200" algn="l"/>
              </a:tabLst>
            </a:pPr>
            <a:r>
              <a:rPr lang="en-US" dirty="0" smtClean="0"/>
              <a:t>A functional global variable is a subVI set to subroutine priority. The subVI contains a While Loop with a nested Case structure for read and write access. The figure above shows the read and write cases of the Case structure for a functional global variable. The While Loop contains </a:t>
            </a:r>
            <a:r>
              <a:rPr lang="en-US" i="1" dirty="0" smtClean="0"/>
              <a:t>uninitialized</a:t>
            </a:r>
            <a:r>
              <a:rPr lang="en-US" dirty="0" smtClean="0"/>
              <a:t> shift registers that store data. A functional global variable receives an action input that specifies which task the VI performs, as shown in the figure above by the </a:t>
            </a:r>
            <a:r>
              <a:rPr lang="en-US" b="1" dirty="0" smtClean="0"/>
              <a:t>Mode </a:t>
            </a:r>
            <a:r>
              <a:rPr lang="en-US" dirty="0" smtClean="0"/>
              <a:t>input parameter. Any subsequent calls to the functional global variable can access the most recent data. </a:t>
            </a:r>
          </a:p>
          <a:p>
            <a:pPr defTabSz="914400">
              <a:tabLst>
                <a:tab pos="457200" algn="l"/>
              </a:tabLst>
            </a:pPr>
            <a:r>
              <a:rPr lang="en-US" dirty="0" smtClean="0"/>
              <a:t>Functional global variables expand functionality beyond a simple global variable. For example, you can maintain a history of values by adding more shift registers, you can add more than one set of shift registers to pass more than one set of data, or you can set a switch to latched until read.</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7" name="Rectangle 4"/>
          <p:cNvSpPr>
            <a:spLocks noGrp="1" noRot="1" noChangeAspect="1" noChangeArrowheads="1" noTextEdit="1"/>
          </p:cNvSpPr>
          <p:nvPr>
            <p:ph type="sldImg"/>
          </p:nvPr>
        </p:nvSpPr>
        <p:spPr>
          <a:ln w="6350"/>
        </p:spPr>
      </p:sp>
      <p:sp>
        <p:nvSpPr>
          <p:cNvPr id="326658"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FIFOs</a:t>
            </a:r>
            <a:endParaRPr lang="en-US" sz="1500" b="1" dirty="0" smtClean="0">
              <a:latin typeface="Arial Narrow" pitchFamily="34" charset="0"/>
            </a:endParaRPr>
          </a:p>
          <a:p>
            <a:pPr defTabSz="914400">
              <a:tabLst>
                <a:tab pos="457200" algn="l"/>
              </a:tabLst>
            </a:pPr>
            <a:r>
              <a:rPr lang="en-US" dirty="0" smtClean="0"/>
              <a:t>The RT FIFO (first in, first out) functions and single-process shared variables with</a:t>
            </a:r>
            <a:r>
              <a:rPr lang="en-US" baseline="0" dirty="0" smtClean="0"/>
              <a:t> the RT</a:t>
            </a:r>
            <a:r>
              <a:rPr lang="en-US" dirty="0" smtClean="0"/>
              <a:t> FIFO enabled are excellent choices for communication between the time-critical loop and the normal priority loop.</a:t>
            </a:r>
          </a:p>
          <a:p>
            <a:pPr defTabSz="914400">
              <a:tabLst>
                <a:tab pos="457200" algn="l"/>
              </a:tabLst>
            </a:pPr>
            <a:r>
              <a:rPr lang="en-US" b="1" dirty="0" smtClean="0">
                <a:latin typeface="Arial Narrow" pitchFamily="34" charset="0"/>
              </a:rPr>
              <a:t>RT FIFO Functions</a:t>
            </a:r>
          </a:p>
          <a:p>
            <a:pPr defTabSz="914400">
              <a:tabLst>
                <a:tab pos="457200" algn="l"/>
              </a:tabLst>
            </a:pPr>
            <a:r>
              <a:rPr lang="en-US" dirty="0" smtClean="0"/>
              <a:t>Use the RT FIFO functions to share data between VIs running on an RT target. An RT FIFO acts like </a:t>
            </a:r>
            <a:br>
              <a:rPr lang="en-US" dirty="0" smtClean="0"/>
            </a:br>
            <a:r>
              <a:rPr lang="en-US" dirty="0" smtClean="0"/>
              <a:t>a fixed-size queue, where the first value you write to the FIFO is the first value that you can read from the FIFO. RT FIFOs and LabVIEW Queues both transfer data from one VI to another. However, unlike a Queue function, an RT FIFO ensures deterministic behavior by imposing a size restriction on the data you share and preallocating memory for the data. You must define the number and size of the RT FIFO elements and ensure that you do not attempt to read and write data of different sizes. Both </a:t>
            </a:r>
            <a:br>
              <a:rPr lang="en-US" dirty="0" smtClean="0"/>
            </a:br>
            <a:r>
              <a:rPr lang="en-US" dirty="0" smtClean="0"/>
              <a:t>a reader and writer can access the data in an RT FIFO at the same time, allowing RT FIFOs to work safely from within a time-critical VI.</a:t>
            </a:r>
          </a:p>
          <a:p>
            <a:pPr defTabSz="914400">
              <a:tabLst>
                <a:tab pos="457200" algn="l"/>
              </a:tabLst>
            </a:pPr>
            <a:r>
              <a:rPr lang="en-US" dirty="0" smtClean="0"/>
              <a:t>Because of the fixed-size restriction, an RT FIFO can be a lossy communication method. Writing data to an RT FIFO when the FIFO is full overwrites the oldest element. You must read data stored in an RT FIFO before the FIFO is full to ensure the transfer of every element without losing data. Check the </a:t>
            </a:r>
            <a:r>
              <a:rPr lang="en-US" b="1" dirty="0" smtClean="0"/>
              <a:t>overwrite</a:t>
            </a:r>
            <a:r>
              <a:rPr lang="en-US" dirty="0" smtClean="0"/>
              <a:t> output of the RT FIFO Write function to ensure that you did not overwrite data. If the RT FIFO overwrites data, the </a:t>
            </a:r>
            <a:r>
              <a:rPr lang="en-US" b="1" dirty="0" smtClean="0"/>
              <a:t>overwrite</a:t>
            </a:r>
            <a:r>
              <a:rPr lang="en-US" dirty="0" smtClean="0"/>
              <a:t> output returns a TRUE value.</a:t>
            </a:r>
          </a:p>
          <a:p>
            <a:pPr defTabSz="914400">
              <a:tabLst>
                <a:tab pos="457200" algn="l"/>
              </a:tabLst>
            </a:pPr>
            <a:r>
              <a:rPr lang="en-US" dirty="0" smtClean="0"/>
              <a:t>A larger FIFO gives the normal priority loop more time to catch up if it falls behind, which can help avoid FIFO overwrites. However, setting a FIFO too large wastes memory.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Rot="1" noChangeAspect="1" noChangeArrowheads="1" noTextEdit="1"/>
          </p:cNvSpPr>
          <p:nvPr>
            <p:ph type="sldImg"/>
          </p:nvPr>
        </p:nvSpPr>
        <p:spPr>
          <a:ln w="6350"/>
        </p:spPr>
      </p:sp>
      <p:sp>
        <p:nvSpPr>
          <p:cNvPr id="39938"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Advantage of Multithreading</a:t>
            </a:r>
          </a:p>
          <a:p>
            <a:pPr defTabSz="914400">
              <a:tabLst>
                <a:tab pos="457200" algn="l"/>
              </a:tabLst>
            </a:pPr>
            <a:r>
              <a:rPr lang="en-US" dirty="0" smtClean="0"/>
              <a:t>Multithreading provides several advantages for a real-time system. First, multithreading allows you to conceptually divide your code into independent tasks, which can effectively execute at the same time. Second, multithreading allows you to take full advantage of multi-core or multiple processor systems. In order to utilize the capabilities of multi-core systems, you must have multiple tasks in your code that can execute at the same time. Finally, multithreading is useful for dividing a program into time-critical and non-critical tasks.</a:t>
            </a:r>
          </a:p>
          <a:p>
            <a:pPr defTabSz="914400">
              <a:tabLst>
                <a:tab pos="457200" algn="l"/>
              </a:tabLst>
            </a:pPr>
            <a:r>
              <a:rPr lang="en-US" dirty="0" smtClean="0"/>
              <a:t>Multithreading is useful when parts of your code are inherently non-deterministic or parts of your code rely on non-deterministic I/O. To differentiate between deterministic tasks and non-deterministic tasks, evaluate whether a task is time critical. A control loop and safety monitoring are considered time critical because both must execute on time, every time to ensure accuracy. Communication is not time critical because a person or computer may not respond on time, every time. Likewise, data logging is not time critical because an accurate time stamp can identify when the data was collected or calculated.</a:t>
            </a:r>
          </a:p>
          <a:p>
            <a:pPr defTabSz="914400">
              <a:tabLst>
                <a:tab pos="457200" algn="l"/>
              </a:tabLst>
            </a:pPr>
            <a:r>
              <a:rPr lang="en-US" dirty="0" smtClean="0"/>
              <a:t>What could happen to a time-critical process if a non-critical task were involved? Placing network communication tasks (non-critical tasks) inside the time-critical loop may harm determinism. For example, if time-critical code relies on responses from another PC over the network and if the other PC does not reply in time, the time-critical code may miss a deadline. To prevent missed deadlines, separate the threads into time-critical tasks and tasks that are not time critical. Then you can assign a higher priority to time-critical tasks to ensure that they always finish on time.</a:t>
            </a:r>
          </a:p>
          <a:p>
            <a:pPr defTabSz="914400">
              <a:tabLst>
                <a:tab pos="457200" algn="l"/>
              </a:tabLst>
            </a:pPr>
            <a:r>
              <a:rPr lang="en-US" dirty="0" smtClean="0"/>
              <a:t>The ability to assign leveled priorities is an important feature of real-time operating systems.</a:t>
            </a: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Slide Image Placeholder 1"/>
          <p:cNvSpPr>
            <a:spLocks noGrp="1" noRot="1" noChangeAspect="1"/>
          </p:cNvSpPr>
          <p:nvPr>
            <p:ph type="sldImg"/>
          </p:nvPr>
        </p:nvSpPr>
        <p:spPr>
          <a:ln w="6350"/>
        </p:spPr>
      </p:sp>
      <p:sp>
        <p:nvSpPr>
          <p:cNvPr id="332802" name="Notes Placeholder 2"/>
          <p:cNvSpPr>
            <a:spLocks noGrp="1"/>
          </p:cNvSpPr>
          <p:nvPr>
            <p:ph type="body" idx="1"/>
          </p:nvPr>
        </p:nvSpPr>
        <p:spPr>
          <a:noFill/>
          <a:ln/>
        </p:spPr>
        <p:txBody>
          <a:bodyPr/>
          <a:lstStyle/>
          <a:p>
            <a:pPr defTabSz="914400">
              <a:tabLst>
                <a:tab pos="457200" algn="l"/>
              </a:tabLst>
            </a:pPr>
            <a:endParaRPr lang="en-US" dirty="0"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5" name="Rectangle 2"/>
          <p:cNvSpPr>
            <a:spLocks noGrp="1" noRot="1" noChangeAspect="1" noChangeArrowheads="1" noTextEdit="1"/>
          </p:cNvSpPr>
          <p:nvPr>
            <p:ph type="sldImg"/>
          </p:nvPr>
        </p:nvSpPr>
        <p:spPr>
          <a:ln w="6350"/>
        </p:spPr>
      </p:sp>
      <p:sp>
        <p:nvSpPr>
          <p:cNvPr id="328706"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Using RT FIFO Functions </a:t>
            </a:r>
          </a:p>
          <a:p>
            <a:pPr defTabSz="914400">
              <a:tabLst>
                <a:tab pos="457200" algn="l"/>
              </a:tabLst>
            </a:pPr>
            <a:r>
              <a:rPr lang="en-US" dirty="0" smtClean="0"/>
              <a:t>Use the RT FIFO Create function to create a new FIFO or open a reference to a FIFO that you previously created. Use the RT FIFO Read and RT FIFO Write functions to read and write data to the FIFO. Use the RT FIFO Delete function to delete a reference to an RT FIFO and release the memory allocated to the FIFO on the RT target. Refer to the </a:t>
            </a:r>
            <a:r>
              <a:rPr lang="en-US" i="1" dirty="0" smtClean="0"/>
              <a:t>LabVIEW Help</a:t>
            </a:r>
            <a:r>
              <a:rPr lang="en-US" dirty="0" smtClean="0"/>
              <a:t> for more information about the RT FIFO functions and the data types supported by the RT FIFO functions.</a:t>
            </a:r>
          </a:p>
          <a:p>
            <a:pPr defTabSz="914400">
              <a:tabLst>
                <a:tab pos="457200" algn="l"/>
              </a:tabLst>
            </a:pPr>
            <a:r>
              <a:rPr lang="en-US" b="1" dirty="0" smtClean="0">
                <a:latin typeface="Arial Narrow" pitchFamily="34" charset="0"/>
              </a:rPr>
              <a:t>Defining Read and Write Modes for Real-Time FIFOs</a:t>
            </a:r>
          </a:p>
          <a:p>
            <a:pPr defTabSz="914400">
              <a:tabLst>
                <a:tab pos="457200" algn="l"/>
              </a:tabLst>
            </a:pPr>
            <a:r>
              <a:rPr lang="en-US" dirty="0" smtClean="0"/>
              <a:t>An RT FIFO function can wait until an empty slot becomes available for a write operation or wait until a value is available for a read operation. You can specify a read and write mode for an RT FIFO that defines the way you read a value from an empty FIFO or write a value to a FIFO that does not have an empty slot. You can specify one of the following modes for reads and writes on the </a:t>
            </a:r>
            <a:r>
              <a:rPr lang="en-US" b="1" dirty="0" smtClean="0"/>
              <a:t>r/w modes</a:t>
            </a:r>
            <a:r>
              <a:rPr lang="en-US" dirty="0" smtClean="0"/>
              <a:t> input of the RT FIFO Create function:</a:t>
            </a:r>
          </a:p>
          <a:p>
            <a:pPr defTabSz="914400">
              <a:tabLst>
                <a:tab pos="457200" algn="l"/>
              </a:tabLst>
            </a:pPr>
            <a:r>
              <a:rPr lang="en-US" b="1" dirty="0" smtClean="0"/>
              <a:t>polling</a:t>
            </a:r>
            <a:r>
              <a:rPr lang="en-US" dirty="0" smtClean="0"/>
              <a:t>—Use this mode to optimize the throughput performance of read and write operations. The polling mode continually polls the FIFO for new data or an open slot. The polling mode responds quicker than the blocking mode to new data or new empty slots, but requires more CPU overhead. </a:t>
            </a:r>
            <a:br>
              <a:rPr lang="en-US" dirty="0" smtClean="0"/>
            </a:br>
            <a:r>
              <a:rPr lang="en-US" dirty="0" smtClean="0"/>
              <a:t>Use the </a:t>
            </a:r>
            <a:r>
              <a:rPr lang="en-US" b="1" dirty="0" smtClean="0"/>
              <a:t>timeout in ms</a:t>
            </a:r>
            <a:r>
              <a:rPr lang="en-US" dirty="0" smtClean="0"/>
              <a:t> input of the RT FIFO Read or RT FIFO Write function to specify the amount </a:t>
            </a:r>
            <a:br>
              <a:rPr lang="en-US" dirty="0" smtClean="0"/>
            </a:br>
            <a:r>
              <a:rPr lang="en-US" dirty="0" smtClean="0"/>
              <a:t>of time that a write operation should poll for an empty slot or the amount of time a read operation should poll for new data. You also can use the </a:t>
            </a:r>
            <a:r>
              <a:rPr lang="en-US" b="1" dirty="0" smtClean="0"/>
              <a:t>overwrite on timeout</a:t>
            </a:r>
            <a:r>
              <a:rPr lang="en-US" dirty="0" smtClean="0"/>
              <a:t> input of the RT FIFO Write function to specify whether to overwrite the oldest value in the RT FIFO when the value of the </a:t>
            </a:r>
            <a:r>
              <a:rPr lang="en-US" b="1" dirty="0" smtClean="0"/>
              <a:t>timeout in ms</a:t>
            </a:r>
            <a:r>
              <a:rPr lang="en-US" dirty="0" smtClean="0"/>
              <a:t> input expires.</a:t>
            </a: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3" name="Notes Placeholder 2"/>
          <p:cNvSpPr>
            <a:spLocks noGrp="1"/>
          </p:cNvSpPr>
          <p:nvPr>
            <p:ph type="body" idx="1"/>
          </p:nvPr>
        </p:nvSpPr>
        <p:spPr>
          <a:xfrm>
            <a:off x="666750" y="541338"/>
            <a:ext cx="5964238" cy="8262937"/>
          </a:xfrm>
          <a:noFill/>
          <a:ln/>
        </p:spPr>
        <p:txBody>
          <a:bodyPr/>
          <a:lstStyle/>
          <a:p>
            <a:pPr defTabSz="914400">
              <a:tabLst>
                <a:tab pos="457200" algn="l"/>
              </a:tabLst>
            </a:pPr>
            <a:r>
              <a:rPr lang="en-US" b="1" dirty="0" smtClean="0"/>
              <a:t>blocking</a:t>
            </a:r>
            <a:r>
              <a:rPr lang="en-US" dirty="0" smtClean="0"/>
              <a:t>—Use this mode to optimize the utilization of the CPU during read and write operations. The blocking mode allows the thread of the VI to sleep while it waits, allowing other tasks in the system </a:t>
            </a:r>
            <a:br>
              <a:rPr lang="en-US" dirty="0" smtClean="0"/>
            </a:br>
            <a:r>
              <a:rPr lang="en-US" dirty="0" smtClean="0"/>
              <a:t>to execute. Use the </a:t>
            </a:r>
            <a:r>
              <a:rPr lang="en-US" b="1" dirty="0" smtClean="0"/>
              <a:t>timeout in ms</a:t>
            </a:r>
            <a:r>
              <a:rPr lang="en-US" dirty="0" smtClean="0"/>
              <a:t> input of the RT FIFO Read or RT FIFO Write function to specify </a:t>
            </a:r>
            <a:br>
              <a:rPr lang="en-US" dirty="0" smtClean="0"/>
            </a:br>
            <a:r>
              <a:rPr lang="en-US" dirty="0" smtClean="0"/>
              <a:t>an amount of time a read operation can wait for a new value or an amount of time a write operation </a:t>
            </a:r>
            <a:br>
              <a:rPr lang="en-US" dirty="0" smtClean="0"/>
            </a:br>
            <a:r>
              <a:rPr lang="en-US" dirty="0" smtClean="0"/>
              <a:t>can wait for an empty slot. You also can use the </a:t>
            </a:r>
            <a:r>
              <a:rPr lang="en-US" b="1" dirty="0" smtClean="0"/>
              <a:t>overwrite on timeout</a:t>
            </a:r>
            <a:r>
              <a:rPr lang="en-US" dirty="0" smtClean="0"/>
              <a:t> input of the RT FIFO Write function to specify whether to overwrite the oldest value in the RT FIFO when the value of the </a:t>
            </a:r>
            <a:r>
              <a:rPr lang="en-US" b="1" dirty="0" smtClean="0"/>
              <a:t>timeout in ms</a:t>
            </a:r>
            <a:r>
              <a:rPr lang="en-US" dirty="0" smtClean="0"/>
              <a:t> input expires.</a:t>
            </a:r>
          </a:p>
          <a:p>
            <a:pPr defTabSz="914400">
              <a:tabLst>
                <a:tab pos="457200" algn="l"/>
              </a:tabLst>
            </a:pPr>
            <a:endParaRPr lang="en-US" sz="900" dirty="0" smtClean="0"/>
          </a:p>
          <a:p>
            <a:pPr marL="1028700" lvl="4" indent="-1028700" defTabSz="914400">
              <a:spcBef>
                <a:spcPct val="75000"/>
              </a:spcBef>
              <a:tabLst>
                <a:tab pos="457200" algn="l"/>
              </a:tabLst>
            </a:pPr>
            <a:r>
              <a:rPr lang="en-US" b="1" dirty="0" smtClean="0">
                <a:solidFill>
                  <a:srgbClr val="000000"/>
                </a:solidFill>
                <a:latin typeface="Arial Narrow" pitchFamily="34" charset="0"/>
              </a:rPr>
              <a:t>	Note</a:t>
            </a:r>
            <a:r>
              <a:rPr lang="en-US" dirty="0" smtClean="0">
                <a:solidFill>
                  <a:srgbClr val="000000"/>
                </a:solidFill>
              </a:rPr>
              <a:t> 	</a:t>
            </a:r>
            <a:r>
              <a:rPr lang="en-US" dirty="0" smtClean="0"/>
              <a:t>If you use the RT FIFO Create function to return a reference to an existing RT FIFO, the reference uses the read and write mode of the existing FIFO and ignores the modes specified with read/write modes.</a:t>
            </a:r>
            <a:endParaRPr lang="en-US" dirty="0" smtClean="0">
              <a:solidFill>
                <a:srgbClr val="000000"/>
              </a:solidFill>
            </a:endParaRPr>
          </a:p>
        </p:txBody>
      </p:sp>
      <p:pic>
        <p:nvPicPr>
          <p:cNvPr id="330754" name="Picture 6" descr="note-bw"/>
          <p:cNvPicPr>
            <a:picLocks noChangeAspect="1" noChangeArrowheads="1"/>
          </p:cNvPicPr>
          <p:nvPr/>
        </p:nvPicPr>
        <p:blipFill>
          <a:blip r:embed="rId3"/>
          <a:srcRect/>
          <a:stretch>
            <a:fillRect/>
          </a:stretch>
        </p:blipFill>
        <p:spPr bwMode="auto">
          <a:xfrm>
            <a:off x="820738" y="2081213"/>
            <a:ext cx="215900" cy="203200"/>
          </a:xfrm>
          <a:prstGeom prst="rect">
            <a:avLst/>
          </a:prstGeom>
          <a:noFill/>
          <a:ln w="9525">
            <a:noFill/>
            <a:miter lim="800000"/>
            <a:headEnd/>
            <a:tailEnd/>
          </a:ln>
        </p:spPr>
      </p:pic>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5" name="Rectangle 2"/>
          <p:cNvSpPr>
            <a:spLocks noGrp="1" noRot="1" noChangeAspect="1" noChangeArrowheads="1" noTextEdit="1"/>
          </p:cNvSpPr>
          <p:nvPr>
            <p:ph type="sldImg"/>
          </p:nvPr>
        </p:nvSpPr>
        <p:spPr>
          <a:ln/>
        </p:spPr>
      </p:sp>
      <p:sp>
        <p:nvSpPr>
          <p:cNvPr id="349186" name="Rectangle 3"/>
          <p:cNvSpPr>
            <a:spLocks noGrp="1" noChangeArrowheads="1"/>
          </p:cNvSpPr>
          <p:nvPr>
            <p:ph type="body" idx="1"/>
          </p:nvPr>
        </p:nvSpPr>
        <p:spPr>
          <a:noFill/>
          <a:ln/>
        </p:spPr>
        <p:txBody>
          <a:bodyPr/>
          <a:lstStyle/>
          <a:p>
            <a:pPr defTabSz="914400">
              <a:tabLst>
                <a:tab pos="457200" algn="l"/>
              </a:tabLst>
            </a:pPr>
            <a:r>
              <a:rPr lang="en-US" b="1" dirty="0" smtClean="0">
                <a:latin typeface="Arial Narrow" pitchFamily="34" charset="0"/>
              </a:rPr>
              <a:t>Static versus Dynamic Configuration</a:t>
            </a:r>
          </a:p>
          <a:p>
            <a:pPr defTabSz="914400">
              <a:tabLst>
                <a:tab pos="457200" algn="l"/>
              </a:tabLst>
            </a:pPr>
            <a:r>
              <a:rPr lang="en-US" dirty="0" smtClean="0"/>
              <a:t>Shared variables are configured statically. This means that the properties of a shared variable are defined through interactive dialog boxes as you write your application. For dynamically configured entities such as a Real-Time FIFO, properties are defined at run-time.</a:t>
            </a:r>
          </a:p>
          <a:p>
            <a:pPr defTabSz="914400">
              <a:tabLst>
                <a:tab pos="457200" algn="l"/>
              </a:tabLst>
            </a:pPr>
            <a:r>
              <a:rPr lang="en-US" dirty="0" smtClean="0"/>
              <a:t>Static configuration simplifies programming and conserves space on the block diagram because you do not need to create controls and constants for each configuration option. Shared variables do not require reference wires, thus keeping the block diagram cleaner. In general, you must know the value of all variable properties before running the VI. This means that user input or acquired data cannot determine the values of properties. You can configure some shared variable properties dynamically through VI Server calls, but this requires significant programming.</a:t>
            </a:r>
          </a:p>
          <a:p>
            <a:pPr defTabSz="914400">
              <a:tabLst>
                <a:tab pos="457200" algn="l"/>
              </a:tabLst>
            </a:pPr>
            <a:r>
              <a:rPr lang="en-US" dirty="0" smtClean="0"/>
              <a:t>Use the dynamic configuration capability of the FIFO functions to specify configuration settings as the program runs. For example, you can set the size of the FIFO based on user input or by calculating loop frequencies. You also can destroy and recreate a FIFO with new properties as a program runs. For example, if overflow errors occur consistently you can destroy the FIFO and create a new, larger FIFO. The ability to create and destroy the FIFO helps manage memory in systems where memory is limited. Dynamic configuration also makes it easier to determine the properties of the FIFO by inspecting the block diagram.</a:t>
            </a: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3" name="Slide Image Placeholder 1"/>
          <p:cNvSpPr>
            <a:spLocks noGrp="1" noRot="1" noChangeAspect="1"/>
          </p:cNvSpPr>
          <p:nvPr>
            <p:ph type="sldImg"/>
          </p:nvPr>
        </p:nvSpPr>
        <p:spPr>
          <a:ln w="6350"/>
        </p:spPr>
      </p:sp>
      <p:sp>
        <p:nvSpPr>
          <p:cNvPr id="351234" name="Notes Placeholder 2"/>
          <p:cNvSpPr>
            <a:spLocks noGrp="1"/>
          </p:cNvSpPr>
          <p:nvPr>
            <p:ph type="body" idx="1"/>
          </p:nvPr>
        </p:nvSpPr>
        <p:spPr>
          <a:noFill/>
          <a:ln/>
        </p:spPr>
        <p:txBody>
          <a:bodyPr/>
          <a:lstStyle/>
          <a:p>
            <a:pPr marL="176213" lvl="1" indent="-174625" defTabSz="914400">
              <a:tabLst>
                <a:tab pos="457200" algn="l"/>
              </a:tabLst>
            </a:pPr>
            <a:r>
              <a:rPr lang="en-US" b="1" dirty="0" smtClean="0">
                <a:latin typeface="Arial Narrow" pitchFamily="34" charset="0"/>
              </a:rPr>
              <a:t>Choosing Your FIFO Method</a:t>
            </a:r>
          </a:p>
          <a:p>
            <a:pPr marL="176213" lvl="1" indent="-174625" defTabSz="914400">
              <a:tabLst>
                <a:tab pos="457200" algn="l"/>
              </a:tabLst>
            </a:pPr>
            <a:r>
              <a:rPr lang="en-US" dirty="0" smtClean="0"/>
              <a:t>Consider the following characteristics of shared variables and RT FIFO functions when choosing the FIFO method to use.</a:t>
            </a:r>
          </a:p>
          <a:p>
            <a:pPr marL="176213" lvl="1" indent="-174625" defTabSz="914400">
              <a:buFontTx/>
              <a:buChar char="•"/>
              <a:tabLst>
                <a:tab pos="457200" algn="l"/>
              </a:tabLst>
            </a:pPr>
            <a:r>
              <a:rPr lang="en-US" dirty="0" smtClean="0"/>
              <a:t>Shared variables</a:t>
            </a:r>
            <a:r>
              <a:rPr lang="en-US" baseline="0" dirty="0" smtClean="0"/>
              <a:t> are configured statically through a configuration window. RT FIFO functions allow you to configure a FIFO dynamically.</a:t>
            </a:r>
            <a:endParaRPr lang="en-US" dirty="0" smtClean="0"/>
          </a:p>
          <a:p>
            <a:pPr marL="176213" lvl="1" indent="-174625" defTabSz="914400">
              <a:buFontTx/>
              <a:buChar char="•"/>
              <a:tabLst>
                <a:tab pos="457200" algn="l"/>
              </a:tabLst>
            </a:pPr>
            <a:r>
              <a:rPr lang="en-US" dirty="0" smtClean="0"/>
              <a:t>Shared variables store the timestamp of each piece of data they receive, making write operations slightly slower than the low-level FIFO functions.</a:t>
            </a:r>
          </a:p>
          <a:p>
            <a:pPr marL="176213" lvl="1" indent="-174625" defTabSz="914400">
              <a:buFontTx/>
              <a:buChar char="•"/>
              <a:tabLst>
                <a:tab pos="457200" algn="l"/>
              </a:tabLst>
            </a:pPr>
            <a:r>
              <a:rPr lang="en-US" dirty="0" smtClean="0"/>
              <a:t>You can change shared variable FIFOs to other shared-variable types. For example, without any significant changes to the block diagram code, you can change a single-process shared variable FIFO to a network-published shared variable FIFO to communicate with the host.</a:t>
            </a:r>
          </a:p>
          <a:p>
            <a:pPr marL="176213" lvl="1" indent="-174625" defTabSz="914400">
              <a:buFontTx/>
              <a:buChar char="•"/>
              <a:tabLst>
                <a:tab pos="457200" algn="l"/>
              </a:tabLst>
            </a:pPr>
            <a:r>
              <a:rPr lang="en-US" dirty="0" smtClean="0"/>
              <a:t>Shared variables are compatible with LabVIEW 8.0 and later versions. The RT FIFO functions are backwards compatible with previous LabVIEW versions.</a:t>
            </a: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81" name="Rectangle 4"/>
          <p:cNvSpPr>
            <a:spLocks noGrp="1" noRot="1" noChangeAspect="1" noChangeArrowheads="1" noTextEdit="1"/>
          </p:cNvSpPr>
          <p:nvPr>
            <p:ph type="sldImg"/>
          </p:nvPr>
        </p:nvSpPr>
        <p:spPr>
          <a:ln w="6350"/>
        </p:spPr>
      </p:sp>
      <p:sp>
        <p:nvSpPr>
          <p:cNvPr id="353282" name="Rectangle 5"/>
          <p:cNvSpPr>
            <a:spLocks noGrp="1" noChangeArrowheads="1"/>
          </p:cNvSpPr>
          <p:nvPr>
            <p:ph type="body" idx="1"/>
          </p:nvPr>
        </p:nvSpPr>
        <p:spPr>
          <a:noFill/>
          <a:ln/>
        </p:spPr>
        <p:txBody>
          <a:bodyPr/>
          <a:lstStyle/>
          <a:p>
            <a:pPr defTabSz="914400">
              <a:tabLst>
                <a:tab pos="457200" algn="l"/>
              </a:tabLst>
            </a:pPr>
            <a:r>
              <a:rPr lang="en-US" dirty="0" smtClean="0"/>
              <a:t> Exercise time: 45 minutes</a:t>
            </a: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29" name="Rectangle 4"/>
          <p:cNvSpPr>
            <a:spLocks noGrp="1" noRot="1" noChangeAspect="1" noChangeArrowheads="1" noTextEdit="1"/>
          </p:cNvSpPr>
          <p:nvPr>
            <p:ph type="sldImg"/>
          </p:nvPr>
        </p:nvSpPr>
        <p:spPr>
          <a:ln w="6350"/>
        </p:spPr>
      </p:sp>
      <p:sp>
        <p:nvSpPr>
          <p:cNvPr id="355330" name="Rectangle 5"/>
          <p:cNvSpPr>
            <a:spLocks noGrp="1" noChangeArrowheads="1"/>
          </p:cNvSpPr>
          <p:nvPr>
            <p:ph type="body" idx="1"/>
          </p:nvPr>
        </p:nvSpPr>
        <p:spPr>
          <a:noFill/>
          <a:ln/>
        </p:spPr>
        <p:txBody>
          <a:bodyPr/>
          <a:lstStyle/>
          <a:p>
            <a:pPr defTabSz="914400">
              <a:tabLst>
                <a:tab pos="457200" algn="l"/>
              </a:tabLst>
            </a:pPr>
            <a:r>
              <a:rPr lang="en-US" dirty="0" smtClean="0"/>
              <a:t>Exercise time: 20 minutes</a:t>
            </a: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a,</a:t>
            </a:r>
            <a:r>
              <a:rPr lang="en-US" baseline="0" dirty="0" smtClean="0"/>
              <a:t> b, and d.</a:t>
            </a:r>
            <a:endParaRPr lang="en-US" dirty="0"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a,</a:t>
            </a:r>
            <a:r>
              <a:rPr lang="en-US" baseline="0" dirty="0" smtClean="0"/>
              <a:t> b, and d.</a:t>
            </a:r>
            <a:endParaRPr lang="en-US" dirty="0"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True.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Rot="1" noChangeAspect="1" noChangeArrowheads="1" noTextEdit="1"/>
          </p:cNvSpPr>
          <p:nvPr>
            <p:ph type="sldImg"/>
          </p:nvPr>
        </p:nvSpPr>
        <p:spPr>
          <a:ln w="6350"/>
        </p:spPr>
      </p:sp>
      <p:sp>
        <p:nvSpPr>
          <p:cNvPr id="41986"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Real-Time Multithreading Analogy</a:t>
            </a:r>
          </a:p>
          <a:p>
            <a:pPr marL="176213" lvl="2" indent="-173038" defTabSz="914400">
              <a:buFontTx/>
              <a:buChar char="•"/>
              <a:tabLst>
                <a:tab pos="457200" algn="l"/>
              </a:tabLst>
            </a:pPr>
            <a:r>
              <a:rPr lang="en-US" dirty="0" smtClean="0"/>
              <a:t>Mechanic = Processor—In this example, only one mechanic (Processor) performs the repairs (processing). </a:t>
            </a:r>
          </a:p>
          <a:p>
            <a:pPr marL="176213" lvl="2" indent="-173038" defTabSz="914400">
              <a:buFontTx/>
              <a:buChar char="•"/>
              <a:tabLst>
                <a:tab pos="457200" algn="l"/>
              </a:tabLst>
            </a:pPr>
            <a:r>
              <a:rPr lang="en-US" dirty="0" smtClean="0"/>
              <a:t>Receptionist = Operating System—The receptionist (Operating System), lines up the service requests as they arrive. Service requests are scheduled in the order they arrive, unless a higher priority customer arrives, in which case the receptionist schedules that customer before the lower priority customers. </a:t>
            </a:r>
          </a:p>
          <a:p>
            <a:pPr marL="176213" lvl="2" indent="-173038" defTabSz="914400">
              <a:buFontTx/>
              <a:buChar char="•"/>
              <a:tabLst>
                <a:tab pos="457200" algn="l"/>
              </a:tabLst>
            </a:pPr>
            <a:r>
              <a:rPr lang="en-US" dirty="0" smtClean="0"/>
              <a:t>One Town Ambulance = One Time-critical Priority VI per core—In this example, only one automobile in the town has the highest priority: the ambulance. This is recommended for LabVIEW Real-Time Module applications as well. </a:t>
            </a:r>
          </a:p>
          <a:p>
            <a:pPr marL="176213" lvl="2" indent="-173038" defTabSz="914400">
              <a:buFontTx/>
              <a:buChar char="•"/>
              <a:tabLst>
                <a:tab pos="457200" algn="l"/>
              </a:tabLst>
            </a:pPr>
            <a:r>
              <a:rPr lang="en-US" dirty="0" smtClean="0"/>
              <a:t>Work On Cars Of Equal Priority At The Same Time = Multitasking Within Equal Priorities—The mechanic can work on multiple cars of the same priority at the same time and progress them all </a:t>
            </a:r>
            <a:br>
              <a:rPr lang="en-US" dirty="0" smtClean="0"/>
            </a:br>
            <a:r>
              <a:rPr lang="en-US" dirty="0" smtClean="0"/>
              <a:t>to completion, working a little bit on one car and a little on the next. (Equal priority threads share the CPU.)</a:t>
            </a:r>
          </a:p>
          <a:p>
            <a:pPr marL="176213" lvl="2" indent="-173038" defTabSz="914400">
              <a:buFontTx/>
              <a:buChar char="•"/>
              <a:tabLst>
                <a:tab pos="457200" algn="l"/>
              </a:tabLst>
            </a:pPr>
            <a:r>
              <a:rPr lang="en-US" dirty="0" smtClean="0"/>
              <a:t>Preemption—If the mechanic is working on lower priority cars, and a car of higher priority arrives, the mechanic puts aside lower priority cars to work on the higher priority cars. The mechanic can return to the lower priority cars after finishing the higher priority cars,.</a:t>
            </a:r>
          </a:p>
          <a:p>
            <a:pPr marL="176213" lvl="2" indent="-173038" defTabSz="914400">
              <a:buFontTx/>
              <a:buChar char="•"/>
              <a:tabLst>
                <a:tab pos="457200" algn="l"/>
              </a:tabLst>
            </a:pPr>
            <a:r>
              <a:rPr lang="en-US" dirty="0" smtClean="0"/>
              <a:t>Never Finish Low Priority Cars = Starvation—If there always are higher priority cars that need work, then the mechanic never repairs lower priority cars.</a:t>
            </a: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True.</a:t>
            </a: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False.</a:t>
            </a:r>
          </a:p>
          <a:p>
            <a:pPr defTabSz="914400">
              <a:tabLst>
                <a:tab pos="457200" algn="l"/>
              </a:tabLst>
            </a:pPr>
            <a:r>
              <a:rPr lang="en-US" sz="1100" dirty="0" smtClean="0"/>
              <a:t>To avoid priority inversions, National Instruments recommends using timed structures only in VIs set to normal priority.</a:t>
            </a:r>
            <a:endParaRPr lang="en-US" dirty="0"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a:t>
            </a:r>
            <a:r>
              <a:rPr lang="en-US" smtClean="0"/>
              <a:t>is False.</a:t>
            </a:r>
            <a:endParaRPr lang="en-US" dirty="0" smtClean="0"/>
          </a:p>
          <a:p>
            <a:pPr defTabSz="914400">
              <a:tabLst>
                <a:tab pos="457200" algn="l"/>
              </a:tabLst>
            </a:pPr>
            <a:r>
              <a:rPr lang="en-US" sz="1100" dirty="0" smtClean="0"/>
              <a:t>To avoid priority inversions, National Instruments recommends using timed structures only in VIs set to normal priority.</a:t>
            </a:r>
            <a:endParaRPr lang="en-US" dirty="0"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5" name="Rectangle 6"/>
          <p:cNvSpPr>
            <a:spLocks noGrp="1" noRot="1" noChangeAspect="1" noChangeArrowheads="1" noTextEdit="1"/>
          </p:cNvSpPr>
          <p:nvPr>
            <p:ph type="sldImg"/>
          </p:nvPr>
        </p:nvSpPr>
        <p:spPr>
          <a:ln w="6350"/>
        </p:spPr>
      </p:sp>
      <p:sp>
        <p:nvSpPr>
          <p:cNvPr id="461826" name="Rectangle 7"/>
          <p:cNvSpPr>
            <a:spLocks noGrp="1" noChangeArrowheads="1"/>
          </p:cNvSpPr>
          <p:nvPr>
            <p:ph type="body" idx="1"/>
          </p:nvPr>
        </p:nvSpPr>
        <p:spPr>
          <a:noFill/>
          <a:ln/>
        </p:spPr>
        <p:txBody>
          <a:bodyPr/>
          <a:lstStyle/>
          <a:p>
            <a:pPr defTabSz="914400">
              <a:tabLst>
                <a:tab pos="457200" algn="l"/>
              </a:tabLst>
            </a:pPr>
            <a:endParaRPr lang="en-US" dirty="0"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5" name="Rectangle 6"/>
          <p:cNvSpPr>
            <a:spLocks noGrp="1" noRot="1" noChangeAspect="1" noChangeArrowheads="1" noTextEdit="1"/>
          </p:cNvSpPr>
          <p:nvPr>
            <p:ph type="sldImg"/>
          </p:nvPr>
        </p:nvSpPr>
        <p:spPr>
          <a:ln w="6350"/>
        </p:spPr>
      </p:sp>
      <p:sp>
        <p:nvSpPr>
          <p:cNvPr id="461826" name="Rectangle 7"/>
          <p:cNvSpPr>
            <a:spLocks noGrp="1" noChangeArrowheads="1"/>
          </p:cNvSpPr>
          <p:nvPr>
            <p:ph type="body" idx="1"/>
          </p:nvPr>
        </p:nvSpPr>
        <p:spPr>
          <a:noFill/>
          <a:ln/>
        </p:spPr>
        <p:txBody>
          <a:bodyPr/>
          <a:lstStyle/>
          <a:p>
            <a:pPr defTabSz="914400">
              <a:tabLst>
                <a:tab pos="457200" algn="l"/>
              </a:tabLst>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Rot="1" noChangeAspect="1" noChangeArrowheads="1" noTextEdit="1"/>
          </p:cNvSpPr>
          <p:nvPr>
            <p:ph type="sldImg"/>
          </p:nvPr>
        </p:nvSpPr>
        <p:spPr>
          <a:ln w="6350"/>
        </p:spPr>
      </p:sp>
      <p:sp>
        <p:nvSpPr>
          <p:cNvPr id="44034"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Scheduling Threads</a:t>
            </a:r>
          </a:p>
          <a:p>
            <a:pPr defTabSz="914400">
              <a:tabLst>
                <a:tab pos="457200" algn="l"/>
              </a:tabLst>
            </a:pPr>
            <a:r>
              <a:rPr lang="en-US" dirty="0" smtClean="0"/>
              <a:t>There are two methods for scheduling threads—round robin and preemptive. The RTOS on NI RT targets uses a combination of round robin and preemptive scheduling to execute threads in the execution system.</a:t>
            </a:r>
          </a:p>
          <a:p>
            <a:pPr defTabSz="914400">
              <a:tabLst>
                <a:tab pos="457200" algn="l"/>
              </a:tabLst>
            </a:pPr>
            <a:r>
              <a:rPr lang="en-US" i="1" dirty="0" smtClean="0"/>
              <a:t>Round robin scheduling</a:t>
            </a:r>
            <a:r>
              <a:rPr lang="en-US" dirty="0" smtClean="0"/>
              <a:t> applies to threads of equal priority. Equal shares of processor time are allocated among equal priority threads. For example, each normal priority thread is allotted 10 ms to run. The processor executes all the tasks it can in 10 ms and whatever is incomplete at the end of that period must wait to complete during the next allocation of time.</a:t>
            </a:r>
          </a:p>
          <a:p>
            <a:pPr defTabSz="914400">
              <a:tabLst>
                <a:tab pos="457200" algn="l"/>
              </a:tabLst>
            </a:pPr>
            <a:r>
              <a:rPr lang="en-US" i="1" dirty="0" smtClean="0"/>
              <a:t>Preemptive scheduling</a:t>
            </a:r>
            <a:r>
              <a:rPr lang="en-US" dirty="0" smtClean="0"/>
              <a:t> means that any higher priority thread that needs to execute immediately pauses execution of all lower priority threads and begins to execute. A time-critical priority thread is the highest priority and preempts all other priorities.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ni.com/"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007 Title Slide">
    <p:spTree>
      <p:nvGrpSpPr>
        <p:cNvPr id="1" name=""/>
        <p:cNvGrpSpPr/>
        <p:nvPr/>
      </p:nvGrpSpPr>
      <p:grpSpPr>
        <a:xfrm>
          <a:off x="0" y="0"/>
          <a:ext cx="0" cy="0"/>
          <a:chOff x="0" y="0"/>
          <a:chExt cx="0" cy="0"/>
        </a:xfrm>
      </p:grpSpPr>
      <p:pic>
        <p:nvPicPr>
          <p:cNvPr id="4" name="Picture 14" descr="7784_static"/>
          <p:cNvPicPr>
            <a:picLocks noChangeAspect="1" noChangeArrowheads="1"/>
          </p:cNvPicPr>
          <p:nvPr/>
        </p:nvPicPr>
        <p:blipFill>
          <a:blip r:embed="rId2"/>
          <a:srcRect/>
          <a:stretch>
            <a:fillRect/>
          </a:stretch>
        </p:blipFill>
        <p:spPr bwMode="auto">
          <a:xfrm>
            <a:off x="0" y="381000"/>
            <a:ext cx="9144000" cy="6483350"/>
          </a:xfrm>
          <a:prstGeom prst="rect">
            <a:avLst/>
          </a:prstGeom>
          <a:noFill/>
          <a:ln w="9525">
            <a:noFill/>
            <a:miter lim="800000"/>
            <a:headEnd/>
            <a:tailEnd/>
          </a:ln>
        </p:spPr>
      </p:pic>
      <p:sp>
        <p:nvSpPr>
          <p:cNvPr id="5" name="Rectangle 7">
            <a:hlinkClick r:id="rId3"/>
          </p:cNvPr>
          <p:cNvSpPr>
            <a:spLocks noChangeArrowheads="1"/>
          </p:cNvSpPr>
          <p:nvPr/>
        </p:nvSpPr>
        <p:spPr bwMode="auto">
          <a:xfrm>
            <a:off x="914400" y="6103938"/>
            <a:ext cx="914400" cy="457200"/>
          </a:xfrm>
          <a:prstGeom prst="rect">
            <a:avLst/>
          </a:prstGeom>
          <a:noFill/>
          <a:ln w="9525">
            <a:noFill/>
            <a:miter lim="800000"/>
            <a:headEnd type="none" w="sm" len="sm"/>
            <a:tailEnd type="none" w="sm" len="sm"/>
          </a:ln>
          <a:effectLst/>
        </p:spPr>
        <p:txBody>
          <a:bodyPr wrap="none" anchor="ctr"/>
          <a:lstStyle/>
          <a:p>
            <a:pPr algn="ctr" eaLnBrk="0" hangingPunct="0">
              <a:defRPr/>
            </a:pPr>
            <a:endParaRPr lang="en-US" dirty="0"/>
          </a:p>
        </p:txBody>
      </p:sp>
      <p:sp>
        <p:nvSpPr>
          <p:cNvPr id="6" name="Text Box 13"/>
          <p:cNvSpPr txBox="1">
            <a:spLocks noChangeArrowheads="1"/>
          </p:cNvSpPr>
          <p:nvPr/>
        </p:nvSpPr>
        <p:spPr bwMode="auto">
          <a:xfrm>
            <a:off x="5029200" y="5410200"/>
            <a:ext cx="3886200" cy="1187450"/>
          </a:xfrm>
          <a:prstGeom prst="rect">
            <a:avLst/>
          </a:prstGeom>
          <a:noFill/>
          <a:ln w="9525" algn="ctr">
            <a:noFill/>
            <a:miter lim="800000"/>
            <a:headEnd type="none" w="sm" len="sm"/>
            <a:tailEnd type="none" w="sm" len="sm"/>
          </a:ln>
          <a:effectLst/>
        </p:spPr>
        <p:txBody>
          <a:bodyPr>
            <a:spAutoFit/>
            <a:flatTx/>
          </a:bodyPr>
          <a:lstStyle/>
          <a:p>
            <a:pPr algn="ctr" eaLnBrk="0" hangingPunct="0">
              <a:defRPr/>
            </a:pPr>
            <a:r>
              <a:rPr lang="en-US" altLang="ja-JP" b="0" dirty="0">
                <a:solidFill>
                  <a:schemeClr val="tx1"/>
                </a:solidFill>
                <a:ea typeface="ＭＳ Ｐゴシック" charset="-128"/>
              </a:rPr>
              <a:t>11500 North Mopac Expressway</a:t>
            </a:r>
          </a:p>
          <a:p>
            <a:pPr algn="ctr" eaLnBrk="0" hangingPunct="0">
              <a:defRPr/>
            </a:pPr>
            <a:r>
              <a:rPr lang="en-US" altLang="ja-JP" b="0" dirty="0">
                <a:solidFill>
                  <a:schemeClr val="tx1"/>
                </a:solidFill>
                <a:ea typeface="ＭＳ Ｐゴシック" charset="-128"/>
              </a:rPr>
              <a:t>Austin, Texas 78759</a:t>
            </a:r>
          </a:p>
          <a:p>
            <a:pPr algn="ctr" eaLnBrk="0" hangingPunct="0">
              <a:defRPr/>
            </a:pPr>
            <a:r>
              <a:rPr lang="en-US" altLang="ja-JP" b="0" dirty="0">
                <a:solidFill>
                  <a:schemeClr val="tx1"/>
                </a:solidFill>
                <a:ea typeface="ＭＳ Ｐゴシック" charset="-128"/>
              </a:rPr>
              <a:t>ni.com/training</a:t>
            </a:r>
            <a:endParaRPr lang="en-US" b="0" dirty="0">
              <a:solidFill>
                <a:schemeClr val="tx1"/>
              </a:solidFill>
            </a:endParaRPr>
          </a:p>
        </p:txBody>
      </p:sp>
      <p:sp>
        <p:nvSpPr>
          <p:cNvPr id="5125" name="Rectangle 5"/>
          <p:cNvSpPr>
            <a:spLocks noGrp="1" noChangeArrowheads="1"/>
          </p:cNvSpPr>
          <p:nvPr>
            <p:ph type="ctrTitle"/>
          </p:nvPr>
        </p:nvSpPr>
        <p:spPr>
          <a:xfrm>
            <a:off x="2438400" y="228600"/>
            <a:ext cx="6400800" cy="1143000"/>
          </a:xfrm>
        </p:spPr>
        <p:txBody>
          <a:bodyPr/>
          <a:lstStyle>
            <a:lvl1pPr algn="r">
              <a:defRPr sz="3800">
                <a:solidFill>
                  <a:schemeClr val="hlink"/>
                </a:solidFill>
              </a:defRPr>
            </a:lvl1pPr>
          </a:lstStyle>
          <a:p>
            <a:r>
              <a:rPr lang="en-US" altLang="ja-JP" smtClean="0"/>
              <a:t>Click to edit Master title style</a:t>
            </a:r>
            <a:endParaRPr lang="en-US" altLang="ja-JP"/>
          </a:p>
        </p:txBody>
      </p:sp>
      <p:sp>
        <p:nvSpPr>
          <p:cNvPr id="5126" name="Rectangle 6"/>
          <p:cNvSpPr>
            <a:spLocks noGrp="1" noChangeArrowheads="1"/>
          </p:cNvSpPr>
          <p:nvPr>
            <p:ph type="subTitle" idx="1"/>
          </p:nvPr>
        </p:nvSpPr>
        <p:spPr>
          <a:xfrm>
            <a:off x="381000" y="1828800"/>
            <a:ext cx="8458200" cy="1524000"/>
          </a:xfrm>
        </p:spPr>
        <p:txBody>
          <a:bodyPr/>
          <a:lstStyle>
            <a:lvl1pPr algn="ctr">
              <a:defRPr sz="2400"/>
            </a:lvl1pPr>
          </a:lstStyle>
          <a:p>
            <a:r>
              <a:rPr lang="en-US" altLang="ja-JP" smtClean="0"/>
              <a:t>Click to edit Master subtitle style</a:t>
            </a:r>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2007 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2007 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2019300" cy="5495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905500" cy="5495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2007 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514475"/>
            <a:ext cx="3962400" cy="4286250"/>
          </a:xfrm>
        </p:spPr>
        <p:txBody>
          <a:bodyPr/>
          <a:lstStyle/>
          <a:p>
            <a:pPr lvl="0"/>
            <a:r>
              <a:rPr lang="en-US" noProof="0" dirty="0" smtClean="0"/>
              <a:t>Click icon to add clip art</a:t>
            </a:r>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007 Offset 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429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38600" y="1514475"/>
            <a:ext cx="4572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1768" y="272976"/>
            <a:ext cx="8534400" cy="1066800"/>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541768" y="1415976"/>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5168" y="1415976"/>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541768" y="272976"/>
            <a:ext cx="8534400" cy="1066800"/>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541768" y="1415976"/>
            <a:ext cx="85344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1768" y="3625776"/>
            <a:ext cx="85344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541768" y="272976"/>
            <a:ext cx="8534400" cy="10668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541768" y="1415976"/>
            <a:ext cx="8534400" cy="4267200"/>
          </a:xfrm>
        </p:spPr>
        <p:txBody>
          <a:bodyPr/>
          <a:lstStyle/>
          <a:p>
            <a:pPr lvl="0"/>
            <a:endParaRPr lang="en-US" noProof="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41768" y="272976"/>
            <a:ext cx="8534400" cy="1066800"/>
          </a:xfrm>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541768" y="1415976"/>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885168" y="1415976"/>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885168" y="3625776"/>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57200" y="3429000"/>
            <a:ext cx="82296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007 Lesson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07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007 Exercis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2007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00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007 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7584" y="224398"/>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37584" y="148487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7584" y="212463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725409" y="148487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25409" y="212463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2007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007 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2007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2007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design01"/>
          <p:cNvPicPr>
            <a:picLocks noChangeAspect="1" noChangeArrowheads="1"/>
          </p:cNvPicPr>
          <p:nvPr/>
        </p:nvPicPr>
        <p:blipFill>
          <a:blip r:embed="rId19"/>
          <a:srcRect r="64240" b="87874"/>
          <a:stretch>
            <a:fillRect/>
          </a:stretch>
        </p:blipFill>
        <p:spPr bwMode="auto">
          <a:xfrm>
            <a:off x="3687763" y="6048375"/>
            <a:ext cx="3181350" cy="8096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533400" y="304800"/>
            <a:ext cx="8077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8" name="Rectangle 4"/>
          <p:cNvSpPr>
            <a:spLocks noGrp="1" noChangeArrowheads="1"/>
          </p:cNvSpPr>
          <p:nvPr>
            <p:ph type="body" idx="1"/>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4106" name="Text Box 10"/>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1CFBEAB8-B7D2-42DF-AF25-06372BA84A6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rtl="0" fontAlgn="base">
        <a:spcBef>
          <a:spcPct val="0"/>
        </a:spcBef>
        <a:spcAft>
          <a:spcPct val="0"/>
        </a:spcAft>
        <a:defRPr sz="3600" b="1">
          <a:solidFill>
            <a:schemeClr val="tx1"/>
          </a:solidFill>
          <a:latin typeface="+mj-lt"/>
          <a:ea typeface="+mj-ea"/>
          <a:cs typeface="+mj-cs"/>
        </a:defRPr>
      </a:lvl1pPr>
      <a:lvl2pPr algn="l" rtl="0" fontAlgn="base">
        <a:spcBef>
          <a:spcPct val="0"/>
        </a:spcBef>
        <a:spcAft>
          <a:spcPct val="0"/>
        </a:spcAft>
        <a:defRPr sz="3600" b="1">
          <a:solidFill>
            <a:schemeClr val="tx1"/>
          </a:solidFill>
          <a:latin typeface="Arial Narrow" pitchFamily="34" charset="0"/>
        </a:defRPr>
      </a:lvl2pPr>
      <a:lvl3pPr algn="l" rtl="0" fontAlgn="base">
        <a:spcBef>
          <a:spcPct val="0"/>
        </a:spcBef>
        <a:spcAft>
          <a:spcPct val="0"/>
        </a:spcAft>
        <a:defRPr sz="3600" b="1">
          <a:solidFill>
            <a:schemeClr val="tx1"/>
          </a:solidFill>
          <a:latin typeface="Arial Narrow" pitchFamily="34" charset="0"/>
        </a:defRPr>
      </a:lvl3pPr>
      <a:lvl4pPr algn="l" rtl="0" fontAlgn="base">
        <a:spcBef>
          <a:spcPct val="0"/>
        </a:spcBef>
        <a:spcAft>
          <a:spcPct val="0"/>
        </a:spcAft>
        <a:defRPr sz="3600" b="1">
          <a:solidFill>
            <a:schemeClr val="tx1"/>
          </a:solidFill>
          <a:latin typeface="Arial Narrow" pitchFamily="34" charset="0"/>
        </a:defRPr>
      </a:lvl4pPr>
      <a:lvl5pPr algn="l" rtl="0" fontAlgn="base">
        <a:spcBef>
          <a:spcPct val="0"/>
        </a:spcBef>
        <a:spcAft>
          <a:spcPct val="0"/>
        </a:spcAft>
        <a:defRPr sz="3600" b="1">
          <a:solidFill>
            <a:schemeClr val="tx1"/>
          </a:solidFill>
          <a:latin typeface="Arial Narrow" pitchFamily="34" charset="0"/>
        </a:defRPr>
      </a:lvl5pPr>
      <a:lvl6pPr marL="457200" algn="l" rtl="0" eaLnBrk="1" fontAlgn="base" hangingPunct="1">
        <a:spcBef>
          <a:spcPct val="0"/>
        </a:spcBef>
        <a:spcAft>
          <a:spcPct val="0"/>
        </a:spcAft>
        <a:defRPr sz="3600" b="1">
          <a:solidFill>
            <a:schemeClr val="tx1"/>
          </a:solidFill>
          <a:latin typeface="Arial Narrow" pitchFamily="34" charset="0"/>
        </a:defRPr>
      </a:lvl6pPr>
      <a:lvl7pPr marL="914400" algn="l" rtl="0" eaLnBrk="1" fontAlgn="base" hangingPunct="1">
        <a:spcBef>
          <a:spcPct val="0"/>
        </a:spcBef>
        <a:spcAft>
          <a:spcPct val="0"/>
        </a:spcAft>
        <a:defRPr sz="3600" b="1">
          <a:solidFill>
            <a:schemeClr val="tx1"/>
          </a:solidFill>
          <a:latin typeface="Arial Narrow" pitchFamily="34" charset="0"/>
        </a:defRPr>
      </a:lvl7pPr>
      <a:lvl8pPr marL="1371600" algn="l" rtl="0" eaLnBrk="1" fontAlgn="base" hangingPunct="1">
        <a:spcBef>
          <a:spcPct val="0"/>
        </a:spcBef>
        <a:spcAft>
          <a:spcPct val="0"/>
        </a:spcAft>
        <a:defRPr sz="3600" b="1">
          <a:solidFill>
            <a:schemeClr val="tx1"/>
          </a:solidFill>
          <a:latin typeface="Arial Narrow" pitchFamily="34" charset="0"/>
        </a:defRPr>
      </a:lvl8pPr>
      <a:lvl9pPr marL="1828800"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fontAlgn="base">
        <a:spcBef>
          <a:spcPct val="20000"/>
        </a:spcBef>
        <a:spcAft>
          <a:spcPct val="0"/>
        </a:spcAft>
        <a:buChar char="•"/>
        <a:tabLst>
          <a:tab pos="1539875" algn="l"/>
        </a:tabLst>
        <a:defRPr sz="2800">
          <a:solidFill>
            <a:schemeClr val="tx1"/>
          </a:solidFill>
          <a:latin typeface="+mn-lt"/>
          <a:ea typeface="+mn-ea"/>
          <a:cs typeface="+mn-cs"/>
        </a:defRPr>
      </a:lvl1pPr>
      <a:lvl2pPr marL="225425" indent="-225425" algn="l" rtl="0" fontAlgn="base">
        <a:spcBef>
          <a:spcPct val="20000"/>
        </a:spcBef>
        <a:spcAft>
          <a:spcPct val="0"/>
        </a:spcAft>
        <a:buChar char="•"/>
        <a:tabLst>
          <a:tab pos="1539875" algn="l"/>
        </a:tabLst>
        <a:defRPr sz="2800">
          <a:solidFill>
            <a:schemeClr val="tx1"/>
          </a:solidFill>
          <a:latin typeface="+mn-lt"/>
        </a:defRPr>
      </a:lvl2pPr>
      <a:lvl3pPr marL="461963" indent="-236538" algn="l" rtl="0" fontAlgn="base">
        <a:spcBef>
          <a:spcPct val="20000"/>
        </a:spcBef>
        <a:spcAft>
          <a:spcPct val="0"/>
        </a:spcAft>
        <a:buFont typeface="Arial Narrow" pitchFamily="34" charset="0"/>
        <a:buChar char="−"/>
        <a:tabLst>
          <a:tab pos="1539875" algn="l"/>
        </a:tabLst>
        <a:defRPr sz="2600">
          <a:solidFill>
            <a:schemeClr val="tx1"/>
          </a:solidFill>
          <a:latin typeface="+mn-lt"/>
        </a:defRPr>
      </a:lvl3pPr>
      <a:lvl4pPr marL="688975" indent="-227013" algn="l" rtl="0" fontAlgn="base">
        <a:spcBef>
          <a:spcPct val="20000"/>
        </a:spcBef>
        <a:spcAft>
          <a:spcPct val="0"/>
        </a:spcAft>
        <a:buChar char="•"/>
        <a:tabLst>
          <a:tab pos="1539875" algn="l"/>
        </a:tabLst>
        <a:defRPr sz="2400">
          <a:solidFill>
            <a:schemeClr val="tx1"/>
          </a:solidFill>
          <a:latin typeface="+mn-lt"/>
        </a:defRPr>
      </a:lvl4pPr>
      <a:lvl5pPr marL="914400" indent="-225425" algn="l" rtl="0" fontAlgn="base">
        <a:spcBef>
          <a:spcPct val="20000"/>
        </a:spcBef>
        <a:spcAft>
          <a:spcPct val="0"/>
        </a:spcAft>
        <a:buChar char="»"/>
        <a:tabLst>
          <a:tab pos="1539875" algn="l"/>
        </a:tabLst>
        <a:defRPr sz="2400">
          <a:solidFill>
            <a:schemeClr val="tx1"/>
          </a:solidFill>
          <a:latin typeface="+mn-lt"/>
        </a:defRPr>
      </a:lvl5pPr>
      <a:lvl6pPr marL="1643063" indent="-207963" algn="l" rtl="0" eaLnBrk="1" fontAlgn="base" hangingPunct="1">
        <a:spcBef>
          <a:spcPct val="20000"/>
        </a:spcBef>
        <a:spcAft>
          <a:spcPct val="0"/>
        </a:spcAft>
        <a:buChar char="»"/>
        <a:tabLst>
          <a:tab pos="1539875" algn="l"/>
        </a:tabLst>
        <a:defRPr sz="2400">
          <a:solidFill>
            <a:schemeClr val="tx1"/>
          </a:solidFill>
          <a:latin typeface="+mn-lt"/>
        </a:defRPr>
      </a:lvl6pPr>
      <a:lvl7pPr marL="2100263" indent="-207963" algn="l" rtl="0" eaLnBrk="1" fontAlgn="base" hangingPunct="1">
        <a:spcBef>
          <a:spcPct val="20000"/>
        </a:spcBef>
        <a:spcAft>
          <a:spcPct val="0"/>
        </a:spcAft>
        <a:buChar char="»"/>
        <a:tabLst>
          <a:tab pos="1539875" algn="l"/>
        </a:tabLst>
        <a:defRPr sz="2400">
          <a:solidFill>
            <a:schemeClr val="tx1"/>
          </a:solidFill>
          <a:latin typeface="+mn-lt"/>
        </a:defRPr>
      </a:lvl7pPr>
      <a:lvl8pPr marL="2557463" indent="-207963" algn="l" rtl="0" eaLnBrk="1" fontAlgn="base" hangingPunct="1">
        <a:spcBef>
          <a:spcPct val="20000"/>
        </a:spcBef>
        <a:spcAft>
          <a:spcPct val="0"/>
        </a:spcAft>
        <a:buChar char="»"/>
        <a:tabLst>
          <a:tab pos="1539875" algn="l"/>
        </a:tabLst>
        <a:defRPr sz="2400">
          <a:solidFill>
            <a:schemeClr val="tx1"/>
          </a:solidFill>
          <a:latin typeface="+mn-lt"/>
        </a:defRPr>
      </a:lvl8pPr>
      <a:lvl9pPr marL="3014663" indent="-207963" algn="l" rtl="0" eaLnBrk="1" fontAlgn="base" hangingPunct="1">
        <a:spcBef>
          <a:spcPct val="20000"/>
        </a:spcBef>
        <a:spcAft>
          <a:spcPct val="0"/>
        </a:spcAft>
        <a:buChar char="»"/>
        <a:tabLst>
          <a:tab pos="1539875" algn="l"/>
        </a:tabLst>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9458" name="Picture 10" descr="Defining_the_Application"/>
          <p:cNvPicPr>
            <a:picLocks noChangeAspect="1" noChangeArrowheads="1"/>
          </p:cNvPicPr>
          <p:nvPr/>
        </p:nvPicPr>
        <p:blipFill>
          <a:blip r:embed="rId4"/>
          <a:srcRect r="2055" b="12500"/>
          <a:stretch>
            <a:fillRect/>
          </a:stretch>
        </p:blipFill>
        <p:spPr bwMode="auto">
          <a:xfrm>
            <a:off x="1881188" y="1371600"/>
            <a:ext cx="7262812" cy="5334000"/>
          </a:xfrm>
          <a:prstGeom prst="rect">
            <a:avLst/>
          </a:prstGeom>
          <a:noFill/>
          <a:ln w="9525">
            <a:noFill/>
            <a:miter lim="800000"/>
            <a:headEnd/>
            <a:tailEnd/>
          </a:ln>
        </p:spPr>
      </p:pic>
      <p:pic>
        <p:nvPicPr>
          <p:cNvPr id="19459" name="Picture 7" descr="design01"/>
          <p:cNvPicPr>
            <a:picLocks noChangeAspect="1" noChangeArrowheads="1"/>
          </p:cNvPicPr>
          <p:nvPr/>
        </p:nvPicPr>
        <p:blipFill>
          <a:blip r:embed="rId5"/>
          <a:srcRect l="1730" t="1854" r="65364" b="88873"/>
          <a:stretch>
            <a:fillRect/>
          </a:stretch>
        </p:blipFill>
        <p:spPr bwMode="auto">
          <a:xfrm>
            <a:off x="3841750" y="6172200"/>
            <a:ext cx="2927350" cy="619125"/>
          </a:xfrm>
          <a:prstGeom prst="rect">
            <a:avLst/>
          </a:prstGeom>
          <a:noFill/>
          <a:ln w="9525">
            <a:noFill/>
            <a:miter lim="800000"/>
            <a:headEnd/>
            <a:tailEnd/>
          </a:ln>
        </p:spPr>
      </p:pic>
      <p:sp>
        <p:nvSpPr>
          <p:cNvPr id="19460" name="Rectangle 2"/>
          <p:cNvSpPr>
            <a:spLocks noGrp="1" noChangeArrowheads="1"/>
          </p:cNvSpPr>
          <p:nvPr>
            <p:ph type="title"/>
          </p:nvPr>
        </p:nvSpPr>
        <p:spPr bwMode="auto">
          <a:xfrm>
            <a:off x="457200" y="457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461" name="Rectangle 3"/>
          <p:cNvSpPr>
            <a:spLocks noGrp="1" noChangeArrowheads="1"/>
          </p:cNvSpPr>
          <p:nvPr>
            <p:ph type="body" idx="1"/>
          </p:nvPr>
        </p:nvSpPr>
        <p:spPr bwMode="auto">
          <a:xfrm>
            <a:off x="457200" y="3429000"/>
            <a:ext cx="8229600" cy="2620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31080" name="Text Box 8"/>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1081"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eaLnBrk="0" hangingPunct="0">
              <a:spcBef>
                <a:spcPct val="50000"/>
              </a:spcBef>
              <a:defRPr/>
            </a:pPr>
            <a:r>
              <a:rPr lang="en-US" sz="3200" dirty="0">
                <a:solidFill>
                  <a:schemeClr val="hlink"/>
                </a:solidFill>
              </a:rPr>
              <a:t>TOPICS</a:t>
            </a:r>
          </a:p>
        </p:txBody>
      </p:sp>
    </p:spTree>
  </p:cSld>
  <p:clrMap bg1="lt1" tx1="dk1" bg2="lt2" tx2="dk2" accent1="accent1" accent2="accent2" accent3="accent3" accent4="accent4" accent5="accent5" accent6="accent6" hlink="hlink" folHlink="folHlink"/>
  <p:sldLayoutIdLst>
    <p:sldLayoutId id="2147483708" r:id="rId1"/>
    <p:sldLayoutId id="2147483707" r:id="rId2"/>
  </p:sldLayoutIdLst>
  <p:txStyles>
    <p:titleStyle>
      <a:lvl1pPr algn="ctr" rtl="0" fontAlgn="base">
        <a:spcBef>
          <a:spcPct val="0"/>
        </a:spcBef>
        <a:spcAft>
          <a:spcPct val="0"/>
        </a:spcAft>
        <a:defRPr sz="3800" b="1">
          <a:solidFill>
            <a:schemeClr val="tx2"/>
          </a:solidFill>
          <a:latin typeface="+mj-lt"/>
          <a:ea typeface="+mj-ea"/>
          <a:cs typeface="+mj-cs"/>
        </a:defRPr>
      </a:lvl1pPr>
      <a:lvl2pPr algn="ctr" rtl="0" fontAlgn="base">
        <a:spcBef>
          <a:spcPct val="0"/>
        </a:spcBef>
        <a:spcAft>
          <a:spcPct val="0"/>
        </a:spcAft>
        <a:defRPr sz="3800" b="1">
          <a:solidFill>
            <a:schemeClr val="tx2"/>
          </a:solidFill>
          <a:latin typeface="Arial Narrow" pitchFamily="34" charset="0"/>
        </a:defRPr>
      </a:lvl2pPr>
      <a:lvl3pPr algn="ctr" rtl="0" fontAlgn="base">
        <a:spcBef>
          <a:spcPct val="0"/>
        </a:spcBef>
        <a:spcAft>
          <a:spcPct val="0"/>
        </a:spcAft>
        <a:defRPr sz="3800" b="1">
          <a:solidFill>
            <a:schemeClr val="tx2"/>
          </a:solidFill>
          <a:latin typeface="Arial Narrow" pitchFamily="34" charset="0"/>
        </a:defRPr>
      </a:lvl3pPr>
      <a:lvl4pPr algn="ctr" rtl="0" fontAlgn="base">
        <a:spcBef>
          <a:spcPct val="0"/>
        </a:spcBef>
        <a:spcAft>
          <a:spcPct val="0"/>
        </a:spcAft>
        <a:defRPr sz="3800" b="1">
          <a:solidFill>
            <a:schemeClr val="tx2"/>
          </a:solidFill>
          <a:latin typeface="Arial Narrow" pitchFamily="34" charset="0"/>
        </a:defRPr>
      </a:lvl4pPr>
      <a:lvl5pPr algn="ctr" rtl="0" fontAlgn="base">
        <a:spcBef>
          <a:spcPct val="0"/>
        </a:spcBef>
        <a:spcAft>
          <a:spcPct val="0"/>
        </a:spcAft>
        <a:defRPr sz="3800" b="1">
          <a:solidFill>
            <a:schemeClr val="tx2"/>
          </a:solidFill>
          <a:latin typeface="Arial Narrow" pitchFamily="34" charset="0"/>
        </a:defRPr>
      </a:lvl5pPr>
      <a:lvl6pPr marL="457200" algn="ctr" rtl="0" eaLnBrk="1" fontAlgn="base" hangingPunct="1">
        <a:spcBef>
          <a:spcPct val="0"/>
        </a:spcBef>
        <a:spcAft>
          <a:spcPct val="0"/>
        </a:spcAft>
        <a:defRPr sz="3800" b="1">
          <a:solidFill>
            <a:schemeClr val="tx2"/>
          </a:solidFill>
          <a:latin typeface="Arial Narrow" pitchFamily="34" charset="0"/>
        </a:defRPr>
      </a:lvl6pPr>
      <a:lvl7pPr marL="914400" algn="ctr" rtl="0" eaLnBrk="1" fontAlgn="base" hangingPunct="1">
        <a:spcBef>
          <a:spcPct val="0"/>
        </a:spcBef>
        <a:spcAft>
          <a:spcPct val="0"/>
        </a:spcAft>
        <a:defRPr sz="3800" b="1">
          <a:solidFill>
            <a:schemeClr val="tx2"/>
          </a:solidFill>
          <a:latin typeface="Arial Narrow" pitchFamily="34" charset="0"/>
        </a:defRPr>
      </a:lvl7pPr>
      <a:lvl8pPr marL="1371600" algn="ctr" rtl="0" eaLnBrk="1" fontAlgn="base" hangingPunct="1">
        <a:spcBef>
          <a:spcPct val="0"/>
        </a:spcBef>
        <a:spcAft>
          <a:spcPct val="0"/>
        </a:spcAft>
        <a:defRPr sz="3800" b="1">
          <a:solidFill>
            <a:schemeClr val="tx2"/>
          </a:solidFill>
          <a:latin typeface="Arial Narrow" pitchFamily="34" charset="0"/>
        </a:defRPr>
      </a:lvl8pPr>
      <a:lvl9pPr marL="1828800" algn="ctr" rtl="0" eaLnBrk="1" fontAlgn="base" hangingPunct="1">
        <a:spcBef>
          <a:spcPct val="0"/>
        </a:spcBef>
        <a:spcAft>
          <a:spcPct val="0"/>
        </a:spcAft>
        <a:defRPr sz="3800" b="1">
          <a:solidFill>
            <a:schemeClr val="tx2"/>
          </a:solidFill>
          <a:latin typeface="Arial Narrow" pitchFamily="34" charset="0"/>
        </a:defRPr>
      </a:lvl9pPr>
    </p:titleStyle>
    <p:bodyStyle>
      <a:lvl1pPr marL="444500" indent="-444500" algn="l" rtl="0" fontAlgn="base">
        <a:spcBef>
          <a:spcPct val="20000"/>
        </a:spcBef>
        <a:spcAft>
          <a:spcPct val="0"/>
        </a:spcAft>
        <a:buAutoNum type="alphaUcPeriod"/>
        <a:tabLst>
          <a:tab pos="457200" algn="l"/>
        </a:tabLst>
        <a:defRPr sz="2800">
          <a:solidFill>
            <a:schemeClr val="tx1"/>
          </a:solidFill>
          <a:latin typeface="+mn-lt"/>
          <a:ea typeface="+mn-ea"/>
          <a:cs typeface="+mn-cs"/>
        </a:defRPr>
      </a:lvl1pPr>
      <a:lvl2pPr marL="1016000" indent="-533400" algn="l" rtl="0" fontAlgn="base">
        <a:spcBef>
          <a:spcPct val="20000"/>
        </a:spcBef>
        <a:spcAft>
          <a:spcPct val="0"/>
        </a:spcAft>
        <a:buChar char="–"/>
        <a:tabLst>
          <a:tab pos="457200" algn="l"/>
        </a:tabLst>
        <a:defRPr sz="2800">
          <a:solidFill>
            <a:schemeClr val="tx1"/>
          </a:solidFill>
          <a:latin typeface="+mn-lt"/>
        </a:defRPr>
      </a:lvl2pPr>
      <a:lvl3pPr marL="1474788" indent="-457200" algn="l" rtl="0" fontAlgn="base">
        <a:spcBef>
          <a:spcPct val="20000"/>
        </a:spcBef>
        <a:spcAft>
          <a:spcPct val="0"/>
        </a:spcAft>
        <a:buChar char="•"/>
        <a:tabLst>
          <a:tab pos="457200" algn="l"/>
        </a:tabLst>
        <a:defRPr sz="2400">
          <a:solidFill>
            <a:schemeClr val="tx1"/>
          </a:solidFill>
          <a:latin typeface="+mn-lt"/>
        </a:defRPr>
      </a:lvl3pPr>
      <a:lvl4pPr marL="1857375" indent="-381000" algn="l" rtl="0" fontAlgn="base">
        <a:spcBef>
          <a:spcPct val="20000"/>
        </a:spcBef>
        <a:spcAft>
          <a:spcPct val="0"/>
        </a:spcAft>
        <a:buChar char="–"/>
        <a:tabLst>
          <a:tab pos="457200" algn="l"/>
        </a:tabLst>
        <a:defRPr sz="2000">
          <a:solidFill>
            <a:schemeClr val="tx1"/>
          </a:solidFill>
          <a:latin typeface="+mn-lt"/>
        </a:defRPr>
      </a:lvl4pPr>
      <a:lvl5pPr marL="2239963" indent="-381000" algn="l" rtl="0" fontAlgn="base">
        <a:spcBef>
          <a:spcPct val="20000"/>
        </a:spcBef>
        <a:spcAft>
          <a:spcPct val="0"/>
        </a:spcAft>
        <a:buChar char="»"/>
        <a:tabLst>
          <a:tab pos="457200" algn="l"/>
        </a:tabLst>
        <a:defRPr sz="2000">
          <a:solidFill>
            <a:schemeClr val="tx1"/>
          </a:solidFill>
          <a:latin typeface="+mn-lt"/>
        </a:defRPr>
      </a:lvl5pPr>
      <a:lvl6pPr marL="2697163" indent="-381000" algn="l" rtl="0" eaLnBrk="1" fontAlgn="base" hangingPunct="1">
        <a:spcBef>
          <a:spcPct val="20000"/>
        </a:spcBef>
        <a:spcAft>
          <a:spcPct val="0"/>
        </a:spcAft>
        <a:buChar char="»"/>
        <a:tabLst>
          <a:tab pos="457200" algn="l"/>
        </a:tabLst>
        <a:defRPr sz="2000">
          <a:solidFill>
            <a:schemeClr val="tx1"/>
          </a:solidFill>
          <a:latin typeface="+mn-lt"/>
        </a:defRPr>
      </a:lvl6pPr>
      <a:lvl7pPr marL="3154363" indent="-381000" algn="l" rtl="0" eaLnBrk="1" fontAlgn="base" hangingPunct="1">
        <a:spcBef>
          <a:spcPct val="20000"/>
        </a:spcBef>
        <a:spcAft>
          <a:spcPct val="0"/>
        </a:spcAft>
        <a:buChar char="»"/>
        <a:tabLst>
          <a:tab pos="457200" algn="l"/>
        </a:tabLst>
        <a:defRPr sz="2000">
          <a:solidFill>
            <a:schemeClr val="tx1"/>
          </a:solidFill>
          <a:latin typeface="+mn-lt"/>
        </a:defRPr>
      </a:lvl7pPr>
      <a:lvl8pPr marL="3611563" indent="-381000" algn="l" rtl="0" eaLnBrk="1" fontAlgn="base" hangingPunct="1">
        <a:spcBef>
          <a:spcPct val="20000"/>
        </a:spcBef>
        <a:spcAft>
          <a:spcPct val="0"/>
        </a:spcAft>
        <a:buChar char="»"/>
        <a:tabLst>
          <a:tab pos="457200" algn="l"/>
        </a:tabLst>
        <a:defRPr sz="2000">
          <a:solidFill>
            <a:schemeClr val="tx1"/>
          </a:solidFill>
          <a:latin typeface="+mn-lt"/>
        </a:defRPr>
      </a:lvl8pPr>
      <a:lvl9pPr marL="4068763" indent="-381000" algn="l" rtl="0" eaLnBrk="1" fontAlgn="base" hangingPunct="1">
        <a:spcBef>
          <a:spcPct val="20000"/>
        </a:spcBef>
        <a:spcAft>
          <a:spcPct val="0"/>
        </a:spcAft>
        <a:buChar char="»"/>
        <a:tabLst>
          <a:tab pos="4572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533400" y="228600"/>
            <a:ext cx="716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2531" name="Rectangle 3"/>
          <p:cNvSpPr>
            <a:spLocks noGrp="1" noChangeArrowheads="1"/>
          </p:cNvSpPr>
          <p:nvPr>
            <p:ph type="body" idx="1"/>
          </p:nvPr>
        </p:nvSpPr>
        <p:spPr bwMode="auto">
          <a:xfrm>
            <a:off x="990600" y="3733800"/>
            <a:ext cx="76962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22532" name="Picture 4" descr="design01"/>
          <p:cNvPicPr>
            <a:picLocks noChangeAspect="1" noChangeArrowheads="1"/>
          </p:cNvPicPr>
          <p:nvPr/>
        </p:nvPicPr>
        <p:blipFill>
          <a:blip r:embed="rId3"/>
          <a:srcRect r="64240" b="87874"/>
          <a:stretch>
            <a:fillRect/>
          </a:stretch>
        </p:blipFill>
        <p:spPr bwMode="auto">
          <a:xfrm>
            <a:off x="3687763" y="6048375"/>
            <a:ext cx="3181350" cy="809625"/>
          </a:xfrm>
          <a:prstGeom prst="rect">
            <a:avLst/>
          </a:prstGeom>
          <a:noFill/>
          <a:ln w="9525">
            <a:noFill/>
            <a:miter lim="800000"/>
            <a:headEnd/>
            <a:tailEnd/>
          </a:ln>
        </p:spPr>
      </p:pic>
      <p:sp>
        <p:nvSpPr>
          <p:cNvPr id="138245" name="Text Box 5"/>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8247"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eaLnBrk="0" hangingPunct="0">
              <a:defRPr/>
            </a:pPr>
            <a:r>
              <a:rPr lang="en-US" dirty="0"/>
              <a:t>GOAL</a:t>
            </a:r>
          </a:p>
        </p:txBody>
      </p:sp>
      <p:sp>
        <p:nvSpPr>
          <p:cNvPr id="7" name="Slide Number Placeholder 6"/>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BDFF77F5-3083-44B2-8A6A-0D950D713E9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6" r:id="rId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Narrow" pitchFamily="34" charset="0"/>
        </a:defRPr>
      </a:lvl2pPr>
      <a:lvl3pPr algn="l" rtl="0" fontAlgn="base">
        <a:spcBef>
          <a:spcPct val="0"/>
        </a:spcBef>
        <a:spcAft>
          <a:spcPct val="0"/>
        </a:spcAft>
        <a:defRPr sz="3600" b="1">
          <a:solidFill>
            <a:schemeClr val="tx2"/>
          </a:solidFill>
          <a:latin typeface="Arial Narrow" pitchFamily="34" charset="0"/>
        </a:defRPr>
      </a:lvl3pPr>
      <a:lvl4pPr algn="l" rtl="0" fontAlgn="base">
        <a:spcBef>
          <a:spcPct val="0"/>
        </a:spcBef>
        <a:spcAft>
          <a:spcPct val="0"/>
        </a:spcAft>
        <a:defRPr sz="3600" b="1">
          <a:solidFill>
            <a:schemeClr val="tx2"/>
          </a:solidFill>
          <a:latin typeface="Arial Narrow" pitchFamily="34" charset="0"/>
        </a:defRPr>
      </a:lvl4pPr>
      <a:lvl5pPr algn="l" rtl="0" fontAlgn="base">
        <a:spcBef>
          <a:spcPct val="0"/>
        </a:spcBef>
        <a:spcAft>
          <a:spcPct val="0"/>
        </a:spcAft>
        <a:defRPr sz="3600" b="1">
          <a:solidFill>
            <a:schemeClr val="tx2"/>
          </a:solidFill>
          <a:latin typeface="Arial Narrow" pitchFamily="34" charset="0"/>
        </a:defRPr>
      </a:lvl5pPr>
      <a:lvl6pPr marL="457200" algn="l" rtl="0" eaLnBrk="1" fontAlgn="base" hangingPunct="1">
        <a:spcBef>
          <a:spcPct val="0"/>
        </a:spcBef>
        <a:spcAft>
          <a:spcPct val="0"/>
        </a:spcAft>
        <a:defRPr sz="3600" b="1">
          <a:solidFill>
            <a:schemeClr val="tx2"/>
          </a:solidFill>
          <a:latin typeface="Arial Narrow" pitchFamily="34" charset="0"/>
        </a:defRPr>
      </a:lvl6pPr>
      <a:lvl7pPr marL="914400" algn="l" rtl="0" eaLnBrk="1" fontAlgn="base" hangingPunct="1">
        <a:spcBef>
          <a:spcPct val="0"/>
        </a:spcBef>
        <a:spcAft>
          <a:spcPct val="0"/>
        </a:spcAft>
        <a:defRPr sz="3600" b="1">
          <a:solidFill>
            <a:schemeClr val="tx2"/>
          </a:solidFill>
          <a:latin typeface="Arial Narrow" pitchFamily="34" charset="0"/>
        </a:defRPr>
      </a:lvl7pPr>
      <a:lvl8pPr marL="1371600" algn="l" rtl="0" eaLnBrk="1" fontAlgn="base" hangingPunct="1">
        <a:spcBef>
          <a:spcPct val="0"/>
        </a:spcBef>
        <a:spcAft>
          <a:spcPct val="0"/>
        </a:spcAft>
        <a:defRPr sz="3600" b="1">
          <a:solidFill>
            <a:schemeClr val="tx2"/>
          </a:solidFill>
          <a:latin typeface="Arial Narrow" pitchFamily="34" charset="0"/>
        </a:defRPr>
      </a:lvl8pPr>
      <a:lvl9pPr marL="1828800" algn="l" rtl="0" eaLnBrk="1" fontAlgn="base" hangingPunct="1">
        <a:spcBef>
          <a:spcPct val="0"/>
        </a:spcBef>
        <a:spcAft>
          <a:spcPct val="0"/>
        </a:spcAft>
        <a:defRPr sz="3600" b="1">
          <a:solidFill>
            <a:schemeClr val="tx2"/>
          </a:solidFill>
          <a:latin typeface="Arial Narrow" pitchFamily="34" charset="0"/>
        </a:defRPr>
      </a:lvl9pPr>
    </p:titleStyle>
    <p:bodyStyle>
      <a:lvl1pPr marL="342900" indent="-342900" algn="l" rtl="0" fontAlgn="base">
        <a:spcBef>
          <a:spcPct val="20000"/>
        </a:spcBef>
        <a:spcAft>
          <a:spcPct val="0"/>
        </a:spcAft>
        <a:buChar char="•"/>
        <a:defRPr sz="2800">
          <a:solidFill>
            <a:schemeClr val="hlink"/>
          </a:solidFill>
          <a:latin typeface="+mn-lt"/>
          <a:ea typeface="+mn-ea"/>
          <a:cs typeface="+mn-cs"/>
        </a:defRPr>
      </a:lvl1pPr>
      <a:lvl2pPr marL="1039813" indent="-533400" algn="l" rtl="0" fontAlgn="base">
        <a:spcBef>
          <a:spcPct val="20000"/>
        </a:spcBef>
        <a:spcAft>
          <a:spcPct val="0"/>
        </a:spcAft>
        <a:buChar char="–"/>
        <a:defRPr sz="2800">
          <a:solidFill>
            <a:schemeClr val="tx1"/>
          </a:solidFill>
          <a:latin typeface="+mn-lt"/>
        </a:defRPr>
      </a:lvl2pPr>
      <a:lvl3pPr marL="1498600" indent="-457200" algn="l" rtl="0" fontAlgn="base">
        <a:spcBef>
          <a:spcPct val="20000"/>
        </a:spcBef>
        <a:spcAft>
          <a:spcPct val="0"/>
        </a:spcAft>
        <a:buChar char="•"/>
        <a:defRPr sz="2400">
          <a:solidFill>
            <a:schemeClr val="tx1"/>
          </a:solidFill>
          <a:latin typeface="+mn-lt"/>
        </a:defRPr>
      </a:lvl3pPr>
      <a:lvl4pPr marL="1881188" indent="-381000" algn="l" rtl="0" fontAlgn="base">
        <a:spcBef>
          <a:spcPct val="20000"/>
        </a:spcBef>
        <a:spcAft>
          <a:spcPct val="0"/>
        </a:spcAft>
        <a:buChar char="–"/>
        <a:defRPr sz="2000">
          <a:solidFill>
            <a:schemeClr val="tx1"/>
          </a:solidFill>
          <a:latin typeface="+mn-lt"/>
        </a:defRPr>
      </a:lvl4pPr>
      <a:lvl5pPr marL="2263775" indent="-381000" algn="l" rtl="0" fontAlgn="base">
        <a:spcBef>
          <a:spcPct val="20000"/>
        </a:spcBef>
        <a:spcAft>
          <a:spcPct val="0"/>
        </a:spcAft>
        <a:buChar char="»"/>
        <a:defRPr sz="2000">
          <a:solidFill>
            <a:schemeClr val="tx1"/>
          </a:solidFill>
          <a:latin typeface="+mn-lt"/>
        </a:defRPr>
      </a:lvl5pPr>
      <a:lvl6pPr marL="2720975" indent="-381000" algn="l" rtl="0" eaLnBrk="1" fontAlgn="base" hangingPunct="1">
        <a:spcBef>
          <a:spcPct val="20000"/>
        </a:spcBef>
        <a:spcAft>
          <a:spcPct val="0"/>
        </a:spcAft>
        <a:buChar char="»"/>
        <a:defRPr sz="2000">
          <a:solidFill>
            <a:schemeClr val="tx1"/>
          </a:solidFill>
          <a:latin typeface="+mn-lt"/>
        </a:defRPr>
      </a:lvl6pPr>
      <a:lvl7pPr marL="3178175" indent="-381000" algn="l" rtl="0" eaLnBrk="1" fontAlgn="base" hangingPunct="1">
        <a:spcBef>
          <a:spcPct val="20000"/>
        </a:spcBef>
        <a:spcAft>
          <a:spcPct val="0"/>
        </a:spcAft>
        <a:buChar char="»"/>
        <a:defRPr sz="2000">
          <a:solidFill>
            <a:schemeClr val="tx1"/>
          </a:solidFill>
          <a:latin typeface="+mn-lt"/>
        </a:defRPr>
      </a:lvl7pPr>
      <a:lvl8pPr marL="3635375" indent="-381000" algn="l" rtl="0" eaLnBrk="1" fontAlgn="base" hangingPunct="1">
        <a:spcBef>
          <a:spcPct val="20000"/>
        </a:spcBef>
        <a:spcAft>
          <a:spcPct val="0"/>
        </a:spcAft>
        <a:buChar char="»"/>
        <a:defRPr sz="2000">
          <a:solidFill>
            <a:schemeClr val="tx1"/>
          </a:solidFill>
          <a:latin typeface="+mn-lt"/>
        </a:defRPr>
      </a:lvl8pPr>
      <a:lvl9pPr marL="4092575" indent="-3810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7" Type="http://schemas.openxmlformats.org/officeDocument/2006/relationships/image" Target="../media/image7.wmf"/><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6.wmf"/><Relationship Id="rId5" Type="http://schemas.openxmlformats.org/officeDocument/2006/relationships/image" Target="../media/image9.wmf"/><Relationship Id="rId4" Type="http://schemas.openxmlformats.org/officeDocument/2006/relationships/image" Target="../media/image5.wmf"/></Relationships>
</file>

<file path=ppt/slides/_rels/slide11.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image" Target="../media/image10.emf"/><Relationship Id="rId7" Type="http://schemas.openxmlformats.org/officeDocument/2006/relationships/image" Target="../media/image7.wmf"/><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6.wmf"/><Relationship Id="rId5" Type="http://schemas.openxmlformats.org/officeDocument/2006/relationships/image" Target="../media/image9.wmf"/><Relationship Id="rId4" Type="http://schemas.openxmlformats.org/officeDocument/2006/relationships/image" Target="../media/image5.wmf"/></Relationships>
</file>

<file path=ppt/slides/_rels/slide12.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image" Target="../media/image12.emf"/><Relationship Id="rId7" Type="http://schemas.openxmlformats.org/officeDocument/2006/relationships/image" Target="../media/image7.wmf"/><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6.wmf"/><Relationship Id="rId5" Type="http://schemas.openxmlformats.org/officeDocument/2006/relationships/image" Target="../media/image9.wmf"/><Relationship Id="rId4" Type="http://schemas.openxmlformats.org/officeDocument/2006/relationships/image" Target="../media/image5.wmf"/></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timed%20loop%20parts.bmp"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Timed%20Loop%20Configuration.bmp"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Timed%20Loop%20-%20Assigning%20processor.bmp"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Sleep%20Mode.emf"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Starvation.emf" TargetMode="External"/></Relationships>
</file>

<file path=ppt/slides/_rels/slide3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notesSlide" Target="../notesSlides/notesSlide39.xml"/><Relationship Id="rId7"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10" Type="http://schemas.openxmlformats.org/officeDocument/2006/relationships/image" Target="../media/image38.png"/><Relationship Id="rId4" Type="http://schemas.openxmlformats.org/officeDocument/2006/relationships/oleObject" Target="../embeddings/oleObject1.bin"/><Relationship Id="rId9"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4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Preallocate%20Arrays.bmp"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Shared%20Variable%20Read-Write.bmp"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6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1.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5.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notesSlide" Target="../notesSlides/notesSlide68.xml"/><Relationship Id="rId1" Type="http://schemas.openxmlformats.org/officeDocument/2006/relationships/slideLayout" Target="../slideLayouts/slideLayout6.xml"/><Relationship Id="rId5" Type="http://schemas.openxmlformats.org/officeDocument/2006/relationships/image" Target="file:///C:\Perforce\CustomerEducation\CourseMaterial\LabVIEW%20Real%20Time\Rev%208.5\Manual\Slides\Slide%20Art\functional%20global%20variable.bmp" TargetMode="External"/><Relationship Id="rId4" Type="http://schemas.openxmlformats.org/officeDocument/2006/relationships/image" Target="../media/image55.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1.xml"/><Relationship Id="rId1" Type="http://schemas.openxmlformats.org/officeDocument/2006/relationships/slideLayout" Target="../slideLayouts/slideLayout13.xml"/><Relationship Id="rId5" Type="http://schemas.openxmlformats.org/officeDocument/2006/relationships/image" Target="../media/image54.wmf"/><Relationship Id="rId4" Type="http://schemas.openxmlformats.org/officeDocument/2006/relationships/image" Target="file:///C:\Perforce\CustomerEducation\CourseMaterial\LabVIEW%20Real%20Time\Rev%208.5\Manual\Slides\Slide%20Art\RT%20FIFO%20Functions.bmp" TargetMode="Externa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3.xml"/><Relationship Id="rId1" Type="http://schemas.openxmlformats.org/officeDocument/2006/relationships/slideLayout" Target="../slideLayouts/slideLayout4.xml"/><Relationship Id="rId5" Type="http://schemas.openxmlformats.org/officeDocument/2006/relationships/image" Target="../media/image59.png"/><Relationship Id="rId4" Type="http://schemas.openxmlformats.org/officeDocument/2006/relationships/image" Target="file:///C:\Perforce\CustomerEducation\CourseMaterial\LabVIEW%20Real%20Time\Rev%208.5\Manual\Slides\Slide%20Art\RT%20FIFO%20Create%20function.bmp" TargetMode="Externa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dirty="0" smtClean="0"/>
              <a:t>Lesson 3</a:t>
            </a:r>
            <a:br>
              <a:rPr lang="en-US" dirty="0" smtClean="0"/>
            </a:br>
            <a:r>
              <a:rPr lang="en-US" dirty="0" smtClean="0"/>
              <a:t>Real-Time Architecture: Design</a:t>
            </a:r>
          </a:p>
        </p:txBody>
      </p:sp>
      <p:sp>
        <p:nvSpPr>
          <p:cNvPr id="26626" name="Rectangle 18"/>
          <p:cNvSpPr>
            <a:spLocks noGrp="1" noChangeArrowheads="1"/>
          </p:cNvSpPr>
          <p:nvPr>
            <p:ph sz="quarter" idx="10"/>
          </p:nvPr>
        </p:nvSpPr>
        <p:spPr/>
        <p:txBody>
          <a:bodyPr/>
          <a:lstStyle/>
          <a:p>
            <a:pPr marL="609600" indent="-609600"/>
            <a:r>
              <a:rPr lang="en-US" dirty="0" smtClean="0"/>
              <a:t>Host and Target Application Architecture</a:t>
            </a:r>
          </a:p>
          <a:p>
            <a:pPr marL="609600" indent="-609600"/>
            <a:r>
              <a:rPr lang="en-US" dirty="0" smtClean="0"/>
              <a:t>Multithreading</a:t>
            </a:r>
          </a:p>
          <a:p>
            <a:pPr marL="609600" indent="-609600"/>
            <a:r>
              <a:rPr lang="en-US" dirty="0" smtClean="0"/>
              <a:t>Yielding Execution in Time-Critical Threads</a:t>
            </a:r>
          </a:p>
          <a:p>
            <a:pPr marL="609600" indent="-609600"/>
            <a:r>
              <a:rPr lang="en-US" dirty="0" smtClean="0"/>
              <a:t>Improving Speed and Determinism</a:t>
            </a:r>
          </a:p>
          <a:p>
            <a:pPr marL="609600" indent="-609600"/>
            <a:r>
              <a:rPr lang="en-US" dirty="0" smtClean="0"/>
              <a:t>Passing Data between Threads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3" descr="PE01205_"/>
          <p:cNvPicPr>
            <a:picLocks noChangeAspect="1" noChangeArrowheads="1"/>
          </p:cNvPicPr>
          <p:nvPr/>
        </p:nvPicPr>
        <p:blipFill>
          <a:blip r:embed="rId3"/>
          <a:srcRect/>
          <a:stretch>
            <a:fillRect/>
          </a:stretch>
        </p:blipFill>
        <p:spPr bwMode="auto">
          <a:xfrm>
            <a:off x="5868988" y="3419475"/>
            <a:ext cx="1660525" cy="1254125"/>
          </a:xfrm>
          <a:prstGeom prst="rect">
            <a:avLst/>
          </a:prstGeom>
          <a:noFill/>
          <a:ln w="9525">
            <a:noFill/>
            <a:miter lim="800000"/>
            <a:headEnd/>
            <a:tailEnd/>
          </a:ln>
        </p:spPr>
      </p:pic>
      <p:sp>
        <p:nvSpPr>
          <p:cNvPr id="45058" name="Text Box 4"/>
          <p:cNvSpPr txBox="1">
            <a:spLocks noChangeArrowheads="1"/>
          </p:cNvSpPr>
          <p:nvPr/>
        </p:nvSpPr>
        <p:spPr bwMode="auto">
          <a:xfrm>
            <a:off x="7083425" y="3065463"/>
            <a:ext cx="1895475" cy="830262"/>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Mechanic</a:t>
            </a:r>
          </a:p>
          <a:p>
            <a:pPr algn="ctr" eaLnBrk="0" hangingPunct="0"/>
            <a:r>
              <a:rPr lang="en-US" dirty="0">
                <a:solidFill>
                  <a:schemeClr val="tx1"/>
                </a:solidFill>
                <a:latin typeface="Arial" charset="0"/>
              </a:rPr>
              <a:t>(Processor)</a:t>
            </a:r>
          </a:p>
        </p:txBody>
      </p:sp>
      <p:sp>
        <p:nvSpPr>
          <p:cNvPr id="45059" name="Text Box 7"/>
          <p:cNvSpPr txBox="1">
            <a:spLocks noChangeArrowheads="1"/>
          </p:cNvSpPr>
          <p:nvPr/>
        </p:nvSpPr>
        <p:spPr bwMode="auto">
          <a:xfrm>
            <a:off x="458788" y="2657475"/>
            <a:ext cx="1235075" cy="4572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Normal</a:t>
            </a:r>
          </a:p>
        </p:txBody>
      </p:sp>
      <p:sp>
        <p:nvSpPr>
          <p:cNvPr id="45060" name="Text Box 10"/>
          <p:cNvSpPr txBox="1">
            <a:spLocks noChangeArrowheads="1"/>
          </p:cNvSpPr>
          <p:nvPr/>
        </p:nvSpPr>
        <p:spPr bwMode="auto">
          <a:xfrm>
            <a:off x="463550" y="3800475"/>
            <a:ext cx="1235075" cy="4572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Normal</a:t>
            </a:r>
          </a:p>
        </p:txBody>
      </p:sp>
      <p:sp>
        <p:nvSpPr>
          <p:cNvPr id="45061" name="Text Box 13"/>
          <p:cNvSpPr txBox="1">
            <a:spLocks noChangeArrowheads="1"/>
          </p:cNvSpPr>
          <p:nvPr/>
        </p:nvSpPr>
        <p:spPr bwMode="auto">
          <a:xfrm>
            <a:off x="463550" y="5019675"/>
            <a:ext cx="1235075" cy="4572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Normal</a:t>
            </a:r>
          </a:p>
        </p:txBody>
      </p:sp>
      <p:sp>
        <p:nvSpPr>
          <p:cNvPr id="45062" name="Line 14"/>
          <p:cNvSpPr>
            <a:spLocks noChangeShapeType="1"/>
          </p:cNvSpPr>
          <p:nvPr/>
        </p:nvSpPr>
        <p:spPr bwMode="auto">
          <a:xfrm>
            <a:off x="3659188" y="3038475"/>
            <a:ext cx="1905000" cy="533400"/>
          </a:xfrm>
          <a:prstGeom prst="line">
            <a:avLst/>
          </a:prstGeom>
          <a:noFill/>
          <a:ln w="38100">
            <a:solidFill>
              <a:schemeClr val="tx1"/>
            </a:solidFill>
            <a:round/>
            <a:headEnd/>
            <a:tailEnd type="triangle" w="med" len="med"/>
          </a:ln>
        </p:spPr>
        <p:txBody>
          <a:bodyPr wrap="none" anchor="ctr"/>
          <a:lstStyle/>
          <a:p>
            <a:endParaRPr lang="en-US" dirty="0"/>
          </a:p>
        </p:txBody>
      </p:sp>
      <p:sp>
        <p:nvSpPr>
          <p:cNvPr id="45063" name="Line 15"/>
          <p:cNvSpPr>
            <a:spLocks noChangeShapeType="1"/>
          </p:cNvSpPr>
          <p:nvPr/>
        </p:nvSpPr>
        <p:spPr bwMode="auto">
          <a:xfrm flipV="1">
            <a:off x="3581400" y="4105275"/>
            <a:ext cx="1982788" cy="9525"/>
          </a:xfrm>
          <a:prstGeom prst="line">
            <a:avLst/>
          </a:prstGeom>
          <a:noFill/>
          <a:ln w="38100">
            <a:solidFill>
              <a:schemeClr val="tx1"/>
            </a:solidFill>
            <a:round/>
            <a:headEnd/>
            <a:tailEnd type="triangle" w="med" len="med"/>
          </a:ln>
        </p:spPr>
        <p:txBody>
          <a:bodyPr wrap="none" anchor="ctr"/>
          <a:lstStyle/>
          <a:p>
            <a:endParaRPr lang="en-US" dirty="0"/>
          </a:p>
        </p:txBody>
      </p:sp>
      <p:sp>
        <p:nvSpPr>
          <p:cNvPr id="45064" name="Line 16"/>
          <p:cNvSpPr>
            <a:spLocks noChangeShapeType="1"/>
          </p:cNvSpPr>
          <p:nvPr/>
        </p:nvSpPr>
        <p:spPr bwMode="auto">
          <a:xfrm flipV="1">
            <a:off x="3735388" y="4638675"/>
            <a:ext cx="1828800" cy="457200"/>
          </a:xfrm>
          <a:prstGeom prst="line">
            <a:avLst/>
          </a:prstGeom>
          <a:noFill/>
          <a:ln w="38100">
            <a:solidFill>
              <a:schemeClr val="tx1"/>
            </a:solidFill>
            <a:round/>
            <a:headEnd/>
            <a:tailEnd type="triangle" w="med" len="med"/>
          </a:ln>
        </p:spPr>
        <p:txBody>
          <a:bodyPr wrap="none" anchor="ctr"/>
          <a:lstStyle/>
          <a:p>
            <a:endParaRPr lang="en-US" dirty="0"/>
          </a:p>
        </p:txBody>
      </p:sp>
      <p:sp>
        <p:nvSpPr>
          <p:cNvPr id="45065" name="Rectangle 17"/>
          <p:cNvSpPr>
            <a:spLocks noGrp="1" noChangeArrowheads="1"/>
          </p:cNvSpPr>
          <p:nvPr>
            <p:ph type="title"/>
          </p:nvPr>
        </p:nvSpPr>
        <p:spPr/>
        <p:txBody>
          <a:bodyPr/>
          <a:lstStyle/>
          <a:p>
            <a:r>
              <a:rPr lang="en-US" dirty="0" smtClean="0"/>
              <a:t>Round Robin Scheduling</a:t>
            </a:r>
          </a:p>
        </p:txBody>
      </p:sp>
      <p:sp>
        <p:nvSpPr>
          <p:cNvPr id="45066" name="Text Box 19"/>
          <p:cNvSpPr txBox="1">
            <a:spLocks noChangeArrowheads="1"/>
          </p:cNvSpPr>
          <p:nvPr/>
        </p:nvSpPr>
        <p:spPr bwMode="auto">
          <a:xfrm>
            <a:off x="6373813" y="1520825"/>
            <a:ext cx="2012950" cy="822325"/>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Receptionist</a:t>
            </a:r>
          </a:p>
          <a:p>
            <a:pPr algn="ctr" eaLnBrk="0" hangingPunct="0"/>
            <a:r>
              <a:rPr lang="en-US" dirty="0">
                <a:solidFill>
                  <a:schemeClr val="tx1"/>
                </a:solidFill>
                <a:latin typeface="Arial" charset="0"/>
              </a:rPr>
              <a:t>(Scheduler)</a:t>
            </a:r>
          </a:p>
        </p:txBody>
      </p:sp>
      <p:pic>
        <p:nvPicPr>
          <p:cNvPr id="45067" name="Picture 22" descr="rju31erh[1]"/>
          <p:cNvPicPr>
            <a:picLocks noChangeAspect="1" noChangeArrowheads="1"/>
          </p:cNvPicPr>
          <p:nvPr/>
        </p:nvPicPr>
        <p:blipFill>
          <a:blip r:embed="rId4"/>
          <a:srcRect/>
          <a:stretch>
            <a:fillRect/>
          </a:stretch>
        </p:blipFill>
        <p:spPr bwMode="auto">
          <a:xfrm>
            <a:off x="4876800" y="1371600"/>
            <a:ext cx="1295400" cy="1192213"/>
          </a:xfrm>
          <a:prstGeom prst="rect">
            <a:avLst/>
          </a:prstGeom>
          <a:noFill/>
          <a:ln w="9525">
            <a:noFill/>
            <a:miter lim="800000"/>
            <a:headEnd/>
            <a:tailEnd/>
          </a:ln>
        </p:spPr>
      </p:pic>
      <p:pic>
        <p:nvPicPr>
          <p:cNvPr id="45068" name="Picture 23" descr="2v3b_xek[1]"/>
          <p:cNvPicPr>
            <a:picLocks noChangeAspect="1" noChangeArrowheads="1"/>
          </p:cNvPicPr>
          <p:nvPr/>
        </p:nvPicPr>
        <p:blipFill>
          <a:blip r:embed="rId5"/>
          <a:srcRect/>
          <a:stretch>
            <a:fillRect/>
          </a:stretch>
        </p:blipFill>
        <p:spPr bwMode="auto">
          <a:xfrm flipH="1">
            <a:off x="1905000" y="2438400"/>
            <a:ext cx="1504950" cy="874713"/>
          </a:xfrm>
          <a:prstGeom prst="rect">
            <a:avLst/>
          </a:prstGeom>
          <a:noFill/>
          <a:ln w="9525">
            <a:noFill/>
            <a:miter lim="800000"/>
            <a:headEnd/>
            <a:tailEnd/>
          </a:ln>
        </p:spPr>
      </p:pic>
      <p:pic>
        <p:nvPicPr>
          <p:cNvPr id="45069" name="Picture 24" descr="s3uarmrw[1]"/>
          <p:cNvPicPr>
            <a:picLocks noChangeAspect="1" noChangeArrowheads="1"/>
          </p:cNvPicPr>
          <p:nvPr/>
        </p:nvPicPr>
        <p:blipFill>
          <a:blip r:embed="rId6"/>
          <a:srcRect/>
          <a:stretch>
            <a:fillRect/>
          </a:stretch>
        </p:blipFill>
        <p:spPr bwMode="auto">
          <a:xfrm>
            <a:off x="1731963" y="3581400"/>
            <a:ext cx="1773237" cy="898525"/>
          </a:xfrm>
          <a:prstGeom prst="rect">
            <a:avLst/>
          </a:prstGeom>
          <a:noFill/>
          <a:ln w="9525">
            <a:noFill/>
            <a:miter lim="800000"/>
            <a:headEnd/>
            <a:tailEnd/>
          </a:ln>
        </p:spPr>
      </p:pic>
      <p:pic>
        <p:nvPicPr>
          <p:cNvPr id="45070" name="Picture 25" descr="4nyh0uqp[1]"/>
          <p:cNvPicPr>
            <a:picLocks noChangeAspect="1" noChangeArrowheads="1"/>
          </p:cNvPicPr>
          <p:nvPr/>
        </p:nvPicPr>
        <p:blipFill>
          <a:blip r:embed="rId7"/>
          <a:srcRect/>
          <a:stretch>
            <a:fillRect/>
          </a:stretch>
        </p:blipFill>
        <p:spPr bwMode="auto">
          <a:xfrm flipH="1">
            <a:off x="1905000" y="4953000"/>
            <a:ext cx="1524000" cy="755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3" descr="PE01205_"/>
          <p:cNvPicPr>
            <a:picLocks noChangeAspect="1" noChangeArrowheads="1"/>
          </p:cNvPicPr>
          <p:nvPr/>
        </p:nvPicPr>
        <p:blipFill>
          <a:blip r:embed="rId3"/>
          <a:srcRect/>
          <a:stretch>
            <a:fillRect/>
          </a:stretch>
        </p:blipFill>
        <p:spPr bwMode="auto">
          <a:xfrm>
            <a:off x="6042025" y="3995738"/>
            <a:ext cx="1660525" cy="1254125"/>
          </a:xfrm>
          <a:prstGeom prst="rect">
            <a:avLst/>
          </a:prstGeom>
          <a:noFill/>
          <a:ln w="9525">
            <a:noFill/>
            <a:miter lim="800000"/>
            <a:headEnd/>
            <a:tailEnd/>
          </a:ln>
        </p:spPr>
      </p:pic>
      <p:sp>
        <p:nvSpPr>
          <p:cNvPr id="47106" name="Text Box 4"/>
          <p:cNvSpPr txBox="1">
            <a:spLocks noChangeArrowheads="1"/>
          </p:cNvSpPr>
          <p:nvPr/>
        </p:nvSpPr>
        <p:spPr bwMode="auto">
          <a:xfrm>
            <a:off x="7269163" y="3667125"/>
            <a:ext cx="1895475" cy="83185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Mechanic</a:t>
            </a:r>
          </a:p>
          <a:p>
            <a:pPr algn="ctr" eaLnBrk="0" hangingPunct="0"/>
            <a:r>
              <a:rPr lang="en-US" dirty="0">
                <a:solidFill>
                  <a:schemeClr val="tx1"/>
                </a:solidFill>
                <a:latin typeface="Arial" charset="0"/>
              </a:rPr>
              <a:t>(Processor)</a:t>
            </a:r>
          </a:p>
        </p:txBody>
      </p:sp>
      <p:sp>
        <p:nvSpPr>
          <p:cNvPr id="47107" name="Text Box 7"/>
          <p:cNvSpPr txBox="1">
            <a:spLocks noChangeArrowheads="1"/>
          </p:cNvSpPr>
          <p:nvPr/>
        </p:nvSpPr>
        <p:spPr bwMode="auto">
          <a:xfrm>
            <a:off x="427038" y="1725613"/>
            <a:ext cx="1390650" cy="946150"/>
          </a:xfrm>
          <a:prstGeom prst="rect">
            <a:avLst/>
          </a:prstGeom>
          <a:noFill/>
          <a:ln w="57150">
            <a:noFill/>
            <a:miter lim="800000"/>
            <a:headEnd/>
            <a:tailEnd/>
          </a:ln>
        </p:spPr>
        <p:txBody>
          <a:bodyPr wrap="none">
            <a:spAutoFit/>
          </a:bodyPr>
          <a:lstStyle/>
          <a:p>
            <a:pPr algn="ctr" eaLnBrk="0" hangingPunct="0"/>
            <a:r>
              <a:rPr lang="en-US" sz="2800" dirty="0">
                <a:solidFill>
                  <a:srgbClr val="FF0000"/>
                </a:solidFill>
                <a:latin typeface="Arial" charset="0"/>
              </a:rPr>
              <a:t>Time</a:t>
            </a:r>
          </a:p>
          <a:p>
            <a:pPr algn="ctr" eaLnBrk="0" hangingPunct="0"/>
            <a:r>
              <a:rPr lang="en-US" sz="2800" dirty="0">
                <a:solidFill>
                  <a:srgbClr val="FF0000"/>
                </a:solidFill>
                <a:latin typeface="Arial" charset="0"/>
              </a:rPr>
              <a:t>Critical</a:t>
            </a:r>
          </a:p>
        </p:txBody>
      </p:sp>
      <p:sp>
        <p:nvSpPr>
          <p:cNvPr id="47108" name="Line 17"/>
          <p:cNvSpPr>
            <a:spLocks noChangeShapeType="1"/>
          </p:cNvSpPr>
          <p:nvPr/>
        </p:nvSpPr>
        <p:spPr bwMode="auto">
          <a:xfrm>
            <a:off x="4195763" y="2384425"/>
            <a:ext cx="1970087" cy="1481138"/>
          </a:xfrm>
          <a:prstGeom prst="line">
            <a:avLst/>
          </a:prstGeom>
          <a:noFill/>
          <a:ln w="57150">
            <a:solidFill>
              <a:srgbClr val="FF0000"/>
            </a:solidFill>
            <a:round/>
            <a:headEnd/>
            <a:tailEnd type="triangle" w="med" len="med"/>
          </a:ln>
        </p:spPr>
        <p:txBody>
          <a:bodyPr wrap="none" anchor="ctr"/>
          <a:lstStyle/>
          <a:p>
            <a:endParaRPr lang="en-US" dirty="0"/>
          </a:p>
        </p:txBody>
      </p:sp>
      <p:sp>
        <p:nvSpPr>
          <p:cNvPr id="47109" name="Text Box 20"/>
          <p:cNvSpPr txBox="1">
            <a:spLocks noChangeArrowheads="1"/>
          </p:cNvSpPr>
          <p:nvPr/>
        </p:nvSpPr>
        <p:spPr bwMode="auto">
          <a:xfrm>
            <a:off x="6742113" y="1847850"/>
            <a:ext cx="2012950" cy="822325"/>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Receptionist</a:t>
            </a:r>
          </a:p>
          <a:p>
            <a:pPr algn="ctr" eaLnBrk="0" hangingPunct="0"/>
            <a:r>
              <a:rPr lang="en-US" dirty="0">
                <a:solidFill>
                  <a:schemeClr val="tx1"/>
                </a:solidFill>
                <a:latin typeface="Arial" charset="0"/>
              </a:rPr>
              <a:t>(Scheduler)</a:t>
            </a:r>
          </a:p>
        </p:txBody>
      </p:sp>
      <p:sp>
        <p:nvSpPr>
          <p:cNvPr id="47110" name="Rectangle 24"/>
          <p:cNvSpPr>
            <a:spLocks noGrp="1" noChangeArrowheads="1"/>
          </p:cNvSpPr>
          <p:nvPr>
            <p:ph type="title"/>
          </p:nvPr>
        </p:nvSpPr>
        <p:spPr/>
        <p:txBody>
          <a:bodyPr/>
          <a:lstStyle/>
          <a:p>
            <a:r>
              <a:rPr lang="en-US" dirty="0" smtClean="0"/>
              <a:t>Preemptive Scheduling</a:t>
            </a:r>
          </a:p>
        </p:txBody>
      </p:sp>
      <p:pic>
        <p:nvPicPr>
          <p:cNvPr id="47111" name="Picture 25" descr="rju31erh[1]"/>
          <p:cNvPicPr>
            <a:picLocks noChangeAspect="1" noChangeArrowheads="1"/>
          </p:cNvPicPr>
          <p:nvPr/>
        </p:nvPicPr>
        <p:blipFill>
          <a:blip r:embed="rId4"/>
          <a:srcRect/>
          <a:stretch>
            <a:fillRect/>
          </a:stretch>
        </p:blipFill>
        <p:spPr bwMode="auto">
          <a:xfrm>
            <a:off x="5338763" y="1698625"/>
            <a:ext cx="1295400" cy="1192213"/>
          </a:xfrm>
          <a:prstGeom prst="rect">
            <a:avLst/>
          </a:prstGeom>
          <a:noFill/>
          <a:ln w="9525">
            <a:noFill/>
            <a:miter lim="800000"/>
            <a:headEnd/>
            <a:tailEnd/>
          </a:ln>
        </p:spPr>
      </p:pic>
      <p:sp>
        <p:nvSpPr>
          <p:cNvPr id="47112" name="Text Box 26"/>
          <p:cNvSpPr txBox="1">
            <a:spLocks noChangeArrowheads="1"/>
          </p:cNvSpPr>
          <p:nvPr/>
        </p:nvSpPr>
        <p:spPr bwMode="auto">
          <a:xfrm>
            <a:off x="615950" y="3136900"/>
            <a:ext cx="1235075" cy="4572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Normal</a:t>
            </a:r>
          </a:p>
        </p:txBody>
      </p:sp>
      <p:sp>
        <p:nvSpPr>
          <p:cNvPr id="47113" name="Text Box 27"/>
          <p:cNvSpPr txBox="1">
            <a:spLocks noChangeArrowheads="1"/>
          </p:cNvSpPr>
          <p:nvPr/>
        </p:nvSpPr>
        <p:spPr bwMode="auto">
          <a:xfrm>
            <a:off x="614363" y="4279900"/>
            <a:ext cx="1235075" cy="4572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Normal</a:t>
            </a:r>
          </a:p>
        </p:txBody>
      </p:sp>
      <p:sp>
        <p:nvSpPr>
          <p:cNvPr id="47114" name="Text Box 28"/>
          <p:cNvSpPr txBox="1">
            <a:spLocks noChangeArrowheads="1"/>
          </p:cNvSpPr>
          <p:nvPr/>
        </p:nvSpPr>
        <p:spPr bwMode="auto">
          <a:xfrm>
            <a:off x="620713" y="5499100"/>
            <a:ext cx="1235075" cy="4572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Normal</a:t>
            </a:r>
          </a:p>
        </p:txBody>
      </p:sp>
      <p:pic>
        <p:nvPicPr>
          <p:cNvPr id="47115" name="Picture 29" descr="2v3b_xek[1]"/>
          <p:cNvPicPr>
            <a:picLocks noChangeAspect="1" noChangeArrowheads="1"/>
          </p:cNvPicPr>
          <p:nvPr/>
        </p:nvPicPr>
        <p:blipFill>
          <a:blip r:embed="rId5"/>
          <a:srcRect/>
          <a:stretch>
            <a:fillRect/>
          </a:stretch>
        </p:blipFill>
        <p:spPr bwMode="auto">
          <a:xfrm flipH="1">
            <a:off x="2062163" y="2917825"/>
            <a:ext cx="1504950" cy="874713"/>
          </a:xfrm>
          <a:prstGeom prst="rect">
            <a:avLst/>
          </a:prstGeom>
          <a:noFill/>
          <a:ln w="9525">
            <a:noFill/>
            <a:miter lim="800000"/>
            <a:headEnd/>
            <a:tailEnd/>
          </a:ln>
        </p:spPr>
      </p:pic>
      <p:pic>
        <p:nvPicPr>
          <p:cNvPr id="47116" name="Picture 30" descr="s3uarmrw[1]"/>
          <p:cNvPicPr>
            <a:picLocks noChangeAspect="1" noChangeArrowheads="1"/>
          </p:cNvPicPr>
          <p:nvPr/>
        </p:nvPicPr>
        <p:blipFill>
          <a:blip r:embed="rId6"/>
          <a:srcRect/>
          <a:stretch>
            <a:fillRect/>
          </a:stretch>
        </p:blipFill>
        <p:spPr bwMode="auto">
          <a:xfrm>
            <a:off x="1889125" y="4060825"/>
            <a:ext cx="1773238" cy="898525"/>
          </a:xfrm>
          <a:prstGeom prst="rect">
            <a:avLst/>
          </a:prstGeom>
          <a:noFill/>
          <a:ln w="9525">
            <a:noFill/>
            <a:miter lim="800000"/>
            <a:headEnd/>
            <a:tailEnd/>
          </a:ln>
        </p:spPr>
      </p:pic>
      <p:pic>
        <p:nvPicPr>
          <p:cNvPr id="47117" name="Picture 31" descr="4nyh0uqp[1]"/>
          <p:cNvPicPr>
            <a:picLocks noChangeAspect="1" noChangeArrowheads="1"/>
          </p:cNvPicPr>
          <p:nvPr/>
        </p:nvPicPr>
        <p:blipFill>
          <a:blip r:embed="rId7"/>
          <a:srcRect/>
          <a:stretch>
            <a:fillRect/>
          </a:stretch>
        </p:blipFill>
        <p:spPr bwMode="auto">
          <a:xfrm flipH="1">
            <a:off x="2062163" y="5432425"/>
            <a:ext cx="1524000" cy="755650"/>
          </a:xfrm>
          <a:prstGeom prst="rect">
            <a:avLst/>
          </a:prstGeom>
          <a:noFill/>
          <a:ln w="9525">
            <a:noFill/>
            <a:miter lim="800000"/>
            <a:headEnd/>
            <a:tailEnd/>
          </a:ln>
        </p:spPr>
      </p:pic>
      <p:pic>
        <p:nvPicPr>
          <p:cNvPr id="47118" name="Picture 32" descr="zf4zj4ib[1]"/>
          <p:cNvPicPr>
            <a:picLocks noChangeAspect="1" noChangeArrowheads="1"/>
          </p:cNvPicPr>
          <p:nvPr/>
        </p:nvPicPr>
        <p:blipFill>
          <a:blip r:embed="rId8"/>
          <a:srcRect/>
          <a:stretch>
            <a:fillRect/>
          </a:stretch>
        </p:blipFill>
        <p:spPr bwMode="auto">
          <a:xfrm>
            <a:off x="1757363" y="1317625"/>
            <a:ext cx="2290762" cy="1436688"/>
          </a:xfrm>
          <a:prstGeom prst="rect">
            <a:avLst/>
          </a:prstGeom>
          <a:noFill/>
          <a:ln w="9525">
            <a:noFill/>
            <a:miter lim="800000"/>
            <a:headEnd/>
            <a:tailEnd/>
          </a:ln>
        </p:spPr>
      </p:pic>
      <p:sp>
        <p:nvSpPr>
          <p:cNvPr id="47119" name="Text Box 33"/>
          <p:cNvSpPr txBox="1">
            <a:spLocks noChangeArrowheads="1"/>
          </p:cNvSpPr>
          <p:nvPr/>
        </p:nvSpPr>
        <p:spPr bwMode="auto">
          <a:xfrm>
            <a:off x="2082800" y="1916113"/>
            <a:ext cx="969963" cy="304800"/>
          </a:xfrm>
          <a:prstGeom prst="rect">
            <a:avLst/>
          </a:prstGeom>
          <a:noFill/>
          <a:ln w="57150">
            <a:noFill/>
            <a:miter lim="800000"/>
            <a:headEnd/>
            <a:tailEnd/>
          </a:ln>
        </p:spPr>
        <p:txBody>
          <a:bodyPr wrap="none">
            <a:spAutoFit/>
          </a:bodyPr>
          <a:lstStyle/>
          <a:p>
            <a:pPr algn="ctr" eaLnBrk="0" hangingPunct="0"/>
            <a:r>
              <a:rPr lang="en-US" sz="1400" dirty="0">
                <a:solidFill>
                  <a:schemeClr val="tx1"/>
                </a:solidFill>
              </a:rPr>
              <a:t>Ambulance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descr="PE01205_"/>
          <p:cNvPicPr>
            <a:picLocks noChangeAspect="1" noChangeArrowheads="1"/>
          </p:cNvPicPr>
          <p:nvPr/>
        </p:nvPicPr>
        <p:blipFill>
          <a:blip r:embed="rId3"/>
          <a:srcRect/>
          <a:stretch>
            <a:fillRect/>
          </a:stretch>
        </p:blipFill>
        <p:spPr bwMode="auto">
          <a:xfrm>
            <a:off x="6042025" y="3981450"/>
            <a:ext cx="1660525" cy="1254125"/>
          </a:xfrm>
          <a:prstGeom prst="rect">
            <a:avLst/>
          </a:prstGeom>
          <a:noFill/>
          <a:ln w="9525">
            <a:noFill/>
            <a:miter lim="800000"/>
            <a:headEnd/>
            <a:tailEnd/>
          </a:ln>
        </p:spPr>
      </p:pic>
      <p:sp>
        <p:nvSpPr>
          <p:cNvPr id="49154" name="Text Box 3"/>
          <p:cNvSpPr txBox="1">
            <a:spLocks noChangeArrowheads="1"/>
          </p:cNvSpPr>
          <p:nvPr/>
        </p:nvSpPr>
        <p:spPr bwMode="auto">
          <a:xfrm>
            <a:off x="7234238" y="3706813"/>
            <a:ext cx="1897062" cy="83185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Mechanic</a:t>
            </a:r>
          </a:p>
          <a:p>
            <a:pPr algn="ctr" eaLnBrk="0" hangingPunct="0"/>
            <a:r>
              <a:rPr lang="en-US" dirty="0">
                <a:solidFill>
                  <a:schemeClr val="tx1"/>
                </a:solidFill>
                <a:latin typeface="Arial" charset="0"/>
              </a:rPr>
              <a:t>(Processor)</a:t>
            </a:r>
          </a:p>
        </p:txBody>
      </p:sp>
      <p:sp>
        <p:nvSpPr>
          <p:cNvPr id="49155" name="Text Box 4"/>
          <p:cNvSpPr txBox="1">
            <a:spLocks noChangeArrowheads="1"/>
          </p:cNvSpPr>
          <p:nvPr/>
        </p:nvSpPr>
        <p:spPr bwMode="auto">
          <a:xfrm>
            <a:off x="427038" y="1711325"/>
            <a:ext cx="1390650" cy="946150"/>
          </a:xfrm>
          <a:prstGeom prst="rect">
            <a:avLst/>
          </a:prstGeom>
          <a:noFill/>
          <a:ln w="57150">
            <a:noFill/>
            <a:miter lim="800000"/>
            <a:headEnd/>
            <a:tailEnd/>
          </a:ln>
        </p:spPr>
        <p:txBody>
          <a:bodyPr wrap="none">
            <a:spAutoFit/>
          </a:bodyPr>
          <a:lstStyle/>
          <a:p>
            <a:pPr algn="ctr" eaLnBrk="0" hangingPunct="0"/>
            <a:r>
              <a:rPr lang="en-US" sz="2800" dirty="0">
                <a:solidFill>
                  <a:srgbClr val="FF0000"/>
                </a:solidFill>
                <a:latin typeface="Arial" charset="0"/>
              </a:rPr>
              <a:t>Time</a:t>
            </a:r>
          </a:p>
          <a:p>
            <a:pPr algn="ctr" eaLnBrk="0" hangingPunct="0"/>
            <a:r>
              <a:rPr lang="en-US" sz="2800" dirty="0">
                <a:solidFill>
                  <a:srgbClr val="FF0000"/>
                </a:solidFill>
                <a:latin typeface="Arial" charset="0"/>
              </a:rPr>
              <a:t>Critical</a:t>
            </a:r>
          </a:p>
        </p:txBody>
      </p:sp>
      <p:sp>
        <p:nvSpPr>
          <p:cNvPr id="49156" name="Line 5"/>
          <p:cNvSpPr>
            <a:spLocks noChangeShapeType="1"/>
          </p:cNvSpPr>
          <p:nvPr/>
        </p:nvSpPr>
        <p:spPr bwMode="auto">
          <a:xfrm>
            <a:off x="4195763" y="2370138"/>
            <a:ext cx="1970087" cy="1481137"/>
          </a:xfrm>
          <a:prstGeom prst="line">
            <a:avLst/>
          </a:prstGeom>
          <a:noFill/>
          <a:ln w="57150">
            <a:solidFill>
              <a:srgbClr val="FF0000"/>
            </a:solidFill>
            <a:round/>
            <a:headEnd/>
            <a:tailEnd type="triangle" w="med" len="med"/>
          </a:ln>
        </p:spPr>
        <p:txBody>
          <a:bodyPr wrap="none" anchor="ctr"/>
          <a:lstStyle/>
          <a:p>
            <a:endParaRPr lang="en-US" dirty="0"/>
          </a:p>
        </p:txBody>
      </p:sp>
      <p:sp>
        <p:nvSpPr>
          <p:cNvPr id="49157" name="Text Box 6"/>
          <p:cNvSpPr txBox="1">
            <a:spLocks noChangeArrowheads="1"/>
          </p:cNvSpPr>
          <p:nvPr/>
        </p:nvSpPr>
        <p:spPr bwMode="auto">
          <a:xfrm>
            <a:off x="6742113" y="1833563"/>
            <a:ext cx="2012950" cy="822325"/>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Receptionist</a:t>
            </a:r>
          </a:p>
          <a:p>
            <a:pPr algn="ctr" eaLnBrk="0" hangingPunct="0"/>
            <a:r>
              <a:rPr lang="en-US" dirty="0">
                <a:solidFill>
                  <a:schemeClr val="tx1"/>
                </a:solidFill>
                <a:latin typeface="Arial" charset="0"/>
              </a:rPr>
              <a:t>(Scheduler)</a:t>
            </a:r>
          </a:p>
        </p:txBody>
      </p:sp>
      <p:sp>
        <p:nvSpPr>
          <p:cNvPr id="49158" name="Rectangle 7"/>
          <p:cNvSpPr>
            <a:spLocks noGrp="1" noChangeArrowheads="1"/>
          </p:cNvSpPr>
          <p:nvPr>
            <p:ph type="title"/>
          </p:nvPr>
        </p:nvSpPr>
        <p:spPr/>
        <p:txBody>
          <a:bodyPr/>
          <a:lstStyle/>
          <a:p>
            <a:r>
              <a:rPr lang="en-US" dirty="0" smtClean="0"/>
              <a:t>LabVIEW Real-Time Scheduling</a:t>
            </a:r>
          </a:p>
        </p:txBody>
      </p:sp>
      <p:pic>
        <p:nvPicPr>
          <p:cNvPr id="49159" name="Picture 8" descr="rju31erh[1]"/>
          <p:cNvPicPr>
            <a:picLocks noChangeAspect="1" noChangeArrowheads="1"/>
          </p:cNvPicPr>
          <p:nvPr/>
        </p:nvPicPr>
        <p:blipFill>
          <a:blip r:embed="rId4"/>
          <a:srcRect/>
          <a:stretch>
            <a:fillRect/>
          </a:stretch>
        </p:blipFill>
        <p:spPr bwMode="auto">
          <a:xfrm>
            <a:off x="5338763" y="1684338"/>
            <a:ext cx="1295400" cy="1192212"/>
          </a:xfrm>
          <a:prstGeom prst="rect">
            <a:avLst/>
          </a:prstGeom>
          <a:noFill/>
          <a:ln w="9525">
            <a:noFill/>
            <a:miter lim="800000"/>
            <a:headEnd/>
            <a:tailEnd/>
          </a:ln>
        </p:spPr>
      </p:pic>
      <p:sp>
        <p:nvSpPr>
          <p:cNvPr id="49160" name="Text Box 9"/>
          <p:cNvSpPr txBox="1">
            <a:spLocks noChangeArrowheads="1"/>
          </p:cNvSpPr>
          <p:nvPr/>
        </p:nvSpPr>
        <p:spPr bwMode="auto">
          <a:xfrm>
            <a:off x="615950" y="3122613"/>
            <a:ext cx="1235075" cy="4572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Normal</a:t>
            </a:r>
          </a:p>
        </p:txBody>
      </p:sp>
      <p:sp>
        <p:nvSpPr>
          <p:cNvPr id="49161" name="Text Box 10"/>
          <p:cNvSpPr txBox="1">
            <a:spLocks noChangeArrowheads="1"/>
          </p:cNvSpPr>
          <p:nvPr/>
        </p:nvSpPr>
        <p:spPr bwMode="auto">
          <a:xfrm>
            <a:off x="614363" y="4265613"/>
            <a:ext cx="1235075" cy="4572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Normal</a:t>
            </a:r>
          </a:p>
        </p:txBody>
      </p:sp>
      <p:sp>
        <p:nvSpPr>
          <p:cNvPr id="49162" name="Text Box 11"/>
          <p:cNvSpPr txBox="1">
            <a:spLocks noChangeArrowheads="1"/>
          </p:cNvSpPr>
          <p:nvPr/>
        </p:nvSpPr>
        <p:spPr bwMode="auto">
          <a:xfrm>
            <a:off x="620713" y="5484813"/>
            <a:ext cx="1235075" cy="4572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Normal</a:t>
            </a:r>
          </a:p>
        </p:txBody>
      </p:sp>
      <p:pic>
        <p:nvPicPr>
          <p:cNvPr id="49163" name="Picture 12" descr="2v3b_xek[1]"/>
          <p:cNvPicPr>
            <a:picLocks noChangeAspect="1" noChangeArrowheads="1"/>
          </p:cNvPicPr>
          <p:nvPr/>
        </p:nvPicPr>
        <p:blipFill>
          <a:blip r:embed="rId5"/>
          <a:srcRect/>
          <a:stretch>
            <a:fillRect/>
          </a:stretch>
        </p:blipFill>
        <p:spPr bwMode="auto">
          <a:xfrm flipH="1">
            <a:off x="2062163" y="2903538"/>
            <a:ext cx="1504950" cy="874712"/>
          </a:xfrm>
          <a:prstGeom prst="rect">
            <a:avLst/>
          </a:prstGeom>
          <a:noFill/>
          <a:ln w="9525">
            <a:noFill/>
            <a:miter lim="800000"/>
            <a:headEnd/>
            <a:tailEnd/>
          </a:ln>
        </p:spPr>
      </p:pic>
      <p:pic>
        <p:nvPicPr>
          <p:cNvPr id="49164" name="Picture 13" descr="s3uarmrw[1]"/>
          <p:cNvPicPr>
            <a:picLocks noChangeAspect="1" noChangeArrowheads="1"/>
          </p:cNvPicPr>
          <p:nvPr/>
        </p:nvPicPr>
        <p:blipFill>
          <a:blip r:embed="rId6"/>
          <a:srcRect/>
          <a:stretch>
            <a:fillRect/>
          </a:stretch>
        </p:blipFill>
        <p:spPr bwMode="auto">
          <a:xfrm>
            <a:off x="1889125" y="4046538"/>
            <a:ext cx="1773238" cy="898525"/>
          </a:xfrm>
          <a:prstGeom prst="rect">
            <a:avLst/>
          </a:prstGeom>
          <a:noFill/>
          <a:ln w="9525">
            <a:noFill/>
            <a:miter lim="800000"/>
            <a:headEnd/>
            <a:tailEnd/>
          </a:ln>
        </p:spPr>
      </p:pic>
      <p:pic>
        <p:nvPicPr>
          <p:cNvPr id="49165" name="Picture 14" descr="4nyh0uqp[1]"/>
          <p:cNvPicPr>
            <a:picLocks noChangeAspect="1" noChangeArrowheads="1"/>
          </p:cNvPicPr>
          <p:nvPr/>
        </p:nvPicPr>
        <p:blipFill>
          <a:blip r:embed="rId7"/>
          <a:srcRect/>
          <a:stretch>
            <a:fillRect/>
          </a:stretch>
        </p:blipFill>
        <p:spPr bwMode="auto">
          <a:xfrm flipH="1">
            <a:off x="2062163" y="5418138"/>
            <a:ext cx="1524000" cy="755650"/>
          </a:xfrm>
          <a:prstGeom prst="rect">
            <a:avLst/>
          </a:prstGeom>
          <a:noFill/>
          <a:ln w="9525">
            <a:noFill/>
            <a:miter lim="800000"/>
            <a:headEnd/>
            <a:tailEnd/>
          </a:ln>
        </p:spPr>
      </p:pic>
      <p:pic>
        <p:nvPicPr>
          <p:cNvPr id="49166" name="Picture 15" descr="zf4zj4ib[1]"/>
          <p:cNvPicPr>
            <a:picLocks noChangeAspect="1" noChangeArrowheads="1"/>
          </p:cNvPicPr>
          <p:nvPr/>
        </p:nvPicPr>
        <p:blipFill>
          <a:blip r:embed="rId8"/>
          <a:srcRect/>
          <a:stretch>
            <a:fillRect/>
          </a:stretch>
        </p:blipFill>
        <p:spPr bwMode="auto">
          <a:xfrm>
            <a:off x="1757363" y="1303338"/>
            <a:ext cx="2290762" cy="1436687"/>
          </a:xfrm>
          <a:prstGeom prst="rect">
            <a:avLst/>
          </a:prstGeom>
          <a:noFill/>
          <a:ln w="9525">
            <a:noFill/>
            <a:miter lim="800000"/>
            <a:headEnd/>
            <a:tailEnd/>
          </a:ln>
        </p:spPr>
      </p:pic>
      <p:sp>
        <p:nvSpPr>
          <p:cNvPr id="49167" name="Text Box 16"/>
          <p:cNvSpPr txBox="1">
            <a:spLocks noChangeArrowheads="1"/>
          </p:cNvSpPr>
          <p:nvPr/>
        </p:nvSpPr>
        <p:spPr bwMode="auto">
          <a:xfrm>
            <a:off x="2082800" y="1901825"/>
            <a:ext cx="969963" cy="304800"/>
          </a:xfrm>
          <a:prstGeom prst="rect">
            <a:avLst/>
          </a:prstGeom>
          <a:noFill/>
          <a:ln w="57150">
            <a:noFill/>
            <a:miter lim="800000"/>
            <a:headEnd/>
            <a:tailEnd/>
          </a:ln>
        </p:spPr>
        <p:txBody>
          <a:bodyPr wrap="none">
            <a:spAutoFit/>
          </a:bodyPr>
          <a:lstStyle/>
          <a:p>
            <a:pPr algn="ctr" eaLnBrk="0" hangingPunct="0"/>
            <a:r>
              <a:rPr lang="en-US" sz="1400" dirty="0">
                <a:solidFill>
                  <a:schemeClr val="tx1"/>
                </a:solidFill>
              </a:rPr>
              <a:t>Ambulance</a:t>
            </a:r>
          </a:p>
        </p:txBody>
      </p:sp>
      <p:sp>
        <p:nvSpPr>
          <p:cNvPr id="49168" name="Line 17"/>
          <p:cNvSpPr>
            <a:spLocks noChangeShapeType="1"/>
          </p:cNvSpPr>
          <p:nvPr/>
        </p:nvSpPr>
        <p:spPr bwMode="auto">
          <a:xfrm>
            <a:off x="3816350" y="3351213"/>
            <a:ext cx="1905000" cy="533400"/>
          </a:xfrm>
          <a:prstGeom prst="line">
            <a:avLst/>
          </a:prstGeom>
          <a:noFill/>
          <a:ln w="38100">
            <a:solidFill>
              <a:schemeClr val="tx1"/>
            </a:solidFill>
            <a:prstDash val="dash"/>
            <a:round/>
            <a:headEnd/>
            <a:tailEnd type="triangle" w="med" len="med"/>
          </a:ln>
        </p:spPr>
        <p:txBody>
          <a:bodyPr wrap="none" anchor="ctr"/>
          <a:lstStyle/>
          <a:p>
            <a:endParaRPr lang="en-US" dirty="0"/>
          </a:p>
        </p:txBody>
      </p:sp>
      <p:sp>
        <p:nvSpPr>
          <p:cNvPr id="49169" name="Line 18"/>
          <p:cNvSpPr>
            <a:spLocks noChangeShapeType="1"/>
          </p:cNvSpPr>
          <p:nvPr/>
        </p:nvSpPr>
        <p:spPr bwMode="auto">
          <a:xfrm flipV="1">
            <a:off x="3738563" y="4418013"/>
            <a:ext cx="1982787" cy="9525"/>
          </a:xfrm>
          <a:prstGeom prst="line">
            <a:avLst/>
          </a:prstGeom>
          <a:noFill/>
          <a:ln w="38100">
            <a:solidFill>
              <a:schemeClr val="tx1"/>
            </a:solidFill>
            <a:prstDash val="dash"/>
            <a:round/>
            <a:headEnd/>
            <a:tailEnd type="triangle" w="med" len="med"/>
          </a:ln>
        </p:spPr>
        <p:txBody>
          <a:bodyPr wrap="none" anchor="ctr"/>
          <a:lstStyle/>
          <a:p>
            <a:endParaRPr lang="en-US" dirty="0"/>
          </a:p>
        </p:txBody>
      </p:sp>
      <p:sp>
        <p:nvSpPr>
          <p:cNvPr id="49170" name="Line 19"/>
          <p:cNvSpPr>
            <a:spLocks noChangeShapeType="1"/>
          </p:cNvSpPr>
          <p:nvPr/>
        </p:nvSpPr>
        <p:spPr bwMode="auto">
          <a:xfrm flipV="1">
            <a:off x="3892550" y="4951413"/>
            <a:ext cx="1828800" cy="457200"/>
          </a:xfrm>
          <a:prstGeom prst="line">
            <a:avLst/>
          </a:prstGeom>
          <a:noFill/>
          <a:ln w="38100">
            <a:solidFill>
              <a:schemeClr val="tx1"/>
            </a:solidFill>
            <a:prstDash val="dash"/>
            <a:round/>
            <a:headEnd/>
            <a:tailEnd type="triangle" w="med" len="me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10" name="Rectangle 2"/>
          <p:cNvSpPr>
            <a:spLocks noGrp="1" noChangeArrowheads="1"/>
          </p:cNvSpPr>
          <p:nvPr>
            <p:ph type="title"/>
          </p:nvPr>
        </p:nvSpPr>
        <p:spPr/>
        <p:txBody>
          <a:bodyPr/>
          <a:lstStyle/>
          <a:p>
            <a:r>
              <a:rPr lang="en-US" dirty="0" smtClean="0"/>
              <a:t>Target Application Design</a:t>
            </a:r>
          </a:p>
        </p:txBody>
      </p:sp>
      <p:sp>
        <p:nvSpPr>
          <p:cNvPr id="226311" name="Rectangle 3"/>
          <p:cNvSpPr>
            <a:spLocks noGrp="1" noChangeArrowheads="1"/>
          </p:cNvSpPr>
          <p:nvPr>
            <p:ph idx="1"/>
          </p:nvPr>
        </p:nvSpPr>
        <p:spPr/>
        <p:txBody>
          <a:bodyPr/>
          <a:lstStyle/>
          <a:p>
            <a:pPr lvl="1">
              <a:buNone/>
            </a:pPr>
            <a:endParaRPr lang="en-US" dirty="0" smtClean="0"/>
          </a:p>
          <a:p>
            <a:pPr lvl="1">
              <a:buNone/>
            </a:pPr>
            <a:endParaRPr lang="en-US" dirty="0" smtClean="0"/>
          </a:p>
          <a:p>
            <a:pPr lvl="1">
              <a:buNone/>
            </a:pPr>
            <a:endParaRPr lang="en-US" dirty="0" smtClean="0"/>
          </a:p>
          <a:p>
            <a:pPr lvl="1">
              <a:buNone/>
            </a:pPr>
            <a:endParaRPr lang="en-US" dirty="0" smtClean="0"/>
          </a:p>
          <a:p>
            <a:pPr lvl="1"/>
            <a:r>
              <a:rPr lang="en-US" dirty="0" smtClean="0"/>
              <a:t>Separate deterministic tasks from all other tasks</a:t>
            </a:r>
          </a:p>
          <a:p>
            <a:pPr lvl="1"/>
            <a:r>
              <a:rPr lang="en-US" dirty="0" smtClean="0"/>
              <a:t>Place deterministic tasks in the time-critical section of the target application</a:t>
            </a:r>
          </a:p>
        </p:txBody>
      </p:sp>
      <p:graphicFrame>
        <p:nvGraphicFramePr>
          <p:cNvPr id="4" name="Diagram 3"/>
          <p:cNvGraphicFramePr/>
          <p:nvPr/>
        </p:nvGraphicFramePr>
        <p:xfrm>
          <a:off x="441960" y="1431916"/>
          <a:ext cx="8171688" cy="15673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7" name="Rectangle 3"/>
          <p:cNvSpPr>
            <a:spLocks noGrp="1" noChangeArrowheads="1"/>
          </p:cNvSpPr>
          <p:nvPr>
            <p:ph type="title"/>
          </p:nvPr>
        </p:nvSpPr>
        <p:spPr/>
        <p:txBody>
          <a:bodyPr/>
          <a:lstStyle/>
          <a:p>
            <a:r>
              <a:rPr lang="en-US" dirty="0" smtClean="0"/>
              <a:t>Class Exercise – Choose Priority Level</a:t>
            </a:r>
          </a:p>
        </p:txBody>
      </p:sp>
      <p:sp>
        <p:nvSpPr>
          <p:cNvPr id="239618" name="Rectangle 4"/>
          <p:cNvSpPr>
            <a:spLocks noChangeArrowheads="1"/>
          </p:cNvSpPr>
          <p:nvPr/>
        </p:nvSpPr>
        <p:spPr bwMode="auto">
          <a:xfrm>
            <a:off x="647700" y="1672530"/>
            <a:ext cx="838200" cy="838200"/>
          </a:xfrm>
          <a:prstGeom prst="rect">
            <a:avLst/>
          </a:prstGeom>
          <a:solidFill>
            <a:srgbClr val="C0C0C0"/>
          </a:solidFill>
          <a:ln w="19050">
            <a:solidFill>
              <a:schemeClr val="tx1"/>
            </a:solidFill>
            <a:miter lim="800000"/>
            <a:headEnd type="none" w="sm" len="sm"/>
            <a:tailEnd type="none" w="sm" len="sm"/>
          </a:ln>
        </p:spPr>
        <p:txBody>
          <a:bodyPr wrap="none" anchor="ctr"/>
          <a:lstStyle/>
          <a:p>
            <a:pPr algn="ctr" eaLnBrk="0" hangingPunct="0"/>
            <a:endParaRPr lang="en-US" dirty="0"/>
          </a:p>
        </p:txBody>
      </p:sp>
      <p:sp>
        <p:nvSpPr>
          <p:cNvPr id="239619" name="Text Box 5"/>
          <p:cNvSpPr txBox="1">
            <a:spLocks noChangeArrowheads="1"/>
          </p:cNvSpPr>
          <p:nvPr/>
        </p:nvSpPr>
        <p:spPr bwMode="auto">
          <a:xfrm>
            <a:off x="609600" y="1769368"/>
            <a:ext cx="922338"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Data </a:t>
            </a:r>
          </a:p>
          <a:p>
            <a:pPr algn="ctr" eaLnBrk="0" hangingPunct="0"/>
            <a:r>
              <a:rPr lang="en-US" sz="1800" dirty="0">
                <a:solidFill>
                  <a:schemeClr val="tx1"/>
                </a:solidFill>
              </a:rPr>
              <a:t>Logging</a:t>
            </a:r>
          </a:p>
        </p:txBody>
      </p:sp>
      <p:sp>
        <p:nvSpPr>
          <p:cNvPr id="239620" name="Rectangle 6"/>
          <p:cNvSpPr>
            <a:spLocks noChangeArrowheads="1"/>
          </p:cNvSpPr>
          <p:nvPr/>
        </p:nvSpPr>
        <p:spPr bwMode="auto">
          <a:xfrm>
            <a:off x="1808136" y="2933059"/>
            <a:ext cx="838200" cy="782111"/>
          </a:xfrm>
          <a:prstGeom prst="rect">
            <a:avLst/>
          </a:prstGeom>
          <a:solidFill>
            <a:srgbClr val="C0C0C0"/>
          </a:solidFill>
          <a:ln w="19050">
            <a:solidFill>
              <a:schemeClr val="tx1"/>
            </a:solidFill>
            <a:miter lim="800000"/>
            <a:headEnd type="none" w="sm" len="sm"/>
            <a:tailEnd type="none" w="sm" len="sm"/>
          </a:ln>
        </p:spPr>
        <p:txBody>
          <a:bodyPr wrap="none" anchor="ctr"/>
          <a:lstStyle/>
          <a:p>
            <a:pPr algn="ctr" eaLnBrk="0" hangingPunct="0"/>
            <a:endParaRPr lang="en-US" dirty="0"/>
          </a:p>
        </p:txBody>
      </p:sp>
      <p:sp>
        <p:nvSpPr>
          <p:cNvPr id="239621" name="Text Box 7"/>
          <p:cNvSpPr txBox="1">
            <a:spLocks noChangeArrowheads="1"/>
          </p:cNvSpPr>
          <p:nvPr/>
        </p:nvSpPr>
        <p:spPr bwMode="auto">
          <a:xfrm>
            <a:off x="1944661" y="3175947"/>
            <a:ext cx="579438" cy="369332"/>
          </a:xfrm>
          <a:prstGeom prst="rect">
            <a:avLst/>
          </a:prstGeom>
          <a:noFill/>
          <a:ln w="9525">
            <a:noFill/>
            <a:miter lim="800000"/>
            <a:headEnd type="none" w="sm" len="sm"/>
            <a:tailEnd type="none" w="sm" len="sm"/>
          </a:ln>
        </p:spPr>
        <p:txBody>
          <a:bodyPr wrap="square">
            <a:spAutoFit/>
          </a:bodyPr>
          <a:lstStyle/>
          <a:p>
            <a:pPr algn="ctr" eaLnBrk="0" hangingPunct="0"/>
            <a:r>
              <a:rPr lang="en-US" sz="1800" dirty="0">
                <a:solidFill>
                  <a:schemeClr val="tx1"/>
                </a:solidFill>
              </a:rPr>
              <a:t>UDP</a:t>
            </a:r>
          </a:p>
        </p:txBody>
      </p:sp>
      <p:sp>
        <p:nvSpPr>
          <p:cNvPr id="239622" name="Rectangle 8"/>
          <p:cNvSpPr>
            <a:spLocks noChangeArrowheads="1"/>
          </p:cNvSpPr>
          <p:nvPr/>
        </p:nvSpPr>
        <p:spPr bwMode="auto">
          <a:xfrm>
            <a:off x="326756" y="2939517"/>
            <a:ext cx="838200" cy="838200"/>
          </a:xfrm>
          <a:prstGeom prst="rect">
            <a:avLst/>
          </a:prstGeom>
          <a:solidFill>
            <a:srgbClr val="C0C0C0"/>
          </a:solidFill>
          <a:ln w="19050">
            <a:solidFill>
              <a:schemeClr val="tx1"/>
            </a:solidFill>
            <a:miter lim="800000"/>
            <a:headEnd type="none" w="sm" len="sm"/>
            <a:tailEnd type="none" w="sm" len="sm"/>
          </a:ln>
        </p:spPr>
        <p:txBody>
          <a:bodyPr wrap="none" anchor="ctr"/>
          <a:lstStyle/>
          <a:p>
            <a:pPr algn="ctr" eaLnBrk="0" hangingPunct="0"/>
            <a:endParaRPr lang="en-US" dirty="0"/>
          </a:p>
        </p:txBody>
      </p:sp>
      <p:sp>
        <p:nvSpPr>
          <p:cNvPr id="239623" name="Text Box 9"/>
          <p:cNvSpPr txBox="1">
            <a:spLocks noChangeArrowheads="1"/>
          </p:cNvSpPr>
          <p:nvPr/>
        </p:nvSpPr>
        <p:spPr bwMode="auto">
          <a:xfrm>
            <a:off x="472806" y="3182405"/>
            <a:ext cx="558800" cy="366712"/>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TCP</a:t>
            </a:r>
          </a:p>
        </p:txBody>
      </p:sp>
      <p:sp>
        <p:nvSpPr>
          <p:cNvPr id="239624" name="Rectangle 10"/>
          <p:cNvSpPr>
            <a:spLocks noChangeArrowheads="1"/>
          </p:cNvSpPr>
          <p:nvPr/>
        </p:nvSpPr>
        <p:spPr bwMode="auto">
          <a:xfrm>
            <a:off x="296674" y="5272039"/>
            <a:ext cx="838200" cy="838200"/>
          </a:xfrm>
          <a:prstGeom prst="rect">
            <a:avLst/>
          </a:prstGeom>
          <a:solidFill>
            <a:srgbClr val="C0C0C0"/>
          </a:solidFill>
          <a:ln w="19050">
            <a:solidFill>
              <a:schemeClr val="tx1"/>
            </a:solidFill>
            <a:miter lim="800000"/>
            <a:headEnd type="none" w="sm" len="sm"/>
            <a:tailEnd type="none" w="sm" len="sm"/>
          </a:ln>
        </p:spPr>
        <p:txBody>
          <a:bodyPr wrap="none" anchor="ctr"/>
          <a:lstStyle/>
          <a:p>
            <a:pPr algn="ctr" eaLnBrk="0" hangingPunct="0"/>
            <a:endParaRPr lang="en-US" dirty="0"/>
          </a:p>
        </p:txBody>
      </p:sp>
      <p:sp>
        <p:nvSpPr>
          <p:cNvPr id="239625" name="Text Box 11"/>
          <p:cNvSpPr txBox="1">
            <a:spLocks noChangeArrowheads="1"/>
          </p:cNvSpPr>
          <p:nvPr/>
        </p:nvSpPr>
        <p:spPr bwMode="auto">
          <a:xfrm>
            <a:off x="236349" y="5368876"/>
            <a:ext cx="966788"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User</a:t>
            </a:r>
          </a:p>
          <a:p>
            <a:pPr algn="ctr" eaLnBrk="0" hangingPunct="0"/>
            <a:r>
              <a:rPr lang="en-US" sz="1800" dirty="0">
                <a:solidFill>
                  <a:schemeClr val="tx1"/>
                </a:solidFill>
              </a:rPr>
              <a:t>Interface</a:t>
            </a:r>
          </a:p>
        </p:txBody>
      </p:sp>
      <p:sp>
        <p:nvSpPr>
          <p:cNvPr id="239626" name="Rectangle 12"/>
          <p:cNvSpPr>
            <a:spLocks noChangeArrowheads="1"/>
          </p:cNvSpPr>
          <p:nvPr/>
        </p:nvSpPr>
        <p:spPr bwMode="auto">
          <a:xfrm>
            <a:off x="669737" y="4052838"/>
            <a:ext cx="838200" cy="838200"/>
          </a:xfrm>
          <a:prstGeom prst="rect">
            <a:avLst/>
          </a:prstGeom>
          <a:solidFill>
            <a:srgbClr val="C0C0C0"/>
          </a:solidFill>
          <a:ln w="19050">
            <a:solidFill>
              <a:schemeClr val="tx1"/>
            </a:solidFill>
            <a:miter lim="800000"/>
            <a:headEnd type="none" w="sm" len="sm"/>
            <a:tailEnd type="none" w="sm" len="sm"/>
          </a:ln>
        </p:spPr>
        <p:txBody>
          <a:bodyPr wrap="none" anchor="ctr"/>
          <a:lstStyle/>
          <a:p>
            <a:pPr algn="ctr" eaLnBrk="0" hangingPunct="0"/>
            <a:endParaRPr lang="en-US" dirty="0"/>
          </a:p>
        </p:txBody>
      </p:sp>
      <p:sp>
        <p:nvSpPr>
          <p:cNvPr id="239627" name="Text Box 13"/>
          <p:cNvSpPr txBox="1">
            <a:spLocks noChangeArrowheads="1"/>
          </p:cNvSpPr>
          <p:nvPr/>
        </p:nvSpPr>
        <p:spPr bwMode="auto">
          <a:xfrm>
            <a:off x="617349" y="4149675"/>
            <a:ext cx="957263"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Signal</a:t>
            </a:r>
          </a:p>
          <a:p>
            <a:pPr algn="ctr" eaLnBrk="0" hangingPunct="0"/>
            <a:r>
              <a:rPr lang="en-US" sz="1800" dirty="0">
                <a:solidFill>
                  <a:schemeClr val="tx1"/>
                </a:solidFill>
              </a:rPr>
              <a:t>Analysis</a:t>
            </a:r>
          </a:p>
        </p:txBody>
      </p:sp>
      <p:sp>
        <p:nvSpPr>
          <p:cNvPr id="239628" name="Rectangle 32"/>
          <p:cNvSpPr>
            <a:spLocks noChangeArrowheads="1"/>
          </p:cNvSpPr>
          <p:nvPr/>
        </p:nvSpPr>
        <p:spPr bwMode="auto">
          <a:xfrm>
            <a:off x="2245640" y="4375720"/>
            <a:ext cx="838200" cy="838200"/>
          </a:xfrm>
          <a:prstGeom prst="rect">
            <a:avLst/>
          </a:prstGeom>
          <a:solidFill>
            <a:srgbClr val="C0C0C0"/>
          </a:solidFill>
          <a:ln w="19050">
            <a:solidFill>
              <a:schemeClr val="tx1"/>
            </a:solidFill>
            <a:miter lim="800000"/>
            <a:headEnd type="none" w="sm" len="sm"/>
            <a:tailEnd type="none" w="sm" len="sm"/>
          </a:ln>
        </p:spPr>
        <p:txBody>
          <a:bodyPr wrap="none" anchor="ctr"/>
          <a:lstStyle/>
          <a:p>
            <a:pPr algn="ctr" eaLnBrk="0" hangingPunct="0"/>
            <a:endParaRPr lang="en-US" dirty="0"/>
          </a:p>
        </p:txBody>
      </p:sp>
      <p:sp>
        <p:nvSpPr>
          <p:cNvPr id="239629" name="Text Box 33"/>
          <p:cNvSpPr txBox="1">
            <a:spLocks noChangeArrowheads="1"/>
          </p:cNvSpPr>
          <p:nvPr/>
        </p:nvSpPr>
        <p:spPr bwMode="auto">
          <a:xfrm>
            <a:off x="2378990" y="4624957"/>
            <a:ext cx="588963" cy="366713"/>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CAN</a:t>
            </a:r>
          </a:p>
        </p:txBody>
      </p:sp>
      <p:sp>
        <p:nvSpPr>
          <p:cNvPr id="239630" name="Rectangle 34"/>
          <p:cNvSpPr>
            <a:spLocks noChangeArrowheads="1"/>
          </p:cNvSpPr>
          <p:nvPr/>
        </p:nvSpPr>
        <p:spPr bwMode="auto">
          <a:xfrm>
            <a:off x="1701639" y="5429605"/>
            <a:ext cx="838200" cy="782111"/>
          </a:xfrm>
          <a:prstGeom prst="rect">
            <a:avLst/>
          </a:prstGeom>
          <a:solidFill>
            <a:srgbClr val="C0C0C0"/>
          </a:solidFill>
          <a:ln w="19050">
            <a:solidFill>
              <a:schemeClr val="tx1"/>
            </a:solidFill>
            <a:miter lim="800000"/>
            <a:headEnd type="none" w="sm" len="sm"/>
            <a:tailEnd type="none" w="sm" len="sm"/>
          </a:ln>
        </p:spPr>
        <p:txBody>
          <a:bodyPr wrap="none" anchor="ctr"/>
          <a:lstStyle/>
          <a:p>
            <a:pPr algn="ctr" eaLnBrk="0" hangingPunct="0"/>
            <a:endParaRPr lang="en-US" dirty="0"/>
          </a:p>
        </p:txBody>
      </p:sp>
      <p:sp>
        <p:nvSpPr>
          <p:cNvPr id="239631" name="Text Box 35"/>
          <p:cNvSpPr txBox="1">
            <a:spLocks noChangeArrowheads="1"/>
          </p:cNvSpPr>
          <p:nvPr/>
        </p:nvSpPr>
        <p:spPr bwMode="auto">
          <a:xfrm>
            <a:off x="1781014" y="5678843"/>
            <a:ext cx="696913" cy="369332"/>
          </a:xfrm>
          <a:prstGeom prst="rect">
            <a:avLst/>
          </a:prstGeom>
          <a:noFill/>
          <a:ln w="9525">
            <a:noFill/>
            <a:miter lim="800000"/>
            <a:headEnd type="none" w="sm" len="sm"/>
            <a:tailEnd type="none" w="sm" len="sm"/>
          </a:ln>
        </p:spPr>
        <p:txBody>
          <a:bodyPr wrap="square">
            <a:spAutoFit/>
          </a:bodyPr>
          <a:lstStyle/>
          <a:p>
            <a:pPr algn="ctr" eaLnBrk="0" hangingPunct="0"/>
            <a:r>
              <a:rPr lang="en-US" sz="1800" dirty="0">
                <a:solidFill>
                  <a:schemeClr val="tx1"/>
                </a:solidFill>
              </a:rPr>
              <a:t>Serial</a:t>
            </a:r>
          </a:p>
        </p:txBody>
      </p:sp>
      <p:sp>
        <p:nvSpPr>
          <p:cNvPr id="239632" name="Rectangle 36"/>
          <p:cNvSpPr>
            <a:spLocks noChangeArrowheads="1"/>
          </p:cNvSpPr>
          <p:nvPr/>
        </p:nvSpPr>
        <p:spPr bwMode="auto">
          <a:xfrm>
            <a:off x="2227317" y="1540821"/>
            <a:ext cx="838200" cy="782111"/>
          </a:xfrm>
          <a:prstGeom prst="rect">
            <a:avLst/>
          </a:prstGeom>
          <a:solidFill>
            <a:srgbClr val="C0C0C0"/>
          </a:solidFill>
          <a:ln w="19050">
            <a:solidFill>
              <a:schemeClr val="tx1"/>
            </a:solidFill>
            <a:miter lim="800000"/>
            <a:headEnd type="none" w="sm" len="sm"/>
            <a:tailEnd type="none" w="sm" len="sm"/>
          </a:ln>
        </p:spPr>
        <p:txBody>
          <a:bodyPr wrap="none" anchor="ctr"/>
          <a:lstStyle/>
          <a:p>
            <a:pPr algn="ctr" eaLnBrk="0" hangingPunct="0"/>
            <a:endParaRPr lang="en-US" dirty="0"/>
          </a:p>
        </p:txBody>
      </p:sp>
      <p:sp>
        <p:nvSpPr>
          <p:cNvPr id="239633" name="Text Box 37"/>
          <p:cNvSpPr txBox="1">
            <a:spLocks noChangeArrowheads="1"/>
          </p:cNvSpPr>
          <p:nvPr/>
        </p:nvSpPr>
        <p:spPr bwMode="auto">
          <a:xfrm>
            <a:off x="2178104" y="1637658"/>
            <a:ext cx="954088" cy="646331"/>
          </a:xfrm>
          <a:prstGeom prst="rect">
            <a:avLst/>
          </a:prstGeom>
          <a:noFill/>
          <a:ln w="9525">
            <a:noFill/>
            <a:miter lim="800000"/>
            <a:headEnd type="none" w="sm" len="sm"/>
            <a:tailEnd type="none" w="sm" len="sm"/>
          </a:ln>
        </p:spPr>
        <p:txBody>
          <a:bodyPr wrap="square">
            <a:spAutoFit/>
          </a:bodyPr>
          <a:lstStyle/>
          <a:p>
            <a:pPr algn="ctr" eaLnBrk="0" hangingPunct="0"/>
            <a:r>
              <a:rPr lang="en-US" sz="1800" dirty="0">
                <a:solidFill>
                  <a:schemeClr val="tx1"/>
                </a:solidFill>
              </a:rPr>
              <a:t>Buffered</a:t>
            </a:r>
          </a:p>
          <a:p>
            <a:pPr algn="ctr" eaLnBrk="0" hangingPunct="0"/>
            <a:r>
              <a:rPr lang="en-US" sz="1800" dirty="0">
                <a:solidFill>
                  <a:schemeClr val="tx1"/>
                </a:solidFill>
              </a:rPr>
              <a:t>DAQ</a:t>
            </a:r>
          </a:p>
        </p:txBody>
      </p:sp>
      <p:sp>
        <p:nvSpPr>
          <p:cNvPr id="21" name="AutoShape 30"/>
          <p:cNvSpPr>
            <a:spLocks noChangeArrowheads="1"/>
          </p:cNvSpPr>
          <p:nvPr/>
        </p:nvSpPr>
        <p:spPr bwMode="auto">
          <a:xfrm>
            <a:off x="3352800" y="2981325"/>
            <a:ext cx="1219200" cy="1219200"/>
          </a:xfrm>
          <a:prstGeom prst="rightArrow">
            <a:avLst>
              <a:gd name="adj1" fmla="val 50000"/>
              <a:gd name="adj2" fmla="val 25000"/>
            </a:avLst>
          </a:prstGeom>
          <a:solidFill>
            <a:schemeClr val="bg2">
              <a:lumMod val="60000"/>
              <a:lumOff val="40000"/>
            </a:schemeClr>
          </a:solidFill>
          <a:ln w="28575">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2" name="Text Box 31"/>
          <p:cNvSpPr txBox="1">
            <a:spLocks noChangeArrowheads="1"/>
          </p:cNvSpPr>
          <p:nvPr/>
        </p:nvSpPr>
        <p:spPr bwMode="auto">
          <a:xfrm>
            <a:off x="3352800" y="3371850"/>
            <a:ext cx="1066800" cy="396875"/>
          </a:xfrm>
          <a:prstGeom prst="rect">
            <a:avLst/>
          </a:prstGeom>
          <a:noFill/>
          <a:ln w="9525">
            <a:noFill/>
            <a:miter lim="800000"/>
            <a:headEnd type="none" w="sm" len="sm"/>
            <a:tailEnd type="none" w="sm" len="sm"/>
          </a:ln>
        </p:spPr>
        <p:txBody>
          <a:bodyPr>
            <a:spAutoFit/>
          </a:bodyPr>
          <a:lstStyle/>
          <a:p>
            <a:pPr algn="ctr" eaLnBrk="0" hangingPunct="0"/>
            <a:r>
              <a:rPr lang="en-US" sz="2000" dirty="0">
                <a:solidFill>
                  <a:schemeClr val="tx1"/>
                </a:solidFill>
              </a:rPr>
              <a:t>Separate</a:t>
            </a:r>
          </a:p>
        </p:txBody>
      </p:sp>
      <p:sp>
        <p:nvSpPr>
          <p:cNvPr id="23" name="Rectangle 14"/>
          <p:cNvSpPr>
            <a:spLocks noChangeArrowheads="1"/>
          </p:cNvSpPr>
          <p:nvPr/>
        </p:nvSpPr>
        <p:spPr bwMode="auto">
          <a:xfrm>
            <a:off x="4815840" y="1457324"/>
            <a:ext cx="4038600" cy="1986916"/>
          </a:xfrm>
          <a:prstGeom prst="rect">
            <a:avLst/>
          </a:prstGeom>
          <a:solidFill>
            <a:schemeClr val="accent1"/>
          </a:solidFill>
          <a:ln w="19050">
            <a:noFill/>
            <a:miter lim="800000"/>
            <a:headEnd type="none" w="sm" len="sm"/>
            <a:tailEnd type="none" w="sm" len="sm"/>
          </a:ln>
          <a:effectLst>
            <a:outerShdw dist="107763" dir="18900000" algn="ctr" rotWithShape="0">
              <a:srgbClr val="808080">
                <a:alpha val="50000"/>
              </a:srgbClr>
            </a:outerShdw>
          </a:effectLst>
        </p:spPr>
        <p:txBody>
          <a:bodyPr wrap="none" anchor="ctr"/>
          <a:lstStyle/>
          <a:p>
            <a:pPr algn="ctr" eaLnBrk="0" hangingPunct="0">
              <a:defRPr/>
            </a:pPr>
            <a:endParaRPr lang="en-US" dirty="0"/>
          </a:p>
        </p:txBody>
      </p:sp>
      <p:sp>
        <p:nvSpPr>
          <p:cNvPr id="24" name="Text Box 15"/>
          <p:cNvSpPr txBox="1">
            <a:spLocks noChangeArrowheads="1"/>
          </p:cNvSpPr>
          <p:nvPr/>
        </p:nvSpPr>
        <p:spPr bwMode="auto">
          <a:xfrm>
            <a:off x="5085080" y="1547813"/>
            <a:ext cx="3769360" cy="465234"/>
          </a:xfrm>
          <a:prstGeom prst="rect">
            <a:avLst/>
          </a:prstGeom>
          <a:noFill/>
          <a:ln w="9525">
            <a:noFill/>
            <a:miter lim="800000"/>
            <a:headEnd type="none" w="sm" len="sm"/>
            <a:tailEnd type="none" w="sm" len="sm"/>
          </a:ln>
        </p:spPr>
        <p:txBody>
          <a:bodyPr wrap="square">
            <a:spAutoFit/>
          </a:bodyPr>
          <a:lstStyle/>
          <a:p>
            <a:pPr algn="ctr" eaLnBrk="0" hangingPunct="0"/>
            <a:r>
              <a:rPr lang="en-US" dirty="0"/>
              <a:t>Time-Critical </a:t>
            </a:r>
            <a:r>
              <a:rPr lang="en-US" dirty="0" smtClean="0"/>
              <a:t>Priority</a:t>
            </a:r>
            <a:endParaRPr lang="en-US" dirty="0"/>
          </a:p>
        </p:txBody>
      </p:sp>
      <p:sp>
        <p:nvSpPr>
          <p:cNvPr id="25" name="Rectangle 16"/>
          <p:cNvSpPr>
            <a:spLocks noChangeArrowheads="1"/>
          </p:cNvSpPr>
          <p:nvPr/>
        </p:nvSpPr>
        <p:spPr bwMode="auto">
          <a:xfrm>
            <a:off x="4815840" y="3865244"/>
            <a:ext cx="4038600" cy="1895475"/>
          </a:xfrm>
          <a:prstGeom prst="rect">
            <a:avLst/>
          </a:prstGeom>
          <a:solidFill>
            <a:schemeClr val="accent1"/>
          </a:solidFill>
          <a:ln w="19050">
            <a:noFill/>
            <a:miter lim="800000"/>
            <a:headEnd type="none" w="sm" len="sm"/>
            <a:tailEnd type="none" w="sm" len="sm"/>
          </a:ln>
          <a:effectLst>
            <a:outerShdw dist="107763" dir="18900000" algn="ctr" rotWithShape="0">
              <a:srgbClr val="808080">
                <a:alpha val="50000"/>
              </a:srgbClr>
            </a:outerShdw>
          </a:effectLst>
        </p:spPr>
        <p:txBody>
          <a:bodyPr wrap="none" anchor="ctr"/>
          <a:lstStyle/>
          <a:p>
            <a:pPr algn="ctr" eaLnBrk="0" hangingPunct="0">
              <a:defRPr/>
            </a:pPr>
            <a:endParaRPr lang="en-US" dirty="0"/>
          </a:p>
        </p:txBody>
      </p:sp>
      <p:sp>
        <p:nvSpPr>
          <p:cNvPr id="26" name="Text Box 17"/>
          <p:cNvSpPr txBox="1">
            <a:spLocks noChangeArrowheads="1"/>
          </p:cNvSpPr>
          <p:nvPr/>
        </p:nvSpPr>
        <p:spPr bwMode="auto">
          <a:xfrm>
            <a:off x="5085080" y="3941445"/>
            <a:ext cx="3769360" cy="461665"/>
          </a:xfrm>
          <a:prstGeom prst="rect">
            <a:avLst/>
          </a:prstGeom>
          <a:noFill/>
          <a:ln w="9525">
            <a:noFill/>
            <a:miter lim="800000"/>
            <a:headEnd type="none" w="sm" len="sm"/>
            <a:tailEnd type="none" w="sm" len="sm"/>
          </a:ln>
        </p:spPr>
        <p:txBody>
          <a:bodyPr wrap="square">
            <a:spAutoFit/>
          </a:bodyPr>
          <a:lstStyle/>
          <a:p>
            <a:pPr algn="ctr" eaLnBrk="0" hangingPunct="0"/>
            <a:r>
              <a:rPr lang="en-US" dirty="0"/>
              <a:t>Normal </a:t>
            </a:r>
            <a:r>
              <a:rPr lang="en-US" dirty="0" smtClean="0"/>
              <a:t>Priority</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Rectangle 2"/>
          <p:cNvSpPr>
            <a:spLocks noChangeArrowheads="1"/>
          </p:cNvSpPr>
          <p:nvPr/>
        </p:nvSpPr>
        <p:spPr bwMode="auto">
          <a:xfrm>
            <a:off x="457200" y="1381125"/>
            <a:ext cx="2362200" cy="4572000"/>
          </a:xfrm>
          <a:prstGeom prst="rect">
            <a:avLst/>
          </a:prstGeom>
          <a:solidFill>
            <a:schemeClr val="accent1"/>
          </a:solidFill>
          <a:ln w="9525">
            <a:solidFill>
              <a:srgbClr val="5E84B8"/>
            </a:solidFill>
            <a:miter lim="800000"/>
            <a:headEnd type="none" w="sm" len="sm"/>
            <a:tailEnd type="none" w="sm" len="sm"/>
          </a:ln>
          <a:effectLst>
            <a:outerShdw dist="107763" dir="18900000" algn="ctr" rotWithShape="0">
              <a:schemeClr val="bg2">
                <a:alpha val="50000"/>
              </a:schemeClr>
            </a:outerShdw>
          </a:effectLst>
        </p:spPr>
        <p:txBody>
          <a:bodyPr wrap="none" anchor="ctr"/>
          <a:lstStyle/>
          <a:p>
            <a:pPr algn="ctr" eaLnBrk="0" hangingPunct="0">
              <a:defRPr/>
            </a:pPr>
            <a:endParaRPr lang="en-US" dirty="0">
              <a:solidFill>
                <a:schemeClr val="tx1"/>
              </a:solidFill>
            </a:endParaRPr>
          </a:p>
        </p:txBody>
      </p:sp>
      <p:sp>
        <p:nvSpPr>
          <p:cNvPr id="241666" name="Rectangle 3"/>
          <p:cNvSpPr>
            <a:spLocks noGrp="1" noChangeArrowheads="1"/>
          </p:cNvSpPr>
          <p:nvPr>
            <p:ph type="title"/>
          </p:nvPr>
        </p:nvSpPr>
        <p:spPr/>
        <p:txBody>
          <a:bodyPr/>
          <a:lstStyle/>
          <a:p>
            <a:r>
              <a:rPr lang="en-US" dirty="0" smtClean="0"/>
              <a:t>Potential Solution</a:t>
            </a:r>
          </a:p>
        </p:txBody>
      </p:sp>
      <p:sp>
        <p:nvSpPr>
          <p:cNvPr id="357390" name="Rectangle 14"/>
          <p:cNvSpPr>
            <a:spLocks noChangeArrowheads="1"/>
          </p:cNvSpPr>
          <p:nvPr/>
        </p:nvSpPr>
        <p:spPr bwMode="auto">
          <a:xfrm>
            <a:off x="4267200" y="771525"/>
            <a:ext cx="4572000" cy="1676400"/>
          </a:xfrm>
          <a:prstGeom prst="rect">
            <a:avLst/>
          </a:prstGeom>
          <a:solidFill>
            <a:schemeClr val="accent1"/>
          </a:solidFill>
          <a:ln w="19050">
            <a:noFill/>
            <a:miter lim="800000"/>
            <a:headEnd type="none" w="sm" len="sm"/>
            <a:tailEnd type="none" w="sm" len="sm"/>
          </a:ln>
          <a:effectLst>
            <a:outerShdw dist="107763" dir="18900000" algn="ctr" rotWithShape="0">
              <a:srgbClr val="808080">
                <a:alpha val="50000"/>
              </a:srgbClr>
            </a:outerShdw>
          </a:effectLst>
        </p:spPr>
        <p:txBody>
          <a:bodyPr wrap="none" anchor="ctr"/>
          <a:lstStyle/>
          <a:p>
            <a:pPr algn="ctr" eaLnBrk="0" hangingPunct="0">
              <a:defRPr/>
            </a:pPr>
            <a:endParaRPr lang="en-US" dirty="0"/>
          </a:p>
        </p:txBody>
      </p:sp>
      <p:sp>
        <p:nvSpPr>
          <p:cNvPr id="241668" name="Text Box 15"/>
          <p:cNvSpPr txBox="1">
            <a:spLocks noChangeArrowheads="1"/>
          </p:cNvSpPr>
          <p:nvPr/>
        </p:nvSpPr>
        <p:spPr bwMode="auto">
          <a:xfrm>
            <a:off x="4572000" y="862013"/>
            <a:ext cx="4267200" cy="457200"/>
          </a:xfrm>
          <a:prstGeom prst="rect">
            <a:avLst/>
          </a:prstGeom>
          <a:noFill/>
          <a:ln w="9525">
            <a:noFill/>
            <a:miter lim="800000"/>
            <a:headEnd type="none" w="sm" len="sm"/>
            <a:tailEnd type="none" w="sm" len="sm"/>
          </a:ln>
        </p:spPr>
        <p:txBody>
          <a:bodyPr>
            <a:spAutoFit/>
          </a:bodyPr>
          <a:lstStyle/>
          <a:p>
            <a:pPr algn="ctr" eaLnBrk="0" hangingPunct="0"/>
            <a:r>
              <a:rPr lang="en-US" dirty="0"/>
              <a:t>Time-Critical </a:t>
            </a:r>
            <a:r>
              <a:rPr lang="en-US" dirty="0" smtClean="0"/>
              <a:t>Priority</a:t>
            </a:r>
            <a:endParaRPr lang="en-US" dirty="0"/>
          </a:p>
        </p:txBody>
      </p:sp>
      <p:sp>
        <p:nvSpPr>
          <p:cNvPr id="357392" name="Rectangle 16"/>
          <p:cNvSpPr>
            <a:spLocks noChangeArrowheads="1"/>
          </p:cNvSpPr>
          <p:nvPr/>
        </p:nvSpPr>
        <p:spPr bwMode="auto">
          <a:xfrm>
            <a:off x="4267200" y="2676525"/>
            <a:ext cx="4572000" cy="1600200"/>
          </a:xfrm>
          <a:prstGeom prst="rect">
            <a:avLst/>
          </a:prstGeom>
          <a:solidFill>
            <a:schemeClr val="accent1"/>
          </a:solidFill>
          <a:ln w="19050">
            <a:noFill/>
            <a:miter lim="800000"/>
            <a:headEnd type="none" w="sm" len="sm"/>
            <a:tailEnd type="none" w="sm" len="sm"/>
          </a:ln>
          <a:effectLst>
            <a:outerShdw dist="107763" dir="18900000" algn="ctr" rotWithShape="0">
              <a:srgbClr val="808080">
                <a:alpha val="50000"/>
              </a:srgbClr>
            </a:outerShdw>
          </a:effectLst>
        </p:spPr>
        <p:txBody>
          <a:bodyPr wrap="none" anchor="ctr"/>
          <a:lstStyle/>
          <a:p>
            <a:pPr algn="ctr" eaLnBrk="0" hangingPunct="0">
              <a:defRPr/>
            </a:pPr>
            <a:endParaRPr lang="en-US" dirty="0"/>
          </a:p>
        </p:txBody>
      </p:sp>
      <p:sp>
        <p:nvSpPr>
          <p:cNvPr id="241670" name="Text Box 17"/>
          <p:cNvSpPr txBox="1">
            <a:spLocks noChangeArrowheads="1"/>
          </p:cNvSpPr>
          <p:nvPr/>
        </p:nvSpPr>
        <p:spPr bwMode="auto">
          <a:xfrm>
            <a:off x="4572000" y="2752725"/>
            <a:ext cx="4267200" cy="457200"/>
          </a:xfrm>
          <a:prstGeom prst="rect">
            <a:avLst/>
          </a:prstGeom>
          <a:noFill/>
          <a:ln w="9525">
            <a:noFill/>
            <a:miter lim="800000"/>
            <a:headEnd type="none" w="sm" len="sm"/>
            <a:tailEnd type="none" w="sm" len="sm"/>
          </a:ln>
        </p:spPr>
        <p:txBody>
          <a:bodyPr>
            <a:spAutoFit/>
          </a:bodyPr>
          <a:lstStyle/>
          <a:p>
            <a:pPr algn="ctr" eaLnBrk="0" hangingPunct="0"/>
            <a:r>
              <a:rPr lang="en-US" dirty="0"/>
              <a:t>Normal </a:t>
            </a:r>
            <a:r>
              <a:rPr lang="en-US" dirty="0" smtClean="0"/>
              <a:t>Priority</a:t>
            </a:r>
            <a:endParaRPr lang="en-US" dirty="0"/>
          </a:p>
        </p:txBody>
      </p:sp>
      <p:sp>
        <p:nvSpPr>
          <p:cNvPr id="357394" name="Rectangle 18"/>
          <p:cNvSpPr>
            <a:spLocks noChangeArrowheads="1"/>
          </p:cNvSpPr>
          <p:nvPr/>
        </p:nvSpPr>
        <p:spPr bwMode="auto">
          <a:xfrm>
            <a:off x="4267200" y="4505325"/>
            <a:ext cx="4572000" cy="1600200"/>
          </a:xfrm>
          <a:prstGeom prst="rect">
            <a:avLst/>
          </a:prstGeom>
          <a:solidFill>
            <a:schemeClr val="accent1"/>
          </a:solidFill>
          <a:ln w="19050">
            <a:noFill/>
            <a:miter lim="800000"/>
            <a:headEnd type="none" w="sm" len="sm"/>
            <a:tailEnd type="none" w="sm" len="sm"/>
          </a:ln>
          <a:effectLst>
            <a:outerShdw dist="107763" dir="18900000" algn="ctr" rotWithShape="0">
              <a:srgbClr val="808080">
                <a:alpha val="50000"/>
              </a:srgbClr>
            </a:outerShdw>
          </a:effectLst>
        </p:spPr>
        <p:txBody>
          <a:bodyPr wrap="none" anchor="ctr"/>
          <a:lstStyle/>
          <a:p>
            <a:pPr algn="ctr" eaLnBrk="0" hangingPunct="0">
              <a:defRPr/>
            </a:pPr>
            <a:endParaRPr lang="en-US" dirty="0"/>
          </a:p>
        </p:txBody>
      </p:sp>
      <p:sp>
        <p:nvSpPr>
          <p:cNvPr id="241672" name="Text Box 19"/>
          <p:cNvSpPr txBox="1">
            <a:spLocks noChangeArrowheads="1"/>
          </p:cNvSpPr>
          <p:nvPr/>
        </p:nvSpPr>
        <p:spPr bwMode="auto">
          <a:xfrm>
            <a:off x="4572000" y="4505325"/>
            <a:ext cx="4267200" cy="457200"/>
          </a:xfrm>
          <a:prstGeom prst="rect">
            <a:avLst/>
          </a:prstGeom>
          <a:noFill/>
          <a:ln w="9525">
            <a:noFill/>
            <a:miter lim="800000"/>
            <a:headEnd type="none" w="sm" len="sm"/>
            <a:tailEnd type="none" w="sm" len="sm"/>
          </a:ln>
        </p:spPr>
        <p:txBody>
          <a:bodyPr>
            <a:spAutoFit/>
          </a:bodyPr>
          <a:lstStyle/>
          <a:p>
            <a:pPr algn="ctr" eaLnBrk="0" hangingPunct="0"/>
            <a:r>
              <a:rPr lang="en-US" dirty="0"/>
              <a:t>Host VI</a:t>
            </a:r>
          </a:p>
        </p:txBody>
      </p:sp>
      <p:sp>
        <p:nvSpPr>
          <p:cNvPr id="357406" name="AutoShape 30"/>
          <p:cNvSpPr>
            <a:spLocks noChangeArrowheads="1"/>
          </p:cNvSpPr>
          <p:nvPr/>
        </p:nvSpPr>
        <p:spPr bwMode="auto">
          <a:xfrm>
            <a:off x="2895600" y="2981325"/>
            <a:ext cx="1219200" cy="1219200"/>
          </a:xfrm>
          <a:prstGeom prst="rightArrow">
            <a:avLst>
              <a:gd name="adj1" fmla="val 50000"/>
              <a:gd name="adj2" fmla="val 25000"/>
            </a:avLst>
          </a:prstGeom>
          <a:solidFill>
            <a:schemeClr val="bg2">
              <a:lumMod val="60000"/>
              <a:lumOff val="40000"/>
            </a:schemeClr>
          </a:solidFill>
          <a:ln w="28575">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74" name="Text Box 31"/>
          <p:cNvSpPr txBox="1">
            <a:spLocks noChangeArrowheads="1"/>
          </p:cNvSpPr>
          <p:nvPr/>
        </p:nvSpPr>
        <p:spPr bwMode="auto">
          <a:xfrm>
            <a:off x="2895600" y="3371850"/>
            <a:ext cx="1066800" cy="396875"/>
          </a:xfrm>
          <a:prstGeom prst="rect">
            <a:avLst/>
          </a:prstGeom>
          <a:noFill/>
          <a:ln w="9525">
            <a:noFill/>
            <a:miter lim="800000"/>
            <a:headEnd type="none" w="sm" len="sm"/>
            <a:tailEnd type="none" w="sm" len="sm"/>
          </a:ln>
        </p:spPr>
        <p:txBody>
          <a:bodyPr>
            <a:spAutoFit/>
          </a:bodyPr>
          <a:lstStyle/>
          <a:p>
            <a:pPr algn="ctr" eaLnBrk="0" hangingPunct="0"/>
            <a:r>
              <a:rPr lang="en-US" sz="2000" dirty="0">
                <a:solidFill>
                  <a:schemeClr val="tx1"/>
                </a:solidFill>
              </a:rPr>
              <a:t>Separate</a:t>
            </a:r>
          </a:p>
        </p:txBody>
      </p:sp>
      <p:sp>
        <p:nvSpPr>
          <p:cNvPr id="357408" name="Rectangle 32"/>
          <p:cNvSpPr>
            <a:spLocks noChangeArrowheads="1"/>
          </p:cNvSpPr>
          <p:nvPr/>
        </p:nvSpPr>
        <p:spPr bwMode="auto">
          <a:xfrm>
            <a:off x="639763" y="2732088"/>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76" name="Text Box 33"/>
          <p:cNvSpPr txBox="1">
            <a:spLocks noChangeArrowheads="1"/>
          </p:cNvSpPr>
          <p:nvPr/>
        </p:nvSpPr>
        <p:spPr bwMode="auto">
          <a:xfrm>
            <a:off x="601663" y="2828925"/>
            <a:ext cx="922337"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Data </a:t>
            </a:r>
          </a:p>
          <a:p>
            <a:pPr algn="ctr" eaLnBrk="0" hangingPunct="0"/>
            <a:r>
              <a:rPr lang="en-US" sz="1800" dirty="0">
                <a:solidFill>
                  <a:schemeClr val="tx1"/>
                </a:solidFill>
              </a:rPr>
              <a:t>Logging</a:t>
            </a:r>
          </a:p>
        </p:txBody>
      </p:sp>
      <p:sp>
        <p:nvSpPr>
          <p:cNvPr id="357410" name="Rectangle 34"/>
          <p:cNvSpPr>
            <a:spLocks noChangeArrowheads="1"/>
          </p:cNvSpPr>
          <p:nvPr/>
        </p:nvSpPr>
        <p:spPr bwMode="auto">
          <a:xfrm>
            <a:off x="1752600" y="27527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78" name="Text Box 35"/>
          <p:cNvSpPr txBox="1">
            <a:spLocks noChangeArrowheads="1"/>
          </p:cNvSpPr>
          <p:nvPr/>
        </p:nvSpPr>
        <p:spPr bwMode="auto">
          <a:xfrm>
            <a:off x="1889125" y="2995613"/>
            <a:ext cx="579438" cy="366712"/>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UDP</a:t>
            </a:r>
          </a:p>
        </p:txBody>
      </p:sp>
      <p:sp>
        <p:nvSpPr>
          <p:cNvPr id="357412" name="Rectangle 36"/>
          <p:cNvSpPr>
            <a:spLocks noChangeArrowheads="1"/>
          </p:cNvSpPr>
          <p:nvPr/>
        </p:nvSpPr>
        <p:spPr bwMode="auto">
          <a:xfrm>
            <a:off x="609600" y="38195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80" name="Text Box 37"/>
          <p:cNvSpPr txBox="1">
            <a:spLocks noChangeArrowheads="1"/>
          </p:cNvSpPr>
          <p:nvPr/>
        </p:nvSpPr>
        <p:spPr bwMode="auto">
          <a:xfrm>
            <a:off x="755650" y="4062413"/>
            <a:ext cx="558800" cy="366712"/>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TCP</a:t>
            </a:r>
          </a:p>
        </p:txBody>
      </p:sp>
      <p:sp>
        <p:nvSpPr>
          <p:cNvPr id="357414" name="Rectangle 38"/>
          <p:cNvSpPr>
            <a:spLocks noChangeArrowheads="1"/>
          </p:cNvSpPr>
          <p:nvPr/>
        </p:nvSpPr>
        <p:spPr bwMode="auto">
          <a:xfrm>
            <a:off x="1736725" y="16097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82" name="Text Box 39"/>
          <p:cNvSpPr txBox="1">
            <a:spLocks noChangeArrowheads="1"/>
          </p:cNvSpPr>
          <p:nvPr/>
        </p:nvSpPr>
        <p:spPr bwMode="auto">
          <a:xfrm>
            <a:off x="1676400" y="1706563"/>
            <a:ext cx="966788"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User</a:t>
            </a:r>
          </a:p>
          <a:p>
            <a:pPr algn="ctr" eaLnBrk="0" hangingPunct="0"/>
            <a:r>
              <a:rPr lang="en-US" sz="1800" dirty="0">
                <a:solidFill>
                  <a:schemeClr val="tx1"/>
                </a:solidFill>
              </a:rPr>
              <a:t>Interface</a:t>
            </a:r>
          </a:p>
        </p:txBody>
      </p:sp>
      <p:sp>
        <p:nvSpPr>
          <p:cNvPr id="357416" name="Rectangle 40"/>
          <p:cNvSpPr>
            <a:spLocks noChangeArrowheads="1"/>
          </p:cNvSpPr>
          <p:nvPr/>
        </p:nvSpPr>
        <p:spPr bwMode="auto">
          <a:xfrm>
            <a:off x="1728788" y="49625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84" name="Text Box 41"/>
          <p:cNvSpPr txBox="1">
            <a:spLocks noChangeArrowheads="1"/>
          </p:cNvSpPr>
          <p:nvPr/>
        </p:nvSpPr>
        <p:spPr bwMode="auto">
          <a:xfrm>
            <a:off x="1676400" y="5059363"/>
            <a:ext cx="957263"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Signal</a:t>
            </a:r>
          </a:p>
          <a:p>
            <a:pPr algn="ctr" eaLnBrk="0" hangingPunct="0"/>
            <a:r>
              <a:rPr lang="en-US" sz="1800" dirty="0">
                <a:solidFill>
                  <a:schemeClr val="tx1"/>
                </a:solidFill>
              </a:rPr>
              <a:t>Analysis</a:t>
            </a:r>
          </a:p>
        </p:txBody>
      </p:sp>
      <p:sp>
        <p:nvSpPr>
          <p:cNvPr id="357418" name="Rectangle 42"/>
          <p:cNvSpPr>
            <a:spLocks noChangeArrowheads="1"/>
          </p:cNvSpPr>
          <p:nvPr/>
        </p:nvSpPr>
        <p:spPr bwMode="auto">
          <a:xfrm>
            <a:off x="628650" y="4941888"/>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86" name="Text Box 43"/>
          <p:cNvSpPr txBox="1">
            <a:spLocks noChangeArrowheads="1"/>
          </p:cNvSpPr>
          <p:nvPr/>
        </p:nvSpPr>
        <p:spPr bwMode="auto">
          <a:xfrm>
            <a:off x="762000" y="5191125"/>
            <a:ext cx="588963" cy="366713"/>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CAN</a:t>
            </a:r>
          </a:p>
        </p:txBody>
      </p:sp>
      <p:sp>
        <p:nvSpPr>
          <p:cNvPr id="357420" name="Rectangle 44"/>
          <p:cNvSpPr>
            <a:spLocks noChangeArrowheads="1"/>
          </p:cNvSpPr>
          <p:nvPr/>
        </p:nvSpPr>
        <p:spPr bwMode="auto">
          <a:xfrm>
            <a:off x="609600" y="16097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88" name="Text Box 45"/>
          <p:cNvSpPr txBox="1">
            <a:spLocks noChangeArrowheads="1"/>
          </p:cNvSpPr>
          <p:nvPr/>
        </p:nvSpPr>
        <p:spPr bwMode="auto">
          <a:xfrm>
            <a:off x="688975" y="1858963"/>
            <a:ext cx="696913" cy="366712"/>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Serial</a:t>
            </a:r>
          </a:p>
        </p:txBody>
      </p:sp>
      <p:sp>
        <p:nvSpPr>
          <p:cNvPr id="357422" name="Rectangle 46"/>
          <p:cNvSpPr>
            <a:spLocks noChangeArrowheads="1"/>
          </p:cNvSpPr>
          <p:nvPr/>
        </p:nvSpPr>
        <p:spPr bwMode="auto">
          <a:xfrm>
            <a:off x="1725613" y="38195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90" name="Text Box 47"/>
          <p:cNvSpPr txBox="1">
            <a:spLocks noChangeArrowheads="1"/>
          </p:cNvSpPr>
          <p:nvPr/>
        </p:nvSpPr>
        <p:spPr bwMode="auto">
          <a:xfrm>
            <a:off x="1676400" y="3916363"/>
            <a:ext cx="954088"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Buffered</a:t>
            </a:r>
          </a:p>
          <a:p>
            <a:pPr algn="ctr" eaLnBrk="0" hangingPunct="0"/>
            <a:r>
              <a:rPr lang="en-US" sz="1800" dirty="0">
                <a:solidFill>
                  <a:schemeClr val="tx1"/>
                </a:solidFill>
              </a:rPr>
              <a:t>DAQ</a:t>
            </a:r>
          </a:p>
        </p:txBody>
      </p:sp>
      <p:sp>
        <p:nvSpPr>
          <p:cNvPr id="357424" name="Rectangle 48"/>
          <p:cNvSpPr>
            <a:spLocks noChangeArrowheads="1"/>
          </p:cNvSpPr>
          <p:nvPr/>
        </p:nvSpPr>
        <p:spPr bwMode="auto">
          <a:xfrm>
            <a:off x="6308725" y="5094288"/>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92" name="Text Box 49"/>
          <p:cNvSpPr txBox="1">
            <a:spLocks noChangeArrowheads="1"/>
          </p:cNvSpPr>
          <p:nvPr/>
        </p:nvSpPr>
        <p:spPr bwMode="auto">
          <a:xfrm>
            <a:off x="6248400" y="5191125"/>
            <a:ext cx="966788"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User</a:t>
            </a:r>
          </a:p>
          <a:p>
            <a:pPr algn="ctr" eaLnBrk="0" hangingPunct="0"/>
            <a:r>
              <a:rPr lang="en-US" sz="1800" dirty="0">
                <a:solidFill>
                  <a:schemeClr val="tx1"/>
                </a:solidFill>
              </a:rPr>
              <a:t>Interface</a:t>
            </a:r>
          </a:p>
        </p:txBody>
      </p:sp>
      <p:sp>
        <p:nvSpPr>
          <p:cNvPr id="357426" name="Rectangle 50"/>
          <p:cNvSpPr>
            <a:spLocks noChangeArrowheads="1"/>
          </p:cNvSpPr>
          <p:nvPr/>
        </p:nvSpPr>
        <p:spPr bwMode="auto">
          <a:xfrm>
            <a:off x="5181600" y="32861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94" name="Text Box 51"/>
          <p:cNvSpPr txBox="1">
            <a:spLocks noChangeArrowheads="1"/>
          </p:cNvSpPr>
          <p:nvPr/>
        </p:nvSpPr>
        <p:spPr bwMode="auto">
          <a:xfrm>
            <a:off x="5260975" y="3535363"/>
            <a:ext cx="696913" cy="366712"/>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Serial</a:t>
            </a:r>
          </a:p>
        </p:txBody>
      </p:sp>
      <p:sp>
        <p:nvSpPr>
          <p:cNvPr id="357428" name="Rectangle 52"/>
          <p:cNvSpPr>
            <a:spLocks noChangeArrowheads="1"/>
          </p:cNvSpPr>
          <p:nvPr/>
        </p:nvSpPr>
        <p:spPr bwMode="auto">
          <a:xfrm>
            <a:off x="6096000" y="32861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96" name="Text Box 53"/>
          <p:cNvSpPr txBox="1">
            <a:spLocks noChangeArrowheads="1"/>
          </p:cNvSpPr>
          <p:nvPr/>
        </p:nvSpPr>
        <p:spPr bwMode="auto">
          <a:xfrm>
            <a:off x="6242050" y="3529013"/>
            <a:ext cx="558800" cy="366712"/>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TCP</a:t>
            </a:r>
          </a:p>
        </p:txBody>
      </p:sp>
      <p:sp>
        <p:nvSpPr>
          <p:cNvPr id="357430" name="Rectangle 54"/>
          <p:cNvSpPr>
            <a:spLocks noChangeArrowheads="1"/>
          </p:cNvSpPr>
          <p:nvPr/>
        </p:nvSpPr>
        <p:spPr bwMode="auto">
          <a:xfrm>
            <a:off x="7010400" y="32861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698" name="Text Box 55"/>
          <p:cNvSpPr txBox="1">
            <a:spLocks noChangeArrowheads="1"/>
          </p:cNvSpPr>
          <p:nvPr/>
        </p:nvSpPr>
        <p:spPr bwMode="auto">
          <a:xfrm>
            <a:off x="7146925" y="3529013"/>
            <a:ext cx="579438" cy="366712"/>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UDP</a:t>
            </a:r>
          </a:p>
        </p:txBody>
      </p:sp>
      <p:sp>
        <p:nvSpPr>
          <p:cNvPr id="357432" name="Rectangle 56"/>
          <p:cNvSpPr>
            <a:spLocks noChangeArrowheads="1"/>
          </p:cNvSpPr>
          <p:nvPr/>
        </p:nvSpPr>
        <p:spPr bwMode="auto">
          <a:xfrm>
            <a:off x="4305300" y="32861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700" name="Text Box 57"/>
          <p:cNvSpPr txBox="1">
            <a:spLocks noChangeArrowheads="1"/>
          </p:cNvSpPr>
          <p:nvPr/>
        </p:nvSpPr>
        <p:spPr bwMode="auto">
          <a:xfrm>
            <a:off x="4267200" y="3382963"/>
            <a:ext cx="922338"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Data </a:t>
            </a:r>
          </a:p>
          <a:p>
            <a:pPr algn="ctr" eaLnBrk="0" hangingPunct="0"/>
            <a:r>
              <a:rPr lang="en-US" sz="1800" dirty="0">
                <a:solidFill>
                  <a:schemeClr val="tx1"/>
                </a:solidFill>
              </a:rPr>
              <a:t>Logging</a:t>
            </a:r>
          </a:p>
        </p:txBody>
      </p:sp>
      <p:sp>
        <p:nvSpPr>
          <p:cNvPr id="357434" name="Rectangle 58"/>
          <p:cNvSpPr>
            <a:spLocks noChangeArrowheads="1"/>
          </p:cNvSpPr>
          <p:nvPr/>
        </p:nvSpPr>
        <p:spPr bwMode="auto">
          <a:xfrm>
            <a:off x="5688013" y="1436688"/>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702" name="Text Box 59"/>
          <p:cNvSpPr txBox="1">
            <a:spLocks noChangeArrowheads="1"/>
          </p:cNvSpPr>
          <p:nvPr/>
        </p:nvSpPr>
        <p:spPr bwMode="auto">
          <a:xfrm>
            <a:off x="5638800" y="1533525"/>
            <a:ext cx="954088"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Buffered</a:t>
            </a:r>
          </a:p>
          <a:p>
            <a:pPr algn="ctr" eaLnBrk="0" hangingPunct="0"/>
            <a:r>
              <a:rPr lang="en-US" sz="1800" dirty="0">
                <a:solidFill>
                  <a:schemeClr val="tx1"/>
                </a:solidFill>
              </a:rPr>
              <a:t>DAQ</a:t>
            </a:r>
          </a:p>
        </p:txBody>
      </p:sp>
      <p:sp>
        <p:nvSpPr>
          <p:cNvPr id="357436" name="Rectangle 60"/>
          <p:cNvSpPr>
            <a:spLocks noChangeArrowheads="1"/>
          </p:cNvSpPr>
          <p:nvPr/>
        </p:nvSpPr>
        <p:spPr bwMode="auto">
          <a:xfrm>
            <a:off x="7105650" y="1436688"/>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704" name="Text Box 61"/>
          <p:cNvSpPr txBox="1">
            <a:spLocks noChangeArrowheads="1"/>
          </p:cNvSpPr>
          <p:nvPr/>
        </p:nvSpPr>
        <p:spPr bwMode="auto">
          <a:xfrm>
            <a:off x="7239000" y="1685925"/>
            <a:ext cx="588963" cy="366713"/>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CAN</a:t>
            </a:r>
          </a:p>
        </p:txBody>
      </p:sp>
      <p:sp>
        <p:nvSpPr>
          <p:cNvPr id="357438" name="Rectangle 62"/>
          <p:cNvSpPr>
            <a:spLocks noChangeArrowheads="1"/>
          </p:cNvSpPr>
          <p:nvPr/>
        </p:nvSpPr>
        <p:spPr bwMode="auto">
          <a:xfrm>
            <a:off x="7934325" y="3286125"/>
            <a:ext cx="838200" cy="838200"/>
          </a:xfrm>
          <a:prstGeom prst="rect">
            <a:avLst/>
          </a:prstGeom>
          <a:solidFill>
            <a:schemeClr val="bg2">
              <a:lumMod val="60000"/>
              <a:lumOff val="40000"/>
            </a:schemeClr>
          </a:solidFill>
          <a:ln w="19050">
            <a:solidFill>
              <a:schemeClr val="tx1"/>
            </a:solidFill>
            <a:miter lim="800000"/>
            <a:headEnd type="none" w="sm" len="sm"/>
            <a:tailEnd type="none" w="sm" len="sm"/>
          </a:ln>
          <a:effectLst/>
        </p:spPr>
        <p:txBody>
          <a:bodyPr wrap="none" anchor="ctr"/>
          <a:lstStyle/>
          <a:p>
            <a:pPr algn="ctr" eaLnBrk="0" hangingPunct="0">
              <a:defRPr/>
            </a:pPr>
            <a:endParaRPr lang="en-US" dirty="0"/>
          </a:p>
        </p:txBody>
      </p:sp>
      <p:sp>
        <p:nvSpPr>
          <p:cNvPr id="241706" name="Text Box 63"/>
          <p:cNvSpPr txBox="1">
            <a:spLocks noChangeArrowheads="1"/>
          </p:cNvSpPr>
          <p:nvPr/>
        </p:nvSpPr>
        <p:spPr bwMode="auto">
          <a:xfrm>
            <a:off x="7881938" y="3382963"/>
            <a:ext cx="957262" cy="641350"/>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Signal</a:t>
            </a:r>
          </a:p>
          <a:p>
            <a:pPr algn="ctr" eaLnBrk="0" hangingPunct="0"/>
            <a:r>
              <a:rPr lang="en-US" sz="1800" dirty="0">
                <a:solidFill>
                  <a:schemeClr val="tx1"/>
                </a:solidFill>
              </a:rPr>
              <a:t>Analysis</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3"/>
          <a:srcRect/>
          <a:stretch>
            <a:fillRect/>
          </a:stretch>
        </p:blipFill>
        <p:spPr bwMode="auto">
          <a:xfrm>
            <a:off x="1209541" y="3679488"/>
            <a:ext cx="991146" cy="991146"/>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Setting Priorities</a:t>
            </a:r>
            <a:endParaRPr lang="en-US" dirty="0"/>
          </a:p>
        </p:txBody>
      </p:sp>
      <p:sp>
        <p:nvSpPr>
          <p:cNvPr id="3" name="Content Placeholder 2"/>
          <p:cNvSpPr>
            <a:spLocks noGrp="1"/>
          </p:cNvSpPr>
          <p:nvPr>
            <p:ph sz="half" idx="1"/>
          </p:nvPr>
        </p:nvSpPr>
        <p:spPr>
          <a:xfrm>
            <a:off x="533400" y="2518347"/>
            <a:ext cx="3962400" cy="3282377"/>
          </a:xfrm>
        </p:spPr>
        <p:txBody>
          <a:bodyPr/>
          <a:lstStyle/>
          <a:p>
            <a:endParaRPr lang="en-US" dirty="0" smtClean="0"/>
          </a:p>
          <a:p>
            <a:pPr>
              <a:buNone/>
            </a:pPr>
            <a:r>
              <a:rPr lang="en-US" dirty="0" smtClean="0"/>
              <a:t>	VI Priorities</a:t>
            </a:r>
            <a:endParaRPr lang="en-US" dirty="0"/>
          </a:p>
        </p:txBody>
      </p:sp>
      <p:sp>
        <p:nvSpPr>
          <p:cNvPr id="4" name="Content Placeholder 3"/>
          <p:cNvSpPr>
            <a:spLocks noGrp="1"/>
          </p:cNvSpPr>
          <p:nvPr>
            <p:ph sz="half" idx="2"/>
          </p:nvPr>
        </p:nvSpPr>
        <p:spPr>
          <a:xfrm>
            <a:off x="4648200" y="2518347"/>
            <a:ext cx="3962400" cy="3282377"/>
          </a:xfrm>
        </p:spPr>
        <p:txBody>
          <a:bodyPr/>
          <a:lstStyle/>
          <a:p>
            <a:endParaRPr lang="en-US" dirty="0" smtClean="0"/>
          </a:p>
          <a:p>
            <a:pPr>
              <a:buNone/>
            </a:pPr>
            <a:r>
              <a:rPr lang="en-US" smtClean="0"/>
              <a:t>	Timed </a:t>
            </a:r>
            <a:r>
              <a:rPr lang="en-US" dirty="0" smtClean="0"/>
              <a:t>Loop Priorities</a:t>
            </a:r>
            <a:endParaRPr lang="en-US" dirty="0"/>
          </a:p>
        </p:txBody>
      </p:sp>
      <p:sp>
        <p:nvSpPr>
          <p:cNvPr id="5" name="Rectangle 3"/>
          <p:cNvSpPr txBox="1">
            <a:spLocks noChangeArrowheads="1"/>
          </p:cNvSpPr>
          <p:nvPr/>
        </p:nvSpPr>
        <p:spPr bwMode="auto">
          <a:xfrm>
            <a:off x="533400" y="1514475"/>
            <a:ext cx="8077200" cy="9589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1" algn="l" defTabSz="914400" rtl="0" eaLnBrk="1" fontAlgn="base" latinLnBrk="0" hangingPunct="1">
              <a:lnSpc>
                <a:spcPct val="100000"/>
              </a:lnSpc>
              <a:spcBef>
                <a:spcPct val="20000"/>
              </a:spcBef>
              <a:spcAft>
                <a:spcPct val="0"/>
              </a:spcAft>
              <a:buClrTx/>
              <a:buSzTx/>
              <a:buFontTx/>
              <a:buNone/>
              <a:tabLst>
                <a:tab pos="1539875" algn="l"/>
              </a:tabLst>
              <a:defRPr/>
            </a:pPr>
            <a:r>
              <a:rPr kumimoji="0" lang="en-US" sz="2800" b="0" i="0" u="none" strike="noStrike" kern="0" cap="none" spc="0" normalizeH="0" baseline="0" noProof="0" dirty="0" smtClean="0">
                <a:ln>
                  <a:noFill/>
                </a:ln>
                <a:solidFill>
                  <a:schemeClr val="tx1"/>
                </a:solidFill>
                <a:effectLst/>
                <a:uLnTx/>
                <a:uFillTx/>
                <a:latin typeface="+mn-lt"/>
              </a:rPr>
              <a:t>	Two methods to separate </a:t>
            </a:r>
            <a:br>
              <a:rPr kumimoji="0" lang="en-US" sz="2800" b="0" i="0" u="none" strike="noStrike" kern="0" cap="none" spc="0" normalizeH="0" baseline="0" noProof="0" dirty="0" smtClean="0">
                <a:ln>
                  <a:noFill/>
                </a:ln>
                <a:solidFill>
                  <a:schemeClr val="tx1"/>
                </a:solidFill>
                <a:effectLst/>
                <a:uLnTx/>
                <a:uFillTx/>
                <a:latin typeface="+mn-lt"/>
              </a:rPr>
            </a:br>
            <a:r>
              <a:rPr kumimoji="0" lang="en-US" sz="2800" b="0" i="0" u="none" strike="noStrike" kern="0" cap="none" spc="0" normalizeH="0" baseline="0" noProof="0" dirty="0" smtClean="0">
                <a:ln>
                  <a:noFill/>
                </a:ln>
                <a:solidFill>
                  <a:schemeClr val="tx1"/>
                </a:solidFill>
                <a:effectLst/>
                <a:uLnTx/>
                <a:uFillTx/>
                <a:latin typeface="+mn-lt"/>
              </a:rPr>
              <a:t>	deterministic and non-deterministic tasks</a:t>
            </a:r>
          </a:p>
        </p:txBody>
      </p:sp>
      <p:pic>
        <p:nvPicPr>
          <p:cNvPr id="6" name="Picture 2"/>
          <p:cNvPicPr>
            <a:picLocks noChangeAspect="1" noChangeArrowheads="1"/>
          </p:cNvPicPr>
          <p:nvPr/>
        </p:nvPicPr>
        <p:blipFill>
          <a:blip r:embed="rId4"/>
          <a:srcRect/>
          <a:stretch>
            <a:fillRect/>
          </a:stretch>
        </p:blipFill>
        <p:spPr bwMode="auto">
          <a:xfrm>
            <a:off x="1183096" y="4886344"/>
            <a:ext cx="1023320" cy="994894"/>
          </a:xfrm>
          <a:prstGeom prst="rect">
            <a:avLst/>
          </a:prstGeom>
          <a:noFill/>
          <a:ln w="9525">
            <a:noFill/>
            <a:miter lim="800000"/>
            <a:headEnd/>
            <a:tailEnd/>
          </a:ln>
          <a:effectLst/>
        </p:spPr>
      </p:pic>
      <p:pic>
        <p:nvPicPr>
          <p:cNvPr id="8" name="Picture 3"/>
          <p:cNvPicPr>
            <a:picLocks noChangeAspect="1" noChangeArrowheads="1"/>
          </p:cNvPicPr>
          <p:nvPr/>
        </p:nvPicPr>
        <p:blipFill>
          <a:blip r:embed="rId5"/>
          <a:srcRect/>
          <a:stretch>
            <a:fillRect/>
          </a:stretch>
        </p:blipFill>
        <p:spPr bwMode="auto">
          <a:xfrm>
            <a:off x="4892945" y="3793786"/>
            <a:ext cx="2900733" cy="21799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10" name="Rectangle 2"/>
          <p:cNvSpPr>
            <a:spLocks noGrp="1" noChangeArrowheads="1"/>
          </p:cNvSpPr>
          <p:nvPr>
            <p:ph type="title"/>
          </p:nvPr>
        </p:nvSpPr>
        <p:spPr/>
        <p:txBody>
          <a:bodyPr/>
          <a:lstStyle/>
          <a:p>
            <a:r>
              <a:rPr lang="en-US" dirty="0" smtClean="0"/>
              <a:t>Setting Priorities – VI Priority Method</a:t>
            </a:r>
          </a:p>
        </p:txBody>
      </p:sp>
      <p:sp>
        <p:nvSpPr>
          <p:cNvPr id="226311" name="Rectangle 3"/>
          <p:cNvSpPr>
            <a:spLocks noGrp="1" noChangeArrowheads="1"/>
          </p:cNvSpPr>
          <p:nvPr>
            <p:ph idx="1"/>
          </p:nvPr>
        </p:nvSpPr>
        <p:spPr/>
        <p:txBody>
          <a:bodyPr/>
          <a:lstStyle/>
          <a:p>
            <a:pPr lvl="1">
              <a:buNone/>
            </a:pPr>
            <a:r>
              <a:rPr lang="en-US" dirty="0" smtClean="0"/>
              <a:t>Separate deterministic tasks from non-deterministic tasks into VIs set to different priorities</a:t>
            </a:r>
          </a:p>
        </p:txBody>
      </p:sp>
      <p:pic>
        <p:nvPicPr>
          <p:cNvPr id="397316" name="Picture 4"/>
          <p:cNvPicPr>
            <a:picLocks noChangeAspect="1" noChangeArrowheads="1"/>
          </p:cNvPicPr>
          <p:nvPr/>
        </p:nvPicPr>
        <p:blipFill>
          <a:blip r:embed="rId3"/>
          <a:srcRect/>
          <a:stretch>
            <a:fillRect/>
          </a:stretch>
        </p:blipFill>
        <p:spPr bwMode="auto">
          <a:xfrm>
            <a:off x="5527138" y="3827726"/>
            <a:ext cx="2914650" cy="2276475"/>
          </a:xfrm>
          <a:prstGeom prst="rect">
            <a:avLst/>
          </a:prstGeom>
          <a:noFill/>
          <a:ln w="9525">
            <a:noFill/>
            <a:miter lim="800000"/>
            <a:headEnd/>
            <a:tailEnd/>
          </a:ln>
          <a:effectLst/>
        </p:spPr>
      </p:pic>
      <p:pic>
        <p:nvPicPr>
          <p:cNvPr id="397319" name="Picture 7"/>
          <p:cNvPicPr>
            <a:picLocks noChangeAspect="1" noChangeArrowheads="1"/>
          </p:cNvPicPr>
          <p:nvPr/>
        </p:nvPicPr>
        <p:blipFill>
          <a:blip r:embed="rId4"/>
          <a:srcRect/>
          <a:stretch>
            <a:fillRect/>
          </a:stretch>
        </p:blipFill>
        <p:spPr bwMode="auto">
          <a:xfrm>
            <a:off x="256972" y="2560100"/>
            <a:ext cx="4038600" cy="2905125"/>
          </a:xfrm>
          <a:prstGeom prst="rect">
            <a:avLst/>
          </a:prstGeom>
          <a:noFill/>
          <a:ln w="9525">
            <a:noFill/>
            <a:miter lim="800000"/>
            <a:headEnd/>
            <a:tailEnd/>
          </a:ln>
          <a:effectLst/>
        </p:spPr>
      </p:pic>
      <p:sp>
        <p:nvSpPr>
          <p:cNvPr id="11" name="Trapezoid 10"/>
          <p:cNvSpPr/>
          <p:nvPr/>
        </p:nvSpPr>
        <p:spPr>
          <a:xfrm rot="16200000">
            <a:off x="3073943" y="3638143"/>
            <a:ext cx="2217909" cy="2684837"/>
          </a:xfrm>
          <a:prstGeom prst="trapezoid">
            <a:avLst>
              <a:gd name="adj" fmla="val 43859"/>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10" name="Rectangle 2"/>
          <p:cNvSpPr>
            <a:spLocks noGrp="1" noChangeArrowheads="1"/>
          </p:cNvSpPr>
          <p:nvPr>
            <p:ph type="title"/>
          </p:nvPr>
        </p:nvSpPr>
        <p:spPr/>
        <p:txBody>
          <a:bodyPr/>
          <a:lstStyle/>
          <a:p>
            <a:r>
              <a:rPr lang="en-US" dirty="0" smtClean="0"/>
              <a:t>Setting Priorities – VI Priority Method</a:t>
            </a:r>
          </a:p>
        </p:txBody>
      </p:sp>
      <p:sp>
        <p:nvSpPr>
          <p:cNvPr id="226311" name="Rectangle 3"/>
          <p:cNvSpPr>
            <a:spLocks noGrp="1" noChangeArrowheads="1"/>
          </p:cNvSpPr>
          <p:nvPr>
            <p:ph idx="1"/>
          </p:nvPr>
        </p:nvSpPr>
        <p:spPr/>
        <p:txBody>
          <a:bodyPr/>
          <a:lstStyle/>
          <a:p>
            <a:pPr lvl="1"/>
            <a:r>
              <a:rPr lang="en-US" dirty="0" smtClean="0"/>
              <a:t>Normal priority is the default priority</a:t>
            </a:r>
          </a:p>
          <a:p>
            <a:pPr lvl="1"/>
            <a:r>
              <a:rPr lang="en-US" dirty="0" smtClean="0"/>
              <a:t>Change the priority of a VI in the VI Properties dialog box</a:t>
            </a:r>
          </a:p>
          <a:p>
            <a:pPr lvl="1"/>
            <a:r>
              <a:rPr lang="en-US" dirty="0" err="1" smtClean="0"/>
              <a:t>SubVIs</a:t>
            </a:r>
            <a:r>
              <a:rPr lang="en-US" dirty="0" smtClean="0"/>
              <a:t> inherit the priority of the caller VI</a:t>
            </a:r>
          </a:p>
          <a:p>
            <a:pPr lvl="1">
              <a:buNone/>
            </a:pPr>
            <a:endParaRPr lang="en-US" dirty="0" smtClean="0"/>
          </a:p>
        </p:txBody>
      </p:sp>
      <p:pic>
        <p:nvPicPr>
          <p:cNvPr id="315395" name="Picture 3" descr="VI_properties_window.bmp"/>
          <p:cNvPicPr>
            <a:picLocks noChangeAspect="1" noChangeArrowheads="1"/>
          </p:cNvPicPr>
          <p:nvPr/>
        </p:nvPicPr>
        <p:blipFill>
          <a:blip r:embed="rId3"/>
          <a:srcRect/>
          <a:stretch>
            <a:fillRect/>
          </a:stretch>
        </p:blipFill>
        <p:spPr bwMode="auto">
          <a:xfrm>
            <a:off x="1511356" y="3147069"/>
            <a:ext cx="5581650" cy="29622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10" name="Rectangle 2"/>
          <p:cNvSpPr>
            <a:spLocks noGrp="1" noChangeArrowheads="1"/>
          </p:cNvSpPr>
          <p:nvPr>
            <p:ph type="title"/>
          </p:nvPr>
        </p:nvSpPr>
        <p:spPr/>
        <p:txBody>
          <a:bodyPr/>
          <a:lstStyle/>
          <a:p>
            <a:r>
              <a:rPr lang="en-US" dirty="0" smtClean="0"/>
              <a:t>Setting Priorities – VI Priority Method</a:t>
            </a:r>
          </a:p>
        </p:txBody>
      </p:sp>
      <p:sp>
        <p:nvSpPr>
          <p:cNvPr id="226311" name="Rectangle 3"/>
          <p:cNvSpPr>
            <a:spLocks noGrp="1" noChangeArrowheads="1"/>
          </p:cNvSpPr>
          <p:nvPr>
            <p:ph idx="1"/>
          </p:nvPr>
        </p:nvSpPr>
        <p:spPr/>
        <p:txBody>
          <a:bodyPr/>
          <a:lstStyle/>
          <a:p>
            <a:pPr lvl="1">
              <a:buNone/>
            </a:pPr>
            <a:r>
              <a:rPr lang="en-US" dirty="0" smtClean="0"/>
              <a:t>Time-critical priority</a:t>
            </a:r>
          </a:p>
          <a:p>
            <a:pPr lvl="1"/>
            <a:r>
              <a:rPr lang="en-US" dirty="0" smtClean="0"/>
              <a:t>Preempts all other priorities</a:t>
            </a:r>
          </a:p>
          <a:p>
            <a:pPr lvl="1"/>
            <a:r>
              <a:rPr lang="en-US" dirty="0" smtClean="0"/>
              <a:t>VI does not relinquish processor resources until it yields to lower priority tasks or completes</a:t>
            </a:r>
          </a:p>
          <a:p>
            <a:pPr lvl="1"/>
            <a:r>
              <a:rPr lang="en-US" dirty="0" smtClean="0"/>
              <a:t>Set only one VI per CPU to time-critical priority</a:t>
            </a:r>
          </a:p>
          <a:p>
            <a:pPr lvl="1">
              <a:buNone/>
            </a:pPr>
            <a:endParaRPr lang="en-US" b="1" dirty="0" smtClean="0"/>
          </a:p>
          <a:p>
            <a:pPr lvl="1">
              <a:buNone/>
            </a:pPr>
            <a:endParaRPr lang="en-US" dirty="0" smtClean="0"/>
          </a:p>
        </p:txBody>
      </p:sp>
      <p:pic>
        <p:nvPicPr>
          <p:cNvPr id="396290" name="Picture 2"/>
          <p:cNvPicPr>
            <a:picLocks noChangeAspect="1" noChangeArrowheads="1"/>
          </p:cNvPicPr>
          <p:nvPr/>
        </p:nvPicPr>
        <p:blipFill>
          <a:blip r:embed="rId3"/>
          <a:srcRect/>
          <a:stretch>
            <a:fillRect/>
          </a:stretch>
        </p:blipFill>
        <p:spPr bwMode="auto">
          <a:xfrm>
            <a:off x="667298" y="4258688"/>
            <a:ext cx="3129800" cy="22395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6"/>
          <p:cNvSpPr>
            <a:spLocks noGrp="1" noChangeArrowheads="1"/>
          </p:cNvSpPr>
          <p:nvPr>
            <p:ph type="title"/>
          </p:nvPr>
        </p:nvSpPr>
        <p:spPr/>
        <p:txBody>
          <a:bodyPr/>
          <a:lstStyle/>
          <a:p>
            <a:r>
              <a:rPr lang="en-US" dirty="0" smtClean="0"/>
              <a:t>A. Host and Target Application Architecture</a:t>
            </a:r>
          </a:p>
        </p:txBody>
      </p:sp>
      <p:sp>
        <p:nvSpPr>
          <p:cNvPr id="28674" name="Rectangle 33"/>
          <p:cNvSpPr>
            <a:spLocks noChangeArrowheads="1"/>
          </p:cNvSpPr>
          <p:nvPr/>
        </p:nvSpPr>
        <p:spPr bwMode="auto">
          <a:xfrm>
            <a:off x="4038600" y="2057400"/>
            <a:ext cx="5029200" cy="2819400"/>
          </a:xfrm>
          <a:prstGeom prst="rect">
            <a:avLst/>
          </a:prstGeom>
          <a:noFill/>
          <a:ln w="28575">
            <a:solidFill>
              <a:schemeClr val="tx1"/>
            </a:solidFill>
            <a:miter lim="800000"/>
            <a:headEnd type="none" w="sm" len="sm"/>
            <a:tailEnd type="none" w="sm" len="sm"/>
          </a:ln>
        </p:spPr>
        <p:txBody>
          <a:bodyPr wrap="none" anchor="ctr"/>
          <a:lstStyle/>
          <a:p>
            <a:pPr algn="ctr" eaLnBrk="0" hangingPunct="0"/>
            <a:endParaRPr lang="en-US" dirty="0"/>
          </a:p>
        </p:txBody>
      </p:sp>
      <p:sp>
        <p:nvSpPr>
          <p:cNvPr id="28675" name="AutoShape 34"/>
          <p:cNvSpPr>
            <a:spLocks noChangeArrowheads="1"/>
          </p:cNvSpPr>
          <p:nvPr/>
        </p:nvSpPr>
        <p:spPr bwMode="auto">
          <a:xfrm>
            <a:off x="4343400" y="4114800"/>
            <a:ext cx="1346200" cy="685800"/>
          </a:xfrm>
          <a:prstGeom prst="can">
            <a:avLst>
              <a:gd name="adj" fmla="val 25000"/>
            </a:avLst>
          </a:prstGeom>
          <a:solidFill>
            <a:schemeClr val="accent1"/>
          </a:solidFill>
          <a:ln w="12700">
            <a:solidFill>
              <a:schemeClr val="tx2"/>
            </a:solidFill>
            <a:round/>
            <a:headEnd type="none" w="sm" len="sm"/>
            <a:tailEnd type="none" w="sm" len="sm"/>
          </a:ln>
        </p:spPr>
        <p:txBody>
          <a:bodyPr wrap="none" anchor="ctr"/>
          <a:lstStyle/>
          <a:p>
            <a:pPr algn="ctr" eaLnBrk="0" hangingPunct="0">
              <a:lnSpc>
                <a:spcPct val="90000"/>
              </a:lnSpc>
            </a:pPr>
            <a:r>
              <a:rPr lang="en-US" sz="1800" dirty="0">
                <a:solidFill>
                  <a:srgbClr val="FFFFFF"/>
                </a:solidFill>
              </a:rPr>
              <a:t>Data Storage</a:t>
            </a:r>
          </a:p>
        </p:txBody>
      </p:sp>
      <p:sp>
        <p:nvSpPr>
          <p:cNvPr id="28676" name="Rectangle 35"/>
          <p:cNvSpPr>
            <a:spLocks noChangeArrowheads="1"/>
          </p:cNvSpPr>
          <p:nvPr/>
        </p:nvSpPr>
        <p:spPr bwMode="auto">
          <a:xfrm>
            <a:off x="381000" y="2057400"/>
            <a:ext cx="2162175" cy="2819400"/>
          </a:xfrm>
          <a:prstGeom prst="rect">
            <a:avLst/>
          </a:prstGeom>
          <a:noFill/>
          <a:ln w="28575">
            <a:solidFill>
              <a:schemeClr val="tx1"/>
            </a:solidFill>
            <a:miter lim="800000"/>
            <a:headEnd type="none" w="sm" len="sm"/>
            <a:tailEnd type="none" w="sm" len="sm"/>
          </a:ln>
        </p:spPr>
        <p:txBody>
          <a:bodyPr wrap="none" anchor="ctr"/>
          <a:lstStyle/>
          <a:p>
            <a:pPr algn="ctr" eaLnBrk="0" hangingPunct="0"/>
            <a:endParaRPr lang="en-US" sz="1800" dirty="0">
              <a:solidFill>
                <a:srgbClr val="3E421E"/>
              </a:solidFill>
            </a:endParaRPr>
          </a:p>
        </p:txBody>
      </p:sp>
      <p:sp>
        <p:nvSpPr>
          <p:cNvPr id="224292" name="AutoShape 36"/>
          <p:cNvSpPr>
            <a:spLocks noChangeArrowheads="1"/>
          </p:cNvSpPr>
          <p:nvPr/>
        </p:nvSpPr>
        <p:spPr bwMode="auto">
          <a:xfrm>
            <a:off x="2568575" y="2743200"/>
            <a:ext cx="1447800" cy="838200"/>
          </a:xfrm>
          <a:prstGeom prst="leftRightArrow">
            <a:avLst>
              <a:gd name="adj1" fmla="val 50000"/>
              <a:gd name="adj2" fmla="val 34545"/>
            </a:avLst>
          </a:prstGeom>
          <a:solidFill>
            <a:schemeClr val="accent6"/>
          </a:solidFill>
          <a:ln w="28575">
            <a:solidFill>
              <a:schemeClr val="tx1"/>
            </a:solidFill>
            <a:miter lim="800000"/>
            <a:headEnd type="none" w="sm" len="sm"/>
            <a:tailEnd type="none" w="sm" len="sm"/>
          </a:ln>
          <a:effectLst/>
        </p:spPr>
        <p:txBody>
          <a:bodyPr wrap="none" anchor="ctr"/>
          <a:lstStyle/>
          <a:p>
            <a:pPr algn="ctr" eaLnBrk="0" hangingPunct="0">
              <a:lnSpc>
                <a:spcPct val="90000"/>
              </a:lnSpc>
              <a:defRPr/>
            </a:pPr>
            <a:r>
              <a:rPr lang="en-US" sz="1200" dirty="0">
                <a:solidFill>
                  <a:schemeClr val="tx1"/>
                </a:solidFill>
              </a:rPr>
              <a:t>Network </a:t>
            </a:r>
          </a:p>
          <a:p>
            <a:pPr algn="ctr" eaLnBrk="0" hangingPunct="0">
              <a:lnSpc>
                <a:spcPct val="90000"/>
              </a:lnSpc>
              <a:defRPr/>
            </a:pPr>
            <a:r>
              <a:rPr lang="en-US" sz="1200" dirty="0">
                <a:solidFill>
                  <a:schemeClr val="tx1"/>
                </a:solidFill>
              </a:rPr>
              <a:t>Communication</a:t>
            </a:r>
          </a:p>
        </p:txBody>
      </p:sp>
      <p:sp>
        <p:nvSpPr>
          <p:cNvPr id="28678" name="Text Box 37"/>
          <p:cNvSpPr txBox="1">
            <a:spLocks noChangeArrowheads="1"/>
          </p:cNvSpPr>
          <p:nvPr/>
        </p:nvSpPr>
        <p:spPr bwMode="auto">
          <a:xfrm>
            <a:off x="4038600" y="2057400"/>
            <a:ext cx="5029200" cy="400050"/>
          </a:xfrm>
          <a:prstGeom prst="rect">
            <a:avLst/>
          </a:prstGeom>
          <a:noFill/>
          <a:ln w="9525">
            <a:noFill/>
            <a:miter lim="800000"/>
            <a:headEnd type="none" w="sm" len="sm"/>
            <a:tailEnd type="none" w="sm" len="sm"/>
          </a:ln>
        </p:spPr>
        <p:txBody>
          <a:bodyPr>
            <a:spAutoFit/>
          </a:bodyPr>
          <a:lstStyle/>
          <a:p>
            <a:pPr algn="ctr" eaLnBrk="0" hangingPunct="0"/>
            <a:r>
              <a:rPr lang="en-US" sz="2000" dirty="0">
                <a:solidFill>
                  <a:schemeClr val="tx1"/>
                </a:solidFill>
              </a:rPr>
              <a:t>Target Application</a:t>
            </a:r>
          </a:p>
        </p:txBody>
      </p:sp>
      <p:sp>
        <p:nvSpPr>
          <p:cNvPr id="28679" name="Text Box 38"/>
          <p:cNvSpPr txBox="1">
            <a:spLocks noChangeArrowheads="1"/>
          </p:cNvSpPr>
          <p:nvPr/>
        </p:nvSpPr>
        <p:spPr bwMode="auto">
          <a:xfrm>
            <a:off x="381000" y="2057400"/>
            <a:ext cx="2162175" cy="400050"/>
          </a:xfrm>
          <a:prstGeom prst="rect">
            <a:avLst/>
          </a:prstGeom>
          <a:noFill/>
          <a:ln w="9525">
            <a:noFill/>
            <a:miter lim="800000"/>
            <a:headEnd type="none" w="sm" len="sm"/>
            <a:tailEnd type="none" w="sm" len="sm"/>
          </a:ln>
        </p:spPr>
        <p:txBody>
          <a:bodyPr>
            <a:spAutoFit/>
          </a:bodyPr>
          <a:lstStyle/>
          <a:p>
            <a:pPr algn="ctr" eaLnBrk="0" hangingPunct="0"/>
            <a:r>
              <a:rPr lang="en-US" sz="2000" dirty="0">
                <a:solidFill>
                  <a:schemeClr val="tx1"/>
                </a:solidFill>
              </a:rPr>
              <a:t>Host Application</a:t>
            </a:r>
          </a:p>
        </p:txBody>
      </p:sp>
      <p:sp>
        <p:nvSpPr>
          <p:cNvPr id="28680" name="AutoShape 40"/>
          <p:cNvSpPr>
            <a:spLocks noChangeArrowheads="1"/>
          </p:cNvSpPr>
          <p:nvPr/>
        </p:nvSpPr>
        <p:spPr bwMode="auto">
          <a:xfrm>
            <a:off x="714375" y="4114800"/>
            <a:ext cx="1346200" cy="685800"/>
          </a:xfrm>
          <a:prstGeom prst="can">
            <a:avLst>
              <a:gd name="adj" fmla="val 25000"/>
            </a:avLst>
          </a:prstGeom>
          <a:solidFill>
            <a:schemeClr val="accent1"/>
          </a:solidFill>
          <a:ln w="12700">
            <a:solidFill>
              <a:schemeClr val="tx2"/>
            </a:solidFill>
            <a:round/>
            <a:headEnd type="none" w="sm" len="sm"/>
            <a:tailEnd type="none" w="sm" len="sm"/>
          </a:ln>
        </p:spPr>
        <p:txBody>
          <a:bodyPr wrap="none" anchor="ctr"/>
          <a:lstStyle/>
          <a:p>
            <a:pPr algn="ctr" eaLnBrk="0" hangingPunct="0">
              <a:lnSpc>
                <a:spcPct val="90000"/>
              </a:lnSpc>
            </a:pPr>
            <a:r>
              <a:rPr lang="en-US" sz="1800" dirty="0">
                <a:solidFill>
                  <a:srgbClr val="FFFFFF"/>
                </a:solidFill>
              </a:rPr>
              <a:t>Data Storage</a:t>
            </a:r>
          </a:p>
        </p:txBody>
      </p:sp>
      <p:sp>
        <p:nvSpPr>
          <p:cNvPr id="28681" name="AutoShape 41" descr="Narrow horizontal"/>
          <p:cNvSpPr>
            <a:spLocks noChangeArrowheads="1"/>
          </p:cNvSpPr>
          <p:nvPr/>
        </p:nvSpPr>
        <p:spPr bwMode="auto">
          <a:xfrm>
            <a:off x="1171575" y="3594100"/>
            <a:ext cx="457200" cy="608013"/>
          </a:xfrm>
          <a:prstGeom prst="upDownArrow">
            <a:avLst>
              <a:gd name="adj1" fmla="val 50000"/>
              <a:gd name="adj2" fmla="val 26597"/>
            </a:avLst>
          </a:prstGeom>
          <a:pattFill prst="narHorz">
            <a:fgClr>
              <a:schemeClr val="bg2"/>
            </a:fgClr>
            <a:bgClr>
              <a:srgbClr val="FFFFFF"/>
            </a:bgClr>
          </a:pattFill>
          <a:ln w="28575">
            <a:solidFill>
              <a:schemeClr val="tx1"/>
            </a:solidFill>
            <a:miter lim="800000"/>
            <a:headEnd type="none" w="sm" len="sm"/>
            <a:tailEnd type="none" w="sm" len="sm"/>
          </a:ln>
        </p:spPr>
        <p:txBody>
          <a:bodyPr wrap="none" anchor="ctr"/>
          <a:lstStyle/>
          <a:p>
            <a:pPr algn="ctr" eaLnBrk="0" hangingPunct="0"/>
            <a:endParaRPr lang="en-US" sz="1600" dirty="0">
              <a:solidFill>
                <a:schemeClr val="tx1"/>
              </a:solidFill>
            </a:endParaRPr>
          </a:p>
        </p:txBody>
      </p:sp>
      <p:sp>
        <p:nvSpPr>
          <p:cNvPr id="224298" name="AutoShape 42"/>
          <p:cNvSpPr>
            <a:spLocks noChangeArrowheads="1"/>
          </p:cNvSpPr>
          <p:nvPr/>
        </p:nvSpPr>
        <p:spPr bwMode="auto">
          <a:xfrm>
            <a:off x="5943600" y="2832100"/>
            <a:ext cx="1219200" cy="762000"/>
          </a:xfrm>
          <a:prstGeom prst="leftRightArrow">
            <a:avLst>
              <a:gd name="adj1" fmla="val 50000"/>
              <a:gd name="adj2" fmla="val 32000"/>
            </a:avLst>
          </a:prstGeom>
          <a:solidFill>
            <a:schemeClr val="accent6"/>
          </a:solidFill>
          <a:ln w="28575">
            <a:solidFill>
              <a:schemeClr val="tx1"/>
            </a:solidFill>
            <a:miter lim="800000"/>
            <a:headEnd type="none" w="sm" len="sm"/>
            <a:tailEnd type="none" w="sm" len="sm"/>
          </a:ln>
          <a:effectLst/>
        </p:spPr>
        <p:txBody>
          <a:bodyPr wrap="none" anchor="ctr"/>
          <a:lstStyle/>
          <a:p>
            <a:pPr algn="ctr" eaLnBrk="0" hangingPunct="0">
              <a:lnSpc>
                <a:spcPct val="90000"/>
              </a:lnSpc>
              <a:defRPr/>
            </a:pPr>
            <a:r>
              <a:rPr lang="en-US" sz="1200" dirty="0">
                <a:solidFill>
                  <a:schemeClr val="tx1"/>
                </a:solidFill>
              </a:rPr>
              <a:t>Inter-thread</a:t>
            </a:r>
          </a:p>
          <a:p>
            <a:pPr algn="ctr" eaLnBrk="0" hangingPunct="0">
              <a:lnSpc>
                <a:spcPct val="90000"/>
              </a:lnSpc>
              <a:defRPr/>
            </a:pPr>
            <a:r>
              <a:rPr lang="en-US" sz="1200" dirty="0">
                <a:solidFill>
                  <a:schemeClr val="tx1"/>
                </a:solidFill>
              </a:rPr>
              <a:t>Communication</a:t>
            </a:r>
          </a:p>
        </p:txBody>
      </p:sp>
      <p:sp>
        <p:nvSpPr>
          <p:cNvPr id="28683" name="AutoShape 43"/>
          <p:cNvSpPr>
            <a:spLocks noChangeArrowheads="1"/>
          </p:cNvSpPr>
          <p:nvPr/>
        </p:nvSpPr>
        <p:spPr bwMode="auto">
          <a:xfrm>
            <a:off x="4202113" y="2667000"/>
            <a:ext cx="1752600" cy="914400"/>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sz="1800" dirty="0"/>
              <a:t>Normal Priority </a:t>
            </a:r>
          </a:p>
          <a:p>
            <a:pPr algn="ctr" eaLnBrk="0" hangingPunct="0"/>
            <a:r>
              <a:rPr lang="en-US" sz="1800" dirty="0"/>
              <a:t>Loop</a:t>
            </a:r>
          </a:p>
        </p:txBody>
      </p:sp>
      <p:sp>
        <p:nvSpPr>
          <p:cNvPr id="28684" name="AutoShape 44"/>
          <p:cNvSpPr>
            <a:spLocks noChangeArrowheads="1"/>
          </p:cNvSpPr>
          <p:nvPr/>
        </p:nvSpPr>
        <p:spPr bwMode="auto">
          <a:xfrm>
            <a:off x="7162800" y="2667000"/>
            <a:ext cx="1752600" cy="914400"/>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sz="1800" dirty="0"/>
              <a:t>Time-Critical</a:t>
            </a:r>
          </a:p>
          <a:p>
            <a:pPr algn="ctr" eaLnBrk="0" hangingPunct="0"/>
            <a:r>
              <a:rPr lang="en-US" sz="1800" dirty="0"/>
              <a:t>Loop</a:t>
            </a:r>
          </a:p>
        </p:txBody>
      </p:sp>
      <p:sp>
        <p:nvSpPr>
          <p:cNvPr id="28685" name="AutoShape 45"/>
          <p:cNvSpPr>
            <a:spLocks noChangeArrowheads="1"/>
          </p:cNvSpPr>
          <p:nvPr/>
        </p:nvSpPr>
        <p:spPr bwMode="auto">
          <a:xfrm>
            <a:off x="561975" y="2667000"/>
            <a:ext cx="1752600" cy="914400"/>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sz="1800" dirty="0"/>
              <a:t>User</a:t>
            </a:r>
          </a:p>
          <a:p>
            <a:pPr algn="ctr" eaLnBrk="0" hangingPunct="0"/>
            <a:r>
              <a:rPr lang="en-US" sz="1800" dirty="0"/>
              <a:t>Interface</a:t>
            </a:r>
          </a:p>
        </p:txBody>
      </p:sp>
      <p:sp>
        <p:nvSpPr>
          <p:cNvPr id="28686" name="AutoShape 46" descr="Narrow horizontal"/>
          <p:cNvSpPr>
            <a:spLocks noChangeArrowheads="1"/>
          </p:cNvSpPr>
          <p:nvPr/>
        </p:nvSpPr>
        <p:spPr bwMode="auto">
          <a:xfrm>
            <a:off x="4800600" y="3581400"/>
            <a:ext cx="457200" cy="608013"/>
          </a:xfrm>
          <a:prstGeom prst="upDownArrow">
            <a:avLst>
              <a:gd name="adj1" fmla="val 50000"/>
              <a:gd name="adj2" fmla="val 26597"/>
            </a:avLst>
          </a:prstGeom>
          <a:pattFill prst="narHorz">
            <a:fgClr>
              <a:schemeClr val="bg2"/>
            </a:fgClr>
            <a:bgClr>
              <a:srgbClr val="FFFFFF"/>
            </a:bgClr>
          </a:pattFill>
          <a:ln w="28575">
            <a:solidFill>
              <a:schemeClr val="tx1"/>
            </a:solidFill>
            <a:miter lim="800000"/>
            <a:headEnd type="none" w="sm" len="sm"/>
            <a:tailEnd type="none" w="sm" len="sm"/>
          </a:ln>
        </p:spPr>
        <p:txBody>
          <a:bodyPr wrap="none" anchor="ctr"/>
          <a:lstStyle/>
          <a:p>
            <a:pPr algn="ctr" eaLnBrk="0" hangingPunct="0"/>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dirty="0" smtClean="0"/>
              <a:t>Setting Priorities – Timed Loop Method</a:t>
            </a:r>
          </a:p>
        </p:txBody>
      </p:sp>
      <p:pic>
        <p:nvPicPr>
          <p:cNvPr id="31746" name="Content Placeholder 8" descr="Timed loop parts.bmp"/>
          <p:cNvPicPr>
            <a:picLocks noGrp="1" noChangeAspect="1"/>
          </p:cNvPicPr>
          <p:nvPr>
            <p:ph idx="1"/>
          </p:nvPr>
        </p:nvPicPr>
        <p:blipFill>
          <a:blip r:embed="rId3" r:link="rId4"/>
          <a:srcRect/>
          <a:stretch>
            <a:fillRect/>
          </a:stretch>
        </p:blipFill>
        <p:spPr>
          <a:xfrm>
            <a:off x="1538288" y="2533020"/>
            <a:ext cx="6067425" cy="3238500"/>
          </a:xfrm>
        </p:spPr>
      </p:pic>
      <p:sp>
        <p:nvSpPr>
          <p:cNvPr id="31747" name="Text Box 6"/>
          <p:cNvSpPr txBox="1">
            <a:spLocks noChangeArrowheads="1"/>
          </p:cNvSpPr>
          <p:nvPr/>
        </p:nvSpPr>
        <p:spPr bwMode="auto">
          <a:xfrm>
            <a:off x="1787525" y="4350708"/>
            <a:ext cx="1281113" cy="400050"/>
          </a:xfrm>
          <a:prstGeom prst="rect">
            <a:avLst/>
          </a:prstGeom>
          <a:noFill/>
          <a:ln w="9525" algn="ctr">
            <a:noFill/>
            <a:miter lim="800000"/>
            <a:headEnd type="none" w="sm" len="sm"/>
            <a:tailEnd type="none" w="sm" len="sm"/>
          </a:ln>
        </p:spPr>
        <p:txBody>
          <a:bodyPr wrap="none">
            <a:spAutoFit/>
          </a:bodyPr>
          <a:lstStyle/>
          <a:p>
            <a:pPr algn="ctr" eaLnBrk="0" hangingPunct="0"/>
            <a:r>
              <a:rPr lang="en-US" sz="2000" dirty="0">
                <a:solidFill>
                  <a:srgbClr val="FF0000"/>
                </a:solidFill>
              </a:rPr>
              <a:t>Input Node</a:t>
            </a:r>
          </a:p>
        </p:txBody>
      </p:sp>
      <p:sp>
        <p:nvSpPr>
          <p:cNvPr id="31748" name="Text Box 7"/>
          <p:cNvSpPr txBox="1">
            <a:spLocks noChangeArrowheads="1"/>
          </p:cNvSpPr>
          <p:nvPr/>
        </p:nvSpPr>
        <p:spPr bwMode="auto">
          <a:xfrm>
            <a:off x="6618288" y="3939545"/>
            <a:ext cx="1457325" cy="400050"/>
          </a:xfrm>
          <a:prstGeom prst="rect">
            <a:avLst/>
          </a:prstGeom>
          <a:noFill/>
          <a:ln w="9525" algn="ctr">
            <a:noFill/>
            <a:miter lim="800000"/>
            <a:headEnd type="none" w="sm" len="sm"/>
            <a:tailEnd type="none" w="sm" len="sm"/>
          </a:ln>
        </p:spPr>
        <p:txBody>
          <a:bodyPr wrap="none">
            <a:spAutoFit/>
          </a:bodyPr>
          <a:lstStyle/>
          <a:p>
            <a:pPr algn="ctr" eaLnBrk="0" hangingPunct="0"/>
            <a:r>
              <a:rPr lang="en-US" sz="2000" dirty="0">
                <a:solidFill>
                  <a:srgbClr val="FF0000"/>
                </a:solidFill>
              </a:rPr>
              <a:t>Output Node</a:t>
            </a:r>
          </a:p>
        </p:txBody>
      </p:sp>
      <p:sp>
        <p:nvSpPr>
          <p:cNvPr id="31749" name="Text Box 8"/>
          <p:cNvSpPr txBox="1">
            <a:spLocks noChangeArrowheads="1"/>
          </p:cNvSpPr>
          <p:nvPr/>
        </p:nvSpPr>
        <p:spPr bwMode="auto">
          <a:xfrm>
            <a:off x="3189288" y="5790570"/>
            <a:ext cx="1668462" cy="400050"/>
          </a:xfrm>
          <a:prstGeom prst="rect">
            <a:avLst/>
          </a:prstGeom>
          <a:noFill/>
          <a:ln w="9525" algn="ctr">
            <a:noFill/>
            <a:miter lim="800000"/>
            <a:headEnd type="none" w="sm" len="sm"/>
            <a:tailEnd type="none" w="sm" len="sm"/>
          </a:ln>
        </p:spPr>
        <p:txBody>
          <a:bodyPr wrap="none">
            <a:spAutoFit/>
          </a:bodyPr>
          <a:lstStyle/>
          <a:p>
            <a:pPr algn="ctr" eaLnBrk="0" hangingPunct="0"/>
            <a:r>
              <a:rPr lang="en-US" sz="2000" dirty="0">
                <a:solidFill>
                  <a:srgbClr val="FF0000"/>
                </a:solidFill>
              </a:rPr>
              <a:t>Left Data Node</a:t>
            </a:r>
          </a:p>
        </p:txBody>
      </p:sp>
      <p:sp>
        <p:nvSpPr>
          <p:cNvPr id="31750" name="Text Box 9"/>
          <p:cNvSpPr txBox="1">
            <a:spLocks noChangeArrowheads="1"/>
          </p:cNvSpPr>
          <p:nvPr/>
        </p:nvSpPr>
        <p:spPr bwMode="auto">
          <a:xfrm>
            <a:off x="4691063" y="4166558"/>
            <a:ext cx="1819275" cy="400050"/>
          </a:xfrm>
          <a:prstGeom prst="rect">
            <a:avLst/>
          </a:prstGeom>
          <a:noFill/>
          <a:ln w="9525" algn="ctr">
            <a:noFill/>
            <a:miter lim="800000"/>
            <a:headEnd type="none" w="sm" len="sm"/>
            <a:tailEnd type="none" w="sm" len="sm"/>
          </a:ln>
        </p:spPr>
        <p:txBody>
          <a:bodyPr wrap="none">
            <a:spAutoFit/>
          </a:bodyPr>
          <a:lstStyle/>
          <a:p>
            <a:pPr algn="ctr" eaLnBrk="0" hangingPunct="0"/>
            <a:r>
              <a:rPr lang="en-US" sz="2000" dirty="0">
                <a:solidFill>
                  <a:srgbClr val="FF0000"/>
                </a:solidFill>
              </a:rPr>
              <a:t>Right Data Node</a:t>
            </a:r>
          </a:p>
        </p:txBody>
      </p:sp>
      <p:sp>
        <p:nvSpPr>
          <p:cNvPr id="8" name="Rectangle 3"/>
          <p:cNvSpPr txBox="1">
            <a:spLocks noChangeArrowheads="1"/>
          </p:cNvSpPr>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5425" marR="0" lvl="1" indent="-225425" algn="l" defTabSz="914400" rtl="0" eaLnBrk="1" fontAlgn="base" latinLnBrk="0" hangingPunct="1">
              <a:lnSpc>
                <a:spcPct val="100000"/>
              </a:lnSpc>
              <a:spcBef>
                <a:spcPct val="20000"/>
              </a:spcBef>
              <a:spcAft>
                <a:spcPct val="0"/>
              </a:spcAft>
              <a:buClrTx/>
              <a:buSzTx/>
              <a:buFontTx/>
              <a:buNone/>
              <a:tabLst>
                <a:tab pos="1539875" algn="l"/>
              </a:tabLst>
              <a:defRPr/>
            </a:pPr>
            <a:r>
              <a:rPr kumimoji="0" lang="en-US" sz="2800" b="0" i="0" u="none" strike="noStrike" kern="0" cap="none" spc="0" normalizeH="0" baseline="0" noProof="0" dirty="0" smtClean="0">
                <a:ln>
                  <a:noFill/>
                </a:ln>
                <a:solidFill>
                  <a:schemeClr val="tx1"/>
                </a:solidFill>
                <a:effectLst/>
                <a:uLnTx/>
                <a:uFillTx/>
                <a:latin typeface="+mn-lt"/>
              </a:rPr>
              <a:t>Separate deterministic tasks from non-deterministic tasks using Timed Loops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63" name="Picture 3"/>
          <p:cNvPicPr>
            <a:picLocks noGrp="1" noChangeAspect="1" noChangeArrowheads="1"/>
          </p:cNvPicPr>
          <p:nvPr>
            <p:ph idx="1"/>
          </p:nvPr>
        </p:nvPicPr>
        <p:blipFill>
          <a:blip r:embed="rId3"/>
          <a:srcRect/>
          <a:stretch>
            <a:fillRect/>
          </a:stretch>
        </p:blipFill>
        <p:spPr bwMode="auto">
          <a:xfrm>
            <a:off x="3802757" y="4137273"/>
            <a:ext cx="3482475" cy="2611856"/>
          </a:xfrm>
          <a:prstGeom prst="rect">
            <a:avLst/>
          </a:prstGeom>
          <a:noFill/>
          <a:ln w="9525">
            <a:noFill/>
            <a:miter lim="800000"/>
            <a:headEnd/>
            <a:tailEnd/>
          </a:ln>
          <a:effectLst/>
        </p:spPr>
      </p:pic>
      <p:sp>
        <p:nvSpPr>
          <p:cNvPr id="31745" name="Rectangle 2"/>
          <p:cNvSpPr>
            <a:spLocks noGrp="1" noChangeArrowheads="1"/>
          </p:cNvSpPr>
          <p:nvPr>
            <p:ph type="title"/>
          </p:nvPr>
        </p:nvSpPr>
        <p:spPr/>
        <p:txBody>
          <a:bodyPr/>
          <a:lstStyle/>
          <a:p>
            <a:r>
              <a:rPr lang="en-US" dirty="0" smtClean="0"/>
              <a:t>Timed Loop Priority Level</a:t>
            </a:r>
          </a:p>
        </p:txBody>
      </p:sp>
      <p:sp>
        <p:nvSpPr>
          <p:cNvPr id="8" name="Rectangle 3"/>
          <p:cNvSpPr txBox="1">
            <a:spLocks noChangeArrowheads="1"/>
          </p:cNvSpPr>
          <p:nvPr/>
        </p:nvSpPr>
        <p:spPr bwMode="auto">
          <a:xfrm>
            <a:off x="578370" y="1529466"/>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25425" lvl="1" indent="-225425">
              <a:spcBef>
                <a:spcPct val="20000"/>
              </a:spcBef>
              <a:tabLst>
                <a:tab pos="1539875" algn="l"/>
              </a:tabLst>
            </a:pPr>
            <a:r>
              <a:rPr kumimoji="0" lang="en-US" sz="2800" b="0" i="0" u="none" strike="noStrike" kern="0" cap="none" spc="0" normalizeH="0" baseline="0" noProof="0" dirty="0" smtClean="0">
                <a:ln>
                  <a:noFill/>
                </a:ln>
                <a:solidFill>
                  <a:schemeClr val="tx1"/>
                </a:solidFill>
                <a:effectLst/>
                <a:uLnTx/>
                <a:uFillTx/>
                <a:latin typeface="+mn-lt"/>
              </a:rPr>
              <a:t>Timed Loop</a:t>
            </a:r>
          </a:p>
          <a:p>
            <a:pPr marL="225425" lvl="1" indent="-225425">
              <a:spcBef>
                <a:spcPct val="20000"/>
              </a:spcBef>
              <a:buFont typeface="Arial" pitchFamily="34" charset="0"/>
              <a:buChar char="•"/>
              <a:tabLst>
                <a:tab pos="1539875" algn="l"/>
              </a:tabLst>
            </a:pPr>
            <a:r>
              <a:rPr kumimoji="0" lang="en-US" sz="2800" b="0" i="0" u="none" strike="noStrike" kern="0" cap="none" spc="0" normalizeH="0" baseline="0" noProof="0" dirty="0" smtClean="0">
                <a:ln>
                  <a:noFill/>
                </a:ln>
                <a:solidFill>
                  <a:schemeClr val="tx1"/>
                </a:solidFill>
                <a:effectLst/>
                <a:uLnTx/>
                <a:uFillTx/>
                <a:latin typeface="+mn-lt"/>
              </a:rPr>
              <a:t>Executes </a:t>
            </a:r>
            <a:r>
              <a:rPr kumimoji="0" lang="en-US" sz="2800" b="0" i="0" u="none" strike="noStrike" kern="0" cap="none" spc="0" normalizeH="0" noProof="0" dirty="0" smtClean="0">
                <a:ln>
                  <a:noFill/>
                </a:ln>
                <a:solidFill>
                  <a:schemeClr val="tx1"/>
                </a:solidFill>
                <a:effectLst/>
                <a:uLnTx/>
                <a:uFillTx/>
                <a:latin typeface="+mn-lt"/>
              </a:rPr>
              <a:t>above high priority but below time critical priority</a:t>
            </a:r>
          </a:p>
          <a:p>
            <a:pPr marL="225425" lvl="1" indent="-225425">
              <a:spcBef>
                <a:spcPct val="20000"/>
              </a:spcBef>
              <a:buFont typeface="Arial" pitchFamily="34" charset="0"/>
              <a:buChar char="•"/>
              <a:tabLst>
                <a:tab pos="1539875" algn="l"/>
              </a:tabLst>
            </a:pPr>
            <a:r>
              <a:rPr lang="en-US" sz="2800" b="0" kern="0" dirty="0" smtClean="0">
                <a:solidFill>
                  <a:schemeClr val="tx1"/>
                </a:solidFill>
                <a:latin typeface="+mn-lt"/>
              </a:rPr>
              <a:t>Preempts all tasks except VIs set to time-critical priority</a:t>
            </a:r>
          </a:p>
          <a:p>
            <a:pPr marL="225425" lvl="1" indent="-225425">
              <a:spcBef>
                <a:spcPct val="20000"/>
              </a:spcBef>
              <a:buFont typeface="Arial" pitchFamily="34" charset="0"/>
              <a:buChar char="•"/>
              <a:tabLst>
                <a:tab pos="1539875" algn="l"/>
              </a:tabLst>
            </a:pPr>
            <a:r>
              <a:rPr lang="en-US" sz="2800" b="0" kern="0" dirty="0" smtClean="0">
                <a:solidFill>
                  <a:schemeClr val="tx1"/>
                </a:solidFill>
                <a:latin typeface="+mn-lt"/>
              </a:rPr>
              <a:t>Only use in VIs set to normal priority to avoid priority inversions</a:t>
            </a:r>
            <a:endParaRPr lang="en-US" sz="2800" b="0" dirty="0" smtClean="0">
              <a:solidFill>
                <a:srgbClr val="000000"/>
              </a:solidFill>
            </a:endParaRPr>
          </a:p>
        </p:txBody>
      </p:sp>
      <p:sp>
        <p:nvSpPr>
          <p:cNvPr id="14" name="Line 17"/>
          <p:cNvSpPr>
            <a:spLocks noChangeShapeType="1"/>
          </p:cNvSpPr>
          <p:nvPr/>
        </p:nvSpPr>
        <p:spPr bwMode="auto">
          <a:xfrm flipV="1">
            <a:off x="2908092" y="5861044"/>
            <a:ext cx="1454058" cy="0"/>
          </a:xfrm>
          <a:prstGeom prst="line">
            <a:avLst/>
          </a:prstGeom>
          <a:noFill/>
          <a:ln w="57150">
            <a:solidFill>
              <a:srgbClr val="FF0000"/>
            </a:solidFill>
            <a:round/>
            <a:headEnd/>
            <a:tailEnd type="triangle" w="med" len="med"/>
          </a:ln>
        </p:spPr>
        <p:txBody>
          <a:bodyPr wrap="none" anchor="ctr"/>
          <a:lstStyle/>
          <a:p>
            <a:endParaRPr lang="en-US" dirty="0"/>
          </a:p>
        </p:txBody>
      </p:sp>
      <p:sp>
        <p:nvSpPr>
          <p:cNvPr id="16" name="TextBox 15"/>
          <p:cNvSpPr txBox="1"/>
          <p:nvPr/>
        </p:nvSpPr>
        <p:spPr>
          <a:xfrm>
            <a:off x="629591" y="5231558"/>
            <a:ext cx="2413417" cy="830997"/>
          </a:xfrm>
          <a:prstGeom prst="rect">
            <a:avLst/>
          </a:prstGeom>
          <a:noFill/>
        </p:spPr>
        <p:txBody>
          <a:bodyPr wrap="square" rtlCol="0">
            <a:spAutoFit/>
          </a:bodyPr>
          <a:lstStyle/>
          <a:p>
            <a:r>
              <a:rPr lang="en-US" dirty="0" smtClean="0">
                <a:solidFill>
                  <a:srgbClr val="FF0000"/>
                </a:solidFill>
              </a:rPr>
              <a:t>Timed Loop</a:t>
            </a:r>
          </a:p>
          <a:p>
            <a:r>
              <a:rPr lang="en-US" dirty="0" smtClean="0">
                <a:solidFill>
                  <a:srgbClr val="FF0000"/>
                </a:solidFill>
              </a:rPr>
              <a:t>Execution Priority</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10" name="Rectangle 2"/>
          <p:cNvSpPr>
            <a:spLocks noGrp="1" noChangeArrowheads="1"/>
          </p:cNvSpPr>
          <p:nvPr>
            <p:ph type="title"/>
          </p:nvPr>
        </p:nvSpPr>
        <p:spPr/>
        <p:txBody>
          <a:bodyPr/>
          <a:lstStyle/>
          <a:p>
            <a:r>
              <a:rPr lang="en-US" dirty="0" smtClean="0"/>
              <a:t>Setting Priorities – Timed Loop Method</a:t>
            </a:r>
          </a:p>
        </p:txBody>
      </p:sp>
      <p:sp>
        <p:nvSpPr>
          <p:cNvPr id="226311" name="Rectangle 3"/>
          <p:cNvSpPr>
            <a:spLocks noGrp="1" noChangeArrowheads="1"/>
          </p:cNvSpPr>
          <p:nvPr>
            <p:ph idx="1"/>
          </p:nvPr>
        </p:nvSpPr>
        <p:spPr/>
        <p:txBody>
          <a:bodyPr/>
          <a:lstStyle/>
          <a:p>
            <a:pPr lvl="1">
              <a:buNone/>
            </a:pPr>
            <a:r>
              <a:rPr lang="en-US" dirty="0" smtClean="0"/>
              <a:t>Separate deterministic tasks from non-deterministic tasks using Timed Loops set to different Timed Loop priorities</a:t>
            </a:r>
          </a:p>
        </p:txBody>
      </p:sp>
      <p:pic>
        <p:nvPicPr>
          <p:cNvPr id="376835" name="Picture 3"/>
          <p:cNvPicPr>
            <a:picLocks noChangeAspect="1" noChangeArrowheads="1"/>
          </p:cNvPicPr>
          <p:nvPr/>
        </p:nvPicPr>
        <p:blipFill>
          <a:blip r:embed="rId3"/>
          <a:srcRect/>
          <a:stretch>
            <a:fillRect/>
          </a:stretch>
        </p:blipFill>
        <p:spPr bwMode="auto">
          <a:xfrm>
            <a:off x="1970660" y="2557463"/>
            <a:ext cx="4752975" cy="35718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10" name="Rectangle 2"/>
          <p:cNvSpPr>
            <a:spLocks noGrp="1" noChangeArrowheads="1"/>
          </p:cNvSpPr>
          <p:nvPr>
            <p:ph type="title"/>
          </p:nvPr>
        </p:nvSpPr>
        <p:spPr/>
        <p:txBody>
          <a:bodyPr/>
          <a:lstStyle/>
          <a:p>
            <a:r>
              <a:rPr lang="en-US" dirty="0" smtClean="0"/>
              <a:t>Setting Priorities – Timed Loop Method</a:t>
            </a:r>
          </a:p>
        </p:txBody>
      </p:sp>
      <p:sp>
        <p:nvSpPr>
          <p:cNvPr id="226311" name="Rectangle 3"/>
          <p:cNvSpPr>
            <a:spLocks noGrp="1" noChangeArrowheads="1"/>
          </p:cNvSpPr>
          <p:nvPr>
            <p:ph idx="1"/>
          </p:nvPr>
        </p:nvSpPr>
        <p:spPr/>
        <p:txBody>
          <a:bodyPr/>
          <a:lstStyle/>
          <a:p>
            <a:pPr lvl="1">
              <a:buNone/>
            </a:pPr>
            <a:r>
              <a:rPr lang="en-US" dirty="0" smtClean="0"/>
              <a:t>Timed Loop Priority</a:t>
            </a:r>
          </a:p>
          <a:p>
            <a:pPr lvl="1"/>
            <a:r>
              <a:rPr lang="en-US" dirty="0" smtClean="0">
                <a:solidFill>
                  <a:srgbClr val="000000"/>
                </a:solidFill>
              </a:rPr>
              <a:t>Can specify the priority level of a Timed Loop relative to other Timed Loops</a:t>
            </a:r>
            <a:endParaRPr lang="en-US" dirty="0" smtClean="0"/>
          </a:p>
          <a:p>
            <a:pPr lvl="1">
              <a:buNone/>
            </a:pPr>
            <a:r>
              <a:rPr lang="en-US" dirty="0" smtClean="0"/>
              <a:t>Time-critical Timed Loop</a:t>
            </a:r>
          </a:p>
          <a:p>
            <a:pPr lvl="1"/>
            <a:r>
              <a:rPr lang="en-US" dirty="0" smtClean="0"/>
              <a:t>Priority configured higher than all other Timed Loops</a:t>
            </a:r>
          </a:p>
          <a:p>
            <a:pPr lvl="1"/>
            <a:r>
              <a:rPr lang="en-US" dirty="0" smtClean="0"/>
              <a:t>Preempts all other Timed Loops</a:t>
            </a:r>
          </a:p>
          <a:p>
            <a:pPr lvl="1"/>
            <a:r>
              <a:rPr lang="en-US" dirty="0" smtClean="0"/>
              <a:t>Set only one Timed Loop per CPU to the highest priority</a:t>
            </a:r>
          </a:p>
          <a:p>
            <a:pPr lvl="1"/>
            <a:endParaRPr lang="en-US" dirty="0" smtClean="0"/>
          </a:p>
          <a:p>
            <a:pPr lvl="1">
              <a:buNone/>
            </a:pPr>
            <a:endParaRPr lang="en-US" dirty="0" smtClean="0"/>
          </a:p>
        </p:txBody>
      </p:sp>
      <p:pic>
        <p:nvPicPr>
          <p:cNvPr id="398338" name="Picture 2"/>
          <p:cNvPicPr>
            <a:picLocks noChangeAspect="1" noChangeArrowheads="1"/>
          </p:cNvPicPr>
          <p:nvPr/>
        </p:nvPicPr>
        <p:blipFill>
          <a:blip r:embed="rId3"/>
          <a:srcRect/>
          <a:stretch>
            <a:fillRect/>
          </a:stretch>
        </p:blipFill>
        <p:spPr bwMode="auto">
          <a:xfrm>
            <a:off x="2075591" y="5025373"/>
            <a:ext cx="4752975" cy="17240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US" dirty="0" smtClean="0"/>
              <a:t>Timed Loop – Configuration</a:t>
            </a:r>
          </a:p>
        </p:txBody>
      </p:sp>
      <p:sp>
        <p:nvSpPr>
          <p:cNvPr id="33794" name="Rectangle 9"/>
          <p:cNvSpPr>
            <a:spLocks noGrp="1" noChangeArrowheads="1"/>
          </p:cNvSpPr>
          <p:nvPr>
            <p:ph type="body" idx="4294967295"/>
          </p:nvPr>
        </p:nvSpPr>
        <p:spPr>
          <a:xfrm>
            <a:off x="0" y="1295400"/>
            <a:ext cx="5105400" cy="4267200"/>
          </a:xfrm>
        </p:spPr>
        <p:txBody>
          <a:bodyPr/>
          <a:lstStyle/>
          <a:p>
            <a:pPr marL="0" indent="0">
              <a:buFontTx/>
              <a:buNone/>
            </a:pPr>
            <a:r>
              <a:rPr lang="en-US" dirty="0" smtClean="0"/>
              <a:t> </a:t>
            </a:r>
          </a:p>
        </p:txBody>
      </p:sp>
      <p:pic>
        <p:nvPicPr>
          <p:cNvPr id="33795" name="Timed Loop Configuration.bmp" descr="C:\Perforce\CustomerEducation\CourseMaterial\LabVIEW Real Time\Rev 8.5\Manual\Slides\Slide Art\Timed Loop Configuration.bmp"/>
          <p:cNvPicPr>
            <a:picLocks noGrp="1" noChangeAspect="1"/>
          </p:cNvPicPr>
          <p:nvPr>
            <p:ph idx="1"/>
          </p:nvPr>
        </p:nvPicPr>
        <p:blipFill>
          <a:blip r:embed="rId3" r:link="rId4"/>
          <a:srcRect/>
          <a:stretch>
            <a:fillRect/>
          </a:stretch>
        </p:blipFill>
        <p:spPr>
          <a:xfrm>
            <a:off x="1343025" y="1547813"/>
            <a:ext cx="6457950" cy="4219575"/>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r>
              <a:rPr lang="en-US" dirty="0" smtClean="0"/>
              <a:t>Timed Loop – Setting Priorities</a:t>
            </a:r>
          </a:p>
        </p:txBody>
      </p:sp>
      <p:sp>
        <p:nvSpPr>
          <p:cNvPr id="39938" name="Rectangle 3"/>
          <p:cNvSpPr>
            <a:spLocks noGrp="1" noChangeArrowheads="1"/>
          </p:cNvSpPr>
          <p:nvPr>
            <p:ph idx="1"/>
          </p:nvPr>
        </p:nvSpPr>
        <p:spPr/>
        <p:txBody>
          <a:bodyPr/>
          <a:lstStyle/>
          <a:p>
            <a:pPr lvl="1"/>
            <a:r>
              <a:rPr lang="en-US" dirty="0" smtClean="0"/>
              <a:t>Use to write applications with </a:t>
            </a:r>
            <a:br>
              <a:rPr lang="en-US" dirty="0" smtClean="0"/>
            </a:br>
            <a:r>
              <a:rPr lang="en-US" dirty="0" smtClean="0"/>
              <a:t>multiple tasks that can preempt </a:t>
            </a:r>
            <a:br>
              <a:rPr lang="en-US" dirty="0" smtClean="0"/>
            </a:br>
            <a:r>
              <a:rPr lang="en-US" dirty="0" smtClean="0"/>
              <a:t>each other within the same VI</a:t>
            </a:r>
          </a:p>
          <a:p>
            <a:pPr lvl="1"/>
            <a:r>
              <a:rPr lang="en-US" dirty="0" smtClean="0"/>
              <a:t>Higher priority value—higher priority relative to other Timed Loops on the block diagram.</a:t>
            </a:r>
          </a:p>
          <a:p>
            <a:pPr lvl="1"/>
            <a:r>
              <a:rPr lang="en-US" dirty="0" smtClean="0"/>
              <a:t>Priority values can range between 1 and 65,535</a:t>
            </a:r>
          </a:p>
          <a:p>
            <a:pPr lvl="1"/>
            <a:r>
              <a:rPr lang="en-US" dirty="0" smtClean="0"/>
              <a:t>All Timed Loops execute below time-critical priority but above high priority in relation to ordinary VIs</a:t>
            </a:r>
          </a:p>
          <a:p>
            <a:pPr lvl="1"/>
            <a:endParaRPr lang="en-US" dirty="0" smtClean="0"/>
          </a:p>
        </p:txBody>
      </p:sp>
      <p:pic>
        <p:nvPicPr>
          <p:cNvPr id="39939" name="Picture 5" descr="Timed Loop Configuration"/>
          <p:cNvPicPr>
            <a:picLocks noChangeAspect="1" noChangeArrowheads="1"/>
          </p:cNvPicPr>
          <p:nvPr/>
        </p:nvPicPr>
        <p:blipFill>
          <a:blip r:embed="rId3"/>
          <a:srcRect l="55635" t="7323" r="4118" b="65218"/>
          <a:stretch>
            <a:fillRect/>
          </a:stretch>
        </p:blipFill>
        <p:spPr bwMode="auto">
          <a:xfrm>
            <a:off x="5407025" y="1704975"/>
            <a:ext cx="2590800" cy="1143000"/>
          </a:xfrm>
          <a:prstGeom prst="rect">
            <a:avLst/>
          </a:prstGeom>
          <a:noFill/>
          <a:ln w="9525">
            <a:noFill/>
            <a:miter lim="800000"/>
            <a:headEnd/>
            <a:tailEnd/>
          </a:ln>
        </p:spPr>
      </p:pic>
      <p:sp>
        <p:nvSpPr>
          <p:cNvPr id="39940" name="Oval 7"/>
          <p:cNvSpPr>
            <a:spLocks noChangeArrowheads="1"/>
          </p:cNvSpPr>
          <p:nvPr/>
        </p:nvSpPr>
        <p:spPr bwMode="auto">
          <a:xfrm>
            <a:off x="6791325" y="1935163"/>
            <a:ext cx="1168400" cy="544512"/>
          </a:xfrm>
          <a:prstGeom prst="ellipse">
            <a:avLst/>
          </a:prstGeom>
          <a:noFill/>
          <a:ln w="9525" algn="ctr">
            <a:solidFill>
              <a:srgbClr val="FF0000"/>
            </a:solidFill>
            <a:round/>
            <a:headEnd type="none" w="sm" len="sm"/>
            <a:tailEnd type="none" w="sm" len="sm"/>
          </a:ln>
        </p:spPr>
        <p:txBody>
          <a:bodyPr wrap="none" anchor="ctr"/>
          <a:lstStyle/>
          <a:p>
            <a:pPr algn="ctr" eaLnBrk="0" hangingPunct="0"/>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smtClean="0"/>
              <a:t>Timed Loop – Timing Source</a:t>
            </a:r>
          </a:p>
        </p:txBody>
      </p:sp>
      <p:sp>
        <p:nvSpPr>
          <p:cNvPr id="35843" name="Rectangle 8"/>
          <p:cNvSpPr>
            <a:spLocks noGrp="1" noChangeArrowheads="1"/>
          </p:cNvSpPr>
          <p:nvPr>
            <p:ph idx="1"/>
          </p:nvPr>
        </p:nvSpPr>
        <p:spPr/>
        <p:txBody>
          <a:bodyPr/>
          <a:lstStyle/>
          <a:p>
            <a:pPr lvl="1"/>
            <a:r>
              <a:rPr lang="en-US" dirty="0" smtClean="0"/>
              <a:t>Default source: 1 kHz clock of the operating system</a:t>
            </a:r>
          </a:p>
          <a:p>
            <a:pPr lvl="2"/>
            <a:r>
              <a:rPr lang="en-US" dirty="0" smtClean="0"/>
              <a:t>Maximum execution: once every 1 ms</a:t>
            </a:r>
          </a:p>
          <a:p>
            <a:pPr lvl="2"/>
            <a:r>
              <a:rPr lang="en-US" dirty="0" smtClean="0"/>
              <a:t>Only timing source available for cFP</a:t>
            </a:r>
          </a:p>
          <a:p>
            <a:pPr lvl="1"/>
            <a:r>
              <a:rPr lang="en-US" dirty="0" smtClean="0"/>
              <a:t>Hardware timing sources</a:t>
            </a:r>
          </a:p>
          <a:p>
            <a:pPr lvl="2"/>
            <a:r>
              <a:rPr lang="en-US" dirty="0" smtClean="0"/>
              <a:t>Events such as digital </a:t>
            </a:r>
            <a:br>
              <a:rPr lang="en-US" dirty="0" smtClean="0"/>
            </a:br>
            <a:r>
              <a:rPr lang="en-US" dirty="0" smtClean="0"/>
              <a:t>change detection</a:t>
            </a:r>
          </a:p>
          <a:p>
            <a:pPr lvl="2"/>
            <a:r>
              <a:rPr lang="en-US" dirty="0" smtClean="0"/>
              <a:t>Hardware clock on a </a:t>
            </a:r>
            <a:br>
              <a:rPr lang="en-US" dirty="0" smtClean="0"/>
            </a:br>
            <a:r>
              <a:rPr lang="en-US" dirty="0" smtClean="0"/>
              <a:t>DAQ device</a:t>
            </a:r>
          </a:p>
          <a:p>
            <a:pPr lvl="2"/>
            <a:r>
              <a:rPr lang="en-US" dirty="0" smtClean="0"/>
              <a:t>1 MHz clock available on </a:t>
            </a:r>
            <a:br>
              <a:rPr lang="en-US" dirty="0" smtClean="0"/>
            </a:br>
            <a:r>
              <a:rPr lang="en-US" dirty="0" smtClean="0"/>
              <a:t>some real-time hardware</a:t>
            </a:r>
          </a:p>
        </p:txBody>
      </p:sp>
      <p:pic>
        <p:nvPicPr>
          <p:cNvPr id="257025" name="Picture 1"/>
          <p:cNvPicPr>
            <a:picLocks noChangeAspect="1" noChangeArrowheads="1"/>
          </p:cNvPicPr>
          <p:nvPr/>
        </p:nvPicPr>
        <p:blipFill>
          <a:blip r:embed="rId3"/>
          <a:srcRect/>
          <a:stretch>
            <a:fillRect/>
          </a:stretch>
        </p:blipFill>
        <p:spPr bwMode="auto">
          <a:xfrm>
            <a:off x="4703064" y="3404807"/>
            <a:ext cx="3505200" cy="2352675"/>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dirty="0" smtClean="0"/>
              <a:t>Timed Loop – Period and Offset</a:t>
            </a:r>
          </a:p>
        </p:txBody>
      </p:sp>
      <p:sp>
        <p:nvSpPr>
          <p:cNvPr id="37890" name="Rectangle 3"/>
          <p:cNvSpPr>
            <a:spLocks noGrp="1" noChangeArrowheads="1"/>
          </p:cNvSpPr>
          <p:nvPr>
            <p:ph idx="1"/>
          </p:nvPr>
        </p:nvSpPr>
        <p:spPr/>
        <p:txBody>
          <a:bodyPr/>
          <a:lstStyle/>
          <a:p>
            <a:pPr lvl="1"/>
            <a:r>
              <a:rPr lang="en-US" dirty="0" smtClean="0"/>
              <a:t>Period—Length of time between </a:t>
            </a:r>
            <a:br>
              <a:rPr lang="en-US" dirty="0" smtClean="0"/>
            </a:br>
            <a:r>
              <a:rPr lang="en-US" dirty="0" smtClean="0"/>
              <a:t>loop executions</a:t>
            </a:r>
          </a:p>
          <a:p>
            <a:pPr lvl="1"/>
            <a:r>
              <a:rPr lang="en-US" dirty="0" smtClean="0"/>
              <a:t>Offset—Length of time the </a:t>
            </a:r>
            <a:br>
              <a:rPr lang="en-US" dirty="0" smtClean="0"/>
            </a:br>
            <a:r>
              <a:rPr lang="en-US" dirty="0" smtClean="0"/>
              <a:t>Timed Loop waits to execute</a:t>
            </a:r>
          </a:p>
          <a:p>
            <a:pPr lvl="1"/>
            <a:r>
              <a:rPr lang="en-US" dirty="0" smtClean="0"/>
              <a:t>Timing source determines the </a:t>
            </a:r>
            <a:br>
              <a:rPr lang="en-US" dirty="0" smtClean="0"/>
            </a:br>
            <a:r>
              <a:rPr lang="en-US" dirty="0" smtClean="0"/>
              <a:t>time unit of the period and </a:t>
            </a:r>
            <a:br>
              <a:rPr lang="en-US" dirty="0" smtClean="0"/>
            </a:br>
            <a:r>
              <a:rPr lang="en-US" dirty="0" smtClean="0"/>
              <a:t>the offset</a:t>
            </a:r>
          </a:p>
        </p:txBody>
      </p:sp>
      <p:pic>
        <p:nvPicPr>
          <p:cNvPr id="37891" name="Picture 6" descr="Timed Loop Configuration"/>
          <p:cNvPicPr>
            <a:picLocks noChangeAspect="1" noChangeArrowheads="1"/>
          </p:cNvPicPr>
          <p:nvPr/>
        </p:nvPicPr>
        <p:blipFill>
          <a:blip r:embed="rId3"/>
          <a:srcRect l="55931" t="7895" r="2638" b="37187"/>
          <a:stretch>
            <a:fillRect/>
          </a:stretch>
        </p:blipFill>
        <p:spPr bwMode="auto">
          <a:xfrm>
            <a:off x="5618803" y="1647704"/>
            <a:ext cx="2667000" cy="2286000"/>
          </a:xfrm>
          <a:prstGeom prst="rect">
            <a:avLst/>
          </a:prstGeom>
          <a:noFill/>
          <a:ln w="9525">
            <a:noFill/>
            <a:miter lim="800000"/>
            <a:headEnd/>
            <a:tailEnd/>
          </a:ln>
        </p:spPr>
      </p:pic>
      <p:sp>
        <p:nvSpPr>
          <p:cNvPr id="37892" name="Oval 7"/>
          <p:cNvSpPr>
            <a:spLocks noChangeArrowheads="1"/>
          </p:cNvSpPr>
          <p:nvPr/>
        </p:nvSpPr>
        <p:spPr bwMode="auto">
          <a:xfrm>
            <a:off x="5706333" y="1852220"/>
            <a:ext cx="1168400" cy="544513"/>
          </a:xfrm>
          <a:prstGeom prst="ellipse">
            <a:avLst/>
          </a:prstGeom>
          <a:noFill/>
          <a:ln w="9525" algn="ctr">
            <a:solidFill>
              <a:srgbClr val="FF0000"/>
            </a:solidFill>
            <a:round/>
            <a:headEnd type="none" w="sm" len="sm"/>
            <a:tailEnd type="none" w="sm" len="sm"/>
          </a:ln>
        </p:spPr>
        <p:txBody>
          <a:bodyPr wrap="none" anchor="ctr"/>
          <a:lstStyle/>
          <a:p>
            <a:pPr algn="ctr" eaLnBrk="0" hangingPunct="0"/>
            <a:endParaRPr lang="en-US" dirty="0"/>
          </a:p>
        </p:txBody>
      </p:sp>
      <p:sp>
        <p:nvSpPr>
          <p:cNvPr id="37893" name="Oval 10"/>
          <p:cNvSpPr>
            <a:spLocks noChangeArrowheads="1"/>
          </p:cNvSpPr>
          <p:nvPr/>
        </p:nvSpPr>
        <p:spPr bwMode="auto">
          <a:xfrm>
            <a:off x="5721323" y="3347645"/>
            <a:ext cx="1168400" cy="544513"/>
          </a:xfrm>
          <a:prstGeom prst="ellipse">
            <a:avLst/>
          </a:prstGeom>
          <a:noFill/>
          <a:ln w="9525" algn="ctr">
            <a:solidFill>
              <a:srgbClr val="FF0000"/>
            </a:solidFill>
            <a:round/>
            <a:headEnd type="none" w="sm" len="sm"/>
            <a:tailEnd type="none" w="sm" len="sm"/>
          </a:ln>
        </p:spPr>
        <p:txBody>
          <a:bodyPr wrap="none" anchor="ctr"/>
          <a:lstStyle/>
          <a:p>
            <a:pPr algn="ctr" eaLnBrk="0" hangingPunct="0"/>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US" dirty="0" smtClean="0"/>
              <a:t>Timed Loop – Naming Timed Loops</a:t>
            </a:r>
          </a:p>
        </p:txBody>
      </p:sp>
      <p:sp>
        <p:nvSpPr>
          <p:cNvPr id="44034" name="Rectangle 3"/>
          <p:cNvSpPr>
            <a:spLocks noGrp="1" noChangeArrowheads="1"/>
          </p:cNvSpPr>
          <p:nvPr>
            <p:ph idx="1"/>
          </p:nvPr>
        </p:nvSpPr>
        <p:spPr/>
        <p:txBody>
          <a:bodyPr/>
          <a:lstStyle/>
          <a:p>
            <a:pPr lvl="1"/>
            <a:r>
              <a:rPr lang="en-US" dirty="0" smtClean="0"/>
              <a:t>Unique identifier for each Timed Loop</a:t>
            </a:r>
          </a:p>
          <a:p>
            <a:pPr lvl="1"/>
            <a:r>
              <a:rPr lang="en-US" dirty="0" smtClean="0"/>
              <a:t>Use the name provided by LabVIEW or use a custom name</a:t>
            </a:r>
          </a:p>
          <a:p>
            <a:pPr lvl="1"/>
            <a:r>
              <a:rPr lang="en-US" dirty="0" smtClean="0"/>
              <a:t>Refer to the loop programmatically using this name</a:t>
            </a:r>
          </a:p>
        </p:txBody>
      </p:sp>
      <p:pic>
        <p:nvPicPr>
          <p:cNvPr id="44035" name="Picture 5" descr="Timed Loop Configuration"/>
          <p:cNvPicPr>
            <a:picLocks noChangeAspect="1" noChangeArrowheads="1"/>
          </p:cNvPicPr>
          <p:nvPr/>
        </p:nvPicPr>
        <p:blipFill>
          <a:blip r:embed="rId3"/>
          <a:srcRect l="57953" t="34172" r="4070" b="36270"/>
          <a:stretch>
            <a:fillRect/>
          </a:stretch>
        </p:blipFill>
        <p:spPr bwMode="auto">
          <a:xfrm>
            <a:off x="2954338" y="3981450"/>
            <a:ext cx="3271837" cy="1646238"/>
          </a:xfrm>
          <a:prstGeom prst="rect">
            <a:avLst/>
          </a:prstGeom>
          <a:noFill/>
          <a:ln w="9525">
            <a:noFill/>
            <a:miter lim="800000"/>
            <a:headEnd/>
            <a:tailEnd/>
          </a:ln>
        </p:spPr>
      </p:pic>
      <p:sp>
        <p:nvSpPr>
          <p:cNvPr id="44036" name="Oval 6"/>
          <p:cNvSpPr>
            <a:spLocks noChangeArrowheads="1"/>
          </p:cNvSpPr>
          <p:nvPr/>
        </p:nvSpPr>
        <p:spPr bwMode="auto">
          <a:xfrm>
            <a:off x="4614863" y="4827588"/>
            <a:ext cx="1563687" cy="728662"/>
          </a:xfrm>
          <a:prstGeom prst="ellipse">
            <a:avLst/>
          </a:prstGeom>
          <a:noFill/>
          <a:ln w="9525" algn="ctr">
            <a:solidFill>
              <a:srgbClr val="FF0000"/>
            </a:solidFill>
            <a:round/>
            <a:headEnd type="none" w="sm" len="sm"/>
            <a:tailEnd type="none" w="sm" len="sm"/>
          </a:ln>
        </p:spPr>
        <p:txBody>
          <a:bodyPr wrap="none" anchor="ctr"/>
          <a:lstStyle/>
          <a:p>
            <a:pPr algn="ctr" eaLnBrk="0" hangingPunct="0"/>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r>
              <a:rPr lang="en-US" dirty="0" smtClean="0"/>
              <a:t>Timed Loop – Assigning Processors</a:t>
            </a:r>
          </a:p>
        </p:txBody>
      </p:sp>
      <p:sp>
        <p:nvSpPr>
          <p:cNvPr id="82947" name="Rectangle 3"/>
          <p:cNvSpPr>
            <a:spLocks noGrp="1" noChangeArrowheads="1"/>
          </p:cNvSpPr>
          <p:nvPr>
            <p:ph idx="1"/>
          </p:nvPr>
        </p:nvSpPr>
        <p:spPr/>
        <p:txBody>
          <a:bodyPr>
            <a:normAutofit/>
          </a:bodyPr>
          <a:lstStyle/>
          <a:p>
            <a:pPr lvl="1">
              <a:lnSpc>
                <a:spcPct val="90000"/>
              </a:lnSpc>
            </a:pPr>
            <a:r>
              <a:rPr lang="en-US" dirty="0" smtClean="0"/>
              <a:t>By default, LabVIEW determines the processor or core where each thread executes.</a:t>
            </a:r>
          </a:p>
          <a:p>
            <a:pPr lvl="2">
              <a:lnSpc>
                <a:spcPct val="90000"/>
              </a:lnSpc>
            </a:pPr>
            <a:r>
              <a:rPr lang="en-US" dirty="0" smtClean="0"/>
              <a:t>Automatic assignment makes efficient use of multiple processors</a:t>
            </a:r>
          </a:p>
          <a:p>
            <a:pPr lvl="1">
              <a:lnSpc>
                <a:spcPct val="90000"/>
              </a:lnSpc>
            </a:pPr>
            <a:r>
              <a:rPr lang="en-US" dirty="0" smtClean="0"/>
              <a:t>A Timed Loop allows you to explicitly </a:t>
            </a:r>
            <a:br>
              <a:rPr lang="en-US" dirty="0" smtClean="0"/>
            </a:br>
            <a:r>
              <a:rPr lang="en-US" dirty="0" smtClean="0"/>
              <a:t>assign a processor or core</a:t>
            </a:r>
          </a:p>
          <a:p>
            <a:pPr lvl="2">
              <a:lnSpc>
                <a:spcPct val="90000"/>
              </a:lnSpc>
            </a:pPr>
            <a:r>
              <a:rPr lang="en-US" dirty="0" smtClean="0"/>
              <a:t>All code in the loop executes on the specified processor</a:t>
            </a:r>
          </a:p>
          <a:p>
            <a:pPr lvl="2">
              <a:lnSpc>
                <a:spcPct val="90000"/>
              </a:lnSpc>
            </a:pPr>
            <a:r>
              <a:rPr lang="en-US" dirty="0" smtClean="0"/>
              <a:t>Can ensure that time-critical and non-critical code do not share a processor</a:t>
            </a:r>
          </a:p>
          <a:p>
            <a:pPr lvl="2">
              <a:lnSpc>
                <a:spcPct val="90000"/>
              </a:lnSpc>
            </a:pPr>
            <a:r>
              <a:rPr lang="en-US" dirty="0" smtClean="0"/>
              <a:t>Can reduce the number of thread swaps on processors</a:t>
            </a:r>
          </a:p>
        </p:txBody>
      </p:sp>
      <p:pic>
        <p:nvPicPr>
          <p:cNvPr id="41987" name="Timed Loop - Assigning processor.bmp" descr="C:\Perforce\CustomerEducation\CourseMaterial\LabVIEW Real Time\Rev 8.5\Manual\Slides\Slide Art\Timed Loop - Assigning processor.bmp"/>
          <p:cNvPicPr>
            <a:picLocks noChangeAspect="1"/>
          </p:cNvPicPr>
          <p:nvPr/>
        </p:nvPicPr>
        <p:blipFill>
          <a:blip r:embed="rId3" r:link="rId4"/>
          <a:srcRect/>
          <a:stretch>
            <a:fillRect/>
          </a:stretch>
        </p:blipFill>
        <p:spPr bwMode="auto">
          <a:xfrm>
            <a:off x="5880303" y="3195638"/>
            <a:ext cx="2419350" cy="6381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smtClean="0"/>
              <a:t>Host Application</a:t>
            </a:r>
          </a:p>
        </p:txBody>
      </p:sp>
      <p:sp>
        <p:nvSpPr>
          <p:cNvPr id="7" name="Content Placeholder 6"/>
          <p:cNvSpPr>
            <a:spLocks noGrp="1"/>
          </p:cNvSpPr>
          <p:nvPr>
            <p:ph sz="half" idx="2"/>
          </p:nvPr>
        </p:nvSpPr>
        <p:spPr/>
        <p:txBody>
          <a:bodyPr/>
          <a:lstStyle/>
          <a:p>
            <a:pPr marL="225425" indent="-225425">
              <a:buFontTx/>
              <a:buNone/>
            </a:pPr>
            <a:r>
              <a:rPr lang="en-US" dirty="0" smtClean="0"/>
              <a:t>Runs on the host computer</a:t>
            </a:r>
          </a:p>
          <a:p>
            <a:pPr marL="225425" indent="-225425">
              <a:buFontTx/>
              <a:buNone/>
            </a:pPr>
            <a:r>
              <a:rPr lang="en-US" dirty="0" smtClean="0"/>
              <a:t>Handles non-deterministic tasks</a:t>
            </a:r>
            <a:r>
              <a:rPr lang="en-US" sz="3000" dirty="0" smtClean="0"/>
              <a:t> </a:t>
            </a:r>
          </a:p>
          <a:p>
            <a:pPr marL="231775" lvl="1" indent="-231775"/>
            <a:r>
              <a:rPr lang="en-US" dirty="0" smtClean="0"/>
              <a:t>Communicates with the target application—user interface parameters and data retrieval</a:t>
            </a:r>
          </a:p>
          <a:p>
            <a:pPr marL="231775" lvl="1" indent="-231775"/>
            <a:r>
              <a:rPr lang="en-US" dirty="0" smtClean="0"/>
              <a:t>Data logging</a:t>
            </a:r>
          </a:p>
          <a:p>
            <a:pPr marL="231775" lvl="1" indent="-231775"/>
            <a:r>
              <a:rPr lang="en-US" dirty="0" smtClean="0"/>
              <a:t>Data analysis</a:t>
            </a:r>
          </a:p>
          <a:p>
            <a:pPr marL="231775" lvl="1" indent="-231775"/>
            <a:r>
              <a:rPr lang="en-US" dirty="0" smtClean="0"/>
              <a:t>Data broadcast to other systems</a:t>
            </a:r>
          </a:p>
          <a:p>
            <a:endParaRPr lang="en-US" dirty="0"/>
          </a:p>
        </p:txBody>
      </p:sp>
      <p:sp>
        <p:nvSpPr>
          <p:cNvPr id="8" name="Rectangle 14"/>
          <p:cNvSpPr>
            <a:spLocks noChangeArrowheads="1"/>
          </p:cNvSpPr>
          <p:nvPr/>
        </p:nvSpPr>
        <p:spPr bwMode="auto">
          <a:xfrm>
            <a:off x="1032859" y="2322424"/>
            <a:ext cx="3000375" cy="2852737"/>
          </a:xfrm>
          <a:prstGeom prst="rect">
            <a:avLst/>
          </a:prstGeom>
          <a:noFill/>
          <a:ln w="28575">
            <a:solidFill>
              <a:schemeClr val="tx1"/>
            </a:solidFill>
            <a:miter lim="800000"/>
            <a:headEnd type="none" w="sm" len="sm"/>
            <a:tailEnd type="none" w="sm" len="sm"/>
          </a:ln>
        </p:spPr>
        <p:txBody>
          <a:bodyPr wrap="none" anchor="ctr"/>
          <a:lstStyle/>
          <a:p>
            <a:pPr algn="ctr" eaLnBrk="0" hangingPunct="0"/>
            <a:endParaRPr lang="en-US" sz="1800" dirty="0">
              <a:solidFill>
                <a:srgbClr val="3E421E"/>
              </a:solidFill>
            </a:endParaRPr>
          </a:p>
        </p:txBody>
      </p:sp>
      <p:sp>
        <p:nvSpPr>
          <p:cNvPr id="9" name="Text Box 15"/>
          <p:cNvSpPr txBox="1">
            <a:spLocks noChangeArrowheads="1"/>
          </p:cNvSpPr>
          <p:nvPr/>
        </p:nvSpPr>
        <p:spPr bwMode="auto">
          <a:xfrm>
            <a:off x="1032859" y="2370049"/>
            <a:ext cx="3000375" cy="519112"/>
          </a:xfrm>
          <a:prstGeom prst="rect">
            <a:avLst/>
          </a:prstGeom>
          <a:noFill/>
          <a:ln w="9525">
            <a:noFill/>
            <a:miter lim="800000"/>
            <a:headEnd type="none" w="sm" len="sm"/>
            <a:tailEnd type="none" w="sm" len="sm"/>
          </a:ln>
        </p:spPr>
        <p:txBody>
          <a:bodyPr>
            <a:spAutoFit/>
          </a:bodyPr>
          <a:lstStyle/>
          <a:p>
            <a:pPr algn="ctr" eaLnBrk="0" hangingPunct="0"/>
            <a:r>
              <a:rPr lang="en-US" sz="2800" dirty="0">
                <a:solidFill>
                  <a:schemeClr val="tx1"/>
                </a:solidFill>
              </a:rPr>
              <a:t>Host Application</a:t>
            </a:r>
          </a:p>
        </p:txBody>
      </p:sp>
      <p:sp>
        <p:nvSpPr>
          <p:cNvPr id="10" name="AutoShape 16"/>
          <p:cNvSpPr>
            <a:spLocks noChangeArrowheads="1"/>
          </p:cNvSpPr>
          <p:nvPr/>
        </p:nvSpPr>
        <p:spPr bwMode="auto">
          <a:xfrm>
            <a:off x="1166209" y="3193961"/>
            <a:ext cx="2638425" cy="1143000"/>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dirty="0"/>
              <a:t>User</a:t>
            </a:r>
          </a:p>
          <a:p>
            <a:pPr algn="ctr" eaLnBrk="0" hangingPunct="0"/>
            <a:r>
              <a:rPr lang="en-US" dirty="0"/>
              <a:t>Interface</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dirty="0" smtClean="0"/>
              <a:t>Timed Loop – Modes</a:t>
            </a:r>
          </a:p>
        </p:txBody>
      </p:sp>
      <p:sp>
        <p:nvSpPr>
          <p:cNvPr id="46082" name="Rectangle 3"/>
          <p:cNvSpPr>
            <a:spLocks noGrp="1" noChangeArrowheads="1"/>
          </p:cNvSpPr>
          <p:nvPr>
            <p:ph idx="1"/>
          </p:nvPr>
        </p:nvSpPr>
        <p:spPr/>
        <p:txBody>
          <a:bodyPr/>
          <a:lstStyle/>
          <a:p>
            <a:pPr>
              <a:buFontTx/>
              <a:buNone/>
            </a:pPr>
            <a:r>
              <a:rPr lang="en-US" dirty="0" smtClean="0"/>
              <a:t>Determines how to handle late iterations:</a:t>
            </a:r>
          </a:p>
          <a:p>
            <a:pPr lvl="1"/>
            <a:r>
              <a:rPr lang="en-US" dirty="0" smtClean="0"/>
              <a:t>The LabVIEW Timed Loop Scheduler can align the execution with the original established schedule</a:t>
            </a:r>
          </a:p>
          <a:p>
            <a:pPr lvl="1"/>
            <a:r>
              <a:rPr lang="en-US" dirty="0" smtClean="0"/>
              <a:t>The LabVIEW Timed Loop Scheduler can define a new schedule that starts at the current time</a:t>
            </a:r>
          </a:p>
          <a:p>
            <a:pPr lvl="1"/>
            <a:r>
              <a:rPr lang="en-US" dirty="0" smtClean="0"/>
              <a:t>Can process the missed iterations</a:t>
            </a:r>
          </a:p>
          <a:p>
            <a:pPr lvl="1"/>
            <a:r>
              <a:rPr lang="en-US" dirty="0" smtClean="0"/>
              <a:t>Can skip any missed iterations</a:t>
            </a:r>
          </a:p>
        </p:txBody>
      </p:sp>
      <p:pic>
        <p:nvPicPr>
          <p:cNvPr id="46083" name="Picture 5" descr="Timed Loop Configuration"/>
          <p:cNvPicPr>
            <a:picLocks noChangeAspect="1" noChangeArrowheads="1"/>
          </p:cNvPicPr>
          <p:nvPr/>
        </p:nvPicPr>
        <p:blipFill>
          <a:blip r:embed="rId3"/>
          <a:srcRect l="57263" t="67276" r="3822" b="15714"/>
          <a:stretch>
            <a:fillRect/>
          </a:stretch>
        </p:blipFill>
        <p:spPr bwMode="auto">
          <a:xfrm>
            <a:off x="5257800" y="447675"/>
            <a:ext cx="3132138" cy="885825"/>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dirty="0" smtClean="0"/>
              <a:t>Timed Loop – Modes</a:t>
            </a:r>
          </a:p>
        </p:txBody>
      </p:sp>
      <p:sp>
        <p:nvSpPr>
          <p:cNvPr id="48130" name="Rectangle 3"/>
          <p:cNvSpPr>
            <a:spLocks noGrp="1" noChangeArrowheads="1"/>
          </p:cNvSpPr>
          <p:nvPr>
            <p:ph idx="1"/>
          </p:nvPr>
        </p:nvSpPr>
        <p:spPr/>
        <p:txBody>
          <a:bodyPr/>
          <a:lstStyle/>
          <a:p>
            <a:pPr marL="0" indent="0">
              <a:buFontTx/>
              <a:buNone/>
            </a:pPr>
            <a:r>
              <a:rPr lang="en-US" dirty="0" smtClean="0"/>
              <a:t>Do not delete; used for notes in manual.</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r>
              <a:rPr lang="en-US" dirty="0" smtClean="0"/>
              <a:t>Timed Loop – Advanced Functionality</a:t>
            </a:r>
          </a:p>
        </p:txBody>
      </p:sp>
      <p:sp>
        <p:nvSpPr>
          <p:cNvPr id="82947" name="Rectangle 3"/>
          <p:cNvSpPr>
            <a:spLocks noGrp="1" noChangeArrowheads="1"/>
          </p:cNvSpPr>
          <p:nvPr>
            <p:ph idx="1"/>
          </p:nvPr>
        </p:nvSpPr>
        <p:spPr/>
        <p:txBody>
          <a:bodyPr>
            <a:normAutofit/>
          </a:bodyPr>
          <a:lstStyle/>
          <a:p>
            <a:pPr lvl="1">
              <a:lnSpc>
                <a:spcPct val="90000"/>
              </a:lnSpc>
            </a:pPr>
            <a:r>
              <a:rPr lang="en-US" dirty="0" smtClean="0"/>
              <a:t>Changing input node values dynamically</a:t>
            </a:r>
          </a:p>
          <a:p>
            <a:pPr lvl="1">
              <a:lnSpc>
                <a:spcPct val="90000"/>
              </a:lnSpc>
            </a:pPr>
            <a:r>
              <a:rPr lang="en-US" dirty="0" smtClean="0"/>
              <a:t>Aborting specific Timed Loops</a:t>
            </a:r>
          </a:p>
          <a:p>
            <a:pPr lvl="1">
              <a:lnSpc>
                <a:spcPct val="90000"/>
              </a:lnSpc>
            </a:pPr>
            <a:r>
              <a:rPr lang="en-US" dirty="0" smtClean="0"/>
              <a:t>Synchronizing multiple Timed Loop starts</a:t>
            </a:r>
          </a:p>
          <a:p>
            <a:pPr lvl="1">
              <a:lnSpc>
                <a:spcPct val="90000"/>
              </a:lnSpc>
            </a:pPr>
            <a:endParaRPr lang="en-US"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normAutofit fontScale="90000"/>
          </a:bodyPr>
          <a:lstStyle/>
          <a:p>
            <a:pPr>
              <a:defRPr/>
            </a:pPr>
            <a:r>
              <a:rPr lang="en-US" dirty="0" smtClean="0"/>
              <a:t>Timed Loop – Changing Input Node Values Dynamically</a:t>
            </a:r>
            <a:endParaRPr lang="en-US" dirty="0"/>
          </a:p>
        </p:txBody>
      </p:sp>
      <p:sp>
        <p:nvSpPr>
          <p:cNvPr id="50178" name="Rectangle 3"/>
          <p:cNvSpPr>
            <a:spLocks noGrp="1" noChangeArrowheads="1"/>
          </p:cNvSpPr>
          <p:nvPr>
            <p:ph type="body" sz="half" idx="1"/>
          </p:nvPr>
        </p:nvSpPr>
        <p:spPr/>
        <p:txBody>
          <a:bodyPr/>
          <a:lstStyle/>
          <a:p>
            <a:pPr marL="0" indent="0">
              <a:buFontTx/>
              <a:buNone/>
            </a:pPr>
            <a:r>
              <a:rPr lang="en-US" dirty="0" smtClean="0"/>
              <a:t>Runs 1 second longer each time the loop iterates until the loop has executed 6 times</a:t>
            </a:r>
          </a:p>
        </p:txBody>
      </p:sp>
      <p:pic>
        <p:nvPicPr>
          <p:cNvPr id="50179" name="Picture 8" descr="Timed Loop - changing period"/>
          <p:cNvPicPr>
            <a:picLocks noGrp="1" noChangeAspect="1" noChangeArrowheads="1"/>
          </p:cNvPicPr>
          <p:nvPr>
            <p:ph sz="half" idx="2"/>
          </p:nvPr>
        </p:nvPicPr>
        <p:blipFill>
          <a:blip r:embed="rId3"/>
          <a:srcRect/>
          <a:stretch>
            <a:fillRect/>
          </a:stretch>
        </p:blipFill>
        <p:spPr>
          <a:xfrm>
            <a:off x="762000" y="2946400"/>
            <a:ext cx="7620000" cy="2963863"/>
          </a:xfr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r>
              <a:rPr lang="en-US" dirty="0" smtClean="0"/>
              <a:t>Timed Loop – Aborting Execution</a:t>
            </a:r>
          </a:p>
        </p:txBody>
      </p:sp>
      <p:sp>
        <p:nvSpPr>
          <p:cNvPr id="52226" name="Rectangle 3"/>
          <p:cNvSpPr>
            <a:spLocks noGrp="1" noChangeArrowheads="1"/>
          </p:cNvSpPr>
          <p:nvPr>
            <p:ph sz="half" idx="1"/>
          </p:nvPr>
        </p:nvSpPr>
        <p:spPr/>
        <p:txBody>
          <a:bodyPr/>
          <a:lstStyle/>
          <a:p>
            <a:pPr lvl="1"/>
            <a:r>
              <a:rPr lang="en-US" dirty="0" smtClean="0"/>
              <a:t>Use the Stop Timed Structure VI to abort execution programmatically</a:t>
            </a:r>
          </a:p>
          <a:p>
            <a:pPr lvl="1"/>
            <a:r>
              <a:rPr lang="en-US" dirty="0" smtClean="0"/>
              <a:t>In this example, when </a:t>
            </a:r>
            <a:r>
              <a:rPr lang="en-US" b="1" dirty="0" smtClean="0"/>
              <a:t>Abort?</a:t>
            </a:r>
            <a:r>
              <a:rPr lang="en-US" dirty="0" smtClean="0"/>
              <a:t> is clicked, Loop 2 is stopped</a:t>
            </a:r>
          </a:p>
        </p:txBody>
      </p:sp>
      <p:sp>
        <p:nvSpPr>
          <p:cNvPr id="52228" name="TextBox 4"/>
          <p:cNvSpPr txBox="1">
            <a:spLocks noChangeArrowheads="1"/>
          </p:cNvSpPr>
          <p:nvPr/>
        </p:nvSpPr>
        <p:spPr bwMode="auto">
          <a:xfrm>
            <a:off x="4752975" y="1497625"/>
            <a:ext cx="804863" cy="369888"/>
          </a:xfrm>
          <a:prstGeom prst="rect">
            <a:avLst/>
          </a:prstGeom>
          <a:noFill/>
          <a:ln w="9525">
            <a:noFill/>
            <a:miter lim="800000"/>
            <a:headEnd/>
            <a:tailEnd/>
          </a:ln>
        </p:spPr>
        <p:txBody>
          <a:bodyPr wrap="none">
            <a:spAutoFit/>
          </a:bodyPr>
          <a:lstStyle/>
          <a:p>
            <a:pPr algn="ctr" eaLnBrk="0" hangingPunct="0"/>
            <a:r>
              <a:rPr lang="en-US" sz="1800" dirty="0">
                <a:solidFill>
                  <a:schemeClr val="tx1"/>
                </a:solidFill>
              </a:rPr>
              <a:t>Loop 1</a:t>
            </a:r>
            <a:endParaRPr lang="en-US" dirty="0">
              <a:solidFill>
                <a:schemeClr val="tx1"/>
              </a:solidFill>
            </a:endParaRPr>
          </a:p>
        </p:txBody>
      </p:sp>
      <p:sp>
        <p:nvSpPr>
          <p:cNvPr id="52229" name="TextBox 6"/>
          <p:cNvSpPr txBox="1">
            <a:spLocks noChangeArrowheads="1"/>
          </p:cNvSpPr>
          <p:nvPr/>
        </p:nvSpPr>
        <p:spPr bwMode="auto">
          <a:xfrm>
            <a:off x="4752975" y="5418990"/>
            <a:ext cx="804863" cy="369888"/>
          </a:xfrm>
          <a:prstGeom prst="rect">
            <a:avLst/>
          </a:prstGeom>
          <a:noFill/>
          <a:ln w="9525">
            <a:noFill/>
            <a:miter lim="800000"/>
            <a:headEnd/>
            <a:tailEnd/>
          </a:ln>
        </p:spPr>
        <p:txBody>
          <a:bodyPr wrap="none">
            <a:spAutoFit/>
          </a:bodyPr>
          <a:lstStyle/>
          <a:p>
            <a:pPr algn="ctr" eaLnBrk="0" hangingPunct="0"/>
            <a:r>
              <a:rPr lang="en-US" sz="1800" dirty="0">
                <a:solidFill>
                  <a:schemeClr val="tx1"/>
                </a:solidFill>
              </a:rPr>
              <a:t>Loop 2</a:t>
            </a:r>
            <a:endParaRPr lang="en-US" dirty="0">
              <a:solidFill>
                <a:schemeClr val="tx1"/>
              </a:solidFill>
            </a:endParaRPr>
          </a:p>
        </p:txBody>
      </p:sp>
      <p:pic>
        <p:nvPicPr>
          <p:cNvPr id="240641" name="Picture 1" descr="timed_loop-abort_bd.bmp"/>
          <p:cNvPicPr>
            <a:picLocks noChangeAspect="1" noChangeArrowheads="1"/>
          </p:cNvPicPr>
          <p:nvPr/>
        </p:nvPicPr>
        <p:blipFill>
          <a:blip r:embed="rId3"/>
          <a:srcRect/>
          <a:stretch>
            <a:fillRect/>
          </a:stretch>
        </p:blipFill>
        <p:spPr bwMode="auto">
          <a:xfrm>
            <a:off x="3956537" y="2008310"/>
            <a:ext cx="4572000" cy="333375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normAutofit fontScale="90000"/>
          </a:bodyPr>
          <a:lstStyle/>
          <a:p>
            <a:r>
              <a:rPr lang="en-US" dirty="0" smtClean="0"/>
              <a:t>Timed Loop – Synchronizing Timed Loop Starts</a:t>
            </a:r>
          </a:p>
        </p:txBody>
      </p:sp>
      <p:pic>
        <p:nvPicPr>
          <p:cNvPr id="238593" name="Picture 1" descr="synchronize_timed_loops_bd.bmp"/>
          <p:cNvPicPr>
            <a:picLocks noChangeAspect="1" noChangeArrowheads="1"/>
          </p:cNvPicPr>
          <p:nvPr/>
        </p:nvPicPr>
        <p:blipFill>
          <a:blip r:embed="rId3"/>
          <a:srcRect/>
          <a:stretch>
            <a:fillRect/>
          </a:stretch>
        </p:blipFill>
        <p:spPr bwMode="auto">
          <a:xfrm>
            <a:off x="620840" y="1611821"/>
            <a:ext cx="7889588" cy="3655123"/>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 Priority and Timed Loop Advantages</a:t>
            </a:r>
            <a:endParaRPr lang="en-US" dirty="0"/>
          </a:p>
        </p:txBody>
      </p:sp>
      <p:sp>
        <p:nvSpPr>
          <p:cNvPr id="3" name="Content Placeholder 2"/>
          <p:cNvSpPr>
            <a:spLocks noGrp="1"/>
          </p:cNvSpPr>
          <p:nvPr>
            <p:ph sz="half" idx="1"/>
          </p:nvPr>
        </p:nvSpPr>
        <p:spPr/>
        <p:txBody>
          <a:bodyPr/>
          <a:lstStyle/>
          <a:p>
            <a:pPr>
              <a:buNone/>
            </a:pPr>
            <a:r>
              <a:rPr lang="en-US" dirty="0" smtClean="0"/>
              <a:t>Timed Loop Method</a:t>
            </a:r>
          </a:p>
          <a:p>
            <a:pPr>
              <a:buFont typeface="Arial" charset="0"/>
              <a:buChar char="•"/>
            </a:pPr>
            <a:r>
              <a:rPr lang="en-US" dirty="0" smtClean="0"/>
              <a:t>More readable code</a:t>
            </a:r>
          </a:p>
          <a:p>
            <a:pPr>
              <a:buFont typeface="Arial" charset="0"/>
              <a:buChar char="•"/>
            </a:pPr>
            <a:r>
              <a:rPr lang="en-US" dirty="0" smtClean="0"/>
              <a:t>Up to 65,535 different priorities</a:t>
            </a:r>
          </a:p>
          <a:p>
            <a:pPr>
              <a:buFont typeface="Arial" charset="0"/>
              <a:buChar char="•"/>
            </a:pPr>
            <a:r>
              <a:rPr lang="en-US" dirty="0" smtClean="0"/>
              <a:t>Processor assignment</a:t>
            </a:r>
          </a:p>
          <a:p>
            <a:pPr>
              <a:buFont typeface="Arial" charset="0"/>
              <a:buChar char="•"/>
            </a:pPr>
            <a:r>
              <a:rPr lang="en-US" dirty="0" smtClean="0"/>
              <a:t>Loop execution feedback</a:t>
            </a:r>
          </a:p>
          <a:p>
            <a:pPr>
              <a:buFont typeface="Arial" charset="0"/>
              <a:buChar char="•"/>
            </a:pPr>
            <a:r>
              <a:rPr lang="en-US" dirty="0" smtClean="0"/>
              <a:t>Timing control using nodes</a:t>
            </a:r>
          </a:p>
          <a:p>
            <a:pPr>
              <a:buFont typeface="Arial" charset="0"/>
              <a:buChar char="•"/>
            </a:pPr>
            <a:r>
              <a:rPr lang="en-US" dirty="0" smtClean="0"/>
              <a:t>Dynamic priorities and timing</a:t>
            </a:r>
          </a:p>
          <a:p>
            <a:pPr>
              <a:buFont typeface="Arial" charset="0"/>
              <a:buChar char="•"/>
            </a:pPr>
            <a:endParaRPr lang="en-US" dirty="0" smtClean="0"/>
          </a:p>
        </p:txBody>
      </p:sp>
      <p:sp>
        <p:nvSpPr>
          <p:cNvPr id="4" name="Content Placeholder 3"/>
          <p:cNvSpPr>
            <a:spLocks noGrp="1"/>
          </p:cNvSpPr>
          <p:nvPr>
            <p:ph sz="half" idx="2"/>
          </p:nvPr>
        </p:nvSpPr>
        <p:spPr/>
        <p:txBody>
          <a:bodyPr/>
          <a:lstStyle/>
          <a:p>
            <a:pPr>
              <a:buNone/>
            </a:pPr>
            <a:r>
              <a:rPr lang="en-US" dirty="0" smtClean="0"/>
              <a:t>VI Priority Method</a:t>
            </a:r>
          </a:p>
          <a:p>
            <a:pPr>
              <a:buFont typeface="Arial" charset="0"/>
              <a:buChar char="•"/>
            </a:pPr>
            <a:r>
              <a:rPr lang="en-US" dirty="0" smtClean="0"/>
              <a:t>Less overhead</a:t>
            </a:r>
          </a:p>
          <a:p>
            <a:pPr>
              <a:buFont typeface="Arial" charset="0"/>
              <a:buChar char="•"/>
            </a:pPr>
            <a:r>
              <a:rPr lang="en-US" dirty="0" smtClean="0"/>
              <a:t>Shorter </a:t>
            </a:r>
            <a:r>
              <a:rPr lang="en-US" dirty="0" err="1" smtClean="0"/>
              <a:t>warmup</a:t>
            </a:r>
            <a:r>
              <a:rPr lang="en-US" dirty="0" smtClean="0"/>
              <a:t> time</a:t>
            </a:r>
          </a:p>
          <a:p>
            <a:pPr>
              <a:buFont typeface="Arial" charset="0"/>
              <a:buChar char="•"/>
            </a:pPr>
            <a:r>
              <a:rPr lang="en-US" dirty="0" smtClean="0"/>
              <a:t>Not every task preempts basic system tasks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Sleep Mode.emf" descr="C:\Perforce\CustomerEducation\CourseMaterial\LabVIEW Real Time\Rev 8.5\Manual\Slides\Slide Art\Sleep Mode.emf"/>
          <p:cNvPicPr>
            <a:picLocks noChangeAspect="1"/>
          </p:cNvPicPr>
          <p:nvPr/>
        </p:nvPicPr>
        <p:blipFill>
          <a:blip r:embed="rId3" r:link="rId4"/>
          <a:stretch>
            <a:fillRect/>
          </a:stretch>
        </p:blipFill>
        <p:spPr>
          <a:xfrm>
            <a:off x="566677" y="1159500"/>
            <a:ext cx="8281126" cy="5603626"/>
          </a:xfrm>
          <a:prstGeom prst="rect">
            <a:avLst/>
          </a:prstGeom>
        </p:spPr>
      </p:pic>
      <p:sp>
        <p:nvSpPr>
          <p:cNvPr id="228353" name="Rectangle 2"/>
          <p:cNvSpPr>
            <a:spLocks noGrp="1" noChangeArrowheads="1"/>
          </p:cNvSpPr>
          <p:nvPr>
            <p:ph type="title"/>
          </p:nvPr>
        </p:nvSpPr>
        <p:spPr/>
        <p:txBody>
          <a:bodyPr/>
          <a:lstStyle/>
          <a:p>
            <a:r>
              <a:rPr lang="en-US" sz="3400" dirty="0" smtClean="0"/>
              <a:t>C. Yielding Execution in Time-critical Threads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tarvation.emf" descr="C:\Perforce\CustomerEducation\CourseMaterial\LabVIEW Real Time\Rev 8.5\Manual\Slides\Slide Art\Starvation.emf"/>
          <p:cNvPicPr>
            <a:picLocks noChangeAspect="1"/>
          </p:cNvPicPr>
          <p:nvPr/>
        </p:nvPicPr>
        <p:blipFill>
          <a:blip r:embed="rId3" r:link="rId4"/>
          <a:stretch>
            <a:fillRect/>
          </a:stretch>
        </p:blipFill>
        <p:spPr>
          <a:xfrm>
            <a:off x="566671" y="1117957"/>
            <a:ext cx="8271563" cy="5804438"/>
          </a:xfrm>
          <a:prstGeom prst="rect">
            <a:avLst/>
          </a:prstGeom>
        </p:spPr>
      </p:pic>
      <p:sp>
        <p:nvSpPr>
          <p:cNvPr id="233473" name="Rectangle 2"/>
          <p:cNvSpPr>
            <a:spLocks noGrp="1" noChangeArrowheads="1"/>
          </p:cNvSpPr>
          <p:nvPr>
            <p:ph type="title"/>
          </p:nvPr>
        </p:nvSpPr>
        <p:spPr/>
        <p:txBody>
          <a:bodyPr/>
          <a:lstStyle/>
          <a:p>
            <a:r>
              <a:rPr lang="en-US" dirty="0" smtClean="0"/>
              <a:t>Starvation</a:t>
            </a:r>
            <a:endParaRPr lang="en-US" sz="400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0424" name="Group 24"/>
          <p:cNvGraphicFramePr>
            <a:graphicFrameLocks noGrp="1"/>
          </p:cNvGraphicFramePr>
          <p:nvPr/>
        </p:nvGraphicFramePr>
        <p:xfrm>
          <a:off x="609600" y="2362199"/>
          <a:ext cx="8153400" cy="3727315"/>
        </p:xfrm>
        <a:graphic>
          <a:graphicData uri="http://schemas.openxmlformats.org/drawingml/2006/table">
            <a:tbl>
              <a:tblPr/>
              <a:tblGrid>
                <a:gridCol w="4076700"/>
                <a:gridCol w="4076700"/>
              </a:tblGrid>
              <a:tr h="606772">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Software-timed sleep</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Hardware-timed sleep</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12054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Narrow" pitchFamily="34"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230439" name="Rectangle 2"/>
          <p:cNvSpPr>
            <a:spLocks noGrp="1" noChangeArrowheads="1"/>
          </p:cNvSpPr>
          <p:nvPr>
            <p:ph type="title"/>
          </p:nvPr>
        </p:nvSpPr>
        <p:spPr/>
        <p:txBody>
          <a:bodyPr/>
          <a:lstStyle/>
          <a:p>
            <a:r>
              <a:rPr lang="en-US" dirty="0" smtClean="0"/>
              <a:t>Providing Sleep	</a:t>
            </a:r>
          </a:p>
        </p:txBody>
      </p:sp>
      <p:sp>
        <p:nvSpPr>
          <p:cNvPr id="230440" name="Rectangle 3"/>
          <p:cNvSpPr>
            <a:spLocks noGrp="1" noChangeArrowheads="1"/>
          </p:cNvSpPr>
          <p:nvPr>
            <p:ph idx="1"/>
          </p:nvPr>
        </p:nvSpPr>
        <p:spPr/>
        <p:txBody>
          <a:bodyPr/>
          <a:lstStyle/>
          <a:p>
            <a:pPr marL="0" indent="0">
              <a:buFontTx/>
              <a:buNone/>
            </a:pPr>
            <a:r>
              <a:rPr lang="en-US" dirty="0" smtClean="0"/>
              <a:t>The act of pausing the execution of a VI or thread</a:t>
            </a:r>
          </a:p>
        </p:txBody>
      </p:sp>
      <p:graphicFrame>
        <p:nvGraphicFramePr>
          <p:cNvPr id="230407" name="Object 7"/>
          <p:cNvGraphicFramePr>
            <a:graphicFrameLocks noChangeAspect="1"/>
          </p:cNvGraphicFramePr>
          <p:nvPr/>
        </p:nvGraphicFramePr>
        <p:xfrm>
          <a:off x="659860" y="3025302"/>
          <a:ext cx="2514600" cy="914400"/>
        </p:xfrm>
        <a:graphic>
          <a:graphicData uri="http://schemas.openxmlformats.org/presentationml/2006/ole">
            <p:oleObj spid="_x0000_s230407" name="Bitmap Image" r:id="rId4" imgW="1542857" imgH="561905" progId="PBrush">
              <p:embed/>
            </p:oleObj>
          </a:graphicData>
        </a:graphic>
      </p:graphicFrame>
      <p:graphicFrame>
        <p:nvGraphicFramePr>
          <p:cNvPr id="230408" name="Object 8"/>
          <p:cNvGraphicFramePr>
            <a:graphicFrameLocks noChangeAspect="1"/>
          </p:cNvGraphicFramePr>
          <p:nvPr/>
        </p:nvGraphicFramePr>
        <p:xfrm>
          <a:off x="2173490" y="3333345"/>
          <a:ext cx="731837" cy="914400"/>
        </p:xfrm>
        <a:graphic>
          <a:graphicData uri="http://schemas.openxmlformats.org/presentationml/2006/ole">
            <p:oleObj spid="_x0000_s230408" name="Bitmap Image" r:id="rId5" imgW="2991268" imgH="1961905" progId="PBrush">
              <p:embed/>
            </p:oleObj>
          </a:graphicData>
        </a:graphic>
      </p:graphicFrame>
      <p:graphicFrame>
        <p:nvGraphicFramePr>
          <p:cNvPr id="230427" name="Object 27"/>
          <p:cNvGraphicFramePr>
            <a:graphicFrameLocks noChangeAspect="1"/>
          </p:cNvGraphicFramePr>
          <p:nvPr/>
        </p:nvGraphicFramePr>
        <p:xfrm>
          <a:off x="4758447" y="3044758"/>
          <a:ext cx="1695450" cy="1333500"/>
        </p:xfrm>
        <a:graphic>
          <a:graphicData uri="http://schemas.openxmlformats.org/presentationml/2006/ole">
            <p:oleObj spid="_x0000_s230427" name="Bitmap Image" r:id="rId6" imgW="1162212" imgH="914286" progId="PBrush">
              <p:embed/>
            </p:oleObj>
          </a:graphicData>
        </a:graphic>
      </p:graphicFrame>
      <p:sp>
        <p:nvSpPr>
          <p:cNvPr id="230441" name="Rectangle 28"/>
          <p:cNvSpPr>
            <a:spLocks noChangeArrowheads="1"/>
          </p:cNvSpPr>
          <p:nvPr/>
        </p:nvSpPr>
        <p:spPr bwMode="auto">
          <a:xfrm>
            <a:off x="4838700" y="5426400"/>
            <a:ext cx="3924300" cy="815975"/>
          </a:xfrm>
          <a:prstGeom prst="rect">
            <a:avLst/>
          </a:prstGeom>
          <a:noFill/>
          <a:ln w="9525">
            <a:noFill/>
            <a:miter lim="800000"/>
            <a:headEnd/>
            <a:tailEnd/>
          </a:ln>
        </p:spPr>
        <p:txBody>
          <a:bodyPr/>
          <a:lstStyle/>
          <a:p>
            <a:pPr eaLnBrk="0" hangingPunct="0">
              <a:spcBef>
                <a:spcPct val="20000"/>
              </a:spcBef>
              <a:buClr>
                <a:schemeClr val="tx1"/>
              </a:buClr>
            </a:pPr>
            <a:r>
              <a:rPr lang="en-US" sz="2000" b="0" dirty="0">
                <a:solidFill>
                  <a:schemeClr val="tx1"/>
                </a:solidFill>
              </a:rPr>
              <a:t>Use hardware or processor clocks to control the rate of a software loop.</a:t>
            </a:r>
          </a:p>
        </p:txBody>
      </p:sp>
      <p:sp>
        <p:nvSpPr>
          <p:cNvPr id="230442" name="Rectangle 29"/>
          <p:cNvSpPr>
            <a:spLocks noChangeArrowheads="1"/>
          </p:cNvSpPr>
          <p:nvPr/>
        </p:nvSpPr>
        <p:spPr bwMode="auto">
          <a:xfrm>
            <a:off x="647700" y="5426400"/>
            <a:ext cx="3848100" cy="815975"/>
          </a:xfrm>
          <a:prstGeom prst="rect">
            <a:avLst/>
          </a:prstGeom>
          <a:noFill/>
          <a:ln w="9525">
            <a:noFill/>
            <a:miter lim="800000"/>
            <a:headEnd/>
            <a:tailEnd/>
          </a:ln>
        </p:spPr>
        <p:txBody>
          <a:bodyPr/>
          <a:lstStyle/>
          <a:p>
            <a:pPr algn="ctr" eaLnBrk="0" hangingPunct="0">
              <a:spcBef>
                <a:spcPct val="20000"/>
              </a:spcBef>
              <a:buClr>
                <a:schemeClr val="tx1"/>
              </a:buClr>
            </a:pPr>
            <a:r>
              <a:rPr lang="en-US" sz="2000" b="0" dirty="0">
                <a:solidFill>
                  <a:schemeClr val="tx1"/>
                </a:solidFill>
              </a:rPr>
              <a:t>Use the operating system clock to control the rate of a software loop.</a:t>
            </a:r>
          </a:p>
        </p:txBody>
      </p:sp>
      <p:pic>
        <p:nvPicPr>
          <p:cNvPr id="230429" name="Picture 29"/>
          <p:cNvPicPr>
            <a:picLocks noChangeAspect="1" noChangeArrowheads="1"/>
          </p:cNvPicPr>
          <p:nvPr/>
        </p:nvPicPr>
        <p:blipFill>
          <a:blip r:embed="rId7"/>
          <a:srcRect/>
          <a:stretch>
            <a:fillRect/>
          </a:stretch>
        </p:blipFill>
        <p:spPr bwMode="auto">
          <a:xfrm>
            <a:off x="699580" y="4253522"/>
            <a:ext cx="3581400" cy="1152525"/>
          </a:xfrm>
          <a:prstGeom prst="rect">
            <a:avLst/>
          </a:prstGeom>
          <a:noFill/>
          <a:ln w="9525">
            <a:noFill/>
            <a:miter lim="800000"/>
            <a:headEnd/>
            <a:tailEnd/>
          </a:ln>
          <a:effectLst/>
        </p:spPr>
      </p:pic>
      <p:pic>
        <p:nvPicPr>
          <p:cNvPr id="230431" name="Picture 31"/>
          <p:cNvPicPr>
            <a:picLocks noChangeAspect="1" noChangeArrowheads="1"/>
          </p:cNvPicPr>
          <p:nvPr/>
        </p:nvPicPr>
        <p:blipFill>
          <a:blip r:embed="rId8"/>
          <a:srcRect/>
          <a:stretch>
            <a:fillRect/>
          </a:stretch>
        </p:blipFill>
        <p:spPr bwMode="auto">
          <a:xfrm>
            <a:off x="6614809" y="3551484"/>
            <a:ext cx="540289" cy="626244"/>
          </a:xfrm>
          <a:prstGeom prst="rect">
            <a:avLst/>
          </a:prstGeom>
          <a:noFill/>
          <a:ln w="9525">
            <a:noFill/>
            <a:miter lim="800000"/>
            <a:headEnd/>
            <a:tailEnd/>
          </a:ln>
          <a:effectLst/>
        </p:spPr>
      </p:pic>
      <p:pic>
        <p:nvPicPr>
          <p:cNvPr id="230432" name="Picture 32"/>
          <p:cNvPicPr>
            <a:picLocks noChangeAspect="1" noChangeArrowheads="1"/>
          </p:cNvPicPr>
          <p:nvPr/>
        </p:nvPicPr>
        <p:blipFill>
          <a:blip r:embed="rId9"/>
          <a:srcRect/>
          <a:stretch>
            <a:fillRect/>
          </a:stretch>
        </p:blipFill>
        <p:spPr bwMode="auto">
          <a:xfrm>
            <a:off x="7507546" y="3383461"/>
            <a:ext cx="798154" cy="773595"/>
          </a:xfrm>
          <a:prstGeom prst="rect">
            <a:avLst/>
          </a:prstGeom>
          <a:noFill/>
          <a:ln w="9525">
            <a:noFill/>
            <a:miter lim="800000"/>
            <a:headEnd/>
            <a:tailEnd/>
          </a:ln>
          <a:effectLst/>
        </p:spPr>
      </p:pic>
      <p:pic>
        <p:nvPicPr>
          <p:cNvPr id="18" name="Picture 32"/>
          <p:cNvPicPr>
            <a:picLocks noChangeAspect="1" noChangeArrowheads="1"/>
          </p:cNvPicPr>
          <p:nvPr/>
        </p:nvPicPr>
        <p:blipFill>
          <a:blip r:embed="rId9"/>
          <a:srcRect/>
          <a:stretch>
            <a:fillRect/>
          </a:stretch>
        </p:blipFill>
        <p:spPr bwMode="auto">
          <a:xfrm>
            <a:off x="3597027" y="3325095"/>
            <a:ext cx="798154" cy="773595"/>
          </a:xfrm>
          <a:prstGeom prst="rect">
            <a:avLst/>
          </a:prstGeom>
          <a:noFill/>
          <a:ln w="9525">
            <a:noFill/>
            <a:miter lim="800000"/>
            <a:headEnd/>
            <a:tailEnd/>
          </a:ln>
          <a:effectLst/>
        </p:spPr>
      </p:pic>
      <p:pic>
        <p:nvPicPr>
          <p:cNvPr id="230434" name="Picture 34"/>
          <p:cNvPicPr>
            <a:picLocks noChangeAspect="1" noChangeArrowheads="1"/>
          </p:cNvPicPr>
          <p:nvPr/>
        </p:nvPicPr>
        <p:blipFill>
          <a:blip r:embed="rId10"/>
          <a:srcRect/>
          <a:stretch>
            <a:fillRect/>
          </a:stretch>
        </p:blipFill>
        <p:spPr bwMode="auto">
          <a:xfrm>
            <a:off x="4858257" y="4297598"/>
            <a:ext cx="3590925" cy="1181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dirty="0" smtClean="0"/>
              <a:t>Target Application</a:t>
            </a:r>
          </a:p>
        </p:txBody>
      </p:sp>
      <p:sp>
        <p:nvSpPr>
          <p:cNvPr id="32770" name="Rectangle 19"/>
          <p:cNvSpPr>
            <a:spLocks noGrp="1" noChangeArrowheads="1"/>
          </p:cNvSpPr>
          <p:nvPr>
            <p:ph idx="1"/>
          </p:nvPr>
        </p:nvSpPr>
        <p:spPr/>
        <p:txBody>
          <a:bodyPr/>
          <a:lstStyle/>
          <a:p>
            <a:pPr lvl="1"/>
            <a:r>
              <a:rPr lang="en-US" dirty="0" smtClean="0"/>
              <a:t>Higher priority processes preempt lower priority processes</a:t>
            </a:r>
          </a:p>
          <a:p>
            <a:pPr lvl="1"/>
            <a:r>
              <a:rPr lang="en-US" dirty="0" smtClean="0"/>
              <a:t>Processes that must be deterministic are time-critical </a:t>
            </a:r>
            <a:br>
              <a:rPr lang="en-US" dirty="0" smtClean="0"/>
            </a:br>
            <a:r>
              <a:rPr lang="en-US" dirty="0" smtClean="0"/>
              <a:t>processes—set all other processes to a lower priority</a:t>
            </a:r>
          </a:p>
          <a:p>
            <a:pPr lvl="1"/>
            <a:r>
              <a:rPr lang="en-US" dirty="0" smtClean="0"/>
              <a:t>Use multithreading </a:t>
            </a:r>
            <a:br>
              <a:rPr lang="en-US" dirty="0" smtClean="0"/>
            </a:br>
            <a:r>
              <a:rPr lang="en-US" dirty="0" smtClean="0"/>
              <a:t>to set the priority </a:t>
            </a:r>
            <a:br>
              <a:rPr lang="en-US" dirty="0" smtClean="0"/>
            </a:br>
            <a:r>
              <a:rPr lang="en-US" dirty="0" smtClean="0"/>
              <a:t>of a process</a:t>
            </a:r>
          </a:p>
        </p:txBody>
      </p:sp>
      <p:sp>
        <p:nvSpPr>
          <p:cNvPr id="32771" name="Rectangle 21"/>
          <p:cNvSpPr>
            <a:spLocks noChangeArrowheads="1"/>
          </p:cNvSpPr>
          <p:nvPr/>
        </p:nvSpPr>
        <p:spPr bwMode="auto">
          <a:xfrm>
            <a:off x="3657600" y="3429000"/>
            <a:ext cx="5257800" cy="2286000"/>
          </a:xfrm>
          <a:prstGeom prst="rect">
            <a:avLst/>
          </a:prstGeom>
          <a:noFill/>
          <a:ln w="28575">
            <a:solidFill>
              <a:schemeClr val="tx1"/>
            </a:solidFill>
            <a:miter lim="800000"/>
            <a:headEnd type="none" w="sm" len="sm"/>
            <a:tailEnd type="none" w="sm" len="sm"/>
          </a:ln>
        </p:spPr>
        <p:txBody>
          <a:bodyPr wrap="none" anchor="ctr"/>
          <a:lstStyle/>
          <a:p>
            <a:pPr algn="ctr" eaLnBrk="0" hangingPunct="0"/>
            <a:endParaRPr lang="en-US" dirty="0"/>
          </a:p>
        </p:txBody>
      </p:sp>
      <p:sp>
        <p:nvSpPr>
          <p:cNvPr id="32772" name="Text Box 22"/>
          <p:cNvSpPr txBox="1">
            <a:spLocks noChangeArrowheads="1"/>
          </p:cNvSpPr>
          <p:nvPr/>
        </p:nvSpPr>
        <p:spPr bwMode="auto">
          <a:xfrm>
            <a:off x="3657600" y="3429000"/>
            <a:ext cx="5257800" cy="519113"/>
          </a:xfrm>
          <a:prstGeom prst="rect">
            <a:avLst/>
          </a:prstGeom>
          <a:noFill/>
          <a:ln w="9525">
            <a:noFill/>
            <a:miter lim="800000"/>
            <a:headEnd type="none" w="sm" len="sm"/>
            <a:tailEnd type="none" w="sm" len="sm"/>
          </a:ln>
        </p:spPr>
        <p:txBody>
          <a:bodyPr>
            <a:spAutoFit/>
          </a:bodyPr>
          <a:lstStyle/>
          <a:p>
            <a:pPr algn="ctr" eaLnBrk="0" hangingPunct="0"/>
            <a:r>
              <a:rPr lang="en-US" sz="2800" dirty="0">
                <a:solidFill>
                  <a:schemeClr val="tx1"/>
                </a:solidFill>
              </a:rPr>
              <a:t>Target Application</a:t>
            </a:r>
          </a:p>
        </p:txBody>
      </p:sp>
      <p:sp>
        <p:nvSpPr>
          <p:cNvPr id="137239" name="AutoShape 23"/>
          <p:cNvSpPr>
            <a:spLocks noChangeArrowheads="1"/>
          </p:cNvSpPr>
          <p:nvPr/>
        </p:nvSpPr>
        <p:spPr bwMode="auto">
          <a:xfrm>
            <a:off x="5638800" y="4343400"/>
            <a:ext cx="1371600" cy="838200"/>
          </a:xfrm>
          <a:prstGeom prst="leftRightArrow">
            <a:avLst>
              <a:gd name="adj1" fmla="val 50000"/>
              <a:gd name="adj2" fmla="val 32727"/>
            </a:avLst>
          </a:prstGeom>
          <a:solidFill>
            <a:schemeClr val="accent6"/>
          </a:solidFill>
          <a:ln w="28575">
            <a:noFill/>
            <a:miter lim="800000"/>
            <a:headEnd type="none" w="sm" len="sm"/>
            <a:tailEnd type="none" w="sm" len="sm"/>
          </a:ln>
          <a:effectLst/>
        </p:spPr>
        <p:txBody>
          <a:bodyPr wrap="none" anchor="ctr"/>
          <a:lstStyle/>
          <a:p>
            <a:pPr algn="ctr" eaLnBrk="0" hangingPunct="0">
              <a:lnSpc>
                <a:spcPct val="90000"/>
              </a:lnSpc>
              <a:defRPr/>
            </a:pPr>
            <a:r>
              <a:rPr lang="en-US" sz="1400" dirty="0">
                <a:solidFill>
                  <a:schemeClr val="tx1"/>
                </a:solidFill>
              </a:rPr>
              <a:t>Inter-Thread</a:t>
            </a:r>
          </a:p>
          <a:p>
            <a:pPr algn="ctr" eaLnBrk="0" hangingPunct="0">
              <a:lnSpc>
                <a:spcPct val="90000"/>
              </a:lnSpc>
              <a:defRPr/>
            </a:pPr>
            <a:r>
              <a:rPr lang="en-US" sz="1400" dirty="0">
                <a:solidFill>
                  <a:schemeClr val="tx1"/>
                </a:solidFill>
              </a:rPr>
              <a:t>Communication</a:t>
            </a:r>
          </a:p>
        </p:txBody>
      </p:sp>
      <p:sp>
        <p:nvSpPr>
          <p:cNvPr id="32774" name="AutoShape 24"/>
          <p:cNvSpPr>
            <a:spLocks noChangeArrowheads="1"/>
          </p:cNvSpPr>
          <p:nvPr/>
        </p:nvSpPr>
        <p:spPr bwMode="auto">
          <a:xfrm>
            <a:off x="3886200" y="4038600"/>
            <a:ext cx="1752600" cy="1447800"/>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dirty="0"/>
              <a:t>Normal </a:t>
            </a:r>
          </a:p>
          <a:p>
            <a:pPr algn="ctr" eaLnBrk="0" hangingPunct="0"/>
            <a:r>
              <a:rPr lang="en-US" dirty="0"/>
              <a:t>Priority </a:t>
            </a:r>
          </a:p>
          <a:p>
            <a:pPr algn="ctr" eaLnBrk="0" hangingPunct="0"/>
            <a:r>
              <a:rPr lang="en-US" dirty="0"/>
              <a:t>Loop</a:t>
            </a:r>
          </a:p>
        </p:txBody>
      </p:sp>
      <p:sp>
        <p:nvSpPr>
          <p:cNvPr id="32775" name="AutoShape 25"/>
          <p:cNvSpPr>
            <a:spLocks noChangeArrowheads="1"/>
          </p:cNvSpPr>
          <p:nvPr/>
        </p:nvSpPr>
        <p:spPr bwMode="auto">
          <a:xfrm>
            <a:off x="7010400" y="4038600"/>
            <a:ext cx="1752600" cy="1444625"/>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dirty="0"/>
              <a:t>Time-</a:t>
            </a:r>
          </a:p>
          <a:p>
            <a:pPr algn="ctr" eaLnBrk="0" hangingPunct="0"/>
            <a:r>
              <a:rPr lang="en-US" dirty="0"/>
              <a:t>Critical </a:t>
            </a:r>
          </a:p>
          <a:p>
            <a:pPr algn="ctr" eaLnBrk="0" hangingPunct="0"/>
            <a:r>
              <a:rPr lang="en-US" dirty="0"/>
              <a:t>Loop</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Rectangle 2"/>
          <p:cNvSpPr>
            <a:spLocks noGrp="1" noChangeArrowheads="1"/>
          </p:cNvSpPr>
          <p:nvPr>
            <p:ph type="title"/>
          </p:nvPr>
        </p:nvSpPr>
        <p:spPr/>
        <p:txBody>
          <a:bodyPr/>
          <a:lstStyle/>
          <a:p>
            <a:r>
              <a:rPr lang="en-US" dirty="0" smtClean="0"/>
              <a:t>Sleeping and Time-Critical Priority</a:t>
            </a:r>
          </a:p>
        </p:txBody>
      </p:sp>
      <p:sp>
        <p:nvSpPr>
          <p:cNvPr id="235522" name="Rectangle 3"/>
          <p:cNvSpPr>
            <a:spLocks noGrp="1" noChangeArrowheads="1"/>
          </p:cNvSpPr>
          <p:nvPr>
            <p:ph idx="1"/>
          </p:nvPr>
        </p:nvSpPr>
        <p:spPr/>
        <p:txBody>
          <a:bodyPr/>
          <a:lstStyle/>
          <a:p>
            <a:pPr marL="0" indent="0">
              <a:buFontTx/>
              <a:buNone/>
            </a:pPr>
            <a:r>
              <a:rPr lang="en-US" dirty="0" smtClean="0"/>
              <a:t>The following points are unique to the LabVIEW Real-Time Module:</a:t>
            </a:r>
          </a:p>
          <a:p>
            <a:pPr lvl="1"/>
            <a:r>
              <a:rPr lang="en-US" dirty="0" smtClean="0"/>
              <a:t>If any VI in a time-critical thread goes to sleep, the entire thread goes to sleep</a:t>
            </a:r>
          </a:p>
          <a:p>
            <a:pPr lvl="1"/>
            <a:r>
              <a:rPr lang="en-US" dirty="0" smtClean="0"/>
              <a:t>Avoid parallel loops in time-critical VIs, because multitasking is disabled</a:t>
            </a:r>
          </a:p>
          <a:p>
            <a:pPr lvl="1"/>
            <a:r>
              <a:rPr lang="en-US" dirty="0" smtClean="0"/>
              <a:t>If you must use parallel loops to achieve multiple loop rates, do not use time-critical VIs—use Timed Loops instead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69" name="Rectangle 2"/>
          <p:cNvSpPr>
            <a:spLocks noGrp="1" noChangeArrowheads="1"/>
          </p:cNvSpPr>
          <p:nvPr>
            <p:ph type="title"/>
          </p:nvPr>
        </p:nvSpPr>
        <p:spPr/>
        <p:txBody>
          <a:bodyPr/>
          <a:lstStyle/>
          <a:p>
            <a:r>
              <a:rPr lang="en-US" dirty="0" smtClean="0"/>
              <a:t>Exercise 3-1: Priority Levels</a:t>
            </a:r>
          </a:p>
        </p:txBody>
      </p:sp>
      <p:sp>
        <p:nvSpPr>
          <p:cNvPr id="237570" name="Rectangle 4"/>
          <p:cNvSpPr>
            <a:spLocks noChangeArrowheads="1"/>
          </p:cNvSpPr>
          <p:nvPr/>
        </p:nvSpPr>
        <p:spPr bwMode="auto">
          <a:xfrm>
            <a:off x="914400" y="3692525"/>
            <a:ext cx="7772400" cy="1598613"/>
          </a:xfrm>
          <a:prstGeom prst="rect">
            <a:avLst/>
          </a:prstGeom>
          <a:noFill/>
          <a:ln w="9525">
            <a:noFill/>
            <a:miter lim="800000"/>
            <a:headEnd/>
            <a:tailEnd/>
          </a:ln>
        </p:spPr>
        <p:txBody>
          <a:bodyPr/>
          <a:lstStyle/>
          <a:p>
            <a:pPr eaLnBrk="0" hangingPunct="0">
              <a:spcBef>
                <a:spcPct val="20000"/>
              </a:spcBef>
            </a:pPr>
            <a:endParaRPr lang="en-US" sz="2800" dirty="0">
              <a:solidFill>
                <a:srgbClr val="5E84B8"/>
              </a:solidFill>
            </a:endParaRPr>
          </a:p>
        </p:txBody>
      </p:sp>
      <p:sp>
        <p:nvSpPr>
          <p:cNvPr id="237571" name="Content Placeholder 6"/>
          <p:cNvSpPr>
            <a:spLocks noGrp="1"/>
          </p:cNvSpPr>
          <p:nvPr>
            <p:ph idx="1"/>
          </p:nvPr>
        </p:nvSpPr>
        <p:spPr/>
        <p:txBody>
          <a:bodyPr/>
          <a:lstStyle/>
          <a:p>
            <a:pPr marL="0" indent="0">
              <a:buFontTx/>
              <a:buNone/>
            </a:pPr>
            <a:r>
              <a:rPr lang="en-US" dirty="0" smtClean="0">
                <a:solidFill>
                  <a:srgbClr val="5E84B8"/>
                </a:solidFill>
              </a:rPr>
              <a:t>Adjust the priority levels to understand the effects of priority levels on scheduling a VI.</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3" name="Rectangle 2"/>
          <p:cNvSpPr>
            <a:spLocks noGrp="1" noChangeArrowheads="1"/>
          </p:cNvSpPr>
          <p:nvPr>
            <p:ph type="title"/>
          </p:nvPr>
        </p:nvSpPr>
        <p:spPr/>
        <p:txBody>
          <a:bodyPr/>
          <a:lstStyle/>
          <a:p>
            <a:r>
              <a:rPr lang="en-US" dirty="0" smtClean="0"/>
              <a:t>D. Improving Speed and Determinism</a:t>
            </a:r>
          </a:p>
        </p:txBody>
      </p:sp>
      <p:sp>
        <p:nvSpPr>
          <p:cNvPr id="243714" name="Rectangle 3"/>
          <p:cNvSpPr>
            <a:spLocks noGrp="1" noChangeArrowheads="1"/>
          </p:cNvSpPr>
          <p:nvPr>
            <p:ph idx="1"/>
          </p:nvPr>
        </p:nvSpPr>
        <p:spPr/>
        <p:txBody>
          <a:bodyPr/>
          <a:lstStyle/>
          <a:p>
            <a:pPr lvl="1"/>
            <a:r>
              <a:rPr lang="en-US" dirty="0" smtClean="0"/>
              <a:t>Choose appropriate hardware</a:t>
            </a:r>
          </a:p>
          <a:p>
            <a:pPr lvl="1"/>
            <a:r>
              <a:rPr lang="en-US" dirty="0" smtClean="0"/>
              <a:t>Use only one deterministic loop per core</a:t>
            </a:r>
          </a:p>
          <a:p>
            <a:pPr lvl="1"/>
            <a:r>
              <a:rPr lang="en-US" dirty="0" smtClean="0"/>
              <a:t>Avoid shared resources</a:t>
            </a:r>
          </a:p>
          <a:p>
            <a:pPr lvl="1"/>
            <a:r>
              <a:rPr lang="en-US" dirty="0" smtClean="0"/>
              <a:t>Avoid contiguous memory conflicts</a:t>
            </a:r>
          </a:p>
          <a:p>
            <a:pPr lvl="1"/>
            <a:r>
              <a:rPr lang="en-US" dirty="0" smtClean="0"/>
              <a:t>Avoid subVI overhead</a:t>
            </a:r>
          </a:p>
          <a:p>
            <a:pPr lvl="1"/>
            <a:r>
              <a:rPr lang="en-US" dirty="0" smtClean="0"/>
              <a:t>Disable non-essential options</a:t>
            </a:r>
          </a:p>
          <a:p>
            <a:pPr lvl="1"/>
            <a:r>
              <a:rPr lang="en-US" dirty="0" smtClean="0"/>
              <a:t>Avoid Express VIs to reduce jitter</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1" name="Rectangle 2"/>
          <p:cNvSpPr>
            <a:spLocks noGrp="1" noChangeArrowheads="1"/>
          </p:cNvSpPr>
          <p:nvPr>
            <p:ph type="title"/>
          </p:nvPr>
        </p:nvSpPr>
        <p:spPr/>
        <p:txBody>
          <a:bodyPr/>
          <a:lstStyle/>
          <a:p>
            <a:r>
              <a:rPr lang="en-US" dirty="0" smtClean="0"/>
              <a:t>Avoid Shared Resources</a:t>
            </a:r>
          </a:p>
        </p:txBody>
      </p:sp>
      <p:graphicFrame>
        <p:nvGraphicFramePr>
          <p:cNvPr id="280684" name="Group 108"/>
          <p:cNvGraphicFramePr>
            <a:graphicFrameLocks noGrp="1"/>
          </p:cNvGraphicFramePr>
          <p:nvPr>
            <p:ph idx="1"/>
          </p:nvPr>
        </p:nvGraphicFramePr>
        <p:xfrm>
          <a:off x="883344" y="2776538"/>
          <a:ext cx="7870368" cy="2305050"/>
        </p:xfrm>
        <a:graphic>
          <a:graphicData uri="http://schemas.openxmlformats.org/drawingml/2006/table">
            <a:tbl>
              <a:tblPr/>
              <a:tblGrid>
                <a:gridCol w="4265299"/>
                <a:gridCol w="3605069"/>
              </a:tblGrid>
              <a:tr h="514350">
                <a:tc>
                  <a:txBody>
                    <a:bodyPr/>
                    <a:lstStyle/>
                    <a:p>
                      <a:pPr marL="0" marR="0" lvl="0" indent="0" algn="l" defTabSz="914400" rtl="0" eaLnBrk="0" fontAlgn="base" latinLnBrk="0" hangingPunct="0">
                        <a:lnSpc>
                          <a:spcPct val="100000"/>
                        </a:lnSpc>
                        <a:spcBef>
                          <a:spcPct val="20000"/>
                        </a:spcBef>
                        <a:spcAft>
                          <a:spcPct val="0"/>
                        </a:spcAft>
                        <a:buClrTx/>
                        <a:buSzTx/>
                        <a:buFont typeface="Arial Narrow" pitchFamily="34" charset="0"/>
                        <a:buChar char="―"/>
                        <a:tabLst>
                          <a:tab pos="225425" algn="l"/>
                        </a:tabLst>
                      </a:pPr>
                      <a:r>
                        <a:rPr kumimoji="0" lang="en-US" sz="2200" b="0" i="0" u="none" strike="noStrike" cap="none" normalizeH="0" baseline="0" dirty="0" smtClean="0">
                          <a:ln>
                            <a:noFill/>
                          </a:ln>
                          <a:solidFill>
                            <a:schemeClr val="tx1"/>
                          </a:solidFill>
                          <a:effectLst/>
                          <a:latin typeface="Arial Narrow" pitchFamily="34" charset="0"/>
                          <a:sym typeface="Wingdings" pitchFamily="2" charset="2"/>
                        </a:rPr>
                        <a:t> Global variables</a:t>
                      </a:r>
                      <a:endParaRPr kumimoji="0" lang="en-US" sz="2400" b="0" i="0" u="none" strike="noStrike" cap="none" normalizeH="0" baseline="0" dirty="0" smtClean="0">
                        <a:ln>
                          <a:noFill/>
                        </a:ln>
                        <a:solidFill>
                          <a:schemeClr val="tx1"/>
                        </a:solidFill>
                        <a:effectLst/>
                        <a:latin typeface="Arial Narrow" pitchFamily="34" charset="0"/>
                      </a:endParaRPr>
                    </a:p>
                  </a:txBody>
                  <a:tcPr marL="86541" marR="86541"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Narrow" pitchFamily="34" charset="0"/>
                        <a:buChar char="―"/>
                        <a:tabLst/>
                      </a:pPr>
                      <a:r>
                        <a:rPr kumimoji="0" lang="en-US" sz="2200" b="0" i="0" u="none" strike="noStrike" cap="none" normalizeH="0" baseline="0" dirty="0" smtClean="0">
                          <a:ln>
                            <a:noFill/>
                          </a:ln>
                          <a:solidFill>
                            <a:schemeClr val="tx1"/>
                          </a:solidFill>
                          <a:effectLst/>
                          <a:latin typeface="Arial Narrow" pitchFamily="34" charset="0"/>
                          <a:sym typeface="Wingdings" pitchFamily="2" charset="2"/>
                        </a:rPr>
                        <a:t> Shared variables</a:t>
                      </a:r>
                    </a:p>
                  </a:txBody>
                  <a:tcPr marL="86541" marR="86541" horzOverflow="overflow">
                    <a:lnL>
                      <a:noFill/>
                    </a:lnL>
                    <a:lnR cap="flat">
                      <a:noFill/>
                    </a:lnR>
                    <a:lnT cap="flat">
                      <a:noFill/>
                    </a:lnT>
                    <a:lnB>
                      <a:noFill/>
                    </a:lnB>
                    <a:lnTlToBr>
                      <a:noFill/>
                    </a:lnTlToBr>
                    <a:lnBlToTr>
                      <a:noFill/>
                    </a:lnBlToTr>
                    <a:noFill/>
                  </a:tcPr>
                </a:tc>
              </a:tr>
              <a:tr h="514350">
                <a:tc>
                  <a:txBody>
                    <a:bodyPr/>
                    <a:lstStyle/>
                    <a:p>
                      <a:pPr marL="0" marR="0" lvl="0" indent="0" algn="l" defTabSz="914400" rtl="0" eaLnBrk="0" fontAlgn="base" latinLnBrk="0" hangingPunct="0">
                        <a:lnSpc>
                          <a:spcPct val="100000"/>
                        </a:lnSpc>
                        <a:spcBef>
                          <a:spcPct val="20000"/>
                        </a:spcBef>
                        <a:spcAft>
                          <a:spcPct val="0"/>
                        </a:spcAft>
                        <a:buClrTx/>
                        <a:buSzTx/>
                        <a:buFont typeface="Arial Narrow" pitchFamily="34" charset="0"/>
                        <a:buChar char="―"/>
                        <a:tabLst/>
                      </a:pPr>
                      <a:r>
                        <a:rPr kumimoji="0" lang="en-US" sz="2200" b="0" i="0" u="none" strike="noStrike" cap="none" normalizeH="0" baseline="0" dirty="0" smtClean="0">
                          <a:ln>
                            <a:noFill/>
                          </a:ln>
                          <a:solidFill>
                            <a:schemeClr val="tx1"/>
                          </a:solidFill>
                          <a:effectLst/>
                          <a:latin typeface="Arial Narrow" pitchFamily="34" charset="0"/>
                          <a:sym typeface="Wingdings" pitchFamily="2" charset="2"/>
                        </a:rPr>
                        <a:t> The LabVIEW memory manager</a:t>
                      </a:r>
                      <a:endParaRPr kumimoji="0" lang="en-US" sz="2400" b="0" i="0" u="none" strike="noStrike" cap="none" normalizeH="0" baseline="0" dirty="0" smtClean="0">
                        <a:ln>
                          <a:noFill/>
                        </a:ln>
                        <a:solidFill>
                          <a:schemeClr val="tx1"/>
                        </a:solidFill>
                        <a:effectLst/>
                        <a:latin typeface="Arial Narrow" pitchFamily="34" charset="0"/>
                      </a:endParaRPr>
                    </a:p>
                  </a:txBody>
                  <a:tcPr marL="86541" marR="86541"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Narrow" pitchFamily="34" charset="0"/>
                        <a:buChar char="―"/>
                        <a:tabLst/>
                      </a:pPr>
                      <a:r>
                        <a:rPr kumimoji="0" lang="en-US" sz="2200" b="0" i="0" u="none" strike="noStrike" cap="none" normalizeH="0" baseline="0" dirty="0" smtClean="0">
                          <a:ln>
                            <a:noFill/>
                          </a:ln>
                          <a:solidFill>
                            <a:schemeClr val="tx1"/>
                          </a:solidFill>
                          <a:effectLst/>
                          <a:latin typeface="Arial Narrow" pitchFamily="34" charset="0"/>
                          <a:sym typeface="Wingdings" pitchFamily="2" charset="2"/>
                        </a:rPr>
                        <a:t> Non-reentrant subVIs</a:t>
                      </a:r>
                      <a:endParaRPr kumimoji="0" lang="en-US" sz="2400" b="0" i="0" u="none" strike="noStrike" cap="none" normalizeH="0" baseline="0" dirty="0" smtClean="0">
                        <a:ln>
                          <a:noFill/>
                        </a:ln>
                        <a:solidFill>
                          <a:schemeClr val="tx1"/>
                        </a:solidFill>
                        <a:effectLst/>
                        <a:latin typeface="Arial Narrow" pitchFamily="34" charset="0"/>
                      </a:endParaRPr>
                    </a:p>
                  </a:txBody>
                  <a:tcPr marL="86541" marR="86541" horzOverflow="overflow">
                    <a:lnL>
                      <a:noFill/>
                    </a:lnL>
                    <a:lnR cap="flat">
                      <a:noFill/>
                    </a:lnR>
                    <a:lnT>
                      <a:noFill/>
                    </a:lnT>
                    <a:lnB>
                      <a:noFill/>
                    </a:lnB>
                    <a:lnTlToBr>
                      <a:noFill/>
                    </a:lnTlToBr>
                    <a:lnBlToTr>
                      <a:noFill/>
                    </a:lnBlToTr>
                    <a:noFill/>
                  </a:tcPr>
                </a:tc>
              </a:tr>
              <a:tr h="514350">
                <a:tc>
                  <a:txBody>
                    <a:bodyPr/>
                    <a:lstStyle/>
                    <a:p>
                      <a:pPr marL="0" marR="0" lvl="0" indent="0" algn="l" defTabSz="914400" rtl="0" eaLnBrk="0" fontAlgn="base" latinLnBrk="0" hangingPunct="0">
                        <a:lnSpc>
                          <a:spcPct val="100000"/>
                        </a:lnSpc>
                        <a:spcBef>
                          <a:spcPct val="20000"/>
                        </a:spcBef>
                        <a:spcAft>
                          <a:spcPct val="0"/>
                        </a:spcAft>
                        <a:buClrTx/>
                        <a:buSzTx/>
                        <a:buFont typeface="Arial Narrow" pitchFamily="34" charset="0"/>
                        <a:buChar char="―"/>
                        <a:tabLst/>
                      </a:pPr>
                      <a:r>
                        <a:rPr kumimoji="0" lang="en-US" sz="2200" b="0" i="0" u="none" strike="noStrike" cap="none" normalizeH="0" baseline="0" dirty="0" smtClean="0">
                          <a:ln>
                            <a:noFill/>
                          </a:ln>
                          <a:solidFill>
                            <a:schemeClr val="tx1"/>
                          </a:solidFill>
                          <a:effectLst/>
                          <a:latin typeface="Arial Narrow" pitchFamily="34" charset="0"/>
                          <a:sym typeface="Wingdings" pitchFamily="2" charset="2"/>
                        </a:rPr>
                        <a:t> Single-threaded DLLs</a:t>
                      </a:r>
                      <a:endParaRPr kumimoji="0" lang="en-US" sz="2400" b="0" i="0" u="none" strike="noStrike" cap="none" normalizeH="0" baseline="0" dirty="0" smtClean="0">
                        <a:ln>
                          <a:noFill/>
                        </a:ln>
                        <a:solidFill>
                          <a:schemeClr val="tx1"/>
                        </a:solidFill>
                        <a:effectLst/>
                        <a:latin typeface="Arial Narrow" pitchFamily="34" charset="0"/>
                      </a:endParaRPr>
                    </a:p>
                  </a:txBody>
                  <a:tcPr marL="86541" marR="86541"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Narrow" pitchFamily="34" charset="0"/>
                        <a:buChar char="―"/>
                        <a:tabLst/>
                      </a:pPr>
                      <a:r>
                        <a:rPr kumimoji="0" lang="en-US" sz="2200" b="0" i="0" u="none" strike="noStrike" cap="none" normalizeH="0" baseline="0" dirty="0" smtClean="0">
                          <a:ln>
                            <a:noFill/>
                          </a:ln>
                          <a:solidFill>
                            <a:schemeClr val="tx1"/>
                          </a:solidFill>
                          <a:effectLst/>
                          <a:latin typeface="Arial Narrow" pitchFamily="34" charset="0"/>
                          <a:sym typeface="Wingdings" pitchFamily="2" charset="2"/>
                        </a:rPr>
                        <a:t> Semaphore VIs</a:t>
                      </a:r>
                      <a:r>
                        <a:rPr kumimoji="0" lang="en-US" sz="2200" b="0" i="0" u="none" strike="noStrike" cap="none" normalizeH="0" baseline="30000" dirty="0" smtClean="0">
                          <a:ln>
                            <a:noFill/>
                          </a:ln>
                          <a:solidFill>
                            <a:schemeClr val="tx1"/>
                          </a:solidFill>
                          <a:effectLst/>
                          <a:latin typeface="Arial Narrow" pitchFamily="34" charset="0"/>
                          <a:sym typeface="Wingdings" pitchFamily="2" charset="2"/>
                        </a:rPr>
                        <a:t>*</a:t>
                      </a:r>
                      <a:endParaRPr kumimoji="0" lang="en-US" sz="2400" b="0" i="0" u="none" strike="noStrike" cap="none" normalizeH="0" baseline="0" dirty="0" smtClean="0">
                        <a:ln>
                          <a:noFill/>
                        </a:ln>
                        <a:solidFill>
                          <a:schemeClr val="tx1"/>
                        </a:solidFill>
                        <a:effectLst/>
                        <a:latin typeface="Arial Narrow" pitchFamily="34" charset="0"/>
                      </a:endParaRPr>
                    </a:p>
                  </a:txBody>
                  <a:tcPr marL="86541" marR="86541" horzOverflow="overflow">
                    <a:lnL>
                      <a:noFill/>
                    </a:lnL>
                    <a:lnR cap="flat">
                      <a:noFill/>
                    </a:lnR>
                    <a:lnT>
                      <a:noFill/>
                    </a:lnT>
                    <a:lnB>
                      <a:noFill/>
                    </a:lnB>
                    <a:lnTlToBr>
                      <a:noFill/>
                    </a:lnTlToBr>
                    <a:lnBlToTr>
                      <a:noFill/>
                    </a:lnBlToTr>
                    <a:noFill/>
                  </a:tcPr>
                </a:tc>
              </a:tr>
              <a:tr h="514350">
                <a:tc>
                  <a:txBody>
                    <a:bodyPr/>
                    <a:lstStyle/>
                    <a:p>
                      <a:pPr marL="223838" marR="0" lvl="0" indent="-223838" algn="l" defTabSz="914400" rtl="0" eaLnBrk="0" fontAlgn="base" latinLnBrk="0" hangingPunct="0">
                        <a:lnSpc>
                          <a:spcPct val="100000"/>
                        </a:lnSpc>
                        <a:spcBef>
                          <a:spcPct val="20000"/>
                        </a:spcBef>
                        <a:spcAft>
                          <a:spcPct val="0"/>
                        </a:spcAft>
                        <a:buClrTx/>
                        <a:buSzTx/>
                        <a:buFont typeface="Arial Narrow" pitchFamily="34" charset="0"/>
                        <a:buChar char="―"/>
                        <a:tabLst/>
                      </a:pPr>
                      <a:r>
                        <a:rPr kumimoji="0" lang="en-US" sz="2200" b="0" i="0" u="none" strike="noStrike" cap="none" normalizeH="0" baseline="0" dirty="0" smtClean="0">
                          <a:ln>
                            <a:noFill/>
                          </a:ln>
                          <a:solidFill>
                            <a:schemeClr val="tx1"/>
                          </a:solidFill>
                          <a:effectLst/>
                          <a:latin typeface="Arial Narrow" pitchFamily="34" charset="0"/>
                          <a:sym typeface="Wingdings" pitchFamily="2" charset="2"/>
                        </a:rPr>
                        <a:t> Networking code (TCP/IP, UDP, VI Server) </a:t>
                      </a:r>
                      <a:r>
                        <a:rPr kumimoji="0" lang="en-US" sz="2200" b="0" i="0" u="none" strike="noStrike" cap="none" normalizeH="0" baseline="30000" dirty="0" smtClean="0">
                          <a:ln>
                            <a:noFill/>
                          </a:ln>
                          <a:solidFill>
                            <a:schemeClr val="tx1"/>
                          </a:solidFill>
                          <a:effectLst/>
                          <a:latin typeface="Arial Narrow" pitchFamily="34" charset="0"/>
                          <a:sym typeface="Wingdings" pitchFamily="2" charset="2"/>
                        </a:rPr>
                        <a:t>*</a:t>
                      </a:r>
                      <a:endParaRPr kumimoji="0" lang="en-US" sz="2400" b="0" i="0" u="none" strike="noStrike" cap="none" normalizeH="0" baseline="0" dirty="0" smtClean="0">
                        <a:ln>
                          <a:noFill/>
                        </a:ln>
                        <a:solidFill>
                          <a:schemeClr val="tx1"/>
                        </a:solidFill>
                        <a:effectLst/>
                        <a:latin typeface="Arial Narrow" pitchFamily="34" charset="0"/>
                      </a:endParaRPr>
                    </a:p>
                  </a:txBody>
                  <a:tcPr marL="86541" marR="86541"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Narrow" pitchFamily="34" charset="0"/>
                        <a:buChar char="―"/>
                        <a:tabLst/>
                      </a:pPr>
                      <a:r>
                        <a:rPr kumimoji="0" lang="en-US" sz="2200" b="0" i="0" u="none" strike="noStrike" cap="none" normalizeH="0" baseline="0" dirty="0" smtClean="0">
                          <a:ln>
                            <a:noFill/>
                          </a:ln>
                          <a:solidFill>
                            <a:schemeClr val="tx1"/>
                          </a:solidFill>
                          <a:effectLst/>
                          <a:latin typeface="Arial Narrow" pitchFamily="34" charset="0"/>
                          <a:sym typeface="Wingdings" pitchFamily="2" charset="2"/>
                        </a:rPr>
                        <a:t> File I/O</a:t>
                      </a:r>
                      <a:r>
                        <a:rPr kumimoji="0" lang="en-US" sz="2200" b="0" i="0" u="none" strike="noStrike" cap="none" normalizeH="0" baseline="30000" dirty="0" smtClean="0">
                          <a:ln>
                            <a:noFill/>
                          </a:ln>
                          <a:solidFill>
                            <a:schemeClr val="tx1"/>
                          </a:solidFill>
                          <a:effectLst/>
                          <a:latin typeface="Arial Narrow" pitchFamily="34" charset="0"/>
                          <a:sym typeface="Wingdings" pitchFamily="2" charset="2"/>
                        </a:rPr>
                        <a:t>*</a:t>
                      </a:r>
                      <a:endParaRPr kumimoji="0" lang="en-US" sz="2400" b="0" i="0" u="none" strike="noStrike" cap="none" normalizeH="0" baseline="0" dirty="0" smtClean="0">
                        <a:ln>
                          <a:noFill/>
                        </a:ln>
                        <a:solidFill>
                          <a:schemeClr val="tx1"/>
                        </a:solidFill>
                        <a:effectLst/>
                        <a:latin typeface="Arial Narrow" pitchFamily="34" charset="0"/>
                      </a:endParaRPr>
                    </a:p>
                  </a:txBody>
                  <a:tcPr marL="86541" marR="86541" horzOverflow="overflow">
                    <a:lnL>
                      <a:noFill/>
                    </a:lnL>
                    <a:lnR cap="flat">
                      <a:noFill/>
                    </a:lnR>
                    <a:lnT>
                      <a:noFill/>
                    </a:lnT>
                    <a:lnB cap="flat">
                      <a:noFill/>
                    </a:lnB>
                    <a:lnTlToBr>
                      <a:noFill/>
                    </a:lnTlToBr>
                    <a:lnBlToTr>
                      <a:noFill/>
                    </a:lnBlToTr>
                    <a:noFill/>
                  </a:tcPr>
                </a:tc>
              </a:tr>
            </a:tbl>
          </a:graphicData>
        </a:graphic>
      </p:graphicFrame>
      <p:sp>
        <p:nvSpPr>
          <p:cNvPr id="245771" name="Rectangle 4"/>
          <p:cNvSpPr>
            <a:spLocks noGrp="1" noChangeArrowheads="1"/>
          </p:cNvSpPr>
          <p:nvPr>
            <p:ph type="body" sz="half" idx="4294967295"/>
          </p:nvPr>
        </p:nvSpPr>
        <p:spPr>
          <a:xfrm>
            <a:off x="609600" y="1295400"/>
            <a:ext cx="8534400" cy="2057400"/>
          </a:xfrm>
        </p:spPr>
        <p:txBody>
          <a:bodyPr/>
          <a:lstStyle/>
          <a:p>
            <a:pPr lvl="1"/>
            <a:r>
              <a:rPr lang="en-US" sz="2400" dirty="0" smtClean="0"/>
              <a:t>A </a:t>
            </a:r>
            <a:r>
              <a:rPr lang="en-US" sz="2400" i="1" dirty="0" smtClean="0"/>
              <a:t>shared resource</a:t>
            </a:r>
            <a:r>
              <a:rPr lang="en-US" sz="2400" dirty="0" smtClean="0"/>
              <a:t> in the LabVIEW Real-Time Module is anything that can be used by only one process at a time</a:t>
            </a:r>
          </a:p>
          <a:p>
            <a:pPr lvl="1"/>
            <a:r>
              <a:rPr lang="en-US" sz="2400" dirty="0" smtClean="0"/>
              <a:t>LabVIEW RT shared resources include the following:</a:t>
            </a:r>
          </a:p>
        </p:txBody>
      </p:sp>
      <p:sp>
        <p:nvSpPr>
          <p:cNvPr id="245772" name="Text Box 5"/>
          <p:cNvSpPr txBox="1">
            <a:spLocks noChangeArrowheads="1"/>
          </p:cNvSpPr>
          <p:nvPr/>
        </p:nvSpPr>
        <p:spPr bwMode="auto">
          <a:xfrm>
            <a:off x="6170613" y="5486400"/>
            <a:ext cx="2868612" cy="396875"/>
          </a:xfrm>
          <a:prstGeom prst="rect">
            <a:avLst/>
          </a:prstGeom>
          <a:noFill/>
          <a:ln w="9525">
            <a:noFill/>
            <a:miter lim="800000"/>
            <a:headEnd type="none" w="sm" len="sm"/>
            <a:tailEnd type="none" w="sm" len="sm"/>
          </a:ln>
        </p:spPr>
        <p:txBody>
          <a:bodyPr wrap="none">
            <a:spAutoFit/>
          </a:bodyPr>
          <a:lstStyle/>
          <a:p>
            <a:pPr algn="ctr" eaLnBrk="0" hangingPunct="0"/>
            <a:r>
              <a:rPr lang="en-US" sz="2000" b="0" i="1" dirty="0">
                <a:solidFill>
                  <a:schemeClr val="tx1"/>
                </a:solidFill>
              </a:rPr>
              <a:t>* inherently non-deterministic</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AutoShape 58"/>
          <p:cNvSpPr>
            <a:spLocks noChangeAspect="1" noChangeArrowheads="1"/>
          </p:cNvSpPr>
          <p:nvPr/>
        </p:nvSpPr>
        <p:spPr bwMode="auto">
          <a:xfrm>
            <a:off x="3303432" y="4636480"/>
            <a:ext cx="2331720" cy="1303020"/>
          </a:xfrm>
          <a:prstGeom prst="bracePair">
            <a:avLst>
              <a:gd name="adj" fmla="val 8333"/>
            </a:avLst>
          </a:prstGeom>
          <a:noFill/>
          <a:ln w="38100">
            <a:solidFill>
              <a:schemeClr val="accent2"/>
            </a:solidFill>
            <a:round/>
            <a:headEnd/>
            <a:tailEnd/>
          </a:ln>
        </p:spPr>
        <p:txBody>
          <a:bodyPr wrap="none" anchor="ctr"/>
          <a:lstStyle/>
          <a:p>
            <a:pPr algn="ctr" eaLnBrk="0" hangingPunct="0"/>
            <a:endParaRPr lang="en-US" dirty="0">
              <a:solidFill>
                <a:schemeClr val="accent2"/>
              </a:solidFill>
            </a:endParaRPr>
          </a:p>
        </p:txBody>
      </p:sp>
      <p:sp>
        <p:nvSpPr>
          <p:cNvPr id="247811" name="Rectangle 2"/>
          <p:cNvSpPr>
            <a:spLocks noGrp="1" noChangeArrowheads="1"/>
          </p:cNvSpPr>
          <p:nvPr>
            <p:ph type="title"/>
          </p:nvPr>
        </p:nvSpPr>
        <p:spPr/>
        <p:txBody>
          <a:bodyPr/>
          <a:lstStyle/>
          <a:p>
            <a:r>
              <a:rPr lang="en-US" dirty="0" smtClean="0"/>
              <a:t>Avoid Shared Resources Example</a:t>
            </a:r>
          </a:p>
        </p:txBody>
      </p:sp>
      <p:sp>
        <p:nvSpPr>
          <p:cNvPr id="247812" name="Content Placeholder 34"/>
          <p:cNvSpPr>
            <a:spLocks noGrp="1"/>
          </p:cNvSpPr>
          <p:nvPr>
            <p:ph idx="1"/>
          </p:nvPr>
        </p:nvSpPr>
        <p:spPr>
          <a:xfrm>
            <a:off x="533400" y="1450975"/>
            <a:ext cx="8077200" cy="4286250"/>
          </a:xfrm>
        </p:spPr>
        <p:txBody>
          <a:bodyPr/>
          <a:lstStyle/>
          <a:p>
            <a:pPr marL="0" indent="0">
              <a:buFontTx/>
              <a:buNone/>
            </a:pPr>
            <a:r>
              <a:rPr lang="en-US" dirty="0" smtClean="0"/>
              <a:t>Before a process can begin using a shared resource, it must obtain a mutual exclusion (mutex)</a:t>
            </a:r>
          </a:p>
          <a:p>
            <a:pPr marL="0" indent="0">
              <a:buFontTx/>
              <a:buNone/>
            </a:pPr>
            <a:endParaRPr lang="en-US" dirty="0" smtClean="0"/>
          </a:p>
          <a:p>
            <a:pPr marL="0" indent="0">
              <a:buFontTx/>
              <a:buNone/>
            </a:pPr>
            <a:endParaRPr lang="en-US" dirty="0" smtClean="0"/>
          </a:p>
          <a:p>
            <a:pPr marL="0" indent="0">
              <a:buFontTx/>
              <a:buNone/>
            </a:pPr>
            <a:endParaRPr lang="en-US" dirty="0" smtClean="0"/>
          </a:p>
          <a:p>
            <a:pPr marL="0" indent="0">
              <a:buFontTx/>
              <a:buNone/>
            </a:pPr>
            <a:r>
              <a:rPr lang="en-US" dirty="0" smtClean="0"/>
              <a:t>After Process 1 finishes, Process 2 can proceed</a:t>
            </a:r>
          </a:p>
          <a:p>
            <a:pPr marL="0" indent="0">
              <a:buFontTx/>
              <a:buNone/>
            </a:pPr>
            <a:endParaRPr lang="en-US" dirty="0" smtClean="0"/>
          </a:p>
          <a:p>
            <a:pPr marL="0" indent="0">
              <a:buFontTx/>
              <a:buNone/>
            </a:pPr>
            <a:endParaRPr lang="en-US" dirty="0" smtClean="0"/>
          </a:p>
        </p:txBody>
      </p:sp>
      <p:sp>
        <p:nvSpPr>
          <p:cNvPr id="247813" name="AutoShape 33"/>
          <p:cNvSpPr>
            <a:spLocks noChangeAspect="1" noChangeArrowheads="1"/>
          </p:cNvSpPr>
          <p:nvPr/>
        </p:nvSpPr>
        <p:spPr bwMode="auto">
          <a:xfrm>
            <a:off x="3760632" y="2414564"/>
            <a:ext cx="1508760" cy="1303020"/>
          </a:xfrm>
          <a:prstGeom prst="cube">
            <a:avLst>
              <a:gd name="adj" fmla="val 25000"/>
            </a:avLst>
          </a:prstGeom>
          <a:solidFill>
            <a:schemeClr val="accent1"/>
          </a:solidFill>
          <a:ln w="9525">
            <a:solidFill>
              <a:schemeClr val="tx1"/>
            </a:solidFill>
            <a:miter lim="800000"/>
            <a:headEnd/>
            <a:tailEnd/>
          </a:ln>
        </p:spPr>
        <p:txBody>
          <a:bodyPr wrap="none" anchor="ctr"/>
          <a:lstStyle/>
          <a:p>
            <a:pPr algn="ctr" eaLnBrk="0" hangingPunct="0"/>
            <a:endParaRPr lang="en-US" dirty="0"/>
          </a:p>
        </p:txBody>
      </p:sp>
      <p:sp>
        <p:nvSpPr>
          <p:cNvPr id="247814" name="Text Box 34"/>
          <p:cNvSpPr txBox="1">
            <a:spLocks noChangeAspect="1" noChangeArrowheads="1"/>
          </p:cNvSpPr>
          <p:nvPr/>
        </p:nvSpPr>
        <p:spPr bwMode="auto">
          <a:xfrm>
            <a:off x="3746679" y="2904745"/>
            <a:ext cx="1234440" cy="701516"/>
          </a:xfrm>
          <a:prstGeom prst="rect">
            <a:avLst/>
          </a:prstGeom>
          <a:noFill/>
          <a:ln w="9525">
            <a:noFill/>
            <a:miter lim="800000"/>
            <a:headEnd/>
            <a:tailEnd/>
          </a:ln>
        </p:spPr>
        <p:txBody>
          <a:bodyPr>
            <a:spAutoFit/>
          </a:bodyPr>
          <a:lstStyle/>
          <a:p>
            <a:pPr eaLnBrk="0" hangingPunct="0">
              <a:spcBef>
                <a:spcPct val="50000"/>
              </a:spcBef>
            </a:pPr>
            <a:r>
              <a:rPr lang="en-US" sz="1800" dirty="0">
                <a:solidFill>
                  <a:schemeClr val="tx1"/>
                </a:solidFill>
                <a:latin typeface="Arial" charset="0"/>
              </a:rPr>
              <a:t>Shared</a:t>
            </a:r>
          </a:p>
          <a:p>
            <a:pPr eaLnBrk="0" hangingPunct="0">
              <a:spcBef>
                <a:spcPct val="50000"/>
              </a:spcBef>
            </a:pPr>
            <a:r>
              <a:rPr lang="en-US" sz="1800" dirty="0">
                <a:solidFill>
                  <a:schemeClr val="tx1"/>
                </a:solidFill>
                <a:latin typeface="Arial" charset="0"/>
              </a:rPr>
              <a:t>Resource</a:t>
            </a:r>
          </a:p>
        </p:txBody>
      </p:sp>
      <p:grpSp>
        <p:nvGrpSpPr>
          <p:cNvPr id="247815" name="Group 35"/>
          <p:cNvGrpSpPr>
            <a:grpSpLocks noChangeAspect="1"/>
          </p:cNvGrpSpPr>
          <p:nvPr/>
        </p:nvGrpSpPr>
        <p:grpSpPr bwMode="auto">
          <a:xfrm>
            <a:off x="636432" y="2490764"/>
            <a:ext cx="2125980" cy="1097280"/>
            <a:chOff x="336" y="1536"/>
            <a:chExt cx="1488" cy="768"/>
          </a:xfrm>
        </p:grpSpPr>
        <p:grpSp>
          <p:nvGrpSpPr>
            <p:cNvPr id="247836" name="Group 36"/>
            <p:cNvGrpSpPr>
              <a:grpSpLocks/>
            </p:cNvGrpSpPr>
            <p:nvPr/>
          </p:nvGrpSpPr>
          <p:grpSpPr bwMode="auto">
            <a:xfrm>
              <a:off x="336" y="1536"/>
              <a:ext cx="1488" cy="768"/>
              <a:chOff x="288" y="1536"/>
              <a:chExt cx="1488" cy="768"/>
            </a:xfrm>
          </p:grpSpPr>
          <p:sp>
            <p:nvSpPr>
              <p:cNvPr id="247838" name="AutoShape 37"/>
              <p:cNvSpPr>
                <a:spLocks noChangeArrowheads="1"/>
              </p:cNvSpPr>
              <p:nvPr/>
            </p:nvSpPr>
            <p:spPr bwMode="auto">
              <a:xfrm>
                <a:off x="288" y="1632"/>
                <a:ext cx="720" cy="672"/>
              </a:xfrm>
              <a:prstGeom prst="curvedRightArrow">
                <a:avLst>
                  <a:gd name="adj1" fmla="val 7583"/>
                  <a:gd name="adj2" fmla="val 38417"/>
                  <a:gd name="adj3" fmla="val 31483"/>
                </a:avLst>
              </a:prstGeom>
              <a:solidFill>
                <a:schemeClr val="bg2"/>
              </a:solidFill>
              <a:ln w="9525">
                <a:noFill/>
                <a:miter lim="800000"/>
                <a:headEnd/>
                <a:tailEnd/>
              </a:ln>
            </p:spPr>
            <p:txBody>
              <a:bodyPr wrap="none" anchor="ctr"/>
              <a:lstStyle/>
              <a:p>
                <a:pPr algn="ctr" eaLnBrk="0" hangingPunct="0"/>
                <a:endParaRPr lang="en-US" dirty="0"/>
              </a:p>
            </p:txBody>
          </p:sp>
          <p:sp>
            <p:nvSpPr>
              <p:cNvPr id="247839" name="AutoShape 38"/>
              <p:cNvSpPr>
                <a:spLocks noChangeArrowheads="1"/>
              </p:cNvSpPr>
              <p:nvPr/>
            </p:nvSpPr>
            <p:spPr bwMode="auto">
              <a:xfrm rot="10800000">
                <a:off x="1056" y="1536"/>
                <a:ext cx="720" cy="672"/>
              </a:xfrm>
              <a:prstGeom prst="curvedRightArrow">
                <a:avLst>
                  <a:gd name="adj1" fmla="val 7583"/>
                  <a:gd name="adj2" fmla="val 38417"/>
                  <a:gd name="adj3" fmla="val 31483"/>
                </a:avLst>
              </a:prstGeom>
              <a:solidFill>
                <a:schemeClr val="bg2"/>
              </a:solidFill>
              <a:ln w="9525">
                <a:noFill/>
                <a:miter lim="800000"/>
                <a:headEnd/>
                <a:tailEnd/>
              </a:ln>
            </p:spPr>
            <p:txBody>
              <a:bodyPr wrap="none" anchor="ctr"/>
              <a:lstStyle/>
              <a:p>
                <a:pPr algn="ctr" eaLnBrk="0" hangingPunct="0"/>
                <a:endParaRPr lang="en-US" dirty="0"/>
              </a:p>
            </p:txBody>
          </p:sp>
        </p:grpSp>
        <p:sp>
          <p:nvSpPr>
            <p:cNvPr id="247837" name="Text Box 39"/>
            <p:cNvSpPr txBox="1">
              <a:spLocks noChangeArrowheads="1"/>
            </p:cNvSpPr>
            <p:nvPr/>
          </p:nvSpPr>
          <p:spPr bwMode="auto">
            <a:xfrm>
              <a:off x="576" y="1776"/>
              <a:ext cx="1056" cy="288"/>
            </a:xfrm>
            <a:prstGeom prst="rect">
              <a:avLst/>
            </a:prstGeom>
            <a:noFill/>
            <a:ln w="9525">
              <a:noFill/>
              <a:miter lim="800000"/>
              <a:headEnd/>
              <a:tailEnd/>
            </a:ln>
          </p:spPr>
          <p:txBody>
            <a:bodyPr>
              <a:spAutoFit/>
            </a:bodyPr>
            <a:lstStyle/>
            <a:p>
              <a:pPr eaLnBrk="0" hangingPunct="0">
                <a:spcBef>
                  <a:spcPct val="50000"/>
                </a:spcBef>
              </a:pPr>
              <a:r>
                <a:rPr lang="en-US" sz="2000" dirty="0">
                  <a:solidFill>
                    <a:schemeClr val="tx1"/>
                  </a:solidFill>
                  <a:latin typeface="Arial" charset="0"/>
                </a:rPr>
                <a:t>Process 1</a:t>
              </a:r>
            </a:p>
          </p:txBody>
        </p:sp>
      </p:grpSp>
      <p:grpSp>
        <p:nvGrpSpPr>
          <p:cNvPr id="247816" name="Group 40"/>
          <p:cNvGrpSpPr>
            <a:grpSpLocks noChangeAspect="1"/>
          </p:cNvGrpSpPr>
          <p:nvPr/>
        </p:nvGrpSpPr>
        <p:grpSpPr bwMode="auto">
          <a:xfrm>
            <a:off x="6275232" y="2490764"/>
            <a:ext cx="2125980" cy="1097280"/>
            <a:chOff x="3888" y="1536"/>
            <a:chExt cx="1488" cy="768"/>
          </a:xfrm>
        </p:grpSpPr>
        <p:sp>
          <p:nvSpPr>
            <p:cNvPr id="247833" name="AutoShape 41"/>
            <p:cNvSpPr>
              <a:spLocks noChangeArrowheads="1"/>
            </p:cNvSpPr>
            <p:nvPr/>
          </p:nvSpPr>
          <p:spPr bwMode="auto">
            <a:xfrm>
              <a:off x="3888" y="1632"/>
              <a:ext cx="720" cy="672"/>
            </a:xfrm>
            <a:prstGeom prst="curvedRightArrow">
              <a:avLst>
                <a:gd name="adj1" fmla="val 7583"/>
                <a:gd name="adj2" fmla="val 38417"/>
                <a:gd name="adj3" fmla="val 31483"/>
              </a:avLst>
            </a:prstGeom>
            <a:solidFill>
              <a:schemeClr val="accent2"/>
            </a:solidFill>
            <a:ln w="9525">
              <a:noFill/>
              <a:miter lim="800000"/>
              <a:headEnd/>
              <a:tailEnd/>
            </a:ln>
          </p:spPr>
          <p:txBody>
            <a:bodyPr wrap="none" anchor="ctr"/>
            <a:lstStyle/>
            <a:p>
              <a:pPr algn="ctr" eaLnBrk="0" hangingPunct="0"/>
              <a:endParaRPr lang="en-US" dirty="0"/>
            </a:p>
          </p:txBody>
        </p:sp>
        <p:sp>
          <p:nvSpPr>
            <p:cNvPr id="247834" name="AutoShape 42"/>
            <p:cNvSpPr>
              <a:spLocks noChangeArrowheads="1"/>
            </p:cNvSpPr>
            <p:nvPr/>
          </p:nvSpPr>
          <p:spPr bwMode="auto">
            <a:xfrm rot="10800000">
              <a:off x="4656" y="1536"/>
              <a:ext cx="720" cy="672"/>
            </a:xfrm>
            <a:prstGeom prst="curvedRightArrow">
              <a:avLst>
                <a:gd name="adj1" fmla="val 7583"/>
                <a:gd name="adj2" fmla="val 38417"/>
                <a:gd name="adj3" fmla="val 31483"/>
              </a:avLst>
            </a:prstGeom>
            <a:solidFill>
              <a:schemeClr val="accent2"/>
            </a:solidFill>
            <a:ln w="9525">
              <a:noFill/>
              <a:miter lim="800000"/>
              <a:headEnd/>
              <a:tailEnd/>
            </a:ln>
          </p:spPr>
          <p:txBody>
            <a:bodyPr wrap="none" anchor="ctr"/>
            <a:lstStyle/>
            <a:p>
              <a:pPr algn="ctr" eaLnBrk="0" hangingPunct="0"/>
              <a:endParaRPr lang="en-US" dirty="0"/>
            </a:p>
          </p:txBody>
        </p:sp>
        <p:sp>
          <p:nvSpPr>
            <p:cNvPr id="247835" name="Text Box 43"/>
            <p:cNvSpPr txBox="1">
              <a:spLocks noChangeArrowheads="1"/>
            </p:cNvSpPr>
            <p:nvPr/>
          </p:nvSpPr>
          <p:spPr bwMode="auto">
            <a:xfrm>
              <a:off x="4128" y="1776"/>
              <a:ext cx="1056" cy="288"/>
            </a:xfrm>
            <a:prstGeom prst="rect">
              <a:avLst/>
            </a:prstGeom>
            <a:noFill/>
            <a:ln w="9525">
              <a:noFill/>
              <a:miter lim="800000"/>
              <a:headEnd/>
              <a:tailEnd/>
            </a:ln>
          </p:spPr>
          <p:txBody>
            <a:bodyPr>
              <a:spAutoFit/>
            </a:bodyPr>
            <a:lstStyle/>
            <a:p>
              <a:pPr eaLnBrk="0" hangingPunct="0">
                <a:spcBef>
                  <a:spcPct val="50000"/>
                </a:spcBef>
              </a:pPr>
              <a:r>
                <a:rPr lang="en-US" sz="2000" dirty="0">
                  <a:solidFill>
                    <a:schemeClr val="tx1"/>
                  </a:solidFill>
                  <a:latin typeface="Arial" charset="0"/>
                </a:rPr>
                <a:t>Process 2</a:t>
              </a:r>
            </a:p>
          </p:txBody>
        </p:sp>
      </p:grpSp>
      <p:sp>
        <p:nvSpPr>
          <p:cNvPr id="247817" name="AutoShape 44"/>
          <p:cNvSpPr>
            <a:spLocks noChangeAspect="1" noChangeArrowheads="1"/>
          </p:cNvSpPr>
          <p:nvPr/>
        </p:nvSpPr>
        <p:spPr bwMode="auto">
          <a:xfrm>
            <a:off x="3303432" y="2414564"/>
            <a:ext cx="2331720" cy="1303020"/>
          </a:xfrm>
          <a:prstGeom prst="bracePair">
            <a:avLst>
              <a:gd name="adj" fmla="val 8333"/>
            </a:avLst>
          </a:prstGeom>
          <a:noFill/>
          <a:ln w="38100">
            <a:solidFill>
              <a:schemeClr val="bg2"/>
            </a:solidFill>
            <a:round/>
            <a:headEnd/>
            <a:tailEnd/>
          </a:ln>
        </p:spPr>
        <p:txBody>
          <a:bodyPr wrap="none" anchor="ctr"/>
          <a:lstStyle/>
          <a:p>
            <a:pPr algn="ctr" eaLnBrk="0" hangingPunct="0"/>
            <a:endParaRPr lang="en-US" dirty="0"/>
          </a:p>
        </p:txBody>
      </p:sp>
      <p:sp>
        <p:nvSpPr>
          <p:cNvPr id="247818" name="Text Box 45"/>
          <p:cNvSpPr txBox="1">
            <a:spLocks noChangeAspect="1" noChangeArrowheads="1"/>
          </p:cNvSpPr>
          <p:nvPr/>
        </p:nvSpPr>
        <p:spPr bwMode="auto">
          <a:xfrm>
            <a:off x="1322232" y="3648052"/>
            <a:ext cx="1189148" cy="369332"/>
          </a:xfrm>
          <a:prstGeom prst="rect">
            <a:avLst/>
          </a:prstGeom>
          <a:noFill/>
          <a:ln w="9525">
            <a:noFill/>
            <a:miter lim="800000"/>
            <a:headEnd/>
            <a:tailEnd/>
          </a:ln>
        </p:spPr>
        <p:txBody>
          <a:bodyPr wrap="square">
            <a:spAutoFit/>
          </a:bodyPr>
          <a:lstStyle/>
          <a:p>
            <a:pPr eaLnBrk="0" hangingPunct="0">
              <a:spcBef>
                <a:spcPct val="50000"/>
              </a:spcBef>
            </a:pPr>
            <a:r>
              <a:rPr lang="en-US" sz="1800" dirty="0">
                <a:solidFill>
                  <a:schemeClr val="tx1"/>
                </a:solidFill>
                <a:latin typeface="Arial" charset="0"/>
              </a:rPr>
              <a:t>Running</a:t>
            </a:r>
            <a:endParaRPr lang="en-US" sz="2000" dirty="0">
              <a:solidFill>
                <a:schemeClr val="tx1"/>
              </a:solidFill>
              <a:latin typeface="Arial" charset="0"/>
            </a:endParaRPr>
          </a:p>
        </p:txBody>
      </p:sp>
      <p:sp>
        <p:nvSpPr>
          <p:cNvPr id="247819" name="Text Box 46"/>
          <p:cNvSpPr txBox="1">
            <a:spLocks noChangeAspect="1" noChangeArrowheads="1"/>
          </p:cNvSpPr>
          <p:nvPr/>
        </p:nvSpPr>
        <p:spPr bwMode="auto">
          <a:xfrm>
            <a:off x="7037232" y="3648052"/>
            <a:ext cx="1028700" cy="330040"/>
          </a:xfrm>
          <a:prstGeom prst="rect">
            <a:avLst/>
          </a:prstGeom>
          <a:noFill/>
          <a:ln w="9525">
            <a:noFill/>
            <a:miter lim="800000"/>
            <a:headEnd/>
            <a:tailEnd/>
          </a:ln>
        </p:spPr>
        <p:txBody>
          <a:bodyPr>
            <a:spAutoFit/>
          </a:bodyPr>
          <a:lstStyle/>
          <a:p>
            <a:pPr eaLnBrk="0" hangingPunct="0">
              <a:spcBef>
                <a:spcPct val="50000"/>
              </a:spcBef>
            </a:pPr>
            <a:r>
              <a:rPr lang="en-US" sz="1800" dirty="0">
                <a:solidFill>
                  <a:schemeClr val="tx1"/>
                </a:solidFill>
                <a:latin typeface="Arial" charset="0"/>
              </a:rPr>
              <a:t>Waiting</a:t>
            </a:r>
          </a:p>
        </p:txBody>
      </p:sp>
      <p:sp>
        <p:nvSpPr>
          <p:cNvPr id="247820" name="AutoShape 47"/>
          <p:cNvSpPr>
            <a:spLocks noChangeAspect="1" noChangeArrowheads="1"/>
          </p:cNvSpPr>
          <p:nvPr/>
        </p:nvSpPr>
        <p:spPr bwMode="auto">
          <a:xfrm>
            <a:off x="3760632" y="4636480"/>
            <a:ext cx="1508760" cy="1303020"/>
          </a:xfrm>
          <a:prstGeom prst="cube">
            <a:avLst>
              <a:gd name="adj" fmla="val 25000"/>
            </a:avLst>
          </a:prstGeom>
          <a:solidFill>
            <a:schemeClr val="accent1"/>
          </a:solidFill>
          <a:ln w="9525">
            <a:solidFill>
              <a:schemeClr val="tx1"/>
            </a:solidFill>
            <a:miter lim="800000"/>
            <a:headEnd/>
            <a:tailEnd/>
          </a:ln>
        </p:spPr>
        <p:txBody>
          <a:bodyPr wrap="none" anchor="ctr"/>
          <a:lstStyle/>
          <a:p>
            <a:pPr algn="ctr" eaLnBrk="0" hangingPunct="0"/>
            <a:endParaRPr lang="en-US" dirty="0"/>
          </a:p>
        </p:txBody>
      </p:sp>
      <p:sp>
        <p:nvSpPr>
          <p:cNvPr id="247821" name="Text Box 48"/>
          <p:cNvSpPr txBox="1">
            <a:spLocks noChangeAspect="1" noChangeArrowheads="1"/>
          </p:cNvSpPr>
          <p:nvPr/>
        </p:nvSpPr>
        <p:spPr bwMode="auto">
          <a:xfrm>
            <a:off x="3746679" y="5126661"/>
            <a:ext cx="1234440" cy="701516"/>
          </a:xfrm>
          <a:prstGeom prst="rect">
            <a:avLst/>
          </a:prstGeom>
          <a:noFill/>
          <a:ln w="9525">
            <a:noFill/>
            <a:miter lim="800000"/>
            <a:headEnd/>
            <a:tailEnd/>
          </a:ln>
        </p:spPr>
        <p:txBody>
          <a:bodyPr>
            <a:spAutoFit/>
          </a:bodyPr>
          <a:lstStyle/>
          <a:p>
            <a:pPr eaLnBrk="0" hangingPunct="0">
              <a:spcBef>
                <a:spcPct val="50000"/>
              </a:spcBef>
            </a:pPr>
            <a:r>
              <a:rPr lang="en-US" sz="1800" dirty="0">
                <a:solidFill>
                  <a:schemeClr val="tx1"/>
                </a:solidFill>
                <a:latin typeface="Arial" charset="0"/>
              </a:rPr>
              <a:t>Shared</a:t>
            </a:r>
          </a:p>
          <a:p>
            <a:pPr eaLnBrk="0" hangingPunct="0">
              <a:spcBef>
                <a:spcPct val="50000"/>
              </a:spcBef>
            </a:pPr>
            <a:r>
              <a:rPr lang="en-US" sz="1800" dirty="0">
                <a:solidFill>
                  <a:schemeClr val="tx1"/>
                </a:solidFill>
                <a:latin typeface="Arial" charset="0"/>
              </a:rPr>
              <a:t>Resource</a:t>
            </a:r>
          </a:p>
        </p:txBody>
      </p:sp>
      <p:grpSp>
        <p:nvGrpSpPr>
          <p:cNvPr id="247822" name="Group 49"/>
          <p:cNvGrpSpPr>
            <a:grpSpLocks noChangeAspect="1"/>
          </p:cNvGrpSpPr>
          <p:nvPr/>
        </p:nvGrpSpPr>
        <p:grpSpPr bwMode="auto">
          <a:xfrm>
            <a:off x="636432" y="4712680"/>
            <a:ext cx="2125980" cy="1097280"/>
            <a:chOff x="336" y="1536"/>
            <a:chExt cx="1488" cy="768"/>
          </a:xfrm>
        </p:grpSpPr>
        <p:grpSp>
          <p:nvGrpSpPr>
            <p:cNvPr id="247829" name="Group 50"/>
            <p:cNvGrpSpPr>
              <a:grpSpLocks/>
            </p:cNvGrpSpPr>
            <p:nvPr/>
          </p:nvGrpSpPr>
          <p:grpSpPr bwMode="auto">
            <a:xfrm>
              <a:off x="336" y="1536"/>
              <a:ext cx="1488" cy="768"/>
              <a:chOff x="288" y="1536"/>
              <a:chExt cx="1488" cy="768"/>
            </a:xfrm>
          </p:grpSpPr>
          <p:sp>
            <p:nvSpPr>
              <p:cNvPr id="247831" name="AutoShape 51"/>
              <p:cNvSpPr>
                <a:spLocks noChangeArrowheads="1"/>
              </p:cNvSpPr>
              <p:nvPr/>
            </p:nvSpPr>
            <p:spPr bwMode="auto">
              <a:xfrm>
                <a:off x="288" y="1632"/>
                <a:ext cx="720" cy="672"/>
              </a:xfrm>
              <a:prstGeom prst="curvedRightArrow">
                <a:avLst>
                  <a:gd name="adj1" fmla="val 7583"/>
                  <a:gd name="adj2" fmla="val 38417"/>
                  <a:gd name="adj3" fmla="val 31483"/>
                </a:avLst>
              </a:prstGeom>
              <a:solidFill>
                <a:schemeClr val="bg2"/>
              </a:solidFill>
              <a:ln w="9525">
                <a:noFill/>
                <a:miter lim="800000"/>
                <a:headEnd/>
                <a:tailEnd/>
              </a:ln>
            </p:spPr>
            <p:txBody>
              <a:bodyPr wrap="none" anchor="ctr"/>
              <a:lstStyle/>
              <a:p>
                <a:pPr algn="ctr" eaLnBrk="0" hangingPunct="0"/>
                <a:endParaRPr lang="en-US" dirty="0"/>
              </a:p>
            </p:txBody>
          </p:sp>
          <p:sp>
            <p:nvSpPr>
              <p:cNvPr id="247832" name="AutoShape 52"/>
              <p:cNvSpPr>
                <a:spLocks noChangeArrowheads="1"/>
              </p:cNvSpPr>
              <p:nvPr/>
            </p:nvSpPr>
            <p:spPr bwMode="auto">
              <a:xfrm rot="10800000">
                <a:off x="1056" y="1536"/>
                <a:ext cx="720" cy="672"/>
              </a:xfrm>
              <a:prstGeom prst="curvedRightArrow">
                <a:avLst>
                  <a:gd name="adj1" fmla="val 7583"/>
                  <a:gd name="adj2" fmla="val 38417"/>
                  <a:gd name="adj3" fmla="val 31483"/>
                </a:avLst>
              </a:prstGeom>
              <a:solidFill>
                <a:schemeClr val="bg2"/>
              </a:solidFill>
              <a:ln w="9525">
                <a:noFill/>
                <a:miter lim="800000"/>
                <a:headEnd/>
                <a:tailEnd/>
              </a:ln>
            </p:spPr>
            <p:txBody>
              <a:bodyPr wrap="none" anchor="ctr"/>
              <a:lstStyle/>
              <a:p>
                <a:pPr algn="ctr" eaLnBrk="0" hangingPunct="0"/>
                <a:endParaRPr lang="en-US" dirty="0"/>
              </a:p>
            </p:txBody>
          </p:sp>
        </p:grpSp>
        <p:sp>
          <p:nvSpPr>
            <p:cNvPr id="247830" name="Text Box 53"/>
            <p:cNvSpPr txBox="1">
              <a:spLocks noChangeArrowheads="1"/>
            </p:cNvSpPr>
            <p:nvPr/>
          </p:nvSpPr>
          <p:spPr bwMode="auto">
            <a:xfrm>
              <a:off x="576" y="1776"/>
              <a:ext cx="1056" cy="288"/>
            </a:xfrm>
            <a:prstGeom prst="rect">
              <a:avLst/>
            </a:prstGeom>
            <a:noFill/>
            <a:ln w="9525">
              <a:noFill/>
              <a:miter lim="800000"/>
              <a:headEnd/>
              <a:tailEnd/>
            </a:ln>
          </p:spPr>
          <p:txBody>
            <a:bodyPr>
              <a:spAutoFit/>
            </a:bodyPr>
            <a:lstStyle/>
            <a:p>
              <a:pPr eaLnBrk="0" hangingPunct="0">
                <a:spcBef>
                  <a:spcPct val="50000"/>
                </a:spcBef>
              </a:pPr>
              <a:r>
                <a:rPr lang="en-US" sz="2000" dirty="0">
                  <a:solidFill>
                    <a:schemeClr val="tx1"/>
                  </a:solidFill>
                  <a:latin typeface="Arial" charset="0"/>
                </a:rPr>
                <a:t>Process 1</a:t>
              </a:r>
            </a:p>
          </p:txBody>
        </p:sp>
      </p:grpSp>
      <p:grpSp>
        <p:nvGrpSpPr>
          <p:cNvPr id="247823" name="Group 54"/>
          <p:cNvGrpSpPr>
            <a:grpSpLocks noChangeAspect="1"/>
          </p:cNvGrpSpPr>
          <p:nvPr/>
        </p:nvGrpSpPr>
        <p:grpSpPr bwMode="auto">
          <a:xfrm>
            <a:off x="6275232" y="4712680"/>
            <a:ext cx="2125980" cy="1097280"/>
            <a:chOff x="3888" y="1536"/>
            <a:chExt cx="1488" cy="768"/>
          </a:xfrm>
        </p:grpSpPr>
        <p:sp>
          <p:nvSpPr>
            <p:cNvPr id="247826" name="AutoShape 55"/>
            <p:cNvSpPr>
              <a:spLocks noChangeArrowheads="1"/>
            </p:cNvSpPr>
            <p:nvPr/>
          </p:nvSpPr>
          <p:spPr bwMode="auto">
            <a:xfrm>
              <a:off x="3888" y="1632"/>
              <a:ext cx="720" cy="672"/>
            </a:xfrm>
            <a:prstGeom prst="curvedRightArrow">
              <a:avLst>
                <a:gd name="adj1" fmla="val 7583"/>
                <a:gd name="adj2" fmla="val 38417"/>
                <a:gd name="adj3" fmla="val 31483"/>
              </a:avLst>
            </a:prstGeom>
            <a:solidFill>
              <a:schemeClr val="accent2"/>
            </a:solidFill>
            <a:ln w="9525">
              <a:noFill/>
              <a:miter lim="800000"/>
              <a:headEnd/>
              <a:tailEnd/>
            </a:ln>
          </p:spPr>
          <p:txBody>
            <a:bodyPr wrap="none" anchor="ctr"/>
            <a:lstStyle/>
            <a:p>
              <a:pPr algn="ctr" eaLnBrk="0" hangingPunct="0"/>
              <a:endParaRPr lang="en-US" dirty="0"/>
            </a:p>
          </p:txBody>
        </p:sp>
        <p:sp>
          <p:nvSpPr>
            <p:cNvPr id="247827" name="AutoShape 56"/>
            <p:cNvSpPr>
              <a:spLocks noChangeArrowheads="1"/>
            </p:cNvSpPr>
            <p:nvPr/>
          </p:nvSpPr>
          <p:spPr bwMode="auto">
            <a:xfrm rot="10800000">
              <a:off x="4656" y="1536"/>
              <a:ext cx="720" cy="672"/>
            </a:xfrm>
            <a:prstGeom prst="curvedRightArrow">
              <a:avLst>
                <a:gd name="adj1" fmla="val 7583"/>
                <a:gd name="adj2" fmla="val 38417"/>
                <a:gd name="adj3" fmla="val 31483"/>
              </a:avLst>
            </a:prstGeom>
            <a:solidFill>
              <a:schemeClr val="accent2"/>
            </a:solidFill>
            <a:ln w="9525">
              <a:noFill/>
              <a:miter lim="800000"/>
              <a:headEnd/>
              <a:tailEnd/>
            </a:ln>
          </p:spPr>
          <p:txBody>
            <a:bodyPr wrap="none" anchor="ctr"/>
            <a:lstStyle/>
            <a:p>
              <a:pPr algn="ctr" eaLnBrk="0" hangingPunct="0"/>
              <a:endParaRPr lang="en-US" dirty="0"/>
            </a:p>
          </p:txBody>
        </p:sp>
        <p:sp>
          <p:nvSpPr>
            <p:cNvPr id="247828" name="Text Box 57"/>
            <p:cNvSpPr txBox="1">
              <a:spLocks noChangeArrowheads="1"/>
            </p:cNvSpPr>
            <p:nvPr/>
          </p:nvSpPr>
          <p:spPr bwMode="auto">
            <a:xfrm>
              <a:off x="4128" y="1776"/>
              <a:ext cx="1056" cy="288"/>
            </a:xfrm>
            <a:prstGeom prst="rect">
              <a:avLst/>
            </a:prstGeom>
            <a:noFill/>
            <a:ln w="9525">
              <a:noFill/>
              <a:miter lim="800000"/>
              <a:headEnd/>
              <a:tailEnd/>
            </a:ln>
          </p:spPr>
          <p:txBody>
            <a:bodyPr>
              <a:spAutoFit/>
            </a:bodyPr>
            <a:lstStyle/>
            <a:p>
              <a:pPr eaLnBrk="0" hangingPunct="0">
                <a:spcBef>
                  <a:spcPct val="50000"/>
                </a:spcBef>
              </a:pPr>
              <a:r>
                <a:rPr lang="en-US" sz="2000" dirty="0">
                  <a:solidFill>
                    <a:schemeClr val="tx1"/>
                  </a:solidFill>
                  <a:latin typeface="Arial" charset="0"/>
                </a:rPr>
                <a:t>Process 2</a:t>
              </a:r>
            </a:p>
          </p:txBody>
        </p:sp>
      </p:grpSp>
      <p:sp>
        <p:nvSpPr>
          <p:cNvPr id="247824" name="Text Box 59"/>
          <p:cNvSpPr txBox="1">
            <a:spLocks noChangeAspect="1" noChangeArrowheads="1"/>
          </p:cNvSpPr>
          <p:nvPr/>
        </p:nvSpPr>
        <p:spPr bwMode="auto">
          <a:xfrm>
            <a:off x="1398432" y="5869968"/>
            <a:ext cx="1028700" cy="369332"/>
          </a:xfrm>
          <a:prstGeom prst="rect">
            <a:avLst/>
          </a:prstGeom>
          <a:noFill/>
          <a:ln w="9525">
            <a:noFill/>
            <a:miter lim="800000"/>
            <a:headEnd/>
            <a:tailEnd/>
          </a:ln>
        </p:spPr>
        <p:txBody>
          <a:bodyPr>
            <a:spAutoFit/>
          </a:bodyPr>
          <a:lstStyle/>
          <a:p>
            <a:pPr eaLnBrk="0" hangingPunct="0">
              <a:spcBef>
                <a:spcPct val="50000"/>
              </a:spcBef>
            </a:pPr>
            <a:r>
              <a:rPr lang="en-US" sz="1800" dirty="0">
                <a:solidFill>
                  <a:schemeClr val="tx1"/>
                </a:solidFill>
              </a:rPr>
              <a:t>Waiting</a:t>
            </a:r>
          </a:p>
        </p:txBody>
      </p:sp>
      <p:sp>
        <p:nvSpPr>
          <p:cNvPr id="247825" name="Text Box 60"/>
          <p:cNvSpPr txBox="1">
            <a:spLocks noChangeAspect="1" noChangeArrowheads="1"/>
          </p:cNvSpPr>
          <p:nvPr/>
        </p:nvSpPr>
        <p:spPr bwMode="auto">
          <a:xfrm>
            <a:off x="7037232" y="5869968"/>
            <a:ext cx="1028700" cy="330040"/>
          </a:xfrm>
          <a:prstGeom prst="rect">
            <a:avLst/>
          </a:prstGeom>
          <a:noFill/>
          <a:ln w="9525">
            <a:noFill/>
            <a:miter lim="800000"/>
            <a:headEnd/>
            <a:tailEnd/>
          </a:ln>
        </p:spPr>
        <p:txBody>
          <a:bodyPr>
            <a:spAutoFit/>
          </a:bodyPr>
          <a:lstStyle/>
          <a:p>
            <a:pPr eaLnBrk="0" hangingPunct="0">
              <a:spcBef>
                <a:spcPct val="50000"/>
              </a:spcBef>
            </a:pPr>
            <a:r>
              <a:rPr lang="en-US" sz="1800" dirty="0">
                <a:solidFill>
                  <a:schemeClr val="tx1"/>
                </a:solidFill>
              </a:rPr>
              <a:t>Running</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4850" name="Picture 2" descr="Shared Resources - Priorities - time-critical.vi"/>
          <p:cNvPicPr>
            <a:picLocks noChangeAspect="1" noChangeArrowheads="1"/>
          </p:cNvPicPr>
          <p:nvPr/>
        </p:nvPicPr>
        <p:blipFill>
          <a:blip r:embed="rId3"/>
          <a:srcRect/>
          <a:stretch>
            <a:fillRect/>
          </a:stretch>
        </p:blipFill>
        <p:spPr bwMode="auto">
          <a:xfrm>
            <a:off x="1969418" y="1158543"/>
            <a:ext cx="2941395" cy="2365335"/>
          </a:xfrm>
          <a:prstGeom prst="rect">
            <a:avLst/>
          </a:prstGeom>
          <a:noFill/>
          <a:ln w="9525">
            <a:noFill/>
            <a:miter lim="800000"/>
            <a:headEnd/>
            <a:tailEnd/>
          </a:ln>
          <a:effectLst/>
        </p:spPr>
      </p:pic>
      <p:sp>
        <p:nvSpPr>
          <p:cNvPr id="249857" name="Rectangle 4"/>
          <p:cNvSpPr>
            <a:spLocks noGrp="1" noChangeArrowheads="1"/>
          </p:cNvSpPr>
          <p:nvPr>
            <p:ph type="title"/>
          </p:nvPr>
        </p:nvSpPr>
        <p:spPr/>
        <p:txBody>
          <a:bodyPr/>
          <a:lstStyle/>
          <a:p>
            <a:r>
              <a:rPr lang="en-US" dirty="0" smtClean="0"/>
              <a:t>Shared Resources – Priorities</a:t>
            </a:r>
          </a:p>
        </p:txBody>
      </p:sp>
      <p:sp>
        <p:nvSpPr>
          <p:cNvPr id="249860" name="Text Box 15"/>
          <p:cNvSpPr txBox="1">
            <a:spLocks noChangeArrowheads="1"/>
          </p:cNvSpPr>
          <p:nvPr/>
        </p:nvSpPr>
        <p:spPr bwMode="auto">
          <a:xfrm>
            <a:off x="5855" y="1973263"/>
            <a:ext cx="1828800" cy="1006475"/>
          </a:xfrm>
          <a:prstGeom prst="rect">
            <a:avLst/>
          </a:prstGeom>
          <a:noFill/>
          <a:ln w="9525">
            <a:noFill/>
            <a:miter lim="800000"/>
            <a:headEnd/>
            <a:tailEnd/>
          </a:ln>
        </p:spPr>
        <p:txBody>
          <a:bodyPr>
            <a:spAutoFit/>
          </a:bodyPr>
          <a:lstStyle/>
          <a:p>
            <a:pPr algn="ctr" eaLnBrk="0" hangingPunct="0"/>
            <a:r>
              <a:rPr lang="en-US" sz="2000" b="0" dirty="0">
                <a:solidFill>
                  <a:schemeClr val="tx1"/>
                </a:solidFill>
              </a:rPr>
              <a:t>Time-Critical </a:t>
            </a:r>
          </a:p>
          <a:p>
            <a:pPr algn="ctr" eaLnBrk="0" hangingPunct="0"/>
            <a:r>
              <a:rPr lang="en-US" sz="2000" b="0" dirty="0">
                <a:solidFill>
                  <a:schemeClr val="tx1"/>
                </a:solidFill>
              </a:rPr>
              <a:t>Priority</a:t>
            </a:r>
          </a:p>
          <a:p>
            <a:pPr algn="ctr" eaLnBrk="0" hangingPunct="0"/>
            <a:r>
              <a:rPr lang="en-US" sz="2000" b="0" i="1" dirty="0">
                <a:solidFill>
                  <a:srgbClr val="FF1717"/>
                </a:solidFill>
              </a:rPr>
              <a:t>waiting</a:t>
            </a:r>
          </a:p>
        </p:txBody>
      </p:sp>
      <p:sp>
        <p:nvSpPr>
          <p:cNvPr id="249861" name="Text Box 16"/>
          <p:cNvSpPr txBox="1">
            <a:spLocks noChangeArrowheads="1"/>
          </p:cNvSpPr>
          <p:nvPr/>
        </p:nvSpPr>
        <p:spPr bwMode="auto">
          <a:xfrm>
            <a:off x="5855" y="4784725"/>
            <a:ext cx="1828800" cy="701675"/>
          </a:xfrm>
          <a:prstGeom prst="rect">
            <a:avLst/>
          </a:prstGeom>
          <a:noFill/>
          <a:ln w="9525">
            <a:noFill/>
            <a:miter lim="800000"/>
            <a:headEnd/>
            <a:tailEnd/>
          </a:ln>
        </p:spPr>
        <p:txBody>
          <a:bodyPr>
            <a:spAutoFit/>
          </a:bodyPr>
          <a:lstStyle/>
          <a:p>
            <a:pPr algn="ctr" eaLnBrk="0" hangingPunct="0"/>
            <a:r>
              <a:rPr lang="en-US" sz="2000" b="0" dirty="0">
                <a:solidFill>
                  <a:schemeClr val="tx1"/>
                </a:solidFill>
              </a:rPr>
              <a:t>Normal Priority</a:t>
            </a:r>
          </a:p>
          <a:p>
            <a:pPr algn="ctr" eaLnBrk="0" hangingPunct="0"/>
            <a:r>
              <a:rPr lang="en-US" sz="2000" b="0" i="1" dirty="0">
                <a:solidFill>
                  <a:srgbClr val="FF1717"/>
                </a:solidFill>
              </a:rPr>
              <a:t>running</a:t>
            </a:r>
          </a:p>
        </p:txBody>
      </p:sp>
      <p:sp>
        <p:nvSpPr>
          <p:cNvPr id="249862" name="Text Box 17"/>
          <p:cNvSpPr txBox="1">
            <a:spLocks noChangeArrowheads="1"/>
          </p:cNvSpPr>
          <p:nvPr/>
        </p:nvSpPr>
        <p:spPr bwMode="auto">
          <a:xfrm>
            <a:off x="5029200" y="1524000"/>
            <a:ext cx="3733800" cy="2100263"/>
          </a:xfrm>
          <a:prstGeom prst="rect">
            <a:avLst/>
          </a:prstGeom>
          <a:noFill/>
          <a:ln w="9525">
            <a:noFill/>
            <a:miter lim="800000"/>
            <a:headEnd/>
            <a:tailEnd/>
          </a:ln>
        </p:spPr>
        <p:txBody>
          <a:bodyPr>
            <a:spAutoFit/>
          </a:bodyPr>
          <a:lstStyle/>
          <a:p>
            <a:pPr eaLnBrk="0" hangingPunct="0">
              <a:spcBef>
                <a:spcPct val="50000"/>
              </a:spcBef>
            </a:pPr>
            <a:r>
              <a:rPr lang="en-US" dirty="0">
                <a:solidFill>
                  <a:schemeClr val="tx1"/>
                </a:solidFill>
              </a:rPr>
              <a:t>Priority inversion:</a:t>
            </a:r>
          </a:p>
          <a:p>
            <a:pPr lvl="1" eaLnBrk="0" hangingPunct="0">
              <a:spcBef>
                <a:spcPct val="50000"/>
              </a:spcBef>
            </a:pPr>
            <a:r>
              <a:rPr lang="en-US" b="0" dirty="0">
                <a:solidFill>
                  <a:schemeClr val="tx1"/>
                </a:solidFill>
              </a:rPr>
              <a:t>Normal priority VI blocks the higher priority VI with a mutex around the shared resource</a:t>
            </a:r>
          </a:p>
        </p:txBody>
      </p:sp>
      <p:sp>
        <p:nvSpPr>
          <p:cNvPr id="249863" name="Text Box 18"/>
          <p:cNvSpPr txBox="1">
            <a:spLocks noChangeArrowheads="1"/>
          </p:cNvSpPr>
          <p:nvPr/>
        </p:nvSpPr>
        <p:spPr bwMode="auto">
          <a:xfrm>
            <a:off x="5029200" y="4038600"/>
            <a:ext cx="3733800" cy="1735138"/>
          </a:xfrm>
          <a:prstGeom prst="rect">
            <a:avLst/>
          </a:prstGeom>
          <a:noFill/>
          <a:ln w="9525">
            <a:noFill/>
            <a:miter lim="800000"/>
            <a:headEnd/>
            <a:tailEnd/>
          </a:ln>
        </p:spPr>
        <p:txBody>
          <a:bodyPr>
            <a:spAutoFit/>
          </a:bodyPr>
          <a:lstStyle/>
          <a:p>
            <a:pPr eaLnBrk="0" hangingPunct="0">
              <a:spcBef>
                <a:spcPct val="50000"/>
              </a:spcBef>
            </a:pPr>
            <a:r>
              <a:rPr lang="en-US" dirty="0">
                <a:solidFill>
                  <a:schemeClr val="tx1"/>
                </a:solidFill>
              </a:rPr>
              <a:t>Priority inheritance:</a:t>
            </a:r>
          </a:p>
          <a:p>
            <a:pPr lvl="1" eaLnBrk="0" hangingPunct="0">
              <a:spcBef>
                <a:spcPct val="50000"/>
              </a:spcBef>
            </a:pPr>
            <a:r>
              <a:rPr lang="en-US" b="0" dirty="0">
                <a:solidFill>
                  <a:schemeClr val="tx1"/>
                </a:solidFill>
              </a:rPr>
              <a:t>Normal priority VI inherits higher priority to release mutex</a:t>
            </a:r>
          </a:p>
        </p:txBody>
      </p:sp>
      <p:sp>
        <p:nvSpPr>
          <p:cNvPr id="249864" name="AutoShape 20"/>
          <p:cNvSpPr>
            <a:spLocks noChangeArrowheads="1"/>
          </p:cNvSpPr>
          <p:nvPr/>
        </p:nvSpPr>
        <p:spPr bwMode="auto">
          <a:xfrm>
            <a:off x="2069120" y="1143000"/>
            <a:ext cx="2514600" cy="2514600"/>
          </a:xfrm>
          <a:prstGeom prst="flowChartSummingJunction">
            <a:avLst/>
          </a:prstGeom>
          <a:noFill/>
          <a:ln w="28575">
            <a:solidFill>
              <a:srgbClr val="FF1717"/>
            </a:solidFill>
            <a:round/>
            <a:headEnd type="none" w="sm" len="sm"/>
            <a:tailEnd type="none" w="sm" len="sm"/>
          </a:ln>
        </p:spPr>
        <p:txBody>
          <a:bodyPr wrap="none" anchor="ctr"/>
          <a:lstStyle/>
          <a:p>
            <a:pPr algn="ctr" eaLnBrk="0" hangingPunct="0"/>
            <a:endParaRPr lang="en-US" dirty="0"/>
          </a:p>
        </p:txBody>
      </p:sp>
      <p:pic>
        <p:nvPicPr>
          <p:cNvPr id="334849" name="Picture 1" descr="Shared Resources - Priorities - normal priority.vi"/>
          <p:cNvPicPr>
            <a:picLocks noChangeAspect="1" noChangeArrowheads="1"/>
          </p:cNvPicPr>
          <p:nvPr/>
        </p:nvPicPr>
        <p:blipFill>
          <a:blip r:embed="rId4"/>
          <a:srcRect/>
          <a:stretch>
            <a:fillRect/>
          </a:stretch>
        </p:blipFill>
        <p:spPr bwMode="auto">
          <a:xfrm>
            <a:off x="1969474" y="3796235"/>
            <a:ext cx="2941395" cy="236533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0" name="Rectangle 17"/>
          <p:cNvSpPr>
            <a:spLocks noGrp="1" noChangeArrowheads="1"/>
          </p:cNvSpPr>
          <p:nvPr>
            <p:ph type="title"/>
          </p:nvPr>
        </p:nvSpPr>
        <p:spPr/>
        <p:txBody>
          <a:bodyPr/>
          <a:lstStyle/>
          <a:p>
            <a:r>
              <a:rPr lang="en-US" dirty="0" smtClean="0"/>
              <a:t>Shared Resources – SubVIs</a:t>
            </a:r>
          </a:p>
        </p:txBody>
      </p:sp>
      <p:sp>
        <p:nvSpPr>
          <p:cNvPr id="296981" name="Rectangle 18"/>
          <p:cNvSpPr>
            <a:spLocks noGrp="1" noChangeArrowheads="1"/>
          </p:cNvSpPr>
          <p:nvPr>
            <p:ph idx="1"/>
          </p:nvPr>
        </p:nvSpPr>
        <p:spPr>
          <a:xfrm>
            <a:off x="533400" y="1514475"/>
            <a:ext cx="4865688" cy="4286250"/>
          </a:xfrm>
        </p:spPr>
        <p:txBody>
          <a:bodyPr/>
          <a:lstStyle/>
          <a:p>
            <a:pPr marL="0" indent="0">
              <a:buFontTx/>
              <a:buNone/>
            </a:pPr>
            <a:r>
              <a:rPr lang="en-US" dirty="0" smtClean="0"/>
              <a:t>If unrelated parallel processes call the same VI, configure the VI for reentrant execution to allow multiple instances of the VI to be called simultaneously</a:t>
            </a:r>
          </a:p>
          <a:p>
            <a:pPr marL="0" indent="0">
              <a:buFontTx/>
              <a:buNone/>
            </a:pPr>
            <a:endParaRPr lang="en-US" dirty="0" smtClean="0"/>
          </a:p>
          <a:p>
            <a:pPr marL="0" indent="0">
              <a:buFontTx/>
              <a:buNone/>
            </a:pPr>
            <a:r>
              <a:rPr lang="en-US" dirty="0" smtClean="0"/>
              <a:t>Reentrant VIs </a:t>
            </a:r>
            <a:br>
              <a:rPr lang="en-US" dirty="0" smtClean="0"/>
            </a:br>
            <a:r>
              <a:rPr lang="en-US" dirty="0" smtClean="0"/>
              <a:t>do not act like </a:t>
            </a:r>
            <a:br>
              <a:rPr lang="en-US" dirty="0" smtClean="0"/>
            </a:br>
            <a:r>
              <a:rPr lang="en-US" dirty="0" smtClean="0"/>
              <a:t>global variables</a:t>
            </a:r>
          </a:p>
        </p:txBody>
      </p:sp>
      <p:pic>
        <p:nvPicPr>
          <p:cNvPr id="2" name="Picture 20"/>
          <p:cNvPicPr>
            <a:picLocks noChangeAspect="1" noChangeArrowheads="1"/>
          </p:cNvPicPr>
          <p:nvPr/>
        </p:nvPicPr>
        <p:blipFill>
          <a:blip r:embed="rId3"/>
          <a:srcRect/>
          <a:stretch>
            <a:fillRect/>
          </a:stretch>
        </p:blipFill>
        <p:spPr bwMode="auto">
          <a:xfrm>
            <a:off x="3882585" y="4132386"/>
            <a:ext cx="4904591" cy="2611318"/>
          </a:xfrm>
          <a:prstGeom prst="rect">
            <a:avLst/>
          </a:prstGeom>
          <a:noFill/>
          <a:ln w="9525">
            <a:noFill/>
            <a:miter lim="800000"/>
            <a:headEnd/>
            <a:tailEnd/>
          </a:ln>
          <a:effectLst/>
        </p:spPr>
      </p:pic>
      <p:pic>
        <p:nvPicPr>
          <p:cNvPr id="3" name="Picture 21"/>
          <p:cNvPicPr>
            <a:picLocks noChangeAspect="1" noChangeArrowheads="1"/>
          </p:cNvPicPr>
          <p:nvPr/>
        </p:nvPicPr>
        <p:blipFill>
          <a:blip r:embed="rId4"/>
          <a:srcRect/>
          <a:stretch>
            <a:fillRect/>
          </a:stretch>
        </p:blipFill>
        <p:spPr bwMode="auto">
          <a:xfrm>
            <a:off x="5773250" y="265600"/>
            <a:ext cx="2597952" cy="36909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09" name="Rectangle 4"/>
          <p:cNvSpPr>
            <a:spLocks noGrp="1" noChangeArrowheads="1"/>
          </p:cNvSpPr>
          <p:nvPr>
            <p:ph type="title"/>
          </p:nvPr>
        </p:nvSpPr>
        <p:spPr/>
        <p:txBody>
          <a:bodyPr/>
          <a:lstStyle/>
          <a:p>
            <a:r>
              <a:rPr lang="en-US" dirty="0" smtClean="0"/>
              <a:t>Shared Resources – Memory Management</a:t>
            </a:r>
          </a:p>
        </p:txBody>
      </p:sp>
      <p:sp>
        <p:nvSpPr>
          <p:cNvPr id="299010" name="Rectangle 5"/>
          <p:cNvSpPr>
            <a:spLocks noGrp="1" noChangeArrowheads="1"/>
          </p:cNvSpPr>
          <p:nvPr>
            <p:ph idx="1"/>
          </p:nvPr>
        </p:nvSpPr>
        <p:spPr/>
        <p:txBody>
          <a:bodyPr/>
          <a:lstStyle/>
          <a:p>
            <a:pPr lvl="1"/>
            <a:r>
              <a:rPr lang="en-US" dirty="0" smtClean="0"/>
              <a:t>LabVIEW manages memory automatically</a:t>
            </a:r>
          </a:p>
          <a:p>
            <a:pPr lvl="2"/>
            <a:r>
              <a:rPr lang="en-US" dirty="0" smtClean="0"/>
              <a:t>Need not explicitly allocate or de-allocate memory</a:t>
            </a:r>
          </a:p>
          <a:p>
            <a:pPr lvl="2"/>
            <a:r>
              <a:rPr lang="en-US" dirty="0" smtClean="0"/>
              <a:t>Memory management is easy, but harder to control</a:t>
            </a:r>
          </a:p>
          <a:p>
            <a:pPr lvl="1"/>
            <a:r>
              <a:rPr lang="en-US" dirty="0" smtClean="0"/>
              <a:t>The LabVIEW memory manager is a shared resource</a:t>
            </a:r>
          </a:p>
          <a:p>
            <a:pPr lvl="2"/>
            <a:r>
              <a:rPr lang="en-US" dirty="0" smtClean="0"/>
              <a:t>Control memory allocations to avoid shared resource conflicts with the memory manager</a:t>
            </a:r>
          </a:p>
          <a:p>
            <a:pPr lvl="2"/>
            <a:r>
              <a:rPr lang="en-US" dirty="0" smtClean="0"/>
              <a:t>Statically allocate memory before time-critical process begins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7" name="Rectangle 9"/>
          <p:cNvSpPr>
            <a:spLocks noGrp="1" noChangeArrowheads="1"/>
          </p:cNvSpPr>
          <p:nvPr>
            <p:ph type="title"/>
          </p:nvPr>
        </p:nvSpPr>
        <p:spPr/>
        <p:txBody>
          <a:bodyPr/>
          <a:lstStyle/>
          <a:p>
            <a:r>
              <a:rPr lang="en-US" dirty="0" smtClean="0"/>
              <a:t>Preallocate Arrays</a:t>
            </a:r>
          </a:p>
        </p:txBody>
      </p:sp>
      <p:sp>
        <p:nvSpPr>
          <p:cNvPr id="301058" name="Rectangle 10"/>
          <p:cNvSpPr>
            <a:spLocks noGrp="1" noChangeArrowheads="1"/>
          </p:cNvSpPr>
          <p:nvPr>
            <p:ph idx="1"/>
          </p:nvPr>
        </p:nvSpPr>
        <p:spPr/>
        <p:txBody>
          <a:bodyPr/>
          <a:lstStyle/>
          <a:p>
            <a:pPr marL="0" indent="0">
              <a:buFontTx/>
              <a:buNone/>
            </a:pPr>
            <a:r>
              <a:rPr lang="en-US" dirty="0" smtClean="0"/>
              <a:t>Avoid allocating arrays within a time-critical loop</a:t>
            </a:r>
          </a:p>
        </p:txBody>
      </p:sp>
      <p:pic>
        <p:nvPicPr>
          <p:cNvPr id="301059" name="Preallocate Arrays.bmp" descr="C:\Perforce\CustomerEducation\CourseMaterial\LabVIEW Real Time\Rev 8.5\Manual\Slides\Slide Art\Preallocate Arrays.bmp"/>
          <p:cNvPicPr>
            <a:picLocks noChangeAspect="1"/>
          </p:cNvPicPr>
          <p:nvPr/>
        </p:nvPicPr>
        <p:blipFill>
          <a:blip r:embed="rId3" r:link="rId4"/>
          <a:srcRect/>
          <a:stretch>
            <a:fillRect/>
          </a:stretch>
        </p:blipFill>
        <p:spPr bwMode="auto">
          <a:xfrm>
            <a:off x="781050" y="2095500"/>
            <a:ext cx="75819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5" name="Rectangle 4"/>
          <p:cNvSpPr>
            <a:spLocks noGrp="1" noChangeArrowheads="1"/>
          </p:cNvSpPr>
          <p:nvPr>
            <p:ph type="title"/>
          </p:nvPr>
        </p:nvSpPr>
        <p:spPr/>
        <p:txBody>
          <a:bodyPr/>
          <a:lstStyle/>
          <a:p>
            <a:r>
              <a:rPr lang="en-US" dirty="0" smtClean="0"/>
              <a:t>Shared Resources – Memory Management Summary</a:t>
            </a:r>
          </a:p>
        </p:txBody>
      </p:sp>
      <p:sp>
        <p:nvSpPr>
          <p:cNvPr id="303106" name="Rectangle 5"/>
          <p:cNvSpPr>
            <a:spLocks noGrp="1" noChangeArrowheads="1"/>
          </p:cNvSpPr>
          <p:nvPr>
            <p:ph idx="1"/>
          </p:nvPr>
        </p:nvSpPr>
        <p:spPr>
          <a:xfrm>
            <a:off x="591670" y="1295399"/>
            <a:ext cx="8247529" cy="4477871"/>
          </a:xfrm>
        </p:spPr>
        <p:txBody>
          <a:bodyPr/>
          <a:lstStyle/>
          <a:p>
            <a:pPr marL="0" indent="0">
              <a:buFontTx/>
              <a:buNone/>
            </a:pPr>
            <a:r>
              <a:rPr lang="en-US" dirty="0" smtClean="0"/>
              <a:t>Key points about memory management and real time:</a:t>
            </a:r>
          </a:p>
          <a:p>
            <a:pPr marL="331788" lvl="1"/>
            <a:r>
              <a:rPr lang="en-US" dirty="0" smtClean="0"/>
              <a:t>The LabVIEW memory manager is a shared resource</a:t>
            </a:r>
          </a:p>
          <a:p>
            <a:pPr marL="331788" lvl="1"/>
            <a:r>
              <a:rPr lang="en-US" dirty="0" smtClean="0"/>
              <a:t>All memory allocations must be removed from the deterministic loop to guarantee robust, real-time performance</a:t>
            </a:r>
          </a:p>
          <a:p>
            <a:pPr marL="331788" lvl="1"/>
            <a:r>
              <a:rPr lang="en-US" dirty="0" smtClean="0"/>
              <a:t>Preallocate arrays outside the deterministic loop</a:t>
            </a:r>
          </a:p>
          <a:p>
            <a:pPr marL="331788" lvl="1"/>
            <a:r>
              <a:rPr lang="en-US" dirty="0" smtClean="0"/>
              <a:t>Cast all data to the proper data type</a:t>
            </a:r>
          </a:p>
          <a:p>
            <a:pPr marL="331788" lvl="1"/>
            <a:r>
              <a:rPr lang="en-US" dirty="0" smtClean="0"/>
              <a:t>Use inplaceness when possible to reuse memory buffers</a:t>
            </a:r>
          </a:p>
          <a:p>
            <a:pPr marL="331788" lvl="1"/>
            <a:r>
              <a:rPr lang="en-US" dirty="0" smtClean="0"/>
              <a:t>Reduce the use of global variables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p:txBody>
          <a:bodyPr/>
          <a:lstStyle/>
          <a:p>
            <a:r>
              <a:rPr lang="en-US" dirty="0" smtClean="0"/>
              <a:t>B. Multithreading</a:t>
            </a:r>
          </a:p>
        </p:txBody>
      </p:sp>
      <p:sp>
        <p:nvSpPr>
          <p:cNvPr id="34821" name="Rectangle 3"/>
          <p:cNvSpPr>
            <a:spLocks noGrp="1" noChangeArrowheads="1"/>
          </p:cNvSpPr>
          <p:nvPr>
            <p:ph idx="1"/>
          </p:nvPr>
        </p:nvSpPr>
        <p:spPr/>
        <p:txBody>
          <a:bodyPr/>
          <a:lstStyle/>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r>
              <a:rPr lang="en-US" dirty="0" smtClean="0"/>
              <a:t>Multithreading is an extension of the idea of multitasking</a:t>
            </a:r>
          </a:p>
        </p:txBody>
      </p:sp>
      <p:graphicFrame>
        <p:nvGraphicFramePr>
          <p:cNvPr id="9" name="Diagram 8"/>
          <p:cNvGraphicFramePr/>
          <p:nvPr/>
        </p:nvGraphicFramePr>
        <p:xfrm>
          <a:off x="493776" y="1792224"/>
          <a:ext cx="7772400" cy="19812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5153" name="Rectangle 4"/>
          <p:cNvSpPr>
            <a:spLocks noGrp="1" noChangeArrowheads="1"/>
          </p:cNvSpPr>
          <p:nvPr>
            <p:ph type="title"/>
          </p:nvPr>
        </p:nvSpPr>
        <p:spPr/>
        <p:txBody>
          <a:bodyPr/>
          <a:lstStyle/>
          <a:p>
            <a:r>
              <a:rPr lang="en-US" dirty="0" smtClean="0"/>
              <a:t>Shared Resources, do not delete – used for notes</a:t>
            </a:r>
          </a:p>
        </p:txBody>
      </p:sp>
      <p:sp>
        <p:nvSpPr>
          <p:cNvPr id="305154" name="Rectangle 6"/>
          <p:cNvSpPr>
            <a:spLocks noGrp="1" noChangeArrowheads="1"/>
          </p:cNvSpPr>
          <p:nvPr>
            <p:ph idx="1"/>
          </p:nvPr>
        </p:nvSpPr>
        <p:spPr/>
        <p:txBody>
          <a:bodyPr/>
          <a:lstStyle/>
          <a:p>
            <a:pPr marL="0" indent="0">
              <a:buFontTx/>
              <a:buNone/>
            </a:pPr>
            <a:endParaRPr lang="en-US" dirty="0" smtClean="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1" name="Rectangle 2"/>
          <p:cNvSpPr>
            <a:spLocks noGrp="1" noChangeArrowheads="1"/>
          </p:cNvSpPr>
          <p:nvPr>
            <p:ph type="title"/>
          </p:nvPr>
        </p:nvSpPr>
        <p:spPr/>
        <p:txBody>
          <a:bodyPr/>
          <a:lstStyle/>
          <a:p>
            <a:r>
              <a:rPr lang="en-US" dirty="0" smtClean="0"/>
              <a:t>Avoid Contiguous Memory Conflicts</a:t>
            </a:r>
          </a:p>
        </p:txBody>
      </p:sp>
      <p:sp>
        <p:nvSpPr>
          <p:cNvPr id="307202" name="Rectangle 3"/>
          <p:cNvSpPr>
            <a:spLocks noGrp="1" noChangeArrowheads="1"/>
          </p:cNvSpPr>
          <p:nvPr>
            <p:ph idx="1"/>
          </p:nvPr>
        </p:nvSpPr>
        <p:spPr>
          <a:xfrm>
            <a:off x="381000" y="5410200"/>
            <a:ext cx="8534400" cy="609600"/>
          </a:xfrm>
        </p:spPr>
        <p:txBody>
          <a:bodyPr/>
          <a:lstStyle/>
          <a:p>
            <a:pPr marL="0" indent="0" algn="ctr">
              <a:buFontTx/>
              <a:buNone/>
            </a:pPr>
            <a:r>
              <a:rPr lang="en-US" dirty="0" smtClean="0"/>
              <a:t>Preallocate array space equal to the largest expected array size</a:t>
            </a:r>
          </a:p>
        </p:txBody>
      </p:sp>
      <p:pic>
        <p:nvPicPr>
          <p:cNvPr id="307203" name="Picture 4" descr="mem_usage"/>
          <p:cNvPicPr>
            <a:picLocks noChangeAspect="1" noChangeArrowheads="1"/>
          </p:cNvPicPr>
          <p:nvPr/>
        </p:nvPicPr>
        <p:blipFill>
          <a:blip r:embed="rId3"/>
          <a:srcRect/>
          <a:stretch>
            <a:fillRect/>
          </a:stretch>
        </p:blipFill>
        <p:spPr bwMode="auto">
          <a:xfrm>
            <a:off x="457200" y="1492250"/>
            <a:ext cx="5665788" cy="3678238"/>
          </a:xfrm>
          <a:prstGeom prst="rect">
            <a:avLst/>
          </a:prstGeom>
          <a:noFill/>
          <a:ln w="9525">
            <a:noFill/>
            <a:miter lim="800000"/>
            <a:headEnd/>
            <a:tailEnd/>
          </a:ln>
        </p:spPr>
      </p:pic>
      <p:sp>
        <p:nvSpPr>
          <p:cNvPr id="307204" name="Rectangle 5"/>
          <p:cNvSpPr>
            <a:spLocks noChangeArrowheads="1"/>
          </p:cNvSpPr>
          <p:nvPr/>
        </p:nvSpPr>
        <p:spPr bwMode="auto">
          <a:xfrm>
            <a:off x="6248400" y="1524000"/>
            <a:ext cx="2743200" cy="3581400"/>
          </a:xfrm>
          <a:prstGeom prst="rect">
            <a:avLst/>
          </a:prstGeom>
          <a:noFill/>
          <a:ln w="9525">
            <a:noFill/>
            <a:miter lim="800000"/>
            <a:headEnd/>
            <a:tailEnd/>
          </a:ln>
        </p:spPr>
        <p:txBody>
          <a:bodyPr/>
          <a:lstStyle/>
          <a:p>
            <a:pPr eaLnBrk="0" hangingPunct="0">
              <a:spcBef>
                <a:spcPct val="20000"/>
              </a:spcBef>
            </a:pPr>
            <a:r>
              <a:rPr lang="en-US" b="0" dirty="0">
                <a:solidFill>
                  <a:schemeClr val="tx1"/>
                </a:solidFill>
              </a:rPr>
              <a:t>Same memory space is used for new arrays smaller than Array 1</a:t>
            </a:r>
          </a:p>
          <a:p>
            <a:pPr eaLnBrk="0" hangingPunct="0">
              <a:spcBef>
                <a:spcPct val="20000"/>
              </a:spcBef>
            </a:pPr>
            <a:endParaRPr lang="en-US" b="0" dirty="0">
              <a:solidFill>
                <a:schemeClr val="tx1"/>
              </a:solidFill>
            </a:endParaRPr>
          </a:p>
          <a:p>
            <a:pPr eaLnBrk="0" hangingPunct="0">
              <a:spcBef>
                <a:spcPct val="20000"/>
              </a:spcBef>
            </a:pPr>
            <a:r>
              <a:rPr lang="en-US" b="0" dirty="0">
                <a:solidFill>
                  <a:schemeClr val="tx1"/>
                </a:solidFill>
              </a:rPr>
              <a:t>Because Array 3 is larger than Array 1, other contiguous memory space must be found</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9249" name="Rectangle 2"/>
          <p:cNvSpPr>
            <a:spLocks noGrp="1" noChangeArrowheads="1"/>
          </p:cNvSpPr>
          <p:nvPr>
            <p:ph type="title"/>
          </p:nvPr>
        </p:nvSpPr>
        <p:spPr/>
        <p:txBody>
          <a:bodyPr/>
          <a:lstStyle/>
          <a:p>
            <a:r>
              <a:rPr lang="en-US" dirty="0" smtClean="0"/>
              <a:t>Avoid Contiguous Memory Conflicts, cont.</a:t>
            </a:r>
          </a:p>
        </p:txBody>
      </p:sp>
      <p:sp>
        <p:nvSpPr>
          <p:cNvPr id="309250" name="Rectangle 6"/>
          <p:cNvSpPr>
            <a:spLocks noGrp="1" noChangeArrowheads="1"/>
          </p:cNvSpPr>
          <p:nvPr>
            <p:ph idx="1"/>
          </p:nvPr>
        </p:nvSpPr>
        <p:spPr/>
        <p:txBody>
          <a:bodyPr/>
          <a:lstStyle/>
          <a:p>
            <a:pPr marL="0" indent="0">
              <a:buFontTx/>
              <a:buNone/>
            </a:pPr>
            <a:r>
              <a:rPr lang="en-US" dirty="0" smtClean="0"/>
              <a:t>Do not delete this slide; it is used for the manual notes.</a:t>
            </a:r>
          </a:p>
          <a:p>
            <a:pPr marL="0" indent="0">
              <a:buFontTx/>
              <a:buNone/>
            </a:pPr>
            <a:endParaRPr lang="en-US" dirty="0" smtClean="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7" name="Rectangle 2"/>
          <p:cNvSpPr>
            <a:spLocks noGrp="1" noChangeArrowheads="1"/>
          </p:cNvSpPr>
          <p:nvPr>
            <p:ph type="title"/>
          </p:nvPr>
        </p:nvSpPr>
        <p:spPr/>
        <p:txBody>
          <a:bodyPr/>
          <a:lstStyle/>
          <a:p>
            <a:r>
              <a:rPr lang="en-US" dirty="0" smtClean="0"/>
              <a:t>Avoid SubVI Overhead</a:t>
            </a:r>
          </a:p>
        </p:txBody>
      </p:sp>
      <p:sp>
        <p:nvSpPr>
          <p:cNvPr id="311298" name="Rectangle 3"/>
          <p:cNvSpPr>
            <a:spLocks noGrp="1" noChangeArrowheads="1"/>
          </p:cNvSpPr>
          <p:nvPr>
            <p:ph idx="1"/>
          </p:nvPr>
        </p:nvSpPr>
        <p:spPr/>
        <p:txBody>
          <a:bodyPr/>
          <a:lstStyle/>
          <a:p>
            <a:pPr lvl="1"/>
            <a:r>
              <a:rPr lang="en-US" dirty="0" smtClean="0"/>
              <a:t>Each subVI call involves a small amount of overhead</a:t>
            </a:r>
          </a:p>
          <a:p>
            <a:pPr lvl="1"/>
            <a:r>
              <a:rPr lang="en-US" dirty="0" smtClean="0"/>
              <a:t>SubVI overhead can be significant if you place the subVI inside a looping structure</a:t>
            </a:r>
          </a:p>
          <a:p>
            <a:pPr lvl="1"/>
            <a:r>
              <a:rPr lang="en-US" dirty="0" smtClean="0"/>
              <a:t>Place the looping structure inside the subVI, if possible</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5" name="Rectangle 2"/>
          <p:cNvSpPr>
            <a:spLocks noGrp="1" noChangeArrowheads="1"/>
          </p:cNvSpPr>
          <p:nvPr>
            <p:ph type="title"/>
          </p:nvPr>
        </p:nvSpPr>
        <p:spPr/>
        <p:txBody>
          <a:bodyPr/>
          <a:lstStyle/>
          <a:p>
            <a:r>
              <a:rPr lang="en-US" dirty="0" smtClean="0"/>
              <a:t>Setting VI Properties</a:t>
            </a:r>
          </a:p>
        </p:txBody>
      </p:sp>
      <p:sp>
        <p:nvSpPr>
          <p:cNvPr id="313346" name="Rectangle 3"/>
          <p:cNvSpPr>
            <a:spLocks noGrp="1" noChangeArrowheads="1"/>
          </p:cNvSpPr>
          <p:nvPr>
            <p:ph idx="1"/>
          </p:nvPr>
        </p:nvSpPr>
        <p:spPr/>
        <p:txBody>
          <a:bodyPr/>
          <a:lstStyle/>
          <a:p>
            <a:pPr lvl="1">
              <a:buNone/>
            </a:pPr>
            <a:r>
              <a:rPr lang="en-US" dirty="0" smtClean="0"/>
              <a:t>To reduce memory requirements and increase performance of VIs, disable nonessential options</a:t>
            </a:r>
          </a:p>
          <a:p>
            <a:pPr lvl="1"/>
            <a:r>
              <a:rPr lang="en-US" dirty="0" smtClean="0"/>
              <a:t>Disable </a:t>
            </a:r>
            <a:r>
              <a:rPr lang="en-US" b="1" dirty="0" smtClean="0"/>
              <a:t>Allow debugging</a:t>
            </a:r>
          </a:p>
          <a:p>
            <a:pPr lvl="1"/>
            <a:r>
              <a:rPr lang="en-US" dirty="0" smtClean="0"/>
              <a:t>Disable </a:t>
            </a:r>
            <a:r>
              <a:rPr lang="en-US" b="1" dirty="0" smtClean="0"/>
              <a:t>Auto handle menus at launch</a:t>
            </a:r>
          </a:p>
        </p:txBody>
      </p:sp>
      <p:pic>
        <p:nvPicPr>
          <p:cNvPr id="348162" name="Picture 2"/>
          <p:cNvPicPr>
            <a:picLocks noChangeAspect="1" noChangeArrowheads="1"/>
          </p:cNvPicPr>
          <p:nvPr/>
        </p:nvPicPr>
        <p:blipFill>
          <a:blip r:embed="rId3"/>
          <a:srcRect/>
          <a:stretch>
            <a:fillRect/>
          </a:stretch>
        </p:blipFill>
        <p:spPr bwMode="auto">
          <a:xfrm>
            <a:off x="1726311" y="3771900"/>
            <a:ext cx="5581650" cy="2971800"/>
          </a:xfrm>
          <a:prstGeom prst="rect">
            <a:avLst/>
          </a:prstGeom>
          <a:noFill/>
          <a:ln w="9525">
            <a:noFill/>
            <a:miter lim="800000"/>
            <a:headEnd/>
            <a:tailEnd/>
          </a:ln>
          <a:effectLst/>
        </p:spPr>
      </p:pic>
      <p:sp>
        <p:nvSpPr>
          <p:cNvPr id="8" name="Rectangle 7"/>
          <p:cNvSpPr/>
          <p:nvPr/>
        </p:nvSpPr>
        <p:spPr bwMode="auto">
          <a:xfrm>
            <a:off x="1901952" y="4992624"/>
            <a:ext cx="1097280" cy="274320"/>
          </a:xfrm>
          <a:prstGeom prst="rect">
            <a:avLst/>
          </a:prstGeom>
          <a:noFill/>
          <a:ln w="3810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
        <p:nvSpPr>
          <p:cNvPr id="9" name="Rectangle 8"/>
          <p:cNvSpPr/>
          <p:nvPr/>
        </p:nvSpPr>
        <p:spPr bwMode="auto">
          <a:xfrm>
            <a:off x="4852416" y="5894832"/>
            <a:ext cx="1639824" cy="268224"/>
          </a:xfrm>
          <a:prstGeom prst="rect">
            <a:avLst/>
          </a:prstGeom>
          <a:noFill/>
          <a:ln w="3810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3" name="Rectangle 2"/>
          <p:cNvSpPr>
            <a:spLocks noGrp="1" noChangeArrowheads="1"/>
          </p:cNvSpPr>
          <p:nvPr>
            <p:ph type="title"/>
          </p:nvPr>
        </p:nvSpPr>
        <p:spPr/>
        <p:txBody>
          <a:bodyPr/>
          <a:lstStyle/>
          <a:p>
            <a:r>
              <a:rPr lang="en-US" dirty="0" smtClean="0"/>
              <a:t>Avoid Express VIs to Reduce Jitter</a:t>
            </a:r>
          </a:p>
        </p:txBody>
      </p:sp>
      <p:sp>
        <p:nvSpPr>
          <p:cNvPr id="315394" name="Rectangle 3"/>
          <p:cNvSpPr>
            <a:spLocks noGrp="1" noChangeArrowheads="1"/>
          </p:cNvSpPr>
          <p:nvPr>
            <p:ph idx="1"/>
          </p:nvPr>
        </p:nvSpPr>
        <p:spPr/>
        <p:txBody>
          <a:bodyPr/>
          <a:lstStyle/>
          <a:p>
            <a:pPr lvl="1"/>
            <a:r>
              <a:rPr lang="en-US" dirty="0" smtClean="0"/>
              <a:t>Express VIs are intended to increase LabVIEW ease of use and improve productivity</a:t>
            </a:r>
          </a:p>
          <a:p>
            <a:pPr lvl="1"/>
            <a:r>
              <a:rPr lang="en-US" dirty="0" smtClean="0"/>
              <a:t>However, Express VIs require additional performance overhead during execution</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1" name="Rectangle 2"/>
          <p:cNvSpPr>
            <a:spLocks noGrp="1" noChangeArrowheads="1"/>
          </p:cNvSpPr>
          <p:nvPr>
            <p:ph type="title"/>
          </p:nvPr>
        </p:nvSpPr>
        <p:spPr>
          <a:xfrm>
            <a:off x="541338" y="273050"/>
            <a:ext cx="8534400" cy="1066800"/>
          </a:xfrm>
        </p:spPr>
        <p:txBody>
          <a:bodyPr/>
          <a:lstStyle/>
          <a:p>
            <a:r>
              <a:rPr lang="en-US" dirty="0" smtClean="0"/>
              <a:t>E. Passing Data Between Threads</a:t>
            </a:r>
          </a:p>
        </p:txBody>
      </p:sp>
      <p:sp>
        <p:nvSpPr>
          <p:cNvPr id="317443" name="Rectangle 3"/>
          <p:cNvSpPr>
            <a:spLocks noGrp="1" noChangeArrowheads="1"/>
          </p:cNvSpPr>
          <p:nvPr>
            <p:ph sz="half" idx="2"/>
          </p:nvPr>
        </p:nvSpPr>
        <p:spPr>
          <a:xfrm>
            <a:off x="541338" y="3625850"/>
            <a:ext cx="8534400" cy="2057400"/>
          </a:xfrm>
        </p:spPr>
        <p:txBody>
          <a:bodyPr/>
          <a:lstStyle/>
          <a:p>
            <a:pPr marL="0" indent="0">
              <a:buFontTx/>
              <a:buNone/>
            </a:pPr>
            <a:r>
              <a:rPr lang="en-US" dirty="0" smtClean="0"/>
              <a:t>Inter-thread Communication Methods</a:t>
            </a:r>
          </a:p>
          <a:p>
            <a:pPr lvl="1"/>
            <a:r>
              <a:rPr lang="en-US" dirty="0" smtClean="0"/>
              <a:t>Single-process Shared Variables with RT FIFO enabled</a:t>
            </a:r>
          </a:p>
          <a:p>
            <a:pPr lvl="1"/>
            <a:r>
              <a:rPr lang="en-US" dirty="0" smtClean="0"/>
              <a:t>Functional Global Variables</a:t>
            </a:r>
          </a:p>
          <a:p>
            <a:pPr lvl="1"/>
            <a:r>
              <a:rPr lang="en-US" dirty="0" smtClean="0"/>
              <a:t>RT FIFO functions</a:t>
            </a:r>
          </a:p>
        </p:txBody>
      </p:sp>
      <p:sp>
        <p:nvSpPr>
          <p:cNvPr id="317444" name="Rectangle 9"/>
          <p:cNvSpPr>
            <a:spLocks noChangeArrowheads="1"/>
          </p:cNvSpPr>
          <p:nvPr/>
        </p:nvSpPr>
        <p:spPr bwMode="auto">
          <a:xfrm>
            <a:off x="1905000" y="1143000"/>
            <a:ext cx="5257800" cy="2286000"/>
          </a:xfrm>
          <a:prstGeom prst="rect">
            <a:avLst/>
          </a:prstGeom>
          <a:noFill/>
          <a:ln w="28575">
            <a:solidFill>
              <a:schemeClr val="tx1"/>
            </a:solidFill>
            <a:miter lim="800000"/>
            <a:headEnd type="none" w="sm" len="sm"/>
            <a:tailEnd type="none" w="sm" len="sm"/>
          </a:ln>
        </p:spPr>
        <p:txBody>
          <a:bodyPr wrap="none" anchor="ctr"/>
          <a:lstStyle/>
          <a:p>
            <a:pPr algn="ctr" eaLnBrk="0" hangingPunct="0"/>
            <a:endParaRPr lang="en-US" dirty="0"/>
          </a:p>
        </p:txBody>
      </p:sp>
      <p:sp>
        <p:nvSpPr>
          <p:cNvPr id="317445" name="Text Box 10"/>
          <p:cNvSpPr txBox="1">
            <a:spLocks noChangeArrowheads="1"/>
          </p:cNvSpPr>
          <p:nvPr/>
        </p:nvSpPr>
        <p:spPr bwMode="auto">
          <a:xfrm>
            <a:off x="1905000" y="1143000"/>
            <a:ext cx="5257800" cy="519113"/>
          </a:xfrm>
          <a:prstGeom prst="rect">
            <a:avLst/>
          </a:prstGeom>
          <a:noFill/>
          <a:ln w="9525">
            <a:noFill/>
            <a:miter lim="800000"/>
            <a:headEnd type="none" w="sm" len="sm"/>
            <a:tailEnd type="none" w="sm" len="sm"/>
          </a:ln>
        </p:spPr>
        <p:txBody>
          <a:bodyPr>
            <a:spAutoFit/>
          </a:bodyPr>
          <a:lstStyle/>
          <a:p>
            <a:pPr algn="ctr" eaLnBrk="0" hangingPunct="0"/>
            <a:r>
              <a:rPr lang="en-US" sz="2800" dirty="0">
                <a:solidFill>
                  <a:schemeClr val="tx1"/>
                </a:solidFill>
              </a:rPr>
              <a:t>Target Program</a:t>
            </a:r>
          </a:p>
        </p:txBody>
      </p:sp>
      <p:sp>
        <p:nvSpPr>
          <p:cNvPr id="341003" name="AutoShape 11"/>
          <p:cNvSpPr>
            <a:spLocks noChangeArrowheads="1"/>
          </p:cNvSpPr>
          <p:nvPr/>
        </p:nvSpPr>
        <p:spPr bwMode="auto">
          <a:xfrm>
            <a:off x="3886200" y="2057400"/>
            <a:ext cx="1371600" cy="838200"/>
          </a:xfrm>
          <a:prstGeom prst="leftRightArrow">
            <a:avLst>
              <a:gd name="adj1" fmla="val 50000"/>
              <a:gd name="adj2" fmla="val 32727"/>
            </a:avLst>
          </a:prstGeom>
          <a:solidFill>
            <a:schemeClr val="accent6"/>
          </a:solidFill>
          <a:ln w="28575">
            <a:solidFill>
              <a:schemeClr val="tx1"/>
            </a:solidFill>
            <a:miter lim="800000"/>
            <a:headEnd type="none" w="sm" len="sm"/>
            <a:tailEnd type="none" w="sm" len="sm"/>
          </a:ln>
          <a:effectLst/>
        </p:spPr>
        <p:txBody>
          <a:bodyPr wrap="none" anchor="ctr"/>
          <a:lstStyle/>
          <a:p>
            <a:pPr algn="ctr" eaLnBrk="0" hangingPunct="0">
              <a:lnSpc>
                <a:spcPct val="90000"/>
              </a:lnSpc>
              <a:defRPr/>
            </a:pPr>
            <a:r>
              <a:rPr lang="en-US" sz="1400" dirty="0">
                <a:solidFill>
                  <a:schemeClr val="tx1"/>
                </a:solidFill>
              </a:rPr>
              <a:t>Inter-thread</a:t>
            </a:r>
          </a:p>
          <a:p>
            <a:pPr algn="ctr" eaLnBrk="0" hangingPunct="0">
              <a:lnSpc>
                <a:spcPct val="90000"/>
              </a:lnSpc>
              <a:defRPr/>
            </a:pPr>
            <a:r>
              <a:rPr lang="en-US" sz="1400" dirty="0">
                <a:solidFill>
                  <a:schemeClr val="tx1"/>
                </a:solidFill>
              </a:rPr>
              <a:t>Communication</a:t>
            </a:r>
          </a:p>
        </p:txBody>
      </p:sp>
      <p:sp>
        <p:nvSpPr>
          <p:cNvPr id="317447" name="AutoShape 12"/>
          <p:cNvSpPr>
            <a:spLocks noChangeArrowheads="1"/>
          </p:cNvSpPr>
          <p:nvPr/>
        </p:nvSpPr>
        <p:spPr bwMode="auto">
          <a:xfrm>
            <a:off x="2133600" y="1752600"/>
            <a:ext cx="1752600" cy="1447800"/>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dirty="0"/>
              <a:t>Normal </a:t>
            </a:r>
          </a:p>
          <a:p>
            <a:pPr algn="ctr" eaLnBrk="0" hangingPunct="0"/>
            <a:r>
              <a:rPr lang="en-US" dirty="0"/>
              <a:t>Priority </a:t>
            </a:r>
          </a:p>
          <a:p>
            <a:pPr algn="ctr" eaLnBrk="0" hangingPunct="0"/>
            <a:r>
              <a:rPr lang="en-US" dirty="0"/>
              <a:t>Loop</a:t>
            </a:r>
          </a:p>
        </p:txBody>
      </p:sp>
      <p:sp>
        <p:nvSpPr>
          <p:cNvPr id="317448" name="AutoShape 13"/>
          <p:cNvSpPr>
            <a:spLocks noChangeArrowheads="1"/>
          </p:cNvSpPr>
          <p:nvPr/>
        </p:nvSpPr>
        <p:spPr bwMode="auto">
          <a:xfrm>
            <a:off x="5257800" y="1752600"/>
            <a:ext cx="1752600" cy="1444625"/>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dirty="0"/>
              <a:t>Time-</a:t>
            </a:r>
          </a:p>
          <a:p>
            <a:pPr algn="ctr" eaLnBrk="0" hangingPunct="0"/>
            <a:r>
              <a:rPr lang="en-US" dirty="0"/>
              <a:t>Critical </a:t>
            </a:r>
          </a:p>
          <a:p>
            <a:pPr algn="ctr" eaLnBrk="0" hangingPunct="0"/>
            <a:r>
              <a:rPr lang="en-US" dirty="0"/>
              <a:t>Loop</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7" name="Title 1"/>
          <p:cNvSpPr>
            <a:spLocks noGrp="1"/>
          </p:cNvSpPr>
          <p:nvPr>
            <p:ph type="title"/>
          </p:nvPr>
        </p:nvSpPr>
        <p:spPr/>
        <p:txBody>
          <a:bodyPr>
            <a:normAutofit fontScale="90000"/>
          </a:bodyPr>
          <a:lstStyle/>
          <a:p>
            <a:r>
              <a:rPr lang="en-US" dirty="0" smtClean="0"/>
              <a:t>Single-Process Shared Variables with the RT FIFO Enabled</a:t>
            </a:r>
          </a:p>
        </p:txBody>
      </p:sp>
      <p:sp>
        <p:nvSpPr>
          <p:cNvPr id="331778" name="Content Placeholder 2"/>
          <p:cNvSpPr>
            <a:spLocks noGrp="1"/>
          </p:cNvSpPr>
          <p:nvPr>
            <p:ph idx="1"/>
          </p:nvPr>
        </p:nvSpPr>
        <p:spPr/>
        <p:txBody>
          <a:bodyPr/>
          <a:lstStyle/>
          <a:p>
            <a:pPr marL="0" lvl="1" indent="0">
              <a:buNone/>
            </a:pPr>
            <a:r>
              <a:rPr lang="en-US" dirty="0" smtClean="0"/>
              <a:t>Similar to a local or global variable on the block diagram except:</a:t>
            </a:r>
          </a:p>
          <a:p>
            <a:pPr lvl="1"/>
            <a:r>
              <a:rPr lang="en-US" sz="2400" dirty="0" smtClean="0"/>
              <a:t>Shared variables have error terminals</a:t>
            </a:r>
          </a:p>
          <a:p>
            <a:pPr lvl="1"/>
            <a:r>
              <a:rPr lang="en-US" sz="2400" dirty="0" smtClean="0"/>
              <a:t>Shared variables configured for read can return a timestamp</a:t>
            </a:r>
          </a:p>
          <a:p>
            <a:pPr marL="0" indent="0">
              <a:buFontTx/>
              <a:buNone/>
            </a:pPr>
            <a:endParaRPr lang="en-US" dirty="0" smtClean="0"/>
          </a:p>
        </p:txBody>
      </p:sp>
      <p:pic>
        <p:nvPicPr>
          <p:cNvPr id="331779" name="Picture 14" descr="Shared Variable Read-Write"/>
          <p:cNvPicPr>
            <a:picLocks noChangeAspect="1" noChangeArrowheads="1"/>
          </p:cNvPicPr>
          <p:nvPr/>
        </p:nvPicPr>
        <p:blipFill>
          <a:blip r:embed="rId3" r:link="rId4"/>
          <a:stretch>
            <a:fillRect/>
          </a:stretch>
        </p:blipFill>
        <p:spPr bwMode="auto">
          <a:xfrm>
            <a:off x="1057275" y="3332178"/>
            <a:ext cx="6130925" cy="2849187"/>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5" name="Rectangle 2"/>
          <p:cNvSpPr>
            <a:spLocks noGrp="1" noChangeArrowheads="1"/>
          </p:cNvSpPr>
          <p:nvPr>
            <p:ph type="title"/>
          </p:nvPr>
        </p:nvSpPr>
        <p:spPr/>
        <p:txBody>
          <a:bodyPr/>
          <a:lstStyle/>
          <a:p>
            <a:r>
              <a:rPr lang="en-US" dirty="0" smtClean="0"/>
              <a:t>How are Shared Variables Used?</a:t>
            </a:r>
          </a:p>
        </p:txBody>
      </p:sp>
      <p:graphicFrame>
        <p:nvGraphicFramePr>
          <p:cNvPr id="333849" name="Group 25"/>
          <p:cNvGraphicFramePr>
            <a:graphicFrameLocks noGrp="1"/>
          </p:cNvGraphicFramePr>
          <p:nvPr>
            <p:ph idx="1"/>
          </p:nvPr>
        </p:nvGraphicFramePr>
        <p:xfrm>
          <a:off x="558766" y="1953336"/>
          <a:ext cx="8133925" cy="3108960"/>
        </p:xfrm>
        <a:graphic>
          <a:graphicData uri="http://schemas.openxmlformats.org/drawingml/2006/table">
            <a:tbl>
              <a:tblPr/>
              <a:tblGrid>
                <a:gridCol w="2401519"/>
                <a:gridCol w="2770742"/>
                <a:gridCol w="2961664"/>
              </a:tblGrid>
              <a:tr h="7676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Arial Narrow" pitchFamily="34" charset="0"/>
                        </a:rPr>
                        <a:t>Shared Variable Type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Arial Narrow" pitchFamily="34" charset="0"/>
                        </a:rPr>
                        <a:t>General Use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FFFF"/>
                          </a:solidFill>
                          <a:effectLst/>
                          <a:latin typeface="Arial Narrow" pitchFamily="34" charset="0"/>
                        </a:rPr>
                        <a:t>With RT FIFO Enabled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44997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Arial Narrow" pitchFamily="34" charset="0"/>
                        </a:rPr>
                        <a:t>Single-Process Shared Variable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9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Narrow" pitchFamily="34" charset="0"/>
                        </a:rPr>
                        <a:t>Transfer </a:t>
                      </a:r>
                      <a:br>
                        <a:rPr kumimoji="0" lang="en-US" sz="2400" b="0" i="0" u="none" strike="noStrike" cap="none" normalizeH="0" baseline="0" dirty="0" smtClean="0">
                          <a:ln>
                            <a:noFill/>
                          </a:ln>
                          <a:solidFill>
                            <a:srgbClr val="000000"/>
                          </a:solidFill>
                          <a:effectLst/>
                          <a:latin typeface="Arial Narrow" pitchFamily="34" charset="0"/>
                        </a:rPr>
                      </a:br>
                      <a:r>
                        <a:rPr kumimoji="0" lang="en-US" sz="2400" b="0" i="0" u="none" strike="noStrike" cap="none" normalizeH="0" baseline="0" dirty="0" smtClean="0">
                          <a:ln>
                            <a:noFill/>
                          </a:ln>
                          <a:solidFill>
                            <a:srgbClr val="000000"/>
                          </a:solidFill>
                          <a:effectLst/>
                          <a:latin typeface="Arial Narrow" pitchFamily="34" charset="0"/>
                        </a:rPr>
                        <a:t>non-deterministic data between VIs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9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Narrow" pitchFamily="34" charset="0"/>
                        </a:rPr>
                        <a:t>Transfer data from deterministic loop to other loops without affecting the determinism of the deterministic loop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9E6"/>
                    </a:solidFill>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7" name="Rectangle 2"/>
          <p:cNvSpPr>
            <a:spLocks noGrp="1" noChangeArrowheads="1"/>
          </p:cNvSpPr>
          <p:nvPr>
            <p:ph type="title"/>
          </p:nvPr>
        </p:nvSpPr>
        <p:spPr/>
        <p:txBody>
          <a:bodyPr/>
          <a:lstStyle/>
          <a:p>
            <a:r>
              <a:rPr lang="en-US" dirty="0" smtClean="0"/>
              <a:t>Creating Shared Variables</a:t>
            </a:r>
          </a:p>
        </p:txBody>
      </p:sp>
      <p:sp>
        <p:nvSpPr>
          <p:cNvPr id="408579" name="Rectangle 3"/>
          <p:cNvSpPr>
            <a:spLocks noGrp="1" noChangeArrowheads="1"/>
          </p:cNvSpPr>
          <p:nvPr>
            <p:ph idx="1"/>
          </p:nvPr>
        </p:nvSpPr>
        <p:spPr/>
        <p:txBody>
          <a:bodyPr/>
          <a:lstStyle/>
          <a:p>
            <a:pPr marL="514350" lvl="1" indent="-514350">
              <a:buFont typeface="Arial Narrow" pitchFamily="34" charset="0"/>
              <a:buAutoNum type="arabicPeriod"/>
            </a:pPr>
            <a:r>
              <a:rPr lang="en-US" dirty="0" smtClean="0"/>
              <a:t>Right-click project or library and select </a:t>
            </a:r>
            <a:br>
              <a:rPr lang="en-US" dirty="0" smtClean="0"/>
            </a:br>
            <a:r>
              <a:rPr lang="en-US" b="1" dirty="0" smtClean="0"/>
              <a:t>New</a:t>
            </a:r>
            <a:r>
              <a:rPr lang="en-US" b="1" dirty="0" smtClean="0">
                <a:latin typeface="Times New Roman" pitchFamily="18" charset="0"/>
                <a:cs typeface="Times New Roman" pitchFamily="18" charset="0"/>
              </a:rPr>
              <a:t>»</a:t>
            </a:r>
            <a:r>
              <a:rPr lang="en-US" b="1" dirty="0" smtClean="0"/>
              <a:t>Variable</a:t>
            </a:r>
            <a:r>
              <a:rPr lang="en-US" dirty="0" smtClean="0"/>
              <a:t>.</a:t>
            </a:r>
          </a:p>
          <a:p>
            <a:pPr marL="514350" lvl="1" indent="-514350">
              <a:buFont typeface="Arial Narrow" pitchFamily="34" charset="0"/>
              <a:buAutoNum type="arabicPeriod"/>
            </a:pPr>
            <a:r>
              <a:rPr lang="en-US" dirty="0" smtClean="0"/>
              <a:t>In the Variable category of the Shared </a:t>
            </a:r>
            <a:br>
              <a:rPr lang="en-US" dirty="0" smtClean="0"/>
            </a:br>
            <a:r>
              <a:rPr lang="en-US" dirty="0" smtClean="0"/>
              <a:t>Variable Properties dialog box, select a </a:t>
            </a:r>
            <a:br>
              <a:rPr lang="en-US" dirty="0" smtClean="0"/>
            </a:br>
            <a:r>
              <a:rPr lang="en-US" dirty="0" smtClean="0"/>
              <a:t>Variable Type:</a:t>
            </a:r>
          </a:p>
          <a:p>
            <a:pPr marL="795338" lvl="3" indent="-277813"/>
            <a:r>
              <a:rPr lang="en-US" dirty="0" smtClean="0"/>
              <a:t>Single-Process</a:t>
            </a:r>
          </a:p>
          <a:p>
            <a:pPr marL="795338" lvl="3" indent="-277813"/>
            <a:r>
              <a:rPr lang="en-US" dirty="0" smtClean="0"/>
              <a:t>Network-Published </a:t>
            </a:r>
          </a:p>
          <a:p>
            <a:pPr marL="795338" lvl="3" indent="-277813"/>
            <a:r>
              <a:rPr lang="en-US" dirty="0" smtClean="0"/>
              <a:t>Time-Triggered</a:t>
            </a:r>
          </a:p>
          <a:p>
            <a:pPr marL="514350" lvl="1" indent="-514350">
              <a:buFont typeface="Arial Narrow" pitchFamily="34" charset="0"/>
              <a:buAutoNum type="arabicPeriod"/>
            </a:pPr>
            <a:r>
              <a:rPr lang="en-US" dirty="0" smtClean="0"/>
              <a:t>Select the Real-Time FIFO category, and configure options such as buffering and Real-Time FIFO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dirty="0" smtClean="0"/>
              <a:t>What Is Multithreading?</a:t>
            </a:r>
          </a:p>
        </p:txBody>
      </p:sp>
      <p:sp>
        <p:nvSpPr>
          <p:cNvPr id="36866" name="Rectangle 3"/>
          <p:cNvSpPr>
            <a:spLocks noGrp="1" noChangeArrowheads="1"/>
          </p:cNvSpPr>
          <p:nvPr>
            <p:ph idx="1"/>
          </p:nvPr>
        </p:nvSpPr>
        <p:spPr/>
        <p:txBody>
          <a:bodyPr/>
          <a:lstStyle/>
          <a:p>
            <a:pPr marL="0" indent="0">
              <a:buFontTx/>
              <a:buNone/>
            </a:pPr>
            <a:r>
              <a:rPr lang="en-US" dirty="0" smtClean="0"/>
              <a:t>Multithreading extends the following multitasking capabilities into applications:</a:t>
            </a:r>
          </a:p>
          <a:p>
            <a:pPr lvl="1"/>
            <a:r>
              <a:rPr lang="en-US" dirty="0" smtClean="0"/>
              <a:t>Subdivide specific operations within an application into individual threads</a:t>
            </a:r>
          </a:p>
          <a:p>
            <a:pPr lvl="1"/>
            <a:r>
              <a:rPr lang="en-US" dirty="0" smtClean="0"/>
              <a:t>Divide processing time among threads</a:t>
            </a:r>
          </a:p>
          <a:p>
            <a:pPr lvl="1"/>
            <a:r>
              <a:rPr lang="en-US" dirty="0" smtClean="0"/>
              <a:t>Enable assigning priorities </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0210" name="Picture 2"/>
          <p:cNvPicPr>
            <a:picLocks noChangeAspect="1" noChangeArrowheads="1"/>
          </p:cNvPicPr>
          <p:nvPr/>
        </p:nvPicPr>
        <p:blipFill>
          <a:blip r:embed="rId3"/>
          <a:srcRect/>
          <a:stretch>
            <a:fillRect/>
          </a:stretch>
        </p:blipFill>
        <p:spPr bwMode="auto">
          <a:xfrm>
            <a:off x="3728600" y="3507288"/>
            <a:ext cx="5302666" cy="3250504"/>
          </a:xfrm>
          <a:prstGeom prst="rect">
            <a:avLst/>
          </a:prstGeom>
          <a:noFill/>
          <a:ln w="9525">
            <a:noFill/>
            <a:miter lim="800000"/>
            <a:headEnd/>
            <a:tailEnd/>
          </a:ln>
          <a:effectLst/>
        </p:spPr>
      </p:pic>
      <p:sp>
        <p:nvSpPr>
          <p:cNvPr id="337925" name="Rectangle 2"/>
          <p:cNvSpPr>
            <a:spLocks noGrp="1" noChangeArrowheads="1"/>
          </p:cNvSpPr>
          <p:nvPr>
            <p:ph type="title"/>
          </p:nvPr>
        </p:nvSpPr>
        <p:spPr/>
        <p:txBody>
          <a:bodyPr>
            <a:normAutofit fontScale="90000"/>
          </a:bodyPr>
          <a:lstStyle/>
          <a:p>
            <a:r>
              <a:rPr lang="en-US" dirty="0" smtClean="0"/>
              <a:t>Shared Variable with the Real-Time FIFO Enabled</a:t>
            </a:r>
          </a:p>
        </p:txBody>
      </p:sp>
      <p:sp>
        <p:nvSpPr>
          <p:cNvPr id="337926" name="Content Placeholder 7"/>
          <p:cNvSpPr>
            <a:spLocks noGrp="1"/>
          </p:cNvSpPr>
          <p:nvPr>
            <p:ph idx="1"/>
          </p:nvPr>
        </p:nvSpPr>
        <p:spPr/>
        <p:txBody>
          <a:bodyPr/>
          <a:lstStyle/>
          <a:p>
            <a:pPr marL="0" indent="0">
              <a:buFontTx/>
              <a:buNone/>
            </a:pPr>
            <a:r>
              <a:rPr lang="en-US" dirty="0" smtClean="0"/>
              <a:t>To create a variable that uses Real-Time FIFOs to transfer data, enable the Real-Time FIFO option on a shared variable</a:t>
            </a:r>
          </a:p>
        </p:txBody>
      </p:sp>
      <p:pic>
        <p:nvPicPr>
          <p:cNvPr id="337927" name="Picture 8" descr="RT FIFO Write"/>
          <p:cNvPicPr>
            <a:picLocks noChangeAspect="1" noChangeArrowheads="1"/>
          </p:cNvPicPr>
          <p:nvPr/>
        </p:nvPicPr>
        <p:blipFill>
          <a:blip r:embed="rId4"/>
          <a:srcRect/>
          <a:stretch>
            <a:fillRect/>
          </a:stretch>
        </p:blipFill>
        <p:spPr bwMode="auto">
          <a:xfrm>
            <a:off x="447284" y="4684713"/>
            <a:ext cx="2590800" cy="785812"/>
          </a:xfrm>
          <a:prstGeom prst="rect">
            <a:avLst/>
          </a:prstGeom>
          <a:noFill/>
          <a:ln w="9525">
            <a:noFill/>
            <a:miter lim="800000"/>
            <a:headEnd/>
            <a:tailEnd/>
          </a:ln>
        </p:spPr>
      </p:pic>
      <p:sp>
        <p:nvSpPr>
          <p:cNvPr id="337928" name="TextBox 11"/>
          <p:cNvSpPr txBox="1">
            <a:spLocks noChangeArrowheads="1"/>
          </p:cNvSpPr>
          <p:nvPr/>
        </p:nvSpPr>
        <p:spPr bwMode="auto">
          <a:xfrm>
            <a:off x="1879209" y="3749675"/>
            <a:ext cx="1798638" cy="400050"/>
          </a:xfrm>
          <a:prstGeom prst="rect">
            <a:avLst/>
          </a:prstGeom>
          <a:noFill/>
          <a:ln w="9525">
            <a:noFill/>
            <a:miter lim="800000"/>
            <a:headEnd/>
            <a:tailEnd/>
          </a:ln>
        </p:spPr>
        <p:txBody>
          <a:bodyPr wrap="none">
            <a:spAutoFit/>
          </a:bodyPr>
          <a:lstStyle/>
          <a:p>
            <a:pPr algn="ctr" eaLnBrk="0" hangingPunct="0"/>
            <a:r>
              <a:rPr lang="en-US" sz="2000" b="0" dirty="0">
                <a:solidFill>
                  <a:schemeClr val="tx1"/>
                </a:solidFill>
              </a:rPr>
              <a:t>RT FIFO enabled</a:t>
            </a:r>
          </a:p>
        </p:txBody>
      </p:sp>
      <p:cxnSp>
        <p:nvCxnSpPr>
          <p:cNvPr id="337929" name="Straight Arrow Connector 15"/>
          <p:cNvCxnSpPr>
            <a:cxnSpLocks noChangeShapeType="1"/>
          </p:cNvCxnSpPr>
          <p:nvPr/>
        </p:nvCxnSpPr>
        <p:spPr bwMode="auto">
          <a:xfrm rot="5400000">
            <a:off x="1198171" y="4114801"/>
            <a:ext cx="741363" cy="728662"/>
          </a:xfrm>
          <a:prstGeom prst="straightConnector1">
            <a:avLst/>
          </a:prstGeom>
          <a:noFill/>
          <a:ln w="28575" algn="ctr">
            <a:solidFill>
              <a:srgbClr val="FF0000"/>
            </a:solidFill>
            <a:round/>
            <a:headEnd type="none" w="sm" len="sm"/>
            <a:tailEnd type="arrow" w="med" len="med"/>
          </a:ln>
        </p:spPr>
      </p:cxn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a:xfrm>
            <a:off x="541338" y="273050"/>
            <a:ext cx="8534400" cy="1066800"/>
          </a:xfrm>
        </p:spPr>
        <p:txBody>
          <a:bodyPr>
            <a:normAutofit fontScale="90000"/>
          </a:bodyPr>
          <a:lstStyle/>
          <a:p>
            <a:pPr>
              <a:defRPr/>
            </a:pPr>
            <a:r>
              <a:rPr lang="en-US" dirty="0" smtClean="0"/>
              <a:t>Programming Shared Variable FIFOs – Initialization</a:t>
            </a:r>
            <a:endParaRPr lang="en-US" dirty="0"/>
          </a:p>
        </p:txBody>
      </p:sp>
      <p:sp>
        <p:nvSpPr>
          <p:cNvPr id="339970" name="Rectangle 3"/>
          <p:cNvSpPr>
            <a:spLocks noGrp="1" noChangeArrowheads="1"/>
          </p:cNvSpPr>
          <p:nvPr>
            <p:ph type="body" sz="half" idx="1"/>
          </p:nvPr>
        </p:nvSpPr>
        <p:spPr>
          <a:xfrm>
            <a:off x="541338" y="1416050"/>
            <a:ext cx="8534400" cy="2057400"/>
          </a:xfrm>
        </p:spPr>
        <p:txBody>
          <a:bodyPr/>
          <a:lstStyle/>
          <a:p>
            <a:pPr marL="0" indent="0">
              <a:buFontTx/>
              <a:buNone/>
            </a:pPr>
            <a:r>
              <a:rPr lang="en-US" dirty="0" smtClean="0"/>
              <a:t>The FIFO is created the first time a variable is read or written</a:t>
            </a:r>
          </a:p>
          <a:p>
            <a:pPr lvl="1"/>
            <a:r>
              <a:rPr lang="en-US" dirty="0" smtClean="0"/>
              <a:t>Write a meaningful value to the variable before the main loop to create and initialize the FIFO</a:t>
            </a:r>
          </a:p>
          <a:p>
            <a:pPr lvl="1"/>
            <a:r>
              <a:rPr lang="en-US" dirty="0" smtClean="0"/>
              <a:t>Or allow for extra jitter in the first iteration of a loop that uses variables</a:t>
            </a:r>
          </a:p>
        </p:txBody>
      </p:sp>
      <p:pic>
        <p:nvPicPr>
          <p:cNvPr id="348162" name="Picture 2" descr="shared_variables-initialization.bmp"/>
          <p:cNvPicPr>
            <a:picLocks noChangeAspect="1" noChangeArrowheads="1"/>
          </p:cNvPicPr>
          <p:nvPr/>
        </p:nvPicPr>
        <p:blipFill>
          <a:blip r:embed="rId3"/>
          <a:srcRect/>
          <a:stretch>
            <a:fillRect/>
          </a:stretch>
        </p:blipFill>
        <p:spPr bwMode="auto">
          <a:xfrm>
            <a:off x="1345590" y="3889131"/>
            <a:ext cx="4721102" cy="19878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p:txBody>
          <a:bodyPr>
            <a:normAutofit fontScale="90000"/>
          </a:bodyPr>
          <a:lstStyle/>
          <a:p>
            <a:pPr>
              <a:defRPr/>
            </a:pPr>
            <a:r>
              <a:rPr lang="en-US" dirty="0" smtClean="0"/>
              <a:t>Programming Shared Variable FIFOs – Overflow</a:t>
            </a:r>
            <a:endParaRPr lang="en-US" dirty="0"/>
          </a:p>
        </p:txBody>
      </p:sp>
      <p:sp>
        <p:nvSpPr>
          <p:cNvPr id="342018" name="Rectangle 3"/>
          <p:cNvSpPr>
            <a:spLocks noGrp="1" noChangeArrowheads="1"/>
          </p:cNvSpPr>
          <p:nvPr>
            <p:ph idx="1"/>
          </p:nvPr>
        </p:nvSpPr>
        <p:spPr/>
        <p:txBody>
          <a:bodyPr/>
          <a:lstStyle/>
          <a:p>
            <a:pPr lvl="1"/>
            <a:r>
              <a:rPr lang="en-US" dirty="0" smtClean="0"/>
              <a:t>Occurs when writing to a full multi-element FIFO </a:t>
            </a:r>
          </a:p>
          <a:p>
            <a:pPr lvl="1"/>
            <a:r>
              <a:rPr lang="en-US" dirty="0" smtClean="0"/>
              <a:t>Discards unread data to make room for new data</a:t>
            </a:r>
          </a:p>
          <a:p>
            <a:pPr lvl="1"/>
            <a:r>
              <a:rPr lang="en-US" dirty="0" smtClean="0"/>
              <a:t>Error –2221 indicates an overflow</a:t>
            </a:r>
          </a:p>
        </p:txBody>
      </p:sp>
      <p:pic>
        <p:nvPicPr>
          <p:cNvPr id="349186" name="Picture 2" descr="shared_variables-overflow.bmp"/>
          <p:cNvPicPr>
            <a:picLocks noChangeAspect="1" noChangeArrowheads="1"/>
          </p:cNvPicPr>
          <p:nvPr/>
        </p:nvPicPr>
        <p:blipFill>
          <a:blip r:embed="rId3"/>
          <a:srcRect/>
          <a:stretch>
            <a:fillRect/>
          </a:stretch>
        </p:blipFill>
        <p:spPr bwMode="auto">
          <a:xfrm>
            <a:off x="1005243" y="3278433"/>
            <a:ext cx="7223383" cy="2542075"/>
          </a:xfrm>
          <a:prstGeom prst="rect">
            <a:avLst/>
          </a:prstGeom>
          <a:noFill/>
          <a:ln w="9525">
            <a:noFill/>
            <a:miter lim="800000"/>
            <a:headEnd/>
            <a:tailEnd/>
          </a:ln>
          <a:effec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ChangeArrowheads="1"/>
          </p:cNvSpPr>
          <p:nvPr>
            <p:ph type="title"/>
          </p:nvPr>
        </p:nvSpPr>
        <p:spPr/>
        <p:txBody>
          <a:bodyPr>
            <a:normAutofit fontScale="90000"/>
          </a:bodyPr>
          <a:lstStyle/>
          <a:p>
            <a:pPr>
              <a:defRPr/>
            </a:pPr>
            <a:r>
              <a:rPr lang="en-US" dirty="0" smtClean="0"/>
              <a:t>Programming Shared Variable FIFOs – Underflow</a:t>
            </a:r>
            <a:endParaRPr lang="en-US" dirty="0"/>
          </a:p>
        </p:txBody>
      </p:sp>
      <p:sp>
        <p:nvSpPr>
          <p:cNvPr id="344066" name="Rectangle 3"/>
          <p:cNvSpPr>
            <a:spLocks noGrp="1" noChangeArrowheads="1"/>
          </p:cNvSpPr>
          <p:nvPr>
            <p:ph type="body" sz="half" idx="1"/>
          </p:nvPr>
        </p:nvSpPr>
        <p:spPr/>
        <p:txBody>
          <a:bodyPr/>
          <a:lstStyle/>
          <a:p>
            <a:pPr lvl="1"/>
            <a:r>
              <a:rPr lang="en-US" dirty="0" smtClean="0"/>
              <a:t>Occurs when reading from an empty multi-element FIFO </a:t>
            </a:r>
          </a:p>
          <a:p>
            <a:pPr lvl="1"/>
            <a:r>
              <a:rPr lang="en-US" dirty="0" smtClean="0"/>
              <a:t>Returns a default data value</a:t>
            </a:r>
          </a:p>
          <a:p>
            <a:pPr lvl="1"/>
            <a:r>
              <a:rPr lang="en-US" dirty="0" smtClean="0"/>
              <a:t>Error –2220 indicates an underflow</a:t>
            </a:r>
          </a:p>
        </p:txBody>
      </p:sp>
      <p:pic>
        <p:nvPicPr>
          <p:cNvPr id="350211" name="Picture 3" descr="shared_variables-underflow.bmp"/>
          <p:cNvPicPr>
            <a:picLocks noChangeAspect="1" noChangeArrowheads="1"/>
          </p:cNvPicPr>
          <p:nvPr/>
        </p:nvPicPr>
        <p:blipFill>
          <a:blip r:embed="rId3"/>
          <a:srcRect/>
          <a:stretch>
            <a:fillRect/>
          </a:stretch>
        </p:blipFill>
        <p:spPr bwMode="auto">
          <a:xfrm>
            <a:off x="643304" y="3212857"/>
            <a:ext cx="6825515" cy="2748327"/>
          </a:xfrm>
          <a:prstGeom prst="rect">
            <a:avLst/>
          </a:prstGeom>
          <a:noFill/>
          <a:ln w="9525">
            <a:noFill/>
            <a:miter lim="800000"/>
            <a:headEnd/>
            <a:tailEnd/>
          </a:ln>
          <a:effec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a:xfrm>
            <a:off x="541338" y="273050"/>
            <a:ext cx="8534400" cy="1066800"/>
          </a:xfrm>
        </p:spPr>
        <p:txBody>
          <a:bodyPr>
            <a:normAutofit fontScale="90000"/>
          </a:bodyPr>
          <a:lstStyle/>
          <a:p>
            <a:pPr>
              <a:defRPr/>
            </a:pPr>
            <a:r>
              <a:rPr lang="en-US" dirty="0" smtClean="0"/>
              <a:t>Programming Shared Variable FIFOs – Multiple Readers and Writers</a:t>
            </a:r>
            <a:endParaRPr lang="en-US" dirty="0"/>
          </a:p>
        </p:txBody>
      </p:sp>
      <p:sp>
        <p:nvSpPr>
          <p:cNvPr id="346114" name="Rectangle 3"/>
          <p:cNvSpPr>
            <a:spLocks noGrp="1" noChangeArrowheads="1"/>
          </p:cNvSpPr>
          <p:nvPr>
            <p:ph type="body" sz="half" idx="1"/>
          </p:nvPr>
        </p:nvSpPr>
        <p:spPr>
          <a:xfrm>
            <a:off x="541338" y="1416050"/>
            <a:ext cx="8534400" cy="2057400"/>
          </a:xfrm>
        </p:spPr>
        <p:txBody>
          <a:bodyPr/>
          <a:lstStyle/>
          <a:p>
            <a:pPr lvl="1"/>
            <a:r>
              <a:rPr lang="en-US" dirty="0" smtClean="0"/>
              <a:t>Multiple readers and writers block other operations of the same type</a:t>
            </a:r>
          </a:p>
          <a:p>
            <a:pPr lvl="1"/>
            <a:r>
              <a:rPr lang="en-US" dirty="0" smtClean="0"/>
              <a:t>Avoid multiple writers or multiple readers of shared variables used in time-critical loops</a:t>
            </a:r>
          </a:p>
        </p:txBody>
      </p:sp>
      <p:pic>
        <p:nvPicPr>
          <p:cNvPr id="346115" name="Picture 7"/>
          <p:cNvPicPr>
            <a:picLocks noGrp="1" noChangeAspect="1" noChangeArrowheads="1"/>
          </p:cNvPicPr>
          <p:nvPr>
            <p:ph sz="half" idx="2"/>
          </p:nvPr>
        </p:nvPicPr>
        <p:blipFill>
          <a:blip r:embed="rId3"/>
          <a:srcRect/>
          <a:stretch>
            <a:fillRect/>
          </a:stretch>
        </p:blipFill>
        <p:spPr>
          <a:xfrm>
            <a:off x="837794" y="3587750"/>
            <a:ext cx="6364287" cy="3167063"/>
          </a:xfr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a:xfrm>
            <a:off x="541338" y="273050"/>
            <a:ext cx="8534400" cy="1066800"/>
          </a:xfrm>
        </p:spPr>
        <p:txBody>
          <a:bodyPr>
            <a:normAutofit fontScale="90000"/>
          </a:bodyPr>
          <a:lstStyle/>
          <a:p>
            <a:pPr>
              <a:defRPr/>
            </a:pPr>
            <a:r>
              <a:rPr lang="en-US" dirty="0" smtClean="0"/>
              <a:t>Programming Shared Variable FIFOs – Multiple Readers and Writers</a:t>
            </a:r>
            <a:endParaRPr lang="en-US" dirty="0"/>
          </a:p>
        </p:txBody>
      </p:sp>
      <p:sp>
        <p:nvSpPr>
          <p:cNvPr id="346114" name="Rectangle 3"/>
          <p:cNvSpPr>
            <a:spLocks noGrp="1" noChangeArrowheads="1"/>
          </p:cNvSpPr>
          <p:nvPr>
            <p:ph type="body" sz="half" idx="1"/>
          </p:nvPr>
        </p:nvSpPr>
        <p:spPr>
          <a:xfrm>
            <a:off x="541338" y="1416050"/>
            <a:ext cx="8534400" cy="2057400"/>
          </a:xfrm>
        </p:spPr>
        <p:txBody>
          <a:bodyPr/>
          <a:lstStyle/>
          <a:p>
            <a:pPr lvl="1"/>
            <a:r>
              <a:rPr lang="en-US" dirty="0" smtClean="0"/>
              <a:t>Multiple readers of a multi-element FIFO each remove elements, preventing either reader from getting all the data</a:t>
            </a:r>
          </a:p>
          <a:p>
            <a:pPr lvl="1"/>
            <a:r>
              <a:rPr lang="en-US" dirty="0" smtClean="0"/>
              <a:t>Multiple readers of an empty multi-element FIFO read last value that each read from the buffer or the default value for the data type of the variable if they have not read from the variable before</a:t>
            </a:r>
          </a:p>
        </p:txBody>
      </p:sp>
      <p:pic>
        <p:nvPicPr>
          <p:cNvPr id="349187" name="Picture 3"/>
          <p:cNvPicPr>
            <a:picLocks noChangeAspect="1" noChangeArrowheads="1"/>
          </p:cNvPicPr>
          <p:nvPr/>
        </p:nvPicPr>
        <p:blipFill>
          <a:blip r:embed="rId3"/>
          <a:srcRect/>
          <a:stretch>
            <a:fillRect/>
          </a:stretch>
        </p:blipFill>
        <p:spPr bwMode="auto">
          <a:xfrm>
            <a:off x="182864" y="4052878"/>
            <a:ext cx="7184575" cy="2727478"/>
          </a:xfrm>
          <a:prstGeom prst="rect">
            <a:avLst/>
          </a:prstGeom>
          <a:noFill/>
          <a:ln w="9525">
            <a:noFill/>
            <a:miter lim="800000"/>
            <a:headEnd/>
            <a:tailEnd/>
          </a:ln>
          <a:effec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7" name="Rectangle 2"/>
          <p:cNvSpPr>
            <a:spLocks noGrp="1" noChangeArrowheads="1"/>
          </p:cNvSpPr>
          <p:nvPr>
            <p:ph type="title"/>
          </p:nvPr>
        </p:nvSpPr>
        <p:spPr>
          <a:xfrm>
            <a:off x="533400" y="228600"/>
            <a:ext cx="7794625" cy="1143000"/>
          </a:xfrm>
        </p:spPr>
        <p:txBody>
          <a:bodyPr/>
          <a:lstStyle/>
          <a:p>
            <a:r>
              <a:rPr lang="en-US" dirty="0" smtClean="0"/>
              <a:t/>
            </a:r>
            <a:br>
              <a:rPr lang="en-US" dirty="0" smtClean="0"/>
            </a:br>
            <a:r>
              <a:rPr lang="en-US" dirty="0" smtClean="0"/>
              <a:t>Exercise 3-2: Inter-thread Communication Using Single-process Shared Variables</a:t>
            </a:r>
          </a:p>
        </p:txBody>
      </p:sp>
      <p:sp>
        <p:nvSpPr>
          <p:cNvPr id="352258" name="Content Placeholder 6"/>
          <p:cNvSpPr>
            <a:spLocks noGrp="1"/>
          </p:cNvSpPr>
          <p:nvPr>
            <p:ph idx="1"/>
          </p:nvPr>
        </p:nvSpPr>
        <p:spPr/>
        <p:txBody>
          <a:bodyPr/>
          <a:lstStyle/>
          <a:p>
            <a:pPr marL="0" indent="0">
              <a:buFontTx/>
              <a:buNone/>
            </a:pPr>
            <a:r>
              <a:rPr lang="en-US" dirty="0" smtClean="0">
                <a:solidFill>
                  <a:srgbClr val="5E84B8"/>
                </a:solidFill>
              </a:rPr>
              <a:t>Use single-process shared variables with RT FIFO enabled for inter-thread communication.</a:t>
            </a:r>
          </a:p>
          <a:p>
            <a:pPr marL="0" indent="0">
              <a:buFontTx/>
              <a:buNone/>
            </a:pPr>
            <a:endParaRPr lang="en-US" dirty="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7" name="Rectangle 2"/>
          <p:cNvSpPr>
            <a:spLocks noGrp="1" noChangeArrowheads="1"/>
          </p:cNvSpPr>
          <p:nvPr>
            <p:ph type="title"/>
          </p:nvPr>
        </p:nvSpPr>
        <p:spPr>
          <a:xfrm>
            <a:off x="541338" y="273050"/>
            <a:ext cx="8534400" cy="1066800"/>
          </a:xfrm>
        </p:spPr>
        <p:txBody>
          <a:bodyPr/>
          <a:lstStyle/>
          <a:p>
            <a:r>
              <a:rPr lang="en-US" dirty="0" smtClean="0"/>
              <a:t>Functional Global Variables (FGV)</a:t>
            </a:r>
          </a:p>
        </p:txBody>
      </p:sp>
      <p:sp>
        <p:nvSpPr>
          <p:cNvPr id="321539" name="Rectangle 3"/>
          <p:cNvSpPr>
            <a:spLocks noGrp="1" noChangeArrowheads="1"/>
          </p:cNvSpPr>
          <p:nvPr>
            <p:ph sz="half" idx="2"/>
          </p:nvPr>
        </p:nvSpPr>
        <p:spPr>
          <a:xfrm>
            <a:off x="541338" y="3625850"/>
            <a:ext cx="8534400" cy="2057400"/>
          </a:xfrm>
        </p:spPr>
        <p:txBody>
          <a:bodyPr/>
          <a:lstStyle/>
          <a:p>
            <a:pPr marL="231775" lvl="1" indent="-230188"/>
            <a:r>
              <a:rPr lang="en-US" dirty="0" smtClean="0"/>
              <a:t>Can have several inputs and outputs</a:t>
            </a:r>
          </a:p>
          <a:p>
            <a:pPr marL="231775" lvl="1" indent="-230188"/>
            <a:r>
              <a:rPr lang="en-US" dirty="0" smtClean="0"/>
              <a:t>Can </a:t>
            </a:r>
            <a:r>
              <a:rPr lang="en-US" i="1" dirty="0" smtClean="0"/>
              <a:t>skip if busy</a:t>
            </a:r>
          </a:p>
          <a:p>
            <a:pPr marL="231775" lvl="1" indent="-230188"/>
            <a:r>
              <a:rPr lang="en-US" dirty="0" smtClean="0"/>
              <a:t>Can be lossy</a:t>
            </a:r>
          </a:p>
        </p:txBody>
      </p:sp>
      <p:sp>
        <p:nvSpPr>
          <p:cNvPr id="321540" name="Rectangle 9"/>
          <p:cNvSpPr>
            <a:spLocks noChangeArrowheads="1"/>
          </p:cNvSpPr>
          <p:nvPr/>
        </p:nvSpPr>
        <p:spPr bwMode="auto">
          <a:xfrm>
            <a:off x="1905000" y="1143000"/>
            <a:ext cx="5257800" cy="2286000"/>
          </a:xfrm>
          <a:prstGeom prst="rect">
            <a:avLst/>
          </a:prstGeom>
          <a:noFill/>
          <a:ln w="28575">
            <a:solidFill>
              <a:schemeClr val="tx1"/>
            </a:solidFill>
            <a:miter lim="800000"/>
            <a:headEnd type="none" w="sm" len="sm"/>
            <a:tailEnd type="none" w="sm" len="sm"/>
          </a:ln>
        </p:spPr>
        <p:txBody>
          <a:bodyPr wrap="none" anchor="ctr"/>
          <a:lstStyle/>
          <a:p>
            <a:pPr algn="ctr" eaLnBrk="0" hangingPunct="0"/>
            <a:endParaRPr lang="en-US" dirty="0"/>
          </a:p>
        </p:txBody>
      </p:sp>
      <p:sp>
        <p:nvSpPr>
          <p:cNvPr id="321541" name="Text Box 10"/>
          <p:cNvSpPr txBox="1">
            <a:spLocks noChangeArrowheads="1"/>
          </p:cNvSpPr>
          <p:nvPr/>
        </p:nvSpPr>
        <p:spPr bwMode="auto">
          <a:xfrm>
            <a:off x="1905000" y="1143000"/>
            <a:ext cx="5257800" cy="519113"/>
          </a:xfrm>
          <a:prstGeom prst="rect">
            <a:avLst/>
          </a:prstGeom>
          <a:noFill/>
          <a:ln w="9525">
            <a:noFill/>
            <a:miter lim="800000"/>
            <a:headEnd type="none" w="sm" len="sm"/>
            <a:tailEnd type="none" w="sm" len="sm"/>
          </a:ln>
        </p:spPr>
        <p:txBody>
          <a:bodyPr>
            <a:spAutoFit/>
          </a:bodyPr>
          <a:lstStyle/>
          <a:p>
            <a:pPr algn="ctr" eaLnBrk="0" hangingPunct="0"/>
            <a:r>
              <a:rPr lang="en-US" sz="2800" dirty="0">
                <a:solidFill>
                  <a:schemeClr val="tx1"/>
                </a:solidFill>
              </a:rPr>
              <a:t>Target Program</a:t>
            </a:r>
          </a:p>
        </p:txBody>
      </p:sp>
      <p:sp>
        <p:nvSpPr>
          <p:cNvPr id="345099" name="AutoShape 11"/>
          <p:cNvSpPr>
            <a:spLocks noChangeArrowheads="1"/>
          </p:cNvSpPr>
          <p:nvPr/>
        </p:nvSpPr>
        <p:spPr bwMode="auto">
          <a:xfrm>
            <a:off x="3886200" y="2057400"/>
            <a:ext cx="1371600" cy="838200"/>
          </a:xfrm>
          <a:prstGeom prst="leftRightArrow">
            <a:avLst>
              <a:gd name="adj1" fmla="val 50000"/>
              <a:gd name="adj2" fmla="val 32727"/>
            </a:avLst>
          </a:prstGeom>
          <a:solidFill>
            <a:schemeClr val="accent6"/>
          </a:solidFill>
          <a:ln w="28575">
            <a:solidFill>
              <a:schemeClr val="tx1"/>
            </a:solidFill>
            <a:miter lim="800000"/>
            <a:headEnd type="none" w="sm" len="sm"/>
            <a:tailEnd type="none" w="sm" len="sm"/>
          </a:ln>
          <a:effectLst/>
        </p:spPr>
        <p:txBody>
          <a:bodyPr wrap="none" anchor="ctr"/>
          <a:lstStyle/>
          <a:p>
            <a:pPr algn="ctr" eaLnBrk="0" hangingPunct="0">
              <a:lnSpc>
                <a:spcPct val="90000"/>
              </a:lnSpc>
              <a:defRPr/>
            </a:pPr>
            <a:r>
              <a:rPr lang="en-US" sz="1400" dirty="0">
                <a:solidFill>
                  <a:schemeClr val="tx1"/>
                </a:solidFill>
              </a:rPr>
              <a:t>Functional</a:t>
            </a:r>
          </a:p>
          <a:p>
            <a:pPr algn="ctr" eaLnBrk="0" hangingPunct="0">
              <a:lnSpc>
                <a:spcPct val="90000"/>
              </a:lnSpc>
              <a:defRPr/>
            </a:pPr>
            <a:r>
              <a:rPr lang="en-US" sz="1400" dirty="0">
                <a:solidFill>
                  <a:schemeClr val="tx1"/>
                </a:solidFill>
              </a:rPr>
              <a:t>Global Variables</a:t>
            </a:r>
          </a:p>
        </p:txBody>
      </p:sp>
      <p:sp>
        <p:nvSpPr>
          <p:cNvPr id="321543" name="AutoShape 12"/>
          <p:cNvSpPr>
            <a:spLocks noChangeArrowheads="1"/>
          </p:cNvSpPr>
          <p:nvPr/>
        </p:nvSpPr>
        <p:spPr bwMode="auto">
          <a:xfrm>
            <a:off x="2133600" y="1752600"/>
            <a:ext cx="1752600" cy="1447800"/>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dirty="0"/>
              <a:t>Normal </a:t>
            </a:r>
          </a:p>
          <a:p>
            <a:pPr algn="ctr" eaLnBrk="0" hangingPunct="0"/>
            <a:r>
              <a:rPr lang="en-US" dirty="0"/>
              <a:t>Priority </a:t>
            </a:r>
          </a:p>
          <a:p>
            <a:pPr algn="ctr" eaLnBrk="0" hangingPunct="0"/>
            <a:r>
              <a:rPr lang="en-US" dirty="0"/>
              <a:t>Loop</a:t>
            </a:r>
          </a:p>
        </p:txBody>
      </p:sp>
      <p:sp>
        <p:nvSpPr>
          <p:cNvPr id="321544" name="AutoShape 13"/>
          <p:cNvSpPr>
            <a:spLocks noChangeArrowheads="1"/>
          </p:cNvSpPr>
          <p:nvPr/>
        </p:nvSpPr>
        <p:spPr bwMode="auto">
          <a:xfrm>
            <a:off x="5257800" y="1752600"/>
            <a:ext cx="1752600" cy="1444625"/>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dirty="0"/>
              <a:t>Time-</a:t>
            </a:r>
          </a:p>
          <a:p>
            <a:pPr algn="ctr" eaLnBrk="0" hangingPunct="0"/>
            <a:r>
              <a:rPr lang="en-US" dirty="0"/>
              <a:t>Critical </a:t>
            </a:r>
          </a:p>
          <a:p>
            <a:pPr algn="ctr" eaLnBrk="0" hangingPunct="0"/>
            <a:r>
              <a:rPr lang="en-US" dirty="0"/>
              <a:t>Loop</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5" name="Rectangle 2"/>
          <p:cNvSpPr>
            <a:spLocks noGrp="1" noChangeArrowheads="1"/>
          </p:cNvSpPr>
          <p:nvPr>
            <p:ph type="title"/>
          </p:nvPr>
        </p:nvSpPr>
        <p:spPr/>
        <p:txBody>
          <a:bodyPr/>
          <a:lstStyle/>
          <a:p>
            <a:r>
              <a:rPr lang="en-US" dirty="0" smtClean="0"/>
              <a:t>Functional Global Variables (Continued)</a:t>
            </a:r>
          </a:p>
        </p:txBody>
      </p:sp>
      <p:sp>
        <p:nvSpPr>
          <p:cNvPr id="323586" name="Text Box 4"/>
          <p:cNvSpPr txBox="1">
            <a:spLocks noChangeArrowheads="1"/>
          </p:cNvSpPr>
          <p:nvPr/>
        </p:nvSpPr>
        <p:spPr bwMode="auto">
          <a:xfrm>
            <a:off x="1395413" y="4635500"/>
            <a:ext cx="7748587" cy="1187450"/>
          </a:xfrm>
          <a:prstGeom prst="rect">
            <a:avLst/>
          </a:prstGeom>
          <a:noFill/>
          <a:ln w="9525">
            <a:noFill/>
            <a:miter lim="800000"/>
            <a:headEnd type="none" w="sm" len="sm"/>
            <a:tailEnd type="none" w="sm" len="sm"/>
          </a:ln>
        </p:spPr>
        <p:txBody>
          <a:bodyPr>
            <a:spAutoFit/>
          </a:bodyPr>
          <a:lstStyle/>
          <a:p>
            <a:pPr eaLnBrk="0" hangingPunct="0"/>
            <a:r>
              <a:rPr lang="en-US" b="0" dirty="0">
                <a:solidFill>
                  <a:schemeClr val="tx1"/>
                </a:solidFill>
              </a:rPr>
              <a:t>Demo: NI Example Finder</a:t>
            </a:r>
          </a:p>
          <a:p>
            <a:pPr eaLnBrk="0" hangingPunct="0"/>
            <a:r>
              <a:rPr lang="en-US" dirty="0">
                <a:solidFill>
                  <a:schemeClr val="tx1"/>
                </a:solidFill>
              </a:rPr>
              <a:t>Toolkits and Modules»Real-Time»Multithreaded Communication»Functional Global Communication</a:t>
            </a:r>
          </a:p>
        </p:txBody>
      </p:sp>
      <p:pic>
        <p:nvPicPr>
          <p:cNvPr id="323587" name="Picture 6" descr="j0299125"/>
          <p:cNvPicPr>
            <a:picLocks noChangeAspect="1" noChangeArrowheads="1"/>
          </p:cNvPicPr>
          <p:nvPr/>
        </p:nvPicPr>
        <p:blipFill>
          <a:blip r:embed="rId3"/>
          <a:srcRect/>
          <a:stretch>
            <a:fillRect/>
          </a:stretch>
        </p:blipFill>
        <p:spPr bwMode="auto">
          <a:xfrm>
            <a:off x="381000" y="4572000"/>
            <a:ext cx="788988" cy="1295400"/>
          </a:xfrm>
          <a:prstGeom prst="rect">
            <a:avLst/>
          </a:prstGeom>
          <a:noFill/>
          <a:ln w="9525">
            <a:noFill/>
            <a:miter lim="800000"/>
            <a:headEnd/>
            <a:tailEnd/>
          </a:ln>
        </p:spPr>
      </p:pic>
      <p:pic>
        <p:nvPicPr>
          <p:cNvPr id="323588" name="functional global variable.bmp" descr="C:\Perforce\CustomerEducation\CourseMaterial\LabVIEW Real Time\Rev 8.5\Manual\Slides\Slide Art\functional global variable.bmp"/>
          <p:cNvPicPr>
            <a:picLocks noChangeAspect="1"/>
          </p:cNvPicPr>
          <p:nvPr/>
        </p:nvPicPr>
        <p:blipFill>
          <a:blip r:embed="rId4" r:link="rId5"/>
          <a:srcRect/>
          <a:stretch>
            <a:fillRect/>
          </a:stretch>
        </p:blipFill>
        <p:spPr bwMode="auto">
          <a:xfrm>
            <a:off x="1482725" y="1128713"/>
            <a:ext cx="5965825" cy="3497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3" name="Rectangle 2"/>
          <p:cNvSpPr>
            <a:spLocks noGrp="1" noChangeArrowheads="1"/>
          </p:cNvSpPr>
          <p:nvPr>
            <p:ph type="title"/>
          </p:nvPr>
        </p:nvSpPr>
        <p:spPr>
          <a:xfrm>
            <a:off x="541338" y="273050"/>
            <a:ext cx="8534400" cy="1066800"/>
          </a:xfrm>
        </p:spPr>
        <p:txBody>
          <a:bodyPr>
            <a:normAutofit fontScale="90000"/>
          </a:bodyPr>
          <a:lstStyle/>
          <a:p>
            <a:r>
              <a:rPr lang="en-US" dirty="0" smtClean="0"/>
              <a:t>RT FIFO Functions and Shared Variables with </a:t>
            </a:r>
            <a:br>
              <a:rPr lang="en-US" dirty="0" smtClean="0"/>
            </a:br>
            <a:r>
              <a:rPr lang="en-US" dirty="0" smtClean="0"/>
              <a:t>RT FIFO Enabled</a:t>
            </a:r>
          </a:p>
        </p:txBody>
      </p:sp>
      <p:sp>
        <p:nvSpPr>
          <p:cNvPr id="325635" name="Rectangle 3"/>
          <p:cNvSpPr>
            <a:spLocks noGrp="1" noChangeArrowheads="1"/>
          </p:cNvSpPr>
          <p:nvPr>
            <p:ph sz="half" idx="2"/>
          </p:nvPr>
        </p:nvSpPr>
        <p:spPr>
          <a:xfrm>
            <a:off x="541338" y="3625850"/>
            <a:ext cx="8534400" cy="2057400"/>
          </a:xfrm>
        </p:spPr>
        <p:txBody>
          <a:bodyPr/>
          <a:lstStyle/>
          <a:p>
            <a:pPr marL="231775" lvl="1" indent="-230188"/>
            <a:r>
              <a:rPr lang="en-US" dirty="0" smtClean="0"/>
              <a:t>Must specify buffer size</a:t>
            </a:r>
          </a:p>
          <a:p>
            <a:pPr marL="231775" lvl="1" indent="-230188"/>
            <a:r>
              <a:rPr lang="en-US" dirty="0" smtClean="0"/>
              <a:t>Are lossy if buffer fills up</a:t>
            </a:r>
          </a:p>
          <a:p>
            <a:pPr marL="231775" lvl="1" indent="-230188"/>
            <a:r>
              <a:rPr lang="en-US" dirty="0" smtClean="0"/>
              <a:t>Warn of data loss</a:t>
            </a:r>
          </a:p>
          <a:p>
            <a:pPr marL="231775" lvl="1" indent="-230188"/>
            <a:r>
              <a:rPr lang="en-US" dirty="0" smtClean="0"/>
              <a:t>Use deterministic data transfer</a:t>
            </a:r>
          </a:p>
          <a:p>
            <a:pPr marL="231775" lvl="1" indent="-230188"/>
            <a:r>
              <a:rPr lang="en-US" dirty="0" smtClean="0"/>
              <a:t>Avoids fragmenting memory</a:t>
            </a:r>
          </a:p>
        </p:txBody>
      </p:sp>
      <p:sp>
        <p:nvSpPr>
          <p:cNvPr id="325636" name="Rectangle 9"/>
          <p:cNvSpPr>
            <a:spLocks noChangeArrowheads="1"/>
          </p:cNvSpPr>
          <p:nvPr/>
        </p:nvSpPr>
        <p:spPr bwMode="auto">
          <a:xfrm>
            <a:off x="1905000" y="1349064"/>
            <a:ext cx="5257800" cy="2286000"/>
          </a:xfrm>
          <a:prstGeom prst="rect">
            <a:avLst/>
          </a:prstGeom>
          <a:noFill/>
          <a:ln w="28575">
            <a:solidFill>
              <a:schemeClr val="tx1"/>
            </a:solidFill>
            <a:miter lim="800000"/>
            <a:headEnd type="none" w="sm" len="sm"/>
            <a:tailEnd type="none" w="sm" len="sm"/>
          </a:ln>
        </p:spPr>
        <p:txBody>
          <a:bodyPr wrap="none" anchor="ctr"/>
          <a:lstStyle/>
          <a:p>
            <a:pPr algn="ctr" eaLnBrk="0" hangingPunct="0"/>
            <a:endParaRPr lang="en-US" dirty="0"/>
          </a:p>
        </p:txBody>
      </p:sp>
      <p:sp>
        <p:nvSpPr>
          <p:cNvPr id="325637" name="Text Box 10"/>
          <p:cNvSpPr txBox="1">
            <a:spLocks noChangeArrowheads="1"/>
          </p:cNvSpPr>
          <p:nvPr/>
        </p:nvSpPr>
        <p:spPr bwMode="auto">
          <a:xfrm>
            <a:off x="1905000" y="1349064"/>
            <a:ext cx="5257800" cy="519113"/>
          </a:xfrm>
          <a:prstGeom prst="rect">
            <a:avLst/>
          </a:prstGeom>
          <a:noFill/>
          <a:ln w="9525">
            <a:noFill/>
            <a:miter lim="800000"/>
            <a:headEnd type="none" w="sm" len="sm"/>
            <a:tailEnd type="none" w="sm" len="sm"/>
          </a:ln>
        </p:spPr>
        <p:txBody>
          <a:bodyPr>
            <a:spAutoFit/>
          </a:bodyPr>
          <a:lstStyle/>
          <a:p>
            <a:pPr algn="ctr" eaLnBrk="0" hangingPunct="0"/>
            <a:r>
              <a:rPr lang="en-US" sz="2800" dirty="0">
                <a:solidFill>
                  <a:schemeClr val="tx1"/>
                </a:solidFill>
              </a:rPr>
              <a:t>Target Program</a:t>
            </a:r>
          </a:p>
        </p:txBody>
      </p:sp>
      <p:sp>
        <p:nvSpPr>
          <p:cNvPr id="349195" name="AutoShape 11"/>
          <p:cNvSpPr>
            <a:spLocks noChangeArrowheads="1"/>
          </p:cNvSpPr>
          <p:nvPr/>
        </p:nvSpPr>
        <p:spPr bwMode="auto">
          <a:xfrm>
            <a:off x="3886200" y="2263464"/>
            <a:ext cx="1371600" cy="838200"/>
          </a:xfrm>
          <a:prstGeom prst="leftRightArrow">
            <a:avLst>
              <a:gd name="adj1" fmla="val 50000"/>
              <a:gd name="adj2" fmla="val 32727"/>
            </a:avLst>
          </a:prstGeom>
          <a:solidFill>
            <a:schemeClr val="accent6"/>
          </a:solidFill>
          <a:ln w="28575">
            <a:solidFill>
              <a:schemeClr val="tx1"/>
            </a:solidFill>
            <a:miter lim="800000"/>
            <a:headEnd type="none" w="sm" len="sm"/>
            <a:tailEnd type="none" w="sm" len="sm"/>
          </a:ln>
          <a:effectLst/>
        </p:spPr>
        <p:txBody>
          <a:bodyPr wrap="none" anchor="ctr"/>
          <a:lstStyle/>
          <a:p>
            <a:pPr algn="ctr" eaLnBrk="0" hangingPunct="0">
              <a:lnSpc>
                <a:spcPct val="90000"/>
              </a:lnSpc>
              <a:defRPr/>
            </a:pPr>
            <a:r>
              <a:rPr lang="en-US" sz="1400" dirty="0">
                <a:solidFill>
                  <a:schemeClr val="tx1"/>
                </a:solidFill>
              </a:rPr>
              <a:t>Inter-Thread</a:t>
            </a:r>
          </a:p>
          <a:p>
            <a:pPr algn="ctr" eaLnBrk="0" hangingPunct="0">
              <a:lnSpc>
                <a:spcPct val="90000"/>
              </a:lnSpc>
              <a:defRPr/>
            </a:pPr>
            <a:r>
              <a:rPr lang="en-US" sz="1400" dirty="0">
                <a:solidFill>
                  <a:schemeClr val="tx1"/>
                </a:solidFill>
              </a:rPr>
              <a:t>Communication</a:t>
            </a:r>
          </a:p>
        </p:txBody>
      </p:sp>
      <p:sp>
        <p:nvSpPr>
          <p:cNvPr id="325639" name="AutoShape 12"/>
          <p:cNvSpPr>
            <a:spLocks noChangeArrowheads="1"/>
          </p:cNvSpPr>
          <p:nvPr/>
        </p:nvSpPr>
        <p:spPr bwMode="auto">
          <a:xfrm>
            <a:off x="2133600" y="1958664"/>
            <a:ext cx="1752600" cy="1447800"/>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dirty="0"/>
              <a:t>Normal </a:t>
            </a:r>
          </a:p>
          <a:p>
            <a:pPr algn="ctr" eaLnBrk="0" hangingPunct="0"/>
            <a:r>
              <a:rPr lang="en-US" dirty="0"/>
              <a:t>Priority </a:t>
            </a:r>
          </a:p>
          <a:p>
            <a:pPr algn="ctr" eaLnBrk="0" hangingPunct="0"/>
            <a:r>
              <a:rPr lang="en-US" dirty="0"/>
              <a:t>Loop</a:t>
            </a:r>
          </a:p>
        </p:txBody>
      </p:sp>
      <p:sp>
        <p:nvSpPr>
          <p:cNvPr id="325640" name="AutoShape 13"/>
          <p:cNvSpPr>
            <a:spLocks noChangeArrowheads="1"/>
          </p:cNvSpPr>
          <p:nvPr/>
        </p:nvSpPr>
        <p:spPr bwMode="auto">
          <a:xfrm>
            <a:off x="5257800" y="1958664"/>
            <a:ext cx="1752600" cy="1444625"/>
          </a:xfrm>
          <a:prstGeom prst="cube">
            <a:avLst>
              <a:gd name="adj" fmla="val 25000"/>
            </a:avLst>
          </a:prstGeom>
          <a:solidFill>
            <a:schemeClr val="accent1"/>
          </a:solidFill>
          <a:ln w="9525">
            <a:solidFill>
              <a:srgbClr val="5E84B8"/>
            </a:solidFill>
            <a:miter lim="800000"/>
            <a:headEnd type="none" w="sm" len="sm"/>
            <a:tailEnd type="none" w="sm" len="sm"/>
          </a:ln>
        </p:spPr>
        <p:txBody>
          <a:bodyPr wrap="none" anchor="ctr"/>
          <a:lstStyle/>
          <a:p>
            <a:pPr algn="ctr" eaLnBrk="0" hangingPunct="0"/>
            <a:r>
              <a:rPr lang="en-US" dirty="0"/>
              <a:t>Time-</a:t>
            </a:r>
          </a:p>
          <a:p>
            <a:pPr algn="ctr" eaLnBrk="0" hangingPunct="0"/>
            <a:r>
              <a:rPr lang="en-US" dirty="0"/>
              <a:t>Critical </a:t>
            </a:r>
          </a:p>
          <a:p>
            <a:pPr algn="ctr" eaLnBrk="0" hangingPunct="0"/>
            <a:r>
              <a:rPr lang="en-US" dirty="0"/>
              <a:t>Loop</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n-US" dirty="0" smtClean="0"/>
              <a:t>Advantage of Multithreading</a:t>
            </a:r>
          </a:p>
        </p:txBody>
      </p:sp>
      <p:sp>
        <p:nvSpPr>
          <p:cNvPr id="38914" name="Rectangle 3"/>
          <p:cNvSpPr>
            <a:spLocks noGrp="1" noChangeArrowheads="1"/>
          </p:cNvSpPr>
          <p:nvPr>
            <p:ph idx="1"/>
          </p:nvPr>
        </p:nvSpPr>
        <p:spPr/>
        <p:txBody>
          <a:bodyPr/>
          <a:lstStyle/>
          <a:p>
            <a:pPr marL="0" indent="0">
              <a:buFontTx/>
              <a:buNone/>
            </a:pPr>
            <a:r>
              <a:rPr lang="en-US" dirty="0" smtClean="0"/>
              <a:t>Differentiates between time-critical and non-critical tasks</a:t>
            </a:r>
          </a:p>
          <a:p>
            <a:pPr marL="0" indent="0">
              <a:buFontTx/>
              <a:buNone/>
            </a:pPr>
            <a:endParaRPr lang="en-US" dirty="0" smtClean="0"/>
          </a:p>
          <a:p>
            <a:pPr marL="0" indent="0">
              <a:buFontTx/>
              <a:buNone/>
            </a:pPr>
            <a:endParaRPr lang="en-US" dirty="0" smtClean="0"/>
          </a:p>
          <a:p>
            <a:pPr marL="0" indent="0">
              <a:buFontTx/>
              <a:buNone/>
            </a:pPr>
            <a:endParaRPr lang="en-US" dirty="0" smtClean="0"/>
          </a:p>
          <a:p>
            <a:pPr marL="0" indent="0">
              <a:buFontTx/>
              <a:buNone/>
            </a:pPr>
            <a:endParaRPr lang="en-US" dirty="0" smtClean="0"/>
          </a:p>
          <a:p>
            <a:pPr marL="0" indent="0">
              <a:buFontTx/>
              <a:buNone/>
            </a:pPr>
            <a:r>
              <a:rPr lang="en-US" dirty="0" smtClean="0"/>
              <a:t>Real-time performance requires an operating system that gives scheduling priority to time-critical tasks</a:t>
            </a:r>
          </a:p>
        </p:txBody>
      </p:sp>
      <p:sp>
        <p:nvSpPr>
          <p:cNvPr id="38915" name="Text Box 4"/>
          <p:cNvSpPr txBox="1">
            <a:spLocks noChangeArrowheads="1"/>
          </p:cNvSpPr>
          <p:nvPr/>
        </p:nvSpPr>
        <p:spPr bwMode="auto">
          <a:xfrm>
            <a:off x="846138" y="2357438"/>
            <a:ext cx="3810000" cy="1236662"/>
          </a:xfrm>
          <a:prstGeom prst="rect">
            <a:avLst/>
          </a:prstGeom>
          <a:noFill/>
          <a:ln w="57150">
            <a:noFill/>
            <a:miter lim="800000"/>
            <a:headEnd/>
            <a:tailEnd/>
          </a:ln>
        </p:spPr>
        <p:txBody>
          <a:bodyPr>
            <a:spAutoFit/>
          </a:bodyPr>
          <a:lstStyle/>
          <a:p>
            <a:pPr eaLnBrk="0" hangingPunct="0">
              <a:lnSpc>
                <a:spcPct val="90000"/>
              </a:lnSpc>
              <a:spcBef>
                <a:spcPct val="20000"/>
              </a:spcBef>
              <a:buClr>
                <a:schemeClr val="tx1"/>
              </a:buClr>
            </a:pPr>
            <a:r>
              <a:rPr lang="en-US" dirty="0">
                <a:solidFill>
                  <a:schemeClr val="tx1"/>
                </a:solidFill>
              </a:rPr>
              <a:t>Time-critical task examples</a:t>
            </a:r>
            <a:endParaRPr lang="en-US" b="0" dirty="0">
              <a:solidFill>
                <a:schemeClr val="tx1"/>
              </a:solidFill>
            </a:endParaRPr>
          </a:p>
          <a:p>
            <a:pPr lvl="1" indent="-228600" eaLnBrk="0" hangingPunct="0">
              <a:lnSpc>
                <a:spcPct val="90000"/>
              </a:lnSpc>
              <a:spcBef>
                <a:spcPct val="20000"/>
              </a:spcBef>
              <a:buFontTx/>
              <a:buChar char="•"/>
            </a:pPr>
            <a:r>
              <a:rPr lang="en-US" b="0" dirty="0">
                <a:solidFill>
                  <a:schemeClr val="tx1"/>
                </a:solidFill>
              </a:rPr>
              <a:t> Control loop</a:t>
            </a:r>
          </a:p>
          <a:p>
            <a:pPr lvl="1" indent="-228600" eaLnBrk="0" hangingPunct="0">
              <a:lnSpc>
                <a:spcPct val="90000"/>
              </a:lnSpc>
              <a:spcBef>
                <a:spcPct val="20000"/>
              </a:spcBef>
              <a:buFontTx/>
              <a:buChar char="•"/>
            </a:pPr>
            <a:r>
              <a:rPr lang="en-US" b="0" dirty="0">
                <a:solidFill>
                  <a:schemeClr val="tx1"/>
                </a:solidFill>
              </a:rPr>
              <a:t> Safety monitoring</a:t>
            </a:r>
          </a:p>
        </p:txBody>
      </p:sp>
      <p:sp>
        <p:nvSpPr>
          <p:cNvPr id="38916" name="Text Box 5"/>
          <p:cNvSpPr txBox="1">
            <a:spLocks noChangeArrowheads="1"/>
          </p:cNvSpPr>
          <p:nvPr/>
        </p:nvSpPr>
        <p:spPr bwMode="auto">
          <a:xfrm>
            <a:off x="5283200" y="2354263"/>
            <a:ext cx="3376613" cy="1236662"/>
          </a:xfrm>
          <a:prstGeom prst="rect">
            <a:avLst/>
          </a:prstGeom>
          <a:noFill/>
          <a:ln w="57150">
            <a:noFill/>
            <a:miter lim="800000"/>
            <a:headEnd/>
            <a:tailEnd/>
          </a:ln>
        </p:spPr>
        <p:txBody>
          <a:bodyPr wrap="none">
            <a:spAutoFit/>
          </a:bodyPr>
          <a:lstStyle/>
          <a:p>
            <a:pPr eaLnBrk="0" hangingPunct="0">
              <a:lnSpc>
                <a:spcPct val="90000"/>
              </a:lnSpc>
              <a:spcBef>
                <a:spcPct val="20000"/>
              </a:spcBef>
              <a:buClr>
                <a:schemeClr val="tx1"/>
              </a:buClr>
            </a:pPr>
            <a:r>
              <a:rPr lang="en-US" dirty="0">
                <a:solidFill>
                  <a:schemeClr val="tx1"/>
                </a:solidFill>
              </a:rPr>
              <a:t>Non-critical task examples</a:t>
            </a:r>
          </a:p>
          <a:p>
            <a:pPr lvl="1" indent="-228600" eaLnBrk="0" hangingPunct="0">
              <a:lnSpc>
                <a:spcPct val="90000"/>
              </a:lnSpc>
              <a:spcBef>
                <a:spcPct val="20000"/>
              </a:spcBef>
              <a:buFontTx/>
              <a:buChar char="•"/>
            </a:pPr>
            <a:r>
              <a:rPr lang="en-US" b="0" dirty="0">
                <a:solidFill>
                  <a:schemeClr val="tx1"/>
                </a:solidFill>
              </a:rPr>
              <a:t> Communication</a:t>
            </a:r>
          </a:p>
          <a:p>
            <a:pPr lvl="1" indent="-228600" eaLnBrk="0" hangingPunct="0">
              <a:lnSpc>
                <a:spcPct val="90000"/>
              </a:lnSpc>
              <a:spcBef>
                <a:spcPct val="20000"/>
              </a:spcBef>
              <a:buFontTx/>
              <a:buChar char="•"/>
            </a:pPr>
            <a:r>
              <a:rPr lang="en-US" b="0" dirty="0">
                <a:solidFill>
                  <a:schemeClr val="tx1"/>
                </a:solidFill>
              </a:rPr>
              <a:t> Data logging</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7" name="Title 1"/>
          <p:cNvSpPr>
            <a:spLocks noGrp="1"/>
          </p:cNvSpPr>
          <p:nvPr>
            <p:ph type="title"/>
          </p:nvPr>
        </p:nvSpPr>
        <p:spPr/>
        <p:txBody>
          <a:bodyPr>
            <a:normAutofit/>
          </a:bodyPr>
          <a:lstStyle/>
          <a:p>
            <a:r>
              <a:rPr lang="en-US" dirty="0" smtClean="0"/>
              <a:t>RT FIFO Functions</a:t>
            </a:r>
          </a:p>
        </p:txBody>
      </p:sp>
      <p:sp>
        <p:nvSpPr>
          <p:cNvPr id="331778" name="Content Placeholder 2"/>
          <p:cNvSpPr>
            <a:spLocks noGrp="1"/>
          </p:cNvSpPr>
          <p:nvPr>
            <p:ph idx="1"/>
          </p:nvPr>
        </p:nvSpPr>
        <p:spPr/>
        <p:txBody>
          <a:bodyPr/>
          <a:lstStyle/>
          <a:p>
            <a:pPr marL="0" lvl="1" indent="0">
              <a:buNone/>
            </a:pPr>
            <a:r>
              <a:rPr lang="en-US" dirty="0" smtClean="0"/>
              <a:t>Using RT FIFO functions typically involves the following process:</a:t>
            </a:r>
          </a:p>
          <a:p>
            <a:pPr marL="0" indent="0">
              <a:buFontTx/>
              <a:buNone/>
            </a:pPr>
            <a:endParaRPr lang="en-US" dirty="0" smtClean="0"/>
          </a:p>
        </p:txBody>
      </p:sp>
      <p:pic>
        <p:nvPicPr>
          <p:cNvPr id="11" name="Picture 19"/>
          <p:cNvPicPr>
            <a:picLocks noChangeAspect="1" noChangeArrowheads="1"/>
          </p:cNvPicPr>
          <p:nvPr/>
        </p:nvPicPr>
        <p:blipFill>
          <a:blip r:embed="rId3"/>
          <a:srcRect l="17033" t="29582" r="32417" b="29582"/>
          <a:stretch>
            <a:fillRect/>
          </a:stretch>
        </p:blipFill>
        <p:spPr bwMode="auto">
          <a:xfrm>
            <a:off x="3251546" y="2851760"/>
            <a:ext cx="2590800" cy="2479675"/>
          </a:xfrm>
          <a:prstGeom prst="rect">
            <a:avLst/>
          </a:prstGeom>
          <a:noFill/>
          <a:ln w="9525" algn="ctr">
            <a:noFill/>
            <a:miter lim="800000"/>
            <a:headEnd type="none" w="sm" len="sm"/>
            <a:tailEnd type="none" w="sm" len="sm"/>
          </a:ln>
        </p:spPr>
      </p:pic>
      <p:sp>
        <p:nvSpPr>
          <p:cNvPr id="12" name="AutoShape 12"/>
          <p:cNvSpPr>
            <a:spLocks noChangeArrowheads="1"/>
          </p:cNvSpPr>
          <p:nvPr/>
        </p:nvSpPr>
        <p:spPr bwMode="auto">
          <a:xfrm>
            <a:off x="1498946" y="3354998"/>
            <a:ext cx="1644650" cy="1325562"/>
          </a:xfrm>
          <a:prstGeom prst="flowChartProcess">
            <a:avLst/>
          </a:prstGeom>
          <a:solidFill>
            <a:schemeClr val="hlink"/>
          </a:solidFill>
          <a:ln w="28575">
            <a:solidFill>
              <a:schemeClr val="tx1"/>
            </a:solidFill>
            <a:miter lim="800000"/>
            <a:headEnd type="none" w="sm" len="sm"/>
            <a:tailEnd type="none" w="sm" len="sm"/>
          </a:ln>
        </p:spPr>
        <p:txBody>
          <a:bodyPr wrap="none" anchor="ctr"/>
          <a:lstStyle/>
          <a:p>
            <a:pPr algn="ctr"/>
            <a:r>
              <a:rPr lang="en-US" dirty="0" smtClean="0"/>
              <a:t>Create and</a:t>
            </a:r>
          </a:p>
          <a:p>
            <a:pPr algn="ctr"/>
            <a:r>
              <a:rPr lang="en-US" dirty="0" smtClean="0"/>
              <a:t>Configure</a:t>
            </a:r>
            <a:r>
              <a:rPr lang="en-US" dirty="0"/>
              <a:t/>
            </a:r>
            <a:br>
              <a:rPr lang="en-US" dirty="0"/>
            </a:br>
            <a:r>
              <a:rPr lang="en-US" dirty="0" smtClean="0"/>
              <a:t>RT FIFO</a:t>
            </a:r>
            <a:endParaRPr lang="en-US" dirty="0"/>
          </a:p>
        </p:txBody>
      </p:sp>
      <p:sp>
        <p:nvSpPr>
          <p:cNvPr id="13" name="AutoShape 13"/>
          <p:cNvSpPr>
            <a:spLocks noChangeArrowheads="1"/>
          </p:cNvSpPr>
          <p:nvPr/>
        </p:nvSpPr>
        <p:spPr bwMode="auto">
          <a:xfrm>
            <a:off x="3708746" y="3354998"/>
            <a:ext cx="1644650" cy="1325562"/>
          </a:xfrm>
          <a:prstGeom prst="flowChartProcess">
            <a:avLst/>
          </a:prstGeom>
          <a:solidFill>
            <a:schemeClr val="hlink"/>
          </a:solidFill>
          <a:ln w="28575">
            <a:solidFill>
              <a:schemeClr val="tx1"/>
            </a:solidFill>
            <a:miter lim="800000"/>
            <a:headEnd type="none" w="sm" len="sm"/>
            <a:tailEnd type="none" w="sm" len="sm"/>
          </a:ln>
        </p:spPr>
        <p:txBody>
          <a:bodyPr wrap="none" anchor="ctr"/>
          <a:lstStyle/>
          <a:p>
            <a:pPr algn="ctr"/>
            <a:r>
              <a:rPr lang="en-US" dirty="0" smtClean="0"/>
              <a:t>Read and/or</a:t>
            </a:r>
            <a:r>
              <a:rPr lang="en-US" dirty="0"/>
              <a:t/>
            </a:r>
            <a:br>
              <a:rPr lang="en-US" dirty="0"/>
            </a:br>
            <a:r>
              <a:rPr lang="en-US" dirty="0"/>
              <a:t>Write </a:t>
            </a:r>
            <a:r>
              <a:rPr lang="en-US" dirty="0" smtClean="0"/>
              <a:t>to</a:t>
            </a:r>
          </a:p>
          <a:p>
            <a:pPr algn="ctr"/>
            <a:r>
              <a:rPr lang="en-US" dirty="0" smtClean="0"/>
              <a:t>RT FIFO</a:t>
            </a:r>
            <a:endParaRPr lang="en-US" dirty="0"/>
          </a:p>
        </p:txBody>
      </p:sp>
      <p:sp>
        <p:nvSpPr>
          <p:cNvPr id="14" name="AutoShape 14"/>
          <p:cNvSpPr>
            <a:spLocks noChangeArrowheads="1"/>
          </p:cNvSpPr>
          <p:nvPr/>
        </p:nvSpPr>
        <p:spPr bwMode="auto">
          <a:xfrm>
            <a:off x="6070946" y="3354998"/>
            <a:ext cx="1644650" cy="1325562"/>
          </a:xfrm>
          <a:prstGeom prst="flowChartProcess">
            <a:avLst/>
          </a:prstGeom>
          <a:solidFill>
            <a:schemeClr val="hlink"/>
          </a:solidFill>
          <a:ln w="28575">
            <a:solidFill>
              <a:schemeClr val="tx1"/>
            </a:solidFill>
            <a:miter lim="800000"/>
            <a:headEnd type="none" w="sm" len="sm"/>
            <a:tailEnd type="none" w="sm" len="sm"/>
          </a:ln>
        </p:spPr>
        <p:txBody>
          <a:bodyPr wrap="none" anchor="ctr"/>
          <a:lstStyle/>
          <a:p>
            <a:pPr algn="ctr"/>
            <a:r>
              <a:rPr lang="en-US" dirty="0" smtClean="0"/>
              <a:t>Delete</a:t>
            </a:r>
            <a:endParaRPr lang="en-US" dirty="0"/>
          </a:p>
          <a:p>
            <a:pPr algn="ctr"/>
            <a:r>
              <a:rPr lang="en-US" dirty="0" smtClean="0"/>
              <a:t>RT FIFO</a:t>
            </a:r>
            <a:endParaRPr lang="en-US" dirty="0"/>
          </a:p>
        </p:txBody>
      </p:sp>
      <p:cxnSp>
        <p:nvCxnSpPr>
          <p:cNvPr id="15" name="AutoShape 15"/>
          <p:cNvCxnSpPr>
            <a:cxnSpLocks noChangeShapeType="1"/>
            <a:stCxn id="12" idx="3"/>
            <a:endCxn id="13" idx="1"/>
          </p:cNvCxnSpPr>
          <p:nvPr/>
        </p:nvCxnSpPr>
        <p:spPr bwMode="auto">
          <a:xfrm>
            <a:off x="3157884" y="4018573"/>
            <a:ext cx="536575" cy="0"/>
          </a:xfrm>
          <a:prstGeom prst="straightConnector1">
            <a:avLst/>
          </a:prstGeom>
          <a:noFill/>
          <a:ln w="28575">
            <a:solidFill>
              <a:schemeClr val="hlink"/>
            </a:solidFill>
            <a:round/>
            <a:headEnd type="none" w="sm" len="sm"/>
            <a:tailEnd type="triangle" w="med" len="med"/>
          </a:ln>
        </p:spPr>
      </p:cxnSp>
      <p:cxnSp>
        <p:nvCxnSpPr>
          <p:cNvPr id="16" name="AutoShape 16"/>
          <p:cNvCxnSpPr>
            <a:cxnSpLocks noChangeShapeType="1"/>
            <a:stCxn id="13" idx="3"/>
            <a:endCxn id="14" idx="1"/>
          </p:cNvCxnSpPr>
          <p:nvPr/>
        </p:nvCxnSpPr>
        <p:spPr bwMode="auto">
          <a:xfrm>
            <a:off x="5367684" y="4018573"/>
            <a:ext cx="688975" cy="0"/>
          </a:xfrm>
          <a:prstGeom prst="straightConnector1">
            <a:avLst/>
          </a:prstGeom>
          <a:noFill/>
          <a:ln w="28575">
            <a:solidFill>
              <a:schemeClr val="hlink"/>
            </a:solidFill>
            <a:round/>
            <a:headEnd type="none" w="sm" len="sm"/>
            <a:tailEnd type="triangle" w="med" len="med"/>
          </a:ln>
        </p:spPr>
      </p:cxn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1" name="Rectangle 2"/>
          <p:cNvSpPr>
            <a:spLocks noGrp="1" noChangeArrowheads="1"/>
          </p:cNvSpPr>
          <p:nvPr>
            <p:ph type="title"/>
          </p:nvPr>
        </p:nvSpPr>
        <p:spPr/>
        <p:txBody>
          <a:bodyPr/>
          <a:lstStyle/>
          <a:p>
            <a:r>
              <a:rPr lang="en-US" dirty="0" smtClean="0"/>
              <a:t>Using RT FIFO Functions</a:t>
            </a:r>
          </a:p>
        </p:txBody>
      </p:sp>
      <p:sp>
        <p:nvSpPr>
          <p:cNvPr id="327682" name="Content Placeholder 15"/>
          <p:cNvSpPr>
            <a:spLocks noGrp="1"/>
          </p:cNvSpPr>
          <p:nvPr>
            <p:ph sz="half" idx="1"/>
          </p:nvPr>
        </p:nvSpPr>
        <p:spPr>
          <a:xfrm>
            <a:off x="533399" y="1514475"/>
            <a:ext cx="3769659" cy="4286250"/>
          </a:xfrm>
        </p:spPr>
        <p:txBody>
          <a:bodyPr/>
          <a:lstStyle/>
          <a:p>
            <a:pPr marL="0" indent="0">
              <a:buFontTx/>
              <a:buNone/>
            </a:pPr>
            <a:r>
              <a:rPr lang="en-US" dirty="0" smtClean="0"/>
              <a:t>Demo: NI Example Finder</a:t>
            </a:r>
          </a:p>
          <a:p>
            <a:pPr marL="0" indent="0">
              <a:buFontTx/>
              <a:buNone/>
            </a:pPr>
            <a:endParaRPr lang="en-US" dirty="0" smtClean="0"/>
          </a:p>
          <a:p>
            <a:pPr marL="0" indent="0">
              <a:buFontTx/>
              <a:buNone/>
            </a:pPr>
            <a:endParaRPr lang="en-US" dirty="0" smtClean="0"/>
          </a:p>
          <a:p>
            <a:pPr marL="0" indent="0">
              <a:buFontTx/>
              <a:buNone/>
            </a:pPr>
            <a:r>
              <a:rPr lang="en-US" b="1" dirty="0" smtClean="0"/>
              <a:t>Toolkits and Modules»Real-Time»</a:t>
            </a:r>
            <a:br>
              <a:rPr lang="en-US" b="1" dirty="0" smtClean="0"/>
            </a:br>
            <a:r>
              <a:rPr lang="en-US" b="1" dirty="0" smtClean="0"/>
              <a:t>Multithreaded Communication»RT FIFO Communication</a:t>
            </a:r>
          </a:p>
        </p:txBody>
      </p:sp>
      <p:pic>
        <p:nvPicPr>
          <p:cNvPr id="327683" name="Picture Placeholder 11" descr="RT FIFO Functions.bmp"/>
          <p:cNvPicPr>
            <a:picLocks noGrp="1" noChangeAspect="1"/>
          </p:cNvPicPr>
          <p:nvPr>
            <p:ph sz="half" idx="2"/>
          </p:nvPr>
        </p:nvPicPr>
        <p:blipFill>
          <a:blip r:embed="rId3" r:link="rId4"/>
          <a:srcRect/>
          <a:stretch>
            <a:fillRect/>
          </a:stretch>
        </p:blipFill>
        <p:spPr>
          <a:xfrm>
            <a:off x="4581525" y="3028950"/>
            <a:ext cx="3486150" cy="1257300"/>
          </a:xfrm>
        </p:spPr>
      </p:pic>
      <p:pic>
        <p:nvPicPr>
          <p:cNvPr id="327684" name="Picture 5" descr="j0299125"/>
          <p:cNvPicPr>
            <a:picLocks noChangeAspect="1" noChangeArrowheads="1"/>
          </p:cNvPicPr>
          <p:nvPr/>
        </p:nvPicPr>
        <p:blipFill>
          <a:blip r:embed="rId5"/>
          <a:srcRect/>
          <a:stretch>
            <a:fillRect/>
          </a:stretch>
        </p:blipFill>
        <p:spPr bwMode="auto">
          <a:xfrm>
            <a:off x="2492375" y="2217738"/>
            <a:ext cx="788988"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9729" name="Title 1"/>
          <p:cNvSpPr>
            <a:spLocks noGrp="1"/>
          </p:cNvSpPr>
          <p:nvPr>
            <p:ph type="title"/>
          </p:nvPr>
        </p:nvSpPr>
        <p:spPr/>
        <p:txBody>
          <a:bodyPr/>
          <a:lstStyle/>
          <a:p>
            <a:endParaRPr lang="en-US" dirty="0" smtClean="0"/>
          </a:p>
        </p:txBody>
      </p:sp>
      <p:sp>
        <p:nvSpPr>
          <p:cNvPr id="329730" name="Content Placeholder 2"/>
          <p:cNvSpPr>
            <a:spLocks noGrp="1"/>
          </p:cNvSpPr>
          <p:nvPr>
            <p:ph idx="1"/>
          </p:nvPr>
        </p:nvSpPr>
        <p:spPr/>
        <p:txBody>
          <a:bodyPr/>
          <a:lstStyle/>
          <a:p>
            <a:pPr marL="0" indent="0">
              <a:buFontTx/>
              <a:buNone/>
            </a:pPr>
            <a:endParaRPr lang="en-US" dirty="0" smtClean="0"/>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1" name="Rectangle 2"/>
          <p:cNvSpPr>
            <a:spLocks noGrp="1" noChangeArrowheads="1"/>
          </p:cNvSpPr>
          <p:nvPr>
            <p:ph type="title"/>
          </p:nvPr>
        </p:nvSpPr>
        <p:spPr/>
        <p:txBody>
          <a:bodyPr/>
          <a:lstStyle/>
          <a:p>
            <a:r>
              <a:rPr lang="en-US" dirty="0" smtClean="0"/>
              <a:t>Static versus Dynamic Configuration</a:t>
            </a:r>
          </a:p>
        </p:txBody>
      </p:sp>
      <p:sp>
        <p:nvSpPr>
          <p:cNvPr id="348162" name="Rectangle 4"/>
          <p:cNvSpPr>
            <a:spLocks noGrp="1" noChangeArrowheads="1"/>
          </p:cNvSpPr>
          <p:nvPr>
            <p:ph sz="half" idx="1"/>
          </p:nvPr>
        </p:nvSpPr>
        <p:spPr/>
        <p:txBody>
          <a:bodyPr/>
          <a:lstStyle/>
          <a:p>
            <a:pPr lvl="1"/>
            <a:r>
              <a:rPr lang="en-US" dirty="0" smtClean="0"/>
              <a:t>Configure shared variables statically using dialog boxes</a:t>
            </a:r>
          </a:p>
          <a:p>
            <a:pPr lvl="2"/>
            <a:r>
              <a:rPr lang="en-US" dirty="0" smtClean="0"/>
              <a:t>Simplify programming and wiring</a:t>
            </a:r>
          </a:p>
          <a:p>
            <a:pPr lvl="2"/>
            <a:r>
              <a:rPr lang="en-US" dirty="0" smtClean="0"/>
              <a:t>Conserve block diagram space</a:t>
            </a:r>
          </a:p>
        </p:txBody>
      </p:sp>
      <p:sp>
        <p:nvSpPr>
          <p:cNvPr id="348163" name="Content Placeholder 11"/>
          <p:cNvSpPr>
            <a:spLocks noGrp="1"/>
          </p:cNvSpPr>
          <p:nvPr>
            <p:ph sz="half" idx="2"/>
          </p:nvPr>
        </p:nvSpPr>
        <p:spPr/>
        <p:txBody>
          <a:bodyPr/>
          <a:lstStyle/>
          <a:p>
            <a:pPr lvl="1"/>
            <a:r>
              <a:rPr lang="en-US" dirty="0" smtClean="0"/>
              <a:t>Configure FIFO functions dynamically using block diagram code</a:t>
            </a:r>
          </a:p>
          <a:p>
            <a:pPr lvl="2"/>
            <a:r>
              <a:rPr lang="en-US" dirty="0" smtClean="0"/>
              <a:t>Simplify visually inspecting the block diagram</a:t>
            </a:r>
          </a:p>
          <a:p>
            <a:pPr lvl="2"/>
            <a:r>
              <a:rPr lang="en-US" dirty="0" smtClean="0"/>
              <a:t>Simplify modifying the configuration while the program runs</a:t>
            </a:r>
          </a:p>
          <a:p>
            <a:pPr lvl="2"/>
            <a:r>
              <a:rPr lang="en-US" dirty="0" smtClean="0"/>
              <a:t>Improve control over creating and destroying the FIFO</a:t>
            </a:r>
          </a:p>
        </p:txBody>
      </p:sp>
      <p:pic>
        <p:nvPicPr>
          <p:cNvPr id="348164" name="Picture 10" descr="Configure Low-Level FIFO"/>
          <p:cNvPicPr>
            <a:picLocks noChangeAspect="1" noChangeArrowheads="1"/>
          </p:cNvPicPr>
          <p:nvPr/>
        </p:nvPicPr>
        <p:blipFill>
          <a:blip r:embed="rId3" r:link="rId4"/>
          <a:stretch>
            <a:fillRect/>
          </a:stretch>
        </p:blipFill>
        <p:spPr bwMode="auto">
          <a:xfrm>
            <a:off x="5123422" y="4677114"/>
            <a:ext cx="3271111" cy="1432381"/>
          </a:xfrm>
          <a:prstGeom prst="rect">
            <a:avLst/>
          </a:prstGeom>
          <a:noFill/>
          <a:ln w="9525">
            <a:noFill/>
            <a:miter lim="800000"/>
            <a:headEnd/>
            <a:tailEnd/>
          </a:ln>
        </p:spPr>
      </p:pic>
      <p:pic>
        <p:nvPicPr>
          <p:cNvPr id="349186" name="Picture 2"/>
          <p:cNvPicPr>
            <a:picLocks noChangeAspect="1" noChangeArrowheads="1"/>
          </p:cNvPicPr>
          <p:nvPr/>
        </p:nvPicPr>
        <p:blipFill>
          <a:blip r:embed="rId5"/>
          <a:srcRect/>
          <a:stretch>
            <a:fillRect/>
          </a:stretch>
        </p:blipFill>
        <p:spPr bwMode="auto">
          <a:xfrm>
            <a:off x="200416" y="3271680"/>
            <a:ext cx="4328148" cy="2653131"/>
          </a:xfrm>
          <a:prstGeom prst="rect">
            <a:avLst/>
          </a:prstGeom>
          <a:noFill/>
          <a:ln w="9525">
            <a:noFill/>
            <a:miter lim="800000"/>
            <a:headEnd/>
            <a:tailEnd/>
          </a:ln>
          <a:effectLst/>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09" name="Title 1"/>
          <p:cNvSpPr>
            <a:spLocks noGrp="1"/>
          </p:cNvSpPr>
          <p:nvPr>
            <p:ph type="title"/>
          </p:nvPr>
        </p:nvSpPr>
        <p:spPr>
          <a:xfrm>
            <a:off x="541338" y="273050"/>
            <a:ext cx="8534400" cy="1066800"/>
          </a:xfrm>
        </p:spPr>
        <p:txBody>
          <a:bodyPr/>
          <a:lstStyle/>
          <a:p>
            <a:r>
              <a:rPr lang="en-US" dirty="0" smtClean="0"/>
              <a:t>Choosing Your FIFO Method</a:t>
            </a:r>
          </a:p>
        </p:txBody>
      </p:sp>
      <p:graphicFrame>
        <p:nvGraphicFramePr>
          <p:cNvPr id="4" name="Table Placeholder 3"/>
          <p:cNvGraphicFramePr>
            <a:graphicFrameLocks noGrp="1"/>
          </p:cNvGraphicFramePr>
          <p:nvPr>
            <p:ph type="tbl" idx="1"/>
          </p:nvPr>
        </p:nvGraphicFramePr>
        <p:xfrm>
          <a:off x="644525" y="1300163"/>
          <a:ext cx="8242054" cy="4871166"/>
        </p:xfrm>
        <a:graphic>
          <a:graphicData uri="http://schemas.openxmlformats.org/drawingml/2006/table">
            <a:tbl>
              <a:tblPr firstRow="1" bandRow="1">
                <a:tableStyleId>{5C22544A-7EE6-4342-B048-85BDC9FD1C3A}</a:tableStyleId>
              </a:tblPr>
              <a:tblGrid>
                <a:gridCol w="1905648"/>
                <a:gridCol w="3243152"/>
                <a:gridCol w="3093254"/>
              </a:tblGrid>
              <a:tr h="567298">
                <a:tc>
                  <a:txBody>
                    <a:bodyPr/>
                    <a:lstStyle/>
                    <a:p>
                      <a:endParaRPr lang="en-US" sz="2400" dirty="0"/>
                    </a:p>
                  </a:txBody>
                  <a:tcPr/>
                </a:tc>
                <a:tc>
                  <a:txBody>
                    <a:bodyPr/>
                    <a:lstStyle/>
                    <a:p>
                      <a:pPr algn="ctr"/>
                      <a:r>
                        <a:rPr lang="en-US" sz="2400" dirty="0" smtClean="0"/>
                        <a:t>Shared Variables with the RT FIFO Enabled</a:t>
                      </a:r>
                      <a:endParaRPr lang="en-US" sz="2400" dirty="0"/>
                    </a:p>
                  </a:txBody>
                  <a:tcPr/>
                </a:tc>
                <a:tc>
                  <a:txBody>
                    <a:bodyPr/>
                    <a:lstStyle/>
                    <a:p>
                      <a:pPr algn="ctr"/>
                      <a:r>
                        <a:rPr lang="en-US" sz="2400" dirty="0" smtClean="0"/>
                        <a:t>Low-Level FIFO Functions</a:t>
                      </a:r>
                      <a:endParaRPr lang="en-US" sz="2400" dirty="0"/>
                    </a:p>
                  </a:txBody>
                  <a:tcPr/>
                </a:tc>
              </a:tr>
              <a:tr h="953162">
                <a:tc>
                  <a:txBody>
                    <a:bodyPr/>
                    <a:lstStyle/>
                    <a:p>
                      <a:r>
                        <a:rPr lang="en-US" sz="2400" b="1" dirty="0" smtClean="0"/>
                        <a:t>Configuration</a:t>
                      </a:r>
                      <a:endParaRPr lang="en-US" sz="2400" b="1" dirty="0"/>
                    </a:p>
                  </a:txBody>
                  <a:tcPr/>
                </a:tc>
                <a:tc>
                  <a:txBody>
                    <a:bodyPr/>
                    <a:lstStyle/>
                    <a:p>
                      <a:r>
                        <a:rPr lang="en-US" sz="2400" dirty="0" smtClean="0"/>
                        <a:t>Static</a:t>
                      </a:r>
                      <a:endParaRPr lang="en-US" sz="2400" dirty="0"/>
                    </a:p>
                  </a:txBody>
                  <a:tcPr/>
                </a:tc>
                <a:tc>
                  <a:txBody>
                    <a:bodyPr/>
                    <a:lstStyle/>
                    <a:p>
                      <a:r>
                        <a:rPr lang="en-US" sz="2400" dirty="0" smtClean="0"/>
                        <a:t>Dynamic</a:t>
                      </a:r>
                      <a:endParaRPr lang="en-US" sz="2400" dirty="0"/>
                    </a:p>
                  </a:txBody>
                  <a:tcPr/>
                </a:tc>
              </a:tr>
              <a:tr h="953162">
                <a:tc>
                  <a:txBody>
                    <a:bodyPr/>
                    <a:lstStyle/>
                    <a:p>
                      <a:r>
                        <a:rPr lang="en-US" sz="2400" b="1" dirty="0" smtClean="0"/>
                        <a:t>Performance</a:t>
                      </a:r>
                      <a:endParaRPr lang="en-US" sz="2400" b="1" dirty="0"/>
                    </a:p>
                  </a:txBody>
                  <a:tcPr/>
                </a:tc>
                <a:tc>
                  <a:txBody>
                    <a:bodyPr/>
                    <a:lstStyle/>
                    <a:p>
                      <a:r>
                        <a:rPr lang="en-US" sz="2400" dirty="0" smtClean="0"/>
                        <a:t>Write operations</a:t>
                      </a:r>
                      <a:r>
                        <a:rPr lang="en-US" sz="2400" baseline="0" dirty="0" smtClean="0"/>
                        <a:t> must store timestamp</a:t>
                      </a:r>
                      <a:endParaRPr lang="en-US" sz="2400" dirty="0"/>
                    </a:p>
                  </a:txBody>
                  <a:tcPr/>
                </a:tc>
                <a:tc>
                  <a:txBody>
                    <a:bodyPr/>
                    <a:lstStyle/>
                    <a:p>
                      <a:r>
                        <a:rPr lang="en-US" sz="2400" dirty="0" smtClean="0"/>
                        <a:t>Faster write</a:t>
                      </a:r>
                      <a:r>
                        <a:rPr lang="en-US" sz="2400" baseline="0" dirty="0" smtClean="0"/>
                        <a:t> operations</a:t>
                      </a:r>
                      <a:endParaRPr lang="en-US" sz="2400" dirty="0"/>
                    </a:p>
                  </a:txBody>
                  <a:tcPr/>
                </a:tc>
              </a:tr>
              <a:tr h="953162">
                <a:tc>
                  <a:txBody>
                    <a:bodyPr/>
                    <a:lstStyle/>
                    <a:p>
                      <a:r>
                        <a:rPr lang="en-US" sz="2400" b="1" dirty="0" smtClean="0"/>
                        <a:t>Programming</a:t>
                      </a:r>
                      <a:endParaRPr lang="en-US" sz="2400" b="1" dirty="0"/>
                    </a:p>
                  </a:txBody>
                  <a:tcPr/>
                </a:tc>
                <a:tc>
                  <a:txBody>
                    <a:bodyPr/>
                    <a:lstStyle/>
                    <a:p>
                      <a:r>
                        <a:rPr lang="en-US" sz="2400" dirty="0" smtClean="0"/>
                        <a:t>Easier configuration and</a:t>
                      </a:r>
                      <a:r>
                        <a:rPr lang="en-US" sz="2400" baseline="0" dirty="0" smtClean="0"/>
                        <a:t> general operations</a:t>
                      </a:r>
                      <a:endParaRPr lang="en-US" sz="2400" dirty="0"/>
                    </a:p>
                  </a:txBody>
                  <a:tcPr/>
                </a:tc>
                <a:tc>
                  <a:txBody>
                    <a:bodyPr/>
                    <a:lstStyle/>
                    <a:p>
                      <a:r>
                        <a:rPr lang="en-US" sz="2400" dirty="0" smtClean="0"/>
                        <a:t>Easier dynamic configuration changes</a:t>
                      </a:r>
                      <a:endParaRPr lang="en-US" sz="2400" dirty="0"/>
                    </a:p>
                  </a:txBody>
                  <a:tcPr/>
                </a:tc>
              </a:tr>
              <a:tr h="953162">
                <a:tc>
                  <a:txBody>
                    <a:bodyPr/>
                    <a:lstStyle/>
                    <a:p>
                      <a:r>
                        <a:rPr lang="en-US" sz="2400" b="1" dirty="0" smtClean="0"/>
                        <a:t>Features</a:t>
                      </a:r>
                      <a:endParaRPr lang="en-US" sz="2400" b="1" dirty="0"/>
                    </a:p>
                  </a:txBody>
                  <a:tcPr/>
                </a:tc>
                <a:tc>
                  <a:txBody>
                    <a:bodyPr/>
                    <a:lstStyle/>
                    <a:p>
                      <a:r>
                        <a:rPr lang="en-US" sz="2400" dirty="0" smtClean="0"/>
                        <a:t>Timestamp available,</a:t>
                      </a:r>
                      <a:r>
                        <a:rPr lang="en-US" sz="2400" baseline="0" dirty="0" smtClean="0"/>
                        <a:t> </a:t>
                      </a:r>
                      <a:r>
                        <a:rPr lang="en-US" sz="2400" dirty="0" smtClean="0"/>
                        <a:t>easily changed to other variable types</a:t>
                      </a:r>
                      <a:endParaRPr lang="en-US" sz="2400" dirty="0"/>
                    </a:p>
                  </a:txBody>
                  <a:tcPr/>
                </a:tc>
                <a:tc>
                  <a:txBody>
                    <a:bodyPr/>
                    <a:lstStyle/>
                    <a:p>
                      <a:r>
                        <a:rPr lang="en-US" sz="2400" dirty="0" smtClean="0"/>
                        <a:t>Compatible with LV 7.</a:t>
                      </a:r>
                      <a:r>
                        <a:rPr lang="en-US" sz="2400" i="1" dirty="0" smtClean="0"/>
                        <a:t>x</a:t>
                      </a:r>
                      <a:r>
                        <a:rPr lang="en-US" sz="2400" dirty="0" smtClean="0"/>
                        <a:t> and earlier</a:t>
                      </a:r>
                      <a:endParaRPr lang="en-US" sz="2400" dirty="0"/>
                    </a:p>
                  </a:txBody>
                  <a:tcPr/>
                </a:tc>
              </a:tr>
            </a:tbl>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7" name="Rectangle 2"/>
          <p:cNvSpPr>
            <a:spLocks noGrp="1" noChangeArrowheads="1"/>
          </p:cNvSpPr>
          <p:nvPr>
            <p:ph type="title"/>
          </p:nvPr>
        </p:nvSpPr>
        <p:spPr>
          <a:xfrm>
            <a:off x="533400" y="228600"/>
            <a:ext cx="7794625" cy="1143000"/>
          </a:xfrm>
        </p:spPr>
        <p:txBody>
          <a:bodyPr/>
          <a:lstStyle/>
          <a:p>
            <a:r>
              <a:rPr lang="en-US" dirty="0" smtClean="0"/>
              <a:t/>
            </a:r>
            <a:br>
              <a:rPr lang="en-US" dirty="0" smtClean="0"/>
            </a:br>
            <a:r>
              <a:rPr lang="en-US" dirty="0" smtClean="0"/>
              <a:t/>
            </a:r>
            <a:br>
              <a:rPr lang="en-US" dirty="0" smtClean="0"/>
            </a:br>
            <a:r>
              <a:rPr lang="en-US" dirty="0" smtClean="0"/>
              <a:t>Exercise 3-3: Inter-thread Communication Using Functional Global Variables and RT FIFO Functions</a:t>
            </a:r>
          </a:p>
        </p:txBody>
      </p:sp>
      <p:sp>
        <p:nvSpPr>
          <p:cNvPr id="352258" name="Content Placeholder 6"/>
          <p:cNvSpPr>
            <a:spLocks noGrp="1"/>
          </p:cNvSpPr>
          <p:nvPr>
            <p:ph idx="1"/>
          </p:nvPr>
        </p:nvSpPr>
        <p:spPr/>
        <p:txBody>
          <a:bodyPr/>
          <a:lstStyle/>
          <a:p>
            <a:pPr marL="0" indent="0">
              <a:buFontTx/>
              <a:buNone/>
            </a:pPr>
            <a:r>
              <a:rPr lang="en-US" dirty="0" smtClean="0">
                <a:solidFill>
                  <a:srgbClr val="5E84B8"/>
                </a:solidFill>
              </a:rPr>
              <a:t>Use a functional global variable and RT FIFO functions for inter-thread communication.</a:t>
            </a:r>
          </a:p>
          <a:p>
            <a:pPr marL="0" indent="0">
              <a:buFontTx/>
              <a:buNone/>
            </a:pPr>
            <a:endParaRPr lang="en-US" dirty="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5" name="Rectangle 2"/>
          <p:cNvSpPr>
            <a:spLocks noGrp="1" noChangeArrowheads="1"/>
          </p:cNvSpPr>
          <p:nvPr>
            <p:ph type="title"/>
          </p:nvPr>
        </p:nvSpPr>
        <p:spPr/>
        <p:txBody>
          <a:bodyPr/>
          <a:lstStyle/>
          <a:p>
            <a:r>
              <a:rPr lang="en-US" dirty="0" smtClean="0"/>
              <a:t>Class Exercise 3-4: Project Flowchart</a:t>
            </a:r>
          </a:p>
        </p:txBody>
      </p:sp>
      <p:sp>
        <p:nvSpPr>
          <p:cNvPr id="354306" name="Content Placeholder 11"/>
          <p:cNvSpPr>
            <a:spLocks noGrp="1"/>
          </p:cNvSpPr>
          <p:nvPr>
            <p:ph idx="1"/>
          </p:nvPr>
        </p:nvSpPr>
        <p:spPr/>
        <p:txBody>
          <a:bodyPr/>
          <a:lstStyle/>
          <a:p>
            <a:pPr marL="0" indent="0">
              <a:buFontTx/>
              <a:buNone/>
            </a:pPr>
            <a:r>
              <a:rPr lang="en-US" dirty="0" smtClean="0">
                <a:solidFill>
                  <a:srgbClr val="5E84B8"/>
                </a:solidFill>
              </a:rPr>
              <a:t>Review the state diagrams and flowchart to understand the logic for the temperature chamber controller project.</a:t>
            </a:r>
          </a:p>
        </p:txBody>
      </p:sp>
      <p:grpSp>
        <p:nvGrpSpPr>
          <p:cNvPr id="354307" name="Group 7"/>
          <p:cNvGrpSpPr>
            <a:grpSpLocks/>
          </p:cNvGrpSpPr>
          <p:nvPr/>
        </p:nvGrpSpPr>
        <p:grpSpPr bwMode="auto">
          <a:xfrm>
            <a:off x="7315200" y="381000"/>
            <a:ext cx="1641475" cy="1905000"/>
            <a:chOff x="4608" y="240"/>
            <a:chExt cx="1034" cy="1200"/>
          </a:xfrm>
        </p:grpSpPr>
        <p:sp>
          <p:nvSpPr>
            <p:cNvPr id="354308"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354309"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354310"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354311"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FontTx/>
              <a:buAutoNum type="arabicPeriod"/>
            </a:pPr>
            <a:r>
              <a:rPr lang="en-US" dirty="0" smtClean="0"/>
              <a:t>Which of following are methods for improving speed and determinism in time-critical code?</a:t>
            </a:r>
          </a:p>
          <a:p>
            <a:pPr marL="1104900" lvl="4" indent="-533400">
              <a:buAutoNum type="alphaLcPeriod"/>
            </a:pPr>
            <a:r>
              <a:rPr lang="en-US" sz="2800" dirty="0" smtClean="0"/>
              <a:t>Avoid File I/O functions</a:t>
            </a:r>
          </a:p>
          <a:p>
            <a:pPr marL="1104900" lvl="4" indent="-533400">
              <a:buAutoNum type="alphaLcPeriod"/>
            </a:pPr>
            <a:r>
              <a:rPr lang="en-US" sz="2800" dirty="0" smtClean="0"/>
              <a:t>Cast all data to the proper data type</a:t>
            </a:r>
          </a:p>
          <a:p>
            <a:pPr marL="1104900" lvl="4" indent="-533400">
              <a:buAutoNum type="alphaLcPeriod"/>
            </a:pPr>
            <a:r>
              <a:rPr lang="en-US" sz="2800" dirty="0" smtClean="0"/>
              <a:t>Use the Build Array function to dynamically build arrays</a:t>
            </a:r>
          </a:p>
          <a:p>
            <a:pPr marL="1104900" lvl="4" indent="-533400">
              <a:buAutoNum type="alphaLcPeriod"/>
            </a:pPr>
            <a:r>
              <a:rPr lang="en-US" sz="2800" dirty="0" smtClean="0"/>
              <a:t>Disable non-essential VI options</a:t>
            </a:r>
            <a:endParaRPr lang="en-US" dirty="0" smtClean="0"/>
          </a:p>
          <a:p>
            <a:pPr marL="533400" indent="-533400">
              <a:buFontTx/>
              <a:buAutoNum type="arabicPeriod"/>
            </a:pPr>
            <a:endParaRPr lang="en-US" dirty="0" smtClean="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Answers</a:t>
            </a:r>
          </a:p>
        </p:txBody>
      </p:sp>
      <p:sp>
        <p:nvSpPr>
          <p:cNvPr id="356354" name="Rectangle 16"/>
          <p:cNvSpPr>
            <a:spLocks noGrp="1" noChangeArrowheads="1"/>
          </p:cNvSpPr>
          <p:nvPr>
            <p:ph idx="1"/>
          </p:nvPr>
        </p:nvSpPr>
        <p:spPr/>
        <p:txBody>
          <a:bodyPr/>
          <a:lstStyle/>
          <a:p>
            <a:pPr marL="533400" indent="-533400">
              <a:buFontTx/>
              <a:buAutoNum type="arabicPeriod"/>
            </a:pPr>
            <a:r>
              <a:rPr lang="en-US" dirty="0" smtClean="0"/>
              <a:t>Which of following are methods for improving speed and determinism in time-critical code?</a:t>
            </a:r>
          </a:p>
          <a:p>
            <a:pPr marL="1104900" lvl="4" indent="-533400">
              <a:buAutoNum type="alphaLcPeriod"/>
            </a:pPr>
            <a:r>
              <a:rPr lang="en-US" sz="2800" b="1" dirty="0" smtClean="0"/>
              <a:t>Avoid File I/O functions</a:t>
            </a:r>
          </a:p>
          <a:p>
            <a:pPr marL="1104900" lvl="4" indent="-533400">
              <a:buAutoNum type="alphaLcPeriod"/>
            </a:pPr>
            <a:r>
              <a:rPr lang="en-US" sz="2800" b="1" dirty="0" smtClean="0"/>
              <a:t>Cast all data to the proper data type</a:t>
            </a:r>
          </a:p>
          <a:p>
            <a:pPr marL="1104900" lvl="4" indent="-533400">
              <a:buAutoNum type="alphaLcPeriod"/>
            </a:pPr>
            <a:r>
              <a:rPr lang="en-US" sz="2800" dirty="0" smtClean="0"/>
              <a:t>Use the Build Array function to dynamically build arrays</a:t>
            </a:r>
          </a:p>
          <a:p>
            <a:pPr marL="1104900" lvl="4" indent="-533400">
              <a:buAutoNum type="alphaLcPeriod"/>
            </a:pPr>
            <a:r>
              <a:rPr lang="en-US" sz="2800" b="1" dirty="0" smtClean="0"/>
              <a:t>Disable non-essential VI options</a:t>
            </a:r>
            <a:endParaRPr lang="en-US" b="1" dirty="0" smtClean="0"/>
          </a:p>
          <a:p>
            <a:pPr marL="533400" indent="-533400">
              <a:buFontTx/>
              <a:buAutoNum type="arabicPeriod"/>
            </a:pPr>
            <a:endParaRPr lang="en-US" dirty="0" smtClean="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True or False?  You should only use one time-critical VI or loop per CPU in a deterministic application.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8773" name="Group 117"/>
          <p:cNvGraphicFramePr>
            <a:graphicFrameLocks noGrp="1"/>
          </p:cNvGraphicFramePr>
          <p:nvPr/>
        </p:nvGraphicFramePr>
        <p:xfrm>
          <a:off x="520700" y="1243013"/>
          <a:ext cx="8382000" cy="2279651"/>
        </p:xfrm>
        <a:graphic>
          <a:graphicData uri="http://schemas.openxmlformats.org/drawingml/2006/table">
            <a:tbl>
              <a:tblPr/>
              <a:tblGrid>
                <a:gridCol w="909638"/>
                <a:gridCol w="3738562"/>
                <a:gridCol w="3733800"/>
              </a:tblGrid>
              <a:tr h="779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a:txBody>
                  <a:tcPr horzOverflow="overflow">
                    <a:lnL w="28575" cap="flat" cmpd="sng" algn="ctr">
                      <a:solidFill>
                        <a:srgbClr val="3E421E"/>
                      </a:solidFill>
                      <a:prstDash val="solid"/>
                      <a:round/>
                      <a:headEnd type="none" w="sm" len="sm"/>
                      <a:tailEnd type="none" w="sm" len="sm"/>
                    </a:lnL>
                    <a:lnR w="12700" cap="flat" cmpd="sng" algn="ctr">
                      <a:solidFill>
                        <a:srgbClr val="3E421E"/>
                      </a:solidFill>
                      <a:prstDash val="solid"/>
                      <a:round/>
                      <a:headEnd type="none" w="sm" len="sm"/>
                      <a:tailEnd type="none" w="sm" len="sm"/>
                    </a:lnR>
                    <a:lnT w="28575" cap="flat" cmpd="sng" algn="ctr">
                      <a:solidFill>
                        <a:srgbClr val="3E421E"/>
                      </a:solidFill>
                      <a:prstDash val="solid"/>
                      <a:round/>
                      <a:headEnd type="none" w="sm" len="sm"/>
                      <a:tailEnd type="none" w="sm" len="sm"/>
                    </a:lnT>
                    <a:lnB w="12700" cap="flat" cmpd="sng" algn="ctr">
                      <a:solidFill>
                        <a:srgbClr val="3E421E"/>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rPr>
                        <a:t>Time-Critical Priority</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(one VI per core)</a:t>
                      </a:r>
                    </a:p>
                  </a:txBody>
                  <a:tcPr anchor="ctr" anchorCtr="1" horzOverflow="overflow">
                    <a:lnL w="12700" cap="flat" cmpd="sng" algn="ctr">
                      <a:solidFill>
                        <a:srgbClr val="3E421E"/>
                      </a:solidFill>
                      <a:prstDash val="solid"/>
                      <a:round/>
                      <a:headEnd type="none" w="sm" len="sm"/>
                      <a:tailEnd type="none" w="sm" len="sm"/>
                    </a:lnL>
                    <a:lnR w="12700" cap="flat" cmpd="sng" algn="ctr">
                      <a:solidFill>
                        <a:srgbClr val="3E421E"/>
                      </a:solidFill>
                      <a:prstDash val="solid"/>
                      <a:round/>
                      <a:headEnd type="none" w="sm" len="sm"/>
                      <a:tailEnd type="none" w="sm" len="sm"/>
                    </a:lnR>
                    <a:lnT w="28575" cap="flat" cmpd="sng" algn="ctr">
                      <a:solidFill>
                        <a:srgbClr val="3E421E"/>
                      </a:solidFill>
                      <a:prstDash val="solid"/>
                      <a:round/>
                      <a:headEnd type="none" w="sm" len="sm"/>
                      <a:tailEnd type="none" w="sm" len="sm"/>
                    </a:lnT>
                    <a:lnB w="12700" cap="flat" cmpd="sng" algn="ctr">
                      <a:solidFill>
                        <a:srgbClr val="3E421E"/>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rPr>
                        <a:t>Normal Priority</a:t>
                      </a:r>
                    </a:p>
                  </a:txBody>
                  <a:tcPr anchor="ctr" anchorCtr="1" horzOverflow="overflow">
                    <a:lnL w="12700" cap="flat" cmpd="sng" algn="ctr">
                      <a:solidFill>
                        <a:srgbClr val="3E421E"/>
                      </a:solidFill>
                      <a:prstDash val="solid"/>
                      <a:round/>
                      <a:headEnd type="none" w="sm" len="sm"/>
                      <a:tailEnd type="none" w="sm" len="sm"/>
                    </a:lnL>
                    <a:lnR w="28575" cap="flat" cmpd="sng" algn="ctr">
                      <a:solidFill>
                        <a:srgbClr val="3E421E"/>
                      </a:solidFill>
                      <a:prstDash val="solid"/>
                      <a:round/>
                      <a:headEnd type="none" w="sm" len="sm"/>
                      <a:tailEnd type="none" w="sm" len="sm"/>
                    </a:lnR>
                    <a:lnT w="28575" cap="flat" cmpd="sng" algn="ctr">
                      <a:solidFill>
                        <a:srgbClr val="3E421E"/>
                      </a:solidFill>
                      <a:prstDash val="solid"/>
                      <a:round/>
                      <a:headEnd type="none" w="sm" len="sm"/>
                      <a:tailEnd type="none" w="sm" len="sm"/>
                    </a:lnT>
                    <a:lnB w="12700" cap="flat" cmpd="sng" algn="ctr">
                      <a:solidFill>
                        <a:srgbClr val="3E421E"/>
                      </a:solidFill>
                      <a:prstDash val="solid"/>
                      <a:round/>
                      <a:headEnd type="none" w="sm" len="sm"/>
                      <a:tailEnd type="none" w="sm" len="sm"/>
                    </a:lnB>
                    <a:lnTlToBr>
                      <a:noFill/>
                    </a:lnTlToBr>
                    <a:lnBlToTr>
                      <a:noFill/>
                    </a:lnBlToTr>
                    <a:noFill/>
                  </a:tcPr>
                </a:tc>
              </a:tr>
              <a:tr h="15001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Tasks</a:t>
                      </a:r>
                    </a:p>
                  </a:txBody>
                  <a:tcPr anchor="ctr" anchorCtr="1" horzOverflow="overflow">
                    <a:lnL w="28575" cap="flat" cmpd="sng" algn="ctr">
                      <a:solidFill>
                        <a:srgbClr val="3E421E"/>
                      </a:solidFill>
                      <a:prstDash val="solid"/>
                      <a:round/>
                      <a:headEnd type="none" w="sm" len="sm"/>
                      <a:tailEnd type="none" w="sm" len="sm"/>
                    </a:lnL>
                    <a:lnR w="12700" cap="flat" cmpd="sng" algn="ctr">
                      <a:solidFill>
                        <a:srgbClr val="3E421E"/>
                      </a:solidFill>
                      <a:prstDash val="solid"/>
                      <a:round/>
                      <a:headEnd type="none" w="sm" len="sm"/>
                      <a:tailEnd type="none" w="sm" len="sm"/>
                    </a:lnR>
                    <a:lnT w="12700" cap="flat" cmpd="sng" algn="ctr">
                      <a:solidFill>
                        <a:srgbClr val="3E421E"/>
                      </a:solidFill>
                      <a:prstDash val="solid"/>
                      <a:round/>
                      <a:headEnd type="none" w="sm" len="sm"/>
                      <a:tailEnd type="none" w="sm" len="sm"/>
                    </a:lnT>
                    <a:lnB w="28575" cap="flat" cmpd="sng" algn="ctr">
                      <a:solidFill>
                        <a:srgbClr val="3E421E"/>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3E421E"/>
                      </a:solidFill>
                      <a:prstDash val="solid"/>
                      <a:round/>
                      <a:headEnd type="none" w="sm" len="sm"/>
                      <a:tailEnd type="none" w="sm" len="sm"/>
                    </a:lnL>
                    <a:lnR w="12700" cap="flat" cmpd="sng" algn="ctr">
                      <a:solidFill>
                        <a:srgbClr val="3E421E"/>
                      </a:solidFill>
                      <a:prstDash val="solid"/>
                      <a:round/>
                      <a:headEnd type="none" w="sm" len="sm"/>
                      <a:tailEnd type="none" w="sm" len="sm"/>
                    </a:lnR>
                    <a:lnT w="12700" cap="flat" cmpd="sng" algn="ctr">
                      <a:solidFill>
                        <a:srgbClr val="3E421E"/>
                      </a:solidFill>
                      <a:prstDash val="solid"/>
                      <a:round/>
                      <a:headEnd type="none" w="sm" len="sm"/>
                      <a:tailEnd type="none" w="sm" len="sm"/>
                    </a:lnT>
                    <a:lnB w="28575" cap="flat" cmpd="sng" algn="ctr">
                      <a:solidFill>
                        <a:srgbClr val="3E421E"/>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a:txBody>
                  <a:tcPr horzOverflow="overflow">
                    <a:lnL w="12700" cap="flat" cmpd="sng" algn="ctr">
                      <a:solidFill>
                        <a:srgbClr val="3E421E"/>
                      </a:solidFill>
                      <a:prstDash val="solid"/>
                      <a:round/>
                      <a:headEnd type="none" w="sm" len="sm"/>
                      <a:tailEnd type="none" w="sm" len="sm"/>
                    </a:lnL>
                    <a:lnR w="28575" cap="flat" cmpd="sng" algn="ctr">
                      <a:solidFill>
                        <a:srgbClr val="3E421E"/>
                      </a:solidFill>
                      <a:prstDash val="solid"/>
                      <a:round/>
                      <a:headEnd type="none" w="sm" len="sm"/>
                      <a:tailEnd type="none" w="sm" len="sm"/>
                    </a:lnR>
                    <a:lnT w="12700" cap="flat" cmpd="sng" algn="ctr">
                      <a:solidFill>
                        <a:srgbClr val="3E421E"/>
                      </a:solidFill>
                      <a:prstDash val="solid"/>
                      <a:round/>
                      <a:headEnd type="none" w="sm" len="sm"/>
                      <a:tailEnd type="none" w="sm" len="sm"/>
                    </a:lnT>
                    <a:lnB w="28575" cap="flat" cmpd="sng" algn="ctr">
                      <a:solidFill>
                        <a:srgbClr val="3E421E"/>
                      </a:solidFill>
                      <a:prstDash val="solid"/>
                      <a:round/>
                      <a:headEnd type="none" w="sm" len="sm"/>
                      <a:tailEnd type="none" w="sm" len="sm"/>
                    </a:lnB>
                    <a:lnTlToBr>
                      <a:noFill/>
                    </a:lnTlToBr>
                    <a:lnBlToTr>
                      <a:noFill/>
                    </a:lnBlToTr>
                    <a:noFill/>
                  </a:tcPr>
                </a:tc>
              </a:tr>
            </a:tbl>
          </a:graphicData>
        </a:graphic>
      </p:graphicFrame>
      <p:pic>
        <p:nvPicPr>
          <p:cNvPr id="40975" name="Picture 111" descr="zf4zj4ib[1]"/>
          <p:cNvPicPr>
            <a:picLocks noChangeAspect="1" noChangeArrowheads="1"/>
          </p:cNvPicPr>
          <p:nvPr/>
        </p:nvPicPr>
        <p:blipFill>
          <a:blip r:embed="rId3"/>
          <a:srcRect/>
          <a:stretch>
            <a:fillRect/>
          </a:stretch>
        </p:blipFill>
        <p:spPr bwMode="auto">
          <a:xfrm>
            <a:off x="2286000" y="2033588"/>
            <a:ext cx="2290763" cy="1436687"/>
          </a:xfrm>
          <a:prstGeom prst="rect">
            <a:avLst/>
          </a:prstGeom>
          <a:noFill/>
          <a:ln w="9525">
            <a:noFill/>
            <a:miter lim="800000"/>
            <a:headEnd/>
            <a:tailEnd/>
          </a:ln>
        </p:spPr>
      </p:pic>
      <p:sp>
        <p:nvSpPr>
          <p:cNvPr id="40977" name="Rectangle 3"/>
          <p:cNvSpPr>
            <a:spLocks noGrp="1" noChangeArrowheads="1"/>
          </p:cNvSpPr>
          <p:nvPr>
            <p:ph type="title"/>
          </p:nvPr>
        </p:nvSpPr>
        <p:spPr/>
        <p:txBody>
          <a:bodyPr/>
          <a:lstStyle/>
          <a:p>
            <a:r>
              <a:rPr lang="en-US" dirty="0" smtClean="0"/>
              <a:t>Real-Time Multithreading Analogy</a:t>
            </a:r>
          </a:p>
        </p:txBody>
      </p:sp>
      <p:grpSp>
        <p:nvGrpSpPr>
          <p:cNvPr id="40978" name="Group 4"/>
          <p:cNvGrpSpPr>
            <a:grpSpLocks/>
          </p:cNvGrpSpPr>
          <p:nvPr/>
        </p:nvGrpSpPr>
        <p:grpSpPr bwMode="gray">
          <a:xfrm>
            <a:off x="4597400" y="3978275"/>
            <a:ext cx="2514600" cy="1893888"/>
            <a:chOff x="2544" y="2880"/>
            <a:chExt cx="1584" cy="1193"/>
          </a:xfrm>
          <a:solidFill>
            <a:schemeClr val="tx1"/>
          </a:solidFill>
        </p:grpSpPr>
        <p:sp>
          <p:nvSpPr>
            <p:cNvPr id="40989" name="Freeform 5"/>
            <p:cNvSpPr>
              <a:spLocks/>
            </p:cNvSpPr>
            <p:nvPr/>
          </p:nvSpPr>
          <p:spPr bwMode="gray">
            <a:xfrm>
              <a:off x="3008" y="3299"/>
              <a:ext cx="328" cy="768"/>
            </a:xfrm>
            <a:custGeom>
              <a:avLst/>
              <a:gdLst>
                <a:gd name="T0" fmla="*/ 253 w 328"/>
                <a:gd name="T1" fmla="*/ 736 h 768"/>
                <a:gd name="T2" fmla="*/ 253 w 328"/>
                <a:gd name="T3" fmla="*/ 721 h 768"/>
                <a:gd name="T4" fmla="*/ 290 w 328"/>
                <a:gd name="T5" fmla="*/ 721 h 768"/>
                <a:gd name="T6" fmla="*/ 290 w 328"/>
                <a:gd name="T7" fmla="*/ 692 h 768"/>
                <a:gd name="T8" fmla="*/ 253 w 328"/>
                <a:gd name="T9" fmla="*/ 692 h 768"/>
                <a:gd name="T10" fmla="*/ 253 w 328"/>
                <a:gd name="T11" fmla="*/ 0 h 768"/>
                <a:gd name="T12" fmla="*/ 79 w 328"/>
                <a:gd name="T13" fmla="*/ 0 h 768"/>
                <a:gd name="T14" fmla="*/ 79 w 328"/>
                <a:gd name="T15" fmla="*/ 692 h 768"/>
                <a:gd name="T16" fmla="*/ 39 w 328"/>
                <a:gd name="T17" fmla="*/ 692 h 768"/>
                <a:gd name="T18" fmla="*/ 39 w 328"/>
                <a:gd name="T19" fmla="*/ 721 h 768"/>
                <a:gd name="T20" fmla="*/ 79 w 328"/>
                <a:gd name="T21" fmla="*/ 721 h 768"/>
                <a:gd name="T22" fmla="*/ 79 w 328"/>
                <a:gd name="T23" fmla="*/ 736 h 768"/>
                <a:gd name="T24" fmla="*/ 0 w 328"/>
                <a:gd name="T25" fmla="*/ 736 h 768"/>
                <a:gd name="T26" fmla="*/ 0 w 328"/>
                <a:gd name="T27" fmla="*/ 768 h 768"/>
                <a:gd name="T28" fmla="*/ 328 w 328"/>
                <a:gd name="T29" fmla="*/ 768 h 768"/>
                <a:gd name="T30" fmla="*/ 328 w 328"/>
                <a:gd name="T31" fmla="*/ 736 h 768"/>
                <a:gd name="T32" fmla="*/ 253 w 328"/>
                <a:gd name="T33" fmla="*/ 736 h 7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8"/>
                <a:gd name="T52" fmla="*/ 0 h 768"/>
                <a:gd name="T53" fmla="*/ 328 w 328"/>
                <a:gd name="T54" fmla="*/ 768 h 7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8" h="768">
                  <a:moveTo>
                    <a:pt x="253" y="736"/>
                  </a:moveTo>
                  <a:lnTo>
                    <a:pt x="253" y="721"/>
                  </a:lnTo>
                  <a:lnTo>
                    <a:pt x="290" y="721"/>
                  </a:lnTo>
                  <a:lnTo>
                    <a:pt x="290" y="692"/>
                  </a:lnTo>
                  <a:lnTo>
                    <a:pt x="253" y="692"/>
                  </a:lnTo>
                  <a:lnTo>
                    <a:pt x="253" y="0"/>
                  </a:lnTo>
                  <a:lnTo>
                    <a:pt x="79" y="0"/>
                  </a:lnTo>
                  <a:lnTo>
                    <a:pt x="79" y="692"/>
                  </a:lnTo>
                  <a:lnTo>
                    <a:pt x="39" y="692"/>
                  </a:lnTo>
                  <a:lnTo>
                    <a:pt x="39" y="721"/>
                  </a:lnTo>
                  <a:lnTo>
                    <a:pt x="79" y="721"/>
                  </a:lnTo>
                  <a:lnTo>
                    <a:pt x="79" y="736"/>
                  </a:lnTo>
                  <a:lnTo>
                    <a:pt x="0" y="736"/>
                  </a:lnTo>
                  <a:lnTo>
                    <a:pt x="0" y="768"/>
                  </a:lnTo>
                  <a:lnTo>
                    <a:pt x="328" y="768"/>
                  </a:lnTo>
                  <a:lnTo>
                    <a:pt x="328" y="736"/>
                  </a:lnTo>
                  <a:lnTo>
                    <a:pt x="253" y="736"/>
                  </a:lnTo>
                  <a:close/>
                </a:path>
              </a:pathLst>
            </a:custGeom>
            <a:grpFill/>
            <a:ln w="9525">
              <a:noFill/>
              <a:round/>
              <a:headEnd/>
              <a:tailEnd/>
            </a:ln>
          </p:spPr>
          <p:txBody>
            <a:bodyPr/>
            <a:lstStyle/>
            <a:p>
              <a:pPr algn="ctr" eaLnBrk="0" hangingPunct="0"/>
              <a:endParaRPr lang="en-US" dirty="0"/>
            </a:p>
          </p:txBody>
        </p:sp>
        <p:sp>
          <p:nvSpPr>
            <p:cNvPr id="40990" name="Freeform 6"/>
            <p:cNvSpPr>
              <a:spLocks/>
            </p:cNvSpPr>
            <p:nvPr/>
          </p:nvSpPr>
          <p:spPr bwMode="gray">
            <a:xfrm>
              <a:off x="2733" y="3232"/>
              <a:ext cx="184" cy="184"/>
            </a:xfrm>
            <a:custGeom>
              <a:avLst/>
              <a:gdLst>
                <a:gd name="T0" fmla="*/ 72 w 184"/>
                <a:gd name="T1" fmla="*/ 1 h 184"/>
                <a:gd name="T2" fmla="*/ 41 w 184"/>
                <a:gd name="T3" fmla="*/ 15 h 184"/>
                <a:gd name="T4" fmla="*/ 15 w 184"/>
                <a:gd name="T5" fmla="*/ 41 h 184"/>
                <a:gd name="T6" fmla="*/ 1 w 184"/>
                <a:gd name="T7" fmla="*/ 73 h 184"/>
                <a:gd name="T8" fmla="*/ 1 w 184"/>
                <a:gd name="T9" fmla="*/ 109 h 184"/>
                <a:gd name="T10" fmla="*/ 12 w 184"/>
                <a:gd name="T11" fmla="*/ 138 h 184"/>
                <a:gd name="T12" fmla="*/ 31 w 184"/>
                <a:gd name="T13" fmla="*/ 161 h 184"/>
                <a:gd name="T14" fmla="*/ 57 w 184"/>
                <a:gd name="T15" fmla="*/ 177 h 184"/>
                <a:gd name="T16" fmla="*/ 72 w 184"/>
                <a:gd name="T17" fmla="*/ 138 h 184"/>
                <a:gd name="T18" fmla="*/ 50 w 184"/>
                <a:gd name="T19" fmla="*/ 119 h 184"/>
                <a:gd name="T20" fmla="*/ 42 w 184"/>
                <a:gd name="T21" fmla="*/ 93 h 184"/>
                <a:gd name="T22" fmla="*/ 46 w 184"/>
                <a:gd name="T23" fmla="*/ 73 h 184"/>
                <a:gd name="T24" fmla="*/ 57 w 184"/>
                <a:gd name="T25" fmla="*/ 57 h 184"/>
                <a:gd name="T26" fmla="*/ 72 w 184"/>
                <a:gd name="T27" fmla="*/ 46 h 184"/>
                <a:gd name="T28" fmla="*/ 91 w 184"/>
                <a:gd name="T29" fmla="*/ 42 h 184"/>
                <a:gd name="T30" fmla="*/ 111 w 184"/>
                <a:gd name="T31" fmla="*/ 46 h 184"/>
                <a:gd name="T32" fmla="*/ 127 w 184"/>
                <a:gd name="T33" fmla="*/ 57 h 184"/>
                <a:gd name="T34" fmla="*/ 137 w 184"/>
                <a:gd name="T35" fmla="*/ 73 h 184"/>
                <a:gd name="T36" fmla="*/ 141 w 184"/>
                <a:gd name="T37" fmla="*/ 93 h 184"/>
                <a:gd name="T38" fmla="*/ 137 w 184"/>
                <a:gd name="T39" fmla="*/ 112 h 184"/>
                <a:gd name="T40" fmla="*/ 127 w 184"/>
                <a:gd name="T41" fmla="*/ 127 h 184"/>
                <a:gd name="T42" fmla="*/ 111 w 184"/>
                <a:gd name="T43" fmla="*/ 138 h 184"/>
                <a:gd name="T44" fmla="*/ 91 w 184"/>
                <a:gd name="T45" fmla="*/ 142 h 184"/>
                <a:gd name="T46" fmla="*/ 82 w 184"/>
                <a:gd name="T47" fmla="*/ 140 h 184"/>
                <a:gd name="T48" fmla="*/ 72 w 184"/>
                <a:gd name="T49" fmla="*/ 138 h 184"/>
                <a:gd name="T50" fmla="*/ 76 w 184"/>
                <a:gd name="T51" fmla="*/ 183 h 184"/>
                <a:gd name="T52" fmla="*/ 87 w 184"/>
                <a:gd name="T53" fmla="*/ 184 h 184"/>
                <a:gd name="T54" fmla="*/ 111 w 184"/>
                <a:gd name="T55" fmla="*/ 183 h 184"/>
                <a:gd name="T56" fmla="*/ 143 w 184"/>
                <a:gd name="T57" fmla="*/ 169 h 184"/>
                <a:gd name="T58" fmla="*/ 169 w 184"/>
                <a:gd name="T59" fmla="*/ 143 h 184"/>
                <a:gd name="T60" fmla="*/ 183 w 184"/>
                <a:gd name="T61" fmla="*/ 112 h 184"/>
                <a:gd name="T62" fmla="*/ 183 w 184"/>
                <a:gd name="T63" fmla="*/ 73 h 184"/>
                <a:gd name="T64" fmla="*/ 169 w 184"/>
                <a:gd name="T65" fmla="*/ 41 h 184"/>
                <a:gd name="T66" fmla="*/ 143 w 184"/>
                <a:gd name="T67" fmla="*/ 15 h 184"/>
                <a:gd name="T68" fmla="*/ 111 w 184"/>
                <a:gd name="T69" fmla="*/ 1 h 18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
                <a:gd name="T106" fmla="*/ 0 h 184"/>
                <a:gd name="T107" fmla="*/ 184 w 184"/>
                <a:gd name="T108" fmla="*/ 184 h 18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 h="184">
                  <a:moveTo>
                    <a:pt x="91" y="0"/>
                  </a:moveTo>
                  <a:lnTo>
                    <a:pt x="72" y="1"/>
                  </a:lnTo>
                  <a:lnTo>
                    <a:pt x="56" y="6"/>
                  </a:lnTo>
                  <a:lnTo>
                    <a:pt x="41" y="15"/>
                  </a:lnTo>
                  <a:lnTo>
                    <a:pt x="27" y="27"/>
                  </a:lnTo>
                  <a:lnTo>
                    <a:pt x="15" y="41"/>
                  </a:lnTo>
                  <a:lnTo>
                    <a:pt x="7" y="56"/>
                  </a:lnTo>
                  <a:lnTo>
                    <a:pt x="1" y="73"/>
                  </a:lnTo>
                  <a:lnTo>
                    <a:pt x="0" y="93"/>
                  </a:lnTo>
                  <a:lnTo>
                    <a:pt x="1" y="109"/>
                  </a:lnTo>
                  <a:lnTo>
                    <a:pt x="5" y="124"/>
                  </a:lnTo>
                  <a:lnTo>
                    <a:pt x="12" y="138"/>
                  </a:lnTo>
                  <a:lnTo>
                    <a:pt x="20" y="150"/>
                  </a:lnTo>
                  <a:lnTo>
                    <a:pt x="31" y="161"/>
                  </a:lnTo>
                  <a:lnTo>
                    <a:pt x="44" y="171"/>
                  </a:lnTo>
                  <a:lnTo>
                    <a:pt x="57" y="177"/>
                  </a:lnTo>
                  <a:lnTo>
                    <a:pt x="72" y="183"/>
                  </a:lnTo>
                  <a:lnTo>
                    <a:pt x="72" y="138"/>
                  </a:lnTo>
                  <a:lnTo>
                    <a:pt x="60" y="130"/>
                  </a:lnTo>
                  <a:lnTo>
                    <a:pt x="50" y="119"/>
                  </a:lnTo>
                  <a:lnTo>
                    <a:pt x="45" y="106"/>
                  </a:lnTo>
                  <a:lnTo>
                    <a:pt x="42" y="93"/>
                  </a:lnTo>
                  <a:lnTo>
                    <a:pt x="44" y="83"/>
                  </a:lnTo>
                  <a:lnTo>
                    <a:pt x="46" y="73"/>
                  </a:lnTo>
                  <a:lnTo>
                    <a:pt x="50" y="65"/>
                  </a:lnTo>
                  <a:lnTo>
                    <a:pt x="57" y="57"/>
                  </a:lnTo>
                  <a:lnTo>
                    <a:pt x="64" y="50"/>
                  </a:lnTo>
                  <a:lnTo>
                    <a:pt x="72" y="46"/>
                  </a:lnTo>
                  <a:lnTo>
                    <a:pt x="82" y="43"/>
                  </a:lnTo>
                  <a:lnTo>
                    <a:pt x="91" y="42"/>
                  </a:lnTo>
                  <a:lnTo>
                    <a:pt x="101" y="43"/>
                  </a:lnTo>
                  <a:lnTo>
                    <a:pt x="111" y="46"/>
                  </a:lnTo>
                  <a:lnTo>
                    <a:pt x="119" y="50"/>
                  </a:lnTo>
                  <a:lnTo>
                    <a:pt x="127" y="57"/>
                  </a:lnTo>
                  <a:lnTo>
                    <a:pt x="132" y="65"/>
                  </a:lnTo>
                  <a:lnTo>
                    <a:pt x="137" y="73"/>
                  </a:lnTo>
                  <a:lnTo>
                    <a:pt x="139" y="83"/>
                  </a:lnTo>
                  <a:lnTo>
                    <a:pt x="141" y="93"/>
                  </a:lnTo>
                  <a:lnTo>
                    <a:pt x="139" y="102"/>
                  </a:lnTo>
                  <a:lnTo>
                    <a:pt x="137" y="112"/>
                  </a:lnTo>
                  <a:lnTo>
                    <a:pt x="132" y="120"/>
                  </a:lnTo>
                  <a:lnTo>
                    <a:pt x="127" y="127"/>
                  </a:lnTo>
                  <a:lnTo>
                    <a:pt x="119" y="134"/>
                  </a:lnTo>
                  <a:lnTo>
                    <a:pt x="111" y="138"/>
                  </a:lnTo>
                  <a:lnTo>
                    <a:pt x="101" y="140"/>
                  </a:lnTo>
                  <a:lnTo>
                    <a:pt x="91" y="142"/>
                  </a:lnTo>
                  <a:lnTo>
                    <a:pt x="87" y="142"/>
                  </a:lnTo>
                  <a:lnTo>
                    <a:pt x="82" y="140"/>
                  </a:lnTo>
                  <a:lnTo>
                    <a:pt x="76" y="139"/>
                  </a:lnTo>
                  <a:lnTo>
                    <a:pt x="72" y="138"/>
                  </a:lnTo>
                  <a:lnTo>
                    <a:pt x="72" y="183"/>
                  </a:lnTo>
                  <a:lnTo>
                    <a:pt x="76" y="183"/>
                  </a:lnTo>
                  <a:lnTo>
                    <a:pt x="82" y="183"/>
                  </a:lnTo>
                  <a:lnTo>
                    <a:pt x="87" y="184"/>
                  </a:lnTo>
                  <a:lnTo>
                    <a:pt x="91" y="184"/>
                  </a:lnTo>
                  <a:lnTo>
                    <a:pt x="111" y="183"/>
                  </a:lnTo>
                  <a:lnTo>
                    <a:pt x="128" y="177"/>
                  </a:lnTo>
                  <a:lnTo>
                    <a:pt x="143" y="169"/>
                  </a:lnTo>
                  <a:lnTo>
                    <a:pt x="157" y="157"/>
                  </a:lnTo>
                  <a:lnTo>
                    <a:pt x="169" y="143"/>
                  </a:lnTo>
                  <a:lnTo>
                    <a:pt x="178" y="128"/>
                  </a:lnTo>
                  <a:lnTo>
                    <a:pt x="183" y="112"/>
                  </a:lnTo>
                  <a:lnTo>
                    <a:pt x="184" y="93"/>
                  </a:lnTo>
                  <a:lnTo>
                    <a:pt x="183" y="73"/>
                  </a:lnTo>
                  <a:lnTo>
                    <a:pt x="178" y="56"/>
                  </a:lnTo>
                  <a:lnTo>
                    <a:pt x="169" y="41"/>
                  </a:lnTo>
                  <a:lnTo>
                    <a:pt x="157" y="27"/>
                  </a:lnTo>
                  <a:lnTo>
                    <a:pt x="143" y="15"/>
                  </a:lnTo>
                  <a:lnTo>
                    <a:pt x="128" y="6"/>
                  </a:lnTo>
                  <a:lnTo>
                    <a:pt x="111" y="1"/>
                  </a:lnTo>
                  <a:lnTo>
                    <a:pt x="91" y="0"/>
                  </a:lnTo>
                  <a:close/>
                </a:path>
              </a:pathLst>
            </a:custGeom>
            <a:grpFill/>
            <a:ln w="9525">
              <a:noFill/>
              <a:round/>
              <a:headEnd/>
              <a:tailEnd/>
            </a:ln>
          </p:spPr>
          <p:txBody>
            <a:bodyPr/>
            <a:lstStyle/>
            <a:p>
              <a:pPr algn="ctr" eaLnBrk="0" hangingPunct="0"/>
              <a:endParaRPr lang="en-US" dirty="0"/>
            </a:p>
          </p:txBody>
        </p:sp>
        <p:sp>
          <p:nvSpPr>
            <p:cNvPr id="40991" name="Freeform 7"/>
            <p:cNvSpPr>
              <a:spLocks/>
            </p:cNvSpPr>
            <p:nvPr/>
          </p:nvSpPr>
          <p:spPr bwMode="gray">
            <a:xfrm>
              <a:off x="3434" y="3232"/>
              <a:ext cx="187" cy="184"/>
            </a:xfrm>
            <a:custGeom>
              <a:avLst/>
              <a:gdLst>
                <a:gd name="T0" fmla="*/ 74 w 187"/>
                <a:gd name="T1" fmla="*/ 1 h 184"/>
                <a:gd name="T2" fmla="*/ 42 w 187"/>
                <a:gd name="T3" fmla="*/ 15 h 184"/>
                <a:gd name="T4" fmla="*/ 17 w 187"/>
                <a:gd name="T5" fmla="*/ 41 h 184"/>
                <a:gd name="T6" fmla="*/ 2 w 187"/>
                <a:gd name="T7" fmla="*/ 73 h 184"/>
                <a:gd name="T8" fmla="*/ 2 w 187"/>
                <a:gd name="T9" fmla="*/ 109 h 184"/>
                <a:gd name="T10" fmla="*/ 13 w 187"/>
                <a:gd name="T11" fmla="*/ 138 h 184"/>
                <a:gd name="T12" fmla="*/ 32 w 187"/>
                <a:gd name="T13" fmla="*/ 161 h 184"/>
                <a:gd name="T14" fmla="*/ 59 w 187"/>
                <a:gd name="T15" fmla="*/ 177 h 184"/>
                <a:gd name="T16" fmla="*/ 74 w 187"/>
                <a:gd name="T17" fmla="*/ 138 h 184"/>
                <a:gd name="T18" fmla="*/ 52 w 187"/>
                <a:gd name="T19" fmla="*/ 119 h 184"/>
                <a:gd name="T20" fmla="*/ 44 w 187"/>
                <a:gd name="T21" fmla="*/ 93 h 184"/>
                <a:gd name="T22" fmla="*/ 48 w 187"/>
                <a:gd name="T23" fmla="*/ 73 h 184"/>
                <a:gd name="T24" fmla="*/ 59 w 187"/>
                <a:gd name="T25" fmla="*/ 57 h 184"/>
                <a:gd name="T26" fmla="*/ 74 w 187"/>
                <a:gd name="T27" fmla="*/ 46 h 184"/>
                <a:gd name="T28" fmla="*/ 94 w 187"/>
                <a:gd name="T29" fmla="*/ 42 h 184"/>
                <a:gd name="T30" fmla="*/ 113 w 187"/>
                <a:gd name="T31" fmla="*/ 46 h 184"/>
                <a:gd name="T32" fmla="*/ 129 w 187"/>
                <a:gd name="T33" fmla="*/ 57 h 184"/>
                <a:gd name="T34" fmla="*/ 139 w 187"/>
                <a:gd name="T35" fmla="*/ 73 h 184"/>
                <a:gd name="T36" fmla="*/ 143 w 187"/>
                <a:gd name="T37" fmla="*/ 93 h 184"/>
                <a:gd name="T38" fmla="*/ 139 w 187"/>
                <a:gd name="T39" fmla="*/ 112 h 184"/>
                <a:gd name="T40" fmla="*/ 129 w 187"/>
                <a:gd name="T41" fmla="*/ 127 h 184"/>
                <a:gd name="T42" fmla="*/ 113 w 187"/>
                <a:gd name="T43" fmla="*/ 138 h 184"/>
                <a:gd name="T44" fmla="*/ 94 w 187"/>
                <a:gd name="T45" fmla="*/ 142 h 184"/>
                <a:gd name="T46" fmla="*/ 84 w 187"/>
                <a:gd name="T47" fmla="*/ 140 h 184"/>
                <a:gd name="T48" fmla="*/ 74 w 187"/>
                <a:gd name="T49" fmla="*/ 138 h 184"/>
                <a:gd name="T50" fmla="*/ 78 w 187"/>
                <a:gd name="T51" fmla="*/ 183 h 184"/>
                <a:gd name="T52" fmla="*/ 89 w 187"/>
                <a:gd name="T53" fmla="*/ 184 h 184"/>
                <a:gd name="T54" fmla="*/ 113 w 187"/>
                <a:gd name="T55" fmla="*/ 183 h 184"/>
                <a:gd name="T56" fmla="*/ 145 w 187"/>
                <a:gd name="T57" fmla="*/ 169 h 184"/>
                <a:gd name="T58" fmla="*/ 170 w 187"/>
                <a:gd name="T59" fmla="*/ 143 h 184"/>
                <a:gd name="T60" fmla="*/ 185 w 187"/>
                <a:gd name="T61" fmla="*/ 112 h 184"/>
                <a:gd name="T62" fmla="*/ 185 w 187"/>
                <a:gd name="T63" fmla="*/ 73 h 184"/>
                <a:gd name="T64" fmla="*/ 170 w 187"/>
                <a:gd name="T65" fmla="*/ 41 h 184"/>
                <a:gd name="T66" fmla="*/ 145 w 187"/>
                <a:gd name="T67" fmla="*/ 15 h 184"/>
                <a:gd name="T68" fmla="*/ 113 w 187"/>
                <a:gd name="T69" fmla="*/ 1 h 18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7"/>
                <a:gd name="T106" fmla="*/ 0 h 184"/>
                <a:gd name="T107" fmla="*/ 187 w 187"/>
                <a:gd name="T108" fmla="*/ 184 h 18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7" h="184">
                  <a:moveTo>
                    <a:pt x="94" y="0"/>
                  </a:moveTo>
                  <a:lnTo>
                    <a:pt x="74" y="1"/>
                  </a:lnTo>
                  <a:lnTo>
                    <a:pt x="58" y="6"/>
                  </a:lnTo>
                  <a:lnTo>
                    <a:pt x="42" y="15"/>
                  </a:lnTo>
                  <a:lnTo>
                    <a:pt x="28" y="27"/>
                  </a:lnTo>
                  <a:lnTo>
                    <a:pt x="17" y="41"/>
                  </a:lnTo>
                  <a:lnTo>
                    <a:pt x="7" y="56"/>
                  </a:lnTo>
                  <a:lnTo>
                    <a:pt x="2" y="73"/>
                  </a:lnTo>
                  <a:lnTo>
                    <a:pt x="0" y="93"/>
                  </a:lnTo>
                  <a:lnTo>
                    <a:pt x="2" y="109"/>
                  </a:lnTo>
                  <a:lnTo>
                    <a:pt x="6" y="124"/>
                  </a:lnTo>
                  <a:lnTo>
                    <a:pt x="13" y="138"/>
                  </a:lnTo>
                  <a:lnTo>
                    <a:pt x="21" y="150"/>
                  </a:lnTo>
                  <a:lnTo>
                    <a:pt x="32" y="161"/>
                  </a:lnTo>
                  <a:lnTo>
                    <a:pt x="44" y="171"/>
                  </a:lnTo>
                  <a:lnTo>
                    <a:pt x="59" y="177"/>
                  </a:lnTo>
                  <a:lnTo>
                    <a:pt x="74" y="183"/>
                  </a:lnTo>
                  <a:lnTo>
                    <a:pt x="74" y="138"/>
                  </a:lnTo>
                  <a:lnTo>
                    <a:pt x="62" y="130"/>
                  </a:lnTo>
                  <a:lnTo>
                    <a:pt x="52" y="119"/>
                  </a:lnTo>
                  <a:lnTo>
                    <a:pt x="47" y="106"/>
                  </a:lnTo>
                  <a:lnTo>
                    <a:pt x="44" y="93"/>
                  </a:lnTo>
                  <a:lnTo>
                    <a:pt x="46" y="83"/>
                  </a:lnTo>
                  <a:lnTo>
                    <a:pt x="48" y="73"/>
                  </a:lnTo>
                  <a:lnTo>
                    <a:pt x="52" y="65"/>
                  </a:lnTo>
                  <a:lnTo>
                    <a:pt x="59" y="57"/>
                  </a:lnTo>
                  <a:lnTo>
                    <a:pt x="66" y="50"/>
                  </a:lnTo>
                  <a:lnTo>
                    <a:pt x="74" y="46"/>
                  </a:lnTo>
                  <a:lnTo>
                    <a:pt x="84" y="43"/>
                  </a:lnTo>
                  <a:lnTo>
                    <a:pt x="94" y="42"/>
                  </a:lnTo>
                  <a:lnTo>
                    <a:pt x="103" y="43"/>
                  </a:lnTo>
                  <a:lnTo>
                    <a:pt x="113" y="46"/>
                  </a:lnTo>
                  <a:lnTo>
                    <a:pt x="121" y="50"/>
                  </a:lnTo>
                  <a:lnTo>
                    <a:pt x="129" y="57"/>
                  </a:lnTo>
                  <a:lnTo>
                    <a:pt x="135" y="65"/>
                  </a:lnTo>
                  <a:lnTo>
                    <a:pt x="139" y="73"/>
                  </a:lnTo>
                  <a:lnTo>
                    <a:pt x="141" y="83"/>
                  </a:lnTo>
                  <a:lnTo>
                    <a:pt x="143" y="93"/>
                  </a:lnTo>
                  <a:lnTo>
                    <a:pt x="141" y="102"/>
                  </a:lnTo>
                  <a:lnTo>
                    <a:pt x="139" y="112"/>
                  </a:lnTo>
                  <a:lnTo>
                    <a:pt x="135" y="120"/>
                  </a:lnTo>
                  <a:lnTo>
                    <a:pt x="129" y="127"/>
                  </a:lnTo>
                  <a:lnTo>
                    <a:pt x="121" y="134"/>
                  </a:lnTo>
                  <a:lnTo>
                    <a:pt x="113" y="138"/>
                  </a:lnTo>
                  <a:lnTo>
                    <a:pt x="103" y="140"/>
                  </a:lnTo>
                  <a:lnTo>
                    <a:pt x="94" y="142"/>
                  </a:lnTo>
                  <a:lnTo>
                    <a:pt x="89" y="142"/>
                  </a:lnTo>
                  <a:lnTo>
                    <a:pt x="84" y="140"/>
                  </a:lnTo>
                  <a:lnTo>
                    <a:pt x="78" y="139"/>
                  </a:lnTo>
                  <a:lnTo>
                    <a:pt x="74" y="138"/>
                  </a:lnTo>
                  <a:lnTo>
                    <a:pt x="74" y="183"/>
                  </a:lnTo>
                  <a:lnTo>
                    <a:pt x="78" y="183"/>
                  </a:lnTo>
                  <a:lnTo>
                    <a:pt x="84" y="183"/>
                  </a:lnTo>
                  <a:lnTo>
                    <a:pt x="89" y="184"/>
                  </a:lnTo>
                  <a:lnTo>
                    <a:pt x="94" y="184"/>
                  </a:lnTo>
                  <a:lnTo>
                    <a:pt x="113" y="183"/>
                  </a:lnTo>
                  <a:lnTo>
                    <a:pt x="129" y="177"/>
                  </a:lnTo>
                  <a:lnTo>
                    <a:pt x="145" y="169"/>
                  </a:lnTo>
                  <a:lnTo>
                    <a:pt x="159" y="157"/>
                  </a:lnTo>
                  <a:lnTo>
                    <a:pt x="170" y="143"/>
                  </a:lnTo>
                  <a:lnTo>
                    <a:pt x="180" y="128"/>
                  </a:lnTo>
                  <a:lnTo>
                    <a:pt x="185" y="112"/>
                  </a:lnTo>
                  <a:lnTo>
                    <a:pt x="187" y="93"/>
                  </a:lnTo>
                  <a:lnTo>
                    <a:pt x="185" y="73"/>
                  </a:lnTo>
                  <a:lnTo>
                    <a:pt x="180" y="56"/>
                  </a:lnTo>
                  <a:lnTo>
                    <a:pt x="170" y="41"/>
                  </a:lnTo>
                  <a:lnTo>
                    <a:pt x="159" y="27"/>
                  </a:lnTo>
                  <a:lnTo>
                    <a:pt x="145" y="15"/>
                  </a:lnTo>
                  <a:lnTo>
                    <a:pt x="129" y="6"/>
                  </a:lnTo>
                  <a:lnTo>
                    <a:pt x="113" y="1"/>
                  </a:lnTo>
                  <a:lnTo>
                    <a:pt x="94" y="0"/>
                  </a:lnTo>
                  <a:close/>
                </a:path>
              </a:pathLst>
            </a:custGeom>
            <a:grpFill/>
            <a:ln w="9525">
              <a:noFill/>
              <a:round/>
              <a:headEnd/>
              <a:tailEnd/>
            </a:ln>
          </p:spPr>
          <p:txBody>
            <a:bodyPr/>
            <a:lstStyle/>
            <a:p>
              <a:pPr algn="ctr" eaLnBrk="0" hangingPunct="0"/>
              <a:endParaRPr lang="en-US" dirty="0"/>
            </a:p>
          </p:txBody>
        </p:sp>
        <p:sp>
          <p:nvSpPr>
            <p:cNvPr id="40992" name="Freeform 8"/>
            <p:cNvSpPr>
              <a:spLocks/>
            </p:cNvSpPr>
            <p:nvPr/>
          </p:nvSpPr>
          <p:spPr bwMode="gray">
            <a:xfrm>
              <a:off x="2563" y="2880"/>
              <a:ext cx="1200" cy="453"/>
            </a:xfrm>
            <a:custGeom>
              <a:avLst/>
              <a:gdLst>
                <a:gd name="T0" fmla="*/ 880 w 1200"/>
                <a:gd name="T1" fmla="*/ 38 h 453"/>
                <a:gd name="T2" fmla="*/ 888 w 1200"/>
                <a:gd name="T3" fmla="*/ 27 h 453"/>
                <a:gd name="T4" fmla="*/ 888 w 1200"/>
                <a:gd name="T5" fmla="*/ 25 h 453"/>
                <a:gd name="T6" fmla="*/ 882 w 1200"/>
                <a:gd name="T7" fmla="*/ 18 h 453"/>
                <a:gd name="T8" fmla="*/ 867 w 1200"/>
                <a:gd name="T9" fmla="*/ 12 h 453"/>
                <a:gd name="T10" fmla="*/ 843 w 1200"/>
                <a:gd name="T11" fmla="*/ 8 h 453"/>
                <a:gd name="T12" fmla="*/ 807 w 1200"/>
                <a:gd name="T13" fmla="*/ 5 h 453"/>
                <a:gd name="T14" fmla="*/ 762 w 1200"/>
                <a:gd name="T15" fmla="*/ 3 h 453"/>
                <a:gd name="T16" fmla="*/ 709 w 1200"/>
                <a:gd name="T17" fmla="*/ 1 h 453"/>
                <a:gd name="T18" fmla="*/ 644 w 1200"/>
                <a:gd name="T19" fmla="*/ 0 h 453"/>
                <a:gd name="T20" fmla="*/ 572 w 1200"/>
                <a:gd name="T21" fmla="*/ 0 h 453"/>
                <a:gd name="T22" fmla="*/ 495 w 1200"/>
                <a:gd name="T23" fmla="*/ 0 h 453"/>
                <a:gd name="T24" fmla="*/ 426 w 1200"/>
                <a:gd name="T25" fmla="*/ 3 h 453"/>
                <a:gd name="T26" fmla="*/ 364 w 1200"/>
                <a:gd name="T27" fmla="*/ 5 h 453"/>
                <a:gd name="T28" fmla="*/ 313 w 1200"/>
                <a:gd name="T29" fmla="*/ 10 h 453"/>
                <a:gd name="T30" fmla="*/ 276 w 1200"/>
                <a:gd name="T31" fmla="*/ 15 h 453"/>
                <a:gd name="T32" fmla="*/ 255 w 1200"/>
                <a:gd name="T33" fmla="*/ 21 h 453"/>
                <a:gd name="T34" fmla="*/ 250 w 1200"/>
                <a:gd name="T35" fmla="*/ 27 h 453"/>
                <a:gd name="T36" fmla="*/ 267 w 1200"/>
                <a:gd name="T37" fmla="*/ 34 h 453"/>
                <a:gd name="T38" fmla="*/ 99 w 1200"/>
                <a:gd name="T39" fmla="*/ 170 h 453"/>
                <a:gd name="T40" fmla="*/ 48 w 1200"/>
                <a:gd name="T41" fmla="*/ 178 h 453"/>
                <a:gd name="T42" fmla="*/ 17 w 1200"/>
                <a:gd name="T43" fmla="*/ 187 h 453"/>
                <a:gd name="T44" fmla="*/ 2 w 1200"/>
                <a:gd name="T45" fmla="*/ 196 h 453"/>
                <a:gd name="T46" fmla="*/ 28 w 1200"/>
                <a:gd name="T47" fmla="*/ 453 h 453"/>
                <a:gd name="T48" fmla="*/ 129 w 1200"/>
                <a:gd name="T49" fmla="*/ 447 h 453"/>
                <a:gd name="T50" fmla="*/ 127 w 1200"/>
                <a:gd name="T51" fmla="*/ 435 h 453"/>
                <a:gd name="T52" fmla="*/ 130 w 1200"/>
                <a:gd name="T53" fmla="*/ 406 h 453"/>
                <a:gd name="T54" fmla="*/ 148 w 1200"/>
                <a:gd name="T55" fmla="*/ 365 h 453"/>
                <a:gd name="T56" fmla="*/ 178 w 1200"/>
                <a:gd name="T57" fmla="*/ 334 h 453"/>
                <a:gd name="T58" fmla="*/ 220 w 1200"/>
                <a:gd name="T59" fmla="*/ 317 h 453"/>
                <a:gd name="T60" fmla="*/ 274 w 1200"/>
                <a:gd name="T61" fmla="*/ 315 h 453"/>
                <a:gd name="T62" fmla="*/ 319 w 1200"/>
                <a:gd name="T63" fmla="*/ 324 h 453"/>
                <a:gd name="T64" fmla="*/ 354 w 1200"/>
                <a:gd name="T65" fmla="*/ 349 h 453"/>
                <a:gd name="T66" fmla="*/ 379 w 1200"/>
                <a:gd name="T67" fmla="*/ 384 h 453"/>
                <a:gd name="T68" fmla="*/ 389 w 1200"/>
                <a:gd name="T69" fmla="*/ 430 h 453"/>
                <a:gd name="T70" fmla="*/ 389 w 1200"/>
                <a:gd name="T71" fmla="*/ 442 h 453"/>
                <a:gd name="T72" fmla="*/ 386 w 1200"/>
                <a:gd name="T73" fmla="*/ 453 h 453"/>
                <a:gd name="T74" fmla="*/ 835 w 1200"/>
                <a:gd name="T75" fmla="*/ 447 h 453"/>
                <a:gd name="T76" fmla="*/ 833 w 1200"/>
                <a:gd name="T77" fmla="*/ 435 h 453"/>
                <a:gd name="T78" fmla="*/ 836 w 1200"/>
                <a:gd name="T79" fmla="*/ 406 h 453"/>
                <a:gd name="T80" fmla="*/ 854 w 1200"/>
                <a:gd name="T81" fmla="*/ 365 h 453"/>
                <a:gd name="T82" fmla="*/ 884 w 1200"/>
                <a:gd name="T83" fmla="*/ 334 h 453"/>
                <a:gd name="T84" fmla="*/ 926 w 1200"/>
                <a:gd name="T85" fmla="*/ 317 h 453"/>
                <a:gd name="T86" fmla="*/ 980 w 1200"/>
                <a:gd name="T87" fmla="*/ 315 h 453"/>
                <a:gd name="T88" fmla="*/ 1025 w 1200"/>
                <a:gd name="T89" fmla="*/ 324 h 453"/>
                <a:gd name="T90" fmla="*/ 1060 w 1200"/>
                <a:gd name="T91" fmla="*/ 349 h 453"/>
                <a:gd name="T92" fmla="*/ 1085 w 1200"/>
                <a:gd name="T93" fmla="*/ 384 h 453"/>
                <a:gd name="T94" fmla="*/ 1094 w 1200"/>
                <a:gd name="T95" fmla="*/ 430 h 453"/>
                <a:gd name="T96" fmla="*/ 1093 w 1200"/>
                <a:gd name="T97" fmla="*/ 442 h 453"/>
                <a:gd name="T98" fmla="*/ 1092 w 1200"/>
                <a:gd name="T99" fmla="*/ 453 h 453"/>
                <a:gd name="T100" fmla="*/ 1200 w 1200"/>
                <a:gd name="T101" fmla="*/ 261 h 453"/>
                <a:gd name="T102" fmla="*/ 1200 w 1200"/>
                <a:gd name="T103" fmla="*/ 260 h 453"/>
                <a:gd name="T104" fmla="*/ 1200 w 1200"/>
                <a:gd name="T105" fmla="*/ 259 h 453"/>
                <a:gd name="T106" fmla="*/ 1196 w 1200"/>
                <a:gd name="T107" fmla="*/ 246 h 453"/>
                <a:gd name="T108" fmla="*/ 1185 w 1200"/>
                <a:gd name="T109" fmla="*/ 235 h 453"/>
                <a:gd name="T110" fmla="*/ 1166 w 1200"/>
                <a:gd name="T111" fmla="*/ 223 h 453"/>
                <a:gd name="T112" fmla="*/ 1137 w 1200"/>
                <a:gd name="T113" fmla="*/ 213 h 453"/>
                <a:gd name="T114" fmla="*/ 1101 w 1200"/>
                <a:gd name="T115" fmla="*/ 202 h 453"/>
                <a:gd name="T116" fmla="*/ 1055 w 1200"/>
                <a:gd name="T117" fmla="*/ 193 h 453"/>
                <a:gd name="T118" fmla="*/ 1000 w 1200"/>
                <a:gd name="T119" fmla="*/ 185 h 453"/>
                <a:gd name="T120" fmla="*/ 934 w 1200"/>
                <a:gd name="T121" fmla="*/ 176 h 4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00"/>
                <a:gd name="T184" fmla="*/ 0 h 453"/>
                <a:gd name="T185" fmla="*/ 1200 w 1200"/>
                <a:gd name="T186" fmla="*/ 453 h 4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00" h="453">
                  <a:moveTo>
                    <a:pt x="934" y="176"/>
                  </a:moveTo>
                  <a:lnTo>
                    <a:pt x="880" y="38"/>
                  </a:lnTo>
                  <a:lnTo>
                    <a:pt x="885" y="31"/>
                  </a:lnTo>
                  <a:lnTo>
                    <a:pt x="888" y="27"/>
                  </a:lnTo>
                  <a:lnTo>
                    <a:pt x="888" y="26"/>
                  </a:lnTo>
                  <a:lnTo>
                    <a:pt x="888" y="25"/>
                  </a:lnTo>
                  <a:lnTo>
                    <a:pt x="887" y="21"/>
                  </a:lnTo>
                  <a:lnTo>
                    <a:pt x="882" y="18"/>
                  </a:lnTo>
                  <a:lnTo>
                    <a:pt x="877" y="15"/>
                  </a:lnTo>
                  <a:lnTo>
                    <a:pt x="867" y="12"/>
                  </a:lnTo>
                  <a:lnTo>
                    <a:pt x="856" y="11"/>
                  </a:lnTo>
                  <a:lnTo>
                    <a:pt x="843" y="8"/>
                  </a:lnTo>
                  <a:lnTo>
                    <a:pt x="826" y="7"/>
                  </a:lnTo>
                  <a:lnTo>
                    <a:pt x="807" y="5"/>
                  </a:lnTo>
                  <a:lnTo>
                    <a:pt x="787" y="4"/>
                  </a:lnTo>
                  <a:lnTo>
                    <a:pt x="762" y="3"/>
                  </a:lnTo>
                  <a:lnTo>
                    <a:pt x="736" y="1"/>
                  </a:lnTo>
                  <a:lnTo>
                    <a:pt x="709" y="1"/>
                  </a:lnTo>
                  <a:lnTo>
                    <a:pt x="677" y="0"/>
                  </a:lnTo>
                  <a:lnTo>
                    <a:pt x="644" y="0"/>
                  </a:lnTo>
                  <a:lnTo>
                    <a:pt x="609" y="0"/>
                  </a:lnTo>
                  <a:lnTo>
                    <a:pt x="572" y="0"/>
                  </a:lnTo>
                  <a:lnTo>
                    <a:pt x="534" y="0"/>
                  </a:lnTo>
                  <a:lnTo>
                    <a:pt x="495" y="0"/>
                  </a:lnTo>
                  <a:lnTo>
                    <a:pt x="460" y="1"/>
                  </a:lnTo>
                  <a:lnTo>
                    <a:pt x="426" y="3"/>
                  </a:lnTo>
                  <a:lnTo>
                    <a:pt x="394" y="4"/>
                  </a:lnTo>
                  <a:lnTo>
                    <a:pt x="364" y="5"/>
                  </a:lnTo>
                  <a:lnTo>
                    <a:pt x="338" y="8"/>
                  </a:lnTo>
                  <a:lnTo>
                    <a:pt x="313" y="10"/>
                  </a:lnTo>
                  <a:lnTo>
                    <a:pt x="293" y="12"/>
                  </a:lnTo>
                  <a:lnTo>
                    <a:pt x="276" y="15"/>
                  </a:lnTo>
                  <a:lnTo>
                    <a:pt x="263" y="18"/>
                  </a:lnTo>
                  <a:lnTo>
                    <a:pt x="255" y="21"/>
                  </a:lnTo>
                  <a:lnTo>
                    <a:pt x="250" y="23"/>
                  </a:lnTo>
                  <a:lnTo>
                    <a:pt x="250" y="27"/>
                  </a:lnTo>
                  <a:lnTo>
                    <a:pt x="256" y="30"/>
                  </a:lnTo>
                  <a:lnTo>
                    <a:pt x="267" y="34"/>
                  </a:lnTo>
                  <a:lnTo>
                    <a:pt x="130" y="166"/>
                  </a:lnTo>
                  <a:lnTo>
                    <a:pt x="99" y="170"/>
                  </a:lnTo>
                  <a:lnTo>
                    <a:pt x="71" y="174"/>
                  </a:lnTo>
                  <a:lnTo>
                    <a:pt x="48" y="178"/>
                  </a:lnTo>
                  <a:lnTo>
                    <a:pt x="30" y="182"/>
                  </a:lnTo>
                  <a:lnTo>
                    <a:pt x="17" y="187"/>
                  </a:lnTo>
                  <a:lnTo>
                    <a:pt x="7" y="192"/>
                  </a:lnTo>
                  <a:lnTo>
                    <a:pt x="2" y="196"/>
                  </a:lnTo>
                  <a:lnTo>
                    <a:pt x="0" y="200"/>
                  </a:lnTo>
                  <a:lnTo>
                    <a:pt x="28" y="453"/>
                  </a:lnTo>
                  <a:lnTo>
                    <a:pt x="130" y="453"/>
                  </a:lnTo>
                  <a:lnTo>
                    <a:pt x="129" y="447"/>
                  </a:lnTo>
                  <a:lnTo>
                    <a:pt x="129" y="442"/>
                  </a:lnTo>
                  <a:lnTo>
                    <a:pt x="127" y="435"/>
                  </a:lnTo>
                  <a:lnTo>
                    <a:pt x="127" y="430"/>
                  </a:lnTo>
                  <a:lnTo>
                    <a:pt x="130" y="406"/>
                  </a:lnTo>
                  <a:lnTo>
                    <a:pt x="137" y="384"/>
                  </a:lnTo>
                  <a:lnTo>
                    <a:pt x="148" y="365"/>
                  </a:lnTo>
                  <a:lnTo>
                    <a:pt x="162" y="349"/>
                  </a:lnTo>
                  <a:lnTo>
                    <a:pt x="178" y="334"/>
                  </a:lnTo>
                  <a:lnTo>
                    <a:pt x="198" y="324"/>
                  </a:lnTo>
                  <a:lnTo>
                    <a:pt x="220" y="317"/>
                  </a:lnTo>
                  <a:lnTo>
                    <a:pt x="244" y="315"/>
                  </a:lnTo>
                  <a:lnTo>
                    <a:pt x="274" y="315"/>
                  </a:lnTo>
                  <a:lnTo>
                    <a:pt x="297" y="317"/>
                  </a:lnTo>
                  <a:lnTo>
                    <a:pt x="319" y="324"/>
                  </a:lnTo>
                  <a:lnTo>
                    <a:pt x="338" y="334"/>
                  </a:lnTo>
                  <a:lnTo>
                    <a:pt x="354" y="349"/>
                  </a:lnTo>
                  <a:lnTo>
                    <a:pt x="369" y="365"/>
                  </a:lnTo>
                  <a:lnTo>
                    <a:pt x="379" y="384"/>
                  </a:lnTo>
                  <a:lnTo>
                    <a:pt x="386" y="406"/>
                  </a:lnTo>
                  <a:lnTo>
                    <a:pt x="389" y="430"/>
                  </a:lnTo>
                  <a:lnTo>
                    <a:pt x="389" y="435"/>
                  </a:lnTo>
                  <a:lnTo>
                    <a:pt x="389" y="442"/>
                  </a:lnTo>
                  <a:lnTo>
                    <a:pt x="387" y="447"/>
                  </a:lnTo>
                  <a:lnTo>
                    <a:pt x="386" y="453"/>
                  </a:lnTo>
                  <a:lnTo>
                    <a:pt x="836" y="453"/>
                  </a:lnTo>
                  <a:lnTo>
                    <a:pt x="835" y="447"/>
                  </a:lnTo>
                  <a:lnTo>
                    <a:pt x="835" y="442"/>
                  </a:lnTo>
                  <a:lnTo>
                    <a:pt x="833" y="435"/>
                  </a:lnTo>
                  <a:lnTo>
                    <a:pt x="833" y="430"/>
                  </a:lnTo>
                  <a:lnTo>
                    <a:pt x="836" y="406"/>
                  </a:lnTo>
                  <a:lnTo>
                    <a:pt x="843" y="384"/>
                  </a:lnTo>
                  <a:lnTo>
                    <a:pt x="854" y="365"/>
                  </a:lnTo>
                  <a:lnTo>
                    <a:pt x="867" y="349"/>
                  </a:lnTo>
                  <a:lnTo>
                    <a:pt x="884" y="334"/>
                  </a:lnTo>
                  <a:lnTo>
                    <a:pt x="904" y="324"/>
                  </a:lnTo>
                  <a:lnTo>
                    <a:pt x="926" y="317"/>
                  </a:lnTo>
                  <a:lnTo>
                    <a:pt x="949" y="315"/>
                  </a:lnTo>
                  <a:lnTo>
                    <a:pt x="980" y="315"/>
                  </a:lnTo>
                  <a:lnTo>
                    <a:pt x="1003" y="317"/>
                  </a:lnTo>
                  <a:lnTo>
                    <a:pt x="1025" y="324"/>
                  </a:lnTo>
                  <a:lnTo>
                    <a:pt x="1044" y="334"/>
                  </a:lnTo>
                  <a:lnTo>
                    <a:pt x="1060" y="349"/>
                  </a:lnTo>
                  <a:lnTo>
                    <a:pt x="1075" y="365"/>
                  </a:lnTo>
                  <a:lnTo>
                    <a:pt x="1085" y="384"/>
                  </a:lnTo>
                  <a:lnTo>
                    <a:pt x="1092" y="406"/>
                  </a:lnTo>
                  <a:lnTo>
                    <a:pt x="1094" y="430"/>
                  </a:lnTo>
                  <a:lnTo>
                    <a:pt x="1094" y="435"/>
                  </a:lnTo>
                  <a:lnTo>
                    <a:pt x="1093" y="442"/>
                  </a:lnTo>
                  <a:lnTo>
                    <a:pt x="1093" y="447"/>
                  </a:lnTo>
                  <a:lnTo>
                    <a:pt x="1092" y="453"/>
                  </a:lnTo>
                  <a:lnTo>
                    <a:pt x="1181" y="453"/>
                  </a:lnTo>
                  <a:lnTo>
                    <a:pt x="1200" y="261"/>
                  </a:lnTo>
                  <a:lnTo>
                    <a:pt x="1200" y="260"/>
                  </a:lnTo>
                  <a:lnTo>
                    <a:pt x="1200" y="259"/>
                  </a:lnTo>
                  <a:lnTo>
                    <a:pt x="1198" y="253"/>
                  </a:lnTo>
                  <a:lnTo>
                    <a:pt x="1196" y="246"/>
                  </a:lnTo>
                  <a:lnTo>
                    <a:pt x="1192" y="241"/>
                  </a:lnTo>
                  <a:lnTo>
                    <a:pt x="1185" y="235"/>
                  </a:lnTo>
                  <a:lnTo>
                    <a:pt x="1177" y="228"/>
                  </a:lnTo>
                  <a:lnTo>
                    <a:pt x="1166" y="223"/>
                  </a:lnTo>
                  <a:lnTo>
                    <a:pt x="1152" y="218"/>
                  </a:lnTo>
                  <a:lnTo>
                    <a:pt x="1137" y="213"/>
                  </a:lnTo>
                  <a:lnTo>
                    <a:pt x="1120" y="208"/>
                  </a:lnTo>
                  <a:lnTo>
                    <a:pt x="1101" y="202"/>
                  </a:lnTo>
                  <a:lnTo>
                    <a:pt x="1079" y="198"/>
                  </a:lnTo>
                  <a:lnTo>
                    <a:pt x="1055" y="193"/>
                  </a:lnTo>
                  <a:lnTo>
                    <a:pt x="1029" y="189"/>
                  </a:lnTo>
                  <a:lnTo>
                    <a:pt x="1000" y="185"/>
                  </a:lnTo>
                  <a:lnTo>
                    <a:pt x="969" y="181"/>
                  </a:lnTo>
                  <a:lnTo>
                    <a:pt x="934" y="176"/>
                  </a:lnTo>
                  <a:close/>
                </a:path>
              </a:pathLst>
            </a:custGeom>
            <a:grpFill/>
            <a:ln w="9525">
              <a:noFill/>
              <a:round/>
              <a:headEnd/>
              <a:tailEnd/>
            </a:ln>
          </p:spPr>
          <p:txBody>
            <a:bodyPr/>
            <a:lstStyle/>
            <a:p>
              <a:pPr algn="ctr" eaLnBrk="0" hangingPunct="0"/>
              <a:endParaRPr lang="en-US" dirty="0"/>
            </a:p>
          </p:txBody>
        </p:sp>
        <p:sp>
          <p:nvSpPr>
            <p:cNvPr id="40993" name="Freeform 9"/>
            <p:cNvSpPr>
              <a:spLocks/>
            </p:cNvSpPr>
            <p:nvPr/>
          </p:nvSpPr>
          <p:spPr bwMode="gray">
            <a:xfrm>
              <a:off x="2786" y="3320"/>
              <a:ext cx="77" cy="44"/>
            </a:xfrm>
            <a:custGeom>
              <a:avLst/>
              <a:gdLst>
                <a:gd name="T0" fmla="*/ 38 w 77"/>
                <a:gd name="T1" fmla="*/ 32 h 44"/>
                <a:gd name="T2" fmla="*/ 25 w 77"/>
                <a:gd name="T3" fmla="*/ 29 h 44"/>
                <a:gd name="T4" fmla="*/ 14 w 77"/>
                <a:gd name="T5" fmla="*/ 22 h 44"/>
                <a:gd name="T6" fmla="*/ 6 w 77"/>
                <a:gd name="T7" fmla="*/ 13 h 44"/>
                <a:gd name="T8" fmla="*/ 1 w 77"/>
                <a:gd name="T9" fmla="*/ 0 h 44"/>
                <a:gd name="T10" fmla="*/ 0 w 77"/>
                <a:gd name="T11" fmla="*/ 2 h 44"/>
                <a:gd name="T12" fmla="*/ 0 w 77"/>
                <a:gd name="T13" fmla="*/ 3 h 44"/>
                <a:gd name="T14" fmla="*/ 0 w 77"/>
                <a:gd name="T15" fmla="*/ 5 h 44"/>
                <a:gd name="T16" fmla="*/ 0 w 77"/>
                <a:gd name="T17" fmla="*/ 6 h 44"/>
                <a:gd name="T18" fmla="*/ 3 w 77"/>
                <a:gd name="T19" fmla="*/ 21 h 44"/>
                <a:gd name="T20" fmla="*/ 11 w 77"/>
                <a:gd name="T21" fmla="*/ 33 h 44"/>
                <a:gd name="T22" fmla="*/ 23 w 77"/>
                <a:gd name="T23" fmla="*/ 42 h 44"/>
                <a:gd name="T24" fmla="*/ 38 w 77"/>
                <a:gd name="T25" fmla="*/ 44 h 44"/>
                <a:gd name="T26" fmla="*/ 53 w 77"/>
                <a:gd name="T27" fmla="*/ 42 h 44"/>
                <a:gd name="T28" fmla="*/ 66 w 77"/>
                <a:gd name="T29" fmla="*/ 33 h 44"/>
                <a:gd name="T30" fmla="*/ 74 w 77"/>
                <a:gd name="T31" fmla="*/ 21 h 44"/>
                <a:gd name="T32" fmla="*/ 77 w 77"/>
                <a:gd name="T33" fmla="*/ 6 h 44"/>
                <a:gd name="T34" fmla="*/ 77 w 77"/>
                <a:gd name="T35" fmla="*/ 5 h 44"/>
                <a:gd name="T36" fmla="*/ 77 w 77"/>
                <a:gd name="T37" fmla="*/ 3 h 44"/>
                <a:gd name="T38" fmla="*/ 77 w 77"/>
                <a:gd name="T39" fmla="*/ 2 h 44"/>
                <a:gd name="T40" fmla="*/ 75 w 77"/>
                <a:gd name="T41" fmla="*/ 0 h 44"/>
                <a:gd name="T42" fmla="*/ 71 w 77"/>
                <a:gd name="T43" fmla="*/ 13 h 44"/>
                <a:gd name="T44" fmla="*/ 63 w 77"/>
                <a:gd name="T45" fmla="*/ 22 h 44"/>
                <a:gd name="T46" fmla="*/ 52 w 77"/>
                <a:gd name="T47" fmla="*/ 29 h 44"/>
                <a:gd name="T48" fmla="*/ 38 w 77"/>
                <a:gd name="T49" fmla="*/ 32 h 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7"/>
                <a:gd name="T76" fmla="*/ 0 h 44"/>
                <a:gd name="T77" fmla="*/ 77 w 77"/>
                <a:gd name="T78" fmla="*/ 44 h 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7" h="44">
                  <a:moveTo>
                    <a:pt x="38" y="32"/>
                  </a:moveTo>
                  <a:lnTo>
                    <a:pt x="25" y="29"/>
                  </a:lnTo>
                  <a:lnTo>
                    <a:pt x="14" y="22"/>
                  </a:lnTo>
                  <a:lnTo>
                    <a:pt x="6" y="13"/>
                  </a:lnTo>
                  <a:lnTo>
                    <a:pt x="1" y="0"/>
                  </a:lnTo>
                  <a:lnTo>
                    <a:pt x="0" y="2"/>
                  </a:lnTo>
                  <a:lnTo>
                    <a:pt x="0" y="3"/>
                  </a:lnTo>
                  <a:lnTo>
                    <a:pt x="0" y="5"/>
                  </a:lnTo>
                  <a:lnTo>
                    <a:pt x="0" y="6"/>
                  </a:lnTo>
                  <a:lnTo>
                    <a:pt x="3" y="21"/>
                  </a:lnTo>
                  <a:lnTo>
                    <a:pt x="11" y="33"/>
                  </a:lnTo>
                  <a:lnTo>
                    <a:pt x="23" y="42"/>
                  </a:lnTo>
                  <a:lnTo>
                    <a:pt x="38" y="44"/>
                  </a:lnTo>
                  <a:lnTo>
                    <a:pt x="53" y="42"/>
                  </a:lnTo>
                  <a:lnTo>
                    <a:pt x="66" y="33"/>
                  </a:lnTo>
                  <a:lnTo>
                    <a:pt x="74" y="21"/>
                  </a:lnTo>
                  <a:lnTo>
                    <a:pt x="77" y="6"/>
                  </a:lnTo>
                  <a:lnTo>
                    <a:pt x="77" y="5"/>
                  </a:lnTo>
                  <a:lnTo>
                    <a:pt x="77" y="3"/>
                  </a:lnTo>
                  <a:lnTo>
                    <a:pt x="77" y="2"/>
                  </a:lnTo>
                  <a:lnTo>
                    <a:pt x="75" y="0"/>
                  </a:lnTo>
                  <a:lnTo>
                    <a:pt x="71" y="13"/>
                  </a:lnTo>
                  <a:lnTo>
                    <a:pt x="63" y="22"/>
                  </a:lnTo>
                  <a:lnTo>
                    <a:pt x="52" y="29"/>
                  </a:lnTo>
                  <a:lnTo>
                    <a:pt x="38" y="32"/>
                  </a:lnTo>
                  <a:close/>
                </a:path>
              </a:pathLst>
            </a:custGeom>
            <a:grpFill/>
            <a:ln w="9525">
              <a:noFill/>
              <a:round/>
              <a:headEnd/>
              <a:tailEnd/>
            </a:ln>
          </p:spPr>
          <p:txBody>
            <a:bodyPr/>
            <a:lstStyle/>
            <a:p>
              <a:pPr algn="ctr" eaLnBrk="0" hangingPunct="0"/>
              <a:endParaRPr lang="en-US" dirty="0"/>
            </a:p>
          </p:txBody>
        </p:sp>
        <p:sp>
          <p:nvSpPr>
            <p:cNvPr id="40994" name="Freeform 10"/>
            <p:cNvSpPr>
              <a:spLocks/>
            </p:cNvSpPr>
            <p:nvPr/>
          </p:nvSpPr>
          <p:spPr bwMode="gray">
            <a:xfrm>
              <a:off x="3504" y="3296"/>
              <a:ext cx="17" cy="16"/>
            </a:xfrm>
            <a:custGeom>
              <a:avLst/>
              <a:gdLst>
                <a:gd name="T0" fmla="*/ 3 w 17"/>
                <a:gd name="T1" fmla="*/ 3 h 16"/>
                <a:gd name="T2" fmla="*/ 0 w 17"/>
                <a:gd name="T3" fmla="*/ 5 h 16"/>
                <a:gd name="T4" fmla="*/ 0 w 17"/>
                <a:gd name="T5" fmla="*/ 8 h 16"/>
                <a:gd name="T6" fmla="*/ 0 w 17"/>
                <a:gd name="T7" fmla="*/ 11 h 16"/>
                <a:gd name="T8" fmla="*/ 2 w 17"/>
                <a:gd name="T9" fmla="*/ 14 h 16"/>
                <a:gd name="T10" fmla="*/ 4 w 17"/>
                <a:gd name="T11" fmla="*/ 16 h 16"/>
                <a:gd name="T12" fmla="*/ 7 w 17"/>
                <a:gd name="T13" fmla="*/ 16 h 16"/>
                <a:gd name="T14" fmla="*/ 11 w 17"/>
                <a:gd name="T15" fmla="*/ 16 h 16"/>
                <a:gd name="T16" fmla="*/ 14 w 17"/>
                <a:gd name="T17" fmla="*/ 15 h 16"/>
                <a:gd name="T18" fmla="*/ 15 w 17"/>
                <a:gd name="T19" fmla="*/ 12 h 16"/>
                <a:gd name="T20" fmla="*/ 17 w 17"/>
                <a:gd name="T21" fmla="*/ 9 h 16"/>
                <a:gd name="T22" fmla="*/ 15 w 17"/>
                <a:gd name="T23" fmla="*/ 5 h 16"/>
                <a:gd name="T24" fmla="*/ 14 w 17"/>
                <a:gd name="T25" fmla="*/ 3 h 16"/>
                <a:gd name="T26" fmla="*/ 11 w 17"/>
                <a:gd name="T27" fmla="*/ 1 h 16"/>
                <a:gd name="T28" fmla="*/ 8 w 17"/>
                <a:gd name="T29" fmla="*/ 0 h 16"/>
                <a:gd name="T30" fmla="*/ 6 w 17"/>
                <a:gd name="T31" fmla="*/ 0 h 16"/>
                <a:gd name="T32" fmla="*/ 3 w 17"/>
                <a:gd name="T33" fmla="*/ 3 h 1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6"/>
                <a:gd name="T53" fmla="*/ 17 w 17"/>
                <a:gd name="T54" fmla="*/ 16 h 1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6">
                  <a:moveTo>
                    <a:pt x="3" y="3"/>
                  </a:moveTo>
                  <a:lnTo>
                    <a:pt x="0" y="5"/>
                  </a:lnTo>
                  <a:lnTo>
                    <a:pt x="0" y="8"/>
                  </a:lnTo>
                  <a:lnTo>
                    <a:pt x="0" y="11"/>
                  </a:lnTo>
                  <a:lnTo>
                    <a:pt x="2" y="14"/>
                  </a:lnTo>
                  <a:lnTo>
                    <a:pt x="4" y="16"/>
                  </a:lnTo>
                  <a:lnTo>
                    <a:pt x="7" y="16"/>
                  </a:lnTo>
                  <a:lnTo>
                    <a:pt x="11" y="16"/>
                  </a:lnTo>
                  <a:lnTo>
                    <a:pt x="14" y="15"/>
                  </a:lnTo>
                  <a:lnTo>
                    <a:pt x="15" y="12"/>
                  </a:lnTo>
                  <a:lnTo>
                    <a:pt x="17" y="9"/>
                  </a:lnTo>
                  <a:lnTo>
                    <a:pt x="15" y="5"/>
                  </a:lnTo>
                  <a:lnTo>
                    <a:pt x="14" y="3"/>
                  </a:lnTo>
                  <a:lnTo>
                    <a:pt x="11" y="1"/>
                  </a:lnTo>
                  <a:lnTo>
                    <a:pt x="8" y="0"/>
                  </a:lnTo>
                  <a:lnTo>
                    <a:pt x="6" y="0"/>
                  </a:lnTo>
                  <a:lnTo>
                    <a:pt x="3" y="3"/>
                  </a:lnTo>
                  <a:close/>
                </a:path>
              </a:pathLst>
            </a:custGeom>
            <a:grpFill/>
            <a:ln w="9525">
              <a:noFill/>
              <a:round/>
              <a:headEnd/>
              <a:tailEnd/>
            </a:ln>
          </p:spPr>
          <p:txBody>
            <a:bodyPr/>
            <a:lstStyle/>
            <a:p>
              <a:pPr algn="ctr" eaLnBrk="0" hangingPunct="0"/>
              <a:endParaRPr lang="en-US" dirty="0"/>
            </a:p>
          </p:txBody>
        </p:sp>
        <p:sp>
          <p:nvSpPr>
            <p:cNvPr id="40995" name="Freeform 11"/>
            <p:cNvSpPr>
              <a:spLocks/>
            </p:cNvSpPr>
            <p:nvPr/>
          </p:nvSpPr>
          <p:spPr bwMode="gray">
            <a:xfrm>
              <a:off x="3500" y="3334"/>
              <a:ext cx="17" cy="17"/>
            </a:xfrm>
            <a:custGeom>
              <a:avLst/>
              <a:gdLst>
                <a:gd name="T0" fmla="*/ 3 w 17"/>
                <a:gd name="T1" fmla="*/ 2 h 17"/>
                <a:gd name="T2" fmla="*/ 0 w 17"/>
                <a:gd name="T3" fmla="*/ 4 h 17"/>
                <a:gd name="T4" fmla="*/ 0 w 17"/>
                <a:gd name="T5" fmla="*/ 7 h 17"/>
                <a:gd name="T6" fmla="*/ 0 w 17"/>
                <a:gd name="T7" fmla="*/ 11 h 17"/>
                <a:gd name="T8" fmla="*/ 2 w 17"/>
                <a:gd name="T9" fmla="*/ 14 h 17"/>
                <a:gd name="T10" fmla="*/ 4 w 17"/>
                <a:gd name="T11" fmla="*/ 15 h 17"/>
                <a:gd name="T12" fmla="*/ 7 w 17"/>
                <a:gd name="T13" fmla="*/ 17 h 17"/>
                <a:gd name="T14" fmla="*/ 11 w 17"/>
                <a:gd name="T15" fmla="*/ 17 h 17"/>
                <a:gd name="T16" fmla="*/ 14 w 17"/>
                <a:gd name="T17" fmla="*/ 15 h 17"/>
                <a:gd name="T18" fmla="*/ 15 w 17"/>
                <a:gd name="T19" fmla="*/ 12 h 17"/>
                <a:gd name="T20" fmla="*/ 17 w 17"/>
                <a:gd name="T21" fmla="*/ 8 h 17"/>
                <a:gd name="T22" fmla="*/ 17 w 17"/>
                <a:gd name="T23" fmla="*/ 6 h 17"/>
                <a:gd name="T24" fmla="*/ 14 w 17"/>
                <a:gd name="T25" fmla="*/ 3 h 17"/>
                <a:gd name="T26" fmla="*/ 11 w 17"/>
                <a:gd name="T27" fmla="*/ 0 h 17"/>
                <a:gd name="T28" fmla="*/ 8 w 17"/>
                <a:gd name="T29" fmla="*/ 0 h 17"/>
                <a:gd name="T30" fmla="*/ 6 w 17"/>
                <a:gd name="T31" fmla="*/ 0 h 17"/>
                <a:gd name="T32" fmla="*/ 3 w 17"/>
                <a:gd name="T33" fmla="*/ 2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7"/>
                <a:gd name="T53" fmla="*/ 17 w 17"/>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7">
                  <a:moveTo>
                    <a:pt x="3" y="2"/>
                  </a:moveTo>
                  <a:lnTo>
                    <a:pt x="0" y="4"/>
                  </a:lnTo>
                  <a:lnTo>
                    <a:pt x="0" y="7"/>
                  </a:lnTo>
                  <a:lnTo>
                    <a:pt x="0" y="11"/>
                  </a:lnTo>
                  <a:lnTo>
                    <a:pt x="2" y="14"/>
                  </a:lnTo>
                  <a:lnTo>
                    <a:pt x="4" y="15"/>
                  </a:lnTo>
                  <a:lnTo>
                    <a:pt x="7" y="17"/>
                  </a:lnTo>
                  <a:lnTo>
                    <a:pt x="11" y="17"/>
                  </a:lnTo>
                  <a:lnTo>
                    <a:pt x="14" y="15"/>
                  </a:lnTo>
                  <a:lnTo>
                    <a:pt x="15" y="12"/>
                  </a:lnTo>
                  <a:lnTo>
                    <a:pt x="17" y="8"/>
                  </a:lnTo>
                  <a:lnTo>
                    <a:pt x="17" y="6"/>
                  </a:lnTo>
                  <a:lnTo>
                    <a:pt x="14" y="3"/>
                  </a:lnTo>
                  <a:lnTo>
                    <a:pt x="11" y="0"/>
                  </a:lnTo>
                  <a:lnTo>
                    <a:pt x="8" y="0"/>
                  </a:lnTo>
                  <a:lnTo>
                    <a:pt x="6" y="0"/>
                  </a:lnTo>
                  <a:lnTo>
                    <a:pt x="3" y="2"/>
                  </a:lnTo>
                  <a:close/>
                </a:path>
              </a:pathLst>
            </a:custGeom>
            <a:grpFill/>
            <a:ln w="9525">
              <a:noFill/>
              <a:round/>
              <a:headEnd/>
              <a:tailEnd/>
            </a:ln>
          </p:spPr>
          <p:txBody>
            <a:bodyPr/>
            <a:lstStyle/>
            <a:p>
              <a:pPr algn="ctr" eaLnBrk="0" hangingPunct="0"/>
              <a:endParaRPr lang="en-US" dirty="0"/>
            </a:p>
          </p:txBody>
        </p:sp>
        <p:sp>
          <p:nvSpPr>
            <p:cNvPr id="40996" name="Freeform 12"/>
            <p:cNvSpPr>
              <a:spLocks/>
            </p:cNvSpPr>
            <p:nvPr/>
          </p:nvSpPr>
          <p:spPr bwMode="gray">
            <a:xfrm>
              <a:off x="3538" y="3336"/>
              <a:ext cx="17" cy="16"/>
            </a:xfrm>
            <a:custGeom>
              <a:avLst/>
              <a:gdLst>
                <a:gd name="T0" fmla="*/ 3 w 17"/>
                <a:gd name="T1" fmla="*/ 1 h 16"/>
                <a:gd name="T2" fmla="*/ 0 w 17"/>
                <a:gd name="T3" fmla="*/ 4 h 16"/>
                <a:gd name="T4" fmla="*/ 0 w 17"/>
                <a:gd name="T5" fmla="*/ 6 h 16"/>
                <a:gd name="T6" fmla="*/ 0 w 17"/>
                <a:gd name="T7" fmla="*/ 10 h 16"/>
                <a:gd name="T8" fmla="*/ 2 w 17"/>
                <a:gd name="T9" fmla="*/ 13 h 16"/>
                <a:gd name="T10" fmla="*/ 5 w 17"/>
                <a:gd name="T11" fmla="*/ 15 h 16"/>
                <a:gd name="T12" fmla="*/ 7 w 17"/>
                <a:gd name="T13" fmla="*/ 16 h 16"/>
                <a:gd name="T14" fmla="*/ 11 w 17"/>
                <a:gd name="T15" fmla="*/ 16 h 16"/>
                <a:gd name="T16" fmla="*/ 14 w 17"/>
                <a:gd name="T17" fmla="*/ 15 h 16"/>
                <a:gd name="T18" fmla="*/ 15 w 17"/>
                <a:gd name="T19" fmla="*/ 12 h 16"/>
                <a:gd name="T20" fmla="*/ 17 w 17"/>
                <a:gd name="T21" fmla="*/ 8 h 16"/>
                <a:gd name="T22" fmla="*/ 17 w 17"/>
                <a:gd name="T23" fmla="*/ 5 h 16"/>
                <a:gd name="T24" fmla="*/ 15 w 17"/>
                <a:gd name="T25" fmla="*/ 2 h 16"/>
                <a:gd name="T26" fmla="*/ 13 w 17"/>
                <a:gd name="T27" fmla="*/ 0 h 16"/>
                <a:gd name="T28" fmla="*/ 10 w 17"/>
                <a:gd name="T29" fmla="*/ 0 h 16"/>
                <a:gd name="T30" fmla="*/ 6 w 17"/>
                <a:gd name="T31" fmla="*/ 0 h 16"/>
                <a:gd name="T32" fmla="*/ 3 w 17"/>
                <a:gd name="T33" fmla="*/ 1 h 1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6"/>
                <a:gd name="T53" fmla="*/ 17 w 17"/>
                <a:gd name="T54" fmla="*/ 16 h 1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6">
                  <a:moveTo>
                    <a:pt x="3" y="1"/>
                  </a:moveTo>
                  <a:lnTo>
                    <a:pt x="0" y="4"/>
                  </a:lnTo>
                  <a:lnTo>
                    <a:pt x="0" y="6"/>
                  </a:lnTo>
                  <a:lnTo>
                    <a:pt x="0" y="10"/>
                  </a:lnTo>
                  <a:lnTo>
                    <a:pt x="2" y="13"/>
                  </a:lnTo>
                  <a:lnTo>
                    <a:pt x="5" y="15"/>
                  </a:lnTo>
                  <a:lnTo>
                    <a:pt x="7" y="16"/>
                  </a:lnTo>
                  <a:lnTo>
                    <a:pt x="11" y="16"/>
                  </a:lnTo>
                  <a:lnTo>
                    <a:pt x="14" y="15"/>
                  </a:lnTo>
                  <a:lnTo>
                    <a:pt x="15" y="12"/>
                  </a:lnTo>
                  <a:lnTo>
                    <a:pt x="17" y="8"/>
                  </a:lnTo>
                  <a:lnTo>
                    <a:pt x="17" y="5"/>
                  </a:lnTo>
                  <a:lnTo>
                    <a:pt x="15" y="2"/>
                  </a:lnTo>
                  <a:lnTo>
                    <a:pt x="13" y="0"/>
                  </a:lnTo>
                  <a:lnTo>
                    <a:pt x="10" y="0"/>
                  </a:lnTo>
                  <a:lnTo>
                    <a:pt x="6" y="0"/>
                  </a:lnTo>
                  <a:lnTo>
                    <a:pt x="3" y="1"/>
                  </a:lnTo>
                  <a:close/>
                </a:path>
              </a:pathLst>
            </a:custGeom>
            <a:grpFill/>
            <a:ln w="9525">
              <a:noFill/>
              <a:round/>
              <a:headEnd/>
              <a:tailEnd/>
            </a:ln>
          </p:spPr>
          <p:txBody>
            <a:bodyPr/>
            <a:lstStyle/>
            <a:p>
              <a:pPr algn="ctr" eaLnBrk="0" hangingPunct="0"/>
              <a:endParaRPr lang="en-US" dirty="0"/>
            </a:p>
          </p:txBody>
        </p:sp>
        <p:sp>
          <p:nvSpPr>
            <p:cNvPr id="40997" name="Freeform 13"/>
            <p:cNvSpPr>
              <a:spLocks/>
            </p:cNvSpPr>
            <p:nvPr/>
          </p:nvSpPr>
          <p:spPr bwMode="gray">
            <a:xfrm>
              <a:off x="3698" y="3397"/>
              <a:ext cx="195" cy="97"/>
            </a:xfrm>
            <a:custGeom>
              <a:avLst/>
              <a:gdLst>
                <a:gd name="T0" fmla="*/ 129 w 195"/>
                <a:gd name="T1" fmla="*/ 90 h 97"/>
                <a:gd name="T2" fmla="*/ 156 w 195"/>
                <a:gd name="T3" fmla="*/ 96 h 97"/>
                <a:gd name="T4" fmla="*/ 180 w 195"/>
                <a:gd name="T5" fmla="*/ 97 h 97"/>
                <a:gd name="T6" fmla="*/ 193 w 195"/>
                <a:gd name="T7" fmla="*/ 97 h 97"/>
                <a:gd name="T8" fmla="*/ 192 w 195"/>
                <a:gd name="T9" fmla="*/ 93 h 97"/>
                <a:gd name="T10" fmla="*/ 187 w 195"/>
                <a:gd name="T11" fmla="*/ 82 h 97"/>
                <a:gd name="T12" fmla="*/ 181 w 195"/>
                <a:gd name="T13" fmla="*/ 78 h 97"/>
                <a:gd name="T14" fmla="*/ 165 w 195"/>
                <a:gd name="T15" fmla="*/ 77 h 97"/>
                <a:gd name="T16" fmla="*/ 139 w 195"/>
                <a:gd name="T17" fmla="*/ 71 h 97"/>
                <a:gd name="T18" fmla="*/ 111 w 195"/>
                <a:gd name="T19" fmla="*/ 60 h 97"/>
                <a:gd name="T20" fmla="*/ 84 w 195"/>
                <a:gd name="T21" fmla="*/ 33 h 97"/>
                <a:gd name="T22" fmla="*/ 63 w 195"/>
                <a:gd name="T23" fmla="*/ 6 h 97"/>
                <a:gd name="T24" fmla="*/ 58 w 195"/>
                <a:gd name="T25" fmla="*/ 0 h 97"/>
                <a:gd name="T26" fmla="*/ 39 w 195"/>
                <a:gd name="T27" fmla="*/ 4 h 97"/>
                <a:gd name="T28" fmla="*/ 11 w 195"/>
                <a:gd name="T29" fmla="*/ 25 h 97"/>
                <a:gd name="T30" fmla="*/ 2 w 195"/>
                <a:gd name="T31" fmla="*/ 41 h 97"/>
                <a:gd name="T32" fmla="*/ 0 w 195"/>
                <a:gd name="T33" fmla="*/ 45 h 97"/>
                <a:gd name="T34" fmla="*/ 6 w 195"/>
                <a:gd name="T35" fmla="*/ 59 h 97"/>
                <a:gd name="T36" fmla="*/ 11 w 195"/>
                <a:gd name="T37" fmla="*/ 69 h 97"/>
                <a:gd name="T38" fmla="*/ 14 w 195"/>
                <a:gd name="T39" fmla="*/ 60 h 97"/>
                <a:gd name="T40" fmla="*/ 20 w 195"/>
                <a:gd name="T41" fmla="*/ 52 h 97"/>
                <a:gd name="T42" fmla="*/ 24 w 195"/>
                <a:gd name="T43" fmla="*/ 48 h 97"/>
                <a:gd name="T44" fmla="*/ 22 w 195"/>
                <a:gd name="T45" fmla="*/ 47 h 97"/>
                <a:gd name="T46" fmla="*/ 21 w 195"/>
                <a:gd name="T47" fmla="*/ 44 h 97"/>
                <a:gd name="T48" fmla="*/ 22 w 195"/>
                <a:gd name="T49" fmla="*/ 43 h 97"/>
                <a:gd name="T50" fmla="*/ 28 w 195"/>
                <a:gd name="T51" fmla="*/ 33 h 97"/>
                <a:gd name="T52" fmla="*/ 37 w 195"/>
                <a:gd name="T53" fmla="*/ 26 h 97"/>
                <a:gd name="T54" fmla="*/ 48 w 195"/>
                <a:gd name="T55" fmla="*/ 22 h 97"/>
                <a:gd name="T56" fmla="*/ 51 w 195"/>
                <a:gd name="T57" fmla="*/ 22 h 97"/>
                <a:gd name="T58" fmla="*/ 57 w 195"/>
                <a:gd name="T59" fmla="*/ 32 h 97"/>
                <a:gd name="T60" fmla="*/ 66 w 195"/>
                <a:gd name="T61" fmla="*/ 40 h 97"/>
                <a:gd name="T62" fmla="*/ 83 w 195"/>
                <a:gd name="T63" fmla="*/ 47 h 97"/>
                <a:gd name="T64" fmla="*/ 104 w 195"/>
                <a:gd name="T65" fmla="*/ 67 h 97"/>
                <a:gd name="T66" fmla="*/ 114 w 195"/>
                <a:gd name="T67" fmla="*/ 82 h 9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95"/>
                <a:gd name="T103" fmla="*/ 0 h 97"/>
                <a:gd name="T104" fmla="*/ 195 w 195"/>
                <a:gd name="T105" fmla="*/ 97 h 9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95" h="97">
                  <a:moveTo>
                    <a:pt x="115" y="85"/>
                  </a:moveTo>
                  <a:lnTo>
                    <a:pt x="129" y="90"/>
                  </a:lnTo>
                  <a:lnTo>
                    <a:pt x="143" y="93"/>
                  </a:lnTo>
                  <a:lnTo>
                    <a:pt x="156" y="96"/>
                  </a:lnTo>
                  <a:lnTo>
                    <a:pt x="169" y="97"/>
                  </a:lnTo>
                  <a:lnTo>
                    <a:pt x="180" y="97"/>
                  </a:lnTo>
                  <a:lnTo>
                    <a:pt x="188" y="97"/>
                  </a:lnTo>
                  <a:lnTo>
                    <a:pt x="193" y="97"/>
                  </a:lnTo>
                  <a:lnTo>
                    <a:pt x="195" y="97"/>
                  </a:lnTo>
                  <a:lnTo>
                    <a:pt x="192" y="93"/>
                  </a:lnTo>
                  <a:lnTo>
                    <a:pt x="189" y="88"/>
                  </a:lnTo>
                  <a:lnTo>
                    <a:pt x="187" y="82"/>
                  </a:lnTo>
                  <a:lnTo>
                    <a:pt x="184" y="78"/>
                  </a:lnTo>
                  <a:lnTo>
                    <a:pt x="181" y="78"/>
                  </a:lnTo>
                  <a:lnTo>
                    <a:pt x="174" y="78"/>
                  </a:lnTo>
                  <a:lnTo>
                    <a:pt x="165" y="77"/>
                  </a:lnTo>
                  <a:lnTo>
                    <a:pt x="152" y="74"/>
                  </a:lnTo>
                  <a:lnTo>
                    <a:pt x="139" y="71"/>
                  </a:lnTo>
                  <a:lnTo>
                    <a:pt x="125" y="67"/>
                  </a:lnTo>
                  <a:lnTo>
                    <a:pt x="111" y="60"/>
                  </a:lnTo>
                  <a:lnTo>
                    <a:pt x="99" y="51"/>
                  </a:lnTo>
                  <a:lnTo>
                    <a:pt x="84" y="33"/>
                  </a:lnTo>
                  <a:lnTo>
                    <a:pt x="72" y="17"/>
                  </a:lnTo>
                  <a:lnTo>
                    <a:pt x="63" y="6"/>
                  </a:lnTo>
                  <a:lnTo>
                    <a:pt x="61" y="0"/>
                  </a:lnTo>
                  <a:lnTo>
                    <a:pt x="58" y="0"/>
                  </a:lnTo>
                  <a:lnTo>
                    <a:pt x="51" y="0"/>
                  </a:lnTo>
                  <a:lnTo>
                    <a:pt x="39" y="4"/>
                  </a:lnTo>
                  <a:lnTo>
                    <a:pt x="25" y="14"/>
                  </a:lnTo>
                  <a:lnTo>
                    <a:pt x="11" y="25"/>
                  </a:lnTo>
                  <a:lnTo>
                    <a:pt x="5" y="34"/>
                  </a:lnTo>
                  <a:lnTo>
                    <a:pt x="2" y="41"/>
                  </a:lnTo>
                  <a:lnTo>
                    <a:pt x="0" y="44"/>
                  </a:lnTo>
                  <a:lnTo>
                    <a:pt x="0" y="45"/>
                  </a:lnTo>
                  <a:lnTo>
                    <a:pt x="3" y="51"/>
                  </a:lnTo>
                  <a:lnTo>
                    <a:pt x="6" y="59"/>
                  </a:lnTo>
                  <a:lnTo>
                    <a:pt x="11" y="70"/>
                  </a:lnTo>
                  <a:lnTo>
                    <a:pt x="11" y="69"/>
                  </a:lnTo>
                  <a:lnTo>
                    <a:pt x="13" y="64"/>
                  </a:lnTo>
                  <a:lnTo>
                    <a:pt x="14" y="60"/>
                  </a:lnTo>
                  <a:lnTo>
                    <a:pt x="17" y="56"/>
                  </a:lnTo>
                  <a:lnTo>
                    <a:pt x="20" y="52"/>
                  </a:lnTo>
                  <a:lnTo>
                    <a:pt x="21" y="49"/>
                  </a:lnTo>
                  <a:lnTo>
                    <a:pt x="24" y="48"/>
                  </a:lnTo>
                  <a:lnTo>
                    <a:pt x="22" y="47"/>
                  </a:lnTo>
                  <a:lnTo>
                    <a:pt x="22" y="45"/>
                  </a:lnTo>
                  <a:lnTo>
                    <a:pt x="21" y="44"/>
                  </a:lnTo>
                  <a:lnTo>
                    <a:pt x="22" y="43"/>
                  </a:lnTo>
                  <a:lnTo>
                    <a:pt x="25" y="38"/>
                  </a:lnTo>
                  <a:lnTo>
                    <a:pt x="28" y="33"/>
                  </a:lnTo>
                  <a:lnTo>
                    <a:pt x="32" y="29"/>
                  </a:lnTo>
                  <a:lnTo>
                    <a:pt x="37" y="26"/>
                  </a:lnTo>
                  <a:lnTo>
                    <a:pt x="43" y="23"/>
                  </a:lnTo>
                  <a:lnTo>
                    <a:pt x="48" y="22"/>
                  </a:lnTo>
                  <a:lnTo>
                    <a:pt x="50" y="21"/>
                  </a:lnTo>
                  <a:lnTo>
                    <a:pt x="51" y="22"/>
                  </a:lnTo>
                  <a:lnTo>
                    <a:pt x="52" y="26"/>
                  </a:lnTo>
                  <a:lnTo>
                    <a:pt x="57" y="32"/>
                  </a:lnTo>
                  <a:lnTo>
                    <a:pt x="63" y="40"/>
                  </a:lnTo>
                  <a:lnTo>
                    <a:pt x="66" y="40"/>
                  </a:lnTo>
                  <a:lnTo>
                    <a:pt x="73" y="41"/>
                  </a:lnTo>
                  <a:lnTo>
                    <a:pt x="83" y="47"/>
                  </a:lnTo>
                  <a:lnTo>
                    <a:pt x="95" y="56"/>
                  </a:lnTo>
                  <a:lnTo>
                    <a:pt x="104" y="67"/>
                  </a:lnTo>
                  <a:lnTo>
                    <a:pt x="111" y="77"/>
                  </a:lnTo>
                  <a:lnTo>
                    <a:pt x="114" y="82"/>
                  </a:lnTo>
                  <a:lnTo>
                    <a:pt x="115" y="85"/>
                  </a:lnTo>
                  <a:close/>
                </a:path>
              </a:pathLst>
            </a:custGeom>
            <a:grpFill/>
            <a:ln w="9525">
              <a:noFill/>
              <a:round/>
              <a:headEnd/>
              <a:tailEnd/>
            </a:ln>
          </p:spPr>
          <p:txBody>
            <a:bodyPr/>
            <a:lstStyle/>
            <a:p>
              <a:pPr algn="ctr" eaLnBrk="0" hangingPunct="0"/>
              <a:endParaRPr lang="en-US" dirty="0"/>
            </a:p>
          </p:txBody>
        </p:sp>
        <p:sp>
          <p:nvSpPr>
            <p:cNvPr id="40998" name="Freeform 14"/>
            <p:cNvSpPr>
              <a:spLocks/>
            </p:cNvSpPr>
            <p:nvPr/>
          </p:nvSpPr>
          <p:spPr bwMode="gray">
            <a:xfrm>
              <a:off x="3755" y="3491"/>
              <a:ext cx="373" cy="574"/>
            </a:xfrm>
            <a:custGeom>
              <a:avLst/>
              <a:gdLst>
                <a:gd name="T0" fmla="*/ 86 w 373"/>
                <a:gd name="T1" fmla="*/ 188 h 574"/>
                <a:gd name="T2" fmla="*/ 83 w 373"/>
                <a:gd name="T3" fmla="*/ 215 h 574"/>
                <a:gd name="T4" fmla="*/ 75 w 373"/>
                <a:gd name="T5" fmla="*/ 306 h 574"/>
                <a:gd name="T6" fmla="*/ 65 w 373"/>
                <a:gd name="T7" fmla="*/ 419 h 574"/>
                <a:gd name="T8" fmla="*/ 65 w 373"/>
                <a:gd name="T9" fmla="*/ 438 h 574"/>
                <a:gd name="T10" fmla="*/ 80 w 373"/>
                <a:gd name="T11" fmla="*/ 442 h 574"/>
                <a:gd name="T12" fmla="*/ 109 w 373"/>
                <a:gd name="T13" fmla="*/ 449 h 574"/>
                <a:gd name="T14" fmla="*/ 156 w 373"/>
                <a:gd name="T15" fmla="*/ 456 h 574"/>
                <a:gd name="T16" fmla="*/ 207 w 373"/>
                <a:gd name="T17" fmla="*/ 457 h 574"/>
                <a:gd name="T18" fmla="*/ 239 w 373"/>
                <a:gd name="T19" fmla="*/ 456 h 574"/>
                <a:gd name="T20" fmla="*/ 257 w 373"/>
                <a:gd name="T21" fmla="*/ 455 h 574"/>
                <a:gd name="T22" fmla="*/ 264 w 373"/>
                <a:gd name="T23" fmla="*/ 453 h 574"/>
                <a:gd name="T24" fmla="*/ 281 w 373"/>
                <a:gd name="T25" fmla="*/ 451 h 574"/>
                <a:gd name="T26" fmla="*/ 313 w 373"/>
                <a:gd name="T27" fmla="*/ 442 h 574"/>
                <a:gd name="T28" fmla="*/ 336 w 373"/>
                <a:gd name="T29" fmla="*/ 431 h 574"/>
                <a:gd name="T30" fmla="*/ 351 w 373"/>
                <a:gd name="T31" fmla="*/ 425 h 574"/>
                <a:gd name="T32" fmla="*/ 351 w 373"/>
                <a:gd name="T33" fmla="*/ 381 h 574"/>
                <a:gd name="T34" fmla="*/ 342 w 373"/>
                <a:gd name="T35" fmla="*/ 181 h 574"/>
                <a:gd name="T36" fmla="*/ 326 w 373"/>
                <a:gd name="T37" fmla="*/ 89 h 574"/>
                <a:gd name="T38" fmla="*/ 307 w 373"/>
                <a:gd name="T39" fmla="*/ 54 h 574"/>
                <a:gd name="T40" fmla="*/ 287 w 373"/>
                <a:gd name="T41" fmla="*/ 31 h 574"/>
                <a:gd name="T42" fmla="*/ 273 w 373"/>
                <a:gd name="T43" fmla="*/ 18 h 574"/>
                <a:gd name="T44" fmla="*/ 283 w 373"/>
                <a:gd name="T45" fmla="*/ 0 h 574"/>
                <a:gd name="T46" fmla="*/ 292 w 373"/>
                <a:gd name="T47" fmla="*/ 9 h 574"/>
                <a:gd name="T48" fmla="*/ 316 w 373"/>
                <a:gd name="T49" fmla="*/ 32 h 574"/>
                <a:gd name="T50" fmla="*/ 342 w 373"/>
                <a:gd name="T51" fmla="*/ 72 h 574"/>
                <a:gd name="T52" fmla="*/ 357 w 373"/>
                <a:gd name="T53" fmla="*/ 126 h 574"/>
                <a:gd name="T54" fmla="*/ 369 w 373"/>
                <a:gd name="T55" fmla="*/ 310 h 574"/>
                <a:gd name="T56" fmla="*/ 373 w 373"/>
                <a:gd name="T57" fmla="*/ 431 h 574"/>
                <a:gd name="T58" fmla="*/ 322 w 373"/>
                <a:gd name="T59" fmla="*/ 574 h 574"/>
                <a:gd name="T60" fmla="*/ 213 w 373"/>
                <a:gd name="T61" fmla="*/ 556 h 574"/>
                <a:gd name="T62" fmla="*/ 213 w 373"/>
                <a:gd name="T63" fmla="*/ 472 h 574"/>
                <a:gd name="T64" fmla="*/ 202 w 373"/>
                <a:gd name="T65" fmla="*/ 474 h 574"/>
                <a:gd name="T66" fmla="*/ 191 w 373"/>
                <a:gd name="T67" fmla="*/ 474 h 574"/>
                <a:gd name="T68" fmla="*/ 179 w 373"/>
                <a:gd name="T69" fmla="*/ 474 h 574"/>
                <a:gd name="T70" fmla="*/ 169 w 373"/>
                <a:gd name="T71" fmla="*/ 474 h 574"/>
                <a:gd name="T72" fmla="*/ 165 w 373"/>
                <a:gd name="T73" fmla="*/ 474 h 574"/>
                <a:gd name="T74" fmla="*/ 161 w 373"/>
                <a:gd name="T75" fmla="*/ 574 h 574"/>
                <a:gd name="T76" fmla="*/ 47 w 373"/>
                <a:gd name="T77" fmla="*/ 555 h 574"/>
                <a:gd name="T78" fmla="*/ 53 w 373"/>
                <a:gd name="T79" fmla="*/ 456 h 574"/>
                <a:gd name="T80" fmla="*/ 46 w 373"/>
                <a:gd name="T81" fmla="*/ 452 h 574"/>
                <a:gd name="T82" fmla="*/ 49 w 373"/>
                <a:gd name="T83" fmla="*/ 416 h 574"/>
                <a:gd name="T84" fmla="*/ 62 w 373"/>
                <a:gd name="T85" fmla="*/ 240 h 574"/>
                <a:gd name="T86" fmla="*/ 87 w 373"/>
                <a:gd name="T87" fmla="*/ 176 h 57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3"/>
                <a:gd name="T133" fmla="*/ 0 h 574"/>
                <a:gd name="T134" fmla="*/ 373 w 373"/>
                <a:gd name="T135" fmla="*/ 574 h 57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3" h="574">
                  <a:moveTo>
                    <a:pt x="87" y="176"/>
                  </a:moveTo>
                  <a:lnTo>
                    <a:pt x="86" y="188"/>
                  </a:lnTo>
                  <a:lnTo>
                    <a:pt x="84" y="202"/>
                  </a:lnTo>
                  <a:lnTo>
                    <a:pt x="83" y="215"/>
                  </a:lnTo>
                  <a:lnTo>
                    <a:pt x="82" y="229"/>
                  </a:lnTo>
                  <a:lnTo>
                    <a:pt x="75" y="306"/>
                  </a:lnTo>
                  <a:lnTo>
                    <a:pt x="69" y="373"/>
                  </a:lnTo>
                  <a:lnTo>
                    <a:pt x="65" y="419"/>
                  </a:lnTo>
                  <a:lnTo>
                    <a:pt x="64" y="437"/>
                  </a:lnTo>
                  <a:lnTo>
                    <a:pt x="65" y="438"/>
                  </a:lnTo>
                  <a:lnTo>
                    <a:pt x="71" y="440"/>
                  </a:lnTo>
                  <a:lnTo>
                    <a:pt x="80" y="442"/>
                  </a:lnTo>
                  <a:lnTo>
                    <a:pt x="93" y="446"/>
                  </a:lnTo>
                  <a:lnTo>
                    <a:pt x="109" y="449"/>
                  </a:lnTo>
                  <a:lnTo>
                    <a:pt x="131" y="453"/>
                  </a:lnTo>
                  <a:lnTo>
                    <a:pt x="156" y="456"/>
                  </a:lnTo>
                  <a:lnTo>
                    <a:pt x="186" y="457"/>
                  </a:lnTo>
                  <a:lnTo>
                    <a:pt x="207" y="457"/>
                  </a:lnTo>
                  <a:lnTo>
                    <a:pt x="225" y="457"/>
                  </a:lnTo>
                  <a:lnTo>
                    <a:pt x="239" y="456"/>
                  </a:lnTo>
                  <a:lnTo>
                    <a:pt x="250" y="456"/>
                  </a:lnTo>
                  <a:lnTo>
                    <a:pt x="257" y="455"/>
                  </a:lnTo>
                  <a:lnTo>
                    <a:pt x="261" y="455"/>
                  </a:lnTo>
                  <a:lnTo>
                    <a:pt x="264" y="453"/>
                  </a:lnTo>
                  <a:lnTo>
                    <a:pt x="281" y="451"/>
                  </a:lnTo>
                  <a:lnTo>
                    <a:pt x="298" y="448"/>
                  </a:lnTo>
                  <a:lnTo>
                    <a:pt x="313" y="442"/>
                  </a:lnTo>
                  <a:lnTo>
                    <a:pt x="325" y="437"/>
                  </a:lnTo>
                  <a:lnTo>
                    <a:pt x="336" y="431"/>
                  </a:lnTo>
                  <a:lnTo>
                    <a:pt x="346" y="427"/>
                  </a:lnTo>
                  <a:lnTo>
                    <a:pt x="351" y="425"/>
                  </a:lnTo>
                  <a:lnTo>
                    <a:pt x="352" y="423"/>
                  </a:lnTo>
                  <a:lnTo>
                    <a:pt x="351" y="381"/>
                  </a:lnTo>
                  <a:lnTo>
                    <a:pt x="347" y="285"/>
                  </a:lnTo>
                  <a:lnTo>
                    <a:pt x="342" y="181"/>
                  </a:lnTo>
                  <a:lnTo>
                    <a:pt x="333" y="113"/>
                  </a:lnTo>
                  <a:lnTo>
                    <a:pt x="326" y="89"/>
                  </a:lnTo>
                  <a:lnTo>
                    <a:pt x="317" y="70"/>
                  </a:lnTo>
                  <a:lnTo>
                    <a:pt x="307" y="54"/>
                  </a:lnTo>
                  <a:lnTo>
                    <a:pt x="296" y="40"/>
                  </a:lnTo>
                  <a:lnTo>
                    <a:pt x="287" y="31"/>
                  </a:lnTo>
                  <a:lnTo>
                    <a:pt x="279" y="22"/>
                  </a:lnTo>
                  <a:lnTo>
                    <a:pt x="273" y="18"/>
                  </a:lnTo>
                  <a:lnTo>
                    <a:pt x="272" y="17"/>
                  </a:lnTo>
                  <a:lnTo>
                    <a:pt x="283" y="0"/>
                  </a:lnTo>
                  <a:lnTo>
                    <a:pt x="285" y="2"/>
                  </a:lnTo>
                  <a:lnTo>
                    <a:pt x="292" y="9"/>
                  </a:lnTo>
                  <a:lnTo>
                    <a:pt x="303" y="18"/>
                  </a:lnTo>
                  <a:lnTo>
                    <a:pt x="316" y="32"/>
                  </a:lnTo>
                  <a:lnTo>
                    <a:pt x="329" y="50"/>
                  </a:lnTo>
                  <a:lnTo>
                    <a:pt x="342" y="72"/>
                  </a:lnTo>
                  <a:lnTo>
                    <a:pt x="351" y="98"/>
                  </a:lnTo>
                  <a:lnTo>
                    <a:pt x="357" y="126"/>
                  </a:lnTo>
                  <a:lnTo>
                    <a:pt x="363" y="210"/>
                  </a:lnTo>
                  <a:lnTo>
                    <a:pt x="369" y="310"/>
                  </a:lnTo>
                  <a:lnTo>
                    <a:pt x="372" y="396"/>
                  </a:lnTo>
                  <a:lnTo>
                    <a:pt x="373" y="431"/>
                  </a:lnTo>
                  <a:lnTo>
                    <a:pt x="320" y="462"/>
                  </a:lnTo>
                  <a:lnTo>
                    <a:pt x="322" y="574"/>
                  </a:lnTo>
                  <a:lnTo>
                    <a:pt x="179" y="574"/>
                  </a:lnTo>
                  <a:lnTo>
                    <a:pt x="213" y="556"/>
                  </a:lnTo>
                  <a:lnTo>
                    <a:pt x="218" y="472"/>
                  </a:lnTo>
                  <a:lnTo>
                    <a:pt x="213" y="472"/>
                  </a:lnTo>
                  <a:lnTo>
                    <a:pt x="207" y="474"/>
                  </a:lnTo>
                  <a:lnTo>
                    <a:pt x="202" y="474"/>
                  </a:lnTo>
                  <a:lnTo>
                    <a:pt x="197" y="474"/>
                  </a:lnTo>
                  <a:lnTo>
                    <a:pt x="191" y="474"/>
                  </a:lnTo>
                  <a:lnTo>
                    <a:pt x="184" y="474"/>
                  </a:lnTo>
                  <a:lnTo>
                    <a:pt x="179" y="474"/>
                  </a:lnTo>
                  <a:lnTo>
                    <a:pt x="172" y="474"/>
                  </a:lnTo>
                  <a:lnTo>
                    <a:pt x="169" y="474"/>
                  </a:lnTo>
                  <a:lnTo>
                    <a:pt x="168" y="474"/>
                  </a:lnTo>
                  <a:lnTo>
                    <a:pt x="165" y="474"/>
                  </a:lnTo>
                  <a:lnTo>
                    <a:pt x="162" y="474"/>
                  </a:lnTo>
                  <a:lnTo>
                    <a:pt x="161" y="574"/>
                  </a:lnTo>
                  <a:lnTo>
                    <a:pt x="0" y="574"/>
                  </a:lnTo>
                  <a:lnTo>
                    <a:pt x="47" y="555"/>
                  </a:lnTo>
                  <a:lnTo>
                    <a:pt x="58" y="459"/>
                  </a:lnTo>
                  <a:lnTo>
                    <a:pt x="53" y="456"/>
                  </a:lnTo>
                  <a:lnTo>
                    <a:pt x="49" y="453"/>
                  </a:lnTo>
                  <a:lnTo>
                    <a:pt x="46" y="452"/>
                  </a:lnTo>
                  <a:lnTo>
                    <a:pt x="46" y="451"/>
                  </a:lnTo>
                  <a:lnTo>
                    <a:pt x="49" y="416"/>
                  </a:lnTo>
                  <a:lnTo>
                    <a:pt x="54" y="336"/>
                  </a:lnTo>
                  <a:lnTo>
                    <a:pt x="62" y="240"/>
                  </a:lnTo>
                  <a:lnTo>
                    <a:pt x="71" y="162"/>
                  </a:lnTo>
                  <a:lnTo>
                    <a:pt x="87" y="176"/>
                  </a:lnTo>
                  <a:close/>
                </a:path>
              </a:pathLst>
            </a:custGeom>
            <a:grpFill/>
            <a:ln w="9525">
              <a:noFill/>
              <a:round/>
              <a:headEnd/>
              <a:tailEnd/>
            </a:ln>
          </p:spPr>
          <p:txBody>
            <a:bodyPr/>
            <a:lstStyle/>
            <a:p>
              <a:pPr algn="ctr" eaLnBrk="0" hangingPunct="0"/>
              <a:endParaRPr lang="en-US" dirty="0"/>
            </a:p>
          </p:txBody>
        </p:sp>
        <p:sp>
          <p:nvSpPr>
            <p:cNvPr id="40999" name="Freeform 15"/>
            <p:cNvSpPr>
              <a:spLocks/>
            </p:cNvSpPr>
            <p:nvPr/>
          </p:nvSpPr>
          <p:spPr bwMode="gray">
            <a:xfrm>
              <a:off x="3898" y="3683"/>
              <a:ext cx="26" cy="107"/>
            </a:xfrm>
            <a:custGeom>
              <a:avLst/>
              <a:gdLst>
                <a:gd name="T0" fmla="*/ 0 w 26"/>
                <a:gd name="T1" fmla="*/ 0 h 107"/>
                <a:gd name="T2" fmla="*/ 0 w 26"/>
                <a:gd name="T3" fmla="*/ 40 h 107"/>
                <a:gd name="T4" fmla="*/ 3 w 26"/>
                <a:gd name="T5" fmla="*/ 74 h 107"/>
                <a:gd name="T6" fmla="*/ 4 w 26"/>
                <a:gd name="T7" fmla="*/ 99 h 107"/>
                <a:gd name="T8" fmla="*/ 4 w 26"/>
                <a:gd name="T9" fmla="*/ 107 h 107"/>
                <a:gd name="T10" fmla="*/ 6 w 26"/>
                <a:gd name="T11" fmla="*/ 99 h 107"/>
                <a:gd name="T12" fmla="*/ 10 w 26"/>
                <a:gd name="T13" fmla="*/ 75 h 107"/>
                <a:gd name="T14" fmla="*/ 17 w 26"/>
                <a:gd name="T15" fmla="*/ 42 h 107"/>
                <a:gd name="T16" fmla="*/ 26 w 26"/>
                <a:gd name="T17" fmla="*/ 5 h 107"/>
                <a:gd name="T18" fmla="*/ 0 w 26"/>
                <a:gd name="T19" fmla="*/ 0 h 1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107"/>
                <a:gd name="T32" fmla="*/ 26 w 26"/>
                <a:gd name="T33" fmla="*/ 107 h 1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107">
                  <a:moveTo>
                    <a:pt x="0" y="0"/>
                  </a:moveTo>
                  <a:lnTo>
                    <a:pt x="0" y="40"/>
                  </a:lnTo>
                  <a:lnTo>
                    <a:pt x="3" y="74"/>
                  </a:lnTo>
                  <a:lnTo>
                    <a:pt x="4" y="99"/>
                  </a:lnTo>
                  <a:lnTo>
                    <a:pt x="4" y="107"/>
                  </a:lnTo>
                  <a:lnTo>
                    <a:pt x="6" y="99"/>
                  </a:lnTo>
                  <a:lnTo>
                    <a:pt x="10" y="75"/>
                  </a:lnTo>
                  <a:lnTo>
                    <a:pt x="17" y="42"/>
                  </a:lnTo>
                  <a:lnTo>
                    <a:pt x="26" y="5"/>
                  </a:lnTo>
                  <a:lnTo>
                    <a:pt x="0" y="0"/>
                  </a:lnTo>
                  <a:close/>
                </a:path>
              </a:pathLst>
            </a:custGeom>
            <a:grpFill/>
            <a:ln w="9525">
              <a:noFill/>
              <a:round/>
              <a:headEnd/>
              <a:tailEnd/>
            </a:ln>
          </p:spPr>
          <p:txBody>
            <a:bodyPr/>
            <a:lstStyle/>
            <a:p>
              <a:pPr algn="ctr" eaLnBrk="0" hangingPunct="0"/>
              <a:endParaRPr lang="en-US" dirty="0"/>
            </a:p>
          </p:txBody>
        </p:sp>
        <p:sp>
          <p:nvSpPr>
            <p:cNvPr id="41000" name="Freeform 16"/>
            <p:cNvSpPr>
              <a:spLocks/>
            </p:cNvSpPr>
            <p:nvPr/>
          </p:nvSpPr>
          <p:spPr bwMode="gray">
            <a:xfrm>
              <a:off x="3949" y="3524"/>
              <a:ext cx="45" cy="39"/>
            </a:xfrm>
            <a:custGeom>
              <a:avLst/>
              <a:gdLst>
                <a:gd name="T0" fmla="*/ 23 w 45"/>
                <a:gd name="T1" fmla="*/ 33 h 39"/>
                <a:gd name="T2" fmla="*/ 29 w 45"/>
                <a:gd name="T3" fmla="*/ 25 h 39"/>
                <a:gd name="T4" fmla="*/ 34 w 45"/>
                <a:gd name="T5" fmla="*/ 17 h 39"/>
                <a:gd name="T6" fmla="*/ 39 w 45"/>
                <a:gd name="T7" fmla="*/ 9 h 39"/>
                <a:gd name="T8" fmla="*/ 45 w 45"/>
                <a:gd name="T9" fmla="*/ 0 h 39"/>
                <a:gd name="T10" fmla="*/ 39 w 45"/>
                <a:gd name="T11" fmla="*/ 2 h 39"/>
                <a:gd name="T12" fmla="*/ 34 w 45"/>
                <a:gd name="T13" fmla="*/ 3 h 39"/>
                <a:gd name="T14" fmla="*/ 27 w 45"/>
                <a:gd name="T15" fmla="*/ 4 h 39"/>
                <a:gd name="T16" fmla="*/ 22 w 45"/>
                <a:gd name="T17" fmla="*/ 6 h 39"/>
                <a:gd name="T18" fmla="*/ 15 w 45"/>
                <a:gd name="T19" fmla="*/ 14 h 39"/>
                <a:gd name="T20" fmla="*/ 9 w 45"/>
                <a:gd name="T21" fmla="*/ 22 h 39"/>
                <a:gd name="T22" fmla="*/ 4 w 45"/>
                <a:gd name="T23" fmla="*/ 30 h 39"/>
                <a:gd name="T24" fmla="*/ 0 w 45"/>
                <a:gd name="T25" fmla="*/ 39 h 39"/>
                <a:gd name="T26" fmla="*/ 23 w 45"/>
                <a:gd name="T27" fmla="*/ 33 h 3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
                <a:gd name="T43" fmla="*/ 0 h 39"/>
                <a:gd name="T44" fmla="*/ 45 w 45"/>
                <a:gd name="T45" fmla="*/ 39 h 3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 h="39">
                  <a:moveTo>
                    <a:pt x="23" y="33"/>
                  </a:moveTo>
                  <a:lnTo>
                    <a:pt x="29" y="25"/>
                  </a:lnTo>
                  <a:lnTo>
                    <a:pt x="34" y="17"/>
                  </a:lnTo>
                  <a:lnTo>
                    <a:pt x="39" y="9"/>
                  </a:lnTo>
                  <a:lnTo>
                    <a:pt x="45" y="0"/>
                  </a:lnTo>
                  <a:lnTo>
                    <a:pt x="39" y="2"/>
                  </a:lnTo>
                  <a:lnTo>
                    <a:pt x="34" y="3"/>
                  </a:lnTo>
                  <a:lnTo>
                    <a:pt x="27" y="4"/>
                  </a:lnTo>
                  <a:lnTo>
                    <a:pt x="22" y="6"/>
                  </a:lnTo>
                  <a:lnTo>
                    <a:pt x="15" y="14"/>
                  </a:lnTo>
                  <a:lnTo>
                    <a:pt x="9" y="22"/>
                  </a:lnTo>
                  <a:lnTo>
                    <a:pt x="4" y="30"/>
                  </a:lnTo>
                  <a:lnTo>
                    <a:pt x="0" y="39"/>
                  </a:lnTo>
                  <a:lnTo>
                    <a:pt x="23" y="33"/>
                  </a:lnTo>
                  <a:close/>
                </a:path>
              </a:pathLst>
            </a:custGeom>
            <a:grpFill/>
            <a:ln w="9525">
              <a:noFill/>
              <a:round/>
              <a:headEnd/>
              <a:tailEnd/>
            </a:ln>
          </p:spPr>
          <p:txBody>
            <a:bodyPr/>
            <a:lstStyle/>
            <a:p>
              <a:pPr algn="ctr" eaLnBrk="0" hangingPunct="0"/>
              <a:endParaRPr lang="en-US" dirty="0"/>
            </a:p>
          </p:txBody>
        </p:sp>
        <p:sp>
          <p:nvSpPr>
            <p:cNvPr id="41001" name="Freeform 17"/>
            <p:cNvSpPr>
              <a:spLocks/>
            </p:cNvSpPr>
            <p:nvPr/>
          </p:nvSpPr>
          <p:spPr bwMode="gray">
            <a:xfrm>
              <a:off x="3905" y="3513"/>
              <a:ext cx="23" cy="48"/>
            </a:xfrm>
            <a:custGeom>
              <a:avLst/>
              <a:gdLst>
                <a:gd name="T0" fmla="*/ 15 w 23"/>
                <a:gd name="T1" fmla="*/ 48 h 48"/>
                <a:gd name="T2" fmla="*/ 16 w 23"/>
                <a:gd name="T3" fmla="*/ 46 h 48"/>
                <a:gd name="T4" fmla="*/ 16 w 23"/>
                <a:gd name="T5" fmla="*/ 43 h 48"/>
                <a:gd name="T6" fmla="*/ 16 w 23"/>
                <a:gd name="T7" fmla="*/ 40 h 48"/>
                <a:gd name="T8" fmla="*/ 18 w 23"/>
                <a:gd name="T9" fmla="*/ 37 h 48"/>
                <a:gd name="T10" fmla="*/ 19 w 23"/>
                <a:gd name="T11" fmla="*/ 29 h 48"/>
                <a:gd name="T12" fmla="*/ 21 w 23"/>
                <a:gd name="T13" fmla="*/ 22 h 48"/>
                <a:gd name="T14" fmla="*/ 22 w 23"/>
                <a:gd name="T15" fmla="*/ 15 h 48"/>
                <a:gd name="T16" fmla="*/ 23 w 23"/>
                <a:gd name="T17" fmla="*/ 9 h 48"/>
                <a:gd name="T18" fmla="*/ 19 w 23"/>
                <a:gd name="T19" fmla="*/ 7 h 48"/>
                <a:gd name="T20" fmla="*/ 16 w 23"/>
                <a:gd name="T21" fmla="*/ 6 h 48"/>
                <a:gd name="T22" fmla="*/ 12 w 23"/>
                <a:gd name="T23" fmla="*/ 3 h 48"/>
                <a:gd name="T24" fmla="*/ 8 w 23"/>
                <a:gd name="T25" fmla="*/ 0 h 48"/>
                <a:gd name="T26" fmla="*/ 7 w 23"/>
                <a:gd name="T27" fmla="*/ 10 h 48"/>
                <a:gd name="T28" fmla="*/ 4 w 23"/>
                <a:gd name="T29" fmla="*/ 20 h 48"/>
                <a:gd name="T30" fmla="*/ 3 w 23"/>
                <a:gd name="T31" fmla="*/ 30 h 48"/>
                <a:gd name="T32" fmla="*/ 0 w 23"/>
                <a:gd name="T33" fmla="*/ 43 h 48"/>
                <a:gd name="T34" fmla="*/ 15 w 23"/>
                <a:gd name="T35" fmla="*/ 48 h 4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3"/>
                <a:gd name="T55" fmla="*/ 0 h 48"/>
                <a:gd name="T56" fmla="*/ 23 w 23"/>
                <a:gd name="T57" fmla="*/ 48 h 4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3" h="48">
                  <a:moveTo>
                    <a:pt x="15" y="48"/>
                  </a:moveTo>
                  <a:lnTo>
                    <a:pt x="16" y="46"/>
                  </a:lnTo>
                  <a:lnTo>
                    <a:pt x="16" y="43"/>
                  </a:lnTo>
                  <a:lnTo>
                    <a:pt x="16" y="40"/>
                  </a:lnTo>
                  <a:lnTo>
                    <a:pt x="18" y="37"/>
                  </a:lnTo>
                  <a:lnTo>
                    <a:pt x="19" y="29"/>
                  </a:lnTo>
                  <a:lnTo>
                    <a:pt x="21" y="22"/>
                  </a:lnTo>
                  <a:lnTo>
                    <a:pt x="22" y="15"/>
                  </a:lnTo>
                  <a:lnTo>
                    <a:pt x="23" y="9"/>
                  </a:lnTo>
                  <a:lnTo>
                    <a:pt x="19" y="7"/>
                  </a:lnTo>
                  <a:lnTo>
                    <a:pt x="16" y="6"/>
                  </a:lnTo>
                  <a:lnTo>
                    <a:pt x="12" y="3"/>
                  </a:lnTo>
                  <a:lnTo>
                    <a:pt x="8" y="0"/>
                  </a:lnTo>
                  <a:lnTo>
                    <a:pt x="7" y="10"/>
                  </a:lnTo>
                  <a:lnTo>
                    <a:pt x="4" y="20"/>
                  </a:lnTo>
                  <a:lnTo>
                    <a:pt x="3" y="30"/>
                  </a:lnTo>
                  <a:lnTo>
                    <a:pt x="0" y="43"/>
                  </a:lnTo>
                  <a:lnTo>
                    <a:pt x="15" y="48"/>
                  </a:lnTo>
                  <a:close/>
                </a:path>
              </a:pathLst>
            </a:custGeom>
            <a:grpFill/>
            <a:ln w="9525">
              <a:noFill/>
              <a:round/>
              <a:headEnd/>
              <a:tailEnd/>
            </a:ln>
          </p:spPr>
          <p:txBody>
            <a:bodyPr/>
            <a:lstStyle/>
            <a:p>
              <a:pPr algn="ctr" eaLnBrk="0" hangingPunct="0"/>
              <a:endParaRPr lang="en-US" dirty="0"/>
            </a:p>
          </p:txBody>
        </p:sp>
        <p:sp>
          <p:nvSpPr>
            <p:cNvPr id="41002" name="Freeform 18"/>
            <p:cNvSpPr>
              <a:spLocks/>
            </p:cNvSpPr>
            <p:nvPr/>
          </p:nvSpPr>
          <p:spPr bwMode="gray">
            <a:xfrm>
              <a:off x="3759" y="3494"/>
              <a:ext cx="286" cy="185"/>
            </a:xfrm>
            <a:custGeom>
              <a:avLst/>
              <a:gdLst>
                <a:gd name="T0" fmla="*/ 23 w 286"/>
                <a:gd name="T1" fmla="*/ 44 h 185"/>
                <a:gd name="T2" fmla="*/ 28 w 286"/>
                <a:gd name="T3" fmla="*/ 34 h 185"/>
                <a:gd name="T4" fmla="*/ 37 w 286"/>
                <a:gd name="T5" fmla="*/ 26 h 185"/>
                <a:gd name="T6" fmla="*/ 49 w 286"/>
                <a:gd name="T7" fmla="*/ 22 h 185"/>
                <a:gd name="T8" fmla="*/ 50 w 286"/>
                <a:gd name="T9" fmla="*/ 22 h 185"/>
                <a:gd name="T10" fmla="*/ 56 w 286"/>
                <a:gd name="T11" fmla="*/ 32 h 185"/>
                <a:gd name="T12" fmla="*/ 68 w 286"/>
                <a:gd name="T13" fmla="*/ 48 h 185"/>
                <a:gd name="T14" fmla="*/ 87 w 286"/>
                <a:gd name="T15" fmla="*/ 67 h 185"/>
                <a:gd name="T16" fmla="*/ 126 w 286"/>
                <a:gd name="T17" fmla="*/ 91 h 185"/>
                <a:gd name="T18" fmla="*/ 176 w 286"/>
                <a:gd name="T19" fmla="*/ 100 h 185"/>
                <a:gd name="T20" fmla="*/ 220 w 286"/>
                <a:gd name="T21" fmla="*/ 97 h 185"/>
                <a:gd name="T22" fmla="*/ 246 w 286"/>
                <a:gd name="T23" fmla="*/ 91 h 185"/>
                <a:gd name="T24" fmla="*/ 247 w 286"/>
                <a:gd name="T25" fmla="*/ 85 h 185"/>
                <a:gd name="T26" fmla="*/ 243 w 286"/>
                <a:gd name="T27" fmla="*/ 75 h 185"/>
                <a:gd name="T28" fmla="*/ 238 w 286"/>
                <a:gd name="T29" fmla="*/ 73 h 185"/>
                <a:gd name="T30" fmla="*/ 213 w 286"/>
                <a:gd name="T31" fmla="*/ 78 h 185"/>
                <a:gd name="T32" fmla="*/ 172 w 286"/>
                <a:gd name="T33" fmla="*/ 81 h 185"/>
                <a:gd name="T34" fmla="*/ 123 w 286"/>
                <a:gd name="T35" fmla="*/ 67 h 185"/>
                <a:gd name="T36" fmla="*/ 83 w 286"/>
                <a:gd name="T37" fmla="*/ 36 h 185"/>
                <a:gd name="T38" fmla="*/ 64 w 286"/>
                <a:gd name="T39" fmla="*/ 6 h 185"/>
                <a:gd name="T40" fmla="*/ 58 w 286"/>
                <a:gd name="T41" fmla="*/ 0 h 185"/>
                <a:gd name="T42" fmla="*/ 39 w 286"/>
                <a:gd name="T43" fmla="*/ 6 h 185"/>
                <a:gd name="T44" fmla="*/ 11 w 286"/>
                <a:gd name="T45" fmla="*/ 26 h 185"/>
                <a:gd name="T46" fmla="*/ 1 w 286"/>
                <a:gd name="T47" fmla="*/ 43 h 185"/>
                <a:gd name="T48" fmla="*/ 1 w 286"/>
                <a:gd name="T49" fmla="*/ 49 h 185"/>
                <a:gd name="T50" fmla="*/ 12 w 286"/>
                <a:gd name="T51" fmla="*/ 78 h 185"/>
                <a:gd name="T52" fmla="*/ 41 w 286"/>
                <a:gd name="T53" fmla="*/ 118 h 185"/>
                <a:gd name="T54" fmla="*/ 89 w 286"/>
                <a:gd name="T55" fmla="*/ 156 h 185"/>
                <a:gd name="T56" fmla="*/ 153 w 286"/>
                <a:gd name="T57" fmla="*/ 178 h 185"/>
                <a:gd name="T58" fmla="*/ 210 w 286"/>
                <a:gd name="T59" fmla="*/ 185 h 185"/>
                <a:gd name="T60" fmla="*/ 255 w 286"/>
                <a:gd name="T61" fmla="*/ 185 h 185"/>
                <a:gd name="T62" fmla="*/ 281 w 286"/>
                <a:gd name="T63" fmla="*/ 182 h 185"/>
                <a:gd name="T64" fmla="*/ 276 w 286"/>
                <a:gd name="T65" fmla="*/ 159 h 185"/>
                <a:gd name="T66" fmla="*/ 261 w 286"/>
                <a:gd name="T67" fmla="*/ 160 h 185"/>
                <a:gd name="T68" fmla="*/ 223 w 286"/>
                <a:gd name="T69" fmla="*/ 163 h 185"/>
                <a:gd name="T70" fmla="*/ 169 w 286"/>
                <a:gd name="T71" fmla="*/ 159 h 185"/>
                <a:gd name="T72" fmla="*/ 112 w 286"/>
                <a:gd name="T73" fmla="*/ 143 h 185"/>
                <a:gd name="T74" fmla="*/ 65 w 286"/>
                <a:gd name="T75" fmla="*/ 112 h 185"/>
                <a:gd name="T76" fmla="*/ 38 w 286"/>
                <a:gd name="T77" fmla="*/ 81 h 185"/>
                <a:gd name="T78" fmla="*/ 24 w 286"/>
                <a:gd name="T79" fmla="*/ 56 h 185"/>
                <a:gd name="T80" fmla="*/ 22 w 286"/>
                <a:gd name="T81" fmla="*/ 45 h 18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6"/>
                <a:gd name="T124" fmla="*/ 0 h 185"/>
                <a:gd name="T125" fmla="*/ 286 w 286"/>
                <a:gd name="T126" fmla="*/ 185 h 18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6" h="185">
                  <a:moveTo>
                    <a:pt x="22" y="45"/>
                  </a:moveTo>
                  <a:lnTo>
                    <a:pt x="23" y="44"/>
                  </a:lnTo>
                  <a:lnTo>
                    <a:pt x="24" y="40"/>
                  </a:lnTo>
                  <a:lnTo>
                    <a:pt x="28" y="34"/>
                  </a:lnTo>
                  <a:lnTo>
                    <a:pt x="31" y="30"/>
                  </a:lnTo>
                  <a:lnTo>
                    <a:pt x="37" y="26"/>
                  </a:lnTo>
                  <a:lnTo>
                    <a:pt x="43" y="23"/>
                  </a:lnTo>
                  <a:lnTo>
                    <a:pt x="49" y="22"/>
                  </a:lnTo>
                  <a:lnTo>
                    <a:pt x="50" y="21"/>
                  </a:lnTo>
                  <a:lnTo>
                    <a:pt x="50" y="22"/>
                  </a:lnTo>
                  <a:lnTo>
                    <a:pt x="53" y="26"/>
                  </a:lnTo>
                  <a:lnTo>
                    <a:pt x="56" y="32"/>
                  </a:lnTo>
                  <a:lnTo>
                    <a:pt x="61" y="40"/>
                  </a:lnTo>
                  <a:lnTo>
                    <a:pt x="68" y="48"/>
                  </a:lnTo>
                  <a:lnTo>
                    <a:pt x="76" y="58"/>
                  </a:lnTo>
                  <a:lnTo>
                    <a:pt x="87" y="67"/>
                  </a:lnTo>
                  <a:lnTo>
                    <a:pt x="100" y="77"/>
                  </a:lnTo>
                  <a:lnTo>
                    <a:pt x="126" y="91"/>
                  </a:lnTo>
                  <a:lnTo>
                    <a:pt x="150" y="97"/>
                  </a:lnTo>
                  <a:lnTo>
                    <a:pt x="176" y="100"/>
                  </a:lnTo>
                  <a:lnTo>
                    <a:pt x="199" y="100"/>
                  </a:lnTo>
                  <a:lnTo>
                    <a:pt x="220" y="97"/>
                  </a:lnTo>
                  <a:lnTo>
                    <a:pt x="236" y="93"/>
                  </a:lnTo>
                  <a:lnTo>
                    <a:pt x="246" y="91"/>
                  </a:lnTo>
                  <a:lnTo>
                    <a:pt x="250" y="89"/>
                  </a:lnTo>
                  <a:lnTo>
                    <a:pt x="247" y="85"/>
                  </a:lnTo>
                  <a:lnTo>
                    <a:pt x="245" y="81"/>
                  </a:lnTo>
                  <a:lnTo>
                    <a:pt x="243" y="75"/>
                  </a:lnTo>
                  <a:lnTo>
                    <a:pt x="240" y="71"/>
                  </a:lnTo>
                  <a:lnTo>
                    <a:pt x="238" y="73"/>
                  </a:lnTo>
                  <a:lnTo>
                    <a:pt x="228" y="75"/>
                  </a:lnTo>
                  <a:lnTo>
                    <a:pt x="213" y="78"/>
                  </a:lnTo>
                  <a:lnTo>
                    <a:pt x="194" y="81"/>
                  </a:lnTo>
                  <a:lnTo>
                    <a:pt x="172" y="81"/>
                  </a:lnTo>
                  <a:lnTo>
                    <a:pt x="149" y="77"/>
                  </a:lnTo>
                  <a:lnTo>
                    <a:pt x="123" y="67"/>
                  </a:lnTo>
                  <a:lnTo>
                    <a:pt x="98" y="52"/>
                  </a:lnTo>
                  <a:lnTo>
                    <a:pt x="83" y="36"/>
                  </a:lnTo>
                  <a:lnTo>
                    <a:pt x="71" y="19"/>
                  </a:lnTo>
                  <a:lnTo>
                    <a:pt x="64" y="6"/>
                  </a:lnTo>
                  <a:lnTo>
                    <a:pt x="61" y="0"/>
                  </a:lnTo>
                  <a:lnTo>
                    <a:pt x="58" y="0"/>
                  </a:lnTo>
                  <a:lnTo>
                    <a:pt x="52" y="2"/>
                  </a:lnTo>
                  <a:lnTo>
                    <a:pt x="39" y="6"/>
                  </a:lnTo>
                  <a:lnTo>
                    <a:pt x="24" y="15"/>
                  </a:lnTo>
                  <a:lnTo>
                    <a:pt x="11" y="26"/>
                  </a:lnTo>
                  <a:lnTo>
                    <a:pt x="4" y="36"/>
                  </a:lnTo>
                  <a:lnTo>
                    <a:pt x="1" y="43"/>
                  </a:lnTo>
                  <a:lnTo>
                    <a:pt x="0" y="45"/>
                  </a:lnTo>
                  <a:lnTo>
                    <a:pt x="1" y="49"/>
                  </a:lnTo>
                  <a:lnTo>
                    <a:pt x="5" y="60"/>
                  </a:lnTo>
                  <a:lnTo>
                    <a:pt x="12" y="78"/>
                  </a:lnTo>
                  <a:lnTo>
                    <a:pt x="24" y="97"/>
                  </a:lnTo>
                  <a:lnTo>
                    <a:pt x="41" y="118"/>
                  </a:lnTo>
                  <a:lnTo>
                    <a:pt x="61" y="138"/>
                  </a:lnTo>
                  <a:lnTo>
                    <a:pt x="89" y="156"/>
                  </a:lnTo>
                  <a:lnTo>
                    <a:pt x="121" y="170"/>
                  </a:lnTo>
                  <a:lnTo>
                    <a:pt x="153" y="178"/>
                  </a:lnTo>
                  <a:lnTo>
                    <a:pt x="182" y="182"/>
                  </a:lnTo>
                  <a:lnTo>
                    <a:pt x="210" y="185"/>
                  </a:lnTo>
                  <a:lnTo>
                    <a:pt x="235" y="185"/>
                  </a:lnTo>
                  <a:lnTo>
                    <a:pt x="255" y="185"/>
                  </a:lnTo>
                  <a:lnTo>
                    <a:pt x="272" y="184"/>
                  </a:lnTo>
                  <a:lnTo>
                    <a:pt x="281" y="182"/>
                  </a:lnTo>
                  <a:lnTo>
                    <a:pt x="286" y="182"/>
                  </a:lnTo>
                  <a:lnTo>
                    <a:pt x="276" y="159"/>
                  </a:lnTo>
                  <a:lnTo>
                    <a:pt x="272" y="159"/>
                  </a:lnTo>
                  <a:lnTo>
                    <a:pt x="261" y="160"/>
                  </a:lnTo>
                  <a:lnTo>
                    <a:pt x="245" y="163"/>
                  </a:lnTo>
                  <a:lnTo>
                    <a:pt x="223" y="163"/>
                  </a:lnTo>
                  <a:lnTo>
                    <a:pt x="198" y="162"/>
                  </a:lnTo>
                  <a:lnTo>
                    <a:pt x="169" y="159"/>
                  </a:lnTo>
                  <a:lnTo>
                    <a:pt x="141" y="152"/>
                  </a:lnTo>
                  <a:lnTo>
                    <a:pt x="112" y="143"/>
                  </a:lnTo>
                  <a:lnTo>
                    <a:pt x="86" y="129"/>
                  </a:lnTo>
                  <a:lnTo>
                    <a:pt x="65" y="112"/>
                  </a:lnTo>
                  <a:lnTo>
                    <a:pt x="50" y="97"/>
                  </a:lnTo>
                  <a:lnTo>
                    <a:pt x="38" y="81"/>
                  </a:lnTo>
                  <a:lnTo>
                    <a:pt x="30" y="67"/>
                  </a:lnTo>
                  <a:lnTo>
                    <a:pt x="24" y="56"/>
                  </a:lnTo>
                  <a:lnTo>
                    <a:pt x="23" y="48"/>
                  </a:lnTo>
                  <a:lnTo>
                    <a:pt x="22" y="45"/>
                  </a:lnTo>
                  <a:close/>
                </a:path>
              </a:pathLst>
            </a:custGeom>
            <a:grpFill/>
            <a:ln w="9525">
              <a:noFill/>
              <a:round/>
              <a:headEnd/>
              <a:tailEnd/>
            </a:ln>
          </p:spPr>
          <p:txBody>
            <a:bodyPr/>
            <a:lstStyle/>
            <a:p>
              <a:pPr algn="ctr" eaLnBrk="0" hangingPunct="0"/>
              <a:endParaRPr lang="en-US" dirty="0"/>
            </a:p>
          </p:txBody>
        </p:sp>
        <p:sp>
          <p:nvSpPr>
            <p:cNvPr id="41003" name="Freeform 19"/>
            <p:cNvSpPr>
              <a:spLocks/>
            </p:cNvSpPr>
            <p:nvPr/>
          </p:nvSpPr>
          <p:spPr bwMode="gray">
            <a:xfrm>
              <a:off x="3718" y="3449"/>
              <a:ext cx="83" cy="70"/>
            </a:xfrm>
            <a:custGeom>
              <a:avLst/>
              <a:gdLst>
                <a:gd name="T0" fmla="*/ 83 w 83"/>
                <a:gd name="T1" fmla="*/ 37 h 70"/>
                <a:gd name="T2" fmla="*/ 80 w 83"/>
                <a:gd name="T3" fmla="*/ 38 h 70"/>
                <a:gd name="T4" fmla="*/ 75 w 83"/>
                <a:gd name="T5" fmla="*/ 40 h 70"/>
                <a:gd name="T6" fmla="*/ 67 w 83"/>
                <a:gd name="T7" fmla="*/ 44 h 70"/>
                <a:gd name="T8" fmla="*/ 58 w 83"/>
                <a:gd name="T9" fmla="*/ 49 h 70"/>
                <a:gd name="T10" fmla="*/ 50 w 83"/>
                <a:gd name="T11" fmla="*/ 56 h 70"/>
                <a:gd name="T12" fmla="*/ 42 w 83"/>
                <a:gd name="T13" fmla="*/ 63 h 70"/>
                <a:gd name="T14" fmla="*/ 37 w 83"/>
                <a:gd name="T15" fmla="*/ 67 h 70"/>
                <a:gd name="T16" fmla="*/ 35 w 83"/>
                <a:gd name="T17" fmla="*/ 70 h 70"/>
                <a:gd name="T18" fmla="*/ 22 w 83"/>
                <a:gd name="T19" fmla="*/ 48 h 70"/>
                <a:gd name="T20" fmla="*/ 20 w 83"/>
                <a:gd name="T21" fmla="*/ 51 h 70"/>
                <a:gd name="T22" fmla="*/ 16 w 83"/>
                <a:gd name="T23" fmla="*/ 56 h 70"/>
                <a:gd name="T24" fmla="*/ 11 w 83"/>
                <a:gd name="T25" fmla="*/ 59 h 70"/>
                <a:gd name="T26" fmla="*/ 5 w 83"/>
                <a:gd name="T27" fmla="*/ 56 h 70"/>
                <a:gd name="T28" fmla="*/ 1 w 83"/>
                <a:gd name="T29" fmla="*/ 45 h 70"/>
                <a:gd name="T30" fmla="*/ 0 w 83"/>
                <a:gd name="T31" fmla="*/ 30 h 70"/>
                <a:gd name="T32" fmla="*/ 4 w 83"/>
                <a:gd name="T33" fmla="*/ 17 h 70"/>
                <a:gd name="T34" fmla="*/ 19 w 83"/>
                <a:gd name="T35" fmla="*/ 6 h 70"/>
                <a:gd name="T36" fmla="*/ 27 w 83"/>
                <a:gd name="T37" fmla="*/ 3 h 70"/>
                <a:gd name="T38" fmla="*/ 34 w 83"/>
                <a:gd name="T39" fmla="*/ 0 h 70"/>
                <a:gd name="T40" fmla="*/ 38 w 83"/>
                <a:gd name="T41" fmla="*/ 0 h 70"/>
                <a:gd name="T42" fmla="*/ 42 w 83"/>
                <a:gd name="T43" fmla="*/ 0 h 70"/>
                <a:gd name="T44" fmla="*/ 46 w 83"/>
                <a:gd name="T45" fmla="*/ 1 h 70"/>
                <a:gd name="T46" fmla="*/ 50 w 83"/>
                <a:gd name="T47" fmla="*/ 3 h 70"/>
                <a:gd name="T48" fmla="*/ 54 w 83"/>
                <a:gd name="T49" fmla="*/ 6 h 70"/>
                <a:gd name="T50" fmla="*/ 61 w 83"/>
                <a:gd name="T51" fmla="*/ 10 h 70"/>
                <a:gd name="T52" fmla="*/ 72 w 83"/>
                <a:gd name="T53" fmla="*/ 18 h 70"/>
                <a:gd name="T54" fmla="*/ 79 w 83"/>
                <a:gd name="T55" fmla="*/ 27 h 70"/>
                <a:gd name="T56" fmla="*/ 82 w 83"/>
                <a:gd name="T57" fmla="*/ 34 h 70"/>
                <a:gd name="T58" fmla="*/ 83 w 83"/>
                <a:gd name="T59" fmla="*/ 37 h 7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3"/>
                <a:gd name="T91" fmla="*/ 0 h 70"/>
                <a:gd name="T92" fmla="*/ 83 w 83"/>
                <a:gd name="T93" fmla="*/ 70 h 7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3" h="70">
                  <a:moveTo>
                    <a:pt x="83" y="37"/>
                  </a:moveTo>
                  <a:lnTo>
                    <a:pt x="80" y="38"/>
                  </a:lnTo>
                  <a:lnTo>
                    <a:pt x="75" y="40"/>
                  </a:lnTo>
                  <a:lnTo>
                    <a:pt x="67" y="44"/>
                  </a:lnTo>
                  <a:lnTo>
                    <a:pt x="58" y="49"/>
                  </a:lnTo>
                  <a:lnTo>
                    <a:pt x="50" y="56"/>
                  </a:lnTo>
                  <a:lnTo>
                    <a:pt x="42" y="63"/>
                  </a:lnTo>
                  <a:lnTo>
                    <a:pt x="37" y="67"/>
                  </a:lnTo>
                  <a:lnTo>
                    <a:pt x="35" y="70"/>
                  </a:lnTo>
                  <a:lnTo>
                    <a:pt x="22" y="48"/>
                  </a:lnTo>
                  <a:lnTo>
                    <a:pt x="20" y="51"/>
                  </a:lnTo>
                  <a:lnTo>
                    <a:pt x="16" y="56"/>
                  </a:lnTo>
                  <a:lnTo>
                    <a:pt x="11" y="59"/>
                  </a:lnTo>
                  <a:lnTo>
                    <a:pt x="5" y="56"/>
                  </a:lnTo>
                  <a:lnTo>
                    <a:pt x="1" y="45"/>
                  </a:lnTo>
                  <a:lnTo>
                    <a:pt x="0" y="30"/>
                  </a:lnTo>
                  <a:lnTo>
                    <a:pt x="4" y="17"/>
                  </a:lnTo>
                  <a:lnTo>
                    <a:pt x="19" y="6"/>
                  </a:lnTo>
                  <a:lnTo>
                    <a:pt x="27" y="3"/>
                  </a:lnTo>
                  <a:lnTo>
                    <a:pt x="34" y="0"/>
                  </a:lnTo>
                  <a:lnTo>
                    <a:pt x="38" y="0"/>
                  </a:lnTo>
                  <a:lnTo>
                    <a:pt x="42" y="0"/>
                  </a:lnTo>
                  <a:lnTo>
                    <a:pt x="46" y="1"/>
                  </a:lnTo>
                  <a:lnTo>
                    <a:pt x="50" y="3"/>
                  </a:lnTo>
                  <a:lnTo>
                    <a:pt x="54" y="6"/>
                  </a:lnTo>
                  <a:lnTo>
                    <a:pt x="61" y="10"/>
                  </a:lnTo>
                  <a:lnTo>
                    <a:pt x="72" y="18"/>
                  </a:lnTo>
                  <a:lnTo>
                    <a:pt x="79" y="27"/>
                  </a:lnTo>
                  <a:lnTo>
                    <a:pt x="82" y="34"/>
                  </a:lnTo>
                  <a:lnTo>
                    <a:pt x="83" y="37"/>
                  </a:lnTo>
                  <a:close/>
                </a:path>
              </a:pathLst>
            </a:custGeom>
            <a:grpFill/>
            <a:ln w="9525">
              <a:noFill/>
              <a:round/>
              <a:headEnd/>
              <a:tailEnd/>
            </a:ln>
          </p:spPr>
          <p:txBody>
            <a:bodyPr/>
            <a:lstStyle/>
            <a:p>
              <a:pPr algn="ctr" eaLnBrk="0" hangingPunct="0"/>
              <a:endParaRPr lang="en-US" dirty="0"/>
            </a:p>
          </p:txBody>
        </p:sp>
        <p:sp>
          <p:nvSpPr>
            <p:cNvPr id="41004" name="Freeform 20"/>
            <p:cNvSpPr>
              <a:spLocks/>
            </p:cNvSpPr>
            <p:nvPr/>
          </p:nvSpPr>
          <p:spPr bwMode="gray">
            <a:xfrm>
              <a:off x="3865" y="3372"/>
              <a:ext cx="167" cy="139"/>
            </a:xfrm>
            <a:custGeom>
              <a:avLst/>
              <a:gdLst>
                <a:gd name="T0" fmla="*/ 28 w 167"/>
                <a:gd name="T1" fmla="*/ 69 h 139"/>
                <a:gd name="T2" fmla="*/ 29 w 167"/>
                <a:gd name="T3" fmla="*/ 83 h 139"/>
                <a:gd name="T4" fmla="*/ 33 w 167"/>
                <a:gd name="T5" fmla="*/ 96 h 139"/>
                <a:gd name="T6" fmla="*/ 40 w 167"/>
                <a:gd name="T7" fmla="*/ 107 h 139"/>
                <a:gd name="T8" fmla="*/ 48 w 167"/>
                <a:gd name="T9" fmla="*/ 118 h 139"/>
                <a:gd name="T10" fmla="*/ 59 w 167"/>
                <a:gd name="T11" fmla="*/ 126 h 139"/>
                <a:gd name="T12" fmla="*/ 70 w 167"/>
                <a:gd name="T13" fmla="*/ 133 h 139"/>
                <a:gd name="T14" fmla="*/ 84 w 167"/>
                <a:gd name="T15" fmla="*/ 137 h 139"/>
                <a:gd name="T16" fmla="*/ 97 w 167"/>
                <a:gd name="T17" fmla="*/ 139 h 139"/>
                <a:gd name="T18" fmla="*/ 111 w 167"/>
                <a:gd name="T19" fmla="*/ 137 h 139"/>
                <a:gd name="T20" fmla="*/ 125 w 167"/>
                <a:gd name="T21" fmla="*/ 133 h 139"/>
                <a:gd name="T22" fmla="*/ 136 w 167"/>
                <a:gd name="T23" fmla="*/ 126 h 139"/>
                <a:gd name="T24" fmla="*/ 147 w 167"/>
                <a:gd name="T25" fmla="*/ 118 h 139"/>
                <a:gd name="T26" fmla="*/ 155 w 167"/>
                <a:gd name="T27" fmla="*/ 107 h 139"/>
                <a:gd name="T28" fmla="*/ 162 w 167"/>
                <a:gd name="T29" fmla="*/ 96 h 139"/>
                <a:gd name="T30" fmla="*/ 166 w 167"/>
                <a:gd name="T31" fmla="*/ 83 h 139"/>
                <a:gd name="T32" fmla="*/ 167 w 167"/>
                <a:gd name="T33" fmla="*/ 69 h 139"/>
                <a:gd name="T34" fmla="*/ 166 w 167"/>
                <a:gd name="T35" fmla="*/ 55 h 139"/>
                <a:gd name="T36" fmla="*/ 162 w 167"/>
                <a:gd name="T37" fmla="*/ 43 h 139"/>
                <a:gd name="T38" fmla="*/ 155 w 167"/>
                <a:gd name="T39" fmla="*/ 31 h 139"/>
                <a:gd name="T40" fmla="*/ 147 w 167"/>
                <a:gd name="T41" fmla="*/ 21 h 139"/>
                <a:gd name="T42" fmla="*/ 136 w 167"/>
                <a:gd name="T43" fmla="*/ 13 h 139"/>
                <a:gd name="T44" fmla="*/ 125 w 167"/>
                <a:gd name="T45" fmla="*/ 6 h 139"/>
                <a:gd name="T46" fmla="*/ 111 w 167"/>
                <a:gd name="T47" fmla="*/ 2 h 139"/>
                <a:gd name="T48" fmla="*/ 97 w 167"/>
                <a:gd name="T49" fmla="*/ 0 h 139"/>
                <a:gd name="T50" fmla="*/ 78 w 167"/>
                <a:gd name="T51" fmla="*/ 2 h 139"/>
                <a:gd name="T52" fmla="*/ 59 w 167"/>
                <a:gd name="T53" fmla="*/ 9 h 139"/>
                <a:gd name="T54" fmla="*/ 43 w 167"/>
                <a:gd name="T55" fmla="*/ 18 h 139"/>
                <a:gd name="T56" fmla="*/ 29 w 167"/>
                <a:gd name="T57" fmla="*/ 28 h 139"/>
                <a:gd name="T58" fmla="*/ 17 w 167"/>
                <a:gd name="T59" fmla="*/ 39 h 139"/>
                <a:gd name="T60" fmla="*/ 9 w 167"/>
                <a:gd name="T61" fmla="*/ 47 h 139"/>
                <a:gd name="T62" fmla="*/ 2 w 167"/>
                <a:gd name="T63" fmla="*/ 54 h 139"/>
                <a:gd name="T64" fmla="*/ 0 w 167"/>
                <a:gd name="T65" fmla="*/ 57 h 139"/>
                <a:gd name="T66" fmla="*/ 28 w 167"/>
                <a:gd name="T67" fmla="*/ 69 h 13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7"/>
                <a:gd name="T103" fmla="*/ 0 h 139"/>
                <a:gd name="T104" fmla="*/ 167 w 167"/>
                <a:gd name="T105" fmla="*/ 139 h 13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7" h="139">
                  <a:moveTo>
                    <a:pt x="28" y="69"/>
                  </a:moveTo>
                  <a:lnTo>
                    <a:pt x="29" y="83"/>
                  </a:lnTo>
                  <a:lnTo>
                    <a:pt x="33" y="96"/>
                  </a:lnTo>
                  <a:lnTo>
                    <a:pt x="40" y="107"/>
                  </a:lnTo>
                  <a:lnTo>
                    <a:pt x="48" y="118"/>
                  </a:lnTo>
                  <a:lnTo>
                    <a:pt x="59" y="126"/>
                  </a:lnTo>
                  <a:lnTo>
                    <a:pt x="70" y="133"/>
                  </a:lnTo>
                  <a:lnTo>
                    <a:pt x="84" y="137"/>
                  </a:lnTo>
                  <a:lnTo>
                    <a:pt x="97" y="139"/>
                  </a:lnTo>
                  <a:lnTo>
                    <a:pt x="111" y="137"/>
                  </a:lnTo>
                  <a:lnTo>
                    <a:pt x="125" y="133"/>
                  </a:lnTo>
                  <a:lnTo>
                    <a:pt x="136" y="126"/>
                  </a:lnTo>
                  <a:lnTo>
                    <a:pt x="147" y="118"/>
                  </a:lnTo>
                  <a:lnTo>
                    <a:pt x="155" y="107"/>
                  </a:lnTo>
                  <a:lnTo>
                    <a:pt x="162" y="96"/>
                  </a:lnTo>
                  <a:lnTo>
                    <a:pt x="166" y="83"/>
                  </a:lnTo>
                  <a:lnTo>
                    <a:pt x="167" y="69"/>
                  </a:lnTo>
                  <a:lnTo>
                    <a:pt x="166" y="55"/>
                  </a:lnTo>
                  <a:lnTo>
                    <a:pt x="162" y="43"/>
                  </a:lnTo>
                  <a:lnTo>
                    <a:pt x="155" y="31"/>
                  </a:lnTo>
                  <a:lnTo>
                    <a:pt x="147" y="21"/>
                  </a:lnTo>
                  <a:lnTo>
                    <a:pt x="136" y="13"/>
                  </a:lnTo>
                  <a:lnTo>
                    <a:pt x="125" y="6"/>
                  </a:lnTo>
                  <a:lnTo>
                    <a:pt x="111" y="2"/>
                  </a:lnTo>
                  <a:lnTo>
                    <a:pt x="97" y="0"/>
                  </a:lnTo>
                  <a:lnTo>
                    <a:pt x="78" y="2"/>
                  </a:lnTo>
                  <a:lnTo>
                    <a:pt x="59" y="9"/>
                  </a:lnTo>
                  <a:lnTo>
                    <a:pt x="43" y="18"/>
                  </a:lnTo>
                  <a:lnTo>
                    <a:pt x="29" y="28"/>
                  </a:lnTo>
                  <a:lnTo>
                    <a:pt x="17" y="39"/>
                  </a:lnTo>
                  <a:lnTo>
                    <a:pt x="9" y="47"/>
                  </a:lnTo>
                  <a:lnTo>
                    <a:pt x="2" y="54"/>
                  </a:lnTo>
                  <a:lnTo>
                    <a:pt x="0" y="57"/>
                  </a:lnTo>
                  <a:lnTo>
                    <a:pt x="28" y="69"/>
                  </a:lnTo>
                  <a:close/>
                </a:path>
              </a:pathLst>
            </a:custGeom>
            <a:grpFill/>
            <a:ln w="9525">
              <a:noFill/>
              <a:round/>
              <a:headEnd/>
              <a:tailEnd/>
            </a:ln>
          </p:spPr>
          <p:txBody>
            <a:bodyPr/>
            <a:lstStyle/>
            <a:p>
              <a:pPr algn="ctr" eaLnBrk="0" hangingPunct="0"/>
              <a:endParaRPr lang="en-US" dirty="0"/>
            </a:p>
          </p:txBody>
        </p:sp>
        <p:sp>
          <p:nvSpPr>
            <p:cNvPr id="41005" name="Freeform 21"/>
            <p:cNvSpPr>
              <a:spLocks/>
            </p:cNvSpPr>
            <p:nvPr/>
          </p:nvSpPr>
          <p:spPr bwMode="gray">
            <a:xfrm>
              <a:off x="3506" y="3316"/>
              <a:ext cx="235" cy="108"/>
            </a:xfrm>
            <a:custGeom>
              <a:avLst/>
              <a:gdLst>
                <a:gd name="T0" fmla="*/ 210 w 235"/>
                <a:gd name="T1" fmla="*/ 32 h 108"/>
                <a:gd name="T2" fmla="*/ 186 w 235"/>
                <a:gd name="T3" fmla="*/ 24 h 108"/>
                <a:gd name="T4" fmla="*/ 182 w 235"/>
                <a:gd name="T5" fmla="*/ 20 h 108"/>
                <a:gd name="T6" fmla="*/ 176 w 235"/>
                <a:gd name="T7" fmla="*/ 15 h 108"/>
                <a:gd name="T8" fmla="*/ 171 w 235"/>
                <a:gd name="T9" fmla="*/ 14 h 108"/>
                <a:gd name="T10" fmla="*/ 166 w 235"/>
                <a:gd name="T11" fmla="*/ 13 h 108"/>
                <a:gd name="T12" fmla="*/ 166 w 235"/>
                <a:gd name="T13" fmla="*/ 0 h 108"/>
                <a:gd name="T14" fmla="*/ 75 w 235"/>
                <a:gd name="T15" fmla="*/ 0 h 108"/>
                <a:gd name="T16" fmla="*/ 75 w 235"/>
                <a:gd name="T17" fmla="*/ 10 h 108"/>
                <a:gd name="T18" fmla="*/ 41 w 235"/>
                <a:gd name="T19" fmla="*/ 10 h 108"/>
                <a:gd name="T20" fmla="*/ 41 w 235"/>
                <a:gd name="T21" fmla="*/ 20 h 108"/>
                <a:gd name="T22" fmla="*/ 0 w 235"/>
                <a:gd name="T23" fmla="*/ 20 h 108"/>
                <a:gd name="T24" fmla="*/ 0 w 235"/>
                <a:gd name="T25" fmla="*/ 30 h 108"/>
                <a:gd name="T26" fmla="*/ 41 w 235"/>
                <a:gd name="T27" fmla="*/ 30 h 108"/>
                <a:gd name="T28" fmla="*/ 41 w 235"/>
                <a:gd name="T29" fmla="*/ 40 h 108"/>
                <a:gd name="T30" fmla="*/ 75 w 235"/>
                <a:gd name="T31" fmla="*/ 40 h 108"/>
                <a:gd name="T32" fmla="*/ 75 w 235"/>
                <a:gd name="T33" fmla="*/ 55 h 108"/>
                <a:gd name="T34" fmla="*/ 95 w 235"/>
                <a:gd name="T35" fmla="*/ 55 h 108"/>
                <a:gd name="T36" fmla="*/ 99 w 235"/>
                <a:gd name="T37" fmla="*/ 67 h 108"/>
                <a:gd name="T38" fmla="*/ 101 w 235"/>
                <a:gd name="T39" fmla="*/ 67 h 108"/>
                <a:gd name="T40" fmla="*/ 106 w 235"/>
                <a:gd name="T41" fmla="*/ 67 h 108"/>
                <a:gd name="T42" fmla="*/ 115 w 235"/>
                <a:gd name="T43" fmla="*/ 67 h 108"/>
                <a:gd name="T44" fmla="*/ 124 w 235"/>
                <a:gd name="T45" fmla="*/ 67 h 108"/>
                <a:gd name="T46" fmla="*/ 132 w 235"/>
                <a:gd name="T47" fmla="*/ 67 h 108"/>
                <a:gd name="T48" fmla="*/ 141 w 235"/>
                <a:gd name="T49" fmla="*/ 67 h 108"/>
                <a:gd name="T50" fmla="*/ 147 w 235"/>
                <a:gd name="T51" fmla="*/ 67 h 108"/>
                <a:gd name="T52" fmla="*/ 151 w 235"/>
                <a:gd name="T53" fmla="*/ 67 h 108"/>
                <a:gd name="T54" fmla="*/ 156 w 235"/>
                <a:gd name="T55" fmla="*/ 69 h 108"/>
                <a:gd name="T56" fmla="*/ 161 w 235"/>
                <a:gd name="T57" fmla="*/ 70 h 108"/>
                <a:gd name="T58" fmla="*/ 164 w 235"/>
                <a:gd name="T59" fmla="*/ 73 h 108"/>
                <a:gd name="T60" fmla="*/ 165 w 235"/>
                <a:gd name="T61" fmla="*/ 73 h 108"/>
                <a:gd name="T62" fmla="*/ 164 w 235"/>
                <a:gd name="T63" fmla="*/ 82 h 108"/>
                <a:gd name="T64" fmla="*/ 172 w 235"/>
                <a:gd name="T65" fmla="*/ 103 h 108"/>
                <a:gd name="T66" fmla="*/ 182 w 235"/>
                <a:gd name="T67" fmla="*/ 98 h 108"/>
                <a:gd name="T68" fmla="*/ 180 w 235"/>
                <a:gd name="T69" fmla="*/ 108 h 108"/>
                <a:gd name="T70" fmla="*/ 183 w 235"/>
                <a:gd name="T71" fmla="*/ 106 h 108"/>
                <a:gd name="T72" fmla="*/ 188 w 235"/>
                <a:gd name="T73" fmla="*/ 99 h 108"/>
                <a:gd name="T74" fmla="*/ 197 w 235"/>
                <a:gd name="T75" fmla="*/ 91 h 108"/>
                <a:gd name="T76" fmla="*/ 206 w 235"/>
                <a:gd name="T77" fmla="*/ 81 h 108"/>
                <a:gd name="T78" fmla="*/ 217 w 235"/>
                <a:gd name="T79" fmla="*/ 74 h 108"/>
                <a:gd name="T80" fmla="*/ 225 w 235"/>
                <a:gd name="T81" fmla="*/ 69 h 108"/>
                <a:gd name="T82" fmla="*/ 232 w 235"/>
                <a:gd name="T83" fmla="*/ 66 h 108"/>
                <a:gd name="T84" fmla="*/ 235 w 235"/>
                <a:gd name="T85" fmla="*/ 65 h 108"/>
                <a:gd name="T86" fmla="*/ 210 w 235"/>
                <a:gd name="T87" fmla="*/ 32 h 10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35"/>
                <a:gd name="T133" fmla="*/ 0 h 108"/>
                <a:gd name="T134" fmla="*/ 235 w 235"/>
                <a:gd name="T135" fmla="*/ 108 h 10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35" h="108">
                  <a:moveTo>
                    <a:pt x="210" y="32"/>
                  </a:moveTo>
                  <a:lnTo>
                    <a:pt x="186" y="24"/>
                  </a:lnTo>
                  <a:lnTo>
                    <a:pt x="182" y="20"/>
                  </a:lnTo>
                  <a:lnTo>
                    <a:pt x="176" y="15"/>
                  </a:lnTo>
                  <a:lnTo>
                    <a:pt x="171" y="14"/>
                  </a:lnTo>
                  <a:lnTo>
                    <a:pt x="166" y="13"/>
                  </a:lnTo>
                  <a:lnTo>
                    <a:pt x="166" y="0"/>
                  </a:lnTo>
                  <a:lnTo>
                    <a:pt x="75" y="0"/>
                  </a:lnTo>
                  <a:lnTo>
                    <a:pt x="75" y="10"/>
                  </a:lnTo>
                  <a:lnTo>
                    <a:pt x="41" y="10"/>
                  </a:lnTo>
                  <a:lnTo>
                    <a:pt x="41" y="20"/>
                  </a:lnTo>
                  <a:lnTo>
                    <a:pt x="0" y="20"/>
                  </a:lnTo>
                  <a:lnTo>
                    <a:pt x="0" y="30"/>
                  </a:lnTo>
                  <a:lnTo>
                    <a:pt x="41" y="30"/>
                  </a:lnTo>
                  <a:lnTo>
                    <a:pt x="41" y="40"/>
                  </a:lnTo>
                  <a:lnTo>
                    <a:pt x="75" y="40"/>
                  </a:lnTo>
                  <a:lnTo>
                    <a:pt x="75" y="55"/>
                  </a:lnTo>
                  <a:lnTo>
                    <a:pt x="95" y="55"/>
                  </a:lnTo>
                  <a:lnTo>
                    <a:pt x="99" y="67"/>
                  </a:lnTo>
                  <a:lnTo>
                    <a:pt x="101" y="67"/>
                  </a:lnTo>
                  <a:lnTo>
                    <a:pt x="106" y="67"/>
                  </a:lnTo>
                  <a:lnTo>
                    <a:pt x="115" y="67"/>
                  </a:lnTo>
                  <a:lnTo>
                    <a:pt x="124" y="67"/>
                  </a:lnTo>
                  <a:lnTo>
                    <a:pt x="132" y="67"/>
                  </a:lnTo>
                  <a:lnTo>
                    <a:pt x="141" y="67"/>
                  </a:lnTo>
                  <a:lnTo>
                    <a:pt x="147" y="67"/>
                  </a:lnTo>
                  <a:lnTo>
                    <a:pt x="151" y="67"/>
                  </a:lnTo>
                  <a:lnTo>
                    <a:pt x="156" y="69"/>
                  </a:lnTo>
                  <a:lnTo>
                    <a:pt x="161" y="70"/>
                  </a:lnTo>
                  <a:lnTo>
                    <a:pt x="164" y="73"/>
                  </a:lnTo>
                  <a:lnTo>
                    <a:pt x="165" y="73"/>
                  </a:lnTo>
                  <a:lnTo>
                    <a:pt x="164" y="82"/>
                  </a:lnTo>
                  <a:lnTo>
                    <a:pt x="172" y="103"/>
                  </a:lnTo>
                  <a:lnTo>
                    <a:pt x="182" y="98"/>
                  </a:lnTo>
                  <a:lnTo>
                    <a:pt x="180" y="108"/>
                  </a:lnTo>
                  <a:lnTo>
                    <a:pt x="183" y="106"/>
                  </a:lnTo>
                  <a:lnTo>
                    <a:pt x="188" y="99"/>
                  </a:lnTo>
                  <a:lnTo>
                    <a:pt x="197" y="91"/>
                  </a:lnTo>
                  <a:lnTo>
                    <a:pt x="206" y="81"/>
                  </a:lnTo>
                  <a:lnTo>
                    <a:pt x="217" y="74"/>
                  </a:lnTo>
                  <a:lnTo>
                    <a:pt x="225" y="69"/>
                  </a:lnTo>
                  <a:lnTo>
                    <a:pt x="232" y="66"/>
                  </a:lnTo>
                  <a:lnTo>
                    <a:pt x="235" y="65"/>
                  </a:lnTo>
                  <a:lnTo>
                    <a:pt x="210" y="32"/>
                  </a:lnTo>
                  <a:close/>
                </a:path>
              </a:pathLst>
            </a:custGeom>
            <a:grpFill/>
            <a:ln w="9525">
              <a:noFill/>
              <a:round/>
              <a:headEnd/>
              <a:tailEnd/>
            </a:ln>
          </p:spPr>
          <p:txBody>
            <a:bodyPr/>
            <a:lstStyle/>
            <a:p>
              <a:pPr algn="ctr" eaLnBrk="0" hangingPunct="0"/>
              <a:endParaRPr lang="en-US" dirty="0"/>
            </a:p>
          </p:txBody>
        </p:sp>
        <p:sp>
          <p:nvSpPr>
            <p:cNvPr id="41006" name="Freeform 22"/>
            <p:cNvSpPr>
              <a:spLocks/>
            </p:cNvSpPr>
            <p:nvPr/>
          </p:nvSpPr>
          <p:spPr bwMode="gray">
            <a:xfrm>
              <a:off x="2544" y="3487"/>
              <a:ext cx="1226" cy="586"/>
            </a:xfrm>
            <a:custGeom>
              <a:avLst/>
              <a:gdLst>
                <a:gd name="T0" fmla="*/ 1185 w 1226"/>
                <a:gd name="T1" fmla="*/ 37 h 586"/>
                <a:gd name="T2" fmla="*/ 1154 w 1226"/>
                <a:gd name="T3" fmla="*/ 145 h 586"/>
                <a:gd name="T4" fmla="*/ 1152 w 1226"/>
                <a:gd name="T5" fmla="*/ 260 h 586"/>
                <a:gd name="T6" fmla="*/ 1194 w 1226"/>
                <a:gd name="T7" fmla="*/ 360 h 586"/>
                <a:gd name="T8" fmla="*/ 1226 w 1226"/>
                <a:gd name="T9" fmla="*/ 478 h 586"/>
                <a:gd name="T10" fmla="*/ 1186 w 1226"/>
                <a:gd name="T11" fmla="*/ 541 h 586"/>
                <a:gd name="T12" fmla="*/ 1146 w 1226"/>
                <a:gd name="T13" fmla="*/ 559 h 586"/>
                <a:gd name="T14" fmla="*/ 1103 w 1226"/>
                <a:gd name="T15" fmla="*/ 564 h 586"/>
                <a:gd name="T16" fmla="*/ 1048 w 1226"/>
                <a:gd name="T17" fmla="*/ 557 h 586"/>
                <a:gd name="T18" fmla="*/ 977 w 1226"/>
                <a:gd name="T19" fmla="*/ 537 h 586"/>
                <a:gd name="T20" fmla="*/ 884 w 1226"/>
                <a:gd name="T21" fmla="*/ 502 h 586"/>
                <a:gd name="T22" fmla="*/ 781 w 1226"/>
                <a:gd name="T23" fmla="*/ 478 h 586"/>
                <a:gd name="T24" fmla="*/ 659 w 1226"/>
                <a:gd name="T25" fmla="*/ 471 h 586"/>
                <a:gd name="T26" fmla="*/ 538 w 1226"/>
                <a:gd name="T27" fmla="*/ 478 h 586"/>
                <a:gd name="T28" fmla="*/ 428 w 1226"/>
                <a:gd name="T29" fmla="*/ 496 h 586"/>
                <a:gd name="T30" fmla="*/ 349 w 1226"/>
                <a:gd name="T31" fmla="*/ 516 h 586"/>
                <a:gd name="T32" fmla="*/ 300 w 1226"/>
                <a:gd name="T33" fmla="*/ 541 h 586"/>
                <a:gd name="T34" fmla="*/ 256 w 1226"/>
                <a:gd name="T35" fmla="*/ 560 h 586"/>
                <a:gd name="T36" fmla="*/ 217 w 1226"/>
                <a:gd name="T37" fmla="*/ 574 h 586"/>
                <a:gd name="T38" fmla="*/ 178 w 1226"/>
                <a:gd name="T39" fmla="*/ 583 h 586"/>
                <a:gd name="T40" fmla="*/ 138 w 1226"/>
                <a:gd name="T41" fmla="*/ 586 h 586"/>
                <a:gd name="T42" fmla="*/ 79 w 1226"/>
                <a:gd name="T43" fmla="*/ 585 h 586"/>
                <a:gd name="T44" fmla="*/ 23 w 1226"/>
                <a:gd name="T45" fmla="*/ 575 h 586"/>
                <a:gd name="T46" fmla="*/ 1 w 1226"/>
                <a:gd name="T47" fmla="*/ 568 h 586"/>
                <a:gd name="T48" fmla="*/ 1 w 1226"/>
                <a:gd name="T49" fmla="*/ 550 h 586"/>
                <a:gd name="T50" fmla="*/ 34 w 1226"/>
                <a:gd name="T51" fmla="*/ 561 h 586"/>
                <a:gd name="T52" fmla="*/ 111 w 1226"/>
                <a:gd name="T53" fmla="*/ 571 h 586"/>
                <a:gd name="T54" fmla="*/ 189 w 1226"/>
                <a:gd name="T55" fmla="*/ 564 h 586"/>
                <a:gd name="T56" fmla="*/ 238 w 1226"/>
                <a:gd name="T57" fmla="*/ 549 h 586"/>
                <a:gd name="T58" fmla="*/ 285 w 1226"/>
                <a:gd name="T59" fmla="*/ 528 h 586"/>
                <a:gd name="T60" fmla="*/ 335 w 1226"/>
                <a:gd name="T61" fmla="*/ 505 h 586"/>
                <a:gd name="T62" fmla="*/ 404 w 1226"/>
                <a:gd name="T63" fmla="*/ 483 h 586"/>
                <a:gd name="T64" fmla="*/ 495 w 1226"/>
                <a:gd name="T65" fmla="*/ 468 h 586"/>
                <a:gd name="T66" fmla="*/ 594 w 1226"/>
                <a:gd name="T67" fmla="*/ 459 h 586"/>
                <a:gd name="T68" fmla="*/ 688 w 1226"/>
                <a:gd name="T69" fmla="*/ 456 h 586"/>
                <a:gd name="T70" fmla="*/ 780 w 1226"/>
                <a:gd name="T71" fmla="*/ 463 h 586"/>
                <a:gd name="T72" fmla="*/ 864 w 1226"/>
                <a:gd name="T73" fmla="*/ 478 h 586"/>
                <a:gd name="T74" fmla="*/ 942 w 1226"/>
                <a:gd name="T75" fmla="*/ 504 h 586"/>
                <a:gd name="T76" fmla="*/ 1023 w 1226"/>
                <a:gd name="T77" fmla="*/ 533 h 586"/>
                <a:gd name="T78" fmla="*/ 1086 w 1226"/>
                <a:gd name="T79" fmla="*/ 543 h 586"/>
                <a:gd name="T80" fmla="*/ 1134 w 1226"/>
                <a:gd name="T81" fmla="*/ 541 h 586"/>
                <a:gd name="T82" fmla="*/ 1170 w 1226"/>
                <a:gd name="T83" fmla="*/ 528 h 586"/>
                <a:gd name="T84" fmla="*/ 1193 w 1226"/>
                <a:gd name="T85" fmla="*/ 508 h 586"/>
                <a:gd name="T86" fmla="*/ 1208 w 1226"/>
                <a:gd name="T87" fmla="*/ 463 h 586"/>
                <a:gd name="T88" fmla="*/ 1183 w 1226"/>
                <a:gd name="T89" fmla="*/ 385 h 586"/>
                <a:gd name="T90" fmla="*/ 1137 w 1226"/>
                <a:gd name="T91" fmla="*/ 279 h 586"/>
                <a:gd name="T92" fmla="*/ 1128 w 1226"/>
                <a:gd name="T93" fmla="*/ 193 h 586"/>
                <a:gd name="T94" fmla="*/ 1144 w 1226"/>
                <a:gd name="T95" fmla="*/ 108 h 586"/>
                <a:gd name="T96" fmla="*/ 1165 w 1226"/>
                <a:gd name="T97" fmla="*/ 43 h 586"/>
                <a:gd name="T98" fmla="*/ 1176 w 1226"/>
                <a:gd name="T99" fmla="*/ 0 h 58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226"/>
                <a:gd name="T151" fmla="*/ 0 h 586"/>
                <a:gd name="T152" fmla="*/ 1226 w 1226"/>
                <a:gd name="T153" fmla="*/ 586 h 58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226" h="586">
                  <a:moveTo>
                    <a:pt x="1196" y="10"/>
                  </a:moveTo>
                  <a:lnTo>
                    <a:pt x="1193" y="17"/>
                  </a:lnTo>
                  <a:lnTo>
                    <a:pt x="1185" y="37"/>
                  </a:lnTo>
                  <a:lnTo>
                    <a:pt x="1175" y="67"/>
                  </a:lnTo>
                  <a:lnTo>
                    <a:pt x="1164" y="104"/>
                  </a:lnTo>
                  <a:lnTo>
                    <a:pt x="1154" y="145"/>
                  </a:lnTo>
                  <a:lnTo>
                    <a:pt x="1148" y="186"/>
                  </a:lnTo>
                  <a:lnTo>
                    <a:pt x="1146" y="226"/>
                  </a:lnTo>
                  <a:lnTo>
                    <a:pt x="1152" y="260"/>
                  </a:lnTo>
                  <a:lnTo>
                    <a:pt x="1163" y="288"/>
                  </a:lnTo>
                  <a:lnTo>
                    <a:pt x="1178" y="322"/>
                  </a:lnTo>
                  <a:lnTo>
                    <a:pt x="1194" y="360"/>
                  </a:lnTo>
                  <a:lnTo>
                    <a:pt x="1211" y="400"/>
                  </a:lnTo>
                  <a:lnTo>
                    <a:pt x="1222" y="441"/>
                  </a:lnTo>
                  <a:lnTo>
                    <a:pt x="1226" y="478"/>
                  </a:lnTo>
                  <a:lnTo>
                    <a:pt x="1219" y="509"/>
                  </a:lnTo>
                  <a:lnTo>
                    <a:pt x="1200" y="533"/>
                  </a:lnTo>
                  <a:lnTo>
                    <a:pt x="1186" y="541"/>
                  </a:lnTo>
                  <a:lnTo>
                    <a:pt x="1174" y="549"/>
                  </a:lnTo>
                  <a:lnTo>
                    <a:pt x="1160" y="554"/>
                  </a:lnTo>
                  <a:lnTo>
                    <a:pt x="1146" y="559"/>
                  </a:lnTo>
                  <a:lnTo>
                    <a:pt x="1133" y="563"/>
                  </a:lnTo>
                  <a:lnTo>
                    <a:pt x="1118" y="564"/>
                  </a:lnTo>
                  <a:lnTo>
                    <a:pt x="1103" y="564"/>
                  </a:lnTo>
                  <a:lnTo>
                    <a:pt x="1085" y="564"/>
                  </a:lnTo>
                  <a:lnTo>
                    <a:pt x="1067" y="561"/>
                  </a:lnTo>
                  <a:lnTo>
                    <a:pt x="1048" y="557"/>
                  </a:lnTo>
                  <a:lnTo>
                    <a:pt x="1026" y="552"/>
                  </a:lnTo>
                  <a:lnTo>
                    <a:pt x="1003" y="545"/>
                  </a:lnTo>
                  <a:lnTo>
                    <a:pt x="977" y="537"/>
                  </a:lnTo>
                  <a:lnTo>
                    <a:pt x="948" y="527"/>
                  </a:lnTo>
                  <a:lnTo>
                    <a:pt x="918" y="516"/>
                  </a:lnTo>
                  <a:lnTo>
                    <a:pt x="884" y="502"/>
                  </a:lnTo>
                  <a:lnTo>
                    <a:pt x="852" y="492"/>
                  </a:lnTo>
                  <a:lnTo>
                    <a:pt x="818" y="485"/>
                  </a:lnTo>
                  <a:lnTo>
                    <a:pt x="781" y="478"/>
                  </a:lnTo>
                  <a:lnTo>
                    <a:pt x="741" y="474"/>
                  </a:lnTo>
                  <a:lnTo>
                    <a:pt x="700" y="472"/>
                  </a:lnTo>
                  <a:lnTo>
                    <a:pt x="659" y="471"/>
                  </a:lnTo>
                  <a:lnTo>
                    <a:pt x="618" y="472"/>
                  </a:lnTo>
                  <a:lnTo>
                    <a:pt x="577" y="475"/>
                  </a:lnTo>
                  <a:lnTo>
                    <a:pt x="538" y="478"/>
                  </a:lnTo>
                  <a:lnTo>
                    <a:pt x="498" y="483"/>
                  </a:lnTo>
                  <a:lnTo>
                    <a:pt x="462" y="489"/>
                  </a:lnTo>
                  <a:lnTo>
                    <a:pt x="428" y="496"/>
                  </a:lnTo>
                  <a:lnTo>
                    <a:pt x="398" y="502"/>
                  </a:lnTo>
                  <a:lnTo>
                    <a:pt x="371" y="509"/>
                  </a:lnTo>
                  <a:lnTo>
                    <a:pt x="349" y="516"/>
                  </a:lnTo>
                  <a:lnTo>
                    <a:pt x="331" y="524"/>
                  </a:lnTo>
                  <a:lnTo>
                    <a:pt x="315" y="533"/>
                  </a:lnTo>
                  <a:lnTo>
                    <a:pt x="300" y="541"/>
                  </a:lnTo>
                  <a:lnTo>
                    <a:pt x="285" y="548"/>
                  </a:lnTo>
                  <a:lnTo>
                    <a:pt x="271" y="554"/>
                  </a:lnTo>
                  <a:lnTo>
                    <a:pt x="256" y="560"/>
                  </a:lnTo>
                  <a:lnTo>
                    <a:pt x="243" y="565"/>
                  </a:lnTo>
                  <a:lnTo>
                    <a:pt x="230" y="569"/>
                  </a:lnTo>
                  <a:lnTo>
                    <a:pt x="217" y="574"/>
                  </a:lnTo>
                  <a:lnTo>
                    <a:pt x="204" y="578"/>
                  </a:lnTo>
                  <a:lnTo>
                    <a:pt x="192" y="580"/>
                  </a:lnTo>
                  <a:lnTo>
                    <a:pt x="178" y="583"/>
                  </a:lnTo>
                  <a:lnTo>
                    <a:pt x="166" y="585"/>
                  </a:lnTo>
                  <a:lnTo>
                    <a:pt x="152" y="586"/>
                  </a:lnTo>
                  <a:lnTo>
                    <a:pt x="138" y="586"/>
                  </a:lnTo>
                  <a:lnTo>
                    <a:pt x="123" y="586"/>
                  </a:lnTo>
                  <a:lnTo>
                    <a:pt x="108" y="586"/>
                  </a:lnTo>
                  <a:lnTo>
                    <a:pt x="79" y="585"/>
                  </a:lnTo>
                  <a:lnTo>
                    <a:pt x="56" y="582"/>
                  </a:lnTo>
                  <a:lnTo>
                    <a:pt x="38" y="579"/>
                  </a:lnTo>
                  <a:lnTo>
                    <a:pt x="23" y="575"/>
                  </a:lnTo>
                  <a:lnTo>
                    <a:pt x="12" y="572"/>
                  </a:lnTo>
                  <a:lnTo>
                    <a:pt x="5" y="569"/>
                  </a:lnTo>
                  <a:lnTo>
                    <a:pt x="1" y="568"/>
                  </a:lnTo>
                  <a:lnTo>
                    <a:pt x="0" y="567"/>
                  </a:lnTo>
                  <a:lnTo>
                    <a:pt x="0" y="549"/>
                  </a:lnTo>
                  <a:lnTo>
                    <a:pt x="1" y="550"/>
                  </a:lnTo>
                  <a:lnTo>
                    <a:pt x="8" y="553"/>
                  </a:lnTo>
                  <a:lnTo>
                    <a:pt x="19" y="557"/>
                  </a:lnTo>
                  <a:lnTo>
                    <a:pt x="34" y="561"/>
                  </a:lnTo>
                  <a:lnTo>
                    <a:pt x="55" y="565"/>
                  </a:lnTo>
                  <a:lnTo>
                    <a:pt x="81" y="568"/>
                  </a:lnTo>
                  <a:lnTo>
                    <a:pt x="111" y="571"/>
                  </a:lnTo>
                  <a:lnTo>
                    <a:pt x="148" y="569"/>
                  </a:lnTo>
                  <a:lnTo>
                    <a:pt x="170" y="568"/>
                  </a:lnTo>
                  <a:lnTo>
                    <a:pt x="189" y="564"/>
                  </a:lnTo>
                  <a:lnTo>
                    <a:pt x="207" y="560"/>
                  </a:lnTo>
                  <a:lnTo>
                    <a:pt x="223" y="554"/>
                  </a:lnTo>
                  <a:lnTo>
                    <a:pt x="238" y="549"/>
                  </a:lnTo>
                  <a:lnTo>
                    <a:pt x="253" y="542"/>
                  </a:lnTo>
                  <a:lnTo>
                    <a:pt x="268" y="535"/>
                  </a:lnTo>
                  <a:lnTo>
                    <a:pt x="285" y="528"/>
                  </a:lnTo>
                  <a:lnTo>
                    <a:pt x="300" y="520"/>
                  </a:lnTo>
                  <a:lnTo>
                    <a:pt x="317" y="512"/>
                  </a:lnTo>
                  <a:lnTo>
                    <a:pt x="335" y="505"/>
                  </a:lnTo>
                  <a:lnTo>
                    <a:pt x="356" y="497"/>
                  </a:lnTo>
                  <a:lnTo>
                    <a:pt x="378" y="490"/>
                  </a:lnTo>
                  <a:lnTo>
                    <a:pt x="404" y="483"/>
                  </a:lnTo>
                  <a:lnTo>
                    <a:pt x="431" y="478"/>
                  </a:lnTo>
                  <a:lnTo>
                    <a:pt x="462" y="472"/>
                  </a:lnTo>
                  <a:lnTo>
                    <a:pt x="495" y="468"/>
                  </a:lnTo>
                  <a:lnTo>
                    <a:pt x="528" y="464"/>
                  </a:lnTo>
                  <a:lnTo>
                    <a:pt x="561" y="461"/>
                  </a:lnTo>
                  <a:lnTo>
                    <a:pt x="594" y="459"/>
                  </a:lnTo>
                  <a:lnTo>
                    <a:pt x="625" y="457"/>
                  </a:lnTo>
                  <a:lnTo>
                    <a:pt x="658" y="456"/>
                  </a:lnTo>
                  <a:lnTo>
                    <a:pt x="688" y="456"/>
                  </a:lnTo>
                  <a:lnTo>
                    <a:pt x="720" y="457"/>
                  </a:lnTo>
                  <a:lnTo>
                    <a:pt x="750" y="459"/>
                  </a:lnTo>
                  <a:lnTo>
                    <a:pt x="780" y="463"/>
                  </a:lnTo>
                  <a:lnTo>
                    <a:pt x="808" y="466"/>
                  </a:lnTo>
                  <a:lnTo>
                    <a:pt x="837" y="471"/>
                  </a:lnTo>
                  <a:lnTo>
                    <a:pt x="864" y="478"/>
                  </a:lnTo>
                  <a:lnTo>
                    <a:pt x="890" y="485"/>
                  </a:lnTo>
                  <a:lnTo>
                    <a:pt x="918" y="494"/>
                  </a:lnTo>
                  <a:lnTo>
                    <a:pt x="942" y="504"/>
                  </a:lnTo>
                  <a:lnTo>
                    <a:pt x="971" y="516"/>
                  </a:lnTo>
                  <a:lnTo>
                    <a:pt x="999" y="526"/>
                  </a:lnTo>
                  <a:lnTo>
                    <a:pt x="1023" y="533"/>
                  </a:lnTo>
                  <a:lnTo>
                    <a:pt x="1045" y="538"/>
                  </a:lnTo>
                  <a:lnTo>
                    <a:pt x="1067" y="542"/>
                  </a:lnTo>
                  <a:lnTo>
                    <a:pt x="1086" y="543"/>
                  </a:lnTo>
                  <a:lnTo>
                    <a:pt x="1104" y="545"/>
                  </a:lnTo>
                  <a:lnTo>
                    <a:pt x="1120" y="543"/>
                  </a:lnTo>
                  <a:lnTo>
                    <a:pt x="1134" y="541"/>
                  </a:lnTo>
                  <a:lnTo>
                    <a:pt x="1148" y="538"/>
                  </a:lnTo>
                  <a:lnTo>
                    <a:pt x="1159" y="534"/>
                  </a:lnTo>
                  <a:lnTo>
                    <a:pt x="1170" y="528"/>
                  </a:lnTo>
                  <a:lnTo>
                    <a:pt x="1178" y="522"/>
                  </a:lnTo>
                  <a:lnTo>
                    <a:pt x="1186" y="516"/>
                  </a:lnTo>
                  <a:lnTo>
                    <a:pt x="1193" y="508"/>
                  </a:lnTo>
                  <a:lnTo>
                    <a:pt x="1198" y="501"/>
                  </a:lnTo>
                  <a:lnTo>
                    <a:pt x="1206" y="483"/>
                  </a:lnTo>
                  <a:lnTo>
                    <a:pt x="1208" y="463"/>
                  </a:lnTo>
                  <a:lnTo>
                    <a:pt x="1204" y="440"/>
                  </a:lnTo>
                  <a:lnTo>
                    <a:pt x="1194" y="414"/>
                  </a:lnTo>
                  <a:lnTo>
                    <a:pt x="1183" y="385"/>
                  </a:lnTo>
                  <a:lnTo>
                    <a:pt x="1168" y="352"/>
                  </a:lnTo>
                  <a:lnTo>
                    <a:pt x="1153" y="318"/>
                  </a:lnTo>
                  <a:lnTo>
                    <a:pt x="1137" y="279"/>
                  </a:lnTo>
                  <a:lnTo>
                    <a:pt x="1130" y="252"/>
                  </a:lnTo>
                  <a:lnTo>
                    <a:pt x="1127" y="223"/>
                  </a:lnTo>
                  <a:lnTo>
                    <a:pt x="1128" y="193"/>
                  </a:lnTo>
                  <a:lnTo>
                    <a:pt x="1133" y="163"/>
                  </a:lnTo>
                  <a:lnTo>
                    <a:pt x="1138" y="134"/>
                  </a:lnTo>
                  <a:lnTo>
                    <a:pt x="1144" y="108"/>
                  </a:lnTo>
                  <a:lnTo>
                    <a:pt x="1150" y="87"/>
                  </a:lnTo>
                  <a:lnTo>
                    <a:pt x="1156" y="69"/>
                  </a:lnTo>
                  <a:lnTo>
                    <a:pt x="1165" y="43"/>
                  </a:lnTo>
                  <a:lnTo>
                    <a:pt x="1171" y="21"/>
                  </a:lnTo>
                  <a:lnTo>
                    <a:pt x="1175" y="6"/>
                  </a:lnTo>
                  <a:lnTo>
                    <a:pt x="1176" y="0"/>
                  </a:lnTo>
                  <a:lnTo>
                    <a:pt x="1196" y="10"/>
                  </a:lnTo>
                  <a:close/>
                </a:path>
              </a:pathLst>
            </a:custGeom>
            <a:grpFill/>
            <a:ln w="9525">
              <a:noFill/>
              <a:round/>
              <a:headEnd/>
              <a:tailEnd/>
            </a:ln>
          </p:spPr>
          <p:txBody>
            <a:bodyPr/>
            <a:lstStyle/>
            <a:p>
              <a:pPr algn="ctr" eaLnBrk="0" hangingPunct="0"/>
              <a:endParaRPr lang="en-US" dirty="0"/>
            </a:p>
          </p:txBody>
        </p:sp>
      </p:grpSp>
      <p:grpSp>
        <p:nvGrpSpPr>
          <p:cNvPr id="40979" name="Group 23"/>
          <p:cNvGrpSpPr>
            <a:grpSpLocks/>
          </p:cNvGrpSpPr>
          <p:nvPr/>
        </p:nvGrpSpPr>
        <p:grpSpPr bwMode="gray">
          <a:xfrm>
            <a:off x="7399338" y="4740275"/>
            <a:ext cx="1160462" cy="1152525"/>
            <a:chOff x="4591" y="2725"/>
            <a:chExt cx="731" cy="726"/>
          </a:xfrm>
          <a:solidFill>
            <a:schemeClr val="tx1"/>
          </a:solidFill>
        </p:grpSpPr>
        <p:sp>
          <p:nvSpPr>
            <p:cNvPr id="40986" name="Freeform 24"/>
            <p:cNvSpPr>
              <a:spLocks/>
            </p:cNvSpPr>
            <p:nvPr/>
          </p:nvSpPr>
          <p:spPr bwMode="gray">
            <a:xfrm>
              <a:off x="4591" y="2725"/>
              <a:ext cx="731" cy="591"/>
            </a:xfrm>
            <a:custGeom>
              <a:avLst/>
              <a:gdLst>
                <a:gd name="T0" fmla="*/ 559 w 731"/>
                <a:gd name="T1" fmla="*/ 5 h 591"/>
                <a:gd name="T2" fmla="*/ 485 w 731"/>
                <a:gd name="T3" fmla="*/ 25 h 591"/>
                <a:gd name="T4" fmla="*/ 465 w 731"/>
                <a:gd name="T5" fmla="*/ 56 h 591"/>
                <a:gd name="T6" fmla="*/ 452 w 731"/>
                <a:gd name="T7" fmla="*/ 76 h 591"/>
                <a:gd name="T8" fmla="*/ 420 w 731"/>
                <a:gd name="T9" fmla="*/ 120 h 591"/>
                <a:gd name="T10" fmla="*/ 391 w 731"/>
                <a:gd name="T11" fmla="*/ 162 h 591"/>
                <a:gd name="T12" fmla="*/ 375 w 731"/>
                <a:gd name="T13" fmla="*/ 186 h 591"/>
                <a:gd name="T14" fmla="*/ 362 w 731"/>
                <a:gd name="T15" fmla="*/ 208 h 591"/>
                <a:gd name="T16" fmla="*/ 333 w 731"/>
                <a:gd name="T17" fmla="*/ 191 h 591"/>
                <a:gd name="T18" fmla="*/ 283 w 731"/>
                <a:gd name="T19" fmla="*/ 146 h 591"/>
                <a:gd name="T20" fmla="*/ 222 w 731"/>
                <a:gd name="T21" fmla="*/ 100 h 591"/>
                <a:gd name="T22" fmla="*/ 135 w 731"/>
                <a:gd name="T23" fmla="*/ 45 h 591"/>
                <a:gd name="T24" fmla="*/ 77 w 731"/>
                <a:gd name="T25" fmla="*/ 19 h 591"/>
                <a:gd name="T26" fmla="*/ 45 w 731"/>
                <a:gd name="T27" fmla="*/ 35 h 591"/>
                <a:gd name="T28" fmla="*/ 71 w 731"/>
                <a:gd name="T29" fmla="*/ 45 h 591"/>
                <a:gd name="T30" fmla="*/ 141 w 731"/>
                <a:gd name="T31" fmla="*/ 80 h 591"/>
                <a:gd name="T32" fmla="*/ 225 w 731"/>
                <a:gd name="T33" fmla="*/ 136 h 591"/>
                <a:gd name="T34" fmla="*/ 286 w 731"/>
                <a:gd name="T35" fmla="*/ 185 h 591"/>
                <a:gd name="T36" fmla="*/ 332 w 731"/>
                <a:gd name="T37" fmla="*/ 229 h 591"/>
                <a:gd name="T38" fmla="*/ 341 w 731"/>
                <a:gd name="T39" fmla="*/ 243 h 591"/>
                <a:gd name="T40" fmla="*/ 325 w 731"/>
                <a:gd name="T41" fmla="*/ 247 h 591"/>
                <a:gd name="T42" fmla="*/ 280 w 731"/>
                <a:gd name="T43" fmla="*/ 253 h 591"/>
                <a:gd name="T44" fmla="*/ 239 w 731"/>
                <a:gd name="T45" fmla="*/ 261 h 591"/>
                <a:gd name="T46" fmla="*/ 200 w 731"/>
                <a:gd name="T47" fmla="*/ 270 h 591"/>
                <a:gd name="T48" fmla="*/ 164 w 731"/>
                <a:gd name="T49" fmla="*/ 280 h 591"/>
                <a:gd name="T50" fmla="*/ 131 w 731"/>
                <a:gd name="T51" fmla="*/ 291 h 591"/>
                <a:gd name="T52" fmla="*/ 144 w 731"/>
                <a:gd name="T53" fmla="*/ 256 h 591"/>
                <a:gd name="T54" fmla="*/ 79 w 731"/>
                <a:gd name="T55" fmla="*/ 273 h 591"/>
                <a:gd name="T56" fmla="*/ 52 w 731"/>
                <a:gd name="T57" fmla="*/ 305 h 591"/>
                <a:gd name="T58" fmla="*/ 35 w 731"/>
                <a:gd name="T59" fmla="*/ 322 h 591"/>
                <a:gd name="T60" fmla="*/ 39 w 731"/>
                <a:gd name="T61" fmla="*/ 341 h 591"/>
                <a:gd name="T62" fmla="*/ 13 w 731"/>
                <a:gd name="T63" fmla="*/ 369 h 591"/>
                <a:gd name="T64" fmla="*/ 1 w 731"/>
                <a:gd name="T65" fmla="*/ 398 h 591"/>
                <a:gd name="T66" fmla="*/ 1 w 731"/>
                <a:gd name="T67" fmla="*/ 442 h 591"/>
                <a:gd name="T68" fmla="*/ 6 w 731"/>
                <a:gd name="T69" fmla="*/ 496 h 591"/>
                <a:gd name="T70" fmla="*/ 5 w 731"/>
                <a:gd name="T71" fmla="*/ 516 h 591"/>
                <a:gd name="T72" fmla="*/ 18 w 731"/>
                <a:gd name="T73" fmla="*/ 566 h 591"/>
                <a:gd name="T74" fmla="*/ 49 w 731"/>
                <a:gd name="T75" fmla="*/ 587 h 591"/>
                <a:gd name="T76" fmla="*/ 71 w 731"/>
                <a:gd name="T77" fmla="*/ 590 h 591"/>
                <a:gd name="T78" fmla="*/ 81 w 731"/>
                <a:gd name="T79" fmla="*/ 591 h 591"/>
                <a:gd name="T80" fmla="*/ 262 w 731"/>
                <a:gd name="T81" fmla="*/ 531 h 591"/>
                <a:gd name="T82" fmla="*/ 323 w 731"/>
                <a:gd name="T83" fmla="*/ 464 h 591"/>
                <a:gd name="T84" fmla="*/ 415 w 731"/>
                <a:gd name="T85" fmla="*/ 437 h 591"/>
                <a:gd name="T86" fmla="*/ 506 w 731"/>
                <a:gd name="T87" fmla="*/ 464 h 591"/>
                <a:gd name="T88" fmla="*/ 567 w 731"/>
                <a:gd name="T89" fmla="*/ 531 h 591"/>
                <a:gd name="T90" fmla="*/ 731 w 731"/>
                <a:gd name="T91" fmla="*/ 591 h 591"/>
                <a:gd name="T92" fmla="*/ 723 w 731"/>
                <a:gd name="T93" fmla="*/ 2 h 591"/>
                <a:gd name="T94" fmla="*/ 690 w 731"/>
                <a:gd name="T95" fmla="*/ 1 h 591"/>
                <a:gd name="T96" fmla="*/ 654 w 731"/>
                <a:gd name="T97" fmla="*/ 0 h 59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31"/>
                <a:gd name="T148" fmla="*/ 0 h 591"/>
                <a:gd name="T149" fmla="*/ 731 w 731"/>
                <a:gd name="T150" fmla="*/ 591 h 59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31" h="591">
                  <a:moveTo>
                    <a:pt x="654" y="0"/>
                  </a:moveTo>
                  <a:lnTo>
                    <a:pt x="601" y="1"/>
                  </a:lnTo>
                  <a:lnTo>
                    <a:pt x="559" y="5"/>
                  </a:lnTo>
                  <a:lnTo>
                    <a:pt x="527" y="9"/>
                  </a:lnTo>
                  <a:lnTo>
                    <a:pt x="501" y="17"/>
                  </a:lnTo>
                  <a:lnTo>
                    <a:pt x="485" y="25"/>
                  </a:lnTo>
                  <a:lnTo>
                    <a:pt x="473" y="35"/>
                  </a:lnTo>
                  <a:lnTo>
                    <a:pt x="467" y="45"/>
                  </a:lnTo>
                  <a:lnTo>
                    <a:pt x="465" y="56"/>
                  </a:lnTo>
                  <a:lnTo>
                    <a:pt x="464" y="59"/>
                  </a:lnTo>
                  <a:lnTo>
                    <a:pt x="459" y="65"/>
                  </a:lnTo>
                  <a:lnTo>
                    <a:pt x="452" y="76"/>
                  </a:lnTo>
                  <a:lnTo>
                    <a:pt x="442" y="88"/>
                  </a:lnTo>
                  <a:lnTo>
                    <a:pt x="432" y="103"/>
                  </a:lnTo>
                  <a:lnTo>
                    <a:pt x="420" y="120"/>
                  </a:lnTo>
                  <a:lnTo>
                    <a:pt x="408" y="137"/>
                  </a:lnTo>
                  <a:lnTo>
                    <a:pt x="396" y="155"/>
                  </a:lnTo>
                  <a:lnTo>
                    <a:pt x="391" y="162"/>
                  </a:lnTo>
                  <a:lnTo>
                    <a:pt x="386" y="171"/>
                  </a:lnTo>
                  <a:lnTo>
                    <a:pt x="380" y="178"/>
                  </a:lnTo>
                  <a:lnTo>
                    <a:pt x="375" y="186"/>
                  </a:lnTo>
                  <a:lnTo>
                    <a:pt x="370" y="193"/>
                  </a:lnTo>
                  <a:lnTo>
                    <a:pt x="366" y="201"/>
                  </a:lnTo>
                  <a:lnTo>
                    <a:pt x="362" y="208"/>
                  </a:lnTo>
                  <a:lnTo>
                    <a:pt x="357" y="215"/>
                  </a:lnTo>
                  <a:lnTo>
                    <a:pt x="346" y="204"/>
                  </a:lnTo>
                  <a:lnTo>
                    <a:pt x="333" y="191"/>
                  </a:lnTo>
                  <a:lnTo>
                    <a:pt x="317" y="177"/>
                  </a:lnTo>
                  <a:lnTo>
                    <a:pt x="301" y="162"/>
                  </a:lnTo>
                  <a:lnTo>
                    <a:pt x="283" y="146"/>
                  </a:lnTo>
                  <a:lnTo>
                    <a:pt x="265" y="131"/>
                  </a:lnTo>
                  <a:lnTo>
                    <a:pt x="244" y="115"/>
                  </a:lnTo>
                  <a:lnTo>
                    <a:pt x="222" y="100"/>
                  </a:lnTo>
                  <a:lnTo>
                    <a:pt x="191" y="78"/>
                  </a:lnTo>
                  <a:lnTo>
                    <a:pt x="161" y="60"/>
                  </a:lnTo>
                  <a:lnTo>
                    <a:pt x="135" y="45"/>
                  </a:lnTo>
                  <a:lnTo>
                    <a:pt x="111" y="33"/>
                  </a:lnTo>
                  <a:lnTo>
                    <a:pt x="91" y="25"/>
                  </a:lnTo>
                  <a:lnTo>
                    <a:pt x="77" y="19"/>
                  </a:lnTo>
                  <a:lnTo>
                    <a:pt x="67" y="15"/>
                  </a:lnTo>
                  <a:lnTo>
                    <a:pt x="64" y="14"/>
                  </a:lnTo>
                  <a:lnTo>
                    <a:pt x="45" y="35"/>
                  </a:lnTo>
                  <a:lnTo>
                    <a:pt x="48" y="36"/>
                  </a:lnTo>
                  <a:lnTo>
                    <a:pt x="57" y="39"/>
                  </a:lnTo>
                  <a:lnTo>
                    <a:pt x="71" y="45"/>
                  </a:lnTo>
                  <a:lnTo>
                    <a:pt x="91" y="54"/>
                  </a:lnTo>
                  <a:lnTo>
                    <a:pt x="114" y="66"/>
                  </a:lnTo>
                  <a:lnTo>
                    <a:pt x="141" y="80"/>
                  </a:lnTo>
                  <a:lnTo>
                    <a:pt x="171" y="98"/>
                  </a:lnTo>
                  <a:lnTo>
                    <a:pt x="202" y="120"/>
                  </a:lnTo>
                  <a:lnTo>
                    <a:pt x="225" y="136"/>
                  </a:lnTo>
                  <a:lnTo>
                    <a:pt x="246" y="152"/>
                  </a:lnTo>
                  <a:lnTo>
                    <a:pt x="267" y="169"/>
                  </a:lnTo>
                  <a:lnTo>
                    <a:pt x="286" y="185"/>
                  </a:lnTo>
                  <a:lnTo>
                    <a:pt x="303" y="201"/>
                  </a:lnTo>
                  <a:lnTo>
                    <a:pt x="319" y="216"/>
                  </a:lnTo>
                  <a:lnTo>
                    <a:pt x="332" y="229"/>
                  </a:lnTo>
                  <a:lnTo>
                    <a:pt x="343" y="240"/>
                  </a:lnTo>
                  <a:lnTo>
                    <a:pt x="341" y="241"/>
                  </a:lnTo>
                  <a:lnTo>
                    <a:pt x="341" y="243"/>
                  </a:lnTo>
                  <a:lnTo>
                    <a:pt x="340" y="244"/>
                  </a:lnTo>
                  <a:lnTo>
                    <a:pt x="339" y="245"/>
                  </a:lnTo>
                  <a:lnTo>
                    <a:pt x="325" y="247"/>
                  </a:lnTo>
                  <a:lnTo>
                    <a:pt x="309" y="249"/>
                  </a:lnTo>
                  <a:lnTo>
                    <a:pt x="295" y="251"/>
                  </a:lnTo>
                  <a:lnTo>
                    <a:pt x="280" y="253"/>
                  </a:lnTo>
                  <a:lnTo>
                    <a:pt x="266" y="256"/>
                  </a:lnTo>
                  <a:lnTo>
                    <a:pt x="253" y="258"/>
                  </a:lnTo>
                  <a:lnTo>
                    <a:pt x="239" y="261"/>
                  </a:lnTo>
                  <a:lnTo>
                    <a:pt x="226" y="264"/>
                  </a:lnTo>
                  <a:lnTo>
                    <a:pt x="213" y="267"/>
                  </a:lnTo>
                  <a:lnTo>
                    <a:pt x="200" y="270"/>
                  </a:lnTo>
                  <a:lnTo>
                    <a:pt x="188" y="273"/>
                  </a:lnTo>
                  <a:lnTo>
                    <a:pt x="176" y="276"/>
                  </a:lnTo>
                  <a:lnTo>
                    <a:pt x="164" y="280"/>
                  </a:lnTo>
                  <a:lnTo>
                    <a:pt x="153" y="284"/>
                  </a:lnTo>
                  <a:lnTo>
                    <a:pt x="142" y="287"/>
                  </a:lnTo>
                  <a:lnTo>
                    <a:pt x="131" y="291"/>
                  </a:lnTo>
                  <a:lnTo>
                    <a:pt x="120" y="281"/>
                  </a:lnTo>
                  <a:lnTo>
                    <a:pt x="147" y="269"/>
                  </a:lnTo>
                  <a:lnTo>
                    <a:pt x="144" y="256"/>
                  </a:lnTo>
                  <a:lnTo>
                    <a:pt x="85" y="261"/>
                  </a:lnTo>
                  <a:lnTo>
                    <a:pt x="84" y="264"/>
                  </a:lnTo>
                  <a:lnTo>
                    <a:pt x="79" y="273"/>
                  </a:lnTo>
                  <a:lnTo>
                    <a:pt x="72" y="285"/>
                  </a:lnTo>
                  <a:lnTo>
                    <a:pt x="63" y="296"/>
                  </a:lnTo>
                  <a:lnTo>
                    <a:pt x="52" y="305"/>
                  </a:lnTo>
                  <a:lnTo>
                    <a:pt x="43" y="314"/>
                  </a:lnTo>
                  <a:lnTo>
                    <a:pt x="37" y="320"/>
                  </a:lnTo>
                  <a:lnTo>
                    <a:pt x="35" y="322"/>
                  </a:lnTo>
                  <a:lnTo>
                    <a:pt x="39" y="326"/>
                  </a:lnTo>
                  <a:lnTo>
                    <a:pt x="49" y="333"/>
                  </a:lnTo>
                  <a:lnTo>
                    <a:pt x="39" y="341"/>
                  </a:lnTo>
                  <a:lnTo>
                    <a:pt x="29" y="351"/>
                  </a:lnTo>
                  <a:lnTo>
                    <a:pt x="20" y="359"/>
                  </a:lnTo>
                  <a:lnTo>
                    <a:pt x="13" y="369"/>
                  </a:lnTo>
                  <a:lnTo>
                    <a:pt x="7" y="379"/>
                  </a:lnTo>
                  <a:lnTo>
                    <a:pt x="4" y="388"/>
                  </a:lnTo>
                  <a:lnTo>
                    <a:pt x="1" y="398"/>
                  </a:lnTo>
                  <a:lnTo>
                    <a:pt x="0" y="409"/>
                  </a:lnTo>
                  <a:lnTo>
                    <a:pt x="0" y="418"/>
                  </a:lnTo>
                  <a:lnTo>
                    <a:pt x="1" y="442"/>
                  </a:lnTo>
                  <a:lnTo>
                    <a:pt x="2" y="469"/>
                  </a:lnTo>
                  <a:lnTo>
                    <a:pt x="5" y="488"/>
                  </a:lnTo>
                  <a:lnTo>
                    <a:pt x="6" y="496"/>
                  </a:lnTo>
                  <a:lnTo>
                    <a:pt x="7" y="501"/>
                  </a:lnTo>
                  <a:lnTo>
                    <a:pt x="6" y="507"/>
                  </a:lnTo>
                  <a:lnTo>
                    <a:pt x="5" y="516"/>
                  </a:lnTo>
                  <a:lnTo>
                    <a:pt x="5" y="530"/>
                  </a:lnTo>
                  <a:lnTo>
                    <a:pt x="10" y="548"/>
                  </a:lnTo>
                  <a:lnTo>
                    <a:pt x="18" y="566"/>
                  </a:lnTo>
                  <a:lnTo>
                    <a:pt x="33" y="579"/>
                  </a:lnTo>
                  <a:lnTo>
                    <a:pt x="41" y="583"/>
                  </a:lnTo>
                  <a:lnTo>
                    <a:pt x="49" y="587"/>
                  </a:lnTo>
                  <a:lnTo>
                    <a:pt x="58" y="589"/>
                  </a:lnTo>
                  <a:lnTo>
                    <a:pt x="65" y="590"/>
                  </a:lnTo>
                  <a:lnTo>
                    <a:pt x="71" y="590"/>
                  </a:lnTo>
                  <a:lnTo>
                    <a:pt x="76" y="591"/>
                  </a:lnTo>
                  <a:lnTo>
                    <a:pt x="79" y="591"/>
                  </a:lnTo>
                  <a:lnTo>
                    <a:pt x="81" y="591"/>
                  </a:lnTo>
                  <a:lnTo>
                    <a:pt x="245" y="591"/>
                  </a:lnTo>
                  <a:lnTo>
                    <a:pt x="251" y="560"/>
                  </a:lnTo>
                  <a:lnTo>
                    <a:pt x="262" y="531"/>
                  </a:lnTo>
                  <a:lnTo>
                    <a:pt x="279" y="505"/>
                  </a:lnTo>
                  <a:lnTo>
                    <a:pt x="299" y="482"/>
                  </a:lnTo>
                  <a:lnTo>
                    <a:pt x="323" y="464"/>
                  </a:lnTo>
                  <a:lnTo>
                    <a:pt x="352" y="449"/>
                  </a:lnTo>
                  <a:lnTo>
                    <a:pt x="382" y="441"/>
                  </a:lnTo>
                  <a:lnTo>
                    <a:pt x="415" y="437"/>
                  </a:lnTo>
                  <a:lnTo>
                    <a:pt x="447" y="441"/>
                  </a:lnTo>
                  <a:lnTo>
                    <a:pt x="477" y="449"/>
                  </a:lnTo>
                  <a:lnTo>
                    <a:pt x="506" y="464"/>
                  </a:lnTo>
                  <a:lnTo>
                    <a:pt x="530" y="482"/>
                  </a:lnTo>
                  <a:lnTo>
                    <a:pt x="551" y="505"/>
                  </a:lnTo>
                  <a:lnTo>
                    <a:pt x="567" y="531"/>
                  </a:lnTo>
                  <a:lnTo>
                    <a:pt x="578" y="560"/>
                  </a:lnTo>
                  <a:lnTo>
                    <a:pt x="584" y="591"/>
                  </a:lnTo>
                  <a:lnTo>
                    <a:pt x="731" y="591"/>
                  </a:lnTo>
                  <a:lnTo>
                    <a:pt x="731" y="2"/>
                  </a:lnTo>
                  <a:lnTo>
                    <a:pt x="729" y="2"/>
                  </a:lnTo>
                  <a:lnTo>
                    <a:pt x="723" y="2"/>
                  </a:lnTo>
                  <a:lnTo>
                    <a:pt x="714" y="1"/>
                  </a:lnTo>
                  <a:lnTo>
                    <a:pt x="702" y="1"/>
                  </a:lnTo>
                  <a:lnTo>
                    <a:pt x="690" y="1"/>
                  </a:lnTo>
                  <a:lnTo>
                    <a:pt x="677" y="0"/>
                  </a:lnTo>
                  <a:lnTo>
                    <a:pt x="665" y="0"/>
                  </a:lnTo>
                  <a:lnTo>
                    <a:pt x="654" y="0"/>
                  </a:lnTo>
                  <a:close/>
                </a:path>
              </a:pathLst>
            </a:custGeom>
            <a:grpFill/>
            <a:ln w="9525">
              <a:noFill/>
              <a:round/>
              <a:headEnd/>
              <a:tailEnd/>
            </a:ln>
          </p:spPr>
          <p:txBody>
            <a:bodyPr/>
            <a:lstStyle/>
            <a:p>
              <a:pPr algn="ctr" eaLnBrk="0" hangingPunct="0"/>
              <a:endParaRPr lang="en-US" dirty="0"/>
            </a:p>
          </p:txBody>
        </p:sp>
        <p:sp>
          <p:nvSpPr>
            <p:cNvPr id="40987" name="Freeform 25"/>
            <p:cNvSpPr>
              <a:spLocks/>
            </p:cNvSpPr>
            <p:nvPr/>
          </p:nvSpPr>
          <p:spPr bwMode="gray">
            <a:xfrm>
              <a:off x="4698" y="2805"/>
              <a:ext cx="54" cy="261"/>
            </a:xfrm>
            <a:custGeom>
              <a:avLst/>
              <a:gdLst>
                <a:gd name="T0" fmla="*/ 12 w 54"/>
                <a:gd name="T1" fmla="*/ 261 h 261"/>
                <a:gd name="T2" fmla="*/ 54 w 54"/>
                <a:gd name="T3" fmla="*/ 3 h 261"/>
                <a:gd name="T4" fmla="*/ 42 w 54"/>
                <a:gd name="T5" fmla="*/ 0 h 261"/>
                <a:gd name="T6" fmla="*/ 0 w 54"/>
                <a:gd name="T7" fmla="*/ 260 h 261"/>
                <a:gd name="T8" fmla="*/ 12 w 54"/>
                <a:gd name="T9" fmla="*/ 261 h 261"/>
                <a:gd name="T10" fmla="*/ 0 60000 65536"/>
                <a:gd name="T11" fmla="*/ 0 60000 65536"/>
                <a:gd name="T12" fmla="*/ 0 60000 65536"/>
                <a:gd name="T13" fmla="*/ 0 60000 65536"/>
                <a:gd name="T14" fmla="*/ 0 60000 65536"/>
                <a:gd name="T15" fmla="*/ 0 w 54"/>
                <a:gd name="T16" fmla="*/ 0 h 261"/>
                <a:gd name="T17" fmla="*/ 54 w 54"/>
                <a:gd name="T18" fmla="*/ 261 h 261"/>
              </a:gdLst>
              <a:ahLst/>
              <a:cxnLst>
                <a:cxn ang="T10">
                  <a:pos x="T0" y="T1"/>
                </a:cxn>
                <a:cxn ang="T11">
                  <a:pos x="T2" y="T3"/>
                </a:cxn>
                <a:cxn ang="T12">
                  <a:pos x="T4" y="T5"/>
                </a:cxn>
                <a:cxn ang="T13">
                  <a:pos x="T6" y="T7"/>
                </a:cxn>
                <a:cxn ang="T14">
                  <a:pos x="T8" y="T9"/>
                </a:cxn>
              </a:cxnLst>
              <a:rect l="T15" t="T16" r="T17" b="T18"/>
              <a:pathLst>
                <a:path w="54" h="261">
                  <a:moveTo>
                    <a:pt x="12" y="261"/>
                  </a:moveTo>
                  <a:lnTo>
                    <a:pt x="54" y="3"/>
                  </a:lnTo>
                  <a:lnTo>
                    <a:pt x="42" y="0"/>
                  </a:lnTo>
                  <a:lnTo>
                    <a:pt x="0" y="260"/>
                  </a:lnTo>
                  <a:lnTo>
                    <a:pt x="12" y="261"/>
                  </a:lnTo>
                  <a:close/>
                </a:path>
              </a:pathLst>
            </a:custGeom>
            <a:grpFill/>
            <a:ln w="9525">
              <a:noFill/>
              <a:round/>
              <a:headEnd/>
              <a:tailEnd/>
            </a:ln>
          </p:spPr>
          <p:txBody>
            <a:bodyPr/>
            <a:lstStyle/>
            <a:p>
              <a:pPr algn="ctr" eaLnBrk="0" hangingPunct="0"/>
              <a:endParaRPr lang="en-US" dirty="0"/>
            </a:p>
          </p:txBody>
        </p:sp>
        <p:sp>
          <p:nvSpPr>
            <p:cNvPr id="40988" name="Freeform 26"/>
            <p:cNvSpPr>
              <a:spLocks/>
            </p:cNvSpPr>
            <p:nvPr/>
          </p:nvSpPr>
          <p:spPr bwMode="gray">
            <a:xfrm>
              <a:off x="4884" y="3211"/>
              <a:ext cx="241" cy="240"/>
            </a:xfrm>
            <a:custGeom>
              <a:avLst/>
              <a:gdLst>
                <a:gd name="T0" fmla="*/ 97 w 241"/>
                <a:gd name="T1" fmla="*/ 2 h 240"/>
                <a:gd name="T2" fmla="*/ 53 w 241"/>
                <a:gd name="T3" fmla="*/ 20 h 240"/>
                <a:gd name="T4" fmla="*/ 21 w 241"/>
                <a:gd name="T5" fmla="*/ 52 h 240"/>
                <a:gd name="T6" fmla="*/ 3 w 241"/>
                <a:gd name="T7" fmla="*/ 96 h 240"/>
                <a:gd name="T8" fmla="*/ 3 w 241"/>
                <a:gd name="T9" fmla="*/ 141 h 240"/>
                <a:gd name="T10" fmla="*/ 16 w 241"/>
                <a:gd name="T11" fmla="*/ 179 h 240"/>
                <a:gd name="T12" fmla="*/ 41 w 241"/>
                <a:gd name="T13" fmla="*/ 210 h 240"/>
                <a:gd name="T14" fmla="*/ 76 w 241"/>
                <a:gd name="T15" fmla="*/ 232 h 240"/>
                <a:gd name="T16" fmla="*/ 95 w 241"/>
                <a:gd name="T17" fmla="*/ 179 h 240"/>
                <a:gd name="T18" fmla="*/ 80 w 241"/>
                <a:gd name="T19" fmla="*/ 169 h 240"/>
                <a:gd name="T20" fmla="*/ 68 w 241"/>
                <a:gd name="T21" fmla="*/ 156 h 240"/>
                <a:gd name="T22" fmla="*/ 59 w 241"/>
                <a:gd name="T23" fmla="*/ 139 h 240"/>
                <a:gd name="T24" fmla="*/ 57 w 241"/>
                <a:gd name="T25" fmla="*/ 120 h 240"/>
                <a:gd name="T26" fmla="*/ 62 w 241"/>
                <a:gd name="T27" fmla="*/ 95 h 240"/>
                <a:gd name="T28" fmla="*/ 75 w 241"/>
                <a:gd name="T29" fmla="*/ 75 h 240"/>
                <a:gd name="T30" fmla="*/ 95 w 241"/>
                <a:gd name="T31" fmla="*/ 61 h 240"/>
                <a:gd name="T32" fmla="*/ 121 w 241"/>
                <a:gd name="T33" fmla="*/ 56 h 240"/>
                <a:gd name="T34" fmla="*/ 146 w 241"/>
                <a:gd name="T35" fmla="*/ 61 h 240"/>
                <a:gd name="T36" fmla="*/ 165 w 241"/>
                <a:gd name="T37" fmla="*/ 75 h 240"/>
                <a:gd name="T38" fmla="*/ 180 w 241"/>
                <a:gd name="T39" fmla="*/ 95 h 240"/>
                <a:gd name="T40" fmla="*/ 184 w 241"/>
                <a:gd name="T41" fmla="*/ 120 h 240"/>
                <a:gd name="T42" fmla="*/ 180 w 241"/>
                <a:gd name="T43" fmla="*/ 145 h 240"/>
                <a:gd name="T44" fmla="*/ 165 w 241"/>
                <a:gd name="T45" fmla="*/ 164 h 240"/>
                <a:gd name="T46" fmla="*/ 146 w 241"/>
                <a:gd name="T47" fmla="*/ 179 h 240"/>
                <a:gd name="T48" fmla="*/ 121 w 241"/>
                <a:gd name="T49" fmla="*/ 183 h 240"/>
                <a:gd name="T50" fmla="*/ 107 w 241"/>
                <a:gd name="T51" fmla="*/ 181 h 240"/>
                <a:gd name="T52" fmla="*/ 95 w 241"/>
                <a:gd name="T53" fmla="*/ 179 h 240"/>
                <a:gd name="T54" fmla="*/ 101 w 241"/>
                <a:gd name="T55" fmla="*/ 238 h 240"/>
                <a:gd name="T56" fmla="*/ 115 w 241"/>
                <a:gd name="T57" fmla="*/ 240 h 240"/>
                <a:gd name="T58" fmla="*/ 145 w 241"/>
                <a:gd name="T59" fmla="*/ 238 h 240"/>
                <a:gd name="T60" fmla="*/ 188 w 241"/>
                <a:gd name="T61" fmla="*/ 220 h 240"/>
                <a:gd name="T62" fmla="*/ 220 w 241"/>
                <a:gd name="T63" fmla="*/ 187 h 240"/>
                <a:gd name="T64" fmla="*/ 238 w 241"/>
                <a:gd name="T65" fmla="*/ 144 h 240"/>
                <a:gd name="T66" fmla="*/ 238 w 241"/>
                <a:gd name="T67" fmla="*/ 96 h 240"/>
                <a:gd name="T68" fmla="*/ 220 w 241"/>
                <a:gd name="T69" fmla="*/ 52 h 240"/>
                <a:gd name="T70" fmla="*/ 188 w 241"/>
                <a:gd name="T71" fmla="*/ 20 h 240"/>
                <a:gd name="T72" fmla="*/ 145 w 241"/>
                <a:gd name="T73" fmla="*/ 2 h 24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1"/>
                <a:gd name="T112" fmla="*/ 0 h 240"/>
                <a:gd name="T113" fmla="*/ 241 w 241"/>
                <a:gd name="T114" fmla="*/ 240 h 24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1" h="240">
                  <a:moveTo>
                    <a:pt x="121" y="0"/>
                  </a:moveTo>
                  <a:lnTo>
                    <a:pt x="97" y="2"/>
                  </a:lnTo>
                  <a:lnTo>
                    <a:pt x="74" y="9"/>
                  </a:lnTo>
                  <a:lnTo>
                    <a:pt x="53" y="20"/>
                  </a:lnTo>
                  <a:lnTo>
                    <a:pt x="35" y="34"/>
                  </a:lnTo>
                  <a:lnTo>
                    <a:pt x="21" y="52"/>
                  </a:lnTo>
                  <a:lnTo>
                    <a:pt x="10" y="73"/>
                  </a:lnTo>
                  <a:lnTo>
                    <a:pt x="3" y="96"/>
                  </a:lnTo>
                  <a:lnTo>
                    <a:pt x="0" y="120"/>
                  </a:lnTo>
                  <a:lnTo>
                    <a:pt x="3" y="141"/>
                  </a:lnTo>
                  <a:lnTo>
                    <a:pt x="8" y="161"/>
                  </a:lnTo>
                  <a:lnTo>
                    <a:pt x="16" y="179"/>
                  </a:lnTo>
                  <a:lnTo>
                    <a:pt x="28" y="196"/>
                  </a:lnTo>
                  <a:lnTo>
                    <a:pt x="41" y="210"/>
                  </a:lnTo>
                  <a:lnTo>
                    <a:pt x="58" y="222"/>
                  </a:lnTo>
                  <a:lnTo>
                    <a:pt x="76" y="232"/>
                  </a:lnTo>
                  <a:lnTo>
                    <a:pt x="95" y="238"/>
                  </a:lnTo>
                  <a:lnTo>
                    <a:pt x="95" y="179"/>
                  </a:lnTo>
                  <a:lnTo>
                    <a:pt x="87" y="174"/>
                  </a:lnTo>
                  <a:lnTo>
                    <a:pt x="80" y="169"/>
                  </a:lnTo>
                  <a:lnTo>
                    <a:pt x="74" y="163"/>
                  </a:lnTo>
                  <a:lnTo>
                    <a:pt x="68" y="156"/>
                  </a:lnTo>
                  <a:lnTo>
                    <a:pt x="63" y="147"/>
                  </a:lnTo>
                  <a:lnTo>
                    <a:pt x="59" y="139"/>
                  </a:lnTo>
                  <a:lnTo>
                    <a:pt x="58" y="129"/>
                  </a:lnTo>
                  <a:lnTo>
                    <a:pt x="57" y="120"/>
                  </a:lnTo>
                  <a:lnTo>
                    <a:pt x="58" y="107"/>
                  </a:lnTo>
                  <a:lnTo>
                    <a:pt x="62" y="95"/>
                  </a:lnTo>
                  <a:lnTo>
                    <a:pt x="68" y="84"/>
                  </a:lnTo>
                  <a:lnTo>
                    <a:pt x="75" y="75"/>
                  </a:lnTo>
                  <a:lnTo>
                    <a:pt x="85" y="67"/>
                  </a:lnTo>
                  <a:lnTo>
                    <a:pt x="95" y="61"/>
                  </a:lnTo>
                  <a:lnTo>
                    <a:pt x="107" y="57"/>
                  </a:lnTo>
                  <a:lnTo>
                    <a:pt x="121" y="56"/>
                  </a:lnTo>
                  <a:lnTo>
                    <a:pt x="134" y="57"/>
                  </a:lnTo>
                  <a:lnTo>
                    <a:pt x="146" y="61"/>
                  </a:lnTo>
                  <a:lnTo>
                    <a:pt x="157" y="67"/>
                  </a:lnTo>
                  <a:lnTo>
                    <a:pt x="165" y="75"/>
                  </a:lnTo>
                  <a:lnTo>
                    <a:pt x="174" y="84"/>
                  </a:lnTo>
                  <a:lnTo>
                    <a:pt x="180" y="95"/>
                  </a:lnTo>
                  <a:lnTo>
                    <a:pt x="183" y="107"/>
                  </a:lnTo>
                  <a:lnTo>
                    <a:pt x="184" y="120"/>
                  </a:lnTo>
                  <a:lnTo>
                    <a:pt x="183" y="133"/>
                  </a:lnTo>
                  <a:lnTo>
                    <a:pt x="180" y="145"/>
                  </a:lnTo>
                  <a:lnTo>
                    <a:pt x="174" y="156"/>
                  </a:lnTo>
                  <a:lnTo>
                    <a:pt x="165" y="164"/>
                  </a:lnTo>
                  <a:lnTo>
                    <a:pt x="157" y="173"/>
                  </a:lnTo>
                  <a:lnTo>
                    <a:pt x="146" y="179"/>
                  </a:lnTo>
                  <a:lnTo>
                    <a:pt x="134" y="182"/>
                  </a:lnTo>
                  <a:lnTo>
                    <a:pt x="121" y="183"/>
                  </a:lnTo>
                  <a:lnTo>
                    <a:pt x="115" y="183"/>
                  </a:lnTo>
                  <a:lnTo>
                    <a:pt x="107" y="181"/>
                  </a:lnTo>
                  <a:lnTo>
                    <a:pt x="101" y="180"/>
                  </a:lnTo>
                  <a:lnTo>
                    <a:pt x="95" y="179"/>
                  </a:lnTo>
                  <a:lnTo>
                    <a:pt x="95" y="238"/>
                  </a:lnTo>
                  <a:lnTo>
                    <a:pt x="101" y="238"/>
                  </a:lnTo>
                  <a:lnTo>
                    <a:pt x="107" y="239"/>
                  </a:lnTo>
                  <a:lnTo>
                    <a:pt x="115" y="240"/>
                  </a:lnTo>
                  <a:lnTo>
                    <a:pt x="121" y="240"/>
                  </a:lnTo>
                  <a:lnTo>
                    <a:pt x="145" y="238"/>
                  </a:lnTo>
                  <a:lnTo>
                    <a:pt x="167" y="230"/>
                  </a:lnTo>
                  <a:lnTo>
                    <a:pt x="188" y="220"/>
                  </a:lnTo>
                  <a:lnTo>
                    <a:pt x="206" y="205"/>
                  </a:lnTo>
                  <a:lnTo>
                    <a:pt x="220" y="187"/>
                  </a:lnTo>
                  <a:lnTo>
                    <a:pt x="231" y="167"/>
                  </a:lnTo>
                  <a:lnTo>
                    <a:pt x="238" y="144"/>
                  </a:lnTo>
                  <a:lnTo>
                    <a:pt x="241" y="120"/>
                  </a:lnTo>
                  <a:lnTo>
                    <a:pt x="238" y="96"/>
                  </a:lnTo>
                  <a:lnTo>
                    <a:pt x="231" y="73"/>
                  </a:lnTo>
                  <a:lnTo>
                    <a:pt x="220" y="52"/>
                  </a:lnTo>
                  <a:lnTo>
                    <a:pt x="206" y="34"/>
                  </a:lnTo>
                  <a:lnTo>
                    <a:pt x="188" y="20"/>
                  </a:lnTo>
                  <a:lnTo>
                    <a:pt x="167" y="9"/>
                  </a:lnTo>
                  <a:lnTo>
                    <a:pt x="145" y="2"/>
                  </a:lnTo>
                  <a:lnTo>
                    <a:pt x="121" y="0"/>
                  </a:lnTo>
                  <a:close/>
                </a:path>
              </a:pathLst>
            </a:custGeom>
            <a:grpFill/>
            <a:ln w="9525">
              <a:noFill/>
              <a:round/>
              <a:headEnd/>
              <a:tailEnd/>
            </a:ln>
          </p:spPr>
          <p:txBody>
            <a:bodyPr/>
            <a:lstStyle/>
            <a:p>
              <a:pPr algn="ctr" eaLnBrk="0" hangingPunct="0"/>
              <a:endParaRPr lang="en-US" dirty="0"/>
            </a:p>
          </p:txBody>
        </p:sp>
      </p:grpSp>
      <p:sp>
        <p:nvSpPr>
          <p:cNvPr id="40980" name="Text Box 32"/>
          <p:cNvSpPr txBox="1">
            <a:spLocks noChangeArrowheads="1"/>
          </p:cNvSpPr>
          <p:nvPr/>
        </p:nvSpPr>
        <p:spPr bwMode="auto">
          <a:xfrm>
            <a:off x="6477000" y="3851275"/>
            <a:ext cx="2333625" cy="7620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One Mechanic </a:t>
            </a:r>
          </a:p>
          <a:p>
            <a:pPr algn="ctr" eaLnBrk="0" hangingPunct="0"/>
            <a:r>
              <a:rPr lang="en-US" sz="2000" dirty="0">
                <a:solidFill>
                  <a:schemeClr val="tx1"/>
                </a:solidFill>
                <a:latin typeface="Arial" charset="0"/>
              </a:rPr>
              <a:t>(Processor)</a:t>
            </a:r>
          </a:p>
        </p:txBody>
      </p:sp>
      <p:sp>
        <p:nvSpPr>
          <p:cNvPr id="40981" name="Text Box 35"/>
          <p:cNvSpPr txBox="1">
            <a:spLocks noChangeArrowheads="1"/>
          </p:cNvSpPr>
          <p:nvPr/>
        </p:nvSpPr>
        <p:spPr bwMode="auto">
          <a:xfrm>
            <a:off x="838200" y="3851275"/>
            <a:ext cx="2524125" cy="762000"/>
          </a:xfrm>
          <a:prstGeom prst="rect">
            <a:avLst/>
          </a:prstGeom>
          <a:noFill/>
          <a:ln w="57150">
            <a:noFill/>
            <a:miter lim="800000"/>
            <a:headEnd/>
            <a:tailEnd/>
          </a:ln>
        </p:spPr>
        <p:txBody>
          <a:bodyPr wrap="none">
            <a:spAutoFit/>
          </a:bodyPr>
          <a:lstStyle/>
          <a:p>
            <a:pPr algn="ctr" eaLnBrk="0" hangingPunct="0"/>
            <a:r>
              <a:rPr lang="en-US" dirty="0">
                <a:solidFill>
                  <a:schemeClr val="tx1"/>
                </a:solidFill>
                <a:latin typeface="Arial" charset="0"/>
              </a:rPr>
              <a:t>Receptionist</a:t>
            </a:r>
          </a:p>
          <a:p>
            <a:pPr algn="ctr" eaLnBrk="0" hangingPunct="0"/>
            <a:r>
              <a:rPr lang="en-US" sz="2000" dirty="0">
                <a:solidFill>
                  <a:schemeClr val="tx1"/>
                </a:solidFill>
                <a:latin typeface="Arial" charset="0"/>
              </a:rPr>
              <a:t>(Operating System)</a:t>
            </a:r>
          </a:p>
        </p:txBody>
      </p:sp>
      <p:pic>
        <p:nvPicPr>
          <p:cNvPr id="40982" name="Picture 108" descr="rju31erh[1]"/>
          <p:cNvPicPr>
            <a:picLocks noChangeAspect="1" noChangeArrowheads="1"/>
          </p:cNvPicPr>
          <p:nvPr/>
        </p:nvPicPr>
        <p:blipFill>
          <a:blip r:embed="rId4"/>
          <a:srcRect/>
          <a:stretch>
            <a:fillRect/>
          </a:stretch>
        </p:blipFill>
        <p:spPr bwMode="auto">
          <a:xfrm>
            <a:off x="1447800" y="4918075"/>
            <a:ext cx="1066800" cy="981075"/>
          </a:xfrm>
          <a:prstGeom prst="rect">
            <a:avLst/>
          </a:prstGeom>
          <a:noFill/>
          <a:ln w="9525">
            <a:noFill/>
            <a:miter lim="800000"/>
            <a:headEnd/>
            <a:tailEnd/>
          </a:ln>
        </p:spPr>
      </p:pic>
      <p:sp>
        <p:nvSpPr>
          <p:cNvPr id="40983" name="Text Box 112"/>
          <p:cNvSpPr txBox="1">
            <a:spLocks noChangeArrowheads="1"/>
          </p:cNvSpPr>
          <p:nvPr/>
        </p:nvSpPr>
        <p:spPr bwMode="auto">
          <a:xfrm>
            <a:off x="2611438" y="2632075"/>
            <a:ext cx="969962" cy="304800"/>
          </a:xfrm>
          <a:prstGeom prst="rect">
            <a:avLst/>
          </a:prstGeom>
          <a:noFill/>
          <a:ln w="57150">
            <a:noFill/>
            <a:miter lim="800000"/>
            <a:headEnd/>
            <a:tailEnd/>
          </a:ln>
        </p:spPr>
        <p:txBody>
          <a:bodyPr wrap="none">
            <a:spAutoFit/>
          </a:bodyPr>
          <a:lstStyle/>
          <a:p>
            <a:pPr algn="ctr" eaLnBrk="0" hangingPunct="0"/>
            <a:r>
              <a:rPr lang="en-US" sz="1400" dirty="0">
                <a:solidFill>
                  <a:schemeClr val="tx1"/>
                </a:solidFill>
              </a:rPr>
              <a:t>Ambulance</a:t>
            </a:r>
          </a:p>
        </p:txBody>
      </p:sp>
      <p:pic>
        <p:nvPicPr>
          <p:cNvPr id="40984" name="Picture 114" descr="s3uarmrw[1]"/>
          <p:cNvPicPr>
            <a:picLocks noChangeAspect="1" noChangeArrowheads="1"/>
          </p:cNvPicPr>
          <p:nvPr/>
        </p:nvPicPr>
        <p:blipFill>
          <a:blip r:embed="rId5"/>
          <a:srcRect/>
          <a:stretch>
            <a:fillRect/>
          </a:stretch>
        </p:blipFill>
        <p:spPr bwMode="auto">
          <a:xfrm>
            <a:off x="5313363" y="2343150"/>
            <a:ext cx="1773237" cy="898525"/>
          </a:xfrm>
          <a:prstGeom prst="rect">
            <a:avLst/>
          </a:prstGeom>
          <a:noFill/>
          <a:ln w="9525">
            <a:noFill/>
            <a:miter lim="800000"/>
            <a:headEnd/>
            <a:tailEnd/>
          </a:ln>
        </p:spPr>
      </p:pic>
      <p:pic>
        <p:nvPicPr>
          <p:cNvPr id="40985" name="Picture 116" descr="4nyh0uqp[1]"/>
          <p:cNvPicPr>
            <a:picLocks noChangeAspect="1" noChangeArrowheads="1"/>
          </p:cNvPicPr>
          <p:nvPr/>
        </p:nvPicPr>
        <p:blipFill>
          <a:blip r:embed="rId6"/>
          <a:srcRect/>
          <a:stretch>
            <a:fillRect/>
          </a:stretch>
        </p:blipFill>
        <p:spPr bwMode="auto">
          <a:xfrm flipH="1">
            <a:off x="7239000" y="2419350"/>
            <a:ext cx="1524000" cy="755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True or False?  You should only use one time-critical VI or loop per CPU in a deterministic application.</a:t>
            </a:r>
          </a:p>
          <a:p>
            <a:pPr marL="533400" indent="-533400">
              <a:buFontTx/>
              <a:buAutoNum type="arabicPeriod"/>
            </a:pPr>
            <a:endParaRPr lang="en-US" dirty="0" smtClean="0"/>
          </a:p>
          <a:p>
            <a:pPr marL="533400" indent="-533400">
              <a:buNone/>
            </a:pPr>
            <a:r>
              <a:rPr lang="en-US" dirty="0" smtClean="0"/>
              <a:t>	</a:t>
            </a:r>
            <a:r>
              <a:rPr lang="en-US" b="1" dirty="0" smtClean="0"/>
              <a:t>True</a:t>
            </a:r>
            <a:endParaRPr lang="en-US" dirty="0"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True or False?</a:t>
            </a:r>
            <a:br>
              <a:rPr lang="en-US" dirty="0" smtClean="0"/>
            </a:br>
            <a:r>
              <a:rPr lang="en-US" dirty="0" smtClean="0"/>
              <a:t>It is good practice to use Timed Loops within VIs set to background, above normal, high, or time-critical priority.</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True or False?</a:t>
            </a:r>
            <a:br>
              <a:rPr lang="en-US" dirty="0" smtClean="0"/>
            </a:br>
            <a:r>
              <a:rPr lang="en-US" dirty="0" smtClean="0"/>
              <a:t>It is good practice to use Timed Loops within VIs set to background, above normal, high, or time-critical priority.</a:t>
            </a:r>
          </a:p>
          <a:p>
            <a:pPr marL="533400" indent="-533400">
              <a:buAutoNum type="arabicPeriod" startAt="3"/>
            </a:pPr>
            <a:endParaRPr lang="en-US" dirty="0" smtClean="0"/>
          </a:p>
          <a:p>
            <a:pPr marL="533400" indent="-533400">
              <a:buNone/>
            </a:pPr>
            <a:r>
              <a:rPr lang="en-US" dirty="0" smtClean="0"/>
              <a:t>	</a:t>
            </a:r>
            <a:r>
              <a:rPr lang="en-US" b="1" dirty="0" smtClean="0"/>
              <a:t>False</a:t>
            </a:r>
            <a:endParaRPr lang="en-US" dirty="0" smtClean="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1" name="Rectangle 4"/>
          <p:cNvSpPr>
            <a:spLocks noGrp="1" noChangeArrowheads="1"/>
          </p:cNvSpPr>
          <p:nvPr>
            <p:ph type="title"/>
          </p:nvPr>
        </p:nvSpPr>
        <p:spPr/>
        <p:txBody>
          <a:bodyPr/>
          <a:lstStyle/>
          <a:p>
            <a:r>
              <a:rPr lang="en-US" dirty="0" smtClean="0"/>
              <a:t>Summary – Matching Quiz</a:t>
            </a:r>
          </a:p>
        </p:txBody>
      </p:sp>
      <p:sp>
        <p:nvSpPr>
          <p:cNvPr id="460802" name="Rectangle 5"/>
          <p:cNvSpPr>
            <a:spLocks noGrp="1" noChangeArrowheads="1"/>
          </p:cNvSpPr>
          <p:nvPr>
            <p:ph sz="half" idx="1"/>
          </p:nvPr>
        </p:nvSpPr>
        <p:spPr>
          <a:xfrm>
            <a:off x="381000" y="1162050"/>
            <a:ext cx="2454275" cy="3771900"/>
          </a:xfrm>
        </p:spPr>
        <p:txBody>
          <a:bodyPr/>
          <a:lstStyle/>
          <a:p>
            <a:pPr marL="341313" indent="-341313">
              <a:spcBef>
                <a:spcPct val="80000"/>
              </a:spcBef>
              <a:buFontTx/>
              <a:buAutoNum type="arabicPeriod"/>
            </a:pPr>
            <a:r>
              <a:rPr lang="en-US" dirty="0" smtClean="0"/>
              <a:t>Functional Global Variables</a:t>
            </a:r>
          </a:p>
          <a:p>
            <a:pPr marL="341313" indent="-341313">
              <a:spcBef>
                <a:spcPct val="80000"/>
              </a:spcBef>
              <a:buFontTx/>
              <a:buAutoNum type="arabicPeriod"/>
            </a:pPr>
            <a:r>
              <a:rPr lang="en-US" dirty="0" smtClean="0"/>
              <a:t>Shared Variables with RT FIFO enabled</a:t>
            </a:r>
          </a:p>
          <a:p>
            <a:pPr marL="341313" indent="-341313">
              <a:spcBef>
                <a:spcPct val="80000"/>
              </a:spcBef>
              <a:buFontTx/>
              <a:buAutoNum type="arabicPeriod"/>
            </a:pPr>
            <a:r>
              <a:rPr lang="en-US" dirty="0" smtClean="0"/>
              <a:t>RT FIFO functions</a:t>
            </a:r>
          </a:p>
        </p:txBody>
      </p:sp>
      <p:sp>
        <p:nvSpPr>
          <p:cNvPr id="460803" name="Rectangle 6"/>
          <p:cNvSpPr>
            <a:spLocks noGrp="1" noChangeArrowheads="1"/>
          </p:cNvSpPr>
          <p:nvPr>
            <p:ph sz="half" idx="2"/>
          </p:nvPr>
        </p:nvSpPr>
        <p:spPr>
          <a:xfrm>
            <a:off x="3159125" y="1169988"/>
            <a:ext cx="5756275" cy="4872037"/>
          </a:xfrm>
        </p:spPr>
        <p:txBody>
          <a:bodyPr/>
          <a:lstStyle/>
          <a:p>
            <a:pPr marL="325438" indent="-325438">
              <a:spcBef>
                <a:spcPct val="30000"/>
              </a:spcBef>
              <a:buFontTx/>
              <a:buAutoNum type="alphaUcPeriod"/>
            </a:pPr>
            <a:r>
              <a:rPr lang="en-US" sz="2600" dirty="0" smtClean="0"/>
              <a:t>Configure FIFO size dynamically using block diagram code</a:t>
            </a:r>
            <a:br>
              <a:rPr lang="en-US" sz="2600" dirty="0" smtClean="0"/>
            </a:br>
            <a:r>
              <a:rPr lang="en-US" sz="2600" dirty="0" smtClean="0"/>
              <a:t/>
            </a:r>
            <a:br>
              <a:rPr lang="en-US" sz="2600" dirty="0" smtClean="0"/>
            </a:br>
            <a:endParaRPr lang="en-US" sz="2600" dirty="0" smtClean="0"/>
          </a:p>
          <a:p>
            <a:pPr marL="325438" indent="-325438">
              <a:spcBef>
                <a:spcPct val="30000"/>
              </a:spcBef>
              <a:buFontTx/>
              <a:buAutoNum type="alphaUcPeriod"/>
            </a:pPr>
            <a:r>
              <a:rPr lang="en-US" sz="2600" dirty="0" smtClean="0"/>
              <a:t>Configure FIFO size statically using dialog boxes</a:t>
            </a:r>
            <a:br>
              <a:rPr lang="en-US" sz="2600" dirty="0" smtClean="0"/>
            </a:br>
            <a:r>
              <a:rPr lang="en-US" sz="2600" dirty="0" smtClean="0"/>
              <a:t/>
            </a:r>
            <a:br>
              <a:rPr lang="en-US" sz="2600" dirty="0" smtClean="0"/>
            </a:br>
            <a:endParaRPr lang="en-US" sz="2600" dirty="0" smtClean="0"/>
          </a:p>
          <a:p>
            <a:pPr marL="325438" indent="-325438">
              <a:spcBef>
                <a:spcPct val="30000"/>
              </a:spcBef>
              <a:buFontTx/>
              <a:buAutoNum type="alphaUcPeriod"/>
            </a:pPr>
            <a:r>
              <a:rPr lang="en-US" sz="2600" dirty="0" smtClean="0"/>
              <a:t>Can have several inputs and outputs and contain additional custom code</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1" name="Rectangle 4"/>
          <p:cNvSpPr>
            <a:spLocks noGrp="1" noChangeArrowheads="1"/>
          </p:cNvSpPr>
          <p:nvPr>
            <p:ph type="title"/>
          </p:nvPr>
        </p:nvSpPr>
        <p:spPr/>
        <p:txBody>
          <a:bodyPr/>
          <a:lstStyle/>
          <a:p>
            <a:r>
              <a:rPr lang="en-US" dirty="0" smtClean="0"/>
              <a:t>Summary – Matching Quiz Answers</a:t>
            </a:r>
          </a:p>
        </p:txBody>
      </p:sp>
      <p:sp>
        <p:nvSpPr>
          <p:cNvPr id="460802" name="Rectangle 5"/>
          <p:cNvSpPr>
            <a:spLocks noGrp="1" noChangeArrowheads="1"/>
          </p:cNvSpPr>
          <p:nvPr>
            <p:ph sz="half" idx="1"/>
          </p:nvPr>
        </p:nvSpPr>
        <p:spPr>
          <a:xfrm>
            <a:off x="381000" y="1162050"/>
            <a:ext cx="2454275" cy="3771900"/>
          </a:xfrm>
        </p:spPr>
        <p:txBody>
          <a:bodyPr/>
          <a:lstStyle/>
          <a:p>
            <a:pPr marL="341313" indent="-341313">
              <a:spcBef>
                <a:spcPct val="80000"/>
              </a:spcBef>
              <a:buFontTx/>
              <a:buAutoNum type="arabicPeriod"/>
            </a:pPr>
            <a:r>
              <a:rPr lang="en-US" dirty="0" smtClean="0"/>
              <a:t>Functional Global Variables</a:t>
            </a:r>
          </a:p>
          <a:p>
            <a:pPr marL="341313" indent="-341313">
              <a:spcBef>
                <a:spcPct val="80000"/>
              </a:spcBef>
              <a:buFontTx/>
              <a:buAutoNum type="arabicPeriod"/>
            </a:pPr>
            <a:r>
              <a:rPr lang="en-US" dirty="0" smtClean="0"/>
              <a:t>Shared Variables with RT FIFO enabled</a:t>
            </a:r>
          </a:p>
          <a:p>
            <a:pPr marL="341313" indent="-341313">
              <a:spcBef>
                <a:spcPct val="80000"/>
              </a:spcBef>
              <a:buFontTx/>
              <a:buAutoNum type="arabicPeriod"/>
            </a:pPr>
            <a:r>
              <a:rPr lang="en-US" dirty="0" smtClean="0"/>
              <a:t>RT FIFO functions</a:t>
            </a:r>
          </a:p>
        </p:txBody>
      </p:sp>
      <p:sp>
        <p:nvSpPr>
          <p:cNvPr id="460803" name="Rectangle 6"/>
          <p:cNvSpPr>
            <a:spLocks noGrp="1" noChangeArrowheads="1"/>
          </p:cNvSpPr>
          <p:nvPr>
            <p:ph sz="half" idx="2"/>
          </p:nvPr>
        </p:nvSpPr>
        <p:spPr>
          <a:xfrm>
            <a:off x="3159125" y="1169988"/>
            <a:ext cx="5756275" cy="4872037"/>
          </a:xfrm>
        </p:spPr>
        <p:txBody>
          <a:bodyPr/>
          <a:lstStyle/>
          <a:p>
            <a:pPr marL="514350" indent="-514350">
              <a:spcBef>
                <a:spcPct val="30000"/>
              </a:spcBef>
              <a:buAutoNum type="alphaUcPeriod" startAt="3"/>
            </a:pPr>
            <a:r>
              <a:rPr lang="en-US" sz="2600" dirty="0" smtClean="0"/>
              <a:t>Can have several inputs and outputs and contain additional custom code</a:t>
            </a:r>
          </a:p>
          <a:p>
            <a:pPr marL="325438" indent="-325438">
              <a:spcBef>
                <a:spcPct val="30000"/>
              </a:spcBef>
              <a:buNone/>
            </a:pPr>
            <a:r>
              <a:rPr lang="en-US" sz="2600" dirty="0" smtClean="0"/>
              <a:t/>
            </a:r>
            <a:br>
              <a:rPr lang="en-US" sz="2600" dirty="0" smtClean="0"/>
            </a:br>
            <a:endParaRPr lang="en-US" sz="2600" dirty="0" smtClean="0"/>
          </a:p>
          <a:p>
            <a:pPr marL="514350" indent="-514350">
              <a:spcBef>
                <a:spcPct val="30000"/>
              </a:spcBef>
              <a:buAutoNum type="alphaUcPeriod" startAt="2"/>
            </a:pPr>
            <a:r>
              <a:rPr lang="en-US" sz="2600" dirty="0" smtClean="0"/>
              <a:t>Configure FIFO size statically using dialog boxes</a:t>
            </a:r>
          </a:p>
          <a:p>
            <a:pPr marL="325438" indent="-325438">
              <a:spcBef>
                <a:spcPct val="30000"/>
              </a:spcBef>
              <a:buNone/>
            </a:pPr>
            <a:r>
              <a:rPr lang="en-US" sz="2600" dirty="0" smtClean="0"/>
              <a:t/>
            </a:r>
            <a:br>
              <a:rPr lang="en-US" sz="2600" dirty="0" smtClean="0"/>
            </a:br>
            <a:endParaRPr lang="en-US" sz="2600" dirty="0" smtClean="0"/>
          </a:p>
          <a:p>
            <a:pPr marL="514350" indent="-514350">
              <a:spcBef>
                <a:spcPct val="30000"/>
              </a:spcBef>
              <a:buAutoNum type="alphaUcPeriod"/>
            </a:pPr>
            <a:r>
              <a:rPr lang="en-US" sz="2600" dirty="0" smtClean="0"/>
              <a:t>Configure FIFO size dynamically using block diagram code</a:t>
            </a:r>
            <a:br>
              <a:rPr lang="en-US" sz="2600" dirty="0" smtClean="0"/>
            </a:br>
            <a:endParaRPr lang="en-US" sz="26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r>
              <a:rPr lang="en-US" dirty="0" smtClean="0"/>
              <a:t>Scheduling Threads</a:t>
            </a:r>
          </a:p>
        </p:txBody>
      </p:sp>
      <p:sp>
        <p:nvSpPr>
          <p:cNvPr id="43010" name="Rectangle 5"/>
          <p:cNvSpPr>
            <a:spLocks noGrp="1" noChangeArrowheads="1"/>
          </p:cNvSpPr>
          <p:nvPr>
            <p:ph idx="1"/>
          </p:nvPr>
        </p:nvSpPr>
        <p:spPr/>
        <p:txBody>
          <a:bodyPr/>
          <a:lstStyle/>
          <a:p>
            <a:pPr marL="0" indent="0">
              <a:buFontTx/>
              <a:buNone/>
            </a:pPr>
            <a:r>
              <a:rPr lang="en-US" dirty="0" smtClean="0"/>
              <a:t>Round Robin Scheduling</a:t>
            </a:r>
          </a:p>
          <a:p>
            <a:pPr lvl="1"/>
            <a:r>
              <a:rPr lang="en-US" dirty="0" smtClean="0"/>
              <a:t>Threads of equal priority receive equal shares of processor time. It might take several turns for a thread to complete</a:t>
            </a:r>
          </a:p>
          <a:p>
            <a:pPr marL="0" indent="0">
              <a:buFontTx/>
              <a:buNone/>
            </a:pPr>
            <a:endParaRPr lang="en-US" dirty="0" smtClean="0"/>
          </a:p>
          <a:p>
            <a:pPr marL="0" indent="0">
              <a:buFontTx/>
              <a:buNone/>
            </a:pPr>
            <a:r>
              <a:rPr lang="en-US" dirty="0" smtClean="0"/>
              <a:t>Preemptive Scheduling</a:t>
            </a:r>
          </a:p>
          <a:p>
            <a:pPr lvl="1"/>
            <a:r>
              <a:rPr lang="en-US" dirty="0" smtClean="0"/>
              <a:t>Higher priority thread immediately pauses execution of all lower priority threads</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6.0&quot;&gt;&lt;object type=&quot;1&quot; unique_id=&quot;10001&quot;&gt;&lt;object type=&quot;8&quot; unique_id=&quot;10871&quot;&gt;&lt;/object&gt;&lt;object type=&quot;2&quot; unique_id=&quot;10872&quot;&gt;&lt;object type=&quot;3&quot; unique_id=&quot;10873&quot;&gt;&lt;property id=&quot;20148&quot; value=&quot;5&quot;/&gt;&lt;property id=&quot;20300&quot; value=&quot;Slide 1 - &amp;quot;Lesson 3&amp;#x0D;&amp;#x0A;Real-Time Architecture: Design&amp;quot;&quot;/&gt;&lt;property id=&quot;20307&quot; value=&quot;275&quot;/&gt;&lt;/object&gt;&lt;object type=&quot;3&quot; unique_id=&quot;10874&quot;&gt;&lt;property id=&quot;20148&quot; value=&quot;5&quot;/&gt;&lt;property id=&quot;20300&quot; value=&quot;Slide 2 - &amp;quot;A. Host and Target Program Architecture&amp;quot;&quot;/&gt;&lt;property id=&quot;20307&quot; value=&quot;302&quot;/&gt;&lt;/object&gt;&lt;object type=&quot;3&quot; unique_id=&quot;10875&quot;&gt;&lt;property id=&quot;20148&quot; value=&quot;5&quot;/&gt;&lt;property id=&quot;20300&quot; value=&quot;Slide 3 - &amp;quot;Host Program&amp;quot;&quot;/&gt;&lt;property id=&quot;20307&quot; value=&quot;281&quot;/&gt;&lt;/object&gt;&lt;object type=&quot;3&quot; unique_id=&quot;10876&quot;&gt;&lt;property id=&quot;20148&quot; value=&quot;5&quot;/&gt;&lt;property id=&quot;20300&quot; value=&quot;Slide 4 - &amp;quot;Target Program&amp;quot;&quot;/&gt;&lt;property id=&quot;20307&quot; value=&quot;276&quot;/&gt;&lt;/object&gt;&lt;object type=&quot;3&quot; unique_id=&quot;10877&quot;&gt;&lt;property id=&quot;20148&quot; value=&quot;5&quot;/&gt;&lt;property id=&quot;20300&quot; value=&quot;Slide 5 - &amp;quot;B. Multithreading&amp;quot;&quot;/&gt;&lt;property id=&quot;20307&quot; value=&quot;290&quot;/&gt;&lt;/object&gt;&lt;object type=&quot;3&quot; unique_id=&quot;10878&quot;&gt;&lt;property id=&quot;20148&quot; value=&quot;5&quot;/&gt;&lt;property id=&quot;20300&quot; value=&quot;Slide 7 - &amp;quot;Advantage of Multithreading&amp;quot;&quot;/&gt;&lt;property id=&quot;20307&quot; value=&quot;299&quot;/&gt;&lt;/object&gt;&lt;object type=&quot;3&quot; unique_id=&quot;10879&quot;&gt;&lt;property id=&quot;20148&quot; value=&quot;5&quot;/&gt;&lt;property id=&quot;20300&quot; value=&quot;Slide 8 - &amp;quot;Real-Time Multithreading Metaphor &amp;quot;&quot;/&gt;&lt;property id=&quot;20307&quot; value=&quot;291&quot;/&gt;&lt;/object&gt;&lt;object type=&quot;3&quot; unique_id=&quot;10880&quot;&gt;&lt;property id=&quot;20148&quot; value=&quot;5&quot;/&gt;&lt;property id=&quot;20300&quot; value=&quot;Slide 9 - &amp;quot;Scheduling Threads&amp;quot;&quot;/&gt;&lt;property id=&quot;20307&quot; value=&quot;292&quot;/&gt;&lt;/object&gt;&lt;object type=&quot;3&quot; unique_id=&quot;10881&quot;&gt;&lt;property id=&quot;20148&quot; value=&quot;5&quot;/&gt;&lt;property id=&quot;20300&quot; value=&quot;Slide 10 - &amp;quot;Round Robin Scheduling&amp;quot;&quot;/&gt;&lt;property id=&quot;20307&quot; value=&quot;297&quot;/&gt;&lt;/object&gt;&lt;object type=&quot;3&quot; unique_id=&quot;10882&quot;&gt;&lt;property id=&quot;20148&quot; value=&quot;5&quot;/&gt;&lt;property id=&quot;20300&quot; value=&quot;Slide 11 - &amp;quot;Preemptive Scheduling&amp;quot;&quot;/&gt;&lt;property id=&quot;20307&quot; value=&quot;298&quot;/&gt;&lt;/object&gt;&lt;object type=&quot;3&quot; unique_id=&quot;10883&quot;&gt;&lt;property id=&quot;20148&quot; value=&quot;5&quot;/&gt;&lt;property id=&quot;20300&quot; value=&quot;Slide 12 - &amp;quot;LabVIEW Real-Time Scheduling&amp;quot;&quot;/&gt;&lt;property id=&quot;20307&quot; value=&quot;377&quot;/&gt;&lt;/object&gt;&lt;object type=&quot;3&quot; unique_id=&quot;10884&quot;&gt;&lt;property id=&quot;20148&quot; value=&quot;5&quot;/&gt;&lt;property id=&quot;20300&quot; value=&quot;Slide 13 - &amp;quot;LabVIEW Real-Time Scheduler&amp;quot;&quot;/&gt;&lt;property id=&quot;20307&quot; value=&quot;303&quot;/&gt;&lt;/object&gt;&lt;object type=&quot;3&quot; unique_id=&quot;10885&quot;&gt;&lt;property id=&quot;20148&quot; value=&quot;5&quot;/&gt;&lt;property id=&quot;20300&quot; value=&quot;Slide 14 - &amp;quot;C. Sleep Mode&amp;amp;#x09;&amp;quot;&quot;/&gt;&lt;property id=&quot;20307&quot; value=&quot;318&quot;/&gt;&lt;/object&gt;&lt;object type=&quot;3&quot; unique_id=&quot;10886&quot;&gt;&lt;property id=&quot;20148&quot; value=&quot;5&quot;/&gt;&lt;property id=&quot;20300&quot; value=&quot;Slide 15 - &amp;quot;Starvation&amp;quot;&quot;/&gt;&lt;property id=&quot;20307&quot; value=&quot;307&quot;/&gt;&lt;/object&gt;&lt;object type=&quot;3&quot; unique_id=&quot;10887&quot;&gt;&lt;property id=&quot;20148&quot; value=&quot;5&quot;/&gt;&lt;property id=&quot;20300&quot; value=&quot;Slide 16 - &amp;quot;Sleeping&amp;amp;#x09;&amp;quot;&quot;/&gt;&lt;property id=&quot;20307&quot; value=&quot;305&quot;/&gt;&lt;/object&gt;&lt;object type=&quot;3&quot; unique_id=&quot;10888&quot;&gt;&lt;property id=&quot;20148&quot; value=&quot;5&quot;/&gt;&lt;property id=&quot;20300&quot; value=&quot;Slide 17 - &amp;quot;Sleeping and Time-Critical Priority&amp;quot;&quot;/&gt;&lt;property id=&quot;20307&quot; value=&quot;306&quot;/&gt;&lt;/object&gt;&lt;object type=&quot;3&quot; unique_id=&quot;10889&quot;&gt;&lt;property id=&quot;20148&quot; value=&quot;5&quot;/&gt;&lt;property id=&quot;20300&quot; value=&quot;Slide 18 - &amp;quot;Exercise 3-1: Priority Levels&amp;quot;&quot;/&gt;&lt;property id=&quot;20307&quot; value=&quot;277&quot;/&gt;&lt;/object&gt;&lt;object type=&quot;3&quot; unique_id=&quot;10890&quot;&gt;&lt;property id=&quot;20148&quot; value=&quot;5&quot;/&gt;&lt;property id=&quot;20300&quot; value=&quot;Slide 19 - &amp;quot;Class Exercise—Choose Priority Level&amp;quot;&quot;/&gt;&lt;property id=&quot;20307&quot; value=&quot;357&quot;/&gt;&lt;/object&gt;&lt;object type=&quot;3&quot; unique_id=&quot;10891&quot;&gt;&lt;property id=&quot;20148&quot; value=&quot;5&quot;/&gt;&lt;property id=&quot;20300&quot; value=&quot;Slide 20 - &amp;quot;Potential Solution&amp;quot;&quot;/&gt;&lt;property id=&quot;20307&quot; value=&quot;358&quot;/&gt;&lt;/object&gt;&lt;object type=&quot;3&quot; unique_id=&quot;10892&quot;&gt;&lt;property id=&quot;20148&quot; value=&quot;5&quot;/&gt;&lt;property id=&quot;20300&quot; value=&quot;Slide 21 - &amp;quot;D. Improving Determinism&amp;quot;&quot;/&gt;&lt;property id=&quot;20307&quot; value=&quot;288&quot;/&gt;&lt;/object&gt;&lt;object type=&quot;3&quot; unique_id=&quot;10893&quot;&gt;&lt;property id=&quot;20148&quot; value=&quot;5&quot;/&gt;&lt;property id=&quot;20300&quot; value=&quot;Slide 22 - &amp;quot;Shared Resources&amp;quot;&quot;/&gt;&lt;property id=&quot;20307&quot; value=&quot;326&quot;/&gt;&lt;/object&gt;&lt;object type=&quot;3&quot; unique_id=&quot;10894&quot;&gt;&lt;property id=&quot;20148&quot; value=&quot;5&quot;/&gt;&lt;property id=&quot;20300&quot; value=&quot;Slide 23 - &amp;quot;Shared Resources&amp;quot;&quot;/&gt;&lt;property id=&quot;20307&quot; value=&quot;327&quot;/&gt;&lt;/object&gt;&lt;object type=&quot;3&quot; unique_id=&quot;10895&quot;&gt;&lt;property id=&quot;20148&quot; value=&quot;5&quot;/&gt;&lt;property id=&quot;20300&quot; value=&quot;Slide 24 - &amp;quot;Shared Resources—Priorities&amp;quot;&quot;/&gt;&lt;property id=&quot;20307&quot; value=&quot;328&quot;/&gt;&lt;/object&gt;&lt;object type=&quot;3&quot; unique_id=&quot;10896&quot;&gt;&lt;property id=&quot;20148&quot; value=&quot;5&quot;/&gt;&lt;property id=&quot;20300&quot; value=&quot;Slide 25 - &amp;quot;Shared Resources—SubVIs&amp;quot;&quot;/&gt;&lt;property id=&quot;20307&quot; value=&quot;334&quot;/&gt;&lt;/object&gt;&lt;object type=&quot;3&quot; unique_id=&quot;10897&quot;&gt;&lt;property id=&quot;20148&quot; value=&quot;5&quot;/&gt;&lt;property id=&quot;20300&quot; value=&quot;Slide 26 - &amp;quot;Shared Resources—Memory Management&amp;quot;&quot;/&gt;&lt;property id=&quot;20307&quot; value=&quot;338&quot;/&gt;&lt;/object&gt;&lt;object type=&quot;3&quot; unique_id=&quot;10898&quot;&gt;&lt;property id=&quot;20148&quot; value=&quot;5&quot;/&gt;&lt;property id=&quot;20300&quot; value=&quot;Slide 27 - &amp;quot;Preallocate Arrays&amp;quot;&quot;/&gt;&lt;property id=&quot;20307&quot; value=&quot;340&quot;/&gt;&lt;/object&gt;&lt;object type=&quot;3&quot; unique_id=&quot;10899&quot;&gt;&lt;property id=&quot;20148&quot; value=&quot;5&quot;/&gt;&lt;property id=&quot;20300&quot; value=&quot;Slide 28 - &amp;quot;Shared Resources—Memory Management&amp;quot;&quot;/&gt;&lt;property id=&quot;20307&quot; value=&quot;341&quot;/&gt;&lt;/object&gt;&lt;object type=&quot;3&quot; unique_id=&quot;10900&quot;&gt;&lt;property id=&quot;20148&quot; value=&quot;5&quot;/&gt;&lt;property id=&quot;20300&quot; value=&quot;Slide 29 - &amp;quot;Shared Resources, do not delete – used for notes&amp;quot;&quot;/&gt;&lt;property id=&quot;20307&quot; value=&quot;343&quot;/&gt;&lt;/object&gt;&lt;object type=&quot;3&quot; unique_id=&quot;10901&quot;&gt;&lt;property id=&quot;20148&quot; value=&quot;5&quot;/&gt;&lt;property id=&quot;20300&quot; value=&quot;Slide 30 - &amp;quot;Avoid Contiguous Memory Conflicts&amp;quot;&quot;/&gt;&lt;property id=&quot;20307&quot; value=&quot;344&quot;/&gt;&lt;/object&gt;&lt;object type=&quot;3&quot; unique_id=&quot;10902&quot;&gt;&lt;property id=&quot;20148&quot; value=&quot;5&quot;/&gt;&lt;property id=&quot;20300&quot; value=&quot;Slide 31 - &amp;quot;Avoid Contiguous Memory Conflicts, cont.&amp;quot;&quot;/&gt;&lt;property id=&quot;20307&quot; value=&quot;359&quot;/&gt;&lt;/object&gt;&lt;object type=&quot;3&quot; unique_id=&quot;10903&quot;&gt;&lt;property id=&quot;20148&quot; value=&quot;5&quot;/&gt;&lt;property id=&quot;20300&quot; value=&quot;Slide 32 - &amp;quot;Avoid SubVI Overhead&amp;quot;&quot;/&gt;&lt;property id=&quot;20307&quot; value=&quot;345&quot;/&gt;&lt;/object&gt;&lt;object type=&quot;3&quot; unique_id=&quot;10904&quot;&gt;&lt;property id=&quot;20148&quot; value=&quot;5&quot;/&gt;&lt;property id=&quot;20300&quot; value=&quot;Slide 33 - &amp;quot;Disable Non-Essential Options&amp;quot;&quot;/&gt;&lt;property id=&quot;20307&quot; value=&quot;346&quot;/&gt;&lt;/object&gt;&lt;object type=&quot;3&quot; unique_id=&quot;10905&quot;&gt;&lt;property id=&quot;20148&quot; value=&quot;5&quot;/&gt;&lt;property id=&quot;20300&quot; value=&quot;Slide 34 - &amp;quot;Avoid Express VIs to Reduce Jitter&amp;quot;&quot;/&gt;&lt;property id=&quot;20307&quot; value=&quot;349&quot;/&gt;&lt;/object&gt;&lt;object type=&quot;3&quot; unique_id=&quot;10906&quot;&gt;&lt;property id=&quot;20148&quot; value=&quot;5&quot;/&gt;&lt;property id=&quot;20300&quot; value=&quot;Slide 35 - &amp;quot;E. Passing Data Between Threads&amp;quot;&quot;/&gt;&lt;property id=&quot;20307&quot; value=&quot;350&quot;/&gt;&lt;/object&gt;&lt;object type=&quot;3&quot; unique_id=&quot;10907&quot;&gt;&lt;property id=&quot;20148&quot; value=&quot;5&quot;/&gt;&lt;property id=&quot;20300&quot; value=&quot;Slide 36 - &amp;quot;Global Variables—Good&amp;quot;&quot;/&gt;&lt;property id=&quot;20307&quot; value=&quot;351&quot;/&gt;&lt;/object&gt;&lt;object type=&quot;3&quot; unique_id=&quot;10908&quot;&gt;&lt;property id=&quot;20148&quot; value=&quot;5&quot;/&gt;&lt;property id=&quot;20300&quot; value=&quot;Slide 37 - &amp;quot;Functional Global Variables (FGV)—Better &amp;quot;&quot;/&gt;&lt;property id=&quot;20307&quot; value=&quot;352&quot;/&gt;&lt;/object&gt;&lt;object type=&quot;3&quot; unique_id=&quot;10909&quot;&gt;&lt;property id=&quot;20148&quot; value=&quot;5&quot;/&gt;&lt;property id=&quot;20300&quot; value=&quot;Slide 38 - &amp;quot;Functional Global Variables&amp;quot;&quot;/&gt;&lt;property id=&quot;20307&quot; value=&quot;353&quot;/&gt;&lt;/object&gt;&lt;object type=&quot;3&quot; unique_id=&quot;10910&quot;&gt;&lt;property id=&quot;20148&quot; value=&quot;5&quot;/&gt;&lt;property id=&quot;20300&quot; value=&quot;Slide 39 - &amp;quot;FIFOs—Best &amp;quot;&quot;/&gt;&lt;property id=&quot;20307&quot; value=&quot;354&quot;/&gt;&lt;/object&gt;&lt;object type=&quot;3&quot; unique_id=&quot;10911&quot;&gt;&lt;property id=&quot;20148&quot; value=&quot;5&quot;/&gt;&lt;property id=&quot;20300&quot; value=&quot;Slide 40 - &amp;quot;Real-Time FIFO VIs&amp;quot;&quot;/&gt;&lt;property id=&quot;20307&quot; value=&quot;355&quot;/&gt;&lt;/object&gt;&lt;object type=&quot;3&quot; unique_id=&quot;10912&quot;&gt;&lt;property id=&quot;20148&quot; value=&quot;5&quot;/&gt;&lt;property id=&quot;20300&quot; value=&quot;Slide 42 - &amp;quot;How are Shared Variables Used?&amp;quot;&quot;/&gt;&lt;property id=&quot;20307&quot; value=&quot;380&quot;/&gt;&lt;/object&gt;&lt;object type=&quot;3&quot; unique_id=&quot;10913&quot;&gt;&lt;property id=&quot;20148&quot; value=&quot;5&quot;/&gt;&lt;property id=&quot;20300&quot; value=&quot;Slide 43 - &amp;quot;Creating Shared Variables&amp;quot;&quot;/&gt;&lt;property id=&quot;20307&quot; value=&quot;381&quot;/&gt;&lt;/object&gt;&lt;object type=&quot;3&quot; unique_id=&quot;10914&quot;&gt;&lt;property id=&quot;20148&quot; value=&quot;5&quot;/&gt;&lt;property id=&quot;20300&quot; value=&quot;Slide 44 - &amp;quot;Shared Variable Real-Time FIFOs&amp;quot;&quot;/&gt;&lt;property id=&quot;20307&quot; value=&quot;383&quot;/&gt;&lt;/object&gt;&lt;object type=&quot;3&quot; unique_id=&quot;10915&quot;&gt;&lt;property id=&quot;20148&quot; value=&quot;5&quot;/&gt;&lt;property id=&quot;20300&quot; value=&quot;Slide 45 - &amp;quot;Programming Techniques: Initialization&amp;quot;&quot;/&gt;&lt;property id=&quot;20307&quot; value=&quot;384&quot;/&gt;&lt;/object&gt;&lt;object type=&quot;3&quot; unique_id=&quot;10916&quot;&gt;&lt;property id=&quot;20148&quot; value=&quot;5&quot;/&gt;&lt;property id=&quot;20300&quot; value=&quot;Slide 46 - &amp;quot;Programming Techniques: Overflow&amp;quot;&quot;/&gt;&lt;property id=&quot;20307&quot; value=&quot;385&quot;/&gt;&lt;/object&gt;&lt;object type=&quot;3&quot; unique_id=&quot;10917&quot;&gt;&lt;property id=&quot;20148&quot; value=&quot;5&quot;/&gt;&lt;property id=&quot;20300&quot; value=&quot;Slide 48 - &amp;quot;Programming Techniques: &amp;#x0D;&amp;#x0A;Multiple Readers and Writers&amp;quot;&quot;/&gt;&lt;property id=&quot;20307&quot; value=&quot;386&quot;/&gt;&lt;/object&gt;&lt;object type=&quot;3&quot; unique_id=&quot;10919&quot;&gt;&lt;property id=&quot;20148&quot; value=&quot;5&quot;/&gt;&lt;property id=&quot;20300&quot; value=&quot;Slide 49 - &amp;quot;Static vs. Dynamic Configuration&amp;quot;&quot;/&gt;&lt;property id=&quot;20307&quot; value=&quot;382&quot;/&gt;&lt;/object&gt;&lt;object type=&quot;3&quot; unique_id=&quot;10920&quot;&gt;&lt;property id=&quot;20148&quot; value=&quot;5&quot;/&gt;&lt;property id=&quot;20300&quot; value=&quot;Slide 51 - &amp;quot;Exercise 3-2: Inter-Thread Communication&amp;quot;&quot;/&gt;&lt;property id=&quot;20307&quot; value=&quot;356&quot;/&gt;&lt;/object&gt;&lt;object type=&quot;3&quot; unique_id=&quot;10921&quot;&gt;&lt;property id=&quot;20148&quot; value=&quot;5&quot;/&gt;&lt;property id=&quot;20300&quot; value=&quot;Slide 52 - &amp;quot;Class Exercise 3-3: Project Flowchart&amp;quot;&quot;/&gt;&lt;property id=&quot;20307&quot; value=&quot;283&quot;/&gt;&lt;/object&gt;&lt;object type=&quot;3&quot; unique_id=&quot;10922&quot;&gt;&lt;property id=&quot;20148&quot; value=&quot;5&quot;/&gt;&lt;property id=&quot;20300&quot; value=&quot;Slide 53 - &amp;quot;Summary—Quiz&amp;quot;&quot;/&gt;&lt;property id=&quot;20307&quot; value=&quot;379&quot;/&gt;&lt;/object&gt;&lt;object type=&quot;3&quot; unique_id=&quot;10923&quot;&gt;&lt;property id=&quot;20148&quot; value=&quot;5&quot;/&gt;&lt;property id=&quot;20300&quot; value=&quot;Slide 54 - &amp;quot;Summary—RT Architecture Review &amp;quot;&quot;/&gt;&lt;property id=&quot;20307&quot; value=&quot;278&quot;/&gt;&lt;/object&gt;&lt;object type=&quot;3&quot; unique_id=&quot;10924&quot;&gt;&lt;property id=&quot;20148&quot; value=&quot;5&quot;/&gt;&lt;property id=&quot;20300&quot; value=&quot;Slide 55 - &amp;quot;Summary—Multithreading &amp;quot;&quot;/&gt;&lt;property id=&quot;20307&quot; value=&quot;347&quot;/&gt;&lt;/object&gt;&lt;object type=&quot;3&quot; unique_id=&quot;10925&quot;&gt;&lt;property id=&quot;20148&quot; value=&quot;5&quot;/&gt;&lt;property id=&quot;20300&quot; value=&quot;Slide 56 - &amp;quot;Summary &amp;quot;&quot;/&gt;&lt;property id=&quot;20307&quot; value=&quot;348&quot;/&gt;&lt;/object&gt;&lt;object type=&quot;3&quot; unique_id=&quot;11091&quot;&gt;&lt;property id=&quot;20148&quot; value=&quot;5&quot;/&gt;&lt;property id=&quot;20300&quot; value=&quot;Slide 6 - &amp;quot;What Is Multithreading?&amp;quot;&quot;/&gt;&lt;property id=&quot;20307&quot; value=&quot;388&quot;/&gt;&lt;/object&gt;&lt;object type=&quot;3&quot; unique_id=&quot;11092&quot;&gt;&lt;property id=&quot;20148&quot; value=&quot;5&quot;/&gt;&lt;property id=&quot;20300&quot; value=&quot;Slide 41 - &amp;quot;Shared Variables&amp;quot;&quot;/&gt;&lt;property id=&quot;20307&quot; value=&quot;389&quot;/&gt;&lt;/object&gt;&lt;object type=&quot;3&quot; unique_id=&quot;11382&quot;&gt;&lt;property id=&quot;20148&quot; value=&quot;5&quot;/&gt;&lt;property id=&quot;20300&quot; value=&quot;Slide 47 - &amp;quot;Programming Techniques: Underflow&amp;quot;&quot;/&gt;&lt;property id=&quot;20307&quot; value=&quot;390&quot;/&gt;&lt;/object&gt;&lt;object type=&quot;3&quot; unique_id=&quot;11383&quot;&gt;&lt;property id=&quot;20148&quot; value=&quot;5&quot;/&gt;&lt;property id=&quot;20300&quot; value=&quot;Slide 50 - &amp;quot;Choosing Your FIFO Method&amp;quot;&quot;/&gt;&lt;property id=&quot;20307&quot; value=&quot;391&quot;/&gt;&lt;/object&gt;&lt;/object&gt;&lt;/object&gt;&lt;/database&gt;"/>
</p:tagLst>
</file>

<file path=ppt/theme/theme1.xml><?xml version="1.0" encoding="utf-8"?>
<a:theme xmlns:a="http://schemas.openxmlformats.org/drawingml/2006/main" name="2007 Content Slides 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Habanero Template">
      <a:majorFont>
        <a:latin typeface="Arial Narrow"/>
        <a:ea typeface=""/>
        <a:cs typeface=""/>
      </a:majorFont>
      <a:minorFont>
        <a:latin typeface="Arial Narrow"/>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Habanero Template 1">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0000FF"/>
        </a:hlink>
        <a:folHlink>
          <a:srgbClr val="990033"/>
        </a:folHlink>
      </a:clrScheme>
      <a:clrMap bg1="lt1" tx1="dk1" bg2="lt2" tx2="dk2" accent1="accent1" accent2="accent2" accent3="accent3" accent4="accent4" accent5="accent5" accent6="accent6" hlink="hlink" folHlink="folHlink"/>
    </a:extraClrScheme>
    <a:extraClrScheme>
      <a:clrScheme name="Habanero Template 2">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5E84B8"/>
        </a:hlink>
        <a:folHlink>
          <a:srgbClr val="9900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07 Lesson Titl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Lesson Titl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Lesson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007 Exercise Slid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Exercise Slid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Exercis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ercis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ercis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ercis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ercis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ercis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ercis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ercis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ercis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ercis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ercis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ercis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Customer Education Slide Template</Template>
  <TotalTime>32120</TotalTime>
  <Words>12110</Words>
  <Application>Microsoft PowerPoint</Application>
  <PresentationFormat>On-screen Show (4:3)</PresentationFormat>
  <Paragraphs>857</Paragraphs>
  <Slides>84</Slides>
  <Notes>84</Notes>
  <HiddenSlides>4</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84</vt:i4>
      </vt:variant>
    </vt:vector>
  </HeadingPairs>
  <TitlesOfParts>
    <vt:vector size="88" baseType="lpstr">
      <vt:lpstr>2007 Content Slides Template</vt:lpstr>
      <vt:lpstr>2007 Lesson Title</vt:lpstr>
      <vt:lpstr>2007 Exercise Slide</vt:lpstr>
      <vt:lpstr>Bitmap Image</vt:lpstr>
      <vt:lpstr>Lesson 3 Real-Time Architecture: Design</vt:lpstr>
      <vt:lpstr>A. Host and Target Application Architecture</vt:lpstr>
      <vt:lpstr>Host Application</vt:lpstr>
      <vt:lpstr>Target Application</vt:lpstr>
      <vt:lpstr>B. Multithreading</vt:lpstr>
      <vt:lpstr>What Is Multithreading?</vt:lpstr>
      <vt:lpstr>Advantage of Multithreading</vt:lpstr>
      <vt:lpstr>Real-Time Multithreading Analogy</vt:lpstr>
      <vt:lpstr>Scheduling Threads</vt:lpstr>
      <vt:lpstr>Round Robin Scheduling</vt:lpstr>
      <vt:lpstr>Preemptive Scheduling</vt:lpstr>
      <vt:lpstr>LabVIEW Real-Time Scheduling</vt:lpstr>
      <vt:lpstr>Target Application Design</vt:lpstr>
      <vt:lpstr>Class Exercise – Choose Priority Level</vt:lpstr>
      <vt:lpstr>Potential Solution</vt:lpstr>
      <vt:lpstr>Setting Priorities</vt:lpstr>
      <vt:lpstr>Setting Priorities – VI Priority Method</vt:lpstr>
      <vt:lpstr>Setting Priorities – VI Priority Method</vt:lpstr>
      <vt:lpstr>Setting Priorities – VI Priority Method</vt:lpstr>
      <vt:lpstr>Setting Priorities – Timed Loop Method</vt:lpstr>
      <vt:lpstr>Timed Loop Priority Level</vt:lpstr>
      <vt:lpstr>Setting Priorities – Timed Loop Method</vt:lpstr>
      <vt:lpstr>Setting Priorities – Timed Loop Method</vt:lpstr>
      <vt:lpstr>Timed Loop – Configuration</vt:lpstr>
      <vt:lpstr>Timed Loop – Setting Priorities</vt:lpstr>
      <vt:lpstr>Timed Loop – Timing Source</vt:lpstr>
      <vt:lpstr>Timed Loop – Period and Offset</vt:lpstr>
      <vt:lpstr>Timed Loop – Naming Timed Loops</vt:lpstr>
      <vt:lpstr>Timed Loop – Assigning Processors</vt:lpstr>
      <vt:lpstr>Timed Loop – Modes</vt:lpstr>
      <vt:lpstr>Timed Loop – Modes</vt:lpstr>
      <vt:lpstr>Timed Loop – Advanced Functionality</vt:lpstr>
      <vt:lpstr>Timed Loop – Changing Input Node Values Dynamically</vt:lpstr>
      <vt:lpstr>Timed Loop – Aborting Execution</vt:lpstr>
      <vt:lpstr>Timed Loop – Synchronizing Timed Loop Starts</vt:lpstr>
      <vt:lpstr>VI Priority and Timed Loop Advantages</vt:lpstr>
      <vt:lpstr>C. Yielding Execution in Time-critical Threads </vt:lpstr>
      <vt:lpstr>Starvation</vt:lpstr>
      <vt:lpstr>Providing Sleep </vt:lpstr>
      <vt:lpstr>Sleeping and Time-Critical Priority</vt:lpstr>
      <vt:lpstr>Exercise 3-1: Priority Levels</vt:lpstr>
      <vt:lpstr>D. Improving Speed and Determinism</vt:lpstr>
      <vt:lpstr>Avoid Shared Resources</vt:lpstr>
      <vt:lpstr>Avoid Shared Resources Example</vt:lpstr>
      <vt:lpstr>Shared Resources – Priorities</vt:lpstr>
      <vt:lpstr>Shared Resources – SubVIs</vt:lpstr>
      <vt:lpstr>Shared Resources – Memory Management</vt:lpstr>
      <vt:lpstr>Preallocate Arrays</vt:lpstr>
      <vt:lpstr>Shared Resources – Memory Management Summary</vt:lpstr>
      <vt:lpstr>Shared Resources, do not delete – used for notes</vt:lpstr>
      <vt:lpstr>Avoid Contiguous Memory Conflicts</vt:lpstr>
      <vt:lpstr>Avoid Contiguous Memory Conflicts, cont.</vt:lpstr>
      <vt:lpstr>Avoid SubVI Overhead</vt:lpstr>
      <vt:lpstr>Setting VI Properties</vt:lpstr>
      <vt:lpstr>Avoid Express VIs to Reduce Jitter</vt:lpstr>
      <vt:lpstr>E. Passing Data Between Threads</vt:lpstr>
      <vt:lpstr>Single-Process Shared Variables with the RT FIFO Enabled</vt:lpstr>
      <vt:lpstr>How are Shared Variables Used?</vt:lpstr>
      <vt:lpstr>Creating Shared Variables</vt:lpstr>
      <vt:lpstr>Shared Variable with the Real-Time FIFO Enabled</vt:lpstr>
      <vt:lpstr>Programming Shared Variable FIFOs – Initialization</vt:lpstr>
      <vt:lpstr>Programming Shared Variable FIFOs – Overflow</vt:lpstr>
      <vt:lpstr>Programming Shared Variable FIFOs – Underflow</vt:lpstr>
      <vt:lpstr>Programming Shared Variable FIFOs – Multiple Readers and Writers</vt:lpstr>
      <vt:lpstr>Programming Shared Variable FIFOs – Multiple Readers and Writers</vt:lpstr>
      <vt:lpstr> Exercise 3-2: Inter-thread Communication Using Single-process Shared Variables</vt:lpstr>
      <vt:lpstr>Functional Global Variables (FGV)</vt:lpstr>
      <vt:lpstr>Functional Global Variables (Continued)</vt:lpstr>
      <vt:lpstr>RT FIFO Functions and Shared Variables with  RT FIFO Enabled</vt:lpstr>
      <vt:lpstr>RT FIFO Functions</vt:lpstr>
      <vt:lpstr>Using RT FIFO Functions</vt:lpstr>
      <vt:lpstr>Slide 72</vt:lpstr>
      <vt:lpstr>Static versus Dynamic Configuration</vt:lpstr>
      <vt:lpstr>Choosing Your FIFO Method</vt:lpstr>
      <vt:lpstr>  Exercise 3-3: Inter-thread Communication Using Functional Global Variables and RT FIFO Functions</vt:lpstr>
      <vt:lpstr>Class Exercise 3-4: Project Flowchart</vt:lpstr>
      <vt:lpstr>Summary – Quiz</vt:lpstr>
      <vt:lpstr>Summary – Quiz Answers</vt:lpstr>
      <vt:lpstr>Summary – Quiz</vt:lpstr>
      <vt:lpstr>Summary – Quiz Answer</vt:lpstr>
      <vt:lpstr>Summary – Quiz</vt:lpstr>
      <vt:lpstr>Summary – Quiz Answer</vt:lpstr>
      <vt:lpstr>Summary – Matching Quiz</vt:lpstr>
      <vt:lpstr>Summary – Matching Quiz Answers</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adeck</dc:creator>
  <cp:lastModifiedBy>NI</cp:lastModifiedBy>
  <cp:revision>1336</cp:revision>
  <cp:lastPrinted>2007-09-10T22:51:46Z</cp:lastPrinted>
  <dcterms:created xsi:type="dcterms:W3CDTF">2002-05-01T16:20:48Z</dcterms:created>
  <dcterms:modified xsi:type="dcterms:W3CDTF">2009-02-04T16:26:06Z</dcterms:modified>
</cp:coreProperties>
</file>