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comments/comment1.xml" ContentType="application/vnd.openxmlformats-officedocument.presentationml.comments+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82" r:id="rId1"/>
    <p:sldMasterId id="2147483797" r:id="rId2"/>
    <p:sldMasterId id="2147483800" r:id="rId3"/>
  </p:sldMasterIdLst>
  <p:notesMasterIdLst>
    <p:notesMasterId r:id="rId31"/>
  </p:notesMasterIdLst>
  <p:handoutMasterIdLst>
    <p:handoutMasterId r:id="rId32"/>
  </p:handoutMasterIdLst>
  <p:sldIdLst>
    <p:sldId id="627" r:id="rId4"/>
    <p:sldId id="629" r:id="rId5"/>
    <p:sldId id="630" r:id="rId6"/>
    <p:sldId id="631" r:id="rId7"/>
    <p:sldId id="632" r:id="rId8"/>
    <p:sldId id="633" r:id="rId9"/>
    <p:sldId id="635" r:id="rId10"/>
    <p:sldId id="636" r:id="rId11"/>
    <p:sldId id="639" r:id="rId12"/>
    <p:sldId id="641" r:id="rId13"/>
    <p:sldId id="642" r:id="rId14"/>
    <p:sldId id="643" r:id="rId15"/>
    <p:sldId id="646" r:id="rId16"/>
    <p:sldId id="656" r:id="rId17"/>
    <p:sldId id="650" r:id="rId18"/>
    <p:sldId id="648" r:id="rId19"/>
    <p:sldId id="649" r:id="rId20"/>
    <p:sldId id="596" r:id="rId21"/>
    <p:sldId id="651" r:id="rId22"/>
    <p:sldId id="652" r:id="rId23"/>
    <p:sldId id="654" r:id="rId24"/>
    <p:sldId id="659" r:id="rId25"/>
    <p:sldId id="653" r:id="rId26"/>
    <p:sldId id="660" r:id="rId27"/>
    <p:sldId id="655" r:id="rId28"/>
    <p:sldId id="657" r:id="rId29"/>
    <p:sldId id="658" r:id="rId30"/>
  </p:sldIdLst>
  <p:sldSz cx="9144000" cy="6858000" type="letter"/>
  <p:notesSz cx="6997700" cy="9271000"/>
  <p:defaultTextStyle>
    <a:defPPr>
      <a:defRPr lang="en-US"/>
    </a:defPPr>
    <a:lvl1pPr algn="ctr" rtl="0" eaLnBrk="0" fontAlgn="base" hangingPunct="0">
      <a:spcBef>
        <a:spcPct val="0"/>
      </a:spcBef>
      <a:spcAft>
        <a:spcPct val="0"/>
      </a:spcAft>
      <a:defRPr sz="2400" b="1" kern="1200">
        <a:solidFill>
          <a:schemeClr val="bg1"/>
        </a:solidFill>
        <a:latin typeface="Arial Narrow" pitchFamily="34" charset="0"/>
        <a:ea typeface="+mn-ea"/>
        <a:cs typeface="+mn-cs"/>
      </a:defRPr>
    </a:lvl1pPr>
    <a:lvl2pPr marL="457200" algn="ctr" rtl="0" eaLnBrk="0" fontAlgn="base" hangingPunct="0">
      <a:spcBef>
        <a:spcPct val="0"/>
      </a:spcBef>
      <a:spcAft>
        <a:spcPct val="0"/>
      </a:spcAft>
      <a:defRPr sz="2400" b="1" kern="1200">
        <a:solidFill>
          <a:schemeClr val="bg1"/>
        </a:solidFill>
        <a:latin typeface="Arial Narrow" pitchFamily="34" charset="0"/>
        <a:ea typeface="+mn-ea"/>
        <a:cs typeface="+mn-cs"/>
      </a:defRPr>
    </a:lvl2pPr>
    <a:lvl3pPr marL="914400" algn="ctr" rtl="0" eaLnBrk="0" fontAlgn="base" hangingPunct="0">
      <a:spcBef>
        <a:spcPct val="0"/>
      </a:spcBef>
      <a:spcAft>
        <a:spcPct val="0"/>
      </a:spcAft>
      <a:defRPr sz="2400" b="1" kern="1200">
        <a:solidFill>
          <a:schemeClr val="bg1"/>
        </a:solidFill>
        <a:latin typeface="Arial Narrow" pitchFamily="34" charset="0"/>
        <a:ea typeface="+mn-ea"/>
        <a:cs typeface="+mn-cs"/>
      </a:defRPr>
    </a:lvl3pPr>
    <a:lvl4pPr marL="1371600" algn="ctr" rtl="0" eaLnBrk="0" fontAlgn="base" hangingPunct="0">
      <a:spcBef>
        <a:spcPct val="0"/>
      </a:spcBef>
      <a:spcAft>
        <a:spcPct val="0"/>
      </a:spcAft>
      <a:defRPr sz="2400" b="1" kern="1200">
        <a:solidFill>
          <a:schemeClr val="bg1"/>
        </a:solidFill>
        <a:latin typeface="Arial Narrow" pitchFamily="34" charset="0"/>
        <a:ea typeface="+mn-ea"/>
        <a:cs typeface="+mn-cs"/>
      </a:defRPr>
    </a:lvl4pPr>
    <a:lvl5pPr marL="1828800" algn="ctr" rtl="0" eaLnBrk="0" fontAlgn="base" hangingPunct="0">
      <a:spcBef>
        <a:spcPct val="0"/>
      </a:spcBef>
      <a:spcAft>
        <a:spcPct val="0"/>
      </a:spcAft>
      <a:defRPr sz="2400" b="1" kern="1200">
        <a:solidFill>
          <a:schemeClr val="bg1"/>
        </a:solidFill>
        <a:latin typeface="Arial Narrow" pitchFamily="34" charset="0"/>
        <a:ea typeface="+mn-ea"/>
        <a:cs typeface="+mn-cs"/>
      </a:defRPr>
    </a:lvl5pPr>
    <a:lvl6pPr marL="2286000" algn="l" defTabSz="914400" rtl="0" eaLnBrk="1" latinLnBrk="0" hangingPunct="1">
      <a:defRPr sz="2400" b="1" kern="1200">
        <a:solidFill>
          <a:schemeClr val="bg1"/>
        </a:solidFill>
        <a:latin typeface="Arial Narrow" pitchFamily="34" charset="0"/>
        <a:ea typeface="+mn-ea"/>
        <a:cs typeface="+mn-cs"/>
      </a:defRPr>
    </a:lvl6pPr>
    <a:lvl7pPr marL="2743200" algn="l" defTabSz="914400" rtl="0" eaLnBrk="1" latinLnBrk="0" hangingPunct="1">
      <a:defRPr sz="2400" b="1" kern="1200">
        <a:solidFill>
          <a:schemeClr val="bg1"/>
        </a:solidFill>
        <a:latin typeface="Arial Narrow" pitchFamily="34" charset="0"/>
        <a:ea typeface="+mn-ea"/>
        <a:cs typeface="+mn-cs"/>
      </a:defRPr>
    </a:lvl7pPr>
    <a:lvl8pPr marL="3200400" algn="l" defTabSz="914400" rtl="0" eaLnBrk="1" latinLnBrk="0" hangingPunct="1">
      <a:defRPr sz="2400" b="1" kern="1200">
        <a:solidFill>
          <a:schemeClr val="bg1"/>
        </a:solidFill>
        <a:latin typeface="Arial Narrow" pitchFamily="34" charset="0"/>
        <a:ea typeface="+mn-ea"/>
        <a:cs typeface="+mn-cs"/>
      </a:defRPr>
    </a:lvl8pPr>
    <a:lvl9pPr marL="3657600" algn="l" defTabSz="914400" rtl="0" eaLnBrk="1" latinLnBrk="0" hangingPunct="1">
      <a:defRPr sz="2400" b="1" kern="1200">
        <a:solidFill>
          <a:schemeClr val="bg1"/>
        </a:solidFill>
        <a:latin typeface="Arial Narrow"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ational Instruments" initials="kjh"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081D58"/>
    <a:srgbClr val="FFC5CF"/>
    <a:srgbClr val="3F000B"/>
    <a:srgbClr val="CF0E30"/>
    <a:srgbClr val="DBFFB8"/>
    <a:srgbClr val="008000"/>
    <a:srgbClr val="33CC33"/>
    <a:srgbClr val="FF6699"/>
  </p:clrMru>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showOutlineIcons="0">
    <p:restoredLeft sz="20901" autoAdjust="0"/>
    <p:restoredTop sz="76931" autoAdjust="0"/>
  </p:normalViewPr>
  <p:slideViewPr>
    <p:cSldViewPr>
      <p:cViewPr varScale="1">
        <p:scale>
          <a:sx n="82" d="100"/>
          <a:sy n="82" d="100"/>
        </p:scale>
        <p:origin x="-165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852"/>
    </p:cViewPr>
  </p:sorterViewPr>
  <p:notesViewPr>
    <p:cSldViewPr>
      <p:cViewPr>
        <p:scale>
          <a:sx n="100" d="100"/>
          <a:sy n="100" d="100"/>
        </p:scale>
        <p:origin x="-2706" y="870"/>
      </p:cViewPr>
      <p:guideLst>
        <p:guide orient="horz" pos="2920"/>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08-01-17T12:07:40.996" idx="1">
    <p:pos x="-581" y="39"/>
    <p:text>Instructions:
Give students their first view of LabVIEW FPGA. Make sure that students see how limited the palette sets are. The course covers more about the functions and Integer/Fixed-Point Math in later lessons.
Do not go into detail about any particular function. This is simply a create and look demonstration.</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1584"/>
            <a:ext cx="3032337" cy="465451"/>
          </a:xfrm>
          <a:prstGeom prst="rect">
            <a:avLst/>
          </a:prstGeom>
          <a:noFill/>
          <a:ln w="9525">
            <a:noFill/>
            <a:miter lim="800000"/>
            <a:headEnd/>
            <a:tailEnd/>
          </a:ln>
          <a:effectLst/>
        </p:spPr>
        <p:txBody>
          <a:bodyPr vert="horz" wrap="square" lIns="19488" tIns="0" rIns="19488" bIns="0" numCol="1" anchor="t" anchorCtr="0" compatLnSpc="1">
            <a:prstTxWarp prst="textNoShape">
              <a:avLst/>
            </a:prstTxWarp>
          </a:bodyPr>
          <a:lstStyle>
            <a:lvl1pPr algn="l" defTabSz="935038">
              <a:defRPr sz="1000" b="0" i="1" smtClean="0">
                <a:solidFill>
                  <a:schemeClr val="tx1"/>
                </a:solidFill>
                <a:latin typeface="Arial" charset="0"/>
              </a:defRPr>
            </a:lvl1pPr>
          </a:lstStyle>
          <a:p>
            <a:pPr>
              <a:defRPr/>
            </a:pPr>
            <a:r>
              <a:rPr lang="en-US" altLang="en-US"/>
              <a:t>Lesson 2</a:t>
            </a:r>
          </a:p>
        </p:txBody>
      </p:sp>
      <p:sp>
        <p:nvSpPr>
          <p:cNvPr id="3075" name="Rectangle 3"/>
          <p:cNvSpPr>
            <a:spLocks noGrp="1" noChangeArrowheads="1"/>
          </p:cNvSpPr>
          <p:nvPr>
            <p:ph type="dt" sz="quarter" idx="1"/>
          </p:nvPr>
        </p:nvSpPr>
        <p:spPr bwMode="auto">
          <a:xfrm>
            <a:off x="3965363" y="-1584"/>
            <a:ext cx="3032337" cy="465451"/>
          </a:xfrm>
          <a:prstGeom prst="rect">
            <a:avLst/>
          </a:prstGeom>
          <a:noFill/>
          <a:ln w="9525">
            <a:noFill/>
            <a:miter lim="800000"/>
            <a:headEnd/>
            <a:tailEnd/>
          </a:ln>
          <a:effectLst/>
        </p:spPr>
        <p:txBody>
          <a:bodyPr vert="horz" wrap="square" lIns="19488" tIns="0" rIns="19488" bIns="0" numCol="1" anchor="t" anchorCtr="0" compatLnSpc="1">
            <a:prstTxWarp prst="textNoShape">
              <a:avLst/>
            </a:prstTxWarp>
          </a:bodyPr>
          <a:lstStyle>
            <a:lvl1pPr algn="r" defTabSz="935038">
              <a:defRPr sz="1000" b="0" i="1">
                <a:solidFill>
                  <a:schemeClr val="tx1"/>
                </a:solidFill>
                <a:latin typeface="Arial" charset="0"/>
              </a:defRPr>
            </a:lvl1pPr>
          </a:lstStyle>
          <a:p>
            <a:fld id="{F8C4D25D-3066-4A5C-A412-B131653E28EE}" type="datetime1">
              <a:rPr lang="en-US"/>
              <a:pPr/>
              <a:t>2/18/2008</a:t>
            </a:fld>
            <a:endParaRPr lang="en-US" altLang="en-US"/>
          </a:p>
        </p:txBody>
      </p:sp>
      <p:sp>
        <p:nvSpPr>
          <p:cNvPr id="3076" name="Rectangle 4"/>
          <p:cNvSpPr>
            <a:spLocks noGrp="1" noChangeArrowheads="1"/>
          </p:cNvSpPr>
          <p:nvPr>
            <p:ph type="ftr" sz="quarter" idx="2"/>
          </p:nvPr>
        </p:nvSpPr>
        <p:spPr bwMode="auto">
          <a:xfrm>
            <a:off x="0" y="8805551"/>
            <a:ext cx="3032337" cy="465450"/>
          </a:xfrm>
          <a:prstGeom prst="rect">
            <a:avLst/>
          </a:prstGeom>
          <a:noFill/>
          <a:ln w="9525">
            <a:noFill/>
            <a:miter lim="800000"/>
            <a:headEnd/>
            <a:tailEnd/>
          </a:ln>
          <a:effectLst/>
        </p:spPr>
        <p:txBody>
          <a:bodyPr vert="horz" wrap="square" lIns="19488" tIns="0" rIns="19488" bIns="0" numCol="1" anchor="b" anchorCtr="0" compatLnSpc="1">
            <a:prstTxWarp prst="textNoShape">
              <a:avLst/>
            </a:prstTxWarp>
          </a:bodyPr>
          <a:lstStyle>
            <a:lvl1pPr algn="l" defTabSz="935038">
              <a:defRPr sz="1000" b="0" i="1" smtClean="0">
                <a:solidFill>
                  <a:schemeClr val="tx1"/>
                </a:solidFill>
                <a:latin typeface="Arial" charset="0"/>
              </a:defRPr>
            </a:lvl1pPr>
          </a:lstStyle>
          <a:p>
            <a:pPr>
              <a:defRPr/>
            </a:pPr>
            <a:r>
              <a:rPr lang="en-US" altLang="en-US"/>
              <a:t>LabVIEW FPGA Course Manual</a:t>
            </a:r>
          </a:p>
        </p:txBody>
      </p:sp>
      <p:sp>
        <p:nvSpPr>
          <p:cNvPr id="3077" name="Rectangle 5"/>
          <p:cNvSpPr>
            <a:spLocks noGrp="1" noChangeArrowheads="1"/>
          </p:cNvSpPr>
          <p:nvPr>
            <p:ph type="sldNum" sz="quarter" idx="3"/>
          </p:nvPr>
        </p:nvSpPr>
        <p:spPr bwMode="auto">
          <a:xfrm>
            <a:off x="3965363" y="8805551"/>
            <a:ext cx="3032337" cy="465450"/>
          </a:xfrm>
          <a:prstGeom prst="rect">
            <a:avLst/>
          </a:prstGeom>
          <a:noFill/>
          <a:ln w="9525">
            <a:noFill/>
            <a:miter lim="800000"/>
            <a:headEnd/>
            <a:tailEnd/>
          </a:ln>
          <a:effectLst/>
        </p:spPr>
        <p:txBody>
          <a:bodyPr vert="horz" wrap="square" lIns="19488" tIns="0" rIns="19488" bIns="0" numCol="1" anchor="b" anchorCtr="0" compatLnSpc="1">
            <a:prstTxWarp prst="textNoShape">
              <a:avLst/>
            </a:prstTxWarp>
          </a:bodyPr>
          <a:lstStyle>
            <a:lvl1pPr algn="r" defTabSz="935038">
              <a:defRPr sz="1000" b="0" i="1">
                <a:solidFill>
                  <a:schemeClr val="tx1"/>
                </a:solidFill>
                <a:latin typeface="Arial" charset="0"/>
              </a:defRPr>
            </a:lvl1pPr>
          </a:lstStyle>
          <a:p>
            <a:fld id="{6CC0F361-000A-4DC2-89EE-CA18447FD318}" type="slidenum">
              <a:rPr lang="en-US" altLang="en-US"/>
              <a:pPr/>
              <a:t>‹#›</a:t>
            </a:fld>
            <a:endParaRPr lang="en-US"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8" name="Rectangle 6"/>
          <p:cNvSpPr>
            <a:spLocks noGrp="1" noRot="1" noChangeAspect="1" noChangeArrowheads="1" noTextEdit="1"/>
          </p:cNvSpPr>
          <p:nvPr>
            <p:ph type="sldImg" idx="2"/>
          </p:nvPr>
        </p:nvSpPr>
        <p:spPr bwMode="auto">
          <a:xfrm>
            <a:off x="879475" y="706438"/>
            <a:ext cx="5238750" cy="3929062"/>
          </a:xfrm>
          <a:prstGeom prst="rect">
            <a:avLst/>
          </a:prstGeom>
          <a:noFill/>
          <a:ln w="12700">
            <a:solidFill>
              <a:schemeClr val="tx1"/>
            </a:solidFill>
            <a:miter lim="800000"/>
            <a:headEnd/>
            <a:tailEnd/>
          </a:ln>
        </p:spPr>
      </p:sp>
      <p:sp>
        <p:nvSpPr>
          <p:cNvPr id="6" name="Rectangle 5"/>
          <p:cNvSpPr>
            <a:spLocks noChangeArrowheads="1"/>
          </p:cNvSpPr>
          <p:nvPr/>
        </p:nvSpPr>
        <p:spPr bwMode="auto">
          <a:xfrm>
            <a:off x="406581" y="9043024"/>
            <a:ext cx="6236376" cy="156322"/>
          </a:xfrm>
          <a:prstGeom prst="rect">
            <a:avLst/>
          </a:prstGeom>
          <a:noFill/>
          <a:ln w="9525">
            <a:noFill/>
            <a:miter lim="800000"/>
            <a:headEnd/>
            <a:tailEnd/>
          </a:ln>
          <a:effectLst/>
        </p:spPr>
        <p:txBody>
          <a:bodyPr lIns="64503" tIns="25801" rIns="64503" bIns="25801">
            <a:spAutoFit/>
          </a:bodyPr>
          <a:lstStyle/>
          <a:p>
            <a:pPr algn="l" defTabSz="942975">
              <a:lnSpc>
                <a:spcPct val="85000"/>
              </a:lnSpc>
              <a:tabLst>
                <a:tab pos="225425" algn="l"/>
                <a:tab pos="2978150" algn="ctr"/>
                <a:tab pos="5711825" algn="r"/>
              </a:tabLst>
            </a:pPr>
            <a:r>
              <a:rPr lang="en-US" altLang="en-US" sz="800" b="0" i="1" dirty="0" smtClean="0">
                <a:solidFill>
                  <a:schemeClr val="tx1"/>
                </a:solidFill>
              </a:rPr>
              <a:t>	LabVIEW FPGA 	3</a:t>
            </a:r>
            <a:r>
              <a:rPr lang="en-US" sz="800" b="0" i="1" dirty="0" smtClean="0">
                <a:solidFill>
                  <a:schemeClr val="tx1"/>
                </a:solidFill>
              </a:rPr>
              <a:t>-</a:t>
            </a:r>
            <a:fld id="{8618B3B7-1819-48C9-894E-FAD3541A3B44}" type="slidenum">
              <a:rPr lang="en-US" sz="800" b="0" i="1" smtClean="0">
                <a:solidFill>
                  <a:schemeClr val="tx1"/>
                </a:solidFill>
              </a:rPr>
              <a:pPr algn="l" defTabSz="942975">
                <a:lnSpc>
                  <a:spcPct val="85000"/>
                </a:lnSpc>
                <a:tabLst>
                  <a:tab pos="225425" algn="l"/>
                  <a:tab pos="2978150" algn="ctr"/>
                  <a:tab pos="5711825" algn="r"/>
                </a:tabLst>
              </a:pPr>
              <a:t>‹#›</a:t>
            </a:fld>
            <a:r>
              <a:rPr lang="en-US" sz="800" b="0" i="1" dirty="0" smtClean="0">
                <a:solidFill>
                  <a:schemeClr val="tx1"/>
                </a:solidFill>
              </a:rPr>
              <a:t> 	ni.com</a:t>
            </a:r>
            <a:endParaRPr lang="en-US" sz="800" b="0" i="1" dirty="0">
              <a:solidFill>
                <a:schemeClr val="tx1"/>
              </a:solidFill>
            </a:endParaRPr>
          </a:p>
        </p:txBody>
      </p:sp>
      <p:sp>
        <p:nvSpPr>
          <p:cNvPr id="5" name="Notes Placeholder 4"/>
          <p:cNvSpPr>
            <a:spLocks noGrp="1"/>
          </p:cNvSpPr>
          <p:nvPr>
            <p:ph type="body" sz="quarter" idx="3"/>
          </p:nvPr>
        </p:nvSpPr>
        <p:spPr>
          <a:xfrm>
            <a:off x="622018" y="4787483"/>
            <a:ext cx="5831417" cy="3647607"/>
          </a:xfrm>
          <a:prstGeom prst="rect">
            <a:avLst/>
          </a:prstGeom>
        </p:spPr>
        <p:txBody>
          <a:bodyPr vert="horz" lIns="91440" tIns="45720" rIns="91440" bIns="45720" rtlCol="0">
            <a:normAutofit/>
          </a:bodyPr>
          <a:lstStyle/>
          <a:p>
            <a:pPr marL="0" marR="0" lvl="0" indent="0" algn="l" defTabSz="914400" rtl="0" eaLnBrk="1" fontAlgn="base" latinLnBrk="0" hangingPunct="1">
              <a:lnSpc>
                <a:spcPct val="100000"/>
              </a:lnSpc>
              <a:spcBef>
                <a:spcPct val="30000"/>
              </a:spcBef>
              <a:spcAft>
                <a:spcPct val="0"/>
              </a:spcAft>
              <a:buClrTx/>
              <a:buSzTx/>
              <a:buFontTx/>
              <a:buNone/>
              <a:tabLst>
                <a:tab pos="457200" algn="l"/>
              </a:tabLst>
              <a:defRPr/>
            </a:pPr>
            <a:r>
              <a:rPr kumimoji="0" lang="en-US" sz="1400" b="1" i="0" u="none" strike="noStrike" kern="1200" cap="none" spc="0" normalizeH="0" baseline="0" noProof="0" dirty="0" smtClean="0">
                <a:ln>
                  <a:noFill/>
                </a:ln>
                <a:solidFill>
                  <a:srgbClr val="000000"/>
                </a:solidFill>
                <a:effectLst/>
                <a:uLnTx/>
                <a:uFillTx/>
                <a:latin typeface="Arial Narrow" pitchFamily="34" charset="0"/>
                <a:ea typeface="+mn-ea"/>
                <a:cs typeface="Arial" pitchFamily="34" charset="0"/>
              </a:rPr>
              <a:t>Click to edit Master text styles</a:t>
            </a:r>
          </a:p>
          <a:p>
            <a:pPr marL="0" marR="0" lvl="1" indent="0" algn="l" defTabSz="914400" rtl="0" eaLnBrk="1" fontAlgn="base" latinLnBrk="0" hangingPunct="1">
              <a:lnSpc>
                <a:spcPct val="100000"/>
              </a:lnSpc>
              <a:spcBef>
                <a:spcPct val="30000"/>
              </a:spcBef>
              <a:spcAft>
                <a:spcPct val="0"/>
              </a:spcAft>
              <a:buClrTx/>
              <a:buSzTx/>
              <a:buFontTx/>
              <a:buNone/>
              <a:tabLst>
                <a:tab pos="457200"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Second level</a:t>
            </a:r>
          </a:p>
          <a:p>
            <a:pPr marL="228600" marR="0" lvl="2" indent="-228600" algn="l" defTabSz="914400" rtl="0" eaLnBrk="1" fontAlgn="base" latinLnBrk="0" hangingPunct="1">
              <a:lnSpc>
                <a:spcPct val="100000"/>
              </a:lnSpc>
              <a:spcBef>
                <a:spcPct val="30000"/>
              </a:spcBef>
              <a:spcAft>
                <a:spcPct val="0"/>
              </a:spcAft>
              <a:buClrTx/>
              <a:buSzTx/>
              <a:buFont typeface="Arial" pitchFamily="34" charset="0"/>
              <a:buChar char="•"/>
              <a:tabLst>
                <a:tab pos="457200"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Third level</a:t>
            </a:r>
          </a:p>
          <a:p>
            <a:pPr marL="457200" marR="0" lvl="3" indent="-228600" algn="l" defTabSz="914400" rtl="0" eaLnBrk="1" fontAlgn="base" latinLnBrk="0" hangingPunct="1">
              <a:lnSpc>
                <a:spcPct val="100000"/>
              </a:lnSpc>
              <a:spcBef>
                <a:spcPct val="30000"/>
              </a:spcBef>
              <a:spcAft>
                <a:spcPct val="0"/>
              </a:spcAft>
              <a:buClrTx/>
              <a:buSzTx/>
              <a:buFont typeface="Times New Roman" pitchFamily="18" charset="0"/>
              <a:buChar char="–"/>
              <a:tabLst>
                <a:tab pos="457200"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Fourth level</a:t>
            </a:r>
          </a:p>
          <a:p>
            <a:pPr marL="1019175" marR="0" lvl="4" indent="-1019175" algn="l" defTabSz="914400" rtl="0" eaLnBrk="1" fontAlgn="base" latinLnBrk="0" hangingPunct="1">
              <a:lnSpc>
                <a:spcPct val="100000"/>
              </a:lnSpc>
              <a:spcBef>
                <a:spcPct val="30000"/>
              </a:spcBef>
              <a:spcAft>
                <a:spcPct val="0"/>
              </a:spcAft>
              <a:buClrTx/>
              <a:buSzTx/>
              <a:buFontTx/>
              <a:buNone/>
              <a:tabLst>
                <a:tab pos="400050" algn="l"/>
                <a:tab pos="1019175" algn="l"/>
              </a:tabLst>
              <a:defRPr/>
            </a:pPr>
            <a:r>
              <a:rPr kumimoji="0" lang="en-US" sz="1100" b="0" i="0" u="none" strike="noStrike" kern="1200" cap="none" spc="0" normalizeH="0" baseline="0" noProof="0" dirty="0" smtClean="0">
                <a:ln>
                  <a:noFill/>
                </a:ln>
                <a:solidFill>
                  <a:srgbClr val="000000"/>
                </a:solidFill>
                <a:effectLst/>
                <a:uLnTx/>
                <a:uFillTx/>
                <a:latin typeface="Times New Roman" pitchFamily="18" charset="0"/>
                <a:ea typeface="+mn-ea"/>
                <a:cs typeface="+mn-cs"/>
              </a:rPr>
              <a:t>Fifth level</a:t>
            </a:r>
          </a:p>
        </p:txBody>
      </p:sp>
    </p:spTree>
  </p:cSld>
  <p:clrMap bg1="lt1" tx1="dk1" bg2="lt2" tx2="dk2" accent1="accent1" accent2="accent2" accent3="accent3" accent4="accent4" accent5="accent5" accent6="accent6" hlink="hlink" folHlink="folHlink"/>
  <p:hf hdr="0" dt="0"/>
  <p:notesStyle>
    <a:lvl1pPr marL="0" marR="0" indent="0" algn="l" defTabSz="914400" rtl="0" eaLnBrk="1" fontAlgn="base" latinLnBrk="0" hangingPunct="1">
      <a:lnSpc>
        <a:spcPct val="100000"/>
      </a:lnSpc>
      <a:spcBef>
        <a:spcPct val="30000"/>
      </a:spcBef>
      <a:spcAft>
        <a:spcPct val="0"/>
      </a:spcAft>
      <a:buClrTx/>
      <a:buSzTx/>
      <a:buFontTx/>
      <a:buNone/>
      <a:tabLst>
        <a:tab pos="457200" algn="l"/>
      </a:tabLst>
      <a:defRPr sz="1200" kern="1200">
        <a:solidFill>
          <a:schemeClr val="tx1"/>
        </a:solidFill>
        <a:latin typeface="Arial" charset="0"/>
        <a:ea typeface="+mn-ea"/>
        <a:cs typeface="+mn-cs"/>
      </a:defRPr>
    </a:lvl1pPr>
    <a:lvl2pPr marL="0" marR="0" indent="0" algn="l" defTabSz="914400" rtl="0" eaLnBrk="1" fontAlgn="base" latinLnBrk="0" hangingPunct="1">
      <a:lnSpc>
        <a:spcPct val="100000"/>
      </a:lnSpc>
      <a:spcBef>
        <a:spcPct val="30000"/>
      </a:spcBef>
      <a:spcAft>
        <a:spcPct val="0"/>
      </a:spcAft>
      <a:buClrTx/>
      <a:buSzTx/>
      <a:buFontTx/>
      <a:buNone/>
      <a:tabLst>
        <a:tab pos="457200" algn="l"/>
      </a:tabLst>
      <a:defRPr sz="1200" kern="1200">
        <a:solidFill>
          <a:schemeClr val="tx1"/>
        </a:solidFill>
        <a:latin typeface="Arial" charset="0"/>
        <a:ea typeface="+mn-ea"/>
        <a:cs typeface="+mn-cs"/>
      </a:defRPr>
    </a:lvl2pPr>
    <a:lvl3pPr marL="228600" marR="0" indent="-228600" algn="l" defTabSz="914400" rtl="0" eaLnBrk="1" fontAlgn="base" latinLnBrk="0" hangingPunct="1">
      <a:lnSpc>
        <a:spcPct val="100000"/>
      </a:lnSpc>
      <a:spcBef>
        <a:spcPct val="30000"/>
      </a:spcBef>
      <a:spcAft>
        <a:spcPct val="0"/>
      </a:spcAft>
      <a:buClrTx/>
      <a:buSzTx/>
      <a:buFont typeface="Arial" pitchFamily="34" charset="0"/>
      <a:buChar char="•"/>
      <a:tabLst>
        <a:tab pos="457200" algn="l"/>
      </a:tabLst>
      <a:defRPr sz="1200" kern="1200">
        <a:solidFill>
          <a:schemeClr val="tx1"/>
        </a:solidFill>
        <a:latin typeface="Arial" charset="0"/>
        <a:ea typeface="+mn-ea"/>
        <a:cs typeface="+mn-cs"/>
      </a:defRPr>
    </a:lvl3pPr>
    <a:lvl4pPr marL="457200" marR="0" indent="-228600" algn="l" defTabSz="914400" rtl="0" eaLnBrk="1" fontAlgn="base" latinLnBrk="0" hangingPunct="1">
      <a:lnSpc>
        <a:spcPct val="100000"/>
      </a:lnSpc>
      <a:spcBef>
        <a:spcPct val="30000"/>
      </a:spcBef>
      <a:spcAft>
        <a:spcPct val="0"/>
      </a:spcAft>
      <a:buClrTx/>
      <a:buSzTx/>
      <a:buFont typeface="Times New Roman" pitchFamily="18" charset="0"/>
      <a:buChar char="–"/>
      <a:tabLst>
        <a:tab pos="457200" algn="l"/>
      </a:tabLst>
      <a:defRPr sz="1200" kern="1200">
        <a:solidFill>
          <a:schemeClr val="tx1"/>
        </a:solidFill>
        <a:latin typeface="Arial" charset="0"/>
        <a:ea typeface="+mn-ea"/>
        <a:cs typeface="+mn-cs"/>
      </a:defRPr>
    </a:lvl4pPr>
    <a:lvl5pPr marL="1019175" marR="0" indent="-1019175" algn="l" defTabSz="914400" rtl="0" eaLnBrk="1" fontAlgn="base" latinLnBrk="0" hangingPunct="1">
      <a:lnSpc>
        <a:spcPct val="100000"/>
      </a:lnSpc>
      <a:spcBef>
        <a:spcPct val="30000"/>
      </a:spcBef>
      <a:spcAft>
        <a:spcPct val="0"/>
      </a:spcAft>
      <a:buClrTx/>
      <a:buSzTx/>
      <a:buFontTx/>
      <a:buNone/>
      <a:tabLst>
        <a:tab pos="400050" algn="l"/>
        <a:tab pos="1019175" algn="l"/>
      </a:tabLs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2"/>
          <p:cNvSpPr>
            <a:spLocks noGrp="1" noRot="1" noChangeAspect="1" noChangeArrowheads="1" noTextEdit="1"/>
          </p:cNvSpPr>
          <p:nvPr>
            <p:ph type="sldImg"/>
          </p:nvPr>
        </p:nvSpPr>
        <p:spPr>
          <a:xfrm>
            <a:off x="879475" y="706438"/>
            <a:ext cx="5238750" cy="3929062"/>
          </a:xfrm>
        </p:spPr>
      </p:sp>
      <p:sp>
        <p:nvSpPr>
          <p:cNvPr id="63492" name="Rectangle 3"/>
          <p:cNvSpPr>
            <a:spLocks noGrp="1" noChangeArrowheads="1"/>
          </p:cNvSpPr>
          <p:nvPr>
            <p:ph type="body" idx="1"/>
          </p:nvPr>
        </p:nvSpPr>
        <p:spPr>
          <a:xfrm>
            <a:off x="622018" y="4863475"/>
            <a:ext cx="5831417" cy="3710933"/>
          </a:xfrm>
          <a:prstGeom prst="rect">
            <a:avLst/>
          </a:prstGeom>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tab pos="457200" algn="l"/>
              </a:tabLst>
              <a:defRPr/>
            </a:pPr>
            <a:r>
              <a:rPr lang="en-US" sz="1100" kern="1200" baseline="0" dirty="0" smtClean="0">
                <a:solidFill>
                  <a:schemeClr val="tx1"/>
                </a:solidFill>
                <a:latin typeface="Times New Roman" pitchFamily="18" charset="0"/>
                <a:cs typeface="Times New Roman" pitchFamily="18" charset="0"/>
              </a:rPr>
              <a:t>In this lesson you learn how to use the LabVIEW FPGA Module to configure an FPGA chip. The I/O channels and modules communicate with the FPGA chip, which you can program to run at high rates. Furthermore, you can configure the FPGA to pass information from the I/O modules, such as data from sensors and calibration values, to the real-time controller. In addition, the real-time controller can communicate feedback control signals to the FPGA and I/O modules. After you develop the FPGA VI, you can test and debug it using the LabVIEW emulator and Interactive Front Panel Communication.</a:t>
            </a:r>
          </a:p>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9475" y="706438"/>
            <a:ext cx="5238750" cy="3929062"/>
          </a:xfrm>
        </p:spPr>
      </p:sp>
      <p:sp>
        <p:nvSpPr>
          <p:cNvPr id="7" name="Notes Placeholder 6"/>
          <p:cNvSpPr>
            <a:spLocks noGrp="1"/>
          </p:cNvSpPr>
          <p:nvPr>
            <p:ph type="body" idx="1"/>
          </p:nvPr>
        </p:nvSpPr>
        <p:spPr/>
        <p:txBody>
          <a:bodyPr>
            <a:normAutofit/>
          </a:bodyPr>
          <a:lstStyle/>
          <a:p>
            <a:pPr lvl="0"/>
            <a:r>
              <a:rPr lang="en-US" sz="1400" b="1" dirty="0" smtClean="0">
                <a:solidFill>
                  <a:srgbClr val="000000"/>
                </a:solidFill>
                <a:latin typeface="Arial Narrow" pitchFamily="34" charset="0"/>
                <a:cs typeface="Times New Roman" pitchFamily="18" charset="0"/>
              </a:rPr>
              <a:t>D. Developing the FPGA VI</a:t>
            </a:r>
            <a:endParaRPr lang="en-US" sz="1400" dirty="0" smtClean="0">
              <a:solidFill>
                <a:srgbClr val="000000"/>
              </a:solidFill>
              <a:latin typeface="Times New Roman" pitchFamily="18" charset="0"/>
              <a:cs typeface="Times New Roman" pitchFamily="18" charset="0"/>
            </a:endParaRPr>
          </a:p>
          <a:p>
            <a:pPr lvl="0"/>
            <a:r>
              <a:rPr lang="en-US" sz="1100" dirty="0" smtClean="0">
                <a:solidFill>
                  <a:srgbClr val="000000"/>
                </a:solidFill>
                <a:latin typeface="Times New Roman" pitchFamily="18" charset="0"/>
                <a:cs typeface="Times New Roman" pitchFamily="18" charset="0"/>
              </a:rPr>
              <a:t>Because the FPGA is extremely fast and the hardware implementation of the VI is more reliable than software, you should put all of the time-critical control, acquisition, and timing components of your application in the FPGA. However, the FPGA has limited space, so use the RT controller or Windows PC processors for data analysis, file I/O, and user interface operations. </a:t>
            </a:r>
          </a:p>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9475" y="706438"/>
            <a:ext cx="5238750" cy="3929062"/>
          </a:xfrm>
        </p:spPr>
      </p:sp>
      <p:sp>
        <p:nvSpPr>
          <p:cNvPr id="7" name="Notes Placeholder 6"/>
          <p:cNvSpPr>
            <a:spLocks noGrp="1"/>
          </p:cNvSpPr>
          <p:nvPr>
            <p:ph type="body" idx="1"/>
          </p:nvPr>
        </p:nvSpPr>
        <p:spPr/>
        <p:txBody>
          <a:bodyPr>
            <a:normAutofit/>
          </a:bodyPr>
          <a:lstStyle/>
          <a:p>
            <a:r>
              <a:rPr lang="en-US" sz="1100" dirty="0" smtClean="0">
                <a:solidFill>
                  <a:srgbClr val="000000"/>
                </a:solidFill>
                <a:latin typeface="Times New Roman" pitchFamily="18" charset="0"/>
                <a:cs typeface="Times New Roman" pitchFamily="18" charset="0"/>
              </a:rPr>
              <a:t>You start building the FPGA VI from the Project Explorer. Right-click the FPGA target and select </a:t>
            </a:r>
            <a:r>
              <a:rPr lang="en-US" sz="1100" b="1" dirty="0" err="1" smtClean="0">
                <a:solidFill>
                  <a:srgbClr val="000000"/>
                </a:solidFill>
                <a:latin typeface="Times New Roman" pitchFamily="18" charset="0"/>
                <a:cs typeface="Times New Roman" pitchFamily="18" charset="0"/>
              </a:rPr>
              <a:t>New»VI</a:t>
            </a:r>
            <a:r>
              <a:rPr lang="en-US" sz="1100" dirty="0" smtClean="0">
                <a:solidFill>
                  <a:srgbClr val="000000"/>
                </a:solidFill>
                <a:latin typeface="Times New Roman" pitchFamily="18" charset="0"/>
                <a:cs typeface="Times New Roman" pitchFamily="18" charset="0"/>
              </a:rPr>
              <a:t> as shown in the figure above. Save the VI in an appropriate folder and save the project.</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9475" y="706438"/>
            <a:ext cx="5238750" cy="3929062"/>
          </a:xfrm>
        </p:spPr>
      </p:sp>
      <p:sp>
        <p:nvSpPr>
          <p:cNvPr id="6" name="Notes Placeholder 5"/>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9475" y="706438"/>
            <a:ext cx="5238750" cy="3929062"/>
          </a:xfrm>
        </p:spPr>
      </p:sp>
      <p:sp>
        <p:nvSpPr>
          <p:cNvPr id="7" name="Notes Placeholder 6"/>
          <p:cNvSpPr>
            <a:spLocks noGrp="1"/>
          </p:cNvSpPr>
          <p:nvPr>
            <p:ph type="body" idx="1"/>
          </p:nvPr>
        </p:nvSpPr>
        <p:spPr/>
        <p:txBody>
          <a:bodyPr>
            <a:normAutofit/>
          </a:bodyPr>
          <a:lstStyle/>
          <a:p>
            <a:pPr lvl="0"/>
            <a:r>
              <a:rPr lang="en-US" sz="1400" b="1" dirty="0" smtClean="0">
                <a:solidFill>
                  <a:srgbClr val="000000"/>
                </a:solidFill>
                <a:latin typeface="Arial Narrow" pitchFamily="34" charset="0"/>
                <a:cs typeface="Times New Roman" pitchFamily="18" charset="0"/>
              </a:rPr>
              <a:t>E. Front Panel Communication</a:t>
            </a:r>
          </a:p>
          <a:p>
            <a:r>
              <a:rPr lang="en-US" sz="1100" dirty="0" smtClean="0">
                <a:solidFill>
                  <a:srgbClr val="000000"/>
                </a:solidFill>
                <a:latin typeface="Times New Roman" pitchFamily="18" charset="0"/>
                <a:cs typeface="Times New Roman" pitchFamily="18" charset="0"/>
              </a:rPr>
              <a:t>Create the front panel for FPGA applications similar to the figure above. It is good practice to set default values for controls because the FPGA VI is not controlled from a monitor display, but rather through the Host VI. The front panel controls and indicators automatically communicate with the Host PC. Remember that a host VI serves as the user interface and that the FPGA has a limited number of gate. So, keep the controls and indicators on the front panel of an FPGA VI simple to conserve space and enhance performance. Use the minimum necessary controls and indicators</a:t>
            </a:r>
            <a:r>
              <a:rPr lang="en-US" sz="1100" dirty="0" smtClean="0">
                <a:latin typeface="Times New Roman" pitchFamily="18" charset="0"/>
                <a:cs typeface="Times New Roman" pitchFamily="18" charset="0"/>
              </a:rPr>
              <a:t> for programmatic front-panel communication to a host. </a:t>
            </a:r>
            <a:r>
              <a:rPr lang="en-US" sz="1100" dirty="0" smtClean="0">
                <a:solidFill>
                  <a:srgbClr val="000000"/>
                </a:solidFill>
                <a:latin typeface="Times New Roman" pitchFamily="18" charset="0"/>
                <a:cs typeface="Times New Roman" pitchFamily="18" charset="0"/>
              </a:rPr>
              <a:t>You might add some temporary controls and indicators for testing that you remove later.</a:t>
            </a:r>
          </a:p>
          <a:p>
            <a:pPr>
              <a:spcBef>
                <a:spcPts val="900"/>
              </a:spcBef>
              <a:tabLst>
                <a:tab pos="457200" algn="l"/>
                <a:tab pos="1031875" algn="l"/>
              </a:tabLst>
            </a:pPr>
            <a:r>
              <a:rPr lang="en-US" sz="1100" b="1" dirty="0" smtClean="0">
                <a:solidFill>
                  <a:srgbClr val="000000"/>
                </a:solidFill>
                <a:latin typeface="Arial Narrow" pitchFamily="34" charset="0"/>
                <a:cs typeface="Times New Roman" pitchFamily="18" charset="0"/>
              </a:rPr>
              <a:t>	Note</a:t>
            </a:r>
            <a:r>
              <a:rPr lang="en-US" sz="1100" dirty="0" smtClean="0">
                <a:solidFill>
                  <a:srgbClr val="000000"/>
                </a:solidFill>
                <a:latin typeface="Times New Roman" pitchFamily="18" charset="0"/>
                <a:cs typeface="Times New Roman" pitchFamily="18" charset="0"/>
              </a:rPr>
              <a:t> 	These considerations apply only to top-level VIs and not to </a:t>
            </a:r>
            <a:r>
              <a:rPr lang="en-US" sz="1100" dirty="0" err="1" smtClean="0">
                <a:solidFill>
                  <a:srgbClr val="000000"/>
                </a:solidFill>
                <a:latin typeface="Times New Roman" pitchFamily="18" charset="0"/>
                <a:cs typeface="Times New Roman" pitchFamily="18" charset="0"/>
              </a:rPr>
              <a:t>subVIs</a:t>
            </a:r>
            <a:r>
              <a:rPr lang="en-US" sz="1100" dirty="0" smtClean="0">
                <a:solidFill>
                  <a:srgbClr val="000000"/>
                </a:solidFill>
                <a:latin typeface="Times New Roman" pitchFamily="18" charset="0"/>
                <a:cs typeface="Times New Roman" pitchFamily="18" charset="0"/>
              </a:rPr>
              <a:t>.</a:t>
            </a:r>
            <a:endParaRPr lang="en-US" dirty="0"/>
          </a:p>
        </p:txBody>
      </p:sp>
      <p:pic>
        <p:nvPicPr>
          <p:cNvPr id="4098" name="Picture 2" descr="C:\Documents and Settings\spinsonn\Desktop\note-bw.eps"/>
          <p:cNvPicPr>
            <a:picLocks noChangeAspect="1" noChangeArrowheads="1"/>
          </p:cNvPicPr>
          <p:nvPr/>
        </p:nvPicPr>
        <p:blipFill>
          <a:blip r:embed="rId3"/>
          <a:srcRect/>
          <a:stretch>
            <a:fillRect/>
          </a:stretch>
        </p:blipFill>
        <p:spPr bwMode="auto">
          <a:xfrm>
            <a:off x="777522" y="6535295"/>
            <a:ext cx="220298" cy="215310"/>
          </a:xfrm>
          <a:prstGeom prst="rect">
            <a:avLst/>
          </a:prstGeom>
          <a:noFill/>
        </p:spPr>
      </p:pic>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9475" y="706438"/>
            <a:ext cx="5238750" cy="3929062"/>
          </a:xfrm>
        </p:spPr>
      </p:sp>
      <p:sp>
        <p:nvSpPr>
          <p:cNvPr id="7" name="Notes Placeholder 6"/>
          <p:cNvSpPr>
            <a:spLocks noGrp="1"/>
          </p:cNvSpPr>
          <p:nvPr>
            <p:ph type="body" idx="1"/>
          </p:nvPr>
        </p:nvSpPr>
        <p:spPr/>
        <p:txBody>
          <a:bodyPr>
            <a:normAutofit/>
          </a:bodyPr>
          <a:lstStyle/>
          <a:p>
            <a:pPr lvl="0">
              <a:defRPr/>
            </a:pPr>
            <a:r>
              <a:rPr lang="en-US" sz="1100" dirty="0" smtClean="0">
                <a:solidFill>
                  <a:srgbClr val="000000"/>
                </a:solidFill>
                <a:latin typeface="Times New Roman" pitchFamily="18" charset="0"/>
                <a:cs typeface="Times New Roman" pitchFamily="18" charset="0"/>
              </a:rPr>
              <a:t>You use Interactive Front Panel Communication to communicate between the host computer and the VI running on the FPGA as shown in the figure above. You use Programmatic FPGA Interface Communication to programmatically control and communicate with FPGA VIs from host computer </a:t>
            </a:r>
            <a:r>
              <a:rPr lang="en-US" sz="1100" dirty="0" err="1" smtClean="0">
                <a:solidFill>
                  <a:srgbClr val="000000"/>
                </a:solidFill>
                <a:latin typeface="Times New Roman" pitchFamily="18" charset="0"/>
                <a:cs typeface="Times New Roman" pitchFamily="18" charset="0"/>
              </a:rPr>
              <a:t>VIs.</a:t>
            </a:r>
            <a:r>
              <a:rPr lang="en-US" sz="1100" dirty="0" smtClean="0">
                <a:solidFill>
                  <a:srgbClr val="000000"/>
                </a:solidFill>
                <a:latin typeface="Times New Roman" pitchFamily="18" charset="0"/>
                <a:cs typeface="Times New Roman" pitchFamily="18" charset="0"/>
              </a:rPr>
              <a:t> You will learn alternate communication processes later in this course.</a:t>
            </a:r>
          </a:p>
          <a:p>
            <a:pPr lvl="0">
              <a:defRPr/>
            </a:pPr>
            <a:r>
              <a:rPr lang="en-US" sz="1100" dirty="0" smtClean="0">
                <a:solidFill>
                  <a:srgbClr val="000000"/>
                </a:solidFill>
                <a:latin typeface="Times New Roman" pitchFamily="18" charset="0"/>
                <a:cs typeface="Times New Roman" pitchFamily="18" charset="0"/>
              </a:rPr>
              <a:t>You can run the FPGA VI in Windows to check the logic of the application before compiling. The software emulation mode simulates the I/O operations but does not duplicate the hardware timing. Traditional LabVIEW debugging tools are available in emulation mode. Refer to the </a:t>
            </a:r>
            <a:r>
              <a:rPr lang="en-US" sz="1100" i="1" dirty="0" smtClean="0">
                <a:solidFill>
                  <a:srgbClr val="000000"/>
                </a:solidFill>
                <a:latin typeface="Times New Roman" pitchFamily="18" charset="0"/>
                <a:cs typeface="Times New Roman" pitchFamily="18" charset="0"/>
              </a:rPr>
              <a:t>Testing with the </a:t>
            </a:r>
            <a:r>
              <a:rPr lang="en-US" sz="1100" i="1" dirty="0" smtClean="0">
                <a:latin typeface="Times New Roman" pitchFamily="18" charset="0"/>
                <a:cs typeface="Times New Roman" pitchFamily="18" charset="0"/>
              </a:rPr>
              <a:t>Emulator</a:t>
            </a:r>
            <a:r>
              <a:rPr lang="en-US" sz="1100" dirty="0" smtClean="0">
                <a:latin typeface="Times New Roman" pitchFamily="18" charset="0"/>
                <a:cs typeface="Times New Roman" pitchFamily="18" charset="0"/>
              </a:rPr>
              <a:t> section for more information about working in emulation mode</a:t>
            </a:r>
            <a:r>
              <a:rPr lang="en-US" sz="1100" dirty="0" smtClean="0">
                <a:solidFill>
                  <a:srgbClr val="000000"/>
                </a:solidFill>
                <a:latin typeface="Times New Roman" pitchFamily="18" charset="0"/>
                <a:cs typeface="Times New Roman" pitchFamily="18" charset="0"/>
              </a:rPr>
              <a:t>.</a:t>
            </a:r>
          </a:p>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9475" y="706438"/>
            <a:ext cx="5238750" cy="3929062"/>
          </a:xfrm>
        </p:spPr>
      </p:sp>
      <p:sp>
        <p:nvSpPr>
          <p:cNvPr id="6" name="Notes Placeholder 5"/>
          <p:cNvSpPr>
            <a:spLocks noGrp="1"/>
          </p:cNvSpPr>
          <p:nvPr>
            <p:ph type="body" idx="1"/>
          </p:nvPr>
        </p:nvSpPr>
        <p:spPr/>
        <p:txBody>
          <a:bodyPr>
            <a:normAutofit/>
          </a:bodyPr>
          <a:lstStyle/>
          <a:p>
            <a:pPr lvl="0">
              <a:defRPr/>
            </a:pPr>
            <a:r>
              <a:rPr lang="en-US" sz="1100" dirty="0" smtClean="0">
                <a:solidFill>
                  <a:srgbClr val="000000"/>
                </a:solidFill>
                <a:latin typeface="Times New Roman" pitchFamily="18" charset="0"/>
                <a:cs typeface="Times New Roman" pitchFamily="18" charset="0"/>
              </a:rPr>
              <a:t>Because there is no monitor connected to the FPGA, you must view the output and provide input from a host computer. You can use Interactive Front Panel Communication to communicate with an FPGA VI running on an FPGA target with no additional programming. With Interactive Front Panel Communication, the host computer displays the FPGA VI front panel window and the FPGA target executes the FPGA VI block diagram,</a:t>
            </a:r>
          </a:p>
          <a:p>
            <a:pPr lvl="0"/>
            <a:r>
              <a:rPr lang="en-US" sz="1100" dirty="0" smtClean="0">
                <a:solidFill>
                  <a:srgbClr val="000000"/>
                </a:solidFill>
                <a:latin typeface="Times New Roman" pitchFamily="18" charset="0"/>
                <a:cs typeface="Times New Roman" pitchFamily="18" charset="0"/>
              </a:rPr>
              <a:t>The LabVIEW front panel window communicates with the FPGA target block diagram to exchange the state of the controls and indicators. You can communicate with an FPGA target located on the host computer or with an FPGA target located on a remote system. As the FPGA target block diagram continues to run, the host computer updates values on the FPGA VI front panel window as often as possible. The execution rate of the FPGA VI is not affected by the host computer updates to the controls and indicators. The front panel data you receive during Interactive Front Panel Communication is not deterministic.</a:t>
            </a:r>
          </a:p>
          <a:p>
            <a:pPr lvl="0"/>
            <a:r>
              <a:rPr lang="en-US" sz="1100" dirty="0" smtClean="0">
                <a:solidFill>
                  <a:srgbClr val="000000"/>
                </a:solidFill>
                <a:latin typeface="Times New Roman" pitchFamily="18" charset="0"/>
                <a:cs typeface="Times New Roman" pitchFamily="18" charset="0"/>
              </a:rPr>
              <a:t>Use Interactive Front Panel Communication between the FPGA target and the host computer to control and test VIs running on the FPGA target. After downloading and running the FPGA VI, keep LabVIEW open on the host computer to display and interact with the front panel window of the FPGA VI.</a:t>
            </a:r>
          </a:p>
          <a:p>
            <a:pPr lvl="0"/>
            <a:r>
              <a:rPr lang="en-US" sz="1100" dirty="0" smtClean="0">
                <a:solidFill>
                  <a:srgbClr val="000000"/>
                </a:solidFill>
                <a:latin typeface="Times New Roman" pitchFamily="18" charset="0"/>
                <a:cs typeface="Times New Roman" pitchFamily="18" charset="0"/>
              </a:rPr>
              <a:t>During Interactive Front Panel Communication, you cannot use LabVIEW debugging tools, so test with the emulator or add temporary controls and indicators for debugging and remove them after testing.</a:t>
            </a: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9475" y="706438"/>
            <a:ext cx="5238750" cy="3929062"/>
          </a:xfrm>
        </p:spPr>
      </p:sp>
      <p:sp>
        <p:nvSpPr>
          <p:cNvPr id="7" name="Notes Placeholder 6"/>
          <p:cNvSpPr>
            <a:spLocks noGrp="1"/>
          </p:cNvSpPr>
          <p:nvPr>
            <p:ph type="body" idx="1"/>
          </p:nvPr>
        </p:nvSpPr>
        <p:spPr/>
        <p:txBody>
          <a:bodyPr>
            <a:normAutofit/>
          </a:bodyPr>
          <a:lstStyle/>
          <a:p>
            <a:pPr lvl="0"/>
            <a:r>
              <a:rPr lang="en-US" sz="1400" b="1" dirty="0" smtClean="0">
                <a:solidFill>
                  <a:srgbClr val="000000"/>
                </a:solidFill>
                <a:latin typeface="Arial Narrow" pitchFamily="34" charset="0"/>
                <a:cs typeface="Times New Roman" pitchFamily="18" charset="0"/>
              </a:rPr>
              <a:t>F. Testing with the Emulator</a:t>
            </a:r>
          </a:p>
          <a:p>
            <a:pPr lvl="0"/>
            <a:r>
              <a:rPr lang="en-US" sz="1100" dirty="0" smtClean="0">
                <a:solidFill>
                  <a:srgbClr val="000000"/>
                </a:solidFill>
                <a:latin typeface="Times New Roman" pitchFamily="18" charset="0"/>
                <a:cs typeface="Times New Roman" pitchFamily="18" charset="0"/>
              </a:rPr>
              <a:t>Because compiling LabVIEW code to run on the FPGA chip can take a few minutes to several hours, LabVIEW has a bit-accurate emulation mode to verify the logic before you initiate the compile process. The FPGA Device Emulator accesses I/O from the device and executes the VI logic on the Windows development computer where traditional LabVIEW debugging tools such as execution highlighting, probes, and breakpoints are available. </a:t>
            </a:r>
          </a:p>
          <a:p>
            <a:pPr lvl="0"/>
            <a:r>
              <a:rPr lang="en-US" sz="1100" dirty="0" smtClean="0">
                <a:solidFill>
                  <a:srgbClr val="000000"/>
                </a:solidFill>
                <a:latin typeface="Times New Roman" pitchFamily="18" charset="0"/>
                <a:cs typeface="Times New Roman" pitchFamily="18" charset="0"/>
              </a:rPr>
              <a:t>When you run an FPGA VI with the emulator, the FPGA VI runs on the development computer, and LabVIEW communicates with the hardware connections for the R Series DAQ device. While the timing and triggering will not have the precision of the compiled FPGA VI, the signals acquired and output will be the same as seen in the emulation. This is particularly helpful because it allows you can debug the application before you compile.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9475" y="706438"/>
            <a:ext cx="5238750" cy="3929062"/>
          </a:xfrm>
        </p:spPr>
      </p:sp>
      <p:sp>
        <p:nvSpPr>
          <p:cNvPr id="7" name="Notes Placeholder 6"/>
          <p:cNvSpPr>
            <a:spLocks noGrp="1"/>
          </p:cNvSpPr>
          <p:nvPr>
            <p:ph type="body" idx="1"/>
          </p:nvPr>
        </p:nvSpPr>
        <p:spPr/>
        <p:txBody>
          <a:bodyPr>
            <a:normAutofit/>
          </a:bodyPr>
          <a:lstStyle/>
          <a:p>
            <a:pPr lvl="0"/>
            <a:r>
              <a:rPr lang="en-US" sz="1100" dirty="0" smtClean="0">
                <a:solidFill>
                  <a:srgbClr val="000000"/>
                </a:solidFill>
                <a:latin typeface="Times New Roman" pitchFamily="18" charset="0"/>
                <a:cs typeface="Times New Roman" pitchFamily="18" charset="0"/>
              </a:rPr>
              <a:t>Complete the following steps to use an emulator to test an FPGA VI:</a:t>
            </a:r>
          </a:p>
          <a:p>
            <a:pPr marL="228600" lvl="0" indent="-228600">
              <a:buFont typeface="+mj-lt"/>
              <a:buAutoNum type="arabicPeriod"/>
            </a:pPr>
            <a:r>
              <a:rPr lang="en-US" sz="1100" dirty="0" smtClean="0">
                <a:solidFill>
                  <a:srgbClr val="000000"/>
                </a:solidFill>
                <a:latin typeface="Times New Roman" pitchFamily="18" charset="0"/>
                <a:cs typeface="Times New Roman" pitchFamily="18" charset="0"/>
              </a:rPr>
              <a:t>Right-click the FPGA Target in the Project Explorer and select </a:t>
            </a:r>
            <a:r>
              <a:rPr lang="en-US" sz="1100" b="1" dirty="0" smtClean="0">
                <a:solidFill>
                  <a:srgbClr val="000000"/>
                </a:solidFill>
                <a:latin typeface="Times New Roman" pitchFamily="18" charset="0"/>
                <a:cs typeface="Times New Roman" pitchFamily="18" charset="0"/>
              </a:rPr>
              <a:t>Properties</a:t>
            </a:r>
            <a:r>
              <a:rPr lang="en-US" sz="1100" b="0" dirty="0" smtClean="0">
                <a:solidFill>
                  <a:srgbClr val="000000"/>
                </a:solidFill>
                <a:latin typeface="Times New Roman" pitchFamily="18" charset="0"/>
                <a:cs typeface="Times New Roman" pitchFamily="18" charset="0"/>
              </a:rPr>
              <a:t>. The FPGA Target Properties dialog box appears as shown in the figure above. </a:t>
            </a:r>
          </a:p>
          <a:p>
            <a:pPr marL="228600" lvl="0" indent="-228600">
              <a:buFont typeface="+mj-lt"/>
              <a:buAutoNum type="arabicPeriod"/>
            </a:pPr>
            <a:r>
              <a:rPr lang="en-US" sz="1100" dirty="0" smtClean="0">
                <a:solidFill>
                  <a:srgbClr val="000000"/>
                </a:solidFill>
                <a:latin typeface="Times New Roman" pitchFamily="18" charset="0"/>
                <a:cs typeface="Times New Roman" pitchFamily="18" charset="0"/>
              </a:rPr>
              <a:t>Select </a:t>
            </a:r>
            <a:r>
              <a:rPr lang="en-US" sz="1100" b="1" dirty="0" smtClean="0">
                <a:solidFill>
                  <a:srgbClr val="000000"/>
                </a:solidFill>
                <a:latin typeface="Times New Roman" pitchFamily="18" charset="0"/>
                <a:cs typeface="Times New Roman" pitchFamily="18" charset="0"/>
              </a:rPr>
              <a:t>General</a:t>
            </a:r>
            <a:r>
              <a:rPr lang="en-US" sz="1100" b="0" dirty="0" smtClean="0">
                <a:solidFill>
                  <a:srgbClr val="000000"/>
                </a:solidFill>
                <a:latin typeface="Times New Roman" pitchFamily="18" charset="0"/>
                <a:cs typeface="Times New Roman" pitchFamily="18" charset="0"/>
              </a:rPr>
              <a:t> in the </a:t>
            </a:r>
            <a:r>
              <a:rPr lang="en-US" sz="1100" b="1" dirty="0" smtClean="0">
                <a:solidFill>
                  <a:srgbClr val="000000"/>
                </a:solidFill>
                <a:latin typeface="Times New Roman" pitchFamily="18" charset="0"/>
                <a:cs typeface="Times New Roman" pitchFamily="18" charset="0"/>
              </a:rPr>
              <a:t>Category</a:t>
            </a:r>
            <a:r>
              <a:rPr lang="en-US" sz="1100" b="0" dirty="0" smtClean="0">
                <a:solidFill>
                  <a:srgbClr val="000000"/>
                </a:solidFill>
                <a:latin typeface="Times New Roman" pitchFamily="18" charset="0"/>
                <a:cs typeface="Times New Roman" pitchFamily="18" charset="0"/>
              </a:rPr>
              <a:t> list in the FPGA Target Properties dialog box. </a:t>
            </a:r>
          </a:p>
          <a:p>
            <a:pPr marL="228600" lvl="0" indent="-228600">
              <a:buFont typeface="+mj-lt"/>
              <a:buAutoNum type="arabicPeriod"/>
            </a:pPr>
            <a:r>
              <a:rPr lang="en-US" sz="1100" dirty="0" smtClean="0">
                <a:solidFill>
                  <a:srgbClr val="000000"/>
                </a:solidFill>
                <a:latin typeface="Times New Roman" pitchFamily="18" charset="0"/>
                <a:cs typeface="Times New Roman" pitchFamily="18" charset="0"/>
              </a:rPr>
              <a:t>Select an emulation option from the Emulator pull-down menu. </a:t>
            </a:r>
          </a:p>
          <a:p>
            <a:pPr marL="228600" lvl="0" indent="-228600">
              <a:buFont typeface="+mj-lt"/>
              <a:buAutoNum type="arabicPeriod"/>
            </a:pPr>
            <a:r>
              <a:rPr lang="en-US" sz="1100" dirty="0" smtClean="0">
                <a:solidFill>
                  <a:srgbClr val="000000"/>
                </a:solidFill>
                <a:latin typeface="Times New Roman" pitchFamily="18" charset="0"/>
                <a:cs typeface="Times New Roman" pitchFamily="18" charset="0"/>
              </a:rPr>
              <a:t>Click </a:t>
            </a:r>
            <a:r>
              <a:rPr lang="en-US" sz="1100" b="1" dirty="0" smtClean="0">
                <a:solidFill>
                  <a:srgbClr val="000000"/>
                </a:solidFill>
                <a:latin typeface="Times New Roman" pitchFamily="18" charset="0"/>
                <a:cs typeface="Times New Roman" pitchFamily="18" charset="0"/>
              </a:rPr>
              <a:t>OK</a:t>
            </a:r>
            <a:r>
              <a:rPr lang="en-US" sz="1100" b="0" dirty="0" smtClean="0">
                <a:solidFill>
                  <a:srgbClr val="000000"/>
                </a:solidFill>
                <a:latin typeface="Times New Roman" pitchFamily="18" charset="0"/>
                <a:cs typeface="Times New Roman" pitchFamily="18" charset="0"/>
              </a:rPr>
              <a:t>. </a:t>
            </a:r>
          </a:p>
          <a:p>
            <a:pPr marL="228600" lvl="0" indent="-228600">
              <a:buFont typeface="+mj-lt"/>
              <a:buAutoNum type="arabicPeriod"/>
            </a:pPr>
            <a:r>
              <a:rPr lang="en-US" sz="1100" dirty="0" smtClean="0">
                <a:solidFill>
                  <a:srgbClr val="000000"/>
                </a:solidFill>
                <a:latin typeface="Times New Roman" pitchFamily="18" charset="0"/>
                <a:cs typeface="Times New Roman" pitchFamily="18" charset="0"/>
              </a:rPr>
              <a:t>Click </a:t>
            </a:r>
            <a:r>
              <a:rPr lang="en-US" sz="1100" b="1" dirty="0" smtClean="0">
                <a:solidFill>
                  <a:srgbClr val="000000"/>
                </a:solidFill>
                <a:latin typeface="Times New Roman" pitchFamily="18" charset="0"/>
                <a:cs typeface="Times New Roman" pitchFamily="18" charset="0"/>
              </a:rPr>
              <a:t>Run</a:t>
            </a:r>
            <a:r>
              <a:rPr lang="en-US" sz="1100" b="0" dirty="0" smtClean="0">
                <a:solidFill>
                  <a:srgbClr val="000000"/>
                </a:solidFill>
                <a:latin typeface="Times New Roman" pitchFamily="18" charset="0"/>
                <a:cs typeface="Times New Roman" pitchFamily="18" charset="0"/>
              </a:rPr>
              <a:t>. </a:t>
            </a:r>
          </a:p>
          <a:p>
            <a:pPr lvl="0">
              <a:spcBef>
                <a:spcPts val="900"/>
              </a:spcBef>
              <a:tabLst>
                <a:tab pos="457200" algn="l"/>
                <a:tab pos="1031875" algn="l"/>
              </a:tabLst>
            </a:pPr>
            <a:r>
              <a:rPr lang="en-US" sz="1100" b="1" dirty="0" smtClean="0">
                <a:solidFill>
                  <a:srgbClr val="000000"/>
                </a:solidFill>
                <a:latin typeface="Arial Narrow" pitchFamily="34" charset="0"/>
                <a:cs typeface="Times New Roman" pitchFamily="18" charset="0"/>
              </a:rPr>
              <a:t>	Note</a:t>
            </a:r>
            <a:r>
              <a:rPr lang="en-US" sz="1100" dirty="0" smtClean="0">
                <a:solidFill>
                  <a:srgbClr val="000000"/>
                </a:solidFill>
                <a:latin typeface="Times New Roman" pitchFamily="18" charset="0"/>
                <a:cs typeface="Times New Roman" pitchFamily="18" charset="0"/>
              </a:rPr>
              <a:t> </a:t>
            </a:r>
            <a:r>
              <a:rPr lang="en-US" dirty="0" smtClean="0">
                <a:solidFill>
                  <a:srgbClr val="000000"/>
                </a:solidFill>
                <a:latin typeface="Times New Roman" pitchFamily="18" charset="0"/>
                <a:cs typeface="Times New Roman" pitchFamily="18" charset="0"/>
              </a:rPr>
              <a:t>	</a:t>
            </a:r>
            <a:r>
              <a:rPr lang="en-US" sz="1100" dirty="0" smtClean="0">
                <a:solidFill>
                  <a:srgbClr val="000000"/>
                </a:solidFill>
                <a:latin typeface="Times New Roman" pitchFamily="18" charset="0"/>
                <a:cs typeface="Times New Roman" pitchFamily="18" charset="0"/>
              </a:rPr>
              <a:t>Remember to return to the FPGA Target Properties dialog box and turn the 			emulator off before compiling.</a:t>
            </a:r>
            <a:endParaRPr lang="en-US" dirty="0"/>
          </a:p>
        </p:txBody>
      </p:sp>
      <p:pic>
        <p:nvPicPr>
          <p:cNvPr id="5122" name="Picture 2" descr="C:\Documents and Settings\spinsonn\Desktop\note-bw.eps"/>
          <p:cNvPicPr>
            <a:picLocks noChangeAspect="1" noChangeArrowheads="1"/>
          </p:cNvPicPr>
          <p:nvPr/>
        </p:nvPicPr>
        <p:blipFill>
          <a:blip r:embed="rId3"/>
          <a:srcRect/>
          <a:stretch>
            <a:fillRect/>
          </a:stretch>
        </p:blipFill>
        <p:spPr bwMode="auto">
          <a:xfrm>
            <a:off x="767803" y="6373813"/>
            <a:ext cx="220298" cy="215310"/>
          </a:xfrm>
          <a:prstGeom prst="rect">
            <a:avLst/>
          </a:prstGeom>
          <a:noFill/>
        </p:spPr>
      </p:pic>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9475" y="706438"/>
            <a:ext cx="5238750" cy="3929062"/>
          </a:xfrm>
        </p:spPr>
      </p:sp>
      <p:sp>
        <p:nvSpPr>
          <p:cNvPr id="6" name="Notes Placeholder 5"/>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9475" y="706438"/>
            <a:ext cx="5238750" cy="3929062"/>
          </a:xfrm>
        </p:spPr>
      </p:sp>
      <p:sp>
        <p:nvSpPr>
          <p:cNvPr id="7" name="Notes Placeholder 6"/>
          <p:cNvSpPr>
            <a:spLocks noGrp="1"/>
          </p:cNvSpPr>
          <p:nvPr>
            <p:ph type="body" idx="1"/>
          </p:nvPr>
        </p:nvSpPr>
        <p:spPr/>
        <p:txBody>
          <a:bodyPr>
            <a:normAutofit/>
          </a:bodyPr>
          <a:lstStyle/>
          <a:p>
            <a:pPr lvl="0"/>
            <a:r>
              <a:rPr lang="en-US" sz="1400" b="1" dirty="0" smtClean="0">
                <a:solidFill>
                  <a:srgbClr val="000000"/>
                </a:solidFill>
                <a:latin typeface="Arial Narrow" pitchFamily="34" charset="0"/>
                <a:cs typeface="Times New Roman" pitchFamily="18" charset="0"/>
              </a:rPr>
              <a:t>G. Compiling the FPGA VI</a:t>
            </a:r>
          </a:p>
          <a:p>
            <a:pPr lvl="0"/>
            <a:r>
              <a:rPr lang="en-US" sz="1100" dirty="0" smtClean="0">
                <a:solidFill>
                  <a:srgbClr val="000000"/>
                </a:solidFill>
                <a:latin typeface="Times New Roman" pitchFamily="18" charset="0"/>
                <a:cs typeface="Times New Roman" pitchFamily="18" charset="0"/>
              </a:rPr>
              <a:t>After testing the VI using emulation, you must compile and download the VI to the FPGA. Click the </a:t>
            </a:r>
            <a:r>
              <a:rPr lang="en-US" sz="1100" b="1" dirty="0" smtClean="0">
                <a:solidFill>
                  <a:srgbClr val="000000"/>
                </a:solidFill>
                <a:latin typeface="Times New Roman" pitchFamily="18" charset="0"/>
                <a:cs typeface="Times New Roman" pitchFamily="18" charset="0"/>
              </a:rPr>
              <a:t>Run</a:t>
            </a:r>
            <a:r>
              <a:rPr lang="en-US" sz="1100" b="0" dirty="0" smtClean="0">
                <a:solidFill>
                  <a:srgbClr val="000000"/>
                </a:solidFill>
                <a:latin typeface="Times New Roman" pitchFamily="18" charset="0"/>
                <a:cs typeface="Times New Roman" pitchFamily="18" charset="0"/>
              </a:rPr>
              <a:t> button to initiate the process, or manually launch the LabVIEW FPGA Compile Server by selecting</a:t>
            </a:r>
            <a:r>
              <a:rPr lang="en-US" sz="1100" b="1" dirty="0" smtClean="0">
                <a:solidFill>
                  <a:srgbClr val="000000"/>
                </a:solidFill>
                <a:latin typeface="Times New Roman" pitchFamily="18" charset="0"/>
                <a:cs typeface="Times New Roman" pitchFamily="18" charset="0"/>
              </a:rPr>
              <a:t> </a:t>
            </a:r>
            <a:r>
              <a:rPr lang="en-US" sz="1100" b="1" dirty="0" err="1" smtClean="0">
                <a:solidFill>
                  <a:srgbClr val="000000"/>
                </a:solidFill>
                <a:latin typeface="Times New Roman" pitchFamily="18" charset="0"/>
                <a:cs typeface="Times New Roman" pitchFamily="18" charset="0"/>
              </a:rPr>
              <a:t>Start»All</a:t>
            </a:r>
            <a:r>
              <a:rPr lang="en-US" sz="1100" b="1" dirty="0" smtClean="0">
                <a:solidFill>
                  <a:srgbClr val="000000"/>
                </a:solidFill>
                <a:latin typeface="Times New Roman" pitchFamily="18" charset="0"/>
                <a:cs typeface="Times New Roman" pitchFamily="18" charset="0"/>
              </a:rPr>
              <a:t> </a:t>
            </a:r>
            <a:r>
              <a:rPr lang="en-US" sz="1100" b="1" dirty="0" err="1" smtClean="0">
                <a:solidFill>
                  <a:srgbClr val="000000"/>
                </a:solidFill>
                <a:latin typeface="Times New Roman" pitchFamily="18" charset="0"/>
                <a:cs typeface="Times New Roman" pitchFamily="18" charset="0"/>
              </a:rPr>
              <a:t>Programs»National</a:t>
            </a:r>
            <a:r>
              <a:rPr lang="en-US" sz="1100" b="1" dirty="0" smtClean="0">
                <a:solidFill>
                  <a:srgbClr val="000000"/>
                </a:solidFill>
                <a:latin typeface="Times New Roman" pitchFamily="18" charset="0"/>
                <a:cs typeface="Times New Roman" pitchFamily="18" charset="0"/>
              </a:rPr>
              <a:t> </a:t>
            </a:r>
            <a:r>
              <a:rPr lang="en-US" sz="1100" b="1" dirty="0" err="1" smtClean="0">
                <a:solidFill>
                  <a:srgbClr val="000000"/>
                </a:solidFill>
                <a:latin typeface="Times New Roman" pitchFamily="18" charset="0"/>
                <a:cs typeface="Times New Roman" pitchFamily="18" charset="0"/>
              </a:rPr>
              <a:t>Instruments»LabVIEW</a:t>
            </a:r>
            <a:r>
              <a:rPr lang="en-US" sz="1100" b="1" dirty="0" smtClean="0">
                <a:solidFill>
                  <a:srgbClr val="000000"/>
                </a:solidFill>
                <a:latin typeface="Times New Roman" pitchFamily="18" charset="0"/>
                <a:cs typeface="Times New Roman" pitchFamily="18" charset="0"/>
              </a:rPr>
              <a:t> 8.</a:t>
            </a:r>
            <a:r>
              <a:rPr lang="en-US" sz="1100" b="1" i="1" dirty="0" smtClean="0">
                <a:solidFill>
                  <a:srgbClr val="000000"/>
                </a:solidFill>
                <a:latin typeface="Times New Roman" pitchFamily="18" charset="0"/>
                <a:cs typeface="Times New Roman" pitchFamily="18" charset="0"/>
              </a:rPr>
              <a:t>x</a:t>
            </a:r>
            <a:r>
              <a:rPr lang="en-US" sz="1100" b="1" i="0" dirty="0" smtClean="0">
                <a:solidFill>
                  <a:srgbClr val="000000"/>
                </a:solidFill>
                <a:latin typeface="Times New Roman" pitchFamily="18" charset="0"/>
                <a:cs typeface="Times New Roman" pitchFamily="18" charset="0"/>
              </a:rPr>
              <a:t>» LabVIEW FPGA </a:t>
            </a:r>
            <a:r>
              <a:rPr lang="en-US" sz="1100" b="1" i="0" dirty="0" err="1" smtClean="0">
                <a:solidFill>
                  <a:srgbClr val="000000"/>
                </a:solidFill>
                <a:latin typeface="Times New Roman" pitchFamily="18" charset="0"/>
                <a:cs typeface="Times New Roman" pitchFamily="18" charset="0"/>
              </a:rPr>
              <a:t>Utilities»Compile</a:t>
            </a:r>
            <a:r>
              <a:rPr lang="en-US" sz="1100" b="1" i="0" dirty="0" smtClean="0">
                <a:solidFill>
                  <a:srgbClr val="000000"/>
                </a:solidFill>
                <a:latin typeface="Times New Roman" pitchFamily="18" charset="0"/>
                <a:cs typeface="Times New Roman" pitchFamily="18" charset="0"/>
              </a:rPr>
              <a:t> Server</a:t>
            </a:r>
            <a:r>
              <a:rPr lang="en-US" sz="1100" b="0" i="0" dirty="0" smtClean="0">
                <a:solidFill>
                  <a:srgbClr val="000000"/>
                </a:solidFill>
                <a:latin typeface="Times New Roman" pitchFamily="18" charset="0"/>
                <a:cs typeface="Times New Roman" pitchFamily="18" charset="0"/>
              </a:rPr>
              <a:t> on the remote computer. </a:t>
            </a:r>
          </a:p>
          <a:p>
            <a:pPr lvl="0"/>
            <a:r>
              <a:rPr lang="en-US" sz="1100" dirty="0" smtClean="0">
                <a:solidFill>
                  <a:srgbClr val="000000"/>
                </a:solidFill>
                <a:latin typeface="Times New Roman" pitchFamily="18" charset="0"/>
                <a:cs typeface="Times New Roman" pitchFamily="18" charset="0"/>
              </a:rPr>
              <a:t>The compilation process converts the graphical code to VHDL code, generates intermediate files, and displays the window shown in the figure above. Then the Xilinx ISE compile tools optimize, reduce, and synthesize the VHDL code into a hardware circuit realization of the LabVIEW code. The end result is a bitstream file that is loaded into the FPGA chip to configure the gate array logic.</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otes Placeholder 5"/>
          <p:cNvSpPr>
            <a:spLocks noGrp="1"/>
          </p:cNvSpPr>
          <p:nvPr>
            <p:ph type="body" idx="1"/>
          </p:nvPr>
        </p:nvSpPr>
        <p:spPr>
          <a:xfrm>
            <a:off x="622018" y="4863475"/>
            <a:ext cx="5831417" cy="3710933"/>
          </a:xfrm>
          <a:prstGeom prst="rect">
            <a:avLst/>
          </a:prstGeom>
        </p:spPr>
        <p:txBody>
          <a:bodyPr>
            <a:normAutofit/>
          </a:bodyPr>
          <a:lstStyle/>
          <a:p>
            <a:r>
              <a:rPr lang="en-US" sz="1400" b="1" dirty="0" smtClean="0">
                <a:latin typeface="Arial Narrow" pitchFamily="34" charset="0"/>
                <a:cs typeface="Times New Roman" pitchFamily="18" charset="0"/>
              </a:rPr>
              <a:t>A. Introduction</a:t>
            </a:r>
          </a:p>
          <a:p>
            <a:r>
              <a:rPr lang="en-US" sz="1100" dirty="0" smtClean="0">
                <a:latin typeface="Times New Roman" pitchFamily="18" charset="0"/>
                <a:cs typeface="Times New Roman" pitchFamily="18" charset="0"/>
              </a:rPr>
              <a:t>An FPGA is a chip that can be reconfigured through software for different applications. The LabVIEW FPGA Module targets the following NI reconfigurable I/O (RIO) devices:</a:t>
            </a:r>
          </a:p>
          <a:p>
            <a:pPr lvl="2"/>
            <a:r>
              <a:rPr lang="en-US" sz="1100" dirty="0" smtClean="0">
                <a:latin typeface="Times New Roman" pitchFamily="18" charset="0"/>
                <a:cs typeface="Times New Roman" pitchFamily="18" charset="0"/>
              </a:rPr>
              <a:t>R Series data acquisition (DAQ)</a:t>
            </a:r>
          </a:p>
          <a:p>
            <a:pPr lvl="2"/>
            <a:r>
              <a:rPr lang="en-US" sz="1100" dirty="0" err="1" smtClean="0">
                <a:latin typeface="Times New Roman" pitchFamily="18" charset="0"/>
                <a:cs typeface="Times New Roman" pitchFamily="18" charset="0"/>
              </a:rPr>
              <a:t>CompactRIO</a:t>
            </a:r>
            <a:r>
              <a:rPr lang="en-US" sz="1100" dirty="0" smtClean="0">
                <a:latin typeface="Times New Roman" pitchFamily="18" charset="0"/>
                <a:cs typeface="Times New Roman" pitchFamily="18" charset="0"/>
              </a:rPr>
              <a:t> </a:t>
            </a:r>
          </a:p>
          <a:p>
            <a:pPr lvl="2"/>
            <a:r>
              <a:rPr lang="en-US" sz="1100" dirty="0" smtClean="0">
                <a:latin typeface="Times New Roman" pitchFamily="18" charset="0"/>
                <a:cs typeface="Times New Roman" pitchFamily="18" charset="0"/>
              </a:rPr>
              <a:t>Compact Vision </a:t>
            </a:r>
          </a:p>
          <a:p>
            <a:pPr lvl="2"/>
            <a:r>
              <a:rPr lang="en-US" sz="1100" dirty="0" smtClean="0">
                <a:latin typeface="Times New Roman" pitchFamily="18" charset="0"/>
                <a:cs typeface="Times New Roman" pitchFamily="18" charset="0"/>
              </a:rPr>
              <a:t>IF-RIO </a:t>
            </a:r>
          </a:p>
          <a:p>
            <a:r>
              <a:rPr lang="en-US" sz="1100" dirty="0" smtClean="0">
                <a:latin typeface="Times New Roman" pitchFamily="18" charset="0"/>
                <a:cs typeface="Times New Roman" pitchFamily="18" charset="0"/>
              </a:rPr>
              <a:t>Refer to ni.com for a current list of devices. R Series DAQ devices support complex data acquisition or real-time I/O applications. FPGA logic on an NI Compact Vision system adds custom triggering, pulse width modulation (PWM) signals, motion control, or custom communications protocols. CompactRIO uses FPGA for modularity, FPGA-timed I/O with </a:t>
            </a:r>
            <a:br>
              <a:rPr lang="en-US" sz="1100" dirty="0" smtClean="0">
                <a:latin typeface="Times New Roman" pitchFamily="18" charset="0"/>
                <a:cs typeface="Times New Roman" pitchFamily="18" charset="0"/>
              </a:rPr>
            </a:br>
            <a:r>
              <a:rPr lang="en-US" sz="1100" dirty="0" smtClean="0">
                <a:latin typeface="Times New Roman" pitchFamily="18" charset="0"/>
                <a:cs typeface="Times New Roman" pitchFamily="18" charset="0"/>
              </a:rPr>
              <a:t>built-in signal conditioning, and direct signal connectivity for maximum flexibility in embedded measurement and control applications. </a:t>
            </a:r>
          </a:p>
          <a:p>
            <a:endParaRPr lang="en-US" sz="1100" dirty="0">
              <a:latin typeface="Times New Roman" pitchFamily="18" charset="0"/>
              <a:cs typeface="Times New Roman" pitchFamily="18" charset="0"/>
            </a:endParaRPr>
          </a:p>
        </p:txBody>
      </p:sp>
      <p:sp>
        <p:nvSpPr>
          <p:cNvPr id="7" name="Slide Image Placeholder 6"/>
          <p:cNvSpPr>
            <a:spLocks noGrp="1" noRot="1" noChangeAspect="1"/>
          </p:cNvSpPr>
          <p:nvPr>
            <p:ph type="sldImg"/>
          </p:nvPr>
        </p:nvSpPr>
        <p:spPr>
          <a:xfrm>
            <a:off x="879475" y="706438"/>
            <a:ext cx="5238750" cy="3929062"/>
          </a:xfr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9475" y="706438"/>
            <a:ext cx="5238750" cy="3929062"/>
          </a:xfrm>
        </p:spPr>
      </p:sp>
      <p:sp>
        <p:nvSpPr>
          <p:cNvPr id="7" name="Notes Placeholder 6"/>
          <p:cNvSpPr>
            <a:spLocks noGrp="1"/>
          </p:cNvSpPr>
          <p:nvPr>
            <p:ph type="body" idx="1"/>
          </p:nvPr>
        </p:nvSpPr>
        <p:spPr>
          <a:xfrm>
            <a:off x="622018" y="4787484"/>
            <a:ext cx="5831417" cy="4103557"/>
          </a:xfrm>
        </p:spPr>
        <p:txBody>
          <a:bodyPr>
            <a:noAutofit/>
          </a:bodyPr>
          <a:lstStyle/>
          <a:p>
            <a:r>
              <a:rPr lang="en-US" sz="1100" dirty="0" smtClean="0">
                <a:latin typeface="Times New Roman" pitchFamily="18" charset="0"/>
                <a:cs typeface="Times New Roman" pitchFamily="18" charset="0"/>
              </a:rPr>
              <a:t>The Compiling VI for FPGA dialog box, shown above, displays status information while the FPGA VI compiles. From this dialog box you can cancel the compilation, or disconnect from the LabVIEW FPGA Compile Server to continue working in LabVIEW while the server compiles the FPGA VI. This dialog box includes the following components:</a:t>
            </a:r>
          </a:p>
          <a:p>
            <a:pPr lvl="2"/>
            <a:r>
              <a:rPr lang="en-US" sz="1100" b="1" dirty="0" smtClean="0">
                <a:latin typeface="Times New Roman" pitchFamily="18" charset="0"/>
                <a:cs typeface="Times New Roman" pitchFamily="18" charset="0"/>
              </a:rPr>
              <a:t>Client ID</a:t>
            </a:r>
            <a:r>
              <a:rPr lang="en-US" sz="1100" dirty="0" smtClean="0">
                <a:latin typeface="Times New Roman" pitchFamily="18" charset="0"/>
                <a:cs typeface="Times New Roman" pitchFamily="18" charset="0"/>
              </a:rPr>
              <a:t>—Displays a unique ID that is associated with the VI that is being compiled.</a:t>
            </a:r>
          </a:p>
          <a:p>
            <a:pPr lvl="2"/>
            <a:r>
              <a:rPr lang="en-US" sz="1100" b="1" dirty="0" smtClean="0">
                <a:latin typeface="Times New Roman" pitchFamily="18" charset="0"/>
                <a:cs typeface="Times New Roman" pitchFamily="18" charset="0"/>
              </a:rPr>
              <a:t>Server ID</a:t>
            </a:r>
            <a:r>
              <a:rPr lang="en-US" sz="1100" dirty="0" smtClean="0">
                <a:latin typeface="Times New Roman" pitchFamily="18" charset="0"/>
                <a:cs typeface="Times New Roman" pitchFamily="18" charset="0"/>
              </a:rPr>
              <a:t>—Displays the Server Service ID on the server side. To view previous compile records, launch the LabVIEW FPGA Compile Server by selecting </a:t>
            </a:r>
            <a:r>
              <a:rPr lang="en-US" sz="1100" b="1" dirty="0" err="1" smtClean="0">
                <a:latin typeface="Times New Roman" pitchFamily="18" charset="0"/>
                <a:cs typeface="Times New Roman" pitchFamily="18" charset="0"/>
              </a:rPr>
              <a:t>Start»All</a:t>
            </a:r>
            <a:r>
              <a:rPr lang="en-US" sz="1100" b="1" dirty="0" smtClean="0">
                <a:latin typeface="Times New Roman" pitchFamily="18" charset="0"/>
                <a:cs typeface="Times New Roman" pitchFamily="18" charset="0"/>
              </a:rPr>
              <a:t> </a:t>
            </a:r>
            <a:r>
              <a:rPr lang="en-US" sz="1100" b="1" dirty="0" err="1" smtClean="0">
                <a:latin typeface="Times New Roman" pitchFamily="18" charset="0"/>
                <a:cs typeface="Times New Roman" pitchFamily="18" charset="0"/>
              </a:rPr>
              <a:t>Programs»National</a:t>
            </a:r>
            <a:r>
              <a:rPr lang="en-US" sz="1100" b="1" dirty="0" smtClean="0">
                <a:latin typeface="Times New Roman" pitchFamily="18" charset="0"/>
                <a:cs typeface="Times New Roman" pitchFamily="18" charset="0"/>
              </a:rPr>
              <a:t> Instruments» LabVIEW 8.5»LabVIEW FPGA </a:t>
            </a:r>
            <a:r>
              <a:rPr lang="en-US" sz="1100" b="1" dirty="0" err="1" smtClean="0">
                <a:latin typeface="Times New Roman" pitchFamily="18" charset="0"/>
                <a:cs typeface="Times New Roman" pitchFamily="18" charset="0"/>
              </a:rPr>
              <a:t>Utilities»Compile</a:t>
            </a:r>
            <a:r>
              <a:rPr lang="en-US" sz="1100" b="1" dirty="0" smtClean="0">
                <a:latin typeface="Times New Roman" pitchFamily="18" charset="0"/>
                <a:cs typeface="Times New Roman" pitchFamily="18" charset="0"/>
              </a:rPr>
              <a:t> Server</a:t>
            </a:r>
            <a:r>
              <a:rPr lang="en-US" sz="1100" dirty="0" smtClean="0">
                <a:latin typeface="Times New Roman" pitchFamily="18" charset="0"/>
                <a:cs typeface="Times New Roman" pitchFamily="18" charset="0"/>
              </a:rPr>
              <a:t>. Click </a:t>
            </a:r>
            <a:r>
              <a:rPr lang="en-US" sz="1100" b="1" dirty="0" smtClean="0">
                <a:latin typeface="Times New Roman" pitchFamily="18" charset="0"/>
                <a:cs typeface="Times New Roman" pitchFamily="18" charset="0"/>
              </a:rPr>
              <a:t>Compile List</a:t>
            </a:r>
            <a:r>
              <a:rPr lang="en-US" sz="1100" dirty="0" smtClean="0">
                <a:latin typeface="Times New Roman" pitchFamily="18" charset="0"/>
                <a:cs typeface="Times New Roman" pitchFamily="18" charset="0"/>
              </a:rPr>
              <a:t> and enter the Server ID in the numeric control.</a:t>
            </a:r>
          </a:p>
          <a:p>
            <a:pPr lvl="2"/>
            <a:r>
              <a:rPr lang="en-US" sz="1100" b="1" dirty="0" smtClean="0">
                <a:latin typeface="Times New Roman" pitchFamily="18" charset="0"/>
                <a:cs typeface="Times New Roman" pitchFamily="18" charset="0"/>
              </a:rPr>
              <a:t>Status</a:t>
            </a:r>
            <a:r>
              <a:rPr lang="en-US" sz="1100" dirty="0" smtClean="0">
                <a:latin typeface="Times New Roman" pitchFamily="18" charset="0"/>
                <a:cs typeface="Times New Roman" pitchFamily="18" charset="0"/>
              </a:rPr>
              <a:t>—Displays the status of the compilation throughout the process.</a:t>
            </a:r>
          </a:p>
          <a:p>
            <a:pPr lvl="2"/>
            <a:r>
              <a:rPr lang="en-US" sz="1100" b="1" dirty="0" smtClean="0">
                <a:latin typeface="Times New Roman" pitchFamily="18" charset="0"/>
                <a:cs typeface="Times New Roman" pitchFamily="18" charset="0"/>
              </a:rPr>
              <a:t>Refresh</a:t>
            </a:r>
            <a:r>
              <a:rPr lang="en-US" sz="1100" dirty="0" smtClean="0">
                <a:latin typeface="Times New Roman" pitchFamily="18" charset="0"/>
                <a:cs typeface="Times New Roman" pitchFamily="18" charset="0"/>
              </a:rPr>
              <a:t>—Updates the client with the latest information from the server. If you do not click the Refresh button, you experience a 20-second delay between updates from the server.</a:t>
            </a:r>
          </a:p>
          <a:p>
            <a:pPr lvl="2"/>
            <a:r>
              <a:rPr lang="en-US" sz="1100" b="1" dirty="0" smtClean="0">
                <a:latin typeface="Times New Roman" pitchFamily="18" charset="0"/>
                <a:cs typeface="Times New Roman" pitchFamily="18" charset="0"/>
              </a:rPr>
              <a:t>Disconnect</a:t>
            </a:r>
            <a:r>
              <a:rPr lang="en-US" sz="1100" dirty="0" smtClean="0">
                <a:latin typeface="Times New Roman" pitchFamily="18" charset="0"/>
                <a:cs typeface="Times New Roman" pitchFamily="18" charset="0"/>
              </a:rPr>
              <a:t>—Disconnects LabVIEW from the LabVIEW FPGA Compile Server while the LabVIEW FPGA Compile Server compiles the VI. Disconnect from the LabVIEW FPGA Compile Server to perform other operations in LabVIEW while the FPGA VI is compiling. To reconnect to the LabVIEW FPGA Compile Server, right-click the FPGA VI in the Project Explorer window and select </a:t>
            </a:r>
            <a:r>
              <a:rPr lang="en-US" sz="1100" b="1" dirty="0" smtClean="0">
                <a:latin typeface="Times New Roman" pitchFamily="18" charset="0"/>
                <a:cs typeface="Times New Roman" pitchFamily="18" charset="0"/>
              </a:rPr>
              <a:t>Reconnect to Compilation</a:t>
            </a:r>
            <a:r>
              <a:rPr lang="en-US" sz="1100" dirty="0" smtClean="0">
                <a:latin typeface="Times New Roman" pitchFamily="18" charset="0"/>
                <a:cs typeface="Times New Roman" pitchFamily="18" charset="0"/>
              </a:rPr>
              <a:t>. You also can reconnect to the compilation by clicking </a:t>
            </a:r>
            <a:r>
              <a:rPr lang="en-US" sz="1100" b="1" dirty="0" smtClean="0">
                <a:latin typeface="Times New Roman" pitchFamily="18" charset="0"/>
                <a:cs typeface="Times New Roman" pitchFamily="18" charset="0"/>
              </a:rPr>
              <a:t>Run</a:t>
            </a:r>
            <a:r>
              <a:rPr lang="en-US" sz="1100" dirty="0" smtClean="0">
                <a:latin typeface="Times New Roman" pitchFamily="18" charset="0"/>
                <a:cs typeface="Times New Roman" pitchFamily="18" charset="0"/>
              </a:rPr>
              <a:t> on the FPGA VI or using the Beginning Compile dialog box.</a:t>
            </a:r>
          </a:p>
          <a:p>
            <a:pPr>
              <a:tabLst>
                <a:tab pos="457200" algn="l"/>
                <a:tab pos="1031875" algn="l"/>
              </a:tabLst>
            </a:pPr>
            <a:r>
              <a:rPr lang="en-US" sz="1100" b="1" dirty="0" smtClean="0">
                <a:latin typeface="Arial Narrow" pitchFamily="34" charset="0"/>
                <a:cs typeface="Times New Roman" pitchFamily="18" charset="0"/>
              </a:rPr>
              <a:t>	Caution</a:t>
            </a:r>
            <a:r>
              <a:rPr lang="en-US" sz="1050" dirty="0" smtClean="0">
                <a:latin typeface="Times New Roman" pitchFamily="18" charset="0"/>
                <a:cs typeface="Times New Roman" pitchFamily="18" charset="0"/>
              </a:rPr>
              <a:t> </a:t>
            </a:r>
            <a:r>
              <a:rPr lang="en-US" sz="1100" dirty="0" smtClean="0">
                <a:latin typeface="Times New Roman" pitchFamily="18" charset="0"/>
                <a:cs typeface="Times New Roman" pitchFamily="18" charset="0"/>
              </a:rPr>
              <a:t>	Do not make changes to the FPGA VI while the LabVIEW FPGA Compile 			Server is compiling. If you do make changes, you must recompile the FPGA VI. </a:t>
            </a:r>
          </a:p>
          <a:p>
            <a:pPr lvl="2"/>
            <a:r>
              <a:rPr lang="en-US" sz="1100" b="1" dirty="0" smtClean="0">
                <a:latin typeface="Times New Roman" pitchFamily="18" charset="0"/>
                <a:cs typeface="Times New Roman" pitchFamily="18" charset="0"/>
              </a:rPr>
              <a:t>Stop Compilation</a:t>
            </a:r>
            <a:r>
              <a:rPr lang="en-US" sz="1100" dirty="0" smtClean="0">
                <a:latin typeface="Times New Roman" pitchFamily="18" charset="0"/>
                <a:cs typeface="Times New Roman" pitchFamily="18" charset="0"/>
              </a:rPr>
              <a:t>—Stops the LabVIEW FPGA Compile Server and closes the client without finishing the compilation.</a:t>
            </a:r>
            <a:endParaRPr lang="en-US" sz="1100" dirty="0"/>
          </a:p>
        </p:txBody>
      </p:sp>
      <p:pic>
        <p:nvPicPr>
          <p:cNvPr id="6146" name="Picture 2" descr="C:\Documents and Settings\spinsonn\Desktop\caution.eps"/>
          <p:cNvPicPr>
            <a:picLocks noChangeAspect="1" noChangeArrowheads="1"/>
          </p:cNvPicPr>
          <p:nvPr/>
        </p:nvPicPr>
        <p:blipFill>
          <a:blip r:embed="rId3"/>
          <a:srcRect/>
          <a:stretch>
            <a:fillRect/>
          </a:stretch>
        </p:blipFill>
        <p:spPr bwMode="auto">
          <a:xfrm>
            <a:off x="787241" y="8131123"/>
            <a:ext cx="272133" cy="215310"/>
          </a:xfrm>
          <a:prstGeom prst="rect">
            <a:avLst/>
          </a:prstGeom>
          <a:noFill/>
        </p:spPr>
      </p:pic>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9475" y="706438"/>
            <a:ext cx="5238750" cy="3929062"/>
          </a:xfrm>
        </p:spPr>
      </p:sp>
      <p:sp>
        <p:nvSpPr>
          <p:cNvPr id="7" name="Notes Placeholder 6"/>
          <p:cNvSpPr>
            <a:spLocks noGrp="1"/>
          </p:cNvSpPr>
          <p:nvPr>
            <p:ph type="body" idx="1"/>
          </p:nvPr>
        </p:nvSpPr>
        <p:spPr/>
        <p:txBody>
          <a:bodyPr>
            <a:noAutofit/>
          </a:bodyPr>
          <a:lstStyle/>
          <a:p>
            <a:r>
              <a:rPr lang="en-US" sz="1100" dirty="0" smtClean="0">
                <a:latin typeface="Times New Roman" pitchFamily="18" charset="0"/>
                <a:cs typeface="Times New Roman" pitchFamily="18" charset="0"/>
              </a:rPr>
              <a:t>The LabVIEW FPGA Compile Server window, shown above, displays compilation information when you compile a VI. You also can launch the LabVIEW FPGA Compile Server manually by selecting </a:t>
            </a:r>
            <a:r>
              <a:rPr lang="en-US" sz="1100" b="1" dirty="0" err="1" smtClean="0">
                <a:latin typeface="Times New Roman" pitchFamily="18" charset="0"/>
                <a:cs typeface="Times New Roman" pitchFamily="18" charset="0"/>
              </a:rPr>
              <a:t>Tools»FPGA</a:t>
            </a:r>
            <a:r>
              <a:rPr lang="en-US" sz="1100" b="1" dirty="0" smtClean="0">
                <a:latin typeface="Times New Roman" pitchFamily="18" charset="0"/>
                <a:cs typeface="Times New Roman" pitchFamily="18" charset="0"/>
              </a:rPr>
              <a:t> </a:t>
            </a:r>
            <a:r>
              <a:rPr lang="en-US" sz="1100" b="1" dirty="0" err="1" smtClean="0">
                <a:latin typeface="Times New Roman" pitchFamily="18" charset="0"/>
                <a:cs typeface="Times New Roman" pitchFamily="18" charset="0"/>
              </a:rPr>
              <a:t>Module»Start</a:t>
            </a:r>
            <a:r>
              <a:rPr lang="en-US" sz="1100" b="1" dirty="0" smtClean="0">
                <a:latin typeface="Times New Roman" pitchFamily="18" charset="0"/>
                <a:cs typeface="Times New Roman" pitchFamily="18" charset="0"/>
              </a:rPr>
              <a:t> Local Compile Server</a:t>
            </a:r>
            <a:r>
              <a:rPr lang="en-US" sz="1100" dirty="0" smtClean="0">
                <a:latin typeface="Times New Roman" pitchFamily="18" charset="0"/>
                <a:cs typeface="Times New Roman" pitchFamily="18" charset="0"/>
              </a:rPr>
              <a:t>. The LabVIEW FPGA Compile Server does not close automatically when compilation finishes. Click </a:t>
            </a:r>
            <a:r>
              <a:rPr lang="en-US" sz="1100" b="1" dirty="0" smtClean="0">
                <a:latin typeface="Times New Roman" pitchFamily="18" charset="0"/>
                <a:cs typeface="Times New Roman" pitchFamily="18" charset="0"/>
              </a:rPr>
              <a:t>Stop Server</a:t>
            </a:r>
            <a:r>
              <a:rPr lang="en-US" sz="1100" dirty="0" smtClean="0">
                <a:latin typeface="Times New Roman" pitchFamily="18" charset="0"/>
                <a:cs typeface="Times New Roman" pitchFamily="18" charset="0"/>
              </a:rPr>
              <a:t> to close the window. The LabVIEW FPGA Compile Server Window contains the following components:</a:t>
            </a:r>
          </a:p>
          <a:p>
            <a:pPr lvl="2"/>
            <a:r>
              <a:rPr lang="en-US" sz="1100" b="1" dirty="0" smtClean="0">
                <a:latin typeface="Times New Roman" pitchFamily="18" charset="0"/>
                <a:cs typeface="Times New Roman" pitchFamily="18" charset="0"/>
              </a:rPr>
              <a:t>Compile Status</a:t>
            </a:r>
            <a:r>
              <a:rPr lang="en-US" sz="1100" dirty="0" smtClean="0">
                <a:latin typeface="Times New Roman" pitchFamily="18" charset="0"/>
                <a:cs typeface="Times New Roman" pitchFamily="18" charset="0"/>
              </a:rPr>
              <a:t>—Displays status information for the current compile. The Compile Status section is disabled until the compile begins.</a:t>
            </a:r>
          </a:p>
          <a:p>
            <a:pPr lvl="2"/>
            <a:r>
              <a:rPr lang="en-US" sz="1100" b="1" dirty="0" smtClean="0">
                <a:latin typeface="Times New Roman" pitchFamily="18" charset="0"/>
                <a:cs typeface="Times New Roman" pitchFamily="18" charset="0"/>
              </a:rPr>
              <a:t>Server Service ID</a:t>
            </a:r>
            <a:r>
              <a:rPr lang="en-US" sz="1100" dirty="0" smtClean="0">
                <a:latin typeface="Times New Roman" pitchFamily="18" charset="0"/>
                <a:cs typeface="Times New Roman" pitchFamily="18" charset="0"/>
              </a:rPr>
              <a:t>—Displays a number that is associated with the VI you are compiling. To view past compiles, click </a:t>
            </a:r>
            <a:r>
              <a:rPr lang="en-US" sz="1100" b="1" dirty="0" smtClean="0">
                <a:latin typeface="Times New Roman" pitchFamily="18" charset="0"/>
                <a:cs typeface="Times New Roman" pitchFamily="18" charset="0"/>
              </a:rPr>
              <a:t>Compile List</a:t>
            </a:r>
            <a:r>
              <a:rPr lang="en-US" sz="1100" dirty="0" smtClean="0">
                <a:latin typeface="Times New Roman" pitchFamily="18" charset="0"/>
                <a:cs typeface="Times New Roman" pitchFamily="18" charset="0"/>
              </a:rPr>
              <a:t> and enter the Server Service ID in the numeric control to view the compilation report.</a:t>
            </a:r>
          </a:p>
          <a:p>
            <a:pPr lvl="2"/>
            <a:r>
              <a:rPr lang="en-US" sz="1100" b="1" dirty="0" smtClean="0">
                <a:latin typeface="Times New Roman" pitchFamily="18" charset="0"/>
                <a:cs typeface="Times New Roman" pitchFamily="18" charset="0"/>
              </a:rPr>
              <a:t>Client Name</a:t>
            </a:r>
            <a:r>
              <a:rPr lang="en-US" sz="1100" dirty="0" smtClean="0">
                <a:latin typeface="Times New Roman" pitchFamily="18" charset="0"/>
                <a:cs typeface="Times New Roman" pitchFamily="18" charset="0"/>
              </a:rPr>
              <a:t>—Displays the name of the computer on which the FPGA VI resides.</a:t>
            </a:r>
          </a:p>
          <a:p>
            <a:pPr lvl="2"/>
            <a:r>
              <a:rPr lang="en-US" sz="1100" b="1" dirty="0" smtClean="0">
                <a:latin typeface="Times New Roman" pitchFamily="18" charset="0"/>
                <a:cs typeface="Times New Roman" pitchFamily="18" charset="0"/>
              </a:rPr>
              <a:t>Client Service ID</a:t>
            </a:r>
            <a:r>
              <a:rPr lang="en-US" sz="1100" dirty="0" smtClean="0">
                <a:latin typeface="Times New Roman" pitchFamily="18" charset="0"/>
                <a:cs typeface="Times New Roman" pitchFamily="18" charset="0"/>
              </a:rPr>
              <a:t>—Displays the ID that is associated with the VI that is being compiled.</a:t>
            </a:r>
          </a:p>
          <a:p>
            <a:pPr lvl="2"/>
            <a:r>
              <a:rPr lang="en-US" sz="1100" b="1" dirty="0" smtClean="0">
                <a:latin typeface="Times New Roman" pitchFamily="18" charset="0"/>
                <a:cs typeface="Times New Roman" pitchFamily="18" charset="0"/>
              </a:rPr>
              <a:t>Status</a:t>
            </a:r>
            <a:r>
              <a:rPr lang="en-US" sz="1100" dirty="0" smtClean="0">
                <a:latin typeface="Times New Roman" pitchFamily="18" charset="0"/>
                <a:cs typeface="Times New Roman" pitchFamily="18" charset="0"/>
              </a:rPr>
              <a:t>—Displays the status of the compilation. Status updates throughout the compilation.</a:t>
            </a:r>
          </a:p>
          <a:p>
            <a:pPr lvl="2"/>
            <a:r>
              <a:rPr lang="en-US" sz="1100" b="1" dirty="0" smtClean="0">
                <a:latin typeface="Times New Roman" pitchFamily="18" charset="0"/>
                <a:cs typeface="Times New Roman" pitchFamily="18" charset="0"/>
              </a:rPr>
              <a:t>Start Time</a:t>
            </a:r>
            <a:r>
              <a:rPr lang="en-US" sz="1100" dirty="0" smtClean="0">
                <a:latin typeface="Times New Roman" pitchFamily="18" charset="0"/>
                <a:cs typeface="Times New Roman" pitchFamily="18" charset="0"/>
              </a:rPr>
              <a:t>—Displays the time that the server started compiling the VI.</a:t>
            </a:r>
          </a:p>
          <a:p>
            <a:pPr lvl="2"/>
            <a:r>
              <a:rPr lang="en-US" sz="1100" b="1" dirty="0" smtClean="0">
                <a:latin typeface="Times New Roman" pitchFamily="18" charset="0"/>
                <a:cs typeface="Times New Roman" pitchFamily="18" charset="0"/>
              </a:rPr>
              <a:t>Last Update Time</a:t>
            </a:r>
            <a:r>
              <a:rPr lang="en-US" sz="1100" dirty="0" smtClean="0">
                <a:latin typeface="Times New Roman" pitchFamily="18" charset="0"/>
                <a:cs typeface="Times New Roman" pitchFamily="18" charset="0"/>
              </a:rPr>
              <a:t>—Displays the time that the Compile Status information was last updated.</a:t>
            </a:r>
          </a:p>
          <a:p>
            <a:pPr lvl="2"/>
            <a:r>
              <a:rPr lang="en-US" sz="1100" b="1" dirty="0" smtClean="0">
                <a:latin typeface="Times New Roman" pitchFamily="18" charset="0"/>
                <a:cs typeface="Times New Roman" pitchFamily="18" charset="0"/>
              </a:rPr>
              <a:t>Details</a:t>
            </a:r>
            <a:r>
              <a:rPr lang="en-US" sz="1100" dirty="0" smtClean="0">
                <a:latin typeface="Times New Roman" pitchFamily="18" charset="0"/>
                <a:cs typeface="Times New Roman" pitchFamily="18" charset="0"/>
              </a:rPr>
              <a:t>—Displays information about the conversion of the VI into the bitstream that is downloaded to the FPGA.</a:t>
            </a:r>
          </a:p>
          <a:p>
            <a:pPr lvl="2"/>
            <a:r>
              <a:rPr lang="en-US" sz="1100" b="1" dirty="0" smtClean="0">
                <a:latin typeface="Times New Roman" pitchFamily="18" charset="0"/>
                <a:cs typeface="Times New Roman" pitchFamily="18" charset="0"/>
              </a:rPr>
              <a:t>Stop Compile</a:t>
            </a:r>
            <a:r>
              <a:rPr lang="en-US" sz="1100" dirty="0" smtClean="0">
                <a:latin typeface="Times New Roman" pitchFamily="18" charset="0"/>
                <a:cs typeface="Times New Roman" pitchFamily="18" charset="0"/>
              </a:rPr>
              <a:t>—Cancels the current compile. This button does not shut down the LabVIEW FPGA Compile Server window.</a:t>
            </a:r>
          </a:p>
          <a:p>
            <a:endParaRPr lang="en-US" sz="11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22018" y="531942"/>
            <a:ext cx="5831417" cy="7903148"/>
          </a:xfrm>
        </p:spPr>
        <p:txBody>
          <a:bodyPr>
            <a:normAutofit/>
          </a:bodyPr>
          <a:lstStyle/>
          <a:p>
            <a:pPr lvl="2"/>
            <a:r>
              <a:rPr lang="en-US" sz="1100" b="1" dirty="0" smtClean="0">
                <a:latin typeface="Times New Roman" pitchFamily="18" charset="0"/>
                <a:cs typeface="Times New Roman" pitchFamily="18" charset="0"/>
              </a:rPr>
              <a:t>Compile List</a:t>
            </a:r>
            <a:r>
              <a:rPr lang="en-US" sz="1100" dirty="0" smtClean="0">
                <a:latin typeface="Times New Roman" pitchFamily="18" charset="0"/>
                <a:cs typeface="Times New Roman" pitchFamily="18" charset="0"/>
              </a:rPr>
              <a:t>—Displays the Manage All Server Records dialog box, which you can use to browse all past compiles and current compiles in the compile queue. You also can use the Manage All Server Records dialog box to delete information about old or unwanted LabVIEW FPGA Compile Server compiles.</a:t>
            </a:r>
          </a:p>
          <a:p>
            <a:pPr lvl="2"/>
            <a:r>
              <a:rPr lang="en-US" sz="1100" b="1" dirty="0" smtClean="0">
                <a:latin typeface="Times New Roman" pitchFamily="18" charset="0"/>
                <a:cs typeface="Times New Roman" pitchFamily="18" charset="0"/>
              </a:rPr>
              <a:t>Server Status</a:t>
            </a:r>
            <a:r>
              <a:rPr lang="en-US" sz="1100" dirty="0" smtClean="0">
                <a:latin typeface="Times New Roman" pitchFamily="18" charset="0"/>
                <a:cs typeface="Times New Roman" pitchFamily="18" charset="0"/>
              </a:rPr>
              <a:t>—Displays the status of the LabVIEW FPGA Compile Server.</a:t>
            </a:r>
          </a:p>
          <a:p>
            <a:pPr lvl="2"/>
            <a:r>
              <a:rPr lang="en-US" sz="1100" b="1" dirty="0" smtClean="0">
                <a:latin typeface="Times New Roman" pitchFamily="18" charset="0"/>
                <a:cs typeface="Times New Roman" pitchFamily="18" charset="0"/>
              </a:rPr>
              <a:t>Stop Server</a:t>
            </a:r>
            <a:r>
              <a:rPr lang="en-US" sz="1100" dirty="0" smtClean="0">
                <a:latin typeface="Times New Roman" pitchFamily="18" charset="0"/>
                <a:cs typeface="Times New Roman" pitchFamily="18" charset="0"/>
              </a:rPr>
              <a:t>—Shuts down the server. Stopping the LabVIEW FPGA Compile Server cancels current compilations.</a:t>
            </a:r>
          </a:p>
          <a:p>
            <a:pPr lvl="2"/>
            <a:r>
              <a:rPr lang="en-US" sz="1100" b="1" dirty="0" smtClean="0">
                <a:latin typeface="Times New Roman" pitchFamily="18" charset="0"/>
                <a:cs typeface="Times New Roman" pitchFamily="18" charset="0"/>
              </a:rPr>
              <a:t>Configure</a:t>
            </a:r>
            <a:r>
              <a:rPr lang="en-US" sz="1100" dirty="0" smtClean="0">
                <a:latin typeface="Times New Roman" pitchFamily="18" charset="0"/>
                <a:cs typeface="Times New Roman" pitchFamily="18" charset="0"/>
              </a:rPr>
              <a:t>—Displays the Configure Server dialog box. Use the Configure Server dialog box to configure properties for the LabVIEW FPGA Compile Server. You can fix timeout errors that appear when the LabVIEW FPGA Compile Server sends or receives files by increasing the Network timeout (ms) value. Modify the Port number if the default port, 96, conflicts with ports on the network. If you modify the Port number, you must modify it in the Configure Server dialog box and in the Configure Compile Settings dialog box.</a:t>
            </a:r>
          </a:p>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9475" y="706438"/>
            <a:ext cx="5238750" cy="3929062"/>
          </a:xfrm>
        </p:spPr>
      </p:sp>
      <p:sp>
        <p:nvSpPr>
          <p:cNvPr id="8" name="Notes Placeholder 7"/>
          <p:cNvSpPr>
            <a:spLocks noGrp="1"/>
          </p:cNvSpPr>
          <p:nvPr>
            <p:ph type="body" idx="1"/>
          </p:nvPr>
        </p:nvSpPr>
        <p:spPr/>
        <p:txBody>
          <a:bodyPr>
            <a:noAutofit/>
          </a:bodyPr>
          <a:lstStyle/>
          <a:p>
            <a:r>
              <a:rPr lang="en-US" sz="1100" dirty="0" smtClean="0">
                <a:latin typeface="Times New Roman" pitchFamily="18" charset="0"/>
                <a:cs typeface="Times New Roman" pitchFamily="18" charset="0"/>
              </a:rPr>
              <a:t>The Successful Compile Report dialog box, shown above, reports the results of the compile process. The first line displays the status or result of the compile, whether or not the compile was successful. If the program is too big or if the clock speed is set too high, it may not be successful.</a:t>
            </a:r>
          </a:p>
          <a:p>
            <a:r>
              <a:rPr lang="en-US" sz="1100" dirty="0" smtClean="0">
                <a:latin typeface="Times New Roman" pitchFamily="18" charset="0"/>
                <a:cs typeface="Times New Roman" pitchFamily="18" charset="0"/>
              </a:rPr>
              <a:t>The report shows the resulting FPGA circuit uses about 7% of the slices. This dialog box includes the following information:</a:t>
            </a:r>
          </a:p>
          <a:p>
            <a:r>
              <a:rPr lang="en-US" sz="1100" b="1" dirty="0" smtClean="0">
                <a:latin typeface="Times New Roman" pitchFamily="18" charset="0"/>
                <a:cs typeface="Times New Roman" pitchFamily="18" charset="0"/>
              </a:rPr>
              <a:t>Summary</a:t>
            </a:r>
            <a:r>
              <a:rPr lang="en-US" sz="1100" dirty="0" smtClean="0">
                <a:latin typeface="Times New Roman" pitchFamily="18" charset="0"/>
                <a:cs typeface="Times New Roman" pitchFamily="18" charset="0"/>
              </a:rPr>
              <a:t>—This tab can include the following categories of information:</a:t>
            </a:r>
          </a:p>
          <a:p>
            <a:pPr marL="234950" lvl="1" indent="-234950">
              <a:buFont typeface="Arial" pitchFamily="34" charset="0"/>
              <a:buChar char="•"/>
            </a:pPr>
            <a:r>
              <a:rPr lang="en-US" sz="1100" b="1" dirty="0" smtClean="0">
                <a:latin typeface="Times New Roman" pitchFamily="18" charset="0"/>
                <a:cs typeface="Times New Roman" pitchFamily="18" charset="0"/>
              </a:rPr>
              <a:t>Device Utilization Summary</a:t>
            </a:r>
            <a:r>
              <a:rPr lang="en-US" sz="1100" dirty="0" smtClean="0">
                <a:latin typeface="Times New Roman" pitchFamily="18" charset="0"/>
                <a:cs typeface="Times New Roman" pitchFamily="18" charset="0"/>
              </a:rPr>
              <a:t>—Might contain the following information:</a:t>
            </a:r>
          </a:p>
          <a:p>
            <a:pPr marL="461963" lvl="2">
              <a:buFont typeface="Times" pitchFamily="18" charset="0"/>
              <a:buChar char="–"/>
            </a:pPr>
            <a:r>
              <a:rPr lang="en-US" sz="1100" b="1" dirty="0" smtClean="0">
                <a:latin typeface="Times New Roman" pitchFamily="18" charset="0"/>
                <a:cs typeface="Times New Roman" pitchFamily="18" charset="0"/>
              </a:rPr>
              <a:t>Number of slices</a:t>
            </a:r>
            <a:r>
              <a:rPr lang="en-US" sz="1100" dirty="0" smtClean="0">
                <a:latin typeface="Times New Roman" pitchFamily="18" charset="0"/>
                <a:cs typeface="Times New Roman" pitchFamily="18" charset="0"/>
              </a:rPr>
              <a:t>—Specifies how much of the FPGA logic the compiled FPGA VI uses. Slices are a combination of LUTs and FFs</a:t>
            </a:r>
          </a:p>
          <a:p>
            <a:pPr marL="461963" lvl="2">
              <a:buFont typeface="Times" pitchFamily="18" charset="0"/>
              <a:buChar char="–"/>
            </a:pPr>
            <a:r>
              <a:rPr lang="en-US" sz="1100" b="1" dirty="0" smtClean="0">
                <a:latin typeface="Times New Roman" pitchFamily="18" charset="0"/>
                <a:cs typeface="Times New Roman" pitchFamily="18" charset="0"/>
              </a:rPr>
              <a:t>Number of IOBs</a:t>
            </a:r>
            <a:r>
              <a:rPr lang="en-US" sz="1100" dirty="0" smtClean="0">
                <a:latin typeface="Times New Roman" pitchFamily="18" charset="0"/>
                <a:cs typeface="Times New Roman" pitchFamily="18" charset="0"/>
              </a:rPr>
              <a:t>—Specifies the number of </a:t>
            </a:r>
            <a:r>
              <a:rPr lang="en-US" sz="1100" dirty="0" err="1" smtClean="0">
                <a:latin typeface="Times New Roman" pitchFamily="18" charset="0"/>
                <a:cs typeface="Times New Roman" pitchFamily="18" charset="0"/>
              </a:rPr>
              <a:t>Input/Output</a:t>
            </a:r>
            <a:r>
              <a:rPr lang="en-US" sz="1100" dirty="0" smtClean="0">
                <a:latin typeface="Times New Roman" pitchFamily="18" charset="0"/>
                <a:cs typeface="Times New Roman" pitchFamily="18" charset="0"/>
              </a:rPr>
              <a:t> Blocks used</a:t>
            </a:r>
          </a:p>
          <a:p>
            <a:pPr marL="461963" lvl="2">
              <a:buFont typeface="Times" pitchFamily="18" charset="0"/>
              <a:buChar char="–"/>
            </a:pPr>
            <a:r>
              <a:rPr lang="en-US" sz="1100" b="1" dirty="0" smtClean="0">
                <a:latin typeface="Times New Roman" pitchFamily="18" charset="0"/>
                <a:cs typeface="Times New Roman" pitchFamily="18" charset="0"/>
              </a:rPr>
              <a:t>Number of MULT18X18s</a:t>
            </a:r>
            <a:r>
              <a:rPr lang="en-US" sz="1100" dirty="0" smtClean="0">
                <a:latin typeface="Times New Roman" pitchFamily="18" charset="0"/>
                <a:cs typeface="Times New Roman" pitchFamily="18" charset="0"/>
              </a:rPr>
              <a:t>—Specifies how many multipliers the compiled FPGA VI uses </a:t>
            </a:r>
          </a:p>
          <a:p>
            <a:pPr marL="461963" lvl="2">
              <a:buFont typeface="Times" pitchFamily="18" charset="0"/>
              <a:buChar char="–"/>
            </a:pPr>
            <a:r>
              <a:rPr lang="en-US" sz="1100" b="1" dirty="0" smtClean="0">
                <a:latin typeface="Times New Roman" pitchFamily="18" charset="0"/>
                <a:cs typeface="Times New Roman" pitchFamily="18" charset="0"/>
              </a:rPr>
              <a:t>Number of RAMB16s</a:t>
            </a:r>
            <a:r>
              <a:rPr lang="en-US" sz="1100" dirty="0" smtClean="0">
                <a:latin typeface="Times New Roman" pitchFamily="18" charset="0"/>
                <a:cs typeface="Times New Roman" pitchFamily="18" charset="0"/>
              </a:rPr>
              <a:t>—Specifies how much RAM the compiled FPGA VI uses </a:t>
            </a:r>
          </a:p>
          <a:p>
            <a:pPr marL="461963" lvl="2">
              <a:buFont typeface="Times" pitchFamily="18" charset="0"/>
              <a:buChar char="–"/>
            </a:pPr>
            <a:r>
              <a:rPr lang="en-US" sz="1100" b="1" dirty="0" smtClean="0">
                <a:latin typeface="Times New Roman" pitchFamily="18" charset="0"/>
                <a:cs typeface="Times New Roman" pitchFamily="18" charset="0"/>
              </a:rPr>
              <a:t>BUFGMUXs</a:t>
            </a:r>
            <a:r>
              <a:rPr lang="en-US" sz="1100" dirty="0" smtClean="0">
                <a:latin typeface="Times New Roman" pitchFamily="18" charset="0"/>
                <a:cs typeface="Times New Roman" pitchFamily="18" charset="0"/>
              </a:rPr>
              <a:t>—Portal to the clock net, which is used to clock FFs</a:t>
            </a:r>
          </a:p>
          <a:p>
            <a:pPr marL="234950" lvl="1" indent="-234950">
              <a:buFont typeface="Arial" pitchFamily="34" charset="0"/>
              <a:buChar char="•"/>
            </a:pPr>
            <a:r>
              <a:rPr lang="en-US" sz="1100" b="1" dirty="0" smtClean="0">
                <a:latin typeface="Times New Roman" pitchFamily="18" charset="0"/>
                <a:cs typeface="Times New Roman" pitchFamily="18" charset="0"/>
              </a:rPr>
              <a:t>Clock Rates</a:t>
            </a:r>
            <a:r>
              <a:rPr lang="en-US" sz="1100" dirty="0" smtClean="0">
                <a:latin typeface="Times New Roman" pitchFamily="18" charset="0"/>
                <a:cs typeface="Times New Roman" pitchFamily="18" charset="0"/>
              </a:rPr>
              <a:t>—Might contain the following information:</a:t>
            </a:r>
          </a:p>
          <a:p>
            <a:pPr marL="461963" lvl="2">
              <a:buFont typeface="Times" pitchFamily="18" charset="0"/>
              <a:buChar char="–"/>
            </a:pPr>
            <a:r>
              <a:rPr lang="en-US" sz="1100" b="1" dirty="0" smtClean="0">
                <a:latin typeface="Times New Roman" pitchFamily="18" charset="0"/>
                <a:cs typeface="Times New Roman" pitchFamily="18" charset="0"/>
              </a:rPr>
              <a:t>Requested Rate</a:t>
            </a:r>
            <a:r>
              <a:rPr lang="en-US" sz="1100" dirty="0" smtClean="0">
                <a:latin typeface="Times New Roman" pitchFamily="18" charset="0"/>
                <a:cs typeface="Times New Roman" pitchFamily="18" charset="0"/>
              </a:rPr>
              <a:t>—Displays the clock rate at which the compiled FPGA VI runs, which is 40 MHz by default </a:t>
            </a:r>
          </a:p>
          <a:p>
            <a:pPr marL="461963" lvl="2">
              <a:buFont typeface="Times" pitchFamily="18" charset="0"/>
              <a:buChar char="–"/>
            </a:pPr>
            <a:r>
              <a:rPr lang="en-US" sz="1100" b="1" dirty="0" smtClean="0">
                <a:latin typeface="Times New Roman" pitchFamily="18" charset="0"/>
                <a:cs typeface="Times New Roman" pitchFamily="18" charset="0"/>
              </a:rPr>
              <a:t>Theoretical Maximum</a:t>
            </a:r>
            <a:r>
              <a:rPr lang="en-US" sz="1100" dirty="0" smtClean="0">
                <a:latin typeface="Times New Roman" pitchFamily="18" charset="0"/>
                <a:cs typeface="Times New Roman" pitchFamily="18" charset="0"/>
              </a:rPr>
              <a:t>—Displays the theoretical maximum compile rate for the</a:t>
            </a:r>
            <a:br>
              <a:rPr lang="en-US" sz="1100" dirty="0" smtClean="0">
                <a:latin typeface="Times New Roman" pitchFamily="18" charset="0"/>
                <a:cs typeface="Times New Roman" pitchFamily="18" charset="0"/>
              </a:rPr>
            </a:br>
            <a:r>
              <a:rPr lang="en-US" sz="1100" dirty="0" smtClean="0">
                <a:latin typeface="Times New Roman" pitchFamily="18" charset="0"/>
                <a:cs typeface="Times New Roman" pitchFamily="18" charset="0"/>
              </a:rPr>
              <a:t>FPGA VI.</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22018" y="531942"/>
            <a:ext cx="5831417" cy="7903148"/>
          </a:xfrm>
        </p:spPr>
        <p:txBody>
          <a:bodyPr>
            <a:normAutofit/>
          </a:bodyPr>
          <a:lstStyle/>
          <a:p>
            <a:pPr lvl="0"/>
            <a:r>
              <a:rPr lang="en-US" sz="1100" b="1" dirty="0" smtClean="0">
                <a:solidFill>
                  <a:srgbClr val="000000"/>
                </a:solidFill>
                <a:latin typeface="Times New Roman" pitchFamily="18" charset="0"/>
                <a:cs typeface="Times New Roman" pitchFamily="18" charset="0"/>
              </a:rPr>
              <a:t>Advanced</a:t>
            </a:r>
            <a:r>
              <a:rPr lang="en-US" sz="1100" dirty="0" smtClean="0">
                <a:solidFill>
                  <a:srgbClr val="000000"/>
                </a:solidFill>
                <a:latin typeface="Times New Roman" pitchFamily="18" charset="0"/>
                <a:cs typeface="Times New Roman" pitchFamily="18" charset="0"/>
              </a:rPr>
              <a:t>—This tab includes the </a:t>
            </a:r>
            <a:r>
              <a:rPr lang="en-US" sz="1000" dirty="0" smtClean="0">
                <a:solidFill>
                  <a:srgbClr val="000000"/>
                </a:solidFill>
                <a:latin typeface="Courier New" pitchFamily="49" charset="0"/>
                <a:cs typeface="Courier New" pitchFamily="49" charset="0"/>
              </a:rPr>
              <a:t>xflow.log</a:t>
            </a:r>
            <a:r>
              <a:rPr lang="en-US" sz="1100" dirty="0" smtClean="0">
                <a:solidFill>
                  <a:srgbClr val="000000"/>
                </a:solidFill>
                <a:latin typeface="Times New Roman" pitchFamily="18" charset="0"/>
                <a:cs typeface="Times New Roman" pitchFamily="18" charset="0"/>
              </a:rPr>
              <a:t> and </a:t>
            </a:r>
            <a:r>
              <a:rPr lang="en-US" sz="1000" dirty="0" smtClean="0">
                <a:solidFill>
                  <a:srgbClr val="000000"/>
                </a:solidFill>
                <a:latin typeface="Courier New" pitchFamily="49" charset="0"/>
                <a:cs typeface="Courier New" pitchFamily="49" charset="0"/>
              </a:rPr>
              <a:t>.</a:t>
            </a:r>
            <a:r>
              <a:rPr lang="en-US" sz="1000" dirty="0" err="1" smtClean="0">
                <a:solidFill>
                  <a:srgbClr val="000000"/>
                </a:solidFill>
                <a:latin typeface="Courier New" pitchFamily="49" charset="0"/>
                <a:cs typeface="Courier New" pitchFamily="49" charset="0"/>
              </a:rPr>
              <a:t>twr</a:t>
            </a:r>
            <a:r>
              <a:rPr lang="en-US" sz="1100" dirty="0" smtClean="0">
                <a:solidFill>
                  <a:srgbClr val="000000"/>
                </a:solidFill>
                <a:latin typeface="Times New Roman" pitchFamily="18" charset="0"/>
                <a:cs typeface="Times New Roman" pitchFamily="18" charset="0"/>
              </a:rPr>
              <a:t> files.</a:t>
            </a:r>
          </a:p>
          <a:p>
            <a:pPr lvl="0"/>
            <a:r>
              <a:rPr lang="en-US" sz="1100" dirty="0" smtClean="0">
                <a:solidFill>
                  <a:srgbClr val="000000"/>
                </a:solidFill>
                <a:latin typeface="Times New Roman" pitchFamily="18" charset="0"/>
                <a:cs typeface="Times New Roman" pitchFamily="18" charset="0"/>
              </a:rPr>
              <a:t>If you have previously selected the Do not show this message in the future? checkbox you will no longer see the compile report. To re-enable the compile report you must modify the LabVIEW </a:t>
            </a:r>
            <a:r>
              <a:rPr lang="en-US" sz="1000" dirty="0" smtClean="0">
                <a:solidFill>
                  <a:srgbClr val="000000"/>
                </a:solidFill>
                <a:latin typeface="Courier New" pitchFamily="49" charset="0"/>
                <a:cs typeface="Courier New" pitchFamily="49" charset="0"/>
              </a:rPr>
              <a:t>.</a:t>
            </a:r>
            <a:r>
              <a:rPr lang="en-US" sz="1000" dirty="0" err="1" smtClean="0">
                <a:solidFill>
                  <a:srgbClr val="000000"/>
                </a:solidFill>
                <a:latin typeface="Courier New" pitchFamily="49" charset="0"/>
                <a:cs typeface="Courier New" pitchFamily="49" charset="0"/>
              </a:rPr>
              <a:t>ini</a:t>
            </a:r>
            <a:r>
              <a:rPr lang="en-US" sz="1100" dirty="0" smtClean="0">
                <a:solidFill>
                  <a:srgbClr val="000000"/>
                </a:solidFill>
                <a:latin typeface="Times New Roman" pitchFamily="18" charset="0"/>
                <a:cs typeface="Times New Roman" pitchFamily="18" charset="0"/>
              </a:rPr>
              <a:t> file. Make sure the line </a:t>
            </a:r>
            <a:r>
              <a:rPr lang="en-US" sz="1000" dirty="0" err="1" smtClean="0">
                <a:solidFill>
                  <a:srgbClr val="000000"/>
                </a:solidFill>
                <a:latin typeface="Courier New" pitchFamily="49" charset="0"/>
                <a:cs typeface="Courier New" pitchFamily="49" charset="0"/>
              </a:rPr>
              <a:t>nirviShowCompileReport</a:t>
            </a:r>
            <a:r>
              <a:rPr lang="en-US" sz="1000" dirty="0" smtClean="0">
                <a:solidFill>
                  <a:srgbClr val="000000"/>
                </a:solidFill>
                <a:latin typeface="Courier New" pitchFamily="49" charset="0"/>
                <a:cs typeface="Courier New" pitchFamily="49" charset="0"/>
              </a:rPr>
              <a:t>=TRUE</a:t>
            </a:r>
            <a:r>
              <a:rPr lang="en-US" sz="1100" dirty="0" smtClean="0">
                <a:solidFill>
                  <a:srgbClr val="000000"/>
                </a:solidFill>
                <a:latin typeface="Times New Roman" pitchFamily="18" charset="0"/>
                <a:cs typeface="Times New Roman" pitchFamily="18" charset="0"/>
              </a:rPr>
              <a:t> exists in the </a:t>
            </a:r>
            <a:r>
              <a:rPr lang="en-US" sz="1000" dirty="0" smtClean="0">
                <a:solidFill>
                  <a:srgbClr val="000000"/>
                </a:solidFill>
                <a:latin typeface="Courier New" pitchFamily="49" charset="0"/>
                <a:cs typeface="Courier New" pitchFamily="49" charset="0"/>
              </a:rPr>
              <a:t>.</a:t>
            </a:r>
            <a:r>
              <a:rPr lang="en-US" sz="1000" dirty="0" err="1" smtClean="0">
                <a:solidFill>
                  <a:srgbClr val="000000"/>
                </a:solidFill>
                <a:latin typeface="Courier New" pitchFamily="49" charset="0"/>
                <a:cs typeface="Courier New" pitchFamily="49" charset="0"/>
              </a:rPr>
              <a:t>ini</a:t>
            </a:r>
            <a:r>
              <a:rPr lang="en-US" sz="1100" dirty="0" smtClean="0">
                <a:solidFill>
                  <a:srgbClr val="000000"/>
                </a:solidFill>
                <a:latin typeface="Times New Roman" pitchFamily="18" charset="0"/>
                <a:cs typeface="Times New Roman" pitchFamily="18" charset="0"/>
              </a:rPr>
              <a:t> file.</a:t>
            </a:r>
          </a:p>
          <a:p>
            <a:pPr lvl="0"/>
            <a:r>
              <a:rPr lang="en-US" sz="1100" dirty="0" smtClean="0">
                <a:solidFill>
                  <a:srgbClr val="000000"/>
                </a:solidFill>
                <a:latin typeface="Times New Roman" pitchFamily="18" charset="0"/>
                <a:cs typeface="Times New Roman" pitchFamily="18" charset="0"/>
              </a:rPr>
              <a:t>For small applications, the compiler does not optimize as completely as for larger applications. As the FPGA reaches 90% optimization, the compiler performs heavy optimization.</a:t>
            </a:r>
          </a:p>
          <a:p>
            <a:pPr lvl="0"/>
            <a:r>
              <a:rPr lang="en-US" sz="1100" dirty="0" smtClean="0">
                <a:solidFill>
                  <a:srgbClr val="000000"/>
                </a:solidFill>
                <a:latin typeface="Times New Roman" pitchFamily="18" charset="0"/>
                <a:cs typeface="Times New Roman" pitchFamily="18" charset="0"/>
              </a:rPr>
              <a:t>After you click </a:t>
            </a:r>
            <a:r>
              <a:rPr lang="en-US" sz="1100" b="1" dirty="0" smtClean="0">
                <a:solidFill>
                  <a:srgbClr val="000000"/>
                </a:solidFill>
                <a:latin typeface="Times New Roman" pitchFamily="18" charset="0"/>
                <a:cs typeface="Times New Roman" pitchFamily="18" charset="0"/>
              </a:rPr>
              <a:t>OK</a:t>
            </a:r>
            <a:r>
              <a:rPr lang="en-US" sz="1100" dirty="0" smtClean="0">
                <a:solidFill>
                  <a:srgbClr val="000000"/>
                </a:solidFill>
                <a:latin typeface="Times New Roman" pitchFamily="18" charset="0"/>
                <a:cs typeface="Times New Roman" pitchFamily="18" charset="0"/>
              </a:rPr>
              <a:t> in the Successful Compile Report dialog box, the VI runs on the FPGA and communicates with the Windows PC through Interactive Front Panel Communication. Data for the front panel objects are communicated over the CompactRIO bus to the controller and over the Ethernet to the host PC several times per second, typically about 10 S/s.</a:t>
            </a:r>
          </a:p>
          <a:p>
            <a:pPr lvl="0"/>
            <a:r>
              <a:rPr lang="en-US" sz="1100" dirty="0" smtClean="0">
                <a:solidFill>
                  <a:srgbClr val="000000"/>
                </a:solidFill>
                <a:latin typeface="Times New Roman" pitchFamily="18" charset="0"/>
                <a:cs typeface="Times New Roman" pitchFamily="18" charset="0"/>
              </a:rPr>
              <a:t>To view previous compile reports from the Project Explorer window, select </a:t>
            </a:r>
            <a:r>
              <a:rPr lang="en-US" sz="1100" b="1" dirty="0" err="1" smtClean="0">
                <a:solidFill>
                  <a:srgbClr val="000000"/>
                </a:solidFill>
                <a:latin typeface="Times New Roman" pitchFamily="18" charset="0"/>
                <a:cs typeface="Times New Roman" pitchFamily="18" charset="0"/>
              </a:rPr>
              <a:t>Tools»FPGA</a:t>
            </a:r>
            <a:r>
              <a:rPr lang="en-US" sz="1100" b="1" dirty="0" smtClean="0">
                <a:solidFill>
                  <a:srgbClr val="000000"/>
                </a:solidFill>
                <a:latin typeface="Times New Roman" pitchFamily="18" charset="0"/>
                <a:cs typeface="Times New Roman" pitchFamily="18" charset="0"/>
              </a:rPr>
              <a:t> </a:t>
            </a:r>
            <a:r>
              <a:rPr lang="en-US" sz="1100" b="1" dirty="0" err="1" smtClean="0">
                <a:solidFill>
                  <a:srgbClr val="000000"/>
                </a:solidFill>
                <a:latin typeface="Times New Roman" pitchFamily="18" charset="0"/>
                <a:cs typeface="Times New Roman" pitchFamily="18" charset="0"/>
              </a:rPr>
              <a:t>Module»Start</a:t>
            </a:r>
            <a:r>
              <a:rPr lang="en-US" sz="1100" b="1" dirty="0" smtClean="0">
                <a:solidFill>
                  <a:srgbClr val="000000"/>
                </a:solidFill>
                <a:latin typeface="Times New Roman" pitchFamily="18" charset="0"/>
                <a:cs typeface="Times New Roman" pitchFamily="18" charset="0"/>
              </a:rPr>
              <a:t> Local Compile Server</a:t>
            </a:r>
            <a:r>
              <a:rPr lang="en-US" sz="1100" dirty="0" smtClean="0">
                <a:solidFill>
                  <a:srgbClr val="000000"/>
                </a:solidFill>
                <a:latin typeface="Times New Roman" pitchFamily="18" charset="0"/>
                <a:cs typeface="Times New Roman" pitchFamily="18" charset="0"/>
              </a:rPr>
              <a:t> to display the LabVIEW FPGA Compile Server window. Click </a:t>
            </a:r>
            <a:r>
              <a:rPr lang="en-US" sz="1100" b="1" dirty="0" smtClean="0">
                <a:solidFill>
                  <a:srgbClr val="000000"/>
                </a:solidFill>
                <a:latin typeface="Times New Roman" pitchFamily="18" charset="0"/>
                <a:cs typeface="Times New Roman" pitchFamily="18" charset="0"/>
              </a:rPr>
              <a:t>Compile List</a:t>
            </a:r>
            <a:r>
              <a:rPr lang="en-US" sz="1100" dirty="0" smtClean="0">
                <a:solidFill>
                  <a:srgbClr val="000000"/>
                </a:solidFill>
                <a:latin typeface="Times New Roman" pitchFamily="18" charset="0"/>
                <a:cs typeface="Times New Roman" pitchFamily="18" charset="0"/>
              </a:rPr>
              <a:t> to display the Manage All Server Records dialog box.</a:t>
            </a:r>
            <a:endParaRPr lang="en-US" dirty="0" smtClean="0">
              <a:solidFill>
                <a:srgbClr val="000000"/>
              </a:solidFill>
            </a:endParaRPr>
          </a:p>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9475" y="706438"/>
            <a:ext cx="5238750" cy="3929062"/>
          </a:xfrm>
        </p:spPr>
      </p:sp>
      <p:sp>
        <p:nvSpPr>
          <p:cNvPr id="9" name="Notes Placeholder 8"/>
          <p:cNvSpPr>
            <a:spLocks noGrp="1"/>
          </p:cNvSpPr>
          <p:nvPr>
            <p:ph type="body" idx="1"/>
          </p:nvPr>
        </p:nvSpPr>
        <p:spPr/>
        <p:txBody>
          <a:bodyPr>
            <a:normAutofit/>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9475" y="706438"/>
            <a:ext cx="5238750" cy="3929062"/>
          </a:xfrm>
        </p:spPr>
      </p:sp>
      <p:sp>
        <p:nvSpPr>
          <p:cNvPr id="6" name="Notes Placeholder 5"/>
          <p:cNvSpPr>
            <a:spLocks noGrp="1"/>
          </p:cNvSpPr>
          <p:nvPr>
            <p:ph type="body" idx="1"/>
          </p:nvPr>
        </p:nvSpPr>
        <p:spPr/>
        <p:txBody>
          <a:bodyPr>
            <a:normAutofit/>
          </a:bodyPr>
          <a:lstStyle/>
          <a:p>
            <a:pPr marL="228600" lvl="0" indent="-228600">
              <a:buFontTx/>
              <a:buAutoNum type="arabicPeriod"/>
            </a:pPr>
            <a:r>
              <a:rPr lang="en-US" sz="1100" dirty="0" smtClean="0">
                <a:solidFill>
                  <a:srgbClr val="000000"/>
                </a:solidFill>
                <a:latin typeface="Times New Roman" pitchFamily="18" charset="0"/>
                <a:cs typeface="Times New Roman" pitchFamily="18" charset="0"/>
              </a:rPr>
              <a:t>False</a:t>
            </a:r>
          </a:p>
          <a:p>
            <a:pPr marL="228600" lvl="0" indent="-228600">
              <a:buFontTx/>
              <a:buAutoNum type="arabicPeriod"/>
            </a:pPr>
            <a:r>
              <a:rPr lang="en-US" sz="1100" dirty="0" smtClean="0">
                <a:solidFill>
                  <a:srgbClr val="000000"/>
                </a:solidFill>
                <a:latin typeface="Times New Roman" pitchFamily="18" charset="0"/>
                <a:cs typeface="Times New Roman" pitchFamily="18" charset="0"/>
              </a:rPr>
              <a:t>False</a:t>
            </a:r>
          </a:p>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9475" y="706438"/>
            <a:ext cx="5238750" cy="3929062"/>
          </a:xfrm>
        </p:spPr>
      </p:sp>
      <p:sp>
        <p:nvSpPr>
          <p:cNvPr id="6" name="Notes Placeholder 5"/>
          <p:cNvSpPr>
            <a:spLocks noGrp="1"/>
          </p:cNvSpPr>
          <p:nvPr>
            <p:ph type="body" idx="1"/>
          </p:nvPr>
        </p:nvSpPr>
        <p:spPr/>
        <p:txBody>
          <a:bodyPr>
            <a:normAutofit/>
          </a:bodyPr>
          <a:lstStyle/>
          <a:p>
            <a:pPr lvl="0"/>
            <a:r>
              <a:rPr lang="en-US" sz="1100" dirty="0" smtClean="0">
                <a:solidFill>
                  <a:srgbClr val="000000"/>
                </a:solidFill>
                <a:latin typeface="Times New Roman" pitchFamily="18" charset="0"/>
                <a:cs typeface="Times New Roman" pitchFamily="18" charset="0"/>
              </a:rPr>
              <a:t>3. True</a:t>
            </a:r>
          </a:p>
          <a:p>
            <a:pPr lvl="0"/>
            <a:r>
              <a:rPr lang="en-US" sz="1100" dirty="0" smtClean="0">
                <a:solidFill>
                  <a:srgbClr val="000000"/>
                </a:solidFill>
                <a:latin typeface="Times New Roman" pitchFamily="18" charset="0"/>
                <a:cs typeface="Times New Roman" pitchFamily="18" charset="0"/>
              </a:rPr>
              <a:t>4. True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otes Placeholder 5"/>
          <p:cNvSpPr>
            <a:spLocks noGrp="1"/>
          </p:cNvSpPr>
          <p:nvPr>
            <p:ph type="body" idx="1"/>
          </p:nvPr>
        </p:nvSpPr>
        <p:spPr>
          <a:xfrm>
            <a:off x="622018" y="4863475"/>
            <a:ext cx="5831417" cy="3710933"/>
          </a:xfrm>
          <a:prstGeom prst="rect">
            <a:avLst/>
          </a:prstGeom>
        </p:spPr>
        <p:txBody>
          <a:bodyPr>
            <a:normAutofit/>
          </a:bodyPr>
          <a:lstStyle/>
          <a:p>
            <a:r>
              <a:rPr lang="en-US" sz="1100" dirty="0" smtClean="0">
                <a:latin typeface="Times New Roman" pitchFamily="18" charset="0"/>
                <a:cs typeface="Times New Roman" pitchFamily="18" charset="0"/>
              </a:rPr>
              <a:t>A single FPGA can replace thousands of discrete components by incorporating millions of</a:t>
            </a:r>
            <a:br>
              <a:rPr lang="en-US" sz="1100" dirty="0" smtClean="0">
                <a:latin typeface="Times New Roman" pitchFamily="18" charset="0"/>
                <a:cs typeface="Times New Roman" pitchFamily="18" charset="0"/>
              </a:rPr>
            </a:br>
            <a:r>
              <a:rPr lang="en-US" sz="1100" dirty="0" smtClean="0">
                <a:latin typeface="Times New Roman" pitchFamily="18" charset="0"/>
                <a:cs typeface="Times New Roman" pitchFamily="18" charset="0"/>
              </a:rPr>
              <a:t>logic gates in a single integrated circuit (IC) chip. The previous figure shows the FPGA as a reconfigurable digital architecture with a matrix of configurable logic blocks (CLBs) with horizontal and vertical routing channels surrounded by a periphery of I/O blocks. FPGA logic is created by routing signals within the FPGA matrix using programmable interconnect switches and wire routes. The switches, known as register flip-flops, enforce dataflow between functions by passing data on a rising edge of the clock. VIs you create in LabVIEW define the logical interconnections between CLBs. The VI produces a look-up table (LUT), also known as a truth table, that defines outputs from all possible input values to a logic function. Typical logic functions include Boolean operations, comparisons, and basic mathematical operations. </a:t>
            </a:r>
          </a:p>
          <a:p>
            <a:endParaRPr lang="en-US" sz="1100" dirty="0">
              <a:latin typeface="Times New Roman" pitchFamily="18" charset="0"/>
              <a:cs typeface="Times New Roman" pitchFamily="18" charset="0"/>
            </a:endParaRPr>
          </a:p>
        </p:txBody>
      </p:sp>
      <p:sp>
        <p:nvSpPr>
          <p:cNvPr id="7" name="Slide Image Placeholder 6"/>
          <p:cNvSpPr>
            <a:spLocks noGrp="1" noRot="1" noChangeAspect="1"/>
          </p:cNvSpPr>
          <p:nvPr>
            <p:ph type="sldImg"/>
          </p:nvPr>
        </p:nvSpPr>
        <p:spPr>
          <a:xfrm>
            <a:off x="879475" y="706438"/>
            <a:ext cx="5238750" cy="3929062"/>
          </a:xfr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otes Placeholder 4"/>
          <p:cNvSpPr>
            <a:spLocks noGrp="1"/>
          </p:cNvSpPr>
          <p:nvPr>
            <p:ph type="body" idx="1"/>
          </p:nvPr>
        </p:nvSpPr>
        <p:spPr>
          <a:xfrm>
            <a:off x="622018" y="4863475"/>
            <a:ext cx="5831417" cy="3710933"/>
          </a:xfrm>
          <a:prstGeom prst="rect">
            <a:avLst/>
          </a:prstGeom>
        </p:spPr>
        <p:txBody>
          <a:bodyPr>
            <a:normAutofit/>
          </a:bodyPr>
          <a:lstStyle/>
          <a:p>
            <a:pPr lvl="0">
              <a:defRPr/>
            </a:pPr>
            <a:r>
              <a:rPr lang="en-US" sz="1100" dirty="0" smtClean="0">
                <a:solidFill>
                  <a:srgbClr val="000000"/>
                </a:solidFill>
                <a:latin typeface="Times New Roman" pitchFamily="18" charset="0"/>
                <a:cs typeface="Times New Roman" pitchFamily="18" charset="0"/>
              </a:rPr>
              <a:t>An FPGA is analogous to a printed circuit board that has a large number of unconnected devices on it. Traditionally, the devices are connected with physical wires soldered to the pins with a wire wrapping tool, or embedded in the printed circuit board. The physical wires are difficult to modify. However, the connections in an FPGA circuit are dynamically defined in software when the LabVIEW code compiles and the wiring list is downloaded. The wiring list causes semiconductor switches to turn on or off, thereby defining the connections between gates. </a:t>
            </a:r>
          </a:p>
          <a:p>
            <a:endParaRPr lang="en-US" dirty="0"/>
          </a:p>
        </p:txBody>
      </p:sp>
      <p:sp>
        <p:nvSpPr>
          <p:cNvPr id="6" name="Slide Image Placeholder 5"/>
          <p:cNvSpPr>
            <a:spLocks noGrp="1" noRot="1" noChangeAspect="1"/>
          </p:cNvSpPr>
          <p:nvPr>
            <p:ph type="sldImg"/>
          </p:nvPr>
        </p:nvSpPr>
        <p:spPr>
          <a:xfrm>
            <a:off x="879475" y="706438"/>
            <a:ext cx="5238750" cy="3929062"/>
          </a:xfr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Image Placeholder 4"/>
          <p:cNvSpPr>
            <a:spLocks noGrp="1" noRot="1" noChangeAspect="1"/>
          </p:cNvSpPr>
          <p:nvPr>
            <p:ph type="sldImg"/>
          </p:nvPr>
        </p:nvSpPr>
        <p:spPr>
          <a:xfrm>
            <a:off x="879475" y="706438"/>
            <a:ext cx="5238750" cy="3929062"/>
          </a:xfrm>
        </p:spPr>
      </p:sp>
      <p:sp>
        <p:nvSpPr>
          <p:cNvPr id="6" name="Notes Placeholder 5"/>
          <p:cNvSpPr>
            <a:spLocks noGrp="1"/>
          </p:cNvSpPr>
          <p:nvPr>
            <p:ph type="body" idx="1"/>
          </p:nvPr>
        </p:nvSpPr>
        <p:spPr/>
        <p:txBody>
          <a:bodyPr>
            <a:noAutofit/>
          </a:bodyPr>
          <a:lstStyle/>
          <a:p>
            <a:pPr lvl="0"/>
            <a:r>
              <a:rPr lang="en-US" sz="1100" dirty="0" smtClean="0">
                <a:solidFill>
                  <a:srgbClr val="000000"/>
                </a:solidFill>
                <a:latin typeface="Times New Roman" pitchFamily="18" charset="0"/>
                <a:cs typeface="Times New Roman" pitchFamily="18" charset="0"/>
              </a:rPr>
              <a:t>The table above specifies the number of logic slices, cells, and RAM in different sized FPGAs. </a:t>
            </a:r>
          </a:p>
          <a:p>
            <a:r>
              <a:rPr lang="en-US" sz="1100" dirty="0" smtClean="0">
                <a:latin typeface="Times New Roman" pitchFamily="18" charset="0"/>
                <a:cs typeface="Times New Roman" pitchFamily="18" charset="0"/>
              </a:rPr>
              <a:t>A </a:t>
            </a:r>
            <a:r>
              <a:rPr lang="en-US" sz="1100" b="1" dirty="0" smtClean="0">
                <a:latin typeface="Times New Roman" pitchFamily="18" charset="0"/>
                <a:cs typeface="Times New Roman" pitchFamily="18" charset="0"/>
              </a:rPr>
              <a:t>logic cell</a:t>
            </a:r>
            <a:r>
              <a:rPr lang="en-US" sz="1100" dirty="0" smtClean="0">
                <a:latin typeface="Times New Roman" pitchFamily="18" charset="0"/>
                <a:cs typeface="Times New Roman" pitchFamily="18" charset="0"/>
              </a:rPr>
              <a:t> consists of a lookup table, a flip flop, and connection to adjacent cells. The lookup table uses combinatorial logic to implement a 4-input expression (and, or, </a:t>
            </a:r>
            <a:r>
              <a:rPr lang="en-US" sz="1100" dirty="0" err="1" smtClean="0">
                <a:latin typeface="Times New Roman" pitchFamily="18" charset="0"/>
                <a:cs typeface="Times New Roman" pitchFamily="18" charset="0"/>
              </a:rPr>
              <a:t>nand</a:t>
            </a:r>
            <a:r>
              <a:rPr lang="en-US" sz="1100" dirty="0" smtClean="0">
                <a:latin typeface="Times New Roman" pitchFamily="18" charset="0"/>
                <a:cs typeface="Times New Roman" pitchFamily="18" charset="0"/>
              </a:rPr>
              <a:t>, addition, etc.)</a:t>
            </a:r>
            <a:br>
              <a:rPr lang="en-US" sz="1100" dirty="0" smtClean="0">
                <a:latin typeface="Times New Roman" pitchFamily="18" charset="0"/>
                <a:cs typeface="Times New Roman" pitchFamily="18" charset="0"/>
              </a:rPr>
            </a:br>
            <a:r>
              <a:rPr lang="en-US" sz="1100" dirty="0" smtClean="0">
                <a:latin typeface="Times New Roman" pitchFamily="18" charset="0"/>
                <a:cs typeface="Times New Roman" pitchFamily="18" charset="0"/>
              </a:rPr>
              <a:t>A </a:t>
            </a:r>
            <a:r>
              <a:rPr lang="en-US" sz="1100" b="1" dirty="0" smtClean="0">
                <a:latin typeface="Times New Roman" pitchFamily="18" charset="0"/>
                <a:cs typeface="Times New Roman" pitchFamily="18" charset="0"/>
              </a:rPr>
              <a:t>logic slice</a:t>
            </a:r>
            <a:r>
              <a:rPr lang="en-US" sz="1100" dirty="0" smtClean="0">
                <a:latin typeface="Times New Roman" pitchFamily="18" charset="0"/>
                <a:cs typeface="Times New Roman" pitchFamily="18" charset="0"/>
              </a:rPr>
              <a:t> consists of 2 logic cells. Xilinx counts closer to 2.25 logic cells per slice because they can do more per configurable logic block (CLB) than other architectures.</a:t>
            </a:r>
            <a:br>
              <a:rPr lang="en-US" sz="1100" dirty="0" smtClean="0">
                <a:latin typeface="Times New Roman" pitchFamily="18" charset="0"/>
                <a:cs typeface="Times New Roman" pitchFamily="18" charset="0"/>
              </a:rPr>
            </a:br>
            <a:r>
              <a:rPr lang="en-US" sz="1100" dirty="0" smtClean="0">
                <a:latin typeface="Times New Roman" pitchFamily="18" charset="0"/>
                <a:cs typeface="Times New Roman" pitchFamily="18" charset="0"/>
              </a:rPr>
              <a:t>A </a:t>
            </a:r>
            <a:r>
              <a:rPr lang="en-US" sz="1100" b="1" dirty="0" smtClean="0">
                <a:latin typeface="Times New Roman" pitchFamily="18" charset="0"/>
                <a:cs typeface="Times New Roman" pitchFamily="18" charset="0"/>
              </a:rPr>
              <a:t>configurable logic block (CLB)</a:t>
            </a:r>
            <a:r>
              <a:rPr lang="en-US" sz="1100" dirty="0" smtClean="0">
                <a:latin typeface="Times New Roman" pitchFamily="18" charset="0"/>
                <a:cs typeface="Times New Roman" pitchFamily="18" charset="0"/>
              </a:rPr>
              <a:t> consists of 4 slices. This combined architecture gives benefits in the final system such as increased performance of logic execution.</a:t>
            </a:r>
            <a:br>
              <a:rPr lang="en-US" sz="1100" dirty="0" smtClean="0">
                <a:latin typeface="Times New Roman" pitchFamily="18" charset="0"/>
                <a:cs typeface="Times New Roman" pitchFamily="18" charset="0"/>
              </a:rPr>
            </a:br>
            <a:r>
              <a:rPr lang="en-US" sz="1100" dirty="0" smtClean="0">
                <a:latin typeface="Times New Roman" pitchFamily="18" charset="0"/>
                <a:cs typeface="Times New Roman" pitchFamily="18" charset="0"/>
              </a:rPr>
              <a:t>The Xilinx FPGA also includes other components such as memory blocks, each providing 2 KB of storage, and multipliers.</a:t>
            </a:r>
            <a:br>
              <a:rPr lang="en-US" sz="1100" dirty="0" smtClean="0">
                <a:latin typeface="Times New Roman" pitchFamily="18" charset="0"/>
                <a:cs typeface="Times New Roman" pitchFamily="18" charset="0"/>
              </a:rPr>
            </a:br>
            <a:r>
              <a:rPr lang="en-US" sz="1100" dirty="0" smtClean="0">
                <a:latin typeface="Times New Roman" pitchFamily="18" charset="0"/>
                <a:cs typeface="Times New Roman" pitchFamily="18" charset="0"/>
              </a:rPr>
              <a:t>The number of </a:t>
            </a:r>
            <a:r>
              <a:rPr lang="en-US" sz="1100" b="1" dirty="0" smtClean="0">
                <a:latin typeface="Times New Roman" pitchFamily="18" charset="0"/>
                <a:cs typeface="Times New Roman" pitchFamily="18" charset="0"/>
              </a:rPr>
              <a:t>gates</a:t>
            </a:r>
            <a:r>
              <a:rPr lang="en-US" sz="1100" dirty="0" smtClean="0">
                <a:latin typeface="Times New Roman" pitchFamily="18" charset="0"/>
                <a:cs typeface="Times New Roman" pitchFamily="18" charset="0"/>
              </a:rPr>
              <a:t> is number representing the combination of memory banks, cells, multipliers, etc. It is important to note that the efficiency of a gate in an FPGA is not equivalent to that of a gate in an ASIC. For example, a 1M gate FPGA is roughly equivalent to a 100K gate ASIC.</a:t>
            </a:r>
          </a:p>
          <a:p>
            <a:pPr defTabSz="1828800">
              <a:tabLst>
                <a:tab pos="457200" algn="l"/>
                <a:tab pos="1024128" algn="l"/>
              </a:tabLst>
            </a:pPr>
            <a:r>
              <a:rPr lang="en-US" sz="1100" b="1" dirty="0" smtClean="0">
                <a:latin typeface="Arial Narrow" pitchFamily="34" charset="0"/>
                <a:cs typeface="Times New Roman" pitchFamily="18" charset="0"/>
              </a:rPr>
              <a:t>	Note</a:t>
            </a:r>
            <a:r>
              <a:rPr lang="en-US" sz="1100" baseline="0" dirty="0" smtClean="0">
                <a:latin typeface="Times New Roman" pitchFamily="18" charset="0"/>
                <a:cs typeface="Times New Roman" pitchFamily="18" charset="0"/>
              </a:rPr>
              <a:t> 	There is no set amount of logic slices used by any particular function.  When the 		application compiles, the compiler will optimize the code more heavily for large 		applications than for smaller applications.  Because of this code optimization 			functions LabVIEW FPGA functions can not be directly correlated to the space 		used in a compiled application.  There are more details about compiling and 			optimizing in </a:t>
            </a:r>
            <a:r>
              <a:rPr lang="en-US" sz="1100" i="1" baseline="0" dirty="0" smtClean="0">
                <a:latin typeface="Times New Roman" pitchFamily="18" charset="0"/>
                <a:cs typeface="Times New Roman" pitchFamily="18" charset="0"/>
              </a:rPr>
              <a:t>Lesson 8: FPGA Optimization</a:t>
            </a:r>
            <a:r>
              <a:rPr lang="en-US" sz="1100" i="0" baseline="0" dirty="0" smtClean="0">
                <a:latin typeface="Times New Roman" pitchFamily="18" charset="0"/>
                <a:cs typeface="Times New Roman" pitchFamily="18" charset="0"/>
              </a:rPr>
              <a:t>.</a:t>
            </a:r>
            <a:endParaRPr lang="en-US" sz="1100" i="1" dirty="0">
              <a:latin typeface="Times New Roman" pitchFamily="18" charset="0"/>
              <a:cs typeface="Times New Roman" pitchFamily="18" charset="0"/>
            </a:endParaRPr>
          </a:p>
        </p:txBody>
      </p:sp>
      <p:pic>
        <p:nvPicPr>
          <p:cNvPr id="1026" name="Picture 2" descr="C:\Documents and Settings\spinsonn\Desktop\note-bw.eps"/>
          <p:cNvPicPr>
            <a:picLocks noChangeAspect="1" noChangeArrowheads="1"/>
          </p:cNvPicPr>
          <p:nvPr/>
        </p:nvPicPr>
        <p:blipFill>
          <a:blip r:embed="rId3"/>
          <a:srcRect/>
          <a:stretch>
            <a:fillRect/>
          </a:stretch>
        </p:blipFill>
        <p:spPr bwMode="auto">
          <a:xfrm>
            <a:off x="748365" y="6934252"/>
            <a:ext cx="220298" cy="215310"/>
          </a:xfrm>
          <a:prstGeom prst="rect">
            <a:avLst/>
          </a:prstGeom>
          <a:noFill/>
        </p:spPr>
      </p:pic>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9475" y="706438"/>
            <a:ext cx="5238750" cy="3929062"/>
          </a:xfrm>
        </p:spPr>
      </p:sp>
      <p:sp>
        <p:nvSpPr>
          <p:cNvPr id="7" name="Notes Placeholder 6"/>
          <p:cNvSpPr>
            <a:spLocks noGrp="1"/>
          </p:cNvSpPr>
          <p:nvPr>
            <p:ph type="body" idx="1"/>
          </p:nvPr>
        </p:nvSpPr>
        <p:spPr/>
        <p:txBody>
          <a:bodyPr>
            <a:normAutofit/>
          </a:bodyPr>
          <a:lstStyle/>
          <a:p>
            <a:r>
              <a:rPr lang="en-US" sz="1400" b="1" dirty="0" smtClean="0">
                <a:latin typeface="Arial Narrow" pitchFamily="34" charset="0"/>
                <a:cs typeface="Times New Roman" pitchFamily="18" charset="0"/>
              </a:rPr>
              <a:t>B. Defining FPGA Logic with LabVIEW</a:t>
            </a:r>
            <a:endParaRPr lang="en-US" sz="1400" dirty="0" smtClean="0">
              <a:solidFill>
                <a:srgbClr val="000000"/>
              </a:solidFill>
              <a:latin typeface="Times New Roman" pitchFamily="18" charset="0"/>
              <a:cs typeface="Times New Roman" pitchFamily="18" charset="0"/>
            </a:endParaRPr>
          </a:p>
          <a:p>
            <a:r>
              <a:rPr lang="en-US" sz="1100" dirty="0" smtClean="0">
                <a:solidFill>
                  <a:srgbClr val="000000"/>
                </a:solidFill>
                <a:latin typeface="Times New Roman" pitchFamily="18" charset="0"/>
                <a:cs typeface="Times New Roman" pitchFamily="18" charset="0"/>
              </a:rPr>
              <a:t>The FPGA circuitry is a parallel processing reconfigurable computing engine that executes a LabVIEW VI in silicon circuitry on a chip. As shown in the figure above, you can use the LabVIEW FPGA Module to define FPGA logic using LabVIEW VIs instead of low-level languages such as very high speed integrated circuit hardware description language (VHDL). LabVIEW and FPGA can implement synchronous or asynchronous parallel tasks in hardware to process and generate synchronized analog and digital signals rapidly and deterministically.</a:t>
            </a:r>
          </a:p>
          <a:p>
            <a:pPr marL="0" marR="0" indent="0" algn="l" defTabSz="914400" rtl="0" eaLnBrk="1" fontAlgn="base" latinLnBrk="0" hangingPunct="1">
              <a:lnSpc>
                <a:spcPct val="100000"/>
              </a:lnSpc>
              <a:spcBef>
                <a:spcPct val="30000"/>
              </a:spcBef>
              <a:spcAft>
                <a:spcPct val="0"/>
              </a:spcAft>
              <a:buClrTx/>
              <a:buSzTx/>
              <a:buFontTx/>
              <a:buNone/>
              <a:tabLst>
                <a:tab pos="457200" algn="l"/>
                <a:tab pos="1031875" algn="l"/>
              </a:tabLst>
              <a:defRPr/>
            </a:pPr>
            <a:r>
              <a:rPr lang="en-US" sz="1100" b="1" dirty="0" smtClean="0">
                <a:solidFill>
                  <a:srgbClr val="000000"/>
                </a:solidFill>
                <a:latin typeface="Arial Narrow" pitchFamily="34" charset="0"/>
                <a:cs typeface="Times New Roman" pitchFamily="18" charset="0"/>
              </a:rPr>
              <a:t>	Note</a:t>
            </a:r>
            <a:r>
              <a:rPr lang="en-US" sz="1100" dirty="0" smtClean="0">
                <a:solidFill>
                  <a:srgbClr val="000000"/>
                </a:solidFill>
                <a:latin typeface="Times New Roman" pitchFamily="18" charset="0"/>
                <a:cs typeface="Times New Roman" pitchFamily="18" charset="0"/>
              </a:rPr>
              <a:t> 	You can import HDL code into</a:t>
            </a:r>
            <a:r>
              <a:rPr lang="en-US" sz="1100" baseline="0" dirty="0" smtClean="0">
                <a:solidFill>
                  <a:srgbClr val="000000"/>
                </a:solidFill>
                <a:latin typeface="Times New Roman" pitchFamily="18" charset="0"/>
                <a:cs typeface="Times New Roman" pitchFamily="18" charset="0"/>
              </a:rPr>
              <a:t> LabVIEW FPGA by using the HDL Interface 			Node.  This is outside of the scope of this course, but more information can be 			found in the online tutorial: </a:t>
            </a:r>
            <a:r>
              <a:rPr lang="en-US" sz="1100" i="1" baseline="0" dirty="0" smtClean="0">
                <a:solidFill>
                  <a:srgbClr val="000000"/>
                </a:solidFill>
                <a:latin typeface="Times New Roman" pitchFamily="18" charset="0"/>
                <a:cs typeface="Times New Roman" pitchFamily="18" charset="0"/>
              </a:rPr>
              <a:t>Importing HDL Code into FPGA VIs Using the 			HDL Interface Node (http://zone.ni.com/devzone/cda/tut/p/id/3483)</a:t>
            </a:r>
          </a:p>
          <a:p>
            <a:pPr marL="0" marR="0" indent="0" algn="l" defTabSz="914400" rtl="0" eaLnBrk="1" fontAlgn="base" latinLnBrk="0" hangingPunct="1">
              <a:lnSpc>
                <a:spcPct val="100000"/>
              </a:lnSpc>
              <a:spcBef>
                <a:spcPct val="30000"/>
              </a:spcBef>
              <a:spcAft>
                <a:spcPct val="0"/>
              </a:spcAft>
              <a:buClrTx/>
              <a:buSzTx/>
              <a:buFontTx/>
              <a:buNone/>
              <a:tabLst>
                <a:tab pos="457200" algn="l"/>
              </a:tabLst>
              <a:defRPr/>
            </a:pPr>
            <a:endParaRPr lang="en-US" dirty="0">
              <a:latin typeface="Times New Roman" pitchFamily="18" charset="0"/>
              <a:cs typeface="Times New Roman" pitchFamily="18" charset="0"/>
            </a:endParaRPr>
          </a:p>
        </p:txBody>
      </p:sp>
      <p:pic>
        <p:nvPicPr>
          <p:cNvPr id="2050" name="Picture 2" descr="C:\Documents and Settings\spinsonn\Desktop\note-bw.eps"/>
          <p:cNvPicPr>
            <a:picLocks noChangeAspect="1" noChangeArrowheads="1"/>
          </p:cNvPicPr>
          <p:nvPr/>
        </p:nvPicPr>
        <p:blipFill>
          <a:blip r:embed="rId3"/>
          <a:srcRect/>
          <a:stretch>
            <a:fillRect/>
          </a:stretch>
        </p:blipFill>
        <p:spPr bwMode="auto">
          <a:xfrm>
            <a:off x="738646" y="6155336"/>
            <a:ext cx="220298" cy="215310"/>
          </a:xfrm>
          <a:prstGeom prst="rect">
            <a:avLst/>
          </a:prstGeom>
          <a:noFill/>
        </p:spPr>
      </p:pic>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9475" y="706438"/>
            <a:ext cx="5238750" cy="3929062"/>
          </a:xfrm>
        </p:spPr>
      </p:sp>
      <p:sp>
        <p:nvSpPr>
          <p:cNvPr id="7" name="Notes Placeholder 6"/>
          <p:cNvSpPr>
            <a:spLocks noGrp="1"/>
          </p:cNvSpPr>
          <p:nvPr>
            <p:ph type="body" idx="1"/>
          </p:nvPr>
        </p:nvSpPr>
        <p:spPr/>
        <p:txBody>
          <a:bodyPr>
            <a:normAutofit/>
          </a:bodyPr>
          <a:lstStyle/>
          <a:p>
            <a:pPr lvl="0">
              <a:defRPr/>
            </a:pPr>
            <a:r>
              <a:rPr lang="en-US" sz="1100" dirty="0" smtClean="0">
                <a:solidFill>
                  <a:srgbClr val="000000"/>
                </a:solidFill>
                <a:latin typeface="Times New Roman" pitchFamily="18" charset="0"/>
                <a:cs typeface="Times New Roman" pitchFamily="18" charset="0"/>
              </a:rPr>
              <a:t>The LabVIEW FPGA Module compiles LabVIEW VIs to FPGA hardware using an automatic multi-step process. Behind the scenes, the VI is translated to text-based VHDL code. Then Xilinx ISE compiler tools optimize, reduce, and synthesize the VHDL code into a hardware circuit realization of the LabVIEW design. </a:t>
            </a:r>
          </a:p>
          <a:p>
            <a:pPr lvl="0"/>
            <a:r>
              <a:rPr lang="en-US" sz="1100" dirty="0" smtClean="0">
                <a:solidFill>
                  <a:srgbClr val="000000"/>
                </a:solidFill>
                <a:latin typeface="Times New Roman" pitchFamily="18" charset="0"/>
                <a:cs typeface="Times New Roman" pitchFamily="18" charset="0"/>
              </a:rPr>
              <a:t>During the FPGA compilation, the VI is optimized to reduce digital logic and create an optimal implementation of the LabVIEW application. The end result is a bitstream file that contains the gate array configuration information. When the application runs, the bitstream loads into the FPGA chip and reconfigures the gate array logic. On save targets the bitstream also can load into nonvolatile flash memory and load rapidly when power is applied to the target. There is no operating system on the FPGA chip. </a:t>
            </a:r>
          </a:p>
          <a:p>
            <a:pPr lvl="0"/>
            <a:r>
              <a:rPr lang="en-US" sz="1100" dirty="0" smtClean="0">
                <a:solidFill>
                  <a:srgbClr val="000000"/>
                </a:solidFill>
                <a:latin typeface="Times New Roman" pitchFamily="18" charset="0"/>
                <a:cs typeface="Times New Roman" pitchFamily="18" charset="0"/>
              </a:rPr>
              <a:t>When you run an FPGA VI, the block diagram is converted to intermediate files that are sent to the compile server where they are compiled for the FPGA. The server returns the FPGA bitstream to LabVIEW where it is stored in the VI. Because the LabVIEW environment is a client, you can disconnect from the server and reconnect while compiling. The compiled bitstream is unique to each category of </a:t>
            </a:r>
            <a:r>
              <a:rPr lang="en-US" sz="1100" dirty="0" err="1" smtClean="0">
                <a:solidFill>
                  <a:srgbClr val="000000"/>
                </a:solidFill>
                <a:latin typeface="Times New Roman" pitchFamily="18" charset="0"/>
                <a:cs typeface="Times New Roman" pitchFamily="18" charset="0"/>
              </a:rPr>
              <a:t>LabVIEW</a:t>
            </a:r>
            <a:r>
              <a:rPr lang="en-US" sz="1100" dirty="0" smtClean="0">
                <a:solidFill>
                  <a:srgbClr val="000000"/>
                </a:solidFill>
                <a:latin typeface="Times New Roman" pitchFamily="18" charset="0"/>
                <a:cs typeface="Times New Roman" pitchFamily="18" charset="0"/>
              </a:rPr>
              <a:t> FPGA target. You can compile a VI to different </a:t>
            </a:r>
            <a:r>
              <a:rPr lang="en-US" sz="1100" dirty="0" err="1" smtClean="0">
                <a:solidFill>
                  <a:srgbClr val="000000"/>
                </a:solidFill>
                <a:latin typeface="Times New Roman" pitchFamily="18" charset="0"/>
                <a:cs typeface="Times New Roman" pitchFamily="18" charset="0"/>
              </a:rPr>
              <a:t>LabVIEW</a:t>
            </a:r>
            <a:r>
              <a:rPr lang="en-US" sz="1100" dirty="0" smtClean="0">
                <a:solidFill>
                  <a:srgbClr val="000000"/>
                </a:solidFill>
                <a:latin typeface="Times New Roman" pitchFamily="18" charset="0"/>
                <a:cs typeface="Times New Roman" pitchFamily="18" charset="0"/>
              </a:rPr>
              <a:t> FPGA targets and the different bitstreams are stored separately from the FPGA VI. The bitstream downloads automatically when you a compile the VI by clicking </a:t>
            </a:r>
            <a:r>
              <a:rPr lang="en-US" sz="1100" b="1" dirty="0" smtClean="0">
                <a:solidFill>
                  <a:srgbClr val="000000"/>
                </a:solidFill>
                <a:latin typeface="Times New Roman" pitchFamily="18" charset="0"/>
                <a:cs typeface="Times New Roman" pitchFamily="18" charset="0"/>
              </a:rPr>
              <a:t>Run</a:t>
            </a:r>
            <a:r>
              <a:rPr lang="en-US" sz="1100" dirty="0" smtClean="0">
                <a:solidFill>
                  <a:srgbClr val="000000"/>
                </a:solidFill>
                <a:latin typeface="Times New Roman" pitchFamily="18" charset="0"/>
                <a:cs typeface="Times New Roman" pitchFamily="18" charset="0"/>
              </a:rPr>
              <a:t>.</a:t>
            </a:r>
          </a:p>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9475" y="706438"/>
            <a:ext cx="5238750" cy="3929062"/>
          </a:xfrm>
        </p:spPr>
      </p:sp>
      <p:sp>
        <p:nvSpPr>
          <p:cNvPr id="7" name="Notes Placeholder 6"/>
          <p:cNvSpPr>
            <a:spLocks noGrp="1"/>
          </p:cNvSpPr>
          <p:nvPr>
            <p:ph type="body" idx="1"/>
          </p:nvPr>
        </p:nvSpPr>
        <p:spPr/>
        <p:txBody>
          <a:bodyPr>
            <a:normAutofit/>
          </a:bodyPr>
          <a:lstStyle/>
          <a:p>
            <a:r>
              <a:rPr lang="en-US" sz="1100" dirty="0" smtClean="0">
                <a:solidFill>
                  <a:srgbClr val="000000"/>
                </a:solidFill>
                <a:latin typeface="Times New Roman" pitchFamily="18" charset="0"/>
                <a:cs typeface="Times New Roman" pitchFamily="18" charset="0"/>
              </a:rPr>
              <a:t>The FPGA logic provides timing, triggering, processing, and custom I/O measurements. Each fixed I/O resource used by the application uses a small portion of the FPGA logic that controls the fixed I/O resource. The bus interface also uses a small portion of the FPGA logic to provide software access to the device. The remaining FPGA logic is available for higher level functions such as timing, triggering, and counting. The functions use varied amounts of logic. The amount of FPGA space your application requires depends on your need for I/O recovery, I/O, and logic algorithms.</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Image Placeholder 5"/>
          <p:cNvSpPr>
            <a:spLocks noGrp="1" noRot="1" noChangeAspect="1"/>
          </p:cNvSpPr>
          <p:nvPr>
            <p:ph type="sldImg"/>
          </p:nvPr>
        </p:nvSpPr>
        <p:spPr>
          <a:xfrm>
            <a:off x="879475" y="706438"/>
            <a:ext cx="5238750" cy="3929062"/>
          </a:xfrm>
        </p:spPr>
      </p:sp>
      <p:sp>
        <p:nvSpPr>
          <p:cNvPr id="7" name="Notes Placeholder 6"/>
          <p:cNvSpPr>
            <a:spLocks noGrp="1"/>
          </p:cNvSpPr>
          <p:nvPr>
            <p:ph type="body" idx="1"/>
          </p:nvPr>
        </p:nvSpPr>
        <p:spPr/>
        <p:txBody>
          <a:bodyPr>
            <a:normAutofit fontScale="92500" lnSpcReduction="20000"/>
          </a:bodyPr>
          <a:lstStyle/>
          <a:p>
            <a:pPr lvl="0"/>
            <a:r>
              <a:rPr lang="en-US" sz="1500" b="1" dirty="0" smtClean="0">
                <a:solidFill>
                  <a:srgbClr val="000000"/>
                </a:solidFill>
                <a:latin typeface="Arial Narrow" pitchFamily="34" charset="0"/>
                <a:cs typeface="Times New Roman" pitchFamily="18" charset="0"/>
              </a:rPr>
              <a:t>C. FPGA VI Development Process</a:t>
            </a:r>
            <a:endParaRPr lang="en-US" sz="1500" dirty="0" smtClean="0">
              <a:solidFill>
                <a:srgbClr val="000000"/>
              </a:solidFill>
              <a:latin typeface="Times New Roman" pitchFamily="18" charset="0"/>
              <a:cs typeface="Times New Roman" pitchFamily="18" charset="0"/>
            </a:endParaRPr>
          </a:p>
          <a:p>
            <a:pPr lvl="0">
              <a:lnSpc>
                <a:spcPct val="120000"/>
              </a:lnSpc>
            </a:pPr>
            <a:r>
              <a:rPr lang="en-US" dirty="0" smtClean="0">
                <a:solidFill>
                  <a:srgbClr val="000000"/>
                </a:solidFill>
                <a:latin typeface="Times New Roman" pitchFamily="18" charset="0"/>
                <a:cs typeface="Times New Roman" pitchFamily="18" charset="0"/>
              </a:rPr>
              <a:t>The FPGA contains the I/O portion of your application as well as any hardware-based timing and triggering, low-level signal processing, and so on. LabVIEW FPGA Module applications range from a single FPGA VI running on an FPGA target to large LabVIEW solutions that include multiple FPGA targets, the LabVIEW Real-Time Module, and one or more RT targets, and LabVIEW running on Windows. In any case, you need to create the FPGA VI that runs on the FPGA target. </a:t>
            </a:r>
          </a:p>
          <a:p>
            <a:pPr lvl="0">
              <a:lnSpc>
                <a:spcPct val="120000"/>
              </a:lnSpc>
            </a:pPr>
            <a:r>
              <a:rPr lang="en-US" dirty="0" smtClean="0">
                <a:solidFill>
                  <a:srgbClr val="000000"/>
                </a:solidFill>
                <a:latin typeface="Times New Roman" pitchFamily="18" charset="0"/>
                <a:cs typeface="Times New Roman" pitchFamily="18" charset="0"/>
              </a:rPr>
              <a:t>With the LabVIEW FPGA Module you can use high-level graphical dataflow programming to create a highly optimized gate-array implementation of your analog or digital control logic. You can use normal LabVIEW programming techniques to develop your FPGA application. </a:t>
            </a:r>
          </a:p>
          <a:p>
            <a:pPr lvl="0">
              <a:lnSpc>
                <a:spcPct val="120000"/>
              </a:lnSpc>
            </a:pPr>
            <a:r>
              <a:rPr lang="en-US" dirty="0" smtClean="0">
                <a:solidFill>
                  <a:srgbClr val="000000"/>
                </a:solidFill>
                <a:latin typeface="Times New Roman" pitchFamily="18" charset="0"/>
                <a:cs typeface="Times New Roman" pitchFamily="18" charset="0"/>
              </a:rPr>
              <a:t>You can download and run one top-level FPGA VI at a time on a single FPGA target. If you download a second VI to the FPGA target, the second VI overwrites the first VI.</a:t>
            </a:r>
          </a:p>
          <a:p>
            <a:pPr lvl="0">
              <a:lnSpc>
                <a:spcPct val="120000"/>
              </a:lnSpc>
              <a:defRPr/>
            </a:pPr>
            <a:r>
              <a:rPr lang="en-US" dirty="0" smtClean="0">
                <a:solidFill>
                  <a:srgbClr val="000000"/>
                </a:solidFill>
                <a:latin typeface="Times New Roman" pitchFamily="18" charset="0"/>
                <a:cs typeface="Times New Roman" pitchFamily="18" charset="0"/>
              </a:rPr>
              <a:t>When you add an FPGA VI under a hardware target, such as an R Series DAQ device, the LabVIEW Functions palette adapts to contain only the VIs and functions that are designed to work on FPGA. The primary programming difference compared to traditional LabVIEW is that FPGA devices use integer math and fixed-point math instead of floating-point math. Also, there is no notion of multithreading or priorities because each loop executes in independent dedicated hardware and does not have to share resources—in effect, each loop executes in parallel at </a:t>
            </a:r>
            <a:r>
              <a:rPr lang="en-US" dirty="0" smtClean="0">
                <a:solidFill>
                  <a:srgbClr val="000000"/>
                </a:solidFill>
                <a:latin typeface="Times New Roman" pitchFamily="18" charset="0"/>
                <a:cs typeface="Times New Roman" pitchFamily="18" charset="0"/>
              </a:rPr>
              <a:t>time-critical </a:t>
            </a:r>
            <a:r>
              <a:rPr lang="en-US" dirty="0" smtClean="0">
                <a:solidFill>
                  <a:srgbClr val="000000"/>
                </a:solidFill>
                <a:latin typeface="Times New Roman" pitchFamily="18" charset="0"/>
                <a:cs typeface="Times New Roman" pitchFamily="18" charset="0"/>
              </a:rPr>
              <a:t>priority.</a:t>
            </a:r>
          </a:p>
          <a:p>
            <a:pPr lvl="0">
              <a:lnSpc>
                <a:spcPct val="120000"/>
              </a:lnSpc>
              <a:spcBef>
                <a:spcPts val="1200"/>
              </a:spcBef>
              <a:tabLst>
                <a:tab pos="457200" algn="l"/>
                <a:tab pos="1031875" algn="l"/>
              </a:tabLst>
              <a:defRPr/>
            </a:pPr>
            <a:r>
              <a:rPr lang="en-US" b="1" dirty="0" smtClean="0">
                <a:solidFill>
                  <a:srgbClr val="000000"/>
                </a:solidFill>
                <a:latin typeface="Arial Narrow" pitchFamily="34" charset="0"/>
                <a:cs typeface="Times New Roman" pitchFamily="18" charset="0"/>
              </a:rPr>
              <a:t>	Note</a:t>
            </a:r>
            <a:r>
              <a:rPr lang="en-US" dirty="0" smtClean="0">
                <a:solidFill>
                  <a:srgbClr val="000000"/>
                </a:solidFill>
                <a:latin typeface="Times New Roman" pitchFamily="18" charset="0"/>
                <a:cs typeface="Times New Roman" pitchFamily="18" charset="0"/>
              </a:rPr>
              <a:t>  	Refer to the </a:t>
            </a:r>
            <a:r>
              <a:rPr lang="en-US" i="1" dirty="0" err="1" smtClean="0">
                <a:solidFill>
                  <a:srgbClr val="000000"/>
                </a:solidFill>
                <a:latin typeface="Times New Roman" pitchFamily="18" charset="0"/>
                <a:cs typeface="Times New Roman" pitchFamily="18" charset="0"/>
              </a:rPr>
              <a:t>LabVIEW</a:t>
            </a:r>
            <a:r>
              <a:rPr lang="en-US" i="1" dirty="0" smtClean="0">
                <a:solidFill>
                  <a:srgbClr val="000000"/>
                </a:solidFill>
                <a:latin typeface="Times New Roman" pitchFamily="18" charset="0"/>
                <a:cs typeface="Times New Roman" pitchFamily="18" charset="0"/>
              </a:rPr>
              <a:t> Help</a:t>
            </a:r>
            <a:r>
              <a:rPr lang="en-US" dirty="0" smtClean="0">
                <a:solidFill>
                  <a:srgbClr val="000000"/>
                </a:solidFill>
                <a:latin typeface="Times New Roman" pitchFamily="18" charset="0"/>
                <a:cs typeface="Times New Roman" pitchFamily="18" charset="0"/>
              </a:rPr>
              <a:t> for more information about the FPGA VI 			development process.</a:t>
            </a:r>
            <a:endParaRPr lang="en-US" dirty="0"/>
          </a:p>
        </p:txBody>
      </p:sp>
      <p:pic>
        <p:nvPicPr>
          <p:cNvPr id="3074" name="Picture 2" descr="C:\Documents and Settings\spinsonn\Desktop\note-bw.eps"/>
          <p:cNvPicPr>
            <a:picLocks noChangeAspect="1" noChangeArrowheads="1"/>
          </p:cNvPicPr>
          <p:nvPr/>
        </p:nvPicPr>
        <p:blipFill>
          <a:blip r:embed="rId3"/>
          <a:srcRect/>
          <a:stretch>
            <a:fillRect/>
          </a:stretch>
        </p:blipFill>
        <p:spPr bwMode="auto">
          <a:xfrm>
            <a:off x="728927" y="8067797"/>
            <a:ext cx="220298" cy="215310"/>
          </a:xfrm>
          <a:prstGeom prst="rect">
            <a:avLst/>
          </a:prstGeom>
          <a:noFill/>
        </p:spPr>
      </p:pic>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14" descr="7784_static"/>
          <p:cNvPicPr>
            <a:picLocks noChangeAspect="1" noChangeArrowheads="1"/>
          </p:cNvPicPr>
          <p:nvPr/>
        </p:nvPicPr>
        <p:blipFill>
          <a:blip r:embed="rId2"/>
          <a:srcRect l="1610"/>
          <a:stretch>
            <a:fillRect/>
          </a:stretch>
        </p:blipFill>
        <p:spPr bwMode="auto">
          <a:xfrm>
            <a:off x="0" y="381000"/>
            <a:ext cx="9144000" cy="6483350"/>
          </a:xfrm>
          <a:prstGeom prst="rect">
            <a:avLst/>
          </a:prstGeom>
          <a:noFill/>
        </p:spPr>
      </p:pic>
      <p:sp>
        <p:nvSpPr>
          <p:cNvPr id="2" name="Title 1"/>
          <p:cNvSpPr>
            <a:spLocks noGrp="1"/>
          </p:cNvSpPr>
          <p:nvPr>
            <p:ph type="ctrTitle"/>
          </p:nvPr>
        </p:nvSpPr>
        <p:spPr>
          <a:xfrm>
            <a:off x="2438400" y="228600"/>
            <a:ext cx="6248400" cy="1143000"/>
          </a:xfrm>
        </p:spPr>
        <p:txBody>
          <a:bodyPr>
            <a:normAutofit/>
          </a:bodyPr>
          <a:lstStyle>
            <a:lvl1pPr algn="r">
              <a:defRPr sz="38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1752600"/>
            <a:ext cx="8229600" cy="1752600"/>
          </a:xfrm>
        </p:spPr>
        <p:txBody>
          <a:bodyPr>
            <a:normAutofit/>
          </a:bodyPr>
          <a:lstStyle>
            <a:lvl1pPr marL="0" indent="0" algn="ct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extBox 7"/>
          <p:cNvSpPr txBox="1"/>
          <p:nvPr/>
        </p:nvSpPr>
        <p:spPr>
          <a:xfrm>
            <a:off x="4876800" y="5248870"/>
            <a:ext cx="4267200" cy="1569660"/>
          </a:xfrm>
          <a:prstGeom prst="rect">
            <a:avLst/>
          </a:prstGeom>
          <a:noFill/>
        </p:spPr>
        <p:txBody>
          <a:bodyPr wrap="square" rtlCol="0">
            <a:spAutoFit/>
          </a:bodyPr>
          <a:lstStyle/>
          <a:p>
            <a:pPr algn="ctr"/>
            <a:r>
              <a:rPr lang="en-US" sz="2400" dirty="0" smtClean="0"/>
              <a:t>National Instruments</a:t>
            </a:r>
          </a:p>
          <a:p>
            <a:pPr algn="ctr"/>
            <a:r>
              <a:rPr lang="en-US" sz="2400" dirty="0" smtClean="0"/>
              <a:t>11500 North </a:t>
            </a:r>
            <a:r>
              <a:rPr lang="en-US" sz="2400" dirty="0" err="1" smtClean="0"/>
              <a:t>Mopac</a:t>
            </a:r>
            <a:r>
              <a:rPr lang="en-US" sz="2400" dirty="0" smtClean="0"/>
              <a:t> Expressway</a:t>
            </a:r>
          </a:p>
          <a:p>
            <a:pPr algn="ctr"/>
            <a:r>
              <a:rPr lang="en-US" sz="2400" dirty="0" smtClean="0"/>
              <a:t>Austin,</a:t>
            </a:r>
            <a:r>
              <a:rPr lang="en-US" sz="2400" baseline="0" dirty="0" smtClean="0"/>
              <a:t> Texas 78759</a:t>
            </a:r>
          </a:p>
          <a:p>
            <a:pPr algn="ctr"/>
            <a:r>
              <a:rPr lang="en-US" sz="2400" baseline="0" dirty="0" smtClean="0"/>
              <a:t>ni.com/training</a:t>
            </a:r>
            <a:endParaRPr lang="en-US" sz="2400"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ne Column w/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8229600"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8229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162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90600" y="3733800"/>
            <a:ext cx="37719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4900" y="3733800"/>
            <a:ext cx="37719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514475"/>
            <a:ext cx="3962400" cy="4286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514475"/>
            <a:ext cx="3962400" cy="2066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733800"/>
            <a:ext cx="3962400" cy="2066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514475"/>
            <a:ext cx="8077200" cy="2066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33400" y="3733800"/>
            <a:ext cx="8077200" cy="2066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xfrm>
            <a:off x="7010400" y="6492875"/>
            <a:ext cx="2133600" cy="365125"/>
          </a:xfrm>
          <a:prstGeom prst="rect">
            <a:avLst/>
          </a:prstGeom>
          <a:ln/>
        </p:spPr>
        <p:txBody>
          <a:bodyPr/>
          <a:lstStyle>
            <a:lvl1pPr>
              <a:defRPr/>
            </a:lvl1pPr>
          </a:lstStyle>
          <a:p>
            <a:pPr>
              <a:defRPr/>
            </a:pPr>
            <a:fld id="{B73763EF-A9DB-4DE0-BBC0-E005DACE7BE0}"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3352800"/>
            <a:ext cx="4038600" cy="2773363"/>
          </a:xfrm>
        </p:spPr>
        <p:txBody>
          <a:bodyPr/>
          <a:lstStyle>
            <a:lvl1pPr marL="457200" indent="-457200">
              <a:tabLst>
                <a:tab pos="457200" algn="l"/>
              </a:tabLst>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4" name="Content Placeholder 3"/>
          <p:cNvSpPr>
            <a:spLocks noGrp="1"/>
          </p:cNvSpPr>
          <p:nvPr>
            <p:ph sz="half" idx="2"/>
          </p:nvPr>
        </p:nvSpPr>
        <p:spPr>
          <a:xfrm>
            <a:off x="4648200" y="3352800"/>
            <a:ext cx="4038600" cy="2773363"/>
          </a:xfrm>
        </p:spPr>
        <p:txBody>
          <a:bodyPr/>
          <a:lstStyle>
            <a:lvl1pPr marL="457200" indent="-457200">
              <a:tabLst>
                <a:tab pos="457200" algn="l"/>
              </a:tabLst>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514475"/>
            <a:ext cx="8077200" cy="2066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33400" y="3733800"/>
            <a:ext cx="8077200" cy="2066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xfrm>
            <a:off x="7010400" y="6492875"/>
            <a:ext cx="2133600" cy="365125"/>
          </a:xfrm>
          <a:prstGeom prst="rect">
            <a:avLst/>
          </a:prstGeom>
          <a:ln/>
        </p:spPr>
        <p:txBody>
          <a:bodyPr/>
          <a:lstStyle>
            <a:lvl1pPr>
              <a:defRPr/>
            </a:lvl1pPr>
          </a:lstStyle>
          <a:p>
            <a:pPr>
              <a:defRPr/>
            </a:pPr>
            <a:fld id="{B73763EF-A9DB-4DE0-BBC0-E005DACE7BE0}"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2"/>
          <p:cNvSpPr>
            <a:spLocks noGrp="1"/>
          </p:cNvSpPr>
          <p:nvPr>
            <p:ph idx="1"/>
          </p:nvPr>
        </p:nvSpPr>
        <p:spPr>
          <a:xfrm>
            <a:off x="838200" y="3733801"/>
            <a:ext cx="7848600" cy="1981200"/>
          </a:xfrm>
        </p:spPr>
        <p:txBody>
          <a:bodyPr/>
          <a:lstStyle>
            <a:lvl1pPr>
              <a:defRPr>
                <a:solidFill>
                  <a:schemeClr val="accent1"/>
                </a:solidFill>
              </a:defRPr>
            </a:lvl1pPr>
            <a:lvl2pPr>
              <a:defRPr sz="2600">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ep Offset 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2286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971800" y="1600200"/>
            <a:ext cx="5715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Offset 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2971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57600" y="1600200"/>
            <a:ext cx="5029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Quiz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marL="339725" indent="-339725">
              <a:buFont typeface="+mj-lt"/>
              <a:buAutoNum type="arabicPeriod"/>
              <a:defRPr sz="2400"/>
            </a:lvl2pPr>
            <a:lvl3pPr marL="690563" indent="-350838">
              <a:buFont typeface="+mj-lt"/>
              <a:buAutoNum type="alphaLcPeriod"/>
              <a:defRPr sz="2000"/>
            </a:lvl3pPr>
            <a:lvl4pPr marL="1031875" indent="-341313">
              <a:buFont typeface="+mj-lt"/>
              <a:buAutoNum type="romanLcPeriod"/>
              <a:defRPr sz="1800"/>
            </a:lvl4pPr>
            <a:lvl5pPr marL="1371600" indent="-339725">
              <a:buFont typeface="+mj-lt"/>
              <a:buAutoNum type="alphaLcPeriod"/>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marL="339725" indent="-339725">
              <a:buFont typeface="+mj-lt"/>
              <a:buAutoNum type="arabicPeriod"/>
              <a:defRPr sz="2400"/>
            </a:lvl2pPr>
            <a:lvl3pPr marL="688975" indent="-349250">
              <a:buFont typeface="+mj-lt"/>
              <a:buAutoNum type="alphaLcPeriod"/>
              <a:defRPr sz="2000"/>
            </a:lvl3pPr>
            <a:lvl4pPr marL="1036638" indent="-346075">
              <a:buFont typeface="+mj-lt"/>
              <a:buAutoNum type="romanLcPeriod"/>
              <a:tabLst/>
              <a:defRPr sz="1800"/>
            </a:lvl4pPr>
            <a:lvl5pPr marL="1371600" indent="-339725">
              <a:buFont typeface="+mj-lt"/>
              <a:buAutoNum type="alphaLcPeriod"/>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wo Column w/Head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8229600"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image" Target="../media/image1.jpeg"/><Relationship Id="rId5" Type="http://schemas.openxmlformats.org/officeDocument/2006/relationships/image" Target="../media/image3.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descr="nilogo.jpg"/>
          <p:cNvPicPr>
            <a:picLocks noChangeAspect="1"/>
          </p:cNvPicPr>
          <p:nvPr/>
        </p:nvPicPr>
        <p:blipFill>
          <a:blip r:embed="rId19"/>
          <a:stretch>
            <a:fillRect/>
          </a:stretch>
        </p:blipFill>
        <p:spPr>
          <a:xfrm>
            <a:off x="4191000" y="6248400"/>
            <a:ext cx="2133600" cy="516987"/>
          </a:xfrm>
          <a:prstGeom prst="rect">
            <a:avLst/>
          </a:prstGeom>
        </p:spPr>
      </p:pic>
      <p:sp>
        <p:nvSpPr>
          <p:cNvPr id="9" name="TextBox 8"/>
          <p:cNvSpPr txBox="1"/>
          <p:nvPr/>
        </p:nvSpPr>
        <p:spPr>
          <a:xfrm>
            <a:off x="7010400" y="6305490"/>
            <a:ext cx="1981200" cy="400110"/>
          </a:xfrm>
          <a:prstGeom prst="rect">
            <a:avLst/>
          </a:prstGeom>
          <a:noFill/>
        </p:spPr>
        <p:txBody>
          <a:bodyPr wrap="square" rtlCol="0">
            <a:spAutoFit/>
          </a:bodyPr>
          <a:lstStyle/>
          <a:p>
            <a:pPr algn="ctr"/>
            <a:r>
              <a:rPr lang="en-US" sz="2000" b="1" dirty="0" smtClean="0">
                <a:solidFill>
                  <a:schemeClr val="accent1"/>
                </a:solidFill>
                <a:latin typeface="Arial Narrow" pitchFamily="34" charset="0"/>
              </a:rPr>
              <a:t>ni.com/training</a:t>
            </a:r>
            <a:endParaRPr lang="en-US" sz="2000" b="1" dirty="0">
              <a:solidFill>
                <a:schemeClr val="accent1"/>
              </a:solidFill>
              <a:latin typeface="Arial Narrow" pitchFamily="34" charset="0"/>
            </a:endParaRPr>
          </a:p>
        </p:txBody>
      </p:sp>
      <p:cxnSp>
        <p:nvCxnSpPr>
          <p:cNvPr id="10" name="Straight Connector 9"/>
          <p:cNvCxnSpPr/>
          <p:nvPr/>
        </p:nvCxnSpPr>
        <p:spPr>
          <a:xfrm rot="5400000">
            <a:off x="6667861" y="6514739"/>
            <a:ext cx="381000" cy="72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 id="2147483794" r:id="rId12"/>
    <p:sldLayoutId id="2147483795" r:id="rId13"/>
    <p:sldLayoutId id="2147483796" r:id="rId14"/>
    <p:sldLayoutId id="2147483810" r:id="rId15"/>
    <p:sldLayoutId id="2147483811" r:id="rId16"/>
    <p:sldLayoutId id="2147483813" r:id="rId17"/>
  </p:sldLayoutIdLst>
  <p:timing>
    <p:tnLst>
      <p:par>
        <p:cTn id="1" dur="indefinite" restart="never" nodeType="tmRoot"/>
      </p:par>
    </p:tnLst>
  </p:timing>
  <p:txStyles>
    <p:titleStyle>
      <a:lvl1pPr algn="l" defTabSz="914400" rtl="0" eaLnBrk="1" latinLnBrk="0" hangingPunct="1">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1pPr>
      <a:lvl2pPr marL="233363" indent="-233363"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457200" indent="-223838" algn="l" defTabSz="914400" rtl="0" eaLnBrk="1" latinLnBrk="0" hangingPunct="1">
        <a:spcBef>
          <a:spcPct val="20000"/>
        </a:spcBef>
        <a:buFont typeface="Arial Narrow" pitchFamily="34" charset="0"/>
        <a:buChar char="−"/>
        <a:defRPr sz="2600" kern="1200">
          <a:solidFill>
            <a:schemeClr val="tx1"/>
          </a:solidFill>
          <a:latin typeface="+mn-lt"/>
          <a:ea typeface="+mn-ea"/>
          <a:cs typeface="+mn-cs"/>
        </a:defRPr>
      </a:lvl3pPr>
      <a:lvl4pPr marL="690563" indent="-233363" algn="l" defTabSz="914400" rtl="0" eaLnBrk="1" latinLnBrk="0" hangingPunct="1">
        <a:spcBef>
          <a:spcPct val="20000"/>
        </a:spcBef>
        <a:buFont typeface="Courier New" pitchFamily="49" charset="0"/>
        <a:buChar char="o"/>
        <a:defRPr sz="2400" kern="1200">
          <a:solidFill>
            <a:schemeClr val="tx1"/>
          </a:solidFill>
          <a:latin typeface="+mn-lt"/>
          <a:ea typeface="+mn-ea"/>
          <a:cs typeface="+mn-cs"/>
        </a:defRPr>
      </a:lvl4pPr>
      <a:lvl5pPr marL="914400" indent="-214313"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10" descr="Defining_the_Application"/>
          <p:cNvPicPr>
            <a:picLocks noChangeAspect="1" noChangeArrowheads="1"/>
          </p:cNvPicPr>
          <p:nvPr/>
        </p:nvPicPr>
        <p:blipFill>
          <a:blip r:embed="rId5">
            <a:lum bright="5000"/>
          </a:blip>
          <a:srcRect r="2055" b="12500"/>
          <a:stretch>
            <a:fillRect/>
          </a:stretch>
        </p:blipFill>
        <p:spPr bwMode="auto">
          <a:xfrm>
            <a:off x="1881188" y="1371600"/>
            <a:ext cx="7262812" cy="5334000"/>
          </a:xfrm>
          <a:prstGeom prst="rect">
            <a:avLst/>
          </a:prstGeom>
          <a:noFill/>
        </p:spPr>
      </p:pic>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3352800"/>
            <a:ext cx="8229600" cy="2773363"/>
          </a:xfrm>
          <a:prstGeom prst="rect">
            <a:avLst/>
          </a:prstGeom>
        </p:spPr>
        <p:txBody>
          <a:bodyPr vert="horz" lIns="91440" tIns="45720" rIns="91440" bIns="45720" rtlCol="0">
            <a:normAutofit/>
          </a:bodyPr>
          <a:lstStyle/>
          <a:p>
            <a:pPr lvl="0"/>
            <a:r>
              <a:rPr lang="en-US" dirty="0" smtClean="0"/>
              <a:t>Click to edit Master text styles</a:t>
            </a:r>
          </a:p>
        </p:txBody>
      </p:sp>
      <p:sp>
        <p:nvSpPr>
          <p:cNvPr id="8" name="Text Box 9"/>
          <p:cNvSpPr txBox="1">
            <a:spLocks noChangeArrowheads="1"/>
          </p:cNvSpPr>
          <p:nvPr/>
        </p:nvSpPr>
        <p:spPr bwMode="auto">
          <a:xfrm>
            <a:off x="533400" y="2743200"/>
            <a:ext cx="1793875" cy="579438"/>
          </a:xfrm>
          <a:prstGeom prst="rect">
            <a:avLst/>
          </a:prstGeom>
          <a:noFill/>
          <a:ln w="9525" algn="ctr">
            <a:noFill/>
            <a:miter lim="800000"/>
            <a:headEnd type="none" w="sm" len="sm"/>
            <a:tailEnd type="none" w="sm" len="sm"/>
          </a:ln>
          <a:effectLst/>
        </p:spPr>
        <p:txBody>
          <a:bodyPr>
            <a:spAutoFit/>
            <a:flatTx/>
          </a:bodyPr>
          <a:lstStyle/>
          <a:p>
            <a:pPr algn="l">
              <a:spcBef>
                <a:spcPct val="50000"/>
              </a:spcBef>
            </a:pPr>
            <a:r>
              <a:rPr lang="en-US" sz="3200" b="1" dirty="0">
                <a:solidFill>
                  <a:schemeClr val="hlink"/>
                </a:solidFill>
              </a:rPr>
              <a:t>TOPICS</a:t>
            </a:r>
          </a:p>
        </p:txBody>
      </p:sp>
      <p:pic>
        <p:nvPicPr>
          <p:cNvPr id="9" name="Picture 8" descr="nilogo.jpg"/>
          <p:cNvPicPr>
            <a:picLocks noChangeAspect="1"/>
          </p:cNvPicPr>
          <p:nvPr/>
        </p:nvPicPr>
        <p:blipFill>
          <a:blip r:embed="rId6"/>
          <a:stretch>
            <a:fillRect/>
          </a:stretch>
        </p:blipFill>
        <p:spPr>
          <a:xfrm>
            <a:off x="4191000" y="6248400"/>
            <a:ext cx="2133600" cy="516987"/>
          </a:xfrm>
          <a:prstGeom prst="rect">
            <a:avLst/>
          </a:prstGeom>
        </p:spPr>
      </p:pic>
      <p:sp>
        <p:nvSpPr>
          <p:cNvPr id="10" name="TextBox 9"/>
          <p:cNvSpPr txBox="1"/>
          <p:nvPr/>
        </p:nvSpPr>
        <p:spPr>
          <a:xfrm>
            <a:off x="7010400" y="6305490"/>
            <a:ext cx="1981200" cy="400110"/>
          </a:xfrm>
          <a:prstGeom prst="rect">
            <a:avLst/>
          </a:prstGeom>
          <a:noFill/>
        </p:spPr>
        <p:txBody>
          <a:bodyPr wrap="square" rtlCol="0">
            <a:spAutoFit/>
          </a:bodyPr>
          <a:lstStyle/>
          <a:p>
            <a:pPr algn="ctr"/>
            <a:r>
              <a:rPr lang="en-US" sz="2000" b="1" dirty="0" smtClean="0">
                <a:solidFill>
                  <a:schemeClr val="accent1"/>
                </a:solidFill>
                <a:latin typeface="Arial Narrow" pitchFamily="34" charset="0"/>
              </a:rPr>
              <a:t>ni.com/training</a:t>
            </a:r>
            <a:endParaRPr lang="en-US" sz="2000" b="1" dirty="0">
              <a:solidFill>
                <a:schemeClr val="accent1"/>
              </a:solidFill>
              <a:latin typeface="Arial Narrow" pitchFamily="34" charset="0"/>
            </a:endParaRPr>
          </a:p>
        </p:txBody>
      </p:sp>
      <p:cxnSp>
        <p:nvCxnSpPr>
          <p:cNvPr id="11" name="Straight Connector 10"/>
          <p:cNvCxnSpPr/>
          <p:nvPr/>
        </p:nvCxnSpPr>
        <p:spPr>
          <a:xfrm rot="5400000">
            <a:off x="6667861" y="6514739"/>
            <a:ext cx="381000" cy="72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98" r:id="rId1"/>
    <p:sldLayoutId id="2147483799" r:id="rId2"/>
    <p:sldLayoutId id="2147483812" r:id="rId3"/>
  </p:sldLayoutIdLst>
  <p:txStyles>
    <p:titleStyle>
      <a:lvl1pPr algn="ctr" defTabSz="914400" rtl="0" eaLnBrk="1" latinLnBrk="0" hangingPunct="1">
        <a:spcBef>
          <a:spcPct val="0"/>
        </a:spcBef>
        <a:buNone/>
        <a:defRPr sz="4000" b="1" kern="1200">
          <a:solidFill>
            <a:schemeClr val="tx1"/>
          </a:solidFill>
          <a:latin typeface="+mj-lt"/>
          <a:ea typeface="+mj-ea"/>
          <a:cs typeface="+mj-cs"/>
        </a:defRPr>
      </a:lvl1pPr>
    </p:titleStyle>
    <p:bodyStyle>
      <a:lvl1pPr marL="514350" indent="-514350" algn="l" defTabSz="914400" rtl="0" eaLnBrk="1" latinLnBrk="0" hangingPunct="1">
        <a:spcBef>
          <a:spcPct val="20000"/>
        </a:spcBef>
        <a:buFont typeface="+mj-lt"/>
        <a:buAutoNum type="alphaUcPeriod"/>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3733801"/>
            <a:ext cx="7848600" cy="1981200"/>
          </a:xfrm>
          <a:prstGeom prst="rect">
            <a:avLst/>
          </a:prstGeom>
        </p:spPr>
        <p:txBody>
          <a:bodyPr vert="horz" lIns="91440" tIns="45720" rIns="91440" bIns="45720" rtlCol="0">
            <a:normAutofit/>
          </a:bodyPr>
          <a:lstStyle/>
          <a:p>
            <a:pPr lvl="0"/>
            <a:r>
              <a:rPr lang="en-US" dirty="0" smtClean="0"/>
              <a:t>Click to edit Master text styles</a:t>
            </a:r>
          </a:p>
        </p:txBody>
      </p:sp>
      <p:pic>
        <p:nvPicPr>
          <p:cNvPr id="7" name="Picture 6" descr="nilogo.jpg"/>
          <p:cNvPicPr>
            <a:picLocks noChangeAspect="1"/>
          </p:cNvPicPr>
          <p:nvPr/>
        </p:nvPicPr>
        <p:blipFill>
          <a:blip r:embed="rId4"/>
          <a:stretch>
            <a:fillRect/>
          </a:stretch>
        </p:blipFill>
        <p:spPr>
          <a:xfrm>
            <a:off x="4191000" y="6248400"/>
            <a:ext cx="2133600" cy="516987"/>
          </a:xfrm>
          <a:prstGeom prst="rect">
            <a:avLst/>
          </a:prstGeom>
        </p:spPr>
      </p:pic>
      <p:sp>
        <p:nvSpPr>
          <p:cNvPr id="8" name="TextBox 7"/>
          <p:cNvSpPr txBox="1"/>
          <p:nvPr/>
        </p:nvSpPr>
        <p:spPr>
          <a:xfrm>
            <a:off x="7010400" y="6305490"/>
            <a:ext cx="1981200" cy="400110"/>
          </a:xfrm>
          <a:prstGeom prst="rect">
            <a:avLst/>
          </a:prstGeom>
          <a:noFill/>
        </p:spPr>
        <p:txBody>
          <a:bodyPr wrap="square" rtlCol="0">
            <a:spAutoFit/>
          </a:bodyPr>
          <a:lstStyle/>
          <a:p>
            <a:pPr algn="ctr"/>
            <a:r>
              <a:rPr lang="en-US" sz="2000" b="1" dirty="0" smtClean="0">
                <a:solidFill>
                  <a:schemeClr val="accent1"/>
                </a:solidFill>
                <a:latin typeface="Arial Narrow" pitchFamily="34" charset="0"/>
              </a:rPr>
              <a:t>ni.com/training</a:t>
            </a:r>
            <a:endParaRPr lang="en-US" sz="2000" b="1" dirty="0">
              <a:solidFill>
                <a:schemeClr val="accent1"/>
              </a:solidFill>
              <a:latin typeface="Arial Narrow" pitchFamily="34" charset="0"/>
            </a:endParaRPr>
          </a:p>
        </p:txBody>
      </p:sp>
      <p:cxnSp>
        <p:nvCxnSpPr>
          <p:cNvPr id="9" name="Straight Connector 8"/>
          <p:cNvCxnSpPr/>
          <p:nvPr/>
        </p:nvCxnSpPr>
        <p:spPr>
          <a:xfrm rot="5400000">
            <a:off x="6667861" y="6514739"/>
            <a:ext cx="381000" cy="722"/>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AutoShape 7"/>
          <p:cNvSpPr>
            <a:spLocks noChangeArrowheads="1"/>
          </p:cNvSpPr>
          <p:nvPr/>
        </p:nvSpPr>
        <p:spPr bwMode="auto">
          <a:xfrm rot="5400000">
            <a:off x="-436563" y="4532313"/>
            <a:ext cx="2041525" cy="444500"/>
          </a:xfrm>
          <a:prstGeom prst="roundRect">
            <a:avLst>
              <a:gd name="adj" fmla="val 16667"/>
            </a:avLst>
          </a:prstGeom>
          <a:solidFill>
            <a:schemeClr val="hlink"/>
          </a:solidFill>
          <a:ln w="9525">
            <a:noFill/>
            <a:round/>
            <a:headEnd type="none" w="sm" len="sm"/>
            <a:tailEnd type="none" w="sm" len="sm"/>
          </a:ln>
          <a:effectLst/>
        </p:spPr>
        <p:txBody>
          <a:bodyPr rot="10800000" wrap="none" anchor="ctr"/>
          <a:lstStyle/>
          <a:p>
            <a:pPr algn="ctr"/>
            <a:r>
              <a:rPr lang="en-US" sz="2400" b="1" dirty="0">
                <a:solidFill>
                  <a:schemeClr val="bg1"/>
                </a:solidFill>
              </a:rPr>
              <a:t>GOAL</a:t>
            </a:r>
          </a:p>
        </p:txBody>
      </p:sp>
    </p:spTree>
  </p:cSld>
  <p:clrMap bg1="lt1" tx1="dk1" bg2="lt2" tx2="dk2" accent1="accent1" accent2="accent2" accent3="accent3" accent4="accent4" accent5="accent5" accent6="accent6" hlink="hlink" folHlink="folHlink"/>
  <p:sldLayoutIdLst>
    <p:sldLayoutId id="2147483801" r:id="rId1"/>
    <p:sldLayoutId id="2147483802" r:id="rId2"/>
  </p:sldLayoutIdLst>
  <p:txStyles>
    <p:titleStyle>
      <a:lvl1pPr algn="l" defTabSz="914400" rtl="0" eaLnBrk="1" latinLnBrk="0" hangingPunct="1">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spcBef>
          <a:spcPct val="20000"/>
        </a:spcBef>
        <a:buFont typeface="Arial" pitchFamily="34" charset="0"/>
        <a:buNone/>
        <a:defRPr sz="2800" kern="1200">
          <a:solidFill>
            <a:schemeClr val="accen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file:///C:\Perforce\CustomerEducation\CourseMaterial\LabVIEW%20FPGA\LabVIEW%208.5\Art\slide_add_fpga_target_vi.png" TargetMode="External"/></Relationships>
</file>

<file path=ppt/slides/_rels/slide1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p:txBody>
          <a:bodyPr>
            <a:normAutofit fontScale="90000"/>
          </a:bodyPr>
          <a:lstStyle/>
          <a:p>
            <a:r>
              <a:rPr lang="en-US" dirty="0" smtClean="0"/>
              <a:t>Lesson 3</a:t>
            </a:r>
            <a:br>
              <a:rPr lang="en-US" dirty="0" smtClean="0"/>
            </a:br>
            <a:r>
              <a:rPr lang="en-US" dirty="0" smtClean="0"/>
              <a:t>FPGA Programming Basics</a:t>
            </a:r>
          </a:p>
        </p:txBody>
      </p:sp>
      <p:sp>
        <p:nvSpPr>
          <p:cNvPr id="7" name="Content Placeholder 6"/>
          <p:cNvSpPr>
            <a:spLocks noGrp="1"/>
          </p:cNvSpPr>
          <p:nvPr>
            <p:ph sz="half" idx="1"/>
          </p:nvPr>
        </p:nvSpPr>
        <p:spPr>
          <a:xfrm>
            <a:off x="609600" y="3352800"/>
            <a:ext cx="4267200" cy="2773363"/>
          </a:xfrm>
        </p:spPr>
        <p:txBody>
          <a:bodyPr/>
          <a:lstStyle/>
          <a:p>
            <a:pPr marL="533400" indent="-533400">
              <a:lnSpc>
                <a:spcPct val="90000"/>
              </a:lnSpc>
              <a:tabLst>
                <a:tab pos="339725" algn="l"/>
              </a:tabLst>
            </a:pPr>
            <a:r>
              <a:rPr lang="en-US" sz="2400" dirty="0" smtClean="0"/>
              <a:t>Introduction</a:t>
            </a:r>
          </a:p>
          <a:p>
            <a:pPr marL="533400" indent="-533400">
              <a:lnSpc>
                <a:spcPct val="90000"/>
              </a:lnSpc>
              <a:tabLst>
                <a:tab pos="339725" algn="l"/>
              </a:tabLst>
            </a:pPr>
            <a:r>
              <a:rPr lang="en-US" sz="2400" dirty="0" smtClean="0"/>
              <a:t>Defining FPGA Logic with LabVIEW</a:t>
            </a:r>
          </a:p>
          <a:p>
            <a:pPr marL="533400" indent="-533400">
              <a:lnSpc>
                <a:spcPct val="90000"/>
              </a:lnSpc>
              <a:tabLst>
                <a:tab pos="339725" algn="l"/>
              </a:tabLst>
            </a:pPr>
            <a:r>
              <a:rPr lang="en-US" sz="2400" dirty="0" smtClean="0"/>
              <a:t>FPGA VI Development Process </a:t>
            </a:r>
          </a:p>
          <a:p>
            <a:pPr marL="533400" indent="-533400">
              <a:lnSpc>
                <a:spcPct val="90000"/>
              </a:lnSpc>
              <a:tabLst>
                <a:tab pos="339725" algn="l"/>
              </a:tabLst>
            </a:pPr>
            <a:r>
              <a:rPr lang="en-US" sz="2400" dirty="0" smtClean="0"/>
              <a:t>Developing the FPGA VI</a:t>
            </a:r>
            <a:endParaRPr lang="en-US" dirty="0"/>
          </a:p>
        </p:txBody>
      </p:sp>
      <p:sp>
        <p:nvSpPr>
          <p:cNvPr id="8" name="Content Placeholder 7"/>
          <p:cNvSpPr>
            <a:spLocks noGrp="1"/>
          </p:cNvSpPr>
          <p:nvPr>
            <p:ph sz="half" idx="2"/>
          </p:nvPr>
        </p:nvSpPr>
        <p:spPr>
          <a:xfrm>
            <a:off x="5029200" y="3352800"/>
            <a:ext cx="3810000" cy="2773363"/>
          </a:xfrm>
        </p:spPr>
        <p:txBody>
          <a:bodyPr/>
          <a:lstStyle/>
          <a:p>
            <a:pPr>
              <a:lnSpc>
                <a:spcPct val="90000"/>
              </a:lnSpc>
              <a:buFontTx/>
              <a:buAutoNum type="alphaUcPeriod" startAt="5"/>
              <a:tabLst>
                <a:tab pos="398463" algn="l"/>
              </a:tabLst>
            </a:pPr>
            <a:r>
              <a:rPr lang="en-US" sz="2400" dirty="0" smtClean="0"/>
              <a:t>Front Panel Communication</a:t>
            </a:r>
          </a:p>
          <a:p>
            <a:pPr marL="457200" indent="-457200">
              <a:lnSpc>
                <a:spcPct val="90000"/>
              </a:lnSpc>
              <a:buFontTx/>
              <a:buAutoNum type="alphaUcPeriod" startAt="5"/>
              <a:tabLst>
                <a:tab pos="398463" algn="l"/>
              </a:tabLst>
            </a:pPr>
            <a:r>
              <a:rPr lang="en-US" sz="2400" dirty="0" smtClean="0"/>
              <a:t>Testing with the Emulator</a:t>
            </a:r>
          </a:p>
          <a:p>
            <a:pPr marL="457200" indent="-457200">
              <a:lnSpc>
                <a:spcPct val="90000"/>
              </a:lnSpc>
              <a:buFontTx/>
              <a:buAutoNum type="alphaUcPeriod" startAt="5"/>
              <a:tabLst>
                <a:tab pos="398463" algn="l"/>
              </a:tabLst>
            </a:pPr>
            <a:r>
              <a:rPr lang="en-US" sz="2400" dirty="0" smtClean="0"/>
              <a:t>Compiling the FPGA VI</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p:txBody>
          <a:bodyPr/>
          <a:lstStyle/>
          <a:p>
            <a:r>
              <a:rPr lang="en-US" smtClean="0"/>
              <a:t>D. Developing the FPGA VI</a:t>
            </a:r>
            <a:endParaRPr lang="en-US" dirty="0" smtClean="0"/>
          </a:p>
        </p:txBody>
      </p:sp>
      <p:sp>
        <p:nvSpPr>
          <p:cNvPr id="20484" name="Rectangle 3"/>
          <p:cNvSpPr>
            <a:spLocks noGrp="1" noChangeArrowheads="1"/>
          </p:cNvSpPr>
          <p:nvPr>
            <p:ph sz="half" idx="1"/>
          </p:nvPr>
        </p:nvSpPr>
        <p:spPr/>
        <p:txBody>
          <a:bodyPr/>
          <a:lstStyle/>
          <a:p>
            <a:pPr lvl="1"/>
            <a:r>
              <a:rPr lang="en-US" dirty="0" smtClean="0"/>
              <a:t>FPGA is fast and reliable</a:t>
            </a:r>
          </a:p>
          <a:p>
            <a:pPr lvl="1"/>
            <a:r>
              <a:rPr lang="en-US" dirty="0" smtClean="0"/>
              <a:t>FPGA has limited space </a:t>
            </a:r>
          </a:p>
        </p:txBody>
      </p:sp>
      <p:graphicFrame>
        <p:nvGraphicFramePr>
          <p:cNvPr id="7" name="Content Placeholder 9"/>
          <p:cNvGraphicFramePr>
            <a:graphicFrameLocks/>
          </p:cNvGraphicFramePr>
          <p:nvPr/>
        </p:nvGraphicFramePr>
        <p:xfrm>
          <a:off x="1893425" y="2667000"/>
          <a:ext cx="5410200" cy="2743200"/>
        </p:xfrm>
        <a:graphic>
          <a:graphicData uri="http://schemas.openxmlformats.org/drawingml/2006/table">
            <a:tbl>
              <a:tblPr firstRow="1" bandRow="1">
                <a:tableStyleId>{5C22544A-7EE6-4342-B048-85BDC9FD1C3A}</a:tableStyleId>
              </a:tblPr>
              <a:tblGrid>
                <a:gridCol w="2705100"/>
                <a:gridCol w="2705100"/>
              </a:tblGrid>
              <a:tr h="370840">
                <a:tc>
                  <a:txBody>
                    <a:bodyPr/>
                    <a:lstStyle/>
                    <a:p>
                      <a:pPr algn="ctr"/>
                      <a:r>
                        <a:rPr lang="en-US" sz="2400" dirty="0" smtClean="0"/>
                        <a:t>FPGA</a:t>
                      </a:r>
                      <a:endParaRPr lang="en-US" sz="2400" dirty="0"/>
                    </a:p>
                  </a:txBody>
                  <a:tcPr/>
                </a:tc>
                <a:tc>
                  <a:txBody>
                    <a:bodyPr/>
                    <a:lstStyle/>
                    <a:p>
                      <a:pPr algn="ctr"/>
                      <a:r>
                        <a:rPr lang="en-US" sz="2400" dirty="0" smtClean="0"/>
                        <a:t>RT and/or PC</a:t>
                      </a:r>
                      <a:endParaRPr lang="en-US" sz="2400" dirty="0"/>
                    </a:p>
                  </a:txBody>
                  <a:tcPr/>
                </a:tc>
              </a:tr>
              <a:tr h="370840">
                <a:tc>
                  <a:txBody>
                    <a:bodyPr/>
                    <a:lstStyle/>
                    <a:p>
                      <a:r>
                        <a:rPr lang="en-US" sz="2400" dirty="0" smtClean="0"/>
                        <a:t>Time critical control</a:t>
                      </a:r>
                      <a:endParaRPr lang="en-US" sz="2400" dirty="0"/>
                    </a:p>
                  </a:txBody>
                  <a:tcPr/>
                </a:tc>
                <a:tc>
                  <a:txBody>
                    <a:bodyPr/>
                    <a:lstStyle/>
                    <a:p>
                      <a:r>
                        <a:rPr lang="en-US" sz="2400" dirty="0" smtClean="0"/>
                        <a:t>Extensive</a:t>
                      </a:r>
                      <a:r>
                        <a:rPr lang="en-US" sz="2400" baseline="0" dirty="0" smtClean="0"/>
                        <a:t> analysis</a:t>
                      </a:r>
                      <a:endParaRPr lang="en-US" sz="2400" dirty="0"/>
                    </a:p>
                  </a:txBody>
                  <a:tcPr/>
                </a:tc>
              </a:tr>
              <a:tr h="370840">
                <a:tc>
                  <a:txBody>
                    <a:bodyPr/>
                    <a:lstStyle/>
                    <a:p>
                      <a:r>
                        <a:rPr lang="en-US" sz="2400" dirty="0" smtClean="0"/>
                        <a:t>Acquisition</a:t>
                      </a:r>
                      <a:endParaRPr lang="en-US" sz="2400" dirty="0"/>
                    </a:p>
                  </a:txBody>
                  <a:tcPr/>
                </a:tc>
                <a:tc>
                  <a:txBody>
                    <a:bodyPr/>
                    <a:lstStyle/>
                    <a:p>
                      <a:r>
                        <a:rPr lang="en-US" sz="2400" dirty="0" smtClean="0"/>
                        <a:t>File I/O</a:t>
                      </a:r>
                      <a:endParaRPr lang="en-US" sz="2400" dirty="0"/>
                    </a:p>
                  </a:txBody>
                  <a:tcPr/>
                </a:tc>
              </a:tr>
              <a:tr h="370840">
                <a:tc>
                  <a:txBody>
                    <a:bodyPr/>
                    <a:lstStyle/>
                    <a:p>
                      <a:r>
                        <a:rPr lang="en-US" sz="2400" dirty="0" smtClean="0"/>
                        <a:t>Timing in the FPGA </a:t>
                      </a:r>
                      <a:endParaRPr lang="en-US" sz="2400" dirty="0"/>
                    </a:p>
                  </a:txBody>
                  <a:tcPr/>
                </a:tc>
                <a:tc>
                  <a:txBody>
                    <a:bodyPr/>
                    <a:lstStyle/>
                    <a:p>
                      <a:r>
                        <a:rPr lang="en-US" sz="2400" dirty="0" smtClean="0"/>
                        <a:t>User interface</a:t>
                      </a:r>
                      <a:endParaRPr lang="en-US" sz="2400" dirty="0"/>
                    </a:p>
                  </a:txBody>
                  <a:tcPr/>
                </a:tc>
              </a:tr>
              <a:tr h="370840">
                <a:tc>
                  <a:txBody>
                    <a:bodyPr/>
                    <a:lstStyle/>
                    <a:p>
                      <a:r>
                        <a:rPr lang="en-US" sz="2400" dirty="0" smtClean="0"/>
                        <a:t>In-line</a:t>
                      </a:r>
                      <a:r>
                        <a:rPr lang="en-US" sz="2400" baseline="0" dirty="0" smtClean="0"/>
                        <a:t> processing</a:t>
                      </a:r>
                    </a:p>
                  </a:txBody>
                  <a:tcPr/>
                </a:tc>
                <a:tc>
                  <a:txBody>
                    <a:bodyPr/>
                    <a:lstStyle/>
                    <a:p>
                      <a:r>
                        <a:rPr lang="en-US" sz="2400" dirty="0" smtClean="0"/>
                        <a:t>Supervisory control</a:t>
                      </a:r>
                      <a:endParaRPr lang="en-US" sz="2400" dirty="0"/>
                    </a:p>
                  </a:txBody>
                  <a:tcPr/>
                </a:tc>
              </a:tr>
              <a:tr h="370840">
                <a:tc>
                  <a:txBody>
                    <a:bodyPr/>
                    <a:lstStyle/>
                    <a:p>
                      <a:r>
                        <a:rPr lang="en-US" sz="2400" baseline="0" dirty="0" smtClean="0"/>
                        <a:t>Triggering</a:t>
                      </a:r>
                    </a:p>
                  </a:txBody>
                  <a:tcPr/>
                </a:tc>
                <a:tc>
                  <a:txBody>
                    <a:bodyPr/>
                    <a:lstStyle/>
                    <a:p>
                      <a:endParaRPr lang="en-US" sz="2400"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p:txBody>
          <a:bodyPr/>
          <a:lstStyle/>
          <a:p>
            <a:r>
              <a:rPr lang="en-US" dirty="0" smtClean="0"/>
              <a:t>Add a VI Under the FPGA Target</a:t>
            </a:r>
          </a:p>
        </p:txBody>
      </p:sp>
      <p:pic>
        <p:nvPicPr>
          <p:cNvPr id="9" name="Picture 2"/>
          <p:cNvPicPr>
            <a:picLocks noGrp="1" noChangeAspect="1" noChangeArrowheads="1"/>
          </p:cNvPicPr>
          <p:nvPr>
            <p:ph idx="1"/>
          </p:nvPr>
        </p:nvPicPr>
        <p:blipFill>
          <a:blip r:embed="rId3" r:link="rId4"/>
          <a:stretch>
            <a:fillRect/>
          </a:stretch>
        </p:blipFill>
        <p:spPr>
          <a:xfrm>
            <a:off x="2020478" y="1645787"/>
            <a:ext cx="5103044" cy="4434788"/>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Demonstration</a:t>
            </a:r>
            <a:endParaRPr lang="en-US" dirty="0"/>
          </a:p>
        </p:txBody>
      </p:sp>
      <p:sp>
        <p:nvSpPr>
          <p:cNvPr id="3" name="Content Placeholder 2"/>
          <p:cNvSpPr>
            <a:spLocks noGrp="1"/>
          </p:cNvSpPr>
          <p:nvPr>
            <p:ph idx="1"/>
          </p:nvPr>
        </p:nvSpPr>
        <p:spPr/>
        <p:txBody>
          <a:bodyPr/>
          <a:lstStyle/>
          <a:p>
            <a:r>
              <a:rPr lang="en-US" dirty="0" smtClean="0"/>
              <a:t>Create an FPGA VI and explore the Functions palette supported under FPGA.</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ChangeArrowheads="1"/>
          </p:cNvSpPr>
          <p:nvPr>
            <p:ph type="title"/>
          </p:nvPr>
        </p:nvSpPr>
        <p:spPr/>
        <p:txBody>
          <a:bodyPr/>
          <a:lstStyle/>
          <a:p>
            <a:r>
              <a:rPr lang="en-US" dirty="0" smtClean="0"/>
              <a:t>E. Front Panel Communication</a:t>
            </a:r>
          </a:p>
        </p:txBody>
      </p:sp>
      <p:sp>
        <p:nvSpPr>
          <p:cNvPr id="7" name="Content Placeholder 6"/>
          <p:cNvSpPr>
            <a:spLocks noGrp="1"/>
          </p:cNvSpPr>
          <p:nvPr>
            <p:ph sz="half" idx="1"/>
          </p:nvPr>
        </p:nvSpPr>
        <p:spPr/>
        <p:txBody>
          <a:bodyPr/>
          <a:lstStyle/>
          <a:p>
            <a:r>
              <a:rPr lang="en-US" dirty="0" smtClean="0"/>
              <a:t>FPGA Front Panel</a:t>
            </a:r>
          </a:p>
          <a:p>
            <a:pPr lvl="1"/>
            <a:r>
              <a:rPr lang="en-US" dirty="0" smtClean="0"/>
              <a:t>Use simple controls and indicators</a:t>
            </a:r>
          </a:p>
          <a:p>
            <a:pPr lvl="1"/>
            <a:r>
              <a:rPr lang="en-US" dirty="0" smtClean="0"/>
              <a:t>Use controls and indicators only when the value will be needed on the host</a:t>
            </a:r>
          </a:p>
          <a:p>
            <a:pPr lvl="1"/>
            <a:r>
              <a:rPr lang="en-US" dirty="0" smtClean="0"/>
              <a:t>Use temporary controls and indicators for debugging</a:t>
            </a:r>
          </a:p>
          <a:p>
            <a:endParaRPr lang="en-US" dirty="0"/>
          </a:p>
        </p:txBody>
      </p:sp>
      <p:pic>
        <p:nvPicPr>
          <p:cNvPr id="9" name="Picture 2" descr="C:\p4_perforce1666_MOTISLT\CustomerEducation\CourseMaterial\CompactRIO Fundamentals\Version 8.5\Manual\Art\temp_mon_fpga_vi_fp.bmp"/>
          <p:cNvPicPr>
            <a:picLocks noGrp="1" noChangeAspect="1" noChangeArrowheads="1"/>
          </p:cNvPicPr>
          <p:nvPr>
            <p:ph sz="half" idx="2"/>
          </p:nvPr>
        </p:nvPicPr>
        <p:blipFill>
          <a:blip r:embed="rId3"/>
          <a:stretch>
            <a:fillRect/>
          </a:stretch>
        </p:blipFill>
        <p:spPr>
          <a:xfrm>
            <a:off x="4724400" y="1600200"/>
            <a:ext cx="3771429" cy="2895238"/>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p:txBody>
          <a:bodyPr/>
          <a:lstStyle/>
          <a:p>
            <a:r>
              <a:rPr lang="en-US" dirty="0" smtClean="0"/>
              <a:t>Interactive Front Panel Communication</a:t>
            </a:r>
          </a:p>
        </p:txBody>
      </p:sp>
      <p:pic>
        <p:nvPicPr>
          <p:cNvPr id="68610" name="Picture 2"/>
          <p:cNvPicPr>
            <a:picLocks noGrp="1" noChangeAspect="1" noChangeArrowheads="1"/>
          </p:cNvPicPr>
          <p:nvPr>
            <p:ph idx="1"/>
          </p:nvPr>
        </p:nvPicPr>
        <p:blipFill>
          <a:blip r:embed="rId3"/>
          <a:stretch>
            <a:fillRect/>
          </a:stretch>
        </p:blipFill>
        <p:spPr bwMode="auto">
          <a:xfrm>
            <a:off x="1664973" y="1600200"/>
            <a:ext cx="5814054" cy="45259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Interactive Front Panel Communication (continued)</a:t>
            </a:r>
            <a:endParaRPr lang="en-US" dirty="0"/>
          </a:p>
        </p:txBody>
      </p:sp>
      <p:sp>
        <p:nvSpPr>
          <p:cNvPr id="5" name="Content Placeholder 4"/>
          <p:cNvSpPr>
            <a:spLocks noGrp="1"/>
          </p:cNvSpPr>
          <p:nvPr>
            <p:ph idx="1"/>
          </p:nvPr>
        </p:nvSpPr>
        <p:spPr/>
        <p:txBody>
          <a:bodyPr/>
          <a:lstStyle/>
          <a:p>
            <a:r>
              <a:rPr lang="en-US" dirty="0" smtClean="0"/>
              <a:t>FPGA has no user interface</a:t>
            </a:r>
          </a:p>
          <a:p>
            <a:pPr lvl="1"/>
            <a:r>
              <a:rPr lang="en-US" dirty="0" smtClean="0"/>
              <a:t>Must communicate data from FPGA to host PC</a:t>
            </a:r>
          </a:p>
          <a:p>
            <a:pPr lvl="2"/>
            <a:r>
              <a:rPr lang="en-US" dirty="0" smtClean="0"/>
              <a:t>Requires no additional programming</a:t>
            </a:r>
          </a:p>
          <a:p>
            <a:pPr lvl="1"/>
            <a:r>
              <a:rPr lang="en-US" dirty="0" smtClean="0"/>
              <a:t>Front panel displays on host PC</a:t>
            </a:r>
          </a:p>
          <a:p>
            <a:pPr lvl="1"/>
            <a:r>
              <a:rPr lang="en-US" dirty="0" smtClean="0"/>
              <a:t>Block diagram executes on FPGA as compiled</a:t>
            </a:r>
          </a:p>
          <a:p>
            <a:pPr lvl="1"/>
            <a:r>
              <a:rPr lang="en-US" dirty="0" smtClean="0"/>
              <a:t>Communication layer shares all control and indicator values</a:t>
            </a:r>
          </a:p>
          <a:p>
            <a:pPr lvl="1"/>
            <a:r>
              <a:rPr lang="en-US" dirty="0" smtClean="0"/>
              <a:t>Cannot use debugging tools when running FPGA VI</a:t>
            </a:r>
          </a:p>
          <a:p>
            <a:pPr lvl="2"/>
            <a:r>
              <a:rPr lang="en-US" dirty="0" smtClean="0"/>
              <a:t>Test with Emulator first, or add indicators as probes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dirty="0" smtClean="0"/>
              <a:t>F. Testing with the Emulator</a:t>
            </a:r>
          </a:p>
        </p:txBody>
      </p:sp>
      <p:sp>
        <p:nvSpPr>
          <p:cNvPr id="5" name="Content Placeholder 4"/>
          <p:cNvSpPr>
            <a:spLocks noGrp="1"/>
          </p:cNvSpPr>
          <p:nvPr>
            <p:ph idx="1"/>
          </p:nvPr>
        </p:nvSpPr>
        <p:spPr/>
        <p:txBody>
          <a:bodyPr>
            <a:normAutofit/>
          </a:bodyPr>
          <a:lstStyle/>
          <a:p>
            <a:pPr lvl="1"/>
            <a:r>
              <a:rPr lang="en-US" dirty="0" smtClean="0"/>
              <a:t>Compiling—few minutes to several hours</a:t>
            </a:r>
          </a:p>
          <a:p>
            <a:pPr lvl="1"/>
            <a:r>
              <a:rPr lang="en-US" dirty="0" smtClean="0"/>
              <a:t>Verify logic before compiling</a:t>
            </a:r>
          </a:p>
          <a:p>
            <a:pPr lvl="1"/>
            <a:r>
              <a:rPr lang="en-US" dirty="0" smtClean="0"/>
              <a:t>LabVIEW bit-accurate emulation mode</a:t>
            </a:r>
          </a:p>
          <a:p>
            <a:pPr lvl="1"/>
            <a:r>
              <a:rPr lang="en-US" dirty="0" smtClean="0"/>
              <a:t>Executes logic on the Windows PC</a:t>
            </a:r>
          </a:p>
          <a:p>
            <a:pPr lvl="1"/>
            <a:r>
              <a:rPr lang="en-US" dirty="0" smtClean="0"/>
              <a:t>Traditional debugging tools are available</a:t>
            </a:r>
          </a:p>
          <a:p>
            <a:pPr lvl="1"/>
            <a:r>
              <a:rPr lang="en-US" dirty="0" smtClean="0"/>
              <a:t>Two kinds of emulation</a:t>
            </a:r>
          </a:p>
          <a:p>
            <a:pPr lvl="2"/>
            <a:r>
              <a:rPr lang="en-US" dirty="0" smtClean="0"/>
              <a:t>Random data for inputs</a:t>
            </a:r>
          </a:p>
          <a:p>
            <a:pPr lvl="2"/>
            <a:r>
              <a:rPr lang="en-US" dirty="0" smtClean="0"/>
              <a:t>Target hardware for I/O</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2"/>
          <p:cNvSpPr>
            <a:spLocks noGrp="1" noChangeArrowheads="1"/>
          </p:cNvSpPr>
          <p:nvPr>
            <p:ph type="title"/>
          </p:nvPr>
        </p:nvSpPr>
        <p:spPr/>
        <p:txBody>
          <a:bodyPr/>
          <a:lstStyle/>
          <a:p>
            <a:r>
              <a:rPr lang="en-US" dirty="0" smtClean="0"/>
              <a:t>Using the Emulator</a:t>
            </a:r>
          </a:p>
        </p:txBody>
      </p:sp>
      <p:sp>
        <p:nvSpPr>
          <p:cNvPr id="6" name="Content Placeholder 5"/>
          <p:cNvSpPr>
            <a:spLocks noGrp="1"/>
          </p:cNvSpPr>
          <p:nvPr>
            <p:ph sz="half" idx="1"/>
          </p:nvPr>
        </p:nvSpPr>
        <p:spPr/>
        <p:txBody>
          <a:bodyPr>
            <a:normAutofit fontScale="92500"/>
          </a:bodyPr>
          <a:lstStyle/>
          <a:p>
            <a:pPr marL="514350" indent="-514350">
              <a:buFont typeface="+mj-lt"/>
              <a:buAutoNum type="arabicPeriod"/>
            </a:pPr>
            <a:r>
              <a:rPr lang="en-US" dirty="0" smtClean="0"/>
              <a:t>Right-click the FPGA Target in the Project Explorer window and select </a:t>
            </a:r>
            <a:r>
              <a:rPr lang="en-US" b="1" dirty="0" smtClean="0"/>
              <a:t>Properties</a:t>
            </a:r>
            <a:r>
              <a:rPr lang="en-US" dirty="0" smtClean="0"/>
              <a:t>.</a:t>
            </a:r>
          </a:p>
          <a:p>
            <a:pPr marL="514350" indent="-514350">
              <a:buFont typeface="+mj-lt"/>
              <a:buAutoNum type="arabicPeriod"/>
            </a:pPr>
            <a:r>
              <a:rPr lang="en-US" dirty="0" smtClean="0"/>
              <a:t>Select </a:t>
            </a:r>
            <a:r>
              <a:rPr lang="en-US" b="1" dirty="0" smtClean="0"/>
              <a:t>General</a:t>
            </a:r>
            <a:r>
              <a:rPr lang="en-US" dirty="0" smtClean="0"/>
              <a:t>.</a:t>
            </a:r>
          </a:p>
          <a:p>
            <a:pPr marL="514350" indent="-514350">
              <a:buFont typeface="+mj-lt"/>
              <a:buAutoNum type="arabicPeriod"/>
            </a:pPr>
            <a:r>
              <a:rPr lang="en-US" dirty="0" smtClean="0"/>
              <a:t>Select an Emulator option.</a:t>
            </a:r>
          </a:p>
          <a:p>
            <a:pPr marL="514350" indent="-514350">
              <a:buFont typeface="+mj-lt"/>
              <a:buAutoNum type="arabicPeriod"/>
            </a:pPr>
            <a:r>
              <a:rPr lang="en-US" dirty="0" smtClean="0"/>
              <a:t>Click </a:t>
            </a:r>
            <a:r>
              <a:rPr lang="en-US" b="1" dirty="0" smtClean="0"/>
              <a:t>OK</a:t>
            </a:r>
            <a:r>
              <a:rPr lang="en-US" dirty="0" smtClean="0"/>
              <a:t>.</a:t>
            </a:r>
          </a:p>
          <a:p>
            <a:pPr marL="514350" indent="-514350">
              <a:buFont typeface="+mj-lt"/>
              <a:buAutoNum type="arabicPeriod"/>
            </a:pPr>
            <a:r>
              <a:rPr lang="en-US" dirty="0" smtClean="0"/>
              <a:t>Run the VI.</a:t>
            </a:r>
          </a:p>
          <a:p>
            <a:pPr marL="342900" indent="-342900"/>
            <a:r>
              <a:rPr lang="en-US" sz="2600" dirty="0" smtClean="0"/>
              <a:t>*Set the Emulator to Off after test</a:t>
            </a:r>
          </a:p>
          <a:p>
            <a:endParaRPr lang="en-US" dirty="0"/>
          </a:p>
        </p:txBody>
      </p:sp>
      <p:pic>
        <p:nvPicPr>
          <p:cNvPr id="8" name="Picture 4"/>
          <p:cNvPicPr>
            <a:picLocks noGrp="1" noChangeAspect="1" noChangeArrowheads="1"/>
          </p:cNvPicPr>
          <p:nvPr>
            <p:ph sz="half" idx="2"/>
          </p:nvPr>
        </p:nvPicPr>
        <p:blipFill>
          <a:blip r:embed="rId3"/>
          <a:stretch>
            <a:fillRect/>
          </a:stretch>
        </p:blipFill>
        <p:spPr bwMode="auto">
          <a:xfrm>
            <a:off x="4648200" y="2112094"/>
            <a:ext cx="4038600" cy="350217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smtClean="0"/>
              <a:t>Exercise 3-1: Creating a LabVIEW FPGA VI</a:t>
            </a:r>
          </a:p>
        </p:txBody>
      </p:sp>
      <p:sp>
        <p:nvSpPr>
          <p:cNvPr id="7" name="Content Placeholder 6"/>
          <p:cNvSpPr>
            <a:spLocks noGrp="1"/>
          </p:cNvSpPr>
          <p:nvPr>
            <p:ph idx="1"/>
          </p:nvPr>
        </p:nvSpPr>
        <p:spPr/>
        <p:txBody>
          <a:bodyPr/>
          <a:lstStyle/>
          <a:p>
            <a:r>
              <a:rPr lang="en-US" dirty="0" smtClean="0"/>
              <a:t>Create a VI that adds two numbers and runs a benchmark in parallel that determines how fast code is running.</a:t>
            </a:r>
          </a:p>
          <a:p>
            <a:r>
              <a:rPr lang="en-US" dirty="0" smtClean="0"/>
              <a:t>Run the VI in emulation mode and use debugging tools.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p:txBody>
          <a:bodyPr/>
          <a:lstStyle/>
          <a:p>
            <a:r>
              <a:rPr lang="en-US" dirty="0" smtClean="0"/>
              <a:t>G. Compiling the FPGA VI</a:t>
            </a:r>
          </a:p>
        </p:txBody>
      </p:sp>
      <p:pic>
        <p:nvPicPr>
          <p:cNvPr id="12" name="Content Placeholder 6" descr="C:\Documents and Settings\motis\Desktop\New cRIO Images\Lesson 4\4-24.bmp"/>
          <p:cNvPicPr>
            <a:picLocks noGrp="1" noChangeAspect="1" noChangeArrowheads="1"/>
          </p:cNvPicPr>
          <p:nvPr>
            <p:ph sz="half" idx="1"/>
          </p:nvPr>
        </p:nvPicPr>
        <p:blipFill>
          <a:blip r:embed="rId3"/>
          <a:stretch>
            <a:fillRect/>
          </a:stretch>
        </p:blipFill>
        <p:spPr>
          <a:xfrm>
            <a:off x="2286000" y="1371600"/>
            <a:ext cx="4572000" cy="2800765"/>
          </a:xfrm>
        </p:spPr>
      </p:pic>
      <p:sp>
        <p:nvSpPr>
          <p:cNvPr id="11" name="Text Placeholder 10"/>
          <p:cNvSpPr>
            <a:spLocks noGrp="1"/>
          </p:cNvSpPr>
          <p:nvPr>
            <p:ph sz="half" idx="2"/>
          </p:nvPr>
        </p:nvSpPr>
        <p:spPr>
          <a:xfrm>
            <a:off x="533400" y="4267199"/>
            <a:ext cx="8077200" cy="1533525"/>
          </a:xfrm>
        </p:spPr>
        <p:txBody>
          <a:bodyPr/>
          <a:lstStyle/>
          <a:p>
            <a:pPr lvl="1"/>
            <a:r>
              <a:rPr lang="en-US" dirty="0" smtClean="0"/>
              <a:t>Click </a:t>
            </a:r>
            <a:r>
              <a:rPr lang="en-US" b="1" dirty="0" smtClean="0"/>
              <a:t>Run</a:t>
            </a:r>
          </a:p>
          <a:p>
            <a:pPr lvl="1"/>
            <a:r>
              <a:rPr lang="en-US" dirty="0" smtClean="0"/>
              <a:t>Converts graphical code to VHDL</a:t>
            </a:r>
          </a:p>
          <a:p>
            <a:pPr lvl="1"/>
            <a:r>
              <a:rPr lang="en-US" dirty="0" smtClean="0"/>
              <a:t>Generates intermediate files</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r>
              <a:rPr lang="en-US" dirty="0" smtClean="0"/>
              <a:t>A. Introduction</a:t>
            </a:r>
          </a:p>
        </p:txBody>
      </p:sp>
      <p:sp>
        <p:nvSpPr>
          <p:cNvPr id="8197" name="Text Box 25"/>
          <p:cNvSpPr txBox="1">
            <a:spLocks noChangeArrowheads="1"/>
          </p:cNvSpPr>
          <p:nvPr/>
        </p:nvSpPr>
        <p:spPr bwMode="auto">
          <a:xfrm rot="10800000" flipV="1">
            <a:off x="2209800" y="5348286"/>
            <a:ext cx="4651375" cy="519113"/>
          </a:xfrm>
          <a:prstGeom prst="rect">
            <a:avLst/>
          </a:prstGeom>
          <a:noFill/>
          <a:ln w="9525" algn="ctr">
            <a:noFill/>
            <a:miter lim="800000"/>
            <a:headEnd/>
            <a:tailEnd/>
          </a:ln>
        </p:spPr>
        <p:txBody>
          <a:bodyPr>
            <a:spAutoFit/>
          </a:bodyPr>
          <a:lstStyle/>
          <a:p>
            <a:pPr marL="342900" indent="-342900"/>
            <a:r>
              <a:rPr lang="en-US" sz="2800" b="1" dirty="0">
                <a:solidFill>
                  <a:srgbClr val="081D58"/>
                </a:solidFill>
              </a:rPr>
              <a:t>FPGA Layout and Components</a:t>
            </a:r>
          </a:p>
        </p:txBody>
      </p:sp>
      <p:pic>
        <p:nvPicPr>
          <p:cNvPr id="9" name="Picture 22"/>
          <p:cNvPicPr>
            <a:picLocks noGrp="1" noChangeAspect="1" noChangeArrowheads="1"/>
          </p:cNvPicPr>
          <p:nvPr>
            <p:ph idx="1"/>
          </p:nvPr>
        </p:nvPicPr>
        <p:blipFill>
          <a:blip r:embed="rId3"/>
          <a:srcRect/>
          <a:stretch>
            <a:fillRect/>
          </a:stretch>
        </p:blipFill>
        <p:spPr bwMode="auto">
          <a:xfrm>
            <a:off x="609600" y="1676400"/>
            <a:ext cx="7924800" cy="339260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dirty="0" smtClean="0"/>
              <a:t>Compiling VI for FPGA Dialog Box </a:t>
            </a:r>
          </a:p>
        </p:txBody>
      </p:sp>
      <p:pic>
        <p:nvPicPr>
          <p:cNvPr id="47109" name="Picture 6" descr="C:\Documents and Settings\motis\Desktop\New cRIO Images\Lesson 4\4-25.bmp"/>
          <p:cNvPicPr>
            <a:picLocks noGrp="1" noChangeAspect="1" noChangeArrowheads="1"/>
          </p:cNvPicPr>
          <p:nvPr>
            <p:ph sz="half" idx="1"/>
          </p:nvPr>
        </p:nvPicPr>
        <p:blipFill>
          <a:blip r:embed="rId3"/>
          <a:stretch>
            <a:fillRect/>
          </a:stretch>
        </p:blipFill>
        <p:spPr>
          <a:xfrm>
            <a:off x="1676400" y="1447800"/>
            <a:ext cx="5715000" cy="3175000"/>
          </a:xfrm>
          <a:noFill/>
        </p:spPr>
      </p:pic>
      <p:sp>
        <p:nvSpPr>
          <p:cNvPr id="47107" name="Rectangle 8"/>
          <p:cNvSpPr>
            <a:spLocks noGrp="1" noChangeArrowheads="1"/>
          </p:cNvSpPr>
          <p:nvPr>
            <p:ph sz="half" idx="2"/>
          </p:nvPr>
        </p:nvSpPr>
        <p:spPr>
          <a:xfrm>
            <a:off x="533400" y="4648200"/>
            <a:ext cx="8077200" cy="1152524"/>
          </a:xfrm>
        </p:spPr>
        <p:txBody>
          <a:bodyPr>
            <a:normAutofit lnSpcReduction="10000"/>
          </a:bodyPr>
          <a:lstStyle/>
          <a:p>
            <a:pPr lvl="1"/>
            <a:r>
              <a:rPr lang="en-US" dirty="0" smtClean="0"/>
              <a:t>Disconnect – Disconnects from the Compile Server so that you can continue working in LabVIEW</a:t>
            </a:r>
          </a:p>
          <a:p>
            <a:pPr lvl="1"/>
            <a:r>
              <a:rPr lang="en-US" dirty="0" smtClean="0"/>
              <a:t>Follow instructions in the dialog box to reconnect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2"/>
          <p:cNvSpPr>
            <a:spLocks noGrp="1" noChangeArrowheads="1"/>
          </p:cNvSpPr>
          <p:nvPr>
            <p:ph type="title"/>
          </p:nvPr>
        </p:nvSpPr>
        <p:spPr/>
        <p:txBody>
          <a:bodyPr/>
          <a:lstStyle/>
          <a:p>
            <a:r>
              <a:rPr lang="en-US" dirty="0" smtClean="0"/>
              <a:t>LabVIEW FPGA Compile Server Dialog Box</a:t>
            </a:r>
          </a:p>
        </p:txBody>
      </p:sp>
      <p:sp>
        <p:nvSpPr>
          <p:cNvPr id="49156" name="Rectangle 6"/>
          <p:cNvSpPr>
            <a:spLocks noGrp="1" noChangeArrowheads="1"/>
          </p:cNvSpPr>
          <p:nvPr>
            <p:ph type="body" sz="half" idx="1"/>
          </p:nvPr>
        </p:nvSpPr>
        <p:spPr/>
        <p:txBody>
          <a:bodyPr/>
          <a:lstStyle/>
          <a:p>
            <a:r>
              <a:rPr lang="en-US" b="1" dirty="0" err="1" smtClean="0"/>
              <a:t>Tools»FPGA</a:t>
            </a:r>
            <a:r>
              <a:rPr lang="en-US" b="1" dirty="0" smtClean="0"/>
              <a:t> </a:t>
            </a:r>
            <a:r>
              <a:rPr lang="en-US" b="1" dirty="0" err="1" smtClean="0"/>
              <a:t>Module»Start</a:t>
            </a:r>
            <a:r>
              <a:rPr lang="en-US" b="1" dirty="0" smtClean="0"/>
              <a:t> Local Compile Server </a:t>
            </a:r>
            <a:r>
              <a:rPr lang="en-US" dirty="0" smtClean="0"/>
              <a:t>to view previous compile reports</a:t>
            </a:r>
            <a:endParaRPr lang="en-US" b="1" dirty="0" smtClean="0"/>
          </a:p>
          <a:p>
            <a:r>
              <a:rPr lang="en-US" dirty="0" smtClean="0"/>
              <a:t>Click </a:t>
            </a:r>
            <a:r>
              <a:rPr lang="en-US" b="1" dirty="0" smtClean="0"/>
              <a:t>Compile List</a:t>
            </a:r>
          </a:p>
          <a:p>
            <a:endParaRPr lang="en-US" dirty="0" smtClean="0"/>
          </a:p>
        </p:txBody>
      </p:sp>
      <p:pic>
        <p:nvPicPr>
          <p:cNvPr id="7" name="Picture 7" descr="C:\Documents and Settings\motis\Desktop\New cRIO Images\Lesson 4\4-26.bmp"/>
          <p:cNvPicPr>
            <a:picLocks noGrp="1" noChangeAspect="1" noChangeArrowheads="1"/>
          </p:cNvPicPr>
          <p:nvPr>
            <p:ph sz="half" idx="2"/>
          </p:nvPr>
        </p:nvPicPr>
        <p:blipFill>
          <a:blip r:embed="rId3"/>
          <a:srcRect/>
          <a:stretch>
            <a:fillRect/>
          </a:stretch>
        </p:blipFill>
        <p:spPr>
          <a:xfrm>
            <a:off x="1752600" y="2971800"/>
            <a:ext cx="5562600" cy="3135154"/>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p:nvPr>
        </p:nvSpPr>
        <p:spPr/>
        <p:txBody>
          <a:bodyPr/>
          <a:lstStyle/>
          <a:p>
            <a:r>
              <a:rPr lang="en-US" dirty="0" smtClean="0"/>
              <a:t>Successful Compile Report</a:t>
            </a:r>
          </a:p>
        </p:txBody>
      </p:sp>
      <p:pic>
        <p:nvPicPr>
          <p:cNvPr id="6" name="Content Placeholder 5" descr="C:\Documents and Settings\motis\Desktop\New cRIO Images\Lesson 4\4-27.bmp"/>
          <p:cNvPicPr>
            <a:picLocks noGrp="1" noChangeAspect="1" noChangeArrowheads="1"/>
          </p:cNvPicPr>
          <p:nvPr>
            <p:ph idx="1"/>
          </p:nvPr>
        </p:nvPicPr>
        <p:blipFill>
          <a:blip r:embed="rId3"/>
          <a:srcRect/>
          <a:stretch>
            <a:fillRect/>
          </a:stretch>
        </p:blipFill>
        <p:spPr bwMode="auto">
          <a:xfrm>
            <a:off x="1252537" y="1752600"/>
            <a:ext cx="6638925"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smtClean="0"/>
              <a:t>Exercise 3-2: Compile a LabVIEW FPGA VI</a:t>
            </a:r>
          </a:p>
        </p:txBody>
      </p:sp>
      <p:sp>
        <p:nvSpPr>
          <p:cNvPr id="7" name="Content Placeholder 6"/>
          <p:cNvSpPr>
            <a:spLocks noGrp="1"/>
          </p:cNvSpPr>
          <p:nvPr>
            <p:ph idx="1"/>
          </p:nvPr>
        </p:nvSpPr>
        <p:spPr/>
        <p:txBody>
          <a:bodyPr/>
          <a:lstStyle/>
          <a:p>
            <a:r>
              <a:rPr lang="en-US" dirty="0" smtClean="0"/>
              <a:t>Compile the application created in Exercise 3-1.</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Summary—Quiz</a:t>
            </a:r>
            <a:endParaRPr lang="en-US" dirty="0"/>
          </a:p>
        </p:txBody>
      </p:sp>
      <p:sp>
        <p:nvSpPr>
          <p:cNvPr id="5" name="Content Placeholder 4"/>
          <p:cNvSpPr>
            <a:spLocks noGrp="1"/>
          </p:cNvSpPr>
          <p:nvPr>
            <p:ph sz="half" idx="1"/>
          </p:nvPr>
        </p:nvSpPr>
        <p:spPr/>
        <p:txBody>
          <a:bodyPr/>
          <a:lstStyle/>
          <a:p>
            <a:pPr marL="465138" indent="-465138"/>
            <a:r>
              <a:rPr lang="en-US" sz="2400" dirty="0" smtClean="0"/>
              <a:t>1.	The FPGA VI runs in an operating system on the FPGA processor.</a:t>
            </a:r>
          </a:p>
          <a:p>
            <a:pPr marL="906463" lvl="1" indent="-439738">
              <a:buFontTx/>
              <a:buNone/>
            </a:pPr>
            <a:r>
              <a:rPr lang="en-US" sz="2200" dirty="0" smtClean="0"/>
              <a:t>a.	True</a:t>
            </a:r>
          </a:p>
          <a:p>
            <a:pPr marL="906463" lvl="1" indent="-439738">
              <a:buFontTx/>
              <a:buNone/>
            </a:pPr>
            <a:r>
              <a:rPr lang="en-US" sz="2200" dirty="0" smtClean="0"/>
              <a:t>b.	False</a:t>
            </a:r>
          </a:p>
          <a:p>
            <a:endParaRPr lang="en-US" dirty="0"/>
          </a:p>
        </p:txBody>
      </p:sp>
      <p:sp>
        <p:nvSpPr>
          <p:cNvPr id="6" name="Content Placeholder 5"/>
          <p:cNvSpPr>
            <a:spLocks noGrp="1"/>
          </p:cNvSpPr>
          <p:nvPr>
            <p:ph sz="half" idx="2"/>
          </p:nvPr>
        </p:nvSpPr>
        <p:spPr/>
        <p:txBody>
          <a:bodyPr/>
          <a:lstStyle/>
          <a:p>
            <a:pPr marL="465138" indent="-465138"/>
            <a:r>
              <a:rPr lang="en-US" sz="2400" dirty="0" smtClean="0"/>
              <a:t>2.	You must know VHDL programming to reconfigure the FPGA.</a:t>
            </a:r>
          </a:p>
          <a:p>
            <a:pPr marL="906463" lvl="1" indent="-439738">
              <a:buFontTx/>
              <a:buNone/>
            </a:pPr>
            <a:r>
              <a:rPr lang="en-US" sz="2200" dirty="0" smtClean="0"/>
              <a:t>a.	True</a:t>
            </a:r>
          </a:p>
          <a:p>
            <a:pPr marL="906463" lvl="1" indent="-439738">
              <a:buFontTx/>
              <a:buNone/>
            </a:pPr>
            <a:r>
              <a:rPr lang="en-US" sz="2200" dirty="0" smtClean="0"/>
              <a:t>b.	False</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Summary—Quiz</a:t>
            </a:r>
            <a:endParaRPr lang="en-US" dirty="0"/>
          </a:p>
        </p:txBody>
      </p:sp>
      <p:sp>
        <p:nvSpPr>
          <p:cNvPr id="3" name="Content Placeholder 2"/>
          <p:cNvSpPr>
            <a:spLocks noGrp="1"/>
          </p:cNvSpPr>
          <p:nvPr>
            <p:ph sz="half" idx="1"/>
          </p:nvPr>
        </p:nvSpPr>
        <p:spPr/>
        <p:txBody>
          <a:bodyPr/>
          <a:lstStyle/>
          <a:p>
            <a:pPr marL="465138" indent="-465138"/>
            <a:r>
              <a:rPr lang="en-US" sz="2400" dirty="0" smtClean="0"/>
              <a:t>3.	The FPGA can achieve true, simultaneous parallel processing of parallel operations.</a:t>
            </a:r>
          </a:p>
          <a:p>
            <a:pPr marL="906463" lvl="1" indent="-439738">
              <a:buFontTx/>
              <a:buNone/>
            </a:pPr>
            <a:r>
              <a:rPr lang="en-US" sz="2200" dirty="0" smtClean="0"/>
              <a:t>a.	True</a:t>
            </a:r>
          </a:p>
          <a:p>
            <a:pPr marL="906463" lvl="1" indent="-439738">
              <a:buFontTx/>
              <a:buNone/>
            </a:pPr>
            <a:r>
              <a:rPr lang="en-US" sz="2200" dirty="0" smtClean="0"/>
              <a:t>b.	False</a:t>
            </a:r>
          </a:p>
          <a:p>
            <a:endParaRPr lang="en-US" dirty="0"/>
          </a:p>
        </p:txBody>
      </p:sp>
      <p:sp>
        <p:nvSpPr>
          <p:cNvPr id="4" name="Content Placeholder 3"/>
          <p:cNvSpPr>
            <a:spLocks noGrp="1"/>
          </p:cNvSpPr>
          <p:nvPr>
            <p:ph sz="half" idx="2"/>
          </p:nvPr>
        </p:nvSpPr>
        <p:spPr/>
        <p:txBody>
          <a:bodyPr/>
          <a:lstStyle/>
          <a:p>
            <a:pPr marL="465138" indent="-465138"/>
            <a:r>
              <a:rPr lang="en-US" sz="2400" dirty="0" smtClean="0"/>
              <a:t>4.	Interactive Front Panel Communication runs the front panel on the Windows PC and the circuit configured from the block diagram on the FPGA.</a:t>
            </a:r>
          </a:p>
          <a:p>
            <a:pPr marL="906463" lvl="1" indent="-439738">
              <a:buFontTx/>
              <a:buNone/>
            </a:pPr>
            <a:r>
              <a:rPr lang="en-US" sz="2200" dirty="0" smtClean="0"/>
              <a:t>a.	True</a:t>
            </a:r>
          </a:p>
          <a:p>
            <a:pPr marL="906463" lvl="1" indent="-439738">
              <a:buFontTx/>
              <a:buNone/>
            </a:pPr>
            <a:r>
              <a:rPr lang="en-US" sz="2200" dirty="0" smtClean="0"/>
              <a:t>b.	False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r>
              <a:rPr lang="en-US" dirty="0" smtClean="0"/>
              <a:t>How FPGA Works</a:t>
            </a:r>
          </a:p>
        </p:txBody>
      </p:sp>
      <p:sp>
        <p:nvSpPr>
          <p:cNvPr id="5" name="Content Placeholder 4"/>
          <p:cNvSpPr>
            <a:spLocks noGrp="1"/>
          </p:cNvSpPr>
          <p:nvPr>
            <p:ph idx="1"/>
          </p:nvPr>
        </p:nvSpPr>
        <p:spPr/>
        <p:txBody>
          <a:bodyPr>
            <a:normAutofit/>
          </a:bodyPr>
          <a:lstStyle/>
          <a:p>
            <a:pPr lvl="1"/>
            <a:r>
              <a:rPr lang="en-US" dirty="0" smtClean="0"/>
              <a:t>Programmable interconnect switches and wires route signals in an FPGA.</a:t>
            </a:r>
          </a:p>
          <a:p>
            <a:pPr lvl="1"/>
            <a:r>
              <a:rPr lang="en-US" dirty="0" smtClean="0"/>
              <a:t>Switches are known as Register Flip-Flops.</a:t>
            </a:r>
          </a:p>
          <a:p>
            <a:pPr lvl="1"/>
            <a:r>
              <a:rPr lang="en-US" dirty="0" smtClean="0"/>
              <a:t>Flip-Flops pass data on a rising edge of the clock.</a:t>
            </a:r>
          </a:p>
          <a:p>
            <a:pPr lvl="1"/>
            <a:r>
              <a:rPr lang="en-US" dirty="0" smtClean="0"/>
              <a:t>Compiled LabVIEW code produces a Look-up Table (LUT).</a:t>
            </a:r>
          </a:p>
          <a:p>
            <a:pPr lvl="1"/>
            <a:r>
              <a:rPr lang="en-US" dirty="0" smtClean="0"/>
              <a:t>LUT defines the interconnections between configurable logic blocks (CLBs).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a:lstStyle/>
          <a:p>
            <a:r>
              <a:rPr lang="en-US" dirty="0" smtClean="0"/>
              <a:t>How FPGA Works (continued)</a:t>
            </a:r>
          </a:p>
        </p:txBody>
      </p:sp>
      <p:sp>
        <p:nvSpPr>
          <p:cNvPr id="10244" name="Rectangle 6"/>
          <p:cNvSpPr>
            <a:spLocks noGrp="1" noChangeArrowheads="1"/>
          </p:cNvSpPr>
          <p:nvPr>
            <p:ph sz="half" idx="1"/>
          </p:nvPr>
        </p:nvSpPr>
        <p:spPr/>
        <p:txBody>
          <a:bodyPr>
            <a:normAutofit/>
          </a:bodyPr>
          <a:lstStyle/>
          <a:p>
            <a:pPr marL="0" indent="0">
              <a:lnSpc>
                <a:spcPct val="80000"/>
              </a:lnSpc>
              <a:buFontTx/>
              <a:buNone/>
            </a:pPr>
            <a:r>
              <a:rPr lang="en-US" sz="2400" dirty="0" smtClean="0"/>
              <a:t>Implements a VI that calculates a value for </a:t>
            </a:r>
            <a:r>
              <a:rPr lang="en-US" sz="2400" i="1" dirty="0" smtClean="0"/>
              <a:t>F</a:t>
            </a:r>
            <a:r>
              <a:rPr lang="en-US" sz="2400" dirty="0" smtClean="0"/>
              <a:t> from inputs </a:t>
            </a:r>
            <a:r>
              <a:rPr lang="en-US" sz="2400" i="1" dirty="0" smtClean="0"/>
              <a:t>A</a:t>
            </a:r>
            <a:r>
              <a:rPr lang="en-US" sz="2400" dirty="0" smtClean="0"/>
              <a:t>, </a:t>
            </a:r>
            <a:r>
              <a:rPr lang="en-US" sz="2400" i="1" dirty="0" smtClean="0"/>
              <a:t>B</a:t>
            </a:r>
            <a:r>
              <a:rPr lang="en-US" sz="2400" dirty="0" smtClean="0"/>
              <a:t>, </a:t>
            </a:r>
            <a:r>
              <a:rPr lang="en-US" sz="2400" i="1" dirty="0" smtClean="0"/>
              <a:t>C</a:t>
            </a:r>
            <a:r>
              <a:rPr lang="en-US" sz="2400" dirty="0" smtClean="0"/>
              <a:t>, and </a:t>
            </a:r>
            <a:r>
              <a:rPr lang="en-US" sz="2400" i="1" dirty="0" smtClean="0"/>
              <a:t>D</a:t>
            </a:r>
            <a:r>
              <a:rPr lang="en-US" sz="2400" dirty="0" smtClean="0"/>
              <a:t> where </a:t>
            </a:r>
            <a:r>
              <a:rPr lang="en-US" sz="2400" i="1" dirty="0" smtClean="0"/>
              <a:t>F </a:t>
            </a:r>
            <a:r>
              <a:rPr lang="en-US" sz="2400" dirty="0" smtClean="0"/>
              <a:t>= </a:t>
            </a:r>
            <a:r>
              <a:rPr lang="en-US" sz="2400" i="1" dirty="0" smtClean="0"/>
              <a:t>CD</a:t>
            </a:r>
            <a:r>
              <a:rPr lang="en-US" sz="2400" dirty="0" smtClean="0"/>
              <a:t>(</a:t>
            </a:r>
            <a:r>
              <a:rPr lang="en-US" sz="2400" i="1" dirty="0" smtClean="0"/>
              <a:t>A</a:t>
            </a:r>
            <a:r>
              <a:rPr lang="en-US" sz="2400" dirty="0" smtClean="0"/>
              <a:t> + </a:t>
            </a:r>
            <a:r>
              <a:rPr lang="en-US" sz="2400" i="1" dirty="0" smtClean="0"/>
              <a:t>B</a:t>
            </a:r>
            <a:r>
              <a:rPr lang="en-US" sz="2400" dirty="0" smtClean="0"/>
              <a:t>)</a:t>
            </a:r>
          </a:p>
        </p:txBody>
      </p:sp>
      <p:pic>
        <p:nvPicPr>
          <p:cNvPr id="7" name="Picture 10"/>
          <p:cNvPicPr>
            <a:picLocks noGrp="1" noChangeAspect="1" noChangeArrowheads="1"/>
          </p:cNvPicPr>
          <p:nvPr>
            <p:ph sz="half" idx="2"/>
          </p:nvPr>
        </p:nvPicPr>
        <p:blipFill>
          <a:blip r:embed="rId3"/>
          <a:srcRect/>
          <a:stretch>
            <a:fillRect/>
          </a:stretch>
        </p:blipFill>
        <p:spPr bwMode="auto">
          <a:xfrm>
            <a:off x="2735535" y="1905001"/>
            <a:ext cx="6103665" cy="426720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sz="quarter" idx="4"/>
          </p:nvPr>
        </p:nvSpPr>
        <p:spPr>
          <a:xfrm>
            <a:off x="457200" y="1600200"/>
            <a:ext cx="8229600" cy="4571999"/>
          </a:xfrm>
        </p:spPr>
        <p:txBody>
          <a:bodyPr>
            <a:normAutofit/>
          </a:bodyPr>
          <a:lstStyle/>
          <a:p>
            <a:r>
              <a:rPr lang="en-US" dirty="0" smtClean="0"/>
              <a:t>Hardware Comparisons</a:t>
            </a:r>
          </a:p>
          <a:p>
            <a:pPr lvl="1"/>
            <a:r>
              <a:rPr lang="en-US" dirty="0" smtClean="0"/>
              <a:t>Most important specification is number of logic slices</a:t>
            </a:r>
          </a:p>
          <a:p>
            <a:pPr lvl="1"/>
            <a:r>
              <a:rPr lang="en-US" dirty="0" smtClean="0"/>
              <a:t>Slices help to represent the amount of logic that can implemented on a single FPGA</a:t>
            </a:r>
          </a:p>
          <a:p>
            <a:endParaRPr lang="en-US" dirty="0" smtClean="0"/>
          </a:p>
          <a:p>
            <a:endParaRPr lang="en-US" dirty="0" smtClean="0"/>
          </a:p>
          <a:p>
            <a:endParaRPr lang="en-US" dirty="0" smtClean="0"/>
          </a:p>
          <a:p>
            <a:endParaRPr lang="en-US" dirty="0" smtClean="0"/>
          </a:p>
          <a:p>
            <a:endParaRPr lang="en-US" dirty="0" smtClean="0"/>
          </a:p>
          <a:p>
            <a:r>
              <a:rPr lang="en-US" dirty="0" smtClean="0"/>
              <a:t>Ways to conserve FPGA space are covered in more detail in </a:t>
            </a:r>
            <a:br>
              <a:rPr lang="en-US" dirty="0" smtClean="0"/>
            </a:br>
            <a:r>
              <a:rPr lang="en-US" i="1" dirty="0" smtClean="0"/>
              <a:t>Lesson 8: FPGA Optimization</a:t>
            </a:r>
          </a:p>
          <a:p>
            <a:endParaRPr lang="en-US" i="1" dirty="0" smtClean="0"/>
          </a:p>
        </p:txBody>
      </p:sp>
      <p:sp>
        <p:nvSpPr>
          <p:cNvPr id="11267" name="Rectangle 2"/>
          <p:cNvSpPr>
            <a:spLocks noGrp="1" noChangeArrowheads="1"/>
          </p:cNvSpPr>
          <p:nvPr>
            <p:ph type="title"/>
          </p:nvPr>
        </p:nvSpPr>
        <p:spPr/>
        <p:txBody>
          <a:bodyPr/>
          <a:lstStyle/>
          <a:p>
            <a:r>
              <a:rPr lang="en-US" smtClean="0"/>
              <a:t>FPGA Family Specifications</a:t>
            </a:r>
            <a:endParaRPr lang="en-US" dirty="0" smtClean="0"/>
          </a:p>
        </p:txBody>
      </p:sp>
      <p:graphicFrame>
        <p:nvGraphicFramePr>
          <p:cNvPr id="8" name="Content Placeholder 7"/>
          <p:cNvGraphicFramePr>
            <a:graphicFrameLocks noGrp="1"/>
          </p:cNvGraphicFramePr>
          <p:nvPr>
            <p:ph sz="half" idx="2"/>
          </p:nvPr>
        </p:nvGraphicFramePr>
        <p:xfrm>
          <a:off x="1752600" y="2819400"/>
          <a:ext cx="5715000" cy="2177520"/>
        </p:xfrm>
        <a:graphic>
          <a:graphicData uri="http://schemas.openxmlformats.org/drawingml/2006/table">
            <a:tbl>
              <a:tblPr firstRow="1" bandRow="1">
                <a:tableStyleId>{5C22544A-7EE6-4342-B048-85BDC9FD1C3A}</a:tableStyleId>
              </a:tblPr>
              <a:tblGrid>
                <a:gridCol w="2819400"/>
                <a:gridCol w="1447800"/>
                <a:gridCol w="1447800"/>
              </a:tblGrid>
              <a:tr h="597482">
                <a:tc>
                  <a:txBody>
                    <a:bodyPr/>
                    <a:lstStyle/>
                    <a:p>
                      <a:r>
                        <a:rPr lang="en-US" b="1" dirty="0" smtClean="0"/>
                        <a:t>Component Type</a:t>
                      </a:r>
                      <a:endParaRPr lang="en-US" b="1" dirty="0"/>
                    </a:p>
                  </a:txBody>
                  <a:tcPr marL="60603" marR="60603"/>
                </a:tc>
                <a:tc>
                  <a:txBody>
                    <a:bodyPr/>
                    <a:lstStyle/>
                    <a:p>
                      <a:pPr algn="ctr"/>
                      <a:r>
                        <a:rPr lang="en-US" b="1" dirty="0" smtClean="0"/>
                        <a:t>1M Gate FPGA</a:t>
                      </a:r>
                    </a:p>
                    <a:p>
                      <a:pPr algn="ctr"/>
                      <a:r>
                        <a:rPr lang="en-US" b="1" dirty="0" smtClean="0"/>
                        <a:t>(PCI-7831R)</a:t>
                      </a:r>
                      <a:endParaRPr lang="en-US" b="1" dirty="0"/>
                    </a:p>
                  </a:txBody>
                  <a:tcPr marL="60603" marR="6060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3M Gate FPGA</a:t>
                      </a:r>
                    </a:p>
                    <a:p>
                      <a:pPr algn="ctr"/>
                      <a:r>
                        <a:rPr lang="en-US" b="1" dirty="0" smtClean="0"/>
                        <a:t>(PCI-7833R)</a:t>
                      </a:r>
                      <a:endParaRPr lang="en-US" b="1" dirty="0"/>
                    </a:p>
                  </a:txBody>
                  <a:tcPr marL="60603" marR="60603"/>
                </a:tc>
              </a:tr>
              <a:tr h="36950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Equivalent number of logic cells</a:t>
                      </a:r>
                    </a:p>
                  </a:txBody>
                  <a:tcPr marL="60603" marR="60603"/>
                </a:tc>
                <a:tc>
                  <a:txBody>
                    <a:bodyPr/>
                    <a:lstStyle/>
                    <a:p>
                      <a:pPr algn="ctr"/>
                      <a:r>
                        <a:rPr lang="en-US" sz="1800" kern="1200" baseline="0" dirty="0" smtClean="0">
                          <a:solidFill>
                            <a:schemeClr val="dk1"/>
                          </a:solidFill>
                          <a:latin typeface="+mn-lt"/>
                          <a:ea typeface="+mn-ea"/>
                          <a:cs typeface="+mn-cs"/>
                        </a:rPr>
                        <a:t>11,520</a:t>
                      </a:r>
                      <a:endParaRPr lang="en-US" dirty="0"/>
                    </a:p>
                  </a:txBody>
                  <a:tcPr marL="60603" marR="60603"/>
                </a:tc>
                <a:tc>
                  <a:txBody>
                    <a:bodyPr/>
                    <a:lstStyle/>
                    <a:p>
                      <a:pPr algn="ctr"/>
                      <a:r>
                        <a:rPr lang="en-US" sz="1800" kern="1200" baseline="0" dirty="0" smtClean="0">
                          <a:solidFill>
                            <a:schemeClr val="dk1"/>
                          </a:solidFill>
                          <a:latin typeface="+mn-lt"/>
                          <a:ea typeface="+mn-ea"/>
                          <a:cs typeface="+mn-cs"/>
                        </a:rPr>
                        <a:t>32,256</a:t>
                      </a:r>
                      <a:endParaRPr lang="en-US" dirty="0"/>
                    </a:p>
                  </a:txBody>
                  <a:tcPr marL="60603" marR="60603"/>
                </a:tc>
              </a:tr>
              <a:tr h="52785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Number of logic slices </a:t>
                      </a:r>
                    </a:p>
                  </a:txBody>
                  <a:tcPr marL="60603" marR="6060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baseline="0" dirty="0" smtClean="0">
                          <a:solidFill>
                            <a:schemeClr val="dk1"/>
                          </a:solidFill>
                          <a:latin typeface="+mn-lt"/>
                          <a:ea typeface="+mn-ea"/>
                          <a:cs typeface="+mn-cs"/>
                        </a:rPr>
                        <a:t>5,120</a:t>
                      </a:r>
                      <a:endParaRPr lang="en-US" dirty="0" smtClean="0"/>
                    </a:p>
                  </a:txBody>
                  <a:tcPr marL="60603" marR="6060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kern="1200" baseline="0" dirty="0" smtClean="0">
                          <a:solidFill>
                            <a:schemeClr val="dk1"/>
                          </a:solidFill>
                          <a:latin typeface="+mn-lt"/>
                          <a:ea typeface="+mn-ea"/>
                          <a:cs typeface="+mn-cs"/>
                        </a:rPr>
                        <a:t>14,336</a:t>
                      </a:r>
                      <a:endParaRPr lang="en-US" dirty="0" smtClean="0"/>
                    </a:p>
                  </a:txBody>
                  <a:tcPr marL="60603" marR="60603"/>
                </a:tc>
              </a:tr>
              <a:tr h="597482">
                <a:tc>
                  <a:txBody>
                    <a:bodyPr/>
                    <a:lstStyle/>
                    <a:p>
                      <a:pPr algn="ctr"/>
                      <a:r>
                        <a:rPr lang="en-US" dirty="0" smtClean="0"/>
                        <a:t>Available embedded RAM (bytes)</a:t>
                      </a:r>
                      <a:endParaRPr lang="en-US" dirty="0"/>
                    </a:p>
                  </a:txBody>
                  <a:tcPr marL="60603" marR="60603"/>
                </a:tc>
                <a:tc>
                  <a:txBody>
                    <a:bodyPr/>
                    <a:lstStyle/>
                    <a:p>
                      <a:pPr algn="ctr"/>
                      <a:r>
                        <a:rPr lang="en-US" sz="1800" kern="1200" baseline="0" dirty="0" smtClean="0">
                          <a:solidFill>
                            <a:schemeClr val="dk1"/>
                          </a:solidFill>
                          <a:latin typeface="+mn-lt"/>
                          <a:ea typeface="+mn-ea"/>
                          <a:cs typeface="+mn-cs"/>
                        </a:rPr>
                        <a:t>81,920</a:t>
                      </a:r>
                      <a:endParaRPr lang="en-US" dirty="0"/>
                    </a:p>
                  </a:txBody>
                  <a:tcPr marL="60603" marR="60603"/>
                </a:tc>
                <a:tc>
                  <a:txBody>
                    <a:bodyPr/>
                    <a:lstStyle/>
                    <a:p>
                      <a:pPr algn="ctr"/>
                      <a:r>
                        <a:rPr lang="en-US" sz="1800" kern="1200" baseline="0" dirty="0" smtClean="0">
                          <a:solidFill>
                            <a:schemeClr val="dk1"/>
                          </a:solidFill>
                          <a:latin typeface="+mn-lt"/>
                          <a:ea typeface="+mn-ea"/>
                          <a:cs typeface="+mn-cs"/>
                        </a:rPr>
                        <a:t>196,608</a:t>
                      </a:r>
                      <a:endParaRPr lang="en-US" dirty="0"/>
                    </a:p>
                  </a:txBody>
                  <a:tcPr marL="60603" marR="60603"/>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1"/>
          <p:cNvPicPr>
            <a:picLocks noGrp="1" noChangeAspect="1" noChangeArrowheads="1"/>
          </p:cNvPicPr>
          <p:nvPr>
            <p:ph sz="half" idx="2"/>
          </p:nvPr>
        </p:nvPicPr>
        <p:blipFill>
          <a:blip r:embed="rId3"/>
          <a:srcRect/>
          <a:stretch>
            <a:fillRect/>
          </a:stretch>
        </p:blipFill>
        <p:spPr bwMode="auto">
          <a:xfrm>
            <a:off x="3962400" y="1389443"/>
            <a:ext cx="4491386" cy="4789663"/>
          </a:xfrm>
          <a:prstGeom prst="rect">
            <a:avLst/>
          </a:prstGeom>
          <a:noFill/>
          <a:ln w="9525" algn="ctr">
            <a:noFill/>
            <a:miter lim="800000"/>
            <a:headEnd/>
            <a:tailEnd/>
          </a:ln>
        </p:spPr>
      </p:pic>
      <p:sp>
        <p:nvSpPr>
          <p:cNvPr id="12291" name="Rectangle 2"/>
          <p:cNvSpPr>
            <a:spLocks noGrp="1" noChangeArrowheads="1"/>
          </p:cNvSpPr>
          <p:nvPr>
            <p:ph type="title"/>
          </p:nvPr>
        </p:nvSpPr>
        <p:spPr/>
        <p:txBody>
          <a:bodyPr/>
          <a:lstStyle/>
          <a:p>
            <a:r>
              <a:rPr lang="en-US" dirty="0" smtClean="0"/>
              <a:t>B. Defining FPGA Logic with LabVIEW</a:t>
            </a:r>
          </a:p>
        </p:txBody>
      </p:sp>
      <p:sp>
        <p:nvSpPr>
          <p:cNvPr id="9" name="Content Placeholder 8"/>
          <p:cNvSpPr>
            <a:spLocks noGrp="1"/>
          </p:cNvSpPr>
          <p:nvPr>
            <p:ph sz="half" idx="1"/>
          </p:nvPr>
        </p:nvSpPr>
        <p:spPr/>
        <p:txBody>
          <a:bodyPr/>
          <a:lstStyle/>
          <a:p>
            <a:pPr lvl="1"/>
            <a:r>
              <a:rPr lang="en-US" dirty="0" smtClean="0"/>
              <a:t>FPGA Module</a:t>
            </a:r>
          </a:p>
          <a:p>
            <a:pPr lvl="1"/>
            <a:r>
              <a:rPr lang="en-US" dirty="0" smtClean="0"/>
              <a:t>Do not have to learn VHDL</a:t>
            </a:r>
          </a:p>
          <a:p>
            <a:pPr lvl="1"/>
            <a:r>
              <a:rPr lang="en-US" dirty="0" smtClean="0"/>
              <a:t>True parallel execution</a:t>
            </a:r>
          </a:p>
          <a:p>
            <a:pPr lvl="1"/>
            <a:r>
              <a:rPr lang="en-US" dirty="0" smtClean="0"/>
              <a:t>Deterministic</a:t>
            </a:r>
          </a:p>
        </p:txBody>
      </p:sp>
      <p:sp>
        <p:nvSpPr>
          <p:cNvPr id="12293" name="Line 12"/>
          <p:cNvSpPr>
            <a:spLocks noChangeShapeType="1"/>
          </p:cNvSpPr>
          <p:nvPr/>
        </p:nvSpPr>
        <p:spPr bwMode="auto">
          <a:xfrm>
            <a:off x="6172200" y="2895600"/>
            <a:ext cx="685800" cy="762000"/>
          </a:xfrm>
          <a:prstGeom prst="line">
            <a:avLst/>
          </a:prstGeom>
          <a:noFill/>
          <a:ln w="57150">
            <a:solidFill>
              <a:srgbClr val="000000"/>
            </a:solidFill>
            <a:round/>
            <a:headEnd/>
            <a:tailEnd type="triangle" w="lg" len="lg"/>
          </a:ln>
        </p:spPr>
        <p:txBody>
          <a:bodyPr/>
          <a:lstStyle/>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7" name="Picture 3"/>
          <p:cNvPicPr>
            <a:picLocks noChangeAspect="1" noChangeArrowheads="1"/>
          </p:cNvPicPr>
          <p:nvPr/>
        </p:nvPicPr>
        <p:blipFill>
          <a:blip r:embed="rId3"/>
          <a:srcRect/>
          <a:stretch>
            <a:fillRect/>
          </a:stretch>
        </p:blipFill>
        <p:spPr bwMode="auto">
          <a:xfrm>
            <a:off x="1828800" y="3635752"/>
            <a:ext cx="7100888" cy="2536627"/>
          </a:xfrm>
          <a:prstGeom prst="rect">
            <a:avLst/>
          </a:prstGeom>
          <a:noFill/>
          <a:ln w="9525">
            <a:noFill/>
            <a:miter lim="800000"/>
            <a:headEnd/>
            <a:tailEnd/>
          </a:ln>
          <a:effectLst/>
        </p:spPr>
      </p:pic>
      <p:sp>
        <p:nvSpPr>
          <p:cNvPr id="14339" name="Rectangle 3"/>
          <p:cNvSpPr>
            <a:spLocks noGrp="1" noChangeArrowheads="1"/>
          </p:cNvSpPr>
          <p:nvPr>
            <p:ph type="title"/>
          </p:nvPr>
        </p:nvSpPr>
        <p:spPr/>
        <p:txBody>
          <a:bodyPr>
            <a:normAutofit/>
          </a:bodyPr>
          <a:lstStyle/>
          <a:p>
            <a:r>
              <a:rPr lang="en-US" dirty="0" smtClean="0"/>
              <a:t>Compiling LabVIEW VIs to FPGA Hardware</a:t>
            </a:r>
          </a:p>
        </p:txBody>
      </p:sp>
      <p:sp>
        <p:nvSpPr>
          <p:cNvPr id="6" name="Content Placeholder 5"/>
          <p:cNvSpPr>
            <a:spLocks noGrp="1"/>
          </p:cNvSpPr>
          <p:nvPr>
            <p:ph sz="half" idx="1"/>
          </p:nvPr>
        </p:nvSpPr>
        <p:spPr>
          <a:xfrm>
            <a:off x="304800" y="1493837"/>
            <a:ext cx="4038600" cy="2971800"/>
          </a:xfrm>
        </p:spPr>
        <p:txBody>
          <a:bodyPr>
            <a:normAutofit fontScale="92500" lnSpcReduction="20000"/>
          </a:bodyPr>
          <a:lstStyle/>
          <a:p>
            <a:pPr lvl="1"/>
            <a:r>
              <a:rPr lang="en-US" sz="2600" dirty="0" smtClean="0"/>
              <a:t>Convert the FPGA VI into executable code</a:t>
            </a:r>
          </a:p>
          <a:p>
            <a:pPr lvl="2"/>
            <a:r>
              <a:rPr lang="en-US" sz="2400" dirty="0" smtClean="0"/>
              <a:t>FPGA Module compiles VI</a:t>
            </a:r>
          </a:p>
          <a:p>
            <a:pPr lvl="2"/>
            <a:r>
              <a:rPr lang="en-US" sz="2400" dirty="0" smtClean="0"/>
              <a:t>Graphical code translated to VHDL </a:t>
            </a:r>
          </a:p>
          <a:p>
            <a:pPr lvl="2"/>
            <a:r>
              <a:rPr lang="en-US" sz="2400" dirty="0" smtClean="0"/>
              <a:t>Xilinx ISE compiler creates circuit from VHDL</a:t>
            </a:r>
          </a:p>
          <a:p>
            <a:pPr lvl="2"/>
            <a:r>
              <a:rPr lang="en-US" sz="2400" dirty="0" smtClean="0"/>
              <a:t>Compiler optimizes </a:t>
            </a:r>
            <a:br>
              <a:rPr lang="en-US" sz="2400" dirty="0" smtClean="0"/>
            </a:br>
            <a:r>
              <a:rPr lang="en-US" sz="2400" dirty="0" smtClean="0"/>
              <a:t>the implementation</a:t>
            </a:r>
          </a:p>
        </p:txBody>
      </p:sp>
      <p:sp>
        <p:nvSpPr>
          <p:cNvPr id="7" name="Content Placeholder 6"/>
          <p:cNvSpPr>
            <a:spLocks noGrp="1"/>
          </p:cNvSpPr>
          <p:nvPr>
            <p:ph sz="half" idx="2"/>
          </p:nvPr>
        </p:nvSpPr>
        <p:spPr>
          <a:xfrm>
            <a:off x="4648200" y="1493837"/>
            <a:ext cx="4038600" cy="4754563"/>
          </a:xfrm>
        </p:spPr>
        <p:txBody>
          <a:bodyPr>
            <a:normAutofit fontScale="92500" lnSpcReduction="20000"/>
          </a:bodyPr>
          <a:lstStyle/>
          <a:p>
            <a:pPr lvl="1"/>
            <a:r>
              <a:rPr lang="en-US" sz="2600" dirty="0" smtClean="0"/>
              <a:t>A bitstream file results</a:t>
            </a:r>
          </a:p>
          <a:p>
            <a:pPr lvl="1"/>
            <a:r>
              <a:rPr lang="en-US" sz="2600" dirty="0" smtClean="0"/>
              <a:t>Bitstream loads at run time</a:t>
            </a:r>
          </a:p>
          <a:p>
            <a:pPr lvl="1"/>
            <a:r>
              <a:rPr lang="en-US" sz="2600" dirty="0" smtClean="0"/>
              <a:t>Bitstream reloads at power-up</a:t>
            </a:r>
          </a:p>
          <a:p>
            <a:pPr lvl="2"/>
            <a:r>
              <a:rPr lang="en-US" sz="2400" dirty="0" smtClean="0"/>
              <a:t>On-board flash memory</a:t>
            </a:r>
          </a:p>
          <a:p>
            <a:pPr lvl="2"/>
            <a:r>
              <a:rPr lang="en-US" sz="2400" dirty="0" smtClean="0"/>
              <a:t>Controller over PCI Bus</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p:txBody>
          <a:bodyPr/>
          <a:lstStyle/>
          <a:p>
            <a:r>
              <a:rPr lang="en-US" dirty="0" smtClean="0"/>
              <a:t>Benefits of FPGA Logic in LabVIEW</a:t>
            </a:r>
          </a:p>
        </p:txBody>
      </p:sp>
      <p:sp>
        <p:nvSpPr>
          <p:cNvPr id="15364" name="Rectangle 3"/>
          <p:cNvSpPr>
            <a:spLocks noGrp="1" noChangeArrowheads="1"/>
          </p:cNvSpPr>
          <p:nvPr>
            <p:ph idx="1"/>
          </p:nvPr>
        </p:nvSpPr>
        <p:spPr/>
        <p:txBody>
          <a:bodyPr>
            <a:normAutofit/>
          </a:bodyPr>
          <a:lstStyle/>
          <a:p>
            <a:pPr lvl="1"/>
            <a:r>
              <a:rPr lang="en-US" dirty="0" smtClean="0"/>
              <a:t>FPGA provides:</a:t>
            </a:r>
          </a:p>
          <a:p>
            <a:pPr lvl="2"/>
            <a:r>
              <a:rPr lang="en-US" dirty="0" smtClean="0"/>
              <a:t>Timing</a:t>
            </a:r>
          </a:p>
          <a:p>
            <a:pPr lvl="2"/>
            <a:r>
              <a:rPr lang="en-US" dirty="0" smtClean="0"/>
              <a:t>Triggering</a:t>
            </a:r>
          </a:p>
          <a:p>
            <a:pPr lvl="2"/>
            <a:r>
              <a:rPr lang="en-US" dirty="0" smtClean="0"/>
              <a:t>Processing</a:t>
            </a:r>
          </a:p>
          <a:p>
            <a:pPr lvl="2"/>
            <a:r>
              <a:rPr lang="en-US" dirty="0" smtClean="0"/>
              <a:t>Custom I/O</a:t>
            </a:r>
          </a:p>
          <a:p>
            <a:pPr lvl="1"/>
            <a:r>
              <a:rPr lang="en-US" dirty="0" smtClean="0"/>
              <a:t>Each fixed I/O uses a portion of the FPGA logic</a:t>
            </a:r>
          </a:p>
          <a:p>
            <a:pPr lvl="1"/>
            <a:r>
              <a:rPr lang="en-US" dirty="0" smtClean="0"/>
              <a:t>The PCI interface also uses a portion of the FPGA logic</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lstStyle/>
          <a:p>
            <a:r>
              <a:rPr lang="en-US" dirty="0" smtClean="0"/>
              <a:t>C. FPGA VI Development Process</a:t>
            </a:r>
          </a:p>
        </p:txBody>
      </p:sp>
      <p:sp>
        <p:nvSpPr>
          <p:cNvPr id="18436" name="Rectangle 9"/>
          <p:cNvSpPr>
            <a:spLocks noGrp="1" noChangeArrowheads="1"/>
          </p:cNvSpPr>
          <p:nvPr>
            <p:ph idx="1"/>
          </p:nvPr>
        </p:nvSpPr>
        <p:spPr/>
        <p:txBody>
          <a:bodyPr>
            <a:normAutofit/>
          </a:bodyPr>
          <a:lstStyle/>
          <a:p>
            <a:r>
              <a:rPr lang="en-US" dirty="0" smtClean="0"/>
              <a:t>Keep in mind…</a:t>
            </a:r>
          </a:p>
          <a:p>
            <a:pPr lvl="1"/>
            <a:r>
              <a:rPr lang="en-US" dirty="0" smtClean="0"/>
              <a:t>No operating system on the FPGA</a:t>
            </a:r>
          </a:p>
          <a:p>
            <a:pPr lvl="1"/>
            <a:r>
              <a:rPr lang="en-US" dirty="0" smtClean="0"/>
              <a:t>Download and run one top-level VI at a time </a:t>
            </a:r>
          </a:p>
          <a:p>
            <a:pPr lvl="1"/>
            <a:r>
              <a:rPr lang="en-US" dirty="0" smtClean="0"/>
              <a:t>FPGA can run independently of the host</a:t>
            </a:r>
          </a:p>
          <a:p>
            <a:pPr lvl="1"/>
            <a:r>
              <a:rPr lang="en-US" dirty="0" smtClean="0"/>
              <a:t>FPGA can store data</a:t>
            </a:r>
          </a:p>
          <a:p>
            <a:pPr lvl="1"/>
            <a:r>
              <a:rPr lang="en-US" dirty="0" smtClean="0"/>
              <a:t>Editing a VI in the FPGA Target activates the FPGA palette</a:t>
            </a:r>
          </a:p>
          <a:p>
            <a:pPr lvl="1"/>
            <a:r>
              <a:rPr lang="en-US" dirty="0" smtClean="0"/>
              <a:t>Integer math and fixed-point math</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ptemplat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National Instrument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PT2007 Lesson Header">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National Instrument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PPT 2007 Exercise">
  <a:themeElements>
    <a:clrScheme name="National Instruments">
      <a:dk1>
        <a:srgbClr val="000000"/>
      </a:dk1>
      <a:lt1>
        <a:srgbClr val="FFFFFF"/>
      </a:lt1>
      <a:dk2>
        <a:srgbClr val="000000"/>
      </a:dk2>
      <a:lt2>
        <a:srgbClr val="A8ADB0"/>
      </a:lt2>
      <a:accent1>
        <a:srgbClr val="5E84B8"/>
      </a:accent1>
      <a:accent2>
        <a:srgbClr val="FFBB00"/>
      </a:accent2>
      <a:accent3>
        <a:srgbClr val="B8BA95"/>
      </a:accent3>
      <a:accent4>
        <a:srgbClr val="FFE399"/>
      </a:accent4>
      <a:accent5>
        <a:srgbClr val="05AAE5"/>
      </a:accent5>
      <a:accent6>
        <a:srgbClr val="9EB5D4"/>
      </a:accent6>
      <a:hlink>
        <a:srgbClr val="5E84B8"/>
      </a:hlink>
      <a:folHlink>
        <a:srgbClr val="990033"/>
      </a:folHlink>
    </a:clrScheme>
    <a:fontScheme name="National Instruments">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Habanero Template</Template>
  <TotalTime>14651</TotalTime>
  <Pages>76</Pages>
  <Words>3473</Words>
  <Application>Microsoft PowerPoint 4.0</Application>
  <PresentationFormat>Letter Paper (8.5x11 in)</PresentationFormat>
  <Paragraphs>246</Paragraphs>
  <Slides>27</Slides>
  <Notes>27</Notes>
  <HiddenSlides>0</HiddenSlides>
  <MMClips>0</MMClips>
  <ScaleCrop>false</ScaleCrop>
  <HeadingPairs>
    <vt:vector size="4" baseType="variant">
      <vt:variant>
        <vt:lpstr>Theme</vt:lpstr>
      </vt:variant>
      <vt:variant>
        <vt:i4>3</vt:i4>
      </vt:variant>
      <vt:variant>
        <vt:lpstr>Slide Titles</vt:lpstr>
      </vt:variant>
      <vt:variant>
        <vt:i4>27</vt:i4>
      </vt:variant>
    </vt:vector>
  </HeadingPairs>
  <TitlesOfParts>
    <vt:vector size="30" baseType="lpstr">
      <vt:lpstr>temptemplate</vt:lpstr>
      <vt:lpstr>PPT2007 Lesson Header</vt:lpstr>
      <vt:lpstr>PPT 2007 Exercise</vt:lpstr>
      <vt:lpstr>Lesson 3 FPGA Programming Basics</vt:lpstr>
      <vt:lpstr>A. Introduction</vt:lpstr>
      <vt:lpstr>How FPGA Works</vt:lpstr>
      <vt:lpstr>How FPGA Works (continued)</vt:lpstr>
      <vt:lpstr>FPGA Family Specifications</vt:lpstr>
      <vt:lpstr>B. Defining FPGA Logic with LabVIEW</vt:lpstr>
      <vt:lpstr>Compiling LabVIEW VIs to FPGA Hardware</vt:lpstr>
      <vt:lpstr>Benefits of FPGA Logic in LabVIEW</vt:lpstr>
      <vt:lpstr>C. FPGA VI Development Process</vt:lpstr>
      <vt:lpstr>D. Developing the FPGA VI</vt:lpstr>
      <vt:lpstr>Add a VI Under the FPGA Target</vt:lpstr>
      <vt:lpstr>Demonstration</vt:lpstr>
      <vt:lpstr>E. Front Panel Communication</vt:lpstr>
      <vt:lpstr>Interactive Front Panel Communication</vt:lpstr>
      <vt:lpstr>Interactive Front Panel Communication (continued)</vt:lpstr>
      <vt:lpstr>F. Testing with the Emulator</vt:lpstr>
      <vt:lpstr>Using the Emulator</vt:lpstr>
      <vt:lpstr>Exercise 3-1: Creating a LabVIEW FPGA VI</vt:lpstr>
      <vt:lpstr>G. Compiling the FPGA VI</vt:lpstr>
      <vt:lpstr>Compiling VI for FPGA Dialog Box </vt:lpstr>
      <vt:lpstr>LabVIEW FPGA Compile Server Dialog Box</vt:lpstr>
      <vt:lpstr>Slide 22</vt:lpstr>
      <vt:lpstr>Successful Compile Report</vt:lpstr>
      <vt:lpstr>Slide 24</vt:lpstr>
      <vt:lpstr>Exercise 3-2: Compile a LabVIEW FPGA VI</vt:lpstr>
      <vt:lpstr>Summary—Quiz</vt:lpstr>
      <vt:lpstr>Summary—Quiz</vt:lpstr>
    </vt:vector>
  </TitlesOfParts>
  <Company>National Instruments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LabVIEW FPGA Training for cRIO</dc:subject>
  <dc:creator/>
  <cp:keywords/>
  <dc:description/>
  <cp:lastModifiedBy>spinsonn</cp:lastModifiedBy>
  <cp:revision>435</cp:revision>
  <cp:lastPrinted>1997-10-30T12:11:06Z</cp:lastPrinted>
  <dcterms:created xsi:type="dcterms:W3CDTF">2002-07-22T12:29:18Z</dcterms:created>
  <dcterms:modified xsi:type="dcterms:W3CDTF">2008-02-18T21:36:41Z</dcterms:modified>
</cp:coreProperties>
</file>