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82" r:id="rId1"/>
    <p:sldMasterId id="2147483797" r:id="rId2"/>
    <p:sldMasterId id="2147483800" r:id="rId3"/>
  </p:sldMasterIdLst>
  <p:notesMasterIdLst>
    <p:notesMasterId r:id="rId31"/>
  </p:notesMasterIdLst>
  <p:handoutMasterIdLst>
    <p:handoutMasterId r:id="rId32"/>
  </p:handoutMasterIdLst>
  <p:sldIdLst>
    <p:sldId id="627" r:id="rId4"/>
    <p:sldId id="629" r:id="rId5"/>
    <p:sldId id="630" r:id="rId6"/>
    <p:sldId id="631" r:id="rId7"/>
    <p:sldId id="632" r:id="rId8"/>
    <p:sldId id="633" r:id="rId9"/>
    <p:sldId id="635" r:id="rId10"/>
    <p:sldId id="636" r:id="rId11"/>
    <p:sldId id="639" r:id="rId12"/>
    <p:sldId id="641" r:id="rId13"/>
    <p:sldId id="642" r:id="rId14"/>
    <p:sldId id="643" r:id="rId15"/>
    <p:sldId id="646" r:id="rId16"/>
    <p:sldId id="656" r:id="rId17"/>
    <p:sldId id="650" r:id="rId18"/>
    <p:sldId id="648" r:id="rId19"/>
    <p:sldId id="649" r:id="rId20"/>
    <p:sldId id="596" r:id="rId21"/>
    <p:sldId id="651" r:id="rId22"/>
    <p:sldId id="652" r:id="rId23"/>
    <p:sldId id="654" r:id="rId24"/>
    <p:sldId id="659" r:id="rId25"/>
    <p:sldId id="653" r:id="rId26"/>
    <p:sldId id="660" r:id="rId27"/>
    <p:sldId id="655" r:id="rId28"/>
    <p:sldId id="657" r:id="rId29"/>
    <p:sldId id="658" r:id="rId30"/>
  </p:sldIdLst>
  <p:sldSz cx="9144000" cy="6858000" type="letter"/>
  <p:notesSz cx="6997700" cy="9271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 Narrow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tional Instruments" initials="kj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81D58"/>
    <a:srgbClr val="FFC5CF"/>
    <a:srgbClr val="3F000B"/>
    <a:srgbClr val="CF0E30"/>
    <a:srgbClr val="DBFFB8"/>
    <a:srgbClr val="008000"/>
    <a:srgbClr val="33CC33"/>
    <a:srgbClr val="FF6699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01" autoAdjust="0"/>
    <p:restoredTop sz="69838" autoAdjust="0"/>
  </p:normalViewPr>
  <p:slideViewPr>
    <p:cSldViewPr>
      <p:cViewPr varScale="1">
        <p:scale>
          <a:sx n="50" d="100"/>
          <a:sy n="50" d="100"/>
        </p:scale>
        <p:origin x="-9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852"/>
    </p:cViewPr>
  </p:sorterViewPr>
  <p:notesViewPr>
    <p:cSldViewPr>
      <p:cViewPr>
        <p:scale>
          <a:sx n="100" d="100"/>
          <a:sy n="100" d="100"/>
        </p:scale>
        <p:origin x="-1950" y="816"/>
      </p:cViewPr>
      <p:guideLst>
        <p:guide orient="horz" pos="2920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8-01-17T12:07:40.996" idx="1">
    <p:pos x="-581" y="39"/>
    <p:text>Instructions:
Give students their first view of LabVIEW FPGA. Make sure that students see how limited the palette sets are. The course covers more about the functions and Integer/Fixed-Point Math in later lessons.
Do not go into detail about any particular function. This is simply a create and look demonstration.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4"/>
            <a:ext cx="3032337" cy="465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88" tIns="0" rIns="19488" bIns="0" numCol="1" anchor="t" anchorCtr="0" compatLnSpc="1">
            <a:prstTxWarp prst="textNoShape">
              <a:avLst/>
            </a:prstTxWarp>
          </a:bodyPr>
          <a:lstStyle>
            <a:lvl1pPr algn="l" defTabSz="935038">
              <a:defRPr sz="1000" b="0" i="1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Lesson 2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363" y="-1584"/>
            <a:ext cx="3032337" cy="465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88" tIns="0" rIns="19488" bIns="0" numCol="1" anchor="t" anchorCtr="0" compatLnSpc="1">
            <a:prstTxWarp prst="textNoShape">
              <a:avLst/>
            </a:prstTxWarp>
          </a:bodyPr>
          <a:lstStyle>
            <a:lvl1pPr algn="r" defTabSz="935038">
              <a:defRPr sz="1000" b="0" i="1">
                <a:solidFill>
                  <a:schemeClr val="tx1"/>
                </a:solidFill>
                <a:latin typeface="Arial" charset="0"/>
              </a:defRPr>
            </a:lvl1pPr>
          </a:lstStyle>
          <a:p>
            <a:fld id="{F8C4D25D-3066-4A5C-A412-B131653E28EE}" type="datetime1">
              <a:rPr lang="en-US"/>
              <a:pPr/>
              <a:t>6/29/2009</a:t>
            </a:fld>
            <a:endParaRPr lang="en-US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5551"/>
            <a:ext cx="3032337" cy="4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88" tIns="0" rIns="19488" bIns="0" numCol="1" anchor="b" anchorCtr="0" compatLnSpc="1">
            <a:prstTxWarp prst="textNoShape">
              <a:avLst/>
            </a:prstTxWarp>
          </a:bodyPr>
          <a:lstStyle>
            <a:lvl1pPr algn="l" defTabSz="935038">
              <a:defRPr sz="1000" b="0" i="1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/>
              <a:t>LabVIEW FPGA Course Manual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363" y="8805551"/>
            <a:ext cx="3032337" cy="4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488" tIns="0" rIns="19488" bIns="0" numCol="1" anchor="b" anchorCtr="0" compatLnSpc="1">
            <a:prstTxWarp prst="textNoShape">
              <a:avLst/>
            </a:prstTxWarp>
          </a:bodyPr>
          <a:lstStyle>
            <a:lvl1pPr algn="r" defTabSz="935038">
              <a:defRPr sz="1000" b="0" i="1">
                <a:solidFill>
                  <a:schemeClr val="tx1"/>
                </a:solidFill>
                <a:latin typeface="Arial" charset="0"/>
              </a:defRPr>
            </a:lvl1pPr>
          </a:lstStyle>
          <a:p>
            <a:fld id="{6CC0F361-000A-4DC2-89EE-CA18447FD3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Rectangle 6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06438"/>
            <a:ext cx="5238750" cy="39290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06581" y="9043024"/>
            <a:ext cx="6236376" cy="15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4503" tIns="25801" rIns="64503" bIns="25801">
            <a:spAutoFit/>
          </a:bodyPr>
          <a:lstStyle/>
          <a:p>
            <a:pPr algn="l" defTabSz="942975">
              <a:lnSpc>
                <a:spcPct val="85000"/>
              </a:lnSpc>
              <a:tabLst>
                <a:tab pos="225425" algn="l"/>
                <a:tab pos="2978150" algn="ctr"/>
                <a:tab pos="5711825" algn="r"/>
              </a:tabLst>
            </a:pPr>
            <a:r>
              <a:rPr lang="en-US" altLang="en-US" sz="800" b="0" i="1" dirty="0" smtClean="0">
                <a:solidFill>
                  <a:schemeClr val="tx1"/>
                </a:solidFill>
              </a:rPr>
              <a:t>	LabVIEW FPGA 	3</a:t>
            </a:r>
            <a:r>
              <a:rPr lang="en-US" sz="800" b="0" i="1" dirty="0" smtClean="0">
                <a:solidFill>
                  <a:schemeClr val="tx1"/>
                </a:solidFill>
              </a:rPr>
              <a:t>-</a:t>
            </a:r>
            <a:fld id="{8618B3B7-1819-48C9-894E-FAD3541A3B44}" type="slidenum">
              <a:rPr lang="en-US" sz="800" b="0" i="1" smtClean="0">
                <a:solidFill>
                  <a:schemeClr val="tx1"/>
                </a:solidFill>
              </a:rPr>
              <a:pPr algn="l" defTabSz="942975">
                <a:lnSpc>
                  <a:spcPct val="85000"/>
                </a:lnSpc>
                <a:tabLst>
                  <a:tab pos="225425" algn="l"/>
                  <a:tab pos="2978150" algn="ctr"/>
                  <a:tab pos="5711825" algn="r"/>
                </a:tabLst>
              </a:pPr>
              <a:t>‹#›</a:t>
            </a:fld>
            <a:r>
              <a:rPr lang="en-US" sz="800" b="0" i="1" dirty="0" smtClean="0">
                <a:solidFill>
                  <a:schemeClr val="tx1"/>
                </a:solidFill>
              </a:rPr>
              <a:t> 	ni.com</a:t>
            </a:r>
            <a:endParaRPr lang="en-US" sz="800" b="0" i="1" dirty="0">
              <a:solidFill>
                <a:schemeClr val="tx1"/>
              </a:solidFill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22018" y="4787483"/>
            <a:ext cx="5831417" cy="36476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Click to edit Master text styles</a:t>
            </a:r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Second level</a:t>
            </a:r>
          </a:p>
          <a:p>
            <a:pPr marL="2286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Third level</a:t>
            </a:r>
          </a:p>
          <a:p>
            <a:pPr marL="457200" marR="0" lvl="3" indent="-22860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Times New Roman" pitchFamily="18" charset="0"/>
              <a:buChar char="–"/>
              <a:tabLst>
                <a:tab pos="457200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Fourth level</a:t>
            </a:r>
          </a:p>
          <a:p>
            <a:pPr marL="1019175" marR="0" lvl="4" indent="-1019175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0050" algn="l"/>
                <a:tab pos="1019175" algn="l"/>
              </a:tabLst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marR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0" marR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228600" marR="0" indent="-22860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 typeface="Arial" pitchFamily="34" charset="0"/>
      <a:buChar char="•"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457200" marR="0" indent="-22860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 typeface="Times New Roman" pitchFamily="18" charset="0"/>
      <a:buChar char="–"/>
      <a:tabLst>
        <a:tab pos="457200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019175" marR="0" indent="-1019175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ClrTx/>
      <a:buSzTx/>
      <a:buFontTx/>
      <a:buNone/>
      <a:tabLst>
        <a:tab pos="400050" algn="l"/>
        <a:tab pos="1019175" algn="l"/>
      </a:tabLs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2018" y="4863475"/>
            <a:ext cx="5831417" cy="3710933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본 레슨에서는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LabVIEW FPGA Module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을 사용하여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칩을 구성하는 방법을 알아봅니다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I/O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채널과 모듈은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칩과 통신하며 프로그래밍하여 높은 속도로 실행할 수 있습니다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또한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를 구성하여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I/O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모듈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센서의 데이터와 교정 값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의 정보를 리얼타임 컨트롤러로 전달할 수 있습니다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또한 리얼타임 컨트롤러는 피드백 제어 신호를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와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I/O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모듈에 통신할 수 있습니다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FPGA VI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를 개발하고 난 후 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LabVIEW 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에뮬레이터와 </a:t>
            </a:r>
            <a:r>
              <a:rPr lang="ko-KR" altLang="en-US" sz="1100" kern="1200" baseline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인터랙티브</a:t>
            </a:r>
            <a:r>
              <a:rPr lang="ko-KR" altLang="en-US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프런트 패널 통신을 사용하여 테스트하고 디버깅할 수 있습니다</a:t>
            </a:r>
            <a:r>
              <a:rPr lang="en-US" altLang="ko-KR" sz="1100" kern="1200" baseline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400" b="1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D. FPGA VI </a:t>
            </a:r>
            <a:r>
              <a:rPr lang="ko-KR" altLang="en-US" sz="1400" b="1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개발</a:t>
            </a:r>
            <a:endParaRPr lang="en-US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는 굉장히 빠르면서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의 하드웨어 실행이 소프트웨어보다 안정적이기 때문에 시간 결정적인 제어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수집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어플리케이션 타이밍 구성요소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모두를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 위치시켜야 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하지만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FPGA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는 제한된 용량을 가지고 있어서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RT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컨트롤러 또는 데이터 분석을 위한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Windows PC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프로세서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파일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I/O,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사용자 인터페이스 운영을 사용해야 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Project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Explorer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에서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VI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구축을 시작합니다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FPGA 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타겟을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마우스 오른쪽 클릭하고 위에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보이는 것처럼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New&gt;&gt;VI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선택합니다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VI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적당한 폴더에 저장하고 프로젝트를 저장합니다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400" b="1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E. </a:t>
            </a:r>
            <a:r>
              <a:rPr lang="ko-KR" altLang="en-US" sz="1400" b="1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프런트 패널 통신</a:t>
            </a:r>
            <a:endParaRPr lang="en-US" altLang="ko-KR" sz="1400" b="1" dirty="0" smtClean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  <a:p>
            <a:pPr lvl="0"/>
            <a:endParaRPr lang="en-US" sz="1400" b="1" dirty="0" smtClean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  <a:p>
            <a:pPr lvl="0"/>
            <a:r>
              <a:rPr lang="ko-KR" altLang="en-US" sz="14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위의 그림과 유사하게 </a:t>
            </a:r>
            <a:r>
              <a:rPr lang="en-US" altLang="ko-KR" sz="14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FPGA </a:t>
            </a:r>
            <a:r>
              <a:rPr lang="ko-KR" altLang="en-US" sz="14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어플리케이션용 프런트 패널을 생성합니다</a:t>
            </a:r>
            <a:r>
              <a:rPr lang="en-US" altLang="ko-KR" sz="14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 FPGA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VI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는 모니터 디스플레이에서 제어할 수 없으므로 컨트롤의 기본값을 설정하는 것이 좋습니다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프런트 패널 컨트롤과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인디케이터는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Host PC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와 자동으로 통신합니다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호스트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VI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서버는 사용자 인터페이스로서 작동하고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FPGA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는 제한된 게이트 수를 가지고 있다는 것을 기억해 두시기 바랍니다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따라서 프런트 패널의 컨트롤과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인디케이터를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FPGA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의 프런트 패널에 간단하게 유지하여 공간을 확보하고 성능을 강화시킵니다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호스트에 대한 프로그램적인 프런트 패널 통신을 위해 필요한 컨트롤과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인디케이터를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최소한으로 사용합니다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추후에 제거할 수 있도록 일시적인 컨트롤과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인디케이터를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추가해야 할 것입니다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</a:t>
            </a:r>
          </a:p>
          <a:p>
            <a:pPr lvl="0"/>
            <a:endParaRPr lang="en-US" sz="1400" b="0" baseline="0" dirty="0" smtClean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  <a:p>
            <a:pPr lvl="0"/>
            <a:r>
              <a:rPr lang="en-US" altLang="ko-KR" sz="1400" b="1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&lt;</a:t>
            </a:r>
            <a:r>
              <a:rPr lang="ko-KR" altLang="en-US" sz="1400" b="1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노트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&gt;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본 사항은 상위 레벨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VI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에만 적용이 가능하고 </a:t>
            </a:r>
            <a:r>
              <a:rPr lang="en-US" altLang="ko-KR" sz="14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subVI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에는 해당되지 않습니다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</a:t>
            </a:r>
            <a:endParaRPr lang="en-US" sz="1400" b="0" dirty="0" smtClean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4098" name="Picture 2" descr="C:\Documents and Settings\spinsonn\Desktop\note-bw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522" y="6535295"/>
            <a:ext cx="220298" cy="215310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Interactive</a:t>
            </a:r>
            <a:r>
              <a:rPr lang="en-US" baseline="0" dirty="0" smtClean="0"/>
              <a:t> Front Panel Communication</a:t>
            </a:r>
            <a:r>
              <a:rPr lang="ko-KR" altLang="en-US" baseline="0" dirty="0" smtClean="0"/>
              <a:t>을 사용하여 위의 그림처럼 </a:t>
            </a:r>
            <a:r>
              <a:rPr lang="en-US" altLang="ko-KR" baseline="0" dirty="0" smtClean="0"/>
              <a:t>FPGA</a:t>
            </a:r>
            <a:r>
              <a:rPr lang="ko-KR" altLang="en-US" baseline="0" dirty="0" smtClean="0"/>
              <a:t>에서 실행하는 </a:t>
            </a:r>
            <a:r>
              <a:rPr lang="en-US" altLang="ko-KR" baseline="0" dirty="0" smtClean="0"/>
              <a:t>VI</a:t>
            </a:r>
            <a:r>
              <a:rPr lang="ko-KR" altLang="en-US" baseline="0" dirty="0" smtClean="0"/>
              <a:t>와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호스트 컴퓨터간에 통신을 합니다</a:t>
            </a:r>
            <a:r>
              <a:rPr lang="en-US" altLang="ko-KR" baseline="0" dirty="0" smtClean="0"/>
              <a:t>. Programmatic FPGA Interface Communication</a:t>
            </a:r>
            <a:r>
              <a:rPr lang="ko-KR" altLang="en-US" baseline="0" dirty="0" smtClean="0"/>
              <a:t>을 사용하여 호스트 컴퓨터 </a:t>
            </a:r>
            <a:r>
              <a:rPr lang="en-US" altLang="ko-KR" baseline="0" dirty="0" smtClean="0"/>
              <a:t>VI</a:t>
            </a:r>
            <a:r>
              <a:rPr lang="ko-KR" altLang="en-US" baseline="0" dirty="0" smtClean="0"/>
              <a:t>의 </a:t>
            </a:r>
            <a:r>
              <a:rPr lang="en-US" altLang="ko-KR" baseline="0" dirty="0" smtClean="0"/>
              <a:t>FPGA</a:t>
            </a:r>
            <a:r>
              <a:rPr lang="ko-KR" altLang="en-US" baseline="0" dirty="0" smtClean="0"/>
              <a:t>로 제어하고 통신합니다</a:t>
            </a:r>
            <a:r>
              <a:rPr lang="en-US" altLang="ko-KR" baseline="0" dirty="0" smtClean="0"/>
              <a:t>.</a:t>
            </a:r>
            <a:r>
              <a:rPr lang="en-US" altLang="ko-KR" baseline="0" dirty="0"/>
              <a:t> </a:t>
            </a:r>
            <a:r>
              <a:rPr lang="ko-KR" altLang="en-US" baseline="0" dirty="0" smtClean="0"/>
              <a:t>추후의 코스에서 대안적인 통신 처리를 배우게 될 것입니다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Windows</a:t>
            </a:r>
            <a:r>
              <a:rPr lang="ko-KR" altLang="en-US" baseline="0" dirty="0" smtClean="0"/>
              <a:t>에서 </a:t>
            </a:r>
            <a:r>
              <a:rPr lang="en-US" altLang="ko-KR" baseline="0" dirty="0" smtClean="0"/>
              <a:t>FPGA</a:t>
            </a:r>
            <a:r>
              <a:rPr lang="ko-KR" altLang="en-US" baseline="0" dirty="0" smtClean="0"/>
              <a:t>를 실행하여 </a:t>
            </a:r>
            <a:r>
              <a:rPr lang="ko-KR" altLang="en-US" baseline="0" dirty="0" err="1" smtClean="0"/>
              <a:t>컴파일링</a:t>
            </a:r>
            <a:r>
              <a:rPr lang="ko-KR" altLang="en-US" baseline="0" dirty="0" smtClean="0"/>
              <a:t> 전 어플리케이션의 </a:t>
            </a:r>
            <a:r>
              <a:rPr lang="ko-KR" altLang="en-US" baseline="0" dirty="0" err="1" smtClean="0"/>
              <a:t>로직을</a:t>
            </a:r>
            <a:r>
              <a:rPr lang="ko-KR" altLang="en-US" baseline="0" dirty="0" smtClean="0"/>
              <a:t> 확인합니다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소프트웨어 에뮬레이션 모드는 </a:t>
            </a:r>
            <a:r>
              <a:rPr lang="en-US" altLang="ko-KR" baseline="0" dirty="0" smtClean="0"/>
              <a:t>I/O </a:t>
            </a:r>
            <a:r>
              <a:rPr lang="ko-KR" altLang="en-US" baseline="0" dirty="0" smtClean="0"/>
              <a:t>동작을 </a:t>
            </a:r>
            <a:r>
              <a:rPr lang="ko-KR" altLang="en-US" baseline="0" dirty="0" err="1" smtClean="0"/>
              <a:t>시뮬레이션하지만</a:t>
            </a:r>
            <a:r>
              <a:rPr lang="ko-KR" altLang="en-US" baseline="0" dirty="0" smtClean="0"/>
              <a:t> 하드웨어 </a:t>
            </a:r>
            <a:r>
              <a:rPr lang="ko-KR" altLang="en-US" baseline="0" dirty="0" smtClean="0"/>
              <a:t>타이밍까지 일치하지는 </a:t>
            </a:r>
            <a:r>
              <a:rPr lang="ko-KR" altLang="en-US" baseline="0" dirty="0" smtClean="0"/>
              <a:t>않습니다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기존 </a:t>
            </a:r>
            <a:r>
              <a:rPr lang="en-US" altLang="ko-KR" baseline="0" dirty="0" smtClean="0"/>
              <a:t>LabVIEW </a:t>
            </a:r>
            <a:r>
              <a:rPr lang="ko-KR" altLang="en-US" baseline="0" dirty="0" smtClean="0"/>
              <a:t>디버깅 툴은 에뮬레이션 모드에서 사용 가능합니다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에뮬레이션 모드에서의 작업에 관한 자세한 정보는 </a:t>
            </a:r>
            <a:r>
              <a:rPr lang="en-US" altLang="ko-KR" i="1" baseline="0" dirty="0" smtClean="0"/>
              <a:t>Testing with the Emulator </a:t>
            </a:r>
            <a:r>
              <a:rPr lang="ko-KR" altLang="en-US" baseline="0" dirty="0" smtClean="0"/>
              <a:t>섹션을 참고하기 바랍니다</a:t>
            </a:r>
            <a:r>
              <a:rPr lang="en-US" altLang="ko-KR" baseline="0" dirty="0" smtClean="0"/>
              <a:t>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/>
              <a:t>FPGA</a:t>
            </a:r>
            <a:r>
              <a:rPr lang="ko-KR" altLang="en-US" dirty="0" smtClean="0"/>
              <a:t>는 연결된 모니터가 없기 때문에 출력을 확인하고 호스트 컴퓨터의 입력을 제공해야만 합니다</a:t>
            </a:r>
            <a:r>
              <a:rPr lang="en-US" altLang="ko-KR" dirty="0" smtClean="0"/>
              <a:t>.</a:t>
            </a:r>
            <a:r>
              <a:rPr lang="en-US" altLang="ko-KR" baseline="0" dirty="0" smtClean="0"/>
              <a:t> Interactive Front Panel Communication</a:t>
            </a:r>
            <a:r>
              <a:rPr lang="ko-KR" altLang="en-US" baseline="0" dirty="0" smtClean="0"/>
              <a:t>을 사용하여 추가적인 프로그래밍 없이 </a:t>
            </a:r>
            <a:r>
              <a:rPr lang="en-US" altLang="ko-KR" baseline="0" dirty="0" smtClean="0"/>
              <a:t>FPGA </a:t>
            </a:r>
            <a:r>
              <a:rPr lang="ko-KR" altLang="en-US" baseline="0" dirty="0" err="1" smtClean="0"/>
              <a:t>타겟에서</a:t>
            </a:r>
            <a:r>
              <a:rPr lang="ko-KR" altLang="en-US" baseline="0" dirty="0" smtClean="0"/>
              <a:t> 실행되는 </a:t>
            </a:r>
            <a:r>
              <a:rPr lang="en-US" altLang="ko-KR" baseline="0" dirty="0" smtClean="0"/>
              <a:t>FPGA VI</a:t>
            </a:r>
            <a:r>
              <a:rPr lang="ko-KR" altLang="en-US" baseline="0" dirty="0" smtClean="0"/>
              <a:t>와 통신합니다</a:t>
            </a:r>
            <a:r>
              <a:rPr lang="en-US" altLang="ko-KR" baseline="0" dirty="0" smtClean="0"/>
              <a:t>. Interactive Front Panel Communication</a:t>
            </a:r>
            <a:r>
              <a:rPr lang="ko-KR" altLang="en-US" baseline="0" dirty="0" smtClean="0"/>
              <a:t>을 사용하는 호스트 컴퓨터는 </a:t>
            </a:r>
            <a:r>
              <a:rPr lang="en-US" altLang="ko-KR" baseline="0" dirty="0" smtClean="0"/>
              <a:t>FPGA VI </a:t>
            </a:r>
            <a:r>
              <a:rPr lang="ko-KR" altLang="en-US" baseline="0" dirty="0" smtClean="0"/>
              <a:t>프런트 패널 창을 디스플레이하고 </a:t>
            </a:r>
            <a:r>
              <a:rPr lang="en-US" altLang="ko-KR" baseline="0" dirty="0" smtClean="0"/>
              <a:t>FPGA </a:t>
            </a:r>
            <a:r>
              <a:rPr lang="ko-KR" altLang="en-US" baseline="0" dirty="0" err="1" smtClean="0"/>
              <a:t>타겟은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FPGA </a:t>
            </a:r>
            <a:r>
              <a:rPr lang="ko-KR" altLang="en-US" baseline="0" dirty="0" smtClean="0"/>
              <a:t>블록 다이어그램을 실행합니다</a:t>
            </a:r>
            <a:r>
              <a:rPr lang="en-US" altLang="ko-KR" baseline="0" dirty="0" smtClean="0"/>
              <a:t>.</a:t>
            </a:r>
          </a:p>
          <a:p>
            <a:pPr lvl="0">
              <a:defRPr/>
            </a:pPr>
            <a:endParaRPr lang="en-US" baseline="0" dirty="0" smtClean="0"/>
          </a:p>
          <a:p>
            <a:pPr lvl="0">
              <a:defRPr/>
            </a:pPr>
            <a:r>
              <a:rPr lang="en-US" baseline="0" dirty="0" smtClean="0"/>
              <a:t>LabVIEW </a:t>
            </a:r>
            <a:r>
              <a:rPr lang="ko-KR" altLang="en-US" baseline="0" dirty="0" smtClean="0"/>
              <a:t>프런트 패널 창은 </a:t>
            </a:r>
            <a:r>
              <a:rPr lang="en-US" altLang="ko-KR" baseline="0" dirty="0" smtClean="0"/>
              <a:t>FPGA </a:t>
            </a:r>
            <a:r>
              <a:rPr lang="ko-KR" altLang="en-US" baseline="0" dirty="0" err="1" smtClean="0"/>
              <a:t>타겟</a:t>
            </a:r>
            <a:r>
              <a:rPr lang="ko-KR" altLang="en-US" baseline="0" dirty="0" smtClean="0"/>
              <a:t> 블록 다이어그램과 통신하여 컨트롤과 </a:t>
            </a:r>
            <a:r>
              <a:rPr lang="ko-KR" altLang="en-US" baseline="0" dirty="0" err="1" smtClean="0"/>
              <a:t>인디케이터의</a:t>
            </a:r>
            <a:r>
              <a:rPr lang="ko-KR" altLang="en-US" baseline="0" dirty="0" smtClean="0"/>
              <a:t> 상태를 교환합니다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호스트 컴퓨터에 위치한 </a:t>
            </a:r>
            <a:r>
              <a:rPr lang="en-US" altLang="ko-KR" baseline="0" dirty="0" smtClean="0"/>
              <a:t>FPGA </a:t>
            </a:r>
            <a:r>
              <a:rPr lang="ko-KR" altLang="en-US" baseline="0" dirty="0" err="1" smtClean="0"/>
              <a:t>타겟이나</a:t>
            </a:r>
            <a:r>
              <a:rPr lang="ko-KR" altLang="en-US" baseline="0" dirty="0" smtClean="0"/>
              <a:t> 원격 컴퓨터에 위치한 </a:t>
            </a:r>
            <a:r>
              <a:rPr lang="en-US" altLang="ko-KR" baseline="0" dirty="0" smtClean="0"/>
              <a:t>FPGA </a:t>
            </a:r>
            <a:r>
              <a:rPr lang="ko-KR" altLang="en-US" baseline="0" dirty="0" err="1" smtClean="0"/>
              <a:t>타겟과</a:t>
            </a:r>
            <a:r>
              <a:rPr lang="ko-KR" altLang="en-US" baseline="0" dirty="0" smtClean="0"/>
              <a:t> 통신할 수 있습니다</a:t>
            </a:r>
            <a:r>
              <a:rPr lang="en-US" altLang="ko-KR" baseline="0" dirty="0" smtClean="0"/>
              <a:t>. FPGA </a:t>
            </a:r>
            <a:r>
              <a:rPr lang="ko-KR" altLang="en-US" baseline="0" dirty="0" err="1" smtClean="0"/>
              <a:t>타겟</a:t>
            </a:r>
            <a:r>
              <a:rPr lang="ko-KR" altLang="en-US" baseline="0" dirty="0" smtClean="0"/>
              <a:t> 블록 다이어그램이 계속해서 실행되면 호스트 컴퓨터는 가능한 자주 </a:t>
            </a:r>
            <a:r>
              <a:rPr lang="en-US" altLang="ko-KR" baseline="0" dirty="0" smtClean="0"/>
              <a:t>FPGA VI </a:t>
            </a:r>
            <a:r>
              <a:rPr lang="ko-KR" altLang="en-US" baseline="0" dirty="0" smtClean="0"/>
              <a:t>프런트 패널에 값들을 업데이트합니다</a:t>
            </a:r>
            <a:r>
              <a:rPr lang="en-US" altLang="ko-KR" baseline="0" dirty="0" smtClean="0"/>
              <a:t>. FPGA VI</a:t>
            </a:r>
            <a:r>
              <a:rPr lang="ko-KR" altLang="en-US" baseline="0" dirty="0" smtClean="0"/>
              <a:t>의 실행 속도는 컨트롤과 인디케이터에 대한 호스트 컴퓨터 업데이트에 영향 받지 않습니다</a:t>
            </a:r>
            <a:r>
              <a:rPr lang="en-US" altLang="ko-KR" baseline="0" dirty="0" smtClean="0"/>
              <a:t>. Interactive Front Panel </a:t>
            </a:r>
            <a:r>
              <a:rPr lang="en-US" altLang="ko-KR" baseline="0" dirty="0" smtClean="0"/>
              <a:t>Communication</a:t>
            </a:r>
            <a:r>
              <a:rPr lang="ko-KR" altLang="en-US" baseline="0" dirty="0" smtClean="0"/>
              <a:t>을 하는 동안 </a:t>
            </a:r>
            <a:r>
              <a:rPr lang="ko-KR" altLang="en-US" baseline="0" dirty="0" smtClean="0"/>
              <a:t>수신한 프런트 패널 데이터는 결정적이지 않습니다</a:t>
            </a:r>
            <a:r>
              <a:rPr lang="en-US" altLang="ko-KR" baseline="0" dirty="0" smtClean="0"/>
              <a:t>.</a:t>
            </a:r>
          </a:p>
          <a:p>
            <a:pPr lvl="0">
              <a:defRPr/>
            </a:pPr>
            <a:endParaRPr lang="en-US" altLang="ko-KR" baseline="0" dirty="0" smtClean="0"/>
          </a:p>
          <a:p>
            <a:pPr lvl="0">
              <a:defRPr/>
            </a:pPr>
            <a:r>
              <a:rPr lang="en-US" altLang="ko-KR" baseline="0" dirty="0" smtClean="0"/>
              <a:t>FGPA </a:t>
            </a:r>
            <a:r>
              <a:rPr lang="ko-KR" altLang="en-US" baseline="0" dirty="0" err="1" smtClean="0"/>
              <a:t>타겟과</a:t>
            </a:r>
            <a:r>
              <a:rPr lang="ko-KR" altLang="en-US" baseline="0" dirty="0" smtClean="0"/>
              <a:t> 호스트 컴퓨터간의 </a:t>
            </a:r>
            <a:r>
              <a:rPr lang="en-US" altLang="ko-KR" baseline="0" dirty="0" smtClean="0"/>
              <a:t>Interactive Front Panel Communication</a:t>
            </a:r>
            <a:r>
              <a:rPr lang="ko-KR" altLang="en-US" baseline="0" dirty="0" smtClean="0"/>
              <a:t>을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사용하여 </a:t>
            </a:r>
            <a:r>
              <a:rPr lang="en-US" altLang="ko-KR" baseline="0" dirty="0" smtClean="0"/>
              <a:t>FPGA </a:t>
            </a:r>
            <a:r>
              <a:rPr lang="ko-KR" altLang="en-US" baseline="0" dirty="0" err="1" smtClean="0"/>
              <a:t>타겟에서</a:t>
            </a:r>
            <a:r>
              <a:rPr lang="ko-KR" altLang="en-US" baseline="0" dirty="0" smtClean="0"/>
              <a:t> 실행되는 </a:t>
            </a:r>
            <a:r>
              <a:rPr lang="en-US" altLang="ko-KR" baseline="0" dirty="0" smtClean="0"/>
              <a:t>VI</a:t>
            </a:r>
            <a:r>
              <a:rPr lang="ko-KR" altLang="en-US" baseline="0" dirty="0" smtClean="0"/>
              <a:t>를 제어하고 실행합니다</a:t>
            </a:r>
            <a:r>
              <a:rPr lang="en-US" altLang="ko-KR" baseline="0" dirty="0" smtClean="0"/>
              <a:t>. FPGA VI</a:t>
            </a:r>
            <a:r>
              <a:rPr lang="ko-KR" altLang="en-US" baseline="0" dirty="0" smtClean="0"/>
              <a:t>를 다운로드하고 실행하고 난 다음 </a:t>
            </a:r>
            <a:r>
              <a:rPr lang="en-US" altLang="ko-KR" baseline="0" dirty="0" smtClean="0"/>
              <a:t>LabVIEW </a:t>
            </a:r>
            <a:r>
              <a:rPr lang="ko-KR" altLang="en-US" baseline="0" dirty="0" smtClean="0"/>
              <a:t>호스트 컴퓨터에서 지속해서 열어 </a:t>
            </a:r>
            <a:r>
              <a:rPr lang="en-US" altLang="ko-KR" baseline="0" dirty="0" smtClean="0"/>
              <a:t>FPGA VI</a:t>
            </a:r>
            <a:r>
              <a:rPr lang="ko-KR" altLang="en-US" baseline="0" dirty="0" smtClean="0"/>
              <a:t>의 프런트</a:t>
            </a: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패널창과</a:t>
            </a:r>
            <a:r>
              <a:rPr lang="ko-KR" altLang="en-US" baseline="0" dirty="0" smtClean="0"/>
              <a:t> 디스플레이하고 연동합니다</a:t>
            </a:r>
            <a:r>
              <a:rPr lang="en-US" altLang="ko-KR" baseline="0" dirty="0" smtClean="0"/>
              <a:t>.</a:t>
            </a:r>
          </a:p>
          <a:p>
            <a:pPr lvl="0">
              <a:defRPr/>
            </a:pPr>
            <a:endParaRPr lang="en-US" altLang="ko-KR" baseline="0" dirty="0" smtClean="0"/>
          </a:p>
          <a:p>
            <a:pPr lvl="0">
              <a:defRPr/>
            </a:pP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Interactive Front Panel Communication </a:t>
            </a:r>
            <a:r>
              <a:rPr lang="ko-KR" altLang="en-US" baseline="0" dirty="0" smtClean="0"/>
              <a:t>동안 </a:t>
            </a:r>
            <a:r>
              <a:rPr lang="en-US" altLang="ko-KR" baseline="0" dirty="0" smtClean="0"/>
              <a:t>LabVIEW </a:t>
            </a:r>
            <a:r>
              <a:rPr lang="ko-KR" altLang="en-US" baseline="0" dirty="0" smtClean="0"/>
              <a:t>디버깅 툴을 사용할 수 없으므로 에뮬레이터로 테스트하고 디버깅을 위해 일시적인 컨트롤과 </a:t>
            </a:r>
            <a:r>
              <a:rPr lang="ko-KR" altLang="en-US" baseline="0" dirty="0" err="1" smtClean="0"/>
              <a:t>인디케이터를</a:t>
            </a:r>
            <a:r>
              <a:rPr lang="ko-KR" altLang="en-US" baseline="0" dirty="0" smtClean="0"/>
              <a:t> 추가하고 테스트 후에는 제거합니다</a:t>
            </a:r>
            <a:r>
              <a:rPr lang="en-US" altLang="ko-KR" baseline="0" dirty="0" smtClean="0"/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400" b="1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F. </a:t>
            </a:r>
            <a:r>
              <a:rPr lang="ko-KR" altLang="en-US" sz="1400" b="1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에뮬레이터로 테스트</a:t>
            </a:r>
            <a:endParaRPr lang="en-US" altLang="ko-KR" sz="1400" b="1" dirty="0" smtClean="0">
              <a:solidFill>
                <a:srgbClr val="000000"/>
              </a:solidFill>
              <a:latin typeface="+mn-ea"/>
              <a:ea typeface="+mn-ea"/>
              <a:cs typeface="Times New Roman" pitchFamily="18" charset="0"/>
            </a:endParaRPr>
          </a:p>
          <a:p>
            <a:pPr lvl="0"/>
            <a:endParaRPr lang="en-US" sz="1400" b="1" dirty="0" smtClean="0">
              <a:solidFill>
                <a:srgbClr val="000000"/>
              </a:solidFill>
              <a:latin typeface="+mn-ea"/>
              <a:ea typeface="+mn-ea"/>
              <a:cs typeface="Times New Roman" pitchFamily="18" charset="0"/>
            </a:endParaRPr>
          </a:p>
          <a:p>
            <a:pPr lvl="0"/>
            <a:r>
              <a:rPr lang="en-US" sz="1400" b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FPGA</a:t>
            </a:r>
            <a:r>
              <a:rPr 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칩에서 실행되는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LabVIEW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코드를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컴파일링하는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 것은 몇 분에서 몇 시간까지 걸리기 때문에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LabVIEW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는 컴파일 프로스세를 초기화하기 전에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로직을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 확인하는 비트 정확도의 에뮬레이션 모드를 가지고 있습니다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. FPGA Device Emulator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는 디바이스의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I/O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에 액세스하고 실행 하이라이트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,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프로브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,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브레이크 포인트 같은 기존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LabVIEW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디버깅 툴이 있는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Windows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개발 컴퓨터에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VI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로직을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 실행합니다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. </a:t>
            </a:r>
          </a:p>
          <a:p>
            <a:pPr lvl="0"/>
            <a:endParaRPr lang="en-US" sz="1400" b="0" baseline="0" dirty="0" smtClean="0">
              <a:solidFill>
                <a:srgbClr val="000000"/>
              </a:solidFill>
              <a:latin typeface="+mn-ea"/>
              <a:ea typeface="+mn-ea"/>
              <a:cs typeface="Times New Roman" pitchFamily="18" charset="0"/>
            </a:endParaRPr>
          </a:p>
          <a:p>
            <a:pPr lvl="0"/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에뮬레이터로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FPGA VI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를 실행하면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FPGA VI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는 개발 컴퓨터에서 실행되며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LabVIEW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는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R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시리즈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 DAQ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디바이스용 하드웨어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연결부와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 통신합니다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.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타이밍과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트리거링은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컴파일링된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FPGA VI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의 정밀도를 가지고 있지 않은 반면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,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수집된 신호와 출력은 에뮬레이션에서 보는 것과 동일합니다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.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이는 컴파일링 전에 어플리케이션을 디버깅할 수 있도록 하기 때문에 특히나 유용합니다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rPr>
              <a:t>.</a:t>
            </a:r>
            <a:endParaRPr lang="en-US" sz="1400" b="0" dirty="0" smtClean="0">
              <a:solidFill>
                <a:srgbClr val="000000"/>
              </a:solidFill>
              <a:latin typeface="+mn-ea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ko-KR" altLang="en-US" dirty="0" smtClean="0"/>
              <a:t>다음 절차를 거쳐 </a:t>
            </a:r>
            <a:r>
              <a:rPr lang="en-US" altLang="ko-KR" dirty="0" smtClean="0"/>
              <a:t>FPGA VI</a:t>
            </a:r>
            <a:r>
              <a:rPr lang="ko-KR" altLang="en-US" dirty="0" smtClean="0"/>
              <a:t>를 테스트하는 에뮬레이터를 사용합니다</a:t>
            </a:r>
            <a:r>
              <a:rPr lang="en-US" altLang="ko-KR" dirty="0" smtClean="0"/>
              <a:t>:</a:t>
            </a:r>
          </a:p>
          <a:p>
            <a:pPr marL="228600" lvl="0" indent="-228600">
              <a:buAutoNum type="arabicPeriod"/>
            </a:pPr>
            <a:r>
              <a:rPr lang="en-US" altLang="ko-KR" dirty="0" smtClean="0"/>
              <a:t>Project</a:t>
            </a:r>
            <a:r>
              <a:rPr lang="en-US" altLang="ko-KR" baseline="0" dirty="0" smtClean="0"/>
              <a:t> Explorer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FPGA Target</a:t>
            </a:r>
            <a:r>
              <a:rPr lang="ko-KR" altLang="en-US" dirty="0" smtClean="0"/>
              <a:t>을 마우스 오른쪽 클릭하고 </a:t>
            </a:r>
            <a:r>
              <a:rPr lang="en-US" altLang="ko-KR" dirty="0" smtClean="0"/>
              <a:t>Properties</a:t>
            </a:r>
            <a:r>
              <a:rPr lang="ko-KR" altLang="en-US" dirty="0" smtClean="0"/>
              <a:t>를 선택합니다</a:t>
            </a:r>
            <a:r>
              <a:rPr lang="en-US" altLang="ko-KR" dirty="0" smtClean="0"/>
              <a:t>. FPGA</a:t>
            </a:r>
            <a:r>
              <a:rPr lang="en-US" altLang="ko-KR" baseline="0" dirty="0" smtClean="0"/>
              <a:t> Target Properties </a:t>
            </a:r>
            <a:r>
              <a:rPr lang="ko-KR" altLang="en-US" baseline="0" dirty="0" smtClean="0"/>
              <a:t>대화상자는 위의 그림처럼 나타납니다</a:t>
            </a:r>
            <a:r>
              <a:rPr lang="en-US" altLang="ko-KR" baseline="0" dirty="0" smtClean="0"/>
              <a:t>.</a:t>
            </a:r>
          </a:p>
          <a:p>
            <a:pPr marL="228600" lvl="0" indent="-228600">
              <a:buAutoNum type="arabicPeriod"/>
            </a:pPr>
            <a:r>
              <a:rPr lang="en-US" baseline="0" dirty="0" smtClean="0"/>
              <a:t>FPGA Target properties </a:t>
            </a:r>
            <a:r>
              <a:rPr lang="ko-KR" altLang="en-US" baseline="0" dirty="0" smtClean="0"/>
              <a:t>대화창의 </a:t>
            </a:r>
            <a:r>
              <a:rPr lang="en-US" altLang="ko-KR" baseline="0" dirty="0" smtClean="0"/>
              <a:t>Category </a:t>
            </a:r>
            <a:r>
              <a:rPr lang="ko-KR" altLang="en-US" baseline="0" dirty="0" smtClean="0"/>
              <a:t>목록에서 </a:t>
            </a:r>
            <a:r>
              <a:rPr lang="en-US" altLang="ko-KR" baseline="0" dirty="0" smtClean="0"/>
              <a:t>General</a:t>
            </a:r>
            <a:r>
              <a:rPr lang="ko-KR" altLang="en-US" baseline="0" dirty="0" smtClean="0"/>
              <a:t>을 선택합니다</a:t>
            </a:r>
            <a:r>
              <a:rPr lang="en-US" altLang="ko-KR" baseline="0" dirty="0" smtClean="0"/>
              <a:t>.</a:t>
            </a:r>
          </a:p>
          <a:p>
            <a:pPr marL="228600" lvl="0" indent="-228600">
              <a:buAutoNum type="arabicPeriod"/>
            </a:pPr>
            <a:r>
              <a:rPr lang="en-US" baseline="0" dirty="0" smtClean="0"/>
              <a:t>Emulator </a:t>
            </a:r>
            <a:r>
              <a:rPr lang="ko-KR" altLang="en-US" baseline="0" dirty="0" smtClean="0"/>
              <a:t>풀다운 메뉴에서 에뮬레이션 옵션을 선택합니다</a:t>
            </a:r>
            <a:r>
              <a:rPr lang="en-US" altLang="ko-KR" baseline="0" dirty="0" smtClean="0"/>
              <a:t>.</a:t>
            </a:r>
          </a:p>
          <a:p>
            <a:pPr marL="228600" lvl="0" indent="-228600">
              <a:buAutoNum type="arabicPeriod"/>
            </a:pPr>
            <a:r>
              <a:rPr lang="en-US" baseline="0" dirty="0" smtClean="0"/>
              <a:t>OK</a:t>
            </a:r>
            <a:r>
              <a:rPr lang="ko-KR" altLang="en-US" baseline="0" dirty="0" smtClean="0"/>
              <a:t>를 클릭합니다</a:t>
            </a:r>
            <a:r>
              <a:rPr lang="en-US" altLang="ko-KR" baseline="0" dirty="0" smtClean="0"/>
              <a:t>.</a:t>
            </a:r>
          </a:p>
          <a:p>
            <a:pPr marL="228600" lvl="0" indent="-228600">
              <a:buAutoNum type="arabicPeriod"/>
            </a:pPr>
            <a:r>
              <a:rPr lang="en-US" baseline="0" dirty="0" smtClean="0"/>
              <a:t>Run</a:t>
            </a:r>
            <a:r>
              <a:rPr lang="ko-KR" altLang="en-US" baseline="0" dirty="0" smtClean="0"/>
              <a:t>을</a:t>
            </a:r>
            <a:r>
              <a:rPr lang="en-US" baseline="0" dirty="0" smtClean="0"/>
              <a:t> </a:t>
            </a:r>
            <a:r>
              <a:rPr lang="ko-KR" altLang="en-US" baseline="0" dirty="0" smtClean="0"/>
              <a:t>클릭합니다</a:t>
            </a:r>
            <a:r>
              <a:rPr lang="en-US" altLang="ko-KR" baseline="0" dirty="0" smtClean="0"/>
              <a:t>.</a:t>
            </a:r>
          </a:p>
          <a:p>
            <a:pPr marL="228600" lvl="0" indent="-228600">
              <a:buNone/>
            </a:pPr>
            <a:endParaRPr lang="en-US" altLang="ko-KR" baseline="0" dirty="0" smtClean="0"/>
          </a:p>
          <a:p>
            <a:pPr marL="228600" lvl="0" indent="-228600">
              <a:buNone/>
            </a:pPr>
            <a:r>
              <a:rPr lang="ko-KR" altLang="en-US" b="1" baseline="0" dirty="0" smtClean="0"/>
              <a:t>노트  </a:t>
            </a:r>
            <a:r>
              <a:rPr lang="en-US" altLang="ko-KR" baseline="0" dirty="0" smtClean="0"/>
              <a:t>FPGA Target Properties </a:t>
            </a:r>
            <a:r>
              <a:rPr lang="ko-KR" altLang="en-US" baseline="0" dirty="0" smtClean="0"/>
              <a:t>대화상자로 돌아가 </a:t>
            </a:r>
            <a:r>
              <a:rPr lang="ko-KR" altLang="en-US" baseline="0" dirty="0" err="1" smtClean="0"/>
              <a:t>컴파일링</a:t>
            </a:r>
            <a:r>
              <a:rPr lang="ko-KR" altLang="en-US" baseline="0" dirty="0" smtClean="0"/>
              <a:t> 전에 에뮬레이터를 끄기 바랍니다</a:t>
            </a:r>
            <a:r>
              <a:rPr lang="en-US" altLang="ko-KR" baseline="0" dirty="0" smtClean="0"/>
              <a:t>.</a:t>
            </a:r>
            <a:endParaRPr lang="en-US" baseline="0" dirty="0" smtClean="0"/>
          </a:p>
          <a:p>
            <a:pPr marL="228600" lvl="0" indent="-228600">
              <a:buAutoNum type="arabicPeriod"/>
            </a:pPr>
            <a:endParaRPr lang="en-US" baseline="0" dirty="0" smtClean="0"/>
          </a:p>
        </p:txBody>
      </p:sp>
      <p:pic>
        <p:nvPicPr>
          <p:cNvPr id="5122" name="Picture 2" descr="C:\Documents and Settings\spinsonn\Desktop\note-bw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7803" y="6373813"/>
            <a:ext cx="220298" cy="215310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400" b="1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G. FPGA</a:t>
            </a:r>
            <a:r>
              <a:rPr lang="en-US" sz="1400" b="1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ko-KR" altLang="en-US" sz="1400" b="1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컴파일링</a:t>
            </a:r>
            <a:endParaRPr lang="en-US" altLang="ko-KR" sz="1400" b="1" baseline="0" dirty="0" smtClean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  <a:p>
            <a:pPr lvl="0"/>
            <a:endParaRPr lang="en-US" altLang="ko-KR" sz="1400" b="0" baseline="0" dirty="0" smtClean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  <a:p>
            <a:pPr lvl="0"/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에뮬레이션을 사용하여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VI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를 테스트하고 난 후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FPGA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에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VI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를 컴파일하고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다운로드해야만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합니다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실행 버튼을 클릭하여 프로세스를 초기화하거나 시작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&gt;&gt;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프로그램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&gt;&gt;National Instruments&gt;&gt;LabVIEW 8.x&gt;&gt;LabVIEW FPGA </a:t>
            </a:r>
            <a:r>
              <a:rPr lang="en-US" altLang="ko-KR" sz="14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Utilies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&gt;&gt;Compile Server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를 선택하여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LabVIEW FPGA Compile Server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를 수동으로 실행합니다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</a:t>
            </a:r>
          </a:p>
          <a:p>
            <a:pPr lvl="0"/>
            <a:endParaRPr lang="en-US" altLang="ko-KR" sz="1400" b="0" baseline="0" dirty="0" smtClean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  <a:p>
            <a:pPr lvl="0"/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컴파일 프로세스는 그래픽 코드를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VHDL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코드를 변환하며 중간 파일을 생성하고 위의 그림처럼 창을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디스플레이합니다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그리고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Xilinx ISE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컴파일 툴은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LabVIEW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코드의 하드웨어 회로 구현에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VHDL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코드를 최적화하고 압축하며 통합시킵니다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최종 결과는 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FPGA 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칩에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로드되는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비트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스트림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파일로서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게이트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어레이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ko-KR" altLang="en-US" sz="14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로직을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구성합니다</a:t>
            </a:r>
            <a:r>
              <a:rPr lang="en-US" altLang="ko-KR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</a:t>
            </a:r>
            <a:r>
              <a:rPr lang="ko-KR" altLang="en-US" sz="14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endParaRPr lang="en-US" altLang="ko-KR" sz="1400" b="0" baseline="0" dirty="0" smtClean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>
          <a:xfrm>
            <a:off x="622018" y="4863475"/>
            <a:ext cx="5831417" cy="371093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400" b="1" dirty="0" smtClean="0">
                <a:latin typeface="Arial Narrow" pitchFamily="34" charset="0"/>
                <a:cs typeface="Times New Roman" pitchFamily="18" charset="0"/>
              </a:rPr>
              <a:t>A. </a:t>
            </a:r>
            <a:r>
              <a:rPr lang="ko-KR" altLang="en-US" sz="1400" b="1" dirty="0" smtClean="0">
                <a:latin typeface="Arial Narrow" pitchFamily="34" charset="0"/>
                <a:cs typeface="Times New Roman" pitchFamily="18" charset="0"/>
              </a:rPr>
              <a:t>소개</a:t>
            </a:r>
            <a:endParaRPr lang="en-US" sz="1400" b="1" dirty="0" smtClean="0">
              <a:latin typeface="Arial Narrow" pitchFamily="34" charset="0"/>
              <a:cs typeface="Times New Roman" pitchFamily="18" charset="0"/>
            </a:endParaRP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각기 다른 어플리케이션의 소프트웨어를 통해 재구성할 수 있는 칩입니다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LabVIEW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FPGA Module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은 다음과 같은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NI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재구성가능한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I/O (RIO)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디바이스를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타겟팅합니다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2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시리즈 데이터 수집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(DAQ)</a:t>
            </a:r>
          </a:p>
          <a:p>
            <a:pPr lvl="2"/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CompactRIO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2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Compact Vision </a:t>
            </a:r>
          </a:p>
          <a:p>
            <a:pPr lvl="2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IF-RIO </a:t>
            </a:r>
          </a:p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현재 디바이스의 목록은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ni.com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을 참조하십시오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R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시리즈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DAQ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디바이스는 복합 데이터 수집이나 리얼타임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I/O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어플리케이션을 지원합니다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NI Compact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Vision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시스템의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로직은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사용자 정의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트리거링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펄스폭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변조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(PWM)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신호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사용자 정의 통신 프로토콜을 추가합니다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ko-KR" sz="1100" baseline="0" dirty="0" err="1" smtClean="0">
                <a:latin typeface="Times New Roman" pitchFamily="18" charset="0"/>
                <a:cs typeface="Times New Roman" pitchFamily="18" charset="0"/>
              </a:rPr>
              <a:t>CompactRIO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모듈 방식을 위해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와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내장된 신호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컨디셔닝을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갖춘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타임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I/O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그리고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임베디드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측정 및 제어 어플리케이션에서의 최대 유연성을 위한 직접 신호 연결을 사용합니다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>
          <a:xfrm>
            <a:off x="622018" y="4787484"/>
            <a:ext cx="5831417" cy="4103557"/>
          </a:xfrm>
        </p:spPr>
        <p:txBody>
          <a:bodyPr>
            <a:no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대화상자에 대한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Compiling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VI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컴파일과 동시에 상태 정보를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대화상자에서 컴파일을 취소할 수 있고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, LabVIEW FPGA Compile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Server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에서 분리하여 서버는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컴파일링하는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동시에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에서 작동을 지속합니다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본 대화상자는 다음 구성요소를 포함하고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Client ID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현재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컴파일링되고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있는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와 연계된 고유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ID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Server ID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—Server Service ID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서버측에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="1" dirty="0" smtClean="0">
                <a:latin typeface="Times New Roman" pitchFamily="18" charset="0"/>
                <a:cs typeface="Times New Roman" pitchFamily="18" charset="0"/>
              </a:rPr>
              <a:t>시작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ko-KR" altLang="en-US" sz="1100" b="1" dirty="0" smtClean="0">
                <a:latin typeface="Times New Roman" pitchFamily="18" charset="0"/>
                <a:cs typeface="Times New Roman" pitchFamily="18" charset="0"/>
              </a:rPr>
              <a:t>프로그램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»National Instruments» LabVIEW 8.5»LabVIEW FPGA </a:t>
            </a:r>
            <a:r>
              <a:rPr lang="en-US" sz="1100" b="1" dirty="0" err="1" smtClean="0">
                <a:latin typeface="Times New Roman" pitchFamily="18" charset="0"/>
                <a:cs typeface="Times New Roman" pitchFamily="18" charset="0"/>
              </a:rPr>
              <a:t>Utilities»Compile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 Server</a:t>
            </a:r>
            <a:r>
              <a:rPr lang="ko-KR" altLang="en-US" sz="1100" b="0" dirty="0" smtClean="0">
                <a:latin typeface="Times New Roman" pitchFamily="18" charset="0"/>
                <a:cs typeface="Times New Roman" pitchFamily="18" charset="0"/>
              </a:rPr>
              <a:t>를 선택하여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LabVIEW FPGA Compile Server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실행합니다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Status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프로세스 동안의 컴파일 처리량 상태를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Refresh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서버의 최신 정보로 클라이언트를 업데이트합니다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Refresh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버튼을 클릭하지 않으면 서버와의 업데이트간에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초의 지연이 발생합니다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Disconnect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—LabVIEW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FPGA Compile Server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컴파일링하는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동안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 FPGA Compile Server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해제합니다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LabVIEW FPGA Compile Server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에서 분리하여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에서 기타 운영을 수행하는 동시에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컴파일링합니다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LabVIEW FPGA Compile Server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 재연결하려면 프로젝트 탐색기 창의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마우스 오른쪽 클릭하고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Reconnect to Compilation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을 선택합니다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또한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실행을 클릭하거나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Beginning Compile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대화상자를 이용하여 컴파일에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재연결할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  <a:tab pos="1031875" algn="l"/>
              </a:tabLst>
            </a:pPr>
            <a:r>
              <a:rPr lang="en-US" sz="1100" b="1" dirty="0" smtClean="0">
                <a:latin typeface="Arial Narrow" pitchFamily="34" charset="0"/>
                <a:cs typeface="Times New Roman" pitchFamily="18" charset="0"/>
              </a:rPr>
              <a:t>	</a:t>
            </a:r>
            <a:r>
              <a:rPr lang="ko-KR" altLang="en-US" sz="1100" b="1" dirty="0" smtClean="0">
                <a:latin typeface="Arial Narrow" pitchFamily="34" charset="0"/>
                <a:cs typeface="Times New Roman" pitchFamily="18" charset="0"/>
              </a:rPr>
              <a:t>주의  </a:t>
            </a:r>
            <a:r>
              <a:rPr lang="en-US" altLang="ko-KR" sz="1100" b="0" dirty="0" smtClean="0">
                <a:latin typeface="Arial Narrow" pitchFamily="34" charset="0"/>
                <a:cs typeface="Times New Roman" pitchFamily="18" charset="0"/>
              </a:rPr>
              <a:t>LabVIEW FPGA</a:t>
            </a:r>
            <a:r>
              <a:rPr lang="en-US" altLang="ko-KR" sz="1100" b="0" baseline="0" dirty="0" smtClean="0">
                <a:latin typeface="Arial Narrow" pitchFamily="34" charset="0"/>
                <a:cs typeface="Times New Roman" pitchFamily="18" charset="0"/>
              </a:rPr>
              <a:t> Compile Server</a:t>
            </a:r>
            <a:r>
              <a:rPr lang="ko-KR" altLang="en-US" sz="1100" b="0" baseline="0" dirty="0" smtClean="0">
                <a:latin typeface="Arial Narrow" pitchFamily="34" charset="0"/>
                <a:cs typeface="Times New Roman" pitchFamily="18" charset="0"/>
              </a:rPr>
              <a:t>가 컴파일링할 때는 </a:t>
            </a:r>
            <a:r>
              <a:rPr lang="en-US" altLang="ko-KR" sz="1100" b="0" baseline="0" dirty="0" smtClean="0">
                <a:latin typeface="Arial Narrow" pitchFamily="34" charset="0"/>
                <a:cs typeface="Times New Roman" pitchFamily="18" charset="0"/>
              </a:rPr>
              <a:t>FPGA</a:t>
            </a:r>
            <a:r>
              <a:rPr lang="ko-KR" altLang="en-US" sz="1100" b="0" baseline="0" dirty="0" smtClean="0">
                <a:latin typeface="Arial Narrow" pitchFamily="34" charset="0"/>
                <a:cs typeface="Times New Roman" pitchFamily="18" charset="0"/>
              </a:rPr>
              <a:t>에 어떠한 변경도 가하지 마십시오</a:t>
            </a:r>
            <a:r>
              <a:rPr lang="en-US" altLang="ko-KR" sz="1100" b="0" baseline="0" dirty="0" smtClean="0">
                <a:latin typeface="Arial Narrow" pitchFamily="34" charset="0"/>
                <a:cs typeface="Times New Roman" pitchFamily="18" charset="0"/>
              </a:rPr>
              <a:t>. </a:t>
            </a:r>
            <a:r>
              <a:rPr lang="ko-KR" altLang="en-US" sz="1100" b="0" baseline="0" dirty="0" smtClean="0">
                <a:latin typeface="Arial Narrow" pitchFamily="34" charset="0"/>
                <a:cs typeface="Times New Roman" pitchFamily="18" charset="0"/>
              </a:rPr>
              <a:t>변경을 가하게 되면 </a:t>
            </a:r>
            <a:r>
              <a:rPr lang="en-US" altLang="ko-KR" sz="1100" b="0" baseline="0" dirty="0" smtClean="0">
                <a:latin typeface="Arial Narrow" pitchFamily="34" charset="0"/>
                <a:cs typeface="Times New Roman" pitchFamily="18" charset="0"/>
              </a:rPr>
              <a:t>FPGA VI</a:t>
            </a:r>
            <a:r>
              <a:rPr lang="ko-KR" altLang="en-US" sz="1100" b="0" baseline="0" dirty="0" smtClean="0">
                <a:latin typeface="Arial Narrow" pitchFamily="34" charset="0"/>
                <a:cs typeface="Times New Roman" pitchFamily="18" charset="0"/>
              </a:rPr>
              <a:t>를 다시 </a:t>
            </a:r>
            <a:r>
              <a:rPr lang="ko-KR" altLang="en-US" sz="1100" b="0" baseline="0" dirty="0" err="1" smtClean="0">
                <a:latin typeface="Arial Narrow" pitchFamily="34" charset="0"/>
                <a:cs typeface="Times New Roman" pitchFamily="18" charset="0"/>
              </a:rPr>
              <a:t>컴파일링해야</a:t>
            </a:r>
            <a:r>
              <a:rPr lang="ko-KR" altLang="en-US" sz="1100" b="0" baseline="0" dirty="0" smtClean="0">
                <a:latin typeface="Arial Narrow" pitchFamily="34" charset="0"/>
                <a:cs typeface="Times New Roman" pitchFamily="18" charset="0"/>
              </a:rPr>
              <a:t> 합니다</a:t>
            </a:r>
            <a:r>
              <a:rPr lang="en-US" altLang="ko-KR" sz="1100" b="0" baseline="0" dirty="0" smtClean="0">
                <a:latin typeface="Arial Narrow" pitchFamily="34" charset="0"/>
                <a:cs typeface="Times New Roman" pitchFamily="18" charset="0"/>
              </a:rPr>
              <a:t>.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Stop Compilation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—LabVIEW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FPGA Compile Server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중지하고 컴파일이 끝나기 전 클라이언트를 닫습니다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/>
          </a:p>
        </p:txBody>
      </p:sp>
      <p:pic>
        <p:nvPicPr>
          <p:cNvPr id="6146" name="Picture 2" descr="C:\Documents and Settings\spinsonn\Desktop\caution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7241" y="8131123"/>
            <a:ext cx="272133" cy="215310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LabVIEW FPGA Compile Server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창은 위에 보이는 것처럼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컴파일링할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때 컴파일 정보를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또한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Tools&gt;&gt;FPGA Module&gt;&gt;Start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Local Compile Server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선택하여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 FPGA Compile Server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실행할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LabVIEW FPGA Compile Server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컴파일링이 끝날 때 자동으로 닫습니다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Stop Server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클릭하여 창을 닫습니다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LabVIEW FPGA Server Window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다음 구성요소를 포함하고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Compile Status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현재 컴파일에 대한 상태 정보를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Compile Status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섹션은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컴파일이 시작될 때까지 사용 불가합니다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Server Service ID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컴파일링하고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있는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와 연관된 수를 디스플레이합니다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지난 컴파일을 확인하려면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Compile List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클릭하고 숫자 컨트롤의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Server Service ID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입력하여 컴파일 리포트를 확인합니다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Client Name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가 상주하는 컴퓨터 명을 디스플레이합니다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Client Service ID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컴파일링되고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있는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와 연관된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ID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Status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컴파일의 상태를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상태는 컴파일을 거쳐 업데이트됩니다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Start Time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서버가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컴파일을 시작하는 시간을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Last Update Time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—Compile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Status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정보가 마지막으로 업데이트된 시간을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Details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 다운로드된 비트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스트림에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변환에 관한 정보를 디스플레이합니다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Stop Compile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현재 컴파일을 취소합니다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이 버튼은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FPGA Compile Server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창을 닫지 않습니다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22018" y="531942"/>
            <a:ext cx="5831417" cy="7903148"/>
          </a:xfrm>
        </p:spPr>
        <p:txBody>
          <a:bodyPr>
            <a:normAutofit/>
          </a:bodyPr>
          <a:lstStyle/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Compile List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—Manage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All Server Records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대화상자를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본 대화상자에서 컴파일 큐에 있는 지난 모든 컴파일과 현재 컴파일을 검색할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또한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Manage All Server Records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대화상자를 사용하여 오래되거나 원치 않는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LabVIEW FPGA Compile Server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컴파일을 제거합니다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Server Status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—LabVIEW FPGA Compile Server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 상태를 디스플레이합니다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Stop Server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서버를 닫습니다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Stopping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abVIEW FPGA Compile Server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현재 컴파일을 취소합니다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Configure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—Configure Server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대화상자를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Configure Server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대화상자를 사용하여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FPGA Compile Server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의 프로퍼티를 구성합니다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LabVIEW FPGA Compile Server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Network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타임아웃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(ms)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값을 증가시켜 파일을 전송하고 수신할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때 나타나는 타임아웃을 수정할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기본 포트가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96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이면 네트워크의 포트와 충돌하므로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Port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수를 수정합니다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Port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수를 수정하면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Configure Sever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대화상자와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Configure Compile Settings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대화상자에서 수정해야만 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8" name="Notes Placeholder 7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Successful</a:t>
            </a:r>
            <a:r>
              <a:rPr lang="en-US" sz="1100" baseline="0" dirty="0" smtClean="0">
                <a:latin typeface="Times New Roman" pitchFamily="18" charset="0"/>
                <a:cs typeface="Times New Roman" pitchFamily="18" charset="0"/>
              </a:rPr>
              <a:t> Compile Report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대화상자는 위의 그림처럼 컴파일 프로세스의 결과를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리포팅합니다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첫 번째 줄은 컴파일의 상태나 결과를 디스플레이하고 컴파일 성공여부를 나타냅니다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프로그램이 너무 크거나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클럭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속도가 너무 높게 설정되면 성공적이지 않을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리포트는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슬라이스의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대략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7%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에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대한 결과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회로 사용을 보여줍니다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대화상자는 다음 정보를 포함하고 있습니다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Summary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이 탭에는 다음 정보의 카테고리를 담고 있습니다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34950" lvl="1" indent="-234950">
              <a:buFont typeface="Arial" pitchFamily="34" charset="0"/>
              <a:buChar char="•"/>
            </a:pP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Device Utilization Summary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다음 정보를 포함하고 있습니다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61963" lvl="2">
              <a:buFont typeface="Times" pitchFamily="18" charset="0"/>
              <a:buChar char="–"/>
            </a:pP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Number of slices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컴파일링된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가 사용하는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로직의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양을 지정합니다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461963" lvl="2">
              <a:buFont typeface="Times" pitchFamily="18" charset="0"/>
              <a:buChar char="–"/>
            </a:pP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Number of IOBs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사용된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Input/Output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Block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 수를 지정합니다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461963" lvl="2">
              <a:buFont typeface="Times" pitchFamily="18" charset="0"/>
              <a:buChar char="–"/>
            </a:pP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Number of MULT18X18s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컴파일링된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가 사용하는 멀티플라이어 수를 지정합니다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461963" lvl="2">
              <a:buFont typeface="Times" pitchFamily="18" charset="0"/>
              <a:buChar char="–"/>
            </a:pP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Number of RAMB16s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컴파일링된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가 사용하는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RAM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수를 지정합니다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461963" lvl="2">
              <a:buFont typeface="Times" pitchFamily="18" charset="0"/>
              <a:buChar char="–"/>
            </a:pP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BUFGMUXs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클럭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넷의 포탈로서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FF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클럭킹하는데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사용합니다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234950" lvl="1" indent="-234950">
              <a:buFont typeface="Arial" pitchFamily="34" charset="0"/>
              <a:buChar char="•"/>
            </a:pP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Clock Rates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다음  정보를 포함하고 있습니다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61963" lvl="2">
              <a:buFont typeface="Times" pitchFamily="18" charset="0"/>
              <a:buChar char="–"/>
            </a:pP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Requested Rate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컴파일링된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가 실행하는 클럭 속도를 </a:t>
            </a:r>
            <a:r>
              <a:rPr lang="ko-KR" altLang="en-US" sz="1100" dirty="0" err="1" smtClean="0"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기본값은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40 MHz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입니다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461963" lvl="2">
              <a:buFont typeface="Times" pitchFamily="18" charset="0"/>
              <a:buChar char="–"/>
            </a:pP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Theoretical Maximum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—FPGA VI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의 이론적인 최대 컴파일 속도를 디스플레이합니다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22018" y="531942"/>
            <a:ext cx="5831417" cy="7903148"/>
          </a:xfrm>
        </p:spPr>
        <p:txBody>
          <a:bodyPr>
            <a:normAutofit/>
          </a:bodyPr>
          <a:lstStyle/>
          <a:p>
            <a:pPr lvl="0"/>
            <a:r>
              <a:rPr lang="en-US" sz="11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Advanced</a:t>
            </a: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이 탭은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xflow.log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와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ko-KR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twr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파일을 포함하고 있습니다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sz="1100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이전에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 not show this message in the future?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체크박스를 선택했다면 컴파일 리포트를 더 이상 볼 수 없습니다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컴파일 리포트를 다시 활성화시키려면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LabVIEW .</a:t>
            </a:r>
            <a:r>
              <a:rPr lang="en-US" altLang="ko-KR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파일을 수정해야만 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ko-KR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nirviShowCompileReport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=TRUE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가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ko-KR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ini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파일에 존재하는지 확인합니다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sz="1100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소규모 어플리케이션의 경우 컴파일러는 대규모 어플리케이션보다 완벽히 최적화되지 않습니다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FPGA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가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90%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최적화에 달성되면 컴파일러는 뛰어난 최적화 성능을 보입니다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sz="1100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Successful Compile Report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대화상자의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OK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클릭하고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에서 실행되며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Interactive Front Panel Communication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을 통해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Windows PC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와 통신합니다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프런트 패널 객체의 데이터는 컨트롤러의 </a:t>
            </a:r>
            <a:r>
              <a:rPr lang="en-US" altLang="ko-KR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CompactRIO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버스를 통해 통신하며 호스트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PC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의 이더넷을 통해 일반적으로 초당 대략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 S/s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로 통신합니다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sz="1100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프로젝트 탐색기 창의 이전 컴파일 리포트를 확인하려면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Tools&gt;&gt;FPGA&gt;&gt;Module&gt;&gt;Start Local </a:t>
            </a:r>
            <a:r>
              <a:rPr lang="en-US" altLang="ko-KR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Complile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Server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선택하여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LabVIEW FPGA </a:t>
            </a:r>
            <a:r>
              <a:rPr lang="en-US" altLang="ko-KR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Complie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Server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창을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Compile List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클릭하여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Manage All Server Records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대화상자를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디스플레이합니다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lvl="0" indent="-228600">
              <a:buFontTx/>
              <a:buAutoNum type="arabicPeriod"/>
            </a:pP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거짓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lvl="0" indent="-228600">
              <a:buFontTx/>
              <a:buAutoNum type="arabicPeriod"/>
            </a:pP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거짓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참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참</a:t>
            </a:r>
            <a:endParaRPr lang="en-US" sz="11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>
          <a:xfrm>
            <a:off x="622018" y="4863475"/>
            <a:ext cx="5831417" cy="371093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단일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FPGA</a:t>
            </a:r>
            <a:r>
              <a:rPr lang="ko-KR" altLang="en-US" sz="1100" dirty="0" smtClean="0">
                <a:latin typeface="Times New Roman" pitchFamily="18" charset="0"/>
                <a:cs typeface="Times New Roman" pitchFamily="18" charset="0"/>
              </a:rPr>
              <a:t>는 단일 통합 회로 </a:t>
            </a:r>
            <a:r>
              <a:rPr lang="en-US" altLang="ko-KR" sz="1100" dirty="0" smtClean="0">
                <a:latin typeface="Times New Roman" pitchFamily="18" charset="0"/>
                <a:cs typeface="Times New Roman" pitchFamily="18" charset="0"/>
              </a:rPr>
              <a:t>(IC)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칩에 수 백만 개의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로직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게이트를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통합하여 수천 개의 별개 구성요소들을 대체할 수 있습니다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이전 그림은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I/O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블록의 주변장치가 둘러싼 수평 및 수직 연결 채널로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CLB(Configurable Logic Block)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매트릭스를 갖춘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재구성가능한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디지털 아키텍처로서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를 보여줍니다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FPGA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로직은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프로그래밍 가능한 교차 스위치와 와이어 루트를 사용하여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매트릭스 내의 신호를 연결하여 생성됩니다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레지스터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플립플롭이라고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하는 스위치는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클럭의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상승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엣지에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데이터를 전달하여 기능간의 데이터 흐름을 강제 실행합니다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LabVIEW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에서 생성한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CLB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간의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로직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교차를 정의합니다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VI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는 룩업 테이블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(LUT)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을 생성하여 로직 함수에 대한 가능한 모든 입력 값들에서 출력을 정의합니다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일반적인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로직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함수로는 </a:t>
            </a:r>
            <a:r>
              <a:rPr lang="ko-KR" altLang="en-US" sz="1100" baseline="0" dirty="0" err="1" smtClean="0">
                <a:latin typeface="Times New Roman" pitchFamily="18" charset="0"/>
                <a:cs typeface="Times New Roman" pitchFamily="18" charset="0"/>
              </a:rPr>
              <a:t>불리언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 운영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비교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latin typeface="Times New Roman" pitchFamily="18" charset="0"/>
                <a:cs typeface="Times New Roman" pitchFamily="18" charset="0"/>
              </a:rPr>
              <a:t>기초 수학 운영이 포함됩니다</a:t>
            </a:r>
            <a:r>
              <a:rPr lang="en-US" altLang="ko-KR" sz="110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otes Placeholder 4"/>
          <p:cNvSpPr>
            <a:spLocks noGrp="1"/>
          </p:cNvSpPr>
          <p:nvPr>
            <p:ph type="body" idx="1"/>
          </p:nvPr>
        </p:nvSpPr>
        <p:spPr>
          <a:xfrm>
            <a:off x="622018" y="4863475"/>
            <a:ext cx="5831417" cy="371093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는 연결되지 않은 여러 디바이스를 가진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PCB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와 유사합니다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기존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디바이스는 와이어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래</a:t>
            </a:r>
            <a:r>
              <a:rPr lang="ko-KR" altLang="en-US" sz="11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핑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(wrapping)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툴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로 핀에 결합되거나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PCB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 임베드된</a:t>
            </a:r>
            <a:r>
              <a:rPr lang="en-US" altLang="ko-KR" sz="1100" baseline="0" dirty="0" smtClean="0">
                <a:solidFill>
                  <a:schemeClr val="tx1"/>
                </a:solidFill>
                <a:latin typeface="Arial" charset="0"/>
                <a:cs typeface="+mn-cs"/>
              </a:rPr>
              <a:t>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물리 와이어와 연결되어 있습니다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물리적인 와이어는 수정하기 어렵습니다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하지만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회로의 연결은 </a:t>
            </a:r>
            <a:r>
              <a:rPr lang="en-US" altLang="ko-KR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코드가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컴파일링하고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연결 목록이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다운로드되면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소프트웨어에서 동적으로 정의됩니다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연결 목록은 반도체 스위치를 켜고 끄며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게이트간의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연결을 정의합니다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lvl="0"/>
            <a:r>
              <a:rPr lang="ko-KR" altLang="en-US" sz="1100" i="0" dirty="0" smtClean="0">
                <a:latin typeface="Times New Roman" pitchFamily="18" charset="0"/>
                <a:cs typeface="Times New Roman" pitchFamily="18" charset="0"/>
              </a:rPr>
              <a:t>위의 표는 각기</a:t>
            </a:r>
            <a:r>
              <a:rPr lang="en-US" altLang="ko-KR" sz="1100" i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i="0" dirty="0" smtClean="0">
                <a:latin typeface="Times New Roman" pitchFamily="18" charset="0"/>
                <a:cs typeface="Times New Roman" pitchFamily="18" charset="0"/>
              </a:rPr>
              <a:t>다른 크기의 </a:t>
            </a:r>
            <a:r>
              <a:rPr lang="en-US" altLang="ko-KR" sz="1100" i="0" dirty="0" smtClean="0"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i="0" dirty="0" smtClean="0">
                <a:latin typeface="Times New Roman" pitchFamily="18" charset="0"/>
                <a:cs typeface="Times New Roman" pitchFamily="18" charset="0"/>
              </a:rPr>
              <a:t>안의 </a:t>
            </a:r>
            <a:r>
              <a:rPr lang="ko-KR" altLang="en-US" sz="1100" i="0" dirty="0" err="1" smtClean="0">
                <a:latin typeface="Times New Roman" pitchFamily="18" charset="0"/>
                <a:cs typeface="Times New Roman" pitchFamily="18" charset="0"/>
              </a:rPr>
              <a:t>로직</a:t>
            </a:r>
            <a:r>
              <a:rPr lang="ko-KR" altLang="en-US" sz="1100" i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i="0" dirty="0" err="1" smtClean="0">
                <a:latin typeface="Times New Roman" pitchFamily="18" charset="0"/>
                <a:cs typeface="Times New Roman" pitchFamily="18" charset="0"/>
              </a:rPr>
              <a:t>슬라이스</a:t>
            </a:r>
            <a:r>
              <a:rPr lang="en-US" altLang="ko-KR" sz="1100" i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i="0" dirty="0" smtClean="0">
                <a:latin typeface="Times New Roman" pitchFamily="18" charset="0"/>
                <a:cs typeface="Times New Roman" pitchFamily="18" charset="0"/>
              </a:rPr>
              <a:t>셀</a:t>
            </a:r>
            <a:r>
              <a:rPr lang="en-US" altLang="ko-KR" sz="1100" i="0" dirty="0" smtClean="0">
                <a:latin typeface="Times New Roman" pitchFamily="18" charset="0"/>
                <a:cs typeface="Times New Roman" pitchFamily="18" charset="0"/>
              </a:rPr>
              <a:t>, RAM</a:t>
            </a:r>
            <a:r>
              <a:rPr lang="ko-KR" altLang="en-US" sz="1100" i="0" dirty="0" smtClean="0">
                <a:latin typeface="Times New Roman" pitchFamily="18" charset="0"/>
                <a:cs typeface="Times New Roman" pitchFamily="18" charset="0"/>
              </a:rPr>
              <a:t>의 수를 나타냅니다</a:t>
            </a:r>
            <a:r>
              <a:rPr lang="en-US" altLang="ko-KR" sz="1100" i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ko-KR" altLang="en-US" sz="1100" i="0" dirty="0" err="1" smtClean="0">
                <a:latin typeface="Times New Roman" pitchFamily="18" charset="0"/>
                <a:cs typeface="Times New Roman" pitchFamily="18" charset="0"/>
              </a:rPr>
              <a:t>로직셀은</a:t>
            </a:r>
            <a:r>
              <a:rPr lang="ko-KR" altLang="en-US" sz="1100" i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i="0" dirty="0" err="1" smtClean="0">
                <a:latin typeface="Times New Roman" pitchFamily="18" charset="0"/>
                <a:cs typeface="Times New Roman" pitchFamily="18" charset="0"/>
              </a:rPr>
              <a:t>룩업</a:t>
            </a:r>
            <a:r>
              <a:rPr lang="ko-KR" altLang="en-US" sz="1100" i="0" dirty="0" smtClean="0">
                <a:latin typeface="Times New Roman" pitchFamily="18" charset="0"/>
                <a:cs typeface="Times New Roman" pitchFamily="18" charset="0"/>
              </a:rPr>
              <a:t> 테이블</a:t>
            </a:r>
            <a:r>
              <a:rPr lang="en-US" altLang="ko-KR" sz="1100" i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플립플롭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근접 셀의 연결로 구성되어 있습니다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룩업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테이블은 조합 </a:t>
            </a:r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로직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(combinatorial logic)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을 사용하여 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4-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입력 표현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(and. or, </a:t>
            </a:r>
            <a:r>
              <a:rPr lang="en-US" altLang="ko-KR" sz="1100" i="0" baseline="0" dirty="0" err="1" smtClean="0">
                <a:latin typeface="Times New Roman" pitchFamily="18" charset="0"/>
                <a:cs typeface="Times New Roman" pitchFamily="18" charset="0"/>
              </a:rPr>
              <a:t>nand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, addition, etc.)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을 실행합니다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로직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슬라이스는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개의 </a:t>
            </a:r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로직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셀로 이루어져 있습니다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. Xilinx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는 슬라이스당 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2.25 </a:t>
            </a:r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로직셀에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가까운 수를 셉니다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그 이유는 기타 아키텍처보다 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CLB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당 더 많은 수를 세기 때문입니다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CLB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개의 </a:t>
            </a:r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슬라이스로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구성되어 있습니다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이 같이 조합된 아키텍처는 로직 실행의 향상된 성능과 같은 최종 시스템에 이점을 줍니다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또한 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Xilinx FPGA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는 메모리 블록 같은 기타 구성요소들을 포함하고 있어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각각 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2 KB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의 저장공간과 멀티플라이어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(multiplier)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를 제공합니다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게이트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수는 메모리 뱅크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셀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멀티플라이어의 조합을 나타내는 수입니다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. FPGA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의 게이트 </a:t>
            </a:r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효울성은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ASIC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의 게이트 효율성과 동등하다는 것을 알고 있어야 합니다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예를 들어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, 1M </a:t>
            </a:r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게이트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는 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100K </a:t>
            </a:r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게이트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ASIC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과 거의 동등합니다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sz="1100" i="0" baseline="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altLang="ko-KR" sz="1100" b="1" i="0" baseline="0" dirty="0" smtClean="0">
                <a:latin typeface="Arial Narrow" pitchFamily="34" charset="0"/>
                <a:cs typeface="Times New Roman" pitchFamily="18" charset="0"/>
              </a:rPr>
              <a:t>&lt;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노트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특정 함수가 사용하는 </a:t>
            </a:r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로직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슬라이스의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세트 양이 없습니다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어플리케이션이 </a:t>
            </a:r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컴파일링하면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컴플라이어는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작은 규모의 어플리케이션보다 대규모의 어플리케이션에 코드를 더 많이 최적화 시킵니다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본 코드 최적 함수 때문에 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LabVIEW FPGA 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함수는 </a:t>
            </a:r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컴파일링된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어플리케이션에서 사용되는 공간과 바로 맞아 떨어집니다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. Lesson 8: FPGA 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최적화에서 </a:t>
            </a:r>
            <a:r>
              <a:rPr lang="ko-KR" altLang="en-US" sz="1100" i="0" baseline="0" dirty="0" err="1" smtClean="0">
                <a:latin typeface="Times New Roman" pitchFamily="18" charset="0"/>
                <a:cs typeface="Times New Roman" pitchFamily="18" charset="0"/>
              </a:rPr>
              <a:t>컴파일링</a:t>
            </a:r>
            <a:r>
              <a:rPr lang="ko-KR" altLang="en-US" sz="1100" i="0" baseline="0" dirty="0" smtClean="0">
                <a:latin typeface="Times New Roman" pitchFamily="18" charset="0"/>
                <a:cs typeface="Times New Roman" pitchFamily="18" charset="0"/>
              </a:rPr>
              <a:t> 및 최적화에 대해 자세히 알아봅니다</a:t>
            </a:r>
            <a:r>
              <a:rPr lang="en-US" altLang="ko-KR" sz="1100" i="0" baseline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100" i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spinsonn\Desktop\note-bw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8365" y="6934252"/>
            <a:ext cx="220298" cy="215310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dirty="0" smtClean="0">
                <a:latin typeface="Arial Narrow" pitchFamily="34" charset="0"/>
                <a:cs typeface="Times New Roman" pitchFamily="18" charset="0"/>
              </a:rPr>
              <a:t>B. LabVIEW</a:t>
            </a:r>
            <a:r>
              <a:rPr lang="ko-KR" altLang="en-US" sz="1400" b="1" dirty="0" smtClean="0">
                <a:latin typeface="Arial Narrow" pitchFamily="34" charset="0"/>
                <a:cs typeface="Times New Roman" pitchFamily="18" charset="0"/>
              </a:rPr>
              <a:t>로 </a:t>
            </a:r>
            <a:r>
              <a:rPr lang="en-US" altLang="ko-KR" sz="1400" b="1" dirty="0" smtClean="0">
                <a:latin typeface="Arial Narrow" pitchFamily="34" charset="0"/>
                <a:cs typeface="Times New Roman" pitchFamily="18" charset="0"/>
              </a:rPr>
              <a:t>FPGA </a:t>
            </a:r>
            <a:r>
              <a:rPr lang="ko-KR" altLang="en-US" sz="1400" b="1" dirty="0" err="1" smtClean="0">
                <a:latin typeface="Arial Narrow" pitchFamily="34" charset="0"/>
                <a:cs typeface="Times New Roman" pitchFamily="18" charset="0"/>
              </a:rPr>
              <a:t>로직</a:t>
            </a:r>
            <a:r>
              <a:rPr lang="ko-KR" altLang="en-US" sz="1400" b="1" dirty="0" smtClean="0">
                <a:latin typeface="Arial Narrow" pitchFamily="34" charset="0"/>
                <a:cs typeface="Times New Roman" pitchFamily="18" charset="0"/>
              </a:rPr>
              <a:t> 정의</a:t>
            </a:r>
            <a:endParaRPr lang="en-US" altLang="ko-KR" sz="1400" b="1" dirty="0" smtClean="0">
              <a:latin typeface="Arial Narrow" pitchFamily="34" charset="0"/>
              <a:cs typeface="Times New Roman" pitchFamily="18" charset="0"/>
            </a:endParaRPr>
          </a:p>
          <a:p>
            <a:endParaRPr lang="en-US" sz="1400" b="1" dirty="0" smtClean="0">
              <a:latin typeface="Arial Narrow" pitchFamily="34" charset="0"/>
              <a:cs typeface="Times New Roman" pitchFamily="18" charset="0"/>
            </a:endParaRPr>
          </a:p>
          <a:p>
            <a:r>
              <a:rPr lang="en-US" sz="1400" b="0" dirty="0" smtClean="0">
                <a:latin typeface="Arial Narrow" pitchFamily="34" charset="0"/>
                <a:cs typeface="Times New Roman" pitchFamily="18" charset="0"/>
              </a:rPr>
              <a:t>FPGA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 회로는 </a:t>
            </a:r>
            <a:r>
              <a:rPr lang="en-US" altLang="ko-KR" sz="1400" b="0" baseline="0" dirty="0" smtClean="0">
                <a:latin typeface="Arial Narrow" pitchFamily="34" charset="0"/>
                <a:cs typeface="Times New Roman" pitchFamily="18" charset="0"/>
              </a:rPr>
              <a:t>LabVIEW VI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를 칩의 실리콘 칩에 실행하는 병렬 처리 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재구성 가능한 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연산 엔진입니다</a:t>
            </a:r>
            <a:r>
              <a:rPr lang="en-US" altLang="ko-KR" sz="1400" b="0" baseline="0" dirty="0" smtClean="0">
                <a:latin typeface="Arial Narrow" pitchFamily="34" charset="0"/>
                <a:cs typeface="Times New Roman" pitchFamily="18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위의 그림에서 볼 수 있듯이 </a:t>
            </a:r>
            <a:r>
              <a:rPr lang="en-US" altLang="ko-KR" sz="1400" b="0" baseline="0" dirty="0" smtClean="0">
                <a:latin typeface="Arial Narrow" pitchFamily="34" charset="0"/>
                <a:cs typeface="Times New Roman" pitchFamily="18" charset="0"/>
              </a:rPr>
              <a:t>LabVIEW FPGA Module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을 이용하여 초고속 통합 회로 </a:t>
            </a:r>
            <a:r>
              <a:rPr lang="en-US" altLang="ko-KR" sz="1400" b="0" baseline="0" dirty="0" smtClean="0">
                <a:latin typeface="Arial Narrow" pitchFamily="34" charset="0"/>
                <a:cs typeface="Times New Roman" pitchFamily="18" charset="0"/>
              </a:rPr>
              <a:t>VHDL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과 같은 로우 레벨 언어가 아닌 </a:t>
            </a:r>
            <a:r>
              <a:rPr lang="en-US" altLang="ko-KR" sz="1400" b="0" baseline="0" dirty="0" smtClean="0">
                <a:latin typeface="Arial Narrow" pitchFamily="34" charset="0"/>
                <a:cs typeface="Times New Roman" pitchFamily="18" charset="0"/>
              </a:rPr>
              <a:t>LabVIEW VI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를 사용하여 </a:t>
            </a:r>
            <a:r>
              <a:rPr lang="en-US" altLang="ko-KR" sz="1400" b="0" baseline="0" dirty="0" smtClean="0">
                <a:latin typeface="Arial Narrow" pitchFamily="34" charset="0"/>
                <a:cs typeface="Times New Roman" pitchFamily="18" charset="0"/>
              </a:rPr>
              <a:t>FPGA </a:t>
            </a:r>
            <a:r>
              <a:rPr lang="ko-KR" altLang="en-US" sz="1400" b="0" baseline="0" dirty="0" err="1" smtClean="0">
                <a:latin typeface="Arial Narrow" pitchFamily="34" charset="0"/>
                <a:cs typeface="Times New Roman" pitchFamily="18" charset="0"/>
              </a:rPr>
              <a:t>로직을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 정의할 수 있습니다</a:t>
            </a:r>
            <a:r>
              <a:rPr lang="en-US" altLang="ko-KR" sz="1400" b="0" baseline="0" dirty="0" smtClean="0">
                <a:latin typeface="Arial Narrow" pitchFamily="34" charset="0"/>
                <a:cs typeface="Times New Roman" pitchFamily="18" charset="0"/>
              </a:rPr>
              <a:t>. LabVIEW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와</a:t>
            </a:r>
            <a:r>
              <a:rPr lang="en-US" altLang="ko-KR" sz="1400" b="0" baseline="0" dirty="0" smtClean="0">
                <a:latin typeface="Arial Narrow" pitchFamily="34" charset="0"/>
                <a:cs typeface="Times New Roman" pitchFamily="18" charset="0"/>
              </a:rPr>
              <a:t> FPGA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는 하드웨어에서 동기 또는 비동기 병렬 태스크를 실행하여 동기화된 아날로그 및 디지털 신호를 빠르고 결정적으로 처리하고 생성할 수 있습니다</a:t>
            </a:r>
            <a:r>
              <a:rPr lang="en-US" altLang="ko-KR" sz="1400" b="0" baseline="0" dirty="0" smtClean="0">
                <a:latin typeface="Arial Narrow" pitchFamily="34" charset="0"/>
                <a:cs typeface="Times New Roman" pitchFamily="18" charset="0"/>
              </a:rPr>
              <a:t>.</a:t>
            </a:r>
          </a:p>
          <a:p>
            <a:r>
              <a:rPr lang="ko-KR" altLang="en-US" sz="1400" b="1" baseline="0" dirty="0" smtClean="0">
                <a:latin typeface="Arial Narrow" pitchFamily="34" charset="0"/>
                <a:cs typeface="Times New Roman" pitchFamily="18" charset="0"/>
              </a:rPr>
              <a:t>노트 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 </a:t>
            </a:r>
            <a:r>
              <a:rPr lang="en-US" altLang="ko-KR" sz="1400" b="0" baseline="0" dirty="0" smtClean="0">
                <a:latin typeface="Arial Narrow" pitchFamily="34" charset="0"/>
                <a:cs typeface="Times New Roman" pitchFamily="18" charset="0"/>
              </a:rPr>
              <a:t>HDL Interface Node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를 사용하여 </a:t>
            </a:r>
            <a:r>
              <a:rPr lang="en-US" altLang="ko-KR" sz="1400" b="0" baseline="0" dirty="0" smtClean="0">
                <a:latin typeface="Arial Narrow" pitchFamily="34" charset="0"/>
                <a:cs typeface="Times New Roman" pitchFamily="18" charset="0"/>
              </a:rPr>
              <a:t>HDL 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코드를 </a:t>
            </a:r>
            <a:r>
              <a:rPr lang="en-US" altLang="ko-KR" sz="1400" b="0" baseline="0" dirty="0" smtClean="0">
                <a:latin typeface="Arial Narrow" pitchFamily="34" charset="0"/>
                <a:cs typeface="Times New Roman" pitchFamily="18" charset="0"/>
              </a:rPr>
              <a:t>LabVIEW FPGA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로 반입할 수 있습니다</a:t>
            </a:r>
            <a:r>
              <a:rPr lang="en-US" altLang="ko-KR" sz="1400" b="0" baseline="0" dirty="0" smtClean="0">
                <a:latin typeface="Arial Narrow" pitchFamily="34" charset="0"/>
                <a:cs typeface="Times New Roman" pitchFamily="18" charset="0"/>
              </a:rPr>
              <a:t>. 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이는 본 코스의 범위를 벗어나는 내용이지만 자세한 정보는 온라인 튜토리얼</a:t>
            </a:r>
            <a:r>
              <a:rPr lang="en-US" altLang="ko-KR" sz="1400" b="0" baseline="0" dirty="0" smtClean="0">
                <a:latin typeface="Arial Narrow" pitchFamily="34" charset="0"/>
                <a:cs typeface="Times New Roman" pitchFamily="18" charset="0"/>
              </a:rPr>
              <a:t>: Importing HDL Code into FPGA Vis Using the HDL Interface Node (http://zone.ni.com/devzone/cda/tut/p/id/3483)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에서</a:t>
            </a:r>
            <a:r>
              <a:rPr lang="en-US" altLang="ko-KR" sz="1400" b="0" baseline="0" dirty="0" smtClean="0">
                <a:latin typeface="Arial Narrow" pitchFamily="34" charset="0"/>
                <a:cs typeface="Times New Roman" pitchFamily="18" charset="0"/>
              </a:rPr>
              <a:t> </a:t>
            </a:r>
            <a:r>
              <a:rPr lang="ko-KR" altLang="en-US" sz="1400" b="0" baseline="0" dirty="0" smtClean="0">
                <a:latin typeface="Arial Narrow" pitchFamily="34" charset="0"/>
                <a:cs typeface="Times New Roman" pitchFamily="18" charset="0"/>
              </a:rPr>
              <a:t>확인하기 바랍니다</a:t>
            </a:r>
            <a:r>
              <a:rPr lang="en-US" altLang="ko-KR" sz="1400" b="0" baseline="0" dirty="0" smtClean="0">
                <a:latin typeface="Arial Narrow" pitchFamily="34" charset="0"/>
                <a:cs typeface="Times New Roman" pitchFamily="18" charset="0"/>
              </a:rPr>
              <a:t>.</a:t>
            </a:r>
            <a:endParaRPr lang="en-US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spinsonn\Desktop\note-bw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646" y="6155336"/>
            <a:ext cx="220298" cy="215310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/>
              <a:t>LabVIEW</a:t>
            </a:r>
            <a:r>
              <a:rPr lang="en-US" baseline="0" dirty="0" smtClean="0"/>
              <a:t> FPGA Module</a:t>
            </a:r>
            <a:r>
              <a:rPr lang="ko-KR" altLang="en-US" baseline="0" dirty="0" smtClean="0"/>
              <a:t>은 자동 멀티 단계 처리를 이용하여 </a:t>
            </a:r>
            <a:r>
              <a:rPr lang="en-US" altLang="ko-KR" baseline="0" dirty="0" smtClean="0"/>
              <a:t>LabVIEW VI</a:t>
            </a:r>
            <a:r>
              <a:rPr lang="ko-KR" altLang="en-US" baseline="0" dirty="0" smtClean="0"/>
              <a:t>를 </a:t>
            </a:r>
            <a:r>
              <a:rPr lang="en-US" altLang="ko-KR" baseline="0" dirty="0" smtClean="0"/>
              <a:t>FPGA </a:t>
            </a:r>
            <a:r>
              <a:rPr lang="ko-KR" altLang="en-US" baseline="0" dirty="0" smtClean="0"/>
              <a:t>하드웨어에서 </a:t>
            </a:r>
            <a:r>
              <a:rPr lang="ko-KR" altLang="en-US" baseline="0" dirty="0" err="1" smtClean="0"/>
              <a:t>컴파일링합니다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처리 배경을 보면 </a:t>
            </a:r>
            <a:r>
              <a:rPr lang="en-US" altLang="ko-KR" baseline="0" dirty="0" smtClean="0"/>
              <a:t>VI</a:t>
            </a:r>
            <a:r>
              <a:rPr lang="ko-KR" altLang="en-US" baseline="0" dirty="0" smtClean="0"/>
              <a:t>는 텍스트 기반 </a:t>
            </a:r>
            <a:r>
              <a:rPr lang="en-US" altLang="ko-KR" baseline="0" dirty="0" smtClean="0"/>
              <a:t>VHDL </a:t>
            </a:r>
            <a:r>
              <a:rPr lang="ko-KR" altLang="en-US" baseline="0" dirty="0" smtClean="0"/>
              <a:t>코드로 변환됩니다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그리고 </a:t>
            </a:r>
            <a:r>
              <a:rPr lang="en-US" altLang="ko-KR" baseline="0" dirty="0" smtClean="0"/>
              <a:t>Xilinx ISE </a:t>
            </a:r>
            <a:r>
              <a:rPr lang="ko-KR" altLang="en-US" baseline="0" dirty="0" smtClean="0"/>
              <a:t>컴파일러 툴은 </a:t>
            </a:r>
            <a:r>
              <a:rPr lang="en-US" altLang="ko-KR" baseline="0" dirty="0" smtClean="0"/>
              <a:t>VHDL </a:t>
            </a:r>
            <a:r>
              <a:rPr lang="ko-KR" altLang="en-US" baseline="0" dirty="0" smtClean="0"/>
              <a:t>코드를 </a:t>
            </a:r>
            <a:r>
              <a:rPr lang="en-US" altLang="ko-KR" baseline="0" dirty="0" smtClean="0"/>
              <a:t>LabVIEW </a:t>
            </a:r>
            <a:r>
              <a:rPr lang="ko-KR" altLang="en-US" baseline="0" dirty="0" smtClean="0"/>
              <a:t>디자인의 하드웨어 회로 실현으로 최적화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압축 및 통합합니다</a:t>
            </a:r>
            <a:r>
              <a:rPr lang="en-US" altLang="ko-KR" baseline="0" dirty="0" smtClean="0"/>
              <a:t>.</a:t>
            </a:r>
          </a:p>
          <a:p>
            <a:pPr lvl="0">
              <a:defRPr/>
            </a:pPr>
            <a:r>
              <a:rPr lang="en-US" baseline="0" dirty="0" smtClean="0"/>
              <a:t>FPGA </a:t>
            </a:r>
            <a:r>
              <a:rPr lang="ko-KR" altLang="en-US" baseline="0" dirty="0" err="1" smtClean="0"/>
              <a:t>컴파일링</a:t>
            </a:r>
            <a:r>
              <a:rPr lang="ko-KR" altLang="en-US" baseline="0" dirty="0" smtClean="0"/>
              <a:t> 동안 </a:t>
            </a:r>
            <a:r>
              <a:rPr lang="en-US" altLang="ko-KR" baseline="0" dirty="0" smtClean="0"/>
              <a:t>VI</a:t>
            </a:r>
            <a:r>
              <a:rPr lang="ko-KR" altLang="en-US" baseline="0" dirty="0" smtClean="0"/>
              <a:t>는 디지털 로직을 압축하고 </a:t>
            </a:r>
            <a:r>
              <a:rPr lang="en-US" altLang="ko-KR" baseline="0" dirty="0" smtClean="0"/>
              <a:t>LabVIEW </a:t>
            </a:r>
            <a:r>
              <a:rPr lang="ko-KR" altLang="en-US" baseline="0" dirty="0" smtClean="0"/>
              <a:t>어플리케이션의 최적 실행을 생성하도록 최적화됩니다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최종 결과는 </a:t>
            </a:r>
            <a:r>
              <a:rPr lang="ko-KR" altLang="en-US" baseline="0" dirty="0" err="1" smtClean="0"/>
              <a:t>게이트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어레이</a:t>
            </a:r>
            <a:r>
              <a:rPr lang="ko-KR" altLang="en-US" baseline="0" dirty="0" smtClean="0"/>
              <a:t> 구성 정보를 담고 있는 비트 </a:t>
            </a:r>
            <a:r>
              <a:rPr lang="ko-KR" altLang="en-US" baseline="0" dirty="0" err="1" smtClean="0"/>
              <a:t>스트림입니다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어플리케이션이 실행되면 비트 </a:t>
            </a:r>
            <a:r>
              <a:rPr lang="ko-KR" altLang="en-US" baseline="0" dirty="0" err="1" smtClean="0"/>
              <a:t>스트림은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FPGA </a:t>
            </a:r>
            <a:r>
              <a:rPr lang="ko-KR" altLang="en-US" baseline="0" dirty="0" smtClean="0"/>
              <a:t>칩에 </a:t>
            </a:r>
            <a:r>
              <a:rPr lang="ko-KR" altLang="en-US" baseline="0" dirty="0" err="1" smtClean="0"/>
              <a:t>로드되며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게이트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어레이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로직을</a:t>
            </a:r>
            <a:r>
              <a:rPr lang="ko-KR" altLang="en-US" baseline="0" dirty="0" smtClean="0"/>
              <a:t> 구성합니다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저장 </a:t>
            </a:r>
            <a:r>
              <a:rPr lang="ko-KR" altLang="en-US" baseline="0" dirty="0" err="1" smtClean="0"/>
              <a:t>타겟에서</a:t>
            </a:r>
            <a:r>
              <a:rPr lang="ko-KR" altLang="en-US" baseline="0" dirty="0" smtClean="0"/>
              <a:t> 비트 </a:t>
            </a:r>
            <a:r>
              <a:rPr lang="ko-KR" altLang="en-US" baseline="0" dirty="0" err="1" smtClean="0"/>
              <a:t>스트림은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비휘발성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플래쉬</a:t>
            </a:r>
            <a:r>
              <a:rPr lang="ko-KR" altLang="en-US" baseline="0" dirty="0" smtClean="0"/>
              <a:t> 메모리에 </a:t>
            </a:r>
            <a:r>
              <a:rPr lang="ko-KR" altLang="en-US" baseline="0" dirty="0" err="1" smtClean="0"/>
              <a:t>로드되며</a:t>
            </a:r>
            <a:r>
              <a:rPr lang="ko-KR" altLang="en-US" baseline="0" dirty="0" smtClean="0"/>
              <a:t> 전원이 </a:t>
            </a:r>
            <a:r>
              <a:rPr lang="ko-KR" altLang="en-US" baseline="0" dirty="0" err="1" smtClean="0"/>
              <a:t>타겟에</a:t>
            </a:r>
            <a:r>
              <a:rPr lang="ko-KR" altLang="en-US" baseline="0" dirty="0" smtClean="0"/>
              <a:t> 공급되면 빠르게 </a:t>
            </a:r>
            <a:r>
              <a:rPr lang="ko-KR" altLang="en-US" baseline="0" dirty="0" err="1" smtClean="0"/>
              <a:t>로드됩니다</a:t>
            </a:r>
            <a:r>
              <a:rPr lang="en-US" altLang="ko-KR" baseline="0" dirty="0" smtClean="0"/>
              <a:t>. FPGA </a:t>
            </a:r>
            <a:r>
              <a:rPr lang="ko-KR" altLang="en-US" baseline="0" dirty="0" smtClean="0"/>
              <a:t>칩에는 운영체제가 없습니다</a:t>
            </a:r>
            <a:r>
              <a:rPr lang="en-US" altLang="ko-KR" baseline="0" dirty="0" smtClean="0"/>
              <a:t>.</a:t>
            </a:r>
          </a:p>
          <a:p>
            <a:pPr lvl="0">
              <a:defRPr/>
            </a:pPr>
            <a:r>
              <a:rPr lang="en-US" baseline="0" dirty="0" smtClean="0"/>
              <a:t>FPGA VI</a:t>
            </a:r>
            <a:r>
              <a:rPr lang="ko-KR" altLang="en-US" baseline="0" dirty="0" smtClean="0"/>
              <a:t>를 실행하면 블록 다이어그램은 </a:t>
            </a:r>
            <a:r>
              <a:rPr lang="en-US" altLang="ko-KR" baseline="0" dirty="0" smtClean="0"/>
              <a:t>FPGA</a:t>
            </a:r>
            <a:r>
              <a:rPr lang="ko-KR" altLang="en-US" baseline="0" dirty="0" smtClean="0"/>
              <a:t>를 위해 </a:t>
            </a:r>
            <a:r>
              <a:rPr lang="ko-KR" altLang="en-US" baseline="0" dirty="0" err="1" smtClean="0"/>
              <a:t>컴파일링되는</a:t>
            </a:r>
            <a:r>
              <a:rPr lang="ko-KR" altLang="en-US" baseline="0" dirty="0" smtClean="0"/>
              <a:t> 컴파일 서버로 보내지는 중간 파일로 변환됩니다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서버는 </a:t>
            </a:r>
            <a:r>
              <a:rPr lang="en-US" altLang="ko-KR" baseline="0" dirty="0" smtClean="0"/>
              <a:t>FPGA </a:t>
            </a:r>
            <a:r>
              <a:rPr lang="ko-KR" altLang="en-US" baseline="0" dirty="0" err="1" smtClean="0"/>
              <a:t>비트스트림을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VI</a:t>
            </a:r>
            <a:r>
              <a:rPr lang="ko-KR" altLang="en-US" baseline="0" dirty="0" smtClean="0"/>
              <a:t>가 저장된 </a:t>
            </a:r>
            <a:r>
              <a:rPr lang="en-US" altLang="ko-KR" baseline="0" dirty="0" smtClean="0"/>
              <a:t>LabVIEW</a:t>
            </a:r>
            <a:r>
              <a:rPr lang="ko-KR" altLang="en-US" baseline="0" dirty="0" smtClean="0"/>
              <a:t>로 반환합니다</a:t>
            </a:r>
            <a:r>
              <a:rPr lang="en-US" altLang="ko-KR" baseline="0" dirty="0" smtClean="0"/>
              <a:t>. LabVIEW </a:t>
            </a:r>
            <a:r>
              <a:rPr lang="ko-KR" altLang="en-US" baseline="0" dirty="0" smtClean="0"/>
              <a:t>환경은 클라이언트이기 때문에 </a:t>
            </a:r>
            <a:r>
              <a:rPr lang="ko-KR" altLang="en-US" baseline="0" dirty="0" err="1" smtClean="0"/>
              <a:t>컴파일링</a:t>
            </a:r>
            <a:r>
              <a:rPr lang="ko-KR" altLang="en-US" baseline="0" dirty="0" smtClean="0"/>
              <a:t> 동안 서버와 분리하고 </a:t>
            </a:r>
            <a:r>
              <a:rPr lang="ko-KR" altLang="en-US" baseline="0" dirty="0" err="1" smtClean="0"/>
              <a:t>재연결이</a:t>
            </a:r>
            <a:r>
              <a:rPr lang="ko-KR" altLang="en-US" baseline="0" dirty="0" smtClean="0"/>
              <a:t> 가능합니다</a:t>
            </a:r>
            <a:r>
              <a:rPr lang="en-US" altLang="ko-KR" baseline="0" dirty="0" smtClean="0"/>
              <a:t>. </a:t>
            </a:r>
            <a:r>
              <a:rPr lang="ko-KR" altLang="en-US" baseline="0" dirty="0" err="1" smtClean="0"/>
              <a:t>컴파일링된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비트스트림은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LabVIEW </a:t>
            </a:r>
            <a:r>
              <a:rPr lang="ko-KR" altLang="en-US" baseline="0" dirty="0" err="1" smtClean="0"/>
              <a:t>타겟의</a:t>
            </a:r>
            <a:r>
              <a:rPr lang="ko-KR" altLang="en-US" baseline="0" dirty="0" smtClean="0"/>
              <a:t> 각 카테고리에 특정합니다</a:t>
            </a:r>
            <a:r>
              <a:rPr lang="en-US" altLang="ko-KR" baseline="0" dirty="0" smtClean="0"/>
              <a:t>. VI</a:t>
            </a:r>
            <a:r>
              <a:rPr lang="ko-KR" altLang="en-US" baseline="0" dirty="0" smtClean="0"/>
              <a:t>를 각기 다른 </a:t>
            </a:r>
            <a:r>
              <a:rPr lang="en-US" altLang="ko-KR" baseline="0" dirty="0" smtClean="0"/>
              <a:t>LabVIEW FPGA </a:t>
            </a:r>
            <a:r>
              <a:rPr lang="ko-KR" altLang="en-US" baseline="0" dirty="0" err="1" smtClean="0"/>
              <a:t>타겟에</a:t>
            </a:r>
            <a:r>
              <a:rPr lang="ko-KR" altLang="en-US" baseline="0" dirty="0" smtClean="0"/>
              <a:t> </a:t>
            </a:r>
            <a:r>
              <a:rPr lang="ko-KR" altLang="en-US" baseline="0" dirty="0" err="1" smtClean="0"/>
              <a:t>컴파일링하고</a:t>
            </a:r>
            <a:r>
              <a:rPr lang="ko-KR" altLang="en-US" baseline="0" dirty="0" smtClean="0"/>
              <a:t> 다른 </a:t>
            </a:r>
            <a:r>
              <a:rPr lang="ko-KR" altLang="en-US" baseline="0" dirty="0" err="1" smtClean="0"/>
              <a:t>비트스트림들은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FPGA VI</a:t>
            </a:r>
            <a:r>
              <a:rPr lang="ko-KR" altLang="en-US" baseline="0" dirty="0" smtClean="0"/>
              <a:t>와 별도로 저장됩니다</a:t>
            </a:r>
            <a:r>
              <a:rPr lang="en-US" altLang="ko-KR" baseline="0" dirty="0" smtClean="0"/>
              <a:t>. </a:t>
            </a:r>
            <a:r>
              <a:rPr lang="ko-KR" altLang="en-US" baseline="0" dirty="0" err="1" smtClean="0"/>
              <a:t>비트스트림은</a:t>
            </a:r>
            <a:r>
              <a:rPr lang="ko-KR" altLang="en-US" baseline="0" dirty="0" smtClean="0"/>
              <a:t> 실행 버튼을 클릭하여 </a:t>
            </a:r>
            <a:r>
              <a:rPr lang="ko-KR" altLang="en-US" baseline="0" dirty="0" err="1" smtClean="0"/>
              <a:t>컴파일할</a:t>
            </a:r>
            <a:r>
              <a:rPr lang="ko-KR" altLang="en-US" baseline="0" dirty="0" smtClean="0"/>
              <a:t> 때 자동으로 </a:t>
            </a:r>
            <a:r>
              <a:rPr lang="ko-KR" altLang="en-US" baseline="0" dirty="0" err="1" smtClean="0"/>
              <a:t>다운로드됩니다</a:t>
            </a:r>
            <a:r>
              <a:rPr lang="en-US" altLang="ko-KR" baseline="0" dirty="0" smtClean="0"/>
              <a:t>.</a:t>
            </a:r>
          </a:p>
          <a:p>
            <a:pPr lvl="0"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로직은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타이밍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트리거링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처리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사용자 정의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I/O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측정을 제공합니다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어플리케이션이 사용하는 각 고정된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I/O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리소스는 고정된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I/O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리소스를 제어하는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로직의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작은 일부를 사용합니다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버스 인터페이스는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로직의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작은 일부를 사용하여 디바이스에 소프트웨어 접근을 제공합니다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남은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는 타이밍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트리거링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카운팅과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같은 하이 레벨 함수에서 사용 가능합니다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사용자의 어플리케이션이 필요한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용량은 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I/O 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복구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I/O, </a:t>
            </a:r>
            <a:r>
              <a:rPr lang="ko-KR" altLang="en-US" sz="110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로직</a:t>
            </a:r>
            <a:r>
              <a:rPr lang="ko-KR" altLang="en-US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알고리즘에 필요한 양에 따라 달라집니다</a:t>
            </a:r>
            <a:r>
              <a:rPr lang="en-US" altLang="ko-KR" sz="110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879475" y="706438"/>
            <a:ext cx="5238750" cy="3929062"/>
          </a:xfrm>
        </p:spPr>
      </p:sp>
      <p:sp>
        <p:nvSpPr>
          <p:cNvPr id="7" name="Notes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sz="1500" b="1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C. FPGA VI </a:t>
            </a:r>
            <a:r>
              <a:rPr lang="ko-KR" altLang="en-US" sz="1500" b="1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개발 프로세스</a:t>
            </a:r>
            <a:endParaRPr lang="en-US" altLang="ko-KR" sz="1500" b="1" dirty="0" smtClean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  <a:p>
            <a:pPr lvl="0"/>
            <a:endParaRPr lang="en-US" sz="1500" b="1" dirty="0" smtClean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  <a:p>
            <a:pPr lvl="0"/>
            <a:r>
              <a:rPr lang="en-US" sz="15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FGPA</a:t>
            </a:r>
            <a:r>
              <a:rPr lang="ko-KR" altLang="en-US" sz="15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는 하드웨어 기반 타이밍과 트리거링</a:t>
            </a:r>
            <a:r>
              <a:rPr lang="en-US" altLang="ko-KR" sz="15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, </a:t>
            </a:r>
            <a:r>
              <a:rPr lang="ko-KR" altLang="en-US" sz="1500" b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로우</a:t>
            </a:r>
            <a:r>
              <a:rPr lang="ko-KR" altLang="en-US" sz="15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레벨 신호 처리</a:t>
            </a:r>
            <a:r>
              <a:rPr lang="en-US" altLang="ko-KR" sz="15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, </a:t>
            </a:r>
            <a:r>
              <a:rPr lang="ko-KR" altLang="en-US" sz="15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기타 등등 뿐만 아니라 어플리케이션의 </a:t>
            </a:r>
            <a:r>
              <a:rPr lang="en-US" altLang="ko-KR" sz="15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I/O </a:t>
            </a:r>
            <a:r>
              <a:rPr lang="ko-KR" altLang="en-US" sz="15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부분을 포함하고 있습니다</a:t>
            </a:r>
            <a:r>
              <a:rPr lang="en-US" altLang="ko-KR" sz="15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 LabVIEW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FPGA Module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어플리케이션은 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FPGA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에서 실행하는 단일 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FPGA VI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부터 여러 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FPGA </a:t>
            </a:r>
            <a:r>
              <a:rPr lang="ko-KR" altLang="en-US" sz="15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타겟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, LabVIEW Real-Time Module, 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하나의 이상의 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RT </a:t>
            </a:r>
            <a:r>
              <a:rPr lang="ko-KR" altLang="en-US" sz="15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타겟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, Windows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에서 구동되는 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LabVIEW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를 포함한 대규모 어플리케이션까지 이릅니다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 </a:t>
            </a:r>
          </a:p>
          <a:p>
            <a:pPr lvl="0"/>
            <a:r>
              <a:rPr 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LabVIEW FPGA Module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의 하이 레벨 그래픽 기반 데이터 흐름 프로그래밍을 이용하여 아날로그 또는 디지털 제어 로직의 고도로 최적화된 </a:t>
            </a:r>
            <a:r>
              <a:rPr lang="ko-KR" altLang="en-US" sz="15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게이트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ko-KR" altLang="en-US" sz="15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어레이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실행을 생성할 수 있습니다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 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일반 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LabVIEW 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프로그래밍 기법을 이용하면 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FPGA 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어플리케이션을 개발할 수 있습니다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</a:t>
            </a:r>
          </a:p>
          <a:p>
            <a:pPr lvl="0"/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단일 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FPGA </a:t>
            </a:r>
            <a:r>
              <a:rPr lang="ko-KR" altLang="en-US" sz="15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타겟에서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한번에 하나의 상위 레벨 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FPGA VI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를 다운로드하고 실행할 수 있습니다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 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두 번째 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VI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를 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FPGA </a:t>
            </a:r>
            <a:r>
              <a:rPr lang="ko-KR" altLang="en-US" sz="15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타겟에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ko-KR" altLang="en-US" sz="15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다운로드하면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두 번째 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VI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는 첫 번째 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VI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를 </a:t>
            </a:r>
            <a:r>
              <a:rPr lang="ko-KR" altLang="en-US" sz="1500" b="0" baseline="0" dirty="0" err="1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덮어쓰기합니다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.</a:t>
            </a:r>
          </a:p>
          <a:p>
            <a:pPr lvl="0"/>
            <a:r>
              <a:rPr lang="ko-KR" altLang="en-US" sz="15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하드웨어 </a:t>
            </a:r>
            <a:r>
              <a:rPr lang="ko-KR" altLang="en-US" sz="1500" b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타겟</a:t>
            </a:r>
            <a:r>
              <a:rPr lang="ko-KR" altLang="en-US" sz="15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아래 </a:t>
            </a:r>
            <a:r>
              <a:rPr lang="en-US" altLang="ko-KR" sz="15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VI</a:t>
            </a:r>
            <a:r>
              <a:rPr lang="ko-KR" altLang="en-US" sz="15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추가하면 </a:t>
            </a:r>
            <a:r>
              <a:rPr lang="en-US" altLang="ko-KR" sz="15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LabVIEW </a:t>
            </a:r>
            <a:r>
              <a:rPr lang="ko-KR" altLang="en-US" sz="15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함수 팔레트는 </a:t>
            </a:r>
            <a:r>
              <a:rPr lang="en-US" altLang="ko-KR" sz="15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ko-KR" altLang="en-US" sz="15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에서 작동하도록 디자인된 </a:t>
            </a:r>
            <a:r>
              <a:rPr lang="en-US" altLang="ko-KR" sz="15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ko-KR" altLang="en-US" sz="15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와 함수들만 포함하도록 적용됩니다</a:t>
            </a:r>
            <a:r>
              <a:rPr lang="en-US" altLang="ko-KR" sz="15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5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기존 </a:t>
            </a:r>
            <a:r>
              <a:rPr lang="en-US" altLang="ko-KR" sz="15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LabVIEW</a:t>
            </a:r>
            <a:r>
              <a:rPr lang="ko-KR" altLang="en-US" sz="15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와 비교하여 프로그래밍의 주요 차이점은 </a:t>
            </a:r>
            <a:r>
              <a:rPr lang="en-US" altLang="ko-KR" sz="1500" b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디바이스가 </a:t>
            </a:r>
            <a:r>
              <a:rPr lang="ko-KR" altLang="en-US" sz="1500" b="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부동점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수학이 아닌 정수 수학과 </a:t>
            </a:r>
            <a:r>
              <a:rPr lang="ko-KR" altLang="en-US" sz="1500" b="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고정점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수학을 사용한다는 것입니다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또한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각 루프가 독립적인 전용 하드웨어에서 실행되고 리소스를 공유하지 않기 때문에 </a:t>
            </a:r>
            <a:r>
              <a:rPr lang="ko-KR" altLang="en-US" sz="1500" b="0" baseline="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멀티스레딩이나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우선사항의 개념이 없습니다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실질적으로 각 루프는 시간 결정적인 우선사항으로 실행됩니다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en-US" sz="1500" b="0" baseline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altLang="ko-KR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노트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FPGA VI 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개발 프로세스에 대한 자세한 정보는 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LabVIEW Help</a:t>
            </a:r>
            <a:r>
              <a:rPr lang="ko-KR" altLang="en-US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를 참조하기 바랍니다</a:t>
            </a:r>
            <a:r>
              <a:rPr lang="en-US" altLang="ko-KR" sz="1500" b="0" baseline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1500" b="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spinsonn\Desktop\note-bw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927" y="8067797"/>
            <a:ext cx="220298" cy="215310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7784_static"/>
          <p:cNvPicPr>
            <a:picLocks noChangeAspect="1" noChangeArrowheads="1"/>
          </p:cNvPicPr>
          <p:nvPr/>
        </p:nvPicPr>
        <p:blipFill>
          <a:blip r:embed="rId2"/>
          <a:srcRect l="1610"/>
          <a:stretch>
            <a:fillRect/>
          </a:stretch>
        </p:blipFill>
        <p:spPr bwMode="auto">
          <a:xfrm>
            <a:off x="0" y="381000"/>
            <a:ext cx="9144000" cy="64833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38400" y="228600"/>
            <a:ext cx="6248400" cy="1143000"/>
          </a:xfrm>
        </p:spPr>
        <p:txBody>
          <a:bodyPr>
            <a:normAutofit/>
          </a:bodyPr>
          <a:lstStyle>
            <a:lvl1pPr algn="r">
              <a:defRPr sz="3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752600"/>
            <a:ext cx="82296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76800" y="5248870"/>
            <a:ext cx="426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National Instruments</a:t>
            </a:r>
          </a:p>
          <a:p>
            <a:pPr algn="ctr"/>
            <a:r>
              <a:rPr lang="en-US" sz="2400" dirty="0" smtClean="0"/>
              <a:t>11500 North </a:t>
            </a:r>
            <a:r>
              <a:rPr lang="en-US" sz="2400" dirty="0" err="1" smtClean="0"/>
              <a:t>Mopac</a:t>
            </a:r>
            <a:r>
              <a:rPr lang="en-US" sz="2400" dirty="0" smtClean="0"/>
              <a:t> Expressway</a:t>
            </a:r>
          </a:p>
          <a:p>
            <a:pPr algn="ctr"/>
            <a:r>
              <a:rPr lang="en-US" sz="2400" dirty="0" smtClean="0"/>
              <a:t>Austin,</a:t>
            </a:r>
            <a:r>
              <a:rPr lang="en-US" sz="2400" baseline="0" dirty="0" smtClean="0"/>
              <a:t> Texas 78759</a:t>
            </a:r>
          </a:p>
          <a:p>
            <a:pPr algn="ctr"/>
            <a:r>
              <a:rPr lang="en-US" sz="2400" baseline="0" dirty="0" smtClean="0"/>
              <a:t>ni.com/training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229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16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3733800"/>
            <a:ext cx="37719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3733800"/>
            <a:ext cx="37719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514475"/>
            <a:ext cx="3962400" cy="4286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514475"/>
            <a:ext cx="3962400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33800"/>
            <a:ext cx="3962400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514475"/>
            <a:ext cx="8077200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3733800"/>
            <a:ext cx="8077200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763EF-A9DB-4DE0-BBC0-E005DACE7B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352800"/>
            <a:ext cx="4038600" cy="2773363"/>
          </a:xfrm>
        </p:spPr>
        <p:txBody>
          <a:bodyPr/>
          <a:lstStyle>
            <a:lvl1pPr marL="457200" indent="-457200">
              <a:tabLst>
                <a:tab pos="457200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352800"/>
            <a:ext cx="4038600" cy="2773363"/>
          </a:xfrm>
        </p:spPr>
        <p:txBody>
          <a:bodyPr/>
          <a:lstStyle>
            <a:lvl1pPr marL="457200" indent="-457200">
              <a:tabLst>
                <a:tab pos="457200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077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514475"/>
            <a:ext cx="8077200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3733800"/>
            <a:ext cx="8077200" cy="2066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763EF-A9DB-4DE0-BBC0-E005DACE7B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3733801"/>
            <a:ext cx="7848600" cy="19812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2600"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ep Offse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286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00" y="1600200"/>
            <a:ext cx="5715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Offse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971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0" y="1600200"/>
            <a:ext cx="5029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Quiz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 marL="339725" indent="-339725">
              <a:buFont typeface="+mj-lt"/>
              <a:buAutoNum type="arabicPeriod"/>
              <a:defRPr sz="2400"/>
            </a:lvl2pPr>
            <a:lvl3pPr marL="690563" indent="-350838">
              <a:buFont typeface="+mj-lt"/>
              <a:buAutoNum type="alphaLcPeriod"/>
              <a:defRPr sz="2000"/>
            </a:lvl3pPr>
            <a:lvl4pPr marL="1031875" indent="-341313">
              <a:buFont typeface="+mj-lt"/>
              <a:buAutoNum type="romanLcPeriod"/>
              <a:defRPr sz="1800"/>
            </a:lvl4pPr>
            <a:lvl5pPr marL="1371600" indent="-339725">
              <a:buFont typeface="+mj-lt"/>
              <a:buAutoNum type="alphaLcPeriod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 marL="339725" indent="-339725">
              <a:buFont typeface="+mj-lt"/>
              <a:buAutoNum type="arabicPeriod"/>
              <a:defRPr sz="2400"/>
            </a:lvl2pPr>
            <a:lvl3pPr marL="688975" indent="-349250">
              <a:buFont typeface="+mj-lt"/>
              <a:buAutoNum type="alphaLcPeriod"/>
              <a:defRPr sz="2000"/>
            </a:lvl3pPr>
            <a:lvl4pPr marL="1036638" indent="-346075">
              <a:buFont typeface="+mj-lt"/>
              <a:buAutoNum type="romanLcPeriod"/>
              <a:tabLst/>
              <a:defRPr sz="1800"/>
            </a:lvl4pPr>
            <a:lvl5pPr marL="1371600" indent="-339725">
              <a:buFont typeface="+mj-lt"/>
              <a:buAutoNum type="alphaLcPeriod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 w/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8229600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jpeg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 descr="nilogo.jp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  <p:sldLayoutId id="2147483796" r:id="rId14"/>
    <p:sldLayoutId id="2147483810" r:id="rId15"/>
    <p:sldLayoutId id="2147483811" r:id="rId16"/>
    <p:sldLayoutId id="2147483813" r:id="rId1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33363" indent="-233363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223838" algn="l" defTabSz="914400" rtl="0" eaLnBrk="1" latinLnBrk="0" hangingPunct="1">
        <a:spcBef>
          <a:spcPct val="20000"/>
        </a:spcBef>
        <a:buFont typeface="Arial Narrow" pitchFamily="34" charset="0"/>
        <a:buChar char="−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690563" indent="-233363" algn="l" defTabSz="914400" rtl="0" eaLnBrk="1" latinLnBrk="0" hangingPunct="1">
        <a:spcBef>
          <a:spcPct val="20000"/>
        </a:spcBef>
        <a:buFont typeface="Courier New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-214313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Defining_the_Application"/>
          <p:cNvPicPr>
            <a:picLocks noChangeAspect="1" noChangeArrowheads="1"/>
          </p:cNvPicPr>
          <p:nvPr/>
        </p:nvPicPr>
        <p:blipFill>
          <a:blip r:embed="rId5">
            <a:lum bright="5000"/>
          </a:blip>
          <a:srcRect r="2055" b="12500"/>
          <a:stretch>
            <a:fillRect/>
          </a:stretch>
        </p:blipFill>
        <p:spPr bwMode="auto">
          <a:xfrm>
            <a:off x="1881188" y="1371600"/>
            <a:ext cx="7262812" cy="5334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352800"/>
            <a:ext cx="8229600" cy="2773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33400" y="2743200"/>
            <a:ext cx="1793875" cy="579438"/>
          </a:xfrm>
          <a:prstGeom prst="rect">
            <a:avLst/>
          </a:prstGeom>
          <a:noFill/>
          <a:ln w="9525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  <a:flatTx/>
          </a:bodyPr>
          <a:lstStyle/>
          <a:p>
            <a:pPr algn="l">
              <a:spcBef>
                <a:spcPct val="50000"/>
              </a:spcBef>
            </a:pPr>
            <a:r>
              <a:rPr lang="en-US" sz="3200" b="1" dirty="0">
                <a:solidFill>
                  <a:schemeClr val="hlink"/>
                </a:solidFill>
              </a:rPr>
              <a:t>TOPICS</a:t>
            </a:r>
          </a:p>
        </p:txBody>
      </p:sp>
      <p:pic>
        <p:nvPicPr>
          <p:cNvPr id="9" name="Picture 8" descr="nilogo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1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4350" indent="-514350" algn="l" defTabSz="914400" rtl="0" eaLnBrk="1" latinLnBrk="0" hangingPunct="1">
        <a:spcBef>
          <a:spcPct val="20000"/>
        </a:spcBef>
        <a:buFont typeface="+mj-lt"/>
        <a:buAutoNum type="alphaUcPeriod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733801"/>
            <a:ext cx="7848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 descr="ni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6248400"/>
            <a:ext cx="2133600" cy="5169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10400" y="630549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  <a:latin typeface="Arial Narrow" pitchFamily="34" charset="0"/>
              </a:rPr>
              <a:t>ni.com/training</a:t>
            </a:r>
            <a:endParaRPr lang="en-US" sz="2000" b="1" dirty="0">
              <a:solidFill>
                <a:schemeClr val="accent1"/>
              </a:solidFill>
              <a:latin typeface="Arial Narrow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667861" y="6514739"/>
            <a:ext cx="381000" cy="722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utoShape 7"/>
          <p:cNvSpPr>
            <a:spLocks noChangeArrowheads="1"/>
          </p:cNvSpPr>
          <p:nvPr/>
        </p:nvSpPr>
        <p:spPr bwMode="auto">
          <a:xfrm rot="5400000">
            <a:off x="-436563" y="4532313"/>
            <a:ext cx="2041525" cy="4445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 rot="10800000" wrap="none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GOAL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file:///C:\Perforce\CustomerEducation\CourseMaterial\LabVIEW%20FPGA\LabVIEW%208.5\Art\slide_add_fpga_target_vi.pn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Lesson 3</a:t>
            </a:r>
            <a:br>
              <a:rPr lang="en-US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프로그래밍 기초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09600" y="3352800"/>
            <a:ext cx="4267200" cy="2773363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tabLst>
                <a:tab pos="339725" algn="l"/>
              </a:tabLst>
            </a:pP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소개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533400" indent="-533400">
              <a:lnSpc>
                <a:spcPct val="90000"/>
              </a:lnSpc>
              <a:tabLst>
                <a:tab pos="339725" algn="l"/>
              </a:tabLst>
            </a:pP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LabVIEW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로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로직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정의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533400" indent="-533400">
              <a:lnSpc>
                <a:spcPct val="90000"/>
              </a:lnSpc>
              <a:tabLst>
                <a:tab pos="339725" algn="l"/>
              </a:tabLst>
            </a:pP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개발 프로세스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 </a:t>
            </a:r>
          </a:p>
          <a:p>
            <a:pPr marL="533400" indent="-533400">
              <a:lnSpc>
                <a:spcPct val="90000"/>
              </a:lnSpc>
              <a:tabLst>
                <a:tab pos="339725" algn="l"/>
              </a:tabLst>
            </a:pP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개발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5029200" y="3352800"/>
            <a:ext cx="3810000" cy="27733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AutoNum type="alphaUcPeriod" startAt="5"/>
              <a:tabLst>
                <a:tab pos="398463" algn="l"/>
              </a:tabLst>
            </a:pP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프런트 패널 통신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90000"/>
              </a:lnSpc>
              <a:buFontTx/>
              <a:buAutoNum type="alphaUcPeriod" startAt="5"/>
              <a:tabLst>
                <a:tab pos="398463" algn="l"/>
              </a:tabLst>
            </a:pP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에뮬레이터로 테스트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lnSpc>
                <a:spcPct val="90000"/>
              </a:lnSpc>
              <a:buFontTx/>
              <a:buAutoNum type="alphaUcPeriod" startAt="5"/>
              <a:tabLst>
                <a:tab pos="398463" algn="l"/>
              </a:tabLst>
            </a:pP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컴파일링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D. 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개발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빠르고 안정적임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용량이 제한되어 있음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7" name="Content Placeholder 9"/>
          <p:cNvGraphicFramePr>
            <a:graphicFrameLocks/>
          </p:cNvGraphicFramePr>
          <p:nvPr/>
        </p:nvGraphicFramePr>
        <p:xfrm>
          <a:off x="1893425" y="2667000"/>
          <a:ext cx="5410200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5100"/>
                <a:gridCol w="2705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맑은 고딕" pitchFamily="50" charset="-127"/>
                          <a:ea typeface="맑은 고딕" pitchFamily="50" charset="-127"/>
                        </a:rPr>
                        <a:t>FPGA</a:t>
                      </a:r>
                      <a:endParaRPr lang="en-US" sz="24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맑은 고딕" pitchFamily="50" charset="-127"/>
                          <a:ea typeface="맑은 고딕" pitchFamily="50" charset="-127"/>
                        </a:rPr>
                        <a:t>RT and/or PC</a:t>
                      </a:r>
                      <a:endParaRPr lang="en-US" sz="24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ko-KR" altLang="en-US" sz="2200" dirty="0" smtClean="0">
                          <a:latin typeface="맑은 고딕" pitchFamily="50" charset="-127"/>
                          <a:ea typeface="맑은 고딕" pitchFamily="50" charset="-127"/>
                        </a:rPr>
                        <a:t>시간 결정적인 제어</a:t>
                      </a:r>
                      <a:endParaRPr lang="en-US" sz="22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2200" dirty="0" smtClean="0">
                          <a:latin typeface="맑은 고딕" pitchFamily="50" charset="-127"/>
                          <a:ea typeface="맑은 고딕" pitchFamily="50" charset="-127"/>
                        </a:rPr>
                        <a:t>집약적 분석</a:t>
                      </a:r>
                      <a:endParaRPr lang="en-US" sz="22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ko-KR" altLang="en-US" sz="2200" dirty="0" smtClean="0">
                          <a:latin typeface="맑은 고딕" pitchFamily="50" charset="-127"/>
                          <a:ea typeface="맑은 고딕" pitchFamily="50" charset="-127"/>
                        </a:rPr>
                        <a:t>수집</a:t>
                      </a:r>
                      <a:endParaRPr lang="en-US" sz="22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2200" dirty="0" smtClean="0">
                          <a:latin typeface="맑은 고딕" pitchFamily="50" charset="-127"/>
                          <a:ea typeface="맑은 고딕" pitchFamily="50" charset="-127"/>
                        </a:rPr>
                        <a:t>파일</a:t>
                      </a:r>
                      <a:r>
                        <a:rPr lang="en-US" sz="2200" dirty="0" smtClean="0">
                          <a:latin typeface="맑은 고딕" pitchFamily="50" charset="-127"/>
                          <a:ea typeface="맑은 고딕" pitchFamily="50" charset="-127"/>
                        </a:rPr>
                        <a:t> I/O</a:t>
                      </a:r>
                      <a:endParaRPr lang="en-US" sz="22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latin typeface="맑은 고딕" pitchFamily="50" charset="-127"/>
                          <a:ea typeface="맑은 고딕" pitchFamily="50" charset="-127"/>
                        </a:rPr>
                        <a:t>FPGA</a:t>
                      </a:r>
                      <a:r>
                        <a:rPr lang="ko-KR" altLang="en-US" sz="2200" dirty="0" smtClean="0">
                          <a:latin typeface="맑은 고딕" pitchFamily="50" charset="-127"/>
                          <a:ea typeface="맑은 고딕" pitchFamily="50" charset="-127"/>
                        </a:rPr>
                        <a:t>의 타이밍</a:t>
                      </a:r>
                      <a:endParaRPr lang="en-US" sz="22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2200" dirty="0" smtClean="0">
                          <a:latin typeface="맑은 고딕" pitchFamily="50" charset="-127"/>
                          <a:ea typeface="맑은 고딕" pitchFamily="50" charset="-127"/>
                        </a:rPr>
                        <a:t>사용자 인터페이스</a:t>
                      </a:r>
                      <a:endParaRPr lang="en-US" sz="22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ko-KR" altLang="en-US" sz="2200" baseline="0" dirty="0" smtClean="0">
                          <a:latin typeface="맑은 고딕" pitchFamily="50" charset="-127"/>
                          <a:ea typeface="맑은 고딕" pitchFamily="50" charset="-127"/>
                        </a:rPr>
                        <a:t>실시간 처리</a:t>
                      </a:r>
                      <a:endParaRPr lang="en-US" sz="2200" baseline="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o-KR" altLang="en-US" sz="2200" dirty="0" smtClean="0">
                          <a:latin typeface="맑은 고딕" pitchFamily="50" charset="-127"/>
                          <a:ea typeface="맑은 고딕" pitchFamily="50" charset="-127"/>
                        </a:rPr>
                        <a:t>감독 제어</a:t>
                      </a:r>
                      <a:endParaRPr lang="en-US" sz="22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ko-KR" altLang="en-US" sz="2200" baseline="0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트리거링</a:t>
                      </a:r>
                      <a:endParaRPr lang="en-US" sz="2200" baseline="0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Target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아래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추가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r:link="rId4"/>
          <a:stretch>
            <a:fillRect/>
          </a:stretch>
        </p:blipFill>
        <p:spPr>
          <a:xfrm>
            <a:off x="2020478" y="1645787"/>
            <a:ext cx="5103044" cy="44347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데모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생성하고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아래 지원되는 함수 팔레트를 탐색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E.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프런트 패널 통신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프런트 패널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간단한 컨트롤과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인디케이터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값이 호스트에 필요할 때만 컨트롤과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인디케이터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임시 컨트롤과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인디케이터를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디버깅에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pic>
        <p:nvPicPr>
          <p:cNvPr id="9" name="Picture 2" descr="C:\p4_perforce1666_MOTISLT\CustomerEducation\CourseMaterial\CompactRIO Fundamentals\Version 8.5\Manual\Art\temp_mon_fpga_vi_fp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24400" y="1600200"/>
            <a:ext cx="3771429" cy="28952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인터랙티브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프런트 패널 통신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86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664973" y="1600200"/>
            <a:ext cx="581405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인터랙티브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프런트 패널 통신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사용자 인터페이스가 없음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호스트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PC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간에 반드시 데이터 통신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추가적인 프로그래밍 필요 없음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호스트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PC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상의 프런트 패널 디스플레이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블록 다이어그램은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컴파일링한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에서 실행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통신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레이어는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모든 컨트롤과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인디케이터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값을 공유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실행 시 디버깅 툴을 사용할 수 없음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에뮬레이터로 우선 테스트하고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프로브로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인디케이터에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추가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에뮬레이터로 테스트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컴파일링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몇 분에서 수 시간 소요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컴파일링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전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로직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확인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비트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정확도의 에뮬레이션 모드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Windows PC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에서 로직 실행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기존 디버깅 툴 사용 가능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두 가지 에뮬레이션 종류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입력을 위한 임의 데이터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I/O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위한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타겟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하드웨어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에뮬레이터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Project Explorer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창의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Target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을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마우스 오른쪽 클릭하고 </a:t>
            </a:r>
            <a:r>
              <a:rPr lang="en-US" b="1" dirty="0" smtClean="0">
                <a:latin typeface="맑은 고딕" pitchFamily="50" charset="-127"/>
                <a:ea typeface="맑은 고딕" pitchFamily="50" charset="-127"/>
              </a:rPr>
              <a:t>Properties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선택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맑은 고딕" pitchFamily="50" charset="-127"/>
                <a:ea typeface="맑은 고딕" pitchFamily="50" charset="-127"/>
              </a:rPr>
              <a:t>General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선택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514350" indent="-514350">
              <a:buFont typeface="+mj-lt"/>
              <a:buAutoNum type="arabicPeriod"/>
            </a:pP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에뮬레이터 옵션 선택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맑은 고딕" pitchFamily="50" charset="-127"/>
                <a:ea typeface="맑은 고딕" pitchFamily="50" charset="-127"/>
              </a:rPr>
              <a:t>OK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클릭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marL="342900" indent="-342900"/>
            <a:r>
              <a:rPr lang="en-US" sz="2600" dirty="0" smtClean="0">
                <a:latin typeface="맑은 고딕" pitchFamily="50" charset="-127"/>
                <a:ea typeface="맑은 고딕" pitchFamily="50" charset="-127"/>
              </a:rPr>
              <a:t>*</a:t>
            </a:r>
            <a:r>
              <a:rPr lang="ko-KR" altLang="en-US" sz="2600" dirty="0" smtClean="0">
                <a:latin typeface="맑은 고딕" pitchFamily="50" charset="-127"/>
                <a:ea typeface="맑은 고딕" pitchFamily="50" charset="-127"/>
              </a:rPr>
              <a:t>에뮬레이터는 테스트 후 꺼짐으로 설정</a:t>
            </a:r>
            <a:endParaRPr lang="en-US" sz="26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pic>
        <p:nvPicPr>
          <p:cNvPr id="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8200" y="2112094"/>
            <a:ext cx="4038600" cy="35021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실습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3-1: LabVIEW 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두 개의 숫자를 추가하고 벤치마크를 병렬로 실행하는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생성하여 코드가 얼마나 빠르게 실행되는 확인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에뮬레이션 모드에서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실행하고 디버깅 툴을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G. FPGA VI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컴파일링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2" name="Content Placeholder 6" descr="C:\Documents and Settings\motis\Desktop\New cRIO Images\Lesson 4\4-24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286000" y="1371600"/>
            <a:ext cx="4572000" cy="2800765"/>
          </a:xfrm>
        </p:spPr>
      </p:pic>
      <p:sp>
        <p:nvSpPr>
          <p:cNvPr id="11" name="Text Placeholder 10"/>
          <p:cNvSpPr>
            <a:spLocks noGrp="1"/>
          </p:cNvSpPr>
          <p:nvPr>
            <p:ph sz="half" idx="2"/>
          </p:nvPr>
        </p:nvSpPr>
        <p:spPr>
          <a:xfrm>
            <a:off x="533400" y="4267199"/>
            <a:ext cx="8077200" cy="1533525"/>
          </a:xfrm>
        </p:spPr>
        <p:txBody>
          <a:bodyPr/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실행 클릭</a:t>
            </a:r>
            <a:endParaRPr lang="en-US" b="1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그래픽 기반 코드를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VHDL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 변환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중간 파일 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A.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소개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197" name="Text Box 25"/>
          <p:cNvSpPr txBox="1">
            <a:spLocks noChangeArrowheads="1"/>
          </p:cNvSpPr>
          <p:nvPr/>
        </p:nvSpPr>
        <p:spPr bwMode="auto">
          <a:xfrm rot="10800000" flipV="1">
            <a:off x="2209800" y="5348286"/>
            <a:ext cx="46513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2800" b="1" dirty="0">
                <a:solidFill>
                  <a:srgbClr val="081D58"/>
                </a:solidFill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sz="2800" dirty="0" smtClean="0">
                <a:solidFill>
                  <a:srgbClr val="081D58"/>
                </a:solidFill>
                <a:latin typeface="맑은 고딕" pitchFamily="50" charset="-127"/>
                <a:ea typeface="맑은 고딕" pitchFamily="50" charset="-127"/>
              </a:rPr>
              <a:t>레이아웃과 구성요소</a:t>
            </a:r>
            <a:endParaRPr lang="en-US" sz="2800" b="1" dirty="0">
              <a:solidFill>
                <a:srgbClr val="081D58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9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9600" y="1676400"/>
            <a:ext cx="7924800" cy="3392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대화 상자에 대한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컴파일링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47109" name="Picture 6" descr="C:\Documents and Settings\motis\Desktop\New cRIO Images\Lesson 4\4-25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676400" y="1447800"/>
            <a:ext cx="5715000" cy="3175000"/>
          </a:xfrm>
          <a:noFill/>
        </p:spPr>
      </p:pic>
      <p:sp>
        <p:nvSpPr>
          <p:cNvPr id="47107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533400" y="4648200"/>
            <a:ext cx="8077200" cy="1152524"/>
          </a:xfrm>
        </p:spPr>
        <p:txBody>
          <a:bodyPr>
            <a:normAutofit lnSpcReduction="10000"/>
          </a:bodyPr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연결해제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– Compile Server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분리하여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LabVIEW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에서 작업 지속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재연결을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위해 대화 상자의 지시 따름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FPGA Compile Server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대화 상자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b="1" dirty="0" err="1" smtClean="0">
                <a:latin typeface="맑은 고딕" pitchFamily="50" charset="-127"/>
                <a:ea typeface="맑은 고딕" pitchFamily="50" charset="-127"/>
              </a:rPr>
              <a:t>Tools»FPGA</a:t>
            </a:r>
            <a:r>
              <a:rPr lang="en-US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b="1" dirty="0" err="1" smtClean="0">
                <a:latin typeface="맑은 고딕" pitchFamily="50" charset="-127"/>
                <a:ea typeface="맑은 고딕" pitchFamily="50" charset="-127"/>
              </a:rPr>
              <a:t>Module»Start</a:t>
            </a:r>
            <a:r>
              <a:rPr lang="en-US" b="1" dirty="0" smtClean="0">
                <a:latin typeface="맑은 고딕" pitchFamily="50" charset="-127"/>
                <a:ea typeface="맑은 고딕" pitchFamily="50" charset="-127"/>
              </a:rPr>
              <a:t> Local Compile Server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선택하여 이전 컴파일 리포트 확인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b="1" dirty="0" smtClean="0">
                <a:latin typeface="맑은 고딕" pitchFamily="50" charset="-127"/>
                <a:ea typeface="맑은 고딕" pitchFamily="50" charset="-127"/>
              </a:rPr>
              <a:t>Compile List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클릭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/>
          </a:p>
        </p:txBody>
      </p:sp>
      <p:pic>
        <p:nvPicPr>
          <p:cNvPr id="7" name="Picture 7" descr="C:\Documents and Settings\motis\Desktop\New cRIO Images\Lesson 4\4-26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752600" y="2971800"/>
            <a:ext cx="5562600" cy="31351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성공적인 컴파일 리포트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Content Placeholder 5" descr="C:\Documents and Settings\motis\Desktop\New cRIO Images\Lesson 4\4-27.bm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52537" y="1752600"/>
            <a:ext cx="66389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실습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3-2: LabVIEW FPGA VI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컴파일링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실습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3-1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에서 생성된 어플리케이션 컴파일링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요약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퀴즈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65138" indent="-465138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1.	FPGA VI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프로세서의 운영체제에서 실행된다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906463" lvl="1" indent="-439738">
              <a:buFontTx/>
              <a:buNone/>
            </a:pP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a.	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참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marL="906463" lvl="1" indent="-439738">
              <a:buFontTx/>
              <a:buNone/>
            </a:pP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b.	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거짓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65138" indent="-465138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2.	FPGA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를 재구성하려면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VHDL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프로그래밍을 반드시 알아야 한다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906463" lvl="1" indent="-439738">
              <a:buFontTx/>
              <a:buNone/>
            </a:pP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a.	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참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marL="906463" lvl="1" indent="-439738">
              <a:buFontTx/>
              <a:buNone/>
            </a:pP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b.	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거짓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요약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퀴즈</a:t>
            </a:r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65138" indent="-465138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3.	FPGA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는 병렬 실행의 동시 병렬 처리를 수행한다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906463" lvl="1" indent="-439738">
              <a:buFontTx/>
              <a:buNone/>
            </a:pP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a.	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참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marL="906463" lvl="1" indent="-439738">
              <a:buFontTx/>
              <a:buNone/>
            </a:pP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b.	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거짓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65138" indent="-465138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4.	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인터랙티브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프런트 패널 통신은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의 블록 다이어그램에서 구성된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Windows PC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와 회로상의 프런트 패널을 실행한다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marL="906463" lvl="1" indent="-439738">
              <a:buFontTx/>
              <a:buNone/>
            </a:pP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a.	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참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marL="906463" lvl="1" indent="-439738">
              <a:buFontTx/>
              <a:buNone/>
            </a:pP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b.	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거짓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작동 방식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프로그래밍 가능한 교차 스위치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(interconnect switch)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와 와이어는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신호와 연결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스위치는 레지스터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플립플롭이라고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함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플립플롭은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클럭의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상승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엣지에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데이터 전달</a:t>
            </a:r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컴파일링된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LabVIEW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코드는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룩업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테이블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(LUT)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을 생성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LUT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구성가능한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로직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블록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(CLB)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간의 교차를 정의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작동 방식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계속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</p:txBody>
      </p:sp>
      <p:sp>
        <p:nvSpPr>
          <p:cNvPr id="10244" name="Rectangle 6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입력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sz="2400" i="1" dirty="0" smtClean="0">
                <a:latin typeface="맑은 고딕" pitchFamily="50" charset="-127"/>
                <a:ea typeface="맑은 고딕" pitchFamily="50" charset="-127"/>
              </a:rPr>
              <a:t>F 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= </a:t>
            </a:r>
            <a:r>
              <a:rPr lang="en-US" sz="2400" i="1" dirty="0" smtClean="0">
                <a:latin typeface="맑은 고딕" pitchFamily="50" charset="-127"/>
                <a:ea typeface="맑은 고딕" pitchFamily="50" charset="-127"/>
              </a:rPr>
              <a:t>CD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sz="2400" i="1" dirty="0" smtClean="0"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+ </a:t>
            </a:r>
            <a:r>
              <a:rPr lang="en-US" sz="2400" i="1" dirty="0" smtClean="0"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일 때 입력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A, B, C, D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에서</a:t>
            </a:r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 F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의 값을 계산하는 </a:t>
            </a:r>
            <a:r>
              <a:rPr lang="en-US" altLang="ko-KR" sz="2400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를 실행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7" name="Picture 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35535" y="1905001"/>
            <a:ext cx="6103665" cy="426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57200" y="1600200"/>
            <a:ext cx="8229600" cy="4571999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하드웨어 비교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가장 중요한 사양은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로직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슬라이스의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개수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슬라이스는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단일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 실행할 수 있는 총 로직을 표현함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용량을 보존하는 방법에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대한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자세한 내용은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i="1" dirty="0" smtClean="0">
                <a:latin typeface="맑은 고딕" pitchFamily="50" charset="-127"/>
                <a:ea typeface="맑은 고딕" pitchFamily="50" charset="-127"/>
              </a:rPr>
              <a:t>Lesson 8: FPGA </a:t>
            </a:r>
            <a:r>
              <a:rPr lang="ko-KR" altLang="en-US" i="1" dirty="0" smtClean="0">
                <a:latin typeface="맑은 고딕" pitchFamily="50" charset="-127"/>
                <a:ea typeface="맑은 고딕" pitchFamily="50" charset="-127"/>
              </a:rPr>
              <a:t>최적화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에서 다룹니다</a:t>
            </a:r>
            <a:r>
              <a:rPr lang="en-US" altLang="ko-KR" i="1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i="1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i="1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제품군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사양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1752600" y="2819400"/>
          <a:ext cx="5715000" cy="245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1447800"/>
                <a:gridCol w="1447800"/>
              </a:tblGrid>
              <a:tr h="597482">
                <a:tc>
                  <a:txBody>
                    <a:bodyPr/>
                    <a:lstStyle/>
                    <a:p>
                      <a:r>
                        <a:rPr lang="ko-KR" altLang="en-US" b="1" dirty="0" smtClean="0">
                          <a:latin typeface="맑은 고딕" pitchFamily="50" charset="-127"/>
                          <a:ea typeface="맑은 고딕" pitchFamily="50" charset="-127"/>
                        </a:rPr>
                        <a:t>구성요소 유형</a:t>
                      </a:r>
                      <a:endParaRPr lang="en-US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0603" marR="606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맑은 고딕" pitchFamily="50" charset="-127"/>
                          <a:ea typeface="맑은 고딕" pitchFamily="50" charset="-127"/>
                        </a:rPr>
                        <a:t>1M </a:t>
                      </a:r>
                      <a:r>
                        <a:rPr lang="ko-KR" altLang="en-US" b="1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게이트</a:t>
                      </a:r>
                      <a:r>
                        <a:rPr lang="en-US" b="1" dirty="0" smtClean="0">
                          <a:latin typeface="맑은 고딕" pitchFamily="50" charset="-127"/>
                          <a:ea typeface="맑은 고딕" pitchFamily="50" charset="-127"/>
                        </a:rPr>
                        <a:t> FPGA</a:t>
                      </a:r>
                    </a:p>
                    <a:p>
                      <a:pPr algn="ctr"/>
                      <a:r>
                        <a:rPr lang="en-US" b="1" dirty="0" smtClean="0">
                          <a:latin typeface="맑은 고딕" pitchFamily="50" charset="-127"/>
                          <a:ea typeface="맑은 고딕" pitchFamily="50" charset="-127"/>
                        </a:rPr>
                        <a:t>(PCI-7831R)</a:t>
                      </a:r>
                      <a:endParaRPr lang="en-US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0603" marR="606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맑은 고딕" pitchFamily="50" charset="-127"/>
                          <a:ea typeface="맑은 고딕" pitchFamily="50" charset="-127"/>
                        </a:rPr>
                        <a:t>3M </a:t>
                      </a:r>
                      <a:r>
                        <a:rPr lang="ko-KR" altLang="en-US" b="1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게이트</a:t>
                      </a:r>
                      <a:r>
                        <a:rPr lang="en-US" b="1" dirty="0" smtClean="0">
                          <a:latin typeface="맑은 고딕" pitchFamily="50" charset="-127"/>
                          <a:ea typeface="맑은 고딕" pitchFamily="50" charset="-127"/>
                        </a:rPr>
                        <a:t> FPGA</a:t>
                      </a:r>
                    </a:p>
                    <a:p>
                      <a:pPr algn="ctr"/>
                      <a:r>
                        <a:rPr lang="en-US" b="1" dirty="0" smtClean="0">
                          <a:latin typeface="맑은 고딕" pitchFamily="50" charset="-127"/>
                          <a:ea typeface="맑은 고딕" pitchFamily="50" charset="-127"/>
                        </a:rPr>
                        <a:t>(PCI-7833R)</a:t>
                      </a:r>
                      <a:endParaRPr lang="en-US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0603" marR="60603"/>
                </a:tc>
              </a:tr>
              <a:tr h="3695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로직셀의</a:t>
                      </a:r>
                      <a:r>
                        <a:rPr lang="ko-KR" alt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등가 </a:t>
                      </a:r>
                      <a:r>
                        <a:rPr lang="ko-KR" alt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개수</a:t>
                      </a:r>
                      <a:endParaRPr lang="en-US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0603" marR="606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11,520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0603" marR="606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32,256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0603" marR="60603"/>
                </a:tc>
              </a:tr>
              <a:tr h="5278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로직</a:t>
                      </a:r>
                      <a:r>
                        <a:rPr lang="ko-KR" alt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ko-KR" altLang="en-US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슬라이스의</a:t>
                      </a:r>
                      <a:r>
                        <a:rPr lang="ko-KR" alt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 개수</a:t>
                      </a:r>
                      <a:endParaRPr lang="en-US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0603" marR="606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5,120</a:t>
                      </a:r>
                      <a:endParaRPr lang="en-US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0603" marR="60603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14,336</a:t>
                      </a:r>
                      <a:endParaRPr lang="en-US" dirty="0" smtClean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0603" marR="60603"/>
                </a:tc>
              </a:tr>
              <a:tr h="597482"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사용 가능한 </a:t>
                      </a:r>
                      <a:r>
                        <a:rPr lang="ko-KR" altLang="en-US" dirty="0" err="1" smtClean="0">
                          <a:latin typeface="맑은 고딕" pitchFamily="50" charset="-127"/>
                          <a:ea typeface="맑은 고딕" pitchFamily="50" charset="-127"/>
                        </a:rPr>
                        <a:t>임베디드</a:t>
                      </a:r>
                      <a:r>
                        <a:rPr lang="ko-KR" alt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dirty="0" smtClean="0">
                          <a:latin typeface="맑은 고딕" pitchFamily="50" charset="-127"/>
                          <a:ea typeface="맑은 고딕" pitchFamily="50" charset="-127"/>
                        </a:rPr>
                        <a:t>RAM (bytes)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0603" marR="606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81,920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0603" marR="606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196,608</a:t>
                      </a:r>
                      <a:endParaRPr lang="en-US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60603" marR="6060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62400" y="1389443"/>
            <a:ext cx="4491386" cy="4789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B. LabVIEW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로직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정의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Module</a:t>
            </a: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VHDL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배울 필요 없음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병렬 실행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정확성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93" name="Line 12"/>
          <p:cNvSpPr>
            <a:spLocks noChangeShapeType="1"/>
          </p:cNvSpPr>
          <p:nvPr/>
        </p:nvSpPr>
        <p:spPr bwMode="auto">
          <a:xfrm>
            <a:off x="6172200" y="2895600"/>
            <a:ext cx="685800" cy="7620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810000"/>
            <a:ext cx="7024688" cy="2362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하드웨어에서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LabVIEW VI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컴파일링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04800" y="1493837"/>
            <a:ext cx="4038600" cy="2971800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sz="2600" dirty="0" smtClean="0">
                <a:latin typeface="맑은 고딕" pitchFamily="50" charset="-127"/>
                <a:ea typeface="맑은 고딕" pitchFamily="50" charset="-127"/>
              </a:rPr>
              <a:t>FPGA VI</a:t>
            </a:r>
            <a:r>
              <a:rPr lang="ko-KR" altLang="en-US" sz="2600" dirty="0" smtClean="0"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ko-KR" altLang="en-US" sz="2600" dirty="0" err="1" smtClean="0">
                <a:latin typeface="맑은 고딕" pitchFamily="50" charset="-127"/>
                <a:ea typeface="맑은 고딕" pitchFamily="50" charset="-127"/>
              </a:rPr>
              <a:t>실행가능한</a:t>
            </a:r>
            <a:r>
              <a:rPr lang="ko-KR" altLang="en-US" sz="2600" dirty="0" smtClean="0">
                <a:latin typeface="맑은 고딕" pitchFamily="50" charset="-127"/>
                <a:ea typeface="맑은 고딕" pitchFamily="50" charset="-127"/>
              </a:rPr>
              <a:t> 코드로 변환</a:t>
            </a:r>
            <a:endParaRPr lang="en-US" sz="26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FPGA Module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은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 VI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를 </a:t>
            </a:r>
            <a:r>
              <a:rPr lang="ko-KR" altLang="en-US" sz="2200" dirty="0" err="1" smtClean="0">
                <a:latin typeface="맑은 고딕" pitchFamily="50" charset="-127"/>
                <a:ea typeface="맑은 고딕" pitchFamily="50" charset="-127"/>
              </a:rPr>
              <a:t>컴파일링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VHDL 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로 전환된 그래픽 기반 코드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Xilinx ISE 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컴파일러는 </a:t>
            </a:r>
            <a:r>
              <a:rPr lang="en-US" sz="2200" dirty="0" smtClean="0">
                <a:latin typeface="맑은 고딕" pitchFamily="50" charset="-127"/>
                <a:ea typeface="맑은 고딕" pitchFamily="50" charset="-127"/>
              </a:rPr>
              <a:t>VHDL</a:t>
            </a: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의 회로를 생성</a:t>
            </a:r>
            <a:endParaRPr lang="en-US" altLang="ko-KR" sz="22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컴파일러는 실행을 </a:t>
            </a:r>
            <a:r>
              <a:rPr lang="en-US" altLang="ko-KR" sz="2200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220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ko-KR" altLang="en-US" sz="2200" dirty="0" smtClean="0">
                <a:latin typeface="맑은 고딕" pitchFamily="50" charset="-127"/>
                <a:ea typeface="맑은 고딕" pitchFamily="50" charset="-127"/>
              </a:rPr>
              <a:t>최적화</a:t>
            </a:r>
            <a:endParaRPr lang="en-US" sz="22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endParaRPr lang="en-US" sz="2200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493837"/>
            <a:ext cx="4038600" cy="4754563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ko-KR" altLang="en-US" sz="2600" dirty="0" smtClean="0">
                <a:latin typeface="맑은 고딕" pitchFamily="50" charset="-127"/>
                <a:ea typeface="맑은 고딕" pitchFamily="50" charset="-127"/>
              </a:rPr>
              <a:t>비트 </a:t>
            </a:r>
            <a:r>
              <a:rPr lang="ko-KR" altLang="en-US" sz="2600" dirty="0" err="1" smtClean="0">
                <a:latin typeface="맑은 고딕" pitchFamily="50" charset="-127"/>
                <a:ea typeface="맑은 고딕" pitchFamily="50" charset="-127"/>
              </a:rPr>
              <a:t>스트림</a:t>
            </a:r>
            <a:r>
              <a:rPr lang="ko-KR" altLang="en-US" sz="2600" dirty="0" smtClean="0">
                <a:latin typeface="맑은 고딕" pitchFamily="50" charset="-127"/>
                <a:ea typeface="맑은 고딕" pitchFamily="50" charset="-127"/>
              </a:rPr>
              <a:t> 파일 결과</a:t>
            </a:r>
            <a:endParaRPr lang="en-US" sz="26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600" dirty="0" smtClean="0">
                <a:latin typeface="맑은 고딕" pitchFamily="50" charset="-127"/>
                <a:ea typeface="맑은 고딕" pitchFamily="50" charset="-127"/>
              </a:rPr>
              <a:t>비트 </a:t>
            </a:r>
            <a:r>
              <a:rPr lang="ko-KR" altLang="en-US" sz="2600" dirty="0" err="1" smtClean="0"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sz="2600" dirty="0" smtClean="0">
                <a:latin typeface="맑은 고딕" pitchFamily="50" charset="-127"/>
                <a:ea typeface="맑은 고딕" pitchFamily="50" charset="-127"/>
              </a:rPr>
              <a:t> 런타임에서 로드</a:t>
            </a:r>
            <a:endParaRPr lang="en-US" sz="2600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sz="2600" dirty="0" smtClean="0">
                <a:latin typeface="맑은 고딕" pitchFamily="50" charset="-127"/>
                <a:ea typeface="맑은 고딕" pitchFamily="50" charset="-127"/>
              </a:rPr>
              <a:t>비트 </a:t>
            </a:r>
            <a:r>
              <a:rPr lang="ko-KR" altLang="en-US" sz="2600" dirty="0" err="1" smtClean="0">
                <a:latin typeface="맑은 고딕" pitchFamily="50" charset="-127"/>
                <a:ea typeface="맑은 고딕" pitchFamily="50" charset="-127"/>
              </a:rPr>
              <a:t>스트림은</a:t>
            </a:r>
            <a:r>
              <a:rPr lang="ko-KR" altLang="en-US" sz="2600" dirty="0" smtClean="0">
                <a:latin typeface="맑은 고딕" pitchFamily="50" charset="-127"/>
                <a:ea typeface="맑은 고딕" pitchFamily="50" charset="-127"/>
              </a:rPr>
              <a:t> 전원이 켜진 상태에서 </a:t>
            </a:r>
            <a:r>
              <a:rPr lang="ko-KR" altLang="en-US" sz="2600" dirty="0" err="1" smtClean="0">
                <a:latin typeface="맑은 고딕" pitchFamily="50" charset="-127"/>
                <a:ea typeface="맑은 고딕" pitchFamily="50" charset="-127"/>
              </a:rPr>
              <a:t>재로드</a:t>
            </a:r>
            <a:endParaRPr lang="en-US" sz="26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온보드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dirty="0" err="1" smtClean="0">
                <a:latin typeface="맑은 고딕" pitchFamily="50" charset="-127"/>
                <a:ea typeface="맑은 고딕" pitchFamily="50" charset="-127"/>
              </a:rPr>
              <a:t>플래쉬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 메모리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en-US" sz="2400" dirty="0" smtClean="0">
                <a:latin typeface="맑은 고딕" pitchFamily="50" charset="-127"/>
                <a:ea typeface="맑은 고딕" pitchFamily="50" charset="-127"/>
              </a:rPr>
              <a:t>PCI </a:t>
            </a:r>
            <a:r>
              <a:rPr lang="ko-KR" altLang="en-US" sz="2400" dirty="0" smtClean="0">
                <a:latin typeface="맑은 고딕" pitchFamily="50" charset="-127"/>
                <a:ea typeface="맑은 고딕" pitchFamily="50" charset="-127"/>
              </a:rPr>
              <a:t>버스를 통한 컨트롤러</a:t>
            </a:r>
            <a:endParaRPr lang="en-US" sz="24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LabVIEW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에서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로직의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장점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제공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:</a:t>
            </a: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타이밍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트리거링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처리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2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사용자 정의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I/O</a:t>
            </a: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고정된 각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I/O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로직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부분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PCI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인터페이스도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로직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부분 사용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C. FPGA VI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개발 프로세스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8436" name="Rectangle 9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유의 사항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에는 운영체제가 없음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동시에 하나의 상위레벨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를 다운로드하고 실행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호스트와 독립적으로 실행 가능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는 데이터를 저장 가능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FPGA Target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VI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편집은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FPGA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팔레트를 활성화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  <a:p>
            <a:pPr lvl="1"/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정수 수학과 </a:t>
            </a:r>
            <a:r>
              <a:rPr lang="ko-KR" altLang="en-US" dirty="0" err="1" smtClean="0">
                <a:latin typeface="맑은 고딕" pitchFamily="50" charset="-127"/>
                <a:ea typeface="맑은 고딕" pitchFamily="50" charset="-127"/>
              </a:rPr>
              <a:t>부동점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수학</a:t>
            </a:r>
            <a:endParaRPr 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templat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PT2007 Lesson Header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PT 2007 Exercise">
  <a:themeElements>
    <a:clrScheme name="National Instruments">
      <a:dk1>
        <a:srgbClr val="000000"/>
      </a:dk1>
      <a:lt1>
        <a:srgbClr val="FFFFFF"/>
      </a:lt1>
      <a:dk2>
        <a:srgbClr val="000000"/>
      </a:dk2>
      <a:lt2>
        <a:srgbClr val="A8ADB0"/>
      </a:lt2>
      <a:accent1>
        <a:srgbClr val="5E84B8"/>
      </a:accent1>
      <a:accent2>
        <a:srgbClr val="FFBB00"/>
      </a:accent2>
      <a:accent3>
        <a:srgbClr val="B8BA95"/>
      </a:accent3>
      <a:accent4>
        <a:srgbClr val="FFE399"/>
      </a:accent4>
      <a:accent5>
        <a:srgbClr val="05AAE5"/>
      </a:accent5>
      <a:accent6>
        <a:srgbClr val="9EB5D4"/>
      </a:accent6>
      <a:hlink>
        <a:srgbClr val="5E84B8"/>
      </a:hlink>
      <a:folHlink>
        <a:srgbClr val="990033"/>
      </a:folHlink>
    </a:clrScheme>
    <a:fontScheme name="National Instrument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Habanero Template</Template>
  <TotalTime>15315</TotalTime>
  <Pages>76</Pages>
  <Words>3298</Words>
  <Application>Microsoft Office PowerPoint</Application>
  <PresentationFormat>Letter 용지(8.5x11in)</PresentationFormat>
  <Paragraphs>273</Paragraphs>
  <Slides>27</Slides>
  <Notes>27</Notes>
  <HiddenSlides>0</HiddenSlides>
  <MMClips>0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27</vt:i4>
      </vt:variant>
    </vt:vector>
  </HeadingPairs>
  <TitlesOfParts>
    <vt:vector size="30" baseType="lpstr">
      <vt:lpstr>temptemplate</vt:lpstr>
      <vt:lpstr>PPT2007 Lesson Header</vt:lpstr>
      <vt:lpstr>PPT 2007 Exercise</vt:lpstr>
      <vt:lpstr>Lesson 3 FPGA 프로그래밍 기초</vt:lpstr>
      <vt:lpstr>A. 소개</vt:lpstr>
      <vt:lpstr>FPGA 작동 방식</vt:lpstr>
      <vt:lpstr>FPGA 작동 방식 (계속)</vt:lpstr>
      <vt:lpstr>FPGA 제품군 사양</vt:lpstr>
      <vt:lpstr>B. LabVIEW로 FPGA 로직 정의</vt:lpstr>
      <vt:lpstr>FPGA 하드웨어에서 LabVIEW VI 컴파일링</vt:lpstr>
      <vt:lpstr>LabVIEW 에서 FPGA 로직의 장점</vt:lpstr>
      <vt:lpstr>C. FPGA VI 개발 프로세스</vt:lpstr>
      <vt:lpstr>D. FPGA VI 개발</vt:lpstr>
      <vt:lpstr>FPGA Target 아래 VI를 추가</vt:lpstr>
      <vt:lpstr>데모</vt:lpstr>
      <vt:lpstr>E. 프런트 패널 통신</vt:lpstr>
      <vt:lpstr>인터랙티브 프런트 패널 통신</vt:lpstr>
      <vt:lpstr>인터랙티브 프런트 패널 통신 (계속)</vt:lpstr>
      <vt:lpstr>F. 에뮬레이터로 테스트</vt:lpstr>
      <vt:lpstr>에뮬레이터 사용</vt:lpstr>
      <vt:lpstr>실습 3-1: LabVIEW FPGA VI 생성</vt:lpstr>
      <vt:lpstr>G. FPGA VI 컴파일링</vt:lpstr>
      <vt:lpstr>FPGA 대화 상자에 대한 VI 컴파일링</vt:lpstr>
      <vt:lpstr>LabVIEW FPGA Compile Server 대화 상자</vt:lpstr>
      <vt:lpstr>슬라이드 22</vt:lpstr>
      <vt:lpstr>성공적인 컴파일 리포트</vt:lpstr>
      <vt:lpstr>슬라이드 24</vt:lpstr>
      <vt:lpstr>실습 3-2: LabVIEW FPGA VI 컴파일링</vt:lpstr>
      <vt:lpstr>요약—퀴즈</vt:lpstr>
      <vt:lpstr>요약—퀴즈</vt:lpstr>
    </vt:vector>
  </TitlesOfParts>
  <Company>National Instruments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FPGA 프로그래밍 기초</dc:title>
  <dc:subject>LabVIEW FPGA Training for cRIO</dc:subject>
  <dc:creator>nmcgarry</dc:creator>
  <cp:keywords/>
  <dc:description>번역 - NIK TMKT 장현석</dc:description>
  <cp:lastModifiedBy>NIK User</cp:lastModifiedBy>
  <cp:revision>458</cp:revision>
  <cp:lastPrinted>1997-10-30T12:11:06Z</cp:lastPrinted>
  <dcterms:created xsi:type="dcterms:W3CDTF">2002-07-22T12:29:18Z</dcterms:created>
  <dcterms:modified xsi:type="dcterms:W3CDTF">2009-06-29T04:31:38Z</dcterms:modified>
</cp:coreProperties>
</file>