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00" r:id="rId1"/>
    <p:sldMasterId id="2147483815" r:id="rId2"/>
    <p:sldMasterId id="2147483818" r:id="rId3"/>
  </p:sldMasterIdLst>
  <p:notesMasterIdLst>
    <p:notesMasterId r:id="rId23"/>
  </p:notesMasterIdLst>
  <p:handoutMasterIdLst>
    <p:handoutMasterId r:id="rId24"/>
  </p:handoutMasterIdLst>
  <p:sldIdLst>
    <p:sldId id="256" r:id="rId4"/>
    <p:sldId id="271" r:id="rId5"/>
    <p:sldId id="259" r:id="rId6"/>
    <p:sldId id="258" r:id="rId7"/>
    <p:sldId id="272" r:id="rId8"/>
    <p:sldId id="264" r:id="rId9"/>
    <p:sldId id="278" r:id="rId10"/>
    <p:sldId id="277" r:id="rId11"/>
    <p:sldId id="279" r:id="rId12"/>
    <p:sldId id="287" r:id="rId13"/>
    <p:sldId id="295" r:id="rId14"/>
    <p:sldId id="294" r:id="rId15"/>
    <p:sldId id="284" r:id="rId16"/>
    <p:sldId id="285" r:id="rId17"/>
    <p:sldId id="286" r:id="rId18"/>
    <p:sldId id="293" r:id="rId19"/>
    <p:sldId id="296" r:id="rId20"/>
    <p:sldId id="298" r:id="rId21"/>
    <p:sldId id="297" r:id="rId22"/>
  </p:sldIdLst>
  <p:sldSz cx="9144000" cy="6858000" type="letter"/>
  <p:notesSz cx="6997700" cy="9271000"/>
  <p:defaultTextStyle>
    <a:defPPr>
      <a:defRPr lang="en-US"/>
    </a:defPPr>
    <a:lvl1pPr algn="ctr" rtl="0" eaLnBrk="0" fontAlgn="base" hangingPunct="0">
      <a:spcBef>
        <a:spcPct val="0"/>
      </a:spcBef>
      <a:spcAft>
        <a:spcPct val="0"/>
      </a:spcAft>
      <a:defRPr sz="2400" b="1" kern="1200">
        <a:solidFill>
          <a:schemeClr val="bg1"/>
        </a:solidFill>
        <a:latin typeface="Arial Narrow" pitchFamily="34" charset="0"/>
        <a:ea typeface="+mn-ea"/>
        <a:cs typeface="+mn-cs"/>
      </a:defRPr>
    </a:lvl1pPr>
    <a:lvl2pPr marL="457200" algn="ctr" rtl="0" eaLnBrk="0" fontAlgn="base" hangingPunct="0">
      <a:spcBef>
        <a:spcPct val="0"/>
      </a:spcBef>
      <a:spcAft>
        <a:spcPct val="0"/>
      </a:spcAft>
      <a:defRPr sz="2400" b="1" kern="1200">
        <a:solidFill>
          <a:schemeClr val="bg1"/>
        </a:solidFill>
        <a:latin typeface="Arial Narrow" pitchFamily="34" charset="0"/>
        <a:ea typeface="+mn-ea"/>
        <a:cs typeface="+mn-cs"/>
      </a:defRPr>
    </a:lvl2pPr>
    <a:lvl3pPr marL="914400" algn="ctr" rtl="0" eaLnBrk="0" fontAlgn="base" hangingPunct="0">
      <a:spcBef>
        <a:spcPct val="0"/>
      </a:spcBef>
      <a:spcAft>
        <a:spcPct val="0"/>
      </a:spcAft>
      <a:defRPr sz="2400" b="1" kern="1200">
        <a:solidFill>
          <a:schemeClr val="bg1"/>
        </a:solidFill>
        <a:latin typeface="Arial Narrow" pitchFamily="34" charset="0"/>
        <a:ea typeface="+mn-ea"/>
        <a:cs typeface="+mn-cs"/>
      </a:defRPr>
    </a:lvl3pPr>
    <a:lvl4pPr marL="1371600" algn="ctr" rtl="0" eaLnBrk="0" fontAlgn="base" hangingPunct="0">
      <a:spcBef>
        <a:spcPct val="0"/>
      </a:spcBef>
      <a:spcAft>
        <a:spcPct val="0"/>
      </a:spcAft>
      <a:defRPr sz="2400" b="1" kern="1200">
        <a:solidFill>
          <a:schemeClr val="bg1"/>
        </a:solidFill>
        <a:latin typeface="Arial Narrow" pitchFamily="34" charset="0"/>
        <a:ea typeface="+mn-ea"/>
        <a:cs typeface="+mn-cs"/>
      </a:defRPr>
    </a:lvl4pPr>
    <a:lvl5pPr marL="1828800" algn="ctr" rtl="0" eaLnBrk="0" fontAlgn="base" hangingPunct="0">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81D58"/>
    <a:srgbClr val="FFC5CF"/>
    <a:srgbClr val="3F000B"/>
    <a:srgbClr val="CF0E30"/>
    <a:srgbClr val="DBFFB8"/>
    <a:srgbClr val="008000"/>
    <a:srgbClr val="33CC33"/>
    <a:srgbClr val="FF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14981" autoAdjust="0"/>
    <p:restoredTop sz="70912" autoAdjust="0"/>
  </p:normalViewPr>
  <p:slideViewPr>
    <p:cSldViewPr>
      <p:cViewPr varScale="1">
        <p:scale>
          <a:sx n="75" d="100"/>
          <a:sy n="75" d="100"/>
        </p:scale>
        <p:origin x="-197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2" d="100"/>
          <a:sy n="82" d="100"/>
        </p:scale>
        <p:origin x="-3096" y="-78"/>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584"/>
            <a:ext cx="3032337" cy="465451"/>
          </a:xfrm>
          <a:prstGeom prst="rect">
            <a:avLst/>
          </a:prstGeom>
          <a:noFill/>
          <a:ln w="9525">
            <a:noFill/>
            <a:miter lim="800000"/>
            <a:headEnd/>
            <a:tailEnd/>
          </a:ln>
          <a:effectLst/>
        </p:spPr>
        <p:txBody>
          <a:bodyPr vert="horz" wrap="square" lIns="19488" tIns="0" rIns="19488" bIns="0" numCol="1" anchor="t" anchorCtr="0" compatLnSpc="1">
            <a:prstTxWarp prst="textNoShape">
              <a:avLst/>
            </a:prstTxWarp>
          </a:bodyPr>
          <a:lstStyle>
            <a:lvl1pPr algn="l" defTabSz="935038">
              <a:defRPr sz="1000" b="0" i="1">
                <a:solidFill>
                  <a:schemeClr val="tx1"/>
                </a:solidFill>
                <a:latin typeface="Arial" charset="0"/>
              </a:defRPr>
            </a:lvl1pPr>
          </a:lstStyle>
          <a:p>
            <a:pPr>
              <a:defRPr/>
            </a:pPr>
            <a:r>
              <a:rPr lang="en-US" altLang="en-US"/>
              <a:t>Lesson 3</a:t>
            </a:r>
          </a:p>
        </p:txBody>
      </p:sp>
      <p:sp>
        <p:nvSpPr>
          <p:cNvPr id="3075" name="Rectangle 3"/>
          <p:cNvSpPr>
            <a:spLocks noGrp="1" noChangeArrowheads="1"/>
          </p:cNvSpPr>
          <p:nvPr>
            <p:ph type="dt" sz="quarter" idx="1"/>
          </p:nvPr>
        </p:nvSpPr>
        <p:spPr bwMode="auto">
          <a:xfrm>
            <a:off x="3965363" y="-1584"/>
            <a:ext cx="3032337" cy="465451"/>
          </a:xfrm>
          <a:prstGeom prst="rect">
            <a:avLst/>
          </a:prstGeom>
          <a:noFill/>
          <a:ln w="9525">
            <a:noFill/>
            <a:miter lim="800000"/>
            <a:headEnd/>
            <a:tailEnd/>
          </a:ln>
          <a:effectLst/>
        </p:spPr>
        <p:txBody>
          <a:bodyPr vert="horz" wrap="square" lIns="19488" tIns="0" rIns="19488" bIns="0" numCol="1" anchor="t" anchorCtr="0" compatLnSpc="1">
            <a:prstTxWarp prst="textNoShape">
              <a:avLst/>
            </a:prstTxWarp>
          </a:bodyPr>
          <a:lstStyle>
            <a:lvl1pPr algn="r" defTabSz="935038">
              <a:defRPr sz="1000" b="0" i="1">
                <a:solidFill>
                  <a:schemeClr val="tx1"/>
                </a:solidFill>
                <a:latin typeface="Arial" charset="0"/>
              </a:defRPr>
            </a:lvl1pPr>
          </a:lstStyle>
          <a:p>
            <a:fld id="{57C4F22E-EFEC-4255-B529-63489E90B56E}" type="datetime1">
              <a:rPr lang="en-US"/>
              <a:pPr/>
              <a:t>2/18/2008</a:t>
            </a:fld>
            <a:endParaRPr lang="en-US" altLang="en-US"/>
          </a:p>
        </p:txBody>
      </p:sp>
      <p:sp>
        <p:nvSpPr>
          <p:cNvPr id="3076" name="Rectangle 4"/>
          <p:cNvSpPr>
            <a:spLocks noGrp="1" noChangeArrowheads="1"/>
          </p:cNvSpPr>
          <p:nvPr>
            <p:ph type="ftr" sz="quarter" idx="2"/>
          </p:nvPr>
        </p:nvSpPr>
        <p:spPr bwMode="auto">
          <a:xfrm>
            <a:off x="0" y="8805551"/>
            <a:ext cx="3032337" cy="465450"/>
          </a:xfrm>
          <a:prstGeom prst="rect">
            <a:avLst/>
          </a:prstGeom>
          <a:noFill/>
          <a:ln w="9525">
            <a:noFill/>
            <a:miter lim="800000"/>
            <a:headEnd/>
            <a:tailEnd/>
          </a:ln>
          <a:effectLst/>
        </p:spPr>
        <p:txBody>
          <a:bodyPr vert="horz" wrap="square" lIns="19488" tIns="0" rIns="19488" bIns="0" numCol="1" anchor="b" anchorCtr="0" compatLnSpc="1">
            <a:prstTxWarp prst="textNoShape">
              <a:avLst/>
            </a:prstTxWarp>
          </a:bodyPr>
          <a:lstStyle>
            <a:lvl1pPr algn="l" defTabSz="935038">
              <a:defRPr sz="1000" b="0" i="1">
                <a:solidFill>
                  <a:schemeClr val="tx1"/>
                </a:solidFill>
                <a:latin typeface="Arial" charset="0"/>
              </a:defRPr>
            </a:lvl1pPr>
          </a:lstStyle>
          <a:p>
            <a:pPr>
              <a:defRPr/>
            </a:pPr>
            <a:r>
              <a:rPr lang="en-US" altLang="en-US"/>
              <a:t>LabVIEW FPGA Course Manual</a:t>
            </a:r>
          </a:p>
        </p:txBody>
      </p:sp>
      <p:sp>
        <p:nvSpPr>
          <p:cNvPr id="3077" name="Rectangle 5"/>
          <p:cNvSpPr>
            <a:spLocks noGrp="1" noChangeArrowheads="1"/>
          </p:cNvSpPr>
          <p:nvPr>
            <p:ph type="sldNum" sz="quarter" idx="3"/>
          </p:nvPr>
        </p:nvSpPr>
        <p:spPr bwMode="auto">
          <a:xfrm>
            <a:off x="3965363" y="8805551"/>
            <a:ext cx="3032337" cy="465450"/>
          </a:xfrm>
          <a:prstGeom prst="rect">
            <a:avLst/>
          </a:prstGeom>
          <a:noFill/>
          <a:ln w="9525">
            <a:noFill/>
            <a:miter lim="800000"/>
            <a:headEnd/>
            <a:tailEnd/>
          </a:ln>
          <a:effectLst/>
        </p:spPr>
        <p:txBody>
          <a:bodyPr vert="horz" wrap="square" lIns="19488" tIns="0" rIns="19488" bIns="0" numCol="1" anchor="b" anchorCtr="0" compatLnSpc="1">
            <a:prstTxWarp prst="textNoShape">
              <a:avLst/>
            </a:prstTxWarp>
          </a:bodyPr>
          <a:lstStyle>
            <a:lvl1pPr algn="r" defTabSz="935038">
              <a:defRPr sz="1000" b="0" i="1">
                <a:solidFill>
                  <a:schemeClr val="tx1"/>
                </a:solidFill>
                <a:latin typeface="Arial" charset="0"/>
              </a:defRPr>
            </a:lvl1pPr>
          </a:lstStyle>
          <a:p>
            <a:fld id="{EBB3B2C7-B3A7-419A-988F-7522AEF9A1AA}"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6" name="Rectangle 6"/>
          <p:cNvSpPr>
            <a:spLocks noGrp="1" noRot="1" noChangeAspect="1" noChangeArrowheads="1" noTextEdit="1"/>
          </p:cNvSpPr>
          <p:nvPr>
            <p:ph type="sldImg" idx="2"/>
          </p:nvPr>
        </p:nvSpPr>
        <p:spPr bwMode="auto">
          <a:xfrm>
            <a:off x="879475" y="706438"/>
            <a:ext cx="5238750" cy="3929062"/>
          </a:xfrm>
          <a:prstGeom prst="rect">
            <a:avLst/>
          </a:prstGeom>
          <a:noFill/>
          <a:ln w="3175">
            <a:solidFill>
              <a:schemeClr val="tx1"/>
            </a:solidFill>
            <a:miter lim="800000"/>
            <a:headEnd/>
            <a:tailEnd/>
          </a:ln>
        </p:spPr>
      </p:sp>
      <p:sp>
        <p:nvSpPr>
          <p:cNvPr id="2055" name="Rectangle 7"/>
          <p:cNvSpPr>
            <a:spLocks noGrp="1" noChangeArrowheads="1"/>
          </p:cNvSpPr>
          <p:nvPr>
            <p:ph type="body" sz="quarter" idx="3"/>
          </p:nvPr>
        </p:nvSpPr>
        <p:spPr bwMode="auto">
          <a:xfrm>
            <a:off x="622018" y="4863475"/>
            <a:ext cx="5831417" cy="3710933"/>
          </a:xfrm>
          <a:prstGeom prst="rect">
            <a:avLst/>
          </a:prstGeom>
          <a:noFill/>
          <a:ln w="9525">
            <a:noFill/>
            <a:miter lim="800000"/>
            <a:headEnd/>
            <a:tailEnd/>
          </a:ln>
          <a:effectLst/>
        </p:spPr>
        <p:txBody>
          <a:bodyPr vert="horz" wrap="square" lIns="94193" tIns="47097" rIns="94193" bIns="47097" numCol="1" anchor="t" anchorCtr="0" compatLnSpc="1">
            <a:prstTxWarp prst="textNoShape">
              <a:avLst/>
            </a:prstTxWarp>
          </a:bodyPr>
          <a:lstStyle/>
          <a:p>
            <a:pPr marL="0" marR="0" lvl="0"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400" b="1" i="0" u="none" strike="noStrike" kern="1200" cap="none" spc="0" normalizeH="0" baseline="0" noProof="0" dirty="0" smtClean="0">
                <a:ln>
                  <a:noFill/>
                </a:ln>
                <a:solidFill>
                  <a:srgbClr val="000000"/>
                </a:solidFill>
                <a:effectLst/>
                <a:uLnTx/>
                <a:uFillTx/>
                <a:latin typeface="Arial Narrow" pitchFamily="34" charset="0"/>
                <a:ea typeface="+mn-ea"/>
                <a:cs typeface="Arial" pitchFamily="34" charset="0"/>
              </a:rPr>
              <a:t>Click to edit Master text styles</a:t>
            </a:r>
          </a:p>
          <a:p>
            <a:pPr marL="0" marR="0" lvl="1"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Second level</a:t>
            </a:r>
          </a:p>
          <a:p>
            <a:pPr marL="228600" marR="0" lvl="2"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Third level</a:t>
            </a:r>
          </a:p>
          <a:p>
            <a:pPr marL="457200" marR="0" lvl="3"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Fourth level</a:t>
            </a:r>
          </a:p>
          <a:p>
            <a:pPr marL="1019175" marR="0" lvl="4"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Fifth level</a:t>
            </a:r>
          </a:p>
        </p:txBody>
      </p:sp>
      <p:sp>
        <p:nvSpPr>
          <p:cNvPr id="8" name="Rectangle 7"/>
          <p:cNvSpPr>
            <a:spLocks noChangeArrowheads="1"/>
          </p:cNvSpPr>
          <p:nvPr/>
        </p:nvSpPr>
        <p:spPr bwMode="auto">
          <a:xfrm>
            <a:off x="388762" y="9043024"/>
            <a:ext cx="6236376" cy="156322"/>
          </a:xfrm>
          <a:prstGeom prst="rect">
            <a:avLst/>
          </a:prstGeom>
          <a:noFill/>
          <a:ln w="9525">
            <a:noFill/>
            <a:miter lim="800000"/>
            <a:headEnd/>
            <a:tailEnd/>
          </a:ln>
          <a:effectLst/>
        </p:spPr>
        <p:txBody>
          <a:bodyPr lIns="64503" tIns="25801" rIns="64503" bIns="25801">
            <a:spAutoFit/>
          </a:bodyPr>
          <a:lstStyle/>
          <a:p>
            <a:pPr algn="l" defTabSz="942975">
              <a:lnSpc>
                <a:spcPct val="85000"/>
              </a:lnSpc>
              <a:tabLst>
                <a:tab pos="225425" algn="l"/>
                <a:tab pos="2978150" algn="ctr"/>
                <a:tab pos="5711825" algn="r"/>
              </a:tabLst>
            </a:pPr>
            <a:r>
              <a:rPr lang="en-US" altLang="en-US" sz="800" b="0" i="1" dirty="0" smtClean="0">
                <a:solidFill>
                  <a:schemeClr val="tx1"/>
                </a:solidFill>
              </a:rPr>
              <a:t>	LabVIEW FPGA 	4</a:t>
            </a:r>
            <a:r>
              <a:rPr lang="en-US" sz="800" b="0" i="1" dirty="0" smtClean="0">
                <a:solidFill>
                  <a:schemeClr val="tx1"/>
                </a:solidFill>
              </a:rPr>
              <a:t>-</a:t>
            </a:r>
            <a:fld id="{8618B3B7-1819-48C9-894E-FAD3541A3B44}" type="slidenum">
              <a:rPr lang="en-US" sz="800" b="0" i="1" smtClean="0">
                <a:solidFill>
                  <a:schemeClr val="tx1"/>
                </a:solidFill>
              </a:rPr>
              <a:pPr algn="l" defTabSz="942975">
                <a:lnSpc>
                  <a:spcPct val="85000"/>
                </a:lnSpc>
                <a:tabLst>
                  <a:tab pos="225425" algn="l"/>
                  <a:tab pos="2978150" algn="ctr"/>
                  <a:tab pos="5711825" algn="r"/>
                </a:tabLst>
              </a:pPr>
              <a:t>‹#›</a:t>
            </a:fld>
            <a:r>
              <a:rPr lang="en-US" sz="800" b="0" i="1" dirty="0" smtClean="0">
                <a:solidFill>
                  <a:schemeClr val="tx1"/>
                </a:solidFill>
              </a:rPr>
              <a:t> 	ni.com</a:t>
            </a:r>
            <a:endParaRPr lang="en-US" sz="800" b="0" i="1" dirty="0">
              <a:solidFill>
                <a:schemeClr val="tx1"/>
              </a:solidFill>
            </a:endParaRPr>
          </a:p>
        </p:txBody>
      </p:sp>
    </p:spTree>
  </p:cSld>
  <p:clrMap bg1="lt1" tx1="dk1" bg2="lt2" tx2="dk2" accent1="accent1" accent2="accent2" accent3="accent3" accent4="accent4" accent5="accent5" accent6="accent6" hlink="hlink" folHlink="folHlink"/>
  <p:hf dt="0"/>
  <p:notesStyle>
    <a:lvl1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1pPr>
    <a:lvl2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2pPr>
    <a:lvl3pPr marL="228600" marR="0"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sz="1200" kern="1200">
        <a:solidFill>
          <a:schemeClr val="tx1"/>
        </a:solidFill>
        <a:latin typeface="Arial" charset="0"/>
        <a:ea typeface="+mn-ea"/>
        <a:cs typeface="+mn-cs"/>
      </a:defRPr>
    </a:lvl3pPr>
    <a:lvl4pPr marL="457200" marR="0"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sz="1200" kern="1200">
        <a:solidFill>
          <a:schemeClr val="tx1"/>
        </a:solidFill>
        <a:latin typeface="Arial" charset="0"/>
        <a:ea typeface="+mn-ea"/>
        <a:cs typeface="+mn-cs"/>
      </a:defRPr>
    </a:lvl4pPr>
    <a:lvl5pPr marL="1019175" marR="0"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image" Target="../media/image17.wmf"/></Relationships>
</file>

<file path=ppt/notesSlides/_rels/notesSlide1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8" name="Notes Placeholder 7"/>
          <p:cNvSpPr>
            <a:spLocks noGrp="1"/>
          </p:cNvSpPr>
          <p:nvPr>
            <p:ph type="body" idx="1"/>
          </p:nvPr>
        </p:nvSpPr>
        <p:spPr/>
        <p:txBody>
          <a:bodyPr>
            <a:normAutofit/>
          </a:bodyPr>
          <a:lstStyle/>
          <a:p>
            <a:r>
              <a:rPr lang="en-US" sz="1400" b="1" dirty="0" smtClean="0">
                <a:latin typeface="Arial Narrow" pitchFamily="34" charset="0"/>
                <a:cs typeface="Times New Roman" pitchFamily="18" charset="0"/>
              </a:rPr>
              <a:t>E. Converting Binary Representations</a:t>
            </a:r>
          </a:p>
          <a:p>
            <a:r>
              <a:rPr lang="en-US" sz="1100" dirty="0" smtClean="0">
                <a:latin typeface="Times New Roman" pitchFamily="18" charset="0"/>
                <a:cs typeface="Times New Roman" pitchFamily="18" charset="0"/>
              </a:rPr>
              <a:t>When you configure the FPGA I/O Node to read an analog input, the FPGA I/O Node initiates a conversion, waits for the result, and returns the binary, </a:t>
            </a:r>
            <a:r>
              <a:rPr lang="en-US" sz="1100" dirty="0" err="1" smtClean="0">
                <a:latin typeface="Times New Roman" pitchFamily="18" charset="0"/>
                <a:cs typeface="Times New Roman" pitchFamily="18" charset="0"/>
              </a:rPr>
              <a:t>uncalibrated</a:t>
            </a:r>
            <a:r>
              <a:rPr lang="en-US" sz="1100" dirty="0" smtClean="0">
                <a:latin typeface="Times New Roman" pitchFamily="18" charset="0"/>
                <a:cs typeface="Times New Roman" pitchFamily="18" charset="0"/>
              </a:rPr>
              <a:t> representation of the voltage as a signed integer. The equation that converts the binary representation to a physical quantity depends on the FPGA target and transducer. </a:t>
            </a:r>
            <a:endParaRPr lang="en-US" sz="1100" dirty="0">
              <a:latin typeface="Times New Roman" pitchFamily="18" charset="0"/>
              <a:cs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9475" y="706438"/>
            <a:ext cx="5238750" cy="3929062"/>
          </a:xfrm>
        </p:spPr>
      </p:sp>
      <p:sp>
        <p:nvSpPr>
          <p:cNvPr id="3" name="Notes Placeholder 2"/>
          <p:cNvSpPr>
            <a:spLocks noGrp="1"/>
          </p:cNvSpPr>
          <p:nvPr>
            <p:ph type="body" idx="1"/>
          </p:nvPr>
        </p:nvSpPr>
        <p:spPr/>
        <p:txBody>
          <a:bodyPr>
            <a:normAutofit/>
          </a:bodyPr>
          <a:lstStyle/>
          <a:p>
            <a:r>
              <a:rPr lang="en-US" sz="1100" baseline="0" dirty="0" smtClean="0">
                <a:latin typeface="Times New Roman" pitchFamily="18" charset="0"/>
                <a:cs typeface="Times New Roman" pitchFamily="18" charset="0"/>
              </a:rPr>
              <a:t>Conversion to Binary Representation is hardware dependent.  Each hardware target has its own specific voltage range, analog to digital converter precision, offset and </a:t>
            </a:r>
            <a:r>
              <a:rPr lang="en-US" sz="1100" baseline="0" dirty="0" err="1" smtClean="0">
                <a:latin typeface="Times New Roman" pitchFamily="18" charset="0"/>
                <a:cs typeface="Times New Roman" pitchFamily="18" charset="0"/>
              </a:rPr>
              <a:t>autozero</a:t>
            </a:r>
            <a:r>
              <a:rPr lang="en-US" sz="1100" baseline="0" dirty="0" smtClean="0">
                <a:latin typeface="Times New Roman" pitchFamily="18" charset="0"/>
                <a:cs typeface="Times New Roman" pitchFamily="18" charset="0"/>
              </a:rPr>
              <a:t> values.  By looking at the Help documentation for the device that you are using you can find these hardware-specific values and use the values for conversion of the binary data on the host or by using fixed-point math on the FPGA target.</a:t>
            </a:r>
            <a:endParaRPr lang="en-US" sz="1100" dirty="0">
              <a:latin typeface="Times New Roman" pitchFamily="18" charset="0"/>
              <a:cs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9475" y="706438"/>
            <a:ext cx="5238750" cy="3929062"/>
          </a:xfrm>
        </p:spPr>
      </p:sp>
      <p:sp>
        <p:nvSpPr>
          <p:cNvPr id="3" name="Notes Placeholder 2"/>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Open Example finder and Search</a:t>
            </a:r>
            <a:r>
              <a:rPr lang="en-US" sz="1100" baseline="0" dirty="0" smtClean="0">
                <a:latin typeface="Times New Roman" pitchFamily="18" charset="0"/>
                <a:cs typeface="Times New Roman" pitchFamily="18" charset="0"/>
              </a:rPr>
              <a:t> Descriptions </a:t>
            </a:r>
            <a:r>
              <a:rPr lang="en-US" sz="1100" dirty="0" smtClean="0">
                <a:latin typeface="Times New Roman" pitchFamily="18" charset="0"/>
                <a:cs typeface="Times New Roman" pitchFamily="18" charset="0"/>
              </a:rPr>
              <a:t>for </a:t>
            </a:r>
            <a:r>
              <a:rPr lang="en-US" sz="1100" b="1" dirty="0" smtClean="0">
                <a:latin typeface="Times New Roman" pitchFamily="18" charset="0"/>
                <a:cs typeface="Times New Roman" pitchFamily="18" charset="0"/>
              </a:rPr>
              <a:t>7831R</a:t>
            </a:r>
            <a:r>
              <a:rPr lang="en-US" sz="1100" dirty="0" smtClean="0">
                <a:latin typeface="Times New Roman" pitchFamily="18" charset="0"/>
                <a:cs typeface="Times New Roman" pitchFamily="18" charset="0"/>
              </a:rPr>
              <a:t>.  Open the Examples </a:t>
            </a:r>
            <a:r>
              <a:rPr lang="en-US" sz="1100" i="1" dirty="0" smtClean="0">
                <a:latin typeface="Times New Roman" pitchFamily="18" charset="0"/>
                <a:cs typeface="Times New Roman" pitchFamily="18" charset="0"/>
              </a:rPr>
              <a:t>Analog Input – R </a:t>
            </a:r>
            <a:r>
              <a:rPr lang="en-US" sz="1100" i="1" dirty="0" err="1" smtClean="0">
                <a:latin typeface="Times New Roman" pitchFamily="18" charset="0"/>
                <a:cs typeface="Times New Roman" pitchFamily="18" charset="0"/>
              </a:rPr>
              <a:t>Series.lvproj</a:t>
            </a:r>
            <a:r>
              <a:rPr lang="en-US" sz="1100" i="1" baseline="0" dirty="0" smtClean="0">
                <a:latin typeface="Times New Roman" pitchFamily="18" charset="0"/>
                <a:cs typeface="Times New Roman" pitchFamily="18" charset="0"/>
              </a:rPr>
              <a:t> </a:t>
            </a:r>
            <a:r>
              <a:rPr lang="en-US" sz="1100" baseline="0" dirty="0" smtClean="0">
                <a:latin typeface="Times New Roman" pitchFamily="18" charset="0"/>
                <a:cs typeface="Times New Roman" pitchFamily="18" charset="0"/>
              </a:rPr>
              <a:t>and </a:t>
            </a:r>
            <a:r>
              <a:rPr lang="en-US" sz="1100" i="1" baseline="0" dirty="0" smtClean="0">
                <a:latin typeface="Times New Roman" pitchFamily="18" charset="0"/>
                <a:cs typeface="Times New Roman" pitchFamily="18" charset="0"/>
              </a:rPr>
              <a:t>Analog Output – R </a:t>
            </a:r>
            <a:r>
              <a:rPr lang="en-US" sz="1100" i="1" baseline="0" dirty="0" err="1" smtClean="0">
                <a:latin typeface="Times New Roman" pitchFamily="18" charset="0"/>
                <a:cs typeface="Times New Roman" pitchFamily="18" charset="0"/>
              </a:rPr>
              <a:t>Series.lvproj</a:t>
            </a:r>
            <a:r>
              <a:rPr lang="en-US" sz="1100" baseline="0" dirty="0" smtClean="0">
                <a:latin typeface="Times New Roman" pitchFamily="18" charset="0"/>
                <a:cs typeface="Times New Roman" pitchFamily="18" charset="0"/>
              </a:rPr>
              <a:t>.  Point out how the conversion factors are applied to the binary data on the host side of the application.</a:t>
            </a:r>
          </a:p>
          <a:p>
            <a:r>
              <a:rPr lang="en-US" sz="1100" baseline="0" dirty="0" smtClean="0">
                <a:latin typeface="Times New Roman" pitchFamily="18" charset="0"/>
                <a:cs typeface="Times New Roman" pitchFamily="18" charset="0"/>
              </a:rPr>
              <a:t>For CompactRIO Targets show how the use of Binary to Nominal.vi and Nominal to Binary.vi are used to take into account the module specific properties.  Search Keywords for </a:t>
            </a:r>
            <a:r>
              <a:rPr lang="en-US" sz="1100" b="1" baseline="0" dirty="0" smtClean="0">
                <a:latin typeface="Times New Roman" pitchFamily="18" charset="0"/>
                <a:cs typeface="Times New Roman" pitchFamily="18" charset="0"/>
              </a:rPr>
              <a:t>CompactRIO</a:t>
            </a:r>
            <a:r>
              <a:rPr lang="en-US" sz="1100" baseline="0" dirty="0" smtClean="0">
                <a:latin typeface="Times New Roman" pitchFamily="18" charset="0"/>
                <a:cs typeface="Times New Roman" pitchFamily="18" charset="0"/>
              </a:rPr>
              <a:t> and open up the </a:t>
            </a:r>
            <a:r>
              <a:rPr lang="en-US" sz="1100" i="1" baseline="0" dirty="0" smtClean="0">
                <a:latin typeface="Times New Roman" pitchFamily="18" charset="0"/>
                <a:cs typeface="Times New Roman" pitchFamily="18" charset="0"/>
              </a:rPr>
              <a:t>Analog Input –</a:t>
            </a:r>
            <a:r>
              <a:rPr lang="en-US" sz="1100" i="1" baseline="0" dirty="0" err="1" smtClean="0">
                <a:latin typeface="Times New Roman" pitchFamily="18" charset="0"/>
                <a:cs typeface="Times New Roman" pitchFamily="18" charset="0"/>
              </a:rPr>
              <a:t>cRIO.lvproj</a:t>
            </a:r>
            <a:r>
              <a:rPr lang="en-US" sz="1100" i="1" baseline="0" dirty="0" smtClean="0">
                <a:latin typeface="Times New Roman" pitchFamily="18" charset="0"/>
                <a:cs typeface="Times New Roman" pitchFamily="18" charset="0"/>
              </a:rPr>
              <a:t> </a:t>
            </a:r>
            <a:r>
              <a:rPr lang="en-US" sz="1100" baseline="0" dirty="0" smtClean="0">
                <a:latin typeface="Times New Roman" pitchFamily="18" charset="0"/>
                <a:cs typeface="Times New Roman" pitchFamily="18" charset="0"/>
              </a:rPr>
              <a:t>and </a:t>
            </a:r>
            <a:r>
              <a:rPr lang="en-US" sz="1100" i="1" baseline="0" dirty="0" smtClean="0">
                <a:latin typeface="Times New Roman" pitchFamily="18" charset="0"/>
                <a:cs typeface="Times New Roman" pitchFamily="18" charset="0"/>
              </a:rPr>
              <a:t>Analog Output –</a:t>
            </a:r>
            <a:r>
              <a:rPr lang="en-US" sz="1100" i="1" baseline="0" dirty="0" err="1" smtClean="0">
                <a:latin typeface="Times New Roman" pitchFamily="18" charset="0"/>
                <a:cs typeface="Times New Roman" pitchFamily="18" charset="0"/>
              </a:rPr>
              <a:t>cRIO.lvproj</a:t>
            </a:r>
            <a:r>
              <a:rPr lang="en-US" sz="1100" i="1" baseline="0" dirty="0" smtClean="0">
                <a:latin typeface="Times New Roman" pitchFamily="18" charset="0"/>
                <a:cs typeface="Times New Roman" pitchFamily="18" charset="0"/>
              </a:rPr>
              <a:t>.  </a:t>
            </a:r>
            <a:r>
              <a:rPr lang="en-US" sz="1100" baseline="0" dirty="0" smtClean="0">
                <a:latin typeface="Times New Roman" pitchFamily="18" charset="0"/>
                <a:cs typeface="Times New Roman" pitchFamily="18" charset="0"/>
              </a:rPr>
              <a:t>Open the Host VIs and show how the conversion VIs work.  Feel free to open the VIs to show that all the scaling information is in those VIs and how the VIs ease the conversion process.</a:t>
            </a:r>
            <a:endParaRPr lang="en-US" sz="1100" dirty="0">
              <a:latin typeface="Times New Roman" pitchFamily="18" charset="0"/>
              <a:cs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r>
              <a:rPr lang="en-US" sz="1400" b="1" dirty="0" smtClean="0">
                <a:latin typeface="Arial Narrow" pitchFamily="34" charset="0"/>
                <a:cs typeface="Times New Roman" pitchFamily="18" charset="0"/>
              </a:rPr>
              <a:t>F. Fixed-Point Math</a:t>
            </a:r>
          </a:p>
          <a:p>
            <a:r>
              <a:rPr lang="en-US" sz="1100" dirty="0" smtClean="0">
                <a:latin typeface="Times New Roman" pitchFamily="18" charset="0"/>
                <a:cs typeface="Times New Roman" pitchFamily="18" charset="0"/>
              </a:rPr>
              <a:t>The fixed-point data type provides some of the flexibility of the floating-point data type while maintaining the size and speed advantages of integer arithmetic. By default, each operation on the fixed-point data type generates a fixed-point result that is large enough to hold all possible output values specified by the input types. </a:t>
            </a:r>
          </a:p>
          <a:p>
            <a:pPr>
              <a:spcBef>
                <a:spcPts val="900"/>
              </a:spcBef>
              <a:tabLst>
                <a:tab pos="457200" algn="l"/>
                <a:tab pos="1031875" algn="l"/>
              </a:tabLst>
            </a:pPr>
            <a:r>
              <a:rPr lang="en-US" sz="1100" b="1" dirty="0" smtClean="0">
                <a:latin typeface="Arial Narrow" pitchFamily="34" charset="0"/>
                <a:cs typeface="Times New Roman" pitchFamily="18" charset="0"/>
              </a:rPr>
              <a:t>	Note	</a:t>
            </a:r>
            <a:r>
              <a:rPr lang="en-US" sz="1100" dirty="0" smtClean="0">
                <a:latin typeface="Times New Roman" pitchFamily="18" charset="0"/>
                <a:cs typeface="Times New Roman" pitchFamily="18" charset="0"/>
              </a:rPr>
              <a:t>FIFOs, memory, FPGA Math &amp; Analysis VIs, and some functions do not 			support the fixed-point data type. </a:t>
            </a:r>
          </a:p>
          <a:p>
            <a:pPr>
              <a:spcBef>
                <a:spcPts val="600"/>
              </a:spcBef>
              <a:tabLst>
                <a:tab pos="457200" algn="l"/>
                <a:tab pos="1031875" algn="l"/>
              </a:tabLst>
            </a:pPr>
            <a:r>
              <a:rPr lang="en-US" sz="1100" b="1" dirty="0" smtClean="0">
                <a:latin typeface="Arial Narrow" pitchFamily="34" charset="0"/>
                <a:cs typeface="Times New Roman" pitchFamily="18" charset="0"/>
              </a:rPr>
              <a:t>	Caution	</a:t>
            </a:r>
            <a:r>
              <a:rPr lang="en-US" sz="1100" dirty="0" smtClean="0">
                <a:latin typeface="Times New Roman" pitchFamily="18" charset="0"/>
                <a:cs typeface="Times New Roman" pitchFamily="18" charset="0"/>
              </a:rPr>
              <a:t>If you wire a fixed-point number to an integer, you might lose significant 			fractional bits.</a:t>
            </a:r>
          </a:p>
          <a:p>
            <a:endParaRPr lang="en-US" dirty="0"/>
          </a:p>
        </p:txBody>
      </p:sp>
      <p:pic>
        <p:nvPicPr>
          <p:cNvPr id="35842" name="Picture 2" descr="C:\Documents and Settings\spinsonn\Desktop\caution.eps"/>
          <p:cNvPicPr>
            <a:picLocks noChangeAspect="1" noChangeArrowheads="1"/>
          </p:cNvPicPr>
          <p:nvPr/>
        </p:nvPicPr>
        <p:blipFill>
          <a:blip r:embed="rId3"/>
          <a:srcRect/>
          <a:stretch>
            <a:fillRect/>
          </a:stretch>
        </p:blipFill>
        <p:spPr bwMode="auto">
          <a:xfrm>
            <a:off x="699770" y="6319011"/>
            <a:ext cx="272133" cy="215310"/>
          </a:xfrm>
          <a:prstGeom prst="rect">
            <a:avLst/>
          </a:prstGeom>
          <a:noFill/>
        </p:spPr>
      </p:pic>
      <p:pic>
        <p:nvPicPr>
          <p:cNvPr id="35843" name="Picture 3" descr="C:\Documents and Settings\spinsonn\Desktop\note-bw.eps"/>
          <p:cNvPicPr>
            <a:picLocks noChangeAspect="1" noChangeArrowheads="1"/>
          </p:cNvPicPr>
          <p:nvPr/>
        </p:nvPicPr>
        <p:blipFill>
          <a:blip r:embed="rId4"/>
          <a:srcRect/>
          <a:stretch>
            <a:fillRect/>
          </a:stretch>
        </p:blipFill>
        <p:spPr bwMode="auto">
          <a:xfrm>
            <a:off x="711732" y="5939052"/>
            <a:ext cx="220298" cy="215310"/>
          </a:xfrm>
          <a:prstGeom prst="rect">
            <a:avLst/>
          </a:prstGeom>
          <a:noFill/>
        </p:spPr>
      </p:pic>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r>
              <a:rPr lang="en-US" sz="1100" dirty="0" smtClean="0">
                <a:latin typeface="Times New Roman" pitchFamily="18" charset="0"/>
                <a:cs typeface="Times New Roman" pitchFamily="18" charset="0"/>
              </a:rPr>
              <a:t>Use the</a:t>
            </a:r>
            <a:r>
              <a:rPr lang="en-US" sz="1100" b="1" dirty="0" smtClean="0">
                <a:latin typeface="Times New Roman" pitchFamily="18" charset="0"/>
                <a:cs typeface="Times New Roman" pitchFamily="18" charset="0"/>
              </a:rPr>
              <a:t> Data Type </a:t>
            </a:r>
            <a:r>
              <a:rPr lang="en-US" sz="1100" dirty="0" smtClean="0">
                <a:latin typeface="Times New Roman" pitchFamily="18" charset="0"/>
                <a:cs typeface="Times New Roman" pitchFamily="18" charset="0"/>
              </a:rPr>
              <a:t>options on the Properties dialog box to increase or decrease the resources a function uses. Right-click a numeric constant, control, indicator, or function that accepts fixed-point data and select </a:t>
            </a:r>
            <a:r>
              <a:rPr lang="en-US" sz="1100" b="1" dirty="0" smtClean="0">
                <a:latin typeface="Times New Roman" pitchFamily="18" charset="0"/>
                <a:cs typeface="Times New Roman" pitchFamily="18" charset="0"/>
              </a:rPr>
              <a:t>Properties</a:t>
            </a:r>
            <a:r>
              <a:rPr lang="en-US" sz="1100" dirty="0" smtClean="0">
                <a:latin typeface="Times New Roman" pitchFamily="18" charset="0"/>
                <a:cs typeface="Times New Roman" pitchFamily="18" charset="0"/>
              </a:rPr>
              <a:t> from the shortcut menu to display the Properties dialog box. When you set the range on inputs, the FPGA Module propagates the range throughout the block diagram. The propagation reduces resources when possible. The FPGA Module does not propagate through subVIs, so coercion dots appear on the inputs of subVIs if the desired range is different than the range being propagated.</a:t>
            </a:r>
          </a:p>
          <a:p>
            <a:pPr>
              <a:tabLst>
                <a:tab pos="457200" algn="l"/>
                <a:tab pos="1028700" algn="l"/>
              </a:tabLst>
            </a:pPr>
            <a:r>
              <a:rPr lang="en-US" sz="1100" b="1" dirty="0" smtClean="0">
                <a:latin typeface="Arial Narrow" pitchFamily="34" charset="0"/>
                <a:cs typeface="Times New Roman" pitchFamily="18" charset="0"/>
              </a:rPr>
              <a:t>	Note</a:t>
            </a:r>
            <a:r>
              <a:rPr lang="en-US" sz="1100" dirty="0" smtClean="0">
                <a:latin typeface="Times New Roman" pitchFamily="18" charset="0"/>
                <a:cs typeface="Times New Roman" pitchFamily="18" charset="0"/>
              </a:rPr>
              <a:t> 	If you set the </a:t>
            </a:r>
            <a:r>
              <a:rPr lang="en-US" sz="1100" b="1" dirty="0" smtClean="0">
                <a:latin typeface="Times New Roman" pitchFamily="18" charset="0"/>
                <a:cs typeface="Times New Roman" pitchFamily="18" charset="0"/>
              </a:rPr>
              <a:t>Desired Range</a:t>
            </a:r>
            <a:r>
              <a:rPr lang="en-US" sz="1100" dirty="0" smtClean="0">
                <a:latin typeface="Times New Roman" pitchFamily="18" charset="0"/>
                <a:cs typeface="Times New Roman" pitchFamily="18" charset="0"/>
              </a:rPr>
              <a:t> in places other than the inputs, the VI might 			require additional hardware resources. </a:t>
            </a:r>
          </a:p>
          <a:p>
            <a:endParaRPr lang="en-US" dirty="0"/>
          </a:p>
        </p:txBody>
      </p:sp>
      <p:pic>
        <p:nvPicPr>
          <p:cNvPr id="36866" name="Picture 2" descr="C:\Documents and Settings\spinsonn\Desktop\note-bw.eps"/>
          <p:cNvPicPr>
            <a:picLocks noChangeAspect="1" noChangeArrowheads="1"/>
          </p:cNvPicPr>
          <p:nvPr/>
        </p:nvPicPr>
        <p:blipFill>
          <a:blip r:embed="rId3"/>
          <a:srcRect/>
          <a:stretch>
            <a:fillRect/>
          </a:stretch>
        </p:blipFill>
        <p:spPr bwMode="auto">
          <a:xfrm>
            <a:off x="765560" y="6131954"/>
            <a:ext cx="220298" cy="215310"/>
          </a:xfrm>
          <a:prstGeom prst="rect">
            <a:avLst/>
          </a:prstGeom>
          <a:noFill/>
        </p:spPr>
      </p:pic>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9475" y="706438"/>
            <a:ext cx="5238750" cy="3929062"/>
          </a:xfrm>
        </p:spPr>
      </p:sp>
      <p:sp>
        <p:nvSpPr>
          <p:cNvPr id="3" name="Notes Placeholder 2"/>
          <p:cNvSpPr>
            <a:spLocks noGrp="1"/>
          </p:cNvSpPr>
          <p:nvPr>
            <p:ph type="body" idx="1"/>
          </p:nvPr>
        </p:nvSpPr>
        <p:spPr/>
        <p:txBody>
          <a:bodyPr>
            <a:noAutofit/>
          </a:bodyPr>
          <a:lstStyle/>
          <a:p>
            <a:r>
              <a:rPr lang="en-US" sz="1100" dirty="0" smtClean="0">
                <a:latin typeface="Times New Roman" pitchFamily="18" charset="0"/>
                <a:cs typeface="Times New Roman" pitchFamily="18" charset="0"/>
              </a:rPr>
              <a:t>Functions that support the fixed-point data type include modes to handle the overflow and quantization. Use the Properties dialog box for the function to select the overflow and quantization modes. Right-click a function and select </a:t>
            </a:r>
            <a:r>
              <a:rPr lang="en-US" sz="1100" b="1" dirty="0" smtClean="0">
                <a:latin typeface="Times New Roman" pitchFamily="18" charset="0"/>
                <a:cs typeface="Times New Roman" pitchFamily="18" charset="0"/>
              </a:rPr>
              <a:t>Properties</a:t>
            </a:r>
            <a:r>
              <a:rPr lang="en-US" sz="1100" dirty="0" smtClean="0">
                <a:latin typeface="Times New Roman" pitchFamily="18" charset="0"/>
                <a:cs typeface="Times New Roman" pitchFamily="18" charset="0"/>
              </a:rPr>
              <a:t> from the shortcut menu to display the Properties dialog box.</a:t>
            </a:r>
          </a:p>
          <a:p>
            <a:r>
              <a:rPr lang="en-US" sz="1100" dirty="0" smtClean="0">
                <a:latin typeface="Times New Roman" pitchFamily="18" charset="0"/>
                <a:cs typeface="Times New Roman" pitchFamily="18" charset="0"/>
              </a:rPr>
              <a:t>The overflow modes affect the logic generated within the FPGA as follows:</a:t>
            </a:r>
          </a:p>
          <a:p>
            <a:r>
              <a:rPr lang="en-US" sz="1100" b="1" dirty="0" smtClean="0">
                <a:latin typeface="Times New Roman" pitchFamily="18" charset="0"/>
                <a:cs typeface="Times New Roman" pitchFamily="18" charset="0"/>
              </a:rPr>
              <a:t>Saturate</a:t>
            </a:r>
            <a:r>
              <a:rPr lang="en-US" sz="1100" dirty="0" smtClean="0">
                <a:latin typeface="Times New Roman" pitchFamily="18" charset="0"/>
                <a:cs typeface="Times New Roman" pitchFamily="18" charset="0"/>
              </a:rPr>
              <a:t>—Requires additional hardware resources to determine if the input value is within the desired range of the output type. Saturate is the default overflow mode. If you specify a desired range other than the default minimum and maximum, the Saturate mode performs a full comparison between the desired range and input value, which might require additional clock cycles to complete. If you do not specify a desired range, the Saturate mode checks all bits above the most significant bit of the output type to ensure the output did not overflow. </a:t>
            </a:r>
          </a:p>
          <a:p>
            <a:r>
              <a:rPr lang="en-US" sz="1100" b="1" dirty="0" smtClean="0">
                <a:latin typeface="Times New Roman" pitchFamily="18" charset="0"/>
                <a:cs typeface="Times New Roman" pitchFamily="18" charset="0"/>
              </a:rPr>
              <a:t>Wrap</a:t>
            </a:r>
            <a:r>
              <a:rPr lang="en-US" sz="1100" dirty="0" smtClean="0">
                <a:latin typeface="Times New Roman" pitchFamily="18" charset="0"/>
                <a:cs typeface="Times New Roman" pitchFamily="18" charset="0"/>
              </a:rPr>
              <a:t>—Does not require additional hardware resources. </a:t>
            </a:r>
          </a:p>
          <a:p>
            <a:r>
              <a:rPr lang="en-US" sz="1100" dirty="0" smtClean="0">
                <a:latin typeface="Times New Roman" pitchFamily="18" charset="0"/>
                <a:cs typeface="Times New Roman" pitchFamily="18" charset="0"/>
              </a:rPr>
              <a:t>Each of the quantization modes affect the logic generated within the FPGA as follows:</a:t>
            </a:r>
          </a:p>
          <a:p>
            <a:r>
              <a:rPr lang="en-US" sz="1100" b="1" dirty="0" smtClean="0">
                <a:latin typeface="Times New Roman" pitchFamily="18" charset="0"/>
                <a:cs typeface="Times New Roman" pitchFamily="18" charset="0"/>
              </a:rPr>
              <a:t>Truncate</a:t>
            </a:r>
            <a:r>
              <a:rPr lang="en-US" sz="1100" dirty="0" smtClean="0">
                <a:latin typeface="Times New Roman" pitchFamily="18" charset="0"/>
                <a:cs typeface="Times New Roman" pitchFamily="18" charset="0"/>
              </a:rPr>
              <a:t>—Removes fractional bit and therefore does not require any additional hardware resources. However, this mode produces the largest mean error for most data streams. This mode is the default for integer operations. </a:t>
            </a:r>
          </a:p>
          <a:p>
            <a:r>
              <a:rPr lang="en-US" sz="1100" b="1" dirty="0" smtClean="0">
                <a:latin typeface="Times New Roman" pitchFamily="18" charset="0"/>
                <a:cs typeface="Times New Roman" pitchFamily="18" charset="0"/>
              </a:rPr>
              <a:t>Round-Half-Up (Asymmetric)</a:t>
            </a:r>
            <a:r>
              <a:rPr lang="en-US" sz="1100" dirty="0" smtClean="0">
                <a:latin typeface="Times New Roman" pitchFamily="18" charset="0"/>
                <a:cs typeface="Times New Roman" pitchFamily="18" charset="0"/>
              </a:rPr>
              <a:t>—Adds the least significant bit and therefore requires an adder that is the width of the output type.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22018" y="531943"/>
            <a:ext cx="5831417" cy="8042466"/>
          </a:xfrm>
        </p:spPr>
        <p:txBody>
          <a:bodyPr>
            <a:normAutofit/>
          </a:bodyPr>
          <a:lstStyle/>
          <a:p>
            <a:r>
              <a:rPr lang="en-US" sz="1100" b="1" dirty="0" smtClean="0">
                <a:latin typeface="Times New Roman" pitchFamily="18" charset="0"/>
                <a:cs typeface="Times New Roman" pitchFamily="18" charset="0"/>
              </a:rPr>
              <a:t>Round-Half-Even</a:t>
            </a:r>
            <a:r>
              <a:rPr lang="en-US" sz="1100" dirty="0" smtClean="0">
                <a:latin typeface="Times New Roman" pitchFamily="18" charset="0"/>
                <a:cs typeface="Times New Roman" pitchFamily="18" charset="0"/>
              </a:rPr>
              <a:t>—Requires the most hardware resources and has the slowest timing of the three rounding modes. However, this mode returns the most statistically correct results for most data streams and is therefore the default rounding mode for the fixed-point data type. Although this mode requires only a modest amount of additional hardware compared to the Round-Half-Up (Asymmetric) mode, the length of the longest combinatorial path is longer, which reduces the maximum clock frequency for the path. </a:t>
            </a:r>
          </a:p>
          <a:p>
            <a:pPr>
              <a:tabLst>
                <a:tab pos="457200" algn="l"/>
                <a:tab pos="1031875" algn="l"/>
              </a:tabLst>
            </a:pPr>
            <a:r>
              <a:rPr lang="en-US" sz="1100" b="1" dirty="0" smtClean="0">
                <a:latin typeface="Arial Narrow" pitchFamily="34" charset="0"/>
                <a:cs typeface="Times New Roman" pitchFamily="18" charset="0"/>
              </a:rPr>
              <a:t>	Note	</a:t>
            </a:r>
            <a:r>
              <a:rPr lang="en-US" sz="1100" dirty="0" smtClean="0">
                <a:latin typeface="Times New Roman" pitchFamily="18" charset="0"/>
                <a:cs typeface="Times New Roman" pitchFamily="18" charset="0"/>
              </a:rPr>
              <a:t>If you select the Saturate, Round-Half-Up (Asymmetric), or Round-Half-Even 			modes and the output can handle the overflow or quantization, the operation 			does not require additional hardware resources. If a coercion dot does not 			appear on the block diagram, the output can handle the overflow or quantization 		without additional hardware resources. </a:t>
            </a:r>
            <a:endParaRPr lang="en-US" dirty="0" smtClean="0">
              <a:latin typeface="Times New Roman" pitchFamily="18" charset="0"/>
              <a:cs typeface="Times New Roman" pitchFamily="18" charset="0"/>
            </a:endParaRPr>
          </a:p>
          <a:p>
            <a:endParaRPr lang="en-US" dirty="0"/>
          </a:p>
        </p:txBody>
      </p:sp>
      <p:pic>
        <p:nvPicPr>
          <p:cNvPr id="37890" name="Picture 2" descr="C:\Documents and Settings\spinsonn\Desktop\note-bw.eps"/>
          <p:cNvPicPr>
            <a:picLocks noChangeAspect="1" noChangeArrowheads="1"/>
          </p:cNvPicPr>
          <p:nvPr/>
        </p:nvPicPr>
        <p:blipFill>
          <a:blip r:embed="rId3"/>
          <a:srcRect/>
          <a:stretch>
            <a:fillRect/>
          </a:stretch>
        </p:blipFill>
        <p:spPr bwMode="auto">
          <a:xfrm>
            <a:off x="735655" y="1642592"/>
            <a:ext cx="220298" cy="215310"/>
          </a:xfrm>
          <a:prstGeom prst="rect">
            <a:avLst/>
          </a:prstGeom>
          <a:noFill/>
        </p:spPr>
      </p:pic>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9475" y="706438"/>
            <a:ext cx="5238750" cy="3929062"/>
          </a:xfrm>
        </p:spPr>
      </p:sp>
      <p:sp>
        <p:nvSpPr>
          <p:cNvPr id="3" name="Notes Placeholder 2"/>
          <p:cNvSpPr>
            <a:spLocks noGrp="1"/>
          </p:cNvSpPr>
          <p:nvPr>
            <p:ph type="body" idx="1"/>
          </p:nvPr>
        </p:nvSpPr>
        <p:spPr/>
        <p:txBody>
          <a:bodyPr>
            <a:normAutofit/>
          </a:bodyPr>
          <a:lstStyle/>
          <a:p>
            <a:pPr marL="228600" indent="-228600">
              <a:buAutoNum type="arabicPeriod"/>
            </a:pPr>
            <a:r>
              <a:rPr lang="en-US" sz="1100" dirty="0" smtClean="0">
                <a:latin typeface="Times New Roman" pitchFamily="18" charset="0"/>
                <a:cs typeface="Times New Roman" pitchFamily="18" charset="0"/>
              </a:rPr>
              <a:t>False</a:t>
            </a:r>
          </a:p>
          <a:p>
            <a:pPr marL="228600" indent="-228600">
              <a:buNone/>
            </a:pPr>
            <a:r>
              <a:rPr lang="en-US" sz="1100" dirty="0" smtClean="0">
                <a:latin typeface="Times New Roman" pitchFamily="18" charset="0"/>
                <a:cs typeface="Times New Roman" pitchFamily="18" charset="0"/>
              </a:rPr>
              <a:t>FPGA I/O Nodes give</a:t>
            </a:r>
            <a:r>
              <a:rPr lang="en-US" sz="1100" baseline="0" dirty="0" smtClean="0">
                <a:latin typeface="Times New Roman" pitchFamily="18" charset="0"/>
                <a:cs typeface="Times New Roman" pitchFamily="18" charset="0"/>
              </a:rPr>
              <a:t> access to all physical lines on the device.</a:t>
            </a:r>
            <a:endParaRPr lang="en-US" sz="1100" dirty="0" smtClean="0">
              <a:latin typeface="Times New Roman" pitchFamily="18" charset="0"/>
              <a:cs typeface="Times New Roman" pitchFamily="18" charset="0"/>
            </a:endParaRPr>
          </a:p>
          <a:p>
            <a:pPr marL="228600" indent="-228600">
              <a:buFont typeface="+mj-lt"/>
              <a:buAutoNum type="arabicPeriod" startAt="2"/>
            </a:pPr>
            <a:r>
              <a:rPr lang="en-US" sz="1100" dirty="0" smtClean="0">
                <a:latin typeface="Times New Roman" pitchFamily="18" charset="0"/>
                <a:cs typeface="Times New Roman" pitchFamily="18" charset="0"/>
              </a:rPr>
              <a:t>Unsigned</a:t>
            </a:r>
            <a:r>
              <a:rPr lang="en-US" sz="1100" baseline="0" dirty="0" smtClean="0">
                <a:latin typeface="Times New Roman" pitchFamily="18" charset="0"/>
                <a:cs typeface="Times New Roman" pitchFamily="18" charset="0"/>
              </a:rPr>
              <a:t> Integer, Fixed-Point, and Integer</a:t>
            </a:r>
          </a:p>
          <a:p>
            <a:pPr marL="228600" indent="-228600">
              <a:buNone/>
            </a:pPr>
            <a:r>
              <a:rPr lang="en-US" sz="1100" baseline="0" dirty="0" smtClean="0">
                <a:latin typeface="Times New Roman" pitchFamily="18" charset="0"/>
                <a:cs typeface="Times New Roman" pitchFamily="18" charset="0"/>
              </a:rPr>
              <a:t>Double and Complex Single are floating-point representations.</a:t>
            </a:r>
          </a:p>
          <a:p>
            <a:pPr marL="228600" indent="-228600">
              <a:buNone/>
            </a:pPr>
            <a:endParaRPr lang="en-US" dirty="0" smtClean="0"/>
          </a:p>
          <a:p>
            <a:pPr marL="228600" indent="-228600">
              <a:buAutoNum type="arabicPeriod"/>
            </a:pPr>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9475" y="706438"/>
            <a:ext cx="5238750" cy="3929062"/>
          </a:xfrm>
        </p:spPr>
      </p:sp>
      <p:sp>
        <p:nvSpPr>
          <p:cNvPr id="3" name="Notes Placeholder 2"/>
          <p:cNvSpPr>
            <a:spLocks noGrp="1"/>
          </p:cNvSpPr>
          <p:nvPr>
            <p:ph type="body" idx="1"/>
          </p:nvPr>
        </p:nvSpPr>
        <p:spPr/>
        <p:txBody>
          <a:bodyPr>
            <a:normAutofit/>
          </a:bodyPr>
          <a:lstStyle/>
          <a:p>
            <a:pPr marL="228600" indent="-228600">
              <a:buFont typeface="+mj-lt"/>
              <a:buAutoNum type="arabicPeriod" startAt="3"/>
            </a:pPr>
            <a:r>
              <a:rPr lang="en-US" sz="1100" dirty="0" smtClean="0">
                <a:latin typeface="Times New Roman" pitchFamily="18" charset="0"/>
                <a:cs typeface="Times New Roman" pitchFamily="18" charset="0"/>
              </a:rPr>
              <a:t>False</a:t>
            </a:r>
          </a:p>
          <a:p>
            <a:r>
              <a:rPr lang="en-US" sz="1100" dirty="0" smtClean="0">
                <a:latin typeface="Times New Roman" pitchFamily="18" charset="0"/>
                <a:cs typeface="Times New Roman" pitchFamily="18" charset="0"/>
              </a:rPr>
              <a:t>Although</a:t>
            </a:r>
            <a:r>
              <a:rPr lang="en-US" sz="1100" baseline="0" dirty="0" smtClean="0">
                <a:latin typeface="Times New Roman" pitchFamily="18" charset="0"/>
                <a:cs typeface="Times New Roman" pitchFamily="18" charset="0"/>
              </a:rPr>
              <a:t> typically easier to convert on the host, you could convert the binary value to a fixed-point number on the target by using some binary math ‘tricks’.</a:t>
            </a:r>
          </a:p>
          <a:p>
            <a:pPr marL="228600" indent="-228600">
              <a:buFont typeface="+mj-lt"/>
              <a:buAutoNum type="arabicPeriod" startAt="4"/>
            </a:pPr>
            <a:r>
              <a:rPr lang="en-US" sz="1100" baseline="0" dirty="0" smtClean="0">
                <a:latin typeface="Times New Roman" pitchFamily="18" charset="0"/>
                <a:cs typeface="Times New Roman" pitchFamily="18" charset="0"/>
              </a:rPr>
              <a:t>False</a:t>
            </a:r>
          </a:p>
          <a:p>
            <a:r>
              <a:rPr lang="en-US" sz="1100" baseline="0" dirty="0" smtClean="0">
                <a:latin typeface="Times New Roman" pitchFamily="18" charset="0"/>
                <a:cs typeface="Times New Roman" pitchFamily="18" charset="0"/>
              </a:rPr>
              <a:t>Binary values are dependent upon the specs for the hardware in use.</a:t>
            </a:r>
            <a:endParaRPr lang="en-US" sz="1100" dirty="0">
              <a:latin typeface="Times New Roman" pitchFamily="18" charset="0"/>
              <a:cs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9475" y="706438"/>
            <a:ext cx="5238750" cy="3929062"/>
          </a:xfrm>
        </p:spPr>
      </p:sp>
      <p:sp>
        <p:nvSpPr>
          <p:cNvPr id="3" name="Notes Placeholder 2"/>
          <p:cNvSpPr>
            <a:spLocks noGrp="1"/>
          </p:cNvSpPr>
          <p:nvPr>
            <p:ph type="body" idx="1"/>
          </p:nvPr>
        </p:nvSpPr>
        <p:spPr/>
        <p:txBody>
          <a:bodyPr>
            <a:normAutofit/>
          </a:bodyPr>
          <a:lstStyle/>
          <a:p>
            <a:pPr marL="228600" indent="-228600">
              <a:buFont typeface="+mj-lt"/>
              <a:buAutoNum type="arabicPeriod" startAt="5"/>
            </a:pPr>
            <a:r>
              <a:rPr lang="en-US" sz="1100" dirty="0" smtClean="0">
                <a:latin typeface="Times New Roman" pitchFamily="18" charset="0"/>
                <a:cs typeface="Times New Roman" pitchFamily="18" charset="0"/>
              </a:rPr>
              <a:t>False</a:t>
            </a:r>
          </a:p>
          <a:p>
            <a:r>
              <a:rPr lang="en-US" sz="1100" dirty="0" smtClean="0">
                <a:latin typeface="Times New Roman" pitchFamily="18" charset="0"/>
                <a:cs typeface="Times New Roman" pitchFamily="18" charset="0"/>
              </a:rPr>
              <a:t>The same polymorphic mathematical functions can be used for all numeric</a:t>
            </a:r>
            <a:r>
              <a:rPr lang="en-US" sz="1100" baseline="0" dirty="0" smtClean="0">
                <a:latin typeface="Times New Roman" pitchFamily="18" charset="0"/>
                <a:cs typeface="Times New Roman" pitchFamily="18" charset="0"/>
              </a:rPr>
              <a:t> data types.</a:t>
            </a:r>
            <a:endParaRPr lang="en-US" sz="1100" dirty="0" smtClean="0">
              <a:latin typeface="Times New Roman" pitchFamily="18" charset="0"/>
              <a:cs typeface="Times New Roman" pitchFamily="18" charset="0"/>
            </a:endParaRPr>
          </a:p>
          <a:p>
            <a:pPr marL="228600" indent="-228600">
              <a:buFont typeface="+mj-lt"/>
              <a:buAutoNum type="arabicPeriod" startAt="6"/>
            </a:pPr>
            <a:r>
              <a:rPr lang="en-US" sz="1100" dirty="0" smtClean="0">
                <a:latin typeface="Times New Roman" pitchFamily="18" charset="0"/>
                <a:cs typeface="Times New Roman" pitchFamily="18" charset="0"/>
              </a:rPr>
              <a:t>False</a:t>
            </a:r>
          </a:p>
          <a:p>
            <a:r>
              <a:rPr lang="en-US" sz="1100" dirty="0" smtClean="0">
                <a:latin typeface="Times New Roman" pitchFamily="18" charset="0"/>
                <a:cs typeface="Times New Roman" pitchFamily="18" charset="0"/>
              </a:rPr>
              <a:t>You must configure</a:t>
            </a:r>
            <a:r>
              <a:rPr lang="en-US" sz="1100" baseline="0" dirty="0" smtClean="0">
                <a:latin typeface="Times New Roman" pitchFamily="18" charset="0"/>
                <a:cs typeface="Times New Roman" pitchFamily="18" charset="0"/>
              </a:rPr>
              <a:t> the appropriate range before using a fixed-point number.</a:t>
            </a:r>
            <a:endParaRPr lang="en-US" sz="1100" dirty="0">
              <a:latin typeface="Times New Roman" pitchFamily="18" charset="0"/>
              <a:cs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rPr>
              <a:t>A. Configuring FPGA I/O</a:t>
            </a:r>
          </a:p>
          <a:p>
            <a:pPr lvl="0"/>
            <a:r>
              <a:rPr lang="en-US" sz="1100" dirty="0" smtClean="0">
                <a:solidFill>
                  <a:srgbClr val="000000"/>
                </a:solidFill>
                <a:latin typeface="Times New Roman" pitchFamily="18" charset="0"/>
                <a:cs typeface="Times New Roman" pitchFamily="18" charset="0"/>
              </a:rPr>
              <a:t>If you did not use the FPGA Project Wizard to create your</a:t>
            </a:r>
            <a:r>
              <a:rPr lang="en-US" sz="1100" baseline="0" dirty="0" smtClean="0">
                <a:solidFill>
                  <a:srgbClr val="000000"/>
                </a:solidFill>
                <a:latin typeface="Times New Roman" pitchFamily="18" charset="0"/>
                <a:cs typeface="Times New Roman" pitchFamily="18" charset="0"/>
              </a:rPr>
              <a:t> LabVIEW Project, then you must add all FPGA I/O channels by hand.  </a:t>
            </a:r>
          </a:p>
          <a:p>
            <a:pPr lvl="0"/>
            <a:r>
              <a:rPr lang="en-US" sz="1100" baseline="0" dirty="0" smtClean="0">
                <a:solidFill>
                  <a:srgbClr val="000000"/>
                </a:solidFill>
                <a:latin typeface="Times New Roman" pitchFamily="18" charset="0"/>
                <a:cs typeface="Times New Roman" pitchFamily="18" charset="0"/>
              </a:rPr>
              <a:t>If you would like to add the channels on your own,</a:t>
            </a:r>
            <a:r>
              <a:rPr lang="en-US" sz="1100" dirty="0" smtClean="0">
                <a:solidFill>
                  <a:srgbClr val="000000"/>
                </a:solidFill>
                <a:latin typeface="Times New Roman" pitchFamily="18" charset="0"/>
                <a:cs typeface="Times New Roman" pitchFamily="18" charset="0"/>
              </a:rPr>
              <a:t> you must right-click the FPGA target from the Project Explorer and select </a:t>
            </a:r>
            <a:r>
              <a:rPr lang="en-US" sz="1100" b="1" dirty="0" err="1" smtClean="0">
                <a:solidFill>
                  <a:srgbClr val="000000"/>
                </a:solidFill>
                <a:latin typeface="Times New Roman" pitchFamily="18" charset="0"/>
                <a:cs typeface="Times New Roman" pitchFamily="18" charset="0"/>
              </a:rPr>
              <a:t>New»FPGA</a:t>
            </a:r>
            <a:r>
              <a:rPr lang="en-US" sz="1100" b="1" dirty="0" smtClean="0">
                <a:solidFill>
                  <a:srgbClr val="000000"/>
                </a:solidFill>
                <a:latin typeface="Times New Roman" pitchFamily="18" charset="0"/>
                <a:cs typeface="Times New Roman" pitchFamily="18" charset="0"/>
              </a:rPr>
              <a:t> I/O</a:t>
            </a:r>
            <a:r>
              <a:rPr lang="en-US" sz="1100" dirty="0" smtClean="0">
                <a:solidFill>
                  <a:srgbClr val="000000"/>
                </a:solidFill>
                <a:latin typeface="Times New Roman" pitchFamily="18" charset="0"/>
                <a:cs typeface="Times New Roman" pitchFamily="18" charset="0"/>
              </a:rPr>
              <a:t> to launch the New FPGA I/O dialog box. Select I/O in the left pane of the New FPGA I/O dialog box and click </a:t>
            </a:r>
            <a:r>
              <a:rPr lang="en-US" sz="1100" b="1" dirty="0" smtClean="0">
                <a:solidFill>
                  <a:srgbClr val="000000"/>
                </a:solidFill>
                <a:latin typeface="Times New Roman" pitchFamily="18" charset="0"/>
                <a:cs typeface="Times New Roman" pitchFamily="18" charset="0"/>
              </a:rPr>
              <a:t>Add</a:t>
            </a:r>
            <a:r>
              <a:rPr lang="en-US" sz="1100" dirty="0" smtClean="0">
                <a:solidFill>
                  <a:srgbClr val="000000"/>
                </a:solidFill>
                <a:latin typeface="Times New Roman" pitchFamily="18" charset="0"/>
                <a:cs typeface="Times New Roman" pitchFamily="18" charset="0"/>
                <a:sym typeface="Wingdings" pitchFamily="2" charset="2"/>
              </a:rPr>
              <a:t> to add the I/O to the project. You can name your I/O by clicking the default name and entering a meaningful name for your application.</a:t>
            </a:r>
          </a:p>
          <a:p>
            <a:pPr lvl="0"/>
            <a:r>
              <a:rPr lang="en-US" sz="1100" dirty="0" smtClean="0">
                <a:solidFill>
                  <a:srgbClr val="000000"/>
                </a:solidFill>
                <a:latin typeface="Times New Roman" pitchFamily="18" charset="0"/>
                <a:cs typeface="Times New Roman" pitchFamily="18" charset="0"/>
                <a:sym typeface="Wingdings" pitchFamily="2" charset="2"/>
              </a:rPr>
              <a:t>Some developers find it simpler to only have the project contain the channels necessary for their application;</a:t>
            </a:r>
            <a:r>
              <a:rPr lang="en-US" sz="1100" baseline="0" dirty="0" smtClean="0">
                <a:solidFill>
                  <a:srgbClr val="000000"/>
                </a:solidFill>
                <a:latin typeface="Times New Roman" pitchFamily="18" charset="0"/>
                <a:cs typeface="Times New Roman" pitchFamily="18" charset="0"/>
                <a:sym typeface="Wingdings" pitchFamily="2" charset="2"/>
              </a:rPr>
              <a:t> whereas other develops prefer to see all available channels at all times.  Neither method creates more efficient code than the other, so using or not using all FPGA I/O channels is a matter of preference.</a:t>
            </a:r>
            <a:endParaRPr lang="en-US" sz="1100" dirty="0" smtClean="0">
              <a:solidFill>
                <a:srgbClr val="000000"/>
              </a:solidFill>
              <a:latin typeface="Times New Roman" pitchFamily="18" charset="0"/>
              <a:cs typeface="Times New Roman" pitchFamily="18" charset="0"/>
            </a:endParaRPr>
          </a:p>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2"/>
          <p:cNvSpPr>
            <a:spLocks noGrp="1" noRot="1" noChangeAspect="1" noChangeArrowheads="1" noTextEdit="1"/>
          </p:cNvSpPr>
          <p:nvPr>
            <p:ph type="sldImg"/>
          </p:nvPr>
        </p:nvSpPr>
        <p:spPr>
          <a:xfrm>
            <a:off x="879475" y="706438"/>
            <a:ext cx="5238750" cy="3929062"/>
          </a:xfrm>
        </p:spPr>
      </p:sp>
      <p:sp>
        <p:nvSpPr>
          <p:cNvPr id="19461" name="Rectangle 3"/>
          <p:cNvSpPr>
            <a:spLocks noGrp="1" noChangeArrowheads="1"/>
          </p:cNvSpPr>
          <p:nvPr>
            <p:ph type="body" idx="1"/>
          </p:nvPr>
        </p:nvSpPr>
        <p:spPr>
          <a:noFill/>
          <a:ln/>
        </p:spPr>
        <p:txBody>
          <a:bodyPr/>
          <a:lstStyle/>
          <a:p>
            <a:r>
              <a:rPr lang="en-US" sz="1100" dirty="0" smtClean="0">
                <a:latin typeface="Times New Roman" pitchFamily="18" charset="0"/>
              </a:rPr>
              <a:t>After adding the FPGA I/O node to the Project, drag and drop the node from the Project Explorer to the block diagram. to add the appropriate FPGA I/O node to the block diagram.</a:t>
            </a:r>
          </a:p>
          <a:p>
            <a:r>
              <a:rPr lang="en-US" sz="1100" dirty="0" smtClean="0">
                <a:latin typeface="Times New Roman" pitchFamily="18" charset="0"/>
              </a:rPr>
              <a:t>You can also add an FPGA I/O node from the </a:t>
            </a:r>
            <a:r>
              <a:rPr lang="en-US" sz="1100" b="1" dirty="0" smtClean="0">
                <a:latin typeface="Times New Roman" pitchFamily="18" charset="0"/>
              </a:rPr>
              <a:t>Functions</a:t>
            </a:r>
            <a:r>
              <a:rPr lang="en-US" sz="1100" dirty="0" smtClean="0">
                <a:latin typeface="Times New Roman" pitchFamily="18" charset="0"/>
              </a:rPr>
              <a:t> palette. To select your I/O, click the I/O name portion of the FPGA I/O node and select your I/O. You can also add additional I/O to your Project from the FPGA I/O node. Click the node as mentioned previously and select </a:t>
            </a:r>
            <a:r>
              <a:rPr lang="en-US" sz="1100" b="1" dirty="0" smtClean="0">
                <a:latin typeface="Times New Roman" pitchFamily="18" charset="0"/>
              </a:rPr>
              <a:t>Add New FPGA I/O</a:t>
            </a:r>
            <a:r>
              <a:rPr lang="en-US" sz="1100" dirty="0" smtClean="0">
                <a:latin typeface="Times New Roman" pitchFamily="18" charset="0"/>
              </a:rPr>
              <a:t> to launch the New FPGA I/O dialog box.</a:t>
            </a:r>
          </a:p>
          <a:p>
            <a:pPr>
              <a:buFontTx/>
              <a:buChar char="•"/>
            </a:pPr>
            <a:endParaRPr lang="en-US" sz="1100" dirty="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Rot="1" noChangeAspect="1" noChangeArrowheads="1" noTextEdit="1"/>
          </p:cNvSpPr>
          <p:nvPr>
            <p:ph type="sldImg"/>
          </p:nvPr>
        </p:nvSpPr>
        <p:spPr>
          <a:xfrm>
            <a:off x="879475" y="706438"/>
            <a:ext cx="5238750" cy="3929062"/>
          </a:xfrm>
        </p:spPr>
      </p:sp>
      <p:sp>
        <p:nvSpPr>
          <p:cNvPr id="18437" name="Rectangle 3"/>
          <p:cNvSpPr>
            <a:spLocks noGrp="1" noChangeArrowheads="1"/>
          </p:cNvSpPr>
          <p:nvPr>
            <p:ph type="body" idx="1"/>
          </p:nvPr>
        </p:nvSpPr>
        <p:spPr>
          <a:noFill/>
          <a:ln/>
        </p:spPr>
        <p:txBody>
          <a:bodyPr/>
          <a:lstStyle/>
          <a:p>
            <a:r>
              <a:rPr lang="en-US" sz="1400" b="1" dirty="0" smtClean="0">
                <a:latin typeface="Arial Narrow" pitchFamily="34" charset="0"/>
              </a:rPr>
              <a:t>B. FPGA I/O Palettes</a:t>
            </a:r>
          </a:p>
          <a:p>
            <a:r>
              <a:rPr lang="en-US" sz="1100" dirty="0" smtClean="0">
                <a:latin typeface="Times New Roman" pitchFamily="18" charset="0"/>
                <a:cs typeface="Times New Roman" pitchFamily="18" charset="0"/>
              </a:rPr>
              <a:t>The FPGA I/O palette includes the following functions for configuring the I/O hardware. </a:t>
            </a:r>
          </a:p>
          <a:p>
            <a:pPr lvl="2">
              <a:buFontTx/>
              <a:buChar char="•"/>
              <a:tabLst/>
            </a:pPr>
            <a:r>
              <a:rPr lang="en-US" sz="1100" dirty="0" smtClean="0">
                <a:latin typeface="Times New Roman" pitchFamily="18" charset="0"/>
                <a:cs typeface="Times New Roman" pitchFamily="18" charset="0"/>
              </a:rPr>
              <a:t>FPGA I/O Node—Reads or writes data from or to the FPGA I/O.</a:t>
            </a:r>
          </a:p>
          <a:p>
            <a:pPr marL="228600" marR="0" lvl="2" indent="-228600" algn="l" defTabSz="914400" rtl="0" eaLnBrk="1" fontAlgn="base" latinLnBrk="0" hangingPunct="1">
              <a:lnSpc>
                <a:spcPct val="100000"/>
              </a:lnSpc>
              <a:spcBef>
                <a:spcPct val="30000"/>
              </a:spcBef>
              <a:spcAft>
                <a:spcPct val="0"/>
              </a:spcAft>
              <a:buClrTx/>
              <a:buSzTx/>
              <a:buFontTx/>
              <a:buChar char="•"/>
              <a:tabLst/>
              <a:defRPr/>
            </a:pPr>
            <a:r>
              <a:rPr lang="en-US" sz="1100" dirty="0" smtClean="0">
                <a:latin typeface="Times New Roman" pitchFamily="18" charset="0"/>
                <a:cs typeface="Times New Roman" pitchFamily="18" charset="0"/>
              </a:rPr>
              <a:t>FPGA I/O Constant—Specifies an FPGA I/O item on the block diagram.</a:t>
            </a:r>
          </a:p>
          <a:p>
            <a:pPr marL="228600" marR="0" lvl="2" indent="-228600" algn="l" defTabSz="914400" rtl="0" eaLnBrk="1" fontAlgn="base" latinLnBrk="0" hangingPunct="1">
              <a:lnSpc>
                <a:spcPct val="100000"/>
              </a:lnSpc>
              <a:spcBef>
                <a:spcPct val="30000"/>
              </a:spcBef>
              <a:spcAft>
                <a:spcPct val="0"/>
              </a:spcAft>
              <a:buClrTx/>
              <a:buSzTx/>
              <a:buFontTx/>
              <a:buChar char="•"/>
              <a:tabLst/>
              <a:defRPr/>
            </a:pPr>
            <a:r>
              <a:rPr lang="en-US" sz="1100" dirty="0" smtClean="0">
                <a:latin typeface="Times New Roman" pitchFamily="18" charset="0"/>
                <a:cs typeface="Times New Roman" pitchFamily="18" charset="0"/>
              </a:rPr>
              <a:t>FPGA I/O Method Node—Invokes an I/O method for a specific channel or C Series module.</a:t>
            </a:r>
          </a:p>
          <a:p>
            <a:pPr lvl="2">
              <a:buFontTx/>
              <a:buChar char="•"/>
              <a:tabLst/>
            </a:pPr>
            <a:r>
              <a:rPr lang="en-US" sz="1100" dirty="0" smtClean="0">
                <a:latin typeface="Times New Roman" pitchFamily="18" charset="0"/>
                <a:cs typeface="Times New Roman" pitchFamily="18" charset="0"/>
              </a:rPr>
              <a:t>FPGA I/O Property Node—Reads or sets property attributes of a specific channel or C Series module.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Rot="1" noChangeAspect="1" noChangeArrowheads="1" noTextEdit="1"/>
          </p:cNvSpPr>
          <p:nvPr>
            <p:ph type="sldImg"/>
          </p:nvPr>
        </p:nvSpPr>
        <p:spPr>
          <a:xfrm>
            <a:off x="879475" y="706438"/>
            <a:ext cx="5238750" cy="3929062"/>
          </a:xfrm>
        </p:spPr>
      </p:sp>
      <p:sp>
        <p:nvSpPr>
          <p:cNvPr id="20485" name="Rectangle 3"/>
          <p:cNvSpPr>
            <a:spLocks noGrp="1" noChangeArrowheads="1"/>
          </p:cNvSpPr>
          <p:nvPr>
            <p:ph type="body" idx="1"/>
          </p:nvPr>
        </p:nvSpPr>
        <p:spPr>
          <a:noFill/>
          <a:ln/>
        </p:spPr>
        <p:txBody>
          <a:bodyPr/>
          <a:lstStyle/>
          <a:p>
            <a:r>
              <a:rPr lang="en-US" sz="1400" b="1" dirty="0" smtClean="0">
                <a:latin typeface="Arial Narrow" pitchFamily="34" charset="0"/>
              </a:rPr>
              <a:t>C. I/O Types</a:t>
            </a:r>
          </a:p>
          <a:p>
            <a:r>
              <a:rPr lang="en-US" sz="1100" dirty="0" smtClean="0">
                <a:latin typeface="Times New Roman" pitchFamily="18" charset="0"/>
              </a:rPr>
              <a:t>There are three basic FPGA I/O types in LabVIEW FPGA hardware: digital lines, digital ports, and analog I/O. Digital lines are basic digital I/O. Digital lines are bi-directional on all R Series devices and some CompactRIO modules. Refer to the documentation for your specific device for more information about digital enable and digital data functionality.</a:t>
            </a:r>
          </a:p>
          <a:p>
            <a:r>
              <a:rPr lang="en-US" sz="1100" dirty="0" smtClean="0">
                <a:latin typeface="Times New Roman" pitchFamily="18" charset="0"/>
              </a:rPr>
              <a:t>The Digital Port is a group of digital lines. The ports use a data type that is dependent on the target. Ports for most I/O will be a group of 8 bits, but others can be 16, or 32 bits. One bit is used for each line. The read and write functions take data form all lines in a given port.</a:t>
            </a:r>
          </a:p>
          <a:p>
            <a:r>
              <a:rPr lang="en-US" sz="1100" dirty="0" smtClean="0">
                <a:latin typeface="Times New Roman" pitchFamily="18" charset="0"/>
              </a:rPr>
              <a:t>The analog input node reads data from the specified line. The analog output node writes data to a given line. The values from the I/O lines are binary values. The binary value is based on the resolution of the device. The device resolution is divided into discrete values based on the range of the device. All I/O values must be converted from a nominal value to a matching binary value or vice versa to be correctly interpreted by the FPGA device.</a:t>
            </a:r>
          </a:p>
          <a:p>
            <a:endParaRPr lang="en-US" sz="1100" dirty="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3"/>
          <p:cNvSpPr>
            <a:spLocks noGrp="1" noChangeArrowheads="1"/>
          </p:cNvSpPr>
          <p:nvPr>
            <p:ph type="body" idx="1"/>
          </p:nvPr>
        </p:nvSpPr>
        <p:spPr>
          <a:noFill/>
          <a:ln/>
        </p:spPr>
        <p:txBody>
          <a:bodyPr/>
          <a:lstStyle/>
          <a:p>
            <a:r>
              <a:rPr lang="en-US" sz="1100" dirty="0" smtClean="0">
                <a:latin typeface="Times New Roman" pitchFamily="18" charset="0"/>
              </a:rPr>
              <a:t>The FPGA devices do not have built-in counter hardware. All counters must be programmed into the FPGA itself. The count register can be 32, 16, or 8 bits, depending on the type of integer selected for the counter indicator. The loop period also determines the minimum detectable pulse width. The example above has the following specifications:</a:t>
            </a:r>
          </a:p>
          <a:p>
            <a:pPr lvl="2"/>
            <a:r>
              <a:rPr lang="en-US" sz="1100" dirty="0" smtClean="0">
                <a:latin typeface="Times New Roman" pitchFamily="18" charset="0"/>
              </a:rPr>
              <a:t>About 10 ticks per iteration </a:t>
            </a:r>
          </a:p>
          <a:p>
            <a:pPr lvl="2"/>
            <a:r>
              <a:rPr lang="en-US" sz="1100" dirty="0" smtClean="0">
                <a:latin typeface="Times New Roman" pitchFamily="18" charset="0"/>
              </a:rPr>
              <a:t>250 ns to guarantee a high or low read</a:t>
            </a:r>
          </a:p>
          <a:p>
            <a:pPr lvl="2"/>
            <a:r>
              <a:rPr lang="en-US" sz="1100" dirty="0" smtClean="0">
                <a:latin typeface="Times New Roman" pitchFamily="18" charset="0"/>
              </a:rPr>
              <a:t>500 ns period = 2 MHz signals.</a:t>
            </a:r>
          </a:p>
          <a:p>
            <a:r>
              <a:rPr lang="en-US" sz="1100" dirty="0" smtClean="0">
                <a:latin typeface="Times New Roman" pitchFamily="18" charset="0"/>
              </a:rPr>
              <a:t>It can read a signal at a maximum of 2 </a:t>
            </a:r>
            <a:r>
              <a:rPr lang="en-US" sz="1100" dirty="0" err="1" smtClean="0">
                <a:latin typeface="Times New Roman" pitchFamily="18" charset="0"/>
              </a:rPr>
              <a:t>MHz.</a:t>
            </a:r>
            <a:r>
              <a:rPr lang="en-US" sz="1100" dirty="0" smtClean="0">
                <a:latin typeface="Times New Roman" pitchFamily="18" charset="0"/>
              </a:rPr>
              <a:t> It is important to benchmark your counter before using it in a final application. Refer to </a:t>
            </a:r>
            <a:r>
              <a:rPr lang="en-US" sz="1100" b="1" dirty="0" smtClean="0">
                <a:latin typeface="Times New Roman" pitchFamily="18" charset="0"/>
                <a:cs typeface="Times New Roman" pitchFamily="18" charset="0"/>
              </a:rPr>
              <a:t>Toolkits and </a:t>
            </a:r>
            <a:r>
              <a:rPr lang="en-US" sz="1100" b="1" dirty="0" err="1" smtClean="0">
                <a:latin typeface="Times New Roman" pitchFamily="18" charset="0"/>
                <a:cs typeface="Times New Roman" pitchFamily="18" charset="0"/>
              </a:rPr>
              <a:t>Modules»FPGA»Compact</a:t>
            </a:r>
            <a:r>
              <a:rPr lang="en-US" sz="1100" b="1" dirty="0" smtClean="0">
                <a:latin typeface="Times New Roman" pitchFamily="18" charset="0"/>
                <a:cs typeface="Times New Roman" pitchFamily="18" charset="0"/>
              </a:rPr>
              <a:t> RIO/R Series» FPGA </a:t>
            </a:r>
            <a:r>
              <a:rPr lang="en-US" sz="1100" b="1" dirty="0" err="1" smtClean="0">
                <a:latin typeface="Times New Roman" pitchFamily="18" charset="0"/>
                <a:cs typeface="Times New Roman" pitchFamily="18" charset="0"/>
              </a:rPr>
              <a:t>Fundamentals»Counters</a:t>
            </a:r>
            <a:r>
              <a:rPr lang="en-US" sz="1100" b="1"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in the NI Example Finder </a:t>
            </a:r>
            <a:r>
              <a:rPr lang="en-US" sz="1100" dirty="0" smtClean="0">
                <a:latin typeface="Times New Roman" pitchFamily="18" charset="0"/>
              </a:rPr>
              <a:t>for related examples.</a:t>
            </a:r>
            <a:endParaRPr lang="en-US" sz="1100" b="1" dirty="0" smtClean="0">
              <a:latin typeface="Times New Roman" pitchFamily="18" charset="0"/>
              <a:cs typeface="Times New Roman" pitchFamily="18" charset="0"/>
            </a:endParaRPr>
          </a:p>
          <a:p>
            <a:endParaRPr lang="en-US" sz="1100" dirty="0" smtClean="0">
              <a:latin typeface="Times New Roman" pitchFamily="18" charset="0"/>
            </a:endParaRPr>
          </a:p>
        </p:txBody>
      </p:sp>
      <p:sp>
        <p:nvSpPr>
          <p:cNvPr id="5" name="Slide Image Placeholder 4"/>
          <p:cNvSpPr>
            <a:spLocks noGrp="1" noRot="1" noChangeAspect="1"/>
          </p:cNvSpPr>
          <p:nvPr>
            <p:ph type="sldImg"/>
          </p:nvPr>
        </p:nvSpPr>
        <p:spPr>
          <a:xfrm>
            <a:off x="879475" y="706438"/>
            <a:ext cx="5238750" cy="3929062"/>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Image Placeholder 6"/>
          <p:cNvSpPr>
            <a:spLocks noGrp="1" noRot="1" noChangeAspect="1"/>
          </p:cNvSpPr>
          <p:nvPr>
            <p:ph type="sldImg"/>
          </p:nvPr>
        </p:nvSpPr>
        <p:spPr>
          <a:xfrm>
            <a:off x="879475" y="706438"/>
            <a:ext cx="5238750" cy="3929062"/>
          </a:xfrm>
        </p:spPr>
      </p:sp>
      <p:sp>
        <p:nvSpPr>
          <p:cNvPr id="8" name="Notes Placeholder 7"/>
          <p:cNvSpPr>
            <a:spLocks noGrp="1"/>
          </p:cNvSpPr>
          <p:nvPr>
            <p:ph type="body" idx="1"/>
          </p:nvPr>
        </p:nvSpPr>
        <p:spPr/>
        <p:txBody>
          <a:bodyPr>
            <a:normAutofit/>
          </a:bodyPr>
          <a:lstStyle/>
          <a:p>
            <a:pPr lvl="0"/>
            <a:r>
              <a:rPr lang="en-US" sz="1100" dirty="0" smtClean="0">
                <a:solidFill>
                  <a:srgbClr val="000000"/>
                </a:solidFill>
                <a:latin typeface="Times New Roman" pitchFamily="18" charset="0"/>
              </a:rPr>
              <a:t>When using an FPGA you cannot use the normal floating-point numerical data types.  Because the FPGA requires fixed</a:t>
            </a:r>
            <a:r>
              <a:rPr lang="en-US" sz="1100" baseline="0" dirty="0" smtClean="0">
                <a:solidFill>
                  <a:srgbClr val="000000"/>
                </a:solidFill>
                <a:latin typeface="Times New Roman" pitchFamily="18" charset="0"/>
              </a:rPr>
              <a:t> gates to be created for its logical pathways it cannot handle data with floating mantissa and exponent data.  If you need to perform floating-point analysis it is typically simplest to offload those calculations to the host for processing.</a:t>
            </a:r>
          </a:p>
          <a:p>
            <a:pPr lvl="0"/>
            <a:r>
              <a:rPr lang="en-US" sz="1100" baseline="0" dirty="0" smtClean="0">
                <a:solidFill>
                  <a:srgbClr val="000000"/>
                </a:solidFill>
                <a:latin typeface="Times New Roman" pitchFamily="18" charset="0"/>
              </a:rPr>
              <a:t>However, not all calculations can or should be offloaded to the host.  Therefore if you wish to perform calculations with the FPGA VI then all of those calculations will have to be done with Integer Math or Fixed-Point Math.</a:t>
            </a:r>
            <a:endParaRPr lang="en-US" dirty="0" smtClean="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Rectangle 2"/>
          <p:cNvSpPr>
            <a:spLocks noGrp="1" noRot="1" noChangeAspect="1" noChangeArrowheads="1" noTextEdit="1"/>
          </p:cNvSpPr>
          <p:nvPr>
            <p:ph type="sldImg"/>
          </p:nvPr>
        </p:nvSpPr>
        <p:spPr>
          <a:xfrm>
            <a:off x="879475" y="706438"/>
            <a:ext cx="5238750" cy="3929062"/>
          </a:xfrm>
        </p:spPr>
      </p:sp>
      <p:sp>
        <p:nvSpPr>
          <p:cNvPr id="63493" name="Rectangle 3"/>
          <p:cNvSpPr>
            <a:spLocks noGrp="1" noChangeArrowheads="1"/>
          </p:cNvSpPr>
          <p:nvPr>
            <p:ph type="body" idx="1"/>
          </p:nvPr>
        </p:nvSpPr>
        <p:spPr>
          <a:noFill/>
          <a:ln/>
        </p:spPr>
        <p:txBody>
          <a:bodyPr/>
          <a:lstStyle/>
          <a:p>
            <a:r>
              <a:rPr lang="en-US" sz="1400" b="1" dirty="0" smtClean="0">
                <a:latin typeface="Arial Narrow" pitchFamily="34" charset="0"/>
              </a:rPr>
              <a:t>D. Integer Math</a:t>
            </a:r>
          </a:p>
          <a:p>
            <a:r>
              <a:rPr lang="en-US" sz="1100" dirty="0" smtClean="0">
                <a:latin typeface="Times New Roman" pitchFamily="18" charset="0"/>
              </a:rPr>
              <a:t>Data</a:t>
            </a:r>
            <a:r>
              <a:rPr lang="en-US" sz="1100" baseline="0" dirty="0" smtClean="0">
                <a:latin typeface="Times New Roman" pitchFamily="18" charset="0"/>
              </a:rPr>
              <a:t> returned from I/O channels is in binary representation and must be handled with </a:t>
            </a:r>
            <a:r>
              <a:rPr lang="en-US" sz="1100" dirty="0" smtClean="0">
                <a:latin typeface="Times New Roman" pitchFamily="18" charset="0"/>
              </a:rPr>
              <a:t>integer math. As a result, some functions, such as divide, are not included on the FPGA palette.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Image Placeholder 7"/>
          <p:cNvSpPr>
            <a:spLocks noGrp="1" noRot="1" noChangeAspect="1"/>
          </p:cNvSpPr>
          <p:nvPr>
            <p:ph type="sldImg"/>
          </p:nvPr>
        </p:nvSpPr>
        <p:spPr>
          <a:xfrm>
            <a:off x="879475" y="706438"/>
            <a:ext cx="5238750" cy="3929062"/>
          </a:xfrm>
        </p:spPr>
      </p:sp>
      <p:sp>
        <p:nvSpPr>
          <p:cNvPr id="9" name="Notes Placeholder 8"/>
          <p:cNvSpPr>
            <a:spLocks noGrp="1"/>
          </p:cNvSpPr>
          <p:nvPr>
            <p:ph type="body" idx="1"/>
          </p:nvPr>
        </p:nvSpPr>
        <p:spPr/>
        <p:txBody>
          <a:bodyPr>
            <a:normAutofit/>
          </a:bodyPr>
          <a:lstStyle/>
          <a:p>
            <a:pPr lvl="0"/>
            <a:r>
              <a:rPr lang="en-US" sz="1100" dirty="0" smtClean="0">
                <a:solidFill>
                  <a:srgbClr val="000000"/>
                </a:solidFill>
                <a:latin typeface="Times New Roman" pitchFamily="18" charset="0"/>
              </a:rPr>
              <a:t>There are some ways to manipulate</a:t>
            </a:r>
            <a:r>
              <a:rPr lang="en-US" sz="1100" baseline="0" dirty="0" smtClean="0">
                <a:solidFill>
                  <a:srgbClr val="000000"/>
                </a:solidFill>
                <a:latin typeface="Times New Roman" pitchFamily="18" charset="0"/>
              </a:rPr>
              <a:t> integer math functions so that you can create “floating-point” operations.  The most common techniques use the Scale By Power of 2 function which essentially multiplies or divides by any power of 2.</a:t>
            </a:r>
            <a:endParaRPr lang="en-US" sz="1100" dirty="0" smtClean="0">
              <a:solidFill>
                <a:srgbClr val="000000"/>
              </a:solidFill>
              <a:latin typeface="Times New Roman" pitchFamily="18" charset="0"/>
            </a:endParaRPr>
          </a:p>
          <a:p>
            <a:pPr lvl="0"/>
            <a:r>
              <a:rPr lang="en-US" sz="1100" dirty="0" smtClean="0">
                <a:solidFill>
                  <a:srgbClr val="000000"/>
                </a:solidFill>
                <a:latin typeface="Times New Roman" pitchFamily="18" charset="0"/>
              </a:rPr>
              <a:t>This figure above shows an example of scaling data in LabVIEW FPGA. We want to be able to scale the data by .70. To get this scaling very close we multiply the analog input by a scaling factor of 11500 then divide it by 16384 (use the Scale by the Power of 2 function to the –14th power).</a:t>
            </a:r>
          </a:p>
          <a:p>
            <a:pPr lvl="0"/>
            <a:r>
              <a:rPr lang="en-US" sz="1100" dirty="0" smtClean="0">
                <a:solidFill>
                  <a:srgbClr val="000000"/>
                </a:solidFill>
                <a:latin typeface="Times New Roman" pitchFamily="18" charset="0"/>
              </a:rPr>
              <a:t>Additionally, you can divide numbers using the quotient and remainder function, however, this can use many slices when implemented.</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p:spPr>
      </p:pic>
      <p:sp>
        <p:nvSpPr>
          <p:cNvPr id="2" name="Title 1"/>
          <p:cNvSpPr>
            <a:spLocks noGrp="1"/>
          </p:cNvSpPr>
          <p:nvPr>
            <p:ph type="ctrTitle"/>
          </p:nvPr>
        </p:nvSpPr>
        <p:spPr>
          <a:xfrm>
            <a:off x="2438400" y="228600"/>
            <a:ext cx="6248400" cy="1143000"/>
          </a:xfrm>
        </p:spPr>
        <p:txBody>
          <a:bodyPr>
            <a:normAutofit/>
          </a:bodyPr>
          <a:lstStyle>
            <a:lvl1pPr algn="r">
              <a:defRPr sz="38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1752600"/>
            <a:ext cx="8229600" cy="17526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Box 7"/>
          <p:cNvSpPr txBox="1"/>
          <p:nvPr/>
        </p:nvSpPr>
        <p:spPr>
          <a:xfrm>
            <a:off x="4876800" y="5248870"/>
            <a:ext cx="4267200" cy="1569660"/>
          </a:xfrm>
          <a:prstGeom prst="rect">
            <a:avLst/>
          </a:prstGeom>
          <a:noFill/>
        </p:spPr>
        <p:txBody>
          <a:bodyPr wrap="square" rtlCol="0">
            <a:spAutoFit/>
          </a:bodyPr>
          <a:lstStyle/>
          <a:p>
            <a:pPr algn="ctr"/>
            <a:r>
              <a:rPr lang="en-US" sz="2400" dirty="0" smtClean="0"/>
              <a:t>National Instruments</a:t>
            </a:r>
          </a:p>
          <a:p>
            <a:pPr algn="ctr"/>
            <a:r>
              <a:rPr lang="en-US" sz="2400" dirty="0" smtClean="0"/>
              <a:t>11500 North </a:t>
            </a:r>
            <a:r>
              <a:rPr lang="en-US" sz="2400" dirty="0" err="1" smtClean="0"/>
              <a:t>Mopac</a:t>
            </a:r>
            <a:r>
              <a:rPr lang="en-US" sz="2400" dirty="0" smtClean="0"/>
              <a:t> Expressway</a:t>
            </a:r>
          </a:p>
          <a:p>
            <a:pPr algn="ctr"/>
            <a:r>
              <a:rPr lang="en-US" sz="2400" dirty="0" smtClean="0"/>
              <a:t>Austin,</a:t>
            </a:r>
            <a:r>
              <a:rPr lang="en-US" sz="2400" baseline="0" dirty="0" smtClean="0"/>
              <a:t> Texas 78759</a:t>
            </a:r>
          </a:p>
          <a:p>
            <a:pPr algn="ctr"/>
            <a:r>
              <a:rPr lang="en-US" sz="2400" baseline="0" dirty="0" smtClean="0"/>
              <a:t>ni.com/training</a:t>
            </a:r>
            <a:endParaRPr lang="en-US" sz="2400"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8229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838200" y="3733801"/>
            <a:ext cx="7848600" cy="1981200"/>
          </a:xfrm>
        </p:spPr>
        <p:txBody>
          <a:bodyPr/>
          <a:lstStyle>
            <a:lvl1pPr>
              <a:defRPr>
                <a:solidFill>
                  <a:schemeClr val="accent1"/>
                </a:solidFill>
              </a:defRPr>
            </a:lvl1pPr>
            <a:lvl2pPr>
              <a:defRPr sz="2600">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ep 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286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1800" y="1600200"/>
            <a:ext cx="5715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971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57600" y="1600200"/>
            <a:ext cx="5029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Quiz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marL="339725" indent="-339725">
              <a:buFont typeface="+mj-lt"/>
              <a:buAutoNum type="arabicPeriod"/>
              <a:defRPr sz="2400"/>
            </a:lvl2pPr>
            <a:lvl3pPr marL="690563" indent="-350838">
              <a:buFont typeface="+mj-lt"/>
              <a:buAutoNum type="alphaLcPeriod"/>
              <a:defRPr sz="2000"/>
            </a:lvl3pPr>
            <a:lvl4pPr marL="1031875" indent="-341313">
              <a:buFont typeface="+mj-lt"/>
              <a:buAutoNum type="romanLcPeriod"/>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339725" indent="-339725">
              <a:buFont typeface="+mj-lt"/>
              <a:buAutoNum type="arabicPeriod"/>
              <a:defRPr sz="2400"/>
            </a:lvl2pPr>
            <a:lvl3pPr marL="688975" indent="-349250">
              <a:buFont typeface="+mj-lt"/>
              <a:buAutoNum type="alphaLcPeriod"/>
              <a:defRPr sz="2000"/>
            </a:lvl3pPr>
            <a:lvl4pPr marL="1036638" indent="-346075">
              <a:buFont typeface="+mj-lt"/>
              <a:buAutoNum type="romanLcPeriod"/>
              <a:tabLst/>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5" Type="http://schemas.openxmlformats.org/officeDocument/2006/relationships/image" Target="../media/image1.jpeg"/><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nilogo.jpg"/>
          <p:cNvPicPr>
            <a:picLocks noChangeAspect="1"/>
          </p:cNvPicPr>
          <p:nvPr/>
        </p:nvPicPr>
        <p:blipFill>
          <a:blip r:embed="rId17"/>
          <a:stretch>
            <a:fillRect/>
          </a:stretch>
        </p:blipFill>
        <p:spPr>
          <a:xfrm>
            <a:off x="4191000" y="6248400"/>
            <a:ext cx="2133600" cy="516987"/>
          </a:xfrm>
          <a:prstGeom prst="rect">
            <a:avLst/>
          </a:prstGeom>
        </p:spPr>
      </p:pic>
      <p:sp>
        <p:nvSpPr>
          <p:cNvPr id="9" name="TextBox 8"/>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0" name="Straight Connector 9"/>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 id="2147483814" r:id="rId14"/>
    <p:sldLayoutId id="2147483824" r:id="rId15"/>
  </p:sldLayoutIdLst>
  <p:timing>
    <p:tnLst>
      <p:par>
        <p:cTn id="1" dur="indefinite" restart="never" nodeType="tmRoot"/>
      </p:par>
    </p:tnLst>
  </p:timing>
  <p:hf sldNum="0" hdr="0" ftr="0" dt="0"/>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1pPr>
      <a:lvl2pPr marL="233363" indent="-233363"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457200" indent="-223838" algn="l" defTabSz="914400" rtl="0" eaLnBrk="1" latinLnBrk="0" hangingPunct="1">
        <a:spcBef>
          <a:spcPct val="20000"/>
        </a:spcBef>
        <a:buFont typeface="Arial Narrow" pitchFamily="34" charset="0"/>
        <a:buChar char="−"/>
        <a:defRPr sz="2600" kern="1200">
          <a:solidFill>
            <a:schemeClr val="tx1"/>
          </a:solidFill>
          <a:latin typeface="+mn-lt"/>
          <a:ea typeface="+mn-ea"/>
          <a:cs typeface="+mn-cs"/>
        </a:defRPr>
      </a:lvl3pPr>
      <a:lvl4pPr marL="690563" indent="-233363"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4pPr>
      <a:lvl5pPr marL="914400" indent="-214313"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0" descr="Defining_the_Application"/>
          <p:cNvPicPr>
            <a:picLocks noChangeAspect="1" noChangeArrowheads="1"/>
          </p:cNvPicPr>
          <p:nvPr/>
        </p:nvPicPr>
        <p:blipFill>
          <a:blip r:embed="rId4">
            <a:lum bright="5000"/>
          </a:blip>
          <a:srcRect r="2055" b="12500"/>
          <a:stretch>
            <a:fillRect/>
          </a:stretch>
        </p:blipFill>
        <p:spPr bwMode="auto">
          <a:xfrm>
            <a:off x="1881188" y="1371600"/>
            <a:ext cx="7262812" cy="5334000"/>
          </a:xfrm>
          <a:prstGeom prst="rect">
            <a:avLst/>
          </a:prstGeom>
          <a:noFill/>
        </p:spPr>
      </p:pic>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3352800"/>
            <a:ext cx="8229600" cy="2773363"/>
          </a:xfrm>
          <a:prstGeom prst="rect">
            <a:avLst/>
          </a:prstGeom>
        </p:spPr>
        <p:txBody>
          <a:bodyPr vert="horz" lIns="91440" tIns="45720" rIns="91440" bIns="45720" rtlCol="0">
            <a:normAutofit/>
          </a:bodyPr>
          <a:lstStyle/>
          <a:p>
            <a:pPr lvl="0"/>
            <a:r>
              <a:rPr lang="en-US" dirty="0" smtClean="0"/>
              <a:t>Click to edit Master text styles</a:t>
            </a:r>
          </a:p>
        </p:txBody>
      </p:sp>
      <p:sp>
        <p:nvSpPr>
          <p:cNvPr id="8"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algn="l">
              <a:spcBef>
                <a:spcPct val="50000"/>
              </a:spcBef>
            </a:pPr>
            <a:r>
              <a:rPr lang="en-US" sz="3200" b="1" dirty="0">
                <a:solidFill>
                  <a:schemeClr val="hlink"/>
                </a:solidFill>
              </a:rPr>
              <a:t>TOPICS</a:t>
            </a:r>
          </a:p>
        </p:txBody>
      </p:sp>
      <p:pic>
        <p:nvPicPr>
          <p:cNvPr id="9" name="Picture 8" descr="nilogo.jpg"/>
          <p:cNvPicPr>
            <a:picLocks noChangeAspect="1"/>
          </p:cNvPicPr>
          <p:nvPr/>
        </p:nvPicPr>
        <p:blipFill>
          <a:blip r:embed="rId5"/>
          <a:stretch>
            <a:fillRect/>
          </a:stretch>
        </p:blipFill>
        <p:spPr>
          <a:xfrm>
            <a:off x="4191000" y="6248400"/>
            <a:ext cx="2133600" cy="516987"/>
          </a:xfrm>
          <a:prstGeom prst="rect">
            <a:avLst/>
          </a:prstGeom>
        </p:spPr>
      </p:pic>
      <p:sp>
        <p:nvSpPr>
          <p:cNvPr id="10" name="TextBox 9"/>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1" name="Straight Connector 10"/>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16" r:id="rId1"/>
    <p:sldLayoutId id="2147483817" r:id="rId2"/>
  </p:sldLayoutIdLst>
  <p:hf sldNum="0" hdr="0" ftr="0" dt="0"/>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514350" indent="-514350" algn="l" defTabSz="914400" rtl="0" eaLnBrk="1" latinLnBrk="0" hangingPunct="1">
        <a:spcBef>
          <a:spcPct val="20000"/>
        </a:spcBef>
        <a:buFont typeface="+mj-lt"/>
        <a:buAutoNum type="alphaUcPeriod"/>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3733801"/>
            <a:ext cx="7848600" cy="1981200"/>
          </a:xfrm>
          <a:prstGeom prst="rect">
            <a:avLst/>
          </a:prstGeom>
        </p:spPr>
        <p:txBody>
          <a:bodyPr vert="horz" lIns="91440" tIns="45720" rIns="91440" bIns="45720" rtlCol="0">
            <a:normAutofit/>
          </a:bodyPr>
          <a:lstStyle/>
          <a:p>
            <a:pPr lvl="0"/>
            <a:r>
              <a:rPr lang="en-US" dirty="0" smtClean="0"/>
              <a:t>Click to edit Master text styles</a:t>
            </a:r>
          </a:p>
        </p:txBody>
      </p:sp>
      <p:pic>
        <p:nvPicPr>
          <p:cNvPr id="7" name="Picture 6" descr="nilogo.jpg"/>
          <p:cNvPicPr>
            <a:picLocks noChangeAspect="1"/>
          </p:cNvPicPr>
          <p:nvPr/>
        </p:nvPicPr>
        <p:blipFill>
          <a:blip r:embed="rId4"/>
          <a:stretch>
            <a:fillRect/>
          </a:stretch>
        </p:blipFill>
        <p:spPr>
          <a:xfrm>
            <a:off x="4191000" y="6248400"/>
            <a:ext cx="2133600" cy="516987"/>
          </a:xfrm>
          <a:prstGeom prst="rect">
            <a:avLst/>
          </a:prstGeom>
        </p:spPr>
      </p:pic>
      <p:sp>
        <p:nvSpPr>
          <p:cNvPr id="8" name="TextBox 7"/>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9" name="Straight Connector 8"/>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a:r>
              <a:rPr lang="en-US" sz="2400" b="1" dirty="0">
                <a:solidFill>
                  <a:schemeClr val="bg1"/>
                </a:solidFill>
              </a:rPr>
              <a:t>GOAL</a:t>
            </a:r>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Lst>
  <p:hf sldNum="0" hdr="0" ftr="0" dt="0"/>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4"/>
          <p:cNvSpPr>
            <a:spLocks noGrp="1" noChangeArrowheads="1"/>
          </p:cNvSpPr>
          <p:nvPr>
            <p:ph type="title"/>
          </p:nvPr>
        </p:nvSpPr>
        <p:spPr/>
        <p:txBody>
          <a:bodyPr>
            <a:normAutofit/>
          </a:bodyPr>
          <a:lstStyle/>
          <a:p>
            <a:pPr eaLnBrk="1" hangingPunct="1"/>
            <a:r>
              <a:rPr lang="en-US" sz="3400" dirty="0" smtClean="0"/>
              <a:t>Lesson 4</a:t>
            </a:r>
            <a:br>
              <a:rPr lang="en-US" sz="3400" dirty="0" smtClean="0"/>
            </a:br>
            <a:r>
              <a:rPr lang="en-US" sz="3400" dirty="0" smtClean="0"/>
              <a:t>FPGA I/O</a:t>
            </a:r>
          </a:p>
        </p:txBody>
      </p:sp>
      <p:sp>
        <p:nvSpPr>
          <p:cNvPr id="7170" name="Rectangle 3"/>
          <p:cNvSpPr>
            <a:spLocks noGrp="1" noChangeArrowheads="1"/>
          </p:cNvSpPr>
          <p:nvPr>
            <p:ph idx="1"/>
          </p:nvPr>
        </p:nvSpPr>
        <p:spPr>
          <a:xfrm>
            <a:off x="533400" y="3322637"/>
            <a:ext cx="8229600" cy="2773363"/>
          </a:xfrm>
        </p:spPr>
        <p:txBody>
          <a:bodyPr/>
          <a:lstStyle/>
          <a:p>
            <a:pPr marL="609600" indent="-609600" eaLnBrk="1" hangingPunct="1">
              <a:lnSpc>
                <a:spcPct val="90000"/>
              </a:lnSpc>
            </a:pPr>
            <a:r>
              <a:rPr lang="en-US" sz="2400" dirty="0" smtClean="0"/>
              <a:t>Configuring FPGA I/O</a:t>
            </a:r>
          </a:p>
          <a:p>
            <a:pPr marL="609600" indent="-609600" eaLnBrk="1" hangingPunct="1">
              <a:lnSpc>
                <a:spcPct val="90000"/>
              </a:lnSpc>
            </a:pPr>
            <a:r>
              <a:rPr lang="en-US" sz="2400" dirty="0" smtClean="0"/>
              <a:t>FPGA I/O Palettes </a:t>
            </a:r>
          </a:p>
          <a:p>
            <a:pPr marL="609600" indent="-609600" eaLnBrk="1" hangingPunct="1">
              <a:lnSpc>
                <a:spcPct val="90000"/>
              </a:lnSpc>
            </a:pPr>
            <a:r>
              <a:rPr lang="en-US" sz="2400" dirty="0" smtClean="0"/>
              <a:t>I/O Types</a:t>
            </a:r>
          </a:p>
          <a:p>
            <a:pPr marL="609600" indent="-609600" eaLnBrk="1" hangingPunct="1">
              <a:lnSpc>
                <a:spcPct val="90000"/>
              </a:lnSpc>
            </a:pPr>
            <a:r>
              <a:rPr lang="en-US" sz="2400" dirty="0" smtClean="0"/>
              <a:t>Integer Math</a:t>
            </a:r>
          </a:p>
          <a:p>
            <a:pPr marL="609600" indent="-609600">
              <a:lnSpc>
                <a:spcPct val="90000"/>
              </a:lnSpc>
            </a:pPr>
            <a:r>
              <a:rPr lang="en-US" sz="2400" dirty="0" smtClean="0"/>
              <a:t>Converting Binary Representations</a:t>
            </a:r>
          </a:p>
          <a:p>
            <a:pPr marL="609600" indent="-609600">
              <a:lnSpc>
                <a:spcPct val="90000"/>
              </a:lnSpc>
            </a:pPr>
            <a:r>
              <a:rPr lang="en-US" sz="2400" dirty="0" smtClean="0"/>
              <a:t>Fixed-Point Math</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410" name="Rectangle 2"/>
          <p:cNvSpPr>
            <a:spLocks noGrp="1" noChangeArrowheads="1"/>
          </p:cNvSpPr>
          <p:nvPr>
            <p:ph type="title"/>
          </p:nvPr>
        </p:nvSpPr>
        <p:spPr/>
        <p:txBody>
          <a:bodyPr/>
          <a:lstStyle/>
          <a:p>
            <a:r>
              <a:rPr lang="en-US" dirty="0" smtClean="0"/>
              <a:t>E. Converting Binary Representations</a:t>
            </a:r>
            <a:endParaRPr lang="en-US" dirty="0"/>
          </a:p>
        </p:txBody>
      </p:sp>
      <p:sp>
        <p:nvSpPr>
          <p:cNvPr id="7" name="Content Placeholder 6"/>
          <p:cNvSpPr>
            <a:spLocks noGrp="1"/>
          </p:cNvSpPr>
          <p:nvPr>
            <p:ph sz="half" idx="2"/>
          </p:nvPr>
        </p:nvSpPr>
        <p:spPr>
          <a:xfrm>
            <a:off x="3505200" y="1600200"/>
            <a:ext cx="5181600" cy="4525963"/>
          </a:xfrm>
        </p:spPr>
        <p:txBody>
          <a:bodyPr>
            <a:normAutofit/>
          </a:bodyPr>
          <a:lstStyle/>
          <a:p>
            <a:r>
              <a:rPr lang="en-US" dirty="0" smtClean="0"/>
              <a:t>FPGA I/O Node:</a:t>
            </a:r>
          </a:p>
          <a:p>
            <a:pPr lvl="1"/>
            <a:r>
              <a:rPr lang="en-US" dirty="0" smtClean="0"/>
              <a:t>returns a binary representation of the voltage input</a:t>
            </a:r>
          </a:p>
          <a:p>
            <a:pPr lvl="1"/>
            <a:r>
              <a:rPr lang="en-US" dirty="0" smtClean="0"/>
              <a:t>value is signed integer</a:t>
            </a:r>
          </a:p>
          <a:p>
            <a:endParaRPr lang="en-US" dirty="0" smtClean="0"/>
          </a:p>
          <a:p>
            <a:r>
              <a:rPr lang="en-US" sz="2400" dirty="0" smtClean="0"/>
              <a:t>Convert value to a physical quantity with engineering units</a:t>
            </a:r>
          </a:p>
          <a:p>
            <a:r>
              <a:rPr lang="en-US" sz="2400" dirty="0" smtClean="0"/>
              <a:t>Conversion occurs in the Host VI because FPGA does not support floating-point math</a:t>
            </a:r>
          </a:p>
          <a:p>
            <a:endParaRPr lang="en-US" dirty="0"/>
          </a:p>
        </p:txBody>
      </p:sp>
      <p:sp>
        <p:nvSpPr>
          <p:cNvPr id="1041411" name="Text Box 3"/>
          <p:cNvSpPr txBox="1">
            <a:spLocks noChangeArrowheads="1"/>
          </p:cNvSpPr>
          <p:nvPr/>
        </p:nvSpPr>
        <p:spPr bwMode="auto">
          <a:xfrm rot="10800000" flipV="1">
            <a:off x="609600" y="1295400"/>
            <a:ext cx="3665538" cy="457200"/>
          </a:xfrm>
          <a:prstGeom prst="rect">
            <a:avLst/>
          </a:prstGeom>
          <a:noFill/>
          <a:ln w="9525" algn="ctr">
            <a:noFill/>
            <a:miter lim="800000"/>
            <a:headEnd/>
            <a:tailEnd/>
          </a:ln>
          <a:effectLst/>
        </p:spPr>
        <p:txBody>
          <a:bodyPr>
            <a:spAutoFit/>
            <a:flatTx/>
          </a:bodyPr>
          <a:lstStyle/>
          <a:p>
            <a:pPr marL="342900" indent="-342900"/>
            <a:endParaRPr lang="en-US" b="1"/>
          </a:p>
        </p:txBody>
      </p:sp>
      <p:pic>
        <p:nvPicPr>
          <p:cNvPr id="36866" name="Picture 2"/>
          <p:cNvPicPr>
            <a:picLocks noGrp="1" noChangeAspect="1" noChangeArrowheads="1"/>
          </p:cNvPicPr>
          <p:nvPr>
            <p:ph sz="half" idx="1"/>
          </p:nvPr>
        </p:nvPicPr>
        <p:blipFill>
          <a:blip r:embed="rId3"/>
          <a:srcRect/>
          <a:stretch>
            <a:fillRect/>
          </a:stretch>
        </p:blipFill>
        <p:spPr bwMode="auto">
          <a:xfrm>
            <a:off x="461962" y="1748631"/>
            <a:ext cx="2962275" cy="4229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 Converting Binary Representations (cont.)</a:t>
            </a:r>
            <a:endParaRPr lang="en-US" dirty="0"/>
          </a:p>
        </p:txBody>
      </p:sp>
      <p:sp>
        <p:nvSpPr>
          <p:cNvPr id="7" name="Content Placeholder 6"/>
          <p:cNvSpPr>
            <a:spLocks noGrp="1"/>
          </p:cNvSpPr>
          <p:nvPr>
            <p:ph idx="1"/>
          </p:nvPr>
        </p:nvSpPr>
        <p:spPr/>
        <p:txBody>
          <a:bodyPr/>
          <a:lstStyle/>
          <a:p>
            <a:r>
              <a:rPr lang="en-US" dirty="0" smtClean="0"/>
              <a:t>Conversion is hardware dependent</a:t>
            </a:r>
          </a:p>
          <a:p>
            <a:r>
              <a:rPr lang="en-US" dirty="0" smtClean="0"/>
              <a:t>Hardware-specific factors used in conversion</a:t>
            </a:r>
          </a:p>
          <a:p>
            <a:pPr lvl="1"/>
            <a:r>
              <a:rPr lang="en-US" sz="2400" dirty="0" smtClean="0"/>
              <a:t>Voltage Range</a:t>
            </a:r>
          </a:p>
          <a:p>
            <a:pPr lvl="1"/>
            <a:r>
              <a:rPr lang="en-US" sz="2400" dirty="0" smtClean="0"/>
              <a:t>ADC Resolution</a:t>
            </a:r>
          </a:p>
          <a:p>
            <a:pPr lvl="1"/>
            <a:r>
              <a:rPr lang="en-US" sz="2400" dirty="0" smtClean="0"/>
              <a:t>Offset</a:t>
            </a:r>
          </a:p>
          <a:p>
            <a:pPr lvl="1"/>
            <a:r>
              <a:rPr lang="en-US" sz="2400" dirty="0" smtClean="0"/>
              <a:t>CJC Value</a:t>
            </a:r>
          </a:p>
          <a:p>
            <a:pPr lvl="1"/>
            <a:r>
              <a:rPr lang="en-US" sz="2400" dirty="0" err="1" smtClean="0"/>
              <a:t>Autozero</a:t>
            </a:r>
            <a:r>
              <a:rPr lang="en-US" sz="2400" dirty="0" smtClean="0"/>
              <a:t> Value</a:t>
            </a:r>
          </a:p>
          <a:p>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Demonstration</a:t>
            </a:r>
            <a:endParaRPr lang="en-US" dirty="0"/>
          </a:p>
        </p:txBody>
      </p:sp>
      <p:sp>
        <p:nvSpPr>
          <p:cNvPr id="6" name="Content Placeholder 5"/>
          <p:cNvSpPr>
            <a:spLocks noGrp="1"/>
          </p:cNvSpPr>
          <p:nvPr>
            <p:ph idx="1"/>
          </p:nvPr>
        </p:nvSpPr>
        <p:spPr/>
        <p:txBody>
          <a:bodyPr/>
          <a:lstStyle/>
          <a:p>
            <a:r>
              <a:rPr lang="en-US" dirty="0" smtClean="0"/>
              <a:t>Show how to convert binary values to nominal values both on the R Series DAQ Devices and for CompactRIO Devices.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 Fixed-Point Math</a:t>
            </a:r>
            <a:endParaRPr lang="en-US" dirty="0"/>
          </a:p>
        </p:txBody>
      </p:sp>
      <p:sp>
        <p:nvSpPr>
          <p:cNvPr id="3" name="Text Placeholder 2"/>
          <p:cNvSpPr>
            <a:spLocks noGrp="1"/>
          </p:cNvSpPr>
          <p:nvPr>
            <p:ph idx="1"/>
          </p:nvPr>
        </p:nvSpPr>
        <p:spPr/>
        <p:txBody>
          <a:bodyPr>
            <a:normAutofit/>
          </a:bodyPr>
          <a:lstStyle/>
          <a:p>
            <a:pPr lvl="1">
              <a:buNone/>
            </a:pPr>
            <a:r>
              <a:rPr lang="en-US" dirty="0" smtClean="0"/>
              <a:t>Greatly simplifies arithmetic on the FPGA </a:t>
            </a:r>
          </a:p>
          <a:p>
            <a:pPr lvl="1"/>
            <a:r>
              <a:rPr lang="en-US" sz="2400" dirty="0" smtClean="0"/>
              <a:t>Simplifies computations</a:t>
            </a:r>
          </a:p>
          <a:p>
            <a:pPr lvl="1"/>
            <a:r>
              <a:rPr lang="en-US" sz="2400" dirty="0" smtClean="0"/>
              <a:t>Size and speed advantages of integer math</a:t>
            </a:r>
          </a:p>
          <a:p>
            <a:pPr lvl="1"/>
            <a:r>
              <a:rPr lang="en-US" sz="2400" dirty="0" smtClean="0"/>
              <a:t>Must configure the appropriate range when using fixed-point math</a:t>
            </a:r>
          </a:p>
          <a:p>
            <a:pPr lvl="1"/>
            <a:r>
              <a:rPr lang="en-US" sz="2400" dirty="0" smtClean="0"/>
              <a:t>Some I/O nodes return scaled and calibrated fixed-point values</a:t>
            </a:r>
          </a:p>
          <a:p>
            <a:pPr lvl="1">
              <a:buNone/>
            </a:pPr>
            <a:r>
              <a:rPr lang="en-US" dirty="0" smtClean="0"/>
              <a:t>Caveats</a:t>
            </a:r>
          </a:p>
          <a:p>
            <a:pPr lvl="1"/>
            <a:r>
              <a:rPr lang="en-US" sz="2400" dirty="0" smtClean="0"/>
              <a:t>FIFOs, memory, FPGA Math &amp; Analysis VIs unsupported</a:t>
            </a:r>
          </a:p>
          <a:p>
            <a:pPr lvl="1"/>
            <a:r>
              <a:rPr lang="en-US" sz="2400" dirty="0" smtClean="0"/>
              <a:t>Wiring a fixed-point number to an integer, might lose significant fractional bits</a:t>
            </a:r>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the Desired Range</a:t>
            </a:r>
            <a:endParaRPr lang="en-US" dirty="0"/>
          </a:p>
        </p:txBody>
      </p:sp>
      <p:pic>
        <p:nvPicPr>
          <p:cNvPr id="12" name="Picture 3" descr="\\nirvana\CustEd\Exchange\Outside CustEd\Matt Otis\LV FPGA\Art\Lesson 4\Fixed Point Math\set_fxp_configuration.bmp"/>
          <p:cNvPicPr>
            <a:picLocks noGrp="1" noChangeAspect="1" noChangeArrowheads="1"/>
          </p:cNvPicPr>
          <p:nvPr>
            <p:ph sz="half" idx="2"/>
          </p:nvPr>
        </p:nvPicPr>
        <p:blipFill>
          <a:blip r:embed="rId3"/>
          <a:stretch>
            <a:fillRect/>
          </a:stretch>
        </p:blipFill>
        <p:spPr bwMode="auto">
          <a:xfrm>
            <a:off x="4648200" y="1864403"/>
            <a:ext cx="4038600" cy="3997557"/>
          </a:xfrm>
          <a:prstGeom prst="rect">
            <a:avLst/>
          </a:prstGeom>
          <a:noFill/>
        </p:spPr>
      </p:pic>
      <p:pic>
        <p:nvPicPr>
          <p:cNvPr id="13" name="Picture 2" descr="\\nirvana\CustEd\Exchange\Outside CustEd\Matt Otis\LV FPGA\Art\Lesson 4\Fixed Point Math\fxp_properties.bmp"/>
          <p:cNvPicPr>
            <a:picLocks noGrp="1" noChangeAspect="1" noChangeArrowheads="1"/>
          </p:cNvPicPr>
          <p:nvPr>
            <p:ph sz="half" idx="1"/>
          </p:nvPr>
        </p:nvPicPr>
        <p:blipFill>
          <a:blip r:embed="rId4"/>
          <a:srcRect/>
          <a:stretch>
            <a:fillRect/>
          </a:stretch>
        </p:blipFill>
        <p:spPr bwMode="auto">
          <a:xfrm>
            <a:off x="1295400" y="1815306"/>
            <a:ext cx="2362200" cy="4095750"/>
          </a:xfrm>
          <a:prstGeom prst="rect">
            <a:avLst/>
          </a:prstGeom>
          <a:noFill/>
        </p:spPr>
      </p:pic>
      <p:cxnSp>
        <p:nvCxnSpPr>
          <p:cNvPr id="15" name="Straight Arrow Connector 14"/>
          <p:cNvCxnSpPr/>
          <p:nvPr/>
        </p:nvCxnSpPr>
        <p:spPr>
          <a:xfrm rot="5400000" flipH="1" flipV="1">
            <a:off x="2171700" y="3086100"/>
            <a:ext cx="3429000" cy="1371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200400" y="5562600"/>
            <a:ext cx="13716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Selecting an Overflow and Quantization Mode</a:t>
            </a:r>
            <a:endParaRPr lang="en-US" dirty="0"/>
          </a:p>
        </p:txBody>
      </p:sp>
      <p:sp>
        <p:nvSpPr>
          <p:cNvPr id="3" name="Text Placeholder 2"/>
          <p:cNvSpPr>
            <a:spLocks noGrp="1"/>
          </p:cNvSpPr>
          <p:nvPr>
            <p:ph type="body" sz="half" idx="1"/>
          </p:nvPr>
        </p:nvSpPr>
        <p:spPr>
          <a:xfrm>
            <a:off x="533400" y="1514475"/>
            <a:ext cx="4419600" cy="4286250"/>
          </a:xfrm>
        </p:spPr>
        <p:txBody>
          <a:bodyPr/>
          <a:lstStyle/>
          <a:p>
            <a:pPr lvl="1"/>
            <a:r>
              <a:rPr lang="en-US" dirty="0" smtClean="0"/>
              <a:t>Use same format for all related functions</a:t>
            </a:r>
          </a:p>
          <a:p>
            <a:pPr lvl="1"/>
            <a:r>
              <a:rPr lang="en-US" dirty="0" smtClean="0"/>
              <a:t>Mixing fixed-point configuration types can cause data loss</a:t>
            </a:r>
          </a:p>
          <a:p>
            <a:pPr lvl="1"/>
            <a:r>
              <a:rPr lang="en-US" dirty="0" smtClean="0"/>
              <a:t>Configure math functions to handle saturation, truncation, and rounding as needed.</a:t>
            </a:r>
            <a:endParaRPr lang="en-US" dirty="0"/>
          </a:p>
        </p:txBody>
      </p:sp>
      <p:pic>
        <p:nvPicPr>
          <p:cNvPr id="6" name="Picture 2" descr="\\nirvana\CustEd\Exchange\Outside CustEd\Matt Otis\LV FPGA\Art\Lesson 4\Fixed Point Math\loss_of_precission.bmp"/>
          <p:cNvPicPr>
            <a:picLocks noGrp="1" noChangeAspect="1" noChangeArrowheads="1"/>
          </p:cNvPicPr>
          <p:nvPr>
            <p:ph sz="half" idx="2"/>
          </p:nvPr>
        </p:nvPicPr>
        <p:blipFill>
          <a:blip r:embed="rId3"/>
          <a:srcRect/>
          <a:stretch>
            <a:fillRect/>
          </a:stretch>
        </p:blipFill>
        <p:spPr bwMode="auto">
          <a:xfrm>
            <a:off x="5124450" y="1600200"/>
            <a:ext cx="3714750" cy="367665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Quiz</a:t>
            </a:r>
            <a:endParaRPr lang="en-US" dirty="0"/>
          </a:p>
        </p:txBody>
      </p:sp>
      <p:sp>
        <p:nvSpPr>
          <p:cNvPr id="5" name="Content Placeholder 4"/>
          <p:cNvSpPr>
            <a:spLocks noGrp="1"/>
          </p:cNvSpPr>
          <p:nvPr>
            <p:ph sz="half" idx="1"/>
          </p:nvPr>
        </p:nvSpPr>
        <p:spPr/>
        <p:txBody>
          <a:bodyPr/>
          <a:lstStyle/>
          <a:p>
            <a:pPr marL="457200" indent="-457200">
              <a:buFont typeface="+mj-lt"/>
              <a:buAutoNum type="arabicPeriod"/>
            </a:pPr>
            <a:r>
              <a:rPr lang="en-US" dirty="0" smtClean="0"/>
              <a:t>FPGA I/O Nodes only give access to a module’s digital lines:</a:t>
            </a:r>
          </a:p>
          <a:p>
            <a:pPr marL="914400" lvl="1" indent="-457200">
              <a:buFont typeface="+mj-lt"/>
              <a:buAutoNum type="alphaLcPeriod"/>
            </a:pPr>
            <a:r>
              <a:rPr lang="en-US" dirty="0" smtClean="0"/>
              <a:t>True</a:t>
            </a:r>
          </a:p>
          <a:p>
            <a:pPr marL="914400" lvl="1" indent="-457200">
              <a:buFont typeface="+mj-lt"/>
              <a:buAutoNum type="alphaLcPeriod"/>
            </a:pPr>
            <a:r>
              <a:rPr lang="en-US" dirty="0" smtClean="0"/>
              <a:t>False</a:t>
            </a:r>
            <a:endParaRPr lang="en-US" dirty="0"/>
          </a:p>
        </p:txBody>
      </p:sp>
      <p:sp>
        <p:nvSpPr>
          <p:cNvPr id="6" name="Content Placeholder 5"/>
          <p:cNvSpPr>
            <a:spLocks noGrp="1"/>
          </p:cNvSpPr>
          <p:nvPr>
            <p:ph sz="half" idx="2"/>
          </p:nvPr>
        </p:nvSpPr>
        <p:spPr/>
        <p:txBody>
          <a:bodyPr/>
          <a:lstStyle/>
          <a:p>
            <a:pPr marL="457200" indent="-457200">
              <a:buFont typeface="+mj-lt"/>
              <a:buAutoNum type="arabicPeriod" startAt="2"/>
            </a:pPr>
            <a:r>
              <a:rPr lang="en-US" dirty="0" smtClean="0"/>
              <a:t>Which of the following numeric representations can be used on the FPGA?</a:t>
            </a:r>
          </a:p>
          <a:p>
            <a:pPr marL="914400" lvl="1" indent="-457200">
              <a:buFont typeface="+mj-lt"/>
              <a:buAutoNum type="alphaLcPeriod"/>
            </a:pPr>
            <a:r>
              <a:rPr lang="en-US" dirty="0" smtClean="0"/>
              <a:t>Integer</a:t>
            </a:r>
          </a:p>
          <a:p>
            <a:pPr marL="914400" lvl="1" indent="-457200">
              <a:buFont typeface="+mj-lt"/>
              <a:buAutoNum type="alphaLcPeriod"/>
            </a:pPr>
            <a:r>
              <a:rPr lang="en-US" dirty="0" smtClean="0"/>
              <a:t>Double</a:t>
            </a:r>
          </a:p>
          <a:p>
            <a:pPr marL="914400" lvl="1" indent="-457200">
              <a:buFont typeface="+mj-lt"/>
              <a:buAutoNum type="alphaLcPeriod"/>
            </a:pPr>
            <a:r>
              <a:rPr lang="en-US" dirty="0" smtClean="0"/>
              <a:t>Fixed-Point</a:t>
            </a:r>
          </a:p>
          <a:p>
            <a:pPr marL="914400" lvl="1" indent="-457200">
              <a:buFont typeface="+mj-lt"/>
              <a:buAutoNum type="alphaLcPeriod"/>
            </a:pPr>
            <a:r>
              <a:rPr lang="en-US" dirty="0" smtClean="0"/>
              <a:t>Complex Single</a:t>
            </a:r>
          </a:p>
          <a:p>
            <a:pPr marL="914400" lvl="1" indent="-457200">
              <a:buFont typeface="+mj-lt"/>
              <a:buAutoNum type="alphaLcPeriod"/>
            </a:pPr>
            <a:r>
              <a:rPr lang="en-US" dirty="0" smtClean="0"/>
              <a:t>Unsigned Integer</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sz="half" idx="1"/>
          </p:nvPr>
        </p:nvSpPr>
        <p:spPr/>
        <p:txBody>
          <a:bodyPr/>
          <a:lstStyle/>
          <a:p>
            <a:pPr marL="514350" indent="-514350">
              <a:buFont typeface="+mj-lt"/>
              <a:buAutoNum type="arabicPeriod" startAt="3"/>
            </a:pPr>
            <a:r>
              <a:rPr lang="en-US" dirty="0" smtClean="0"/>
              <a:t>Conversion of binary data can only be done on the host.</a:t>
            </a:r>
          </a:p>
          <a:p>
            <a:pPr marL="914400" lvl="1" indent="-457200">
              <a:buFont typeface="+mj-lt"/>
              <a:buAutoNum type="alphaLcPeriod"/>
            </a:pPr>
            <a:r>
              <a:rPr lang="en-US" dirty="0" smtClean="0"/>
              <a:t>True</a:t>
            </a:r>
          </a:p>
          <a:p>
            <a:pPr marL="914400" lvl="1" indent="-457200">
              <a:buFont typeface="+mj-lt"/>
              <a:buAutoNum type="alphaLcPeriod"/>
            </a:pPr>
            <a:r>
              <a:rPr lang="en-US" dirty="0" smtClean="0"/>
              <a:t>False</a:t>
            </a:r>
          </a:p>
        </p:txBody>
      </p:sp>
      <p:sp>
        <p:nvSpPr>
          <p:cNvPr id="4" name="Content Placeholder 3"/>
          <p:cNvSpPr>
            <a:spLocks noGrp="1"/>
          </p:cNvSpPr>
          <p:nvPr>
            <p:ph sz="half" idx="2"/>
          </p:nvPr>
        </p:nvSpPr>
        <p:spPr/>
        <p:txBody>
          <a:bodyPr/>
          <a:lstStyle/>
          <a:p>
            <a:pPr marL="514350" indent="-514350">
              <a:buFont typeface="+mj-lt"/>
              <a:buAutoNum type="arabicPeriod" startAt="4"/>
            </a:pPr>
            <a:r>
              <a:rPr lang="en-US" dirty="0" smtClean="0"/>
              <a:t>Binary values are always between 0 and 50000.</a:t>
            </a:r>
          </a:p>
          <a:p>
            <a:pPr marL="914400" lvl="1" indent="-457200">
              <a:buFont typeface="+mj-lt"/>
              <a:buAutoNum type="alphaLcPeriod"/>
            </a:pPr>
            <a:r>
              <a:rPr lang="en-US" dirty="0" smtClean="0"/>
              <a:t>True</a:t>
            </a:r>
          </a:p>
          <a:p>
            <a:pPr marL="914400" lvl="1" indent="-457200">
              <a:buFont typeface="+mj-lt"/>
              <a:buAutoNum type="alphaLcPeriod"/>
            </a:pPr>
            <a:r>
              <a:rPr lang="en-US" dirty="0" smtClean="0"/>
              <a:t>False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Quiz</a:t>
            </a:r>
            <a:endParaRPr lang="en-US" dirty="0"/>
          </a:p>
        </p:txBody>
      </p:sp>
      <p:sp>
        <p:nvSpPr>
          <p:cNvPr id="3" name="Content Placeholder 2"/>
          <p:cNvSpPr>
            <a:spLocks noGrp="1"/>
          </p:cNvSpPr>
          <p:nvPr>
            <p:ph sz="half" idx="1"/>
          </p:nvPr>
        </p:nvSpPr>
        <p:spPr/>
        <p:txBody>
          <a:bodyPr/>
          <a:lstStyle/>
          <a:p>
            <a:pPr marL="457200" indent="-457200">
              <a:buFont typeface="+mj-lt"/>
              <a:buAutoNum type="arabicPeriod" startAt="5"/>
            </a:pPr>
            <a:r>
              <a:rPr lang="en-US" dirty="0" smtClean="0"/>
              <a:t>Fixed-Point numbers require representation-specific functions.</a:t>
            </a:r>
          </a:p>
          <a:p>
            <a:pPr marL="914400" lvl="1" indent="-457200">
              <a:buFont typeface="+mj-lt"/>
              <a:buAutoNum type="alphaLcPeriod"/>
            </a:pPr>
            <a:r>
              <a:rPr lang="en-US" dirty="0" smtClean="0"/>
              <a:t>True</a:t>
            </a:r>
          </a:p>
          <a:p>
            <a:pPr marL="914400" lvl="1" indent="-457200">
              <a:buFont typeface="+mj-lt"/>
              <a:buAutoNum type="alphaLcPeriod"/>
            </a:pPr>
            <a:r>
              <a:rPr lang="en-US" dirty="0" smtClean="0"/>
              <a:t>False</a:t>
            </a:r>
            <a:endParaRPr lang="en-US" dirty="0"/>
          </a:p>
        </p:txBody>
      </p:sp>
      <p:sp>
        <p:nvSpPr>
          <p:cNvPr id="4" name="Content Placeholder 3"/>
          <p:cNvSpPr>
            <a:spLocks noGrp="1"/>
          </p:cNvSpPr>
          <p:nvPr>
            <p:ph sz="half" idx="2"/>
          </p:nvPr>
        </p:nvSpPr>
        <p:spPr/>
        <p:txBody>
          <a:bodyPr/>
          <a:lstStyle/>
          <a:p>
            <a:pPr marL="457200" indent="-457200">
              <a:buFont typeface="+mj-lt"/>
              <a:buAutoNum type="arabicPeriod" startAt="6"/>
            </a:pPr>
            <a:r>
              <a:rPr lang="en-US" dirty="0" err="1" smtClean="0"/>
              <a:t>LabVIEW</a:t>
            </a:r>
            <a:r>
              <a:rPr lang="en-US" dirty="0" smtClean="0"/>
              <a:t> automatically knows the expected data range for all fixed-point values and chooses the appropriate configuration.</a:t>
            </a:r>
          </a:p>
          <a:p>
            <a:pPr marL="914400" lvl="1" indent="-457200">
              <a:buFont typeface="+mj-lt"/>
              <a:buAutoNum type="alphaLcPeriod"/>
            </a:pPr>
            <a:r>
              <a:rPr lang="en-US" dirty="0" smtClean="0"/>
              <a:t>True</a:t>
            </a:r>
          </a:p>
          <a:p>
            <a:pPr marL="914400" lvl="1" indent="-457200">
              <a:buFont typeface="+mj-lt"/>
              <a:buAutoNum type="alphaLcPeriod"/>
            </a:pPr>
            <a:r>
              <a:rPr lang="en-US" dirty="0" smtClean="0"/>
              <a:t>False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5" descr="add fpga io.bmp"/>
          <p:cNvPicPr>
            <a:picLocks noGrp="1" noChangeAspect="1"/>
          </p:cNvPicPr>
          <p:nvPr>
            <p:ph sz="half" idx="1"/>
          </p:nvPr>
        </p:nvPicPr>
        <p:blipFill>
          <a:blip r:embed="rId3"/>
          <a:stretch>
            <a:fillRect/>
          </a:stretch>
        </p:blipFill>
        <p:spPr bwMode="auto">
          <a:xfrm>
            <a:off x="457200" y="1675015"/>
            <a:ext cx="4404493" cy="3887585"/>
          </a:xfrm>
          <a:prstGeom prst="rect">
            <a:avLst/>
          </a:prstGeom>
          <a:noFill/>
          <a:ln w="9525">
            <a:noFill/>
            <a:miter lim="800000"/>
            <a:headEnd/>
            <a:tailEnd/>
          </a:ln>
        </p:spPr>
      </p:pic>
      <p:sp>
        <p:nvSpPr>
          <p:cNvPr id="8196" name="Rectangle 2"/>
          <p:cNvSpPr>
            <a:spLocks noGrp="1" noChangeArrowheads="1"/>
          </p:cNvSpPr>
          <p:nvPr>
            <p:ph type="title"/>
          </p:nvPr>
        </p:nvSpPr>
        <p:spPr/>
        <p:txBody>
          <a:bodyPr/>
          <a:lstStyle/>
          <a:p>
            <a:r>
              <a:rPr lang="en-US" dirty="0" smtClean="0"/>
              <a:t>A. Configuring FPGA I/O</a:t>
            </a:r>
          </a:p>
        </p:txBody>
      </p:sp>
      <p:sp>
        <p:nvSpPr>
          <p:cNvPr id="11" name="Content Placeholder 10"/>
          <p:cNvSpPr>
            <a:spLocks noGrp="1"/>
          </p:cNvSpPr>
          <p:nvPr>
            <p:ph sz="half" idx="2"/>
          </p:nvPr>
        </p:nvSpPr>
        <p:spPr>
          <a:xfrm>
            <a:off x="4724400" y="1600201"/>
            <a:ext cx="3962400" cy="2286000"/>
          </a:xfrm>
        </p:spPr>
        <p:txBody>
          <a:bodyPr>
            <a:normAutofit fontScale="92500" lnSpcReduction="10000"/>
          </a:bodyPr>
          <a:lstStyle/>
          <a:p>
            <a:r>
              <a:rPr lang="en-US" dirty="0" smtClean="0"/>
              <a:t>Unnecessary if FPGA Project Wizard used to configure the LabVIEW Project</a:t>
            </a:r>
          </a:p>
          <a:p>
            <a:pPr lvl="1"/>
            <a:r>
              <a:rPr lang="en-US" dirty="0" smtClean="0"/>
              <a:t>The FPGA Project Wizard automatically adds all FPGA I/O channels for you.</a:t>
            </a:r>
            <a:endParaRPr lang="en-US" dirty="0"/>
          </a:p>
        </p:txBody>
      </p:sp>
      <p:pic>
        <p:nvPicPr>
          <p:cNvPr id="8195" name="Picture 4" descr="New FPGA IO.bmp"/>
          <p:cNvPicPr>
            <a:picLocks noChangeAspect="1"/>
          </p:cNvPicPr>
          <p:nvPr/>
        </p:nvPicPr>
        <p:blipFill>
          <a:blip r:embed="rId4"/>
          <a:srcRect/>
          <a:stretch>
            <a:fillRect/>
          </a:stretch>
        </p:blipFill>
        <p:spPr bwMode="auto">
          <a:xfrm>
            <a:off x="4648200" y="3810000"/>
            <a:ext cx="3808451" cy="23536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CropperCapture[1].Bmp"/>
          <p:cNvPicPr>
            <a:picLocks noChangeAspect="1"/>
          </p:cNvPicPr>
          <p:nvPr/>
        </p:nvPicPr>
        <p:blipFill>
          <a:blip r:embed="rId3"/>
          <a:srcRect/>
          <a:stretch>
            <a:fillRect/>
          </a:stretch>
        </p:blipFill>
        <p:spPr bwMode="auto">
          <a:xfrm>
            <a:off x="609600" y="1371600"/>
            <a:ext cx="2470150" cy="3200400"/>
          </a:xfrm>
          <a:prstGeom prst="rect">
            <a:avLst/>
          </a:prstGeom>
          <a:noFill/>
          <a:ln w="9525">
            <a:noFill/>
            <a:miter lim="800000"/>
            <a:headEnd/>
            <a:tailEnd/>
          </a:ln>
        </p:spPr>
      </p:pic>
      <p:sp>
        <p:nvSpPr>
          <p:cNvPr id="10243" name="Rectangle 2"/>
          <p:cNvSpPr>
            <a:spLocks noGrp="1" noChangeArrowheads="1"/>
          </p:cNvSpPr>
          <p:nvPr>
            <p:ph type="title"/>
          </p:nvPr>
        </p:nvSpPr>
        <p:spPr/>
        <p:txBody>
          <a:bodyPr/>
          <a:lstStyle/>
          <a:p>
            <a:r>
              <a:rPr lang="en-US" dirty="0" smtClean="0"/>
              <a:t>Using FPGA I/O Nodes</a:t>
            </a:r>
          </a:p>
        </p:txBody>
      </p:sp>
      <p:sp>
        <p:nvSpPr>
          <p:cNvPr id="624643" name="Rectangle 3"/>
          <p:cNvSpPr>
            <a:spLocks noGrp="1" noChangeArrowheads="1"/>
          </p:cNvSpPr>
          <p:nvPr>
            <p:ph sz="half" idx="1"/>
          </p:nvPr>
        </p:nvSpPr>
        <p:spPr/>
        <p:txBody>
          <a:bodyPr>
            <a:normAutofit fontScale="55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Two ways to use FPGA I/O:</a:t>
            </a:r>
          </a:p>
          <a:p>
            <a:r>
              <a:rPr lang="en-US" dirty="0" smtClean="0"/>
              <a:t>Drag and drop from LabVIEW Project</a:t>
            </a:r>
          </a:p>
          <a:p>
            <a:r>
              <a:rPr lang="en-US" dirty="0" smtClean="0"/>
              <a:t>Add empty I/O node to the block diagram and left-click to select I/O</a:t>
            </a:r>
          </a:p>
        </p:txBody>
      </p:sp>
      <p:sp>
        <p:nvSpPr>
          <p:cNvPr id="10" name="Content Placeholder 9"/>
          <p:cNvSpPr>
            <a:spLocks noGrp="1"/>
          </p:cNvSpPr>
          <p:nvPr>
            <p:ph sz="half" idx="2"/>
          </p:nvPr>
        </p:nvSpPr>
        <p:spPr/>
        <p:txBody>
          <a:bodyPr>
            <a:normAutofit fontScale="55000" lnSpcReduction="20000"/>
          </a:bodyPr>
          <a:lstStyle/>
          <a:p>
            <a:endParaRPr lang="en-US" dirty="0"/>
          </a:p>
        </p:txBody>
      </p:sp>
      <p:pic>
        <p:nvPicPr>
          <p:cNvPr id="10245" name="Picture 13" descr="CropperCapture[4].Bmp"/>
          <p:cNvPicPr>
            <a:picLocks noChangeAspect="1"/>
          </p:cNvPicPr>
          <p:nvPr/>
        </p:nvPicPr>
        <p:blipFill>
          <a:blip r:embed="rId4"/>
          <a:srcRect/>
          <a:stretch>
            <a:fillRect/>
          </a:stretch>
        </p:blipFill>
        <p:spPr bwMode="auto">
          <a:xfrm>
            <a:off x="4495800" y="1219200"/>
            <a:ext cx="3952875" cy="3429000"/>
          </a:xfrm>
          <a:prstGeom prst="rect">
            <a:avLst/>
          </a:prstGeom>
          <a:noFill/>
          <a:ln w="9525">
            <a:noFill/>
            <a:miter lim="800000"/>
            <a:headEnd/>
            <a:tailEnd/>
          </a:ln>
        </p:spPr>
      </p:pic>
      <p:sp>
        <p:nvSpPr>
          <p:cNvPr id="10246" name="Line 14"/>
          <p:cNvSpPr>
            <a:spLocks noChangeShapeType="1"/>
          </p:cNvSpPr>
          <p:nvPr/>
        </p:nvSpPr>
        <p:spPr bwMode="auto">
          <a:xfrm flipV="1">
            <a:off x="2133600" y="2447925"/>
            <a:ext cx="2486025" cy="523875"/>
          </a:xfrm>
          <a:prstGeom prst="line">
            <a:avLst/>
          </a:prstGeom>
          <a:noFill/>
          <a:ln w="9525">
            <a:solidFill>
              <a:schemeClr val="tx1"/>
            </a:solidFill>
            <a:round/>
            <a:headEnd type="none" w="sm" len="sm"/>
            <a:tailEnd type="triangle" w="sm" len="sm"/>
          </a:ln>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24643">
                                            <p:txEl>
                                              <p:pRg st="15" end="15"/>
                                            </p:txEl>
                                          </p:spTgt>
                                        </p:tgtEl>
                                        <p:attrNameLst>
                                          <p:attrName>style.visibility</p:attrName>
                                        </p:attrNameLst>
                                      </p:cBhvr>
                                      <p:to>
                                        <p:strVal val="visible"/>
                                      </p:to>
                                    </p:set>
                                    <p:animEffect transition="in" filter="fade">
                                      <p:cBhvr>
                                        <p:cTn id="7" dur="1000"/>
                                        <p:tgtEl>
                                          <p:spTgt spid="62464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r>
              <a:rPr lang="en-US" dirty="0" smtClean="0"/>
              <a:t>B. FPGA I/O Palettes</a:t>
            </a:r>
          </a:p>
        </p:txBody>
      </p:sp>
      <p:pic>
        <p:nvPicPr>
          <p:cNvPr id="9219" name="Picture 3" descr="FPGA IO palette.bmp"/>
          <p:cNvPicPr>
            <a:picLocks noChangeAspect="1"/>
          </p:cNvPicPr>
          <p:nvPr/>
        </p:nvPicPr>
        <p:blipFill>
          <a:blip r:embed="rId3"/>
          <a:srcRect/>
          <a:stretch>
            <a:fillRect/>
          </a:stretch>
        </p:blipFill>
        <p:spPr bwMode="auto">
          <a:xfrm>
            <a:off x="2438400" y="1600200"/>
            <a:ext cx="3911600" cy="3562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smtClean="0"/>
              <a:t>C. I/O Types</a:t>
            </a:r>
          </a:p>
        </p:txBody>
      </p:sp>
      <p:sp>
        <p:nvSpPr>
          <p:cNvPr id="11267" name="Rectangle 3"/>
          <p:cNvSpPr>
            <a:spLocks noGrp="1" noChangeArrowheads="1"/>
          </p:cNvSpPr>
          <p:nvPr>
            <p:ph idx="1"/>
          </p:nvPr>
        </p:nvSpPr>
        <p:spPr/>
        <p:txBody>
          <a:bodyPr>
            <a:normAutofit/>
          </a:bodyPr>
          <a:lstStyle/>
          <a:p>
            <a:r>
              <a:rPr lang="en-US" dirty="0" smtClean="0"/>
              <a:t>Digital Lines—writes/reads Boolean value </a:t>
            </a:r>
            <a:br>
              <a:rPr lang="en-US" dirty="0" smtClean="0"/>
            </a:br>
            <a:r>
              <a:rPr lang="en-US" dirty="0" smtClean="0"/>
              <a:t>to/from digital line</a:t>
            </a:r>
          </a:p>
          <a:p>
            <a:r>
              <a:rPr lang="en-US" dirty="0" smtClean="0"/>
              <a:t>Digital Ports—writes/reads unsigned </a:t>
            </a:r>
            <a:br>
              <a:rPr lang="en-US" dirty="0" smtClean="0"/>
            </a:br>
            <a:r>
              <a:rPr lang="en-US" dirty="0" smtClean="0"/>
              <a:t>integer value to/from digital port (grouping </a:t>
            </a:r>
            <a:br>
              <a:rPr lang="en-US" dirty="0" smtClean="0"/>
            </a:br>
            <a:r>
              <a:rPr lang="en-US" dirty="0" smtClean="0"/>
              <a:t>of digital lines)</a:t>
            </a:r>
          </a:p>
          <a:p>
            <a:r>
              <a:rPr lang="en-US" dirty="0" smtClean="0"/>
              <a:t>Analog I/O—writes/reads data to/from an </a:t>
            </a:r>
            <a:br>
              <a:rPr lang="en-US" dirty="0" smtClean="0"/>
            </a:br>
            <a:r>
              <a:rPr lang="en-US" dirty="0" smtClean="0"/>
              <a:t>analog channel</a:t>
            </a:r>
          </a:p>
          <a:p>
            <a:pPr lvl="1"/>
            <a:r>
              <a:rPr lang="en-US" sz="2400" dirty="0" smtClean="0"/>
              <a:t>R Series—returns an integer value</a:t>
            </a:r>
          </a:p>
          <a:p>
            <a:pPr lvl="1"/>
            <a:r>
              <a:rPr lang="en-US" sz="2400" dirty="0" err="1" smtClean="0"/>
              <a:t>CompactRIO</a:t>
            </a:r>
            <a:r>
              <a:rPr lang="en-US" sz="2400" dirty="0" smtClean="0"/>
              <a:t>—returns a fixed-point value (can revert to integer)</a:t>
            </a:r>
          </a:p>
        </p:txBody>
      </p:sp>
      <p:pic>
        <p:nvPicPr>
          <p:cNvPr id="11268" name="Picture 7" descr="CropperCapture[1].Bmp"/>
          <p:cNvPicPr>
            <a:picLocks noChangeAspect="1"/>
          </p:cNvPicPr>
          <p:nvPr/>
        </p:nvPicPr>
        <p:blipFill>
          <a:blip r:embed="rId3"/>
          <a:srcRect/>
          <a:stretch>
            <a:fillRect/>
          </a:stretch>
        </p:blipFill>
        <p:spPr bwMode="auto">
          <a:xfrm>
            <a:off x="6477000" y="1524000"/>
            <a:ext cx="2257425" cy="704850"/>
          </a:xfrm>
          <a:prstGeom prst="rect">
            <a:avLst/>
          </a:prstGeom>
          <a:noFill/>
          <a:ln w="9525">
            <a:noFill/>
            <a:miter lim="800000"/>
            <a:headEnd/>
            <a:tailEnd/>
          </a:ln>
        </p:spPr>
      </p:pic>
      <p:pic>
        <p:nvPicPr>
          <p:cNvPr id="11269" name="Picture 8" descr="CropperCapture[2].Bmp"/>
          <p:cNvPicPr>
            <a:picLocks noChangeAspect="1"/>
          </p:cNvPicPr>
          <p:nvPr/>
        </p:nvPicPr>
        <p:blipFill>
          <a:blip r:embed="rId4"/>
          <a:srcRect/>
          <a:stretch>
            <a:fillRect/>
          </a:stretch>
        </p:blipFill>
        <p:spPr bwMode="auto">
          <a:xfrm>
            <a:off x="6324600" y="2819400"/>
            <a:ext cx="2657475" cy="704850"/>
          </a:xfrm>
          <a:prstGeom prst="rect">
            <a:avLst/>
          </a:prstGeom>
          <a:noFill/>
          <a:ln w="9525">
            <a:noFill/>
            <a:miter lim="800000"/>
            <a:headEnd/>
            <a:tailEnd/>
          </a:ln>
        </p:spPr>
      </p:pic>
      <p:pic>
        <p:nvPicPr>
          <p:cNvPr id="11270" name="Picture 10" descr="CropperCapture[5].Bmp"/>
          <p:cNvPicPr>
            <a:picLocks noChangeAspect="1"/>
          </p:cNvPicPr>
          <p:nvPr/>
        </p:nvPicPr>
        <p:blipFill>
          <a:blip r:embed="rId5"/>
          <a:srcRect/>
          <a:stretch>
            <a:fillRect/>
          </a:stretch>
        </p:blipFill>
        <p:spPr bwMode="auto">
          <a:xfrm>
            <a:off x="6400800" y="4038600"/>
            <a:ext cx="2514600" cy="7048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dirty="0" smtClean="0"/>
              <a:t>Creating Counters from Digital I/O</a:t>
            </a:r>
          </a:p>
        </p:txBody>
      </p:sp>
      <p:sp>
        <p:nvSpPr>
          <p:cNvPr id="1028" name="Rectangle 3"/>
          <p:cNvSpPr>
            <a:spLocks noGrp="1" noChangeArrowheads="1"/>
          </p:cNvSpPr>
          <p:nvPr>
            <p:ph idx="1"/>
          </p:nvPr>
        </p:nvSpPr>
        <p:spPr/>
        <p:txBody>
          <a:bodyPr>
            <a:normAutofit lnSpcReduction="10000"/>
          </a:bodyPr>
          <a:lstStyle/>
          <a:p>
            <a:pPr>
              <a:lnSpc>
                <a:spcPct val="80000"/>
              </a:lnSpc>
            </a:pPr>
            <a:r>
              <a:rPr lang="en-US" dirty="0" smtClean="0"/>
              <a:t>Minimum input pulse width detectable depends on loop period </a:t>
            </a:r>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80000"/>
              </a:lnSpc>
            </a:pPr>
            <a:endParaRPr lang="en-US" sz="1600" b="1" dirty="0" smtClean="0"/>
          </a:p>
          <a:p>
            <a:pPr>
              <a:lnSpc>
                <a:spcPct val="110000"/>
              </a:lnSpc>
            </a:pPr>
            <a:r>
              <a:rPr lang="en-US" sz="1800" b="1" dirty="0" smtClean="0"/>
              <a:t>NI Example Finder: Toolkits and </a:t>
            </a:r>
            <a:r>
              <a:rPr lang="en-US" sz="1800" b="1" dirty="0" err="1" smtClean="0"/>
              <a:t>Modules</a:t>
            </a:r>
            <a:r>
              <a:rPr lang="en-US" sz="1800" b="1" dirty="0" err="1" smtClean="0">
                <a:latin typeface="Times New Roman"/>
                <a:cs typeface="Times New Roman"/>
              </a:rPr>
              <a:t>»</a:t>
            </a:r>
            <a:r>
              <a:rPr lang="en-US" sz="1800" b="1" dirty="0" err="1" smtClean="0"/>
              <a:t>FPGA»Compact</a:t>
            </a:r>
            <a:r>
              <a:rPr lang="en-US" sz="1800" b="1" dirty="0" smtClean="0"/>
              <a:t> RIO/R Series»</a:t>
            </a:r>
            <a:br>
              <a:rPr lang="en-US" sz="1800" b="1" dirty="0" smtClean="0"/>
            </a:br>
            <a:r>
              <a:rPr lang="en-US" sz="1800" b="1" dirty="0" smtClean="0"/>
              <a:t>FPGA </a:t>
            </a:r>
            <a:r>
              <a:rPr lang="en-US" sz="1800" b="1" dirty="0" err="1" smtClean="0"/>
              <a:t>Fundamentals»Counters</a:t>
            </a:r>
            <a:endParaRPr lang="en-US" sz="1800" b="1" dirty="0" smtClean="0"/>
          </a:p>
          <a:p>
            <a:pPr>
              <a:lnSpc>
                <a:spcPct val="80000"/>
              </a:lnSpc>
            </a:pPr>
            <a:endParaRPr lang="en-US" dirty="0" smtClean="0"/>
          </a:p>
        </p:txBody>
      </p:sp>
      <p:graphicFrame>
        <p:nvGraphicFramePr>
          <p:cNvPr id="1026" name="Object 5"/>
          <p:cNvGraphicFramePr>
            <a:graphicFrameLocks noChangeAspect="1"/>
          </p:cNvGraphicFramePr>
          <p:nvPr/>
        </p:nvGraphicFramePr>
        <p:xfrm>
          <a:off x="2438399" y="2057400"/>
          <a:ext cx="4499225" cy="3336925"/>
        </p:xfrm>
        <a:graphic>
          <a:graphicData uri="http://schemas.openxmlformats.org/presentationml/2006/ole">
            <p:oleObj spid="_x0000_s1026" name="Bitmap Image" r:id="rId4" imgW="7771429" imgH="2781688" progId="PBrush">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dirty="0" smtClean="0"/>
              <a:t>FPGA Mathematical Limitations</a:t>
            </a:r>
          </a:p>
        </p:txBody>
      </p:sp>
      <p:sp>
        <p:nvSpPr>
          <p:cNvPr id="35843" name="Rectangle 3"/>
          <p:cNvSpPr>
            <a:spLocks noGrp="1" noChangeArrowheads="1"/>
          </p:cNvSpPr>
          <p:nvPr>
            <p:ph idx="1"/>
          </p:nvPr>
        </p:nvSpPr>
        <p:spPr/>
        <p:txBody>
          <a:bodyPr>
            <a:normAutofit/>
          </a:bodyPr>
          <a:lstStyle/>
          <a:p>
            <a:r>
              <a:rPr lang="en-US" dirty="0" smtClean="0"/>
              <a:t>Cannot perform floating-point operations on the FPGA</a:t>
            </a:r>
          </a:p>
          <a:p>
            <a:pPr marL="342900" lvl="1" indent="-342900"/>
            <a:r>
              <a:rPr lang="en-US" dirty="0" smtClean="0"/>
              <a:t>Only the host can perform floating-point analysis</a:t>
            </a:r>
          </a:p>
          <a:p>
            <a:pPr marL="342900" indent="-342900"/>
            <a:endParaRPr lang="en-US" dirty="0" smtClean="0"/>
          </a:p>
          <a:p>
            <a:pPr marL="342900" indent="-342900"/>
            <a:r>
              <a:rPr lang="en-US" dirty="0" smtClean="0"/>
              <a:t>All arithmetic on the FPGA Target done with:</a:t>
            </a:r>
          </a:p>
          <a:p>
            <a:pPr marL="342900" lvl="1" indent="-342900"/>
            <a:r>
              <a:rPr lang="en-US" dirty="0" smtClean="0"/>
              <a:t>Integer Math</a:t>
            </a:r>
          </a:p>
          <a:p>
            <a:pPr marL="342900" lvl="1" indent="-342900"/>
            <a:r>
              <a:rPr lang="en-US" dirty="0" smtClean="0"/>
              <a:t>Fixed-Point Math</a:t>
            </a:r>
          </a:p>
          <a:p>
            <a:pPr lvl="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smtClean="0"/>
              <a:t>D. Integer Math</a:t>
            </a:r>
          </a:p>
        </p:txBody>
      </p:sp>
      <p:sp>
        <p:nvSpPr>
          <p:cNvPr id="34819" name="Rectangle 3"/>
          <p:cNvSpPr>
            <a:spLocks noGrp="1" noChangeArrowheads="1"/>
          </p:cNvSpPr>
          <p:nvPr>
            <p:ph sz="half" idx="1"/>
          </p:nvPr>
        </p:nvSpPr>
        <p:spPr>
          <a:xfrm>
            <a:off x="457200" y="1600200"/>
            <a:ext cx="3581400" cy="4525963"/>
          </a:xfrm>
        </p:spPr>
        <p:txBody>
          <a:bodyPr>
            <a:normAutofit/>
          </a:bodyPr>
          <a:lstStyle/>
          <a:p>
            <a:pPr lvl="1"/>
            <a:r>
              <a:rPr lang="en-US" dirty="0" smtClean="0"/>
              <a:t>Data returned from I/O is typically in binary representation</a:t>
            </a:r>
          </a:p>
          <a:p>
            <a:pPr lvl="2"/>
            <a:r>
              <a:rPr lang="en-US" dirty="0" smtClean="0"/>
              <a:t>Typically pass to host for conversion</a:t>
            </a:r>
          </a:p>
          <a:p>
            <a:pPr lvl="1"/>
            <a:r>
              <a:rPr lang="en-US" dirty="0" smtClean="0"/>
              <a:t>Most basic numeric functions can be done on the FPGA target</a:t>
            </a:r>
          </a:p>
          <a:p>
            <a:pPr lvl="1"/>
            <a:r>
              <a:rPr lang="en-US" dirty="0" smtClean="0"/>
              <a:t>No Divide function available in Integer Math</a:t>
            </a:r>
          </a:p>
          <a:p>
            <a:pPr lvl="1"/>
            <a:endParaRPr lang="en-US" dirty="0" smtClean="0"/>
          </a:p>
        </p:txBody>
      </p:sp>
      <p:pic>
        <p:nvPicPr>
          <p:cNvPr id="6" name="Picture 8"/>
          <p:cNvPicPr>
            <a:picLocks noGrp="1" noChangeAspect="1" noChangeArrowheads="1"/>
          </p:cNvPicPr>
          <p:nvPr>
            <p:ph sz="half" idx="2"/>
          </p:nvPr>
        </p:nvPicPr>
        <p:blipFill>
          <a:blip r:embed="rId3"/>
          <a:srcRect/>
          <a:stretch>
            <a:fillRect/>
          </a:stretch>
        </p:blipFill>
        <p:spPr>
          <a:xfrm>
            <a:off x="4258219" y="2434232"/>
            <a:ext cx="4352381" cy="2857899"/>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smtClean="0"/>
              <a:t>Scaling Data in LabVIEW FPGA</a:t>
            </a:r>
          </a:p>
        </p:txBody>
      </p:sp>
      <p:sp>
        <p:nvSpPr>
          <p:cNvPr id="36867" name="Rectangle 3"/>
          <p:cNvSpPr>
            <a:spLocks noGrp="1" noChangeArrowheads="1"/>
          </p:cNvSpPr>
          <p:nvPr>
            <p:ph idx="1"/>
          </p:nvPr>
        </p:nvSpPr>
        <p:spPr/>
        <p:txBody>
          <a:bodyPr/>
          <a:lstStyle/>
          <a:p>
            <a:r>
              <a:rPr lang="en-US" sz="2400" smtClean="0"/>
              <a:t>For variable scaling, you can determine and set the scaling factor and bit shift from the host application</a:t>
            </a:r>
          </a:p>
        </p:txBody>
      </p:sp>
      <p:sp>
        <p:nvSpPr>
          <p:cNvPr id="36868" name="Text Box 4"/>
          <p:cNvSpPr txBox="1">
            <a:spLocks noChangeArrowheads="1"/>
          </p:cNvSpPr>
          <p:nvPr/>
        </p:nvSpPr>
        <p:spPr bwMode="auto">
          <a:xfrm>
            <a:off x="990600" y="4495800"/>
            <a:ext cx="6934200" cy="1200329"/>
          </a:xfrm>
          <a:prstGeom prst="rect">
            <a:avLst/>
          </a:prstGeom>
          <a:noFill/>
          <a:ln w="9525" algn="ctr">
            <a:noFill/>
            <a:miter lim="800000"/>
            <a:headEnd type="none" w="sm" len="sm"/>
            <a:tailEnd type="none" w="sm" len="sm"/>
          </a:ln>
        </p:spPr>
        <p:txBody>
          <a:bodyPr>
            <a:spAutoFit/>
          </a:bodyPr>
          <a:lstStyle/>
          <a:p>
            <a:pPr algn="l">
              <a:spcBef>
                <a:spcPct val="50000"/>
              </a:spcBef>
              <a:tabLst>
                <a:tab pos="1539875" algn="l"/>
              </a:tabLst>
            </a:pPr>
            <a:r>
              <a:rPr lang="en-US" b="0" dirty="0">
                <a:solidFill>
                  <a:schemeClr val="tx1"/>
                </a:solidFill>
              </a:rPr>
              <a:t>For example:	Scaling Factor: 11500</a:t>
            </a:r>
            <a:br>
              <a:rPr lang="en-US" b="0" dirty="0">
                <a:solidFill>
                  <a:schemeClr val="tx1"/>
                </a:solidFill>
              </a:rPr>
            </a:br>
            <a:r>
              <a:rPr lang="en-US" b="0" dirty="0">
                <a:solidFill>
                  <a:schemeClr val="tx1"/>
                </a:solidFill>
              </a:rPr>
              <a:t>	Downshift: </a:t>
            </a:r>
            <a:r>
              <a:rPr lang="en-US" b="0" dirty="0" smtClean="0">
                <a:solidFill>
                  <a:schemeClr val="tx1"/>
                </a:solidFill>
              </a:rPr>
              <a:t>–14 </a:t>
            </a:r>
            <a:r>
              <a:rPr lang="en-US" b="0" dirty="0">
                <a:solidFill>
                  <a:schemeClr val="tx1"/>
                </a:solidFill>
              </a:rPr>
              <a:t>bits</a:t>
            </a:r>
            <a:br>
              <a:rPr lang="en-US" b="0" dirty="0">
                <a:solidFill>
                  <a:schemeClr val="tx1"/>
                </a:solidFill>
              </a:rPr>
            </a:br>
            <a:r>
              <a:rPr lang="en-US" b="0" dirty="0">
                <a:solidFill>
                  <a:schemeClr val="tx1"/>
                </a:solidFill>
              </a:rPr>
              <a:t>	Result Multiplication: 11500 / </a:t>
            </a:r>
            <a:r>
              <a:rPr lang="en-US" b="0" dirty="0" smtClean="0">
                <a:solidFill>
                  <a:schemeClr val="tx1"/>
                </a:solidFill>
              </a:rPr>
              <a:t>2</a:t>
            </a:r>
            <a:r>
              <a:rPr lang="en-US" b="0" baseline="30000" dirty="0" smtClean="0">
                <a:solidFill>
                  <a:schemeClr val="tx1"/>
                </a:solidFill>
              </a:rPr>
              <a:t>14</a:t>
            </a:r>
            <a:r>
              <a:rPr lang="en-US" b="0" dirty="0" smtClean="0">
                <a:solidFill>
                  <a:schemeClr val="tx1"/>
                </a:solidFill>
              </a:rPr>
              <a:t> </a:t>
            </a:r>
            <a:r>
              <a:rPr lang="en-US" b="0" dirty="0">
                <a:solidFill>
                  <a:schemeClr val="tx1"/>
                </a:solidFill>
              </a:rPr>
              <a:t>= 0.7019</a:t>
            </a:r>
          </a:p>
        </p:txBody>
      </p:sp>
      <p:pic>
        <p:nvPicPr>
          <p:cNvPr id="36869" name="Picture 5" descr="integer math.bmp"/>
          <p:cNvPicPr>
            <a:picLocks noChangeAspect="1"/>
          </p:cNvPicPr>
          <p:nvPr/>
        </p:nvPicPr>
        <p:blipFill>
          <a:blip r:embed="rId3"/>
          <a:srcRect/>
          <a:stretch>
            <a:fillRect/>
          </a:stretch>
        </p:blipFill>
        <p:spPr bwMode="auto">
          <a:xfrm>
            <a:off x="649288" y="2514600"/>
            <a:ext cx="7818437" cy="181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p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2007 Lesson Header">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PT 2007 Exercis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Habanero Template</Template>
  <TotalTime>18373</TotalTime>
  <Pages>76</Pages>
  <Words>2308</Words>
  <Application>Microsoft PowerPoint 4.0</Application>
  <PresentationFormat>Letter Paper (8.5x11 in)</PresentationFormat>
  <Paragraphs>183</Paragraphs>
  <Slides>19</Slides>
  <Notes>19</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23" baseType="lpstr">
      <vt:lpstr>temptemplate</vt:lpstr>
      <vt:lpstr>PPT2007 Lesson Header</vt:lpstr>
      <vt:lpstr>PPT 2007 Exercise</vt:lpstr>
      <vt:lpstr>Bitmap Image</vt:lpstr>
      <vt:lpstr>Lesson 4 FPGA I/O</vt:lpstr>
      <vt:lpstr>A. Configuring FPGA I/O</vt:lpstr>
      <vt:lpstr>Using FPGA I/O Nodes</vt:lpstr>
      <vt:lpstr>B. FPGA I/O Palettes</vt:lpstr>
      <vt:lpstr>C. I/O Types</vt:lpstr>
      <vt:lpstr>Creating Counters from Digital I/O</vt:lpstr>
      <vt:lpstr>FPGA Mathematical Limitations</vt:lpstr>
      <vt:lpstr>D. Integer Math</vt:lpstr>
      <vt:lpstr>Scaling Data in LabVIEW FPGA</vt:lpstr>
      <vt:lpstr>E. Converting Binary Representations</vt:lpstr>
      <vt:lpstr>E. Converting Binary Representations (cont.)</vt:lpstr>
      <vt:lpstr>Demonstration</vt:lpstr>
      <vt:lpstr>F. Fixed-Point Math</vt:lpstr>
      <vt:lpstr>Setting the Desired Range</vt:lpstr>
      <vt:lpstr>Selecting an Overflow and Quantization Mode</vt:lpstr>
      <vt:lpstr>Slide 16</vt:lpstr>
      <vt:lpstr>Quiz</vt:lpstr>
      <vt:lpstr>Quiz</vt:lpstr>
      <vt:lpstr>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LabVIEW FPGA Training for cRIO</dc:subject>
  <dc:creator/>
  <cp:keywords/>
  <dc:description/>
  <cp:lastModifiedBy>spinsonn</cp:lastModifiedBy>
  <cp:revision>280</cp:revision>
  <cp:lastPrinted>1997-10-30T12:11:06Z</cp:lastPrinted>
  <dcterms:created xsi:type="dcterms:W3CDTF">2002-07-22T12:29:18Z</dcterms:created>
  <dcterms:modified xsi:type="dcterms:W3CDTF">2008-02-18T21:41:20Z</dcterms:modified>
</cp:coreProperties>
</file>