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00" r:id="rId1"/>
    <p:sldMasterId id="2147483815" r:id="rId2"/>
    <p:sldMasterId id="2147483818" r:id="rId3"/>
  </p:sldMasterIdLst>
  <p:notesMasterIdLst>
    <p:notesMasterId r:id="rId23"/>
  </p:notesMasterIdLst>
  <p:handoutMasterIdLst>
    <p:handoutMasterId r:id="rId24"/>
  </p:handoutMasterIdLst>
  <p:sldIdLst>
    <p:sldId id="256" r:id="rId4"/>
    <p:sldId id="271" r:id="rId5"/>
    <p:sldId id="259" r:id="rId6"/>
    <p:sldId id="258" r:id="rId7"/>
    <p:sldId id="272" r:id="rId8"/>
    <p:sldId id="264" r:id="rId9"/>
    <p:sldId id="278" r:id="rId10"/>
    <p:sldId id="277" r:id="rId11"/>
    <p:sldId id="279" r:id="rId12"/>
    <p:sldId id="287" r:id="rId13"/>
    <p:sldId id="295" r:id="rId14"/>
    <p:sldId id="294" r:id="rId15"/>
    <p:sldId id="284" r:id="rId16"/>
    <p:sldId id="285" r:id="rId17"/>
    <p:sldId id="286" r:id="rId18"/>
    <p:sldId id="293" r:id="rId19"/>
    <p:sldId id="296" r:id="rId20"/>
    <p:sldId id="298" r:id="rId21"/>
    <p:sldId id="297" r:id="rId22"/>
  </p:sldIdLst>
  <p:sldSz cx="9144000" cy="6858000" type="letter"/>
  <p:notesSz cx="6997700" cy="9271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081D58"/>
    <a:srgbClr val="FFC5CF"/>
    <a:srgbClr val="3F000B"/>
    <a:srgbClr val="CF0E30"/>
    <a:srgbClr val="DBFFB8"/>
    <a:srgbClr val="008000"/>
    <a:srgbClr val="33CC33"/>
    <a:srgbClr val="FF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1" autoAdjust="0"/>
    <p:restoredTop sz="57810" autoAdjust="0"/>
  </p:normalViewPr>
  <p:slideViewPr>
    <p:cSldViewPr>
      <p:cViewPr varScale="1">
        <p:scale>
          <a:sx n="40" d="100"/>
          <a:sy n="40" d="100"/>
        </p:scale>
        <p:origin x="-140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2292" y="-90"/>
      </p:cViewPr>
      <p:guideLst>
        <p:guide orient="horz" pos="2920"/>
        <p:guide pos="22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1584"/>
            <a:ext cx="3032337" cy="465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488" tIns="0" rIns="19488" bIns="0" numCol="1" anchor="t" anchorCtr="0" compatLnSpc="1">
            <a:prstTxWarp prst="textNoShape">
              <a:avLst/>
            </a:prstTxWarp>
          </a:bodyPr>
          <a:lstStyle>
            <a:lvl1pPr algn="l" defTabSz="935038">
              <a:defRPr sz="1000" b="0" i="1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altLang="en-US"/>
              <a:t>Lesson 3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5363" y="-1584"/>
            <a:ext cx="3032337" cy="465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488" tIns="0" rIns="19488" bIns="0" numCol="1" anchor="t" anchorCtr="0" compatLnSpc="1">
            <a:prstTxWarp prst="textNoShape">
              <a:avLst/>
            </a:prstTxWarp>
          </a:bodyPr>
          <a:lstStyle>
            <a:lvl1pPr algn="r" defTabSz="935038">
              <a:defRPr sz="1000" b="0" i="1">
                <a:solidFill>
                  <a:schemeClr val="tx1"/>
                </a:solidFill>
                <a:latin typeface="Arial" charset="0"/>
              </a:defRPr>
            </a:lvl1pPr>
          </a:lstStyle>
          <a:p>
            <a:fld id="{57C4F22E-EFEC-4255-B529-63489E90B56E}" type="datetime1">
              <a:rPr lang="en-US"/>
              <a:pPr/>
              <a:t>6/29/2009</a:t>
            </a:fld>
            <a:endParaRPr lang="en-US" alt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5551"/>
            <a:ext cx="3032337" cy="46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488" tIns="0" rIns="19488" bIns="0" numCol="1" anchor="b" anchorCtr="0" compatLnSpc="1">
            <a:prstTxWarp prst="textNoShape">
              <a:avLst/>
            </a:prstTxWarp>
          </a:bodyPr>
          <a:lstStyle>
            <a:lvl1pPr algn="l" defTabSz="935038">
              <a:defRPr sz="1000" b="0" i="1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altLang="en-US"/>
              <a:t>LabVIEW FPGA Course Manual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5363" y="8805551"/>
            <a:ext cx="3032337" cy="46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488" tIns="0" rIns="19488" bIns="0" numCol="1" anchor="b" anchorCtr="0" compatLnSpc="1">
            <a:prstTxWarp prst="textNoShape">
              <a:avLst/>
            </a:prstTxWarp>
          </a:bodyPr>
          <a:lstStyle>
            <a:lvl1pPr algn="r" defTabSz="935038">
              <a:defRPr sz="1000" b="0" i="1">
                <a:solidFill>
                  <a:schemeClr val="tx1"/>
                </a:solidFill>
                <a:latin typeface="Arial" charset="0"/>
              </a:defRPr>
            </a:lvl1pPr>
          </a:lstStyle>
          <a:p>
            <a:fld id="{EBB3B2C7-B3A7-419A-988F-7522AEF9A1A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Rectangle 6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9475" y="706438"/>
            <a:ext cx="5238750" cy="3929062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5" name="Rectangle 7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22018" y="4863475"/>
            <a:ext cx="5831417" cy="3710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93" tIns="47097" rIns="94193" bIns="4709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pitchFamily="34" charset="0"/>
              </a:rPr>
              <a:t>Click to edit Master text styles</a:t>
            </a:r>
          </a:p>
          <a:p>
            <a:pPr marL="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Second level</a:t>
            </a:r>
          </a:p>
          <a:p>
            <a:pPr marL="2286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Third level</a:t>
            </a:r>
          </a:p>
          <a:p>
            <a:pPr marL="457200" marR="0" lvl="3" indent="-22860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Times New Roman" pitchFamily="18" charset="0"/>
              <a:buChar char="–"/>
              <a:tabLst>
                <a:tab pos="457200" algn="l"/>
              </a:tabLst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Fourth level</a:t>
            </a:r>
          </a:p>
          <a:p>
            <a:pPr marL="1019175" marR="0" lvl="4" indent="-1019175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0050" algn="l"/>
                <a:tab pos="1019175" algn="l"/>
              </a:tabLst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Fifth level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88762" y="9043024"/>
            <a:ext cx="6236376" cy="156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4503" tIns="25801" rIns="64503" bIns="25801">
            <a:spAutoFit/>
          </a:bodyPr>
          <a:lstStyle/>
          <a:p>
            <a:pPr algn="l" defTabSz="942975">
              <a:lnSpc>
                <a:spcPct val="85000"/>
              </a:lnSpc>
              <a:tabLst>
                <a:tab pos="225425" algn="l"/>
                <a:tab pos="2978150" algn="ctr"/>
                <a:tab pos="5711825" algn="r"/>
              </a:tabLst>
            </a:pPr>
            <a:r>
              <a:rPr lang="en-US" altLang="en-US" sz="800" b="0" i="1" dirty="0" smtClean="0">
                <a:solidFill>
                  <a:schemeClr val="tx1"/>
                </a:solidFill>
              </a:rPr>
              <a:t>	LabVIEW FPGA 	4</a:t>
            </a:r>
            <a:r>
              <a:rPr lang="en-US" sz="800" b="0" i="1" dirty="0" smtClean="0">
                <a:solidFill>
                  <a:schemeClr val="tx1"/>
                </a:solidFill>
              </a:rPr>
              <a:t>-</a:t>
            </a:r>
            <a:fld id="{8618B3B7-1819-48C9-894E-FAD3541A3B44}" type="slidenum">
              <a:rPr lang="en-US" sz="800" b="0" i="1" smtClean="0">
                <a:solidFill>
                  <a:schemeClr val="tx1"/>
                </a:solidFill>
              </a:rPr>
              <a:pPr algn="l" defTabSz="942975">
                <a:lnSpc>
                  <a:spcPct val="85000"/>
                </a:lnSpc>
                <a:tabLst>
                  <a:tab pos="225425" algn="l"/>
                  <a:tab pos="2978150" algn="ctr"/>
                  <a:tab pos="5711825" algn="r"/>
                </a:tabLst>
              </a:pPr>
              <a:t>‹#›</a:t>
            </a:fld>
            <a:r>
              <a:rPr lang="en-US" sz="800" b="0" i="1" dirty="0" smtClean="0">
                <a:solidFill>
                  <a:schemeClr val="tx1"/>
                </a:solidFill>
              </a:rPr>
              <a:t> 	ni.com</a:t>
            </a:r>
            <a:endParaRPr lang="en-US" sz="800" b="0" i="1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  <p:notesStyle>
    <a:lvl1pPr marL="0" marR="0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ClrTx/>
      <a:buSzTx/>
      <a:buFontTx/>
      <a:buNone/>
      <a:tabLst>
        <a:tab pos="457200" algn="l"/>
      </a:tabLs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0" marR="0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ClrTx/>
      <a:buSzTx/>
      <a:buFontTx/>
      <a:buNone/>
      <a:tabLst>
        <a:tab pos="457200" algn="l"/>
      </a:tabLs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228600" marR="0" indent="-22860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ClrTx/>
      <a:buSzTx/>
      <a:buFont typeface="Arial" pitchFamily="34" charset="0"/>
      <a:buChar char="•"/>
      <a:tabLst>
        <a:tab pos="457200" algn="l"/>
      </a:tabLs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457200" marR="0" indent="-22860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ClrTx/>
      <a:buSzTx/>
      <a:buFont typeface="Times New Roman" pitchFamily="18" charset="0"/>
      <a:buChar char="–"/>
      <a:tabLst>
        <a:tab pos="457200" algn="l"/>
      </a:tabLs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019175" marR="0" indent="-1019175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ClrTx/>
      <a:buSzTx/>
      <a:buFontTx/>
      <a:buNone/>
      <a:tabLst>
        <a:tab pos="400050" algn="l"/>
        <a:tab pos="1019175" algn="l"/>
      </a:tabLs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Relationship Id="rId4" Type="http://schemas.openxmlformats.org/officeDocument/2006/relationships/image" Target="../media/image17.wmf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  <p:sp>
        <p:nvSpPr>
          <p:cNvPr id="6" name="Notes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  <p:sp>
        <p:nvSpPr>
          <p:cNvPr id="8" name="Notes Placeholder 7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400" b="1" dirty="0" smtClean="0">
                <a:latin typeface="Arial Narrow" pitchFamily="34" charset="0"/>
                <a:cs typeface="Times New Roman" pitchFamily="18" charset="0"/>
              </a:rPr>
              <a:t>E. 2</a:t>
            </a:r>
            <a:r>
              <a:rPr lang="ko-KR" altLang="en-US" sz="1400" b="1" dirty="0" smtClean="0">
                <a:latin typeface="Arial Narrow" pitchFamily="34" charset="0"/>
                <a:cs typeface="Times New Roman" pitchFamily="18" charset="0"/>
              </a:rPr>
              <a:t>진 표현 변환</a:t>
            </a:r>
            <a:endParaRPr lang="en-US" sz="1400" b="1" dirty="0" smtClean="0">
              <a:latin typeface="Arial Narrow" pitchFamily="34" charset="0"/>
              <a:cs typeface="Times New Roman" pitchFamily="18" charset="0"/>
            </a:endParaRPr>
          </a:p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 I/O Node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가 아날로그 입력을 읽도록 구성할 때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FPGA I/O Node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는 변환을 초기화하고 결과를 기다리며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진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전압의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비교정된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표현을 부호 정수로 변환시킵니다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2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진 표현을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물리량으로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변환하는 등식은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타겟과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트랜듀서에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따라 달라집니다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Conversion</a:t>
            </a:r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 to Binary Representation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은 하드웨어 의존적입니다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각 하드웨어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타겟은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독자적인 특정 전압 범위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아날로그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디지털 컨버터 정확도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오프셋 및 오토제로 값을 가지고 있습니다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사용하고 있는 디바이스에 대한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Help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문서를 확인하여 이 같은 하드웨어 특정 값을 찾을 수 있으며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타겟의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고정점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수학을 사용하여 호스트의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진 데이터 변환을 위한 값을 사용할 수 있습니다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7831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에 대한 예제 탐색기와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Search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Description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을 엽니다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.– R </a:t>
            </a:r>
            <a:r>
              <a:rPr lang="en-US" altLang="ko-KR" sz="1100" baseline="0" dirty="0" err="1" smtClean="0">
                <a:latin typeface="Times New Roman" pitchFamily="18" charset="0"/>
                <a:cs typeface="Times New Roman" pitchFamily="18" charset="0"/>
              </a:rPr>
              <a:t>Series.lvproj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와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Analog Output – R </a:t>
            </a:r>
            <a:r>
              <a:rPr lang="en-US" altLang="ko-KR" sz="1100" baseline="0" dirty="0" err="1" smtClean="0">
                <a:latin typeface="Times New Roman" pitchFamily="18" charset="0"/>
                <a:cs typeface="Times New Roman" pitchFamily="18" charset="0"/>
              </a:rPr>
              <a:t>Series.lvproj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를 엽니다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변환 요소가 어플리케이션의 호스트 측에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진 데이터를 어떻게 적용하는지 확인합니다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baseline="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baseline="0" dirty="0" err="1" smtClean="0">
                <a:latin typeface="Times New Roman" pitchFamily="18" charset="0"/>
                <a:cs typeface="Times New Roman" pitchFamily="18" charset="0"/>
              </a:rPr>
              <a:t>CompactRIO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의 경우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Target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은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Binary to Nominal.vi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와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Nominal to Binary.vi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가 모듈 특정 프로퍼티를 참작하는데 사용됩니다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ko-KR" sz="1100" baseline="0" dirty="0" err="1" smtClean="0">
                <a:latin typeface="Times New Roman" pitchFamily="18" charset="0"/>
                <a:cs typeface="Times New Roman" pitchFamily="18" charset="0"/>
              </a:rPr>
              <a:t>CompactRIO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에 대한 키워드를 검색하고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Analog Input – </a:t>
            </a:r>
            <a:r>
              <a:rPr lang="en-US" altLang="ko-KR" sz="1100" baseline="0" dirty="0" err="1" smtClean="0">
                <a:latin typeface="Times New Roman" pitchFamily="18" charset="0"/>
                <a:cs typeface="Times New Roman" pitchFamily="18" charset="0"/>
              </a:rPr>
              <a:t>cRIO.lvproj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와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Analog Output –</a:t>
            </a:r>
            <a:r>
              <a:rPr lang="en-US" altLang="ko-KR" sz="1100" baseline="0" dirty="0" err="1" smtClean="0">
                <a:latin typeface="Times New Roman" pitchFamily="18" charset="0"/>
                <a:cs typeface="Times New Roman" pitchFamily="18" charset="0"/>
              </a:rPr>
              <a:t>cRIO.lvproj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를 엽니다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Host VI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를 열면 변환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VI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작동방식을 보여줍니다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VI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를 열어 모든 확대 정보가 이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들에 있고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가 변환 프로세스를 얼마나 간단하게 해내는지 보여줍니다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  <p:sp>
        <p:nvSpPr>
          <p:cNvPr id="6" name="Notes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400" b="1" dirty="0" smtClean="0">
                <a:latin typeface="Arial Narrow" pitchFamily="34" charset="0"/>
                <a:cs typeface="Times New Roman" pitchFamily="18" charset="0"/>
              </a:rPr>
              <a:t>F. </a:t>
            </a:r>
            <a:r>
              <a:rPr lang="ko-KR" altLang="en-US" sz="1400" b="1" dirty="0" err="1" smtClean="0">
                <a:latin typeface="Arial Narrow" pitchFamily="34" charset="0"/>
                <a:cs typeface="Times New Roman" pitchFamily="18" charset="0"/>
              </a:rPr>
              <a:t>고정점</a:t>
            </a:r>
            <a:r>
              <a:rPr lang="en-US" sz="1400" b="1" dirty="0" smtClean="0">
                <a:latin typeface="Arial Narrow" pitchFamily="34" charset="0"/>
                <a:cs typeface="Times New Roman" pitchFamily="18" charset="0"/>
              </a:rPr>
              <a:t> </a:t>
            </a:r>
            <a:r>
              <a:rPr lang="ko-KR" altLang="en-US" sz="1400" b="1" dirty="0" smtClean="0">
                <a:latin typeface="Arial Narrow" pitchFamily="34" charset="0"/>
                <a:cs typeface="Times New Roman" pitchFamily="18" charset="0"/>
              </a:rPr>
              <a:t>수학</a:t>
            </a:r>
            <a:endParaRPr lang="en-US" sz="1400" b="1" dirty="0" smtClean="0">
              <a:latin typeface="Arial Narrow" pitchFamily="34" charset="0"/>
              <a:cs typeface="Times New Roman" pitchFamily="18" charset="0"/>
            </a:endParaRPr>
          </a:p>
          <a:p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고정점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데이터 유형은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부동점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데이터 유형의 일부 유연성을 제공하는 동시에 정수 숫자의 크기와 속도 장점을 유지합니다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기본적으로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고정점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데이터 유형의 각 연산은 입력 유형이 지정한 가능한 모든 출력 값을 담아내는데 충분히 큰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고정점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결과를 생성합니다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o-KR" altLang="en-US" sz="1100" b="1" dirty="0" smtClean="0">
                <a:latin typeface="Times New Roman" pitchFamily="18" charset="0"/>
                <a:cs typeface="Times New Roman" pitchFamily="18" charset="0"/>
              </a:rPr>
              <a:t>노트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FIFO,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메모리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, FPGA Math &amp; Analysis VI,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일부 함수들은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고정점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데이터 유형을 지원하지 않습니다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o-KR" altLang="en-US" sz="1100" b="1" dirty="0" smtClean="0">
                <a:latin typeface="Times New Roman" pitchFamily="18" charset="0"/>
                <a:cs typeface="Times New Roman" pitchFamily="18" charset="0"/>
              </a:rPr>
              <a:t>주의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고정점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숫자를 정수에 연결하면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중요한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소부부분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비트를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잃게 될 수 있습니다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/>
          </a:p>
        </p:txBody>
      </p:sp>
      <p:pic>
        <p:nvPicPr>
          <p:cNvPr id="35842" name="Picture 2" descr="C:\Documents and Settings\spinsonn\Desktop\caution.ep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9770" y="6319011"/>
            <a:ext cx="272133" cy="215310"/>
          </a:xfrm>
          <a:prstGeom prst="rect">
            <a:avLst/>
          </a:prstGeom>
          <a:noFill/>
        </p:spPr>
      </p:pic>
      <p:pic>
        <p:nvPicPr>
          <p:cNvPr id="35843" name="Picture 3" descr="C:\Documents and Settings\spinsonn\Desktop\note-bw.ep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1732" y="5939052"/>
            <a:ext cx="220298" cy="215310"/>
          </a:xfrm>
          <a:prstGeom prst="rect">
            <a:avLst/>
          </a:prstGeom>
          <a:noFill/>
        </p:spPr>
      </p:pic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  <p:sp>
        <p:nvSpPr>
          <p:cNvPr id="6" name="Notes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Property</a:t>
            </a:r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대화상자의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Data Type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옵션을 사용하여 함수가 사용하는 리소스를 늘리거나 줄일 수 있습니다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숫자 상수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컨트롤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인디케이터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또는 함수를 마우스 오른쪽 클릭하여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고정점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데이터를 수락하고 단축 메뉴의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Properties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를 선택하여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Properties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대화상자를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디스플레이합니다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입력에 범위를 설정할 때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FPGA Module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은 블록 다이어그램을 통해 범위를 전파합니다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전파는 가능할 때 리소스를 줄일 수 있습니다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FPGA Module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은 </a:t>
            </a:r>
            <a:r>
              <a:rPr lang="en-US" altLang="ko-KR" sz="1100" baseline="0" dirty="0" err="1" smtClean="0">
                <a:latin typeface="Times New Roman" pitchFamily="18" charset="0"/>
                <a:cs typeface="Times New Roman" pitchFamily="18" charset="0"/>
              </a:rPr>
              <a:t>subVI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를 통해 전파되지 않기 때문에 원하는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범위가 전파되는 범위보다 다를 경우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강제점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(coercion dot)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은 </a:t>
            </a:r>
            <a:r>
              <a:rPr lang="en-US" altLang="ko-KR" sz="1100" baseline="0" dirty="0" err="1" smtClean="0">
                <a:latin typeface="Times New Roman" pitchFamily="18" charset="0"/>
                <a:cs typeface="Times New Roman" pitchFamily="18" charset="0"/>
              </a:rPr>
              <a:t>subVI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의 입력에 나타납니다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1100" baseline="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o-KR" altLang="en-US" sz="1100" b="1" baseline="0" dirty="0" smtClean="0">
                <a:latin typeface="Times New Roman" pitchFamily="18" charset="0"/>
                <a:cs typeface="Times New Roman" pitchFamily="18" charset="0"/>
              </a:rPr>
              <a:t>노트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 입력을 제외한 </a:t>
            </a:r>
            <a:r>
              <a:rPr lang="en-US" altLang="ko-KR" sz="1100" b="1" baseline="0" dirty="0" smtClean="0">
                <a:latin typeface="Times New Roman" pitchFamily="18" charset="0"/>
                <a:cs typeface="Times New Roman" pitchFamily="18" charset="0"/>
              </a:rPr>
              <a:t>Desired Range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를 제 위치에 설정하면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는 추가적인 하드웨어 리소스가 필요할 수도 있습니다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/>
          </a:p>
        </p:txBody>
      </p:sp>
      <p:pic>
        <p:nvPicPr>
          <p:cNvPr id="36866" name="Picture 2" descr="C:\Documents and Settings\spinsonn\Desktop\note-bw.ep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5560" y="6131954"/>
            <a:ext cx="220298" cy="215310"/>
          </a:xfrm>
          <a:prstGeom prst="rect">
            <a:avLst/>
          </a:prstGeom>
          <a:noFill/>
        </p:spPr>
      </p:pic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고정점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데이터 유형을 지원하는 함수는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오버플로우와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양자화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(quantization)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를 처리하는 모드를 포함하고 있습니다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함수를 위해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Properties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대화상자를 사용하여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오버플로우와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양자화 모드를 선택합니다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함수를 마우스 오른쪽 클릭하고 단축 메뉴의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Properties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를 선택하여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Properties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대화상자를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디스플레이합니다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오버플로우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모드는 다음과 같이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내에서 생성한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로직에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영향을 끼칩니다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Saturate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입력 값이 원하는 출력 유형 범위에 있는지 판별하는 추가적인 하드웨어 리소스를 요구합니다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Saturate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는 기본적인 오버플로우 모드입니다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기본 최소 및 최대값을 제외한 원하는 범위를 지정한다면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Saturate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모드는 원하는 범위와 입력 값 간의 전체 비교를 수행하며 완성하는데 추가적인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클럭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주기가 필요할 수 있습니다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원하는 범위를 지정하지 않았다면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Saturate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모드는 출력 유형의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MSB(Most Significant Bit)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위의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모든 비트들을 확인하여 출력이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오버플로우되지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않도록 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Wrap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추가적인 하드웨어 리소스가 필요하지 않습니다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각 양자화 모드는 아래와 같이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내에서 생성된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로직에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영향을 끼칩니다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Truncate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소수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비트를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제거하고 추가적인 하드웨어 리소스를 요구하지 않습니다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하지만 이 모드는 대부분의 데이터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스트림에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평균 에러를 생성합니다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이 모드는 정수 연산에 기본입니다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Round-Half-Up (Asymmetric</a:t>
            </a:r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—LSB(Least Significant Bit)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를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추가하여 출력 유형의 폭인 더하기를 요구합니다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22018" y="531943"/>
            <a:ext cx="5831417" cy="8042466"/>
          </a:xfrm>
        </p:spPr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Round-Half-Even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대부분의 하드웨어 리소스를 요구하며 세가지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라운딩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모드 중 가장 느린 타이밍을 가지고 있습니다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하지만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이 모드는 가장 통계적으로 올바른 결과를 대부분 데이터 스트림에 반환하며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고정점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데이터 유형에 기본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라운딩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모드입니다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이 모드가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Round-Half-Up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모드와 비교하여 추가적인 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하드웨어의 가장 적합한 양만을 요구하지만 가장 긴 조합의 경로 길이는 보다 길고 경로에 해당하는 최대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클럭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주파수를 줄입니다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altLang="ko-KR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ko-KR" sz="1100" b="1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ko-KR" altLang="en-US" sz="1100" b="1" dirty="0" smtClean="0">
                <a:latin typeface="Times New Roman" pitchFamily="18" charset="0"/>
                <a:cs typeface="Times New Roman" pitchFamily="18" charset="0"/>
              </a:rPr>
              <a:t>노트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Saturate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를 선택하면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Round-Half-Up (Asymmetric),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또는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Round-Half-Even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모드와 출력은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오버플로우나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양자화를 처리할 수 있으며 연산은 추가적인 하드웨어 리소스를 요구하지 않습니다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강제점이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블록 다이어그램에 나타나지 않으면 출력은 추가적인 하드웨어 리소스 없이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오버플로우나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양자화를 처리할 수 있습니다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/>
          </a:p>
        </p:txBody>
      </p:sp>
      <p:pic>
        <p:nvPicPr>
          <p:cNvPr id="37890" name="Picture 2" descr="C:\Documents and Settings\spinsonn\Desktop\note-bw.ep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655" y="1642592"/>
            <a:ext cx="220298" cy="215310"/>
          </a:xfrm>
          <a:prstGeom prst="rect">
            <a:avLst/>
          </a:prstGeom>
          <a:noFill/>
        </p:spPr>
      </p:pic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eriod"/>
            </a:pP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거짓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indent="-228600">
              <a:buNone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FPGA I/O Node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는 디바이스상의 모든 물리 라인에 접근가능합니다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indent="-228600">
              <a:buFont typeface="+mj-lt"/>
              <a:buAutoNum type="arabicPeriod" startAt="2"/>
            </a:pP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부호 정수</a:t>
            </a:r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고정점</a:t>
            </a:r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정수</a:t>
            </a:r>
            <a:endParaRPr lang="en-US" sz="1100" baseline="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indent="-228600">
              <a:buNone/>
            </a:pP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배정도와 복합 단정도는 부동점 표현입니다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baseline="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indent="-228600">
              <a:buNone/>
            </a:pPr>
            <a:endParaRPr lang="en-US" dirty="0" smtClean="0"/>
          </a:p>
          <a:p>
            <a:pPr marL="228600" indent="-228600">
              <a:buAutoNum type="arabicPeriod"/>
            </a:pPr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Font typeface="+mj-lt"/>
              <a:buAutoNum type="arabicPeriod" startAt="3"/>
            </a:pP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거짓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호스트에서 변환을 하기가 보다 쉽지만 일부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진 수학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‘tricks’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를 사용하여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타겟에서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진 값을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고정점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수로 변환할 수 있습니다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baseline="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indent="-228600">
              <a:buFont typeface="+mj-lt"/>
              <a:buAutoNum type="arabicPeriod" startAt="4"/>
            </a:pP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거짓</a:t>
            </a:r>
            <a:endParaRPr lang="en-US" sz="1100" baseline="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진 값은 사용되는 하드웨어 사양에 따라 다릅니다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Font typeface="+mj-lt"/>
              <a:buAutoNum type="arabicPeriod" startAt="5"/>
            </a:pP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거짓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동일한 다형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(polymorphic)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수학 함수는 모든 숫자 데이터 유형에 사용할 수 있습니다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indent="-228600">
              <a:buFont typeface="+mj-lt"/>
              <a:buAutoNum type="arabicPeriod" startAt="6"/>
            </a:pP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거짓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고정점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수를 사용하기 전에 적당한 범위를 반드시 구성해야 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  <p:sp>
        <p:nvSpPr>
          <p:cNvPr id="7" name="Notes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342900" lvl="0" indent="-342900">
              <a:buAutoNum type="alphaUcPeriod"/>
            </a:pPr>
            <a:r>
              <a:rPr lang="en-US" sz="1400" b="1" dirty="0" smtClean="0">
                <a:solidFill>
                  <a:srgbClr val="000000"/>
                </a:solidFill>
                <a:latin typeface="Arial Narrow" pitchFamily="34" charset="0"/>
              </a:rPr>
              <a:t>FPGA I/O</a:t>
            </a:r>
            <a:r>
              <a:rPr lang="ko-KR" altLang="en-US" sz="1400" b="1" baseline="0" dirty="0" smtClean="0">
                <a:solidFill>
                  <a:srgbClr val="000000"/>
                </a:solidFill>
                <a:latin typeface="Arial Narrow" pitchFamily="34" charset="0"/>
              </a:rPr>
              <a:t> 구성</a:t>
            </a:r>
            <a:endParaRPr lang="en-US" sz="1400" b="1" dirty="0" smtClean="0">
              <a:solidFill>
                <a:srgbClr val="000000"/>
              </a:solidFill>
              <a:latin typeface="Arial Narrow" pitchFamily="34" charset="0"/>
            </a:endParaRPr>
          </a:p>
          <a:p>
            <a:pPr lvl="0"/>
            <a:r>
              <a:rPr lang="en-US" dirty="0" smtClean="0"/>
              <a:t>FPGA</a:t>
            </a:r>
            <a:r>
              <a:rPr lang="en-US" baseline="0" dirty="0" smtClean="0"/>
              <a:t> Project Wizard</a:t>
            </a:r>
            <a:r>
              <a:rPr lang="ko-KR" altLang="en-US" baseline="0" dirty="0" smtClean="0"/>
              <a:t>를 사용하여 </a:t>
            </a:r>
            <a:r>
              <a:rPr lang="en-US" altLang="ko-KR" baseline="0" dirty="0" smtClean="0"/>
              <a:t>LabVIEW Project</a:t>
            </a:r>
            <a:r>
              <a:rPr lang="ko-KR" altLang="en-US" baseline="0" dirty="0" smtClean="0"/>
              <a:t>를 생성하지 않았다면 직접 모든 </a:t>
            </a:r>
            <a:r>
              <a:rPr lang="en-US" altLang="ko-KR" baseline="0" dirty="0" smtClean="0"/>
              <a:t>FPGA I/O </a:t>
            </a:r>
            <a:r>
              <a:rPr lang="ko-KR" altLang="en-US" baseline="0" dirty="0" smtClean="0"/>
              <a:t>채널을 추가해야만 합니다</a:t>
            </a:r>
            <a:r>
              <a:rPr lang="en-US" altLang="ko-KR" baseline="0" dirty="0" smtClean="0"/>
              <a:t>.</a:t>
            </a:r>
          </a:p>
          <a:p>
            <a:pPr lvl="0"/>
            <a:endParaRPr lang="en-US" baseline="0" dirty="0" smtClean="0"/>
          </a:p>
          <a:p>
            <a:pPr lvl="0"/>
            <a:r>
              <a:rPr lang="ko-KR" altLang="en-US" baseline="0" dirty="0" smtClean="0"/>
              <a:t>스스로 채널을 추가하고자 한다면 </a:t>
            </a:r>
            <a:r>
              <a:rPr lang="en-US" altLang="ko-KR" baseline="0" dirty="0" smtClean="0"/>
              <a:t>Project Explorer</a:t>
            </a:r>
            <a:r>
              <a:rPr lang="ko-KR" altLang="en-US" baseline="0" dirty="0" smtClean="0"/>
              <a:t>의 </a:t>
            </a:r>
            <a:r>
              <a:rPr lang="en-US" altLang="ko-KR" baseline="0" dirty="0" smtClean="0"/>
              <a:t>FPGA </a:t>
            </a:r>
            <a:r>
              <a:rPr lang="ko-KR" altLang="en-US" baseline="0" dirty="0" err="1" smtClean="0"/>
              <a:t>타겟을</a:t>
            </a:r>
            <a:r>
              <a:rPr lang="ko-KR" altLang="en-US" baseline="0" dirty="0" smtClean="0"/>
              <a:t> 마우스 오른쪽 클릭하고 </a:t>
            </a:r>
            <a:r>
              <a:rPr lang="en-US" altLang="ko-KR" baseline="0" dirty="0" smtClean="0"/>
              <a:t>New&gt;&gt;FPGA I/O</a:t>
            </a:r>
            <a:r>
              <a:rPr lang="ko-KR" altLang="en-US" baseline="0" dirty="0" smtClean="0"/>
              <a:t>를 선택하여 </a:t>
            </a:r>
            <a:r>
              <a:rPr lang="en-US" altLang="ko-KR" baseline="0" dirty="0" smtClean="0"/>
              <a:t>New </a:t>
            </a:r>
            <a:r>
              <a:rPr lang="en-US" altLang="ko-KR" baseline="0" dirty="0" smtClean="0"/>
              <a:t>FPGA </a:t>
            </a:r>
            <a:r>
              <a:rPr lang="en-US" altLang="ko-KR" baseline="0" dirty="0" smtClean="0"/>
              <a:t>I/O </a:t>
            </a:r>
            <a:r>
              <a:rPr lang="ko-KR" altLang="en-US" baseline="0" dirty="0" smtClean="0"/>
              <a:t>대화상자를 실행합니다</a:t>
            </a:r>
            <a:r>
              <a:rPr lang="en-US" altLang="ko-KR" baseline="0" dirty="0" smtClean="0"/>
              <a:t>. New FPGA I/O </a:t>
            </a:r>
            <a:r>
              <a:rPr lang="ko-KR" altLang="en-US" baseline="0" dirty="0" smtClean="0"/>
              <a:t>대화상자 왼쪽 </a:t>
            </a:r>
            <a:r>
              <a:rPr lang="ko-KR" altLang="en-US" baseline="0" dirty="0" smtClean="0"/>
              <a:t>창의 </a:t>
            </a:r>
            <a:r>
              <a:rPr lang="en-US" altLang="ko-KR" baseline="0" dirty="0" smtClean="0"/>
              <a:t>I/O</a:t>
            </a:r>
            <a:r>
              <a:rPr lang="ko-KR" altLang="en-US" baseline="0" dirty="0" smtClean="0"/>
              <a:t>를 선택하고 </a:t>
            </a:r>
            <a:r>
              <a:rPr lang="en-US" altLang="ko-KR" baseline="0" dirty="0" smtClean="0"/>
              <a:t>Add</a:t>
            </a:r>
            <a:r>
              <a:rPr lang="ko-KR" altLang="en-US" baseline="0" dirty="0" smtClean="0"/>
              <a:t>를 클릭하여 프로젝트에 </a:t>
            </a:r>
            <a:r>
              <a:rPr lang="en-US" altLang="ko-KR" baseline="0" dirty="0" smtClean="0"/>
              <a:t>I/O</a:t>
            </a:r>
            <a:r>
              <a:rPr lang="ko-KR" altLang="en-US" baseline="0" dirty="0" smtClean="0"/>
              <a:t>를 추가합니다</a:t>
            </a:r>
            <a:r>
              <a:rPr lang="en-US" altLang="ko-KR" baseline="0" dirty="0" smtClean="0"/>
              <a:t>. </a:t>
            </a:r>
            <a:r>
              <a:rPr lang="ko-KR" altLang="en-US" baseline="0" dirty="0" err="1" smtClean="0"/>
              <a:t>기본명을</a:t>
            </a:r>
            <a:r>
              <a:rPr lang="ko-KR" altLang="en-US" baseline="0" dirty="0" smtClean="0"/>
              <a:t> 클릭하여 </a:t>
            </a:r>
            <a:r>
              <a:rPr lang="en-US" altLang="ko-KR" baseline="0" dirty="0" smtClean="0"/>
              <a:t>I/IO</a:t>
            </a:r>
            <a:r>
              <a:rPr lang="ko-KR" altLang="en-US" baseline="0" dirty="0" smtClean="0"/>
              <a:t>에 이름을 지정하고 어플리케이션에 맞는 이름을 입력합니다</a:t>
            </a:r>
            <a:r>
              <a:rPr lang="en-US" altLang="ko-KR" baseline="0" dirty="0" smtClean="0"/>
              <a:t>.</a:t>
            </a:r>
          </a:p>
          <a:p>
            <a:pPr lvl="0"/>
            <a:endParaRPr lang="en-US" baseline="0" dirty="0" smtClean="0"/>
          </a:p>
          <a:p>
            <a:pPr lvl="0"/>
            <a:r>
              <a:rPr lang="ko-KR" altLang="en-US" baseline="0" dirty="0" smtClean="0"/>
              <a:t>일부 개발자들은 어플리케이션에 필요한 채널을 프로젝트가 포함하도록 하는 것이 보다 쉽다는 것을 알게 됩니다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반면 일부 개발자들은 </a:t>
            </a:r>
            <a:r>
              <a:rPr lang="ko-KR" altLang="en-US" baseline="0" dirty="0" err="1" smtClean="0"/>
              <a:t>사용가능한</a:t>
            </a:r>
            <a:r>
              <a:rPr lang="ko-KR" altLang="en-US" baseline="0" dirty="0" smtClean="0"/>
              <a:t> 모든 채널을 한 번에 보기를 선호합니다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이 두 방법 중 어느 방법이 더 효율성이 뛰어나다고 말하기는 어렵습니다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따라서 모든 </a:t>
            </a:r>
            <a:r>
              <a:rPr lang="en-US" altLang="ko-KR" baseline="0" dirty="0" smtClean="0"/>
              <a:t>FPGA I/O </a:t>
            </a:r>
            <a:r>
              <a:rPr lang="ko-KR" altLang="en-US" baseline="0" dirty="0" smtClean="0"/>
              <a:t>채널의 사용여부는 선호의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차이일 뿐입니다</a:t>
            </a:r>
            <a:r>
              <a:rPr lang="en-US" altLang="ko-KR" baseline="0" dirty="0" smtClean="0"/>
              <a:t>.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z="1100" dirty="0" smtClean="0">
                <a:latin typeface="Times New Roman" pitchFamily="18" charset="0"/>
              </a:rPr>
              <a:t>FPGA I/O </a:t>
            </a:r>
            <a:r>
              <a:rPr lang="ko-KR" altLang="en-US" sz="1100" dirty="0" err="1" smtClean="0">
                <a:latin typeface="Times New Roman" pitchFamily="18" charset="0"/>
              </a:rPr>
              <a:t>노드를</a:t>
            </a:r>
            <a:r>
              <a:rPr lang="ko-KR" altLang="en-US" sz="1100" dirty="0" smtClean="0">
                <a:latin typeface="Times New Roman" pitchFamily="18" charset="0"/>
              </a:rPr>
              <a:t> </a:t>
            </a:r>
            <a:r>
              <a:rPr lang="en-US" altLang="ko-KR" sz="1100" dirty="0" smtClean="0">
                <a:latin typeface="Times New Roman" pitchFamily="18" charset="0"/>
              </a:rPr>
              <a:t>Project</a:t>
            </a:r>
            <a:r>
              <a:rPr lang="ko-KR" altLang="en-US" sz="1100" dirty="0" smtClean="0">
                <a:latin typeface="Times New Roman" pitchFamily="18" charset="0"/>
              </a:rPr>
              <a:t>에 추가하고 난 다음 적합한 </a:t>
            </a:r>
            <a:r>
              <a:rPr lang="en-US" altLang="ko-KR" sz="1100" dirty="0" smtClean="0">
                <a:latin typeface="Times New Roman" pitchFamily="18" charset="0"/>
              </a:rPr>
              <a:t>FPGA I/O</a:t>
            </a:r>
            <a:r>
              <a:rPr lang="en-US" altLang="ko-KR" sz="1100" baseline="0" dirty="0" smtClean="0">
                <a:latin typeface="Times New Roman" pitchFamily="18" charset="0"/>
              </a:rPr>
              <a:t> </a:t>
            </a:r>
            <a:r>
              <a:rPr lang="ko-KR" altLang="en-US" sz="1100" baseline="0" dirty="0" err="1" smtClean="0">
                <a:latin typeface="Times New Roman" pitchFamily="18" charset="0"/>
              </a:rPr>
              <a:t>노드를</a:t>
            </a:r>
            <a:r>
              <a:rPr lang="ko-KR" altLang="en-US" sz="1100" baseline="0" dirty="0" smtClean="0">
                <a:latin typeface="Times New Roman" pitchFamily="18" charset="0"/>
              </a:rPr>
              <a:t> 블록 다이어그램에 추가하기 위해 </a:t>
            </a:r>
            <a:r>
              <a:rPr lang="en-US" altLang="ko-KR" sz="1100" baseline="0" dirty="0" smtClean="0">
                <a:latin typeface="Times New Roman" pitchFamily="18" charset="0"/>
              </a:rPr>
              <a:t>Project Explorer</a:t>
            </a:r>
            <a:r>
              <a:rPr lang="ko-KR" altLang="en-US" sz="1100" dirty="0" smtClean="0">
                <a:latin typeface="Times New Roman" pitchFamily="18" charset="0"/>
              </a:rPr>
              <a:t>의 노드를 블록 다이어그램에 드래그 앤 </a:t>
            </a:r>
            <a:r>
              <a:rPr lang="ko-KR" altLang="en-US" sz="1100" dirty="0" err="1" smtClean="0">
                <a:latin typeface="Times New Roman" pitchFamily="18" charset="0"/>
              </a:rPr>
              <a:t>드롭합니다</a:t>
            </a:r>
            <a:r>
              <a:rPr lang="en-US" altLang="ko-KR" sz="1100" dirty="0" smtClean="0">
                <a:latin typeface="Times New Roman" pitchFamily="18" charset="0"/>
              </a:rPr>
              <a:t>. </a:t>
            </a:r>
          </a:p>
          <a:p>
            <a:endParaRPr lang="en-US" sz="1100" dirty="0" smtClean="0">
              <a:latin typeface="Times New Roman" pitchFamily="18" charset="0"/>
            </a:endParaRPr>
          </a:p>
          <a:p>
            <a:r>
              <a:rPr lang="ko-KR" altLang="en-US" sz="1100" dirty="0" smtClean="0">
                <a:latin typeface="Times New Roman" pitchFamily="18" charset="0"/>
              </a:rPr>
              <a:t>또한 함수 팔레트의 </a:t>
            </a:r>
            <a:r>
              <a:rPr lang="en-US" altLang="ko-KR" sz="1100" dirty="0" smtClean="0">
                <a:latin typeface="Times New Roman" pitchFamily="18" charset="0"/>
              </a:rPr>
              <a:t>FPGA I/O </a:t>
            </a:r>
            <a:r>
              <a:rPr lang="ko-KR" altLang="en-US" sz="1100" dirty="0" err="1" smtClean="0">
                <a:latin typeface="Times New Roman" pitchFamily="18" charset="0"/>
              </a:rPr>
              <a:t>노드를</a:t>
            </a:r>
            <a:r>
              <a:rPr lang="ko-KR" altLang="en-US" sz="1100" dirty="0" smtClean="0">
                <a:latin typeface="Times New Roman" pitchFamily="18" charset="0"/>
              </a:rPr>
              <a:t> 추가할 수 있습니다</a:t>
            </a:r>
            <a:r>
              <a:rPr lang="en-US" altLang="ko-KR" sz="1100" dirty="0" smtClean="0">
                <a:latin typeface="Times New Roman" pitchFamily="18" charset="0"/>
              </a:rPr>
              <a:t>. I/O</a:t>
            </a:r>
            <a:r>
              <a:rPr lang="ko-KR" altLang="en-US" sz="1100" dirty="0" smtClean="0">
                <a:latin typeface="Times New Roman" pitchFamily="18" charset="0"/>
              </a:rPr>
              <a:t>를 선택하려면 </a:t>
            </a:r>
            <a:r>
              <a:rPr lang="en-US" altLang="ko-KR" sz="1100" dirty="0" smtClean="0">
                <a:latin typeface="Times New Roman" pitchFamily="18" charset="0"/>
              </a:rPr>
              <a:t>FPGA I/O </a:t>
            </a:r>
            <a:r>
              <a:rPr lang="ko-KR" altLang="en-US" sz="1100" dirty="0" err="1" smtClean="0">
                <a:latin typeface="Times New Roman" pitchFamily="18" charset="0"/>
              </a:rPr>
              <a:t>노드의</a:t>
            </a:r>
            <a:r>
              <a:rPr lang="ko-KR" altLang="en-US" sz="1100" dirty="0" smtClean="0">
                <a:latin typeface="Times New Roman" pitchFamily="18" charset="0"/>
              </a:rPr>
              <a:t> </a:t>
            </a:r>
            <a:r>
              <a:rPr lang="en-US" altLang="ko-KR" sz="1100" dirty="0" smtClean="0">
                <a:latin typeface="Times New Roman" pitchFamily="18" charset="0"/>
              </a:rPr>
              <a:t>I/O </a:t>
            </a:r>
            <a:r>
              <a:rPr lang="ko-KR" altLang="en-US" sz="1100" dirty="0" smtClean="0">
                <a:latin typeface="Times New Roman" pitchFamily="18" charset="0"/>
              </a:rPr>
              <a:t>이름 부분을 클릭하고 </a:t>
            </a:r>
            <a:r>
              <a:rPr lang="en-US" altLang="ko-KR" sz="1100" dirty="0" smtClean="0">
                <a:latin typeface="Times New Roman" pitchFamily="18" charset="0"/>
              </a:rPr>
              <a:t>I/O</a:t>
            </a:r>
            <a:r>
              <a:rPr lang="ko-KR" altLang="en-US" sz="1100" dirty="0" smtClean="0">
                <a:latin typeface="Times New Roman" pitchFamily="18" charset="0"/>
              </a:rPr>
              <a:t>를 선택합니다</a:t>
            </a:r>
            <a:r>
              <a:rPr lang="en-US" altLang="ko-KR" sz="1100" dirty="0" smtClean="0">
                <a:latin typeface="Times New Roman" pitchFamily="18" charset="0"/>
              </a:rPr>
              <a:t>. </a:t>
            </a:r>
            <a:r>
              <a:rPr lang="ko-KR" altLang="en-US" sz="1100" dirty="0" smtClean="0">
                <a:latin typeface="Times New Roman" pitchFamily="18" charset="0"/>
              </a:rPr>
              <a:t>또한 추가적인 </a:t>
            </a:r>
            <a:r>
              <a:rPr lang="en-US" altLang="ko-KR" sz="1100" dirty="0" smtClean="0">
                <a:latin typeface="Times New Roman" pitchFamily="18" charset="0"/>
              </a:rPr>
              <a:t>I/O</a:t>
            </a:r>
            <a:r>
              <a:rPr lang="ko-KR" altLang="en-US" sz="1100" dirty="0" smtClean="0">
                <a:latin typeface="Times New Roman" pitchFamily="18" charset="0"/>
              </a:rPr>
              <a:t>를 </a:t>
            </a:r>
            <a:r>
              <a:rPr lang="en-US" altLang="ko-KR" sz="1100" dirty="0" smtClean="0">
                <a:latin typeface="Times New Roman" pitchFamily="18" charset="0"/>
              </a:rPr>
              <a:t>FPGA I/O </a:t>
            </a:r>
            <a:r>
              <a:rPr lang="ko-KR" altLang="en-US" sz="1100" dirty="0" err="1" smtClean="0">
                <a:latin typeface="Times New Roman" pitchFamily="18" charset="0"/>
              </a:rPr>
              <a:t>노드의</a:t>
            </a:r>
            <a:r>
              <a:rPr lang="ko-KR" altLang="en-US" sz="1100" dirty="0" smtClean="0">
                <a:latin typeface="Times New Roman" pitchFamily="18" charset="0"/>
              </a:rPr>
              <a:t> 프로젝트에 추가할 수 있습니다</a:t>
            </a:r>
            <a:r>
              <a:rPr lang="en-US" altLang="ko-KR" sz="1100" dirty="0" smtClean="0">
                <a:latin typeface="Times New Roman" pitchFamily="18" charset="0"/>
              </a:rPr>
              <a:t>. </a:t>
            </a:r>
            <a:r>
              <a:rPr lang="ko-KR" altLang="en-US" sz="1100" dirty="0" smtClean="0">
                <a:latin typeface="Times New Roman" pitchFamily="18" charset="0"/>
              </a:rPr>
              <a:t>앞서 언급한</a:t>
            </a:r>
            <a:r>
              <a:rPr lang="ko-KR" altLang="en-US" sz="1100" baseline="0" dirty="0" smtClean="0">
                <a:latin typeface="Times New Roman" pitchFamily="18" charset="0"/>
              </a:rPr>
              <a:t>대로 </a:t>
            </a:r>
            <a:r>
              <a:rPr lang="ko-KR" altLang="en-US" sz="1100" baseline="0" dirty="0" err="1" smtClean="0">
                <a:latin typeface="Times New Roman" pitchFamily="18" charset="0"/>
              </a:rPr>
              <a:t>노드를</a:t>
            </a:r>
            <a:r>
              <a:rPr lang="ko-KR" altLang="en-US" sz="1100" baseline="0" dirty="0" smtClean="0">
                <a:latin typeface="Times New Roman" pitchFamily="18" charset="0"/>
              </a:rPr>
              <a:t> 클릭하고 </a:t>
            </a:r>
            <a:r>
              <a:rPr lang="en-US" altLang="ko-KR" sz="1100" baseline="0" dirty="0" smtClean="0">
                <a:latin typeface="Times New Roman" pitchFamily="18" charset="0"/>
              </a:rPr>
              <a:t>Add New FPGA I/O</a:t>
            </a:r>
            <a:r>
              <a:rPr lang="ko-KR" altLang="en-US" sz="1100" baseline="0" dirty="0" smtClean="0">
                <a:latin typeface="Times New Roman" pitchFamily="18" charset="0"/>
              </a:rPr>
              <a:t>를 선택하여 </a:t>
            </a:r>
            <a:r>
              <a:rPr lang="en-US" altLang="ko-KR" sz="1100" baseline="0" dirty="0" smtClean="0">
                <a:latin typeface="Times New Roman" pitchFamily="18" charset="0"/>
              </a:rPr>
              <a:t>New FPGA I/O </a:t>
            </a:r>
            <a:r>
              <a:rPr lang="ko-KR" altLang="en-US" sz="1100" baseline="0" dirty="0" smtClean="0">
                <a:latin typeface="Times New Roman" pitchFamily="18" charset="0"/>
              </a:rPr>
              <a:t>대화상자를 실행시킵니다</a:t>
            </a:r>
            <a:r>
              <a:rPr lang="en-US" altLang="ko-KR" sz="1100" baseline="0" dirty="0" smtClean="0">
                <a:latin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z="1400" b="1" dirty="0" smtClean="0">
                <a:latin typeface="Arial Narrow" pitchFamily="34" charset="0"/>
              </a:rPr>
              <a:t>B. FPGA I/O </a:t>
            </a:r>
            <a:r>
              <a:rPr lang="ko-KR" altLang="en-US" sz="1400" b="1" dirty="0" smtClean="0">
                <a:latin typeface="Arial Narrow" pitchFamily="34" charset="0"/>
              </a:rPr>
              <a:t>팔레트</a:t>
            </a:r>
            <a:endParaRPr lang="en-US" sz="1400" b="1" dirty="0" smtClean="0">
              <a:latin typeface="Arial Narrow" pitchFamily="34" charset="0"/>
            </a:endParaRPr>
          </a:p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FPGA I/O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팔레트는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I/O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하드웨어에 대한 다음 함수를 포함하고 있습니다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buFontTx/>
              <a:buChar char="•"/>
              <a:tabLst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FPGA I/O Node—FPGA I/O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에서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으로 데이터를 읽거나 씀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2286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FPGA I/O Constant—FPGA I/O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항목을 블록 다이어그램에 지정함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286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FPGA I/O Method Node—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특정 채널이나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C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시리즈 모듈에 대한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I/O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메소드를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불러옴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buFontTx/>
              <a:buChar char="•"/>
              <a:tabLst/>
            </a:pP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FPGA I/O Property Node—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특정 채널이나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C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시리즈 모듈의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프로퍼티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특성을 읽거나 설정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z="1400" b="1" dirty="0" smtClean="0">
                <a:latin typeface="Arial Narrow" pitchFamily="34" charset="0"/>
              </a:rPr>
              <a:t>C. I/O </a:t>
            </a:r>
            <a:r>
              <a:rPr lang="ko-KR" altLang="en-US" sz="1400" b="1" dirty="0" smtClean="0">
                <a:latin typeface="Arial Narrow" pitchFamily="34" charset="0"/>
              </a:rPr>
              <a:t>유형</a:t>
            </a:r>
            <a:endParaRPr lang="en-US" altLang="ko-KR" sz="1400" b="1" dirty="0" smtClean="0">
              <a:latin typeface="Arial Narrow" pitchFamily="34" charset="0"/>
            </a:endParaRPr>
          </a:p>
          <a:p>
            <a:r>
              <a:rPr lang="en-US" sz="1400" b="0" dirty="0" smtClean="0">
                <a:latin typeface="Arial Narrow" pitchFamily="34" charset="0"/>
              </a:rPr>
              <a:t>LabVIEW FPGA </a:t>
            </a:r>
            <a:r>
              <a:rPr lang="ko-KR" altLang="en-US" sz="1400" b="0" dirty="0" smtClean="0">
                <a:latin typeface="Arial Narrow" pitchFamily="34" charset="0"/>
              </a:rPr>
              <a:t>하드웨어에는 세</a:t>
            </a:r>
            <a:r>
              <a:rPr lang="ko-KR" altLang="en-US" sz="1400" b="0" baseline="0" dirty="0" smtClean="0">
                <a:latin typeface="Arial Narrow" pitchFamily="34" charset="0"/>
              </a:rPr>
              <a:t>가지 기본 </a:t>
            </a:r>
            <a:r>
              <a:rPr lang="en-US" altLang="ko-KR" sz="1400" b="0" baseline="0" dirty="0" smtClean="0">
                <a:latin typeface="Arial Narrow" pitchFamily="34" charset="0"/>
              </a:rPr>
              <a:t>FPGA I/O </a:t>
            </a:r>
            <a:r>
              <a:rPr lang="ko-KR" altLang="en-US" sz="1400" b="0" baseline="0" dirty="0" smtClean="0">
                <a:latin typeface="Arial Narrow" pitchFamily="34" charset="0"/>
              </a:rPr>
              <a:t>유형이 있습니다</a:t>
            </a:r>
            <a:r>
              <a:rPr lang="en-US" altLang="ko-KR" sz="1400" b="0" baseline="0" dirty="0" smtClean="0">
                <a:latin typeface="Arial Narrow" pitchFamily="34" charset="0"/>
              </a:rPr>
              <a:t>. </a:t>
            </a:r>
            <a:r>
              <a:rPr lang="ko-KR" altLang="en-US" sz="1400" b="0" baseline="0" dirty="0" smtClean="0">
                <a:latin typeface="Arial Narrow" pitchFamily="34" charset="0"/>
              </a:rPr>
              <a:t>디지털 라인</a:t>
            </a:r>
            <a:r>
              <a:rPr lang="en-US" altLang="ko-KR" sz="1400" b="0" baseline="0" dirty="0" smtClean="0">
                <a:latin typeface="Arial Narrow" pitchFamily="34" charset="0"/>
              </a:rPr>
              <a:t>, </a:t>
            </a:r>
            <a:r>
              <a:rPr lang="ko-KR" altLang="en-US" sz="1400" b="0" baseline="0" dirty="0" smtClean="0">
                <a:latin typeface="Arial Narrow" pitchFamily="34" charset="0"/>
              </a:rPr>
              <a:t>디지털 포트</a:t>
            </a:r>
            <a:r>
              <a:rPr lang="en-US" altLang="ko-KR" sz="1400" b="0" baseline="0" dirty="0" smtClean="0">
                <a:latin typeface="Arial Narrow" pitchFamily="34" charset="0"/>
              </a:rPr>
              <a:t>, </a:t>
            </a:r>
            <a:r>
              <a:rPr lang="ko-KR" altLang="en-US" sz="1400" b="0" baseline="0" dirty="0" smtClean="0">
                <a:latin typeface="Arial Narrow" pitchFamily="34" charset="0"/>
              </a:rPr>
              <a:t>아날로그 </a:t>
            </a:r>
            <a:r>
              <a:rPr lang="en-US" altLang="ko-KR" sz="1400" b="0" baseline="0" dirty="0" smtClean="0">
                <a:latin typeface="Arial Narrow" pitchFamily="34" charset="0"/>
              </a:rPr>
              <a:t>I/O</a:t>
            </a:r>
            <a:r>
              <a:rPr lang="ko-KR" altLang="en-US" sz="1400" b="0" baseline="0" dirty="0" smtClean="0">
                <a:latin typeface="Arial Narrow" pitchFamily="34" charset="0"/>
              </a:rPr>
              <a:t>가 있습니다</a:t>
            </a:r>
            <a:r>
              <a:rPr lang="en-US" altLang="ko-KR" sz="1400" b="0" baseline="0" dirty="0" smtClean="0">
                <a:latin typeface="Arial Narrow" pitchFamily="34" charset="0"/>
              </a:rPr>
              <a:t>. </a:t>
            </a:r>
            <a:r>
              <a:rPr lang="ko-KR" altLang="en-US" sz="1400" b="0" baseline="0" dirty="0" smtClean="0">
                <a:latin typeface="Arial Narrow" pitchFamily="34" charset="0"/>
              </a:rPr>
              <a:t>디지털 라인은 기본 디지털 </a:t>
            </a:r>
            <a:r>
              <a:rPr lang="en-US" altLang="ko-KR" sz="1400" b="0" baseline="0" dirty="0" smtClean="0">
                <a:latin typeface="Arial Narrow" pitchFamily="34" charset="0"/>
              </a:rPr>
              <a:t>I/O</a:t>
            </a:r>
            <a:r>
              <a:rPr lang="ko-KR" altLang="en-US" sz="1400" b="0" baseline="0" dirty="0" smtClean="0">
                <a:latin typeface="Arial Narrow" pitchFamily="34" charset="0"/>
              </a:rPr>
              <a:t>입니다</a:t>
            </a:r>
            <a:r>
              <a:rPr lang="en-US" altLang="ko-KR" sz="1400" b="0" baseline="0" dirty="0" smtClean="0">
                <a:latin typeface="Arial Narrow" pitchFamily="34" charset="0"/>
              </a:rPr>
              <a:t>. </a:t>
            </a:r>
            <a:r>
              <a:rPr lang="ko-KR" altLang="en-US" sz="1400" b="0" baseline="0" dirty="0" smtClean="0">
                <a:latin typeface="Arial Narrow" pitchFamily="34" charset="0"/>
              </a:rPr>
              <a:t>모든 </a:t>
            </a:r>
            <a:r>
              <a:rPr lang="en-US" altLang="ko-KR" sz="1400" b="0" baseline="0" dirty="0" smtClean="0">
                <a:latin typeface="Arial Narrow" pitchFamily="34" charset="0"/>
              </a:rPr>
              <a:t>R </a:t>
            </a:r>
            <a:r>
              <a:rPr lang="ko-KR" altLang="en-US" sz="1400" b="0" baseline="0" dirty="0" smtClean="0">
                <a:latin typeface="Arial Narrow" pitchFamily="34" charset="0"/>
              </a:rPr>
              <a:t>시리즈 디바이스와 일부 </a:t>
            </a:r>
            <a:r>
              <a:rPr lang="en-US" altLang="ko-KR" sz="1400" b="0" baseline="0" dirty="0" err="1" smtClean="0">
                <a:latin typeface="Arial Narrow" pitchFamily="34" charset="0"/>
              </a:rPr>
              <a:t>CompactRIO</a:t>
            </a:r>
            <a:r>
              <a:rPr lang="en-US" altLang="ko-KR" sz="1400" b="0" baseline="0" dirty="0" smtClean="0">
                <a:latin typeface="Arial Narrow" pitchFamily="34" charset="0"/>
              </a:rPr>
              <a:t> </a:t>
            </a:r>
            <a:r>
              <a:rPr lang="ko-KR" altLang="en-US" sz="1400" b="0" baseline="0" dirty="0" smtClean="0">
                <a:latin typeface="Arial Narrow" pitchFamily="34" charset="0"/>
              </a:rPr>
              <a:t>모듈상의 디지털 라인은 쌍방향입니다</a:t>
            </a:r>
            <a:r>
              <a:rPr lang="en-US" altLang="ko-KR" sz="1400" b="0" baseline="0" dirty="0" smtClean="0">
                <a:latin typeface="Arial Narrow" pitchFamily="34" charset="0"/>
              </a:rPr>
              <a:t>. </a:t>
            </a:r>
            <a:r>
              <a:rPr lang="ko-KR" altLang="en-US" sz="1400" b="0" baseline="0" dirty="0" smtClean="0">
                <a:latin typeface="Arial Narrow" pitchFamily="34" charset="0"/>
              </a:rPr>
              <a:t>디지털 활성화와 디지털 데이터 기능에 대한 자세한 정보는 문서를 참고하시기 바랍니다</a:t>
            </a:r>
            <a:r>
              <a:rPr lang="en-US" altLang="ko-KR" sz="1400" b="0" baseline="0" dirty="0" smtClean="0">
                <a:latin typeface="Arial Narrow" pitchFamily="34" charset="0"/>
              </a:rPr>
              <a:t>.</a:t>
            </a:r>
          </a:p>
          <a:p>
            <a:endParaRPr lang="en-US" sz="1400" b="0" baseline="0" dirty="0" smtClean="0">
              <a:latin typeface="Arial Narrow" pitchFamily="34" charset="0"/>
            </a:endParaRPr>
          </a:p>
          <a:p>
            <a:r>
              <a:rPr lang="en-US" sz="1400" b="0" baseline="0" dirty="0" smtClean="0">
                <a:latin typeface="Arial Narrow" pitchFamily="34" charset="0"/>
              </a:rPr>
              <a:t>Digital Port</a:t>
            </a:r>
            <a:r>
              <a:rPr lang="ko-KR" altLang="en-US" sz="1400" b="0" baseline="0" dirty="0" smtClean="0">
                <a:latin typeface="Arial Narrow" pitchFamily="34" charset="0"/>
              </a:rPr>
              <a:t>는 디지털 라인의 그룹입니다</a:t>
            </a:r>
            <a:r>
              <a:rPr lang="en-US" altLang="ko-KR" sz="1400" b="0" baseline="0" dirty="0" smtClean="0">
                <a:latin typeface="Arial Narrow" pitchFamily="34" charset="0"/>
              </a:rPr>
              <a:t>. </a:t>
            </a:r>
            <a:r>
              <a:rPr lang="ko-KR" altLang="en-US" sz="1400" b="0" baseline="0" dirty="0" smtClean="0">
                <a:latin typeface="Arial Narrow" pitchFamily="34" charset="0"/>
              </a:rPr>
              <a:t>포트는 </a:t>
            </a:r>
            <a:r>
              <a:rPr lang="ko-KR" altLang="en-US" sz="1400" b="0" baseline="0" dirty="0" err="1" smtClean="0">
                <a:latin typeface="Arial Narrow" pitchFamily="34" charset="0"/>
              </a:rPr>
              <a:t>타겟에</a:t>
            </a:r>
            <a:r>
              <a:rPr lang="ko-KR" altLang="en-US" sz="1400" b="0" baseline="0" dirty="0" smtClean="0">
                <a:latin typeface="Arial Narrow" pitchFamily="34" charset="0"/>
              </a:rPr>
              <a:t> 의존적인 데이터 유형입니다</a:t>
            </a:r>
            <a:r>
              <a:rPr lang="en-US" altLang="ko-KR" sz="1400" b="0" baseline="0" dirty="0" smtClean="0">
                <a:latin typeface="Arial Narrow" pitchFamily="34" charset="0"/>
              </a:rPr>
              <a:t>. </a:t>
            </a:r>
            <a:r>
              <a:rPr lang="ko-KR" altLang="en-US" sz="1400" b="0" baseline="0" dirty="0" smtClean="0">
                <a:latin typeface="Arial Narrow" pitchFamily="34" charset="0"/>
              </a:rPr>
              <a:t>대부분의 </a:t>
            </a:r>
            <a:r>
              <a:rPr lang="en-US" altLang="ko-KR" sz="1400" b="0" baseline="0" dirty="0" smtClean="0">
                <a:latin typeface="Arial Narrow" pitchFamily="34" charset="0"/>
              </a:rPr>
              <a:t>I/O</a:t>
            </a:r>
            <a:r>
              <a:rPr lang="ko-KR" altLang="en-US" sz="1400" b="0" baseline="0" dirty="0" smtClean="0">
                <a:latin typeface="Arial Narrow" pitchFamily="34" charset="0"/>
              </a:rPr>
              <a:t>에 해당하는 포트는 </a:t>
            </a:r>
            <a:r>
              <a:rPr lang="en-US" altLang="ko-KR" sz="1400" b="0" baseline="0" dirty="0" smtClean="0">
                <a:latin typeface="Arial Narrow" pitchFamily="34" charset="0"/>
              </a:rPr>
              <a:t>8 </a:t>
            </a:r>
            <a:r>
              <a:rPr lang="ko-KR" altLang="en-US" sz="1400" b="0" baseline="0" dirty="0" smtClean="0">
                <a:latin typeface="Arial Narrow" pitchFamily="34" charset="0"/>
              </a:rPr>
              <a:t>비트의 그룹이며 다른 포트는 </a:t>
            </a:r>
            <a:r>
              <a:rPr lang="en-US" altLang="ko-KR" sz="1400" b="0" baseline="0" dirty="0" smtClean="0">
                <a:latin typeface="Arial Narrow" pitchFamily="34" charset="0"/>
              </a:rPr>
              <a:t>16, 32 </a:t>
            </a:r>
            <a:r>
              <a:rPr lang="ko-KR" altLang="en-US" sz="1400" b="0" baseline="0" dirty="0" smtClean="0">
                <a:latin typeface="Arial Narrow" pitchFamily="34" charset="0"/>
              </a:rPr>
              <a:t>비트가 될 수 있습니다</a:t>
            </a:r>
            <a:r>
              <a:rPr lang="en-US" altLang="ko-KR" sz="1400" b="0" baseline="0" dirty="0" smtClean="0">
                <a:latin typeface="Arial Narrow" pitchFamily="34" charset="0"/>
              </a:rPr>
              <a:t>. </a:t>
            </a:r>
            <a:r>
              <a:rPr lang="ko-KR" altLang="en-US" sz="1400" b="0" baseline="0" dirty="0" smtClean="0">
                <a:latin typeface="Arial Narrow" pitchFamily="34" charset="0"/>
              </a:rPr>
              <a:t>한 비트는 각 라인에 사용됩니다</a:t>
            </a:r>
            <a:r>
              <a:rPr lang="en-US" altLang="ko-KR" sz="1400" b="0" baseline="0" dirty="0" smtClean="0">
                <a:latin typeface="Arial Narrow" pitchFamily="34" charset="0"/>
              </a:rPr>
              <a:t>. </a:t>
            </a:r>
            <a:r>
              <a:rPr lang="ko-KR" altLang="en-US" sz="1400" b="0" baseline="0" dirty="0" smtClean="0">
                <a:latin typeface="Arial Narrow" pitchFamily="34" charset="0"/>
              </a:rPr>
              <a:t>읽고 쓰기 함수는 주어진 포트의 모든 라인에서 데이터를 가져옵니다</a:t>
            </a:r>
            <a:r>
              <a:rPr lang="en-US" altLang="ko-KR" sz="1400" b="0" baseline="0" dirty="0" smtClean="0">
                <a:latin typeface="Arial Narrow" pitchFamily="34" charset="0"/>
              </a:rPr>
              <a:t>.</a:t>
            </a:r>
          </a:p>
          <a:p>
            <a:endParaRPr lang="en-US" sz="1400" b="0" baseline="0" dirty="0" smtClean="0">
              <a:latin typeface="Arial Narrow" pitchFamily="34" charset="0"/>
            </a:endParaRPr>
          </a:p>
          <a:p>
            <a:r>
              <a:rPr lang="ko-KR" altLang="en-US" sz="1400" b="0" baseline="0" dirty="0" smtClean="0">
                <a:latin typeface="Arial Narrow" pitchFamily="34" charset="0"/>
              </a:rPr>
              <a:t>아날로그 입력 </a:t>
            </a:r>
            <a:r>
              <a:rPr lang="ko-KR" altLang="en-US" sz="1400" b="0" baseline="0" dirty="0" err="1" smtClean="0">
                <a:latin typeface="Arial Narrow" pitchFamily="34" charset="0"/>
              </a:rPr>
              <a:t>노드는</a:t>
            </a:r>
            <a:r>
              <a:rPr lang="ko-KR" altLang="en-US" sz="1400" b="0" baseline="0" dirty="0" smtClean="0">
                <a:latin typeface="Arial Narrow" pitchFamily="34" charset="0"/>
              </a:rPr>
              <a:t> 지정된 라인에서 데이터를 읽습니다</a:t>
            </a:r>
            <a:r>
              <a:rPr lang="en-US" altLang="ko-KR" sz="1400" b="0" baseline="0" dirty="0" smtClean="0">
                <a:latin typeface="Arial Narrow" pitchFamily="34" charset="0"/>
              </a:rPr>
              <a:t>. </a:t>
            </a:r>
            <a:r>
              <a:rPr lang="ko-KR" altLang="en-US" sz="1400" b="0" baseline="0" dirty="0" smtClean="0">
                <a:latin typeface="Arial Narrow" pitchFamily="34" charset="0"/>
              </a:rPr>
              <a:t>아날로그 출력 </a:t>
            </a:r>
            <a:r>
              <a:rPr lang="ko-KR" altLang="en-US" sz="1400" b="0" baseline="0" dirty="0" err="1" smtClean="0">
                <a:latin typeface="Arial Narrow" pitchFamily="34" charset="0"/>
              </a:rPr>
              <a:t>노드는</a:t>
            </a:r>
            <a:r>
              <a:rPr lang="ko-KR" altLang="en-US" sz="1400" b="0" baseline="0" dirty="0" smtClean="0">
                <a:latin typeface="Arial Narrow" pitchFamily="34" charset="0"/>
              </a:rPr>
              <a:t> 주어진 라인에 데이터를 </a:t>
            </a:r>
            <a:r>
              <a:rPr lang="ko-KR" altLang="en-US" sz="1400" b="0" baseline="0" dirty="0" smtClean="0">
                <a:latin typeface="Arial Narrow" pitchFamily="34" charset="0"/>
              </a:rPr>
              <a:t>출력합니다</a:t>
            </a:r>
            <a:r>
              <a:rPr lang="en-US" altLang="ko-KR" sz="1400" b="0" baseline="0" dirty="0" smtClean="0">
                <a:latin typeface="Arial Narrow" pitchFamily="34" charset="0"/>
              </a:rPr>
              <a:t>. I/O </a:t>
            </a:r>
            <a:r>
              <a:rPr lang="ko-KR" altLang="en-US" sz="1400" b="0" baseline="0" dirty="0" smtClean="0">
                <a:latin typeface="Arial Narrow" pitchFamily="34" charset="0"/>
              </a:rPr>
              <a:t>라인의 값은 </a:t>
            </a:r>
            <a:r>
              <a:rPr lang="en-US" altLang="ko-KR" sz="1400" b="0" baseline="0" dirty="0" smtClean="0">
                <a:latin typeface="Arial Narrow" pitchFamily="34" charset="0"/>
              </a:rPr>
              <a:t>2</a:t>
            </a:r>
            <a:r>
              <a:rPr lang="ko-KR" altLang="en-US" sz="1400" b="0" baseline="0" dirty="0" smtClean="0">
                <a:latin typeface="Arial Narrow" pitchFamily="34" charset="0"/>
              </a:rPr>
              <a:t>진 값입니다</a:t>
            </a:r>
            <a:r>
              <a:rPr lang="en-US" altLang="ko-KR" sz="1400" b="0" baseline="0" dirty="0" smtClean="0">
                <a:latin typeface="Arial Narrow" pitchFamily="34" charset="0"/>
              </a:rPr>
              <a:t>. 2</a:t>
            </a:r>
            <a:r>
              <a:rPr lang="ko-KR" altLang="en-US" sz="1400" b="0" baseline="0" dirty="0" smtClean="0">
                <a:latin typeface="Arial Narrow" pitchFamily="34" charset="0"/>
              </a:rPr>
              <a:t>진 값은 디바이스의 해상도에 기반합니다</a:t>
            </a:r>
            <a:r>
              <a:rPr lang="en-US" altLang="ko-KR" sz="1400" b="0" baseline="0" dirty="0" smtClean="0">
                <a:latin typeface="Arial Narrow" pitchFamily="34" charset="0"/>
              </a:rPr>
              <a:t>. </a:t>
            </a:r>
            <a:r>
              <a:rPr lang="ko-KR" altLang="en-US" sz="1400" b="0" baseline="0" dirty="0" smtClean="0">
                <a:latin typeface="Arial Narrow" pitchFamily="34" charset="0"/>
              </a:rPr>
              <a:t>디바이스 해상도는 디바이스의 범위에 기반한 이산 값으로 나뉩니다</a:t>
            </a:r>
            <a:r>
              <a:rPr lang="en-US" altLang="ko-KR" sz="1400" b="0" baseline="0" dirty="0" smtClean="0">
                <a:latin typeface="Arial Narrow" pitchFamily="34" charset="0"/>
              </a:rPr>
              <a:t>. </a:t>
            </a:r>
            <a:r>
              <a:rPr lang="ko-KR" altLang="en-US" sz="1400" b="0" baseline="0" dirty="0" smtClean="0">
                <a:latin typeface="Arial Narrow" pitchFamily="34" charset="0"/>
              </a:rPr>
              <a:t>모든 </a:t>
            </a:r>
            <a:r>
              <a:rPr lang="en-US" altLang="ko-KR" sz="1400" b="0" baseline="0" dirty="0" smtClean="0">
                <a:latin typeface="Arial Narrow" pitchFamily="34" charset="0"/>
              </a:rPr>
              <a:t>I/O </a:t>
            </a:r>
            <a:r>
              <a:rPr lang="ko-KR" altLang="en-US" sz="1400" b="0" baseline="0" dirty="0" smtClean="0">
                <a:latin typeface="Arial Narrow" pitchFamily="34" charset="0"/>
              </a:rPr>
              <a:t>값은 </a:t>
            </a:r>
            <a:r>
              <a:rPr lang="ko-KR" altLang="en-US" sz="1400" b="0" baseline="0" dirty="0" err="1" smtClean="0">
                <a:latin typeface="Arial Narrow" pitchFamily="34" charset="0"/>
              </a:rPr>
              <a:t>공칭값으로부터</a:t>
            </a:r>
            <a:r>
              <a:rPr lang="ko-KR" altLang="en-US" sz="1400" b="0" baseline="0" dirty="0" smtClean="0">
                <a:latin typeface="Arial Narrow" pitchFamily="34" charset="0"/>
              </a:rPr>
              <a:t> </a:t>
            </a:r>
            <a:r>
              <a:rPr lang="ko-KR" altLang="en-US" sz="1400" b="0" baseline="0" dirty="0" smtClean="0">
                <a:latin typeface="Arial Narrow" pitchFamily="34" charset="0"/>
              </a:rPr>
              <a:t>상응하는 </a:t>
            </a:r>
            <a:r>
              <a:rPr lang="en-US" altLang="ko-KR" sz="1400" b="0" baseline="0" dirty="0" smtClean="0">
                <a:latin typeface="Arial Narrow" pitchFamily="34" charset="0"/>
              </a:rPr>
              <a:t>2</a:t>
            </a:r>
            <a:r>
              <a:rPr lang="ko-KR" altLang="en-US" sz="1400" b="0" baseline="0" dirty="0" smtClean="0">
                <a:latin typeface="Arial Narrow" pitchFamily="34" charset="0"/>
              </a:rPr>
              <a:t>진 값이나 </a:t>
            </a:r>
            <a:r>
              <a:rPr lang="ko-KR" altLang="en-US" sz="1400" b="0" baseline="0" dirty="0" smtClean="0">
                <a:latin typeface="Arial Narrow" pitchFamily="34" charset="0"/>
              </a:rPr>
              <a:t>또는 그 반대 값까지 </a:t>
            </a:r>
            <a:r>
              <a:rPr lang="ko-KR" altLang="en-US" sz="1400" b="0" baseline="0" dirty="0" smtClean="0">
                <a:latin typeface="Arial Narrow" pitchFamily="34" charset="0"/>
              </a:rPr>
              <a:t>변환되어 </a:t>
            </a:r>
            <a:r>
              <a:rPr lang="en-US" altLang="ko-KR" sz="1400" b="0" baseline="0" dirty="0" smtClean="0">
                <a:latin typeface="Arial Narrow" pitchFamily="34" charset="0"/>
              </a:rPr>
              <a:t>FPGA </a:t>
            </a:r>
            <a:r>
              <a:rPr lang="ko-KR" altLang="en-US" sz="1400" b="0" baseline="0" dirty="0" smtClean="0">
                <a:latin typeface="Arial Narrow" pitchFamily="34" charset="0"/>
              </a:rPr>
              <a:t>디바이스가 정확히 </a:t>
            </a:r>
            <a:r>
              <a:rPr lang="ko-KR" altLang="en-US" sz="1400" b="0" baseline="0" dirty="0" smtClean="0">
                <a:latin typeface="Arial Narrow" pitchFamily="34" charset="0"/>
              </a:rPr>
              <a:t>명령을 번역하고 실행하게 합니다</a:t>
            </a:r>
            <a:r>
              <a:rPr lang="en-US" altLang="ko-KR" sz="1400" b="0" baseline="0" dirty="0" smtClean="0">
                <a:latin typeface="Arial Narrow" pitchFamily="34" charset="0"/>
              </a:rPr>
              <a:t>.</a:t>
            </a:r>
            <a:endParaRPr lang="en-US" sz="1400" b="0" dirty="0" smtClean="0">
              <a:latin typeface="Arial Narrow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z="1100" dirty="0" smtClean="0">
                <a:latin typeface="Times New Roman" pitchFamily="18" charset="0"/>
              </a:rPr>
              <a:t>FPGA</a:t>
            </a:r>
            <a:r>
              <a:rPr lang="en-US" sz="1100" baseline="0" dirty="0" smtClean="0">
                <a:latin typeface="Times New Roman" pitchFamily="18" charset="0"/>
              </a:rPr>
              <a:t> </a:t>
            </a:r>
            <a:r>
              <a:rPr lang="ko-KR" altLang="en-US" sz="1100" baseline="0" dirty="0" smtClean="0">
                <a:latin typeface="Times New Roman" pitchFamily="18" charset="0"/>
              </a:rPr>
              <a:t>디바이스는 카운터 하드웨어가 내장되어 있지 않습니다</a:t>
            </a:r>
            <a:r>
              <a:rPr lang="en-US" altLang="ko-KR" sz="1100" baseline="0" dirty="0" smtClean="0">
                <a:latin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</a:rPr>
              <a:t>모든 카운터는 반드시 </a:t>
            </a:r>
            <a:r>
              <a:rPr lang="en-US" altLang="ko-KR" sz="1100" baseline="0" dirty="0" smtClean="0">
                <a:latin typeface="Times New Roman" pitchFamily="18" charset="0"/>
              </a:rPr>
              <a:t>FPGA </a:t>
            </a:r>
            <a:r>
              <a:rPr lang="ko-KR" altLang="en-US" sz="1100" baseline="0" dirty="0" smtClean="0">
                <a:latin typeface="Times New Roman" pitchFamily="18" charset="0"/>
              </a:rPr>
              <a:t>자체에 프로그래밍되어야만 합니다</a:t>
            </a:r>
            <a:r>
              <a:rPr lang="en-US" altLang="ko-KR" sz="1100" baseline="0" dirty="0" smtClean="0">
                <a:latin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</a:rPr>
              <a:t>카운터 레지스터는 </a:t>
            </a:r>
            <a:r>
              <a:rPr lang="en-US" altLang="ko-KR" sz="1100" baseline="0" dirty="0" smtClean="0">
                <a:latin typeface="Times New Roman" pitchFamily="18" charset="0"/>
              </a:rPr>
              <a:t>32, 16, </a:t>
            </a:r>
            <a:r>
              <a:rPr lang="ko-KR" altLang="en-US" sz="1100" baseline="0" dirty="0" smtClean="0">
                <a:latin typeface="Times New Roman" pitchFamily="18" charset="0"/>
              </a:rPr>
              <a:t>또는 </a:t>
            </a:r>
            <a:r>
              <a:rPr lang="en-US" altLang="ko-KR" sz="1100" baseline="0" dirty="0" smtClean="0">
                <a:latin typeface="Times New Roman" pitchFamily="18" charset="0"/>
              </a:rPr>
              <a:t>8</a:t>
            </a:r>
            <a:r>
              <a:rPr lang="ko-KR" altLang="en-US" sz="1100" baseline="0" dirty="0" smtClean="0">
                <a:latin typeface="Times New Roman" pitchFamily="18" charset="0"/>
              </a:rPr>
              <a:t>비트이며 카운터 </a:t>
            </a:r>
            <a:r>
              <a:rPr lang="ko-KR" altLang="en-US" sz="1100" baseline="0" dirty="0" err="1" smtClean="0">
                <a:latin typeface="Times New Roman" pitchFamily="18" charset="0"/>
              </a:rPr>
              <a:t>인디케이터에</a:t>
            </a:r>
            <a:r>
              <a:rPr lang="ko-KR" altLang="en-US" sz="1100" baseline="0" dirty="0" smtClean="0">
                <a:latin typeface="Times New Roman" pitchFamily="18" charset="0"/>
              </a:rPr>
              <a:t> 선택된 정수 유형에 따라 달라집니다</a:t>
            </a:r>
            <a:r>
              <a:rPr lang="en-US" altLang="ko-KR" sz="1100" baseline="0" dirty="0" smtClean="0">
                <a:latin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</a:rPr>
              <a:t>또한 루프 </a:t>
            </a:r>
            <a:r>
              <a:rPr lang="ko-KR" altLang="en-US" sz="1100" baseline="0" dirty="0" smtClean="0">
                <a:latin typeface="Times New Roman" pitchFamily="18" charset="0"/>
              </a:rPr>
              <a:t>주기는 </a:t>
            </a:r>
            <a:r>
              <a:rPr lang="ko-KR" altLang="en-US" sz="1100" baseline="0" dirty="0" smtClean="0">
                <a:latin typeface="Times New Roman" pitchFamily="18" charset="0"/>
              </a:rPr>
              <a:t>최소의 탐지 가능한 </a:t>
            </a:r>
            <a:r>
              <a:rPr lang="ko-KR" altLang="en-US" sz="1100" baseline="0" dirty="0" err="1" smtClean="0">
                <a:latin typeface="Times New Roman" pitchFamily="18" charset="0"/>
              </a:rPr>
              <a:t>펄스폭을</a:t>
            </a:r>
            <a:r>
              <a:rPr lang="ko-KR" altLang="en-US" sz="1100" baseline="0" dirty="0" smtClean="0">
                <a:latin typeface="Times New Roman" pitchFamily="18" charset="0"/>
              </a:rPr>
              <a:t> 결정합니다</a:t>
            </a:r>
            <a:r>
              <a:rPr lang="en-US" altLang="ko-KR" sz="1100" baseline="0" dirty="0" smtClean="0">
                <a:latin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</a:rPr>
              <a:t>위의 예는 다음 사양을 갖추고 있습니다</a:t>
            </a:r>
            <a:r>
              <a:rPr lang="en-US" sz="1100" dirty="0" smtClean="0">
                <a:latin typeface="Times New Roman" pitchFamily="18" charset="0"/>
              </a:rPr>
              <a:t>:</a:t>
            </a:r>
          </a:p>
          <a:p>
            <a:pPr lvl="2"/>
            <a:r>
              <a:rPr lang="en-US" sz="1100" dirty="0" smtClean="0">
                <a:latin typeface="Times New Roman" pitchFamily="18" charset="0"/>
              </a:rPr>
              <a:t>10 ticks/</a:t>
            </a:r>
            <a:r>
              <a:rPr lang="ko-KR" altLang="en-US" sz="1100" dirty="0" smtClean="0">
                <a:latin typeface="Times New Roman" pitchFamily="18" charset="0"/>
              </a:rPr>
              <a:t>반복</a:t>
            </a:r>
            <a:endParaRPr lang="en-US" sz="1100" dirty="0" smtClean="0">
              <a:latin typeface="Times New Roman" pitchFamily="18" charset="0"/>
            </a:endParaRPr>
          </a:p>
          <a:p>
            <a:pPr lvl="2"/>
            <a:r>
              <a:rPr lang="en-US" altLang="ko-KR" sz="1100" dirty="0" smtClean="0">
                <a:latin typeface="Times New Roman" pitchFamily="18" charset="0"/>
              </a:rPr>
              <a:t>250 ns (High,</a:t>
            </a:r>
            <a:r>
              <a:rPr lang="en-US" altLang="ko-KR" sz="1100" baseline="0" dirty="0" smtClean="0">
                <a:latin typeface="Times New Roman" pitchFamily="18" charset="0"/>
              </a:rPr>
              <a:t> Low </a:t>
            </a:r>
            <a:r>
              <a:rPr lang="ko-KR" altLang="en-US" sz="1100" baseline="0" dirty="0" smtClean="0">
                <a:latin typeface="Times New Roman" pitchFamily="18" charset="0"/>
              </a:rPr>
              <a:t>인식</a:t>
            </a:r>
            <a:r>
              <a:rPr lang="en-US" altLang="ko-KR" sz="1100" baseline="0" dirty="0" smtClean="0">
                <a:latin typeface="Times New Roman" pitchFamily="18" charset="0"/>
              </a:rPr>
              <a:t>)</a:t>
            </a:r>
            <a:endParaRPr lang="en-US" sz="1100" dirty="0" smtClean="0">
              <a:latin typeface="Times New Roman" pitchFamily="18" charset="0"/>
            </a:endParaRPr>
          </a:p>
          <a:p>
            <a:pPr lvl="2"/>
            <a:r>
              <a:rPr lang="en-US" sz="1100" dirty="0" smtClean="0">
                <a:latin typeface="Times New Roman" pitchFamily="18" charset="0"/>
              </a:rPr>
              <a:t>500 ns </a:t>
            </a:r>
            <a:r>
              <a:rPr lang="ko-KR" altLang="en-US" sz="1100" dirty="0" smtClean="0">
                <a:latin typeface="Times New Roman" pitchFamily="18" charset="0"/>
              </a:rPr>
              <a:t>주기</a:t>
            </a:r>
            <a:r>
              <a:rPr lang="en-US" sz="1100" dirty="0" smtClean="0">
                <a:latin typeface="Times New Roman" pitchFamily="18" charset="0"/>
              </a:rPr>
              <a:t> </a:t>
            </a:r>
            <a:r>
              <a:rPr lang="en-US" sz="1100" dirty="0" smtClean="0">
                <a:latin typeface="Times New Roman" pitchFamily="18" charset="0"/>
              </a:rPr>
              <a:t>= 2 MHz </a:t>
            </a:r>
            <a:r>
              <a:rPr lang="ko-KR" altLang="en-US" sz="1100" dirty="0" smtClean="0">
                <a:latin typeface="Times New Roman" pitchFamily="18" charset="0"/>
              </a:rPr>
              <a:t>신호</a:t>
            </a:r>
            <a:endParaRPr lang="en-US" sz="1100" dirty="0" smtClean="0">
              <a:latin typeface="Times New Roman" pitchFamily="18" charset="0"/>
            </a:endParaRPr>
          </a:p>
          <a:p>
            <a:r>
              <a:rPr lang="ko-KR" altLang="en-US" sz="1100" dirty="0" smtClean="0">
                <a:latin typeface="Times New Roman" pitchFamily="18" charset="0"/>
              </a:rPr>
              <a:t>최대 </a:t>
            </a:r>
            <a:r>
              <a:rPr lang="en-US" altLang="ko-KR" sz="1100" dirty="0" smtClean="0">
                <a:latin typeface="Times New Roman" pitchFamily="18" charset="0"/>
              </a:rPr>
              <a:t>2 MHz</a:t>
            </a:r>
            <a:r>
              <a:rPr lang="ko-KR" altLang="en-US" sz="1100" dirty="0" smtClean="0">
                <a:latin typeface="Times New Roman" pitchFamily="18" charset="0"/>
              </a:rPr>
              <a:t>로 신호를 읽을 수 있습니다</a:t>
            </a:r>
            <a:r>
              <a:rPr lang="en-US" altLang="ko-KR" sz="1100" dirty="0" smtClean="0">
                <a:latin typeface="Times New Roman" pitchFamily="18" charset="0"/>
              </a:rPr>
              <a:t>. </a:t>
            </a:r>
            <a:r>
              <a:rPr lang="ko-KR" altLang="en-US" sz="1100" dirty="0" smtClean="0">
                <a:latin typeface="Times New Roman" pitchFamily="18" charset="0"/>
              </a:rPr>
              <a:t>최종 어플리케이션에 카운터를 사용하기 전에 카운터를 </a:t>
            </a:r>
            <a:r>
              <a:rPr lang="ko-KR" altLang="en-US" sz="1100" dirty="0" err="1" smtClean="0">
                <a:latin typeface="Times New Roman" pitchFamily="18" charset="0"/>
              </a:rPr>
              <a:t>벤치마킹하는</a:t>
            </a:r>
            <a:r>
              <a:rPr lang="ko-KR" altLang="en-US" sz="1100" dirty="0" smtClean="0">
                <a:latin typeface="Times New Roman" pitchFamily="18" charset="0"/>
              </a:rPr>
              <a:t> 것은 중요합니다</a:t>
            </a:r>
            <a:r>
              <a:rPr lang="en-US" altLang="ko-KR" sz="1100" dirty="0" smtClean="0">
                <a:latin typeface="Times New Roman" pitchFamily="18" charset="0"/>
              </a:rPr>
              <a:t>.</a:t>
            </a:r>
            <a:r>
              <a:rPr lang="en-US" sz="1100" dirty="0" smtClean="0">
                <a:latin typeface="Times New Roman" pitchFamily="18" charset="0"/>
              </a:rPr>
              <a:t> </a:t>
            </a:r>
            <a:r>
              <a:rPr lang="ko-KR" altLang="en-US" sz="1100" dirty="0" smtClean="0">
                <a:latin typeface="Times New Roman" pitchFamily="18" charset="0"/>
              </a:rPr>
              <a:t>관련된 예제는 </a:t>
            </a:r>
            <a:r>
              <a:rPr lang="en-US" altLang="ko-KR" sz="1100" dirty="0" smtClean="0">
                <a:latin typeface="Times New Roman" pitchFamily="18" charset="0"/>
              </a:rPr>
              <a:t>NI </a:t>
            </a:r>
            <a:r>
              <a:rPr lang="ko-KR" altLang="en-US" sz="1100" dirty="0" smtClean="0">
                <a:latin typeface="Times New Roman" pitchFamily="18" charset="0"/>
              </a:rPr>
              <a:t>예제 탐색기에서</a:t>
            </a:r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Toolkits and </a:t>
            </a:r>
            <a:r>
              <a:rPr lang="en-US" sz="1100" b="1" dirty="0" err="1" smtClean="0">
                <a:latin typeface="Times New Roman" pitchFamily="18" charset="0"/>
                <a:cs typeface="Times New Roman" pitchFamily="18" charset="0"/>
              </a:rPr>
              <a:t>Modules»FPGA»Compact</a:t>
            </a:r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 RIO/R Series» FPGA </a:t>
            </a:r>
            <a:r>
              <a:rPr lang="en-US" sz="1100" b="1" dirty="0" err="1" smtClean="0">
                <a:latin typeface="Times New Roman" pitchFamily="18" charset="0"/>
                <a:cs typeface="Times New Roman" pitchFamily="18" charset="0"/>
              </a:rPr>
              <a:t>Fundamentals»Counters</a:t>
            </a:r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를 참조하기 바랍니다</a:t>
            </a:r>
            <a:r>
              <a:rPr lang="en-US" altLang="ko-KR" sz="1100" b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b="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100" dirty="0" smtClean="0">
              <a:latin typeface="Times New Roman" pitchFamily="18" charset="0"/>
            </a:endParaRPr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Image Placeholder 6"/>
          <p:cNvSpPr>
            <a:spLocks noGrp="1" noRot="1" noChangeAspec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  <p:sp>
        <p:nvSpPr>
          <p:cNvPr id="8" name="Notes Placeholder 7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lang="en-US" sz="1100" dirty="0" smtClean="0">
                <a:solidFill>
                  <a:srgbClr val="000000"/>
                </a:solidFill>
                <a:latin typeface="Times New Roman" pitchFamily="18" charset="0"/>
              </a:rPr>
              <a:t>FPGA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</a:rPr>
              <a:t>를 사용할 때 일반적인 </a:t>
            </a:r>
            <a:r>
              <a:rPr lang="en-US" sz="1100" dirty="0" smtClean="0">
                <a:solidFill>
                  <a:srgbClr val="000000"/>
                </a:solidFill>
                <a:latin typeface="Times New Roman" pitchFamily="18" charset="0"/>
              </a:rPr>
              <a:t>Floating-point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</a:rPr>
              <a:t>수학 데이터 유형을 사용할 수 없습니다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</a:rPr>
              <a:t>. FPGA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</a:rPr>
              <a:t>는 고정된 게이트가 논리적인 경로에 생성되도록 요구하기 때문에 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</a:rPr>
              <a:t>부동 가수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</a:rPr>
              <a:t>(Floating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 mantissa)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</a:rPr>
              <a:t>와 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</a:rPr>
              <a:t>누승지수 데이터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</a:rPr>
              <a:t>(exponent data)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</a:rPr>
              <a:t>로 데이터를 처리할 수 없습니다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</a:rPr>
              <a:t>F</a:t>
            </a:r>
            <a:r>
              <a:rPr 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loating-point 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</a:rPr>
              <a:t>분석을 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</a:rPr>
              <a:t>수행할 필요가 있다면 처리를 위해 호스트에 이 연산을 처분하는 것이 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</a:rPr>
              <a:t>가장 간단히 부하를 줄이는 방법입니다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en-US" altLang="ko-KR" sz="11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0"/>
            <a:endParaRPr lang="en-US" sz="11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0"/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</a:rPr>
              <a:t>하지만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</a:rPr>
              <a:t>모든 연산이 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</a:rPr>
              <a:t>호스트에서 부하를 줄여줄 수 있는 것은 아닙니다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</a:rPr>
              <a:t>따라서 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</a:rPr>
              <a:t>FPGA VI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</a:rPr>
              <a:t>로 연산을 수행하고자 한다면 모든 연산은 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</a:rPr>
              <a:t>Integer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 Math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또는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Fixed-Point Math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로 수행되어야 합니다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en-US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  <p:sp>
        <p:nvSpPr>
          <p:cNvPr id="6349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z="1400" b="1" dirty="0" smtClean="0">
                <a:latin typeface="Arial Narrow" pitchFamily="34" charset="0"/>
              </a:rPr>
              <a:t>D. </a:t>
            </a:r>
            <a:r>
              <a:rPr lang="ko-KR" altLang="en-US" sz="1400" b="1" dirty="0" smtClean="0">
                <a:latin typeface="Arial Narrow" pitchFamily="34" charset="0"/>
              </a:rPr>
              <a:t>정수 </a:t>
            </a:r>
            <a:endParaRPr lang="en-US" sz="1400" b="1" dirty="0" smtClean="0">
              <a:latin typeface="Arial Narrow" pitchFamily="34" charset="0"/>
            </a:endParaRPr>
          </a:p>
          <a:p>
            <a:r>
              <a:rPr lang="en-US" sz="1100" dirty="0" smtClean="0">
                <a:latin typeface="Times New Roman" pitchFamily="18" charset="0"/>
              </a:rPr>
              <a:t>I/O </a:t>
            </a:r>
            <a:r>
              <a:rPr lang="ko-KR" altLang="en-US" sz="1100" dirty="0" smtClean="0">
                <a:latin typeface="Times New Roman" pitchFamily="18" charset="0"/>
              </a:rPr>
              <a:t>채널에서 반환된 데이터는 </a:t>
            </a:r>
            <a:r>
              <a:rPr lang="en-US" altLang="ko-KR" sz="1100" dirty="0" smtClean="0">
                <a:latin typeface="Times New Roman" pitchFamily="18" charset="0"/>
              </a:rPr>
              <a:t>2</a:t>
            </a:r>
            <a:r>
              <a:rPr lang="ko-KR" altLang="en-US" sz="1100" dirty="0" smtClean="0">
                <a:latin typeface="Times New Roman" pitchFamily="18" charset="0"/>
              </a:rPr>
              <a:t>진 표현이며 반드시 정수 수학으로 처리되어야만 합니다</a:t>
            </a:r>
            <a:r>
              <a:rPr lang="en-US" altLang="ko-KR" sz="1100" dirty="0" smtClean="0">
                <a:latin typeface="Times New Roman" pitchFamily="18" charset="0"/>
              </a:rPr>
              <a:t>. </a:t>
            </a:r>
            <a:r>
              <a:rPr lang="ko-KR" altLang="en-US" sz="1100" dirty="0" smtClean="0">
                <a:latin typeface="Times New Roman" pitchFamily="18" charset="0"/>
              </a:rPr>
              <a:t>결과적으로 나누기와 같은 일부 함수들은 </a:t>
            </a:r>
            <a:r>
              <a:rPr lang="en-US" altLang="ko-KR" sz="1100" dirty="0" smtClean="0">
                <a:latin typeface="Times New Roman" pitchFamily="18" charset="0"/>
              </a:rPr>
              <a:t>FPGA </a:t>
            </a:r>
            <a:r>
              <a:rPr lang="ko-KR" altLang="en-US" sz="1100" dirty="0" smtClean="0">
                <a:latin typeface="Times New Roman" pitchFamily="18" charset="0"/>
              </a:rPr>
              <a:t>팔레트에 포함되어 있지 않습니다</a:t>
            </a:r>
            <a:r>
              <a:rPr lang="en-US" altLang="ko-KR" sz="1100" dirty="0" smtClean="0">
                <a:latin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Image Placeholder 7"/>
          <p:cNvSpPr>
            <a:spLocks noGrp="1" noRot="1" noChangeAspec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  <p:sp>
        <p:nvSpPr>
          <p:cNvPr id="9" name="Notes Placeholder 8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</a:rPr>
              <a:t>정수 수학 함수를 조작할 수 있는 몇 가지 방법이 있습니다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</a:rPr>
              <a:t>따라서 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</a:rPr>
              <a:t>“</a:t>
            </a:r>
            <a:r>
              <a:rPr lang="ko-KR" altLang="en-US" sz="1100" dirty="0" err="1" smtClean="0">
                <a:solidFill>
                  <a:srgbClr val="000000"/>
                </a:solidFill>
                <a:latin typeface="Times New Roman" pitchFamily="18" charset="0"/>
              </a:rPr>
              <a:t>부동점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</a:rPr>
              <a:t>” 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</a:rPr>
              <a:t>연산을 생성할 수 있습니다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</a:rPr>
              <a:t>가장 일반적인 기법은 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</a:rPr>
              <a:t>Scale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 By power of 2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함수를 사용하는 것입니다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. 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이 기법은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power of 2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로 곱하거나 나눕니다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0"/>
            <a:endParaRPr lang="en-US" sz="1100" baseline="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0"/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위의 그림은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LabVIEW FPGA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에서 데이터 확대의 예를 보여줍니다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데이터를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.70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까지 확장하기 원합니다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이 수치에 가깝게 끌어올리려면 아날로그 입력을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11500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의 확대 요인으로 곱하고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16384 (2^-14)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로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나누어야 합니다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0"/>
            <a:endParaRPr lang="en-US" sz="1100" baseline="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0"/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또한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지수 및 나머지 함수를 사용하여 숫자를 나눌 수 있지만 구현 시 여러 </a:t>
            </a:r>
            <a:r>
              <a:rPr lang="ko-KR" altLang="en-US" sz="1100" baseline="0" dirty="0" err="1" smtClean="0">
                <a:solidFill>
                  <a:srgbClr val="000000"/>
                </a:solidFill>
                <a:latin typeface="Times New Roman" pitchFamily="18" charset="0"/>
              </a:rPr>
              <a:t>슬라이스를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</a:rPr>
              <a:t> 사용할 수 있습니다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lvl="0"/>
            <a:endParaRPr lang="en-US" sz="11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4" descr="7784_static"/>
          <p:cNvPicPr>
            <a:picLocks noChangeAspect="1" noChangeArrowheads="1"/>
          </p:cNvPicPr>
          <p:nvPr/>
        </p:nvPicPr>
        <p:blipFill>
          <a:blip r:embed="rId2"/>
          <a:srcRect l="1610"/>
          <a:stretch>
            <a:fillRect/>
          </a:stretch>
        </p:blipFill>
        <p:spPr bwMode="auto">
          <a:xfrm>
            <a:off x="0" y="381000"/>
            <a:ext cx="9144000" cy="64833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8400" y="228600"/>
            <a:ext cx="6248400" cy="1143000"/>
          </a:xfrm>
        </p:spPr>
        <p:txBody>
          <a:bodyPr>
            <a:normAutofit/>
          </a:bodyPr>
          <a:lstStyle>
            <a:lvl1pPr algn="r">
              <a:defRPr sz="38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752600"/>
            <a:ext cx="82296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876800" y="5248870"/>
            <a:ext cx="4267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National Instruments</a:t>
            </a:r>
          </a:p>
          <a:p>
            <a:pPr algn="ctr"/>
            <a:r>
              <a:rPr lang="en-US" sz="2400" dirty="0" smtClean="0"/>
              <a:t>11500 North </a:t>
            </a:r>
            <a:r>
              <a:rPr lang="en-US" sz="2400" dirty="0" err="1" smtClean="0"/>
              <a:t>Mopac</a:t>
            </a:r>
            <a:r>
              <a:rPr lang="en-US" sz="2400" dirty="0" smtClean="0"/>
              <a:t> Expressway</a:t>
            </a:r>
          </a:p>
          <a:p>
            <a:pPr algn="ctr"/>
            <a:r>
              <a:rPr lang="en-US" sz="2400" dirty="0" smtClean="0"/>
              <a:t>Austin,</a:t>
            </a:r>
            <a:r>
              <a:rPr lang="en-US" sz="2400" baseline="0" dirty="0" smtClean="0"/>
              <a:t> Texas 78759</a:t>
            </a:r>
          </a:p>
          <a:p>
            <a:pPr algn="ctr"/>
            <a:r>
              <a:rPr lang="en-US" sz="2400" baseline="0" dirty="0" smtClean="0"/>
              <a:t>ni.com/training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e Column w/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8229600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8229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077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514475"/>
            <a:ext cx="3962400" cy="4286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14475"/>
            <a:ext cx="3962400" cy="4286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352800"/>
            <a:ext cx="4038600" cy="2773363"/>
          </a:xfrm>
        </p:spPr>
        <p:txBody>
          <a:bodyPr/>
          <a:lstStyle>
            <a:lvl1pPr marL="457200" indent="-457200">
              <a:tabLst>
                <a:tab pos="457200" algn="l"/>
              </a:tabLst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352800"/>
            <a:ext cx="4038600" cy="2773363"/>
          </a:xfrm>
        </p:spPr>
        <p:txBody>
          <a:bodyPr/>
          <a:lstStyle>
            <a:lvl1pPr marL="457200" indent="-457200">
              <a:tabLst>
                <a:tab pos="457200" algn="l"/>
              </a:tabLst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838200" y="3733801"/>
            <a:ext cx="7848600" cy="19812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 sz="2600"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ep Offset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2286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1800" y="1600200"/>
            <a:ext cx="5715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Offset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2971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57600" y="1600200"/>
            <a:ext cx="5029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Quiz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 marL="339725" indent="-339725">
              <a:buFont typeface="+mj-lt"/>
              <a:buAutoNum type="arabicPeriod"/>
              <a:defRPr sz="2400"/>
            </a:lvl2pPr>
            <a:lvl3pPr marL="690563" indent="-350838">
              <a:buFont typeface="+mj-lt"/>
              <a:buAutoNum type="alphaLcPeriod"/>
              <a:defRPr sz="2000"/>
            </a:lvl3pPr>
            <a:lvl4pPr marL="1031875" indent="-341313">
              <a:buFont typeface="+mj-lt"/>
              <a:buAutoNum type="romanLcPeriod"/>
              <a:defRPr sz="1800"/>
            </a:lvl4pPr>
            <a:lvl5pPr marL="1371600" indent="-339725">
              <a:buFont typeface="+mj-lt"/>
              <a:buAutoNum type="alphaLcPeriod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 marL="339725" indent="-339725">
              <a:buFont typeface="+mj-lt"/>
              <a:buAutoNum type="arabicPeriod"/>
              <a:defRPr sz="2400"/>
            </a:lvl2pPr>
            <a:lvl3pPr marL="688975" indent="-349250">
              <a:buFont typeface="+mj-lt"/>
              <a:buAutoNum type="alphaLcPeriod"/>
              <a:defRPr sz="2000"/>
            </a:lvl3pPr>
            <a:lvl4pPr marL="1036638" indent="-346075">
              <a:buFont typeface="+mj-lt"/>
              <a:buAutoNum type="romanLcPeriod"/>
              <a:tabLst/>
              <a:defRPr sz="1800"/>
            </a:lvl4pPr>
            <a:lvl5pPr marL="1371600" indent="-339725">
              <a:buFont typeface="+mj-lt"/>
              <a:buAutoNum type="alphaLcPeriod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 w/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8229600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.jpe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8" name="Picture 7" descr="nilogo.jp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191000" y="6248400"/>
            <a:ext cx="2133600" cy="5169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010400" y="630549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  <a:latin typeface="Arial Narrow" pitchFamily="34" charset="0"/>
              </a:rPr>
              <a:t>ni.com/training</a:t>
            </a:r>
            <a:endParaRPr lang="en-US" sz="2000" b="1" dirty="0">
              <a:solidFill>
                <a:schemeClr val="accent1"/>
              </a:solidFill>
              <a:latin typeface="Arial Narrow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6667861" y="6514739"/>
            <a:ext cx="381000" cy="722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  <p:sldLayoutId id="2147483812" r:id="rId12"/>
    <p:sldLayoutId id="2147483813" r:id="rId13"/>
    <p:sldLayoutId id="2147483814" r:id="rId14"/>
    <p:sldLayoutId id="2147483824" r:id="rId15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233363" indent="-233363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indent="-223838" algn="l" defTabSz="914400" rtl="0" eaLnBrk="1" latinLnBrk="0" hangingPunct="1">
        <a:spcBef>
          <a:spcPct val="20000"/>
        </a:spcBef>
        <a:buFont typeface="Arial Narrow" pitchFamily="34" charset="0"/>
        <a:buChar char="−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690563" indent="-233363" algn="l" defTabSz="914400" rtl="0" eaLnBrk="1" latinLnBrk="0" hangingPunct="1">
        <a:spcBef>
          <a:spcPct val="20000"/>
        </a:spcBef>
        <a:buFont typeface="Courier New" pitchFamily="49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indent="-214313" algn="l" defTabSz="914400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Defining_the_Application"/>
          <p:cNvPicPr>
            <a:picLocks noChangeAspect="1" noChangeArrowheads="1"/>
          </p:cNvPicPr>
          <p:nvPr/>
        </p:nvPicPr>
        <p:blipFill>
          <a:blip r:embed="rId4">
            <a:lum bright="5000"/>
          </a:blip>
          <a:srcRect r="2055" b="12500"/>
          <a:stretch>
            <a:fillRect/>
          </a:stretch>
        </p:blipFill>
        <p:spPr bwMode="auto">
          <a:xfrm>
            <a:off x="1881188" y="1371600"/>
            <a:ext cx="7262812" cy="5334000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352800"/>
            <a:ext cx="8229600" cy="2773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533400" y="2743200"/>
            <a:ext cx="1793875" cy="579438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  <a:flatTx/>
          </a:bodyPr>
          <a:lstStyle/>
          <a:p>
            <a:pPr algn="l">
              <a:spcBef>
                <a:spcPct val="50000"/>
              </a:spcBef>
            </a:pPr>
            <a:r>
              <a:rPr lang="en-US" sz="3200" b="1" dirty="0">
                <a:solidFill>
                  <a:schemeClr val="hlink"/>
                </a:solidFill>
              </a:rPr>
              <a:t>TOPICS</a:t>
            </a:r>
          </a:p>
        </p:txBody>
      </p:sp>
      <p:pic>
        <p:nvPicPr>
          <p:cNvPr id="9" name="Picture 8" descr="nilogo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91000" y="6248400"/>
            <a:ext cx="2133600" cy="51698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010400" y="630549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  <a:latin typeface="Arial Narrow" pitchFamily="34" charset="0"/>
              </a:rPr>
              <a:t>ni.com/training</a:t>
            </a:r>
            <a:endParaRPr lang="en-US" sz="2000" b="1" dirty="0">
              <a:solidFill>
                <a:schemeClr val="accent1"/>
              </a:solidFill>
              <a:latin typeface="Arial Narrow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6667861" y="6514739"/>
            <a:ext cx="381000" cy="722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14350" indent="-514350" algn="l" defTabSz="914400" rtl="0" eaLnBrk="1" latinLnBrk="0" hangingPunct="1">
        <a:spcBef>
          <a:spcPct val="20000"/>
        </a:spcBef>
        <a:buFont typeface="+mj-lt"/>
        <a:buAutoNum type="alphaUcPeriod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3733801"/>
            <a:ext cx="7848600" cy="198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7" name="Picture 6" descr="nilog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1000" y="6248400"/>
            <a:ext cx="2133600" cy="5169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010400" y="630549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  <a:latin typeface="Arial Narrow" pitchFamily="34" charset="0"/>
              </a:rPr>
              <a:t>ni.com/training</a:t>
            </a:r>
            <a:endParaRPr lang="en-US" sz="2000" b="1" dirty="0">
              <a:solidFill>
                <a:schemeClr val="accent1"/>
              </a:solidFill>
              <a:latin typeface="Arial Narrow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6667861" y="6514739"/>
            <a:ext cx="381000" cy="722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AutoShape 7"/>
          <p:cNvSpPr>
            <a:spLocks noChangeArrowheads="1"/>
          </p:cNvSpPr>
          <p:nvPr/>
        </p:nvSpPr>
        <p:spPr bwMode="auto">
          <a:xfrm rot="5400000">
            <a:off x="-436563" y="4532313"/>
            <a:ext cx="2041525" cy="444500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 rot="10800000" wrap="none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GOAL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400" dirty="0" smtClean="0">
                <a:latin typeface="맑은 고딕" pitchFamily="50" charset="-127"/>
                <a:ea typeface="맑은 고딕" pitchFamily="50" charset="-127"/>
              </a:rPr>
              <a:t>Lesson 4</a:t>
            </a:r>
            <a:br>
              <a:rPr lang="en-US" sz="3400" dirty="0" smtClean="0">
                <a:latin typeface="맑은 고딕" pitchFamily="50" charset="-127"/>
                <a:ea typeface="맑은 고딕" pitchFamily="50" charset="-127"/>
              </a:rPr>
            </a:br>
            <a:r>
              <a:rPr lang="en-US" sz="3400" dirty="0" smtClean="0">
                <a:latin typeface="맑은 고딕" pitchFamily="50" charset="-127"/>
                <a:ea typeface="맑은 고딕" pitchFamily="50" charset="-127"/>
              </a:rPr>
              <a:t>FPGA I/O</a:t>
            </a:r>
          </a:p>
        </p:txBody>
      </p:sp>
      <p:sp>
        <p:nvSpPr>
          <p:cNvPr id="7170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3322637"/>
            <a:ext cx="8229600" cy="2773363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</a:pPr>
            <a:r>
              <a:rPr lang="ko-KR" altLang="en-US" sz="2400" dirty="0" err="1" smtClean="0">
                <a:latin typeface="맑은 고딕" pitchFamily="50" charset="-127"/>
                <a:ea typeface="맑은 고딕" pitchFamily="50" charset="-127"/>
              </a:rPr>
              <a:t>구성가능한</a:t>
            </a: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 FPGA I/O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FPGA I/O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팔레트</a:t>
            </a: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I/O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유형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marL="609600" indent="-609600" eaLnBrk="1" hangingPunct="1">
              <a:lnSpc>
                <a:spcPct val="90000"/>
              </a:lnSpc>
            </a:pP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정수 수학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marL="609600" indent="-609600">
              <a:lnSpc>
                <a:spcPct val="90000"/>
              </a:lnSpc>
            </a:pP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이진 표현 변환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marL="609600" indent="-609600">
              <a:lnSpc>
                <a:spcPct val="90000"/>
              </a:lnSpc>
            </a:pPr>
            <a:r>
              <a:rPr lang="ko-KR" altLang="en-US" sz="2400" dirty="0" err="1" smtClean="0">
                <a:latin typeface="맑은 고딕" pitchFamily="50" charset="-127"/>
                <a:ea typeface="맑은 고딕" pitchFamily="50" charset="-127"/>
              </a:rPr>
              <a:t>고정점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 수학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E. 2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진 표현 변환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3505200" y="1600200"/>
            <a:ext cx="5181600" cy="452596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I/O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노드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:</a:t>
            </a: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전압 입력의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진 표현을 반환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값은 부호 정수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공학단위로 값을 </a:t>
            </a:r>
            <a:r>
              <a:rPr lang="ko-KR" altLang="en-US" sz="2400" dirty="0" err="1" smtClean="0">
                <a:latin typeface="맑은 고딕" pitchFamily="50" charset="-127"/>
                <a:ea typeface="맑은 고딕" pitchFamily="50" charset="-127"/>
              </a:rPr>
              <a:t>물리량으로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 변환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FPGA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는 부동점 수학을 지원하지 않기 때문에 변환은 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Host VI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에서 발생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dirty="0"/>
          </a:p>
        </p:txBody>
      </p:sp>
      <p:sp>
        <p:nvSpPr>
          <p:cNvPr id="1041411" name="Text Box 3"/>
          <p:cNvSpPr txBox="1">
            <a:spLocks noChangeArrowheads="1"/>
          </p:cNvSpPr>
          <p:nvPr/>
        </p:nvSpPr>
        <p:spPr bwMode="auto">
          <a:xfrm rot="10800000" flipV="1">
            <a:off x="609600" y="1295400"/>
            <a:ext cx="3665538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pPr marL="342900" indent="-342900"/>
            <a:endParaRPr lang="en-US" b="1"/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1962" y="1748631"/>
            <a:ext cx="2962275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E. 2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진 표현 변환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(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계속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변환은 하드웨어 의존적임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하드웨어 특정 요인이 변환에 사용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전압 범위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ADC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해상도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오프셋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CJC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값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오토제로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sz="2400" dirty="0" err="1" smtClean="0">
                <a:latin typeface="맑은 고딕" pitchFamily="50" charset="-127"/>
                <a:ea typeface="맑은 고딕" pitchFamily="50" charset="-127"/>
              </a:rPr>
              <a:t>Autozero</a:t>
            </a: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값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데모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R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시리즈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DAQ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디바이스와 </a:t>
            </a:r>
            <a:r>
              <a:rPr lang="en-US" altLang="ko-KR" dirty="0" err="1" smtClean="0">
                <a:latin typeface="맑은 고딕" pitchFamily="50" charset="-127"/>
                <a:ea typeface="맑은 고딕" pitchFamily="50" charset="-127"/>
              </a:rPr>
              <a:t>CompactRIO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디바이스에서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진 값을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근소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값으로 변환하는 방법 시연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F.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고정점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수학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에서 간단한 계산 수행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간단한 연산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정수 수학의 크기와 속도 장점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sz="2400" dirty="0" err="1" smtClean="0">
                <a:latin typeface="맑은 고딕" pitchFamily="50" charset="-127"/>
                <a:ea typeface="맑은 고딕" pitchFamily="50" charset="-127"/>
              </a:rPr>
              <a:t>고정점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 수학을 사용할 때 적절한 범위를 구성해야 함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일부</a:t>
            </a: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 I/O </a:t>
            </a:r>
            <a:r>
              <a:rPr lang="ko-KR" altLang="en-US" sz="2400" dirty="0" err="1" smtClean="0">
                <a:latin typeface="맑은 고딕" pitchFamily="50" charset="-127"/>
                <a:ea typeface="맑은 고딕" pitchFamily="50" charset="-127"/>
              </a:rPr>
              <a:t>노드는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 확장되고 교정된 </a:t>
            </a:r>
            <a:r>
              <a:rPr lang="ko-KR" altLang="en-US" sz="2400" dirty="0" err="1" smtClean="0">
                <a:latin typeface="맑은 고딕" pitchFamily="50" charset="-127"/>
                <a:ea typeface="맑은 고딕" pitchFamily="50" charset="-127"/>
              </a:rPr>
              <a:t>고정점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 값을 반환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lvl="1">
              <a:buNone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경고사항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FIFO,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메모리</a:t>
            </a: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, FPGA Math &amp; Analysis VI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지원</a:t>
            </a: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안됨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sz="2400" dirty="0" err="1" smtClean="0">
                <a:latin typeface="맑은 고딕" pitchFamily="50" charset="-127"/>
                <a:ea typeface="맑은 고딕" pitchFamily="50" charset="-127"/>
              </a:rPr>
              <a:t>고정점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 수를 정수에 연결하면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중요한 소수부분 </a:t>
            </a:r>
            <a:r>
              <a:rPr lang="ko-KR" altLang="en-US" sz="2400" dirty="0" err="1" smtClean="0">
                <a:latin typeface="맑은 고딕" pitchFamily="50" charset="-127"/>
                <a:ea typeface="맑은 고딕" pitchFamily="50" charset="-127"/>
              </a:rPr>
              <a:t>비트를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 잃을 수 있음</a:t>
            </a:r>
            <a:endParaRPr lang="en-US" sz="2400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적합한 범위 설정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2" name="Picture 3" descr="\\nirvana\CustEd\Exchange\Outside CustEd\Matt Otis\LV FPGA\Art\Lesson 4\Fixed Point Math\set_fxp_configuration.bmp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4648200" y="1864403"/>
            <a:ext cx="4038600" cy="3997557"/>
          </a:xfrm>
          <a:prstGeom prst="rect">
            <a:avLst/>
          </a:prstGeom>
          <a:noFill/>
        </p:spPr>
      </p:pic>
      <p:pic>
        <p:nvPicPr>
          <p:cNvPr id="13" name="Picture 2" descr="\\nirvana\CustEd\Exchange\Outside CustEd\Matt Otis\LV FPGA\Art\Lesson 4\Fixed Point Math\fxp_properties.bmp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295400" y="1815306"/>
            <a:ext cx="2362200" cy="4095750"/>
          </a:xfrm>
          <a:prstGeom prst="rect">
            <a:avLst/>
          </a:prstGeom>
          <a:noFill/>
        </p:spPr>
      </p:pic>
      <p:cxnSp>
        <p:nvCxnSpPr>
          <p:cNvPr id="15" name="Straight Arrow Connector 14"/>
          <p:cNvCxnSpPr/>
          <p:nvPr/>
        </p:nvCxnSpPr>
        <p:spPr>
          <a:xfrm rot="5400000" flipH="1" flipV="1">
            <a:off x="2171700" y="3086100"/>
            <a:ext cx="3429000" cy="1371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200400" y="5562600"/>
            <a:ext cx="13716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오버플로우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및 양자화 모드 선택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514475"/>
            <a:ext cx="4419600" cy="4286250"/>
          </a:xfrm>
        </p:spPr>
        <p:txBody>
          <a:bodyPr/>
          <a:lstStyle/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연관된 모든 함수에 해당하는 동일 포맷 사용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고정점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구성 유형 혼합은 데이터 손실 야기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수학 함수가 필요하면 포화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절단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라운딩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처리하도록 구성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6" name="Picture 2" descr="\\nirvana\CustEd\Exchange\Outside CustEd\Matt Otis\LV FPGA\Art\Lesson 4\Fixed Point Math\loss_of_precission.bmp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124450" y="1600200"/>
            <a:ext cx="3714750" cy="3676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퀴즈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I/O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노드는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모듈의 디지털 라인에만 접근 가능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:</a:t>
            </a:r>
          </a:p>
          <a:p>
            <a:pPr marL="914400" lvl="1" indent="-457200">
              <a:buFont typeface="+mj-lt"/>
              <a:buAutoNum type="alphaLcPeriod"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참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914400" lvl="1" indent="-457200">
              <a:buFont typeface="+mj-lt"/>
              <a:buAutoNum type="alphaLcPeriod"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거짓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2"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다음 중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FPGA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 사용되는 숫자 표현은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?</a:t>
            </a:r>
          </a:p>
          <a:p>
            <a:pPr marL="914400" lvl="1" indent="-457200">
              <a:buFont typeface="+mj-lt"/>
              <a:buAutoNum type="alphaLcPeriod"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정수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914400" lvl="1" indent="-457200">
              <a:buFont typeface="+mj-lt"/>
              <a:buAutoNum type="alphaLcPeriod"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배정도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Double)</a:t>
            </a:r>
          </a:p>
          <a:p>
            <a:pPr marL="914400" lvl="1" indent="-457200">
              <a:buFont typeface="+mj-lt"/>
              <a:buAutoNum type="alphaLcPeriod"/>
            </a:pP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고정점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914400" lvl="1" indent="-457200">
              <a:buFont typeface="+mj-lt"/>
              <a:buAutoNum type="alphaLcPeriod"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복합 단정도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914400" lvl="1" indent="-457200">
              <a:buFont typeface="+mj-lt"/>
              <a:buAutoNum type="alphaLcPeriod"/>
            </a:pP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비부호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정수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퀴즈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3"/>
            </a:pP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진 데이터의 변환은 호스트에서만 가능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914400" lvl="1" indent="-457200">
              <a:buFont typeface="+mj-lt"/>
              <a:buAutoNum type="alphaLcPeriod"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참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914400" lvl="1" indent="-457200">
              <a:buFont typeface="+mj-lt"/>
              <a:buAutoNum type="alphaLcPeriod"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거짓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4"/>
            </a:pP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진 값은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항상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0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~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50000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사이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이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다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914400" lvl="1" indent="-457200">
              <a:buFont typeface="+mj-lt"/>
              <a:buAutoNum type="alphaLcPeriod"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참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914400" lvl="1" indent="-457200">
              <a:buFont typeface="+mj-lt"/>
              <a:buAutoNum type="alphaLcPeriod"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거짓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퀴즈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5"/>
            </a:pPr>
            <a:r>
              <a:rPr lang="ko-KR" altLang="en-US" dirty="0" err="1" smtClean="0"/>
              <a:t>고정점</a:t>
            </a:r>
            <a:r>
              <a:rPr lang="ko-KR" altLang="en-US" dirty="0" smtClean="0"/>
              <a:t> 수는 표현 특정 함수가 필요하다</a:t>
            </a:r>
            <a:r>
              <a:rPr lang="en-US" altLang="ko-KR" dirty="0" smtClean="0"/>
              <a:t>.</a:t>
            </a:r>
            <a:endParaRPr lang="en-US" dirty="0" smtClean="0"/>
          </a:p>
          <a:p>
            <a:pPr marL="914400" lvl="1" indent="-457200">
              <a:buFont typeface="+mj-lt"/>
              <a:buAutoNum type="alphaLcPeriod"/>
            </a:pPr>
            <a:r>
              <a:rPr lang="ko-KR" altLang="en-US" dirty="0" smtClean="0"/>
              <a:t>참</a:t>
            </a:r>
            <a:endParaRPr lang="en-US" dirty="0" smtClean="0"/>
          </a:p>
          <a:p>
            <a:pPr marL="914400" lvl="1" indent="-457200">
              <a:buFont typeface="+mj-lt"/>
              <a:buAutoNum type="alphaLcPeriod"/>
            </a:pPr>
            <a:r>
              <a:rPr lang="ko-KR" altLang="en-US" dirty="0" smtClean="0"/>
              <a:t>거짓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6"/>
            </a:pP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LabVIEW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는 모든 고정점 값에 대해 예상되는 데이터 범위를 알고 있고 적합한 구성을 선택한다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914400" lvl="1" indent="-457200">
              <a:buFont typeface="+mj-lt"/>
              <a:buAutoNum type="alphaLcPeriod"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참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914400" lvl="1" indent="-457200">
              <a:buFont typeface="+mj-lt"/>
              <a:buAutoNum type="alphaLcPeriod"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거짓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5" descr="add fpga io.bmp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 bwMode="auto">
          <a:xfrm>
            <a:off x="457200" y="1675015"/>
            <a:ext cx="4404493" cy="3887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A. FPGA I/O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구성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4724400" y="1600201"/>
            <a:ext cx="3962400" cy="22860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 LabVIEW</a:t>
            </a: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The FPGA Project Wizard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가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LabVIEW Project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를 구성하는데 사용되었다면 필요 없음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Project Wizard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는 모든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I/O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채널을 자동으로 추가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8195" name="Picture 4" descr="New FPGA IO.bmp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3810000"/>
            <a:ext cx="3808451" cy="2353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0" descr="CropperCapture[1]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1371600"/>
            <a:ext cx="247015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I/O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노드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사용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24643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I/O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를 사용하는 두 가지 방법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:</a:t>
            </a:r>
          </a:p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LabVIEW Project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에서 드래그 앤 드롭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빈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I/O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노드를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블록 다이어그램에 추가하고 마우스 왼쪽 클릭하여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I/O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선택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endParaRPr lang="en-US" dirty="0"/>
          </a:p>
        </p:txBody>
      </p:sp>
      <p:pic>
        <p:nvPicPr>
          <p:cNvPr id="10245" name="Picture 13" descr="CropperCapture[4].Bmp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95800" y="1219200"/>
            <a:ext cx="39528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Line 14"/>
          <p:cNvSpPr>
            <a:spLocks noChangeShapeType="1"/>
          </p:cNvSpPr>
          <p:nvPr/>
        </p:nvSpPr>
        <p:spPr bwMode="auto">
          <a:xfrm flipV="1">
            <a:off x="2133600" y="2447925"/>
            <a:ext cx="2486025" cy="523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4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2464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B. FPGA I/O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팔레트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9219" name="Picture 3" descr="FPGA IO palette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1600200"/>
            <a:ext cx="3911600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C. I/O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유형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디지털 라인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—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디지털 라인에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으로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/>
            </a:r>
            <a:br>
              <a:rPr lang="en-US" altLang="ko-KR" dirty="0" smtClean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부터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불리언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값 쓰기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읽기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디지털 포트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—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디지털 포트에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로부터 </a:t>
            </a:r>
            <a:endParaRPr lang="en-US" altLang="ko-KR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표시되지 않은 정수 값 쓰기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읽기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디지털 라인의 그룹화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아날로그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I/O—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아날로그 채널에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/</a:t>
            </a:r>
            <a:br>
              <a:rPr lang="en-US" altLang="ko-KR" dirty="0" smtClean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로부터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데이터 쓰기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읽기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R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시리즈</a:t>
            </a: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—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정수 값 반환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sz="2400" dirty="0" err="1" smtClean="0">
                <a:latin typeface="맑은 고딕" pitchFamily="50" charset="-127"/>
                <a:ea typeface="맑은 고딕" pitchFamily="50" charset="-127"/>
              </a:rPr>
              <a:t>CompactRIO</a:t>
            </a: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—</a:t>
            </a:r>
            <a:r>
              <a:rPr lang="ko-KR" altLang="en-US" sz="2400" dirty="0" err="1" smtClean="0">
                <a:latin typeface="맑은 고딕" pitchFamily="50" charset="-127"/>
                <a:ea typeface="맑은 고딕" pitchFamily="50" charset="-127"/>
              </a:rPr>
              <a:t>고정점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 값</a:t>
            </a: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 (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정수로 재변환 가능</a:t>
            </a: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pic>
        <p:nvPicPr>
          <p:cNvPr id="11268" name="Picture 7" descr="CropperCapture[1]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0" y="1524000"/>
            <a:ext cx="2257425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8" descr="CropperCapture[2].Bmp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24600" y="2819400"/>
            <a:ext cx="2657475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10" descr="CropperCapture[5].Bmp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00800" y="4038600"/>
            <a:ext cx="251460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디지털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I/O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의 카운터 생성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28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최소 입력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펄스폭은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루프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주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기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따라 탐지 가능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</a:pPr>
            <a:endParaRPr lang="en-US" sz="1600" b="1" dirty="0" smtClean="0"/>
          </a:p>
          <a:p>
            <a:pPr>
              <a:lnSpc>
                <a:spcPct val="80000"/>
              </a:lnSpc>
            </a:pPr>
            <a:endParaRPr lang="en-US" sz="1600" b="1" dirty="0" smtClean="0"/>
          </a:p>
          <a:p>
            <a:pPr>
              <a:lnSpc>
                <a:spcPct val="80000"/>
              </a:lnSpc>
            </a:pPr>
            <a:endParaRPr lang="en-US" sz="1600" b="1" dirty="0" smtClean="0"/>
          </a:p>
          <a:p>
            <a:pPr>
              <a:lnSpc>
                <a:spcPct val="80000"/>
              </a:lnSpc>
            </a:pPr>
            <a:endParaRPr lang="en-US" sz="1600" b="1" dirty="0" smtClean="0"/>
          </a:p>
          <a:p>
            <a:pPr>
              <a:lnSpc>
                <a:spcPct val="80000"/>
              </a:lnSpc>
            </a:pPr>
            <a:endParaRPr lang="en-US" sz="1600" b="1" dirty="0" smtClean="0"/>
          </a:p>
          <a:p>
            <a:pPr>
              <a:lnSpc>
                <a:spcPct val="80000"/>
              </a:lnSpc>
            </a:pPr>
            <a:endParaRPr lang="en-US" sz="1600" b="1" dirty="0" smtClean="0"/>
          </a:p>
          <a:p>
            <a:pPr>
              <a:lnSpc>
                <a:spcPct val="80000"/>
              </a:lnSpc>
            </a:pPr>
            <a:endParaRPr lang="en-US" sz="1600" b="1" dirty="0" smtClean="0"/>
          </a:p>
          <a:p>
            <a:pPr>
              <a:lnSpc>
                <a:spcPct val="80000"/>
              </a:lnSpc>
            </a:pPr>
            <a:endParaRPr lang="en-US" sz="1600" b="1" dirty="0" smtClean="0"/>
          </a:p>
          <a:p>
            <a:pPr>
              <a:lnSpc>
                <a:spcPct val="80000"/>
              </a:lnSpc>
            </a:pPr>
            <a:endParaRPr lang="en-US" sz="1600" b="1" dirty="0" smtClean="0"/>
          </a:p>
          <a:p>
            <a:pPr>
              <a:lnSpc>
                <a:spcPct val="80000"/>
              </a:lnSpc>
            </a:pPr>
            <a:endParaRPr lang="en-US" sz="1600" b="1" dirty="0" smtClean="0"/>
          </a:p>
          <a:p>
            <a:pPr>
              <a:lnSpc>
                <a:spcPct val="80000"/>
              </a:lnSpc>
            </a:pPr>
            <a:endParaRPr lang="en-US" sz="1600" b="1" dirty="0" smtClean="0"/>
          </a:p>
          <a:p>
            <a:pPr>
              <a:lnSpc>
                <a:spcPct val="80000"/>
              </a:lnSpc>
            </a:pPr>
            <a:endParaRPr lang="en-US" sz="1600" b="1" dirty="0" smtClean="0"/>
          </a:p>
          <a:p>
            <a:pPr>
              <a:lnSpc>
                <a:spcPct val="80000"/>
              </a:lnSpc>
            </a:pPr>
            <a:endParaRPr lang="en-US" sz="1600" b="1" dirty="0" smtClean="0"/>
          </a:p>
          <a:p>
            <a:pPr>
              <a:lnSpc>
                <a:spcPct val="80000"/>
              </a:lnSpc>
            </a:pPr>
            <a:endParaRPr lang="en-US" sz="1600" b="1" dirty="0" smtClean="0"/>
          </a:p>
          <a:p>
            <a:pPr>
              <a:lnSpc>
                <a:spcPct val="80000"/>
              </a:lnSpc>
            </a:pPr>
            <a:endParaRPr lang="en-US" sz="1600" b="1" dirty="0" smtClean="0"/>
          </a:p>
          <a:p>
            <a:pPr>
              <a:lnSpc>
                <a:spcPct val="80000"/>
              </a:lnSpc>
            </a:pPr>
            <a:endParaRPr lang="en-US" sz="1600" b="1" dirty="0" smtClean="0"/>
          </a:p>
          <a:p>
            <a:pPr>
              <a:lnSpc>
                <a:spcPct val="110000"/>
              </a:lnSpc>
            </a:pPr>
            <a:r>
              <a:rPr lang="en-US" sz="1800" b="1" dirty="0" smtClean="0">
                <a:latin typeface="맑은 고딕" pitchFamily="50" charset="-127"/>
                <a:ea typeface="맑은 고딕" pitchFamily="50" charset="-127"/>
              </a:rPr>
              <a:t>NI </a:t>
            </a:r>
            <a:r>
              <a:rPr lang="ko-KR" altLang="en-US" sz="1800" b="1" dirty="0" smtClean="0">
                <a:latin typeface="맑은 고딕" pitchFamily="50" charset="-127"/>
                <a:ea typeface="맑은 고딕" pitchFamily="50" charset="-127"/>
              </a:rPr>
              <a:t>예제 탐색기</a:t>
            </a:r>
            <a:r>
              <a:rPr lang="en-US" sz="1800" b="1" dirty="0" smtClean="0">
                <a:latin typeface="맑은 고딕" pitchFamily="50" charset="-127"/>
                <a:ea typeface="맑은 고딕" pitchFamily="50" charset="-127"/>
              </a:rPr>
              <a:t>: Toolkits and </a:t>
            </a:r>
            <a:r>
              <a:rPr lang="en-US" sz="1800" b="1" dirty="0" err="1" smtClean="0">
                <a:latin typeface="맑은 고딕" pitchFamily="50" charset="-127"/>
                <a:ea typeface="맑은 고딕" pitchFamily="50" charset="-127"/>
              </a:rPr>
              <a:t>Modules</a:t>
            </a:r>
            <a:r>
              <a:rPr lang="en-US" sz="1800" b="1" dirty="0" err="1" smtClean="0">
                <a:latin typeface="맑은 고딕" pitchFamily="50" charset="-127"/>
                <a:ea typeface="맑은 고딕" pitchFamily="50" charset="-127"/>
                <a:cs typeface="Times New Roman"/>
              </a:rPr>
              <a:t>»</a:t>
            </a:r>
            <a:r>
              <a:rPr lang="en-US" sz="1800" b="1" dirty="0" err="1" smtClean="0">
                <a:latin typeface="맑은 고딕" pitchFamily="50" charset="-127"/>
                <a:ea typeface="맑은 고딕" pitchFamily="50" charset="-127"/>
              </a:rPr>
              <a:t>FPGA»Compact</a:t>
            </a:r>
            <a:r>
              <a:rPr lang="en-US" sz="1800" b="1" dirty="0" smtClean="0">
                <a:latin typeface="맑은 고딕" pitchFamily="50" charset="-127"/>
                <a:ea typeface="맑은 고딕" pitchFamily="50" charset="-127"/>
              </a:rPr>
              <a:t> RIO/R Series»</a:t>
            </a:r>
            <a:br>
              <a:rPr lang="en-US" sz="1800" b="1" dirty="0" smtClean="0">
                <a:latin typeface="맑은 고딕" pitchFamily="50" charset="-127"/>
                <a:ea typeface="맑은 고딕" pitchFamily="50" charset="-127"/>
              </a:rPr>
            </a:br>
            <a:r>
              <a:rPr lang="en-US" sz="1800" b="1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en-US" sz="1800" b="1" dirty="0" err="1" smtClean="0">
                <a:latin typeface="맑은 고딕" pitchFamily="50" charset="-127"/>
                <a:ea typeface="맑은 고딕" pitchFamily="50" charset="-127"/>
              </a:rPr>
              <a:t>Fundamentals»Counters</a:t>
            </a:r>
            <a:endParaRPr lang="en-US" sz="1800" b="1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80000"/>
              </a:lnSpc>
            </a:pPr>
            <a:endParaRPr lang="en-US" dirty="0" smtClean="0"/>
          </a:p>
        </p:txBody>
      </p:sp>
      <p:graphicFrame>
        <p:nvGraphicFramePr>
          <p:cNvPr id="1026" name="Object 5"/>
          <p:cNvGraphicFramePr>
            <a:graphicFrameLocks noChangeAspect="1"/>
          </p:cNvGraphicFramePr>
          <p:nvPr/>
        </p:nvGraphicFramePr>
        <p:xfrm>
          <a:off x="2438399" y="2057400"/>
          <a:ext cx="4499225" cy="3336925"/>
        </p:xfrm>
        <a:graphic>
          <a:graphicData uri="http://schemas.openxmlformats.org/presentationml/2006/ole">
            <p:oleObj spid="_x0000_s1026" name="Bitmap Image" r:id="rId4" imgW="7771429" imgH="2781688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수학적 제한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Floating-point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동작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수행 불가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342900" lvl="1" indent="-342900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호스트만이 </a:t>
            </a:r>
            <a:r>
              <a:rPr lang="en-US" altLang="ko-KR" dirty="0" err="1" smtClean="0">
                <a:latin typeface="맑은 고딕" pitchFamily="50" charset="-127"/>
                <a:ea typeface="맑은 고딕" pitchFamily="50" charset="-127"/>
              </a:rPr>
              <a:t>Folating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-point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분석 수행 가능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Target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의 모든 계산이 다음사항으로 수행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:</a:t>
            </a:r>
          </a:p>
          <a:p>
            <a:pPr marL="342900" lvl="1" indent="-342900"/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Integer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수학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342900" lvl="1" indent="-342900"/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Fixed-point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수학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D.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정수 수학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3581400" cy="4525963"/>
          </a:xfrm>
        </p:spPr>
        <p:txBody>
          <a:bodyPr>
            <a:normAutofit/>
          </a:bodyPr>
          <a:lstStyle/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I/O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에서 반환된 데이터는 일반적으로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진 표현임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변환을 위해 호스트에 전달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대부분의 기초 수학 함수는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타겟에서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수행 가능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정수 수학에서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Divide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함수는 사용 불가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endParaRPr lang="en-US" dirty="0" smtClean="0"/>
          </a:p>
        </p:txBody>
      </p:sp>
      <p:pic>
        <p:nvPicPr>
          <p:cNvPr id="6" name="Picture 8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258219" y="2434232"/>
            <a:ext cx="4352381" cy="28578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9" name="Picture 5" descr="integer math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9288" y="2828925"/>
            <a:ext cx="7818437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LabVIEW FPGA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에서 데이터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스케일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링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가변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스케일링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variable 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scaling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의 경우 호스트 어플리케이션의 확대 요인과 비트 전환을 결정하고 설정할 수 있음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1371600" y="4648200"/>
            <a:ext cx="6934200" cy="1200329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tabLst>
                <a:tab pos="1539875" algn="l"/>
              </a:tabLst>
            </a:pPr>
            <a:r>
              <a:rPr lang="ko-KR" altLang="en-US" b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예</a:t>
            </a:r>
            <a:r>
              <a:rPr lang="en-US" b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Scaling </a:t>
            </a:r>
            <a:r>
              <a:rPr lang="en-US" b="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Factor: 11500</a:t>
            </a:r>
            <a:br>
              <a:rPr lang="en-US" b="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b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Downshift</a:t>
            </a:r>
            <a:r>
              <a:rPr lang="en-US" b="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en-US" b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–14 </a:t>
            </a:r>
            <a:r>
              <a:rPr lang="en-US" b="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bits</a:t>
            </a:r>
            <a:br>
              <a:rPr lang="en-US" b="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b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Result </a:t>
            </a:r>
            <a:r>
              <a:rPr lang="en-US" b="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Multiplication: 11500 / </a:t>
            </a:r>
            <a:r>
              <a:rPr lang="en-US" b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en-US" b="0" baseline="30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14</a:t>
            </a:r>
            <a:r>
              <a:rPr lang="en-US" b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b="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= 0.7019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template">
  <a:themeElements>
    <a:clrScheme name="National Instruments">
      <a:dk1>
        <a:srgbClr val="000000"/>
      </a:dk1>
      <a:lt1>
        <a:srgbClr val="FFFFFF"/>
      </a:lt1>
      <a:dk2>
        <a:srgbClr val="000000"/>
      </a:dk2>
      <a:lt2>
        <a:srgbClr val="A8ADB0"/>
      </a:lt2>
      <a:accent1>
        <a:srgbClr val="5E84B8"/>
      </a:accent1>
      <a:accent2>
        <a:srgbClr val="FFBB00"/>
      </a:accent2>
      <a:accent3>
        <a:srgbClr val="B8BA95"/>
      </a:accent3>
      <a:accent4>
        <a:srgbClr val="FFE399"/>
      </a:accent4>
      <a:accent5>
        <a:srgbClr val="05AAE5"/>
      </a:accent5>
      <a:accent6>
        <a:srgbClr val="9EB5D4"/>
      </a:accent6>
      <a:hlink>
        <a:srgbClr val="5E84B8"/>
      </a:hlink>
      <a:folHlink>
        <a:srgbClr val="990033"/>
      </a:folHlink>
    </a:clrScheme>
    <a:fontScheme name="National Instruments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PT2007 Lesson Header">
  <a:themeElements>
    <a:clrScheme name="National Instruments">
      <a:dk1>
        <a:srgbClr val="000000"/>
      </a:dk1>
      <a:lt1>
        <a:srgbClr val="FFFFFF"/>
      </a:lt1>
      <a:dk2>
        <a:srgbClr val="000000"/>
      </a:dk2>
      <a:lt2>
        <a:srgbClr val="A8ADB0"/>
      </a:lt2>
      <a:accent1>
        <a:srgbClr val="5E84B8"/>
      </a:accent1>
      <a:accent2>
        <a:srgbClr val="FFBB00"/>
      </a:accent2>
      <a:accent3>
        <a:srgbClr val="B8BA95"/>
      </a:accent3>
      <a:accent4>
        <a:srgbClr val="FFE399"/>
      </a:accent4>
      <a:accent5>
        <a:srgbClr val="05AAE5"/>
      </a:accent5>
      <a:accent6>
        <a:srgbClr val="9EB5D4"/>
      </a:accent6>
      <a:hlink>
        <a:srgbClr val="5E84B8"/>
      </a:hlink>
      <a:folHlink>
        <a:srgbClr val="990033"/>
      </a:folHlink>
    </a:clrScheme>
    <a:fontScheme name="National Instruments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PT 2007 Exercise">
  <a:themeElements>
    <a:clrScheme name="National Instruments">
      <a:dk1>
        <a:srgbClr val="000000"/>
      </a:dk1>
      <a:lt1>
        <a:srgbClr val="FFFFFF"/>
      </a:lt1>
      <a:dk2>
        <a:srgbClr val="000000"/>
      </a:dk2>
      <a:lt2>
        <a:srgbClr val="A8ADB0"/>
      </a:lt2>
      <a:accent1>
        <a:srgbClr val="5E84B8"/>
      </a:accent1>
      <a:accent2>
        <a:srgbClr val="FFBB00"/>
      </a:accent2>
      <a:accent3>
        <a:srgbClr val="B8BA95"/>
      </a:accent3>
      <a:accent4>
        <a:srgbClr val="FFE399"/>
      </a:accent4>
      <a:accent5>
        <a:srgbClr val="05AAE5"/>
      </a:accent5>
      <a:accent6>
        <a:srgbClr val="9EB5D4"/>
      </a:accent6>
      <a:hlink>
        <a:srgbClr val="5E84B8"/>
      </a:hlink>
      <a:folHlink>
        <a:srgbClr val="990033"/>
      </a:folHlink>
    </a:clrScheme>
    <a:fontScheme name="National Instruments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Habanero Template</Template>
  <TotalTime>18857</TotalTime>
  <Pages>76</Pages>
  <Words>1928</Words>
  <Application>Microsoft Office PowerPoint</Application>
  <PresentationFormat>Letter 용지(8.5x11in)</PresentationFormat>
  <Paragraphs>199</Paragraphs>
  <Slides>19</Slides>
  <Notes>19</Notes>
  <HiddenSlides>0</HiddenSlides>
  <MMClips>0</MMClips>
  <ScaleCrop>false</ScaleCrop>
  <HeadingPairs>
    <vt:vector size="6" baseType="variant">
      <vt:variant>
        <vt:lpstr>테마</vt:lpstr>
      </vt:variant>
      <vt:variant>
        <vt:i4>3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19</vt:i4>
      </vt:variant>
    </vt:vector>
  </HeadingPairs>
  <TitlesOfParts>
    <vt:vector size="23" baseType="lpstr">
      <vt:lpstr>temptemplate</vt:lpstr>
      <vt:lpstr>PPT2007 Lesson Header</vt:lpstr>
      <vt:lpstr>PPT 2007 Exercise</vt:lpstr>
      <vt:lpstr>Bitmap Image</vt:lpstr>
      <vt:lpstr>Lesson 4 FPGA I/O</vt:lpstr>
      <vt:lpstr>A. FPGA I/O 구성</vt:lpstr>
      <vt:lpstr>FPGA I/O 노드 사용</vt:lpstr>
      <vt:lpstr>B. FPGA I/O 팔레트</vt:lpstr>
      <vt:lpstr>C. I/O 유형</vt:lpstr>
      <vt:lpstr>디지털 I/O의 카운터 생성</vt:lpstr>
      <vt:lpstr>FPGA 수학적 제한</vt:lpstr>
      <vt:lpstr>D. 정수 수학</vt:lpstr>
      <vt:lpstr>LabVIEW FPGA에서 데이터 스케일링</vt:lpstr>
      <vt:lpstr>E. 2진 표현 변환</vt:lpstr>
      <vt:lpstr>E. 2진 표현 변환 (계속)</vt:lpstr>
      <vt:lpstr>데모</vt:lpstr>
      <vt:lpstr>F. 고정점 수학</vt:lpstr>
      <vt:lpstr>적합한 범위 설정</vt:lpstr>
      <vt:lpstr>오버플로우 및 양자화 모드 선택</vt:lpstr>
      <vt:lpstr>슬라이드 16</vt:lpstr>
      <vt:lpstr>퀴즈</vt:lpstr>
      <vt:lpstr>퀴즈</vt:lpstr>
      <vt:lpstr>퀴즈</vt:lpstr>
    </vt:vector>
  </TitlesOfParts>
  <Company>National Instruments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4 FPGA I/O</dc:title>
  <dc:subject/>
  <dc:creator>mgavin</dc:creator>
  <cp:keywords/>
  <dc:description>번역 - NIK TMKT 장현석</dc:description>
  <cp:lastModifiedBy>NIK User</cp:lastModifiedBy>
  <cp:revision>307</cp:revision>
  <cp:lastPrinted>1997-10-30T12:11:06Z</cp:lastPrinted>
  <dcterms:created xsi:type="dcterms:W3CDTF">2002-07-22T12:29:18Z</dcterms:created>
  <dcterms:modified xsi:type="dcterms:W3CDTF">2009-06-29T05:48:09Z</dcterms:modified>
</cp:coreProperties>
</file>