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6" r:id="rId1"/>
    <p:sldMasterId id="2147483681" r:id="rId2"/>
    <p:sldMasterId id="2147483684" r:id="rId3"/>
  </p:sldMasterIdLst>
  <p:notesMasterIdLst>
    <p:notesMasterId r:id="rId29"/>
  </p:notesMasterIdLst>
  <p:handoutMasterIdLst>
    <p:handoutMasterId r:id="rId30"/>
  </p:handoutMasterIdLst>
  <p:sldIdLst>
    <p:sldId id="373" r:id="rId4"/>
    <p:sldId id="425" r:id="rId5"/>
    <p:sldId id="444" r:id="rId6"/>
    <p:sldId id="426" r:id="rId7"/>
    <p:sldId id="445" r:id="rId8"/>
    <p:sldId id="431" r:id="rId9"/>
    <p:sldId id="432" r:id="rId10"/>
    <p:sldId id="352" r:id="rId11"/>
    <p:sldId id="430" r:id="rId12"/>
    <p:sldId id="446" r:id="rId13"/>
    <p:sldId id="429" r:id="rId14"/>
    <p:sldId id="447" r:id="rId15"/>
    <p:sldId id="427" r:id="rId16"/>
    <p:sldId id="441" r:id="rId17"/>
    <p:sldId id="438" r:id="rId18"/>
    <p:sldId id="439" r:id="rId19"/>
    <p:sldId id="442" r:id="rId20"/>
    <p:sldId id="451" r:id="rId21"/>
    <p:sldId id="452" r:id="rId22"/>
    <p:sldId id="459" r:id="rId23"/>
    <p:sldId id="460" r:id="rId24"/>
    <p:sldId id="457" r:id="rId25"/>
    <p:sldId id="458" r:id="rId26"/>
    <p:sldId id="455" r:id="rId27"/>
    <p:sldId id="456" r:id="rId28"/>
  </p:sldIdLst>
  <p:sldSz cx="9144000" cy="6858000" type="screen4x3"/>
  <p:notesSz cx="7315200" cy="9601200"/>
  <p:custDataLst>
    <p:tags r:id="rId31"/>
  </p:custDataLst>
  <p:defaultTextStyle>
    <a:defPPr>
      <a:defRPr lang="en-US"/>
    </a:defPPr>
    <a:lvl1pPr algn="l" rtl="0" fontAlgn="base">
      <a:spcBef>
        <a:spcPct val="0"/>
      </a:spcBef>
      <a:spcAft>
        <a:spcPct val="0"/>
      </a:spcAft>
      <a:defRPr sz="2000" kern="1200">
        <a:solidFill>
          <a:schemeClr val="tx1"/>
        </a:solidFill>
        <a:latin typeface="Arial Narrow" pitchFamily="34" charset="0"/>
        <a:ea typeface="+mn-ea"/>
        <a:cs typeface="+mn-cs"/>
      </a:defRPr>
    </a:lvl1pPr>
    <a:lvl2pPr marL="457200" algn="l" rtl="0" fontAlgn="base">
      <a:spcBef>
        <a:spcPct val="0"/>
      </a:spcBef>
      <a:spcAft>
        <a:spcPct val="0"/>
      </a:spcAft>
      <a:defRPr sz="2000" kern="1200">
        <a:solidFill>
          <a:schemeClr val="tx1"/>
        </a:solidFill>
        <a:latin typeface="Arial Narrow" pitchFamily="34" charset="0"/>
        <a:ea typeface="+mn-ea"/>
        <a:cs typeface="+mn-cs"/>
      </a:defRPr>
    </a:lvl2pPr>
    <a:lvl3pPr marL="914400" algn="l" rtl="0" fontAlgn="base">
      <a:spcBef>
        <a:spcPct val="0"/>
      </a:spcBef>
      <a:spcAft>
        <a:spcPct val="0"/>
      </a:spcAft>
      <a:defRPr sz="2000" kern="1200">
        <a:solidFill>
          <a:schemeClr val="tx1"/>
        </a:solidFill>
        <a:latin typeface="Arial Narrow" pitchFamily="34" charset="0"/>
        <a:ea typeface="+mn-ea"/>
        <a:cs typeface="+mn-cs"/>
      </a:defRPr>
    </a:lvl3pPr>
    <a:lvl4pPr marL="1371600" algn="l" rtl="0" fontAlgn="base">
      <a:spcBef>
        <a:spcPct val="0"/>
      </a:spcBef>
      <a:spcAft>
        <a:spcPct val="0"/>
      </a:spcAft>
      <a:defRPr sz="2000" kern="1200">
        <a:solidFill>
          <a:schemeClr val="tx1"/>
        </a:solidFill>
        <a:latin typeface="Arial Narrow" pitchFamily="34" charset="0"/>
        <a:ea typeface="+mn-ea"/>
        <a:cs typeface="+mn-cs"/>
      </a:defRPr>
    </a:lvl4pPr>
    <a:lvl5pPr marL="1828800" algn="l" rtl="0" fontAlgn="base">
      <a:spcBef>
        <a:spcPct val="0"/>
      </a:spcBef>
      <a:spcAft>
        <a:spcPct val="0"/>
      </a:spcAft>
      <a:defRPr sz="2000" kern="1200">
        <a:solidFill>
          <a:schemeClr val="tx1"/>
        </a:solidFill>
        <a:latin typeface="Arial Narrow" pitchFamily="34" charset="0"/>
        <a:ea typeface="+mn-ea"/>
        <a:cs typeface="+mn-cs"/>
      </a:defRPr>
    </a:lvl5pPr>
    <a:lvl6pPr marL="2286000" algn="l" defTabSz="914400" rtl="0" eaLnBrk="1" latinLnBrk="0" hangingPunct="1">
      <a:defRPr sz="2000" kern="1200">
        <a:solidFill>
          <a:schemeClr val="tx1"/>
        </a:solidFill>
        <a:latin typeface="Arial Narrow" pitchFamily="34" charset="0"/>
        <a:ea typeface="+mn-ea"/>
        <a:cs typeface="+mn-cs"/>
      </a:defRPr>
    </a:lvl6pPr>
    <a:lvl7pPr marL="2743200" algn="l" defTabSz="914400" rtl="0" eaLnBrk="1" latinLnBrk="0" hangingPunct="1">
      <a:defRPr sz="2000" kern="1200">
        <a:solidFill>
          <a:schemeClr val="tx1"/>
        </a:solidFill>
        <a:latin typeface="Arial Narrow" pitchFamily="34" charset="0"/>
        <a:ea typeface="+mn-ea"/>
        <a:cs typeface="+mn-cs"/>
      </a:defRPr>
    </a:lvl7pPr>
    <a:lvl8pPr marL="3200400" algn="l" defTabSz="914400" rtl="0" eaLnBrk="1" latinLnBrk="0" hangingPunct="1">
      <a:defRPr sz="2000" kern="1200">
        <a:solidFill>
          <a:schemeClr val="tx1"/>
        </a:solidFill>
        <a:latin typeface="Arial Narrow" pitchFamily="34" charset="0"/>
        <a:ea typeface="+mn-ea"/>
        <a:cs typeface="+mn-cs"/>
      </a:defRPr>
    </a:lvl8pPr>
    <a:lvl9pPr marL="3657600" algn="l" defTabSz="914400" rtl="0" eaLnBrk="1" latinLnBrk="0" hangingPunct="1">
      <a:defRPr sz="2000" kern="1200">
        <a:solidFill>
          <a:schemeClr val="tx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E" initials="" lastIdx="4" clrIdx="0"/>
  <p:cmAuthor id="1" name="Brian MacCleery" initials="" lastIdx="1" clrIdx="1"/>
  <p:cmAuthor id="2" name=" Heather Smith" initials="" lastIdx="3" clrIdx="2"/>
  <p:cmAuthor id="3" name="Kelli Hardin" initials="" lastIdx="1" clrIdx="3"/>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99CCFF"/>
    <a:srgbClr val="6699FF"/>
    <a:srgbClr val="CCCC00"/>
    <a:srgbClr val="FFFF00"/>
    <a:srgbClr val="CCFF33"/>
    <a:srgbClr val="81888D"/>
    <a:srgbClr val="5C81B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6" autoAdjust="0"/>
    <p:restoredTop sz="70188" autoAdjust="0"/>
  </p:normalViewPr>
  <p:slideViewPr>
    <p:cSldViewPr snapToGrid="0">
      <p:cViewPr varScale="1">
        <p:scale>
          <a:sx n="67" d="100"/>
          <a:sy n="67" d="100"/>
        </p:scale>
        <p:origin x="-984" y="-9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498" y="642"/>
      </p:cViewPr>
      <p:guideLst>
        <p:guide orient="horz" pos="3023"/>
        <p:guide pos="2303"/>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0450" name="Rectangle 2"/>
          <p:cNvSpPr>
            <a:spLocks noGrp="1" noChangeArrowheads="1"/>
          </p:cNvSpPr>
          <p:nvPr>
            <p:ph type="hdr" sz="quarter"/>
          </p:nvPr>
        </p:nvSpPr>
        <p:spPr bwMode="auto">
          <a:xfrm>
            <a:off x="0" y="0"/>
            <a:ext cx="3181350" cy="466725"/>
          </a:xfrm>
          <a:prstGeom prst="rect">
            <a:avLst/>
          </a:prstGeom>
          <a:noFill/>
          <a:ln w="9525">
            <a:noFill/>
            <a:miter lim="800000"/>
            <a:headEnd/>
            <a:tailEnd/>
          </a:ln>
          <a:effectLst/>
        </p:spPr>
        <p:txBody>
          <a:bodyPr vert="horz" wrap="square" lIns="95280" tIns="47641" rIns="95280" bIns="47641" numCol="1" anchor="t" anchorCtr="0" compatLnSpc="1">
            <a:prstTxWarp prst="textNoShape">
              <a:avLst/>
            </a:prstTxWarp>
          </a:bodyPr>
          <a:lstStyle>
            <a:lvl1pPr algn="l" eaLnBrk="0" hangingPunct="0">
              <a:defRPr sz="1400" b="1">
                <a:latin typeface="Times New Roman" pitchFamily="18" charset="0"/>
              </a:defRPr>
            </a:lvl1pPr>
          </a:lstStyle>
          <a:p>
            <a:pPr>
              <a:defRPr/>
            </a:pPr>
            <a:endParaRPr lang="en-US" dirty="0"/>
          </a:p>
        </p:txBody>
      </p:sp>
      <p:sp>
        <p:nvSpPr>
          <p:cNvPr id="360451" name="Rectangle 3"/>
          <p:cNvSpPr>
            <a:spLocks noGrp="1" noChangeArrowheads="1"/>
          </p:cNvSpPr>
          <p:nvPr>
            <p:ph type="dt" sz="quarter" idx="1"/>
          </p:nvPr>
        </p:nvSpPr>
        <p:spPr bwMode="auto">
          <a:xfrm>
            <a:off x="4162425" y="0"/>
            <a:ext cx="3181350" cy="466725"/>
          </a:xfrm>
          <a:prstGeom prst="rect">
            <a:avLst/>
          </a:prstGeom>
          <a:noFill/>
          <a:ln w="9525">
            <a:noFill/>
            <a:miter lim="800000"/>
            <a:headEnd/>
            <a:tailEnd/>
          </a:ln>
          <a:effectLst/>
        </p:spPr>
        <p:txBody>
          <a:bodyPr vert="horz" wrap="square" lIns="95280" tIns="47641" rIns="95280" bIns="47641" numCol="1" anchor="t" anchorCtr="0" compatLnSpc="1">
            <a:prstTxWarp prst="textNoShape">
              <a:avLst/>
            </a:prstTxWarp>
          </a:bodyPr>
          <a:lstStyle>
            <a:lvl1pPr algn="r" eaLnBrk="0" hangingPunct="0">
              <a:defRPr sz="1400" b="1">
                <a:latin typeface="Times New Roman" pitchFamily="18" charset="0"/>
              </a:defRPr>
            </a:lvl1pPr>
          </a:lstStyle>
          <a:p>
            <a:pPr>
              <a:defRPr/>
            </a:pPr>
            <a:endParaRPr lang="en-US" dirty="0"/>
          </a:p>
        </p:txBody>
      </p:sp>
      <p:sp>
        <p:nvSpPr>
          <p:cNvPr id="360452" name="Rectangle 4"/>
          <p:cNvSpPr>
            <a:spLocks noGrp="1" noChangeArrowheads="1"/>
          </p:cNvSpPr>
          <p:nvPr>
            <p:ph type="ftr" sz="quarter" idx="2"/>
          </p:nvPr>
        </p:nvSpPr>
        <p:spPr bwMode="auto">
          <a:xfrm>
            <a:off x="0" y="9107488"/>
            <a:ext cx="3181350" cy="466725"/>
          </a:xfrm>
          <a:prstGeom prst="rect">
            <a:avLst/>
          </a:prstGeom>
          <a:noFill/>
          <a:ln w="9525">
            <a:noFill/>
            <a:miter lim="800000"/>
            <a:headEnd/>
            <a:tailEnd/>
          </a:ln>
          <a:effectLst/>
        </p:spPr>
        <p:txBody>
          <a:bodyPr vert="horz" wrap="square" lIns="95280" tIns="47641" rIns="95280" bIns="47641" numCol="1" anchor="b" anchorCtr="0" compatLnSpc="1">
            <a:prstTxWarp prst="textNoShape">
              <a:avLst/>
            </a:prstTxWarp>
          </a:bodyPr>
          <a:lstStyle>
            <a:lvl1pPr algn="l" eaLnBrk="0" hangingPunct="0">
              <a:defRPr sz="1400" b="1">
                <a:latin typeface="Times New Roman" pitchFamily="18" charset="0"/>
              </a:defRPr>
            </a:lvl1pPr>
          </a:lstStyle>
          <a:p>
            <a:pPr>
              <a:defRPr/>
            </a:pPr>
            <a:endParaRPr lang="en-US" dirty="0"/>
          </a:p>
        </p:txBody>
      </p:sp>
      <p:sp>
        <p:nvSpPr>
          <p:cNvPr id="360453" name="Rectangle 5"/>
          <p:cNvSpPr>
            <a:spLocks noGrp="1" noChangeArrowheads="1"/>
          </p:cNvSpPr>
          <p:nvPr>
            <p:ph type="sldNum" sz="quarter" idx="3"/>
          </p:nvPr>
        </p:nvSpPr>
        <p:spPr bwMode="auto">
          <a:xfrm>
            <a:off x="4162425" y="9107488"/>
            <a:ext cx="3181350" cy="466725"/>
          </a:xfrm>
          <a:prstGeom prst="rect">
            <a:avLst/>
          </a:prstGeom>
          <a:noFill/>
          <a:ln w="9525">
            <a:noFill/>
            <a:miter lim="800000"/>
            <a:headEnd/>
            <a:tailEnd/>
          </a:ln>
          <a:effectLst/>
        </p:spPr>
        <p:txBody>
          <a:bodyPr vert="horz" wrap="square" lIns="95280" tIns="47641" rIns="95280" bIns="47641" numCol="1" anchor="b" anchorCtr="0" compatLnSpc="1">
            <a:prstTxWarp prst="textNoShape">
              <a:avLst/>
            </a:prstTxWarp>
          </a:bodyPr>
          <a:lstStyle>
            <a:lvl1pPr algn="r" eaLnBrk="0" hangingPunct="0">
              <a:defRPr sz="1400" b="1">
                <a:latin typeface="Times New Roman" pitchFamily="18" charset="0"/>
              </a:defRPr>
            </a:lvl1pPr>
          </a:lstStyle>
          <a:p>
            <a:pPr>
              <a:defRPr/>
            </a:pPr>
            <a:fld id="{2805D08E-770C-41BA-9588-459AD4E18A0E}"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4"/>
          <p:cNvSpPr>
            <a:spLocks noGrp="1" noRot="1" noChangeAspect="1" noChangeArrowheads="1" noTextEdit="1"/>
          </p:cNvSpPr>
          <p:nvPr>
            <p:ph type="sldImg" idx="2"/>
          </p:nvPr>
        </p:nvSpPr>
        <p:spPr bwMode="auto">
          <a:xfrm>
            <a:off x="796925" y="523875"/>
            <a:ext cx="5688013" cy="4265613"/>
          </a:xfrm>
          <a:prstGeom prst="rect">
            <a:avLst/>
          </a:prstGeom>
          <a:noFill/>
          <a:ln w="9525">
            <a:solidFill>
              <a:srgbClr val="000000"/>
            </a:solidFill>
            <a:miter lim="800000"/>
            <a:headEnd/>
            <a:tailEnd/>
          </a:ln>
        </p:spPr>
      </p:sp>
      <p:sp>
        <p:nvSpPr>
          <p:cNvPr id="187397" name="Rectangle 5"/>
          <p:cNvSpPr>
            <a:spLocks noGrp="1" noChangeArrowheads="1"/>
          </p:cNvSpPr>
          <p:nvPr>
            <p:ph type="body" sz="quarter" idx="3"/>
          </p:nvPr>
        </p:nvSpPr>
        <p:spPr bwMode="auto">
          <a:xfrm>
            <a:off x="687388" y="5030788"/>
            <a:ext cx="5903912" cy="3846512"/>
          </a:xfrm>
          <a:prstGeom prst="rect">
            <a:avLst/>
          </a:prstGeom>
          <a:noFill/>
          <a:ln w="9525">
            <a:noFill/>
            <a:miter lim="800000"/>
            <a:headEnd/>
            <a:tailEnd/>
          </a:ln>
          <a:effectLst/>
        </p:spPr>
        <p:txBody>
          <a:bodyPr vert="horz" wrap="square" lIns="95280" tIns="47641" rIns="95280" bIns="47641"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87401" name="Rectangle 9"/>
          <p:cNvSpPr>
            <a:spLocks noChangeArrowheads="1"/>
          </p:cNvSpPr>
          <p:nvPr/>
        </p:nvSpPr>
        <p:spPr bwMode="auto">
          <a:xfrm>
            <a:off x="4876800" y="9147175"/>
            <a:ext cx="2438400" cy="454025"/>
          </a:xfrm>
          <a:prstGeom prst="rect">
            <a:avLst/>
          </a:prstGeom>
          <a:noFill/>
          <a:ln w="9525">
            <a:noFill/>
            <a:miter lim="800000"/>
            <a:headEnd/>
            <a:tailEnd/>
          </a:ln>
          <a:effectLst/>
        </p:spPr>
        <p:txBody>
          <a:bodyPr lIns="95280" tIns="47641" rIns="95280" bIns="47641" anchor="b"/>
          <a:lstStyle/>
          <a:p>
            <a:pPr algn="r" eaLnBrk="0" hangingPunct="0">
              <a:defRPr/>
            </a:pPr>
            <a:endParaRPr lang="en-US" sz="1400" dirty="0">
              <a:latin typeface="Times New Roman" pitchFamily="18" charset="0"/>
            </a:endParaRPr>
          </a:p>
        </p:txBody>
      </p:sp>
      <p:sp>
        <p:nvSpPr>
          <p:cNvPr id="187408" name="Rectangle 16"/>
          <p:cNvSpPr>
            <a:spLocks noGrp="1" noChangeArrowheads="1"/>
          </p:cNvSpPr>
          <p:nvPr>
            <p:ph type="sldNum" sz="quarter" idx="5"/>
          </p:nvPr>
        </p:nvSpPr>
        <p:spPr bwMode="auto">
          <a:xfrm>
            <a:off x="3343275" y="9120188"/>
            <a:ext cx="560388" cy="298450"/>
          </a:xfrm>
          <a:prstGeom prst="rect">
            <a:avLst/>
          </a:prstGeom>
          <a:noFill/>
          <a:ln w="9525">
            <a:noFill/>
            <a:miter lim="800000"/>
            <a:headEnd/>
            <a:tailEnd/>
          </a:ln>
          <a:effectLst/>
        </p:spPr>
        <p:txBody>
          <a:bodyPr vert="horz" wrap="square" lIns="91438" tIns="45719" rIns="91438" bIns="45719" numCol="1" anchor="b" anchorCtr="0" compatLnSpc="1">
            <a:prstTxWarp prst="textNoShape">
              <a:avLst/>
            </a:prstTxWarp>
          </a:bodyPr>
          <a:lstStyle>
            <a:lvl1pPr algn="ctr" defTabSz="914478" eaLnBrk="0" hangingPunct="0">
              <a:defRPr sz="800" i="1"/>
            </a:lvl1pPr>
          </a:lstStyle>
          <a:p>
            <a:pPr>
              <a:defRPr/>
            </a:pPr>
            <a:r>
              <a:rPr lang="en-US" dirty="0"/>
              <a:t>4-</a:t>
            </a:r>
            <a:fld id="{F34D304D-9EBB-4596-BE40-F8E644E1933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1pPr>
    <a:lvl2pPr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2pPr>
    <a:lvl3pPr marL="236538" indent="-236538" algn="l" defTabSz="949325" rtl="0" fontAlgn="base">
      <a:spcBef>
        <a:spcPct val="30000"/>
      </a:spcBef>
      <a:spcAft>
        <a:spcPct val="0"/>
      </a:spcAft>
      <a:buFont typeface="Arial" charset="0"/>
      <a:buChar char="•"/>
      <a:tabLst>
        <a:tab pos="474663" algn="l"/>
      </a:tabLst>
      <a:defRPr sz="1100" kern="1200">
        <a:solidFill>
          <a:schemeClr val="tx1"/>
        </a:solidFill>
        <a:latin typeface="Times New Roman" pitchFamily="18" charset="0"/>
        <a:ea typeface="+mn-ea"/>
        <a:cs typeface="+mn-cs"/>
      </a:defRPr>
    </a:lvl3pPr>
    <a:lvl4pPr marL="474663" indent="-236538" algn="l" defTabSz="949325" rtl="0" fontAlgn="base">
      <a:spcBef>
        <a:spcPct val="30000"/>
      </a:spcBef>
      <a:spcAft>
        <a:spcPct val="0"/>
      </a:spcAft>
      <a:buFont typeface="Times New Roman" pitchFamily="18" charset="0"/>
      <a:buChar char="–"/>
      <a:tabLst>
        <a:tab pos="474663" algn="l"/>
      </a:tabLst>
      <a:defRPr sz="1100" kern="1200">
        <a:solidFill>
          <a:schemeClr val="tx1"/>
        </a:solidFill>
        <a:latin typeface="Times New Roman" pitchFamily="18" charset="0"/>
        <a:ea typeface="+mn-ea"/>
        <a:cs typeface="+mn-cs"/>
      </a:defRPr>
    </a:lvl4pPr>
    <a:lvl5pPr marL="1058863" indent="-1058863" algn="l" defTabSz="949325" rtl="0" fontAlgn="base">
      <a:spcBef>
        <a:spcPct val="30000"/>
      </a:spcBef>
      <a:spcAft>
        <a:spcPct val="0"/>
      </a:spcAft>
      <a:tabLst>
        <a:tab pos="474663" algn="l"/>
      </a:tabLst>
      <a:defRPr sz="11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6"/>
          <p:cNvSpPr>
            <a:spLocks noGrp="1" noChangeArrowheads="1"/>
          </p:cNvSpPr>
          <p:nvPr>
            <p:ph type="sldNum" sz="quarter" idx="5"/>
          </p:nvPr>
        </p:nvSpPr>
        <p:spPr>
          <a:noFill/>
        </p:spPr>
        <p:txBody>
          <a:bodyPr/>
          <a:lstStyle/>
          <a:p>
            <a:pPr defTabSz="914400"/>
            <a:r>
              <a:rPr lang="en-US" dirty="0" smtClean="0"/>
              <a:t>4-</a:t>
            </a:r>
            <a:fld id="{C610F679-04E9-46F5-A73B-DDD4069FAE39}" type="slidenum">
              <a:rPr lang="en-US" smtClean="0"/>
              <a:pPr defTabSz="914400"/>
              <a:t>1</a:t>
            </a:fld>
            <a:endParaRPr lang="en-US" dirty="0" smtClean="0"/>
          </a:p>
        </p:txBody>
      </p:sp>
      <p:sp>
        <p:nvSpPr>
          <p:cNvPr id="24578" name="Rectangle 6"/>
          <p:cNvSpPr>
            <a:spLocks noGrp="1" noRot="1" noChangeAspect="1" noChangeArrowheads="1" noTextEdit="1"/>
          </p:cNvSpPr>
          <p:nvPr>
            <p:ph type="sldImg"/>
          </p:nvPr>
        </p:nvSpPr>
        <p:spPr>
          <a:xfrm>
            <a:off x="819150" y="514350"/>
            <a:ext cx="5676899" cy="4286250"/>
          </a:xfrm>
          <a:ln w="6350"/>
        </p:spPr>
      </p:sp>
      <p:sp>
        <p:nvSpPr>
          <p:cNvPr id="24579" name="Rectangle 7"/>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Introduction</a:t>
            </a:r>
          </a:p>
          <a:p>
            <a:pPr defTabSz="914400">
              <a:tabLst>
                <a:tab pos="457200" algn="l"/>
              </a:tabLst>
            </a:pPr>
            <a:r>
              <a:rPr lang="en-US" dirty="0" smtClean="0"/>
              <a:t>In this lesson, you develop the time-critical portion of a target application. This typically involves control parameters, hardware input and output, and timing. This lesson focuses on software and hardware methods of timing a control loop.</a:t>
            </a:r>
          </a:p>
        </p:txBody>
      </p:sp>
      <p:sp>
        <p:nvSpPr>
          <p:cNvPr id="24580" name="Rectangle 9"/>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24581" name="Rectangle 11"/>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6"/>
          <p:cNvSpPr>
            <a:spLocks noGrp="1" noChangeArrowheads="1"/>
          </p:cNvSpPr>
          <p:nvPr>
            <p:ph type="sldNum" sz="quarter" idx="5"/>
          </p:nvPr>
        </p:nvSpPr>
        <p:spPr>
          <a:noFill/>
        </p:spPr>
        <p:txBody>
          <a:bodyPr/>
          <a:lstStyle/>
          <a:p>
            <a:pPr defTabSz="914400"/>
            <a:r>
              <a:rPr lang="en-US" dirty="0" smtClean="0"/>
              <a:t>4-</a:t>
            </a:r>
            <a:fld id="{FE3F2825-5042-455C-84E6-0408BD2EB2AB}" type="slidenum">
              <a:rPr lang="en-US" smtClean="0"/>
              <a:pPr defTabSz="914400"/>
              <a:t>10</a:t>
            </a:fld>
            <a:endParaRPr lang="en-US" dirty="0" smtClean="0"/>
          </a:p>
        </p:txBody>
      </p:sp>
      <p:sp>
        <p:nvSpPr>
          <p:cNvPr id="43010" name="Rectangle 2"/>
          <p:cNvSpPr>
            <a:spLocks noGrp="1" noRot="1" noChangeAspect="1" noChangeArrowheads="1" noTextEdit="1"/>
          </p:cNvSpPr>
          <p:nvPr>
            <p:ph type="sldImg"/>
          </p:nvPr>
        </p:nvSpPr>
        <p:spPr>
          <a:xfrm>
            <a:off x="833438" y="514350"/>
            <a:ext cx="5676900" cy="4257675"/>
          </a:xfrm>
          <a:ln w="6350"/>
        </p:spPr>
      </p:sp>
      <p:sp>
        <p:nvSpPr>
          <p:cNvPr id="43011" name="Rectangle 3"/>
          <p:cNvSpPr>
            <a:spLocks noGrp="1" noChangeArrowheads="1"/>
          </p:cNvSpPr>
          <p:nvPr>
            <p:ph type="body" idx="1"/>
          </p:nvPr>
        </p:nvSpPr>
        <p:spPr>
          <a:xfrm>
            <a:off x="687388" y="4973638"/>
            <a:ext cx="5903912" cy="3846512"/>
          </a:xfrm>
          <a:noFill/>
          <a:ln/>
        </p:spPr>
        <p:txBody>
          <a:bodyPr/>
          <a:lstStyle/>
          <a:p>
            <a:pPr defTabSz="914400">
              <a:tabLst>
                <a:tab pos="457200" algn="l"/>
              </a:tabLst>
            </a:pPr>
            <a:r>
              <a:rPr lang="en-US" sz="1500" b="1" dirty="0" smtClean="0">
                <a:latin typeface="Arial Narrow" pitchFamily="34" charset="0"/>
              </a:rPr>
              <a:t>C. Hardware Timing</a:t>
            </a:r>
          </a:p>
          <a:p>
            <a:pPr defTabSz="914400">
              <a:tabLst>
                <a:tab pos="457200" algn="l"/>
              </a:tabLst>
            </a:pPr>
            <a:r>
              <a:rPr lang="en-US" dirty="0" smtClean="0"/>
              <a:t>LabVIEW provides four hardware timing methods. The first three methods are similar to software timing methods, but access a microsecond clock on the processor rather than the millisecond operating system clock. These three methods are the Wait Express VI, the Wait Until Next Multiple Express VI, and the Timed Loop.</a:t>
            </a:r>
          </a:p>
          <a:p>
            <a:pPr defTabSz="914400">
              <a:tabLst>
                <a:tab pos="457200" algn="l"/>
              </a:tabLst>
            </a:pPr>
            <a:r>
              <a:rPr lang="en-US" dirty="0" smtClean="0"/>
              <a:t>The fourth method involves using DAQmx VIs to connect to an external clock, such as the clock </a:t>
            </a:r>
            <a:br>
              <a:rPr lang="en-US" dirty="0" smtClean="0"/>
            </a:br>
            <a:r>
              <a:rPr lang="en-US" dirty="0" smtClean="0"/>
              <a:t>on a Multifunction DAQ device. You can use an external clock with the DAQmx VIs to time data acquisition or as an input on the Timed Loop. </a:t>
            </a:r>
          </a:p>
        </p:txBody>
      </p:sp>
      <p:sp>
        <p:nvSpPr>
          <p:cNvPr id="43012"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LabVIEW Real-Time Course Manual</a:t>
            </a:r>
            <a:r>
              <a:rPr lang="en-US" sz="800" i="1" dirty="0"/>
              <a:t>	 ni.com</a:t>
            </a:r>
          </a:p>
        </p:txBody>
      </p:sp>
      <p:sp>
        <p:nvSpPr>
          <p:cNvPr id="43013" name="Rectangle 6"/>
          <p:cNvSpPr>
            <a:spLocks noChangeArrowheads="1"/>
          </p:cNvSpPr>
          <p:nvPr/>
        </p:nvSpPr>
        <p:spPr bwMode="auto">
          <a:xfrm>
            <a:off x="295275" y="134938"/>
            <a:ext cx="6989763" cy="495300"/>
          </a:xfrm>
          <a:prstGeom prst="rect">
            <a:avLst/>
          </a:prstGeom>
          <a:noFill/>
          <a:ln w="9525">
            <a:noFill/>
            <a:miter lim="800000"/>
            <a:headEnd/>
            <a:tailEnd/>
          </a:ln>
        </p:spPr>
        <p:txBody>
          <a:bodyPr lIns="95745" tIns="47871" rIns="95745" bIns="47871"/>
          <a:lstStyle/>
          <a:p>
            <a:pP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6"/>
          <p:cNvSpPr>
            <a:spLocks noGrp="1" noChangeArrowheads="1"/>
          </p:cNvSpPr>
          <p:nvPr>
            <p:ph type="sldNum" sz="quarter" idx="5"/>
          </p:nvPr>
        </p:nvSpPr>
        <p:spPr>
          <a:noFill/>
        </p:spPr>
        <p:txBody>
          <a:bodyPr/>
          <a:lstStyle/>
          <a:p>
            <a:pPr defTabSz="914400"/>
            <a:r>
              <a:rPr lang="en-US" dirty="0" smtClean="0"/>
              <a:t>4-</a:t>
            </a:r>
            <a:fld id="{FB52BB21-81C6-4D7E-A0D3-890983C188B6}" type="slidenum">
              <a:rPr lang="en-US" smtClean="0"/>
              <a:pPr defTabSz="914400"/>
              <a:t>11</a:t>
            </a:fld>
            <a:endParaRPr lang="en-US" dirty="0" smtClean="0"/>
          </a:p>
        </p:txBody>
      </p:sp>
      <p:sp>
        <p:nvSpPr>
          <p:cNvPr id="45058" name="Rectangle 2"/>
          <p:cNvSpPr>
            <a:spLocks noGrp="1" noRot="1" noChangeAspect="1" noChangeArrowheads="1" noTextEdit="1"/>
          </p:cNvSpPr>
          <p:nvPr>
            <p:ph type="sldImg"/>
          </p:nvPr>
        </p:nvSpPr>
        <p:spPr>
          <a:xfrm>
            <a:off x="1095375" y="514350"/>
            <a:ext cx="5126038" cy="3844925"/>
          </a:xfrm>
          <a:ln w="6350"/>
        </p:spPr>
      </p:sp>
      <p:sp>
        <p:nvSpPr>
          <p:cNvPr id="45059"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Hardware Timing – µs Timing Functions</a:t>
            </a:r>
          </a:p>
          <a:p>
            <a:pPr defTabSz="914400">
              <a:tabLst>
                <a:tab pos="457200" algn="l"/>
              </a:tabLst>
            </a:pPr>
            <a:r>
              <a:rPr lang="en-US" dirty="0" smtClean="0"/>
              <a:t>If you are targeted to an RT target that allows microsecond timing, you can use the microsecond </a:t>
            </a:r>
            <a:br>
              <a:rPr lang="en-US" dirty="0" smtClean="0"/>
            </a:br>
            <a:r>
              <a:rPr lang="en-US" dirty="0" smtClean="0"/>
              <a:t>clock for the wait Express VIs. If you are not targeted to an acceptable target, you can still select microsecond timing, but the program uses the millisecond operating system clock instead.</a:t>
            </a:r>
          </a:p>
          <a:p>
            <a:pPr defTabSz="914400">
              <a:tabLst>
                <a:tab pos="457200" algn="l"/>
              </a:tabLst>
            </a:pPr>
            <a:r>
              <a:rPr lang="en-US" dirty="0" smtClean="0"/>
              <a:t>Using the microsecond clock allows for more loop rate options:</a:t>
            </a:r>
          </a:p>
          <a:p>
            <a:pPr marL="176213" lvl="1" indent="-174625" defTabSz="914400">
              <a:buFontTx/>
              <a:buChar char="•"/>
              <a:tabLst>
                <a:tab pos="457200" algn="l"/>
              </a:tabLst>
            </a:pPr>
            <a:r>
              <a:rPr lang="en-US" dirty="0" smtClean="0"/>
              <a:t>With a ms (millisecond) clock, loop rates are </a:t>
            </a:r>
            <a:r>
              <a:rPr lang="en-US" i="1" dirty="0" smtClean="0"/>
              <a:t>1/X</a:t>
            </a:r>
            <a:r>
              <a:rPr lang="en-US" dirty="0" smtClean="0"/>
              <a:t> ms = 1KHz, 500 Hz, ~333 Hz, 250 Hz, and so on</a:t>
            </a:r>
          </a:p>
          <a:p>
            <a:pPr marL="176213" lvl="1" indent="-174625" defTabSz="914400">
              <a:buFontTx/>
              <a:buChar char="•"/>
              <a:tabLst>
                <a:tab pos="457200" algn="l"/>
              </a:tabLst>
            </a:pPr>
            <a:r>
              <a:rPr lang="en-US" dirty="0" smtClean="0"/>
              <a:t>With a </a:t>
            </a:r>
            <a:r>
              <a:rPr lang="el-GR" dirty="0" smtClean="0"/>
              <a:t>μ</a:t>
            </a:r>
            <a:r>
              <a:rPr lang="en-US" dirty="0" smtClean="0"/>
              <a:t>s (microsecond) clock, loop rates are </a:t>
            </a:r>
            <a:r>
              <a:rPr lang="en-US" i="1" dirty="0" smtClean="0"/>
              <a:t>1/X </a:t>
            </a:r>
            <a:r>
              <a:rPr lang="el-GR" dirty="0" smtClean="0"/>
              <a:t>μ</a:t>
            </a:r>
            <a:r>
              <a:rPr lang="en-US" dirty="0" smtClean="0"/>
              <a:t>s = 1 MHz, 500 KHz, ~333 KHz, 250 KHz, and so on</a:t>
            </a:r>
          </a:p>
        </p:txBody>
      </p:sp>
      <p:sp>
        <p:nvSpPr>
          <p:cNvPr id="45060"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45061" name="Rectangle 6"/>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6"/>
          <p:cNvSpPr>
            <a:spLocks noGrp="1" noChangeArrowheads="1"/>
          </p:cNvSpPr>
          <p:nvPr>
            <p:ph type="sldNum" sz="quarter" idx="5"/>
          </p:nvPr>
        </p:nvSpPr>
        <p:spPr>
          <a:noFill/>
        </p:spPr>
        <p:txBody>
          <a:bodyPr/>
          <a:lstStyle/>
          <a:p>
            <a:pPr defTabSz="914400"/>
            <a:r>
              <a:rPr lang="en-US" dirty="0" smtClean="0"/>
              <a:t>4-</a:t>
            </a:r>
            <a:fld id="{861BDC7A-DF99-462B-B559-AEEA0B9DD5A9}" type="slidenum">
              <a:rPr lang="en-US" smtClean="0"/>
              <a:pPr defTabSz="914400"/>
              <a:t>12</a:t>
            </a:fld>
            <a:endParaRPr lang="en-US" dirty="0" smtClean="0"/>
          </a:p>
        </p:txBody>
      </p:sp>
      <p:sp>
        <p:nvSpPr>
          <p:cNvPr id="47106" name="Rectangle 2"/>
          <p:cNvSpPr>
            <a:spLocks noGrp="1" noRot="1" noChangeAspect="1" noChangeArrowheads="1" noTextEdit="1"/>
          </p:cNvSpPr>
          <p:nvPr>
            <p:ph type="sldImg"/>
          </p:nvPr>
        </p:nvSpPr>
        <p:spPr>
          <a:xfrm>
            <a:off x="795338" y="523875"/>
            <a:ext cx="5691187" cy="4267200"/>
          </a:xfrm>
          <a:ln w="6350"/>
        </p:spPr>
      </p:sp>
      <p:sp>
        <p:nvSpPr>
          <p:cNvPr id="47107"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Hardware Timing – Timed Loop</a:t>
            </a:r>
          </a:p>
          <a:p>
            <a:pPr defTabSz="914400">
              <a:tabLst>
                <a:tab pos="457200" algn="l"/>
              </a:tabLst>
            </a:pPr>
            <a:r>
              <a:rPr lang="en-US" dirty="0" smtClean="0"/>
              <a:t>When you configure a Timed Loop, you can choose the MHz clock (</a:t>
            </a:r>
            <a:r>
              <a:rPr lang="el-GR" dirty="0" smtClean="0"/>
              <a:t>μ</a:t>
            </a:r>
            <a:r>
              <a:rPr lang="en-US" dirty="0" smtClean="0"/>
              <a:t>s timer), if you are targeted to an appropriate target. You also can choose to connect an external clock to the </a:t>
            </a:r>
            <a:r>
              <a:rPr lang="en-US" b="1" dirty="0" smtClean="0"/>
              <a:t>Source Name</a:t>
            </a:r>
            <a:r>
              <a:rPr lang="en-US" dirty="0" smtClean="0"/>
              <a:t> terminal. </a:t>
            </a:r>
          </a:p>
          <a:p>
            <a:pPr defTabSz="914400">
              <a:tabLst>
                <a:tab pos="457200" algn="l"/>
              </a:tabLst>
            </a:pPr>
            <a:r>
              <a:rPr lang="en-US" dirty="0" smtClean="0"/>
              <a:t>Access the Configure Timed Loop dialog box by double-clicking the Input node of the Timed Loop.</a:t>
            </a:r>
          </a:p>
        </p:txBody>
      </p:sp>
      <p:sp>
        <p:nvSpPr>
          <p:cNvPr id="47108"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LabVIEW Real-Time Course Manual</a:t>
            </a:r>
            <a:r>
              <a:rPr lang="en-US" sz="800" i="1" dirty="0"/>
              <a:t>	 ni.com</a:t>
            </a:r>
          </a:p>
        </p:txBody>
      </p:sp>
      <p:sp>
        <p:nvSpPr>
          <p:cNvPr id="47109" name="Rectangle 6"/>
          <p:cNvSpPr>
            <a:spLocks noChangeArrowheads="1"/>
          </p:cNvSpPr>
          <p:nvPr/>
        </p:nvSpPr>
        <p:spPr bwMode="auto">
          <a:xfrm>
            <a:off x="295275" y="134938"/>
            <a:ext cx="6989763" cy="495300"/>
          </a:xfrm>
          <a:prstGeom prst="rect">
            <a:avLst/>
          </a:prstGeom>
          <a:noFill/>
          <a:ln w="9525">
            <a:noFill/>
            <a:miter lim="800000"/>
            <a:headEnd/>
            <a:tailEnd/>
          </a:ln>
        </p:spPr>
        <p:txBody>
          <a:bodyPr lIns="95745" tIns="47871" rIns="95745" bIns="47871"/>
          <a:lstStyle/>
          <a:p>
            <a:pP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6"/>
          <p:cNvSpPr>
            <a:spLocks noGrp="1" noChangeArrowheads="1"/>
          </p:cNvSpPr>
          <p:nvPr>
            <p:ph type="sldNum" sz="quarter" idx="5"/>
          </p:nvPr>
        </p:nvSpPr>
        <p:spPr>
          <a:noFill/>
        </p:spPr>
        <p:txBody>
          <a:bodyPr/>
          <a:lstStyle/>
          <a:p>
            <a:pPr defTabSz="914400"/>
            <a:r>
              <a:rPr lang="en-US" dirty="0" smtClean="0"/>
              <a:t>4-</a:t>
            </a:r>
            <a:fld id="{90598DD8-D17B-41F3-BAA8-D7AD18668293}" type="slidenum">
              <a:rPr lang="en-US" smtClean="0"/>
              <a:pPr defTabSz="914400"/>
              <a:t>13</a:t>
            </a:fld>
            <a:endParaRPr lang="en-US" dirty="0" smtClean="0"/>
          </a:p>
        </p:txBody>
      </p:sp>
      <p:sp>
        <p:nvSpPr>
          <p:cNvPr id="49154" name="Rectangle 5"/>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Hardware Timing – DAQmx</a:t>
            </a:r>
          </a:p>
          <a:p>
            <a:pPr defTabSz="914400">
              <a:tabLst>
                <a:tab pos="457200" algn="l"/>
              </a:tabLst>
            </a:pPr>
            <a:r>
              <a:rPr lang="en-US" dirty="0" smtClean="0"/>
              <a:t>You can use NI data acquisition hardware and NI-DAQmx to achieve a sleep resolution much finer than 1 kHz. Hardware timing uses the DAQ device internal clock or an external clock to control timing. You can use the DAQmx</a:t>
            </a:r>
            <a:r>
              <a:rPr lang="en-US" baseline="0" dirty="0" smtClean="0"/>
              <a:t> VIs to control </a:t>
            </a:r>
            <a:r>
              <a:rPr lang="en-US" dirty="0" smtClean="0"/>
              <a:t>when a Read VI or a Write VI executes within a loop.</a:t>
            </a:r>
            <a:r>
              <a:rPr lang="en-US" baseline="0" dirty="0" smtClean="0"/>
              <a:t> Alternately, you can wire a DAQmx task to a Timed Loop to tie the loop rate to the hardware clock.</a:t>
            </a:r>
            <a:endParaRPr lang="en-US" dirty="0" smtClean="0"/>
          </a:p>
          <a:p>
            <a:pPr defTabSz="914400">
              <a:tabLst>
                <a:tab pos="457200" algn="l"/>
              </a:tabLst>
            </a:pPr>
            <a:r>
              <a:rPr lang="en-US" dirty="0" smtClean="0"/>
              <a:t>Use</a:t>
            </a:r>
            <a:r>
              <a:rPr lang="en-US" baseline="0" dirty="0" smtClean="0"/>
              <a:t> the DAQmx Timing VI to configure the sample clock, which controls the loop rate</a:t>
            </a:r>
            <a:r>
              <a:rPr lang="en-US" dirty="0" smtClean="0"/>
              <a:t>. You can configure</a:t>
            </a:r>
            <a:r>
              <a:rPr lang="en-US" baseline="0" dirty="0" smtClean="0"/>
              <a:t> the DAQmx task according to your application, however, the</a:t>
            </a:r>
            <a:r>
              <a:rPr lang="en-US" dirty="0" smtClean="0"/>
              <a:t> Hardware Timed Single Point option for the </a:t>
            </a:r>
            <a:r>
              <a:rPr lang="en-US" b="1" dirty="0" smtClean="0"/>
              <a:t>sample mode </a:t>
            </a:r>
            <a:r>
              <a:rPr lang="en-US" b="0" dirty="0" smtClean="0"/>
              <a:t>input</a:t>
            </a:r>
            <a:r>
              <a:rPr lang="en-US" b="0" baseline="0" dirty="0" smtClean="0"/>
              <a:t> provides the best access to the hardware clock</a:t>
            </a:r>
            <a:r>
              <a:rPr lang="en-US" dirty="0" smtClean="0"/>
              <a:t>.</a:t>
            </a:r>
            <a:r>
              <a:rPr lang="en-US" baseline="0" dirty="0" smtClean="0"/>
              <a:t> Notice that w</a:t>
            </a:r>
            <a:r>
              <a:rPr lang="en-US" dirty="0" smtClean="0"/>
              <a:t>hen the requested scan rate is too fast relative to the code execution time, you</a:t>
            </a:r>
            <a:r>
              <a:rPr lang="en-US" baseline="0" dirty="0" smtClean="0"/>
              <a:t> may miss ticks from the clock</a:t>
            </a:r>
            <a:r>
              <a:rPr lang="en-US" dirty="0" smtClean="0"/>
              <a:t>. In other words, if the RT target is not powerful enough to execute the code within the loop at least as fast as the scan</a:t>
            </a:r>
            <a:r>
              <a:rPr lang="en-US" baseline="0" dirty="0" smtClean="0"/>
              <a:t> </a:t>
            </a:r>
            <a:r>
              <a:rPr lang="en-US" dirty="0" smtClean="0"/>
              <a:t>rate,</a:t>
            </a:r>
            <a:r>
              <a:rPr lang="en-US" baseline="0" dirty="0" smtClean="0"/>
              <a:t> the clock rate will be slower than configured</a:t>
            </a:r>
            <a:r>
              <a:rPr lang="en-US" dirty="0" smtClean="0"/>
              <a:t>.</a:t>
            </a:r>
          </a:p>
        </p:txBody>
      </p:sp>
      <p:sp>
        <p:nvSpPr>
          <p:cNvPr id="49155" name="Rectangle 7"/>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49156" name="Rectangle 8"/>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
        <p:nvSpPr>
          <p:cNvPr id="49157" name="Slide Image Placeholder 8"/>
          <p:cNvSpPr>
            <a:spLocks noGrp="1" noRot="1" noChangeAspect="1"/>
          </p:cNvSpPr>
          <p:nvPr>
            <p:ph type="sldImg"/>
          </p:nvPr>
        </p:nvSpPr>
        <p:spPr>
          <a:ln w="6350"/>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16"/>
          <p:cNvSpPr>
            <a:spLocks noGrp="1" noChangeArrowheads="1"/>
          </p:cNvSpPr>
          <p:nvPr>
            <p:ph type="sldNum" sz="quarter" idx="5"/>
          </p:nvPr>
        </p:nvSpPr>
        <p:spPr>
          <a:noFill/>
        </p:spPr>
        <p:txBody>
          <a:bodyPr/>
          <a:lstStyle/>
          <a:p>
            <a:pPr defTabSz="914400"/>
            <a:r>
              <a:rPr lang="en-US" dirty="0" smtClean="0"/>
              <a:t>4-</a:t>
            </a:r>
            <a:fld id="{7EA214B7-3F96-4232-A3E8-23AB44C71193}" type="slidenum">
              <a:rPr lang="en-US" smtClean="0"/>
              <a:pPr defTabSz="914400"/>
              <a:t>14</a:t>
            </a:fld>
            <a:endParaRPr lang="en-US" dirty="0" smtClean="0"/>
          </a:p>
        </p:txBody>
      </p:sp>
      <p:sp>
        <p:nvSpPr>
          <p:cNvPr id="51202" name="Rectangle 4"/>
          <p:cNvSpPr>
            <a:spLocks noGrp="1" noRot="1" noChangeAspect="1" noChangeArrowheads="1" noTextEdit="1"/>
          </p:cNvSpPr>
          <p:nvPr>
            <p:ph type="sldImg"/>
          </p:nvPr>
        </p:nvSpPr>
        <p:spPr>
          <a:xfrm>
            <a:off x="1095375" y="514350"/>
            <a:ext cx="5126038" cy="3844925"/>
          </a:xfrm>
          <a:ln w="6350"/>
        </p:spPr>
      </p:sp>
      <p:sp>
        <p:nvSpPr>
          <p:cNvPr id="51203" name="Rectangle 5"/>
          <p:cNvSpPr>
            <a:spLocks noGrp="1" noChangeArrowheads="1"/>
          </p:cNvSpPr>
          <p:nvPr>
            <p:ph type="body" idx="1"/>
          </p:nvPr>
        </p:nvSpPr>
        <p:spPr>
          <a:noFill/>
          <a:ln/>
        </p:spPr>
        <p:txBody>
          <a:bodyPr/>
          <a:lstStyle/>
          <a:p>
            <a:pPr defTabSz="914400">
              <a:tabLst>
                <a:tab pos="457200" algn="l"/>
              </a:tabLst>
            </a:pPr>
            <a:r>
              <a:rPr lang="en-US" dirty="0" smtClean="0"/>
              <a:t> </a:t>
            </a:r>
            <a:r>
              <a:rPr lang="en-US" dirty="0" smtClean="0"/>
              <a:t>Exercise time: 25 minutes</a:t>
            </a:r>
            <a:endParaRPr lang="en-US" dirty="0" smtClean="0"/>
          </a:p>
        </p:txBody>
      </p:sp>
      <p:sp>
        <p:nvSpPr>
          <p:cNvPr id="51204" name="Rectangle 7"/>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LabVIEW Real-Time Course Manual</a:t>
            </a:r>
            <a:r>
              <a:rPr lang="en-US" sz="800" i="1" dirty="0"/>
              <a:t>	 ni.com</a:t>
            </a:r>
          </a:p>
        </p:txBody>
      </p:sp>
      <p:sp>
        <p:nvSpPr>
          <p:cNvPr id="51205" name="Rectangle 8"/>
          <p:cNvSpPr>
            <a:spLocks noChangeArrowheads="1"/>
          </p:cNvSpPr>
          <p:nvPr/>
        </p:nvSpPr>
        <p:spPr bwMode="auto">
          <a:xfrm>
            <a:off x="295275" y="134938"/>
            <a:ext cx="6989763" cy="495300"/>
          </a:xfrm>
          <a:prstGeom prst="rect">
            <a:avLst/>
          </a:prstGeom>
          <a:noFill/>
          <a:ln w="9525">
            <a:noFill/>
            <a:miter lim="800000"/>
            <a:headEnd/>
            <a:tailEnd/>
          </a:ln>
        </p:spPr>
        <p:txBody>
          <a:bodyPr lIns="95745" tIns="47871" rIns="95745" bIns="47871"/>
          <a:lstStyle/>
          <a:p>
            <a:pP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6"/>
          <p:cNvSpPr>
            <a:spLocks noGrp="1" noChangeArrowheads="1"/>
          </p:cNvSpPr>
          <p:nvPr>
            <p:ph type="sldNum" sz="quarter" idx="5"/>
          </p:nvPr>
        </p:nvSpPr>
        <p:spPr>
          <a:noFill/>
        </p:spPr>
        <p:txBody>
          <a:bodyPr/>
          <a:lstStyle/>
          <a:p>
            <a:pPr defTabSz="914400"/>
            <a:r>
              <a:rPr lang="en-US" dirty="0" smtClean="0"/>
              <a:t>4-</a:t>
            </a:r>
            <a:fld id="{925FADD8-0032-4732-AA92-CAC3DD23F537}" type="slidenum">
              <a:rPr lang="en-US" smtClean="0"/>
              <a:pPr defTabSz="914400"/>
              <a:t>15</a:t>
            </a:fld>
            <a:endParaRPr lang="en-US" dirty="0" smtClean="0"/>
          </a:p>
        </p:txBody>
      </p:sp>
      <p:sp>
        <p:nvSpPr>
          <p:cNvPr id="53250"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D. Event Response – Monitoring for Events</a:t>
            </a:r>
          </a:p>
          <a:p>
            <a:pPr defTabSz="914400">
              <a:tabLst>
                <a:tab pos="457200" algn="l"/>
              </a:tabLst>
            </a:pPr>
            <a:r>
              <a:rPr lang="en-US" dirty="0" smtClean="0"/>
              <a:t>With real-time event response, you can respond to a single event within a given amount of time. Some common events include detecting a peak in a measurement or detecting when a threshold has been reached. You can use the Point-by-Point Signal Analysis VIs to detect these types of events.</a:t>
            </a:r>
          </a:p>
        </p:txBody>
      </p:sp>
      <p:pic>
        <p:nvPicPr>
          <p:cNvPr id="53251" name="Picture 4"/>
          <p:cNvPicPr>
            <a:picLocks noChangeAspect="1" noChangeArrowheads="1"/>
          </p:cNvPicPr>
          <p:nvPr/>
        </p:nvPicPr>
        <p:blipFill>
          <a:blip r:embed="rId3"/>
          <a:srcRect/>
          <a:stretch>
            <a:fillRect/>
          </a:stretch>
        </p:blipFill>
        <p:spPr bwMode="auto">
          <a:xfrm>
            <a:off x="2216150" y="6305550"/>
            <a:ext cx="2789310" cy="2331429"/>
          </a:xfrm>
          <a:prstGeom prst="rect">
            <a:avLst/>
          </a:prstGeom>
          <a:noFill/>
          <a:ln w="9525" algn="ctr">
            <a:noFill/>
            <a:miter lim="800000"/>
            <a:headEnd/>
            <a:tailEnd/>
          </a:ln>
        </p:spPr>
      </p:pic>
      <p:sp>
        <p:nvSpPr>
          <p:cNvPr id="53252" name="Rectangle 6"/>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53253" name="Rectangle 7"/>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
        <p:nvSpPr>
          <p:cNvPr id="53254" name="Slide Image Placeholder 9"/>
          <p:cNvSpPr>
            <a:spLocks noGrp="1" noRot="1" noChangeAspect="1"/>
          </p:cNvSpPr>
          <p:nvPr>
            <p:ph type="sldImg"/>
          </p:nvPr>
        </p:nvSpPr>
        <p:spPr>
          <a:ln w="6350"/>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6"/>
          <p:cNvSpPr>
            <a:spLocks noGrp="1" noChangeArrowheads="1"/>
          </p:cNvSpPr>
          <p:nvPr>
            <p:ph type="sldNum" sz="quarter" idx="5"/>
          </p:nvPr>
        </p:nvSpPr>
        <p:spPr>
          <a:noFill/>
        </p:spPr>
        <p:txBody>
          <a:bodyPr/>
          <a:lstStyle/>
          <a:p>
            <a:pPr defTabSz="914400"/>
            <a:r>
              <a:rPr lang="en-US" dirty="0" smtClean="0"/>
              <a:t>4-</a:t>
            </a:r>
            <a:fld id="{BDAF9C29-B31C-4C6B-BA9B-CD074FB14066}" type="slidenum">
              <a:rPr lang="en-US" smtClean="0"/>
              <a:pPr defTabSz="914400"/>
              <a:t>16</a:t>
            </a:fld>
            <a:endParaRPr lang="en-US" dirty="0" smtClean="0"/>
          </a:p>
        </p:txBody>
      </p:sp>
      <p:sp>
        <p:nvSpPr>
          <p:cNvPr id="55298" name="Rectangle 2"/>
          <p:cNvSpPr>
            <a:spLocks noGrp="1" noRot="1" noChangeAspect="1" noChangeArrowheads="1" noTextEdit="1"/>
          </p:cNvSpPr>
          <p:nvPr>
            <p:ph type="sldImg"/>
          </p:nvPr>
        </p:nvSpPr>
        <p:spPr>
          <a:xfrm>
            <a:off x="795338" y="523875"/>
            <a:ext cx="5691187" cy="4267200"/>
          </a:xfrm>
          <a:ln w="6350"/>
        </p:spPr>
      </p:sp>
      <p:sp>
        <p:nvSpPr>
          <p:cNvPr id="55299"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Event Response – Digital Change Detection</a:t>
            </a:r>
          </a:p>
          <a:p>
            <a:pPr defTabSz="914400">
              <a:tabLst>
                <a:tab pos="457200" algn="l"/>
              </a:tabLst>
            </a:pPr>
            <a:r>
              <a:rPr lang="en-US" dirty="0" smtClean="0"/>
              <a:t>(</a:t>
            </a:r>
            <a:r>
              <a:rPr lang="en-US" b="1" dirty="0" smtClean="0"/>
              <a:t>NI-DAQmx only</a:t>
            </a:r>
            <a:r>
              <a:rPr lang="en-US" dirty="0" smtClean="0"/>
              <a:t>) Another common event response application involves watching for a digital line change, which is useful when watching for an alarm trigger. The figure above uses the DAQmx digital change functionality with the Timed Loop. The digital line is connected to the </a:t>
            </a:r>
            <a:r>
              <a:rPr lang="en-US" b="1" dirty="0" smtClean="0"/>
              <a:t>Source Name </a:t>
            </a:r>
            <a:r>
              <a:rPr lang="en-US" dirty="0" smtClean="0"/>
              <a:t>terminal of the Timed Loop. When the digital change happens or a timeout occurs, the Timed Loop wakes up and executes the code in the loop.</a:t>
            </a:r>
          </a:p>
        </p:txBody>
      </p:sp>
      <p:sp>
        <p:nvSpPr>
          <p:cNvPr id="55300"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LabVIEW Real-Time Course Manual</a:t>
            </a:r>
            <a:r>
              <a:rPr lang="en-US" sz="800" i="1" dirty="0"/>
              <a:t>	 ni.com</a:t>
            </a:r>
          </a:p>
        </p:txBody>
      </p:sp>
      <p:sp>
        <p:nvSpPr>
          <p:cNvPr id="55301" name="Rectangle 6"/>
          <p:cNvSpPr>
            <a:spLocks noChangeArrowheads="1"/>
          </p:cNvSpPr>
          <p:nvPr/>
        </p:nvSpPr>
        <p:spPr bwMode="auto">
          <a:xfrm>
            <a:off x="295275" y="134938"/>
            <a:ext cx="6989763" cy="495300"/>
          </a:xfrm>
          <a:prstGeom prst="rect">
            <a:avLst/>
          </a:prstGeom>
          <a:noFill/>
          <a:ln w="9525">
            <a:noFill/>
            <a:miter lim="800000"/>
            <a:headEnd/>
            <a:tailEnd/>
          </a:ln>
        </p:spPr>
        <p:txBody>
          <a:bodyPr lIns="95745" tIns="47871" rIns="95745" bIns="47871"/>
          <a:lstStyle/>
          <a:p>
            <a:pP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6"/>
          <p:cNvSpPr>
            <a:spLocks noGrp="1" noChangeArrowheads="1"/>
          </p:cNvSpPr>
          <p:nvPr>
            <p:ph type="sldNum" sz="quarter" idx="5"/>
          </p:nvPr>
        </p:nvSpPr>
        <p:spPr>
          <a:noFill/>
        </p:spPr>
        <p:txBody>
          <a:bodyPr/>
          <a:lstStyle/>
          <a:p>
            <a:pPr defTabSz="914400"/>
            <a:r>
              <a:rPr lang="en-US" dirty="0" smtClean="0"/>
              <a:t>4-</a:t>
            </a:r>
            <a:fld id="{45C5A70B-8E13-42B3-842E-B2253B84F40B}" type="slidenum">
              <a:rPr lang="en-US" smtClean="0"/>
              <a:pPr defTabSz="914400"/>
              <a:t>17</a:t>
            </a:fld>
            <a:endParaRPr lang="en-US" dirty="0" smtClean="0"/>
          </a:p>
        </p:txBody>
      </p:sp>
      <p:sp>
        <p:nvSpPr>
          <p:cNvPr id="57346" name="Rectangle 4"/>
          <p:cNvSpPr>
            <a:spLocks noGrp="1" noRot="1" noChangeAspect="1" noChangeArrowheads="1" noTextEdit="1"/>
          </p:cNvSpPr>
          <p:nvPr>
            <p:ph type="sldImg"/>
          </p:nvPr>
        </p:nvSpPr>
        <p:spPr>
          <a:xfrm>
            <a:off x="1095375" y="514350"/>
            <a:ext cx="5126038" cy="3844925"/>
          </a:xfrm>
          <a:ln w="6350"/>
        </p:spPr>
      </p:sp>
      <p:sp>
        <p:nvSpPr>
          <p:cNvPr id="57347" name="Rectangle 5"/>
          <p:cNvSpPr>
            <a:spLocks noGrp="1" noChangeArrowheads="1"/>
          </p:cNvSpPr>
          <p:nvPr>
            <p:ph type="body" idx="1"/>
          </p:nvPr>
        </p:nvSpPr>
        <p:spPr>
          <a:noFill/>
          <a:ln/>
        </p:spPr>
        <p:txBody>
          <a:bodyPr/>
          <a:lstStyle/>
          <a:p>
            <a:pPr defTabSz="914400">
              <a:tabLst>
                <a:tab pos="457200" algn="l"/>
              </a:tabLst>
            </a:pPr>
            <a:r>
              <a:rPr lang="en-US" dirty="0" smtClean="0"/>
              <a:t> </a:t>
            </a:r>
            <a:r>
              <a:rPr lang="en-US" dirty="0" smtClean="0"/>
              <a:t>Exercise time: 45 minutes</a:t>
            </a:r>
            <a:endParaRPr lang="en-US" dirty="0" smtClean="0"/>
          </a:p>
        </p:txBody>
      </p:sp>
      <p:sp>
        <p:nvSpPr>
          <p:cNvPr id="57348" name="Rectangle 7"/>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57349" name="Rectangle 8"/>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c.</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6"/>
          <p:cNvSpPr>
            <a:spLocks noGrp="1" noChangeArrowheads="1"/>
          </p:cNvSpPr>
          <p:nvPr>
            <p:ph type="sldNum" sz="quarter" idx="5"/>
          </p:nvPr>
        </p:nvSpPr>
        <p:spPr>
          <a:noFill/>
        </p:spPr>
        <p:txBody>
          <a:bodyPr/>
          <a:lstStyle/>
          <a:p>
            <a:pPr defTabSz="914400"/>
            <a:r>
              <a:rPr lang="en-US" dirty="0" smtClean="0"/>
              <a:t>4-</a:t>
            </a:r>
            <a:fld id="{23B4D71A-EE79-4321-9F27-A75E0144A522}" type="slidenum">
              <a:rPr lang="en-US" smtClean="0"/>
              <a:pPr defTabSz="914400"/>
              <a:t>2</a:t>
            </a:fld>
            <a:endParaRPr lang="en-US" dirty="0" smtClean="0"/>
          </a:p>
        </p:txBody>
      </p:sp>
      <p:sp>
        <p:nvSpPr>
          <p:cNvPr id="26626" name="Rectangle 2"/>
          <p:cNvSpPr>
            <a:spLocks noGrp="1" noRot="1" noChangeAspect="1" noChangeArrowheads="1" noTextEdit="1"/>
          </p:cNvSpPr>
          <p:nvPr>
            <p:ph type="sldImg"/>
          </p:nvPr>
        </p:nvSpPr>
        <p:spPr>
          <a:xfrm>
            <a:off x="795338" y="523875"/>
            <a:ext cx="5691187" cy="4267200"/>
          </a:xfrm>
          <a:ln w="6350"/>
        </p:spPr>
      </p:sp>
      <p:sp>
        <p:nvSpPr>
          <p:cNvPr id="26627"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A. Timing Control Loops</a:t>
            </a:r>
          </a:p>
          <a:p>
            <a:pPr defTabSz="914400">
              <a:tabLst>
                <a:tab pos="457200" algn="l"/>
              </a:tabLst>
            </a:pPr>
            <a:r>
              <a:rPr lang="en-US" dirty="0" smtClean="0"/>
              <a:t>The preemptive nature of the RTOS on RT series devices can cause a time-critical application thread to monopolize the processor on the device. On a single-core system, a time-critical thread might use all processor resources and not allow lower priority threads in the application to execute. Unless the time-critical task is isolated on its own core, the time-critical task must periodically yield processor resources to the lower-priority tasks so they can execute. By properly separating the time-critical task from lower priority tasks, you can reduce application jitter. </a:t>
            </a:r>
          </a:p>
          <a:p>
            <a:pPr defTabSz="914400">
              <a:tabLst>
                <a:tab pos="457200" algn="l"/>
              </a:tabLst>
            </a:pPr>
            <a:r>
              <a:rPr lang="en-US" dirty="0" smtClean="0"/>
              <a:t>You can use software methods or hardware methods to time control loops. Before discussing timing and sleep, it is important to understand the differences between software and hardware timing. Software timing is less deterministic than hardware timing because code execution time usually varies more than a timebase governed by a hardware oscillator. An example of a hardware oscillator is the 20 MHz timebase on most Multifunction DAQ devices. Depending on the timebase and accuracy of the oscillator, hardware jitter ranges from one to a few hundred ns. </a:t>
            </a:r>
          </a:p>
        </p:txBody>
      </p:sp>
      <p:sp>
        <p:nvSpPr>
          <p:cNvPr id="26628" name="Rectangle 8"/>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LabVIEW Real-Time Course Manual</a:t>
            </a:r>
            <a:r>
              <a:rPr lang="en-US" sz="800" i="1" dirty="0"/>
              <a:t>	 ni.com</a:t>
            </a:r>
          </a:p>
        </p:txBody>
      </p:sp>
      <p:sp>
        <p:nvSpPr>
          <p:cNvPr id="26629" name="Rectangle 9"/>
          <p:cNvSpPr>
            <a:spLocks noChangeArrowheads="1"/>
          </p:cNvSpPr>
          <p:nvPr/>
        </p:nvSpPr>
        <p:spPr bwMode="auto">
          <a:xfrm>
            <a:off x="295275" y="134938"/>
            <a:ext cx="6989763" cy="495300"/>
          </a:xfrm>
          <a:prstGeom prst="rect">
            <a:avLst/>
          </a:prstGeom>
          <a:noFill/>
          <a:ln w="9525">
            <a:noFill/>
            <a:miter lim="800000"/>
            <a:headEnd/>
            <a:tailEnd/>
          </a:ln>
        </p:spPr>
        <p:txBody>
          <a:bodyPr lIns="95745" tIns="47871" rIns="95745" bIns="47871"/>
          <a:lstStyle/>
          <a:p>
            <a:pP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False.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A.</a:t>
            </a:r>
            <a:endParaRPr lang="en-US" baseline="0" dirty="0" smtClean="0"/>
          </a:p>
          <a:p>
            <a:pPr defTabSz="914400">
              <a:tabLst>
                <a:tab pos="457200" algn="l"/>
              </a:tabLst>
            </a:pPr>
            <a:r>
              <a:rPr lang="en-US" baseline="0" dirty="0" smtClean="0"/>
              <a:t>Note: </a:t>
            </a:r>
            <a:r>
              <a:rPr lang="en-US" baseline="0" dirty="0" err="1" smtClean="0"/>
              <a:t>cFP</a:t>
            </a:r>
            <a:r>
              <a:rPr lang="en-US" baseline="0" dirty="0" smtClean="0"/>
              <a:t> does not have a processor clock available for hardware timing.</a:t>
            </a:r>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 is A.</a:t>
            </a:r>
          </a:p>
          <a:p>
            <a:pPr defTabSz="914400">
              <a:tabLst>
                <a:tab pos="457200" algn="l"/>
              </a:tabLst>
            </a:pPr>
            <a:r>
              <a:rPr lang="en-US" baseline="0" dirty="0" smtClean="0"/>
              <a:t>Note: </a:t>
            </a:r>
            <a:r>
              <a:rPr lang="en-US" baseline="0" dirty="0" err="1" smtClean="0"/>
              <a:t>cFP</a:t>
            </a:r>
            <a:r>
              <a:rPr lang="en-US" baseline="0" dirty="0" smtClean="0"/>
              <a:t> does not have a processor clock available for hardware timing.</a:t>
            </a:r>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dirty="0" smtClean="0"/>
              <a:t>Answer</a:t>
            </a:r>
            <a:r>
              <a:rPr lang="en-US" baseline="0" dirty="0" smtClean="0"/>
              <a:t> is a, b, and c.</a:t>
            </a:r>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Rectangle 2"/>
          <p:cNvSpPr>
            <a:spLocks noGrp="1" noRot="1" noChangeAspect="1" noChangeArrowheads="1" noTextEdit="1"/>
          </p:cNvSpPr>
          <p:nvPr>
            <p:ph type="sldImg"/>
          </p:nvPr>
        </p:nvSpPr>
        <p:spPr>
          <a:ln w="6350"/>
        </p:spPr>
      </p:sp>
      <p:sp>
        <p:nvSpPr>
          <p:cNvPr id="357378" name="Rectangle 3"/>
          <p:cNvSpPr>
            <a:spLocks noGrp="1" noChangeArrowheads="1"/>
          </p:cNvSpPr>
          <p:nvPr>
            <p:ph type="body" idx="1"/>
          </p:nvPr>
        </p:nvSpPr>
        <p:spPr>
          <a:noFill/>
          <a:ln/>
        </p:spPr>
        <p:txBody>
          <a:bodyPr/>
          <a:lstStyle/>
          <a:p>
            <a:pPr defTabSz="914400">
              <a:tabLst>
                <a:tab pos="457200" algn="l"/>
              </a:tabLst>
            </a:pPr>
            <a:r>
              <a:rPr lang="en-US" smtClean="0"/>
              <a:t>Answer</a:t>
            </a:r>
            <a:r>
              <a:rPr lang="en-US" baseline="0" smtClean="0"/>
              <a:t> is a, b, and c.</a:t>
            </a: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6"/>
          <p:cNvSpPr>
            <a:spLocks noGrp="1" noChangeArrowheads="1"/>
          </p:cNvSpPr>
          <p:nvPr>
            <p:ph type="sldNum" sz="quarter" idx="5"/>
          </p:nvPr>
        </p:nvSpPr>
        <p:spPr>
          <a:noFill/>
        </p:spPr>
        <p:txBody>
          <a:bodyPr/>
          <a:lstStyle/>
          <a:p>
            <a:pPr defTabSz="914400"/>
            <a:r>
              <a:rPr lang="en-US" dirty="0" smtClean="0"/>
              <a:t>4-</a:t>
            </a:r>
            <a:fld id="{5126375F-2F1B-45BF-8C06-D75D87A47990}" type="slidenum">
              <a:rPr lang="en-US" smtClean="0"/>
              <a:pPr defTabSz="914400"/>
              <a:t>3</a:t>
            </a:fld>
            <a:endParaRPr lang="en-US" dirty="0" smtClean="0"/>
          </a:p>
        </p:txBody>
      </p:sp>
      <p:sp>
        <p:nvSpPr>
          <p:cNvPr id="28674" name="Rectangle 2"/>
          <p:cNvSpPr>
            <a:spLocks noGrp="1" noRot="1" noChangeAspect="1" noChangeArrowheads="1" noTextEdit="1"/>
          </p:cNvSpPr>
          <p:nvPr>
            <p:ph type="sldImg"/>
          </p:nvPr>
        </p:nvSpPr>
        <p:spPr>
          <a:xfrm>
            <a:off x="795338" y="523875"/>
            <a:ext cx="5691187" cy="4267200"/>
          </a:xfrm>
          <a:ln w="6350"/>
        </p:spPr>
      </p:sp>
      <p:sp>
        <p:nvSpPr>
          <p:cNvPr id="28675"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Timing Control Loops (continued)</a:t>
            </a:r>
          </a:p>
          <a:p>
            <a:pPr defTabSz="914400">
              <a:tabLst>
                <a:tab pos="457200" algn="l"/>
              </a:tabLst>
            </a:pPr>
            <a:r>
              <a:rPr lang="en-US" dirty="0" smtClean="0"/>
              <a:t>You can use software methods or hardware methods to time control loops. The software method </a:t>
            </a:r>
            <a:br>
              <a:rPr lang="en-US" dirty="0" smtClean="0"/>
            </a:br>
            <a:r>
              <a:rPr lang="en-US" dirty="0" smtClean="0"/>
              <a:t>is available for all RT platforms. The hardware method is available only for controllers that use a Pentium 3 or 4, or for platforms that can utilize an external clock. For the platforms used in this course, PXI can time control loops using the hardware or the software method, and cFP can use only the software method.</a:t>
            </a:r>
          </a:p>
          <a:p>
            <a:pPr defTabSz="914400">
              <a:tabLst>
                <a:tab pos="457200" algn="l"/>
              </a:tabLst>
            </a:pPr>
            <a:r>
              <a:rPr lang="en-US" dirty="0" smtClean="0"/>
              <a:t>You can use software timing on any RT platform, because software timing accesses the operating system clock that is available on all platforms.</a:t>
            </a:r>
          </a:p>
          <a:p>
            <a:pPr defTabSz="914400">
              <a:tabLst>
                <a:tab pos="457200" algn="l"/>
              </a:tabLst>
            </a:pPr>
            <a:r>
              <a:rPr lang="en-US" dirty="0" smtClean="0"/>
              <a:t>You can use hardware timing only on some platforms. There are two methods of implementing hardware timing:</a:t>
            </a:r>
          </a:p>
          <a:p>
            <a:pPr marL="117475" lvl="2" indent="-117475" defTabSz="914400">
              <a:tabLst>
                <a:tab pos="457200" algn="l"/>
              </a:tabLst>
            </a:pPr>
            <a:r>
              <a:rPr lang="en-US" dirty="0" smtClean="0"/>
              <a:t>Access the processor clock, which can only be used on Pentium 3 or 4 processors. cFP controllers do not use Pentium 3 or 4 processors. </a:t>
            </a:r>
          </a:p>
          <a:p>
            <a:pPr marL="117475" lvl="2" indent="-117475" defTabSz="914400">
              <a:tabLst>
                <a:tab pos="457200" algn="l"/>
              </a:tabLst>
            </a:pPr>
            <a:r>
              <a:rPr lang="en-US" dirty="0" smtClean="0"/>
              <a:t>Access an external clock, such as the clock on a Multifunction DAQ device. cFP controllers cannot access external clocks for timing.</a:t>
            </a:r>
          </a:p>
        </p:txBody>
      </p:sp>
      <p:sp>
        <p:nvSpPr>
          <p:cNvPr id="28676"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28677" name="Rectangle 6"/>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6"/>
          <p:cNvSpPr>
            <a:spLocks noGrp="1" noChangeArrowheads="1"/>
          </p:cNvSpPr>
          <p:nvPr>
            <p:ph type="sldNum" sz="quarter" idx="5"/>
          </p:nvPr>
        </p:nvSpPr>
        <p:spPr>
          <a:noFill/>
        </p:spPr>
        <p:txBody>
          <a:bodyPr/>
          <a:lstStyle/>
          <a:p>
            <a:pPr defTabSz="914400"/>
            <a:r>
              <a:rPr lang="en-US" dirty="0" smtClean="0"/>
              <a:t>4-</a:t>
            </a:r>
            <a:fld id="{1FD62BC8-35F6-497A-A0A5-FCB532CAA8A0}" type="slidenum">
              <a:rPr lang="en-US" smtClean="0"/>
              <a:pPr defTabSz="914400"/>
              <a:t>4</a:t>
            </a:fld>
            <a:endParaRPr lang="en-US" dirty="0" smtClean="0"/>
          </a:p>
        </p:txBody>
      </p:sp>
      <p:sp>
        <p:nvSpPr>
          <p:cNvPr id="30722" name="Rectangle 2"/>
          <p:cNvSpPr>
            <a:spLocks noGrp="1" noRot="1" noChangeAspect="1" noChangeArrowheads="1" noTextEdit="1"/>
          </p:cNvSpPr>
          <p:nvPr>
            <p:ph type="sldImg"/>
          </p:nvPr>
        </p:nvSpPr>
        <p:spPr>
          <a:xfrm>
            <a:off x="795338" y="523875"/>
            <a:ext cx="5691187" cy="4267200"/>
          </a:xfrm>
          <a:ln w="6350"/>
        </p:spPr>
      </p:sp>
      <p:sp>
        <p:nvSpPr>
          <p:cNvPr id="30723" name="Rectangle 3"/>
          <p:cNvSpPr>
            <a:spLocks noGrp="1" noChangeArrowheads="1"/>
          </p:cNvSpPr>
          <p:nvPr>
            <p:ph type="body" idx="1"/>
          </p:nvPr>
        </p:nvSpPr>
        <p:spPr>
          <a:noFill/>
          <a:ln/>
        </p:spPr>
        <p:txBody>
          <a:bodyPr/>
          <a:lstStyle/>
          <a:p>
            <a:pPr defTabSz="914400">
              <a:tabLst>
                <a:tab pos="457200" algn="l"/>
              </a:tabLst>
            </a:pPr>
            <a:r>
              <a:rPr lang="en-US" sz="1500" b="1" dirty="0" smtClean="0">
                <a:latin typeface="Arial Narrow" pitchFamily="34" charset="0"/>
              </a:rPr>
              <a:t>B. Software Timing</a:t>
            </a:r>
          </a:p>
          <a:p>
            <a:pPr defTabSz="914400">
              <a:tabLst>
                <a:tab pos="457200" algn="l"/>
              </a:tabLst>
            </a:pPr>
            <a:r>
              <a:rPr lang="en-US" dirty="0" smtClean="0"/>
              <a:t>LabVIEW provides multiple software timing methods. You can insert the LabVIEW Wait function, Wait</a:t>
            </a:r>
            <a:r>
              <a:rPr lang="en-US" baseline="0" dirty="0" smtClean="0"/>
              <a:t> Until Next Multiple function, or</a:t>
            </a:r>
            <a:r>
              <a:rPr lang="en-US" dirty="0" smtClean="0"/>
              <a:t> Wait Express VI in your code to add sleep time. Alternately, you can use a Timed Structure, such</a:t>
            </a:r>
            <a:r>
              <a:rPr lang="en-US" baseline="0" dirty="0" smtClean="0"/>
              <a:t> as a Timed Loop, which controls execution speed and</a:t>
            </a:r>
            <a:r>
              <a:rPr lang="en-US" dirty="0" smtClean="0"/>
              <a:t> adds other benefits. Each of these methods has a millisecond resolution when used for software timing. </a:t>
            </a:r>
          </a:p>
        </p:txBody>
      </p:sp>
      <p:sp>
        <p:nvSpPr>
          <p:cNvPr id="30724"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LabVIEW Real-Time Course Manual</a:t>
            </a:r>
            <a:r>
              <a:rPr lang="en-US" sz="800" i="1" dirty="0"/>
              <a:t>	 ni.com</a:t>
            </a:r>
          </a:p>
        </p:txBody>
      </p:sp>
      <p:sp>
        <p:nvSpPr>
          <p:cNvPr id="30725" name="Rectangle 6"/>
          <p:cNvSpPr>
            <a:spLocks noChangeArrowheads="1"/>
          </p:cNvSpPr>
          <p:nvPr/>
        </p:nvSpPr>
        <p:spPr bwMode="auto">
          <a:xfrm>
            <a:off x="295275" y="134938"/>
            <a:ext cx="6989763" cy="495300"/>
          </a:xfrm>
          <a:prstGeom prst="rect">
            <a:avLst/>
          </a:prstGeom>
          <a:noFill/>
          <a:ln w="9525">
            <a:noFill/>
            <a:miter lim="800000"/>
            <a:headEnd/>
            <a:tailEnd/>
          </a:ln>
        </p:spPr>
        <p:txBody>
          <a:bodyPr lIns="95745" tIns="47871" rIns="95745" bIns="47871"/>
          <a:lstStyle/>
          <a:p>
            <a:pP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6"/>
          <p:cNvSpPr>
            <a:spLocks noGrp="1" noChangeArrowheads="1"/>
          </p:cNvSpPr>
          <p:nvPr>
            <p:ph type="sldNum" sz="quarter" idx="5"/>
          </p:nvPr>
        </p:nvSpPr>
        <p:spPr>
          <a:noFill/>
        </p:spPr>
        <p:txBody>
          <a:bodyPr/>
          <a:lstStyle/>
          <a:p>
            <a:pPr defTabSz="914400"/>
            <a:r>
              <a:rPr lang="en-US" dirty="0" smtClean="0"/>
              <a:t>4-</a:t>
            </a:r>
            <a:fld id="{2F3E89F8-AD1A-4260-B1C9-CE993FD8F66A}" type="slidenum">
              <a:rPr lang="en-US" smtClean="0"/>
              <a:pPr defTabSz="914400"/>
              <a:t>5</a:t>
            </a:fld>
            <a:endParaRPr lang="en-US" dirty="0" smtClean="0"/>
          </a:p>
        </p:txBody>
      </p:sp>
      <p:sp>
        <p:nvSpPr>
          <p:cNvPr id="32770" name="Rectangle 2"/>
          <p:cNvSpPr>
            <a:spLocks noGrp="1" noRot="1" noChangeAspect="1" noChangeArrowheads="1" noTextEdit="1"/>
          </p:cNvSpPr>
          <p:nvPr>
            <p:ph type="sldImg"/>
          </p:nvPr>
        </p:nvSpPr>
        <p:spPr>
          <a:xfrm>
            <a:off x="795338" y="523875"/>
            <a:ext cx="5691187" cy="4267200"/>
          </a:xfrm>
          <a:ln w="6350"/>
        </p:spPr>
      </p:sp>
      <p:sp>
        <p:nvSpPr>
          <p:cNvPr id="32771"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Software Timing – Wait</a:t>
            </a:r>
          </a:p>
          <a:p>
            <a:pPr defTabSz="914400">
              <a:tabLst>
                <a:tab pos="457200" algn="l"/>
              </a:tabLst>
            </a:pPr>
            <a:r>
              <a:rPr lang="en-US" dirty="0" smtClean="0"/>
              <a:t>The Wait Express VI causes a VI to sleep for the specified amount of time. For example, if the operating system millisecond timer value is 112 ms when the Wait Express VI executes, and the </a:t>
            </a:r>
            <a:r>
              <a:rPr lang="en-US" b="1" dirty="0" smtClean="0"/>
              <a:t>Count (mSec) </a:t>
            </a:r>
            <a:r>
              <a:rPr lang="en-US" dirty="0" smtClean="0"/>
              <a:t>input equals 10, then the Express VI returns when the millisecond timer value equals 122 ms.</a:t>
            </a:r>
          </a:p>
          <a:p>
            <a:pPr defTabSz="914400">
              <a:tabLst>
                <a:tab pos="457200" algn="l"/>
              </a:tabLst>
            </a:pPr>
            <a:r>
              <a:rPr lang="en-US" dirty="0" smtClean="0"/>
              <a:t>Avoid using this Express VI in parallel with time-critical priority code. If the Wait Express VI executes first, the whole thread sleeps until the VI finishes, and the code in parallel does not execute until the Wait Express VI finishes. The resulting loop period is the code execution time plus the </a:t>
            </a:r>
            <a:r>
              <a:rPr lang="en-US" b="1" dirty="0" smtClean="0"/>
              <a:t>Count (mSec) </a:t>
            </a:r>
            <a:r>
              <a:rPr lang="en-US" dirty="0" smtClean="0"/>
              <a:t>time.</a:t>
            </a:r>
          </a:p>
        </p:txBody>
      </p:sp>
      <p:sp>
        <p:nvSpPr>
          <p:cNvPr id="32772"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32773" name="Rectangle 6"/>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6"/>
          <p:cNvSpPr>
            <a:spLocks noGrp="1" noChangeArrowheads="1"/>
          </p:cNvSpPr>
          <p:nvPr>
            <p:ph type="sldNum" sz="quarter" idx="5"/>
          </p:nvPr>
        </p:nvSpPr>
        <p:spPr>
          <a:noFill/>
        </p:spPr>
        <p:txBody>
          <a:bodyPr/>
          <a:lstStyle/>
          <a:p>
            <a:pPr defTabSz="914400"/>
            <a:r>
              <a:rPr lang="en-US" dirty="0" smtClean="0"/>
              <a:t>4-</a:t>
            </a:r>
            <a:fld id="{963C51F3-0731-4443-A41A-007850800228}" type="slidenum">
              <a:rPr lang="en-US" smtClean="0"/>
              <a:pPr defTabSz="914400"/>
              <a:t>6</a:t>
            </a:fld>
            <a:endParaRPr lang="en-US" dirty="0" smtClean="0"/>
          </a:p>
        </p:txBody>
      </p:sp>
      <p:sp>
        <p:nvSpPr>
          <p:cNvPr id="34818"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Software Timing – Wait Until Next Multiple</a:t>
            </a:r>
          </a:p>
          <a:p>
            <a:pPr defTabSz="914400">
              <a:tabLst>
                <a:tab pos="457200" algn="l"/>
              </a:tabLst>
            </a:pPr>
            <a:r>
              <a:rPr lang="en-US" dirty="0" smtClean="0"/>
              <a:t>When you use the Wait Until Next Multiple Express VI, you can choose ticks, msec, or µsec resolution. The name of the </a:t>
            </a:r>
            <a:r>
              <a:rPr lang="en-US" b="1" dirty="0" smtClean="0"/>
              <a:t>Count</a:t>
            </a:r>
            <a:r>
              <a:rPr lang="en-US" dirty="0" smtClean="0"/>
              <a:t> input reflects the resolution you choose. When configured for </a:t>
            </a:r>
            <a:br>
              <a:rPr lang="en-US" dirty="0" smtClean="0"/>
            </a:br>
            <a:r>
              <a:rPr lang="en-US" dirty="0" smtClean="0"/>
              <a:t>ms resolution, the Wait Until Next Multiple Express VI causes a thread to sleep until the operating system ms timer value equals a multiple of the </a:t>
            </a:r>
            <a:r>
              <a:rPr lang="en-US" b="1" dirty="0" smtClean="0"/>
              <a:t>Count (mSec) </a:t>
            </a:r>
            <a:r>
              <a:rPr lang="en-US" dirty="0" smtClean="0"/>
              <a:t>input. For example, if the Wait Until Next Multiple Express VI executes with a </a:t>
            </a:r>
            <a:r>
              <a:rPr lang="en-US" b="1" dirty="0" smtClean="0"/>
              <a:t>Count (mSec) </a:t>
            </a:r>
            <a:r>
              <a:rPr lang="en-US" dirty="0" smtClean="0"/>
              <a:t>input of 100 ms and the operating system millisecond timer value is 112 ms, the VI sleeps until the millisecond timer value equals 200 ms because 200 ms is the first multiple of 100 ms after the Wait Until Next Multiple Express VI executes. </a:t>
            </a:r>
          </a:p>
          <a:p>
            <a:pPr defTabSz="914400">
              <a:tabLst>
                <a:tab pos="457200" algn="l"/>
              </a:tabLst>
            </a:pPr>
            <a:r>
              <a:rPr lang="en-US" dirty="0" smtClean="0"/>
              <a:t>Use the Wait Until Next Multiple Express VI to synchronize a loop with the operating system millisecond timer value multiple. A loop has a period of </a:t>
            </a:r>
            <a:r>
              <a:rPr lang="en-US" b="1" dirty="0" smtClean="0"/>
              <a:t>Count (mSec) </a:t>
            </a:r>
            <a:r>
              <a:rPr lang="en-US" dirty="0" smtClean="0"/>
              <a:t>if the Wait Until Next Multiple Express VI executes in parallel with other code in the same loop. However, the loop does </a:t>
            </a:r>
            <a:br>
              <a:rPr lang="en-US" dirty="0" smtClean="0"/>
            </a:br>
            <a:r>
              <a:rPr lang="en-US" dirty="0" smtClean="0"/>
              <a:t>not have the period of </a:t>
            </a:r>
            <a:r>
              <a:rPr lang="en-US" b="1" dirty="0" smtClean="0"/>
              <a:t>Count</a:t>
            </a:r>
            <a:r>
              <a:rPr lang="en-US" dirty="0" smtClean="0"/>
              <a:t> </a:t>
            </a:r>
            <a:r>
              <a:rPr lang="en-US" b="1" dirty="0" smtClean="0"/>
              <a:t>(mSec) </a:t>
            </a:r>
            <a:r>
              <a:rPr lang="en-US" dirty="0" smtClean="0"/>
              <a:t>if the code takes longer to execute than the </a:t>
            </a:r>
            <a:r>
              <a:rPr lang="en-US" b="1" dirty="0" smtClean="0"/>
              <a:t>Count (mSec)</a:t>
            </a:r>
            <a:r>
              <a:rPr lang="en-US" dirty="0" smtClean="0"/>
              <a:t>.</a:t>
            </a:r>
          </a:p>
          <a:p>
            <a:pPr defTabSz="914400">
              <a:tabLst>
                <a:tab pos="457200" algn="l"/>
              </a:tabLst>
            </a:pPr>
            <a:r>
              <a:rPr lang="en-US" dirty="0" smtClean="0"/>
              <a:t>However, avoid placing the Wait Until Next Multiple Express VI in parallel with other code because doing so can cause incorrect timing of a control system. The dataflow properties of LabVIEW programming can cause the Wait Until Next Multiple Express VI to execute before, after, or between the execution of the analog input and output. The behavior of the loop differs depending on when the Express VI executes. Instead, use a Sequence structure to control when the Express VI executes, as shown in the figure above.</a:t>
            </a:r>
          </a:p>
          <a:p>
            <a:pPr defTabSz="914400">
              <a:tabLst>
                <a:tab pos="457200" algn="l"/>
              </a:tabLst>
            </a:pPr>
            <a:r>
              <a:rPr lang="en-US" dirty="0" smtClean="0"/>
              <a:t>In the figure above, the code may take a variable amount of time to finish executing, but calling the Wait Until Next Multiple Express VI afterwards enforces a loop frequency of 10 Hz (1/100 ms). The maximum achievable loop rate is 1 kHz with a wait multiple of 1 ms. </a:t>
            </a:r>
          </a:p>
        </p:txBody>
      </p:sp>
      <p:sp>
        <p:nvSpPr>
          <p:cNvPr id="34819"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LabVIEW Real-Time Course Manual</a:t>
            </a:r>
            <a:r>
              <a:rPr lang="en-US" sz="800" i="1" dirty="0"/>
              <a:t>	 ni.com</a:t>
            </a:r>
          </a:p>
        </p:txBody>
      </p:sp>
      <p:sp>
        <p:nvSpPr>
          <p:cNvPr id="34820" name="Rectangle 6"/>
          <p:cNvSpPr>
            <a:spLocks noChangeArrowheads="1"/>
          </p:cNvSpPr>
          <p:nvPr/>
        </p:nvSpPr>
        <p:spPr bwMode="auto">
          <a:xfrm>
            <a:off x="295275" y="134938"/>
            <a:ext cx="6989763" cy="495300"/>
          </a:xfrm>
          <a:prstGeom prst="rect">
            <a:avLst/>
          </a:prstGeom>
          <a:noFill/>
          <a:ln w="9525">
            <a:noFill/>
            <a:miter lim="800000"/>
            <a:headEnd/>
            <a:tailEnd/>
          </a:ln>
        </p:spPr>
        <p:txBody>
          <a:bodyPr lIns="95745" tIns="47871" rIns="95745" bIns="47871"/>
          <a:lstStyle/>
          <a:p>
            <a:pPr defTabSz="957263" eaLnBrk="0" hangingPunct="0"/>
            <a:r>
              <a:rPr lang="en-US" sz="800" i="1" dirty="0"/>
              <a:t>Lesson </a:t>
            </a:r>
            <a:r>
              <a:rPr lang="en-US" sz="800" i="1" dirty="0" smtClean="0"/>
              <a:t>4 Timing </a:t>
            </a:r>
            <a:r>
              <a:rPr lang="en-US" sz="800" i="1" dirty="0"/>
              <a:t>Applications and Acquiring Data</a:t>
            </a:r>
          </a:p>
        </p:txBody>
      </p:sp>
      <p:sp>
        <p:nvSpPr>
          <p:cNvPr id="34821" name="Slide Image Placeholder 8"/>
          <p:cNvSpPr>
            <a:spLocks noGrp="1" noRot="1" noChangeAspect="1"/>
          </p:cNvSpPr>
          <p:nvPr>
            <p:ph type="sldImg"/>
          </p:nvPr>
        </p:nvSpPr>
        <p:spPr>
          <a:ln w="6350"/>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6"/>
          <p:cNvSpPr>
            <a:spLocks noGrp="1" noChangeArrowheads="1"/>
          </p:cNvSpPr>
          <p:nvPr>
            <p:ph type="sldNum" sz="quarter" idx="5"/>
          </p:nvPr>
        </p:nvSpPr>
        <p:spPr>
          <a:noFill/>
        </p:spPr>
        <p:txBody>
          <a:bodyPr/>
          <a:lstStyle/>
          <a:p>
            <a:pPr defTabSz="914400"/>
            <a:r>
              <a:rPr lang="en-US" dirty="0" smtClean="0"/>
              <a:t>4-</a:t>
            </a:r>
            <a:fld id="{7C49895C-DA24-415B-88B1-AD7E3B88187B}" type="slidenum">
              <a:rPr lang="en-US" smtClean="0"/>
              <a:pPr defTabSz="914400"/>
              <a:t>7</a:t>
            </a:fld>
            <a:endParaRPr lang="en-US" dirty="0" smtClean="0"/>
          </a:p>
        </p:txBody>
      </p:sp>
      <p:sp>
        <p:nvSpPr>
          <p:cNvPr id="36866" name="Rectangle 2"/>
          <p:cNvSpPr>
            <a:spLocks noGrp="1" noRot="1" noChangeAspect="1" noChangeArrowheads="1" noTextEdit="1"/>
          </p:cNvSpPr>
          <p:nvPr>
            <p:ph type="sldImg"/>
          </p:nvPr>
        </p:nvSpPr>
        <p:spPr>
          <a:xfrm>
            <a:off x="795338" y="523875"/>
            <a:ext cx="5691187" cy="4267200"/>
          </a:xfrm>
          <a:ln w="6350"/>
        </p:spPr>
      </p:sp>
      <p:sp>
        <p:nvSpPr>
          <p:cNvPr id="36867"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Software Timing – Wait Until Next Multiple (continued)</a:t>
            </a:r>
          </a:p>
          <a:p>
            <a:pPr defTabSz="914400">
              <a:tabLst>
                <a:tab pos="457200" algn="l"/>
              </a:tabLst>
            </a:pPr>
            <a:r>
              <a:rPr lang="en-US" dirty="0" smtClean="0"/>
              <a:t>Because the Wait Until Next Multiple Express VI accepts only integers, loop rates are limited to only a few frequencies: 1000, 500, ~333, 250, 200, ~167 Hz, and so on.</a:t>
            </a:r>
          </a:p>
          <a:p>
            <a:pPr defTabSz="914400">
              <a:tabLst>
                <a:tab pos="457200" algn="l"/>
              </a:tabLst>
            </a:pPr>
            <a:r>
              <a:rPr lang="en-US" dirty="0" smtClean="0"/>
              <a:t>In the figure above, the 100 ms timer is initialized by calling the Wait Until Next Multiple Express VI immediately before the While Loop begins. Otherwise, the loop time for the first iteration would be indeterminate. In the While Loop, placing the Wait Until Next Multiple Express VI in a sequence structure adds the delay after the code has finished. This guarantees the order of execution.</a:t>
            </a:r>
          </a:p>
          <a:p>
            <a:pPr defTabSz="914400">
              <a:tabLst>
                <a:tab pos="457200" algn="l"/>
              </a:tabLst>
            </a:pPr>
            <a:r>
              <a:rPr lang="en-US" dirty="0" smtClean="0"/>
              <a:t>Before deciding on a </a:t>
            </a:r>
            <a:r>
              <a:rPr lang="en-US" b="1" dirty="0" smtClean="0"/>
              <a:t>Count</a:t>
            </a:r>
            <a:r>
              <a:rPr lang="en-US" dirty="0" smtClean="0"/>
              <a:t> value, you must ensure that the code in your loop can execute faster than the wait multiple. If the code inside the loop takes longer than the </a:t>
            </a:r>
            <a:r>
              <a:rPr lang="en-US" b="1" dirty="0" smtClean="0"/>
              <a:t>Count</a:t>
            </a:r>
            <a:r>
              <a:rPr lang="en-US" dirty="0" smtClean="0"/>
              <a:t> value, the loop must wait a second multiple of </a:t>
            </a:r>
            <a:r>
              <a:rPr lang="en-US" b="1" dirty="0" smtClean="0"/>
              <a:t>Count</a:t>
            </a:r>
            <a:r>
              <a:rPr lang="en-US" dirty="0" smtClean="0"/>
              <a:t>, because code was running when the first ms multiple arrived. In this case, the Wait Until Next Multiple Express VI is not aware that the first multiple occurred and waits until </a:t>
            </a:r>
            <a:br>
              <a:rPr lang="en-US" dirty="0" smtClean="0"/>
            </a:br>
            <a:r>
              <a:rPr lang="en-US" dirty="0" smtClean="0"/>
              <a:t>a second multiple occurs before returning. </a:t>
            </a:r>
          </a:p>
          <a:p>
            <a:pPr defTabSz="914400">
              <a:tabLst>
                <a:tab pos="457200" algn="l"/>
              </a:tabLst>
            </a:pPr>
            <a:r>
              <a:rPr lang="en-US" dirty="0" smtClean="0"/>
              <a:t>In addition to controlling loop rates, the Wait Until Next Multiple Express VI forces time-critical VIs to sleep until the wait finishes. When a VI sleeps, it relinquishes the CPU, allowing other VIs or threads to execute. Unless the time-critical VI is isolated on its own core, sleep time is required, because the user interface and other background processes need CPU time to survive.</a:t>
            </a:r>
          </a:p>
          <a:p>
            <a:pPr defTabSz="914400">
              <a:tabLst>
                <a:tab pos="457200" algn="l"/>
              </a:tabLst>
            </a:pPr>
            <a:endParaRPr lang="en-US" dirty="0" smtClean="0"/>
          </a:p>
        </p:txBody>
      </p:sp>
      <p:sp>
        <p:nvSpPr>
          <p:cNvPr id="36868"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36869" name="Rectangle 6"/>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6"/>
          <p:cNvSpPr>
            <a:spLocks noGrp="1" noChangeArrowheads="1"/>
          </p:cNvSpPr>
          <p:nvPr>
            <p:ph type="sldNum" sz="quarter" idx="5"/>
          </p:nvPr>
        </p:nvSpPr>
        <p:spPr>
          <a:noFill/>
        </p:spPr>
        <p:txBody>
          <a:bodyPr/>
          <a:lstStyle/>
          <a:p>
            <a:pPr defTabSz="914400"/>
            <a:r>
              <a:rPr lang="en-US" dirty="0" smtClean="0"/>
              <a:t>4-</a:t>
            </a:r>
            <a:fld id="{E1D13C86-9A83-47EC-9CC7-E386C022E772}" type="slidenum">
              <a:rPr lang="en-US" smtClean="0"/>
              <a:pPr defTabSz="914400"/>
              <a:t>8</a:t>
            </a:fld>
            <a:endParaRPr lang="en-US" dirty="0" smtClean="0"/>
          </a:p>
        </p:txBody>
      </p:sp>
      <p:sp>
        <p:nvSpPr>
          <p:cNvPr id="38914"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Software Timing – Wait Until Next Multiple (continued)</a:t>
            </a:r>
          </a:p>
          <a:p>
            <a:pPr defTabSz="914400">
              <a:tabLst>
                <a:tab pos="457200" algn="l"/>
              </a:tabLst>
            </a:pPr>
            <a:r>
              <a:rPr lang="en-US" dirty="0" smtClean="0"/>
              <a:t>The Wait Until Next Multiple Express VI masks software jitter within the loop. The Express VI has some inherent jitter, which is acceptable for many real-time applications. In this example, the Wait Until Next Multiple Express VI synchronizes with each 5 ms tick of the OS clock, allowing the loop to achieve 200 Hz software-timed analog input. The timeline illustrates the 5 ms wait multiple at </a:t>
            </a:r>
            <a:r>
              <a:rPr lang="el-GR" dirty="0" smtClean="0"/>
              <a:t>Δ</a:t>
            </a:r>
            <a:r>
              <a:rPr lang="en-US" i="1" dirty="0" smtClean="0"/>
              <a:t>T</a:t>
            </a:r>
            <a:r>
              <a:rPr lang="en-US" dirty="0" smtClean="0"/>
              <a:t>, the actual time required to execute the code at </a:t>
            </a:r>
            <a:r>
              <a:rPr lang="en-US" i="1" dirty="0" smtClean="0"/>
              <a:t>T</a:t>
            </a:r>
            <a:r>
              <a:rPr lang="en-US" i="1" baseline="-25000" dirty="0" smtClean="0"/>
              <a:t>e</a:t>
            </a:r>
            <a:r>
              <a:rPr lang="en-US" dirty="0" smtClean="0"/>
              <a:t>, worst case jitter at </a:t>
            </a:r>
            <a:r>
              <a:rPr lang="en-US" i="1" dirty="0" smtClean="0"/>
              <a:t>T</a:t>
            </a:r>
            <a:r>
              <a:rPr lang="en-US" i="1" baseline="-25000" dirty="0" smtClean="0"/>
              <a:t>j</a:t>
            </a:r>
            <a:r>
              <a:rPr lang="en-US" dirty="0" smtClean="0"/>
              <a:t>, and worst case time at </a:t>
            </a:r>
            <a:r>
              <a:rPr lang="en-US" i="1" dirty="0" smtClean="0"/>
              <a:t>T</a:t>
            </a:r>
            <a:r>
              <a:rPr lang="en-US" i="1" baseline="-25000" dirty="0" smtClean="0"/>
              <a:t>wc</a:t>
            </a:r>
            <a:r>
              <a:rPr lang="en-US" dirty="0" smtClean="0"/>
              <a:t>. As long as the worst case time is smaller than the wait multiple, the actual loop period equals the wait multiple, plus or minus the jitter incurred by the Express VI itself.</a:t>
            </a:r>
          </a:p>
        </p:txBody>
      </p:sp>
      <p:sp>
        <p:nvSpPr>
          <p:cNvPr id="38915"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LabVIEW Real-Time Course Manual</a:t>
            </a:r>
            <a:r>
              <a:rPr lang="en-US" sz="800" i="1" dirty="0"/>
              <a:t>	 ni.com</a:t>
            </a:r>
          </a:p>
        </p:txBody>
      </p:sp>
      <p:sp>
        <p:nvSpPr>
          <p:cNvPr id="38916" name="Rectangle 6"/>
          <p:cNvSpPr>
            <a:spLocks noChangeArrowheads="1"/>
          </p:cNvSpPr>
          <p:nvPr/>
        </p:nvSpPr>
        <p:spPr bwMode="auto">
          <a:xfrm>
            <a:off x="295275" y="134938"/>
            <a:ext cx="6989763" cy="495300"/>
          </a:xfrm>
          <a:prstGeom prst="rect">
            <a:avLst/>
          </a:prstGeom>
          <a:noFill/>
          <a:ln w="9525">
            <a:noFill/>
            <a:miter lim="800000"/>
            <a:headEnd/>
            <a:tailEnd/>
          </a:ln>
        </p:spPr>
        <p:txBody>
          <a:bodyPr lIns="95745" tIns="47871" rIns="95745" bIns="47871"/>
          <a:lstStyle/>
          <a:p>
            <a:pPr defTabSz="957263" eaLnBrk="0" hangingPunct="0"/>
            <a:r>
              <a:rPr lang="en-US" sz="800" i="1" dirty="0"/>
              <a:t>Lesson </a:t>
            </a:r>
            <a:r>
              <a:rPr lang="en-US" sz="800" i="1" dirty="0" smtClean="0"/>
              <a:t>4 Timing </a:t>
            </a:r>
            <a:r>
              <a:rPr lang="en-US" sz="800" i="1" dirty="0"/>
              <a:t>Applications and Acquiring Data</a:t>
            </a:r>
          </a:p>
        </p:txBody>
      </p:sp>
      <p:sp>
        <p:nvSpPr>
          <p:cNvPr id="38917" name="Slide Image Placeholder 8"/>
          <p:cNvSpPr>
            <a:spLocks noGrp="1" noRot="1" noChangeAspect="1"/>
          </p:cNvSpPr>
          <p:nvPr>
            <p:ph type="sldImg"/>
          </p:nvPr>
        </p:nvSpPr>
        <p:spPr>
          <a:xfrm>
            <a:off x="795338" y="523875"/>
            <a:ext cx="5691187" cy="4267200"/>
          </a:xfrm>
          <a:ln w="6350"/>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6"/>
          <p:cNvSpPr>
            <a:spLocks noGrp="1" noChangeArrowheads="1"/>
          </p:cNvSpPr>
          <p:nvPr>
            <p:ph type="sldNum" sz="quarter" idx="5"/>
          </p:nvPr>
        </p:nvSpPr>
        <p:spPr>
          <a:noFill/>
        </p:spPr>
        <p:txBody>
          <a:bodyPr/>
          <a:lstStyle/>
          <a:p>
            <a:pPr defTabSz="914400"/>
            <a:r>
              <a:rPr lang="en-US" dirty="0" smtClean="0"/>
              <a:t>4-</a:t>
            </a:r>
            <a:fld id="{7A2E0B7A-D167-4E59-9D6F-9185408CDBFA}" type="slidenum">
              <a:rPr lang="en-US" smtClean="0"/>
              <a:pPr defTabSz="914400"/>
              <a:t>9</a:t>
            </a:fld>
            <a:endParaRPr lang="en-US" dirty="0" smtClean="0"/>
          </a:p>
        </p:txBody>
      </p:sp>
      <p:sp>
        <p:nvSpPr>
          <p:cNvPr id="40962" name="Rectangle 2"/>
          <p:cNvSpPr>
            <a:spLocks noGrp="1" noRot="1" noChangeAspect="1" noChangeArrowheads="1" noTextEdit="1"/>
          </p:cNvSpPr>
          <p:nvPr>
            <p:ph type="sldImg"/>
          </p:nvPr>
        </p:nvSpPr>
        <p:spPr>
          <a:xfrm>
            <a:off x="795338" y="523875"/>
            <a:ext cx="5691187" cy="4267200"/>
          </a:xfrm>
          <a:ln w="6350"/>
        </p:spPr>
      </p:sp>
      <p:sp>
        <p:nvSpPr>
          <p:cNvPr id="40963" name="Rectangle 3"/>
          <p:cNvSpPr>
            <a:spLocks noGrp="1" noChangeArrowheads="1"/>
          </p:cNvSpPr>
          <p:nvPr>
            <p:ph type="body" idx="1"/>
          </p:nvPr>
        </p:nvSpPr>
        <p:spPr>
          <a:noFill/>
          <a:ln/>
        </p:spPr>
        <p:txBody>
          <a:bodyPr/>
          <a:lstStyle/>
          <a:p>
            <a:pPr defTabSz="914400">
              <a:tabLst>
                <a:tab pos="457200" algn="l"/>
              </a:tabLst>
            </a:pPr>
            <a:r>
              <a:rPr lang="en-US" sz="1200" b="1" dirty="0" smtClean="0">
                <a:latin typeface="Arial Narrow" pitchFamily="34" charset="0"/>
              </a:rPr>
              <a:t>Software Timing – Timed Loop</a:t>
            </a:r>
          </a:p>
          <a:p>
            <a:pPr defTabSz="914400">
              <a:tabLst>
                <a:tab pos="457200" algn="l"/>
              </a:tabLst>
            </a:pPr>
            <a:r>
              <a:rPr lang="en-US" dirty="0" smtClean="0"/>
              <a:t>A Timed Loop executes an iteration of the loop at the period you specify. Use the Timed Loop when you want to develop VIs with multi-rate timing capabilities, feedback on loop execution, timing characteristics that change dynamically, or manual processor assignment. </a:t>
            </a:r>
          </a:p>
          <a:p>
            <a:pPr defTabSz="914400">
              <a:tabLst>
                <a:tab pos="457200" algn="l"/>
              </a:tabLst>
            </a:pPr>
            <a:r>
              <a:rPr lang="en-US" dirty="0" smtClean="0"/>
              <a:t>Because the Timed Loop automatically imposes sleep as needed to achieve the loop rate you specify, there is no need to use a Wait or Wait Until Next Multiple Express VI to add sleep time in the loop.</a:t>
            </a:r>
          </a:p>
          <a:p>
            <a:pPr defTabSz="914400">
              <a:tabLst>
                <a:tab pos="457200" algn="l"/>
              </a:tabLst>
            </a:pPr>
            <a:r>
              <a:rPr lang="en-US" dirty="0" smtClean="0"/>
              <a:t>Because of the preemptive nature of Timed Loops, they can monopolize processor resources. A Timed Loop might use all of the processor resources, not allowing other tasks on the block diagram to execute. You must configure the highest priority Timed Loop with a period large enough to perform the deterministic task and have idle time during every iteration to allow lower priority loops to execute.</a:t>
            </a:r>
          </a:p>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dirty="0" smtClean="0"/>
              <a:t>The following Timed Loop contains a </a:t>
            </a:r>
            <a:r>
              <a:rPr lang="en-US" dirty="0" err="1" smtClean="0"/>
              <a:t>subVI</a:t>
            </a:r>
            <a:r>
              <a:rPr lang="en-US" dirty="0" smtClean="0"/>
              <a:t> that performs a data acquisition for 50 </a:t>
            </a:r>
            <a:r>
              <a:rPr lang="en-US" dirty="0" err="1" smtClean="0"/>
              <a:t>ms.</a:t>
            </a:r>
            <a:r>
              <a:rPr lang="en-US" dirty="0" smtClean="0"/>
              <a:t> The Timed Loop has a period of 100 ms that allows the loop to remain idle for 50 ms during each iteration. During the time when the Timed Loop remains idle, </a:t>
            </a:r>
            <a:r>
              <a:rPr lang="en-US" dirty="0" err="1" smtClean="0"/>
              <a:t>LabVIEW</a:t>
            </a:r>
            <a:r>
              <a:rPr lang="en-US" dirty="0" smtClean="0"/>
              <a:t> can execute lower priority tasks on the block diagram.</a:t>
            </a:r>
          </a:p>
          <a:p>
            <a:pPr defTabSz="914400">
              <a:tabLst>
                <a:tab pos="457200" algn="l"/>
              </a:tabLst>
            </a:pPr>
            <a:endParaRPr lang="en-US" dirty="0" smtClean="0"/>
          </a:p>
        </p:txBody>
      </p:sp>
      <p:sp>
        <p:nvSpPr>
          <p:cNvPr id="40964" name="Rectangle 5"/>
          <p:cNvSpPr>
            <a:spLocks noChangeArrowheads="1"/>
          </p:cNvSpPr>
          <p:nvPr/>
        </p:nvSpPr>
        <p:spPr bwMode="auto">
          <a:xfrm>
            <a:off x="352425" y="9120188"/>
            <a:ext cx="6562725" cy="307975"/>
          </a:xfrm>
          <a:prstGeom prst="rect">
            <a:avLst/>
          </a:prstGeom>
          <a:noFill/>
          <a:ln w="9525">
            <a:noFill/>
            <a:miter lim="800000"/>
            <a:headEnd/>
            <a:tailEnd/>
          </a:ln>
        </p:spPr>
        <p:txBody>
          <a:bodyPr lIns="91438" tIns="45719" rIns="91438" bIns="45719" anchor="b"/>
          <a:lstStyle/>
          <a:p>
            <a:pPr eaLnBrk="0" hangingPunct="0">
              <a:tabLst>
                <a:tab pos="7085013" algn="r"/>
              </a:tabLst>
            </a:pPr>
            <a:r>
              <a:rPr lang="en-US" sz="800" i="1" dirty="0">
                <a:latin typeface="Arial" charset="0"/>
              </a:rPr>
              <a:t>©</a:t>
            </a:r>
            <a:r>
              <a:rPr lang="en-US" sz="800" b="1" dirty="0"/>
              <a:t> </a:t>
            </a:r>
            <a:r>
              <a:rPr lang="en-US" sz="800" i="1" dirty="0"/>
              <a:t>National Instruments Corporation	 LabVIEW Real-Time Course Manual</a:t>
            </a:r>
          </a:p>
        </p:txBody>
      </p:sp>
      <p:sp>
        <p:nvSpPr>
          <p:cNvPr id="40965" name="Rectangle 6"/>
          <p:cNvSpPr>
            <a:spLocks noChangeArrowheads="1"/>
          </p:cNvSpPr>
          <p:nvPr/>
        </p:nvSpPr>
        <p:spPr bwMode="auto">
          <a:xfrm>
            <a:off x="0" y="134938"/>
            <a:ext cx="6989763" cy="495300"/>
          </a:xfrm>
          <a:prstGeom prst="rect">
            <a:avLst/>
          </a:prstGeom>
          <a:noFill/>
          <a:ln w="9525">
            <a:noFill/>
            <a:miter lim="800000"/>
            <a:headEnd/>
            <a:tailEnd/>
          </a:ln>
        </p:spPr>
        <p:txBody>
          <a:bodyPr lIns="95745" tIns="47871" rIns="95745" bIns="47871"/>
          <a:lstStyle/>
          <a:p>
            <a:pPr algn="r" defTabSz="957263" eaLnBrk="0" hangingPunct="0"/>
            <a:r>
              <a:rPr lang="en-US" sz="800" i="1" dirty="0"/>
              <a:t>Lesson </a:t>
            </a:r>
            <a:r>
              <a:rPr lang="en-US" sz="800" i="1" dirty="0" smtClean="0"/>
              <a:t>4 Timing </a:t>
            </a:r>
            <a:r>
              <a:rPr lang="en-US" sz="800" i="1" dirty="0"/>
              <a:t>Applications and Acquiring Data</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ni.com/"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007 Title Slide">
    <p:spTree>
      <p:nvGrpSpPr>
        <p:cNvPr id="1" name=""/>
        <p:cNvGrpSpPr/>
        <p:nvPr/>
      </p:nvGrpSpPr>
      <p:grpSpPr>
        <a:xfrm>
          <a:off x="0" y="0"/>
          <a:ext cx="0" cy="0"/>
          <a:chOff x="0" y="0"/>
          <a:chExt cx="0" cy="0"/>
        </a:xfrm>
      </p:grpSpPr>
      <p:pic>
        <p:nvPicPr>
          <p:cNvPr id="4"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a:ln w="9525">
            <a:noFill/>
            <a:miter lim="800000"/>
            <a:headEnd/>
            <a:tailEnd/>
          </a:ln>
        </p:spPr>
      </p:pic>
      <p:sp>
        <p:nvSpPr>
          <p:cNvPr id="5" name="Rectangle 7">
            <a:hlinkClick r:id="rId3"/>
          </p:cNvPr>
          <p:cNvSpPr>
            <a:spLocks noChangeArrowheads="1"/>
          </p:cNvSpPr>
          <p:nvPr/>
        </p:nvSpPr>
        <p:spPr bwMode="auto">
          <a:xfrm>
            <a:off x="914400" y="6103938"/>
            <a:ext cx="914400" cy="457200"/>
          </a:xfrm>
          <a:prstGeom prst="rect">
            <a:avLst/>
          </a:prstGeom>
          <a:noFill/>
          <a:ln w="9525">
            <a:noFill/>
            <a:miter lim="800000"/>
            <a:headEnd type="none" w="sm" len="sm"/>
            <a:tailEnd type="none" w="sm" len="sm"/>
          </a:ln>
          <a:effectLst/>
        </p:spPr>
        <p:txBody>
          <a:bodyPr wrap="none" anchor="ctr"/>
          <a:lstStyle/>
          <a:p>
            <a:pPr algn="ctr" eaLnBrk="0" hangingPunct="0">
              <a:defRPr/>
            </a:pPr>
            <a:endParaRPr lang="en-US" dirty="0"/>
          </a:p>
        </p:txBody>
      </p:sp>
      <p:sp>
        <p:nvSpPr>
          <p:cNvPr id="6" name="Text Box 13"/>
          <p:cNvSpPr txBox="1">
            <a:spLocks noChangeArrowheads="1"/>
          </p:cNvSpPr>
          <p:nvPr/>
        </p:nvSpPr>
        <p:spPr bwMode="auto">
          <a:xfrm>
            <a:off x="5029200" y="5410200"/>
            <a:ext cx="3886200" cy="1187450"/>
          </a:xfrm>
          <a:prstGeom prst="rect">
            <a:avLst/>
          </a:prstGeom>
          <a:noFill/>
          <a:ln w="9525" algn="ctr">
            <a:noFill/>
            <a:miter lim="800000"/>
            <a:headEnd type="none" w="sm" len="sm"/>
            <a:tailEnd type="none" w="sm" len="sm"/>
          </a:ln>
          <a:effectLst/>
        </p:spPr>
        <p:txBody>
          <a:bodyPr>
            <a:spAutoFit/>
            <a:flatTx/>
          </a:bodyPr>
          <a:lstStyle/>
          <a:p>
            <a:pPr algn="ctr" eaLnBrk="0" hangingPunct="0">
              <a:defRPr/>
            </a:pPr>
            <a:r>
              <a:rPr lang="en-US" altLang="ja-JP" dirty="0">
                <a:ea typeface="ＭＳ Ｐゴシック" charset="-128"/>
              </a:rPr>
              <a:t>11500 North Mopac Expressway</a:t>
            </a:r>
          </a:p>
          <a:p>
            <a:pPr algn="ctr" eaLnBrk="0" hangingPunct="0">
              <a:defRPr/>
            </a:pPr>
            <a:r>
              <a:rPr lang="en-US" altLang="ja-JP" dirty="0">
                <a:ea typeface="ＭＳ Ｐゴシック" charset="-128"/>
              </a:rPr>
              <a:t>Austin, Texas 78759</a:t>
            </a:r>
          </a:p>
          <a:p>
            <a:pPr algn="ctr" eaLnBrk="0" hangingPunct="0">
              <a:defRPr/>
            </a:pPr>
            <a:r>
              <a:rPr lang="en-US" altLang="ja-JP" dirty="0">
                <a:ea typeface="ＭＳ Ｐゴシック" charset="-128"/>
              </a:rPr>
              <a:t>ni.com/training</a:t>
            </a:r>
            <a:endParaRPr lang="en-US" dirty="0"/>
          </a:p>
        </p:txBody>
      </p:sp>
      <p:sp>
        <p:nvSpPr>
          <p:cNvPr id="5125" name="Rectangle 5"/>
          <p:cNvSpPr>
            <a:spLocks noGrp="1" noChangeArrowheads="1"/>
          </p:cNvSpPr>
          <p:nvPr>
            <p:ph type="ctrTitle"/>
          </p:nvPr>
        </p:nvSpPr>
        <p:spPr>
          <a:xfrm>
            <a:off x="2438400" y="228600"/>
            <a:ext cx="6400800" cy="1143000"/>
          </a:xfrm>
        </p:spPr>
        <p:txBody>
          <a:bodyPr/>
          <a:lstStyle>
            <a:lvl1pPr algn="r">
              <a:defRPr sz="3800">
                <a:solidFill>
                  <a:schemeClr val="hlink"/>
                </a:solidFill>
              </a:defRPr>
            </a:lvl1pPr>
          </a:lstStyle>
          <a:p>
            <a:r>
              <a:rPr lang="en-US" altLang="ja-JP" smtClean="0"/>
              <a:t>Click to edit Master title style</a:t>
            </a:r>
            <a:endParaRPr lang="en-US" altLang="ja-JP"/>
          </a:p>
        </p:txBody>
      </p:sp>
      <p:sp>
        <p:nvSpPr>
          <p:cNvPr id="5126" name="Rectangle 6"/>
          <p:cNvSpPr>
            <a:spLocks noGrp="1" noChangeArrowheads="1"/>
          </p:cNvSpPr>
          <p:nvPr>
            <p:ph type="subTitle" idx="1"/>
          </p:nvPr>
        </p:nvSpPr>
        <p:spPr>
          <a:xfrm>
            <a:off x="381000" y="1828800"/>
            <a:ext cx="8458200" cy="1524000"/>
          </a:xfrm>
        </p:spPr>
        <p:txBody>
          <a:bodyPr/>
          <a:lstStyle>
            <a:lvl1pPr algn="ctr">
              <a:defRPr sz="2400"/>
            </a:lvl1pPr>
          </a:lstStyle>
          <a:p>
            <a:r>
              <a:rPr lang="en-US" altLang="ja-JP" smtClean="0"/>
              <a:t>Click to edit Master subtitle style</a:t>
            </a:r>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2007 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2007 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20193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59055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2007 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514475"/>
            <a:ext cx="3962400" cy="4286250"/>
          </a:xfrm>
        </p:spPr>
        <p:txBody>
          <a:bodyPr/>
          <a:lstStyle/>
          <a:p>
            <a:pPr lvl="0"/>
            <a:r>
              <a:rPr lang="en-US" noProof="0" dirty="0" smtClean="0"/>
              <a:t>Click icon to add clip art</a:t>
            </a:r>
            <a:endParaRPr lang="en-US" noProof="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007 Offset Two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429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038600" y="1514475"/>
            <a:ext cx="4572000" cy="4286250"/>
          </a:xfrm>
        </p:spPr>
        <p:txBody>
          <a:bodyPr/>
          <a:lstStyle>
            <a:lvl1pPr>
              <a:defRPr sz="2800"/>
            </a:lvl1pPr>
            <a:lvl2pPr>
              <a:defRPr sz="2800"/>
            </a:lvl2pPr>
            <a:lvl3pPr>
              <a:defRPr sz="24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quarter" idx="10"/>
          </p:nvPr>
        </p:nvSpPr>
        <p:spPr>
          <a:xfrm>
            <a:off x="457200" y="3429000"/>
            <a:ext cx="8229600" cy="2667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007 Lesson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3429000"/>
            <a:ext cx="4038600" cy="2620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007 Exercise Content">
    <p:spTree>
      <p:nvGrpSpPr>
        <p:cNvPr id="1" name=""/>
        <p:cNvGrpSpPr/>
        <p:nvPr/>
      </p:nvGrpSpPr>
      <p:grpSpPr>
        <a:xfrm>
          <a:off x="0" y="0"/>
          <a:ext cx="0" cy="0"/>
          <a:chOff x="0" y="0"/>
          <a:chExt cx="0" cy="0"/>
        </a:xfrm>
      </p:grpSpPr>
      <p:sp>
        <p:nvSpPr>
          <p:cNvPr id="2" name="Title 1"/>
          <p:cNvSpPr>
            <a:spLocks noGrp="1"/>
          </p:cNvSpPr>
          <p:nvPr>
            <p:ph type="title"/>
          </p:nvPr>
        </p:nvSpPr>
        <p:spPr>
          <a:xfrm>
            <a:off x="533399" y="228600"/>
            <a:ext cx="8128819"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007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2007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00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514475"/>
            <a:ext cx="3962400" cy="4286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2007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2007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2007 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2007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2007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1.pn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design01"/>
          <p:cNvPicPr>
            <a:picLocks noChangeAspect="1" noChangeArrowheads="1"/>
          </p:cNvPicPr>
          <p:nvPr/>
        </p:nvPicPr>
        <p:blipFill>
          <a:blip r:embed="rId16"/>
          <a:srcRect r="64240" b="87874"/>
          <a:stretch>
            <a:fillRect/>
          </a:stretch>
        </p:blipFill>
        <p:spPr bwMode="auto">
          <a:xfrm>
            <a:off x="3687763" y="6048375"/>
            <a:ext cx="3181350" cy="809625"/>
          </a:xfrm>
          <a:prstGeom prst="rect">
            <a:avLst/>
          </a:prstGeom>
          <a:noFill/>
          <a:ln w="9525">
            <a:noFill/>
            <a:miter lim="800000"/>
            <a:headEnd/>
            <a:tailEnd/>
          </a:ln>
        </p:spPr>
      </p:pic>
      <p:sp>
        <p:nvSpPr>
          <p:cNvPr id="1027" name="Rectangle 3"/>
          <p:cNvSpPr>
            <a:spLocks noGrp="1" noChangeArrowheads="1"/>
          </p:cNvSpPr>
          <p:nvPr>
            <p:ph type="title"/>
          </p:nvPr>
        </p:nvSpPr>
        <p:spPr bwMode="auto">
          <a:xfrm>
            <a:off x="533400" y="304800"/>
            <a:ext cx="80772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ja-JP" smtClean="0"/>
              <a:t>Click to edit Master title style</a:t>
            </a:r>
          </a:p>
        </p:txBody>
      </p:sp>
      <p:sp>
        <p:nvSpPr>
          <p:cNvPr id="1028" name="Rectangle 4"/>
          <p:cNvSpPr>
            <a:spLocks noGrp="1" noChangeArrowheads="1"/>
          </p:cNvSpPr>
          <p:nvPr>
            <p:ph type="body" idx="1"/>
          </p:nvPr>
        </p:nvSpPr>
        <p:spPr bwMode="auto">
          <a:xfrm>
            <a:off x="533400" y="1514475"/>
            <a:ext cx="8077200" cy="428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4106" name="Text Box 10"/>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dirty="0">
                <a:solidFill>
                  <a:schemeClr val="hlink"/>
                </a:solidFill>
              </a:rPr>
              <a:t>ni.com/training</a:t>
            </a:r>
          </a:p>
        </p:txBody>
      </p:sp>
      <p:sp>
        <p:nvSpPr>
          <p:cNvPr id="6"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64C57BC2-853B-4ED4-837C-B1CD9339C4E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Lst>
  <p:txStyles>
    <p:titleStyle>
      <a:lvl1pPr algn="l" rtl="0" fontAlgn="base">
        <a:spcBef>
          <a:spcPct val="0"/>
        </a:spcBef>
        <a:spcAft>
          <a:spcPct val="0"/>
        </a:spcAft>
        <a:defRPr sz="3600" b="1">
          <a:solidFill>
            <a:schemeClr val="tx1"/>
          </a:solidFill>
          <a:latin typeface="+mj-lt"/>
          <a:ea typeface="+mj-ea"/>
          <a:cs typeface="+mj-cs"/>
        </a:defRPr>
      </a:lvl1pPr>
      <a:lvl2pPr algn="l" rtl="0" fontAlgn="base">
        <a:spcBef>
          <a:spcPct val="0"/>
        </a:spcBef>
        <a:spcAft>
          <a:spcPct val="0"/>
        </a:spcAft>
        <a:defRPr sz="3600" b="1">
          <a:solidFill>
            <a:schemeClr val="tx1"/>
          </a:solidFill>
          <a:latin typeface="Arial Narrow" pitchFamily="34" charset="0"/>
        </a:defRPr>
      </a:lvl2pPr>
      <a:lvl3pPr algn="l" rtl="0" fontAlgn="base">
        <a:spcBef>
          <a:spcPct val="0"/>
        </a:spcBef>
        <a:spcAft>
          <a:spcPct val="0"/>
        </a:spcAft>
        <a:defRPr sz="3600" b="1">
          <a:solidFill>
            <a:schemeClr val="tx1"/>
          </a:solidFill>
          <a:latin typeface="Arial Narrow" pitchFamily="34" charset="0"/>
        </a:defRPr>
      </a:lvl3pPr>
      <a:lvl4pPr algn="l" rtl="0" fontAlgn="base">
        <a:spcBef>
          <a:spcPct val="0"/>
        </a:spcBef>
        <a:spcAft>
          <a:spcPct val="0"/>
        </a:spcAft>
        <a:defRPr sz="3600" b="1">
          <a:solidFill>
            <a:schemeClr val="tx1"/>
          </a:solidFill>
          <a:latin typeface="Arial Narrow" pitchFamily="34" charset="0"/>
        </a:defRPr>
      </a:lvl4pPr>
      <a:lvl5pPr algn="l" rtl="0" fontAlgn="base">
        <a:spcBef>
          <a:spcPct val="0"/>
        </a:spcBef>
        <a:spcAft>
          <a:spcPct val="0"/>
        </a:spcAft>
        <a:defRPr sz="3600" b="1">
          <a:solidFill>
            <a:schemeClr val="tx1"/>
          </a:solidFill>
          <a:latin typeface="Arial Narrow" pitchFamily="34" charset="0"/>
        </a:defRPr>
      </a:lvl5pPr>
      <a:lvl6pPr marL="457200" algn="l" rtl="0" eaLnBrk="1" fontAlgn="base" hangingPunct="1">
        <a:spcBef>
          <a:spcPct val="0"/>
        </a:spcBef>
        <a:spcAft>
          <a:spcPct val="0"/>
        </a:spcAft>
        <a:defRPr sz="3600" b="1">
          <a:solidFill>
            <a:schemeClr val="tx1"/>
          </a:solidFill>
          <a:latin typeface="Arial Narrow" pitchFamily="34" charset="0"/>
        </a:defRPr>
      </a:lvl6pPr>
      <a:lvl7pPr marL="914400" algn="l" rtl="0" eaLnBrk="1" fontAlgn="base" hangingPunct="1">
        <a:spcBef>
          <a:spcPct val="0"/>
        </a:spcBef>
        <a:spcAft>
          <a:spcPct val="0"/>
        </a:spcAft>
        <a:defRPr sz="3600" b="1">
          <a:solidFill>
            <a:schemeClr val="tx1"/>
          </a:solidFill>
          <a:latin typeface="Arial Narrow" pitchFamily="34" charset="0"/>
        </a:defRPr>
      </a:lvl7pPr>
      <a:lvl8pPr marL="1371600" algn="l" rtl="0" eaLnBrk="1" fontAlgn="base" hangingPunct="1">
        <a:spcBef>
          <a:spcPct val="0"/>
        </a:spcBef>
        <a:spcAft>
          <a:spcPct val="0"/>
        </a:spcAft>
        <a:defRPr sz="3600" b="1">
          <a:solidFill>
            <a:schemeClr val="tx1"/>
          </a:solidFill>
          <a:latin typeface="Arial Narrow" pitchFamily="34" charset="0"/>
        </a:defRPr>
      </a:lvl8pPr>
      <a:lvl9pPr marL="1828800" algn="l" rtl="0" eaLnBrk="1" fontAlgn="base" hangingPunct="1">
        <a:spcBef>
          <a:spcPct val="0"/>
        </a:spcBef>
        <a:spcAft>
          <a:spcPct val="0"/>
        </a:spcAft>
        <a:defRPr sz="3600" b="1">
          <a:solidFill>
            <a:schemeClr val="tx1"/>
          </a:solidFill>
          <a:latin typeface="Arial Narrow" pitchFamily="34" charset="0"/>
        </a:defRPr>
      </a:lvl9pPr>
    </p:titleStyle>
    <p:bodyStyle>
      <a:lvl1pPr marL="342900" indent="-342900" algn="l" rtl="0" fontAlgn="base">
        <a:spcBef>
          <a:spcPct val="20000"/>
        </a:spcBef>
        <a:spcAft>
          <a:spcPct val="0"/>
        </a:spcAft>
        <a:buChar char="•"/>
        <a:tabLst>
          <a:tab pos="1539875" algn="l"/>
        </a:tabLst>
        <a:defRPr sz="2800">
          <a:solidFill>
            <a:schemeClr val="tx1"/>
          </a:solidFill>
          <a:latin typeface="+mn-lt"/>
          <a:ea typeface="+mn-ea"/>
          <a:cs typeface="+mn-cs"/>
        </a:defRPr>
      </a:lvl1pPr>
      <a:lvl2pPr marL="225425" indent="-225425" algn="l" rtl="0" fontAlgn="base">
        <a:spcBef>
          <a:spcPct val="20000"/>
        </a:spcBef>
        <a:spcAft>
          <a:spcPct val="0"/>
        </a:spcAft>
        <a:buChar char="•"/>
        <a:tabLst>
          <a:tab pos="1539875" algn="l"/>
        </a:tabLst>
        <a:defRPr sz="2800">
          <a:solidFill>
            <a:schemeClr val="tx1"/>
          </a:solidFill>
          <a:latin typeface="+mn-lt"/>
        </a:defRPr>
      </a:lvl2pPr>
      <a:lvl3pPr marL="461963" indent="-236538" algn="l" rtl="0" fontAlgn="base">
        <a:spcBef>
          <a:spcPct val="20000"/>
        </a:spcBef>
        <a:spcAft>
          <a:spcPct val="0"/>
        </a:spcAft>
        <a:buFont typeface="Arial Narrow" pitchFamily="34" charset="0"/>
        <a:buChar char="−"/>
        <a:tabLst>
          <a:tab pos="1539875" algn="l"/>
        </a:tabLst>
        <a:defRPr sz="2600">
          <a:solidFill>
            <a:schemeClr val="tx1"/>
          </a:solidFill>
          <a:latin typeface="+mn-lt"/>
        </a:defRPr>
      </a:lvl3pPr>
      <a:lvl4pPr marL="688975" indent="-227013" algn="l" rtl="0" fontAlgn="base">
        <a:spcBef>
          <a:spcPct val="20000"/>
        </a:spcBef>
        <a:spcAft>
          <a:spcPct val="0"/>
        </a:spcAft>
        <a:buChar char="•"/>
        <a:tabLst>
          <a:tab pos="1539875" algn="l"/>
        </a:tabLst>
        <a:defRPr sz="2400">
          <a:solidFill>
            <a:schemeClr val="tx1"/>
          </a:solidFill>
          <a:latin typeface="+mn-lt"/>
        </a:defRPr>
      </a:lvl4pPr>
      <a:lvl5pPr marL="914400" indent="-225425" algn="l" rtl="0" fontAlgn="base">
        <a:spcBef>
          <a:spcPct val="20000"/>
        </a:spcBef>
        <a:spcAft>
          <a:spcPct val="0"/>
        </a:spcAft>
        <a:buChar char="»"/>
        <a:tabLst>
          <a:tab pos="1539875" algn="l"/>
        </a:tabLst>
        <a:defRPr sz="2400">
          <a:solidFill>
            <a:schemeClr val="tx1"/>
          </a:solidFill>
          <a:latin typeface="+mn-lt"/>
        </a:defRPr>
      </a:lvl5pPr>
      <a:lvl6pPr marL="1643063" indent="-207963" algn="l" rtl="0" eaLnBrk="1" fontAlgn="base" hangingPunct="1">
        <a:spcBef>
          <a:spcPct val="20000"/>
        </a:spcBef>
        <a:spcAft>
          <a:spcPct val="0"/>
        </a:spcAft>
        <a:buChar char="»"/>
        <a:tabLst>
          <a:tab pos="1539875" algn="l"/>
        </a:tabLst>
        <a:defRPr sz="2400">
          <a:solidFill>
            <a:schemeClr val="tx1"/>
          </a:solidFill>
          <a:latin typeface="+mn-lt"/>
        </a:defRPr>
      </a:lvl6pPr>
      <a:lvl7pPr marL="2100263" indent="-207963" algn="l" rtl="0" eaLnBrk="1" fontAlgn="base" hangingPunct="1">
        <a:spcBef>
          <a:spcPct val="20000"/>
        </a:spcBef>
        <a:spcAft>
          <a:spcPct val="0"/>
        </a:spcAft>
        <a:buChar char="»"/>
        <a:tabLst>
          <a:tab pos="1539875" algn="l"/>
        </a:tabLst>
        <a:defRPr sz="2400">
          <a:solidFill>
            <a:schemeClr val="tx1"/>
          </a:solidFill>
          <a:latin typeface="+mn-lt"/>
        </a:defRPr>
      </a:lvl7pPr>
      <a:lvl8pPr marL="2557463" indent="-207963" algn="l" rtl="0" eaLnBrk="1" fontAlgn="base" hangingPunct="1">
        <a:spcBef>
          <a:spcPct val="20000"/>
        </a:spcBef>
        <a:spcAft>
          <a:spcPct val="0"/>
        </a:spcAft>
        <a:buChar char="»"/>
        <a:tabLst>
          <a:tab pos="1539875" algn="l"/>
        </a:tabLst>
        <a:defRPr sz="2400">
          <a:solidFill>
            <a:schemeClr val="tx1"/>
          </a:solidFill>
          <a:latin typeface="+mn-lt"/>
        </a:defRPr>
      </a:lvl8pPr>
      <a:lvl9pPr marL="3014663" indent="-207963" algn="l" rtl="0" eaLnBrk="1" fontAlgn="base" hangingPunct="1">
        <a:spcBef>
          <a:spcPct val="20000"/>
        </a:spcBef>
        <a:spcAft>
          <a:spcPct val="0"/>
        </a:spcAft>
        <a:buChar char="»"/>
        <a:tabLst>
          <a:tab pos="1539875" algn="l"/>
        </a:tabLst>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6386" name="Picture 10" descr="Defining_the_Application"/>
          <p:cNvPicPr>
            <a:picLocks noChangeAspect="1" noChangeArrowheads="1"/>
          </p:cNvPicPr>
          <p:nvPr/>
        </p:nvPicPr>
        <p:blipFill>
          <a:blip r:embed="rId4"/>
          <a:srcRect r="2055" b="12500"/>
          <a:stretch>
            <a:fillRect/>
          </a:stretch>
        </p:blipFill>
        <p:spPr bwMode="auto">
          <a:xfrm>
            <a:off x="1881188" y="1371600"/>
            <a:ext cx="7262812" cy="5334000"/>
          </a:xfrm>
          <a:prstGeom prst="rect">
            <a:avLst/>
          </a:prstGeom>
          <a:noFill/>
          <a:ln w="9525">
            <a:noFill/>
            <a:miter lim="800000"/>
            <a:headEnd/>
            <a:tailEnd/>
          </a:ln>
        </p:spPr>
      </p:pic>
      <p:pic>
        <p:nvPicPr>
          <p:cNvPr id="16387" name="Picture 7" descr="design01"/>
          <p:cNvPicPr>
            <a:picLocks noChangeAspect="1" noChangeArrowheads="1"/>
          </p:cNvPicPr>
          <p:nvPr/>
        </p:nvPicPr>
        <p:blipFill>
          <a:blip r:embed="rId5"/>
          <a:srcRect l="1730" t="1854" r="65364" b="88873"/>
          <a:stretch>
            <a:fillRect/>
          </a:stretch>
        </p:blipFill>
        <p:spPr bwMode="auto">
          <a:xfrm>
            <a:off x="3841750" y="6172200"/>
            <a:ext cx="2927350" cy="619125"/>
          </a:xfrm>
          <a:prstGeom prst="rect">
            <a:avLst/>
          </a:prstGeom>
          <a:noFill/>
          <a:ln w="9525">
            <a:noFill/>
            <a:miter lim="800000"/>
            <a:headEnd/>
            <a:tailEnd/>
          </a:ln>
        </p:spPr>
      </p:pic>
      <p:sp>
        <p:nvSpPr>
          <p:cNvPr id="16388" name="Rectangle 2"/>
          <p:cNvSpPr>
            <a:spLocks noGrp="1" noChangeArrowheads="1"/>
          </p:cNvSpPr>
          <p:nvPr>
            <p:ph type="title"/>
          </p:nvPr>
        </p:nvSpPr>
        <p:spPr bwMode="auto">
          <a:xfrm>
            <a:off x="457200" y="457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6389" name="Rectangle 3"/>
          <p:cNvSpPr>
            <a:spLocks noGrp="1" noChangeArrowheads="1"/>
          </p:cNvSpPr>
          <p:nvPr>
            <p:ph type="body" idx="1"/>
          </p:nvPr>
        </p:nvSpPr>
        <p:spPr bwMode="auto">
          <a:xfrm>
            <a:off x="457200" y="3429000"/>
            <a:ext cx="8229600" cy="2620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sp>
        <p:nvSpPr>
          <p:cNvPr id="131080" name="Text Box 8"/>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dirty="0">
                <a:solidFill>
                  <a:schemeClr val="hlink"/>
                </a:solidFill>
              </a:rPr>
              <a:t>ni.com/training</a:t>
            </a:r>
          </a:p>
        </p:txBody>
      </p:sp>
      <p:sp>
        <p:nvSpPr>
          <p:cNvPr id="131081"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eaLnBrk="0" hangingPunct="0">
              <a:spcBef>
                <a:spcPct val="50000"/>
              </a:spcBef>
              <a:defRPr/>
            </a:pPr>
            <a:r>
              <a:rPr lang="en-US" sz="3200" dirty="0">
                <a:solidFill>
                  <a:schemeClr val="hlink"/>
                </a:solidFill>
              </a:rPr>
              <a:t>TOPICS</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Lst>
  <p:txStyles>
    <p:titleStyle>
      <a:lvl1pPr algn="ctr" rtl="0" fontAlgn="base">
        <a:spcBef>
          <a:spcPct val="0"/>
        </a:spcBef>
        <a:spcAft>
          <a:spcPct val="0"/>
        </a:spcAft>
        <a:defRPr sz="3800" b="1">
          <a:solidFill>
            <a:schemeClr val="tx2"/>
          </a:solidFill>
          <a:latin typeface="+mj-lt"/>
          <a:ea typeface="+mj-ea"/>
          <a:cs typeface="+mj-cs"/>
        </a:defRPr>
      </a:lvl1pPr>
      <a:lvl2pPr algn="ctr" rtl="0" fontAlgn="base">
        <a:spcBef>
          <a:spcPct val="0"/>
        </a:spcBef>
        <a:spcAft>
          <a:spcPct val="0"/>
        </a:spcAft>
        <a:defRPr sz="3800" b="1">
          <a:solidFill>
            <a:schemeClr val="tx2"/>
          </a:solidFill>
          <a:latin typeface="Arial Narrow" pitchFamily="34" charset="0"/>
        </a:defRPr>
      </a:lvl2pPr>
      <a:lvl3pPr algn="ctr" rtl="0" fontAlgn="base">
        <a:spcBef>
          <a:spcPct val="0"/>
        </a:spcBef>
        <a:spcAft>
          <a:spcPct val="0"/>
        </a:spcAft>
        <a:defRPr sz="3800" b="1">
          <a:solidFill>
            <a:schemeClr val="tx2"/>
          </a:solidFill>
          <a:latin typeface="Arial Narrow" pitchFamily="34" charset="0"/>
        </a:defRPr>
      </a:lvl3pPr>
      <a:lvl4pPr algn="ctr" rtl="0" fontAlgn="base">
        <a:spcBef>
          <a:spcPct val="0"/>
        </a:spcBef>
        <a:spcAft>
          <a:spcPct val="0"/>
        </a:spcAft>
        <a:defRPr sz="3800" b="1">
          <a:solidFill>
            <a:schemeClr val="tx2"/>
          </a:solidFill>
          <a:latin typeface="Arial Narrow" pitchFamily="34" charset="0"/>
        </a:defRPr>
      </a:lvl4pPr>
      <a:lvl5pPr algn="ctr" rtl="0" fontAlgn="base">
        <a:spcBef>
          <a:spcPct val="0"/>
        </a:spcBef>
        <a:spcAft>
          <a:spcPct val="0"/>
        </a:spcAft>
        <a:defRPr sz="3800" b="1">
          <a:solidFill>
            <a:schemeClr val="tx2"/>
          </a:solidFill>
          <a:latin typeface="Arial Narrow" pitchFamily="34" charset="0"/>
        </a:defRPr>
      </a:lvl5pPr>
      <a:lvl6pPr marL="457200" algn="ctr" rtl="0" eaLnBrk="1" fontAlgn="base" hangingPunct="1">
        <a:spcBef>
          <a:spcPct val="0"/>
        </a:spcBef>
        <a:spcAft>
          <a:spcPct val="0"/>
        </a:spcAft>
        <a:defRPr sz="3800" b="1">
          <a:solidFill>
            <a:schemeClr val="tx2"/>
          </a:solidFill>
          <a:latin typeface="Arial Narrow" pitchFamily="34" charset="0"/>
        </a:defRPr>
      </a:lvl6pPr>
      <a:lvl7pPr marL="914400" algn="ctr" rtl="0" eaLnBrk="1" fontAlgn="base" hangingPunct="1">
        <a:spcBef>
          <a:spcPct val="0"/>
        </a:spcBef>
        <a:spcAft>
          <a:spcPct val="0"/>
        </a:spcAft>
        <a:defRPr sz="3800" b="1">
          <a:solidFill>
            <a:schemeClr val="tx2"/>
          </a:solidFill>
          <a:latin typeface="Arial Narrow" pitchFamily="34" charset="0"/>
        </a:defRPr>
      </a:lvl7pPr>
      <a:lvl8pPr marL="1371600" algn="ctr" rtl="0" eaLnBrk="1" fontAlgn="base" hangingPunct="1">
        <a:spcBef>
          <a:spcPct val="0"/>
        </a:spcBef>
        <a:spcAft>
          <a:spcPct val="0"/>
        </a:spcAft>
        <a:defRPr sz="3800" b="1">
          <a:solidFill>
            <a:schemeClr val="tx2"/>
          </a:solidFill>
          <a:latin typeface="Arial Narrow" pitchFamily="34" charset="0"/>
        </a:defRPr>
      </a:lvl8pPr>
      <a:lvl9pPr marL="1828800" algn="ctr" rtl="0" eaLnBrk="1" fontAlgn="base" hangingPunct="1">
        <a:spcBef>
          <a:spcPct val="0"/>
        </a:spcBef>
        <a:spcAft>
          <a:spcPct val="0"/>
        </a:spcAft>
        <a:defRPr sz="3800" b="1">
          <a:solidFill>
            <a:schemeClr val="tx2"/>
          </a:solidFill>
          <a:latin typeface="Arial Narrow" pitchFamily="34" charset="0"/>
        </a:defRPr>
      </a:lvl9pPr>
    </p:titleStyle>
    <p:bodyStyle>
      <a:lvl1pPr marL="444500" indent="-444500" algn="l" rtl="0" fontAlgn="base">
        <a:spcBef>
          <a:spcPct val="20000"/>
        </a:spcBef>
        <a:spcAft>
          <a:spcPct val="0"/>
        </a:spcAft>
        <a:buAutoNum type="alphaUcPeriod"/>
        <a:tabLst>
          <a:tab pos="457200" algn="l"/>
        </a:tabLst>
        <a:defRPr sz="2800">
          <a:solidFill>
            <a:schemeClr val="tx1"/>
          </a:solidFill>
          <a:latin typeface="+mn-lt"/>
          <a:ea typeface="+mn-ea"/>
          <a:cs typeface="+mn-cs"/>
        </a:defRPr>
      </a:lvl1pPr>
      <a:lvl2pPr marL="1016000" indent="-533400" algn="l" rtl="0" fontAlgn="base">
        <a:spcBef>
          <a:spcPct val="20000"/>
        </a:spcBef>
        <a:spcAft>
          <a:spcPct val="0"/>
        </a:spcAft>
        <a:buChar char="–"/>
        <a:tabLst>
          <a:tab pos="457200" algn="l"/>
        </a:tabLst>
        <a:defRPr sz="2800">
          <a:solidFill>
            <a:schemeClr val="tx1"/>
          </a:solidFill>
          <a:latin typeface="+mn-lt"/>
        </a:defRPr>
      </a:lvl2pPr>
      <a:lvl3pPr marL="1474788" indent="-457200" algn="l" rtl="0" fontAlgn="base">
        <a:spcBef>
          <a:spcPct val="20000"/>
        </a:spcBef>
        <a:spcAft>
          <a:spcPct val="0"/>
        </a:spcAft>
        <a:buChar char="•"/>
        <a:tabLst>
          <a:tab pos="457200" algn="l"/>
        </a:tabLst>
        <a:defRPr sz="2400">
          <a:solidFill>
            <a:schemeClr val="tx1"/>
          </a:solidFill>
          <a:latin typeface="+mn-lt"/>
        </a:defRPr>
      </a:lvl3pPr>
      <a:lvl4pPr marL="1857375" indent="-381000" algn="l" rtl="0" fontAlgn="base">
        <a:spcBef>
          <a:spcPct val="20000"/>
        </a:spcBef>
        <a:spcAft>
          <a:spcPct val="0"/>
        </a:spcAft>
        <a:buChar char="–"/>
        <a:tabLst>
          <a:tab pos="457200" algn="l"/>
        </a:tabLst>
        <a:defRPr sz="2000">
          <a:solidFill>
            <a:schemeClr val="tx1"/>
          </a:solidFill>
          <a:latin typeface="+mn-lt"/>
        </a:defRPr>
      </a:lvl4pPr>
      <a:lvl5pPr marL="2239963" indent="-381000" algn="l" rtl="0" fontAlgn="base">
        <a:spcBef>
          <a:spcPct val="20000"/>
        </a:spcBef>
        <a:spcAft>
          <a:spcPct val="0"/>
        </a:spcAft>
        <a:buChar char="»"/>
        <a:tabLst>
          <a:tab pos="457200" algn="l"/>
        </a:tabLst>
        <a:defRPr sz="2000">
          <a:solidFill>
            <a:schemeClr val="tx1"/>
          </a:solidFill>
          <a:latin typeface="+mn-lt"/>
        </a:defRPr>
      </a:lvl5pPr>
      <a:lvl6pPr marL="2697163" indent="-381000" algn="l" rtl="0" eaLnBrk="1" fontAlgn="base" hangingPunct="1">
        <a:spcBef>
          <a:spcPct val="20000"/>
        </a:spcBef>
        <a:spcAft>
          <a:spcPct val="0"/>
        </a:spcAft>
        <a:buChar char="»"/>
        <a:tabLst>
          <a:tab pos="457200" algn="l"/>
        </a:tabLst>
        <a:defRPr sz="2000">
          <a:solidFill>
            <a:schemeClr val="tx1"/>
          </a:solidFill>
          <a:latin typeface="+mn-lt"/>
        </a:defRPr>
      </a:lvl6pPr>
      <a:lvl7pPr marL="3154363" indent="-381000" algn="l" rtl="0" eaLnBrk="1" fontAlgn="base" hangingPunct="1">
        <a:spcBef>
          <a:spcPct val="20000"/>
        </a:spcBef>
        <a:spcAft>
          <a:spcPct val="0"/>
        </a:spcAft>
        <a:buChar char="»"/>
        <a:tabLst>
          <a:tab pos="457200" algn="l"/>
        </a:tabLst>
        <a:defRPr sz="2000">
          <a:solidFill>
            <a:schemeClr val="tx1"/>
          </a:solidFill>
          <a:latin typeface="+mn-lt"/>
        </a:defRPr>
      </a:lvl7pPr>
      <a:lvl8pPr marL="3611563" indent="-381000" algn="l" rtl="0" eaLnBrk="1" fontAlgn="base" hangingPunct="1">
        <a:spcBef>
          <a:spcPct val="20000"/>
        </a:spcBef>
        <a:spcAft>
          <a:spcPct val="0"/>
        </a:spcAft>
        <a:buChar char="»"/>
        <a:tabLst>
          <a:tab pos="457200" algn="l"/>
        </a:tabLst>
        <a:defRPr sz="2000">
          <a:solidFill>
            <a:schemeClr val="tx1"/>
          </a:solidFill>
          <a:latin typeface="+mn-lt"/>
        </a:defRPr>
      </a:lvl8pPr>
      <a:lvl9pPr marL="4068763" indent="-381000" algn="l" rtl="0" eaLnBrk="1" fontAlgn="base" hangingPunct="1">
        <a:spcBef>
          <a:spcPct val="20000"/>
        </a:spcBef>
        <a:spcAft>
          <a:spcPct val="0"/>
        </a:spcAft>
        <a:buChar char="»"/>
        <a:tabLst>
          <a:tab pos="457200" algn="l"/>
        </a:tabLst>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533400" y="228600"/>
            <a:ext cx="716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459" name="Rectangle 3"/>
          <p:cNvSpPr>
            <a:spLocks noGrp="1" noChangeArrowheads="1"/>
          </p:cNvSpPr>
          <p:nvPr>
            <p:ph type="body" idx="1"/>
          </p:nvPr>
        </p:nvSpPr>
        <p:spPr bwMode="auto">
          <a:xfrm>
            <a:off x="990600" y="3733800"/>
            <a:ext cx="7696200" cy="2057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p:txBody>
      </p:sp>
      <p:pic>
        <p:nvPicPr>
          <p:cNvPr id="19460" name="Picture 4" descr="design01"/>
          <p:cNvPicPr>
            <a:picLocks noChangeAspect="1" noChangeArrowheads="1"/>
          </p:cNvPicPr>
          <p:nvPr/>
        </p:nvPicPr>
        <p:blipFill>
          <a:blip r:embed="rId3"/>
          <a:srcRect r="64240" b="87874"/>
          <a:stretch>
            <a:fillRect/>
          </a:stretch>
        </p:blipFill>
        <p:spPr bwMode="auto">
          <a:xfrm>
            <a:off x="3687763" y="6048375"/>
            <a:ext cx="3181350" cy="809625"/>
          </a:xfrm>
          <a:prstGeom prst="rect">
            <a:avLst/>
          </a:prstGeom>
          <a:noFill/>
          <a:ln w="9525">
            <a:noFill/>
            <a:miter lim="800000"/>
            <a:headEnd/>
            <a:tailEnd/>
          </a:ln>
        </p:spPr>
      </p:pic>
      <p:sp>
        <p:nvSpPr>
          <p:cNvPr id="138245" name="Text Box 5"/>
          <p:cNvSpPr txBox="1">
            <a:spLocks noChangeArrowheads="1"/>
          </p:cNvSpPr>
          <p:nvPr/>
        </p:nvSpPr>
        <p:spPr bwMode="auto">
          <a:xfrm>
            <a:off x="7086600" y="6232525"/>
            <a:ext cx="2057400" cy="396875"/>
          </a:xfrm>
          <a:prstGeom prst="rect">
            <a:avLst/>
          </a:prstGeom>
          <a:noFill/>
          <a:ln w="9525" algn="ctr">
            <a:noFill/>
            <a:miter lim="800000"/>
            <a:headEnd type="none" w="sm" len="sm"/>
            <a:tailEnd type="none" w="sm" len="sm"/>
          </a:ln>
          <a:effectLst/>
        </p:spPr>
        <p:txBody>
          <a:bodyPr>
            <a:spAutoFit/>
            <a:flatTx/>
          </a:bodyPr>
          <a:lstStyle/>
          <a:p>
            <a:pPr algn="ctr" eaLnBrk="0" hangingPunct="0">
              <a:spcBef>
                <a:spcPct val="50000"/>
              </a:spcBef>
              <a:defRPr/>
            </a:pPr>
            <a:r>
              <a:rPr lang="en-US" dirty="0">
                <a:solidFill>
                  <a:schemeClr val="hlink"/>
                </a:solidFill>
              </a:rPr>
              <a:t>ni.com/training</a:t>
            </a:r>
          </a:p>
        </p:txBody>
      </p:sp>
      <p:sp>
        <p:nvSpPr>
          <p:cNvPr id="138247"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eaLnBrk="0" hangingPunct="0">
              <a:defRPr/>
            </a:pPr>
            <a:r>
              <a:rPr lang="en-US" sz="2400" b="1" dirty="0">
                <a:solidFill>
                  <a:schemeClr val="bg1"/>
                </a:solidFill>
              </a:rPr>
              <a:t>GOAL</a:t>
            </a:r>
          </a:p>
        </p:txBody>
      </p:sp>
      <p:sp>
        <p:nvSpPr>
          <p:cNvPr id="7" name="Slide Number Placeholder 6"/>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eaLnBrk="0" hangingPunct="0">
              <a:defRPr sz="1200" smtClean="0">
                <a:solidFill>
                  <a:schemeClr val="bg1"/>
                </a:solidFill>
              </a:defRPr>
            </a:lvl1pPr>
          </a:lstStyle>
          <a:p>
            <a:pPr>
              <a:defRPr/>
            </a:pPr>
            <a:fld id="{2F1DE70E-6E2C-4302-AF56-549BB0B87E0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16" r:id="rId1"/>
  </p:sldLayoutIdLst>
  <p:txStyles>
    <p:titleStyle>
      <a:lvl1pPr algn="l" rtl="0" fontAlgn="base">
        <a:spcBef>
          <a:spcPct val="0"/>
        </a:spcBef>
        <a:spcAft>
          <a:spcPct val="0"/>
        </a:spcAft>
        <a:defRPr sz="3600" b="1">
          <a:solidFill>
            <a:schemeClr val="tx2"/>
          </a:solidFill>
          <a:latin typeface="+mj-lt"/>
          <a:ea typeface="+mj-ea"/>
          <a:cs typeface="+mj-cs"/>
        </a:defRPr>
      </a:lvl1pPr>
      <a:lvl2pPr algn="l" rtl="0" fontAlgn="base">
        <a:spcBef>
          <a:spcPct val="0"/>
        </a:spcBef>
        <a:spcAft>
          <a:spcPct val="0"/>
        </a:spcAft>
        <a:defRPr sz="3600" b="1">
          <a:solidFill>
            <a:schemeClr val="tx2"/>
          </a:solidFill>
          <a:latin typeface="Arial Narrow" pitchFamily="34" charset="0"/>
        </a:defRPr>
      </a:lvl2pPr>
      <a:lvl3pPr algn="l" rtl="0" fontAlgn="base">
        <a:spcBef>
          <a:spcPct val="0"/>
        </a:spcBef>
        <a:spcAft>
          <a:spcPct val="0"/>
        </a:spcAft>
        <a:defRPr sz="3600" b="1">
          <a:solidFill>
            <a:schemeClr val="tx2"/>
          </a:solidFill>
          <a:latin typeface="Arial Narrow" pitchFamily="34" charset="0"/>
        </a:defRPr>
      </a:lvl3pPr>
      <a:lvl4pPr algn="l" rtl="0" fontAlgn="base">
        <a:spcBef>
          <a:spcPct val="0"/>
        </a:spcBef>
        <a:spcAft>
          <a:spcPct val="0"/>
        </a:spcAft>
        <a:defRPr sz="3600" b="1">
          <a:solidFill>
            <a:schemeClr val="tx2"/>
          </a:solidFill>
          <a:latin typeface="Arial Narrow" pitchFamily="34" charset="0"/>
        </a:defRPr>
      </a:lvl4pPr>
      <a:lvl5pPr algn="l" rtl="0" fontAlgn="base">
        <a:spcBef>
          <a:spcPct val="0"/>
        </a:spcBef>
        <a:spcAft>
          <a:spcPct val="0"/>
        </a:spcAft>
        <a:defRPr sz="3600" b="1">
          <a:solidFill>
            <a:schemeClr val="tx2"/>
          </a:solidFill>
          <a:latin typeface="Arial Narrow" pitchFamily="34" charset="0"/>
        </a:defRPr>
      </a:lvl5pPr>
      <a:lvl6pPr marL="457200" algn="l" rtl="0" eaLnBrk="1" fontAlgn="base" hangingPunct="1">
        <a:spcBef>
          <a:spcPct val="0"/>
        </a:spcBef>
        <a:spcAft>
          <a:spcPct val="0"/>
        </a:spcAft>
        <a:defRPr sz="3600" b="1">
          <a:solidFill>
            <a:schemeClr val="tx2"/>
          </a:solidFill>
          <a:latin typeface="Arial Narrow" pitchFamily="34" charset="0"/>
        </a:defRPr>
      </a:lvl6pPr>
      <a:lvl7pPr marL="914400" algn="l" rtl="0" eaLnBrk="1" fontAlgn="base" hangingPunct="1">
        <a:spcBef>
          <a:spcPct val="0"/>
        </a:spcBef>
        <a:spcAft>
          <a:spcPct val="0"/>
        </a:spcAft>
        <a:defRPr sz="3600" b="1">
          <a:solidFill>
            <a:schemeClr val="tx2"/>
          </a:solidFill>
          <a:latin typeface="Arial Narrow" pitchFamily="34" charset="0"/>
        </a:defRPr>
      </a:lvl7pPr>
      <a:lvl8pPr marL="1371600" algn="l" rtl="0" eaLnBrk="1" fontAlgn="base" hangingPunct="1">
        <a:spcBef>
          <a:spcPct val="0"/>
        </a:spcBef>
        <a:spcAft>
          <a:spcPct val="0"/>
        </a:spcAft>
        <a:defRPr sz="3600" b="1">
          <a:solidFill>
            <a:schemeClr val="tx2"/>
          </a:solidFill>
          <a:latin typeface="Arial Narrow" pitchFamily="34" charset="0"/>
        </a:defRPr>
      </a:lvl8pPr>
      <a:lvl9pPr marL="1828800" algn="l" rtl="0" eaLnBrk="1" fontAlgn="base" hangingPunct="1">
        <a:spcBef>
          <a:spcPct val="0"/>
        </a:spcBef>
        <a:spcAft>
          <a:spcPct val="0"/>
        </a:spcAft>
        <a:defRPr sz="3600" b="1">
          <a:solidFill>
            <a:schemeClr val="tx2"/>
          </a:solidFill>
          <a:latin typeface="Arial Narrow" pitchFamily="34" charset="0"/>
        </a:defRPr>
      </a:lvl9pPr>
    </p:titleStyle>
    <p:bodyStyle>
      <a:lvl1pPr marL="342900" indent="-342900" algn="l" rtl="0" fontAlgn="base">
        <a:spcBef>
          <a:spcPct val="20000"/>
        </a:spcBef>
        <a:spcAft>
          <a:spcPct val="0"/>
        </a:spcAft>
        <a:buChar char="•"/>
        <a:defRPr sz="2800">
          <a:solidFill>
            <a:schemeClr val="hlink"/>
          </a:solidFill>
          <a:latin typeface="+mn-lt"/>
          <a:ea typeface="+mn-ea"/>
          <a:cs typeface="+mn-cs"/>
        </a:defRPr>
      </a:lvl1pPr>
      <a:lvl2pPr marL="1039813" indent="-533400" algn="l" rtl="0" fontAlgn="base">
        <a:spcBef>
          <a:spcPct val="20000"/>
        </a:spcBef>
        <a:spcAft>
          <a:spcPct val="0"/>
        </a:spcAft>
        <a:buChar char="–"/>
        <a:defRPr sz="2800">
          <a:solidFill>
            <a:schemeClr val="tx1"/>
          </a:solidFill>
          <a:latin typeface="+mn-lt"/>
        </a:defRPr>
      </a:lvl2pPr>
      <a:lvl3pPr marL="1498600" indent="-457200" algn="l" rtl="0" fontAlgn="base">
        <a:spcBef>
          <a:spcPct val="20000"/>
        </a:spcBef>
        <a:spcAft>
          <a:spcPct val="0"/>
        </a:spcAft>
        <a:buChar char="•"/>
        <a:defRPr sz="2400">
          <a:solidFill>
            <a:schemeClr val="tx1"/>
          </a:solidFill>
          <a:latin typeface="+mn-lt"/>
        </a:defRPr>
      </a:lvl3pPr>
      <a:lvl4pPr marL="1881188" indent="-381000" algn="l" rtl="0" fontAlgn="base">
        <a:spcBef>
          <a:spcPct val="20000"/>
        </a:spcBef>
        <a:spcAft>
          <a:spcPct val="0"/>
        </a:spcAft>
        <a:buChar char="–"/>
        <a:defRPr sz="2000">
          <a:solidFill>
            <a:schemeClr val="tx1"/>
          </a:solidFill>
          <a:latin typeface="+mn-lt"/>
        </a:defRPr>
      </a:lvl4pPr>
      <a:lvl5pPr marL="2263775" indent="-381000" algn="l" rtl="0" fontAlgn="base">
        <a:spcBef>
          <a:spcPct val="20000"/>
        </a:spcBef>
        <a:spcAft>
          <a:spcPct val="0"/>
        </a:spcAft>
        <a:buChar char="»"/>
        <a:defRPr sz="2000">
          <a:solidFill>
            <a:schemeClr val="tx1"/>
          </a:solidFill>
          <a:latin typeface="+mn-lt"/>
        </a:defRPr>
      </a:lvl5pPr>
      <a:lvl6pPr marL="2720975" indent="-381000" algn="l" rtl="0" eaLnBrk="1" fontAlgn="base" hangingPunct="1">
        <a:spcBef>
          <a:spcPct val="20000"/>
        </a:spcBef>
        <a:spcAft>
          <a:spcPct val="0"/>
        </a:spcAft>
        <a:buChar char="»"/>
        <a:defRPr sz="2000">
          <a:solidFill>
            <a:schemeClr val="tx1"/>
          </a:solidFill>
          <a:latin typeface="+mn-lt"/>
        </a:defRPr>
      </a:lvl6pPr>
      <a:lvl7pPr marL="3178175" indent="-381000" algn="l" rtl="0" eaLnBrk="1" fontAlgn="base" hangingPunct="1">
        <a:spcBef>
          <a:spcPct val="20000"/>
        </a:spcBef>
        <a:spcAft>
          <a:spcPct val="0"/>
        </a:spcAft>
        <a:buChar char="»"/>
        <a:defRPr sz="2000">
          <a:solidFill>
            <a:schemeClr val="tx1"/>
          </a:solidFill>
          <a:latin typeface="+mn-lt"/>
        </a:defRPr>
      </a:lvl7pPr>
      <a:lvl8pPr marL="3635375" indent="-381000" algn="l" rtl="0" eaLnBrk="1" fontAlgn="base" hangingPunct="1">
        <a:spcBef>
          <a:spcPct val="20000"/>
        </a:spcBef>
        <a:spcAft>
          <a:spcPct val="0"/>
        </a:spcAft>
        <a:buChar char="»"/>
        <a:defRPr sz="2000">
          <a:solidFill>
            <a:schemeClr val="tx1"/>
          </a:solidFill>
          <a:latin typeface="+mn-lt"/>
        </a:defRPr>
      </a:lvl8pPr>
      <a:lvl9pPr marL="4092575" indent="-3810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dirty="0" smtClean="0"/>
              <a:t>Lesson 4</a:t>
            </a:r>
            <a:br>
              <a:rPr lang="en-US" dirty="0" smtClean="0"/>
            </a:br>
            <a:r>
              <a:rPr lang="en-US" dirty="0" smtClean="0"/>
              <a:t>Timing Applications and Acquiring Data</a:t>
            </a:r>
          </a:p>
        </p:txBody>
      </p:sp>
      <p:sp>
        <p:nvSpPr>
          <p:cNvPr id="23554" name="Rectangle 3"/>
          <p:cNvSpPr>
            <a:spLocks noGrp="1" noChangeArrowheads="1"/>
          </p:cNvSpPr>
          <p:nvPr>
            <p:ph sz="quarter" idx="10"/>
          </p:nvPr>
        </p:nvSpPr>
        <p:spPr/>
        <p:txBody>
          <a:bodyPr/>
          <a:lstStyle/>
          <a:p>
            <a:pPr marL="609600" indent="-609600">
              <a:buClr>
                <a:schemeClr val="tx1"/>
              </a:buClr>
            </a:pPr>
            <a:r>
              <a:rPr lang="en-US" dirty="0" smtClean="0"/>
              <a:t>Timing Control Loops</a:t>
            </a:r>
          </a:p>
          <a:p>
            <a:pPr marL="609600" indent="-609600">
              <a:buClr>
                <a:schemeClr val="tx1"/>
              </a:buClr>
            </a:pPr>
            <a:r>
              <a:rPr lang="en-US" dirty="0" smtClean="0"/>
              <a:t>Software Timing</a:t>
            </a:r>
          </a:p>
          <a:p>
            <a:pPr marL="609600" indent="-609600">
              <a:buClr>
                <a:schemeClr val="tx1"/>
              </a:buClr>
            </a:pPr>
            <a:r>
              <a:rPr lang="en-US" dirty="0" smtClean="0"/>
              <a:t>Hardware Timing</a:t>
            </a:r>
          </a:p>
          <a:p>
            <a:pPr marL="609600" indent="-609600">
              <a:buClr>
                <a:schemeClr val="tx1"/>
              </a:buClr>
            </a:pPr>
            <a:r>
              <a:rPr lang="en-US" dirty="0" smtClean="0"/>
              <a:t>Event Response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3"/>
          <p:cNvSpPr>
            <a:spLocks noChangeArrowheads="1"/>
          </p:cNvSpPr>
          <p:nvPr/>
        </p:nvSpPr>
        <p:spPr bwMode="auto">
          <a:xfrm>
            <a:off x="139700" y="6024563"/>
            <a:ext cx="8939213" cy="811212"/>
          </a:xfrm>
          <a:prstGeom prst="rect">
            <a:avLst/>
          </a:prstGeom>
          <a:solidFill>
            <a:schemeClr val="bg1"/>
          </a:solidFill>
          <a:ln w="9525" algn="ctr">
            <a:noFill/>
            <a:round/>
            <a:headEnd type="none" w="sm" len="sm"/>
            <a:tailEnd type="none" w="sm" len="sm"/>
          </a:ln>
        </p:spPr>
        <p:txBody>
          <a:bodyPr wrap="none" anchor="ctr"/>
          <a:lstStyle/>
          <a:p>
            <a:pPr algn="ctr" eaLnBrk="0" hangingPunct="0"/>
            <a:endParaRPr lang="en-US" sz="2400" b="1" dirty="0">
              <a:solidFill>
                <a:schemeClr val="bg1"/>
              </a:solidFill>
            </a:endParaRPr>
          </a:p>
        </p:txBody>
      </p:sp>
      <p:sp>
        <p:nvSpPr>
          <p:cNvPr id="41986" name="Rectangle 2"/>
          <p:cNvSpPr>
            <a:spLocks noGrp="1" noChangeArrowheads="1"/>
          </p:cNvSpPr>
          <p:nvPr>
            <p:ph type="title"/>
          </p:nvPr>
        </p:nvSpPr>
        <p:spPr/>
        <p:txBody>
          <a:bodyPr/>
          <a:lstStyle/>
          <a:p>
            <a:r>
              <a:rPr lang="en-US" dirty="0" smtClean="0"/>
              <a:t>C. Hardware Timing</a:t>
            </a:r>
            <a:endParaRPr lang="en-US" sz="2400" i="1" dirty="0" smtClean="0"/>
          </a:p>
        </p:txBody>
      </p:sp>
      <p:sp>
        <p:nvSpPr>
          <p:cNvPr id="41987" name="Rectangle 3"/>
          <p:cNvSpPr>
            <a:spLocks noGrp="1" noChangeArrowheads="1"/>
          </p:cNvSpPr>
          <p:nvPr>
            <p:ph idx="1"/>
          </p:nvPr>
        </p:nvSpPr>
        <p:spPr/>
        <p:txBody>
          <a:bodyPr/>
          <a:lstStyle/>
          <a:p>
            <a:pPr lvl="1">
              <a:buNone/>
            </a:pPr>
            <a:r>
              <a:rPr lang="en-US" dirty="0" smtClean="0"/>
              <a:t>Four standard hardware timing methods exist:</a:t>
            </a:r>
          </a:p>
          <a:p>
            <a:pPr lvl="1"/>
            <a:r>
              <a:rPr lang="en-US" dirty="0" smtClean="0"/>
              <a:t>Insert Wait Express VI with </a:t>
            </a:r>
            <a:r>
              <a:rPr lang="el-GR" dirty="0" smtClean="0"/>
              <a:t>μ</a:t>
            </a:r>
            <a:r>
              <a:rPr lang="en-US" dirty="0" smtClean="0"/>
              <a:t>s resolution in loop</a:t>
            </a:r>
          </a:p>
          <a:p>
            <a:pPr lvl="1"/>
            <a:r>
              <a:rPr lang="en-US" dirty="0" smtClean="0"/>
              <a:t>Insert Wait Until Next Multiple Express VI with </a:t>
            </a:r>
            <a:r>
              <a:rPr lang="el-GR" dirty="0" smtClean="0"/>
              <a:t>μ</a:t>
            </a:r>
            <a:r>
              <a:rPr lang="en-US" dirty="0" smtClean="0"/>
              <a:t>s resolution in loop</a:t>
            </a:r>
          </a:p>
          <a:p>
            <a:pPr lvl="1"/>
            <a:r>
              <a:rPr lang="en-US" dirty="0" smtClean="0"/>
              <a:t>Use a Timed Loop linked to </a:t>
            </a:r>
            <a:r>
              <a:rPr lang="el-GR" dirty="0" smtClean="0"/>
              <a:t>μ</a:t>
            </a:r>
            <a:r>
              <a:rPr lang="en-US" dirty="0" smtClean="0"/>
              <a:t>s clock or external clock</a:t>
            </a:r>
          </a:p>
          <a:p>
            <a:pPr lvl="1"/>
            <a:r>
              <a:rPr lang="en-US" dirty="0" smtClean="0"/>
              <a:t>Use DAQmx VIs to connect to external clock</a:t>
            </a:r>
          </a:p>
        </p:txBody>
      </p:sp>
      <p:sp>
        <p:nvSpPr>
          <p:cNvPr id="866308" name="AutoShape 4"/>
          <p:cNvSpPr>
            <a:spLocks noChangeArrowheads="1"/>
          </p:cNvSpPr>
          <p:nvPr/>
        </p:nvSpPr>
        <p:spPr bwMode="auto">
          <a:xfrm>
            <a:off x="714375" y="5030788"/>
            <a:ext cx="1722438" cy="984250"/>
          </a:xfrm>
          <a:prstGeom prst="flowChartProcess">
            <a:avLst/>
          </a:prstGeom>
          <a:solidFill>
            <a:schemeClr val="accent4"/>
          </a:solidFill>
          <a:ln w="28575">
            <a:solidFill>
              <a:schemeClr val="accent2">
                <a:lumMod val="50000"/>
              </a:schemeClr>
            </a:solidFill>
            <a:miter lim="800000"/>
            <a:headEnd type="none" w="sm" len="sm"/>
            <a:tailEnd type="none" w="sm" len="sm"/>
          </a:ln>
          <a:effectLst/>
        </p:spPr>
        <p:txBody>
          <a:bodyPr wrap="none" anchor="ctr"/>
          <a:lstStyle/>
          <a:p>
            <a:pPr algn="ctr" eaLnBrk="0" hangingPunct="0">
              <a:defRPr/>
            </a:pPr>
            <a:r>
              <a:rPr lang="en-US" sz="1800" b="1" dirty="0">
                <a:solidFill>
                  <a:schemeClr val="accent2">
                    <a:lumMod val="50000"/>
                  </a:schemeClr>
                </a:solidFill>
              </a:rPr>
              <a:t>Configure</a:t>
            </a:r>
          </a:p>
        </p:txBody>
      </p:sp>
      <p:sp>
        <p:nvSpPr>
          <p:cNvPr id="866309" name="AutoShape 5"/>
          <p:cNvSpPr>
            <a:spLocks noChangeArrowheads="1"/>
          </p:cNvSpPr>
          <p:nvPr/>
        </p:nvSpPr>
        <p:spPr bwMode="auto">
          <a:xfrm>
            <a:off x="3503613" y="5030788"/>
            <a:ext cx="1720850" cy="984250"/>
          </a:xfrm>
          <a:prstGeom prst="flowChartProcess">
            <a:avLst/>
          </a:prstGeom>
          <a:solidFill>
            <a:schemeClr val="accent4"/>
          </a:solidFill>
          <a:ln w="28575">
            <a:solidFill>
              <a:schemeClr val="accent2">
                <a:lumMod val="50000"/>
              </a:schemeClr>
            </a:solidFill>
            <a:miter lim="800000"/>
            <a:headEnd type="none" w="sm" len="sm"/>
            <a:tailEnd type="none" w="sm" len="sm"/>
          </a:ln>
          <a:effectLst/>
        </p:spPr>
        <p:txBody>
          <a:bodyPr wrap="none" anchor="ctr"/>
          <a:lstStyle/>
          <a:p>
            <a:pPr algn="ctr" eaLnBrk="0" hangingPunct="0">
              <a:defRPr/>
            </a:pPr>
            <a:r>
              <a:rPr lang="en-US" sz="1800" b="1" dirty="0">
                <a:solidFill>
                  <a:schemeClr val="accent2">
                    <a:lumMod val="50000"/>
                  </a:schemeClr>
                </a:solidFill>
              </a:rPr>
              <a:t>Acquire, </a:t>
            </a:r>
          </a:p>
          <a:p>
            <a:pPr algn="ctr" eaLnBrk="0" hangingPunct="0">
              <a:defRPr/>
            </a:pPr>
            <a:r>
              <a:rPr lang="en-US" sz="1800" b="1" dirty="0">
                <a:solidFill>
                  <a:schemeClr val="accent2">
                    <a:lumMod val="50000"/>
                  </a:schemeClr>
                </a:solidFill>
              </a:rPr>
              <a:t>Control, </a:t>
            </a:r>
          </a:p>
          <a:p>
            <a:pPr algn="ctr" eaLnBrk="0" hangingPunct="0">
              <a:defRPr/>
            </a:pPr>
            <a:r>
              <a:rPr lang="en-US" sz="1800" b="1" dirty="0">
                <a:solidFill>
                  <a:schemeClr val="accent2">
                    <a:lumMod val="50000"/>
                  </a:schemeClr>
                </a:solidFill>
              </a:rPr>
              <a:t>and Output</a:t>
            </a:r>
          </a:p>
        </p:txBody>
      </p:sp>
      <p:sp>
        <p:nvSpPr>
          <p:cNvPr id="866310" name="AutoShape 6"/>
          <p:cNvSpPr>
            <a:spLocks noChangeArrowheads="1"/>
          </p:cNvSpPr>
          <p:nvPr/>
        </p:nvSpPr>
        <p:spPr bwMode="auto">
          <a:xfrm>
            <a:off x="6454775" y="5032375"/>
            <a:ext cx="1722438" cy="984250"/>
          </a:xfrm>
          <a:prstGeom prst="flowChartProcess">
            <a:avLst/>
          </a:prstGeom>
          <a:solidFill>
            <a:schemeClr val="accent4"/>
          </a:solidFill>
          <a:ln w="28575">
            <a:solidFill>
              <a:schemeClr val="accent2">
                <a:lumMod val="50000"/>
              </a:schemeClr>
            </a:solidFill>
            <a:miter lim="800000"/>
            <a:headEnd type="none" w="sm" len="sm"/>
            <a:tailEnd type="none" w="sm" len="sm"/>
          </a:ln>
          <a:effectLst/>
        </p:spPr>
        <p:txBody>
          <a:bodyPr wrap="none" anchor="ctr"/>
          <a:lstStyle/>
          <a:p>
            <a:pPr algn="ctr" eaLnBrk="0" hangingPunct="0">
              <a:defRPr/>
            </a:pPr>
            <a:r>
              <a:rPr lang="en-US" sz="1800" b="1" dirty="0">
                <a:solidFill>
                  <a:schemeClr val="accent2">
                    <a:lumMod val="50000"/>
                  </a:schemeClr>
                </a:solidFill>
              </a:rPr>
              <a:t>Close </a:t>
            </a:r>
          </a:p>
        </p:txBody>
      </p:sp>
      <p:cxnSp>
        <p:nvCxnSpPr>
          <p:cNvPr id="41991" name="AutoShape 7"/>
          <p:cNvCxnSpPr>
            <a:cxnSpLocks noChangeShapeType="1"/>
            <a:stCxn id="866308" idx="3"/>
            <a:endCxn id="866309" idx="1"/>
          </p:cNvCxnSpPr>
          <p:nvPr/>
        </p:nvCxnSpPr>
        <p:spPr bwMode="auto">
          <a:xfrm>
            <a:off x="2452688" y="5522913"/>
            <a:ext cx="1035050" cy="0"/>
          </a:xfrm>
          <a:prstGeom prst="straightConnector1">
            <a:avLst/>
          </a:prstGeom>
          <a:noFill/>
          <a:ln w="28575">
            <a:solidFill>
              <a:schemeClr val="accent1"/>
            </a:solidFill>
            <a:round/>
            <a:headEnd type="none" w="sm" len="sm"/>
            <a:tailEnd type="triangle" w="med" len="med"/>
          </a:ln>
        </p:spPr>
      </p:cxnSp>
      <p:cxnSp>
        <p:nvCxnSpPr>
          <p:cNvPr id="41992" name="AutoShape 8"/>
          <p:cNvCxnSpPr>
            <a:cxnSpLocks noChangeShapeType="1"/>
            <a:stCxn id="866309" idx="3"/>
            <a:endCxn id="866310" idx="1"/>
          </p:cNvCxnSpPr>
          <p:nvPr/>
        </p:nvCxnSpPr>
        <p:spPr bwMode="auto">
          <a:xfrm>
            <a:off x="5238750" y="5522913"/>
            <a:ext cx="1201738" cy="1587"/>
          </a:xfrm>
          <a:prstGeom prst="straightConnector1">
            <a:avLst/>
          </a:prstGeom>
          <a:noFill/>
          <a:ln w="28575">
            <a:solidFill>
              <a:schemeClr val="accent1"/>
            </a:solidFill>
            <a:round/>
            <a:headEnd type="none" w="sm" len="sm"/>
            <a:tailEnd type="triangle" w="med" len="med"/>
          </a:ln>
        </p:spPr>
      </p:cxnSp>
      <p:sp>
        <p:nvSpPr>
          <p:cNvPr id="41993" name="Rectangle 9"/>
          <p:cNvSpPr>
            <a:spLocks noChangeArrowheads="1"/>
          </p:cNvSpPr>
          <p:nvPr/>
        </p:nvSpPr>
        <p:spPr bwMode="auto">
          <a:xfrm>
            <a:off x="3200400" y="4776788"/>
            <a:ext cx="2362200" cy="1493837"/>
          </a:xfrm>
          <a:prstGeom prst="rect">
            <a:avLst/>
          </a:prstGeom>
          <a:noFill/>
          <a:ln w="28575" algn="ctr">
            <a:solidFill>
              <a:schemeClr val="accent1"/>
            </a:solidFill>
            <a:miter lim="800000"/>
            <a:headEnd/>
            <a:tailEnd/>
          </a:ln>
        </p:spPr>
        <p:txBody>
          <a:bodyPr wrap="none" lIns="94193" tIns="47097" rIns="94193" bIns="47097" anchor="ctr"/>
          <a:lstStyle/>
          <a:p>
            <a:pPr algn="ctr" eaLnBrk="0" hangingPunct="0"/>
            <a:endParaRPr lang="en-US" dirty="0"/>
          </a:p>
        </p:txBody>
      </p:sp>
      <p:sp>
        <p:nvSpPr>
          <p:cNvPr id="41994" name="Text Box 10"/>
          <p:cNvSpPr txBox="1">
            <a:spLocks noChangeArrowheads="1"/>
          </p:cNvSpPr>
          <p:nvPr/>
        </p:nvSpPr>
        <p:spPr bwMode="auto">
          <a:xfrm>
            <a:off x="3449638" y="4579938"/>
            <a:ext cx="1820862" cy="341312"/>
          </a:xfrm>
          <a:prstGeom prst="rect">
            <a:avLst/>
          </a:prstGeom>
          <a:solidFill>
            <a:schemeClr val="bg1"/>
          </a:solidFill>
          <a:ln w="9525" algn="ctr">
            <a:noFill/>
            <a:miter lim="800000"/>
            <a:headEnd/>
            <a:tailEnd/>
          </a:ln>
        </p:spPr>
        <p:txBody>
          <a:bodyPr wrap="none" lIns="94193" tIns="47097" rIns="94193" bIns="47097">
            <a:spAutoFit/>
          </a:bodyPr>
          <a:lstStyle/>
          <a:p>
            <a:pPr algn="ctr" eaLnBrk="0" hangingPunct="0"/>
            <a:r>
              <a:rPr lang="en-US" sz="1600" b="1" dirty="0">
                <a:solidFill>
                  <a:schemeClr val="accent1"/>
                </a:solidFill>
              </a:rPr>
              <a:t>Looping mechanism</a:t>
            </a:r>
          </a:p>
        </p:txBody>
      </p:sp>
      <p:sp>
        <p:nvSpPr>
          <p:cNvPr id="41995" name="Text Box 11"/>
          <p:cNvSpPr txBox="1">
            <a:spLocks noChangeArrowheads="1"/>
          </p:cNvSpPr>
          <p:nvPr/>
        </p:nvSpPr>
        <p:spPr bwMode="auto">
          <a:xfrm>
            <a:off x="757238" y="6443663"/>
            <a:ext cx="7400925" cy="400050"/>
          </a:xfrm>
          <a:prstGeom prst="rect">
            <a:avLst/>
          </a:prstGeom>
          <a:noFill/>
          <a:ln w="9525" algn="ctr">
            <a:noFill/>
            <a:miter lim="800000"/>
            <a:headEnd/>
            <a:tailEnd/>
          </a:ln>
        </p:spPr>
        <p:txBody>
          <a:bodyPr lIns="94193" tIns="47097" rIns="94193" bIns="47097">
            <a:spAutoFit/>
          </a:bodyPr>
          <a:lstStyle/>
          <a:p>
            <a:pPr algn="ctr" eaLnBrk="0" hangingPunct="0"/>
            <a:r>
              <a:rPr lang="en-US" b="1" dirty="0">
                <a:solidFill>
                  <a:schemeClr val="accent1"/>
                </a:solidFill>
              </a:rPr>
              <a:t>Real-Time Module Control Architecture</a:t>
            </a:r>
          </a:p>
        </p:txBody>
      </p:sp>
      <p:sp>
        <p:nvSpPr>
          <p:cNvPr id="41996" name="TextBox 12"/>
          <p:cNvSpPr txBox="1">
            <a:spLocks noChangeArrowheads="1"/>
          </p:cNvSpPr>
          <p:nvPr/>
        </p:nvSpPr>
        <p:spPr bwMode="auto">
          <a:xfrm>
            <a:off x="7005638" y="6488113"/>
            <a:ext cx="2138362" cy="369887"/>
          </a:xfrm>
          <a:prstGeom prst="rect">
            <a:avLst/>
          </a:prstGeom>
          <a:noFill/>
          <a:ln w="9525">
            <a:noFill/>
            <a:miter lim="800000"/>
            <a:headEnd/>
            <a:tailEnd/>
          </a:ln>
        </p:spPr>
        <p:txBody>
          <a:bodyPr>
            <a:spAutoFit/>
          </a:bodyPr>
          <a:lstStyle/>
          <a:p>
            <a:pPr eaLnBrk="0" hangingPunct="0"/>
            <a:r>
              <a:rPr lang="en-US" sz="1800" i="1" dirty="0"/>
              <a:t>* Not Available on cFP </a:t>
            </a:r>
            <a:endParaRPr lang="en-US" sz="1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r>
              <a:rPr lang="en-US" dirty="0" smtClean="0"/>
              <a:t>Hardware Timing – </a:t>
            </a:r>
            <a:r>
              <a:rPr lang="el-GR" smtClean="0"/>
              <a:t>μ</a:t>
            </a:r>
            <a:r>
              <a:rPr lang="en-US" dirty="0" smtClean="0"/>
              <a:t>s Timing Functions</a:t>
            </a:r>
          </a:p>
        </p:txBody>
      </p:sp>
      <p:sp>
        <p:nvSpPr>
          <p:cNvPr id="44034" name="Rectangle 3"/>
          <p:cNvSpPr>
            <a:spLocks noGrp="1" noChangeArrowheads="1"/>
          </p:cNvSpPr>
          <p:nvPr>
            <p:ph idx="1"/>
          </p:nvPr>
        </p:nvSpPr>
        <p:spPr/>
        <p:txBody>
          <a:bodyPr/>
          <a:lstStyle/>
          <a:p>
            <a:pPr lvl="1"/>
            <a:r>
              <a:rPr lang="en-US" dirty="0" smtClean="0"/>
              <a:t>Choose </a:t>
            </a:r>
            <a:r>
              <a:rPr lang="el-GR" dirty="0" smtClean="0"/>
              <a:t>μ</a:t>
            </a:r>
            <a:r>
              <a:rPr lang="en-US" dirty="0" smtClean="0"/>
              <a:t>s timing for the Wait Express VI, Wait Until Next Multiple Express VI, and the Timed Loop to achieve greater loop rate resolution</a:t>
            </a:r>
          </a:p>
          <a:p>
            <a:pPr lvl="1"/>
            <a:r>
              <a:rPr lang="en-US" dirty="0" smtClean="0"/>
              <a:t>Enables loop rates of 1 MHz, 500 KHz, ~333 KHz, </a:t>
            </a:r>
            <a:br>
              <a:rPr lang="en-US" dirty="0" smtClean="0"/>
            </a:br>
            <a:r>
              <a:rPr lang="en-US" dirty="0" smtClean="0"/>
              <a:t>250 KHz, 200 KHz, ~167 KHz, and so on</a:t>
            </a:r>
          </a:p>
          <a:p>
            <a:pPr lvl="1"/>
            <a:r>
              <a:rPr lang="en-US" dirty="0" smtClean="0"/>
              <a:t>Worst case code execution time must </a:t>
            </a:r>
            <a:br>
              <a:rPr lang="en-US" dirty="0" smtClean="0"/>
            </a:br>
            <a:r>
              <a:rPr lang="en-US" dirty="0" smtClean="0"/>
              <a:t>still be less than </a:t>
            </a:r>
            <a:r>
              <a:rPr lang="el-GR" dirty="0" smtClean="0"/>
              <a:t>Δ</a:t>
            </a:r>
            <a:r>
              <a:rPr lang="en-US" i="1" dirty="0" smtClean="0"/>
              <a:t>T</a:t>
            </a:r>
          </a:p>
          <a:p>
            <a:pPr lvl="1"/>
            <a:r>
              <a:rPr lang="en-US" dirty="0" smtClean="0"/>
              <a:t>Use same programming</a:t>
            </a:r>
            <a:br>
              <a:rPr lang="en-US" dirty="0" smtClean="0"/>
            </a:br>
            <a:r>
              <a:rPr lang="en-US" dirty="0" smtClean="0"/>
              <a:t>architecture as with</a:t>
            </a:r>
            <a:br>
              <a:rPr lang="en-US" dirty="0" smtClean="0"/>
            </a:br>
            <a:r>
              <a:rPr lang="en-US" dirty="0" smtClean="0"/>
              <a:t>software timing</a:t>
            </a:r>
          </a:p>
        </p:txBody>
      </p:sp>
      <p:pic>
        <p:nvPicPr>
          <p:cNvPr id="4098" name="Picture 2"/>
          <p:cNvPicPr>
            <a:picLocks noChangeAspect="1" noChangeArrowheads="1"/>
          </p:cNvPicPr>
          <p:nvPr/>
        </p:nvPicPr>
        <p:blipFill>
          <a:blip r:embed="rId3"/>
          <a:srcRect/>
          <a:stretch>
            <a:fillRect/>
          </a:stretch>
        </p:blipFill>
        <p:spPr bwMode="auto">
          <a:xfrm>
            <a:off x="4620974" y="4326606"/>
            <a:ext cx="3788230" cy="18129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srcRect/>
          <a:stretch>
            <a:fillRect/>
          </a:stretch>
        </p:blipFill>
        <p:spPr bwMode="auto">
          <a:xfrm>
            <a:off x="2513690" y="1640341"/>
            <a:ext cx="6457950" cy="4219575"/>
          </a:xfrm>
          <a:prstGeom prst="rect">
            <a:avLst/>
          </a:prstGeom>
          <a:noFill/>
          <a:ln w="9525">
            <a:noFill/>
            <a:miter lim="800000"/>
            <a:headEnd/>
            <a:tailEnd/>
          </a:ln>
          <a:effectLst/>
        </p:spPr>
      </p:pic>
      <p:sp>
        <p:nvSpPr>
          <p:cNvPr id="46081" name="Rectangle 2"/>
          <p:cNvSpPr>
            <a:spLocks noGrp="1" noChangeArrowheads="1"/>
          </p:cNvSpPr>
          <p:nvPr>
            <p:ph type="title"/>
          </p:nvPr>
        </p:nvSpPr>
        <p:spPr/>
        <p:txBody>
          <a:bodyPr/>
          <a:lstStyle/>
          <a:p>
            <a:r>
              <a:rPr lang="en-US" dirty="0" smtClean="0"/>
              <a:t>Hardware Timing – Timed Loop</a:t>
            </a:r>
          </a:p>
        </p:txBody>
      </p:sp>
      <p:sp>
        <p:nvSpPr>
          <p:cNvPr id="46083" name="AutoShape 12"/>
          <p:cNvSpPr>
            <a:spLocks/>
          </p:cNvSpPr>
          <p:nvPr/>
        </p:nvSpPr>
        <p:spPr bwMode="auto">
          <a:xfrm>
            <a:off x="358776" y="2873375"/>
            <a:ext cx="1928813" cy="723900"/>
          </a:xfrm>
          <a:prstGeom prst="borderCallout1">
            <a:avLst>
              <a:gd name="adj1" fmla="val 16000"/>
              <a:gd name="adj2" fmla="val 103949"/>
              <a:gd name="adj3" fmla="val -2222"/>
              <a:gd name="adj4" fmla="val 135060"/>
            </a:avLst>
          </a:prstGeom>
          <a:noFill/>
          <a:ln w="19050" algn="ctr">
            <a:solidFill>
              <a:srgbClr val="FF0000"/>
            </a:solidFill>
            <a:miter lim="800000"/>
            <a:headEnd/>
            <a:tailEnd/>
          </a:ln>
        </p:spPr>
        <p:txBody>
          <a:bodyPr lIns="94193" tIns="47097" rIns="94193" bIns="47097">
            <a:spAutoFit/>
          </a:bodyPr>
          <a:lstStyle/>
          <a:p>
            <a:pPr algn="ctr" eaLnBrk="0" hangingPunct="0">
              <a:spcBef>
                <a:spcPct val="20000"/>
              </a:spcBef>
            </a:pPr>
            <a:r>
              <a:rPr lang="en-US" dirty="0"/>
              <a:t>Choose the </a:t>
            </a:r>
            <a:r>
              <a:rPr lang="el-GR"/>
              <a:t>μ</a:t>
            </a:r>
            <a:r>
              <a:rPr lang="en-US" dirty="0"/>
              <a:t>s timer </a:t>
            </a:r>
          </a:p>
        </p:txBody>
      </p:sp>
      <p:sp>
        <p:nvSpPr>
          <p:cNvPr id="46084" name="AutoShape 15"/>
          <p:cNvSpPr>
            <a:spLocks/>
          </p:cNvSpPr>
          <p:nvPr/>
        </p:nvSpPr>
        <p:spPr bwMode="auto">
          <a:xfrm>
            <a:off x="358776" y="4026957"/>
            <a:ext cx="1906588" cy="714375"/>
          </a:xfrm>
          <a:prstGeom prst="borderCallout1">
            <a:avLst>
              <a:gd name="adj1" fmla="val 16000"/>
              <a:gd name="adj2" fmla="val 103995"/>
              <a:gd name="adj3" fmla="val -3111"/>
              <a:gd name="adj4" fmla="val 125394"/>
            </a:avLst>
          </a:prstGeom>
          <a:noFill/>
          <a:ln w="19050" algn="ctr">
            <a:solidFill>
              <a:srgbClr val="FF0000"/>
            </a:solidFill>
            <a:miter lim="800000"/>
            <a:headEnd/>
            <a:tailEnd/>
          </a:ln>
        </p:spPr>
        <p:txBody>
          <a:bodyPr lIns="94193" tIns="47097" rIns="94193" bIns="47097">
            <a:spAutoFit/>
          </a:bodyPr>
          <a:lstStyle/>
          <a:p>
            <a:pPr algn="ctr" eaLnBrk="0" hangingPunct="0">
              <a:spcBef>
                <a:spcPct val="20000"/>
              </a:spcBef>
            </a:pPr>
            <a:r>
              <a:rPr lang="en-US" dirty="0"/>
              <a:t>Or connect an external clock</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dirty="0" smtClean="0"/>
              <a:t>Hardware Timing – DAQmx</a:t>
            </a:r>
          </a:p>
        </p:txBody>
      </p:sp>
      <p:sp>
        <p:nvSpPr>
          <p:cNvPr id="48131" name="Rectangle 4"/>
          <p:cNvSpPr>
            <a:spLocks noChangeArrowheads="1"/>
          </p:cNvSpPr>
          <p:nvPr/>
        </p:nvSpPr>
        <p:spPr bwMode="auto">
          <a:xfrm>
            <a:off x="1371600" y="4511675"/>
            <a:ext cx="7493000" cy="1371600"/>
          </a:xfrm>
          <a:prstGeom prst="rect">
            <a:avLst/>
          </a:prstGeom>
          <a:noFill/>
          <a:ln w="9525">
            <a:noFill/>
            <a:miter lim="800000"/>
            <a:headEnd/>
            <a:tailEnd/>
          </a:ln>
        </p:spPr>
        <p:txBody>
          <a:bodyPr/>
          <a:lstStyle/>
          <a:p>
            <a:pPr eaLnBrk="0" hangingPunct="0">
              <a:spcBef>
                <a:spcPct val="20000"/>
              </a:spcBef>
            </a:pPr>
            <a:r>
              <a:rPr lang="en-US" sz="2800" dirty="0"/>
              <a:t>Demo: NI Example Finder</a:t>
            </a:r>
          </a:p>
          <a:p>
            <a:pPr eaLnBrk="0" hangingPunct="0">
              <a:spcBef>
                <a:spcPct val="20000"/>
              </a:spcBef>
            </a:pPr>
            <a:r>
              <a:rPr lang="en-US" sz="2400" b="1" dirty="0"/>
              <a:t>Hardware Input and Output»DAQmx»Control»General» </a:t>
            </a:r>
            <a:br>
              <a:rPr lang="en-US" sz="2400" b="1" dirty="0"/>
            </a:br>
            <a:r>
              <a:rPr lang="en-US" sz="2400" b="1" dirty="0"/>
              <a:t>PID Control-Single Channel.vi</a:t>
            </a:r>
          </a:p>
        </p:txBody>
      </p:sp>
      <p:pic>
        <p:nvPicPr>
          <p:cNvPr id="48132" name="Picture 5" descr="j0299125"/>
          <p:cNvPicPr>
            <a:picLocks noChangeAspect="1" noChangeArrowheads="1"/>
          </p:cNvPicPr>
          <p:nvPr/>
        </p:nvPicPr>
        <p:blipFill>
          <a:blip r:embed="rId3"/>
          <a:srcRect/>
          <a:stretch>
            <a:fillRect/>
          </a:stretch>
        </p:blipFill>
        <p:spPr bwMode="auto">
          <a:xfrm>
            <a:off x="381000" y="4554538"/>
            <a:ext cx="852488" cy="1295400"/>
          </a:xfrm>
          <a:prstGeom prst="rect">
            <a:avLst/>
          </a:prstGeom>
          <a:noFill/>
          <a:ln w="9525">
            <a:noFill/>
            <a:miter lim="800000"/>
            <a:headEnd/>
            <a:tailEnd/>
          </a:ln>
        </p:spPr>
      </p:pic>
      <p:pic>
        <p:nvPicPr>
          <p:cNvPr id="6146" name="Picture 2"/>
          <p:cNvPicPr>
            <a:picLocks noChangeAspect="1" noChangeArrowheads="1"/>
          </p:cNvPicPr>
          <p:nvPr/>
        </p:nvPicPr>
        <p:blipFill>
          <a:blip r:embed="rId4"/>
          <a:srcRect/>
          <a:stretch>
            <a:fillRect/>
          </a:stretch>
        </p:blipFill>
        <p:spPr bwMode="auto">
          <a:xfrm>
            <a:off x="16329" y="1340308"/>
            <a:ext cx="9040279" cy="269284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ChangeArrowheads="1"/>
          </p:cNvSpPr>
          <p:nvPr>
            <p:ph type="title"/>
          </p:nvPr>
        </p:nvSpPr>
        <p:spPr>
          <a:xfrm>
            <a:off x="533400" y="228600"/>
            <a:ext cx="8129588" cy="1143000"/>
          </a:xfrm>
        </p:spPr>
        <p:txBody>
          <a:bodyPr/>
          <a:lstStyle/>
          <a:p>
            <a:r>
              <a:rPr lang="en-US" dirty="0" smtClean="0"/>
              <a:t>Exercise 4-1: Software &amp; Hardware Sleep</a:t>
            </a:r>
          </a:p>
        </p:txBody>
      </p:sp>
      <p:sp>
        <p:nvSpPr>
          <p:cNvPr id="50178" name="Rectangle 3"/>
          <p:cNvSpPr>
            <a:spLocks noGrp="1" noChangeArrowheads="1"/>
          </p:cNvSpPr>
          <p:nvPr>
            <p:ph idx="1"/>
          </p:nvPr>
        </p:nvSpPr>
        <p:spPr/>
        <p:txBody>
          <a:bodyPr/>
          <a:lstStyle/>
          <a:p>
            <a:pPr marL="0" indent="0">
              <a:buFontTx/>
              <a:buNone/>
            </a:pPr>
            <a:r>
              <a:rPr lang="en-US" dirty="0" smtClean="0"/>
              <a:t>Use pre-existing code to implement software or hardware timing to the code.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smtClean="0"/>
              <a:t>D. Event Response – Monitoring for Events</a:t>
            </a:r>
          </a:p>
        </p:txBody>
      </p:sp>
      <p:sp>
        <p:nvSpPr>
          <p:cNvPr id="52227" name="Rectangle 3"/>
          <p:cNvSpPr>
            <a:spLocks noGrp="1" noChangeArrowheads="1"/>
          </p:cNvSpPr>
          <p:nvPr>
            <p:ph idx="1"/>
          </p:nvPr>
        </p:nvSpPr>
        <p:spPr/>
        <p:txBody>
          <a:bodyPr/>
          <a:lstStyle/>
          <a:p>
            <a:pPr marL="0" indent="0">
              <a:buFontTx/>
              <a:buNone/>
            </a:pPr>
            <a:r>
              <a:rPr lang="en-US" dirty="0" smtClean="0"/>
              <a:t>Use the point-by-point VIs to monitor for the following events:</a:t>
            </a:r>
          </a:p>
          <a:p>
            <a:pPr lvl="1"/>
            <a:r>
              <a:rPr lang="en-US" dirty="0" smtClean="0"/>
              <a:t>Triggering datalogging</a:t>
            </a:r>
          </a:p>
          <a:p>
            <a:pPr lvl="1"/>
            <a:r>
              <a:rPr lang="en-US" dirty="0" smtClean="0"/>
              <a:t>Triggering an alarm</a:t>
            </a:r>
          </a:p>
          <a:p>
            <a:pPr lvl="1"/>
            <a:r>
              <a:rPr lang="en-US" dirty="0" smtClean="0"/>
              <a:t>Performing a calculation</a:t>
            </a:r>
          </a:p>
        </p:txBody>
      </p:sp>
      <p:pic>
        <p:nvPicPr>
          <p:cNvPr id="7171" name="Picture 3" descr="event_response-monitoring_for_events.bmp"/>
          <p:cNvPicPr>
            <a:picLocks noChangeAspect="1" noChangeArrowheads="1"/>
          </p:cNvPicPr>
          <p:nvPr/>
        </p:nvPicPr>
        <p:blipFill>
          <a:blip r:embed="rId3"/>
          <a:srcRect/>
          <a:stretch>
            <a:fillRect/>
          </a:stretch>
        </p:blipFill>
        <p:spPr bwMode="auto">
          <a:xfrm>
            <a:off x="659941" y="3595004"/>
            <a:ext cx="8156795" cy="31976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US" dirty="0" smtClean="0"/>
              <a:t>Event Response – Digital Change Detection</a:t>
            </a:r>
          </a:p>
        </p:txBody>
      </p:sp>
      <p:sp>
        <p:nvSpPr>
          <p:cNvPr id="54274" name="Rectangle 3"/>
          <p:cNvSpPr>
            <a:spLocks noGrp="1" noChangeArrowheads="1"/>
          </p:cNvSpPr>
          <p:nvPr>
            <p:ph idx="1"/>
          </p:nvPr>
        </p:nvSpPr>
        <p:spPr/>
        <p:txBody>
          <a:bodyPr/>
          <a:lstStyle/>
          <a:p>
            <a:pPr lvl="1"/>
            <a:r>
              <a:rPr lang="en-US" dirty="0" smtClean="0"/>
              <a:t>Common event response application </a:t>
            </a:r>
          </a:p>
          <a:p>
            <a:pPr lvl="1"/>
            <a:r>
              <a:rPr lang="en-US" dirty="0" smtClean="0"/>
              <a:t>Must have a digital I/O device that supports change detection</a:t>
            </a:r>
          </a:p>
        </p:txBody>
      </p:sp>
      <p:pic>
        <p:nvPicPr>
          <p:cNvPr id="8196" name="Picture 4" descr="event_response-digital_change_detection.bmp"/>
          <p:cNvPicPr>
            <a:picLocks noChangeAspect="1" noChangeArrowheads="1"/>
          </p:cNvPicPr>
          <p:nvPr/>
        </p:nvPicPr>
        <p:blipFill>
          <a:blip r:embed="rId3"/>
          <a:srcRect/>
          <a:stretch>
            <a:fillRect/>
          </a:stretch>
        </p:blipFill>
        <p:spPr bwMode="auto">
          <a:xfrm>
            <a:off x="48987" y="3048001"/>
            <a:ext cx="8963025" cy="2819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533400" y="228600"/>
            <a:ext cx="8129588" cy="1143000"/>
          </a:xfrm>
        </p:spPr>
        <p:txBody>
          <a:bodyPr/>
          <a:lstStyle/>
          <a:p>
            <a:r>
              <a:rPr lang="en-US" dirty="0" smtClean="0"/>
              <a:t>Exercise 4-2: Time-Critical VI</a:t>
            </a:r>
          </a:p>
        </p:txBody>
      </p:sp>
      <p:sp>
        <p:nvSpPr>
          <p:cNvPr id="56322" name="Rectangle 3"/>
          <p:cNvSpPr>
            <a:spLocks noGrp="1" noChangeArrowheads="1"/>
          </p:cNvSpPr>
          <p:nvPr>
            <p:ph idx="1"/>
          </p:nvPr>
        </p:nvSpPr>
        <p:spPr/>
        <p:txBody>
          <a:bodyPr/>
          <a:lstStyle/>
          <a:p>
            <a:pPr marL="0" indent="0">
              <a:buFontTx/>
              <a:buNone/>
            </a:pPr>
            <a:r>
              <a:rPr lang="en-US" dirty="0" smtClean="0"/>
              <a:t>Create the time-critical portion of the project.</a:t>
            </a:r>
          </a:p>
          <a:p>
            <a:pPr marL="0" indent="0">
              <a:buFontTx/>
              <a:buNone/>
            </a:pPr>
            <a:endParaRPr lang="en-US" dirty="0" smtClean="0"/>
          </a:p>
        </p:txBody>
      </p:sp>
      <p:grpSp>
        <p:nvGrpSpPr>
          <p:cNvPr id="56323" name="Group 7"/>
          <p:cNvGrpSpPr>
            <a:grpSpLocks/>
          </p:cNvGrpSpPr>
          <p:nvPr/>
        </p:nvGrpSpPr>
        <p:grpSpPr bwMode="auto">
          <a:xfrm>
            <a:off x="7315200" y="381000"/>
            <a:ext cx="1641475" cy="1905000"/>
            <a:chOff x="4608" y="240"/>
            <a:chExt cx="1034" cy="1200"/>
          </a:xfrm>
        </p:grpSpPr>
        <p:sp>
          <p:nvSpPr>
            <p:cNvPr id="56324" name="Puzzle3"/>
            <p:cNvSpPr>
              <a:spLocks noEditPoints="1" noChangeArrowheads="1"/>
            </p:cNvSpPr>
            <p:nvPr/>
          </p:nvSpPr>
          <p:spPr bwMode="auto">
            <a:xfrm>
              <a:off x="5136" y="240"/>
              <a:ext cx="388" cy="526"/>
            </a:xfrm>
            <a:custGeom>
              <a:avLst/>
              <a:gdLst>
                <a:gd name="T0" fmla="*/ 187 w 21600"/>
                <a:gd name="T1" fmla="*/ 385 h 21600"/>
                <a:gd name="T2" fmla="*/ 369 w 21600"/>
                <a:gd name="T3" fmla="*/ 514 h 21600"/>
                <a:gd name="T4" fmla="*/ 237 w 21600"/>
                <a:gd name="T5" fmla="*/ 336 h 21600"/>
                <a:gd name="T6" fmla="*/ 369 w 21600"/>
                <a:gd name="T7" fmla="*/ 171 h 21600"/>
                <a:gd name="T8" fmla="*/ 189 w 21600"/>
                <a:gd name="T9" fmla="*/ 1 h 21600"/>
                <a:gd name="T10" fmla="*/ 12 w 21600"/>
                <a:gd name="T11" fmla="*/ 166 h 21600"/>
                <a:gd name="T12" fmla="*/ 145 w 21600"/>
                <a:gd name="T13" fmla="*/ 329 h 21600"/>
                <a:gd name="T14" fmla="*/ 12 w 21600"/>
                <a:gd name="T15" fmla="*/ 514 h 21600"/>
                <a:gd name="T16" fmla="*/ 0 60000 65536"/>
                <a:gd name="T17" fmla="*/ 0 60000 65536"/>
                <a:gd name="T18" fmla="*/ 0 60000 65536"/>
                <a:gd name="T19" fmla="*/ 0 60000 65536"/>
                <a:gd name="T20" fmla="*/ 0 60000 65536"/>
                <a:gd name="T21" fmla="*/ 0 60000 65536"/>
                <a:gd name="T22" fmla="*/ 0 60000 65536"/>
                <a:gd name="T23" fmla="*/ 0 60000 65536"/>
                <a:gd name="T24" fmla="*/ 2282 w 21600"/>
                <a:gd name="T25" fmla="*/ 7720 h 21600"/>
                <a:gd name="T26" fmla="*/ 19151 w 21600"/>
                <a:gd name="T27" fmla="*/ 202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chemeClr val="hlink"/>
            </a:solidFill>
            <a:ln w="28575">
              <a:solidFill>
                <a:srgbClr val="000000"/>
              </a:solidFill>
              <a:miter lim="800000"/>
              <a:headEnd/>
              <a:tailEnd/>
            </a:ln>
          </p:spPr>
          <p:txBody>
            <a:bodyPr/>
            <a:lstStyle/>
            <a:p>
              <a:pPr algn="ctr" eaLnBrk="0" hangingPunct="0"/>
              <a:endParaRPr lang="en-US" dirty="0"/>
            </a:p>
          </p:txBody>
        </p:sp>
        <p:sp>
          <p:nvSpPr>
            <p:cNvPr id="56325" name="Puzzle2"/>
            <p:cNvSpPr>
              <a:spLocks noEditPoints="1" noChangeArrowheads="1"/>
            </p:cNvSpPr>
            <p:nvPr/>
          </p:nvSpPr>
          <p:spPr bwMode="auto">
            <a:xfrm>
              <a:off x="5023" y="623"/>
              <a:ext cx="619" cy="479"/>
            </a:xfrm>
            <a:custGeom>
              <a:avLst/>
              <a:gdLst>
                <a:gd name="T0" fmla="*/ 0 w 21600"/>
                <a:gd name="T1" fmla="*/ 297 h 21600"/>
                <a:gd name="T2" fmla="*/ 120 w 21600"/>
                <a:gd name="T3" fmla="*/ 469 h 21600"/>
                <a:gd name="T4" fmla="*/ 298 w 21600"/>
                <a:gd name="T5" fmla="*/ 308 h 21600"/>
                <a:gd name="T6" fmla="*/ 482 w 21600"/>
                <a:gd name="T7" fmla="*/ 470 h 21600"/>
                <a:gd name="T8" fmla="*/ 619 w 21600"/>
                <a:gd name="T9" fmla="*/ 334 h 21600"/>
                <a:gd name="T10" fmla="*/ 484 w 21600"/>
                <a:gd name="T11" fmla="*/ 127 h 21600"/>
                <a:gd name="T12" fmla="*/ 310 w 21600"/>
                <a:gd name="T13" fmla="*/ 1 h 21600"/>
                <a:gd name="T14" fmla="*/ 120 w 21600"/>
                <a:gd name="T15" fmla="*/ 131 h 21600"/>
                <a:gd name="T16" fmla="*/ 0 60000 65536"/>
                <a:gd name="T17" fmla="*/ 0 60000 65536"/>
                <a:gd name="T18" fmla="*/ 0 60000 65536"/>
                <a:gd name="T19" fmla="*/ 0 60000 65536"/>
                <a:gd name="T20" fmla="*/ 0 60000 65536"/>
                <a:gd name="T21" fmla="*/ 0 60000 65536"/>
                <a:gd name="T22" fmla="*/ 0 60000 65536"/>
                <a:gd name="T23" fmla="*/ 0 60000 65536"/>
                <a:gd name="T24" fmla="*/ 5374 w 21600"/>
                <a:gd name="T25" fmla="*/ 6764 h 21600"/>
                <a:gd name="T26" fmla="*/ 16191 w 21600"/>
                <a:gd name="T27" fmla="*/ 20428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chemeClr val="accent1"/>
            </a:solidFill>
            <a:ln w="28575">
              <a:solidFill>
                <a:srgbClr val="000000"/>
              </a:solidFill>
              <a:miter lim="800000"/>
              <a:headEnd/>
              <a:tailEnd/>
            </a:ln>
          </p:spPr>
          <p:txBody>
            <a:bodyPr/>
            <a:lstStyle/>
            <a:p>
              <a:pPr algn="ctr" eaLnBrk="0" hangingPunct="0"/>
              <a:endParaRPr lang="en-US" dirty="0"/>
            </a:p>
          </p:txBody>
        </p:sp>
        <p:sp>
          <p:nvSpPr>
            <p:cNvPr id="56326" name="Puzzle4"/>
            <p:cNvSpPr>
              <a:spLocks noEditPoints="1" noChangeArrowheads="1"/>
            </p:cNvSpPr>
            <p:nvPr/>
          </p:nvSpPr>
          <p:spPr bwMode="auto">
            <a:xfrm>
              <a:off x="4608" y="827"/>
              <a:ext cx="373" cy="613"/>
            </a:xfrm>
            <a:custGeom>
              <a:avLst/>
              <a:gdLst>
                <a:gd name="T0" fmla="*/ 143 w 21600"/>
                <a:gd name="T1" fmla="*/ 329 h 21600"/>
                <a:gd name="T2" fmla="*/ 8 w 21600"/>
                <a:gd name="T3" fmla="*/ 481 h 21600"/>
                <a:gd name="T4" fmla="*/ 199 w 21600"/>
                <a:gd name="T5" fmla="*/ 613 h 21600"/>
                <a:gd name="T6" fmla="*/ 361 w 21600"/>
                <a:gd name="T7" fmla="*/ 475 h 21600"/>
                <a:gd name="T8" fmla="*/ 241 w 21600"/>
                <a:gd name="T9" fmla="*/ 309 h 21600"/>
                <a:gd name="T10" fmla="*/ 363 w 21600"/>
                <a:gd name="T11" fmla="*/ 134 h 21600"/>
                <a:gd name="T12" fmla="*/ 192 w 21600"/>
                <a:gd name="T13" fmla="*/ 0 h 21600"/>
                <a:gd name="T14" fmla="*/ 8 w 21600"/>
                <a:gd name="T15" fmla="*/ 134 h 21600"/>
                <a:gd name="T16" fmla="*/ 0 60000 65536"/>
                <a:gd name="T17" fmla="*/ 0 60000 65536"/>
                <a:gd name="T18" fmla="*/ 0 60000 65536"/>
                <a:gd name="T19" fmla="*/ 0 60000 65536"/>
                <a:gd name="T20" fmla="*/ 0 60000 65536"/>
                <a:gd name="T21" fmla="*/ 0 60000 65536"/>
                <a:gd name="T22" fmla="*/ 0 60000 65536"/>
                <a:gd name="T23" fmla="*/ 0 60000 65536"/>
                <a:gd name="T24" fmla="*/ 2085 w 21600"/>
                <a:gd name="T25" fmla="*/ 5673 h 21600"/>
                <a:gd name="T26" fmla="*/ 20210 w 21600"/>
                <a:gd name="T27" fmla="*/ 1599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chemeClr val="folHlink"/>
            </a:solidFill>
            <a:ln w="28575">
              <a:solidFill>
                <a:srgbClr val="000000"/>
              </a:solidFill>
              <a:miter lim="800000"/>
              <a:headEnd/>
              <a:tailEnd/>
            </a:ln>
          </p:spPr>
          <p:txBody>
            <a:bodyPr/>
            <a:lstStyle/>
            <a:p>
              <a:pPr algn="ctr" eaLnBrk="0" hangingPunct="0"/>
              <a:endParaRPr lang="en-US" dirty="0"/>
            </a:p>
          </p:txBody>
        </p:sp>
        <p:sp>
          <p:nvSpPr>
            <p:cNvPr id="56327" name="Puzzle1"/>
            <p:cNvSpPr>
              <a:spLocks noEditPoints="1" noChangeArrowheads="1"/>
            </p:cNvSpPr>
            <p:nvPr/>
          </p:nvSpPr>
          <p:spPr bwMode="auto">
            <a:xfrm>
              <a:off x="4656" y="399"/>
              <a:ext cx="626" cy="365"/>
            </a:xfrm>
            <a:custGeom>
              <a:avLst/>
              <a:gdLst>
                <a:gd name="T0" fmla="*/ 485 w 21600"/>
                <a:gd name="T1" fmla="*/ 356 h 21600"/>
                <a:gd name="T2" fmla="*/ 492 w 21600"/>
                <a:gd name="T3" fmla="*/ 9 h 21600"/>
                <a:gd name="T4" fmla="*/ 137 w 21600"/>
                <a:gd name="T5" fmla="*/ 14 h 21600"/>
                <a:gd name="T6" fmla="*/ 146 w 21600"/>
                <a:gd name="T7" fmla="*/ 355 h 21600"/>
                <a:gd name="T8" fmla="*/ 313 w 21600"/>
                <a:gd name="T9" fmla="*/ 218 h 21600"/>
                <a:gd name="T10" fmla="*/ 314 w 21600"/>
                <a:gd name="T11" fmla="*/ 147 h 21600"/>
                <a:gd name="T12" fmla="*/ 626 w 21600"/>
                <a:gd name="T13" fmla="*/ 169 h 21600"/>
                <a:gd name="T14" fmla="*/ 2 w 21600"/>
                <a:gd name="T15" fmla="*/ 169 h 21600"/>
                <a:gd name="T16" fmla="*/ 0 60000 65536"/>
                <a:gd name="T17" fmla="*/ 0 60000 65536"/>
                <a:gd name="T18" fmla="*/ 0 60000 65536"/>
                <a:gd name="T19" fmla="*/ 0 60000 65536"/>
                <a:gd name="T20" fmla="*/ 0 60000 65536"/>
                <a:gd name="T21" fmla="*/ 0 60000 65536"/>
                <a:gd name="T22" fmla="*/ 0 60000 65536"/>
                <a:gd name="T23" fmla="*/ 0 60000 65536"/>
                <a:gd name="T24" fmla="*/ 6073 w 21600"/>
                <a:gd name="T25" fmla="*/ 2545 h 21600"/>
                <a:gd name="T26" fmla="*/ 16148 w 21600"/>
                <a:gd name="T27" fmla="*/ 19529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chemeClr val="tx2"/>
            </a:solidFill>
            <a:ln w="28575">
              <a:solidFill>
                <a:srgbClr val="000000"/>
              </a:solidFill>
              <a:miter lim="800000"/>
              <a:headEnd/>
              <a:tailEnd/>
            </a:ln>
          </p:spPr>
          <p:txBody>
            <a:bodyPr/>
            <a:lstStyle/>
            <a:p>
              <a:pPr algn="ctr" eaLnBrk="0" hangingPunct="0"/>
              <a:endParaRPr lang="en-US" dirty="0"/>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a:pPr>
            <a:r>
              <a:rPr lang="en-US" dirty="0" smtClean="0"/>
              <a:t>Which of the following are benefits of using timing in a control loop?</a:t>
            </a:r>
          </a:p>
          <a:p>
            <a:pPr marL="1104900" lvl="4" indent="-533400">
              <a:buAutoNum type="alphaLcPeriod"/>
            </a:pPr>
            <a:r>
              <a:rPr lang="en-US" sz="2800" dirty="0" smtClean="0"/>
              <a:t>Provide sleep so lower priority threads can execute</a:t>
            </a:r>
          </a:p>
          <a:p>
            <a:pPr marL="1104900" lvl="4" indent="-533400">
              <a:buAutoNum type="alphaLcPeriod"/>
            </a:pPr>
            <a:r>
              <a:rPr lang="en-US" sz="2800" dirty="0" smtClean="0"/>
              <a:t>Reduce application jitter</a:t>
            </a:r>
          </a:p>
          <a:p>
            <a:pPr marL="1104900" lvl="4" indent="-533400">
              <a:buAutoNum type="alphaLcPeriod"/>
            </a:pPr>
            <a:r>
              <a:rPr lang="en-US" sz="2800" dirty="0" smtClean="0"/>
              <a:t>Both a &amp; b</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a:pPr>
            <a:r>
              <a:rPr lang="en-US" dirty="0" smtClean="0"/>
              <a:t>Which of the following are benefits of using timing in a control loop?</a:t>
            </a:r>
          </a:p>
          <a:p>
            <a:pPr marL="1104900" lvl="4" indent="-533400">
              <a:buAutoNum type="alphaLcPeriod"/>
            </a:pPr>
            <a:r>
              <a:rPr lang="en-US" sz="2800" dirty="0" smtClean="0"/>
              <a:t>Provide sleep so lower priority threads can execute</a:t>
            </a:r>
          </a:p>
          <a:p>
            <a:pPr marL="1104900" lvl="4" indent="-533400">
              <a:buAutoNum type="alphaLcPeriod"/>
            </a:pPr>
            <a:r>
              <a:rPr lang="en-US" sz="2800" dirty="0" smtClean="0"/>
              <a:t>Reduce application jitter</a:t>
            </a:r>
          </a:p>
          <a:p>
            <a:pPr marL="1104900" lvl="4" indent="-533400">
              <a:buAutoNum type="alphaLcPeriod"/>
            </a:pPr>
            <a:r>
              <a:rPr lang="en-US" sz="2800" b="1" dirty="0" smtClean="0"/>
              <a:t>Both a &amp; b</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dirty="0" smtClean="0"/>
              <a:t>A. Timing Control Loops</a:t>
            </a:r>
          </a:p>
        </p:txBody>
      </p:sp>
      <p:sp>
        <p:nvSpPr>
          <p:cNvPr id="25602" name="Rectangle 7"/>
          <p:cNvSpPr>
            <a:spLocks noGrp="1" noChangeArrowheads="1"/>
          </p:cNvSpPr>
          <p:nvPr>
            <p:ph idx="1"/>
          </p:nvPr>
        </p:nvSpPr>
        <p:spPr/>
        <p:txBody>
          <a:bodyPr/>
          <a:lstStyle/>
          <a:p>
            <a:pPr lvl="1"/>
            <a:r>
              <a:rPr lang="en-US" dirty="0" smtClean="0"/>
              <a:t>Provide sleep so lower priority threads can execute</a:t>
            </a:r>
          </a:p>
          <a:p>
            <a:pPr lvl="1"/>
            <a:r>
              <a:rPr lang="en-US" dirty="0" smtClean="0"/>
              <a:t>Reduce application jitter</a:t>
            </a:r>
          </a:p>
          <a:p>
            <a:pPr lvl="1"/>
            <a:r>
              <a:rPr lang="en-US" dirty="0" smtClean="0"/>
              <a:t>Use software or hardware methods to time control loops</a:t>
            </a:r>
          </a:p>
          <a:p>
            <a:pPr lvl="2"/>
            <a:r>
              <a:rPr lang="en-US" dirty="0" smtClean="0"/>
              <a:t>Software jitter is typically greater than hardware jitter</a:t>
            </a:r>
          </a:p>
          <a:p>
            <a:pPr lvl="2"/>
            <a:r>
              <a:rPr lang="en-US" dirty="0" smtClean="0"/>
              <a:t>Hardware timing is not available on cFP systems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True or False?  It is good programming practice to use wait functions in parallel with time-critical code.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2"/>
            </a:pPr>
            <a:r>
              <a:rPr lang="en-US" dirty="0" smtClean="0"/>
              <a:t>True or False?  It is good programming practice to use wait functions in parallel with time-critical code.</a:t>
            </a:r>
          </a:p>
          <a:p>
            <a:pPr marL="533400" indent="-533400">
              <a:buFontTx/>
              <a:buAutoNum type="arabicPeriod"/>
            </a:pPr>
            <a:endParaRPr lang="en-US" dirty="0" smtClean="0"/>
          </a:p>
          <a:p>
            <a:pPr marL="533400" indent="-533400">
              <a:buNone/>
            </a:pPr>
            <a:r>
              <a:rPr lang="en-US" dirty="0" smtClean="0"/>
              <a:t>	</a:t>
            </a:r>
            <a:r>
              <a:rPr lang="en-US" b="1" dirty="0" smtClean="0"/>
              <a:t>False</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Which  of the following typically provides finer resolution?</a:t>
            </a:r>
          </a:p>
          <a:p>
            <a:pPr marL="1104900" lvl="4" indent="-533400">
              <a:buAutoNum type="alphaLcPeriod"/>
            </a:pPr>
            <a:r>
              <a:rPr lang="en-US" sz="2800" dirty="0" smtClean="0"/>
              <a:t>Hardware timing</a:t>
            </a:r>
          </a:p>
          <a:p>
            <a:pPr marL="1104900" lvl="4" indent="-533400">
              <a:buAutoNum type="alphaLcPeriod"/>
            </a:pPr>
            <a:r>
              <a:rPr lang="en-US" sz="2800" dirty="0" smtClean="0"/>
              <a:t>Software timing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a:t>
            </a:r>
          </a:p>
        </p:txBody>
      </p:sp>
      <p:sp>
        <p:nvSpPr>
          <p:cNvPr id="356354" name="Rectangle 16"/>
          <p:cNvSpPr>
            <a:spLocks noGrp="1" noChangeArrowheads="1"/>
          </p:cNvSpPr>
          <p:nvPr>
            <p:ph idx="1"/>
          </p:nvPr>
        </p:nvSpPr>
        <p:spPr/>
        <p:txBody>
          <a:bodyPr/>
          <a:lstStyle/>
          <a:p>
            <a:pPr marL="533400" indent="-533400">
              <a:buAutoNum type="arabicPeriod" startAt="3"/>
            </a:pPr>
            <a:r>
              <a:rPr lang="en-US" dirty="0" smtClean="0"/>
              <a:t>Which  of the following typically provides finer resolution?</a:t>
            </a:r>
          </a:p>
          <a:p>
            <a:pPr marL="1104900" lvl="4" indent="-533400">
              <a:buAutoNum type="alphaLcPeriod"/>
            </a:pPr>
            <a:r>
              <a:rPr lang="en-US" sz="2800" b="1" dirty="0" smtClean="0"/>
              <a:t>Hardware timing</a:t>
            </a:r>
          </a:p>
          <a:p>
            <a:pPr marL="1104900" lvl="4" indent="-533400">
              <a:buAutoNum type="alphaLcPeriod"/>
            </a:pPr>
            <a:r>
              <a:rPr lang="en-US" sz="2800" dirty="0" smtClean="0"/>
              <a:t>Software timing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a:t>
            </a:r>
          </a:p>
        </p:txBody>
      </p:sp>
      <p:sp>
        <p:nvSpPr>
          <p:cNvPr id="356354" name="Rectangle 16"/>
          <p:cNvSpPr>
            <a:spLocks noGrp="1" noChangeArrowheads="1"/>
          </p:cNvSpPr>
          <p:nvPr>
            <p:ph idx="1"/>
          </p:nvPr>
        </p:nvSpPr>
        <p:spPr/>
        <p:txBody>
          <a:bodyPr/>
          <a:lstStyle/>
          <a:p>
            <a:pPr marL="533400" indent="-533400">
              <a:buAutoNum type="arabicPeriod" startAt="4"/>
            </a:pPr>
            <a:r>
              <a:rPr lang="en-US" dirty="0" smtClean="0"/>
              <a:t>Which of the following methods use hardware timing?</a:t>
            </a:r>
          </a:p>
          <a:p>
            <a:pPr marL="1104900" lvl="4" indent="-533400">
              <a:buAutoNum type="alphaLcPeriod"/>
            </a:pPr>
            <a:r>
              <a:rPr lang="en-US" sz="2800" dirty="0" smtClean="0"/>
              <a:t>Timed Loop linked to a </a:t>
            </a:r>
            <a:r>
              <a:rPr lang="el-GR" sz="2800" dirty="0" smtClean="0"/>
              <a:t>μ</a:t>
            </a:r>
            <a:r>
              <a:rPr lang="en-US" sz="2800" dirty="0" smtClean="0"/>
              <a:t>s clock</a:t>
            </a:r>
          </a:p>
          <a:p>
            <a:pPr marL="1104900" lvl="4" indent="-533400">
              <a:buAutoNum type="alphaLcPeriod"/>
            </a:pPr>
            <a:r>
              <a:rPr lang="en-US" sz="2800" dirty="0" smtClean="0"/>
              <a:t>DAQmx VIs connected to an external clock</a:t>
            </a:r>
          </a:p>
          <a:p>
            <a:pPr marL="1104900" lvl="4" indent="-533400">
              <a:buAutoNum type="alphaLcPeriod"/>
            </a:pPr>
            <a:r>
              <a:rPr lang="en-US" sz="2800" dirty="0" smtClean="0"/>
              <a:t>Wait Express VI with </a:t>
            </a:r>
            <a:r>
              <a:rPr lang="el-GR" sz="2800" dirty="0" smtClean="0"/>
              <a:t>μ</a:t>
            </a:r>
            <a:r>
              <a:rPr lang="en-US" sz="2800" dirty="0" smtClean="0"/>
              <a:t>s resolution</a:t>
            </a:r>
          </a:p>
          <a:p>
            <a:pPr marL="1104900" lvl="4" indent="-533400">
              <a:buAutoNum type="alphaLcPeriod"/>
            </a:pPr>
            <a:r>
              <a:rPr lang="en-US" sz="2800" dirty="0" smtClean="0"/>
              <a:t>Timed Loop linked to a ms clock</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Rectangle 2"/>
          <p:cNvSpPr>
            <a:spLocks noGrp="1" noChangeArrowheads="1"/>
          </p:cNvSpPr>
          <p:nvPr>
            <p:ph type="title"/>
          </p:nvPr>
        </p:nvSpPr>
        <p:spPr/>
        <p:txBody>
          <a:bodyPr/>
          <a:lstStyle/>
          <a:p>
            <a:r>
              <a:rPr lang="en-US" dirty="0" smtClean="0"/>
              <a:t>Summary – Quiz Answers</a:t>
            </a:r>
          </a:p>
        </p:txBody>
      </p:sp>
      <p:sp>
        <p:nvSpPr>
          <p:cNvPr id="356354" name="Rectangle 16"/>
          <p:cNvSpPr>
            <a:spLocks noGrp="1" noChangeArrowheads="1"/>
          </p:cNvSpPr>
          <p:nvPr>
            <p:ph idx="1"/>
          </p:nvPr>
        </p:nvSpPr>
        <p:spPr/>
        <p:txBody>
          <a:bodyPr/>
          <a:lstStyle/>
          <a:p>
            <a:pPr marL="533400" indent="-533400">
              <a:buAutoNum type="arabicPeriod" startAt="4"/>
            </a:pPr>
            <a:r>
              <a:rPr lang="en-US" dirty="0" smtClean="0"/>
              <a:t>Which  of the following are methods to use hardware timing?</a:t>
            </a:r>
          </a:p>
          <a:p>
            <a:pPr marL="1104900" lvl="4" indent="-533400">
              <a:buAutoNum type="alphaLcPeriod"/>
            </a:pPr>
            <a:r>
              <a:rPr lang="en-US" sz="2800" b="1" dirty="0" smtClean="0"/>
              <a:t>Timed Loop linked to a </a:t>
            </a:r>
            <a:r>
              <a:rPr lang="el-GR" sz="2800" b="1" dirty="0" smtClean="0"/>
              <a:t>μ</a:t>
            </a:r>
            <a:r>
              <a:rPr lang="en-US" sz="2800" b="1" dirty="0" smtClean="0"/>
              <a:t>s clock</a:t>
            </a:r>
          </a:p>
          <a:p>
            <a:pPr marL="1104900" lvl="4" indent="-533400">
              <a:buAutoNum type="alphaLcPeriod"/>
            </a:pPr>
            <a:r>
              <a:rPr lang="en-US" sz="2800" b="1" dirty="0" err="1" smtClean="0"/>
              <a:t>DAQmx</a:t>
            </a:r>
            <a:r>
              <a:rPr lang="en-US" sz="2800" b="1" dirty="0" smtClean="0"/>
              <a:t> VIs to connect to external clock</a:t>
            </a:r>
          </a:p>
          <a:p>
            <a:pPr marL="1104900" lvl="4" indent="-533400">
              <a:buAutoNum type="alphaLcPeriod"/>
            </a:pPr>
            <a:r>
              <a:rPr lang="en-US" sz="2800" b="1" dirty="0" smtClean="0"/>
              <a:t>Wait Express VI with </a:t>
            </a:r>
            <a:r>
              <a:rPr lang="el-GR" sz="2800" b="1" dirty="0" smtClean="0"/>
              <a:t>μ</a:t>
            </a:r>
            <a:r>
              <a:rPr lang="en-US" sz="2800" b="1" dirty="0" smtClean="0"/>
              <a:t>s resolution</a:t>
            </a:r>
          </a:p>
          <a:p>
            <a:pPr marL="1104900" lvl="4" indent="-533400">
              <a:buAutoNum type="alphaLcPeriod"/>
            </a:pPr>
            <a:r>
              <a:rPr lang="en-US" sz="2800" dirty="0" smtClean="0"/>
              <a:t>Timed Loop linked to a ms clock</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dirty="0" smtClean="0"/>
              <a:t>Timing Control Loops (continued)</a:t>
            </a:r>
          </a:p>
        </p:txBody>
      </p:sp>
      <p:sp>
        <p:nvSpPr>
          <p:cNvPr id="27650" name="Rectangle 3"/>
          <p:cNvSpPr>
            <a:spLocks noGrp="1" noChangeArrowheads="1"/>
          </p:cNvSpPr>
          <p:nvPr>
            <p:ph idx="1"/>
          </p:nvPr>
        </p:nvSpPr>
        <p:spPr/>
        <p:txBody>
          <a:bodyPr/>
          <a:lstStyle/>
          <a:p>
            <a:pPr marL="0" indent="0">
              <a:buFontTx/>
              <a:buNone/>
            </a:pPr>
            <a:r>
              <a:rPr lang="en-US" b="1" dirty="0" smtClean="0"/>
              <a:t>Software Timing (all RT platforms)</a:t>
            </a:r>
          </a:p>
          <a:p>
            <a:pPr lvl="1"/>
            <a:r>
              <a:rPr lang="en-US" dirty="0" smtClean="0"/>
              <a:t>Timing tied to the operating system ms clock</a:t>
            </a:r>
          </a:p>
          <a:p>
            <a:pPr lvl="1"/>
            <a:r>
              <a:rPr lang="en-US" dirty="0" smtClean="0"/>
              <a:t>Loop timing achieved with timing functions or Timed Loop</a:t>
            </a:r>
          </a:p>
          <a:p>
            <a:pPr lvl="1"/>
            <a:r>
              <a:rPr lang="en-US" dirty="0" smtClean="0"/>
              <a:t>Timing VIs and functions mask software jitter within loops but introduce a minor amount of their own jitter</a:t>
            </a:r>
          </a:p>
          <a:p>
            <a:pPr marL="0" indent="0">
              <a:buFontTx/>
              <a:buNone/>
            </a:pPr>
            <a:r>
              <a:rPr lang="en-US" b="1" dirty="0" smtClean="0"/>
              <a:t>Hardware Timing (not available on cFP)</a:t>
            </a:r>
          </a:p>
          <a:p>
            <a:pPr lvl="1"/>
            <a:r>
              <a:rPr lang="en-US" dirty="0" smtClean="0"/>
              <a:t>Timing tied to the </a:t>
            </a:r>
            <a:r>
              <a:rPr lang="el-GR" dirty="0" smtClean="0"/>
              <a:t>μ</a:t>
            </a:r>
            <a:r>
              <a:rPr lang="en-US" dirty="0" smtClean="0"/>
              <a:t>s processor clock or an external clock</a:t>
            </a:r>
          </a:p>
          <a:p>
            <a:pPr lvl="1"/>
            <a:r>
              <a:rPr lang="en-US" dirty="0" smtClean="0"/>
              <a:t>Clock is independent from OS timing</a:t>
            </a:r>
          </a:p>
          <a:p>
            <a:pPr lvl="1"/>
            <a:r>
              <a:rPr lang="en-US" dirty="0" smtClean="0"/>
              <a:t>Hardware jitter depends on accuracy of the clock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dirty="0" smtClean="0"/>
              <a:t>B. Software Timing </a:t>
            </a:r>
          </a:p>
        </p:txBody>
      </p:sp>
      <p:sp>
        <p:nvSpPr>
          <p:cNvPr id="29698" name="Rectangle 3"/>
          <p:cNvSpPr>
            <a:spLocks noGrp="1" noChangeArrowheads="1"/>
          </p:cNvSpPr>
          <p:nvPr>
            <p:ph idx="1"/>
          </p:nvPr>
        </p:nvSpPr>
        <p:spPr>
          <a:xfrm>
            <a:off x="533400" y="1470025"/>
            <a:ext cx="8077200" cy="4286250"/>
          </a:xfrm>
        </p:spPr>
        <p:txBody>
          <a:bodyPr/>
          <a:lstStyle/>
          <a:p>
            <a:pPr marL="0" indent="0">
              <a:buFontTx/>
              <a:buNone/>
            </a:pPr>
            <a:r>
              <a:rPr lang="en-US" dirty="0" smtClean="0"/>
              <a:t>Three methods of implementing software timing:</a:t>
            </a:r>
          </a:p>
          <a:p>
            <a:pPr lvl="1"/>
            <a:r>
              <a:rPr lang="en-US" dirty="0" smtClean="0"/>
              <a:t>Insert standard Wait function or Wait Express VI in loop</a:t>
            </a:r>
          </a:p>
          <a:p>
            <a:pPr lvl="1"/>
            <a:r>
              <a:rPr lang="en-US" dirty="0" smtClean="0"/>
              <a:t>Insert standard Wait Until Next Multiple function in loop</a:t>
            </a:r>
          </a:p>
          <a:p>
            <a:pPr lvl="1"/>
            <a:r>
              <a:rPr lang="en-US" dirty="0" smtClean="0"/>
              <a:t>Replace looping mechanism with a Timed Loop</a:t>
            </a:r>
          </a:p>
        </p:txBody>
      </p:sp>
      <p:sp>
        <p:nvSpPr>
          <p:cNvPr id="820243" name="AutoShape 19"/>
          <p:cNvSpPr>
            <a:spLocks noChangeArrowheads="1"/>
          </p:cNvSpPr>
          <p:nvPr/>
        </p:nvSpPr>
        <p:spPr bwMode="auto">
          <a:xfrm>
            <a:off x="714375" y="4213225"/>
            <a:ext cx="1722438" cy="984250"/>
          </a:xfrm>
          <a:prstGeom prst="flowChartProcess">
            <a:avLst/>
          </a:prstGeom>
          <a:solidFill>
            <a:schemeClr val="accent4"/>
          </a:solidFill>
          <a:ln w="28575">
            <a:solidFill>
              <a:schemeClr val="accent2">
                <a:lumMod val="75000"/>
              </a:schemeClr>
            </a:solidFill>
            <a:miter lim="800000"/>
            <a:headEnd type="none" w="sm" len="sm"/>
            <a:tailEnd type="none" w="sm" len="sm"/>
          </a:ln>
          <a:effectLst/>
        </p:spPr>
        <p:txBody>
          <a:bodyPr wrap="none" anchor="ctr"/>
          <a:lstStyle/>
          <a:p>
            <a:pPr algn="ctr" eaLnBrk="0" hangingPunct="0">
              <a:defRPr/>
            </a:pPr>
            <a:r>
              <a:rPr lang="en-US" sz="1800" b="1" dirty="0">
                <a:solidFill>
                  <a:schemeClr val="accent2">
                    <a:lumMod val="75000"/>
                  </a:schemeClr>
                </a:solidFill>
              </a:rPr>
              <a:t>Configure</a:t>
            </a:r>
          </a:p>
        </p:txBody>
      </p:sp>
      <p:sp>
        <p:nvSpPr>
          <p:cNvPr id="820244" name="AutoShape 20"/>
          <p:cNvSpPr>
            <a:spLocks noChangeArrowheads="1"/>
          </p:cNvSpPr>
          <p:nvPr/>
        </p:nvSpPr>
        <p:spPr bwMode="auto">
          <a:xfrm>
            <a:off x="3503613" y="4213225"/>
            <a:ext cx="1720850" cy="984250"/>
          </a:xfrm>
          <a:prstGeom prst="flowChartProcess">
            <a:avLst/>
          </a:prstGeom>
          <a:solidFill>
            <a:schemeClr val="accent4"/>
          </a:solidFill>
          <a:ln w="28575">
            <a:solidFill>
              <a:schemeClr val="accent2">
                <a:lumMod val="75000"/>
              </a:schemeClr>
            </a:solidFill>
            <a:miter lim="800000"/>
            <a:headEnd type="none" w="sm" len="sm"/>
            <a:tailEnd type="none" w="sm" len="sm"/>
          </a:ln>
          <a:effectLst/>
        </p:spPr>
        <p:txBody>
          <a:bodyPr wrap="none" anchor="ctr"/>
          <a:lstStyle/>
          <a:p>
            <a:pPr algn="ctr" eaLnBrk="0" hangingPunct="0">
              <a:defRPr/>
            </a:pPr>
            <a:r>
              <a:rPr lang="en-US" sz="1800" b="1" dirty="0">
                <a:solidFill>
                  <a:schemeClr val="accent2">
                    <a:lumMod val="75000"/>
                  </a:schemeClr>
                </a:solidFill>
              </a:rPr>
              <a:t>Acquire, </a:t>
            </a:r>
          </a:p>
          <a:p>
            <a:pPr algn="ctr" eaLnBrk="0" hangingPunct="0">
              <a:defRPr/>
            </a:pPr>
            <a:r>
              <a:rPr lang="en-US" sz="1800" b="1" dirty="0">
                <a:solidFill>
                  <a:schemeClr val="accent2">
                    <a:lumMod val="75000"/>
                  </a:schemeClr>
                </a:solidFill>
              </a:rPr>
              <a:t>Control, </a:t>
            </a:r>
          </a:p>
          <a:p>
            <a:pPr algn="ctr" eaLnBrk="0" hangingPunct="0">
              <a:defRPr/>
            </a:pPr>
            <a:r>
              <a:rPr lang="en-US" sz="1800" b="1" dirty="0">
                <a:solidFill>
                  <a:schemeClr val="accent2">
                    <a:lumMod val="75000"/>
                  </a:schemeClr>
                </a:solidFill>
              </a:rPr>
              <a:t>and Output</a:t>
            </a:r>
          </a:p>
        </p:txBody>
      </p:sp>
      <p:sp>
        <p:nvSpPr>
          <p:cNvPr id="820245" name="AutoShape 21"/>
          <p:cNvSpPr>
            <a:spLocks noChangeArrowheads="1"/>
          </p:cNvSpPr>
          <p:nvPr/>
        </p:nvSpPr>
        <p:spPr bwMode="auto">
          <a:xfrm>
            <a:off x="6454775" y="4214813"/>
            <a:ext cx="1722438" cy="984250"/>
          </a:xfrm>
          <a:prstGeom prst="flowChartProcess">
            <a:avLst/>
          </a:prstGeom>
          <a:solidFill>
            <a:schemeClr val="accent4"/>
          </a:solidFill>
          <a:ln w="28575">
            <a:solidFill>
              <a:schemeClr val="accent2">
                <a:lumMod val="75000"/>
              </a:schemeClr>
            </a:solidFill>
            <a:miter lim="800000"/>
            <a:headEnd type="none" w="sm" len="sm"/>
            <a:tailEnd type="none" w="sm" len="sm"/>
          </a:ln>
          <a:effectLst/>
        </p:spPr>
        <p:txBody>
          <a:bodyPr wrap="none" anchor="ctr"/>
          <a:lstStyle/>
          <a:p>
            <a:pPr algn="ctr" eaLnBrk="0" hangingPunct="0">
              <a:defRPr/>
            </a:pPr>
            <a:r>
              <a:rPr lang="en-US" sz="1800" b="1" dirty="0">
                <a:solidFill>
                  <a:schemeClr val="accent2">
                    <a:lumMod val="75000"/>
                  </a:schemeClr>
                </a:solidFill>
              </a:rPr>
              <a:t>Close </a:t>
            </a:r>
          </a:p>
        </p:txBody>
      </p:sp>
      <p:cxnSp>
        <p:nvCxnSpPr>
          <p:cNvPr id="29702" name="AutoShape 22"/>
          <p:cNvCxnSpPr>
            <a:cxnSpLocks noChangeShapeType="1"/>
            <a:stCxn id="820243" idx="3"/>
            <a:endCxn id="820244" idx="1"/>
          </p:cNvCxnSpPr>
          <p:nvPr/>
        </p:nvCxnSpPr>
        <p:spPr bwMode="auto">
          <a:xfrm>
            <a:off x="2452688" y="4705350"/>
            <a:ext cx="1035050" cy="0"/>
          </a:xfrm>
          <a:prstGeom prst="straightConnector1">
            <a:avLst/>
          </a:prstGeom>
          <a:noFill/>
          <a:ln w="28575">
            <a:solidFill>
              <a:schemeClr val="accent1"/>
            </a:solidFill>
            <a:round/>
            <a:headEnd type="none" w="sm" len="sm"/>
            <a:tailEnd type="triangle" w="med" len="med"/>
          </a:ln>
        </p:spPr>
      </p:cxnSp>
      <p:cxnSp>
        <p:nvCxnSpPr>
          <p:cNvPr id="29703" name="AutoShape 23"/>
          <p:cNvCxnSpPr>
            <a:cxnSpLocks noChangeShapeType="1"/>
            <a:stCxn id="820244" idx="3"/>
            <a:endCxn id="820245" idx="1"/>
          </p:cNvCxnSpPr>
          <p:nvPr/>
        </p:nvCxnSpPr>
        <p:spPr bwMode="auto">
          <a:xfrm>
            <a:off x="5238750" y="4705350"/>
            <a:ext cx="1201738" cy="1588"/>
          </a:xfrm>
          <a:prstGeom prst="straightConnector1">
            <a:avLst/>
          </a:prstGeom>
          <a:noFill/>
          <a:ln w="28575">
            <a:solidFill>
              <a:schemeClr val="accent1"/>
            </a:solidFill>
            <a:round/>
            <a:headEnd type="none" w="sm" len="sm"/>
            <a:tailEnd type="triangle" w="med" len="med"/>
          </a:ln>
        </p:spPr>
      </p:cxnSp>
      <p:sp>
        <p:nvSpPr>
          <p:cNvPr id="29704" name="Rectangle 29"/>
          <p:cNvSpPr>
            <a:spLocks noChangeArrowheads="1"/>
          </p:cNvSpPr>
          <p:nvPr/>
        </p:nvSpPr>
        <p:spPr bwMode="auto">
          <a:xfrm>
            <a:off x="3200400" y="3730625"/>
            <a:ext cx="2362200" cy="1722438"/>
          </a:xfrm>
          <a:prstGeom prst="rect">
            <a:avLst/>
          </a:prstGeom>
          <a:noFill/>
          <a:ln w="28575" algn="ctr">
            <a:solidFill>
              <a:schemeClr val="accent1"/>
            </a:solidFill>
            <a:miter lim="800000"/>
            <a:headEnd/>
            <a:tailEnd/>
          </a:ln>
        </p:spPr>
        <p:txBody>
          <a:bodyPr wrap="none" lIns="94193" tIns="47097" rIns="94193" bIns="47097" anchor="ctr"/>
          <a:lstStyle/>
          <a:p>
            <a:pPr algn="ctr" eaLnBrk="0" hangingPunct="0"/>
            <a:endParaRPr lang="en-US" dirty="0"/>
          </a:p>
        </p:txBody>
      </p:sp>
      <p:sp>
        <p:nvSpPr>
          <p:cNvPr id="29705" name="Text Box 31"/>
          <p:cNvSpPr txBox="1">
            <a:spLocks noChangeArrowheads="1"/>
          </p:cNvSpPr>
          <p:nvPr/>
        </p:nvSpPr>
        <p:spPr bwMode="auto">
          <a:xfrm>
            <a:off x="3449638" y="3556000"/>
            <a:ext cx="1820862" cy="341313"/>
          </a:xfrm>
          <a:prstGeom prst="rect">
            <a:avLst/>
          </a:prstGeom>
          <a:solidFill>
            <a:schemeClr val="bg1"/>
          </a:solidFill>
          <a:ln w="9525" algn="ctr">
            <a:noFill/>
            <a:miter lim="800000"/>
            <a:headEnd/>
            <a:tailEnd/>
          </a:ln>
        </p:spPr>
        <p:txBody>
          <a:bodyPr wrap="none" lIns="94193" tIns="47097" rIns="94193" bIns="47097">
            <a:spAutoFit/>
          </a:bodyPr>
          <a:lstStyle/>
          <a:p>
            <a:pPr algn="ctr" eaLnBrk="0" hangingPunct="0"/>
            <a:r>
              <a:rPr lang="en-US" sz="1600" b="1" dirty="0">
                <a:solidFill>
                  <a:schemeClr val="accent1"/>
                </a:solidFill>
              </a:rPr>
              <a:t>Looping mechanism</a:t>
            </a:r>
          </a:p>
        </p:txBody>
      </p:sp>
      <p:sp>
        <p:nvSpPr>
          <p:cNvPr id="29706" name="Text Box 32"/>
          <p:cNvSpPr txBox="1">
            <a:spLocks noChangeArrowheads="1"/>
          </p:cNvSpPr>
          <p:nvPr/>
        </p:nvSpPr>
        <p:spPr bwMode="auto">
          <a:xfrm>
            <a:off x="757238" y="5626100"/>
            <a:ext cx="7400925" cy="400050"/>
          </a:xfrm>
          <a:prstGeom prst="rect">
            <a:avLst/>
          </a:prstGeom>
          <a:noFill/>
          <a:ln w="9525" algn="ctr">
            <a:noFill/>
            <a:miter lim="800000"/>
            <a:headEnd/>
            <a:tailEnd/>
          </a:ln>
        </p:spPr>
        <p:txBody>
          <a:bodyPr lIns="94193" tIns="47097" rIns="94193" bIns="47097">
            <a:spAutoFit/>
          </a:bodyPr>
          <a:lstStyle/>
          <a:p>
            <a:pPr algn="ctr" eaLnBrk="0" hangingPunct="0"/>
            <a:r>
              <a:rPr lang="en-US" b="1" dirty="0">
                <a:solidFill>
                  <a:schemeClr val="accent1"/>
                </a:solidFill>
              </a:rPr>
              <a:t>Real-Time Module Control Architecture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6"/>
          <p:cNvSpPr>
            <a:spLocks noChangeArrowheads="1"/>
          </p:cNvSpPr>
          <p:nvPr/>
        </p:nvSpPr>
        <p:spPr bwMode="auto">
          <a:xfrm>
            <a:off x="204788" y="6045200"/>
            <a:ext cx="8939212" cy="812800"/>
          </a:xfrm>
          <a:prstGeom prst="rect">
            <a:avLst/>
          </a:prstGeom>
          <a:solidFill>
            <a:schemeClr val="bg1"/>
          </a:solidFill>
          <a:ln w="9525" algn="ctr">
            <a:noFill/>
            <a:round/>
            <a:headEnd type="none" w="sm" len="sm"/>
            <a:tailEnd type="none" w="sm" len="sm"/>
          </a:ln>
        </p:spPr>
        <p:txBody>
          <a:bodyPr wrap="none" anchor="ctr"/>
          <a:lstStyle/>
          <a:p>
            <a:pPr algn="ctr" eaLnBrk="0" hangingPunct="0"/>
            <a:endParaRPr lang="en-US" sz="2400" b="1" dirty="0">
              <a:solidFill>
                <a:schemeClr val="bg1"/>
              </a:solidFill>
            </a:endParaRPr>
          </a:p>
        </p:txBody>
      </p:sp>
      <p:sp>
        <p:nvSpPr>
          <p:cNvPr id="31746" name="Rectangle 2"/>
          <p:cNvSpPr>
            <a:spLocks noGrp="1" noChangeArrowheads="1"/>
          </p:cNvSpPr>
          <p:nvPr>
            <p:ph type="title"/>
          </p:nvPr>
        </p:nvSpPr>
        <p:spPr/>
        <p:txBody>
          <a:bodyPr/>
          <a:lstStyle/>
          <a:p>
            <a:r>
              <a:rPr lang="en-US" dirty="0" smtClean="0"/>
              <a:t>Software Timing – Wait</a:t>
            </a:r>
          </a:p>
        </p:txBody>
      </p:sp>
      <p:sp>
        <p:nvSpPr>
          <p:cNvPr id="31747" name="Rectangle 3"/>
          <p:cNvSpPr>
            <a:spLocks noGrp="1" noChangeArrowheads="1"/>
          </p:cNvSpPr>
          <p:nvPr>
            <p:ph idx="1"/>
          </p:nvPr>
        </p:nvSpPr>
        <p:spPr/>
        <p:txBody>
          <a:bodyPr/>
          <a:lstStyle/>
          <a:p>
            <a:pPr lvl="1"/>
            <a:r>
              <a:rPr lang="en-US" dirty="0" smtClean="0"/>
              <a:t>Causes VI to sleep for a specified time</a:t>
            </a:r>
          </a:p>
          <a:p>
            <a:pPr lvl="1"/>
            <a:r>
              <a:rPr lang="en-US" dirty="0" smtClean="0"/>
              <a:t>Do not use in parallel with time-critical code</a:t>
            </a:r>
          </a:p>
          <a:p>
            <a:pPr lvl="1"/>
            <a:r>
              <a:rPr lang="en-US" dirty="0" smtClean="0"/>
              <a:t>Code execution time can vary, therefore total loop execution time varies</a:t>
            </a:r>
          </a:p>
        </p:txBody>
      </p:sp>
      <p:sp>
        <p:nvSpPr>
          <p:cNvPr id="31748" name="Text Box 4"/>
          <p:cNvSpPr txBox="1">
            <a:spLocks noChangeArrowheads="1"/>
          </p:cNvSpPr>
          <p:nvPr/>
        </p:nvSpPr>
        <p:spPr bwMode="auto">
          <a:xfrm>
            <a:off x="22225" y="6108700"/>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OS ms timer </a:t>
            </a:r>
          </a:p>
        </p:txBody>
      </p:sp>
      <p:sp>
        <p:nvSpPr>
          <p:cNvPr id="31749" name="Text Box 6"/>
          <p:cNvSpPr txBox="1">
            <a:spLocks noChangeArrowheads="1"/>
          </p:cNvSpPr>
          <p:nvPr/>
        </p:nvSpPr>
        <p:spPr bwMode="auto">
          <a:xfrm>
            <a:off x="2168525" y="5911850"/>
            <a:ext cx="1493838" cy="369888"/>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Code execution</a:t>
            </a:r>
          </a:p>
        </p:txBody>
      </p:sp>
      <p:sp>
        <p:nvSpPr>
          <p:cNvPr id="31750" name="Text Box 7"/>
          <p:cNvSpPr txBox="1">
            <a:spLocks noChangeArrowheads="1"/>
          </p:cNvSpPr>
          <p:nvPr/>
        </p:nvSpPr>
        <p:spPr bwMode="auto">
          <a:xfrm>
            <a:off x="4503738" y="5913438"/>
            <a:ext cx="1844675" cy="369887"/>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Wait (ms) execution</a:t>
            </a:r>
          </a:p>
        </p:txBody>
      </p:sp>
      <p:sp>
        <p:nvSpPr>
          <p:cNvPr id="31751" name="Line 8"/>
          <p:cNvSpPr>
            <a:spLocks noChangeShapeType="1"/>
          </p:cNvSpPr>
          <p:nvPr/>
        </p:nvSpPr>
        <p:spPr bwMode="auto">
          <a:xfrm>
            <a:off x="2943225" y="6340475"/>
            <a:ext cx="4206875" cy="0"/>
          </a:xfrm>
          <a:prstGeom prst="line">
            <a:avLst/>
          </a:prstGeom>
          <a:noFill/>
          <a:ln w="57150">
            <a:solidFill>
              <a:schemeClr val="tx1"/>
            </a:solidFill>
            <a:round/>
            <a:headEnd/>
            <a:tailEnd/>
          </a:ln>
        </p:spPr>
        <p:txBody>
          <a:bodyPr lIns="94193" tIns="47097" rIns="94193" bIns="47097"/>
          <a:lstStyle/>
          <a:p>
            <a:endParaRPr lang="en-US" dirty="0"/>
          </a:p>
        </p:txBody>
      </p:sp>
      <p:sp>
        <p:nvSpPr>
          <p:cNvPr id="31752" name="Line 9"/>
          <p:cNvSpPr>
            <a:spLocks noChangeShapeType="1"/>
          </p:cNvSpPr>
          <p:nvPr/>
        </p:nvSpPr>
        <p:spPr bwMode="auto">
          <a:xfrm>
            <a:off x="1516063" y="6326188"/>
            <a:ext cx="1412875" cy="7937"/>
          </a:xfrm>
          <a:prstGeom prst="line">
            <a:avLst/>
          </a:prstGeom>
          <a:noFill/>
          <a:ln w="57150">
            <a:solidFill>
              <a:schemeClr val="tx1"/>
            </a:solidFill>
            <a:prstDash val="sysDot"/>
            <a:round/>
            <a:headEnd/>
            <a:tailEnd/>
          </a:ln>
        </p:spPr>
        <p:txBody>
          <a:bodyPr lIns="94193" tIns="47097" rIns="94193" bIns="47097"/>
          <a:lstStyle/>
          <a:p>
            <a:endParaRPr lang="en-US" dirty="0"/>
          </a:p>
        </p:txBody>
      </p:sp>
      <p:sp>
        <p:nvSpPr>
          <p:cNvPr id="31753" name="Text Box 10"/>
          <p:cNvSpPr txBox="1">
            <a:spLocks noChangeArrowheads="1"/>
          </p:cNvSpPr>
          <p:nvPr/>
        </p:nvSpPr>
        <p:spPr bwMode="auto">
          <a:xfrm>
            <a:off x="5972175" y="6467475"/>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122</a:t>
            </a:r>
          </a:p>
        </p:txBody>
      </p:sp>
      <p:sp>
        <p:nvSpPr>
          <p:cNvPr id="31754" name="Line 11"/>
          <p:cNvSpPr>
            <a:spLocks noChangeShapeType="1"/>
          </p:cNvSpPr>
          <p:nvPr/>
        </p:nvSpPr>
        <p:spPr bwMode="auto">
          <a:xfrm flipV="1">
            <a:off x="4075113" y="6046788"/>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1755" name="Line 12"/>
          <p:cNvSpPr>
            <a:spLocks noChangeShapeType="1"/>
          </p:cNvSpPr>
          <p:nvPr/>
        </p:nvSpPr>
        <p:spPr bwMode="auto">
          <a:xfrm flipV="1">
            <a:off x="6735763" y="6040438"/>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1756" name="Text Box 13"/>
          <p:cNvSpPr txBox="1">
            <a:spLocks noChangeArrowheads="1"/>
          </p:cNvSpPr>
          <p:nvPr/>
        </p:nvSpPr>
        <p:spPr bwMode="auto">
          <a:xfrm>
            <a:off x="7021513" y="5934075"/>
            <a:ext cx="1493837" cy="369888"/>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Code execution</a:t>
            </a:r>
          </a:p>
        </p:txBody>
      </p:sp>
      <p:sp>
        <p:nvSpPr>
          <p:cNvPr id="31757" name="Line 14"/>
          <p:cNvSpPr>
            <a:spLocks noChangeShapeType="1"/>
          </p:cNvSpPr>
          <p:nvPr/>
        </p:nvSpPr>
        <p:spPr bwMode="auto">
          <a:xfrm>
            <a:off x="7185025" y="6334125"/>
            <a:ext cx="1930400" cy="0"/>
          </a:xfrm>
          <a:prstGeom prst="line">
            <a:avLst/>
          </a:prstGeom>
          <a:noFill/>
          <a:ln w="57150">
            <a:solidFill>
              <a:schemeClr val="tx1"/>
            </a:solidFill>
            <a:prstDash val="sysDot"/>
            <a:round/>
            <a:headEnd/>
            <a:tailEnd type="triangle" w="med" len="med"/>
          </a:ln>
        </p:spPr>
        <p:txBody>
          <a:bodyPr lIns="94193" tIns="47097" rIns="94193" bIns="47097"/>
          <a:lstStyle/>
          <a:p>
            <a:endParaRPr lang="en-US" dirty="0"/>
          </a:p>
        </p:txBody>
      </p:sp>
      <p:sp>
        <p:nvSpPr>
          <p:cNvPr id="31759" name="Text Box 4"/>
          <p:cNvSpPr txBox="1">
            <a:spLocks noChangeArrowheads="1"/>
          </p:cNvSpPr>
          <p:nvPr/>
        </p:nvSpPr>
        <p:spPr bwMode="auto">
          <a:xfrm>
            <a:off x="3303588" y="6508750"/>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112</a:t>
            </a:r>
          </a:p>
        </p:txBody>
      </p:sp>
      <p:pic>
        <p:nvPicPr>
          <p:cNvPr id="2050" name="Picture 2" descr="software_timing-wait.bmp"/>
          <p:cNvPicPr>
            <a:picLocks noChangeAspect="1" noChangeArrowheads="1"/>
          </p:cNvPicPr>
          <p:nvPr/>
        </p:nvPicPr>
        <p:blipFill>
          <a:blip r:embed="rId3"/>
          <a:srcRect/>
          <a:stretch>
            <a:fillRect/>
          </a:stretch>
        </p:blipFill>
        <p:spPr bwMode="auto">
          <a:xfrm>
            <a:off x="1189945" y="3603171"/>
            <a:ext cx="6057992" cy="21281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4"/>
          <p:cNvSpPr>
            <a:spLocks noChangeArrowheads="1"/>
          </p:cNvSpPr>
          <p:nvPr/>
        </p:nvSpPr>
        <p:spPr bwMode="auto">
          <a:xfrm>
            <a:off x="139700" y="6024563"/>
            <a:ext cx="8939213" cy="811212"/>
          </a:xfrm>
          <a:prstGeom prst="rect">
            <a:avLst/>
          </a:prstGeom>
          <a:solidFill>
            <a:schemeClr val="bg1"/>
          </a:solidFill>
          <a:ln w="9525" algn="ctr">
            <a:noFill/>
            <a:round/>
            <a:headEnd type="none" w="sm" len="sm"/>
            <a:tailEnd type="none" w="sm" len="sm"/>
          </a:ln>
        </p:spPr>
        <p:txBody>
          <a:bodyPr wrap="none" anchor="ctr"/>
          <a:lstStyle/>
          <a:p>
            <a:pPr algn="ctr" eaLnBrk="0" hangingPunct="0"/>
            <a:endParaRPr lang="en-US" sz="2400" b="1" dirty="0">
              <a:solidFill>
                <a:schemeClr val="bg1"/>
              </a:solidFill>
            </a:endParaRPr>
          </a:p>
        </p:txBody>
      </p:sp>
      <p:sp>
        <p:nvSpPr>
          <p:cNvPr id="33794" name="Rectangle 2"/>
          <p:cNvSpPr>
            <a:spLocks noGrp="1" noChangeArrowheads="1"/>
          </p:cNvSpPr>
          <p:nvPr>
            <p:ph type="title"/>
          </p:nvPr>
        </p:nvSpPr>
        <p:spPr/>
        <p:txBody>
          <a:bodyPr/>
          <a:lstStyle/>
          <a:p>
            <a:r>
              <a:rPr lang="en-US" dirty="0" smtClean="0"/>
              <a:t>Software Timing – Wait Until Next Multiple</a:t>
            </a:r>
          </a:p>
        </p:txBody>
      </p:sp>
      <p:sp>
        <p:nvSpPr>
          <p:cNvPr id="33795" name="Rectangle 3"/>
          <p:cNvSpPr>
            <a:spLocks noGrp="1" noChangeArrowheads="1"/>
          </p:cNvSpPr>
          <p:nvPr>
            <p:ph idx="1"/>
          </p:nvPr>
        </p:nvSpPr>
        <p:spPr/>
        <p:txBody>
          <a:bodyPr/>
          <a:lstStyle/>
          <a:p>
            <a:pPr lvl="1"/>
            <a:r>
              <a:rPr lang="en-US" dirty="0" smtClean="0"/>
              <a:t>Thread sleeps until the operating system ms timer equals a multiple of the Count (mSec) input</a:t>
            </a:r>
          </a:p>
          <a:p>
            <a:pPr lvl="1"/>
            <a:r>
              <a:rPr lang="en-US" dirty="0" smtClean="0"/>
              <a:t>First loop iteration is indeterminate</a:t>
            </a:r>
          </a:p>
        </p:txBody>
      </p:sp>
      <p:sp>
        <p:nvSpPr>
          <p:cNvPr id="33796" name="Text Box 4"/>
          <p:cNvSpPr txBox="1">
            <a:spLocks noChangeArrowheads="1"/>
          </p:cNvSpPr>
          <p:nvPr/>
        </p:nvSpPr>
        <p:spPr bwMode="auto">
          <a:xfrm>
            <a:off x="2781300" y="6473825"/>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42</a:t>
            </a:r>
          </a:p>
        </p:txBody>
      </p:sp>
      <p:sp>
        <p:nvSpPr>
          <p:cNvPr id="33797" name="Text Box 6"/>
          <p:cNvSpPr txBox="1">
            <a:spLocks noChangeArrowheads="1"/>
          </p:cNvSpPr>
          <p:nvPr/>
        </p:nvSpPr>
        <p:spPr bwMode="auto">
          <a:xfrm>
            <a:off x="1924050" y="5934075"/>
            <a:ext cx="1649413" cy="369888"/>
          </a:xfrm>
          <a:prstGeom prst="rect">
            <a:avLst/>
          </a:prstGeom>
          <a:noFill/>
          <a:ln w="9525" algn="ctr">
            <a:noFill/>
            <a:miter lim="800000"/>
            <a:headEnd/>
            <a:tailEnd/>
          </a:ln>
        </p:spPr>
        <p:txBody>
          <a:bodyPr lIns="94193" tIns="47097" rIns="94193" bIns="47097">
            <a:spAutoFit/>
          </a:bodyPr>
          <a:lstStyle/>
          <a:p>
            <a:pPr algn="ctr" eaLnBrk="0" hangingPunct="0"/>
            <a:r>
              <a:rPr lang="en-US" sz="1800" i="1" dirty="0">
                <a:solidFill>
                  <a:schemeClr val="tx2"/>
                </a:solidFill>
              </a:rPr>
              <a:t>Code execution</a:t>
            </a:r>
          </a:p>
        </p:txBody>
      </p:sp>
      <p:sp>
        <p:nvSpPr>
          <p:cNvPr id="33798" name="Text Box 7"/>
          <p:cNvSpPr txBox="1">
            <a:spLocks noChangeArrowheads="1"/>
          </p:cNvSpPr>
          <p:nvPr/>
        </p:nvSpPr>
        <p:spPr bwMode="auto">
          <a:xfrm>
            <a:off x="3751263" y="5934075"/>
            <a:ext cx="1419225" cy="369888"/>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Wait execution</a:t>
            </a:r>
          </a:p>
        </p:txBody>
      </p:sp>
      <p:sp>
        <p:nvSpPr>
          <p:cNvPr id="33799" name="Line 8"/>
          <p:cNvSpPr>
            <a:spLocks noChangeShapeType="1"/>
          </p:cNvSpPr>
          <p:nvPr/>
        </p:nvSpPr>
        <p:spPr bwMode="auto">
          <a:xfrm>
            <a:off x="1938338" y="6340475"/>
            <a:ext cx="6711950" cy="0"/>
          </a:xfrm>
          <a:prstGeom prst="line">
            <a:avLst/>
          </a:prstGeom>
          <a:noFill/>
          <a:ln w="57150">
            <a:solidFill>
              <a:schemeClr val="tx1"/>
            </a:solidFill>
            <a:round/>
            <a:headEnd/>
            <a:tailEnd/>
          </a:ln>
        </p:spPr>
        <p:txBody>
          <a:bodyPr lIns="94193" tIns="47097" rIns="94193" bIns="47097"/>
          <a:lstStyle/>
          <a:p>
            <a:endParaRPr lang="en-US" dirty="0"/>
          </a:p>
        </p:txBody>
      </p:sp>
      <p:sp>
        <p:nvSpPr>
          <p:cNvPr id="33800" name="Text Box 10"/>
          <p:cNvSpPr txBox="1">
            <a:spLocks noChangeArrowheads="1"/>
          </p:cNvSpPr>
          <p:nvPr/>
        </p:nvSpPr>
        <p:spPr bwMode="auto">
          <a:xfrm>
            <a:off x="4587875" y="6467475"/>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100</a:t>
            </a:r>
          </a:p>
        </p:txBody>
      </p:sp>
      <p:sp>
        <p:nvSpPr>
          <p:cNvPr id="33801" name="Line 11"/>
          <p:cNvSpPr>
            <a:spLocks noChangeShapeType="1"/>
          </p:cNvSpPr>
          <p:nvPr/>
        </p:nvSpPr>
        <p:spPr bwMode="auto">
          <a:xfrm flipV="1">
            <a:off x="3576638" y="6046788"/>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3802" name="Line 12"/>
          <p:cNvSpPr>
            <a:spLocks noChangeShapeType="1"/>
          </p:cNvSpPr>
          <p:nvPr/>
        </p:nvSpPr>
        <p:spPr bwMode="auto">
          <a:xfrm flipV="1">
            <a:off x="5351463" y="6040438"/>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3803" name="Text Box 13"/>
          <p:cNvSpPr txBox="1">
            <a:spLocks noChangeArrowheads="1"/>
          </p:cNvSpPr>
          <p:nvPr/>
        </p:nvSpPr>
        <p:spPr bwMode="auto">
          <a:xfrm>
            <a:off x="5465763" y="5934075"/>
            <a:ext cx="1493837" cy="369888"/>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Code execution</a:t>
            </a:r>
          </a:p>
        </p:txBody>
      </p:sp>
      <p:sp>
        <p:nvSpPr>
          <p:cNvPr id="33804" name="Line 14"/>
          <p:cNvSpPr>
            <a:spLocks noChangeShapeType="1"/>
          </p:cNvSpPr>
          <p:nvPr/>
        </p:nvSpPr>
        <p:spPr bwMode="auto">
          <a:xfrm>
            <a:off x="8450263" y="6340475"/>
            <a:ext cx="682625" cy="3175"/>
          </a:xfrm>
          <a:prstGeom prst="line">
            <a:avLst/>
          </a:prstGeom>
          <a:noFill/>
          <a:ln w="57150">
            <a:solidFill>
              <a:schemeClr val="tx1"/>
            </a:solidFill>
            <a:prstDash val="sysDot"/>
            <a:round/>
            <a:headEnd/>
            <a:tailEnd type="triangle" w="med" len="med"/>
          </a:ln>
        </p:spPr>
        <p:txBody>
          <a:bodyPr lIns="94193" tIns="47097" rIns="94193" bIns="47097"/>
          <a:lstStyle/>
          <a:p>
            <a:endParaRPr lang="en-US" dirty="0"/>
          </a:p>
        </p:txBody>
      </p:sp>
      <p:sp>
        <p:nvSpPr>
          <p:cNvPr id="33805" name="Text Box 16"/>
          <p:cNvSpPr txBox="1">
            <a:spLocks noChangeArrowheads="1"/>
          </p:cNvSpPr>
          <p:nvPr/>
        </p:nvSpPr>
        <p:spPr bwMode="auto">
          <a:xfrm>
            <a:off x="1144588" y="6472238"/>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30</a:t>
            </a:r>
          </a:p>
        </p:txBody>
      </p:sp>
      <p:sp>
        <p:nvSpPr>
          <p:cNvPr id="33806" name="Line 17"/>
          <p:cNvSpPr>
            <a:spLocks noChangeShapeType="1"/>
          </p:cNvSpPr>
          <p:nvPr/>
        </p:nvSpPr>
        <p:spPr bwMode="auto">
          <a:xfrm flipV="1">
            <a:off x="1939925" y="6045200"/>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3807" name="Text Box 18"/>
          <p:cNvSpPr txBox="1">
            <a:spLocks noChangeArrowheads="1"/>
          </p:cNvSpPr>
          <p:nvPr/>
        </p:nvSpPr>
        <p:spPr bwMode="auto">
          <a:xfrm>
            <a:off x="6254750" y="6462713"/>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109</a:t>
            </a:r>
          </a:p>
        </p:txBody>
      </p:sp>
      <p:sp>
        <p:nvSpPr>
          <p:cNvPr id="33808" name="Line 19"/>
          <p:cNvSpPr>
            <a:spLocks noChangeShapeType="1"/>
          </p:cNvSpPr>
          <p:nvPr/>
        </p:nvSpPr>
        <p:spPr bwMode="auto">
          <a:xfrm flipV="1">
            <a:off x="7018338" y="6035675"/>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3809" name="Text Box 20"/>
          <p:cNvSpPr txBox="1">
            <a:spLocks noChangeArrowheads="1"/>
          </p:cNvSpPr>
          <p:nvPr/>
        </p:nvSpPr>
        <p:spPr bwMode="auto">
          <a:xfrm>
            <a:off x="7132638" y="5934075"/>
            <a:ext cx="1419225" cy="369888"/>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Wait execution</a:t>
            </a:r>
          </a:p>
        </p:txBody>
      </p:sp>
      <p:sp>
        <p:nvSpPr>
          <p:cNvPr id="33810" name="Text Box 21"/>
          <p:cNvSpPr txBox="1">
            <a:spLocks noChangeArrowheads="1"/>
          </p:cNvSpPr>
          <p:nvPr/>
        </p:nvSpPr>
        <p:spPr bwMode="auto">
          <a:xfrm>
            <a:off x="7897813" y="6477000"/>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200</a:t>
            </a:r>
          </a:p>
        </p:txBody>
      </p:sp>
      <p:sp>
        <p:nvSpPr>
          <p:cNvPr id="33811" name="Line 22"/>
          <p:cNvSpPr>
            <a:spLocks noChangeShapeType="1"/>
          </p:cNvSpPr>
          <p:nvPr/>
        </p:nvSpPr>
        <p:spPr bwMode="auto">
          <a:xfrm flipV="1">
            <a:off x="8661400" y="6049963"/>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3813" name="Text Box 4"/>
          <p:cNvSpPr txBox="1">
            <a:spLocks noChangeArrowheads="1"/>
          </p:cNvSpPr>
          <p:nvPr/>
        </p:nvSpPr>
        <p:spPr bwMode="auto">
          <a:xfrm>
            <a:off x="22225" y="6108700"/>
            <a:ext cx="1568450" cy="403225"/>
          </a:xfrm>
          <a:prstGeom prst="rect">
            <a:avLst/>
          </a:prstGeom>
          <a:noFill/>
          <a:ln w="9525" algn="ctr">
            <a:noFill/>
            <a:miter lim="800000"/>
            <a:headEnd/>
            <a:tailEnd/>
          </a:ln>
        </p:spPr>
        <p:txBody>
          <a:bodyPr lIns="94193" tIns="47097" rIns="94193" bIns="47097">
            <a:spAutoFit/>
          </a:bodyPr>
          <a:lstStyle/>
          <a:p>
            <a:pPr algn="ctr" eaLnBrk="0" hangingPunct="0"/>
            <a:r>
              <a:rPr lang="en-US" dirty="0"/>
              <a:t>OS ms timer </a:t>
            </a:r>
          </a:p>
        </p:txBody>
      </p:sp>
      <p:sp>
        <p:nvSpPr>
          <p:cNvPr id="33814" name="Line 21"/>
          <p:cNvSpPr>
            <a:spLocks noChangeShapeType="1"/>
          </p:cNvSpPr>
          <p:nvPr/>
        </p:nvSpPr>
        <p:spPr bwMode="auto">
          <a:xfrm>
            <a:off x="1576388" y="6335713"/>
            <a:ext cx="355600" cy="0"/>
          </a:xfrm>
          <a:prstGeom prst="line">
            <a:avLst/>
          </a:prstGeom>
          <a:noFill/>
          <a:ln w="57150">
            <a:solidFill>
              <a:schemeClr val="tx1"/>
            </a:solidFill>
            <a:prstDash val="sysDot"/>
            <a:round/>
            <a:headEnd/>
            <a:tailEnd/>
          </a:ln>
        </p:spPr>
        <p:txBody>
          <a:bodyPr lIns="94193" tIns="47097" rIns="94193" bIns="47097"/>
          <a:lstStyle/>
          <a:p>
            <a:endParaRPr lang="en-US" dirty="0"/>
          </a:p>
        </p:txBody>
      </p:sp>
      <p:pic>
        <p:nvPicPr>
          <p:cNvPr id="1026" name="Picture 2" descr="software_timing-wait_multiple.bmp"/>
          <p:cNvPicPr>
            <a:picLocks noChangeAspect="1" noChangeArrowheads="1"/>
          </p:cNvPicPr>
          <p:nvPr/>
        </p:nvPicPr>
        <p:blipFill>
          <a:blip r:embed="rId3"/>
          <a:srcRect/>
          <a:stretch>
            <a:fillRect/>
          </a:stretch>
        </p:blipFill>
        <p:spPr bwMode="auto">
          <a:xfrm>
            <a:off x="1255260" y="3183392"/>
            <a:ext cx="6499690" cy="227035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4"/>
          <p:cNvSpPr>
            <a:spLocks noChangeArrowheads="1"/>
          </p:cNvSpPr>
          <p:nvPr/>
        </p:nvSpPr>
        <p:spPr bwMode="auto">
          <a:xfrm>
            <a:off x="139700" y="6024563"/>
            <a:ext cx="8939213" cy="811212"/>
          </a:xfrm>
          <a:prstGeom prst="rect">
            <a:avLst/>
          </a:prstGeom>
          <a:solidFill>
            <a:schemeClr val="bg1"/>
          </a:solidFill>
          <a:ln w="9525" algn="ctr">
            <a:noFill/>
            <a:round/>
            <a:headEnd type="none" w="sm" len="sm"/>
            <a:tailEnd type="none" w="sm" len="sm"/>
          </a:ln>
        </p:spPr>
        <p:txBody>
          <a:bodyPr wrap="none" anchor="ctr"/>
          <a:lstStyle/>
          <a:p>
            <a:pPr algn="ctr" eaLnBrk="0" hangingPunct="0"/>
            <a:endParaRPr lang="en-US" sz="2400" b="1" dirty="0">
              <a:solidFill>
                <a:schemeClr val="bg1"/>
              </a:solidFill>
            </a:endParaRPr>
          </a:p>
        </p:txBody>
      </p:sp>
      <p:sp>
        <p:nvSpPr>
          <p:cNvPr id="35842" name="Text Box 4"/>
          <p:cNvSpPr txBox="1">
            <a:spLocks noChangeArrowheads="1"/>
          </p:cNvSpPr>
          <p:nvPr/>
        </p:nvSpPr>
        <p:spPr bwMode="auto">
          <a:xfrm>
            <a:off x="42863" y="5935663"/>
            <a:ext cx="827087" cy="711200"/>
          </a:xfrm>
          <a:prstGeom prst="rect">
            <a:avLst/>
          </a:prstGeom>
          <a:noFill/>
          <a:ln w="9525" algn="ctr">
            <a:noFill/>
            <a:miter lim="800000"/>
            <a:headEnd/>
            <a:tailEnd/>
          </a:ln>
        </p:spPr>
        <p:txBody>
          <a:bodyPr lIns="94193" tIns="47097" rIns="94193" bIns="47097">
            <a:spAutoFit/>
          </a:bodyPr>
          <a:lstStyle/>
          <a:p>
            <a:pPr algn="r" eaLnBrk="0" hangingPunct="0"/>
            <a:r>
              <a:rPr lang="en-US" dirty="0"/>
              <a:t>OS ms </a:t>
            </a:r>
          </a:p>
          <a:p>
            <a:pPr algn="r" eaLnBrk="0" hangingPunct="0"/>
            <a:r>
              <a:rPr lang="en-US" dirty="0"/>
              <a:t>timer </a:t>
            </a:r>
          </a:p>
        </p:txBody>
      </p:sp>
      <p:sp>
        <p:nvSpPr>
          <p:cNvPr id="832514" name="Rectangle 2"/>
          <p:cNvSpPr>
            <a:spLocks noGrp="1" noChangeArrowheads="1"/>
          </p:cNvSpPr>
          <p:nvPr>
            <p:ph type="title"/>
          </p:nvPr>
        </p:nvSpPr>
        <p:spPr/>
        <p:txBody>
          <a:bodyPr>
            <a:normAutofit fontScale="90000"/>
          </a:bodyPr>
          <a:lstStyle/>
          <a:p>
            <a:pPr>
              <a:defRPr/>
            </a:pPr>
            <a:r>
              <a:rPr lang="en-US" dirty="0" smtClean="0"/>
              <a:t>Software Timing – Wait Until Next Multiple (continued)</a:t>
            </a:r>
            <a:endParaRPr lang="en-US" dirty="0"/>
          </a:p>
        </p:txBody>
      </p:sp>
      <p:sp>
        <p:nvSpPr>
          <p:cNvPr id="35844" name="Rectangle 3"/>
          <p:cNvSpPr>
            <a:spLocks noGrp="1" noChangeArrowheads="1"/>
          </p:cNvSpPr>
          <p:nvPr>
            <p:ph idx="1"/>
          </p:nvPr>
        </p:nvSpPr>
        <p:spPr/>
        <p:txBody>
          <a:bodyPr/>
          <a:lstStyle/>
          <a:p>
            <a:pPr lvl="1"/>
            <a:r>
              <a:rPr lang="en-US" dirty="0" smtClean="0"/>
              <a:t>Add a Wait before the loop to initialize the timer</a:t>
            </a:r>
          </a:p>
          <a:p>
            <a:pPr lvl="1"/>
            <a:r>
              <a:rPr lang="en-US" dirty="0" smtClean="0"/>
              <a:t>First iteration of loop time is determinate with this method</a:t>
            </a:r>
          </a:p>
        </p:txBody>
      </p:sp>
      <p:sp>
        <p:nvSpPr>
          <p:cNvPr id="35845" name="Text Box 4"/>
          <p:cNvSpPr txBox="1">
            <a:spLocks noChangeArrowheads="1"/>
          </p:cNvSpPr>
          <p:nvPr/>
        </p:nvSpPr>
        <p:spPr bwMode="auto">
          <a:xfrm>
            <a:off x="3678238" y="6527800"/>
            <a:ext cx="776287" cy="400050"/>
          </a:xfrm>
          <a:prstGeom prst="rect">
            <a:avLst/>
          </a:prstGeom>
          <a:noFill/>
          <a:ln w="9525" algn="ctr">
            <a:noFill/>
            <a:miter lim="800000"/>
            <a:headEnd/>
            <a:tailEnd/>
          </a:ln>
        </p:spPr>
        <p:txBody>
          <a:bodyPr lIns="94193" tIns="47097" rIns="94193" bIns="47097">
            <a:spAutoFit/>
          </a:bodyPr>
          <a:lstStyle/>
          <a:p>
            <a:pPr algn="ctr" eaLnBrk="0" hangingPunct="0"/>
            <a:r>
              <a:rPr lang="en-US" dirty="0"/>
              <a:t>112</a:t>
            </a:r>
          </a:p>
        </p:txBody>
      </p:sp>
      <p:sp>
        <p:nvSpPr>
          <p:cNvPr id="35846" name="Text Box 5"/>
          <p:cNvSpPr txBox="1">
            <a:spLocks noChangeArrowheads="1"/>
          </p:cNvSpPr>
          <p:nvPr/>
        </p:nvSpPr>
        <p:spPr bwMode="auto">
          <a:xfrm>
            <a:off x="2846388" y="5678488"/>
            <a:ext cx="1165225" cy="644525"/>
          </a:xfrm>
          <a:prstGeom prst="rect">
            <a:avLst/>
          </a:prstGeom>
          <a:noFill/>
          <a:ln w="9525" algn="ctr">
            <a:noFill/>
            <a:miter lim="800000"/>
            <a:headEnd/>
            <a:tailEnd/>
          </a:ln>
        </p:spPr>
        <p:txBody>
          <a:bodyPr lIns="94193" tIns="47097" rIns="94193" bIns="47097">
            <a:spAutoFit/>
          </a:bodyPr>
          <a:lstStyle/>
          <a:p>
            <a:pPr algn="ctr" eaLnBrk="0" hangingPunct="0"/>
            <a:r>
              <a:rPr lang="en-US" sz="1800" i="1" dirty="0">
                <a:solidFill>
                  <a:schemeClr val="tx2"/>
                </a:solidFill>
              </a:rPr>
              <a:t>Code execution</a:t>
            </a:r>
          </a:p>
        </p:txBody>
      </p:sp>
      <p:sp>
        <p:nvSpPr>
          <p:cNvPr id="35847" name="Text Box 6"/>
          <p:cNvSpPr txBox="1">
            <a:spLocks noChangeArrowheads="1"/>
          </p:cNvSpPr>
          <p:nvPr/>
        </p:nvSpPr>
        <p:spPr bwMode="auto">
          <a:xfrm>
            <a:off x="4254500" y="5892800"/>
            <a:ext cx="1419225" cy="369888"/>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Wait execution</a:t>
            </a:r>
          </a:p>
        </p:txBody>
      </p:sp>
      <p:sp>
        <p:nvSpPr>
          <p:cNvPr id="35848" name="Line 7"/>
          <p:cNvSpPr>
            <a:spLocks noChangeShapeType="1"/>
          </p:cNvSpPr>
          <p:nvPr/>
        </p:nvSpPr>
        <p:spPr bwMode="auto">
          <a:xfrm>
            <a:off x="1204913" y="6305550"/>
            <a:ext cx="7491412" cy="0"/>
          </a:xfrm>
          <a:prstGeom prst="line">
            <a:avLst/>
          </a:prstGeom>
          <a:noFill/>
          <a:ln w="57150">
            <a:solidFill>
              <a:schemeClr val="tx1"/>
            </a:solidFill>
            <a:round/>
            <a:headEnd/>
            <a:tailEnd/>
          </a:ln>
        </p:spPr>
        <p:txBody>
          <a:bodyPr lIns="94193" tIns="47097" rIns="94193" bIns="47097"/>
          <a:lstStyle/>
          <a:p>
            <a:endParaRPr lang="en-US" dirty="0"/>
          </a:p>
        </p:txBody>
      </p:sp>
      <p:sp>
        <p:nvSpPr>
          <p:cNvPr id="35849" name="Text Box 8"/>
          <p:cNvSpPr txBox="1">
            <a:spLocks noChangeArrowheads="1"/>
          </p:cNvSpPr>
          <p:nvPr/>
        </p:nvSpPr>
        <p:spPr bwMode="auto">
          <a:xfrm>
            <a:off x="5554663" y="6521450"/>
            <a:ext cx="587375" cy="400050"/>
          </a:xfrm>
          <a:prstGeom prst="rect">
            <a:avLst/>
          </a:prstGeom>
          <a:noFill/>
          <a:ln w="9525" algn="ctr">
            <a:noFill/>
            <a:miter lim="800000"/>
            <a:headEnd/>
            <a:tailEnd/>
          </a:ln>
        </p:spPr>
        <p:txBody>
          <a:bodyPr lIns="94193" tIns="47097" rIns="94193" bIns="47097">
            <a:spAutoFit/>
          </a:bodyPr>
          <a:lstStyle/>
          <a:p>
            <a:pPr algn="ctr" eaLnBrk="0" hangingPunct="0"/>
            <a:r>
              <a:rPr lang="en-US" dirty="0"/>
              <a:t>200</a:t>
            </a:r>
          </a:p>
        </p:txBody>
      </p:sp>
      <p:sp>
        <p:nvSpPr>
          <p:cNvPr id="35850" name="Line 9"/>
          <p:cNvSpPr>
            <a:spLocks noChangeShapeType="1"/>
          </p:cNvSpPr>
          <p:nvPr/>
        </p:nvSpPr>
        <p:spPr bwMode="auto">
          <a:xfrm flipV="1">
            <a:off x="4079875" y="6011863"/>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5851" name="Line 10"/>
          <p:cNvSpPr>
            <a:spLocks noChangeShapeType="1"/>
          </p:cNvSpPr>
          <p:nvPr/>
        </p:nvSpPr>
        <p:spPr bwMode="auto">
          <a:xfrm flipV="1">
            <a:off x="5854700" y="6005513"/>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5852" name="Text Box 11"/>
          <p:cNvSpPr txBox="1">
            <a:spLocks noChangeArrowheads="1"/>
          </p:cNvSpPr>
          <p:nvPr/>
        </p:nvSpPr>
        <p:spPr bwMode="auto">
          <a:xfrm>
            <a:off x="5905500" y="5683250"/>
            <a:ext cx="1062038" cy="644525"/>
          </a:xfrm>
          <a:prstGeom prst="rect">
            <a:avLst/>
          </a:prstGeom>
          <a:noFill/>
          <a:ln w="9525" algn="ctr">
            <a:noFill/>
            <a:miter lim="800000"/>
            <a:headEnd/>
            <a:tailEnd/>
          </a:ln>
        </p:spPr>
        <p:txBody>
          <a:bodyPr lIns="94193" tIns="47097" rIns="94193" bIns="47097">
            <a:spAutoFit/>
          </a:bodyPr>
          <a:lstStyle/>
          <a:p>
            <a:pPr algn="ctr" eaLnBrk="0" hangingPunct="0"/>
            <a:r>
              <a:rPr lang="en-US" sz="1800" i="1" dirty="0">
                <a:solidFill>
                  <a:schemeClr val="tx2"/>
                </a:solidFill>
              </a:rPr>
              <a:t>Code execution</a:t>
            </a:r>
          </a:p>
        </p:txBody>
      </p:sp>
      <p:sp>
        <p:nvSpPr>
          <p:cNvPr id="35853" name="Line 12"/>
          <p:cNvSpPr>
            <a:spLocks noChangeShapeType="1"/>
          </p:cNvSpPr>
          <p:nvPr/>
        </p:nvSpPr>
        <p:spPr bwMode="auto">
          <a:xfrm>
            <a:off x="8329613" y="6308725"/>
            <a:ext cx="804862" cy="0"/>
          </a:xfrm>
          <a:prstGeom prst="line">
            <a:avLst/>
          </a:prstGeom>
          <a:noFill/>
          <a:ln w="57150">
            <a:solidFill>
              <a:schemeClr val="tx1"/>
            </a:solidFill>
            <a:prstDash val="sysDot"/>
            <a:round/>
            <a:headEnd/>
            <a:tailEnd type="triangle" w="med" len="med"/>
          </a:ln>
        </p:spPr>
        <p:txBody>
          <a:bodyPr lIns="94193" tIns="47097" rIns="94193" bIns="47097"/>
          <a:lstStyle/>
          <a:p>
            <a:endParaRPr lang="en-US" dirty="0"/>
          </a:p>
        </p:txBody>
      </p:sp>
      <p:sp>
        <p:nvSpPr>
          <p:cNvPr id="35854" name="Text Box 14"/>
          <p:cNvSpPr txBox="1">
            <a:spLocks noChangeArrowheads="1"/>
          </p:cNvSpPr>
          <p:nvPr/>
        </p:nvSpPr>
        <p:spPr bwMode="auto">
          <a:xfrm>
            <a:off x="2566988" y="6526213"/>
            <a:ext cx="558800" cy="400050"/>
          </a:xfrm>
          <a:prstGeom prst="rect">
            <a:avLst/>
          </a:prstGeom>
          <a:noFill/>
          <a:ln w="9525" algn="ctr">
            <a:noFill/>
            <a:miter lim="800000"/>
            <a:headEnd/>
            <a:tailEnd/>
          </a:ln>
        </p:spPr>
        <p:txBody>
          <a:bodyPr lIns="94193" tIns="47097" rIns="94193" bIns="47097">
            <a:spAutoFit/>
          </a:bodyPr>
          <a:lstStyle/>
          <a:p>
            <a:pPr algn="ctr" eaLnBrk="0" hangingPunct="0"/>
            <a:r>
              <a:rPr lang="en-US" dirty="0"/>
              <a:t>100</a:t>
            </a:r>
          </a:p>
        </p:txBody>
      </p:sp>
      <p:sp>
        <p:nvSpPr>
          <p:cNvPr id="35855" name="Line 15"/>
          <p:cNvSpPr>
            <a:spLocks noChangeShapeType="1"/>
          </p:cNvSpPr>
          <p:nvPr/>
        </p:nvSpPr>
        <p:spPr bwMode="auto">
          <a:xfrm flipV="1">
            <a:off x="2849563" y="6010275"/>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5856" name="Text Box 16"/>
          <p:cNvSpPr txBox="1">
            <a:spLocks noChangeArrowheads="1"/>
          </p:cNvSpPr>
          <p:nvPr/>
        </p:nvSpPr>
        <p:spPr bwMode="auto">
          <a:xfrm>
            <a:off x="6735763" y="6516688"/>
            <a:ext cx="666750" cy="400050"/>
          </a:xfrm>
          <a:prstGeom prst="rect">
            <a:avLst/>
          </a:prstGeom>
          <a:noFill/>
          <a:ln w="9525" algn="ctr">
            <a:noFill/>
            <a:miter lim="800000"/>
            <a:headEnd/>
            <a:tailEnd/>
          </a:ln>
        </p:spPr>
        <p:txBody>
          <a:bodyPr lIns="94193" tIns="47097" rIns="94193" bIns="47097">
            <a:spAutoFit/>
          </a:bodyPr>
          <a:lstStyle/>
          <a:p>
            <a:pPr algn="ctr" eaLnBrk="0" hangingPunct="0"/>
            <a:r>
              <a:rPr lang="en-US" dirty="0"/>
              <a:t>209</a:t>
            </a:r>
          </a:p>
        </p:txBody>
      </p:sp>
      <p:sp>
        <p:nvSpPr>
          <p:cNvPr id="35857" name="Line 17"/>
          <p:cNvSpPr>
            <a:spLocks noChangeShapeType="1"/>
          </p:cNvSpPr>
          <p:nvPr/>
        </p:nvSpPr>
        <p:spPr bwMode="auto">
          <a:xfrm flipV="1">
            <a:off x="7064375" y="6000750"/>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5858" name="Text Box 18"/>
          <p:cNvSpPr txBox="1">
            <a:spLocks noChangeArrowheads="1"/>
          </p:cNvSpPr>
          <p:nvPr/>
        </p:nvSpPr>
        <p:spPr bwMode="auto">
          <a:xfrm>
            <a:off x="7178675" y="5888038"/>
            <a:ext cx="1419225" cy="369887"/>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Wait execution</a:t>
            </a:r>
          </a:p>
        </p:txBody>
      </p:sp>
      <p:sp>
        <p:nvSpPr>
          <p:cNvPr id="35859" name="Text Box 19"/>
          <p:cNvSpPr txBox="1">
            <a:spLocks noChangeArrowheads="1"/>
          </p:cNvSpPr>
          <p:nvPr/>
        </p:nvSpPr>
        <p:spPr bwMode="auto">
          <a:xfrm>
            <a:off x="8375650" y="6530975"/>
            <a:ext cx="641350" cy="400050"/>
          </a:xfrm>
          <a:prstGeom prst="rect">
            <a:avLst/>
          </a:prstGeom>
          <a:noFill/>
          <a:ln w="9525" algn="ctr">
            <a:noFill/>
            <a:miter lim="800000"/>
            <a:headEnd/>
            <a:tailEnd/>
          </a:ln>
        </p:spPr>
        <p:txBody>
          <a:bodyPr lIns="94193" tIns="47097" rIns="94193" bIns="47097">
            <a:spAutoFit/>
          </a:bodyPr>
          <a:lstStyle/>
          <a:p>
            <a:pPr algn="ctr" eaLnBrk="0" hangingPunct="0"/>
            <a:r>
              <a:rPr lang="en-US" dirty="0"/>
              <a:t> 300</a:t>
            </a:r>
          </a:p>
        </p:txBody>
      </p:sp>
      <p:sp>
        <p:nvSpPr>
          <p:cNvPr id="35860" name="Line 20"/>
          <p:cNvSpPr>
            <a:spLocks noChangeShapeType="1"/>
          </p:cNvSpPr>
          <p:nvPr/>
        </p:nvSpPr>
        <p:spPr bwMode="auto">
          <a:xfrm flipV="1">
            <a:off x="8707438" y="6015038"/>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sp>
        <p:nvSpPr>
          <p:cNvPr id="35861" name="Line 21"/>
          <p:cNvSpPr>
            <a:spLocks noChangeShapeType="1"/>
          </p:cNvSpPr>
          <p:nvPr/>
        </p:nvSpPr>
        <p:spPr bwMode="auto">
          <a:xfrm>
            <a:off x="822325" y="6305550"/>
            <a:ext cx="355600" cy="0"/>
          </a:xfrm>
          <a:prstGeom prst="line">
            <a:avLst/>
          </a:prstGeom>
          <a:noFill/>
          <a:ln w="57150">
            <a:solidFill>
              <a:schemeClr val="tx1"/>
            </a:solidFill>
            <a:prstDash val="sysDot"/>
            <a:round/>
            <a:headEnd/>
            <a:tailEnd/>
          </a:ln>
        </p:spPr>
        <p:txBody>
          <a:bodyPr lIns="94193" tIns="47097" rIns="94193" bIns="47097"/>
          <a:lstStyle/>
          <a:p>
            <a:endParaRPr lang="en-US" dirty="0"/>
          </a:p>
        </p:txBody>
      </p:sp>
      <p:sp>
        <p:nvSpPr>
          <p:cNvPr id="35862" name="Text Box 23"/>
          <p:cNvSpPr txBox="1">
            <a:spLocks noChangeArrowheads="1"/>
          </p:cNvSpPr>
          <p:nvPr/>
        </p:nvSpPr>
        <p:spPr bwMode="auto">
          <a:xfrm>
            <a:off x="852488" y="6502400"/>
            <a:ext cx="654050" cy="400050"/>
          </a:xfrm>
          <a:prstGeom prst="rect">
            <a:avLst/>
          </a:prstGeom>
          <a:noFill/>
          <a:ln w="9525" algn="ctr">
            <a:noFill/>
            <a:miter lim="800000"/>
            <a:headEnd/>
            <a:tailEnd/>
          </a:ln>
        </p:spPr>
        <p:txBody>
          <a:bodyPr lIns="94193" tIns="47097" rIns="94193" bIns="47097">
            <a:spAutoFit/>
          </a:bodyPr>
          <a:lstStyle/>
          <a:p>
            <a:pPr algn="ctr" eaLnBrk="0" hangingPunct="0"/>
            <a:r>
              <a:rPr lang="en-US" dirty="0"/>
              <a:t>13</a:t>
            </a:r>
          </a:p>
        </p:txBody>
      </p:sp>
      <p:sp>
        <p:nvSpPr>
          <p:cNvPr id="35863" name="Text Box 24"/>
          <p:cNvSpPr txBox="1">
            <a:spLocks noChangeArrowheads="1"/>
          </p:cNvSpPr>
          <p:nvPr/>
        </p:nvSpPr>
        <p:spPr bwMode="auto">
          <a:xfrm>
            <a:off x="1358900" y="5892800"/>
            <a:ext cx="1419225" cy="369888"/>
          </a:xfrm>
          <a:prstGeom prst="rect">
            <a:avLst/>
          </a:prstGeom>
          <a:noFill/>
          <a:ln w="9525" algn="ctr">
            <a:noFill/>
            <a:miter lim="800000"/>
            <a:headEnd/>
            <a:tailEnd/>
          </a:ln>
        </p:spPr>
        <p:txBody>
          <a:bodyPr wrap="none" lIns="94193" tIns="47097" rIns="94193" bIns="47097">
            <a:spAutoFit/>
          </a:bodyPr>
          <a:lstStyle/>
          <a:p>
            <a:pPr algn="ctr" eaLnBrk="0" hangingPunct="0"/>
            <a:r>
              <a:rPr lang="en-US" sz="1800" i="1" dirty="0">
                <a:solidFill>
                  <a:schemeClr val="tx2"/>
                </a:solidFill>
              </a:rPr>
              <a:t>Wait execution</a:t>
            </a:r>
          </a:p>
        </p:txBody>
      </p:sp>
      <p:sp>
        <p:nvSpPr>
          <p:cNvPr id="35864" name="Line 25"/>
          <p:cNvSpPr>
            <a:spLocks noChangeShapeType="1"/>
          </p:cNvSpPr>
          <p:nvPr/>
        </p:nvSpPr>
        <p:spPr bwMode="auto">
          <a:xfrm flipV="1">
            <a:off x="1184275" y="6011863"/>
            <a:ext cx="0" cy="514350"/>
          </a:xfrm>
          <a:prstGeom prst="line">
            <a:avLst/>
          </a:prstGeom>
          <a:noFill/>
          <a:ln w="28575">
            <a:solidFill>
              <a:schemeClr val="tx2"/>
            </a:solidFill>
            <a:round/>
            <a:headEnd/>
            <a:tailEnd type="triangle" w="med" len="med"/>
          </a:ln>
        </p:spPr>
        <p:txBody>
          <a:bodyPr lIns="94193" tIns="47097" rIns="94193" bIns="47097"/>
          <a:lstStyle/>
          <a:p>
            <a:endParaRPr lang="en-US" dirty="0"/>
          </a:p>
        </p:txBody>
      </p:sp>
      <p:pic>
        <p:nvPicPr>
          <p:cNvPr id="3074" name="Picture 2" descr="software_timing-wait_multiple_init.bmp"/>
          <p:cNvPicPr>
            <a:picLocks noChangeAspect="1" noChangeArrowheads="1"/>
          </p:cNvPicPr>
          <p:nvPr/>
        </p:nvPicPr>
        <p:blipFill>
          <a:blip r:embed="rId3"/>
          <a:srcRect/>
          <a:stretch>
            <a:fillRect/>
          </a:stretch>
        </p:blipFill>
        <p:spPr bwMode="auto">
          <a:xfrm>
            <a:off x="216352" y="2852057"/>
            <a:ext cx="8494569" cy="23730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bwMode="auto">
          <a:xfrm>
            <a:off x="452438" y="4044950"/>
            <a:ext cx="8272462" cy="211931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w="9525" cap="flat" cmpd="sng" algn="ctr">
            <a:noFill/>
            <a:prstDash val="solid"/>
            <a:round/>
            <a:headEnd type="none" w="sm" len="sm"/>
            <a:tailEnd type="none" w="sm" len="sm"/>
          </a:ln>
          <a:effectLst/>
        </p:spPr>
        <p:txBody>
          <a:bodyPr wrap="none" anchor="ctr"/>
          <a:lstStyle/>
          <a:p>
            <a:pPr algn="ctr" eaLnBrk="0" hangingPunct="0">
              <a:defRPr/>
            </a:pPr>
            <a:endParaRPr lang="en-US" sz="2400" b="1" dirty="0">
              <a:solidFill>
                <a:schemeClr val="bg1"/>
              </a:solidFill>
            </a:endParaRPr>
          </a:p>
        </p:txBody>
      </p:sp>
      <p:sp>
        <p:nvSpPr>
          <p:cNvPr id="632834" name="Rectangle 2"/>
          <p:cNvSpPr>
            <a:spLocks noGrp="1" noChangeArrowheads="1"/>
          </p:cNvSpPr>
          <p:nvPr>
            <p:ph type="title"/>
          </p:nvPr>
        </p:nvSpPr>
        <p:spPr/>
        <p:txBody>
          <a:bodyPr>
            <a:normAutofit fontScale="90000"/>
          </a:bodyPr>
          <a:lstStyle/>
          <a:p>
            <a:pPr>
              <a:defRPr/>
            </a:pPr>
            <a:r>
              <a:rPr lang="en-US" dirty="0"/>
              <a:t>Software </a:t>
            </a:r>
            <a:r>
              <a:rPr lang="en-US" dirty="0" smtClean="0"/>
              <a:t>Timing – Wait </a:t>
            </a:r>
            <a:r>
              <a:rPr lang="en-US" dirty="0"/>
              <a:t>Until Next </a:t>
            </a:r>
            <a:r>
              <a:rPr lang="en-US" dirty="0" smtClean="0"/>
              <a:t>Multiple (continued)</a:t>
            </a:r>
            <a:endParaRPr lang="en-US" dirty="0"/>
          </a:p>
        </p:txBody>
      </p:sp>
      <p:sp>
        <p:nvSpPr>
          <p:cNvPr id="37891" name="Rectangle 26"/>
          <p:cNvSpPr>
            <a:spLocks noGrp="1" noChangeArrowheads="1"/>
          </p:cNvSpPr>
          <p:nvPr>
            <p:ph idx="1"/>
          </p:nvPr>
        </p:nvSpPr>
        <p:spPr>
          <a:xfrm>
            <a:off x="449263" y="3470275"/>
            <a:ext cx="8466137" cy="569913"/>
          </a:xfrm>
        </p:spPr>
        <p:txBody>
          <a:bodyPr/>
          <a:lstStyle/>
          <a:p>
            <a:pPr marL="0" indent="0" algn="ctr">
              <a:buFontTx/>
              <a:buNone/>
            </a:pPr>
            <a:r>
              <a:rPr lang="en-US" sz="2400" i="1" dirty="0" smtClean="0"/>
              <a:t>T</a:t>
            </a:r>
            <a:r>
              <a:rPr lang="en-US" sz="2400" i="1" baseline="-25000" dirty="0" smtClean="0"/>
              <a:t>WC</a:t>
            </a:r>
            <a:r>
              <a:rPr lang="en-US" sz="2400" dirty="0" smtClean="0"/>
              <a:t> (worst case execution time) </a:t>
            </a:r>
            <a:r>
              <a:rPr lang="en-US" sz="2400" i="1" dirty="0" smtClean="0"/>
              <a:t>&lt; </a:t>
            </a:r>
            <a:r>
              <a:rPr lang="el-GR" sz="2400" dirty="0" smtClean="0">
                <a:cs typeface="Arial" charset="0"/>
              </a:rPr>
              <a:t>Δ</a:t>
            </a:r>
            <a:r>
              <a:rPr lang="en-US" sz="2400" i="1" dirty="0" smtClean="0"/>
              <a:t>T</a:t>
            </a:r>
            <a:r>
              <a:rPr lang="en-US" sz="2400" dirty="0" smtClean="0"/>
              <a:t> (ms multiple + jitter)</a:t>
            </a:r>
          </a:p>
        </p:txBody>
      </p:sp>
      <p:sp>
        <p:nvSpPr>
          <p:cNvPr id="37892" name="Line 6"/>
          <p:cNvSpPr>
            <a:spLocks noChangeShapeType="1"/>
          </p:cNvSpPr>
          <p:nvPr/>
        </p:nvSpPr>
        <p:spPr bwMode="auto">
          <a:xfrm>
            <a:off x="660400" y="4257675"/>
            <a:ext cx="7537450" cy="0"/>
          </a:xfrm>
          <a:prstGeom prst="line">
            <a:avLst/>
          </a:prstGeom>
          <a:noFill/>
          <a:ln w="38100">
            <a:solidFill>
              <a:schemeClr val="tx1"/>
            </a:solidFill>
            <a:round/>
            <a:headEnd/>
            <a:tailEnd type="triangle" w="med" len="med"/>
          </a:ln>
        </p:spPr>
        <p:txBody>
          <a:bodyPr wrap="none" anchor="ctr"/>
          <a:lstStyle/>
          <a:p>
            <a:endParaRPr lang="en-US" dirty="0"/>
          </a:p>
        </p:txBody>
      </p:sp>
      <p:sp>
        <p:nvSpPr>
          <p:cNvPr id="37893" name="Line 7"/>
          <p:cNvSpPr>
            <a:spLocks noChangeShapeType="1"/>
          </p:cNvSpPr>
          <p:nvPr/>
        </p:nvSpPr>
        <p:spPr bwMode="auto">
          <a:xfrm flipV="1">
            <a:off x="965200" y="4265613"/>
            <a:ext cx="0" cy="442912"/>
          </a:xfrm>
          <a:prstGeom prst="line">
            <a:avLst/>
          </a:prstGeom>
          <a:noFill/>
          <a:ln w="19050">
            <a:solidFill>
              <a:schemeClr val="tx2"/>
            </a:solidFill>
            <a:round/>
            <a:headEnd type="none" w="sm" len="sm"/>
            <a:tailEnd type="triangle" w="med" len="med"/>
          </a:ln>
        </p:spPr>
        <p:txBody>
          <a:bodyPr wrap="none" anchor="ctr"/>
          <a:lstStyle/>
          <a:p>
            <a:endParaRPr lang="en-US" dirty="0"/>
          </a:p>
        </p:txBody>
      </p:sp>
      <p:sp>
        <p:nvSpPr>
          <p:cNvPr id="37894" name="Line 8"/>
          <p:cNvSpPr>
            <a:spLocks noChangeShapeType="1"/>
          </p:cNvSpPr>
          <p:nvPr/>
        </p:nvSpPr>
        <p:spPr bwMode="auto">
          <a:xfrm flipV="1">
            <a:off x="3860800" y="4265613"/>
            <a:ext cx="6350" cy="503237"/>
          </a:xfrm>
          <a:prstGeom prst="line">
            <a:avLst/>
          </a:prstGeom>
          <a:noFill/>
          <a:ln w="19050">
            <a:solidFill>
              <a:schemeClr val="tx2"/>
            </a:solidFill>
            <a:round/>
            <a:headEnd type="none" w="sm" len="sm"/>
            <a:tailEnd type="triangle" w="med" len="med"/>
          </a:ln>
        </p:spPr>
        <p:txBody>
          <a:bodyPr wrap="none" anchor="ctr"/>
          <a:lstStyle/>
          <a:p>
            <a:endParaRPr lang="en-US" dirty="0"/>
          </a:p>
        </p:txBody>
      </p:sp>
      <p:sp>
        <p:nvSpPr>
          <p:cNvPr id="37895" name="Text Box 9"/>
          <p:cNvSpPr txBox="1">
            <a:spLocks noChangeArrowheads="1"/>
          </p:cNvSpPr>
          <p:nvPr/>
        </p:nvSpPr>
        <p:spPr bwMode="auto">
          <a:xfrm>
            <a:off x="8159750" y="4130675"/>
            <a:ext cx="412750" cy="341313"/>
          </a:xfrm>
          <a:prstGeom prst="rect">
            <a:avLst/>
          </a:prstGeom>
          <a:noFill/>
          <a:ln w="12700">
            <a:noFill/>
            <a:miter lim="800000"/>
            <a:headEnd type="none" w="sm" len="sm"/>
            <a:tailEnd type="none" w="sm" len="sm"/>
          </a:ln>
        </p:spPr>
        <p:txBody>
          <a:bodyPr wrap="none">
            <a:spAutoFit/>
          </a:bodyPr>
          <a:lstStyle/>
          <a:p>
            <a:pPr eaLnBrk="0" hangingPunct="0">
              <a:lnSpc>
                <a:spcPct val="90000"/>
              </a:lnSpc>
            </a:pPr>
            <a:r>
              <a:rPr lang="en-US" sz="1800" b="1" dirty="0">
                <a:latin typeface="Helvetica" pitchFamily="34" charset="0"/>
              </a:rPr>
              <a:t>(t)</a:t>
            </a:r>
          </a:p>
        </p:txBody>
      </p:sp>
      <p:sp>
        <p:nvSpPr>
          <p:cNvPr id="632842" name="Text Box 10"/>
          <p:cNvSpPr txBox="1">
            <a:spLocks noChangeArrowheads="1"/>
          </p:cNvSpPr>
          <p:nvPr/>
        </p:nvSpPr>
        <p:spPr bwMode="auto">
          <a:xfrm>
            <a:off x="4000500" y="4400550"/>
            <a:ext cx="4632325" cy="339725"/>
          </a:xfrm>
          <a:prstGeom prst="rect">
            <a:avLst/>
          </a:prstGeom>
          <a:noFill/>
          <a:ln w="12700">
            <a:noFill/>
            <a:miter lim="800000"/>
            <a:headEnd type="none" w="sm" len="sm"/>
            <a:tailEnd type="none" w="sm" len="sm"/>
          </a:ln>
          <a:effectLst/>
        </p:spPr>
        <p:txBody>
          <a:bodyPr>
            <a:spAutoFit/>
          </a:bodyPr>
          <a:lstStyle/>
          <a:p>
            <a:pPr eaLnBrk="0" hangingPunct="0">
              <a:lnSpc>
                <a:spcPct val="90000"/>
              </a:lnSpc>
              <a:defRPr/>
            </a:pPr>
            <a:r>
              <a:rPr lang="en-US" sz="1800" dirty="0">
                <a:effectLst>
                  <a:outerShdw blurRad="38100" dist="38100" dir="2700000" algn="tl">
                    <a:srgbClr val="C0C0C0"/>
                  </a:outerShdw>
                </a:effectLst>
                <a:latin typeface="Arial" charset="0"/>
              </a:rPr>
              <a:t>SW timing, </a:t>
            </a:r>
            <a:r>
              <a:rPr lang="en-US" sz="1800" dirty="0">
                <a:effectLst>
                  <a:outerShdw blurRad="38100" dist="38100" dir="2700000" algn="tl">
                    <a:srgbClr val="C0C0C0"/>
                  </a:outerShdw>
                </a:effectLst>
                <a:latin typeface="Arial" charset="0"/>
                <a:sym typeface="Symbol" pitchFamily="82" charset="2"/>
              </a:rPr>
              <a:t></a:t>
            </a:r>
            <a:r>
              <a:rPr lang="en-US" sz="1800" i="1" dirty="0">
                <a:effectLst>
                  <a:outerShdw blurRad="38100" dist="38100" dir="2700000" algn="tl">
                    <a:srgbClr val="C0C0C0"/>
                  </a:outerShdw>
                </a:effectLst>
                <a:latin typeface="Arial" charset="0"/>
                <a:sym typeface="Symbol" pitchFamily="82" charset="2"/>
              </a:rPr>
              <a:t>T</a:t>
            </a:r>
            <a:r>
              <a:rPr lang="en-US" sz="1800" dirty="0">
                <a:effectLst>
                  <a:outerShdw blurRad="38100" dist="38100" dir="2700000" algn="tl">
                    <a:srgbClr val="C0C0C0"/>
                  </a:outerShdw>
                </a:effectLst>
                <a:latin typeface="Arial" charset="0"/>
                <a:sym typeface="Symbol" pitchFamily="82" charset="2"/>
              </a:rPr>
              <a:t> = 5 ms +/– inherent jitter</a:t>
            </a:r>
            <a:endParaRPr lang="en-US" sz="1800" dirty="0">
              <a:effectLst>
                <a:outerShdw blurRad="38100" dist="38100" dir="2700000" algn="tl">
                  <a:srgbClr val="C0C0C0"/>
                </a:outerShdw>
              </a:effectLst>
              <a:latin typeface="Arial" charset="0"/>
            </a:endParaRPr>
          </a:p>
        </p:txBody>
      </p:sp>
      <p:sp>
        <p:nvSpPr>
          <p:cNvPr id="37897" name="Line 11"/>
          <p:cNvSpPr>
            <a:spLocks noChangeShapeType="1"/>
          </p:cNvSpPr>
          <p:nvPr/>
        </p:nvSpPr>
        <p:spPr bwMode="auto">
          <a:xfrm>
            <a:off x="965200" y="4948238"/>
            <a:ext cx="1503363" cy="0"/>
          </a:xfrm>
          <a:prstGeom prst="line">
            <a:avLst/>
          </a:prstGeom>
          <a:noFill/>
          <a:ln w="38100">
            <a:solidFill>
              <a:schemeClr val="hlink"/>
            </a:solidFill>
            <a:round/>
            <a:headEnd/>
            <a:tailEnd type="triangle" w="med" len="med"/>
          </a:ln>
        </p:spPr>
        <p:txBody>
          <a:bodyPr wrap="none" anchor="ctr"/>
          <a:lstStyle/>
          <a:p>
            <a:endParaRPr lang="en-US" dirty="0"/>
          </a:p>
        </p:txBody>
      </p:sp>
      <p:sp>
        <p:nvSpPr>
          <p:cNvPr id="632844" name="Text Box 12"/>
          <p:cNvSpPr txBox="1">
            <a:spLocks noChangeArrowheads="1"/>
          </p:cNvSpPr>
          <p:nvPr/>
        </p:nvSpPr>
        <p:spPr bwMode="auto">
          <a:xfrm>
            <a:off x="4006850" y="4843463"/>
            <a:ext cx="3081338" cy="341312"/>
          </a:xfrm>
          <a:prstGeom prst="rect">
            <a:avLst/>
          </a:prstGeom>
          <a:noFill/>
          <a:ln w="12700">
            <a:noFill/>
            <a:miter lim="800000"/>
            <a:headEnd type="none" w="sm" len="sm"/>
            <a:tailEnd type="none" w="sm" len="sm"/>
          </a:ln>
          <a:effectLst/>
        </p:spPr>
        <p:txBody>
          <a:bodyPr>
            <a:spAutoFit/>
          </a:bodyPr>
          <a:lstStyle/>
          <a:p>
            <a:pPr eaLnBrk="0" hangingPunct="0">
              <a:lnSpc>
                <a:spcPct val="90000"/>
              </a:lnSpc>
              <a:defRPr/>
            </a:pPr>
            <a:r>
              <a:rPr lang="en-US" sz="1800" dirty="0">
                <a:effectLst>
                  <a:outerShdw blurRad="38100" dist="38100" dir="2700000" algn="tl">
                    <a:srgbClr val="C0C0C0"/>
                  </a:outerShdw>
                </a:effectLst>
                <a:latin typeface="Arial" charset="0"/>
              </a:rPr>
              <a:t>Code execution time, </a:t>
            </a:r>
            <a:r>
              <a:rPr lang="en-US" sz="1800" i="1" dirty="0">
                <a:effectLst>
                  <a:outerShdw blurRad="38100" dist="38100" dir="2700000" algn="tl">
                    <a:srgbClr val="C0C0C0"/>
                  </a:outerShdw>
                </a:effectLst>
                <a:latin typeface="Arial" charset="0"/>
              </a:rPr>
              <a:t>T</a:t>
            </a:r>
            <a:r>
              <a:rPr lang="en-US" sz="1800" i="1" baseline="-25000" dirty="0">
                <a:effectLst>
                  <a:outerShdw blurRad="38100" dist="38100" dir="2700000" algn="tl">
                    <a:srgbClr val="C0C0C0"/>
                  </a:outerShdw>
                </a:effectLst>
                <a:latin typeface="Arial" charset="0"/>
              </a:rPr>
              <a:t>e</a:t>
            </a:r>
            <a:endParaRPr lang="en-US" sz="1800" i="1" dirty="0">
              <a:effectLst>
                <a:outerShdw blurRad="38100" dist="38100" dir="2700000" algn="tl">
                  <a:srgbClr val="C0C0C0"/>
                </a:outerShdw>
              </a:effectLst>
              <a:latin typeface="Arial" charset="0"/>
            </a:endParaRPr>
          </a:p>
        </p:txBody>
      </p:sp>
      <p:sp>
        <p:nvSpPr>
          <p:cNvPr id="632845" name="Text Box 13"/>
          <p:cNvSpPr txBox="1">
            <a:spLocks noChangeArrowheads="1"/>
          </p:cNvSpPr>
          <p:nvPr/>
        </p:nvSpPr>
        <p:spPr bwMode="auto">
          <a:xfrm>
            <a:off x="4006850" y="5249863"/>
            <a:ext cx="3435350" cy="339725"/>
          </a:xfrm>
          <a:prstGeom prst="rect">
            <a:avLst/>
          </a:prstGeom>
          <a:noFill/>
          <a:ln w="12700">
            <a:noFill/>
            <a:miter lim="800000"/>
            <a:headEnd type="none" w="sm" len="sm"/>
            <a:tailEnd type="none" w="sm" len="sm"/>
          </a:ln>
          <a:effectLst/>
        </p:spPr>
        <p:txBody>
          <a:bodyPr>
            <a:spAutoFit/>
          </a:bodyPr>
          <a:lstStyle/>
          <a:p>
            <a:pPr eaLnBrk="0" hangingPunct="0">
              <a:lnSpc>
                <a:spcPct val="90000"/>
              </a:lnSpc>
              <a:defRPr/>
            </a:pPr>
            <a:r>
              <a:rPr lang="en-US" sz="1800" dirty="0">
                <a:effectLst>
                  <a:outerShdw blurRad="38100" dist="38100" dir="2700000" algn="tl">
                    <a:srgbClr val="C0C0C0"/>
                  </a:outerShdw>
                </a:effectLst>
                <a:latin typeface="Arial" charset="0"/>
              </a:rPr>
              <a:t>Worst case software jitter, </a:t>
            </a:r>
            <a:r>
              <a:rPr lang="en-US" sz="1800" i="1" dirty="0">
                <a:effectLst>
                  <a:outerShdw blurRad="38100" dist="38100" dir="2700000" algn="tl">
                    <a:srgbClr val="C0C0C0"/>
                  </a:outerShdw>
                </a:effectLst>
                <a:latin typeface="Arial" charset="0"/>
              </a:rPr>
              <a:t>T</a:t>
            </a:r>
            <a:r>
              <a:rPr lang="en-US" sz="1800" i="1" baseline="-25000" dirty="0">
                <a:effectLst>
                  <a:outerShdw blurRad="38100" dist="38100" dir="2700000" algn="tl">
                    <a:srgbClr val="C0C0C0"/>
                  </a:outerShdw>
                </a:effectLst>
                <a:latin typeface="Arial" charset="0"/>
              </a:rPr>
              <a:t>j</a:t>
            </a:r>
            <a:endParaRPr lang="en-US" sz="1800" i="1" dirty="0">
              <a:effectLst>
                <a:outerShdw blurRad="38100" dist="38100" dir="2700000" algn="tl">
                  <a:srgbClr val="C0C0C0"/>
                </a:outerShdw>
              </a:effectLst>
              <a:latin typeface="Arial" charset="0"/>
            </a:endParaRPr>
          </a:p>
        </p:txBody>
      </p:sp>
      <p:sp>
        <p:nvSpPr>
          <p:cNvPr id="37900" name="Line 14"/>
          <p:cNvSpPr>
            <a:spLocks noChangeShapeType="1"/>
          </p:cNvSpPr>
          <p:nvPr/>
        </p:nvSpPr>
        <p:spPr bwMode="auto">
          <a:xfrm>
            <a:off x="973138" y="5876925"/>
            <a:ext cx="2260600" cy="0"/>
          </a:xfrm>
          <a:prstGeom prst="line">
            <a:avLst/>
          </a:prstGeom>
          <a:noFill/>
          <a:ln w="38100">
            <a:solidFill>
              <a:schemeClr val="folHlink"/>
            </a:solidFill>
            <a:round/>
            <a:headEnd/>
            <a:tailEnd type="triangle" w="med" len="med"/>
          </a:ln>
        </p:spPr>
        <p:txBody>
          <a:bodyPr wrap="none" anchor="ctr"/>
          <a:lstStyle/>
          <a:p>
            <a:endParaRPr lang="en-US" dirty="0"/>
          </a:p>
        </p:txBody>
      </p:sp>
      <p:sp>
        <p:nvSpPr>
          <p:cNvPr id="632847" name="Text Box 15"/>
          <p:cNvSpPr txBox="1">
            <a:spLocks noChangeArrowheads="1"/>
          </p:cNvSpPr>
          <p:nvPr/>
        </p:nvSpPr>
        <p:spPr bwMode="auto">
          <a:xfrm>
            <a:off x="4006850" y="5692775"/>
            <a:ext cx="3359150" cy="339725"/>
          </a:xfrm>
          <a:prstGeom prst="rect">
            <a:avLst/>
          </a:prstGeom>
          <a:noFill/>
          <a:ln w="12700">
            <a:noFill/>
            <a:miter lim="800000"/>
            <a:headEnd type="none" w="sm" len="sm"/>
            <a:tailEnd type="none" w="sm" len="sm"/>
          </a:ln>
          <a:effectLst/>
        </p:spPr>
        <p:txBody>
          <a:bodyPr>
            <a:spAutoFit/>
          </a:bodyPr>
          <a:lstStyle/>
          <a:p>
            <a:pPr eaLnBrk="0" hangingPunct="0">
              <a:lnSpc>
                <a:spcPct val="90000"/>
              </a:lnSpc>
              <a:defRPr/>
            </a:pPr>
            <a:r>
              <a:rPr lang="en-US" sz="1800" dirty="0">
                <a:effectLst>
                  <a:outerShdw blurRad="38100" dist="38100" dir="2700000" algn="tl">
                    <a:srgbClr val="C0C0C0"/>
                  </a:outerShdw>
                </a:effectLst>
                <a:latin typeface="Arial" charset="0"/>
              </a:rPr>
              <a:t>Worst case time, </a:t>
            </a:r>
            <a:r>
              <a:rPr lang="en-US" sz="1800" i="1" dirty="0">
                <a:effectLst>
                  <a:outerShdw blurRad="38100" dist="38100" dir="2700000" algn="tl">
                    <a:srgbClr val="C0C0C0"/>
                  </a:outerShdw>
                </a:effectLst>
                <a:latin typeface="Arial" charset="0"/>
              </a:rPr>
              <a:t>T</a:t>
            </a:r>
            <a:r>
              <a:rPr lang="en-US" sz="1800" i="1" baseline="-25000" dirty="0">
                <a:effectLst>
                  <a:outerShdw blurRad="38100" dist="38100" dir="2700000" algn="tl">
                    <a:srgbClr val="C0C0C0"/>
                  </a:outerShdw>
                </a:effectLst>
                <a:latin typeface="Arial" charset="0"/>
              </a:rPr>
              <a:t>wc</a:t>
            </a:r>
            <a:r>
              <a:rPr lang="en-US" sz="1800" baseline="-25000" dirty="0">
                <a:effectLst>
                  <a:outerShdw blurRad="38100" dist="38100" dir="2700000" algn="tl">
                    <a:srgbClr val="C0C0C0"/>
                  </a:outerShdw>
                </a:effectLst>
                <a:latin typeface="Arial" charset="0"/>
              </a:rPr>
              <a:t> </a:t>
            </a:r>
            <a:endParaRPr lang="en-US" sz="1800" dirty="0">
              <a:effectLst>
                <a:outerShdw blurRad="38100" dist="38100" dir="2700000" algn="tl">
                  <a:srgbClr val="C0C0C0"/>
                </a:outerShdw>
              </a:effectLst>
              <a:latin typeface="Arial" charset="0"/>
            </a:endParaRPr>
          </a:p>
        </p:txBody>
      </p:sp>
      <p:sp>
        <p:nvSpPr>
          <p:cNvPr id="37902" name="Line 16"/>
          <p:cNvSpPr>
            <a:spLocks noChangeShapeType="1"/>
          </p:cNvSpPr>
          <p:nvPr/>
        </p:nvSpPr>
        <p:spPr bwMode="auto">
          <a:xfrm>
            <a:off x="2471738" y="5427663"/>
            <a:ext cx="779462" cy="0"/>
          </a:xfrm>
          <a:prstGeom prst="line">
            <a:avLst/>
          </a:prstGeom>
          <a:noFill/>
          <a:ln w="38100">
            <a:solidFill>
              <a:srgbClr val="FF0000"/>
            </a:solidFill>
            <a:round/>
            <a:headEnd/>
            <a:tailEnd type="triangle" w="med" len="med"/>
          </a:ln>
        </p:spPr>
        <p:txBody>
          <a:bodyPr/>
          <a:lstStyle/>
          <a:p>
            <a:endParaRPr lang="en-US" dirty="0"/>
          </a:p>
        </p:txBody>
      </p:sp>
      <p:sp>
        <p:nvSpPr>
          <p:cNvPr id="37903" name="Line 17"/>
          <p:cNvSpPr>
            <a:spLocks noChangeShapeType="1"/>
          </p:cNvSpPr>
          <p:nvPr/>
        </p:nvSpPr>
        <p:spPr bwMode="auto">
          <a:xfrm flipV="1">
            <a:off x="3937000" y="4284663"/>
            <a:ext cx="0" cy="442912"/>
          </a:xfrm>
          <a:prstGeom prst="line">
            <a:avLst/>
          </a:prstGeom>
          <a:noFill/>
          <a:ln w="19050" cap="rnd">
            <a:solidFill>
              <a:schemeClr val="tx2"/>
            </a:solidFill>
            <a:prstDash val="sysDot"/>
            <a:round/>
            <a:headEnd type="none" w="sm" len="sm"/>
            <a:tailEnd type="triangle" w="med" len="med"/>
          </a:ln>
        </p:spPr>
        <p:txBody>
          <a:bodyPr wrap="none" anchor="ctr"/>
          <a:lstStyle/>
          <a:p>
            <a:endParaRPr lang="en-US" dirty="0"/>
          </a:p>
        </p:txBody>
      </p:sp>
      <p:sp>
        <p:nvSpPr>
          <p:cNvPr id="37904" name="Line 18"/>
          <p:cNvSpPr>
            <a:spLocks noChangeShapeType="1"/>
          </p:cNvSpPr>
          <p:nvPr/>
        </p:nvSpPr>
        <p:spPr bwMode="auto">
          <a:xfrm flipV="1">
            <a:off x="3784600" y="4284663"/>
            <a:ext cx="0" cy="442912"/>
          </a:xfrm>
          <a:prstGeom prst="line">
            <a:avLst/>
          </a:prstGeom>
          <a:noFill/>
          <a:ln w="19050" cap="rnd">
            <a:solidFill>
              <a:schemeClr val="tx2"/>
            </a:solidFill>
            <a:prstDash val="sysDot"/>
            <a:round/>
            <a:headEnd type="none" w="sm" len="sm"/>
            <a:tailEnd type="triangle" w="med" len="med"/>
          </a:ln>
        </p:spPr>
        <p:txBody>
          <a:bodyPr wrap="none" anchor="ctr"/>
          <a:lstStyle/>
          <a:p>
            <a:endParaRPr lang="en-US" dirty="0"/>
          </a:p>
        </p:txBody>
      </p:sp>
      <p:sp>
        <p:nvSpPr>
          <p:cNvPr id="37905" name="Line 19"/>
          <p:cNvSpPr>
            <a:spLocks noChangeShapeType="1"/>
          </p:cNvSpPr>
          <p:nvPr/>
        </p:nvSpPr>
        <p:spPr bwMode="auto">
          <a:xfrm>
            <a:off x="965200" y="4546600"/>
            <a:ext cx="2895600" cy="0"/>
          </a:xfrm>
          <a:prstGeom prst="line">
            <a:avLst/>
          </a:prstGeom>
          <a:noFill/>
          <a:ln w="38100">
            <a:solidFill>
              <a:schemeClr val="accent2"/>
            </a:solidFill>
            <a:round/>
            <a:headEnd/>
            <a:tailEnd type="triangle" w="med" len="med"/>
          </a:ln>
        </p:spPr>
        <p:txBody>
          <a:bodyPr wrap="none" anchor="ctr"/>
          <a:lstStyle/>
          <a:p>
            <a:endParaRPr lang="en-US" dirty="0"/>
          </a:p>
        </p:txBody>
      </p:sp>
      <p:sp>
        <p:nvSpPr>
          <p:cNvPr id="37906" name="Line 20"/>
          <p:cNvSpPr>
            <a:spLocks noChangeShapeType="1"/>
          </p:cNvSpPr>
          <p:nvPr/>
        </p:nvSpPr>
        <p:spPr bwMode="auto">
          <a:xfrm flipV="1">
            <a:off x="965200" y="4699000"/>
            <a:ext cx="0" cy="1192213"/>
          </a:xfrm>
          <a:prstGeom prst="line">
            <a:avLst/>
          </a:prstGeom>
          <a:noFill/>
          <a:ln w="19050" cap="rnd">
            <a:solidFill>
              <a:schemeClr val="tx2"/>
            </a:solidFill>
            <a:prstDash val="sysDot"/>
            <a:round/>
            <a:headEnd type="none" w="sm" len="sm"/>
            <a:tailEnd/>
          </a:ln>
        </p:spPr>
        <p:txBody>
          <a:bodyPr wrap="none" anchor="ctr"/>
          <a:lstStyle/>
          <a:p>
            <a:endParaRPr lang="en-US" dirty="0"/>
          </a:p>
        </p:txBody>
      </p:sp>
      <p:sp>
        <p:nvSpPr>
          <p:cNvPr id="37907" name="Line 21"/>
          <p:cNvSpPr>
            <a:spLocks noChangeShapeType="1"/>
          </p:cNvSpPr>
          <p:nvPr/>
        </p:nvSpPr>
        <p:spPr bwMode="auto">
          <a:xfrm flipV="1">
            <a:off x="2489200" y="4914900"/>
            <a:ext cx="0" cy="533400"/>
          </a:xfrm>
          <a:prstGeom prst="line">
            <a:avLst/>
          </a:prstGeom>
          <a:noFill/>
          <a:ln w="19050" cap="rnd">
            <a:solidFill>
              <a:schemeClr val="tx2"/>
            </a:solidFill>
            <a:prstDash val="sysDot"/>
            <a:round/>
            <a:headEnd type="none" w="sm" len="sm"/>
            <a:tailEnd/>
          </a:ln>
        </p:spPr>
        <p:txBody>
          <a:bodyPr wrap="none" anchor="ctr"/>
          <a:lstStyle/>
          <a:p>
            <a:endParaRPr lang="en-US" dirty="0"/>
          </a:p>
        </p:txBody>
      </p:sp>
      <p:sp>
        <p:nvSpPr>
          <p:cNvPr id="37908" name="Line 22"/>
          <p:cNvSpPr>
            <a:spLocks noChangeShapeType="1"/>
          </p:cNvSpPr>
          <p:nvPr/>
        </p:nvSpPr>
        <p:spPr bwMode="auto">
          <a:xfrm flipV="1">
            <a:off x="3251200" y="5422900"/>
            <a:ext cx="0" cy="434975"/>
          </a:xfrm>
          <a:prstGeom prst="line">
            <a:avLst/>
          </a:prstGeom>
          <a:noFill/>
          <a:ln w="19050" cap="rnd">
            <a:solidFill>
              <a:schemeClr val="tx2"/>
            </a:solidFill>
            <a:prstDash val="sysDot"/>
            <a:round/>
            <a:headEnd type="none" w="sm" len="sm"/>
            <a:tailEnd/>
          </a:ln>
        </p:spPr>
        <p:txBody>
          <a:bodyPr wrap="none" anchor="ctr"/>
          <a:lstStyle/>
          <a:p>
            <a:endParaRPr lang="en-US" dirty="0"/>
          </a:p>
        </p:txBody>
      </p:sp>
      <p:sp>
        <p:nvSpPr>
          <p:cNvPr id="37909" name="Line 23"/>
          <p:cNvSpPr>
            <a:spLocks noChangeShapeType="1"/>
          </p:cNvSpPr>
          <p:nvPr/>
        </p:nvSpPr>
        <p:spPr bwMode="auto">
          <a:xfrm flipV="1">
            <a:off x="3860800" y="4775200"/>
            <a:ext cx="0" cy="1128713"/>
          </a:xfrm>
          <a:prstGeom prst="line">
            <a:avLst/>
          </a:prstGeom>
          <a:noFill/>
          <a:ln w="19050" cap="rnd">
            <a:solidFill>
              <a:schemeClr val="tx2"/>
            </a:solidFill>
            <a:prstDash val="sysDot"/>
            <a:round/>
            <a:headEnd type="none" w="sm" len="sm"/>
            <a:tailEnd/>
          </a:ln>
        </p:spPr>
        <p:txBody>
          <a:bodyPr wrap="none" anchor="ctr"/>
          <a:lstStyle/>
          <a:p>
            <a:endParaRPr lang="en-US" dirty="0"/>
          </a:p>
        </p:txBody>
      </p:sp>
      <p:pic>
        <p:nvPicPr>
          <p:cNvPr id="24" name="Picture 2" descr="software_timing-wait_multiple_init.bmp"/>
          <p:cNvPicPr>
            <a:picLocks noChangeAspect="1" noChangeArrowheads="1"/>
          </p:cNvPicPr>
          <p:nvPr/>
        </p:nvPicPr>
        <p:blipFill>
          <a:blip r:embed="rId3"/>
          <a:srcRect/>
          <a:stretch>
            <a:fillRect/>
          </a:stretch>
        </p:blipFill>
        <p:spPr bwMode="auto">
          <a:xfrm>
            <a:off x="1196077" y="1447801"/>
            <a:ext cx="6974895" cy="19485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smtClean="0"/>
              <a:t>Software Timing – Timed Loop</a:t>
            </a:r>
          </a:p>
        </p:txBody>
      </p:sp>
      <p:sp>
        <p:nvSpPr>
          <p:cNvPr id="39939" name="Rectangle 3"/>
          <p:cNvSpPr>
            <a:spLocks noGrp="1" noChangeArrowheads="1"/>
          </p:cNvSpPr>
          <p:nvPr>
            <p:ph idx="1"/>
          </p:nvPr>
        </p:nvSpPr>
        <p:spPr/>
        <p:txBody>
          <a:bodyPr/>
          <a:lstStyle/>
          <a:p>
            <a:pPr lvl="1"/>
            <a:r>
              <a:rPr lang="en-US" dirty="0" smtClean="0"/>
              <a:t>Automatically imposes sleep as needed to achieve the specified loop rate </a:t>
            </a:r>
          </a:p>
          <a:p>
            <a:pPr lvl="1"/>
            <a:r>
              <a:rPr lang="en-US" dirty="0" smtClean="0"/>
              <a:t>Configure the highest priority Timed Loop with a period large enough to perform the deterministic task and have idle time to allow lower priority loops to execute</a:t>
            </a:r>
          </a:p>
        </p:txBody>
      </p:sp>
      <p:pic>
        <p:nvPicPr>
          <p:cNvPr id="1027" name="Picture 3"/>
          <p:cNvPicPr>
            <a:picLocks noChangeAspect="1" noChangeArrowheads="1"/>
          </p:cNvPicPr>
          <p:nvPr/>
        </p:nvPicPr>
        <p:blipFill>
          <a:blip r:embed="rId3"/>
          <a:srcRect/>
          <a:stretch>
            <a:fillRect/>
          </a:stretch>
        </p:blipFill>
        <p:spPr bwMode="auto">
          <a:xfrm>
            <a:off x="678117" y="3920325"/>
            <a:ext cx="7010307" cy="22197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8"/>
  <p:tag name="MMPROD_UIDATA" val="&lt;database version=&quot;6.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Lesson 4&amp;#x0D;&amp;#x0A;Timing Applications and Acquiring Data&amp;quot;&quot;/&gt;&lt;property id=&quot;20307&quot; value=&quot;373&quot;/&gt;&lt;/object&gt;&lt;object type=&quot;3&quot; unique_id=&quot;10005&quot;&gt;&lt;property id=&quot;20148&quot; value=&quot;5&quot;/&gt;&lt;property id=&quot;20300&quot; value=&quot;Slide 2 - &amp;quot;A. Timing Control Loops&amp;quot;&quot;/&gt;&lt;property id=&quot;20307&quot; value=&quot;425&quot;/&gt;&lt;/object&gt;&lt;object type=&quot;3&quot; unique_id=&quot;10006&quot;&gt;&lt;property id=&quot;20148&quot; value=&quot;5&quot;/&gt;&lt;property id=&quot;20300&quot; value=&quot;Slide 3 - &amp;quot;Timing Control Loops&amp;quot;&quot;/&gt;&lt;property id=&quot;20307&quot; value=&quot;444&quot;/&gt;&lt;/object&gt;&lt;object type=&quot;3&quot; unique_id=&quot;10007&quot;&gt;&lt;property id=&quot;20148&quot; value=&quot;5&quot;/&gt;&lt;property id=&quot;20300&quot; value=&quot;Slide 4 - &amp;quot;B. Software Timing &amp;quot;&quot;/&gt;&lt;property id=&quot;20307&quot; value=&quot;426&quot;/&gt;&lt;/object&gt;&lt;object type=&quot;3&quot; unique_id=&quot;10008&quot;&gt;&lt;property id=&quot;20148&quot; value=&quot;5&quot;/&gt;&lt;property id=&quot;20300&quot; value=&quot;Slide 5 - &amp;quot;Software Timing—Wait&amp;quot;&quot;/&gt;&lt;property id=&quot;20307&quot; value=&quot;445&quot;/&gt;&lt;/object&gt;&lt;object type=&quot;3&quot; unique_id=&quot;10009&quot;&gt;&lt;property id=&quot;20148&quot; value=&quot;5&quot;/&gt;&lt;property id=&quot;20300&quot; value=&quot;Slide 6 - &amp;quot;Software Timing—Wait Until Next Multiple&amp;quot;&quot;/&gt;&lt;property id=&quot;20307&quot; value=&quot;431&quot;/&gt;&lt;/object&gt;&lt;object type=&quot;3&quot; unique_id=&quot;10010&quot;&gt;&lt;property id=&quot;20148&quot; value=&quot;5&quot;/&gt;&lt;property id=&quot;20300&quot; value=&quot;Slide 7 - &amp;quot;Software Timing—Wait Until Next Multiple&amp;quot;&quot;/&gt;&lt;property id=&quot;20307&quot; value=&quot;432&quot;/&gt;&lt;/object&gt;&lt;object type=&quot;3&quot; unique_id=&quot;10011&quot;&gt;&lt;property id=&quot;20148&quot; value=&quot;5&quot;/&gt;&lt;property id=&quot;20300&quot; value=&quot;Slide 8 - &amp;quot;Software Timing—Wait Until Next Multiple&amp;quot;&quot;/&gt;&lt;property id=&quot;20307&quot; value=&quot;352&quot;/&gt;&lt;/object&gt;&lt;object type=&quot;3&quot; unique_id=&quot;10012&quot;&gt;&lt;property id=&quot;20148&quot; value=&quot;5&quot;/&gt;&lt;property id=&quot;20300&quot; value=&quot;Slide 9 - &amp;quot;Software Timing—Timed Loop&amp;quot;&quot;/&gt;&lt;property id=&quot;20307&quot; value=&quot;430&quot;/&gt;&lt;/object&gt;&lt;object type=&quot;3&quot; unique_id=&quot;10013&quot;&gt;&lt;property id=&quot;20148&quot; value=&quot;5&quot;/&gt;&lt;property id=&quot;20300&quot; value=&quot;Slide 10 - &amp;quot;C. Hardware Timing*&amp;quot;&quot;/&gt;&lt;property id=&quot;20307&quot; value=&quot;446&quot;/&gt;&lt;/object&gt;&lt;object type=&quot;3&quot; unique_id=&quot;10014&quot;&gt;&lt;property id=&quot;20148&quot; value=&quot;5&quot;/&gt;&lt;property id=&quot;20300&quot; value=&quot;Slide 11 - &amp;quot;Hardware Timing—μs Timing Functions&amp;quot;&quot;/&gt;&lt;property id=&quot;20307&quot; value=&quot;429&quot;/&gt;&lt;/object&gt;&lt;object type=&quot;3&quot; unique_id=&quot;10015&quot;&gt;&lt;property id=&quot;20148&quot; value=&quot;5&quot;/&gt;&lt;property id=&quot;20300&quot; value=&quot;Slide 12 - &amp;quot;Hardware Timing—Timed Loop&amp;quot;&quot;/&gt;&lt;property id=&quot;20307&quot; value=&quot;447&quot;/&gt;&lt;/object&gt;&lt;object type=&quot;3&quot; unique_id=&quot;10016&quot;&gt;&lt;property id=&quot;20148&quot; value=&quot;5&quot;/&gt;&lt;property id=&quot;20300&quot; value=&quot;Slide 13 - &amp;quot;Hardware Timing—DAQmx&amp;quot;&quot;/&gt;&lt;property id=&quot;20307&quot; value=&quot;427&quot;/&gt;&lt;/object&gt;&lt;object type=&quot;3&quot; unique_id=&quot;10017&quot;&gt;&lt;property id=&quot;20148&quot; value=&quot;5&quot;/&gt;&lt;property id=&quot;20300&quot; value=&quot;Slide 14 - &amp;quot;Exercise 4-1: Software &amp;amp; Hardware Sleep&amp;quot;&quot;/&gt;&lt;property id=&quot;20307&quot; value=&quot;441&quot;/&gt;&lt;/object&gt;&lt;object type=&quot;3&quot; unique_id=&quot;10018&quot;&gt;&lt;property id=&quot;20148&quot; value=&quot;5&quot;/&gt;&lt;property id=&quot;20300&quot; value=&quot;Slide 15 - &amp;quot;D. Event Response—Monitoring for Events&amp;quot;&quot;/&gt;&lt;property id=&quot;20307&quot; value=&quot;438&quot;/&gt;&lt;/object&gt;&lt;object type=&quot;3&quot; unique_id=&quot;10019&quot;&gt;&lt;property id=&quot;20148&quot; value=&quot;5&quot;/&gt;&lt;property id=&quot;20300&quot; value=&quot;Slide 16 - &amp;quot;Event Response—Digital Change Detection&amp;quot;&quot;/&gt;&lt;property id=&quot;20307&quot; value=&quot;439&quot;/&gt;&lt;/object&gt;&lt;object type=&quot;3&quot; unique_id=&quot;10020&quot;&gt;&lt;property id=&quot;20148&quot; value=&quot;5&quot;/&gt;&lt;property id=&quot;20300&quot; value=&quot;Slide 17 - &amp;quot;Exercise 4-2: Time-Critical VI&amp;quot;&quot;/&gt;&lt;property id=&quot;20307&quot; value=&quot;442&quot;/&gt;&lt;/object&gt;&lt;object type=&quot;3&quot; unique_id=&quot;10021&quot;&gt;&lt;property id=&quot;20148&quot; value=&quot;5&quot;/&gt;&lt;property id=&quot;20300&quot; value=&quot;Slide 18 - &amp;quot;Summary—Quiz&amp;quot;&quot;/&gt;&lt;property id=&quot;20307&quot; value=&quot;440&quot;/&gt;&lt;/object&gt;&lt;/object&gt;&lt;/object&gt;&lt;/database&gt;"/>
</p:tagLst>
</file>

<file path=ppt/theme/theme1.xml><?xml version="1.0" encoding="utf-8"?>
<a:theme xmlns:a="http://schemas.openxmlformats.org/drawingml/2006/main" name="2007 Content Slides 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Habanero Template">
      <a:majorFont>
        <a:latin typeface="Arial Narrow"/>
        <a:ea typeface=""/>
        <a:cs typeface=""/>
      </a:majorFont>
      <a:minorFont>
        <a:latin typeface="Arial Narrow"/>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Habanero Template 1">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0000FF"/>
        </a:hlink>
        <a:folHlink>
          <a:srgbClr val="990033"/>
        </a:folHlink>
      </a:clrScheme>
      <a:clrMap bg1="lt1" tx1="dk1" bg2="lt2" tx2="dk2" accent1="accent1" accent2="accent2" accent3="accent3" accent4="accent4" accent5="accent5" accent6="accent6" hlink="hlink" folHlink="folHlink"/>
    </a:extraClrScheme>
    <a:extraClrScheme>
      <a:clrScheme name="Habanero Template 2">
        <a:dk1>
          <a:srgbClr val="000000"/>
        </a:dk1>
        <a:lt1>
          <a:srgbClr val="FFFFFF"/>
        </a:lt1>
        <a:dk2>
          <a:srgbClr val="000000"/>
        </a:dk2>
        <a:lt2>
          <a:srgbClr val="A8ADB0"/>
        </a:lt2>
        <a:accent1>
          <a:srgbClr val="B8BA95"/>
        </a:accent1>
        <a:accent2>
          <a:srgbClr val="006600"/>
        </a:accent2>
        <a:accent3>
          <a:srgbClr val="FFFFFF"/>
        </a:accent3>
        <a:accent4>
          <a:srgbClr val="000000"/>
        </a:accent4>
        <a:accent5>
          <a:srgbClr val="D8D9C8"/>
        </a:accent5>
        <a:accent6>
          <a:srgbClr val="005C00"/>
        </a:accent6>
        <a:hlink>
          <a:srgbClr val="5E84B8"/>
        </a:hlink>
        <a:folHlink>
          <a:srgbClr val="9900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007 Lesson Titl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Lesson Titl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Lesson 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sson Tit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sson Tit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sson Tit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sson Tit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sson Tit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sson Tit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sson Tit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sson Tit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sson Tit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sson Tit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sson Tit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007 Exercise Slid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Exercise Slid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sm" len="sm"/>
          <a:tailEnd type="none" w="sm" len="sm"/>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bg1"/>
            </a:solidFill>
            <a:effectLst/>
            <a:latin typeface="Arial Narrow" pitchFamily="34" charset="0"/>
          </a:defRPr>
        </a:defPPr>
      </a:lstStyle>
    </a:lnDef>
  </a:objectDefaults>
  <a:extraClrSchemeLst>
    <a:extraClrScheme>
      <a:clrScheme name="Exercise Slid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xercise Slid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xercise Slid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xercise Slid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xercise Slid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xercise Slid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xercise Slid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xercise Slid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xercise Slid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xercise Slid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xercise Slid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xercise Slid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Customer Education Slide Template</Template>
  <TotalTime>24571</TotalTime>
  <Words>2748</Words>
  <Application>Microsoft PowerPoint</Application>
  <PresentationFormat>On-screen Show (4:3)</PresentationFormat>
  <Paragraphs>268</Paragraphs>
  <Slides>25</Slides>
  <Notes>25</Notes>
  <HiddenSlides>0</HiddenSlides>
  <MMClips>0</MMClips>
  <ScaleCrop>false</ScaleCrop>
  <HeadingPairs>
    <vt:vector size="4" baseType="variant">
      <vt:variant>
        <vt:lpstr>Theme</vt:lpstr>
      </vt:variant>
      <vt:variant>
        <vt:i4>3</vt:i4>
      </vt:variant>
      <vt:variant>
        <vt:lpstr>Slide Titles</vt:lpstr>
      </vt:variant>
      <vt:variant>
        <vt:i4>25</vt:i4>
      </vt:variant>
    </vt:vector>
  </HeadingPairs>
  <TitlesOfParts>
    <vt:vector size="28" baseType="lpstr">
      <vt:lpstr>2007 Content Slides Template</vt:lpstr>
      <vt:lpstr>2007 Lesson Title</vt:lpstr>
      <vt:lpstr>2007 Exercise Slide</vt:lpstr>
      <vt:lpstr>Lesson 4 Timing Applications and Acquiring Data</vt:lpstr>
      <vt:lpstr>A. Timing Control Loops</vt:lpstr>
      <vt:lpstr>Timing Control Loops (continued)</vt:lpstr>
      <vt:lpstr>B. Software Timing </vt:lpstr>
      <vt:lpstr>Software Timing – Wait</vt:lpstr>
      <vt:lpstr>Software Timing – Wait Until Next Multiple</vt:lpstr>
      <vt:lpstr>Software Timing – Wait Until Next Multiple (continued)</vt:lpstr>
      <vt:lpstr>Software Timing – Wait Until Next Multiple (continued)</vt:lpstr>
      <vt:lpstr>Software Timing – Timed Loop</vt:lpstr>
      <vt:lpstr>C. Hardware Timing</vt:lpstr>
      <vt:lpstr>Hardware Timing – μs Timing Functions</vt:lpstr>
      <vt:lpstr>Hardware Timing – Timed Loop</vt:lpstr>
      <vt:lpstr>Hardware Timing – DAQmx</vt:lpstr>
      <vt:lpstr>Exercise 4-1: Software &amp; Hardware Sleep</vt:lpstr>
      <vt:lpstr>D. Event Response – Monitoring for Events</vt:lpstr>
      <vt:lpstr>Event Response – Digital Change Detection</vt:lpstr>
      <vt:lpstr>Exercise 4-2: Time-Critical VI</vt:lpstr>
      <vt:lpstr>Summary – Quiz</vt:lpstr>
      <vt:lpstr>Summary – Quiz Answer</vt:lpstr>
      <vt:lpstr>Summary – Quiz</vt:lpstr>
      <vt:lpstr>Summary – Quiz Answer</vt:lpstr>
      <vt:lpstr>Summary – Quiz</vt:lpstr>
      <vt:lpstr>Summary – Quiz Answer</vt:lpstr>
      <vt:lpstr>Summary – Quiz</vt:lpstr>
      <vt:lpstr>Summary – Quiz Answers</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Timing Applications and Acquiring Data</dc:title>
  <dc:subject>LabVIEW Real-Time Courser</dc:subject>
  <dc:creator>Customer Education</dc:creator>
  <cp:lastModifiedBy>NI</cp:lastModifiedBy>
  <cp:revision>769</cp:revision>
  <cp:lastPrinted>1999-11-14T00:09:27Z</cp:lastPrinted>
  <dcterms:created xsi:type="dcterms:W3CDTF">1999-11-04T15:47:48Z</dcterms:created>
  <dcterms:modified xsi:type="dcterms:W3CDTF">2009-02-03T19:07:06Z</dcterms:modified>
</cp:coreProperties>
</file>