
<file path=[Content_Types].xml><?xml version="1.0" encoding="utf-8"?>
<Types xmlns="http://schemas.openxmlformats.org/package/2006/content-types">
  <Override PartName="/ppt/slideMasters/slideMaster3.xml" ContentType="application/vnd.openxmlformats-officedocument.presentationml.slideMaster+xml"/>
  <Override PartName="/ppt/theme/theme5.xml" ContentType="application/vnd.openxmlformats-officedocument.them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diagrams/layout1.xml" ContentType="application/vnd.openxmlformats-officedocument.drawingml.diagramLayout+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diagrams/quickStyle1.xml" ContentType="application/vnd.openxmlformats-officedocument.drawingml.diagramStyle+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diagrams/colors1.xml" ContentType="application/vnd.openxmlformats-officedocument.drawingml.diagramCol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70" r:id="rId1"/>
    <p:sldMasterId id="2147483687" r:id="rId2"/>
    <p:sldMasterId id="2147483690" r:id="rId3"/>
  </p:sldMasterIdLst>
  <p:notesMasterIdLst>
    <p:notesMasterId r:id="rId31"/>
  </p:notesMasterIdLst>
  <p:handoutMasterIdLst>
    <p:handoutMasterId r:id="rId32"/>
  </p:handoutMasterIdLst>
  <p:sldIdLst>
    <p:sldId id="324" r:id="rId4"/>
    <p:sldId id="325" r:id="rId5"/>
    <p:sldId id="369" r:id="rId6"/>
    <p:sldId id="326" r:id="rId7"/>
    <p:sldId id="374" r:id="rId8"/>
    <p:sldId id="330" r:id="rId9"/>
    <p:sldId id="331" r:id="rId10"/>
    <p:sldId id="358" r:id="rId11"/>
    <p:sldId id="352" r:id="rId12"/>
    <p:sldId id="373" r:id="rId13"/>
    <p:sldId id="353" r:id="rId14"/>
    <p:sldId id="354" r:id="rId15"/>
    <p:sldId id="347" r:id="rId16"/>
    <p:sldId id="355" r:id="rId17"/>
    <p:sldId id="356" r:id="rId18"/>
    <p:sldId id="372" r:id="rId19"/>
    <p:sldId id="362" r:id="rId20"/>
    <p:sldId id="336" r:id="rId21"/>
    <p:sldId id="346" r:id="rId22"/>
    <p:sldId id="337" r:id="rId23"/>
    <p:sldId id="367" r:id="rId24"/>
    <p:sldId id="359" r:id="rId25"/>
    <p:sldId id="370" r:id="rId26"/>
    <p:sldId id="361" r:id="rId27"/>
    <p:sldId id="365" r:id="rId28"/>
    <p:sldId id="363" r:id="rId29"/>
    <p:sldId id="366" r:id="rId30"/>
  </p:sldIdLst>
  <p:sldSz cx="9144000" cy="6858000" type="screen4x3"/>
  <p:notesSz cx="7315200" cy="9601200"/>
  <p:custDataLst>
    <p:tags r:id="rId33"/>
  </p:custDataLst>
  <p:defaultTextStyle>
    <a:defPPr>
      <a:defRPr lang="en-US"/>
    </a:defPPr>
    <a:lvl1pPr algn="l" rtl="0" fontAlgn="base">
      <a:spcBef>
        <a:spcPct val="0"/>
      </a:spcBef>
      <a:spcAft>
        <a:spcPct val="0"/>
      </a:spcAft>
      <a:defRPr sz="3200" b="1" kern="1200">
        <a:solidFill>
          <a:schemeClr val="bg1"/>
        </a:solidFill>
        <a:latin typeface="Arial Narrow" pitchFamily="34" charset="0"/>
        <a:ea typeface="+mn-ea"/>
        <a:cs typeface="+mn-cs"/>
      </a:defRPr>
    </a:lvl1pPr>
    <a:lvl2pPr marL="457200" algn="l" rtl="0" fontAlgn="base">
      <a:spcBef>
        <a:spcPct val="0"/>
      </a:spcBef>
      <a:spcAft>
        <a:spcPct val="0"/>
      </a:spcAft>
      <a:defRPr sz="3200" b="1" kern="1200">
        <a:solidFill>
          <a:schemeClr val="bg1"/>
        </a:solidFill>
        <a:latin typeface="Arial Narrow" pitchFamily="34" charset="0"/>
        <a:ea typeface="+mn-ea"/>
        <a:cs typeface="+mn-cs"/>
      </a:defRPr>
    </a:lvl2pPr>
    <a:lvl3pPr marL="914400" algn="l" rtl="0" fontAlgn="base">
      <a:spcBef>
        <a:spcPct val="0"/>
      </a:spcBef>
      <a:spcAft>
        <a:spcPct val="0"/>
      </a:spcAft>
      <a:defRPr sz="3200" b="1" kern="1200">
        <a:solidFill>
          <a:schemeClr val="bg1"/>
        </a:solidFill>
        <a:latin typeface="Arial Narrow" pitchFamily="34" charset="0"/>
        <a:ea typeface="+mn-ea"/>
        <a:cs typeface="+mn-cs"/>
      </a:defRPr>
    </a:lvl3pPr>
    <a:lvl4pPr marL="1371600" algn="l" rtl="0" fontAlgn="base">
      <a:spcBef>
        <a:spcPct val="0"/>
      </a:spcBef>
      <a:spcAft>
        <a:spcPct val="0"/>
      </a:spcAft>
      <a:defRPr sz="3200" b="1" kern="1200">
        <a:solidFill>
          <a:schemeClr val="bg1"/>
        </a:solidFill>
        <a:latin typeface="Arial Narrow" pitchFamily="34" charset="0"/>
        <a:ea typeface="+mn-ea"/>
        <a:cs typeface="+mn-cs"/>
      </a:defRPr>
    </a:lvl4pPr>
    <a:lvl5pPr marL="1828800" algn="l" rtl="0" fontAlgn="base">
      <a:spcBef>
        <a:spcPct val="0"/>
      </a:spcBef>
      <a:spcAft>
        <a:spcPct val="0"/>
      </a:spcAft>
      <a:defRPr sz="3200" b="1" kern="1200">
        <a:solidFill>
          <a:schemeClr val="bg1"/>
        </a:solidFill>
        <a:latin typeface="Arial Narrow" pitchFamily="34" charset="0"/>
        <a:ea typeface="+mn-ea"/>
        <a:cs typeface="+mn-cs"/>
      </a:defRPr>
    </a:lvl5pPr>
    <a:lvl6pPr marL="2286000" algn="l" defTabSz="914400" rtl="0" eaLnBrk="1" latinLnBrk="0" hangingPunct="1">
      <a:defRPr sz="3200" b="1" kern="1200">
        <a:solidFill>
          <a:schemeClr val="bg1"/>
        </a:solidFill>
        <a:latin typeface="Arial Narrow" pitchFamily="34" charset="0"/>
        <a:ea typeface="+mn-ea"/>
        <a:cs typeface="+mn-cs"/>
      </a:defRPr>
    </a:lvl6pPr>
    <a:lvl7pPr marL="2743200" algn="l" defTabSz="914400" rtl="0" eaLnBrk="1" latinLnBrk="0" hangingPunct="1">
      <a:defRPr sz="3200" b="1" kern="1200">
        <a:solidFill>
          <a:schemeClr val="bg1"/>
        </a:solidFill>
        <a:latin typeface="Arial Narrow" pitchFamily="34" charset="0"/>
        <a:ea typeface="+mn-ea"/>
        <a:cs typeface="+mn-cs"/>
      </a:defRPr>
    </a:lvl7pPr>
    <a:lvl8pPr marL="3200400" algn="l" defTabSz="914400" rtl="0" eaLnBrk="1" latinLnBrk="0" hangingPunct="1">
      <a:defRPr sz="3200" b="1" kern="1200">
        <a:solidFill>
          <a:schemeClr val="bg1"/>
        </a:solidFill>
        <a:latin typeface="Arial Narrow" pitchFamily="34" charset="0"/>
        <a:ea typeface="+mn-ea"/>
        <a:cs typeface="+mn-cs"/>
      </a:defRPr>
    </a:lvl8pPr>
    <a:lvl9pPr marL="3657600" algn="l" defTabSz="914400" rtl="0" eaLnBrk="1" latinLnBrk="0" hangingPunct="1">
      <a:defRPr sz="3200" b="1" kern="1200">
        <a:solidFill>
          <a:schemeClr val="bg1"/>
        </a:solidFill>
        <a:latin typeface="Arial Narrow" pitchFamily="34"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 Heather Smith" initials="HDS" lastIdx="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F0000"/>
  </p:clrMru>
</p:presentationPr>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4521" autoAdjust="0"/>
    <p:restoredTop sz="65894" autoAdjust="0"/>
  </p:normalViewPr>
  <p:slideViewPr>
    <p:cSldViewPr>
      <p:cViewPr varScale="1">
        <p:scale>
          <a:sx n="54" d="100"/>
          <a:sy n="54" d="100"/>
        </p:scale>
        <p:origin x="-1386" y="-84"/>
      </p:cViewPr>
      <p:guideLst>
        <p:guide orient="horz" pos="3984"/>
        <p:guide pos="2880"/>
      </p:guideLst>
    </p:cSldViewPr>
  </p:slideViewPr>
  <p:outlineViewPr>
    <p:cViewPr>
      <p:scale>
        <a:sx n="33" d="100"/>
        <a:sy n="33" d="100"/>
      </p:scale>
      <p:origin x="0" y="0"/>
    </p:cViewPr>
    <p:sldLst>
      <p:sld r:id="rId1" collapse="1"/>
    </p:sldLst>
  </p:outlineViewPr>
  <p:notesTextViewPr>
    <p:cViewPr>
      <p:scale>
        <a:sx n="100" d="100"/>
        <a:sy n="100" d="100"/>
      </p:scale>
      <p:origin x="0" y="432"/>
    </p:cViewPr>
  </p:notesTextViewPr>
  <p:sorterViewPr>
    <p:cViewPr>
      <p:scale>
        <a:sx n="66" d="100"/>
        <a:sy n="66" d="100"/>
      </p:scale>
      <p:origin x="0" y="1272"/>
    </p:cViewPr>
  </p:sorterViewPr>
  <p:notesViewPr>
    <p:cSldViewPr>
      <p:cViewPr>
        <p:scale>
          <a:sx n="100" d="100"/>
          <a:sy n="100" d="100"/>
        </p:scale>
        <p:origin x="-498" y="66"/>
      </p:cViewPr>
      <p:guideLst>
        <p:guide orient="horz" pos="3024"/>
        <p:guide pos="230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commentAuthors" Target="commentAuthor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ags" Target="tags/tag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handoutMaster" Target="handoutMasters/handoutMaster1.xml"/><Relationship Id="rId37"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presProps" Target="presProps.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F6B20F2-7F6C-4D92-9350-9EEF5E5A0EF7}" type="doc">
      <dgm:prSet loTypeId="urn:microsoft.com/office/officeart/2005/8/layout/hierarchy3" loCatId="hierarchy" qsTypeId="urn:microsoft.com/office/officeart/2005/8/quickstyle/simple1" qsCatId="simple" csTypeId="urn:microsoft.com/office/officeart/2005/8/colors/accent1_2" csCatId="accent1" phldr="1"/>
      <dgm:spPr/>
      <dgm:t>
        <a:bodyPr/>
        <a:lstStyle/>
        <a:p>
          <a:endParaRPr lang="en-US"/>
        </a:p>
      </dgm:t>
    </dgm:pt>
    <dgm:pt modelId="{559C15D6-C4B5-4ED4-B03D-7A7F04F04A65}">
      <dgm:prSet phldrT="[Text]"/>
      <dgm:spPr/>
      <dgm:t>
        <a:bodyPr/>
        <a:lstStyle/>
        <a:p>
          <a:r>
            <a:rPr lang="en-US" dirty="0" smtClean="0"/>
            <a:t>Network Communication Methods</a:t>
          </a:r>
          <a:endParaRPr lang="en-US" dirty="0"/>
        </a:p>
      </dgm:t>
    </dgm:pt>
    <dgm:pt modelId="{878E0BC3-E11A-4169-B30F-6B648FADE097}" type="parTrans" cxnId="{B917B636-2DE4-4800-BE5E-FCB77F1AD9B2}">
      <dgm:prSet/>
      <dgm:spPr/>
      <dgm:t>
        <a:bodyPr/>
        <a:lstStyle/>
        <a:p>
          <a:endParaRPr lang="en-US"/>
        </a:p>
      </dgm:t>
    </dgm:pt>
    <dgm:pt modelId="{3898F7A4-7F45-4AD8-AD9A-B02B2B484C66}" type="sibTrans" cxnId="{B917B636-2DE4-4800-BE5E-FCB77F1AD9B2}">
      <dgm:prSet/>
      <dgm:spPr/>
      <dgm:t>
        <a:bodyPr/>
        <a:lstStyle/>
        <a:p>
          <a:endParaRPr lang="en-US"/>
        </a:p>
      </dgm:t>
    </dgm:pt>
    <dgm:pt modelId="{5A6DD1C0-72EC-47A2-AC12-4BB1F0CA2C52}">
      <dgm:prSet phldrT="[Text]"/>
      <dgm:spPr/>
      <dgm:t>
        <a:bodyPr/>
        <a:lstStyle/>
        <a:p>
          <a:pPr algn="l"/>
          <a:r>
            <a:rPr lang="en-US" dirty="0" smtClean="0"/>
            <a:t> TCP</a:t>
          </a:r>
          <a:endParaRPr lang="en-US" dirty="0"/>
        </a:p>
      </dgm:t>
    </dgm:pt>
    <dgm:pt modelId="{4E654CCC-0563-4C49-8BBD-DD04683A07AD}" type="parTrans" cxnId="{A54F5193-6955-4994-842B-70FF5AB8B7E5}">
      <dgm:prSet/>
      <dgm:spPr/>
      <dgm:t>
        <a:bodyPr/>
        <a:lstStyle/>
        <a:p>
          <a:endParaRPr lang="en-US"/>
        </a:p>
      </dgm:t>
    </dgm:pt>
    <dgm:pt modelId="{2EB4516E-1987-4C0C-B381-3E15ED06DF95}" type="sibTrans" cxnId="{A54F5193-6955-4994-842B-70FF5AB8B7E5}">
      <dgm:prSet/>
      <dgm:spPr/>
      <dgm:t>
        <a:bodyPr/>
        <a:lstStyle/>
        <a:p>
          <a:endParaRPr lang="en-US"/>
        </a:p>
      </dgm:t>
    </dgm:pt>
    <dgm:pt modelId="{B5291D72-7152-407B-BF1B-8AE733C31240}">
      <dgm:prSet phldrT="[Text]"/>
      <dgm:spPr/>
      <dgm:t>
        <a:bodyPr/>
        <a:lstStyle/>
        <a:p>
          <a:pPr algn="l"/>
          <a:r>
            <a:rPr lang="en-US" dirty="0" smtClean="0"/>
            <a:t> UDP</a:t>
          </a:r>
          <a:endParaRPr lang="en-US" dirty="0"/>
        </a:p>
      </dgm:t>
    </dgm:pt>
    <dgm:pt modelId="{C69E4250-0815-41CC-95E9-C8D819B77220}" type="parTrans" cxnId="{473711E0-8FD9-4257-83FB-7117E866DA6B}">
      <dgm:prSet/>
      <dgm:spPr/>
      <dgm:t>
        <a:bodyPr/>
        <a:lstStyle/>
        <a:p>
          <a:endParaRPr lang="en-US"/>
        </a:p>
      </dgm:t>
    </dgm:pt>
    <dgm:pt modelId="{A451B55B-B2ED-4495-AD21-9ECD87190FC5}" type="sibTrans" cxnId="{473711E0-8FD9-4257-83FB-7117E866DA6B}">
      <dgm:prSet/>
      <dgm:spPr/>
      <dgm:t>
        <a:bodyPr/>
        <a:lstStyle/>
        <a:p>
          <a:endParaRPr lang="en-US"/>
        </a:p>
      </dgm:t>
    </dgm:pt>
    <dgm:pt modelId="{EB3FFEED-C9EF-4C97-BE87-92BC4C8FD4C1}">
      <dgm:prSet phldrT="[Text]"/>
      <dgm:spPr/>
      <dgm:t>
        <a:bodyPr/>
        <a:lstStyle/>
        <a:p>
          <a:pPr algn="l"/>
          <a:r>
            <a:rPr lang="en-US" dirty="0" smtClean="0"/>
            <a:t> Shared Variables</a:t>
          </a:r>
          <a:endParaRPr lang="en-US" dirty="0"/>
        </a:p>
      </dgm:t>
    </dgm:pt>
    <dgm:pt modelId="{29DB9FF5-07CD-46DB-B7D7-8A5D16C350E0}" type="parTrans" cxnId="{D734CC43-4057-4CE6-BFEE-C7BE67D0EAF3}">
      <dgm:prSet/>
      <dgm:spPr/>
      <dgm:t>
        <a:bodyPr/>
        <a:lstStyle/>
        <a:p>
          <a:endParaRPr lang="en-US"/>
        </a:p>
      </dgm:t>
    </dgm:pt>
    <dgm:pt modelId="{0996948E-2507-4E17-876E-745D1FBDD6C6}" type="sibTrans" cxnId="{D734CC43-4057-4CE6-BFEE-C7BE67D0EAF3}">
      <dgm:prSet/>
      <dgm:spPr/>
      <dgm:t>
        <a:bodyPr/>
        <a:lstStyle/>
        <a:p>
          <a:endParaRPr lang="en-US"/>
        </a:p>
      </dgm:t>
    </dgm:pt>
    <dgm:pt modelId="{0C40AA51-E385-4D3E-8AAA-A134B8665DC3}" type="pres">
      <dgm:prSet presAssocID="{3F6B20F2-7F6C-4D92-9350-9EEF5E5A0EF7}" presName="diagram" presStyleCnt="0">
        <dgm:presLayoutVars>
          <dgm:chPref val="1"/>
          <dgm:dir/>
          <dgm:animOne val="branch"/>
          <dgm:animLvl val="lvl"/>
          <dgm:resizeHandles/>
        </dgm:presLayoutVars>
      </dgm:prSet>
      <dgm:spPr/>
      <dgm:t>
        <a:bodyPr/>
        <a:lstStyle/>
        <a:p>
          <a:endParaRPr lang="en-US"/>
        </a:p>
      </dgm:t>
    </dgm:pt>
    <dgm:pt modelId="{D9CADAD9-B936-435B-9FBA-6BA8D16E4A87}" type="pres">
      <dgm:prSet presAssocID="{559C15D6-C4B5-4ED4-B03D-7A7F04F04A65}" presName="root" presStyleCnt="0"/>
      <dgm:spPr/>
    </dgm:pt>
    <dgm:pt modelId="{8406C40A-526F-49FF-BB40-DB0E64E3CEAA}" type="pres">
      <dgm:prSet presAssocID="{559C15D6-C4B5-4ED4-B03D-7A7F04F04A65}" presName="rootComposite" presStyleCnt="0"/>
      <dgm:spPr/>
    </dgm:pt>
    <dgm:pt modelId="{7C27A2C9-87C0-408D-B66F-002E5DB10669}" type="pres">
      <dgm:prSet presAssocID="{559C15D6-C4B5-4ED4-B03D-7A7F04F04A65}" presName="rootText" presStyleLbl="node1" presStyleIdx="0" presStyleCnt="1" custScaleX="312195" custScaleY="107404"/>
      <dgm:spPr/>
      <dgm:t>
        <a:bodyPr/>
        <a:lstStyle/>
        <a:p>
          <a:endParaRPr lang="en-US"/>
        </a:p>
      </dgm:t>
    </dgm:pt>
    <dgm:pt modelId="{2D86FF2E-0DFF-4130-9961-FB8A6B6896B4}" type="pres">
      <dgm:prSet presAssocID="{559C15D6-C4B5-4ED4-B03D-7A7F04F04A65}" presName="rootConnector" presStyleLbl="node1" presStyleIdx="0" presStyleCnt="1"/>
      <dgm:spPr/>
      <dgm:t>
        <a:bodyPr/>
        <a:lstStyle/>
        <a:p>
          <a:endParaRPr lang="en-US"/>
        </a:p>
      </dgm:t>
    </dgm:pt>
    <dgm:pt modelId="{5A7042F5-AAB9-4FD6-BEF5-D41CA38816B3}" type="pres">
      <dgm:prSet presAssocID="{559C15D6-C4B5-4ED4-B03D-7A7F04F04A65}" presName="childShape" presStyleCnt="0"/>
      <dgm:spPr/>
    </dgm:pt>
    <dgm:pt modelId="{5F08E082-9F56-4F3F-9EA4-201EBE5442F7}" type="pres">
      <dgm:prSet presAssocID="{4E654CCC-0563-4C49-8BBD-DD04683A07AD}" presName="Name13" presStyleLbl="parChTrans1D2" presStyleIdx="0" presStyleCnt="3"/>
      <dgm:spPr/>
      <dgm:t>
        <a:bodyPr/>
        <a:lstStyle/>
        <a:p>
          <a:endParaRPr lang="en-US"/>
        </a:p>
      </dgm:t>
    </dgm:pt>
    <dgm:pt modelId="{43CDED64-A80D-41AE-925D-AF2C27D29592}" type="pres">
      <dgm:prSet presAssocID="{5A6DD1C0-72EC-47A2-AC12-4BB1F0CA2C52}" presName="childText" presStyleLbl="bgAcc1" presStyleIdx="0" presStyleCnt="3" custScaleX="209146" custScaleY="81414">
        <dgm:presLayoutVars>
          <dgm:bulletEnabled val="1"/>
        </dgm:presLayoutVars>
      </dgm:prSet>
      <dgm:spPr/>
      <dgm:t>
        <a:bodyPr/>
        <a:lstStyle/>
        <a:p>
          <a:endParaRPr lang="en-US"/>
        </a:p>
      </dgm:t>
    </dgm:pt>
    <dgm:pt modelId="{1E4C5BC2-90D4-4937-B7C3-6119F6EBBC8D}" type="pres">
      <dgm:prSet presAssocID="{C69E4250-0815-41CC-95E9-C8D819B77220}" presName="Name13" presStyleLbl="parChTrans1D2" presStyleIdx="1" presStyleCnt="3"/>
      <dgm:spPr/>
      <dgm:t>
        <a:bodyPr/>
        <a:lstStyle/>
        <a:p>
          <a:endParaRPr lang="en-US"/>
        </a:p>
      </dgm:t>
    </dgm:pt>
    <dgm:pt modelId="{ECEE5DB1-55B4-44F9-BBB2-AABBAF825D23}" type="pres">
      <dgm:prSet presAssocID="{B5291D72-7152-407B-BF1B-8AE733C31240}" presName="childText" presStyleLbl="bgAcc1" presStyleIdx="1" presStyleCnt="3" custScaleX="209146" custScaleY="81414">
        <dgm:presLayoutVars>
          <dgm:bulletEnabled val="1"/>
        </dgm:presLayoutVars>
      </dgm:prSet>
      <dgm:spPr/>
      <dgm:t>
        <a:bodyPr/>
        <a:lstStyle/>
        <a:p>
          <a:endParaRPr lang="en-US"/>
        </a:p>
      </dgm:t>
    </dgm:pt>
    <dgm:pt modelId="{32B9112C-E2A9-4D6E-9B68-D21F7DF855C7}" type="pres">
      <dgm:prSet presAssocID="{29DB9FF5-07CD-46DB-B7D7-8A5D16C350E0}" presName="Name13" presStyleLbl="parChTrans1D2" presStyleIdx="2" presStyleCnt="3"/>
      <dgm:spPr/>
      <dgm:t>
        <a:bodyPr/>
        <a:lstStyle/>
        <a:p>
          <a:endParaRPr lang="en-US"/>
        </a:p>
      </dgm:t>
    </dgm:pt>
    <dgm:pt modelId="{0383FD3A-410C-442C-A666-7A0657A42BFE}" type="pres">
      <dgm:prSet presAssocID="{EB3FFEED-C9EF-4C97-BE87-92BC4C8FD4C1}" presName="childText" presStyleLbl="bgAcc1" presStyleIdx="2" presStyleCnt="3" custScaleX="209146" custScaleY="81414">
        <dgm:presLayoutVars>
          <dgm:bulletEnabled val="1"/>
        </dgm:presLayoutVars>
      </dgm:prSet>
      <dgm:spPr/>
      <dgm:t>
        <a:bodyPr/>
        <a:lstStyle/>
        <a:p>
          <a:endParaRPr lang="en-US"/>
        </a:p>
      </dgm:t>
    </dgm:pt>
  </dgm:ptLst>
  <dgm:cxnLst>
    <dgm:cxn modelId="{E45EA62D-438F-440E-9C33-1B0A5BE04531}" type="presOf" srcId="{C69E4250-0815-41CC-95E9-C8D819B77220}" destId="{1E4C5BC2-90D4-4937-B7C3-6119F6EBBC8D}" srcOrd="0" destOrd="0" presId="urn:microsoft.com/office/officeart/2005/8/layout/hierarchy3"/>
    <dgm:cxn modelId="{458CD2CD-A10B-4EFE-98A2-86B3013EC62B}" type="presOf" srcId="{559C15D6-C4B5-4ED4-B03D-7A7F04F04A65}" destId="{2D86FF2E-0DFF-4130-9961-FB8A6B6896B4}" srcOrd="1" destOrd="0" presId="urn:microsoft.com/office/officeart/2005/8/layout/hierarchy3"/>
    <dgm:cxn modelId="{5D42E226-052A-4A30-A196-C5C749970EBD}" type="presOf" srcId="{29DB9FF5-07CD-46DB-B7D7-8A5D16C350E0}" destId="{32B9112C-E2A9-4D6E-9B68-D21F7DF855C7}" srcOrd="0" destOrd="0" presId="urn:microsoft.com/office/officeart/2005/8/layout/hierarchy3"/>
    <dgm:cxn modelId="{953A1851-EA9B-445C-9B1F-404582168C93}" type="presOf" srcId="{4E654CCC-0563-4C49-8BBD-DD04683A07AD}" destId="{5F08E082-9F56-4F3F-9EA4-201EBE5442F7}" srcOrd="0" destOrd="0" presId="urn:microsoft.com/office/officeart/2005/8/layout/hierarchy3"/>
    <dgm:cxn modelId="{D734CC43-4057-4CE6-BFEE-C7BE67D0EAF3}" srcId="{559C15D6-C4B5-4ED4-B03D-7A7F04F04A65}" destId="{EB3FFEED-C9EF-4C97-BE87-92BC4C8FD4C1}" srcOrd="2" destOrd="0" parTransId="{29DB9FF5-07CD-46DB-B7D7-8A5D16C350E0}" sibTransId="{0996948E-2507-4E17-876E-745D1FBDD6C6}"/>
    <dgm:cxn modelId="{B917B636-2DE4-4800-BE5E-FCB77F1AD9B2}" srcId="{3F6B20F2-7F6C-4D92-9350-9EEF5E5A0EF7}" destId="{559C15D6-C4B5-4ED4-B03D-7A7F04F04A65}" srcOrd="0" destOrd="0" parTransId="{878E0BC3-E11A-4169-B30F-6B648FADE097}" sibTransId="{3898F7A4-7F45-4AD8-AD9A-B02B2B484C66}"/>
    <dgm:cxn modelId="{D34154EC-81C6-479F-90D9-FA119514FD18}" type="presOf" srcId="{B5291D72-7152-407B-BF1B-8AE733C31240}" destId="{ECEE5DB1-55B4-44F9-BBB2-AABBAF825D23}" srcOrd="0" destOrd="0" presId="urn:microsoft.com/office/officeart/2005/8/layout/hierarchy3"/>
    <dgm:cxn modelId="{7CB24224-9B98-49AE-BDFB-BE01D43B6F67}" type="presOf" srcId="{EB3FFEED-C9EF-4C97-BE87-92BC4C8FD4C1}" destId="{0383FD3A-410C-442C-A666-7A0657A42BFE}" srcOrd="0" destOrd="0" presId="urn:microsoft.com/office/officeart/2005/8/layout/hierarchy3"/>
    <dgm:cxn modelId="{AD66FE1E-4045-4402-A81C-2C5C40A7C9A9}" type="presOf" srcId="{5A6DD1C0-72EC-47A2-AC12-4BB1F0CA2C52}" destId="{43CDED64-A80D-41AE-925D-AF2C27D29592}" srcOrd="0" destOrd="0" presId="urn:microsoft.com/office/officeart/2005/8/layout/hierarchy3"/>
    <dgm:cxn modelId="{A54F5193-6955-4994-842B-70FF5AB8B7E5}" srcId="{559C15D6-C4B5-4ED4-B03D-7A7F04F04A65}" destId="{5A6DD1C0-72EC-47A2-AC12-4BB1F0CA2C52}" srcOrd="0" destOrd="0" parTransId="{4E654CCC-0563-4C49-8BBD-DD04683A07AD}" sibTransId="{2EB4516E-1987-4C0C-B381-3E15ED06DF95}"/>
    <dgm:cxn modelId="{473711E0-8FD9-4257-83FB-7117E866DA6B}" srcId="{559C15D6-C4B5-4ED4-B03D-7A7F04F04A65}" destId="{B5291D72-7152-407B-BF1B-8AE733C31240}" srcOrd="1" destOrd="0" parTransId="{C69E4250-0815-41CC-95E9-C8D819B77220}" sibTransId="{A451B55B-B2ED-4495-AD21-9ECD87190FC5}"/>
    <dgm:cxn modelId="{31BD4C51-C053-4099-9340-ADFFD9353DF5}" type="presOf" srcId="{559C15D6-C4B5-4ED4-B03D-7A7F04F04A65}" destId="{7C27A2C9-87C0-408D-B66F-002E5DB10669}" srcOrd="0" destOrd="0" presId="urn:microsoft.com/office/officeart/2005/8/layout/hierarchy3"/>
    <dgm:cxn modelId="{1DEF83BF-5954-4009-9EA8-EE472E18E59E}" type="presOf" srcId="{3F6B20F2-7F6C-4D92-9350-9EEF5E5A0EF7}" destId="{0C40AA51-E385-4D3E-8AAA-A134B8665DC3}" srcOrd="0" destOrd="0" presId="urn:microsoft.com/office/officeart/2005/8/layout/hierarchy3"/>
    <dgm:cxn modelId="{E6205AD3-23F9-45DF-90E6-94D1F02E8D02}" type="presParOf" srcId="{0C40AA51-E385-4D3E-8AAA-A134B8665DC3}" destId="{D9CADAD9-B936-435B-9FBA-6BA8D16E4A87}" srcOrd="0" destOrd="0" presId="urn:microsoft.com/office/officeart/2005/8/layout/hierarchy3"/>
    <dgm:cxn modelId="{DF06EB14-16EF-4A24-AF3E-FB314DE698B0}" type="presParOf" srcId="{D9CADAD9-B936-435B-9FBA-6BA8D16E4A87}" destId="{8406C40A-526F-49FF-BB40-DB0E64E3CEAA}" srcOrd="0" destOrd="0" presId="urn:microsoft.com/office/officeart/2005/8/layout/hierarchy3"/>
    <dgm:cxn modelId="{EF005772-F09F-46A6-9690-DFC16BB9CC18}" type="presParOf" srcId="{8406C40A-526F-49FF-BB40-DB0E64E3CEAA}" destId="{7C27A2C9-87C0-408D-B66F-002E5DB10669}" srcOrd="0" destOrd="0" presId="urn:microsoft.com/office/officeart/2005/8/layout/hierarchy3"/>
    <dgm:cxn modelId="{4DB3A91F-6012-4150-979B-879F8991C364}" type="presParOf" srcId="{8406C40A-526F-49FF-BB40-DB0E64E3CEAA}" destId="{2D86FF2E-0DFF-4130-9961-FB8A6B6896B4}" srcOrd="1" destOrd="0" presId="urn:microsoft.com/office/officeart/2005/8/layout/hierarchy3"/>
    <dgm:cxn modelId="{3AC025C7-D883-463F-9AEB-A0A4E0764962}" type="presParOf" srcId="{D9CADAD9-B936-435B-9FBA-6BA8D16E4A87}" destId="{5A7042F5-AAB9-4FD6-BEF5-D41CA38816B3}" srcOrd="1" destOrd="0" presId="urn:microsoft.com/office/officeart/2005/8/layout/hierarchy3"/>
    <dgm:cxn modelId="{C112EE64-4AD4-40C7-A00B-F89CA1D02871}" type="presParOf" srcId="{5A7042F5-AAB9-4FD6-BEF5-D41CA38816B3}" destId="{5F08E082-9F56-4F3F-9EA4-201EBE5442F7}" srcOrd="0" destOrd="0" presId="urn:microsoft.com/office/officeart/2005/8/layout/hierarchy3"/>
    <dgm:cxn modelId="{1817E6CE-A78B-4458-8337-1C2C0F6EDED1}" type="presParOf" srcId="{5A7042F5-AAB9-4FD6-BEF5-D41CA38816B3}" destId="{43CDED64-A80D-41AE-925D-AF2C27D29592}" srcOrd="1" destOrd="0" presId="urn:microsoft.com/office/officeart/2005/8/layout/hierarchy3"/>
    <dgm:cxn modelId="{9B432ECA-BC9C-467B-AFA6-9BC3C74383BE}" type="presParOf" srcId="{5A7042F5-AAB9-4FD6-BEF5-D41CA38816B3}" destId="{1E4C5BC2-90D4-4937-B7C3-6119F6EBBC8D}" srcOrd="2" destOrd="0" presId="urn:microsoft.com/office/officeart/2005/8/layout/hierarchy3"/>
    <dgm:cxn modelId="{C7F5BE6D-34D2-457F-A50E-EB64BA33526E}" type="presParOf" srcId="{5A7042F5-AAB9-4FD6-BEF5-D41CA38816B3}" destId="{ECEE5DB1-55B4-44F9-BBB2-AABBAF825D23}" srcOrd="3" destOrd="0" presId="urn:microsoft.com/office/officeart/2005/8/layout/hierarchy3"/>
    <dgm:cxn modelId="{F68C9EF1-1ED8-4BCA-8D22-2C5661824C8D}" type="presParOf" srcId="{5A7042F5-AAB9-4FD6-BEF5-D41CA38816B3}" destId="{32B9112C-E2A9-4D6E-9B68-D21F7DF855C7}" srcOrd="4" destOrd="0" presId="urn:microsoft.com/office/officeart/2005/8/layout/hierarchy3"/>
    <dgm:cxn modelId="{3E6692A7-53A7-43FB-89C6-43769DE0B8D4}" type="presParOf" srcId="{5A7042F5-AAB9-4FD6-BEF5-D41CA38816B3}" destId="{0383FD3A-410C-442C-A666-7A0657A42BFE}" srcOrd="5" destOrd="0" presId="urn:microsoft.com/office/officeart/2005/8/layout/hierarchy3"/>
  </dgm:cxnLst>
  <dgm:bg/>
  <dgm:whole/>
</dgm:dataModel>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2"/>
          <p:cNvSpPr>
            <a:spLocks noGrp="1" noChangeArrowheads="1"/>
          </p:cNvSpPr>
          <p:nvPr>
            <p:ph type="hdr" sz="quarter"/>
          </p:nvPr>
        </p:nvSpPr>
        <p:spPr bwMode="auto">
          <a:xfrm>
            <a:off x="0" y="1"/>
            <a:ext cx="3169699" cy="478416"/>
          </a:xfrm>
          <a:prstGeom prst="rect">
            <a:avLst/>
          </a:prstGeom>
          <a:noFill/>
          <a:ln w="9525">
            <a:noFill/>
            <a:miter lim="800000"/>
            <a:headEnd/>
            <a:tailEnd/>
          </a:ln>
          <a:effectLst/>
        </p:spPr>
        <p:txBody>
          <a:bodyPr vert="horz" wrap="square" lIns="96648" tIns="48324" rIns="96648" bIns="48324" numCol="1" anchor="t" anchorCtr="0" compatLnSpc="1">
            <a:prstTxWarp prst="textNoShape">
              <a:avLst/>
            </a:prstTxWarp>
          </a:bodyPr>
          <a:lstStyle>
            <a:lvl1pPr algn="l" defTabSz="967300" eaLnBrk="0" hangingPunct="0">
              <a:defRPr sz="1400" b="0">
                <a:solidFill>
                  <a:schemeClr val="tx1"/>
                </a:solidFill>
                <a:latin typeface="Times New Roman" pitchFamily="18" charset="0"/>
              </a:defRPr>
            </a:lvl1pPr>
          </a:lstStyle>
          <a:p>
            <a:pPr>
              <a:defRPr/>
            </a:pPr>
            <a:endParaRPr lang="en-US" dirty="0"/>
          </a:p>
        </p:txBody>
      </p:sp>
      <p:sp>
        <p:nvSpPr>
          <p:cNvPr id="31747" name="Rectangle 3"/>
          <p:cNvSpPr>
            <a:spLocks noGrp="1" noChangeArrowheads="1"/>
          </p:cNvSpPr>
          <p:nvPr>
            <p:ph type="dt" sz="quarter" idx="1"/>
          </p:nvPr>
        </p:nvSpPr>
        <p:spPr bwMode="auto">
          <a:xfrm>
            <a:off x="4143843" y="1"/>
            <a:ext cx="3169699" cy="478416"/>
          </a:xfrm>
          <a:prstGeom prst="rect">
            <a:avLst/>
          </a:prstGeom>
          <a:noFill/>
          <a:ln w="9525">
            <a:noFill/>
            <a:miter lim="800000"/>
            <a:headEnd/>
            <a:tailEnd/>
          </a:ln>
          <a:effectLst/>
        </p:spPr>
        <p:txBody>
          <a:bodyPr vert="horz" wrap="square" lIns="96648" tIns="48324" rIns="96648" bIns="48324" numCol="1" anchor="t" anchorCtr="0" compatLnSpc="1">
            <a:prstTxWarp prst="textNoShape">
              <a:avLst/>
            </a:prstTxWarp>
          </a:bodyPr>
          <a:lstStyle>
            <a:lvl1pPr algn="r" defTabSz="967300" eaLnBrk="0" hangingPunct="0">
              <a:defRPr sz="1400" b="0">
                <a:solidFill>
                  <a:schemeClr val="tx1"/>
                </a:solidFill>
                <a:latin typeface="Times New Roman" pitchFamily="18" charset="0"/>
              </a:defRPr>
            </a:lvl1pPr>
          </a:lstStyle>
          <a:p>
            <a:pPr>
              <a:defRPr/>
            </a:pPr>
            <a:endParaRPr lang="en-US" dirty="0"/>
          </a:p>
        </p:txBody>
      </p:sp>
      <p:sp>
        <p:nvSpPr>
          <p:cNvPr id="31748" name="Rectangle 4"/>
          <p:cNvSpPr>
            <a:spLocks noGrp="1" noChangeArrowheads="1"/>
          </p:cNvSpPr>
          <p:nvPr>
            <p:ph type="ftr" sz="quarter" idx="2"/>
          </p:nvPr>
        </p:nvSpPr>
        <p:spPr bwMode="auto">
          <a:xfrm>
            <a:off x="0" y="9121141"/>
            <a:ext cx="3169699" cy="478416"/>
          </a:xfrm>
          <a:prstGeom prst="rect">
            <a:avLst/>
          </a:prstGeom>
          <a:noFill/>
          <a:ln w="9525">
            <a:noFill/>
            <a:miter lim="800000"/>
            <a:headEnd/>
            <a:tailEnd/>
          </a:ln>
          <a:effectLst/>
        </p:spPr>
        <p:txBody>
          <a:bodyPr vert="horz" wrap="square" lIns="96648" tIns="48324" rIns="96648" bIns="48324" numCol="1" anchor="b" anchorCtr="0" compatLnSpc="1">
            <a:prstTxWarp prst="textNoShape">
              <a:avLst/>
            </a:prstTxWarp>
          </a:bodyPr>
          <a:lstStyle>
            <a:lvl1pPr algn="l" defTabSz="967300" eaLnBrk="0" hangingPunct="0">
              <a:defRPr sz="1400" b="0">
                <a:solidFill>
                  <a:schemeClr val="tx1"/>
                </a:solidFill>
                <a:latin typeface="Times New Roman" pitchFamily="18" charset="0"/>
              </a:defRPr>
            </a:lvl1pPr>
          </a:lstStyle>
          <a:p>
            <a:pPr>
              <a:defRPr/>
            </a:pPr>
            <a:endParaRPr lang="en-US" dirty="0"/>
          </a:p>
        </p:txBody>
      </p:sp>
      <p:sp>
        <p:nvSpPr>
          <p:cNvPr id="31749" name="Rectangle 5"/>
          <p:cNvSpPr>
            <a:spLocks noGrp="1" noChangeArrowheads="1"/>
          </p:cNvSpPr>
          <p:nvPr>
            <p:ph type="sldNum" sz="quarter" idx="3"/>
          </p:nvPr>
        </p:nvSpPr>
        <p:spPr bwMode="auto">
          <a:xfrm>
            <a:off x="4143843" y="9121141"/>
            <a:ext cx="3169699" cy="478416"/>
          </a:xfrm>
          <a:prstGeom prst="rect">
            <a:avLst/>
          </a:prstGeom>
          <a:noFill/>
          <a:ln w="9525">
            <a:noFill/>
            <a:miter lim="800000"/>
            <a:headEnd/>
            <a:tailEnd/>
          </a:ln>
          <a:effectLst/>
        </p:spPr>
        <p:txBody>
          <a:bodyPr vert="horz" wrap="square" lIns="96648" tIns="48324" rIns="96648" bIns="48324" numCol="1" anchor="b" anchorCtr="0" compatLnSpc="1">
            <a:prstTxWarp prst="textNoShape">
              <a:avLst/>
            </a:prstTxWarp>
          </a:bodyPr>
          <a:lstStyle>
            <a:lvl1pPr algn="r" defTabSz="967300" eaLnBrk="0" hangingPunct="0">
              <a:defRPr sz="1400" b="0">
                <a:solidFill>
                  <a:schemeClr val="tx1"/>
                </a:solidFill>
                <a:latin typeface="Times New Roman" pitchFamily="18" charset="0"/>
              </a:defRPr>
            </a:lvl1pPr>
          </a:lstStyle>
          <a:p>
            <a:pPr>
              <a:defRPr/>
            </a:pPr>
            <a:fld id="{085F5D5A-7813-4315-B055-941B9755BC66}" type="slidenum">
              <a:rPr lang="en-US"/>
              <a:pPr>
                <a:defRPr/>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4" name="Rectangle 4"/>
          <p:cNvSpPr>
            <a:spLocks noGrp="1" noRot="1" noChangeAspect="1" noChangeArrowheads="1" noTextEdit="1"/>
          </p:cNvSpPr>
          <p:nvPr>
            <p:ph type="sldImg" idx="2"/>
          </p:nvPr>
        </p:nvSpPr>
        <p:spPr bwMode="auto">
          <a:xfrm>
            <a:off x="901700" y="471488"/>
            <a:ext cx="5353050" cy="4014787"/>
          </a:xfrm>
          <a:prstGeom prst="rect">
            <a:avLst/>
          </a:prstGeom>
          <a:noFill/>
          <a:ln w="9525">
            <a:solidFill>
              <a:srgbClr val="000000"/>
            </a:solidFill>
            <a:miter lim="800000"/>
            <a:headEnd/>
            <a:tailEnd/>
          </a:ln>
        </p:spPr>
      </p:sp>
      <p:sp>
        <p:nvSpPr>
          <p:cNvPr id="16389" name="Rectangle 5"/>
          <p:cNvSpPr>
            <a:spLocks noGrp="1" noChangeArrowheads="1"/>
          </p:cNvSpPr>
          <p:nvPr>
            <p:ph type="body" sz="quarter" idx="3"/>
          </p:nvPr>
        </p:nvSpPr>
        <p:spPr bwMode="auto">
          <a:xfrm>
            <a:off x="731853" y="4731551"/>
            <a:ext cx="5851496" cy="4318896"/>
          </a:xfrm>
          <a:prstGeom prst="rect">
            <a:avLst/>
          </a:prstGeom>
          <a:noFill/>
          <a:ln w="9525">
            <a:noFill/>
            <a:miter lim="800000"/>
            <a:headEnd/>
            <a:tailEnd/>
          </a:ln>
          <a:effectLst/>
        </p:spPr>
        <p:txBody>
          <a:bodyPr vert="horz" wrap="square" lIns="96648" tIns="48324" rIns="96648" bIns="48324"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6392" name="Rectangle 8"/>
          <p:cNvSpPr>
            <a:spLocks noChangeArrowheads="1"/>
          </p:cNvSpPr>
          <p:nvPr/>
        </p:nvSpPr>
        <p:spPr bwMode="auto">
          <a:xfrm>
            <a:off x="4877354" y="9122785"/>
            <a:ext cx="2437846" cy="478415"/>
          </a:xfrm>
          <a:prstGeom prst="rect">
            <a:avLst/>
          </a:prstGeom>
          <a:noFill/>
          <a:ln w="9525">
            <a:noFill/>
            <a:miter lim="800000"/>
            <a:headEnd/>
            <a:tailEnd/>
          </a:ln>
          <a:effectLst/>
        </p:spPr>
        <p:txBody>
          <a:bodyPr lIns="96648" tIns="48324" rIns="96648" bIns="48324" anchor="b"/>
          <a:lstStyle/>
          <a:p>
            <a:pPr algn="r" defTabSz="967300" eaLnBrk="0" hangingPunct="0">
              <a:defRPr/>
            </a:pPr>
            <a:endParaRPr lang="en-US" sz="1400" b="0" dirty="0">
              <a:solidFill>
                <a:schemeClr val="tx1"/>
              </a:solidFill>
              <a:latin typeface="Times New Roman" pitchFamily="18" charset="0"/>
            </a:endParaRPr>
          </a:p>
        </p:txBody>
      </p:sp>
      <p:sp>
        <p:nvSpPr>
          <p:cNvPr id="16396" name="Rectangle 12"/>
          <p:cNvSpPr>
            <a:spLocks noGrp="1" noChangeArrowheads="1"/>
          </p:cNvSpPr>
          <p:nvPr>
            <p:ph type="sldNum" sz="quarter" idx="5"/>
          </p:nvPr>
        </p:nvSpPr>
        <p:spPr bwMode="auto">
          <a:xfrm>
            <a:off x="3343950" y="9119497"/>
            <a:ext cx="559260" cy="299215"/>
          </a:xfrm>
          <a:prstGeom prst="rect">
            <a:avLst/>
          </a:prstGeom>
          <a:noFill/>
          <a:ln w="9525">
            <a:noFill/>
            <a:miter lim="800000"/>
            <a:headEnd/>
            <a:tailEnd/>
          </a:ln>
          <a:effectLst/>
        </p:spPr>
        <p:txBody>
          <a:bodyPr vert="horz" wrap="square" lIns="91438" tIns="45719" rIns="91438" bIns="45719" numCol="1" anchor="b" anchorCtr="0" compatLnSpc="1">
            <a:prstTxWarp prst="textNoShape">
              <a:avLst/>
            </a:prstTxWarp>
          </a:bodyPr>
          <a:lstStyle>
            <a:lvl1pPr algn="ctr" defTabSz="914478" eaLnBrk="0" hangingPunct="0">
              <a:defRPr sz="800" b="0" i="1">
                <a:solidFill>
                  <a:schemeClr val="tx1"/>
                </a:solidFill>
              </a:defRPr>
            </a:lvl1pPr>
          </a:lstStyle>
          <a:p>
            <a:pPr>
              <a:defRPr/>
            </a:pPr>
            <a:r>
              <a:rPr lang="en-US" dirty="0"/>
              <a:t>5-</a:t>
            </a:r>
            <a:fld id="{78568CAA-1E0E-4A1B-A292-7461EA7EC8DB}"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1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1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1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1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1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12"/>
          <p:cNvSpPr>
            <a:spLocks noGrp="1" noChangeArrowheads="1"/>
          </p:cNvSpPr>
          <p:nvPr>
            <p:ph type="sldNum" sz="quarter" idx="5"/>
          </p:nvPr>
        </p:nvSpPr>
        <p:spPr>
          <a:noFill/>
        </p:spPr>
        <p:txBody>
          <a:bodyPr/>
          <a:lstStyle/>
          <a:p>
            <a:r>
              <a:rPr lang="en-US" dirty="0" smtClean="0"/>
              <a:t>5-</a:t>
            </a:r>
            <a:fld id="{2E3BF0DE-3D96-4F6E-8B99-FCB049142644}" type="slidenum">
              <a:rPr lang="en-US" smtClean="0"/>
              <a:pPr/>
              <a:t>1</a:t>
            </a:fld>
            <a:endParaRPr lang="en-US" dirty="0" smtClean="0"/>
          </a:p>
        </p:txBody>
      </p:sp>
      <p:sp>
        <p:nvSpPr>
          <p:cNvPr id="26626" name="Rectangle 4"/>
          <p:cNvSpPr>
            <a:spLocks noGrp="1" noRot="1" noChangeAspect="1" noChangeArrowheads="1" noTextEdit="1"/>
          </p:cNvSpPr>
          <p:nvPr>
            <p:ph type="sldImg"/>
          </p:nvPr>
        </p:nvSpPr>
        <p:spPr>
          <a:xfrm>
            <a:off x="771525" y="471488"/>
            <a:ext cx="5772150" cy="4329112"/>
          </a:xfrm>
          <a:ln w="6350"/>
        </p:spPr>
      </p:sp>
      <p:sp>
        <p:nvSpPr>
          <p:cNvPr id="26627" name="Rectangle 5"/>
          <p:cNvSpPr>
            <a:spLocks noGrp="1" noChangeArrowheads="1"/>
          </p:cNvSpPr>
          <p:nvPr>
            <p:ph type="body" idx="1"/>
          </p:nvPr>
        </p:nvSpPr>
        <p:spPr>
          <a:xfrm>
            <a:off x="731853" y="5029200"/>
            <a:ext cx="5851496" cy="3962400"/>
          </a:xfrm>
          <a:noFill/>
          <a:ln/>
        </p:spPr>
        <p:txBody>
          <a:bodyPr/>
          <a:lstStyle/>
          <a:p>
            <a:pPr eaLnBrk="1" hangingPunct="1"/>
            <a:r>
              <a:rPr lang="en-US" sz="1500" b="1" dirty="0" smtClean="0">
                <a:latin typeface="Arial Narrow" pitchFamily="34" charset="0"/>
              </a:rPr>
              <a:t>Introduction</a:t>
            </a:r>
          </a:p>
          <a:p>
            <a:pPr eaLnBrk="1" hangingPunct="1"/>
            <a:r>
              <a:rPr lang="en-US" dirty="0" smtClean="0"/>
              <a:t>The RT Engine on the RT target does not provide a user interface for applications. You can use one of two communication protocols, front panel communication or network communication, to provide a user interface on the host computer for RT target VIs.</a:t>
            </a:r>
          </a:p>
          <a:p>
            <a:pPr eaLnBrk="1" hangingPunct="1"/>
            <a:r>
              <a:rPr lang="en-US" dirty="0" smtClean="0"/>
              <a:t>After separating deterministic tasks from non-deterministic tasks in an application, you must use deterministic communication methods to share data. You can use deterministic communication methods to share data between locations in a VI that cannot be connected with wires, between </a:t>
            </a:r>
            <a:br>
              <a:rPr lang="en-US" dirty="0" smtClean="0"/>
            </a:br>
            <a:r>
              <a:rPr lang="en-US" dirty="0" smtClean="0"/>
              <a:t>VIs running on an RT target, and between VIs across a network running on different targets.</a:t>
            </a:r>
          </a:p>
          <a:p>
            <a:pPr eaLnBrk="1" hangingPunct="1"/>
            <a:r>
              <a:rPr lang="en-US" dirty="0" smtClean="0"/>
              <a:t>In this lesson, you will develop the normal priority portion of the target application, along with the host application.</a:t>
            </a:r>
          </a:p>
          <a:p>
            <a:pPr eaLnBrk="1" hangingPunct="1"/>
            <a:endParaRPr lang="en-US"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12"/>
          <p:cNvSpPr>
            <a:spLocks noGrp="1" noChangeArrowheads="1"/>
          </p:cNvSpPr>
          <p:nvPr>
            <p:ph type="sldNum" sz="quarter" idx="5"/>
          </p:nvPr>
        </p:nvSpPr>
        <p:spPr>
          <a:noFill/>
        </p:spPr>
        <p:txBody>
          <a:bodyPr/>
          <a:lstStyle/>
          <a:p>
            <a:r>
              <a:rPr lang="en-US" dirty="0" smtClean="0"/>
              <a:t>5-</a:t>
            </a:r>
            <a:fld id="{CA996355-5091-479B-B9EC-D959F8AB3D48}" type="slidenum">
              <a:rPr lang="en-US" smtClean="0"/>
              <a:pPr/>
              <a:t>10</a:t>
            </a:fld>
            <a:endParaRPr lang="en-US" dirty="0" smtClean="0"/>
          </a:p>
        </p:txBody>
      </p:sp>
      <p:sp>
        <p:nvSpPr>
          <p:cNvPr id="38914" name="Rectangle 2"/>
          <p:cNvSpPr>
            <a:spLocks noGrp="1" noRot="1" noChangeAspect="1" noChangeArrowheads="1" noTextEdit="1"/>
          </p:cNvSpPr>
          <p:nvPr>
            <p:ph type="sldImg"/>
          </p:nvPr>
        </p:nvSpPr>
        <p:spPr>
          <a:ln w="6350"/>
        </p:spPr>
      </p:sp>
      <p:sp>
        <p:nvSpPr>
          <p:cNvPr id="38915" name="Rectangle 3"/>
          <p:cNvSpPr>
            <a:spLocks noGrp="1" noChangeArrowheads="1"/>
          </p:cNvSpPr>
          <p:nvPr>
            <p:ph type="body" idx="1"/>
          </p:nvPr>
        </p:nvSpPr>
        <p:spPr>
          <a:noFill/>
          <a:ln/>
        </p:spPr>
        <p:txBody>
          <a:bodyPr/>
          <a:lstStyle/>
          <a:p>
            <a:pPr eaLnBrk="1" hangingPunct="1"/>
            <a:r>
              <a:rPr lang="en-US" sz="1200" b="1" dirty="0" smtClean="0">
                <a:latin typeface="Arial Narrow" pitchFamily="34" charset="0"/>
              </a:rPr>
              <a:t>Shared Variable Communication</a:t>
            </a:r>
          </a:p>
          <a:p>
            <a:pPr eaLnBrk="1" hangingPunct="1"/>
            <a:r>
              <a:rPr lang="en-US" dirty="0" smtClean="0"/>
              <a:t>There are two ways to use network-published shared variables to transfer data from a target to the host—network-published shared variables with or without the RT FIFO option enabled.</a:t>
            </a:r>
          </a:p>
          <a:p>
            <a:pPr eaLnBrk="1" hangingPunct="1"/>
            <a:r>
              <a:rPr lang="en-US" dirty="0" smtClean="0"/>
              <a:t>Network-published shared variables with the RT FIFO option enabled automatically generate an invisible communication loop. A variable configured in this manner transfers data from the time-critical loop to the communication loop using an RT FIFO and transfers data from the communication loop to the host using PSP, a protocol created using UDP. If the only function of the normal priority loop in your application is to transfer data to the host, using network-published shared variables with the RT FIFO enabled removes the need to program a second loop and saves you effort.</a:t>
            </a:r>
          </a:p>
          <a:p>
            <a:pPr eaLnBrk="1" hangingPunct="1"/>
            <a:r>
              <a:rPr lang="en-US" dirty="0" smtClean="0"/>
              <a:t>Network-published shared variables without the RT FIFO option enabled allow you to transfer data from a normal priority loop to the host using PSP. If your application requires a normal priority loop for reasons other than communication, such as data logging, you can transfer the data to the normal priority loop using an RT FIFO or single-process shared variable FIFO and then transfer data from the normal priority loop to the host using a network-published shared variable.</a:t>
            </a:r>
          </a:p>
          <a:p>
            <a:pPr eaLnBrk="1" hangingPunct="1"/>
            <a:r>
              <a:rPr lang="en-US" dirty="0" smtClean="0"/>
              <a:t>Refer to section C, </a:t>
            </a:r>
            <a:r>
              <a:rPr lang="en-US" i="1" dirty="0" smtClean="0"/>
              <a:t>Communication Programming</a:t>
            </a:r>
            <a:r>
              <a:rPr lang="en-US" dirty="0" smtClean="0"/>
              <a:t>, for more information about using shared variables to share data.</a:t>
            </a:r>
          </a:p>
          <a:p>
            <a:pPr eaLnBrk="1" hangingPunct="1"/>
            <a:endParaRPr lang="en-US" dirty="0" smtClean="0"/>
          </a:p>
          <a:p>
            <a:pPr eaLnBrk="1" hangingPunct="1"/>
            <a:endParaRPr lang="en-US"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12"/>
          <p:cNvSpPr>
            <a:spLocks noGrp="1" noChangeArrowheads="1"/>
          </p:cNvSpPr>
          <p:nvPr>
            <p:ph type="sldNum" sz="quarter" idx="5"/>
          </p:nvPr>
        </p:nvSpPr>
        <p:spPr>
          <a:noFill/>
        </p:spPr>
        <p:txBody>
          <a:bodyPr/>
          <a:lstStyle/>
          <a:p>
            <a:r>
              <a:rPr lang="en-US" dirty="0" smtClean="0"/>
              <a:t>5-</a:t>
            </a:r>
            <a:fld id="{E4401B91-1012-4CC3-8942-6A6F09BD7B77}" type="slidenum">
              <a:rPr lang="en-US" smtClean="0"/>
              <a:pPr/>
              <a:t>11</a:t>
            </a:fld>
            <a:endParaRPr lang="en-US" dirty="0" smtClean="0"/>
          </a:p>
        </p:txBody>
      </p:sp>
      <p:sp>
        <p:nvSpPr>
          <p:cNvPr id="49154" name="Rectangle 2"/>
          <p:cNvSpPr>
            <a:spLocks noGrp="1" noRot="1" noChangeAspect="1" noChangeArrowheads="1" noTextEdit="1"/>
          </p:cNvSpPr>
          <p:nvPr>
            <p:ph type="sldImg"/>
          </p:nvPr>
        </p:nvSpPr>
        <p:spPr>
          <a:ln w="6350"/>
        </p:spPr>
      </p:sp>
      <p:sp>
        <p:nvSpPr>
          <p:cNvPr id="49155" name="Rectangle 3"/>
          <p:cNvSpPr>
            <a:spLocks noGrp="1" noChangeArrowheads="1"/>
          </p:cNvSpPr>
          <p:nvPr>
            <p:ph type="body" idx="1"/>
          </p:nvPr>
        </p:nvSpPr>
        <p:spPr>
          <a:noFill/>
          <a:ln/>
        </p:spPr>
        <p:txBody>
          <a:bodyPr/>
          <a:lstStyle/>
          <a:p>
            <a:pPr marL="0" lvl="1" eaLnBrk="1" hangingPunct="1"/>
            <a:r>
              <a:rPr lang="en-US" sz="1200" b="1" dirty="0" smtClean="0">
                <a:latin typeface="Arial Narrow" pitchFamily="34" charset="0"/>
              </a:rPr>
              <a:t>Shared Variables</a:t>
            </a:r>
          </a:p>
          <a:p>
            <a:pPr eaLnBrk="1" hangingPunct="1"/>
            <a:r>
              <a:rPr lang="en-US" dirty="0" smtClean="0"/>
              <a:t>If your host application needs to receive all of the data transferred, enable buffering on your network-published shared variables to avoid losing data points. The size of the buffer depends on the type of data transferred, amount of expected network congestion, and the difference between the loop rate of the sender and receiver.</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12"/>
          <p:cNvSpPr>
            <a:spLocks noGrp="1" noChangeArrowheads="1"/>
          </p:cNvSpPr>
          <p:nvPr>
            <p:ph type="sldNum" sz="quarter" idx="5"/>
          </p:nvPr>
        </p:nvSpPr>
        <p:spPr>
          <a:noFill/>
        </p:spPr>
        <p:txBody>
          <a:bodyPr/>
          <a:lstStyle/>
          <a:p>
            <a:r>
              <a:rPr lang="en-US" dirty="0" smtClean="0"/>
              <a:t>5-</a:t>
            </a:r>
            <a:fld id="{D65392C7-83F0-42E5-85A7-0E6CCDFDFA96}" type="slidenum">
              <a:rPr lang="en-US" smtClean="0"/>
              <a:pPr/>
              <a:t>12</a:t>
            </a:fld>
            <a:endParaRPr lang="en-US" dirty="0" smtClean="0"/>
          </a:p>
        </p:txBody>
      </p:sp>
      <p:sp>
        <p:nvSpPr>
          <p:cNvPr id="51202" name="Rectangle 2"/>
          <p:cNvSpPr>
            <a:spLocks noGrp="1" noRot="1" noChangeAspect="1" noChangeArrowheads="1" noTextEdit="1"/>
          </p:cNvSpPr>
          <p:nvPr>
            <p:ph type="sldImg"/>
          </p:nvPr>
        </p:nvSpPr>
        <p:spPr>
          <a:ln w="6350"/>
        </p:spPr>
      </p:sp>
      <p:sp>
        <p:nvSpPr>
          <p:cNvPr id="51203" name="Rectangle 3"/>
          <p:cNvSpPr>
            <a:spLocks noGrp="1" noChangeArrowheads="1"/>
          </p:cNvSpPr>
          <p:nvPr>
            <p:ph type="body" idx="1"/>
          </p:nvPr>
        </p:nvSpPr>
        <p:spPr>
          <a:noFill/>
          <a:ln/>
        </p:spPr>
        <p:txBody>
          <a:bodyPr/>
          <a:lstStyle/>
          <a:p>
            <a:pPr marL="0" lvl="1" eaLnBrk="1" hangingPunct="1"/>
            <a:r>
              <a:rPr lang="en-US" sz="1200" b="1" dirty="0" smtClean="0">
                <a:latin typeface="Arial Narrow" pitchFamily="34" charset="0"/>
              </a:rPr>
              <a:t>Shared Variables (continued)</a:t>
            </a:r>
          </a:p>
          <a:p>
            <a:pPr eaLnBrk="1" hangingPunct="1"/>
            <a:r>
              <a:rPr lang="en-US" dirty="0" smtClean="0"/>
              <a:t>If your host application must read each value only once, check the timestamp on each reading and compare it to the timestamp of the last reading to ensure that you do not read the same value twice. With the LabVIEW Datalogging and Supervisory Control (DSC) Module, you also can avoid underflow by using the Event structure to process value changes. Shared variable value change notifications are available only with the DSC Module.</a:t>
            </a:r>
          </a:p>
          <a:p>
            <a:pPr eaLnBrk="1" hangingPunct="1"/>
            <a:endParaRPr lang="en-US"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12"/>
          <p:cNvSpPr>
            <a:spLocks noGrp="1" noChangeArrowheads="1"/>
          </p:cNvSpPr>
          <p:nvPr>
            <p:ph type="sldNum" sz="quarter" idx="5"/>
          </p:nvPr>
        </p:nvSpPr>
        <p:spPr>
          <a:noFill/>
        </p:spPr>
        <p:txBody>
          <a:bodyPr/>
          <a:lstStyle/>
          <a:p>
            <a:r>
              <a:rPr lang="en-US" dirty="0" smtClean="0"/>
              <a:t>5-</a:t>
            </a:r>
            <a:fld id="{61219952-583D-4188-9A38-4707CDE4DE02}" type="slidenum">
              <a:rPr lang="en-US" smtClean="0"/>
              <a:pPr/>
              <a:t>13</a:t>
            </a:fld>
            <a:endParaRPr lang="en-US" dirty="0" smtClean="0"/>
          </a:p>
        </p:txBody>
      </p:sp>
      <p:sp>
        <p:nvSpPr>
          <p:cNvPr id="53250" name="Rectangle 2"/>
          <p:cNvSpPr>
            <a:spLocks noGrp="1" noRot="1" noChangeAspect="1" noChangeArrowheads="1" noTextEdit="1"/>
          </p:cNvSpPr>
          <p:nvPr>
            <p:ph type="sldImg"/>
          </p:nvPr>
        </p:nvSpPr>
        <p:spPr>
          <a:ln w="6350"/>
        </p:spPr>
      </p:sp>
      <p:sp>
        <p:nvSpPr>
          <p:cNvPr id="53251" name="Rectangle 3"/>
          <p:cNvSpPr>
            <a:spLocks noGrp="1" noChangeArrowheads="1"/>
          </p:cNvSpPr>
          <p:nvPr>
            <p:ph type="body" idx="1"/>
          </p:nvPr>
        </p:nvSpPr>
        <p:spPr>
          <a:noFill/>
          <a:ln/>
        </p:spPr>
        <p:txBody>
          <a:bodyPr/>
          <a:lstStyle/>
          <a:p>
            <a:pPr marL="217890" lvl="1" indent="-217890" eaLnBrk="1" hangingPunct="1"/>
            <a:r>
              <a:rPr lang="en-US" sz="1200" b="1" dirty="0" smtClean="0">
                <a:latin typeface="Arial Narrow" pitchFamily="34" charset="0"/>
              </a:rPr>
              <a:t>Location for Network-Published Shared Variables</a:t>
            </a:r>
          </a:p>
          <a:p>
            <a:pPr marL="217890" indent="-217890" eaLnBrk="1" hangingPunct="1"/>
            <a:r>
              <a:rPr lang="en-US" dirty="0" smtClean="0"/>
              <a:t>You can choose to host network-published shared variables on the host or the target.</a:t>
            </a:r>
          </a:p>
          <a:p>
            <a:pPr marL="217890" indent="-217890" eaLnBrk="1" hangingPunct="1"/>
            <a:r>
              <a:rPr lang="en-US" dirty="0" smtClean="0"/>
              <a:t>Hosting on a target has the following advantages:</a:t>
            </a:r>
          </a:p>
          <a:p>
            <a:pPr marL="217890" indent="-217890" eaLnBrk="1" hangingPunct="1">
              <a:buFontTx/>
              <a:buChar char="•"/>
            </a:pPr>
            <a:r>
              <a:rPr lang="en-US" dirty="0" smtClean="0"/>
              <a:t>Non-buffered shared variables use a technique known as delta filtering to reduce updates. When the value written to a variable is the same as the last value transferred, a variable does not generate an update event and therefore causes less network traffic. This only works if the machine that is writing the variable also hosts the variable.</a:t>
            </a:r>
          </a:p>
          <a:p>
            <a:pPr marL="217890" indent="-217890" eaLnBrk="1" hangingPunct="1">
              <a:buFontTx/>
              <a:buChar char="•"/>
            </a:pPr>
            <a:r>
              <a:rPr lang="en-US" dirty="0" smtClean="0"/>
              <a:t>RT targets are more stable than most computers, tend to be on consistently, and have no user interface to interfere with. Therefore, there is less chance that the network variable engine will be unavailable if it is hosted on the target.</a:t>
            </a:r>
          </a:p>
          <a:p>
            <a:pPr marL="217890" indent="-217890" eaLnBrk="1" hangingPunct="1"/>
            <a:r>
              <a:rPr lang="en-US" dirty="0" smtClean="0"/>
              <a:t>Hosting on a host has the following advantages:</a:t>
            </a:r>
          </a:p>
          <a:p>
            <a:pPr marL="217890" indent="-217890" eaLnBrk="1" hangingPunct="1">
              <a:buFontTx/>
              <a:buChar char="•"/>
            </a:pPr>
            <a:r>
              <a:rPr lang="en-US" dirty="0" smtClean="0"/>
              <a:t>The shared variable engine and each shared variable require memory and processor resources on the computer hosting the variable. </a:t>
            </a:r>
          </a:p>
          <a:p>
            <a:pPr marL="217890" indent="-217890" eaLnBrk="1" hangingPunct="1">
              <a:buFontTx/>
              <a:buChar char="•"/>
            </a:pPr>
            <a:r>
              <a:rPr lang="en-US" dirty="0" smtClean="0"/>
              <a:t>You must host shared variables on a host computer in order to use LabVIEW DSC features on the variables. Examples of LabVIEW DSC features include database logging, alarms, events, security settings, and control over the initial variable value.</a:t>
            </a:r>
          </a:p>
          <a:p>
            <a:pPr marL="217890" indent="-217890" eaLnBrk="1" hangingPunct="1">
              <a:buFontTx/>
              <a:buChar char="•"/>
            </a:pPr>
            <a:r>
              <a:rPr lang="en-US" dirty="0" smtClean="0"/>
              <a:t>If more than one host or computer needs to read the value of the shared variable, hosting the variable on the host reduces the resource drain on the target.</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12"/>
          <p:cNvSpPr>
            <a:spLocks noGrp="1" noChangeArrowheads="1"/>
          </p:cNvSpPr>
          <p:nvPr>
            <p:ph type="sldNum" sz="quarter" idx="5"/>
          </p:nvPr>
        </p:nvSpPr>
        <p:spPr>
          <a:noFill/>
        </p:spPr>
        <p:txBody>
          <a:bodyPr/>
          <a:lstStyle/>
          <a:p>
            <a:r>
              <a:rPr lang="en-US" dirty="0" smtClean="0"/>
              <a:t>5-</a:t>
            </a:r>
            <a:fld id="{4404B5A7-97BF-4F54-8A43-79C420902E40}" type="slidenum">
              <a:rPr lang="en-US" smtClean="0"/>
              <a:pPr/>
              <a:t>14</a:t>
            </a:fld>
            <a:endParaRPr lang="en-US" dirty="0" smtClean="0"/>
          </a:p>
        </p:txBody>
      </p:sp>
      <p:sp>
        <p:nvSpPr>
          <p:cNvPr id="55298" name="Rectangle 2"/>
          <p:cNvSpPr>
            <a:spLocks noGrp="1" noRot="1" noChangeAspect="1" noChangeArrowheads="1" noTextEdit="1"/>
          </p:cNvSpPr>
          <p:nvPr>
            <p:ph type="sldImg"/>
          </p:nvPr>
        </p:nvSpPr>
        <p:spPr>
          <a:ln w="6350"/>
        </p:spPr>
      </p:sp>
      <p:sp>
        <p:nvSpPr>
          <p:cNvPr id="55299" name="Rectangle 3"/>
          <p:cNvSpPr>
            <a:spLocks noGrp="1" noChangeArrowheads="1"/>
          </p:cNvSpPr>
          <p:nvPr>
            <p:ph type="body" idx="1"/>
          </p:nvPr>
        </p:nvSpPr>
        <p:spPr>
          <a:noFill/>
          <a:ln/>
        </p:spPr>
        <p:txBody>
          <a:bodyPr/>
          <a:lstStyle/>
          <a:p>
            <a:pPr marL="0" lvl="1" eaLnBrk="1" hangingPunct="1"/>
            <a:r>
              <a:rPr lang="en-US" sz="1200" b="1" dirty="0" smtClean="0">
                <a:latin typeface="Arial Narrow" pitchFamily="34" charset="0"/>
              </a:rPr>
              <a:t>Scope of Network-Published Shared Variables</a:t>
            </a:r>
          </a:p>
          <a:p>
            <a:pPr eaLnBrk="1" hangingPunct="1"/>
            <a:r>
              <a:rPr lang="en-US" dirty="0" smtClean="0"/>
              <a:t>When a VI that references a network-published shared variable runs, all variables in the library containing the variable are deployed and published. You should consider how to group variables into libraries to avoid deploying unnecessary variables. Network-published shared variables are never automatically undeployed, even after a system reboot. They remain on the system, ready to provide or receive data.</a:t>
            </a:r>
          </a:p>
          <a:p>
            <a:pPr eaLnBrk="1" hangingPunct="1"/>
            <a:endParaRPr lang="en-US" dirty="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2"/>
          <p:cNvSpPr>
            <a:spLocks noGrp="1" noChangeArrowheads="1"/>
          </p:cNvSpPr>
          <p:nvPr>
            <p:ph type="sldNum" sz="quarter" idx="5"/>
          </p:nvPr>
        </p:nvSpPr>
        <p:spPr>
          <a:noFill/>
        </p:spPr>
        <p:txBody>
          <a:bodyPr/>
          <a:lstStyle/>
          <a:p>
            <a:r>
              <a:rPr lang="en-US" dirty="0" smtClean="0"/>
              <a:t>5-</a:t>
            </a:r>
            <a:fld id="{F40FA92A-F582-42C0-BC8E-E44B1B96AB88}" type="slidenum">
              <a:rPr lang="en-US" smtClean="0"/>
              <a:pPr/>
              <a:t>15</a:t>
            </a:fld>
            <a:endParaRPr lang="en-US" dirty="0" smtClean="0"/>
          </a:p>
        </p:txBody>
      </p:sp>
      <p:sp>
        <p:nvSpPr>
          <p:cNvPr id="57346" name="Rectangle 2"/>
          <p:cNvSpPr>
            <a:spLocks noGrp="1" noRot="1" noChangeAspect="1" noChangeArrowheads="1" noTextEdit="1"/>
          </p:cNvSpPr>
          <p:nvPr>
            <p:ph type="sldImg"/>
          </p:nvPr>
        </p:nvSpPr>
        <p:spPr>
          <a:ln w="6350"/>
        </p:spPr>
      </p:sp>
      <p:sp>
        <p:nvSpPr>
          <p:cNvPr id="57347" name="Rectangle 3"/>
          <p:cNvSpPr>
            <a:spLocks noGrp="1" noChangeArrowheads="1"/>
          </p:cNvSpPr>
          <p:nvPr>
            <p:ph type="body" idx="1"/>
          </p:nvPr>
        </p:nvSpPr>
        <p:spPr>
          <a:noFill/>
          <a:ln/>
        </p:spPr>
        <p:txBody>
          <a:bodyPr/>
          <a:lstStyle/>
          <a:p>
            <a:pPr marL="217890" lvl="1" indent="-217890" eaLnBrk="1" hangingPunct="1"/>
            <a:r>
              <a:rPr lang="en-US" sz="1200" b="1" dirty="0" smtClean="0">
                <a:latin typeface="Arial Narrow" pitchFamily="34" charset="0"/>
              </a:rPr>
              <a:t>Undeploying Shared Variables</a:t>
            </a:r>
          </a:p>
          <a:p>
            <a:pPr marL="217890" indent="-217890" eaLnBrk="1" hangingPunct="1"/>
            <a:r>
              <a:rPr lang="en-US" dirty="0" smtClean="0"/>
              <a:t>There are many ways to remove shared variables from a system if they are no longer in use.</a:t>
            </a:r>
          </a:p>
          <a:p>
            <a:pPr marL="217890" indent="-217890" eaLnBrk="1" hangingPunct="1">
              <a:buFontTx/>
              <a:buChar char="•"/>
            </a:pPr>
            <a:r>
              <a:rPr lang="en-US" dirty="0" smtClean="0"/>
              <a:t>Programmatically undeploy variables using the VIs in the LabVIEW DSC module.</a:t>
            </a:r>
          </a:p>
          <a:p>
            <a:pPr marL="217890" indent="-217890" eaLnBrk="1" hangingPunct="1">
              <a:buFontTx/>
              <a:buChar char="•"/>
            </a:pPr>
            <a:r>
              <a:rPr lang="en-US" dirty="0" smtClean="0"/>
              <a:t>Programmatically undeploy variables by using the </a:t>
            </a:r>
            <a:r>
              <a:rPr lang="en-US" b="1" dirty="0" smtClean="0"/>
              <a:t>Library»Undeploy Library</a:t>
            </a:r>
            <a:r>
              <a:rPr lang="en-US" dirty="0" smtClean="0"/>
              <a:t> method of the Application VI Server class.</a:t>
            </a:r>
          </a:p>
          <a:p>
            <a:pPr marL="217890" indent="-217890" eaLnBrk="1" hangingPunct="1">
              <a:buFontTx/>
              <a:buChar char="•"/>
            </a:pPr>
            <a:r>
              <a:rPr lang="en-US" dirty="0" smtClean="0"/>
              <a:t>Manually undeploy a library by right-clicking the library in the Project Explorer and selecting </a:t>
            </a:r>
            <a:r>
              <a:rPr lang="en-US" b="1" dirty="0" smtClean="0"/>
              <a:t>Undeploy</a:t>
            </a:r>
            <a:r>
              <a:rPr lang="en-US" dirty="0" smtClean="0"/>
              <a:t>.</a:t>
            </a:r>
          </a:p>
          <a:p>
            <a:pPr marL="217890" indent="-217890" eaLnBrk="1" hangingPunct="1">
              <a:buFontTx/>
              <a:buChar char="•"/>
            </a:pPr>
            <a:r>
              <a:rPr lang="en-US" dirty="0" smtClean="0"/>
              <a:t>Manually undeploy a library by using the Variable Manager. Start the Variable Manager by selecting </a:t>
            </a:r>
            <a:r>
              <a:rPr lang="en-US" b="1" dirty="0" smtClean="0"/>
              <a:t>Tools»Shared Variable»Variable Manager</a:t>
            </a:r>
            <a:r>
              <a:rPr lang="en-US" dirty="0" smtClean="0"/>
              <a:t>.</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12"/>
          <p:cNvSpPr>
            <a:spLocks noGrp="1" noChangeArrowheads="1"/>
          </p:cNvSpPr>
          <p:nvPr>
            <p:ph type="sldNum" sz="quarter" idx="5"/>
          </p:nvPr>
        </p:nvSpPr>
        <p:spPr>
          <a:noFill/>
        </p:spPr>
        <p:txBody>
          <a:bodyPr/>
          <a:lstStyle/>
          <a:p>
            <a:r>
              <a:rPr lang="en-US" dirty="0" smtClean="0"/>
              <a:t>5-</a:t>
            </a:r>
            <a:fld id="{5C1F3080-D844-4E2F-AC9C-8A729DBD42AF}" type="slidenum">
              <a:rPr lang="en-US" smtClean="0"/>
              <a:pPr/>
              <a:t>16</a:t>
            </a:fld>
            <a:endParaRPr lang="en-US" dirty="0" smtClean="0"/>
          </a:p>
        </p:txBody>
      </p:sp>
      <p:sp>
        <p:nvSpPr>
          <p:cNvPr id="32770" name="Rectangle 4"/>
          <p:cNvSpPr>
            <a:spLocks noGrp="1" noRot="1" noChangeAspect="1" noChangeArrowheads="1" noTextEdit="1"/>
          </p:cNvSpPr>
          <p:nvPr>
            <p:ph type="sldImg"/>
          </p:nvPr>
        </p:nvSpPr>
        <p:spPr>
          <a:xfrm>
            <a:off x="771525" y="471488"/>
            <a:ext cx="5772150" cy="4329112"/>
          </a:xfrm>
          <a:ln/>
        </p:spPr>
      </p:sp>
      <p:sp>
        <p:nvSpPr>
          <p:cNvPr id="32771" name="Rectangle 5"/>
          <p:cNvSpPr>
            <a:spLocks noGrp="1" noChangeArrowheads="1"/>
          </p:cNvSpPr>
          <p:nvPr>
            <p:ph type="body" idx="1"/>
          </p:nvPr>
        </p:nvSpPr>
        <p:spPr>
          <a:xfrm>
            <a:off x="731853" y="5029200"/>
            <a:ext cx="5851496" cy="3886200"/>
          </a:xfrm>
          <a:noFill/>
          <a:ln/>
        </p:spPr>
        <p:txBody>
          <a:bodyPr/>
          <a:lstStyle/>
          <a:p>
            <a:pPr eaLnBrk="1" hangingPunct="1"/>
            <a:r>
              <a:rPr lang="en-US" sz="1200" b="1" dirty="0" smtClean="0">
                <a:latin typeface="Arial Narrow" pitchFamily="34" charset="0"/>
              </a:rPr>
              <a:t>Network Communication Methods</a:t>
            </a:r>
          </a:p>
          <a:p>
            <a:pPr eaLnBrk="1" hangingPunct="1"/>
            <a:r>
              <a:rPr lang="en-US" dirty="0" smtClean="0"/>
              <a:t>The network communication methods most commonly used with LabVIEW RT include TCP, UDP, shared variables, and the VI Server. Refer to the </a:t>
            </a:r>
            <a:r>
              <a:rPr lang="en-US" i="1" dirty="0" smtClean="0"/>
              <a:t>Exploring Remote Communication Methods </a:t>
            </a:r>
            <a:r>
              <a:rPr lang="en-US" dirty="0" smtClean="0"/>
              <a:t>topic </a:t>
            </a:r>
            <a:br>
              <a:rPr lang="en-US" dirty="0" smtClean="0"/>
            </a:br>
            <a:r>
              <a:rPr lang="en-US" dirty="0" smtClean="0"/>
              <a:t>of the </a:t>
            </a:r>
            <a:r>
              <a:rPr lang="en-US" i="1" dirty="0" smtClean="0"/>
              <a:t>LabVIEW Help </a:t>
            </a:r>
            <a:r>
              <a:rPr lang="en-US" dirty="0" smtClean="0"/>
              <a:t>for information about other remote communication methods.</a:t>
            </a:r>
          </a:p>
          <a:p>
            <a:pPr marL="118849" lvl="1" indent="-118849" eaLnBrk="1" hangingPunct="1">
              <a:buFontTx/>
              <a:buChar char="•"/>
            </a:pPr>
            <a:r>
              <a:rPr lang="en-US" b="1" dirty="0" smtClean="0"/>
              <a:t>Network-Published Shared Variables</a:t>
            </a:r>
            <a:r>
              <a:rPr lang="en-US" dirty="0" smtClean="0"/>
              <a:t>—You can use network-published shared variables to share data between VIs running on different targets across a network. By enabling the real-time FIFO of a shared variable, you can share data across a network without affecting the determinism of the VIs. However, the transfer of the data across the network is not deterministic. Due to network latency, the most recently written data may not be available to a VI running on a machine across the network. In this case, the VI attempting to read from the network-published shared variable returns the previous value. For datalogging applications, you can use timestamps to programmatically ensure that each value is logged once and only once.</a:t>
            </a:r>
          </a:p>
          <a:p>
            <a:pPr marL="118849" lvl="1" indent="-118849" eaLnBrk="1" hangingPunct="1">
              <a:buFontTx/>
              <a:buChar char="•"/>
            </a:pPr>
            <a:r>
              <a:rPr lang="en-US" b="1" dirty="0" smtClean="0"/>
              <a:t>TCP</a:t>
            </a:r>
            <a:r>
              <a:rPr lang="en-US" dirty="0" smtClean="0"/>
              <a:t>—Protocol most commonly used for large systems. Provides a balance of speed and reliability. Data must be formatted as strings.</a:t>
            </a:r>
          </a:p>
          <a:p>
            <a:pPr marL="118849" lvl="1" indent="-118849" eaLnBrk="1" hangingPunct="1">
              <a:buFontTx/>
              <a:buChar char="•"/>
            </a:pPr>
            <a:r>
              <a:rPr lang="en-US" b="1" dirty="0" smtClean="0"/>
              <a:t>UDP</a:t>
            </a:r>
            <a:r>
              <a:rPr lang="en-US" dirty="0" smtClean="0"/>
              <a:t>—Fastest network protocol. Includes little error checking and can lose packets. Robust systems must implement their own error checking. Data must be formatted as strings.</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7"/>
          <p:cNvSpPr>
            <a:spLocks noGrp="1" noRot="1" noChangeAspect="1" noChangeArrowheads="1" noTextEdit="1"/>
          </p:cNvSpPr>
          <p:nvPr>
            <p:ph type="sldImg"/>
          </p:nvPr>
        </p:nvSpPr>
        <p:spPr>
          <a:ln w="6350"/>
        </p:spPr>
      </p:sp>
      <p:sp>
        <p:nvSpPr>
          <p:cNvPr id="29698" name="Rectangle 8"/>
          <p:cNvSpPr>
            <a:spLocks noGrp="1" noChangeArrowheads="1"/>
          </p:cNvSpPr>
          <p:nvPr>
            <p:ph type="body" idx="1"/>
          </p:nvPr>
        </p:nvSpPr>
        <p:spPr>
          <a:noFill/>
          <a:ln/>
        </p:spPr>
        <p:txBody>
          <a:bodyPr/>
          <a:lstStyle/>
          <a:p>
            <a:pPr marL="0" marR="0" indent="0" algn="l" defTabSz="914400" rtl="0" eaLnBrk="0" fontAlgn="base" latinLnBrk="0" hangingPunct="0">
              <a:lnSpc>
                <a:spcPct val="100000"/>
              </a:lnSpc>
              <a:spcBef>
                <a:spcPct val="30000"/>
              </a:spcBef>
              <a:spcAft>
                <a:spcPct val="0"/>
              </a:spcAft>
              <a:buClrTx/>
              <a:buSzTx/>
              <a:buFontTx/>
              <a:buNone/>
              <a:tabLst>
                <a:tab pos="457200" algn="l"/>
              </a:tabLst>
              <a:defRPr/>
            </a:pPr>
            <a:r>
              <a:rPr lang="en-US" b="0" dirty="0" smtClean="0"/>
              <a:t>This</a:t>
            </a:r>
            <a:r>
              <a:rPr lang="en-US" b="0" baseline="0" dirty="0" smtClean="0"/>
              <a:t> is the visual representation of the temperature chamber controller application that the students will build.  The students will build the time-critical loop in Exercise 4-2, the normal priority loop in Exercise 5-1, and the host VI in Exercise 5-2.</a:t>
            </a:r>
            <a:endParaRPr lang="en-US" b="0" dirty="0" smtClean="0"/>
          </a:p>
          <a:p>
            <a:pPr defTabSz="914400">
              <a:tabLst>
                <a:tab pos="457200" algn="l"/>
              </a:tabLst>
            </a:pPr>
            <a:endParaRPr lang="en-US" b="1" dirty="0" smtClean="0"/>
          </a:p>
          <a:p>
            <a:pPr defTabSz="914400">
              <a:tabLst>
                <a:tab pos="457200" algn="l"/>
              </a:tabLst>
            </a:pPr>
            <a:r>
              <a:rPr lang="en-US" b="1" dirty="0" smtClean="0"/>
              <a:t>Host VI</a:t>
            </a:r>
          </a:p>
          <a:p>
            <a:pPr defTabSz="914400">
              <a:tabLst>
                <a:tab pos="457200" algn="l"/>
              </a:tabLst>
            </a:pPr>
            <a:r>
              <a:rPr lang="en-US" b="0" dirty="0" smtClean="0"/>
              <a:t>The user</a:t>
            </a:r>
            <a:r>
              <a:rPr lang="en-US" b="0" baseline="0" dirty="0" smtClean="0"/>
              <a:t> sets the log file name, PID Gains, </a:t>
            </a:r>
            <a:r>
              <a:rPr lang="en-US" b="0" baseline="0" dirty="0" err="1" smtClean="0"/>
              <a:t>Setpoint</a:t>
            </a:r>
            <a:r>
              <a:rPr lang="en-US" b="0" baseline="0" dirty="0" smtClean="0"/>
              <a:t> Profile (array of target temperatures at target times).  The user then presses the Start button when ready to begin.  After the Start button is pressed, the host VI sends configuration data (PID gains, </a:t>
            </a:r>
            <a:r>
              <a:rPr lang="en-US" b="0" baseline="0" dirty="0" err="1" smtClean="0"/>
              <a:t>Setpoint</a:t>
            </a:r>
            <a:r>
              <a:rPr lang="en-US" b="0" baseline="0" dirty="0" smtClean="0"/>
              <a:t> profile, log file name) to the RT target.  Then the host VI continues to read data back from the RT target and displays this data on the front panel.  In addition, the user can stop the target from the host VI by clicking the Stop Target button and can turn on the Fan in the temperature chamber by clicking the Apply Disturbance button.</a:t>
            </a:r>
          </a:p>
          <a:p>
            <a:pPr defTabSz="914400">
              <a:tabLst>
                <a:tab pos="457200" algn="l"/>
              </a:tabLst>
            </a:pPr>
            <a:endParaRPr lang="en-US" b="0" baseline="0" dirty="0" smtClean="0"/>
          </a:p>
          <a:p>
            <a:pPr defTabSz="914400">
              <a:tabLst>
                <a:tab pos="457200" algn="l"/>
              </a:tabLst>
            </a:pPr>
            <a:r>
              <a:rPr lang="en-US" b="1" baseline="0" dirty="0" smtClean="0"/>
              <a:t>Time-Critical Loop</a:t>
            </a:r>
          </a:p>
          <a:p>
            <a:pPr defTabSz="914400">
              <a:tabLst>
                <a:tab pos="457200" algn="l"/>
              </a:tabLst>
            </a:pPr>
            <a:r>
              <a:rPr lang="en-US" b="0" baseline="0" dirty="0" smtClean="0"/>
              <a:t>This loop configures the hardware with the PID Gains and </a:t>
            </a:r>
            <a:r>
              <a:rPr lang="en-US" b="0" baseline="0" dirty="0" err="1" smtClean="0"/>
              <a:t>Setpoint</a:t>
            </a:r>
            <a:r>
              <a:rPr lang="en-US" b="0" baseline="0" dirty="0" smtClean="0"/>
              <a:t> Profile set in the host VI.  This loop then continuously reads the temperature of the temperature chamber, gets a timestamp, determines the PID output, checks if the disturbance button has been pressed on the host VI, writes the appropriate values to the lamp and fan in the temperature chamber, and transfers the acquired target data to the normal priority loop which logs the data to file.</a:t>
            </a:r>
          </a:p>
          <a:p>
            <a:pPr defTabSz="914400">
              <a:tabLst>
                <a:tab pos="457200" algn="l"/>
              </a:tabLst>
            </a:pPr>
            <a:endParaRPr lang="en-US" b="0" baseline="0" dirty="0" smtClean="0"/>
          </a:p>
          <a:p>
            <a:pPr defTabSz="914400">
              <a:tabLst>
                <a:tab pos="457200" algn="l"/>
              </a:tabLst>
            </a:pPr>
            <a:r>
              <a:rPr lang="en-US" b="1" baseline="0" dirty="0" smtClean="0"/>
              <a:t>Normal Priority Loop</a:t>
            </a:r>
          </a:p>
          <a:p>
            <a:pPr defTabSz="914400">
              <a:tabLst>
                <a:tab pos="457200" algn="l"/>
              </a:tabLst>
            </a:pPr>
            <a:r>
              <a:rPr lang="en-US" b="0" baseline="0" dirty="0" smtClean="0"/>
              <a:t>This loops initializes the data values used in the time-critical loop and logs the PID Gains and </a:t>
            </a:r>
            <a:r>
              <a:rPr lang="en-US" b="0" baseline="0" dirty="0" err="1" smtClean="0"/>
              <a:t>Setpoint</a:t>
            </a:r>
            <a:r>
              <a:rPr lang="en-US" b="0" baseline="0" dirty="0" smtClean="0"/>
              <a:t> Profile to the specified file on the RT target.  The normal priority loop then continuously reads the target data (temperature, timestamp, </a:t>
            </a:r>
            <a:r>
              <a:rPr lang="en-US" b="0" baseline="0" dirty="0" err="1" smtClean="0"/>
              <a:t>setpoint</a:t>
            </a:r>
            <a:r>
              <a:rPr lang="en-US" b="0" baseline="0" dirty="0" smtClean="0"/>
              <a:t>, lamp intensity, fan intensity) from the time-critical loop, transfers this data to the host VI, and logs this data to the specified file on the RT target.</a:t>
            </a:r>
            <a:endParaRPr lang="en-US" b="0" dirty="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Rectangle 12"/>
          <p:cNvSpPr>
            <a:spLocks noGrp="1" noChangeArrowheads="1"/>
          </p:cNvSpPr>
          <p:nvPr>
            <p:ph type="sldNum" sz="quarter" idx="5"/>
          </p:nvPr>
        </p:nvSpPr>
        <p:spPr>
          <a:noFill/>
        </p:spPr>
        <p:txBody>
          <a:bodyPr/>
          <a:lstStyle/>
          <a:p>
            <a:r>
              <a:rPr lang="en-US" dirty="0" smtClean="0"/>
              <a:t>5-</a:t>
            </a:r>
            <a:fld id="{D25A34F5-21F0-44BF-BC17-59AEB647F9C8}" type="slidenum">
              <a:rPr lang="en-US" smtClean="0"/>
              <a:pPr/>
              <a:t>18</a:t>
            </a:fld>
            <a:endParaRPr lang="en-US" dirty="0" smtClean="0"/>
          </a:p>
        </p:txBody>
      </p:sp>
      <p:sp>
        <p:nvSpPr>
          <p:cNvPr id="69634" name="Rectangle 4"/>
          <p:cNvSpPr>
            <a:spLocks noGrp="1" noRot="1" noChangeAspect="1" noChangeArrowheads="1" noTextEdit="1"/>
          </p:cNvSpPr>
          <p:nvPr>
            <p:ph type="sldImg"/>
          </p:nvPr>
        </p:nvSpPr>
        <p:spPr>
          <a:ln w="6350"/>
        </p:spPr>
      </p:sp>
      <p:sp>
        <p:nvSpPr>
          <p:cNvPr id="69635" name="Rectangle 5"/>
          <p:cNvSpPr>
            <a:spLocks noGrp="1" noChangeArrowheads="1"/>
          </p:cNvSpPr>
          <p:nvPr>
            <p:ph type="body" idx="1"/>
          </p:nvPr>
        </p:nvSpPr>
        <p:spPr>
          <a:noFill/>
          <a:ln/>
        </p:spPr>
        <p:txBody>
          <a:bodyPr/>
          <a:lstStyle/>
          <a:p>
            <a:pPr eaLnBrk="1" hangingPunct="1"/>
            <a:r>
              <a:rPr lang="en-US" dirty="0" smtClean="0"/>
              <a:t>Exercise time: 1 hour</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12"/>
          <p:cNvSpPr>
            <a:spLocks noGrp="1" noChangeArrowheads="1"/>
          </p:cNvSpPr>
          <p:nvPr>
            <p:ph type="sldNum" sz="quarter" idx="5"/>
          </p:nvPr>
        </p:nvSpPr>
        <p:spPr>
          <a:noFill/>
        </p:spPr>
        <p:txBody>
          <a:bodyPr/>
          <a:lstStyle/>
          <a:p>
            <a:r>
              <a:rPr lang="en-US" dirty="0" smtClean="0"/>
              <a:t>5-</a:t>
            </a:r>
            <a:fld id="{AC12BC88-FA11-4F64-AB49-86CB6657ABCE}" type="slidenum">
              <a:rPr lang="en-US" smtClean="0"/>
              <a:pPr/>
              <a:t>19</a:t>
            </a:fld>
            <a:endParaRPr lang="en-US" dirty="0" smtClean="0"/>
          </a:p>
        </p:txBody>
      </p:sp>
      <p:sp>
        <p:nvSpPr>
          <p:cNvPr id="71682" name="Rectangle 2"/>
          <p:cNvSpPr>
            <a:spLocks noGrp="1" noRot="1" noChangeAspect="1" noChangeArrowheads="1" noTextEdit="1"/>
          </p:cNvSpPr>
          <p:nvPr>
            <p:ph type="sldImg"/>
          </p:nvPr>
        </p:nvSpPr>
        <p:spPr>
          <a:ln w="6350"/>
        </p:spPr>
      </p:sp>
      <p:sp>
        <p:nvSpPr>
          <p:cNvPr id="71683" name="Rectangle 3"/>
          <p:cNvSpPr>
            <a:spLocks noGrp="1" noChangeArrowheads="1"/>
          </p:cNvSpPr>
          <p:nvPr>
            <p:ph type="body" idx="1"/>
          </p:nvPr>
        </p:nvSpPr>
        <p:spPr>
          <a:noFill/>
          <a:ln/>
        </p:spPr>
        <p:txBody>
          <a:bodyPr/>
          <a:lstStyle/>
          <a:p>
            <a:pPr eaLnBrk="1" hangingPunct="1"/>
            <a:r>
              <a:rPr lang="en-US" dirty="0" smtClean="0"/>
              <a:t>Exercise time: 1 hour</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2"/>
          <p:cNvSpPr>
            <a:spLocks noGrp="1" noChangeArrowheads="1"/>
          </p:cNvSpPr>
          <p:nvPr>
            <p:ph type="sldNum" sz="quarter" idx="5"/>
          </p:nvPr>
        </p:nvSpPr>
        <p:spPr>
          <a:noFill/>
        </p:spPr>
        <p:txBody>
          <a:bodyPr/>
          <a:lstStyle/>
          <a:p>
            <a:r>
              <a:rPr lang="en-US" dirty="0" smtClean="0"/>
              <a:t>5-</a:t>
            </a:r>
            <a:fld id="{63C2F5EA-60F8-406E-9023-3C80F9E82917}" type="slidenum">
              <a:rPr lang="en-US" smtClean="0"/>
              <a:pPr/>
              <a:t>2</a:t>
            </a:fld>
            <a:endParaRPr lang="en-US" dirty="0" smtClean="0"/>
          </a:p>
        </p:txBody>
      </p:sp>
      <p:sp>
        <p:nvSpPr>
          <p:cNvPr id="28674" name="Rectangle 2"/>
          <p:cNvSpPr>
            <a:spLocks noGrp="1" noRot="1" noChangeAspect="1" noChangeArrowheads="1" noTextEdit="1"/>
          </p:cNvSpPr>
          <p:nvPr>
            <p:ph type="sldImg"/>
          </p:nvPr>
        </p:nvSpPr>
        <p:spPr>
          <a:xfrm>
            <a:off x="838200" y="471488"/>
            <a:ext cx="5638800" cy="4329112"/>
          </a:xfrm>
          <a:ln w="6350"/>
        </p:spPr>
      </p:sp>
      <p:sp>
        <p:nvSpPr>
          <p:cNvPr id="28675" name="Rectangle 3"/>
          <p:cNvSpPr>
            <a:spLocks noGrp="1" noChangeArrowheads="1"/>
          </p:cNvSpPr>
          <p:nvPr>
            <p:ph type="body" idx="1"/>
          </p:nvPr>
        </p:nvSpPr>
        <p:spPr>
          <a:xfrm>
            <a:off x="731853" y="5029200"/>
            <a:ext cx="5851496" cy="3581400"/>
          </a:xfrm>
          <a:noFill/>
          <a:ln/>
        </p:spPr>
        <p:txBody>
          <a:bodyPr/>
          <a:lstStyle/>
          <a:p>
            <a:pPr eaLnBrk="1" hangingPunct="1"/>
            <a:r>
              <a:rPr lang="en-US" sz="1500" b="1" dirty="0" smtClean="0">
                <a:latin typeface="Arial Narrow" pitchFamily="34" charset="0"/>
              </a:rPr>
              <a:t>A. Front Panel Communication</a:t>
            </a:r>
          </a:p>
          <a:p>
            <a:pPr eaLnBrk="1" hangingPunct="1"/>
            <a:r>
              <a:rPr lang="en-US" dirty="0" smtClean="0"/>
              <a:t>With front panel communication, the host computer and the RT target execute different parts of the same VI, as shown in the figure above. On the host computer, LabVIEW displays the front panel of the VI while the RT target executes the block diagram. A user interface thread handles the communication between LabVIEW and the RT Engine.</a:t>
            </a:r>
          </a:p>
          <a:p>
            <a:pPr eaLnBrk="1" hangingPunct="1"/>
            <a:r>
              <a:rPr lang="en-US" dirty="0" smtClean="0"/>
              <a:t>Use front panel communication between LabVIEW on the host computer and the RT Engine to control and test VIs running on an RT target. After downloading and running the VIs, keep LabVIEW on the host computer open to display and interact with the front panel of the VI.</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12"/>
          <p:cNvSpPr>
            <a:spLocks noGrp="1" noChangeArrowheads="1"/>
          </p:cNvSpPr>
          <p:nvPr>
            <p:ph type="sldNum" sz="quarter" idx="5"/>
          </p:nvPr>
        </p:nvSpPr>
        <p:spPr>
          <a:noFill/>
        </p:spPr>
        <p:txBody>
          <a:bodyPr/>
          <a:lstStyle/>
          <a:p>
            <a:r>
              <a:rPr lang="en-US" dirty="0" smtClean="0"/>
              <a:t>5-</a:t>
            </a:r>
            <a:fld id="{05E9DD09-10C1-4D0D-9209-F16D515A3D54}" type="slidenum">
              <a:rPr lang="en-US" smtClean="0"/>
              <a:pPr/>
              <a:t>20</a:t>
            </a:fld>
            <a:endParaRPr lang="en-US" dirty="0" smtClean="0"/>
          </a:p>
        </p:txBody>
      </p:sp>
      <p:sp>
        <p:nvSpPr>
          <p:cNvPr id="73730" name="Rectangle 2"/>
          <p:cNvSpPr>
            <a:spLocks noGrp="1" noRot="1" noChangeAspect="1" noChangeArrowheads="1" noTextEdit="1"/>
          </p:cNvSpPr>
          <p:nvPr>
            <p:ph type="sldImg"/>
          </p:nvPr>
        </p:nvSpPr>
        <p:spPr>
          <a:ln w="6350"/>
        </p:spPr>
      </p:sp>
      <p:sp>
        <p:nvSpPr>
          <p:cNvPr id="73731" name="Rectangle 3"/>
          <p:cNvSpPr>
            <a:spLocks noGrp="1" noChangeArrowheads="1"/>
          </p:cNvSpPr>
          <p:nvPr>
            <p:ph type="body" idx="1"/>
          </p:nvPr>
        </p:nvSpPr>
        <p:spPr>
          <a:noFill/>
          <a:ln/>
        </p:spPr>
        <p:txBody>
          <a:bodyPr/>
          <a:lstStyle/>
          <a:p>
            <a:pPr eaLnBrk="1" hangingPunct="1"/>
            <a:r>
              <a:rPr lang="en-US" dirty="0" smtClean="0"/>
              <a:t>Refer to the </a:t>
            </a:r>
            <a:r>
              <a:rPr lang="en-US" i="1" dirty="0" smtClean="0"/>
              <a:t>Network Communication</a:t>
            </a:r>
            <a:r>
              <a:rPr lang="en-US" dirty="0" smtClean="0"/>
              <a:t> section of this lesson for more information and review on </a:t>
            </a:r>
            <a:br>
              <a:rPr lang="en-US" dirty="0" smtClean="0"/>
            </a:br>
            <a:r>
              <a:rPr lang="en-US" dirty="0" smtClean="0"/>
              <a:t>each communication method. Refer to the </a:t>
            </a:r>
            <a:r>
              <a:rPr lang="en-US" i="1" dirty="0" smtClean="0"/>
              <a:t>LabVIEW Help</a:t>
            </a:r>
            <a:r>
              <a:rPr lang="en-US" dirty="0" smtClean="0"/>
              <a:t> for more information about using these communication methods in LabVIEW.</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12"/>
          <p:cNvSpPr>
            <a:spLocks noGrp="1" noChangeArrowheads="1"/>
          </p:cNvSpPr>
          <p:nvPr>
            <p:ph type="sldNum" sz="quarter" idx="5"/>
          </p:nvPr>
        </p:nvSpPr>
        <p:spPr>
          <a:noFill/>
        </p:spPr>
        <p:txBody>
          <a:bodyPr/>
          <a:lstStyle/>
          <a:p>
            <a:r>
              <a:rPr lang="en-US" dirty="0" smtClean="0"/>
              <a:t>5-</a:t>
            </a:r>
            <a:fld id="{05E9DD09-10C1-4D0D-9209-F16D515A3D54}" type="slidenum">
              <a:rPr lang="en-US" smtClean="0"/>
              <a:pPr/>
              <a:t>21</a:t>
            </a:fld>
            <a:endParaRPr lang="en-US" dirty="0" smtClean="0"/>
          </a:p>
        </p:txBody>
      </p:sp>
      <p:sp>
        <p:nvSpPr>
          <p:cNvPr id="73730" name="Rectangle 2"/>
          <p:cNvSpPr>
            <a:spLocks noGrp="1" noRot="1" noChangeAspect="1" noChangeArrowheads="1" noTextEdit="1"/>
          </p:cNvSpPr>
          <p:nvPr>
            <p:ph type="sldImg"/>
          </p:nvPr>
        </p:nvSpPr>
        <p:spPr>
          <a:ln w="6350"/>
        </p:spPr>
      </p:sp>
      <p:sp>
        <p:nvSpPr>
          <p:cNvPr id="73731" name="Rectangle 3"/>
          <p:cNvSpPr>
            <a:spLocks noGrp="1" noChangeArrowheads="1"/>
          </p:cNvSpPr>
          <p:nvPr>
            <p:ph type="body" idx="1"/>
          </p:nvPr>
        </p:nvSpPr>
        <p:spPr>
          <a:noFill/>
          <a:ln/>
        </p:spPr>
        <p:txBody>
          <a:bodyPr/>
          <a:lstStyle/>
          <a:p>
            <a:pPr eaLnBrk="1" hangingPunct="1"/>
            <a:r>
              <a:rPr lang="en-US" dirty="0" smtClean="0"/>
              <a:t>Refer to the </a:t>
            </a:r>
            <a:r>
              <a:rPr lang="en-US" i="1" dirty="0" smtClean="0"/>
              <a:t>Network Communication</a:t>
            </a:r>
            <a:r>
              <a:rPr lang="en-US" dirty="0" smtClean="0"/>
              <a:t> section of this lesson for more information and review on </a:t>
            </a:r>
            <a:br>
              <a:rPr lang="en-US" dirty="0" smtClean="0"/>
            </a:br>
            <a:r>
              <a:rPr lang="en-US" dirty="0" smtClean="0"/>
              <a:t>each communication method. Refer to the </a:t>
            </a:r>
            <a:r>
              <a:rPr lang="en-US" i="1" dirty="0" smtClean="0"/>
              <a:t>LabVIEW Help</a:t>
            </a:r>
            <a:r>
              <a:rPr lang="en-US" dirty="0" smtClean="0"/>
              <a:t> for more information about using these communication methods in LabVIEW.</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7377" name="Rectangle 2"/>
          <p:cNvSpPr>
            <a:spLocks noGrp="1" noRot="1" noChangeAspect="1" noChangeArrowheads="1" noTextEdit="1"/>
          </p:cNvSpPr>
          <p:nvPr>
            <p:ph type="sldImg"/>
          </p:nvPr>
        </p:nvSpPr>
        <p:spPr>
          <a:ln w="6350"/>
        </p:spPr>
      </p:sp>
      <p:sp>
        <p:nvSpPr>
          <p:cNvPr id="357378" name="Rectangle 3"/>
          <p:cNvSpPr>
            <a:spLocks noGrp="1" noChangeArrowheads="1"/>
          </p:cNvSpPr>
          <p:nvPr>
            <p:ph type="body" idx="1"/>
          </p:nvPr>
        </p:nvSpPr>
        <p:spPr>
          <a:noFill/>
          <a:ln/>
        </p:spPr>
        <p:txBody>
          <a:bodyPr/>
          <a:lstStyle/>
          <a:p>
            <a:pPr defTabSz="914400">
              <a:tabLst>
                <a:tab pos="457200" algn="l"/>
              </a:tabLst>
            </a:pPr>
            <a:r>
              <a:rPr lang="en-US" dirty="0" smtClean="0"/>
              <a:t>Answer is False.</a:t>
            </a:r>
          </a:p>
          <a:p>
            <a:pPr defTabSz="914400">
              <a:tabLst>
                <a:tab pos="457200" algn="l"/>
              </a:tabLst>
            </a:pPr>
            <a:r>
              <a:rPr lang="en-US" dirty="0" smtClean="0"/>
              <a:t>When using front panel communication,</a:t>
            </a:r>
            <a:r>
              <a:rPr lang="en-US" baseline="0" dirty="0" smtClean="0"/>
              <a:t> s</a:t>
            </a:r>
            <a:r>
              <a:rPr lang="en-US" dirty="0" smtClean="0"/>
              <a:t>ections of code that contain front panel controls and indicators are non-deterministic</a:t>
            </a:r>
            <a:r>
              <a:rPr lang="en-US" baseline="0" dirty="0" smtClean="0"/>
              <a:t> </a:t>
            </a:r>
            <a:r>
              <a:rPr lang="en-US" sz="1100" kern="1200" baseline="0" dirty="0" smtClean="0">
                <a:solidFill>
                  <a:schemeClr val="tx1"/>
                </a:solidFill>
                <a:latin typeface="Times New Roman" pitchFamily="18" charset="0"/>
                <a:ea typeface="+mn-ea"/>
                <a:cs typeface="+mn-cs"/>
              </a:rPr>
              <a:t>because </a:t>
            </a:r>
            <a:r>
              <a:rPr lang="en-US" sz="1100" kern="1200" baseline="0" dirty="0" err="1" smtClean="0">
                <a:solidFill>
                  <a:schemeClr val="tx1"/>
                </a:solidFill>
                <a:latin typeface="Times New Roman" pitchFamily="18" charset="0"/>
                <a:ea typeface="+mn-ea"/>
                <a:cs typeface="+mn-cs"/>
              </a:rPr>
              <a:t>LabVIEW</a:t>
            </a:r>
            <a:r>
              <a:rPr lang="en-US" sz="1100" kern="1200" baseline="0" dirty="0" smtClean="0">
                <a:solidFill>
                  <a:schemeClr val="tx1"/>
                </a:solidFill>
                <a:latin typeface="Times New Roman" pitchFamily="18" charset="0"/>
                <a:ea typeface="+mn-ea"/>
                <a:cs typeface="+mn-cs"/>
              </a:rPr>
              <a:t> must switch to the user interface thread, which is non-deterministic, to complete the task.</a:t>
            </a:r>
            <a:endParaRPr lang="en-US" baseline="0" dirty="0"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7377" name="Rectangle 2"/>
          <p:cNvSpPr>
            <a:spLocks noGrp="1" noRot="1" noChangeAspect="1" noChangeArrowheads="1" noTextEdit="1"/>
          </p:cNvSpPr>
          <p:nvPr>
            <p:ph type="sldImg"/>
          </p:nvPr>
        </p:nvSpPr>
        <p:spPr>
          <a:ln w="6350"/>
        </p:spPr>
      </p:sp>
      <p:sp>
        <p:nvSpPr>
          <p:cNvPr id="357378" name="Rectangle 3"/>
          <p:cNvSpPr>
            <a:spLocks noGrp="1" noChangeArrowheads="1"/>
          </p:cNvSpPr>
          <p:nvPr>
            <p:ph type="body" idx="1"/>
          </p:nvPr>
        </p:nvSpPr>
        <p:spPr>
          <a:noFill/>
          <a:ln/>
        </p:spPr>
        <p:txBody>
          <a:bodyPr/>
          <a:lstStyle/>
          <a:p>
            <a:pPr defTabSz="914400">
              <a:tabLst>
                <a:tab pos="457200" algn="l"/>
              </a:tabLst>
            </a:pPr>
            <a:r>
              <a:rPr lang="en-US" dirty="0" smtClean="0"/>
              <a:t>Answer is False.</a:t>
            </a:r>
          </a:p>
          <a:p>
            <a:pPr defTabSz="914400">
              <a:tabLst>
                <a:tab pos="457200" algn="l"/>
              </a:tabLst>
            </a:pPr>
            <a:r>
              <a:rPr lang="en-US" dirty="0" smtClean="0"/>
              <a:t>When using front panel communication,</a:t>
            </a:r>
            <a:r>
              <a:rPr lang="en-US" baseline="0" dirty="0" smtClean="0"/>
              <a:t> s</a:t>
            </a:r>
            <a:r>
              <a:rPr lang="en-US" dirty="0" smtClean="0"/>
              <a:t>ections of code that contain front panel controls and indicators are non-deterministic</a:t>
            </a:r>
            <a:r>
              <a:rPr lang="en-US" baseline="0" dirty="0" smtClean="0"/>
              <a:t> </a:t>
            </a:r>
            <a:r>
              <a:rPr lang="en-US" sz="1100" kern="1200" baseline="0" dirty="0" smtClean="0">
                <a:solidFill>
                  <a:schemeClr val="tx1"/>
                </a:solidFill>
                <a:latin typeface="Times New Roman" pitchFamily="18" charset="0"/>
                <a:ea typeface="+mn-ea"/>
                <a:cs typeface="+mn-cs"/>
              </a:rPr>
              <a:t>because </a:t>
            </a:r>
            <a:r>
              <a:rPr lang="en-US" sz="1100" kern="1200" baseline="0" dirty="0" err="1" smtClean="0">
                <a:solidFill>
                  <a:schemeClr val="tx1"/>
                </a:solidFill>
                <a:latin typeface="Times New Roman" pitchFamily="18" charset="0"/>
                <a:ea typeface="+mn-ea"/>
                <a:cs typeface="+mn-cs"/>
              </a:rPr>
              <a:t>LabVIEW</a:t>
            </a:r>
            <a:r>
              <a:rPr lang="en-US" sz="1100" kern="1200" baseline="0" dirty="0" smtClean="0">
                <a:solidFill>
                  <a:schemeClr val="tx1"/>
                </a:solidFill>
                <a:latin typeface="Times New Roman" pitchFamily="18" charset="0"/>
                <a:ea typeface="+mn-ea"/>
                <a:cs typeface="+mn-cs"/>
              </a:rPr>
              <a:t> must switch to the user interface thread, which is non-deterministic, to complete the task.</a:t>
            </a:r>
            <a:endParaRPr lang="en-US" baseline="0" dirty="0"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7377" name="Rectangle 2"/>
          <p:cNvSpPr>
            <a:spLocks noGrp="1" noRot="1" noChangeAspect="1" noChangeArrowheads="1" noTextEdit="1"/>
          </p:cNvSpPr>
          <p:nvPr>
            <p:ph type="sldImg"/>
          </p:nvPr>
        </p:nvSpPr>
        <p:spPr>
          <a:ln w="6350"/>
        </p:spPr>
      </p:sp>
      <p:sp>
        <p:nvSpPr>
          <p:cNvPr id="357378" name="Rectangle 3"/>
          <p:cNvSpPr>
            <a:spLocks noGrp="1" noChangeArrowheads="1"/>
          </p:cNvSpPr>
          <p:nvPr>
            <p:ph type="body" idx="1"/>
          </p:nvPr>
        </p:nvSpPr>
        <p:spPr>
          <a:noFill/>
          <a:ln/>
        </p:spPr>
        <p:txBody>
          <a:bodyPr/>
          <a:lstStyle/>
          <a:p>
            <a:pPr defTabSz="914400">
              <a:tabLst>
                <a:tab pos="457200" algn="l"/>
              </a:tabLst>
            </a:pPr>
            <a:r>
              <a:rPr lang="en-US" dirty="0" smtClean="0"/>
              <a:t>Answer is True.</a:t>
            </a:r>
          </a:p>
          <a:p>
            <a:pPr defTabSz="914400">
              <a:tabLst>
                <a:tab pos="457200" algn="l"/>
              </a:tabLst>
            </a:pPr>
            <a:r>
              <a:rPr lang="en-US" dirty="0" smtClean="0"/>
              <a:t>TCP and UDP functions are non-deterministic, so you should never put them in a time-critical</a:t>
            </a:r>
            <a:r>
              <a:rPr lang="en-US" baseline="0" dirty="0" smtClean="0"/>
              <a:t> loop.  Put them in a lower priority loop instead.</a:t>
            </a:r>
            <a:endParaRPr lang="en-US" dirty="0"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7377" name="Rectangle 2"/>
          <p:cNvSpPr>
            <a:spLocks noGrp="1" noRot="1" noChangeAspect="1" noChangeArrowheads="1" noTextEdit="1"/>
          </p:cNvSpPr>
          <p:nvPr>
            <p:ph type="sldImg"/>
          </p:nvPr>
        </p:nvSpPr>
        <p:spPr>
          <a:ln w="6350"/>
        </p:spPr>
      </p:sp>
      <p:sp>
        <p:nvSpPr>
          <p:cNvPr id="357378" name="Rectangle 3"/>
          <p:cNvSpPr>
            <a:spLocks noGrp="1" noChangeArrowheads="1"/>
          </p:cNvSpPr>
          <p:nvPr>
            <p:ph type="body" idx="1"/>
          </p:nvPr>
        </p:nvSpPr>
        <p:spPr>
          <a:noFill/>
          <a:ln/>
        </p:spPr>
        <p:txBody>
          <a:bodyPr/>
          <a:lstStyle/>
          <a:p>
            <a:pPr defTabSz="914400">
              <a:tabLst>
                <a:tab pos="457200" algn="l"/>
              </a:tabLst>
            </a:pPr>
            <a:r>
              <a:rPr lang="en-US" dirty="0" smtClean="0"/>
              <a:t>Answer is True.</a:t>
            </a:r>
          </a:p>
          <a:p>
            <a:pPr defTabSz="914400">
              <a:tabLst>
                <a:tab pos="457200" algn="l"/>
              </a:tabLst>
            </a:pPr>
            <a:r>
              <a:rPr lang="en-US" dirty="0" smtClean="0"/>
              <a:t>TCP and UDP functions are non-deterministic, so you should never put them in a time-critical</a:t>
            </a:r>
            <a:r>
              <a:rPr lang="en-US" baseline="0" dirty="0" smtClean="0"/>
              <a:t> loop.  Put them in a lower priority loop instead.</a:t>
            </a:r>
            <a:endParaRPr lang="en-US" dirty="0"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7377" name="Rectangle 2"/>
          <p:cNvSpPr>
            <a:spLocks noGrp="1" noRot="1" noChangeAspect="1" noChangeArrowheads="1" noTextEdit="1"/>
          </p:cNvSpPr>
          <p:nvPr>
            <p:ph type="sldImg"/>
          </p:nvPr>
        </p:nvSpPr>
        <p:spPr>
          <a:ln w="6350"/>
        </p:spPr>
      </p:sp>
      <p:sp>
        <p:nvSpPr>
          <p:cNvPr id="357378" name="Rectangle 3"/>
          <p:cNvSpPr>
            <a:spLocks noGrp="1" noChangeArrowheads="1"/>
          </p:cNvSpPr>
          <p:nvPr>
            <p:ph type="body" idx="1"/>
          </p:nvPr>
        </p:nvSpPr>
        <p:spPr>
          <a:noFill/>
          <a:ln/>
        </p:spPr>
        <p:txBody>
          <a:bodyPr/>
          <a:lstStyle/>
          <a:p>
            <a:pPr defTabSz="914400">
              <a:tabLst>
                <a:tab pos="457200" algn="l"/>
              </a:tabLst>
            </a:pPr>
            <a:r>
              <a:rPr lang="en-US" dirty="0" smtClean="0"/>
              <a:t>Answer</a:t>
            </a:r>
            <a:r>
              <a:rPr lang="en-US" baseline="0" dirty="0" smtClean="0"/>
              <a:t> is d.</a:t>
            </a:r>
            <a:endParaRPr lang="en-US" dirty="0"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7377" name="Rectangle 2"/>
          <p:cNvSpPr>
            <a:spLocks noGrp="1" noRot="1" noChangeAspect="1" noChangeArrowheads="1" noTextEdit="1"/>
          </p:cNvSpPr>
          <p:nvPr>
            <p:ph type="sldImg"/>
          </p:nvPr>
        </p:nvSpPr>
        <p:spPr>
          <a:ln w="6350"/>
        </p:spPr>
      </p:sp>
      <p:sp>
        <p:nvSpPr>
          <p:cNvPr id="357378" name="Rectangle 3"/>
          <p:cNvSpPr>
            <a:spLocks noGrp="1" noChangeArrowheads="1"/>
          </p:cNvSpPr>
          <p:nvPr>
            <p:ph type="body" idx="1"/>
          </p:nvPr>
        </p:nvSpPr>
        <p:spPr>
          <a:noFill/>
          <a:ln/>
        </p:spPr>
        <p:txBody>
          <a:bodyPr/>
          <a:lstStyle/>
          <a:p>
            <a:pPr defTabSz="914400">
              <a:tabLst>
                <a:tab pos="457200" algn="l"/>
              </a:tabLst>
            </a:pPr>
            <a:r>
              <a:rPr lang="en-US" dirty="0" smtClean="0"/>
              <a:t>Answer</a:t>
            </a:r>
            <a:r>
              <a:rPr lang="en-US" baseline="0" dirty="0" smtClean="0"/>
              <a:t> is d.</a:t>
            </a:r>
            <a:endParaRPr 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12"/>
          <p:cNvSpPr>
            <a:spLocks noGrp="1" noChangeArrowheads="1"/>
          </p:cNvSpPr>
          <p:nvPr>
            <p:ph type="sldNum" sz="quarter" idx="5"/>
          </p:nvPr>
        </p:nvSpPr>
        <p:spPr>
          <a:noFill/>
        </p:spPr>
        <p:txBody>
          <a:bodyPr/>
          <a:lstStyle/>
          <a:p>
            <a:r>
              <a:rPr lang="en-US" dirty="0" smtClean="0"/>
              <a:t>5-</a:t>
            </a:r>
            <a:fld id="{68BA7D0A-2AE3-40F3-B542-F7897DEA6F67}" type="slidenum">
              <a:rPr lang="en-US" smtClean="0"/>
              <a:pPr/>
              <a:t>3</a:t>
            </a:fld>
            <a:endParaRPr lang="en-US" dirty="0" smtClean="0"/>
          </a:p>
        </p:txBody>
      </p:sp>
      <p:sp>
        <p:nvSpPr>
          <p:cNvPr id="36866" name="Rectangle 2"/>
          <p:cNvSpPr>
            <a:spLocks noGrp="1" noRot="1" noChangeAspect="1" noChangeArrowheads="1" noTextEdit="1"/>
          </p:cNvSpPr>
          <p:nvPr>
            <p:ph type="sldImg"/>
          </p:nvPr>
        </p:nvSpPr>
        <p:spPr>
          <a:ln w="6350"/>
        </p:spPr>
      </p:sp>
      <p:sp>
        <p:nvSpPr>
          <p:cNvPr id="36867" name="Rectangle 3"/>
          <p:cNvSpPr>
            <a:spLocks noGrp="1" noChangeArrowheads="1"/>
          </p:cNvSpPr>
          <p:nvPr>
            <p:ph type="body" idx="1"/>
          </p:nvPr>
        </p:nvSpPr>
        <p:spPr>
          <a:noFill/>
          <a:ln/>
        </p:spPr>
        <p:txBody>
          <a:bodyPr/>
          <a:lstStyle/>
          <a:p>
            <a:pPr eaLnBrk="1" hangingPunct="1"/>
            <a:r>
              <a:rPr lang="en-US" sz="1800" b="1" dirty="0" smtClean="0">
                <a:latin typeface="Arial Narrow" pitchFamily="34" charset="0"/>
              </a:rPr>
              <a:t>A. Front Panel Communication</a:t>
            </a:r>
          </a:p>
          <a:p>
            <a:pPr eaLnBrk="1" hangingPunct="1"/>
            <a:r>
              <a:rPr lang="en-US" sz="1200" dirty="0" smtClean="0"/>
              <a:t>You also can use front panel communication to debug VIs while they run on the RT target. You can use </a:t>
            </a:r>
            <a:r>
              <a:rPr lang="en-US" sz="1200" dirty="0" err="1" smtClean="0"/>
              <a:t>LabVIEW</a:t>
            </a:r>
            <a:r>
              <a:rPr lang="en-US" sz="1200" dirty="0" smtClean="0"/>
              <a:t> debugging tools such as probes, execution highlighting, breakpoints, and single stepping to locate errors on the block diagram. Refer to Lesson 6, </a:t>
            </a:r>
            <a:r>
              <a:rPr lang="en-US" sz="1200" i="1" dirty="0" smtClean="0"/>
              <a:t>Verifying Your Application</a:t>
            </a:r>
            <a:r>
              <a:rPr lang="en-US" sz="1200" dirty="0" smtClean="0"/>
              <a:t>, for information about debugging applications. Front panel communication is a good communication method to use during development, because you can quickly monitor and interface with VIs running on an RT target.</a:t>
            </a:r>
          </a:p>
          <a:p>
            <a:pPr marL="0" marR="0" indent="0" algn="l" defTabSz="914400" rtl="0" eaLnBrk="1" fontAlgn="base" latinLnBrk="0" hangingPunct="1">
              <a:lnSpc>
                <a:spcPct val="100000"/>
              </a:lnSpc>
              <a:spcBef>
                <a:spcPct val="30000"/>
              </a:spcBef>
              <a:spcAft>
                <a:spcPct val="0"/>
              </a:spcAft>
              <a:buClrTx/>
              <a:buSzTx/>
              <a:buFontTx/>
              <a:buNone/>
              <a:tabLst/>
              <a:defRPr/>
            </a:pPr>
            <a:r>
              <a:rPr lang="en-US" sz="1200" kern="1200" baseline="0" dirty="0" smtClean="0">
                <a:solidFill>
                  <a:schemeClr val="tx1"/>
                </a:solidFill>
                <a:latin typeface="Times New Roman" pitchFamily="18" charset="0"/>
                <a:ea typeface="+mn-ea"/>
                <a:cs typeface="+mn-cs"/>
              </a:rPr>
              <a:t>Front panel communication causes sections of code that contain front panel controls and indicators to be non-deterministic. This is because </a:t>
            </a:r>
            <a:r>
              <a:rPr lang="en-US" sz="1200" kern="1200" baseline="0" dirty="0" err="1" smtClean="0">
                <a:solidFill>
                  <a:schemeClr val="tx1"/>
                </a:solidFill>
                <a:latin typeface="Times New Roman" pitchFamily="18" charset="0"/>
                <a:ea typeface="+mn-ea"/>
                <a:cs typeface="+mn-cs"/>
              </a:rPr>
              <a:t>LabVIEW</a:t>
            </a:r>
            <a:r>
              <a:rPr lang="en-US" sz="1200" kern="1200" baseline="0" dirty="0" smtClean="0">
                <a:solidFill>
                  <a:schemeClr val="tx1"/>
                </a:solidFill>
                <a:latin typeface="Times New Roman" pitchFamily="18" charset="0"/>
                <a:ea typeface="+mn-ea"/>
                <a:cs typeface="+mn-cs"/>
              </a:rPr>
              <a:t> must switch to the user interface thread, which is non-deterministic, to complete the task. Therefore if you are using front panel communication, you should not place front panel controls and indicators in time-critical sections of code. If no front panel terminals are in the time-critical section of code, then the time-critical section of code will run deterministically.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12"/>
          <p:cNvSpPr>
            <a:spLocks noGrp="1" noChangeArrowheads="1"/>
          </p:cNvSpPr>
          <p:nvPr>
            <p:ph type="sldNum" sz="quarter" idx="5"/>
          </p:nvPr>
        </p:nvSpPr>
        <p:spPr>
          <a:noFill/>
        </p:spPr>
        <p:txBody>
          <a:bodyPr/>
          <a:lstStyle/>
          <a:p>
            <a:r>
              <a:rPr lang="en-US" dirty="0" smtClean="0"/>
              <a:t>5-</a:t>
            </a:r>
            <a:fld id="{A943D71A-4448-406A-8AC9-A892984C8C36}" type="slidenum">
              <a:rPr lang="en-US" smtClean="0"/>
              <a:pPr/>
              <a:t>4</a:t>
            </a:fld>
            <a:endParaRPr lang="en-US" dirty="0" smtClean="0"/>
          </a:p>
        </p:txBody>
      </p:sp>
      <p:sp>
        <p:nvSpPr>
          <p:cNvPr id="30722" name="Rectangle 2"/>
          <p:cNvSpPr>
            <a:spLocks noGrp="1" noRot="1" noChangeAspect="1" noChangeArrowheads="1" noTextEdit="1"/>
          </p:cNvSpPr>
          <p:nvPr>
            <p:ph type="sldImg"/>
          </p:nvPr>
        </p:nvSpPr>
        <p:spPr>
          <a:xfrm>
            <a:off x="838200" y="471488"/>
            <a:ext cx="5562600" cy="4329112"/>
          </a:xfrm>
          <a:ln w="6350"/>
        </p:spPr>
      </p:sp>
      <p:sp>
        <p:nvSpPr>
          <p:cNvPr id="30723" name="Rectangle 3"/>
          <p:cNvSpPr>
            <a:spLocks noGrp="1" noChangeArrowheads="1"/>
          </p:cNvSpPr>
          <p:nvPr>
            <p:ph type="body" idx="1"/>
          </p:nvPr>
        </p:nvSpPr>
        <p:spPr>
          <a:xfrm>
            <a:off x="731853" y="5029200"/>
            <a:ext cx="5851496" cy="3886200"/>
          </a:xfrm>
          <a:noFill/>
          <a:ln/>
        </p:spPr>
        <p:txBody>
          <a:bodyPr/>
          <a:lstStyle/>
          <a:p>
            <a:pPr eaLnBrk="1" hangingPunct="1"/>
            <a:r>
              <a:rPr lang="en-US" sz="1500" b="1" dirty="0" smtClean="0">
                <a:latin typeface="Arial Narrow" pitchFamily="34" charset="0"/>
              </a:rPr>
              <a:t>B. Network Communication</a:t>
            </a:r>
          </a:p>
          <a:p>
            <a:pPr eaLnBrk="1" hangingPunct="1"/>
            <a:r>
              <a:rPr lang="en-US" dirty="0" smtClean="0"/>
              <a:t>With network communication, a host VI runs on the host computer and communicates with the VI running on the RT target using specific network communication methods such as network-published shared variables, TCP, or the VI Server. You might use network communication for the following reasons:</a:t>
            </a:r>
          </a:p>
          <a:p>
            <a:pPr marL="176624" lvl="1" indent="-174972" eaLnBrk="1" hangingPunct="1">
              <a:buFontTx/>
              <a:buChar char="•"/>
            </a:pPr>
            <a:r>
              <a:rPr lang="en-US" dirty="0" smtClean="0"/>
              <a:t>To run another VI on the host computer.</a:t>
            </a:r>
          </a:p>
          <a:p>
            <a:pPr marL="176624" lvl="1" indent="-174972" eaLnBrk="1" hangingPunct="1">
              <a:buFontTx/>
              <a:buChar char="•"/>
            </a:pPr>
            <a:r>
              <a:rPr lang="en-US" dirty="0" smtClean="0"/>
              <a:t>To control the data exchanged between the host computer and the RT target. You can customize the communication code to specify which front panel objects to update and when. You also can control which components are visible on the front panel, because some controls and indicators might be more important than others.</a:t>
            </a:r>
          </a:p>
          <a:p>
            <a:pPr marL="176624" lvl="1" indent="-174972" eaLnBrk="1" hangingPunct="1">
              <a:buFontTx/>
              <a:buChar char="•"/>
            </a:pPr>
            <a:r>
              <a:rPr lang="en-US" dirty="0" smtClean="0"/>
              <a:t>To control timing and sequencing of the data transfer.</a:t>
            </a:r>
          </a:p>
          <a:p>
            <a:pPr marL="176624" lvl="1" indent="-174972" eaLnBrk="1" hangingPunct="1">
              <a:buFontTx/>
              <a:buChar char="•"/>
            </a:pPr>
            <a:r>
              <a:rPr lang="en-US" dirty="0" smtClean="0"/>
              <a:t>To perform additional data processing or logging.</a:t>
            </a:r>
          </a:p>
          <a:p>
            <a:pPr eaLnBrk="1" hangingPunct="1"/>
            <a:r>
              <a:rPr lang="en-US" dirty="0" smtClean="0"/>
              <a:t>In the figure above, the RT target VI is similar to the VI in the </a:t>
            </a:r>
            <a:r>
              <a:rPr lang="en-US" i="1" dirty="0" smtClean="0"/>
              <a:t>Front Panel Communication</a:t>
            </a:r>
            <a:r>
              <a:rPr lang="en-US" dirty="0" smtClean="0"/>
              <a:t> section, which runs on the RT target using front panel communication to update the front panel controls and indicators. However, the RT target VI in the figure above uses RT FIFO VIs to pass data to a communication VI. The communication VI then communicates with the host computer VI using network communication methods to update controls and indicators.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12"/>
          <p:cNvSpPr>
            <a:spLocks noGrp="1" noChangeArrowheads="1"/>
          </p:cNvSpPr>
          <p:nvPr>
            <p:ph type="sldNum" sz="quarter" idx="5"/>
          </p:nvPr>
        </p:nvSpPr>
        <p:spPr>
          <a:noFill/>
        </p:spPr>
        <p:txBody>
          <a:bodyPr/>
          <a:lstStyle/>
          <a:p>
            <a:r>
              <a:rPr lang="en-US" dirty="0" smtClean="0"/>
              <a:t>5-</a:t>
            </a:r>
            <a:fld id="{2CE699A2-CA89-47C2-B4C8-BE1345D7E433}" type="slidenum">
              <a:rPr lang="en-US" smtClean="0"/>
              <a:pPr/>
              <a:t>5</a:t>
            </a:fld>
            <a:endParaRPr lang="en-US" dirty="0" smtClean="0"/>
          </a:p>
        </p:txBody>
      </p:sp>
      <p:sp>
        <p:nvSpPr>
          <p:cNvPr id="43010" name="Rectangle 2"/>
          <p:cNvSpPr>
            <a:spLocks noGrp="1" noRot="1" noChangeAspect="1" noChangeArrowheads="1" noTextEdit="1"/>
          </p:cNvSpPr>
          <p:nvPr>
            <p:ph type="sldImg"/>
          </p:nvPr>
        </p:nvSpPr>
        <p:spPr>
          <a:ln w="6350"/>
        </p:spPr>
      </p:sp>
      <p:sp>
        <p:nvSpPr>
          <p:cNvPr id="43011" name="Rectangle 3"/>
          <p:cNvSpPr>
            <a:spLocks noGrp="1" noChangeArrowheads="1"/>
          </p:cNvSpPr>
          <p:nvPr>
            <p:ph type="body" idx="1"/>
          </p:nvPr>
        </p:nvSpPr>
        <p:spPr>
          <a:noFill/>
          <a:ln/>
        </p:spPr>
        <p:txBody>
          <a:bodyPr/>
          <a:lstStyle/>
          <a:p>
            <a:pPr eaLnBrk="1" hangingPunct="1"/>
            <a:r>
              <a:rPr lang="en-US" sz="1500" b="1" dirty="0" smtClean="0">
                <a:latin typeface="Arial Narrow" pitchFamily="34" charset="0"/>
              </a:rPr>
              <a:t>C. Communication Programming </a:t>
            </a:r>
          </a:p>
          <a:p>
            <a:pPr eaLnBrk="1" hangingPunct="1"/>
            <a:r>
              <a:rPr lang="en-US" dirty="0" smtClean="0"/>
              <a:t>TCP, UDP, and shared variables are the most common methods for sharing data in deterministic applications. This section describes programming tips for communication using these methods.</a:t>
            </a:r>
          </a:p>
          <a:p>
            <a:pPr eaLnBrk="1" hangingPunct="1"/>
            <a:endParaRPr lang="en-US"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12"/>
          <p:cNvSpPr>
            <a:spLocks noGrp="1" noChangeArrowheads="1"/>
          </p:cNvSpPr>
          <p:nvPr>
            <p:ph type="sldNum" sz="quarter" idx="5"/>
          </p:nvPr>
        </p:nvSpPr>
        <p:spPr>
          <a:noFill/>
        </p:spPr>
        <p:txBody>
          <a:bodyPr/>
          <a:lstStyle/>
          <a:p>
            <a:r>
              <a:rPr lang="en-US" dirty="0" smtClean="0"/>
              <a:t>5-</a:t>
            </a:r>
            <a:fld id="{B20646AF-59CA-4494-87F7-D178CC449869}" type="slidenum">
              <a:rPr lang="en-US" smtClean="0"/>
              <a:pPr/>
              <a:t>6</a:t>
            </a:fld>
            <a:endParaRPr lang="en-US" dirty="0" smtClean="0"/>
          </a:p>
        </p:txBody>
      </p:sp>
      <p:sp>
        <p:nvSpPr>
          <p:cNvPr id="34818" name="Rectangle 2"/>
          <p:cNvSpPr>
            <a:spLocks noGrp="1" noRot="1" noChangeAspect="1" noChangeArrowheads="1" noTextEdit="1"/>
          </p:cNvSpPr>
          <p:nvPr>
            <p:ph type="sldImg"/>
          </p:nvPr>
        </p:nvSpPr>
        <p:spPr>
          <a:xfrm>
            <a:off x="771525" y="471488"/>
            <a:ext cx="5772150" cy="4329112"/>
          </a:xfrm>
          <a:ln w="6350"/>
        </p:spPr>
      </p:sp>
      <p:sp>
        <p:nvSpPr>
          <p:cNvPr id="34819" name="Rectangle 3"/>
          <p:cNvSpPr>
            <a:spLocks noGrp="1" noChangeArrowheads="1"/>
          </p:cNvSpPr>
          <p:nvPr>
            <p:ph type="body" idx="1"/>
          </p:nvPr>
        </p:nvSpPr>
        <p:spPr>
          <a:xfrm>
            <a:off x="731853" y="5029200"/>
            <a:ext cx="5851496" cy="4021246"/>
          </a:xfrm>
          <a:noFill/>
          <a:ln/>
        </p:spPr>
        <p:txBody>
          <a:bodyPr/>
          <a:lstStyle/>
          <a:p>
            <a:pPr eaLnBrk="1" hangingPunct="1"/>
            <a:r>
              <a:rPr lang="en-US" sz="1200" b="1" dirty="0" smtClean="0">
                <a:latin typeface="Arial Narrow" pitchFamily="34" charset="0"/>
              </a:rPr>
              <a:t>TCP Communication</a:t>
            </a:r>
            <a:endParaRPr lang="en-US" sz="1500" b="1" dirty="0" smtClean="0">
              <a:latin typeface="Arial Narrow" pitchFamily="34" charset="0"/>
            </a:endParaRPr>
          </a:p>
          <a:p>
            <a:pPr eaLnBrk="1" hangingPunct="1"/>
            <a:r>
              <a:rPr lang="en-US" dirty="0" smtClean="0"/>
              <a:t>TCP is an industry-standard protocol for communicating over networks. VIs running on the host computer can communicate with RT target VIs using the TCP VIs and functions. However, TCP is non-deterministic, and using TCP communication inside a time-critical</a:t>
            </a:r>
            <a:r>
              <a:rPr lang="en-US" baseline="0" dirty="0" smtClean="0"/>
              <a:t> loop </a:t>
            </a:r>
            <a:r>
              <a:rPr lang="en-US" dirty="0" smtClean="0"/>
              <a:t>can affect the determinism of the time-critical</a:t>
            </a:r>
            <a:r>
              <a:rPr lang="en-US" baseline="0" dirty="0" smtClean="0"/>
              <a:t> loop</a:t>
            </a:r>
            <a:r>
              <a:rPr lang="en-US" dirty="0" smtClean="0"/>
              <a:t>.</a:t>
            </a:r>
          </a:p>
          <a:p>
            <a:pPr eaLnBrk="1" hangingPunct="1"/>
            <a:r>
              <a:rPr lang="en-US" dirty="0" smtClean="0"/>
              <a:t>The LabVIEW Real-Time Module extends the capabilities of the existing TCP functions to enable communication with networked RT Series devices.</a:t>
            </a:r>
          </a:p>
          <a:p>
            <a:pPr eaLnBrk="1" hangingPunct="1"/>
            <a:r>
              <a:rPr lang="en-US" dirty="0" smtClean="0"/>
              <a:t>Refer to section C, </a:t>
            </a:r>
            <a:r>
              <a:rPr lang="en-US" i="1" dirty="0" smtClean="0"/>
              <a:t>Communication Programming</a:t>
            </a:r>
            <a:r>
              <a:rPr lang="en-US" dirty="0" smtClean="0"/>
              <a:t>, for more information about using TCP to share data.</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12"/>
          <p:cNvSpPr>
            <a:spLocks noGrp="1" noChangeArrowheads="1"/>
          </p:cNvSpPr>
          <p:nvPr>
            <p:ph type="sldNum" sz="quarter" idx="5"/>
          </p:nvPr>
        </p:nvSpPr>
        <p:spPr>
          <a:noFill/>
        </p:spPr>
        <p:txBody>
          <a:bodyPr/>
          <a:lstStyle/>
          <a:p>
            <a:r>
              <a:rPr lang="en-US" dirty="0" smtClean="0"/>
              <a:t>5-</a:t>
            </a:r>
            <a:fld id="{68BA7D0A-2AE3-40F3-B542-F7897DEA6F67}" type="slidenum">
              <a:rPr lang="en-US" smtClean="0"/>
              <a:pPr/>
              <a:t>7</a:t>
            </a:fld>
            <a:endParaRPr lang="en-US" dirty="0" smtClean="0"/>
          </a:p>
        </p:txBody>
      </p:sp>
      <p:sp>
        <p:nvSpPr>
          <p:cNvPr id="36866" name="Rectangle 2"/>
          <p:cNvSpPr>
            <a:spLocks noGrp="1" noRot="1" noChangeAspect="1" noChangeArrowheads="1" noTextEdit="1"/>
          </p:cNvSpPr>
          <p:nvPr>
            <p:ph type="sldImg"/>
          </p:nvPr>
        </p:nvSpPr>
        <p:spPr>
          <a:ln w="6350"/>
        </p:spPr>
      </p:sp>
      <p:sp>
        <p:nvSpPr>
          <p:cNvPr id="36867" name="Rectangle 3"/>
          <p:cNvSpPr>
            <a:spLocks noGrp="1" noChangeArrowheads="1"/>
          </p:cNvSpPr>
          <p:nvPr>
            <p:ph type="body" idx="1"/>
          </p:nvPr>
        </p:nvSpPr>
        <p:spPr>
          <a:noFill/>
          <a:ln/>
        </p:spPr>
        <p:txBody>
          <a:bodyPr/>
          <a:lstStyle/>
          <a:p>
            <a:pPr eaLnBrk="1" hangingPunct="1"/>
            <a:r>
              <a:rPr lang="en-US" sz="1200" b="1" dirty="0" smtClean="0">
                <a:latin typeface="Arial Narrow" pitchFamily="34" charset="0"/>
              </a:rPr>
              <a:t>UDP Communication</a:t>
            </a:r>
            <a:endParaRPr lang="en-US" sz="1500" b="1" dirty="0" smtClean="0">
              <a:latin typeface="Arial Narrow" pitchFamily="34" charset="0"/>
            </a:endParaRPr>
          </a:p>
          <a:p>
            <a:pPr eaLnBrk="1" hangingPunct="1"/>
            <a:r>
              <a:rPr lang="en-US" dirty="0" smtClean="0"/>
              <a:t>UDP is a network transmission protocol for transferring data between two locations on a network. UDP is not a connection-based protocol, so the transmitting and receiving computers do not establish a network connection. Because there is no network connection, there is little overhead when transmitting data. However, UDP is non-deterministic, and using UDP communication inside a time-critical loop can affect the determinism of the time-critical</a:t>
            </a:r>
            <a:r>
              <a:rPr lang="en-US" baseline="0" dirty="0" smtClean="0"/>
              <a:t> loop</a:t>
            </a:r>
            <a:r>
              <a:rPr lang="en-US" dirty="0" smtClean="0"/>
              <a:t>.</a:t>
            </a:r>
          </a:p>
          <a:p>
            <a:pPr eaLnBrk="1" hangingPunct="1"/>
            <a:r>
              <a:rPr lang="en-US" dirty="0" smtClean="0"/>
              <a:t>When using the UDP VI and functions to send data, the receiving computer must have a read port open before the transmitting computer sends the data. Use the UDP Open function to open a write port and specify the IP address and port of the receiving computer. The data transfer occurs in byte streams of varying lengths called </a:t>
            </a:r>
            <a:r>
              <a:rPr lang="en-US" i="1" dirty="0" smtClean="0"/>
              <a:t>datagrams</a:t>
            </a:r>
            <a:r>
              <a:rPr lang="en-US" dirty="0" smtClean="0"/>
              <a:t>. Datagrams arrive at the listening port and the receiving computer buffers and then reads the data.</a:t>
            </a:r>
          </a:p>
          <a:p>
            <a:pPr eaLnBrk="1" hangingPunct="1"/>
            <a:r>
              <a:rPr lang="en-US" dirty="0" smtClean="0"/>
              <a:t>You can transfer data bidirectionally with UDP. With bidirectional data transfers, both computers specify a read and write port and transmit data back and forth using the specified ports. You can use bidirectional UDP data transfers to send and receive data from the network communication VI on the RT target.</a:t>
            </a:r>
          </a:p>
          <a:p>
            <a:pPr eaLnBrk="1" hangingPunct="1"/>
            <a:r>
              <a:rPr lang="en-US" smtClean="0"/>
              <a:t>UDP </a:t>
            </a:r>
            <a:r>
              <a:rPr lang="en-US" dirty="0" smtClean="0"/>
              <a:t>cannot guarantee that all datagrams arrive at the receiving computer. Because UDP is not connection based, you cannot verify the arrival of datagrams. You must ensure that network congestion does not affect the transmission of datagrams. Also, you must read data stored in the data buffer of the receiving computer fast enough to prevent overflow and loss of data. </a:t>
            </a:r>
          </a:p>
          <a:p>
            <a:pPr eaLnBrk="1" hangingPunct="1"/>
            <a:r>
              <a:rPr lang="en-US" dirty="0" smtClean="0"/>
              <a:t>Refer to section C, </a:t>
            </a:r>
            <a:r>
              <a:rPr lang="en-US" i="1" dirty="0" smtClean="0"/>
              <a:t>Communication Programming</a:t>
            </a:r>
            <a:r>
              <a:rPr lang="en-US" dirty="0" smtClean="0"/>
              <a:t>, for more information about using UDP to share data.</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Slide Image Placeholder 1"/>
          <p:cNvSpPr>
            <a:spLocks noGrp="1" noRot="1" noChangeAspect="1"/>
          </p:cNvSpPr>
          <p:nvPr>
            <p:ph type="sldImg"/>
          </p:nvPr>
        </p:nvSpPr>
        <p:spPr>
          <a:ln w="6350"/>
        </p:spPr>
      </p:sp>
      <p:sp>
        <p:nvSpPr>
          <p:cNvPr id="3" name="Notes Placeholder 2"/>
          <p:cNvSpPr>
            <a:spLocks noGrp="1"/>
          </p:cNvSpPr>
          <p:nvPr>
            <p:ph type="body" idx="1"/>
          </p:nvPr>
        </p:nvSpPr>
        <p:spPr/>
        <p:txBody>
          <a:bodyPr>
            <a:normAutofit/>
          </a:bodyPr>
          <a:lstStyle/>
          <a:p>
            <a:pPr marL="0" lvl="1" eaLnBrk="1" hangingPunct="1">
              <a:defRPr/>
            </a:pPr>
            <a:r>
              <a:rPr lang="en-US" sz="1200" b="1" dirty="0" smtClean="0">
                <a:latin typeface="Arial Narrow" pitchFamily="34" charset="0"/>
              </a:rPr>
              <a:t>Developing a Custom TCP Communication Protocol</a:t>
            </a:r>
          </a:p>
          <a:p>
            <a:pPr eaLnBrk="1" hangingPunct="1">
              <a:defRPr/>
            </a:pPr>
            <a:r>
              <a:rPr lang="en-US" dirty="0" smtClean="0"/>
              <a:t>The TCP/IP protocol is the most common method for sharing information between hosts. The TCP/IP protocol provides a medium for data sharing, but it is up to the application to implement the logic that optimizes performance and makes sense of the data. For more sophisticated applications, the following additional functionality is desirable as part of the communication protocol:</a:t>
            </a:r>
          </a:p>
          <a:p>
            <a:pPr marL="118849" lvl="1" indent="-118849" eaLnBrk="1" hangingPunct="1">
              <a:buFont typeface="Arial" pitchFamily="34" charset="0"/>
              <a:buChar char="•"/>
              <a:defRPr/>
            </a:pPr>
            <a:r>
              <a:rPr lang="en-US" dirty="0" smtClean="0"/>
              <a:t>Ability to send meta information for ease of data manipulation </a:t>
            </a:r>
          </a:p>
          <a:p>
            <a:pPr marL="118849" lvl="1" indent="-118849" eaLnBrk="1" hangingPunct="1">
              <a:buFont typeface="Arial" pitchFamily="34" charset="0"/>
              <a:buChar char="•"/>
              <a:defRPr/>
            </a:pPr>
            <a:r>
              <a:rPr lang="en-US" dirty="0" smtClean="0"/>
              <a:t>Ability to send and receive data with a naming convention </a:t>
            </a:r>
          </a:p>
          <a:p>
            <a:pPr marL="118849" lvl="1" indent="-118849" eaLnBrk="1" hangingPunct="1">
              <a:buFont typeface="Arial" pitchFamily="34" charset="0"/>
              <a:buChar char="•"/>
              <a:defRPr/>
            </a:pPr>
            <a:r>
              <a:rPr lang="en-US" dirty="0" smtClean="0"/>
              <a:t>Ability to send and receive many data types (string, I8, array of doubles, clusters, and so on) </a:t>
            </a:r>
          </a:p>
          <a:p>
            <a:pPr marL="118849" lvl="1" indent="-118849" eaLnBrk="1" hangingPunct="1">
              <a:buFont typeface="Arial" pitchFamily="34" charset="0"/>
              <a:buChar char="•"/>
              <a:defRPr/>
            </a:pPr>
            <a:r>
              <a:rPr lang="en-US" dirty="0" smtClean="0"/>
              <a:t>Scalability</a:t>
            </a:r>
          </a:p>
        </p:txBody>
      </p:sp>
      <p:sp>
        <p:nvSpPr>
          <p:cNvPr id="45059" name="Slide Number Placeholder 3"/>
          <p:cNvSpPr>
            <a:spLocks noGrp="1"/>
          </p:cNvSpPr>
          <p:nvPr>
            <p:ph type="sldNum" sz="quarter" idx="5"/>
          </p:nvPr>
        </p:nvSpPr>
        <p:spPr>
          <a:noFill/>
        </p:spPr>
        <p:txBody>
          <a:bodyPr/>
          <a:lstStyle/>
          <a:p>
            <a:r>
              <a:rPr lang="en-US" dirty="0" smtClean="0"/>
              <a:t>5-</a:t>
            </a:r>
            <a:fld id="{721D1763-5898-4FB3-9183-7A1C5F6F65D5}" type="slidenum">
              <a:rPr lang="en-US" smtClean="0"/>
              <a:pPr/>
              <a:t>8</a:t>
            </a:fld>
            <a:endParaRPr lang="en-US"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12"/>
          <p:cNvSpPr>
            <a:spLocks noGrp="1" noChangeArrowheads="1"/>
          </p:cNvSpPr>
          <p:nvPr>
            <p:ph type="sldNum" sz="quarter" idx="5"/>
          </p:nvPr>
        </p:nvSpPr>
        <p:spPr>
          <a:noFill/>
        </p:spPr>
        <p:txBody>
          <a:bodyPr/>
          <a:lstStyle/>
          <a:p>
            <a:r>
              <a:rPr lang="en-US" dirty="0" smtClean="0"/>
              <a:t>5-</a:t>
            </a:r>
            <a:fld id="{965EC898-69D9-41EE-A49B-4E57C043B7A6}" type="slidenum">
              <a:rPr lang="en-US" smtClean="0"/>
              <a:pPr/>
              <a:t>9</a:t>
            </a:fld>
            <a:endParaRPr lang="en-US" dirty="0" smtClean="0"/>
          </a:p>
        </p:txBody>
      </p:sp>
      <p:sp>
        <p:nvSpPr>
          <p:cNvPr id="47106" name="Rectangle 2"/>
          <p:cNvSpPr>
            <a:spLocks noGrp="1" noRot="1" noChangeAspect="1" noChangeArrowheads="1" noTextEdit="1"/>
          </p:cNvSpPr>
          <p:nvPr>
            <p:ph type="sldImg"/>
          </p:nvPr>
        </p:nvSpPr>
        <p:spPr>
          <a:ln w="6350"/>
        </p:spPr>
      </p:sp>
      <p:sp>
        <p:nvSpPr>
          <p:cNvPr id="47107" name="Rectangle 3"/>
          <p:cNvSpPr>
            <a:spLocks noGrp="1" noChangeArrowheads="1"/>
          </p:cNvSpPr>
          <p:nvPr>
            <p:ph type="body" idx="1"/>
          </p:nvPr>
        </p:nvSpPr>
        <p:spPr>
          <a:noFill/>
          <a:ln/>
        </p:spPr>
        <p:txBody>
          <a:bodyPr/>
          <a:lstStyle/>
          <a:p>
            <a:pPr marL="0" lvl="1" eaLnBrk="1" hangingPunct="1"/>
            <a:r>
              <a:rPr lang="en-US" sz="1200" b="1" dirty="0" smtClean="0">
                <a:latin typeface="Arial Narrow" pitchFamily="34" charset="0"/>
              </a:rPr>
              <a:t>Developing a Custom TCP Communication Protocol (continued)</a:t>
            </a:r>
          </a:p>
          <a:p>
            <a:pPr eaLnBrk="1" hangingPunct="1"/>
            <a:r>
              <a:rPr lang="en-US" dirty="0" smtClean="0"/>
              <a:t>In every messaging protocol there is some overhead, </a:t>
            </a:r>
            <a:r>
              <a:rPr lang="en-US" i="1" dirty="0" smtClean="0"/>
              <a:t>metadata</a:t>
            </a:r>
            <a:r>
              <a:rPr lang="en-US" dirty="0" smtClean="0"/>
              <a:t>, associated with parsing the data stream on the receiving end. Sending a complete set of metadata with every package adds significant overhead.</a:t>
            </a:r>
          </a:p>
          <a:p>
            <a:pPr eaLnBrk="1" hangingPunct="1"/>
            <a:r>
              <a:rPr lang="en-US" dirty="0" smtClean="0"/>
              <a:t>The metadata can be implemented as an array of clusters where each array element contains the data properties necessary to package and decode one variable value. Use a cluster to customize the messaging protocol by adding meta properties (such as data type) according to your application requirements. Create the metadata array as a typedef, so adding properties will not break existing code.</a:t>
            </a:r>
          </a:p>
          <a:p>
            <a:pPr eaLnBrk="1" hangingPunct="1"/>
            <a:r>
              <a:rPr lang="en-US" dirty="0" smtClean="0"/>
              <a:t>Before each data variable is transmitted, a packet is created that includes fields for the each element of the metadata array and the data itself, as shown in the figure above.</a:t>
            </a:r>
          </a:p>
          <a:p>
            <a:pPr eaLnBrk="1" hangingPunct="1"/>
            <a:r>
              <a:rPr lang="en-US" dirty="0" smtClean="0"/>
              <a:t>In this example, the Meta Data ID field populates with the index of the metadata array element corresponding to the data variable. The receiving host uses the Meta Data ID to index the metadata array to get the properties of the message data. This mechanism is easy to use (read and write to variable names) and incurs minimum overhead.</a:t>
            </a:r>
          </a:p>
          <a:p>
            <a:pPr eaLnBrk="1" hangingPunct="1"/>
            <a:r>
              <a:rPr lang="en-US" dirty="0" smtClean="0"/>
              <a:t>Because only the Meta Data ID is transferred, you can extend the metadata cluster to include more static variable properties without impacting the transmission overhead.</a:t>
            </a:r>
          </a:p>
          <a:p>
            <a:pPr marL="0" lvl="1" eaLnBrk="1" hangingPunct="1"/>
            <a:r>
              <a:rPr lang="en-US" dirty="0" smtClean="0"/>
              <a:t>Refer to the </a:t>
            </a:r>
            <a:r>
              <a:rPr lang="en-US" i="1" dirty="0" smtClean="0"/>
              <a:t>A Simple TCP/IP Messaging Protocol for LabVIEW</a:t>
            </a:r>
            <a:r>
              <a:rPr lang="en-US" dirty="0" smtClean="0"/>
              <a:t> document for more information about the TCP messaging protocol. Browse to </a:t>
            </a:r>
            <a:r>
              <a:rPr lang="en-US" sz="1000" dirty="0" smtClean="0">
                <a:latin typeface="Courier New" pitchFamily="49" charset="0"/>
                <a:cs typeface="Courier New" pitchFamily="49" charset="0"/>
              </a:rPr>
              <a:t>ni.com/info</a:t>
            </a:r>
            <a:r>
              <a:rPr lang="en-US" dirty="0" smtClean="0"/>
              <a:t> and enter </a:t>
            </a:r>
            <a:r>
              <a:rPr lang="en-US" sz="1000" dirty="0" smtClean="0">
                <a:latin typeface="Courier New" pitchFamily="49" charset="0"/>
                <a:cs typeface="Courier New" pitchFamily="49" charset="0"/>
              </a:rPr>
              <a:t>rdstcp</a:t>
            </a:r>
            <a:r>
              <a:rPr lang="en-US" dirty="0" smtClean="0">
                <a:cs typeface="Times New Roman" pitchFamily="18" charset="0"/>
              </a:rPr>
              <a:t> to view this document</a:t>
            </a:r>
            <a:r>
              <a:rPr lang="en-US" dirty="0" smtClean="0"/>
              <a:t>. </a:t>
            </a: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hyperlink" Target="http://www.ni.com/" TargetMode="External"/><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2007 Title Slide">
    <p:spTree>
      <p:nvGrpSpPr>
        <p:cNvPr id="1" name=""/>
        <p:cNvGrpSpPr/>
        <p:nvPr/>
      </p:nvGrpSpPr>
      <p:grpSpPr>
        <a:xfrm>
          <a:off x="0" y="0"/>
          <a:ext cx="0" cy="0"/>
          <a:chOff x="0" y="0"/>
          <a:chExt cx="0" cy="0"/>
        </a:xfrm>
      </p:grpSpPr>
      <p:pic>
        <p:nvPicPr>
          <p:cNvPr id="4" name="Picture 14" descr="7784_static"/>
          <p:cNvPicPr>
            <a:picLocks noChangeAspect="1" noChangeArrowheads="1"/>
          </p:cNvPicPr>
          <p:nvPr/>
        </p:nvPicPr>
        <p:blipFill>
          <a:blip r:embed="rId2"/>
          <a:srcRect l="1610"/>
          <a:stretch>
            <a:fillRect/>
          </a:stretch>
        </p:blipFill>
        <p:spPr bwMode="auto">
          <a:xfrm>
            <a:off x="0" y="381000"/>
            <a:ext cx="9144000" cy="6483350"/>
          </a:xfrm>
          <a:prstGeom prst="rect">
            <a:avLst/>
          </a:prstGeom>
          <a:noFill/>
          <a:ln w="9525">
            <a:noFill/>
            <a:miter lim="800000"/>
            <a:headEnd/>
            <a:tailEnd/>
          </a:ln>
        </p:spPr>
      </p:pic>
      <p:sp>
        <p:nvSpPr>
          <p:cNvPr id="5" name="Rectangle 7">
            <a:hlinkClick r:id="rId3"/>
          </p:cNvPr>
          <p:cNvSpPr>
            <a:spLocks noChangeArrowheads="1"/>
          </p:cNvSpPr>
          <p:nvPr/>
        </p:nvSpPr>
        <p:spPr bwMode="auto">
          <a:xfrm>
            <a:off x="914400" y="6103938"/>
            <a:ext cx="914400" cy="457200"/>
          </a:xfrm>
          <a:prstGeom prst="rect">
            <a:avLst/>
          </a:prstGeom>
          <a:noFill/>
          <a:ln w="9525">
            <a:noFill/>
            <a:miter lim="800000"/>
            <a:headEnd type="none" w="sm" len="sm"/>
            <a:tailEnd type="none" w="sm" len="sm"/>
          </a:ln>
          <a:effectLst/>
        </p:spPr>
        <p:txBody>
          <a:bodyPr wrap="none" anchor="ctr"/>
          <a:lstStyle/>
          <a:p>
            <a:pPr algn="ctr" eaLnBrk="0" hangingPunct="0">
              <a:defRPr/>
            </a:pPr>
            <a:endParaRPr lang="en-US" dirty="0"/>
          </a:p>
        </p:txBody>
      </p:sp>
      <p:sp>
        <p:nvSpPr>
          <p:cNvPr id="6" name="Text Box 13"/>
          <p:cNvSpPr txBox="1">
            <a:spLocks noChangeArrowheads="1"/>
          </p:cNvSpPr>
          <p:nvPr/>
        </p:nvSpPr>
        <p:spPr bwMode="auto">
          <a:xfrm>
            <a:off x="5029200" y="5410200"/>
            <a:ext cx="3886200" cy="1187450"/>
          </a:xfrm>
          <a:prstGeom prst="rect">
            <a:avLst/>
          </a:prstGeom>
          <a:noFill/>
          <a:ln w="9525" algn="ctr">
            <a:noFill/>
            <a:miter lim="800000"/>
            <a:headEnd type="none" w="sm" len="sm"/>
            <a:tailEnd type="none" w="sm" len="sm"/>
          </a:ln>
          <a:effectLst/>
        </p:spPr>
        <p:txBody>
          <a:bodyPr>
            <a:spAutoFit/>
            <a:flatTx/>
          </a:bodyPr>
          <a:lstStyle/>
          <a:p>
            <a:pPr algn="ctr" eaLnBrk="0" hangingPunct="0">
              <a:defRPr/>
            </a:pPr>
            <a:r>
              <a:rPr lang="en-US" altLang="ja-JP" b="0" dirty="0">
                <a:solidFill>
                  <a:schemeClr val="tx1"/>
                </a:solidFill>
                <a:ea typeface="ＭＳ Ｐゴシック" charset="-128"/>
              </a:rPr>
              <a:t>11500 North Mopac Expressway</a:t>
            </a:r>
          </a:p>
          <a:p>
            <a:pPr algn="ctr" eaLnBrk="0" hangingPunct="0">
              <a:defRPr/>
            </a:pPr>
            <a:r>
              <a:rPr lang="en-US" altLang="ja-JP" b="0" dirty="0">
                <a:solidFill>
                  <a:schemeClr val="tx1"/>
                </a:solidFill>
                <a:ea typeface="ＭＳ Ｐゴシック" charset="-128"/>
              </a:rPr>
              <a:t>Austin, Texas 78759</a:t>
            </a:r>
          </a:p>
          <a:p>
            <a:pPr algn="ctr" eaLnBrk="0" hangingPunct="0">
              <a:defRPr/>
            </a:pPr>
            <a:r>
              <a:rPr lang="en-US" altLang="ja-JP" b="0" dirty="0">
                <a:solidFill>
                  <a:schemeClr val="tx1"/>
                </a:solidFill>
                <a:ea typeface="ＭＳ Ｐゴシック" charset="-128"/>
              </a:rPr>
              <a:t>ni.com/training</a:t>
            </a:r>
            <a:endParaRPr lang="en-US" b="0" dirty="0">
              <a:solidFill>
                <a:schemeClr val="tx1"/>
              </a:solidFill>
            </a:endParaRPr>
          </a:p>
        </p:txBody>
      </p:sp>
      <p:sp>
        <p:nvSpPr>
          <p:cNvPr id="5125" name="Rectangle 5"/>
          <p:cNvSpPr>
            <a:spLocks noGrp="1" noChangeArrowheads="1"/>
          </p:cNvSpPr>
          <p:nvPr>
            <p:ph type="ctrTitle"/>
          </p:nvPr>
        </p:nvSpPr>
        <p:spPr>
          <a:xfrm>
            <a:off x="2438400" y="228600"/>
            <a:ext cx="6400800" cy="1143000"/>
          </a:xfrm>
        </p:spPr>
        <p:txBody>
          <a:bodyPr/>
          <a:lstStyle>
            <a:lvl1pPr algn="r">
              <a:defRPr sz="3800">
                <a:solidFill>
                  <a:schemeClr val="hlink"/>
                </a:solidFill>
              </a:defRPr>
            </a:lvl1pPr>
          </a:lstStyle>
          <a:p>
            <a:r>
              <a:rPr lang="en-US" altLang="ja-JP" smtClean="0"/>
              <a:t>Click to edit Master title style</a:t>
            </a:r>
            <a:endParaRPr lang="en-US" altLang="ja-JP"/>
          </a:p>
        </p:txBody>
      </p:sp>
      <p:sp>
        <p:nvSpPr>
          <p:cNvPr id="5126" name="Rectangle 6"/>
          <p:cNvSpPr>
            <a:spLocks noGrp="1" noChangeArrowheads="1"/>
          </p:cNvSpPr>
          <p:nvPr>
            <p:ph type="subTitle" idx="1"/>
          </p:nvPr>
        </p:nvSpPr>
        <p:spPr>
          <a:xfrm>
            <a:off x="381000" y="1828800"/>
            <a:ext cx="8458200" cy="1524000"/>
          </a:xfrm>
        </p:spPr>
        <p:txBody>
          <a:bodyPr/>
          <a:lstStyle>
            <a:lvl1pPr algn="ctr">
              <a:defRPr sz="2400"/>
            </a:lvl1pPr>
          </a:lstStyle>
          <a:p>
            <a:r>
              <a:rPr lang="en-US" altLang="ja-JP" smtClean="0"/>
              <a:t>Click to edit Master subtitle style</a:t>
            </a:r>
            <a:endParaRPr lang="en-US" altLang="ja-JP"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2007 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2007 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91300" y="304800"/>
            <a:ext cx="2019300" cy="54959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3400" y="304800"/>
            <a:ext cx="5905500" cy="54959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reserve="1">
  <p:cSld name="2007 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077200" cy="9906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533400" y="1514475"/>
            <a:ext cx="3962400" cy="42862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48200" y="1514475"/>
            <a:ext cx="3962400" cy="4286250"/>
          </a:xfrm>
        </p:spPr>
        <p:txBody>
          <a:bodyPr/>
          <a:lstStyle/>
          <a:p>
            <a:pPr lvl="0"/>
            <a:r>
              <a:rPr lang="en-US" noProof="0" dirty="0" smtClean="0"/>
              <a:t>Click icon to add clip art</a:t>
            </a:r>
            <a:endParaRPr lang="en-US" noProof="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2007 Offset Two Column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33400" y="1514475"/>
            <a:ext cx="3429000" cy="4286250"/>
          </a:xfrm>
        </p:spPr>
        <p:txBody>
          <a:bodyPr/>
          <a:lstStyle>
            <a:lvl1pPr>
              <a:defRPr sz="2800"/>
            </a:lvl1pPr>
            <a:lvl2pPr>
              <a:defRPr sz="2800"/>
            </a:lvl2pPr>
            <a:lvl3pPr>
              <a:defRPr sz="2400"/>
            </a:lvl3pPr>
            <a:lvl4pPr>
              <a:defRPr sz="2000"/>
            </a:lvl4pPr>
            <a:lvl5pPr>
              <a:defRPr sz="20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038600" y="1514475"/>
            <a:ext cx="4572000" cy="4286250"/>
          </a:xfrm>
        </p:spPr>
        <p:txBody>
          <a:bodyPr/>
          <a:lstStyle>
            <a:lvl1pPr>
              <a:defRPr sz="2800"/>
            </a:lvl1pPr>
            <a:lvl2pPr>
              <a:defRPr sz="2800"/>
            </a:lvl2pPr>
            <a:lvl3pPr>
              <a:defRPr sz="2400"/>
            </a:lvl3pPr>
            <a:lvl4pPr>
              <a:defRPr sz="2000"/>
            </a:lvl4pPr>
            <a:lvl5pPr>
              <a:defRPr sz="20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534400" cy="10668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81000" y="1295400"/>
            <a:ext cx="8534400" cy="2057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81000" y="3505200"/>
            <a:ext cx="8534400" cy="2057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534400" cy="10668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381000" y="1295400"/>
            <a:ext cx="8534400" cy="4267200"/>
          </a:xfrm>
        </p:spPr>
        <p:txBody>
          <a:bodyPr/>
          <a:lstStyle/>
          <a:p>
            <a:pPr lvl="0"/>
            <a:endParaRPr lang="en-US" noProof="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534400" cy="10668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81000" y="1295400"/>
            <a:ext cx="41910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24400" y="1295400"/>
            <a:ext cx="41910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quarter" idx="10"/>
          </p:nvPr>
        </p:nvSpPr>
        <p:spPr>
          <a:xfrm>
            <a:off x="457200" y="3429000"/>
            <a:ext cx="8229600" cy="2667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2007 Lesson 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3429000"/>
            <a:ext cx="4038600" cy="2620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3429000"/>
            <a:ext cx="4038600" cy="2620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2007 Exercise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2007 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2007 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007 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33400" y="1514475"/>
            <a:ext cx="3962400" cy="4286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514475"/>
            <a:ext cx="3962400" cy="4286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2007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2007 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2007 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2007 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2007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8.xml"/><Relationship Id="rId1" Type="http://schemas.openxmlformats.org/officeDocument/2006/relationships/slideLayout" Target="../slideLayouts/slideLayout17.xml"/><Relationship Id="rId5" Type="http://schemas.openxmlformats.org/officeDocument/2006/relationships/image" Target="../media/image1.png"/><Relationship Id="rId4" Type="http://schemas.openxmlformats.org/officeDocument/2006/relationships/image" Target="../media/image3.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xml"/><Relationship Id="rId1"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2" descr="design01"/>
          <p:cNvPicPr>
            <a:picLocks noChangeAspect="1" noChangeArrowheads="1"/>
          </p:cNvPicPr>
          <p:nvPr/>
        </p:nvPicPr>
        <p:blipFill>
          <a:blip r:embed="rId18"/>
          <a:srcRect r="64240" b="87874"/>
          <a:stretch>
            <a:fillRect/>
          </a:stretch>
        </p:blipFill>
        <p:spPr bwMode="auto">
          <a:xfrm>
            <a:off x="3687763" y="6048375"/>
            <a:ext cx="3181350" cy="809625"/>
          </a:xfrm>
          <a:prstGeom prst="rect">
            <a:avLst/>
          </a:prstGeom>
          <a:noFill/>
          <a:ln w="9525">
            <a:noFill/>
            <a:miter lim="800000"/>
            <a:headEnd/>
            <a:tailEnd/>
          </a:ln>
        </p:spPr>
      </p:pic>
      <p:sp>
        <p:nvSpPr>
          <p:cNvPr id="1027" name="Rectangle 3"/>
          <p:cNvSpPr>
            <a:spLocks noGrp="1" noChangeArrowheads="1"/>
          </p:cNvSpPr>
          <p:nvPr>
            <p:ph type="title"/>
          </p:nvPr>
        </p:nvSpPr>
        <p:spPr bwMode="auto">
          <a:xfrm>
            <a:off x="533400" y="304800"/>
            <a:ext cx="80772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ja-JP" smtClean="0"/>
              <a:t>Click to edit Master title style</a:t>
            </a:r>
          </a:p>
        </p:txBody>
      </p:sp>
      <p:sp>
        <p:nvSpPr>
          <p:cNvPr id="1028" name="Rectangle 4"/>
          <p:cNvSpPr>
            <a:spLocks noGrp="1" noChangeArrowheads="1"/>
          </p:cNvSpPr>
          <p:nvPr>
            <p:ph type="body" idx="1"/>
          </p:nvPr>
        </p:nvSpPr>
        <p:spPr bwMode="auto">
          <a:xfrm>
            <a:off x="533400" y="1514475"/>
            <a:ext cx="8077200" cy="42862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p>
        </p:txBody>
      </p:sp>
      <p:sp>
        <p:nvSpPr>
          <p:cNvPr id="4106" name="Text Box 10"/>
          <p:cNvSpPr txBox="1">
            <a:spLocks noChangeArrowheads="1"/>
          </p:cNvSpPr>
          <p:nvPr/>
        </p:nvSpPr>
        <p:spPr bwMode="auto">
          <a:xfrm>
            <a:off x="7086600" y="6232525"/>
            <a:ext cx="2057400" cy="396875"/>
          </a:xfrm>
          <a:prstGeom prst="rect">
            <a:avLst/>
          </a:prstGeom>
          <a:noFill/>
          <a:ln w="9525" algn="ctr">
            <a:noFill/>
            <a:miter lim="800000"/>
            <a:headEnd type="none" w="sm" len="sm"/>
            <a:tailEnd type="none" w="sm" len="sm"/>
          </a:ln>
          <a:effectLst/>
        </p:spPr>
        <p:txBody>
          <a:bodyPr>
            <a:spAutoFit/>
            <a:flatTx/>
          </a:bodyPr>
          <a:lstStyle/>
          <a:p>
            <a:pPr algn="ctr" eaLnBrk="0" hangingPunct="0">
              <a:spcBef>
                <a:spcPct val="50000"/>
              </a:spcBef>
              <a:defRPr/>
            </a:pPr>
            <a:r>
              <a:rPr lang="en-US" sz="2000" dirty="0">
                <a:solidFill>
                  <a:schemeClr val="hlink"/>
                </a:solidFill>
              </a:rPr>
              <a:t>ni.com/training</a:t>
            </a:r>
          </a:p>
        </p:txBody>
      </p:sp>
      <p:sp>
        <p:nvSpPr>
          <p:cNvPr id="6" name="Slide Number Placeholder 5"/>
          <p:cNvSpPr>
            <a:spLocks noGrp="1"/>
          </p:cNvSpPr>
          <p:nvPr>
            <p:ph type="sldNum" sz="quarter" idx="4"/>
          </p:nvPr>
        </p:nvSpPr>
        <p:spPr>
          <a:xfrm>
            <a:off x="7010400" y="6492875"/>
            <a:ext cx="2133600" cy="365125"/>
          </a:xfrm>
          <a:prstGeom prst="rect">
            <a:avLst/>
          </a:prstGeom>
        </p:spPr>
        <p:txBody>
          <a:bodyPr vert="horz" lIns="91440" tIns="45720" rIns="91440" bIns="45720" rtlCol="0" anchor="ctr"/>
          <a:lstStyle>
            <a:lvl1pPr algn="r" eaLnBrk="0" hangingPunct="0">
              <a:defRPr sz="1200" smtClean="0">
                <a:solidFill>
                  <a:schemeClr val="bg1"/>
                </a:solidFill>
              </a:defRPr>
            </a:lvl1pPr>
          </a:lstStyle>
          <a:p>
            <a:pPr>
              <a:defRPr/>
            </a:pPr>
            <a:fld id="{FAA34A27-37A6-410E-B989-AFD4EF8D1680}"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 id="2147483721" r:id="rId12"/>
    <p:sldLayoutId id="2147483722" r:id="rId13"/>
    <p:sldLayoutId id="2147483725" r:id="rId14"/>
    <p:sldLayoutId id="2147483727" r:id="rId15"/>
    <p:sldLayoutId id="2147483728" r:id="rId16"/>
  </p:sldLayoutIdLst>
  <p:txStyles>
    <p:titleStyle>
      <a:lvl1pPr algn="l" rtl="0" fontAlgn="base">
        <a:spcBef>
          <a:spcPct val="0"/>
        </a:spcBef>
        <a:spcAft>
          <a:spcPct val="0"/>
        </a:spcAft>
        <a:defRPr sz="3600" b="1">
          <a:solidFill>
            <a:schemeClr val="tx1"/>
          </a:solidFill>
          <a:latin typeface="+mj-lt"/>
          <a:ea typeface="+mj-ea"/>
          <a:cs typeface="+mj-cs"/>
        </a:defRPr>
      </a:lvl1pPr>
      <a:lvl2pPr algn="l" rtl="0" fontAlgn="base">
        <a:spcBef>
          <a:spcPct val="0"/>
        </a:spcBef>
        <a:spcAft>
          <a:spcPct val="0"/>
        </a:spcAft>
        <a:defRPr sz="3600" b="1">
          <a:solidFill>
            <a:schemeClr val="tx1"/>
          </a:solidFill>
          <a:latin typeface="Arial Narrow" pitchFamily="34" charset="0"/>
        </a:defRPr>
      </a:lvl2pPr>
      <a:lvl3pPr algn="l" rtl="0" fontAlgn="base">
        <a:spcBef>
          <a:spcPct val="0"/>
        </a:spcBef>
        <a:spcAft>
          <a:spcPct val="0"/>
        </a:spcAft>
        <a:defRPr sz="3600" b="1">
          <a:solidFill>
            <a:schemeClr val="tx1"/>
          </a:solidFill>
          <a:latin typeface="Arial Narrow" pitchFamily="34" charset="0"/>
        </a:defRPr>
      </a:lvl3pPr>
      <a:lvl4pPr algn="l" rtl="0" fontAlgn="base">
        <a:spcBef>
          <a:spcPct val="0"/>
        </a:spcBef>
        <a:spcAft>
          <a:spcPct val="0"/>
        </a:spcAft>
        <a:defRPr sz="3600" b="1">
          <a:solidFill>
            <a:schemeClr val="tx1"/>
          </a:solidFill>
          <a:latin typeface="Arial Narrow" pitchFamily="34" charset="0"/>
        </a:defRPr>
      </a:lvl4pPr>
      <a:lvl5pPr algn="l" rtl="0" fontAlgn="base">
        <a:spcBef>
          <a:spcPct val="0"/>
        </a:spcBef>
        <a:spcAft>
          <a:spcPct val="0"/>
        </a:spcAft>
        <a:defRPr sz="3600" b="1">
          <a:solidFill>
            <a:schemeClr val="tx1"/>
          </a:solidFill>
          <a:latin typeface="Arial Narrow" pitchFamily="34" charset="0"/>
        </a:defRPr>
      </a:lvl5pPr>
      <a:lvl6pPr marL="457200" algn="l" rtl="0" eaLnBrk="1" fontAlgn="base" hangingPunct="1">
        <a:spcBef>
          <a:spcPct val="0"/>
        </a:spcBef>
        <a:spcAft>
          <a:spcPct val="0"/>
        </a:spcAft>
        <a:defRPr sz="3600" b="1">
          <a:solidFill>
            <a:schemeClr val="tx1"/>
          </a:solidFill>
          <a:latin typeface="Arial Narrow" pitchFamily="34" charset="0"/>
        </a:defRPr>
      </a:lvl6pPr>
      <a:lvl7pPr marL="914400" algn="l" rtl="0" eaLnBrk="1" fontAlgn="base" hangingPunct="1">
        <a:spcBef>
          <a:spcPct val="0"/>
        </a:spcBef>
        <a:spcAft>
          <a:spcPct val="0"/>
        </a:spcAft>
        <a:defRPr sz="3600" b="1">
          <a:solidFill>
            <a:schemeClr val="tx1"/>
          </a:solidFill>
          <a:latin typeface="Arial Narrow" pitchFamily="34" charset="0"/>
        </a:defRPr>
      </a:lvl7pPr>
      <a:lvl8pPr marL="1371600" algn="l" rtl="0" eaLnBrk="1" fontAlgn="base" hangingPunct="1">
        <a:spcBef>
          <a:spcPct val="0"/>
        </a:spcBef>
        <a:spcAft>
          <a:spcPct val="0"/>
        </a:spcAft>
        <a:defRPr sz="3600" b="1">
          <a:solidFill>
            <a:schemeClr val="tx1"/>
          </a:solidFill>
          <a:latin typeface="Arial Narrow" pitchFamily="34" charset="0"/>
        </a:defRPr>
      </a:lvl8pPr>
      <a:lvl9pPr marL="1828800" algn="l" rtl="0" eaLnBrk="1" fontAlgn="base" hangingPunct="1">
        <a:spcBef>
          <a:spcPct val="0"/>
        </a:spcBef>
        <a:spcAft>
          <a:spcPct val="0"/>
        </a:spcAft>
        <a:defRPr sz="3600" b="1">
          <a:solidFill>
            <a:schemeClr val="tx1"/>
          </a:solidFill>
          <a:latin typeface="Arial Narrow" pitchFamily="34" charset="0"/>
        </a:defRPr>
      </a:lvl9pPr>
    </p:titleStyle>
    <p:bodyStyle>
      <a:lvl1pPr marL="342900" indent="-342900" algn="l" rtl="0" fontAlgn="base">
        <a:spcBef>
          <a:spcPct val="20000"/>
        </a:spcBef>
        <a:spcAft>
          <a:spcPct val="0"/>
        </a:spcAft>
        <a:buChar char="•"/>
        <a:tabLst>
          <a:tab pos="1539875" algn="l"/>
        </a:tabLst>
        <a:defRPr sz="2800">
          <a:solidFill>
            <a:schemeClr val="tx1"/>
          </a:solidFill>
          <a:latin typeface="+mn-lt"/>
          <a:ea typeface="+mn-ea"/>
          <a:cs typeface="+mn-cs"/>
        </a:defRPr>
      </a:lvl1pPr>
      <a:lvl2pPr marL="225425" indent="-225425" algn="l" rtl="0" fontAlgn="base">
        <a:spcBef>
          <a:spcPct val="20000"/>
        </a:spcBef>
        <a:spcAft>
          <a:spcPct val="0"/>
        </a:spcAft>
        <a:buChar char="•"/>
        <a:tabLst>
          <a:tab pos="1539875" algn="l"/>
        </a:tabLst>
        <a:defRPr sz="2800">
          <a:solidFill>
            <a:schemeClr val="tx1"/>
          </a:solidFill>
          <a:latin typeface="+mn-lt"/>
        </a:defRPr>
      </a:lvl2pPr>
      <a:lvl3pPr marL="461963" indent="-236538" algn="l" rtl="0" fontAlgn="base">
        <a:spcBef>
          <a:spcPct val="20000"/>
        </a:spcBef>
        <a:spcAft>
          <a:spcPct val="0"/>
        </a:spcAft>
        <a:buFont typeface="Arial Narrow" pitchFamily="34" charset="0"/>
        <a:buChar char="−"/>
        <a:tabLst>
          <a:tab pos="1539875" algn="l"/>
        </a:tabLst>
        <a:defRPr sz="2600">
          <a:solidFill>
            <a:schemeClr val="tx1"/>
          </a:solidFill>
          <a:latin typeface="+mn-lt"/>
        </a:defRPr>
      </a:lvl3pPr>
      <a:lvl4pPr marL="688975" indent="-227013" algn="l" rtl="0" fontAlgn="base">
        <a:spcBef>
          <a:spcPct val="20000"/>
        </a:spcBef>
        <a:spcAft>
          <a:spcPct val="0"/>
        </a:spcAft>
        <a:buChar char="•"/>
        <a:tabLst>
          <a:tab pos="1539875" algn="l"/>
        </a:tabLst>
        <a:defRPr sz="2400">
          <a:solidFill>
            <a:schemeClr val="tx1"/>
          </a:solidFill>
          <a:latin typeface="+mn-lt"/>
        </a:defRPr>
      </a:lvl4pPr>
      <a:lvl5pPr marL="914400" indent="-225425" algn="l" rtl="0" fontAlgn="base">
        <a:spcBef>
          <a:spcPct val="20000"/>
        </a:spcBef>
        <a:spcAft>
          <a:spcPct val="0"/>
        </a:spcAft>
        <a:buChar char="»"/>
        <a:tabLst>
          <a:tab pos="1539875" algn="l"/>
        </a:tabLst>
        <a:defRPr sz="2400">
          <a:solidFill>
            <a:schemeClr val="tx1"/>
          </a:solidFill>
          <a:latin typeface="+mn-lt"/>
        </a:defRPr>
      </a:lvl5pPr>
      <a:lvl6pPr marL="1643063" indent="-207963" algn="l" rtl="0" eaLnBrk="1" fontAlgn="base" hangingPunct="1">
        <a:spcBef>
          <a:spcPct val="20000"/>
        </a:spcBef>
        <a:spcAft>
          <a:spcPct val="0"/>
        </a:spcAft>
        <a:buChar char="»"/>
        <a:tabLst>
          <a:tab pos="1539875" algn="l"/>
        </a:tabLst>
        <a:defRPr sz="2400">
          <a:solidFill>
            <a:schemeClr val="tx1"/>
          </a:solidFill>
          <a:latin typeface="+mn-lt"/>
        </a:defRPr>
      </a:lvl6pPr>
      <a:lvl7pPr marL="2100263" indent="-207963" algn="l" rtl="0" eaLnBrk="1" fontAlgn="base" hangingPunct="1">
        <a:spcBef>
          <a:spcPct val="20000"/>
        </a:spcBef>
        <a:spcAft>
          <a:spcPct val="0"/>
        </a:spcAft>
        <a:buChar char="»"/>
        <a:tabLst>
          <a:tab pos="1539875" algn="l"/>
        </a:tabLst>
        <a:defRPr sz="2400">
          <a:solidFill>
            <a:schemeClr val="tx1"/>
          </a:solidFill>
          <a:latin typeface="+mn-lt"/>
        </a:defRPr>
      </a:lvl7pPr>
      <a:lvl8pPr marL="2557463" indent="-207963" algn="l" rtl="0" eaLnBrk="1" fontAlgn="base" hangingPunct="1">
        <a:spcBef>
          <a:spcPct val="20000"/>
        </a:spcBef>
        <a:spcAft>
          <a:spcPct val="0"/>
        </a:spcAft>
        <a:buChar char="»"/>
        <a:tabLst>
          <a:tab pos="1539875" algn="l"/>
        </a:tabLst>
        <a:defRPr sz="2400">
          <a:solidFill>
            <a:schemeClr val="tx1"/>
          </a:solidFill>
          <a:latin typeface="+mn-lt"/>
        </a:defRPr>
      </a:lvl8pPr>
      <a:lvl9pPr marL="3014663" indent="-207963" algn="l" rtl="0" eaLnBrk="1" fontAlgn="base" hangingPunct="1">
        <a:spcBef>
          <a:spcPct val="20000"/>
        </a:spcBef>
        <a:spcAft>
          <a:spcPct val="0"/>
        </a:spcAft>
        <a:buChar char="»"/>
        <a:tabLst>
          <a:tab pos="1539875" algn="l"/>
        </a:tabLst>
        <a:defRPr sz="2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8434" name="Picture 10" descr="Defining_the_Application"/>
          <p:cNvPicPr>
            <a:picLocks noChangeAspect="1" noChangeArrowheads="1"/>
          </p:cNvPicPr>
          <p:nvPr/>
        </p:nvPicPr>
        <p:blipFill>
          <a:blip r:embed="rId4"/>
          <a:srcRect r="2055" b="12500"/>
          <a:stretch>
            <a:fillRect/>
          </a:stretch>
        </p:blipFill>
        <p:spPr bwMode="auto">
          <a:xfrm>
            <a:off x="1881188" y="1371600"/>
            <a:ext cx="7262812" cy="5334000"/>
          </a:xfrm>
          <a:prstGeom prst="rect">
            <a:avLst/>
          </a:prstGeom>
          <a:noFill/>
          <a:ln w="9525">
            <a:noFill/>
            <a:miter lim="800000"/>
            <a:headEnd/>
            <a:tailEnd/>
          </a:ln>
        </p:spPr>
      </p:pic>
      <p:pic>
        <p:nvPicPr>
          <p:cNvPr id="18435" name="Picture 7" descr="design01"/>
          <p:cNvPicPr>
            <a:picLocks noChangeAspect="1" noChangeArrowheads="1"/>
          </p:cNvPicPr>
          <p:nvPr/>
        </p:nvPicPr>
        <p:blipFill>
          <a:blip r:embed="rId5"/>
          <a:srcRect l="1730" t="1854" r="65364" b="88873"/>
          <a:stretch>
            <a:fillRect/>
          </a:stretch>
        </p:blipFill>
        <p:spPr bwMode="auto">
          <a:xfrm>
            <a:off x="3841750" y="6172200"/>
            <a:ext cx="2927350" cy="619125"/>
          </a:xfrm>
          <a:prstGeom prst="rect">
            <a:avLst/>
          </a:prstGeom>
          <a:noFill/>
          <a:ln w="9525">
            <a:noFill/>
            <a:miter lim="800000"/>
            <a:headEnd/>
            <a:tailEnd/>
          </a:ln>
        </p:spPr>
      </p:pic>
      <p:sp>
        <p:nvSpPr>
          <p:cNvPr id="18436" name="Rectangle 2"/>
          <p:cNvSpPr>
            <a:spLocks noGrp="1" noChangeArrowheads="1"/>
          </p:cNvSpPr>
          <p:nvPr>
            <p:ph type="title"/>
          </p:nvPr>
        </p:nvSpPr>
        <p:spPr bwMode="auto">
          <a:xfrm>
            <a:off x="457200" y="4572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8437" name="Rectangle 3"/>
          <p:cNvSpPr>
            <a:spLocks noGrp="1" noChangeArrowheads="1"/>
          </p:cNvSpPr>
          <p:nvPr>
            <p:ph type="body" idx="1"/>
          </p:nvPr>
        </p:nvSpPr>
        <p:spPr bwMode="auto">
          <a:xfrm>
            <a:off x="457200" y="3429000"/>
            <a:ext cx="8229600" cy="2620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p:txBody>
      </p:sp>
      <p:sp>
        <p:nvSpPr>
          <p:cNvPr id="131080" name="Text Box 8"/>
          <p:cNvSpPr txBox="1">
            <a:spLocks noChangeArrowheads="1"/>
          </p:cNvSpPr>
          <p:nvPr/>
        </p:nvSpPr>
        <p:spPr bwMode="auto">
          <a:xfrm>
            <a:off x="7086600" y="6232525"/>
            <a:ext cx="2057400" cy="396875"/>
          </a:xfrm>
          <a:prstGeom prst="rect">
            <a:avLst/>
          </a:prstGeom>
          <a:noFill/>
          <a:ln w="9525" algn="ctr">
            <a:noFill/>
            <a:miter lim="800000"/>
            <a:headEnd type="none" w="sm" len="sm"/>
            <a:tailEnd type="none" w="sm" len="sm"/>
          </a:ln>
          <a:effectLst/>
        </p:spPr>
        <p:txBody>
          <a:bodyPr>
            <a:spAutoFit/>
            <a:flatTx/>
          </a:bodyPr>
          <a:lstStyle/>
          <a:p>
            <a:pPr algn="ctr" eaLnBrk="0" hangingPunct="0">
              <a:spcBef>
                <a:spcPct val="50000"/>
              </a:spcBef>
              <a:defRPr/>
            </a:pPr>
            <a:r>
              <a:rPr lang="en-US" sz="2000" dirty="0">
                <a:solidFill>
                  <a:schemeClr val="hlink"/>
                </a:solidFill>
              </a:rPr>
              <a:t>ni.com/training</a:t>
            </a:r>
          </a:p>
        </p:txBody>
      </p:sp>
      <p:sp>
        <p:nvSpPr>
          <p:cNvPr id="131081" name="Text Box 9"/>
          <p:cNvSpPr txBox="1">
            <a:spLocks noChangeArrowheads="1"/>
          </p:cNvSpPr>
          <p:nvPr/>
        </p:nvSpPr>
        <p:spPr bwMode="auto">
          <a:xfrm>
            <a:off x="533400" y="2743200"/>
            <a:ext cx="1793875" cy="579438"/>
          </a:xfrm>
          <a:prstGeom prst="rect">
            <a:avLst/>
          </a:prstGeom>
          <a:noFill/>
          <a:ln w="9525" algn="ctr">
            <a:noFill/>
            <a:miter lim="800000"/>
            <a:headEnd type="none" w="sm" len="sm"/>
            <a:tailEnd type="none" w="sm" len="sm"/>
          </a:ln>
          <a:effectLst/>
        </p:spPr>
        <p:txBody>
          <a:bodyPr>
            <a:spAutoFit/>
            <a:flatTx/>
          </a:bodyPr>
          <a:lstStyle/>
          <a:p>
            <a:pPr eaLnBrk="0" hangingPunct="0">
              <a:spcBef>
                <a:spcPct val="50000"/>
              </a:spcBef>
              <a:defRPr/>
            </a:pPr>
            <a:r>
              <a:rPr lang="en-US" dirty="0">
                <a:solidFill>
                  <a:schemeClr val="hlink"/>
                </a:solidFill>
              </a:rPr>
              <a:t>TOPICS</a:t>
            </a:r>
          </a:p>
        </p:txBody>
      </p:sp>
    </p:spTree>
  </p:cSld>
  <p:clrMap bg1="lt1" tx1="dk1" bg2="lt2" tx2="dk2" accent1="accent1" accent2="accent2" accent3="accent3" accent4="accent4" accent5="accent5" accent6="accent6" hlink="hlink" folHlink="folHlink"/>
  <p:sldLayoutIdLst>
    <p:sldLayoutId id="2147483708" r:id="rId1"/>
    <p:sldLayoutId id="2147483709" r:id="rId2"/>
  </p:sldLayoutIdLst>
  <p:txStyles>
    <p:titleStyle>
      <a:lvl1pPr algn="ctr" rtl="0" fontAlgn="base">
        <a:spcBef>
          <a:spcPct val="0"/>
        </a:spcBef>
        <a:spcAft>
          <a:spcPct val="0"/>
        </a:spcAft>
        <a:defRPr sz="3800" b="1">
          <a:solidFill>
            <a:schemeClr val="tx2"/>
          </a:solidFill>
          <a:latin typeface="+mj-lt"/>
          <a:ea typeface="+mj-ea"/>
          <a:cs typeface="+mj-cs"/>
        </a:defRPr>
      </a:lvl1pPr>
      <a:lvl2pPr algn="ctr" rtl="0" fontAlgn="base">
        <a:spcBef>
          <a:spcPct val="0"/>
        </a:spcBef>
        <a:spcAft>
          <a:spcPct val="0"/>
        </a:spcAft>
        <a:defRPr sz="3800" b="1">
          <a:solidFill>
            <a:schemeClr val="tx2"/>
          </a:solidFill>
          <a:latin typeface="Arial Narrow" pitchFamily="34" charset="0"/>
        </a:defRPr>
      </a:lvl2pPr>
      <a:lvl3pPr algn="ctr" rtl="0" fontAlgn="base">
        <a:spcBef>
          <a:spcPct val="0"/>
        </a:spcBef>
        <a:spcAft>
          <a:spcPct val="0"/>
        </a:spcAft>
        <a:defRPr sz="3800" b="1">
          <a:solidFill>
            <a:schemeClr val="tx2"/>
          </a:solidFill>
          <a:latin typeface="Arial Narrow" pitchFamily="34" charset="0"/>
        </a:defRPr>
      </a:lvl3pPr>
      <a:lvl4pPr algn="ctr" rtl="0" fontAlgn="base">
        <a:spcBef>
          <a:spcPct val="0"/>
        </a:spcBef>
        <a:spcAft>
          <a:spcPct val="0"/>
        </a:spcAft>
        <a:defRPr sz="3800" b="1">
          <a:solidFill>
            <a:schemeClr val="tx2"/>
          </a:solidFill>
          <a:latin typeface="Arial Narrow" pitchFamily="34" charset="0"/>
        </a:defRPr>
      </a:lvl4pPr>
      <a:lvl5pPr algn="ctr" rtl="0" fontAlgn="base">
        <a:spcBef>
          <a:spcPct val="0"/>
        </a:spcBef>
        <a:spcAft>
          <a:spcPct val="0"/>
        </a:spcAft>
        <a:defRPr sz="3800" b="1">
          <a:solidFill>
            <a:schemeClr val="tx2"/>
          </a:solidFill>
          <a:latin typeface="Arial Narrow" pitchFamily="34" charset="0"/>
        </a:defRPr>
      </a:lvl5pPr>
      <a:lvl6pPr marL="457200" algn="ctr" rtl="0" eaLnBrk="1" fontAlgn="base" hangingPunct="1">
        <a:spcBef>
          <a:spcPct val="0"/>
        </a:spcBef>
        <a:spcAft>
          <a:spcPct val="0"/>
        </a:spcAft>
        <a:defRPr sz="3800" b="1">
          <a:solidFill>
            <a:schemeClr val="tx2"/>
          </a:solidFill>
          <a:latin typeface="Arial Narrow" pitchFamily="34" charset="0"/>
        </a:defRPr>
      </a:lvl6pPr>
      <a:lvl7pPr marL="914400" algn="ctr" rtl="0" eaLnBrk="1" fontAlgn="base" hangingPunct="1">
        <a:spcBef>
          <a:spcPct val="0"/>
        </a:spcBef>
        <a:spcAft>
          <a:spcPct val="0"/>
        </a:spcAft>
        <a:defRPr sz="3800" b="1">
          <a:solidFill>
            <a:schemeClr val="tx2"/>
          </a:solidFill>
          <a:latin typeface="Arial Narrow" pitchFamily="34" charset="0"/>
        </a:defRPr>
      </a:lvl7pPr>
      <a:lvl8pPr marL="1371600" algn="ctr" rtl="0" eaLnBrk="1" fontAlgn="base" hangingPunct="1">
        <a:spcBef>
          <a:spcPct val="0"/>
        </a:spcBef>
        <a:spcAft>
          <a:spcPct val="0"/>
        </a:spcAft>
        <a:defRPr sz="3800" b="1">
          <a:solidFill>
            <a:schemeClr val="tx2"/>
          </a:solidFill>
          <a:latin typeface="Arial Narrow" pitchFamily="34" charset="0"/>
        </a:defRPr>
      </a:lvl8pPr>
      <a:lvl9pPr marL="1828800" algn="ctr" rtl="0" eaLnBrk="1" fontAlgn="base" hangingPunct="1">
        <a:spcBef>
          <a:spcPct val="0"/>
        </a:spcBef>
        <a:spcAft>
          <a:spcPct val="0"/>
        </a:spcAft>
        <a:defRPr sz="3800" b="1">
          <a:solidFill>
            <a:schemeClr val="tx2"/>
          </a:solidFill>
          <a:latin typeface="Arial Narrow" pitchFamily="34" charset="0"/>
        </a:defRPr>
      </a:lvl9pPr>
    </p:titleStyle>
    <p:bodyStyle>
      <a:lvl1pPr marL="444500" indent="-444500" algn="l" rtl="0" fontAlgn="base">
        <a:spcBef>
          <a:spcPct val="20000"/>
        </a:spcBef>
        <a:spcAft>
          <a:spcPct val="0"/>
        </a:spcAft>
        <a:buAutoNum type="alphaUcPeriod"/>
        <a:tabLst>
          <a:tab pos="457200" algn="l"/>
        </a:tabLst>
        <a:defRPr sz="2800">
          <a:solidFill>
            <a:schemeClr val="tx1"/>
          </a:solidFill>
          <a:latin typeface="+mn-lt"/>
          <a:ea typeface="+mn-ea"/>
          <a:cs typeface="+mn-cs"/>
        </a:defRPr>
      </a:lvl1pPr>
      <a:lvl2pPr marL="1016000" indent="-533400" algn="l" rtl="0" fontAlgn="base">
        <a:spcBef>
          <a:spcPct val="20000"/>
        </a:spcBef>
        <a:spcAft>
          <a:spcPct val="0"/>
        </a:spcAft>
        <a:buChar char="–"/>
        <a:tabLst>
          <a:tab pos="457200" algn="l"/>
        </a:tabLst>
        <a:defRPr sz="2800">
          <a:solidFill>
            <a:schemeClr val="tx1"/>
          </a:solidFill>
          <a:latin typeface="+mn-lt"/>
        </a:defRPr>
      </a:lvl2pPr>
      <a:lvl3pPr marL="1474788" indent="-457200" algn="l" rtl="0" fontAlgn="base">
        <a:spcBef>
          <a:spcPct val="20000"/>
        </a:spcBef>
        <a:spcAft>
          <a:spcPct val="0"/>
        </a:spcAft>
        <a:buChar char="•"/>
        <a:tabLst>
          <a:tab pos="457200" algn="l"/>
        </a:tabLst>
        <a:defRPr sz="2400">
          <a:solidFill>
            <a:schemeClr val="tx1"/>
          </a:solidFill>
          <a:latin typeface="+mn-lt"/>
        </a:defRPr>
      </a:lvl3pPr>
      <a:lvl4pPr marL="1857375" indent="-381000" algn="l" rtl="0" fontAlgn="base">
        <a:spcBef>
          <a:spcPct val="20000"/>
        </a:spcBef>
        <a:spcAft>
          <a:spcPct val="0"/>
        </a:spcAft>
        <a:buChar char="–"/>
        <a:tabLst>
          <a:tab pos="457200" algn="l"/>
        </a:tabLst>
        <a:defRPr sz="2000">
          <a:solidFill>
            <a:schemeClr val="tx1"/>
          </a:solidFill>
          <a:latin typeface="+mn-lt"/>
        </a:defRPr>
      </a:lvl4pPr>
      <a:lvl5pPr marL="2239963" indent="-381000" algn="l" rtl="0" fontAlgn="base">
        <a:spcBef>
          <a:spcPct val="20000"/>
        </a:spcBef>
        <a:spcAft>
          <a:spcPct val="0"/>
        </a:spcAft>
        <a:buChar char="»"/>
        <a:tabLst>
          <a:tab pos="457200" algn="l"/>
        </a:tabLst>
        <a:defRPr sz="2000">
          <a:solidFill>
            <a:schemeClr val="tx1"/>
          </a:solidFill>
          <a:latin typeface="+mn-lt"/>
        </a:defRPr>
      </a:lvl5pPr>
      <a:lvl6pPr marL="2697163" indent="-381000" algn="l" rtl="0" eaLnBrk="1" fontAlgn="base" hangingPunct="1">
        <a:spcBef>
          <a:spcPct val="20000"/>
        </a:spcBef>
        <a:spcAft>
          <a:spcPct val="0"/>
        </a:spcAft>
        <a:buChar char="»"/>
        <a:tabLst>
          <a:tab pos="457200" algn="l"/>
        </a:tabLst>
        <a:defRPr sz="2000">
          <a:solidFill>
            <a:schemeClr val="tx1"/>
          </a:solidFill>
          <a:latin typeface="+mn-lt"/>
        </a:defRPr>
      </a:lvl6pPr>
      <a:lvl7pPr marL="3154363" indent="-381000" algn="l" rtl="0" eaLnBrk="1" fontAlgn="base" hangingPunct="1">
        <a:spcBef>
          <a:spcPct val="20000"/>
        </a:spcBef>
        <a:spcAft>
          <a:spcPct val="0"/>
        </a:spcAft>
        <a:buChar char="»"/>
        <a:tabLst>
          <a:tab pos="457200" algn="l"/>
        </a:tabLst>
        <a:defRPr sz="2000">
          <a:solidFill>
            <a:schemeClr val="tx1"/>
          </a:solidFill>
          <a:latin typeface="+mn-lt"/>
        </a:defRPr>
      </a:lvl7pPr>
      <a:lvl8pPr marL="3611563" indent="-381000" algn="l" rtl="0" eaLnBrk="1" fontAlgn="base" hangingPunct="1">
        <a:spcBef>
          <a:spcPct val="20000"/>
        </a:spcBef>
        <a:spcAft>
          <a:spcPct val="0"/>
        </a:spcAft>
        <a:buChar char="»"/>
        <a:tabLst>
          <a:tab pos="457200" algn="l"/>
        </a:tabLst>
        <a:defRPr sz="2000">
          <a:solidFill>
            <a:schemeClr val="tx1"/>
          </a:solidFill>
          <a:latin typeface="+mn-lt"/>
        </a:defRPr>
      </a:lvl8pPr>
      <a:lvl9pPr marL="4068763" indent="-381000" algn="l" rtl="0" eaLnBrk="1" fontAlgn="base" hangingPunct="1">
        <a:spcBef>
          <a:spcPct val="20000"/>
        </a:spcBef>
        <a:spcAft>
          <a:spcPct val="0"/>
        </a:spcAft>
        <a:buChar char="»"/>
        <a:tabLst>
          <a:tab pos="457200" algn="l"/>
        </a:tabLst>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bwMode="auto">
          <a:xfrm>
            <a:off x="533400" y="228600"/>
            <a:ext cx="8153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1507" name="Rectangle 3"/>
          <p:cNvSpPr>
            <a:spLocks noGrp="1" noChangeArrowheads="1"/>
          </p:cNvSpPr>
          <p:nvPr>
            <p:ph type="body" idx="1"/>
          </p:nvPr>
        </p:nvSpPr>
        <p:spPr bwMode="auto">
          <a:xfrm>
            <a:off x="990600" y="3733800"/>
            <a:ext cx="7696200" cy="2057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p:txBody>
      </p:sp>
      <p:pic>
        <p:nvPicPr>
          <p:cNvPr id="21508" name="Picture 4" descr="design01"/>
          <p:cNvPicPr>
            <a:picLocks noChangeAspect="1" noChangeArrowheads="1"/>
          </p:cNvPicPr>
          <p:nvPr/>
        </p:nvPicPr>
        <p:blipFill>
          <a:blip r:embed="rId3"/>
          <a:srcRect r="64240" b="87874"/>
          <a:stretch>
            <a:fillRect/>
          </a:stretch>
        </p:blipFill>
        <p:spPr bwMode="auto">
          <a:xfrm>
            <a:off x="3687763" y="6048375"/>
            <a:ext cx="3181350" cy="809625"/>
          </a:xfrm>
          <a:prstGeom prst="rect">
            <a:avLst/>
          </a:prstGeom>
          <a:noFill/>
          <a:ln w="9525">
            <a:noFill/>
            <a:miter lim="800000"/>
            <a:headEnd/>
            <a:tailEnd/>
          </a:ln>
        </p:spPr>
      </p:pic>
      <p:sp>
        <p:nvSpPr>
          <p:cNvPr id="138245" name="Text Box 5"/>
          <p:cNvSpPr txBox="1">
            <a:spLocks noChangeArrowheads="1"/>
          </p:cNvSpPr>
          <p:nvPr/>
        </p:nvSpPr>
        <p:spPr bwMode="auto">
          <a:xfrm>
            <a:off x="7086600" y="6232525"/>
            <a:ext cx="2057400" cy="396875"/>
          </a:xfrm>
          <a:prstGeom prst="rect">
            <a:avLst/>
          </a:prstGeom>
          <a:noFill/>
          <a:ln w="9525" algn="ctr">
            <a:noFill/>
            <a:miter lim="800000"/>
            <a:headEnd type="none" w="sm" len="sm"/>
            <a:tailEnd type="none" w="sm" len="sm"/>
          </a:ln>
          <a:effectLst/>
        </p:spPr>
        <p:txBody>
          <a:bodyPr>
            <a:spAutoFit/>
            <a:flatTx/>
          </a:bodyPr>
          <a:lstStyle/>
          <a:p>
            <a:pPr algn="ctr" eaLnBrk="0" hangingPunct="0">
              <a:spcBef>
                <a:spcPct val="50000"/>
              </a:spcBef>
              <a:defRPr/>
            </a:pPr>
            <a:r>
              <a:rPr lang="en-US" sz="2000" dirty="0">
                <a:solidFill>
                  <a:schemeClr val="hlink"/>
                </a:solidFill>
              </a:rPr>
              <a:t>ni.com/training</a:t>
            </a:r>
          </a:p>
        </p:txBody>
      </p:sp>
      <p:sp>
        <p:nvSpPr>
          <p:cNvPr id="138247" name="AutoShape 7"/>
          <p:cNvSpPr>
            <a:spLocks noChangeArrowheads="1"/>
          </p:cNvSpPr>
          <p:nvPr/>
        </p:nvSpPr>
        <p:spPr bwMode="auto">
          <a:xfrm rot="5400000">
            <a:off x="-436563" y="4532313"/>
            <a:ext cx="2041525" cy="444500"/>
          </a:xfrm>
          <a:prstGeom prst="roundRect">
            <a:avLst>
              <a:gd name="adj" fmla="val 16667"/>
            </a:avLst>
          </a:prstGeom>
          <a:solidFill>
            <a:schemeClr val="hlink"/>
          </a:solidFill>
          <a:ln w="9525">
            <a:noFill/>
            <a:round/>
            <a:headEnd type="none" w="sm" len="sm"/>
            <a:tailEnd type="none" w="sm" len="sm"/>
          </a:ln>
          <a:effectLst/>
        </p:spPr>
        <p:txBody>
          <a:bodyPr rot="10800000" wrap="none" anchor="ctr"/>
          <a:lstStyle/>
          <a:p>
            <a:pPr algn="ctr" eaLnBrk="0" hangingPunct="0">
              <a:defRPr/>
            </a:pPr>
            <a:r>
              <a:rPr lang="en-US" dirty="0"/>
              <a:t>GOAL</a:t>
            </a:r>
          </a:p>
        </p:txBody>
      </p:sp>
      <p:sp>
        <p:nvSpPr>
          <p:cNvPr id="7" name="Slide Number Placeholder 6"/>
          <p:cNvSpPr>
            <a:spLocks noGrp="1"/>
          </p:cNvSpPr>
          <p:nvPr>
            <p:ph type="sldNum" sz="quarter" idx="4"/>
          </p:nvPr>
        </p:nvSpPr>
        <p:spPr>
          <a:xfrm>
            <a:off x="7010400" y="6492875"/>
            <a:ext cx="2133600" cy="365125"/>
          </a:xfrm>
          <a:prstGeom prst="rect">
            <a:avLst/>
          </a:prstGeom>
        </p:spPr>
        <p:txBody>
          <a:bodyPr vert="horz" lIns="91440" tIns="45720" rIns="91440" bIns="45720" rtlCol="0" anchor="ctr"/>
          <a:lstStyle>
            <a:lvl1pPr algn="r" eaLnBrk="0" hangingPunct="0">
              <a:defRPr sz="1200" smtClean="0">
                <a:solidFill>
                  <a:schemeClr val="bg1"/>
                </a:solidFill>
              </a:defRPr>
            </a:lvl1pPr>
          </a:lstStyle>
          <a:p>
            <a:pPr>
              <a:defRPr/>
            </a:pPr>
            <a:fld id="{0613D68D-76CE-4684-B505-DF19CDCC0F48}"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726" r:id="rId1"/>
  </p:sldLayoutIdLst>
  <p:txStyles>
    <p:titleStyle>
      <a:lvl1pPr algn="l" rtl="0" fontAlgn="base">
        <a:spcBef>
          <a:spcPct val="0"/>
        </a:spcBef>
        <a:spcAft>
          <a:spcPct val="0"/>
        </a:spcAft>
        <a:defRPr sz="3600" b="1">
          <a:solidFill>
            <a:schemeClr val="tx2"/>
          </a:solidFill>
          <a:latin typeface="+mj-lt"/>
          <a:ea typeface="+mj-ea"/>
          <a:cs typeface="+mj-cs"/>
        </a:defRPr>
      </a:lvl1pPr>
      <a:lvl2pPr algn="l" rtl="0" fontAlgn="base">
        <a:spcBef>
          <a:spcPct val="0"/>
        </a:spcBef>
        <a:spcAft>
          <a:spcPct val="0"/>
        </a:spcAft>
        <a:defRPr sz="3600" b="1">
          <a:solidFill>
            <a:schemeClr val="tx2"/>
          </a:solidFill>
          <a:latin typeface="Arial Narrow" pitchFamily="34" charset="0"/>
        </a:defRPr>
      </a:lvl2pPr>
      <a:lvl3pPr algn="l" rtl="0" fontAlgn="base">
        <a:spcBef>
          <a:spcPct val="0"/>
        </a:spcBef>
        <a:spcAft>
          <a:spcPct val="0"/>
        </a:spcAft>
        <a:defRPr sz="3600" b="1">
          <a:solidFill>
            <a:schemeClr val="tx2"/>
          </a:solidFill>
          <a:latin typeface="Arial Narrow" pitchFamily="34" charset="0"/>
        </a:defRPr>
      </a:lvl3pPr>
      <a:lvl4pPr algn="l" rtl="0" fontAlgn="base">
        <a:spcBef>
          <a:spcPct val="0"/>
        </a:spcBef>
        <a:spcAft>
          <a:spcPct val="0"/>
        </a:spcAft>
        <a:defRPr sz="3600" b="1">
          <a:solidFill>
            <a:schemeClr val="tx2"/>
          </a:solidFill>
          <a:latin typeface="Arial Narrow" pitchFamily="34" charset="0"/>
        </a:defRPr>
      </a:lvl4pPr>
      <a:lvl5pPr algn="l" rtl="0" fontAlgn="base">
        <a:spcBef>
          <a:spcPct val="0"/>
        </a:spcBef>
        <a:spcAft>
          <a:spcPct val="0"/>
        </a:spcAft>
        <a:defRPr sz="3600" b="1">
          <a:solidFill>
            <a:schemeClr val="tx2"/>
          </a:solidFill>
          <a:latin typeface="Arial Narrow" pitchFamily="34" charset="0"/>
        </a:defRPr>
      </a:lvl5pPr>
      <a:lvl6pPr marL="457200" algn="l" rtl="0" eaLnBrk="1" fontAlgn="base" hangingPunct="1">
        <a:spcBef>
          <a:spcPct val="0"/>
        </a:spcBef>
        <a:spcAft>
          <a:spcPct val="0"/>
        </a:spcAft>
        <a:defRPr sz="3600" b="1">
          <a:solidFill>
            <a:schemeClr val="tx2"/>
          </a:solidFill>
          <a:latin typeface="Arial Narrow" pitchFamily="34" charset="0"/>
        </a:defRPr>
      </a:lvl6pPr>
      <a:lvl7pPr marL="914400" algn="l" rtl="0" eaLnBrk="1" fontAlgn="base" hangingPunct="1">
        <a:spcBef>
          <a:spcPct val="0"/>
        </a:spcBef>
        <a:spcAft>
          <a:spcPct val="0"/>
        </a:spcAft>
        <a:defRPr sz="3600" b="1">
          <a:solidFill>
            <a:schemeClr val="tx2"/>
          </a:solidFill>
          <a:latin typeface="Arial Narrow" pitchFamily="34" charset="0"/>
        </a:defRPr>
      </a:lvl7pPr>
      <a:lvl8pPr marL="1371600" algn="l" rtl="0" eaLnBrk="1" fontAlgn="base" hangingPunct="1">
        <a:spcBef>
          <a:spcPct val="0"/>
        </a:spcBef>
        <a:spcAft>
          <a:spcPct val="0"/>
        </a:spcAft>
        <a:defRPr sz="3600" b="1">
          <a:solidFill>
            <a:schemeClr val="tx2"/>
          </a:solidFill>
          <a:latin typeface="Arial Narrow" pitchFamily="34" charset="0"/>
        </a:defRPr>
      </a:lvl8pPr>
      <a:lvl9pPr marL="1828800" algn="l" rtl="0" eaLnBrk="1" fontAlgn="base" hangingPunct="1">
        <a:spcBef>
          <a:spcPct val="0"/>
        </a:spcBef>
        <a:spcAft>
          <a:spcPct val="0"/>
        </a:spcAft>
        <a:defRPr sz="3600" b="1">
          <a:solidFill>
            <a:schemeClr val="tx2"/>
          </a:solidFill>
          <a:latin typeface="Arial Narrow" pitchFamily="34" charset="0"/>
        </a:defRPr>
      </a:lvl9pPr>
    </p:titleStyle>
    <p:bodyStyle>
      <a:lvl1pPr marL="342900" indent="-342900" algn="l" rtl="0" fontAlgn="base">
        <a:spcBef>
          <a:spcPct val="20000"/>
        </a:spcBef>
        <a:spcAft>
          <a:spcPct val="0"/>
        </a:spcAft>
        <a:buChar char="•"/>
        <a:defRPr sz="2800">
          <a:solidFill>
            <a:schemeClr val="hlink"/>
          </a:solidFill>
          <a:latin typeface="+mn-lt"/>
          <a:ea typeface="+mn-ea"/>
          <a:cs typeface="+mn-cs"/>
        </a:defRPr>
      </a:lvl1pPr>
      <a:lvl2pPr marL="1039813" indent="-533400" algn="l" rtl="0" fontAlgn="base">
        <a:spcBef>
          <a:spcPct val="20000"/>
        </a:spcBef>
        <a:spcAft>
          <a:spcPct val="0"/>
        </a:spcAft>
        <a:buChar char="–"/>
        <a:defRPr sz="2800">
          <a:solidFill>
            <a:schemeClr val="tx1"/>
          </a:solidFill>
          <a:latin typeface="+mn-lt"/>
        </a:defRPr>
      </a:lvl2pPr>
      <a:lvl3pPr marL="1498600" indent="-457200" algn="l" rtl="0" fontAlgn="base">
        <a:spcBef>
          <a:spcPct val="20000"/>
        </a:spcBef>
        <a:spcAft>
          <a:spcPct val="0"/>
        </a:spcAft>
        <a:buChar char="•"/>
        <a:defRPr sz="2400">
          <a:solidFill>
            <a:schemeClr val="tx1"/>
          </a:solidFill>
          <a:latin typeface="+mn-lt"/>
        </a:defRPr>
      </a:lvl3pPr>
      <a:lvl4pPr marL="1881188" indent="-381000" algn="l" rtl="0" fontAlgn="base">
        <a:spcBef>
          <a:spcPct val="20000"/>
        </a:spcBef>
        <a:spcAft>
          <a:spcPct val="0"/>
        </a:spcAft>
        <a:buChar char="–"/>
        <a:defRPr sz="2000">
          <a:solidFill>
            <a:schemeClr val="tx1"/>
          </a:solidFill>
          <a:latin typeface="+mn-lt"/>
        </a:defRPr>
      </a:lvl4pPr>
      <a:lvl5pPr marL="2263775" indent="-381000" algn="l" rtl="0" fontAlgn="base">
        <a:spcBef>
          <a:spcPct val="20000"/>
        </a:spcBef>
        <a:spcAft>
          <a:spcPct val="0"/>
        </a:spcAft>
        <a:buChar char="»"/>
        <a:defRPr sz="2000">
          <a:solidFill>
            <a:schemeClr val="tx1"/>
          </a:solidFill>
          <a:latin typeface="+mn-lt"/>
        </a:defRPr>
      </a:lvl5pPr>
      <a:lvl6pPr marL="2720975" indent="-381000" algn="l" rtl="0" eaLnBrk="1" fontAlgn="base" hangingPunct="1">
        <a:spcBef>
          <a:spcPct val="20000"/>
        </a:spcBef>
        <a:spcAft>
          <a:spcPct val="0"/>
        </a:spcAft>
        <a:buChar char="»"/>
        <a:defRPr sz="2000">
          <a:solidFill>
            <a:schemeClr val="tx1"/>
          </a:solidFill>
          <a:latin typeface="+mn-lt"/>
        </a:defRPr>
      </a:lvl6pPr>
      <a:lvl7pPr marL="3178175" indent="-381000" algn="l" rtl="0" eaLnBrk="1" fontAlgn="base" hangingPunct="1">
        <a:spcBef>
          <a:spcPct val="20000"/>
        </a:spcBef>
        <a:spcAft>
          <a:spcPct val="0"/>
        </a:spcAft>
        <a:buChar char="»"/>
        <a:defRPr sz="2000">
          <a:solidFill>
            <a:schemeClr val="tx1"/>
          </a:solidFill>
          <a:latin typeface="+mn-lt"/>
        </a:defRPr>
      </a:lvl7pPr>
      <a:lvl8pPr marL="3635375" indent="-381000" algn="l" rtl="0" eaLnBrk="1" fontAlgn="base" hangingPunct="1">
        <a:spcBef>
          <a:spcPct val="20000"/>
        </a:spcBef>
        <a:spcAft>
          <a:spcPct val="0"/>
        </a:spcAft>
        <a:buChar char="»"/>
        <a:defRPr sz="2000">
          <a:solidFill>
            <a:schemeClr val="tx1"/>
          </a:solidFill>
          <a:latin typeface="+mn-lt"/>
        </a:defRPr>
      </a:lvl8pPr>
      <a:lvl9pPr marL="4092575" indent="-3810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16.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2"/>
          <p:cNvSpPr>
            <a:spLocks noGrp="1" noChangeArrowheads="1"/>
          </p:cNvSpPr>
          <p:nvPr>
            <p:ph type="title"/>
          </p:nvPr>
        </p:nvSpPr>
        <p:spPr/>
        <p:txBody>
          <a:bodyPr/>
          <a:lstStyle/>
          <a:p>
            <a:r>
              <a:rPr lang="en-US" dirty="0" smtClean="0"/>
              <a:t>Lesson 5</a:t>
            </a:r>
            <a:br>
              <a:rPr lang="en-US" dirty="0" smtClean="0"/>
            </a:br>
            <a:r>
              <a:rPr lang="en-US" dirty="0" smtClean="0"/>
              <a:t>Communication</a:t>
            </a:r>
          </a:p>
        </p:txBody>
      </p:sp>
      <p:sp>
        <p:nvSpPr>
          <p:cNvPr id="25602" name="Rectangle 3"/>
          <p:cNvSpPr>
            <a:spLocks noGrp="1" noChangeArrowheads="1"/>
          </p:cNvSpPr>
          <p:nvPr>
            <p:ph sz="quarter" idx="10"/>
          </p:nvPr>
        </p:nvSpPr>
        <p:spPr/>
        <p:txBody>
          <a:bodyPr/>
          <a:lstStyle/>
          <a:p>
            <a:pPr marL="609600" indent="-609600">
              <a:buClr>
                <a:schemeClr val="tx1"/>
              </a:buClr>
            </a:pPr>
            <a:r>
              <a:rPr lang="en-US" sz="2400" dirty="0" smtClean="0"/>
              <a:t>Front Panel Communication</a:t>
            </a:r>
          </a:p>
          <a:p>
            <a:pPr marL="609600" indent="-609600">
              <a:buClr>
                <a:schemeClr val="tx1"/>
              </a:buClr>
            </a:pPr>
            <a:r>
              <a:rPr lang="en-US" sz="2400" dirty="0" smtClean="0"/>
              <a:t>Network Communication</a:t>
            </a:r>
          </a:p>
          <a:p>
            <a:pPr marL="609600" indent="-609600">
              <a:buClr>
                <a:schemeClr val="tx1"/>
              </a:buClr>
            </a:pPr>
            <a:r>
              <a:rPr lang="en-US" sz="2400" dirty="0" smtClean="0"/>
              <a:t>Network Communication Programming</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2"/>
          <p:cNvSpPr>
            <a:spLocks noGrp="1" noChangeArrowheads="1"/>
          </p:cNvSpPr>
          <p:nvPr>
            <p:ph type="title"/>
          </p:nvPr>
        </p:nvSpPr>
        <p:spPr/>
        <p:txBody>
          <a:bodyPr/>
          <a:lstStyle/>
          <a:p>
            <a:r>
              <a:rPr lang="en-US" dirty="0" smtClean="0"/>
              <a:t>Shared Variable Communication</a:t>
            </a:r>
          </a:p>
        </p:txBody>
      </p:sp>
      <p:sp>
        <p:nvSpPr>
          <p:cNvPr id="37890" name="Rectangle 3"/>
          <p:cNvSpPr>
            <a:spLocks noGrp="1" noChangeArrowheads="1"/>
          </p:cNvSpPr>
          <p:nvPr>
            <p:ph type="body" sz="half" idx="1"/>
          </p:nvPr>
        </p:nvSpPr>
        <p:spPr/>
        <p:txBody>
          <a:bodyPr/>
          <a:lstStyle/>
          <a:p>
            <a:pPr marL="0" indent="0">
              <a:buFontTx/>
              <a:buNone/>
            </a:pPr>
            <a:r>
              <a:rPr lang="en-US" dirty="0" smtClean="0"/>
              <a:t>Network-published shared variables can communicate with host</a:t>
            </a:r>
          </a:p>
          <a:p>
            <a:pPr lvl="1"/>
            <a:r>
              <a:rPr lang="en-US" dirty="0" smtClean="0"/>
              <a:t>From time-critical loop—with RT FIFOs</a:t>
            </a:r>
          </a:p>
          <a:p>
            <a:pPr lvl="1"/>
            <a:r>
              <a:rPr lang="en-US" dirty="0" smtClean="0"/>
              <a:t>From normal priority loop—without RT FIFOs</a:t>
            </a:r>
          </a:p>
        </p:txBody>
      </p:sp>
      <p:pic>
        <p:nvPicPr>
          <p:cNvPr id="3074" name="Picture 2"/>
          <p:cNvPicPr>
            <a:picLocks noChangeAspect="1" noChangeArrowheads="1"/>
          </p:cNvPicPr>
          <p:nvPr/>
        </p:nvPicPr>
        <p:blipFill>
          <a:blip r:embed="rId3"/>
          <a:srcRect/>
          <a:stretch>
            <a:fillRect/>
          </a:stretch>
        </p:blipFill>
        <p:spPr bwMode="auto">
          <a:xfrm>
            <a:off x="4495800" y="990549"/>
            <a:ext cx="4102241" cy="2514651"/>
          </a:xfrm>
          <a:prstGeom prst="rect">
            <a:avLst/>
          </a:prstGeom>
          <a:noFill/>
          <a:ln w="9525">
            <a:noFill/>
            <a:miter lim="800000"/>
            <a:headEnd/>
            <a:tailEnd/>
          </a:ln>
          <a:effectLst/>
        </p:spPr>
      </p:pic>
      <p:pic>
        <p:nvPicPr>
          <p:cNvPr id="6146" name="Picture 2"/>
          <p:cNvPicPr>
            <a:picLocks noChangeAspect="1" noChangeArrowheads="1"/>
          </p:cNvPicPr>
          <p:nvPr/>
        </p:nvPicPr>
        <p:blipFill>
          <a:blip r:embed="rId4"/>
          <a:srcRect/>
          <a:stretch>
            <a:fillRect/>
          </a:stretch>
        </p:blipFill>
        <p:spPr bwMode="auto">
          <a:xfrm>
            <a:off x="4495801" y="3649852"/>
            <a:ext cx="4114799" cy="2522348"/>
          </a:xfrm>
          <a:prstGeom prst="rect">
            <a:avLst/>
          </a:prstGeom>
          <a:noFill/>
          <a:ln w="9525">
            <a:noFill/>
            <a:miter lim="800000"/>
            <a:headEnd/>
            <a:tailEnd/>
          </a:ln>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Grp="1" noChangeArrowheads="1"/>
          </p:cNvSpPr>
          <p:nvPr>
            <p:ph type="title"/>
          </p:nvPr>
        </p:nvSpPr>
        <p:spPr/>
        <p:txBody>
          <a:bodyPr/>
          <a:lstStyle/>
          <a:p>
            <a:r>
              <a:rPr lang="en-US" dirty="0" smtClean="0"/>
              <a:t>Shared Variables</a:t>
            </a:r>
          </a:p>
        </p:txBody>
      </p:sp>
      <p:sp>
        <p:nvSpPr>
          <p:cNvPr id="319491" name="Rectangle 3"/>
          <p:cNvSpPr>
            <a:spLocks noGrp="1" noChangeArrowheads="1"/>
          </p:cNvSpPr>
          <p:nvPr>
            <p:ph sz="half" idx="2"/>
          </p:nvPr>
        </p:nvSpPr>
        <p:spPr>
          <a:xfrm>
            <a:off x="4648200" y="1219200"/>
            <a:ext cx="4191000" cy="4581525"/>
          </a:xfrm>
        </p:spPr>
        <p:txBody>
          <a:bodyPr>
            <a:normAutofit/>
          </a:bodyPr>
          <a:lstStyle/>
          <a:p>
            <a:pPr marL="0" indent="0">
              <a:lnSpc>
                <a:spcPct val="80000"/>
              </a:lnSpc>
              <a:buFontTx/>
              <a:buNone/>
            </a:pPr>
            <a:r>
              <a:rPr lang="en-US" sz="2600" dirty="0" smtClean="0"/>
              <a:t>Avoiding Overflow</a:t>
            </a:r>
          </a:p>
          <a:p>
            <a:pPr lvl="1">
              <a:lnSpc>
                <a:spcPct val="90000"/>
              </a:lnSpc>
            </a:pPr>
            <a:r>
              <a:rPr lang="en-US" sz="2200" dirty="0" smtClean="0"/>
              <a:t>Enable buffering on network-published shared variables if your host needs to receive all data points</a:t>
            </a:r>
          </a:p>
          <a:p>
            <a:pPr lvl="1">
              <a:lnSpc>
                <a:spcPct val="90000"/>
              </a:lnSpc>
            </a:pPr>
            <a:r>
              <a:rPr lang="en-US" sz="2200" dirty="0" smtClean="0"/>
              <a:t>Network-published shared variable buffers are separate from shared variable FIFO buffers and use additional memory</a:t>
            </a:r>
          </a:p>
          <a:p>
            <a:pPr lvl="1">
              <a:lnSpc>
                <a:spcPct val="90000"/>
              </a:lnSpc>
            </a:pPr>
            <a:r>
              <a:rPr lang="en-US" sz="2200" dirty="0" smtClean="0"/>
              <a:t>Network-published shared variables return warnings on read </a:t>
            </a:r>
          </a:p>
          <a:p>
            <a:pPr lvl="2">
              <a:lnSpc>
                <a:spcPct val="80000"/>
              </a:lnSpc>
              <a:tabLst>
                <a:tab pos="1489075" algn="l"/>
                <a:tab pos="2403475" algn="l"/>
              </a:tabLst>
            </a:pPr>
            <a:r>
              <a:rPr lang="en-US" sz="1900" dirty="0" smtClean="0"/>
              <a:t>Buffer Full 	 	 –1950678982</a:t>
            </a:r>
          </a:p>
          <a:p>
            <a:pPr lvl="2">
              <a:lnSpc>
                <a:spcPct val="80000"/>
              </a:lnSpc>
              <a:tabLst>
                <a:tab pos="1489075" algn="l"/>
                <a:tab pos="2403475" algn="l"/>
              </a:tabLst>
            </a:pPr>
            <a:r>
              <a:rPr lang="en-US" sz="1900" dirty="0" smtClean="0"/>
              <a:t>Overflow (data lost)	 –1950678981</a:t>
            </a:r>
          </a:p>
        </p:txBody>
      </p:sp>
      <p:pic>
        <p:nvPicPr>
          <p:cNvPr id="4098" name="Picture 2"/>
          <p:cNvPicPr>
            <a:picLocks noChangeAspect="1" noChangeArrowheads="1"/>
          </p:cNvPicPr>
          <p:nvPr/>
        </p:nvPicPr>
        <p:blipFill>
          <a:blip r:embed="rId3"/>
          <a:srcRect/>
          <a:stretch>
            <a:fillRect/>
          </a:stretch>
        </p:blipFill>
        <p:spPr bwMode="auto">
          <a:xfrm>
            <a:off x="76200" y="1676400"/>
            <a:ext cx="4599390" cy="28194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2"/>
          <p:cNvSpPr>
            <a:spLocks noGrp="1" noChangeArrowheads="1"/>
          </p:cNvSpPr>
          <p:nvPr>
            <p:ph type="title"/>
          </p:nvPr>
        </p:nvSpPr>
        <p:spPr/>
        <p:txBody>
          <a:bodyPr/>
          <a:lstStyle/>
          <a:p>
            <a:r>
              <a:rPr lang="en-US" dirty="0" smtClean="0"/>
              <a:t>Shared Variables (continued)</a:t>
            </a:r>
          </a:p>
        </p:txBody>
      </p:sp>
      <p:sp>
        <p:nvSpPr>
          <p:cNvPr id="50178" name="Text Placeholder 3"/>
          <p:cNvSpPr>
            <a:spLocks noGrp="1"/>
          </p:cNvSpPr>
          <p:nvPr>
            <p:ph type="body" sz="half" idx="1"/>
          </p:nvPr>
        </p:nvSpPr>
        <p:spPr/>
        <p:txBody>
          <a:bodyPr/>
          <a:lstStyle/>
          <a:p>
            <a:pPr marL="0" indent="0">
              <a:buFontTx/>
              <a:buNone/>
            </a:pPr>
            <a:r>
              <a:rPr lang="en-US" dirty="0" smtClean="0"/>
              <a:t>Avoiding Underflow</a:t>
            </a:r>
          </a:p>
          <a:p>
            <a:pPr lvl="1"/>
            <a:r>
              <a:rPr lang="en-US" dirty="0" smtClean="0"/>
              <a:t>Check timestamps to avoid reading data twice</a:t>
            </a:r>
          </a:p>
          <a:p>
            <a:pPr lvl="1"/>
            <a:r>
              <a:rPr lang="en-US" dirty="0" smtClean="0"/>
              <a:t>Or use an event structure to process value change event notification (requires LabVIEW DSC Module)</a:t>
            </a:r>
          </a:p>
          <a:p>
            <a:pPr marL="0" indent="0">
              <a:buFontTx/>
              <a:buNone/>
            </a:pPr>
            <a:endParaRPr lang="en-US" dirty="0" smtClean="0"/>
          </a:p>
        </p:txBody>
      </p:sp>
      <p:pic>
        <p:nvPicPr>
          <p:cNvPr id="5122" name="Picture 2" descr="shared_variables-timestamps.bmp"/>
          <p:cNvPicPr>
            <a:picLocks noChangeAspect="1" noChangeArrowheads="1"/>
          </p:cNvPicPr>
          <p:nvPr/>
        </p:nvPicPr>
        <p:blipFill>
          <a:blip r:embed="rId3"/>
          <a:srcRect/>
          <a:stretch>
            <a:fillRect/>
          </a:stretch>
        </p:blipFill>
        <p:spPr bwMode="auto">
          <a:xfrm>
            <a:off x="381000" y="3581400"/>
            <a:ext cx="8055718" cy="1905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4001" name="Rectangle 113"/>
          <p:cNvSpPr>
            <a:spLocks noGrp="1" noChangeArrowheads="1"/>
          </p:cNvSpPr>
          <p:nvPr>
            <p:ph type="title"/>
          </p:nvPr>
        </p:nvSpPr>
        <p:spPr/>
        <p:txBody>
          <a:bodyPr>
            <a:normAutofit fontScale="90000"/>
          </a:bodyPr>
          <a:lstStyle/>
          <a:p>
            <a:pPr>
              <a:defRPr/>
            </a:pPr>
            <a:r>
              <a:rPr lang="en-US" dirty="0" smtClean="0"/>
              <a:t>Location for Network-Published Shared Variables</a:t>
            </a:r>
            <a:endParaRPr lang="en-US" dirty="0"/>
          </a:p>
        </p:txBody>
      </p:sp>
      <p:sp>
        <p:nvSpPr>
          <p:cNvPr id="52226" name="Rectangle 114"/>
          <p:cNvSpPr>
            <a:spLocks noGrp="1" noChangeArrowheads="1"/>
          </p:cNvSpPr>
          <p:nvPr>
            <p:ph type="body" sz="half" idx="1"/>
          </p:nvPr>
        </p:nvSpPr>
        <p:spPr/>
        <p:txBody>
          <a:bodyPr/>
          <a:lstStyle/>
          <a:p>
            <a:pPr marL="0" indent="0">
              <a:buFontTx/>
              <a:buNone/>
            </a:pPr>
            <a:r>
              <a:rPr lang="en-US" dirty="0" smtClean="0"/>
              <a:t>Network-published shared variables can be located on the host or the target. Both locations have advantages:</a:t>
            </a:r>
          </a:p>
        </p:txBody>
      </p:sp>
      <p:graphicFrame>
        <p:nvGraphicFramePr>
          <p:cNvPr id="294019" name="Group 131"/>
          <p:cNvGraphicFramePr>
            <a:graphicFrameLocks noGrp="1"/>
          </p:cNvGraphicFramePr>
          <p:nvPr>
            <p:ph sz="half" idx="2"/>
          </p:nvPr>
        </p:nvGraphicFramePr>
        <p:xfrm>
          <a:off x="381000" y="2667000"/>
          <a:ext cx="8534400" cy="2834640"/>
        </p:xfrm>
        <a:graphic>
          <a:graphicData uri="http://schemas.openxmlformats.org/drawingml/2006/table">
            <a:tbl>
              <a:tblPr/>
              <a:tblGrid>
                <a:gridCol w="4267200"/>
                <a:gridCol w="4267200"/>
              </a:tblGrid>
              <a:tr h="32067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tx1"/>
                          </a:solidFill>
                          <a:effectLst/>
                          <a:latin typeface="Arial Narrow" pitchFamily="34" charset="0"/>
                        </a:rPr>
                        <a:t>Target</a:t>
                      </a: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tx1"/>
                          </a:solidFill>
                          <a:effectLst/>
                          <a:latin typeface="Arial Narrow" pitchFamily="34" charset="0"/>
                        </a:rPr>
                        <a:t>Host </a:t>
                      </a: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669925">
                <a:tc rowSpan="2">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Narrow" pitchFamily="34" charset="0"/>
                        </a:rPr>
                        <a:t>Delta filtering can reduce updates and network traffic for non-buffered shared variable write operations</a:t>
                      </a: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Narrow" pitchFamily="34" charset="0"/>
                        </a:rPr>
                        <a:t>Less memory and processor use on RT target</a:t>
                      </a: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180975">
                <a:tc vMerge="1">
                  <a:txBody>
                    <a:bodyPr/>
                    <a:lstStyle/>
                    <a:p>
                      <a:endParaRPr lang="en-US"/>
                    </a:p>
                  </a:txBody>
                  <a:tcPr/>
                </a:tc>
                <a:tc rowSpan="2">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Narrow" pitchFamily="34" charset="0"/>
                        </a:rPr>
                        <a:t>LabVIEW DSC features available</a:t>
                      </a: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180975">
                <a:tc rowSpan="2">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Narrow" pitchFamily="34" charset="0"/>
                        </a:rPr>
                        <a:t>Less chance of engine being unavailable due to crash or user intervention</a:t>
                      </a: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vMerge="1">
                  <a:txBody>
                    <a:bodyPr/>
                    <a:lstStyle/>
                    <a:p>
                      <a:endParaRPr lang="en-US"/>
                    </a:p>
                  </a:txBody>
                  <a:tcPr/>
                </a:tc>
              </a:tr>
              <a:tr h="579438">
                <a:tc vMerge="1">
                  <a:txBody>
                    <a:bodyPr/>
                    <a:lstStyle/>
                    <a:p>
                      <a:endParaRPr lang="en-US"/>
                    </a:p>
                  </a:txBody>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Narrow" pitchFamily="34" charset="0"/>
                        </a:rPr>
                        <a:t>Other computers reading the data do not use resources on target</a:t>
                      </a: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r>
            </a:tbl>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82" name="Rectangle 2"/>
          <p:cNvSpPr>
            <a:spLocks noGrp="1" noChangeArrowheads="1"/>
          </p:cNvSpPr>
          <p:nvPr>
            <p:ph type="title"/>
          </p:nvPr>
        </p:nvSpPr>
        <p:spPr/>
        <p:txBody>
          <a:bodyPr>
            <a:normAutofit fontScale="90000"/>
          </a:bodyPr>
          <a:lstStyle/>
          <a:p>
            <a:pPr>
              <a:defRPr/>
            </a:pPr>
            <a:r>
              <a:rPr lang="en-US" dirty="0" smtClean="0"/>
              <a:t>Scope of Network-Published Shared Variables</a:t>
            </a:r>
            <a:endParaRPr lang="en-US" dirty="0"/>
          </a:p>
        </p:txBody>
      </p:sp>
      <p:sp>
        <p:nvSpPr>
          <p:cNvPr id="54274" name="Rectangle 3"/>
          <p:cNvSpPr>
            <a:spLocks noGrp="1" noChangeArrowheads="1"/>
          </p:cNvSpPr>
          <p:nvPr>
            <p:ph idx="1"/>
          </p:nvPr>
        </p:nvSpPr>
        <p:spPr/>
        <p:txBody>
          <a:bodyPr/>
          <a:lstStyle/>
          <a:p>
            <a:pPr lvl="1"/>
            <a:r>
              <a:rPr lang="en-US" dirty="0" smtClean="0"/>
              <a:t>Network-published shared variables deploy and publish when a VI that references a variable runs</a:t>
            </a:r>
          </a:p>
          <a:p>
            <a:pPr lvl="1"/>
            <a:r>
              <a:rPr lang="en-US" dirty="0" smtClean="0"/>
              <a:t>All variables in a library deploy at the same time</a:t>
            </a:r>
          </a:p>
          <a:p>
            <a:pPr lvl="1"/>
            <a:r>
              <a:rPr lang="en-US" dirty="0" smtClean="0"/>
              <a:t>Network-published shared variables never automatically undeploy</a:t>
            </a:r>
          </a:p>
          <a:p>
            <a:pPr lvl="1"/>
            <a:r>
              <a:rPr lang="en-US" dirty="0" smtClean="0"/>
              <a:t>Deployed network-published shared variables remain on a system even after rebooting</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p:txBody>
          <a:bodyPr/>
          <a:lstStyle/>
          <a:p>
            <a:r>
              <a:rPr lang="en-US" dirty="0" smtClean="0"/>
              <a:t>Undeploying Shared Variables</a:t>
            </a:r>
          </a:p>
        </p:txBody>
      </p:sp>
      <p:sp>
        <p:nvSpPr>
          <p:cNvPr id="56322" name="Rectangle 3"/>
          <p:cNvSpPr>
            <a:spLocks noGrp="1" noChangeArrowheads="1"/>
          </p:cNvSpPr>
          <p:nvPr>
            <p:ph idx="1"/>
          </p:nvPr>
        </p:nvSpPr>
        <p:spPr/>
        <p:txBody>
          <a:bodyPr/>
          <a:lstStyle/>
          <a:p>
            <a:pPr marL="0" indent="0">
              <a:buFontTx/>
              <a:buNone/>
            </a:pPr>
            <a:r>
              <a:rPr lang="en-US" dirty="0" smtClean="0"/>
              <a:t>Undeploy variables</a:t>
            </a:r>
          </a:p>
          <a:p>
            <a:pPr lvl="1"/>
            <a:r>
              <a:rPr lang="en-US" dirty="0" smtClean="0"/>
              <a:t>Programmatically, using the LabVIEW DSC API</a:t>
            </a:r>
          </a:p>
          <a:p>
            <a:pPr lvl="1"/>
            <a:r>
              <a:rPr lang="en-US" dirty="0" smtClean="0"/>
              <a:t>Programmatically, using the </a:t>
            </a:r>
            <a:r>
              <a:rPr lang="en-US" b="1" dirty="0" err="1" smtClean="0"/>
              <a:t>Library»Undeploy</a:t>
            </a:r>
            <a:r>
              <a:rPr lang="en-US" b="1" dirty="0" smtClean="0"/>
              <a:t> Library</a:t>
            </a:r>
            <a:r>
              <a:rPr lang="en-US" dirty="0" smtClean="0"/>
              <a:t> method of the Application VI Server class</a:t>
            </a:r>
          </a:p>
          <a:p>
            <a:pPr lvl="1"/>
            <a:r>
              <a:rPr lang="en-US" dirty="0" smtClean="0"/>
              <a:t>Manually, using the Project Explorer</a:t>
            </a:r>
          </a:p>
          <a:p>
            <a:pPr lvl="1"/>
            <a:r>
              <a:rPr lang="en-US" dirty="0" smtClean="0"/>
              <a:t>Manually, using the Variable Manager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4"/>
          <p:cNvSpPr>
            <a:spLocks noGrp="1" noChangeArrowheads="1"/>
          </p:cNvSpPr>
          <p:nvPr>
            <p:ph type="title"/>
          </p:nvPr>
        </p:nvSpPr>
        <p:spPr/>
        <p:txBody>
          <a:bodyPr/>
          <a:lstStyle/>
          <a:p>
            <a:r>
              <a:rPr lang="en-US" dirty="0" smtClean="0"/>
              <a:t>Network Communication Comparison</a:t>
            </a:r>
          </a:p>
        </p:txBody>
      </p:sp>
      <p:graphicFrame>
        <p:nvGraphicFramePr>
          <p:cNvPr id="42" name="Table Placeholder 41"/>
          <p:cNvGraphicFramePr>
            <a:graphicFrameLocks noGrp="1"/>
          </p:cNvGraphicFramePr>
          <p:nvPr>
            <p:ph type="tbl" idx="1"/>
          </p:nvPr>
        </p:nvGraphicFramePr>
        <p:xfrm>
          <a:off x="228600" y="1223852"/>
          <a:ext cx="8763001" cy="3862230"/>
        </p:xfrm>
        <a:graphic>
          <a:graphicData uri="http://schemas.openxmlformats.org/drawingml/2006/table">
            <a:tbl>
              <a:tblPr firstRow="1" bandRow="1">
                <a:tableStyleId>{5C22544A-7EE6-4342-B048-85BDC9FD1C3A}</a:tableStyleId>
              </a:tblPr>
              <a:tblGrid>
                <a:gridCol w="1095375"/>
                <a:gridCol w="883321"/>
                <a:gridCol w="1433446"/>
                <a:gridCol w="1473425"/>
                <a:gridCol w="1318328"/>
                <a:gridCol w="1318328"/>
                <a:gridCol w="1240778"/>
              </a:tblGrid>
              <a:tr h="101671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u="none" strike="noStrike" cap="none" normalizeH="0" baseline="0" dirty="0" smtClean="0">
                          <a:ln>
                            <a:noFill/>
                          </a:ln>
                          <a:effectLst/>
                        </a:rPr>
                        <a:t>Protocol</a:t>
                      </a:r>
                      <a:endParaRPr kumimoji="0" lang="en-US" sz="1800" b="1" i="0" u="none" strike="noStrike" cap="none" normalizeH="0" baseline="0" dirty="0" smtClean="0">
                        <a:ln>
                          <a:noFill/>
                        </a:ln>
                        <a:solidFill>
                          <a:schemeClr val="tx1"/>
                        </a:solidFill>
                        <a:effectLst/>
                        <a:latin typeface="Arial Narrow" pitchFamily="34" charset="0"/>
                      </a:endParaRPr>
                    </a:p>
                  </a:txBody>
                  <a:tcPr anchor="ctr" horzOverflow="overflow"/>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u="none" strike="noStrike" cap="none" normalizeH="0" baseline="0" dirty="0" smtClean="0">
                          <a:ln>
                            <a:noFill/>
                          </a:ln>
                          <a:effectLst/>
                        </a:rPr>
                        <a:t>Speed</a:t>
                      </a:r>
                      <a:endParaRPr kumimoji="0" lang="en-US" sz="1800" b="1" i="0" u="none" strike="noStrike" cap="none" normalizeH="0" baseline="0" dirty="0" smtClean="0">
                        <a:ln>
                          <a:noFill/>
                        </a:ln>
                        <a:solidFill>
                          <a:schemeClr val="tx1"/>
                        </a:solidFill>
                        <a:effectLst/>
                        <a:latin typeface="Arial Narrow" pitchFamily="34" charset="0"/>
                      </a:endParaRPr>
                    </a:p>
                  </a:txBody>
                  <a:tcPr anchor="ctr" horzOverflow="overflow"/>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u="none" strike="noStrike" cap="none" normalizeH="0" baseline="0" dirty="0" smtClean="0">
                          <a:ln>
                            <a:noFill/>
                          </a:ln>
                          <a:effectLst/>
                        </a:rPr>
                        <a:t>Deterministic Read/Write</a:t>
                      </a:r>
                      <a:endParaRPr kumimoji="0" lang="en-US" sz="1800" b="1" i="0" u="none" strike="noStrike" cap="none" normalizeH="0" baseline="0" dirty="0" smtClean="0">
                        <a:ln>
                          <a:noFill/>
                        </a:ln>
                        <a:solidFill>
                          <a:schemeClr val="tx1"/>
                        </a:solidFill>
                        <a:effectLst/>
                        <a:latin typeface="Arial Narrow" pitchFamily="34" charset="0"/>
                      </a:endParaRPr>
                    </a:p>
                  </a:txBody>
                  <a:tcPr anchor="ctr" horzOverflow="overflow"/>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bg1"/>
                          </a:solidFill>
                          <a:effectLst/>
                          <a:latin typeface="Arial Narrow" pitchFamily="34" charset="0"/>
                        </a:rPr>
                        <a:t>Deterministic Data Transfer</a:t>
                      </a:r>
                    </a:p>
                  </a:txBody>
                  <a:tcPr anchor="ctr" horzOverflow="overflow"/>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bg1"/>
                          </a:solidFill>
                          <a:effectLst/>
                          <a:latin typeface="Arial Narrow" pitchFamily="34" charset="0"/>
                        </a:rPr>
                        <a:t>Advantages</a:t>
                      </a:r>
                    </a:p>
                  </a:txBody>
                  <a:tcPr anchor="ctr" horzOverflow="overflow"/>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u="none" strike="noStrike" cap="none" normalizeH="0" baseline="0" dirty="0" smtClean="0">
                          <a:ln>
                            <a:noFill/>
                          </a:ln>
                          <a:effectLst/>
                        </a:rPr>
                        <a:t>Caveats</a:t>
                      </a:r>
                      <a:endParaRPr kumimoji="0" lang="en-US" sz="1800" b="1" i="0" u="none" strike="noStrike" cap="none" normalizeH="0" baseline="0" dirty="0" smtClean="0">
                        <a:ln>
                          <a:noFill/>
                        </a:ln>
                        <a:solidFill>
                          <a:schemeClr val="tx1"/>
                        </a:solidFill>
                        <a:effectLst/>
                        <a:latin typeface="Arial Narrow" pitchFamily="34" charset="0"/>
                      </a:endParaRPr>
                    </a:p>
                  </a:txBody>
                  <a:tcPr anchor="ctr" horzOverflow="overflow"/>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u="none" strike="noStrike" cap="none" normalizeH="0" baseline="0" dirty="0" smtClean="0">
                          <a:ln>
                            <a:noFill/>
                          </a:ln>
                          <a:effectLst/>
                        </a:rPr>
                        <a:t>Common Use</a:t>
                      </a:r>
                      <a:endParaRPr kumimoji="0" lang="en-US" sz="1800" b="1" i="0" u="none" strike="noStrike" cap="none" normalizeH="0" baseline="0" dirty="0" smtClean="0">
                        <a:ln>
                          <a:noFill/>
                        </a:ln>
                        <a:solidFill>
                          <a:schemeClr val="tx1"/>
                        </a:solidFill>
                        <a:effectLst/>
                        <a:latin typeface="Arial Narrow" pitchFamily="34" charset="0"/>
                      </a:endParaRPr>
                    </a:p>
                  </a:txBody>
                  <a:tcPr anchor="ctr" horzOverflow="overflow"/>
                </a:tc>
              </a:tr>
              <a:tr h="518732">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Narrow" pitchFamily="34" charset="0"/>
                        </a:rPr>
                        <a:t>Network-Published Shared Variable</a:t>
                      </a:r>
                    </a:p>
                  </a:txBody>
                  <a:tcPr anchor="ctr" horzOverflow="overflow"/>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Narrow" pitchFamily="34" charset="0"/>
                        </a:rPr>
                        <a:t>Fast</a:t>
                      </a:r>
                    </a:p>
                  </a:txBody>
                  <a:tcPr anchor="ctr" horzOverflow="overflow"/>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Narrow" pitchFamily="34" charset="0"/>
                        </a:rPr>
                        <a:t>With RT FIFO enabled</a:t>
                      </a:r>
                    </a:p>
                  </a:txBody>
                  <a:tcPr anchor="ctr" horzOverflow="overflow"/>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Narrow" pitchFamily="34" charset="0"/>
                        </a:rPr>
                        <a:t>No</a:t>
                      </a:r>
                    </a:p>
                  </a:txBody>
                  <a:tcPr anchor="ctr" horzOverflow="overflow"/>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Narrow" pitchFamily="34" charset="0"/>
                        </a:rPr>
                        <a:t>Ease of programming</a:t>
                      </a:r>
                    </a:p>
                  </a:txBody>
                  <a:tcPr anchor="ctr" horzOverflow="overflow"/>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Narrow" pitchFamily="34" charset="0"/>
                        </a:rPr>
                        <a:t>LabVIEW only</a:t>
                      </a:r>
                    </a:p>
                  </a:txBody>
                  <a:tcPr anchor="ctr" horzOverflow="overflow"/>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Narrow" pitchFamily="34" charset="0"/>
                        </a:rPr>
                        <a:t>Datalogging, host interface</a:t>
                      </a:r>
                    </a:p>
                  </a:txBody>
                  <a:tcPr anchor="ctr" horzOverflow="overflow"/>
                </a:tc>
              </a:tr>
              <a:tr h="518732">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u="none" strike="noStrike" cap="none" normalizeH="0" baseline="0" dirty="0" smtClean="0">
                          <a:ln>
                            <a:noFill/>
                          </a:ln>
                          <a:effectLst/>
                        </a:rPr>
                        <a:t>TCP</a:t>
                      </a:r>
                      <a:endParaRPr kumimoji="0" lang="en-US" sz="1800" b="0" i="0" u="none" strike="noStrike" cap="none" normalizeH="0" baseline="0" dirty="0" smtClean="0">
                        <a:ln>
                          <a:noFill/>
                        </a:ln>
                        <a:solidFill>
                          <a:schemeClr val="tx1"/>
                        </a:solidFill>
                        <a:effectLst/>
                        <a:latin typeface="Arial Narrow" pitchFamily="34" charset="0"/>
                      </a:endParaRPr>
                    </a:p>
                  </a:txBody>
                  <a:tcPr anchor="ctr" horzOverflow="overflow"/>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u="none" strike="noStrike" cap="none" normalizeH="0" baseline="0" dirty="0" smtClean="0">
                          <a:ln>
                            <a:noFill/>
                          </a:ln>
                          <a:effectLst/>
                        </a:rPr>
                        <a:t>Fastest</a:t>
                      </a:r>
                      <a:endParaRPr kumimoji="0" lang="en-US" sz="1800" b="0" i="0" u="none" strike="noStrike" cap="none" normalizeH="0" baseline="0" dirty="0" smtClean="0">
                        <a:ln>
                          <a:noFill/>
                        </a:ln>
                        <a:solidFill>
                          <a:schemeClr val="tx1"/>
                        </a:solidFill>
                        <a:effectLst/>
                        <a:latin typeface="Arial Narrow" pitchFamily="34" charset="0"/>
                      </a:endParaRPr>
                    </a:p>
                  </a:txBody>
                  <a:tcPr anchor="ctr" horzOverflow="overflow"/>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u="none" strike="noStrike" cap="none" normalizeH="0" baseline="0" dirty="0" smtClean="0">
                          <a:ln>
                            <a:noFill/>
                          </a:ln>
                          <a:effectLst/>
                        </a:rPr>
                        <a:t>No</a:t>
                      </a:r>
                      <a:endParaRPr kumimoji="0" lang="en-US" sz="1800" b="0" i="0" u="none" strike="noStrike" cap="none" normalizeH="0" baseline="0" dirty="0" smtClean="0">
                        <a:ln>
                          <a:noFill/>
                        </a:ln>
                        <a:solidFill>
                          <a:schemeClr val="tx1"/>
                        </a:solidFill>
                        <a:effectLst/>
                        <a:latin typeface="Arial Narrow" pitchFamily="34" charset="0"/>
                      </a:endParaRPr>
                    </a:p>
                  </a:txBody>
                  <a:tcPr anchor="ctr" horzOverflow="overflow"/>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Narrow" pitchFamily="34" charset="0"/>
                        </a:rPr>
                        <a:t>No</a:t>
                      </a:r>
                    </a:p>
                  </a:txBody>
                  <a:tcPr anchor="ctr" horzOverflow="overflow"/>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Narrow" pitchFamily="34" charset="0"/>
                        </a:rPr>
                        <a:t>High transfer rates</a:t>
                      </a:r>
                    </a:p>
                  </a:txBody>
                  <a:tcPr anchor="ctr" horzOverflow="overflow"/>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u="none" strike="noStrike" cap="none" normalizeH="0" baseline="0" dirty="0" smtClean="0">
                          <a:ln>
                            <a:noFill/>
                          </a:ln>
                          <a:effectLst/>
                        </a:rPr>
                        <a:t>String data</a:t>
                      </a:r>
                      <a:endParaRPr kumimoji="0" lang="en-US" sz="1800" b="0" i="0" u="none" strike="noStrike" cap="none" normalizeH="0" baseline="0" dirty="0" smtClean="0">
                        <a:ln>
                          <a:noFill/>
                        </a:ln>
                        <a:solidFill>
                          <a:schemeClr val="tx1"/>
                        </a:solidFill>
                        <a:effectLst/>
                        <a:latin typeface="Arial Narrow" pitchFamily="34" charset="0"/>
                      </a:endParaRPr>
                    </a:p>
                  </a:txBody>
                  <a:tcPr anchor="ctr" horzOverflow="overflow"/>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Narrow" pitchFamily="34" charset="0"/>
                        </a:rPr>
                        <a:t>Data streaming</a:t>
                      </a:r>
                    </a:p>
                  </a:txBody>
                  <a:tcPr anchor="ctr" horzOverflow="overflow"/>
                </a:tc>
              </a:tr>
              <a:tr h="101671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u="none" strike="noStrike" cap="none" normalizeH="0" baseline="0" dirty="0" smtClean="0">
                          <a:ln>
                            <a:noFill/>
                          </a:ln>
                          <a:effectLst/>
                        </a:rPr>
                        <a:t>UDP</a:t>
                      </a:r>
                      <a:endParaRPr kumimoji="0" lang="en-US" sz="1800" b="0" i="0" u="none" strike="noStrike" cap="none" normalizeH="0" baseline="0" dirty="0" smtClean="0">
                        <a:ln>
                          <a:noFill/>
                        </a:ln>
                        <a:solidFill>
                          <a:schemeClr val="tx1"/>
                        </a:solidFill>
                        <a:effectLst/>
                        <a:latin typeface="Arial Narrow" pitchFamily="34" charset="0"/>
                      </a:endParaRPr>
                    </a:p>
                  </a:txBody>
                  <a:tcPr anchor="ctr" horzOverflow="overflow"/>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u="none" strike="noStrike" cap="none" normalizeH="0" baseline="0" dirty="0" smtClean="0">
                          <a:ln>
                            <a:noFill/>
                          </a:ln>
                          <a:effectLst/>
                        </a:rPr>
                        <a:t>Fastest</a:t>
                      </a:r>
                      <a:endParaRPr kumimoji="0" lang="en-US" sz="1800" b="0" i="0" u="none" strike="noStrike" cap="none" normalizeH="0" baseline="0" dirty="0" smtClean="0">
                        <a:ln>
                          <a:noFill/>
                        </a:ln>
                        <a:solidFill>
                          <a:schemeClr val="tx1"/>
                        </a:solidFill>
                        <a:effectLst/>
                        <a:latin typeface="Arial Narrow" pitchFamily="34" charset="0"/>
                      </a:endParaRPr>
                    </a:p>
                  </a:txBody>
                  <a:tcPr anchor="ctr" horzOverflow="overflow"/>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u="none" strike="noStrike" cap="none" normalizeH="0" baseline="0" dirty="0" smtClean="0">
                          <a:ln>
                            <a:noFill/>
                          </a:ln>
                          <a:effectLst/>
                        </a:rPr>
                        <a:t>No</a:t>
                      </a:r>
                      <a:endParaRPr kumimoji="0" lang="en-US" sz="1800" b="0" i="0" u="none" strike="noStrike" cap="none" normalizeH="0" baseline="0" dirty="0" smtClean="0">
                        <a:ln>
                          <a:noFill/>
                        </a:ln>
                        <a:solidFill>
                          <a:schemeClr val="tx1"/>
                        </a:solidFill>
                        <a:effectLst/>
                        <a:latin typeface="Arial Narrow" pitchFamily="34" charset="0"/>
                      </a:endParaRPr>
                    </a:p>
                  </a:txBody>
                  <a:tcPr anchor="ctr" horzOverflow="overflow"/>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Narrow" pitchFamily="34" charset="0"/>
                        </a:rPr>
                        <a:t>No</a:t>
                      </a:r>
                    </a:p>
                  </a:txBody>
                  <a:tcPr anchor="ctr" horzOverflow="overflow"/>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Narrow" pitchFamily="34" charset="0"/>
                        </a:rPr>
                        <a:t>High transfer rates</a:t>
                      </a:r>
                    </a:p>
                  </a:txBody>
                  <a:tcPr anchor="ctr" horzOverflow="overflow"/>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u="none" strike="noStrike" cap="none" normalizeH="0" baseline="0" dirty="0" smtClean="0">
                          <a:ln>
                            <a:noFill/>
                          </a:ln>
                          <a:effectLst/>
                        </a:rPr>
                        <a:t>String data, </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u="none" strike="noStrike" cap="none" normalizeH="0" baseline="0" dirty="0" smtClean="0">
                          <a:ln>
                            <a:noFill/>
                          </a:ln>
                          <a:effectLst/>
                        </a:rPr>
                        <a:t>Lossy</a:t>
                      </a:r>
                      <a:endParaRPr kumimoji="0" lang="en-US" sz="1800" b="0" i="0" u="none" strike="noStrike" cap="none" normalizeH="0" baseline="0" dirty="0" smtClean="0">
                        <a:ln>
                          <a:noFill/>
                        </a:ln>
                        <a:solidFill>
                          <a:schemeClr val="tx1"/>
                        </a:solidFill>
                        <a:effectLst/>
                        <a:latin typeface="Arial Narrow" pitchFamily="34" charset="0"/>
                      </a:endParaRPr>
                    </a:p>
                  </a:txBody>
                  <a:tcPr anchor="ctr" horzOverflow="overflow"/>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Narrow" pitchFamily="34" charset="0"/>
                        </a:rPr>
                        <a:t>Data streaming</a:t>
                      </a:r>
                    </a:p>
                  </a:txBody>
                  <a:tcPr anchor="ctr" horzOverflow="overflow"/>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33"/>
          <p:cNvSpPr>
            <a:spLocks noChangeArrowheads="1"/>
          </p:cNvSpPr>
          <p:nvPr/>
        </p:nvSpPr>
        <p:spPr bwMode="auto">
          <a:xfrm>
            <a:off x="3774733" y="1653381"/>
            <a:ext cx="5205145" cy="5087389"/>
          </a:xfrm>
          <a:prstGeom prst="rect">
            <a:avLst/>
          </a:prstGeom>
          <a:solidFill>
            <a:srgbClr val="FFFFFF"/>
          </a:solidFill>
          <a:ln w="28575">
            <a:solidFill>
              <a:schemeClr val="tx1"/>
            </a:solidFill>
            <a:miter lim="800000"/>
            <a:headEnd type="none" w="sm" len="sm"/>
            <a:tailEnd type="none" w="sm" len="sm"/>
          </a:ln>
        </p:spPr>
        <p:txBody>
          <a:bodyPr wrap="none" anchor="ctr"/>
          <a:lstStyle/>
          <a:p>
            <a:pPr algn="ctr" eaLnBrk="0" hangingPunct="0"/>
            <a:endParaRPr lang="en-US" dirty="0"/>
          </a:p>
        </p:txBody>
      </p:sp>
      <p:sp>
        <p:nvSpPr>
          <p:cNvPr id="28675" name="AutoShape 34"/>
          <p:cNvSpPr>
            <a:spLocks noChangeArrowheads="1"/>
          </p:cNvSpPr>
          <p:nvPr/>
        </p:nvSpPr>
        <p:spPr bwMode="auto">
          <a:xfrm>
            <a:off x="4079534" y="6000902"/>
            <a:ext cx="1346200" cy="685800"/>
          </a:xfrm>
          <a:prstGeom prst="can">
            <a:avLst>
              <a:gd name="adj" fmla="val 25000"/>
            </a:avLst>
          </a:prstGeom>
          <a:solidFill>
            <a:schemeClr val="accent1"/>
          </a:solidFill>
          <a:ln w="12700">
            <a:solidFill>
              <a:schemeClr val="tx2"/>
            </a:solidFill>
            <a:round/>
            <a:headEnd type="none" w="sm" len="sm"/>
            <a:tailEnd type="none" w="sm" len="sm"/>
          </a:ln>
        </p:spPr>
        <p:txBody>
          <a:bodyPr wrap="none" anchor="ctr"/>
          <a:lstStyle/>
          <a:p>
            <a:pPr algn="ctr" eaLnBrk="0" hangingPunct="0">
              <a:lnSpc>
                <a:spcPct val="90000"/>
              </a:lnSpc>
            </a:pPr>
            <a:r>
              <a:rPr lang="en-US" sz="1800" dirty="0">
                <a:solidFill>
                  <a:srgbClr val="FFFFFF"/>
                </a:solidFill>
              </a:rPr>
              <a:t>Data Storage</a:t>
            </a:r>
          </a:p>
        </p:txBody>
      </p:sp>
      <p:sp>
        <p:nvSpPr>
          <p:cNvPr id="28676" name="Rectangle 35"/>
          <p:cNvSpPr>
            <a:spLocks noChangeArrowheads="1"/>
          </p:cNvSpPr>
          <p:nvPr/>
        </p:nvSpPr>
        <p:spPr bwMode="auto">
          <a:xfrm>
            <a:off x="117134" y="1703257"/>
            <a:ext cx="1846803" cy="5037513"/>
          </a:xfrm>
          <a:prstGeom prst="rect">
            <a:avLst/>
          </a:prstGeom>
          <a:noFill/>
          <a:ln w="28575">
            <a:solidFill>
              <a:schemeClr val="tx1"/>
            </a:solidFill>
            <a:miter lim="800000"/>
            <a:headEnd type="none" w="sm" len="sm"/>
            <a:tailEnd type="none" w="sm" len="sm"/>
          </a:ln>
        </p:spPr>
        <p:txBody>
          <a:bodyPr wrap="none" anchor="ctr"/>
          <a:lstStyle/>
          <a:p>
            <a:pPr algn="ctr" eaLnBrk="0" hangingPunct="0"/>
            <a:endParaRPr lang="en-US" sz="1800" dirty="0">
              <a:solidFill>
                <a:srgbClr val="3E421E"/>
              </a:solidFill>
            </a:endParaRPr>
          </a:p>
        </p:txBody>
      </p:sp>
      <p:sp>
        <p:nvSpPr>
          <p:cNvPr id="28678" name="Text Box 37"/>
          <p:cNvSpPr txBox="1">
            <a:spLocks noChangeArrowheads="1"/>
          </p:cNvSpPr>
          <p:nvPr/>
        </p:nvSpPr>
        <p:spPr bwMode="auto">
          <a:xfrm>
            <a:off x="3774734" y="1665877"/>
            <a:ext cx="5029200" cy="400050"/>
          </a:xfrm>
          <a:prstGeom prst="rect">
            <a:avLst/>
          </a:prstGeom>
          <a:noFill/>
          <a:ln w="9525">
            <a:noFill/>
            <a:miter lim="800000"/>
            <a:headEnd type="none" w="sm" len="sm"/>
            <a:tailEnd type="none" w="sm" len="sm"/>
          </a:ln>
        </p:spPr>
        <p:txBody>
          <a:bodyPr>
            <a:spAutoFit/>
          </a:bodyPr>
          <a:lstStyle/>
          <a:p>
            <a:pPr algn="ctr" eaLnBrk="0" hangingPunct="0"/>
            <a:r>
              <a:rPr lang="en-US" sz="2000" b="1" dirty="0">
                <a:solidFill>
                  <a:schemeClr val="tx1"/>
                </a:solidFill>
              </a:rPr>
              <a:t>Target Application</a:t>
            </a:r>
          </a:p>
        </p:txBody>
      </p:sp>
      <p:sp>
        <p:nvSpPr>
          <p:cNvPr id="28679" name="Text Box 38"/>
          <p:cNvSpPr txBox="1">
            <a:spLocks noChangeArrowheads="1"/>
          </p:cNvSpPr>
          <p:nvPr/>
        </p:nvSpPr>
        <p:spPr bwMode="auto">
          <a:xfrm>
            <a:off x="117135" y="1719909"/>
            <a:ext cx="1896678" cy="400110"/>
          </a:xfrm>
          <a:prstGeom prst="rect">
            <a:avLst/>
          </a:prstGeom>
          <a:noFill/>
          <a:ln w="9525">
            <a:noFill/>
            <a:miter lim="800000"/>
            <a:headEnd type="none" w="sm" len="sm"/>
            <a:tailEnd type="none" w="sm" len="sm"/>
          </a:ln>
        </p:spPr>
        <p:txBody>
          <a:bodyPr wrap="square">
            <a:spAutoFit/>
          </a:bodyPr>
          <a:lstStyle/>
          <a:p>
            <a:pPr algn="ctr" eaLnBrk="0" hangingPunct="0"/>
            <a:r>
              <a:rPr lang="en-US" sz="2000" b="1" dirty="0">
                <a:solidFill>
                  <a:schemeClr val="tx1"/>
                </a:solidFill>
              </a:rPr>
              <a:t>Host Application</a:t>
            </a:r>
          </a:p>
        </p:txBody>
      </p:sp>
      <p:sp>
        <p:nvSpPr>
          <p:cNvPr id="16" name="Rounded Rectangle 15"/>
          <p:cNvSpPr/>
          <p:nvPr/>
        </p:nvSpPr>
        <p:spPr bwMode="auto">
          <a:xfrm>
            <a:off x="3842604" y="2468028"/>
            <a:ext cx="1645933" cy="2693324"/>
          </a:xfrm>
          <a:prstGeom prst="roundRect">
            <a:avLst/>
          </a:prstGeom>
          <a:solidFill>
            <a:schemeClr val="accent1"/>
          </a:solidFill>
          <a:ln w="9525" cap="flat" cmpd="sng" algn="ctr">
            <a:no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2000" b="1" dirty="0" smtClean="0">
                <a:solidFill>
                  <a:srgbClr val="FFFFFF"/>
                </a:solidFill>
              </a:rPr>
              <a:t>Normal Priority</a:t>
            </a:r>
          </a:p>
          <a:p>
            <a:pPr marL="0" marR="0" indent="0"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bg1"/>
                </a:solidFill>
                <a:effectLst/>
                <a:latin typeface="Arial Narrow" pitchFamily="34" charset="0"/>
              </a:rPr>
              <a:t>Loop</a:t>
            </a:r>
          </a:p>
        </p:txBody>
      </p:sp>
      <p:sp>
        <p:nvSpPr>
          <p:cNvPr id="17" name="Rounded Rectangle 16"/>
          <p:cNvSpPr/>
          <p:nvPr/>
        </p:nvSpPr>
        <p:spPr bwMode="auto">
          <a:xfrm>
            <a:off x="7267425" y="2434777"/>
            <a:ext cx="1645933" cy="2826328"/>
          </a:xfrm>
          <a:prstGeom prst="roundRect">
            <a:avLst/>
          </a:prstGeom>
          <a:solidFill>
            <a:schemeClr val="accent1"/>
          </a:solidFill>
          <a:ln w="9525" cap="flat" cmpd="sng" algn="ctr">
            <a:no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2000" b="1" dirty="0" smtClean="0">
                <a:solidFill>
                  <a:srgbClr val="FFFFFF"/>
                </a:solidFill>
              </a:rPr>
              <a:t>Time-Critical</a:t>
            </a:r>
          </a:p>
          <a:p>
            <a:pPr marL="0" marR="0" indent="0"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bg1"/>
                </a:solidFill>
                <a:effectLst/>
                <a:latin typeface="Arial Narrow" pitchFamily="34" charset="0"/>
              </a:rPr>
              <a:t>Loop</a:t>
            </a:r>
          </a:p>
        </p:txBody>
      </p:sp>
      <p:sp>
        <p:nvSpPr>
          <p:cNvPr id="18" name="Rounded Rectangle 17"/>
          <p:cNvSpPr/>
          <p:nvPr/>
        </p:nvSpPr>
        <p:spPr bwMode="auto">
          <a:xfrm>
            <a:off x="201642" y="2401527"/>
            <a:ext cx="1645933" cy="2842952"/>
          </a:xfrm>
          <a:prstGeom prst="roundRect">
            <a:avLst/>
          </a:prstGeom>
          <a:solidFill>
            <a:schemeClr val="accent1"/>
          </a:solidFill>
          <a:ln w="9525" cap="flat" cmpd="sng" algn="ctr">
            <a:no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2000" b="1" dirty="0" smtClean="0">
                <a:solidFill>
                  <a:srgbClr val="FFFFFF"/>
                </a:solidFill>
              </a:rPr>
              <a:t>User</a:t>
            </a:r>
          </a:p>
          <a:p>
            <a:pPr marL="0" marR="0" indent="0"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bg1"/>
                </a:solidFill>
                <a:effectLst/>
                <a:latin typeface="Arial Narrow" pitchFamily="34" charset="0"/>
              </a:rPr>
              <a:t>Interface</a:t>
            </a:r>
          </a:p>
        </p:txBody>
      </p:sp>
      <p:sp>
        <p:nvSpPr>
          <p:cNvPr id="20" name="Left Arrow 19"/>
          <p:cNvSpPr/>
          <p:nvPr/>
        </p:nvSpPr>
        <p:spPr bwMode="auto">
          <a:xfrm>
            <a:off x="1997188" y="3698276"/>
            <a:ext cx="1712421" cy="1845426"/>
          </a:xfrm>
          <a:prstGeom prst="leftArrow">
            <a:avLst/>
          </a:prstGeom>
          <a:solidFill>
            <a:schemeClr val="accent1">
              <a:lumMod val="60000"/>
              <a:lumOff val="40000"/>
            </a:schemeClr>
          </a:solidFill>
          <a:ln w="9525" cap="flat" cmpd="sng" algn="ctr">
            <a:no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eaLnBrk="0" hangingPunct="0"/>
            <a:r>
              <a:rPr lang="en-US" sz="1200" b="1" dirty="0" smtClean="0">
                <a:solidFill>
                  <a:srgbClr val="FFFFFF"/>
                </a:solidFill>
              </a:rPr>
              <a:t>Network-published</a:t>
            </a:r>
          </a:p>
          <a:p>
            <a:pPr eaLnBrk="0" hangingPunct="0"/>
            <a:r>
              <a:rPr lang="en-US" sz="1200" b="1" dirty="0" smtClean="0">
                <a:solidFill>
                  <a:srgbClr val="FFFFFF"/>
                </a:solidFill>
              </a:rPr>
              <a:t>Shared Variable</a:t>
            </a:r>
          </a:p>
          <a:p>
            <a:pPr eaLnBrk="0" hangingPunct="0"/>
            <a:r>
              <a:rPr lang="en-US" sz="1200" b="1" dirty="0" smtClean="0">
                <a:solidFill>
                  <a:srgbClr val="000000"/>
                </a:solidFill>
              </a:rPr>
              <a:t>Target Data</a:t>
            </a:r>
            <a:endParaRPr kumimoji="0" lang="en-US" sz="1200" b="1" i="0" u="none" strike="noStrike" cap="none" normalizeH="0" baseline="0" dirty="0" smtClean="0">
              <a:ln>
                <a:noFill/>
              </a:ln>
              <a:solidFill>
                <a:srgbClr val="000000"/>
              </a:solidFill>
              <a:effectLst/>
              <a:latin typeface="Arial Narrow" pitchFamily="34" charset="0"/>
            </a:endParaRPr>
          </a:p>
        </p:txBody>
      </p:sp>
      <p:sp>
        <p:nvSpPr>
          <p:cNvPr id="22" name="Right Arrow 21"/>
          <p:cNvSpPr/>
          <p:nvPr/>
        </p:nvSpPr>
        <p:spPr bwMode="auto">
          <a:xfrm>
            <a:off x="2002238" y="2351691"/>
            <a:ext cx="1745673" cy="1778883"/>
          </a:xfrm>
          <a:prstGeom prst="rightArrow">
            <a:avLst/>
          </a:prstGeom>
          <a:solidFill>
            <a:schemeClr val="accent1">
              <a:lumMod val="60000"/>
              <a:lumOff val="40000"/>
            </a:schemeClr>
          </a:solidFill>
          <a:ln w="9525" cap="flat" cmpd="sng" algn="ctr">
            <a:no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FFFF"/>
                </a:solidFill>
                <a:effectLst/>
                <a:latin typeface="Arial Narrow" pitchFamily="34" charset="0"/>
              </a:rPr>
              <a:t>Network-published</a:t>
            </a:r>
          </a:p>
          <a:p>
            <a:pPr marL="0" marR="0" indent="0"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FFFF"/>
                </a:solidFill>
                <a:effectLst/>
                <a:latin typeface="Arial Narrow" pitchFamily="34" charset="0"/>
              </a:rPr>
              <a:t>Shared Variables </a:t>
            </a:r>
          </a:p>
          <a:p>
            <a:pPr marL="0" marR="0" indent="0"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Arial Narrow" pitchFamily="34" charset="0"/>
              </a:rPr>
              <a:t>PID Gains</a:t>
            </a:r>
          </a:p>
          <a:p>
            <a:pPr marL="0" marR="0" indent="0" defTabSz="914400" rtl="0" eaLnBrk="0" fontAlgn="base" latinLnBrk="0" hangingPunct="0">
              <a:lnSpc>
                <a:spcPct val="100000"/>
              </a:lnSpc>
              <a:spcBef>
                <a:spcPct val="0"/>
              </a:spcBef>
              <a:spcAft>
                <a:spcPct val="0"/>
              </a:spcAft>
              <a:buClrTx/>
              <a:buSzTx/>
              <a:buFontTx/>
              <a:buNone/>
              <a:tabLst/>
            </a:pPr>
            <a:r>
              <a:rPr lang="en-US" sz="1200" b="1" dirty="0" err="1" smtClean="0">
                <a:solidFill>
                  <a:srgbClr val="000000"/>
                </a:solidFill>
              </a:rPr>
              <a:t>Setpoint</a:t>
            </a:r>
            <a:r>
              <a:rPr lang="en-US" sz="1200" b="1" dirty="0" smtClean="0">
                <a:solidFill>
                  <a:srgbClr val="000000"/>
                </a:solidFill>
              </a:rPr>
              <a:t> Profile</a:t>
            </a:r>
          </a:p>
          <a:p>
            <a:pPr marL="0" marR="0" indent="0" defTabSz="914400" rtl="0" eaLnBrk="0" fontAlgn="base" latinLnBrk="0" hangingPunct="0">
              <a:lnSpc>
                <a:spcPct val="100000"/>
              </a:lnSpc>
              <a:spcBef>
                <a:spcPct val="0"/>
              </a:spcBef>
              <a:spcAft>
                <a:spcPct val="0"/>
              </a:spcAft>
              <a:buClrTx/>
              <a:buSzTx/>
              <a:buFontTx/>
              <a:buNone/>
              <a:tabLst/>
            </a:pPr>
            <a:r>
              <a:rPr lang="en-US" sz="1200" b="1" dirty="0" smtClean="0">
                <a:solidFill>
                  <a:srgbClr val="000000"/>
                </a:solidFill>
              </a:rPr>
              <a:t>Log file name</a:t>
            </a:r>
          </a:p>
        </p:txBody>
      </p:sp>
      <p:sp>
        <p:nvSpPr>
          <p:cNvPr id="29" name="TextBox 28"/>
          <p:cNvSpPr txBox="1"/>
          <p:nvPr/>
        </p:nvSpPr>
        <p:spPr>
          <a:xfrm>
            <a:off x="1997188" y="2041848"/>
            <a:ext cx="1729047" cy="461665"/>
          </a:xfrm>
          <a:prstGeom prst="rect">
            <a:avLst/>
          </a:prstGeom>
          <a:noFill/>
        </p:spPr>
        <p:txBody>
          <a:bodyPr wrap="square" rtlCol="0">
            <a:spAutoFit/>
          </a:bodyPr>
          <a:lstStyle/>
          <a:p>
            <a:r>
              <a:rPr lang="en-US" sz="1200" dirty="0" smtClean="0">
                <a:solidFill>
                  <a:srgbClr val="000000"/>
                </a:solidFill>
              </a:rPr>
              <a:t>Network Communication</a:t>
            </a:r>
          </a:p>
          <a:p>
            <a:endParaRPr lang="en-US" sz="1200" dirty="0">
              <a:solidFill>
                <a:srgbClr val="000000"/>
              </a:solidFill>
            </a:endParaRPr>
          </a:p>
        </p:txBody>
      </p:sp>
      <p:sp>
        <p:nvSpPr>
          <p:cNvPr id="30" name="TextBox 29"/>
          <p:cNvSpPr txBox="1"/>
          <p:nvPr/>
        </p:nvSpPr>
        <p:spPr>
          <a:xfrm>
            <a:off x="5488533" y="2052385"/>
            <a:ext cx="1878676" cy="276999"/>
          </a:xfrm>
          <a:prstGeom prst="rect">
            <a:avLst/>
          </a:prstGeom>
          <a:noFill/>
        </p:spPr>
        <p:txBody>
          <a:bodyPr wrap="square" rtlCol="0">
            <a:spAutoFit/>
          </a:bodyPr>
          <a:lstStyle/>
          <a:p>
            <a:r>
              <a:rPr lang="en-US" sz="1200" dirty="0" smtClean="0">
                <a:solidFill>
                  <a:srgbClr val="000000"/>
                </a:solidFill>
              </a:rPr>
              <a:t>Inter-thread Communication</a:t>
            </a:r>
            <a:endParaRPr lang="en-US" sz="1200" dirty="0">
              <a:solidFill>
                <a:srgbClr val="000000"/>
              </a:solidFill>
            </a:endParaRPr>
          </a:p>
        </p:txBody>
      </p:sp>
      <p:sp>
        <p:nvSpPr>
          <p:cNvPr id="32" name="Down Arrow 31"/>
          <p:cNvSpPr/>
          <p:nvPr/>
        </p:nvSpPr>
        <p:spPr bwMode="auto">
          <a:xfrm>
            <a:off x="3776111" y="5211228"/>
            <a:ext cx="1795549" cy="748145"/>
          </a:xfrm>
          <a:prstGeom prst="downArrow">
            <a:avLst>
              <a:gd name="adj1" fmla="val 50000"/>
              <a:gd name="adj2" fmla="val 50000"/>
            </a:avLst>
          </a:prstGeom>
          <a:solidFill>
            <a:schemeClr val="bg2">
              <a:lumMod val="40000"/>
              <a:lumOff val="60000"/>
            </a:schemeClr>
          </a:solidFill>
          <a:ln w="9525" cap="flat" cmpd="sng" algn="ctr">
            <a:no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Arial Narrow" pitchFamily="34" charset="0"/>
              </a:rPr>
              <a:t>Log to</a:t>
            </a:r>
          </a:p>
          <a:p>
            <a:pPr marL="0" marR="0" indent="0" algn="ctr" defTabSz="914400" rtl="0" eaLnBrk="0" fontAlgn="base" latinLnBrk="0" hangingPunct="0">
              <a:lnSpc>
                <a:spcPct val="100000"/>
              </a:lnSpc>
              <a:spcBef>
                <a:spcPct val="0"/>
              </a:spcBef>
              <a:spcAft>
                <a:spcPct val="0"/>
              </a:spcAft>
              <a:buClrTx/>
              <a:buSzTx/>
              <a:buFontTx/>
              <a:buNone/>
              <a:tabLst/>
            </a:pPr>
            <a:r>
              <a:rPr lang="en-US" sz="1200" dirty="0" smtClean="0">
                <a:solidFill>
                  <a:srgbClr val="000000"/>
                </a:solidFill>
              </a:rPr>
              <a:t>File</a:t>
            </a:r>
            <a:endParaRPr kumimoji="0" lang="en-US" sz="1200" b="1" i="0" u="none" strike="noStrike" cap="none" normalizeH="0" baseline="0" dirty="0" smtClean="0">
              <a:ln>
                <a:noFill/>
              </a:ln>
              <a:solidFill>
                <a:srgbClr val="000000"/>
              </a:solidFill>
              <a:effectLst/>
              <a:latin typeface="Arial Narrow" pitchFamily="34" charset="0"/>
            </a:endParaRPr>
          </a:p>
        </p:txBody>
      </p:sp>
      <p:sp>
        <p:nvSpPr>
          <p:cNvPr id="33" name="Left Arrow 32"/>
          <p:cNvSpPr/>
          <p:nvPr/>
        </p:nvSpPr>
        <p:spPr bwMode="auto">
          <a:xfrm>
            <a:off x="5505159" y="3698276"/>
            <a:ext cx="1712421" cy="1845426"/>
          </a:xfrm>
          <a:prstGeom prst="leftArrow">
            <a:avLst/>
          </a:prstGeom>
          <a:solidFill>
            <a:schemeClr val="accent1">
              <a:lumMod val="60000"/>
              <a:lumOff val="40000"/>
            </a:schemeClr>
          </a:solidFill>
          <a:ln w="9525" cap="flat" cmpd="sng" algn="ctr">
            <a:no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eaLnBrk="0" hangingPunct="0"/>
            <a:r>
              <a:rPr lang="en-US" sz="1200" b="1" dirty="0" smtClean="0">
                <a:solidFill>
                  <a:srgbClr val="FFFFFF"/>
                </a:solidFill>
              </a:rPr>
              <a:t>Single-process</a:t>
            </a:r>
          </a:p>
          <a:p>
            <a:pPr eaLnBrk="0" hangingPunct="0"/>
            <a:r>
              <a:rPr lang="en-US" sz="1200" b="1" dirty="0" smtClean="0">
                <a:solidFill>
                  <a:srgbClr val="FFFFFF"/>
                </a:solidFill>
              </a:rPr>
              <a:t>Shared Variable</a:t>
            </a:r>
          </a:p>
          <a:p>
            <a:pPr eaLnBrk="0" hangingPunct="0"/>
            <a:r>
              <a:rPr lang="en-US" sz="1200" b="1" dirty="0" smtClean="0">
                <a:solidFill>
                  <a:srgbClr val="FFFFFF"/>
                </a:solidFill>
              </a:rPr>
              <a:t>with RT FIFO</a:t>
            </a:r>
            <a:endParaRPr kumimoji="0" lang="en-US" sz="1200" b="1" i="0" u="none" strike="noStrike" cap="none" normalizeH="0" baseline="0" dirty="0" smtClean="0">
              <a:ln>
                <a:noFill/>
              </a:ln>
              <a:solidFill>
                <a:srgbClr val="000000"/>
              </a:solidFill>
              <a:effectLst/>
              <a:latin typeface="Arial Narrow" pitchFamily="34" charset="0"/>
            </a:endParaRPr>
          </a:p>
          <a:p>
            <a:pPr marL="0" marR="0" indent="0"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Arial Narrow" pitchFamily="34" charset="0"/>
              </a:rPr>
              <a:t>Target Data</a:t>
            </a:r>
          </a:p>
        </p:txBody>
      </p:sp>
      <p:sp>
        <p:nvSpPr>
          <p:cNvPr id="34" name="Right Arrow 33"/>
          <p:cNvSpPr/>
          <p:nvPr/>
        </p:nvSpPr>
        <p:spPr bwMode="auto">
          <a:xfrm>
            <a:off x="5521784" y="2351691"/>
            <a:ext cx="1745673" cy="1778883"/>
          </a:xfrm>
          <a:prstGeom prst="rightArrow">
            <a:avLst/>
          </a:prstGeom>
          <a:solidFill>
            <a:schemeClr val="accent1">
              <a:lumMod val="60000"/>
              <a:lumOff val="40000"/>
            </a:schemeClr>
          </a:solidFill>
          <a:ln w="9525" cap="flat" cmpd="sng" algn="ctr">
            <a:no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lang="en-US" sz="1200" b="1" dirty="0" smtClean="0">
                <a:solidFill>
                  <a:srgbClr val="FFFFFF"/>
                </a:solidFill>
              </a:rPr>
              <a:t>Single-process</a:t>
            </a:r>
          </a:p>
          <a:p>
            <a:pPr marL="0" marR="0" indent="0"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FFFF"/>
                </a:solidFill>
                <a:effectLst/>
                <a:latin typeface="Arial Narrow" pitchFamily="34" charset="0"/>
              </a:rPr>
              <a:t>Shared</a:t>
            </a:r>
            <a:r>
              <a:rPr kumimoji="0" lang="en-US" sz="1200" b="1" i="0" u="none" strike="noStrike" cap="none" normalizeH="0" dirty="0" smtClean="0">
                <a:ln>
                  <a:noFill/>
                </a:ln>
                <a:solidFill>
                  <a:srgbClr val="FFFFFF"/>
                </a:solidFill>
                <a:effectLst/>
                <a:latin typeface="Arial Narrow" pitchFamily="34" charset="0"/>
              </a:rPr>
              <a:t> Variables</a:t>
            </a:r>
          </a:p>
          <a:p>
            <a:pPr marL="0" marR="0" indent="0" defTabSz="914400" rtl="0" eaLnBrk="0" fontAlgn="base" latinLnBrk="0" hangingPunct="0">
              <a:lnSpc>
                <a:spcPct val="100000"/>
              </a:lnSpc>
              <a:spcBef>
                <a:spcPct val="0"/>
              </a:spcBef>
              <a:spcAft>
                <a:spcPct val="0"/>
              </a:spcAft>
              <a:buClrTx/>
              <a:buSzTx/>
              <a:buFontTx/>
              <a:buNone/>
              <a:tabLst/>
            </a:pPr>
            <a:r>
              <a:rPr lang="en-US" sz="1200" b="1" baseline="0" dirty="0" smtClean="0">
                <a:solidFill>
                  <a:srgbClr val="FFFFFF"/>
                </a:solidFill>
              </a:rPr>
              <a:t>with</a:t>
            </a:r>
            <a:r>
              <a:rPr lang="en-US" sz="1200" b="1" dirty="0" smtClean="0">
                <a:solidFill>
                  <a:srgbClr val="FFFFFF"/>
                </a:solidFill>
              </a:rPr>
              <a:t> RT FIFO</a:t>
            </a:r>
            <a:endParaRPr kumimoji="0" lang="en-US" sz="1200" b="1" i="0" u="none" strike="noStrike" cap="none" normalizeH="0" baseline="0" dirty="0" smtClean="0">
              <a:ln>
                <a:noFill/>
              </a:ln>
              <a:solidFill>
                <a:srgbClr val="FFFFFF"/>
              </a:solidFill>
              <a:effectLst/>
              <a:latin typeface="Arial Narrow" pitchFamily="34" charset="0"/>
            </a:endParaRPr>
          </a:p>
          <a:p>
            <a:pPr marL="0" marR="0" indent="0"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Arial Narrow" pitchFamily="34" charset="0"/>
              </a:rPr>
              <a:t>PID Gains</a:t>
            </a:r>
          </a:p>
          <a:p>
            <a:pPr marL="0" marR="0" indent="0" defTabSz="914400" rtl="0" eaLnBrk="0" fontAlgn="base" latinLnBrk="0" hangingPunct="0">
              <a:lnSpc>
                <a:spcPct val="100000"/>
              </a:lnSpc>
              <a:spcBef>
                <a:spcPct val="0"/>
              </a:spcBef>
              <a:spcAft>
                <a:spcPct val="0"/>
              </a:spcAft>
              <a:buClrTx/>
              <a:buSzTx/>
              <a:buFontTx/>
              <a:buNone/>
              <a:tabLst/>
            </a:pPr>
            <a:r>
              <a:rPr lang="en-US" sz="1200" b="1" dirty="0" err="1" smtClean="0">
                <a:solidFill>
                  <a:srgbClr val="000000"/>
                </a:solidFill>
              </a:rPr>
              <a:t>Setpoint</a:t>
            </a:r>
            <a:r>
              <a:rPr lang="en-US" sz="1200" b="1" dirty="0" smtClean="0">
                <a:solidFill>
                  <a:srgbClr val="000000"/>
                </a:solidFill>
              </a:rPr>
              <a:t> Profile</a:t>
            </a:r>
          </a:p>
        </p:txBody>
      </p:sp>
      <p:sp>
        <p:nvSpPr>
          <p:cNvPr id="38" name="Bent-Up Arrow 37"/>
          <p:cNvSpPr/>
          <p:nvPr/>
        </p:nvSpPr>
        <p:spPr bwMode="auto">
          <a:xfrm>
            <a:off x="1332156" y="716674"/>
            <a:ext cx="7514715" cy="1713052"/>
          </a:xfrm>
          <a:prstGeom prst="bentUpArrow">
            <a:avLst>
              <a:gd name="adj1" fmla="val 33333"/>
              <a:gd name="adj2" fmla="val 50000"/>
              <a:gd name="adj3" fmla="val 25000"/>
            </a:avLst>
          </a:prstGeom>
          <a:solidFill>
            <a:schemeClr val="accent1">
              <a:lumMod val="60000"/>
              <a:lumOff val="40000"/>
            </a:schemeClr>
          </a:solidFill>
          <a:ln w="9525" cap="flat" cmpd="sng" algn="ctr">
            <a:noFill/>
            <a:prstDash val="solid"/>
            <a:round/>
            <a:headEnd type="none" w="sm" len="sm"/>
            <a:tailEnd type="none" w="sm" len="sm"/>
          </a:ln>
          <a:effectLst/>
          <a:scene3d>
            <a:camera prst="orthographicFront">
              <a:rot lat="10800000" lon="0" rev="0"/>
            </a:camera>
            <a:lightRig rig="threePt" dir="t"/>
          </a:scene3d>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bg1"/>
              </a:solidFill>
              <a:effectLst/>
              <a:latin typeface="Arial Narrow" pitchFamily="34" charset="0"/>
            </a:endParaRPr>
          </a:p>
        </p:txBody>
      </p:sp>
      <p:sp>
        <p:nvSpPr>
          <p:cNvPr id="39" name="TextBox 38"/>
          <p:cNvSpPr txBox="1"/>
          <p:nvPr/>
        </p:nvSpPr>
        <p:spPr>
          <a:xfrm>
            <a:off x="5422037" y="5859617"/>
            <a:ext cx="1413164" cy="830997"/>
          </a:xfrm>
          <a:prstGeom prst="rect">
            <a:avLst/>
          </a:prstGeom>
          <a:noFill/>
        </p:spPr>
        <p:txBody>
          <a:bodyPr wrap="square" rtlCol="0">
            <a:spAutoFit/>
          </a:bodyPr>
          <a:lstStyle/>
          <a:p>
            <a:r>
              <a:rPr lang="en-US" sz="1200" b="1" dirty="0" smtClean="0">
                <a:solidFill>
                  <a:srgbClr val="000000"/>
                </a:solidFill>
              </a:rPr>
              <a:t>Log to start of file:</a:t>
            </a:r>
          </a:p>
          <a:p>
            <a:pPr>
              <a:buFont typeface="Arial" pitchFamily="34" charset="0"/>
              <a:buChar char="•"/>
            </a:pPr>
            <a:r>
              <a:rPr lang="en-US" sz="1200" b="0" dirty="0" smtClean="0">
                <a:solidFill>
                  <a:srgbClr val="000000"/>
                </a:solidFill>
              </a:rPr>
              <a:t>PID Gains</a:t>
            </a:r>
          </a:p>
          <a:p>
            <a:pPr>
              <a:buFont typeface="Arial" pitchFamily="34" charset="0"/>
              <a:buChar char="•"/>
            </a:pPr>
            <a:r>
              <a:rPr lang="en-US" sz="1200" b="0" dirty="0" err="1" smtClean="0">
                <a:solidFill>
                  <a:srgbClr val="000000"/>
                </a:solidFill>
              </a:rPr>
              <a:t>Setpoint</a:t>
            </a:r>
            <a:r>
              <a:rPr lang="en-US" sz="1200" b="0" dirty="0" smtClean="0">
                <a:solidFill>
                  <a:srgbClr val="000000"/>
                </a:solidFill>
              </a:rPr>
              <a:t> Profile</a:t>
            </a:r>
          </a:p>
          <a:p>
            <a:endParaRPr lang="en-US" sz="1200" dirty="0">
              <a:solidFill>
                <a:srgbClr val="000000"/>
              </a:solidFill>
            </a:endParaRPr>
          </a:p>
        </p:txBody>
      </p:sp>
      <p:sp>
        <p:nvSpPr>
          <p:cNvPr id="40" name="TextBox 39"/>
          <p:cNvSpPr txBox="1"/>
          <p:nvPr/>
        </p:nvSpPr>
        <p:spPr>
          <a:xfrm>
            <a:off x="6702204" y="5399792"/>
            <a:ext cx="1413164" cy="1569660"/>
          </a:xfrm>
          <a:prstGeom prst="rect">
            <a:avLst/>
          </a:prstGeom>
          <a:noFill/>
        </p:spPr>
        <p:txBody>
          <a:bodyPr wrap="square" rtlCol="0">
            <a:spAutoFit/>
          </a:bodyPr>
          <a:lstStyle/>
          <a:p>
            <a:r>
              <a:rPr lang="en-US" sz="1200" b="1" dirty="0" smtClean="0">
                <a:solidFill>
                  <a:srgbClr val="000000"/>
                </a:solidFill>
              </a:rPr>
              <a:t>Stream Target Data to file</a:t>
            </a:r>
          </a:p>
          <a:p>
            <a:pPr>
              <a:buFont typeface="Arial" pitchFamily="34" charset="0"/>
              <a:buChar char="•"/>
            </a:pPr>
            <a:r>
              <a:rPr lang="en-US" sz="1200" b="0" dirty="0" smtClean="0">
                <a:solidFill>
                  <a:srgbClr val="000000"/>
                </a:solidFill>
              </a:rPr>
              <a:t>Temperature</a:t>
            </a:r>
          </a:p>
          <a:p>
            <a:pPr>
              <a:buFont typeface="Arial" pitchFamily="34" charset="0"/>
              <a:buChar char="•"/>
            </a:pPr>
            <a:r>
              <a:rPr lang="en-US" sz="1200" b="0" dirty="0" smtClean="0">
                <a:solidFill>
                  <a:srgbClr val="000000"/>
                </a:solidFill>
              </a:rPr>
              <a:t>Timestamp</a:t>
            </a:r>
          </a:p>
          <a:p>
            <a:pPr>
              <a:buFont typeface="Arial" pitchFamily="34" charset="0"/>
              <a:buChar char="•"/>
            </a:pPr>
            <a:r>
              <a:rPr lang="en-US" sz="1200" b="0" dirty="0" err="1" smtClean="0">
                <a:solidFill>
                  <a:srgbClr val="000000"/>
                </a:solidFill>
              </a:rPr>
              <a:t>Setpoint</a:t>
            </a:r>
            <a:endParaRPr lang="en-US" sz="1200" b="0" dirty="0" smtClean="0">
              <a:solidFill>
                <a:srgbClr val="000000"/>
              </a:solidFill>
            </a:endParaRPr>
          </a:p>
          <a:p>
            <a:pPr>
              <a:buFont typeface="Arial" pitchFamily="34" charset="0"/>
              <a:buChar char="•"/>
            </a:pPr>
            <a:r>
              <a:rPr lang="en-US" sz="1200" b="0" dirty="0" smtClean="0">
                <a:solidFill>
                  <a:srgbClr val="000000"/>
                </a:solidFill>
              </a:rPr>
              <a:t>Lamp Intensity</a:t>
            </a:r>
          </a:p>
          <a:p>
            <a:pPr>
              <a:buFont typeface="Arial" pitchFamily="34" charset="0"/>
              <a:buChar char="•"/>
            </a:pPr>
            <a:r>
              <a:rPr lang="en-US" sz="1200" b="0" dirty="0" smtClean="0">
                <a:solidFill>
                  <a:srgbClr val="000000"/>
                </a:solidFill>
              </a:rPr>
              <a:t>Fan Intensity</a:t>
            </a:r>
          </a:p>
          <a:p>
            <a:endParaRPr lang="en-US" sz="1200" dirty="0">
              <a:solidFill>
                <a:srgbClr val="000000"/>
              </a:solidFill>
            </a:endParaRPr>
          </a:p>
        </p:txBody>
      </p:sp>
      <p:sp>
        <p:nvSpPr>
          <p:cNvPr id="41" name="TextBox 40"/>
          <p:cNvSpPr txBox="1"/>
          <p:nvPr/>
        </p:nvSpPr>
        <p:spPr>
          <a:xfrm>
            <a:off x="1448544" y="693935"/>
            <a:ext cx="4538749" cy="646331"/>
          </a:xfrm>
          <a:prstGeom prst="rect">
            <a:avLst/>
          </a:prstGeom>
          <a:noFill/>
        </p:spPr>
        <p:txBody>
          <a:bodyPr wrap="square" rtlCol="0">
            <a:spAutoFit/>
          </a:bodyPr>
          <a:lstStyle/>
          <a:p>
            <a:r>
              <a:rPr lang="en-US" sz="1200" b="1" dirty="0" smtClean="0">
                <a:solidFill>
                  <a:srgbClr val="FFFFFF"/>
                </a:solidFill>
              </a:rPr>
              <a:t>Network-published Shared Variables with RT FIFO</a:t>
            </a:r>
          </a:p>
          <a:p>
            <a:r>
              <a:rPr lang="en-US" sz="1200" b="1" dirty="0" smtClean="0">
                <a:solidFill>
                  <a:srgbClr val="000000"/>
                </a:solidFill>
              </a:rPr>
              <a:t>Stop Target</a:t>
            </a:r>
          </a:p>
          <a:p>
            <a:r>
              <a:rPr lang="en-US" sz="1200" b="1" dirty="0" smtClean="0">
                <a:solidFill>
                  <a:srgbClr val="000000"/>
                </a:solidFill>
              </a:rPr>
              <a:t>Apply Disturbance</a:t>
            </a:r>
            <a:endParaRPr lang="en-US" sz="1200" b="1" dirty="0">
              <a:solidFill>
                <a:srgbClr val="000000"/>
              </a:solidFill>
            </a:endParaRPr>
          </a:p>
        </p:txBody>
      </p:sp>
      <p:sp>
        <p:nvSpPr>
          <p:cNvPr id="42" name="Rectangle 41"/>
          <p:cNvSpPr/>
          <p:nvPr/>
        </p:nvSpPr>
        <p:spPr bwMode="auto">
          <a:xfrm>
            <a:off x="903485" y="705098"/>
            <a:ext cx="561684" cy="891884"/>
          </a:xfrm>
          <a:prstGeom prst="rect">
            <a:avLst/>
          </a:prstGeom>
          <a:solidFill>
            <a:schemeClr val="accent1">
              <a:lumMod val="60000"/>
              <a:lumOff val="40000"/>
            </a:schemeClr>
          </a:solidFill>
          <a:ln w="9525" cap="flat" cmpd="sng" algn="ctr">
            <a:no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smtClean="0">
              <a:ln>
                <a:noFill/>
              </a:ln>
              <a:solidFill>
                <a:schemeClr val="bg1"/>
              </a:solidFill>
              <a:effectLst/>
              <a:latin typeface="Arial Narrow" pitchFamily="34" charset="0"/>
            </a:endParaRPr>
          </a:p>
        </p:txBody>
      </p:sp>
      <p:sp>
        <p:nvSpPr>
          <p:cNvPr id="23" name="TextBox 22"/>
          <p:cNvSpPr txBox="1"/>
          <p:nvPr/>
        </p:nvSpPr>
        <p:spPr>
          <a:xfrm>
            <a:off x="164123" y="82061"/>
            <a:ext cx="8733692" cy="646331"/>
          </a:xfrm>
          <a:prstGeom prst="rect">
            <a:avLst/>
          </a:prstGeom>
          <a:noFill/>
        </p:spPr>
        <p:txBody>
          <a:bodyPr wrap="square" rtlCol="0">
            <a:spAutoFit/>
          </a:bodyPr>
          <a:lstStyle/>
          <a:p>
            <a:r>
              <a:rPr lang="en-US" sz="3600" dirty="0" smtClean="0">
                <a:solidFill>
                  <a:srgbClr val="000000"/>
                </a:solidFill>
                <a:latin typeface="+mj-lt"/>
              </a:rPr>
              <a:t>Temperature Chamber Controller Project</a:t>
            </a:r>
            <a:endParaRPr lang="en-US" sz="3600" dirty="0">
              <a:solidFill>
                <a:srgbClr val="000000"/>
              </a:solidFill>
              <a:latin typeface="+mj-lt"/>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2"/>
          <p:cNvSpPr>
            <a:spLocks noGrp="1" noChangeArrowheads="1"/>
          </p:cNvSpPr>
          <p:nvPr>
            <p:ph type="title"/>
          </p:nvPr>
        </p:nvSpPr>
        <p:spPr/>
        <p:txBody>
          <a:bodyPr/>
          <a:lstStyle/>
          <a:p>
            <a:r>
              <a:rPr lang="en-US" dirty="0" smtClean="0"/>
              <a:t>Exercise 5-1: Creating the Target VI </a:t>
            </a:r>
          </a:p>
        </p:txBody>
      </p:sp>
      <p:sp>
        <p:nvSpPr>
          <p:cNvPr id="68610" name="Rectangle 3"/>
          <p:cNvSpPr>
            <a:spLocks noGrp="1" noChangeArrowheads="1"/>
          </p:cNvSpPr>
          <p:nvPr>
            <p:ph idx="1"/>
          </p:nvPr>
        </p:nvSpPr>
        <p:spPr/>
        <p:txBody>
          <a:bodyPr/>
          <a:lstStyle/>
          <a:p>
            <a:pPr marL="0" indent="0">
              <a:buFontTx/>
              <a:buNone/>
            </a:pPr>
            <a:r>
              <a:rPr lang="en-US" dirty="0" smtClean="0"/>
              <a:t>Create the target application that includes the normal priority loop and calls the time-critical Timed Loop.</a:t>
            </a:r>
          </a:p>
          <a:p>
            <a:pPr marL="0" indent="0">
              <a:buFontTx/>
              <a:buNone/>
            </a:pPr>
            <a:endParaRPr lang="en-US" dirty="0" smtClean="0"/>
          </a:p>
        </p:txBody>
      </p:sp>
      <p:sp>
        <p:nvSpPr>
          <p:cNvPr id="68611" name="Rectangle 4"/>
          <p:cNvSpPr>
            <a:spLocks noChangeArrowheads="1"/>
          </p:cNvSpPr>
          <p:nvPr/>
        </p:nvSpPr>
        <p:spPr bwMode="auto">
          <a:xfrm>
            <a:off x="914400" y="3692525"/>
            <a:ext cx="7772400" cy="1598613"/>
          </a:xfrm>
          <a:prstGeom prst="rect">
            <a:avLst/>
          </a:prstGeom>
          <a:noFill/>
          <a:ln w="9525">
            <a:noFill/>
            <a:miter lim="800000"/>
            <a:headEnd/>
            <a:tailEnd/>
          </a:ln>
        </p:spPr>
        <p:txBody>
          <a:bodyPr/>
          <a:lstStyle/>
          <a:p>
            <a:pPr eaLnBrk="0" hangingPunct="0">
              <a:spcBef>
                <a:spcPct val="20000"/>
              </a:spcBef>
            </a:pPr>
            <a:endParaRPr lang="en-US" sz="2800" dirty="0">
              <a:solidFill>
                <a:srgbClr val="5E84B8"/>
              </a:solidFill>
            </a:endParaRPr>
          </a:p>
        </p:txBody>
      </p:sp>
      <p:grpSp>
        <p:nvGrpSpPr>
          <p:cNvPr id="68612" name="Group 7"/>
          <p:cNvGrpSpPr>
            <a:grpSpLocks/>
          </p:cNvGrpSpPr>
          <p:nvPr/>
        </p:nvGrpSpPr>
        <p:grpSpPr bwMode="auto">
          <a:xfrm>
            <a:off x="7315200" y="381000"/>
            <a:ext cx="1641475" cy="1905000"/>
            <a:chOff x="4608" y="240"/>
            <a:chExt cx="1034" cy="1200"/>
          </a:xfrm>
        </p:grpSpPr>
        <p:sp>
          <p:nvSpPr>
            <p:cNvPr id="68613" name="Puzzle3"/>
            <p:cNvSpPr>
              <a:spLocks noEditPoints="1" noChangeArrowheads="1"/>
            </p:cNvSpPr>
            <p:nvPr/>
          </p:nvSpPr>
          <p:spPr bwMode="auto">
            <a:xfrm>
              <a:off x="5136" y="240"/>
              <a:ext cx="388" cy="526"/>
            </a:xfrm>
            <a:custGeom>
              <a:avLst/>
              <a:gdLst>
                <a:gd name="T0" fmla="*/ 187 w 21600"/>
                <a:gd name="T1" fmla="*/ 385 h 21600"/>
                <a:gd name="T2" fmla="*/ 369 w 21600"/>
                <a:gd name="T3" fmla="*/ 514 h 21600"/>
                <a:gd name="T4" fmla="*/ 237 w 21600"/>
                <a:gd name="T5" fmla="*/ 336 h 21600"/>
                <a:gd name="T6" fmla="*/ 369 w 21600"/>
                <a:gd name="T7" fmla="*/ 171 h 21600"/>
                <a:gd name="T8" fmla="*/ 189 w 21600"/>
                <a:gd name="T9" fmla="*/ 1 h 21600"/>
                <a:gd name="T10" fmla="*/ 12 w 21600"/>
                <a:gd name="T11" fmla="*/ 166 h 21600"/>
                <a:gd name="T12" fmla="*/ 145 w 21600"/>
                <a:gd name="T13" fmla="*/ 329 h 21600"/>
                <a:gd name="T14" fmla="*/ 12 w 21600"/>
                <a:gd name="T15" fmla="*/ 514 h 21600"/>
                <a:gd name="T16" fmla="*/ 0 60000 65536"/>
                <a:gd name="T17" fmla="*/ 0 60000 65536"/>
                <a:gd name="T18" fmla="*/ 0 60000 65536"/>
                <a:gd name="T19" fmla="*/ 0 60000 65536"/>
                <a:gd name="T20" fmla="*/ 0 60000 65536"/>
                <a:gd name="T21" fmla="*/ 0 60000 65536"/>
                <a:gd name="T22" fmla="*/ 0 60000 65536"/>
                <a:gd name="T23" fmla="*/ 0 60000 65536"/>
                <a:gd name="T24" fmla="*/ 2282 w 21600"/>
                <a:gd name="T25" fmla="*/ 7720 h 21600"/>
                <a:gd name="T26" fmla="*/ 19151 w 21600"/>
                <a:gd name="T27" fmla="*/ 20245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6625" y="20892"/>
                  </a:moveTo>
                  <a:lnTo>
                    <a:pt x="7105" y="21023"/>
                  </a:lnTo>
                  <a:lnTo>
                    <a:pt x="7513" y="21088"/>
                  </a:lnTo>
                  <a:lnTo>
                    <a:pt x="7922" y="21115"/>
                  </a:lnTo>
                  <a:lnTo>
                    <a:pt x="8242" y="21115"/>
                  </a:lnTo>
                  <a:lnTo>
                    <a:pt x="8544" y="21062"/>
                  </a:lnTo>
                  <a:lnTo>
                    <a:pt x="8810" y="20997"/>
                  </a:lnTo>
                  <a:lnTo>
                    <a:pt x="9023" y="20892"/>
                  </a:lnTo>
                  <a:lnTo>
                    <a:pt x="9148" y="20761"/>
                  </a:lnTo>
                  <a:lnTo>
                    <a:pt x="9290" y="20616"/>
                  </a:lnTo>
                  <a:lnTo>
                    <a:pt x="9361" y="20459"/>
                  </a:lnTo>
                  <a:lnTo>
                    <a:pt x="9396" y="20289"/>
                  </a:lnTo>
                  <a:lnTo>
                    <a:pt x="9396" y="20092"/>
                  </a:lnTo>
                  <a:lnTo>
                    <a:pt x="9325" y="19909"/>
                  </a:lnTo>
                  <a:lnTo>
                    <a:pt x="9219" y="19738"/>
                  </a:lnTo>
                  <a:lnTo>
                    <a:pt x="9094" y="19555"/>
                  </a:lnTo>
                  <a:lnTo>
                    <a:pt x="8917" y="19384"/>
                  </a:lnTo>
                  <a:lnTo>
                    <a:pt x="8650" y="19162"/>
                  </a:lnTo>
                  <a:lnTo>
                    <a:pt x="8437" y="18900"/>
                  </a:lnTo>
                  <a:lnTo>
                    <a:pt x="8277" y="18624"/>
                  </a:lnTo>
                  <a:lnTo>
                    <a:pt x="8135" y="18349"/>
                  </a:lnTo>
                  <a:lnTo>
                    <a:pt x="8028" y="18048"/>
                  </a:lnTo>
                  <a:lnTo>
                    <a:pt x="7993" y="17746"/>
                  </a:lnTo>
                  <a:lnTo>
                    <a:pt x="7993" y="17471"/>
                  </a:lnTo>
                  <a:lnTo>
                    <a:pt x="8028" y="17169"/>
                  </a:lnTo>
                  <a:lnTo>
                    <a:pt x="8135" y="16920"/>
                  </a:lnTo>
                  <a:lnTo>
                    <a:pt x="8277" y="16671"/>
                  </a:lnTo>
                  <a:lnTo>
                    <a:pt x="8366" y="16540"/>
                  </a:lnTo>
                  <a:lnTo>
                    <a:pt x="8473" y="16409"/>
                  </a:lnTo>
                  <a:lnTo>
                    <a:pt x="8615" y="16317"/>
                  </a:lnTo>
                  <a:lnTo>
                    <a:pt x="8739" y="16213"/>
                  </a:lnTo>
                  <a:lnTo>
                    <a:pt x="8881" y="16134"/>
                  </a:lnTo>
                  <a:lnTo>
                    <a:pt x="9059" y="16055"/>
                  </a:lnTo>
                  <a:lnTo>
                    <a:pt x="9254" y="15990"/>
                  </a:lnTo>
                  <a:lnTo>
                    <a:pt x="9432" y="15911"/>
                  </a:lnTo>
                  <a:lnTo>
                    <a:pt x="9663" y="15885"/>
                  </a:lnTo>
                  <a:lnTo>
                    <a:pt x="9876" y="15833"/>
                  </a:lnTo>
                  <a:lnTo>
                    <a:pt x="10142" y="15806"/>
                  </a:lnTo>
                  <a:lnTo>
                    <a:pt x="10391" y="15806"/>
                  </a:lnTo>
                  <a:lnTo>
                    <a:pt x="10728" y="15806"/>
                  </a:lnTo>
                  <a:lnTo>
                    <a:pt x="10995" y="15806"/>
                  </a:lnTo>
                  <a:lnTo>
                    <a:pt x="11279" y="15833"/>
                  </a:lnTo>
                  <a:lnTo>
                    <a:pt x="11546" y="15885"/>
                  </a:lnTo>
                  <a:lnTo>
                    <a:pt x="11776" y="15937"/>
                  </a:lnTo>
                  <a:lnTo>
                    <a:pt x="12025" y="15990"/>
                  </a:lnTo>
                  <a:lnTo>
                    <a:pt x="12221" y="16055"/>
                  </a:lnTo>
                  <a:lnTo>
                    <a:pt x="12434" y="16134"/>
                  </a:lnTo>
                  <a:lnTo>
                    <a:pt x="12611" y="16213"/>
                  </a:lnTo>
                  <a:lnTo>
                    <a:pt x="12771" y="16317"/>
                  </a:lnTo>
                  <a:lnTo>
                    <a:pt x="12913" y="16409"/>
                  </a:lnTo>
                  <a:lnTo>
                    <a:pt x="13038" y="16514"/>
                  </a:lnTo>
                  <a:lnTo>
                    <a:pt x="13251" y="16737"/>
                  </a:lnTo>
                  <a:lnTo>
                    <a:pt x="13428" y="16986"/>
                  </a:lnTo>
                  <a:lnTo>
                    <a:pt x="13517" y="17248"/>
                  </a:lnTo>
                  <a:lnTo>
                    <a:pt x="13588" y="17523"/>
                  </a:lnTo>
                  <a:lnTo>
                    <a:pt x="13588" y="17799"/>
                  </a:lnTo>
                  <a:lnTo>
                    <a:pt x="13517" y="18074"/>
                  </a:lnTo>
                  <a:lnTo>
                    <a:pt x="13428" y="18323"/>
                  </a:lnTo>
                  <a:lnTo>
                    <a:pt x="13286" y="18572"/>
                  </a:lnTo>
                  <a:lnTo>
                    <a:pt x="13109" y="18808"/>
                  </a:lnTo>
                  <a:lnTo>
                    <a:pt x="12878" y="19031"/>
                  </a:lnTo>
                  <a:lnTo>
                    <a:pt x="12434" y="19411"/>
                  </a:lnTo>
                  <a:lnTo>
                    <a:pt x="12132" y="19738"/>
                  </a:lnTo>
                  <a:lnTo>
                    <a:pt x="12025" y="19856"/>
                  </a:lnTo>
                  <a:lnTo>
                    <a:pt x="11919" y="20014"/>
                  </a:lnTo>
                  <a:lnTo>
                    <a:pt x="11883" y="20132"/>
                  </a:lnTo>
                  <a:lnTo>
                    <a:pt x="11883" y="20263"/>
                  </a:lnTo>
                  <a:lnTo>
                    <a:pt x="11883" y="20394"/>
                  </a:lnTo>
                  <a:lnTo>
                    <a:pt x="11954" y="20485"/>
                  </a:lnTo>
                  <a:lnTo>
                    <a:pt x="12061" y="20590"/>
                  </a:lnTo>
                  <a:lnTo>
                    <a:pt x="12185" y="20695"/>
                  </a:lnTo>
                  <a:lnTo>
                    <a:pt x="12327" y="20787"/>
                  </a:lnTo>
                  <a:lnTo>
                    <a:pt x="12540" y="20892"/>
                  </a:lnTo>
                  <a:lnTo>
                    <a:pt x="12771" y="20997"/>
                  </a:lnTo>
                  <a:lnTo>
                    <a:pt x="13073" y="21088"/>
                  </a:lnTo>
                  <a:lnTo>
                    <a:pt x="13428" y="21193"/>
                  </a:lnTo>
                  <a:lnTo>
                    <a:pt x="13873" y="21298"/>
                  </a:lnTo>
                  <a:lnTo>
                    <a:pt x="14317" y="21390"/>
                  </a:lnTo>
                  <a:lnTo>
                    <a:pt x="14778" y="21468"/>
                  </a:lnTo>
                  <a:lnTo>
                    <a:pt x="15294" y="21547"/>
                  </a:lnTo>
                  <a:lnTo>
                    <a:pt x="15809" y="21600"/>
                  </a:lnTo>
                  <a:lnTo>
                    <a:pt x="16359" y="21652"/>
                  </a:lnTo>
                  <a:lnTo>
                    <a:pt x="16875" y="21678"/>
                  </a:lnTo>
                  <a:lnTo>
                    <a:pt x="17407" y="21678"/>
                  </a:lnTo>
                  <a:lnTo>
                    <a:pt x="17958" y="21678"/>
                  </a:lnTo>
                  <a:lnTo>
                    <a:pt x="18473" y="21652"/>
                  </a:lnTo>
                  <a:lnTo>
                    <a:pt x="18953" y="21573"/>
                  </a:lnTo>
                  <a:lnTo>
                    <a:pt x="19397" y="21495"/>
                  </a:lnTo>
                  <a:lnTo>
                    <a:pt x="19841" y="21390"/>
                  </a:lnTo>
                  <a:lnTo>
                    <a:pt x="20214" y="21272"/>
                  </a:lnTo>
                  <a:lnTo>
                    <a:pt x="20551" y="21088"/>
                  </a:lnTo>
                  <a:lnTo>
                    <a:pt x="20480" y="20787"/>
                  </a:lnTo>
                  <a:lnTo>
                    <a:pt x="20409" y="20485"/>
                  </a:lnTo>
                  <a:lnTo>
                    <a:pt x="20356" y="20158"/>
                  </a:lnTo>
                  <a:lnTo>
                    <a:pt x="20356" y="19804"/>
                  </a:lnTo>
                  <a:lnTo>
                    <a:pt x="20321" y="19083"/>
                  </a:lnTo>
                  <a:lnTo>
                    <a:pt x="20356" y="18349"/>
                  </a:lnTo>
                  <a:lnTo>
                    <a:pt x="20409" y="17641"/>
                  </a:lnTo>
                  <a:lnTo>
                    <a:pt x="20480" y="17012"/>
                  </a:lnTo>
                  <a:lnTo>
                    <a:pt x="20551" y="16488"/>
                  </a:lnTo>
                  <a:lnTo>
                    <a:pt x="20551" y="16055"/>
                  </a:lnTo>
                  <a:lnTo>
                    <a:pt x="20551" y="15911"/>
                  </a:lnTo>
                  <a:lnTo>
                    <a:pt x="20445" y="15754"/>
                  </a:lnTo>
                  <a:lnTo>
                    <a:pt x="20356" y="15610"/>
                  </a:lnTo>
                  <a:lnTo>
                    <a:pt x="20178" y="15452"/>
                  </a:lnTo>
                  <a:lnTo>
                    <a:pt x="20001" y="15334"/>
                  </a:lnTo>
                  <a:lnTo>
                    <a:pt x="19770" y="15230"/>
                  </a:lnTo>
                  <a:lnTo>
                    <a:pt x="19521" y="15125"/>
                  </a:lnTo>
                  <a:lnTo>
                    <a:pt x="19290" y="15059"/>
                  </a:lnTo>
                  <a:lnTo>
                    <a:pt x="19024" y="15007"/>
                  </a:lnTo>
                  <a:lnTo>
                    <a:pt x="18740" y="14954"/>
                  </a:lnTo>
                  <a:lnTo>
                    <a:pt x="18509" y="14954"/>
                  </a:lnTo>
                  <a:lnTo>
                    <a:pt x="18225" y="14954"/>
                  </a:lnTo>
                  <a:lnTo>
                    <a:pt x="17994" y="15007"/>
                  </a:lnTo>
                  <a:lnTo>
                    <a:pt x="17763" y="15085"/>
                  </a:lnTo>
                  <a:lnTo>
                    <a:pt x="17550" y="15177"/>
                  </a:lnTo>
                  <a:lnTo>
                    <a:pt x="17372" y="15308"/>
                  </a:lnTo>
                  <a:lnTo>
                    <a:pt x="17176" y="15426"/>
                  </a:lnTo>
                  <a:lnTo>
                    <a:pt x="16928" y="15557"/>
                  </a:lnTo>
                  <a:lnTo>
                    <a:pt x="16661" y="15636"/>
                  </a:lnTo>
                  <a:lnTo>
                    <a:pt x="16359" y="15688"/>
                  </a:lnTo>
                  <a:lnTo>
                    <a:pt x="16022" y="15715"/>
                  </a:lnTo>
                  <a:lnTo>
                    <a:pt x="15667" y="15688"/>
                  </a:lnTo>
                  <a:lnTo>
                    <a:pt x="15294" y="15662"/>
                  </a:lnTo>
                  <a:lnTo>
                    <a:pt x="14956" y="15583"/>
                  </a:lnTo>
                  <a:lnTo>
                    <a:pt x="14619" y="15479"/>
                  </a:lnTo>
                  <a:lnTo>
                    <a:pt x="14281" y="15334"/>
                  </a:lnTo>
                  <a:lnTo>
                    <a:pt x="13961" y="15177"/>
                  </a:lnTo>
                  <a:lnTo>
                    <a:pt x="13695" y="14981"/>
                  </a:lnTo>
                  <a:lnTo>
                    <a:pt x="13588" y="14850"/>
                  </a:lnTo>
                  <a:lnTo>
                    <a:pt x="13482" y="14732"/>
                  </a:lnTo>
                  <a:lnTo>
                    <a:pt x="13393" y="14600"/>
                  </a:lnTo>
                  <a:lnTo>
                    <a:pt x="13322" y="14456"/>
                  </a:lnTo>
                  <a:lnTo>
                    <a:pt x="13251" y="14299"/>
                  </a:lnTo>
                  <a:lnTo>
                    <a:pt x="13215" y="14155"/>
                  </a:lnTo>
                  <a:lnTo>
                    <a:pt x="13180" y="13971"/>
                  </a:lnTo>
                  <a:lnTo>
                    <a:pt x="13180" y="13801"/>
                  </a:lnTo>
                  <a:lnTo>
                    <a:pt x="13180" y="13591"/>
                  </a:lnTo>
                  <a:lnTo>
                    <a:pt x="13215" y="13395"/>
                  </a:lnTo>
                  <a:lnTo>
                    <a:pt x="13251" y="13198"/>
                  </a:lnTo>
                  <a:lnTo>
                    <a:pt x="13322" y="13015"/>
                  </a:lnTo>
                  <a:lnTo>
                    <a:pt x="13393" y="12870"/>
                  </a:lnTo>
                  <a:lnTo>
                    <a:pt x="13482" y="12713"/>
                  </a:lnTo>
                  <a:lnTo>
                    <a:pt x="13588" y="12569"/>
                  </a:lnTo>
                  <a:lnTo>
                    <a:pt x="13730" y="12438"/>
                  </a:lnTo>
                  <a:lnTo>
                    <a:pt x="13997" y="12215"/>
                  </a:lnTo>
                  <a:lnTo>
                    <a:pt x="14334" y="12005"/>
                  </a:lnTo>
                  <a:lnTo>
                    <a:pt x="14690" y="11861"/>
                  </a:lnTo>
                  <a:lnTo>
                    <a:pt x="15063" y="11756"/>
                  </a:lnTo>
                  <a:lnTo>
                    <a:pt x="15436" y="11678"/>
                  </a:lnTo>
                  <a:lnTo>
                    <a:pt x="15809" y="11638"/>
                  </a:lnTo>
                  <a:lnTo>
                    <a:pt x="16182" y="11638"/>
                  </a:lnTo>
                  <a:lnTo>
                    <a:pt x="16555" y="11678"/>
                  </a:lnTo>
                  <a:lnTo>
                    <a:pt x="16910" y="11730"/>
                  </a:lnTo>
                  <a:lnTo>
                    <a:pt x="17248" y="11835"/>
                  </a:lnTo>
                  <a:lnTo>
                    <a:pt x="17514" y="11966"/>
                  </a:lnTo>
                  <a:lnTo>
                    <a:pt x="17763" y="12110"/>
                  </a:lnTo>
                  <a:lnTo>
                    <a:pt x="17887" y="12215"/>
                  </a:lnTo>
                  <a:lnTo>
                    <a:pt x="18065" y="12307"/>
                  </a:lnTo>
                  <a:lnTo>
                    <a:pt x="18260" y="12412"/>
                  </a:lnTo>
                  <a:lnTo>
                    <a:pt x="18438" y="12464"/>
                  </a:lnTo>
                  <a:lnTo>
                    <a:pt x="18669" y="12543"/>
                  </a:lnTo>
                  <a:lnTo>
                    <a:pt x="18882" y="12569"/>
                  </a:lnTo>
                  <a:lnTo>
                    <a:pt x="19113" y="12595"/>
                  </a:lnTo>
                  <a:lnTo>
                    <a:pt x="19361" y="12608"/>
                  </a:lnTo>
                  <a:lnTo>
                    <a:pt x="19592" y="12608"/>
                  </a:lnTo>
                  <a:lnTo>
                    <a:pt x="19841" y="12595"/>
                  </a:lnTo>
                  <a:lnTo>
                    <a:pt x="20072" y="12543"/>
                  </a:lnTo>
                  <a:lnTo>
                    <a:pt x="20321" y="12490"/>
                  </a:lnTo>
                  <a:lnTo>
                    <a:pt x="20551" y="12438"/>
                  </a:lnTo>
                  <a:lnTo>
                    <a:pt x="20800" y="12333"/>
                  </a:lnTo>
                  <a:lnTo>
                    <a:pt x="20996" y="12241"/>
                  </a:lnTo>
                  <a:lnTo>
                    <a:pt x="21244" y="12110"/>
                  </a:lnTo>
                  <a:lnTo>
                    <a:pt x="21298" y="12032"/>
                  </a:lnTo>
                  <a:lnTo>
                    <a:pt x="21404" y="11966"/>
                  </a:lnTo>
                  <a:lnTo>
                    <a:pt x="21475" y="11861"/>
                  </a:lnTo>
                  <a:lnTo>
                    <a:pt x="21511" y="11730"/>
                  </a:lnTo>
                  <a:lnTo>
                    <a:pt x="21617" y="11481"/>
                  </a:lnTo>
                  <a:lnTo>
                    <a:pt x="21653" y="11180"/>
                  </a:lnTo>
                  <a:lnTo>
                    <a:pt x="21653" y="10826"/>
                  </a:lnTo>
                  <a:lnTo>
                    <a:pt x="21653" y="10472"/>
                  </a:lnTo>
                  <a:lnTo>
                    <a:pt x="21582" y="10092"/>
                  </a:lnTo>
                  <a:lnTo>
                    <a:pt x="21511" y="9725"/>
                  </a:lnTo>
                  <a:lnTo>
                    <a:pt x="21298" y="8912"/>
                  </a:lnTo>
                  <a:lnTo>
                    <a:pt x="21067" y="8191"/>
                  </a:lnTo>
                  <a:lnTo>
                    <a:pt x="20800" y="7536"/>
                  </a:lnTo>
                  <a:lnTo>
                    <a:pt x="20551" y="7025"/>
                  </a:lnTo>
                  <a:lnTo>
                    <a:pt x="20001" y="7103"/>
                  </a:lnTo>
                  <a:lnTo>
                    <a:pt x="19432" y="7156"/>
                  </a:lnTo>
                  <a:lnTo>
                    <a:pt x="18846" y="7208"/>
                  </a:lnTo>
                  <a:lnTo>
                    <a:pt x="18225" y="7208"/>
                  </a:lnTo>
                  <a:lnTo>
                    <a:pt x="17656" y="7208"/>
                  </a:lnTo>
                  <a:lnTo>
                    <a:pt x="17070" y="7182"/>
                  </a:lnTo>
                  <a:lnTo>
                    <a:pt x="16484" y="7156"/>
                  </a:lnTo>
                  <a:lnTo>
                    <a:pt x="15986" y="7103"/>
                  </a:lnTo>
                  <a:lnTo>
                    <a:pt x="14992" y="6999"/>
                  </a:lnTo>
                  <a:lnTo>
                    <a:pt x="14210" y="6907"/>
                  </a:lnTo>
                  <a:lnTo>
                    <a:pt x="13695" y="6828"/>
                  </a:lnTo>
                  <a:lnTo>
                    <a:pt x="13517" y="6802"/>
                  </a:lnTo>
                  <a:lnTo>
                    <a:pt x="13073" y="6645"/>
                  </a:lnTo>
                  <a:lnTo>
                    <a:pt x="12700" y="6474"/>
                  </a:lnTo>
                  <a:lnTo>
                    <a:pt x="12363" y="6304"/>
                  </a:lnTo>
                  <a:lnTo>
                    <a:pt x="12132" y="6094"/>
                  </a:lnTo>
                  <a:lnTo>
                    <a:pt x="11919" y="5871"/>
                  </a:lnTo>
                  <a:lnTo>
                    <a:pt x="11776" y="5649"/>
                  </a:lnTo>
                  <a:lnTo>
                    <a:pt x="11688" y="5413"/>
                  </a:lnTo>
                  <a:lnTo>
                    <a:pt x="11617" y="5190"/>
                  </a:lnTo>
                  <a:lnTo>
                    <a:pt x="11617" y="4941"/>
                  </a:lnTo>
                  <a:lnTo>
                    <a:pt x="11652" y="4718"/>
                  </a:lnTo>
                  <a:lnTo>
                    <a:pt x="11723" y="4482"/>
                  </a:lnTo>
                  <a:lnTo>
                    <a:pt x="11812" y="4285"/>
                  </a:lnTo>
                  <a:lnTo>
                    <a:pt x="11919" y="4089"/>
                  </a:lnTo>
                  <a:lnTo>
                    <a:pt x="12096" y="3905"/>
                  </a:lnTo>
                  <a:lnTo>
                    <a:pt x="12292" y="3735"/>
                  </a:lnTo>
                  <a:lnTo>
                    <a:pt x="12505" y="3604"/>
                  </a:lnTo>
                  <a:lnTo>
                    <a:pt x="12700" y="3460"/>
                  </a:lnTo>
                  <a:lnTo>
                    <a:pt x="12878" y="3250"/>
                  </a:lnTo>
                  <a:lnTo>
                    <a:pt x="13038" y="3027"/>
                  </a:lnTo>
                  <a:lnTo>
                    <a:pt x="13180" y="2752"/>
                  </a:lnTo>
                  <a:lnTo>
                    <a:pt x="13286" y="2477"/>
                  </a:lnTo>
                  <a:lnTo>
                    <a:pt x="13322" y="2175"/>
                  </a:lnTo>
                  <a:lnTo>
                    <a:pt x="13357" y="1874"/>
                  </a:lnTo>
                  <a:lnTo>
                    <a:pt x="13286" y="1572"/>
                  </a:lnTo>
                  <a:lnTo>
                    <a:pt x="13180" y="1271"/>
                  </a:lnTo>
                  <a:lnTo>
                    <a:pt x="13038" y="983"/>
                  </a:lnTo>
                  <a:lnTo>
                    <a:pt x="12949" y="865"/>
                  </a:lnTo>
                  <a:lnTo>
                    <a:pt x="12807" y="733"/>
                  </a:lnTo>
                  <a:lnTo>
                    <a:pt x="12665" y="616"/>
                  </a:lnTo>
                  <a:lnTo>
                    <a:pt x="12505" y="511"/>
                  </a:lnTo>
                  <a:lnTo>
                    <a:pt x="12327" y="406"/>
                  </a:lnTo>
                  <a:lnTo>
                    <a:pt x="12132" y="314"/>
                  </a:lnTo>
                  <a:lnTo>
                    <a:pt x="11883" y="235"/>
                  </a:lnTo>
                  <a:lnTo>
                    <a:pt x="11652" y="183"/>
                  </a:lnTo>
                  <a:lnTo>
                    <a:pt x="11368" y="104"/>
                  </a:lnTo>
                  <a:lnTo>
                    <a:pt x="11101" y="78"/>
                  </a:lnTo>
                  <a:lnTo>
                    <a:pt x="10800" y="52"/>
                  </a:lnTo>
                  <a:lnTo>
                    <a:pt x="10444" y="52"/>
                  </a:lnTo>
                  <a:lnTo>
                    <a:pt x="10142" y="52"/>
                  </a:lnTo>
                  <a:lnTo>
                    <a:pt x="9840" y="78"/>
                  </a:lnTo>
                  <a:lnTo>
                    <a:pt x="9574" y="104"/>
                  </a:lnTo>
                  <a:lnTo>
                    <a:pt x="9325" y="157"/>
                  </a:lnTo>
                  <a:lnTo>
                    <a:pt x="9094" y="209"/>
                  </a:lnTo>
                  <a:lnTo>
                    <a:pt x="8846" y="262"/>
                  </a:lnTo>
                  <a:lnTo>
                    <a:pt x="8650" y="340"/>
                  </a:lnTo>
                  <a:lnTo>
                    <a:pt x="8437" y="432"/>
                  </a:lnTo>
                  <a:lnTo>
                    <a:pt x="8277" y="511"/>
                  </a:lnTo>
                  <a:lnTo>
                    <a:pt x="8100" y="616"/>
                  </a:lnTo>
                  <a:lnTo>
                    <a:pt x="7957" y="707"/>
                  </a:lnTo>
                  <a:lnTo>
                    <a:pt x="7833" y="838"/>
                  </a:lnTo>
                  <a:lnTo>
                    <a:pt x="7620" y="1061"/>
                  </a:lnTo>
                  <a:lnTo>
                    <a:pt x="7442" y="1336"/>
                  </a:lnTo>
                  <a:lnTo>
                    <a:pt x="7353" y="1599"/>
                  </a:lnTo>
                  <a:lnTo>
                    <a:pt x="7318" y="1900"/>
                  </a:lnTo>
                  <a:lnTo>
                    <a:pt x="7318" y="2175"/>
                  </a:lnTo>
                  <a:lnTo>
                    <a:pt x="7353" y="2450"/>
                  </a:lnTo>
                  <a:lnTo>
                    <a:pt x="7442" y="2726"/>
                  </a:lnTo>
                  <a:lnTo>
                    <a:pt x="7620" y="2975"/>
                  </a:lnTo>
                  <a:lnTo>
                    <a:pt x="7833" y="3198"/>
                  </a:lnTo>
                  <a:lnTo>
                    <a:pt x="8064" y="3433"/>
                  </a:lnTo>
                  <a:lnTo>
                    <a:pt x="8295" y="3630"/>
                  </a:lnTo>
                  <a:lnTo>
                    <a:pt x="8508" y="3853"/>
                  </a:lnTo>
                  <a:lnTo>
                    <a:pt x="8686" y="4089"/>
                  </a:lnTo>
                  <a:lnTo>
                    <a:pt x="8775" y="4312"/>
                  </a:lnTo>
                  <a:lnTo>
                    <a:pt x="8846" y="4561"/>
                  </a:lnTo>
                  <a:lnTo>
                    <a:pt x="8846" y="4810"/>
                  </a:lnTo>
                  <a:lnTo>
                    <a:pt x="8810" y="5059"/>
                  </a:lnTo>
                  <a:lnTo>
                    <a:pt x="8721" y="5295"/>
                  </a:lnTo>
                  <a:lnTo>
                    <a:pt x="8579" y="5544"/>
                  </a:lnTo>
                  <a:lnTo>
                    <a:pt x="8366" y="5766"/>
                  </a:lnTo>
                  <a:lnTo>
                    <a:pt x="8135" y="5976"/>
                  </a:lnTo>
                  <a:lnTo>
                    <a:pt x="7833" y="6199"/>
                  </a:lnTo>
                  <a:lnTo>
                    <a:pt x="7478" y="6369"/>
                  </a:lnTo>
                  <a:lnTo>
                    <a:pt x="7069" y="6527"/>
                  </a:lnTo>
                  <a:lnTo>
                    <a:pt x="6590" y="6671"/>
                  </a:lnTo>
                  <a:lnTo>
                    <a:pt x="6092" y="6802"/>
                  </a:lnTo>
                  <a:lnTo>
                    <a:pt x="5684" y="6802"/>
                  </a:lnTo>
                  <a:lnTo>
                    <a:pt x="5133" y="6802"/>
                  </a:lnTo>
                  <a:lnTo>
                    <a:pt x="4547" y="6802"/>
                  </a:lnTo>
                  <a:lnTo>
                    <a:pt x="3872" y="6802"/>
                  </a:lnTo>
                  <a:lnTo>
                    <a:pt x="3144" y="6802"/>
                  </a:lnTo>
                  <a:lnTo>
                    <a:pt x="2362" y="6802"/>
                  </a:lnTo>
                  <a:lnTo>
                    <a:pt x="1545" y="6802"/>
                  </a:lnTo>
                  <a:lnTo>
                    <a:pt x="692" y="6802"/>
                  </a:lnTo>
                  <a:lnTo>
                    <a:pt x="586" y="7234"/>
                  </a:lnTo>
                  <a:lnTo>
                    <a:pt x="461" y="7837"/>
                  </a:lnTo>
                  <a:lnTo>
                    <a:pt x="355" y="8493"/>
                  </a:lnTo>
                  <a:lnTo>
                    <a:pt x="248" y="9187"/>
                  </a:lnTo>
                  <a:lnTo>
                    <a:pt x="142" y="9869"/>
                  </a:lnTo>
                  <a:lnTo>
                    <a:pt x="106" y="10498"/>
                  </a:lnTo>
                  <a:lnTo>
                    <a:pt x="106" y="10983"/>
                  </a:lnTo>
                  <a:lnTo>
                    <a:pt x="106" y="11311"/>
                  </a:lnTo>
                  <a:lnTo>
                    <a:pt x="213" y="11481"/>
                  </a:lnTo>
                  <a:lnTo>
                    <a:pt x="319" y="11651"/>
                  </a:lnTo>
                  <a:lnTo>
                    <a:pt x="497" y="11783"/>
                  </a:lnTo>
                  <a:lnTo>
                    <a:pt x="692" y="11914"/>
                  </a:lnTo>
                  <a:lnTo>
                    <a:pt x="941" y="12032"/>
                  </a:lnTo>
                  <a:lnTo>
                    <a:pt x="1207" y="12110"/>
                  </a:lnTo>
                  <a:lnTo>
                    <a:pt x="1509" y="12189"/>
                  </a:lnTo>
                  <a:lnTo>
                    <a:pt x="1794" y="12241"/>
                  </a:lnTo>
                  <a:lnTo>
                    <a:pt x="2131" y="12267"/>
                  </a:lnTo>
                  <a:lnTo>
                    <a:pt x="2433" y="12281"/>
                  </a:lnTo>
                  <a:lnTo>
                    <a:pt x="2735" y="12267"/>
                  </a:lnTo>
                  <a:lnTo>
                    <a:pt x="3055" y="12241"/>
                  </a:lnTo>
                  <a:lnTo>
                    <a:pt x="3357" y="12189"/>
                  </a:lnTo>
                  <a:lnTo>
                    <a:pt x="3623" y="12084"/>
                  </a:lnTo>
                  <a:lnTo>
                    <a:pt x="3872" y="11979"/>
                  </a:lnTo>
                  <a:lnTo>
                    <a:pt x="4103" y="11861"/>
                  </a:lnTo>
                  <a:lnTo>
                    <a:pt x="4316" y="11704"/>
                  </a:lnTo>
                  <a:lnTo>
                    <a:pt x="4582" y="11612"/>
                  </a:lnTo>
                  <a:lnTo>
                    <a:pt x="4849" y="11533"/>
                  </a:lnTo>
                  <a:lnTo>
                    <a:pt x="5169" y="11507"/>
                  </a:lnTo>
                  <a:lnTo>
                    <a:pt x="5506" y="11481"/>
                  </a:lnTo>
                  <a:lnTo>
                    <a:pt x="5808" y="11507"/>
                  </a:lnTo>
                  <a:lnTo>
                    <a:pt x="6146" y="11560"/>
                  </a:lnTo>
                  <a:lnTo>
                    <a:pt x="6501" y="11651"/>
                  </a:lnTo>
                  <a:lnTo>
                    <a:pt x="6803" y="11783"/>
                  </a:lnTo>
                  <a:lnTo>
                    <a:pt x="7105" y="11940"/>
                  </a:lnTo>
                  <a:lnTo>
                    <a:pt x="7353" y="12110"/>
                  </a:lnTo>
                  <a:lnTo>
                    <a:pt x="7584" y="12333"/>
                  </a:lnTo>
                  <a:lnTo>
                    <a:pt x="7798" y="12595"/>
                  </a:lnTo>
                  <a:lnTo>
                    <a:pt x="7922" y="12870"/>
                  </a:lnTo>
                  <a:lnTo>
                    <a:pt x="8028" y="13198"/>
                  </a:lnTo>
                  <a:lnTo>
                    <a:pt x="8064" y="13526"/>
                  </a:lnTo>
                  <a:lnTo>
                    <a:pt x="8028" y="13775"/>
                  </a:lnTo>
                  <a:lnTo>
                    <a:pt x="7922" y="13998"/>
                  </a:lnTo>
                  <a:lnTo>
                    <a:pt x="7798" y="14220"/>
                  </a:lnTo>
                  <a:lnTo>
                    <a:pt x="7584" y="14404"/>
                  </a:lnTo>
                  <a:lnTo>
                    <a:pt x="7353" y="14574"/>
                  </a:lnTo>
                  <a:lnTo>
                    <a:pt x="7105" y="14732"/>
                  </a:lnTo>
                  <a:lnTo>
                    <a:pt x="6803" y="14850"/>
                  </a:lnTo>
                  <a:lnTo>
                    <a:pt x="6501" y="14954"/>
                  </a:lnTo>
                  <a:lnTo>
                    <a:pt x="6146" y="15033"/>
                  </a:lnTo>
                  <a:lnTo>
                    <a:pt x="5808" y="15085"/>
                  </a:lnTo>
                  <a:lnTo>
                    <a:pt x="5506" y="15085"/>
                  </a:lnTo>
                  <a:lnTo>
                    <a:pt x="5169" y="15059"/>
                  </a:lnTo>
                  <a:lnTo>
                    <a:pt x="4849" y="15007"/>
                  </a:lnTo>
                  <a:lnTo>
                    <a:pt x="4582" y="14902"/>
                  </a:lnTo>
                  <a:lnTo>
                    <a:pt x="4316" y="14784"/>
                  </a:lnTo>
                  <a:lnTo>
                    <a:pt x="4103" y="14600"/>
                  </a:lnTo>
                  <a:lnTo>
                    <a:pt x="3907" y="14430"/>
                  </a:lnTo>
                  <a:lnTo>
                    <a:pt x="3659" y="14299"/>
                  </a:lnTo>
                  <a:lnTo>
                    <a:pt x="3428" y="14194"/>
                  </a:lnTo>
                  <a:lnTo>
                    <a:pt x="3179" y="14129"/>
                  </a:lnTo>
                  <a:lnTo>
                    <a:pt x="2913" y="14102"/>
                  </a:lnTo>
                  <a:lnTo>
                    <a:pt x="2646" y="14102"/>
                  </a:lnTo>
                  <a:lnTo>
                    <a:pt x="2362" y="14129"/>
                  </a:lnTo>
                  <a:lnTo>
                    <a:pt x="2096" y="14168"/>
                  </a:lnTo>
                  <a:lnTo>
                    <a:pt x="1811" y="14273"/>
                  </a:lnTo>
                  <a:lnTo>
                    <a:pt x="1545" y="14378"/>
                  </a:lnTo>
                  <a:lnTo>
                    <a:pt x="1314" y="14496"/>
                  </a:lnTo>
                  <a:lnTo>
                    <a:pt x="1065" y="14653"/>
                  </a:lnTo>
                  <a:lnTo>
                    <a:pt x="870" y="14797"/>
                  </a:lnTo>
                  <a:lnTo>
                    <a:pt x="657" y="14981"/>
                  </a:lnTo>
                  <a:lnTo>
                    <a:pt x="497" y="15177"/>
                  </a:lnTo>
                  <a:lnTo>
                    <a:pt x="390" y="15413"/>
                  </a:lnTo>
                  <a:lnTo>
                    <a:pt x="284" y="15636"/>
                  </a:lnTo>
                  <a:lnTo>
                    <a:pt x="248" y="15911"/>
                  </a:lnTo>
                  <a:lnTo>
                    <a:pt x="284" y="16239"/>
                  </a:lnTo>
                  <a:lnTo>
                    <a:pt x="319" y="16566"/>
                  </a:lnTo>
                  <a:lnTo>
                    <a:pt x="497" y="17340"/>
                  </a:lnTo>
                  <a:lnTo>
                    <a:pt x="692" y="18152"/>
                  </a:lnTo>
                  <a:lnTo>
                    <a:pt x="799" y="18559"/>
                  </a:lnTo>
                  <a:lnTo>
                    <a:pt x="905" y="18978"/>
                  </a:lnTo>
                  <a:lnTo>
                    <a:pt x="959" y="19384"/>
                  </a:lnTo>
                  <a:lnTo>
                    <a:pt x="994" y="19791"/>
                  </a:lnTo>
                  <a:lnTo>
                    <a:pt x="994" y="20132"/>
                  </a:lnTo>
                  <a:lnTo>
                    <a:pt x="959" y="20485"/>
                  </a:lnTo>
                  <a:lnTo>
                    <a:pt x="941" y="20669"/>
                  </a:lnTo>
                  <a:lnTo>
                    <a:pt x="870" y="20813"/>
                  </a:lnTo>
                  <a:lnTo>
                    <a:pt x="799" y="20970"/>
                  </a:lnTo>
                  <a:lnTo>
                    <a:pt x="692" y="21088"/>
                  </a:lnTo>
                  <a:lnTo>
                    <a:pt x="1474" y="20997"/>
                  </a:lnTo>
                  <a:lnTo>
                    <a:pt x="2291" y="20866"/>
                  </a:lnTo>
                  <a:lnTo>
                    <a:pt x="3108" y="20787"/>
                  </a:lnTo>
                  <a:lnTo>
                    <a:pt x="3907" y="20721"/>
                  </a:lnTo>
                  <a:lnTo>
                    <a:pt x="4653" y="20695"/>
                  </a:lnTo>
                  <a:lnTo>
                    <a:pt x="5364" y="20695"/>
                  </a:lnTo>
                  <a:lnTo>
                    <a:pt x="5701" y="20721"/>
                  </a:lnTo>
                  <a:lnTo>
                    <a:pt x="6057" y="20761"/>
                  </a:lnTo>
                  <a:lnTo>
                    <a:pt x="6323" y="20813"/>
                  </a:lnTo>
                  <a:lnTo>
                    <a:pt x="6625" y="20892"/>
                  </a:lnTo>
                  <a:close/>
                </a:path>
              </a:pathLst>
            </a:custGeom>
            <a:solidFill>
              <a:schemeClr val="hlink"/>
            </a:solidFill>
            <a:ln w="28575">
              <a:solidFill>
                <a:srgbClr val="000000"/>
              </a:solidFill>
              <a:miter lim="800000"/>
              <a:headEnd/>
              <a:tailEnd/>
            </a:ln>
          </p:spPr>
          <p:txBody>
            <a:bodyPr/>
            <a:lstStyle/>
            <a:p>
              <a:pPr algn="ctr" eaLnBrk="0" hangingPunct="0"/>
              <a:endParaRPr lang="en-US" dirty="0"/>
            </a:p>
          </p:txBody>
        </p:sp>
        <p:sp>
          <p:nvSpPr>
            <p:cNvPr id="68614" name="Puzzle2"/>
            <p:cNvSpPr>
              <a:spLocks noEditPoints="1" noChangeArrowheads="1"/>
            </p:cNvSpPr>
            <p:nvPr/>
          </p:nvSpPr>
          <p:spPr bwMode="auto">
            <a:xfrm>
              <a:off x="5023" y="623"/>
              <a:ext cx="619" cy="479"/>
            </a:xfrm>
            <a:custGeom>
              <a:avLst/>
              <a:gdLst>
                <a:gd name="T0" fmla="*/ 0 w 21600"/>
                <a:gd name="T1" fmla="*/ 297 h 21600"/>
                <a:gd name="T2" fmla="*/ 120 w 21600"/>
                <a:gd name="T3" fmla="*/ 469 h 21600"/>
                <a:gd name="T4" fmla="*/ 298 w 21600"/>
                <a:gd name="T5" fmla="*/ 308 h 21600"/>
                <a:gd name="T6" fmla="*/ 482 w 21600"/>
                <a:gd name="T7" fmla="*/ 470 h 21600"/>
                <a:gd name="T8" fmla="*/ 619 w 21600"/>
                <a:gd name="T9" fmla="*/ 334 h 21600"/>
                <a:gd name="T10" fmla="*/ 484 w 21600"/>
                <a:gd name="T11" fmla="*/ 127 h 21600"/>
                <a:gd name="T12" fmla="*/ 310 w 21600"/>
                <a:gd name="T13" fmla="*/ 1 h 21600"/>
                <a:gd name="T14" fmla="*/ 120 w 21600"/>
                <a:gd name="T15" fmla="*/ 131 h 21600"/>
                <a:gd name="T16" fmla="*/ 0 60000 65536"/>
                <a:gd name="T17" fmla="*/ 0 60000 65536"/>
                <a:gd name="T18" fmla="*/ 0 60000 65536"/>
                <a:gd name="T19" fmla="*/ 0 60000 65536"/>
                <a:gd name="T20" fmla="*/ 0 60000 65536"/>
                <a:gd name="T21" fmla="*/ 0 60000 65536"/>
                <a:gd name="T22" fmla="*/ 0 60000 65536"/>
                <a:gd name="T23" fmla="*/ 0 60000 65536"/>
                <a:gd name="T24" fmla="*/ 5374 w 21600"/>
                <a:gd name="T25" fmla="*/ 6764 h 21600"/>
                <a:gd name="T26" fmla="*/ 16191 w 21600"/>
                <a:gd name="T27" fmla="*/ 20428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4247" y="12354"/>
                  </a:moveTo>
                  <a:lnTo>
                    <a:pt x="4134" y="12468"/>
                  </a:lnTo>
                  <a:lnTo>
                    <a:pt x="4010" y="12581"/>
                  </a:lnTo>
                  <a:lnTo>
                    <a:pt x="3897" y="12637"/>
                  </a:lnTo>
                  <a:lnTo>
                    <a:pt x="3773" y="12694"/>
                  </a:lnTo>
                  <a:lnTo>
                    <a:pt x="3637" y="12694"/>
                  </a:lnTo>
                  <a:lnTo>
                    <a:pt x="3524" y="12694"/>
                  </a:lnTo>
                  <a:lnTo>
                    <a:pt x="3400" y="12665"/>
                  </a:lnTo>
                  <a:lnTo>
                    <a:pt x="3287" y="12609"/>
                  </a:lnTo>
                  <a:lnTo>
                    <a:pt x="3027" y="12496"/>
                  </a:lnTo>
                  <a:lnTo>
                    <a:pt x="2790" y="12340"/>
                  </a:lnTo>
                  <a:lnTo>
                    <a:pt x="2530" y="12142"/>
                  </a:lnTo>
                  <a:lnTo>
                    <a:pt x="2293" y="11987"/>
                  </a:lnTo>
                  <a:lnTo>
                    <a:pt x="2033" y="11817"/>
                  </a:lnTo>
                  <a:lnTo>
                    <a:pt x="1773" y="11676"/>
                  </a:lnTo>
                  <a:lnTo>
                    <a:pt x="1638" y="11662"/>
                  </a:lnTo>
                  <a:lnTo>
                    <a:pt x="1513" y="11634"/>
                  </a:lnTo>
                  <a:lnTo>
                    <a:pt x="1378" y="11634"/>
                  </a:lnTo>
                  <a:lnTo>
                    <a:pt x="1253" y="11634"/>
                  </a:lnTo>
                  <a:lnTo>
                    <a:pt x="1118" y="11662"/>
                  </a:lnTo>
                  <a:lnTo>
                    <a:pt x="971" y="11732"/>
                  </a:lnTo>
                  <a:lnTo>
                    <a:pt x="835" y="11817"/>
                  </a:lnTo>
                  <a:lnTo>
                    <a:pt x="711" y="11959"/>
                  </a:lnTo>
                  <a:lnTo>
                    <a:pt x="553" y="12086"/>
                  </a:lnTo>
                  <a:lnTo>
                    <a:pt x="429" y="12284"/>
                  </a:lnTo>
                  <a:lnTo>
                    <a:pt x="271" y="12524"/>
                  </a:lnTo>
                  <a:lnTo>
                    <a:pt x="146" y="12793"/>
                  </a:lnTo>
                  <a:lnTo>
                    <a:pt x="79" y="12962"/>
                  </a:lnTo>
                  <a:lnTo>
                    <a:pt x="33" y="13146"/>
                  </a:lnTo>
                  <a:lnTo>
                    <a:pt x="11" y="13386"/>
                  </a:lnTo>
                  <a:lnTo>
                    <a:pt x="11" y="13641"/>
                  </a:lnTo>
                  <a:lnTo>
                    <a:pt x="33" y="13881"/>
                  </a:lnTo>
                  <a:lnTo>
                    <a:pt x="101" y="14150"/>
                  </a:lnTo>
                  <a:lnTo>
                    <a:pt x="192" y="14404"/>
                  </a:lnTo>
                  <a:lnTo>
                    <a:pt x="293" y="14645"/>
                  </a:lnTo>
                  <a:lnTo>
                    <a:pt x="451" y="14857"/>
                  </a:lnTo>
                  <a:lnTo>
                    <a:pt x="621" y="15054"/>
                  </a:lnTo>
                  <a:lnTo>
                    <a:pt x="734" y="15125"/>
                  </a:lnTo>
                  <a:lnTo>
                    <a:pt x="835" y="15210"/>
                  </a:lnTo>
                  <a:lnTo>
                    <a:pt x="948" y="15267"/>
                  </a:lnTo>
                  <a:lnTo>
                    <a:pt x="1084" y="15323"/>
                  </a:lnTo>
                  <a:lnTo>
                    <a:pt x="1208" y="15351"/>
                  </a:lnTo>
                  <a:lnTo>
                    <a:pt x="1355" y="15380"/>
                  </a:lnTo>
                  <a:lnTo>
                    <a:pt x="1513" y="15380"/>
                  </a:lnTo>
                  <a:lnTo>
                    <a:pt x="1683" y="15380"/>
                  </a:lnTo>
                  <a:lnTo>
                    <a:pt x="1864" y="15351"/>
                  </a:lnTo>
                  <a:lnTo>
                    <a:pt x="2033" y="15323"/>
                  </a:lnTo>
                  <a:lnTo>
                    <a:pt x="2225" y="15238"/>
                  </a:lnTo>
                  <a:lnTo>
                    <a:pt x="2428" y="15153"/>
                  </a:lnTo>
                  <a:lnTo>
                    <a:pt x="2745" y="15026"/>
                  </a:lnTo>
                  <a:lnTo>
                    <a:pt x="3005" y="14913"/>
                  </a:lnTo>
                  <a:lnTo>
                    <a:pt x="3264" y="14828"/>
                  </a:lnTo>
                  <a:lnTo>
                    <a:pt x="3513" y="14800"/>
                  </a:lnTo>
                  <a:lnTo>
                    <a:pt x="3615" y="14828"/>
                  </a:lnTo>
                  <a:lnTo>
                    <a:pt x="3728" y="14857"/>
                  </a:lnTo>
                  <a:lnTo>
                    <a:pt x="3807" y="14913"/>
                  </a:lnTo>
                  <a:lnTo>
                    <a:pt x="3920" y="14998"/>
                  </a:lnTo>
                  <a:lnTo>
                    <a:pt x="4010" y="15097"/>
                  </a:lnTo>
                  <a:lnTo>
                    <a:pt x="4089" y="15238"/>
                  </a:lnTo>
                  <a:lnTo>
                    <a:pt x="4179" y="15408"/>
                  </a:lnTo>
                  <a:lnTo>
                    <a:pt x="4247" y="15620"/>
                  </a:lnTo>
                  <a:lnTo>
                    <a:pt x="4326" y="15860"/>
                  </a:lnTo>
                  <a:lnTo>
                    <a:pt x="4394" y="16129"/>
                  </a:lnTo>
                  <a:lnTo>
                    <a:pt x="4439" y="16440"/>
                  </a:lnTo>
                  <a:lnTo>
                    <a:pt x="4507" y="16737"/>
                  </a:lnTo>
                  <a:lnTo>
                    <a:pt x="4552" y="17090"/>
                  </a:lnTo>
                  <a:lnTo>
                    <a:pt x="4575" y="17443"/>
                  </a:lnTo>
                  <a:lnTo>
                    <a:pt x="4586" y="17825"/>
                  </a:lnTo>
                  <a:lnTo>
                    <a:pt x="4586" y="18193"/>
                  </a:lnTo>
                  <a:lnTo>
                    <a:pt x="4586" y="18574"/>
                  </a:lnTo>
                  <a:lnTo>
                    <a:pt x="4586" y="18984"/>
                  </a:lnTo>
                  <a:lnTo>
                    <a:pt x="4552" y="19366"/>
                  </a:lnTo>
                  <a:lnTo>
                    <a:pt x="4507" y="19748"/>
                  </a:lnTo>
                  <a:lnTo>
                    <a:pt x="4462" y="20129"/>
                  </a:lnTo>
                  <a:lnTo>
                    <a:pt x="4371" y="20483"/>
                  </a:lnTo>
                  <a:lnTo>
                    <a:pt x="4292" y="20836"/>
                  </a:lnTo>
                  <a:lnTo>
                    <a:pt x="4202" y="21161"/>
                  </a:lnTo>
                  <a:lnTo>
                    <a:pt x="4744" y="21161"/>
                  </a:lnTo>
                  <a:lnTo>
                    <a:pt x="5264" y="21161"/>
                  </a:lnTo>
                  <a:lnTo>
                    <a:pt x="5784" y="21161"/>
                  </a:lnTo>
                  <a:lnTo>
                    <a:pt x="6235" y="21161"/>
                  </a:lnTo>
                  <a:lnTo>
                    <a:pt x="6676" y="21161"/>
                  </a:lnTo>
                  <a:lnTo>
                    <a:pt x="7060" y="21161"/>
                  </a:lnTo>
                  <a:lnTo>
                    <a:pt x="7410" y="21161"/>
                  </a:lnTo>
                  <a:lnTo>
                    <a:pt x="7670" y="21161"/>
                  </a:lnTo>
                  <a:lnTo>
                    <a:pt x="8020" y="21020"/>
                  </a:lnTo>
                  <a:lnTo>
                    <a:pt x="8303" y="20893"/>
                  </a:lnTo>
                  <a:lnTo>
                    <a:pt x="8563" y="20695"/>
                  </a:lnTo>
                  <a:lnTo>
                    <a:pt x="8800" y="20511"/>
                  </a:lnTo>
                  <a:lnTo>
                    <a:pt x="8969" y="20285"/>
                  </a:lnTo>
                  <a:lnTo>
                    <a:pt x="9150" y="20045"/>
                  </a:lnTo>
                  <a:lnTo>
                    <a:pt x="9252" y="19804"/>
                  </a:lnTo>
                  <a:lnTo>
                    <a:pt x="9342" y="19550"/>
                  </a:lnTo>
                  <a:lnTo>
                    <a:pt x="9410" y="19281"/>
                  </a:lnTo>
                  <a:lnTo>
                    <a:pt x="9433" y="19013"/>
                  </a:lnTo>
                  <a:lnTo>
                    <a:pt x="9433" y="18744"/>
                  </a:lnTo>
                  <a:lnTo>
                    <a:pt x="9387" y="18504"/>
                  </a:lnTo>
                  <a:lnTo>
                    <a:pt x="9320" y="18221"/>
                  </a:lnTo>
                  <a:lnTo>
                    <a:pt x="9207" y="17981"/>
                  </a:lnTo>
                  <a:lnTo>
                    <a:pt x="9105" y="17740"/>
                  </a:lnTo>
                  <a:lnTo>
                    <a:pt x="8924" y="17514"/>
                  </a:lnTo>
                  <a:lnTo>
                    <a:pt x="8777" y="17274"/>
                  </a:lnTo>
                  <a:lnTo>
                    <a:pt x="8642" y="17034"/>
                  </a:lnTo>
                  <a:lnTo>
                    <a:pt x="8563" y="16765"/>
                  </a:lnTo>
                  <a:lnTo>
                    <a:pt x="8472" y="16468"/>
                  </a:lnTo>
                  <a:lnTo>
                    <a:pt x="8450" y="16157"/>
                  </a:lnTo>
                  <a:lnTo>
                    <a:pt x="8450" y="15860"/>
                  </a:lnTo>
                  <a:lnTo>
                    <a:pt x="8472" y="15563"/>
                  </a:lnTo>
                  <a:lnTo>
                    <a:pt x="8540" y="15267"/>
                  </a:lnTo>
                  <a:lnTo>
                    <a:pt x="8642" y="14998"/>
                  </a:lnTo>
                  <a:lnTo>
                    <a:pt x="8777" y="14729"/>
                  </a:lnTo>
                  <a:lnTo>
                    <a:pt x="8868" y="14616"/>
                  </a:lnTo>
                  <a:lnTo>
                    <a:pt x="8969" y="14475"/>
                  </a:lnTo>
                  <a:lnTo>
                    <a:pt x="9060" y="14376"/>
                  </a:lnTo>
                  <a:lnTo>
                    <a:pt x="9184" y="14291"/>
                  </a:lnTo>
                  <a:lnTo>
                    <a:pt x="9297" y="14206"/>
                  </a:lnTo>
                  <a:lnTo>
                    <a:pt x="9433" y="14121"/>
                  </a:lnTo>
                  <a:lnTo>
                    <a:pt x="9579" y="14051"/>
                  </a:lnTo>
                  <a:lnTo>
                    <a:pt x="9726" y="13994"/>
                  </a:lnTo>
                  <a:lnTo>
                    <a:pt x="9884" y="13938"/>
                  </a:lnTo>
                  <a:lnTo>
                    <a:pt x="10054" y="13909"/>
                  </a:lnTo>
                  <a:lnTo>
                    <a:pt x="10257" y="13881"/>
                  </a:lnTo>
                  <a:lnTo>
                    <a:pt x="10449" y="13881"/>
                  </a:lnTo>
                  <a:lnTo>
                    <a:pt x="10664" y="13881"/>
                  </a:lnTo>
                  <a:lnTo>
                    <a:pt x="10856" y="13909"/>
                  </a:lnTo>
                  <a:lnTo>
                    <a:pt x="11037" y="13966"/>
                  </a:lnTo>
                  <a:lnTo>
                    <a:pt x="11206" y="14023"/>
                  </a:lnTo>
                  <a:lnTo>
                    <a:pt x="11353" y="14093"/>
                  </a:lnTo>
                  <a:lnTo>
                    <a:pt x="11511" y="14178"/>
                  </a:lnTo>
                  <a:lnTo>
                    <a:pt x="11635" y="14263"/>
                  </a:lnTo>
                  <a:lnTo>
                    <a:pt x="11748" y="14376"/>
                  </a:lnTo>
                  <a:lnTo>
                    <a:pt x="11861" y="14475"/>
                  </a:lnTo>
                  <a:lnTo>
                    <a:pt x="11941" y="14616"/>
                  </a:lnTo>
                  <a:lnTo>
                    <a:pt x="12031" y="14758"/>
                  </a:lnTo>
                  <a:lnTo>
                    <a:pt x="12099" y="14885"/>
                  </a:lnTo>
                  <a:lnTo>
                    <a:pt x="12200" y="15210"/>
                  </a:lnTo>
                  <a:lnTo>
                    <a:pt x="12268" y="15507"/>
                  </a:lnTo>
                  <a:lnTo>
                    <a:pt x="12291" y="15832"/>
                  </a:lnTo>
                  <a:lnTo>
                    <a:pt x="12291" y="16157"/>
                  </a:lnTo>
                  <a:lnTo>
                    <a:pt x="12246" y="16482"/>
                  </a:lnTo>
                  <a:lnTo>
                    <a:pt x="12178" y="16807"/>
                  </a:lnTo>
                  <a:lnTo>
                    <a:pt x="12099" y="17090"/>
                  </a:lnTo>
                  <a:lnTo>
                    <a:pt x="12008" y="17330"/>
                  </a:lnTo>
                  <a:lnTo>
                    <a:pt x="11884" y="17542"/>
                  </a:lnTo>
                  <a:lnTo>
                    <a:pt x="11748" y="17712"/>
                  </a:lnTo>
                  <a:lnTo>
                    <a:pt x="11613" y="17839"/>
                  </a:lnTo>
                  <a:lnTo>
                    <a:pt x="11489" y="18037"/>
                  </a:lnTo>
                  <a:lnTo>
                    <a:pt x="11398" y="18221"/>
                  </a:lnTo>
                  <a:lnTo>
                    <a:pt x="11319" y="18447"/>
                  </a:lnTo>
                  <a:lnTo>
                    <a:pt x="11251" y="18659"/>
                  </a:lnTo>
                  <a:lnTo>
                    <a:pt x="11206" y="18900"/>
                  </a:lnTo>
                  <a:lnTo>
                    <a:pt x="11184" y="19154"/>
                  </a:lnTo>
                  <a:lnTo>
                    <a:pt x="11184" y="19423"/>
                  </a:lnTo>
                  <a:lnTo>
                    <a:pt x="11229" y="19663"/>
                  </a:lnTo>
                  <a:lnTo>
                    <a:pt x="11297" y="19903"/>
                  </a:lnTo>
                  <a:lnTo>
                    <a:pt x="11376" y="20158"/>
                  </a:lnTo>
                  <a:lnTo>
                    <a:pt x="11511" y="20398"/>
                  </a:lnTo>
                  <a:lnTo>
                    <a:pt x="11681" y="20610"/>
                  </a:lnTo>
                  <a:lnTo>
                    <a:pt x="11884" y="20808"/>
                  </a:lnTo>
                  <a:lnTo>
                    <a:pt x="12121" y="20992"/>
                  </a:lnTo>
                  <a:lnTo>
                    <a:pt x="12404" y="21161"/>
                  </a:lnTo>
                  <a:lnTo>
                    <a:pt x="12528" y="21190"/>
                  </a:lnTo>
                  <a:lnTo>
                    <a:pt x="12856" y="21274"/>
                  </a:lnTo>
                  <a:lnTo>
                    <a:pt x="13330" y="21373"/>
                  </a:lnTo>
                  <a:lnTo>
                    <a:pt x="13963" y="21486"/>
                  </a:lnTo>
                  <a:lnTo>
                    <a:pt x="14313" y="21543"/>
                  </a:lnTo>
                  <a:lnTo>
                    <a:pt x="14652" y="21571"/>
                  </a:lnTo>
                  <a:lnTo>
                    <a:pt x="15025" y="21600"/>
                  </a:lnTo>
                  <a:lnTo>
                    <a:pt x="15409" y="21600"/>
                  </a:lnTo>
                  <a:lnTo>
                    <a:pt x="15782" y="21600"/>
                  </a:lnTo>
                  <a:lnTo>
                    <a:pt x="16177" y="21571"/>
                  </a:lnTo>
                  <a:lnTo>
                    <a:pt x="16516" y="21486"/>
                  </a:lnTo>
                  <a:lnTo>
                    <a:pt x="16889" y="21402"/>
                  </a:lnTo>
                  <a:lnTo>
                    <a:pt x="16821" y="21190"/>
                  </a:lnTo>
                  <a:lnTo>
                    <a:pt x="16776" y="20935"/>
                  </a:lnTo>
                  <a:lnTo>
                    <a:pt x="16742" y="20667"/>
                  </a:lnTo>
                  <a:lnTo>
                    <a:pt x="16719" y="20370"/>
                  </a:lnTo>
                  <a:lnTo>
                    <a:pt x="16697" y="19719"/>
                  </a:lnTo>
                  <a:lnTo>
                    <a:pt x="16697" y="19013"/>
                  </a:lnTo>
                  <a:lnTo>
                    <a:pt x="16719" y="18306"/>
                  </a:lnTo>
                  <a:lnTo>
                    <a:pt x="16753" y="17599"/>
                  </a:lnTo>
                  <a:lnTo>
                    <a:pt x="16821" y="16949"/>
                  </a:lnTo>
                  <a:lnTo>
                    <a:pt x="16889" y="16383"/>
                  </a:lnTo>
                  <a:lnTo>
                    <a:pt x="16934" y="16129"/>
                  </a:lnTo>
                  <a:lnTo>
                    <a:pt x="17002" y="15945"/>
                  </a:lnTo>
                  <a:lnTo>
                    <a:pt x="17081" y="15790"/>
                  </a:lnTo>
                  <a:lnTo>
                    <a:pt x="17194" y="15648"/>
                  </a:lnTo>
                  <a:lnTo>
                    <a:pt x="17318" y="15563"/>
                  </a:lnTo>
                  <a:lnTo>
                    <a:pt x="17453" y="15507"/>
                  </a:lnTo>
                  <a:lnTo>
                    <a:pt x="17600" y="15450"/>
                  </a:lnTo>
                  <a:lnTo>
                    <a:pt x="17758" y="15450"/>
                  </a:lnTo>
                  <a:lnTo>
                    <a:pt x="17905" y="15479"/>
                  </a:lnTo>
                  <a:lnTo>
                    <a:pt x="18064" y="15535"/>
                  </a:lnTo>
                  <a:lnTo>
                    <a:pt x="18233" y="15620"/>
                  </a:lnTo>
                  <a:lnTo>
                    <a:pt x="18380" y="15733"/>
                  </a:lnTo>
                  <a:lnTo>
                    <a:pt x="18561" y="15832"/>
                  </a:lnTo>
                  <a:lnTo>
                    <a:pt x="18707" y="15973"/>
                  </a:lnTo>
                  <a:lnTo>
                    <a:pt x="18866" y="16129"/>
                  </a:lnTo>
                  <a:lnTo>
                    <a:pt x="18990" y="16327"/>
                  </a:lnTo>
                  <a:lnTo>
                    <a:pt x="19125" y="16482"/>
                  </a:lnTo>
                  <a:lnTo>
                    <a:pt x="19295" y="16624"/>
                  </a:lnTo>
                  <a:lnTo>
                    <a:pt x="19464" y="16737"/>
                  </a:lnTo>
                  <a:lnTo>
                    <a:pt x="19668" y="16807"/>
                  </a:lnTo>
                  <a:lnTo>
                    <a:pt x="19860" y="16836"/>
                  </a:lnTo>
                  <a:lnTo>
                    <a:pt x="20052" y="16864"/>
                  </a:lnTo>
                  <a:lnTo>
                    <a:pt x="20266" y="16836"/>
                  </a:lnTo>
                  <a:lnTo>
                    <a:pt x="20470" y="16793"/>
                  </a:lnTo>
                  <a:lnTo>
                    <a:pt x="20662" y="16708"/>
                  </a:lnTo>
                  <a:lnTo>
                    <a:pt x="20854" y="16567"/>
                  </a:lnTo>
                  <a:lnTo>
                    <a:pt x="21035" y="16412"/>
                  </a:lnTo>
                  <a:lnTo>
                    <a:pt x="21182" y="16214"/>
                  </a:lnTo>
                  <a:lnTo>
                    <a:pt x="21340" y="16002"/>
                  </a:lnTo>
                  <a:lnTo>
                    <a:pt x="21441" y="15733"/>
                  </a:lnTo>
                  <a:lnTo>
                    <a:pt x="21532" y="15436"/>
                  </a:lnTo>
                  <a:lnTo>
                    <a:pt x="21600" y="15083"/>
                  </a:lnTo>
                  <a:lnTo>
                    <a:pt x="21600" y="14885"/>
                  </a:lnTo>
                  <a:lnTo>
                    <a:pt x="21600" y="14729"/>
                  </a:lnTo>
                  <a:lnTo>
                    <a:pt x="21600" y="14531"/>
                  </a:lnTo>
                  <a:lnTo>
                    <a:pt x="21577" y="14376"/>
                  </a:lnTo>
                  <a:lnTo>
                    <a:pt x="21532" y="14206"/>
                  </a:lnTo>
                  <a:lnTo>
                    <a:pt x="21487" y="14051"/>
                  </a:lnTo>
                  <a:lnTo>
                    <a:pt x="21419" y="13909"/>
                  </a:lnTo>
                  <a:lnTo>
                    <a:pt x="21351" y="13768"/>
                  </a:lnTo>
                  <a:lnTo>
                    <a:pt x="21204" y="13500"/>
                  </a:lnTo>
                  <a:lnTo>
                    <a:pt x="21035" y="13287"/>
                  </a:lnTo>
                  <a:lnTo>
                    <a:pt x="20809" y="13090"/>
                  </a:lnTo>
                  <a:lnTo>
                    <a:pt x="20594" y="12962"/>
                  </a:lnTo>
                  <a:lnTo>
                    <a:pt x="20357" y="12821"/>
                  </a:lnTo>
                  <a:lnTo>
                    <a:pt x="20120" y="12764"/>
                  </a:lnTo>
                  <a:lnTo>
                    <a:pt x="19882" y="12708"/>
                  </a:lnTo>
                  <a:lnTo>
                    <a:pt x="19645" y="12736"/>
                  </a:lnTo>
                  <a:lnTo>
                    <a:pt x="19430" y="12793"/>
                  </a:lnTo>
                  <a:lnTo>
                    <a:pt x="19227" y="12906"/>
                  </a:lnTo>
                  <a:lnTo>
                    <a:pt x="19148" y="12962"/>
                  </a:lnTo>
                  <a:lnTo>
                    <a:pt x="19058" y="13047"/>
                  </a:lnTo>
                  <a:lnTo>
                    <a:pt x="18990" y="13146"/>
                  </a:lnTo>
                  <a:lnTo>
                    <a:pt x="18911" y="13259"/>
                  </a:lnTo>
                  <a:lnTo>
                    <a:pt x="18775" y="13471"/>
                  </a:lnTo>
                  <a:lnTo>
                    <a:pt x="18628" y="13641"/>
                  </a:lnTo>
                  <a:lnTo>
                    <a:pt x="18470" y="13740"/>
                  </a:lnTo>
                  <a:lnTo>
                    <a:pt x="18301" y="13825"/>
                  </a:lnTo>
                  <a:lnTo>
                    <a:pt x="18143" y="13853"/>
                  </a:lnTo>
                  <a:lnTo>
                    <a:pt x="17973" y="13881"/>
                  </a:lnTo>
                  <a:lnTo>
                    <a:pt x="17804" y="13853"/>
                  </a:lnTo>
                  <a:lnTo>
                    <a:pt x="17646" y="13796"/>
                  </a:lnTo>
                  <a:lnTo>
                    <a:pt x="17499" y="13726"/>
                  </a:lnTo>
                  <a:lnTo>
                    <a:pt x="17341" y="13641"/>
                  </a:lnTo>
                  <a:lnTo>
                    <a:pt x="17216" y="13528"/>
                  </a:lnTo>
                  <a:lnTo>
                    <a:pt x="17103" y="13386"/>
                  </a:lnTo>
                  <a:lnTo>
                    <a:pt x="17024" y="13259"/>
                  </a:lnTo>
                  <a:lnTo>
                    <a:pt x="16934" y="13118"/>
                  </a:lnTo>
                  <a:lnTo>
                    <a:pt x="16889" y="12991"/>
                  </a:lnTo>
                  <a:lnTo>
                    <a:pt x="16889" y="12849"/>
                  </a:lnTo>
                  <a:lnTo>
                    <a:pt x="16889" y="12383"/>
                  </a:lnTo>
                  <a:lnTo>
                    <a:pt x="16889" y="11662"/>
                  </a:lnTo>
                  <a:lnTo>
                    <a:pt x="16889" y="10701"/>
                  </a:lnTo>
                  <a:lnTo>
                    <a:pt x="16889" y="9640"/>
                  </a:lnTo>
                  <a:lnTo>
                    <a:pt x="16889" y="8566"/>
                  </a:lnTo>
                  <a:lnTo>
                    <a:pt x="16889" y="7478"/>
                  </a:lnTo>
                  <a:lnTo>
                    <a:pt x="16889" y="6502"/>
                  </a:lnTo>
                  <a:lnTo>
                    <a:pt x="16889" y="5739"/>
                  </a:lnTo>
                  <a:lnTo>
                    <a:pt x="16674" y="5894"/>
                  </a:lnTo>
                  <a:lnTo>
                    <a:pt x="16414" y="6036"/>
                  </a:lnTo>
                  <a:lnTo>
                    <a:pt x="16154" y="6177"/>
                  </a:lnTo>
                  <a:lnTo>
                    <a:pt x="15849" y="6248"/>
                  </a:lnTo>
                  <a:lnTo>
                    <a:pt x="15544" y="6304"/>
                  </a:lnTo>
                  <a:lnTo>
                    <a:pt x="15217" y="6332"/>
                  </a:lnTo>
                  <a:lnTo>
                    <a:pt x="14866" y="6361"/>
                  </a:lnTo>
                  <a:lnTo>
                    <a:pt x="14550" y="6361"/>
                  </a:lnTo>
                  <a:lnTo>
                    <a:pt x="14200" y="6332"/>
                  </a:lnTo>
                  <a:lnTo>
                    <a:pt x="13850" y="6276"/>
                  </a:lnTo>
                  <a:lnTo>
                    <a:pt x="13522" y="6219"/>
                  </a:lnTo>
                  <a:lnTo>
                    <a:pt x="13206" y="6149"/>
                  </a:lnTo>
                  <a:lnTo>
                    <a:pt x="12901" y="6064"/>
                  </a:lnTo>
                  <a:lnTo>
                    <a:pt x="12618" y="5951"/>
                  </a:lnTo>
                  <a:lnTo>
                    <a:pt x="12358" y="5838"/>
                  </a:lnTo>
                  <a:lnTo>
                    <a:pt x="12121" y="5739"/>
                  </a:lnTo>
                  <a:lnTo>
                    <a:pt x="11941" y="5626"/>
                  </a:lnTo>
                  <a:lnTo>
                    <a:pt x="11794" y="5513"/>
                  </a:lnTo>
                  <a:lnTo>
                    <a:pt x="11658" y="5414"/>
                  </a:lnTo>
                  <a:lnTo>
                    <a:pt x="11556" y="5301"/>
                  </a:lnTo>
                  <a:lnTo>
                    <a:pt x="11466" y="5187"/>
                  </a:lnTo>
                  <a:lnTo>
                    <a:pt x="11398" y="5089"/>
                  </a:lnTo>
                  <a:lnTo>
                    <a:pt x="11376" y="4947"/>
                  </a:lnTo>
                  <a:lnTo>
                    <a:pt x="11353" y="4834"/>
                  </a:lnTo>
                  <a:lnTo>
                    <a:pt x="11353" y="4707"/>
                  </a:lnTo>
                  <a:lnTo>
                    <a:pt x="11376" y="4565"/>
                  </a:lnTo>
                  <a:lnTo>
                    <a:pt x="11443" y="4410"/>
                  </a:lnTo>
                  <a:lnTo>
                    <a:pt x="11511" y="4240"/>
                  </a:lnTo>
                  <a:lnTo>
                    <a:pt x="11703" y="3887"/>
                  </a:lnTo>
                  <a:lnTo>
                    <a:pt x="11986" y="3505"/>
                  </a:lnTo>
                  <a:lnTo>
                    <a:pt x="12144" y="3265"/>
                  </a:lnTo>
                  <a:lnTo>
                    <a:pt x="12246" y="3025"/>
                  </a:lnTo>
                  <a:lnTo>
                    <a:pt x="12336" y="2756"/>
                  </a:lnTo>
                  <a:lnTo>
                    <a:pt x="12404" y="2445"/>
                  </a:lnTo>
                  <a:lnTo>
                    <a:pt x="12438" y="2176"/>
                  </a:lnTo>
                  <a:lnTo>
                    <a:pt x="12438" y="1880"/>
                  </a:lnTo>
                  <a:lnTo>
                    <a:pt x="12404" y="1583"/>
                  </a:lnTo>
                  <a:lnTo>
                    <a:pt x="12336" y="1314"/>
                  </a:lnTo>
                  <a:lnTo>
                    <a:pt x="12246" y="1046"/>
                  </a:lnTo>
                  <a:lnTo>
                    <a:pt x="12099" y="791"/>
                  </a:lnTo>
                  <a:lnTo>
                    <a:pt x="12008" y="692"/>
                  </a:lnTo>
                  <a:lnTo>
                    <a:pt x="11918" y="579"/>
                  </a:lnTo>
                  <a:lnTo>
                    <a:pt x="11816" y="466"/>
                  </a:lnTo>
                  <a:lnTo>
                    <a:pt x="11703" y="381"/>
                  </a:lnTo>
                  <a:lnTo>
                    <a:pt x="11579" y="310"/>
                  </a:lnTo>
                  <a:lnTo>
                    <a:pt x="11443" y="226"/>
                  </a:lnTo>
                  <a:lnTo>
                    <a:pt x="11297" y="169"/>
                  </a:lnTo>
                  <a:lnTo>
                    <a:pt x="11138" y="113"/>
                  </a:lnTo>
                  <a:lnTo>
                    <a:pt x="10969" y="56"/>
                  </a:lnTo>
                  <a:lnTo>
                    <a:pt x="10800" y="28"/>
                  </a:lnTo>
                  <a:lnTo>
                    <a:pt x="10619" y="28"/>
                  </a:lnTo>
                  <a:lnTo>
                    <a:pt x="10404" y="28"/>
                  </a:lnTo>
                  <a:lnTo>
                    <a:pt x="10257" y="28"/>
                  </a:lnTo>
                  <a:lnTo>
                    <a:pt x="10076" y="56"/>
                  </a:lnTo>
                  <a:lnTo>
                    <a:pt x="9952" y="84"/>
                  </a:lnTo>
                  <a:lnTo>
                    <a:pt x="9794" y="141"/>
                  </a:lnTo>
                  <a:lnTo>
                    <a:pt x="9692" y="226"/>
                  </a:lnTo>
                  <a:lnTo>
                    <a:pt x="9557" y="282"/>
                  </a:lnTo>
                  <a:lnTo>
                    <a:pt x="9455" y="381"/>
                  </a:lnTo>
                  <a:lnTo>
                    <a:pt x="9365" y="466"/>
                  </a:lnTo>
                  <a:lnTo>
                    <a:pt x="9274" y="579"/>
                  </a:lnTo>
                  <a:lnTo>
                    <a:pt x="9184" y="692"/>
                  </a:lnTo>
                  <a:lnTo>
                    <a:pt x="9128" y="791"/>
                  </a:lnTo>
                  <a:lnTo>
                    <a:pt x="9060" y="932"/>
                  </a:lnTo>
                  <a:lnTo>
                    <a:pt x="8969" y="1201"/>
                  </a:lnTo>
                  <a:lnTo>
                    <a:pt x="8913" y="1498"/>
                  </a:lnTo>
                  <a:lnTo>
                    <a:pt x="8890" y="1795"/>
                  </a:lnTo>
                  <a:lnTo>
                    <a:pt x="8890" y="2120"/>
                  </a:lnTo>
                  <a:lnTo>
                    <a:pt x="8913" y="2445"/>
                  </a:lnTo>
                  <a:lnTo>
                    <a:pt x="8969" y="2756"/>
                  </a:lnTo>
                  <a:lnTo>
                    <a:pt x="9060" y="3081"/>
                  </a:lnTo>
                  <a:lnTo>
                    <a:pt x="9173" y="3378"/>
                  </a:lnTo>
                  <a:lnTo>
                    <a:pt x="9297" y="3647"/>
                  </a:lnTo>
                  <a:lnTo>
                    <a:pt x="9466" y="3887"/>
                  </a:lnTo>
                  <a:lnTo>
                    <a:pt x="9579" y="4085"/>
                  </a:lnTo>
                  <a:lnTo>
                    <a:pt x="9670" y="4269"/>
                  </a:lnTo>
                  <a:lnTo>
                    <a:pt x="9726" y="4467"/>
                  </a:lnTo>
                  <a:lnTo>
                    <a:pt x="9771" y="4650"/>
                  </a:lnTo>
                  <a:lnTo>
                    <a:pt x="9771" y="4834"/>
                  </a:lnTo>
                  <a:lnTo>
                    <a:pt x="9749" y="5032"/>
                  </a:lnTo>
                  <a:lnTo>
                    <a:pt x="9715" y="5216"/>
                  </a:lnTo>
                  <a:lnTo>
                    <a:pt x="9625" y="5385"/>
                  </a:lnTo>
                  <a:lnTo>
                    <a:pt x="9534" y="5513"/>
                  </a:lnTo>
                  <a:lnTo>
                    <a:pt x="9410" y="5626"/>
                  </a:lnTo>
                  <a:lnTo>
                    <a:pt x="9229" y="5710"/>
                  </a:lnTo>
                  <a:lnTo>
                    <a:pt x="9060" y="5767"/>
                  </a:lnTo>
                  <a:lnTo>
                    <a:pt x="8845" y="5767"/>
                  </a:lnTo>
                  <a:lnTo>
                    <a:pt x="8585" y="5739"/>
                  </a:lnTo>
                  <a:lnTo>
                    <a:pt x="8325" y="5654"/>
                  </a:lnTo>
                  <a:lnTo>
                    <a:pt x="8020" y="5513"/>
                  </a:lnTo>
                  <a:lnTo>
                    <a:pt x="7840" y="5442"/>
                  </a:lnTo>
                  <a:lnTo>
                    <a:pt x="7648" y="5385"/>
                  </a:lnTo>
                  <a:lnTo>
                    <a:pt x="7433" y="5329"/>
                  </a:lnTo>
                  <a:lnTo>
                    <a:pt x="7241" y="5301"/>
                  </a:lnTo>
                  <a:lnTo>
                    <a:pt x="6755" y="5301"/>
                  </a:lnTo>
                  <a:lnTo>
                    <a:pt x="6281" y="5329"/>
                  </a:lnTo>
                  <a:lnTo>
                    <a:pt x="5784" y="5385"/>
                  </a:lnTo>
                  <a:lnTo>
                    <a:pt x="5264" y="5498"/>
                  </a:lnTo>
                  <a:lnTo>
                    <a:pt x="4744" y="5597"/>
                  </a:lnTo>
                  <a:lnTo>
                    <a:pt x="4247" y="5739"/>
                  </a:lnTo>
                  <a:lnTo>
                    <a:pt x="4202" y="5894"/>
                  </a:lnTo>
                  <a:lnTo>
                    <a:pt x="4202" y="6191"/>
                  </a:lnTo>
                  <a:lnTo>
                    <a:pt x="4202" y="6545"/>
                  </a:lnTo>
                  <a:lnTo>
                    <a:pt x="4225" y="6954"/>
                  </a:lnTo>
                  <a:lnTo>
                    <a:pt x="4315" y="7930"/>
                  </a:lnTo>
                  <a:lnTo>
                    <a:pt x="4394" y="9018"/>
                  </a:lnTo>
                  <a:lnTo>
                    <a:pt x="4439" y="9570"/>
                  </a:lnTo>
                  <a:lnTo>
                    <a:pt x="4462" y="10107"/>
                  </a:lnTo>
                  <a:lnTo>
                    <a:pt x="4484" y="10630"/>
                  </a:lnTo>
                  <a:lnTo>
                    <a:pt x="4507" y="11082"/>
                  </a:lnTo>
                  <a:lnTo>
                    <a:pt x="4484" y="11520"/>
                  </a:lnTo>
                  <a:lnTo>
                    <a:pt x="4439" y="11874"/>
                  </a:lnTo>
                  <a:lnTo>
                    <a:pt x="4394" y="12029"/>
                  </a:lnTo>
                  <a:lnTo>
                    <a:pt x="4349" y="12171"/>
                  </a:lnTo>
                  <a:lnTo>
                    <a:pt x="4315" y="12284"/>
                  </a:lnTo>
                  <a:lnTo>
                    <a:pt x="4247" y="12354"/>
                  </a:lnTo>
                  <a:close/>
                </a:path>
              </a:pathLst>
            </a:custGeom>
            <a:solidFill>
              <a:schemeClr val="accent1"/>
            </a:solidFill>
            <a:ln w="28575">
              <a:solidFill>
                <a:srgbClr val="000000"/>
              </a:solidFill>
              <a:miter lim="800000"/>
              <a:headEnd/>
              <a:tailEnd/>
            </a:ln>
          </p:spPr>
          <p:txBody>
            <a:bodyPr/>
            <a:lstStyle/>
            <a:p>
              <a:pPr algn="ctr" eaLnBrk="0" hangingPunct="0"/>
              <a:endParaRPr lang="en-US" dirty="0"/>
            </a:p>
          </p:txBody>
        </p:sp>
        <p:sp>
          <p:nvSpPr>
            <p:cNvPr id="68615" name="Puzzle4"/>
            <p:cNvSpPr>
              <a:spLocks noEditPoints="1" noChangeArrowheads="1"/>
            </p:cNvSpPr>
            <p:nvPr/>
          </p:nvSpPr>
          <p:spPr bwMode="auto">
            <a:xfrm>
              <a:off x="4608" y="827"/>
              <a:ext cx="373" cy="613"/>
            </a:xfrm>
            <a:custGeom>
              <a:avLst/>
              <a:gdLst>
                <a:gd name="T0" fmla="*/ 143 w 21600"/>
                <a:gd name="T1" fmla="*/ 329 h 21600"/>
                <a:gd name="T2" fmla="*/ 8 w 21600"/>
                <a:gd name="T3" fmla="*/ 481 h 21600"/>
                <a:gd name="T4" fmla="*/ 199 w 21600"/>
                <a:gd name="T5" fmla="*/ 613 h 21600"/>
                <a:gd name="T6" fmla="*/ 361 w 21600"/>
                <a:gd name="T7" fmla="*/ 475 h 21600"/>
                <a:gd name="T8" fmla="*/ 241 w 21600"/>
                <a:gd name="T9" fmla="*/ 309 h 21600"/>
                <a:gd name="T10" fmla="*/ 363 w 21600"/>
                <a:gd name="T11" fmla="*/ 134 h 21600"/>
                <a:gd name="T12" fmla="*/ 192 w 21600"/>
                <a:gd name="T13" fmla="*/ 0 h 21600"/>
                <a:gd name="T14" fmla="*/ 8 w 21600"/>
                <a:gd name="T15" fmla="*/ 134 h 21600"/>
                <a:gd name="T16" fmla="*/ 0 60000 65536"/>
                <a:gd name="T17" fmla="*/ 0 60000 65536"/>
                <a:gd name="T18" fmla="*/ 0 60000 65536"/>
                <a:gd name="T19" fmla="*/ 0 60000 65536"/>
                <a:gd name="T20" fmla="*/ 0 60000 65536"/>
                <a:gd name="T21" fmla="*/ 0 60000 65536"/>
                <a:gd name="T22" fmla="*/ 0 60000 65536"/>
                <a:gd name="T23" fmla="*/ 0 60000 65536"/>
                <a:gd name="T24" fmla="*/ 2085 w 21600"/>
                <a:gd name="T25" fmla="*/ 5673 h 21600"/>
                <a:gd name="T26" fmla="*/ 20210 w 21600"/>
                <a:gd name="T27" fmla="*/ 1599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3813" y="10590"/>
                  </a:moveTo>
                  <a:lnTo>
                    <a:pt x="3927" y="10513"/>
                  </a:lnTo>
                  <a:lnTo>
                    <a:pt x="4078" y="10425"/>
                  </a:lnTo>
                  <a:lnTo>
                    <a:pt x="4210" y="10359"/>
                  </a:lnTo>
                  <a:lnTo>
                    <a:pt x="4361" y="10315"/>
                  </a:lnTo>
                  <a:lnTo>
                    <a:pt x="4682" y="10237"/>
                  </a:lnTo>
                  <a:lnTo>
                    <a:pt x="5041" y="10193"/>
                  </a:lnTo>
                  <a:lnTo>
                    <a:pt x="5456" y="10171"/>
                  </a:lnTo>
                  <a:lnTo>
                    <a:pt x="5853" y="10193"/>
                  </a:lnTo>
                  <a:lnTo>
                    <a:pt x="6249" y="10260"/>
                  </a:lnTo>
                  <a:lnTo>
                    <a:pt x="6646" y="10337"/>
                  </a:lnTo>
                  <a:lnTo>
                    <a:pt x="7004" y="10469"/>
                  </a:lnTo>
                  <a:lnTo>
                    <a:pt x="7363" y="10612"/>
                  </a:lnTo>
                  <a:lnTo>
                    <a:pt x="7665" y="10788"/>
                  </a:lnTo>
                  <a:lnTo>
                    <a:pt x="7911" y="10998"/>
                  </a:lnTo>
                  <a:lnTo>
                    <a:pt x="8024" y="11097"/>
                  </a:lnTo>
                  <a:lnTo>
                    <a:pt x="8137" y="11207"/>
                  </a:lnTo>
                  <a:lnTo>
                    <a:pt x="8194" y="11340"/>
                  </a:lnTo>
                  <a:lnTo>
                    <a:pt x="8269" y="11461"/>
                  </a:lnTo>
                  <a:lnTo>
                    <a:pt x="8307" y="11593"/>
                  </a:lnTo>
                  <a:lnTo>
                    <a:pt x="8307" y="11714"/>
                  </a:lnTo>
                  <a:lnTo>
                    <a:pt x="8307" y="11868"/>
                  </a:lnTo>
                  <a:lnTo>
                    <a:pt x="8307" y="12012"/>
                  </a:lnTo>
                  <a:lnTo>
                    <a:pt x="8194" y="12265"/>
                  </a:lnTo>
                  <a:lnTo>
                    <a:pt x="8062" y="12519"/>
                  </a:lnTo>
                  <a:lnTo>
                    <a:pt x="7873" y="12706"/>
                  </a:lnTo>
                  <a:lnTo>
                    <a:pt x="7627" y="12904"/>
                  </a:lnTo>
                  <a:lnTo>
                    <a:pt x="7363" y="13048"/>
                  </a:lnTo>
                  <a:lnTo>
                    <a:pt x="7080" y="13180"/>
                  </a:lnTo>
                  <a:lnTo>
                    <a:pt x="6759" y="13257"/>
                  </a:lnTo>
                  <a:lnTo>
                    <a:pt x="6419" y="13345"/>
                  </a:lnTo>
                  <a:lnTo>
                    <a:pt x="6098" y="13389"/>
                  </a:lnTo>
                  <a:lnTo>
                    <a:pt x="5739" y="13389"/>
                  </a:lnTo>
                  <a:lnTo>
                    <a:pt x="5418" y="13389"/>
                  </a:lnTo>
                  <a:lnTo>
                    <a:pt x="5079" y="13345"/>
                  </a:lnTo>
                  <a:lnTo>
                    <a:pt x="4758" y="13301"/>
                  </a:lnTo>
                  <a:lnTo>
                    <a:pt x="4474" y="13213"/>
                  </a:lnTo>
                  <a:lnTo>
                    <a:pt x="4172" y="13114"/>
                  </a:lnTo>
                  <a:lnTo>
                    <a:pt x="3965" y="12982"/>
                  </a:lnTo>
                  <a:lnTo>
                    <a:pt x="3738" y="12838"/>
                  </a:lnTo>
                  <a:lnTo>
                    <a:pt x="3493" y="12706"/>
                  </a:lnTo>
                  <a:lnTo>
                    <a:pt x="3228" y="12607"/>
                  </a:lnTo>
                  <a:lnTo>
                    <a:pt x="2945" y="12519"/>
                  </a:lnTo>
                  <a:lnTo>
                    <a:pt x="2700" y="12431"/>
                  </a:lnTo>
                  <a:lnTo>
                    <a:pt x="2397" y="12375"/>
                  </a:lnTo>
                  <a:lnTo>
                    <a:pt x="2152" y="12331"/>
                  </a:lnTo>
                  <a:lnTo>
                    <a:pt x="1888" y="12309"/>
                  </a:lnTo>
                  <a:lnTo>
                    <a:pt x="1642" y="12309"/>
                  </a:lnTo>
                  <a:lnTo>
                    <a:pt x="1397" y="12331"/>
                  </a:lnTo>
                  <a:lnTo>
                    <a:pt x="1170" y="12397"/>
                  </a:lnTo>
                  <a:lnTo>
                    <a:pt x="962" y="12453"/>
                  </a:lnTo>
                  <a:lnTo>
                    <a:pt x="774" y="12563"/>
                  </a:lnTo>
                  <a:lnTo>
                    <a:pt x="623" y="12684"/>
                  </a:lnTo>
                  <a:lnTo>
                    <a:pt x="528" y="12838"/>
                  </a:lnTo>
                  <a:lnTo>
                    <a:pt x="453" y="13026"/>
                  </a:lnTo>
                  <a:lnTo>
                    <a:pt x="339" y="13477"/>
                  </a:lnTo>
                  <a:lnTo>
                    <a:pt x="226" y="13984"/>
                  </a:lnTo>
                  <a:lnTo>
                    <a:pt x="151" y="14535"/>
                  </a:lnTo>
                  <a:lnTo>
                    <a:pt x="113" y="15075"/>
                  </a:lnTo>
                  <a:lnTo>
                    <a:pt x="113" y="15626"/>
                  </a:lnTo>
                  <a:lnTo>
                    <a:pt x="151" y="16133"/>
                  </a:lnTo>
                  <a:lnTo>
                    <a:pt x="188" y="16376"/>
                  </a:lnTo>
                  <a:lnTo>
                    <a:pt x="264" y="16585"/>
                  </a:lnTo>
                  <a:lnTo>
                    <a:pt x="339" y="16773"/>
                  </a:lnTo>
                  <a:lnTo>
                    <a:pt x="453" y="16938"/>
                  </a:lnTo>
                  <a:lnTo>
                    <a:pt x="1095" y="16883"/>
                  </a:lnTo>
                  <a:lnTo>
                    <a:pt x="1963" y="16795"/>
                  </a:lnTo>
                  <a:lnTo>
                    <a:pt x="2945" y="16751"/>
                  </a:lnTo>
                  <a:lnTo>
                    <a:pt x="3965" y="16706"/>
                  </a:lnTo>
                  <a:lnTo>
                    <a:pt x="5022" y="16684"/>
                  </a:lnTo>
                  <a:lnTo>
                    <a:pt x="5947" y="16684"/>
                  </a:lnTo>
                  <a:lnTo>
                    <a:pt x="6759" y="16706"/>
                  </a:lnTo>
                  <a:lnTo>
                    <a:pt x="7363" y="16751"/>
                  </a:lnTo>
                  <a:lnTo>
                    <a:pt x="7948" y="16839"/>
                  </a:lnTo>
                  <a:lnTo>
                    <a:pt x="8458" y="16916"/>
                  </a:lnTo>
                  <a:lnTo>
                    <a:pt x="8893" y="17026"/>
                  </a:lnTo>
                  <a:lnTo>
                    <a:pt x="9289" y="17158"/>
                  </a:lnTo>
                  <a:lnTo>
                    <a:pt x="9572" y="17280"/>
                  </a:lnTo>
                  <a:lnTo>
                    <a:pt x="9799" y="17412"/>
                  </a:lnTo>
                  <a:lnTo>
                    <a:pt x="9969" y="17555"/>
                  </a:lnTo>
                  <a:lnTo>
                    <a:pt x="10120" y="17687"/>
                  </a:lnTo>
                  <a:lnTo>
                    <a:pt x="10158" y="17831"/>
                  </a:lnTo>
                  <a:lnTo>
                    <a:pt x="10195" y="17974"/>
                  </a:lnTo>
                  <a:lnTo>
                    <a:pt x="10158" y="18128"/>
                  </a:lnTo>
                  <a:lnTo>
                    <a:pt x="10082" y="18271"/>
                  </a:lnTo>
                  <a:lnTo>
                    <a:pt x="9969" y="18426"/>
                  </a:lnTo>
                  <a:lnTo>
                    <a:pt x="9837" y="18569"/>
                  </a:lnTo>
                  <a:lnTo>
                    <a:pt x="9648" y="18701"/>
                  </a:lnTo>
                  <a:lnTo>
                    <a:pt x="9440" y="18822"/>
                  </a:lnTo>
                  <a:lnTo>
                    <a:pt x="9213" y="18999"/>
                  </a:lnTo>
                  <a:lnTo>
                    <a:pt x="9044" y="19186"/>
                  </a:lnTo>
                  <a:lnTo>
                    <a:pt x="8893" y="19395"/>
                  </a:lnTo>
                  <a:lnTo>
                    <a:pt x="8817" y="19627"/>
                  </a:lnTo>
                  <a:lnTo>
                    <a:pt x="8779" y="19858"/>
                  </a:lnTo>
                  <a:lnTo>
                    <a:pt x="8779" y="20112"/>
                  </a:lnTo>
                  <a:lnTo>
                    <a:pt x="8855" y="20354"/>
                  </a:lnTo>
                  <a:lnTo>
                    <a:pt x="8968" y="20586"/>
                  </a:lnTo>
                  <a:lnTo>
                    <a:pt x="9138" y="20817"/>
                  </a:lnTo>
                  <a:lnTo>
                    <a:pt x="9365" y="21026"/>
                  </a:lnTo>
                  <a:lnTo>
                    <a:pt x="9610" y="21192"/>
                  </a:lnTo>
                  <a:lnTo>
                    <a:pt x="9950" y="21368"/>
                  </a:lnTo>
                  <a:lnTo>
                    <a:pt x="10120" y="21445"/>
                  </a:lnTo>
                  <a:lnTo>
                    <a:pt x="10346" y="21511"/>
                  </a:lnTo>
                  <a:lnTo>
                    <a:pt x="10516" y="21555"/>
                  </a:lnTo>
                  <a:lnTo>
                    <a:pt x="10743" y="21600"/>
                  </a:lnTo>
                  <a:lnTo>
                    <a:pt x="10988" y="21644"/>
                  </a:lnTo>
                  <a:lnTo>
                    <a:pt x="11215" y="21666"/>
                  </a:lnTo>
                  <a:lnTo>
                    <a:pt x="11498" y="21666"/>
                  </a:lnTo>
                  <a:lnTo>
                    <a:pt x="11762" y="21666"/>
                  </a:lnTo>
                  <a:lnTo>
                    <a:pt x="12253" y="21644"/>
                  </a:lnTo>
                  <a:lnTo>
                    <a:pt x="12763" y="21577"/>
                  </a:lnTo>
                  <a:lnTo>
                    <a:pt x="13197" y="21467"/>
                  </a:lnTo>
                  <a:lnTo>
                    <a:pt x="13556" y="21346"/>
                  </a:lnTo>
                  <a:lnTo>
                    <a:pt x="13896" y="21192"/>
                  </a:lnTo>
                  <a:lnTo>
                    <a:pt x="14179" y="21026"/>
                  </a:lnTo>
                  <a:lnTo>
                    <a:pt x="14444" y="20839"/>
                  </a:lnTo>
                  <a:lnTo>
                    <a:pt x="14576" y="20641"/>
                  </a:lnTo>
                  <a:lnTo>
                    <a:pt x="14727" y="20431"/>
                  </a:lnTo>
                  <a:lnTo>
                    <a:pt x="14765" y="20200"/>
                  </a:lnTo>
                  <a:lnTo>
                    <a:pt x="14802" y="19991"/>
                  </a:lnTo>
                  <a:lnTo>
                    <a:pt x="14727" y="19759"/>
                  </a:lnTo>
                  <a:lnTo>
                    <a:pt x="14613" y="19550"/>
                  </a:lnTo>
                  <a:lnTo>
                    <a:pt x="14444" y="19307"/>
                  </a:lnTo>
                  <a:lnTo>
                    <a:pt x="14217" y="19098"/>
                  </a:lnTo>
                  <a:lnTo>
                    <a:pt x="13934" y="18911"/>
                  </a:lnTo>
                  <a:lnTo>
                    <a:pt x="13669" y="18745"/>
                  </a:lnTo>
                  <a:lnTo>
                    <a:pt x="13462" y="18547"/>
                  </a:lnTo>
                  <a:lnTo>
                    <a:pt x="13311" y="18337"/>
                  </a:lnTo>
                  <a:lnTo>
                    <a:pt x="13197" y="18150"/>
                  </a:lnTo>
                  <a:lnTo>
                    <a:pt x="13122" y="17941"/>
                  </a:lnTo>
                  <a:lnTo>
                    <a:pt x="13122" y="17720"/>
                  </a:lnTo>
                  <a:lnTo>
                    <a:pt x="13122" y="17533"/>
                  </a:lnTo>
                  <a:lnTo>
                    <a:pt x="13197" y="17346"/>
                  </a:lnTo>
                  <a:lnTo>
                    <a:pt x="13273" y="17158"/>
                  </a:lnTo>
                  <a:lnTo>
                    <a:pt x="13386" y="16982"/>
                  </a:lnTo>
                  <a:lnTo>
                    <a:pt x="13537" y="16839"/>
                  </a:lnTo>
                  <a:lnTo>
                    <a:pt x="13707" y="16706"/>
                  </a:lnTo>
                  <a:lnTo>
                    <a:pt x="13896" y="16607"/>
                  </a:lnTo>
                  <a:lnTo>
                    <a:pt x="14104" y="16519"/>
                  </a:lnTo>
                  <a:lnTo>
                    <a:pt x="14330" y="16453"/>
                  </a:lnTo>
                  <a:lnTo>
                    <a:pt x="14538" y="16431"/>
                  </a:lnTo>
                  <a:lnTo>
                    <a:pt x="14897" y="16453"/>
                  </a:lnTo>
                  <a:lnTo>
                    <a:pt x="15406" y="16497"/>
                  </a:lnTo>
                  <a:lnTo>
                    <a:pt x="16105" y="16541"/>
                  </a:lnTo>
                  <a:lnTo>
                    <a:pt x="16898" y="16607"/>
                  </a:lnTo>
                  <a:lnTo>
                    <a:pt x="17804" y="16651"/>
                  </a:lnTo>
                  <a:lnTo>
                    <a:pt x="18786" y="16684"/>
                  </a:lnTo>
                  <a:lnTo>
                    <a:pt x="19844" y="16728"/>
                  </a:lnTo>
                  <a:lnTo>
                    <a:pt x="20920" y="16751"/>
                  </a:lnTo>
                  <a:lnTo>
                    <a:pt x="21109" y="16497"/>
                  </a:lnTo>
                  <a:lnTo>
                    <a:pt x="21241" y="16222"/>
                  </a:lnTo>
                  <a:lnTo>
                    <a:pt x="21392" y="15946"/>
                  </a:lnTo>
                  <a:lnTo>
                    <a:pt x="21467" y="15648"/>
                  </a:lnTo>
                  <a:lnTo>
                    <a:pt x="21543" y="15351"/>
                  </a:lnTo>
                  <a:lnTo>
                    <a:pt x="21618" y="15042"/>
                  </a:lnTo>
                  <a:lnTo>
                    <a:pt x="21618" y="14745"/>
                  </a:lnTo>
                  <a:lnTo>
                    <a:pt x="21618" y="14447"/>
                  </a:lnTo>
                  <a:lnTo>
                    <a:pt x="21618" y="14150"/>
                  </a:lnTo>
                  <a:lnTo>
                    <a:pt x="21581" y="13852"/>
                  </a:lnTo>
                  <a:lnTo>
                    <a:pt x="21505" y="13577"/>
                  </a:lnTo>
                  <a:lnTo>
                    <a:pt x="21430" y="13301"/>
                  </a:lnTo>
                  <a:lnTo>
                    <a:pt x="21354" y="13048"/>
                  </a:lnTo>
                  <a:lnTo>
                    <a:pt x="21241" y="12816"/>
                  </a:lnTo>
                  <a:lnTo>
                    <a:pt x="21146" y="12607"/>
                  </a:lnTo>
                  <a:lnTo>
                    <a:pt x="21033" y="12431"/>
                  </a:lnTo>
                  <a:lnTo>
                    <a:pt x="20920" y="12265"/>
                  </a:lnTo>
                  <a:lnTo>
                    <a:pt x="20769" y="12144"/>
                  </a:lnTo>
                  <a:lnTo>
                    <a:pt x="20637" y="12034"/>
                  </a:lnTo>
                  <a:lnTo>
                    <a:pt x="20486" y="11946"/>
                  </a:lnTo>
                  <a:lnTo>
                    <a:pt x="20297" y="11891"/>
                  </a:lnTo>
                  <a:lnTo>
                    <a:pt x="20165" y="11846"/>
                  </a:lnTo>
                  <a:lnTo>
                    <a:pt x="19976" y="11824"/>
                  </a:lnTo>
                  <a:lnTo>
                    <a:pt x="19806" y="11802"/>
                  </a:lnTo>
                  <a:lnTo>
                    <a:pt x="19390" y="11824"/>
                  </a:lnTo>
                  <a:lnTo>
                    <a:pt x="18956" y="11891"/>
                  </a:lnTo>
                  <a:lnTo>
                    <a:pt x="18503" y="11968"/>
                  </a:lnTo>
                  <a:lnTo>
                    <a:pt x="17993" y="12078"/>
                  </a:lnTo>
                  <a:lnTo>
                    <a:pt x="17653" y="12144"/>
                  </a:lnTo>
                  <a:lnTo>
                    <a:pt x="17332" y="12199"/>
                  </a:lnTo>
                  <a:lnTo>
                    <a:pt x="17049" y="12221"/>
                  </a:lnTo>
                  <a:lnTo>
                    <a:pt x="16747" y="12243"/>
                  </a:lnTo>
                  <a:lnTo>
                    <a:pt x="16464" y="12243"/>
                  </a:lnTo>
                  <a:lnTo>
                    <a:pt x="16218" y="12243"/>
                  </a:lnTo>
                  <a:lnTo>
                    <a:pt x="15992" y="12221"/>
                  </a:lnTo>
                  <a:lnTo>
                    <a:pt x="15746" y="12199"/>
                  </a:lnTo>
                  <a:lnTo>
                    <a:pt x="15520" y="12155"/>
                  </a:lnTo>
                  <a:lnTo>
                    <a:pt x="15350" y="12122"/>
                  </a:lnTo>
                  <a:lnTo>
                    <a:pt x="15161" y="12056"/>
                  </a:lnTo>
                  <a:lnTo>
                    <a:pt x="14972" y="11990"/>
                  </a:lnTo>
                  <a:lnTo>
                    <a:pt x="14689" y="11846"/>
                  </a:lnTo>
                  <a:lnTo>
                    <a:pt x="14444" y="11670"/>
                  </a:lnTo>
                  <a:lnTo>
                    <a:pt x="14255" y="11483"/>
                  </a:lnTo>
                  <a:lnTo>
                    <a:pt x="14104" y="11295"/>
                  </a:lnTo>
                  <a:lnTo>
                    <a:pt x="14028" y="11086"/>
                  </a:lnTo>
                  <a:lnTo>
                    <a:pt x="13972" y="10888"/>
                  </a:lnTo>
                  <a:lnTo>
                    <a:pt x="13972" y="10700"/>
                  </a:lnTo>
                  <a:lnTo>
                    <a:pt x="14009" y="10513"/>
                  </a:lnTo>
                  <a:lnTo>
                    <a:pt x="14066" y="10359"/>
                  </a:lnTo>
                  <a:lnTo>
                    <a:pt x="14179" y="10215"/>
                  </a:lnTo>
                  <a:lnTo>
                    <a:pt x="14406" y="10006"/>
                  </a:lnTo>
                  <a:lnTo>
                    <a:pt x="14651" y="9830"/>
                  </a:lnTo>
                  <a:lnTo>
                    <a:pt x="14878" y="9686"/>
                  </a:lnTo>
                  <a:lnTo>
                    <a:pt x="15123" y="9554"/>
                  </a:lnTo>
                  <a:lnTo>
                    <a:pt x="15350" y="9477"/>
                  </a:lnTo>
                  <a:lnTo>
                    <a:pt x="15558" y="9411"/>
                  </a:lnTo>
                  <a:lnTo>
                    <a:pt x="15803" y="9345"/>
                  </a:lnTo>
                  <a:lnTo>
                    <a:pt x="16030" y="9323"/>
                  </a:lnTo>
                  <a:lnTo>
                    <a:pt x="16256" y="9301"/>
                  </a:lnTo>
                  <a:lnTo>
                    <a:pt x="16464" y="9323"/>
                  </a:lnTo>
                  <a:lnTo>
                    <a:pt x="16690" y="9345"/>
                  </a:lnTo>
                  <a:lnTo>
                    <a:pt x="16898" y="9367"/>
                  </a:lnTo>
                  <a:lnTo>
                    <a:pt x="17332" y="9477"/>
                  </a:lnTo>
                  <a:lnTo>
                    <a:pt x="17767" y="9598"/>
                  </a:lnTo>
                  <a:lnTo>
                    <a:pt x="18163" y="9731"/>
                  </a:lnTo>
                  <a:lnTo>
                    <a:pt x="18597" y="9874"/>
                  </a:lnTo>
                  <a:lnTo>
                    <a:pt x="18994" y="10006"/>
                  </a:lnTo>
                  <a:lnTo>
                    <a:pt x="19428" y="10083"/>
                  </a:lnTo>
                  <a:lnTo>
                    <a:pt x="19617" y="10127"/>
                  </a:lnTo>
                  <a:lnTo>
                    <a:pt x="19844" y="10149"/>
                  </a:lnTo>
                  <a:lnTo>
                    <a:pt x="20013" y="10149"/>
                  </a:lnTo>
                  <a:lnTo>
                    <a:pt x="20240" y="10127"/>
                  </a:lnTo>
                  <a:lnTo>
                    <a:pt x="20410" y="10105"/>
                  </a:lnTo>
                  <a:lnTo>
                    <a:pt x="20637" y="10061"/>
                  </a:lnTo>
                  <a:lnTo>
                    <a:pt x="20844" y="9984"/>
                  </a:lnTo>
                  <a:lnTo>
                    <a:pt x="21033" y="9896"/>
                  </a:lnTo>
                  <a:lnTo>
                    <a:pt x="21146" y="9830"/>
                  </a:lnTo>
                  <a:lnTo>
                    <a:pt x="21203" y="9753"/>
                  </a:lnTo>
                  <a:lnTo>
                    <a:pt x="21279" y="9642"/>
                  </a:lnTo>
                  <a:lnTo>
                    <a:pt x="21354" y="9521"/>
                  </a:lnTo>
                  <a:lnTo>
                    <a:pt x="21430" y="9246"/>
                  </a:lnTo>
                  <a:lnTo>
                    <a:pt x="21430" y="8904"/>
                  </a:lnTo>
                  <a:lnTo>
                    <a:pt x="21430" y="8540"/>
                  </a:lnTo>
                  <a:lnTo>
                    <a:pt x="21392" y="8144"/>
                  </a:lnTo>
                  <a:lnTo>
                    <a:pt x="21354" y="7714"/>
                  </a:lnTo>
                  <a:lnTo>
                    <a:pt x="21279" y="7295"/>
                  </a:lnTo>
                  <a:lnTo>
                    <a:pt x="21146" y="6446"/>
                  </a:lnTo>
                  <a:lnTo>
                    <a:pt x="20995" y="5686"/>
                  </a:lnTo>
                  <a:lnTo>
                    <a:pt x="20958" y="5366"/>
                  </a:lnTo>
                  <a:lnTo>
                    <a:pt x="20958" y="5091"/>
                  </a:lnTo>
                  <a:lnTo>
                    <a:pt x="20958" y="4860"/>
                  </a:lnTo>
                  <a:lnTo>
                    <a:pt x="21033" y="4716"/>
                  </a:lnTo>
                  <a:lnTo>
                    <a:pt x="20637" y="4860"/>
                  </a:lnTo>
                  <a:lnTo>
                    <a:pt x="20127" y="4992"/>
                  </a:lnTo>
                  <a:lnTo>
                    <a:pt x="19617" y="5069"/>
                  </a:lnTo>
                  <a:lnTo>
                    <a:pt x="19032" y="5157"/>
                  </a:lnTo>
                  <a:lnTo>
                    <a:pt x="18465" y="5201"/>
                  </a:lnTo>
                  <a:lnTo>
                    <a:pt x="17842" y="5245"/>
                  </a:lnTo>
                  <a:lnTo>
                    <a:pt x="17219" y="5267"/>
                  </a:lnTo>
                  <a:lnTo>
                    <a:pt x="16615" y="5267"/>
                  </a:lnTo>
                  <a:lnTo>
                    <a:pt x="15992" y="5245"/>
                  </a:lnTo>
                  <a:lnTo>
                    <a:pt x="15369" y="5201"/>
                  </a:lnTo>
                  <a:lnTo>
                    <a:pt x="14840" y="5157"/>
                  </a:lnTo>
                  <a:lnTo>
                    <a:pt x="14293" y="5091"/>
                  </a:lnTo>
                  <a:lnTo>
                    <a:pt x="13783" y="5014"/>
                  </a:lnTo>
                  <a:lnTo>
                    <a:pt x="13386" y="4926"/>
                  </a:lnTo>
                  <a:lnTo>
                    <a:pt x="13027" y="4815"/>
                  </a:lnTo>
                  <a:lnTo>
                    <a:pt x="12725" y="4716"/>
                  </a:lnTo>
                  <a:lnTo>
                    <a:pt x="12480" y="4606"/>
                  </a:lnTo>
                  <a:lnTo>
                    <a:pt x="12291" y="4496"/>
                  </a:lnTo>
                  <a:lnTo>
                    <a:pt x="12197" y="4397"/>
                  </a:lnTo>
                  <a:lnTo>
                    <a:pt x="12083" y="4286"/>
                  </a:lnTo>
                  <a:lnTo>
                    <a:pt x="12046" y="4187"/>
                  </a:lnTo>
                  <a:lnTo>
                    <a:pt x="12008" y="4077"/>
                  </a:lnTo>
                  <a:lnTo>
                    <a:pt x="12046" y="3967"/>
                  </a:lnTo>
                  <a:lnTo>
                    <a:pt x="12121" y="3868"/>
                  </a:lnTo>
                  <a:lnTo>
                    <a:pt x="12197" y="3735"/>
                  </a:lnTo>
                  <a:lnTo>
                    <a:pt x="12291" y="3614"/>
                  </a:lnTo>
                  <a:lnTo>
                    <a:pt x="12442" y="3482"/>
                  </a:lnTo>
                  <a:lnTo>
                    <a:pt x="12631" y="3361"/>
                  </a:lnTo>
                  <a:lnTo>
                    <a:pt x="13065" y="3085"/>
                  </a:lnTo>
                  <a:lnTo>
                    <a:pt x="13537" y="2766"/>
                  </a:lnTo>
                  <a:lnTo>
                    <a:pt x="13783" y="2578"/>
                  </a:lnTo>
                  <a:lnTo>
                    <a:pt x="13934" y="2380"/>
                  </a:lnTo>
                  <a:lnTo>
                    <a:pt x="14028" y="2171"/>
                  </a:lnTo>
                  <a:lnTo>
                    <a:pt x="14104" y="1961"/>
                  </a:lnTo>
                  <a:lnTo>
                    <a:pt x="14104" y="1730"/>
                  </a:lnTo>
                  <a:lnTo>
                    <a:pt x="14066" y="1498"/>
                  </a:lnTo>
                  <a:lnTo>
                    <a:pt x="13972" y="1267"/>
                  </a:lnTo>
                  <a:lnTo>
                    <a:pt x="13820" y="1057"/>
                  </a:lnTo>
                  <a:lnTo>
                    <a:pt x="13594" y="837"/>
                  </a:lnTo>
                  <a:lnTo>
                    <a:pt x="13386" y="628"/>
                  </a:lnTo>
                  <a:lnTo>
                    <a:pt x="13103" y="462"/>
                  </a:lnTo>
                  <a:lnTo>
                    <a:pt x="12763" y="308"/>
                  </a:lnTo>
                  <a:lnTo>
                    <a:pt x="12404" y="187"/>
                  </a:lnTo>
                  <a:lnTo>
                    <a:pt x="12008" y="77"/>
                  </a:lnTo>
                  <a:lnTo>
                    <a:pt x="11574" y="33"/>
                  </a:lnTo>
                  <a:lnTo>
                    <a:pt x="11102" y="11"/>
                  </a:lnTo>
                  <a:lnTo>
                    <a:pt x="10667" y="11"/>
                  </a:lnTo>
                  <a:lnTo>
                    <a:pt x="10233" y="77"/>
                  </a:lnTo>
                  <a:lnTo>
                    <a:pt x="9837" y="187"/>
                  </a:lnTo>
                  <a:lnTo>
                    <a:pt x="9440" y="286"/>
                  </a:lnTo>
                  <a:lnTo>
                    <a:pt x="9062" y="462"/>
                  </a:lnTo>
                  <a:lnTo>
                    <a:pt x="8741" y="628"/>
                  </a:lnTo>
                  <a:lnTo>
                    <a:pt x="8458" y="815"/>
                  </a:lnTo>
                  <a:lnTo>
                    <a:pt x="8232" y="1035"/>
                  </a:lnTo>
                  <a:lnTo>
                    <a:pt x="8062" y="1245"/>
                  </a:lnTo>
                  <a:lnTo>
                    <a:pt x="7911" y="1476"/>
                  </a:lnTo>
                  <a:lnTo>
                    <a:pt x="7835" y="1708"/>
                  </a:lnTo>
                  <a:lnTo>
                    <a:pt x="7797" y="1961"/>
                  </a:lnTo>
                  <a:lnTo>
                    <a:pt x="7835" y="2193"/>
                  </a:lnTo>
                  <a:lnTo>
                    <a:pt x="7948" y="2402"/>
                  </a:lnTo>
                  <a:lnTo>
                    <a:pt x="8062" y="2534"/>
                  </a:lnTo>
                  <a:lnTo>
                    <a:pt x="8175" y="2644"/>
                  </a:lnTo>
                  <a:lnTo>
                    <a:pt x="8269" y="2744"/>
                  </a:lnTo>
                  <a:lnTo>
                    <a:pt x="8420" y="2832"/>
                  </a:lnTo>
                  <a:lnTo>
                    <a:pt x="8704" y="3019"/>
                  </a:lnTo>
                  <a:lnTo>
                    <a:pt x="8968" y="3206"/>
                  </a:lnTo>
                  <a:lnTo>
                    <a:pt x="9138" y="3405"/>
                  </a:lnTo>
                  <a:lnTo>
                    <a:pt x="9327" y="3570"/>
                  </a:lnTo>
                  <a:lnTo>
                    <a:pt x="9440" y="3735"/>
                  </a:lnTo>
                  <a:lnTo>
                    <a:pt x="9516" y="3890"/>
                  </a:lnTo>
                  <a:lnTo>
                    <a:pt x="9534" y="4033"/>
                  </a:lnTo>
                  <a:lnTo>
                    <a:pt x="9534" y="4165"/>
                  </a:lnTo>
                  <a:lnTo>
                    <a:pt x="9516" y="4286"/>
                  </a:lnTo>
                  <a:lnTo>
                    <a:pt x="9440" y="4397"/>
                  </a:lnTo>
                  <a:lnTo>
                    <a:pt x="9327" y="4496"/>
                  </a:lnTo>
                  <a:lnTo>
                    <a:pt x="9176" y="4562"/>
                  </a:lnTo>
                  <a:lnTo>
                    <a:pt x="9006" y="4628"/>
                  </a:lnTo>
                  <a:lnTo>
                    <a:pt x="8779" y="4694"/>
                  </a:lnTo>
                  <a:lnTo>
                    <a:pt x="8534" y="4716"/>
                  </a:lnTo>
                  <a:lnTo>
                    <a:pt x="8232" y="4716"/>
                  </a:lnTo>
                  <a:lnTo>
                    <a:pt x="7118" y="4738"/>
                  </a:lnTo>
                  <a:lnTo>
                    <a:pt x="5947" y="4771"/>
                  </a:lnTo>
                  <a:lnTo>
                    <a:pt x="4795" y="4815"/>
                  </a:lnTo>
                  <a:lnTo>
                    <a:pt x="3681" y="4860"/>
                  </a:lnTo>
                  <a:lnTo>
                    <a:pt x="2662" y="4882"/>
                  </a:lnTo>
                  <a:lnTo>
                    <a:pt x="1755" y="4882"/>
                  </a:lnTo>
                  <a:lnTo>
                    <a:pt x="1359" y="4860"/>
                  </a:lnTo>
                  <a:lnTo>
                    <a:pt x="981" y="4837"/>
                  </a:lnTo>
                  <a:lnTo>
                    <a:pt x="698" y="4771"/>
                  </a:lnTo>
                  <a:lnTo>
                    <a:pt x="453" y="4716"/>
                  </a:lnTo>
                  <a:lnTo>
                    <a:pt x="453" y="5322"/>
                  </a:lnTo>
                  <a:lnTo>
                    <a:pt x="453" y="6083"/>
                  </a:lnTo>
                  <a:lnTo>
                    <a:pt x="453" y="6909"/>
                  </a:lnTo>
                  <a:lnTo>
                    <a:pt x="453" y="7780"/>
                  </a:lnTo>
                  <a:lnTo>
                    <a:pt x="453" y="8606"/>
                  </a:lnTo>
                  <a:lnTo>
                    <a:pt x="453" y="9345"/>
                  </a:lnTo>
                  <a:lnTo>
                    <a:pt x="453" y="9918"/>
                  </a:lnTo>
                  <a:lnTo>
                    <a:pt x="453" y="10282"/>
                  </a:lnTo>
                  <a:lnTo>
                    <a:pt x="490" y="10381"/>
                  </a:lnTo>
                  <a:lnTo>
                    <a:pt x="547" y="10491"/>
                  </a:lnTo>
                  <a:lnTo>
                    <a:pt x="660" y="10590"/>
                  </a:lnTo>
                  <a:lnTo>
                    <a:pt x="811" y="10700"/>
                  </a:lnTo>
                  <a:lnTo>
                    <a:pt x="981" y="10811"/>
                  </a:lnTo>
                  <a:lnTo>
                    <a:pt x="1208" y="10888"/>
                  </a:lnTo>
                  <a:lnTo>
                    <a:pt x="1453" y="10954"/>
                  </a:lnTo>
                  <a:lnTo>
                    <a:pt x="1718" y="11020"/>
                  </a:lnTo>
                  <a:lnTo>
                    <a:pt x="1963" y="11064"/>
                  </a:lnTo>
                  <a:lnTo>
                    <a:pt x="2265" y="11086"/>
                  </a:lnTo>
                  <a:lnTo>
                    <a:pt x="2548" y="11064"/>
                  </a:lnTo>
                  <a:lnTo>
                    <a:pt x="2794" y="11042"/>
                  </a:lnTo>
                  <a:lnTo>
                    <a:pt x="3096" y="10976"/>
                  </a:lnTo>
                  <a:lnTo>
                    <a:pt x="3341" y="10888"/>
                  </a:lnTo>
                  <a:lnTo>
                    <a:pt x="3606" y="10766"/>
                  </a:lnTo>
                  <a:lnTo>
                    <a:pt x="3813" y="10590"/>
                  </a:lnTo>
                  <a:close/>
                </a:path>
              </a:pathLst>
            </a:custGeom>
            <a:solidFill>
              <a:schemeClr val="folHlink"/>
            </a:solidFill>
            <a:ln w="28575">
              <a:solidFill>
                <a:srgbClr val="000000"/>
              </a:solidFill>
              <a:miter lim="800000"/>
              <a:headEnd/>
              <a:tailEnd/>
            </a:ln>
          </p:spPr>
          <p:txBody>
            <a:bodyPr/>
            <a:lstStyle/>
            <a:p>
              <a:pPr algn="ctr" eaLnBrk="0" hangingPunct="0"/>
              <a:endParaRPr lang="en-US" dirty="0"/>
            </a:p>
          </p:txBody>
        </p:sp>
        <p:sp>
          <p:nvSpPr>
            <p:cNvPr id="68616" name="Puzzle1"/>
            <p:cNvSpPr>
              <a:spLocks noEditPoints="1" noChangeArrowheads="1"/>
            </p:cNvSpPr>
            <p:nvPr/>
          </p:nvSpPr>
          <p:spPr bwMode="auto">
            <a:xfrm>
              <a:off x="4656" y="399"/>
              <a:ext cx="626" cy="365"/>
            </a:xfrm>
            <a:custGeom>
              <a:avLst/>
              <a:gdLst>
                <a:gd name="T0" fmla="*/ 485 w 21600"/>
                <a:gd name="T1" fmla="*/ 356 h 21600"/>
                <a:gd name="T2" fmla="*/ 492 w 21600"/>
                <a:gd name="T3" fmla="*/ 9 h 21600"/>
                <a:gd name="T4" fmla="*/ 137 w 21600"/>
                <a:gd name="T5" fmla="*/ 14 h 21600"/>
                <a:gd name="T6" fmla="*/ 146 w 21600"/>
                <a:gd name="T7" fmla="*/ 355 h 21600"/>
                <a:gd name="T8" fmla="*/ 313 w 21600"/>
                <a:gd name="T9" fmla="*/ 218 h 21600"/>
                <a:gd name="T10" fmla="*/ 314 w 21600"/>
                <a:gd name="T11" fmla="*/ 147 h 21600"/>
                <a:gd name="T12" fmla="*/ 626 w 21600"/>
                <a:gd name="T13" fmla="*/ 169 h 21600"/>
                <a:gd name="T14" fmla="*/ 2 w 21600"/>
                <a:gd name="T15" fmla="*/ 169 h 21600"/>
                <a:gd name="T16" fmla="*/ 0 60000 65536"/>
                <a:gd name="T17" fmla="*/ 0 60000 65536"/>
                <a:gd name="T18" fmla="*/ 0 60000 65536"/>
                <a:gd name="T19" fmla="*/ 0 60000 65536"/>
                <a:gd name="T20" fmla="*/ 0 60000 65536"/>
                <a:gd name="T21" fmla="*/ 0 60000 65536"/>
                <a:gd name="T22" fmla="*/ 0 60000 65536"/>
                <a:gd name="T23" fmla="*/ 0 60000 65536"/>
                <a:gd name="T24" fmla="*/ 6073 w 21600"/>
                <a:gd name="T25" fmla="*/ 2545 h 21600"/>
                <a:gd name="T26" fmla="*/ 16148 w 21600"/>
                <a:gd name="T27" fmla="*/ 19529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9360" y="20836"/>
                  </a:moveTo>
                  <a:lnTo>
                    <a:pt x="9528" y="20836"/>
                  </a:lnTo>
                  <a:lnTo>
                    <a:pt x="9686" y="20762"/>
                  </a:lnTo>
                  <a:lnTo>
                    <a:pt x="9810" y="20687"/>
                  </a:lnTo>
                  <a:lnTo>
                    <a:pt x="9922" y="20575"/>
                  </a:lnTo>
                  <a:lnTo>
                    <a:pt x="10012" y="20426"/>
                  </a:lnTo>
                  <a:lnTo>
                    <a:pt x="10068" y="20296"/>
                  </a:lnTo>
                  <a:lnTo>
                    <a:pt x="10113" y="20110"/>
                  </a:lnTo>
                  <a:lnTo>
                    <a:pt x="10136" y="19905"/>
                  </a:lnTo>
                  <a:lnTo>
                    <a:pt x="10136" y="19682"/>
                  </a:lnTo>
                  <a:lnTo>
                    <a:pt x="10113" y="19440"/>
                  </a:lnTo>
                  <a:lnTo>
                    <a:pt x="10068" y="19142"/>
                  </a:lnTo>
                  <a:lnTo>
                    <a:pt x="10012" y="18900"/>
                  </a:lnTo>
                  <a:lnTo>
                    <a:pt x="9900" y="18620"/>
                  </a:lnTo>
                  <a:lnTo>
                    <a:pt x="9787" y="18285"/>
                  </a:lnTo>
                  <a:lnTo>
                    <a:pt x="9641" y="17968"/>
                  </a:lnTo>
                  <a:lnTo>
                    <a:pt x="9472" y="17652"/>
                  </a:lnTo>
                  <a:lnTo>
                    <a:pt x="9382" y="17466"/>
                  </a:lnTo>
                  <a:lnTo>
                    <a:pt x="9315" y="17298"/>
                  </a:lnTo>
                  <a:lnTo>
                    <a:pt x="9258" y="17112"/>
                  </a:lnTo>
                  <a:lnTo>
                    <a:pt x="9191" y="16926"/>
                  </a:lnTo>
                  <a:lnTo>
                    <a:pt x="9123" y="16535"/>
                  </a:lnTo>
                  <a:lnTo>
                    <a:pt x="9101" y="16144"/>
                  </a:lnTo>
                  <a:lnTo>
                    <a:pt x="9101" y="15753"/>
                  </a:lnTo>
                  <a:lnTo>
                    <a:pt x="9168" y="15362"/>
                  </a:lnTo>
                  <a:lnTo>
                    <a:pt x="9236" y="14971"/>
                  </a:lnTo>
                  <a:lnTo>
                    <a:pt x="9360" y="14580"/>
                  </a:lnTo>
                  <a:lnTo>
                    <a:pt x="9495" y="14244"/>
                  </a:lnTo>
                  <a:lnTo>
                    <a:pt x="9663" y="13891"/>
                  </a:lnTo>
                  <a:lnTo>
                    <a:pt x="9855" y="13611"/>
                  </a:lnTo>
                  <a:lnTo>
                    <a:pt x="10068" y="13351"/>
                  </a:lnTo>
                  <a:lnTo>
                    <a:pt x="10293" y="13146"/>
                  </a:lnTo>
                  <a:lnTo>
                    <a:pt x="10552" y="12997"/>
                  </a:lnTo>
                  <a:lnTo>
                    <a:pt x="10811" y="12885"/>
                  </a:lnTo>
                  <a:lnTo>
                    <a:pt x="11069" y="12866"/>
                  </a:lnTo>
                  <a:lnTo>
                    <a:pt x="11351" y="12885"/>
                  </a:lnTo>
                  <a:lnTo>
                    <a:pt x="11610" y="12997"/>
                  </a:lnTo>
                  <a:lnTo>
                    <a:pt x="11846" y="13183"/>
                  </a:lnTo>
                  <a:lnTo>
                    <a:pt x="12060" y="13388"/>
                  </a:lnTo>
                  <a:lnTo>
                    <a:pt x="12251" y="13648"/>
                  </a:lnTo>
                  <a:lnTo>
                    <a:pt x="12419" y="13928"/>
                  </a:lnTo>
                  <a:lnTo>
                    <a:pt x="12555" y="14244"/>
                  </a:lnTo>
                  <a:lnTo>
                    <a:pt x="12690" y="14617"/>
                  </a:lnTo>
                  <a:lnTo>
                    <a:pt x="12768" y="15008"/>
                  </a:lnTo>
                  <a:lnTo>
                    <a:pt x="12836" y="15399"/>
                  </a:lnTo>
                  <a:lnTo>
                    <a:pt x="12858" y="15753"/>
                  </a:lnTo>
                  <a:lnTo>
                    <a:pt x="12858" y="16144"/>
                  </a:lnTo>
                  <a:lnTo>
                    <a:pt x="12813" y="16535"/>
                  </a:lnTo>
                  <a:lnTo>
                    <a:pt x="12746" y="16888"/>
                  </a:lnTo>
                  <a:lnTo>
                    <a:pt x="12667" y="17224"/>
                  </a:lnTo>
                  <a:lnTo>
                    <a:pt x="12510" y="17503"/>
                  </a:lnTo>
                  <a:lnTo>
                    <a:pt x="12228" y="18043"/>
                  </a:lnTo>
                  <a:lnTo>
                    <a:pt x="11970" y="18546"/>
                  </a:lnTo>
                  <a:lnTo>
                    <a:pt x="11868" y="18751"/>
                  </a:lnTo>
                  <a:lnTo>
                    <a:pt x="11778" y="18974"/>
                  </a:lnTo>
                  <a:lnTo>
                    <a:pt x="11711" y="19179"/>
                  </a:lnTo>
                  <a:lnTo>
                    <a:pt x="11666" y="19365"/>
                  </a:lnTo>
                  <a:lnTo>
                    <a:pt x="11632" y="19570"/>
                  </a:lnTo>
                  <a:lnTo>
                    <a:pt x="11632" y="19756"/>
                  </a:lnTo>
                  <a:lnTo>
                    <a:pt x="11632" y="19942"/>
                  </a:lnTo>
                  <a:lnTo>
                    <a:pt x="11643" y="20110"/>
                  </a:lnTo>
                  <a:lnTo>
                    <a:pt x="11711" y="20296"/>
                  </a:lnTo>
                  <a:lnTo>
                    <a:pt x="11801" y="20464"/>
                  </a:lnTo>
                  <a:lnTo>
                    <a:pt x="11891" y="20650"/>
                  </a:lnTo>
                  <a:lnTo>
                    <a:pt x="12037" y="20836"/>
                  </a:lnTo>
                  <a:lnTo>
                    <a:pt x="12206" y="21004"/>
                  </a:lnTo>
                  <a:lnTo>
                    <a:pt x="12419" y="21190"/>
                  </a:lnTo>
                  <a:lnTo>
                    <a:pt x="12667" y="21320"/>
                  </a:lnTo>
                  <a:lnTo>
                    <a:pt x="12960" y="21432"/>
                  </a:lnTo>
                  <a:lnTo>
                    <a:pt x="13286" y="21544"/>
                  </a:lnTo>
                  <a:lnTo>
                    <a:pt x="13612" y="21655"/>
                  </a:lnTo>
                  <a:lnTo>
                    <a:pt x="13983" y="21693"/>
                  </a:lnTo>
                  <a:lnTo>
                    <a:pt x="14343" y="21730"/>
                  </a:lnTo>
                  <a:lnTo>
                    <a:pt x="14715" y="21730"/>
                  </a:lnTo>
                  <a:lnTo>
                    <a:pt x="15075" y="21730"/>
                  </a:lnTo>
                  <a:lnTo>
                    <a:pt x="15446" y="21655"/>
                  </a:lnTo>
                  <a:lnTo>
                    <a:pt x="15794" y="21581"/>
                  </a:lnTo>
                  <a:lnTo>
                    <a:pt x="16132" y="21432"/>
                  </a:lnTo>
                  <a:lnTo>
                    <a:pt x="16458" y="21302"/>
                  </a:lnTo>
                  <a:lnTo>
                    <a:pt x="16740" y="21078"/>
                  </a:lnTo>
                  <a:lnTo>
                    <a:pt x="16976" y="20836"/>
                  </a:lnTo>
                  <a:lnTo>
                    <a:pt x="17043" y="20650"/>
                  </a:lnTo>
                  <a:lnTo>
                    <a:pt x="17088" y="20426"/>
                  </a:lnTo>
                  <a:lnTo>
                    <a:pt x="17133" y="20222"/>
                  </a:lnTo>
                  <a:lnTo>
                    <a:pt x="17156" y="19980"/>
                  </a:lnTo>
                  <a:lnTo>
                    <a:pt x="17167" y="19477"/>
                  </a:lnTo>
                  <a:lnTo>
                    <a:pt x="17167" y="18974"/>
                  </a:lnTo>
                  <a:lnTo>
                    <a:pt x="17156" y="18397"/>
                  </a:lnTo>
                  <a:lnTo>
                    <a:pt x="17111" y="17820"/>
                  </a:lnTo>
                  <a:lnTo>
                    <a:pt x="17066" y="17261"/>
                  </a:lnTo>
                  <a:lnTo>
                    <a:pt x="16998" y="16646"/>
                  </a:lnTo>
                  <a:lnTo>
                    <a:pt x="16852" y="15511"/>
                  </a:lnTo>
                  <a:lnTo>
                    <a:pt x="16740" y="14393"/>
                  </a:lnTo>
                  <a:lnTo>
                    <a:pt x="16717" y="13928"/>
                  </a:lnTo>
                  <a:lnTo>
                    <a:pt x="16695" y="13462"/>
                  </a:lnTo>
                  <a:lnTo>
                    <a:pt x="16717" y="13071"/>
                  </a:lnTo>
                  <a:lnTo>
                    <a:pt x="16785" y="12755"/>
                  </a:lnTo>
                  <a:lnTo>
                    <a:pt x="16852" y="12419"/>
                  </a:lnTo>
                  <a:lnTo>
                    <a:pt x="16953" y="12140"/>
                  </a:lnTo>
                  <a:lnTo>
                    <a:pt x="17088" y="11898"/>
                  </a:lnTo>
                  <a:lnTo>
                    <a:pt x="17212" y="11675"/>
                  </a:lnTo>
                  <a:lnTo>
                    <a:pt x="17370" y="11470"/>
                  </a:lnTo>
                  <a:lnTo>
                    <a:pt x="17516" y="11284"/>
                  </a:lnTo>
                  <a:lnTo>
                    <a:pt x="17696" y="11135"/>
                  </a:lnTo>
                  <a:lnTo>
                    <a:pt x="17865" y="11042"/>
                  </a:lnTo>
                  <a:lnTo>
                    <a:pt x="18033" y="10930"/>
                  </a:lnTo>
                  <a:lnTo>
                    <a:pt x="18213" y="10893"/>
                  </a:lnTo>
                  <a:lnTo>
                    <a:pt x="18382" y="10893"/>
                  </a:lnTo>
                  <a:lnTo>
                    <a:pt x="18551" y="10967"/>
                  </a:lnTo>
                  <a:lnTo>
                    <a:pt x="18708" y="11042"/>
                  </a:lnTo>
                  <a:lnTo>
                    <a:pt x="18855" y="11172"/>
                  </a:lnTo>
                  <a:lnTo>
                    <a:pt x="19012" y="11358"/>
                  </a:lnTo>
                  <a:lnTo>
                    <a:pt x="19136" y="11600"/>
                  </a:lnTo>
                  <a:lnTo>
                    <a:pt x="19271" y="11861"/>
                  </a:lnTo>
                  <a:lnTo>
                    <a:pt x="19440" y="12028"/>
                  </a:lnTo>
                  <a:lnTo>
                    <a:pt x="19608" y="12177"/>
                  </a:lnTo>
                  <a:lnTo>
                    <a:pt x="19822" y="12289"/>
                  </a:lnTo>
                  <a:lnTo>
                    <a:pt x="20025" y="12289"/>
                  </a:lnTo>
                  <a:lnTo>
                    <a:pt x="20238" y="12289"/>
                  </a:lnTo>
                  <a:lnTo>
                    <a:pt x="20452" y="12215"/>
                  </a:lnTo>
                  <a:lnTo>
                    <a:pt x="20643" y="12103"/>
                  </a:lnTo>
                  <a:lnTo>
                    <a:pt x="20846" y="11973"/>
                  </a:lnTo>
                  <a:lnTo>
                    <a:pt x="21037" y="11786"/>
                  </a:lnTo>
                  <a:lnTo>
                    <a:pt x="21206" y="11563"/>
                  </a:lnTo>
                  <a:lnTo>
                    <a:pt x="21363" y="11321"/>
                  </a:lnTo>
                  <a:lnTo>
                    <a:pt x="21465" y="11079"/>
                  </a:lnTo>
                  <a:lnTo>
                    <a:pt x="21577" y="10744"/>
                  </a:lnTo>
                  <a:lnTo>
                    <a:pt x="21622" y="10427"/>
                  </a:lnTo>
                  <a:lnTo>
                    <a:pt x="21645" y="10111"/>
                  </a:lnTo>
                  <a:lnTo>
                    <a:pt x="21622" y="9608"/>
                  </a:lnTo>
                  <a:lnTo>
                    <a:pt x="21577" y="9142"/>
                  </a:lnTo>
                  <a:lnTo>
                    <a:pt x="21465" y="8751"/>
                  </a:lnTo>
                  <a:lnTo>
                    <a:pt x="21363" y="8397"/>
                  </a:lnTo>
                  <a:lnTo>
                    <a:pt x="21206" y="8062"/>
                  </a:lnTo>
                  <a:lnTo>
                    <a:pt x="21037" y="7820"/>
                  </a:lnTo>
                  <a:lnTo>
                    <a:pt x="20846" y="7597"/>
                  </a:lnTo>
                  <a:lnTo>
                    <a:pt x="20643" y="7429"/>
                  </a:lnTo>
                  <a:lnTo>
                    <a:pt x="20452" y="7317"/>
                  </a:lnTo>
                  <a:lnTo>
                    <a:pt x="20238" y="7206"/>
                  </a:lnTo>
                  <a:lnTo>
                    <a:pt x="20025" y="7168"/>
                  </a:lnTo>
                  <a:lnTo>
                    <a:pt x="19822" y="7206"/>
                  </a:lnTo>
                  <a:lnTo>
                    <a:pt x="19608" y="7243"/>
                  </a:lnTo>
                  <a:lnTo>
                    <a:pt x="19440" y="7355"/>
                  </a:lnTo>
                  <a:lnTo>
                    <a:pt x="19271" y="7504"/>
                  </a:lnTo>
                  <a:lnTo>
                    <a:pt x="19136" y="7708"/>
                  </a:lnTo>
                  <a:lnTo>
                    <a:pt x="19012" y="7895"/>
                  </a:lnTo>
                  <a:lnTo>
                    <a:pt x="18832" y="8025"/>
                  </a:lnTo>
                  <a:lnTo>
                    <a:pt x="18663" y="8174"/>
                  </a:lnTo>
                  <a:lnTo>
                    <a:pt x="18472" y="8248"/>
                  </a:lnTo>
                  <a:lnTo>
                    <a:pt x="18270" y="8286"/>
                  </a:lnTo>
                  <a:lnTo>
                    <a:pt x="18078" y="8323"/>
                  </a:lnTo>
                  <a:lnTo>
                    <a:pt x="17887" y="8323"/>
                  </a:lnTo>
                  <a:lnTo>
                    <a:pt x="17696" y="8248"/>
                  </a:lnTo>
                  <a:lnTo>
                    <a:pt x="17493" y="8174"/>
                  </a:lnTo>
                  <a:lnTo>
                    <a:pt x="17302" y="8062"/>
                  </a:lnTo>
                  <a:lnTo>
                    <a:pt x="17133" y="7969"/>
                  </a:lnTo>
                  <a:lnTo>
                    <a:pt x="16976" y="7783"/>
                  </a:lnTo>
                  <a:lnTo>
                    <a:pt x="16852" y="7597"/>
                  </a:lnTo>
                  <a:lnTo>
                    <a:pt x="16740" y="7429"/>
                  </a:lnTo>
                  <a:lnTo>
                    <a:pt x="16672" y="7168"/>
                  </a:lnTo>
                  <a:lnTo>
                    <a:pt x="16638" y="6926"/>
                  </a:lnTo>
                  <a:lnTo>
                    <a:pt x="16616" y="6498"/>
                  </a:lnTo>
                  <a:lnTo>
                    <a:pt x="16616" y="5772"/>
                  </a:lnTo>
                  <a:lnTo>
                    <a:pt x="16650" y="4915"/>
                  </a:lnTo>
                  <a:lnTo>
                    <a:pt x="16695" y="3928"/>
                  </a:lnTo>
                  <a:lnTo>
                    <a:pt x="16762" y="2960"/>
                  </a:lnTo>
                  <a:lnTo>
                    <a:pt x="16830" y="1992"/>
                  </a:lnTo>
                  <a:lnTo>
                    <a:pt x="16908" y="1173"/>
                  </a:lnTo>
                  <a:lnTo>
                    <a:pt x="16976" y="521"/>
                  </a:lnTo>
                  <a:lnTo>
                    <a:pt x="16953" y="521"/>
                  </a:lnTo>
                  <a:lnTo>
                    <a:pt x="16931" y="521"/>
                  </a:lnTo>
                  <a:lnTo>
                    <a:pt x="16267" y="484"/>
                  </a:lnTo>
                  <a:lnTo>
                    <a:pt x="15637" y="428"/>
                  </a:lnTo>
                  <a:lnTo>
                    <a:pt x="15063" y="353"/>
                  </a:lnTo>
                  <a:lnTo>
                    <a:pt x="14523" y="279"/>
                  </a:lnTo>
                  <a:lnTo>
                    <a:pt x="14040" y="167"/>
                  </a:lnTo>
                  <a:lnTo>
                    <a:pt x="13635" y="93"/>
                  </a:lnTo>
                  <a:lnTo>
                    <a:pt x="13331" y="18"/>
                  </a:lnTo>
                  <a:lnTo>
                    <a:pt x="13117" y="18"/>
                  </a:lnTo>
                  <a:lnTo>
                    <a:pt x="12982" y="18"/>
                  </a:lnTo>
                  <a:lnTo>
                    <a:pt x="12858" y="130"/>
                  </a:lnTo>
                  <a:lnTo>
                    <a:pt x="12723" y="279"/>
                  </a:lnTo>
                  <a:lnTo>
                    <a:pt x="12622" y="446"/>
                  </a:lnTo>
                  <a:lnTo>
                    <a:pt x="12510" y="670"/>
                  </a:lnTo>
                  <a:lnTo>
                    <a:pt x="12419" y="912"/>
                  </a:lnTo>
                  <a:lnTo>
                    <a:pt x="12363" y="1210"/>
                  </a:lnTo>
                  <a:lnTo>
                    <a:pt x="12318" y="1526"/>
                  </a:lnTo>
                  <a:lnTo>
                    <a:pt x="12273" y="1843"/>
                  </a:lnTo>
                  <a:lnTo>
                    <a:pt x="12251" y="2215"/>
                  </a:lnTo>
                  <a:lnTo>
                    <a:pt x="12273" y="2532"/>
                  </a:lnTo>
                  <a:lnTo>
                    <a:pt x="12318" y="2886"/>
                  </a:lnTo>
                  <a:lnTo>
                    <a:pt x="12386" y="3240"/>
                  </a:lnTo>
                  <a:lnTo>
                    <a:pt x="12464" y="3556"/>
                  </a:lnTo>
                  <a:lnTo>
                    <a:pt x="12577" y="3891"/>
                  </a:lnTo>
                  <a:lnTo>
                    <a:pt x="12746" y="4171"/>
                  </a:lnTo>
                  <a:lnTo>
                    <a:pt x="12926" y="4487"/>
                  </a:lnTo>
                  <a:lnTo>
                    <a:pt x="13050" y="4860"/>
                  </a:lnTo>
                  <a:lnTo>
                    <a:pt x="13162" y="5251"/>
                  </a:lnTo>
                  <a:lnTo>
                    <a:pt x="13218" y="5604"/>
                  </a:lnTo>
                  <a:lnTo>
                    <a:pt x="13263" y="5995"/>
                  </a:lnTo>
                  <a:lnTo>
                    <a:pt x="13241" y="6386"/>
                  </a:lnTo>
                  <a:lnTo>
                    <a:pt x="13218" y="6740"/>
                  </a:lnTo>
                  <a:lnTo>
                    <a:pt x="13139" y="7094"/>
                  </a:lnTo>
                  <a:lnTo>
                    <a:pt x="13050" y="7429"/>
                  </a:lnTo>
                  <a:lnTo>
                    <a:pt x="12903" y="7746"/>
                  </a:lnTo>
                  <a:lnTo>
                    <a:pt x="12723" y="8025"/>
                  </a:lnTo>
                  <a:lnTo>
                    <a:pt x="12532" y="8286"/>
                  </a:lnTo>
                  <a:lnTo>
                    <a:pt x="12318" y="8491"/>
                  </a:lnTo>
                  <a:lnTo>
                    <a:pt x="12060" y="8677"/>
                  </a:lnTo>
                  <a:lnTo>
                    <a:pt x="11756" y="8788"/>
                  </a:lnTo>
                  <a:lnTo>
                    <a:pt x="11452" y="8826"/>
                  </a:lnTo>
                  <a:lnTo>
                    <a:pt x="11283" y="8826"/>
                  </a:lnTo>
                  <a:lnTo>
                    <a:pt x="11126" y="8826"/>
                  </a:lnTo>
                  <a:lnTo>
                    <a:pt x="11002" y="8788"/>
                  </a:lnTo>
                  <a:lnTo>
                    <a:pt x="10845" y="8714"/>
                  </a:lnTo>
                  <a:lnTo>
                    <a:pt x="10721" y="8640"/>
                  </a:lnTo>
                  <a:lnTo>
                    <a:pt x="10608" y="8565"/>
                  </a:lnTo>
                  <a:lnTo>
                    <a:pt x="10485" y="8453"/>
                  </a:lnTo>
                  <a:lnTo>
                    <a:pt x="10372" y="8323"/>
                  </a:lnTo>
                  <a:lnTo>
                    <a:pt x="10181" y="8062"/>
                  </a:lnTo>
                  <a:lnTo>
                    <a:pt x="10035" y="7746"/>
                  </a:lnTo>
                  <a:lnTo>
                    <a:pt x="9900" y="7392"/>
                  </a:lnTo>
                  <a:lnTo>
                    <a:pt x="9787" y="7001"/>
                  </a:lnTo>
                  <a:lnTo>
                    <a:pt x="9731" y="6610"/>
                  </a:lnTo>
                  <a:lnTo>
                    <a:pt x="9686" y="6219"/>
                  </a:lnTo>
                  <a:lnTo>
                    <a:pt x="9663" y="5772"/>
                  </a:lnTo>
                  <a:lnTo>
                    <a:pt x="9686" y="5381"/>
                  </a:lnTo>
                  <a:lnTo>
                    <a:pt x="9753" y="4990"/>
                  </a:lnTo>
                  <a:lnTo>
                    <a:pt x="9832" y="4636"/>
                  </a:lnTo>
                  <a:lnTo>
                    <a:pt x="9945" y="4320"/>
                  </a:lnTo>
                  <a:lnTo>
                    <a:pt x="10068" y="4022"/>
                  </a:lnTo>
                  <a:lnTo>
                    <a:pt x="10203" y="3817"/>
                  </a:lnTo>
                  <a:lnTo>
                    <a:pt x="10316" y="3593"/>
                  </a:lnTo>
                  <a:lnTo>
                    <a:pt x="10395" y="3351"/>
                  </a:lnTo>
                  <a:lnTo>
                    <a:pt x="10462" y="3109"/>
                  </a:lnTo>
                  <a:lnTo>
                    <a:pt x="10507" y="2848"/>
                  </a:lnTo>
                  <a:lnTo>
                    <a:pt x="10530" y="2606"/>
                  </a:lnTo>
                  <a:lnTo>
                    <a:pt x="10507" y="2346"/>
                  </a:lnTo>
                  <a:lnTo>
                    <a:pt x="10462" y="2141"/>
                  </a:lnTo>
                  <a:lnTo>
                    <a:pt x="10395" y="1880"/>
                  </a:lnTo>
                  <a:lnTo>
                    <a:pt x="10293" y="1638"/>
                  </a:lnTo>
                  <a:lnTo>
                    <a:pt x="10158" y="1415"/>
                  </a:lnTo>
                  <a:lnTo>
                    <a:pt x="9967" y="1210"/>
                  </a:lnTo>
                  <a:lnTo>
                    <a:pt x="9753" y="986"/>
                  </a:lnTo>
                  <a:lnTo>
                    <a:pt x="9495" y="819"/>
                  </a:lnTo>
                  <a:lnTo>
                    <a:pt x="9191" y="670"/>
                  </a:lnTo>
                  <a:lnTo>
                    <a:pt x="8842" y="521"/>
                  </a:lnTo>
                  <a:lnTo>
                    <a:pt x="8471" y="446"/>
                  </a:lnTo>
                  <a:lnTo>
                    <a:pt x="7998" y="428"/>
                  </a:lnTo>
                  <a:lnTo>
                    <a:pt x="7413" y="428"/>
                  </a:lnTo>
                  <a:lnTo>
                    <a:pt x="6817" y="446"/>
                  </a:lnTo>
                  <a:lnTo>
                    <a:pt x="6187" y="521"/>
                  </a:lnTo>
                  <a:lnTo>
                    <a:pt x="5602" y="633"/>
                  </a:lnTo>
                  <a:lnTo>
                    <a:pt x="5107" y="744"/>
                  </a:lnTo>
                  <a:lnTo>
                    <a:pt x="4725" y="856"/>
                  </a:lnTo>
                  <a:lnTo>
                    <a:pt x="4848" y="1564"/>
                  </a:lnTo>
                  <a:lnTo>
                    <a:pt x="5028" y="2495"/>
                  </a:lnTo>
                  <a:lnTo>
                    <a:pt x="5175" y="3556"/>
                  </a:lnTo>
                  <a:lnTo>
                    <a:pt x="5298" y="4673"/>
                  </a:lnTo>
                  <a:lnTo>
                    <a:pt x="5343" y="5213"/>
                  </a:lnTo>
                  <a:lnTo>
                    <a:pt x="5388" y="5753"/>
                  </a:lnTo>
                  <a:lnTo>
                    <a:pt x="5411" y="6275"/>
                  </a:lnTo>
                  <a:lnTo>
                    <a:pt x="5411" y="6740"/>
                  </a:lnTo>
                  <a:lnTo>
                    <a:pt x="5366" y="7168"/>
                  </a:lnTo>
                  <a:lnTo>
                    <a:pt x="5321" y="7541"/>
                  </a:lnTo>
                  <a:lnTo>
                    <a:pt x="5287" y="7708"/>
                  </a:lnTo>
                  <a:lnTo>
                    <a:pt x="5242" y="7857"/>
                  </a:lnTo>
                  <a:lnTo>
                    <a:pt x="5197" y="7969"/>
                  </a:lnTo>
                  <a:lnTo>
                    <a:pt x="5130" y="8062"/>
                  </a:lnTo>
                  <a:lnTo>
                    <a:pt x="5006" y="8248"/>
                  </a:lnTo>
                  <a:lnTo>
                    <a:pt x="4848" y="8397"/>
                  </a:lnTo>
                  <a:lnTo>
                    <a:pt x="4725" y="8528"/>
                  </a:lnTo>
                  <a:lnTo>
                    <a:pt x="4567" y="8640"/>
                  </a:lnTo>
                  <a:lnTo>
                    <a:pt x="4421" y="8714"/>
                  </a:lnTo>
                  <a:lnTo>
                    <a:pt x="4263" y="8751"/>
                  </a:lnTo>
                  <a:lnTo>
                    <a:pt x="4095" y="8788"/>
                  </a:lnTo>
                  <a:lnTo>
                    <a:pt x="3948" y="8788"/>
                  </a:lnTo>
                  <a:lnTo>
                    <a:pt x="3791" y="8751"/>
                  </a:lnTo>
                  <a:lnTo>
                    <a:pt x="3667" y="8714"/>
                  </a:lnTo>
                  <a:lnTo>
                    <a:pt x="3510" y="8677"/>
                  </a:lnTo>
                  <a:lnTo>
                    <a:pt x="3386" y="8602"/>
                  </a:lnTo>
                  <a:lnTo>
                    <a:pt x="3251" y="8491"/>
                  </a:lnTo>
                  <a:lnTo>
                    <a:pt x="3127" y="8360"/>
                  </a:lnTo>
                  <a:lnTo>
                    <a:pt x="3015" y="8248"/>
                  </a:lnTo>
                  <a:lnTo>
                    <a:pt x="2925" y="8062"/>
                  </a:lnTo>
                  <a:lnTo>
                    <a:pt x="2778" y="7857"/>
                  </a:lnTo>
                  <a:lnTo>
                    <a:pt x="2610" y="7671"/>
                  </a:lnTo>
                  <a:lnTo>
                    <a:pt x="2407" y="7541"/>
                  </a:lnTo>
                  <a:lnTo>
                    <a:pt x="2171" y="7466"/>
                  </a:lnTo>
                  <a:lnTo>
                    <a:pt x="1957" y="7429"/>
                  </a:lnTo>
                  <a:lnTo>
                    <a:pt x="1698" y="7429"/>
                  </a:lnTo>
                  <a:lnTo>
                    <a:pt x="1462" y="7466"/>
                  </a:lnTo>
                  <a:lnTo>
                    <a:pt x="1226" y="7559"/>
                  </a:lnTo>
                  <a:lnTo>
                    <a:pt x="989" y="7708"/>
                  </a:lnTo>
                  <a:lnTo>
                    <a:pt x="776" y="7932"/>
                  </a:lnTo>
                  <a:lnTo>
                    <a:pt x="551" y="8211"/>
                  </a:lnTo>
                  <a:lnTo>
                    <a:pt x="382" y="8528"/>
                  </a:lnTo>
                  <a:lnTo>
                    <a:pt x="315" y="8714"/>
                  </a:lnTo>
                  <a:lnTo>
                    <a:pt x="236" y="8919"/>
                  </a:lnTo>
                  <a:lnTo>
                    <a:pt x="191" y="9142"/>
                  </a:lnTo>
                  <a:lnTo>
                    <a:pt x="123" y="9347"/>
                  </a:lnTo>
                  <a:lnTo>
                    <a:pt x="78" y="9608"/>
                  </a:lnTo>
                  <a:lnTo>
                    <a:pt x="56" y="9887"/>
                  </a:lnTo>
                  <a:lnTo>
                    <a:pt x="33" y="10185"/>
                  </a:lnTo>
                  <a:lnTo>
                    <a:pt x="33" y="10464"/>
                  </a:lnTo>
                  <a:lnTo>
                    <a:pt x="33" y="10706"/>
                  </a:lnTo>
                  <a:lnTo>
                    <a:pt x="56" y="10967"/>
                  </a:lnTo>
                  <a:lnTo>
                    <a:pt x="78" y="11172"/>
                  </a:lnTo>
                  <a:lnTo>
                    <a:pt x="123" y="11395"/>
                  </a:lnTo>
                  <a:lnTo>
                    <a:pt x="168" y="11600"/>
                  </a:lnTo>
                  <a:lnTo>
                    <a:pt x="236" y="11786"/>
                  </a:lnTo>
                  <a:lnTo>
                    <a:pt x="292" y="11973"/>
                  </a:lnTo>
                  <a:lnTo>
                    <a:pt x="382" y="12140"/>
                  </a:lnTo>
                  <a:lnTo>
                    <a:pt x="540" y="12419"/>
                  </a:lnTo>
                  <a:lnTo>
                    <a:pt x="731" y="12680"/>
                  </a:lnTo>
                  <a:lnTo>
                    <a:pt x="944" y="12866"/>
                  </a:lnTo>
                  <a:lnTo>
                    <a:pt x="1158" y="12997"/>
                  </a:lnTo>
                  <a:lnTo>
                    <a:pt x="1395" y="13108"/>
                  </a:lnTo>
                  <a:lnTo>
                    <a:pt x="1608" y="13183"/>
                  </a:lnTo>
                  <a:lnTo>
                    <a:pt x="1856" y="13183"/>
                  </a:lnTo>
                  <a:lnTo>
                    <a:pt x="2070" y="13146"/>
                  </a:lnTo>
                  <a:lnTo>
                    <a:pt x="2261" y="13071"/>
                  </a:lnTo>
                  <a:lnTo>
                    <a:pt x="2430" y="12960"/>
                  </a:lnTo>
                  <a:lnTo>
                    <a:pt x="2587" y="12792"/>
                  </a:lnTo>
                  <a:lnTo>
                    <a:pt x="2688" y="12606"/>
                  </a:lnTo>
                  <a:lnTo>
                    <a:pt x="2801" y="12419"/>
                  </a:lnTo>
                  <a:lnTo>
                    <a:pt x="2925" y="12289"/>
                  </a:lnTo>
                  <a:lnTo>
                    <a:pt x="3082" y="12177"/>
                  </a:lnTo>
                  <a:lnTo>
                    <a:pt x="3228" y="12103"/>
                  </a:lnTo>
                  <a:lnTo>
                    <a:pt x="3408" y="12103"/>
                  </a:lnTo>
                  <a:lnTo>
                    <a:pt x="3577" y="12103"/>
                  </a:lnTo>
                  <a:lnTo>
                    <a:pt x="3723" y="12177"/>
                  </a:lnTo>
                  <a:lnTo>
                    <a:pt x="3903" y="12252"/>
                  </a:lnTo>
                  <a:lnTo>
                    <a:pt x="4072" y="12364"/>
                  </a:lnTo>
                  <a:lnTo>
                    <a:pt x="4230" y="12494"/>
                  </a:lnTo>
                  <a:lnTo>
                    <a:pt x="4353" y="12643"/>
                  </a:lnTo>
                  <a:lnTo>
                    <a:pt x="4488" y="12829"/>
                  </a:lnTo>
                  <a:lnTo>
                    <a:pt x="4567" y="13034"/>
                  </a:lnTo>
                  <a:lnTo>
                    <a:pt x="4657" y="13257"/>
                  </a:lnTo>
                  <a:lnTo>
                    <a:pt x="4702" y="13462"/>
                  </a:lnTo>
                  <a:lnTo>
                    <a:pt x="4725" y="13686"/>
                  </a:lnTo>
                  <a:lnTo>
                    <a:pt x="4702" y="14282"/>
                  </a:lnTo>
                  <a:lnTo>
                    <a:pt x="4657" y="15045"/>
                  </a:lnTo>
                  <a:lnTo>
                    <a:pt x="4612" y="15976"/>
                  </a:lnTo>
                  <a:lnTo>
                    <a:pt x="4590" y="16926"/>
                  </a:lnTo>
                  <a:lnTo>
                    <a:pt x="4567" y="17968"/>
                  </a:lnTo>
                  <a:lnTo>
                    <a:pt x="4567" y="19011"/>
                  </a:lnTo>
                  <a:lnTo>
                    <a:pt x="4590" y="19514"/>
                  </a:lnTo>
                  <a:lnTo>
                    <a:pt x="4612" y="19980"/>
                  </a:lnTo>
                  <a:lnTo>
                    <a:pt x="4657" y="20426"/>
                  </a:lnTo>
                  <a:lnTo>
                    <a:pt x="4725" y="20836"/>
                  </a:lnTo>
                  <a:lnTo>
                    <a:pt x="4848" y="20929"/>
                  </a:lnTo>
                  <a:lnTo>
                    <a:pt x="5040" y="21004"/>
                  </a:lnTo>
                  <a:lnTo>
                    <a:pt x="5265" y="21078"/>
                  </a:lnTo>
                  <a:lnTo>
                    <a:pt x="5478" y="21115"/>
                  </a:lnTo>
                  <a:lnTo>
                    <a:pt x="6041" y="21115"/>
                  </a:lnTo>
                  <a:lnTo>
                    <a:pt x="6637" y="21078"/>
                  </a:lnTo>
                  <a:lnTo>
                    <a:pt x="7312" y="21004"/>
                  </a:lnTo>
                  <a:lnTo>
                    <a:pt x="7998" y="20929"/>
                  </a:lnTo>
                  <a:lnTo>
                    <a:pt x="8696" y="20855"/>
                  </a:lnTo>
                  <a:lnTo>
                    <a:pt x="9360" y="20836"/>
                  </a:lnTo>
                  <a:close/>
                </a:path>
              </a:pathLst>
            </a:custGeom>
            <a:solidFill>
              <a:schemeClr val="tx2"/>
            </a:solidFill>
            <a:ln w="28575">
              <a:solidFill>
                <a:srgbClr val="000000"/>
              </a:solidFill>
              <a:miter lim="800000"/>
              <a:headEnd/>
              <a:tailEnd/>
            </a:ln>
          </p:spPr>
          <p:txBody>
            <a:bodyPr/>
            <a:lstStyle/>
            <a:p>
              <a:pPr algn="ctr" eaLnBrk="0" hangingPunct="0"/>
              <a:endParaRPr lang="en-US" dirty="0"/>
            </a:p>
          </p:txBody>
        </p:sp>
      </p:gr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2"/>
          <p:cNvSpPr>
            <a:spLocks noGrp="1" noChangeArrowheads="1"/>
          </p:cNvSpPr>
          <p:nvPr>
            <p:ph type="title"/>
          </p:nvPr>
        </p:nvSpPr>
        <p:spPr/>
        <p:txBody>
          <a:bodyPr/>
          <a:lstStyle/>
          <a:p>
            <a:r>
              <a:rPr lang="en-US" sz="3200" dirty="0" smtClean="0"/>
              <a:t>Exercise 5-2: Creating the Project Host VI</a:t>
            </a:r>
          </a:p>
        </p:txBody>
      </p:sp>
      <p:sp>
        <p:nvSpPr>
          <p:cNvPr id="70658" name="Content Placeholder 15"/>
          <p:cNvSpPr>
            <a:spLocks noGrp="1"/>
          </p:cNvSpPr>
          <p:nvPr>
            <p:ph idx="1"/>
          </p:nvPr>
        </p:nvSpPr>
        <p:spPr/>
        <p:txBody>
          <a:bodyPr/>
          <a:lstStyle/>
          <a:p>
            <a:pPr marL="0" indent="0">
              <a:buFontTx/>
              <a:buNone/>
            </a:pPr>
            <a:r>
              <a:rPr lang="en-US" dirty="0" smtClean="0"/>
              <a:t>Create the host VI for the temperature chamber controller application.</a:t>
            </a:r>
          </a:p>
        </p:txBody>
      </p:sp>
      <p:sp>
        <p:nvSpPr>
          <p:cNvPr id="70659" name="Rectangle 4"/>
          <p:cNvSpPr>
            <a:spLocks noChangeArrowheads="1"/>
          </p:cNvSpPr>
          <p:nvPr/>
        </p:nvSpPr>
        <p:spPr bwMode="auto">
          <a:xfrm>
            <a:off x="914400" y="3692525"/>
            <a:ext cx="7772400" cy="1598613"/>
          </a:xfrm>
          <a:prstGeom prst="rect">
            <a:avLst/>
          </a:prstGeom>
          <a:noFill/>
          <a:ln w="9525">
            <a:noFill/>
            <a:miter lim="800000"/>
            <a:headEnd/>
            <a:tailEnd/>
          </a:ln>
        </p:spPr>
        <p:txBody>
          <a:bodyPr/>
          <a:lstStyle/>
          <a:p>
            <a:pPr eaLnBrk="0" hangingPunct="0">
              <a:spcBef>
                <a:spcPct val="20000"/>
              </a:spcBef>
            </a:pPr>
            <a:endParaRPr lang="en-US" sz="2800" dirty="0">
              <a:solidFill>
                <a:srgbClr val="5E84B8"/>
              </a:solidFill>
            </a:endParaRPr>
          </a:p>
        </p:txBody>
      </p:sp>
      <p:grpSp>
        <p:nvGrpSpPr>
          <p:cNvPr id="70660" name="Group 7"/>
          <p:cNvGrpSpPr>
            <a:grpSpLocks/>
          </p:cNvGrpSpPr>
          <p:nvPr/>
        </p:nvGrpSpPr>
        <p:grpSpPr bwMode="auto">
          <a:xfrm>
            <a:off x="7315200" y="381000"/>
            <a:ext cx="1641475" cy="1905000"/>
            <a:chOff x="4608" y="240"/>
            <a:chExt cx="1034" cy="1200"/>
          </a:xfrm>
        </p:grpSpPr>
        <p:sp>
          <p:nvSpPr>
            <p:cNvPr id="70661" name="Puzzle3"/>
            <p:cNvSpPr>
              <a:spLocks noEditPoints="1" noChangeArrowheads="1"/>
            </p:cNvSpPr>
            <p:nvPr/>
          </p:nvSpPr>
          <p:spPr bwMode="auto">
            <a:xfrm>
              <a:off x="5136" y="240"/>
              <a:ext cx="388" cy="526"/>
            </a:xfrm>
            <a:custGeom>
              <a:avLst/>
              <a:gdLst>
                <a:gd name="T0" fmla="*/ 187 w 21600"/>
                <a:gd name="T1" fmla="*/ 385 h 21600"/>
                <a:gd name="T2" fmla="*/ 369 w 21600"/>
                <a:gd name="T3" fmla="*/ 514 h 21600"/>
                <a:gd name="T4" fmla="*/ 237 w 21600"/>
                <a:gd name="T5" fmla="*/ 336 h 21600"/>
                <a:gd name="T6" fmla="*/ 369 w 21600"/>
                <a:gd name="T7" fmla="*/ 171 h 21600"/>
                <a:gd name="T8" fmla="*/ 189 w 21600"/>
                <a:gd name="T9" fmla="*/ 1 h 21600"/>
                <a:gd name="T10" fmla="*/ 12 w 21600"/>
                <a:gd name="T11" fmla="*/ 166 h 21600"/>
                <a:gd name="T12" fmla="*/ 145 w 21600"/>
                <a:gd name="T13" fmla="*/ 329 h 21600"/>
                <a:gd name="T14" fmla="*/ 12 w 21600"/>
                <a:gd name="T15" fmla="*/ 514 h 21600"/>
                <a:gd name="T16" fmla="*/ 0 60000 65536"/>
                <a:gd name="T17" fmla="*/ 0 60000 65536"/>
                <a:gd name="T18" fmla="*/ 0 60000 65536"/>
                <a:gd name="T19" fmla="*/ 0 60000 65536"/>
                <a:gd name="T20" fmla="*/ 0 60000 65536"/>
                <a:gd name="T21" fmla="*/ 0 60000 65536"/>
                <a:gd name="T22" fmla="*/ 0 60000 65536"/>
                <a:gd name="T23" fmla="*/ 0 60000 65536"/>
                <a:gd name="T24" fmla="*/ 2282 w 21600"/>
                <a:gd name="T25" fmla="*/ 7720 h 21600"/>
                <a:gd name="T26" fmla="*/ 19151 w 21600"/>
                <a:gd name="T27" fmla="*/ 20245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6625" y="20892"/>
                  </a:moveTo>
                  <a:lnTo>
                    <a:pt x="7105" y="21023"/>
                  </a:lnTo>
                  <a:lnTo>
                    <a:pt x="7513" y="21088"/>
                  </a:lnTo>
                  <a:lnTo>
                    <a:pt x="7922" y="21115"/>
                  </a:lnTo>
                  <a:lnTo>
                    <a:pt x="8242" y="21115"/>
                  </a:lnTo>
                  <a:lnTo>
                    <a:pt x="8544" y="21062"/>
                  </a:lnTo>
                  <a:lnTo>
                    <a:pt x="8810" y="20997"/>
                  </a:lnTo>
                  <a:lnTo>
                    <a:pt x="9023" y="20892"/>
                  </a:lnTo>
                  <a:lnTo>
                    <a:pt x="9148" y="20761"/>
                  </a:lnTo>
                  <a:lnTo>
                    <a:pt x="9290" y="20616"/>
                  </a:lnTo>
                  <a:lnTo>
                    <a:pt x="9361" y="20459"/>
                  </a:lnTo>
                  <a:lnTo>
                    <a:pt x="9396" y="20289"/>
                  </a:lnTo>
                  <a:lnTo>
                    <a:pt x="9396" y="20092"/>
                  </a:lnTo>
                  <a:lnTo>
                    <a:pt x="9325" y="19909"/>
                  </a:lnTo>
                  <a:lnTo>
                    <a:pt x="9219" y="19738"/>
                  </a:lnTo>
                  <a:lnTo>
                    <a:pt x="9094" y="19555"/>
                  </a:lnTo>
                  <a:lnTo>
                    <a:pt x="8917" y="19384"/>
                  </a:lnTo>
                  <a:lnTo>
                    <a:pt x="8650" y="19162"/>
                  </a:lnTo>
                  <a:lnTo>
                    <a:pt x="8437" y="18900"/>
                  </a:lnTo>
                  <a:lnTo>
                    <a:pt x="8277" y="18624"/>
                  </a:lnTo>
                  <a:lnTo>
                    <a:pt x="8135" y="18349"/>
                  </a:lnTo>
                  <a:lnTo>
                    <a:pt x="8028" y="18048"/>
                  </a:lnTo>
                  <a:lnTo>
                    <a:pt x="7993" y="17746"/>
                  </a:lnTo>
                  <a:lnTo>
                    <a:pt x="7993" y="17471"/>
                  </a:lnTo>
                  <a:lnTo>
                    <a:pt x="8028" y="17169"/>
                  </a:lnTo>
                  <a:lnTo>
                    <a:pt x="8135" y="16920"/>
                  </a:lnTo>
                  <a:lnTo>
                    <a:pt x="8277" y="16671"/>
                  </a:lnTo>
                  <a:lnTo>
                    <a:pt x="8366" y="16540"/>
                  </a:lnTo>
                  <a:lnTo>
                    <a:pt x="8473" y="16409"/>
                  </a:lnTo>
                  <a:lnTo>
                    <a:pt x="8615" y="16317"/>
                  </a:lnTo>
                  <a:lnTo>
                    <a:pt x="8739" y="16213"/>
                  </a:lnTo>
                  <a:lnTo>
                    <a:pt x="8881" y="16134"/>
                  </a:lnTo>
                  <a:lnTo>
                    <a:pt x="9059" y="16055"/>
                  </a:lnTo>
                  <a:lnTo>
                    <a:pt x="9254" y="15990"/>
                  </a:lnTo>
                  <a:lnTo>
                    <a:pt x="9432" y="15911"/>
                  </a:lnTo>
                  <a:lnTo>
                    <a:pt x="9663" y="15885"/>
                  </a:lnTo>
                  <a:lnTo>
                    <a:pt x="9876" y="15833"/>
                  </a:lnTo>
                  <a:lnTo>
                    <a:pt x="10142" y="15806"/>
                  </a:lnTo>
                  <a:lnTo>
                    <a:pt x="10391" y="15806"/>
                  </a:lnTo>
                  <a:lnTo>
                    <a:pt x="10728" y="15806"/>
                  </a:lnTo>
                  <a:lnTo>
                    <a:pt x="10995" y="15806"/>
                  </a:lnTo>
                  <a:lnTo>
                    <a:pt x="11279" y="15833"/>
                  </a:lnTo>
                  <a:lnTo>
                    <a:pt x="11546" y="15885"/>
                  </a:lnTo>
                  <a:lnTo>
                    <a:pt x="11776" y="15937"/>
                  </a:lnTo>
                  <a:lnTo>
                    <a:pt x="12025" y="15990"/>
                  </a:lnTo>
                  <a:lnTo>
                    <a:pt x="12221" y="16055"/>
                  </a:lnTo>
                  <a:lnTo>
                    <a:pt x="12434" y="16134"/>
                  </a:lnTo>
                  <a:lnTo>
                    <a:pt x="12611" y="16213"/>
                  </a:lnTo>
                  <a:lnTo>
                    <a:pt x="12771" y="16317"/>
                  </a:lnTo>
                  <a:lnTo>
                    <a:pt x="12913" y="16409"/>
                  </a:lnTo>
                  <a:lnTo>
                    <a:pt x="13038" y="16514"/>
                  </a:lnTo>
                  <a:lnTo>
                    <a:pt x="13251" y="16737"/>
                  </a:lnTo>
                  <a:lnTo>
                    <a:pt x="13428" y="16986"/>
                  </a:lnTo>
                  <a:lnTo>
                    <a:pt x="13517" y="17248"/>
                  </a:lnTo>
                  <a:lnTo>
                    <a:pt x="13588" y="17523"/>
                  </a:lnTo>
                  <a:lnTo>
                    <a:pt x="13588" y="17799"/>
                  </a:lnTo>
                  <a:lnTo>
                    <a:pt x="13517" y="18074"/>
                  </a:lnTo>
                  <a:lnTo>
                    <a:pt x="13428" y="18323"/>
                  </a:lnTo>
                  <a:lnTo>
                    <a:pt x="13286" y="18572"/>
                  </a:lnTo>
                  <a:lnTo>
                    <a:pt x="13109" y="18808"/>
                  </a:lnTo>
                  <a:lnTo>
                    <a:pt x="12878" y="19031"/>
                  </a:lnTo>
                  <a:lnTo>
                    <a:pt x="12434" y="19411"/>
                  </a:lnTo>
                  <a:lnTo>
                    <a:pt x="12132" y="19738"/>
                  </a:lnTo>
                  <a:lnTo>
                    <a:pt x="12025" y="19856"/>
                  </a:lnTo>
                  <a:lnTo>
                    <a:pt x="11919" y="20014"/>
                  </a:lnTo>
                  <a:lnTo>
                    <a:pt x="11883" y="20132"/>
                  </a:lnTo>
                  <a:lnTo>
                    <a:pt x="11883" y="20263"/>
                  </a:lnTo>
                  <a:lnTo>
                    <a:pt x="11883" y="20394"/>
                  </a:lnTo>
                  <a:lnTo>
                    <a:pt x="11954" y="20485"/>
                  </a:lnTo>
                  <a:lnTo>
                    <a:pt x="12061" y="20590"/>
                  </a:lnTo>
                  <a:lnTo>
                    <a:pt x="12185" y="20695"/>
                  </a:lnTo>
                  <a:lnTo>
                    <a:pt x="12327" y="20787"/>
                  </a:lnTo>
                  <a:lnTo>
                    <a:pt x="12540" y="20892"/>
                  </a:lnTo>
                  <a:lnTo>
                    <a:pt x="12771" y="20997"/>
                  </a:lnTo>
                  <a:lnTo>
                    <a:pt x="13073" y="21088"/>
                  </a:lnTo>
                  <a:lnTo>
                    <a:pt x="13428" y="21193"/>
                  </a:lnTo>
                  <a:lnTo>
                    <a:pt x="13873" y="21298"/>
                  </a:lnTo>
                  <a:lnTo>
                    <a:pt x="14317" y="21390"/>
                  </a:lnTo>
                  <a:lnTo>
                    <a:pt x="14778" y="21468"/>
                  </a:lnTo>
                  <a:lnTo>
                    <a:pt x="15294" y="21547"/>
                  </a:lnTo>
                  <a:lnTo>
                    <a:pt x="15809" y="21600"/>
                  </a:lnTo>
                  <a:lnTo>
                    <a:pt x="16359" y="21652"/>
                  </a:lnTo>
                  <a:lnTo>
                    <a:pt x="16875" y="21678"/>
                  </a:lnTo>
                  <a:lnTo>
                    <a:pt x="17407" y="21678"/>
                  </a:lnTo>
                  <a:lnTo>
                    <a:pt x="17958" y="21678"/>
                  </a:lnTo>
                  <a:lnTo>
                    <a:pt x="18473" y="21652"/>
                  </a:lnTo>
                  <a:lnTo>
                    <a:pt x="18953" y="21573"/>
                  </a:lnTo>
                  <a:lnTo>
                    <a:pt x="19397" y="21495"/>
                  </a:lnTo>
                  <a:lnTo>
                    <a:pt x="19841" y="21390"/>
                  </a:lnTo>
                  <a:lnTo>
                    <a:pt x="20214" y="21272"/>
                  </a:lnTo>
                  <a:lnTo>
                    <a:pt x="20551" y="21088"/>
                  </a:lnTo>
                  <a:lnTo>
                    <a:pt x="20480" y="20787"/>
                  </a:lnTo>
                  <a:lnTo>
                    <a:pt x="20409" y="20485"/>
                  </a:lnTo>
                  <a:lnTo>
                    <a:pt x="20356" y="20158"/>
                  </a:lnTo>
                  <a:lnTo>
                    <a:pt x="20356" y="19804"/>
                  </a:lnTo>
                  <a:lnTo>
                    <a:pt x="20321" y="19083"/>
                  </a:lnTo>
                  <a:lnTo>
                    <a:pt x="20356" y="18349"/>
                  </a:lnTo>
                  <a:lnTo>
                    <a:pt x="20409" y="17641"/>
                  </a:lnTo>
                  <a:lnTo>
                    <a:pt x="20480" y="17012"/>
                  </a:lnTo>
                  <a:lnTo>
                    <a:pt x="20551" y="16488"/>
                  </a:lnTo>
                  <a:lnTo>
                    <a:pt x="20551" y="16055"/>
                  </a:lnTo>
                  <a:lnTo>
                    <a:pt x="20551" y="15911"/>
                  </a:lnTo>
                  <a:lnTo>
                    <a:pt x="20445" y="15754"/>
                  </a:lnTo>
                  <a:lnTo>
                    <a:pt x="20356" y="15610"/>
                  </a:lnTo>
                  <a:lnTo>
                    <a:pt x="20178" y="15452"/>
                  </a:lnTo>
                  <a:lnTo>
                    <a:pt x="20001" y="15334"/>
                  </a:lnTo>
                  <a:lnTo>
                    <a:pt x="19770" y="15230"/>
                  </a:lnTo>
                  <a:lnTo>
                    <a:pt x="19521" y="15125"/>
                  </a:lnTo>
                  <a:lnTo>
                    <a:pt x="19290" y="15059"/>
                  </a:lnTo>
                  <a:lnTo>
                    <a:pt x="19024" y="15007"/>
                  </a:lnTo>
                  <a:lnTo>
                    <a:pt x="18740" y="14954"/>
                  </a:lnTo>
                  <a:lnTo>
                    <a:pt x="18509" y="14954"/>
                  </a:lnTo>
                  <a:lnTo>
                    <a:pt x="18225" y="14954"/>
                  </a:lnTo>
                  <a:lnTo>
                    <a:pt x="17994" y="15007"/>
                  </a:lnTo>
                  <a:lnTo>
                    <a:pt x="17763" y="15085"/>
                  </a:lnTo>
                  <a:lnTo>
                    <a:pt x="17550" y="15177"/>
                  </a:lnTo>
                  <a:lnTo>
                    <a:pt x="17372" y="15308"/>
                  </a:lnTo>
                  <a:lnTo>
                    <a:pt x="17176" y="15426"/>
                  </a:lnTo>
                  <a:lnTo>
                    <a:pt x="16928" y="15557"/>
                  </a:lnTo>
                  <a:lnTo>
                    <a:pt x="16661" y="15636"/>
                  </a:lnTo>
                  <a:lnTo>
                    <a:pt x="16359" y="15688"/>
                  </a:lnTo>
                  <a:lnTo>
                    <a:pt x="16022" y="15715"/>
                  </a:lnTo>
                  <a:lnTo>
                    <a:pt x="15667" y="15688"/>
                  </a:lnTo>
                  <a:lnTo>
                    <a:pt x="15294" y="15662"/>
                  </a:lnTo>
                  <a:lnTo>
                    <a:pt x="14956" y="15583"/>
                  </a:lnTo>
                  <a:lnTo>
                    <a:pt x="14619" y="15479"/>
                  </a:lnTo>
                  <a:lnTo>
                    <a:pt x="14281" y="15334"/>
                  </a:lnTo>
                  <a:lnTo>
                    <a:pt x="13961" y="15177"/>
                  </a:lnTo>
                  <a:lnTo>
                    <a:pt x="13695" y="14981"/>
                  </a:lnTo>
                  <a:lnTo>
                    <a:pt x="13588" y="14850"/>
                  </a:lnTo>
                  <a:lnTo>
                    <a:pt x="13482" y="14732"/>
                  </a:lnTo>
                  <a:lnTo>
                    <a:pt x="13393" y="14600"/>
                  </a:lnTo>
                  <a:lnTo>
                    <a:pt x="13322" y="14456"/>
                  </a:lnTo>
                  <a:lnTo>
                    <a:pt x="13251" y="14299"/>
                  </a:lnTo>
                  <a:lnTo>
                    <a:pt x="13215" y="14155"/>
                  </a:lnTo>
                  <a:lnTo>
                    <a:pt x="13180" y="13971"/>
                  </a:lnTo>
                  <a:lnTo>
                    <a:pt x="13180" y="13801"/>
                  </a:lnTo>
                  <a:lnTo>
                    <a:pt x="13180" y="13591"/>
                  </a:lnTo>
                  <a:lnTo>
                    <a:pt x="13215" y="13395"/>
                  </a:lnTo>
                  <a:lnTo>
                    <a:pt x="13251" y="13198"/>
                  </a:lnTo>
                  <a:lnTo>
                    <a:pt x="13322" y="13015"/>
                  </a:lnTo>
                  <a:lnTo>
                    <a:pt x="13393" y="12870"/>
                  </a:lnTo>
                  <a:lnTo>
                    <a:pt x="13482" y="12713"/>
                  </a:lnTo>
                  <a:lnTo>
                    <a:pt x="13588" y="12569"/>
                  </a:lnTo>
                  <a:lnTo>
                    <a:pt x="13730" y="12438"/>
                  </a:lnTo>
                  <a:lnTo>
                    <a:pt x="13997" y="12215"/>
                  </a:lnTo>
                  <a:lnTo>
                    <a:pt x="14334" y="12005"/>
                  </a:lnTo>
                  <a:lnTo>
                    <a:pt x="14690" y="11861"/>
                  </a:lnTo>
                  <a:lnTo>
                    <a:pt x="15063" y="11756"/>
                  </a:lnTo>
                  <a:lnTo>
                    <a:pt x="15436" y="11678"/>
                  </a:lnTo>
                  <a:lnTo>
                    <a:pt x="15809" y="11638"/>
                  </a:lnTo>
                  <a:lnTo>
                    <a:pt x="16182" y="11638"/>
                  </a:lnTo>
                  <a:lnTo>
                    <a:pt x="16555" y="11678"/>
                  </a:lnTo>
                  <a:lnTo>
                    <a:pt x="16910" y="11730"/>
                  </a:lnTo>
                  <a:lnTo>
                    <a:pt x="17248" y="11835"/>
                  </a:lnTo>
                  <a:lnTo>
                    <a:pt x="17514" y="11966"/>
                  </a:lnTo>
                  <a:lnTo>
                    <a:pt x="17763" y="12110"/>
                  </a:lnTo>
                  <a:lnTo>
                    <a:pt x="17887" y="12215"/>
                  </a:lnTo>
                  <a:lnTo>
                    <a:pt x="18065" y="12307"/>
                  </a:lnTo>
                  <a:lnTo>
                    <a:pt x="18260" y="12412"/>
                  </a:lnTo>
                  <a:lnTo>
                    <a:pt x="18438" y="12464"/>
                  </a:lnTo>
                  <a:lnTo>
                    <a:pt x="18669" y="12543"/>
                  </a:lnTo>
                  <a:lnTo>
                    <a:pt x="18882" y="12569"/>
                  </a:lnTo>
                  <a:lnTo>
                    <a:pt x="19113" y="12595"/>
                  </a:lnTo>
                  <a:lnTo>
                    <a:pt x="19361" y="12608"/>
                  </a:lnTo>
                  <a:lnTo>
                    <a:pt x="19592" y="12608"/>
                  </a:lnTo>
                  <a:lnTo>
                    <a:pt x="19841" y="12595"/>
                  </a:lnTo>
                  <a:lnTo>
                    <a:pt x="20072" y="12543"/>
                  </a:lnTo>
                  <a:lnTo>
                    <a:pt x="20321" y="12490"/>
                  </a:lnTo>
                  <a:lnTo>
                    <a:pt x="20551" y="12438"/>
                  </a:lnTo>
                  <a:lnTo>
                    <a:pt x="20800" y="12333"/>
                  </a:lnTo>
                  <a:lnTo>
                    <a:pt x="20996" y="12241"/>
                  </a:lnTo>
                  <a:lnTo>
                    <a:pt x="21244" y="12110"/>
                  </a:lnTo>
                  <a:lnTo>
                    <a:pt x="21298" y="12032"/>
                  </a:lnTo>
                  <a:lnTo>
                    <a:pt x="21404" y="11966"/>
                  </a:lnTo>
                  <a:lnTo>
                    <a:pt x="21475" y="11861"/>
                  </a:lnTo>
                  <a:lnTo>
                    <a:pt x="21511" y="11730"/>
                  </a:lnTo>
                  <a:lnTo>
                    <a:pt x="21617" y="11481"/>
                  </a:lnTo>
                  <a:lnTo>
                    <a:pt x="21653" y="11180"/>
                  </a:lnTo>
                  <a:lnTo>
                    <a:pt x="21653" y="10826"/>
                  </a:lnTo>
                  <a:lnTo>
                    <a:pt x="21653" y="10472"/>
                  </a:lnTo>
                  <a:lnTo>
                    <a:pt x="21582" y="10092"/>
                  </a:lnTo>
                  <a:lnTo>
                    <a:pt x="21511" y="9725"/>
                  </a:lnTo>
                  <a:lnTo>
                    <a:pt x="21298" y="8912"/>
                  </a:lnTo>
                  <a:lnTo>
                    <a:pt x="21067" y="8191"/>
                  </a:lnTo>
                  <a:lnTo>
                    <a:pt x="20800" y="7536"/>
                  </a:lnTo>
                  <a:lnTo>
                    <a:pt x="20551" y="7025"/>
                  </a:lnTo>
                  <a:lnTo>
                    <a:pt x="20001" y="7103"/>
                  </a:lnTo>
                  <a:lnTo>
                    <a:pt x="19432" y="7156"/>
                  </a:lnTo>
                  <a:lnTo>
                    <a:pt x="18846" y="7208"/>
                  </a:lnTo>
                  <a:lnTo>
                    <a:pt x="18225" y="7208"/>
                  </a:lnTo>
                  <a:lnTo>
                    <a:pt x="17656" y="7208"/>
                  </a:lnTo>
                  <a:lnTo>
                    <a:pt x="17070" y="7182"/>
                  </a:lnTo>
                  <a:lnTo>
                    <a:pt x="16484" y="7156"/>
                  </a:lnTo>
                  <a:lnTo>
                    <a:pt x="15986" y="7103"/>
                  </a:lnTo>
                  <a:lnTo>
                    <a:pt x="14992" y="6999"/>
                  </a:lnTo>
                  <a:lnTo>
                    <a:pt x="14210" y="6907"/>
                  </a:lnTo>
                  <a:lnTo>
                    <a:pt x="13695" y="6828"/>
                  </a:lnTo>
                  <a:lnTo>
                    <a:pt x="13517" y="6802"/>
                  </a:lnTo>
                  <a:lnTo>
                    <a:pt x="13073" y="6645"/>
                  </a:lnTo>
                  <a:lnTo>
                    <a:pt x="12700" y="6474"/>
                  </a:lnTo>
                  <a:lnTo>
                    <a:pt x="12363" y="6304"/>
                  </a:lnTo>
                  <a:lnTo>
                    <a:pt x="12132" y="6094"/>
                  </a:lnTo>
                  <a:lnTo>
                    <a:pt x="11919" y="5871"/>
                  </a:lnTo>
                  <a:lnTo>
                    <a:pt x="11776" y="5649"/>
                  </a:lnTo>
                  <a:lnTo>
                    <a:pt x="11688" y="5413"/>
                  </a:lnTo>
                  <a:lnTo>
                    <a:pt x="11617" y="5190"/>
                  </a:lnTo>
                  <a:lnTo>
                    <a:pt x="11617" y="4941"/>
                  </a:lnTo>
                  <a:lnTo>
                    <a:pt x="11652" y="4718"/>
                  </a:lnTo>
                  <a:lnTo>
                    <a:pt x="11723" y="4482"/>
                  </a:lnTo>
                  <a:lnTo>
                    <a:pt x="11812" y="4285"/>
                  </a:lnTo>
                  <a:lnTo>
                    <a:pt x="11919" y="4089"/>
                  </a:lnTo>
                  <a:lnTo>
                    <a:pt x="12096" y="3905"/>
                  </a:lnTo>
                  <a:lnTo>
                    <a:pt x="12292" y="3735"/>
                  </a:lnTo>
                  <a:lnTo>
                    <a:pt x="12505" y="3604"/>
                  </a:lnTo>
                  <a:lnTo>
                    <a:pt x="12700" y="3460"/>
                  </a:lnTo>
                  <a:lnTo>
                    <a:pt x="12878" y="3250"/>
                  </a:lnTo>
                  <a:lnTo>
                    <a:pt x="13038" y="3027"/>
                  </a:lnTo>
                  <a:lnTo>
                    <a:pt x="13180" y="2752"/>
                  </a:lnTo>
                  <a:lnTo>
                    <a:pt x="13286" y="2477"/>
                  </a:lnTo>
                  <a:lnTo>
                    <a:pt x="13322" y="2175"/>
                  </a:lnTo>
                  <a:lnTo>
                    <a:pt x="13357" y="1874"/>
                  </a:lnTo>
                  <a:lnTo>
                    <a:pt x="13286" y="1572"/>
                  </a:lnTo>
                  <a:lnTo>
                    <a:pt x="13180" y="1271"/>
                  </a:lnTo>
                  <a:lnTo>
                    <a:pt x="13038" y="983"/>
                  </a:lnTo>
                  <a:lnTo>
                    <a:pt x="12949" y="865"/>
                  </a:lnTo>
                  <a:lnTo>
                    <a:pt x="12807" y="733"/>
                  </a:lnTo>
                  <a:lnTo>
                    <a:pt x="12665" y="616"/>
                  </a:lnTo>
                  <a:lnTo>
                    <a:pt x="12505" y="511"/>
                  </a:lnTo>
                  <a:lnTo>
                    <a:pt x="12327" y="406"/>
                  </a:lnTo>
                  <a:lnTo>
                    <a:pt x="12132" y="314"/>
                  </a:lnTo>
                  <a:lnTo>
                    <a:pt x="11883" y="235"/>
                  </a:lnTo>
                  <a:lnTo>
                    <a:pt x="11652" y="183"/>
                  </a:lnTo>
                  <a:lnTo>
                    <a:pt x="11368" y="104"/>
                  </a:lnTo>
                  <a:lnTo>
                    <a:pt x="11101" y="78"/>
                  </a:lnTo>
                  <a:lnTo>
                    <a:pt x="10800" y="52"/>
                  </a:lnTo>
                  <a:lnTo>
                    <a:pt x="10444" y="52"/>
                  </a:lnTo>
                  <a:lnTo>
                    <a:pt x="10142" y="52"/>
                  </a:lnTo>
                  <a:lnTo>
                    <a:pt x="9840" y="78"/>
                  </a:lnTo>
                  <a:lnTo>
                    <a:pt x="9574" y="104"/>
                  </a:lnTo>
                  <a:lnTo>
                    <a:pt x="9325" y="157"/>
                  </a:lnTo>
                  <a:lnTo>
                    <a:pt x="9094" y="209"/>
                  </a:lnTo>
                  <a:lnTo>
                    <a:pt x="8846" y="262"/>
                  </a:lnTo>
                  <a:lnTo>
                    <a:pt x="8650" y="340"/>
                  </a:lnTo>
                  <a:lnTo>
                    <a:pt x="8437" y="432"/>
                  </a:lnTo>
                  <a:lnTo>
                    <a:pt x="8277" y="511"/>
                  </a:lnTo>
                  <a:lnTo>
                    <a:pt x="8100" y="616"/>
                  </a:lnTo>
                  <a:lnTo>
                    <a:pt x="7957" y="707"/>
                  </a:lnTo>
                  <a:lnTo>
                    <a:pt x="7833" y="838"/>
                  </a:lnTo>
                  <a:lnTo>
                    <a:pt x="7620" y="1061"/>
                  </a:lnTo>
                  <a:lnTo>
                    <a:pt x="7442" y="1336"/>
                  </a:lnTo>
                  <a:lnTo>
                    <a:pt x="7353" y="1599"/>
                  </a:lnTo>
                  <a:lnTo>
                    <a:pt x="7318" y="1900"/>
                  </a:lnTo>
                  <a:lnTo>
                    <a:pt x="7318" y="2175"/>
                  </a:lnTo>
                  <a:lnTo>
                    <a:pt x="7353" y="2450"/>
                  </a:lnTo>
                  <a:lnTo>
                    <a:pt x="7442" y="2726"/>
                  </a:lnTo>
                  <a:lnTo>
                    <a:pt x="7620" y="2975"/>
                  </a:lnTo>
                  <a:lnTo>
                    <a:pt x="7833" y="3198"/>
                  </a:lnTo>
                  <a:lnTo>
                    <a:pt x="8064" y="3433"/>
                  </a:lnTo>
                  <a:lnTo>
                    <a:pt x="8295" y="3630"/>
                  </a:lnTo>
                  <a:lnTo>
                    <a:pt x="8508" y="3853"/>
                  </a:lnTo>
                  <a:lnTo>
                    <a:pt x="8686" y="4089"/>
                  </a:lnTo>
                  <a:lnTo>
                    <a:pt x="8775" y="4312"/>
                  </a:lnTo>
                  <a:lnTo>
                    <a:pt x="8846" y="4561"/>
                  </a:lnTo>
                  <a:lnTo>
                    <a:pt x="8846" y="4810"/>
                  </a:lnTo>
                  <a:lnTo>
                    <a:pt x="8810" y="5059"/>
                  </a:lnTo>
                  <a:lnTo>
                    <a:pt x="8721" y="5295"/>
                  </a:lnTo>
                  <a:lnTo>
                    <a:pt x="8579" y="5544"/>
                  </a:lnTo>
                  <a:lnTo>
                    <a:pt x="8366" y="5766"/>
                  </a:lnTo>
                  <a:lnTo>
                    <a:pt x="8135" y="5976"/>
                  </a:lnTo>
                  <a:lnTo>
                    <a:pt x="7833" y="6199"/>
                  </a:lnTo>
                  <a:lnTo>
                    <a:pt x="7478" y="6369"/>
                  </a:lnTo>
                  <a:lnTo>
                    <a:pt x="7069" y="6527"/>
                  </a:lnTo>
                  <a:lnTo>
                    <a:pt x="6590" y="6671"/>
                  </a:lnTo>
                  <a:lnTo>
                    <a:pt x="6092" y="6802"/>
                  </a:lnTo>
                  <a:lnTo>
                    <a:pt x="5684" y="6802"/>
                  </a:lnTo>
                  <a:lnTo>
                    <a:pt x="5133" y="6802"/>
                  </a:lnTo>
                  <a:lnTo>
                    <a:pt x="4547" y="6802"/>
                  </a:lnTo>
                  <a:lnTo>
                    <a:pt x="3872" y="6802"/>
                  </a:lnTo>
                  <a:lnTo>
                    <a:pt x="3144" y="6802"/>
                  </a:lnTo>
                  <a:lnTo>
                    <a:pt x="2362" y="6802"/>
                  </a:lnTo>
                  <a:lnTo>
                    <a:pt x="1545" y="6802"/>
                  </a:lnTo>
                  <a:lnTo>
                    <a:pt x="692" y="6802"/>
                  </a:lnTo>
                  <a:lnTo>
                    <a:pt x="586" y="7234"/>
                  </a:lnTo>
                  <a:lnTo>
                    <a:pt x="461" y="7837"/>
                  </a:lnTo>
                  <a:lnTo>
                    <a:pt x="355" y="8493"/>
                  </a:lnTo>
                  <a:lnTo>
                    <a:pt x="248" y="9187"/>
                  </a:lnTo>
                  <a:lnTo>
                    <a:pt x="142" y="9869"/>
                  </a:lnTo>
                  <a:lnTo>
                    <a:pt x="106" y="10498"/>
                  </a:lnTo>
                  <a:lnTo>
                    <a:pt x="106" y="10983"/>
                  </a:lnTo>
                  <a:lnTo>
                    <a:pt x="106" y="11311"/>
                  </a:lnTo>
                  <a:lnTo>
                    <a:pt x="213" y="11481"/>
                  </a:lnTo>
                  <a:lnTo>
                    <a:pt x="319" y="11651"/>
                  </a:lnTo>
                  <a:lnTo>
                    <a:pt x="497" y="11783"/>
                  </a:lnTo>
                  <a:lnTo>
                    <a:pt x="692" y="11914"/>
                  </a:lnTo>
                  <a:lnTo>
                    <a:pt x="941" y="12032"/>
                  </a:lnTo>
                  <a:lnTo>
                    <a:pt x="1207" y="12110"/>
                  </a:lnTo>
                  <a:lnTo>
                    <a:pt x="1509" y="12189"/>
                  </a:lnTo>
                  <a:lnTo>
                    <a:pt x="1794" y="12241"/>
                  </a:lnTo>
                  <a:lnTo>
                    <a:pt x="2131" y="12267"/>
                  </a:lnTo>
                  <a:lnTo>
                    <a:pt x="2433" y="12281"/>
                  </a:lnTo>
                  <a:lnTo>
                    <a:pt x="2735" y="12267"/>
                  </a:lnTo>
                  <a:lnTo>
                    <a:pt x="3055" y="12241"/>
                  </a:lnTo>
                  <a:lnTo>
                    <a:pt x="3357" y="12189"/>
                  </a:lnTo>
                  <a:lnTo>
                    <a:pt x="3623" y="12084"/>
                  </a:lnTo>
                  <a:lnTo>
                    <a:pt x="3872" y="11979"/>
                  </a:lnTo>
                  <a:lnTo>
                    <a:pt x="4103" y="11861"/>
                  </a:lnTo>
                  <a:lnTo>
                    <a:pt x="4316" y="11704"/>
                  </a:lnTo>
                  <a:lnTo>
                    <a:pt x="4582" y="11612"/>
                  </a:lnTo>
                  <a:lnTo>
                    <a:pt x="4849" y="11533"/>
                  </a:lnTo>
                  <a:lnTo>
                    <a:pt x="5169" y="11507"/>
                  </a:lnTo>
                  <a:lnTo>
                    <a:pt x="5506" y="11481"/>
                  </a:lnTo>
                  <a:lnTo>
                    <a:pt x="5808" y="11507"/>
                  </a:lnTo>
                  <a:lnTo>
                    <a:pt x="6146" y="11560"/>
                  </a:lnTo>
                  <a:lnTo>
                    <a:pt x="6501" y="11651"/>
                  </a:lnTo>
                  <a:lnTo>
                    <a:pt x="6803" y="11783"/>
                  </a:lnTo>
                  <a:lnTo>
                    <a:pt x="7105" y="11940"/>
                  </a:lnTo>
                  <a:lnTo>
                    <a:pt x="7353" y="12110"/>
                  </a:lnTo>
                  <a:lnTo>
                    <a:pt x="7584" y="12333"/>
                  </a:lnTo>
                  <a:lnTo>
                    <a:pt x="7798" y="12595"/>
                  </a:lnTo>
                  <a:lnTo>
                    <a:pt x="7922" y="12870"/>
                  </a:lnTo>
                  <a:lnTo>
                    <a:pt x="8028" y="13198"/>
                  </a:lnTo>
                  <a:lnTo>
                    <a:pt x="8064" y="13526"/>
                  </a:lnTo>
                  <a:lnTo>
                    <a:pt x="8028" y="13775"/>
                  </a:lnTo>
                  <a:lnTo>
                    <a:pt x="7922" y="13998"/>
                  </a:lnTo>
                  <a:lnTo>
                    <a:pt x="7798" y="14220"/>
                  </a:lnTo>
                  <a:lnTo>
                    <a:pt x="7584" y="14404"/>
                  </a:lnTo>
                  <a:lnTo>
                    <a:pt x="7353" y="14574"/>
                  </a:lnTo>
                  <a:lnTo>
                    <a:pt x="7105" y="14732"/>
                  </a:lnTo>
                  <a:lnTo>
                    <a:pt x="6803" y="14850"/>
                  </a:lnTo>
                  <a:lnTo>
                    <a:pt x="6501" y="14954"/>
                  </a:lnTo>
                  <a:lnTo>
                    <a:pt x="6146" y="15033"/>
                  </a:lnTo>
                  <a:lnTo>
                    <a:pt x="5808" y="15085"/>
                  </a:lnTo>
                  <a:lnTo>
                    <a:pt x="5506" y="15085"/>
                  </a:lnTo>
                  <a:lnTo>
                    <a:pt x="5169" y="15059"/>
                  </a:lnTo>
                  <a:lnTo>
                    <a:pt x="4849" y="15007"/>
                  </a:lnTo>
                  <a:lnTo>
                    <a:pt x="4582" y="14902"/>
                  </a:lnTo>
                  <a:lnTo>
                    <a:pt x="4316" y="14784"/>
                  </a:lnTo>
                  <a:lnTo>
                    <a:pt x="4103" y="14600"/>
                  </a:lnTo>
                  <a:lnTo>
                    <a:pt x="3907" y="14430"/>
                  </a:lnTo>
                  <a:lnTo>
                    <a:pt x="3659" y="14299"/>
                  </a:lnTo>
                  <a:lnTo>
                    <a:pt x="3428" y="14194"/>
                  </a:lnTo>
                  <a:lnTo>
                    <a:pt x="3179" y="14129"/>
                  </a:lnTo>
                  <a:lnTo>
                    <a:pt x="2913" y="14102"/>
                  </a:lnTo>
                  <a:lnTo>
                    <a:pt x="2646" y="14102"/>
                  </a:lnTo>
                  <a:lnTo>
                    <a:pt x="2362" y="14129"/>
                  </a:lnTo>
                  <a:lnTo>
                    <a:pt x="2096" y="14168"/>
                  </a:lnTo>
                  <a:lnTo>
                    <a:pt x="1811" y="14273"/>
                  </a:lnTo>
                  <a:lnTo>
                    <a:pt x="1545" y="14378"/>
                  </a:lnTo>
                  <a:lnTo>
                    <a:pt x="1314" y="14496"/>
                  </a:lnTo>
                  <a:lnTo>
                    <a:pt x="1065" y="14653"/>
                  </a:lnTo>
                  <a:lnTo>
                    <a:pt x="870" y="14797"/>
                  </a:lnTo>
                  <a:lnTo>
                    <a:pt x="657" y="14981"/>
                  </a:lnTo>
                  <a:lnTo>
                    <a:pt x="497" y="15177"/>
                  </a:lnTo>
                  <a:lnTo>
                    <a:pt x="390" y="15413"/>
                  </a:lnTo>
                  <a:lnTo>
                    <a:pt x="284" y="15636"/>
                  </a:lnTo>
                  <a:lnTo>
                    <a:pt x="248" y="15911"/>
                  </a:lnTo>
                  <a:lnTo>
                    <a:pt x="284" y="16239"/>
                  </a:lnTo>
                  <a:lnTo>
                    <a:pt x="319" y="16566"/>
                  </a:lnTo>
                  <a:lnTo>
                    <a:pt x="497" y="17340"/>
                  </a:lnTo>
                  <a:lnTo>
                    <a:pt x="692" y="18152"/>
                  </a:lnTo>
                  <a:lnTo>
                    <a:pt x="799" y="18559"/>
                  </a:lnTo>
                  <a:lnTo>
                    <a:pt x="905" y="18978"/>
                  </a:lnTo>
                  <a:lnTo>
                    <a:pt x="959" y="19384"/>
                  </a:lnTo>
                  <a:lnTo>
                    <a:pt x="994" y="19791"/>
                  </a:lnTo>
                  <a:lnTo>
                    <a:pt x="994" y="20132"/>
                  </a:lnTo>
                  <a:lnTo>
                    <a:pt x="959" y="20485"/>
                  </a:lnTo>
                  <a:lnTo>
                    <a:pt x="941" y="20669"/>
                  </a:lnTo>
                  <a:lnTo>
                    <a:pt x="870" y="20813"/>
                  </a:lnTo>
                  <a:lnTo>
                    <a:pt x="799" y="20970"/>
                  </a:lnTo>
                  <a:lnTo>
                    <a:pt x="692" y="21088"/>
                  </a:lnTo>
                  <a:lnTo>
                    <a:pt x="1474" y="20997"/>
                  </a:lnTo>
                  <a:lnTo>
                    <a:pt x="2291" y="20866"/>
                  </a:lnTo>
                  <a:lnTo>
                    <a:pt x="3108" y="20787"/>
                  </a:lnTo>
                  <a:lnTo>
                    <a:pt x="3907" y="20721"/>
                  </a:lnTo>
                  <a:lnTo>
                    <a:pt x="4653" y="20695"/>
                  </a:lnTo>
                  <a:lnTo>
                    <a:pt x="5364" y="20695"/>
                  </a:lnTo>
                  <a:lnTo>
                    <a:pt x="5701" y="20721"/>
                  </a:lnTo>
                  <a:lnTo>
                    <a:pt x="6057" y="20761"/>
                  </a:lnTo>
                  <a:lnTo>
                    <a:pt x="6323" y="20813"/>
                  </a:lnTo>
                  <a:lnTo>
                    <a:pt x="6625" y="20892"/>
                  </a:lnTo>
                  <a:close/>
                </a:path>
              </a:pathLst>
            </a:custGeom>
            <a:solidFill>
              <a:schemeClr val="hlink"/>
            </a:solidFill>
            <a:ln w="28575">
              <a:solidFill>
                <a:srgbClr val="000000"/>
              </a:solidFill>
              <a:miter lim="800000"/>
              <a:headEnd/>
              <a:tailEnd/>
            </a:ln>
          </p:spPr>
          <p:txBody>
            <a:bodyPr/>
            <a:lstStyle/>
            <a:p>
              <a:pPr algn="ctr" eaLnBrk="0" hangingPunct="0"/>
              <a:endParaRPr lang="en-US" dirty="0"/>
            </a:p>
          </p:txBody>
        </p:sp>
        <p:sp>
          <p:nvSpPr>
            <p:cNvPr id="70662" name="Puzzle2"/>
            <p:cNvSpPr>
              <a:spLocks noEditPoints="1" noChangeArrowheads="1"/>
            </p:cNvSpPr>
            <p:nvPr/>
          </p:nvSpPr>
          <p:spPr bwMode="auto">
            <a:xfrm>
              <a:off x="5023" y="623"/>
              <a:ext cx="619" cy="479"/>
            </a:xfrm>
            <a:custGeom>
              <a:avLst/>
              <a:gdLst>
                <a:gd name="T0" fmla="*/ 0 w 21600"/>
                <a:gd name="T1" fmla="*/ 297 h 21600"/>
                <a:gd name="T2" fmla="*/ 120 w 21600"/>
                <a:gd name="T3" fmla="*/ 469 h 21600"/>
                <a:gd name="T4" fmla="*/ 298 w 21600"/>
                <a:gd name="T5" fmla="*/ 308 h 21600"/>
                <a:gd name="T6" fmla="*/ 482 w 21600"/>
                <a:gd name="T7" fmla="*/ 470 h 21600"/>
                <a:gd name="T8" fmla="*/ 619 w 21600"/>
                <a:gd name="T9" fmla="*/ 334 h 21600"/>
                <a:gd name="T10" fmla="*/ 484 w 21600"/>
                <a:gd name="T11" fmla="*/ 127 h 21600"/>
                <a:gd name="T12" fmla="*/ 310 w 21600"/>
                <a:gd name="T13" fmla="*/ 1 h 21600"/>
                <a:gd name="T14" fmla="*/ 120 w 21600"/>
                <a:gd name="T15" fmla="*/ 131 h 21600"/>
                <a:gd name="T16" fmla="*/ 0 60000 65536"/>
                <a:gd name="T17" fmla="*/ 0 60000 65536"/>
                <a:gd name="T18" fmla="*/ 0 60000 65536"/>
                <a:gd name="T19" fmla="*/ 0 60000 65536"/>
                <a:gd name="T20" fmla="*/ 0 60000 65536"/>
                <a:gd name="T21" fmla="*/ 0 60000 65536"/>
                <a:gd name="T22" fmla="*/ 0 60000 65536"/>
                <a:gd name="T23" fmla="*/ 0 60000 65536"/>
                <a:gd name="T24" fmla="*/ 5374 w 21600"/>
                <a:gd name="T25" fmla="*/ 6764 h 21600"/>
                <a:gd name="T26" fmla="*/ 16191 w 21600"/>
                <a:gd name="T27" fmla="*/ 20428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4247" y="12354"/>
                  </a:moveTo>
                  <a:lnTo>
                    <a:pt x="4134" y="12468"/>
                  </a:lnTo>
                  <a:lnTo>
                    <a:pt x="4010" y="12581"/>
                  </a:lnTo>
                  <a:lnTo>
                    <a:pt x="3897" y="12637"/>
                  </a:lnTo>
                  <a:lnTo>
                    <a:pt x="3773" y="12694"/>
                  </a:lnTo>
                  <a:lnTo>
                    <a:pt x="3637" y="12694"/>
                  </a:lnTo>
                  <a:lnTo>
                    <a:pt x="3524" y="12694"/>
                  </a:lnTo>
                  <a:lnTo>
                    <a:pt x="3400" y="12665"/>
                  </a:lnTo>
                  <a:lnTo>
                    <a:pt x="3287" y="12609"/>
                  </a:lnTo>
                  <a:lnTo>
                    <a:pt x="3027" y="12496"/>
                  </a:lnTo>
                  <a:lnTo>
                    <a:pt x="2790" y="12340"/>
                  </a:lnTo>
                  <a:lnTo>
                    <a:pt x="2530" y="12142"/>
                  </a:lnTo>
                  <a:lnTo>
                    <a:pt x="2293" y="11987"/>
                  </a:lnTo>
                  <a:lnTo>
                    <a:pt x="2033" y="11817"/>
                  </a:lnTo>
                  <a:lnTo>
                    <a:pt x="1773" y="11676"/>
                  </a:lnTo>
                  <a:lnTo>
                    <a:pt x="1638" y="11662"/>
                  </a:lnTo>
                  <a:lnTo>
                    <a:pt x="1513" y="11634"/>
                  </a:lnTo>
                  <a:lnTo>
                    <a:pt x="1378" y="11634"/>
                  </a:lnTo>
                  <a:lnTo>
                    <a:pt x="1253" y="11634"/>
                  </a:lnTo>
                  <a:lnTo>
                    <a:pt x="1118" y="11662"/>
                  </a:lnTo>
                  <a:lnTo>
                    <a:pt x="971" y="11732"/>
                  </a:lnTo>
                  <a:lnTo>
                    <a:pt x="835" y="11817"/>
                  </a:lnTo>
                  <a:lnTo>
                    <a:pt x="711" y="11959"/>
                  </a:lnTo>
                  <a:lnTo>
                    <a:pt x="553" y="12086"/>
                  </a:lnTo>
                  <a:lnTo>
                    <a:pt x="429" y="12284"/>
                  </a:lnTo>
                  <a:lnTo>
                    <a:pt x="271" y="12524"/>
                  </a:lnTo>
                  <a:lnTo>
                    <a:pt x="146" y="12793"/>
                  </a:lnTo>
                  <a:lnTo>
                    <a:pt x="79" y="12962"/>
                  </a:lnTo>
                  <a:lnTo>
                    <a:pt x="33" y="13146"/>
                  </a:lnTo>
                  <a:lnTo>
                    <a:pt x="11" y="13386"/>
                  </a:lnTo>
                  <a:lnTo>
                    <a:pt x="11" y="13641"/>
                  </a:lnTo>
                  <a:lnTo>
                    <a:pt x="33" y="13881"/>
                  </a:lnTo>
                  <a:lnTo>
                    <a:pt x="101" y="14150"/>
                  </a:lnTo>
                  <a:lnTo>
                    <a:pt x="192" y="14404"/>
                  </a:lnTo>
                  <a:lnTo>
                    <a:pt x="293" y="14645"/>
                  </a:lnTo>
                  <a:lnTo>
                    <a:pt x="451" y="14857"/>
                  </a:lnTo>
                  <a:lnTo>
                    <a:pt x="621" y="15054"/>
                  </a:lnTo>
                  <a:lnTo>
                    <a:pt x="734" y="15125"/>
                  </a:lnTo>
                  <a:lnTo>
                    <a:pt x="835" y="15210"/>
                  </a:lnTo>
                  <a:lnTo>
                    <a:pt x="948" y="15267"/>
                  </a:lnTo>
                  <a:lnTo>
                    <a:pt x="1084" y="15323"/>
                  </a:lnTo>
                  <a:lnTo>
                    <a:pt x="1208" y="15351"/>
                  </a:lnTo>
                  <a:lnTo>
                    <a:pt x="1355" y="15380"/>
                  </a:lnTo>
                  <a:lnTo>
                    <a:pt x="1513" y="15380"/>
                  </a:lnTo>
                  <a:lnTo>
                    <a:pt x="1683" y="15380"/>
                  </a:lnTo>
                  <a:lnTo>
                    <a:pt x="1864" y="15351"/>
                  </a:lnTo>
                  <a:lnTo>
                    <a:pt x="2033" y="15323"/>
                  </a:lnTo>
                  <a:lnTo>
                    <a:pt x="2225" y="15238"/>
                  </a:lnTo>
                  <a:lnTo>
                    <a:pt x="2428" y="15153"/>
                  </a:lnTo>
                  <a:lnTo>
                    <a:pt x="2745" y="15026"/>
                  </a:lnTo>
                  <a:lnTo>
                    <a:pt x="3005" y="14913"/>
                  </a:lnTo>
                  <a:lnTo>
                    <a:pt x="3264" y="14828"/>
                  </a:lnTo>
                  <a:lnTo>
                    <a:pt x="3513" y="14800"/>
                  </a:lnTo>
                  <a:lnTo>
                    <a:pt x="3615" y="14828"/>
                  </a:lnTo>
                  <a:lnTo>
                    <a:pt x="3728" y="14857"/>
                  </a:lnTo>
                  <a:lnTo>
                    <a:pt x="3807" y="14913"/>
                  </a:lnTo>
                  <a:lnTo>
                    <a:pt x="3920" y="14998"/>
                  </a:lnTo>
                  <a:lnTo>
                    <a:pt x="4010" y="15097"/>
                  </a:lnTo>
                  <a:lnTo>
                    <a:pt x="4089" y="15238"/>
                  </a:lnTo>
                  <a:lnTo>
                    <a:pt x="4179" y="15408"/>
                  </a:lnTo>
                  <a:lnTo>
                    <a:pt x="4247" y="15620"/>
                  </a:lnTo>
                  <a:lnTo>
                    <a:pt x="4326" y="15860"/>
                  </a:lnTo>
                  <a:lnTo>
                    <a:pt x="4394" y="16129"/>
                  </a:lnTo>
                  <a:lnTo>
                    <a:pt x="4439" y="16440"/>
                  </a:lnTo>
                  <a:lnTo>
                    <a:pt x="4507" y="16737"/>
                  </a:lnTo>
                  <a:lnTo>
                    <a:pt x="4552" y="17090"/>
                  </a:lnTo>
                  <a:lnTo>
                    <a:pt x="4575" y="17443"/>
                  </a:lnTo>
                  <a:lnTo>
                    <a:pt x="4586" y="17825"/>
                  </a:lnTo>
                  <a:lnTo>
                    <a:pt x="4586" y="18193"/>
                  </a:lnTo>
                  <a:lnTo>
                    <a:pt x="4586" y="18574"/>
                  </a:lnTo>
                  <a:lnTo>
                    <a:pt x="4586" y="18984"/>
                  </a:lnTo>
                  <a:lnTo>
                    <a:pt x="4552" y="19366"/>
                  </a:lnTo>
                  <a:lnTo>
                    <a:pt x="4507" y="19748"/>
                  </a:lnTo>
                  <a:lnTo>
                    <a:pt x="4462" y="20129"/>
                  </a:lnTo>
                  <a:lnTo>
                    <a:pt x="4371" y="20483"/>
                  </a:lnTo>
                  <a:lnTo>
                    <a:pt x="4292" y="20836"/>
                  </a:lnTo>
                  <a:lnTo>
                    <a:pt x="4202" y="21161"/>
                  </a:lnTo>
                  <a:lnTo>
                    <a:pt x="4744" y="21161"/>
                  </a:lnTo>
                  <a:lnTo>
                    <a:pt x="5264" y="21161"/>
                  </a:lnTo>
                  <a:lnTo>
                    <a:pt x="5784" y="21161"/>
                  </a:lnTo>
                  <a:lnTo>
                    <a:pt x="6235" y="21161"/>
                  </a:lnTo>
                  <a:lnTo>
                    <a:pt x="6676" y="21161"/>
                  </a:lnTo>
                  <a:lnTo>
                    <a:pt x="7060" y="21161"/>
                  </a:lnTo>
                  <a:lnTo>
                    <a:pt x="7410" y="21161"/>
                  </a:lnTo>
                  <a:lnTo>
                    <a:pt x="7670" y="21161"/>
                  </a:lnTo>
                  <a:lnTo>
                    <a:pt x="8020" y="21020"/>
                  </a:lnTo>
                  <a:lnTo>
                    <a:pt x="8303" y="20893"/>
                  </a:lnTo>
                  <a:lnTo>
                    <a:pt x="8563" y="20695"/>
                  </a:lnTo>
                  <a:lnTo>
                    <a:pt x="8800" y="20511"/>
                  </a:lnTo>
                  <a:lnTo>
                    <a:pt x="8969" y="20285"/>
                  </a:lnTo>
                  <a:lnTo>
                    <a:pt x="9150" y="20045"/>
                  </a:lnTo>
                  <a:lnTo>
                    <a:pt x="9252" y="19804"/>
                  </a:lnTo>
                  <a:lnTo>
                    <a:pt x="9342" y="19550"/>
                  </a:lnTo>
                  <a:lnTo>
                    <a:pt x="9410" y="19281"/>
                  </a:lnTo>
                  <a:lnTo>
                    <a:pt x="9433" y="19013"/>
                  </a:lnTo>
                  <a:lnTo>
                    <a:pt x="9433" y="18744"/>
                  </a:lnTo>
                  <a:lnTo>
                    <a:pt x="9387" y="18504"/>
                  </a:lnTo>
                  <a:lnTo>
                    <a:pt x="9320" y="18221"/>
                  </a:lnTo>
                  <a:lnTo>
                    <a:pt x="9207" y="17981"/>
                  </a:lnTo>
                  <a:lnTo>
                    <a:pt x="9105" y="17740"/>
                  </a:lnTo>
                  <a:lnTo>
                    <a:pt x="8924" y="17514"/>
                  </a:lnTo>
                  <a:lnTo>
                    <a:pt x="8777" y="17274"/>
                  </a:lnTo>
                  <a:lnTo>
                    <a:pt x="8642" y="17034"/>
                  </a:lnTo>
                  <a:lnTo>
                    <a:pt x="8563" y="16765"/>
                  </a:lnTo>
                  <a:lnTo>
                    <a:pt x="8472" y="16468"/>
                  </a:lnTo>
                  <a:lnTo>
                    <a:pt x="8450" y="16157"/>
                  </a:lnTo>
                  <a:lnTo>
                    <a:pt x="8450" y="15860"/>
                  </a:lnTo>
                  <a:lnTo>
                    <a:pt x="8472" y="15563"/>
                  </a:lnTo>
                  <a:lnTo>
                    <a:pt x="8540" y="15267"/>
                  </a:lnTo>
                  <a:lnTo>
                    <a:pt x="8642" y="14998"/>
                  </a:lnTo>
                  <a:lnTo>
                    <a:pt x="8777" y="14729"/>
                  </a:lnTo>
                  <a:lnTo>
                    <a:pt x="8868" y="14616"/>
                  </a:lnTo>
                  <a:lnTo>
                    <a:pt x="8969" y="14475"/>
                  </a:lnTo>
                  <a:lnTo>
                    <a:pt x="9060" y="14376"/>
                  </a:lnTo>
                  <a:lnTo>
                    <a:pt x="9184" y="14291"/>
                  </a:lnTo>
                  <a:lnTo>
                    <a:pt x="9297" y="14206"/>
                  </a:lnTo>
                  <a:lnTo>
                    <a:pt x="9433" y="14121"/>
                  </a:lnTo>
                  <a:lnTo>
                    <a:pt x="9579" y="14051"/>
                  </a:lnTo>
                  <a:lnTo>
                    <a:pt x="9726" y="13994"/>
                  </a:lnTo>
                  <a:lnTo>
                    <a:pt x="9884" y="13938"/>
                  </a:lnTo>
                  <a:lnTo>
                    <a:pt x="10054" y="13909"/>
                  </a:lnTo>
                  <a:lnTo>
                    <a:pt x="10257" y="13881"/>
                  </a:lnTo>
                  <a:lnTo>
                    <a:pt x="10449" y="13881"/>
                  </a:lnTo>
                  <a:lnTo>
                    <a:pt x="10664" y="13881"/>
                  </a:lnTo>
                  <a:lnTo>
                    <a:pt x="10856" y="13909"/>
                  </a:lnTo>
                  <a:lnTo>
                    <a:pt x="11037" y="13966"/>
                  </a:lnTo>
                  <a:lnTo>
                    <a:pt x="11206" y="14023"/>
                  </a:lnTo>
                  <a:lnTo>
                    <a:pt x="11353" y="14093"/>
                  </a:lnTo>
                  <a:lnTo>
                    <a:pt x="11511" y="14178"/>
                  </a:lnTo>
                  <a:lnTo>
                    <a:pt x="11635" y="14263"/>
                  </a:lnTo>
                  <a:lnTo>
                    <a:pt x="11748" y="14376"/>
                  </a:lnTo>
                  <a:lnTo>
                    <a:pt x="11861" y="14475"/>
                  </a:lnTo>
                  <a:lnTo>
                    <a:pt x="11941" y="14616"/>
                  </a:lnTo>
                  <a:lnTo>
                    <a:pt x="12031" y="14758"/>
                  </a:lnTo>
                  <a:lnTo>
                    <a:pt x="12099" y="14885"/>
                  </a:lnTo>
                  <a:lnTo>
                    <a:pt x="12200" y="15210"/>
                  </a:lnTo>
                  <a:lnTo>
                    <a:pt x="12268" y="15507"/>
                  </a:lnTo>
                  <a:lnTo>
                    <a:pt x="12291" y="15832"/>
                  </a:lnTo>
                  <a:lnTo>
                    <a:pt x="12291" y="16157"/>
                  </a:lnTo>
                  <a:lnTo>
                    <a:pt x="12246" y="16482"/>
                  </a:lnTo>
                  <a:lnTo>
                    <a:pt x="12178" y="16807"/>
                  </a:lnTo>
                  <a:lnTo>
                    <a:pt x="12099" y="17090"/>
                  </a:lnTo>
                  <a:lnTo>
                    <a:pt x="12008" y="17330"/>
                  </a:lnTo>
                  <a:lnTo>
                    <a:pt x="11884" y="17542"/>
                  </a:lnTo>
                  <a:lnTo>
                    <a:pt x="11748" y="17712"/>
                  </a:lnTo>
                  <a:lnTo>
                    <a:pt x="11613" y="17839"/>
                  </a:lnTo>
                  <a:lnTo>
                    <a:pt x="11489" y="18037"/>
                  </a:lnTo>
                  <a:lnTo>
                    <a:pt x="11398" y="18221"/>
                  </a:lnTo>
                  <a:lnTo>
                    <a:pt x="11319" y="18447"/>
                  </a:lnTo>
                  <a:lnTo>
                    <a:pt x="11251" y="18659"/>
                  </a:lnTo>
                  <a:lnTo>
                    <a:pt x="11206" y="18900"/>
                  </a:lnTo>
                  <a:lnTo>
                    <a:pt x="11184" y="19154"/>
                  </a:lnTo>
                  <a:lnTo>
                    <a:pt x="11184" y="19423"/>
                  </a:lnTo>
                  <a:lnTo>
                    <a:pt x="11229" y="19663"/>
                  </a:lnTo>
                  <a:lnTo>
                    <a:pt x="11297" y="19903"/>
                  </a:lnTo>
                  <a:lnTo>
                    <a:pt x="11376" y="20158"/>
                  </a:lnTo>
                  <a:lnTo>
                    <a:pt x="11511" y="20398"/>
                  </a:lnTo>
                  <a:lnTo>
                    <a:pt x="11681" y="20610"/>
                  </a:lnTo>
                  <a:lnTo>
                    <a:pt x="11884" y="20808"/>
                  </a:lnTo>
                  <a:lnTo>
                    <a:pt x="12121" y="20992"/>
                  </a:lnTo>
                  <a:lnTo>
                    <a:pt x="12404" y="21161"/>
                  </a:lnTo>
                  <a:lnTo>
                    <a:pt x="12528" y="21190"/>
                  </a:lnTo>
                  <a:lnTo>
                    <a:pt x="12856" y="21274"/>
                  </a:lnTo>
                  <a:lnTo>
                    <a:pt x="13330" y="21373"/>
                  </a:lnTo>
                  <a:lnTo>
                    <a:pt x="13963" y="21486"/>
                  </a:lnTo>
                  <a:lnTo>
                    <a:pt x="14313" y="21543"/>
                  </a:lnTo>
                  <a:lnTo>
                    <a:pt x="14652" y="21571"/>
                  </a:lnTo>
                  <a:lnTo>
                    <a:pt x="15025" y="21600"/>
                  </a:lnTo>
                  <a:lnTo>
                    <a:pt x="15409" y="21600"/>
                  </a:lnTo>
                  <a:lnTo>
                    <a:pt x="15782" y="21600"/>
                  </a:lnTo>
                  <a:lnTo>
                    <a:pt x="16177" y="21571"/>
                  </a:lnTo>
                  <a:lnTo>
                    <a:pt x="16516" y="21486"/>
                  </a:lnTo>
                  <a:lnTo>
                    <a:pt x="16889" y="21402"/>
                  </a:lnTo>
                  <a:lnTo>
                    <a:pt x="16821" y="21190"/>
                  </a:lnTo>
                  <a:lnTo>
                    <a:pt x="16776" y="20935"/>
                  </a:lnTo>
                  <a:lnTo>
                    <a:pt x="16742" y="20667"/>
                  </a:lnTo>
                  <a:lnTo>
                    <a:pt x="16719" y="20370"/>
                  </a:lnTo>
                  <a:lnTo>
                    <a:pt x="16697" y="19719"/>
                  </a:lnTo>
                  <a:lnTo>
                    <a:pt x="16697" y="19013"/>
                  </a:lnTo>
                  <a:lnTo>
                    <a:pt x="16719" y="18306"/>
                  </a:lnTo>
                  <a:lnTo>
                    <a:pt x="16753" y="17599"/>
                  </a:lnTo>
                  <a:lnTo>
                    <a:pt x="16821" y="16949"/>
                  </a:lnTo>
                  <a:lnTo>
                    <a:pt x="16889" y="16383"/>
                  </a:lnTo>
                  <a:lnTo>
                    <a:pt x="16934" y="16129"/>
                  </a:lnTo>
                  <a:lnTo>
                    <a:pt x="17002" y="15945"/>
                  </a:lnTo>
                  <a:lnTo>
                    <a:pt x="17081" y="15790"/>
                  </a:lnTo>
                  <a:lnTo>
                    <a:pt x="17194" y="15648"/>
                  </a:lnTo>
                  <a:lnTo>
                    <a:pt x="17318" y="15563"/>
                  </a:lnTo>
                  <a:lnTo>
                    <a:pt x="17453" y="15507"/>
                  </a:lnTo>
                  <a:lnTo>
                    <a:pt x="17600" y="15450"/>
                  </a:lnTo>
                  <a:lnTo>
                    <a:pt x="17758" y="15450"/>
                  </a:lnTo>
                  <a:lnTo>
                    <a:pt x="17905" y="15479"/>
                  </a:lnTo>
                  <a:lnTo>
                    <a:pt x="18064" y="15535"/>
                  </a:lnTo>
                  <a:lnTo>
                    <a:pt x="18233" y="15620"/>
                  </a:lnTo>
                  <a:lnTo>
                    <a:pt x="18380" y="15733"/>
                  </a:lnTo>
                  <a:lnTo>
                    <a:pt x="18561" y="15832"/>
                  </a:lnTo>
                  <a:lnTo>
                    <a:pt x="18707" y="15973"/>
                  </a:lnTo>
                  <a:lnTo>
                    <a:pt x="18866" y="16129"/>
                  </a:lnTo>
                  <a:lnTo>
                    <a:pt x="18990" y="16327"/>
                  </a:lnTo>
                  <a:lnTo>
                    <a:pt x="19125" y="16482"/>
                  </a:lnTo>
                  <a:lnTo>
                    <a:pt x="19295" y="16624"/>
                  </a:lnTo>
                  <a:lnTo>
                    <a:pt x="19464" y="16737"/>
                  </a:lnTo>
                  <a:lnTo>
                    <a:pt x="19668" y="16807"/>
                  </a:lnTo>
                  <a:lnTo>
                    <a:pt x="19860" y="16836"/>
                  </a:lnTo>
                  <a:lnTo>
                    <a:pt x="20052" y="16864"/>
                  </a:lnTo>
                  <a:lnTo>
                    <a:pt x="20266" y="16836"/>
                  </a:lnTo>
                  <a:lnTo>
                    <a:pt x="20470" y="16793"/>
                  </a:lnTo>
                  <a:lnTo>
                    <a:pt x="20662" y="16708"/>
                  </a:lnTo>
                  <a:lnTo>
                    <a:pt x="20854" y="16567"/>
                  </a:lnTo>
                  <a:lnTo>
                    <a:pt x="21035" y="16412"/>
                  </a:lnTo>
                  <a:lnTo>
                    <a:pt x="21182" y="16214"/>
                  </a:lnTo>
                  <a:lnTo>
                    <a:pt x="21340" y="16002"/>
                  </a:lnTo>
                  <a:lnTo>
                    <a:pt x="21441" y="15733"/>
                  </a:lnTo>
                  <a:lnTo>
                    <a:pt x="21532" y="15436"/>
                  </a:lnTo>
                  <a:lnTo>
                    <a:pt x="21600" y="15083"/>
                  </a:lnTo>
                  <a:lnTo>
                    <a:pt x="21600" y="14885"/>
                  </a:lnTo>
                  <a:lnTo>
                    <a:pt x="21600" y="14729"/>
                  </a:lnTo>
                  <a:lnTo>
                    <a:pt x="21600" y="14531"/>
                  </a:lnTo>
                  <a:lnTo>
                    <a:pt x="21577" y="14376"/>
                  </a:lnTo>
                  <a:lnTo>
                    <a:pt x="21532" y="14206"/>
                  </a:lnTo>
                  <a:lnTo>
                    <a:pt x="21487" y="14051"/>
                  </a:lnTo>
                  <a:lnTo>
                    <a:pt x="21419" y="13909"/>
                  </a:lnTo>
                  <a:lnTo>
                    <a:pt x="21351" y="13768"/>
                  </a:lnTo>
                  <a:lnTo>
                    <a:pt x="21204" y="13500"/>
                  </a:lnTo>
                  <a:lnTo>
                    <a:pt x="21035" y="13287"/>
                  </a:lnTo>
                  <a:lnTo>
                    <a:pt x="20809" y="13090"/>
                  </a:lnTo>
                  <a:lnTo>
                    <a:pt x="20594" y="12962"/>
                  </a:lnTo>
                  <a:lnTo>
                    <a:pt x="20357" y="12821"/>
                  </a:lnTo>
                  <a:lnTo>
                    <a:pt x="20120" y="12764"/>
                  </a:lnTo>
                  <a:lnTo>
                    <a:pt x="19882" y="12708"/>
                  </a:lnTo>
                  <a:lnTo>
                    <a:pt x="19645" y="12736"/>
                  </a:lnTo>
                  <a:lnTo>
                    <a:pt x="19430" y="12793"/>
                  </a:lnTo>
                  <a:lnTo>
                    <a:pt x="19227" y="12906"/>
                  </a:lnTo>
                  <a:lnTo>
                    <a:pt x="19148" y="12962"/>
                  </a:lnTo>
                  <a:lnTo>
                    <a:pt x="19058" y="13047"/>
                  </a:lnTo>
                  <a:lnTo>
                    <a:pt x="18990" y="13146"/>
                  </a:lnTo>
                  <a:lnTo>
                    <a:pt x="18911" y="13259"/>
                  </a:lnTo>
                  <a:lnTo>
                    <a:pt x="18775" y="13471"/>
                  </a:lnTo>
                  <a:lnTo>
                    <a:pt x="18628" y="13641"/>
                  </a:lnTo>
                  <a:lnTo>
                    <a:pt x="18470" y="13740"/>
                  </a:lnTo>
                  <a:lnTo>
                    <a:pt x="18301" y="13825"/>
                  </a:lnTo>
                  <a:lnTo>
                    <a:pt x="18143" y="13853"/>
                  </a:lnTo>
                  <a:lnTo>
                    <a:pt x="17973" y="13881"/>
                  </a:lnTo>
                  <a:lnTo>
                    <a:pt x="17804" y="13853"/>
                  </a:lnTo>
                  <a:lnTo>
                    <a:pt x="17646" y="13796"/>
                  </a:lnTo>
                  <a:lnTo>
                    <a:pt x="17499" y="13726"/>
                  </a:lnTo>
                  <a:lnTo>
                    <a:pt x="17341" y="13641"/>
                  </a:lnTo>
                  <a:lnTo>
                    <a:pt x="17216" y="13528"/>
                  </a:lnTo>
                  <a:lnTo>
                    <a:pt x="17103" y="13386"/>
                  </a:lnTo>
                  <a:lnTo>
                    <a:pt x="17024" y="13259"/>
                  </a:lnTo>
                  <a:lnTo>
                    <a:pt x="16934" y="13118"/>
                  </a:lnTo>
                  <a:lnTo>
                    <a:pt x="16889" y="12991"/>
                  </a:lnTo>
                  <a:lnTo>
                    <a:pt x="16889" y="12849"/>
                  </a:lnTo>
                  <a:lnTo>
                    <a:pt x="16889" y="12383"/>
                  </a:lnTo>
                  <a:lnTo>
                    <a:pt x="16889" y="11662"/>
                  </a:lnTo>
                  <a:lnTo>
                    <a:pt x="16889" y="10701"/>
                  </a:lnTo>
                  <a:lnTo>
                    <a:pt x="16889" y="9640"/>
                  </a:lnTo>
                  <a:lnTo>
                    <a:pt x="16889" y="8566"/>
                  </a:lnTo>
                  <a:lnTo>
                    <a:pt x="16889" y="7478"/>
                  </a:lnTo>
                  <a:lnTo>
                    <a:pt x="16889" y="6502"/>
                  </a:lnTo>
                  <a:lnTo>
                    <a:pt x="16889" y="5739"/>
                  </a:lnTo>
                  <a:lnTo>
                    <a:pt x="16674" y="5894"/>
                  </a:lnTo>
                  <a:lnTo>
                    <a:pt x="16414" y="6036"/>
                  </a:lnTo>
                  <a:lnTo>
                    <a:pt x="16154" y="6177"/>
                  </a:lnTo>
                  <a:lnTo>
                    <a:pt x="15849" y="6248"/>
                  </a:lnTo>
                  <a:lnTo>
                    <a:pt x="15544" y="6304"/>
                  </a:lnTo>
                  <a:lnTo>
                    <a:pt x="15217" y="6332"/>
                  </a:lnTo>
                  <a:lnTo>
                    <a:pt x="14866" y="6361"/>
                  </a:lnTo>
                  <a:lnTo>
                    <a:pt x="14550" y="6361"/>
                  </a:lnTo>
                  <a:lnTo>
                    <a:pt x="14200" y="6332"/>
                  </a:lnTo>
                  <a:lnTo>
                    <a:pt x="13850" y="6276"/>
                  </a:lnTo>
                  <a:lnTo>
                    <a:pt x="13522" y="6219"/>
                  </a:lnTo>
                  <a:lnTo>
                    <a:pt x="13206" y="6149"/>
                  </a:lnTo>
                  <a:lnTo>
                    <a:pt x="12901" y="6064"/>
                  </a:lnTo>
                  <a:lnTo>
                    <a:pt x="12618" y="5951"/>
                  </a:lnTo>
                  <a:lnTo>
                    <a:pt x="12358" y="5838"/>
                  </a:lnTo>
                  <a:lnTo>
                    <a:pt x="12121" y="5739"/>
                  </a:lnTo>
                  <a:lnTo>
                    <a:pt x="11941" y="5626"/>
                  </a:lnTo>
                  <a:lnTo>
                    <a:pt x="11794" y="5513"/>
                  </a:lnTo>
                  <a:lnTo>
                    <a:pt x="11658" y="5414"/>
                  </a:lnTo>
                  <a:lnTo>
                    <a:pt x="11556" y="5301"/>
                  </a:lnTo>
                  <a:lnTo>
                    <a:pt x="11466" y="5187"/>
                  </a:lnTo>
                  <a:lnTo>
                    <a:pt x="11398" y="5089"/>
                  </a:lnTo>
                  <a:lnTo>
                    <a:pt x="11376" y="4947"/>
                  </a:lnTo>
                  <a:lnTo>
                    <a:pt x="11353" y="4834"/>
                  </a:lnTo>
                  <a:lnTo>
                    <a:pt x="11353" y="4707"/>
                  </a:lnTo>
                  <a:lnTo>
                    <a:pt x="11376" y="4565"/>
                  </a:lnTo>
                  <a:lnTo>
                    <a:pt x="11443" y="4410"/>
                  </a:lnTo>
                  <a:lnTo>
                    <a:pt x="11511" y="4240"/>
                  </a:lnTo>
                  <a:lnTo>
                    <a:pt x="11703" y="3887"/>
                  </a:lnTo>
                  <a:lnTo>
                    <a:pt x="11986" y="3505"/>
                  </a:lnTo>
                  <a:lnTo>
                    <a:pt x="12144" y="3265"/>
                  </a:lnTo>
                  <a:lnTo>
                    <a:pt x="12246" y="3025"/>
                  </a:lnTo>
                  <a:lnTo>
                    <a:pt x="12336" y="2756"/>
                  </a:lnTo>
                  <a:lnTo>
                    <a:pt x="12404" y="2445"/>
                  </a:lnTo>
                  <a:lnTo>
                    <a:pt x="12438" y="2176"/>
                  </a:lnTo>
                  <a:lnTo>
                    <a:pt x="12438" y="1880"/>
                  </a:lnTo>
                  <a:lnTo>
                    <a:pt x="12404" y="1583"/>
                  </a:lnTo>
                  <a:lnTo>
                    <a:pt x="12336" y="1314"/>
                  </a:lnTo>
                  <a:lnTo>
                    <a:pt x="12246" y="1046"/>
                  </a:lnTo>
                  <a:lnTo>
                    <a:pt x="12099" y="791"/>
                  </a:lnTo>
                  <a:lnTo>
                    <a:pt x="12008" y="692"/>
                  </a:lnTo>
                  <a:lnTo>
                    <a:pt x="11918" y="579"/>
                  </a:lnTo>
                  <a:lnTo>
                    <a:pt x="11816" y="466"/>
                  </a:lnTo>
                  <a:lnTo>
                    <a:pt x="11703" y="381"/>
                  </a:lnTo>
                  <a:lnTo>
                    <a:pt x="11579" y="310"/>
                  </a:lnTo>
                  <a:lnTo>
                    <a:pt x="11443" y="226"/>
                  </a:lnTo>
                  <a:lnTo>
                    <a:pt x="11297" y="169"/>
                  </a:lnTo>
                  <a:lnTo>
                    <a:pt x="11138" y="113"/>
                  </a:lnTo>
                  <a:lnTo>
                    <a:pt x="10969" y="56"/>
                  </a:lnTo>
                  <a:lnTo>
                    <a:pt x="10800" y="28"/>
                  </a:lnTo>
                  <a:lnTo>
                    <a:pt x="10619" y="28"/>
                  </a:lnTo>
                  <a:lnTo>
                    <a:pt x="10404" y="28"/>
                  </a:lnTo>
                  <a:lnTo>
                    <a:pt x="10257" y="28"/>
                  </a:lnTo>
                  <a:lnTo>
                    <a:pt x="10076" y="56"/>
                  </a:lnTo>
                  <a:lnTo>
                    <a:pt x="9952" y="84"/>
                  </a:lnTo>
                  <a:lnTo>
                    <a:pt x="9794" y="141"/>
                  </a:lnTo>
                  <a:lnTo>
                    <a:pt x="9692" y="226"/>
                  </a:lnTo>
                  <a:lnTo>
                    <a:pt x="9557" y="282"/>
                  </a:lnTo>
                  <a:lnTo>
                    <a:pt x="9455" y="381"/>
                  </a:lnTo>
                  <a:lnTo>
                    <a:pt x="9365" y="466"/>
                  </a:lnTo>
                  <a:lnTo>
                    <a:pt x="9274" y="579"/>
                  </a:lnTo>
                  <a:lnTo>
                    <a:pt x="9184" y="692"/>
                  </a:lnTo>
                  <a:lnTo>
                    <a:pt x="9128" y="791"/>
                  </a:lnTo>
                  <a:lnTo>
                    <a:pt x="9060" y="932"/>
                  </a:lnTo>
                  <a:lnTo>
                    <a:pt x="8969" y="1201"/>
                  </a:lnTo>
                  <a:lnTo>
                    <a:pt x="8913" y="1498"/>
                  </a:lnTo>
                  <a:lnTo>
                    <a:pt x="8890" y="1795"/>
                  </a:lnTo>
                  <a:lnTo>
                    <a:pt x="8890" y="2120"/>
                  </a:lnTo>
                  <a:lnTo>
                    <a:pt x="8913" y="2445"/>
                  </a:lnTo>
                  <a:lnTo>
                    <a:pt x="8969" y="2756"/>
                  </a:lnTo>
                  <a:lnTo>
                    <a:pt x="9060" y="3081"/>
                  </a:lnTo>
                  <a:lnTo>
                    <a:pt x="9173" y="3378"/>
                  </a:lnTo>
                  <a:lnTo>
                    <a:pt x="9297" y="3647"/>
                  </a:lnTo>
                  <a:lnTo>
                    <a:pt x="9466" y="3887"/>
                  </a:lnTo>
                  <a:lnTo>
                    <a:pt x="9579" y="4085"/>
                  </a:lnTo>
                  <a:lnTo>
                    <a:pt x="9670" y="4269"/>
                  </a:lnTo>
                  <a:lnTo>
                    <a:pt x="9726" y="4467"/>
                  </a:lnTo>
                  <a:lnTo>
                    <a:pt x="9771" y="4650"/>
                  </a:lnTo>
                  <a:lnTo>
                    <a:pt x="9771" y="4834"/>
                  </a:lnTo>
                  <a:lnTo>
                    <a:pt x="9749" y="5032"/>
                  </a:lnTo>
                  <a:lnTo>
                    <a:pt x="9715" y="5216"/>
                  </a:lnTo>
                  <a:lnTo>
                    <a:pt x="9625" y="5385"/>
                  </a:lnTo>
                  <a:lnTo>
                    <a:pt x="9534" y="5513"/>
                  </a:lnTo>
                  <a:lnTo>
                    <a:pt x="9410" y="5626"/>
                  </a:lnTo>
                  <a:lnTo>
                    <a:pt x="9229" y="5710"/>
                  </a:lnTo>
                  <a:lnTo>
                    <a:pt x="9060" y="5767"/>
                  </a:lnTo>
                  <a:lnTo>
                    <a:pt x="8845" y="5767"/>
                  </a:lnTo>
                  <a:lnTo>
                    <a:pt x="8585" y="5739"/>
                  </a:lnTo>
                  <a:lnTo>
                    <a:pt x="8325" y="5654"/>
                  </a:lnTo>
                  <a:lnTo>
                    <a:pt x="8020" y="5513"/>
                  </a:lnTo>
                  <a:lnTo>
                    <a:pt x="7840" y="5442"/>
                  </a:lnTo>
                  <a:lnTo>
                    <a:pt x="7648" y="5385"/>
                  </a:lnTo>
                  <a:lnTo>
                    <a:pt x="7433" y="5329"/>
                  </a:lnTo>
                  <a:lnTo>
                    <a:pt x="7241" y="5301"/>
                  </a:lnTo>
                  <a:lnTo>
                    <a:pt x="6755" y="5301"/>
                  </a:lnTo>
                  <a:lnTo>
                    <a:pt x="6281" y="5329"/>
                  </a:lnTo>
                  <a:lnTo>
                    <a:pt x="5784" y="5385"/>
                  </a:lnTo>
                  <a:lnTo>
                    <a:pt x="5264" y="5498"/>
                  </a:lnTo>
                  <a:lnTo>
                    <a:pt x="4744" y="5597"/>
                  </a:lnTo>
                  <a:lnTo>
                    <a:pt x="4247" y="5739"/>
                  </a:lnTo>
                  <a:lnTo>
                    <a:pt x="4202" y="5894"/>
                  </a:lnTo>
                  <a:lnTo>
                    <a:pt x="4202" y="6191"/>
                  </a:lnTo>
                  <a:lnTo>
                    <a:pt x="4202" y="6545"/>
                  </a:lnTo>
                  <a:lnTo>
                    <a:pt x="4225" y="6954"/>
                  </a:lnTo>
                  <a:lnTo>
                    <a:pt x="4315" y="7930"/>
                  </a:lnTo>
                  <a:lnTo>
                    <a:pt x="4394" y="9018"/>
                  </a:lnTo>
                  <a:lnTo>
                    <a:pt x="4439" y="9570"/>
                  </a:lnTo>
                  <a:lnTo>
                    <a:pt x="4462" y="10107"/>
                  </a:lnTo>
                  <a:lnTo>
                    <a:pt x="4484" y="10630"/>
                  </a:lnTo>
                  <a:lnTo>
                    <a:pt x="4507" y="11082"/>
                  </a:lnTo>
                  <a:lnTo>
                    <a:pt x="4484" y="11520"/>
                  </a:lnTo>
                  <a:lnTo>
                    <a:pt x="4439" y="11874"/>
                  </a:lnTo>
                  <a:lnTo>
                    <a:pt x="4394" y="12029"/>
                  </a:lnTo>
                  <a:lnTo>
                    <a:pt x="4349" y="12171"/>
                  </a:lnTo>
                  <a:lnTo>
                    <a:pt x="4315" y="12284"/>
                  </a:lnTo>
                  <a:lnTo>
                    <a:pt x="4247" y="12354"/>
                  </a:lnTo>
                  <a:close/>
                </a:path>
              </a:pathLst>
            </a:custGeom>
            <a:solidFill>
              <a:schemeClr val="accent1"/>
            </a:solidFill>
            <a:ln w="28575">
              <a:solidFill>
                <a:srgbClr val="000000"/>
              </a:solidFill>
              <a:miter lim="800000"/>
              <a:headEnd/>
              <a:tailEnd/>
            </a:ln>
          </p:spPr>
          <p:txBody>
            <a:bodyPr/>
            <a:lstStyle/>
            <a:p>
              <a:pPr algn="ctr" eaLnBrk="0" hangingPunct="0"/>
              <a:endParaRPr lang="en-US" dirty="0"/>
            </a:p>
          </p:txBody>
        </p:sp>
        <p:sp>
          <p:nvSpPr>
            <p:cNvPr id="70663" name="Puzzle4"/>
            <p:cNvSpPr>
              <a:spLocks noEditPoints="1" noChangeArrowheads="1"/>
            </p:cNvSpPr>
            <p:nvPr/>
          </p:nvSpPr>
          <p:spPr bwMode="auto">
            <a:xfrm>
              <a:off x="4608" y="827"/>
              <a:ext cx="373" cy="613"/>
            </a:xfrm>
            <a:custGeom>
              <a:avLst/>
              <a:gdLst>
                <a:gd name="T0" fmla="*/ 143 w 21600"/>
                <a:gd name="T1" fmla="*/ 329 h 21600"/>
                <a:gd name="T2" fmla="*/ 8 w 21600"/>
                <a:gd name="T3" fmla="*/ 481 h 21600"/>
                <a:gd name="T4" fmla="*/ 199 w 21600"/>
                <a:gd name="T5" fmla="*/ 613 h 21600"/>
                <a:gd name="T6" fmla="*/ 361 w 21600"/>
                <a:gd name="T7" fmla="*/ 475 h 21600"/>
                <a:gd name="T8" fmla="*/ 241 w 21600"/>
                <a:gd name="T9" fmla="*/ 309 h 21600"/>
                <a:gd name="T10" fmla="*/ 363 w 21600"/>
                <a:gd name="T11" fmla="*/ 134 h 21600"/>
                <a:gd name="T12" fmla="*/ 192 w 21600"/>
                <a:gd name="T13" fmla="*/ 0 h 21600"/>
                <a:gd name="T14" fmla="*/ 8 w 21600"/>
                <a:gd name="T15" fmla="*/ 134 h 21600"/>
                <a:gd name="T16" fmla="*/ 0 60000 65536"/>
                <a:gd name="T17" fmla="*/ 0 60000 65536"/>
                <a:gd name="T18" fmla="*/ 0 60000 65536"/>
                <a:gd name="T19" fmla="*/ 0 60000 65536"/>
                <a:gd name="T20" fmla="*/ 0 60000 65536"/>
                <a:gd name="T21" fmla="*/ 0 60000 65536"/>
                <a:gd name="T22" fmla="*/ 0 60000 65536"/>
                <a:gd name="T23" fmla="*/ 0 60000 65536"/>
                <a:gd name="T24" fmla="*/ 2085 w 21600"/>
                <a:gd name="T25" fmla="*/ 5673 h 21600"/>
                <a:gd name="T26" fmla="*/ 20210 w 21600"/>
                <a:gd name="T27" fmla="*/ 1599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3813" y="10590"/>
                  </a:moveTo>
                  <a:lnTo>
                    <a:pt x="3927" y="10513"/>
                  </a:lnTo>
                  <a:lnTo>
                    <a:pt x="4078" y="10425"/>
                  </a:lnTo>
                  <a:lnTo>
                    <a:pt x="4210" y="10359"/>
                  </a:lnTo>
                  <a:lnTo>
                    <a:pt x="4361" y="10315"/>
                  </a:lnTo>
                  <a:lnTo>
                    <a:pt x="4682" y="10237"/>
                  </a:lnTo>
                  <a:lnTo>
                    <a:pt x="5041" y="10193"/>
                  </a:lnTo>
                  <a:lnTo>
                    <a:pt x="5456" y="10171"/>
                  </a:lnTo>
                  <a:lnTo>
                    <a:pt x="5853" y="10193"/>
                  </a:lnTo>
                  <a:lnTo>
                    <a:pt x="6249" y="10260"/>
                  </a:lnTo>
                  <a:lnTo>
                    <a:pt x="6646" y="10337"/>
                  </a:lnTo>
                  <a:lnTo>
                    <a:pt x="7004" y="10469"/>
                  </a:lnTo>
                  <a:lnTo>
                    <a:pt x="7363" y="10612"/>
                  </a:lnTo>
                  <a:lnTo>
                    <a:pt x="7665" y="10788"/>
                  </a:lnTo>
                  <a:lnTo>
                    <a:pt x="7911" y="10998"/>
                  </a:lnTo>
                  <a:lnTo>
                    <a:pt x="8024" y="11097"/>
                  </a:lnTo>
                  <a:lnTo>
                    <a:pt x="8137" y="11207"/>
                  </a:lnTo>
                  <a:lnTo>
                    <a:pt x="8194" y="11340"/>
                  </a:lnTo>
                  <a:lnTo>
                    <a:pt x="8269" y="11461"/>
                  </a:lnTo>
                  <a:lnTo>
                    <a:pt x="8307" y="11593"/>
                  </a:lnTo>
                  <a:lnTo>
                    <a:pt x="8307" y="11714"/>
                  </a:lnTo>
                  <a:lnTo>
                    <a:pt x="8307" y="11868"/>
                  </a:lnTo>
                  <a:lnTo>
                    <a:pt x="8307" y="12012"/>
                  </a:lnTo>
                  <a:lnTo>
                    <a:pt x="8194" y="12265"/>
                  </a:lnTo>
                  <a:lnTo>
                    <a:pt x="8062" y="12519"/>
                  </a:lnTo>
                  <a:lnTo>
                    <a:pt x="7873" y="12706"/>
                  </a:lnTo>
                  <a:lnTo>
                    <a:pt x="7627" y="12904"/>
                  </a:lnTo>
                  <a:lnTo>
                    <a:pt x="7363" y="13048"/>
                  </a:lnTo>
                  <a:lnTo>
                    <a:pt x="7080" y="13180"/>
                  </a:lnTo>
                  <a:lnTo>
                    <a:pt x="6759" y="13257"/>
                  </a:lnTo>
                  <a:lnTo>
                    <a:pt x="6419" y="13345"/>
                  </a:lnTo>
                  <a:lnTo>
                    <a:pt x="6098" y="13389"/>
                  </a:lnTo>
                  <a:lnTo>
                    <a:pt x="5739" y="13389"/>
                  </a:lnTo>
                  <a:lnTo>
                    <a:pt x="5418" y="13389"/>
                  </a:lnTo>
                  <a:lnTo>
                    <a:pt x="5079" y="13345"/>
                  </a:lnTo>
                  <a:lnTo>
                    <a:pt x="4758" y="13301"/>
                  </a:lnTo>
                  <a:lnTo>
                    <a:pt x="4474" y="13213"/>
                  </a:lnTo>
                  <a:lnTo>
                    <a:pt x="4172" y="13114"/>
                  </a:lnTo>
                  <a:lnTo>
                    <a:pt x="3965" y="12982"/>
                  </a:lnTo>
                  <a:lnTo>
                    <a:pt x="3738" y="12838"/>
                  </a:lnTo>
                  <a:lnTo>
                    <a:pt x="3493" y="12706"/>
                  </a:lnTo>
                  <a:lnTo>
                    <a:pt x="3228" y="12607"/>
                  </a:lnTo>
                  <a:lnTo>
                    <a:pt x="2945" y="12519"/>
                  </a:lnTo>
                  <a:lnTo>
                    <a:pt x="2700" y="12431"/>
                  </a:lnTo>
                  <a:lnTo>
                    <a:pt x="2397" y="12375"/>
                  </a:lnTo>
                  <a:lnTo>
                    <a:pt x="2152" y="12331"/>
                  </a:lnTo>
                  <a:lnTo>
                    <a:pt x="1888" y="12309"/>
                  </a:lnTo>
                  <a:lnTo>
                    <a:pt x="1642" y="12309"/>
                  </a:lnTo>
                  <a:lnTo>
                    <a:pt x="1397" y="12331"/>
                  </a:lnTo>
                  <a:lnTo>
                    <a:pt x="1170" y="12397"/>
                  </a:lnTo>
                  <a:lnTo>
                    <a:pt x="962" y="12453"/>
                  </a:lnTo>
                  <a:lnTo>
                    <a:pt x="774" y="12563"/>
                  </a:lnTo>
                  <a:lnTo>
                    <a:pt x="623" y="12684"/>
                  </a:lnTo>
                  <a:lnTo>
                    <a:pt x="528" y="12838"/>
                  </a:lnTo>
                  <a:lnTo>
                    <a:pt x="453" y="13026"/>
                  </a:lnTo>
                  <a:lnTo>
                    <a:pt x="339" y="13477"/>
                  </a:lnTo>
                  <a:lnTo>
                    <a:pt x="226" y="13984"/>
                  </a:lnTo>
                  <a:lnTo>
                    <a:pt x="151" y="14535"/>
                  </a:lnTo>
                  <a:lnTo>
                    <a:pt x="113" y="15075"/>
                  </a:lnTo>
                  <a:lnTo>
                    <a:pt x="113" y="15626"/>
                  </a:lnTo>
                  <a:lnTo>
                    <a:pt x="151" y="16133"/>
                  </a:lnTo>
                  <a:lnTo>
                    <a:pt x="188" y="16376"/>
                  </a:lnTo>
                  <a:lnTo>
                    <a:pt x="264" y="16585"/>
                  </a:lnTo>
                  <a:lnTo>
                    <a:pt x="339" y="16773"/>
                  </a:lnTo>
                  <a:lnTo>
                    <a:pt x="453" y="16938"/>
                  </a:lnTo>
                  <a:lnTo>
                    <a:pt x="1095" y="16883"/>
                  </a:lnTo>
                  <a:lnTo>
                    <a:pt x="1963" y="16795"/>
                  </a:lnTo>
                  <a:lnTo>
                    <a:pt x="2945" y="16751"/>
                  </a:lnTo>
                  <a:lnTo>
                    <a:pt x="3965" y="16706"/>
                  </a:lnTo>
                  <a:lnTo>
                    <a:pt x="5022" y="16684"/>
                  </a:lnTo>
                  <a:lnTo>
                    <a:pt x="5947" y="16684"/>
                  </a:lnTo>
                  <a:lnTo>
                    <a:pt x="6759" y="16706"/>
                  </a:lnTo>
                  <a:lnTo>
                    <a:pt x="7363" y="16751"/>
                  </a:lnTo>
                  <a:lnTo>
                    <a:pt x="7948" y="16839"/>
                  </a:lnTo>
                  <a:lnTo>
                    <a:pt x="8458" y="16916"/>
                  </a:lnTo>
                  <a:lnTo>
                    <a:pt x="8893" y="17026"/>
                  </a:lnTo>
                  <a:lnTo>
                    <a:pt x="9289" y="17158"/>
                  </a:lnTo>
                  <a:lnTo>
                    <a:pt x="9572" y="17280"/>
                  </a:lnTo>
                  <a:lnTo>
                    <a:pt x="9799" y="17412"/>
                  </a:lnTo>
                  <a:lnTo>
                    <a:pt x="9969" y="17555"/>
                  </a:lnTo>
                  <a:lnTo>
                    <a:pt x="10120" y="17687"/>
                  </a:lnTo>
                  <a:lnTo>
                    <a:pt x="10158" y="17831"/>
                  </a:lnTo>
                  <a:lnTo>
                    <a:pt x="10195" y="17974"/>
                  </a:lnTo>
                  <a:lnTo>
                    <a:pt x="10158" y="18128"/>
                  </a:lnTo>
                  <a:lnTo>
                    <a:pt x="10082" y="18271"/>
                  </a:lnTo>
                  <a:lnTo>
                    <a:pt x="9969" y="18426"/>
                  </a:lnTo>
                  <a:lnTo>
                    <a:pt x="9837" y="18569"/>
                  </a:lnTo>
                  <a:lnTo>
                    <a:pt x="9648" y="18701"/>
                  </a:lnTo>
                  <a:lnTo>
                    <a:pt x="9440" y="18822"/>
                  </a:lnTo>
                  <a:lnTo>
                    <a:pt x="9213" y="18999"/>
                  </a:lnTo>
                  <a:lnTo>
                    <a:pt x="9044" y="19186"/>
                  </a:lnTo>
                  <a:lnTo>
                    <a:pt x="8893" y="19395"/>
                  </a:lnTo>
                  <a:lnTo>
                    <a:pt x="8817" y="19627"/>
                  </a:lnTo>
                  <a:lnTo>
                    <a:pt x="8779" y="19858"/>
                  </a:lnTo>
                  <a:lnTo>
                    <a:pt x="8779" y="20112"/>
                  </a:lnTo>
                  <a:lnTo>
                    <a:pt x="8855" y="20354"/>
                  </a:lnTo>
                  <a:lnTo>
                    <a:pt x="8968" y="20586"/>
                  </a:lnTo>
                  <a:lnTo>
                    <a:pt x="9138" y="20817"/>
                  </a:lnTo>
                  <a:lnTo>
                    <a:pt x="9365" y="21026"/>
                  </a:lnTo>
                  <a:lnTo>
                    <a:pt x="9610" y="21192"/>
                  </a:lnTo>
                  <a:lnTo>
                    <a:pt x="9950" y="21368"/>
                  </a:lnTo>
                  <a:lnTo>
                    <a:pt x="10120" y="21445"/>
                  </a:lnTo>
                  <a:lnTo>
                    <a:pt x="10346" y="21511"/>
                  </a:lnTo>
                  <a:lnTo>
                    <a:pt x="10516" y="21555"/>
                  </a:lnTo>
                  <a:lnTo>
                    <a:pt x="10743" y="21600"/>
                  </a:lnTo>
                  <a:lnTo>
                    <a:pt x="10988" y="21644"/>
                  </a:lnTo>
                  <a:lnTo>
                    <a:pt x="11215" y="21666"/>
                  </a:lnTo>
                  <a:lnTo>
                    <a:pt x="11498" y="21666"/>
                  </a:lnTo>
                  <a:lnTo>
                    <a:pt x="11762" y="21666"/>
                  </a:lnTo>
                  <a:lnTo>
                    <a:pt x="12253" y="21644"/>
                  </a:lnTo>
                  <a:lnTo>
                    <a:pt x="12763" y="21577"/>
                  </a:lnTo>
                  <a:lnTo>
                    <a:pt x="13197" y="21467"/>
                  </a:lnTo>
                  <a:lnTo>
                    <a:pt x="13556" y="21346"/>
                  </a:lnTo>
                  <a:lnTo>
                    <a:pt x="13896" y="21192"/>
                  </a:lnTo>
                  <a:lnTo>
                    <a:pt x="14179" y="21026"/>
                  </a:lnTo>
                  <a:lnTo>
                    <a:pt x="14444" y="20839"/>
                  </a:lnTo>
                  <a:lnTo>
                    <a:pt x="14576" y="20641"/>
                  </a:lnTo>
                  <a:lnTo>
                    <a:pt x="14727" y="20431"/>
                  </a:lnTo>
                  <a:lnTo>
                    <a:pt x="14765" y="20200"/>
                  </a:lnTo>
                  <a:lnTo>
                    <a:pt x="14802" y="19991"/>
                  </a:lnTo>
                  <a:lnTo>
                    <a:pt x="14727" y="19759"/>
                  </a:lnTo>
                  <a:lnTo>
                    <a:pt x="14613" y="19550"/>
                  </a:lnTo>
                  <a:lnTo>
                    <a:pt x="14444" y="19307"/>
                  </a:lnTo>
                  <a:lnTo>
                    <a:pt x="14217" y="19098"/>
                  </a:lnTo>
                  <a:lnTo>
                    <a:pt x="13934" y="18911"/>
                  </a:lnTo>
                  <a:lnTo>
                    <a:pt x="13669" y="18745"/>
                  </a:lnTo>
                  <a:lnTo>
                    <a:pt x="13462" y="18547"/>
                  </a:lnTo>
                  <a:lnTo>
                    <a:pt x="13311" y="18337"/>
                  </a:lnTo>
                  <a:lnTo>
                    <a:pt x="13197" y="18150"/>
                  </a:lnTo>
                  <a:lnTo>
                    <a:pt x="13122" y="17941"/>
                  </a:lnTo>
                  <a:lnTo>
                    <a:pt x="13122" y="17720"/>
                  </a:lnTo>
                  <a:lnTo>
                    <a:pt x="13122" y="17533"/>
                  </a:lnTo>
                  <a:lnTo>
                    <a:pt x="13197" y="17346"/>
                  </a:lnTo>
                  <a:lnTo>
                    <a:pt x="13273" y="17158"/>
                  </a:lnTo>
                  <a:lnTo>
                    <a:pt x="13386" y="16982"/>
                  </a:lnTo>
                  <a:lnTo>
                    <a:pt x="13537" y="16839"/>
                  </a:lnTo>
                  <a:lnTo>
                    <a:pt x="13707" y="16706"/>
                  </a:lnTo>
                  <a:lnTo>
                    <a:pt x="13896" y="16607"/>
                  </a:lnTo>
                  <a:lnTo>
                    <a:pt x="14104" y="16519"/>
                  </a:lnTo>
                  <a:lnTo>
                    <a:pt x="14330" y="16453"/>
                  </a:lnTo>
                  <a:lnTo>
                    <a:pt x="14538" y="16431"/>
                  </a:lnTo>
                  <a:lnTo>
                    <a:pt x="14897" y="16453"/>
                  </a:lnTo>
                  <a:lnTo>
                    <a:pt x="15406" y="16497"/>
                  </a:lnTo>
                  <a:lnTo>
                    <a:pt x="16105" y="16541"/>
                  </a:lnTo>
                  <a:lnTo>
                    <a:pt x="16898" y="16607"/>
                  </a:lnTo>
                  <a:lnTo>
                    <a:pt x="17804" y="16651"/>
                  </a:lnTo>
                  <a:lnTo>
                    <a:pt x="18786" y="16684"/>
                  </a:lnTo>
                  <a:lnTo>
                    <a:pt x="19844" y="16728"/>
                  </a:lnTo>
                  <a:lnTo>
                    <a:pt x="20920" y="16751"/>
                  </a:lnTo>
                  <a:lnTo>
                    <a:pt x="21109" y="16497"/>
                  </a:lnTo>
                  <a:lnTo>
                    <a:pt x="21241" y="16222"/>
                  </a:lnTo>
                  <a:lnTo>
                    <a:pt x="21392" y="15946"/>
                  </a:lnTo>
                  <a:lnTo>
                    <a:pt x="21467" y="15648"/>
                  </a:lnTo>
                  <a:lnTo>
                    <a:pt x="21543" y="15351"/>
                  </a:lnTo>
                  <a:lnTo>
                    <a:pt x="21618" y="15042"/>
                  </a:lnTo>
                  <a:lnTo>
                    <a:pt x="21618" y="14745"/>
                  </a:lnTo>
                  <a:lnTo>
                    <a:pt x="21618" y="14447"/>
                  </a:lnTo>
                  <a:lnTo>
                    <a:pt x="21618" y="14150"/>
                  </a:lnTo>
                  <a:lnTo>
                    <a:pt x="21581" y="13852"/>
                  </a:lnTo>
                  <a:lnTo>
                    <a:pt x="21505" y="13577"/>
                  </a:lnTo>
                  <a:lnTo>
                    <a:pt x="21430" y="13301"/>
                  </a:lnTo>
                  <a:lnTo>
                    <a:pt x="21354" y="13048"/>
                  </a:lnTo>
                  <a:lnTo>
                    <a:pt x="21241" y="12816"/>
                  </a:lnTo>
                  <a:lnTo>
                    <a:pt x="21146" y="12607"/>
                  </a:lnTo>
                  <a:lnTo>
                    <a:pt x="21033" y="12431"/>
                  </a:lnTo>
                  <a:lnTo>
                    <a:pt x="20920" y="12265"/>
                  </a:lnTo>
                  <a:lnTo>
                    <a:pt x="20769" y="12144"/>
                  </a:lnTo>
                  <a:lnTo>
                    <a:pt x="20637" y="12034"/>
                  </a:lnTo>
                  <a:lnTo>
                    <a:pt x="20486" y="11946"/>
                  </a:lnTo>
                  <a:lnTo>
                    <a:pt x="20297" y="11891"/>
                  </a:lnTo>
                  <a:lnTo>
                    <a:pt x="20165" y="11846"/>
                  </a:lnTo>
                  <a:lnTo>
                    <a:pt x="19976" y="11824"/>
                  </a:lnTo>
                  <a:lnTo>
                    <a:pt x="19806" y="11802"/>
                  </a:lnTo>
                  <a:lnTo>
                    <a:pt x="19390" y="11824"/>
                  </a:lnTo>
                  <a:lnTo>
                    <a:pt x="18956" y="11891"/>
                  </a:lnTo>
                  <a:lnTo>
                    <a:pt x="18503" y="11968"/>
                  </a:lnTo>
                  <a:lnTo>
                    <a:pt x="17993" y="12078"/>
                  </a:lnTo>
                  <a:lnTo>
                    <a:pt x="17653" y="12144"/>
                  </a:lnTo>
                  <a:lnTo>
                    <a:pt x="17332" y="12199"/>
                  </a:lnTo>
                  <a:lnTo>
                    <a:pt x="17049" y="12221"/>
                  </a:lnTo>
                  <a:lnTo>
                    <a:pt x="16747" y="12243"/>
                  </a:lnTo>
                  <a:lnTo>
                    <a:pt x="16464" y="12243"/>
                  </a:lnTo>
                  <a:lnTo>
                    <a:pt x="16218" y="12243"/>
                  </a:lnTo>
                  <a:lnTo>
                    <a:pt x="15992" y="12221"/>
                  </a:lnTo>
                  <a:lnTo>
                    <a:pt x="15746" y="12199"/>
                  </a:lnTo>
                  <a:lnTo>
                    <a:pt x="15520" y="12155"/>
                  </a:lnTo>
                  <a:lnTo>
                    <a:pt x="15350" y="12122"/>
                  </a:lnTo>
                  <a:lnTo>
                    <a:pt x="15161" y="12056"/>
                  </a:lnTo>
                  <a:lnTo>
                    <a:pt x="14972" y="11990"/>
                  </a:lnTo>
                  <a:lnTo>
                    <a:pt x="14689" y="11846"/>
                  </a:lnTo>
                  <a:lnTo>
                    <a:pt x="14444" y="11670"/>
                  </a:lnTo>
                  <a:lnTo>
                    <a:pt x="14255" y="11483"/>
                  </a:lnTo>
                  <a:lnTo>
                    <a:pt x="14104" y="11295"/>
                  </a:lnTo>
                  <a:lnTo>
                    <a:pt x="14028" y="11086"/>
                  </a:lnTo>
                  <a:lnTo>
                    <a:pt x="13972" y="10888"/>
                  </a:lnTo>
                  <a:lnTo>
                    <a:pt x="13972" y="10700"/>
                  </a:lnTo>
                  <a:lnTo>
                    <a:pt x="14009" y="10513"/>
                  </a:lnTo>
                  <a:lnTo>
                    <a:pt x="14066" y="10359"/>
                  </a:lnTo>
                  <a:lnTo>
                    <a:pt x="14179" y="10215"/>
                  </a:lnTo>
                  <a:lnTo>
                    <a:pt x="14406" y="10006"/>
                  </a:lnTo>
                  <a:lnTo>
                    <a:pt x="14651" y="9830"/>
                  </a:lnTo>
                  <a:lnTo>
                    <a:pt x="14878" y="9686"/>
                  </a:lnTo>
                  <a:lnTo>
                    <a:pt x="15123" y="9554"/>
                  </a:lnTo>
                  <a:lnTo>
                    <a:pt x="15350" y="9477"/>
                  </a:lnTo>
                  <a:lnTo>
                    <a:pt x="15558" y="9411"/>
                  </a:lnTo>
                  <a:lnTo>
                    <a:pt x="15803" y="9345"/>
                  </a:lnTo>
                  <a:lnTo>
                    <a:pt x="16030" y="9323"/>
                  </a:lnTo>
                  <a:lnTo>
                    <a:pt x="16256" y="9301"/>
                  </a:lnTo>
                  <a:lnTo>
                    <a:pt x="16464" y="9323"/>
                  </a:lnTo>
                  <a:lnTo>
                    <a:pt x="16690" y="9345"/>
                  </a:lnTo>
                  <a:lnTo>
                    <a:pt x="16898" y="9367"/>
                  </a:lnTo>
                  <a:lnTo>
                    <a:pt x="17332" y="9477"/>
                  </a:lnTo>
                  <a:lnTo>
                    <a:pt x="17767" y="9598"/>
                  </a:lnTo>
                  <a:lnTo>
                    <a:pt x="18163" y="9731"/>
                  </a:lnTo>
                  <a:lnTo>
                    <a:pt x="18597" y="9874"/>
                  </a:lnTo>
                  <a:lnTo>
                    <a:pt x="18994" y="10006"/>
                  </a:lnTo>
                  <a:lnTo>
                    <a:pt x="19428" y="10083"/>
                  </a:lnTo>
                  <a:lnTo>
                    <a:pt x="19617" y="10127"/>
                  </a:lnTo>
                  <a:lnTo>
                    <a:pt x="19844" y="10149"/>
                  </a:lnTo>
                  <a:lnTo>
                    <a:pt x="20013" y="10149"/>
                  </a:lnTo>
                  <a:lnTo>
                    <a:pt x="20240" y="10127"/>
                  </a:lnTo>
                  <a:lnTo>
                    <a:pt x="20410" y="10105"/>
                  </a:lnTo>
                  <a:lnTo>
                    <a:pt x="20637" y="10061"/>
                  </a:lnTo>
                  <a:lnTo>
                    <a:pt x="20844" y="9984"/>
                  </a:lnTo>
                  <a:lnTo>
                    <a:pt x="21033" y="9896"/>
                  </a:lnTo>
                  <a:lnTo>
                    <a:pt x="21146" y="9830"/>
                  </a:lnTo>
                  <a:lnTo>
                    <a:pt x="21203" y="9753"/>
                  </a:lnTo>
                  <a:lnTo>
                    <a:pt x="21279" y="9642"/>
                  </a:lnTo>
                  <a:lnTo>
                    <a:pt x="21354" y="9521"/>
                  </a:lnTo>
                  <a:lnTo>
                    <a:pt x="21430" y="9246"/>
                  </a:lnTo>
                  <a:lnTo>
                    <a:pt x="21430" y="8904"/>
                  </a:lnTo>
                  <a:lnTo>
                    <a:pt x="21430" y="8540"/>
                  </a:lnTo>
                  <a:lnTo>
                    <a:pt x="21392" y="8144"/>
                  </a:lnTo>
                  <a:lnTo>
                    <a:pt x="21354" y="7714"/>
                  </a:lnTo>
                  <a:lnTo>
                    <a:pt x="21279" y="7295"/>
                  </a:lnTo>
                  <a:lnTo>
                    <a:pt x="21146" y="6446"/>
                  </a:lnTo>
                  <a:lnTo>
                    <a:pt x="20995" y="5686"/>
                  </a:lnTo>
                  <a:lnTo>
                    <a:pt x="20958" y="5366"/>
                  </a:lnTo>
                  <a:lnTo>
                    <a:pt x="20958" y="5091"/>
                  </a:lnTo>
                  <a:lnTo>
                    <a:pt x="20958" y="4860"/>
                  </a:lnTo>
                  <a:lnTo>
                    <a:pt x="21033" y="4716"/>
                  </a:lnTo>
                  <a:lnTo>
                    <a:pt x="20637" y="4860"/>
                  </a:lnTo>
                  <a:lnTo>
                    <a:pt x="20127" y="4992"/>
                  </a:lnTo>
                  <a:lnTo>
                    <a:pt x="19617" y="5069"/>
                  </a:lnTo>
                  <a:lnTo>
                    <a:pt x="19032" y="5157"/>
                  </a:lnTo>
                  <a:lnTo>
                    <a:pt x="18465" y="5201"/>
                  </a:lnTo>
                  <a:lnTo>
                    <a:pt x="17842" y="5245"/>
                  </a:lnTo>
                  <a:lnTo>
                    <a:pt x="17219" y="5267"/>
                  </a:lnTo>
                  <a:lnTo>
                    <a:pt x="16615" y="5267"/>
                  </a:lnTo>
                  <a:lnTo>
                    <a:pt x="15992" y="5245"/>
                  </a:lnTo>
                  <a:lnTo>
                    <a:pt x="15369" y="5201"/>
                  </a:lnTo>
                  <a:lnTo>
                    <a:pt x="14840" y="5157"/>
                  </a:lnTo>
                  <a:lnTo>
                    <a:pt x="14293" y="5091"/>
                  </a:lnTo>
                  <a:lnTo>
                    <a:pt x="13783" y="5014"/>
                  </a:lnTo>
                  <a:lnTo>
                    <a:pt x="13386" y="4926"/>
                  </a:lnTo>
                  <a:lnTo>
                    <a:pt x="13027" y="4815"/>
                  </a:lnTo>
                  <a:lnTo>
                    <a:pt x="12725" y="4716"/>
                  </a:lnTo>
                  <a:lnTo>
                    <a:pt x="12480" y="4606"/>
                  </a:lnTo>
                  <a:lnTo>
                    <a:pt x="12291" y="4496"/>
                  </a:lnTo>
                  <a:lnTo>
                    <a:pt x="12197" y="4397"/>
                  </a:lnTo>
                  <a:lnTo>
                    <a:pt x="12083" y="4286"/>
                  </a:lnTo>
                  <a:lnTo>
                    <a:pt x="12046" y="4187"/>
                  </a:lnTo>
                  <a:lnTo>
                    <a:pt x="12008" y="4077"/>
                  </a:lnTo>
                  <a:lnTo>
                    <a:pt x="12046" y="3967"/>
                  </a:lnTo>
                  <a:lnTo>
                    <a:pt x="12121" y="3868"/>
                  </a:lnTo>
                  <a:lnTo>
                    <a:pt x="12197" y="3735"/>
                  </a:lnTo>
                  <a:lnTo>
                    <a:pt x="12291" y="3614"/>
                  </a:lnTo>
                  <a:lnTo>
                    <a:pt x="12442" y="3482"/>
                  </a:lnTo>
                  <a:lnTo>
                    <a:pt x="12631" y="3361"/>
                  </a:lnTo>
                  <a:lnTo>
                    <a:pt x="13065" y="3085"/>
                  </a:lnTo>
                  <a:lnTo>
                    <a:pt x="13537" y="2766"/>
                  </a:lnTo>
                  <a:lnTo>
                    <a:pt x="13783" y="2578"/>
                  </a:lnTo>
                  <a:lnTo>
                    <a:pt x="13934" y="2380"/>
                  </a:lnTo>
                  <a:lnTo>
                    <a:pt x="14028" y="2171"/>
                  </a:lnTo>
                  <a:lnTo>
                    <a:pt x="14104" y="1961"/>
                  </a:lnTo>
                  <a:lnTo>
                    <a:pt x="14104" y="1730"/>
                  </a:lnTo>
                  <a:lnTo>
                    <a:pt x="14066" y="1498"/>
                  </a:lnTo>
                  <a:lnTo>
                    <a:pt x="13972" y="1267"/>
                  </a:lnTo>
                  <a:lnTo>
                    <a:pt x="13820" y="1057"/>
                  </a:lnTo>
                  <a:lnTo>
                    <a:pt x="13594" y="837"/>
                  </a:lnTo>
                  <a:lnTo>
                    <a:pt x="13386" y="628"/>
                  </a:lnTo>
                  <a:lnTo>
                    <a:pt x="13103" y="462"/>
                  </a:lnTo>
                  <a:lnTo>
                    <a:pt x="12763" y="308"/>
                  </a:lnTo>
                  <a:lnTo>
                    <a:pt x="12404" y="187"/>
                  </a:lnTo>
                  <a:lnTo>
                    <a:pt x="12008" y="77"/>
                  </a:lnTo>
                  <a:lnTo>
                    <a:pt x="11574" y="33"/>
                  </a:lnTo>
                  <a:lnTo>
                    <a:pt x="11102" y="11"/>
                  </a:lnTo>
                  <a:lnTo>
                    <a:pt x="10667" y="11"/>
                  </a:lnTo>
                  <a:lnTo>
                    <a:pt x="10233" y="77"/>
                  </a:lnTo>
                  <a:lnTo>
                    <a:pt x="9837" y="187"/>
                  </a:lnTo>
                  <a:lnTo>
                    <a:pt x="9440" y="286"/>
                  </a:lnTo>
                  <a:lnTo>
                    <a:pt x="9062" y="462"/>
                  </a:lnTo>
                  <a:lnTo>
                    <a:pt x="8741" y="628"/>
                  </a:lnTo>
                  <a:lnTo>
                    <a:pt x="8458" y="815"/>
                  </a:lnTo>
                  <a:lnTo>
                    <a:pt x="8232" y="1035"/>
                  </a:lnTo>
                  <a:lnTo>
                    <a:pt x="8062" y="1245"/>
                  </a:lnTo>
                  <a:lnTo>
                    <a:pt x="7911" y="1476"/>
                  </a:lnTo>
                  <a:lnTo>
                    <a:pt x="7835" y="1708"/>
                  </a:lnTo>
                  <a:lnTo>
                    <a:pt x="7797" y="1961"/>
                  </a:lnTo>
                  <a:lnTo>
                    <a:pt x="7835" y="2193"/>
                  </a:lnTo>
                  <a:lnTo>
                    <a:pt x="7948" y="2402"/>
                  </a:lnTo>
                  <a:lnTo>
                    <a:pt x="8062" y="2534"/>
                  </a:lnTo>
                  <a:lnTo>
                    <a:pt x="8175" y="2644"/>
                  </a:lnTo>
                  <a:lnTo>
                    <a:pt x="8269" y="2744"/>
                  </a:lnTo>
                  <a:lnTo>
                    <a:pt x="8420" y="2832"/>
                  </a:lnTo>
                  <a:lnTo>
                    <a:pt x="8704" y="3019"/>
                  </a:lnTo>
                  <a:lnTo>
                    <a:pt x="8968" y="3206"/>
                  </a:lnTo>
                  <a:lnTo>
                    <a:pt x="9138" y="3405"/>
                  </a:lnTo>
                  <a:lnTo>
                    <a:pt x="9327" y="3570"/>
                  </a:lnTo>
                  <a:lnTo>
                    <a:pt x="9440" y="3735"/>
                  </a:lnTo>
                  <a:lnTo>
                    <a:pt x="9516" y="3890"/>
                  </a:lnTo>
                  <a:lnTo>
                    <a:pt x="9534" y="4033"/>
                  </a:lnTo>
                  <a:lnTo>
                    <a:pt x="9534" y="4165"/>
                  </a:lnTo>
                  <a:lnTo>
                    <a:pt x="9516" y="4286"/>
                  </a:lnTo>
                  <a:lnTo>
                    <a:pt x="9440" y="4397"/>
                  </a:lnTo>
                  <a:lnTo>
                    <a:pt x="9327" y="4496"/>
                  </a:lnTo>
                  <a:lnTo>
                    <a:pt x="9176" y="4562"/>
                  </a:lnTo>
                  <a:lnTo>
                    <a:pt x="9006" y="4628"/>
                  </a:lnTo>
                  <a:lnTo>
                    <a:pt x="8779" y="4694"/>
                  </a:lnTo>
                  <a:lnTo>
                    <a:pt x="8534" y="4716"/>
                  </a:lnTo>
                  <a:lnTo>
                    <a:pt x="8232" y="4716"/>
                  </a:lnTo>
                  <a:lnTo>
                    <a:pt x="7118" y="4738"/>
                  </a:lnTo>
                  <a:lnTo>
                    <a:pt x="5947" y="4771"/>
                  </a:lnTo>
                  <a:lnTo>
                    <a:pt x="4795" y="4815"/>
                  </a:lnTo>
                  <a:lnTo>
                    <a:pt x="3681" y="4860"/>
                  </a:lnTo>
                  <a:lnTo>
                    <a:pt x="2662" y="4882"/>
                  </a:lnTo>
                  <a:lnTo>
                    <a:pt x="1755" y="4882"/>
                  </a:lnTo>
                  <a:lnTo>
                    <a:pt x="1359" y="4860"/>
                  </a:lnTo>
                  <a:lnTo>
                    <a:pt x="981" y="4837"/>
                  </a:lnTo>
                  <a:lnTo>
                    <a:pt x="698" y="4771"/>
                  </a:lnTo>
                  <a:lnTo>
                    <a:pt x="453" y="4716"/>
                  </a:lnTo>
                  <a:lnTo>
                    <a:pt x="453" y="5322"/>
                  </a:lnTo>
                  <a:lnTo>
                    <a:pt x="453" y="6083"/>
                  </a:lnTo>
                  <a:lnTo>
                    <a:pt x="453" y="6909"/>
                  </a:lnTo>
                  <a:lnTo>
                    <a:pt x="453" y="7780"/>
                  </a:lnTo>
                  <a:lnTo>
                    <a:pt x="453" y="8606"/>
                  </a:lnTo>
                  <a:lnTo>
                    <a:pt x="453" y="9345"/>
                  </a:lnTo>
                  <a:lnTo>
                    <a:pt x="453" y="9918"/>
                  </a:lnTo>
                  <a:lnTo>
                    <a:pt x="453" y="10282"/>
                  </a:lnTo>
                  <a:lnTo>
                    <a:pt x="490" y="10381"/>
                  </a:lnTo>
                  <a:lnTo>
                    <a:pt x="547" y="10491"/>
                  </a:lnTo>
                  <a:lnTo>
                    <a:pt x="660" y="10590"/>
                  </a:lnTo>
                  <a:lnTo>
                    <a:pt x="811" y="10700"/>
                  </a:lnTo>
                  <a:lnTo>
                    <a:pt x="981" y="10811"/>
                  </a:lnTo>
                  <a:lnTo>
                    <a:pt x="1208" y="10888"/>
                  </a:lnTo>
                  <a:lnTo>
                    <a:pt x="1453" y="10954"/>
                  </a:lnTo>
                  <a:lnTo>
                    <a:pt x="1718" y="11020"/>
                  </a:lnTo>
                  <a:lnTo>
                    <a:pt x="1963" y="11064"/>
                  </a:lnTo>
                  <a:lnTo>
                    <a:pt x="2265" y="11086"/>
                  </a:lnTo>
                  <a:lnTo>
                    <a:pt x="2548" y="11064"/>
                  </a:lnTo>
                  <a:lnTo>
                    <a:pt x="2794" y="11042"/>
                  </a:lnTo>
                  <a:lnTo>
                    <a:pt x="3096" y="10976"/>
                  </a:lnTo>
                  <a:lnTo>
                    <a:pt x="3341" y="10888"/>
                  </a:lnTo>
                  <a:lnTo>
                    <a:pt x="3606" y="10766"/>
                  </a:lnTo>
                  <a:lnTo>
                    <a:pt x="3813" y="10590"/>
                  </a:lnTo>
                  <a:close/>
                </a:path>
              </a:pathLst>
            </a:custGeom>
            <a:solidFill>
              <a:schemeClr val="folHlink"/>
            </a:solidFill>
            <a:ln w="28575">
              <a:solidFill>
                <a:srgbClr val="000000"/>
              </a:solidFill>
              <a:miter lim="800000"/>
              <a:headEnd/>
              <a:tailEnd/>
            </a:ln>
          </p:spPr>
          <p:txBody>
            <a:bodyPr/>
            <a:lstStyle/>
            <a:p>
              <a:pPr algn="ctr" eaLnBrk="0" hangingPunct="0"/>
              <a:endParaRPr lang="en-US" dirty="0"/>
            </a:p>
          </p:txBody>
        </p:sp>
        <p:sp>
          <p:nvSpPr>
            <p:cNvPr id="70664" name="Puzzle1"/>
            <p:cNvSpPr>
              <a:spLocks noEditPoints="1" noChangeArrowheads="1"/>
            </p:cNvSpPr>
            <p:nvPr/>
          </p:nvSpPr>
          <p:spPr bwMode="auto">
            <a:xfrm>
              <a:off x="4656" y="399"/>
              <a:ext cx="626" cy="365"/>
            </a:xfrm>
            <a:custGeom>
              <a:avLst/>
              <a:gdLst>
                <a:gd name="T0" fmla="*/ 485 w 21600"/>
                <a:gd name="T1" fmla="*/ 356 h 21600"/>
                <a:gd name="T2" fmla="*/ 492 w 21600"/>
                <a:gd name="T3" fmla="*/ 9 h 21600"/>
                <a:gd name="T4" fmla="*/ 137 w 21600"/>
                <a:gd name="T5" fmla="*/ 14 h 21600"/>
                <a:gd name="T6" fmla="*/ 146 w 21600"/>
                <a:gd name="T7" fmla="*/ 355 h 21600"/>
                <a:gd name="T8" fmla="*/ 313 w 21600"/>
                <a:gd name="T9" fmla="*/ 218 h 21600"/>
                <a:gd name="T10" fmla="*/ 314 w 21600"/>
                <a:gd name="T11" fmla="*/ 147 h 21600"/>
                <a:gd name="T12" fmla="*/ 626 w 21600"/>
                <a:gd name="T13" fmla="*/ 169 h 21600"/>
                <a:gd name="T14" fmla="*/ 2 w 21600"/>
                <a:gd name="T15" fmla="*/ 169 h 21600"/>
                <a:gd name="T16" fmla="*/ 0 60000 65536"/>
                <a:gd name="T17" fmla="*/ 0 60000 65536"/>
                <a:gd name="T18" fmla="*/ 0 60000 65536"/>
                <a:gd name="T19" fmla="*/ 0 60000 65536"/>
                <a:gd name="T20" fmla="*/ 0 60000 65536"/>
                <a:gd name="T21" fmla="*/ 0 60000 65536"/>
                <a:gd name="T22" fmla="*/ 0 60000 65536"/>
                <a:gd name="T23" fmla="*/ 0 60000 65536"/>
                <a:gd name="T24" fmla="*/ 6073 w 21600"/>
                <a:gd name="T25" fmla="*/ 2545 h 21600"/>
                <a:gd name="T26" fmla="*/ 16148 w 21600"/>
                <a:gd name="T27" fmla="*/ 19529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9360" y="20836"/>
                  </a:moveTo>
                  <a:lnTo>
                    <a:pt x="9528" y="20836"/>
                  </a:lnTo>
                  <a:lnTo>
                    <a:pt x="9686" y="20762"/>
                  </a:lnTo>
                  <a:lnTo>
                    <a:pt x="9810" y="20687"/>
                  </a:lnTo>
                  <a:lnTo>
                    <a:pt x="9922" y="20575"/>
                  </a:lnTo>
                  <a:lnTo>
                    <a:pt x="10012" y="20426"/>
                  </a:lnTo>
                  <a:lnTo>
                    <a:pt x="10068" y="20296"/>
                  </a:lnTo>
                  <a:lnTo>
                    <a:pt x="10113" y="20110"/>
                  </a:lnTo>
                  <a:lnTo>
                    <a:pt x="10136" y="19905"/>
                  </a:lnTo>
                  <a:lnTo>
                    <a:pt x="10136" y="19682"/>
                  </a:lnTo>
                  <a:lnTo>
                    <a:pt x="10113" y="19440"/>
                  </a:lnTo>
                  <a:lnTo>
                    <a:pt x="10068" y="19142"/>
                  </a:lnTo>
                  <a:lnTo>
                    <a:pt x="10012" y="18900"/>
                  </a:lnTo>
                  <a:lnTo>
                    <a:pt x="9900" y="18620"/>
                  </a:lnTo>
                  <a:lnTo>
                    <a:pt x="9787" y="18285"/>
                  </a:lnTo>
                  <a:lnTo>
                    <a:pt x="9641" y="17968"/>
                  </a:lnTo>
                  <a:lnTo>
                    <a:pt x="9472" y="17652"/>
                  </a:lnTo>
                  <a:lnTo>
                    <a:pt x="9382" y="17466"/>
                  </a:lnTo>
                  <a:lnTo>
                    <a:pt x="9315" y="17298"/>
                  </a:lnTo>
                  <a:lnTo>
                    <a:pt x="9258" y="17112"/>
                  </a:lnTo>
                  <a:lnTo>
                    <a:pt x="9191" y="16926"/>
                  </a:lnTo>
                  <a:lnTo>
                    <a:pt x="9123" y="16535"/>
                  </a:lnTo>
                  <a:lnTo>
                    <a:pt x="9101" y="16144"/>
                  </a:lnTo>
                  <a:lnTo>
                    <a:pt x="9101" y="15753"/>
                  </a:lnTo>
                  <a:lnTo>
                    <a:pt x="9168" y="15362"/>
                  </a:lnTo>
                  <a:lnTo>
                    <a:pt x="9236" y="14971"/>
                  </a:lnTo>
                  <a:lnTo>
                    <a:pt x="9360" y="14580"/>
                  </a:lnTo>
                  <a:lnTo>
                    <a:pt x="9495" y="14244"/>
                  </a:lnTo>
                  <a:lnTo>
                    <a:pt x="9663" y="13891"/>
                  </a:lnTo>
                  <a:lnTo>
                    <a:pt x="9855" y="13611"/>
                  </a:lnTo>
                  <a:lnTo>
                    <a:pt x="10068" y="13351"/>
                  </a:lnTo>
                  <a:lnTo>
                    <a:pt x="10293" y="13146"/>
                  </a:lnTo>
                  <a:lnTo>
                    <a:pt x="10552" y="12997"/>
                  </a:lnTo>
                  <a:lnTo>
                    <a:pt x="10811" y="12885"/>
                  </a:lnTo>
                  <a:lnTo>
                    <a:pt x="11069" y="12866"/>
                  </a:lnTo>
                  <a:lnTo>
                    <a:pt x="11351" y="12885"/>
                  </a:lnTo>
                  <a:lnTo>
                    <a:pt x="11610" y="12997"/>
                  </a:lnTo>
                  <a:lnTo>
                    <a:pt x="11846" y="13183"/>
                  </a:lnTo>
                  <a:lnTo>
                    <a:pt x="12060" y="13388"/>
                  </a:lnTo>
                  <a:lnTo>
                    <a:pt x="12251" y="13648"/>
                  </a:lnTo>
                  <a:lnTo>
                    <a:pt x="12419" y="13928"/>
                  </a:lnTo>
                  <a:lnTo>
                    <a:pt x="12555" y="14244"/>
                  </a:lnTo>
                  <a:lnTo>
                    <a:pt x="12690" y="14617"/>
                  </a:lnTo>
                  <a:lnTo>
                    <a:pt x="12768" y="15008"/>
                  </a:lnTo>
                  <a:lnTo>
                    <a:pt x="12836" y="15399"/>
                  </a:lnTo>
                  <a:lnTo>
                    <a:pt x="12858" y="15753"/>
                  </a:lnTo>
                  <a:lnTo>
                    <a:pt x="12858" y="16144"/>
                  </a:lnTo>
                  <a:lnTo>
                    <a:pt x="12813" y="16535"/>
                  </a:lnTo>
                  <a:lnTo>
                    <a:pt x="12746" y="16888"/>
                  </a:lnTo>
                  <a:lnTo>
                    <a:pt x="12667" y="17224"/>
                  </a:lnTo>
                  <a:lnTo>
                    <a:pt x="12510" y="17503"/>
                  </a:lnTo>
                  <a:lnTo>
                    <a:pt x="12228" y="18043"/>
                  </a:lnTo>
                  <a:lnTo>
                    <a:pt x="11970" y="18546"/>
                  </a:lnTo>
                  <a:lnTo>
                    <a:pt x="11868" y="18751"/>
                  </a:lnTo>
                  <a:lnTo>
                    <a:pt x="11778" y="18974"/>
                  </a:lnTo>
                  <a:lnTo>
                    <a:pt x="11711" y="19179"/>
                  </a:lnTo>
                  <a:lnTo>
                    <a:pt x="11666" y="19365"/>
                  </a:lnTo>
                  <a:lnTo>
                    <a:pt x="11632" y="19570"/>
                  </a:lnTo>
                  <a:lnTo>
                    <a:pt x="11632" y="19756"/>
                  </a:lnTo>
                  <a:lnTo>
                    <a:pt x="11632" y="19942"/>
                  </a:lnTo>
                  <a:lnTo>
                    <a:pt x="11643" y="20110"/>
                  </a:lnTo>
                  <a:lnTo>
                    <a:pt x="11711" y="20296"/>
                  </a:lnTo>
                  <a:lnTo>
                    <a:pt x="11801" y="20464"/>
                  </a:lnTo>
                  <a:lnTo>
                    <a:pt x="11891" y="20650"/>
                  </a:lnTo>
                  <a:lnTo>
                    <a:pt x="12037" y="20836"/>
                  </a:lnTo>
                  <a:lnTo>
                    <a:pt x="12206" y="21004"/>
                  </a:lnTo>
                  <a:lnTo>
                    <a:pt x="12419" y="21190"/>
                  </a:lnTo>
                  <a:lnTo>
                    <a:pt x="12667" y="21320"/>
                  </a:lnTo>
                  <a:lnTo>
                    <a:pt x="12960" y="21432"/>
                  </a:lnTo>
                  <a:lnTo>
                    <a:pt x="13286" y="21544"/>
                  </a:lnTo>
                  <a:lnTo>
                    <a:pt x="13612" y="21655"/>
                  </a:lnTo>
                  <a:lnTo>
                    <a:pt x="13983" y="21693"/>
                  </a:lnTo>
                  <a:lnTo>
                    <a:pt x="14343" y="21730"/>
                  </a:lnTo>
                  <a:lnTo>
                    <a:pt x="14715" y="21730"/>
                  </a:lnTo>
                  <a:lnTo>
                    <a:pt x="15075" y="21730"/>
                  </a:lnTo>
                  <a:lnTo>
                    <a:pt x="15446" y="21655"/>
                  </a:lnTo>
                  <a:lnTo>
                    <a:pt x="15794" y="21581"/>
                  </a:lnTo>
                  <a:lnTo>
                    <a:pt x="16132" y="21432"/>
                  </a:lnTo>
                  <a:lnTo>
                    <a:pt x="16458" y="21302"/>
                  </a:lnTo>
                  <a:lnTo>
                    <a:pt x="16740" y="21078"/>
                  </a:lnTo>
                  <a:lnTo>
                    <a:pt x="16976" y="20836"/>
                  </a:lnTo>
                  <a:lnTo>
                    <a:pt x="17043" y="20650"/>
                  </a:lnTo>
                  <a:lnTo>
                    <a:pt x="17088" y="20426"/>
                  </a:lnTo>
                  <a:lnTo>
                    <a:pt x="17133" y="20222"/>
                  </a:lnTo>
                  <a:lnTo>
                    <a:pt x="17156" y="19980"/>
                  </a:lnTo>
                  <a:lnTo>
                    <a:pt x="17167" y="19477"/>
                  </a:lnTo>
                  <a:lnTo>
                    <a:pt x="17167" y="18974"/>
                  </a:lnTo>
                  <a:lnTo>
                    <a:pt x="17156" y="18397"/>
                  </a:lnTo>
                  <a:lnTo>
                    <a:pt x="17111" y="17820"/>
                  </a:lnTo>
                  <a:lnTo>
                    <a:pt x="17066" y="17261"/>
                  </a:lnTo>
                  <a:lnTo>
                    <a:pt x="16998" y="16646"/>
                  </a:lnTo>
                  <a:lnTo>
                    <a:pt x="16852" y="15511"/>
                  </a:lnTo>
                  <a:lnTo>
                    <a:pt x="16740" y="14393"/>
                  </a:lnTo>
                  <a:lnTo>
                    <a:pt x="16717" y="13928"/>
                  </a:lnTo>
                  <a:lnTo>
                    <a:pt x="16695" y="13462"/>
                  </a:lnTo>
                  <a:lnTo>
                    <a:pt x="16717" y="13071"/>
                  </a:lnTo>
                  <a:lnTo>
                    <a:pt x="16785" y="12755"/>
                  </a:lnTo>
                  <a:lnTo>
                    <a:pt x="16852" y="12419"/>
                  </a:lnTo>
                  <a:lnTo>
                    <a:pt x="16953" y="12140"/>
                  </a:lnTo>
                  <a:lnTo>
                    <a:pt x="17088" y="11898"/>
                  </a:lnTo>
                  <a:lnTo>
                    <a:pt x="17212" y="11675"/>
                  </a:lnTo>
                  <a:lnTo>
                    <a:pt x="17370" y="11470"/>
                  </a:lnTo>
                  <a:lnTo>
                    <a:pt x="17516" y="11284"/>
                  </a:lnTo>
                  <a:lnTo>
                    <a:pt x="17696" y="11135"/>
                  </a:lnTo>
                  <a:lnTo>
                    <a:pt x="17865" y="11042"/>
                  </a:lnTo>
                  <a:lnTo>
                    <a:pt x="18033" y="10930"/>
                  </a:lnTo>
                  <a:lnTo>
                    <a:pt x="18213" y="10893"/>
                  </a:lnTo>
                  <a:lnTo>
                    <a:pt x="18382" y="10893"/>
                  </a:lnTo>
                  <a:lnTo>
                    <a:pt x="18551" y="10967"/>
                  </a:lnTo>
                  <a:lnTo>
                    <a:pt x="18708" y="11042"/>
                  </a:lnTo>
                  <a:lnTo>
                    <a:pt x="18855" y="11172"/>
                  </a:lnTo>
                  <a:lnTo>
                    <a:pt x="19012" y="11358"/>
                  </a:lnTo>
                  <a:lnTo>
                    <a:pt x="19136" y="11600"/>
                  </a:lnTo>
                  <a:lnTo>
                    <a:pt x="19271" y="11861"/>
                  </a:lnTo>
                  <a:lnTo>
                    <a:pt x="19440" y="12028"/>
                  </a:lnTo>
                  <a:lnTo>
                    <a:pt x="19608" y="12177"/>
                  </a:lnTo>
                  <a:lnTo>
                    <a:pt x="19822" y="12289"/>
                  </a:lnTo>
                  <a:lnTo>
                    <a:pt x="20025" y="12289"/>
                  </a:lnTo>
                  <a:lnTo>
                    <a:pt x="20238" y="12289"/>
                  </a:lnTo>
                  <a:lnTo>
                    <a:pt x="20452" y="12215"/>
                  </a:lnTo>
                  <a:lnTo>
                    <a:pt x="20643" y="12103"/>
                  </a:lnTo>
                  <a:lnTo>
                    <a:pt x="20846" y="11973"/>
                  </a:lnTo>
                  <a:lnTo>
                    <a:pt x="21037" y="11786"/>
                  </a:lnTo>
                  <a:lnTo>
                    <a:pt x="21206" y="11563"/>
                  </a:lnTo>
                  <a:lnTo>
                    <a:pt x="21363" y="11321"/>
                  </a:lnTo>
                  <a:lnTo>
                    <a:pt x="21465" y="11079"/>
                  </a:lnTo>
                  <a:lnTo>
                    <a:pt x="21577" y="10744"/>
                  </a:lnTo>
                  <a:lnTo>
                    <a:pt x="21622" y="10427"/>
                  </a:lnTo>
                  <a:lnTo>
                    <a:pt x="21645" y="10111"/>
                  </a:lnTo>
                  <a:lnTo>
                    <a:pt x="21622" y="9608"/>
                  </a:lnTo>
                  <a:lnTo>
                    <a:pt x="21577" y="9142"/>
                  </a:lnTo>
                  <a:lnTo>
                    <a:pt x="21465" y="8751"/>
                  </a:lnTo>
                  <a:lnTo>
                    <a:pt x="21363" y="8397"/>
                  </a:lnTo>
                  <a:lnTo>
                    <a:pt x="21206" y="8062"/>
                  </a:lnTo>
                  <a:lnTo>
                    <a:pt x="21037" y="7820"/>
                  </a:lnTo>
                  <a:lnTo>
                    <a:pt x="20846" y="7597"/>
                  </a:lnTo>
                  <a:lnTo>
                    <a:pt x="20643" y="7429"/>
                  </a:lnTo>
                  <a:lnTo>
                    <a:pt x="20452" y="7317"/>
                  </a:lnTo>
                  <a:lnTo>
                    <a:pt x="20238" y="7206"/>
                  </a:lnTo>
                  <a:lnTo>
                    <a:pt x="20025" y="7168"/>
                  </a:lnTo>
                  <a:lnTo>
                    <a:pt x="19822" y="7206"/>
                  </a:lnTo>
                  <a:lnTo>
                    <a:pt x="19608" y="7243"/>
                  </a:lnTo>
                  <a:lnTo>
                    <a:pt x="19440" y="7355"/>
                  </a:lnTo>
                  <a:lnTo>
                    <a:pt x="19271" y="7504"/>
                  </a:lnTo>
                  <a:lnTo>
                    <a:pt x="19136" y="7708"/>
                  </a:lnTo>
                  <a:lnTo>
                    <a:pt x="19012" y="7895"/>
                  </a:lnTo>
                  <a:lnTo>
                    <a:pt x="18832" y="8025"/>
                  </a:lnTo>
                  <a:lnTo>
                    <a:pt x="18663" y="8174"/>
                  </a:lnTo>
                  <a:lnTo>
                    <a:pt x="18472" y="8248"/>
                  </a:lnTo>
                  <a:lnTo>
                    <a:pt x="18270" y="8286"/>
                  </a:lnTo>
                  <a:lnTo>
                    <a:pt x="18078" y="8323"/>
                  </a:lnTo>
                  <a:lnTo>
                    <a:pt x="17887" y="8323"/>
                  </a:lnTo>
                  <a:lnTo>
                    <a:pt x="17696" y="8248"/>
                  </a:lnTo>
                  <a:lnTo>
                    <a:pt x="17493" y="8174"/>
                  </a:lnTo>
                  <a:lnTo>
                    <a:pt x="17302" y="8062"/>
                  </a:lnTo>
                  <a:lnTo>
                    <a:pt x="17133" y="7969"/>
                  </a:lnTo>
                  <a:lnTo>
                    <a:pt x="16976" y="7783"/>
                  </a:lnTo>
                  <a:lnTo>
                    <a:pt x="16852" y="7597"/>
                  </a:lnTo>
                  <a:lnTo>
                    <a:pt x="16740" y="7429"/>
                  </a:lnTo>
                  <a:lnTo>
                    <a:pt x="16672" y="7168"/>
                  </a:lnTo>
                  <a:lnTo>
                    <a:pt x="16638" y="6926"/>
                  </a:lnTo>
                  <a:lnTo>
                    <a:pt x="16616" y="6498"/>
                  </a:lnTo>
                  <a:lnTo>
                    <a:pt x="16616" y="5772"/>
                  </a:lnTo>
                  <a:lnTo>
                    <a:pt x="16650" y="4915"/>
                  </a:lnTo>
                  <a:lnTo>
                    <a:pt x="16695" y="3928"/>
                  </a:lnTo>
                  <a:lnTo>
                    <a:pt x="16762" y="2960"/>
                  </a:lnTo>
                  <a:lnTo>
                    <a:pt x="16830" y="1992"/>
                  </a:lnTo>
                  <a:lnTo>
                    <a:pt x="16908" y="1173"/>
                  </a:lnTo>
                  <a:lnTo>
                    <a:pt x="16976" y="521"/>
                  </a:lnTo>
                  <a:lnTo>
                    <a:pt x="16953" y="521"/>
                  </a:lnTo>
                  <a:lnTo>
                    <a:pt x="16931" y="521"/>
                  </a:lnTo>
                  <a:lnTo>
                    <a:pt x="16267" y="484"/>
                  </a:lnTo>
                  <a:lnTo>
                    <a:pt x="15637" y="428"/>
                  </a:lnTo>
                  <a:lnTo>
                    <a:pt x="15063" y="353"/>
                  </a:lnTo>
                  <a:lnTo>
                    <a:pt x="14523" y="279"/>
                  </a:lnTo>
                  <a:lnTo>
                    <a:pt x="14040" y="167"/>
                  </a:lnTo>
                  <a:lnTo>
                    <a:pt x="13635" y="93"/>
                  </a:lnTo>
                  <a:lnTo>
                    <a:pt x="13331" y="18"/>
                  </a:lnTo>
                  <a:lnTo>
                    <a:pt x="13117" y="18"/>
                  </a:lnTo>
                  <a:lnTo>
                    <a:pt x="12982" y="18"/>
                  </a:lnTo>
                  <a:lnTo>
                    <a:pt x="12858" y="130"/>
                  </a:lnTo>
                  <a:lnTo>
                    <a:pt x="12723" y="279"/>
                  </a:lnTo>
                  <a:lnTo>
                    <a:pt x="12622" y="446"/>
                  </a:lnTo>
                  <a:lnTo>
                    <a:pt x="12510" y="670"/>
                  </a:lnTo>
                  <a:lnTo>
                    <a:pt x="12419" y="912"/>
                  </a:lnTo>
                  <a:lnTo>
                    <a:pt x="12363" y="1210"/>
                  </a:lnTo>
                  <a:lnTo>
                    <a:pt x="12318" y="1526"/>
                  </a:lnTo>
                  <a:lnTo>
                    <a:pt x="12273" y="1843"/>
                  </a:lnTo>
                  <a:lnTo>
                    <a:pt x="12251" y="2215"/>
                  </a:lnTo>
                  <a:lnTo>
                    <a:pt x="12273" y="2532"/>
                  </a:lnTo>
                  <a:lnTo>
                    <a:pt x="12318" y="2886"/>
                  </a:lnTo>
                  <a:lnTo>
                    <a:pt x="12386" y="3240"/>
                  </a:lnTo>
                  <a:lnTo>
                    <a:pt x="12464" y="3556"/>
                  </a:lnTo>
                  <a:lnTo>
                    <a:pt x="12577" y="3891"/>
                  </a:lnTo>
                  <a:lnTo>
                    <a:pt x="12746" y="4171"/>
                  </a:lnTo>
                  <a:lnTo>
                    <a:pt x="12926" y="4487"/>
                  </a:lnTo>
                  <a:lnTo>
                    <a:pt x="13050" y="4860"/>
                  </a:lnTo>
                  <a:lnTo>
                    <a:pt x="13162" y="5251"/>
                  </a:lnTo>
                  <a:lnTo>
                    <a:pt x="13218" y="5604"/>
                  </a:lnTo>
                  <a:lnTo>
                    <a:pt x="13263" y="5995"/>
                  </a:lnTo>
                  <a:lnTo>
                    <a:pt x="13241" y="6386"/>
                  </a:lnTo>
                  <a:lnTo>
                    <a:pt x="13218" y="6740"/>
                  </a:lnTo>
                  <a:lnTo>
                    <a:pt x="13139" y="7094"/>
                  </a:lnTo>
                  <a:lnTo>
                    <a:pt x="13050" y="7429"/>
                  </a:lnTo>
                  <a:lnTo>
                    <a:pt x="12903" y="7746"/>
                  </a:lnTo>
                  <a:lnTo>
                    <a:pt x="12723" y="8025"/>
                  </a:lnTo>
                  <a:lnTo>
                    <a:pt x="12532" y="8286"/>
                  </a:lnTo>
                  <a:lnTo>
                    <a:pt x="12318" y="8491"/>
                  </a:lnTo>
                  <a:lnTo>
                    <a:pt x="12060" y="8677"/>
                  </a:lnTo>
                  <a:lnTo>
                    <a:pt x="11756" y="8788"/>
                  </a:lnTo>
                  <a:lnTo>
                    <a:pt x="11452" y="8826"/>
                  </a:lnTo>
                  <a:lnTo>
                    <a:pt x="11283" y="8826"/>
                  </a:lnTo>
                  <a:lnTo>
                    <a:pt x="11126" y="8826"/>
                  </a:lnTo>
                  <a:lnTo>
                    <a:pt x="11002" y="8788"/>
                  </a:lnTo>
                  <a:lnTo>
                    <a:pt x="10845" y="8714"/>
                  </a:lnTo>
                  <a:lnTo>
                    <a:pt x="10721" y="8640"/>
                  </a:lnTo>
                  <a:lnTo>
                    <a:pt x="10608" y="8565"/>
                  </a:lnTo>
                  <a:lnTo>
                    <a:pt x="10485" y="8453"/>
                  </a:lnTo>
                  <a:lnTo>
                    <a:pt x="10372" y="8323"/>
                  </a:lnTo>
                  <a:lnTo>
                    <a:pt x="10181" y="8062"/>
                  </a:lnTo>
                  <a:lnTo>
                    <a:pt x="10035" y="7746"/>
                  </a:lnTo>
                  <a:lnTo>
                    <a:pt x="9900" y="7392"/>
                  </a:lnTo>
                  <a:lnTo>
                    <a:pt x="9787" y="7001"/>
                  </a:lnTo>
                  <a:lnTo>
                    <a:pt x="9731" y="6610"/>
                  </a:lnTo>
                  <a:lnTo>
                    <a:pt x="9686" y="6219"/>
                  </a:lnTo>
                  <a:lnTo>
                    <a:pt x="9663" y="5772"/>
                  </a:lnTo>
                  <a:lnTo>
                    <a:pt x="9686" y="5381"/>
                  </a:lnTo>
                  <a:lnTo>
                    <a:pt x="9753" y="4990"/>
                  </a:lnTo>
                  <a:lnTo>
                    <a:pt x="9832" y="4636"/>
                  </a:lnTo>
                  <a:lnTo>
                    <a:pt x="9945" y="4320"/>
                  </a:lnTo>
                  <a:lnTo>
                    <a:pt x="10068" y="4022"/>
                  </a:lnTo>
                  <a:lnTo>
                    <a:pt x="10203" y="3817"/>
                  </a:lnTo>
                  <a:lnTo>
                    <a:pt x="10316" y="3593"/>
                  </a:lnTo>
                  <a:lnTo>
                    <a:pt x="10395" y="3351"/>
                  </a:lnTo>
                  <a:lnTo>
                    <a:pt x="10462" y="3109"/>
                  </a:lnTo>
                  <a:lnTo>
                    <a:pt x="10507" y="2848"/>
                  </a:lnTo>
                  <a:lnTo>
                    <a:pt x="10530" y="2606"/>
                  </a:lnTo>
                  <a:lnTo>
                    <a:pt x="10507" y="2346"/>
                  </a:lnTo>
                  <a:lnTo>
                    <a:pt x="10462" y="2141"/>
                  </a:lnTo>
                  <a:lnTo>
                    <a:pt x="10395" y="1880"/>
                  </a:lnTo>
                  <a:lnTo>
                    <a:pt x="10293" y="1638"/>
                  </a:lnTo>
                  <a:lnTo>
                    <a:pt x="10158" y="1415"/>
                  </a:lnTo>
                  <a:lnTo>
                    <a:pt x="9967" y="1210"/>
                  </a:lnTo>
                  <a:lnTo>
                    <a:pt x="9753" y="986"/>
                  </a:lnTo>
                  <a:lnTo>
                    <a:pt x="9495" y="819"/>
                  </a:lnTo>
                  <a:lnTo>
                    <a:pt x="9191" y="670"/>
                  </a:lnTo>
                  <a:lnTo>
                    <a:pt x="8842" y="521"/>
                  </a:lnTo>
                  <a:lnTo>
                    <a:pt x="8471" y="446"/>
                  </a:lnTo>
                  <a:lnTo>
                    <a:pt x="7998" y="428"/>
                  </a:lnTo>
                  <a:lnTo>
                    <a:pt x="7413" y="428"/>
                  </a:lnTo>
                  <a:lnTo>
                    <a:pt x="6817" y="446"/>
                  </a:lnTo>
                  <a:lnTo>
                    <a:pt x="6187" y="521"/>
                  </a:lnTo>
                  <a:lnTo>
                    <a:pt x="5602" y="633"/>
                  </a:lnTo>
                  <a:lnTo>
                    <a:pt x="5107" y="744"/>
                  </a:lnTo>
                  <a:lnTo>
                    <a:pt x="4725" y="856"/>
                  </a:lnTo>
                  <a:lnTo>
                    <a:pt x="4848" y="1564"/>
                  </a:lnTo>
                  <a:lnTo>
                    <a:pt x="5028" y="2495"/>
                  </a:lnTo>
                  <a:lnTo>
                    <a:pt x="5175" y="3556"/>
                  </a:lnTo>
                  <a:lnTo>
                    <a:pt x="5298" y="4673"/>
                  </a:lnTo>
                  <a:lnTo>
                    <a:pt x="5343" y="5213"/>
                  </a:lnTo>
                  <a:lnTo>
                    <a:pt x="5388" y="5753"/>
                  </a:lnTo>
                  <a:lnTo>
                    <a:pt x="5411" y="6275"/>
                  </a:lnTo>
                  <a:lnTo>
                    <a:pt x="5411" y="6740"/>
                  </a:lnTo>
                  <a:lnTo>
                    <a:pt x="5366" y="7168"/>
                  </a:lnTo>
                  <a:lnTo>
                    <a:pt x="5321" y="7541"/>
                  </a:lnTo>
                  <a:lnTo>
                    <a:pt x="5287" y="7708"/>
                  </a:lnTo>
                  <a:lnTo>
                    <a:pt x="5242" y="7857"/>
                  </a:lnTo>
                  <a:lnTo>
                    <a:pt x="5197" y="7969"/>
                  </a:lnTo>
                  <a:lnTo>
                    <a:pt x="5130" y="8062"/>
                  </a:lnTo>
                  <a:lnTo>
                    <a:pt x="5006" y="8248"/>
                  </a:lnTo>
                  <a:lnTo>
                    <a:pt x="4848" y="8397"/>
                  </a:lnTo>
                  <a:lnTo>
                    <a:pt x="4725" y="8528"/>
                  </a:lnTo>
                  <a:lnTo>
                    <a:pt x="4567" y="8640"/>
                  </a:lnTo>
                  <a:lnTo>
                    <a:pt x="4421" y="8714"/>
                  </a:lnTo>
                  <a:lnTo>
                    <a:pt x="4263" y="8751"/>
                  </a:lnTo>
                  <a:lnTo>
                    <a:pt x="4095" y="8788"/>
                  </a:lnTo>
                  <a:lnTo>
                    <a:pt x="3948" y="8788"/>
                  </a:lnTo>
                  <a:lnTo>
                    <a:pt x="3791" y="8751"/>
                  </a:lnTo>
                  <a:lnTo>
                    <a:pt x="3667" y="8714"/>
                  </a:lnTo>
                  <a:lnTo>
                    <a:pt x="3510" y="8677"/>
                  </a:lnTo>
                  <a:lnTo>
                    <a:pt x="3386" y="8602"/>
                  </a:lnTo>
                  <a:lnTo>
                    <a:pt x="3251" y="8491"/>
                  </a:lnTo>
                  <a:lnTo>
                    <a:pt x="3127" y="8360"/>
                  </a:lnTo>
                  <a:lnTo>
                    <a:pt x="3015" y="8248"/>
                  </a:lnTo>
                  <a:lnTo>
                    <a:pt x="2925" y="8062"/>
                  </a:lnTo>
                  <a:lnTo>
                    <a:pt x="2778" y="7857"/>
                  </a:lnTo>
                  <a:lnTo>
                    <a:pt x="2610" y="7671"/>
                  </a:lnTo>
                  <a:lnTo>
                    <a:pt x="2407" y="7541"/>
                  </a:lnTo>
                  <a:lnTo>
                    <a:pt x="2171" y="7466"/>
                  </a:lnTo>
                  <a:lnTo>
                    <a:pt x="1957" y="7429"/>
                  </a:lnTo>
                  <a:lnTo>
                    <a:pt x="1698" y="7429"/>
                  </a:lnTo>
                  <a:lnTo>
                    <a:pt x="1462" y="7466"/>
                  </a:lnTo>
                  <a:lnTo>
                    <a:pt x="1226" y="7559"/>
                  </a:lnTo>
                  <a:lnTo>
                    <a:pt x="989" y="7708"/>
                  </a:lnTo>
                  <a:lnTo>
                    <a:pt x="776" y="7932"/>
                  </a:lnTo>
                  <a:lnTo>
                    <a:pt x="551" y="8211"/>
                  </a:lnTo>
                  <a:lnTo>
                    <a:pt x="382" y="8528"/>
                  </a:lnTo>
                  <a:lnTo>
                    <a:pt x="315" y="8714"/>
                  </a:lnTo>
                  <a:lnTo>
                    <a:pt x="236" y="8919"/>
                  </a:lnTo>
                  <a:lnTo>
                    <a:pt x="191" y="9142"/>
                  </a:lnTo>
                  <a:lnTo>
                    <a:pt x="123" y="9347"/>
                  </a:lnTo>
                  <a:lnTo>
                    <a:pt x="78" y="9608"/>
                  </a:lnTo>
                  <a:lnTo>
                    <a:pt x="56" y="9887"/>
                  </a:lnTo>
                  <a:lnTo>
                    <a:pt x="33" y="10185"/>
                  </a:lnTo>
                  <a:lnTo>
                    <a:pt x="33" y="10464"/>
                  </a:lnTo>
                  <a:lnTo>
                    <a:pt x="33" y="10706"/>
                  </a:lnTo>
                  <a:lnTo>
                    <a:pt x="56" y="10967"/>
                  </a:lnTo>
                  <a:lnTo>
                    <a:pt x="78" y="11172"/>
                  </a:lnTo>
                  <a:lnTo>
                    <a:pt x="123" y="11395"/>
                  </a:lnTo>
                  <a:lnTo>
                    <a:pt x="168" y="11600"/>
                  </a:lnTo>
                  <a:lnTo>
                    <a:pt x="236" y="11786"/>
                  </a:lnTo>
                  <a:lnTo>
                    <a:pt x="292" y="11973"/>
                  </a:lnTo>
                  <a:lnTo>
                    <a:pt x="382" y="12140"/>
                  </a:lnTo>
                  <a:lnTo>
                    <a:pt x="540" y="12419"/>
                  </a:lnTo>
                  <a:lnTo>
                    <a:pt x="731" y="12680"/>
                  </a:lnTo>
                  <a:lnTo>
                    <a:pt x="944" y="12866"/>
                  </a:lnTo>
                  <a:lnTo>
                    <a:pt x="1158" y="12997"/>
                  </a:lnTo>
                  <a:lnTo>
                    <a:pt x="1395" y="13108"/>
                  </a:lnTo>
                  <a:lnTo>
                    <a:pt x="1608" y="13183"/>
                  </a:lnTo>
                  <a:lnTo>
                    <a:pt x="1856" y="13183"/>
                  </a:lnTo>
                  <a:lnTo>
                    <a:pt x="2070" y="13146"/>
                  </a:lnTo>
                  <a:lnTo>
                    <a:pt x="2261" y="13071"/>
                  </a:lnTo>
                  <a:lnTo>
                    <a:pt x="2430" y="12960"/>
                  </a:lnTo>
                  <a:lnTo>
                    <a:pt x="2587" y="12792"/>
                  </a:lnTo>
                  <a:lnTo>
                    <a:pt x="2688" y="12606"/>
                  </a:lnTo>
                  <a:lnTo>
                    <a:pt x="2801" y="12419"/>
                  </a:lnTo>
                  <a:lnTo>
                    <a:pt x="2925" y="12289"/>
                  </a:lnTo>
                  <a:lnTo>
                    <a:pt x="3082" y="12177"/>
                  </a:lnTo>
                  <a:lnTo>
                    <a:pt x="3228" y="12103"/>
                  </a:lnTo>
                  <a:lnTo>
                    <a:pt x="3408" y="12103"/>
                  </a:lnTo>
                  <a:lnTo>
                    <a:pt x="3577" y="12103"/>
                  </a:lnTo>
                  <a:lnTo>
                    <a:pt x="3723" y="12177"/>
                  </a:lnTo>
                  <a:lnTo>
                    <a:pt x="3903" y="12252"/>
                  </a:lnTo>
                  <a:lnTo>
                    <a:pt x="4072" y="12364"/>
                  </a:lnTo>
                  <a:lnTo>
                    <a:pt x="4230" y="12494"/>
                  </a:lnTo>
                  <a:lnTo>
                    <a:pt x="4353" y="12643"/>
                  </a:lnTo>
                  <a:lnTo>
                    <a:pt x="4488" y="12829"/>
                  </a:lnTo>
                  <a:lnTo>
                    <a:pt x="4567" y="13034"/>
                  </a:lnTo>
                  <a:lnTo>
                    <a:pt x="4657" y="13257"/>
                  </a:lnTo>
                  <a:lnTo>
                    <a:pt x="4702" y="13462"/>
                  </a:lnTo>
                  <a:lnTo>
                    <a:pt x="4725" y="13686"/>
                  </a:lnTo>
                  <a:lnTo>
                    <a:pt x="4702" y="14282"/>
                  </a:lnTo>
                  <a:lnTo>
                    <a:pt x="4657" y="15045"/>
                  </a:lnTo>
                  <a:lnTo>
                    <a:pt x="4612" y="15976"/>
                  </a:lnTo>
                  <a:lnTo>
                    <a:pt x="4590" y="16926"/>
                  </a:lnTo>
                  <a:lnTo>
                    <a:pt x="4567" y="17968"/>
                  </a:lnTo>
                  <a:lnTo>
                    <a:pt x="4567" y="19011"/>
                  </a:lnTo>
                  <a:lnTo>
                    <a:pt x="4590" y="19514"/>
                  </a:lnTo>
                  <a:lnTo>
                    <a:pt x="4612" y="19980"/>
                  </a:lnTo>
                  <a:lnTo>
                    <a:pt x="4657" y="20426"/>
                  </a:lnTo>
                  <a:lnTo>
                    <a:pt x="4725" y="20836"/>
                  </a:lnTo>
                  <a:lnTo>
                    <a:pt x="4848" y="20929"/>
                  </a:lnTo>
                  <a:lnTo>
                    <a:pt x="5040" y="21004"/>
                  </a:lnTo>
                  <a:lnTo>
                    <a:pt x="5265" y="21078"/>
                  </a:lnTo>
                  <a:lnTo>
                    <a:pt x="5478" y="21115"/>
                  </a:lnTo>
                  <a:lnTo>
                    <a:pt x="6041" y="21115"/>
                  </a:lnTo>
                  <a:lnTo>
                    <a:pt x="6637" y="21078"/>
                  </a:lnTo>
                  <a:lnTo>
                    <a:pt x="7312" y="21004"/>
                  </a:lnTo>
                  <a:lnTo>
                    <a:pt x="7998" y="20929"/>
                  </a:lnTo>
                  <a:lnTo>
                    <a:pt x="8696" y="20855"/>
                  </a:lnTo>
                  <a:lnTo>
                    <a:pt x="9360" y="20836"/>
                  </a:lnTo>
                  <a:close/>
                </a:path>
              </a:pathLst>
            </a:custGeom>
            <a:solidFill>
              <a:schemeClr val="tx2"/>
            </a:solidFill>
            <a:ln w="28575">
              <a:solidFill>
                <a:srgbClr val="000000"/>
              </a:solidFill>
              <a:miter lim="800000"/>
              <a:headEnd/>
              <a:tailEnd/>
            </a:ln>
          </p:spPr>
          <p:txBody>
            <a:bodyPr/>
            <a:lstStyle/>
            <a:p>
              <a:pPr algn="ctr" eaLnBrk="0" hangingPunct="0"/>
              <a:endParaRPr lang="en-US" dirty="0"/>
            </a:p>
          </p:txBody>
        </p:sp>
      </p:gr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2"/>
          <p:cNvSpPr>
            <a:spLocks noGrp="1" noChangeArrowheads="1"/>
          </p:cNvSpPr>
          <p:nvPr>
            <p:ph type="title"/>
          </p:nvPr>
        </p:nvSpPr>
        <p:spPr/>
        <p:txBody>
          <a:bodyPr/>
          <a:lstStyle/>
          <a:p>
            <a:r>
              <a:rPr lang="en-US" dirty="0" smtClean="0"/>
              <a:t>A. Front Panel Communication</a:t>
            </a:r>
          </a:p>
        </p:txBody>
      </p:sp>
      <p:pic>
        <p:nvPicPr>
          <p:cNvPr id="27650" name="Picture 4" descr="frontpanel"/>
          <p:cNvPicPr>
            <a:picLocks noChangeAspect="1" noChangeArrowheads="1"/>
          </p:cNvPicPr>
          <p:nvPr/>
        </p:nvPicPr>
        <p:blipFill>
          <a:blip r:embed="rId3"/>
          <a:srcRect/>
          <a:stretch>
            <a:fillRect/>
          </a:stretch>
        </p:blipFill>
        <p:spPr bwMode="auto">
          <a:xfrm>
            <a:off x="1295400" y="1143000"/>
            <a:ext cx="6934200" cy="4665663"/>
          </a:xfrm>
          <a:prstGeom prst="rect">
            <a:avLst/>
          </a:prstGeom>
          <a:noFill/>
          <a:ln w="9525">
            <a:noFill/>
            <a:miter lim="800000"/>
            <a:headEnd/>
            <a:tailEnd/>
          </a:ln>
        </p:spPr>
      </p:pic>
      <p:sp>
        <p:nvSpPr>
          <p:cNvPr id="27651" name="Text Box 5"/>
          <p:cNvSpPr txBox="1">
            <a:spLocks noChangeArrowheads="1"/>
          </p:cNvSpPr>
          <p:nvPr/>
        </p:nvSpPr>
        <p:spPr bwMode="auto">
          <a:xfrm>
            <a:off x="1309688" y="2362200"/>
            <a:ext cx="976312" cy="366713"/>
          </a:xfrm>
          <a:prstGeom prst="rect">
            <a:avLst/>
          </a:prstGeom>
          <a:noFill/>
          <a:ln w="9525">
            <a:noFill/>
            <a:miter lim="800000"/>
            <a:headEnd type="none" w="sm" len="sm"/>
            <a:tailEnd type="none" w="sm" len="sm"/>
          </a:ln>
        </p:spPr>
        <p:txBody>
          <a:bodyPr wrap="none">
            <a:spAutoFit/>
          </a:bodyPr>
          <a:lstStyle/>
          <a:p>
            <a:pPr algn="ctr" eaLnBrk="0" hangingPunct="0"/>
            <a:r>
              <a:rPr lang="en-US" sz="1800" dirty="0">
                <a:solidFill>
                  <a:schemeClr val="tx1"/>
                </a:solidFill>
              </a:rPr>
              <a:t>Targeted</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Rectangle 2"/>
          <p:cNvSpPr>
            <a:spLocks noGrp="1" noChangeArrowheads="1"/>
          </p:cNvSpPr>
          <p:nvPr>
            <p:ph type="title"/>
          </p:nvPr>
        </p:nvSpPr>
        <p:spPr/>
        <p:txBody>
          <a:bodyPr/>
          <a:lstStyle/>
          <a:p>
            <a:r>
              <a:rPr lang="en-US" dirty="0" smtClean="0"/>
              <a:t>Summary – Matching Quiz</a:t>
            </a:r>
          </a:p>
        </p:txBody>
      </p:sp>
      <p:sp>
        <p:nvSpPr>
          <p:cNvPr id="72706" name="Rectangle 3"/>
          <p:cNvSpPr>
            <a:spLocks noGrp="1" noChangeArrowheads="1"/>
          </p:cNvSpPr>
          <p:nvPr>
            <p:ph sz="half" idx="1"/>
          </p:nvPr>
        </p:nvSpPr>
        <p:spPr/>
        <p:txBody>
          <a:bodyPr/>
          <a:lstStyle/>
          <a:p>
            <a:pPr marL="514350" indent="-514350">
              <a:buFont typeface="Arial Narrow" pitchFamily="34" charset="0"/>
              <a:buAutoNum type="arabicPeriod"/>
            </a:pPr>
            <a:r>
              <a:rPr lang="en-US" dirty="0" smtClean="0"/>
              <a:t>TCP</a:t>
            </a:r>
            <a:br>
              <a:rPr lang="en-US" dirty="0" smtClean="0"/>
            </a:br>
            <a:r>
              <a:rPr lang="en-US" dirty="0" smtClean="0"/>
              <a:t/>
            </a:r>
            <a:br>
              <a:rPr lang="en-US" dirty="0" smtClean="0"/>
            </a:br>
            <a:endParaRPr lang="en-US" dirty="0" smtClean="0"/>
          </a:p>
          <a:p>
            <a:pPr marL="514350" indent="-514350">
              <a:buFont typeface="Arial Narrow" pitchFamily="34" charset="0"/>
              <a:buAutoNum type="arabicPeriod"/>
            </a:pPr>
            <a:r>
              <a:rPr lang="en-US" dirty="0" smtClean="0"/>
              <a:t>UDP</a:t>
            </a:r>
            <a:br>
              <a:rPr lang="en-US" dirty="0" smtClean="0"/>
            </a:br>
            <a:r>
              <a:rPr lang="en-US" dirty="0" smtClean="0"/>
              <a:t/>
            </a:r>
            <a:br>
              <a:rPr lang="en-US" dirty="0" smtClean="0"/>
            </a:br>
            <a:endParaRPr lang="en-US" dirty="0" smtClean="0"/>
          </a:p>
          <a:p>
            <a:pPr marL="514350" indent="-514350">
              <a:buFont typeface="Arial Narrow" pitchFamily="34" charset="0"/>
              <a:buAutoNum type="arabicPeriod"/>
            </a:pPr>
            <a:r>
              <a:rPr lang="en-US" dirty="0" smtClean="0"/>
              <a:t>Network-published shared variables</a:t>
            </a:r>
          </a:p>
        </p:txBody>
      </p:sp>
      <p:sp>
        <p:nvSpPr>
          <p:cNvPr id="72707" name="Rectangle 4"/>
          <p:cNvSpPr>
            <a:spLocks noGrp="1" noChangeArrowheads="1"/>
          </p:cNvSpPr>
          <p:nvPr>
            <p:ph sz="half" idx="2"/>
          </p:nvPr>
        </p:nvSpPr>
        <p:spPr/>
        <p:txBody>
          <a:bodyPr/>
          <a:lstStyle/>
          <a:p>
            <a:pPr marL="514350" indent="-514350">
              <a:buFont typeface="Arial Narrow" pitchFamily="34" charset="0"/>
              <a:buAutoNum type="alphaLcPeriod"/>
            </a:pPr>
            <a:r>
              <a:rPr lang="en-US" dirty="0" smtClean="0"/>
              <a:t>Fast, lossy communication protocol with minimal error checking</a:t>
            </a:r>
          </a:p>
          <a:p>
            <a:pPr marL="514350" indent="-514350">
              <a:buFont typeface="Arial Narrow" pitchFamily="34" charset="0"/>
              <a:buAutoNum type="alphaLcPeriod"/>
            </a:pPr>
            <a:r>
              <a:rPr lang="en-US" dirty="0" smtClean="0"/>
              <a:t>Commonly used protocol, fast and lossless.</a:t>
            </a:r>
            <a:br>
              <a:rPr lang="en-US" dirty="0" smtClean="0"/>
            </a:br>
            <a:endParaRPr lang="en-US" dirty="0" smtClean="0"/>
          </a:p>
          <a:p>
            <a:pPr marL="514350" indent="-514350">
              <a:buFont typeface="Arial Narrow" pitchFamily="34" charset="0"/>
              <a:buAutoNum type="alphaLcPeriod"/>
            </a:pPr>
            <a:r>
              <a:rPr lang="en-US" dirty="0" smtClean="0"/>
              <a:t>Can transfer data directly from a time-critical loop</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Rectangle 2"/>
          <p:cNvSpPr>
            <a:spLocks noGrp="1" noChangeArrowheads="1"/>
          </p:cNvSpPr>
          <p:nvPr>
            <p:ph type="title"/>
          </p:nvPr>
        </p:nvSpPr>
        <p:spPr/>
        <p:txBody>
          <a:bodyPr/>
          <a:lstStyle/>
          <a:p>
            <a:r>
              <a:rPr lang="en-US" dirty="0" smtClean="0"/>
              <a:t>Summary – Matching Quiz Answers</a:t>
            </a:r>
          </a:p>
        </p:txBody>
      </p:sp>
      <p:sp>
        <p:nvSpPr>
          <p:cNvPr id="72706" name="Rectangle 3"/>
          <p:cNvSpPr>
            <a:spLocks noGrp="1" noChangeArrowheads="1"/>
          </p:cNvSpPr>
          <p:nvPr>
            <p:ph sz="half" idx="1"/>
          </p:nvPr>
        </p:nvSpPr>
        <p:spPr/>
        <p:txBody>
          <a:bodyPr/>
          <a:lstStyle/>
          <a:p>
            <a:pPr marL="514350" indent="-514350">
              <a:buFont typeface="Arial Narrow" pitchFamily="34" charset="0"/>
              <a:buAutoNum type="arabicPeriod"/>
            </a:pPr>
            <a:r>
              <a:rPr lang="en-US" dirty="0" smtClean="0"/>
              <a:t>TCP</a:t>
            </a:r>
            <a:br>
              <a:rPr lang="en-US" dirty="0" smtClean="0"/>
            </a:br>
            <a:r>
              <a:rPr lang="en-US" dirty="0" smtClean="0"/>
              <a:t/>
            </a:r>
            <a:br>
              <a:rPr lang="en-US" dirty="0" smtClean="0"/>
            </a:br>
            <a:endParaRPr lang="en-US" dirty="0" smtClean="0"/>
          </a:p>
          <a:p>
            <a:pPr marL="514350" indent="-514350">
              <a:buFont typeface="Arial Narrow" pitchFamily="34" charset="0"/>
              <a:buAutoNum type="arabicPeriod"/>
            </a:pPr>
            <a:r>
              <a:rPr lang="en-US" dirty="0" smtClean="0"/>
              <a:t>UDP</a:t>
            </a:r>
            <a:br>
              <a:rPr lang="en-US" dirty="0" smtClean="0"/>
            </a:br>
            <a:r>
              <a:rPr lang="en-US" dirty="0" smtClean="0"/>
              <a:t/>
            </a:r>
            <a:br>
              <a:rPr lang="en-US" dirty="0" smtClean="0"/>
            </a:br>
            <a:endParaRPr lang="en-US" dirty="0" smtClean="0"/>
          </a:p>
          <a:p>
            <a:pPr marL="514350" indent="-514350">
              <a:buFont typeface="Arial Narrow" pitchFamily="34" charset="0"/>
              <a:buAutoNum type="arabicPeriod"/>
            </a:pPr>
            <a:r>
              <a:rPr lang="en-US" dirty="0" smtClean="0"/>
              <a:t>Network-published shared variables</a:t>
            </a:r>
          </a:p>
        </p:txBody>
      </p:sp>
      <p:sp>
        <p:nvSpPr>
          <p:cNvPr id="72707" name="Rectangle 4"/>
          <p:cNvSpPr>
            <a:spLocks noGrp="1" noChangeArrowheads="1"/>
          </p:cNvSpPr>
          <p:nvPr>
            <p:ph sz="half" idx="2"/>
          </p:nvPr>
        </p:nvSpPr>
        <p:spPr/>
        <p:txBody>
          <a:bodyPr/>
          <a:lstStyle/>
          <a:p>
            <a:pPr marL="514350" indent="-514350">
              <a:buAutoNum type="alphaLcPeriod" startAt="2"/>
            </a:pPr>
            <a:r>
              <a:rPr lang="en-US" dirty="0" smtClean="0"/>
              <a:t>Commonly used protocol, fast and lossless.</a:t>
            </a:r>
          </a:p>
          <a:p>
            <a:pPr marL="514350" indent="-514350">
              <a:buFont typeface="Arial Narrow" pitchFamily="34" charset="0"/>
              <a:buAutoNum type="alphaLcPeriod"/>
            </a:pPr>
            <a:endParaRPr lang="en-US" dirty="0" smtClean="0"/>
          </a:p>
          <a:p>
            <a:pPr marL="514350" indent="-514350">
              <a:buFont typeface="Arial Narrow" pitchFamily="34" charset="0"/>
              <a:buAutoNum type="alphaLcPeriod"/>
            </a:pPr>
            <a:r>
              <a:rPr lang="en-US" dirty="0" smtClean="0"/>
              <a:t>Fast, lossy communication protocol with minimal error checking</a:t>
            </a:r>
          </a:p>
          <a:p>
            <a:pPr marL="514350" indent="-514350">
              <a:buAutoNum type="alphaLcPeriod" startAt="3"/>
            </a:pPr>
            <a:r>
              <a:rPr lang="en-US" dirty="0" smtClean="0"/>
              <a:t>Can transfer data directly from a time-critical loop</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353" name="Rectangle 2"/>
          <p:cNvSpPr>
            <a:spLocks noGrp="1" noChangeArrowheads="1"/>
          </p:cNvSpPr>
          <p:nvPr>
            <p:ph type="title"/>
          </p:nvPr>
        </p:nvSpPr>
        <p:spPr/>
        <p:txBody>
          <a:bodyPr/>
          <a:lstStyle/>
          <a:p>
            <a:r>
              <a:rPr lang="en-US" dirty="0" smtClean="0"/>
              <a:t>Summary – Quiz</a:t>
            </a:r>
          </a:p>
        </p:txBody>
      </p:sp>
      <p:sp>
        <p:nvSpPr>
          <p:cNvPr id="356354" name="Rectangle 16"/>
          <p:cNvSpPr>
            <a:spLocks noGrp="1" noChangeArrowheads="1"/>
          </p:cNvSpPr>
          <p:nvPr>
            <p:ph idx="1"/>
          </p:nvPr>
        </p:nvSpPr>
        <p:spPr/>
        <p:txBody>
          <a:bodyPr/>
          <a:lstStyle/>
          <a:p>
            <a:pPr marL="533400" indent="-533400">
              <a:buAutoNum type="arabicPeriod" startAt="2"/>
            </a:pPr>
            <a:r>
              <a:rPr lang="en-US" dirty="0" smtClean="0"/>
              <a:t>True or False?  When using front panel communication, a time-critical loop that contains front panel controls and indicators is deterministic.</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353" name="Rectangle 2"/>
          <p:cNvSpPr>
            <a:spLocks noGrp="1" noChangeArrowheads="1"/>
          </p:cNvSpPr>
          <p:nvPr>
            <p:ph type="title"/>
          </p:nvPr>
        </p:nvSpPr>
        <p:spPr/>
        <p:txBody>
          <a:bodyPr/>
          <a:lstStyle/>
          <a:p>
            <a:r>
              <a:rPr lang="en-US" dirty="0" smtClean="0"/>
              <a:t>Summary – Quiz Answer</a:t>
            </a:r>
          </a:p>
        </p:txBody>
      </p:sp>
      <p:sp>
        <p:nvSpPr>
          <p:cNvPr id="356354" name="Rectangle 16"/>
          <p:cNvSpPr>
            <a:spLocks noGrp="1" noChangeArrowheads="1"/>
          </p:cNvSpPr>
          <p:nvPr>
            <p:ph idx="1"/>
          </p:nvPr>
        </p:nvSpPr>
        <p:spPr/>
        <p:txBody>
          <a:bodyPr/>
          <a:lstStyle/>
          <a:p>
            <a:pPr marL="533400" indent="-533400">
              <a:buAutoNum type="arabicPeriod" startAt="2"/>
            </a:pPr>
            <a:r>
              <a:rPr lang="en-US" dirty="0" smtClean="0"/>
              <a:t>True or False?  When using front panel communication, a time-critical loop that contains front panel controls and indicators is deterministic.</a:t>
            </a:r>
          </a:p>
          <a:p>
            <a:pPr marL="533400" indent="-533400">
              <a:buAutoNum type="arabicPeriod" startAt="2"/>
            </a:pPr>
            <a:endParaRPr lang="en-US" dirty="0" smtClean="0"/>
          </a:p>
          <a:p>
            <a:pPr marL="533400" indent="-533400">
              <a:buNone/>
            </a:pPr>
            <a:r>
              <a:rPr lang="en-US" dirty="0" smtClean="0"/>
              <a:t>	</a:t>
            </a:r>
            <a:r>
              <a:rPr lang="en-US" b="1" dirty="0" smtClean="0"/>
              <a:t>False</a:t>
            </a:r>
            <a:endParaRPr lang="en-US" dirty="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353" name="Rectangle 2"/>
          <p:cNvSpPr>
            <a:spLocks noGrp="1" noChangeArrowheads="1"/>
          </p:cNvSpPr>
          <p:nvPr>
            <p:ph type="title"/>
          </p:nvPr>
        </p:nvSpPr>
        <p:spPr/>
        <p:txBody>
          <a:bodyPr/>
          <a:lstStyle/>
          <a:p>
            <a:r>
              <a:rPr lang="en-US" dirty="0" smtClean="0"/>
              <a:t>Summary – Quiz</a:t>
            </a:r>
          </a:p>
        </p:txBody>
      </p:sp>
      <p:sp>
        <p:nvSpPr>
          <p:cNvPr id="356354" name="Rectangle 16"/>
          <p:cNvSpPr>
            <a:spLocks noGrp="1" noChangeArrowheads="1"/>
          </p:cNvSpPr>
          <p:nvPr>
            <p:ph idx="1"/>
          </p:nvPr>
        </p:nvSpPr>
        <p:spPr/>
        <p:txBody>
          <a:bodyPr/>
          <a:lstStyle/>
          <a:p>
            <a:pPr marL="533400" indent="-533400">
              <a:buAutoNum type="arabicPeriod" startAt="3"/>
            </a:pPr>
            <a:r>
              <a:rPr lang="en-US" dirty="0" smtClean="0"/>
              <a:t>True or False?  You </a:t>
            </a:r>
            <a:r>
              <a:rPr lang="en-US" smtClean="0"/>
              <a:t>should never </a:t>
            </a:r>
            <a:r>
              <a:rPr lang="en-US" dirty="0" smtClean="0"/>
              <a:t>use TCP and UDP functions inside time-critical code.</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353" name="Rectangle 2"/>
          <p:cNvSpPr>
            <a:spLocks noGrp="1" noChangeArrowheads="1"/>
          </p:cNvSpPr>
          <p:nvPr>
            <p:ph type="title"/>
          </p:nvPr>
        </p:nvSpPr>
        <p:spPr/>
        <p:txBody>
          <a:bodyPr/>
          <a:lstStyle/>
          <a:p>
            <a:r>
              <a:rPr lang="en-US" dirty="0" smtClean="0"/>
              <a:t>Summary – Quiz Answer</a:t>
            </a:r>
          </a:p>
        </p:txBody>
      </p:sp>
      <p:sp>
        <p:nvSpPr>
          <p:cNvPr id="356354" name="Rectangle 16"/>
          <p:cNvSpPr>
            <a:spLocks noGrp="1" noChangeArrowheads="1"/>
          </p:cNvSpPr>
          <p:nvPr>
            <p:ph idx="1"/>
          </p:nvPr>
        </p:nvSpPr>
        <p:spPr/>
        <p:txBody>
          <a:bodyPr/>
          <a:lstStyle/>
          <a:p>
            <a:pPr marL="533400" indent="-533400">
              <a:buAutoNum type="arabicPeriod" startAt="3"/>
            </a:pPr>
            <a:r>
              <a:rPr lang="en-US" dirty="0" smtClean="0"/>
              <a:t>True or False?  You should use never use TCP and UDP functions inside time-critical code.</a:t>
            </a:r>
          </a:p>
          <a:p>
            <a:pPr marL="533400" indent="-533400">
              <a:buAutoNum type="arabicPeriod" startAt="3"/>
            </a:pPr>
            <a:endParaRPr lang="en-US" dirty="0" smtClean="0"/>
          </a:p>
          <a:p>
            <a:pPr marL="533400" indent="-533400">
              <a:buNone/>
            </a:pPr>
            <a:r>
              <a:rPr lang="en-US" dirty="0" smtClean="0"/>
              <a:t>	</a:t>
            </a:r>
            <a:r>
              <a:rPr lang="en-US" b="1" dirty="0" smtClean="0"/>
              <a:t>True</a:t>
            </a:r>
            <a:endParaRPr lang="en-US" dirty="0"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353" name="Rectangle 2"/>
          <p:cNvSpPr>
            <a:spLocks noGrp="1" noChangeArrowheads="1"/>
          </p:cNvSpPr>
          <p:nvPr>
            <p:ph type="title"/>
          </p:nvPr>
        </p:nvSpPr>
        <p:spPr/>
        <p:txBody>
          <a:bodyPr/>
          <a:lstStyle/>
          <a:p>
            <a:r>
              <a:rPr lang="en-US" dirty="0" smtClean="0"/>
              <a:t>Summary – Quiz</a:t>
            </a:r>
          </a:p>
        </p:txBody>
      </p:sp>
      <p:sp>
        <p:nvSpPr>
          <p:cNvPr id="356354" name="Rectangle 16"/>
          <p:cNvSpPr>
            <a:spLocks noGrp="1" noChangeArrowheads="1"/>
          </p:cNvSpPr>
          <p:nvPr>
            <p:ph idx="1"/>
          </p:nvPr>
        </p:nvSpPr>
        <p:spPr/>
        <p:txBody>
          <a:bodyPr/>
          <a:lstStyle/>
          <a:p>
            <a:pPr marL="533400" indent="-533400">
              <a:buAutoNum type="arabicPeriod" startAt="4"/>
            </a:pPr>
            <a:r>
              <a:rPr lang="en-US" dirty="0" smtClean="0"/>
              <a:t>Which  of the following should you use to communicate from the time-critical loop directly to the host VI?</a:t>
            </a:r>
          </a:p>
          <a:p>
            <a:pPr marL="1104900" lvl="4" indent="-533400">
              <a:buAutoNum type="alphaLcPeriod"/>
            </a:pPr>
            <a:r>
              <a:rPr lang="en-US" sz="2500" dirty="0" smtClean="0"/>
              <a:t>Single-process shared variable with RT FIFO disabled</a:t>
            </a:r>
          </a:p>
          <a:p>
            <a:pPr marL="1104900" lvl="4" indent="-533400">
              <a:buAutoNum type="alphaLcPeriod"/>
            </a:pPr>
            <a:r>
              <a:rPr lang="en-US" sz="2500" dirty="0" smtClean="0"/>
              <a:t>Single-process shared variable with RT FIFO enabled</a:t>
            </a:r>
          </a:p>
          <a:p>
            <a:pPr marL="1104900" lvl="4" indent="-533400">
              <a:buAutoNum type="alphaLcPeriod"/>
            </a:pPr>
            <a:r>
              <a:rPr lang="en-US" sz="2500" dirty="0" smtClean="0"/>
              <a:t>Network-published shared variable with RT FIFO disabled</a:t>
            </a:r>
          </a:p>
          <a:p>
            <a:pPr marL="1104900" lvl="4" indent="-533400">
              <a:buAutoNum type="alphaLcPeriod"/>
            </a:pPr>
            <a:r>
              <a:rPr lang="en-US" sz="2500" dirty="0" smtClean="0"/>
              <a:t>Network-published shared variable with RT FIFO enabled</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353" name="Rectangle 2"/>
          <p:cNvSpPr>
            <a:spLocks noGrp="1" noChangeArrowheads="1"/>
          </p:cNvSpPr>
          <p:nvPr>
            <p:ph type="title"/>
          </p:nvPr>
        </p:nvSpPr>
        <p:spPr/>
        <p:txBody>
          <a:bodyPr/>
          <a:lstStyle/>
          <a:p>
            <a:r>
              <a:rPr lang="en-US" dirty="0" smtClean="0"/>
              <a:t>Summary – Quiz Answer</a:t>
            </a:r>
          </a:p>
        </p:txBody>
      </p:sp>
      <p:sp>
        <p:nvSpPr>
          <p:cNvPr id="356354" name="Rectangle 16"/>
          <p:cNvSpPr>
            <a:spLocks noGrp="1" noChangeArrowheads="1"/>
          </p:cNvSpPr>
          <p:nvPr>
            <p:ph idx="1"/>
          </p:nvPr>
        </p:nvSpPr>
        <p:spPr/>
        <p:txBody>
          <a:bodyPr/>
          <a:lstStyle/>
          <a:p>
            <a:pPr marL="533400" indent="-533400">
              <a:buAutoNum type="arabicPeriod" startAt="4"/>
            </a:pPr>
            <a:r>
              <a:rPr lang="en-US" dirty="0" smtClean="0"/>
              <a:t>Which  of the following should you use to communicate from the time-critical loop directly to the host VI?</a:t>
            </a:r>
          </a:p>
          <a:p>
            <a:pPr marL="1104900" lvl="4" indent="-533400">
              <a:buAutoNum type="alphaLcPeriod"/>
            </a:pPr>
            <a:r>
              <a:rPr lang="en-US" sz="2500" dirty="0" smtClean="0"/>
              <a:t>Single-process shared variable with RT FIFO disabled</a:t>
            </a:r>
          </a:p>
          <a:p>
            <a:pPr marL="1104900" lvl="4" indent="-533400">
              <a:buAutoNum type="alphaLcPeriod"/>
            </a:pPr>
            <a:r>
              <a:rPr lang="en-US" sz="2500" dirty="0" smtClean="0"/>
              <a:t>Single-process shared variable with RT FIFO enabled</a:t>
            </a:r>
          </a:p>
          <a:p>
            <a:pPr marL="1104900" lvl="4" indent="-533400">
              <a:buAutoNum type="alphaLcPeriod"/>
            </a:pPr>
            <a:r>
              <a:rPr lang="en-US" sz="2500" dirty="0" smtClean="0"/>
              <a:t>Network-published shared variable with RT FIFO disabled</a:t>
            </a:r>
          </a:p>
          <a:p>
            <a:pPr marL="1104900" lvl="4" indent="-533400">
              <a:buAutoNum type="alphaLcPeriod"/>
            </a:pPr>
            <a:r>
              <a:rPr lang="en-US" sz="2500" b="1" dirty="0" smtClean="0"/>
              <a:t>Network-published shared variable with RT FIFO enabled</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2"/>
          <p:cNvSpPr>
            <a:spLocks noGrp="1" noChangeArrowheads="1"/>
          </p:cNvSpPr>
          <p:nvPr>
            <p:ph type="title"/>
          </p:nvPr>
        </p:nvSpPr>
        <p:spPr/>
        <p:txBody>
          <a:bodyPr/>
          <a:lstStyle/>
          <a:p>
            <a:r>
              <a:rPr lang="en-US" dirty="0" smtClean="0"/>
              <a:t>Front Panel Communication</a:t>
            </a:r>
          </a:p>
        </p:txBody>
      </p:sp>
      <p:sp>
        <p:nvSpPr>
          <p:cNvPr id="35842" name="Rectangle 3"/>
          <p:cNvSpPr>
            <a:spLocks noGrp="1" noChangeArrowheads="1"/>
          </p:cNvSpPr>
          <p:nvPr>
            <p:ph idx="1"/>
          </p:nvPr>
        </p:nvSpPr>
        <p:spPr/>
        <p:txBody>
          <a:bodyPr/>
          <a:lstStyle/>
          <a:p>
            <a:pPr lvl="1">
              <a:buNone/>
            </a:pPr>
            <a:r>
              <a:rPr lang="en-US" dirty="0" smtClean="0"/>
              <a:t>Advantages</a:t>
            </a:r>
          </a:p>
          <a:p>
            <a:pPr lvl="1"/>
            <a:r>
              <a:rPr lang="en-US" dirty="0" smtClean="0"/>
              <a:t>Debug VIs</a:t>
            </a:r>
          </a:p>
          <a:p>
            <a:pPr lvl="1"/>
            <a:r>
              <a:rPr lang="en-US" dirty="0" smtClean="0"/>
              <a:t>Quickly monitor VIs running on RT target during development</a:t>
            </a:r>
          </a:p>
          <a:p>
            <a:pPr lvl="1">
              <a:buNone/>
            </a:pPr>
            <a:r>
              <a:rPr lang="en-US" dirty="0" smtClean="0"/>
              <a:t>Caveats</a:t>
            </a:r>
          </a:p>
          <a:p>
            <a:pPr lvl="1"/>
            <a:r>
              <a:rPr lang="en-US" dirty="0" smtClean="0"/>
              <a:t>Sections of code that contain front panel controls and indicators are non-deterministic</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p:cNvSpPr>
            <a:spLocks noGrp="1" noChangeArrowheads="1"/>
          </p:cNvSpPr>
          <p:nvPr>
            <p:ph type="title"/>
          </p:nvPr>
        </p:nvSpPr>
        <p:spPr>
          <a:xfrm>
            <a:off x="381000" y="152400"/>
            <a:ext cx="8534400" cy="1600200"/>
          </a:xfrm>
        </p:spPr>
        <p:txBody>
          <a:bodyPr/>
          <a:lstStyle/>
          <a:p>
            <a:r>
              <a:rPr lang="en-US" dirty="0" smtClean="0"/>
              <a:t>B. Network </a:t>
            </a:r>
            <a:br>
              <a:rPr lang="en-US" dirty="0" smtClean="0"/>
            </a:br>
            <a:r>
              <a:rPr lang="en-US" dirty="0" smtClean="0"/>
              <a:t>Communication</a:t>
            </a:r>
          </a:p>
        </p:txBody>
      </p:sp>
      <p:pic>
        <p:nvPicPr>
          <p:cNvPr id="29698" name="Picture 5" descr="ntwrk comm prtcl"/>
          <p:cNvPicPr>
            <a:picLocks noChangeAspect="1" noChangeArrowheads="1"/>
          </p:cNvPicPr>
          <p:nvPr/>
        </p:nvPicPr>
        <p:blipFill>
          <a:blip r:embed="rId3"/>
          <a:srcRect/>
          <a:stretch>
            <a:fillRect/>
          </a:stretch>
        </p:blipFill>
        <p:spPr bwMode="auto">
          <a:xfrm>
            <a:off x="3411538" y="381000"/>
            <a:ext cx="5449887" cy="5486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2"/>
          <p:cNvSpPr>
            <a:spLocks noGrp="1" noChangeArrowheads="1"/>
          </p:cNvSpPr>
          <p:nvPr>
            <p:ph type="title"/>
          </p:nvPr>
        </p:nvSpPr>
        <p:spPr/>
        <p:txBody>
          <a:bodyPr/>
          <a:lstStyle/>
          <a:p>
            <a:r>
              <a:rPr lang="en-US" dirty="0" smtClean="0"/>
              <a:t>C. Network Communication Programming</a:t>
            </a:r>
          </a:p>
        </p:txBody>
      </p:sp>
      <p:graphicFrame>
        <p:nvGraphicFramePr>
          <p:cNvPr id="4" name="Diagram 3"/>
          <p:cNvGraphicFramePr/>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2"/>
          <p:cNvSpPr>
            <a:spLocks noGrp="1" noChangeArrowheads="1"/>
          </p:cNvSpPr>
          <p:nvPr>
            <p:ph type="title"/>
          </p:nvPr>
        </p:nvSpPr>
        <p:spPr/>
        <p:txBody>
          <a:bodyPr/>
          <a:lstStyle/>
          <a:p>
            <a:r>
              <a:rPr lang="en-US" dirty="0" smtClean="0"/>
              <a:t>TCP Communication</a:t>
            </a:r>
          </a:p>
        </p:txBody>
      </p:sp>
      <p:sp>
        <p:nvSpPr>
          <p:cNvPr id="33794" name="Rectangle 3"/>
          <p:cNvSpPr>
            <a:spLocks noGrp="1" noChangeArrowheads="1"/>
          </p:cNvSpPr>
          <p:nvPr>
            <p:ph idx="1"/>
          </p:nvPr>
        </p:nvSpPr>
        <p:spPr>
          <a:xfrm>
            <a:off x="533400" y="1295400"/>
            <a:ext cx="8077200" cy="4505325"/>
          </a:xfrm>
        </p:spPr>
        <p:txBody>
          <a:bodyPr/>
          <a:lstStyle/>
          <a:p>
            <a:pPr lvl="1"/>
            <a:r>
              <a:rPr lang="en-US" dirty="0" smtClean="0"/>
              <a:t>TCP—Transmission Control Protocol</a:t>
            </a:r>
          </a:p>
          <a:p>
            <a:pPr lvl="1"/>
            <a:r>
              <a:rPr lang="en-US" dirty="0" smtClean="0"/>
              <a:t>Industry standard protocol for network communication</a:t>
            </a:r>
          </a:p>
          <a:p>
            <a:pPr lvl="1"/>
            <a:r>
              <a:rPr lang="en-US" dirty="0" smtClean="0"/>
              <a:t>Non-deterministic—Do not use inside a time-critical loop</a:t>
            </a:r>
          </a:p>
          <a:p>
            <a:pPr lvl="1"/>
            <a:r>
              <a:rPr lang="en-US" dirty="0" smtClean="0"/>
              <a:t>LabVIEW TCP VIs and </a:t>
            </a:r>
            <a:br>
              <a:rPr lang="en-US" dirty="0" smtClean="0"/>
            </a:br>
            <a:r>
              <a:rPr lang="en-US" dirty="0" smtClean="0"/>
              <a:t>functions:</a:t>
            </a:r>
          </a:p>
        </p:txBody>
      </p:sp>
      <p:sp>
        <p:nvSpPr>
          <p:cNvPr id="33796" name="Text Box 5"/>
          <p:cNvSpPr txBox="1">
            <a:spLocks noChangeArrowheads="1"/>
          </p:cNvSpPr>
          <p:nvPr/>
        </p:nvSpPr>
        <p:spPr bwMode="auto">
          <a:xfrm>
            <a:off x="1219200" y="4953000"/>
            <a:ext cx="7620000" cy="1187450"/>
          </a:xfrm>
          <a:prstGeom prst="rect">
            <a:avLst/>
          </a:prstGeom>
          <a:noFill/>
          <a:ln w="9525">
            <a:noFill/>
            <a:miter lim="800000"/>
            <a:headEnd type="none" w="sm" len="sm"/>
            <a:tailEnd type="none" w="sm" len="sm"/>
          </a:ln>
        </p:spPr>
        <p:txBody>
          <a:bodyPr>
            <a:spAutoFit/>
          </a:bodyPr>
          <a:lstStyle/>
          <a:p>
            <a:pPr eaLnBrk="0" hangingPunct="0"/>
            <a:r>
              <a:rPr lang="en-US" sz="2400" b="0" dirty="0">
                <a:solidFill>
                  <a:schemeClr val="tx1"/>
                </a:solidFill>
              </a:rPr>
              <a:t>Demo: NI Example Finder</a:t>
            </a:r>
          </a:p>
          <a:p>
            <a:pPr eaLnBrk="0" hangingPunct="0"/>
            <a:r>
              <a:rPr lang="en-US" sz="2400" dirty="0">
                <a:solidFill>
                  <a:schemeClr val="tx1"/>
                </a:solidFill>
              </a:rPr>
              <a:t>Toolkits and Modules»Real-Time»Network Communication»</a:t>
            </a:r>
            <a:br>
              <a:rPr lang="en-US" sz="2400" dirty="0">
                <a:solidFill>
                  <a:schemeClr val="tx1"/>
                </a:solidFill>
              </a:rPr>
            </a:br>
            <a:r>
              <a:rPr lang="en-US" sz="2400" dirty="0">
                <a:solidFill>
                  <a:schemeClr val="tx1"/>
                </a:solidFill>
              </a:rPr>
              <a:t>TCP Communication</a:t>
            </a:r>
          </a:p>
        </p:txBody>
      </p:sp>
      <p:pic>
        <p:nvPicPr>
          <p:cNvPr id="33797" name="Picture 6" descr="j0299125"/>
          <p:cNvPicPr>
            <a:picLocks noChangeAspect="1" noChangeArrowheads="1"/>
          </p:cNvPicPr>
          <p:nvPr/>
        </p:nvPicPr>
        <p:blipFill>
          <a:blip r:embed="rId3"/>
          <a:srcRect/>
          <a:stretch>
            <a:fillRect/>
          </a:stretch>
        </p:blipFill>
        <p:spPr bwMode="auto">
          <a:xfrm>
            <a:off x="381000" y="4876800"/>
            <a:ext cx="788988" cy="1295400"/>
          </a:xfrm>
          <a:prstGeom prst="rect">
            <a:avLst/>
          </a:prstGeom>
          <a:noFill/>
          <a:ln w="9525">
            <a:noFill/>
            <a:miter lim="800000"/>
            <a:headEnd/>
            <a:tailEnd/>
          </a:ln>
        </p:spPr>
      </p:pic>
      <p:pic>
        <p:nvPicPr>
          <p:cNvPr id="1026" name="Picture 2" descr="TCP_functions_bd.bmp"/>
          <p:cNvPicPr>
            <a:picLocks noChangeAspect="1" noChangeArrowheads="1"/>
          </p:cNvPicPr>
          <p:nvPr/>
        </p:nvPicPr>
        <p:blipFill>
          <a:blip r:embed="rId4"/>
          <a:srcRect/>
          <a:stretch>
            <a:fillRect/>
          </a:stretch>
        </p:blipFill>
        <p:spPr bwMode="auto">
          <a:xfrm>
            <a:off x="3962400" y="3124200"/>
            <a:ext cx="5016305" cy="1676400"/>
          </a:xfrm>
          <a:prstGeom prst="rect">
            <a:avLst/>
          </a:prstGeom>
          <a:noFill/>
          <a:ln w="9525">
            <a:noFill/>
            <a:miter lim="800000"/>
            <a:headEnd/>
            <a:tailEnd/>
          </a:ln>
          <a:effec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2"/>
          <p:cNvSpPr>
            <a:spLocks noGrp="1" noChangeArrowheads="1"/>
          </p:cNvSpPr>
          <p:nvPr>
            <p:ph type="title"/>
          </p:nvPr>
        </p:nvSpPr>
        <p:spPr/>
        <p:txBody>
          <a:bodyPr/>
          <a:lstStyle/>
          <a:p>
            <a:r>
              <a:rPr lang="en-US" dirty="0" smtClean="0"/>
              <a:t>UDP Communication</a:t>
            </a:r>
          </a:p>
        </p:txBody>
      </p:sp>
      <p:sp>
        <p:nvSpPr>
          <p:cNvPr id="35842" name="Rectangle 3"/>
          <p:cNvSpPr>
            <a:spLocks noGrp="1" noChangeArrowheads="1"/>
          </p:cNvSpPr>
          <p:nvPr>
            <p:ph idx="1"/>
          </p:nvPr>
        </p:nvSpPr>
        <p:spPr/>
        <p:txBody>
          <a:bodyPr/>
          <a:lstStyle/>
          <a:p>
            <a:pPr lvl="1"/>
            <a:r>
              <a:rPr lang="en-US" dirty="0" smtClean="0"/>
              <a:t>UDP—User Datagram Protocol</a:t>
            </a:r>
          </a:p>
          <a:p>
            <a:pPr lvl="1"/>
            <a:r>
              <a:rPr lang="en-US" dirty="0" smtClean="0"/>
              <a:t>Not connection-based—Little overhead; cannot verify receipt of data</a:t>
            </a:r>
          </a:p>
          <a:p>
            <a:pPr lvl="1"/>
            <a:r>
              <a:rPr lang="en-US" dirty="0" smtClean="0"/>
              <a:t>Non-deterministic—Do not use inside a time-critical loop</a:t>
            </a:r>
          </a:p>
          <a:p>
            <a:pPr lvl="1"/>
            <a:r>
              <a:rPr lang="en-US" dirty="0" smtClean="0"/>
              <a:t>LabVIEW UDP VI and </a:t>
            </a:r>
            <a:br>
              <a:rPr lang="en-US" dirty="0" smtClean="0"/>
            </a:br>
            <a:r>
              <a:rPr lang="en-US" dirty="0" smtClean="0"/>
              <a:t>functions:</a:t>
            </a:r>
          </a:p>
        </p:txBody>
      </p:sp>
      <p:pic>
        <p:nvPicPr>
          <p:cNvPr id="2050" name="Picture 2" descr="UDP_functions_bd.bmp"/>
          <p:cNvPicPr>
            <a:picLocks noChangeAspect="1" noChangeArrowheads="1"/>
          </p:cNvPicPr>
          <p:nvPr/>
        </p:nvPicPr>
        <p:blipFill>
          <a:blip r:embed="rId3"/>
          <a:srcRect/>
          <a:stretch>
            <a:fillRect/>
          </a:stretch>
        </p:blipFill>
        <p:spPr bwMode="auto">
          <a:xfrm>
            <a:off x="2286000" y="4495800"/>
            <a:ext cx="6397037" cy="1219200"/>
          </a:xfrm>
          <a:prstGeom prst="rect">
            <a:avLst/>
          </a:prstGeom>
          <a:noFill/>
          <a:ln w="9525">
            <a:noFill/>
            <a:miter lim="800000"/>
            <a:headEnd/>
            <a:tailEnd/>
          </a:ln>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Title 1"/>
          <p:cNvSpPr>
            <a:spLocks noGrp="1"/>
          </p:cNvSpPr>
          <p:nvPr>
            <p:ph type="title"/>
          </p:nvPr>
        </p:nvSpPr>
        <p:spPr/>
        <p:txBody>
          <a:bodyPr>
            <a:normAutofit fontScale="90000"/>
          </a:bodyPr>
          <a:lstStyle/>
          <a:p>
            <a:r>
              <a:rPr lang="en-US" dirty="0" smtClean="0"/>
              <a:t>Developing a Custom TCP Communication Protocol</a:t>
            </a:r>
          </a:p>
        </p:txBody>
      </p:sp>
      <p:sp>
        <p:nvSpPr>
          <p:cNvPr id="44034" name="Content Placeholder 2"/>
          <p:cNvSpPr>
            <a:spLocks noGrp="1"/>
          </p:cNvSpPr>
          <p:nvPr>
            <p:ph idx="1"/>
          </p:nvPr>
        </p:nvSpPr>
        <p:spPr/>
        <p:txBody>
          <a:bodyPr/>
          <a:lstStyle/>
          <a:p>
            <a:pPr lvl="1"/>
            <a:r>
              <a:rPr lang="en-US" dirty="0" smtClean="0"/>
              <a:t>TCP is a very efficient communication mechanism, but transfers only string data</a:t>
            </a:r>
          </a:p>
          <a:p>
            <a:pPr lvl="1"/>
            <a:r>
              <a:rPr lang="en-US" dirty="0" smtClean="0"/>
              <a:t>Robust systems typically require communication for multiple data items with different data types</a:t>
            </a:r>
          </a:p>
          <a:p>
            <a:pPr lvl="1"/>
            <a:r>
              <a:rPr lang="en-US" dirty="0" smtClean="0"/>
              <a:t>Define a protocol to package your data and information about the data (metadata)</a:t>
            </a:r>
          </a:p>
          <a:p>
            <a:pPr lvl="1"/>
            <a:r>
              <a:rPr lang="en-US" dirty="0" smtClean="0"/>
              <a:t>Develop for scalability</a:t>
            </a:r>
          </a:p>
          <a:p>
            <a:pPr marL="0" indent="0">
              <a:buFontTx/>
              <a:buNone/>
            </a:pPr>
            <a:endParaRPr lang="en-US" dirty="0"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2"/>
          <p:cNvSpPr>
            <a:spLocks noGrp="1" noChangeArrowheads="1"/>
          </p:cNvSpPr>
          <p:nvPr>
            <p:ph type="title"/>
          </p:nvPr>
        </p:nvSpPr>
        <p:spPr/>
        <p:txBody>
          <a:bodyPr>
            <a:normAutofit fontScale="90000"/>
          </a:bodyPr>
          <a:lstStyle/>
          <a:p>
            <a:r>
              <a:rPr lang="en-US" dirty="0" smtClean="0"/>
              <a:t>Developing a Custom TCP Communication Protocol (continued)</a:t>
            </a:r>
          </a:p>
        </p:txBody>
      </p:sp>
      <p:sp>
        <p:nvSpPr>
          <p:cNvPr id="46082" name="Rectangle 3"/>
          <p:cNvSpPr>
            <a:spLocks noGrp="1" noChangeArrowheads="1"/>
          </p:cNvSpPr>
          <p:nvPr>
            <p:ph sz="half" idx="1"/>
          </p:nvPr>
        </p:nvSpPr>
        <p:spPr/>
        <p:txBody>
          <a:bodyPr/>
          <a:lstStyle/>
          <a:p>
            <a:pPr marL="0" indent="0">
              <a:buFontTx/>
              <a:buNone/>
            </a:pPr>
            <a:r>
              <a:rPr lang="en-US" dirty="0" smtClean="0"/>
              <a:t>Transferring Metadata</a:t>
            </a:r>
          </a:p>
          <a:p>
            <a:pPr lvl="1"/>
            <a:r>
              <a:rPr lang="en-US" dirty="0" smtClean="0"/>
              <a:t>Examples of metadata include: </a:t>
            </a:r>
          </a:p>
          <a:p>
            <a:pPr lvl="2"/>
            <a:r>
              <a:rPr lang="en-US" dirty="0" smtClean="0"/>
              <a:t>data size</a:t>
            </a:r>
          </a:p>
          <a:p>
            <a:pPr lvl="2"/>
            <a:r>
              <a:rPr lang="en-US" dirty="0" smtClean="0"/>
              <a:t>data item name </a:t>
            </a:r>
          </a:p>
          <a:p>
            <a:pPr lvl="2"/>
            <a:r>
              <a:rPr lang="en-US" dirty="0" smtClean="0"/>
              <a:t>data type</a:t>
            </a:r>
          </a:p>
          <a:p>
            <a:pPr lvl="1"/>
            <a:r>
              <a:rPr lang="en-US" dirty="0" smtClean="0"/>
              <a:t>Example packet:</a:t>
            </a:r>
          </a:p>
          <a:p>
            <a:pPr lvl="1"/>
            <a:endParaRPr lang="en-US" dirty="0" smtClean="0"/>
          </a:p>
        </p:txBody>
      </p:sp>
      <p:sp>
        <p:nvSpPr>
          <p:cNvPr id="46083" name="Content Placeholder 6"/>
          <p:cNvSpPr>
            <a:spLocks noGrp="1"/>
          </p:cNvSpPr>
          <p:nvPr>
            <p:ph sz="half" idx="2"/>
          </p:nvPr>
        </p:nvSpPr>
        <p:spPr/>
        <p:txBody>
          <a:bodyPr/>
          <a:lstStyle/>
          <a:p>
            <a:pPr lvl="1"/>
            <a:endParaRPr lang="en-US" dirty="0" smtClean="0"/>
          </a:p>
          <a:p>
            <a:pPr lvl="1"/>
            <a:r>
              <a:rPr lang="en-US" dirty="0" smtClean="0"/>
              <a:t>For efficient communication</a:t>
            </a:r>
          </a:p>
          <a:p>
            <a:pPr lvl="2"/>
            <a:r>
              <a:rPr lang="en-US" dirty="0" smtClean="0"/>
              <a:t>store static metadata such as item names and types on both the host and target</a:t>
            </a:r>
          </a:p>
          <a:p>
            <a:pPr lvl="2"/>
            <a:r>
              <a:rPr lang="en-US" dirty="0" smtClean="0"/>
              <a:t>transfer only an index or reference to the metadata</a:t>
            </a:r>
          </a:p>
        </p:txBody>
      </p:sp>
      <p:pic>
        <p:nvPicPr>
          <p:cNvPr id="46084" name="Picture 4" descr="0"/>
          <p:cNvPicPr>
            <a:picLocks noChangeAspect="1" noChangeArrowheads="1"/>
          </p:cNvPicPr>
          <p:nvPr/>
        </p:nvPicPr>
        <p:blipFill>
          <a:blip r:embed="rId3"/>
          <a:srcRect/>
          <a:stretch>
            <a:fillRect/>
          </a:stretch>
        </p:blipFill>
        <p:spPr bwMode="auto">
          <a:xfrm>
            <a:off x="838200" y="4038600"/>
            <a:ext cx="4495800" cy="500063"/>
          </a:xfrm>
          <a:prstGeom prst="rect">
            <a:avLst/>
          </a:prstGeom>
          <a:noFill/>
          <a:ln w="9525">
            <a:noFill/>
            <a:miter lim="800000"/>
            <a:headEnd/>
            <a:tailEnd/>
          </a:ln>
        </p:spPr>
      </p:pic>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6.0&quot;&gt;&lt;object type=&quot;1&quot; unique_id=&quot;10001&quot;&gt;&lt;object type=&quot;8&quot; unique_id=&quot;11618&quot;&gt;&lt;/object&gt;&lt;object type=&quot;2&quot; unique_id=&quot;11619&quot;&gt;&lt;object type=&quot;3&quot; unique_id=&quot;11620&quot;&gt;&lt;property id=&quot;20148&quot; value=&quot;5&quot;/&gt;&lt;property id=&quot;20300&quot; value=&quot;Slide 1 - &amp;quot;Lesson 5&amp;#x0D;&amp;#x0A;Communication&amp;quot;&quot;/&gt;&lt;property id=&quot;20307&quot; value=&quot;324&quot;/&gt;&lt;/object&gt;&lt;object type=&quot;3&quot; unique_id=&quot;11621&quot;&gt;&lt;property id=&quot;20148&quot; value=&quot;5&quot;/&gt;&lt;property id=&quot;20300&quot; value=&quot;Slide 2 - &amp;quot;A. Front Panel Communication&amp;quot;&quot;/&gt;&lt;property id=&quot;20307&quot; value=&quot;325&quot;/&gt;&lt;/object&gt;&lt;object type=&quot;3&quot; unique_id=&quot;11622&quot;&gt;&lt;property id=&quot;20148&quot; value=&quot;5&quot;/&gt;&lt;property id=&quot;20300&quot; value=&quot;Slide 3 - &amp;quot;B. Network &amp;#x0D;&amp;#x0A;Communication&amp;quot;&quot;/&gt;&lt;property id=&quot;20307&quot; value=&quot;326&quot;/&gt;&lt;/object&gt;&lt;object type=&quot;3&quot; unique_id=&quot;11623&quot;&gt;&lt;property id=&quot;20148&quot; value=&quot;5&quot;/&gt;&lt;property id=&quot;20300&quot; value=&quot;Slide 4 - &amp;quot;Network Communication Methods&amp;quot;&quot;/&gt;&lt;property id=&quot;20307&quot; value=&quot;327&quot;/&gt;&lt;/object&gt;&lt;object type=&quot;3&quot; unique_id=&quot;11624&quot;&gt;&lt;property id=&quot;20148&quot; value=&quot;5&quot;/&gt;&lt;property id=&quot;20300&quot; value=&quot;Slide 5 - &amp;quot;TCP Communication&amp;quot;&quot;/&gt;&lt;property id=&quot;20307&quot; value=&quot;330&quot;/&gt;&lt;/object&gt;&lt;object type=&quot;3&quot; unique_id=&quot;11625&quot;&gt;&lt;property id=&quot;20148&quot; value=&quot;5&quot;/&gt;&lt;property id=&quot;20300&quot; value=&quot;Slide 6 - &amp;quot;UDP Communication&amp;quot;&quot;/&gt;&lt;property id=&quot;20307&quot; value=&quot;331&quot;/&gt;&lt;/object&gt;&lt;object type=&quot;3&quot; unique_id=&quot;11626&quot;&gt;&lt;property id=&quot;20148&quot; value=&quot;5&quot;/&gt;&lt;property id=&quot;20300&quot; value=&quot;Slide 7 - &amp;quot;Shared Variable Communication&amp;quot;&quot;/&gt;&lt;property id=&quot;20307&quot; value=&quot;348&quot;/&gt;&lt;/object&gt;&lt;object type=&quot;3&quot; unique_id=&quot;11627&quot;&gt;&lt;property id=&quot;20148&quot; value=&quot;5&quot;/&gt;&lt;property id=&quot;20300&quot; value=&quot;Slide 8 - &amp;quot;VI Server Communication&amp;quot;&quot;/&gt;&lt;property id=&quot;20307&quot; value=&quot;334&quot;/&gt;&lt;/object&gt;&lt;object type=&quot;3&quot; unique_id=&quot;11628&quot;&gt;&lt;property id=&quot;20148&quot; value=&quot;5&quot;/&gt;&lt;property id=&quot;20300&quot; value=&quot;Slide 9 - &amp;quot;C. Communication Programming—&amp;#x0D;&amp;#x0A;TCP and UDP&amp;quot;&quot;/&gt;&lt;property id=&quot;20307&quot; value=&quot;351&quot;/&gt;&lt;/object&gt;&lt;object type=&quot;3&quot; unique_id=&quot;11629&quot;&gt;&lt;property id=&quot;20148&quot; value=&quot;5&quot;/&gt;&lt;property id=&quot;20300&quot; value=&quot;Slide 10 - &amp;quot;Communication Programming—&amp;#x0D;&amp;#x0A;TCP and UDP&amp;quot;&quot;/&gt;&lt;property id=&quot;20307&quot; value=&quot;352&quot;/&gt;&lt;/object&gt;&lt;object type=&quot;3&quot; unique_id=&quot;11630&quot;&gt;&lt;property id=&quot;20148&quot; value=&quot;5&quot;/&gt;&lt;property id=&quot;20300&quot; value=&quot;Slide 11 - &amp;quot;Communication Programming—&amp;#x0D;&amp;#x0A;Shared Variable&amp;quot;&quot;/&gt;&lt;property id=&quot;20307&quot; value=&quot;353&quot;/&gt;&lt;/object&gt;&lt;object type=&quot;3&quot; unique_id=&quot;11631&quot;&gt;&lt;property id=&quot;20148&quot; value=&quot;5&quot;/&gt;&lt;property id=&quot;20300&quot; value=&quot;Slide 12 - &amp;quot;Communication Programming—&amp;#x0D;&amp;#x0A;Shared Variable&amp;quot;&quot;/&gt;&lt;property id=&quot;20307&quot; value=&quot;354&quot;/&gt;&lt;/object&gt;&lt;object type=&quot;3&quot; unique_id=&quot;11632&quot;&gt;&lt;property id=&quot;20148&quot; value=&quot;5&quot;/&gt;&lt;property id=&quot;20300&quot; value=&quot;Slide 13 - &amp;quot;Location for Network-Published Variables&amp;quot;&quot;/&gt;&lt;property id=&quot;20307&quot; value=&quot;347&quot;/&gt;&lt;/object&gt;&lt;object type=&quot;3&quot; unique_id=&quot;11633&quot;&gt;&lt;property id=&quot;20148&quot; value=&quot;5&quot;/&gt;&lt;property id=&quot;20300&quot; value=&quot;Slide 14 - &amp;quot;Scope of Network-Published Shared Variables&amp;quot;&quot;/&gt;&lt;property id=&quot;20307&quot; value=&quot;355&quot;/&gt;&lt;/object&gt;&lt;object type=&quot;3&quot; unique_id=&quot;11634&quot;&gt;&lt;property id=&quot;20148&quot; value=&quot;5&quot;/&gt;&lt;property id=&quot;20300&quot; value=&quot;Slide 15 - &amp;quot;Undeploying Shared Variables&amp;quot;&quot;/&gt;&lt;property id=&quot;20307&quot; value=&quot;356&quot;/&gt;&lt;/object&gt;&lt;object type=&quot;3&quot; unique_id=&quot;11635&quot;&gt;&lt;property id=&quot;20148&quot; value=&quot;5&quot;/&gt;&lt;property id=&quot;20300&quot; value=&quot;Slide 16 - &amp;quot;D. LabVIEW Real-Time Wizards&amp;quot;&quot;/&gt;&lt;property id=&quot;20307&quot; value=&quot;349&quot;/&gt;&lt;/object&gt;&lt;object type=&quot;3&quot; unique_id=&quot;11636&quot;&gt;&lt;property id=&quot;20148&quot; value=&quot;5&quot;/&gt;&lt;property id=&quot;20300&quot; value=&quot;Slide 17 - &amp;quot;LabVIEW Real-Time Wizards (Cont.)&amp;quot;&quot;/&gt;&lt;property id=&quot;20307&quot; value=&quot;357&quot;/&gt;&lt;/object&gt;&lt;object type=&quot;3&quot; unique_id=&quot;11637&quot;&gt;&lt;property id=&quot;20148&quot; value=&quot;5&quot;/&gt;&lt;property id=&quot;20300&quot; value=&quot;Slide 18 - &amp;quot;Exercise 5-1: RT Communication Wizard&amp;quot;&quot;/&gt;&lt;property id=&quot;20307&quot; value=&quot;329&quot;/&gt;&lt;/object&gt;&lt;object type=&quot;3&quot; unique_id=&quot;11638&quot;&gt;&lt;property id=&quot;20148&quot; value=&quot;5&quot;/&gt;&lt;property id=&quot;20300&quot; value=&quot;Slide 19 - &amp;quot;Exercise 5-2: Implement Normal &amp;#x0D;&amp;#x0A;Priority &amp;quot;&quot;/&gt;&lt;property id=&quot;20307&quot; value=&quot;336&quot;/&gt;&lt;/object&gt;&lt;object type=&quot;3&quot; unique_id=&quot;11639&quot;&gt;&lt;property id=&quot;20148&quot; value=&quot;5&quot;/&gt;&lt;property id=&quot;20300&quot; value=&quot;Slide 20 - &amp;quot;Exercise 5-3: Host Program&amp;quot;&quot;/&gt;&lt;property id=&quot;20307&quot; value=&quot;346&quot;/&gt;&lt;/object&gt;&lt;object type=&quot;3&quot; unique_id=&quot;11640&quot;&gt;&lt;property id=&quot;20148&quot; value=&quot;5&quot;/&gt;&lt;property id=&quot;20300&quot; value=&quot;Slide 21 - &amp;quot;Summary—Matching Quiz&amp;quot;&quot;/&gt;&lt;property id=&quot;20307&quot; value=&quot;337&quot;/&gt;&lt;/object&gt;&lt;object type=&quot;3&quot; unique_id=&quot;11641&quot;&gt;&lt;property id=&quot;20148&quot; value=&quot;5&quot;/&gt;&lt;property id=&quot;20300&quot; value=&quot;Slide 22 - &amp;quot;Summary—Discussion Questions&amp;quot;&quot;/&gt;&lt;property id=&quot;20307&quot; value=&quot;338&quot;/&gt;&lt;/object&gt;&lt;/object&gt;&lt;/object&gt;&lt;/database&gt;"/>
</p:tagLst>
</file>

<file path=ppt/theme/theme1.xml><?xml version="1.0" encoding="utf-8"?>
<a:theme xmlns:a="http://schemas.openxmlformats.org/drawingml/2006/main" name="2007 Content Slides Template">
  <a:themeElements>
    <a:clrScheme name="National Instruments">
      <a:dk1>
        <a:srgbClr val="000000"/>
      </a:dk1>
      <a:lt1>
        <a:srgbClr val="FFFFFF"/>
      </a:lt1>
      <a:dk2>
        <a:srgbClr val="000000"/>
      </a:dk2>
      <a:lt2>
        <a:srgbClr val="A8ADB0"/>
      </a:lt2>
      <a:accent1>
        <a:srgbClr val="5E84B8"/>
      </a:accent1>
      <a:accent2>
        <a:srgbClr val="FFBB00"/>
      </a:accent2>
      <a:accent3>
        <a:srgbClr val="B8BA95"/>
      </a:accent3>
      <a:accent4>
        <a:srgbClr val="FFE399"/>
      </a:accent4>
      <a:accent5>
        <a:srgbClr val="05AAE5"/>
      </a:accent5>
      <a:accent6>
        <a:srgbClr val="9EB5D4"/>
      </a:accent6>
      <a:hlink>
        <a:srgbClr val="5E84B8"/>
      </a:hlink>
      <a:folHlink>
        <a:srgbClr val="990033"/>
      </a:folHlink>
    </a:clrScheme>
    <a:fontScheme name="Habanero Template">
      <a:majorFont>
        <a:latin typeface="Arial Narrow"/>
        <a:ea typeface=""/>
        <a:cs typeface=""/>
      </a:majorFont>
      <a:minorFont>
        <a:latin typeface="Arial Narrow"/>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noFill/>
          <a:prstDash val="solid"/>
          <a:round/>
          <a:headEnd type="none" w="sm" len="sm"/>
          <a:tailEnd type="none" w="sm" len="sm"/>
        </a:ln>
        <a:effectLst/>
        <a:scene3d>
          <a:camera prst="legacyObliqueTopRight"/>
          <a:lightRig rig="legacyFlat3" dir="b"/>
        </a:scene3d>
        <a:sp3d extrusionH="430200" prstMaterial="legacyMatte">
          <a:bevelT w="13500" h="13500" prst="angle"/>
          <a:bevelB w="13500" h="13500" prst="angle"/>
          <a:extrusionClr>
            <a:schemeClr val="accent1"/>
          </a:extrusionClr>
        </a:sp3d>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chemeClr val="bg1"/>
            </a:solidFill>
            <a:effectLst/>
            <a:latin typeface="Arial Narrow" pitchFamily="34" charset="0"/>
          </a:defRPr>
        </a:defPPr>
      </a:lstStyle>
    </a:spDef>
    <a:lnDef>
      <a:spPr bwMode="auto">
        <a:xfrm>
          <a:off x="0" y="0"/>
          <a:ext cx="1" cy="1"/>
        </a:xfrm>
        <a:custGeom>
          <a:avLst/>
          <a:gdLst/>
          <a:ahLst/>
          <a:cxnLst/>
          <a:rect l="0" t="0" r="0" b="0"/>
          <a:pathLst/>
        </a:custGeom>
        <a:solidFill>
          <a:schemeClr val="accent1"/>
        </a:solidFill>
        <a:ln w="9525" cap="flat" cmpd="sng" algn="ctr">
          <a:noFill/>
          <a:prstDash val="solid"/>
          <a:round/>
          <a:headEnd type="none" w="sm" len="sm"/>
          <a:tailEnd type="none" w="sm" len="sm"/>
        </a:ln>
        <a:effectLst/>
        <a:scene3d>
          <a:camera prst="legacyObliqueTopRight"/>
          <a:lightRig rig="legacyFlat3" dir="b"/>
        </a:scene3d>
        <a:sp3d extrusionH="430200" prstMaterial="legacyMatte">
          <a:bevelT w="13500" h="13500" prst="angle"/>
          <a:bevelB w="13500" h="13500" prst="angle"/>
          <a:extrusionClr>
            <a:schemeClr val="accent1"/>
          </a:extrusionClr>
        </a:sp3d>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chemeClr val="bg1"/>
            </a:solidFill>
            <a:effectLst/>
            <a:latin typeface="Arial Narrow" pitchFamily="34" charset="0"/>
          </a:defRPr>
        </a:defPPr>
      </a:lstStyle>
    </a:lnDef>
  </a:objectDefaults>
  <a:extraClrSchemeLst>
    <a:extraClrScheme>
      <a:clrScheme name="Habanero Template 1">
        <a:dk1>
          <a:srgbClr val="000000"/>
        </a:dk1>
        <a:lt1>
          <a:srgbClr val="FFFFFF"/>
        </a:lt1>
        <a:dk2>
          <a:srgbClr val="000000"/>
        </a:dk2>
        <a:lt2>
          <a:srgbClr val="A8ADB0"/>
        </a:lt2>
        <a:accent1>
          <a:srgbClr val="B8BA95"/>
        </a:accent1>
        <a:accent2>
          <a:srgbClr val="006600"/>
        </a:accent2>
        <a:accent3>
          <a:srgbClr val="FFFFFF"/>
        </a:accent3>
        <a:accent4>
          <a:srgbClr val="000000"/>
        </a:accent4>
        <a:accent5>
          <a:srgbClr val="D8D9C8"/>
        </a:accent5>
        <a:accent6>
          <a:srgbClr val="005C00"/>
        </a:accent6>
        <a:hlink>
          <a:srgbClr val="0000FF"/>
        </a:hlink>
        <a:folHlink>
          <a:srgbClr val="990033"/>
        </a:folHlink>
      </a:clrScheme>
      <a:clrMap bg1="lt1" tx1="dk1" bg2="lt2" tx2="dk2" accent1="accent1" accent2="accent2" accent3="accent3" accent4="accent4" accent5="accent5" accent6="accent6" hlink="hlink" folHlink="folHlink"/>
    </a:extraClrScheme>
    <a:extraClrScheme>
      <a:clrScheme name="Habanero Template 2">
        <a:dk1>
          <a:srgbClr val="000000"/>
        </a:dk1>
        <a:lt1>
          <a:srgbClr val="FFFFFF"/>
        </a:lt1>
        <a:dk2>
          <a:srgbClr val="000000"/>
        </a:dk2>
        <a:lt2>
          <a:srgbClr val="A8ADB0"/>
        </a:lt2>
        <a:accent1>
          <a:srgbClr val="B8BA95"/>
        </a:accent1>
        <a:accent2>
          <a:srgbClr val="006600"/>
        </a:accent2>
        <a:accent3>
          <a:srgbClr val="FFFFFF"/>
        </a:accent3>
        <a:accent4>
          <a:srgbClr val="000000"/>
        </a:accent4>
        <a:accent5>
          <a:srgbClr val="D8D9C8"/>
        </a:accent5>
        <a:accent6>
          <a:srgbClr val="005C00"/>
        </a:accent6>
        <a:hlink>
          <a:srgbClr val="5E84B8"/>
        </a:hlink>
        <a:folHlink>
          <a:srgbClr val="990033"/>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007 Lesson Title">
  <a:themeElements>
    <a:clrScheme name="National Instruments">
      <a:dk1>
        <a:srgbClr val="000000"/>
      </a:dk1>
      <a:lt1>
        <a:srgbClr val="FFFFFF"/>
      </a:lt1>
      <a:dk2>
        <a:srgbClr val="000000"/>
      </a:dk2>
      <a:lt2>
        <a:srgbClr val="A8ADB0"/>
      </a:lt2>
      <a:accent1>
        <a:srgbClr val="5E84B8"/>
      </a:accent1>
      <a:accent2>
        <a:srgbClr val="FFBB00"/>
      </a:accent2>
      <a:accent3>
        <a:srgbClr val="B8BA95"/>
      </a:accent3>
      <a:accent4>
        <a:srgbClr val="FFE399"/>
      </a:accent4>
      <a:accent5>
        <a:srgbClr val="05AAE5"/>
      </a:accent5>
      <a:accent6>
        <a:srgbClr val="9EB5D4"/>
      </a:accent6>
      <a:hlink>
        <a:srgbClr val="5E84B8"/>
      </a:hlink>
      <a:folHlink>
        <a:srgbClr val="990033"/>
      </a:folHlink>
    </a:clrScheme>
    <a:fontScheme name="Lesson Title">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noFill/>
          <a:prstDash val="solid"/>
          <a:round/>
          <a:headEnd type="none" w="sm" len="sm"/>
          <a:tailEnd type="none" w="sm" len="sm"/>
        </a:ln>
        <a:effectLst/>
        <a:scene3d>
          <a:camera prst="legacyObliqueTopRight"/>
          <a:lightRig rig="legacyFlat3" dir="b"/>
        </a:scene3d>
        <a:sp3d extrusionH="430200" prstMaterial="legacyMatte">
          <a:bevelT w="13500" h="13500" prst="angle"/>
          <a:bevelB w="13500" h="13500" prst="angle"/>
          <a:extrusionClr>
            <a:schemeClr val="accent1"/>
          </a:extrusionClr>
        </a:sp3d>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chemeClr val="bg1"/>
            </a:solidFill>
            <a:effectLst/>
            <a:latin typeface="Arial Narrow" pitchFamily="34" charset="0"/>
          </a:defRPr>
        </a:defPPr>
      </a:lstStyle>
    </a:spDef>
    <a:lnDef>
      <a:spPr bwMode="auto">
        <a:xfrm>
          <a:off x="0" y="0"/>
          <a:ext cx="1" cy="1"/>
        </a:xfrm>
        <a:custGeom>
          <a:avLst/>
          <a:gdLst/>
          <a:ahLst/>
          <a:cxnLst/>
          <a:rect l="0" t="0" r="0" b="0"/>
          <a:pathLst/>
        </a:custGeom>
        <a:solidFill>
          <a:schemeClr val="accent1"/>
        </a:solidFill>
        <a:ln w="9525" cap="flat" cmpd="sng" algn="ctr">
          <a:noFill/>
          <a:prstDash val="solid"/>
          <a:round/>
          <a:headEnd type="none" w="sm" len="sm"/>
          <a:tailEnd type="none" w="sm" len="sm"/>
        </a:ln>
        <a:effectLst/>
        <a:scene3d>
          <a:camera prst="legacyObliqueTopRight"/>
          <a:lightRig rig="legacyFlat3" dir="b"/>
        </a:scene3d>
        <a:sp3d extrusionH="430200" prstMaterial="legacyMatte">
          <a:bevelT w="13500" h="13500" prst="angle"/>
          <a:bevelB w="13500" h="13500" prst="angle"/>
          <a:extrusionClr>
            <a:schemeClr val="accent1"/>
          </a:extrusionClr>
        </a:sp3d>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chemeClr val="bg1"/>
            </a:solidFill>
            <a:effectLst/>
            <a:latin typeface="Arial Narrow" pitchFamily="34" charset="0"/>
          </a:defRPr>
        </a:defPPr>
      </a:lstStyle>
    </a:lnDef>
  </a:objectDefaults>
  <a:extraClrSchemeLst>
    <a:extraClrScheme>
      <a:clrScheme name="Lesson 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Lesson Titl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Lesson Titl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Lesson Titl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Lesson Titl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Lesson Titl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Lesson Titl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Lesson Titl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Lesson Titl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Lesson Titl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Lesson Titl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Lesson Titl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007 Exercise Slide">
  <a:themeElements>
    <a:clrScheme name="National Instruments">
      <a:dk1>
        <a:srgbClr val="000000"/>
      </a:dk1>
      <a:lt1>
        <a:srgbClr val="FFFFFF"/>
      </a:lt1>
      <a:dk2>
        <a:srgbClr val="000000"/>
      </a:dk2>
      <a:lt2>
        <a:srgbClr val="A8ADB0"/>
      </a:lt2>
      <a:accent1>
        <a:srgbClr val="5E84B8"/>
      </a:accent1>
      <a:accent2>
        <a:srgbClr val="FFBB00"/>
      </a:accent2>
      <a:accent3>
        <a:srgbClr val="B8BA95"/>
      </a:accent3>
      <a:accent4>
        <a:srgbClr val="FFE399"/>
      </a:accent4>
      <a:accent5>
        <a:srgbClr val="05AAE5"/>
      </a:accent5>
      <a:accent6>
        <a:srgbClr val="9EB5D4"/>
      </a:accent6>
      <a:hlink>
        <a:srgbClr val="5E84B8"/>
      </a:hlink>
      <a:folHlink>
        <a:srgbClr val="990033"/>
      </a:folHlink>
    </a:clrScheme>
    <a:fontScheme name="Exercise Slide">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noFill/>
          <a:prstDash val="solid"/>
          <a:round/>
          <a:headEnd type="none" w="sm" len="sm"/>
          <a:tailEnd type="none" w="sm" len="sm"/>
        </a:ln>
        <a:effectLst/>
        <a:scene3d>
          <a:camera prst="legacyObliqueTopRight"/>
          <a:lightRig rig="legacyFlat3" dir="b"/>
        </a:scene3d>
        <a:sp3d extrusionH="430200" prstMaterial="legacyMatte">
          <a:bevelT w="13500" h="13500" prst="angle"/>
          <a:bevelB w="13500" h="13500" prst="angle"/>
          <a:extrusionClr>
            <a:schemeClr val="accent1"/>
          </a:extrusionClr>
        </a:sp3d>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chemeClr val="bg1"/>
            </a:solidFill>
            <a:effectLst/>
            <a:latin typeface="Arial Narrow" pitchFamily="34" charset="0"/>
          </a:defRPr>
        </a:defPPr>
      </a:lstStyle>
    </a:spDef>
    <a:lnDef>
      <a:spPr bwMode="auto">
        <a:xfrm>
          <a:off x="0" y="0"/>
          <a:ext cx="1" cy="1"/>
        </a:xfrm>
        <a:custGeom>
          <a:avLst/>
          <a:gdLst/>
          <a:ahLst/>
          <a:cxnLst/>
          <a:rect l="0" t="0" r="0" b="0"/>
          <a:pathLst/>
        </a:custGeom>
        <a:solidFill>
          <a:schemeClr val="accent1"/>
        </a:solidFill>
        <a:ln w="9525" cap="flat" cmpd="sng" algn="ctr">
          <a:noFill/>
          <a:prstDash val="solid"/>
          <a:round/>
          <a:headEnd type="none" w="sm" len="sm"/>
          <a:tailEnd type="none" w="sm" len="sm"/>
        </a:ln>
        <a:effectLst/>
        <a:scene3d>
          <a:camera prst="legacyObliqueTopRight"/>
          <a:lightRig rig="legacyFlat3" dir="b"/>
        </a:scene3d>
        <a:sp3d extrusionH="430200" prstMaterial="legacyMatte">
          <a:bevelT w="13500" h="13500" prst="angle"/>
          <a:bevelB w="13500" h="13500" prst="angle"/>
          <a:extrusionClr>
            <a:schemeClr val="accent1"/>
          </a:extrusionClr>
        </a:sp3d>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chemeClr val="bg1"/>
            </a:solidFill>
            <a:effectLst/>
            <a:latin typeface="Arial Narrow" pitchFamily="34" charset="0"/>
          </a:defRPr>
        </a:defPPr>
      </a:lstStyle>
    </a:lnDef>
  </a:objectDefaults>
  <a:extraClrSchemeLst>
    <a:extraClrScheme>
      <a:clrScheme name="Exercise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xercise Slid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Exercise Slid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Exercise Slid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Exercise Slid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Exercise Slid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Exercise Slid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Exercise Slid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Exercise Slid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Exercise Slid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Exercise Slid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Exercise Slid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Customer Education Slide Template</Template>
  <TotalTime>21126</TotalTime>
  <Words>3667</Words>
  <Application>Microsoft PowerPoint</Application>
  <PresentationFormat>On-screen Show (4:3)</PresentationFormat>
  <Paragraphs>314</Paragraphs>
  <Slides>27</Slides>
  <Notes>27</Notes>
  <HiddenSlides>0</HiddenSlides>
  <MMClips>0</MMClips>
  <ScaleCrop>false</ScaleCrop>
  <HeadingPairs>
    <vt:vector size="4" baseType="variant">
      <vt:variant>
        <vt:lpstr>Theme</vt:lpstr>
      </vt:variant>
      <vt:variant>
        <vt:i4>3</vt:i4>
      </vt:variant>
      <vt:variant>
        <vt:lpstr>Slide Titles</vt:lpstr>
      </vt:variant>
      <vt:variant>
        <vt:i4>27</vt:i4>
      </vt:variant>
    </vt:vector>
  </HeadingPairs>
  <TitlesOfParts>
    <vt:vector size="30" baseType="lpstr">
      <vt:lpstr>2007 Content Slides Template</vt:lpstr>
      <vt:lpstr>2007 Lesson Title</vt:lpstr>
      <vt:lpstr>2007 Exercise Slide</vt:lpstr>
      <vt:lpstr>Lesson 5 Communication</vt:lpstr>
      <vt:lpstr>A. Front Panel Communication</vt:lpstr>
      <vt:lpstr>Front Panel Communication</vt:lpstr>
      <vt:lpstr>B. Network  Communication</vt:lpstr>
      <vt:lpstr>C. Network Communication Programming</vt:lpstr>
      <vt:lpstr>TCP Communication</vt:lpstr>
      <vt:lpstr>UDP Communication</vt:lpstr>
      <vt:lpstr>Developing a Custom TCP Communication Protocol</vt:lpstr>
      <vt:lpstr>Developing a Custom TCP Communication Protocol (continued)</vt:lpstr>
      <vt:lpstr>Shared Variable Communication</vt:lpstr>
      <vt:lpstr>Shared Variables</vt:lpstr>
      <vt:lpstr>Shared Variables (continued)</vt:lpstr>
      <vt:lpstr>Location for Network-Published Shared Variables</vt:lpstr>
      <vt:lpstr>Scope of Network-Published Shared Variables</vt:lpstr>
      <vt:lpstr>Undeploying Shared Variables</vt:lpstr>
      <vt:lpstr>Network Communication Comparison</vt:lpstr>
      <vt:lpstr>Slide 17</vt:lpstr>
      <vt:lpstr>Exercise 5-1: Creating the Target VI </vt:lpstr>
      <vt:lpstr>Exercise 5-2: Creating the Project Host VI</vt:lpstr>
      <vt:lpstr>Summary – Matching Quiz</vt:lpstr>
      <vt:lpstr>Summary – Matching Quiz Answers</vt:lpstr>
      <vt:lpstr>Summary – Quiz</vt:lpstr>
      <vt:lpstr>Summary – Quiz Answer</vt:lpstr>
      <vt:lpstr>Summary – Quiz</vt:lpstr>
      <vt:lpstr>Summary – Quiz Answer</vt:lpstr>
      <vt:lpstr>Summary – Quiz</vt:lpstr>
      <vt:lpstr>Summary – Quiz Answer</vt:lpstr>
    </vt:vector>
  </TitlesOfParts>
  <Company>National Instruments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Lesson 6</dc:title>
  <dc:creator>Nick Warren</dc:creator>
  <cp:lastModifiedBy>NI</cp:lastModifiedBy>
  <cp:revision>674</cp:revision>
  <dcterms:created xsi:type="dcterms:W3CDTF">1998-01-09T20:20:46Z</dcterms:created>
  <dcterms:modified xsi:type="dcterms:W3CDTF">2009-02-11T19:23:59Z</dcterms:modified>
</cp:coreProperties>
</file>