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8" r:id="rId1"/>
    <p:sldMasterId id="2147483763" r:id="rId2"/>
    <p:sldMasterId id="2147483766" r:id="rId3"/>
  </p:sldMasterIdLst>
  <p:notesMasterIdLst>
    <p:notesMasterId r:id="rId26"/>
  </p:notesMasterIdLst>
  <p:handoutMasterIdLst>
    <p:handoutMasterId r:id="rId27"/>
  </p:handoutMasterIdLst>
  <p:sldIdLst>
    <p:sldId id="275" r:id="rId4"/>
    <p:sldId id="313" r:id="rId5"/>
    <p:sldId id="262" r:id="rId6"/>
    <p:sldId id="271" r:id="rId7"/>
    <p:sldId id="315" r:id="rId8"/>
    <p:sldId id="316" r:id="rId9"/>
    <p:sldId id="266" r:id="rId10"/>
    <p:sldId id="283" r:id="rId11"/>
    <p:sldId id="293" r:id="rId12"/>
    <p:sldId id="294" r:id="rId13"/>
    <p:sldId id="295" r:id="rId14"/>
    <p:sldId id="296" r:id="rId15"/>
    <p:sldId id="317" r:id="rId16"/>
    <p:sldId id="318" r:id="rId17"/>
    <p:sldId id="329" r:id="rId18"/>
    <p:sldId id="326" r:id="rId19"/>
    <p:sldId id="319" r:id="rId20"/>
    <p:sldId id="320" r:id="rId21"/>
    <p:sldId id="324" r:id="rId22"/>
    <p:sldId id="276" r:id="rId23"/>
    <p:sldId id="327" r:id="rId24"/>
    <p:sldId id="328" r:id="rId25"/>
  </p:sldIdLst>
  <p:sldSz cx="9144000" cy="6858000" type="screen4x3"/>
  <p:notesSz cx="6997700" cy="9271000"/>
  <p:defaultTextStyle>
    <a:defPPr>
      <a:defRPr lang="en-US"/>
    </a:defPPr>
    <a:lvl1pPr algn="ctr" rtl="0" eaLnBrk="0" fontAlgn="base" hangingPunct="0">
      <a:spcBef>
        <a:spcPct val="0"/>
      </a:spcBef>
      <a:spcAft>
        <a:spcPct val="0"/>
      </a:spcAft>
      <a:defRPr sz="2400" b="1" kern="1200">
        <a:solidFill>
          <a:schemeClr val="bg1"/>
        </a:solidFill>
        <a:latin typeface="Arial Narrow" pitchFamily="34" charset="0"/>
        <a:ea typeface="+mn-ea"/>
        <a:cs typeface="+mn-cs"/>
      </a:defRPr>
    </a:lvl1pPr>
    <a:lvl2pPr marL="457200" algn="ctr" rtl="0" eaLnBrk="0" fontAlgn="base" hangingPunct="0">
      <a:spcBef>
        <a:spcPct val="0"/>
      </a:spcBef>
      <a:spcAft>
        <a:spcPct val="0"/>
      </a:spcAft>
      <a:defRPr sz="2400" b="1" kern="1200">
        <a:solidFill>
          <a:schemeClr val="bg1"/>
        </a:solidFill>
        <a:latin typeface="Arial Narrow" pitchFamily="34" charset="0"/>
        <a:ea typeface="+mn-ea"/>
        <a:cs typeface="+mn-cs"/>
      </a:defRPr>
    </a:lvl2pPr>
    <a:lvl3pPr marL="914400" algn="ctr" rtl="0" eaLnBrk="0" fontAlgn="base" hangingPunct="0">
      <a:spcBef>
        <a:spcPct val="0"/>
      </a:spcBef>
      <a:spcAft>
        <a:spcPct val="0"/>
      </a:spcAft>
      <a:defRPr sz="2400" b="1" kern="1200">
        <a:solidFill>
          <a:schemeClr val="bg1"/>
        </a:solidFill>
        <a:latin typeface="Arial Narrow" pitchFamily="34" charset="0"/>
        <a:ea typeface="+mn-ea"/>
        <a:cs typeface="+mn-cs"/>
      </a:defRPr>
    </a:lvl3pPr>
    <a:lvl4pPr marL="1371600" algn="ctr" rtl="0" eaLnBrk="0" fontAlgn="base" hangingPunct="0">
      <a:spcBef>
        <a:spcPct val="0"/>
      </a:spcBef>
      <a:spcAft>
        <a:spcPct val="0"/>
      </a:spcAft>
      <a:defRPr sz="2400" b="1" kern="1200">
        <a:solidFill>
          <a:schemeClr val="bg1"/>
        </a:solidFill>
        <a:latin typeface="Arial Narrow" pitchFamily="34" charset="0"/>
        <a:ea typeface="+mn-ea"/>
        <a:cs typeface="+mn-cs"/>
      </a:defRPr>
    </a:lvl4pPr>
    <a:lvl5pPr marL="1828800" algn="ctr" rtl="0" eaLnBrk="0" fontAlgn="base" hangingPunct="0">
      <a:spcBef>
        <a:spcPct val="0"/>
      </a:spcBef>
      <a:spcAft>
        <a:spcPct val="0"/>
      </a:spcAft>
      <a:defRPr sz="2400" b="1" kern="1200">
        <a:solidFill>
          <a:schemeClr val="bg1"/>
        </a:solidFill>
        <a:latin typeface="Arial Narrow" pitchFamily="34" charset="0"/>
        <a:ea typeface="+mn-ea"/>
        <a:cs typeface="+mn-cs"/>
      </a:defRPr>
    </a:lvl5pPr>
    <a:lvl6pPr marL="2286000" algn="l" defTabSz="914400" rtl="0" eaLnBrk="1" latinLnBrk="0" hangingPunct="1">
      <a:defRPr sz="2400" b="1" kern="1200">
        <a:solidFill>
          <a:schemeClr val="bg1"/>
        </a:solidFill>
        <a:latin typeface="Arial Narrow" pitchFamily="34" charset="0"/>
        <a:ea typeface="+mn-ea"/>
        <a:cs typeface="+mn-cs"/>
      </a:defRPr>
    </a:lvl6pPr>
    <a:lvl7pPr marL="2743200" algn="l" defTabSz="914400" rtl="0" eaLnBrk="1" latinLnBrk="0" hangingPunct="1">
      <a:defRPr sz="2400" b="1" kern="1200">
        <a:solidFill>
          <a:schemeClr val="bg1"/>
        </a:solidFill>
        <a:latin typeface="Arial Narrow" pitchFamily="34" charset="0"/>
        <a:ea typeface="+mn-ea"/>
        <a:cs typeface="+mn-cs"/>
      </a:defRPr>
    </a:lvl7pPr>
    <a:lvl8pPr marL="3200400" algn="l" defTabSz="914400" rtl="0" eaLnBrk="1" latinLnBrk="0" hangingPunct="1">
      <a:defRPr sz="2400" b="1" kern="1200">
        <a:solidFill>
          <a:schemeClr val="bg1"/>
        </a:solidFill>
        <a:latin typeface="Arial Narrow" pitchFamily="34" charset="0"/>
        <a:ea typeface="+mn-ea"/>
        <a:cs typeface="+mn-cs"/>
      </a:defRPr>
    </a:lvl8pPr>
    <a:lvl9pPr marL="3657600" algn="l" defTabSz="914400" rtl="0" eaLnBrk="1" latinLnBrk="0" hangingPunct="1">
      <a:defRPr sz="2400" b="1" kern="1200">
        <a:solidFill>
          <a:schemeClr val="bg1"/>
        </a:solidFill>
        <a:latin typeface="Arial Narrow"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showOutlineIcons="0">
    <p:restoredLeft sz="15620"/>
    <p:restoredTop sz="76306" autoAdjust="0"/>
  </p:normalViewPr>
  <p:slideViewPr>
    <p:cSldViewPr>
      <p:cViewPr>
        <p:scale>
          <a:sx n="75" d="100"/>
          <a:sy n="75" d="100"/>
        </p:scale>
        <p:origin x="-1944" y="-24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2" d="100"/>
          <a:sy n="82" d="100"/>
        </p:scale>
        <p:origin x="-3096" y="-78"/>
      </p:cViewPr>
      <p:guideLst>
        <p:guide orient="horz" pos="2920"/>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3032337"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lgn="l" eaLnBrk="1" hangingPunct="1">
              <a:defRPr sz="1200" b="0" smtClean="0">
                <a:solidFill>
                  <a:schemeClr val="tx1"/>
                </a:solidFill>
                <a:latin typeface="Arial" charset="0"/>
              </a:defRPr>
            </a:lvl1pPr>
          </a:lstStyle>
          <a:p>
            <a:pPr>
              <a:defRPr/>
            </a:pPr>
            <a:r>
              <a:rPr lang="en-US"/>
              <a:t>Lesson 4</a:t>
            </a:r>
          </a:p>
        </p:txBody>
      </p:sp>
      <p:sp>
        <p:nvSpPr>
          <p:cNvPr id="60419" name="Rectangle 3"/>
          <p:cNvSpPr>
            <a:spLocks noGrp="1" noChangeArrowheads="1"/>
          </p:cNvSpPr>
          <p:nvPr>
            <p:ph type="dt" sz="quarter" idx="1"/>
          </p:nvPr>
        </p:nvSpPr>
        <p:spPr bwMode="auto">
          <a:xfrm>
            <a:off x="3963744" y="0"/>
            <a:ext cx="3032337"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lgn="r" eaLnBrk="1" hangingPunct="1">
              <a:defRPr sz="1200" b="0">
                <a:solidFill>
                  <a:schemeClr val="tx1"/>
                </a:solidFill>
                <a:latin typeface="Arial" charset="0"/>
              </a:defRPr>
            </a:lvl1pPr>
          </a:lstStyle>
          <a:p>
            <a:endParaRPr lang="en-US"/>
          </a:p>
        </p:txBody>
      </p:sp>
      <p:sp>
        <p:nvSpPr>
          <p:cNvPr id="60420" name="Rectangle 4"/>
          <p:cNvSpPr>
            <a:spLocks noGrp="1" noChangeArrowheads="1"/>
          </p:cNvSpPr>
          <p:nvPr>
            <p:ph type="ftr" sz="quarter" idx="2"/>
          </p:nvPr>
        </p:nvSpPr>
        <p:spPr bwMode="auto">
          <a:xfrm>
            <a:off x="0" y="8805841"/>
            <a:ext cx="3032337"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lgn="l" eaLnBrk="1" hangingPunct="1">
              <a:defRPr sz="1200" b="0" smtClean="0">
                <a:solidFill>
                  <a:schemeClr val="tx1"/>
                </a:solidFill>
                <a:latin typeface="Arial" charset="0"/>
              </a:defRPr>
            </a:lvl1pPr>
          </a:lstStyle>
          <a:p>
            <a:pPr>
              <a:defRPr/>
            </a:pPr>
            <a:r>
              <a:rPr lang="en-US"/>
              <a:t>LabVIEW FPGA Course Manual</a:t>
            </a:r>
          </a:p>
        </p:txBody>
      </p:sp>
      <p:sp>
        <p:nvSpPr>
          <p:cNvPr id="60421" name="Rectangle 5"/>
          <p:cNvSpPr>
            <a:spLocks noGrp="1" noChangeArrowheads="1"/>
          </p:cNvSpPr>
          <p:nvPr>
            <p:ph type="sldNum" sz="quarter" idx="3"/>
          </p:nvPr>
        </p:nvSpPr>
        <p:spPr bwMode="auto">
          <a:xfrm>
            <a:off x="3963744" y="8805841"/>
            <a:ext cx="3032337"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lgn="r" eaLnBrk="1" hangingPunct="1">
              <a:defRPr sz="1200" b="0">
                <a:solidFill>
                  <a:schemeClr val="tx1"/>
                </a:solidFill>
                <a:latin typeface="Arial" charset="0"/>
              </a:defRPr>
            </a:lvl1pPr>
          </a:lstStyle>
          <a:p>
            <a:fld id="{18378C73-7F80-4628-96B6-3F5064A008D0}" type="slidenum">
              <a:rPr lang="en-US"/>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6" name="Rectangle 4"/>
          <p:cNvSpPr>
            <a:spLocks noGrp="1" noRot="1" noChangeAspect="1" noChangeArrowheads="1" noTextEdit="1"/>
          </p:cNvSpPr>
          <p:nvPr>
            <p:ph type="sldImg" idx="2"/>
          </p:nvPr>
        </p:nvSpPr>
        <p:spPr bwMode="auto">
          <a:xfrm>
            <a:off x="871538" y="695325"/>
            <a:ext cx="5254625" cy="3940175"/>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622018" y="4867275"/>
            <a:ext cx="5831417" cy="370840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p>
            <a:pPr marL="0" marR="0" lvl="0" indent="0" algn="l" defTabSz="929579" rtl="0" eaLnBrk="1" fontAlgn="base" latinLnBrk="0" hangingPunct="1">
              <a:lnSpc>
                <a:spcPct val="100000"/>
              </a:lnSpc>
              <a:spcBef>
                <a:spcPct val="30000"/>
              </a:spcBef>
              <a:spcAft>
                <a:spcPct val="0"/>
              </a:spcAft>
              <a:buClrTx/>
              <a:buSzTx/>
              <a:buFontTx/>
              <a:buNone/>
              <a:tabLst>
                <a:tab pos="464790" algn="l"/>
              </a:tabLst>
              <a:defRPr/>
            </a:pPr>
            <a:r>
              <a:rPr kumimoji="0" lang="en-US" sz="1400" b="1" i="0" u="none" strike="noStrike" kern="1200" cap="none" spc="0" normalizeH="0" baseline="0" noProof="0" dirty="0" smtClean="0">
                <a:ln>
                  <a:noFill/>
                </a:ln>
                <a:solidFill>
                  <a:srgbClr val="000000"/>
                </a:solidFill>
                <a:effectLst/>
                <a:uLnTx/>
                <a:uFillTx/>
                <a:latin typeface="Arial Narrow" pitchFamily="34" charset="0"/>
                <a:ea typeface="+mn-ea"/>
                <a:cs typeface="Arial" pitchFamily="34" charset="0"/>
              </a:rPr>
              <a:t>Click to edit Master text styles</a:t>
            </a:r>
          </a:p>
          <a:p>
            <a:pPr marL="0" marR="0" lvl="1" indent="0" algn="l" defTabSz="929579" rtl="0" eaLnBrk="1" fontAlgn="base" latinLnBrk="0" hangingPunct="1">
              <a:lnSpc>
                <a:spcPct val="100000"/>
              </a:lnSpc>
              <a:spcBef>
                <a:spcPct val="30000"/>
              </a:spcBef>
              <a:spcAft>
                <a:spcPct val="0"/>
              </a:spcAft>
              <a:buClrTx/>
              <a:buSzTx/>
              <a:buFontTx/>
              <a:buNone/>
              <a:tabLst>
                <a:tab pos="464790"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Second level</a:t>
            </a:r>
          </a:p>
          <a:p>
            <a:pPr marL="232395" marR="0" lvl="2" indent="-232395" algn="l" defTabSz="929579" rtl="0" eaLnBrk="1" fontAlgn="base" latinLnBrk="0" hangingPunct="1">
              <a:lnSpc>
                <a:spcPct val="100000"/>
              </a:lnSpc>
              <a:spcBef>
                <a:spcPct val="30000"/>
              </a:spcBef>
              <a:spcAft>
                <a:spcPct val="0"/>
              </a:spcAft>
              <a:buClrTx/>
              <a:buSzTx/>
              <a:buFont typeface="Arial" pitchFamily="34" charset="0"/>
              <a:buChar char="•"/>
              <a:tabLst>
                <a:tab pos="464790"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Third level</a:t>
            </a:r>
          </a:p>
          <a:p>
            <a:pPr marL="464790" marR="0" lvl="3" indent="-232395" algn="l" defTabSz="929579" rtl="0" eaLnBrk="1" fontAlgn="base" latinLnBrk="0" hangingPunct="1">
              <a:lnSpc>
                <a:spcPct val="100000"/>
              </a:lnSpc>
              <a:spcBef>
                <a:spcPct val="30000"/>
              </a:spcBef>
              <a:spcAft>
                <a:spcPct val="0"/>
              </a:spcAft>
              <a:buClrTx/>
              <a:buSzTx/>
              <a:buFont typeface="Times New Roman" pitchFamily="18" charset="0"/>
              <a:buChar char="–"/>
              <a:tabLst>
                <a:tab pos="464790"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Fourth level</a:t>
            </a:r>
          </a:p>
          <a:p>
            <a:pPr marL="1036093" marR="0" lvl="4" indent="-1036093" algn="l" defTabSz="929579" rtl="0" eaLnBrk="1" fontAlgn="base" latinLnBrk="0" hangingPunct="1">
              <a:lnSpc>
                <a:spcPct val="100000"/>
              </a:lnSpc>
              <a:spcBef>
                <a:spcPct val="30000"/>
              </a:spcBef>
              <a:spcAft>
                <a:spcPct val="0"/>
              </a:spcAft>
              <a:buClrTx/>
              <a:buSzTx/>
              <a:buFontTx/>
              <a:buNone/>
              <a:tabLst>
                <a:tab pos="406691" algn="l"/>
                <a:tab pos="1036093"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Fifth level</a:t>
            </a:r>
          </a:p>
        </p:txBody>
      </p:sp>
      <p:sp>
        <p:nvSpPr>
          <p:cNvPr id="8" name="Rectangle 7"/>
          <p:cNvSpPr>
            <a:spLocks noChangeArrowheads="1"/>
          </p:cNvSpPr>
          <p:nvPr/>
        </p:nvSpPr>
        <p:spPr bwMode="auto">
          <a:xfrm>
            <a:off x="406581" y="9039225"/>
            <a:ext cx="6236376" cy="158927"/>
          </a:xfrm>
          <a:prstGeom prst="rect">
            <a:avLst/>
          </a:prstGeom>
          <a:noFill/>
          <a:ln w="9525">
            <a:noFill/>
            <a:miter lim="800000"/>
            <a:headEnd/>
            <a:tailEnd/>
          </a:ln>
          <a:effectLst/>
        </p:spPr>
        <p:txBody>
          <a:bodyPr lIns="65574" tIns="26229" rIns="65574" bIns="26229">
            <a:spAutoFit/>
          </a:bodyPr>
          <a:lstStyle/>
          <a:p>
            <a:pPr algn="l" defTabSz="958628">
              <a:lnSpc>
                <a:spcPct val="85000"/>
              </a:lnSpc>
              <a:tabLst>
                <a:tab pos="237237" algn="l"/>
                <a:tab pos="3025974" algn="ctr"/>
                <a:tab pos="5814711" algn="r"/>
              </a:tabLst>
            </a:pPr>
            <a:r>
              <a:rPr lang="en-US" altLang="en-US" sz="800" b="0" i="1" dirty="0" smtClean="0">
                <a:solidFill>
                  <a:schemeClr val="tx1"/>
                </a:solidFill>
              </a:rPr>
              <a:t>	LabVIEW FPGA 	5</a:t>
            </a:r>
            <a:r>
              <a:rPr lang="en-US" sz="800" b="0" i="1" dirty="0" smtClean="0">
                <a:solidFill>
                  <a:schemeClr val="tx1"/>
                </a:solidFill>
              </a:rPr>
              <a:t>-</a:t>
            </a:r>
            <a:fld id="{8618B3B7-1819-48C9-894E-FAD3541A3B44}" type="slidenum">
              <a:rPr lang="en-US" sz="800" b="0" i="1" smtClean="0">
                <a:solidFill>
                  <a:schemeClr val="tx1"/>
                </a:solidFill>
              </a:rPr>
              <a:pPr algn="l" defTabSz="958628">
                <a:lnSpc>
                  <a:spcPct val="85000"/>
                </a:lnSpc>
                <a:tabLst>
                  <a:tab pos="237237" algn="l"/>
                  <a:tab pos="3025974" algn="ctr"/>
                  <a:tab pos="5814711" algn="r"/>
                </a:tabLst>
              </a:pPr>
              <a:t>‹#›</a:t>
            </a:fld>
            <a:r>
              <a:rPr lang="en-US" sz="800" b="0" i="1" dirty="0" smtClean="0">
                <a:solidFill>
                  <a:schemeClr val="tx1"/>
                </a:solidFill>
              </a:rPr>
              <a:t> 	ni.com</a:t>
            </a:r>
            <a:endParaRPr lang="en-US" sz="800" b="0" i="1" dirty="0">
              <a:solidFill>
                <a:schemeClr val="tx1"/>
              </a:solidFill>
            </a:endParaRPr>
          </a:p>
        </p:txBody>
      </p:sp>
    </p:spTree>
  </p:cSld>
  <p:clrMap bg1="lt1" tx1="dk1" bg2="lt2" tx2="dk2" accent1="accent1" accent2="accent2" accent3="accent3" accent4="accent4" accent5="accent5" accent6="accent6" hlink="hlink" folHlink="folHlink"/>
  <p:hf hdr="0" dt="0"/>
  <p:notesStyle>
    <a:lvl1pPr marL="0" marR="0" indent="0" algn="l" defTabSz="914400" rtl="0" eaLnBrk="1" fontAlgn="base" latinLnBrk="0" hangingPunct="1">
      <a:lnSpc>
        <a:spcPct val="100000"/>
      </a:lnSpc>
      <a:spcBef>
        <a:spcPct val="30000"/>
      </a:spcBef>
      <a:spcAft>
        <a:spcPct val="0"/>
      </a:spcAft>
      <a:buClrTx/>
      <a:buSzTx/>
      <a:buFontTx/>
      <a:buNone/>
      <a:tabLst>
        <a:tab pos="457200" algn="l"/>
      </a:tabLst>
      <a:defRPr sz="1200" kern="1200">
        <a:solidFill>
          <a:schemeClr val="tx1"/>
        </a:solidFill>
        <a:latin typeface="Arial" charset="0"/>
        <a:ea typeface="+mn-ea"/>
        <a:cs typeface="+mn-cs"/>
      </a:defRPr>
    </a:lvl1pPr>
    <a:lvl2pPr marL="0" marR="0" indent="0" algn="l" defTabSz="914400" rtl="0" eaLnBrk="1" fontAlgn="base" latinLnBrk="0" hangingPunct="1">
      <a:lnSpc>
        <a:spcPct val="100000"/>
      </a:lnSpc>
      <a:spcBef>
        <a:spcPct val="30000"/>
      </a:spcBef>
      <a:spcAft>
        <a:spcPct val="0"/>
      </a:spcAft>
      <a:buClrTx/>
      <a:buSzTx/>
      <a:buFontTx/>
      <a:buNone/>
      <a:tabLst>
        <a:tab pos="457200" algn="l"/>
      </a:tabLst>
      <a:defRPr sz="1200" kern="1200">
        <a:solidFill>
          <a:schemeClr val="tx1"/>
        </a:solidFill>
        <a:latin typeface="Arial" charset="0"/>
        <a:ea typeface="+mn-ea"/>
        <a:cs typeface="+mn-cs"/>
      </a:defRPr>
    </a:lvl2pPr>
    <a:lvl3pPr marL="228600" marR="0" indent="-228600" algn="l" defTabSz="914400" rtl="0" eaLnBrk="1" fontAlgn="base" latinLnBrk="0" hangingPunct="1">
      <a:lnSpc>
        <a:spcPct val="100000"/>
      </a:lnSpc>
      <a:spcBef>
        <a:spcPct val="30000"/>
      </a:spcBef>
      <a:spcAft>
        <a:spcPct val="0"/>
      </a:spcAft>
      <a:buClrTx/>
      <a:buSzTx/>
      <a:buFont typeface="Arial" pitchFamily="34" charset="0"/>
      <a:buChar char="•"/>
      <a:tabLst>
        <a:tab pos="457200" algn="l"/>
      </a:tabLst>
      <a:defRPr sz="1200" kern="1200">
        <a:solidFill>
          <a:schemeClr val="tx1"/>
        </a:solidFill>
        <a:latin typeface="Arial" charset="0"/>
        <a:ea typeface="+mn-ea"/>
        <a:cs typeface="+mn-cs"/>
      </a:defRPr>
    </a:lvl3pPr>
    <a:lvl4pPr marL="457200" marR="0" indent="-228600" algn="l" defTabSz="914400" rtl="0" eaLnBrk="1" fontAlgn="base" latinLnBrk="0" hangingPunct="1">
      <a:lnSpc>
        <a:spcPct val="100000"/>
      </a:lnSpc>
      <a:spcBef>
        <a:spcPct val="30000"/>
      </a:spcBef>
      <a:spcAft>
        <a:spcPct val="0"/>
      </a:spcAft>
      <a:buClrTx/>
      <a:buSzTx/>
      <a:buFont typeface="Times New Roman" pitchFamily="18" charset="0"/>
      <a:buChar char="–"/>
      <a:tabLst>
        <a:tab pos="457200" algn="l"/>
      </a:tabLst>
      <a:defRPr sz="1200" kern="1200">
        <a:solidFill>
          <a:schemeClr val="tx1"/>
        </a:solidFill>
        <a:latin typeface="Arial" charset="0"/>
        <a:ea typeface="+mn-ea"/>
        <a:cs typeface="+mn-cs"/>
      </a:defRPr>
    </a:lvl4pPr>
    <a:lvl5pPr marL="1019175" marR="0" indent="-1019175" algn="l" defTabSz="914400" rtl="0" eaLnBrk="1" fontAlgn="base" latinLnBrk="0" hangingPunct="1">
      <a:lnSpc>
        <a:spcPct val="100000"/>
      </a:lnSpc>
      <a:spcBef>
        <a:spcPct val="30000"/>
      </a:spcBef>
      <a:spcAft>
        <a:spcPct val="0"/>
      </a:spcAft>
      <a:buClrTx/>
      <a:buSzTx/>
      <a:buFontTx/>
      <a:buNone/>
      <a:tabLst>
        <a:tab pos="400050" algn="l"/>
        <a:tab pos="1019175" algn="l"/>
      </a:tabLs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Rot="1" noChangeAspect="1" noChangeArrowheads="1" noTextEdit="1"/>
          </p:cNvSpPr>
          <p:nvPr>
            <p:ph type="sldImg"/>
          </p:nvPr>
        </p:nvSpPr>
        <p:spPr>
          <a:xfrm>
            <a:off x="871538" y="695325"/>
            <a:ext cx="5254625" cy="3940175"/>
          </a:xfrm>
          <a:ln/>
        </p:spPr>
      </p:sp>
      <p:sp>
        <p:nvSpPr>
          <p:cNvPr id="29701"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1538" y="695325"/>
            <a:ext cx="5254625" cy="3940175"/>
          </a:xfrm>
        </p:spPr>
      </p:sp>
      <p:sp>
        <p:nvSpPr>
          <p:cNvPr id="7" name="Notes Placeholder 6"/>
          <p:cNvSpPr>
            <a:spLocks noGrp="1"/>
          </p:cNvSpPr>
          <p:nvPr>
            <p:ph type="body" idx="1"/>
          </p:nvPr>
        </p:nvSpPr>
        <p:spPr/>
        <p:txBody>
          <a:bodyPr>
            <a:normAutofit/>
          </a:bodyPr>
          <a:lstStyle/>
          <a:p>
            <a:r>
              <a:rPr lang="en-US" sz="1100" dirty="0" smtClean="0">
                <a:latin typeface="Times New Roman" pitchFamily="18" charset="0"/>
              </a:rPr>
              <a:t>The following list shows some components that are considered shared resources:</a:t>
            </a:r>
          </a:p>
          <a:p>
            <a:pPr lvl="2"/>
            <a:r>
              <a:rPr lang="en-US" sz="1100" dirty="0" smtClean="0">
                <a:latin typeface="Times New Roman" pitchFamily="18" charset="0"/>
              </a:rPr>
              <a:t>Digital outputs on most targets</a:t>
            </a:r>
          </a:p>
          <a:p>
            <a:pPr lvl="2"/>
            <a:r>
              <a:rPr lang="en-US" sz="1100" dirty="0" smtClean="0">
                <a:latin typeface="Times New Roman" pitchFamily="18" charset="0"/>
              </a:rPr>
              <a:t>Analog inputs on most targets</a:t>
            </a:r>
          </a:p>
          <a:p>
            <a:pPr lvl="2"/>
            <a:r>
              <a:rPr lang="en-US" sz="1100" dirty="0" smtClean="0">
                <a:latin typeface="Times New Roman" pitchFamily="18" charset="0"/>
              </a:rPr>
              <a:t>Analog output on most targets</a:t>
            </a:r>
          </a:p>
          <a:p>
            <a:pPr lvl="2"/>
            <a:r>
              <a:rPr lang="en-US" sz="1100" dirty="0" smtClean="0">
                <a:latin typeface="Times New Roman" pitchFamily="18" charset="0"/>
              </a:rPr>
              <a:t>Memory and FIFOs</a:t>
            </a:r>
          </a:p>
          <a:p>
            <a:pPr lvl="2"/>
            <a:r>
              <a:rPr lang="en-US" sz="1100" dirty="0" smtClean="0">
                <a:latin typeface="Times New Roman" pitchFamily="18" charset="0"/>
              </a:rPr>
              <a:t>Non-reentrant VIs</a:t>
            </a:r>
          </a:p>
          <a:p>
            <a:pPr lvl="2"/>
            <a:r>
              <a:rPr lang="en-US" sz="1100" dirty="0" smtClean="0">
                <a:latin typeface="Times New Roman" pitchFamily="18" charset="0"/>
              </a:rPr>
              <a:t>Local and global variables</a:t>
            </a:r>
          </a:p>
          <a:p>
            <a:pPr lvl="2"/>
            <a:r>
              <a:rPr lang="en-US" sz="1100" dirty="0" smtClean="0">
                <a:latin typeface="Times New Roman" pitchFamily="18" charset="0"/>
              </a:rPr>
              <a:t>Digital inputs on some targets (such as C Series modules with more than 8 inputs)</a:t>
            </a:r>
          </a:p>
          <a:p>
            <a:pPr lvl="1" indent="-232395" defTabSz="929579">
              <a:tabLst>
                <a:tab pos="464790" algn="l"/>
              </a:tabLst>
              <a:defRPr/>
            </a:pPr>
            <a:r>
              <a:rPr lang="en-US" sz="1100" dirty="0" smtClean="0">
                <a:latin typeface="Times New Roman" pitchFamily="18" charset="0"/>
              </a:rPr>
              <a:t>Some LabVIEW FPGA Module applications contain shared resources that are accessed by multiple objects, such as functions or </a:t>
            </a:r>
            <a:r>
              <a:rPr lang="en-US" sz="1100" dirty="0" err="1" smtClean="0">
                <a:latin typeface="Times New Roman" pitchFamily="18" charset="0"/>
              </a:rPr>
              <a:t>subVIs</a:t>
            </a:r>
            <a:r>
              <a:rPr lang="en-US" sz="1100" dirty="0" smtClean="0">
                <a:latin typeface="Times New Roman" pitchFamily="18" charset="0"/>
              </a:rPr>
              <a:t>, in an FPGA VI. Possible shared resources include digital output lines, analog lines, memory items, FIFOs, the interrupt line, local and global variables, and non-reentrant </a:t>
            </a:r>
            <a:r>
              <a:rPr lang="en-US" sz="1100" dirty="0" err="1" smtClean="0">
                <a:latin typeface="Times New Roman" pitchFamily="18" charset="0"/>
              </a:rPr>
              <a:t>subVIs</a:t>
            </a:r>
            <a:r>
              <a:rPr lang="en-US" sz="1100" dirty="0" smtClean="0">
                <a:latin typeface="Times New Roman" pitchFamily="18" charset="0"/>
              </a:rPr>
              <a:t>. Each shared resource contains one or more resource interfaces. A resource interface communicates between objects and shared resources. Resource contention occurs when you include two or more objects on the FPGA VI block diagram that simultaneously request access to the same shared resource through the same resource interface.</a:t>
            </a:r>
          </a:p>
          <a:p>
            <a:pPr lvl="1" indent="-232395" defTabSz="929579">
              <a:tabLst>
                <a:tab pos="464790" algn="l"/>
              </a:tabLst>
              <a:defRPr/>
            </a:pPr>
            <a:r>
              <a:rPr lang="en-US" sz="1100" dirty="0" smtClean="0">
                <a:latin typeface="Times New Roman" pitchFamily="18" charset="0"/>
              </a:rPr>
              <a:t>For more details view the LabVIEW Help Topic: </a:t>
            </a:r>
            <a:r>
              <a:rPr lang="en-US" sz="1100" i="1" dirty="0" smtClean="0">
                <a:latin typeface="Times New Roman" pitchFamily="18" charset="0"/>
              </a:rPr>
              <a:t>Managing Shared Resources (FPGA Module)</a:t>
            </a:r>
          </a:p>
          <a:p>
            <a:pPr lvl="1" indent="-232395" defTabSz="929579">
              <a:tabLst>
                <a:tab pos="464790" algn="l"/>
              </a:tabLst>
              <a:defRPr/>
            </a:pPr>
            <a:endParaRPr lang="en-US" sz="1100" dirty="0" smtClean="0">
              <a:latin typeface="Times New Roman" pitchFamily="18" charset="0"/>
            </a:endParaRPr>
          </a:p>
          <a:p>
            <a:pPr lvl="1" indent="-232395" defTabSz="929579">
              <a:tabLst>
                <a:tab pos="464790" algn="l"/>
              </a:tabLst>
              <a:defRPr/>
            </a:pPr>
            <a:endParaRPr lang="en-US" sz="1100" dirty="0" smtClean="0">
              <a:latin typeface="Times New Roman" pitchFamily="18" charset="0"/>
            </a:endParaRPr>
          </a:p>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1538" y="695325"/>
            <a:ext cx="5254625" cy="3940175"/>
          </a:xfrm>
        </p:spPr>
      </p:sp>
      <p:sp>
        <p:nvSpPr>
          <p:cNvPr id="7" name="Notes Placeholder 6"/>
          <p:cNvSpPr>
            <a:spLocks noGrp="1"/>
          </p:cNvSpPr>
          <p:nvPr>
            <p:ph type="body" idx="1"/>
          </p:nvPr>
        </p:nvSpPr>
        <p:spPr/>
        <p:txBody>
          <a:bodyPr>
            <a:normAutofit/>
          </a:bodyPr>
          <a:lstStyle/>
          <a:p>
            <a:pPr lvl="0"/>
            <a:r>
              <a:rPr lang="en-US" sz="1100" dirty="0" smtClean="0">
                <a:solidFill>
                  <a:srgbClr val="000000"/>
                </a:solidFill>
                <a:latin typeface="Times New Roman" pitchFamily="18" charset="0"/>
              </a:rPr>
              <a:t>The figure above contains a shared resource. Can you find it?</a:t>
            </a:r>
          </a:p>
          <a:p>
            <a:pPr lvl="0"/>
            <a:r>
              <a:rPr lang="en-US" sz="1100" dirty="0" smtClean="0">
                <a:solidFill>
                  <a:srgbClr val="000000"/>
                </a:solidFill>
                <a:latin typeface="Times New Roman" pitchFamily="18" charset="0"/>
              </a:rPr>
              <a:t>If you guessed the analog input function, you are correct! Analog inputs from the same channel are shared resources. While one loop reads from the analog input channel, the other loop must wait until the top loop finishes reading from that channel before it can execute.</a:t>
            </a:r>
          </a:p>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1538" y="695325"/>
            <a:ext cx="5254625" cy="3940175"/>
          </a:xfrm>
        </p:spPr>
      </p:sp>
      <p:sp>
        <p:nvSpPr>
          <p:cNvPr id="7" name="Notes Placeholder 6"/>
          <p:cNvSpPr>
            <a:spLocks noGrp="1"/>
          </p:cNvSpPr>
          <p:nvPr>
            <p:ph type="body" idx="1"/>
          </p:nvPr>
        </p:nvSpPr>
        <p:spPr/>
        <p:txBody>
          <a:bodyPr>
            <a:normAutofit/>
          </a:bodyPr>
          <a:lstStyle/>
          <a:p>
            <a:pPr lvl="0"/>
            <a:r>
              <a:rPr lang="en-US" sz="1100" dirty="0" smtClean="0">
                <a:solidFill>
                  <a:srgbClr val="000000"/>
                </a:solidFill>
                <a:latin typeface="Times New Roman" pitchFamily="18" charset="0"/>
                <a:cs typeface="Times New Roman" pitchFamily="18" charset="0"/>
              </a:rPr>
              <a:t>Another common shared resource is a subVI. </a:t>
            </a:r>
            <a:r>
              <a:rPr lang="en-US" sz="1100" dirty="0" smtClean="0">
                <a:latin typeface="Times New Roman" pitchFamily="18" charset="0"/>
                <a:cs typeface="Times New Roman" pitchFamily="18" charset="0"/>
              </a:rPr>
              <a:t>You can configure a subVI as a single instance shared among multiple callers, also known as a non-reentrant subVI. You also can configure a subVI as reentrant to allow parallel execution. By default, VIs created under an FPGA target are reentrant. </a:t>
            </a:r>
          </a:p>
          <a:p>
            <a:pPr>
              <a:tabLst>
                <a:tab pos="464790" algn="l"/>
                <a:tab pos="1047391" algn="l"/>
              </a:tabLst>
            </a:pPr>
            <a:r>
              <a:rPr lang="en-US" sz="1100" b="1" dirty="0" smtClean="0">
                <a:latin typeface="Arial Narrow" pitchFamily="34" charset="0"/>
                <a:cs typeface="Times New Roman" pitchFamily="18" charset="0"/>
              </a:rPr>
              <a:t>	Caution</a:t>
            </a:r>
            <a:r>
              <a:rPr lang="en-US" sz="1100" dirty="0" smtClean="0">
                <a:latin typeface="Times New Roman" pitchFamily="18" charset="0"/>
                <a:cs typeface="Times New Roman" pitchFamily="18" charset="0"/>
              </a:rPr>
              <a:t> 	VIs not created under an FPGA target or created using a previous version of the 		</a:t>
            </a:r>
            <a:r>
              <a:rPr lang="en-US" sz="1100" dirty="0" err="1" smtClean="0">
                <a:latin typeface="Times New Roman" pitchFamily="18" charset="0"/>
                <a:cs typeface="Times New Roman" pitchFamily="18" charset="0"/>
              </a:rPr>
              <a:t>LabVIEW</a:t>
            </a:r>
            <a:r>
              <a:rPr lang="en-US" sz="1100" dirty="0" smtClean="0">
                <a:latin typeface="Times New Roman" pitchFamily="18" charset="0"/>
                <a:cs typeface="Times New Roman" pitchFamily="18" charset="0"/>
              </a:rPr>
              <a:t> FPGA Module are non-reentrant by default. Moving or copying VIs 		</a:t>
            </a:r>
            <a:r>
              <a:rPr lang="en-US" sz="1100" dirty="0" smtClean="0">
                <a:latin typeface="Times New Roman" pitchFamily="18" charset="0"/>
                <a:cs typeface="Times New Roman" pitchFamily="18" charset="0"/>
              </a:rPr>
              <a:t>to </a:t>
            </a:r>
            <a:r>
              <a:rPr lang="en-US" sz="1100" dirty="0" smtClean="0">
                <a:latin typeface="Times New Roman" pitchFamily="18" charset="0"/>
                <a:cs typeface="Times New Roman" pitchFamily="18" charset="0"/>
              </a:rPr>
              <a:t>or from an FPGA target does not change the reentrancy</a:t>
            </a:r>
            <a:endParaRPr lang="en-US" sz="1100" dirty="0" smtClean="0">
              <a:solidFill>
                <a:srgbClr val="000000"/>
              </a:solidFill>
              <a:latin typeface="Times New Roman" pitchFamily="18" charset="0"/>
              <a:cs typeface="Times New Roman" pitchFamily="18" charset="0"/>
            </a:endParaRPr>
          </a:p>
          <a:p>
            <a:r>
              <a:rPr lang="en-US" sz="1100" dirty="0" smtClean="0">
                <a:latin typeface="Times New Roman" pitchFamily="18" charset="0"/>
                <a:cs typeface="Times New Roman" pitchFamily="18" charset="0"/>
              </a:rPr>
              <a:t>If you use a non-reentrant subVI in an FPGA VI, only a single copy of the subVI becomes hardware and all callers share the hardware resource. If you use a reentrant subVI in an FPGA VI, each instance of the subVI on the block diagram becomes a separate hardware resource. For example, if you have five instances of an event counter configured as a reentrant subVI on the block diagram, LabVIEW implements five independent copies of the event counter hardware on the FPGA.</a:t>
            </a:r>
          </a:p>
          <a:p>
            <a:r>
              <a:rPr lang="en-US" sz="1100" dirty="0" smtClean="0">
                <a:latin typeface="Times New Roman" pitchFamily="18" charset="0"/>
                <a:cs typeface="Times New Roman" pitchFamily="18" charset="0"/>
              </a:rPr>
              <a:t>In general, configuring a subVI as reentrant improves speed because instances of the subVI execute in parallel. On the other hand, configuring a subVI as non-reentrant generally saves space because each instance of the subVI shares the same FPGA hardware. However, when you use multiple instances of a non-reentrant subVI, extra FPGA resources are used for arbitration. In some cases, the arbitration resources can cause a non-reentrant configuration to consume as much or more space on the FPGA as a reentrant configuration.</a:t>
            </a:r>
          </a:p>
          <a:p>
            <a:endParaRPr lang="en-US" dirty="0">
              <a:latin typeface="Times New Roman" pitchFamily="18" charset="0"/>
              <a:cs typeface="Times New Roman" pitchFamily="18" charset="0"/>
            </a:endParaRPr>
          </a:p>
        </p:txBody>
      </p:sp>
      <p:pic>
        <p:nvPicPr>
          <p:cNvPr id="32770" name="Picture 2" descr="C:\Documents and Settings\spinsonn\Desktop\caution.eps"/>
          <p:cNvPicPr>
            <a:picLocks noChangeAspect="1" noChangeArrowheads="1"/>
          </p:cNvPicPr>
          <p:nvPr/>
        </p:nvPicPr>
        <p:blipFill>
          <a:blip r:embed="rId3"/>
          <a:srcRect/>
          <a:stretch>
            <a:fillRect/>
          </a:stretch>
        </p:blipFill>
        <p:spPr bwMode="auto">
          <a:xfrm>
            <a:off x="723096" y="5455375"/>
            <a:ext cx="272133" cy="218899"/>
          </a:xfrm>
          <a:prstGeom prst="rect">
            <a:avLst/>
          </a:prstGeom>
          <a:noFill/>
        </p:spPr>
      </p:pic>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1538" y="695325"/>
            <a:ext cx="5254625" cy="3940175"/>
          </a:xfrm>
        </p:spPr>
      </p:sp>
      <p:sp>
        <p:nvSpPr>
          <p:cNvPr id="7" name="Notes Placeholder 6"/>
          <p:cNvSpPr>
            <a:spLocks noGrp="1"/>
          </p:cNvSpPr>
          <p:nvPr>
            <p:ph type="body" idx="1"/>
          </p:nvPr>
        </p:nvSpPr>
        <p:spPr/>
        <p:txBody>
          <a:bodyPr>
            <a:normAutofit/>
          </a:bodyPr>
          <a:lstStyle/>
          <a:p>
            <a:pPr lvl="0"/>
            <a:r>
              <a:rPr lang="en-US" sz="1400" b="1" dirty="0" smtClean="0">
                <a:solidFill>
                  <a:srgbClr val="000000"/>
                </a:solidFill>
                <a:latin typeface="Arial Narrow" pitchFamily="34" charset="0"/>
                <a:cs typeface="Times New Roman" pitchFamily="18" charset="0"/>
              </a:rPr>
              <a:t>F. FPGA FIFOs</a:t>
            </a:r>
          </a:p>
          <a:p>
            <a:pPr lvl="0"/>
            <a:r>
              <a:rPr lang="en-US" sz="1100" dirty="0" smtClean="0">
                <a:solidFill>
                  <a:srgbClr val="000000"/>
                </a:solidFill>
                <a:latin typeface="Times New Roman" pitchFamily="18" charset="0"/>
                <a:cs typeface="Times New Roman" pitchFamily="18" charset="0"/>
              </a:rPr>
              <a:t>A common buffering technique with LabVIEW FPGA is a FIFO buffer where the first data item written to memory is the first item read and removed from memory. The </a:t>
            </a:r>
            <a:r>
              <a:rPr lang="en-US" sz="1100" i="1" dirty="0" smtClean="0">
                <a:solidFill>
                  <a:srgbClr val="000000"/>
                </a:solidFill>
                <a:latin typeface="Times New Roman" pitchFamily="18" charset="0"/>
                <a:cs typeface="Times New Roman" pitchFamily="18" charset="0"/>
              </a:rPr>
              <a:t>LabVIEW Basics II: Development</a:t>
            </a:r>
            <a:r>
              <a:rPr lang="en-US" sz="1100" dirty="0" smtClean="0">
                <a:solidFill>
                  <a:srgbClr val="000000"/>
                </a:solidFill>
                <a:latin typeface="Times New Roman" pitchFamily="18" charset="0"/>
                <a:cs typeface="Times New Roman" pitchFamily="18" charset="0"/>
              </a:rPr>
              <a:t> course describes a similar structure called a queue.</a:t>
            </a:r>
          </a:p>
          <a:p>
            <a:pPr lvl="0"/>
            <a:r>
              <a:rPr lang="en-US" sz="1100" dirty="0" smtClean="0">
                <a:solidFill>
                  <a:srgbClr val="000000"/>
                </a:solidFill>
                <a:latin typeface="Times New Roman" pitchFamily="18" charset="0"/>
                <a:cs typeface="Times New Roman" pitchFamily="18" charset="0"/>
              </a:rPr>
              <a:t>An FPGA FIFO functions like a fixed-length queue where multiple data items can be written to and read from memory. Unlike a queue, an FPGA FIFO ensures deterministic behavior by imposing a size restriction on the data, and both the reader and the writer can access the data simultaneously.</a:t>
            </a:r>
          </a:p>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1538" y="695325"/>
            <a:ext cx="5254625" cy="3940175"/>
          </a:xfrm>
        </p:spPr>
      </p:sp>
      <p:sp>
        <p:nvSpPr>
          <p:cNvPr id="7" name="Notes Placeholder 6"/>
          <p:cNvSpPr>
            <a:spLocks noGrp="1"/>
          </p:cNvSpPr>
          <p:nvPr>
            <p:ph type="body" idx="1"/>
          </p:nvPr>
        </p:nvSpPr>
        <p:spPr/>
        <p:txBody>
          <a:bodyPr>
            <a:normAutofit/>
          </a:bodyPr>
          <a:lstStyle/>
          <a:p>
            <a:pPr lvl="0"/>
            <a:r>
              <a:rPr lang="en-US" sz="1100" dirty="0" smtClean="0">
                <a:solidFill>
                  <a:srgbClr val="000000"/>
                </a:solidFill>
                <a:latin typeface="Times New Roman" pitchFamily="18" charset="0"/>
                <a:cs typeface="Times New Roman" pitchFamily="18" charset="0"/>
              </a:rPr>
              <a:t>To create a FIFO, right-click the FPGA target in the Project Explorer window and select </a:t>
            </a:r>
            <a:r>
              <a:rPr lang="en-US" sz="1100" b="1" dirty="0" err="1" smtClean="0">
                <a:solidFill>
                  <a:srgbClr val="000000"/>
                </a:solidFill>
                <a:latin typeface="Times New Roman" pitchFamily="18" charset="0"/>
                <a:cs typeface="Times New Roman" pitchFamily="18" charset="0"/>
              </a:rPr>
              <a:t>New»FIFO</a:t>
            </a:r>
            <a:r>
              <a:rPr lang="en-US" sz="1100" dirty="0" smtClean="0">
                <a:solidFill>
                  <a:srgbClr val="000000"/>
                </a:solidFill>
                <a:latin typeface="Times New Roman" pitchFamily="18" charset="0"/>
                <a:cs typeface="Times New Roman" pitchFamily="18" charset="0"/>
              </a:rPr>
              <a:t> to display the FPGA FIFO Properties dialog box. Configure the properties of the FIFO in the FPGA FIFO Properties dialog box, shown above.</a:t>
            </a:r>
          </a:p>
          <a:p>
            <a:pPr lvl="0"/>
            <a:r>
              <a:rPr lang="en-US" sz="1100" dirty="0" smtClean="0">
                <a:solidFill>
                  <a:srgbClr val="000000"/>
                </a:solidFill>
                <a:latin typeface="Times New Roman" pitchFamily="18" charset="0"/>
                <a:cs typeface="Times New Roman" pitchFamily="18" charset="0"/>
              </a:rPr>
              <a:t>Select </a:t>
            </a:r>
            <a:r>
              <a:rPr lang="en-US" sz="1100" b="1" dirty="0" smtClean="0">
                <a:solidFill>
                  <a:srgbClr val="000000"/>
                </a:solidFill>
                <a:latin typeface="Times New Roman" pitchFamily="18" charset="0"/>
                <a:cs typeface="Times New Roman" pitchFamily="18" charset="0"/>
              </a:rPr>
              <a:t>Target-Scoped</a:t>
            </a:r>
            <a:r>
              <a:rPr lang="en-US" sz="1100" dirty="0" smtClean="0">
                <a:solidFill>
                  <a:srgbClr val="000000"/>
                </a:solidFill>
                <a:latin typeface="Times New Roman" pitchFamily="18" charset="0"/>
                <a:cs typeface="Times New Roman" pitchFamily="18" charset="0"/>
              </a:rPr>
              <a:t> from the Type pull-down menu in the Properties dialog box if you want to use a target-scoped FIFO. </a:t>
            </a:r>
          </a:p>
          <a:p>
            <a:pPr lvl="0"/>
            <a:r>
              <a:rPr lang="en-US" sz="1100" dirty="0" smtClean="0">
                <a:solidFill>
                  <a:srgbClr val="000000"/>
                </a:solidFill>
                <a:latin typeface="Times New Roman" pitchFamily="18" charset="0"/>
                <a:cs typeface="Times New Roman" pitchFamily="18" charset="0"/>
              </a:rPr>
              <a:t>Refer to the </a:t>
            </a:r>
            <a:r>
              <a:rPr lang="en-US" sz="1100" i="1" dirty="0" smtClean="0">
                <a:solidFill>
                  <a:srgbClr val="000000"/>
                </a:solidFill>
                <a:latin typeface="Times New Roman" pitchFamily="18" charset="0"/>
                <a:cs typeface="Times New Roman" pitchFamily="18" charset="0"/>
              </a:rPr>
              <a:t>Memory Allocation for FPGA FIFO Memory Types</a:t>
            </a:r>
            <a:r>
              <a:rPr lang="en-US" sz="1100" dirty="0" smtClean="0">
                <a:solidFill>
                  <a:srgbClr val="000000"/>
                </a:solidFill>
                <a:latin typeface="Times New Roman" pitchFamily="18" charset="0"/>
                <a:cs typeface="Times New Roman" pitchFamily="18" charset="0"/>
              </a:rPr>
              <a:t> section for more information about DMA FIFOs.</a:t>
            </a:r>
          </a:p>
          <a:p>
            <a:pPr lvl="0"/>
            <a:r>
              <a:rPr lang="en-US" sz="1100" dirty="0" smtClean="0">
                <a:solidFill>
                  <a:srgbClr val="000000"/>
                </a:solidFill>
                <a:latin typeface="Times New Roman" pitchFamily="18" charset="0"/>
                <a:cs typeface="Times New Roman" pitchFamily="18" charset="0"/>
              </a:rPr>
              <a:t>Because of the fixed-size restriction, a FIFO can be a lossy communication method. Write and read operations typically occur in separate loops. A larger FIFO gives the read loop more time to catch up if it falls behind; so, use the largest FIFO possible unless your application is memory constrained. LabVIEW preserves the existing data when the FPGA FIFO is full. Rather than overwriting the oldest element, the FIFO Write function returns TRUE in the Timed Out? output to indicate the FPGA FIFO is full and no new data is being stored in the FIFO.</a:t>
            </a:r>
          </a:p>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1538" y="695325"/>
            <a:ext cx="5254625" cy="3940175"/>
          </a:xfrm>
        </p:spPr>
      </p:sp>
      <p:sp>
        <p:nvSpPr>
          <p:cNvPr id="3" name="Notes Placeholder 2"/>
          <p:cNvSpPr>
            <a:spLocks noGrp="1"/>
          </p:cNvSpPr>
          <p:nvPr>
            <p:ph type="body" idx="1"/>
          </p:nvPr>
        </p:nvSpPr>
        <p:spPr/>
        <p:txBody>
          <a:bodyPr>
            <a:normAutofit lnSpcReduction="10000"/>
          </a:bodyPr>
          <a:lstStyle/>
          <a:p>
            <a:r>
              <a:rPr lang="en-US" sz="1500" b="1" dirty="0" smtClean="0">
                <a:latin typeface="Arial Narrow" pitchFamily="34" charset="0"/>
              </a:rPr>
              <a:t>VI–scoped </a:t>
            </a:r>
            <a:r>
              <a:rPr lang="en-US" sz="1500" b="1" dirty="0" smtClean="0">
                <a:latin typeface="Arial Narrow" pitchFamily="34" charset="0"/>
                <a:cs typeface="Times New Roman" pitchFamily="18" charset="0"/>
              </a:rPr>
              <a:t>FIFOs</a:t>
            </a:r>
          </a:p>
          <a:p>
            <a:r>
              <a:rPr lang="en-US" b="0" dirty="0" smtClean="0">
                <a:latin typeface="Times New Roman" pitchFamily="18" charset="0"/>
                <a:cs typeface="Times New Roman" pitchFamily="18" charset="0"/>
              </a:rPr>
              <a:t>Use </a:t>
            </a:r>
            <a:r>
              <a:rPr lang="en-US" dirty="0" smtClean="0">
                <a:latin typeface="Times New Roman" pitchFamily="18" charset="0"/>
                <a:cs typeface="Times New Roman" pitchFamily="18" charset="0"/>
              </a:rPr>
              <a:t>to transfer data to and from loops. Use VI-scoped FIFOs if you want to create a FIFO that you can use only within a single VI. If you send an FPGA VI with a VI-scoped FIFO to another user, you do not need to send the LabVIEW project because the FIFO does not include a corresponding item in the </a:t>
            </a:r>
            <a:r>
              <a:rPr lang="en-US" b="1" dirty="0" smtClean="0">
                <a:latin typeface="Times New Roman" pitchFamily="18" charset="0"/>
                <a:cs typeface="Times New Roman" pitchFamily="18" charset="0"/>
              </a:rPr>
              <a:t>Project Explorer </a:t>
            </a:r>
            <a:r>
              <a:rPr lang="en-US" dirty="0" smtClean="0">
                <a:latin typeface="Times New Roman" pitchFamily="18" charset="0"/>
                <a:cs typeface="Times New Roman" pitchFamily="18" charset="0"/>
              </a:rPr>
              <a:t>window. If you use a VI-scoped FIFO in a reentrant FPGA VI, LabVIEW creates a separate copy of the FIFO for each instance of the VI, which allows you to create reusable </a:t>
            </a:r>
            <a:r>
              <a:rPr lang="en-US" dirty="0" err="1" smtClean="0">
                <a:latin typeface="Times New Roman" pitchFamily="18" charset="0"/>
                <a:cs typeface="Times New Roman" pitchFamily="18" charset="0"/>
              </a:rPr>
              <a:t>subVIs</a:t>
            </a:r>
            <a:r>
              <a:rPr lang="en-US" dirty="0" smtClean="0">
                <a:latin typeface="Times New Roman" pitchFamily="18" charset="0"/>
                <a:cs typeface="Times New Roman" pitchFamily="18" charset="0"/>
              </a:rPr>
              <a:t> while avoiding resource conflicts. </a:t>
            </a:r>
          </a:p>
          <a:p>
            <a:r>
              <a:rPr lang="en-US" dirty="0" smtClean="0">
                <a:latin typeface="Times New Roman" pitchFamily="18" charset="0"/>
                <a:cs typeface="Times New Roman" pitchFamily="18" charset="0"/>
              </a:rPr>
              <a:t>To create a VI-scoped FIFO, place a VI-Scoped FIFO Configuration node on the block diagram, right-click the node, and select Properties from the shortcut menu. The FPGA FIFO Properties dialog box appears. </a:t>
            </a:r>
          </a:p>
          <a:p>
            <a:r>
              <a:rPr lang="en-US" sz="1500" b="1" dirty="0" smtClean="0">
                <a:latin typeface="Arial Narrow" pitchFamily="34" charset="0"/>
              </a:rPr>
              <a:t>VI-Scoped FIFO Configuration Details</a:t>
            </a:r>
          </a:p>
          <a:p>
            <a:r>
              <a:rPr lang="en-US" dirty="0" smtClean="0">
                <a:latin typeface="Times New Roman" pitchFamily="18" charset="0"/>
                <a:cs typeface="Times New Roman" pitchFamily="18" charset="0"/>
              </a:rPr>
              <a:t>Use the FIFO Read and FIFO Write functions to read from or write to the VI-scoped FIFO. FIFOs are initially empty. If you reset the FPGA VI, LabVIEW empties the FIFO.</a:t>
            </a:r>
          </a:p>
          <a:p>
            <a:r>
              <a:rPr lang="en-US" dirty="0" smtClean="0">
                <a:latin typeface="Times New Roman" pitchFamily="18" charset="0"/>
                <a:cs typeface="Times New Roman" pitchFamily="18" charset="0"/>
              </a:rPr>
              <a:t>If you use a VI-scoped FIFO in a reentrant FPGA VI, LabVIEW creates a separate copy of the FIFO for each instance of the VI, which avoids resource conflicts.</a:t>
            </a:r>
          </a:p>
          <a:p>
            <a:r>
              <a:rPr lang="en-US" dirty="0" smtClean="0">
                <a:latin typeface="Times New Roman" pitchFamily="18" charset="0"/>
                <a:cs typeface="Times New Roman" pitchFamily="18" charset="0"/>
              </a:rPr>
              <a:t>You can create a VI-scoped FIFO with the same name as a target-scoped FIFO or DMA FIFO. You also can create VI-scoped FIFOs with the same name in different </a:t>
            </a:r>
            <a:r>
              <a:rPr lang="en-US" dirty="0" err="1" smtClean="0">
                <a:latin typeface="Times New Roman" pitchFamily="18" charset="0"/>
                <a:cs typeface="Times New Roman" pitchFamily="18" charset="0"/>
              </a:rPr>
              <a:t>VIs.</a:t>
            </a:r>
            <a:r>
              <a:rPr lang="en-US" dirty="0" smtClean="0">
                <a:latin typeface="Times New Roman" pitchFamily="18" charset="0"/>
                <a:cs typeface="Times New Roman" pitchFamily="18" charset="0"/>
              </a:rPr>
              <a:t> However, you cannot create multiple VI-scoped FIFOs with the same name in the same VI. </a:t>
            </a:r>
          </a:p>
          <a:p>
            <a:endParaRPr lang="en-US" dirty="0" smtClean="0"/>
          </a:p>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Image Placeholder 8"/>
          <p:cNvSpPr>
            <a:spLocks noGrp="1" noRot="1" noChangeAspect="1"/>
          </p:cNvSpPr>
          <p:nvPr>
            <p:ph type="sldImg"/>
          </p:nvPr>
        </p:nvSpPr>
        <p:spPr>
          <a:xfrm>
            <a:off x="871538" y="695325"/>
            <a:ext cx="5254625" cy="3940175"/>
          </a:xfrm>
        </p:spPr>
      </p:sp>
      <p:sp>
        <p:nvSpPr>
          <p:cNvPr id="10" name="Notes Placeholder 9"/>
          <p:cNvSpPr>
            <a:spLocks noGrp="1"/>
          </p:cNvSpPr>
          <p:nvPr>
            <p:ph type="body" idx="1"/>
          </p:nvPr>
        </p:nvSpPr>
        <p:spPr/>
        <p:txBody>
          <a:bodyPr>
            <a:noAutofit/>
          </a:bodyPr>
          <a:lstStyle/>
          <a:p>
            <a:r>
              <a:rPr lang="en-US" sz="1100" dirty="0" smtClean="0">
                <a:latin typeface="Times New Roman" pitchFamily="18" charset="0"/>
                <a:cs typeface="Times New Roman" pitchFamily="18" charset="0"/>
              </a:rPr>
              <a:t>The Memory Type property specifies the type of storage the FIFO uses on the FPGA. This option is disabled if you select DMA from the Type pull-down menu. </a:t>
            </a:r>
          </a:p>
          <a:p>
            <a:r>
              <a:rPr lang="en-US" sz="1100" dirty="0" smtClean="0">
                <a:latin typeface="Times New Roman" pitchFamily="18" charset="0"/>
                <a:cs typeface="Times New Roman" pitchFamily="18" charset="0"/>
              </a:rPr>
              <a:t>You cannot use FIFOs with a Memory Type of Flip-Flops or Lookup Table across multiple clock domains. </a:t>
            </a:r>
          </a:p>
          <a:p>
            <a:r>
              <a:rPr lang="en-US" sz="1100" dirty="0" smtClean="0">
                <a:latin typeface="Times New Roman" pitchFamily="18" charset="0"/>
                <a:cs typeface="Times New Roman" pitchFamily="18" charset="0"/>
              </a:rPr>
              <a:t>The following Memory Types are available:</a:t>
            </a:r>
          </a:p>
          <a:p>
            <a:pPr lvl="2"/>
            <a:r>
              <a:rPr lang="en-US" sz="1100" b="1" dirty="0" smtClean="0">
                <a:latin typeface="Times New Roman" pitchFamily="18" charset="0"/>
                <a:cs typeface="Times New Roman" pitchFamily="18" charset="0"/>
              </a:rPr>
              <a:t>Flip-Flops</a:t>
            </a:r>
            <a:r>
              <a:rPr lang="en-US" sz="1100" dirty="0" smtClean="0">
                <a:latin typeface="Times New Roman" pitchFamily="18" charset="0"/>
                <a:cs typeface="Times New Roman" pitchFamily="18" charset="0"/>
              </a:rPr>
              <a:t>—Store the data with standard flip-flops. This option stores the data using gates on the FPGA and provides the fastest performance. National Instruments recommends using this option for small FIFOs, up to 100 bytes. </a:t>
            </a:r>
          </a:p>
          <a:p>
            <a:pPr lvl="2"/>
            <a:r>
              <a:rPr lang="en-US" sz="1100" b="1" dirty="0" smtClean="0">
                <a:latin typeface="Times New Roman" pitchFamily="18" charset="0"/>
                <a:cs typeface="Times New Roman" pitchFamily="18" charset="0"/>
              </a:rPr>
              <a:t>Look-up Table</a:t>
            </a:r>
            <a:r>
              <a:rPr lang="en-US" sz="1100" dirty="0" smtClean="0">
                <a:latin typeface="Times New Roman" pitchFamily="18" charset="0"/>
                <a:cs typeface="Times New Roman" pitchFamily="18" charset="0"/>
              </a:rPr>
              <a:t>—Stores the data in lookup tables available on the FPGA. The FPGA includes two lookup tables per slice. NI recommends using this option for FIFOs smaller than </a:t>
            </a:r>
            <a:br>
              <a:rPr lang="en-US" sz="1100" dirty="0" smtClean="0">
                <a:latin typeface="Times New Roman" pitchFamily="18" charset="0"/>
                <a:cs typeface="Times New Roman" pitchFamily="18" charset="0"/>
              </a:rPr>
            </a:br>
            <a:r>
              <a:rPr lang="en-US" sz="1100" dirty="0" smtClean="0">
                <a:latin typeface="Times New Roman" pitchFamily="18" charset="0"/>
                <a:cs typeface="Times New Roman" pitchFamily="18" charset="0"/>
              </a:rPr>
              <a:t>300 bytes. </a:t>
            </a:r>
          </a:p>
          <a:p>
            <a:pPr lvl="2"/>
            <a:r>
              <a:rPr lang="en-US" sz="1100" b="1" dirty="0" smtClean="0">
                <a:latin typeface="Times New Roman" pitchFamily="18" charset="0"/>
                <a:cs typeface="Times New Roman" pitchFamily="18" charset="0"/>
              </a:rPr>
              <a:t>Block Memory</a:t>
            </a:r>
            <a:r>
              <a:rPr lang="en-US" sz="1100" dirty="0" smtClean="0">
                <a:latin typeface="Times New Roman" pitchFamily="18" charset="0"/>
                <a:cs typeface="Times New Roman" pitchFamily="18" charset="0"/>
              </a:rPr>
              <a:t>—Stores the data using embedded blocks of memory. Use this option for FIFOs larger than 300 bytes. You should block memory (block memory of 80 </a:t>
            </a:r>
            <a:r>
              <a:rPr lang="en-US" sz="1100" dirty="0" err="1" smtClean="0">
                <a:latin typeface="Times New Roman" pitchFamily="18" charset="0"/>
                <a:cs typeface="Times New Roman" pitchFamily="18" charset="0"/>
              </a:rPr>
              <a:t>kB</a:t>
            </a:r>
            <a:r>
              <a:rPr lang="en-US" sz="1100" dirty="0" smtClean="0">
                <a:latin typeface="Times New Roman" pitchFamily="18" charset="0"/>
                <a:cs typeface="Times New Roman" pitchFamily="18" charset="0"/>
              </a:rPr>
              <a:t> on a 1M gate FPGA or 192 </a:t>
            </a:r>
            <a:r>
              <a:rPr lang="en-US" sz="1100" dirty="0" err="1" smtClean="0">
                <a:latin typeface="Times New Roman" pitchFamily="18" charset="0"/>
                <a:cs typeface="Times New Roman" pitchFamily="18" charset="0"/>
              </a:rPr>
              <a:t>kB</a:t>
            </a:r>
            <a:r>
              <a:rPr lang="en-US" sz="1100" dirty="0" smtClean="0">
                <a:latin typeface="Times New Roman" pitchFamily="18" charset="0"/>
                <a:cs typeface="Times New Roman" pitchFamily="18" charset="0"/>
              </a:rPr>
              <a:t> on a 3 M) rather than flip-flops or lookup tables to preserve FPGA space for your VI.</a:t>
            </a:r>
          </a:p>
          <a:p>
            <a:r>
              <a:rPr lang="en-US" sz="1100" dirty="0" smtClean="0">
                <a:latin typeface="Times New Roman" pitchFamily="18" charset="0"/>
                <a:cs typeface="Times New Roman" pitchFamily="18" charset="0"/>
              </a:rPr>
              <a:t>If you select the Block Memory option, you might not be able to read data in a Target-Scoped FIFO or VI-Scoped FIFO until up to six clock cycles after you write the data to the FIFO. Use the Timed Out? output of the FIFO Read or FIFO Write function to determine when the data is ready.</a:t>
            </a:r>
          </a:p>
          <a:p>
            <a:endParaRPr lang="en-US" sz="11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1538" y="695325"/>
            <a:ext cx="5254625" cy="3940175"/>
          </a:xfrm>
        </p:spPr>
      </p:sp>
      <p:sp>
        <p:nvSpPr>
          <p:cNvPr id="7" name="Notes Placeholder 6"/>
          <p:cNvSpPr>
            <a:spLocks noGrp="1"/>
          </p:cNvSpPr>
          <p:nvPr>
            <p:ph type="body" idx="1"/>
          </p:nvPr>
        </p:nvSpPr>
        <p:spPr/>
        <p:txBody>
          <a:bodyPr>
            <a:normAutofit/>
          </a:bodyPr>
          <a:lstStyle/>
          <a:p>
            <a:r>
              <a:rPr lang="en-US" sz="1100" dirty="0" smtClean="0">
                <a:solidFill>
                  <a:srgbClr val="000000"/>
                </a:solidFill>
                <a:latin typeface="Times New Roman" pitchFamily="18" charset="0"/>
                <a:cs typeface="Times New Roman" pitchFamily="18" charset="0"/>
              </a:rPr>
              <a:t>Use the FIFO Write function to put data in a FIFO. Use the FIFO Read function to retrieve the data from another structure or subVI in the FPGA VI. The FIFO Read function reads the oldest element in an FPGA FIFO and removes the element from the FIFO. Access the FIFO Read and FIFO Write functions from the Memory &amp; FIFO palette, or click a FIFO item in the Project Explorer and drag it the block diagram to add a FIFO Read or FIFO Write function to the block diagram.</a:t>
            </a: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1538" y="695325"/>
            <a:ext cx="5254625" cy="3940175"/>
          </a:xfrm>
        </p:spPr>
      </p:sp>
      <p:sp>
        <p:nvSpPr>
          <p:cNvPr id="7" name="Notes Placeholder 6"/>
          <p:cNvSpPr>
            <a:spLocks noGrp="1"/>
          </p:cNvSpPr>
          <p:nvPr>
            <p:ph type="body" idx="1"/>
          </p:nvPr>
        </p:nvSpPr>
        <p:spPr/>
        <p:txBody>
          <a:bodyPr>
            <a:normAutofit/>
          </a:bodyPr>
          <a:lstStyle/>
          <a:p>
            <a:pPr lvl="0"/>
            <a:r>
              <a:rPr lang="en-US" sz="1100" dirty="0" smtClean="0">
                <a:solidFill>
                  <a:srgbClr val="000000"/>
                </a:solidFill>
                <a:latin typeface="Times New Roman" pitchFamily="18" charset="0"/>
                <a:cs typeface="Times New Roman" pitchFamily="18" charset="0"/>
              </a:rPr>
              <a:t>The FIFO Write function has the following parameters: </a:t>
            </a:r>
          </a:p>
          <a:p>
            <a:pPr lvl="0"/>
            <a:r>
              <a:rPr lang="en-US" sz="1100" dirty="0" smtClean="0">
                <a:solidFill>
                  <a:srgbClr val="000000"/>
                </a:solidFill>
                <a:latin typeface="Times New Roman" pitchFamily="18" charset="0"/>
                <a:cs typeface="Times New Roman" pitchFamily="18" charset="0"/>
              </a:rPr>
              <a:t>Element—Inputs the data element you want to store in the FIFO.</a:t>
            </a:r>
          </a:p>
          <a:p>
            <a:pPr lvl="0"/>
            <a:r>
              <a:rPr lang="en-US" sz="1100" dirty="0" smtClean="0">
                <a:solidFill>
                  <a:srgbClr val="000000"/>
                </a:solidFill>
                <a:latin typeface="Times New Roman" pitchFamily="18" charset="0"/>
                <a:cs typeface="Times New Roman" pitchFamily="18" charset="0"/>
              </a:rPr>
              <a:t>Timeout—Inputs the number of clock ticks the function waits for available space in the FIFO if the FIFO is full. The default is 0, or no wait. A value of –1 prevents the function from timing out. Wire a constant of zero to Timeout if you use the FIFO Write function in a single-cycle Timed Loop. </a:t>
            </a:r>
          </a:p>
          <a:p>
            <a:pPr lvl="0"/>
            <a:r>
              <a:rPr lang="en-US" sz="1100" dirty="0" smtClean="0">
                <a:solidFill>
                  <a:srgbClr val="000000"/>
                </a:solidFill>
                <a:latin typeface="Times New Roman" pitchFamily="18" charset="0"/>
                <a:cs typeface="Times New Roman" pitchFamily="18" charset="0"/>
              </a:rPr>
              <a:t>Timed Out?—Returns TRUE if space in the FIFO is not available before the function completes execution. If Timed Out? is TRUE, the function does not add Element to the FIFO. </a:t>
            </a:r>
          </a:p>
          <a:p>
            <a:pPr>
              <a:tabLst>
                <a:tab pos="464790" algn="l"/>
                <a:tab pos="1045776" algn="l"/>
              </a:tabLst>
            </a:pPr>
            <a:r>
              <a:rPr lang="en-US" sz="1100" b="1" dirty="0" smtClean="0">
                <a:solidFill>
                  <a:srgbClr val="000000"/>
                </a:solidFill>
                <a:latin typeface="Arial Narrow" pitchFamily="34" charset="0"/>
                <a:cs typeface="Times New Roman" pitchFamily="18" charset="0"/>
              </a:rPr>
              <a:t>	Note	</a:t>
            </a:r>
            <a:r>
              <a:rPr lang="en-US" sz="1100" dirty="0" smtClean="0">
                <a:solidFill>
                  <a:srgbClr val="000000"/>
                </a:solidFill>
                <a:latin typeface="Times New Roman" pitchFamily="18" charset="0"/>
                <a:cs typeface="Times New Roman" pitchFamily="18" charset="0"/>
              </a:rPr>
              <a:t>Data in the FIFO will not be overwritten; rather, new data is not added to the 			FIFO until space is available.</a:t>
            </a:r>
          </a:p>
          <a:p>
            <a:endParaRPr lang="en-US" dirty="0"/>
          </a:p>
        </p:txBody>
      </p:sp>
      <p:pic>
        <p:nvPicPr>
          <p:cNvPr id="33794" name="Picture 2" descr="C:\Documents and Settings\spinsonn\Desktop\note-bw.eps"/>
          <p:cNvPicPr>
            <a:picLocks noChangeAspect="1" noChangeArrowheads="1"/>
          </p:cNvPicPr>
          <p:nvPr/>
        </p:nvPicPr>
        <p:blipFill>
          <a:blip r:embed="rId3"/>
          <a:srcRect/>
          <a:stretch>
            <a:fillRect/>
          </a:stretch>
        </p:blipFill>
        <p:spPr bwMode="auto">
          <a:xfrm>
            <a:off x="754197" y="6311900"/>
            <a:ext cx="220298" cy="218899"/>
          </a:xfrm>
          <a:prstGeom prst="rect">
            <a:avLst/>
          </a:prstGeom>
          <a:noFill/>
        </p:spPr>
      </p:pic>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1538" y="695325"/>
            <a:ext cx="5254625" cy="3940175"/>
          </a:xfrm>
        </p:spPr>
      </p:sp>
      <p:sp>
        <p:nvSpPr>
          <p:cNvPr id="7" name="Notes Placeholder 6"/>
          <p:cNvSpPr>
            <a:spLocks noGrp="1"/>
          </p:cNvSpPr>
          <p:nvPr>
            <p:ph type="body" idx="1"/>
          </p:nvPr>
        </p:nvSpPr>
        <p:spPr/>
        <p:txBody>
          <a:bodyPr>
            <a:normAutofit/>
          </a:bodyPr>
          <a:lstStyle/>
          <a:p>
            <a:pPr lvl="0"/>
            <a:r>
              <a:rPr lang="en-US" sz="1100" dirty="0" smtClean="0">
                <a:solidFill>
                  <a:srgbClr val="000000"/>
                </a:solidFill>
                <a:latin typeface="Times New Roman" pitchFamily="18" charset="0"/>
                <a:cs typeface="Times New Roman" pitchFamily="18" charset="0"/>
              </a:rPr>
              <a:t>When you run the FPGA VI with an FPGA target emulator, FIFOs reset when the VI stops and restarts. When you run the FPGA VI on an FPGA target using Interactive Front Panel Communication, FPGA FIFOs do not reset when the FPGA VI stops and restarts. To prevent old data from interfering with current operations make sure to use the Clear Method or Reset VI Method to clear old or unwanted data from the FIFO.</a:t>
            </a:r>
          </a:p>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1538" y="695325"/>
            <a:ext cx="5254625" cy="3940175"/>
          </a:xfrm>
        </p:spPr>
      </p:sp>
      <p:sp>
        <p:nvSpPr>
          <p:cNvPr id="7" name="Notes Placeholder 6"/>
          <p:cNvSpPr>
            <a:spLocks noGrp="1"/>
          </p:cNvSpPr>
          <p:nvPr>
            <p:ph type="body" idx="1"/>
          </p:nvPr>
        </p:nvSpPr>
        <p:spPr/>
        <p:txBody>
          <a:bodyPr>
            <a:normAutofit/>
          </a:bodyPr>
          <a:lstStyle/>
          <a:p>
            <a:pPr lvl="0"/>
            <a:r>
              <a:rPr lang="en-US" sz="1400" b="1" dirty="0" smtClean="0">
                <a:solidFill>
                  <a:srgbClr val="000000"/>
                </a:solidFill>
                <a:latin typeface="Arial Narrow" pitchFamily="34" charset="0"/>
              </a:rPr>
              <a:t>A. Timing Express VIs</a:t>
            </a:r>
          </a:p>
          <a:p>
            <a:pPr lvl="0"/>
            <a:r>
              <a:rPr lang="en-US" sz="1100" dirty="0" smtClean="0">
                <a:solidFill>
                  <a:srgbClr val="000000"/>
                </a:solidFill>
                <a:latin typeface="Times New Roman" pitchFamily="18" charset="0"/>
              </a:rPr>
              <a:t>The Timing palette contains most of the FPGA timing Express VIs, except those related to the Timed Loop. Timing control is critical to your FPGA application. The timing Express VIs include the Loop Timer, Wait, and Tick Count Express VIs.</a:t>
            </a:r>
          </a:p>
          <a:p>
            <a:pPr lvl="0"/>
            <a:r>
              <a:rPr lang="en-US" sz="1100" dirty="0" smtClean="0">
                <a:solidFill>
                  <a:srgbClr val="000000"/>
                </a:solidFill>
                <a:latin typeface="Times New Roman" pitchFamily="18" charset="0"/>
              </a:rPr>
              <a:t>Use the Loop Timer Express VI to control a For Loop or While Loop and set the iteration rate of the loop. A common use of the Loop Timer Express VI is to control the acquisition or update rate of an analog or digital I/O function. </a:t>
            </a:r>
          </a:p>
          <a:p>
            <a:pPr lvl="0"/>
            <a:r>
              <a:rPr lang="en-US" sz="1100" dirty="0" smtClean="0">
                <a:solidFill>
                  <a:srgbClr val="000000"/>
                </a:solidFill>
                <a:latin typeface="Times New Roman" pitchFamily="18" charset="0"/>
              </a:rPr>
              <a:t>The Wait Express VI adds an explicit delay between two operations on the FPGA. Use the Wait Express VI to control the pulse length of a digital output or add a trigger delay between the trigger signal and the resulting operation.</a:t>
            </a:r>
          </a:p>
          <a:p>
            <a:pPr lvl="0"/>
            <a:r>
              <a:rPr lang="en-US" sz="1100" dirty="0" smtClean="0">
                <a:solidFill>
                  <a:srgbClr val="000000"/>
                </a:solidFill>
                <a:latin typeface="Times New Roman" pitchFamily="18" charset="0"/>
              </a:rPr>
              <a:t>The Tick Count Express VI returns the current value of the FPGA clock. Use the Tick Count Express VI to benchmark loop rates or create your own custom timers.</a:t>
            </a:r>
          </a:p>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Image Placeholder 8"/>
          <p:cNvSpPr>
            <a:spLocks noGrp="1" noRot="1" noChangeAspect="1"/>
          </p:cNvSpPr>
          <p:nvPr>
            <p:ph type="sldImg"/>
          </p:nvPr>
        </p:nvSpPr>
        <p:spPr>
          <a:xfrm>
            <a:off x="871538" y="695325"/>
            <a:ext cx="5254625" cy="3940175"/>
          </a:xfrm>
        </p:spPr>
      </p:sp>
      <p:sp>
        <p:nvSpPr>
          <p:cNvPr id="10" name="Notes Placeholder 9"/>
          <p:cNvSpPr>
            <a:spLocks noGrp="1"/>
          </p:cNvSpPr>
          <p:nvPr>
            <p:ph type="body" idx="1"/>
          </p:nvPr>
        </p:nvSpPr>
        <p:spPr/>
        <p:txBody>
          <a:bodyPr>
            <a:normAutofit/>
          </a:bodyPr>
          <a:lstStyle/>
          <a:p>
            <a:pPr marL="232395" indent="-232395"/>
            <a:endParaRPr lang="en-US" sz="1100" dirty="0" smtClean="0">
              <a:latin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1538" y="695325"/>
            <a:ext cx="5254625" cy="3940175"/>
          </a:xfrm>
        </p:spPr>
      </p:sp>
      <p:sp>
        <p:nvSpPr>
          <p:cNvPr id="3" name="Notes Placeholder 2"/>
          <p:cNvSpPr>
            <a:spLocks noGrp="1"/>
          </p:cNvSpPr>
          <p:nvPr>
            <p:ph type="body" idx="1"/>
          </p:nvPr>
        </p:nvSpPr>
        <p:spPr/>
        <p:txBody>
          <a:bodyPr>
            <a:normAutofit/>
          </a:bodyPr>
          <a:lstStyle/>
          <a:p>
            <a:pPr marL="232395" indent="-232395">
              <a:buAutoNum type="arabicPeriod"/>
            </a:pPr>
            <a:r>
              <a:rPr lang="en-US" dirty="0" smtClean="0">
                <a:latin typeface="Times New Roman" pitchFamily="18" charset="0"/>
                <a:cs typeface="Times New Roman" pitchFamily="18" charset="0"/>
              </a:rPr>
              <a:t>False</a:t>
            </a:r>
          </a:p>
          <a:p>
            <a:pPr marL="232395" indent="-232395">
              <a:buAutoNum type="arabicPeriod"/>
            </a:pPr>
            <a:r>
              <a:rPr lang="en-US" dirty="0" smtClean="0">
                <a:latin typeface="Times New Roman" pitchFamily="18" charset="0"/>
                <a:cs typeface="Times New Roman" pitchFamily="18" charset="0"/>
              </a:rPr>
              <a:t>Low terminal</a:t>
            </a:r>
            <a:r>
              <a:rPr lang="en-US" baseline="0" dirty="0" smtClean="0">
                <a:latin typeface="Times New Roman" pitchFamily="18" charset="0"/>
                <a:cs typeface="Times New Roman" pitchFamily="18" charset="0"/>
              </a:rPr>
              <a:t> count could lead to rollover</a:t>
            </a:r>
            <a:endParaRPr lang="en-US" dirty="0">
              <a:latin typeface="Times New Roman" pitchFamily="18" charset="0"/>
              <a:cs typeface="Times New Roman"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1538" y="695325"/>
            <a:ext cx="5254625" cy="3940175"/>
          </a:xfrm>
        </p:spPr>
      </p:sp>
      <p:sp>
        <p:nvSpPr>
          <p:cNvPr id="3" name="Notes Placeholder 2"/>
          <p:cNvSpPr>
            <a:spLocks noGrp="1"/>
          </p:cNvSpPr>
          <p:nvPr>
            <p:ph type="body" idx="1"/>
          </p:nvPr>
        </p:nvSpPr>
        <p:spPr/>
        <p:txBody>
          <a:bodyPr>
            <a:normAutofit/>
          </a:bodyPr>
          <a:lstStyle/>
          <a:p>
            <a:pPr marL="232395" indent="-232395">
              <a:buAutoNum type="arabicPeriod"/>
            </a:pPr>
            <a:r>
              <a:rPr lang="en-US" dirty="0" smtClean="0">
                <a:latin typeface="Times New Roman" pitchFamily="18" charset="0"/>
                <a:cs typeface="Times New Roman" pitchFamily="18" charset="0"/>
              </a:rPr>
              <a:t>FPGA FIFOs</a:t>
            </a:r>
          </a:p>
          <a:p>
            <a:pPr marL="232395" indent="-232395">
              <a:buAutoNum type="arabicPeriod"/>
            </a:pPr>
            <a:r>
              <a:rPr lang="en-US" dirty="0" smtClean="0">
                <a:latin typeface="Times New Roman" pitchFamily="18" charset="0"/>
                <a:cs typeface="Times New Roman" pitchFamily="18" charset="0"/>
              </a:rPr>
              <a:t>LabVIEW Project and FPGA VI</a:t>
            </a:r>
            <a:endParaRPr lang="en-US" dirty="0">
              <a:latin typeface="Times New Roman" pitchFamily="18" charset="0"/>
              <a:cs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1538" y="695325"/>
            <a:ext cx="5254625" cy="3940175"/>
          </a:xfrm>
        </p:spPr>
      </p:sp>
      <p:sp>
        <p:nvSpPr>
          <p:cNvPr id="9" name="Notes Placeholder 8"/>
          <p:cNvSpPr>
            <a:spLocks noGrp="1"/>
          </p:cNvSpPr>
          <p:nvPr>
            <p:ph type="body" idx="1"/>
          </p:nvPr>
        </p:nvSpPr>
        <p:spPr/>
        <p:txBody>
          <a:bodyPr>
            <a:normAutofit/>
          </a:bodyPr>
          <a:lstStyle/>
          <a:p>
            <a:pPr lvl="0"/>
            <a:r>
              <a:rPr lang="en-US" sz="1100" dirty="0" smtClean="0">
                <a:solidFill>
                  <a:srgbClr val="000000"/>
                </a:solidFill>
                <a:latin typeface="Times New Roman" pitchFamily="18" charset="0"/>
                <a:cs typeface="Times New Roman" pitchFamily="18" charset="0"/>
              </a:rPr>
              <a:t>Each timing Express VI has a configuration dialog box that appears when you first add the VI to the block diagram or when you right click the VI and select </a:t>
            </a:r>
            <a:r>
              <a:rPr lang="en-US" sz="1100" b="1" dirty="0" smtClean="0">
                <a:solidFill>
                  <a:srgbClr val="000000"/>
                </a:solidFill>
                <a:latin typeface="Times New Roman" pitchFamily="18" charset="0"/>
                <a:cs typeface="Times New Roman" pitchFamily="18" charset="0"/>
              </a:rPr>
              <a:t>Properties</a:t>
            </a:r>
            <a:r>
              <a:rPr lang="en-US" sz="1100" dirty="0" smtClean="0">
                <a:solidFill>
                  <a:srgbClr val="000000"/>
                </a:solidFill>
                <a:latin typeface="Times New Roman" pitchFamily="18" charset="0"/>
                <a:cs typeface="Times New Roman" pitchFamily="18" charset="0"/>
              </a:rPr>
              <a:t>. The dialog box allows you to configure the timing units and the size of the internal counter. The available Counter Units include ticks; a single clock cycle, the length of which is determined by the clock rate for which the VI is compiled; microseconds (µs), and milliseconds (ms). The Size of Internal Counter value determines the maximum time the timer can track. The free running counter rolls over when the counter reaches the maximum of Size of Internal Counter specified in the configuration dialog box. To save space on the FPGA, you should use the smallest Size of Internal Counter possible for the FPGA VI.</a:t>
            </a:r>
          </a:p>
          <a:p>
            <a:pPr lvl="0"/>
            <a:r>
              <a:rPr lang="en-US" sz="1100" dirty="0" smtClean="0">
                <a:solidFill>
                  <a:srgbClr val="000000"/>
                </a:solidFill>
                <a:latin typeface="Times New Roman" pitchFamily="18" charset="0"/>
                <a:cs typeface="Times New Roman" pitchFamily="18" charset="0"/>
              </a:rPr>
              <a:t>The configuration dialog box  for the Loop Timer Express VI includes the following options:</a:t>
            </a:r>
          </a:p>
          <a:p>
            <a:pPr lvl="0"/>
            <a:r>
              <a:rPr lang="en-US" sz="1100" b="1" dirty="0" smtClean="0">
                <a:solidFill>
                  <a:srgbClr val="000000"/>
                </a:solidFill>
                <a:latin typeface="Times New Roman" pitchFamily="18" charset="0"/>
                <a:cs typeface="Times New Roman" pitchFamily="18" charset="0"/>
              </a:rPr>
              <a:t>Counter Units</a:t>
            </a:r>
            <a:r>
              <a:rPr lang="en-US" sz="1100" dirty="0" smtClean="0">
                <a:solidFill>
                  <a:srgbClr val="000000"/>
                </a:solidFill>
                <a:latin typeface="Times New Roman" pitchFamily="18" charset="0"/>
                <a:cs typeface="Times New Roman" pitchFamily="18" charset="0"/>
              </a:rPr>
              <a:t>—Unit of time the VI uses for the counter. </a:t>
            </a:r>
          </a:p>
          <a:p>
            <a:pPr lvl="1"/>
            <a:r>
              <a:rPr lang="en-US" sz="1100" b="1" dirty="0" smtClean="0">
                <a:solidFill>
                  <a:srgbClr val="000000"/>
                </a:solidFill>
                <a:latin typeface="Times New Roman" pitchFamily="18" charset="0"/>
                <a:cs typeface="Times New Roman" pitchFamily="18" charset="0"/>
              </a:rPr>
              <a:t>Ticks</a:t>
            </a:r>
            <a:r>
              <a:rPr lang="en-US" sz="1100" dirty="0" smtClean="0">
                <a:solidFill>
                  <a:srgbClr val="000000"/>
                </a:solidFill>
                <a:latin typeface="Times New Roman" pitchFamily="18" charset="0"/>
                <a:cs typeface="Times New Roman" pitchFamily="18" charset="0"/>
              </a:rPr>
              <a:t>—Sets the counter units to a single clock cycle, the length of which is determined by the clock rate for which the VI is compiled. </a:t>
            </a:r>
          </a:p>
          <a:p>
            <a:pPr lvl="1"/>
            <a:r>
              <a:rPr lang="en-US" sz="1100" b="1" dirty="0" err="1" smtClean="0">
                <a:solidFill>
                  <a:srgbClr val="000000"/>
                </a:solidFill>
                <a:latin typeface="Times New Roman" pitchFamily="18" charset="0"/>
                <a:cs typeface="Times New Roman" pitchFamily="18" charset="0"/>
              </a:rPr>
              <a:t>mSec</a:t>
            </a:r>
            <a:r>
              <a:rPr lang="en-US" sz="1100" dirty="0" smtClean="0">
                <a:solidFill>
                  <a:srgbClr val="000000"/>
                </a:solidFill>
                <a:latin typeface="Times New Roman" pitchFamily="18" charset="0"/>
                <a:cs typeface="Times New Roman" pitchFamily="18" charset="0"/>
              </a:rPr>
              <a:t>—Sets the counter units to µs.</a:t>
            </a:r>
          </a:p>
          <a:p>
            <a:pPr lvl="1"/>
            <a:r>
              <a:rPr lang="en-US" sz="1100" b="1" dirty="0" err="1" smtClean="0">
                <a:solidFill>
                  <a:srgbClr val="000000"/>
                </a:solidFill>
                <a:latin typeface="Times New Roman" pitchFamily="18" charset="0"/>
                <a:cs typeface="Times New Roman" pitchFamily="18" charset="0"/>
              </a:rPr>
              <a:t>mSec</a:t>
            </a:r>
            <a:r>
              <a:rPr lang="en-US" sz="1100" dirty="0" smtClean="0">
                <a:solidFill>
                  <a:srgbClr val="000000"/>
                </a:solidFill>
                <a:latin typeface="Times New Roman" pitchFamily="18" charset="0"/>
                <a:cs typeface="Times New Roman" pitchFamily="18" charset="0"/>
              </a:rPr>
              <a:t>—Sets the counter units to ms.</a:t>
            </a:r>
          </a:p>
          <a:p>
            <a:pPr lvl="0"/>
            <a:r>
              <a:rPr lang="en-US" sz="1100" b="1" dirty="0" smtClean="0">
                <a:solidFill>
                  <a:srgbClr val="000000"/>
                </a:solidFill>
                <a:latin typeface="Times New Roman" pitchFamily="18" charset="0"/>
                <a:cs typeface="Times New Roman" pitchFamily="18" charset="0"/>
              </a:rPr>
              <a:t>Size of Internal Counter</a:t>
            </a:r>
            <a:r>
              <a:rPr lang="en-US" sz="1100" dirty="0" smtClean="0">
                <a:solidFill>
                  <a:srgbClr val="000000"/>
                </a:solidFill>
                <a:latin typeface="Times New Roman" pitchFamily="18" charset="0"/>
                <a:cs typeface="Times New Roman" pitchFamily="18" charset="0"/>
              </a:rPr>
              <a:t>—Specifies the maximum time (8, 16, or 32 bits) a timer can track. To save space on the FPGA, use the smallest.</a:t>
            </a:r>
          </a:p>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1538" y="695325"/>
            <a:ext cx="5254625" cy="3940175"/>
          </a:xfrm>
        </p:spPr>
      </p:sp>
      <p:sp>
        <p:nvSpPr>
          <p:cNvPr id="7" name="Notes Placeholder 6"/>
          <p:cNvSpPr>
            <a:spLocks noGrp="1"/>
          </p:cNvSpPr>
          <p:nvPr>
            <p:ph type="body" idx="1"/>
          </p:nvPr>
        </p:nvSpPr>
        <p:spPr/>
        <p:txBody>
          <a:bodyPr>
            <a:normAutofit/>
          </a:bodyPr>
          <a:lstStyle/>
          <a:p>
            <a:pPr lvl="0"/>
            <a:r>
              <a:rPr lang="en-US" sz="1400" b="1" dirty="0" smtClean="0">
                <a:solidFill>
                  <a:srgbClr val="000000"/>
                </a:solidFill>
                <a:latin typeface="Arial Narrow" pitchFamily="34" charset="0"/>
              </a:rPr>
              <a:t>B. Loop Timers</a:t>
            </a:r>
          </a:p>
          <a:p>
            <a:pPr lvl="0"/>
            <a:r>
              <a:rPr lang="en-US" sz="1100" dirty="0" smtClean="0">
                <a:solidFill>
                  <a:srgbClr val="000000"/>
                </a:solidFill>
                <a:latin typeface="Times New Roman" pitchFamily="18" charset="0"/>
              </a:rPr>
              <a:t>You can time your FPGA code using the Loop Timer Express VI or the Wait Express VI. The Loop Timer and Wait Express VIs differ in how they affect code execution.</a:t>
            </a:r>
          </a:p>
          <a:p>
            <a:pPr lvl="0"/>
            <a:r>
              <a:rPr lang="en-US" sz="1100" dirty="0" smtClean="0">
                <a:solidFill>
                  <a:srgbClr val="000000"/>
                </a:solidFill>
                <a:latin typeface="Times New Roman" pitchFamily="18" charset="0"/>
              </a:rPr>
              <a:t>If you use the Loop Timer Express VI, during the first iteration the code executes right away.</a:t>
            </a:r>
            <a:br>
              <a:rPr lang="en-US" sz="1100" dirty="0" smtClean="0">
                <a:solidFill>
                  <a:srgbClr val="000000"/>
                </a:solidFill>
                <a:latin typeface="Times New Roman" pitchFamily="18" charset="0"/>
              </a:rPr>
            </a:br>
            <a:r>
              <a:rPr lang="en-US" sz="1100" dirty="0" smtClean="0">
                <a:solidFill>
                  <a:srgbClr val="000000"/>
                </a:solidFill>
                <a:latin typeface="Times New Roman" pitchFamily="18" charset="0"/>
              </a:rPr>
              <a:t>If you use the Wait Express VI, during the first iteration the code waits for the duration of the specified wait statement.</a:t>
            </a:r>
          </a:p>
          <a:p>
            <a:pPr lvl="0"/>
            <a:r>
              <a:rPr lang="en-US" sz="1100" dirty="0" smtClean="0">
                <a:solidFill>
                  <a:srgbClr val="000000"/>
                </a:solidFill>
                <a:latin typeface="Times New Roman" pitchFamily="18" charset="0"/>
              </a:rPr>
              <a:t>For both cases, the options for choosing the timing units and the counter size are available.</a:t>
            </a:r>
          </a:p>
          <a:p>
            <a:pPr lvl="0"/>
            <a:r>
              <a:rPr lang="en-US" sz="1100" dirty="0" smtClean="0">
                <a:solidFill>
                  <a:srgbClr val="000000"/>
                </a:solidFill>
                <a:latin typeface="Times New Roman" pitchFamily="18" charset="0"/>
              </a:rPr>
              <a:t>The Flat Sequence structure controls the flow of data and ensures that the wait occurs before the value on the digital output changes.</a:t>
            </a:r>
          </a:p>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1538" y="695325"/>
            <a:ext cx="5254625" cy="3940175"/>
          </a:xfrm>
        </p:spPr>
      </p:sp>
      <p:sp>
        <p:nvSpPr>
          <p:cNvPr id="6" name="Notes Placeholder 5"/>
          <p:cNvSpPr>
            <a:spLocks noGrp="1"/>
          </p:cNvSpPr>
          <p:nvPr>
            <p:ph type="body" idx="1"/>
          </p:nvPr>
        </p:nvSpPr>
        <p:spPr/>
        <p:txBody>
          <a:bodyPr>
            <a:normAutofit/>
          </a:bodyPr>
          <a:lstStyle/>
          <a:p>
            <a:pPr lvl="0"/>
            <a:r>
              <a:rPr lang="en-US" sz="1400" b="1" dirty="0" smtClean="0">
                <a:solidFill>
                  <a:srgbClr val="000000"/>
                </a:solidFill>
                <a:latin typeface="Arial Narrow" pitchFamily="34" charset="0"/>
                <a:cs typeface="Times New Roman" pitchFamily="18" charset="0"/>
              </a:rPr>
              <a:t>C. Benchmarking Loop Rates</a:t>
            </a:r>
          </a:p>
          <a:p>
            <a:pPr lvl="0"/>
            <a:r>
              <a:rPr lang="en-US" sz="1100" dirty="0" smtClean="0">
                <a:solidFill>
                  <a:srgbClr val="000000"/>
                </a:solidFill>
                <a:latin typeface="Times New Roman" pitchFamily="18" charset="0"/>
                <a:cs typeface="Times New Roman" pitchFamily="18" charset="0"/>
              </a:rPr>
              <a:t>It is important to benchmark the rate at which a VI runs. Because the FPGA code runs on the FPGA hardware, you cannot determine the precise timing until you compile the code. After you compile the code, the Tick Count Express VI to benchmark the VI and determine execution speed. </a:t>
            </a:r>
          </a:p>
          <a:p>
            <a:pPr lvl="0"/>
            <a:r>
              <a:rPr lang="en-US" sz="1100" dirty="0" smtClean="0">
                <a:solidFill>
                  <a:srgbClr val="000000"/>
                </a:solidFill>
                <a:latin typeface="Times New Roman" pitchFamily="18" charset="0"/>
                <a:cs typeface="Times New Roman" pitchFamily="18" charset="0"/>
              </a:rPr>
              <a:t>You must be careful of Tick Count rolling over. Because Tick Count has a maximum representation of 32 bits, the greatest number of ticks that it can count before returning to 0 is 2</a:t>
            </a:r>
            <a:r>
              <a:rPr lang="en-US" sz="1100" baseline="30000" dirty="0" smtClean="0">
                <a:solidFill>
                  <a:srgbClr val="000000"/>
                </a:solidFill>
                <a:latin typeface="Times New Roman" pitchFamily="18" charset="0"/>
                <a:cs typeface="Times New Roman" pitchFamily="18" charset="0"/>
              </a:rPr>
              <a:t>32</a:t>
            </a:r>
            <a:r>
              <a:rPr lang="en-US" sz="1100" dirty="0" smtClean="0">
                <a:solidFill>
                  <a:srgbClr val="000000"/>
                </a:solidFill>
                <a:latin typeface="Times New Roman" pitchFamily="18" charset="0"/>
                <a:cs typeface="Times New Roman" pitchFamily="18" charset="0"/>
              </a:rPr>
              <a:t> = 4,294,967,296. However, when the clock runs at 40 MHz, the clock rolls over about every 107 seconds. If the code you are benchmarking takes more than 107 seconds to execute, the elapsed time result will be much lower than expected because the final Tick Count rolled over to 0.</a:t>
            </a:r>
          </a:p>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1538" y="695325"/>
            <a:ext cx="5254625" cy="3940175"/>
          </a:xfrm>
        </p:spPr>
      </p:sp>
      <p:sp>
        <p:nvSpPr>
          <p:cNvPr id="6" name="Notes Placeholder 5"/>
          <p:cNvSpPr>
            <a:spLocks noGrp="1"/>
          </p:cNvSpPr>
          <p:nvPr>
            <p:ph type="body" idx="1"/>
          </p:nvPr>
        </p:nvSpPr>
        <p:spPr/>
        <p:txBody>
          <a:bodyPr>
            <a:normAutofit/>
          </a:bodyPr>
          <a:lstStyle/>
          <a:p>
            <a:pPr defTabSz="913590">
              <a:tabLst>
                <a:tab pos="456795" algn="l"/>
              </a:tabLst>
              <a:defRPr/>
            </a:pPr>
            <a:r>
              <a:rPr lang="en-US" sz="1100" dirty="0" smtClean="0">
                <a:solidFill>
                  <a:srgbClr val="000000"/>
                </a:solidFill>
                <a:latin typeface="Times New Roman" pitchFamily="18" charset="0"/>
                <a:cs typeface="Times New Roman" pitchFamily="18" charset="0"/>
              </a:rPr>
              <a:t>The figure above shows an example that uses the Tick Count Express VI to benchmark the execution speed of a While Loop.</a:t>
            </a:r>
          </a:p>
          <a:p>
            <a:pPr lvl="0"/>
            <a:r>
              <a:rPr lang="en-US" sz="1100" dirty="0" smtClean="0">
                <a:solidFill>
                  <a:srgbClr val="000000"/>
                </a:solidFill>
                <a:latin typeface="Times New Roman" pitchFamily="18" charset="0"/>
                <a:cs typeface="Times New Roman" pitchFamily="18" charset="0"/>
              </a:rPr>
              <a:t>Timestamp measurements are done in parallel because of the way the FPGA code is implemented. As long as any new code is not made within the same combinatorial path as another set of code the code execution times are independent from one another. Because of this behavior, whenever you add code to an FPGA VI for benchmarking, it has no affect on the loop execution time, provided that the code you are benchmarking takes longer to execute than the three cycles required to obtain and observe the loop rate.</a:t>
            </a:r>
          </a:p>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1538" y="695325"/>
            <a:ext cx="5254625" cy="3940175"/>
          </a:xfrm>
        </p:spPr>
      </p:sp>
      <p:sp>
        <p:nvSpPr>
          <p:cNvPr id="9" name="Notes Placeholder 8"/>
          <p:cNvSpPr>
            <a:spLocks noGrp="1"/>
          </p:cNvSpPr>
          <p:nvPr>
            <p:ph type="body" idx="1"/>
          </p:nvPr>
        </p:nvSpPr>
        <p:spPr/>
        <p:txBody>
          <a:bodyPr>
            <a:normAutofit/>
          </a:bodyPr>
          <a:lstStyle/>
          <a:p>
            <a:pPr lvl="0"/>
            <a:r>
              <a:rPr lang="en-US" sz="1400" b="1" dirty="0" smtClean="0">
                <a:solidFill>
                  <a:srgbClr val="000000"/>
                </a:solidFill>
                <a:latin typeface="Arial Narrow" pitchFamily="34" charset="0"/>
              </a:rPr>
              <a:t>D. Parallel Loop Execution</a:t>
            </a:r>
          </a:p>
          <a:p>
            <a:pPr lvl="0"/>
            <a:r>
              <a:rPr lang="en-US" sz="1100" dirty="0" smtClean="0">
                <a:solidFill>
                  <a:srgbClr val="000000"/>
                </a:solidFill>
                <a:latin typeface="Times New Roman" pitchFamily="18" charset="0"/>
              </a:rPr>
              <a:t>By default, parallel LabVIEW loops execute independently and in parallel when implemented in FPGA hardware. In order to time loops off each other, you can affect the execution order or sequence of events so that each task is performed when you want. A structure commonly used for controlling the program flow and synchronizing parallel loops are local FPGA FIFOs. </a:t>
            </a:r>
          </a:p>
          <a:p>
            <a:pPr lvl="0"/>
            <a:r>
              <a:rPr lang="en-US" sz="1100" dirty="0" smtClean="0">
                <a:solidFill>
                  <a:srgbClr val="000000"/>
                </a:solidFill>
                <a:latin typeface="Times New Roman" pitchFamily="18" charset="0"/>
              </a:rPr>
              <a:t>You can use FIFOs, memory, or local variables to transfer data between parallel loops.</a:t>
            </a:r>
          </a:p>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Image Placeholder 7"/>
          <p:cNvSpPr>
            <a:spLocks noGrp="1" noRot="1" noChangeAspect="1"/>
          </p:cNvSpPr>
          <p:nvPr>
            <p:ph type="sldImg"/>
          </p:nvPr>
        </p:nvSpPr>
        <p:spPr>
          <a:xfrm>
            <a:off x="871538" y="695325"/>
            <a:ext cx="5254625" cy="3940175"/>
          </a:xfrm>
        </p:spPr>
      </p:sp>
      <p:sp>
        <p:nvSpPr>
          <p:cNvPr id="9" name="Notes Placeholder 8"/>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a:xfrm>
            <a:off x="871538" y="695325"/>
            <a:ext cx="5254625" cy="3940175"/>
          </a:xfrm>
        </p:spPr>
      </p:sp>
      <p:sp>
        <p:nvSpPr>
          <p:cNvPr id="10" name="Notes Placeholder 9"/>
          <p:cNvSpPr>
            <a:spLocks noGrp="1"/>
          </p:cNvSpPr>
          <p:nvPr>
            <p:ph type="body" idx="1"/>
          </p:nvPr>
        </p:nvSpPr>
        <p:spPr/>
        <p:txBody>
          <a:bodyPr>
            <a:normAutofit/>
          </a:bodyPr>
          <a:lstStyle/>
          <a:p>
            <a:pPr lvl="1"/>
            <a:r>
              <a:rPr lang="en-US" sz="1400" b="1" dirty="0" smtClean="0">
                <a:latin typeface="Arial Narrow" pitchFamily="34" charset="0"/>
              </a:rPr>
              <a:t>E. Shared Resources</a:t>
            </a:r>
          </a:p>
          <a:p>
            <a:pPr lvl="1"/>
            <a:r>
              <a:rPr lang="en-US" sz="1100" dirty="0" smtClean="0">
                <a:latin typeface="Times New Roman" pitchFamily="18" charset="0"/>
              </a:rPr>
              <a:t>Sharing resources between two different tasks or loops can affect the deterministic execution of the tasks, even when they are in parallel. Resources that may only be accessed by one task at a time can prevent code from executing independently and are referred to as shared resources. </a:t>
            </a:r>
          </a:p>
          <a:p>
            <a:pPr lvl="1"/>
            <a:r>
              <a:rPr lang="en-US" sz="1100" dirty="0" smtClean="0">
                <a:latin typeface="Times New Roman" pitchFamily="18" charset="0"/>
              </a:rPr>
              <a:t>As shown above, Task 1 runs and accesses a shared resource that can be accessed by only one task at a time. Task 2 must wait until Task 1 releases the resource before accessing it. After Task 1 finishes, Task 2 can access the shared resource and execute while Task 1 waits for the shared resource to be free.</a:t>
            </a:r>
          </a:p>
          <a:p>
            <a:pPr lvl="1"/>
            <a:r>
              <a:rPr lang="en-US" sz="1100" dirty="0" smtClean="0">
                <a:latin typeface="Times New Roman" pitchFamily="18" charset="0"/>
              </a:rPr>
              <a:t>Using shared resources causes jitter within the application. To maximize the determinism of our VI, we need to avoid shared resources.</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14" descr="7784_static"/>
          <p:cNvPicPr>
            <a:picLocks noChangeAspect="1" noChangeArrowheads="1"/>
          </p:cNvPicPr>
          <p:nvPr/>
        </p:nvPicPr>
        <p:blipFill>
          <a:blip r:embed="rId2"/>
          <a:srcRect l="1610"/>
          <a:stretch>
            <a:fillRect/>
          </a:stretch>
        </p:blipFill>
        <p:spPr bwMode="auto">
          <a:xfrm>
            <a:off x="0" y="381000"/>
            <a:ext cx="9144000" cy="6483350"/>
          </a:xfrm>
          <a:prstGeom prst="rect">
            <a:avLst/>
          </a:prstGeom>
          <a:noFill/>
        </p:spPr>
      </p:pic>
      <p:sp>
        <p:nvSpPr>
          <p:cNvPr id="2" name="Title 1"/>
          <p:cNvSpPr>
            <a:spLocks noGrp="1"/>
          </p:cNvSpPr>
          <p:nvPr>
            <p:ph type="ctrTitle"/>
          </p:nvPr>
        </p:nvSpPr>
        <p:spPr>
          <a:xfrm>
            <a:off x="2438400" y="228600"/>
            <a:ext cx="6248400" cy="1143000"/>
          </a:xfrm>
        </p:spPr>
        <p:txBody>
          <a:bodyPr>
            <a:normAutofit/>
          </a:bodyPr>
          <a:lstStyle>
            <a:lvl1pPr algn="r">
              <a:defRPr sz="38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1752600"/>
            <a:ext cx="8229600" cy="1752600"/>
          </a:xfrm>
        </p:spPr>
        <p:txBody>
          <a:bodyPr>
            <a:normAutofit/>
          </a:bodyPr>
          <a:lstStyle>
            <a:lvl1pPr marL="0" indent="0" algn="ct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extBox 7"/>
          <p:cNvSpPr txBox="1"/>
          <p:nvPr/>
        </p:nvSpPr>
        <p:spPr>
          <a:xfrm>
            <a:off x="4876800" y="5248870"/>
            <a:ext cx="4267200" cy="1569660"/>
          </a:xfrm>
          <a:prstGeom prst="rect">
            <a:avLst/>
          </a:prstGeom>
          <a:noFill/>
        </p:spPr>
        <p:txBody>
          <a:bodyPr wrap="square" rtlCol="0">
            <a:spAutoFit/>
          </a:bodyPr>
          <a:lstStyle/>
          <a:p>
            <a:pPr algn="ctr"/>
            <a:r>
              <a:rPr lang="en-US" sz="2400" dirty="0" smtClean="0"/>
              <a:t>National Instruments</a:t>
            </a:r>
          </a:p>
          <a:p>
            <a:pPr algn="ctr"/>
            <a:r>
              <a:rPr lang="en-US" sz="2400" dirty="0" smtClean="0"/>
              <a:t>11500 North </a:t>
            </a:r>
            <a:r>
              <a:rPr lang="en-US" sz="2400" dirty="0" err="1" smtClean="0"/>
              <a:t>Mopac</a:t>
            </a:r>
            <a:r>
              <a:rPr lang="en-US" sz="2400" dirty="0" smtClean="0"/>
              <a:t> Expressway</a:t>
            </a:r>
          </a:p>
          <a:p>
            <a:pPr algn="ctr"/>
            <a:r>
              <a:rPr lang="en-US" sz="2400" dirty="0" smtClean="0"/>
              <a:t>Austin,</a:t>
            </a:r>
            <a:r>
              <a:rPr lang="en-US" sz="2400" baseline="0" dirty="0" smtClean="0"/>
              <a:t> Texas 78759</a:t>
            </a:r>
          </a:p>
          <a:p>
            <a:pPr algn="ctr"/>
            <a:r>
              <a:rPr lang="en-US" sz="2400" baseline="0" dirty="0" smtClean="0"/>
              <a:t>ni.com/training</a:t>
            </a:r>
            <a:endParaRPr lang="en-US" sz="2400"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ne Column w/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8229600"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8229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514475"/>
            <a:ext cx="3962400" cy="428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514475"/>
            <a:ext cx="3962400" cy="2066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733800"/>
            <a:ext cx="3962400" cy="2066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162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90600" y="3733800"/>
            <a:ext cx="37719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4900" y="3733800"/>
            <a:ext cx="37719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2007 Two Content w/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2057400"/>
            <a:ext cx="39624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057400"/>
            <a:ext cx="39624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Placeholder 5"/>
          <p:cNvSpPr>
            <a:spLocks noGrp="1"/>
          </p:cNvSpPr>
          <p:nvPr>
            <p:ph type="body" sz="quarter" idx="10"/>
          </p:nvPr>
        </p:nvSpPr>
        <p:spPr>
          <a:xfrm>
            <a:off x="533400" y="1447800"/>
            <a:ext cx="8077200" cy="609600"/>
          </a:xfrm>
        </p:spPr>
        <p:txBody>
          <a:bodyPr/>
          <a:lstStyle>
            <a:lvl1pPr>
              <a:buNone/>
              <a:defRPr/>
            </a:lvl1pPr>
            <a:lvl2pPr>
              <a:buNone/>
              <a:defRPr/>
            </a:lvl2pPr>
            <a:lvl3pPr>
              <a:buNone/>
              <a:defRPr/>
            </a:lvl3pPr>
            <a:lvl4pPr>
              <a:buNone/>
              <a:defRPr/>
            </a:lvl4pPr>
            <a:lvl5pPr>
              <a:buNone/>
              <a:defRPr/>
            </a:lvl5pPr>
          </a:lstStyle>
          <a:p>
            <a:pPr lvl="0"/>
            <a:r>
              <a:rPr lang="en-US"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3352800"/>
            <a:ext cx="4038600" cy="2773363"/>
          </a:xfrm>
        </p:spPr>
        <p:txBody>
          <a:bodyPr/>
          <a:lstStyle>
            <a:lvl1pPr marL="457200" indent="-457200">
              <a:tabLst>
                <a:tab pos="457200" algn="l"/>
              </a:tabLst>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4" name="Content Placeholder 3"/>
          <p:cNvSpPr>
            <a:spLocks noGrp="1"/>
          </p:cNvSpPr>
          <p:nvPr>
            <p:ph sz="half" idx="2"/>
          </p:nvPr>
        </p:nvSpPr>
        <p:spPr>
          <a:xfrm>
            <a:off x="4648200" y="3352800"/>
            <a:ext cx="4038600" cy="2773363"/>
          </a:xfrm>
        </p:spPr>
        <p:txBody>
          <a:bodyPr/>
          <a:lstStyle>
            <a:lvl1pPr marL="457200" indent="-457200">
              <a:tabLst>
                <a:tab pos="457200" algn="l"/>
              </a:tabLst>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2"/>
          <p:cNvSpPr>
            <a:spLocks noGrp="1"/>
          </p:cNvSpPr>
          <p:nvPr>
            <p:ph idx="1"/>
          </p:nvPr>
        </p:nvSpPr>
        <p:spPr>
          <a:xfrm>
            <a:off x="838200" y="3733801"/>
            <a:ext cx="7848600" cy="1981200"/>
          </a:xfrm>
        </p:spPr>
        <p:txBody>
          <a:bodyPr/>
          <a:lstStyle>
            <a:lvl1pPr>
              <a:defRPr>
                <a:solidFill>
                  <a:schemeClr val="accent1"/>
                </a:solidFill>
              </a:defRPr>
            </a:lvl1pPr>
            <a:lvl2pPr>
              <a:defRPr sz="2600">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ep Offset 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2286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971800" y="1600200"/>
            <a:ext cx="5715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Offset 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2971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57600" y="1600200"/>
            <a:ext cx="5029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Quiz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marL="339725" indent="-339725">
              <a:buFont typeface="+mj-lt"/>
              <a:buAutoNum type="arabicPeriod"/>
              <a:defRPr sz="2400"/>
            </a:lvl2pPr>
            <a:lvl3pPr marL="690563" indent="-350838">
              <a:buFont typeface="+mj-lt"/>
              <a:buAutoNum type="alphaLcPeriod"/>
              <a:defRPr sz="2000"/>
            </a:lvl3pPr>
            <a:lvl4pPr marL="1031875" indent="-341313">
              <a:buFont typeface="+mj-lt"/>
              <a:buAutoNum type="romanLcPeriod"/>
              <a:defRPr sz="1800"/>
            </a:lvl4pPr>
            <a:lvl5pPr marL="1371600" indent="-339725">
              <a:buFont typeface="+mj-lt"/>
              <a:buAutoNum type="alphaLcPeriod"/>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marL="339725" indent="-339725">
              <a:buFont typeface="+mj-lt"/>
              <a:buAutoNum type="arabicPeriod"/>
              <a:defRPr sz="2400"/>
            </a:lvl2pPr>
            <a:lvl3pPr marL="688975" indent="-349250">
              <a:buFont typeface="+mj-lt"/>
              <a:buAutoNum type="alphaLcPeriod"/>
              <a:defRPr sz="2000"/>
            </a:lvl3pPr>
            <a:lvl4pPr marL="1036638" indent="-346075">
              <a:buFont typeface="+mj-lt"/>
              <a:buAutoNum type="romanLcPeriod"/>
              <a:tabLst/>
              <a:defRPr sz="1800"/>
            </a:lvl4pPr>
            <a:lvl5pPr marL="1371600" indent="-339725">
              <a:buFont typeface="+mj-lt"/>
              <a:buAutoNum type="alphaLcPeriod"/>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wo Column w/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8229600"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5" Type="http://schemas.openxmlformats.org/officeDocument/2006/relationships/image" Target="../media/image1.jpe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descr="nilogo.jpg"/>
          <p:cNvPicPr>
            <a:picLocks noChangeAspect="1"/>
          </p:cNvPicPr>
          <p:nvPr/>
        </p:nvPicPr>
        <p:blipFill>
          <a:blip r:embed="rId19"/>
          <a:stretch>
            <a:fillRect/>
          </a:stretch>
        </p:blipFill>
        <p:spPr>
          <a:xfrm>
            <a:off x="4191000" y="6248400"/>
            <a:ext cx="2133600" cy="516987"/>
          </a:xfrm>
          <a:prstGeom prst="rect">
            <a:avLst/>
          </a:prstGeom>
        </p:spPr>
      </p:pic>
      <p:sp>
        <p:nvSpPr>
          <p:cNvPr id="9" name="TextBox 8"/>
          <p:cNvSpPr txBox="1"/>
          <p:nvPr/>
        </p:nvSpPr>
        <p:spPr>
          <a:xfrm>
            <a:off x="7010400" y="6305490"/>
            <a:ext cx="1981200" cy="400110"/>
          </a:xfrm>
          <a:prstGeom prst="rect">
            <a:avLst/>
          </a:prstGeom>
          <a:noFill/>
        </p:spPr>
        <p:txBody>
          <a:bodyPr wrap="square" rtlCol="0">
            <a:spAutoFit/>
          </a:bodyPr>
          <a:lstStyle/>
          <a:p>
            <a:pPr algn="ctr"/>
            <a:r>
              <a:rPr lang="en-US" sz="2000" b="1" dirty="0" smtClean="0">
                <a:solidFill>
                  <a:schemeClr val="accent1"/>
                </a:solidFill>
                <a:latin typeface="Arial Narrow" pitchFamily="34" charset="0"/>
              </a:rPr>
              <a:t>ni.com/training</a:t>
            </a:r>
            <a:endParaRPr lang="en-US" sz="2000" b="1" dirty="0">
              <a:solidFill>
                <a:schemeClr val="accent1"/>
              </a:solidFill>
              <a:latin typeface="Arial Narrow" pitchFamily="34" charset="0"/>
            </a:endParaRPr>
          </a:p>
        </p:txBody>
      </p:sp>
      <p:cxnSp>
        <p:nvCxnSpPr>
          <p:cNvPr id="10" name="Straight Connector 9"/>
          <p:cNvCxnSpPr/>
          <p:nvPr/>
        </p:nvCxnSpPr>
        <p:spPr>
          <a:xfrm rot="5400000">
            <a:off x="6667861" y="6514739"/>
            <a:ext cx="381000" cy="72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 id="2147483762" r:id="rId14"/>
    <p:sldLayoutId id="2147483772" r:id="rId15"/>
    <p:sldLayoutId id="2147483773" r:id="rId16"/>
    <p:sldLayoutId id="2147483774" r:id="rId17"/>
  </p:sldLayoutIdLst>
  <p:timing>
    <p:tnLst>
      <p:par>
        <p:cTn id="1" dur="indefinite" restart="never" nodeType="tmRoot"/>
      </p:par>
    </p:tnLst>
  </p:timing>
  <p:txStyles>
    <p:titleStyle>
      <a:lvl1pPr algn="l" defTabSz="914400" rtl="0" eaLnBrk="1" latinLnBrk="0" hangingPunct="1">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1pPr>
      <a:lvl2pPr marL="233363" indent="-233363"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457200" indent="-223838" algn="l" defTabSz="914400" rtl="0" eaLnBrk="1" latinLnBrk="0" hangingPunct="1">
        <a:spcBef>
          <a:spcPct val="20000"/>
        </a:spcBef>
        <a:buFont typeface="Arial Narrow" pitchFamily="34" charset="0"/>
        <a:buChar char="−"/>
        <a:defRPr sz="2600" kern="1200">
          <a:solidFill>
            <a:schemeClr val="tx1"/>
          </a:solidFill>
          <a:latin typeface="+mn-lt"/>
          <a:ea typeface="+mn-ea"/>
          <a:cs typeface="+mn-cs"/>
        </a:defRPr>
      </a:lvl3pPr>
      <a:lvl4pPr marL="690563" indent="-233363"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4pPr>
      <a:lvl5pPr marL="914400" indent="-214313"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10" descr="Defining_the_Application"/>
          <p:cNvPicPr>
            <a:picLocks noChangeAspect="1" noChangeArrowheads="1"/>
          </p:cNvPicPr>
          <p:nvPr/>
        </p:nvPicPr>
        <p:blipFill>
          <a:blip r:embed="rId4">
            <a:lum bright="5000"/>
          </a:blip>
          <a:srcRect r="2055" b="12500"/>
          <a:stretch>
            <a:fillRect/>
          </a:stretch>
        </p:blipFill>
        <p:spPr bwMode="auto">
          <a:xfrm>
            <a:off x="1881188" y="1371600"/>
            <a:ext cx="7262812" cy="5334000"/>
          </a:xfrm>
          <a:prstGeom prst="rect">
            <a:avLst/>
          </a:prstGeom>
          <a:noFill/>
        </p:spPr>
      </p:pic>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3352800"/>
            <a:ext cx="8229600" cy="2773363"/>
          </a:xfrm>
          <a:prstGeom prst="rect">
            <a:avLst/>
          </a:prstGeom>
        </p:spPr>
        <p:txBody>
          <a:bodyPr vert="horz" lIns="91440" tIns="45720" rIns="91440" bIns="45720" rtlCol="0">
            <a:normAutofit/>
          </a:bodyPr>
          <a:lstStyle/>
          <a:p>
            <a:pPr lvl="0"/>
            <a:r>
              <a:rPr lang="en-US" dirty="0" smtClean="0"/>
              <a:t>Click to edit Master text styles</a:t>
            </a:r>
          </a:p>
        </p:txBody>
      </p:sp>
      <p:sp>
        <p:nvSpPr>
          <p:cNvPr id="8" name="Text Box 9"/>
          <p:cNvSpPr txBox="1">
            <a:spLocks noChangeArrowheads="1"/>
          </p:cNvSpPr>
          <p:nvPr/>
        </p:nvSpPr>
        <p:spPr bwMode="auto">
          <a:xfrm>
            <a:off x="533400" y="2743200"/>
            <a:ext cx="1793875" cy="579438"/>
          </a:xfrm>
          <a:prstGeom prst="rect">
            <a:avLst/>
          </a:prstGeom>
          <a:noFill/>
          <a:ln w="9525" algn="ctr">
            <a:noFill/>
            <a:miter lim="800000"/>
            <a:headEnd type="none" w="sm" len="sm"/>
            <a:tailEnd type="none" w="sm" len="sm"/>
          </a:ln>
          <a:effectLst/>
        </p:spPr>
        <p:txBody>
          <a:bodyPr>
            <a:spAutoFit/>
            <a:flatTx/>
          </a:bodyPr>
          <a:lstStyle/>
          <a:p>
            <a:pPr algn="l">
              <a:spcBef>
                <a:spcPct val="50000"/>
              </a:spcBef>
            </a:pPr>
            <a:r>
              <a:rPr lang="en-US" sz="3200" b="1" dirty="0">
                <a:solidFill>
                  <a:schemeClr val="hlink"/>
                </a:solidFill>
              </a:rPr>
              <a:t>TOPICS</a:t>
            </a:r>
          </a:p>
        </p:txBody>
      </p:sp>
      <p:pic>
        <p:nvPicPr>
          <p:cNvPr id="9" name="Picture 8" descr="nilogo.jpg"/>
          <p:cNvPicPr>
            <a:picLocks noChangeAspect="1"/>
          </p:cNvPicPr>
          <p:nvPr/>
        </p:nvPicPr>
        <p:blipFill>
          <a:blip r:embed="rId5"/>
          <a:stretch>
            <a:fillRect/>
          </a:stretch>
        </p:blipFill>
        <p:spPr>
          <a:xfrm>
            <a:off x="4191000" y="6248400"/>
            <a:ext cx="2133600" cy="516987"/>
          </a:xfrm>
          <a:prstGeom prst="rect">
            <a:avLst/>
          </a:prstGeom>
        </p:spPr>
      </p:pic>
      <p:sp>
        <p:nvSpPr>
          <p:cNvPr id="10" name="TextBox 9"/>
          <p:cNvSpPr txBox="1"/>
          <p:nvPr/>
        </p:nvSpPr>
        <p:spPr>
          <a:xfrm>
            <a:off x="7010400" y="6305490"/>
            <a:ext cx="1981200" cy="400110"/>
          </a:xfrm>
          <a:prstGeom prst="rect">
            <a:avLst/>
          </a:prstGeom>
          <a:noFill/>
        </p:spPr>
        <p:txBody>
          <a:bodyPr wrap="square" rtlCol="0">
            <a:spAutoFit/>
          </a:bodyPr>
          <a:lstStyle/>
          <a:p>
            <a:pPr algn="ctr"/>
            <a:r>
              <a:rPr lang="en-US" sz="2000" b="1" dirty="0" smtClean="0">
                <a:solidFill>
                  <a:schemeClr val="accent1"/>
                </a:solidFill>
                <a:latin typeface="Arial Narrow" pitchFamily="34" charset="0"/>
              </a:rPr>
              <a:t>ni.com/training</a:t>
            </a:r>
            <a:endParaRPr lang="en-US" sz="2000" b="1" dirty="0">
              <a:solidFill>
                <a:schemeClr val="accent1"/>
              </a:solidFill>
              <a:latin typeface="Arial Narrow" pitchFamily="34" charset="0"/>
            </a:endParaRPr>
          </a:p>
        </p:txBody>
      </p:sp>
      <p:cxnSp>
        <p:nvCxnSpPr>
          <p:cNvPr id="11" name="Straight Connector 10"/>
          <p:cNvCxnSpPr/>
          <p:nvPr/>
        </p:nvCxnSpPr>
        <p:spPr>
          <a:xfrm rot="5400000">
            <a:off x="6667861" y="6514739"/>
            <a:ext cx="381000" cy="72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64" r:id="rId1"/>
    <p:sldLayoutId id="2147483765" r:id="rId2"/>
  </p:sldLayoutIdLst>
  <p:txStyles>
    <p:titleStyle>
      <a:lvl1pPr algn="ctr" defTabSz="914400" rtl="0" eaLnBrk="1" latinLnBrk="0" hangingPunct="1">
        <a:spcBef>
          <a:spcPct val="0"/>
        </a:spcBef>
        <a:buNone/>
        <a:defRPr sz="4000" b="1" kern="1200">
          <a:solidFill>
            <a:schemeClr val="tx1"/>
          </a:solidFill>
          <a:latin typeface="+mj-lt"/>
          <a:ea typeface="+mj-ea"/>
          <a:cs typeface="+mj-cs"/>
        </a:defRPr>
      </a:lvl1pPr>
    </p:titleStyle>
    <p:bodyStyle>
      <a:lvl1pPr marL="514350" indent="-514350" algn="l" defTabSz="914400" rtl="0" eaLnBrk="1" latinLnBrk="0" hangingPunct="1">
        <a:spcBef>
          <a:spcPct val="20000"/>
        </a:spcBef>
        <a:buFont typeface="+mj-lt"/>
        <a:buAutoNum type="alphaUcPeriod"/>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3733801"/>
            <a:ext cx="7848600" cy="1981200"/>
          </a:xfrm>
          <a:prstGeom prst="rect">
            <a:avLst/>
          </a:prstGeom>
        </p:spPr>
        <p:txBody>
          <a:bodyPr vert="horz" lIns="91440" tIns="45720" rIns="91440" bIns="45720" rtlCol="0">
            <a:normAutofit/>
          </a:bodyPr>
          <a:lstStyle/>
          <a:p>
            <a:pPr lvl="0"/>
            <a:r>
              <a:rPr lang="en-US" dirty="0" smtClean="0"/>
              <a:t>Click to edit Master text styles</a:t>
            </a:r>
          </a:p>
        </p:txBody>
      </p:sp>
      <p:pic>
        <p:nvPicPr>
          <p:cNvPr id="7" name="Picture 6" descr="nilogo.jpg"/>
          <p:cNvPicPr>
            <a:picLocks noChangeAspect="1"/>
          </p:cNvPicPr>
          <p:nvPr/>
        </p:nvPicPr>
        <p:blipFill>
          <a:blip r:embed="rId4"/>
          <a:stretch>
            <a:fillRect/>
          </a:stretch>
        </p:blipFill>
        <p:spPr>
          <a:xfrm>
            <a:off x="4191000" y="6248400"/>
            <a:ext cx="2133600" cy="516987"/>
          </a:xfrm>
          <a:prstGeom prst="rect">
            <a:avLst/>
          </a:prstGeom>
        </p:spPr>
      </p:pic>
      <p:sp>
        <p:nvSpPr>
          <p:cNvPr id="8" name="TextBox 7"/>
          <p:cNvSpPr txBox="1"/>
          <p:nvPr/>
        </p:nvSpPr>
        <p:spPr>
          <a:xfrm>
            <a:off x="7010400" y="6305490"/>
            <a:ext cx="1981200" cy="400110"/>
          </a:xfrm>
          <a:prstGeom prst="rect">
            <a:avLst/>
          </a:prstGeom>
          <a:noFill/>
        </p:spPr>
        <p:txBody>
          <a:bodyPr wrap="square" rtlCol="0">
            <a:spAutoFit/>
          </a:bodyPr>
          <a:lstStyle/>
          <a:p>
            <a:pPr algn="ctr"/>
            <a:r>
              <a:rPr lang="en-US" sz="2000" b="1" dirty="0" smtClean="0">
                <a:solidFill>
                  <a:schemeClr val="accent1"/>
                </a:solidFill>
                <a:latin typeface="Arial Narrow" pitchFamily="34" charset="0"/>
              </a:rPr>
              <a:t>ni.com/training</a:t>
            </a:r>
            <a:endParaRPr lang="en-US" sz="2000" b="1" dirty="0">
              <a:solidFill>
                <a:schemeClr val="accent1"/>
              </a:solidFill>
              <a:latin typeface="Arial Narrow" pitchFamily="34" charset="0"/>
            </a:endParaRPr>
          </a:p>
        </p:txBody>
      </p:sp>
      <p:cxnSp>
        <p:nvCxnSpPr>
          <p:cNvPr id="9" name="Straight Connector 8"/>
          <p:cNvCxnSpPr/>
          <p:nvPr/>
        </p:nvCxnSpPr>
        <p:spPr>
          <a:xfrm rot="5400000">
            <a:off x="6667861" y="6514739"/>
            <a:ext cx="381000" cy="72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AutoShape 7"/>
          <p:cNvSpPr>
            <a:spLocks noChangeArrowheads="1"/>
          </p:cNvSpPr>
          <p:nvPr/>
        </p:nvSpPr>
        <p:spPr bwMode="auto">
          <a:xfrm rot="5400000">
            <a:off x="-436563" y="4532313"/>
            <a:ext cx="2041525" cy="444500"/>
          </a:xfrm>
          <a:prstGeom prst="roundRect">
            <a:avLst>
              <a:gd name="adj" fmla="val 16667"/>
            </a:avLst>
          </a:prstGeom>
          <a:solidFill>
            <a:schemeClr val="hlink"/>
          </a:solidFill>
          <a:ln w="9525">
            <a:noFill/>
            <a:round/>
            <a:headEnd type="none" w="sm" len="sm"/>
            <a:tailEnd type="none" w="sm" len="sm"/>
          </a:ln>
          <a:effectLst/>
        </p:spPr>
        <p:txBody>
          <a:bodyPr rot="10800000" wrap="none" anchor="ctr"/>
          <a:lstStyle/>
          <a:p>
            <a:pPr algn="ctr"/>
            <a:r>
              <a:rPr lang="en-US" sz="2400" b="1" dirty="0">
                <a:solidFill>
                  <a:schemeClr val="bg1"/>
                </a:solidFill>
              </a:rPr>
              <a:t>GOAL</a:t>
            </a:r>
          </a:p>
        </p:txBody>
      </p:sp>
    </p:spTree>
  </p:cSld>
  <p:clrMap bg1="lt1" tx1="dk1" bg2="lt2" tx2="dk2" accent1="accent1" accent2="accent2" accent3="accent3" accent4="accent4" accent5="accent5" accent6="accent6" hlink="hlink" folHlink="folHlink"/>
  <p:sldLayoutIdLst>
    <p:sldLayoutId id="2147483767" r:id="rId1"/>
    <p:sldLayoutId id="2147483768" r:id="rId2"/>
  </p:sldLayoutIdLst>
  <p:txStyles>
    <p:titleStyle>
      <a:lvl1pPr algn="l" defTabSz="914400" rtl="0" eaLnBrk="1" latinLnBrk="0" hangingPunct="1">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2800" kern="1200">
          <a:solidFill>
            <a:schemeClr val="accen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pPr eaLnBrk="1" hangingPunct="1"/>
            <a:r>
              <a:rPr lang="en-US" sz="3400" dirty="0" smtClean="0"/>
              <a:t>Lesson 5</a:t>
            </a:r>
            <a:br>
              <a:rPr lang="en-US" sz="3400" dirty="0" smtClean="0"/>
            </a:br>
            <a:r>
              <a:rPr lang="en-US" sz="3400" dirty="0" smtClean="0"/>
              <a:t>Loop Execution and Data Sharing</a:t>
            </a:r>
          </a:p>
        </p:txBody>
      </p:sp>
      <p:sp>
        <p:nvSpPr>
          <p:cNvPr id="9219" name="Rectangle 3"/>
          <p:cNvSpPr>
            <a:spLocks noGrp="1" noChangeArrowheads="1"/>
          </p:cNvSpPr>
          <p:nvPr>
            <p:ph idx="1"/>
          </p:nvPr>
        </p:nvSpPr>
        <p:spPr>
          <a:xfrm>
            <a:off x="533400" y="3352800"/>
            <a:ext cx="8229600" cy="2773363"/>
          </a:xfrm>
        </p:spPr>
        <p:txBody>
          <a:bodyPr>
            <a:normAutofit lnSpcReduction="10000"/>
          </a:bodyPr>
          <a:lstStyle/>
          <a:p>
            <a:pPr marL="609600" indent="-609600" eaLnBrk="1" hangingPunct="1">
              <a:lnSpc>
                <a:spcPct val="90000"/>
              </a:lnSpc>
            </a:pPr>
            <a:r>
              <a:rPr lang="en-US" dirty="0" smtClean="0"/>
              <a:t>Timing Express VIs</a:t>
            </a:r>
          </a:p>
          <a:p>
            <a:pPr marL="609600" indent="-609600" eaLnBrk="1" hangingPunct="1">
              <a:lnSpc>
                <a:spcPct val="90000"/>
              </a:lnSpc>
            </a:pPr>
            <a:r>
              <a:rPr lang="en-US" dirty="0" smtClean="0"/>
              <a:t>Loop Timers</a:t>
            </a:r>
          </a:p>
          <a:p>
            <a:pPr marL="609600" indent="-609600" eaLnBrk="1" hangingPunct="1">
              <a:lnSpc>
                <a:spcPct val="90000"/>
              </a:lnSpc>
            </a:pPr>
            <a:r>
              <a:rPr lang="en-US" dirty="0" smtClean="0"/>
              <a:t>Benchmarking Loop Rates</a:t>
            </a:r>
          </a:p>
          <a:p>
            <a:pPr marL="609600" indent="-609600" eaLnBrk="1" hangingPunct="1">
              <a:lnSpc>
                <a:spcPct val="90000"/>
              </a:lnSpc>
            </a:pPr>
            <a:r>
              <a:rPr lang="en-US" dirty="0" smtClean="0"/>
              <a:t>Parallel Loop Execution</a:t>
            </a:r>
          </a:p>
          <a:p>
            <a:pPr marL="609600" indent="-609600" eaLnBrk="1" hangingPunct="1">
              <a:lnSpc>
                <a:spcPct val="90000"/>
              </a:lnSpc>
            </a:pPr>
            <a:r>
              <a:rPr lang="en-US" dirty="0" smtClean="0"/>
              <a:t>Shared Resources</a:t>
            </a:r>
          </a:p>
          <a:p>
            <a:pPr marL="609600" indent="-609600" eaLnBrk="1" hangingPunct="1">
              <a:lnSpc>
                <a:spcPct val="90000"/>
              </a:lnSpc>
            </a:pPr>
            <a:r>
              <a:rPr lang="en-US" dirty="0" smtClean="0"/>
              <a:t>FPGA FIFOs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dirty="0" smtClean="0"/>
              <a:t>What Are Shared Resources?</a:t>
            </a:r>
          </a:p>
        </p:txBody>
      </p:sp>
      <p:sp>
        <p:nvSpPr>
          <p:cNvPr id="31747" name="Rectangle 3"/>
          <p:cNvSpPr>
            <a:spLocks noGrp="1" noChangeArrowheads="1"/>
          </p:cNvSpPr>
          <p:nvPr>
            <p:ph idx="1"/>
          </p:nvPr>
        </p:nvSpPr>
        <p:spPr/>
        <p:txBody>
          <a:bodyPr/>
          <a:lstStyle/>
          <a:p>
            <a:pPr lvl="1"/>
            <a:r>
              <a:rPr lang="en-US" dirty="0" smtClean="0"/>
              <a:t>Digital outputs on most targets</a:t>
            </a:r>
          </a:p>
          <a:p>
            <a:pPr lvl="1"/>
            <a:r>
              <a:rPr lang="en-US" dirty="0" smtClean="0"/>
              <a:t>Analog inputs on most targets</a:t>
            </a:r>
          </a:p>
          <a:p>
            <a:pPr lvl="1"/>
            <a:r>
              <a:rPr lang="en-US" dirty="0" smtClean="0"/>
              <a:t>Analog output on most targets</a:t>
            </a:r>
          </a:p>
          <a:p>
            <a:pPr lvl="1"/>
            <a:r>
              <a:rPr lang="en-US" dirty="0" smtClean="0"/>
              <a:t>Memory and FIFOs</a:t>
            </a:r>
          </a:p>
          <a:p>
            <a:pPr lvl="1"/>
            <a:r>
              <a:rPr lang="en-US" dirty="0" smtClean="0"/>
              <a:t>Non-reentrant subVIs</a:t>
            </a:r>
          </a:p>
          <a:p>
            <a:pPr lvl="1"/>
            <a:r>
              <a:rPr lang="en-US" dirty="0" smtClean="0"/>
              <a:t>Local and global variables</a:t>
            </a:r>
          </a:p>
          <a:p>
            <a:pPr lvl="1"/>
            <a:r>
              <a:rPr lang="en-US" dirty="0" smtClean="0"/>
              <a:t>Digital inputs on some targets</a:t>
            </a:r>
          </a:p>
          <a:p>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dirty="0" smtClean="0"/>
              <a:t>Shared Resources Example</a:t>
            </a:r>
          </a:p>
        </p:txBody>
      </p:sp>
      <p:pic>
        <p:nvPicPr>
          <p:cNvPr id="32771" name="Content Placeholder 4" descr="shared resources example.bmp"/>
          <p:cNvPicPr>
            <a:picLocks noGrp="1" noChangeAspect="1"/>
          </p:cNvPicPr>
          <p:nvPr>
            <p:ph idx="1"/>
          </p:nvPr>
        </p:nvPicPr>
        <p:blipFill>
          <a:blip r:embed="rId3"/>
          <a:stretch>
            <a:fillRect/>
          </a:stretch>
        </p:blipFill>
        <p:spPr>
          <a:xfrm>
            <a:off x="2209800" y="1752600"/>
            <a:ext cx="4688604" cy="366609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smtClean="0"/>
              <a:t>Non-Reentrant </a:t>
            </a:r>
            <a:r>
              <a:rPr lang="en-US" dirty="0" err="1" smtClean="0"/>
              <a:t>subVIs</a:t>
            </a:r>
            <a:endParaRPr lang="en-US" dirty="0" smtClean="0"/>
          </a:p>
        </p:txBody>
      </p:sp>
      <p:sp>
        <p:nvSpPr>
          <p:cNvPr id="33795" name="Rectangle 3"/>
          <p:cNvSpPr>
            <a:spLocks noGrp="1" noChangeArrowheads="1"/>
          </p:cNvSpPr>
          <p:nvPr>
            <p:ph sz="half" idx="1"/>
          </p:nvPr>
        </p:nvSpPr>
        <p:spPr>
          <a:xfrm>
            <a:off x="457200" y="1600200"/>
            <a:ext cx="8305800" cy="4525963"/>
          </a:xfrm>
        </p:spPr>
        <p:txBody>
          <a:bodyPr>
            <a:normAutofit lnSpcReduction="10000"/>
          </a:bodyPr>
          <a:lstStyle/>
          <a:p>
            <a:r>
              <a:rPr lang="en-US" dirty="0" smtClean="0"/>
              <a:t>Non-reentrant </a:t>
            </a:r>
          </a:p>
          <a:p>
            <a:pPr lvl="1"/>
            <a:r>
              <a:rPr lang="en-US" sz="2400" dirty="0" smtClean="0"/>
              <a:t>Default for VIs created under </a:t>
            </a:r>
            <a:br>
              <a:rPr lang="en-US" sz="2400" dirty="0" smtClean="0"/>
            </a:br>
            <a:r>
              <a:rPr lang="en-US" sz="2400" dirty="0" smtClean="0"/>
              <a:t>My Computer or an RT target</a:t>
            </a:r>
          </a:p>
          <a:p>
            <a:pPr lvl="1"/>
            <a:r>
              <a:rPr lang="en-US" sz="2400" dirty="0" smtClean="0"/>
              <a:t>VI is shared when used </a:t>
            </a:r>
            <a:br>
              <a:rPr lang="en-US" sz="2400" dirty="0" smtClean="0"/>
            </a:br>
            <a:r>
              <a:rPr lang="en-US" sz="2400" dirty="0" smtClean="0"/>
              <a:t>as a </a:t>
            </a:r>
            <a:r>
              <a:rPr lang="en-US" sz="2400" dirty="0" err="1" smtClean="0"/>
              <a:t>subVI</a:t>
            </a:r>
            <a:endParaRPr lang="en-US" sz="2400" dirty="0" smtClean="0"/>
          </a:p>
          <a:p>
            <a:pPr lvl="1"/>
            <a:r>
              <a:rPr lang="en-US" sz="2400" dirty="0" smtClean="0"/>
              <a:t>Only one instance on the </a:t>
            </a:r>
            <a:br>
              <a:rPr lang="en-US" sz="2400" dirty="0" smtClean="0"/>
            </a:br>
            <a:r>
              <a:rPr lang="en-US" sz="2400" dirty="0" smtClean="0"/>
              <a:t>FPGA device</a:t>
            </a:r>
          </a:p>
          <a:p>
            <a:r>
              <a:rPr lang="en-US" dirty="0" smtClean="0"/>
              <a:t>Reentrant VI (default for FPGA)</a:t>
            </a:r>
          </a:p>
          <a:p>
            <a:pPr lvl="1"/>
            <a:r>
              <a:rPr lang="en-US" sz="2400" dirty="0" smtClean="0"/>
              <a:t>Default for VIs created under an FPGA target</a:t>
            </a:r>
          </a:p>
          <a:p>
            <a:pPr lvl="1"/>
            <a:r>
              <a:rPr lang="en-US" sz="2400" dirty="0" smtClean="0"/>
              <a:t>Separate set of gates on the FPGA device for each instance on the block diagram (typically uses more space)</a:t>
            </a:r>
          </a:p>
          <a:p>
            <a:pPr lvl="1">
              <a:buFontTx/>
              <a:buNone/>
            </a:pPr>
            <a:endParaRPr lang="en-US" dirty="0" smtClean="0"/>
          </a:p>
        </p:txBody>
      </p:sp>
      <p:pic>
        <p:nvPicPr>
          <p:cNvPr id="32770" name="Picture 2"/>
          <p:cNvPicPr>
            <a:picLocks noGrp="1" noChangeAspect="1" noChangeArrowheads="1"/>
          </p:cNvPicPr>
          <p:nvPr>
            <p:ph sz="half" idx="2"/>
          </p:nvPr>
        </p:nvPicPr>
        <p:blipFill>
          <a:blip r:embed="rId3"/>
          <a:srcRect/>
          <a:stretch>
            <a:fillRect/>
          </a:stretch>
        </p:blipFill>
        <p:spPr bwMode="auto">
          <a:xfrm>
            <a:off x="4228123" y="1735956"/>
            <a:ext cx="4611077" cy="24550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smtClean="0"/>
              <a:t>F. FPGA FIFOs</a:t>
            </a:r>
          </a:p>
        </p:txBody>
      </p:sp>
      <p:sp>
        <p:nvSpPr>
          <p:cNvPr id="23555" name="Rectangle 4"/>
          <p:cNvSpPr>
            <a:spLocks noGrp="1" noChangeArrowheads="1"/>
          </p:cNvSpPr>
          <p:nvPr>
            <p:ph sz="half" idx="1"/>
          </p:nvPr>
        </p:nvSpPr>
        <p:spPr>
          <a:xfrm>
            <a:off x="457200" y="1600200"/>
            <a:ext cx="4191000" cy="4525963"/>
          </a:xfrm>
        </p:spPr>
        <p:txBody>
          <a:bodyPr>
            <a:normAutofit/>
          </a:bodyPr>
          <a:lstStyle/>
          <a:p>
            <a:r>
              <a:rPr lang="en-US" dirty="0" smtClean="0"/>
              <a:t>FIFO—First-in first-out buffer</a:t>
            </a:r>
          </a:p>
          <a:p>
            <a:pPr lvl="1"/>
            <a:r>
              <a:rPr lang="en-US" dirty="0" smtClean="0"/>
              <a:t>The first data item written is the first item read and removed</a:t>
            </a:r>
          </a:p>
          <a:p>
            <a:pPr lvl="2"/>
            <a:r>
              <a:rPr lang="en-US" dirty="0" smtClean="0"/>
              <a:t>FPGA FIFO is similar to a fixed length queue </a:t>
            </a:r>
          </a:p>
          <a:p>
            <a:pPr lvl="1"/>
            <a:r>
              <a:rPr lang="en-US" dirty="0" smtClean="0"/>
              <a:t>Create target-scoped FIFOs from the Project Explorer</a:t>
            </a:r>
          </a:p>
          <a:p>
            <a:pPr lvl="1"/>
            <a:r>
              <a:rPr lang="en-US" dirty="0" smtClean="0"/>
              <a:t>Create VI-scoped FIFOs from the block diagram</a:t>
            </a:r>
          </a:p>
          <a:p>
            <a:pPr lvl="2"/>
            <a:r>
              <a:rPr lang="en-US" dirty="0" smtClean="0"/>
              <a:t>Found in the Memory &amp; FIFO Palette</a:t>
            </a:r>
          </a:p>
        </p:txBody>
      </p:sp>
      <p:pic>
        <p:nvPicPr>
          <p:cNvPr id="8" name="Picture 2" descr="\\nirvana\CustEd\Exchange\Inside CustEd\Matt Otis\CompactRIO Fundamentals\Screenshots\Lesson 8 PowerPoint\14.PNG"/>
          <p:cNvPicPr>
            <a:picLocks noGrp="1" noChangeAspect="1" noChangeArrowheads="1"/>
          </p:cNvPicPr>
          <p:nvPr>
            <p:ph sz="half" idx="2"/>
          </p:nvPr>
        </p:nvPicPr>
        <p:blipFill>
          <a:blip r:embed="rId3"/>
          <a:srcRect/>
          <a:stretch>
            <a:fillRect/>
          </a:stretch>
        </p:blipFill>
        <p:spPr bwMode="auto">
          <a:xfrm>
            <a:off x="4648200" y="1600200"/>
            <a:ext cx="4038600" cy="395618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dirty="0" smtClean="0"/>
              <a:t>Configuring Target-Scoped FPGA FIFOs</a:t>
            </a:r>
          </a:p>
        </p:txBody>
      </p:sp>
      <p:sp>
        <p:nvSpPr>
          <p:cNvPr id="25604" name="Text Box 3"/>
          <p:cNvSpPr txBox="1">
            <a:spLocks noChangeArrowheads="1"/>
          </p:cNvSpPr>
          <p:nvPr/>
        </p:nvSpPr>
        <p:spPr bwMode="auto">
          <a:xfrm>
            <a:off x="609600" y="1219200"/>
            <a:ext cx="2225675" cy="457200"/>
          </a:xfrm>
          <a:prstGeom prst="rect">
            <a:avLst/>
          </a:prstGeom>
          <a:noFill/>
          <a:ln w="9525" algn="ctr">
            <a:noFill/>
            <a:miter lim="800000"/>
            <a:headEnd/>
            <a:tailEnd/>
          </a:ln>
        </p:spPr>
        <p:txBody>
          <a:bodyPr>
            <a:spAutoFit/>
          </a:bodyPr>
          <a:lstStyle/>
          <a:p>
            <a:pPr marL="342900" indent="-342900">
              <a:buFontTx/>
              <a:buChar char="•"/>
            </a:pPr>
            <a:endParaRPr lang="en-US" sz="2400" b="1"/>
          </a:p>
        </p:txBody>
      </p:sp>
      <p:pic>
        <p:nvPicPr>
          <p:cNvPr id="7" name="Picture 7"/>
          <p:cNvPicPr>
            <a:picLocks noGrp="1" noChangeAspect="1" noChangeArrowheads="1"/>
          </p:cNvPicPr>
          <p:nvPr>
            <p:ph idx="1"/>
          </p:nvPr>
        </p:nvPicPr>
        <p:blipFill>
          <a:blip r:embed="rId3"/>
          <a:srcRect/>
          <a:stretch>
            <a:fillRect/>
          </a:stretch>
        </p:blipFill>
        <p:spPr bwMode="auto">
          <a:xfrm>
            <a:off x="1407884" y="1600200"/>
            <a:ext cx="6328231" cy="4525963"/>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Configuring VI-Scoped FPGA FIFOs</a:t>
            </a:r>
            <a:endParaRPr lang="en-US" dirty="0"/>
          </a:p>
        </p:txBody>
      </p:sp>
      <p:sp>
        <p:nvSpPr>
          <p:cNvPr id="4" name="Content Placeholder 3"/>
          <p:cNvSpPr>
            <a:spLocks noGrp="1"/>
          </p:cNvSpPr>
          <p:nvPr>
            <p:ph sz="half" idx="1"/>
          </p:nvPr>
        </p:nvSpPr>
        <p:spPr>
          <a:xfrm>
            <a:off x="457200" y="1600200"/>
            <a:ext cx="8229600" cy="4525963"/>
          </a:xfrm>
        </p:spPr>
        <p:txBody>
          <a:bodyPr>
            <a:normAutofit/>
          </a:bodyPr>
          <a:lstStyle/>
          <a:p>
            <a:r>
              <a:rPr lang="en-US" dirty="0" smtClean="0"/>
              <a:t>VI-Scoped FIFOs</a:t>
            </a:r>
          </a:p>
          <a:p>
            <a:pPr lvl="1"/>
            <a:r>
              <a:rPr lang="en-US" dirty="0" smtClean="0"/>
              <a:t>Data only shared within that </a:t>
            </a:r>
            <a:br>
              <a:rPr lang="en-US" dirty="0" smtClean="0"/>
            </a:br>
            <a:r>
              <a:rPr lang="en-US" dirty="0" smtClean="0"/>
              <a:t>particular VI</a:t>
            </a:r>
          </a:p>
          <a:p>
            <a:r>
              <a:rPr lang="en-US" dirty="0" smtClean="0"/>
              <a:t>Configuration</a:t>
            </a:r>
          </a:p>
          <a:p>
            <a:pPr lvl="1"/>
            <a:r>
              <a:rPr lang="en-US" dirty="0" smtClean="0"/>
              <a:t>Place VI-Scoped FIFO </a:t>
            </a:r>
            <a:br>
              <a:rPr lang="en-US" dirty="0" smtClean="0"/>
            </a:br>
            <a:r>
              <a:rPr lang="en-US" dirty="0" smtClean="0"/>
              <a:t>Configuration node on block diagram</a:t>
            </a:r>
          </a:p>
          <a:p>
            <a:pPr lvl="1"/>
            <a:r>
              <a:rPr lang="en-US" dirty="0" smtClean="0"/>
              <a:t>Double-click node to open FIFO Properties</a:t>
            </a:r>
          </a:p>
          <a:p>
            <a:pPr lvl="1"/>
            <a:r>
              <a:rPr lang="en-US" dirty="0" smtClean="0"/>
              <a:t>Set Properties and click OK</a:t>
            </a:r>
          </a:p>
          <a:p>
            <a:pPr lvl="1"/>
            <a:r>
              <a:rPr lang="en-US" dirty="0" smtClean="0"/>
              <a:t>For each Clear, Write or Read method, right-click and select the</a:t>
            </a:r>
            <a:br>
              <a:rPr lang="en-US" dirty="0" smtClean="0"/>
            </a:br>
            <a:r>
              <a:rPr lang="en-US" dirty="0" smtClean="0"/>
              <a:t>VI-Scoped FIFO that you created</a:t>
            </a:r>
          </a:p>
        </p:txBody>
      </p:sp>
      <p:pic>
        <p:nvPicPr>
          <p:cNvPr id="33794" name="Picture 2"/>
          <p:cNvPicPr>
            <a:picLocks noGrp="1" noChangeAspect="1" noChangeArrowheads="1"/>
          </p:cNvPicPr>
          <p:nvPr>
            <p:ph sz="half" idx="2"/>
          </p:nvPr>
        </p:nvPicPr>
        <p:blipFill>
          <a:blip r:embed="rId3"/>
          <a:srcRect/>
          <a:stretch>
            <a:fillRect/>
          </a:stretch>
        </p:blipFill>
        <p:spPr bwMode="auto">
          <a:xfrm>
            <a:off x="5029200" y="1600200"/>
            <a:ext cx="3886200" cy="2369087"/>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mtClean="0"/>
              <a:t>FPGA FIFO Memory Types</a:t>
            </a:r>
            <a:endParaRPr lang="en-US" dirty="0" smtClean="0"/>
          </a:p>
        </p:txBody>
      </p:sp>
      <p:sp>
        <p:nvSpPr>
          <p:cNvPr id="28675" name="Rectangle 3"/>
          <p:cNvSpPr>
            <a:spLocks noGrp="1" noChangeArrowheads="1"/>
          </p:cNvSpPr>
          <p:nvPr>
            <p:ph idx="1"/>
          </p:nvPr>
        </p:nvSpPr>
        <p:spPr/>
        <p:txBody>
          <a:bodyPr>
            <a:normAutofit/>
          </a:bodyPr>
          <a:lstStyle/>
          <a:p>
            <a:r>
              <a:rPr lang="en-US" dirty="0" smtClean="0"/>
              <a:t>Memory types (disabled for DMA FIFOs)</a:t>
            </a:r>
          </a:p>
          <a:p>
            <a:pPr lvl="1"/>
            <a:r>
              <a:rPr lang="en-US" sz="2400" dirty="0" smtClean="0"/>
              <a:t>Flip-Flop—Uses gates on the FPGA to provide the fastest performance. Recommended only for very small FIFOs &lt; 100 bytes.</a:t>
            </a:r>
          </a:p>
          <a:p>
            <a:pPr lvl="1"/>
            <a:r>
              <a:rPr lang="en-US" sz="2400" dirty="0" smtClean="0"/>
              <a:t>Look-up Table (LUT)—Stores data in a Lookup Table available on the FPGA. Recommended only for small FIFOs &lt; 300 bytes.</a:t>
            </a:r>
          </a:p>
          <a:p>
            <a:pPr lvl="1"/>
            <a:r>
              <a:rPr lang="en-US" sz="2400" dirty="0" smtClean="0"/>
              <a:t>Block Memory - Use to preserve FPGA gates and LUTs for the VI.</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smtClean="0"/>
              <a:t>Reading and Writing FPGA FIFOs</a:t>
            </a:r>
          </a:p>
        </p:txBody>
      </p:sp>
      <p:sp>
        <p:nvSpPr>
          <p:cNvPr id="33796" name="Rectangle 12"/>
          <p:cNvSpPr>
            <a:spLocks noGrp="1" noChangeArrowheads="1"/>
          </p:cNvSpPr>
          <p:nvPr>
            <p:ph idx="1"/>
          </p:nvPr>
        </p:nvSpPr>
        <p:spPr>
          <a:xfrm>
            <a:off x="533400" y="1514475"/>
            <a:ext cx="4297392" cy="4286250"/>
          </a:xfrm>
        </p:spPr>
        <p:txBody>
          <a:bodyPr/>
          <a:lstStyle/>
          <a:p>
            <a:pPr lvl="1"/>
            <a:r>
              <a:rPr lang="en-US" sz="2400" dirty="0" smtClean="0"/>
              <a:t>Add an FPGA FIFO Write or Read function from the Functions palette</a:t>
            </a:r>
          </a:p>
          <a:p>
            <a:pPr lvl="1"/>
            <a:r>
              <a:rPr lang="en-US" sz="2400" dirty="0" smtClean="0"/>
              <a:t>Right-click the function and choose </a:t>
            </a:r>
            <a:r>
              <a:rPr lang="en-US" sz="2400" b="1" dirty="0" smtClean="0"/>
              <a:t>Select FIFO</a:t>
            </a:r>
          </a:p>
          <a:p>
            <a:pPr lvl="2"/>
            <a:r>
              <a:rPr lang="en-US" sz="2200" dirty="0" smtClean="0"/>
              <a:t>Associates function with a defined FIFO </a:t>
            </a:r>
          </a:p>
        </p:txBody>
      </p:sp>
      <p:pic>
        <p:nvPicPr>
          <p:cNvPr id="7170" name="Picture 2" descr="\\nirvana\CustEd\Exchange\Inside CustEd\Matt Otis\CompactRIO Fundamentals\Screenshots\Lesson 8 PowerPoint\23.PNG"/>
          <p:cNvPicPr>
            <a:picLocks noChangeAspect="1" noChangeArrowheads="1"/>
          </p:cNvPicPr>
          <p:nvPr/>
        </p:nvPicPr>
        <p:blipFill>
          <a:blip r:embed="rId3"/>
          <a:srcRect/>
          <a:stretch>
            <a:fillRect/>
          </a:stretch>
        </p:blipFill>
        <p:spPr bwMode="auto">
          <a:xfrm>
            <a:off x="4885516" y="1366958"/>
            <a:ext cx="3857625" cy="46863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dirty="0" smtClean="0"/>
              <a:t>FPGA FIFO Write Parameters</a:t>
            </a:r>
          </a:p>
        </p:txBody>
      </p:sp>
      <p:sp>
        <p:nvSpPr>
          <p:cNvPr id="34819" name="Rectangle 6"/>
          <p:cNvSpPr>
            <a:spLocks noGrp="1" noChangeArrowheads="1"/>
          </p:cNvSpPr>
          <p:nvPr>
            <p:ph idx="1"/>
          </p:nvPr>
        </p:nvSpPr>
        <p:spPr/>
        <p:txBody>
          <a:bodyPr/>
          <a:lstStyle/>
          <a:p>
            <a:pPr lvl="1"/>
            <a:r>
              <a:rPr lang="en-US" dirty="0" smtClean="0"/>
              <a:t>Element—Inputs the data element to store</a:t>
            </a:r>
          </a:p>
          <a:p>
            <a:pPr lvl="1"/>
            <a:r>
              <a:rPr lang="en-US" dirty="0" smtClean="0"/>
              <a:t>Timeout—Sets number of ticks the function waits for space if the FIFO is full. 0 (default) = no wait, –1 waits until space is available</a:t>
            </a:r>
          </a:p>
          <a:p>
            <a:pPr lvl="1"/>
            <a:r>
              <a:rPr lang="en-US" dirty="0" smtClean="0"/>
              <a:t>Timed Out?—True if no room in the FIFO was available. New element was not added</a:t>
            </a:r>
          </a:p>
        </p:txBody>
      </p:sp>
      <p:pic>
        <p:nvPicPr>
          <p:cNvPr id="16" name="Picture 4" descr="\\nirvana\CustEd\Exchange\Inside CustEd\Matt Otis\CompactRIO Fundamentals\Screenshots\Lesson 8 PowerPoint\24.png"/>
          <p:cNvPicPr>
            <a:picLocks noGrp="1" noChangeAspect="1" noChangeArrowheads="1"/>
          </p:cNvPicPr>
          <p:nvPr>
            <p:ph sz="half" idx="4294967295"/>
          </p:nvPr>
        </p:nvPicPr>
        <p:blipFill>
          <a:blip r:embed="rId3"/>
          <a:srcRect/>
          <a:stretch>
            <a:fillRect/>
          </a:stretch>
        </p:blipFill>
        <p:spPr bwMode="auto">
          <a:xfrm>
            <a:off x="5456238" y="4267200"/>
            <a:ext cx="1858962" cy="1223962"/>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dirty="0" smtClean="0"/>
              <a:t>Clearing FPGA FIFOs</a:t>
            </a:r>
          </a:p>
        </p:txBody>
      </p:sp>
      <p:sp>
        <p:nvSpPr>
          <p:cNvPr id="5" name="Content Placeholder 4"/>
          <p:cNvSpPr>
            <a:spLocks noGrp="1"/>
          </p:cNvSpPr>
          <p:nvPr>
            <p:ph sz="half" idx="1"/>
          </p:nvPr>
        </p:nvSpPr>
        <p:spPr>
          <a:xfrm>
            <a:off x="533399" y="2057400"/>
            <a:ext cx="7678948" cy="3810000"/>
          </a:xfrm>
        </p:spPr>
        <p:txBody>
          <a:bodyPr/>
          <a:lstStyle/>
          <a:p>
            <a:pPr lvl="1">
              <a:spcBef>
                <a:spcPct val="0"/>
              </a:spcBef>
            </a:pPr>
            <a:r>
              <a:rPr lang="en-US" dirty="0" smtClean="0"/>
              <a:t>FIFOs retain data if the FPGA is </a:t>
            </a:r>
            <a:br>
              <a:rPr lang="en-US" dirty="0" smtClean="0"/>
            </a:br>
            <a:r>
              <a:rPr lang="en-US" dirty="0" smtClean="0"/>
              <a:t>stopped and restarted.</a:t>
            </a:r>
          </a:p>
          <a:p>
            <a:pPr lvl="1">
              <a:spcBef>
                <a:spcPct val="0"/>
              </a:spcBef>
            </a:pPr>
            <a:r>
              <a:rPr lang="en-US" dirty="0" smtClean="0"/>
              <a:t>Use the Clear Method to empty a target- or VI-scoped FIFO </a:t>
            </a:r>
          </a:p>
          <a:p>
            <a:pPr lvl="2">
              <a:spcBef>
                <a:spcPct val="0"/>
              </a:spcBef>
            </a:pPr>
            <a:r>
              <a:rPr lang="en-US" dirty="0" smtClean="0"/>
              <a:t>Or call Reset VI method from the host.</a:t>
            </a:r>
          </a:p>
          <a:p>
            <a:endParaRPr lang="en-US" dirty="0" smtClean="0"/>
          </a:p>
          <a:p>
            <a:endParaRPr lang="en-US" dirty="0"/>
          </a:p>
        </p:txBody>
      </p:sp>
      <p:sp>
        <p:nvSpPr>
          <p:cNvPr id="9" name="Text Placeholder 8"/>
          <p:cNvSpPr>
            <a:spLocks noGrp="1"/>
          </p:cNvSpPr>
          <p:nvPr>
            <p:ph type="body" sz="quarter" idx="10"/>
          </p:nvPr>
        </p:nvSpPr>
        <p:spPr/>
        <p:txBody>
          <a:bodyPr/>
          <a:lstStyle/>
          <a:p>
            <a:r>
              <a:rPr lang="en-US" dirty="0" smtClean="0"/>
              <a:t>Clear Method</a:t>
            </a:r>
          </a:p>
          <a:p>
            <a:endParaRPr lang="en-US" dirty="0"/>
          </a:p>
        </p:txBody>
      </p:sp>
      <p:pic>
        <p:nvPicPr>
          <p:cNvPr id="10" name="Picture 2" descr="\\nirvana\CustEd\Exchange\Inside CustEd\Matt Otis\CompactRIO Fundamentals\Screenshots\Lesson 8 PowerPoint\28.png"/>
          <p:cNvPicPr>
            <a:picLocks noGrp="1" noChangeAspect="1" noChangeArrowheads="1"/>
          </p:cNvPicPr>
          <p:nvPr>
            <p:ph sz="half" idx="2"/>
          </p:nvPr>
        </p:nvPicPr>
        <p:blipFill>
          <a:blip r:embed="rId3"/>
          <a:srcRect/>
          <a:stretch>
            <a:fillRect/>
          </a:stretch>
        </p:blipFill>
        <p:spPr bwMode="auto">
          <a:xfrm>
            <a:off x="6263964" y="1621766"/>
            <a:ext cx="1650642" cy="83764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p:txBody>
          <a:bodyPr>
            <a:normAutofit/>
          </a:bodyPr>
          <a:lstStyle/>
          <a:p>
            <a:r>
              <a:rPr lang="en-US" dirty="0" smtClean="0"/>
              <a:t>A. Timing Express VIs</a:t>
            </a:r>
          </a:p>
        </p:txBody>
      </p:sp>
      <p:sp>
        <p:nvSpPr>
          <p:cNvPr id="6" name="Content Placeholder 5"/>
          <p:cNvSpPr>
            <a:spLocks noGrp="1"/>
          </p:cNvSpPr>
          <p:nvPr>
            <p:ph sz="half" idx="1"/>
          </p:nvPr>
        </p:nvSpPr>
        <p:spPr>
          <a:xfrm>
            <a:off x="457200" y="1600200"/>
            <a:ext cx="7086600" cy="4525963"/>
          </a:xfrm>
        </p:spPr>
        <p:txBody>
          <a:bodyPr>
            <a:normAutofit lnSpcReduction="10000"/>
          </a:bodyPr>
          <a:lstStyle/>
          <a:p>
            <a:r>
              <a:rPr lang="en-US" dirty="0" smtClean="0"/>
              <a:t>Loop Timer Express VI</a:t>
            </a:r>
          </a:p>
          <a:p>
            <a:pPr lvl="1"/>
            <a:r>
              <a:rPr lang="en-US" dirty="0" smtClean="0"/>
              <a:t>Times loop rate</a:t>
            </a:r>
          </a:p>
          <a:p>
            <a:r>
              <a:rPr lang="en-US" dirty="0" smtClean="0"/>
              <a:t>Wait Express VI</a:t>
            </a:r>
          </a:p>
          <a:p>
            <a:pPr lvl="1"/>
            <a:r>
              <a:rPr lang="en-US" dirty="0" smtClean="0"/>
              <a:t>Adds explicit delay</a:t>
            </a:r>
          </a:p>
          <a:p>
            <a:pPr lvl="1"/>
            <a:r>
              <a:rPr lang="en-US" dirty="0" smtClean="0"/>
              <a:t>Controls pulse length</a:t>
            </a:r>
          </a:p>
          <a:p>
            <a:pPr lvl="1"/>
            <a:r>
              <a:rPr lang="en-US" dirty="0" smtClean="0"/>
              <a:t>Adds trigger delay </a:t>
            </a:r>
          </a:p>
          <a:p>
            <a:r>
              <a:rPr lang="en-US" dirty="0" smtClean="0"/>
              <a:t>Tick Count Express VI</a:t>
            </a:r>
          </a:p>
          <a:p>
            <a:pPr lvl="1"/>
            <a:r>
              <a:rPr lang="en-US" dirty="0" smtClean="0"/>
              <a:t>Returns current value of FPGA clock</a:t>
            </a:r>
          </a:p>
          <a:p>
            <a:pPr lvl="1"/>
            <a:r>
              <a:rPr lang="en-US" dirty="0" smtClean="0"/>
              <a:t>Benchmarks loop rates</a:t>
            </a:r>
          </a:p>
          <a:p>
            <a:pPr lvl="1"/>
            <a:r>
              <a:rPr lang="en-US" dirty="0" smtClean="0"/>
              <a:t>Creates custom timers</a:t>
            </a:r>
          </a:p>
          <a:p>
            <a:endParaRPr lang="en-US" dirty="0"/>
          </a:p>
        </p:txBody>
      </p:sp>
      <p:pic>
        <p:nvPicPr>
          <p:cNvPr id="8" name="Picture 6" descr="C:\Documents and Settings\motis\Desktop\New cRIO Images\Lesson 4\4-15.bmp"/>
          <p:cNvPicPr>
            <a:picLocks noGrp="1" noChangeAspect="1" noChangeArrowheads="1"/>
          </p:cNvPicPr>
          <p:nvPr>
            <p:ph sz="half" idx="2"/>
          </p:nvPr>
        </p:nvPicPr>
        <p:blipFill>
          <a:blip r:embed="rId3"/>
          <a:stretch>
            <a:fillRect/>
          </a:stretch>
        </p:blipFill>
        <p:spPr>
          <a:xfrm>
            <a:off x="4648200" y="1600200"/>
            <a:ext cx="3615750" cy="2658269"/>
          </a:xfrm>
        </p:spPr>
      </p:pic>
      <p:sp>
        <p:nvSpPr>
          <p:cNvPr id="32770" name="Slide Number Placeholder 4"/>
          <p:cNvSpPr>
            <a:spLocks noGrp="1"/>
          </p:cNvSpPr>
          <p:nvPr>
            <p:ph type="sldNum" sz="quarter" idx="4294967295"/>
          </p:nvPr>
        </p:nvSpPr>
        <p:spPr>
          <a:xfrm>
            <a:off x="7010400" y="6534150"/>
            <a:ext cx="2133600" cy="476250"/>
          </a:xfrm>
          <a:prstGeom prst="rect">
            <a:avLst/>
          </a:prstGeom>
          <a:noFill/>
        </p:spPr>
        <p:txBody>
          <a:bodyPr/>
          <a:lstStyle/>
          <a:p>
            <a:fld id="{171D3709-0969-4874-B669-BC07A6622141}" type="slidenum">
              <a:rPr lang="en-US" smtClean="0"/>
              <a:pPr/>
              <a:t>2</a:t>
            </a:fld>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fontScale="90000"/>
          </a:bodyPr>
          <a:lstStyle/>
          <a:p>
            <a:r>
              <a:rPr lang="en-US" dirty="0" smtClean="0"/>
              <a:t>Exercise 5-2: Dataflow in Parallel Loops </a:t>
            </a:r>
            <a:br>
              <a:rPr lang="en-US" dirty="0" smtClean="0"/>
            </a:br>
            <a:r>
              <a:rPr lang="en-US" dirty="0" smtClean="0"/>
              <a:t>Using a FIFO VI</a:t>
            </a:r>
          </a:p>
        </p:txBody>
      </p:sp>
      <p:sp>
        <p:nvSpPr>
          <p:cNvPr id="24579" name="Rectangle 3"/>
          <p:cNvSpPr>
            <a:spLocks noGrp="1" noChangeArrowheads="1"/>
          </p:cNvSpPr>
          <p:nvPr>
            <p:ph idx="1"/>
          </p:nvPr>
        </p:nvSpPr>
        <p:spPr/>
        <p:txBody>
          <a:bodyPr/>
          <a:lstStyle/>
          <a:p>
            <a:endParaRPr lang="en-US" dirty="0" smtClean="0"/>
          </a:p>
          <a:p>
            <a:r>
              <a:rPr lang="en-US" dirty="0" smtClean="0"/>
              <a:t>Create parallel loops on the FPGA that pass data using the FPGA FIFO.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Quiz</a:t>
            </a:r>
            <a:endParaRPr lang="en-US" dirty="0"/>
          </a:p>
        </p:txBody>
      </p:sp>
      <p:sp>
        <p:nvSpPr>
          <p:cNvPr id="5" name="Content Placeholder 4"/>
          <p:cNvSpPr>
            <a:spLocks noGrp="1"/>
          </p:cNvSpPr>
          <p:nvPr>
            <p:ph sz="half" idx="1"/>
          </p:nvPr>
        </p:nvSpPr>
        <p:spPr/>
        <p:txBody>
          <a:bodyPr/>
          <a:lstStyle/>
          <a:p>
            <a:pPr marL="457200" indent="-457200">
              <a:buFont typeface="+mj-lt"/>
              <a:buAutoNum type="arabicPeriod"/>
            </a:pPr>
            <a:r>
              <a:rPr lang="en-US" dirty="0" smtClean="0"/>
              <a:t>It is always best to use the Loop Timer function.</a:t>
            </a:r>
          </a:p>
          <a:p>
            <a:pPr marL="914400" lvl="1" indent="-457200">
              <a:buFont typeface="+mj-lt"/>
              <a:buAutoNum type="alphaLcPeriod"/>
            </a:pPr>
            <a:r>
              <a:rPr lang="en-US" dirty="0" smtClean="0"/>
              <a:t>True</a:t>
            </a:r>
          </a:p>
          <a:p>
            <a:pPr marL="914400" lvl="1" indent="-457200">
              <a:buFont typeface="+mj-lt"/>
              <a:buAutoNum type="alphaLcPeriod"/>
            </a:pPr>
            <a:r>
              <a:rPr lang="en-US" dirty="0" smtClean="0"/>
              <a:t>False</a:t>
            </a:r>
            <a:endParaRPr lang="en-US" dirty="0"/>
          </a:p>
        </p:txBody>
      </p:sp>
      <p:sp>
        <p:nvSpPr>
          <p:cNvPr id="6" name="Content Placeholder 5"/>
          <p:cNvSpPr>
            <a:spLocks noGrp="1"/>
          </p:cNvSpPr>
          <p:nvPr>
            <p:ph sz="half" idx="2"/>
          </p:nvPr>
        </p:nvSpPr>
        <p:spPr/>
        <p:txBody>
          <a:bodyPr/>
          <a:lstStyle/>
          <a:p>
            <a:pPr marL="457200" indent="-457200">
              <a:buFont typeface="+mj-lt"/>
              <a:buAutoNum type="arabicPeriod" startAt="2"/>
            </a:pPr>
            <a:r>
              <a:rPr lang="en-US" dirty="0" smtClean="0"/>
              <a:t>What is a potential drawback of using an 8-bit counter instead of a </a:t>
            </a:r>
            <a:r>
              <a:rPr lang="en-US" smtClean="0"/>
              <a:t>32-bit counter?</a:t>
            </a:r>
            <a:endParaRPr lang="en-US" dirty="0" smtClean="0"/>
          </a:p>
          <a:p>
            <a:pPr marL="914400" lvl="1" indent="-457200">
              <a:buFont typeface="+mj-lt"/>
              <a:buAutoNum type="alphaLcPeriod"/>
            </a:pPr>
            <a:r>
              <a:rPr lang="en-US" dirty="0" smtClean="0"/>
              <a:t>Decreased FPGA resources used</a:t>
            </a:r>
          </a:p>
          <a:p>
            <a:pPr marL="914400" lvl="1" indent="-457200">
              <a:buFont typeface="+mj-lt"/>
              <a:buAutoNum type="alphaLcPeriod"/>
            </a:pPr>
            <a:r>
              <a:rPr lang="en-US" dirty="0" smtClean="0"/>
              <a:t>32-bit clocks are slower</a:t>
            </a:r>
          </a:p>
          <a:p>
            <a:pPr marL="914400" lvl="1" indent="-457200">
              <a:buFont typeface="+mj-lt"/>
              <a:buAutoNum type="alphaLcPeriod"/>
            </a:pPr>
            <a:r>
              <a:rPr lang="en-US" dirty="0" smtClean="0"/>
              <a:t>Low terminal count could lead to rollover</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a:t>
            </a:r>
            <a:endParaRPr lang="en-US" dirty="0"/>
          </a:p>
        </p:txBody>
      </p:sp>
      <p:sp>
        <p:nvSpPr>
          <p:cNvPr id="3" name="Content Placeholder 2"/>
          <p:cNvSpPr>
            <a:spLocks noGrp="1"/>
          </p:cNvSpPr>
          <p:nvPr>
            <p:ph sz="half" idx="1"/>
          </p:nvPr>
        </p:nvSpPr>
        <p:spPr/>
        <p:txBody>
          <a:bodyPr/>
          <a:lstStyle/>
          <a:p>
            <a:pPr marL="457200" indent="-457200">
              <a:buFont typeface="+mj-lt"/>
              <a:buAutoNum type="arabicPeriod" startAt="3"/>
            </a:pPr>
            <a:r>
              <a:rPr lang="en-US" dirty="0" smtClean="0"/>
              <a:t>The best way to pass large amounts of data between loops is by using:</a:t>
            </a:r>
          </a:p>
          <a:p>
            <a:pPr marL="914400" lvl="1" indent="-457200">
              <a:buFont typeface="+mj-lt"/>
              <a:buAutoNum type="alphaLcPeriod"/>
            </a:pPr>
            <a:r>
              <a:rPr lang="en-US" dirty="0" smtClean="0"/>
              <a:t>Shared Variables</a:t>
            </a:r>
          </a:p>
          <a:p>
            <a:pPr marL="914400" lvl="1" indent="-457200">
              <a:buFont typeface="+mj-lt"/>
              <a:buAutoNum type="alphaLcPeriod"/>
            </a:pPr>
            <a:r>
              <a:rPr lang="en-US" dirty="0" smtClean="0"/>
              <a:t>FPGA FIFOs</a:t>
            </a:r>
          </a:p>
          <a:p>
            <a:pPr marL="914400" lvl="1" indent="-457200">
              <a:buFont typeface="+mj-lt"/>
              <a:buAutoNum type="alphaLcPeriod"/>
            </a:pPr>
            <a:r>
              <a:rPr lang="en-US" dirty="0" smtClean="0"/>
              <a:t>Semaphores</a:t>
            </a:r>
          </a:p>
          <a:p>
            <a:pPr marL="914400" lvl="1" indent="-457200">
              <a:buFont typeface="+mj-lt"/>
              <a:buAutoNum type="alphaLcPeriod"/>
            </a:pPr>
            <a:r>
              <a:rPr lang="en-US" dirty="0" smtClean="0"/>
              <a:t>Local Variables</a:t>
            </a:r>
            <a:endParaRPr lang="en-US" dirty="0"/>
          </a:p>
        </p:txBody>
      </p:sp>
      <p:sp>
        <p:nvSpPr>
          <p:cNvPr id="4" name="Content Placeholder 3"/>
          <p:cNvSpPr>
            <a:spLocks noGrp="1"/>
          </p:cNvSpPr>
          <p:nvPr>
            <p:ph sz="half" idx="2"/>
          </p:nvPr>
        </p:nvSpPr>
        <p:spPr/>
        <p:txBody>
          <a:bodyPr/>
          <a:lstStyle/>
          <a:p>
            <a:pPr marL="457200" indent="-457200">
              <a:buFont typeface="+mj-lt"/>
              <a:buAutoNum type="arabicPeriod" startAt="4"/>
            </a:pPr>
            <a:r>
              <a:rPr lang="en-US" dirty="0" smtClean="0"/>
              <a:t>You can create FPGA FIFOs from which of the following:</a:t>
            </a:r>
          </a:p>
          <a:p>
            <a:pPr marL="914400" lvl="1" indent="-457200">
              <a:buFont typeface="+mj-lt"/>
              <a:buAutoNum type="alphaLcPeriod"/>
            </a:pPr>
            <a:r>
              <a:rPr lang="en-US" dirty="0" smtClean="0"/>
              <a:t>LabVIEW Project</a:t>
            </a:r>
          </a:p>
          <a:p>
            <a:pPr marL="914400" lvl="1" indent="-457200">
              <a:buFont typeface="+mj-lt"/>
              <a:buAutoNum type="alphaLcPeriod"/>
            </a:pPr>
            <a:r>
              <a:rPr lang="en-US" dirty="0" smtClean="0"/>
              <a:t>Host VI</a:t>
            </a:r>
          </a:p>
          <a:p>
            <a:pPr marL="914400" lvl="1" indent="-457200">
              <a:buFont typeface="+mj-lt"/>
              <a:buAutoNum type="alphaLcPeriod"/>
            </a:pPr>
            <a:r>
              <a:rPr lang="en-US" dirty="0" smtClean="0"/>
              <a:t>FPGA VI</a:t>
            </a:r>
          </a:p>
          <a:p>
            <a:pPr marL="914400" lvl="1" indent="-457200">
              <a:buFont typeface="+mj-lt"/>
              <a:buAutoNum type="alphaLcPeriod"/>
            </a:pPr>
            <a:r>
              <a:rPr lang="en-US" dirty="0" smtClean="0"/>
              <a:t>Notepad</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r>
              <a:rPr lang="en-US" dirty="0" smtClean="0"/>
              <a:t>Timing Express VIs (continued)	</a:t>
            </a:r>
          </a:p>
        </p:txBody>
      </p:sp>
      <p:graphicFrame>
        <p:nvGraphicFramePr>
          <p:cNvPr id="2050" name="Object 6"/>
          <p:cNvGraphicFramePr>
            <a:graphicFrameLocks noChangeAspect="1"/>
          </p:cNvGraphicFramePr>
          <p:nvPr>
            <p:ph idx="1"/>
          </p:nvPr>
        </p:nvGraphicFramePr>
        <p:xfrm>
          <a:off x="2214635" y="1600200"/>
          <a:ext cx="5024365" cy="1195388"/>
        </p:xfrm>
        <a:graphic>
          <a:graphicData uri="http://schemas.openxmlformats.org/presentationml/2006/ole">
            <p:oleObj spid="_x0000_s2050" name="Bitmap Image" r:id="rId4" imgW="2561905" imgH="609524" progId="PBrush">
              <p:embed/>
            </p:oleObj>
          </a:graphicData>
        </a:graphic>
      </p:graphicFrame>
      <p:graphicFrame>
        <p:nvGraphicFramePr>
          <p:cNvPr id="6" name="Table 5"/>
          <p:cNvGraphicFramePr>
            <a:graphicFrameLocks noGrp="1"/>
          </p:cNvGraphicFramePr>
          <p:nvPr/>
        </p:nvGraphicFramePr>
        <p:xfrm>
          <a:off x="1524000" y="2831148"/>
          <a:ext cx="6096000" cy="2021840"/>
        </p:xfrm>
        <a:graphic>
          <a:graphicData uri="http://schemas.openxmlformats.org/drawingml/2006/table">
            <a:tbl>
              <a:tblPr firstRow="1" bandRow="1">
                <a:tableStyleId>{5C22544A-7EE6-4342-B048-85BDC9FD1C3A}</a:tableStyleId>
              </a:tblPr>
              <a:tblGrid>
                <a:gridCol w="1219200"/>
                <a:gridCol w="1828800"/>
                <a:gridCol w="1524000"/>
                <a:gridCol w="1524000"/>
              </a:tblGrid>
              <a:tr h="370840">
                <a:tc>
                  <a:txBody>
                    <a:bodyPr/>
                    <a:lstStyle/>
                    <a:p>
                      <a:pPr algn="ctr"/>
                      <a:r>
                        <a:rPr lang="en-US" dirty="0" smtClean="0"/>
                        <a:t>Size\Units</a:t>
                      </a:r>
                      <a:endParaRPr lang="en-US" dirty="0"/>
                    </a:p>
                  </a:txBody>
                  <a:tcPr/>
                </a:tc>
                <a:tc>
                  <a:txBody>
                    <a:bodyPr/>
                    <a:lstStyle/>
                    <a:p>
                      <a:pPr algn="ctr"/>
                      <a:r>
                        <a:rPr lang="en-US" dirty="0" smtClean="0"/>
                        <a:t>Ticks</a:t>
                      </a:r>
                      <a:endParaRPr lang="en-US" dirty="0"/>
                    </a:p>
                  </a:txBody>
                  <a:tcPr/>
                </a:tc>
                <a:tc>
                  <a:txBody>
                    <a:bodyPr/>
                    <a:lstStyle/>
                    <a:p>
                      <a:pPr algn="ctr"/>
                      <a:r>
                        <a:rPr lang="el-GR" dirty="0" smtClean="0">
                          <a:latin typeface="Arial"/>
                          <a:cs typeface="Arial"/>
                        </a:rPr>
                        <a:t>μ</a:t>
                      </a:r>
                      <a:r>
                        <a:rPr lang="en-US" dirty="0" smtClean="0"/>
                        <a:t>s</a:t>
                      </a:r>
                      <a:endParaRPr lang="en-US" dirty="0"/>
                    </a:p>
                  </a:txBody>
                  <a:tcPr/>
                </a:tc>
                <a:tc>
                  <a:txBody>
                    <a:bodyPr/>
                    <a:lstStyle/>
                    <a:p>
                      <a:pPr algn="ctr"/>
                      <a:r>
                        <a:rPr lang="en-US" dirty="0" smtClean="0"/>
                        <a:t>ms</a:t>
                      </a:r>
                      <a:endParaRPr lang="en-US" dirty="0"/>
                    </a:p>
                  </a:txBody>
                  <a:tcPr/>
                </a:tc>
              </a:tr>
              <a:tr h="370840">
                <a:tc>
                  <a:txBody>
                    <a:bodyPr/>
                    <a:lstStyle/>
                    <a:p>
                      <a:r>
                        <a:rPr lang="en-US" dirty="0" smtClean="0"/>
                        <a:t>32-bit</a:t>
                      </a:r>
                      <a:endParaRPr lang="en-US" dirty="0"/>
                    </a:p>
                  </a:txBody>
                  <a:tcPr/>
                </a:tc>
                <a:tc>
                  <a:txBody>
                    <a:bodyPr/>
                    <a:lstStyle/>
                    <a:p>
                      <a:r>
                        <a:rPr lang="en-US" dirty="0" smtClean="0"/>
                        <a:t>1 to 4.29*10</a:t>
                      </a:r>
                      <a:r>
                        <a:rPr lang="en-US" baseline="30000" dirty="0" smtClean="0"/>
                        <a:t>9</a:t>
                      </a:r>
                      <a:r>
                        <a:rPr lang="en-US" baseline="0" dirty="0" smtClean="0"/>
                        <a:t> ticks</a:t>
                      </a:r>
                      <a:endParaRPr lang="en-US" dirty="0"/>
                    </a:p>
                  </a:txBody>
                  <a:tcPr/>
                </a:tc>
                <a:tc>
                  <a:txBody>
                    <a:bodyPr/>
                    <a:lstStyle/>
                    <a:p>
                      <a:r>
                        <a:rPr lang="en-US" dirty="0" smtClean="0"/>
                        <a:t>1 </a:t>
                      </a:r>
                      <a:r>
                        <a:rPr lang="el-GR" b="0" dirty="0" smtClean="0">
                          <a:latin typeface="Arial"/>
                          <a:cs typeface="Arial"/>
                        </a:rPr>
                        <a:t>μ</a:t>
                      </a:r>
                      <a:r>
                        <a:rPr lang="en-US" dirty="0" smtClean="0"/>
                        <a:t>s to 72 seconds</a:t>
                      </a:r>
                      <a:endParaRPr lang="en-US" dirty="0"/>
                    </a:p>
                  </a:txBody>
                  <a:tcPr/>
                </a:tc>
                <a:tc>
                  <a:txBody>
                    <a:bodyPr/>
                    <a:lstStyle/>
                    <a:p>
                      <a:r>
                        <a:rPr lang="en-US" dirty="0" smtClean="0"/>
                        <a:t>1 ms</a:t>
                      </a:r>
                      <a:r>
                        <a:rPr lang="en-US" baseline="0" dirty="0" smtClean="0"/>
                        <a:t> to 50 days</a:t>
                      </a:r>
                      <a:endParaRPr lang="en-US" dirty="0"/>
                    </a:p>
                  </a:txBody>
                  <a:tcPr/>
                </a:tc>
              </a:tr>
              <a:tr h="370840">
                <a:tc>
                  <a:txBody>
                    <a:bodyPr/>
                    <a:lstStyle/>
                    <a:p>
                      <a:r>
                        <a:rPr lang="en-US" dirty="0" smtClean="0"/>
                        <a:t>16-bit</a:t>
                      </a:r>
                      <a:endParaRPr lang="en-US" dirty="0"/>
                    </a:p>
                  </a:txBody>
                  <a:tcPr/>
                </a:tc>
                <a:tc>
                  <a:txBody>
                    <a:bodyPr/>
                    <a:lstStyle/>
                    <a:p>
                      <a:r>
                        <a:rPr lang="en-US" dirty="0" smtClean="0"/>
                        <a:t>1</a:t>
                      </a:r>
                      <a:r>
                        <a:rPr lang="en-US" baseline="0" dirty="0" smtClean="0"/>
                        <a:t> to 65,000 ticks</a:t>
                      </a:r>
                      <a:endParaRPr lang="en-US" dirty="0"/>
                    </a:p>
                  </a:txBody>
                  <a:tcPr/>
                </a:tc>
                <a:tc>
                  <a:txBody>
                    <a:bodyPr/>
                    <a:lstStyle/>
                    <a:p>
                      <a:r>
                        <a:rPr lang="en-US" dirty="0" smtClean="0"/>
                        <a:t>1 </a:t>
                      </a:r>
                      <a:r>
                        <a:rPr lang="el-GR" dirty="0" smtClean="0">
                          <a:latin typeface="Arial"/>
                          <a:cs typeface="Arial"/>
                        </a:rPr>
                        <a:t>μ</a:t>
                      </a:r>
                      <a:r>
                        <a:rPr lang="en-US" dirty="0" smtClean="0"/>
                        <a:t>s to 65 ms</a:t>
                      </a:r>
                      <a:endParaRPr lang="en-US" dirty="0"/>
                    </a:p>
                  </a:txBody>
                  <a:tcPr/>
                </a:tc>
                <a:tc>
                  <a:txBody>
                    <a:bodyPr/>
                    <a:lstStyle/>
                    <a:p>
                      <a:r>
                        <a:rPr lang="en-US" dirty="0" smtClean="0"/>
                        <a:t>1 ms to 65 seconds</a:t>
                      </a:r>
                      <a:endParaRPr lang="en-US" dirty="0"/>
                    </a:p>
                  </a:txBody>
                  <a:tcPr/>
                </a:tc>
              </a:tr>
              <a:tr h="370840">
                <a:tc>
                  <a:txBody>
                    <a:bodyPr/>
                    <a:lstStyle/>
                    <a:p>
                      <a:r>
                        <a:rPr lang="en-US" dirty="0" smtClean="0"/>
                        <a:t>8-bit</a:t>
                      </a:r>
                      <a:endParaRPr lang="en-US" dirty="0"/>
                    </a:p>
                  </a:txBody>
                  <a:tcPr/>
                </a:tc>
                <a:tc>
                  <a:txBody>
                    <a:bodyPr/>
                    <a:lstStyle/>
                    <a:p>
                      <a:r>
                        <a:rPr lang="en-US" dirty="0" smtClean="0"/>
                        <a:t>1</a:t>
                      </a:r>
                      <a:r>
                        <a:rPr lang="en-US" baseline="0" dirty="0" smtClean="0"/>
                        <a:t> to 256 ticks</a:t>
                      </a:r>
                      <a:endParaRPr lang="en-US" dirty="0"/>
                    </a:p>
                  </a:txBody>
                  <a:tcPr/>
                </a:tc>
                <a:tc>
                  <a:txBody>
                    <a:bodyPr/>
                    <a:lstStyle/>
                    <a:p>
                      <a:r>
                        <a:rPr lang="en-US" dirty="0" smtClean="0"/>
                        <a:t>1 </a:t>
                      </a:r>
                      <a:r>
                        <a:rPr lang="el-GR" dirty="0" smtClean="0">
                          <a:latin typeface="Arial"/>
                          <a:cs typeface="Arial"/>
                        </a:rPr>
                        <a:t>μ</a:t>
                      </a:r>
                      <a:r>
                        <a:rPr lang="en-US" dirty="0" smtClean="0"/>
                        <a:t>s to 256 us</a:t>
                      </a:r>
                      <a:endParaRPr lang="en-US" dirty="0"/>
                    </a:p>
                  </a:txBody>
                  <a:tcPr/>
                </a:tc>
                <a:tc>
                  <a:txBody>
                    <a:bodyPr/>
                    <a:lstStyle/>
                    <a:p>
                      <a:r>
                        <a:rPr lang="en-US" dirty="0" smtClean="0"/>
                        <a:t>1 ms to 256 ms</a:t>
                      </a:r>
                      <a:endParaRPr lang="en-US"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sz="3200" dirty="0" smtClean="0"/>
              <a:t>B. </a:t>
            </a:r>
            <a:r>
              <a:rPr lang="en-US" sz="3200" smtClean="0"/>
              <a:t>Loop Timers</a:t>
            </a:r>
            <a:endParaRPr lang="en-US" sz="3200" dirty="0" smtClean="0"/>
          </a:p>
        </p:txBody>
      </p:sp>
      <p:sp>
        <p:nvSpPr>
          <p:cNvPr id="11267" name="Rectangle 223"/>
          <p:cNvSpPr>
            <a:spLocks noGrp="1" noChangeArrowheads="1"/>
          </p:cNvSpPr>
          <p:nvPr>
            <p:ph idx="1"/>
          </p:nvPr>
        </p:nvSpPr>
        <p:spPr>
          <a:noFill/>
        </p:spPr>
        <p:txBody>
          <a:bodyPr/>
          <a:lstStyle/>
          <a:p>
            <a:pPr lvl="1"/>
            <a:r>
              <a:rPr lang="en-US" dirty="0" smtClean="0"/>
              <a:t>Code structure is the same</a:t>
            </a:r>
          </a:p>
          <a:p>
            <a:pPr lvl="1"/>
            <a:r>
              <a:rPr lang="en-US" dirty="0" smtClean="0"/>
              <a:t>Loop Timer does not wait the first time it is called</a:t>
            </a:r>
          </a:p>
          <a:p>
            <a:pPr lvl="1"/>
            <a:r>
              <a:rPr lang="en-US" dirty="0" smtClean="0"/>
              <a:t>Wait Express VI executes every iteration of the While Loop</a:t>
            </a:r>
          </a:p>
        </p:txBody>
      </p:sp>
      <p:pic>
        <p:nvPicPr>
          <p:cNvPr id="11268" name="Picture 5" descr="loop timer.bmp"/>
          <p:cNvPicPr>
            <a:picLocks noChangeAspect="1"/>
          </p:cNvPicPr>
          <p:nvPr/>
        </p:nvPicPr>
        <p:blipFill>
          <a:blip r:embed="rId3"/>
          <a:srcRect/>
          <a:stretch>
            <a:fillRect/>
          </a:stretch>
        </p:blipFill>
        <p:spPr bwMode="auto">
          <a:xfrm>
            <a:off x="152400" y="3429000"/>
            <a:ext cx="4248150" cy="2105025"/>
          </a:xfrm>
          <a:prstGeom prst="rect">
            <a:avLst/>
          </a:prstGeom>
          <a:noFill/>
          <a:ln w="9525">
            <a:noFill/>
            <a:miter lim="800000"/>
            <a:headEnd/>
            <a:tailEnd/>
          </a:ln>
        </p:spPr>
      </p:pic>
      <p:pic>
        <p:nvPicPr>
          <p:cNvPr id="11269" name="Picture 6" descr="wait timer.bmp"/>
          <p:cNvPicPr>
            <a:picLocks noChangeAspect="1"/>
          </p:cNvPicPr>
          <p:nvPr/>
        </p:nvPicPr>
        <p:blipFill>
          <a:blip r:embed="rId4"/>
          <a:srcRect/>
          <a:stretch>
            <a:fillRect/>
          </a:stretch>
        </p:blipFill>
        <p:spPr bwMode="auto">
          <a:xfrm>
            <a:off x="4495800" y="3429000"/>
            <a:ext cx="4248150" cy="2105025"/>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 Benchmarking Loop Rates</a:t>
            </a:r>
          </a:p>
        </p:txBody>
      </p:sp>
      <p:sp>
        <p:nvSpPr>
          <p:cNvPr id="8" name="Content Placeholder 7"/>
          <p:cNvSpPr>
            <a:spLocks noGrp="1"/>
          </p:cNvSpPr>
          <p:nvPr>
            <p:ph sz="half" idx="1"/>
          </p:nvPr>
        </p:nvSpPr>
        <p:spPr>
          <a:xfrm>
            <a:off x="457200" y="1600200"/>
            <a:ext cx="8077200" cy="4572000"/>
          </a:xfrm>
        </p:spPr>
        <p:txBody>
          <a:bodyPr>
            <a:normAutofit fontScale="92500" lnSpcReduction="10000"/>
          </a:bodyPr>
          <a:lstStyle/>
          <a:p>
            <a:r>
              <a:rPr lang="en-US" dirty="0" smtClean="0"/>
              <a:t>To benchmark FPGA VI speed, use Tick Count Express VIs </a:t>
            </a:r>
          </a:p>
          <a:p>
            <a:pPr lvl="1"/>
            <a:r>
              <a:rPr lang="en-US" dirty="0" smtClean="0"/>
              <a:t>Requires additional code for testing</a:t>
            </a:r>
          </a:p>
          <a:p>
            <a:pPr lvl="2"/>
            <a:r>
              <a:rPr lang="en-US" dirty="0" smtClean="0"/>
              <a:t>Remove additional code in final application</a:t>
            </a:r>
          </a:p>
          <a:p>
            <a:r>
              <a:rPr lang="en-US" dirty="0" smtClean="0"/>
              <a:t>Use Tick Count Express VI to determine execution speed</a:t>
            </a:r>
          </a:p>
          <a:p>
            <a:pPr lvl="1"/>
            <a:r>
              <a:rPr lang="en-US" dirty="0" smtClean="0"/>
              <a:t>Get initial time</a:t>
            </a:r>
          </a:p>
          <a:p>
            <a:pPr lvl="1"/>
            <a:r>
              <a:rPr lang="en-US" dirty="0" smtClean="0"/>
              <a:t>Execute code</a:t>
            </a:r>
          </a:p>
          <a:p>
            <a:pPr lvl="1"/>
            <a:r>
              <a:rPr lang="en-US" dirty="0" smtClean="0"/>
              <a:t>Get final time</a:t>
            </a:r>
          </a:p>
          <a:p>
            <a:pPr lvl="1"/>
            <a:r>
              <a:rPr lang="en-US" dirty="0" smtClean="0"/>
              <a:t>Calculate the difference</a:t>
            </a:r>
          </a:p>
          <a:p>
            <a:pPr lvl="2"/>
            <a:r>
              <a:rPr lang="en-US" dirty="0" smtClean="0"/>
              <a:t>Remove code later</a:t>
            </a:r>
          </a:p>
          <a:p>
            <a:pPr lvl="1"/>
            <a:r>
              <a:rPr lang="en-US" dirty="0" smtClean="0"/>
              <a:t>Timestamp measurements</a:t>
            </a:r>
            <a:br>
              <a:rPr lang="en-US" dirty="0" smtClean="0"/>
            </a:br>
            <a:r>
              <a:rPr lang="en-US" dirty="0" smtClean="0"/>
              <a:t>done in parallel</a:t>
            </a:r>
          </a:p>
          <a:p>
            <a:pPr lvl="2"/>
            <a:r>
              <a:rPr lang="en-US" dirty="0" smtClean="0"/>
              <a:t>Does not affect execution speed</a:t>
            </a:r>
          </a:p>
          <a:p>
            <a:pPr lvl="2"/>
            <a:endParaRPr lang="en-US" dirty="0" smtClean="0"/>
          </a:p>
          <a:p>
            <a:endParaRPr lang="en-US" dirty="0"/>
          </a:p>
        </p:txBody>
      </p:sp>
      <p:pic>
        <p:nvPicPr>
          <p:cNvPr id="32771" name="Picture 3"/>
          <p:cNvPicPr>
            <a:picLocks noGrp="1" noChangeAspect="1" noChangeArrowheads="1"/>
          </p:cNvPicPr>
          <p:nvPr>
            <p:ph sz="half" idx="2"/>
          </p:nvPr>
        </p:nvPicPr>
        <p:blipFill>
          <a:blip r:embed="rId3"/>
          <a:stretch>
            <a:fillRect/>
          </a:stretch>
        </p:blipFill>
        <p:spPr bwMode="auto">
          <a:xfrm>
            <a:off x="4147514" y="3276600"/>
            <a:ext cx="4557916" cy="27432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7" name="Picture 3"/>
          <p:cNvPicPr>
            <a:picLocks noGrp="1" noChangeAspect="1" noChangeArrowheads="1"/>
          </p:cNvPicPr>
          <p:nvPr>
            <p:ph sz="half" idx="2"/>
          </p:nvPr>
        </p:nvPicPr>
        <p:blipFill>
          <a:blip r:embed="rId3"/>
          <a:stretch>
            <a:fillRect/>
          </a:stretch>
        </p:blipFill>
        <p:spPr>
          <a:xfrm>
            <a:off x="4314246" y="2971800"/>
            <a:ext cx="4276946" cy="3257276"/>
          </a:xfrm>
        </p:spPr>
      </p:pic>
      <p:sp>
        <p:nvSpPr>
          <p:cNvPr id="2" name="Title 1"/>
          <p:cNvSpPr>
            <a:spLocks noGrp="1"/>
          </p:cNvSpPr>
          <p:nvPr>
            <p:ph type="title"/>
          </p:nvPr>
        </p:nvSpPr>
        <p:spPr/>
        <p:txBody>
          <a:bodyPr>
            <a:normAutofit fontScale="90000"/>
          </a:bodyPr>
          <a:lstStyle/>
          <a:p>
            <a:r>
              <a:rPr lang="en-US" dirty="0" smtClean="0"/>
              <a:t>Benchmarking with the Tick Count Express VI</a:t>
            </a:r>
          </a:p>
        </p:txBody>
      </p:sp>
      <p:sp>
        <p:nvSpPr>
          <p:cNvPr id="8" name="Content Placeholder 7"/>
          <p:cNvSpPr>
            <a:spLocks noGrp="1"/>
          </p:cNvSpPr>
          <p:nvPr>
            <p:ph sz="half" idx="1"/>
          </p:nvPr>
        </p:nvSpPr>
        <p:spPr/>
        <p:txBody>
          <a:bodyPr/>
          <a:lstStyle/>
          <a:p>
            <a:pPr lvl="1"/>
            <a:r>
              <a:rPr lang="en-US" dirty="0" smtClean="0"/>
              <a:t>Timestamp each iteration</a:t>
            </a:r>
          </a:p>
          <a:p>
            <a:pPr lvl="1"/>
            <a:r>
              <a:rPr lang="en-US" dirty="0" smtClean="0"/>
              <a:t>Calculate the difference</a:t>
            </a:r>
          </a:p>
          <a:p>
            <a:pPr lvl="2"/>
            <a:r>
              <a:rPr lang="en-US" dirty="0" smtClean="0"/>
              <a:t>Remove code later</a:t>
            </a:r>
          </a:p>
          <a:p>
            <a:pPr lvl="1"/>
            <a:r>
              <a:rPr lang="en-US" dirty="0" smtClean="0"/>
              <a:t>Timestamp measurements done in parallel</a:t>
            </a:r>
          </a:p>
          <a:p>
            <a:pPr lvl="2"/>
            <a:r>
              <a:rPr lang="en-US" dirty="0" smtClean="0"/>
              <a:t>Does not affect execution speed</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dirty="0" smtClean="0"/>
              <a:t>D. Parallel Loop Execution</a:t>
            </a:r>
          </a:p>
        </p:txBody>
      </p:sp>
      <p:sp>
        <p:nvSpPr>
          <p:cNvPr id="22531" name="Rectangle 3"/>
          <p:cNvSpPr>
            <a:spLocks noGrp="1" noChangeArrowheads="1"/>
          </p:cNvSpPr>
          <p:nvPr>
            <p:ph idx="1"/>
          </p:nvPr>
        </p:nvSpPr>
        <p:spPr/>
        <p:txBody>
          <a:bodyPr/>
          <a:lstStyle/>
          <a:p>
            <a:r>
              <a:rPr lang="en-US" dirty="0" smtClean="0"/>
              <a:t>Dictate Loop Execution Order</a:t>
            </a:r>
          </a:p>
          <a:p>
            <a:pPr lvl="1"/>
            <a:r>
              <a:rPr lang="en-US" sz="2400" dirty="0" smtClean="0"/>
              <a:t>Use FIFOs and occurrences to:</a:t>
            </a:r>
          </a:p>
          <a:p>
            <a:pPr lvl="2"/>
            <a:r>
              <a:rPr lang="en-US" sz="2200" dirty="0" smtClean="0"/>
              <a:t>Determine program flow and loop execution order </a:t>
            </a:r>
          </a:p>
          <a:p>
            <a:pPr lvl="2"/>
            <a:r>
              <a:rPr lang="en-US" sz="2200" dirty="0" smtClean="0"/>
              <a:t>Synchronize the execution of parallel loops</a:t>
            </a:r>
          </a:p>
          <a:p>
            <a:r>
              <a:rPr lang="en-US" altLang="en-US" dirty="0" smtClean="0"/>
              <a:t>Data Sharing</a:t>
            </a:r>
            <a:endParaRPr lang="en-US" dirty="0" smtClean="0"/>
          </a:p>
          <a:p>
            <a:pPr lvl="1"/>
            <a:r>
              <a:rPr lang="en-US" sz="2400" dirty="0" smtClean="0"/>
              <a:t>Pass data between parallel loops on the FPGA by using FIFOs, memory, or local and global variables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dirty="0" smtClean="0"/>
              <a:t>Exercise 5-1: Custom Triggering</a:t>
            </a:r>
          </a:p>
        </p:txBody>
      </p:sp>
      <p:sp>
        <p:nvSpPr>
          <p:cNvPr id="15363" name="Rectangle 3"/>
          <p:cNvSpPr>
            <a:spLocks noGrp="1" noChangeArrowheads="1"/>
          </p:cNvSpPr>
          <p:nvPr>
            <p:ph idx="1"/>
          </p:nvPr>
        </p:nvSpPr>
        <p:spPr/>
        <p:txBody>
          <a:bodyPr/>
          <a:lstStyle/>
          <a:p>
            <a:r>
              <a:rPr lang="en-US" dirty="0" smtClean="0"/>
              <a:t>Create a VI that reads and writes to analog I/O and sets a digital line high when a threshold value is reached.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dirty="0" smtClean="0"/>
              <a:t>E. Shared Resources</a:t>
            </a:r>
          </a:p>
        </p:txBody>
      </p:sp>
      <p:sp>
        <p:nvSpPr>
          <p:cNvPr id="33" name="Content Placeholder 32"/>
          <p:cNvSpPr>
            <a:spLocks noGrp="1"/>
          </p:cNvSpPr>
          <p:nvPr>
            <p:ph idx="1"/>
          </p:nvPr>
        </p:nvSpPr>
        <p:spPr>
          <a:xfrm>
            <a:off x="457200" y="1447800"/>
            <a:ext cx="8229600" cy="4525963"/>
          </a:xfrm>
        </p:spPr>
        <p:txBody>
          <a:bodyPr/>
          <a:lstStyle/>
          <a:p>
            <a:r>
              <a:rPr lang="en-US" dirty="0" smtClean="0"/>
              <a:t>Before a task can begin using a shared resource, it must wait until it is free.</a:t>
            </a:r>
          </a:p>
        </p:txBody>
      </p:sp>
      <p:sp>
        <p:nvSpPr>
          <p:cNvPr id="30724" name="Text Box 4"/>
          <p:cNvSpPr txBox="1">
            <a:spLocks noChangeArrowheads="1"/>
          </p:cNvSpPr>
          <p:nvPr/>
        </p:nvSpPr>
        <p:spPr bwMode="auto">
          <a:xfrm>
            <a:off x="457200" y="3962400"/>
            <a:ext cx="7772400" cy="457200"/>
          </a:xfrm>
          <a:prstGeom prst="rect">
            <a:avLst/>
          </a:prstGeom>
          <a:noFill/>
          <a:ln w="9525">
            <a:noFill/>
            <a:miter lim="800000"/>
            <a:headEnd/>
            <a:tailEnd/>
          </a:ln>
        </p:spPr>
        <p:txBody>
          <a:bodyPr>
            <a:spAutoFit/>
          </a:bodyPr>
          <a:lstStyle/>
          <a:p>
            <a:pPr algn="l">
              <a:spcBef>
                <a:spcPct val="50000"/>
              </a:spcBef>
            </a:pPr>
            <a:r>
              <a:rPr lang="en-US">
                <a:solidFill>
                  <a:schemeClr val="tx1"/>
                </a:solidFill>
              </a:rPr>
              <a:t>After Task 1 finishes, Task 2 can proceed.</a:t>
            </a:r>
          </a:p>
        </p:txBody>
      </p:sp>
      <p:sp>
        <p:nvSpPr>
          <p:cNvPr id="30725" name="AutoShape 5"/>
          <p:cNvSpPr>
            <a:spLocks noChangeArrowheads="1"/>
          </p:cNvSpPr>
          <p:nvPr/>
        </p:nvSpPr>
        <p:spPr bwMode="auto">
          <a:xfrm>
            <a:off x="3657600" y="2286000"/>
            <a:ext cx="1676400" cy="1447800"/>
          </a:xfrm>
          <a:prstGeom prst="cube">
            <a:avLst>
              <a:gd name="adj" fmla="val 25000"/>
            </a:avLst>
          </a:prstGeom>
          <a:solidFill>
            <a:schemeClr val="accent1"/>
          </a:solidFill>
          <a:ln w="9525">
            <a:solidFill>
              <a:schemeClr val="tx1"/>
            </a:solidFill>
            <a:miter lim="800000"/>
            <a:headEnd/>
            <a:tailEnd/>
          </a:ln>
        </p:spPr>
        <p:txBody>
          <a:bodyPr wrap="none" anchor="ctr"/>
          <a:lstStyle/>
          <a:p>
            <a:endParaRPr lang="en-US"/>
          </a:p>
        </p:txBody>
      </p:sp>
      <p:sp>
        <p:nvSpPr>
          <p:cNvPr id="30726" name="Text Box 6"/>
          <p:cNvSpPr txBox="1">
            <a:spLocks noChangeArrowheads="1"/>
          </p:cNvSpPr>
          <p:nvPr/>
        </p:nvSpPr>
        <p:spPr bwMode="auto">
          <a:xfrm>
            <a:off x="3733800" y="2801938"/>
            <a:ext cx="1371600" cy="779462"/>
          </a:xfrm>
          <a:prstGeom prst="rect">
            <a:avLst/>
          </a:prstGeom>
          <a:noFill/>
          <a:ln w="9525">
            <a:noFill/>
            <a:miter lim="800000"/>
            <a:headEnd/>
            <a:tailEnd/>
          </a:ln>
        </p:spPr>
        <p:txBody>
          <a:bodyPr>
            <a:spAutoFit/>
          </a:bodyPr>
          <a:lstStyle/>
          <a:p>
            <a:pPr algn="l">
              <a:spcBef>
                <a:spcPct val="50000"/>
              </a:spcBef>
            </a:pPr>
            <a:r>
              <a:rPr lang="en-US" sz="1800">
                <a:solidFill>
                  <a:schemeClr val="tx1"/>
                </a:solidFill>
                <a:latin typeface="Arial" charset="0"/>
              </a:rPr>
              <a:t>Shared</a:t>
            </a:r>
          </a:p>
          <a:p>
            <a:pPr algn="l">
              <a:spcBef>
                <a:spcPct val="50000"/>
              </a:spcBef>
            </a:pPr>
            <a:r>
              <a:rPr lang="en-US" sz="1800">
                <a:solidFill>
                  <a:schemeClr val="tx1"/>
                </a:solidFill>
                <a:latin typeface="Arial" charset="0"/>
              </a:rPr>
              <a:t>Resource</a:t>
            </a:r>
          </a:p>
        </p:txBody>
      </p:sp>
      <p:grpSp>
        <p:nvGrpSpPr>
          <p:cNvPr id="2" name="Group 7"/>
          <p:cNvGrpSpPr>
            <a:grpSpLocks/>
          </p:cNvGrpSpPr>
          <p:nvPr/>
        </p:nvGrpSpPr>
        <p:grpSpPr bwMode="auto">
          <a:xfrm>
            <a:off x="533400" y="2362200"/>
            <a:ext cx="2362200" cy="1219200"/>
            <a:chOff x="336" y="1536"/>
            <a:chExt cx="1488" cy="768"/>
          </a:xfrm>
        </p:grpSpPr>
        <p:grpSp>
          <p:nvGrpSpPr>
            <p:cNvPr id="3" name="Group 8"/>
            <p:cNvGrpSpPr>
              <a:grpSpLocks/>
            </p:cNvGrpSpPr>
            <p:nvPr/>
          </p:nvGrpSpPr>
          <p:grpSpPr bwMode="auto">
            <a:xfrm>
              <a:off x="336" y="1536"/>
              <a:ext cx="1488" cy="768"/>
              <a:chOff x="288" y="1536"/>
              <a:chExt cx="1488" cy="768"/>
            </a:xfrm>
          </p:grpSpPr>
          <p:sp>
            <p:nvSpPr>
              <p:cNvPr id="30751" name="AutoShape 9"/>
              <p:cNvSpPr>
                <a:spLocks noChangeArrowheads="1"/>
              </p:cNvSpPr>
              <p:nvPr/>
            </p:nvSpPr>
            <p:spPr bwMode="auto">
              <a:xfrm>
                <a:off x="288" y="1632"/>
                <a:ext cx="720" cy="672"/>
              </a:xfrm>
              <a:prstGeom prst="curvedRightArrow">
                <a:avLst>
                  <a:gd name="adj1" fmla="val 7583"/>
                  <a:gd name="adj2" fmla="val 38417"/>
                  <a:gd name="adj3" fmla="val 31483"/>
                </a:avLst>
              </a:prstGeom>
              <a:solidFill>
                <a:schemeClr val="bg2"/>
              </a:solidFill>
              <a:ln w="9525">
                <a:solidFill>
                  <a:schemeClr val="tx1"/>
                </a:solidFill>
                <a:miter lim="800000"/>
                <a:headEnd/>
                <a:tailEnd/>
              </a:ln>
            </p:spPr>
            <p:txBody>
              <a:bodyPr wrap="none" anchor="ctr"/>
              <a:lstStyle/>
              <a:p>
                <a:endParaRPr lang="en-US"/>
              </a:p>
            </p:txBody>
          </p:sp>
          <p:sp>
            <p:nvSpPr>
              <p:cNvPr id="30752" name="AutoShape 10"/>
              <p:cNvSpPr>
                <a:spLocks noChangeArrowheads="1"/>
              </p:cNvSpPr>
              <p:nvPr/>
            </p:nvSpPr>
            <p:spPr bwMode="auto">
              <a:xfrm rot="10800000">
                <a:off x="1056" y="1536"/>
                <a:ext cx="720" cy="672"/>
              </a:xfrm>
              <a:prstGeom prst="curvedRightArrow">
                <a:avLst>
                  <a:gd name="adj1" fmla="val 7583"/>
                  <a:gd name="adj2" fmla="val 38417"/>
                  <a:gd name="adj3" fmla="val 31483"/>
                </a:avLst>
              </a:prstGeom>
              <a:solidFill>
                <a:schemeClr val="bg2"/>
              </a:solidFill>
              <a:ln w="9525">
                <a:solidFill>
                  <a:schemeClr val="tx1"/>
                </a:solidFill>
                <a:miter lim="800000"/>
                <a:headEnd/>
                <a:tailEnd/>
              </a:ln>
            </p:spPr>
            <p:txBody>
              <a:bodyPr wrap="none" anchor="ctr"/>
              <a:lstStyle/>
              <a:p>
                <a:endParaRPr lang="en-US"/>
              </a:p>
            </p:txBody>
          </p:sp>
        </p:grpSp>
        <p:sp>
          <p:nvSpPr>
            <p:cNvPr id="30750" name="Text Box 11"/>
            <p:cNvSpPr txBox="1">
              <a:spLocks noChangeArrowheads="1"/>
            </p:cNvSpPr>
            <p:nvPr/>
          </p:nvSpPr>
          <p:spPr bwMode="auto">
            <a:xfrm>
              <a:off x="576" y="1776"/>
              <a:ext cx="1056" cy="288"/>
            </a:xfrm>
            <a:prstGeom prst="rect">
              <a:avLst/>
            </a:prstGeom>
            <a:noFill/>
            <a:ln w="9525">
              <a:noFill/>
              <a:miter lim="800000"/>
              <a:headEnd/>
              <a:tailEnd/>
            </a:ln>
          </p:spPr>
          <p:txBody>
            <a:bodyPr>
              <a:spAutoFit/>
            </a:bodyPr>
            <a:lstStyle/>
            <a:p>
              <a:pPr algn="l">
                <a:spcBef>
                  <a:spcPct val="50000"/>
                </a:spcBef>
              </a:pPr>
              <a:r>
                <a:rPr lang="en-US">
                  <a:solidFill>
                    <a:schemeClr val="tx1"/>
                  </a:solidFill>
                  <a:latin typeface="Arial" charset="0"/>
                </a:rPr>
                <a:t>Task 1</a:t>
              </a:r>
            </a:p>
          </p:txBody>
        </p:sp>
      </p:grpSp>
      <p:grpSp>
        <p:nvGrpSpPr>
          <p:cNvPr id="4" name="Group 12"/>
          <p:cNvGrpSpPr>
            <a:grpSpLocks/>
          </p:cNvGrpSpPr>
          <p:nvPr/>
        </p:nvGrpSpPr>
        <p:grpSpPr bwMode="auto">
          <a:xfrm>
            <a:off x="6172200" y="2362200"/>
            <a:ext cx="2362200" cy="1219200"/>
            <a:chOff x="3888" y="1536"/>
            <a:chExt cx="1488" cy="768"/>
          </a:xfrm>
        </p:grpSpPr>
        <p:sp>
          <p:nvSpPr>
            <p:cNvPr id="30746" name="AutoShape 13"/>
            <p:cNvSpPr>
              <a:spLocks noChangeArrowheads="1"/>
            </p:cNvSpPr>
            <p:nvPr/>
          </p:nvSpPr>
          <p:spPr bwMode="auto">
            <a:xfrm>
              <a:off x="3888" y="1632"/>
              <a:ext cx="720" cy="672"/>
            </a:xfrm>
            <a:prstGeom prst="curvedRightArrow">
              <a:avLst>
                <a:gd name="adj1" fmla="val 7583"/>
                <a:gd name="adj2" fmla="val 38417"/>
                <a:gd name="adj3" fmla="val 31483"/>
              </a:avLst>
            </a:prstGeom>
            <a:solidFill>
              <a:schemeClr val="hlink"/>
            </a:solidFill>
            <a:ln w="9525">
              <a:solidFill>
                <a:schemeClr val="tx1"/>
              </a:solidFill>
              <a:miter lim="800000"/>
              <a:headEnd/>
              <a:tailEnd/>
            </a:ln>
          </p:spPr>
          <p:txBody>
            <a:bodyPr wrap="none" anchor="ctr"/>
            <a:lstStyle/>
            <a:p>
              <a:endParaRPr lang="en-US"/>
            </a:p>
          </p:txBody>
        </p:sp>
        <p:sp>
          <p:nvSpPr>
            <p:cNvPr id="30747" name="AutoShape 14"/>
            <p:cNvSpPr>
              <a:spLocks noChangeArrowheads="1"/>
            </p:cNvSpPr>
            <p:nvPr/>
          </p:nvSpPr>
          <p:spPr bwMode="auto">
            <a:xfrm rot="10800000">
              <a:off x="4656" y="1536"/>
              <a:ext cx="720" cy="672"/>
            </a:xfrm>
            <a:prstGeom prst="curvedRightArrow">
              <a:avLst>
                <a:gd name="adj1" fmla="val 7583"/>
                <a:gd name="adj2" fmla="val 38417"/>
                <a:gd name="adj3" fmla="val 31483"/>
              </a:avLst>
            </a:prstGeom>
            <a:solidFill>
              <a:schemeClr val="hlink"/>
            </a:solidFill>
            <a:ln w="9525">
              <a:solidFill>
                <a:schemeClr val="tx1"/>
              </a:solidFill>
              <a:miter lim="800000"/>
              <a:headEnd/>
              <a:tailEnd/>
            </a:ln>
          </p:spPr>
          <p:txBody>
            <a:bodyPr wrap="none" anchor="ctr"/>
            <a:lstStyle/>
            <a:p>
              <a:endParaRPr lang="en-US"/>
            </a:p>
          </p:txBody>
        </p:sp>
        <p:sp>
          <p:nvSpPr>
            <p:cNvPr id="30748" name="Text Box 15"/>
            <p:cNvSpPr txBox="1">
              <a:spLocks noChangeArrowheads="1"/>
            </p:cNvSpPr>
            <p:nvPr/>
          </p:nvSpPr>
          <p:spPr bwMode="auto">
            <a:xfrm>
              <a:off x="4128" y="1776"/>
              <a:ext cx="1056" cy="288"/>
            </a:xfrm>
            <a:prstGeom prst="rect">
              <a:avLst/>
            </a:prstGeom>
            <a:noFill/>
            <a:ln w="9525">
              <a:noFill/>
              <a:miter lim="800000"/>
              <a:headEnd/>
              <a:tailEnd/>
            </a:ln>
          </p:spPr>
          <p:txBody>
            <a:bodyPr>
              <a:spAutoFit/>
            </a:bodyPr>
            <a:lstStyle/>
            <a:p>
              <a:pPr algn="l">
                <a:spcBef>
                  <a:spcPct val="50000"/>
                </a:spcBef>
              </a:pPr>
              <a:r>
                <a:rPr lang="en-US">
                  <a:solidFill>
                    <a:schemeClr val="tx1"/>
                  </a:solidFill>
                  <a:latin typeface="Arial" charset="0"/>
                </a:rPr>
                <a:t>Task 2</a:t>
              </a:r>
            </a:p>
          </p:txBody>
        </p:sp>
      </p:grpSp>
      <p:sp>
        <p:nvSpPr>
          <p:cNvPr id="30729" name="AutoShape 16"/>
          <p:cNvSpPr>
            <a:spLocks noChangeArrowheads="1"/>
          </p:cNvSpPr>
          <p:nvPr/>
        </p:nvSpPr>
        <p:spPr bwMode="auto">
          <a:xfrm>
            <a:off x="3200400" y="2286000"/>
            <a:ext cx="2590800" cy="1447800"/>
          </a:xfrm>
          <a:prstGeom prst="bracePair">
            <a:avLst>
              <a:gd name="adj" fmla="val 8333"/>
            </a:avLst>
          </a:prstGeom>
          <a:noFill/>
          <a:ln w="38100">
            <a:solidFill>
              <a:schemeClr val="bg2"/>
            </a:solidFill>
            <a:round/>
            <a:headEnd/>
            <a:tailEnd/>
          </a:ln>
        </p:spPr>
        <p:txBody>
          <a:bodyPr wrap="none" anchor="ctr"/>
          <a:lstStyle/>
          <a:p>
            <a:endParaRPr lang="en-US"/>
          </a:p>
        </p:txBody>
      </p:sp>
      <p:sp>
        <p:nvSpPr>
          <p:cNvPr id="30730" name="Text Box 17"/>
          <p:cNvSpPr txBox="1">
            <a:spLocks noChangeArrowheads="1"/>
          </p:cNvSpPr>
          <p:nvPr/>
        </p:nvSpPr>
        <p:spPr bwMode="auto">
          <a:xfrm>
            <a:off x="1219200" y="3519488"/>
            <a:ext cx="1143000" cy="366712"/>
          </a:xfrm>
          <a:prstGeom prst="rect">
            <a:avLst/>
          </a:prstGeom>
          <a:noFill/>
          <a:ln w="9525">
            <a:noFill/>
            <a:miter lim="800000"/>
            <a:headEnd/>
            <a:tailEnd/>
          </a:ln>
        </p:spPr>
        <p:txBody>
          <a:bodyPr>
            <a:spAutoFit/>
          </a:bodyPr>
          <a:lstStyle/>
          <a:p>
            <a:pPr algn="l">
              <a:spcBef>
                <a:spcPct val="50000"/>
              </a:spcBef>
            </a:pPr>
            <a:r>
              <a:rPr lang="en-US" sz="1800">
                <a:solidFill>
                  <a:schemeClr val="tx1"/>
                </a:solidFill>
                <a:latin typeface="Arial" charset="0"/>
              </a:rPr>
              <a:t>Running</a:t>
            </a:r>
          </a:p>
        </p:txBody>
      </p:sp>
      <p:sp>
        <p:nvSpPr>
          <p:cNvPr id="30731" name="Text Box 18"/>
          <p:cNvSpPr txBox="1">
            <a:spLocks noChangeArrowheads="1"/>
          </p:cNvSpPr>
          <p:nvPr/>
        </p:nvSpPr>
        <p:spPr bwMode="auto">
          <a:xfrm>
            <a:off x="6934200" y="3519488"/>
            <a:ext cx="1143000" cy="366712"/>
          </a:xfrm>
          <a:prstGeom prst="rect">
            <a:avLst/>
          </a:prstGeom>
          <a:noFill/>
          <a:ln w="9525">
            <a:noFill/>
            <a:miter lim="800000"/>
            <a:headEnd/>
            <a:tailEnd/>
          </a:ln>
        </p:spPr>
        <p:txBody>
          <a:bodyPr>
            <a:spAutoFit/>
          </a:bodyPr>
          <a:lstStyle/>
          <a:p>
            <a:pPr algn="l">
              <a:spcBef>
                <a:spcPct val="50000"/>
              </a:spcBef>
            </a:pPr>
            <a:r>
              <a:rPr lang="en-US" sz="1800">
                <a:solidFill>
                  <a:schemeClr val="tx1"/>
                </a:solidFill>
                <a:latin typeface="Arial" charset="0"/>
              </a:rPr>
              <a:t>Waiting</a:t>
            </a:r>
          </a:p>
        </p:txBody>
      </p:sp>
      <p:sp>
        <p:nvSpPr>
          <p:cNvPr id="30732" name="AutoShape 19"/>
          <p:cNvSpPr>
            <a:spLocks noChangeArrowheads="1"/>
          </p:cNvSpPr>
          <p:nvPr/>
        </p:nvSpPr>
        <p:spPr bwMode="auto">
          <a:xfrm>
            <a:off x="3657600" y="4648200"/>
            <a:ext cx="1676400" cy="1447800"/>
          </a:xfrm>
          <a:prstGeom prst="cube">
            <a:avLst>
              <a:gd name="adj" fmla="val 25000"/>
            </a:avLst>
          </a:prstGeom>
          <a:solidFill>
            <a:schemeClr val="accent1"/>
          </a:solidFill>
          <a:ln w="9525">
            <a:solidFill>
              <a:schemeClr val="tx1"/>
            </a:solidFill>
            <a:miter lim="800000"/>
            <a:headEnd/>
            <a:tailEnd/>
          </a:ln>
        </p:spPr>
        <p:txBody>
          <a:bodyPr wrap="none" anchor="ctr"/>
          <a:lstStyle/>
          <a:p>
            <a:endParaRPr lang="en-US"/>
          </a:p>
        </p:txBody>
      </p:sp>
      <p:sp>
        <p:nvSpPr>
          <p:cNvPr id="30733" name="Text Box 20"/>
          <p:cNvSpPr txBox="1">
            <a:spLocks noChangeArrowheads="1"/>
          </p:cNvSpPr>
          <p:nvPr/>
        </p:nvSpPr>
        <p:spPr bwMode="auto">
          <a:xfrm>
            <a:off x="3733800" y="5164138"/>
            <a:ext cx="1371600" cy="779462"/>
          </a:xfrm>
          <a:prstGeom prst="rect">
            <a:avLst/>
          </a:prstGeom>
          <a:noFill/>
          <a:ln w="9525">
            <a:noFill/>
            <a:miter lim="800000"/>
            <a:headEnd/>
            <a:tailEnd/>
          </a:ln>
        </p:spPr>
        <p:txBody>
          <a:bodyPr>
            <a:spAutoFit/>
          </a:bodyPr>
          <a:lstStyle/>
          <a:p>
            <a:pPr algn="l">
              <a:spcBef>
                <a:spcPct val="50000"/>
              </a:spcBef>
            </a:pPr>
            <a:r>
              <a:rPr lang="en-US" sz="1800">
                <a:solidFill>
                  <a:schemeClr val="tx1"/>
                </a:solidFill>
                <a:latin typeface="Arial" charset="0"/>
              </a:rPr>
              <a:t>Shared</a:t>
            </a:r>
          </a:p>
          <a:p>
            <a:pPr algn="l">
              <a:spcBef>
                <a:spcPct val="50000"/>
              </a:spcBef>
            </a:pPr>
            <a:r>
              <a:rPr lang="en-US" sz="1800">
                <a:solidFill>
                  <a:schemeClr val="tx1"/>
                </a:solidFill>
                <a:latin typeface="Arial" charset="0"/>
              </a:rPr>
              <a:t>Resource</a:t>
            </a:r>
          </a:p>
        </p:txBody>
      </p:sp>
      <p:grpSp>
        <p:nvGrpSpPr>
          <p:cNvPr id="5" name="Group 21"/>
          <p:cNvGrpSpPr>
            <a:grpSpLocks/>
          </p:cNvGrpSpPr>
          <p:nvPr/>
        </p:nvGrpSpPr>
        <p:grpSpPr bwMode="auto">
          <a:xfrm>
            <a:off x="533400" y="4724400"/>
            <a:ext cx="2362200" cy="1219200"/>
            <a:chOff x="336" y="1536"/>
            <a:chExt cx="1488" cy="768"/>
          </a:xfrm>
        </p:grpSpPr>
        <p:grpSp>
          <p:nvGrpSpPr>
            <p:cNvPr id="6" name="Group 22"/>
            <p:cNvGrpSpPr>
              <a:grpSpLocks/>
            </p:cNvGrpSpPr>
            <p:nvPr/>
          </p:nvGrpSpPr>
          <p:grpSpPr bwMode="auto">
            <a:xfrm>
              <a:off x="336" y="1536"/>
              <a:ext cx="1488" cy="768"/>
              <a:chOff x="288" y="1536"/>
              <a:chExt cx="1488" cy="768"/>
            </a:xfrm>
          </p:grpSpPr>
          <p:sp>
            <p:nvSpPr>
              <p:cNvPr id="30744" name="AutoShape 23"/>
              <p:cNvSpPr>
                <a:spLocks noChangeArrowheads="1"/>
              </p:cNvSpPr>
              <p:nvPr/>
            </p:nvSpPr>
            <p:spPr bwMode="auto">
              <a:xfrm>
                <a:off x="288" y="1632"/>
                <a:ext cx="720" cy="672"/>
              </a:xfrm>
              <a:prstGeom prst="curvedRightArrow">
                <a:avLst>
                  <a:gd name="adj1" fmla="val 7583"/>
                  <a:gd name="adj2" fmla="val 38417"/>
                  <a:gd name="adj3" fmla="val 31483"/>
                </a:avLst>
              </a:prstGeom>
              <a:solidFill>
                <a:schemeClr val="bg2"/>
              </a:solidFill>
              <a:ln w="9525">
                <a:solidFill>
                  <a:schemeClr val="tx1"/>
                </a:solidFill>
                <a:miter lim="800000"/>
                <a:headEnd/>
                <a:tailEnd/>
              </a:ln>
            </p:spPr>
            <p:txBody>
              <a:bodyPr wrap="none" anchor="ctr"/>
              <a:lstStyle/>
              <a:p>
                <a:endParaRPr lang="en-US"/>
              </a:p>
            </p:txBody>
          </p:sp>
          <p:sp>
            <p:nvSpPr>
              <p:cNvPr id="30745" name="AutoShape 24"/>
              <p:cNvSpPr>
                <a:spLocks noChangeArrowheads="1"/>
              </p:cNvSpPr>
              <p:nvPr/>
            </p:nvSpPr>
            <p:spPr bwMode="auto">
              <a:xfrm rot="10800000">
                <a:off x="1056" y="1536"/>
                <a:ext cx="720" cy="672"/>
              </a:xfrm>
              <a:prstGeom prst="curvedRightArrow">
                <a:avLst>
                  <a:gd name="adj1" fmla="val 7583"/>
                  <a:gd name="adj2" fmla="val 38417"/>
                  <a:gd name="adj3" fmla="val 31483"/>
                </a:avLst>
              </a:prstGeom>
              <a:solidFill>
                <a:schemeClr val="bg2"/>
              </a:solidFill>
              <a:ln w="9525">
                <a:solidFill>
                  <a:schemeClr val="tx1"/>
                </a:solidFill>
                <a:miter lim="800000"/>
                <a:headEnd/>
                <a:tailEnd/>
              </a:ln>
            </p:spPr>
            <p:txBody>
              <a:bodyPr wrap="none" anchor="ctr"/>
              <a:lstStyle/>
              <a:p>
                <a:endParaRPr lang="en-US"/>
              </a:p>
            </p:txBody>
          </p:sp>
        </p:grpSp>
        <p:sp>
          <p:nvSpPr>
            <p:cNvPr id="30743" name="Text Box 25"/>
            <p:cNvSpPr txBox="1">
              <a:spLocks noChangeArrowheads="1"/>
            </p:cNvSpPr>
            <p:nvPr/>
          </p:nvSpPr>
          <p:spPr bwMode="auto">
            <a:xfrm>
              <a:off x="576" y="1776"/>
              <a:ext cx="1056" cy="288"/>
            </a:xfrm>
            <a:prstGeom prst="rect">
              <a:avLst/>
            </a:prstGeom>
            <a:noFill/>
            <a:ln w="9525">
              <a:noFill/>
              <a:miter lim="800000"/>
              <a:headEnd/>
              <a:tailEnd/>
            </a:ln>
          </p:spPr>
          <p:txBody>
            <a:bodyPr>
              <a:spAutoFit/>
            </a:bodyPr>
            <a:lstStyle/>
            <a:p>
              <a:pPr algn="l">
                <a:spcBef>
                  <a:spcPct val="50000"/>
                </a:spcBef>
              </a:pPr>
              <a:r>
                <a:rPr lang="en-US">
                  <a:solidFill>
                    <a:schemeClr val="tx1"/>
                  </a:solidFill>
                  <a:latin typeface="Arial" charset="0"/>
                </a:rPr>
                <a:t>Task 1</a:t>
              </a:r>
            </a:p>
          </p:txBody>
        </p:sp>
      </p:grpSp>
      <p:grpSp>
        <p:nvGrpSpPr>
          <p:cNvPr id="7" name="Group 26"/>
          <p:cNvGrpSpPr>
            <a:grpSpLocks/>
          </p:cNvGrpSpPr>
          <p:nvPr/>
        </p:nvGrpSpPr>
        <p:grpSpPr bwMode="auto">
          <a:xfrm>
            <a:off x="6172200" y="4724400"/>
            <a:ext cx="2362200" cy="1219200"/>
            <a:chOff x="3888" y="1536"/>
            <a:chExt cx="1488" cy="768"/>
          </a:xfrm>
        </p:grpSpPr>
        <p:sp>
          <p:nvSpPr>
            <p:cNvPr id="30739" name="AutoShape 27"/>
            <p:cNvSpPr>
              <a:spLocks noChangeArrowheads="1"/>
            </p:cNvSpPr>
            <p:nvPr/>
          </p:nvSpPr>
          <p:spPr bwMode="auto">
            <a:xfrm>
              <a:off x="3888" y="1632"/>
              <a:ext cx="720" cy="672"/>
            </a:xfrm>
            <a:prstGeom prst="curvedRightArrow">
              <a:avLst>
                <a:gd name="adj1" fmla="val 7583"/>
                <a:gd name="adj2" fmla="val 38417"/>
                <a:gd name="adj3" fmla="val 31483"/>
              </a:avLst>
            </a:prstGeom>
            <a:solidFill>
              <a:schemeClr val="hlink"/>
            </a:solidFill>
            <a:ln w="9525">
              <a:solidFill>
                <a:schemeClr val="tx1"/>
              </a:solidFill>
              <a:miter lim="800000"/>
              <a:headEnd/>
              <a:tailEnd/>
            </a:ln>
          </p:spPr>
          <p:txBody>
            <a:bodyPr wrap="none" anchor="ctr"/>
            <a:lstStyle/>
            <a:p>
              <a:endParaRPr lang="en-US"/>
            </a:p>
          </p:txBody>
        </p:sp>
        <p:sp>
          <p:nvSpPr>
            <p:cNvPr id="30740" name="AutoShape 28"/>
            <p:cNvSpPr>
              <a:spLocks noChangeArrowheads="1"/>
            </p:cNvSpPr>
            <p:nvPr/>
          </p:nvSpPr>
          <p:spPr bwMode="auto">
            <a:xfrm rot="10800000">
              <a:off x="4656" y="1536"/>
              <a:ext cx="720" cy="672"/>
            </a:xfrm>
            <a:prstGeom prst="curvedRightArrow">
              <a:avLst>
                <a:gd name="adj1" fmla="val 7583"/>
                <a:gd name="adj2" fmla="val 38417"/>
                <a:gd name="adj3" fmla="val 31483"/>
              </a:avLst>
            </a:prstGeom>
            <a:solidFill>
              <a:schemeClr val="hlink"/>
            </a:solidFill>
            <a:ln w="9525">
              <a:solidFill>
                <a:schemeClr val="tx1"/>
              </a:solidFill>
              <a:miter lim="800000"/>
              <a:headEnd/>
              <a:tailEnd/>
            </a:ln>
          </p:spPr>
          <p:txBody>
            <a:bodyPr wrap="none" anchor="ctr"/>
            <a:lstStyle/>
            <a:p>
              <a:endParaRPr lang="en-US"/>
            </a:p>
          </p:txBody>
        </p:sp>
        <p:sp>
          <p:nvSpPr>
            <p:cNvPr id="30741" name="Text Box 29"/>
            <p:cNvSpPr txBox="1">
              <a:spLocks noChangeArrowheads="1"/>
            </p:cNvSpPr>
            <p:nvPr/>
          </p:nvSpPr>
          <p:spPr bwMode="auto">
            <a:xfrm>
              <a:off x="4128" y="1776"/>
              <a:ext cx="1056" cy="288"/>
            </a:xfrm>
            <a:prstGeom prst="rect">
              <a:avLst/>
            </a:prstGeom>
            <a:noFill/>
            <a:ln w="9525">
              <a:noFill/>
              <a:miter lim="800000"/>
              <a:headEnd/>
              <a:tailEnd/>
            </a:ln>
          </p:spPr>
          <p:txBody>
            <a:bodyPr>
              <a:spAutoFit/>
            </a:bodyPr>
            <a:lstStyle/>
            <a:p>
              <a:pPr algn="l">
                <a:spcBef>
                  <a:spcPct val="50000"/>
                </a:spcBef>
              </a:pPr>
              <a:r>
                <a:rPr lang="en-US">
                  <a:solidFill>
                    <a:schemeClr val="tx1"/>
                  </a:solidFill>
                  <a:latin typeface="Arial" charset="0"/>
                </a:rPr>
                <a:t>Task 2</a:t>
              </a:r>
            </a:p>
          </p:txBody>
        </p:sp>
      </p:grpSp>
      <p:sp>
        <p:nvSpPr>
          <p:cNvPr id="30736" name="AutoShape 30"/>
          <p:cNvSpPr>
            <a:spLocks noChangeArrowheads="1"/>
          </p:cNvSpPr>
          <p:nvPr/>
        </p:nvSpPr>
        <p:spPr bwMode="auto">
          <a:xfrm>
            <a:off x="3200400" y="4648200"/>
            <a:ext cx="2590800" cy="1447800"/>
          </a:xfrm>
          <a:prstGeom prst="bracePair">
            <a:avLst>
              <a:gd name="adj" fmla="val 8333"/>
            </a:avLst>
          </a:prstGeom>
          <a:noFill/>
          <a:ln w="38100">
            <a:solidFill>
              <a:schemeClr val="hlink"/>
            </a:solidFill>
            <a:round/>
            <a:headEnd/>
            <a:tailEnd/>
          </a:ln>
        </p:spPr>
        <p:txBody>
          <a:bodyPr wrap="none" anchor="ctr"/>
          <a:lstStyle/>
          <a:p>
            <a:endParaRPr lang="en-US"/>
          </a:p>
        </p:txBody>
      </p:sp>
      <p:sp>
        <p:nvSpPr>
          <p:cNvPr id="30737" name="Text Box 31"/>
          <p:cNvSpPr txBox="1">
            <a:spLocks noChangeArrowheads="1"/>
          </p:cNvSpPr>
          <p:nvPr/>
        </p:nvSpPr>
        <p:spPr bwMode="auto">
          <a:xfrm>
            <a:off x="1295400" y="5881688"/>
            <a:ext cx="1143000" cy="366712"/>
          </a:xfrm>
          <a:prstGeom prst="rect">
            <a:avLst/>
          </a:prstGeom>
          <a:noFill/>
          <a:ln w="9525">
            <a:noFill/>
            <a:miter lim="800000"/>
            <a:headEnd/>
            <a:tailEnd/>
          </a:ln>
        </p:spPr>
        <p:txBody>
          <a:bodyPr>
            <a:spAutoFit/>
          </a:bodyPr>
          <a:lstStyle/>
          <a:p>
            <a:pPr algn="l">
              <a:spcBef>
                <a:spcPct val="50000"/>
              </a:spcBef>
            </a:pPr>
            <a:r>
              <a:rPr lang="en-US" sz="1800">
                <a:solidFill>
                  <a:schemeClr val="tx1"/>
                </a:solidFill>
              </a:rPr>
              <a:t>Waiting</a:t>
            </a:r>
          </a:p>
        </p:txBody>
      </p:sp>
      <p:sp>
        <p:nvSpPr>
          <p:cNvPr id="30738" name="Text Box 32"/>
          <p:cNvSpPr txBox="1">
            <a:spLocks noChangeArrowheads="1"/>
          </p:cNvSpPr>
          <p:nvPr/>
        </p:nvSpPr>
        <p:spPr bwMode="auto">
          <a:xfrm>
            <a:off x="6934200" y="5881688"/>
            <a:ext cx="1143000" cy="366712"/>
          </a:xfrm>
          <a:prstGeom prst="rect">
            <a:avLst/>
          </a:prstGeom>
          <a:noFill/>
          <a:ln w="9525">
            <a:noFill/>
            <a:miter lim="800000"/>
            <a:headEnd/>
            <a:tailEnd/>
          </a:ln>
        </p:spPr>
        <p:txBody>
          <a:bodyPr>
            <a:spAutoFit/>
          </a:bodyPr>
          <a:lstStyle/>
          <a:p>
            <a:pPr algn="l">
              <a:spcBef>
                <a:spcPct val="50000"/>
              </a:spcBef>
            </a:pPr>
            <a:r>
              <a:rPr lang="en-US" sz="1800">
                <a:solidFill>
                  <a:schemeClr val="tx1"/>
                </a:solidFill>
              </a:rPr>
              <a:t>Running</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ptemplat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National Instruments">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PT2007 Lesson Header">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National Instruments">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PT 2007 Exercis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National Instruments">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Habanero Template</Template>
  <TotalTime>5240</TotalTime>
  <Words>2837</Words>
  <Application>Microsoft Office PowerPoint</Application>
  <PresentationFormat>On-screen Show (4:3)</PresentationFormat>
  <Paragraphs>233</Paragraphs>
  <Slides>22</Slides>
  <Notes>22</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22</vt:i4>
      </vt:variant>
    </vt:vector>
  </HeadingPairs>
  <TitlesOfParts>
    <vt:vector size="26" baseType="lpstr">
      <vt:lpstr>temptemplate</vt:lpstr>
      <vt:lpstr>PPT2007 Lesson Header</vt:lpstr>
      <vt:lpstr>PPT 2007 Exercise</vt:lpstr>
      <vt:lpstr>Bitmap Image</vt:lpstr>
      <vt:lpstr>Lesson 5 Loop Execution and Data Sharing</vt:lpstr>
      <vt:lpstr>A. Timing Express VIs</vt:lpstr>
      <vt:lpstr>Timing Express VIs (continued) </vt:lpstr>
      <vt:lpstr>B. Loop Timers</vt:lpstr>
      <vt:lpstr>C. Benchmarking Loop Rates</vt:lpstr>
      <vt:lpstr>Benchmarking with the Tick Count Express VI</vt:lpstr>
      <vt:lpstr>D. Parallel Loop Execution</vt:lpstr>
      <vt:lpstr>Exercise 5-1: Custom Triggering</vt:lpstr>
      <vt:lpstr>E. Shared Resources</vt:lpstr>
      <vt:lpstr>What Are Shared Resources?</vt:lpstr>
      <vt:lpstr>Shared Resources Example</vt:lpstr>
      <vt:lpstr>Non-Reentrant subVIs</vt:lpstr>
      <vt:lpstr>F. FPGA FIFOs</vt:lpstr>
      <vt:lpstr>Configuring Target-Scoped FPGA FIFOs</vt:lpstr>
      <vt:lpstr>Configuring VI-Scoped FPGA FIFOs</vt:lpstr>
      <vt:lpstr>FPGA FIFO Memory Types</vt:lpstr>
      <vt:lpstr>Reading and Writing FPGA FIFOs</vt:lpstr>
      <vt:lpstr>FPGA FIFO Write Parameters</vt:lpstr>
      <vt:lpstr>Clearing FPGA FIFOs</vt:lpstr>
      <vt:lpstr>Exercise 5-2: Dataflow in Parallel Loops  Using a FIFO VI</vt:lpstr>
      <vt:lpstr>Quiz</vt:lpstr>
      <vt:lpstr>Quiz</vt:lpstr>
    </vt:vector>
  </TitlesOfParts>
  <Company>NI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FPGA Timing and Loop Synchronization</dc:title>
  <dc:creator>mgavin</dc:creator>
  <cp:lastModifiedBy>spinsonn</cp:lastModifiedBy>
  <cp:revision>157</cp:revision>
  <dcterms:created xsi:type="dcterms:W3CDTF">2005-02-03T15:06:58Z</dcterms:created>
  <dcterms:modified xsi:type="dcterms:W3CDTF">2008-02-18T21:56:50Z</dcterms:modified>
</cp:coreProperties>
</file>