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  <p:sldMasterId id="2147483763" r:id="rId2"/>
    <p:sldMasterId id="2147483766" r:id="rId3"/>
  </p:sldMasterIdLst>
  <p:notesMasterIdLst>
    <p:notesMasterId r:id="rId26"/>
  </p:notesMasterIdLst>
  <p:handoutMasterIdLst>
    <p:handoutMasterId r:id="rId27"/>
  </p:handoutMasterIdLst>
  <p:sldIdLst>
    <p:sldId id="275" r:id="rId4"/>
    <p:sldId id="313" r:id="rId5"/>
    <p:sldId id="262" r:id="rId6"/>
    <p:sldId id="271" r:id="rId7"/>
    <p:sldId id="315" r:id="rId8"/>
    <p:sldId id="316" r:id="rId9"/>
    <p:sldId id="266" r:id="rId10"/>
    <p:sldId id="283" r:id="rId11"/>
    <p:sldId id="293" r:id="rId12"/>
    <p:sldId id="294" r:id="rId13"/>
    <p:sldId id="295" r:id="rId14"/>
    <p:sldId id="296" r:id="rId15"/>
    <p:sldId id="317" r:id="rId16"/>
    <p:sldId id="318" r:id="rId17"/>
    <p:sldId id="329" r:id="rId18"/>
    <p:sldId id="326" r:id="rId19"/>
    <p:sldId id="319" r:id="rId20"/>
    <p:sldId id="320" r:id="rId21"/>
    <p:sldId id="324" r:id="rId22"/>
    <p:sldId id="276" r:id="rId23"/>
    <p:sldId id="327" r:id="rId24"/>
    <p:sldId id="328" r:id="rId25"/>
  </p:sldIdLst>
  <p:sldSz cx="9144000" cy="6858000" type="screen4x3"/>
  <p:notesSz cx="6997700" cy="9271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5889" autoAdjust="0"/>
  </p:normalViewPr>
  <p:slideViewPr>
    <p:cSldViewPr>
      <p:cViewPr>
        <p:scale>
          <a:sx n="50" d="100"/>
          <a:sy n="50" d="100"/>
        </p:scale>
        <p:origin x="-108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2292" y="-90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3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Lesson 4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744" y="0"/>
            <a:ext cx="30323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841"/>
            <a:ext cx="30323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LabVIEW FPGA Course Manual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744" y="8805841"/>
            <a:ext cx="30323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8378C73-7F80-4628-96B6-3F5064A008D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1538" y="695325"/>
            <a:ext cx="5254625" cy="3940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22018" y="4867275"/>
            <a:ext cx="5831417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29579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479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0" marR="0" lvl="1" indent="0" algn="l" defTabSz="929579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6479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Second level</a:t>
            </a:r>
          </a:p>
          <a:p>
            <a:pPr marL="232395" marR="0" lvl="2" indent="-232395" algn="l" defTabSz="929579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6479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Third level</a:t>
            </a:r>
          </a:p>
          <a:p>
            <a:pPr marL="464790" marR="0" lvl="3" indent="-232395" algn="l" defTabSz="929579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–"/>
              <a:tabLst>
                <a:tab pos="46479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Fourth level</a:t>
            </a:r>
          </a:p>
          <a:p>
            <a:pPr marL="1036093" marR="0" lvl="4" indent="-1036093" algn="l" defTabSz="929579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691" algn="l"/>
                <a:tab pos="1036093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Fifth level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06581" y="9039225"/>
            <a:ext cx="6236376" cy="15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5574" tIns="26229" rIns="65574" bIns="26229">
            <a:spAutoFit/>
          </a:bodyPr>
          <a:lstStyle/>
          <a:p>
            <a:pPr algn="l" defTabSz="958628">
              <a:lnSpc>
                <a:spcPct val="85000"/>
              </a:lnSpc>
              <a:tabLst>
                <a:tab pos="237237" algn="l"/>
                <a:tab pos="3025974" algn="ctr"/>
                <a:tab pos="5814711" algn="r"/>
              </a:tabLst>
            </a:pPr>
            <a:r>
              <a:rPr lang="en-US" altLang="en-US" sz="800" b="0" i="1" dirty="0" smtClean="0">
                <a:solidFill>
                  <a:schemeClr val="tx1"/>
                </a:solidFill>
              </a:rPr>
              <a:t>	LabVIEW FPGA 	5</a:t>
            </a:r>
            <a:r>
              <a:rPr lang="en-US" sz="800" b="0" i="1" dirty="0" smtClean="0">
                <a:solidFill>
                  <a:schemeClr val="tx1"/>
                </a:solidFill>
              </a:rPr>
              <a:t>-</a:t>
            </a:r>
            <a:fld id="{8618B3B7-1819-48C9-894E-FAD3541A3B44}" type="slidenum">
              <a:rPr lang="en-US" sz="800" b="0" i="1" smtClean="0">
                <a:solidFill>
                  <a:schemeClr val="tx1"/>
                </a:solidFill>
              </a:rPr>
              <a:pPr algn="l" defTabSz="958628">
                <a:lnSpc>
                  <a:spcPct val="85000"/>
                </a:lnSpc>
                <a:tabLst>
                  <a:tab pos="237237" algn="l"/>
                  <a:tab pos="3025974" algn="ctr"/>
                  <a:tab pos="5814711" algn="r"/>
                </a:tabLst>
              </a:pPr>
              <a:t>‹#›</a:t>
            </a:fld>
            <a:r>
              <a:rPr lang="en-US" sz="800" b="0" i="1" dirty="0" smtClean="0">
                <a:solidFill>
                  <a:schemeClr val="tx1"/>
                </a:solidFill>
              </a:rPr>
              <a:t> 	ni.com</a:t>
            </a:r>
            <a:endParaRPr lang="en-US" sz="800" b="0" i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2286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Arial" pitchFamily="34" charset="0"/>
      <a:buChar char="•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4572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Times New Roman" pitchFamily="18" charset="0"/>
      <a:buChar char="–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019175" marR="0" indent="-1019175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00050" algn="l"/>
        <a:tab pos="1019175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1538" y="695325"/>
            <a:ext cx="5254625" cy="3940175"/>
          </a:xfrm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smtClean="0">
                <a:latin typeface="Times New Roman" pitchFamily="18" charset="0"/>
              </a:rPr>
              <a:t>다음 목록은 공유 리소스인 일부 구성요소를 보여줍니다</a:t>
            </a:r>
            <a:r>
              <a:rPr lang="en-US" sz="1100" dirty="0" smtClean="0">
                <a:latin typeface="Times New Roman" pitchFamily="18" charset="0"/>
              </a:rPr>
              <a:t>:</a:t>
            </a:r>
          </a:p>
          <a:p>
            <a:pPr lvl="2"/>
            <a:r>
              <a:rPr lang="ko-KR" altLang="en-US" sz="1100" dirty="0" smtClean="0">
                <a:latin typeface="Times New Roman" pitchFamily="18" charset="0"/>
              </a:rPr>
              <a:t>대부분 </a:t>
            </a:r>
            <a:r>
              <a:rPr lang="ko-KR" altLang="en-US" sz="1100" dirty="0" err="1" smtClean="0">
                <a:latin typeface="Times New Roman" pitchFamily="18" charset="0"/>
              </a:rPr>
              <a:t>타겟의</a:t>
            </a:r>
            <a:r>
              <a:rPr lang="ko-KR" altLang="en-US" sz="1100" dirty="0" smtClean="0">
                <a:latin typeface="Times New Roman" pitchFamily="18" charset="0"/>
              </a:rPr>
              <a:t> 디지털 출력</a:t>
            </a:r>
            <a:endParaRPr lang="en-US" sz="1100" dirty="0" smtClean="0">
              <a:latin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</a:rPr>
              <a:t>대부분 </a:t>
            </a:r>
            <a:r>
              <a:rPr lang="ko-KR" altLang="en-US" sz="1100" dirty="0" err="1" smtClean="0">
                <a:latin typeface="Times New Roman" pitchFamily="18" charset="0"/>
              </a:rPr>
              <a:t>타겟의</a:t>
            </a:r>
            <a:r>
              <a:rPr lang="ko-KR" altLang="en-US" sz="1100" dirty="0" smtClean="0">
                <a:latin typeface="Times New Roman" pitchFamily="18" charset="0"/>
              </a:rPr>
              <a:t> 아날로그 입력</a:t>
            </a:r>
            <a:endParaRPr lang="en-US" sz="1100" dirty="0" smtClean="0">
              <a:latin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</a:rPr>
              <a:t>대부분 </a:t>
            </a:r>
            <a:r>
              <a:rPr lang="ko-KR" altLang="en-US" sz="1100" dirty="0" err="1" smtClean="0">
                <a:latin typeface="Times New Roman" pitchFamily="18" charset="0"/>
              </a:rPr>
              <a:t>타겟의</a:t>
            </a:r>
            <a:r>
              <a:rPr lang="ko-KR" altLang="en-US" sz="1100" dirty="0" smtClean="0">
                <a:latin typeface="Times New Roman" pitchFamily="18" charset="0"/>
              </a:rPr>
              <a:t> 아날로그 출력</a:t>
            </a:r>
            <a:endParaRPr lang="en-US" sz="1100" dirty="0" smtClean="0">
              <a:latin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</a:rPr>
              <a:t>메모리와 </a:t>
            </a:r>
            <a:r>
              <a:rPr lang="en-US" sz="1100" dirty="0" smtClean="0">
                <a:latin typeface="Times New Roman" pitchFamily="18" charset="0"/>
              </a:rPr>
              <a:t>FIFO</a:t>
            </a:r>
          </a:p>
          <a:p>
            <a:pPr lvl="2"/>
            <a:r>
              <a:rPr lang="en-US" sz="1100" dirty="0" smtClean="0">
                <a:latin typeface="Times New Roman" pitchFamily="18" charset="0"/>
              </a:rPr>
              <a:t>Non</a:t>
            </a:r>
            <a:r>
              <a:rPr lang="en-US" sz="1100" baseline="0" dirty="0" smtClean="0">
                <a:latin typeface="Times New Roman" pitchFamily="18" charset="0"/>
              </a:rPr>
              <a:t>-reentrant</a:t>
            </a:r>
            <a:r>
              <a:rPr lang="en-US" sz="1100" dirty="0" smtClean="0">
                <a:latin typeface="Times New Roman" pitchFamily="18" charset="0"/>
              </a:rPr>
              <a:t> VI</a:t>
            </a:r>
          </a:p>
          <a:p>
            <a:pPr lvl="2"/>
            <a:r>
              <a:rPr lang="ko-KR" altLang="en-US" sz="1100" dirty="0" smtClean="0">
                <a:latin typeface="Times New Roman" pitchFamily="18" charset="0"/>
              </a:rPr>
              <a:t>로컬 및 글로벌 변수</a:t>
            </a:r>
            <a:endParaRPr lang="en-US" sz="1100" dirty="0" smtClean="0">
              <a:latin typeface="Times New Roman" pitchFamily="18" charset="0"/>
            </a:endParaRPr>
          </a:p>
          <a:p>
            <a:pPr lvl="2"/>
            <a:r>
              <a:rPr lang="ko-KR" altLang="en-US" sz="1100" dirty="0" smtClean="0">
                <a:latin typeface="Times New Roman" pitchFamily="18" charset="0"/>
              </a:rPr>
              <a:t>일부 </a:t>
            </a:r>
            <a:r>
              <a:rPr lang="ko-KR" altLang="en-US" sz="1100" dirty="0" err="1" smtClean="0">
                <a:latin typeface="Times New Roman" pitchFamily="18" charset="0"/>
              </a:rPr>
              <a:t>타겟의</a:t>
            </a:r>
            <a:r>
              <a:rPr lang="ko-KR" altLang="en-US" sz="1100" dirty="0" smtClean="0">
                <a:latin typeface="Times New Roman" pitchFamily="18" charset="0"/>
              </a:rPr>
              <a:t> 디지털 입력</a:t>
            </a:r>
            <a:r>
              <a:rPr lang="en-US" sz="1100" dirty="0" smtClean="0">
                <a:latin typeface="Times New Roman" pitchFamily="18" charset="0"/>
              </a:rPr>
              <a:t> (8</a:t>
            </a:r>
            <a:r>
              <a:rPr lang="ko-KR" altLang="en-US" sz="1100" dirty="0" smtClean="0">
                <a:latin typeface="Times New Roman" pitchFamily="18" charset="0"/>
              </a:rPr>
              <a:t>개 이상의 입력을 갖춘 </a:t>
            </a:r>
            <a:r>
              <a:rPr lang="en-US" sz="1100" dirty="0" smtClean="0">
                <a:latin typeface="Times New Roman" pitchFamily="18" charset="0"/>
              </a:rPr>
              <a:t>C</a:t>
            </a:r>
            <a:r>
              <a:rPr lang="en-US" sz="1100" baseline="0" dirty="0" smtClean="0">
                <a:latin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</a:rPr>
              <a:t>시리즈 모듈</a:t>
            </a:r>
            <a:r>
              <a:rPr lang="en-US" sz="1100" dirty="0" smtClean="0">
                <a:latin typeface="Times New Roman" pitchFamily="18" charset="0"/>
              </a:rPr>
              <a:t>)</a:t>
            </a:r>
          </a:p>
          <a:p>
            <a:pPr lvl="1" indent="-232395" defTabSz="929579">
              <a:tabLst>
                <a:tab pos="464790" algn="l"/>
              </a:tabLst>
              <a:defRPr/>
            </a:pPr>
            <a:r>
              <a:rPr lang="ko-KR" altLang="en-US" sz="1100" dirty="0" smtClean="0">
                <a:latin typeface="Times New Roman" pitchFamily="18" charset="0"/>
              </a:rPr>
              <a:t>일부</a:t>
            </a:r>
            <a:r>
              <a:rPr lang="en-US" sz="1100" dirty="0" smtClean="0">
                <a:latin typeface="Times New Roman" pitchFamily="18" charset="0"/>
              </a:rPr>
              <a:t> LabVIEW FPGA Module </a:t>
            </a:r>
            <a:r>
              <a:rPr lang="ko-KR" altLang="en-US" sz="1100" dirty="0" smtClean="0">
                <a:latin typeface="Times New Roman" pitchFamily="18" charset="0"/>
              </a:rPr>
              <a:t>어플리케이션은 </a:t>
            </a:r>
            <a:r>
              <a:rPr lang="en-US" altLang="ko-KR" sz="1100" dirty="0" smtClean="0">
                <a:latin typeface="Times New Roman" pitchFamily="18" charset="0"/>
              </a:rPr>
              <a:t>FPGA</a:t>
            </a:r>
            <a:r>
              <a:rPr lang="en-US" altLang="ko-KR" sz="1100" baseline="0" dirty="0" smtClean="0">
                <a:latin typeface="Times New Roman" pitchFamily="18" charset="0"/>
              </a:rPr>
              <a:t> VI </a:t>
            </a:r>
            <a:r>
              <a:rPr lang="ko-KR" altLang="en-US" sz="1100" baseline="0" dirty="0" smtClean="0">
                <a:latin typeface="Times New Roman" pitchFamily="18" charset="0"/>
              </a:rPr>
              <a:t>안의 </a:t>
            </a:r>
            <a:r>
              <a:rPr lang="ko-KR" altLang="en-US" sz="1100" dirty="0" smtClean="0">
                <a:latin typeface="Times New Roman" pitchFamily="18" charset="0"/>
              </a:rPr>
              <a:t>여러 객체</a:t>
            </a:r>
            <a:r>
              <a:rPr lang="en-US" altLang="ko-KR" sz="1100" dirty="0" smtClean="0">
                <a:latin typeface="Times New Roman" pitchFamily="18" charset="0"/>
              </a:rPr>
              <a:t>(</a:t>
            </a:r>
            <a:r>
              <a:rPr lang="ko-KR" altLang="en-US" sz="1100" dirty="0" smtClean="0">
                <a:latin typeface="Times New Roman" pitchFamily="18" charset="0"/>
              </a:rPr>
              <a:t>함수</a:t>
            </a:r>
            <a:r>
              <a:rPr lang="en-US" altLang="ko-KR" sz="1100" dirty="0" smtClean="0">
                <a:latin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</a:rPr>
              <a:t>또는 </a:t>
            </a:r>
            <a:r>
              <a:rPr lang="en-US" altLang="ko-KR" sz="1100" dirty="0" err="1" smtClean="0">
                <a:latin typeface="Times New Roman" pitchFamily="18" charset="0"/>
              </a:rPr>
              <a:t>subVI</a:t>
            </a:r>
            <a:r>
              <a:rPr lang="ko-KR" altLang="en-US" sz="1100" dirty="0" smtClean="0">
                <a:latin typeface="Times New Roman" pitchFamily="18" charset="0"/>
              </a:rPr>
              <a:t>가 접근하는 공유 리소스를 포함하고 있습니다</a:t>
            </a:r>
            <a:r>
              <a:rPr lang="en-US" altLang="ko-KR" sz="1100" dirty="0" smtClean="0">
                <a:latin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</a:rPr>
              <a:t>각 공유 리소스는 하나 또는 그 이상의 리소스 인터페이스를</a:t>
            </a:r>
            <a:r>
              <a:rPr lang="ko-KR" altLang="en-US" sz="1100" baseline="0" dirty="0" smtClean="0">
                <a:latin typeface="Times New Roman" pitchFamily="18" charset="0"/>
              </a:rPr>
              <a:t> 포함하고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리소스 인터페이스는 객체와 공유 리소스간 통신합니다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리소스 경합은 </a:t>
            </a:r>
            <a:r>
              <a:rPr lang="en-US" altLang="ko-KR" sz="1100" baseline="0" dirty="0" smtClean="0">
                <a:latin typeface="Times New Roman" pitchFamily="18" charset="0"/>
              </a:rPr>
              <a:t>FGPA VI </a:t>
            </a:r>
            <a:r>
              <a:rPr lang="ko-KR" altLang="en-US" sz="1100" baseline="0" dirty="0" smtClean="0">
                <a:latin typeface="Times New Roman" pitchFamily="18" charset="0"/>
              </a:rPr>
              <a:t>블록 다이어그램에 둘 또는 그 이상의 객체를 포함시킬 때 발생합니다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이는 동일한 리소스 인터페이스를 통해 동일한 공유 리소스에 접근을 동시에 요청합니다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</a:p>
          <a:p>
            <a:pPr lvl="1" indent="-232395" defTabSz="929579">
              <a:tabLst>
                <a:tab pos="464790" algn="l"/>
              </a:tabLst>
              <a:defRPr/>
            </a:pPr>
            <a:endParaRPr lang="en-US" sz="1100" baseline="0" dirty="0" smtClean="0">
              <a:latin typeface="Times New Roman" pitchFamily="18" charset="0"/>
            </a:endParaRPr>
          </a:p>
          <a:p>
            <a:pPr lvl="1" indent="-232395" defTabSz="929579">
              <a:tabLst>
                <a:tab pos="464790" algn="l"/>
              </a:tabLst>
              <a:defRPr/>
            </a:pPr>
            <a:r>
              <a:rPr lang="en-US" sz="1100" baseline="0" dirty="0" smtClean="0">
                <a:latin typeface="Times New Roman" pitchFamily="18" charset="0"/>
              </a:rPr>
              <a:t>LabVIEW Help Topic</a:t>
            </a:r>
            <a:r>
              <a:rPr lang="ko-KR" altLang="en-US" sz="1100" baseline="0" dirty="0" smtClean="0">
                <a:latin typeface="Times New Roman" pitchFamily="18" charset="0"/>
              </a:rPr>
              <a:t>에 대한 자세한 사항은</a:t>
            </a:r>
            <a:r>
              <a:rPr lang="en-US" altLang="ko-KR" sz="1100" baseline="0" dirty="0" smtClean="0">
                <a:latin typeface="Times New Roman" pitchFamily="18" charset="0"/>
              </a:rPr>
              <a:t>: Managing Shared Resources (FPGA Module)</a:t>
            </a:r>
            <a:r>
              <a:rPr lang="ko-KR" altLang="en-US" sz="1100" baseline="0" dirty="0" smtClean="0">
                <a:latin typeface="Times New Roman" pitchFamily="18" charset="0"/>
              </a:rPr>
              <a:t>를 참고하시길 바랍니다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  <a:p>
            <a:pPr lvl="1" indent="-232395" defTabSz="929579">
              <a:tabLst>
                <a:tab pos="464790" algn="l"/>
              </a:tabLst>
              <a:defRPr/>
            </a:pPr>
            <a:endParaRPr lang="en-US" sz="1100" dirty="0" smtClean="0"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위의 그림은 공유 리소스를 포함하고 있습니다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찾으셨습니까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?</a:t>
            </a:r>
          </a:p>
          <a:p>
            <a:pPr lvl="0"/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아날로그 입력 함수라고 생각했다면 맞았습니다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동일한 채널의 아날로그 입력은 공유 리소스입니다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하나의 루프가 아날로그 입력 채널에서 읽어오면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,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 다른 루프는 실행할 수 있기 전에 상위 루프가 그 채널에서 읽기를 끝낼 때까지 기다려야 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또 다른 공통 공유 리소스는 </a:t>
            </a:r>
            <a:r>
              <a:rPr lang="en-US" altLang="ko-KR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입니다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여러 호출자의 단일 인스턴스로 구성가능합니다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Non-reentrant </a:t>
            </a:r>
            <a:r>
              <a:rPr lang="en-US" altLang="ko-KR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라고도 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또한 </a:t>
            </a:r>
            <a:r>
              <a:rPr lang="en-US" altLang="ko-KR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재호출으로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설정하여 병렬 실행이 가능하게 할 수 있습니다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기본적으로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FPGA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아래 생성된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재호출 실행이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가능합니다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o-KR" altLang="en-US" sz="1100" b="1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주의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이전 버전의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LabVIEW FPGA Module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을 사용하여 생성되거나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아래 생성되지 않은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기본적으로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재호출이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불가능합니다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FPGA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타겟에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으로부터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이동하거나 복사하는 것은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재호출성을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변경하지 못합니다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어떤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에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불가 </a:t>
            </a:r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를 사용하면 </a:t>
            </a:r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의 단일 복사본만이 하드웨어가 되고 모든 호출자는 하드웨어 리소스를 공유합니다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어떤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 VI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에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en-US" altLang="ko-KR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를 사용하면 블록 다이어그램의 각 </a:t>
            </a:r>
            <a:r>
              <a:rPr lang="en-US" altLang="ko-KR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예제는 분리된 하드웨어 리소스가 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예를 들어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블록 다이어그램에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en-US" altLang="ko-KR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로 구성된 이벤트 카운터의 다섯 가지 </a:t>
            </a:r>
            <a:r>
              <a:rPr lang="ko-KR" altLang="en-US" baseline="0" dirty="0" err="1" smtClean="0">
                <a:latin typeface="Times New Roman" pitchFamily="18" charset="0"/>
                <a:cs typeface="Times New Roman" pitchFamily="18" charset="0"/>
              </a:rPr>
              <a:t>인스턴스가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있으면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에 이벤트 카운터 하드웨어의 다섯가지 독립 복사본을 구현합니다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baseline="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일반적으로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ko-KR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재호출로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구성하면 </a:t>
            </a:r>
            <a:r>
              <a:rPr lang="en-US" altLang="ko-KR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의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err="1" smtClean="0">
                <a:latin typeface="Times New Roman" pitchFamily="18" charset="0"/>
                <a:cs typeface="Times New Roman" pitchFamily="18" charset="0"/>
              </a:rPr>
              <a:t>인스턴스가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병렬로 실행되기 때문에 속도가 향상됩니다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반면에 </a:t>
            </a:r>
            <a:r>
              <a:rPr lang="en-US" altLang="ko-KR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불가로 설정하면 </a:t>
            </a:r>
            <a:r>
              <a:rPr lang="en-US" altLang="ko-KR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의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각 예제는 동일한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하드웨어를 공유하므로 용량을 절약합니다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그러나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여러 가지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불가 </a:t>
            </a:r>
            <a:r>
              <a:rPr lang="en-US" altLang="ko-KR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err="1" smtClean="0">
                <a:latin typeface="Times New Roman" pitchFamily="18" charset="0"/>
                <a:cs typeface="Times New Roman" pitchFamily="18" charset="0"/>
              </a:rPr>
              <a:t>인스턴스를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 사용하면 추가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리소스가 임의적으로 사용됩니다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예를 들어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임의 리소스는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불가 구성을 야기시켜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구성과 같은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에 보다 많은 용량을 소비합니다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Documents and Settings\spinsonn\Desktop\caution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096" y="5455375"/>
            <a:ext cx="272133" cy="218899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F. FPGA FIFO</a:t>
            </a: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이용한 공통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버퍼링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기법은 메모리에 기록된 첫 번째 데이터 항목이 메모리에서 읽고 제거된 첫 번째 항목입니다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LabVIW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Basics II: Development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코스는 큐라고 하는 유사한 구조를 설명합니다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FIFO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함수는 여러 데이터 항목이 메모리에서 기록되고 읽을 수 있는 고정 길이 큐와 같습니다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큐와 달리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데이터에 크기 제한을 부여하여 결정적인 작동방식을 확정하며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Reader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Writer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둘다 데이터에 동시 접근 가능합니다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생성하려면 프로젝트 탐색기 창의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타겟을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마우스 오른쪽 클릭하고 </a:t>
            </a:r>
            <a:r>
              <a:rPr lang="en-US" altLang="ko-KR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New&gt;&gt;FIFO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선택하여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FIFO Properties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대화상자를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FPGA FIFO Properties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대화상자의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프로퍼티를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위의 그림처럼 설정합니다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altLang="ko-KR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영역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사용하고자 한다면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Properties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대화상자의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풀다운 메뉴에서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Target-Scoped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선택합니다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DMA 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대한 보다 자세한 정보는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Memory Allocation for FPGA FIFO Memory Types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참조합니다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altLang="ko-KR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고정크기 제한 때문에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손실이 많은 통신 방법입니다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연산 쓰기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읽기는 분리된 루프에서 일반적으로 발생합니다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보다 큰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뒤쳐지게되면 따라잡기 위해 보다 많은 시간을 루프를 읽는데 할애합니다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따라서 어플리케이션의 메모리가 제한적이지 않다면 보다 큰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사용합니다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LabVIEW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꽉 찼을때 기존 데이터를 보존합니다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FIFO Write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함수는 오래된 요소를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덮어쓰기하는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것이 아니고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TRUE in Timed Out?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출력을 반환하여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꽉차고 새로운 데이터가 더 이상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저장되지 못함을 나타냅니다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500" b="1" dirty="0" smtClean="0">
                <a:latin typeface="Arial Narrow" pitchFamily="34" charset="0"/>
              </a:rPr>
              <a:t>VI–Scoped </a:t>
            </a:r>
            <a:r>
              <a:rPr lang="en-US" sz="1500" b="1" dirty="0" smtClean="0">
                <a:latin typeface="Arial Narrow" pitchFamily="34" charset="0"/>
                <a:cs typeface="Times New Roman" pitchFamily="18" charset="0"/>
              </a:rPr>
              <a:t>FIFO</a:t>
            </a:r>
          </a:p>
          <a:p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루프에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로부터 데이터를 전송하는데 사용합니다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단일 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내에서만 사용할 수 있는 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를 생성하기 원한다면 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VI-Scoped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를 사용합니다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. VI-Scoped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로 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를 다른 사용자에게 전송하면 </a:t>
            </a:r>
            <a:r>
              <a:rPr lang="en-US" altLang="ko-KR" sz="1200" b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200" b="0" dirty="0" smtClean="0">
                <a:latin typeface="Times New Roman" pitchFamily="18" charset="0"/>
                <a:cs typeface="Times New Roman" pitchFamily="18" charset="0"/>
              </a:rPr>
              <a:t>는 프로젝트 탐색기 창에 일치하는 항목을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 포함하지 않기 때문에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프로젝트를 전송할 필요가 없습니다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VI-Scoped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를 사용한다면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의 각 인스턴스를 위한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의 분리된 복사본을 생성합니다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따라서 리소스 충돌을 피하고 재사용 가능한 </a:t>
            </a:r>
            <a:r>
              <a:rPr lang="en-US" altLang="ko-KR" sz="1200" b="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를 생성할 수 있게 됩니다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200" b="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0" baseline="0" dirty="0" smtClean="0">
                <a:latin typeface="Times New Roman" pitchFamily="18" charset="0"/>
                <a:cs typeface="Times New Roman" pitchFamily="18" charset="0"/>
              </a:rPr>
              <a:t>VI-Scoped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를 생성하려면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VI-Scoped FIFO Configuration </a:t>
            </a:r>
            <a:r>
              <a:rPr lang="ko-KR" altLang="en-US" sz="1200" b="0" baseline="0" dirty="0" err="1" smtClean="0">
                <a:latin typeface="Times New Roman" pitchFamily="18" charset="0"/>
                <a:cs typeface="Times New Roman" pitchFamily="18" charset="0"/>
              </a:rPr>
              <a:t>노드를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 블록 다이어그램에 위치시키고 </a:t>
            </a:r>
            <a:r>
              <a:rPr lang="ko-KR" altLang="en-US" sz="1200" b="0" baseline="0" dirty="0" err="1" smtClean="0">
                <a:latin typeface="Times New Roman" pitchFamily="18" charset="0"/>
                <a:cs typeface="Times New Roman" pitchFamily="18" charset="0"/>
              </a:rPr>
              <a:t>노드를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 마우스 오른쪽 클릭하고 단축 메뉴에서 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를 선택합니다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. FPGA FIFO Properties </a:t>
            </a:r>
            <a:r>
              <a:rPr lang="ko-KR" altLang="en-US" sz="1200" b="0" baseline="0" dirty="0" smtClean="0">
                <a:latin typeface="Times New Roman" pitchFamily="18" charset="0"/>
                <a:cs typeface="Times New Roman" pitchFamily="18" charset="0"/>
              </a:rPr>
              <a:t>대화상자가 나타납니다</a:t>
            </a:r>
            <a:r>
              <a:rPr lang="en-US" altLang="ko-KR" sz="1200" b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2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500" b="1" dirty="0" smtClean="0">
                <a:latin typeface="Arial Narrow" pitchFamily="34" charset="0"/>
              </a:rPr>
              <a:t>VI-Scoped FIFO Configuration</a:t>
            </a:r>
            <a:r>
              <a:rPr lang="en-US" sz="1500" b="1" baseline="0" dirty="0" smtClean="0">
                <a:latin typeface="Arial Narrow" pitchFamily="34" charset="0"/>
              </a:rPr>
              <a:t> </a:t>
            </a:r>
            <a:r>
              <a:rPr lang="ko-KR" altLang="en-US" sz="1500" b="1" baseline="0" dirty="0" smtClean="0">
                <a:latin typeface="Arial Narrow" pitchFamily="34" charset="0"/>
              </a:rPr>
              <a:t>세부사항</a:t>
            </a:r>
            <a:endParaRPr lang="en-US" sz="1500" b="1" dirty="0" smtClean="0">
              <a:latin typeface="Arial Narrow" pitchFamily="34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FIFO Read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FIFO Write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함수를 사용하여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VI-scoped FIFO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에 읽거나 씁니다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초기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는 비어있습니다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FPGA VI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를 재설정하면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LabVIEW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는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FIFO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를 비웁니다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재호출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VI-Scoped FIFO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를 사용한다면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LabVIEW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는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각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의 인스턴스를 위한 분리된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FIFO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복사본을 생성합니다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이렇게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하면 리소스 충돌을 피하게 됩니다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Target-Scoped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또는 </a:t>
            </a:r>
            <a:r>
              <a:rPr lang="en-US" altLang="ko-KR" baseline="0" dirty="0" smtClean="0">
                <a:latin typeface="Times New Roman" pitchFamily="18" charset="0"/>
                <a:cs typeface="Times New Roman" pitchFamily="18" charset="0"/>
              </a:rPr>
              <a:t>DMA</a:t>
            </a:r>
            <a:r>
              <a:rPr lang="ko-KR" altLang="en-US" baseline="0" dirty="0" smtClean="0">
                <a:latin typeface="Times New Roman" pitchFamily="18" charset="0"/>
                <a:cs typeface="Times New Roman" pitchFamily="18" charset="0"/>
              </a:rPr>
              <a:t>와 동일한 이름으로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VI-Scoped FIFO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를 생성할 수 있습니다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또한 다른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에 동일한 이름으로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VI-scoped FIFO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를 생성할 수 있습니다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하지만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동일한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에 동일한 이름으로 여러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VI-Scoped FIFO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를 생성할 수 없습니다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Image Placeholder 8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10" name="Notes Placeholder 9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Memory Type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프로퍼티는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사용하는 스토리지 유형을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옵션은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Type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풀다운 메뉴에서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DMA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선택하지 않았다면 비활성화됩니다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Flip-Flop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Memory Types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나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여러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영역의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Lookup Table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사용할 수 없습니다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다음은 사용 가능한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Memory Types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입니다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Flip-Flops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표준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플립플롭으로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데이터 저장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옵션은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게이트를 사용하여 저장하고 가장 빠른 성능을 제공합니다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내쇼날인스트루먼트는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작은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이 옵션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최고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바이트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을 사용할 것을 권장합니다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Look-up Table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사용 가능한 룩업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테이블에 데이터를 저장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슬라이스당 두 개의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룩업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테이블을 포함합니다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NI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300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바이트보다 작은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이 옵션을 사용할 것을 권장합니다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Block Memory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메모리의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임베디드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블록을 사용하여 데이터를 저장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300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바이트보다 작은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이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옵션을 사용합니다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용량을 보존하려면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플립플롭이나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룩업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테이블보다는 메모리를 블로킹해야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Block Memory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옵션을 선택하면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데이터를 쓰고 난후 여섯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주기까지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데이터를 쓰고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Target-Scoped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VI-Scoped FIFO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데이터를 읽을 수 없을 것입니다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Timed Out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사용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? FIFO Read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또는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FIFO Write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출력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함수를 사용하여 데이터가 준비되는 시기를 결정합니다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 Write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함수를 사용하여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데이터를 위치시킵니다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FIFO Read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함수를 사용하여 다른 구조나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의 </a:t>
            </a:r>
            <a:r>
              <a:rPr lang="en-US" altLang="ko-KR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의 데이터를 복구합니다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FIFO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Read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에서 가장 오래된 요소를 읽으며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의 요소를 제거합니다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Memory &amp; FIFO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팔레트의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 Read and FIFO Write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함수나 프로젝트 탐색기의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항목을 클릭하고 블록다이어그램에 드래그하여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 Read FIFO Write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함수를 추가합니다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 Write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함수는 다음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파라미터를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가지고 있습니다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Element—FIFO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저장하기 원하는 데이터 요소 입력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Timeout—FIFO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꽉찼다면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에서 사용가능한 용량을 함수가 기다리는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틱의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수를 입력합니다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-1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값은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함수가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타임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아웃되는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것을 방지합니다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단일 주기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Timed Loop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 Write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함수를 사용한다면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상수를 작성합니다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Timed Out?—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함수가 실행을 완료하기 전에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안의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용량이 사용 불가하다면 참을 반환합니다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만약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Timed Out?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이 참이라면 함수는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Element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추가하지 않습니다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64790" algn="l"/>
                <a:tab pos="1045776" algn="l"/>
              </a:tabLst>
            </a:pPr>
            <a:r>
              <a:rPr lang="en-US" sz="11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	</a:t>
            </a:r>
            <a:r>
              <a:rPr lang="ko-KR" altLang="en-US" sz="11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노트</a:t>
            </a:r>
            <a:r>
              <a:rPr lang="en-US" sz="11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	</a:t>
            </a:r>
            <a:r>
              <a:rPr lang="en-US" sz="11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FIFO</a:t>
            </a:r>
            <a:r>
              <a:rPr lang="ko-KR" altLang="en-US" sz="11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의 데이터는 덮어쓰기 되지 않고 새로운 데이터는 용량이 생기기 전까진 </a:t>
            </a:r>
            <a:r>
              <a:rPr lang="en-US" altLang="ko-KR" sz="11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FIFO</a:t>
            </a:r>
            <a:r>
              <a:rPr lang="ko-KR" altLang="en-US" sz="11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에 추가할 수 없습니다</a:t>
            </a:r>
            <a:r>
              <a:rPr lang="en-US" altLang="ko-KR" sz="11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</a:t>
            </a:r>
            <a:endParaRPr lang="en-US" sz="1100" b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33794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197" y="6311900"/>
            <a:ext cx="220298" cy="218899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에뮬레이터로 실행하게 되면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중지하고 재시작할 때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재설정됩니다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Interactive Front Panel </a:t>
            </a:r>
            <a:r>
              <a:rPr lang="en-US" altLang="ko-KR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Communcation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을 사용하여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타겟에서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실행하면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FFIO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중지하고 재시작할 때 재설정되지 않습니다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오래된 데이터가 현재 연산과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인터페이스하는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것을 방지하려면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Clear Method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또는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Reset VI Method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사용하여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의 오래되거나 원치않는 데이터를 소거합니다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A. Timing Express VI</a:t>
            </a: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Timing</a:t>
            </a:r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팔레트는 대부분의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타이밍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Express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를 포함하고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단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, Timed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루프와 관련된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는 제외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).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타이밍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제어는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어플리케이션에 중요합니다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타이밍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Express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Loop Timer, Wait, Tick Count Express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를 포함하고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r>
              <a:rPr lang="en-US" dirty="0" smtClean="0"/>
              <a:t>Loop</a:t>
            </a:r>
            <a:r>
              <a:rPr lang="en-US" baseline="0" dirty="0" smtClean="0"/>
              <a:t> Timer Express VI</a:t>
            </a:r>
            <a:r>
              <a:rPr lang="ko-KR" altLang="en-US" baseline="0" dirty="0" smtClean="0"/>
              <a:t>를 사용하여 </a:t>
            </a:r>
            <a:r>
              <a:rPr lang="en-US" altLang="ko-KR" baseline="0" dirty="0" smtClean="0"/>
              <a:t>For </a:t>
            </a:r>
            <a:r>
              <a:rPr lang="ko-KR" altLang="en-US" baseline="0" dirty="0" smtClean="0"/>
              <a:t>루프나 </a:t>
            </a:r>
            <a:r>
              <a:rPr lang="en-US" altLang="ko-KR" baseline="0" dirty="0" smtClean="0"/>
              <a:t>While </a:t>
            </a:r>
            <a:r>
              <a:rPr lang="ko-KR" altLang="en-US" baseline="0" dirty="0" smtClean="0"/>
              <a:t>루프를 제어하고 루프의 반복 속도를 설정합니다</a:t>
            </a:r>
            <a:r>
              <a:rPr lang="en-US" altLang="ko-KR" baseline="0" dirty="0" smtClean="0"/>
              <a:t>. Loop Timer Express VI</a:t>
            </a:r>
            <a:r>
              <a:rPr lang="ko-KR" altLang="en-US" baseline="0" dirty="0" smtClean="0"/>
              <a:t>의 일반적인 사용은 수집을 제어하거나 아날로그 또는 디지털 </a:t>
            </a:r>
            <a:r>
              <a:rPr lang="en-US" altLang="ko-KR" baseline="0" dirty="0" smtClean="0"/>
              <a:t>I/O </a:t>
            </a:r>
            <a:r>
              <a:rPr lang="ko-KR" altLang="en-US" baseline="0" dirty="0" smtClean="0"/>
              <a:t>함수의 속도를 업데이트하기 위해서입니다</a:t>
            </a:r>
            <a:r>
              <a:rPr lang="en-US" altLang="ko-KR" baseline="0" dirty="0" smtClean="0"/>
              <a:t>.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Wait Express VI</a:t>
            </a:r>
            <a:r>
              <a:rPr lang="ko-KR" altLang="en-US" baseline="0" dirty="0" smtClean="0"/>
              <a:t>는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상에 두 개의 연산간에 명시적 지연을 추가합니다</a:t>
            </a:r>
            <a:r>
              <a:rPr lang="en-US" altLang="ko-KR" baseline="0" dirty="0" smtClean="0"/>
              <a:t>. Wait Express VI</a:t>
            </a:r>
            <a:r>
              <a:rPr lang="ko-KR" altLang="en-US" baseline="0" dirty="0" smtClean="0"/>
              <a:t>를 사용하여 디지털 출력의 펄스 길이를 제어하거나 </a:t>
            </a:r>
            <a:r>
              <a:rPr lang="ko-KR" altLang="en-US" baseline="0" dirty="0" err="1" smtClean="0"/>
              <a:t>트리거</a:t>
            </a:r>
            <a:r>
              <a:rPr lang="ko-KR" altLang="en-US" baseline="0" dirty="0" smtClean="0"/>
              <a:t> 신호와 결과 연산간의 </a:t>
            </a:r>
            <a:r>
              <a:rPr lang="ko-KR" altLang="en-US" baseline="0" dirty="0" err="1" smtClean="0"/>
              <a:t>트리거</a:t>
            </a:r>
            <a:r>
              <a:rPr lang="ko-KR" altLang="en-US" baseline="0" dirty="0" smtClean="0"/>
              <a:t> 지연을 추가합니다</a:t>
            </a:r>
            <a:r>
              <a:rPr lang="en-US" altLang="ko-KR" baseline="0" dirty="0" smtClean="0"/>
              <a:t>.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Tick Count Express VI</a:t>
            </a:r>
            <a:r>
              <a:rPr lang="ko-KR" altLang="en-US" baseline="0" dirty="0" smtClean="0"/>
              <a:t>는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클럭의</a:t>
            </a:r>
            <a:r>
              <a:rPr lang="ko-KR" altLang="en-US" baseline="0" dirty="0" smtClean="0"/>
              <a:t> 현재 값을 반환합니다</a:t>
            </a:r>
            <a:r>
              <a:rPr lang="en-US" altLang="ko-KR" baseline="0" dirty="0" smtClean="0"/>
              <a:t>. Tick Count Express VI</a:t>
            </a:r>
            <a:r>
              <a:rPr lang="ko-KR" altLang="en-US" baseline="0" dirty="0" smtClean="0"/>
              <a:t>를 사용하여 루프 속도를 </a:t>
            </a:r>
            <a:r>
              <a:rPr lang="ko-KR" altLang="en-US" baseline="0" dirty="0" err="1" smtClean="0"/>
              <a:t>벤치마킹하거나</a:t>
            </a:r>
            <a:r>
              <a:rPr lang="ko-KR" altLang="en-US" baseline="0" dirty="0" smtClean="0"/>
              <a:t> 사용자 고유 타이머를 생성합니다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Image Placeholder 8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10" name="Notes Placeholder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2395" indent="-232395"/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2395" indent="-232395">
              <a:buAutoNum type="arabicPeriod"/>
            </a:pP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거짓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232395" indent="-232395">
              <a:buAutoNum type="arabicPeriod"/>
            </a:pP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적은 터미널 수는 </a:t>
            </a:r>
            <a:r>
              <a:rPr lang="ko-KR" altLang="en-US" dirty="0" err="1" smtClean="0">
                <a:latin typeface="Times New Roman" pitchFamily="18" charset="0"/>
                <a:cs typeface="Times New Roman" pitchFamily="18" charset="0"/>
              </a:rPr>
              <a:t>롤오버로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 이어질 수 있음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2395" indent="-232395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FPGA FIFO</a:t>
            </a:r>
          </a:p>
          <a:p>
            <a:pPr marL="232395" indent="-232395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dirty="0" smtClean="0">
                <a:latin typeface="Times New Roman" pitchFamily="18" charset="0"/>
                <a:cs typeface="Times New Roman" pitchFamily="18" charset="0"/>
              </a:rPr>
              <a:t>프로젝트와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FPGA VI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각 타이밍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Express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블록 다이어그램에 처음으로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추가하거나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마우스 오른쪽 클릭하고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선택할 때 나타나는 구성 대화상자를 가지고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대화상자는 타이밍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유닛과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내부 카운터 크기를 구성할 수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사용 가능한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Counter Unit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은 틱을 포함하고 있으며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단일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주기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컴파일링되는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속도가 정하는 길이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마이크로초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밀리초를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포함하고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Size of Internal Counter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값은 타이머가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트래킹할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수 있는 최대 시간을 정합니다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구성 대화상자에 지정된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Size of Internal Counter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의 최고치에 도달할 때 여분의 실행 카운터가 실행됩니다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의 용량을 남기려면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가능한 가장 작은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Size of Internal Counter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사용해야 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Loop Timer Express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대한 구성 대화상자는 다음 옵션을 포함하고 있습니다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lvl="0"/>
            <a:r>
              <a:rPr lang="en-US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Counter Units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카운터에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사용하는 시간 유닛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/>
            <a:r>
              <a:rPr lang="en-US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Ticks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카운터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유닛을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단일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주기로 설정하고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컴파일링되는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속도가 정하는 길이를 정함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1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uSec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카운터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유닛을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µs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로 설정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11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mSec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카운터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윤시을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로 설정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Size of Internal Counter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타이머가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트래킹할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수 있는 최대 시간을 지정함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용량을 절감하고 싶으면 가장 작은 크기 사용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B. Loop Timer</a:t>
            </a: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Loop Timer Express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나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Wait Express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를 사용하여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FPGA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코드의 시간을 잴 수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 lvl="0"/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Loop Timer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Wait Express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는 코드 실행에 미치는 영향에서 다릅니다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Loop Timer Express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를 사용하면 처음 반복 동안 코드는 바로 실행됩니다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Wait Express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를 사용하면 첫 번째 반복 동안 코드는 지정한 대기 상태의 지속기간을 기다립니다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두 가지 경우에서 타이밍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</a:rPr>
              <a:t>유닛과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 카운터 크기를 선택하는 옵션이 사용 가능하다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Flat Sequence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구조는 데이터의 흐름을 제어하며 디지털 출력의 값이 변하기 전에 대기가 발생하도록 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C. </a:t>
            </a:r>
            <a:r>
              <a:rPr lang="ko-KR" altLang="en-US" sz="14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루프 속도 벤치마킹</a:t>
            </a:r>
            <a:endParaRPr lang="en-US" sz="1400" b="1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lvl="0"/>
            <a:r>
              <a:rPr lang="en-US" dirty="0" smtClean="0"/>
              <a:t>VI</a:t>
            </a:r>
            <a:r>
              <a:rPr lang="ko-KR" altLang="en-US" dirty="0" smtClean="0"/>
              <a:t>가 실행하는 속도를 벤치마킹하는 것은 중요합니다</a:t>
            </a:r>
            <a:r>
              <a:rPr lang="en-US" altLang="ko-KR" dirty="0" smtClean="0"/>
              <a:t>. FPGA </a:t>
            </a:r>
            <a:r>
              <a:rPr lang="ko-KR" altLang="en-US" dirty="0" smtClean="0"/>
              <a:t>코드는 </a:t>
            </a:r>
            <a:r>
              <a:rPr lang="en-US" altLang="ko-KR" dirty="0" smtClean="0"/>
              <a:t>FPGA </a:t>
            </a:r>
            <a:r>
              <a:rPr lang="ko-KR" altLang="en-US" dirty="0" smtClean="0"/>
              <a:t>하드웨어에서 실행되기 때문에 코드를 </a:t>
            </a:r>
            <a:r>
              <a:rPr lang="ko-KR" altLang="en-US" dirty="0" err="1" smtClean="0"/>
              <a:t>컴파일링하기</a:t>
            </a:r>
            <a:r>
              <a:rPr lang="ko-KR" altLang="en-US" dirty="0" smtClean="0"/>
              <a:t> 전까지는 정확한 타이밍을 파악할 수 없습니다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코드를 </a:t>
            </a:r>
            <a:r>
              <a:rPr lang="ko-KR" altLang="en-US" dirty="0" err="1" smtClean="0"/>
              <a:t>컴파일링하고</a:t>
            </a:r>
            <a:r>
              <a:rPr lang="ko-KR" altLang="en-US" dirty="0" smtClean="0"/>
              <a:t> 나면 </a:t>
            </a:r>
            <a:r>
              <a:rPr lang="en-US" altLang="ko-KR" dirty="0" smtClean="0"/>
              <a:t>Tick Count Express VI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VI</a:t>
            </a:r>
            <a:r>
              <a:rPr lang="ko-KR" altLang="en-US" dirty="0" smtClean="0"/>
              <a:t>를 벤치마킹하고 실행 속도를 파악합니다</a:t>
            </a:r>
            <a:r>
              <a:rPr lang="en-US" altLang="ko-KR" dirty="0" smtClean="0"/>
              <a:t>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Tick Count</a:t>
            </a:r>
            <a:r>
              <a:rPr lang="ko-KR" altLang="en-US" dirty="0" smtClean="0"/>
              <a:t>가 롤오버</a:t>
            </a:r>
            <a:r>
              <a:rPr lang="en-US" altLang="ko-KR" dirty="0" smtClean="0"/>
              <a:t>(roll</a:t>
            </a:r>
            <a:r>
              <a:rPr lang="en-US" altLang="ko-KR" baseline="0" dirty="0" smtClean="0"/>
              <a:t> over)</a:t>
            </a:r>
            <a:r>
              <a:rPr lang="ko-KR" altLang="en-US" dirty="0" smtClean="0"/>
              <a:t>되지 않도록 주의해야 합니다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 이유는 </a:t>
            </a:r>
            <a:r>
              <a:rPr lang="en-US" altLang="ko-KR" dirty="0" smtClean="0"/>
              <a:t>Tick Count</a:t>
            </a:r>
            <a:r>
              <a:rPr lang="ko-KR" altLang="en-US" dirty="0" smtClean="0"/>
              <a:t>가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ko-KR" alt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은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en-US" sz="12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4,294,967,296</a:t>
            </a:r>
            <a:r>
              <a:rPr lang="ko-KR" altLang="en-US" sz="1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을 반환하기 전에 셀 수 있는 틱의 최대 수인 </a:t>
            </a:r>
            <a:r>
              <a:rPr lang="ko-KR" altLang="en-US" dirty="0" smtClean="0"/>
              <a:t>최대 </a:t>
            </a:r>
            <a:r>
              <a:rPr lang="en-US" altLang="ko-KR" dirty="0" smtClean="0"/>
              <a:t>32</a:t>
            </a:r>
            <a:r>
              <a:rPr lang="ko-KR" altLang="en-US" dirty="0" smtClean="0"/>
              <a:t>비트의 표현을 가지고 있기 때문입니다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하지만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클럭이</a:t>
            </a:r>
            <a:r>
              <a:rPr lang="ko-KR" altLang="en-US" dirty="0" smtClean="0"/>
              <a:t> </a:t>
            </a:r>
            <a:r>
              <a:rPr lang="en-US" altLang="ko-KR" dirty="0" smtClean="0"/>
              <a:t>40 MHz</a:t>
            </a:r>
            <a:r>
              <a:rPr lang="ko-KR" altLang="en-US" dirty="0" smtClean="0"/>
              <a:t>로 실행되면 </a:t>
            </a:r>
            <a:r>
              <a:rPr lang="ko-KR" altLang="en-US" dirty="0" err="1" smtClean="0"/>
              <a:t>클럭은</a:t>
            </a:r>
            <a:r>
              <a:rPr lang="ko-KR" altLang="en-US" dirty="0" smtClean="0"/>
              <a:t> 매 </a:t>
            </a:r>
            <a:r>
              <a:rPr lang="en-US" altLang="ko-KR" dirty="0" smtClean="0"/>
              <a:t>107</a:t>
            </a:r>
            <a:r>
              <a:rPr lang="ko-KR" altLang="en-US" dirty="0" smtClean="0"/>
              <a:t>초 마다 </a:t>
            </a:r>
            <a:r>
              <a:rPr lang="ko-KR" altLang="en-US" dirty="0" err="1" smtClean="0"/>
              <a:t>롤오버합니다</a:t>
            </a:r>
            <a:r>
              <a:rPr lang="en-US" altLang="ko-KR" dirty="0" smtClean="0"/>
              <a:t>. </a:t>
            </a:r>
            <a:r>
              <a:rPr lang="ko-KR" altLang="en-US" dirty="0" err="1" smtClean="0"/>
              <a:t>벤치마킹한</a:t>
            </a:r>
            <a:r>
              <a:rPr lang="ko-KR" altLang="en-US" dirty="0" smtClean="0"/>
              <a:t> 코드는 실행하는 데 </a:t>
            </a:r>
            <a:r>
              <a:rPr lang="en-US" altLang="ko-KR" dirty="0" smtClean="0"/>
              <a:t>107</a:t>
            </a:r>
            <a:r>
              <a:rPr lang="ko-KR" altLang="en-US" dirty="0" smtClean="0"/>
              <a:t>초 이상이 걸리므로 남은 시간 결과는 최종 </a:t>
            </a:r>
            <a:r>
              <a:rPr lang="en-US" altLang="ko-KR" dirty="0" smtClean="0"/>
              <a:t>Tick Count</a:t>
            </a:r>
            <a:r>
              <a:rPr lang="ko-KR" altLang="en-US" baseline="0" dirty="0" smtClean="0"/>
              <a:t>가 </a:t>
            </a:r>
            <a:r>
              <a:rPr lang="en-US" altLang="ko-KR" baseline="0" dirty="0" smtClean="0"/>
              <a:t>0</a:t>
            </a:r>
            <a:r>
              <a:rPr lang="ko-KR" altLang="en-US" baseline="0" dirty="0" smtClean="0"/>
              <a:t>을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롤오버하기</a:t>
            </a:r>
            <a:r>
              <a:rPr lang="ko-KR" altLang="en-US" baseline="0" dirty="0" smtClean="0"/>
              <a:t> 때문에 예상한 시간보다 적게 걸립니다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3590">
              <a:tabLst>
                <a:tab pos="456795" algn="l"/>
              </a:tabLst>
              <a:defRPr/>
            </a:pP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위의 그림은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Tick Count Express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사용하여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루프의 실행속도를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벤치마킹한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예를 보여주고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defTabSz="913590">
              <a:tabLst>
                <a:tab pos="456795" algn="l"/>
              </a:tabLst>
              <a:defRPr/>
            </a:pPr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913590">
              <a:tabLst>
                <a:tab pos="456795" algn="l"/>
              </a:tabLst>
              <a:defRPr/>
            </a:pP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타임스탬프 측정은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코드가 실행되는 방식 때문에 병렬로 수행됩니다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다른 코드 세트와 동일한 조합 경로 내에서 새 코드가 생성되지 않으면 코드 실행 시간은 서로 독립적입니다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본 작동방식 때문에 벤치마킹을 위한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코드를 추가하든 루프 실행 속도에 영향을 주지않습니다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벤치마킹하는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코드가 루프 속도를 획득하고 감시하는데 필요한 세 주기보다 실행하는데 더 오래 걸립니다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D. </a:t>
            </a:r>
            <a:r>
              <a:rPr lang="ko-KR" alt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병렬 루프 실행</a:t>
            </a:r>
            <a:endParaRPr lang="en-US" sz="1400" b="1" dirty="0" smtClean="0">
              <a:solidFill>
                <a:srgbClr val="000000"/>
              </a:solidFill>
              <a:latin typeface="Arial Narrow" pitchFamily="34" charset="0"/>
            </a:endParaRPr>
          </a:p>
          <a:p>
            <a:pPr lvl="0"/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기본적으로 병렬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LabVIEW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루프는 독립적으로 실행되며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FPGA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하드웨어에서 실행 시 병렬이다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루프 서로를 중단시키려면 실행 속도나 이벤트의 시퀀스에 영향을 주어 각 태스크가 원할 때 실행되어야 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프로그램 흐름 제어와 병렬 루프 동기화에 일반적으로 사용되는 구조는 로컬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FPGA FIFO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입니다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FIFO,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메모리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로컬 변수를 사용하여 병렬 루프간 데이터를 전송할 수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871538" y="695325"/>
            <a:ext cx="5254625" cy="3940175"/>
          </a:xfrm>
        </p:spPr>
      </p:sp>
      <p:sp>
        <p:nvSpPr>
          <p:cNvPr id="10" name="Notes Placeholder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1400" b="1" dirty="0" smtClean="0">
                <a:latin typeface="Arial Narrow" pitchFamily="34" charset="0"/>
              </a:rPr>
              <a:t>E. </a:t>
            </a:r>
            <a:r>
              <a:rPr lang="ko-KR" altLang="en-US" sz="1400" b="1" dirty="0" smtClean="0">
                <a:latin typeface="Arial Narrow" pitchFamily="34" charset="0"/>
              </a:rPr>
              <a:t>공유 리소스</a:t>
            </a:r>
            <a:endParaRPr lang="en-US" sz="1400" b="1" dirty="0" smtClean="0">
              <a:latin typeface="Arial Narrow" pitchFamily="34" charset="0"/>
            </a:endParaRPr>
          </a:p>
          <a:p>
            <a:pPr lvl="1"/>
            <a:r>
              <a:rPr lang="ko-KR" altLang="en-US" sz="1100" dirty="0" smtClean="0">
                <a:latin typeface="Times New Roman" pitchFamily="18" charset="0"/>
              </a:rPr>
              <a:t>각기 다른 두 태스크간의 리소스나 루프</a:t>
            </a:r>
            <a:r>
              <a:rPr lang="ko-KR" altLang="en-US" sz="1100" baseline="0" dirty="0" smtClean="0">
                <a:latin typeface="Times New Roman" pitchFamily="18" charset="0"/>
              </a:rPr>
              <a:t> 공유는 병렬이더라도 태스크의 결정적인 실행에 영향을 끼칠 수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한 번에 한 태스크가 접근할 수 있는 리소스는 코드가 독립적으로 실행되는 것을 방지하고 공유 리소스로 참조합니다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</a:p>
          <a:p>
            <a:pPr lvl="1"/>
            <a:endParaRPr lang="en-US" sz="1100" baseline="0" dirty="0" smtClean="0">
              <a:latin typeface="Times New Roman" pitchFamily="18" charset="0"/>
            </a:endParaRPr>
          </a:p>
          <a:p>
            <a:pPr lvl="1"/>
            <a:r>
              <a:rPr lang="ko-KR" altLang="en-US" sz="1100" baseline="0" dirty="0" smtClean="0">
                <a:latin typeface="Times New Roman" pitchFamily="18" charset="0"/>
              </a:rPr>
              <a:t>위의 그림처럼 태스크 </a:t>
            </a:r>
            <a:r>
              <a:rPr lang="en-US" altLang="ko-KR" sz="1100" baseline="0" dirty="0" smtClean="0">
                <a:latin typeface="Times New Roman" pitchFamily="18" charset="0"/>
              </a:rPr>
              <a:t>1</a:t>
            </a:r>
            <a:r>
              <a:rPr lang="ko-KR" altLang="en-US" sz="1100" baseline="0" dirty="0" smtClean="0">
                <a:latin typeface="Times New Roman" pitchFamily="18" charset="0"/>
              </a:rPr>
              <a:t>은 한 번에 한 태스크가 접근할 수 있는 공유 리소스를 실행하고 접근합니다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태스크 </a:t>
            </a:r>
            <a:r>
              <a:rPr lang="en-US" altLang="ko-KR" sz="1100" baseline="0" dirty="0" smtClean="0">
                <a:latin typeface="Times New Roman" pitchFamily="18" charset="0"/>
              </a:rPr>
              <a:t>2</a:t>
            </a:r>
            <a:r>
              <a:rPr lang="ko-KR" altLang="en-US" sz="1100" baseline="0" dirty="0" smtClean="0">
                <a:latin typeface="Times New Roman" pitchFamily="18" charset="0"/>
              </a:rPr>
              <a:t>는 태스크</a:t>
            </a:r>
            <a:r>
              <a:rPr lang="en-US" altLang="ko-KR" sz="1100" baseline="0" dirty="0" smtClean="0">
                <a:latin typeface="Times New Roman" pitchFamily="18" charset="0"/>
              </a:rPr>
              <a:t> 1</a:t>
            </a:r>
            <a:r>
              <a:rPr lang="ko-KR" altLang="en-US" sz="1100" baseline="0" dirty="0" smtClean="0">
                <a:latin typeface="Times New Roman" pitchFamily="18" charset="0"/>
              </a:rPr>
              <a:t>이 도달하기전에 리소스를 비워두어야 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r>
              <a:rPr lang="ko-KR" altLang="en-US" sz="1100" baseline="0" dirty="0" smtClean="0">
                <a:latin typeface="Times New Roman" pitchFamily="18" charset="0"/>
              </a:rPr>
              <a:t>태스크 </a:t>
            </a:r>
            <a:r>
              <a:rPr lang="en-US" altLang="ko-KR" sz="1100" baseline="0" dirty="0" smtClean="0">
                <a:latin typeface="Times New Roman" pitchFamily="18" charset="0"/>
              </a:rPr>
              <a:t>1</a:t>
            </a:r>
            <a:r>
              <a:rPr lang="ko-KR" altLang="en-US" sz="1100" baseline="0" dirty="0" smtClean="0">
                <a:latin typeface="Times New Roman" pitchFamily="18" charset="0"/>
              </a:rPr>
              <a:t>이 끝나고 난후 태스크 </a:t>
            </a:r>
            <a:r>
              <a:rPr lang="en-US" altLang="ko-KR" sz="1100" baseline="0" dirty="0" smtClean="0">
                <a:latin typeface="Times New Roman" pitchFamily="18" charset="0"/>
              </a:rPr>
              <a:t>2</a:t>
            </a:r>
            <a:r>
              <a:rPr lang="ko-KR" altLang="en-US" sz="1100" baseline="0" dirty="0" smtClean="0">
                <a:latin typeface="Times New Roman" pitchFamily="18" charset="0"/>
              </a:rPr>
              <a:t>는 공유 리소스에 접근할 수 있고 공유 리소스에 대한 태스크</a:t>
            </a:r>
            <a:r>
              <a:rPr lang="en-US" altLang="ko-KR" sz="1100" baseline="0" dirty="0" smtClean="0">
                <a:latin typeface="Times New Roman" pitchFamily="18" charset="0"/>
              </a:rPr>
              <a:t> 1</a:t>
            </a:r>
            <a:r>
              <a:rPr lang="ko-KR" altLang="en-US" sz="1100" baseline="0" dirty="0" smtClean="0">
                <a:latin typeface="Times New Roman" pitchFamily="18" charset="0"/>
              </a:rPr>
              <a:t>이 비어있을 때까지 기다리는 동안 공유 리소스에 접근할 수 있습니다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</a:p>
          <a:p>
            <a:pPr lvl="1"/>
            <a:r>
              <a:rPr lang="ko-KR" altLang="en-US" sz="1100" baseline="0" dirty="0" smtClean="0">
                <a:latin typeface="Times New Roman" pitchFamily="18" charset="0"/>
              </a:rPr>
              <a:t>공유 리소스 사용은 어플리케이션 안에서 </a:t>
            </a:r>
            <a:r>
              <a:rPr lang="ko-KR" altLang="en-US" sz="1100" baseline="0" dirty="0" err="1" smtClean="0">
                <a:latin typeface="Times New Roman" pitchFamily="18" charset="0"/>
              </a:rPr>
              <a:t>지터를</a:t>
            </a:r>
            <a:r>
              <a:rPr lang="ko-KR" altLang="en-US" sz="1100" baseline="0" dirty="0" smtClean="0">
                <a:latin typeface="Times New Roman" pitchFamily="18" charset="0"/>
              </a:rPr>
              <a:t> 유발합니다</a:t>
            </a:r>
            <a:r>
              <a:rPr lang="en-US" altLang="ko-KR" sz="1100" baseline="0" dirty="0" smtClean="0">
                <a:latin typeface="Times New Roman" pitchFamily="18" charset="0"/>
              </a:rPr>
              <a:t>. VI</a:t>
            </a:r>
            <a:r>
              <a:rPr lang="ko-KR" altLang="en-US" sz="1100" baseline="0" dirty="0" smtClean="0">
                <a:latin typeface="Times New Roman" pitchFamily="18" charset="0"/>
              </a:rPr>
              <a:t>의 결정성을 최대화하려면 공유 리소스를 피해야합니다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7784_static"/>
          <p:cNvPicPr>
            <a:picLocks noChangeAspect="1" noChangeArrowheads="1"/>
          </p:cNvPicPr>
          <p:nvPr/>
        </p:nvPicPr>
        <p:blipFill>
          <a:blip r:embed="rId2"/>
          <a:srcRect l="1610"/>
          <a:stretch>
            <a:fillRect/>
          </a:stretch>
        </p:blipFill>
        <p:spPr bwMode="auto">
          <a:xfrm>
            <a:off x="0" y="381000"/>
            <a:ext cx="9144000" cy="648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228600"/>
            <a:ext cx="6248400" cy="1143000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2296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24887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Instruments</a:t>
            </a:r>
          </a:p>
          <a:p>
            <a:pPr algn="ctr"/>
            <a:r>
              <a:rPr lang="en-US" sz="2400" dirty="0" smtClean="0"/>
              <a:t>11500 North </a:t>
            </a:r>
            <a:r>
              <a:rPr lang="en-US" sz="2400" dirty="0" err="1" smtClean="0"/>
              <a:t>Mopac</a:t>
            </a:r>
            <a:r>
              <a:rPr lang="en-US" sz="2400" dirty="0" smtClean="0"/>
              <a:t> Expressway</a:t>
            </a:r>
          </a:p>
          <a:p>
            <a:pPr algn="ctr"/>
            <a:r>
              <a:rPr lang="en-US" sz="2400" dirty="0" smtClean="0"/>
              <a:t>Austin,</a:t>
            </a:r>
            <a:r>
              <a:rPr lang="en-US" sz="2400" baseline="0" dirty="0" smtClean="0"/>
              <a:t> Texas 78759</a:t>
            </a:r>
          </a:p>
          <a:p>
            <a:pPr algn="ctr"/>
            <a:r>
              <a:rPr lang="en-US" sz="2400" baseline="0" dirty="0" smtClean="0"/>
              <a:t>ni.com/training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229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14475"/>
            <a:ext cx="39624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9624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16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3733800"/>
            <a:ext cx="37719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3733800"/>
            <a:ext cx="37719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07 Two Content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0574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9624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33400" y="1447800"/>
            <a:ext cx="8077200" cy="609600"/>
          </a:xfrm>
        </p:spPr>
        <p:txBody>
          <a:bodyPr/>
          <a:lstStyle>
            <a:lvl1pPr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3733801"/>
            <a:ext cx="7848600" cy="1981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600"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ep 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286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600200"/>
            <a:ext cx="5715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600200"/>
            <a:ext cx="5029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Quiz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90563" indent="-350838">
              <a:buFont typeface="+mj-lt"/>
              <a:buAutoNum type="alphaLcPeriod"/>
              <a:defRPr sz="2000"/>
            </a:lvl3pPr>
            <a:lvl4pPr marL="1031875" indent="-341313">
              <a:buFont typeface="+mj-lt"/>
              <a:buAutoNum type="romanLcPeriod"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88975" indent="-349250">
              <a:buFont typeface="+mj-lt"/>
              <a:buAutoNum type="alphaLcPeriod"/>
              <a:defRPr sz="2000"/>
            </a:lvl3pPr>
            <a:lvl4pPr marL="1036638" indent="-346075">
              <a:buFont typeface="+mj-lt"/>
              <a:buAutoNum type="romanLcPeriod"/>
              <a:tabLst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nilogo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72" r:id="rId15"/>
    <p:sldLayoutId id="2147483773" r:id="rId16"/>
    <p:sldLayoutId id="2147483774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3838" algn="l" defTabSz="914400" rtl="0" eaLnBrk="1" latinLnBrk="0" hangingPunct="1">
        <a:spcBef>
          <a:spcPct val="20000"/>
        </a:spcBef>
        <a:buFont typeface="Arial Narrow" pitchFamily="34" charset="0"/>
        <a:buChar char="−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690563" indent="-2333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214313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Defining_the_Application"/>
          <p:cNvPicPr>
            <a:picLocks noChangeAspect="1" noChangeArrowheads="1"/>
          </p:cNvPicPr>
          <p:nvPr/>
        </p:nvPicPr>
        <p:blipFill>
          <a:blip r:embed="rId4">
            <a:lum bright="5000"/>
          </a:blip>
          <a:srcRect r="2055" b="12500"/>
          <a:stretch>
            <a:fillRect/>
          </a:stretch>
        </p:blipFill>
        <p:spPr bwMode="auto">
          <a:xfrm>
            <a:off x="1881188" y="1371600"/>
            <a:ext cx="7262812" cy="5334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277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33400" y="2743200"/>
            <a:ext cx="1793875" cy="579438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</a:pPr>
            <a:r>
              <a:rPr lang="en-US" sz="3200" b="1" dirty="0">
                <a:solidFill>
                  <a:schemeClr val="hlink"/>
                </a:solidFill>
              </a:rPr>
              <a:t>TOPICS</a:t>
            </a:r>
          </a:p>
        </p:txBody>
      </p:sp>
      <p:pic>
        <p:nvPicPr>
          <p:cNvPr id="9" name="Picture 8" descr="ni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Font typeface="+mj-lt"/>
        <a:buAutoNum type="alphaU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733801"/>
            <a:ext cx="7848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 descr="ni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7"/>
          <p:cNvSpPr>
            <a:spLocks noChangeArrowheads="1"/>
          </p:cNvSpPr>
          <p:nvPr/>
        </p:nvSpPr>
        <p:spPr bwMode="auto">
          <a:xfrm rot="5400000">
            <a:off x="-436563" y="4532313"/>
            <a:ext cx="2041525" cy="4445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 rot="10800000"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GOAL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400" dirty="0" smtClean="0">
                <a:latin typeface="맑은 고딕" pitchFamily="50" charset="-127"/>
                <a:ea typeface="맑은 고딕" pitchFamily="50" charset="-127"/>
              </a:rPr>
              <a:t>Lesson 5</a:t>
            </a:r>
            <a:br>
              <a:rPr lang="en-US" sz="3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3400" dirty="0" smtClean="0">
                <a:latin typeface="맑은 고딕" pitchFamily="50" charset="-127"/>
                <a:ea typeface="맑은 고딕" pitchFamily="50" charset="-127"/>
              </a:rPr>
              <a:t>루프 실행과 데이터 공유</a:t>
            </a:r>
            <a:endParaRPr lang="en-US" sz="340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352800"/>
            <a:ext cx="8229600" cy="2773363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Timing Express VI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타이머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속도 벤치마킹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루프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공유 리소스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공유 리소스란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대부분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디지털 출력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대부분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아날로그 입력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대부분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아날로그 출력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메모리와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FIFO</a:t>
            </a:r>
          </a:p>
          <a:p>
            <a:pPr lvl="1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Non-reentrant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subVI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로컬 및 글로벌 변수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일부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디지털 입력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공유 리소스 예제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2771" name="Content Placeholder 4" descr="shared resources example.b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09800" y="1752600"/>
            <a:ext cx="4688604" cy="3666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Non-Reentrant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err="1" smtClean="0">
                <a:latin typeface="맑은 고딕" pitchFamily="50" charset="-127"/>
                <a:ea typeface="맑은 고딕" pitchFamily="50" charset="-127"/>
              </a:rPr>
              <a:t>subVI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Non-Reentrant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dirty="0" err="1" smtClean="0">
                <a:latin typeface="맑은 고딕" pitchFamily="50" charset="-127"/>
                <a:ea typeface="맑은 고딕" pitchFamily="50" charset="-127"/>
              </a:rPr>
              <a:t>subVI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내 컴퓨터 또는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RT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아래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buNone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 에 생성된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의 기본값</a:t>
            </a:r>
            <a:endParaRPr 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000" dirty="0" err="1" smtClean="0">
                <a:latin typeface="맑은 고딕" pitchFamily="50" charset="-127"/>
                <a:ea typeface="맑은 고딕" pitchFamily="50" charset="-127"/>
              </a:rPr>
              <a:t>subVI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로 사용될 때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는 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buNone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 공유됨</a:t>
            </a:r>
            <a:endParaRPr 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000" dirty="0" smtClean="0">
                <a:latin typeface="맑은 고딕" pitchFamily="50" charset="-127"/>
                <a:ea typeface="맑은 고딕" pitchFamily="50" charset="-127"/>
              </a:rPr>
              <a:t> FPGA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디바이스의 유일한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buNone/>
            </a:pP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인스턴스</a:t>
            </a:r>
            <a:endParaRPr 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Reentrant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VI (FPGA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에 기본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1"/>
            <a:r>
              <a:rPr lang="en-US" sz="2000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아래 생성된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에 기본</a:t>
            </a:r>
            <a:endParaRPr lang="en-US" sz="20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블록 다이어그램의 각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인스턴스에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대한 </a:t>
            </a:r>
            <a:r>
              <a:rPr lang="en-US" sz="2000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디바이스의 분리된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게이트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세트 </a:t>
            </a:r>
            <a:r>
              <a:rPr lang="en-US" sz="20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일반적으로 보다 많은 용량 사용</a:t>
            </a:r>
            <a:r>
              <a:rPr lang="en-US" sz="20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1">
              <a:buFontTx/>
              <a:buNone/>
            </a:pPr>
            <a:endParaRPr lang="en-US" sz="2000" dirty="0" smtClean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735956"/>
            <a:ext cx="4572000" cy="2455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F. FPGA FIFO</a:t>
            </a:r>
          </a:p>
        </p:txBody>
      </p:sp>
      <p:sp>
        <p:nvSpPr>
          <p:cNvPr id="23555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FIFO—First-in first-out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버퍼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버퍼에 기록된 첫 번째 데이터 항목은 첫 번째로 읽고 제거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고정 길이 큐와 유사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 탐색기에서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Target-Scoped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블록 다이어그램에서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VI-Scoped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Memory &amp;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팔레트에서 사용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" name="Picture 2" descr="\\nirvana\CustEd\Exchange\Inside CustEd\Matt Otis\CompactRIO Fundamentals\Screenshots\Lesson 8 PowerPoint\14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00200"/>
            <a:ext cx="4038600" cy="3956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Target-Scoped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5604" name="Text Box 3"/>
          <p:cNvSpPr txBox="1">
            <a:spLocks noChangeArrowheads="1"/>
          </p:cNvSpPr>
          <p:nvPr/>
        </p:nvSpPr>
        <p:spPr bwMode="auto">
          <a:xfrm>
            <a:off x="609600" y="1219200"/>
            <a:ext cx="22256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endParaRPr lang="en-US" sz="2400" b="1"/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07884" y="1600200"/>
            <a:ext cx="6328231" cy="4525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VI-Scoped FPGA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구성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VI-Scoped FIFO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특정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안의 공유된 데이터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VI-Scoped FIFO Configuration </a:t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노드를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블록 다이어그램에 위치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노드를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더블클릭하여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FIFO </a:t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프로퍼티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열기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Property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설정하고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OK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클릭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Clear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경우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, Write or Read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메소드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VI-Scoped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600200"/>
            <a:ext cx="3886200" cy="23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메모리 유형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메모리 유형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(DMA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비활성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Flip-Flop—FPGA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의 게이트를 사용하여 가장 빠른 성능 제공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아주 작은 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FIFO &lt; 100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바이트에만 권장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Look-up Table (LUT)—FPGA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에 사용가능한 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Lookup Table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안의 데이터 저장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작은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FIFO &lt; 300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바이트에만 권장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Block Memory – FPGA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게이트와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위한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LUT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보존하는데 사용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읽고 쓰기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796" name="Rectangle 12"/>
          <p:cNvSpPr>
            <a:spLocks noGrp="1" noChangeArrowheads="1"/>
          </p:cNvSpPr>
          <p:nvPr>
            <p:ph idx="1"/>
          </p:nvPr>
        </p:nvSpPr>
        <p:spPr>
          <a:xfrm>
            <a:off x="533400" y="1514475"/>
            <a:ext cx="4297392" cy="4286250"/>
          </a:xfrm>
        </p:spPr>
        <p:txBody>
          <a:bodyPr/>
          <a:lstStyle/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함수 팔레트의 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FPGA FIFO Write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또는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Read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함수를 추가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함수를 마우스 오른쪽 클릭하고</a:t>
            </a:r>
            <a:r>
              <a:rPr lang="en-US" sz="2400" b="1" dirty="0" smtClean="0">
                <a:latin typeface="맑은 고딕" pitchFamily="50" charset="-127"/>
                <a:ea typeface="맑은 고딕" pitchFamily="50" charset="-127"/>
              </a:rPr>
              <a:t> FIFO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선택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정의된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FIFO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와 함수를 연계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</p:txBody>
      </p:sp>
      <p:pic>
        <p:nvPicPr>
          <p:cNvPr id="7170" name="Picture 2" descr="\\nirvana\CustEd\Exchange\Inside CustEd\Matt Otis\CompactRIO Fundamentals\Screenshots\Lesson 8 PowerPoint\2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5516" y="1366958"/>
            <a:ext cx="3857625" cy="46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 Write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파라미터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81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Element—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저장하기 위해 데이터 요소를 입력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Timeout—FIFO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꽉차면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함수가 용량을 기다리는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틱의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수를 설정함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0 (default) = no wait,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용량이 생길 때까지 대기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–1 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Timed Out?—FIFO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여유공간이 없을때 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새로운 요소 추가되지 않음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" name="Picture 4" descr="\\nirvana\CustEd\Exchange\Inside CustEd\Matt Otis\CompactRIO Fundamentals\Screenshots\Lesson 8 PowerPoint\24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456238" y="4267200"/>
            <a:ext cx="1858962" cy="1223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3399" y="2057400"/>
            <a:ext cx="7678948" cy="3810000"/>
          </a:xfrm>
        </p:spPr>
        <p:txBody>
          <a:bodyPr/>
          <a:lstStyle/>
          <a:p>
            <a:pPr lvl="1">
              <a:spcBef>
                <a:spcPct val="0"/>
              </a:spcBef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중지되고 재시작하면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이터를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보유하고 있음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spcBef>
                <a:spcPct val="0"/>
              </a:spcBef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Clear Method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사용하여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타겟이나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VI-Scoped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비움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2">
              <a:spcBef>
                <a:spcPct val="0"/>
              </a:spcBef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또는 호스트의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Reset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호출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Clear Method</a:t>
            </a:r>
          </a:p>
          <a:p>
            <a:endParaRPr lang="en-US" dirty="0"/>
          </a:p>
        </p:txBody>
      </p:sp>
      <p:pic>
        <p:nvPicPr>
          <p:cNvPr id="10" name="Picture 2" descr="\\nirvana\CustEd\Exchange\Inside CustEd\Matt Otis\CompactRIO Fundamentals\Screenshots\Lesson 8 PowerPoint\28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63964" y="1621766"/>
            <a:ext cx="1650642" cy="837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A. Timing Express VI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086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Loop Timer Express VI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루프속도를 시간으로 잼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Wait Express VI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명시적 지연 추가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펄스 길이 제어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트리거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지연 추가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Tick Count Express VI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현재 값 반환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루프속도 벤치마킹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정의 타이머 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8" name="Picture 6" descr="C:\Documents and Settings\motis\Desktop\New cRIO Images\Lesson 4\4-15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600200"/>
            <a:ext cx="3615750" cy="2658269"/>
          </a:xfrm>
        </p:spPr>
      </p:pic>
      <p:sp>
        <p:nvSpPr>
          <p:cNvPr id="3277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534150"/>
            <a:ext cx="2133600" cy="476250"/>
          </a:xfrm>
          <a:prstGeom prst="rect">
            <a:avLst/>
          </a:prstGeom>
          <a:noFill/>
        </p:spPr>
        <p:txBody>
          <a:bodyPr/>
          <a:lstStyle/>
          <a:p>
            <a:fld id="{171D3709-0969-4874-B669-BC07A6622141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5-2: FIFO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사용하여 병렬 루프의 데이터 흐름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사용하여 데이터를 전달하는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병렬루프를 생성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항상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Loop Timer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함수를 사용하는 것이 최고의 방법이다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32-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비트 카운터가 아닌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8-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비트 카운터를 사용할 때 잠재적인 결점은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리소스 감소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32-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클럭이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보다 느려짐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적은 터미널 수는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롤오버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(roll over)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이어질 수 있음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보기 중 루프간의 대용량 데이터를 전달하는 가장 좋은 방법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공유 변수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FIFO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Semaphores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로컬 변수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다음 중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FIFO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생성할 수 있는 것은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프로젝트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VI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</a:t>
            </a: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메모장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Timing Express VI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	</a:t>
            </a:r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>
            <p:ph idx="1"/>
          </p:nvPr>
        </p:nvGraphicFramePr>
        <p:xfrm>
          <a:off x="2214635" y="1600200"/>
          <a:ext cx="5024365" cy="1195388"/>
        </p:xfrm>
        <a:graphic>
          <a:graphicData uri="http://schemas.openxmlformats.org/presentationml/2006/ole">
            <p:oleObj spid="_x0000_s2050" name="비트맵 이미지" r:id="rId4" imgW="2561905" imgH="609524" progId="PBrush">
              <p:embed/>
            </p:oleObj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0" y="2831148"/>
          <a:ext cx="60960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8288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크기</a:t>
                      </a:r>
                      <a:r>
                        <a:rPr lang="en-US" altLang="ko-KR" dirty="0" smtClean="0"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lang="ko-KR" altLang="en-US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유닛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틱</a:t>
                      </a:r>
                      <a:r>
                        <a:rPr lang="en-US" altLang="ko-KR" dirty="0" smtClean="0">
                          <a:latin typeface="맑은 고딕" pitchFamily="50" charset="-127"/>
                          <a:ea typeface="맑은 고딕" pitchFamily="50" charset="-127"/>
                        </a:rPr>
                        <a:t>(tick)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>
                          <a:latin typeface="맑은 고딕" pitchFamily="50" charset="-127"/>
                          <a:ea typeface="맑은 고딕" pitchFamily="50" charset="-127"/>
                          <a:cs typeface="Arial"/>
                        </a:rPr>
                        <a:t>μ</a:t>
                      </a:r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s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ms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32-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비트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 ~ 4.29*10</a:t>
                      </a:r>
                      <a:r>
                        <a:rPr lang="en-US" baseline="30000" dirty="0" smtClean="0">
                          <a:latin typeface="맑은 고딕" pitchFamily="50" charset="-127"/>
                          <a:ea typeface="맑은 고딕" pitchFamily="50" charset="-127"/>
                        </a:rPr>
                        <a:t>9</a:t>
                      </a:r>
                      <a:r>
                        <a:rPr lang="en-US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틱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 </a:t>
                      </a:r>
                      <a:r>
                        <a:rPr lang="el-GR" b="0" dirty="0" smtClean="0">
                          <a:latin typeface="맑은 고딕" pitchFamily="50" charset="-127"/>
                          <a:ea typeface="맑은 고딕" pitchFamily="50" charset="-127"/>
                          <a:cs typeface="Arial"/>
                        </a:rPr>
                        <a:t>μ</a:t>
                      </a:r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s ~ 72 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초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 ms</a:t>
                      </a:r>
                      <a:r>
                        <a:rPr lang="en-US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~ 50 </a:t>
                      </a:r>
                      <a:r>
                        <a:rPr lang="ko-KR" altLang="en-US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일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16-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비트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en-US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~ 65,000 </a:t>
                      </a:r>
                      <a:r>
                        <a:rPr lang="ko-KR" altLang="en-US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틱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 </a:t>
                      </a:r>
                      <a:r>
                        <a:rPr lang="el-GR" dirty="0" smtClean="0">
                          <a:latin typeface="맑은 고딕" pitchFamily="50" charset="-127"/>
                          <a:ea typeface="맑은 고딕" pitchFamily="50" charset="-127"/>
                          <a:cs typeface="Arial"/>
                        </a:rPr>
                        <a:t>μ</a:t>
                      </a:r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s ~ 65 ms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 ms ~ 65 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초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8-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비트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en-US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 ~ 256 </a:t>
                      </a:r>
                      <a:r>
                        <a:rPr lang="ko-KR" altLang="en-US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틱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 </a:t>
                      </a:r>
                      <a:r>
                        <a:rPr lang="el-GR" dirty="0" smtClean="0">
                          <a:latin typeface="맑은 고딕" pitchFamily="50" charset="-127"/>
                          <a:ea typeface="맑은 고딕" pitchFamily="50" charset="-127"/>
                          <a:cs typeface="Arial"/>
                        </a:rPr>
                        <a:t>μ</a:t>
                      </a:r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s ~ 256 us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1 ms ~ 256 ms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B. Loop Timer</a:t>
            </a:r>
          </a:p>
        </p:txBody>
      </p:sp>
      <p:sp>
        <p:nvSpPr>
          <p:cNvPr id="11267" name="Rectangle 22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lvl="1"/>
            <a:r>
              <a:rPr lang="ko-KR" altLang="en-US" dirty="0" smtClean="0"/>
              <a:t>코드 구조는 동일함</a:t>
            </a:r>
            <a:endParaRPr lang="en-US" dirty="0" smtClean="0"/>
          </a:p>
          <a:p>
            <a:pPr lvl="1"/>
            <a:r>
              <a:rPr lang="en-US" dirty="0" smtClean="0"/>
              <a:t>Loop Timer</a:t>
            </a:r>
            <a:r>
              <a:rPr lang="ko-KR" altLang="en-US" dirty="0" smtClean="0"/>
              <a:t>는 첫 번째 호출을 기다리지 않음</a:t>
            </a:r>
            <a:endParaRPr lang="en-US" dirty="0" smtClean="0"/>
          </a:p>
          <a:p>
            <a:pPr lvl="1"/>
            <a:r>
              <a:rPr lang="en-US" dirty="0" smtClean="0"/>
              <a:t>Wait Express VI</a:t>
            </a:r>
            <a:r>
              <a:rPr lang="ko-KR" altLang="en-US" dirty="0" smtClean="0"/>
              <a:t>는 </a:t>
            </a:r>
            <a:r>
              <a:rPr lang="en-US" dirty="0" smtClean="0"/>
              <a:t>While </a:t>
            </a:r>
            <a:r>
              <a:rPr lang="ko-KR" altLang="en-US" dirty="0" smtClean="0"/>
              <a:t>루프의 모든 반복을 실행</a:t>
            </a:r>
            <a:endParaRPr lang="en-US" dirty="0" smtClean="0"/>
          </a:p>
        </p:txBody>
      </p:sp>
      <p:pic>
        <p:nvPicPr>
          <p:cNvPr id="11268" name="Picture 5" descr="loop timer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429000"/>
            <a:ext cx="42481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 descr="wait timer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429000"/>
            <a:ext cx="42481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속도 벤치마킹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속도를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벤치마킹하려면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, Tick Count Express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테스트에 추가적인 코드 필요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최종 어플리케이션의 추가적인 코드 제거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Tick Count Express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사용하여 실행 속도 결정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초기 시간 획득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 코드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최종 시간 획득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차이 계산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추후에 코드 제거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Timestamp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측정은 병렬로 수행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 속도에 영향주지 않음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endParaRPr lang="en-US" dirty="0" smtClean="0"/>
          </a:p>
          <a:p>
            <a:endParaRPr lang="en-US" dirty="0"/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8200" y="3505200"/>
            <a:ext cx="42672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14246" y="2971800"/>
            <a:ext cx="4276946" cy="325727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Tick Count Express 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벤치마킹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각 반복을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타임스탬핑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차이를 계산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추후에 코드 제거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타임스탬프 측정은 병렬로 수행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 속도에 영향주지 않음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루프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루프 실행 순서 명령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FIFO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와 발생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(occurrence)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을 사용하여 다음 실행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2"/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프로그램 흐름과 루프 실행 순서 결정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2"/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병렬 루프의 실행 동기화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공유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FIFO,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메모리 또는 로컬 및 글로벌 변수를 사용하여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의 병렬 루프간 데이터 전달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5-1: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정의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트리거링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스레스홀드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값이 도달할 때 아날로그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I/O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읽고 쓰고 디지털 라인을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high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설정하는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E.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공유 리소스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3" name="Content Placeholder 3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678363"/>
          </a:xfrm>
        </p:spPr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태스크가 공유 리소스를 사용할 수 있기 시작하기 전에 반드시 사용되지 않을 때까지 기다려야 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57200" y="3962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태스크 </a:t>
            </a:r>
            <a:r>
              <a:rPr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끝아면</a:t>
            </a:r>
            <a:r>
              <a:rPr 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태스크</a:t>
            </a:r>
            <a:r>
              <a:rPr 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2 </a:t>
            </a:r>
            <a:r>
              <a:rPr lang="ko-KR" altLang="en-US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진행 가능</a:t>
            </a:r>
            <a:endParaRPr lang="en-US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3657600" y="2286000"/>
            <a:ext cx="1676400" cy="14478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733800" y="2801938"/>
            <a:ext cx="13716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공유</a:t>
            </a:r>
            <a:endParaRPr lang="en-US" altLang="ko-KR" sz="18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l">
              <a:spcBef>
                <a:spcPct val="50000"/>
              </a:spcBef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리소스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33400" y="2362200"/>
            <a:ext cx="2362200" cy="1219200"/>
            <a:chOff x="336" y="1536"/>
            <a:chExt cx="1488" cy="768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336" y="1536"/>
              <a:ext cx="1488" cy="768"/>
              <a:chOff x="288" y="1536"/>
              <a:chExt cx="1488" cy="768"/>
            </a:xfrm>
          </p:grpSpPr>
          <p:sp>
            <p:nvSpPr>
              <p:cNvPr id="30751" name="AutoShape 9"/>
              <p:cNvSpPr>
                <a:spLocks noChangeArrowheads="1"/>
              </p:cNvSpPr>
              <p:nvPr/>
            </p:nvSpPr>
            <p:spPr bwMode="auto">
              <a:xfrm>
                <a:off x="288" y="1632"/>
                <a:ext cx="720" cy="672"/>
              </a:xfrm>
              <a:prstGeom prst="curvedRightArrow">
                <a:avLst>
                  <a:gd name="adj1" fmla="val 7583"/>
                  <a:gd name="adj2" fmla="val 38417"/>
                  <a:gd name="adj3" fmla="val 31483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2" name="AutoShape 10"/>
              <p:cNvSpPr>
                <a:spLocks noChangeArrowheads="1"/>
              </p:cNvSpPr>
              <p:nvPr/>
            </p:nvSpPr>
            <p:spPr bwMode="auto">
              <a:xfrm rot="10800000">
                <a:off x="1056" y="1536"/>
                <a:ext cx="720" cy="672"/>
              </a:xfrm>
              <a:prstGeom prst="curvedRightArrow">
                <a:avLst>
                  <a:gd name="adj1" fmla="val 7583"/>
                  <a:gd name="adj2" fmla="val 38417"/>
                  <a:gd name="adj3" fmla="val 31483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50" name="Text Box 11"/>
            <p:cNvSpPr txBox="1">
              <a:spLocks noChangeArrowheads="1"/>
            </p:cNvSpPr>
            <p:nvPr/>
          </p:nvSpPr>
          <p:spPr bwMode="auto">
            <a:xfrm>
              <a:off x="576" y="1776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ko-KR" altLang="en-US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태스크</a:t>
              </a:r>
              <a:r>
                <a:rPr lang="en-US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1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172200" y="2362200"/>
            <a:ext cx="2362200" cy="1219200"/>
            <a:chOff x="3888" y="1536"/>
            <a:chExt cx="1488" cy="768"/>
          </a:xfrm>
        </p:grpSpPr>
        <p:sp>
          <p:nvSpPr>
            <p:cNvPr id="30746" name="AutoShape 13"/>
            <p:cNvSpPr>
              <a:spLocks noChangeArrowheads="1"/>
            </p:cNvSpPr>
            <p:nvPr/>
          </p:nvSpPr>
          <p:spPr bwMode="auto">
            <a:xfrm>
              <a:off x="3888" y="1632"/>
              <a:ext cx="720" cy="672"/>
            </a:xfrm>
            <a:prstGeom prst="curvedRightArrow">
              <a:avLst>
                <a:gd name="adj1" fmla="val 7583"/>
                <a:gd name="adj2" fmla="val 38417"/>
                <a:gd name="adj3" fmla="val 31483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7" name="AutoShape 14"/>
            <p:cNvSpPr>
              <a:spLocks noChangeArrowheads="1"/>
            </p:cNvSpPr>
            <p:nvPr/>
          </p:nvSpPr>
          <p:spPr bwMode="auto">
            <a:xfrm rot="10800000">
              <a:off x="4656" y="1536"/>
              <a:ext cx="720" cy="672"/>
            </a:xfrm>
            <a:prstGeom prst="curvedRightArrow">
              <a:avLst>
                <a:gd name="adj1" fmla="val 7583"/>
                <a:gd name="adj2" fmla="val 38417"/>
                <a:gd name="adj3" fmla="val 31483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8" name="Text Box 15"/>
            <p:cNvSpPr txBox="1">
              <a:spLocks noChangeArrowheads="1"/>
            </p:cNvSpPr>
            <p:nvPr/>
          </p:nvSpPr>
          <p:spPr bwMode="auto">
            <a:xfrm>
              <a:off x="4128" y="1776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ko-KR" altLang="en-US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태스크</a:t>
              </a:r>
              <a:r>
                <a:rPr lang="en-US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2</a:t>
              </a:r>
            </a:p>
          </p:txBody>
        </p:sp>
      </p:grpSp>
      <p:sp>
        <p:nvSpPr>
          <p:cNvPr id="30729" name="AutoShape 16"/>
          <p:cNvSpPr>
            <a:spLocks noChangeArrowheads="1"/>
          </p:cNvSpPr>
          <p:nvPr/>
        </p:nvSpPr>
        <p:spPr bwMode="auto">
          <a:xfrm>
            <a:off x="3200400" y="2286000"/>
            <a:ext cx="2590800" cy="1447800"/>
          </a:xfrm>
          <a:prstGeom prst="bracePair">
            <a:avLst>
              <a:gd name="adj" fmla="val 8333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0" name="Text Box 17"/>
          <p:cNvSpPr txBox="1">
            <a:spLocks noChangeArrowheads="1"/>
          </p:cNvSpPr>
          <p:nvPr/>
        </p:nvSpPr>
        <p:spPr bwMode="auto">
          <a:xfrm>
            <a:off x="1219200" y="3519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실행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731" name="Text Box 18"/>
          <p:cNvSpPr txBox="1">
            <a:spLocks noChangeArrowheads="1"/>
          </p:cNvSpPr>
          <p:nvPr/>
        </p:nvSpPr>
        <p:spPr bwMode="auto">
          <a:xfrm>
            <a:off x="6934200" y="35194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대기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732" name="AutoShape 19"/>
          <p:cNvSpPr>
            <a:spLocks noChangeArrowheads="1"/>
          </p:cNvSpPr>
          <p:nvPr/>
        </p:nvSpPr>
        <p:spPr bwMode="auto">
          <a:xfrm>
            <a:off x="3657600" y="4648200"/>
            <a:ext cx="1676400" cy="14478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Text Box 20"/>
          <p:cNvSpPr txBox="1">
            <a:spLocks noChangeArrowheads="1"/>
          </p:cNvSpPr>
          <p:nvPr/>
        </p:nvSpPr>
        <p:spPr bwMode="auto">
          <a:xfrm>
            <a:off x="3733800" y="5164138"/>
            <a:ext cx="13716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공유</a:t>
            </a:r>
            <a:endParaRPr lang="en-US" altLang="ko-KR" sz="18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l">
              <a:spcBef>
                <a:spcPct val="50000"/>
              </a:spcBef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리소스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33400" y="4724400"/>
            <a:ext cx="2362200" cy="1219200"/>
            <a:chOff x="336" y="1536"/>
            <a:chExt cx="1488" cy="768"/>
          </a:xfrm>
        </p:grpSpPr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336" y="1536"/>
              <a:ext cx="1488" cy="768"/>
              <a:chOff x="288" y="1536"/>
              <a:chExt cx="1488" cy="768"/>
            </a:xfrm>
          </p:grpSpPr>
          <p:sp>
            <p:nvSpPr>
              <p:cNvPr id="30744" name="AutoShape 23"/>
              <p:cNvSpPr>
                <a:spLocks noChangeArrowheads="1"/>
              </p:cNvSpPr>
              <p:nvPr/>
            </p:nvSpPr>
            <p:spPr bwMode="auto">
              <a:xfrm>
                <a:off x="288" y="1632"/>
                <a:ext cx="720" cy="672"/>
              </a:xfrm>
              <a:prstGeom prst="curvedRightArrow">
                <a:avLst>
                  <a:gd name="adj1" fmla="val 7583"/>
                  <a:gd name="adj2" fmla="val 38417"/>
                  <a:gd name="adj3" fmla="val 31483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45" name="AutoShape 24"/>
              <p:cNvSpPr>
                <a:spLocks noChangeArrowheads="1"/>
              </p:cNvSpPr>
              <p:nvPr/>
            </p:nvSpPr>
            <p:spPr bwMode="auto">
              <a:xfrm rot="10800000">
                <a:off x="1056" y="1536"/>
                <a:ext cx="720" cy="672"/>
              </a:xfrm>
              <a:prstGeom prst="curvedRightArrow">
                <a:avLst>
                  <a:gd name="adj1" fmla="val 7583"/>
                  <a:gd name="adj2" fmla="val 38417"/>
                  <a:gd name="adj3" fmla="val 31483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43" name="Text Box 25"/>
            <p:cNvSpPr txBox="1">
              <a:spLocks noChangeArrowheads="1"/>
            </p:cNvSpPr>
            <p:nvPr/>
          </p:nvSpPr>
          <p:spPr bwMode="auto">
            <a:xfrm>
              <a:off x="576" y="1776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ko-KR" altLang="en-US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태스크</a:t>
              </a:r>
              <a:r>
                <a:rPr lang="en-US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1</a:t>
              </a:r>
            </a:p>
          </p:txBody>
        </p:sp>
      </p:grp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6172200" y="4724400"/>
            <a:ext cx="2362200" cy="1219200"/>
            <a:chOff x="3888" y="1536"/>
            <a:chExt cx="1488" cy="768"/>
          </a:xfrm>
        </p:grpSpPr>
        <p:sp>
          <p:nvSpPr>
            <p:cNvPr id="30739" name="AutoShape 27"/>
            <p:cNvSpPr>
              <a:spLocks noChangeArrowheads="1"/>
            </p:cNvSpPr>
            <p:nvPr/>
          </p:nvSpPr>
          <p:spPr bwMode="auto">
            <a:xfrm>
              <a:off x="3888" y="1632"/>
              <a:ext cx="720" cy="672"/>
            </a:xfrm>
            <a:prstGeom prst="curvedRightArrow">
              <a:avLst>
                <a:gd name="adj1" fmla="val 7583"/>
                <a:gd name="adj2" fmla="val 38417"/>
                <a:gd name="adj3" fmla="val 31483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0" name="AutoShape 28"/>
            <p:cNvSpPr>
              <a:spLocks noChangeArrowheads="1"/>
            </p:cNvSpPr>
            <p:nvPr/>
          </p:nvSpPr>
          <p:spPr bwMode="auto">
            <a:xfrm rot="10800000">
              <a:off x="4656" y="1536"/>
              <a:ext cx="720" cy="672"/>
            </a:xfrm>
            <a:prstGeom prst="curvedRightArrow">
              <a:avLst>
                <a:gd name="adj1" fmla="val 7583"/>
                <a:gd name="adj2" fmla="val 38417"/>
                <a:gd name="adj3" fmla="val 31483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1" name="Text Box 29"/>
            <p:cNvSpPr txBox="1">
              <a:spLocks noChangeArrowheads="1"/>
            </p:cNvSpPr>
            <p:nvPr/>
          </p:nvSpPr>
          <p:spPr bwMode="auto">
            <a:xfrm>
              <a:off x="4128" y="1776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ko-KR" altLang="en-US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태스크</a:t>
              </a:r>
              <a:r>
                <a:rPr lang="en-US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2</a:t>
              </a:r>
            </a:p>
          </p:txBody>
        </p:sp>
      </p:grpSp>
      <p:sp>
        <p:nvSpPr>
          <p:cNvPr id="30736" name="AutoShape 30"/>
          <p:cNvSpPr>
            <a:spLocks noChangeArrowheads="1"/>
          </p:cNvSpPr>
          <p:nvPr/>
        </p:nvSpPr>
        <p:spPr bwMode="auto">
          <a:xfrm>
            <a:off x="3200400" y="4648200"/>
            <a:ext cx="2590800" cy="1447800"/>
          </a:xfrm>
          <a:prstGeom prst="bracePair">
            <a:avLst>
              <a:gd name="adj" fmla="val 8333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Text Box 31"/>
          <p:cNvSpPr txBox="1">
            <a:spLocks noChangeArrowheads="1"/>
          </p:cNvSpPr>
          <p:nvPr/>
        </p:nvSpPr>
        <p:spPr bwMode="auto">
          <a:xfrm>
            <a:off x="1295400" y="58816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대기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738" name="Text Box 32"/>
          <p:cNvSpPr txBox="1">
            <a:spLocks noChangeArrowheads="1"/>
          </p:cNvSpPr>
          <p:nvPr/>
        </p:nvSpPr>
        <p:spPr bwMode="auto">
          <a:xfrm>
            <a:off x="6934200" y="5881688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실행</a:t>
            </a:r>
            <a:endParaRPr 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templat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T2007 Lesson Header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PT 2007 Exercis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Habanero Template</Template>
  <TotalTime>6126</TotalTime>
  <Words>2697</Words>
  <Application>Microsoft Office PowerPoint</Application>
  <PresentationFormat>화면 슬라이드 쇼(4:3)</PresentationFormat>
  <Paragraphs>254</Paragraphs>
  <Slides>22</Slides>
  <Notes>22</Notes>
  <HiddenSlides>0</HiddenSlides>
  <MMClips>0</MMClips>
  <ScaleCrop>false</ScaleCrop>
  <HeadingPairs>
    <vt:vector size="6" baseType="variant">
      <vt:variant>
        <vt:lpstr>테마</vt:lpstr>
      </vt:variant>
      <vt:variant>
        <vt:i4>3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6" baseType="lpstr">
      <vt:lpstr>temptemplate</vt:lpstr>
      <vt:lpstr>PPT2007 Lesson Header</vt:lpstr>
      <vt:lpstr>PPT 2007 Exercise</vt:lpstr>
      <vt:lpstr>비트맵 이미지</vt:lpstr>
      <vt:lpstr>Lesson 5 루프 실행과 데이터 공유</vt:lpstr>
      <vt:lpstr>A. Timing Express VI</vt:lpstr>
      <vt:lpstr>Timing Express VI (계속) </vt:lpstr>
      <vt:lpstr>B. Loop Timer</vt:lpstr>
      <vt:lpstr>C. 루프 속도 벤치마킹</vt:lpstr>
      <vt:lpstr>Tick Count Express VI로 벤치마킹</vt:lpstr>
      <vt:lpstr>D. 병렬 루프 실행</vt:lpstr>
      <vt:lpstr>실습 5-1: 사용자 정의 트리거링</vt:lpstr>
      <vt:lpstr>E. 공유 리소스</vt:lpstr>
      <vt:lpstr>공유 리소스란?</vt:lpstr>
      <vt:lpstr>공유 리소스 예제</vt:lpstr>
      <vt:lpstr>Non-Reentrant subVI</vt:lpstr>
      <vt:lpstr>F. FPGA FIFO</vt:lpstr>
      <vt:lpstr>Target-Scoped FPGA FIFO 구성</vt:lpstr>
      <vt:lpstr>VI-Scoped FPGA FIFO 구성</vt:lpstr>
      <vt:lpstr>FPGA FIFO 메모리 유형</vt:lpstr>
      <vt:lpstr>FPGA FIFO 읽고 쓰기</vt:lpstr>
      <vt:lpstr>FPGA FIFO Write 파라미터</vt:lpstr>
      <vt:lpstr>FPGA FIFO 소거</vt:lpstr>
      <vt:lpstr>실습 5-2: FIFO VI를 사용하여 병렬 루프의 데이터 흐름</vt:lpstr>
      <vt:lpstr>퀴즈</vt:lpstr>
      <vt:lpstr>퀴즈</vt:lpstr>
    </vt:vector>
  </TitlesOfParts>
  <Company>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5 루프실행과 데이터 공유</dc:title>
  <dc:creator>mgavin</dc:creator>
  <dc:description>번역 - NIK TMKT 장현석</dc:description>
  <cp:lastModifiedBy>NIK User</cp:lastModifiedBy>
  <cp:revision>192</cp:revision>
  <dcterms:created xsi:type="dcterms:W3CDTF">2005-02-03T15:06:58Z</dcterms:created>
  <dcterms:modified xsi:type="dcterms:W3CDTF">2009-06-30T05:04:37Z</dcterms:modified>
</cp:coreProperties>
</file>