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03" r:id="rId1"/>
    <p:sldMasterId id="2147483818" r:id="rId2"/>
    <p:sldMasterId id="2147483821" r:id="rId3"/>
  </p:sldMasterIdLst>
  <p:notesMasterIdLst>
    <p:notesMasterId r:id="rId14"/>
  </p:notesMasterIdLst>
  <p:handoutMasterIdLst>
    <p:handoutMasterId r:id="rId15"/>
  </p:handoutMasterIdLst>
  <p:sldIdLst>
    <p:sldId id="596" r:id="rId4"/>
    <p:sldId id="603" r:id="rId5"/>
    <p:sldId id="597" r:id="rId6"/>
    <p:sldId id="598" r:id="rId7"/>
    <p:sldId id="600" r:id="rId8"/>
    <p:sldId id="599" r:id="rId9"/>
    <p:sldId id="602" r:id="rId10"/>
    <p:sldId id="593" r:id="rId11"/>
    <p:sldId id="547" r:id="rId12"/>
    <p:sldId id="604" r:id="rId13"/>
  </p:sldIdLst>
  <p:sldSz cx="9144000" cy="6858000" type="letter"/>
  <p:notesSz cx="6997700" cy="9271000"/>
  <p:custDataLst>
    <p:tags r:id="rId16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81D58"/>
    <a:srgbClr val="FFC5CF"/>
    <a:srgbClr val="3F000B"/>
    <a:srgbClr val="CF0E30"/>
    <a:srgbClr val="DBFFB8"/>
    <a:srgbClr val="008000"/>
    <a:srgbClr val="33CC33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2" autoAdjust="0"/>
    <p:restoredTop sz="72711" autoAdjust="0"/>
  </p:normalViewPr>
  <p:slideViewPr>
    <p:cSldViewPr>
      <p:cViewPr varScale="1">
        <p:scale>
          <a:sx n="52" d="100"/>
          <a:sy n="52" d="100"/>
        </p:scale>
        <p:origin x="-10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48"/>
    </p:cViewPr>
  </p:sorterViewPr>
  <p:notesViewPr>
    <p:cSldViewPr>
      <p:cViewPr>
        <p:scale>
          <a:sx n="75" d="100"/>
          <a:sy n="75" d="100"/>
        </p:scale>
        <p:origin x="-2502" y="-360"/>
      </p:cViewPr>
      <p:guideLst>
        <p:guide orient="horz" pos="2920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4"/>
            <a:ext cx="3032337" cy="465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86" tIns="0" rIns="19486" bIns="0" numCol="1" anchor="t" anchorCtr="0" compatLnSpc="1">
            <a:prstTxWarp prst="textNoShape">
              <a:avLst/>
            </a:prstTxWarp>
          </a:bodyPr>
          <a:lstStyle>
            <a:lvl1pPr algn="l" defTabSz="935038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Lesson 5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363" y="-1584"/>
            <a:ext cx="3032337" cy="465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86" tIns="0" rIns="19486" bIns="0" numCol="1" anchor="t" anchorCtr="0" compatLnSpc="1">
            <a:prstTxWarp prst="textNoShape">
              <a:avLst/>
            </a:prstTxWarp>
          </a:bodyPr>
          <a:lstStyle>
            <a:lvl1pPr algn="r" defTabSz="935038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fld id="{84E68ED3-85D5-4B15-9258-BC3D168D52B7}" type="datetime1">
              <a:rPr lang="en-US"/>
              <a:pPr/>
              <a:t>6/29/2009</a:t>
            </a:fld>
            <a:endParaRPr lang="en-US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551"/>
            <a:ext cx="3032337" cy="4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86" tIns="0" rIns="19486" bIns="0" numCol="1" anchor="b" anchorCtr="0" compatLnSpc="1">
            <a:prstTxWarp prst="textNoShape">
              <a:avLst/>
            </a:prstTxWarp>
          </a:bodyPr>
          <a:lstStyle>
            <a:lvl1pPr algn="l" defTabSz="935038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LabVIEW FPGA Course Manual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363" y="8805551"/>
            <a:ext cx="3032337" cy="4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86" tIns="0" rIns="19486" bIns="0" numCol="1" anchor="b" anchorCtr="0" compatLnSpc="1">
            <a:prstTxWarp prst="textNoShape">
              <a:avLst/>
            </a:prstTxWarp>
          </a:bodyPr>
          <a:lstStyle>
            <a:lvl1pPr algn="r" defTabSz="935038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fld id="{A15EF343-9B6E-48DE-8394-E2D9A3A015D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6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06438"/>
            <a:ext cx="5238750" cy="392906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5" name="Rectangle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22018" y="4863475"/>
            <a:ext cx="5831417" cy="3710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81" tIns="47091" rIns="94181" bIns="47091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Second level</a:t>
            </a:r>
          </a:p>
          <a:p>
            <a:pPr marL="2286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Third level</a:t>
            </a:r>
          </a:p>
          <a:p>
            <a:pPr marL="457200" marR="0" lvl="3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–"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Fourth level</a:t>
            </a:r>
          </a:p>
          <a:p>
            <a:pPr marL="1019175" marR="0" lvl="4" indent="-1019175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  <a:tab pos="1019175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Fifth level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06581" y="9043024"/>
            <a:ext cx="6236376" cy="15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4503" tIns="25801" rIns="64503" bIns="25801">
            <a:spAutoFit/>
          </a:bodyPr>
          <a:lstStyle/>
          <a:p>
            <a:pPr algn="l" defTabSz="942975">
              <a:lnSpc>
                <a:spcPct val="85000"/>
              </a:lnSpc>
              <a:tabLst>
                <a:tab pos="234950" algn="l"/>
                <a:tab pos="2978150" algn="ctr"/>
                <a:tab pos="5719763" algn="r"/>
              </a:tabLst>
            </a:pPr>
            <a:r>
              <a:rPr lang="en-US" altLang="en-US" sz="800" b="0" i="1" dirty="0" smtClean="0">
                <a:solidFill>
                  <a:schemeClr val="tx1"/>
                </a:solidFill>
              </a:rPr>
              <a:t>	LabVIEW FPGA 	6</a:t>
            </a:r>
            <a:r>
              <a:rPr lang="en-US" sz="800" b="0" i="1" dirty="0" smtClean="0">
                <a:solidFill>
                  <a:schemeClr val="tx1"/>
                </a:solidFill>
              </a:rPr>
              <a:t>-</a:t>
            </a:r>
            <a:fld id="{8618B3B7-1819-48C9-894E-FAD3541A3B44}" type="slidenum">
              <a:rPr lang="en-US" sz="800" b="0" i="1" smtClean="0">
                <a:solidFill>
                  <a:schemeClr val="tx1"/>
                </a:solidFill>
              </a:rPr>
              <a:pPr algn="l" defTabSz="942975">
                <a:lnSpc>
                  <a:spcPct val="85000"/>
                </a:lnSpc>
                <a:tabLst>
                  <a:tab pos="234950" algn="l"/>
                  <a:tab pos="2978150" algn="ctr"/>
                  <a:tab pos="5719763" algn="r"/>
                </a:tabLst>
              </a:pPr>
              <a:t>‹#›</a:t>
            </a:fld>
            <a:r>
              <a:rPr lang="en-US" sz="800" b="0" i="1" dirty="0" smtClean="0">
                <a:solidFill>
                  <a:schemeClr val="tx1"/>
                </a:solidFill>
              </a:rPr>
              <a:t> 	ni.com</a:t>
            </a:r>
            <a:endParaRPr lang="en-US" sz="800" b="0" i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marR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0" marR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228600" marR="0" indent="-22860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Arial" pitchFamily="34" charset="0"/>
      <a:buChar char="•"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457200" marR="0" indent="-22860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Times New Roman" pitchFamily="18" charset="0"/>
      <a:buChar char="–"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019175" marR="0" indent="-1019175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00050" algn="l"/>
        <a:tab pos="1019175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8" name="Notes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  <a:tabLst/>
            </a:pPr>
            <a:r>
              <a:rPr lang="fr-FR" sz="1100" dirty="0" smtClean="0">
                <a:latin typeface="Times New Roman" pitchFamily="18" charset="0"/>
                <a:cs typeface="Times New Roman" pitchFamily="18" charset="0"/>
              </a:rPr>
              <a:t>FPGA Interface VI</a:t>
            </a:r>
          </a:p>
          <a:p>
            <a:pPr marL="228600" indent="-228600">
              <a:buAutoNum type="arabicPeriod"/>
              <a:tabLst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읽기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ko-KR" altLang="en-US" sz="1100" smtClean="0">
                <a:latin typeface="Times New Roman" pitchFamily="18" charset="0"/>
                <a:cs typeface="Times New Roman" pitchFamily="18" charset="0"/>
              </a:rPr>
              <a:t>쓰기 컨트롤</a:t>
            </a:r>
            <a:endParaRPr lang="fr-FR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400" b="1" dirty="0" smtClean="0">
                <a:latin typeface="Arial Narrow" pitchFamily="34" charset="0"/>
                <a:cs typeface="Times New Roman" pitchFamily="18" charset="0"/>
              </a:rPr>
              <a:t>A. </a:t>
            </a:r>
            <a:r>
              <a:rPr lang="ko-KR" altLang="en-US" sz="1400" b="1" dirty="0" smtClean="0">
                <a:latin typeface="Arial Narrow" pitchFamily="34" charset="0"/>
                <a:cs typeface="Times New Roman" pitchFamily="18" charset="0"/>
              </a:rPr>
              <a:t>소개</a:t>
            </a:r>
            <a:endParaRPr lang="en-US" sz="1400" b="1" dirty="0" smtClean="0">
              <a:latin typeface="Arial Narrow" pitchFamily="34" charset="0"/>
              <a:cs typeface="Times New Roman" pitchFamily="18" charset="0"/>
            </a:endParaRPr>
          </a:p>
          <a:p>
            <a:pPr lvl="1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외부 호스트 프로그램은 원격 그래픽 기반 사용자 인터페이스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로그 데이터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사후 처리 데이터를 제공합니다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호스트 프로그램은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PC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PXI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컨트롤러에 설치된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Windows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실행할 수 있으며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PC, PXI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컨트롤로의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RTOS(real-time operating system)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실행할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호스트 컨트롤러는 공유 변수나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TCP/IP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와 같은 로우레벨 프로토콜을 사용하여 네트워크를 통해 통신합니다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Host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이 아키텍쳐에서 다음 태스크들을 수행합니다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에서 처리가능한 용량보다 더 많은 데이터 처리 수행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부동점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수학과 같은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타겟에서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사용 불가능한 연산 수행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대용량 시스템의 구성요소로서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타겟으로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여러 단을 이룬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(multi-tiered)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어플리케이션 제공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데이터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로깅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여러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FPGA VI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시퀀싱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타이밍과 데이터 전송의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시퀀싱을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제어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lang="ko-KR" altLang="en-US" sz="1100" dirty="0" smtClean="0"/>
              <a:t>일부 컨트롤</a:t>
            </a:r>
            <a:r>
              <a:rPr lang="ko-KR" altLang="en-US" sz="1100" baseline="0" dirty="0" smtClean="0"/>
              <a:t>과 </a:t>
            </a:r>
            <a:r>
              <a:rPr lang="ko-KR" altLang="en-US" sz="1100" baseline="0" dirty="0" err="1" smtClean="0"/>
              <a:t>인디케이터가</a:t>
            </a:r>
            <a:r>
              <a:rPr lang="ko-KR" altLang="en-US" sz="1100" baseline="0" dirty="0" smtClean="0"/>
              <a:t> 다른 구성요소보다 통신에 더 중요할 수 있기 때문에 </a:t>
            </a:r>
            <a:r>
              <a:rPr lang="ko-KR" altLang="en-US" sz="1100" dirty="0" smtClean="0"/>
              <a:t>통신을 위해 프런트 패널 창에 보이는 구성요소 제어</a:t>
            </a:r>
            <a:endParaRPr lang="en-US" sz="1100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400" b="1" dirty="0" smtClean="0">
                <a:latin typeface="Arial Narrow" pitchFamily="34" charset="0"/>
                <a:cs typeface="Times New Roman" pitchFamily="18" charset="0"/>
              </a:rPr>
              <a:t>B. FPGA </a:t>
            </a:r>
            <a:r>
              <a:rPr lang="ko-KR" altLang="en-US" sz="1400" b="1" dirty="0" smtClean="0">
                <a:latin typeface="Arial Narrow" pitchFamily="34" charset="0"/>
                <a:cs typeface="Times New Roman" pitchFamily="18" charset="0"/>
              </a:rPr>
              <a:t>인터페이스 함수</a:t>
            </a:r>
            <a:endParaRPr lang="en-US" sz="1400" b="1" dirty="0" smtClean="0">
              <a:latin typeface="Arial Narrow" pitchFamily="34" charset="0"/>
              <a:cs typeface="Times New Roman" pitchFamily="18" charset="0"/>
            </a:endParaRPr>
          </a:p>
          <a:p>
            <a:pPr lvl="1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에서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LabVIEW FPGA Module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을 설치할 때 프로젝트 계층의 호스트 아래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열면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Interface Function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팔레트가 위의 그림처럼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사용가능합니다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인터페이스 함수를 사용하여 다음 연산을 사용하는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와 통신합니다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로 통신을 수행하고 통신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타겟의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실행 제어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 데이터 읽고 쓰기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인터럽트를 기다리고 승인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DMA FIFO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읽기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인터페이스 함수는 일반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에러 코드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특정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인터페이스 에러 코드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FPGA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타겟에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특정한 에러 코드를 반환할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특정 에러 코드에 대한 특정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문서를 참조합니다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400" b="1" dirty="0" smtClean="0">
                <a:latin typeface="Arial Narrow" pitchFamily="34" charset="0"/>
                <a:cs typeface="Times New Roman" pitchFamily="18" charset="0"/>
              </a:rPr>
              <a:t>FPGA VI </a:t>
            </a:r>
            <a:r>
              <a:rPr lang="ko-KR" altLang="en-US" sz="1400" b="1" dirty="0" smtClean="0">
                <a:latin typeface="Arial Narrow" pitchFamily="34" charset="0"/>
                <a:cs typeface="Times New Roman" pitchFamily="18" charset="0"/>
              </a:rPr>
              <a:t>참조 열기</a:t>
            </a:r>
            <a:endParaRPr lang="en-US" sz="1400" b="1" dirty="0" smtClean="0">
              <a:latin typeface="Arial Narrow" pitchFamily="34" charset="0"/>
              <a:cs typeface="Times New Roman" pitchFamily="18" charset="0"/>
            </a:endParaRPr>
          </a:p>
          <a:p>
            <a:pPr lvl="1"/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VI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또는 단축 메뉴에서 선택한 비트파일과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또는 리소스 이름 입력으로 지정한 사항에 참조를 엽니다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간 통신을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할 수 있기 전에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타겟에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참조를 반드시 열어야 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sz="1400" b="1" dirty="0" smtClean="0">
                <a:latin typeface="Arial Narrow" pitchFamily="34" charset="0"/>
                <a:cs typeface="Times New Roman" pitchFamily="18" charset="0"/>
              </a:rPr>
              <a:t>컨트롤 읽기</a:t>
            </a:r>
            <a:r>
              <a:rPr lang="en-US" altLang="ko-KR" sz="1400" b="1" dirty="0" smtClean="0">
                <a:latin typeface="Arial Narrow" pitchFamily="34" charset="0"/>
                <a:cs typeface="Times New Roman" pitchFamily="18" charset="0"/>
              </a:rPr>
              <a:t>/</a:t>
            </a:r>
            <a:r>
              <a:rPr lang="ko-KR" altLang="en-US" sz="1400" b="1" dirty="0" smtClean="0">
                <a:latin typeface="Arial Narrow" pitchFamily="34" charset="0"/>
                <a:cs typeface="Times New Roman" pitchFamily="18" charset="0"/>
              </a:rPr>
              <a:t>쓰기</a:t>
            </a:r>
            <a:endParaRPr lang="en-US" sz="1400" b="1" dirty="0" smtClean="0">
              <a:latin typeface="Arial Narrow" pitchFamily="34" charset="0"/>
              <a:cs typeface="Times New Roman" pitchFamily="18" charset="0"/>
            </a:endParaRP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en-US" sz="1100" dirty="0" smtClean="0"/>
              <a:t>FPGA </a:t>
            </a:r>
            <a:r>
              <a:rPr lang="ko-KR" altLang="en-US" sz="1100" dirty="0" err="1" smtClean="0"/>
              <a:t>타겟의</a:t>
            </a:r>
            <a:r>
              <a:rPr lang="ko-KR" altLang="en-US" sz="1100" dirty="0" smtClean="0"/>
              <a:t> </a:t>
            </a:r>
            <a:r>
              <a:rPr lang="en-US" sz="1100" dirty="0" smtClean="0"/>
              <a:t>FPGA VI</a:t>
            </a:r>
            <a:r>
              <a:rPr lang="ko-KR" altLang="en-US" sz="1100" dirty="0" smtClean="0"/>
              <a:t>의</a:t>
            </a:r>
            <a:r>
              <a:rPr lang="en-US" sz="1100" dirty="0" smtClean="0"/>
              <a:t> </a:t>
            </a:r>
            <a:r>
              <a:rPr lang="ko-KR" altLang="en-US" sz="1100" dirty="0" smtClean="0"/>
              <a:t>컨트롤이나 </a:t>
            </a:r>
            <a:r>
              <a:rPr lang="ko-KR" altLang="en-US" sz="1100" dirty="0" err="1" smtClean="0"/>
              <a:t>인디케이터에</a:t>
            </a:r>
            <a:r>
              <a:rPr lang="en-US" altLang="ko-KR" sz="1100" dirty="0" smtClean="0"/>
              <a:t>/</a:t>
            </a:r>
            <a:r>
              <a:rPr lang="ko-KR" altLang="en-US" sz="1100" dirty="0" smtClean="0"/>
              <a:t>로부터 값을 읽거나 씁니다</a:t>
            </a:r>
            <a:r>
              <a:rPr lang="en-US" altLang="ko-KR" sz="1100" dirty="0" smtClean="0"/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1400" b="1" dirty="0" smtClean="0">
                <a:latin typeface="Arial Narrow" pitchFamily="34" charset="0"/>
                <a:cs typeface="Times New Roman" pitchFamily="18" charset="0"/>
              </a:rPr>
              <a:t>Invoke</a:t>
            </a:r>
            <a:r>
              <a:rPr lang="en-US" sz="1400" b="1" baseline="0" dirty="0" smtClean="0">
                <a:latin typeface="Arial Narrow" pitchFamily="34" charset="0"/>
                <a:cs typeface="Times New Roman" pitchFamily="18" charset="0"/>
              </a:rPr>
              <a:t> Method</a:t>
            </a:r>
            <a:endParaRPr lang="en-US" sz="1400" b="1" dirty="0" smtClean="0">
              <a:latin typeface="Arial Narrow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Interface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메소드나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호스트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작동을 불러옵니다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메소드를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사용하여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타겟의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다운로드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중단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재설정 그리고 실행하고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VI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인터럽트를 대기하고 승인하며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DMA 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읽고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DMA 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씁니다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선택할 수 있는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메소드는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하드웨어와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따라 다릅니다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FPGA VI Reference In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입력을 작성하여 단축 메뉴에 사용 가능한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메소드를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반드시 확인합니다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dirty="0" smtClean="0">
                <a:latin typeface="Arial Narrow" pitchFamily="34" charset="0"/>
                <a:cs typeface="Times New Roman" pitchFamily="18" charset="0"/>
              </a:rPr>
              <a:t>Close FPGA VI Reference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타겟에서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실행되는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중지하고 재설정하여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참조를 닫습니다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블록 다이어그램의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Close FPGA VI Reference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함수를 마우스 오른쪽 클릭하고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Close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선택하여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타겟에서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실행하는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재설정 없이 참조를 닫습니다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기본값은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Close and Reset if Last Reference</a:t>
            </a:r>
            <a:r>
              <a:rPr lang="ko-KR" altLang="en-US" sz="1100" dirty="0" smtClean="0"/>
              <a:t>이며</a:t>
            </a:r>
            <a:r>
              <a:rPr lang="en-US" altLang="ko-KR" sz="1100" dirty="0" smtClean="0"/>
              <a:t>, </a:t>
            </a:r>
            <a:r>
              <a:rPr lang="ko-KR" altLang="en-US" sz="1100" dirty="0" smtClean="0"/>
              <a:t>이는 참조를 닫고 </a:t>
            </a:r>
            <a:r>
              <a:rPr lang="en-US" altLang="ko-KR" sz="1100" dirty="0" smtClean="0"/>
              <a:t>FPGA VI</a:t>
            </a:r>
            <a:r>
              <a:rPr lang="ko-KR" altLang="en-US" sz="1100" dirty="0" smtClean="0"/>
              <a:t>를 중지하며 </a:t>
            </a:r>
            <a:r>
              <a:rPr lang="en-US" altLang="ko-KR" sz="1100" dirty="0" smtClean="0"/>
              <a:t>FPGA</a:t>
            </a:r>
            <a:r>
              <a:rPr lang="ko-KR" altLang="en-US" sz="1100" dirty="0" smtClean="0"/>
              <a:t>를 재설정합니다</a:t>
            </a:r>
            <a:r>
              <a:rPr lang="en-US" altLang="ko-KR" sz="1100" dirty="0" smtClean="0"/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8" name="Notes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ko-KR" altLang="en-US" sz="1100" dirty="0" smtClean="0">
                <a:latin typeface="Times New Roman" pitchFamily="18" charset="0"/>
              </a:rPr>
              <a:t>본 레슨에서는 </a:t>
            </a:r>
            <a:r>
              <a:rPr lang="en-US" altLang="ko-KR" sz="1100" dirty="0" smtClean="0">
                <a:latin typeface="Times New Roman" pitchFamily="18" charset="0"/>
              </a:rPr>
              <a:t>FPGA </a:t>
            </a:r>
            <a:r>
              <a:rPr lang="ko-KR" altLang="en-US" sz="1100" dirty="0" smtClean="0">
                <a:latin typeface="Times New Roman" pitchFamily="18" charset="0"/>
              </a:rPr>
              <a:t>인터페이스를 </a:t>
            </a:r>
            <a:r>
              <a:rPr lang="en-US" altLang="ko-KR" sz="1100" dirty="0" smtClean="0">
                <a:latin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</a:rPr>
              <a:t>를 사용하여 </a:t>
            </a:r>
            <a:r>
              <a:rPr lang="en-US" altLang="ko-KR" sz="1100" dirty="0" smtClean="0">
                <a:latin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</a:rPr>
              <a:t>를 제어하고 통신하는 방법을 알아봅니다</a:t>
            </a:r>
            <a:r>
              <a:rPr lang="en-US" altLang="ko-KR" sz="1100" dirty="0" smtClean="0">
                <a:latin typeface="Times New Roman" pitchFamily="18" charset="0"/>
              </a:rPr>
              <a:t>. FPGA</a:t>
            </a:r>
            <a:r>
              <a:rPr lang="en-US" altLang="ko-KR" sz="1100" baseline="0" dirty="0" smtClean="0">
                <a:latin typeface="Times New Roman" pitchFamily="18" charset="0"/>
              </a:rPr>
              <a:t> VI</a:t>
            </a:r>
            <a:r>
              <a:rPr lang="ko-KR" altLang="en-US" sz="1100" baseline="0" dirty="0" smtClean="0">
                <a:latin typeface="Times New Roman" pitchFamily="18" charset="0"/>
              </a:rPr>
              <a:t>에 필요한 컨트롤과 인디케이터만을 </a:t>
            </a:r>
            <a:r>
              <a:rPr lang="ko-KR" altLang="en-US" sz="1100" baseline="0" dirty="0" err="1" smtClean="0">
                <a:latin typeface="Times New Roman" pitchFamily="18" charset="0"/>
              </a:rPr>
              <a:t>디스플레이해야한다는</a:t>
            </a:r>
            <a:r>
              <a:rPr lang="ko-KR" altLang="en-US" sz="1100" baseline="0" dirty="0" smtClean="0">
                <a:latin typeface="Times New Roman" pitchFamily="18" charset="0"/>
              </a:rPr>
              <a:t> 것을 기억합니다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왜냐하면 여분의 프런트 패널 객체는 추가적인 공간을 활용할 수 있기 때문입니다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다음 레슨에서는 호스트와 </a:t>
            </a:r>
            <a:r>
              <a:rPr lang="en-US" altLang="ko-KR" sz="1100" baseline="0" dirty="0" smtClean="0">
                <a:latin typeface="Times New Roman" pitchFamily="18" charset="0"/>
              </a:rPr>
              <a:t>FPGA VI </a:t>
            </a:r>
            <a:r>
              <a:rPr lang="ko-KR" altLang="en-US" sz="1100" baseline="0" dirty="0" smtClean="0">
                <a:latin typeface="Times New Roman" pitchFamily="18" charset="0"/>
              </a:rPr>
              <a:t>간의 동기화와 같은 고급 주제들과 둘 사이에 정보를 전송하는 메커니즘에 대해 알아봅니다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7784_static"/>
          <p:cNvPicPr>
            <a:picLocks noChangeAspect="1" noChangeArrowheads="1"/>
          </p:cNvPicPr>
          <p:nvPr/>
        </p:nvPicPr>
        <p:blipFill>
          <a:blip r:embed="rId2"/>
          <a:srcRect l="1610"/>
          <a:stretch>
            <a:fillRect/>
          </a:stretch>
        </p:blipFill>
        <p:spPr bwMode="auto">
          <a:xfrm>
            <a:off x="0" y="381000"/>
            <a:ext cx="9144000" cy="64833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228600"/>
            <a:ext cx="6248400" cy="1143000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752600"/>
            <a:ext cx="82296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5248870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National Instruments</a:t>
            </a:r>
          </a:p>
          <a:p>
            <a:pPr algn="ctr"/>
            <a:r>
              <a:rPr lang="en-US" sz="2400" dirty="0" smtClean="0"/>
              <a:t>11500 North </a:t>
            </a:r>
            <a:r>
              <a:rPr lang="en-US" sz="2400" dirty="0" err="1" smtClean="0"/>
              <a:t>Mopac</a:t>
            </a:r>
            <a:r>
              <a:rPr lang="en-US" sz="2400" dirty="0" smtClean="0"/>
              <a:t> Expressway</a:t>
            </a:r>
          </a:p>
          <a:p>
            <a:pPr algn="ctr"/>
            <a:r>
              <a:rPr lang="en-US" sz="2400" dirty="0" smtClean="0"/>
              <a:t>Austin,</a:t>
            </a:r>
            <a:r>
              <a:rPr lang="en-US" sz="2400" baseline="0" dirty="0" smtClean="0"/>
              <a:t> Texas 78759</a:t>
            </a:r>
          </a:p>
          <a:p>
            <a:pPr algn="ctr"/>
            <a:r>
              <a:rPr lang="en-US" sz="2400" baseline="0" dirty="0" smtClean="0"/>
              <a:t>ni.com/training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229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514475"/>
            <a:ext cx="396240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14475"/>
            <a:ext cx="396240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07 Two Content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057400"/>
            <a:ext cx="39624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9624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33400" y="1447800"/>
            <a:ext cx="8077200" cy="609600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352800"/>
            <a:ext cx="4038600" cy="2773363"/>
          </a:xfrm>
        </p:spPr>
        <p:txBody>
          <a:bodyPr/>
          <a:lstStyle>
            <a:lvl1pPr marL="457200" indent="-457200">
              <a:tabLst>
                <a:tab pos="457200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4038600" cy="2773363"/>
          </a:xfrm>
        </p:spPr>
        <p:txBody>
          <a:bodyPr/>
          <a:lstStyle>
            <a:lvl1pPr marL="457200" indent="-457200">
              <a:tabLst>
                <a:tab pos="457200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3733801"/>
            <a:ext cx="7848600" cy="1981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600"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ep 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286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1600200"/>
            <a:ext cx="5715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971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0" y="1600200"/>
            <a:ext cx="5029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Quiz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339725" indent="-339725">
              <a:buFont typeface="+mj-lt"/>
              <a:buAutoNum type="arabicPeriod"/>
              <a:defRPr sz="2400"/>
            </a:lvl2pPr>
            <a:lvl3pPr marL="690563" indent="-350838">
              <a:buFont typeface="+mj-lt"/>
              <a:buAutoNum type="alphaLcPeriod"/>
              <a:defRPr sz="2000"/>
            </a:lvl3pPr>
            <a:lvl4pPr marL="1031875" indent="-341313">
              <a:buFont typeface="+mj-lt"/>
              <a:buAutoNum type="romanLcPeriod"/>
              <a:defRPr sz="1800"/>
            </a:lvl4pPr>
            <a:lvl5pPr marL="1371600" indent="-339725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339725" indent="-339725">
              <a:buFont typeface="+mj-lt"/>
              <a:buAutoNum type="arabicPeriod"/>
              <a:defRPr sz="2400"/>
            </a:lvl2pPr>
            <a:lvl3pPr marL="688975" indent="-349250">
              <a:buFont typeface="+mj-lt"/>
              <a:buAutoNum type="alphaLcPeriod"/>
              <a:defRPr sz="2000"/>
            </a:lvl3pPr>
            <a:lvl4pPr marL="1036638" indent="-346075">
              <a:buFont typeface="+mj-lt"/>
              <a:buAutoNum type="romanLcPeriod"/>
              <a:tabLst/>
              <a:defRPr sz="1800"/>
            </a:lvl4pPr>
            <a:lvl5pPr marL="1371600" indent="-339725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nilogo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  <p:sldLayoutId id="2147483830" r:id="rId15"/>
    <p:sldLayoutId id="2147483832" r:id="rId1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3838" algn="l" defTabSz="914400" rtl="0" eaLnBrk="1" latinLnBrk="0" hangingPunct="1">
        <a:spcBef>
          <a:spcPct val="20000"/>
        </a:spcBef>
        <a:buFont typeface="Arial Narrow" pitchFamily="34" charset="0"/>
        <a:buChar char="−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690563" indent="-2333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214313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Defining_the_Application"/>
          <p:cNvPicPr>
            <a:picLocks noChangeAspect="1" noChangeArrowheads="1"/>
          </p:cNvPicPr>
          <p:nvPr/>
        </p:nvPicPr>
        <p:blipFill>
          <a:blip r:embed="rId4">
            <a:lum bright="5000"/>
          </a:blip>
          <a:srcRect r="2055" b="12500"/>
          <a:stretch>
            <a:fillRect/>
          </a:stretch>
        </p:blipFill>
        <p:spPr bwMode="auto">
          <a:xfrm>
            <a:off x="1881188" y="1371600"/>
            <a:ext cx="7262812" cy="5334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352800"/>
            <a:ext cx="8229600" cy="2773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33400" y="2743200"/>
            <a:ext cx="1793875" cy="579438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</a:pPr>
            <a:r>
              <a:rPr lang="en-US" sz="3200" b="1" dirty="0">
                <a:solidFill>
                  <a:schemeClr val="hlink"/>
                </a:solidFill>
              </a:rPr>
              <a:t>TOPICS</a:t>
            </a:r>
          </a:p>
        </p:txBody>
      </p:sp>
      <p:pic>
        <p:nvPicPr>
          <p:cNvPr id="9" name="Picture 8" descr="ni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914400" rtl="0" eaLnBrk="1" latinLnBrk="0" hangingPunct="1">
        <a:spcBef>
          <a:spcPct val="20000"/>
        </a:spcBef>
        <a:buFont typeface="+mj-lt"/>
        <a:buAutoNum type="alphaUcPeriod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733801"/>
            <a:ext cx="7848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 descr="ni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utoShape 7"/>
          <p:cNvSpPr>
            <a:spLocks noChangeArrowheads="1"/>
          </p:cNvSpPr>
          <p:nvPr/>
        </p:nvSpPr>
        <p:spPr bwMode="auto">
          <a:xfrm rot="5400000">
            <a:off x="-436563" y="4532313"/>
            <a:ext cx="2041525" cy="4445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 rot="10800000"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GOAL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>
                <a:latin typeface="맑은 고딕" pitchFamily="50" charset="-127"/>
                <a:ea typeface="맑은 고딕" pitchFamily="50" charset="-127"/>
              </a:rPr>
              <a:t>Lesson 6</a:t>
            </a:r>
            <a:br>
              <a:rPr lang="en-US" altLang="en-US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altLang="en-US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제어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3352800"/>
            <a:ext cx="8229600" cy="2773363"/>
          </a:xfrm>
        </p:spPr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소개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인터페이스 함수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퀴즈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보기 중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통신하는데 사용하는 것은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marL="930275" lvl="1" indent="-457200">
              <a:buFont typeface="+mj-lt"/>
              <a:buAutoNum type="alphaLcPeriod"/>
            </a:pP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어레이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함수</a:t>
            </a:r>
            <a:endParaRPr lang="fr-FR" dirty="0" smtClean="0">
              <a:latin typeface="맑은 고딕" pitchFamily="50" charset="-127"/>
              <a:ea typeface="맑은 고딕" pitchFamily="50" charset="-127"/>
            </a:endParaRPr>
          </a:p>
          <a:p>
            <a:pPr marL="930275" lvl="1" indent="-457200">
              <a:buFont typeface="+mj-lt"/>
              <a:buAutoNum type="alphaLcPeriod"/>
            </a:pPr>
            <a:r>
              <a:rPr lang="fr-FR" dirty="0" smtClean="0">
                <a:latin typeface="맑은 고딕" pitchFamily="50" charset="-127"/>
                <a:ea typeface="맑은 고딕" pitchFamily="50" charset="-127"/>
              </a:rPr>
              <a:t>NI-DAQmx VI </a:t>
            </a:r>
          </a:p>
          <a:p>
            <a:pPr marL="930275" lvl="1" indent="-457200">
              <a:buFont typeface="+mj-lt"/>
              <a:buAutoNum type="alphaLcPeriod"/>
            </a:pPr>
            <a:r>
              <a:rPr lang="fr-FR" dirty="0" smtClean="0">
                <a:latin typeface="맑은 고딕" pitchFamily="50" charset="-127"/>
                <a:ea typeface="맑은 고딕" pitchFamily="50" charset="-127"/>
              </a:rPr>
              <a:t>FPGA Interface VI</a:t>
            </a:r>
          </a:p>
          <a:p>
            <a:pPr marL="930275" lvl="1" indent="-457200">
              <a:buFont typeface="+mj-lt"/>
              <a:buAutoNum type="alphaLcPeriod"/>
            </a:pPr>
            <a:r>
              <a:rPr lang="fr-FR" dirty="0" smtClean="0">
                <a:latin typeface="맑은 고딕" pitchFamily="50" charset="-127"/>
                <a:ea typeface="맑은 고딕" pitchFamily="50" charset="-127"/>
              </a:rPr>
              <a:t>TCP/IP VI</a:t>
            </a:r>
          </a:p>
          <a:p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보기 중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컨트롤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인디케이터를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읽는 데 사용하는 것은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marL="930275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Reference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열기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30275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컨트롤 읽기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쓰기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30275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Invoke Method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A.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소개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22310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공통 호스트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태스크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 처리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타겟에서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사용 불가능한 연산 수행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로깅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여러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시퀀싱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타이밍과 데이터 전송의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시퀀싱을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제어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통신을 위해 프런트 패널 창에 보이는 구성요소 제어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9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B.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인터페이스 함수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72000" cy="4525963"/>
          </a:xfrm>
        </p:spPr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통신을 수행하고 종료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실행을 제어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데이터 읽고 쓰기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인터럽트 기다리고 승인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DMA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읽기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88309" y="1776524"/>
            <a:ext cx="3830818" cy="195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참조 열기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참조를 열어 다음 사항 수행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나 비트 파일을 열기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선택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단축 메뉴의 타겟 선택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타겟을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리소스 명 입력으로 지정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3">
              <a:buFont typeface="Arial" pitchFamily="34" charset="0"/>
              <a:buChar char="•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마우스 오른쪽 클릭하여 </a:t>
            </a:r>
            <a:r>
              <a:rPr lang="en-US" b="1" dirty="0" smtClean="0">
                <a:latin typeface="맑은 고딕" pitchFamily="50" charset="-127"/>
                <a:ea typeface="맑은 고딕" pitchFamily="50" charset="-127"/>
              </a:rPr>
              <a:t>Show Resource Name Input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선택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간에 통신할 수 있기 전에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타겟에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참조를 반드시 열기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Open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Open and Run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비어있는 라벨을 사용하여 기능 설명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dirty="0"/>
          </a:p>
        </p:txBody>
      </p:sp>
      <p:pic>
        <p:nvPicPr>
          <p:cNvPr id="15" name="Picture 2" descr="\\nirvana\CustEd\Exchange\Inside CustEd\Matt Otis\CompactRIO Fundamentals\Screenshots\Lesson 6 PowerPoint\15.pn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0" y="1676400"/>
            <a:ext cx="1381125" cy="1571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컨트롤 읽기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쓰기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9127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타겟상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컨트롤이나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인디케이터에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로부터 값을 읽거나 쓰기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dirty="0"/>
          </a:p>
        </p:txBody>
      </p:sp>
      <p:pic>
        <p:nvPicPr>
          <p:cNvPr id="11" name="Picture 2" descr="\\nirvana\CustEd\Exchange\Inside CustEd\Matt Otis\CompactRIO Fundamentals\Screenshots\Lesson 6 PowerPoint\17.pn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4127500"/>
            <a:ext cx="8001000" cy="1816100"/>
          </a:xfrm>
          <a:prstGeom prst="rect">
            <a:avLst/>
          </a:prstGeom>
          <a:noFill/>
        </p:spPr>
      </p:pic>
      <p:pic>
        <p:nvPicPr>
          <p:cNvPr id="102912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2749550"/>
            <a:ext cx="4038600" cy="106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Invoke Method</a:t>
            </a:r>
            <a:endParaRPr lang="en-US" dirty="0"/>
          </a:p>
        </p:txBody>
      </p:sp>
      <p:sp>
        <p:nvSpPr>
          <p:cNvPr id="1025030" name="Rectangle 6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/>
              <a:t>호스트 </a:t>
            </a:r>
            <a:r>
              <a:rPr lang="en-US" altLang="ko-KR" dirty="0" smtClean="0"/>
              <a:t>VI</a:t>
            </a:r>
            <a:r>
              <a:rPr lang="ko-KR" altLang="en-US" dirty="0" smtClean="0"/>
              <a:t>의 메소드나 작동을 불러옴</a:t>
            </a:r>
            <a:endParaRPr lang="en-US" dirty="0" smtClean="0"/>
          </a:p>
          <a:p>
            <a:pPr lvl="1"/>
            <a:r>
              <a:rPr lang="ko-KR" altLang="en-US" dirty="0" err="1" smtClean="0"/>
              <a:t>메소드</a:t>
            </a:r>
            <a:r>
              <a:rPr lang="en-US" dirty="0" smtClean="0"/>
              <a:t>: </a:t>
            </a:r>
          </a:p>
          <a:p>
            <a:pPr lvl="2"/>
            <a:r>
              <a:rPr lang="ko-KR" altLang="en-US" dirty="0" smtClean="0"/>
              <a:t>실행</a:t>
            </a:r>
            <a:endParaRPr lang="en-US" dirty="0" smtClean="0"/>
          </a:p>
          <a:p>
            <a:pPr lvl="2"/>
            <a:r>
              <a:rPr lang="ko-KR" altLang="en-US" dirty="0" smtClean="0"/>
              <a:t>중단</a:t>
            </a:r>
            <a:endParaRPr lang="en-US" dirty="0" smtClean="0"/>
          </a:p>
          <a:p>
            <a:pPr lvl="2"/>
            <a:r>
              <a:rPr lang="ko-KR" altLang="en-US" dirty="0" smtClean="0"/>
              <a:t>재설정</a:t>
            </a:r>
            <a:endParaRPr lang="en-US" dirty="0" smtClean="0"/>
          </a:p>
          <a:p>
            <a:pPr lvl="2"/>
            <a:r>
              <a:rPr lang="en-US" dirty="0" smtClean="0"/>
              <a:t>IRQ </a:t>
            </a:r>
            <a:r>
              <a:rPr lang="ko-KR" altLang="en-US" dirty="0" smtClean="0"/>
              <a:t>대기</a:t>
            </a:r>
            <a:endParaRPr lang="en-US" dirty="0" smtClean="0"/>
          </a:p>
          <a:p>
            <a:pPr lvl="2"/>
            <a:r>
              <a:rPr lang="en-US" dirty="0" smtClean="0"/>
              <a:t>IRQ </a:t>
            </a:r>
            <a:r>
              <a:rPr lang="ko-KR" altLang="en-US" dirty="0" smtClean="0"/>
              <a:t>승낙</a:t>
            </a:r>
            <a:endParaRPr lang="en-US" dirty="0" smtClean="0"/>
          </a:p>
          <a:p>
            <a:pPr lvl="2"/>
            <a:r>
              <a:rPr lang="ko-KR" altLang="en-US" dirty="0" smtClean="0"/>
              <a:t>다운로드</a:t>
            </a:r>
            <a:endParaRPr lang="en-US" dirty="0" smtClean="0"/>
          </a:p>
          <a:p>
            <a:pPr lvl="2"/>
            <a:r>
              <a:rPr lang="en-US" dirty="0" smtClean="0"/>
              <a:t>DMA FIFO </a:t>
            </a:r>
            <a:r>
              <a:rPr lang="ko-KR" altLang="en-US" dirty="0" smtClean="0"/>
              <a:t>읽고 쓰기</a:t>
            </a:r>
            <a:endParaRPr lang="en-US" dirty="0" smtClean="0"/>
          </a:p>
        </p:txBody>
      </p:sp>
      <p:pic>
        <p:nvPicPr>
          <p:cNvPr id="7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5791200" y="2743200"/>
            <a:ext cx="1314450" cy="696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Reference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닫기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2982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중지하고 재설정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단축메뉴의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Close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마우스 오른쪽 클릭하고 선택하여 재설정 없이 참조 닫기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기본값은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b="1" dirty="0" smtClean="0">
                <a:latin typeface="맑은 고딕" pitchFamily="50" charset="-127"/>
                <a:ea typeface="맑은 고딕" pitchFamily="50" charset="-127"/>
              </a:rPr>
              <a:t>Close and Reset if Last Reference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이는 참조를 닫고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중지하며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재설정함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비어있는 라벨을 사용하여 기능 설명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 bwMode="auto">
          <a:xfrm>
            <a:off x="6477000" y="1219200"/>
            <a:ext cx="6858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실습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6-1 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인터페이스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트리거를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위한 호스트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요약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 인터페이스는 컨트롤을 작용하며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통신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필요한 컨트롤과 인디케이터만을 노출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Lesson 6&amp;#x0D;&amp;#x0A;Control the FPGA VI&amp;quot;&quot;/&gt;&lt;property id=&quot;20307&quot; value=&quot;596&quot;/&gt;&lt;/object&gt;&lt;object type=&quot;3&quot; unique_id=&quot;10005&quot;&gt;&lt;property id=&quot;20148&quot; value=&quot;5&quot;/&gt;&lt;property id=&quot;20300&quot; value=&quot;Slide 2 - &amp;quot;A. Introduction&amp;quot;&quot;/&gt;&lt;property id=&quot;20307&quot; value=&quot;603&quot;/&gt;&lt;/object&gt;&lt;object type=&quot;3&quot; unique_id=&quot;10006&quot;&gt;&lt;property id=&quot;20148&quot; value=&quot;5&quot;/&gt;&lt;property id=&quot;20300&quot; value=&quot;Slide 3 - &amp;quot;B. FPGA Interface Functions&amp;quot;&quot;/&gt;&lt;property id=&quot;20307&quot; value=&quot;597&quot;/&gt;&lt;/object&gt;&lt;object type=&quot;3&quot; unique_id=&quot;10007&quot;&gt;&lt;property id=&quot;20148&quot; value=&quot;5&quot;/&gt;&lt;property id=&quot;20300&quot; value=&quot;Slide 4 - &amp;quot;B. FPGA Interface Functions&amp;quot;&quot;/&gt;&lt;property id=&quot;20307&quot; value=&quot;598&quot;/&gt;&lt;/object&gt;&lt;object type=&quot;3&quot; unique_id=&quot;10008&quot;&gt;&lt;property id=&quot;20148&quot; value=&quot;5&quot;/&gt;&lt;property id=&quot;20300&quot; value=&quot;Slide 5 - &amp;quot;B. FPGA Interface Functions&amp;quot;&quot;/&gt;&lt;property id=&quot;20307&quot; value=&quot;600&quot;/&gt;&lt;/object&gt;&lt;object type=&quot;3&quot; unique_id=&quot;10009&quot;&gt;&lt;property id=&quot;20148&quot; value=&quot;5&quot;/&gt;&lt;property id=&quot;20300&quot; value=&quot;Slide 6 - &amp;quot;B. FPGA Interface Functions&amp;quot;&quot;/&gt;&lt;property id=&quot;20307&quot; value=&quot;599&quot;/&gt;&lt;/object&gt;&lt;object type=&quot;3&quot; unique_id=&quot;10010&quot;&gt;&lt;property id=&quot;20148&quot; value=&quot;5&quot;/&gt;&lt;property id=&quot;20300&quot; value=&quot;Slide 7 - &amp;quot;B. FPGA Interface Functions&amp;quot;&quot;/&gt;&lt;property id=&quot;20307&quot; value=&quot;601&quot;/&gt;&lt;/object&gt;&lt;object type=&quot;3&quot; unique_id=&quot;10011&quot;&gt;&lt;property id=&quot;20148&quot; value=&quot;5&quot;/&gt;&lt;property id=&quot;20300&quot; value=&quot;Slide 8 - &amp;quot;B. FPGA Interface Functions&amp;quot;&quot;/&gt;&lt;property id=&quot;20307&quot; value=&quot;602&quot;/&gt;&lt;/object&gt;&lt;object type=&quot;3&quot; unique_id=&quot;10012&quot;&gt;&lt;property id=&quot;20148&quot; value=&quot;5&quot;/&gt;&lt;property id=&quot;20300&quot; value=&quot;Slide 9 - &amp;quot;Exercise 6-1: Create an FPGA Interface&amp;quot;&quot;/&gt;&lt;property id=&quot;20307&quot; value=&quot;593&quot;/&gt;&lt;/object&gt;&lt;object type=&quot;3&quot; unique_id=&quot;10013&quot;&gt;&lt;property id=&quot;20148&quot; value=&quot;5&quot;/&gt;&lt;property id=&quot;20300&quot; value=&quot;Slide 10 - &amp;quot;Summary:&amp;quot;&quot;/&gt;&lt;property id=&quot;20307&quot; value=&quot;547&quot;/&gt;&lt;/object&gt;&lt;/object&gt;&lt;/object&gt;&lt;/database&gt;"/>
</p:tagLst>
</file>

<file path=ppt/theme/theme1.xml><?xml version="1.0" encoding="utf-8"?>
<a:theme xmlns:a="http://schemas.openxmlformats.org/drawingml/2006/main" name="temptemplat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T2007 Lesson Header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PT 2007 Exercis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Habanero Template</Template>
  <TotalTime>13880</TotalTime>
  <Pages>76</Pages>
  <Words>769</Words>
  <Application>Microsoft Office PowerPoint</Application>
  <PresentationFormat>Letter 용지(8.5x11in)</PresentationFormat>
  <Paragraphs>89</Paragraphs>
  <Slides>10</Slides>
  <Notes>10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10</vt:i4>
      </vt:variant>
    </vt:vector>
  </HeadingPairs>
  <TitlesOfParts>
    <vt:vector size="13" baseType="lpstr">
      <vt:lpstr>temptemplate</vt:lpstr>
      <vt:lpstr>PPT2007 Lesson Header</vt:lpstr>
      <vt:lpstr>PPT 2007 Exercise</vt:lpstr>
      <vt:lpstr>Lesson 6 FPGA VI 제어</vt:lpstr>
      <vt:lpstr>A. 소개</vt:lpstr>
      <vt:lpstr>B. FPGA 인터페이스 함수</vt:lpstr>
      <vt:lpstr>FPGA VI 참조 열기</vt:lpstr>
      <vt:lpstr>컨트롤 읽기/쓰기</vt:lpstr>
      <vt:lpstr>Invoke Method</vt:lpstr>
      <vt:lpstr>FPGA VI Reference 닫기</vt:lpstr>
      <vt:lpstr>실습 6-1 FPGA 인터페이스 생성</vt:lpstr>
      <vt:lpstr>요약</vt:lpstr>
      <vt:lpstr>퀴즈</vt:lpstr>
    </vt:vector>
  </TitlesOfParts>
  <Company>National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6 FPGA VI 제어</dc:title>
  <dc:subject/>
  <dc:creator/>
  <cp:keywords/>
  <dc:description>번역 - NIK TMKT 장현석</dc:description>
  <cp:lastModifiedBy>NIK User</cp:lastModifiedBy>
  <cp:revision>362</cp:revision>
  <cp:lastPrinted>1997-10-30T12:11:06Z</cp:lastPrinted>
  <dcterms:created xsi:type="dcterms:W3CDTF">2002-07-22T12:29:18Z</dcterms:created>
  <dcterms:modified xsi:type="dcterms:W3CDTF">2009-06-29T07:46:06Z</dcterms:modified>
</cp:coreProperties>
</file>