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03" r:id="rId1"/>
    <p:sldMasterId id="2147483818" r:id="rId2"/>
    <p:sldMasterId id="2147483821" r:id="rId3"/>
  </p:sldMasterIdLst>
  <p:notesMasterIdLst>
    <p:notesMasterId r:id="rId14"/>
  </p:notesMasterIdLst>
  <p:handoutMasterIdLst>
    <p:handoutMasterId r:id="rId15"/>
  </p:handoutMasterIdLst>
  <p:sldIdLst>
    <p:sldId id="596" r:id="rId4"/>
    <p:sldId id="603" r:id="rId5"/>
    <p:sldId id="597" r:id="rId6"/>
    <p:sldId id="598" r:id="rId7"/>
    <p:sldId id="600" r:id="rId8"/>
    <p:sldId id="599" r:id="rId9"/>
    <p:sldId id="602" r:id="rId10"/>
    <p:sldId id="593" r:id="rId11"/>
    <p:sldId id="547" r:id="rId12"/>
    <p:sldId id="604" r:id="rId13"/>
  </p:sldIdLst>
  <p:sldSz cx="9144000" cy="6858000" type="letter"/>
  <p:notesSz cx="6997700" cy="9271000"/>
  <p:custDataLst>
    <p:tags r:id="rId16"/>
  </p:custDataLst>
  <p:defaultTextStyle>
    <a:defPPr>
      <a:defRPr lang="en-US"/>
    </a:defPPr>
    <a:lvl1pPr algn="ctr" rtl="0" eaLnBrk="0" fontAlgn="base" hangingPunct="0">
      <a:spcBef>
        <a:spcPct val="0"/>
      </a:spcBef>
      <a:spcAft>
        <a:spcPct val="0"/>
      </a:spcAft>
      <a:defRPr sz="2400" b="1" kern="1200">
        <a:solidFill>
          <a:schemeClr val="bg1"/>
        </a:solidFill>
        <a:latin typeface="Arial Narrow" pitchFamily="34" charset="0"/>
        <a:ea typeface="+mn-ea"/>
        <a:cs typeface="+mn-cs"/>
      </a:defRPr>
    </a:lvl1pPr>
    <a:lvl2pPr marL="457200" algn="ctr" rtl="0" eaLnBrk="0" fontAlgn="base" hangingPunct="0">
      <a:spcBef>
        <a:spcPct val="0"/>
      </a:spcBef>
      <a:spcAft>
        <a:spcPct val="0"/>
      </a:spcAft>
      <a:defRPr sz="2400" b="1" kern="1200">
        <a:solidFill>
          <a:schemeClr val="bg1"/>
        </a:solidFill>
        <a:latin typeface="Arial Narrow" pitchFamily="34" charset="0"/>
        <a:ea typeface="+mn-ea"/>
        <a:cs typeface="+mn-cs"/>
      </a:defRPr>
    </a:lvl2pPr>
    <a:lvl3pPr marL="914400" algn="ctr" rtl="0" eaLnBrk="0" fontAlgn="base" hangingPunct="0">
      <a:spcBef>
        <a:spcPct val="0"/>
      </a:spcBef>
      <a:spcAft>
        <a:spcPct val="0"/>
      </a:spcAft>
      <a:defRPr sz="2400" b="1" kern="1200">
        <a:solidFill>
          <a:schemeClr val="bg1"/>
        </a:solidFill>
        <a:latin typeface="Arial Narrow" pitchFamily="34" charset="0"/>
        <a:ea typeface="+mn-ea"/>
        <a:cs typeface="+mn-cs"/>
      </a:defRPr>
    </a:lvl3pPr>
    <a:lvl4pPr marL="1371600" algn="ctr" rtl="0" eaLnBrk="0" fontAlgn="base" hangingPunct="0">
      <a:spcBef>
        <a:spcPct val="0"/>
      </a:spcBef>
      <a:spcAft>
        <a:spcPct val="0"/>
      </a:spcAft>
      <a:defRPr sz="2400" b="1" kern="1200">
        <a:solidFill>
          <a:schemeClr val="bg1"/>
        </a:solidFill>
        <a:latin typeface="Arial Narrow" pitchFamily="34" charset="0"/>
        <a:ea typeface="+mn-ea"/>
        <a:cs typeface="+mn-cs"/>
      </a:defRPr>
    </a:lvl4pPr>
    <a:lvl5pPr marL="1828800" algn="ctr" rtl="0" eaLnBrk="0" fontAlgn="base" hangingPunct="0">
      <a:spcBef>
        <a:spcPct val="0"/>
      </a:spcBef>
      <a:spcAft>
        <a:spcPct val="0"/>
      </a:spcAft>
      <a:defRPr sz="2400" b="1" kern="1200">
        <a:solidFill>
          <a:schemeClr val="bg1"/>
        </a:solidFill>
        <a:latin typeface="Arial Narrow" pitchFamily="34" charset="0"/>
        <a:ea typeface="+mn-ea"/>
        <a:cs typeface="+mn-cs"/>
      </a:defRPr>
    </a:lvl5pPr>
    <a:lvl6pPr marL="2286000" algn="l" defTabSz="914400" rtl="0" eaLnBrk="1" latinLnBrk="0" hangingPunct="1">
      <a:defRPr sz="2400" b="1" kern="1200">
        <a:solidFill>
          <a:schemeClr val="bg1"/>
        </a:solidFill>
        <a:latin typeface="Arial Narrow" pitchFamily="34" charset="0"/>
        <a:ea typeface="+mn-ea"/>
        <a:cs typeface="+mn-cs"/>
      </a:defRPr>
    </a:lvl6pPr>
    <a:lvl7pPr marL="2743200" algn="l" defTabSz="914400" rtl="0" eaLnBrk="1" latinLnBrk="0" hangingPunct="1">
      <a:defRPr sz="2400" b="1" kern="1200">
        <a:solidFill>
          <a:schemeClr val="bg1"/>
        </a:solidFill>
        <a:latin typeface="Arial Narrow" pitchFamily="34" charset="0"/>
        <a:ea typeface="+mn-ea"/>
        <a:cs typeface="+mn-cs"/>
      </a:defRPr>
    </a:lvl7pPr>
    <a:lvl8pPr marL="3200400" algn="l" defTabSz="914400" rtl="0" eaLnBrk="1" latinLnBrk="0" hangingPunct="1">
      <a:defRPr sz="2400" b="1" kern="1200">
        <a:solidFill>
          <a:schemeClr val="bg1"/>
        </a:solidFill>
        <a:latin typeface="Arial Narrow" pitchFamily="34" charset="0"/>
        <a:ea typeface="+mn-ea"/>
        <a:cs typeface="+mn-cs"/>
      </a:defRPr>
    </a:lvl8pPr>
    <a:lvl9pPr marL="3657600" algn="l" defTabSz="914400" rtl="0" eaLnBrk="1" latinLnBrk="0" hangingPunct="1">
      <a:defRPr sz="2400" b="1" kern="1200">
        <a:solidFill>
          <a:schemeClr val="bg1"/>
        </a:solidFill>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081D58"/>
    <a:srgbClr val="FFC5CF"/>
    <a:srgbClr val="3F000B"/>
    <a:srgbClr val="CF0E30"/>
    <a:srgbClr val="DBFFB8"/>
    <a:srgbClr val="008000"/>
    <a:srgbClr val="33CC33"/>
    <a:srgbClr val="FF66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showOutlineIcons="0">
    <p:restoredLeft sz="16012" autoAdjust="0"/>
    <p:restoredTop sz="60036" autoAdjust="0"/>
  </p:normalViewPr>
  <p:slideViewPr>
    <p:cSldViewPr>
      <p:cViewPr varScale="1">
        <p:scale>
          <a:sx n="63" d="100"/>
          <a:sy n="63" d="100"/>
        </p:scale>
        <p:origin x="-228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248"/>
    </p:cViewPr>
  </p:sorterViewPr>
  <p:notesViewPr>
    <p:cSldViewPr>
      <p:cViewPr>
        <p:scale>
          <a:sx n="75" d="100"/>
          <a:sy n="75" d="100"/>
        </p:scale>
        <p:origin x="-3258" y="-288"/>
      </p:cViewPr>
      <p:guideLst>
        <p:guide orient="horz" pos="2920"/>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1584"/>
            <a:ext cx="3032337" cy="465451"/>
          </a:xfrm>
          <a:prstGeom prst="rect">
            <a:avLst/>
          </a:prstGeom>
          <a:noFill/>
          <a:ln w="9525">
            <a:noFill/>
            <a:miter lim="800000"/>
            <a:headEnd/>
            <a:tailEnd/>
          </a:ln>
          <a:effectLst/>
        </p:spPr>
        <p:txBody>
          <a:bodyPr vert="horz" wrap="square" lIns="19486" tIns="0" rIns="19486" bIns="0" numCol="1" anchor="t" anchorCtr="0" compatLnSpc="1">
            <a:prstTxWarp prst="textNoShape">
              <a:avLst/>
            </a:prstTxWarp>
          </a:bodyPr>
          <a:lstStyle>
            <a:lvl1pPr algn="l" defTabSz="935038">
              <a:defRPr sz="1000" b="0" i="1">
                <a:solidFill>
                  <a:schemeClr val="tx1"/>
                </a:solidFill>
                <a:latin typeface="Arial" charset="0"/>
              </a:defRPr>
            </a:lvl1pPr>
          </a:lstStyle>
          <a:p>
            <a:pPr>
              <a:defRPr/>
            </a:pPr>
            <a:r>
              <a:rPr lang="en-US" altLang="en-US"/>
              <a:t>Lesson 5</a:t>
            </a:r>
          </a:p>
        </p:txBody>
      </p:sp>
      <p:sp>
        <p:nvSpPr>
          <p:cNvPr id="3075" name="Rectangle 3"/>
          <p:cNvSpPr>
            <a:spLocks noGrp="1" noChangeArrowheads="1"/>
          </p:cNvSpPr>
          <p:nvPr>
            <p:ph type="dt" sz="quarter" idx="1"/>
          </p:nvPr>
        </p:nvSpPr>
        <p:spPr bwMode="auto">
          <a:xfrm>
            <a:off x="3965363" y="-1584"/>
            <a:ext cx="3032337" cy="465451"/>
          </a:xfrm>
          <a:prstGeom prst="rect">
            <a:avLst/>
          </a:prstGeom>
          <a:noFill/>
          <a:ln w="9525">
            <a:noFill/>
            <a:miter lim="800000"/>
            <a:headEnd/>
            <a:tailEnd/>
          </a:ln>
          <a:effectLst/>
        </p:spPr>
        <p:txBody>
          <a:bodyPr vert="horz" wrap="square" lIns="19486" tIns="0" rIns="19486" bIns="0" numCol="1" anchor="t" anchorCtr="0" compatLnSpc="1">
            <a:prstTxWarp prst="textNoShape">
              <a:avLst/>
            </a:prstTxWarp>
          </a:bodyPr>
          <a:lstStyle>
            <a:lvl1pPr algn="r" defTabSz="935038">
              <a:defRPr sz="1000" b="0" i="1">
                <a:solidFill>
                  <a:schemeClr val="tx1"/>
                </a:solidFill>
                <a:latin typeface="Arial" charset="0"/>
              </a:defRPr>
            </a:lvl1pPr>
          </a:lstStyle>
          <a:p>
            <a:fld id="{84E68ED3-85D5-4B15-9258-BC3D168D52B7}" type="datetime1">
              <a:rPr lang="en-US"/>
              <a:pPr/>
              <a:t>2/18/2008</a:t>
            </a:fld>
            <a:endParaRPr lang="en-US" altLang="en-US"/>
          </a:p>
        </p:txBody>
      </p:sp>
      <p:sp>
        <p:nvSpPr>
          <p:cNvPr id="3076" name="Rectangle 4"/>
          <p:cNvSpPr>
            <a:spLocks noGrp="1" noChangeArrowheads="1"/>
          </p:cNvSpPr>
          <p:nvPr>
            <p:ph type="ftr" sz="quarter" idx="2"/>
          </p:nvPr>
        </p:nvSpPr>
        <p:spPr bwMode="auto">
          <a:xfrm>
            <a:off x="0" y="8805551"/>
            <a:ext cx="3032337" cy="465450"/>
          </a:xfrm>
          <a:prstGeom prst="rect">
            <a:avLst/>
          </a:prstGeom>
          <a:noFill/>
          <a:ln w="9525">
            <a:noFill/>
            <a:miter lim="800000"/>
            <a:headEnd/>
            <a:tailEnd/>
          </a:ln>
          <a:effectLst/>
        </p:spPr>
        <p:txBody>
          <a:bodyPr vert="horz" wrap="square" lIns="19486" tIns="0" rIns="19486" bIns="0" numCol="1" anchor="b" anchorCtr="0" compatLnSpc="1">
            <a:prstTxWarp prst="textNoShape">
              <a:avLst/>
            </a:prstTxWarp>
          </a:bodyPr>
          <a:lstStyle>
            <a:lvl1pPr algn="l" defTabSz="935038">
              <a:defRPr sz="1000" b="0" i="1">
                <a:solidFill>
                  <a:schemeClr val="tx1"/>
                </a:solidFill>
                <a:latin typeface="Arial" charset="0"/>
              </a:defRPr>
            </a:lvl1pPr>
          </a:lstStyle>
          <a:p>
            <a:pPr>
              <a:defRPr/>
            </a:pPr>
            <a:r>
              <a:rPr lang="en-US" altLang="en-US"/>
              <a:t>LabVIEW FPGA Course Manual</a:t>
            </a:r>
          </a:p>
        </p:txBody>
      </p:sp>
      <p:sp>
        <p:nvSpPr>
          <p:cNvPr id="3077" name="Rectangle 5"/>
          <p:cNvSpPr>
            <a:spLocks noGrp="1" noChangeArrowheads="1"/>
          </p:cNvSpPr>
          <p:nvPr>
            <p:ph type="sldNum" sz="quarter" idx="3"/>
          </p:nvPr>
        </p:nvSpPr>
        <p:spPr bwMode="auto">
          <a:xfrm>
            <a:off x="3965363" y="8805551"/>
            <a:ext cx="3032337" cy="465450"/>
          </a:xfrm>
          <a:prstGeom prst="rect">
            <a:avLst/>
          </a:prstGeom>
          <a:noFill/>
          <a:ln w="9525">
            <a:noFill/>
            <a:miter lim="800000"/>
            <a:headEnd/>
            <a:tailEnd/>
          </a:ln>
          <a:effectLst/>
        </p:spPr>
        <p:txBody>
          <a:bodyPr vert="horz" wrap="square" lIns="19486" tIns="0" rIns="19486" bIns="0" numCol="1" anchor="b" anchorCtr="0" compatLnSpc="1">
            <a:prstTxWarp prst="textNoShape">
              <a:avLst/>
            </a:prstTxWarp>
          </a:bodyPr>
          <a:lstStyle>
            <a:lvl1pPr algn="r" defTabSz="935038">
              <a:defRPr sz="1000" b="0" i="1">
                <a:solidFill>
                  <a:schemeClr val="tx1"/>
                </a:solidFill>
                <a:latin typeface="Arial" charset="0"/>
              </a:defRPr>
            </a:lvl1pPr>
          </a:lstStyle>
          <a:p>
            <a:fld id="{A15EF343-9B6E-48DE-8394-E2D9A3A015DD}"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8" name="Rectangle 6"/>
          <p:cNvSpPr>
            <a:spLocks noGrp="1" noRot="1" noChangeAspect="1" noChangeArrowheads="1" noTextEdit="1"/>
          </p:cNvSpPr>
          <p:nvPr>
            <p:ph type="sldImg" idx="2"/>
          </p:nvPr>
        </p:nvSpPr>
        <p:spPr bwMode="auto">
          <a:xfrm>
            <a:off x="879475" y="706438"/>
            <a:ext cx="5238750" cy="3929062"/>
          </a:xfrm>
          <a:prstGeom prst="rect">
            <a:avLst/>
          </a:prstGeom>
          <a:noFill/>
          <a:ln w="3175">
            <a:solidFill>
              <a:schemeClr val="tx1"/>
            </a:solidFill>
            <a:miter lim="800000"/>
            <a:headEnd/>
            <a:tailEnd/>
          </a:ln>
        </p:spPr>
      </p:sp>
      <p:sp>
        <p:nvSpPr>
          <p:cNvPr id="2055" name="Rectangle 7"/>
          <p:cNvSpPr>
            <a:spLocks noGrp="1" noChangeArrowheads="1"/>
          </p:cNvSpPr>
          <p:nvPr>
            <p:ph type="body" sz="quarter" idx="3"/>
          </p:nvPr>
        </p:nvSpPr>
        <p:spPr bwMode="auto">
          <a:xfrm>
            <a:off x="622018" y="4863475"/>
            <a:ext cx="5831417" cy="3710933"/>
          </a:xfrm>
          <a:prstGeom prst="rect">
            <a:avLst/>
          </a:prstGeom>
          <a:noFill/>
          <a:ln w="9525">
            <a:noFill/>
            <a:miter lim="800000"/>
            <a:headEnd/>
            <a:tailEnd/>
          </a:ln>
          <a:effectLst/>
        </p:spPr>
        <p:txBody>
          <a:bodyPr vert="horz" wrap="square" lIns="94181" tIns="47091" rIns="94181" bIns="47091" numCol="1" anchor="t" anchorCtr="0" compatLnSpc="1">
            <a:prstTxWarp prst="textNoShape">
              <a:avLst/>
            </a:prstTxWarp>
          </a:bodyPr>
          <a:lstStyle/>
          <a:p>
            <a:pPr marL="0" marR="0" lvl="0" indent="0" algn="l" defTabSz="914400" rtl="0" eaLnBrk="1" fontAlgn="base" latinLnBrk="0" hangingPunct="1">
              <a:lnSpc>
                <a:spcPct val="100000"/>
              </a:lnSpc>
              <a:spcBef>
                <a:spcPct val="30000"/>
              </a:spcBef>
              <a:spcAft>
                <a:spcPct val="0"/>
              </a:spcAft>
              <a:buClrTx/>
              <a:buSzTx/>
              <a:buFontTx/>
              <a:buNone/>
              <a:tabLst>
                <a:tab pos="457200" algn="l"/>
              </a:tabLst>
              <a:defRPr/>
            </a:pPr>
            <a:r>
              <a:rPr kumimoji="0" lang="en-US" sz="1400" b="1" i="0" u="none" strike="noStrike" kern="1200" cap="none" spc="0" normalizeH="0" baseline="0" noProof="0" dirty="0" smtClean="0">
                <a:ln>
                  <a:noFill/>
                </a:ln>
                <a:solidFill>
                  <a:srgbClr val="000000"/>
                </a:solidFill>
                <a:effectLst/>
                <a:uLnTx/>
                <a:uFillTx/>
                <a:latin typeface="Arial Narrow" pitchFamily="34" charset="0"/>
                <a:ea typeface="+mn-ea"/>
                <a:cs typeface="Arial" pitchFamily="34" charset="0"/>
              </a:rPr>
              <a:t>Click to edit Master text styles</a:t>
            </a:r>
          </a:p>
          <a:p>
            <a:pPr marL="0" marR="0" lvl="1" indent="0" algn="l" defTabSz="914400" rtl="0" eaLnBrk="1" fontAlgn="base" latinLnBrk="0" hangingPunct="1">
              <a:lnSpc>
                <a:spcPct val="100000"/>
              </a:lnSpc>
              <a:spcBef>
                <a:spcPct val="30000"/>
              </a:spcBef>
              <a:spcAft>
                <a:spcPct val="0"/>
              </a:spcAft>
              <a:buClrTx/>
              <a:buSzTx/>
              <a:buFontTx/>
              <a:buNone/>
              <a:tabLst>
                <a:tab pos="457200"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Second level</a:t>
            </a:r>
          </a:p>
          <a:p>
            <a:pPr marL="228600" marR="0" lvl="2" indent="-228600" algn="l" defTabSz="914400" rtl="0" eaLnBrk="1" fontAlgn="base" latinLnBrk="0" hangingPunct="1">
              <a:lnSpc>
                <a:spcPct val="100000"/>
              </a:lnSpc>
              <a:spcBef>
                <a:spcPct val="30000"/>
              </a:spcBef>
              <a:spcAft>
                <a:spcPct val="0"/>
              </a:spcAft>
              <a:buClrTx/>
              <a:buSzTx/>
              <a:buFont typeface="Arial" pitchFamily="34" charset="0"/>
              <a:buChar char="•"/>
              <a:tabLst>
                <a:tab pos="457200"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Third level</a:t>
            </a:r>
          </a:p>
          <a:p>
            <a:pPr marL="457200" marR="0" lvl="3" indent="-228600" algn="l" defTabSz="914400" rtl="0" eaLnBrk="1" fontAlgn="base" latinLnBrk="0" hangingPunct="1">
              <a:lnSpc>
                <a:spcPct val="100000"/>
              </a:lnSpc>
              <a:spcBef>
                <a:spcPct val="30000"/>
              </a:spcBef>
              <a:spcAft>
                <a:spcPct val="0"/>
              </a:spcAft>
              <a:buClrTx/>
              <a:buSzTx/>
              <a:buFont typeface="Times New Roman" pitchFamily="18" charset="0"/>
              <a:buChar char="–"/>
              <a:tabLst>
                <a:tab pos="457200"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Fourth level</a:t>
            </a:r>
          </a:p>
          <a:p>
            <a:pPr marL="1019175" marR="0" lvl="4" indent="-1019175" algn="l" defTabSz="914400" rtl="0" eaLnBrk="1" fontAlgn="base" latinLnBrk="0" hangingPunct="1">
              <a:lnSpc>
                <a:spcPct val="100000"/>
              </a:lnSpc>
              <a:spcBef>
                <a:spcPct val="30000"/>
              </a:spcBef>
              <a:spcAft>
                <a:spcPct val="0"/>
              </a:spcAft>
              <a:buClrTx/>
              <a:buSzTx/>
              <a:buFontTx/>
              <a:buNone/>
              <a:tabLst>
                <a:tab pos="400050" algn="l"/>
                <a:tab pos="1019175"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Fifth level</a:t>
            </a:r>
          </a:p>
        </p:txBody>
      </p:sp>
      <p:sp>
        <p:nvSpPr>
          <p:cNvPr id="8" name="Rectangle 7"/>
          <p:cNvSpPr>
            <a:spLocks noChangeArrowheads="1"/>
          </p:cNvSpPr>
          <p:nvPr/>
        </p:nvSpPr>
        <p:spPr bwMode="auto">
          <a:xfrm>
            <a:off x="406581" y="9043024"/>
            <a:ext cx="6236376" cy="156322"/>
          </a:xfrm>
          <a:prstGeom prst="rect">
            <a:avLst/>
          </a:prstGeom>
          <a:noFill/>
          <a:ln w="9525">
            <a:noFill/>
            <a:miter lim="800000"/>
            <a:headEnd/>
            <a:tailEnd/>
          </a:ln>
          <a:effectLst/>
        </p:spPr>
        <p:txBody>
          <a:bodyPr lIns="64503" tIns="25801" rIns="64503" bIns="25801">
            <a:spAutoFit/>
          </a:bodyPr>
          <a:lstStyle/>
          <a:p>
            <a:pPr algn="l" defTabSz="942975">
              <a:lnSpc>
                <a:spcPct val="85000"/>
              </a:lnSpc>
              <a:tabLst>
                <a:tab pos="234950" algn="l"/>
                <a:tab pos="2978150" algn="ctr"/>
                <a:tab pos="5719763" algn="r"/>
              </a:tabLst>
            </a:pPr>
            <a:r>
              <a:rPr lang="en-US" altLang="en-US" sz="800" b="0" i="1" dirty="0" smtClean="0">
                <a:solidFill>
                  <a:schemeClr val="tx1"/>
                </a:solidFill>
              </a:rPr>
              <a:t>	LabVIEW FPGA 	6</a:t>
            </a:r>
            <a:r>
              <a:rPr lang="en-US" sz="800" b="0" i="1" dirty="0" smtClean="0">
                <a:solidFill>
                  <a:schemeClr val="tx1"/>
                </a:solidFill>
              </a:rPr>
              <a:t>-</a:t>
            </a:r>
            <a:fld id="{8618B3B7-1819-48C9-894E-FAD3541A3B44}" type="slidenum">
              <a:rPr lang="en-US" sz="800" b="0" i="1" smtClean="0">
                <a:solidFill>
                  <a:schemeClr val="tx1"/>
                </a:solidFill>
              </a:rPr>
              <a:pPr algn="l" defTabSz="942975">
                <a:lnSpc>
                  <a:spcPct val="85000"/>
                </a:lnSpc>
                <a:tabLst>
                  <a:tab pos="234950" algn="l"/>
                  <a:tab pos="2978150" algn="ctr"/>
                  <a:tab pos="5719763" algn="r"/>
                </a:tabLst>
              </a:pPr>
              <a:t>‹#›</a:t>
            </a:fld>
            <a:r>
              <a:rPr lang="en-US" sz="800" b="0" i="1" dirty="0" smtClean="0">
                <a:solidFill>
                  <a:schemeClr val="tx1"/>
                </a:solidFill>
              </a:rPr>
              <a:t> 	ni.com</a:t>
            </a:r>
            <a:endParaRPr lang="en-US" sz="800" b="0" i="1" dirty="0">
              <a:solidFill>
                <a:schemeClr val="tx1"/>
              </a:solidFill>
            </a:endParaRPr>
          </a:p>
        </p:txBody>
      </p:sp>
    </p:spTree>
  </p:cSld>
  <p:clrMap bg1="lt1" tx1="dk1" bg2="lt2" tx2="dk2" accent1="accent1" accent2="accent2" accent3="accent3" accent4="accent4" accent5="accent5" accent6="accent6" hlink="hlink" folHlink="folHlink"/>
  <p:hf hdr="0" dt="0"/>
  <p:notesStyle>
    <a:lvl1pPr marL="0" marR="0" indent="0" algn="l" defTabSz="914400" rtl="0" eaLnBrk="1" fontAlgn="base" latinLnBrk="0" hangingPunct="1">
      <a:lnSpc>
        <a:spcPct val="100000"/>
      </a:lnSpc>
      <a:spcBef>
        <a:spcPct val="30000"/>
      </a:spcBef>
      <a:spcAft>
        <a:spcPct val="0"/>
      </a:spcAft>
      <a:buClrTx/>
      <a:buSzTx/>
      <a:buFontTx/>
      <a:buNone/>
      <a:tabLst>
        <a:tab pos="457200" algn="l"/>
      </a:tabLst>
      <a:defRPr sz="1200" kern="1200">
        <a:solidFill>
          <a:schemeClr val="tx1"/>
        </a:solidFill>
        <a:latin typeface="Arial" charset="0"/>
        <a:ea typeface="+mn-ea"/>
        <a:cs typeface="+mn-cs"/>
      </a:defRPr>
    </a:lvl1pPr>
    <a:lvl2pPr marL="0" marR="0" indent="0" algn="l" defTabSz="914400" rtl="0" eaLnBrk="1" fontAlgn="base" latinLnBrk="0" hangingPunct="1">
      <a:lnSpc>
        <a:spcPct val="100000"/>
      </a:lnSpc>
      <a:spcBef>
        <a:spcPct val="30000"/>
      </a:spcBef>
      <a:spcAft>
        <a:spcPct val="0"/>
      </a:spcAft>
      <a:buClrTx/>
      <a:buSzTx/>
      <a:buFontTx/>
      <a:buNone/>
      <a:tabLst>
        <a:tab pos="457200" algn="l"/>
      </a:tabLst>
      <a:defRPr sz="1200" kern="1200">
        <a:solidFill>
          <a:schemeClr val="tx1"/>
        </a:solidFill>
        <a:latin typeface="Arial" charset="0"/>
        <a:ea typeface="+mn-ea"/>
        <a:cs typeface="+mn-cs"/>
      </a:defRPr>
    </a:lvl2pPr>
    <a:lvl3pPr marL="228600" marR="0" indent="-228600" algn="l" defTabSz="914400" rtl="0" eaLnBrk="1" fontAlgn="base" latinLnBrk="0" hangingPunct="1">
      <a:lnSpc>
        <a:spcPct val="100000"/>
      </a:lnSpc>
      <a:spcBef>
        <a:spcPct val="30000"/>
      </a:spcBef>
      <a:spcAft>
        <a:spcPct val="0"/>
      </a:spcAft>
      <a:buClrTx/>
      <a:buSzTx/>
      <a:buFont typeface="Arial" pitchFamily="34" charset="0"/>
      <a:buChar char="•"/>
      <a:tabLst>
        <a:tab pos="457200" algn="l"/>
      </a:tabLst>
      <a:defRPr sz="1200" kern="1200">
        <a:solidFill>
          <a:schemeClr val="tx1"/>
        </a:solidFill>
        <a:latin typeface="Arial" charset="0"/>
        <a:ea typeface="+mn-ea"/>
        <a:cs typeface="+mn-cs"/>
      </a:defRPr>
    </a:lvl3pPr>
    <a:lvl4pPr marL="457200" marR="0" indent="-228600" algn="l" defTabSz="914400" rtl="0" eaLnBrk="1" fontAlgn="base" latinLnBrk="0" hangingPunct="1">
      <a:lnSpc>
        <a:spcPct val="100000"/>
      </a:lnSpc>
      <a:spcBef>
        <a:spcPct val="30000"/>
      </a:spcBef>
      <a:spcAft>
        <a:spcPct val="0"/>
      </a:spcAft>
      <a:buClrTx/>
      <a:buSzTx/>
      <a:buFont typeface="Times New Roman" pitchFamily="18" charset="0"/>
      <a:buChar char="–"/>
      <a:tabLst>
        <a:tab pos="457200" algn="l"/>
      </a:tabLst>
      <a:defRPr sz="1200" kern="1200">
        <a:solidFill>
          <a:schemeClr val="tx1"/>
        </a:solidFill>
        <a:latin typeface="Arial" charset="0"/>
        <a:ea typeface="+mn-ea"/>
        <a:cs typeface="+mn-cs"/>
      </a:defRPr>
    </a:lvl4pPr>
    <a:lvl5pPr marL="1019175" marR="0" indent="-1019175" algn="l" defTabSz="914400" rtl="0" eaLnBrk="1" fontAlgn="base" latinLnBrk="0" hangingPunct="1">
      <a:lnSpc>
        <a:spcPct val="100000"/>
      </a:lnSpc>
      <a:spcBef>
        <a:spcPct val="30000"/>
      </a:spcBef>
      <a:spcAft>
        <a:spcPct val="0"/>
      </a:spcAft>
      <a:buClrTx/>
      <a:buSzTx/>
      <a:buFontTx/>
      <a:buNone/>
      <a:tabLst>
        <a:tab pos="400050" algn="l"/>
        <a:tab pos="1019175" algn="l"/>
      </a:tabLs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9475" y="706438"/>
            <a:ext cx="5238750" cy="3929062"/>
          </a:xfrm>
        </p:spPr>
      </p:sp>
      <p:sp>
        <p:nvSpPr>
          <p:cNvPr id="8" name="Notes Placeholder 7"/>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9475" y="706438"/>
            <a:ext cx="5238750" cy="3929062"/>
          </a:xfrm>
        </p:spPr>
      </p:sp>
      <p:sp>
        <p:nvSpPr>
          <p:cNvPr id="3" name="Notes Placeholder 2"/>
          <p:cNvSpPr>
            <a:spLocks noGrp="1"/>
          </p:cNvSpPr>
          <p:nvPr>
            <p:ph type="body" idx="1"/>
          </p:nvPr>
        </p:nvSpPr>
        <p:spPr/>
        <p:txBody>
          <a:bodyPr>
            <a:normAutofit/>
          </a:bodyPr>
          <a:lstStyle/>
          <a:p>
            <a:pPr marL="228600" indent="-228600">
              <a:buAutoNum type="arabicPeriod"/>
              <a:tabLst/>
            </a:pPr>
            <a:r>
              <a:rPr lang="fr-FR" sz="1100" dirty="0" smtClean="0">
                <a:latin typeface="Times New Roman" pitchFamily="18" charset="0"/>
                <a:cs typeface="Times New Roman" pitchFamily="18" charset="0"/>
              </a:rPr>
              <a:t>FPGA Interface VIs </a:t>
            </a:r>
          </a:p>
          <a:p>
            <a:pPr marL="228600" indent="-228600">
              <a:buAutoNum type="arabicPeriod"/>
              <a:tabLst/>
            </a:pPr>
            <a:r>
              <a:rPr lang="fr-FR" sz="1100" dirty="0" smtClean="0">
                <a:latin typeface="Times New Roman" pitchFamily="18" charset="0"/>
                <a:cs typeface="Times New Roman" pitchFamily="18" charset="0"/>
              </a:rPr>
              <a:t>Read/</a:t>
            </a:r>
            <a:r>
              <a:rPr lang="fr-FR" sz="1100" dirty="0" err="1" smtClean="0">
                <a:latin typeface="Times New Roman" pitchFamily="18" charset="0"/>
                <a:cs typeface="Times New Roman" pitchFamily="18" charset="0"/>
              </a:rPr>
              <a:t>Write</a:t>
            </a:r>
            <a:r>
              <a:rPr lang="fr-FR" sz="1100" dirty="0" smtClean="0">
                <a:latin typeface="Times New Roman" pitchFamily="18" charset="0"/>
                <a:cs typeface="Times New Roman" pitchFamily="18" charset="0"/>
              </a:rPr>
              <a:t> Control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Image Placeholder 7"/>
          <p:cNvSpPr>
            <a:spLocks noGrp="1" noRot="1" noChangeAspect="1"/>
          </p:cNvSpPr>
          <p:nvPr>
            <p:ph type="sldImg"/>
          </p:nvPr>
        </p:nvSpPr>
        <p:spPr>
          <a:xfrm>
            <a:off x="879475" y="706438"/>
            <a:ext cx="5238750" cy="3929062"/>
          </a:xfrm>
        </p:spPr>
      </p:sp>
      <p:sp>
        <p:nvSpPr>
          <p:cNvPr id="9" name="Notes Placeholder 8"/>
          <p:cNvSpPr>
            <a:spLocks noGrp="1"/>
          </p:cNvSpPr>
          <p:nvPr>
            <p:ph type="body" idx="1"/>
          </p:nvPr>
        </p:nvSpPr>
        <p:spPr/>
        <p:txBody>
          <a:bodyPr>
            <a:normAutofit/>
          </a:bodyPr>
          <a:lstStyle/>
          <a:p>
            <a:pPr lvl="1"/>
            <a:r>
              <a:rPr lang="en-US" sz="1400" b="1" dirty="0" smtClean="0">
                <a:latin typeface="Arial Narrow" pitchFamily="34" charset="0"/>
                <a:cs typeface="Times New Roman" pitchFamily="18" charset="0"/>
              </a:rPr>
              <a:t>A. Introduction</a:t>
            </a:r>
          </a:p>
          <a:p>
            <a:pPr lvl="1"/>
            <a:r>
              <a:rPr lang="en-US" sz="1100" dirty="0" smtClean="0">
                <a:latin typeface="Times New Roman" pitchFamily="18" charset="0"/>
                <a:cs typeface="Times New Roman" pitchFamily="18" charset="0"/>
              </a:rPr>
              <a:t>The external host program might provide a remote graphical user interface, log data, and post process data. The host program can run in Windows on a PC or PXI controller; or it can run on a real-time operating system (RTOS) on a PC, PXI controller, Compact Vision System, or CompactRIO controller. The RT host controller communicates with the CompactRIO RT processor over the network using shared variables or low-level protocols such as TCP/IP. </a:t>
            </a:r>
          </a:p>
          <a:p>
            <a:pPr lvl="2">
              <a:buNone/>
            </a:pPr>
            <a:r>
              <a:rPr lang="en-US" sz="1100" dirty="0" smtClean="0">
                <a:latin typeface="Times New Roman" pitchFamily="18" charset="0"/>
                <a:cs typeface="Times New Roman" pitchFamily="18" charset="0"/>
              </a:rPr>
              <a:t>The Host VI can perform the following tasks in this architecture:</a:t>
            </a:r>
          </a:p>
          <a:p>
            <a:pPr lvl="2"/>
            <a:r>
              <a:rPr lang="en-US" sz="1100" dirty="0" smtClean="0">
                <a:latin typeface="Times New Roman" pitchFamily="18" charset="0"/>
                <a:cs typeface="Times New Roman" pitchFamily="18" charset="0"/>
              </a:rPr>
              <a:t>Perform more data processing than you can fit on the FPGA</a:t>
            </a:r>
          </a:p>
          <a:p>
            <a:pPr lvl="2"/>
            <a:r>
              <a:rPr lang="en-US" sz="1100" dirty="0" smtClean="0">
                <a:latin typeface="Times New Roman" pitchFamily="18" charset="0"/>
                <a:cs typeface="Times New Roman" pitchFamily="18" charset="0"/>
              </a:rPr>
              <a:t>Perform operations not available on the FPGA target, such as floating-point arithmetic</a:t>
            </a:r>
          </a:p>
          <a:p>
            <a:pPr lvl="2"/>
            <a:r>
              <a:rPr lang="en-US" sz="1100" dirty="0" smtClean="0">
                <a:latin typeface="Times New Roman" pitchFamily="18" charset="0"/>
                <a:cs typeface="Times New Roman" pitchFamily="18" charset="0"/>
              </a:rPr>
              <a:t>Provide a multi-tiered application with the FPGA target as a component of a larger system</a:t>
            </a:r>
          </a:p>
          <a:p>
            <a:pPr lvl="2"/>
            <a:r>
              <a:rPr lang="en-US" sz="1100" dirty="0" smtClean="0">
                <a:latin typeface="Times New Roman" pitchFamily="18" charset="0"/>
                <a:cs typeface="Times New Roman" pitchFamily="18" charset="0"/>
              </a:rPr>
              <a:t>Log data</a:t>
            </a:r>
          </a:p>
          <a:p>
            <a:pPr lvl="2"/>
            <a:r>
              <a:rPr lang="en-US" sz="1100" dirty="0" smtClean="0">
                <a:latin typeface="Times New Roman" pitchFamily="18" charset="0"/>
                <a:cs typeface="Times New Roman" pitchFamily="18" charset="0"/>
              </a:rPr>
              <a:t>Sequence multiple FPGA VIs</a:t>
            </a:r>
          </a:p>
          <a:p>
            <a:pPr lvl="2"/>
            <a:r>
              <a:rPr lang="en-US" sz="1100" dirty="0" smtClean="0">
                <a:latin typeface="Times New Roman" pitchFamily="18" charset="0"/>
                <a:cs typeface="Times New Roman" pitchFamily="18" charset="0"/>
              </a:rPr>
              <a:t>Control the timing and sequencing of data transfer</a:t>
            </a:r>
          </a:p>
          <a:p>
            <a:pPr lvl="2"/>
            <a:r>
              <a:rPr lang="en-US" sz="1100" dirty="0" smtClean="0">
                <a:latin typeface="Times New Roman" pitchFamily="18" charset="0"/>
                <a:cs typeface="Times New Roman" pitchFamily="18" charset="0"/>
              </a:rPr>
              <a:t>Control which components are visible on the front panel window because some controls and indicators might be more important for communication than others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9475" y="706438"/>
            <a:ext cx="5238750" cy="3929062"/>
          </a:xfrm>
        </p:spPr>
      </p:sp>
      <p:sp>
        <p:nvSpPr>
          <p:cNvPr id="6" name="Notes Placeholder 5"/>
          <p:cNvSpPr>
            <a:spLocks noGrp="1"/>
          </p:cNvSpPr>
          <p:nvPr>
            <p:ph type="body" idx="1"/>
          </p:nvPr>
        </p:nvSpPr>
        <p:spPr/>
        <p:txBody>
          <a:bodyPr>
            <a:normAutofit/>
          </a:bodyPr>
          <a:lstStyle/>
          <a:p>
            <a:pPr lvl="1"/>
            <a:r>
              <a:rPr lang="en-US" sz="1400" b="1" dirty="0" smtClean="0">
                <a:latin typeface="Arial Narrow" pitchFamily="34" charset="0"/>
                <a:cs typeface="Times New Roman" pitchFamily="18" charset="0"/>
              </a:rPr>
              <a:t>B. FPGA Interface Functions</a:t>
            </a:r>
          </a:p>
          <a:p>
            <a:pPr lvl="1"/>
            <a:r>
              <a:rPr lang="en-US" sz="1100" dirty="0" smtClean="0">
                <a:latin typeface="Times New Roman" pitchFamily="18" charset="0"/>
                <a:cs typeface="Times New Roman" pitchFamily="18" charset="0"/>
              </a:rPr>
              <a:t>When you install the LabVIEW FPGA modules in LabVIEW, if you open a VI under the host in the project hierarchy, the FPGA Interface Functions palette is available, as shown above. </a:t>
            </a:r>
          </a:p>
          <a:p>
            <a:pPr lvl="1"/>
            <a:r>
              <a:rPr lang="en-US" sz="1100" dirty="0" smtClean="0">
                <a:latin typeface="Times New Roman" pitchFamily="18" charset="0"/>
                <a:cs typeface="Times New Roman" pitchFamily="18" charset="0"/>
              </a:rPr>
              <a:t>Use the FPGA Interface functions to communicate with an FPGA VI from the host VI using the following operations:</a:t>
            </a:r>
          </a:p>
          <a:p>
            <a:pPr lvl="2"/>
            <a:r>
              <a:rPr lang="en-US" sz="1100" dirty="0" smtClean="0">
                <a:latin typeface="Times New Roman" pitchFamily="18" charset="0"/>
                <a:cs typeface="Times New Roman" pitchFamily="18" charset="0"/>
              </a:rPr>
              <a:t>Establish and terminate communication with the FPGA VI</a:t>
            </a:r>
          </a:p>
          <a:p>
            <a:pPr marL="228600" marR="0" lvl="2" indent="-228600" algn="l" defTabSz="914400" rtl="0" eaLnBrk="1" fontAlgn="base" latinLnBrk="0" hangingPunct="1">
              <a:lnSpc>
                <a:spcPct val="100000"/>
              </a:lnSpc>
              <a:spcBef>
                <a:spcPct val="30000"/>
              </a:spcBef>
              <a:spcAft>
                <a:spcPct val="0"/>
              </a:spcAft>
              <a:buClrTx/>
              <a:buSzTx/>
              <a:buFont typeface="Arial" pitchFamily="34" charset="0"/>
              <a:buChar char="•"/>
              <a:tabLst>
                <a:tab pos="457200" algn="l"/>
              </a:tabLst>
              <a:defRPr/>
            </a:pPr>
            <a:r>
              <a:rPr lang="en-US" sz="1100" dirty="0" smtClean="0">
                <a:latin typeface="Times New Roman" pitchFamily="18" charset="0"/>
                <a:cs typeface="Times New Roman" pitchFamily="18" charset="0"/>
              </a:rPr>
              <a:t>Control the execution of the FPGA VI on the FPGA target </a:t>
            </a:r>
          </a:p>
          <a:p>
            <a:pPr lvl="2"/>
            <a:r>
              <a:rPr lang="en-US" sz="1100" dirty="0" smtClean="0">
                <a:latin typeface="Times New Roman" pitchFamily="18" charset="0"/>
                <a:cs typeface="Times New Roman" pitchFamily="18" charset="0"/>
              </a:rPr>
              <a:t>Read and write data to the FPGA VI</a:t>
            </a:r>
          </a:p>
          <a:p>
            <a:pPr lvl="2"/>
            <a:r>
              <a:rPr lang="en-US" sz="1100" dirty="0" smtClean="0">
                <a:latin typeface="Times New Roman" pitchFamily="18" charset="0"/>
                <a:cs typeface="Times New Roman" pitchFamily="18" charset="0"/>
              </a:rPr>
              <a:t>Wait for and acknowledge FPGA VI interrupts</a:t>
            </a:r>
          </a:p>
          <a:p>
            <a:pPr lvl="2"/>
            <a:r>
              <a:rPr lang="en-US" sz="1100" dirty="0" smtClean="0">
                <a:latin typeface="Times New Roman" pitchFamily="18" charset="0"/>
                <a:cs typeface="Times New Roman" pitchFamily="18" charset="0"/>
              </a:rPr>
              <a:t>Read DMA FIFOs</a:t>
            </a:r>
          </a:p>
          <a:p>
            <a:pPr lvl="1"/>
            <a:r>
              <a:rPr lang="en-US" sz="1100" dirty="0" smtClean="0">
                <a:latin typeface="Times New Roman" pitchFamily="18" charset="0"/>
                <a:cs typeface="Times New Roman" pitchFamily="18" charset="0"/>
              </a:rPr>
              <a:t>The FPGA Interface functions can return general LabVIEW error codes, specific FPGA interface error codes, or error codes specific to the FPGA target. Refer to the specific FPGA target documentation for a list of target-specific error codes.</a:t>
            </a:r>
          </a:p>
          <a:p>
            <a:pPr lvl="1"/>
            <a:endParaRPr lang="en-US" sz="1100" dirty="0" smtClean="0">
              <a:latin typeface="Times New Roman" pitchFamily="18" charset="0"/>
              <a:cs typeface="Times New Roman" pitchFamily="18" charset="0"/>
            </a:endParaRPr>
          </a:p>
          <a:p>
            <a:pPr lvl="1"/>
            <a:endParaRPr lang="en-US" sz="1100" dirty="0">
              <a:latin typeface="Times New Roman" pitchFamily="18" charset="0"/>
              <a:cs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9475" y="706438"/>
            <a:ext cx="5238750" cy="3929062"/>
          </a:xfrm>
        </p:spPr>
      </p:sp>
      <p:sp>
        <p:nvSpPr>
          <p:cNvPr id="6" name="Notes Placeholder 5"/>
          <p:cNvSpPr>
            <a:spLocks noGrp="1"/>
          </p:cNvSpPr>
          <p:nvPr>
            <p:ph type="body" idx="1"/>
          </p:nvPr>
        </p:nvSpPr>
        <p:spPr/>
        <p:txBody>
          <a:bodyPr>
            <a:normAutofit/>
          </a:bodyPr>
          <a:lstStyle/>
          <a:p>
            <a:pPr lvl="1"/>
            <a:r>
              <a:rPr lang="en-US" sz="1400" b="1" dirty="0" smtClean="0">
                <a:latin typeface="Arial Narrow" pitchFamily="34" charset="0"/>
                <a:cs typeface="Times New Roman" pitchFamily="18" charset="0"/>
              </a:rPr>
              <a:t>Open FPGA VI Reference</a:t>
            </a:r>
          </a:p>
          <a:p>
            <a:pPr lvl="1"/>
            <a:r>
              <a:rPr lang="en-US" sz="1100" dirty="0" smtClean="0">
                <a:latin typeface="Times New Roman" pitchFamily="18" charset="0"/>
                <a:cs typeface="Times New Roman" pitchFamily="18" charset="0"/>
              </a:rPr>
              <a:t>Opens a reference to the FPGA VI or </a:t>
            </a:r>
            <a:r>
              <a:rPr lang="en-US" sz="1100" dirty="0" err="1" smtClean="0">
                <a:latin typeface="Times New Roman" pitchFamily="18" charset="0"/>
                <a:cs typeface="Times New Roman" pitchFamily="18" charset="0"/>
              </a:rPr>
              <a:t>bitfile</a:t>
            </a:r>
            <a:r>
              <a:rPr lang="en-US" sz="1100" dirty="0" smtClean="0">
                <a:latin typeface="Times New Roman" pitchFamily="18" charset="0"/>
                <a:cs typeface="Times New Roman" pitchFamily="18" charset="0"/>
              </a:rPr>
              <a:t> and FPGA target you select in the shortcut menu or that you specify with the resource name input. You must open a reference to the FPGA target before you can communicate between the host VI and the FPGA VI.</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Image Placeholder 7"/>
          <p:cNvSpPr>
            <a:spLocks noGrp="1" noRot="1" noChangeAspect="1"/>
          </p:cNvSpPr>
          <p:nvPr>
            <p:ph type="sldImg"/>
          </p:nvPr>
        </p:nvSpPr>
        <p:spPr>
          <a:xfrm>
            <a:off x="879475" y="706438"/>
            <a:ext cx="5238750" cy="3929062"/>
          </a:xfrm>
        </p:spPr>
      </p:sp>
      <p:sp>
        <p:nvSpPr>
          <p:cNvPr id="9" name="Notes Placeholder 8"/>
          <p:cNvSpPr>
            <a:spLocks noGrp="1"/>
          </p:cNvSpPr>
          <p:nvPr>
            <p:ph type="body" idx="1"/>
          </p:nvPr>
        </p:nvSpPr>
        <p:spPr/>
        <p:txBody>
          <a:bodyPr>
            <a:normAutofit/>
          </a:bodyPr>
          <a:lstStyle/>
          <a:p>
            <a:pPr lvl="1"/>
            <a:r>
              <a:rPr lang="en-US" sz="1400" b="1" dirty="0" smtClean="0">
                <a:latin typeface="Arial Narrow" pitchFamily="34" charset="0"/>
                <a:cs typeface="Times New Roman" pitchFamily="18" charset="0"/>
              </a:rPr>
              <a:t>Read/Write Control</a:t>
            </a:r>
          </a:p>
          <a:p>
            <a:pPr lvl="1"/>
            <a:r>
              <a:rPr lang="en-US" sz="1100" dirty="0" smtClean="0">
                <a:latin typeface="Times New Roman" pitchFamily="18" charset="0"/>
                <a:cs typeface="Times New Roman" pitchFamily="18" charset="0"/>
              </a:rPr>
              <a:t>Reads a value from or writes a value to a control or indicator in the FPGA VI on the FPGA target.</a:t>
            </a:r>
          </a:p>
          <a:p>
            <a:pPr lvl="1"/>
            <a:endParaRPr lang="en-US" sz="1100" dirty="0" smtClean="0">
              <a:latin typeface="Times New Roman" pitchFamily="18" charset="0"/>
              <a:cs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9475" y="706438"/>
            <a:ext cx="5238750" cy="3929062"/>
          </a:xfrm>
        </p:spPr>
      </p:sp>
      <p:sp>
        <p:nvSpPr>
          <p:cNvPr id="6" name="Notes Placeholder 5"/>
          <p:cNvSpPr>
            <a:spLocks noGrp="1"/>
          </p:cNvSpPr>
          <p:nvPr>
            <p:ph type="body" idx="1"/>
          </p:nvPr>
        </p:nvSpPr>
        <p:spPr/>
        <p:txBody>
          <a:bodyPr>
            <a:normAutofit/>
          </a:bodyPr>
          <a:lstStyle/>
          <a:p>
            <a:pPr>
              <a:defRPr/>
            </a:pPr>
            <a:r>
              <a:rPr lang="en-US" sz="1400" b="1" dirty="0" smtClean="0">
                <a:latin typeface="Arial Narrow" pitchFamily="34" charset="0"/>
                <a:cs typeface="Times New Roman" pitchFamily="18" charset="0"/>
              </a:rPr>
              <a:t>Invoke Method</a:t>
            </a:r>
          </a:p>
          <a:p>
            <a:pPr>
              <a:defRPr/>
            </a:pPr>
            <a:r>
              <a:rPr lang="en-US" sz="1100" dirty="0" smtClean="0">
                <a:latin typeface="Times New Roman" pitchFamily="18" charset="0"/>
                <a:cs typeface="Times New Roman" pitchFamily="18" charset="0"/>
              </a:rPr>
              <a:t>Invokes an FPGA Interface method or action from a host VI on an FPGA VI. Use methods to download, abort, reset, and run the FPGA VI on the FPGA target, wait for and acknowledge FPGA VI interrupts, read DMA FIFOs, and write to DMA FIFOs. The methods you can choose from depend on the target hardware and the FPGA VI. You must wire the FPGA VI Reference In input to view the available methods in the shortcut menu.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9475" y="706438"/>
            <a:ext cx="5238750" cy="3929062"/>
          </a:xfrm>
        </p:spPr>
      </p:sp>
      <p:sp>
        <p:nvSpPr>
          <p:cNvPr id="6" name="Notes Placeholder 5"/>
          <p:cNvSpPr>
            <a:spLocks noGrp="1"/>
          </p:cNvSpPr>
          <p:nvPr>
            <p:ph type="body" idx="1"/>
          </p:nvPr>
        </p:nvSpPr>
        <p:spPr/>
        <p:txBody>
          <a:bodyPr>
            <a:normAutofit/>
          </a:bodyPr>
          <a:lstStyle/>
          <a:p>
            <a:r>
              <a:rPr lang="en-US" sz="1400" b="1" dirty="0" smtClean="0">
                <a:latin typeface="Arial Narrow" pitchFamily="34" charset="0"/>
                <a:cs typeface="Times New Roman" pitchFamily="18" charset="0"/>
              </a:rPr>
              <a:t>Close FPGA VI Reference</a:t>
            </a:r>
          </a:p>
          <a:p>
            <a:r>
              <a:rPr lang="en-US" sz="1100" dirty="0" smtClean="0">
                <a:latin typeface="Times New Roman" pitchFamily="18" charset="0"/>
                <a:cs typeface="Times New Roman" pitchFamily="18" charset="0"/>
              </a:rPr>
              <a:t>Stops and resets the FPGA VI running on the FPGA target and closes the reference to the VI. Right-click the Close FPGA VI Reference function on the block diagram and select </a:t>
            </a:r>
            <a:r>
              <a:rPr lang="en-US" sz="1100" b="1" dirty="0" smtClean="0">
                <a:latin typeface="Times New Roman" pitchFamily="18" charset="0"/>
                <a:cs typeface="Times New Roman" pitchFamily="18" charset="0"/>
              </a:rPr>
              <a:t>Close</a:t>
            </a:r>
            <a:r>
              <a:rPr lang="en-US" sz="1100" dirty="0" smtClean="0">
                <a:latin typeface="Times New Roman" pitchFamily="18" charset="0"/>
                <a:cs typeface="Times New Roman" pitchFamily="18" charset="0"/>
              </a:rPr>
              <a:t> to close the reference without resetting the FPGA VI running on the FPGA target. The default is </a:t>
            </a:r>
            <a:r>
              <a:rPr lang="en-US" sz="1100" b="1" dirty="0" smtClean="0">
                <a:latin typeface="Times New Roman" pitchFamily="18" charset="0"/>
                <a:cs typeface="Times New Roman" pitchFamily="18" charset="0"/>
              </a:rPr>
              <a:t>Close and Reset if Last Reference</a:t>
            </a:r>
            <a:r>
              <a:rPr lang="en-US" sz="1100" dirty="0" smtClean="0">
                <a:latin typeface="Times New Roman" pitchFamily="18" charset="0"/>
                <a:cs typeface="Times New Roman" pitchFamily="18" charset="0"/>
              </a:rPr>
              <a:t>, which closes the reference, stops the FPGA VI, and resets the FPGA VI running on the FPGA target. </a:t>
            </a:r>
          </a:p>
          <a:p>
            <a:endParaRPr lang="en-US" sz="1100" dirty="0" smtClean="0">
              <a:latin typeface="Times New Roman" pitchFamily="18" charset="0"/>
              <a:cs typeface="Times New Roman" pitchFamily="18" charset="0"/>
            </a:endParaRPr>
          </a:p>
          <a:p>
            <a:endParaRPr lang="en-US" sz="1100" dirty="0">
              <a:latin typeface="Times New Roman" pitchFamily="18" charset="0"/>
              <a:cs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a:xfrm>
            <a:off x="879475" y="706438"/>
            <a:ext cx="5238750" cy="3929062"/>
          </a:xfrm>
        </p:spPr>
      </p:sp>
      <p:sp>
        <p:nvSpPr>
          <p:cNvPr id="8" name="Notes Placeholder 7"/>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2"/>
          <p:cNvSpPr>
            <a:spLocks noGrp="1" noRot="1" noChangeAspect="1" noChangeArrowheads="1" noTextEdit="1"/>
          </p:cNvSpPr>
          <p:nvPr>
            <p:ph type="sldImg"/>
          </p:nvPr>
        </p:nvSpPr>
        <p:spPr>
          <a:xfrm>
            <a:off x="879475" y="706438"/>
            <a:ext cx="5238750" cy="3929062"/>
          </a:xfrm>
        </p:spPr>
      </p:sp>
      <p:sp>
        <p:nvSpPr>
          <p:cNvPr id="40965" name="Rectangle 3"/>
          <p:cNvSpPr>
            <a:spLocks noGrp="1" noChangeArrowheads="1"/>
          </p:cNvSpPr>
          <p:nvPr>
            <p:ph type="body" idx="1"/>
          </p:nvPr>
        </p:nvSpPr>
        <p:spPr>
          <a:noFill/>
          <a:ln/>
        </p:spPr>
        <p:txBody>
          <a:bodyPr/>
          <a:lstStyle/>
          <a:p>
            <a:r>
              <a:rPr lang="en-US" sz="1100" dirty="0" smtClean="0">
                <a:latin typeface="Times New Roman" pitchFamily="18" charset="0"/>
              </a:rPr>
              <a:t>In this lesson, you have learned how to use the FPGA interface VIs to control and communicate with your FPGA VI. Remember that you need to display just the necessary controls and indicators on your FPGA VI, because extra front panel objects might take additional space. In the next lessons, you will learn more advanced topics like synchronization between the host and the </a:t>
            </a:r>
            <a:br>
              <a:rPr lang="en-US" sz="1100" dirty="0" smtClean="0">
                <a:latin typeface="Times New Roman" pitchFamily="18" charset="0"/>
              </a:rPr>
            </a:br>
            <a:r>
              <a:rPr lang="en-US" sz="1100" dirty="0" smtClean="0">
                <a:latin typeface="Times New Roman" pitchFamily="18" charset="0"/>
              </a:rPr>
              <a:t>FPGA VI, as well as different mechanisms to transfer information between them.</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14" descr="7784_static"/>
          <p:cNvPicPr>
            <a:picLocks noChangeAspect="1" noChangeArrowheads="1"/>
          </p:cNvPicPr>
          <p:nvPr/>
        </p:nvPicPr>
        <p:blipFill>
          <a:blip r:embed="rId2"/>
          <a:srcRect l="1610"/>
          <a:stretch>
            <a:fillRect/>
          </a:stretch>
        </p:blipFill>
        <p:spPr bwMode="auto">
          <a:xfrm>
            <a:off x="0" y="381000"/>
            <a:ext cx="9144000" cy="6483350"/>
          </a:xfrm>
          <a:prstGeom prst="rect">
            <a:avLst/>
          </a:prstGeom>
          <a:noFill/>
        </p:spPr>
      </p:pic>
      <p:sp>
        <p:nvSpPr>
          <p:cNvPr id="2" name="Title 1"/>
          <p:cNvSpPr>
            <a:spLocks noGrp="1"/>
          </p:cNvSpPr>
          <p:nvPr>
            <p:ph type="ctrTitle"/>
          </p:nvPr>
        </p:nvSpPr>
        <p:spPr>
          <a:xfrm>
            <a:off x="2438400" y="228600"/>
            <a:ext cx="6248400" cy="1143000"/>
          </a:xfrm>
        </p:spPr>
        <p:txBody>
          <a:bodyPr>
            <a:normAutofit/>
          </a:bodyPr>
          <a:lstStyle>
            <a:lvl1pPr algn="r">
              <a:defRPr sz="38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1752600"/>
            <a:ext cx="8229600" cy="1752600"/>
          </a:xfrm>
        </p:spPr>
        <p:txBody>
          <a:bodyPr>
            <a:normAutofit/>
          </a:bodyPr>
          <a:lstStyle>
            <a:lvl1pPr marL="0" indent="0" algn="ct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extBox 7"/>
          <p:cNvSpPr txBox="1"/>
          <p:nvPr/>
        </p:nvSpPr>
        <p:spPr>
          <a:xfrm>
            <a:off x="4876800" y="5248870"/>
            <a:ext cx="4267200" cy="1569660"/>
          </a:xfrm>
          <a:prstGeom prst="rect">
            <a:avLst/>
          </a:prstGeom>
          <a:noFill/>
        </p:spPr>
        <p:txBody>
          <a:bodyPr wrap="square" rtlCol="0">
            <a:spAutoFit/>
          </a:bodyPr>
          <a:lstStyle/>
          <a:p>
            <a:pPr algn="ctr"/>
            <a:r>
              <a:rPr lang="en-US" sz="2400" dirty="0" smtClean="0"/>
              <a:t>National Instruments</a:t>
            </a:r>
          </a:p>
          <a:p>
            <a:pPr algn="ctr"/>
            <a:r>
              <a:rPr lang="en-US" sz="2400" dirty="0" smtClean="0"/>
              <a:t>11500 North </a:t>
            </a:r>
            <a:r>
              <a:rPr lang="en-US" sz="2400" dirty="0" err="1" smtClean="0"/>
              <a:t>Mopac</a:t>
            </a:r>
            <a:r>
              <a:rPr lang="en-US" sz="2400" dirty="0" smtClean="0"/>
              <a:t> Expressway</a:t>
            </a:r>
          </a:p>
          <a:p>
            <a:pPr algn="ctr"/>
            <a:r>
              <a:rPr lang="en-US" sz="2400" dirty="0" smtClean="0"/>
              <a:t>Austin,</a:t>
            </a:r>
            <a:r>
              <a:rPr lang="en-US" sz="2400" baseline="0" dirty="0" smtClean="0"/>
              <a:t> Texas 78759</a:t>
            </a:r>
          </a:p>
          <a:p>
            <a:pPr algn="ctr"/>
            <a:r>
              <a:rPr lang="en-US" sz="2400" baseline="0" dirty="0" smtClean="0"/>
              <a:t>ni.com/training</a:t>
            </a:r>
            <a:endParaRPr lang="en-US" sz="2400"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ne Column w/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8229600"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8229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514475"/>
            <a:ext cx="3962400" cy="428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14475"/>
            <a:ext cx="3962400" cy="428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2007 Two Content w/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2057400"/>
            <a:ext cx="39624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057400"/>
            <a:ext cx="39624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Placeholder 5"/>
          <p:cNvSpPr>
            <a:spLocks noGrp="1"/>
          </p:cNvSpPr>
          <p:nvPr>
            <p:ph type="body" sz="quarter" idx="10"/>
          </p:nvPr>
        </p:nvSpPr>
        <p:spPr>
          <a:xfrm>
            <a:off x="533400" y="1447800"/>
            <a:ext cx="8077200" cy="609600"/>
          </a:xfrm>
        </p:spPr>
        <p:txBody>
          <a:bodyPr/>
          <a:lstStyle>
            <a:lvl1pPr>
              <a:buNone/>
              <a:defRPr/>
            </a:lvl1pPr>
            <a:lvl2pPr>
              <a:buNone/>
              <a:defRPr/>
            </a:lvl2pPr>
            <a:lvl3pPr>
              <a:buNone/>
              <a:defRPr/>
            </a:lvl3pPr>
            <a:lvl4pPr>
              <a:buNone/>
              <a:defRPr/>
            </a:lvl4pPr>
            <a:lvl5pPr>
              <a:buNone/>
              <a:defRPr/>
            </a:lvl5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3352800"/>
            <a:ext cx="4038600" cy="2773363"/>
          </a:xfrm>
        </p:spPr>
        <p:txBody>
          <a:bodyPr/>
          <a:lstStyle>
            <a:lvl1pPr marL="457200" indent="-457200">
              <a:tabLst>
                <a:tab pos="457200" algn="l"/>
              </a:tabLst>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4648200" y="3352800"/>
            <a:ext cx="4038600" cy="2773363"/>
          </a:xfrm>
        </p:spPr>
        <p:txBody>
          <a:bodyPr/>
          <a:lstStyle>
            <a:lvl1pPr marL="457200" indent="-457200">
              <a:tabLst>
                <a:tab pos="457200" algn="l"/>
              </a:tabLst>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2"/>
          <p:cNvSpPr>
            <a:spLocks noGrp="1"/>
          </p:cNvSpPr>
          <p:nvPr>
            <p:ph idx="1"/>
          </p:nvPr>
        </p:nvSpPr>
        <p:spPr>
          <a:xfrm>
            <a:off x="838200" y="3733801"/>
            <a:ext cx="7848600" cy="1981200"/>
          </a:xfrm>
        </p:spPr>
        <p:txBody>
          <a:bodyPr/>
          <a:lstStyle>
            <a:lvl1pPr>
              <a:defRPr>
                <a:solidFill>
                  <a:schemeClr val="accent1"/>
                </a:solidFill>
              </a:defRPr>
            </a:lvl1pPr>
            <a:lvl2pPr>
              <a:defRPr sz="2600">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ep Offset 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2286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971800" y="1600200"/>
            <a:ext cx="5715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Offset 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2971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57600" y="1600200"/>
            <a:ext cx="5029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Quiz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marL="339725" indent="-339725">
              <a:buFont typeface="+mj-lt"/>
              <a:buAutoNum type="arabicPeriod"/>
              <a:defRPr sz="2400"/>
            </a:lvl2pPr>
            <a:lvl3pPr marL="690563" indent="-350838">
              <a:buFont typeface="+mj-lt"/>
              <a:buAutoNum type="alphaLcPeriod"/>
              <a:defRPr sz="2000"/>
            </a:lvl3pPr>
            <a:lvl4pPr marL="1031875" indent="-341313">
              <a:buFont typeface="+mj-lt"/>
              <a:buAutoNum type="romanLcPeriod"/>
              <a:defRPr sz="1800"/>
            </a:lvl4pPr>
            <a:lvl5pPr marL="1371600" indent="-339725">
              <a:buFont typeface="+mj-lt"/>
              <a:buAutoNum type="alphaLcPeriod"/>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marL="339725" indent="-339725">
              <a:buFont typeface="+mj-lt"/>
              <a:buAutoNum type="arabicPeriod"/>
              <a:defRPr sz="2400"/>
            </a:lvl2pPr>
            <a:lvl3pPr marL="688975" indent="-349250">
              <a:buFont typeface="+mj-lt"/>
              <a:buAutoNum type="alphaLcPeriod"/>
              <a:defRPr sz="2000"/>
            </a:lvl3pPr>
            <a:lvl4pPr marL="1036638" indent="-346075">
              <a:buFont typeface="+mj-lt"/>
              <a:buAutoNum type="romanLcPeriod"/>
              <a:tabLst/>
              <a:defRPr sz="1800"/>
            </a:lvl4pPr>
            <a:lvl5pPr marL="1371600" indent="-339725">
              <a:buFont typeface="+mj-lt"/>
              <a:buAutoNum type="alphaLcPeriod"/>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wo Column w/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8229600"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5" Type="http://schemas.openxmlformats.org/officeDocument/2006/relationships/image" Target="../media/image1.jpe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descr="nilogo.jpg"/>
          <p:cNvPicPr>
            <a:picLocks noChangeAspect="1"/>
          </p:cNvPicPr>
          <p:nvPr/>
        </p:nvPicPr>
        <p:blipFill>
          <a:blip r:embed="rId18"/>
          <a:stretch>
            <a:fillRect/>
          </a:stretch>
        </p:blipFill>
        <p:spPr>
          <a:xfrm>
            <a:off x="4191000" y="6248400"/>
            <a:ext cx="2133600" cy="516987"/>
          </a:xfrm>
          <a:prstGeom prst="rect">
            <a:avLst/>
          </a:prstGeom>
        </p:spPr>
      </p:pic>
      <p:sp>
        <p:nvSpPr>
          <p:cNvPr id="9" name="TextBox 8"/>
          <p:cNvSpPr txBox="1"/>
          <p:nvPr/>
        </p:nvSpPr>
        <p:spPr>
          <a:xfrm>
            <a:off x="7010400" y="6305490"/>
            <a:ext cx="1981200" cy="400110"/>
          </a:xfrm>
          <a:prstGeom prst="rect">
            <a:avLst/>
          </a:prstGeom>
          <a:noFill/>
        </p:spPr>
        <p:txBody>
          <a:bodyPr wrap="square" rtlCol="0">
            <a:spAutoFit/>
          </a:bodyPr>
          <a:lstStyle/>
          <a:p>
            <a:pPr algn="ctr"/>
            <a:r>
              <a:rPr lang="en-US" sz="2000" b="1" dirty="0" smtClean="0">
                <a:solidFill>
                  <a:schemeClr val="accent1"/>
                </a:solidFill>
                <a:latin typeface="Arial Narrow" pitchFamily="34" charset="0"/>
              </a:rPr>
              <a:t>ni.com/training</a:t>
            </a:r>
            <a:endParaRPr lang="en-US" sz="2000" b="1" dirty="0">
              <a:solidFill>
                <a:schemeClr val="accent1"/>
              </a:solidFill>
              <a:latin typeface="Arial Narrow" pitchFamily="34" charset="0"/>
            </a:endParaRPr>
          </a:p>
        </p:txBody>
      </p:sp>
      <p:cxnSp>
        <p:nvCxnSpPr>
          <p:cNvPr id="10" name="Straight Connector 9"/>
          <p:cNvCxnSpPr/>
          <p:nvPr/>
        </p:nvCxnSpPr>
        <p:spPr>
          <a:xfrm rot="5400000">
            <a:off x="6667861" y="6514739"/>
            <a:ext cx="381000" cy="72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 id="2147483816" r:id="rId13"/>
    <p:sldLayoutId id="2147483817" r:id="rId14"/>
    <p:sldLayoutId id="2147483830" r:id="rId15"/>
    <p:sldLayoutId id="2147483832" r:id="rId16"/>
  </p:sldLayoutIdLst>
  <p:timing>
    <p:tnLst>
      <p:par>
        <p:cTn id="1" dur="indefinite" restart="never" nodeType="tmRoot"/>
      </p:par>
    </p:tnLst>
  </p:timing>
  <p:hf sldNum="0" hdr="0" ftr="0" dt="0"/>
  <p:txStyles>
    <p:titleStyle>
      <a:lvl1pPr algn="l" defTabSz="914400" rtl="0" eaLnBrk="1" latinLnBrk="0" hangingPunct="1">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1pPr>
      <a:lvl2pPr marL="233363" indent="-233363"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457200" indent="-223838" algn="l" defTabSz="914400" rtl="0" eaLnBrk="1" latinLnBrk="0" hangingPunct="1">
        <a:spcBef>
          <a:spcPct val="20000"/>
        </a:spcBef>
        <a:buFont typeface="Arial Narrow" pitchFamily="34" charset="0"/>
        <a:buChar char="−"/>
        <a:defRPr sz="2600" kern="1200">
          <a:solidFill>
            <a:schemeClr val="tx1"/>
          </a:solidFill>
          <a:latin typeface="+mn-lt"/>
          <a:ea typeface="+mn-ea"/>
          <a:cs typeface="+mn-cs"/>
        </a:defRPr>
      </a:lvl3pPr>
      <a:lvl4pPr marL="690563" indent="-233363"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4pPr>
      <a:lvl5pPr marL="914400" indent="-214313"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10" descr="Defining_the_Application"/>
          <p:cNvPicPr>
            <a:picLocks noChangeAspect="1" noChangeArrowheads="1"/>
          </p:cNvPicPr>
          <p:nvPr/>
        </p:nvPicPr>
        <p:blipFill>
          <a:blip r:embed="rId4">
            <a:lum bright="5000"/>
          </a:blip>
          <a:srcRect r="2055" b="12500"/>
          <a:stretch>
            <a:fillRect/>
          </a:stretch>
        </p:blipFill>
        <p:spPr bwMode="auto">
          <a:xfrm>
            <a:off x="1881188" y="1371600"/>
            <a:ext cx="7262812" cy="5334000"/>
          </a:xfrm>
          <a:prstGeom prst="rect">
            <a:avLst/>
          </a:prstGeom>
          <a:noFill/>
        </p:spPr>
      </p:pic>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3352800"/>
            <a:ext cx="8229600" cy="2773363"/>
          </a:xfrm>
          <a:prstGeom prst="rect">
            <a:avLst/>
          </a:prstGeom>
        </p:spPr>
        <p:txBody>
          <a:bodyPr vert="horz" lIns="91440" tIns="45720" rIns="91440" bIns="45720" rtlCol="0">
            <a:normAutofit/>
          </a:bodyPr>
          <a:lstStyle/>
          <a:p>
            <a:pPr lvl="0"/>
            <a:r>
              <a:rPr lang="en-US" dirty="0" smtClean="0"/>
              <a:t>Click to edit Master text styles</a:t>
            </a:r>
          </a:p>
        </p:txBody>
      </p:sp>
      <p:sp>
        <p:nvSpPr>
          <p:cNvPr id="8" name="Text Box 9"/>
          <p:cNvSpPr txBox="1">
            <a:spLocks noChangeArrowheads="1"/>
          </p:cNvSpPr>
          <p:nvPr/>
        </p:nvSpPr>
        <p:spPr bwMode="auto">
          <a:xfrm>
            <a:off x="533400" y="2743200"/>
            <a:ext cx="1793875" cy="579438"/>
          </a:xfrm>
          <a:prstGeom prst="rect">
            <a:avLst/>
          </a:prstGeom>
          <a:noFill/>
          <a:ln w="9525" algn="ctr">
            <a:noFill/>
            <a:miter lim="800000"/>
            <a:headEnd type="none" w="sm" len="sm"/>
            <a:tailEnd type="none" w="sm" len="sm"/>
          </a:ln>
          <a:effectLst/>
        </p:spPr>
        <p:txBody>
          <a:bodyPr>
            <a:spAutoFit/>
            <a:flatTx/>
          </a:bodyPr>
          <a:lstStyle/>
          <a:p>
            <a:pPr algn="l">
              <a:spcBef>
                <a:spcPct val="50000"/>
              </a:spcBef>
            </a:pPr>
            <a:r>
              <a:rPr lang="en-US" sz="3200" b="1" dirty="0">
                <a:solidFill>
                  <a:schemeClr val="hlink"/>
                </a:solidFill>
              </a:rPr>
              <a:t>TOPICS</a:t>
            </a:r>
          </a:p>
        </p:txBody>
      </p:sp>
      <p:pic>
        <p:nvPicPr>
          <p:cNvPr id="9" name="Picture 8" descr="nilogo.jpg"/>
          <p:cNvPicPr>
            <a:picLocks noChangeAspect="1"/>
          </p:cNvPicPr>
          <p:nvPr/>
        </p:nvPicPr>
        <p:blipFill>
          <a:blip r:embed="rId5"/>
          <a:stretch>
            <a:fillRect/>
          </a:stretch>
        </p:blipFill>
        <p:spPr>
          <a:xfrm>
            <a:off x="4191000" y="6248400"/>
            <a:ext cx="2133600" cy="516987"/>
          </a:xfrm>
          <a:prstGeom prst="rect">
            <a:avLst/>
          </a:prstGeom>
        </p:spPr>
      </p:pic>
      <p:sp>
        <p:nvSpPr>
          <p:cNvPr id="10" name="TextBox 9"/>
          <p:cNvSpPr txBox="1"/>
          <p:nvPr/>
        </p:nvSpPr>
        <p:spPr>
          <a:xfrm>
            <a:off x="7010400" y="6305490"/>
            <a:ext cx="1981200" cy="400110"/>
          </a:xfrm>
          <a:prstGeom prst="rect">
            <a:avLst/>
          </a:prstGeom>
          <a:noFill/>
        </p:spPr>
        <p:txBody>
          <a:bodyPr wrap="square" rtlCol="0">
            <a:spAutoFit/>
          </a:bodyPr>
          <a:lstStyle/>
          <a:p>
            <a:pPr algn="ctr"/>
            <a:r>
              <a:rPr lang="en-US" sz="2000" b="1" dirty="0" smtClean="0">
                <a:solidFill>
                  <a:schemeClr val="accent1"/>
                </a:solidFill>
                <a:latin typeface="Arial Narrow" pitchFamily="34" charset="0"/>
              </a:rPr>
              <a:t>ni.com/training</a:t>
            </a:r>
            <a:endParaRPr lang="en-US" sz="2000" b="1" dirty="0">
              <a:solidFill>
                <a:schemeClr val="accent1"/>
              </a:solidFill>
              <a:latin typeface="Arial Narrow" pitchFamily="34" charset="0"/>
            </a:endParaRPr>
          </a:p>
        </p:txBody>
      </p:sp>
      <p:cxnSp>
        <p:nvCxnSpPr>
          <p:cNvPr id="11" name="Straight Connector 10"/>
          <p:cNvCxnSpPr/>
          <p:nvPr/>
        </p:nvCxnSpPr>
        <p:spPr>
          <a:xfrm rot="5400000">
            <a:off x="6667861" y="6514739"/>
            <a:ext cx="381000" cy="72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19" r:id="rId1"/>
    <p:sldLayoutId id="2147483820" r:id="rId2"/>
  </p:sldLayoutIdLst>
  <p:hf sldNum="0" hdr="0" ftr="0" dt="0"/>
  <p:txStyles>
    <p:titleStyle>
      <a:lvl1pPr algn="ctr" defTabSz="914400" rtl="0" eaLnBrk="1" latinLnBrk="0" hangingPunct="1">
        <a:spcBef>
          <a:spcPct val="0"/>
        </a:spcBef>
        <a:buNone/>
        <a:defRPr sz="4000" b="1" kern="1200">
          <a:solidFill>
            <a:schemeClr val="tx1"/>
          </a:solidFill>
          <a:latin typeface="+mj-lt"/>
          <a:ea typeface="+mj-ea"/>
          <a:cs typeface="+mj-cs"/>
        </a:defRPr>
      </a:lvl1pPr>
    </p:titleStyle>
    <p:bodyStyle>
      <a:lvl1pPr marL="514350" indent="-514350" algn="l" defTabSz="914400" rtl="0" eaLnBrk="1" latinLnBrk="0" hangingPunct="1">
        <a:spcBef>
          <a:spcPct val="20000"/>
        </a:spcBef>
        <a:buFont typeface="+mj-lt"/>
        <a:buAutoNum type="alphaUcPeriod"/>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3733801"/>
            <a:ext cx="7848600" cy="1981200"/>
          </a:xfrm>
          <a:prstGeom prst="rect">
            <a:avLst/>
          </a:prstGeom>
        </p:spPr>
        <p:txBody>
          <a:bodyPr vert="horz" lIns="91440" tIns="45720" rIns="91440" bIns="45720" rtlCol="0">
            <a:normAutofit/>
          </a:bodyPr>
          <a:lstStyle/>
          <a:p>
            <a:pPr lvl="0"/>
            <a:r>
              <a:rPr lang="en-US" dirty="0" smtClean="0"/>
              <a:t>Click to edit Master text styles</a:t>
            </a:r>
          </a:p>
        </p:txBody>
      </p:sp>
      <p:pic>
        <p:nvPicPr>
          <p:cNvPr id="7" name="Picture 6" descr="nilogo.jpg"/>
          <p:cNvPicPr>
            <a:picLocks noChangeAspect="1"/>
          </p:cNvPicPr>
          <p:nvPr/>
        </p:nvPicPr>
        <p:blipFill>
          <a:blip r:embed="rId4"/>
          <a:stretch>
            <a:fillRect/>
          </a:stretch>
        </p:blipFill>
        <p:spPr>
          <a:xfrm>
            <a:off x="4191000" y="6248400"/>
            <a:ext cx="2133600" cy="516987"/>
          </a:xfrm>
          <a:prstGeom prst="rect">
            <a:avLst/>
          </a:prstGeom>
        </p:spPr>
      </p:pic>
      <p:sp>
        <p:nvSpPr>
          <p:cNvPr id="8" name="TextBox 7"/>
          <p:cNvSpPr txBox="1"/>
          <p:nvPr/>
        </p:nvSpPr>
        <p:spPr>
          <a:xfrm>
            <a:off x="7010400" y="6305490"/>
            <a:ext cx="1981200" cy="400110"/>
          </a:xfrm>
          <a:prstGeom prst="rect">
            <a:avLst/>
          </a:prstGeom>
          <a:noFill/>
        </p:spPr>
        <p:txBody>
          <a:bodyPr wrap="square" rtlCol="0">
            <a:spAutoFit/>
          </a:bodyPr>
          <a:lstStyle/>
          <a:p>
            <a:pPr algn="ctr"/>
            <a:r>
              <a:rPr lang="en-US" sz="2000" b="1" dirty="0" smtClean="0">
                <a:solidFill>
                  <a:schemeClr val="accent1"/>
                </a:solidFill>
                <a:latin typeface="Arial Narrow" pitchFamily="34" charset="0"/>
              </a:rPr>
              <a:t>ni.com/training</a:t>
            </a:r>
            <a:endParaRPr lang="en-US" sz="2000" b="1" dirty="0">
              <a:solidFill>
                <a:schemeClr val="accent1"/>
              </a:solidFill>
              <a:latin typeface="Arial Narrow" pitchFamily="34" charset="0"/>
            </a:endParaRPr>
          </a:p>
        </p:txBody>
      </p:sp>
      <p:cxnSp>
        <p:nvCxnSpPr>
          <p:cNvPr id="9" name="Straight Connector 8"/>
          <p:cNvCxnSpPr/>
          <p:nvPr/>
        </p:nvCxnSpPr>
        <p:spPr>
          <a:xfrm rot="5400000">
            <a:off x="6667861" y="6514739"/>
            <a:ext cx="381000" cy="72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AutoShape 7"/>
          <p:cNvSpPr>
            <a:spLocks noChangeArrowheads="1"/>
          </p:cNvSpPr>
          <p:nvPr/>
        </p:nvSpPr>
        <p:spPr bwMode="auto">
          <a:xfrm rot="5400000">
            <a:off x="-436563" y="4532313"/>
            <a:ext cx="2041525" cy="444500"/>
          </a:xfrm>
          <a:prstGeom prst="roundRect">
            <a:avLst>
              <a:gd name="adj" fmla="val 16667"/>
            </a:avLst>
          </a:prstGeom>
          <a:solidFill>
            <a:schemeClr val="hlink"/>
          </a:solidFill>
          <a:ln w="9525">
            <a:noFill/>
            <a:round/>
            <a:headEnd type="none" w="sm" len="sm"/>
            <a:tailEnd type="none" w="sm" len="sm"/>
          </a:ln>
          <a:effectLst/>
        </p:spPr>
        <p:txBody>
          <a:bodyPr rot="10800000" wrap="none" anchor="ctr"/>
          <a:lstStyle/>
          <a:p>
            <a:pPr algn="ctr"/>
            <a:r>
              <a:rPr lang="en-US" sz="2400" b="1" dirty="0">
                <a:solidFill>
                  <a:schemeClr val="bg1"/>
                </a:solidFill>
              </a:rPr>
              <a:t>GOAL</a:t>
            </a:r>
          </a:p>
        </p:txBody>
      </p:sp>
    </p:spTree>
  </p:cSld>
  <p:clrMap bg1="lt1" tx1="dk1" bg2="lt2" tx2="dk2" accent1="accent1" accent2="accent2" accent3="accent3" accent4="accent4" accent5="accent5" accent6="accent6" hlink="hlink" folHlink="folHlink"/>
  <p:sldLayoutIdLst>
    <p:sldLayoutId id="2147483822" r:id="rId1"/>
    <p:sldLayoutId id="2147483823" r:id="rId2"/>
  </p:sldLayoutIdLst>
  <p:hf sldNum="0" hdr="0" ftr="0" dt="0"/>
  <p:txStyles>
    <p:titleStyle>
      <a:lvl1pPr algn="l" defTabSz="914400" rtl="0" eaLnBrk="1" latinLnBrk="0" hangingPunct="1">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2800" kern="1200">
          <a:solidFill>
            <a:schemeClr val="accen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fontScale="90000"/>
          </a:bodyPr>
          <a:lstStyle/>
          <a:p>
            <a:r>
              <a:rPr lang="en-US" altLang="en-US" dirty="0" smtClean="0"/>
              <a:t>Lesson 6</a:t>
            </a:r>
            <a:br>
              <a:rPr lang="en-US" altLang="en-US" dirty="0" smtClean="0"/>
            </a:br>
            <a:r>
              <a:rPr lang="en-US" altLang="en-US" dirty="0" smtClean="0"/>
              <a:t>Controlling the FPGA VI</a:t>
            </a:r>
            <a:endParaRPr lang="en-US" dirty="0" smtClean="0"/>
          </a:p>
        </p:txBody>
      </p:sp>
      <p:sp>
        <p:nvSpPr>
          <p:cNvPr id="9219" name="Rectangle 3"/>
          <p:cNvSpPr>
            <a:spLocks noGrp="1" noChangeArrowheads="1"/>
          </p:cNvSpPr>
          <p:nvPr>
            <p:ph idx="1"/>
          </p:nvPr>
        </p:nvSpPr>
        <p:spPr>
          <a:xfrm>
            <a:off x="533400" y="3352800"/>
            <a:ext cx="8229600" cy="2773363"/>
          </a:xfrm>
        </p:spPr>
        <p:txBody>
          <a:bodyPr/>
          <a:lstStyle/>
          <a:p>
            <a:r>
              <a:rPr lang="en-US" dirty="0" smtClean="0"/>
              <a:t>Introduction</a:t>
            </a:r>
          </a:p>
          <a:p>
            <a:r>
              <a:rPr lang="en-US" dirty="0" smtClean="0"/>
              <a:t>FPGA Interface Functions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a:t>
            </a:r>
            <a:endParaRPr lang="en-US" dirty="0"/>
          </a:p>
        </p:txBody>
      </p:sp>
      <p:sp>
        <p:nvSpPr>
          <p:cNvPr id="4" name="Content Placeholder 3"/>
          <p:cNvSpPr>
            <a:spLocks noGrp="1"/>
          </p:cNvSpPr>
          <p:nvPr>
            <p:ph sz="half" idx="1"/>
          </p:nvPr>
        </p:nvSpPr>
        <p:spPr/>
        <p:txBody>
          <a:bodyPr/>
          <a:lstStyle/>
          <a:p>
            <a:pPr marL="457200" indent="-457200">
              <a:buFont typeface="+mj-lt"/>
              <a:buAutoNum type="arabicPeriod"/>
            </a:pPr>
            <a:r>
              <a:rPr lang="en-US" dirty="0" smtClean="0"/>
              <a:t>You communicate with the FPGA VI is by using which of the following:</a:t>
            </a:r>
          </a:p>
          <a:p>
            <a:pPr marL="930275" lvl="1" indent="-457200">
              <a:buFont typeface="+mj-lt"/>
              <a:buAutoNum type="alphaLcPeriod"/>
            </a:pPr>
            <a:r>
              <a:rPr lang="fr-FR" dirty="0" smtClean="0"/>
              <a:t>Array functions</a:t>
            </a:r>
          </a:p>
          <a:p>
            <a:pPr marL="930275" lvl="1" indent="-457200">
              <a:buFont typeface="+mj-lt"/>
              <a:buAutoNum type="alphaLcPeriod"/>
            </a:pPr>
            <a:r>
              <a:rPr lang="fr-FR" dirty="0" smtClean="0"/>
              <a:t>NI-</a:t>
            </a:r>
            <a:r>
              <a:rPr lang="fr-FR" dirty="0" err="1" smtClean="0"/>
              <a:t>DAQmx</a:t>
            </a:r>
            <a:r>
              <a:rPr lang="fr-FR" dirty="0" smtClean="0"/>
              <a:t> VIs </a:t>
            </a:r>
          </a:p>
          <a:p>
            <a:pPr marL="930275" lvl="1" indent="-457200">
              <a:buFont typeface="+mj-lt"/>
              <a:buAutoNum type="alphaLcPeriod"/>
            </a:pPr>
            <a:r>
              <a:rPr lang="fr-FR" dirty="0" smtClean="0"/>
              <a:t>FPGA Interface Vis</a:t>
            </a:r>
          </a:p>
          <a:p>
            <a:pPr marL="930275" lvl="1" indent="-457200">
              <a:buFont typeface="+mj-lt"/>
              <a:buAutoNum type="alphaLcPeriod"/>
            </a:pPr>
            <a:r>
              <a:rPr lang="fr-FR" dirty="0" smtClean="0"/>
              <a:t>TCP/IP VIs</a:t>
            </a:r>
          </a:p>
          <a:p>
            <a:endParaRPr lang="en-US" dirty="0" smtClean="0"/>
          </a:p>
        </p:txBody>
      </p:sp>
      <p:sp>
        <p:nvSpPr>
          <p:cNvPr id="5" name="Content Placeholder 4"/>
          <p:cNvSpPr>
            <a:spLocks noGrp="1"/>
          </p:cNvSpPr>
          <p:nvPr>
            <p:ph sz="half" idx="2"/>
          </p:nvPr>
        </p:nvSpPr>
        <p:spPr/>
        <p:txBody>
          <a:bodyPr/>
          <a:lstStyle/>
          <a:p>
            <a:pPr marL="457200" indent="-457200">
              <a:buFont typeface="+mj-lt"/>
              <a:buAutoNum type="arabicPeriod" startAt="2"/>
            </a:pPr>
            <a:r>
              <a:rPr lang="en-US" dirty="0" smtClean="0"/>
              <a:t>Which of the following are used for reading the values of controls/indicators on the FPGA VI:</a:t>
            </a:r>
          </a:p>
          <a:p>
            <a:pPr marL="930275" lvl="1" indent="-457200">
              <a:buFont typeface="+mj-lt"/>
              <a:buAutoNum type="alphaLcPeriod"/>
            </a:pPr>
            <a:r>
              <a:rPr lang="en-US" dirty="0" smtClean="0"/>
              <a:t>Open FPGA VI Reference</a:t>
            </a:r>
          </a:p>
          <a:p>
            <a:pPr marL="930275" lvl="1" indent="-457200">
              <a:buFont typeface="+mj-lt"/>
              <a:buAutoNum type="alphaLcPeriod"/>
            </a:pPr>
            <a:r>
              <a:rPr lang="en-US" dirty="0" smtClean="0"/>
              <a:t>Read/Write Control</a:t>
            </a:r>
          </a:p>
          <a:p>
            <a:pPr marL="930275" lvl="1" indent="-457200">
              <a:buFont typeface="+mj-lt"/>
              <a:buAutoNum type="alphaLcPeriod"/>
            </a:pPr>
            <a:r>
              <a:rPr lang="en-US" dirty="0" smtClean="0"/>
              <a:t>Invoke Method</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2306" name="Rectangle 2"/>
          <p:cNvSpPr>
            <a:spLocks noGrp="1" noChangeArrowheads="1"/>
          </p:cNvSpPr>
          <p:nvPr>
            <p:ph type="title"/>
          </p:nvPr>
        </p:nvSpPr>
        <p:spPr/>
        <p:txBody>
          <a:bodyPr/>
          <a:lstStyle/>
          <a:p>
            <a:r>
              <a:rPr lang="en-US" smtClean="0"/>
              <a:t>A. Introduction</a:t>
            </a:r>
            <a:endParaRPr lang="en-US"/>
          </a:p>
        </p:txBody>
      </p:sp>
      <p:sp>
        <p:nvSpPr>
          <p:cNvPr id="1122310" name="Rectangle 6"/>
          <p:cNvSpPr>
            <a:spLocks noGrp="1" noChangeArrowheads="1"/>
          </p:cNvSpPr>
          <p:nvPr>
            <p:ph idx="1"/>
          </p:nvPr>
        </p:nvSpPr>
        <p:spPr/>
        <p:txBody>
          <a:bodyPr/>
          <a:lstStyle/>
          <a:p>
            <a:r>
              <a:rPr lang="en-US" dirty="0" smtClean="0"/>
              <a:t>Common host VI tasks:</a:t>
            </a:r>
          </a:p>
          <a:p>
            <a:pPr lvl="1"/>
            <a:r>
              <a:rPr lang="en-US" dirty="0" smtClean="0"/>
              <a:t>Data processing</a:t>
            </a:r>
          </a:p>
          <a:p>
            <a:pPr lvl="1"/>
            <a:r>
              <a:rPr lang="en-US" dirty="0" smtClean="0"/>
              <a:t>Perform operations not available on the FPGA target</a:t>
            </a:r>
          </a:p>
          <a:p>
            <a:pPr lvl="1"/>
            <a:r>
              <a:rPr lang="en-US" dirty="0" smtClean="0"/>
              <a:t>Log data</a:t>
            </a:r>
          </a:p>
          <a:p>
            <a:pPr lvl="1"/>
            <a:r>
              <a:rPr lang="en-US" dirty="0" smtClean="0"/>
              <a:t>Sequence multiple FPGA VIs</a:t>
            </a:r>
          </a:p>
          <a:p>
            <a:pPr lvl="1"/>
            <a:r>
              <a:rPr lang="en-US" dirty="0" smtClean="0"/>
              <a:t>Control the timing and sequencing of data transfer</a:t>
            </a:r>
          </a:p>
          <a:p>
            <a:pPr lvl="1"/>
            <a:r>
              <a:rPr lang="en-US" dirty="0" smtClean="0"/>
              <a:t>Control which components are visible on the front panel window for communication</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0930" name="Rectangle 2"/>
          <p:cNvSpPr>
            <a:spLocks noGrp="1" noChangeArrowheads="1"/>
          </p:cNvSpPr>
          <p:nvPr>
            <p:ph type="title"/>
          </p:nvPr>
        </p:nvSpPr>
        <p:spPr/>
        <p:txBody>
          <a:bodyPr>
            <a:normAutofit/>
          </a:bodyPr>
          <a:lstStyle/>
          <a:p>
            <a:r>
              <a:rPr lang="en-US" smtClean="0"/>
              <a:t>B. FPGA Interface Functions</a:t>
            </a:r>
            <a:endParaRPr lang="en-US" dirty="0"/>
          </a:p>
        </p:txBody>
      </p:sp>
      <p:sp>
        <p:nvSpPr>
          <p:cNvPr id="10" name="Content Placeholder 9"/>
          <p:cNvSpPr>
            <a:spLocks noGrp="1"/>
          </p:cNvSpPr>
          <p:nvPr>
            <p:ph sz="half" idx="1"/>
          </p:nvPr>
        </p:nvSpPr>
        <p:spPr>
          <a:xfrm>
            <a:off x="457200" y="1600200"/>
            <a:ext cx="4572000" cy="4525963"/>
          </a:xfrm>
        </p:spPr>
        <p:txBody>
          <a:bodyPr/>
          <a:lstStyle/>
          <a:p>
            <a:pPr lvl="1"/>
            <a:r>
              <a:rPr lang="en-US" dirty="0" smtClean="0"/>
              <a:t>Establish and terminate communication with the FPGA VI</a:t>
            </a:r>
          </a:p>
          <a:p>
            <a:pPr lvl="1"/>
            <a:r>
              <a:rPr lang="en-US" dirty="0" smtClean="0"/>
              <a:t>Control the execution of the </a:t>
            </a:r>
            <a:br>
              <a:rPr lang="en-US" dirty="0" smtClean="0"/>
            </a:br>
            <a:r>
              <a:rPr lang="en-US" dirty="0" smtClean="0"/>
              <a:t>FPGA VI on the FPGA target</a:t>
            </a:r>
          </a:p>
          <a:p>
            <a:pPr lvl="1"/>
            <a:r>
              <a:rPr lang="en-US" dirty="0" smtClean="0"/>
              <a:t>Read and write data to the FPGA VI </a:t>
            </a:r>
          </a:p>
          <a:p>
            <a:pPr lvl="1"/>
            <a:r>
              <a:rPr lang="en-US" dirty="0" smtClean="0"/>
              <a:t>Wait for and acknowledge FPGA VI interrupts</a:t>
            </a:r>
          </a:p>
          <a:p>
            <a:pPr lvl="1"/>
            <a:r>
              <a:rPr lang="en-US" dirty="0" smtClean="0"/>
              <a:t>Read DMA FIFOs</a:t>
            </a:r>
          </a:p>
          <a:p>
            <a:pPr lvl="1"/>
            <a:endParaRPr lang="en-US" dirty="0"/>
          </a:p>
        </p:txBody>
      </p:sp>
      <p:pic>
        <p:nvPicPr>
          <p:cNvPr id="1026" name="Picture 2"/>
          <p:cNvPicPr>
            <a:picLocks noGrp="1" noChangeAspect="1" noChangeArrowheads="1"/>
          </p:cNvPicPr>
          <p:nvPr>
            <p:ph sz="half" idx="2"/>
          </p:nvPr>
        </p:nvPicPr>
        <p:blipFill>
          <a:blip r:embed="rId3"/>
          <a:srcRect/>
          <a:stretch>
            <a:fillRect/>
          </a:stretch>
        </p:blipFill>
        <p:spPr bwMode="auto">
          <a:xfrm>
            <a:off x="4888309" y="1776524"/>
            <a:ext cx="3830818" cy="195727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074" name="Rectangle 2"/>
          <p:cNvSpPr>
            <a:spLocks noGrp="1" noChangeArrowheads="1"/>
          </p:cNvSpPr>
          <p:nvPr>
            <p:ph type="title"/>
          </p:nvPr>
        </p:nvSpPr>
        <p:spPr/>
        <p:txBody>
          <a:bodyPr/>
          <a:lstStyle/>
          <a:p>
            <a:r>
              <a:rPr lang="en-US" dirty="0" smtClean="0"/>
              <a:t>Open FPGA VI Reference</a:t>
            </a:r>
            <a:endParaRPr lang="en-US" dirty="0"/>
          </a:p>
        </p:txBody>
      </p:sp>
      <p:sp>
        <p:nvSpPr>
          <p:cNvPr id="9" name="Content Placeholder 8"/>
          <p:cNvSpPr>
            <a:spLocks noGrp="1"/>
          </p:cNvSpPr>
          <p:nvPr>
            <p:ph idx="1"/>
          </p:nvPr>
        </p:nvSpPr>
        <p:spPr/>
        <p:txBody>
          <a:bodyPr>
            <a:normAutofit lnSpcReduction="10000"/>
          </a:bodyPr>
          <a:lstStyle/>
          <a:p>
            <a:pPr lvl="1"/>
            <a:r>
              <a:rPr lang="en-US" dirty="0" smtClean="0"/>
              <a:t>Opens a reference to:</a:t>
            </a:r>
          </a:p>
          <a:p>
            <a:pPr lvl="2"/>
            <a:r>
              <a:rPr lang="en-US" dirty="0" smtClean="0"/>
              <a:t>Open the FPGA VI or bit file </a:t>
            </a:r>
          </a:p>
          <a:p>
            <a:pPr lvl="2"/>
            <a:r>
              <a:rPr lang="en-US" dirty="0" smtClean="0"/>
              <a:t>Selects an FPGA target </a:t>
            </a:r>
          </a:p>
          <a:p>
            <a:pPr lvl="1"/>
            <a:r>
              <a:rPr lang="en-US" dirty="0" smtClean="0"/>
              <a:t>Select VI and target in the shortcut menu </a:t>
            </a:r>
          </a:p>
          <a:p>
            <a:pPr lvl="2"/>
            <a:r>
              <a:rPr lang="en-US" dirty="0" smtClean="0"/>
              <a:t>Or, specify target with the resource name input </a:t>
            </a:r>
          </a:p>
          <a:p>
            <a:pPr lvl="3">
              <a:buFont typeface="Arial" pitchFamily="34" charset="0"/>
              <a:buChar char="•"/>
            </a:pPr>
            <a:r>
              <a:rPr lang="en-US" dirty="0" smtClean="0"/>
              <a:t>Right-click and select </a:t>
            </a:r>
            <a:r>
              <a:rPr lang="en-US" b="1" dirty="0" smtClean="0"/>
              <a:t>Show Resource Name Input</a:t>
            </a:r>
          </a:p>
          <a:p>
            <a:pPr lvl="1"/>
            <a:r>
              <a:rPr lang="en-US" dirty="0" smtClean="0"/>
              <a:t>Must open a reference to the FPGA target before you can communicate between the host VI and the FPGA VI. </a:t>
            </a:r>
          </a:p>
          <a:p>
            <a:pPr lvl="1"/>
            <a:r>
              <a:rPr lang="en-US" dirty="0" smtClean="0"/>
              <a:t>Configure for Open or Open and Run</a:t>
            </a:r>
          </a:p>
          <a:p>
            <a:pPr lvl="2"/>
            <a:r>
              <a:rPr lang="en-US" dirty="0" smtClean="0"/>
              <a:t>Use free label to describe functionality</a:t>
            </a:r>
          </a:p>
          <a:p>
            <a:pPr lvl="1"/>
            <a:endParaRPr lang="en-US" dirty="0"/>
          </a:p>
        </p:txBody>
      </p:sp>
      <p:pic>
        <p:nvPicPr>
          <p:cNvPr id="15" name="Picture 2" descr="\\nirvana\CustEd\Exchange\Inside CustEd\Matt Otis\CompactRIO Fundamentals\Screenshots\Lesson 6 PowerPoint\15.png"/>
          <p:cNvPicPr>
            <a:picLocks noGrp="1" noChangeAspect="1" noChangeArrowheads="1"/>
          </p:cNvPicPr>
          <p:nvPr>
            <p:ph sz="half" idx="4294967295"/>
          </p:nvPr>
        </p:nvPicPr>
        <p:blipFill>
          <a:blip r:embed="rId3"/>
          <a:srcRect/>
          <a:stretch>
            <a:fillRect/>
          </a:stretch>
        </p:blipFill>
        <p:spPr bwMode="auto">
          <a:xfrm>
            <a:off x="6858000" y="1676400"/>
            <a:ext cx="1381125" cy="157162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122" name="Rectangle 2"/>
          <p:cNvSpPr>
            <a:spLocks noGrp="1" noChangeArrowheads="1"/>
          </p:cNvSpPr>
          <p:nvPr>
            <p:ph type="title"/>
          </p:nvPr>
        </p:nvSpPr>
        <p:spPr/>
        <p:txBody>
          <a:bodyPr/>
          <a:lstStyle/>
          <a:p>
            <a:r>
              <a:rPr lang="en-US" dirty="0" smtClean="0"/>
              <a:t>Read/Write Control</a:t>
            </a:r>
            <a:endParaRPr lang="en-US" dirty="0"/>
          </a:p>
        </p:txBody>
      </p:sp>
      <p:sp>
        <p:nvSpPr>
          <p:cNvPr id="1029127" name="Rectangle 7"/>
          <p:cNvSpPr>
            <a:spLocks noGrp="1" noChangeArrowheads="1"/>
          </p:cNvSpPr>
          <p:nvPr>
            <p:ph idx="1"/>
          </p:nvPr>
        </p:nvSpPr>
        <p:spPr/>
        <p:txBody>
          <a:bodyPr/>
          <a:lstStyle/>
          <a:p>
            <a:pPr lvl="1"/>
            <a:r>
              <a:rPr lang="en-US" dirty="0" smtClean="0"/>
              <a:t>Reads a value from or writes a value to a control or indicator in the FPGA VI on the FPGA target. </a:t>
            </a:r>
          </a:p>
          <a:p>
            <a:pPr lvl="1"/>
            <a:endParaRPr lang="en-US" dirty="0"/>
          </a:p>
        </p:txBody>
      </p:sp>
      <p:pic>
        <p:nvPicPr>
          <p:cNvPr id="11" name="Picture 2" descr="\\nirvana\CustEd\Exchange\Inside CustEd\Matt Otis\CompactRIO Fundamentals\Screenshots\Lesson 6 PowerPoint\17.png"/>
          <p:cNvPicPr>
            <a:picLocks noGrp="1" noChangeAspect="1" noChangeArrowheads="1"/>
          </p:cNvPicPr>
          <p:nvPr>
            <p:ph sz="half" idx="4294967295"/>
          </p:nvPr>
        </p:nvPicPr>
        <p:blipFill>
          <a:blip r:embed="rId3"/>
          <a:srcRect/>
          <a:stretch>
            <a:fillRect/>
          </a:stretch>
        </p:blipFill>
        <p:spPr bwMode="auto">
          <a:xfrm>
            <a:off x="533400" y="4127500"/>
            <a:ext cx="8001000" cy="1816100"/>
          </a:xfrm>
          <a:prstGeom prst="rect">
            <a:avLst/>
          </a:prstGeom>
          <a:noFill/>
        </p:spPr>
      </p:pic>
      <p:pic>
        <p:nvPicPr>
          <p:cNvPr id="1029129" name="Picture 9"/>
          <p:cNvPicPr>
            <a:picLocks noChangeAspect="1" noChangeArrowheads="1"/>
          </p:cNvPicPr>
          <p:nvPr/>
        </p:nvPicPr>
        <p:blipFill>
          <a:blip r:embed="rId4"/>
          <a:srcRect/>
          <a:stretch>
            <a:fillRect/>
          </a:stretch>
        </p:blipFill>
        <p:spPr bwMode="auto">
          <a:xfrm>
            <a:off x="2514600" y="2749550"/>
            <a:ext cx="4038600" cy="106045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026" name="Rectangle 2"/>
          <p:cNvSpPr>
            <a:spLocks noGrp="1" noChangeArrowheads="1"/>
          </p:cNvSpPr>
          <p:nvPr>
            <p:ph type="title"/>
          </p:nvPr>
        </p:nvSpPr>
        <p:spPr/>
        <p:txBody>
          <a:bodyPr/>
          <a:lstStyle/>
          <a:p>
            <a:r>
              <a:rPr lang="en-US" dirty="0" smtClean="0"/>
              <a:t>Invoke Method</a:t>
            </a:r>
            <a:endParaRPr lang="en-US" dirty="0"/>
          </a:p>
        </p:txBody>
      </p:sp>
      <p:sp>
        <p:nvSpPr>
          <p:cNvPr id="1025030" name="Rectangle 6"/>
          <p:cNvSpPr>
            <a:spLocks noGrp="1" noChangeArrowheads="1"/>
          </p:cNvSpPr>
          <p:nvPr>
            <p:ph idx="1"/>
          </p:nvPr>
        </p:nvSpPr>
        <p:spPr/>
        <p:txBody>
          <a:bodyPr>
            <a:normAutofit/>
          </a:bodyPr>
          <a:lstStyle/>
          <a:p>
            <a:pPr lvl="1"/>
            <a:r>
              <a:rPr lang="en-US" dirty="0" smtClean="0"/>
              <a:t>Invokes method or action from a host VI </a:t>
            </a:r>
          </a:p>
          <a:p>
            <a:pPr lvl="1"/>
            <a:r>
              <a:rPr lang="en-US" dirty="0" smtClean="0"/>
              <a:t>Methods: </a:t>
            </a:r>
          </a:p>
          <a:p>
            <a:pPr lvl="2"/>
            <a:r>
              <a:rPr lang="en-US" dirty="0" smtClean="0"/>
              <a:t>Run</a:t>
            </a:r>
          </a:p>
          <a:p>
            <a:pPr lvl="2"/>
            <a:r>
              <a:rPr lang="en-US" dirty="0" smtClean="0"/>
              <a:t>Abort</a:t>
            </a:r>
          </a:p>
          <a:p>
            <a:pPr lvl="2"/>
            <a:r>
              <a:rPr lang="en-US" dirty="0" smtClean="0"/>
              <a:t>Reset</a:t>
            </a:r>
          </a:p>
          <a:p>
            <a:pPr lvl="2"/>
            <a:r>
              <a:rPr lang="en-US" dirty="0" smtClean="0"/>
              <a:t>Wait on IRQ</a:t>
            </a:r>
          </a:p>
          <a:p>
            <a:pPr lvl="2"/>
            <a:r>
              <a:rPr lang="en-US" dirty="0" smtClean="0"/>
              <a:t>Acknowledge IRQ</a:t>
            </a:r>
          </a:p>
          <a:p>
            <a:pPr lvl="2"/>
            <a:r>
              <a:rPr lang="en-US" dirty="0" smtClean="0"/>
              <a:t>Download</a:t>
            </a:r>
          </a:p>
          <a:p>
            <a:pPr lvl="2"/>
            <a:r>
              <a:rPr lang="en-US" dirty="0" smtClean="0"/>
              <a:t>Read and write DMA FIFOs </a:t>
            </a:r>
          </a:p>
        </p:txBody>
      </p:sp>
      <p:pic>
        <p:nvPicPr>
          <p:cNvPr id="7" name="Picture 7"/>
          <p:cNvPicPr>
            <a:picLocks noGrp="1" noChangeAspect="1" noChangeArrowheads="1"/>
          </p:cNvPicPr>
          <p:nvPr>
            <p:ph sz="half" idx="4294967295"/>
          </p:nvPr>
        </p:nvPicPr>
        <p:blipFill>
          <a:blip r:embed="rId3"/>
          <a:stretch>
            <a:fillRect/>
          </a:stretch>
        </p:blipFill>
        <p:spPr bwMode="auto">
          <a:xfrm>
            <a:off x="5791200" y="2743200"/>
            <a:ext cx="1314450" cy="696913"/>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2978" name="Rectangle 2"/>
          <p:cNvSpPr>
            <a:spLocks noGrp="1" noChangeArrowheads="1"/>
          </p:cNvSpPr>
          <p:nvPr>
            <p:ph type="title"/>
          </p:nvPr>
        </p:nvSpPr>
        <p:spPr/>
        <p:txBody>
          <a:bodyPr/>
          <a:lstStyle/>
          <a:p>
            <a:r>
              <a:rPr lang="en-US" dirty="0" smtClean="0"/>
              <a:t>Close FPGA VI Reference</a:t>
            </a:r>
          </a:p>
        </p:txBody>
      </p:sp>
      <p:sp>
        <p:nvSpPr>
          <p:cNvPr id="1022982" name="Rectangle 6"/>
          <p:cNvSpPr>
            <a:spLocks noGrp="1" noChangeArrowheads="1"/>
          </p:cNvSpPr>
          <p:nvPr>
            <p:ph idx="1"/>
          </p:nvPr>
        </p:nvSpPr>
        <p:spPr/>
        <p:txBody>
          <a:bodyPr/>
          <a:lstStyle/>
          <a:p>
            <a:pPr lvl="1"/>
            <a:r>
              <a:rPr lang="en-US" dirty="0" smtClean="0"/>
              <a:t>Stops and resets the FPGA </a:t>
            </a:r>
          </a:p>
          <a:p>
            <a:pPr lvl="1"/>
            <a:r>
              <a:rPr lang="en-US" dirty="0" smtClean="0"/>
              <a:t>Right-click and select Close from the shortcut menu to close the reference without resetting </a:t>
            </a:r>
          </a:p>
          <a:p>
            <a:pPr lvl="1"/>
            <a:r>
              <a:rPr lang="en-US" dirty="0" smtClean="0"/>
              <a:t>Default is </a:t>
            </a:r>
            <a:r>
              <a:rPr lang="en-US" b="1" dirty="0" smtClean="0"/>
              <a:t>Close and Reset if Last Reference</a:t>
            </a:r>
            <a:r>
              <a:rPr lang="en-US" dirty="0" smtClean="0"/>
              <a:t>, which closes the reference, stops the FPGA VI, and resets the FPGA</a:t>
            </a:r>
          </a:p>
          <a:p>
            <a:pPr lvl="1"/>
            <a:r>
              <a:rPr lang="en-US" dirty="0" smtClean="0"/>
              <a:t>Use free label to describe functionality</a:t>
            </a:r>
            <a:endParaRPr lang="en-US" dirty="0"/>
          </a:p>
        </p:txBody>
      </p:sp>
      <p:pic>
        <p:nvPicPr>
          <p:cNvPr id="7" name="Picture 7"/>
          <p:cNvPicPr>
            <a:picLocks noGrp="1" noChangeAspect="1" noChangeArrowheads="1"/>
          </p:cNvPicPr>
          <p:nvPr>
            <p:ph sz="half" idx="4294967295"/>
          </p:nvPr>
        </p:nvPicPr>
        <p:blipFill>
          <a:blip r:embed="rId3"/>
          <a:stretch>
            <a:fillRect/>
          </a:stretch>
        </p:blipFill>
        <p:spPr bwMode="auto">
          <a:xfrm>
            <a:off x="6477000" y="1219200"/>
            <a:ext cx="685800" cy="6858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smtClean="0"/>
              <a:t>Exercise 6-1 Creating an FPGA Interface</a:t>
            </a:r>
          </a:p>
        </p:txBody>
      </p:sp>
      <p:sp>
        <p:nvSpPr>
          <p:cNvPr id="17411" name="Rectangle 3"/>
          <p:cNvSpPr>
            <a:spLocks noGrp="1" noChangeArrowheads="1"/>
          </p:cNvSpPr>
          <p:nvPr>
            <p:ph idx="1"/>
          </p:nvPr>
        </p:nvSpPr>
        <p:spPr/>
        <p:txBody>
          <a:bodyPr/>
          <a:lstStyle/>
          <a:p>
            <a:r>
              <a:rPr lang="en-US" dirty="0" smtClean="0"/>
              <a:t>Create a host VI for the custom trigger.</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dirty="0" smtClean="0"/>
              <a:t>Summary</a:t>
            </a:r>
          </a:p>
        </p:txBody>
      </p:sp>
      <p:sp>
        <p:nvSpPr>
          <p:cNvPr id="22531" name="Rectangle 3"/>
          <p:cNvSpPr>
            <a:spLocks noGrp="1" noChangeArrowheads="1"/>
          </p:cNvSpPr>
          <p:nvPr>
            <p:ph idx="1"/>
          </p:nvPr>
        </p:nvSpPr>
        <p:spPr/>
        <p:txBody>
          <a:bodyPr/>
          <a:lstStyle/>
          <a:p>
            <a:pPr lvl="1"/>
            <a:r>
              <a:rPr lang="en-US" dirty="0" smtClean="0"/>
              <a:t>FPGA host interface functions control and communicate with the FPGA VI</a:t>
            </a:r>
          </a:p>
          <a:p>
            <a:pPr lvl="1"/>
            <a:r>
              <a:rPr lang="en-US" dirty="0" smtClean="0"/>
              <a:t>Expose only necessary controls and indicators on the </a:t>
            </a:r>
            <a:br>
              <a:rPr lang="en-US" dirty="0" smtClean="0"/>
            </a:br>
            <a:r>
              <a:rPr lang="en-US" dirty="0" smtClean="0"/>
              <a:t>FPGA VI</a:t>
            </a:r>
          </a:p>
          <a:p>
            <a:pPr lvl="1">
              <a:buNone/>
            </a:pPr>
            <a:endParaRPr lang="en-US" dirty="0" smtClean="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Lesson 6&amp;#x0D;&amp;#x0A;Control the FPGA VI&amp;quot;&quot;/&gt;&lt;property id=&quot;20307&quot; value=&quot;596&quot;/&gt;&lt;/object&gt;&lt;object type=&quot;3&quot; unique_id=&quot;10005&quot;&gt;&lt;property id=&quot;20148&quot; value=&quot;5&quot;/&gt;&lt;property id=&quot;20300&quot; value=&quot;Slide 2 - &amp;quot;A. Introduction&amp;quot;&quot;/&gt;&lt;property id=&quot;20307&quot; value=&quot;603&quot;/&gt;&lt;/object&gt;&lt;object type=&quot;3&quot; unique_id=&quot;10006&quot;&gt;&lt;property id=&quot;20148&quot; value=&quot;5&quot;/&gt;&lt;property id=&quot;20300&quot; value=&quot;Slide 3 - &amp;quot;B. FPGA Interface Functions&amp;quot;&quot;/&gt;&lt;property id=&quot;20307&quot; value=&quot;597&quot;/&gt;&lt;/object&gt;&lt;object type=&quot;3&quot; unique_id=&quot;10007&quot;&gt;&lt;property id=&quot;20148&quot; value=&quot;5&quot;/&gt;&lt;property id=&quot;20300&quot; value=&quot;Slide 4 - &amp;quot;B. FPGA Interface Functions&amp;quot;&quot;/&gt;&lt;property id=&quot;20307&quot; value=&quot;598&quot;/&gt;&lt;/object&gt;&lt;object type=&quot;3&quot; unique_id=&quot;10008&quot;&gt;&lt;property id=&quot;20148&quot; value=&quot;5&quot;/&gt;&lt;property id=&quot;20300&quot; value=&quot;Slide 5 - &amp;quot;B. FPGA Interface Functions&amp;quot;&quot;/&gt;&lt;property id=&quot;20307&quot; value=&quot;600&quot;/&gt;&lt;/object&gt;&lt;object type=&quot;3&quot; unique_id=&quot;10009&quot;&gt;&lt;property id=&quot;20148&quot; value=&quot;5&quot;/&gt;&lt;property id=&quot;20300&quot; value=&quot;Slide 6 - &amp;quot;B. FPGA Interface Functions&amp;quot;&quot;/&gt;&lt;property id=&quot;20307&quot; value=&quot;599&quot;/&gt;&lt;/object&gt;&lt;object type=&quot;3&quot; unique_id=&quot;10010&quot;&gt;&lt;property id=&quot;20148&quot; value=&quot;5&quot;/&gt;&lt;property id=&quot;20300&quot; value=&quot;Slide 7 - &amp;quot;B. FPGA Interface Functions&amp;quot;&quot;/&gt;&lt;property id=&quot;20307&quot; value=&quot;601&quot;/&gt;&lt;/object&gt;&lt;object type=&quot;3&quot; unique_id=&quot;10011&quot;&gt;&lt;property id=&quot;20148&quot; value=&quot;5&quot;/&gt;&lt;property id=&quot;20300&quot; value=&quot;Slide 8 - &amp;quot;B. FPGA Interface Functions&amp;quot;&quot;/&gt;&lt;property id=&quot;20307&quot; value=&quot;602&quot;/&gt;&lt;/object&gt;&lt;object type=&quot;3&quot; unique_id=&quot;10012&quot;&gt;&lt;property id=&quot;20148&quot; value=&quot;5&quot;/&gt;&lt;property id=&quot;20300&quot; value=&quot;Slide 9 - &amp;quot;Exercise 6-1: Create an FPGA Interface&amp;quot;&quot;/&gt;&lt;property id=&quot;20307&quot; value=&quot;593&quot;/&gt;&lt;/object&gt;&lt;object type=&quot;3&quot; unique_id=&quot;10013&quot;&gt;&lt;property id=&quot;20148&quot; value=&quot;5&quot;/&gt;&lt;property id=&quot;20300&quot; value=&quot;Slide 10 - &amp;quot;Summary:&amp;quot;&quot;/&gt;&lt;property id=&quot;20307&quot; value=&quot;547&quot;/&gt;&lt;/object&gt;&lt;/object&gt;&lt;/object&gt;&lt;/database&gt;"/>
</p:tagLst>
</file>

<file path=ppt/theme/theme1.xml><?xml version="1.0" encoding="utf-8"?>
<a:theme xmlns:a="http://schemas.openxmlformats.org/drawingml/2006/main" name="temptemplat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National Instrument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PT2007 Lesson Header">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National Instrument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PT 2007 Exercis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National Instrument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Habanero Template</Template>
  <TotalTime>13673</TotalTime>
  <Pages>76</Pages>
  <Words>969</Words>
  <Application>Microsoft PowerPoint 4.0</Application>
  <PresentationFormat>Letter Paper (8.5x11 in)</PresentationFormat>
  <Paragraphs>89</Paragraphs>
  <Slides>10</Slides>
  <Notes>10</Notes>
  <HiddenSlides>0</HiddenSlides>
  <MMClips>0</MMClips>
  <ScaleCrop>false</ScaleCrop>
  <HeadingPairs>
    <vt:vector size="4" baseType="variant">
      <vt:variant>
        <vt:lpstr>Theme</vt:lpstr>
      </vt:variant>
      <vt:variant>
        <vt:i4>3</vt:i4>
      </vt:variant>
      <vt:variant>
        <vt:lpstr>Slide Titles</vt:lpstr>
      </vt:variant>
      <vt:variant>
        <vt:i4>10</vt:i4>
      </vt:variant>
    </vt:vector>
  </HeadingPairs>
  <TitlesOfParts>
    <vt:vector size="13" baseType="lpstr">
      <vt:lpstr>temptemplate</vt:lpstr>
      <vt:lpstr>PPT2007 Lesson Header</vt:lpstr>
      <vt:lpstr>PPT 2007 Exercise</vt:lpstr>
      <vt:lpstr>Lesson 6 Controlling the FPGA VI</vt:lpstr>
      <vt:lpstr>A. Introduction</vt:lpstr>
      <vt:lpstr>B. FPGA Interface Functions</vt:lpstr>
      <vt:lpstr>Open FPGA VI Reference</vt:lpstr>
      <vt:lpstr>Read/Write Control</vt:lpstr>
      <vt:lpstr>Invoke Method</vt:lpstr>
      <vt:lpstr>Close FPGA VI Reference</vt:lpstr>
      <vt:lpstr>Exercise 6-1 Creating an FPGA Interface</vt:lpstr>
      <vt:lpstr>Summary</vt:lpstr>
      <vt:lpstr>Quiz</vt:lpstr>
    </vt:vector>
  </TitlesOfParts>
  <Company>National Instruments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LabVIEW FPGA Training for cRIO</dc:subject>
  <dc:creator/>
  <cp:keywords/>
  <dc:description/>
  <cp:lastModifiedBy>spinsonn</cp:lastModifiedBy>
  <cp:revision>357</cp:revision>
  <cp:lastPrinted>1997-10-30T12:11:06Z</cp:lastPrinted>
  <dcterms:created xsi:type="dcterms:W3CDTF">2002-07-22T12:29:18Z</dcterms:created>
  <dcterms:modified xsi:type="dcterms:W3CDTF">2008-02-18T21:46:20Z</dcterms:modified>
</cp:coreProperties>
</file>