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80" r:id="rId1"/>
    <p:sldMasterId id="2147483698" r:id="rId2"/>
    <p:sldMasterId id="2147483701" r:id="rId3"/>
  </p:sldMasterIdLst>
  <p:notesMasterIdLst>
    <p:notesMasterId r:id="rId54"/>
  </p:notesMasterIdLst>
  <p:handoutMasterIdLst>
    <p:handoutMasterId r:id="rId55"/>
  </p:handoutMasterIdLst>
  <p:sldIdLst>
    <p:sldId id="547" r:id="rId4"/>
    <p:sldId id="574" r:id="rId5"/>
    <p:sldId id="578" r:id="rId6"/>
    <p:sldId id="579" r:id="rId7"/>
    <p:sldId id="580" r:id="rId8"/>
    <p:sldId id="581" r:id="rId9"/>
    <p:sldId id="575" r:id="rId10"/>
    <p:sldId id="608" r:id="rId11"/>
    <p:sldId id="612" r:id="rId12"/>
    <p:sldId id="607" r:id="rId13"/>
    <p:sldId id="609" r:id="rId14"/>
    <p:sldId id="610" r:id="rId15"/>
    <p:sldId id="584" r:id="rId16"/>
    <p:sldId id="576" r:id="rId17"/>
    <p:sldId id="637" r:id="rId18"/>
    <p:sldId id="552" r:id="rId19"/>
    <p:sldId id="570" r:id="rId20"/>
    <p:sldId id="586" r:id="rId21"/>
    <p:sldId id="587" r:id="rId22"/>
    <p:sldId id="613" r:id="rId23"/>
    <p:sldId id="590" r:id="rId24"/>
    <p:sldId id="591" r:id="rId25"/>
    <p:sldId id="588" r:id="rId26"/>
    <p:sldId id="628" r:id="rId27"/>
    <p:sldId id="629" r:id="rId28"/>
    <p:sldId id="571" r:id="rId29"/>
    <p:sldId id="585" r:id="rId30"/>
    <p:sldId id="596" r:id="rId31"/>
    <p:sldId id="616" r:id="rId32"/>
    <p:sldId id="604" r:id="rId33"/>
    <p:sldId id="618" r:id="rId34"/>
    <p:sldId id="605" r:id="rId35"/>
    <p:sldId id="597" r:id="rId36"/>
    <p:sldId id="619" r:id="rId37"/>
    <p:sldId id="622" r:id="rId38"/>
    <p:sldId id="620" r:id="rId39"/>
    <p:sldId id="621" r:id="rId40"/>
    <p:sldId id="623" r:id="rId41"/>
    <p:sldId id="635" r:id="rId42"/>
    <p:sldId id="614" r:id="rId43"/>
    <p:sldId id="625" r:id="rId44"/>
    <p:sldId id="606" r:id="rId45"/>
    <p:sldId id="626" r:id="rId46"/>
    <p:sldId id="573" r:id="rId47"/>
    <p:sldId id="630" r:id="rId48"/>
    <p:sldId id="632" r:id="rId49"/>
    <p:sldId id="631" r:id="rId50"/>
    <p:sldId id="633" r:id="rId51"/>
    <p:sldId id="634" r:id="rId52"/>
    <p:sldId id="636" r:id="rId53"/>
  </p:sldIdLst>
  <p:sldSz cx="9144000" cy="6858000" type="letter"/>
  <p:notesSz cx="7315200" cy="9601200"/>
  <p:custDataLst>
    <p:tags r:id="rId56"/>
  </p:custDataLst>
  <p:defaultTextStyle>
    <a:defPPr>
      <a:defRPr lang="en-US"/>
    </a:defPPr>
    <a:lvl1pPr algn="l" rtl="0" fontAlgn="base">
      <a:spcBef>
        <a:spcPct val="0"/>
      </a:spcBef>
      <a:spcAft>
        <a:spcPct val="0"/>
      </a:spcAft>
      <a:defRPr sz="2400" b="1" kern="1200">
        <a:solidFill>
          <a:schemeClr val="bg1"/>
        </a:solidFill>
        <a:latin typeface="Arial Narrow" pitchFamily="34" charset="0"/>
        <a:ea typeface="+mn-ea"/>
        <a:cs typeface="+mn-cs"/>
      </a:defRPr>
    </a:lvl1pPr>
    <a:lvl2pPr marL="457200" algn="l" rtl="0" fontAlgn="base">
      <a:spcBef>
        <a:spcPct val="0"/>
      </a:spcBef>
      <a:spcAft>
        <a:spcPct val="0"/>
      </a:spcAft>
      <a:defRPr sz="2400" b="1" kern="1200">
        <a:solidFill>
          <a:schemeClr val="bg1"/>
        </a:solidFill>
        <a:latin typeface="Arial Narrow" pitchFamily="34" charset="0"/>
        <a:ea typeface="+mn-ea"/>
        <a:cs typeface="+mn-cs"/>
      </a:defRPr>
    </a:lvl2pPr>
    <a:lvl3pPr marL="914400" algn="l" rtl="0" fontAlgn="base">
      <a:spcBef>
        <a:spcPct val="0"/>
      </a:spcBef>
      <a:spcAft>
        <a:spcPct val="0"/>
      </a:spcAft>
      <a:defRPr sz="2400" b="1" kern="1200">
        <a:solidFill>
          <a:schemeClr val="bg1"/>
        </a:solidFill>
        <a:latin typeface="Arial Narrow" pitchFamily="34" charset="0"/>
        <a:ea typeface="+mn-ea"/>
        <a:cs typeface="+mn-cs"/>
      </a:defRPr>
    </a:lvl3pPr>
    <a:lvl4pPr marL="1371600" algn="l" rtl="0" fontAlgn="base">
      <a:spcBef>
        <a:spcPct val="0"/>
      </a:spcBef>
      <a:spcAft>
        <a:spcPct val="0"/>
      </a:spcAft>
      <a:defRPr sz="2400" b="1" kern="1200">
        <a:solidFill>
          <a:schemeClr val="bg1"/>
        </a:solidFill>
        <a:latin typeface="Arial Narrow" pitchFamily="34" charset="0"/>
        <a:ea typeface="+mn-ea"/>
        <a:cs typeface="+mn-cs"/>
      </a:defRPr>
    </a:lvl4pPr>
    <a:lvl5pPr marL="1828800" algn="l" rtl="0" fontAlgn="base">
      <a:spcBef>
        <a:spcPct val="0"/>
      </a:spcBef>
      <a:spcAft>
        <a:spcPct val="0"/>
      </a:spcAft>
      <a:defRPr sz="2400" b="1" kern="1200">
        <a:solidFill>
          <a:schemeClr val="bg1"/>
        </a:solidFill>
        <a:latin typeface="Arial Narrow" pitchFamily="34" charset="0"/>
        <a:ea typeface="+mn-ea"/>
        <a:cs typeface="+mn-cs"/>
      </a:defRPr>
    </a:lvl5pPr>
    <a:lvl6pPr marL="2286000" algn="l" defTabSz="914400" rtl="0" eaLnBrk="1" latinLnBrk="0" hangingPunct="1">
      <a:defRPr sz="2400" b="1" kern="1200">
        <a:solidFill>
          <a:schemeClr val="bg1"/>
        </a:solidFill>
        <a:latin typeface="Arial Narrow" pitchFamily="34" charset="0"/>
        <a:ea typeface="+mn-ea"/>
        <a:cs typeface="+mn-cs"/>
      </a:defRPr>
    </a:lvl6pPr>
    <a:lvl7pPr marL="2743200" algn="l" defTabSz="914400" rtl="0" eaLnBrk="1" latinLnBrk="0" hangingPunct="1">
      <a:defRPr sz="2400" b="1" kern="1200">
        <a:solidFill>
          <a:schemeClr val="bg1"/>
        </a:solidFill>
        <a:latin typeface="Arial Narrow" pitchFamily="34" charset="0"/>
        <a:ea typeface="+mn-ea"/>
        <a:cs typeface="+mn-cs"/>
      </a:defRPr>
    </a:lvl7pPr>
    <a:lvl8pPr marL="3200400" algn="l" defTabSz="914400" rtl="0" eaLnBrk="1" latinLnBrk="0" hangingPunct="1">
      <a:defRPr sz="2400" b="1" kern="1200">
        <a:solidFill>
          <a:schemeClr val="bg1"/>
        </a:solidFill>
        <a:latin typeface="Arial Narrow" pitchFamily="34" charset="0"/>
        <a:ea typeface="+mn-ea"/>
        <a:cs typeface="+mn-cs"/>
      </a:defRPr>
    </a:lvl8pPr>
    <a:lvl9pPr marL="3657600" algn="l" defTabSz="914400" rtl="0" eaLnBrk="1" latinLnBrk="0" hangingPunct="1">
      <a:defRPr sz="2400" b="1" kern="1200">
        <a:solidFill>
          <a:schemeClr val="bg1"/>
        </a:solidFill>
        <a:latin typeface="Arial Narrow"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ational Instruments" initials="kjh"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000000"/>
    </p:penClr>
  </p:showPr>
  <p:clrMru>
    <a:srgbClr val="000000"/>
    <a:srgbClr val="FFFFCC"/>
    <a:srgbClr val="FFFFFF"/>
    <a:srgbClr val="DDDECC"/>
    <a:srgbClr val="AEC0DA"/>
    <a:srgbClr val="5E84B8"/>
    <a:srgbClr val="F40000"/>
    <a:srgbClr val="000099"/>
    <a:srgbClr val="037C03"/>
    <a:srgbClr val="CBCBC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2425" autoAdjust="0"/>
    <p:restoredTop sz="66181" autoAdjust="0"/>
  </p:normalViewPr>
  <p:slideViewPr>
    <p:cSldViewPr snapToGrid="0">
      <p:cViewPr varScale="1">
        <p:scale>
          <a:sx n="63" d="100"/>
          <a:sy n="63" d="100"/>
        </p:scale>
        <p:origin x="-1218" y="-96"/>
      </p:cViewPr>
      <p:guideLst>
        <p:guide orient="horz" pos="4224"/>
        <p:guide pos="287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5664"/>
    </p:cViewPr>
  </p:sorterViewPr>
  <p:notesViewPr>
    <p:cSldViewPr snapToGrid="0">
      <p:cViewPr>
        <p:scale>
          <a:sx n="100" d="100"/>
          <a:sy n="100" d="100"/>
        </p:scale>
        <p:origin x="-498" y="354"/>
      </p:cViewPr>
      <p:guideLst>
        <p:guide orient="horz" pos="2234"/>
        <p:guide pos="302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handoutMaster" Target="handoutMasters/handoutMaster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commentAuthors" Target="commentAuthors.xml"/><Relationship Id="rId61"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tags" Target="tags/tag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5.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1588"/>
            <a:ext cx="3170238" cy="479426"/>
          </a:xfrm>
          <a:prstGeom prst="rect">
            <a:avLst/>
          </a:prstGeom>
          <a:noFill/>
          <a:ln w="9525">
            <a:noFill/>
            <a:miter lim="800000"/>
            <a:headEnd/>
            <a:tailEnd/>
          </a:ln>
          <a:effectLst/>
        </p:spPr>
        <p:txBody>
          <a:bodyPr vert="horz" wrap="square" lIns="19919" tIns="0" rIns="19919" bIns="0" numCol="1" anchor="t" anchorCtr="0" compatLnSpc="1">
            <a:prstTxWarp prst="textNoShape">
              <a:avLst/>
            </a:prstTxWarp>
          </a:bodyPr>
          <a:lstStyle>
            <a:lvl1pPr algn="l" defTabSz="992061" eaLnBrk="0" hangingPunct="0">
              <a:lnSpc>
                <a:spcPct val="90000"/>
              </a:lnSpc>
              <a:defRPr sz="1200" b="0" i="1">
                <a:solidFill>
                  <a:schemeClr val="tx1"/>
                </a:solidFill>
                <a:latin typeface="Arial" charset="0"/>
              </a:defRPr>
            </a:lvl1pPr>
          </a:lstStyle>
          <a:p>
            <a:pPr>
              <a:defRPr/>
            </a:pPr>
            <a:endParaRPr lang="en-US" dirty="0"/>
          </a:p>
        </p:txBody>
      </p:sp>
      <p:sp>
        <p:nvSpPr>
          <p:cNvPr id="3075" name="Rectangle 3"/>
          <p:cNvSpPr>
            <a:spLocks noGrp="1" noChangeArrowheads="1"/>
          </p:cNvSpPr>
          <p:nvPr>
            <p:ph type="dt" sz="quarter" idx="1"/>
          </p:nvPr>
        </p:nvSpPr>
        <p:spPr bwMode="auto">
          <a:xfrm>
            <a:off x="4144963" y="-1588"/>
            <a:ext cx="3170237" cy="479426"/>
          </a:xfrm>
          <a:prstGeom prst="rect">
            <a:avLst/>
          </a:prstGeom>
          <a:noFill/>
          <a:ln w="9525">
            <a:noFill/>
            <a:miter lim="800000"/>
            <a:headEnd/>
            <a:tailEnd/>
          </a:ln>
          <a:effectLst/>
        </p:spPr>
        <p:txBody>
          <a:bodyPr vert="horz" wrap="square" lIns="19919" tIns="0" rIns="19919" bIns="0" numCol="1" anchor="t" anchorCtr="0" compatLnSpc="1">
            <a:prstTxWarp prst="textNoShape">
              <a:avLst/>
            </a:prstTxWarp>
          </a:bodyPr>
          <a:lstStyle>
            <a:lvl1pPr algn="r" defTabSz="992061" eaLnBrk="0" hangingPunct="0">
              <a:lnSpc>
                <a:spcPct val="90000"/>
              </a:lnSpc>
              <a:defRPr sz="1200" b="0" i="1">
                <a:solidFill>
                  <a:schemeClr val="tx1"/>
                </a:solidFill>
                <a:latin typeface="Arial" charset="0"/>
              </a:defRPr>
            </a:lvl1pPr>
          </a:lstStyle>
          <a:p>
            <a:pPr>
              <a:defRPr/>
            </a:pPr>
            <a:endParaRPr lang="en-US" dirty="0"/>
          </a:p>
        </p:txBody>
      </p:sp>
      <p:sp>
        <p:nvSpPr>
          <p:cNvPr id="3076" name="Rectangle 4"/>
          <p:cNvSpPr>
            <a:spLocks noGrp="1" noChangeArrowheads="1"/>
          </p:cNvSpPr>
          <p:nvPr>
            <p:ph type="ftr" sz="quarter" idx="2"/>
          </p:nvPr>
        </p:nvSpPr>
        <p:spPr bwMode="auto">
          <a:xfrm>
            <a:off x="0" y="9121775"/>
            <a:ext cx="3170238" cy="479425"/>
          </a:xfrm>
          <a:prstGeom prst="rect">
            <a:avLst/>
          </a:prstGeom>
          <a:noFill/>
          <a:ln w="9525">
            <a:noFill/>
            <a:miter lim="800000"/>
            <a:headEnd/>
            <a:tailEnd/>
          </a:ln>
          <a:effectLst/>
        </p:spPr>
        <p:txBody>
          <a:bodyPr vert="horz" wrap="square" lIns="19919" tIns="0" rIns="19919" bIns="0" numCol="1" anchor="b" anchorCtr="0" compatLnSpc="1">
            <a:prstTxWarp prst="textNoShape">
              <a:avLst/>
            </a:prstTxWarp>
          </a:bodyPr>
          <a:lstStyle>
            <a:lvl1pPr algn="l" defTabSz="992061" eaLnBrk="0" hangingPunct="0">
              <a:lnSpc>
                <a:spcPct val="90000"/>
              </a:lnSpc>
              <a:defRPr sz="1200" b="0" i="1">
                <a:solidFill>
                  <a:schemeClr val="tx1"/>
                </a:solidFill>
                <a:latin typeface="Arial" charset="0"/>
              </a:defRPr>
            </a:lvl1pPr>
          </a:lstStyle>
          <a:p>
            <a:pPr>
              <a:defRPr/>
            </a:pPr>
            <a:endParaRPr lang="en-US" dirty="0"/>
          </a:p>
        </p:txBody>
      </p:sp>
      <p:sp>
        <p:nvSpPr>
          <p:cNvPr id="3077" name="Rectangle 5"/>
          <p:cNvSpPr>
            <a:spLocks noGrp="1" noChangeArrowheads="1"/>
          </p:cNvSpPr>
          <p:nvPr>
            <p:ph type="sldNum" sz="quarter" idx="3"/>
          </p:nvPr>
        </p:nvSpPr>
        <p:spPr bwMode="auto">
          <a:xfrm>
            <a:off x="4144963" y="9121775"/>
            <a:ext cx="3170237" cy="479425"/>
          </a:xfrm>
          <a:prstGeom prst="rect">
            <a:avLst/>
          </a:prstGeom>
          <a:noFill/>
          <a:ln w="9525">
            <a:noFill/>
            <a:miter lim="800000"/>
            <a:headEnd/>
            <a:tailEnd/>
          </a:ln>
          <a:effectLst/>
        </p:spPr>
        <p:txBody>
          <a:bodyPr vert="horz" wrap="square" lIns="19919" tIns="0" rIns="19919" bIns="0" numCol="1" anchor="b" anchorCtr="0" compatLnSpc="1">
            <a:prstTxWarp prst="textNoShape">
              <a:avLst/>
            </a:prstTxWarp>
          </a:bodyPr>
          <a:lstStyle>
            <a:lvl1pPr algn="r" defTabSz="992061" eaLnBrk="0" hangingPunct="0">
              <a:lnSpc>
                <a:spcPct val="90000"/>
              </a:lnSpc>
              <a:defRPr sz="1200" b="0" i="1">
                <a:solidFill>
                  <a:schemeClr val="tx1"/>
                </a:solidFill>
                <a:latin typeface="Arial" charset="0"/>
              </a:defRPr>
            </a:lvl1pPr>
          </a:lstStyle>
          <a:p>
            <a:pPr>
              <a:defRPr/>
            </a:pPr>
            <a:fld id="{3A7F5199-4363-4C2F-B8E9-BCDABCA23FB1}"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4"/>
          <p:cNvSpPr>
            <a:spLocks noGrp="1" noRot="1" noChangeAspect="1" noChangeArrowheads="1" noTextEdit="1"/>
          </p:cNvSpPr>
          <p:nvPr>
            <p:ph type="sldImg" idx="2"/>
          </p:nvPr>
        </p:nvSpPr>
        <p:spPr bwMode="auto">
          <a:xfrm>
            <a:off x="819150" y="539750"/>
            <a:ext cx="5680075" cy="4260850"/>
          </a:xfrm>
          <a:prstGeom prst="rect">
            <a:avLst/>
          </a:prstGeom>
          <a:noFill/>
          <a:ln w="9525">
            <a:solidFill>
              <a:schemeClr val="tx1"/>
            </a:solidFill>
            <a:miter lim="800000"/>
            <a:headEnd/>
            <a:tailEnd/>
          </a:ln>
        </p:spPr>
      </p:sp>
      <p:sp>
        <p:nvSpPr>
          <p:cNvPr id="2054" name="Rectangle 6"/>
          <p:cNvSpPr>
            <a:spLocks noGrp="1" noChangeArrowheads="1"/>
          </p:cNvSpPr>
          <p:nvPr>
            <p:ph type="body" sz="quarter" idx="3"/>
          </p:nvPr>
        </p:nvSpPr>
        <p:spPr bwMode="auto">
          <a:xfrm>
            <a:off x="682625" y="5037138"/>
            <a:ext cx="5922963" cy="3843337"/>
          </a:xfrm>
          <a:prstGeom prst="rect">
            <a:avLst/>
          </a:prstGeom>
          <a:noFill/>
          <a:ln w="9525">
            <a:noFill/>
            <a:miter lim="800000"/>
            <a:headEnd/>
            <a:tailEnd/>
          </a:ln>
          <a:effectLst/>
        </p:spPr>
        <p:txBody>
          <a:bodyPr vert="horz" wrap="square" lIns="95381" tIns="47689" rIns="95381" bIns="47689" numCol="1" anchor="t" anchorCtr="0" compatLnSpc="1">
            <a:prstTxWarp prst="textNoShape">
              <a:avLst/>
            </a:prstTxWarp>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2059" name="Rectangle 11"/>
          <p:cNvSpPr>
            <a:spLocks noGrp="1" noChangeArrowheads="1"/>
          </p:cNvSpPr>
          <p:nvPr>
            <p:ph type="sldNum" sz="quarter" idx="5"/>
          </p:nvPr>
        </p:nvSpPr>
        <p:spPr bwMode="auto">
          <a:xfrm>
            <a:off x="3343275" y="9120188"/>
            <a:ext cx="560388" cy="298450"/>
          </a:xfrm>
          <a:prstGeom prst="rect">
            <a:avLst/>
          </a:prstGeom>
          <a:noFill/>
          <a:ln w="9525">
            <a:noFill/>
            <a:miter lim="800000"/>
            <a:headEnd/>
            <a:tailEnd/>
          </a:ln>
          <a:effectLst/>
        </p:spPr>
        <p:txBody>
          <a:bodyPr vert="horz" wrap="square" lIns="91438" tIns="45719" rIns="91438" bIns="45719" numCol="1" anchor="b" anchorCtr="0" compatLnSpc="1">
            <a:prstTxWarp prst="textNoShape">
              <a:avLst/>
            </a:prstTxWarp>
          </a:bodyPr>
          <a:lstStyle>
            <a:lvl1pPr algn="ctr" defTabSz="914478" eaLnBrk="0" hangingPunct="0">
              <a:defRPr sz="800" b="0" i="1">
                <a:solidFill>
                  <a:schemeClr val="tx1"/>
                </a:solidFill>
              </a:defRPr>
            </a:lvl1pPr>
          </a:lstStyle>
          <a:p>
            <a:pPr>
              <a:defRPr/>
            </a:pPr>
            <a:r>
              <a:rPr lang="en-US" dirty="0"/>
              <a:t>6-</a:t>
            </a:r>
            <a:fld id="{86A5063D-8440-4611-9CF7-F946C0457AEE}"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defTabSz="949325" rtl="0" fontAlgn="base">
      <a:spcBef>
        <a:spcPct val="30000"/>
      </a:spcBef>
      <a:spcAft>
        <a:spcPct val="0"/>
      </a:spcAft>
      <a:tabLst>
        <a:tab pos="474663" algn="l"/>
      </a:tabLst>
      <a:defRPr sz="1100" kern="1200">
        <a:solidFill>
          <a:schemeClr val="tx1"/>
        </a:solidFill>
        <a:latin typeface="Times New Roman" pitchFamily="18" charset="0"/>
        <a:ea typeface="+mn-ea"/>
        <a:cs typeface="+mn-cs"/>
      </a:defRPr>
    </a:lvl1pPr>
    <a:lvl2pPr algn="l" defTabSz="949325" rtl="0" fontAlgn="base">
      <a:spcBef>
        <a:spcPct val="30000"/>
      </a:spcBef>
      <a:spcAft>
        <a:spcPct val="0"/>
      </a:spcAft>
      <a:tabLst>
        <a:tab pos="474663" algn="l"/>
      </a:tabLst>
      <a:defRPr sz="1100" kern="1200">
        <a:solidFill>
          <a:schemeClr val="tx1"/>
        </a:solidFill>
        <a:latin typeface="Times New Roman" pitchFamily="18" charset="0"/>
        <a:ea typeface="+mn-ea"/>
        <a:cs typeface="+mn-cs"/>
      </a:defRPr>
    </a:lvl2pPr>
    <a:lvl3pPr marL="236538" indent="-236538" algn="l" defTabSz="949325" rtl="0" fontAlgn="base">
      <a:spcBef>
        <a:spcPct val="30000"/>
      </a:spcBef>
      <a:spcAft>
        <a:spcPct val="0"/>
      </a:spcAft>
      <a:buFont typeface="Arial" charset="0"/>
      <a:buChar char="•"/>
      <a:tabLst>
        <a:tab pos="474663" algn="l"/>
      </a:tabLst>
      <a:defRPr sz="1100" kern="1200">
        <a:solidFill>
          <a:schemeClr val="tx1"/>
        </a:solidFill>
        <a:latin typeface="Times New Roman" pitchFamily="18" charset="0"/>
        <a:ea typeface="+mn-ea"/>
        <a:cs typeface="+mn-cs"/>
      </a:defRPr>
    </a:lvl3pPr>
    <a:lvl4pPr marL="474663" indent="-236538" algn="l" defTabSz="949325" rtl="0" fontAlgn="base">
      <a:spcBef>
        <a:spcPct val="30000"/>
      </a:spcBef>
      <a:spcAft>
        <a:spcPct val="0"/>
      </a:spcAft>
      <a:buFont typeface="Times New Roman" pitchFamily="18" charset="0"/>
      <a:buChar char="–"/>
      <a:tabLst>
        <a:tab pos="474663" algn="l"/>
      </a:tabLst>
      <a:defRPr sz="1100" kern="1200">
        <a:solidFill>
          <a:schemeClr val="tx1"/>
        </a:solidFill>
        <a:latin typeface="Times New Roman" pitchFamily="18" charset="0"/>
        <a:ea typeface="+mn-ea"/>
        <a:cs typeface="+mn-cs"/>
      </a:defRPr>
    </a:lvl4pPr>
    <a:lvl5pPr marL="1058863" indent="-1058863" algn="l" defTabSz="949325" rtl="0" fontAlgn="base">
      <a:spcBef>
        <a:spcPct val="30000"/>
      </a:spcBef>
      <a:spcAft>
        <a:spcPct val="0"/>
      </a:spcAft>
      <a:tabLst>
        <a:tab pos="474663" algn="l"/>
      </a:tabLst>
      <a:defRPr sz="11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mk:@MSITStore:C:\Program%20Files\National%20Instruments\Real-Time%20Execution%20Trace%20Toolkit%202.0\help\lvtracehelp.chm::/TT_Thread_Events.html"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1"/>
          <p:cNvSpPr>
            <a:spLocks noGrp="1" noChangeArrowheads="1"/>
          </p:cNvSpPr>
          <p:nvPr>
            <p:ph type="sldNum" sz="quarter" idx="5"/>
          </p:nvPr>
        </p:nvSpPr>
        <p:spPr>
          <a:noFill/>
        </p:spPr>
        <p:txBody>
          <a:bodyPr/>
          <a:lstStyle/>
          <a:p>
            <a:pPr defTabSz="914400"/>
            <a:r>
              <a:rPr lang="en-US" dirty="0" smtClean="0"/>
              <a:t>6-</a:t>
            </a:r>
            <a:fld id="{3329B30F-62F0-4D9A-A2CD-0AE0E21EE00C}" type="slidenum">
              <a:rPr lang="en-US" smtClean="0"/>
              <a:pPr defTabSz="914400"/>
              <a:t>1</a:t>
            </a:fld>
            <a:endParaRPr lang="en-US" dirty="0" smtClean="0"/>
          </a:p>
        </p:txBody>
      </p:sp>
      <p:sp>
        <p:nvSpPr>
          <p:cNvPr id="27650" name="Rectangle 9"/>
          <p:cNvSpPr>
            <a:spLocks noGrp="1" noChangeArrowheads="1"/>
          </p:cNvSpPr>
          <p:nvPr>
            <p:ph type="body" idx="1"/>
          </p:nvPr>
        </p:nvSpPr>
        <p:spPr>
          <a:noFill/>
          <a:ln/>
        </p:spPr>
        <p:txBody>
          <a:bodyPr/>
          <a:lstStyle/>
          <a:p>
            <a:pPr defTabSz="914400">
              <a:tabLst>
                <a:tab pos="457200" algn="l"/>
              </a:tabLst>
            </a:pPr>
            <a:r>
              <a:rPr lang="en-US" sz="1500" b="1" dirty="0" smtClean="0">
                <a:latin typeface="Arial Narrow" pitchFamily="34" charset="0"/>
              </a:rPr>
              <a:t>Introduction</a:t>
            </a:r>
          </a:p>
          <a:p>
            <a:pPr defTabSz="914400">
              <a:tabLst>
                <a:tab pos="457200" algn="l"/>
              </a:tabLst>
            </a:pPr>
            <a:r>
              <a:rPr lang="en-US" dirty="0" smtClean="0"/>
              <a:t>Creating deterministic LabVIEW applications requires programming techniques different from typical LabVIEW programming. Deterministic applications have two levels of debugging—application behavior and timing behavior. </a:t>
            </a:r>
          </a:p>
          <a:p>
            <a:pPr defTabSz="914400">
              <a:tabLst>
                <a:tab pos="457200" algn="l"/>
              </a:tabLst>
            </a:pPr>
            <a:r>
              <a:rPr lang="en-US" dirty="0" smtClean="0"/>
              <a:t>In this lesson, you learn how to debug an RT application and how to monitor the timing behavior and the memory usage.</a:t>
            </a:r>
          </a:p>
        </p:txBody>
      </p:sp>
      <p:sp>
        <p:nvSpPr>
          <p:cNvPr id="27651" name="Slide Image Placeholder 6"/>
          <p:cNvSpPr>
            <a:spLocks noGrp="1" noRot="1" noChangeAspect="1"/>
          </p:cNvSpPr>
          <p:nvPr>
            <p:ph type="sldImg"/>
          </p:nvPr>
        </p:nvSpPr>
        <p:spPr>
          <a:ln w="6350"/>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9025" name="Rectangle 11"/>
          <p:cNvSpPr>
            <a:spLocks noGrp="1" noChangeArrowheads="1"/>
          </p:cNvSpPr>
          <p:nvPr>
            <p:ph type="sldNum" sz="quarter" idx="5"/>
          </p:nvPr>
        </p:nvSpPr>
        <p:spPr>
          <a:noFill/>
        </p:spPr>
        <p:txBody>
          <a:bodyPr/>
          <a:lstStyle/>
          <a:p>
            <a:pPr defTabSz="914400"/>
            <a:r>
              <a:rPr lang="en-US" dirty="0" smtClean="0"/>
              <a:t>6-</a:t>
            </a:r>
            <a:fld id="{7C2958E2-14E6-445A-A3DE-34614DCE1BAB}" type="slidenum">
              <a:rPr lang="en-US" smtClean="0"/>
              <a:pPr defTabSz="914400"/>
              <a:t>10</a:t>
            </a:fld>
            <a:endParaRPr lang="en-US" dirty="0" smtClean="0"/>
          </a:p>
        </p:txBody>
      </p:sp>
      <p:sp>
        <p:nvSpPr>
          <p:cNvPr id="769026"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Tick Count (ms) Function – Good</a:t>
            </a:r>
          </a:p>
          <a:p>
            <a:pPr defTabSz="914400">
              <a:tabLst>
                <a:tab pos="457200" algn="l"/>
              </a:tabLst>
            </a:pPr>
            <a:r>
              <a:rPr lang="en-US" dirty="0" smtClean="0"/>
              <a:t>Use the Tick Count (ms) function to measure the time it takes to perform </a:t>
            </a:r>
            <a:r>
              <a:rPr lang="en-US" i="1" dirty="0" smtClean="0"/>
              <a:t>N</a:t>
            </a:r>
            <a:r>
              <a:rPr lang="en-US" dirty="0" smtClean="0"/>
              <a:t> iterations of a specified operation. This method is as precise as the clock used for the Tick Count function. When using this method, you must account for the possibility of counter rollover.</a:t>
            </a:r>
          </a:p>
          <a:p>
            <a:pPr defTabSz="914400">
              <a:tabLst>
                <a:tab pos="457200" algn="l"/>
              </a:tabLst>
            </a:pPr>
            <a:r>
              <a:rPr lang="en-US" dirty="0" smtClean="0"/>
              <a:t>Refer to the Timing Template (data dep) VI located in th</a:t>
            </a:r>
            <a:r>
              <a:rPr lang="en-US" dirty="0" smtClean="0">
                <a:cs typeface="Times New Roman" pitchFamily="18" charset="0"/>
              </a:rPr>
              <a:t>e NI Example Finder for</a:t>
            </a:r>
            <a:r>
              <a:rPr lang="en-US" dirty="0" smtClean="0"/>
              <a:t> an example using the Tick Count (ms) function to benchmark code. To use the example, place the code you want to benchmark within the For Loop (for example, build an array) to measure the timing statistics. This VI first gets the current number of milliseconds since power-up from Tick Count (ms). The For Loop does not execute until it receives data from Initial Tick Count (ms). The sequence does not execute until it receives the Initial Tick Count (ms) from the For Loop and the For Loop does not release the Initial Tick Count (ms) until the loop has finished executing. Therefore, the For Loop is dependent on Initial Tick Count (ms), and the sequence is dependent on the For Loop that is dependent on the LabVIEW event inside.</a:t>
            </a:r>
          </a:p>
        </p:txBody>
      </p:sp>
      <p:sp>
        <p:nvSpPr>
          <p:cNvPr id="769027" name="Slide Image Placeholder 6"/>
          <p:cNvSpPr>
            <a:spLocks noGrp="1" noRot="1" noChangeAspect="1"/>
          </p:cNvSpPr>
          <p:nvPr>
            <p:ph type="sldImg"/>
          </p:nvPr>
        </p:nvSpPr>
        <p:spPr>
          <a:ln w="6350"/>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1073" name="Rectangle 11"/>
          <p:cNvSpPr>
            <a:spLocks noGrp="1" noChangeArrowheads="1"/>
          </p:cNvSpPr>
          <p:nvPr>
            <p:ph type="sldNum" sz="quarter" idx="5"/>
          </p:nvPr>
        </p:nvSpPr>
        <p:spPr>
          <a:noFill/>
        </p:spPr>
        <p:txBody>
          <a:bodyPr/>
          <a:lstStyle/>
          <a:p>
            <a:pPr defTabSz="914400"/>
            <a:r>
              <a:rPr lang="en-US" dirty="0" smtClean="0"/>
              <a:t>6-</a:t>
            </a:r>
            <a:fld id="{34EF7008-25A3-4D1C-963B-2919F1DE4F7A}" type="slidenum">
              <a:rPr lang="en-US" smtClean="0"/>
              <a:pPr defTabSz="914400"/>
              <a:t>11</a:t>
            </a:fld>
            <a:endParaRPr lang="en-US" dirty="0" smtClean="0"/>
          </a:p>
        </p:txBody>
      </p:sp>
      <p:sp>
        <p:nvSpPr>
          <p:cNvPr id="771074" name="Slide Image Placeholder 8"/>
          <p:cNvSpPr>
            <a:spLocks noGrp="1" noRot="1" noChangeAspect="1"/>
          </p:cNvSpPr>
          <p:nvPr>
            <p:ph type="sldImg"/>
          </p:nvPr>
        </p:nvSpPr>
        <p:spPr>
          <a:xfrm>
            <a:off x="817563" y="539750"/>
            <a:ext cx="5681662" cy="4260850"/>
          </a:xfrm>
          <a:ln w="6350"/>
        </p:spPr>
      </p:sp>
      <p:sp>
        <p:nvSpPr>
          <p:cNvPr id="771075" name="Notes Placeholder 9"/>
          <p:cNvSpPr>
            <a:spLocks noGrp="1"/>
          </p:cNvSpPr>
          <p:nvPr>
            <p:ph type="body" idx="1"/>
          </p:nvPr>
        </p:nvSpPr>
        <p:spPr>
          <a:noFill/>
          <a:ln/>
        </p:spPr>
        <p:txBody>
          <a:bodyPr/>
          <a:lstStyle/>
          <a:p>
            <a:pPr defTabSz="914400">
              <a:tabLst>
                <a:tab pos="457200" algn="l"/>
              </a:tabLst>
            </a:pPr>
            <a:r>
              <a:rPr lang="en-US" sz="1200" b="1" dirty="0" smtClean="0">
                <a:latin typeface="Arial Narrow" pitchFamily="34" charset="0"/>
              </a:rPr>
              <a:t>Timestamp VIs – Best</a:t>
            </a:r>
          </a:p>
          <a:p>
            <a:pPr defTabSz="914400">
              <a:tabLst>
                <a:tab pos="457200" algn="l"/>
              </a:tabLst>
            </a:pPr>
            <a:r>
              <a:rPr lang="en-US" dirty="0" smtClean="0"/>
              <a:t>The Timestamp VIs, located on the </a:t>
            </a:r>
            <a:r>
              <a:rPr lang="en-US" b="1" dirty="0" smtClean="0"/>
              <a:t>Real-Time Utilities</a:t>
            </a:r>
            <a:r>
              <a:rPr lang="en-US" dirty="0" smtClean="0"/>
              <a:t> palette, read the Time Stamp Counter register from the processor of RT targets for every loop iteration. Refer to the NI Timestamp Code Timer VI located in the NI Example Finder for an example using the Timestamp VIs to benchmark code. </a:t>
            </a:r>
          </a:p>
          <a:p>
            <a:pPr defTabSz="914400">
              <a:tabLst>
                <a:tab pos="457200" algn="l"/>
              </a:tabLst>
            </a:pPr>
            <a:r>
              <a:rPr lang="en-US" dirty="0" smtClean="0"/>
              <a:t>The NI Timestamp Code Timer VI example uses an assembly-level call to obtain precise timestamps from RT targets. The example obtains several consecutive 64-bit timestamps, which are stored in an array and used later to produce a histogram of execution time. This VI can self-calibrate by subtracting the overhead of calling the RT Get Timestamp VI from the array of timing data.</a:t>
            </a:r>
          </a:p>
          <a:p>
            <a:pPr defTabSz="914400">
              <a:tabLst>
                <a:tab pos="457200" algn="l"/>
              </a:tabLst>
            </a:pPr>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3121" name="Rectangle 11"/>
          <p:cNvSpPr>
            <a:spLocks noGrp="1" noChangeArrowheads="1"/>
          </p:cNvSpPr>
          <p:nvPr>
            <p:ph type="sldNum" sz="quarter" idx="5"/>
          </p:nvPr>
        </p:nvSpPr>
        <p:spPr>
          <a:noFill/>
        </p:spPr>
        <p:txBody>
          <a:bodyPr/>
          <a:lstStyle/>
          <a:p>
            <a:pPr defTabSz="914400"/>
            <a:r>
              <a:rPr lang="en-US" dirty="0" smtClean="0"/>
              <a:t>6-</a:t>
            </a:r>
            <a:fld id="{0A60B61D-2444-4A3B-A28D-C0546D7AC3A3}" type="slidenum">
              <a:rPr lang="en-US" smtClean="0"/>
              <a:pPr defTabSz="914400"/>
              <a:t>12</a:t>
            </a:fld>
            <a:endParaRPr lang="en-US" dirty="0" smtClean="0"/>
          </a:p>
        </p:txBody>
      </p:sp>
      <p:sp>
        <p:nvSpPr>
          <p:cNvPr id="773122"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Hardware Benchmarking</a:t>
            </a:r>
          </a:p>
          <a:p>
            <a:pPr defTabSz="914400">
              <a:tabLst>
                <a:tab pos="457200" algn="l"/>
              </a:tabLst>
            </a:pPr>
            <a:r>
              <a:rPr lang="en-US" dirty="0" smtClean="0">
                <a:cs typeface="Times New Roman" pitchFamily="18" charset="0"/>
              </a:rPr>
              <a:t>You can perform hardware benchmarking using software drivers or an oscilloscope.</a:t>
            </a:r>
          </a:p>
          <a:p>
            <a:pPr defTabSz="914400">
              <a:tabLst>
                <a:tab pos="457200" algn="l"/>
              </a:tabLst>
            </a:pPr>
            <a:r>
              <a:rPr lang="en-US" b="1" dirty="0" smtClean="0">
                <a:latin typeface="Arial Narrow" pitchFamily="34" charset="0"/>
              </a:rPr>
              <a:t>Using Software Drivers</a:t>
            </a:r>
          </a:p>
          <a:p>
            <a:pPr defTabSz="914400">
              <a:tabLst>
                <a:tab pos="457200" algn="l"/>
              </a:tabLst>
            </a:pPr>
            <a:r>
              <a:rPr lang="en-US" dirty="0" smtClean="0"/>
              <a:t>Sometimes you can use software drivers to make sure that the application is capable of keeping up with the desired loop rate. For example, check for errors after a DAQmx Wait for Next Sample Clock VI to determine whether a control loop is keeping real time. </a:t>
            </a:r>
          </a:p>
          <a:p>
            <a:pPr defTabSz="914400">
              <a:tabLst>
                <a:tab pos="457200" algn="l"/>
              </a:tabLst>
            </a:pPr>
            <a:r>
              <a:rPr lang="en-US" b="1" dirty="0" smtClean="0">
                <a:latin typeface="Arial Narrow" pitchFamily="34" charset="0"/>
              </a:rPr>
              <a:t>Using an Oscilloscope</a:t>
            </a:r>
          </a:p>
          <a:p>
            <a:pPr defTabSz="914400">
              <a:tabLst>
                <a:tab pos="457200" algn="l"/>
              </a:tabLst>
            </a:pPr>
            <a:r>
              <a:rPr lang="en-US" dirty="0" smtClean="0"/>
              <a:t>The Tick Count (ms) function and the Timestamp VIs allow you to examine the relative timing of sections of LabVIEW VIs and to measure the software jitter in the VIs. Sometimes you might need to measure the jitter of the whole system at the hardware level, especially when you use hardware timing and the software jitter is masked out at the system level.</a:t>
            </a:r>
          </a:p>
          <a:p>
            <a:pPr defTabSz="914400">
              <a:tabLst>
                <a:tab pos="457200" algn="l"/>
              </a:tabLst>
            </a:pPr>
            <a:r>
              <a:rPr lang="en-US" dirty="0" smtClean="0"/>
              <a:t>Use external tools such as an oscilloscope to study the relationship between input and output signals and to measure loop rates and jitter levels.</a:t>
            </a:r>
          </a:p>
        </p:txBody>
      </p:sp>
      <p:sp>
        <p:nvSpPr>
          <p:cNvPr id="773123" name="Slide Image Placeholder 6"/>
          <p:cNvSpPr>
            <a:spLocks noGrp="1" noRot="1" noChangeAspect="1"/>
          </p:cNvSpPr>
          <p:nvPr>
            <p:ph type="sldImg"/>
          </p:nvPr>
        </p:nvSpPr>
        <p:spPr>
          <a:xfrm>
            <a:off x="817563" y="539750"/>
            <a:ext cx="5681662" cy="4260850"/>
          </a:xfrm>
          <a:ln w="6350"/>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5169" name="Rectangle 11"/>
          <p:cNvSpPr>
            <a:spLocks noGrp="1" noChangeArrowheads="1"/>
          </p:cNvSpPr>
          <p:nvPr>
            <p:ph type="sldNum" sz="quarter" idx="5"/>
          </p:nvPr>
        </p:nvSpPr>
        <p:spPr>
          <a:noFill/>
        </p:spPr>
        <p:txBody>
          <a:bodyPr/>
          <a:lstStyle/>
          <a:p>
            <a:pPr defTabSz="914400"/>
            <a:r>
              <a:rPr lang="en-US" dirty="0" smtClean="0"/>
              <a:t>6-</a:t>
            </a:r>
            <a:fld id="{94536790-7BDD-4917-8884-27026F9BCB9F}" type="slidenum">
              <a:rPr lang="en-US" smtClean="0"/>
              <a:pPr defTabSz="914400"/>
              <a:t>13</a:t>
            </a:fld>
            <a:endParaRPr lang="en-US" dirty="0" smtClean="0"/>
          </a:p>
        </p:txBody>
      </p:sp>
      <p:sp>
        <p:nvSpPr>
          <p:cNvPr id="775170" name="Rectangle 5"/>
          <p:cNvSpPr>
            <a:spLocks noGrp="1" noChangeArrowheads="1"/>
          </p:cNvSpPr>
          <p:nvPr>
            <p:ph type="body" idx="1"/>
          </p:nvPr>
        </p:nvSpPr>
        <p:spPr>
          <a:noFill/>
          <a:ln/>
        </p:spPr>
        <p:txBody>
          <a:bodyPr/>
          <a:lstStyle/>
          <a:p>
            <a:pPr defTabSz="914400">
              <a:tabLst>
                <a:tab pos="457200" algn="l"/>
              </a:tabLst>
            </a:pPr>
            <a:r>
              <a:rPr lang="en-US" dirty="0" smtClean="0"/>
              <a:t>Exercise time: 10 minutes</a:t>
            </a:r>
            <a:endParaRPr lang="en-US" dirty="0" smtClean="0"/>
          </a:p>
        </p:txBody>
      </p:sp>
      <p:sp>
        <p:nvSpPr>
          <p:cNvPr id="775171" name="Slide Image Placeholder 6"/>
          <p:cNvSpPr>
            <a:spLocks noGrp="1" noRot="1" noChangeAspect="1"/>
          </p:cNvSpPr>
          <p:nvPr>
            <p:ph type="sldImg"/>
          </p:nvPr>
        </p:nvSpPr>
        <p:spPr>
          <a:xfrm>
            <a:off x="817563" y="539750"/>
            <a:ext cx="5681662" cy="4260850"/>
          </a:xfrm>
          <a:ln w="6350"/>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7217" name="Rectangle 11"/>
          <p:cNvSpPr>
            <a:spLocks noGrp="1" noChangeArrowheads="1"/>
          </p:cNvSpPr>
          <p:nvPr>
            <p:ph type="sldNum" sz="quarter" idx="5"/>
          </p:nvPr>
        </p:nvSpPr>
        <p:spPr>
          <a:noFill/>
        </p:spPr>
        <p:txBody>
          <a:bodyPr/>
          <a:lstStyle/>
          <a:p>
            <a:pPr defTabSz="914400"/>
            <a:r>
              <a:rPr lang="en-US" dirty="0" smtClean="0"/>
              <a:t>6-</a:t>
            </a:r>
            <a:fld id="{3CBF233E-414C-42AD-ACF8-BEDD75D6A672}" type="slidenum">
              <a:rPr lang="en-US" smtClean="0"/>
              <a:pPr defTabSz="914400"/>
              <a:t>14</a:t>
            </a:fld>
            <a:endParaRPr lang="en-US" dirty="0" smtClean="0"/>
          </a:p>
        </p:txBody>
      </p:sp>
      <p:sp>
        <p:nvSpPr>
          <p:cNvPr id="777218" name="Rectangle 3"/>
          <p:cNvSpPr>
            <a:spLocks noGrp="1" noChangeArrowheads="1"/>
          </p:cNvSpPr>
          <p:nvPr>
            <p:ph type="body" idx="1"/>
          </p:nvPr>
        </p:nvSpPr>
        <p:spPr>
          <a:noFill/>
          <a:ln/>
        </p:spPr>
        <p:txBody>
          <a:bodyPr/>
          <a:lstStyle/>
          <a:p>
            <a:pPr defTabSz="914400">
              <a:tabLst>
                <a:tab pos="457200" algn="l"/>
              </a:tabLst>
            </a:pPr>
            <a:r>
              <a:rPr lang="en-US" sz="1500" b="1" dirty="0" smtClean="0">
                <a:latin typeface="Arial Narrow" pitchFamily="34" charset="0"/>
              </a:rPr>
              <a:t>C. Verifying Memory Usage</a:t>
            </a:r>
          </a:p>
          <a:p>
            <a:pPr defTabSz="914400">
              <a:tabLst>
                <a:tab pos="457200" algn="l"/>
              </a:tabLst>
            </a:pPr>
            <a:r>
              <a:rPr lang="en-US" dirty="0" smtClean="0"/>
              <a:t>You can verify memory usage with the Profile Performance and Memory window, as described in the previous section. However, you also can verify and determine memory usage with the RT Engine Information dialog box, the Show Buffer Allocations tool, the Real-Time System Manager,</a:t>
            </a:r>
            <a:r>
              <a:rPr lang="en-US" baseline="0" dirty="0" smtClean="0"/>
              <a:t> the Distributed System Manager, and RT Utility </a:t>
            </a:r>
            <a:r>
              <a:rPr lang="en-US" baseline="0" dirty="0" err="1" smtClean="0"/>
              <a:t>VIs.</a:t>
            </a:r>
            <a:endParaRPr lang="en-US" dirty="0" smtClean="0"/>
          </a:p>
        </p:txBody>
      </p:sp>
      <p:sp>
        <p:nvSpPr>
          <p:cNvPr id="777219" name="Slide Image Placeholder 6"/>
          <p:cNvSpPr>
            <a:spLocks noGrp="1" noRot="1" noChangeAspect="1"/>
          </p:cNvSpPr>
          <p:nvPr>
            <p:ph type="sldImg"/>
          </p:nvPr>
        </p:nvSpPr>
        <p:spPr>
          <a:xfrm>
            <a:off x="817563" y="539750"/>
            <a:ext cx="5681662" cy="4260850"/>
          </a:xfrm>
          <a:ln w="6350"/>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4929" name="Rectangle 11"/>
          <p:cNvSpPr>
            <a:spLocks noGrp="1" noChangeArrowheads="1"/>
          </p:cNvSpPr>
          <p:nvPr>
            <p:ph type="sldNum" sz="quarter" idx="5"/>
          </p:nvPr>
        </p:nvSpPr>
        <p:spPr>
          <a:noFill/>
        </p:spPr>
        <p:txBody>
          <a:bodyPr/>
          <a:lstStyle/>
          <a:p>
            <a:pPr defTabSz="914400"/>
            <a:r>
              <a:rPr lang="en-US" dirty="0" smtClean="0"/>
              <a:t>6-</a:t>
            </a:r>
            <a:fld id="{8949EF04-86C5-40FF-9554-20155E61FF7D}" type="slidenum">
              <a:rPr lang="en-US" smtClean="0"/>
              <a:pPr defTabSz="914400"/>
              <a:t>15</a:t>
            </a:fld>
            <a:endParaRPr lang="en-US" dirty="0" smtClean="0"/>
          </a:p>
        </p:txBody>
      </p:sp>
      <p:sp>
        <p:nvSpPr>
          <p:cNvPr id="764930"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Profile Performance and Memory Tool</a:t>
            </a:r>
          </a:p>
          <a:p>
            <a:pPr defTabSz="914400">
              <a:tabLst>
                <a:tab pos="457200" algn="l"/>
              </a:tabLst>
            </a:pPr>
            <a:r>
              <a:rPr lang="en-US" dirty="0" smtClean="0"/>
              <a:t>The Profile Performance and Memory window is a powerful tool for statistically analyzing how an application uses execution time and memory. You can use the Profile Performance and Memory window to display information for all VIs and subVIs in memory. This information can help you optimize the performance of your VIs by identifying potential bottlenecks. For example, if you notice that a particular subVI takes a long time to execute, you can improve the performance of that VI. </a:t>
            </a:r>
            <a:br>
              <a:rPr lang="en-US" dirty="0" smtClean="0"/>
            </a:br>
            <a:r>
              <a:rPr lang="en-US" dirty="0" smtClean="0"/>
              <a:t>The Profile Performance and Memory window displays the performance information for all VIs in memory in an interactive tabular format. From the Profile Performance and Memory window, you can select the type of information to gather and sort the information by category. You also can monitor subVI performance within different VIs. Select </a:t>
            </a:r>
            <a:r>
              <a:rPr lang="en-US" b="1" dirty="0" smtClean="0"/>
              <a:t>Tools»Profile»Performance and Memory </a:t>
            </a:r>
            <a:r>
              <a:rPr lang="en-US" dirty="0" smtClean="0"/>
              <a:t>to display the Profile Performance and Memory window.</a:t>
            </a:r>
          </a:p>
          <a:p>
            <a:pPr defTabSz="914400">
              <a:tabLst>
                <a:tab pos="457200" algn="l"/>
              </a:tabLst>
            </a:pPr>
            <a:r>
              <a:rPr lang="en-US" dirty="0" smtClean="0"/>
              <a:t>You must place a checkmark in the </a:t>
            </a:r>
            <a:r>
              <a:rPr lang="en-US" b="1" dirty="0" smtClean="0"/>
              <a:t>Profile Memory Usage </a:t>
            </a:r>
            <a:r>
              <a:rPr lang="en-US" dirty="0" smtClean="0"/>
              <a:t>checkbox before starting a profiling session. Collecting information about VI memory use adds a significant amount of overhead to VI execution, which affects the accuracy of any timing statistics gathered during the profiling session. Therefore, perform memory profiling separate from time profiling to return an accurate profile. </a:t>
            </a:r>
          </a:p>
          <a:p>
            <a:pPr defTabSz="914400">
              <a:tabLst>
                <a:tab pos="457200" algn="l"/>
              </a:tabLst>
            </a:pPr>
            <a:r>
              <a:rPr lang="en-US" dirty="0" smtClean="0"/>
              <a:t>Many of the options in the Profile window become available only after you begin a profiling session. During a profiling session, you can take a snapshot of the available data and save it to an ASCII spreadsheet file. The timing measurements accumulate each time you run a VI.</a:t>
            </a:r>
          </a:p>
        </p:txBody>
      </p:sp>
      <p:sp>
        <p:nvSpPr>
          <p:cNvPr id="764931" name="Slide Image Placeholder 6"/>
          <p:cNvSpPr>
            <a:spLocks noGrp="1" noRot="1" noChangeAspect="1"/>
          </p:cNvSpPr>
          <p:nvPr>
            <p:ph type="sldImg"/>
          </p:nvPr>
        </p:nvSpPr>
        <p:spPr>
          <a:ln w="6350"/>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9265" name="Rectangle 11"/>
          <p:cNvSpPr>
            <a:spLocks noGrp="1" noChangeArrowheads="1"/>
          </p:cNvSpPr>
          <p:nvPr>
            <p:ph type="sldNum" sz="quarter" idx="5"/>
          </p:nvPr>
        </p:nvSpPr>
        <p:spPr>
          <a:noFill/>
        </p:spPr>
        <p:txBody>
          <a:bodyPr/>
          <a:lstStyle/>
          <a:p>
            <a:pPr defTabSz="914400"/>
            <a:r>
              <a:rPr lang="en-US" dirty="0" smtClean="0"/>
              <a:t>6-</a:t>
            </a:r>
            <a:fld id="{CD17A291-4A3B-4EE3-AEE1-B81F5B37FEF4}" type="slidenum">
              <a:rPr lang="en-US" smtClean="0"/>
              <a:pPr defTabSz="914400"/>
              <a:t>16</a:t>
            </a:fld>
            <a:endParaRPr lang="en-US" dirty="0" smtClean="0"/>
          </a:p>
        </p:txBody>
      </p:sp>
      <p:sp>
        <p:nvSpPr>
          <p:cNvPr id="779266"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Real-Time Engine Information Dialog Box</a:t>
            </a:r>
          </a:p>
          <a:p>
            <a:pPr defTabSz="914400">
              <a:tabLst>
                <a:tab pos="457200" algn="l"/>
              </a:tabLst>
            </a:pPr>
            <a:r>
              <a:rPr lang="en-US" dirty="0" smtClean="0"/>
              <a:t>The Real-Time Engine Information dialog box displays the current RT target address, the total memory on the target, and the free memory available. You can use this tool to periodically view the status of the RT target. To access the Real-Time Engine Information dialog box from the Project Explorer, right-click the RT target and select </a:t>
            </a:r>
            <a:r>
              <a:rPr lang="en-US" b="1" dirty="0" smtClean="0"/>
              <a:t>Utilities</a:t>
            </a:r>
            <a:r>
              <a:rPr lang="en-US" b="1" dirty="0" smtClean="0">
                <a:cs typeface="Times New Roman" pitchFamily="18" charset="0"/>
              </a:rPr>
              <a:t>»</a:t>
            </a:r>
            <a:r>
              <a:rPr lang="en-US" b="1" dirty="0" smtClean="0"/>
              <a:t>Target Information</a:t>
            </a:r>
            <a:r>
              <a:rPr lang="en-US" dirty="0" smtClean="0"/>
              <a:t>.</a:t>
            </a:r>
          </a:p>
        </p:txBody>
      </p:sp>
      <p:sp>
        <p:nvSpPr>
          <p:cNvPr id="779267" name="Slide Image Placeholder 6"/>
          <p:cNvSpPr>
            <a:spLocks noGrp="1" noRot="1" noChangeAspect="1"/>
          </p:cNvSpPr>
          <p:nvPr>
            <p:ph type="sldImg"/>
          </p:nvPr>
        </p:nvSpPr>
        <p:spPr>
          <a:xfrm>
            <a:off x="817563" y="539750"/>
            <a:ext cx="5681662" cy="4260850"/>
          </a:xfrm>
          <a:ln w="6350"/>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1313" name="Rectangle 11"/>
          <p:cNvSpPr>
            <a:spLocks noGrp="1" noChangeArrowheads="1"/>
          </p:cNvSpPr>
          <p:nvPr>
            <p:ph type="sldNum" sz="quarter" idx="5"/>
          </p:nvPr>
        </p:nvSpPr>
        <p:spPr>
          <a:noFill/>
        </p:spPr>
        <p:txBody>
          <a:bodyPr/>
          <a:lstStyle/>
          <a:p>
            <a:pPr defTabSz="914400"/>
            <a:r>
              <a:rPr lang="en-US" dirty="0" smtClean="0"/>
              <a:t>6-</a:t>
            </a:r>
            <a:fld id="{7F739582-EBBF-4C81-B1AB-1B865AC2527C}" type="slidenum">
              <a:rPr lang="en-US" smtClean="0"/>
              <a:pPr defTabSz="914400"/>
              <a:t>17</a:t>
            </a:fld>
            <a:endParaRPr lang="en-US" dirty="0" smtClean="0"/>
          </a:p>
        </p:txBody>
      </p:sp>
      <p:sp>
        <p:nvSpPr>
          <p:cNvPr id="781314"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Show Buffer Allocations Tool</a:t>
            </a:r>
          </a:p>
          <a:p>
            <a:pPr defTabSz="914400">
              <a:tabLst>
                <a:tab pos="457200" algn="l"/>
              </a:tabLst>
            </a:pPr>
            <a:r>
              <a:rPr lang="en-US" dirty="0" smtClean="0"/>
              <a:t>Select </a:t>
            </a:r>
            <a:r>
              <a:rPr lang="en-US" b="1" dirty="0" smtClean="0"/>
              <a:t>Tools»Profile»Show Buffer Allocations</a:t>
            </a:r>
            <a:r>
              <a:rPr lang="en-US" dirty="0" smtClean="0"/>
              <a:t> to display the Show Buffer Allocations dialog box.</a:t>
            </a:r>
          </a:p>
          <a:p>
            <a:pPr defTabSz="914400">
              <a:tabLst>
                <a:tab pos="457200" algn="l"/>
              </a:tabLst>
            </a:pPr>
            <a:r>
              <a:rPr lang="en-US" dirty="0" smtClean="0"/>
              <a:t>Use this tool to identify specific areas on the block diagram where LabVIEW allocates memory. Place a checkmark next to the data types for which you want to see buffers and click </a:t>
            </a:r>
            <a:r>
              <a:rPr lang="en-US" b="1" dirty="0" smtClean="0"/>
              <a:t>Refresh</a:t>
            </a:r>
            <a:r>
              <a:rPr lang="en-US" dirty="0" smtClean="0"/>
              <a:t>. Black squares display on the block diagram to indicate where LabVIEW creates buffers to hold the data on the </a:t>
            </a:r>
            <a:br>
              <a:rPr lang="en-US" dirty="0" smtClean="0"/>
            </a:br>
            <a:r>
              <a:rPr lang="en-US" dirty="0" smtClean="0"/>
              <a:t>block diagram. After you know where LabVIEW creates buffers, you might be able to optimize the performance of the VI by editing it to reduce the amount of memory LabVIEW requires to run the VI. </a:t>
            </a:r>
          </a:p>
          <a:p>
            <a:pPr defTabSz="914400">
              <a:tabLst>
                <a:tab pos="457200" algn="l"/>
              </a:tabLst>
            </a:pPr>
            <a:r>
              <a:rPr lang="en-US" dirty="0" smtClean="0"/>
              <a:t>However, verify the memory use of your application using other methods as well, because the Show Buffer Allocations tool can be misleading. For example, although a buffer is shown being allocated in a loop, it may be allocated only for the first iteration or may be allocated for every iteration.</a:t>
            </a:r>
          </a:p>
        </p:txBody>
      </p:sp>
      <p:sp>
        <p:nvSpPr>
          <p:cNvPr id="781315" name="Slide Image Placeholder 6"/>
          <p:cNvSpPr>
            <a:spLocks noGrp="1" noRot="1" noChangeAspect="1"/>
          </p:cNvSpPr>
          <p:nvPr>
            <p:ph type="sldImg"/>
          </p:nvPr>
        </p:nvSpPr>
        <p:spPr>
          <a:xfrm>
            <a:off x="817563" y="539750"/>
            <a:ext cx="5681662" cy="4260850"/>
          </a:xfrm>
          <a:ln w="6350"/>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3361" name="Rectangle 11"/>
          <p:cNvSpPr>
            <a:spLocks noGrp="1" noChangeArrowheads="1"/>
          </p:cNvSpPr>
          <p:nvPr>
            <p:ph type="sldNum" sz="quarter" idx="5"/>
          </p:nvPr>
        </p:nvSpPr>
        <p:spPr>
          <a:noFill/>
        </p:spPr>
        <p:txBody>
          <a:bodyPr/>
          <a:lstStyle/>
          <a:p>
            <a:pPr defTabSz="914400"/>
            <a:r>
              <a:rPr lang="en-US" dirty="0" smtClean="0"/>
              <a:t>6-</a:t>
            </a:r>
            <a:fld id="{5CB08AEC-7C5A-498D-8A9E-4E8459A42A89}" type="slidenum">
              <a:rPr lang="en-US" smtClean="0"/>
              <a:pPr defTabSz="914400"/>
              <a:t>18</a:t>
            </a:fld>
            <a:endParaRPr lang="en-US" dirty="0" smtClean="0"/>
          </a:p>
        </p:txBody>
      </p:sp>
      <p:sp>
        <p:nvSpPr>
          <p:cNvPr id="783362" name="Rectangle 5"/>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Real-Time System Manager (RTSM)</a:t>
            </a:r>
          </a:p>
          <a:p>
            <a:pPr defTabSz="914400">
              <a:tabLst>
                <a:tab pos="457200" algn="l"/>
              </a:tabLst>
            </a:pPr>
            <a:r>
              <a:rPr lang="en-US" dirty="0" smtClean="0"/>
              <a:t>The Real-Time System Manager displays details about VIs running on an RT target and provides a dynamic display of the memory and CPU resources of the target. You can stop VIs and start idle VIs on the RT target using the Real-Time System Manager. Select </a:t>
            </a:r>
            <a:r>
              <a:rPr lang="en-US" b="1" dirty="0" smtClean="0"/>
              <a:t>Tools»Real-Time Module»System Manager</a:t>
            </a:r>
            <a:r>
              <a:rPr lang="en-US" dirty="0" smtClean="0"/>
              <a:t> to open the Real-Time System Manager. </a:t>
            </a:r>
          </a:p>
          <a:p>
            <a:pPr defTabSz="914400">
              <a:tabLst>
                <a:tab pos="457200" algn="l"/>
              </a:tabLst>
            </a:pPr>
            <a:r>
              <a:rPr lang="en-US" dirty="0" smtClean="0"/>
              <a:t>The Real-Time System Manager is installed by default when you install LabVIEW Real-Time. </a:t>
            </a:r>
          </a:p>
        </p:txBody>
      </p:sp>
      <p:sp>
        <p:nvSpPr>
          <p:cNvPr id="783363" name="Slide Image Placeholder 6"/>
          <p:cNvSpPr>
            <a:spLocks noGrp="1" noRot="1" noChangeAspect="1"/>
          </p:cNvSpPr>
          <p:nvPr>
            <p:ph type="sldImg"/>
          </p:nvPr>
        </p:nvSpPr>
        <p:spPr>
          <a:ln w="6350"/>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6433" name="Rectangle 11"/>
          <p:cNvSpPr>
            <a:spLocks noGrp="1" noChangeArrowheads="1"/>
          </p:cNvSpPr>
          <p:nvPr>
            <p:ph type="sldNum" sz="quarter" idx="5"/>
          </p:nvPr>
        </p:nvSpPr>
        <p:spPr>
          <a:noFill/>
        </p:spPr>
        <p:txBody>
          <a:bodyPr/>
          <a:lstStyle/>
          <a:p>
            <a:pPr defTabSz="914400"/>
            <a:r>
              <a:rPr lang="en-US" dirty="0" smtClean="0"/>
              <a:t>6-</a:t>
            </a:r>
            <a:fld id="{FC9786BE-EEED-4B62-93F6-92BDD38AFA46}" type="slidenum">
              <a:rPr lang="en-US" smtClean="0"/>
              <a:pPr defTabSz="914400"/>
              <a:t>19</a:t>
            </a:fld>
            <a:endParaRPr lang="en-US" dirty="0" smtClean="0"/>
          </a:p>
        </p:txBody>
      </p:sp>
      <p:sp>
        <p:nvSpPr>
          <p:cNvPr id="786434" name="Rectangle 5"/>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Real-Time System Manager (continued)</a:t>
            </a:r>
          </a:p>
          <a:p>
            <a:pPr defTabSz="914400">
              <a:tabLst>
                <a:tab pos="457200" algn="l"/>
              </a:tabLst>
            </a:pPr>
            <a:r>
              <a:rPr lang="en-US" dirty="0" smtClean="0"/>
              <a:t>The RTSM interface runs on the host and reports the RT system usage. The data displayed in the interface comes from a VI that runs in the background on the target. The VI starts only when you launch the RTSM interface and reports system information back to the host at the update rate that you specify.</a:t>
            </a:r>
          </a:p>
          <a:p>
            <a:pPr defTabSz="914400">
              <a:tabLst>
                <a:tab pos="457200" algn="l"/>
              </a:tabLst>
            </a:pPr>
            <a:r>
              <a:rPr lang="en-US" dirty="0" smtClean="0"/>
              <a:t>If the target has no available CPU resources to run this hidden RTSM VI, then the target does not report back any information.</a:t>
            </a:r>
          </a:p>
        </p:txBody>
      </p:sp>
      <p:sp>
        <p:nvSpPr>
          <p:cNvPr id="786435" name="Slide Image Placeholder 6"/>
          <p:cNvSpPr>
            <a:spLocks noGrp="1" noRot="1" noChangeAspect="1"/>
          </p:cNvSpPr>
          <p:nvPr>
            <p:ph type="sldImg"/>
          </p:nvPr>
        </p:nvSpPr>
        <p:spPr>
          <a:xfrm>
            <a:off x="817563" y="539750"/>
            <a:ext cx="5681662" cy="4260850"/>
          </a:xfrm>
          <a:ln w="6350"/>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1"/>
          <p:cNvSpPr>
            <a:spLocks noGrp="1" noChangeArrowheads="1"/>
          </p:cNvSpPr>
          <p:nvPr>
            <p:ph type="sldNum" sz="quarter" idx="5"/>
          </p:nvPr>
        </p:nvSpPr>
        <p:spPr>
          <a:noFill/>
        </p:spPr>
        <p:txBody>
          <a:bodyPr/>
          <a:lstStyle/>
          <a:p>
            <a:pPr defTabSz="914400"/>
            <a:r>
              <a:rPr lang="en-US" dirty="0" smtClean="0"/>
              <a:t>6-</a:t>
            </a:r>
            <a:fld id="{CEA3A7B2-ACBB-4950-9249-81505A152170}" type="slidenum">
              <a:rPr lang="en-US" smtClean="0"/>
              <a:pPr defTabSz="914400"/>
              <a:t>2</a:t>
            </a:fld>
            <a:endParaRPr lang="en-US" dirty="0" smtClean="0"/>
          </a:p>
        </p:txBody>
      </p:sp>
      <p:sp>
        <p:nvSpPr>
          <p:cNvPr id="29698" name="Rectangle 3"/>
          <p:cNvSpPr>
            <a:spLocks noGrp="1" noChangeArrowheads="1"/>
          </p:cNvSpPr>
          <p:nvPr>
            <p:ph type="body" idx="1"/>
          </p:nvPr>
        </p:nvSpPr>
        <p:spPr>
          <a:noFill/>
          <a:ln/>
        </p:spPr>
        <p:txBody>
          <a:bodyPr/>
          <a:lstStyle/>
          <a:p>
            <a:pPr defTabSz="914400">
              <a:tabLst>
                <a:tab pos="457200" algn="l"/>
              </a:tabLst>
            </a:pPr>
            <a:r>
              <a:rPr lang="en-US" sz="1500" b="1" dirty="0" smtClean="0">
                <a:latin typeface="Arial Narrow" pitchFamily="34" charset="0"/>
              </a:rPr>
              <a:t>A. Verifying Correct Application Behavior</a:t>
            </a:r>
          </a:p>
          <a:p>
            <a:pPr defTabSz="914400">
              <a:tabLst>
                <a:tab pos="457200" algn="l"/>
              </a:tabLst>
            </a:pPr>
            <a:r>
              <a:rPr lang="en-US" dirty="0" smtClean="0"/>
              <a:t>When verifying your application, you must ensure that the application behaves as expected. Use the LabVIEW debugging tools, such as execution highlighting and single-stepping, while the host computer is connected to an RT target to step through LabVIEW code.</a:t>
            </a:r>
          </a:p>
          <a:p>
            <a:pPr marL="1019175" lvl="4" indent="-1019175" defTabSz="914400">
              <a:spcBef>
                <a:spcPct val="75000"/>
              </a:spcBef>
              <a:tabLst>
                <a:tab pos="400050" algn="l"/>
              </a:tabLst>
            </a:pPr>
            <a:r>
              <a:rPr lang="en-US" b="1" dirty="0" smtClean="0">
                <a:latin typeface="Arial Narrow" pitchFamily="34" charset="0"/>
              </a:rPr>
              <a:t>	Note</a:t>
            </a:r>
            <a:r>
              <a:rPr lang="en-US" dirty="0" smtClean="0"/>
              <a:t> 	You must place a checkmark in the </a:t>
            </a:r>
            <a:r>
              <a:rPr lang="en-US" b="1" dirty="0" smtClean="0"/>
              <a:t>Allow debugging </a:t>
            </a:r>
            <a:r>
              <a:rPr lang="en-US" dirty="0" smtClean="0"/>
              <a:t>checkbox of the </a:t>
            </a:r>
            <a:r>
              <a:rPr lang="en-US" b="1" dirty="0" smtClean="0"/>
              <a:t>Execution </a:t>
            </a:r>
            <a:r>
              <a:rPr lang="en-US" dirty="0" smtClean="0"/>
              <a:t>page of the </a:t>
            </a:r>
            <a:r>
              <a:rPr lang="en-US" b="1" dirty="0" smtClean="0"/>
              <a:t>VI Properties </a:t>
            </a:r>
            <a:r>
              <a:rPr lang="en-US" dirty="0" smtClean="0"/>
              <a:t>dialog box to use the LabVIEW debugging tools to debug a VI.</a:t>
            </a:r>
          </a:p>
          <a:p>
            <a:pPr defTabSz="914400">
              <a:tabLst>
                <a:tab pos="457200" algn="l"/>
              </a:tabLst>
            </a:pPr>
            <a:r>
              <a:rPr lang="en-US" dirty="0" smtClean="0"/>
              <a:t>The only feature not supported by the LabVIEW Real-Time Module is the Call Chain ring, which appears in the toolbar of a subVI block diagram window while single-stepping. </a:t>
            </a:r>
          </a:p>
          <a:p>
            <a:pPr marL="1019175" lvl="4" indent="-1019175" defTabSz="914400">
              <a:spcBef>
                <a:spcPct val="75000"/>
              </a:spcBef>
              <a:tabLst>
                <a:tab pos="400050" algn="l"/>
              </a:tabLst>
            </a:pPr>
            <a:r>
              <a:rPr lang="en-US" b="1" dirty="0" smtClean="0">
                <a:latin typeface="Arial Narrow" pitchFamily="34" charset="0"/>
              </a:rPr>
              <a:t>	Note</a:t>
            </a:r>
            <a:r>
              <a:rPr lang="en-US" dirty="0" smtClean="0"/>
              <a:t> 	Do not use the LabVIEW debugging tools to debug execution timing, because all debugging tools affect the timing of an application.</a:t>
            </a:r>
          </a:p>
          <a:p>
            <a:pPr defTabSz="914400">
              <a:tabLst>
                <a:tab pos="457200" algn="l"/>
              </a:tabLst>
            </a:pPr>
            <a:r>
              <a:rPr lang="en-US" dirty="0" smtClean="0"/>
              <a:t>The following pages review standard LabVIEW debugging techniques. Refer to the </a:t>
            </a:r>
            <a:r>
              <a:rPr lang="en-US" i="1" dirty="0" smtClean="0"/>
              <a:t>Debugging Techniques</a:t>
            </a:r>
            <a:r>
              <a:rPr lang="en-US" dirty="0" smtClean="0"/>
              <a:t> topic of the </a:t>
            </a:r>
            <a:r>
              <a:rPr lang="en-US" i="1" dirty="0" smtClean="0"/>
              <a:t>LabVIEW Help </a:t>
            </a:r>
            <a:r>
              <a:rPr lang="en-US" dirty="0" smtClean="0"/>
              <a:t>for more information about debugging in LabVIEW. </a:t>
            </a:r>
          </a:p>
        </p:txBody>
      </p:sp>
      <p:pic>
        <p:nvPicPr>
          <p:cNvPr id="29699" name="Picture 7" descr="note-bw"/>
          <p:cNvPicPr>
            <a:picLocks noChangeAspect="1" noChangeArrowheads="1"/>
          </p:cNvPicPr>
          <p:nvPr/>
        </p:nvPicPr>
        <p:blipFill>
          <a:blip r:embed="rId3"/>
          <a:srcRect/>
          <a:stretch>
            <a:fillRect/>
          </a:stretch>
        </p:blipFill>
        <p:spPr bwMode="auto">
          <a:xfrm>
            <a:off x="812800" y="6013450"/>
            <a:ext cx="215900" cy="203200"/>
          </a:xfrm>
          <a:prstGeom prst="rect">
            <a:avLst/>
          </a:prstGeom>
          <a:noFill/>
          <a:ln w="9525">
            <a:noFill/>
            <a:miter lim="800000"/>
            <a:headEnd/>
            <a:tailEnd/>
          </a:ln>
        </p:spPr>
      </p:pic>
      <p:pic>
        <p:nvPicPr>
          <p:cNvPr id="29700" name="Picture 8" descr="note-bw"/>
          <p:cNvPicPr>
            <a:picLocks noChangeAspect="1" noChangeArrowheads="1"/>
          </p:cNvPicPr>
          <p:nvPr/>
        </p:nvPicPr>
        <p:blipFill>
          <a:blip r:embed="rId3"/>
          <a:srcRect/>
          <a:stretch>
            <a:fillRect/>
          </a:stretch>
        </p:blipFill>
        <p:spPr bwMode="auto">
          <a:xfrm>
            <a:off x="812800" y="7031038"/>
            <a:ext cx="215900" cy="203200"/>
          </a:xfrm>
          <a:prstGeom prst="rect">
            <a:avLst/>
          </a:prstGeom>
          <a:noFill/>
          <a:ln w="9525">
            <a:noFill/>
            <a:miter lim="800000"/>
            <a:headEnd/>
            <a:tailEnd/>
          </a:ln>
        </p:spPr>
      </p:pic>
      <p:sp>
        <p:nvSpPr>
          <p:cNvPr id="29701" name="Slide Image Placeholder 8"/>
          <p:cNvSpPr>
            <a:spLocks noGrp="1" noRot="1" noChangeAspect="1"/>
          </p:cNvSpPr>
          <p:nvPr>
            <p:ph type="sldImg"/>
          </p:nvPr>
        </p:nvSpPr>
        <p:spPr>
          <a:xfrm>
            <a:off x="817563" y="539750"/>
            <a:ext cx="5681662" cy="4260850"/>
          </a:xfrm>
          <a:ln w="6350"/>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81" name="Rectangle 11"/>
          <p:cNvSpPr>
            <a:spLocks noGrp="1" noChangeArrowheads="1"/>
          </p:cNvSpPr>
          <p:nvPr>
            <p:ph type="sldNum" sz="quarter" idx="5"/>
          </p:nvPr>
        </p:nvSpPr>
        <p:spPr>
          <a:noFill/>
        </p:spPr>
        <p:txBody>
          <a:bodyPr/>
          <a:lstStyle/>
          <a:p>
            <a:pPr defTabSz="914400"/>
            <a:r>
              <a:rPr lang="en-US" dirty="0" smtClean="0"/>
              <a:t>6-</a:t>
            </a:r>
            <a:fld id="{3F9B915A-B528-4901-8EAA-513DB40A0B99}" type="slidenum">
              <a:rPr lang="en-US" smtClean="0"/>
              <a:pPr defTabSz="914400"/>
              <a:t>20</a:t>
            </a:fld>
            <a:endParaRPr lang="en-US" dirty="0" smtClean="0"/>
          </a:p>
        </p:txBody>
      </p:sp>
      <p:sp>
        <p:nvSpPr>
          <p:cNvPr id="788482"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Configuring the RTSM</a:t>
            </a:r>
          </a:p>
          <a:p>
            <a:pPr defTabSz="914400">
              <a:tabLst>
                <a:tab pos="457200" algn="l"/>
              </a:tabLst>
            </a:pPr>
            <a:r>
              <a:rPr lang="en-US" dirty="0" smtClean="0"/>
              <a:t>To configure the RTSM for use, you must first configure the VI Server. The hidden VI on the target communicates with the RTSM interface on the host using VI Server.</a:t>
            </a:r>
          </a:p>
          <a:p>
            <a:pPr defTabSz="914400">
              <a:tabLst>
                <a:tab pos="457200" algn="l"/>
              </a:tabLst>
            </a:pPr>
            <a:r>
              <a:rPr lang="en-US" dirty="0" smtClean="0"/>
              <a:t>First, select </a:t>
            </a:r>
            <a:r>
              <a:rPr lang="en-US" b="1" dirty="0" smtClean="0"/>
              <a:t>Tools»RT Target: [</a:t>
            </a:r>
            <a:r>
              <a:rPr lang="en-US" b="1" i="1" dirty="0" smtClean="0"/>
              <a:t>X.X.X.X</a:t>
            </a:r>
            <a:r>
              <a:rPr lang="en-US" b="1" dirty="0" smtClean="0"/>
              <a:t>] Options</a:t>
            </a:r>
            <a:r>
              <a:rPr lang="en-US" dirty="0" smtClean="0"/>
              <a:t>. Then, configure VI Server to use TCP/IP by selecting </a:t>
            </a:r>
            <a:r>
              <a:rPr lang="en-US" b="1" dirty="0" smtClean="0"/>
              <a:t>Tools»Options</a:t>
            </a:r>
            <a:r>
              <a:rPr lang="en-US" dirty="0" smtClean="0"/>
              <a:t> and selecting the </a:t>
            </a:r>
            <a:r>
              <a:rPr lang="en-US" b="1" dirty="0" smtClean="0"/>
              <a:t>VI Server: Configuration</a:t>
            </a:r>
            <a:r>
              <a:rPr lang="en-US" dirty="0" smtClean="0"/>
              <a:t> page. Last, add the host IP address to the TCP/IP Access list on the </a:t>
            </a:r>
            <a:r>
              <a:rPr lang="en-US" b="1" dirty="0" smtClean="0"/>
              <a:t>VI Server: Machine Access</a:t>
            </a:r>
            <a:r>
              <a:rPr lang="en-US" dirty="0" smtClean="0"/>
              <a:t> page.</a:t>
            </a:r>
          </a:p>
          <a:p>
            <a:pPr defTabSz="914400">
              <a:tabLst>
                <a:tab pos="457200" algn="l"/>
              </a:tabLst>
            </a:pPr>
            <a:endParaRPr lang="en-US" dirty="0" smtClean="0"/>
          </a:p>
        </p:txBody>
      </p:sp>
      <p:sp>
        <p:nvSpPr>
          <p:cNvPr id="788483" name="Slide Image Placeholder 6"/>
          <p:cNvSpPr>
            <a:spLocks noGrp="1" noRot="1" noChangeAspect="1"/>
          </p:cNvSpPr>
          <p:nvPr>
            <p:ph type="sldImg"/>
          </p:nvPr>
        </p:nvSpPr>
        <p:spPr>
          <a:ln w="6350"/>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0529" name="Rectangle 11"/>
          <p:cNvSpPr>
            <a:spLocks noGrp="1" noChangeArrowheads="1"/>
          </p:cNvSpPr>
          <p:nvPr>
            <p:ph type="sldNum" sz="quarter" idx="5"/>
          </p:nvPr>
        </p:nvSpPr>
        <p:spPr>
          <a:noFill/>
        </p:spPr>
        <p:txBody>
          <a:bodyPr/>
          <a:lstStyle/>
          <a:p>
            <a:pPr defTabSz="914400"/>
            <a:r>
              <a:rPr lang="en-US" dirty="0" smtClean="0"/>
              <a:t>6-</a:t>
            </a:r>
            <a:fld id="{AE239554-5112-489A-8F09-B03F0D06B37D}" type="slidenum">
              <a:rPr lang="en-US" smtClean="0"/>
              <a:pPr defTabSz="914400"/>
              <a:t>21</a:t>
            </a:fld>
            <a:endParaRPr lang="en-US" dirty="0" smtClean="0"/>
          </a:p>
        </p:txBody>
      </p:sp>
      <p:sp>
        <p:nvSpPr>
          <p:cNvPr id="790530" name="Rectangle 5"/>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Configuring the RTSM (continued)</a:t>
            </a:r>
          </a:p>
          <a:p>
            <a:pPr defTabSz="914400">
              <a:tabLst>
                <a:tab pos="457200" algn="l"/>
              </a:tabLst>
            </a:pPr>
            <a:r>
              <a:rPr lang="en-US" dirty="0" smtClean="0"/>
              <a:t>After you configure the VI Server, open the RTSM interface by selecting </a:t>
            </a:r>
            <a:r>
              <a:rPr lang="en-US" b="1" dirty="0" err="1" smtClean="0"/>
              <a:t>Tools»Real</a:t>
            </a:r>
            <a:r>
              <a:rPr lang="en-US" b="1" dirty="0" smtClean="0"/>
              <a:t>-Time </a:t>
            </a:r>
            <a:r>
              <a:rPr lang="en-US" b="1" dirty="0" err="1" smtClean="0"/>
              <a:t>Module»System</a:t>
            </a:r>
            <a:r>
              <a:rPr lang="en-US" b="1" dirty="0" smtClean="0"/>
              <a:t> Manager</a:t>
            </a:r>
            <a:r>
              <a:rPr lang="en-US" dirty="0" smtClean="0"/>
              <a:t>. Configure how often the hidden VI on the target returns data to the RTSM interface on the host by modifying the </a:t>
            </a:r>
            <a:r>
              <a:rPr lang="en-US" b="1" dirty="0" smtClean="0"/>
              <a:t>Update Interval</a:t>
            </a:r>
            <a:r>
              <a:rPr lang="en-US" dirty="0" smtClean="0"/>
              <a:t>.</a:t>
            </a:r>
          </a:p>
        </p:txBody>
      </p:sp>
      <p:sp>
        <p:nvSpPr>
          <p:cNvPr id="790531" name="Slide Image Placeholder 6"/>
          <p:cNvSpPr>
            <a:spLocks noGrp="1" noRot="1" noChangeAspect="1"/>
          </p:cNvSpPr>
          <p:nvPr>
            <p:ph type="sldImg"/>
          </p:nvPr>
        </p:nvSpPr>
        <p:spPr>
          <a:xfrm>
            <a:off x="817563" y="539750"/>
            <a:ext cx="5681662" cy="4260850"/>
          </a:xfrm>
          <a:ln w="6350"/>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2577" name="Rectangle 11"/>
          <p:cNvSpPr>
            <a:spLocks noGrp="1" noChangeArrowheads="1"/>
          </p:cNvSpPr>
          <p:nvPr>
            <p:ph type="sldNum" sz="quarter" idx="5"/>
          </p:nvPr>
        </p:nvSpPr>
        <p:spPr>
          <a:noFill/>
        </p:spPr>
        <p:txBody>
          <a:bodyPr/>
          <a:lstStyle/>
          <a:p>
            <a:pPr defTabSz="914400"/>
            <a:r>
              <a:rPr lang="en-US" dirty="0" smtClean="0"/>
              <a:t>6-</a:t>
            </a:r>
            <a:fld id="{B99007DA-2F01-4E81-B620-A6B512A2909B}" type="slidenum">
              <a:rPr lang="en-US" smtClean="0"/>
              <a:pPr defTabSz="914400"/>
              <a:t>22</a:t>
            </a:fld>
            <a:endParaRPr lang="en-US" dirty="0" smtClean="0"/>
          </a:p>
        </p:txBody>
      </p:sp>
      <p:sp>
        <p:nvSpPr>
          <p:cNvPr id="792578" name="Rectangle 5"/>
          <p:cNvSpPr>
            <a:spLocks noGrp="1" noChangeArrowheads="1"/>
          </p:cNvSpPr>
          <p:nvPr>
            <p:ph type="body" idx="1"/>
          </p:nvPr>
        </p:nvSpPr>
        <p:spPr>
          <a:noFill/>
          <a:ln/>
        </p:spPr>
        <p:txBody>
          <a:bodyPr/>
          <a:lstStyle/>
          <a:p>
            <a:pPr defTabSz="914400">
              <a:tabLst>
                <a:tab pos="457200" algn="l"/>
              </a:tabLst>
            </a:pPr>
            <a:r>
              <a:rPr lang="en-US" sz="1200" b="1" dirty="0" smtClean="0">
                <a:solidFill>
                  <a:srgbClr val="000000"/>
                </a:solidFill>
                <a:latin typeface="Arial Narrow" pitchFamily="34" charset="0"/>
              </a:rPr>
              <a:t>Configuring the RTSM – Logging</a:t>
            </a:r>
          </a:p>
          <a:p>
            <a:pPr defTabSz="914400">
              <a:tabLst>
                <a:tab pos="457200" algn="l"/>
              </a:tabLst>
            </a:pPr>
            <a:r>
              <a:rPr lang="en-US" dirty="0" smtClean="0"/>
              <a:t>Use the Alerts tab of the Real-Time System Manager to log and save system information for viewing later. This is very important for monitoring system history. If an RT system has problems, you can return to the log to see what the system properties were at the time the problem occurred.</a:t>
            </a:r>
          </a:p>
        </p:txBody>
      </p:sp>
      <p:sp>
        <p:nvSpPr>
          <p:cNvPr id="792579" name="Slide Image Placeholder 6"/>
          <p:cNvSpPr>
            <a:spLocks noGrp="1" noRot="1" noChangeAspect="1"/>
          </p:cNvSpPr>
          <p:nvPr>
            <p:ph type="sldImg"/>
          </p:nvPr>
        </p:nvSpPr>
        <p:spPr>
          <a:xfrm>
            <a:off x="817563" y="539750"/>
            <a:ext cx="5681662" cy="4260850"/>
          </a:xfrm>
          <a:ln w="6350"/>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4625" name="Rectangle 11"/>
          <p:cNvSpPr>
            <a:spLocks noGrp="1" noChangeArrowheads="1"/>
          </p:cNvSpPr>
          <p:nvPr>
            <p:ph type="sldNum" sz="quarter" idx="5"/>
          </p:nvPr>
        </p:nvSpPr>
        <p:spPr>
          <a:noFill/>
        </p:spPr>
        <p:txBody>
          <a:bodyPr/>
          <a:lstStyle/>
          <a:p>
            <a:pPr defTabSz="914400"/>
            <a:r>
              <a:rPr lang="en-US" dirty="0" smtClean="0"/>
              <a:t>6-</a:t>
            </a:r>
            <a:fld id="{34C0CF54-2AD4-4A29-93D9-BC6F227CB68D}" type="slidenum">
              <a:rPr lang="en-US" smtClean="0"/>
              <a:pPr defTabSz="914400"/>
              <a:t>23</a:t>
            </a:fld>
            <a:endParaRPr lang="en-US" dirty="0" smtClean="0"/>
          </a:p>
        </p:txBody>
      </p:sp>
      <p:sp>
        <p:nvSpPr>
          <p:cNvPr id="794626" name="Rectangle 5"/>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RTSM – Memory and CPU Usage</a:t>
            </a:r>
          </a:p>
          <a:p>
            <a:pPr defTabSz="914400">
              <a:tabLst>
                <a:tab pos="457200" algn="l"/>
              </a:tabLst>
            </a:pPr>
            <a:r>
              <a:rPr lang="en-US" dirty="0" smtClean="0"/>
              <a:t>The upper chart in the figure above displays the total system memory usage of the target. If the memory usage continuously increases, then the application has a memory leak that needs to be resolved.</a:t>
            </a:r>
          </a:p>
          <a:p>
            <a:pPr defTabSz="914400">
              <a:tabLst>
                <a:tab pos="457200" algn="l"/>
              </a:tabLst>
            </a:pPr>
            <a:r>
              <a:rPr lang="en-US" dirty="0" smtClean="0"/>
              <a:t>The lower chart in the figure above displays the percentage of processor resources the VIs running on the target consume. The chart colors represent the activity for different priority levels. This helps you determine how much CPU time is actually available for your time-critical task.</a:t>
            </a:r>
          </a:p>
          <a:p>
            <a:pPr defTabSz="914400">
              <a:tabLst>
                <a:tab pos="457200" algn="l"/>
              </a:tabLst>
            </a:pPr>
            <a:r>
              <a:rPr lang="en-US" dirty="0" smtClean="0"/>
              <a:t>For Compact FieldPoint systems, the CPU Usage chart always shows 100% CPU Usage. The FP Manager uses the available processor power to run background tasks.</a:t>
            </a:r>
          </a:p>
        </p:txBody>
      </p:sp>
      <p:sp>
        <p:nvSpPr>
          <p:cNvPr id="794627" name="Slide Image Placeholder 6"/>
          <p:cNvSpPr>
            <a:spLocks noGrp="1" noRot="1" noChangeAspect="1"/>
          </p:cNvSpPr>
          <p:nvPr>
            <p:ph type="sldImg"/>
          </p:nvPr>
        </p:nvSpPr>
        <p:spPr>
          <a:xfrm>
            <a:off x="817563" y="539750"/>
            <a:ext cx="5681662" cy="4260850"/>
          </a:xfrm>
          <a:ln w="6350"/>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3841" name="Rectangle 11"/>
          <p:cNvSpPr>
            <a:spLocks noGrp="1" noChangeArrowheads="1"/>
          </p:cNvSpPr>
          <p:nvPr>
            <p:ph type="sldNum" sz="quarter" idx="5"/>
          </p:nvPr>
        </p:nvSpPr>
        <p:spPr>
          <a:noFill/>
        </p:spPr>
        <p:txBody>
          <a:bodyPr/>
          <a:lstStyle/>
          <a:p>
            <a:pPr defTabSz="914400"/>
            <a:r>
              <a:rPr lang="en-US" dirty="0" smtClean="0"/>
              <a:t>6-</a:t>
            </a:r>
            <a:fld id="{046581A0-8B2A-43E6-B34D-DAA4553270BA}" type="slidenum">
              <a:rPr lang="en-US" smtClean="0"/>
              <a:pPr defTabSz="914400"/>
              <a:t>24</a:t>
            </a:fld>
            <a:endParaRPr lang="en-US" dirty="0" smtClean="0"/>
          </a:p>
        </p:txBody>
      </p:sp>
      <p:sp>
        <p:nvSpPr>
          <p:cNvPr id="803842" name="Rectangle 5"/>
          <p:cNvSpPr>
            <a:spLocks noGrp="1" noChangeArrowheads="1"/>
          </p:cNvSpPr>
          <p:nvPr>
            <p:ph type="body" idx="1"/>
          </p:nvPr>
        </p:nvSpPr>
        <p:spPr>
          <a:noFill/>
          <a:ln/>
        </p:spPr>
        <p:txBody>
          <a:bodyPr/>
          <a:lstStyle/>
          <a:p>
            <a:pPr defTabSz="914400">
              <a:tabLst>
                <a:tab pos="457200" algn="l"/>
              </a:tabLst>
            </a:pPr>
            <a:r>
              <a:rPr lang="en-US" dirty="0" smtClean="0"/>
              <a:t>The Distributed</a:t>
            </a:r>
            <a:r>
              <a:rPr lang="en-US" baseline="0" dirty="0" smtClean="0"/>
              <a:t> System Manager displays a CPU chart for each CPU in the system. Each graph tracks the utilization of the CPU, as a percentage of capacity, over time. The Distributed System Manager also displays the percentage of total CPU utilization devoted to each priority level, as well as the percentage devoted to interrupt service routines (ISRs) and Timed Structures. The Distributed System Manager also displays a Memory chart that tracks memory usage, in megabytes, over time. In addition, the Distributed System Manager can perform a variety of other tasks such as monitoring shared variables.</a:t>
            </a:r>
            <a:endParaRPr lang="en-US" dirty="0" smtClean="0"/>
          </a:p>
        </p:txBody>
      </p:sp>
      <p:sp>
        <p:nvSpPr>
          <p:cNvPr id="803843" name="Slide Image Placeholder 6"/>
          <p:cNvSpPr>
            <a:spLocks noGrp="1" noRot="1" noChangeAspect="1"/>
          </p:cNvSpPr>
          <p:nvPr>
            <p:ph type="sldImg"/>
          </p:nvPr>
        </p:nvSpPr>
        <p:spPr>
          <a:xfrm>
            <a:off x="817563" y="539750"/>
            <a:ext cx="5681662" cy="4260850"/>
          </a:xfrm>
          <a:ln w="6350"/>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3841" name="Rectangle 11"/>
          <p:cNvSpPr>
            <a:spLocks noGrp="1" noChangeArrowheads="1"/>
          </p:cNvSpPr>
          <p:nvPr>
            <p:ph type="sldNum" sz="quarter" idx="5"/>
          </p:nvPr>
        </p:nvSpPr>
        <p:spPr>
          <a:noFill/>
        </p:spPr>
        <p:txBody>
          <a:bodyPr/>
          <a:lstStyle/>
          <a:p>
            <a:pPr defTabSz="914400"/>
            <a:r>
              <a:rPr lang="en-US" dirty="0" smtClean="0"/>
              <a:t>6-</a:t>
            </a:r>
            <a:fld id="{046581A0-8B2A-43E6-B34D-DAA4553270BA}" type="slidenum">
              <a:rPr lang="en-US" smtClean="0"/>
              <a:pPr defTabSz="914400"/>
              <a:t>25</a:t>
            </a:fld>
            <a:endParaRPr lang="en-US" dirty="0" smtClean="0"/>
          </a:p>
        </p:txBody>
      </p:sp>
      <p:sp>
        <p:nvSpPr>
          <p:cNvPr id="803842" name="Rectangle 5"/>
          <p:cNvSpPr>
            <a:spLocks noGrp="1" noChangeArrowheads="1"/>
          </p:cNvSpPr>
          <p:nvPr>
            <p:ph type="body" idx="1"/>
          </p:nvPr>
        </p:nvSpPr>
        <p:spPr>
          <a:noFill/>
          <a:ln/>
        </p:spPr>
        <p:txBody>
          <a:bodyPr/>
          <a:lstStyle/>
          <a:p>
            <a:pPr defTabSz="914400">
              <a:tabLst>
                <a:tab pos="457200" algn="l"/>
              </a:tabLst>
            </a:pPr>
            <a:r>
              <a:rPr lang="en-US" b="1" dirty="0" smtClean="0"/>
              <a:t>RT Get CPU Loads VI </a:t>
            </a:r>
          </a:p>
          <a:p>
            <a:pPr marL="0" marR="0" indent="0" algn="l" defTabSz="914400" rtl="0" eaLnBrk="1" fontAlgn="base" latinLnBrk="0" hangingPunct="1">
              <a:lnSpc>
                <a:spcPct val="100000"/>
              </a:lnSpc>
              <a:spcBef>
                <a:spcPct val="30000"/>
              </a:spcBef>
              <a:spcAft>
                <a:spcPct val="0"/>
              </a:spcAft>
              <a:buClrTx/>
              <a:buSzTx/>
              <a:buFontTx/>
              <a:buNone/>
              <a:tabLst>
                <a:tab pos="457200" algn="l"/>
              </a:tabLst>
              <a:defRPr/>
            </a:pPr>
            <a:r>
              <a:rPr lang="en-US" dirty="0" smtClean="0"/>
              <a:t>Monitors the distribution of load on the CPUs in the system. For each CPU in the system, this VI returns the total load as a percentage of capacity. This VI also returns the percentage of CPU time devoted to each priority level, the percentage of idle CPU time, and the percentage of CPU time devoted to Timed Structures and interrupt service routines (ISRs).</a:t>
            </a:r>
          </a:p>
          <a:p>
            <a:pPr defTabSz="914400">
              <a:tabLst>
                <a:tab pos="457200" algn="l"/>
              </a:tabLst>
            </a:pPr>
            <a:endParaRPr lang="en-US" dirty="0" smtClean="0"/>
          </a:p>
          <a:p>
            <a:pPr defTabSz="914400">
              <a:tabLst>
                <a:tab pos="457200" algn="l"/>
              </a:tabLst>
            </a:pPr>
            <a:r>
              <a:rPr lang="en-US" b="1" dirty="0" smtClean="0"/>
              <a:t>RT Get Memory Usage VI</a:t>
            </a:r>
          </a:p>
          <a:p>
            <a:pPr marL="0" marR="0" indent="0" algn="l" defTabSz="914400" rtl="0" eaLnBrk="1" fontAlgn="base" latinLnBrk="0" hangingPunct="1">
              <a:lnSpc>
                <a:spcPct val="100000"/>
              </a:lnSpc>
              <a:spcBef>
                <a:spcPct val="30000"/>
              </a:spcBef>
              <a:spcAft>
                <a:spcPct val="0"/>
              </a:spcAft>
              <a:buClrTx/>
              <a:buSzTx/>
              <a:buFontTx/>
              <a:buNone/>
              <a:tabLst>
                <a:tab pos="457200" algn="l"/>
              </a:tabLst>
              <a:defRPr/>
            </a:pPr>
            <a:r>
              <a:rPr lang="en-US" dirty="0" smtClean="0"/>
              <a:t>Monitors memory usage on the RT target.</a:t>
            </a:r>
          </a:p>
        </p:txBody>
      </p:sp>
      <p:sp>
        <p:nvSpPr>
          <p:cNvPr id="803843" name="Slide Image Placeholder 6"/>
          <p:cNvSpPr>
            <a:spLocks noGrp="1" noRot="1" noChangeAspect="1"/>
          </p:cNvSpPr>
          <p:nvPr>
            <p:ph type="sldImg"/>
          </p:nvPr>
        </p:nvSpPr>
        <p:spPr>
          <a:xfrm>
            <a:off x="817563" y="539750"/>
            <a:ext cx="5681662" cy="4260850"/>
          </a:xfrm>
          <a:ln w="6350"/>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6673" name="Rectangle 11"/>
          <p:cNvSpPr>
            <a:spLocks noGrp="1" noChangeArrowheads="1"/>
          </p:cNvSpPr>
          <p:nvPr>
            <p:ph type="sldNum" sz="quarter" idx="5"/>
          </p:nvPr>
        </p:nvSpPr>
        <p:spPr>
          <a:noFill/>
        </p:spPr>
        <p:txBody>
          <a:bodyPr/>
          <a:lstStyle/>
          <a:p>
            <a:pPr defTabSz="914400"/>
            <a:r>
              <a:rPr lang="en-US" dirty="0" smtClean="0"/>
              <a:t>6-</a:t>
            </a:r>
            <a:fld id="{10581325-2FC2-46EB-BD31-9B83A0ED52CD}" type="slidenum">
              <a:rPr lang="en-US" smtClean="0"/>
              <a:pPr defTabSz="914400"/>
              <a:t>26</a:t>
            </a:fld>
            <a:endParaRPr lang="en-US" dirty="0" smtClean="0"/>
          </a:p>
        </p:txBody>
      </p:sp>
      <p:sp>
        <p:nvSpPr>
          <p:cNvPr id="796674" name="Rectangle 5"/>
          <p:cNvSpPr>
            <a:spLocks noGrp="1" noChangeArrowheads="1"/>
          </p:cNvSpPr>
          <p:nvPr>
            <p:ph type="body" idx="1"/>
          </p:nvPr>
        </p:nvSpPr>
        <p:spPr>
          <a:noFill/>
          <a:ln/>
        </p:spPr>
        <p:txBody>
          <a:bodyPr/>
          <a:lstStyle/>
          <a:p>
            <a:pPr defTabSz="914400">
              <a:tabLst>
                <a:tab pos="457200" algn="l"/>
              </a:tabLst>
            </a:pPr>
            <a:r>
              <a:rPr lang="en-US" dirty="0" smtClean="0"/>
              <a:t>Exercise time: 20 minutes</a:t>
            </a:r>
            <a:endParaRPr lang="en-US" dirty="0" smtClean="0"/>
          </a:p>
        </p:txBody>
      </p:sp>
      <p:sp>
        <p:nvSpPr>
          <p:cNvPr id="796675" name="Slide Image Placeholder 6"/>
          <p:cNvSpPr>
            <a:spLocks noGrp="1" noRot="1" noChangeAspect="1"/>
          </p:cNvSpPr>
          <p:nvPr>
            <p:ph type="sldImg"/>
          </p:nvPr>
        </p:nvSpPr>
        <p:spPr>
          <a:xfrm>
            <a:off x="817563" y="539750"/>
            <a:ext cx="5681662" cy="4260850"/>
          </a:xfrm>
          <a:ln w="6350"/>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21" name="Rectangle 11"/>
          <p:cNvSpPr>
            <a:spLocks noGrp="1" noChangeArrowheads="1"/>
          </p:cNvSpPr>
          <p:nvPr>
            <p:ph type="sldNum" sz="quarter" idx="5"/>
          </p:nvPr>
        </p:nvSpPr>
        <p:spPr>
          <a:noFill/>
        </p:spPr>
        <p:txBody>
          <a:bodyPr/>
          <a:lstStyle/>
          <a:p>
            <a:pPr defTabSz="914400"/>
            <a:r>
              <a:rPr lang="en-US" dirty="0" smtClean="0"/>
              <a:t>6-</a:t>
            </a:r>
            <a:fld id="{40E5BE9E-F415-422E-B0C0-A5E363BAADDF}" type="slidenum">
              <a:rPr lang="en-US" smtClean="0"/>
              <a:pPr defTabSz="914400"/>
              <a:t>27</a:t>
            </a:fld>
            <a:endParaRPr lang="en-US" dirty="0" smtClean="0"/>
          </a:p>
        </p:txBody>
      </p:sp>
      <p:sp>
        <p:nvSpPr>
          <p:cNvPr id="798722" name="Rectangle 3"/>
          <p:cNvSpPr>
            <a:spLocks noGrp="1" noChangeArrowheads="1"/>
          </p:cNvSpPr>
          <p:nvPr>
            <p:ph type="body" idx="1"/>
          </p:nvPr>
        </p:nvSpPr>
        <p:spPr>
          <a:noFill/>
          <a:ln/>
        </p:spPr>
        <p:txBody>
          <a:bodyPr/>
          <a:lstStyle/>
          <a:p>
            <a:pPr defTabSz="914400">
              <a:tabLst>
                <a:tab pos="457200" algn="l"/>
              </a:tabLst>
            </a:pPr>
            <a:r>
              <a:rPr lang="en-US" sz="1500" b="1" dirty="0" smtClean="0">
                <a:latin typeface="Arial Narrow" pitchFamily="34" charset="0"/>
              </a:rPr>
              <a:t>D. Real-Time Execution Trace Toolkit</a:t>
            </a:r>
          </a:p>
          <a:p>
            <a:pPr defTabSz="914400">
              <a:tabLst>
                <a:tab pos="457200" algn="l"/>
              </a:tabLst>
            </a:pPr>
            <a:r>
              <a:rPr lang="en-US" dirty="0" smtClean="0"/>
              <a:t>The Real-Time Execution Trace Toolkit is a set of real-time event and execution tracing tools that allows you to capture and display the timing and execution data of VI and thread events for applications running on an RT target. </a:t>
            </a:r>
          </a:p>
          <a:p>
            <a:pPr defTabSz="914400">
              <a:tabLst>
                <a:tab pos="457200" algn="l"/>
              </a:tabLst>
            </a:pPr>
            <a:r>
              <a:rPr lang="en-US" dirty="0" smtClean="0"/>
              <a:t>With minimal modifications to your embedded code, these tools graphically display multithreaded code execution while highlighting thread swaps, mutexes, and memory allocation. Using this information, you can optimize the real-time code for faster control loops and more deterministic performance. </a:t>
            </a:r>
          </a:p>
          <a:p>
            <a:pPr marL="1019175" lvl="4" indent="-1019175" defTabSz="914400">
              <a:spcBef>
                <a:spcPct val="75000"/>
              </a:spcBef>
              <a:tabLst>
                <a:tab pos="400050" algn="l"/>
              </a:tabLst>
            </a:pPr>
            <a:r>
              <a:rPr lang="en-US" b="1" dirty="0" smtClean="0">
                <a:latin typeface="Arial Narrow" pitchFamily="34" charset="0"/>
              </a:rPr>
              <a:t>	Note </a:t>
            </a:r>
            <a:r>
              <a:rPr lang="en-US" dirty="0" smtClean="0"/>
              <a:t>	The toolkit requires Windows 2000/XP/Vista on the host machine and ETS/VxWorks on the target machine.</a:t>
            </a:r>
          </a:p>
        </p:txBody>
      </p:sp>
      <p:pic>
        <p:nvPicPr>
          <p:cNvPr id="798723" name="Picture 4" descr="note-bw"/>
          <p:cNvPicPr>
            <a:picLocks noChangeAspect="1" noChangeArrowheads="1"/>
          </p:cNvPicPr>
          <p:nvPr/>
        </p:nvPicPr>
        <p:blipFill>
          <a:blip r:embed="rId3"/>
          <a:srcRect/>
          <a:stretch>
            <a:fillRect/>
          </a:stretch>
        </p:blipFill>
        <p:spPr bwMode="auto">
          <a:xfrm>
            <a:off x="790575" y="6756400"/>
            <a:ext cx="311150" cy="296863"/>
          </a:xfrm>
          <a:prstGeom prst="rect">
            <a:avLst/>
          </a:prstGeom>
          <a:noFill/>
          <a:ln w="9525">
            <a:noFill/>
            <a:miter lim="800000"/>
            <a:headEnd/>
            <a:tailEnd/>
          </a:ln>
        </p:spPr>
      </p:pic>
      <p:sp>
        <p:nvSpPr>
          <p:cNvPr id="798724" name="Slide Image Placeholder 7"/>
          <p:cNvSpPr>
            <a:spLocks noGrp="1" noRot="1" noChangeAspect="1"/>
          </p:cNvSpPr>
          <p:nvPr>
            <p:ph type="sldImg"/>
          </p:nvPr>
        </p:nvSpPr>
        <p:spPr>
          <a:xfrm>
            <a:off x="817563" y="539750"/>
            <a:ext cx="5681662" cy="4260850"/>
          </a:xfrm>
          <a:ln w="6350"/>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1793" name="Rectangle 11"/>
          <p:cNvSpPr>
            <a:spLocks noGrp="1" noChangeArrowheads="1"/>
          </p:cNvSpPr>
          <p:nvPr>
            <p:ph type="sldNum" sz="quarter" idx="5"/>
          </p:nvPr>
        </p:nvSpPr>
        <p:spPr>
          <a:noFill/>
        </p:spPr>
        <p:txBody>
          <a:bodyPr/>
          <a:lstStyle/>
          <a:p>
            <a:pPr defTabSz="914400"/>
            <a:r>
              <a:rPr lang="en-US" dirty="0" smtClean="0"/>
              <a:t>6-</a:t>
            </a:r>
            <a:fld id="{02C9C6C1-7BBE-483A-BA00-FA56F6304700}" type="slidenum">
              <a:rPr lang="en-US" smtClean="0"/>
              <a:pPr defTabSz="914400"/>
              <a:t>28</a:t>
            </a:fld>
            <a:endParaRPr lang="en-US" dirty="0" smtClean="0"/>
          </a:p>
        </p:txBody>
      </p:sp>
      <p:sp>
        <p:nvSpPr>
          <p:cNvPr id="801794" name="Rectangle 5"/>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How Does it Work?</a:t>
            </a:r>
          </a:p>
          <a:p>
            <a:pPr defTabSz="914400">
              <a:tabLst>
                <a:tab pos="457200" algn="l"/>
              </a:tabLst>
            </a:pPr>
            <a:r>
              <a:rPr lang="en-US" dirty="0" smtClean="0"/>
              <a:t>Place Execution Trace Tool VIs in the application running on the RT target. These VIs control when the tracing begins and ends. After the trace ends, it sends information back to the Execution Trace tool user interface running on the host, or saves the trace session to disk. The trace session file can be sent to the host for viewing.</a:t>
            </a:r>
          </a:p>
        </p:txBody>
      </p:sp>
      <p:sp>
        <p:nvSpPr>
          <p:cNvPr id="801795" name="Slide Image Placeholder 6"/>
          <p:cNvSpPr>
            <a:spLocks noGrp="1" noRot="1" noChangeAspect="1"/>
          </p:cNvSpPr>
          <p:nvPr>
            <p:ph type="sldImg"/>
          </p:nvPr>
        </p:nvSpPr>
        <p:spPr>
          <a:xfrm>
            <a:off x="817563" y="539750"/>
            <a:ext cx="5681662" cy="4260850"/>
          </a:xfrm>
          <a:ln w="6350"/>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3841" name="Rectangle 11"/>
          <p:cNvSpPr>
            <a:spLocks noGrp="1" noChangeArrowheads="1"/>
          </p:cNvSpPr>
          <p:nvPr>
            <p:ph type="sldNum" sz="quarter" idx="5"/>
          </p:nvPr>
        </p:nvSpPr>
        <p:spPr>
          <a:noFill/>
        </p:spPr>
        <p:txBody>
          <a:bodyPr/>
          <a:lstStyle/>
          <a:p>
            <a:pPr defTabSz="914400"/>
            <a:r>
              <a:rPr lang="en-US" dirty="0" smtClean="0"/>
              <a:t>6-</a:t>
            </a:r>
            <a:fld id="{046581A0-8B2A-43E6-B34D-DAA4553270BA}" type="slidenum">
              <a:rPr lang="en-US" smtClean="0"/>
              <a:pPr defTabSz="914400"/>
              <a:t>29</a:t>
            </a:fld>
            <a:endParaRPr lang="en-US" dirty="0" smtClean="0"/>
          </a:p>
        </p:txBody>
      </p:sp>
      <p:sp>
        <p:nvSpPr>
          <p:cNvPr id="803842" name="Rectangle 5"/>
          <p:cNvSpPr>
            <a:spLocks noGrp="1" noChangeArrowheads="1"/>
          </p:cNvSpPr>
          <p:nvPr>
            <p:ph type="body" idx="1"/>
          </p:nvPr>
        </p:nvSpPr>
        <p:spPr>
          <a:noFill/>
          <a:ln/>
        </p:spPr>
        <p:txBody>
          <a:bodyPr/>
          <a:lstStyle/>
          <a:p>
            <a:pPr defTabSz="914400">
              <a:tabLst>
                <a:tab pos="457200" algn="l"/>
              </a:tabLst>
            </a:pPr>
            <a:r>
              <a:rPr lang="en-US" sz="1200" b="1" dirty="0" smtClean="0">
                <a:solidFill>
                  <a:srgbClr val="000000"/>
                </a:solidFill>
                <a:latin typeface="Arial Narrow" pitchFamily="34" charset="0"/>
              </a:rPr>
              <a:t>Execution Trace Tool VIs</a:t>
            </a:r>
          </a:p>
          <a:p>
            <a:pPr defTabSz="914400">
              <a:tabLst>
                <a:tab pos="457200" algn="l"/>
              </a:tabLst>
            </a:pPr>
            <a:r>
              <a:rPr lang="en-US" dirty="0" smtClean="0"/>
              <a:t>The Execution Trace Toolkit includes the Start Trace, Stop Trace and Send, Stop Trace and Save, Load Trace and Send and Log User Events VIs. Refer to the </a:t>
            </a:r>
            <a:r>
              <a:rPr lang="en-US" i="1" dirty="0" smtClean="0"/>
              <a:t>LabVIEW Help</a:t>
            </a:r>
            <a:r>
              <a:rPr lang="en-US" dirty="0" smtClean="0"/>
              <a:t> for more information about using these </a:t>
            </a:r>
            <a:r>
              <a:rPr lang="en-US" dirty="0" err="1" smtClean="0"/>
              <a:t>VIs.</a:t>
            </a:r>
            <a:endParaRPr lang="en-US" dirty="0" smtClean="0"/>
          </a:p>
          <a:p>
            <a:pPr defTabSz="914400">
              <a:tabLst>
                <a:tab pos="457200" algn="l"/>
              </a:tabLst>
            </a:pPr>
            <a:r>
              <a:rPr lang="en-US" dirty="0" smtClean="0"/>
              <a:t>Use</a:t>
            </a:r>
            <a:r>
              <a:rPr lang="en-US" baseline="0" dirty="0" smtClean="0"/>
              <a:t> the Start Trace VI to start capturing the trace.</a:t>
            </a:r>
          </a:p>
          <a:p>
            <a:pPr defTabSz="914400">
              <a:tabLst>
                <a:tab pos="457200" algn="l"/>
              </a:tabLst>
            </a:pPr>
            <a:r>
              <a:rPr lang="en-US" baseline="0" dirty="0" smtClean="0"/>
              <a:t>Use the Stop Trace and Send VI to stop the trace and send the trace session data to the Execution Trace Tool running on the host computer.</a:t>
            </a:r>
          </a:p>
          <a:p>
            <a:pPr defTabSz="914400">
              <a:tabLst>
                <a:tab pos="457200" algn="l"/>
              </a:tabLst>
            </a:pPr>
            <a:r>
              <a:rPr lang="en-US" baseline="0" dirty="0" smtClean="0"/>
              <a:t>Use the Stop Trace and Save VI to stop the trace and save the trace session data to file on the RT target.</a:t>
            </a:r>
          </a:p>
          <a:p>
            <a:pPr defTabSz="914400">
              <a:tabLst>
                <a:tab pos="457200" algn="l"/>
              </a:tabLst>
            </a:pPr>
            <a:r>
              <a:rPr lang="en-US" baseline="0" dirty="0" smtClean="0"/>
              <a:t>Use the Load Trace and Send VI to load a trace session file and send the trace session data to the Execution Trace Tool running on the host computer.</a:t>
            </a:r>
          </a:p>
          <a:p>
            <a:pPr defTabSz="914400">
              <a:tabLst>
                <a:tab pos="457200" algn="l"/>
              </a:tabLst>
            </a:pPr>
            <a:r>
              <a:rPr lang="en-US" baseline="0" dirty="0" smtClean="0"/>
              <a:t>If a trace session file is saved on the RT target, you can also manually obtain the file from the RT target via FTP and manually open the file in the Execution Trace Tool on the host computer.</a:t>
            </a:r>
            <a:endParaRPr lang="en-US" dirty="0" smtClean="0"/>
          </a:p>
        </p:txBody>
      </p:sp>
      <p:sp>
        <p:nvSpPr>
          <p:cNvPr id="803843" name="Slide Image Placeholder 6"/>
          <p:cNvSpPr>
            <a:spLocks noGrp="1" noRot="1" noChangeAspect="1"/>
          </p:cNvSpPr>
          <p:nvPr>
            <p:ph type="sldImg"/>
          </p:nvPr>
        </p:nvSpPr>
        <p:spPr>
          <a:xfrm>
            <a:off x="817563" y="539750"/>
            <a:ext cx="5681662" cy="4260850"/>
          </a:xfrm>
          <a:ln w="6350"/>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1"/>
          <p:cNvSpPr>
            <a:spLocks noGrp="1" noChangeArrowheads="1"/>
          </p:cNvSpPr>
          <p:nvPr>
            <p:ph type="sldNum" sz="quarter" idx="5"/>
          </p:nvPr>
        </p:nvSpPr>
        <p:spPr>
          <a:noFill/>
        </p:spPr>
        <p:txBody>
          <a:bodyPr/>
          <a:lstStyle/>
          <a:p>
            <a:pPr defTabSz="914400"/>
            <a:r>
              <a:rPr lang="en-US" dirty="0" smtClean="0"/>
              <a:t>6-</a:t>
            </a:r>
            <a:fld id="{AA7B9692-5161-43C3-B778-05EC48121310}" type="slidenum">
              <a:rPr lang="en-US" smtClean="0"/>
              <a:pPr defTabSz="914400"/>
              <a:t>3</a:t>
            </a:fld>
            <a:endParaRPr lang="en-US" dirty="0" smtClean="0"/>
          </a:p>
        </p:txBody>
      </p:sp>
      <p:sp>
        <p:nvSpPr>
          <p:cNvPr id="31746"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Standard Debugging Techniques</a:t>
            </a:r>
          </a:p>
          <a:p>
            <a:pPr defTabSz="914400">
              <a:tabLst>
                <a:tab pos="457200" algn="l"/>
              </a:tabLst>
            </a:pPr>
            <a:r>
              <a:rPr lang="en-US" dirty="0" smtClean="0"/>
              <a:t>When your VI is not executable, the </a:t>
            </a:r>
            <a:r>
              <a:rPr lang="en-US" b="1" dirty="0" smtClean="0"/>
              <a:t>Run</a:t>
            </a:r>
            <a:r>
              <a:rPr lang="en-US" dirty="0" smtClean="0"/>
              <a:t> button on the toolbar appears with a broken arrow. To list errors and warnings, click the </a:t>
            </a:r>
            <a:r>
              <a:rPr lang="en-US" b="1" dirty="0" smtClean="0"/>
              <a:t>Run</a:t>
            </a:r>
            <a:r>
              <a:rPr lang="en-US" dirty="0" smtClean="0"/>
              <a:t> button to open the Error list window. Click the error message to locate the error on the block diagram.</a:t>
            </a:r>
          </a:p>
          <a:p>
            <a:pPr defTabSz="914400">
              <a:tabLst>
                <a:tab pos="457200" algn="l"/>
              </a:tabLst>
            </a:pPr>
            <a:r>
              <a:rPr lang="en-US" dirty="0" smtClean="0"/>
              <a:t>Use error handling to debug and manage errors in VIs. The LabVIEW error handler VIs return error codes when an error occurs in a VI. Error codes reveal the specific problem the VI encountered. When you configure an RT target, LabVIEW automatically copies the error code files used by the error handler VIs to the target.</a:t>
            </a:r>
          </a:p>
          <a:p>
            <a:pPr defTabSz="914400">
              <a:tabLst>
                <a:tab pos="457200" algn="l"/>
              </a:tabLst>
            </a:pPr>
            <a:r>
              <a:rPr lang="en-US" dirty="0" smtClean="0"/>
              <a:t>You can use custom error codes with VIs that run on an RT target. Create error files using the Error Code File Editor by selecting </a:t>
            </a:r>
            <a:r>
              <a:rPr lang="en-US" b="1" dirty="0" smtClean="0"/>
              <a:t>Tools»Advanced»Edit Error Codes</a:t>
            </a:r>
            <a:r>
              <a:rPr lang="en-US" dirty="0" smtClean="0"/>
              <a:t>. If you use custom errors with LabVIEW, you must rename the files to use a </a:t>
            </a:r>
            <a:r>
              <a:rPr lang="en-US" sz="1000" dirty="0" smtClean="0">
                <a:latin typeface="Courier New" pitchFamily="49" charset="0"/>
                <a:cs typeface="Courier New" pitchFamily="49" charset="0"/>
              </a:rPr>
              <a:t>.err</a:t>
            </a:r>
            <a:r>
              <a:rPr lang="en-US" dirty="0" smtClean="0"/>
              <a:t> extension and then place the error files in the </a:t>
            </a:r>
            <a:r>
              <a:rPr lang="en-US" sz="1000" dirty="0" smtClean="0">
                <a:latin typeface="Courier New" pitchFamily="49" charset="0"/>
                <a:cs typeface="Courier New" pitchFamily="49" charset="0"/>
              </a:rPr>
              <a:t>&lt;ni-rt&gt;\system\user.lib\</a:t>
            </a:r>
            <a:r>
              <a:rPr lang="en-US" sz="1000" dirty="0" smtClean="0">
                <a:latin typeface="Courier"/>
              </a:rPr>
              <a:t>errors</a:t>
            </a:r>
            <a:r>
              <a:rPr lang="en-US" dirty="0" smtClean="0"/>
              <a:t> directory or the </a:t>
            </a:r>
            <a:r>
              <a:rPr lang="en-US" sz="1000" dirty="0" smtClean="0">
                <a:latin typeface="Courier New" pitchFamily="49" charset="0"/>
                <a:cs typeface="Courier New" pitchFamily="49" charset="0"/>
              </a:rPr>
              <a:t>&lt;ni-rt&gt;\system\errors</a:t>
            </a:r>
            <a:r>
              <a:rPr lang="en-US" dirty="0" smtClean="0"/>
              <a:t> directory on </a:t>
            </a:r>
            <a:br>
              <a:rPr lang="en-US" dirty="0" smtClean="0"/>
            </a:br>
            <a:r>
              <a:rPr lang="en-US" dirty="0" smtClean="0"/>
              <a:t>the RT target. Use the FTP client in MAX or any other FTP client to transfer the error file to the networked device. Refer to the </a:t>
            </a:r>
            <a:r>
              <a:rPr lang="en-US" i="1" dirty="0" smtClean="0"/>
              <a:t>LabVIEW Help</a:t>
            </a:r>
            <a:r>
              <a:rPr lang="en-US" dirty="0" smtClean="0"/>
              <a:t> for information about defining custom error codes.</a:t>
            </a:r>
          </a:p>
          <a:p>
            <a:pPr defTabSz="914400">
              <a:tabLst>
                <a:tab pos="457200" algn="l"/>
              </a:tabLst>
            </a:pPr>
            <a:r>
              <a:rPr lang="en-US" dirty="0" smtClean="0"/>
              <a:t>Execution highlighting animates the diagram and traces the flow of the data, allowing you to view intermediate values. To implement execution highlighting, click </a:t>
            </a:r>
            <a:r>
              <a:rPr lang="en-US" b="1" dirty="0" smtClean="0"/>
              <a:t>Highlight Execution</a:t>
            </a:r>
            <a:r>
              <a:rPr lang="en-US" dirty="0" smtClean="0"/>
              <a:t> on the toolbar.</a:t>
            </a:r>
          </a:p>
        </p:txBody>
      </p:sp>
      <p:sp>
        <p:nvSpPr>
          <p:cNvPr id="31747" name="Slide Image Placeholder 6"/>
          <p:cNvSpPr>
            <a:spLocks noGrp="1" noRot="1" noChangeAspect="1"/>
          </p:cNvSpPr>
          <p:nvPr>
            <p:ph type="sldImg"/>
          </p:nvPr>
        </p:nvSpPr>
        <p:spPr>
          <a:xfrm>
            <a:off x="817563" y="539750"/>
            <a:ext cx="5681662" cy="4260850"/>
          </a:xfrm>
          <a:ln w="6350"/>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5889" name="Rectangle 11"/>
          <p:cNvSpPr>
            <a:spLocks noGrp="1" noChangeArrowheads="1"/>
          </p:cNvSpPr>
          <p:nvPr>
            <p:ph type="sldNum" sz="quarter" idx="5"/>
          </p:nvPr>
        </p:nvSpPr>
        <p:spPr>
          <a:noFill/>
        </p:spPr>
        <p:txBody>
          <a:bodyPr/>
          <a:lstStyle/>
          <a:p>
            <a:pPr defTabSz="914400"/>
            <a:r>
              <a:rPr lang="en-US" dirty="0" smtClean="0"/>
              <a:t>6-</a:t>
            </a:r>
            <a:fld id="{B88E57C1-494B-46D8-8B81-ADB9C2FC96D5}" type="slidenum">
              <a:rPr lang="en-US" smtClean="0"/>
              <a:pPr defTabSz="914400"/>
              <a:t>30</a:t>
            </a:fld>
            <a:endParaRPr lang="en-US" dirty="0" smtClean="0"/>
          </a:p>
        </p:txBody>
      </p:sp>
      <p:sp>
        <p:nvSpPr>
          <p:cNvPr id="805890" name="Rectangle 5"/>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tab pos="457200" algn="l"/>
              </a:tabLst>
              <a:defRPr/>
            </a:pPr>
            <a:r>
              <a:rPr lang="en-US" dirty="0" smtClean="0"/>
              <a:t>The block diagram in the figure above shows</a:t>
            </a:r>
            <a:r>
              <a:rPr lang="en-US" baseline="0" dirty="0" smtClean="0"/>
              <a:t> a typical implementation of capturing a trace.  This VI </a:t>
            </a:r>
            <a:r>
              <a:rPr lang="en-US" dirty="0" smtClean="0"/>
              <a:t>uses error clusters to define the dataflow of the block diagram and force the </a:t>
            </a:r>
            <a:r>
              <a:rPr lang="en-US" dirty="0" err="1" smtClean="0"/>
              <a:t>TraceTool</a:t>
            </a:r>
            <a:r>
              <a:rPr lang="en-US" dirty="0" smtClean="0"/>
              <a:t> Start Trace VI to execute before VIs in the application. The </a:t>
            </a:r>
            <a:r>
              <a:rPr lang="en-US" dirty="0" err="1" smtClean="0"/>
              <a:t>TraceTool</a:t>
            </a:r>
            <a:r>
              <a:rPr lang="en-US" dirty="0" smtClean="0"/>
              <a:t> Stop Trace and Send VI executes after the application completes. You can start and stop the trace session in your application to target a specific section of code and to conserve space in the memory buffer.</a:t>
            </a:r>
          </a:p>
        </p:txBody>
      </p:sp>
      <p:sp>
        <p:nvSpPr>
          <p:cNvPr id="805891" name="Slide Image Placeholder 6"/>
          <p:cNvSpPr>
            <a:spLocks noGrp="1" noRot="1" noChangeAspect="1"/>
          </p:cNvSpPr>
          <p:nvPr>
            <p:ph type="sldImg"/>
          </p:nvPr>
        </p:nvSpPr>
        <p:spPr>
          <a:xfrm>
            <a:off x="817563" y="539750"/>
            <a:ext cx="5681662" cy="4260850"/>
          </a:xfrm>
          <a:ln w="6350"/>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5889" name="Rectangle 11"/>
          <p:cNvSpPr>
            <a:spLocks noGrp="1" noChangeArrowheads="1"/>
          </p:cNvSpPr>
          <p:nvPr>
            <p:ph type="sldNum" sz="quarter" idx="5"/>
          </p:nvPr>
        </p:nvSpPr>
        <p:spPr>
          <a:noFill/>
        </p:spPr>
        <p:txBody>
          <a:bodyPr/>
          <a:lstStyle/>
          <a:p>
            <a:pPr defTabSz="914400"/>
            <a:r>
              <a:rPr lang="en-US" dirty="0" smtClean="0"/>
              <a:t>6-</a:t>
            </a:r>
            <a:fld id="{B88E57C1-494B-46D8-8B81-ADB9C2FC96D5}" type="slidenum">
              <a:rPr lang="en-US" smtClean="0"/>
              <a:pPr defTabSz="914400"/>
              <a:t>31</a:t>
            </a:fld>
            <a:endParaRPr lang="en-US" dirty="0" smtClean="0"/>
          </a:p>
        </p:txBody>
      </p:sp>
      <p:sp>
        <p:nvSpPr>
          <p:cNvPr id="805890" name="Rectangle 5"/>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tab pos="457200" algn="l"/>
              </a:tabLst>
              <a:defRPr/>
            </a:pPr>
            <a:r>
              <a:rPr lang="en-US" dirty="0" smtClean="0"/>
              <a:t>The block diagram in the figure above shows</a:t>
            </a:r>
            <a:r>
              <a:rPr lang="en-US" baseline="0" dirty="0" smtClean="0"/>
              <a:t> an implementation of capturing a trace as part of debugging.  This VI uses the </a:t>
            </a:r>
            <a:r>
              <a:rPr lang="en-US" baseline="0" dirty="0" err="1" smtClean="0"/>
              <a:t>TraceTool</a:t>
            </a:r>
            <a:r>
              <a:rPr lang="en-US" baseline="0" dirty="0" smtClean="0"/>
              <a:t> Start Trace VI to start the trace at the beginning of the application.  Every time the Timed Loop finishes late, this VI will use the </a:t>
            </a:r>
            <a:r>
              <a:rPr lang="en-US" baseline="0" dirty="0" err="1" smtClean="0"/>
              <a:t>TraceTool</a:t>
            </a:r>
            <a:r>
              <a:rPr lang="en-US" baseline="0" dirty="0" smtClean="0"/>
              <a:t> Stop Trace And Send VI to send the most recent trace session data to the host computer and use the </a:t>
            </a:r>
            <a:r>
              <a:rPr lang="en-US" baseline="0" dirty="0" err="1" smtClean="0"/>
              <a:t>TraceTool</a:t>
            </a:r>
            <a:r>
              <a:rPr lang="en-US" baseline="0" dirty="0" smtClean="0"/>
              <a:t> Start Trace VI to begin another trace session. Another implementation of capturing a trace as part of debugging is sending the most recent trace session data to the host computer every time an error occurs.</a:t>
            </a:r>
            <a:endParaRPr lang="en-US" dirty="0" smtClean="0"/>
          </a:p>
        </p:txBody>
      </p:sp>
      <p:sp>
        <p:nvSpPr>
          <p:cNvPr id="805891" name="Slide Image Placeholder 6"/>
          <p:cNvSpPr>
            <a:spLocks noGrp="1" noRot="1" noChangeAspect="1"/>
          </p:cNvSpPr>
          <p:nvPr>
            <p:ph type="sldImg"/>
          </p:nvPr>
        </p:nvSpPr>
        <p:spPr>
          <a:xfrm>
            <a:off x="817563" y="539750"/>
            <a:ext cx="5681662" cy="4260850"/>
          </a:xfrm>
          <a:ln w="6350"/>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7937" name="Rectangle 11"/>
          <p:cNvSpPr>
            <a:spLocks noGrp="1" noChangeArrowheads="1"/>
          </p:cNvSpPr>
          <p:nvPr>
            <p:ph type="sldNum" sz="quarter" idx="5"/>
          </p:nvPr>
        </p:nvSpPr>
        <p:spPr>
          <a:noFill/>
        </p:spPr>
        <p:txBody>
          <a:bodyPr/>
          <a:lstStyle/>
          <a:p>
            <a:pPr defTabSz="914400"/>
            <a:r>
              <a:rPr lang="en-US" dirty="0" smtClean="0"/>
              <a:t>6-</a:t>
            </a:r>
            <a:fld id="{2925EC55-89D7-4DD2-B5CC-1351DAF32951}" type="slidenum">
              <a:rPr lang="en-US" smtClean="0"/>
              <a:pPr defTabSz="914400"/>
              <a:t>32</a:t>
            </a:fld>
            <a:endParaRPr lang="en-US" dirty="0" smtClean="0"/>
          </a:p>
        </p:txBody>
      </p:sp>
      <p:sp>
        <p:nvSpPr>
          <p:cNvPr id="807938" name="Rectangle 5"/>
          <p:cNvSpPr>
            <a:spLocks noGrp="1" noChangeArrowheads="1"/>
          </p:cNvSpPr>
          <p:nvPr>
            <p:ph type="body" idx="1"/>
          </p:nvPr>
        </p:nvSpPr>
        <p:spPr>
          <a:noFill/>
          <a:ln/>
        </p:spPr>
        <p:txBody>
          <a:bodyPr/>
          <a:lstStyle/>
          <a:p>
            <a:pPr defTabSz="914400">
              <a:tabLst>
                <a:tab pos="457200" algn="l"/>
              </a:tabLst>
            </a:pPr>
            <a:r>
              <a:rPr lang="en-US" sz="1200" b="1" dirty="0" smtClean="0">
                <a:solidFill>
                  <a:srgbClr val="000000"/>
                </a:solidFill>
                <a:latin typeface="Arial Narrow" pitchFamily="34" charset="0"/>
              </a:rPr>
              <a:t>Execution Trace Logging Buffer</a:t>
            </a:r>
          </a:p>
          <a:p>
            <a:pPr defTabSz="914400">
              <a:tabLst>
                <a:tab pos="457200" algn="l"/>
              </a:tabLst>
            </a:pPr>
            <a:r>
              <a:rPr lang="en-US" dirty="0" smtClean="0"/>
              <a:t>Only a limited amount of memory exists to hold the tracing data. You can configure the memory through the buffer size input on the Start Trace VI. If this buffer is filled, the newest data overwrites the oldest data.</a:t>
            </a:r>
          </a:p>
          <a:p>
            <a:pPr marL="1019175" lvl="4" indent="-1019175" defTabSz="914400">
              <a:spcBef>
                <a:spcPct val="75000"/>
              </a:spcBef>
              <a:tabLst>
                <a:tab pos="400050" algn="l"/>
              </a:tabLst>
            </a:pPr>
            <a:r>
              <a:rPr lang="en-US" b="1" dirty="0" smtClean="0">
                <a:latin typeface="Arial Narrow" pitchFamily="34" charset="0"/>
              </a:rPr>
              <a:t>	Note</a:t>
            </a:r>
            <a:r>
              <a:rPr lang="en-US" dirty="0" smtClean="0"/>
              <a:t> 	After using the Start Trace VI to set the buffer size, changing the buffer size requires that you reboot the target.</a:t>
            </a:r>
          </a:p>
        </p:txBody>
      </p:sp>
      <p:pic>
        <p:nvPicPr>
          <p:cNvPr id="807939" name="Picture 8" descr="note-bw"/>
          <p:cNvPicPr>
            <a:picLocks noChangeAspect="1" noChangeArrowheads="1"/>
          </p:cNvPicPr>
          <p:nvPr/>
        </p:nvPicPr>
        <p:blipFill>
          <a:blip r:embed="rId3"/>
          <a:srcRect/>
          <a:stretch>
            <a:fillRect/>
          </a:stretch>
        </p:blipFill>
        <p:spPr bwMode="auto">
          <a:xfrm>
            <a:off x="869950" y="5934075"/>
            <a:ext cx="217488" cy="204788"/>
          </a:xfrm>
          <a:prstGeom prst="rect">
            <a:avLst/>
          </a:prstGeom>
          <a:noFill/>
          <a:ln w="9525">
            <a:noFill/>
            <a:miter lim="800000"/>
            <a:headEnd/>
            <a:tailEnd/>
          </a:ln>
        </p:spPr>
      </p:pic>
      <p:sp>
        <p:nvSpPr>
          <p:cNvPr id="807940" name="Slide Image Placeholder 7"/>
          <p:cNvSpPr>
            <a:spLocks noGrp="1" noRot="1" noChangeAspect="1"/>
          </p:cNvSpPr>
          <p:nvPr>
            <p:ph type="sldImg"/>
          </p:nvPr>
        </p:nvSpPr>
        <p:spPr>
          <a:xfrm>
            <a:off x="817563" y="539750"/>
            <a:ext cx="5681662" cy="4260850"/>
          </a:xfrm>
          <a:ln w="6350"/>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985" name="Rectangle 11"/>
          <p:cNvSpPr>
            <a:spLocks noGrp="1" noChangeArrowheads="1"/>
          </p:cNvSpPr>
          <p:nvPr>
            <p:ph type="sldNum" sz="quarter" idx="5"/>
          </p:nvPr>
        </p:nvSpPr>
        <p:spPr>
          <a:noFill/>
        </p:spPr>
        <p:txBody>
          <a:bodyPr/>
          <a:lstStyle/>
          <a:p>
            <a:pPr defTabSz="914400"/>
            <a:r>
              <a:rPr lang="en-US" dirty="0" smtClean="0"/>
              <a:t>6-</a:t>
            </a:r>
            <a:fld id="{1475C594-DC74-43CE-874C-B4232574695E}" type="slidenum">
              <a:rPr lang="en-US" smtClean="0"/>
              <a:pPr defTabSz="914400"/>
              <a:t>33</a:t>
            </a:fld>
            <a:endParaRPr lang="en-US" dirty="0" smtClean="0"/>
          </a:p>
        </p:txBody>
      </p:sp>
      <p:sp>
        <p:nvSpPr>
          <p:cNvPr id="809986" name="Rectangle 5"/>
          <p:cNvSpPr>
            <a:spLocks noGrp="1" noChangeArrowheads="1"/>
          </p:cNvSpPr>
          <p:nvPr>
            <p:ph type="body" idx="1"/>
          </p:nvPr>
        </p:nvSpPr>
        <p:spPr>
          <a:noFill/>
          <a:ln/>
        </p:spPr>
        <p:txBody>
          <a:bodyPr/>
          <a:lstStyle/>
          <a:p>
            <a:pPr defTabSz="914400">
              <a:tabLst>
                <a:tab pos="457200" algn="l"/>
              </a:tabLst>
            </a:pPr>
            <a:r>
              <a:rPr lang="en-US" sz="1200" b="1" dirty="0" smtClean="0">
                <a:solidFill>
                  <a:srgbClr val="000000"/>
                </a:solidFill>
                <a:latin typeface="Arial Narrow" pitchFamily="34" charset="0"/>
              </a:rPr>
              <a:t>Viewing an Execution Trace</a:t>
            </a:r>
          </a:p>
          <a:p>
            <a:pPr defTabSz="914400">
              <a:tabLst>
                <a:tab pos="457200" algn="l"/>
              </a:tabLst>
            </a:pPr>
            <a:r>
              <a:rPr lang="en-US" dirty="0" smtClean="0"/>
              <a:t>The trace tool shows two simultaneous views of the trace session. The thread view shows when each thread is active. The VI view lists each VI in memory and shows exactly when it executed. </a:t>
            </a:r>
          </a:p>
          <a:p>
            <a:pPr defTabSz="914400">
              <a:tabLst>
                <a:tab pos="457200" algn="l"/>
              </a:tabLst>
            </a:pPr>
            <a:r>
              <a:rPr lang="en-US" b="1" dirty="0" smtClean="0">
                <a:latin typeface="Arial Narrow" pitchFamily="34" charset="0"/>
              </a:rPr>
              <a:t>Thread View</a:t>
            </a:r>
          </a:p>
          <a:p>
            <a:pPr defTabSz="914400">
              <a:tabLst>
                <a:tab pos="457200" algn="l"/>
              </a:tabLst>
            </a:pPr>
            <a:r>
              <a:rPr lang="en-US" dirty="0" smtClean="0"/>
              <a:t>Thread view shows all the threads that are running on the system. This includes things outside of LabVIEW, such as ETS timing and communication threads. The LabVIEW threads are listed as LabVIEW threads, are color coordinated to match the VI priorities in the VI view, and are labeled according to the LabVIEW execution system in which they reside. The thread view also shows OS, Timed Loop, and user flags that you may have configured. You can use the thread view to view more detailed events as shown on the following page.</a:t>
            </a:r>
          </a:p>
          <a:p>
            <a:pPr defTabSz="914400">
              <a:tabLst>
                <a:tab pos="457200" algn="l"/>
              </a:tabLst>
            </a:pPr>
            <a:r>
              <a:rPr lang="en-US" b="1" dirty="0" smtClean="0">
                <a:latin typeface="Arial Narrow" pitchFamily="34" charset="0"/>
              </a:rPr>
              <a:t>VI View</a:t>
            </a:r>
          </a:p>
          <a:p>
            <a:pPr defTabSz="914400">
              <a:tabLst>
                <a:tab pos="457200" algn="l"/>
              </a:tabLst>
            </a:pPr>
            <a:r>
              <a:rPr lang="en-US" dirty="0" smtClean="0"/>
              <a:t>Two VIs can overlap in the VI view but cannot execute at exactly the same time because one VI preempts the other. One VI has a higher priority, so it stops the lower priority VI so that it can instantly use the processor. This switch happens so quickly that the lower priority VI cannot log that it is stopping. Therefore, the TraceTool GUI shows that it continues to run. You can examine the thread view to determine which thread is active, and hence which VI is active. After the higher priority VI finishes, the Execution Trace tool returns to the original VI, finishes, and then logs that it has stopped, as shown in the TraceTool GUI.</a:t>
            </a:r>
          </a:p>
        </p:txBody>
      </p:sp>
      <p:sp>
        <p:nvSpPr>
          <p:cNvPr id="809987" name="Slide Image Placeholder 6"/>
          <p:cNvSpPr>
            <a:spLocks noGrp="1" noRot="1" noChangeAspect="1"/>
          </p:cNvSpPr>
          <p:nvPr>
            <p:ph type="sldImg"/>
          </p:nvPr>
        </p:nvSpPr>
        <p:spPr>
          <a:xfrm>
            <a:off x="817563" y="539750"/>
            <a:ext cx="5681662" cy="4260850"/>
          </a:xfrm>
          <a:ln w="6350"/>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2033" name="Rectangle 11"/>
          <p:cNvSpPr>
            <a:spLocks noGrp="1" noChangeArrowheads="1"/>
          </p:cNvSpPr>
          <p:nvPr>
            <p:ph type="sldNum" sz="quarter" idx="5"/>
          </p:nvPr>
        </p:nvSpPr>
        <p:spPr>
          <a:noFill/>
        </p:spPr>
        <p:txBody>
          <a:bodyPr/>
          <a:lstStyle/>
          <a:p>
            <a:pPr defTabSz="914400"/>
            <a:r>
              <a:rPr lang="en-US" dirty="0" smtClean="0"/>
              <a:t>6-</a:t>
            </a:r>
            <a:fld id="{96029175-4E2E-4B98-BCB7-5F75BEBC3BB1}" type="slidenum">
              <a:rPr lang="en-US" smtClean="0"/>
              <a:pPr defTabSz="914400"/>
              <a:t>34</a:t>
            </a:fld>
            <a:endParaRPr lang="en-US" dirty="0" smtClean="0"/>
          </a:p>
        </p:txBody>
      </p:sp>
      <p:sp>
        <p:nvSpPr>
          <p:cNvPr id="812034" name="Slide Image Placeholder 8"/>
          <p:cNvSpPr>
            <a:spLocks noGrp="1" noRot="1" noChangeAspect="1"/>
          </p:cNvSpPr>
          <p:nvPr>
            <p:ph type="sldImg"/>
          </p:nvPr>
        </p:nvSpPr>
        <p:spPr>
          <a:xfrm>
            <a:off x="817563" y="539750"/>
            <a:ext cx="5681662" cy="4260850"/>
          </a:xfrm>
          <a:ln w="6350"/>
        </p:spPr>
      </p:sp>
      <p:sp>
        <p:nvSpPr>
          <p:cNvPr id="10" name="Notes Placeholder 9"/>
          <p:cNvSpPr>
            <a:spLocks noGrp="1"/>
          </p:cNvSpPr>
          <p:nvPr>
            <p:ph type="body" idx="1"/>
          </p:nvPr>
        </p:nvSpPr>
        <p:spPr/>
        <p:txBody>
          <a:bodyPr>
            <a:normAutofit/>
          </a:bodyPr>
          <a:lstStyle/>
          <a:p>
            <a:r>
              <a:rPr lang="en-US" sz="1200" b="1" dirty="0" smtClean="0"/>
              <a:t>Viewing and Analyzing VI Events (Execution Trace Toolkit)</a:t>
            </a:r>
          </a:p>
          <a:p>
            <a:r>
              <a:rPr lang="en-US" sz="1200" dirty="0" smtClean="0"/>
              <a:t>The Real-Time Execution Trace Tool displays VI event data in the VI view. The VI view shows all VIs in memory on the RT target when you captured the trace session and when the VIs executed on the RT target with respect to time from left to right. </a:t>
            </a:r>
          </a:p>
          <a:p>
            <a:r>
              <a:rPr lang="en-US" sz="1200" dirty="0" smtClean="0"/>
              <a:t>The Real-Time Execution Trace Tool displays the time range for the current view below the VI view.</a:t>
            </a:r>
          </a:p>
          <a:p>
            <a:r>
              <a:rPr lang="en-US" sz="1200" dirty="0" smtClean="0"/>
              <a:t>The left pane of the VI view lists the names of all VIs in memory on the RT target when you captured the trace session. The number that precedes the VI name is the </a:t>
            </a:r>
            <a:r>
              <a:rPr lang="en-US" sz="1200" dirty="0" err="1" smtClean="0"/>
              <a:t>dataspace</a:t>
            </a:r>
            <a:r>
              <a:rPr lang="en-US" sz="1200" dirty="0" smtClean="0"/>
              <a:t> ID assigned to the VI by the real-time operating system. The </a:t>
            </a:r>
            <a:r>
              <a:rPr lang="en-US" sz="1200" dirty="0" err="1" smtClean="0"/>
              <a:t>dataspace</a:t>
            </a:r>
            <a:r>
              <a:rPr lang="en-US" sz="1200" dirty="0" smtClean="0"/>
              <a:t> ID identifies the memory </a:t>
            </a:r>
            <a:r>
              <a:rPr lang="en-US" sz="1200" dirty="0" err="1" smtClean="0"/>
              <a:t>dataspace</a:t>
            </a:r>
            <a:r>
              <a:rPr lang="en-US" sz="1200" dirty="0" smtClean="0"/>
              <a:t> assigned to a VI. The Real-Time Execution Trace Tool lists reentrant </a:t>
            </a:r>
            <a:r>
              <a:rPr lang="en-US" sz="1200" dirty="0" err="1" smtClean="0"/>
              <a:t>subVIs</a:t>
            </a:r>
            <a:r>
              <a:rPr lang="en-US" sz="1200" dirty="0" smtClean="0"/>
              <a:t> more than once with a different </a:t>
            </a:r>
            <a:r>
              <a:rPr lang="en-US" sz="1200" dirty="0" err="1" smtClean="0"/>
              <a:t>dataspace</a:t>
            </a:r>
            <a:r>
              <a:rPr lang="en-US" sz="1200" dirty="0" smtClean="0"/>
              <a:t> ID for each copy of the VI in memory. Use the Thread and VI views to identify the individual VIs by analyzing the VI execution sequence and thread priority levels. You can rearrange the VI list in the VI view to create a logical order.</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2033" name="Rectangle 11"/>
          <p:cNvSpPr>
            <a:spLocks noGrp="1" noChangeArrowheads="1"/>
          </p:cNvSpPr>
          <p:nvPr>
            <p:ph type="sldNum" sz="quarter" idx="5"/>
          </p:nvPr>
        </p:nvSpPr>
        <p:spPr>
          <a:noFill/>
        </p:spPr>
        <p:txBody>
          <a:bodyPr/>
          <a:lstStyle/>
          <a:p>
            <a:pPr defTabSz="914400"/>
            <a:r>
              <a:rPr lang="en-US" dirty="0" smtClean="0"/>
              <a:t>6-</a:t>
            </a:r>
            <a:fld id="{96029175-4E2E-4B98-BCB7-5F75BEBC3BB1}" type="slidenum">
              <a:rPr lang="en-US" smtClean="0"/>
              <a:pPr defTabSz="914400"/>
              <a:t>35</a:t>
            </a:fld>
            <a:endParaRPr lang="en-US" dirty="0" smtClean="0"/>
          </a:p>
        </p:txBody>
      </p:sp>
      <p:sp>
        <p:nvSpPr>
          <p:cNvPr id="812034" name="Slide Image Placeholder 8"/>
          <p:cNvSpPr>
            <a:spLocks noGrp="1" noRot="1" noChangeAspect="1"/>
          </p:cNvSpPr>
          <p:nvPr>
            <p:ph type="sldImg"/>
          </p:nvPr>
        </p:nvSpPr>
        <p:spPr>
          <a:xfrm>
            <a:off x="817563" y="539750"/>
            <a:ext cx="5681662" cy="4260850"/>
          </a:xfrm>
          <a:ln w="6350"/>
        </p:spPr>
      </p:sp>
      <p:sp>
        <p:nvSpPr>
          <p:cNvPr id="10" name="Notes Placeholder 9"/>
          <p:cNvSpPr>
            <a:spLocks noGrp="1"/>
          </p:cNvSpPr>
          <p:nvPr>
            <p:ph type="body" idx="1"/>
          </p:nvPr>
        </p:nvSpPr>
        <p:spPr/>
        <p:txBody>
          <a:bodyPr>
            <a:normAutofit/>
          </a:bodyPr>
          <a:lstStyle/>
          <a:p>
            <a:pPr marL="0" marR="0" indent="0" algn="l" defTabSz="949325" rtl="0" eaLnBrk="1" fontAlgn="base" latinLnBrk="0" hangingPunct="1">
              <a:lnSpc>
                <a:spcPct val="100000"/>
              </a:lnSpc>
              <a:spcBef>
                <a:spcPct val="30000"/>
              </a:spcBef>
              <a:spcAft>
                <a:spcPct val="0"/>
              </a:spcAft>
              <a:buClrTx/>
              <a:buSzTx/>
              <a:buFontTx/>
              <a:buNone/>
              <a:tabLst>
                <a:tab pos="474663" algn="l"/>
              </a:tabLst>
              <a:defRPr/>
            </a:pPr>
            <a:r>
              <a:rPr lang="en-US" sz="1200" dirty="0" smtClean="0"/>
              <a:t>Only one VI can execute on a given processor at a given time. The </a:t>
            </a:r>
            <a:r>
              <a:rPr lang="en-US" sz="1100" kern="1200" dirty="0" err="1" smtClean="0">
                <a:solidFill>
                  <a:schemeClr val="tx1"/>
                </a:solidFill>
                <a:latin typeface="Times New Roman" pitchFamily="18" charset="0"/>
                <a:ea typeface="+mn-ea"/>
                <a:cs typeface="+mn-cs"/>
              </a:rPr>
              <a:t>TraceTool</a:t>
            </a:r>
            <a:r>
              <a:rPr lang="en-US" sz="1100" kern="1200" dirty="0" smtClean="0">
                <a:solidFill>
                  <a:schemeClr val="tx1"/>
                </a:solidFill>
                <a:latin typeface="Times New Roman" pitchFamily="18" charset="0"/>
                <a:ea typeface="+mn-ea"/>
                <a:cs typeface="+mn-cs"/>
              </a:rPr>
              <a:t> Start Trace</a:t>
            </a:r>
            <a:r>
              <a:rPr lang="en-US" sz="1200" dirty="0" smtClean="0"/>
              <a:t> VI logs a change event when a VI starts, stops, or calls a </a:t>
            </a:r>
            <a:r>
              <a:rPr lang="en-US" sz="1200" dirty="0" err="1" smtClean="0"/>
              <a:t>subVI</a:t>
            </a:r>
            <a:r>
              <a:rPr lang="en-US" sz="1200" dirty="0" smtClean="0"/>
              <a:t>. However, if a thread swap occurs due to operating system scheduling or a higher priority thread preempting a lower priority thread, the VI does not continue to execute and waits to receive processor resources. If two VIs appear to run simultaneously in the VI view, use the </a:t>
            </a:r>
            <a:r>
              <a:rPr lang="en-US" sz="1200" dirty="0" smtClean="0">
                <a:hlinkClick r:id="rId3" action="ppaction://hlinkfile"/>
              </a:rPr>
              <a:t>Thread Events</a:t>
            </a:r>
            <a:r>
              <a:rPr lang="en-US" sz="1200" dirty="0" smtClean="0"/>
              <a:t> view to determine which VI actually executed at the given time.</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2033" name="Rectangle 11"/>
          <p:cNvSpPr>
            <a:spLocks noGrp="1" noChangeArrowheads="1"/>
          </p:cNvSpPr>
          <p:nvPr>
            <p:ph type="sldNum" sz="quarter" idx="5"/>
          </p:nvPr>
        </p:nvSpPr>
        <p:spPr>
          <a:noFill/>
        </p:spPr>
        <p:txBody>
          <a:bodyPr/>
          <a:lstStyle/>
          <a:p>
            <a:pPr defTabSz="914400"/>
            <a:r>
              <a:rPr lang="en-US" dirty="0" smtClean="0"/>
              <a:t>6-</a:t>
            </a:r>
            <a:fld id="{96029175-4E2E-4B98-BCB7-5F75BEBC3BB1}" type="slidenum">
              <a:rPr lang="en-US" smtClean="0"/>
              <a:pPr defTabSz="914400"/>
              <a:t>36</a:t>
            </a:fld>
            <a:endParaRPr lang="en-US" dirty="0" smtClean="0"/>
          </a:p>
        </p:txBody>
      </p:sp>
      <p:sp>
        <p:nvSpPr>
          <p:cNvPr id="812034" name="Slide Image Placeholder 8"/>
          <p:cNvSpPr>
            <a:spLocks noGrp="1" noRot="1" noChangeAspect="1"/>
          </p:cNvSpPr>
          <p:nvPr>
            <p:ph type="sldImg"/>
          </p:nvPr>
        </p:nvSpPr>
        <p:spPr>
          <a:xfrm>
            <a:off x="817563" y="539750"/>
            <a:ext cx="5681662" cy="4260850"/>
          </a:xfrm>
          <a:ln w="6350"/>
        </p:spPr>
      </p:sp>
      <p:sp>
        <p:nvSpPr>
          <p:cNvPr id="10" name="Notes Placeholder 9"/>
          <p:cNvSpPr>
            <a:spLocks noGrp="1"/>
          </p:cNvSpPr>
          <p:nvPr>
            <p:ph type="body" idx="1"/>
          </p:nvPr>
        </p:nvSpPr>
        <p:spPr/>
        <p:txBody>
          <a:bodyPr>
            <a:normAutofit/>
          </a:bodyPr>
          <a:lstStyle/>
          <a:p>
            <a:r>
              <a:rPr lang="en-US" sz="1200" b="1" dirty="0" smtClean="0"/>
              <a:t>Viewing and Analyzing Thread Events (Execution Trace Toolkit)</a:t>
            </a:r>
          </a:p>
          <a:p>
            <a:r>
              <a:rPr lang="en-US" sz="1200" dirty="0" smtClean="0"/>
              <a:t>The Real-Time Execution Trace Tool displays thread event data in the Thread view. The Thread view shows the execution of threads in the real-time operating system of the RT target. The left pane of the Thread view lists the following thread names preceded by a </a:t>
            </a:r>
            <a:r>
              <a:rPr lang="en-US" sz="1200" dirty="0" err="1" smtClean="0"/>
              <a:t>dataspace</a:t>
            </a:r>
            <a:r>
              <a:rPr lang="en-US" sz="1200" dirty="0" smtClean="0"/>
              <a:t> ID. </a:t>
            </a:r>
          </a:p>
          <a:p>
            <a:endParaRPr lang="en-US" sz="1200"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2033" name="Rectangle 11"/>
          <p:cNvSpPr>
            <a:spLocks noGrp="1" noChangeArrowheads="1"/>
          </p:cNvSpPr>
          <p:nvPr>
            <p:ph type="sldNum" sz="quarter" idx="5"/>
          </p:nvPr>
        </p:nvSpPr>
        <p:spPr>
          <a:noFill/>
        </p:spPr>
        <p:txBody>
          <a:bodyPr/>
          <a:lstStyle/>
          <a:p>
            <a:pPr defTabSz="914400"/>
            <a:r>
              <a:rPr lang="en-US" dirty="0" smtClean="0"/>
              <a:t>6-</a:t>
            </a:r>
            <a:fld id="{96029175-4E2E-4B98-BCB7-5F75BEBC3BB1}" type="slidenum">
              <a:rPr lang="en-US" smtClean="0"/>
              <a:pPr defTabSz="914400"/>
              <a:t>37</a:t>
            </a:fld>
            <a:endParaRPr lang="en-US" dirty="0" smtClean="0"/>
          </a:p>
        </p:txBody>
      </p:sp>
      <p:sp>
        <p:nvSpPr>
          <p:cNvPr id="812034" name="Slide Image Placeholder 8"/>
          <p:cNvSpPr>
            <a:spLocks noGrp="1" noRot="1" noChangeAspect="1"/>
          </p:cNvSpPr>
          <p:nvPr>
            <p:ph type="sldImg"/>
          </p:nvPr>
        </p:nvSpPr>
        <p:spPr>
          <a:xfrm>
            <a:off x="817563" y="539750"/>
            <a:ext cx="5681662" cy="4260850"/>
          </a:xfrm>
          <a:ln w="6350"/>
        </p:spPr>
      </p:sp>
      <p:sp>
        <p:nvSpPr>
          <p:cNvPr id="10" name="Notes Placeholder 9"/>
          <p:cNvSpPr>
            <a:spLocks noGrp="1"/>
          </p:cNvSpPr>
          <p:nvPr>
            <p:ph type="body" idx="1"/>
          </p:nvPr>
        </p:nvSpPr>
        <p:spPr/>
        <p:txBody>
          <a:bodyPr>
            <a:normAutofit/>
          </a:bodyPr>
          <a:lstStyle/>
          <a:p>
            <a:pPr marL="0" marR="0" indent="0" algn="l" defTabSz="949325" rtl="0" eaLnBrk="1" fontAlgn="base" latinLnBrk="0" hangingPunct="1">
              <a:lnSpc>
                <a:spcPct val="100000"/>
              </a:lnSpc>
              <a:spcBef>
                <a:spcPct val="30000"/>
              </a:spcBef>
              <a:spcAft>
                <a:spcPct val="0"/>
              </a:spcAft>
              <a:buClrTx/>
              <a:buSzTx/>
              <a:buFontTx/>
              <a:buNone/>
              <a:tabLst>
                <a:tab pos="474663" algn="l"/>
              </a:tabLst>
              <a:defRPr/>
            </a:pPr>
            <a:r>
              <a:rPr lang="en-US" sz="1200" dirty="0" smtClean="0"/>
              <a:t>The Real-Time Execution Trace Tool shows the name of the execution system where a thread runs in brackets for all </a:t>
            </a:r>
            <a:r>
              <a:rPr lang="en-US" sz="1200" dirty="0" err="1" smtClean="0"/>
              <a:t>LabVIEW</a:t>
            </a:r>
            <a:r>
              <a:rPr lang="en-US" sz="1200" dirty="0" smtClean="0"/>
              <a:t> threads. Unnamed and ETS threads are operating system threads that take very little time and run at priorities lower than the </a:t>
            </a:r>
            <a:r>
              <a:rPr lang="en-US" sz="1200" dirty="0" err="1" smtClean="0"/>
              <a:t>LabVIEW</a:t>
            </a:r>
            <a:r>
              <a:rPr lang="en-US" sz="1200" dirty="0" smtClean="0"/>
              <a:t> time-critical threads. Therefore, the Unnamed and ETS threads do not interrupt a VI set to time-critical priority.</a:t>
            </a:r>
          </a:p>
          <a:p>
            <a:endParaRPr lang="en-US" sz="1200"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2033" name="Rectangle 11"/>
          <p:cNvSpPr>
            <a:spLocks noGrp="1" noChangeArrowheads="1"/>
          </p:cNvSpPr>
          <p:nvPr>
            <p:ph type="sldNum" sz="quarter" idx="5"/>
          </p:nvPr>
        </p:nvSpPr>
        <p:spPr>
          <a:noFill/>
        </p:spPr>
        <p:txBody>
          <a:bodyPr/>
          <a:lstStyle/>
          <a:p>
            <a:pPr defTabSz="914400"/>
            <a:r>
              <a:rPr lang="en-US" dirty="0" smtClean="0"/>
              <a:t>6-</a:t>
            </a:r>
            <a:fld id="{96029175-4E2E-4B98-BCB7-5F75BEBC3BB1}" type="slidenum">
              <a:rPr lang="en-US" smtClean="0"/>
              <a:pPr defTabSz="914400"/>
              <a:t>38</a:t>
            </a:fld>
            <a:endParaRPr lang="en-US" dirty="0" smtClean="0"/>
          </a:p>
        </p:txBody>
      </p:sp>
      <p:sp>
        <p:nvSpPr>
          <p:cNvPr id="812034" name="Slide Image Placeholder 8"/>
          <p:cNvSpPr>
            <a:spLocks noGrp="1" noRot="1" noChangeAspect="1"/>
          </p:cNvSpPr>
          <p:nvPr>
            <p:ph type="sldImg"/>
          </p:nvPr>
        </p:nvSpPr>
        <p:spPr>
          <a:xfrm>
            <a:off x="817563" y="539750"/>
            <a:ext cx="5681662" cy="4260850"/>
          </a:xfrm>
          <a:ln w="6350"/>
        </p:spPr>
      </p:sp>
      <p:sp>
        <p:nvSpPr>
          <p:cNvPr id="10" name="Notes Placeholder 9"/>
          <p:cNvSpPr>
            <a:spLocks noGrp="1"/>
          </p:cNvSpPr>
          <p:nvPr>
            <p:ph type="body" idx="1"/>
          </p:nvPr>
        </p:nvSpPr>
        <p:spPr/>
        <p:txBody>
          <a:bodyPr>
            <a:normAutofit/>
          </a:bodyPr>
          <a:lstStyle/>
          <a:p>
            <a:r>
              <a:rPr lang="en-US" sz="1200" dirty="0" smtClean="0"/>
              <a:t>This</a:t>
            </a:r>
            <a:r>
              <a:rPr lang="en-US" sz="1200" baseline="0" dirty="0" smtClean="0"/>
              <a:t> example Thread Events view shows both real-time OS threads (OS timer thread and I/O scan thread for </a:t>
            </a:r>
            <a:r>
              <a:rPr lang="en-US" sz="1200" baseline="0" dirty="0" err="1" smtClean="0"/>
              <a:t>cRIO</a:t>
            </a:r>
            <a:r>
              <a:rPr lang="en-US" sz="1200" baseline="0" dirty="0" smtClean="0"/>
              <a:t> Scan Engine) and </a:t>
            </a:r>
            <a:r>
              <a:rPr lang="en-US" sz="1200" baseline="0" dirty="0" err="1" smtClean="0"/>
              <a:t>LabVIEW</a:t>
            </a:r>
            <a:r>
              <a:rPr lang="en-US" sz="1200" baseline="0" dirty="0" smtClean="0"/>
              <a:t> VI priority threads (</a:t>
            </a:r>
            <a:r>
              <a:rPr lang="en-US" sz="1200" baseline="0" dirty="0" err="1" smtClean="0"/>
              <a:t>LabVIEW</a:t>
            </a:r>
            <a:r>
              <a:rPr lang="en-US" sz="1200" baseline="0" dirty="0" smtClean="0"/>
              <a:t> [Standard: Time Critical #0], </a:t>
            </a:r>
            <a:r>
              <a:rPr lang="en-US" sz="1200" baseline="0" dirty="0" err="1" smtClean="0"/>
              <a:t>LabVIEW</a:t>
            </a:r>
            <a:r>
              <a:rPr lang="en-US" sz="1200" baseline="0" dirty="0" smtClean="0"/>
              <a:t> [Standard: Normal #1], etc).</a:t>
            </a:r>
          </a:p>
          <a:p>
            <a:endParaRPr lang="en-US" sz="1200" baseline="0" dirty="0" smtClean="0"/>
          </a:p>
          <a:p>
            <a:r>
              <a:rPr lang="en-US" sz="1200" b="1" dirty="0" smtClean="0"/>
              <a:t>Identifying Threads</a:t>
            </a:r>
          </a:p>
          <a:p>
            <a:r>
              <a:rPr lang="en-US" sz="1200" dirty="0" smtClean="0"/>
              <a:t>Threads in the Thread view often share names. To identify threads, use one or more of the following methods:</a:t>
            </a:r>
          </a:p>
          <a:p>
            <a:pPr>
              <a:buFont typeface="Arial" pitchFamily="34" charset="0"/>
              <a:buChar char="•"/>
            </a:pPr>
            <a:r>
              <a:rPr lang="en-US" sz="1200" dirty="0" smtClean="0"/>
              <a:t>You can identify a thread by the unique combination of its execution system, thread number, and priority level. </a:t>
            </a:r>
          </a:p>
          <a:p>
            <a:pPr>
              <a:buFont typeface="Arial" pitchFamily="34" charset="0"/>
              <a:buChar char="•"/>
            </a:pPr>
            <a:r>
              <a:rPr lang="en-US" sz="1200" dirty="0" smtClean="0"/>
              <a:t>If you wrap code in a </a:t>
            </a:r>
            <a:r>
              <a:rPr lang="en-US" sz="1200" dirty="0" err="1" smtClean="0"/>
              <a:t>subVI</a:t>
            </a:r>
            <a:r>
              <a:rPr lang="en-US" sz="1200" dirty="0" smtClean="0"/>
              <a:t>, you can identify its threads by matching the threads in Thread view to the corresponding VI name in VI view. </a:t>
            </a:r>
          </a:p>
          <a:p>
            <a:pPr>
              <a:buFont typeface="Arial" pitchFamily="34" charset="0"/>
              <a:buChar char="•"/>
            </a:pPr>
            <a:r>
              <a:rPr lang="en-US" sz="1200" dirty="0" smtClean="0"/>
              <a:t>If you place code in a Timed Loop, the corresponding thread name contains the name of the Timed Loop. You also can use the </a:t>
            </a:r>
            <a:r>
              <a:rPr lang="en-US" sz="1100" kern="1200" dirty="0" smtClean="0">
                <a:solidFill>
                  <a:schemeClr val="tx1"/>
                </a:solidFill>
                <a:latin typeface="Times New Roman" pitchFamily="18" charset="0"/>
                <a:ea typeface="+mn-ea"/>
                <a:cs typeface="+mn-cs"/>
              </a:rPr>
              <a:t>Trace Tool Log User Event</a:t>
            </a:r>
            <a:r>
              <a:rPr lang="en-US" sz="1200" dirty="0" smtClean="0"/>
              <a:t> VI in </a:t>
            </a:r>
            <a:r>
              <a:rPr lang="en-US" sz="1200" dirty="0" err="1" smtClean="0"/>
              <a:t>LabVIEW</a:t>
            </a:r>
            <a:r>
              <a:rPr lang="en-US" sz="1200" dirty="0" smtClean="0"/>
              <a:t> to generate a user flag that you then can use to identify a thread in the Real-Time Execution Trace Tool. </a:t>
            </a:r>
          </a:p>
          <a:p>
            <a:pPr>
              <a:buFont typeface="Arial" pitchFamily="34" charset="0"/>
              <a:buChar char="•"/>
            </a:pPr>
            <a:r>
              <a:rPr lang="en-US" sz="1200" dirty="0" smtClean="0"/>
              <a:t>If you captured the trace session on a multiple-CPU RT system, you can hover the mouse over a thread to highlight the other threads that executed on the same CPU. </a:t>
            </a:r>
          </a:p>
          <a:p>
            <a:endParaRPr lang="en-US" sz="1200" dirty="0"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2033" name="Rectangle 11"/>
          <p:cNvSpPr>
            <a:spLocks noGrp="1" noChangeArrowheads="1"/>
          </p:cNvSpPr>
          <p:nvPr>
            <p:ph type="sldNum" sz="quarter" idx="5"/>
          </p:nvPr>
        </p:nvSpPr>
        <p:spPr>
          <a:noFill/>
        </p:spPr>
        <p:txBody>
          <a:bodyPr/>
          <a:lstStyle/>
          <a:p>
            <a:pPr defTabSz="914400"/>
            <a:r>
              <a:rPr lang="en-US" dirty="0" smtClean="0"/>
              <a:t>6-</a:t>
            </a:r>
            <a:fld id="{96029175-4E2E-4B98-BCB7-5F75BEBC3BB1}" type="slidenum">
              <a:rPr lang="en-US" smtClean="0"/>
              <a:pPr defTabSz="914400"/>
              <a:t>39</a:t>
            </a:fld>
            <a:endParaRPr lang="en-US" dirty="0" smtClean="0"/>
          </a:p>
        </p:txBody>
      </p:sp>
      <p:sp>
        <p:nvSpPr>
          <p:cNvPr id="812034" name="Slide Image Placeholder 8"/>
          <p:cNvSpPr>
            <a:spLocks noGrp="1" noRot="1" noChangeAspect="1"/>
          </p:cNvSpPr>
          <p:nvPr>
            <p:ph type="sldImg"/>
          </p:nvPr>
        </p:nvSpPr>
        <p:spPr>
          <a:xfrm>
            <a:off x="817563" y="539750"/>
            <a:ext cx="5681662" cy="4260850"/>
          </a:xfrm>
          <a:ln w="6350"/>
        </p:spPr>
      </p:sp>
      <p:sp>
        <p:nvSpPr>
          <p:cNvPr id="10" name="Notes Placeholder 9"/>
          <p:cNvSpPr>
            <a:spLocks noGrp="1"/>
          </p:cNvSpPr>
          <p:nvPr>
            <p:ph type="body" idx="1"/>
          </p:nvPr>
        </p:nvSpPr>
        <p:spPr/>
        <p:txBody>
          <a:bodyPr>
            <a:normAutofit/>
          </a:bodyPr>
          <a:lstStyle/>
          <a:p>
            <a:r>
              <a:rPr lang="en-US" sz="1200" dirty="0" smtClean="0"/>
              <a:t>This example Thread Events view shows three Timed Loop threads. Each</a:t>
            </a:r>
            <a:r>
              <a:rPr lang="en-US" sz="1200" baseline="0" dirty="0" smtClean="0"/>
              <a:t> Timed Loop runs in its own thread. In the Thread Events view, the thread name of each Timed Loop thread contains the name and priority of the corresponding Timed Loop. Because Timed Loops run at a priority between high and time-critical, all Timed Loop threads have a color ranges between shades of red and dark pink.  The shading of the Timed Loop threads also look different from </a:t>
            </a:r>
            <a:r>
              <a:rPr lang="en-US" sz="1200" baseline="0" dirty="0" err="1" smtClean="0"/>
              <a:t>LabVIEW</a:t>
            </a:r>
            <a:r>
              <a:rPr lang="en-US" sz="1200" baseline="0" dirty="0" smtClean="0"/>
              <a:t> VI priority threads.</a:t>
            </a:r>
            <a:endParaRPr lang="en-US" sz="1200"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6737" name="Rectangle 11"/>
          <p:cNvSpPr>
            <a:spLocks noGrp="1" noChangeArrowheads="1"/>
          </p:cNvSpPr>
          <p:nvPr>
            <p:ph type="sldNum" sz="quarter" idx="5"/>
          </p:nvPr>
        </p:nvSpPr>
        <p:spPr>
          <a:noFill/>
        </p:spPr>
        <p:txBody>
          <a:bodyPr/>
          <a:lstStyle/>
          <a:p>
            <a:pPr defTabSz="914400"/>
            <a:r>
              <a:rPr lang="en-US" dirty="0" smtClean="0"/>
              <a:t>6-</a:t>
            </a:r>
            <a:fld id="{684273C8-0360-4C02-81B1-07A3731E4DF9}" type="slidenum">
              <a:rPr lang="en-US" smtClean="0"/>
              <a:pPr defTabSz="914400"/>
              <a:t>4</a:t>
            </a:fld>
            <a:endParaRPr lang="en-US" dirty="0" smtClean="0"/>
          </a:p>
        </p:txBody>
      </p:sp>
      <p:sp>
        <p:nvSpPr>
          <p:cNvPr id="756738"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Standard Debugging Techniques (continued)</a:t>
            </a:r>
          </a:p>
          <a:p>
            <a:pPr defTabSz="914400">
              <a:tabLst>
                <a:tab pos="457200" algn="l"/>
              </a:tabLst>
            </a:pPr>
            <a:r>
              <a:rPr lang="en-US" dirty="0" smtClean="0"/>
              <a:t>Use a probe to view values passing through a wire segment. Click a wire with the Probe tool or right-click the wire to set a probe.</a:t>
            </a:r>
          </a:p>
          <a:p>
            <a:pPr defTabSz="914400">
              <a:tabLst>
                <a:tab pos="457200" algn="l"/>
              </a:tabLst>
            </a:pPr>
            <a:r>
              <a:rPr lang="en-US" dirty="0" smtClean="0"/>
              <a:t>A breakpoint sets a pause at a location on the diagram. Click wires or objects with the Breakpoint tool or right-click a wire to set breakpoints.</a:t>
            </a:r>
          </a:p>
          <a:p>
            <a:pPr defTabSz="914400">
              <a:tabLst>
                <a:tab pos="457200" algn="l"/>
              </a:tabLst>
            </a:pPr>
            <a:r>
              <a:rPr lang="en-US" dirty="0" smtClean="0"/>
              <a:t>Use a conditional probe to set conditions for when to pause at the probe. For example, you may want a breakpoint to occur only when the value in the wire drops below zero. A conditional probe can accomplish this task.</a:t>
            </a:r>
          </a:p>
        </p:txBody>
      </p:sp>
      <p:sp>
        <p:nvSpPr>
          <p:cNvPr id="756739" name="Slide Image Placeholder 6"/>
          <p:cNvSpPr>
            <a:spLocks noGrp="1" noRot="1" noChangeAspect="1"/>
          </p:cNvSpPr>
          <p:nvPr>
            <p:ph type="sldImg"/>
          </p:nvPr>
        </p:nvSpPr>
        <p:spPr>
          <a:xfrm>
            <a:off x="817563" y="539750"/>
            <a:ext cx="5681662" cy="4260850"/>
          </a:xfrm>
          <a:ln w="6350"/>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985" name="Rectangle 11"/>
          <p:cNvSpPr>
            <a:spLocks noGrp="1" noChangeArrowheads="1"/>
          </p:cNvSpPr>
          <p:nvPr>
            <p:ph type="sldNum" sz="quarter" idx="5"/>
          </p:nvPr>
        </p:nvSpPr>
        <p:spPr>
          <a:noFill/>
        </p:spPr>
        <p:txBody>
          <a:bodyPr/>
          <a:lstStyle/>
          <a:p>
            <a:pPr defTabSz="914400"/>
            <a:r>
              <a:rPr lang="en-US" dirty="0" smtClean="0"/>
              <a:t>6-</a:t>
            </a:r>
            <a:fld id="{1475C594-DC74-43CE-874C-B4232574695E}" type="slidenum">
              <a:rPr lang="en-US" smtClean="0"/>
              <a:pPr defTabSz="914400"/>
              <a:t>40</a:t>
            </a:fld>
            <a:endParaRPr lang="en-US" dirty="0" smtClean="0"/>
          </a:p>
        </p:txBody>
      </p:sp>
      <p:sp>
        <p:nvSpPr>
          <p:cNvPr id="809986" name="Rectangle 5"/>
          <p:cNvSpPr>
            <a:spLocks noGrp="1" noChangeArrowheads="1"/>
          </p:cNvSpPr>
          <p:nvPr>
            <p:ph type="body" idx="1"/>
          </p:nvPr>
        </p:nvSpPr>
        <p:spPr>
          <a:noFill/>
          <a:ln/>
        </p:spPr>
        <p:txBody>
          <a:bodyPr/>
          <a:lstStyle/>
          <a:p>
            <a:pPr defTabSz="914400">
              <a:tabLst>
                <a:tab pos="457200" algn="l"/>
              </a:tabLst>
            </a:pPr>
            <a:r>
              <a:rPr lang="en-US" sz="1200" b="1" dirty="0" smtClean="0">
                <a:solidFill>
                  <a:srgbClr val="000000"/>
                </a:solidFill>
                <a:latin typeface="Arial Narrow" pitchFamily="34" charset="0"/>
              </a:rPr>
              <a:t>Viewing an Execution Trace</a:t>
            </a:r>
          </a:p>
          <a:p>
            <a:pPr defTabSz="914400">
              <a:tabLst>
                <a:tab pos="457200" algn="l"/>
              </a:tabLst>
            </a:pPr>
            <a:r>
              <a:rPr lang="en-US" dirty="0" smtClean="0"/>
              <a:t>The trace tool shows two simultaneous views of the trace session. The thread view shows when each thread is active. The VI view lists each VI in memory and shows exactly when it executed. </a:t>
            </a:r>
          </a:p>
          <a:p>
            <a:pPr defTabSz="914400">
              <a:tabLst>
                <a:tab pos="457200" algn="l"/>
              </a:tabLst>
            </a:pPr>
            <a:r>
              <a:rPr lang="en-US" b="1" dirty="0" smtClean="0">
                <a:latin typeface="Arial Narrow" pitchFamily="34" charset="0"/>
              </a:rPr>
              <a:t>Thread View</a:t>
            </a:r>
          </a:p>
          <a:p>
            <a:pPr defTabSz="914400">
              <a:tabLst>
                <a:tab pos="457200" algn="l"/>
              </a:tabLst>
            </a:pPr>
            <a:r>
              <a:rPr lang="en-US" dirty="0" smtClean="0"/>
              <a:t>Thread view shows all the threads that are running on the system. This includes things outside of LabVIEW, such as ETS timing and communication threads. The LabVIEW threads are listed as LabVIEW threads, are color coordinated to match the VI priorities in the VI view, and are labeled according to the LabVIEW execution system in which they reside. The thread view also shows OS, Timed Loop, and user flags that you may have configured. You can use the thread view to view more detailed events as shown on the following page.</a:t>
            </a:r>
          </a:p>
          <a:p>
            <a:pPr defTabSz="914400">
              <a:tabLst>
                <a:tab pos="457200" algn="l"/>
              </a:tabLst>
            </a:pPr>
            <a:r>
              <a:rPr lang="en-US" b="1" dirty="0" smtClean="0">
                <a:latin typeface="Arial Narrow" pitchFamily="34" charset="0"/>
              </a:rPr>
              <a:t>VI View</a:t>
            </a:r>
          </a:p>
          <a:p>
            <a:pPr defTabSz="914400">
              <a:tabLst>
                <a:tab pos="457200" algn="l"/>
              </a:tabLst>
            </a:pPr>
            <a:r>
              <a:rPr lang="en-US" dirty="0" smtClean="0"/>
              <a:t>Two VIs can overlap in the VI view but cannot execute at exactly the same time because one VI preempts the other. One VI has a higher priority, so it stops the lower priority VI so that it can instantly use the processor. This switch happens so quickly that the lower priority VI cannot log that it is stopping. Therefore, the TraceTool GUI shows that it continues to run. You can examine the thread view to determine which thread is active, and hence which VI is active. After the higher priority VI finishes, the Execution Trace tool returns to the original VI, finishes, and then logs that it has stopped, as shown in the TraceTool GUI.</a:t>
            </a:r>
          </a:p>
        </p:txBody>
      </p:sp>
      <p:sp>
        <p:nvSpPr>
          <p:cNvPr id="809987" name="Slide Image Placeholder 6"/>
          <p:cNvSpPr>
            <a:spLocks noGrp="1" noRot="1" noChangeAspect="1"/>
          </p:cNvSpPr>
          <p:nvPr>
            <p:ph type="sldImg"/>
          </p:nvPr>
        </p:nvSpPr>
        <p:spPr>
          <a:xfrm>
            <a:off x="817563" y="539750"/>
            <a:ext cx="5681662" cy="4260850"/>
          </a:xfrm>
          <a:ln w="6350"/>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4081" name="Rectangle 11"/>
          <p:cNvSpPr>
            <a:spLocks noGrp="1" noChangeArrowheads="1"/>
          </p:cNvSpPr>
          <p:nvPr>
            <p:ph type="sldNum" sz="quarter" idx="5"/>
          </p:nvPr>
        </p:nvSpPr>
        <p:spPr>
          <a:noFill/>
        </p:spPr>
        <p:txBody>
          <a:bodyPr/>
          <a:lstStyle/>
          <a:p>
            <a:pPr defTabSz="914400"/>
            <a:r>
              <a:rPr lang="en-US" dirty="0" smtClean="0"/>
              <a:t>6-</a:t>
            </a:r>
            <a:fld id="{775957D4-D7D6-46AA-96CC-56294BEDA25D}" type="slidenum">
              <a:rPr lang="en-US" smtClean="0"/>
              <a:pPr defTabSz="914400"/>
              <a:t>41</a:t>
            </a:fld>
            <a:endParaRPr lang="en-US" dirty="0" smtClean="0"/>
          </a:p>
        </p:txBody>
      </p:sp>
      <p:sp>
        <p:nvSpPr>
          <p:cNvPr id="814082" name="Rectangle 5"/>
          <p:cNvSpPr>
            <a:spLocks noGrp="1" noChangeArrowheads="1"/>
          </p:cNvSpPr>
          <p:nvPr>
            <p:ph type="body" idx="1"/>
          </p:nvPr>
        </p:nvSpPr>
        <p:spPr>
          <a:noFill/>
          <a:ln/>
        </p:spPr>
        <p:txBody>
          <a:bodyPr/>
          <a:lstStyle/>
          <a:p>
            <a:pPr defTabSz="914400">
              <a:tabLst>
                <a:tab pos="457200" algn="l"/>
              </a:tabLst>
            </a:pPr>
            <a:r>
              <a:rPr lang="en-US" dirty="0" smtClean="0"/>
              <a:t>Exercise time: 20 minutes</a:t>
            </a:r>
            <a:endParaRPr lang="en-US" dirty="0" smtClean="0"/>
          </a:p>
        </p:txBody>
      </p:sp>
      <p:sp>
        <p:nvSpPr>
          <p:cNvPr id="814083" name="Slide Image Placeholder 6"/>
          <p:cNvSpPr>
            <a:spLocks noGrp="1" noRot="1" noChangeAspect="1"/>
          </p:cNvSpPr>
          <p:nvPr>
            <p:ph type="sldImg"/>
          </p:nvPr>
        </p:nvSpPr>
        <p:spPr>
          <a:xfrm>
            <a:off x="817563" y="539750"/>
            <a:ext cx="5681662" cy="4260850"/>
          </a:xfrm>
          <a:ln w="6350"/>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2033" name="Rectangle 11"/>
          <p:cNvSpPr>
            <a:spLocks noGrp="1" noChangeArrowheads="1"/>
          </p:cNvSpPr>
          <p:nvPr>
            <p:ph type="sldNum" sz="quarter" idx="5"/>
          </p:nvPr>
        </p:nvSpPr>
        <p:spPr>
          <a:noFill/>
        </p:spPr>
        <p:txBody>
          <a:bodyPr/>
          <a:lstStyle/>
          <a:p>
            <a:pPr defTabSz="914400"/>
            <a:r>
              <a:rPr lang="en-US" dirty="0" smtClean="0"/>
              <a:t>6-</a:t>
            </a:r>
            <a:fld id="{96029175-4E2E-4B98-BCB7-5F75BEBC3BB1}" type="slidenum">
              <a:rPr lang="en-US" smtClean="0"/>
              <a:pPr defTabSz="914400"/>
              <a:t>42</a:t>
            </a:fld>
            <a:endParaRPr lang="en-US" dirty="0" smtClean="0"/>
          </a:p>
        </p:txBody>
      </p:sp>
      <p:sp>
        <p:nvSpPr>
          <p:cNvPr id="812034" name="Slide Image Placeholder 8"/>
          <p:cNvSpPr>
            <a:spLocks noGrp="1" noRot="1" noChangeAspect="1"/>
          </p:cNvSpPr>
          <p:nvPr>
            <p:ph type="sldImg"/>
          </p:nvPr>
        </p:nvSpPr>
        <p:spPr>
          <a:xfrm>
            <a:off x="817563" y="539750"/>
            <a:ext cx="5681662" cy="4260850"/>
          </a:xfrm>
          <a:ln w="6350"/>
        </p:spPr>
      </p:sp>
      <p:sp>
        <p:nvSpPr>
          <p:cNvPr id="10" name="Notes Placeholder 9"/>
          <p:cNvSpPr>
            <a:spLocks noGrp="1"/>
          </p:cNvSpPr>
          <p:nvPr>
            <p:ph type="body" idx="1"/>
          </p:nvPr>
        </p:nvSpPr>
        <p:spPr/>
        <p:txBody>
          <a:bodyPr>
            <a:normAutofit/>
          </a:bodyPr>
          <a:lstStyle/>
          <a:p>
            <a:r>
              <a:rPr lang="en-US" sz="1200" dirty="0" smtClean="0"/>
              <a:t>The Real-Time Execution Trace Tool can show the occurrence of specific system events, such as sleep spans, memory manager calls, and resource </a:t>
            </a:r>
            <a:r>
              <a:rPr lang="en-US" sz="1200" dirty="0" err="1" smtClean="0"/>
              <a:t>mutexes</a:t>
            </a:r>
            <a:r>
              <a:rPr lang="en-US" sz="1200" dirty="0" smtClean="0"/>
              <a:t>, in the trace session of an application.</a:t>
            </a:r>
          </a:p>
          <a:p>
            <a:r>
              <a:rPr lang="en-US" sz="1200" dirty="0" smtClean="0"/>
              <a:t>To log system events, you must enable detailed tracing and thread tracing using the </a:t>
            </a:r>
            <a:r>
              <a:rPr lang="en-US" sz="1200" dirty="0" err="1" smtClean="0"/>
              <a:t>TraceTool</a:t>
            </a:r>
            <a:r>
              <a:rPr lang="en-US" sz="1200" dirty="0" smtClean="0"/>
              <a:t> Start Trace VI.</a:t>
            </a:r>
          </a:p>
          <a:p>
            <a:endParaRPr lang="en-US" sz="1200" dirty="0" smtClean="0"/>
          </a:p>
          <a:p>
            <a:r>
              <a:rPr lang="en-US" sz="1200" dirty="0" smtClean="0"/>
              <a:t>Select the system events you want to view from the </a:t>
            </a:r>
            <a:r>
              <a:rPr lang="en-US" sz="1200" b="1" dirty="0" smtClean="0"/>
              <a:t>Event</a:t>
            </a:r>
            <a:r>
              <a:rPr lang="en-US" sz="1200" dirty="0" smtClean="0"/>
              <a:t> list of the Flag Configuration dialog box. The Real-Time Execution Trace Tool displays a flag followed by a dashed line in the Thread view to indicate the time range for the occurrence of the system event. You can show the following system events:</a:t>
            </a:r>
          </a:p>
          <a:p>
            <a:r>
              <a:rPr lang="en-US" sz="1200" b="1" dirty="0" smtClean="0"/>
              <a:t>Sleep</a:t>
            </a:r>
            <a:r>
              <a:rPr lang="en-US" sz="1200" dirty="0" smtClean="0"/>
              <a:t>—Occurs when a thread sleeps to allow lower priority threads to execute. By default, the Real-Time Execution Trace Tool displays Sleep events using a blue flag. </a:t>
            </a:r>
          </a:p>
          <a:p>
            <a:r>
              <a:rPr lang="en-US" sz="1200" b="1" dirty="0" smtClean="0"/>
              <a:t>Wait For Object</a:t>
            </a:r>
            <a:r>
              <a:rPr lang="en-US" sz="1200" dirty="0" smtClean="0"/>
              <a:t>—Occurs when a thread waits for a low-level resource, such as an event or </a:t>
            </a:r>
            <a:r>
              <a:rPr lang="en-US" sz="1200" dirty="0" err="1" smtClean="0"/>
              <a:t>mutex</a:t>
            </a:r>
            <a:r>
              <a:rPr lang="en-US" sz="1200" dirty="0" smtClean="0"/>
              <a:t>, before executing. The span is the amount of time between when the thread begins waiting and when the resource is ready for the thread to use. By default, the Real-Time Execution Trace Tool displays Wait For Object events using a red flag. </a:t>
            </a:r>
          </a:p>
          <a:p>
            <a:r>
              <a:rPr lang="en-US" sz="1200" b="1" dirty="0" smtClean="0"/>
              <a:t>Wait For Memory</a:t>
            </a:r>
            <a:r>
              <a:rPr lang="en-US" sz="1200" dirty="0" smtClean="0"/>
              <a:t>—Occurs when a thread conducts any memory management operation. The span is the amount of time it takes to complete the memory management operation. By default, the Real-Time Execution Trace Tool displays Wait For Memory events using a green flag. </a:t>
            </a:r>
          </a:p>
          <a:p>
            <a:r>
              <a:rPr lang="en-US" sz="1200" b="1" dirty="0" smtClean="0"/>
              <a:t>Priority Inheritance</a:t>
            </a:r>
            <a:r>
              <a:rPr lang="en-US" sz="1200" dirty="0" smtClean="0"/>
              <a:t>—Occurs when a thread inherits the priority of a higher-priority thread because the lower-priority thread is holding a shared resource required by the higher-priority thread. Once the resource is released, the priority returns to the previous level. By default, the Real-Time Execution Trace Tool displays Priority Inheritance events using an orange flag. </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2033" name="Rectangle 11"/>
          <p:cNvSpPr>
            <a:spLocks noGrp="1" noChangeArrowheads="1"/>
          </p:cNvSpPr>
          <p:nvPr>
            <p:ph type="sldNum" sz="quarter" idx="5"/>
          </p:nvPr>
        </p:nvSpPr>
        <p:spPr>
          <a:noFill/>
        </p:spPr>
        <p:txBody>
          <a:bodyPr/>
          <a:lstStyle/>
          <a:p>
            <a:pPr defTabSz="914400"/>
            <a:r>
              <a:rPr lang="en-US" dirty="0" smtClean="0"/>
              <a:t>6-</a:t>
            </a:r>
            <a:fld id="{96029175-4E2E-4B98-BCB7-5F75BEBC3BB1}" type="slidenum">
              <a:rPr lang="en-US" smtClean="0"/>
              <a:pPr defTabSz="914400"/>
              <a:t>43</a:t>
            </a:fld>
            <a:endParaRPr lang="en-US" dirty="0" smtClean="0"/>
          </a:p>
        </p:txBody>
      </p:sp>
      <p:sp>
        <p:nvSpPr>
          <p:cNvPr id="812034" name="Slide Image Placeholder 8"/>
          <p:cNvSpPr>
            <a:spLocks noGrp="1" noRot="1" noChangeAspect="1"/>
          </p:cNvSpPr>
          <p:nvPr>
            <p:ph type="sldImg"/>
          </p:nvPr>
        </p:nvSpPr>
        <p:spPr>
          <a:xfrm>
            <a:off x="817563" y="539750"/>
            <a:ext cx="5681662" cy="4260850"/>
          </a:xfrm>
          <a:ln w="6350"/>
        </p:spPr>
      </p:sp>
      <p:sp>
        <p:nvSpPr>
          <p:cNvPr id="10" name="Notes Placeholder 9"/>
          <p:cNvSpPr>
            <a:spLocks noGrp="1"/>
          </p:cNvSpPr>
          <p:nvPr>
            <p:ph type="body" idx="1"/>
          </p:nvPr>
        </p:nvSpPr>
        <p:spPr/>
        <p:txBody>
          <a:bodyPr>
            <a:normAutofit/>
          </a:bodyPr>
          <a:lstStyle/>
          <a:p>
            <a:pPr defTabSz="914400">
              <a:tabLst>
                <a:tab pos="457200" algn="l"/>
              </a:tabLst>
            </a:pPr>
            <a:r>
              <a:rPr lang="en-US" sz="1200" b="1" dirty="0" smtClean="0">
                <a:solidFill>
                  <a:srgbClr val="000000"/>
                </a:solidFill>
                <a:latin typeface="Arial Narrow" pitchFamily="34" charset="0"/>
              </a:rPr>
              <a:t>Thread View – Flags</a:t>
            </a:r>
          </a:p>
          <a:p>
            <a:pPr defTabSz="914400">
              <a:tabLst>
                <a:tab pos="457200" algn="l"/>
              </a:tabLst>
            </a:pPr>
            <a:r>
              <a:rPr lang="en-US" dirty="0" smtClean="0"/>
              <a:t>Often you want to view other events besides when a VI starts and stops. These events may include accessing the memory manager (a shared resource), sleep, iterations of a timed loop, and so on. Complete the following steps to configure an event flag.</a:t>
            </a:r>
          </a:p>
          <a:p>
            <a:pPr marL="285750" lvl="1" indent="-171450" defTabSz="914400">
              <a:buFontTx/>
              <a:buAutoNum type="arabicPeriod"/>
              <a:tabLst>
                <a:tab pos="457200" algn="l"/>
              </a:tabLst>
            </a:pPr>
            <a:r>
              <a:rPr lang="en-US" dirty="0" smtClean="0"/>
              <a:t>Select </a:t>
            </a:r>
            <a:r>
              <a:rPr lang="en-US" b="1" dirty="0" smtClean="0"/>
              <a:t>View</a:t>
            </a:r>
            <a:r>
              <a:rPr lang="en-US" b="1" dirty="0" smtClean="0">
                <a:cs typeface="Times New Roman" pitchFamily="18" charset="0"/>
              </a:rPr>
              <a:t>»</a:t>
            </a:r>
            <a:r>
              <a:rPr lang="en-US" b="1" dirty="0" smtClean="0"/>
              <a:t>Configure</a:t>
            </a:r>
            <a:r>
              <a:rPr lang="en-US" dirty="0" smtClean="0"/>
              <a:t> </a:t>
            </a:r>
            <a:r>
              <a:rPr lang="en-US" b="1" dirty="0" smtClean="0"/>
              <a:t>Flags</a:t>
            </a:r>
            <a:r>
              <a:rPr lang="en-US" dirty="0" smtClean="0"/>
              <a:t> from the Real-Time Execution Trace Tool to display the Flag Configuration dialog box.</a:t>
            </a:r>
          </a:p>
          <a:p>
            <a:pPr marL="285750" lvl="1" indent="-171450" defTabSz="914400">
              <a:buFontTx/>
              <a:buAutoNum type="arabicPeriod"/>
              <a:tabLst>
                <a:tab pos="457200" algn="l"/>
              </a:tabLst>
            </a:pPr>
            <a:r>
              <a:rPr lang="en-US" dirty="0" smtClean="0"/>
              <a:t>Select the type of event you want to edit from the </a:t>
            </a:r>
            <a:r>
              <a:rPr lang="en-US" b="1" dirty="0" smtClean="0"/>
              <a:t>Event</a:t>
            </a:r>
            <a:r>
              <a:rPr lang="en-US" dirty="0" smtClean="0"/>
              <a:t> list. </a:t>
            </a:r>
          </a:p>
          <a:p>
            <a:pPr marL="285750" lvl="1" indent="-171450" defTabSz="914400">
              <a:buFontTx/>
              <a:buAutoNum type="arabicPeriod"/>
              <a:tabLst>
                <a:tab pos="457200" algn="l"/>
              </a:tabLst>
            </a:pPr>
            <a:r>
              <a:rPr lang="en-US" dirty="0" smtClean="0"/>
              <a:t>Click the </a:t>
            </a:r>
            <a:r>
              <a:rPr lang="en-US" b="1" dirty="0" smtClean="0"/>
              <a:t>Style</a:t>
            </a:r>
            <a:r>
              <a:rPr lang="en-US" dirty="0" smtClean="0"/>
              <a:t> box to open the flag picker and select a flag style for the event. </a:t>
            </a:r>
          </a:p>
          <a:p>
            <a:pPr marL="285750" lvl="1" indent="-171450" defTabSz="914400">
              <a:buFontTx/>
              <a:buAutoNum type="arabicPeriod"/>
              <a:tabLst>
                <a:tab pos="457200" algn="l"/>
              </a:tabLst>
            </a:pPr>
            <a:r>
              <a:rPr lang="en-US" dirty="0" smtClean="0"/>
              <a:t>Click the </a:t>
            </a:r>
            <a:r>
              <a:rPr lang="en-US" b="1" dirty="0" smtClean="0"/>
              <a:t>Color</a:t>
            </a:r>
            <a:r>
              <a:rPr lang="en-US" dirty="0" smtClean="0"/>
              <a:t> box to open the color picker and select a color for the event. </a:t>
            </a:r>
          </a:p>
          <a:p>
            <a:pPr marL="285750" lvl="1" indent="-171450" defTabSz="914400">
              <a:buFontTx/>
              <a:buAutoNum type="arabicPeriod"/>
              <a:tabLst>
                <a:tab pos="457200" algn="l"/>
              </a:tabLst>
            </a:pPr>
            <a:r>
              <a:rPr lang="en-US" dirty="0" smtClean="0"/>
              <a:t>Click the </a:t>
            </a:r>
            <a:r>
              <a:rPr lang="en-US" b="1" dirty="0" smtClean="0"/>
              <a:t>OK</a:t>
            </a:r>
            <a:r>
              <a:rPr lang="en-US" dirty="0" smtClean="0"/>
              <a:t> button. </a:t>
            </a:r>
          </a:p>
          <a:p>
            <a:pPr marL="285750" lvl="1" indent="-171450" defTabSz="914400">
              <a:buFontTx/>
              <a:buAutoNum type="arabicPeriod"/>
              <a:tabLst>
                <a:tab pos="457200" algn="l"/>
              </a:tabLst>
            </a:pPr>
            <a:r>
              <a:rPr lang="en-US" dirty="0" smtClean="0"/>
              <a:t>Repeat steps 2 through 5 to configure additional events and then click the </a:t>
            </a:r>
            <a:r>
              <a:rPr lang="en-US" b="1" dirty="0" smtClean="0"/>
              <a:t>OK</a:t>
            </a:r>
            <a:r>
              <a:rPr lang="en-US" dirty="0" smtClean="0"/>
              <a:t> button to close </a:t>
            </a:r>
            <a:br>
              <a:rPr lang="en-US" dirty="0" smtClean="0"/>
            </a:br>
            <a:r>
              <a:rPr lang="en-US" dirty="0" smtClean="0"/>
              <a:t>the </a:t>
            </a:r>
            <a:r>
              <a:rPr lang="en-US" b="1" dirty="0" smtClean="0"/>
              <a:t>Flag Configuration</a:t>
            </a:r>
            <a:r>
              <a:rPr lang="en-US" dirty="0" smtClean="0"/>
              <a:t> dialog box. </a:t>
            </a:r>
          </a:p>
          <a:p>
            <a:pPr defTabSz="914400">
              <a:tabLst>
                <a:tab pos="457200" algn="l"/>
              </a:tabLst>
            </a:pPr>
            <a:endParaRPr lang="en-US" dirty="0"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4081" name="Rectangle 11"/>
          <p:cNvSpPr>
            <a:spLocks noGrp="1" noChangeArrowheads="1"/>
          </p:cNvSpPr>
          <p:nvPr>
            <p:ph type="sldNum" sz="quarter" idx="5"/>
          </p:nvPr>
        </p:nvSpPr>
        <p:spPr>
          <a:noFill/>
        </p:spPr>
        <p:txBody>
          <a:bodyPr/>
          <a:lstStyle/>
          <a:p>
            <a:pPr defTabSz="914400"/>
            <a:r>
              <a:rPr lang="en-US" dirty="0" smtClean="0"/>
              <a:t>6-</a:t>
            </a:r>
            <a:fld id="{775957D4-D7D6-46AA-96CC-56294BEDA25D}" type="slidenum">
              <a:rPr lang="en-US" smtClean="0"/>
              <a:pPr defTabSz="914400"/>
              <a:t>44</a:t>
            </a:fld>
            <a:endParaRPr lang="en-US" dirty="0" smtClean="0"/>
          </a:p>
        </p:txBody>
      </p:sp>
      <p:sp>
        <p:nvSpPr>
          <p:cNvPr id="814082" name="Rectangle 5"/>
          <p:cNvSpPr>
            <a:spLocks noGrp="1" noChangeArrowheads="1"/>
          </p:cNvSpPr>
          <p:nvPr>
            <p:ph type="body" idx="1"/>
          </p:nvPr>
        </p:nvSpPr>
        <p:spPr>
          <a:noFill/>
          <a:ln/>
        </p:spPr>
        <p:txBody>
          <a:bodyPr/>
          <a:lstStyle/>
          <a:p>
            <a:pPr defTabSz="914400">
              <a:tabLst>
                <a:tab pos="457200" algn="l"/>
              </a:tabLst>
            </a:pPr>
            <a:r>
              <a:rPr lang="en-US" dirty="0" smtClean="0"/>
              <a:t>Instructor should follow</a:t>
            </a:r>
            <a:r>
              <a:rPr lang="en-US" baseline="0" dirty="0" smtClean="0"/>
              <a:t> the steps in the ETT Demo Script.docx document located in the &lt;Exercises&gt;\Demonstrations directory.</a:t>
            </a:r>
            <a:endParaRPr lang="en-US" dirty="0" smtClean="0"/>
          </a:p>
        </p:txBody>
      </p:sp>
      <p:sp>
        <p:nvSpPr>
          <p:cNvPr id="814083" name="Slide Image Placeholder 6"/>
          <p:cNvSpPr>
            <a:spLocks noGrp="1" noRot="1" noChangeAspect="1"/>
          </p:cNvSpPr>
          <p:nvPr>
            <p:ph type="sldImg"/>
          </p:nvPr>
        </p:nvSpPr>
        <p:spPr>
          <a:xfrm>
            <a:off x="817563" y="539750"/>
            <a:ext cx="5681662" cy="4260850"/>
          </a:xfrm>
          <a:ln w="6350"/>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 is True.</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 is True.</a:t>
            </a: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 is e.</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 is e.</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6129" name="Rectangle 11"/>
          <p:cNvSpPr>
            <a:spLocks noGrp="1" noChangeArrowheads="1"/>
          </p:cNvSpPr>
          <p:nvPr>
            <p:ph type="sldNum" sz="quarter" idx="5"/>
          </p:nvPr>
        </p:nvSpPr>
        <p:spPr>
          <a:noFill/>
        </p:spPr>
        <p:txBody>
          <a:bodyPr/>
          <a:lstStyle/>
          <a:p>
            <a:pPr defTabSz="914400"/>
            <a:r>
              <a:rPr lang="en-US" dirty="0" smtClean="0"/>
              <a:t>6-</a:t>
            </a:r>
            <a:fld id="{BC6AF28A-6BBE-4A4E-BDC3-AD43E887F72E}" type="slidenum">
              <a:rPr lang="en-US" smtClean="0"/>
              <a:pPr defTabSz="914400"/>
              <a:t>49</a:t>
            </a:fld>
            <a:endParaRPr lang="en-US" dirty="0" smtClean="0"/>
          </a:p>
        </p:txBody>
      </p:sp>
      <p:sp>
        <p:nvSpPr>
          <p:cNvPr id="816130" name="Slide Image Placeholder 9"/>
          <p:cNvSpPr>
            <a:spLocks noGrp="1" noRot="1" noChangeAspect="1"/>
          </p:cNvSpPr>
          <p:nvPr>
            <p:ph type="sldImg"/>
          </p:nvPr>
        </p:nvSpPr>
        <p:spPr>
          <a:xfrm>
            <a:off x="817563" y="539750"/>
            <a:ext cx="5681662" cy="4260850"/>
          </a:xfrm>
          <a:ln w="6350"/>
        </p:spPr>
      </p:sp>
      <p:sp>
        <p:nvSpPr>
          <p:cNvPr id="816131" name="Notes Placeholder 10"/>
          <p:cNvSpPr>
            <a:spLocks noGrp="1"/>
          </p:cNvSpPr>
          <p:nvPr>
            <p:ph type="body" idx="1"/>
          </p:nvPr>
        </p:nvSpPr>
        <p:spPr>
          <a:noFill/>
          <a:ln/>
        </p:spPr>
        <p:txBody>
          <a:bodyPr/>
          <a:lstStyle/>
          <a:p>
            <a:pPr defTabSz="914400">
              <a:tabLst>
                <a:tab pos="457200" algn="l"/>
              </a:tabLst>
            </a:pPr>
            <a:r>
              <a:rPr lang="en-US" dirty="0" smtClean="0"/>
              <a:t>Answer</a:t>
            </a:r>
            <a:r>
              <a:rPr lang="en-US" baseline="0" dirty="0" smtClean="0"/>
              <a:t> is:</a:t>
            </a:r>
          </a:p>
          <a:p>
            <a:pPr defTabSz="914400">
              <a:tabLst>
                <a:tab pos="457200" algn="l"/>
              </a:tabLst>
            </a:pPr>
            <a:r>
              <a:rPr lang="en-US" baseline="0" dirty="0" smtClean="0"/>
              <a:t>Real-Time System Manager – A</a:t>
            </a:r>
          </a:p>
          <a:p>
            <a:pPr defTabSz="914400">
              <a:tabLst>
                <a:tab pos="457200" algn="l"/>
              </a:tabLst>
            </a:pPr>
            <a:r>
              <a:rPr lang="en-US" baseline="0" dirty="0" smtClean="0"/>
              <a:t>Performance and Memory Profiler – A and B</a:t>
            </a:r>
          </a:p>
          <a:p>
            <a:pPr defTabSz="914400">
              <a:tabLst>
                <a:tab pos="457200" algn="l"/>
              </a:tabLst>
            </a:pPr>
            <a:r>
              <a:rPr lang="en-US" baseline="0" dirty="0" smtClean="0"/>
              <a:t>Probes – C</a:t>
            </a:r>
          </a:p>
          <a:p>
            <a:pPr defTabSz="914400">
              <a:tabLst>
                <a:tab pos="457200" algn="l"/>
              </a:tabLst>
            </a:pPr>
            <a:r>
              <a:rPr lang="en-US" baseline="0" dirty="0" smtClean="0"/>
              <a:t>Execution Highlighting – C</a:t>
            </a:r>
          </a:p>
          <a:p>
            <a:pPr defTabSz="914400">
              <a:tabLst>
                <a:tab pos="457200" algn="l"/>
              </a:tabLst>
            </a:pPr>
            <a:r>
              <a:rPr lang="en-US" baseline="0" dirty="0" smtClean="0"/>
              <a:t>Time-Stamp VIs – B</a:t>
            </a:r>
          </a:p>
          <a:p>
            <a:pPr defTabSz="914400">
              <a:tabLst>
                <a:tab pos="457200" algn="l"/>
              </a:tabLst>
            </a:pPr>
            <a:r>
              <a:rPr lang="en-US" baseline="0" dirty="0" smtClean="0"/>
              <a:t>Execution Trace Tool – A, B, and C</a:t>
            </a:r>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8785" name="Rectangle 11"/>
          <p:cNvSpPr>
            <a:spLocks noGrp="1" noChangeArrowheads="1"/>
          </p:cNvSpPr>
          <p:nvPr>
            <p:ph type="sldNum" sz="quarter" idx="5"/>
          </p:nvPr>
        </p:nvSpPr>
        <p:spPr>
          <a:noFill/>
        </p:spPr>
        <p:txBody>
          <a:bodyPr/>
          <a:lstStyle/>
          <a:p>
            <a:pPr defTabSz="914400"/>
            <a:r>
              <a:rPr lang="en-US" dirty="0" smtClean="0"/>
              <a:t>6-</a:t>
            </a:r>
            <a:fld id="{4B4F5719-9164-412C-97F0-C8532EF396EE}" type="slidenum">
              <a:rPr lang="en-US" smtClean="0"/>
              <a:pPr defTabSz="914400"/>
              <a:t>5</a:t>
            </a:fld>
            <a:endParaRPr lang="en-US" dirty="0" smtClean="0"/>
          </a:p>
        </p:txBody>
      </p:sp>
      <p:sp>
        <p:nvSpPr>
          <p:cNvPr id="758786"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Standard Debugging Techniques (continued)</a:t>
            </a:r>
          </a:p>
          <a:p>
            <a:pPr defTabSz="914400">
              <a:tabLst>
                <a:tab pos="457200" algn="l"/>
              </a:tabLst>
            </a:pPr>
            <a:r>
              <a:rPr lang="en-US" dirty="0" smtClean="0"/>
              <a:t>Use single stepping to execute the diagram node by node. You can access single stepping from the single step buttons on the block diagram toolbar.</a:t>
            </a:r>
          </a:p>
          <a:p>
            <a:pPr defTabSz="914400">
              <a:tabLst>
                <a:tab pos="457200" algn="l"/>
              </a:tabLst>
            </a:pPr>
            <a:r>
              <a:rPr lang="en-US" dirty="0" smtClean="0"/>
              <a:t>Click </a:t>
            </a:r>
            <a:r>
              <a:rPr lang="en-US" b="1" dirty="0" smtClean="0"/>
              <a:t>Step Into</a:t>
            </a:r>
            <a:r>
              <a:rPr lang="en-US" dirty="0" smtClean="0"/>
              <a:t> or </a:t>
            </a:r>
            <a:r>
              <a:rPr lang="en-US" b="1" dirty="0" smtClean="0"/>
              <a:t>Step Over</a:t>
            </a:r>
            <a:r>
              <a:rPr lang="en-US" dirty="0" smtClean="0"/>
              <a:t> to begin single stepping.</a:t>
            </a:r>
          </a:p>
          <a:p>
            <a:pPr marL="236538" lvl="1" indent="-234950" defTabSz="914400">
              <a:buFontTx/>
              <a:buChar char="•"/>
              <a:tabLst>
                <a:tab pos="457200" algn="l"/>
              </a:tabLst>
            </a:pPr>
            <a:r>
              <a:rPr lang="en-US" b="1" dirty="0" smtClean="0"/>
              <a:t>Step Into</a:t>
            </a:r>
            <a:r>
              <a:rPr lang="en-US" dirty="0" smtClean="0"/>
              <a:t>—Steps into a node. If the node contains a subVI, LabVIEW opens the subVI and enables single stepping through the subVI.</a:t>
            </a:r>
          </a:p>
          <a:p>
            <a:pPr marL="236538" lvl="1" indent="-234950" defTabSz="914400">
              <a:buFontTx/>
              <a:buChar char="•"/>
              <a:tabLst>
                <a:tab pos="457200" algn="l"/>
              </a:tabLst>
            </a:pPr>
            <a:r>
              <a:rPr lang="en-US" b="1" dirty="0" smtClean="0"/>
              <a:t>Step Over</a:t>
            </a:r>
            <a:r>
              <a:rPr lang="en-US" dirty="0" smtClean="0"/>
              <a:t>—Executes the next node, but visually does not single step through the nodes.</a:t>
            </a:r>
          </a:p>
          <a:p>
            <a:pPr marL="236538" lvl="1" indent="-234950" defTabSz="914400">
              <a:buFontTx/>
              <a:buChar char="•"/>
              <a:tabLst>
                <a:tab pos="457200" algn="l"/>
              </a:tabLst>
            </a:pPr>
            <a:r>
              <a:rPr lang="en-US" b="1" dirty="0" smtClean="0"/>
              <a:t>Step Out</a:t>
            </a:r>
            <a:r>
              <a:rPr lang="en-US" dirty="0" smtClean="0"/>
              <a:t>—Steps out of a node, if the block diagram has completed execution; click </a:t>
            </a:r>
            <a:r>
              <a:rPr lang="en-US" b="1" dirty="0" smtClean="0"/>
              <a:t>Step Out</a:t>
            </a:r>
            <a:r>
              <a:rPr lang="en-US" dirty="0" smtClean="0"/>
              <a:t> to terminate single stepping mode.</a:t>
            </a:r>
          </a:p>
        </p:txBody>
      </p:sp>
      <p:sp>
        <p:nvSpPr>
          <p:cNvPr id="758787" name="Slide Image Placeholder 6"/>
          <p:cNvSpPr>
            <a:spLocks noGrp="1" noRot="1" noChangeAspect="1"/>
          </p:cNvSpPr>
          <p:nvPr>
            <p:ph type="sldImg"/>
          </p:nvPr>
        </p:nvSpPr>
        <p:spPr>
          <a:xfrm>
            <a:off x="817563" y="539750"/>
            <a:ext cx="5681662" cy="4260850"/>
          </a:xfrm>
          <a:ln w="6350"/>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6129" name="Rectangle 11"/>
          <p:cNvSpPr>
            <a:spLocks noGrp="1" noChangeArrowheads="1"/>
          </p:cNvSpPr>
          <p:nvPr>
            <p:ph type="sldNum" sz="quarter" idx="5"/>
          </p:nvPr>
        </p:nvSpPr>
        <p:spPr>
          <a:noFill/>
        </p:spPr>
        <p:txBody>
          <a:bodyPr/>
          <a:lstStyle/>
          <a:p>
            <a:pPr defTabSz="914400"/>
            <a:r>
              <a:rPr lang="en-US" dirty="0" smtClean="0"/>
              <a:t>6-</a:t>
            </a:r>
            <a:fld id="{BC6AF28A-6BBE-4A4E-BDC3-AD43E887F72E}" type="slidenum">
              <a:rPr lang="en-US" smtClean="0"/>
              <a:pPr defTabSz="914400"/>
              <a:t>50</a:t>
            </a:fld>
            <a:endParaRPr lang="en-US" dirty="0" smtClean="0"/>
          </a:p>
        </p:txBody>
      </p:sp>
      <p:sp>
        <p:nvSpPr>
          <p:cNvPr id="816130" name="Slide Image Placeholder 9"/>
          <p:cNvSpPr>
            <a:spLocks noGrp="1" noRot="1" noChangeAspect="1"/>
          </p:cNvSpPr>
          <p:nvPr>
            <p:ph type="sldImg"/>
          </p:nvPr>
        </p:nvSpPr>
        <p:spPr>
          <a:xfrm>
            <a:off x="817563" y="539750"/>
            <a:ext cx="5681662" cy="4260850"/>
          </a:xfrm>
          <a:ln w="6350"/>
        </p:spPr>
      </p:sp>
      <p:sp>
        <p:nvSpPr>
          <p:cNvPr id="816131" name="Notes Placeholder 10"/>
          <p:cNvSpPr>
            <a:spLocks noGrp="1"/>
          </p:cNvSpPr>
          <p:nvPr>
            <p:ph type="body" idx="1"/>
          </p:nvPr>
        </p:nvSpPr>
        <p:spPr>
          <a:noFill/>
          <a:ln/>
        </p:spPr>
        <p:txBody>
          <a:bodyPr/>
          <a:lstStyle/>
          <a:p>
            <a:pPr defTabSz="914400">
              <a:tabLst>
                <a:tab pos="457200" algn="l"/>
              </a:tabLst>
            </a:pPr>
            <a:r>
              <a:rPr lang="en-US" dirty="0" smtClean="0"/>
              <a:t>Answer</a:t>
            </a:r>
            <a:r>
              <a:rPr lang="en-US" baseline="0" dirty="0" smtClean="0"/>
              <a:t> is:</a:t>
            </a:r>
          </a:p>
          <a:p>
            <a:pPr defTabSz="914400">
              <a:tabLst>
                <a:tab pos="457200" algn="l"/>
              </a:tabLst>
            </a:pPr>
            <a:r>
              <a:rPr lang="en-US" baseline="0" dirty="0" smtClean="0"/>
              <a:t>Real-Time System Manager – A</a:t>
            </a:r>
          </a:p>
          <a:p>
            <a:pPr defTabSz="914400">
              <a:tabLst>
                <a:tab pos="457200" algn="l"/>
              </a:tabLst>
            </a:pPr>
            <a:r>
              <a:rPr lang="en-US" baseline="0" dirty="0" smtClean="0"/>
              <a:t>Performance and Memory Profiler – A and B</a:t>
            </a:r>
          </a:p>
          <a:p>
            <a:pPr defTabSz="914400">
              <a:tabLst>
                <a:tab pos="457200" algn="l"/>
              </a:tabLst>
            </a:pPr>
            <a:r>
              <a:rPr lang="en-US" baseline="0" dirty="0" smtClean="0"/>
              <a:t>Probes – C</a:t>
            </a:r>
          </a:p>
          <a:p>
            <a:pPr defTabSz="914400">
              <a:tabLst>
                <a:tab pos="457200" algn="l"/>
              </a:tabLst>
            </a:pPr>
            <a:r>
              <a:rPr lang="en-US" baseline="0" dirty="0" smtClean="0"/>
              <a:t>Execution Highlighting – C</a:t>
            </a:r>
          </a:p>
          <a:p>
            <a:pPr defTabSz="914400">
              <a:tabLst>
                <a:tab pos="457200" algn="l"/>
              </a:tabLst>
            </a:pPr>
            <a:r>
              <a:rPr lang="en-US" baseline="0" dirty="0" smtClean="0"/>
              <a:t>Time-Stamp VIs – B</a:t>
            </a:r>
          </a:p>
          <a:p>
            <a:pPr defTabSz="914400">
              <a:tabLst>
                <a:tab pos="457200" algn="l"/>
              </a:tabLst>
            </a:pPr>
            <a:r>
              <a:rPr lang="en-US" baseline="0" dirty="0" smtClean="0"/>
              <a:t>Execution Trace Tool – A, B, and C</a:t>
            </a:r>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0833" name="Rectangle 11"/>
          <p:cNvSpPr>
            <a:spLocks noGrp="1" noChangeArrowheads="1"/>
          </p:cNvSpPr>
          <p:nvPr>
            <p:ph type="sldNum" sz="quarter" idx="5"/>
          </p:nvPr>
        </p:nvSpPr>
        <p:spPr>
          <a:noFill/>
        </p:spPr>
        <p:txBody>
          <a:bodyPr/>
          <a:lstStyle/>
          <a:p>
            <a:pPr defTabSz="914400"/>
            <a:r>
              <a:rPr lang="en-US" dirty="0" smtClean="0"/>
              <a:t>6-</a:t>
            </a:r>
            <a:fld id="{3FA1BAE5-CAC5-4FF6-A8B5-8006F5431B2A}" type="slidenum">
              <a:rPr lang="en-US" smtClean="0"/>
              <a:pPr defTabSz="914400"/>
              <a:t>6</a:t>
            </a:fld>
            <a:endParaRPr lang="en-US" dirty="0" smtClean="0"/>
          </a:p>
        </p:txBody>
      </p:sp>
      <p:sp>
        <p:nvSpPr>
          <p:cNvPr id="760834" name="Rectangle 7"/>
          <p:cNvSpPr>
            <a:spLocks noGrp="1" noChangeArrowheads="1"/>
          </p:cNvSpPr>
          <p:nvPr>
            <p:ph type="body" idx="1"/>
          </p:nvPr>
        </p:nvSpPr>
        <p:spPr>
          <a:noFill/>
          <a:ln/>
        </p:spPr>
        <p:txBody>
          <a:bodyPr/>
          <a:lstStyle/>
          <a:p>
            <a:pPr defTabSz="914400">
              <a:tabLst>
                <a:tab pos="457200" algn="l"/>
              </a:tabLst>
            </a:pPr>
            <a:r>
              <a:rPr lang="en-US" dirty="0" smtClean="0"/>
              <a:t>Exercise time: 15 minutes</a:t>
            </a:r>
            <a:endParaRPr lang="en-US" dirty="0" smtClean="0"/>
          </a:p>
        </p:txBody>
      </p:sp>
      <p:sp>
        <p:nvSpPr>
          <p:cNvPr id="760835" name="Slide Image Placeholder 6"/>
          <p:cNvSpPr>
            <a:spLocks noGrp="1" noRot="1" noChangeAspect="1"/>
          </p:cNvSpPr>
          <p:nvPr>
            <p:ph type="sldImg"/>
          </p:nvPr>
        </p:nvSpPr>
        <p:spPr>
          <a:xfrm>
            <a:off x="817563" y="539750"/>
            <a:ext cx="5681662" cy="4260850"/>
          </a:xfrm>
          <a:ln w="6350"/>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2881" name="Rectangle 11"/>
          <p:cNvSpPr>
            <a:spLocks noGrp="1" noChangeArrowheads="1"/>
          </p:cNvSpPr>
          <p:nvPr>
            <p:ph type="sldNum" sz="quarter" idx="5"/>
          </p:nvPr>
        </p:nvSpPr>
        <p:spPr>
          <a:noFill/>
        </p:spPr>
        <p:txBody>
          <a:bodyPr/>
          <a:lstStyle/>
          <a:p>
            <a:pPr defTabSz="914400"/>
            <a:r>
              <a:rPr lang="en-US" dirty="0" smtClean="0"/>
              <a:t>6-</a:t>
            </a:r>
            <a:fld id="{23DA3537-2358-4251-94CE-B34482F32AD6}" type="slidenum">
              <a:rPr lang="en-US" smtClean="0"/>
              <a:pPr defTabSz="914400"/>
              <a:t>7</a:t>
            </a:fld>
            <a:endParaRPr lang="en-US" dirty="0" smtClean="0"/>
          </a:p>
        </p:txBody>
      </p:sp>
      <p:sp>
        <p:nvSpPr>
          <p:cNvPr id="762882" name="Rectangle 3"/>
          <p:cNvSpPr>
            <a:spLocks noGrp="1" noChangeArrowheads="1"/>
          </p:cNvSpPr>
          <p:nvPr>
            <p:ph type="body" idx="1"/>
          </p:nvPr>
        </p:nvSpPr>
        <p:spPr>
          <a:noFill/>
          <a:ln/>
        </p:spPr>
        <p:txBody>
          <a:bodyPr/>
          <a:lstStyle/>
          <a:p>
            <a:pPr defTabSz="914400">
              <a:tabLst>
                <a:tab pos="457200" algn="l"/>
              </a:tabLst>
            </a:pPr>
            <a:r>
              <a:rPr lang="en-US" sz="1500" b="1" dirty="0" smtClean="0">
                <a:latin typeface="Arial Narrow" pitchFamily="34" charset="0"/>
              </a:rPr>
              <a:t>B. Verifying Correct Timing Behavior</a:t>
            </a:r>
          </a:p>
          <a:p>
            <a:pPr defTabSz="914400">
              <a:tabLst>
                <a:tab pos="457200" algn="l"/>
              </a:tabLst>
            </a:pPr>
            <a:r>
              <a:rPr lang="en-US" dirty="0" smtClean="0"/>
              <a:t>Timing is crucial in a deterministic application. Use one of the following methods to verify the timing of an application:</a:t>
            </a:r>
          </a:p>
          <a:p>
            <a:pPr marL="236538" lvl="1" indent="-234950" defTabSz="914400">
              <a:buFontTx/>
              <a:buChar char="•"/>
              <a:tabLst>
                <a:tab pos="457200" algn="l"/>
              </a:tabLst>
            </a:pPr>
            <a:r>
              <a:rPr lang="en-US" dirty="0" smtClean="0"/>
              <a:t>Profile Performance and Memory tool</a:t>
            </a:r>
          </a:p>
          <a:p>
            <a:pPr marL="236538" lvl="1" indent="-234950" defTabSz="914400">
              <a:buFontTx/>
              <a:buChar char="•"/>
              <a:tabLst>
                <a:tab pos="457200" algn="l"/>
              </a:tabLst>
            </a:pPr>
            <a:r>
              <a:rPr lang="en-US" dirty="0" smtClean="0"/>
              <a:t>Real-Time Execution Trace Toolkit</a:t>
            </a:r>
          </a:p>
          <a:p>
            <a:pPr marL="236538" lvl="1" indent="-234950" defTabSz="914400">
              <a:buFontTx/>
              <a:buChar char="•"/>
              <a:tabLst>
                <a:tab pos="457200" algn="l"/>
              </a:tabLst>
            </a:pPr>
            <a:r>
              <a:rPr lang="en-US" dirty="0" smtClean="0"/>
              <a:t>Timing functions</a:t>
            </a:r>
          </a:p>
          <a:p>
            <a:pPr marL="236538" lvl="1" indent="-234950" defTabSz="914400">
              <a:buFontTx/>
              <a:buChar char="•"/>
              <a:tabLst>
                <a:tab pos="457200" algn="l"/>
              </a:tabLst>
            </a:pPr>
            <a:r>
              <a:rPr lang="en-US" dirty="0" smtClean="0"/>
              <a:t>Software driver functionality</a:t>
            </a:r>
          </a:p>
          <a:p>
            <a:pPr marL="236538" lvl="1" indent="-234950" defTabSz="914400">
              <a:buFontTx/>
              <a:buChar char="•"/>
              <a:tabLst>
                <a:tab pos="457200" algn="l"/>
              </a:tabLst>
            </a:pPr>
            <a:r>
              <a:rPr lang="en-US" dirty="0" smtClean="0"/>
              <a:t>Oscilloscope</a:t>
            </a:r>
          </a:p>
          <a:p>
            <a:pPr lvl="1" indent="1588" defTabSz="914400">
              <a:tabLst>
                <a:tab pos="457200" algn="l"/>
              </a:tabLst>
            </a:pPr>
            <a:r>
              <a:rPr lang="en-US" dirty="0" smtClean="0"/>
              <a:t>Refer to the </a:t>
            </a:r>
            <a:r>
              <a:rPr lang="en-US" i="1" dirty="0" smtClean="0"/>
              <a:t>Execution Trace Toolkit </a:t>
            </a:r>
            <a:r>
              <a:rPr lang="en-US" dirty="0" smtClean="0"/>
              <a:t>section of this lesson for more information about using the Real-Time Execution Trace Toolkit to verify timing behavior.</a:t>
            </a:r>
          </a:p>
        </p:txBody>
      </p:sp>
      <p:sp>
        <p:nvSpPr>
          <p:cNvPr id="762883" name="Slide Image Placeholder 6"/>
          <p:cNvSpPr>
            <a:spLocks noGrp="1" noRot="1" noChangeAspect="1"/>
          </p:cNvSpPr>
          <p:nvPr>
            <p:ph type="sldImg"/>
          </p:nvPr>
        </p:nvSpPr>
        <p:spPr>
          <a:xfrm>
            <a:off x="817563" y="539750"/>
            <a:ext cx="5681662" cy="4260850"/>
          </a:xfrm>
          <a:ln w="6350"/>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4929" name="Rectangle 11"/>
          <p:cNvSpPr>
            <a:spLocks noGrp="1" noChangeArrowheads="1"/>
          </p:cNvSpPr>
          <p:nvPr>
            <p:ph type="sldNum" sz="quarter" idx="5"/>
          </p:nvPr>
        </p:nvSpPr>
        <p:spPr>
          <a:noFill/>
        </p:spPr>
        <p:txBody>
          <a:bodyPr/>
          <a:lstStyle/>
          <a:p>
            <a:pPr defTabSz="914400"/>
            <a:r>
              <a:rPr lang="en-US" dirty="0" smtClean="0"/>
              <a:t>6-</a:t>
            </a:r>
            <a:fld id="{8949EF04-86C5-40FF-9554-20155E61FF7D}" type="slidenum">
              <a:rPr lang="en-US" smtClean="0"/>
              <a:pPr defTabSz="914400"/>
              <a:t>8</a:t>
            </a:fld>
            <a:endParaRPr lang="en-US" dirty="0" smtClean="0"/>
          </a:p>
        </p:txBody>
      </p:sp>
      <p:sp>
        <p:nvSpPr>
          <p:cNvPr id="764930"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Profile Performance and Memory Tool</a:t>
            </a:r>
          </a:p>
          <a:p>
            <a:pPr defTabSz="914400">
              <a:tabLst>
                <a:tab pos="457200" algn="l"/>
              </a:tabLst>
            </a:pPr>
            <a:r>
              <a:rPr lang="en-US" dirty="0" smtClean="0"/>
              <a:t>Use the Profile Performance and Memory window is a powerful tool for statistically analyzing how an application uses execution time and memory. You can use the Profile Performance and Memory window to display information for all VIs and subVIs in memory. This information can help you optimize the performance of your VIs by identifying potential bottlenecks. For example, if you notice that a particular subVI takes a long time to execute, you can improve the performance of that VI. </a:t>
            </a:r>
            <a:br>
              <a:rPr lang="en-US" dirty="0" smtClean="0"/>
            </a:br>
            <a:r>
              <a:rPr lang="en-US" dirty="0" smtClean="0"/>
              <a:t>The Profile Performance and Memory window displays the performance information for all VIs in memory in an interactive tabular format. From the Profile Performance and Memory window, you can select the type of information to gather and sort the information by category. You also can monitor subVI performance within different VIs. Select </a:t>
            </a:r>
            <a:r>
              <a:rPr lang="en-US" b="1" dirty="0" smtClean="0"/>
              <a:t>Tools»Profile»Performance and Memory </a:t>
            </a:r>
            <a:r>
              <a:rPr lang="en-US" dirty="0" smtClean="0"/>
              <a:t>to display the Profile Performance and Memory window.</a:t>
            </a:r>
          </a:p>
          <a:p>
            <a:pPr defTabSz="914400">
              <a:tabLst>
                <a:tab pos="457200" algn="l"/>
              </a:tabLst>
            </a:pPr>
            <a:r>
              <a:rPr lang="en-US" dirty="0" smtClean="0"/>
              <a:t>You must place a checkmark in the </a:t>
            </a:r>
            <a:r>
              <a:rPr lang="en-US" b="1" dirty="0" smtClean="0"/>
              <a:t>Profile Memory Usage </a:t>
            </a:r>
            <a:r>
              <a:rPr lang="en-US" dirty="0" smtClean="0"/>
              <a:t>checkbox before starting a profiling session. Collecting information about VI memory use adds a significant amount of overhead to VI execution, which affects the accuracy of any timing statistics gathered during the profiling session. Therefore, perform memory profiling separate from time profiling to return an accurate profile. </a:t>
            </a:r>
          </a:p>
          <a:p>
            <a:pPr defTabSz="914400">
              <a:tabLst>
                <a:tab pos="457200" algn="l"/>
              </a:tabLst>
            </a:pPr>
            <a:r>
              <a:rPr lang="en-US" dirty="0" smtClean="0"/>
              <a:t>Many of the options in the Profile window become available only after you begin a profiling session. During a profiling session, you can take a snapshot of the available data and save it to an ASCII spreadsheet file. The timing measurements accumulate each time you run a VI.</a:t>
            </a:r>
          </a:p>
        </p:txBody>
      </p:sp>
      <p:sp>
        <p:nvSpPr>
          <p:cNvPr id="764931" name="Slide Image Placeholder 6"/>
          <p:cNvSpPr>
            <a:spLocks noGrp="1" noRot="1" noChangeAspect="1"/>
          </p:cNvSpPr>
          <p:nvPr>
            <p:ph type="sldImg"/>
          </p:nvPr>
        </p:nvSpPr>
        <p:spPr>
          <a:ln w="6350"/>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6977" name="Rectangle 11"/>
          <p:cNvSpPr>
            <a:spLocks noGrp="1" noChangeArrowheads="1"/>
          </p:cNvSpPr>
          <p:nvPr>
            <p:ph type="sldNum" sz="quarter" idx="5"/>
          </p:nvPr>
        </p:nvSpPr>
        <p:spPr>
          <a:noFill/>
        </p:spPr>
        <p:txBody>
          <a:bodyPr/>
          <a:lstStyle/>
          <a:p>
            <a:pPr defTabSz="914400"/>
            <a:r>
              <a:rPr lang="en-US" dirty="0" smtClean="0"/>
              <a:t>6-</a:t>
            </a:r>
            <a:fld id="{07B4222D-9434-4D5D-AE95-247925672575}" type="slidenum">
              <a:rPr lang="en-US" smtClean="0"/>
              <a:pPr defTabSz="914400"/>
              <a:t>9</a:t>
            </a:fld>
            <a:endParaRPr lang="en-US" dirty="0" smtClean="0"/>
          </a:p>
        </p:txBody>
      </p:sp>
      <p:sp>
        <p:nvSpPr>
          <p:cNvPr id="766978"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Benchmarking an Operation</a:t>
            </a:r>
          </a:p>
          <a:p>
            <a:pPr defTabSz="914400">
              <a:tabLst>
                <a:tab pos="457200" algn="l"/>
              </a:tabLst>
            </a:pPr>
            <a:r>
              <a:rPr lang="en-US" dirty="0" smtClean="0"/>
              <a:t>Benchmarking an operation involves measuring the time at the start of the operation, performing the operation, and measuring the time at the end of the operation. Usually, you repeat this procedure many times to get an average operation benchmark. </a:t>
            </a:r>
          </a:p>
          <a:p>
            <a:pPr defTabSz="914400">
              <a:tabLst>
                <a:tab pos="457200" algn="l"/>
              </a:tabLst>
            </a:pPr>
            <a:r>
              <a:rPr lang="en-US" dirty="0" smtClean="0"/>
              <a:t>The precision of this method depends on the precision of the time stamp. Generally, time is measured using the millisecond clock on the processor, the counter on the DAQ device, or the microsecond clock on the target processor. The speed of the clock determines the precision of the timestamp.</a:t>
            </a:r>
          </a:p>
        </p:txBody>
      </p:sp>
      <p:sp>
        <p:nvSpPr>
          <p:cNvPr id="766979" name="Slide Image Placeholder 6"/>
          <p:cNvSpPr>
            <a:spLocks noGrp="1" noRot="1" noChangeAspect="1"/>
          </p:cNvSpPr>
          <p:nvPr>
            <p:ph type="sldImg"/>
          </p:nvPr>
        </p:nvSpPr>
        <p:spPr>
          <a:ln w="6350"/>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hyperlink" Target="http://www.ni.com/" TargetMode="External"/><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2007 Title Slide">
    <p:spTree>
      <p:nvGrpSpPr>
        <p:cNvPr id="1" name=""/>
        <p:cNvGrpSpPr/>
        <p:nvPr/>
      </p:nvGrpSpPr>
      <p:grpSpPr>
        <a:xfrm>
          <a:off x="0" y="0"/>
          <a:ext cx="0" cy="0"/>
          <a:chOff x="0" y="0"/>
          <a:chExt cx="0" cy="0"/>
        </a:xfrm>
      </p:grpSpPr>
      <p:pic>
        <p:nvPicPr>
          <p:cNvPr id="4" name="Picture 14" descr="7784_static"/>
          <p:cNvPicPr>
            <a:picLocks noChangeAspect="1" noChangeArrowheads="1"/>
          </p:cNvPicPr>
          <p:nvPr/>
        </p:nvPicPr>
        <p:blipFill>
          <a:blip r:embed="rId2"/>
          <a:srcRect l="1610"/>
          <a:stretch>
            <a:fillRect/>
          </a:stretch>
        </p:blipFill>
        <p:spPr bwMode="auto">
          <a:xfrm>
            <a:off x="0" y="381000"/>
            <a:ext cx="9144000" cy="6483350"/>
          </a:xfrm>
          <a:prstGeom prst="rect">
            <a:avLst/>
          </a:prstGeom>
          <a:noFill/>
          <a:ln w="9525">
            <a:noFill/>
            <a:miter lim="800000"/>
            <a:headEnd/>
            <a:tailEnd/>
          </a:ln>
        </p:spPr>
      </p:pic>
      <p:sp>
        <p:nvSpPr>
          <p:cNvPr id="5" name="Rectangle 7">
            <a:hlinkClick r:id="rId3"/>
          </p:cNvPr>
          <p:cNvSpPr>
            <a:spLocks noChangeArrowheads="1"/>
          </p:cNvSpPr>
          <p:nvPr/>
        </p:nvSpPr>
        <p:spPr bwMode="auto">
          <a:xfrm>
            <a:off x="914400" y="6103938"/>
            <a:ext cx="914400" cy="457200"/>
          </a:xfrm>
          <a:prstGeom prst="rect">
            <a:avLst/>
          </a:prstGeom>
          <a:noFill/>
          <a:ln w="9525">
            <a:noFill/>
            <a:miter lim="800000"/>
            <a:headEnd type="none" w="sm" len="sm"/>
            <a:tailEnd type="none" w="sm" len="sm"/>
          </a:ln>
          <a:effectLst/>
        </p:spPr>
        <p:txBody>
          <a:bodyPr wrap="none" anchor="ctr"/>
          <a:lstStyle/>
          <a:p>
            <a:pPr algn="ctr" eaLnBrk="0" hangingPunct="0">
              <a:defRPr/>
            </a:pPr>
            <a:endParaRPr lang="en-US" dirty="0"/>
          </a:p>
        </p:txBody>
      </p:sp>
      <p:sp>
        <p:nvSpPr>
          <p:cNvPr id="6" name="Text Box 13"/>
          <p:cNvSpPr txBox="1">
            <a:spLocks noChangeArrowheads="1"/>
          </p:cNvSpPr>
          <p:nvPr/>
        </p:nvSpPr>
        <p:spPr bwMode="auto">
          <a:xfrm>
            <a:off x="5029200" y="5410200"/>
            <a:ext cx="3886200" cy="1187450"/>
          </a:xfrm>
          <a:prstGeom prst="rect">
            <a:avLst/>
          </a:prstGeom>
          <a:noFill/>
          <a:ln w="9525" algn="ctr">
            <a:noFill/>
            <a:miter lim="800000"/>
            <a:headEnd type="none" w="sm" len="sm"/>
            <a:tailEnd type="none" w="sm" len="sm"/>
          </a:ln>
          <a:effectLst/>
        </p:spPr>
        <p:txBody>
          <a:bodyPr>
            <a:spAutoFit/>
            <a:flatTx/>
          </a:bodyPr>
          <a:lstStyle/>
          <a:p>
            <a:pPr algn="ctr" eaLnBrk="0" hangingPunct="0">
              <a:defRPr/>
            </a:pPr>
            <a:r>
              <a:rPr lang="en-US" altLang="ja-JP" b="0" dirty="0">
                <a:solidFill>
                  <a:schemeClr val="tx1"/>
                </a:solidFill>
                <a:ea typeface="ＭＳ Ｐゴシック" charset="-128"/>
              </a:rPr>
              <a:t>11500 North Mopac Expressway</a:t>
            </a:r>
          </a:p>
          <a:p>
            <a:pPr algn="ctr" eaLnBrk="0" hangingPunct="0">
              <a:defRPr/>
            </a:pPr>
            <a:r>
              <a:rPr lang="en-US" altLang="ja-JP" b="0" dirty="0">
                <a:solidFill>
                  <a:schemeClr val="tx1"/>
                </a:solidFill>
                <a:ea typeface="ＭＳ Ｐゴシック" charset="-128"/>
              </a:rPr>
              <a:t>Austin, Texas 78759</a:t>
            </a:r>
          </a:p>
          <a:p>
            <a:pPr algn="ctr" eaLnBrk="0" hangingPunct="0">
              <a:defRPr/>
            </a:pPr>
            <a:r>
              <a:rPr lang="en-US" altLang="ja-JP" b="0" dirty="0">
                <a:solidFill>
                  <a:schemeClr val="tx1"/>
                </a:solidFill>
                <a:ea typeface="ＭＳ Ｐゴシック" charset="-128"/>
              </a:rPr>
              <a:t>ni.com/training</a:t>
            </a:r>
            <a:endParaRPr lang="en-US" b="0" dirty="0">
              <a:solidFill>
                <a:schemeClr val="tx1"/>
              </a:solidFill>
            </a:endParaRPr>
          </a:p>
        </p:txBody>
      </p:sp>
      <p:sp>
        <p:nvSpPr>
          <p:cNvPr id="5125" name="Rectangle 5"/>
          <p:cNvSpPr>
            <a:spLocks noGrp="1" noChangeArrowheads="1"/>
          </p:cNvSpPr>
          <p:nvPr>
            <p:ph type="ctrTitle"/>
          </p:nvPr>
        </p:nvSpPr>
        <p:spPr>
          <a:xfrm>
            <a:off x="2438400" y="228600"/>
            <a:ext cx="6400800" cy="1143000"/>
          </a:xfrm>
        </p:spPr>
        <p:txBody>
          <a:bodyPr/>
          <a:lstStyle>
            <a:lvl1pPr algn="r">
              <a:defRPr sz="3800">
                <a:solidFill>
                  <a:schemeClr val="hlink"/>
                </a:solidFill>
              </a:defRPr>
            </a:lvl1pPr>
          </a:lstStyle>
          <a:p>
            <a:r>
              <a:rPr lang="en-US" altLang="ja-JP" smtClean="0"/>
              <a:t>Click to edit Master title style</a:t>
            </a:r>
            <a:endParaRPr lang="en-US" altLang="ja-JP"/>
          </a:p>
        </p:txBody>
      </p:sp>
      <p:sp>
        <p:nvSpPr>
          <p:cNvPr id="5126" name="Rectangle 6"/>
          <p:cNvSpPr>
            <a:spLocks noGrp="1" noChangeArrowheads="1"/>
          </p:cNvSpPr>
          <p:nvPr>
            <p:ph type="subTitle" idx="1"/>
          </p:nvPr>
        </p:nvSpPr>
        <p:spPr>
          <a:xfrm>
            <a:off x="381000" y="1828800"/>
            <a:ext cx="8458200" cy="1524000"/>
          </a:xfrm>
        </p:spPr>
        <p:txBody>
          <a:bodyPr/>
          <a:lstStyle>
            <a:lvl1pPr algn="ctr">
              <a:defRPr sz="2400"/>
            </a:lvl1pPr>
          </a:lstStyle>
          <a:p>
            <a:r>
              <a:rPr lang="en-US" altLang="ja-JP" smtClean="0"/>
              <a:t>Click to edit Master subtitle style</a:t>
            </a:r>
            <a:endParaRPr lang="en-US" altLang="ja-JP"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2007 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2007 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1300" y="304800"/>
            <a:ext cx="2019300" cy="54959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304800"/>
            <a:ext cx="5905500" cy="54959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2007 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990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514475"/>
            <a:ext cx="3962400" cy="4286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514475"/>
            <a:ext cx="3962400" cy="4286250"/>
          </a:xfrm>
        </p:spPr>
        <p:txBody>
          <a:bodyPr/>
          <a:lstStyle/>
          <a:p>
            <a:pPr lvl="0"/>
            <a:r>
              <a:rPr lang="en-US" noProof="0" dirty="0" smtClean="0"/>
              <a:t>Click icon to add clip art</a:t>
            </a:r>
            <a:endParaRPr lang="en-US" noProof="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007 Offset Two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514475"/>
            <a:ext cx="3429000" cy="4286250"/>
          </a:xfrm>
        </p:spPr>
        <p:txBody>
          <a:bodyPr/>
          <a:lstStyle>
            <a:lvl1pPr>
              <a:defRPr sz="28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038600" y="1514475"/>
            <a:ext cx="4572000" cy="4286250"/>
          </a:xfrm>
        </p:spPr>
        <p:txBody>
          <a:bodyPr/>
          <a:lstStyle>
            <a:lvl1pPr>
              <a:defRPr sz="28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5344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1295400"/>
            <a:ext cx="4191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295400"/>
            <a:ext cx="4191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5344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1295400"/>
            <a:ext cx="85344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81000" y="3505200"/>
            <a:ext cx="85344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534400" cy="10668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295400"/>
            <a:ext cx="4191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724400" y="1295400"/>
            <a:ext cx="4191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5344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1295400"/>
            <a:ext cx="4191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24400" y="1295400"/>
            <a:ext cx="41910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724400" y="3505200"/>
            <a:ext cx="41910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457200" y="3429000"/>
            <a:ext cx="8229600" cy="2667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2007 Lesson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3429000"/>
            <a:ext cx="4038600" cy="2620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3429000"/>
            <a:ext cx="4038600" cy="2620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2007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2007 Exercis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2007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007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514475"/>
            <a:ext cx="3962400" cy="4286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514475"/>
            <a:ext cx="3962400" cy="4286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2007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2007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2007 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2007 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2007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5" Type="http://schemas.openxmlformats.org/officeDocument/2006/relationships/image" Target="../media/image1.png"/><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design01"/>
          <p:cNvPicPr>
            <a:picLocks noChangeAspect="1" noChangeArrowheads="1"/>
          </p:cNvPicPr>
          <p:nvPr/>
        </p:nvPicPr>
        <p:blipFill>
          <a:blip r:embed="rId19"/>
          <a:srcRect r="64240" b="87874"/>
          <a:stretch>
            <a:fillRect/>
          </a:stretch>
        </p:blipFill>
        <p:spPr bwMode="auto">
          <a:xfrm>
            <a:off x="3687763" y="6048375"/>
            <a:ext cx="3181350" cy="809625"/>
          </a:xfrm>
          <a:prstGeom prst="rect">
            <a:avLst/>
          </a:prstGeom>
          <a:noFill/>
          <a:ln w="9525">
            <a:noFill/>
            <a:miter lim="800000"/>
            <a:headEnd/>
            <a:tailEnd/>
          </a:ln>
        </p:spPr>
      </p:pic>
      <p:sp>
        <p:nvSpPr>
          <p:cNvPr id="1027" name="Rectangle 3"/>
          <p:cNvSpPr>
            <a:spLocks noGrp="1" noChangeArrowheads="1"/>
          </p:cNvSpPr>
          <p:nvPr>
            <p:ph type="title"/>
          </p:nvPr>
        </p:nvSpPr>
        <p:spPr bwMode="auto">
          <a:xfrm>
            <a:off x="533400" y="304800"/>
            <a:ext cx="80772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ja-JP" smtClean="0"/>
              <a:t>Click to edit Master title style</a:t>
            </a:r>
          </a:p>
        </p:txBody>
      </p:sp>
      <p:sp>
        <p:nvSpPr>
          <p:cNvPr id="1028" name="Rectangle 4"/>
          <p:cNvSpPr>
            <a:spLocks noGrp="1" noChangeArrowheads="1"/>
          </p:cNvSpPr>
          <p:nvPr>
            <p:ph type="body" idx="1"/>
          </p:nvPr>
        </p:nvSpPr>
        <p:spPr bwMode="auto">
          <a:xfrm>
            <a:off x="533400" y="1514475"/>
            <a:ext cx="8077200" cy="428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p>
        </p:txBody>
      </p:sp>
      <p:sp>
        <p:nvSpPr>
          <p:cNvPr id="4106" name="Text Box 10"/>
          <p:cNvSpPr txBox="1">
            <a:spLocks noChangeArrowheads="1"/>
          </p:cNvSpPr>
          <p:nvPr/>
        </p:nvSpPr>
        <p:spPr bwMode="auto">
          <a:xfrm>
            <a:off x="7086600" y="6232525"/>
            <a:ext cx="2057400" cy="396875"/>
          </a:xfrm>
          <a:prstGeom prst="rect">
            <a:avLst/>
          </a:prstGeom>
          <a:noFill/>
          <a:ln w="9525" algn="ctr">
            <a:noFill/>
            <a:miter lim="800000"/>
            <a:headEnd type="none" w="sm" len="sm"/>
            <a:tailEnd type="none" w="sm" len="sm"/>
          </a:ln>
          <a:effectLst/>
        </p:spPr>
        <p:txBody>
          <a:bodyPr>
            <a:spAutoFit/>
            <a:flatTx/>
          </a:bodyPr>
          <a:lstStyle/>
          <a:p>
            <a:pPr algn="ctr" eaLnBrk="0" hangingPunct="0">
              <a:spcBef>
                <a:spcPct val="50000"/>
              </a:spcBef>
              <a:defRPr/>
            </a:pPr>
            <a:r>
              <a:rPr lang="en-US" sz="2000" dirty="0">
                <a:solidFill>
                  <a:schemeClr val="hlink"/>
                </a:solidFill>
              </a:rPr>
              <a:t>ni.com/training</a:t>
            </a:r>
          </a:p>
        </p:txBody>
      </p:sp>
      <p:sp>
        <p:nvSpPr>
          <p:cNvPr id="6" name="Slide Number Placeholder 5"/>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eaLnBrk="0" hangingPunct="0">
              <a:defRPr sz="1200" smtClean="0">
                <a:solidFill>
                  <a:schemeClr val="bg1"/>
                </a:solidFill>
              </a:defRPr>
            </a:lvl1pPr>
          </a:lstStyle>
          <a:p>
            <a:pPr>
              <a:defRPr/>
            </a:pPr>
            <a:fld id="{B708A2A1-3703-4A6A-845A-FF0182A3BE70}"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 id="2147483734" r:id="rId13"/>
    <p:sldLayoutId id="2147483735" r:id="rId14"/>
    <p:sldLayoutId id="2147483736" r:id="rId15"/>
    <p:sldLayoutId id="2147483737" r:id="rId16"/>
    <p:sldLayoutId id="2147483738" r:id="rId17"/>
  </p:sldLayoutIdLst>
  <p:txStyles>
    <p:titleStyle>
      <a:lvl1pPr algn="l" rtl="0" fontAlgn="base">
        <a:spcBef>
          <a:spcPct val="0"/>
        </a:spcBef>
        <a:spcAft>
          <a:spcPct val="0"/>
        </a:spcAft>
        <a:defRPr sz="3600" b="1">
          <a:solidFill>
            <a:schemeClr val="tx1"/>
          </a:solidFill>
          <a:latin typeface="+mj-lt"/>
          <a:ea typeface="+mj-ea"/>
          <a:cs typeface="+mj-cs"/>
        </a:defRPr>
      </a:lvl1pPr>
      <a:lvl2pPr algn="l" rtl="0" fontAlgn="base">
        <a:spcBef>
          <a:spcPct val="0"/>
        </a:spcBef>
        <a:spcAft>
          <a:spcPct val="0"/>
        </a:spcAft>
        <a:defRPr sz="3600" b="1">
          <a:solidFill>
            <a:schemeClr val="tx1"/>
          </a:solidFill>
          <a:latin typeface="Arial Narrow" pitchFamily="34" charset="0"/>
        </a:defRPr>
      </a:lvl2pPr>
      <a:lvl3pPr algn="l" rtl="0" fontAlgn="base">
        <a:spcBef>
          <a:spcPct val="0"/>
        </a:spcBef>
        <a:spcAft>
          <a:spcPct val="0"/>
        </a:spcAft>
        <a:defRPr sz="3600" b="1">
          <a:solidFill>
            <a:schemeClr val="tx1"/>
          </a:solidFill>
          <a:latin typeface="Arial Narrow" pitchFamily="34" charset="0"/>
        </a:defRPr>
      </a:lvl3pPr>
      <a:lvl4pPr algn="l" rtl="0" fontAlgn="base">
        <a:spcBef>
          <a:spcPct val="0"/>
        </a:spcBef>
        <a:spcAft>
          <a:spcPct val="0"/>
        </a:spcAft>
        <a:defRPr sz="3600" b="1">
          <a:solidFill>
            <a:schemeClr val="tx1"/>
          </a:solidFill>
          <a:latin typeface="Arial Narrow" pitchFamily="34" charset="0"/>
        </a:defRPr>
      </a:lvl4pPr>
      <a:lvl5pPr algn="l" rtl="0" fontAlgn="base">
        <a:spcBef>
          <a:spcPct val="0"/>
        </a:spcBef>
        <a:spcAft>
          <a:spcPct val="0"/>
        </a:spcAft>
        <a:defRPr sz="3600" b="1">
          <a:solidFill>
            <a:schemeClr val="tx1"/>
          </a:solidFill>
          <a:latin typeface="Arial Narrow" pitchFamily="34" charset="0"/>
        </a:defRPr>
      </a:lvl5pPr>
      <a:lvl6pPr marL="457200" algn="l" rtl="0" eaLnBrk="1" fontAlgn="base" hangingPunct="1">
        <a:spcBef>
          <a:spcPct val="0"/>
        </a:spcBef>
        <a:spcAft>
          <a:spcPct val="0"/>
        </a:spcAft>
        <a:defRPr sz="3600" b="1">
          <a:solidFill>
            <a:schemeClr val="tx1"/>
          </a:solidFill>
          <a:latin typeface="Arial Narrow" pitchFamily="34" charset="0"/>
        </a:defRPr>
      </a:lvl6pPr>
      <a:lvl7pPr marL="914400" algn="l" rtl="0" eaLnBrk="1" fontAlgn="base" hangingPunct="1">
        <a:spcBef>
          <a:spcPct val="0"/>
        </a:spcBef>
        <a:spcAft>
          <a:spcPct val="0"/>
        </a:spcAft>
        <a:defRPr sz="3600" b="1">
          <a:solidFill>
            <a:schemeClr val="tx1"/>
          </a:solidFill>
          <a:latin typeface="Arial Narrow" pitchFamily="34" charset="0"/>
        </a:defRPr>
      </a:lvl7pPr>
      <a:lvl8pPr marL="1371600" algn="l" rtl="0" eaLnBrk="1" fontAlgn="base" hangingPunct="1">
        <a:spcBef>
          <a:spcPct val="0"/>
        </a:spcBef>
        <a:spcAft>
          <a:spcPct val="0"/>
        </a:spcAft>
        <a:defRPr sz="3600" b="1">
          <a:solidFill>
            <a:schemeClr val="tx1"/>
          </a:solidFill>
          <a:latin typeface="Arial Narrow" pitchFamily="34" charset="0"/>
        </a:defRPr>
      </a:lvl8pPr>
      <a:lvl9pPr marL="1828800" algn="l" rtl="0" eaLnBrk="1" fontAlgn="base" hangingPunct="1">
        <a:spcBef>
          <a:spcPct val="0"/>
        </a:spcBef>
        <a:spcAft>
          <a:spcPct val="0"/>
        </a:spcAft>
        <a:defRPr sz="3600" b="1">
          <a:solidFill>
            <a:schemeClr val="tx1"/>
          </a:solidFill>
          <a:latin typeface="Arial Narrow" pitchFamily="34" charset="0"/>
        </a:defRPr>
      </a:lvl9pPr>
    </p:titleStyle>
    <p:bodyStyle>
      <a:lvl1pPr marL="342900" indent="-342900" algn="l" rtl="0" fontAlgn="base">
        <a:spcBef>
          <a:spcPct val="20000"/>
        </a:spcBef>
        <a:spcAft>
          <a:spcPct val="0"/>
        </a:spcAft>
        <a:buChar char="•"/>
        <a:tabLst>
          <a:tab pos="1539875" algn="l"/>
        </a:tabLst>
        <a:defRPr sz="2800">
          <a:solidFill>
            <a:schemeClr val="tx1"/>
          </a:solidFill>
          <a:latin typeface="+mn-lt"/>
          <a:ea typeface="+mn-ea"/>
          <a:cs typeface="+mn-cs"/>
        </a:defRPr>
      </a:lvl1pPr>
      <a:lvl2pPr marL="225425" indent="-225425" algn="l" rtl="0" fontAlgn="base">
        <a:spcBef>
          <a:spcPct val="20000"/>
        </a:spcBef>
        <a:spcAft>
          <a:spcPct val="0"/>
        </a:spcAft>
        <a:buChar char="•"/>
        <a:tabLst>
          <a:tab pos="1539875" algn="l"/>
        </a:tabLst>
        <a:defRPr sz="2800">
          <a:solidFill>
            <a:schemeClr val="tx1"/>
          </a:solidFill>
          <a:latin typeface="+mn-lt"/>
        </a:defRPr>
      </a:lvl2pPr>
      <a:lvl3pPr marL="461963" indent="-236538" algn="l" rtl="0" fontAlgn="base">
        <a:spcBef>
          <a:spcPct val="20000"/>
        </a:spcBef>
        <a:spcAft>
          <a:spcPct val="0"/>
        </a:spcAft>
        <a:buFont typeface="Arial Narrow" pitchFamily="34" charset="0"/>
        <a:buChar char="−"/>
        <a:tabLst>
          <a:tab pos="1539875" algn="l"/>
        </a:tabLst>
        <a:defRPr sz="2600">
          <a:solidFill>
            <a:schemeClr val="tx1"/>
          </a:solidFill>
          <a:latin typeface="+mn-lt"/>
        </a:defRPr>
      </a:lvl3pPr>
      <a:lvl4pPr marL="688975" indent="-227013" algn="l" rtl="0" fontAlgn="base">
        <a:spcBef>
          <a:spcPct val="20000"/>
        </a:spcBef>
        <a:spcAft>
          <a:spcPct val="0"/>
        </a:spcAft>
        <a:buChar char="•"/>
        <a:tabLst>
          <a:tab pos="1539875" algn="l"/>
        </a:tabLst>
        <a:defRPr sz="2400">
          <a:solidFill>
            <a:schemeClr val="tx1"/>
          </a:solidFill>
          <a:latin typeface="+mn-lt"/>
        </a:defRPr>
      </a:lvl4pPr>
      <a:lvl5pPr marL="914400" indent="-225425" algn="l" rtl="0" fontAlgn="base">
        <a:spcBef>
          <a:spcPct val="20000"/>
        </a:spcBef>
        <a:spcAft>
          <a:spcPct val="0"/>
        </a:spcAft>
        <a:buChar char="»"/>
        <a:tabLst>
          <a:tab pos="1539875" algn="l"/>
        </a:tabLst>
        <a:defRPr sz="2400">
          <a:solidFill>
            <a:schemeClr val="tx1"/>
          </a:solidFill>
          <a:latin typeface="+mn-lt"/>
        </a:defRPr>
      </a:lvl5pPr>
      <a:lvl6pPr marL="1643063" indent="-207963" algn="l" rtl="0" eaLnBrk="1" fontAlgn="base" hangingPunct="1">
        <a:spcBef>
          <a:spcPct val="20000"/>
        </a:spcBef>
        <a:spcAft>
          <a:spcPct val="0"/>
        </a:spcAft>
        <a:buChar char="»"/>
        <a:tabLst>
          <a:tab pos="1539875" algn="l"/>
        </a:tabLst>
        <a:defRPr sz="2400">
          <a:solidFill>
            <a:schemeClr val="tx1"/>
          </a:solidFill>
          <a:latin typeface="+mn-lt"/>
        </a:defRPr>
      </a:lvl6pPr>
      <a:lvl7pPr marL="2100263" indent="-207963" algn="l" rtl="0" eaLnBrk="1" fontAlgn="base" hangingPunct="1">
        <a:spcBef>
          <a:spcPct val="20000"/>
        </a:spcBef>
        <a:spcAft>
          <a:spcPct val="0"/>
        </a:spcAft>
        <a:buChar char="»"/>
        <a:tabLst>
          <a:tab pos="1539875" algn="l"/>
        </a:tabLst>
        <a:defRPr sz="2400">
          <a:solidFill>
            <a:schemeClr val="tx1"/>
          </a:solidFill>
          <a:latin typeface="+mn-lt"/>
        </a:defRPr>
      </a:lvl7pPr>
      <a:lvl8pPr marL="2557463" indent="-207963" algn="l" rtl="0" eaLnBrk="1" fontAlgn="base" hangingPunct="1">
        <a:spcBef>
          <a:spcPct val="20000"/>
        </a:spcBef>
        <a:spcAft>
          <a:spcPct val="0"/>
        </a:spcAft>
        <a:buChar char="»"/>
        <a:tabLst>
          <a:tab pos="1539875" algn="l"/>
        </a:tabLst>
        <a:defRPr sz="2400">
          <a:solidFill>
            <a:schemeClr val="tx1"/>
          </a:solidFill>
          <a:latin typeface="+mn-lt"/>
        </a:defRPr>
      </a:lvl8pPr>
      <a:lvl9pPr marL="3014663" indent="-207963" algn="l" rtl="0" eaLnBrk="1" fontAlgn="base" hangingPunct="1">
        <a:spcBef>
          <a:spcPct val="20000"/>
        </a:spcBef>
        <a:spcAft>
          <a:spcPct val="0"/>
        </a:spcAft>
        <a:buChar char="»"/>
        <a:tabLst>
          <a:tab pos="1539875" algn="l"/>
        </a:tabLst>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9458" name="Picture 10" descr="Defining_the_Application"/>
          <p:cNvPicPr>
            <a:picLocks noChangeAspect="1" noChangeArrowheads="1"/>
          </p:cNvPicPr>
          <p:nvPr/>
        </p:nvPicPr>
        <p:blipFill>
          <a:blip r:embed="rId4"/>
          <a:srcRect r="2055" b="12500"/>
          <a:stretch>
            <a:fillRect/>
          </a:stretch>
        </p:blipFill>
        <p:spPr bwMode="auto">
          <a:xfrm>
            <a:off x="1881188" y="1371600"/>
            <a:ext cx="7262812" cy="5334000"/>
          </a:xfrm>
          <a:prstGeom prst="rect">
            <a:avLst/>
          </a:prstGeom>
          <a:noFill/>
          <a:ln w="9525">
            <a:noFill/>
            <a:miter lim="800000"/>
            <a:headEnd/>
            <a:tailEnd/>
          </a:ln>
        </p:spPr>
      </p:pic>
      <p:pic>
        <p:nvPicPr>
          <p:cNvPr id="19459" name="Picture 7" descr="design01"/>
          <p:cNvPicPr>
            <a:picLocks noChangeAspect="1" noChangeArrowheads="1"/>
          </p:cNvPicPr>
          <p:nvPr/>
        </p:nvPicPr>
        <p:blipFill>
          <a:blip r:embed="rId5"/>
          <a:srcRect l="1730" t="1854" r="65364" b="88873"/>
          <a:stretch>
            <a:fillRect/>
          </a:stretch>
        </p:blipFill>
        <p:spPr bwMode="auto">
          <a:xfrm>
            <a:off x="3841750" y="6172200"/>
            <a:ext cx="2927350" cy="619125"/>
          </a:xfrm>
          <a:prstGeom prst="rect">
            <a:avLst/>
          </a:prstGeom>
          <a:noFill/>
          <a:ln w="9525">
            <a:noFill/>
            <a:miter lim="800000"/>
            <a:headEnd/>
            <a:tailEnd/>
          </a:ln>
        </p:spPr>
      </p:pic>
      <p:sp>
        <p:nvSpPr>
          <p:cNvPr id="19460" name="Rectangle 2"/>
          <p:cNvSpPr>
            <a:spLocks noGrp="1" noChangeArrowheads="1"/>
          </p:cNvSpPr>
          <p:nvPr>
            <p:ph type="title"/>
          </p:nvPr>
        </p:nvSpPr>
        <p:spPr bwMode="auto">
          <a:xfrm>
            <a:off x="457200" y="457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9461" name="Rectangle 3"/>
          <p:cNvSpPr>
            <a:spLocks noGrp="1" noChangeArrowheads="1"/>
          </p:cNvSpPr>
          <p:nvPr>
            <p:ph type="body" idx="1"/>
          </p:nvPr>
        </p:nvSpPr>
        <p:spPr bwMode="auto">
          <a:xfrm>
            <a:off x="457200" y="3429000"/>
            <a:ext cx="8229600" cy="2620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31080" name="Text Box 8"/>
          <p:cNvSpPr txBox="1">
            <a:spLocks noChangeArrowheads="1"/>
          </p:cNvSpPr>
          <p:nvPr/>
        </p:nvSpPr>
        <p:spPr bwMode="auto">
          <a:xfrm>
            <a:off x="7086600" y="6232525"/>
            <a:ext cx="2057400" cy="396875"/>
          </a:xfrm>
          <a:prstGeom prst="rect">
            <a:avLst/>
          </a:prstGeom>
          <a:noFill/>
          <a:ln w="9525" algn="ctr">
            <a:noFill/>
            <a:miter lim="800000"/>
            <a:headEnd type="none" w="sm" len="sm"/>
            <a:tailEnd type="none" w="sm" len="sm"/>
          </a:ln>
          <a:effectLst/>
        </p:spPr>
        <p:txBody>
          <a:bodyPr>
            <a:spAutoFit/>
            <a:flatTx/>
          </a:bodyPr>
          <a:lstStyle/>
          <a:p>
            <a:pPr algn="ctr" eaLnBrk="0" hangingPunct="0">
              <a:spcBef>
                <a:spcPct val="50000"/>
              </a:spcBef>
              <a:defRPr/>
            </a:pPr>
            <a:r>
              <a:rPr lang="en-US" sz="2000" dirty="0">
                <a:solidFill>
                  <a:schemeClr val="hlink"/>
                </a:solidFill>
              </a:rPr>
              <a:t>ni.com/training</a:t>
            </a:r>
          </a:p>
        </p:txBody>
      </p:sp>
      <p:sp>
        <p:nvSpPr>
          <p:cNvPr id="131081" name="Text Box 9"/>
          <p:cNvSpPr txBox="1">
            <a:spLocks noChangeArrowheads="1"/>
          </p:cNvSpPr>
          <p:nvPr/>
        </p:nvSpPr>
        <p:spPr bwMode="auto">
          <a:xfrm>
            <a:off x="533400" y="2743200"/>
            <a:ext cx="1793875" cy="579438"/>
          </a:xfrm>
          <a:prstGeom prst="rect">
            <a:avLst/>
          </a:prstGeom>
          <a:noFill/>
          <a:ln w="9525" algn="ctr">
            <a:noFill/>
            <a:miter lim="800000"/>
            <a:headEnd type="none" w="sm" len="sm"/>
            <a:tailEnd type="none" w="sm" len="sm"/>
          </a:ln>
          <a:effectLst/>
        </p:spPr>
        <p:txBody>
          <a:bodyPr>
            <a:spAutoFit/>
            <a:flatTx/>
          </a:bodyPr>
          <a:lstStyle/>
          <a:p>
            <a:pPr eaLnBrk="0" hangingPunct="0">
              <a:spcBef>
                <a:spcPct val="50000"/>
              </a:spcBef>
              <a:defRPr/>
            </a:pPr>
            <a:r>
              <a:rPr lang="en-US" sz="3200" dirty="0">
                <a:solidFill>
                  <a:schemeClr val="hlink"/>
                </a:solidFill>
              </a:rPr>
              <a:t>TOPICS</a:t>
            </a:r>
          </a:p>
        </p:txBody>
      </p:sp>
    </p:spTree>
  </p:cSld>
  <p:clrMap bg1="lt1" tx1="dk1" bg2="lt2" tx2="dk2" accent1="accent1" accent2="accent2" accent3="accent3" accent4="accent4" accent5="accent5" accent6="accent6" hlink="hlink" folHlink="folHlink"/>
  <p:sldLayoutIdLst>
    <p:sldLayoutId id="2147483721" r:id="rId1"/>
    <p:sldLayoutId id="2147483720" r:id="rId2"/>
  </p:sldLayoutIdLst>
  <p:txStyles>
    <p:titleStyle>
      <a:lvl1pPr algn="ctr" rtl="0" fontAlgn="base">
        <a:spcBef>
          <a:spcPct val="0"/>
        </a:spcBef>
        <a:spcAft>
          <a:spcPct val="0"/>
        </a:spcAft>
        <a:defRPr sz="3800" b="1">
          <a:solidFill>
            <a:schemeClr val="tx2"/>
          </a:solidFill>
          <a:latin typeface="+mj-lt"/>
          <a:ea typeface="+mj-ea"/>
          <a:cs typeface="+mj-cs"/>
        </a:defRPr>
      </a:lvl1pPr>
      <a:lvl2pPr algn="ctr" rtl="0" fontAlgn="base">
        <a:spcBef>
          <a:spcPct val="0"/>
        </a:spcBef>
        <a:spcAft>
          <a:spcPct val="0"/>
        </a:spcAft>
        <a:defRPr sz="3800" b="1">
          <a:solidFill>
            <a:schemeClr val="tx2"/>
          </a:solidFill>
          <a:latin typeface="Arial Narrow" pitchFamily="34" charset="0"/>
        </a:defRPr>
      </a:lvl2pPr>
      <a:lvl3pPr algn="ctr" rtl="0" fontAlgn="base">
        <a:spcBef>
          <a:spcPct val="0"/>
        </a:spcBef>
        <a:spcAft>
          <a:spcPct val="0"/>
        </a:spcAft>
        <a:defRPr sz="3800" b="1">
          <a:solidFill>
            <a:schemeClr val="tx2"/>
          </a:solidFill>
          <a:latin typeface="Arial Narrow" pitchFamily="34" charset="0"/>
        </a:defRPr>
      </a:lvl3pPr>
      <a:lvl4pPr algn="ctr" rtl="0" fontAlgn="base">
        <a:spcBef>
          <a:spcPct val="0"/>
        </a:spcBef>
        <a:spcAft>
          <a:spcPct val="0"/>
        </a:spcAft>
        <a:defRPr sz="3800" b="1">
          <a:solidFill>
            <a:schemeClr val="tx2"/>
          </a:solidFill>
          <a:latin typeface="Arial Narrow" pitchFamily="34" charset="0"/>
        </a:defRPr>
      </a:lvl4pPr>
      <a:lvl5pPr algn="ctr" rtl="0" fontAlgn="base">
        <a:spcBef>
          <a:spcPct val="0"/>
        </a:spcBef>
        <a:spcAft>
          <a:spcPct val="0"/>
        </a:spcAft>
        <a:defRPr sz="3800" b="1">
          <a:solidFill>
            <a:schemeClr val="tx2"/>
          </a:solidFill>
          <a:latin typeface="Arial Narrow" pitchFamily="34" charset="0"/>
        </a:defRPr>
      </a:lvl5pPr>
      <a:lvl6pPr marL="457200" algn="ctr" rtl="0" eaLnBrk="1" fontAlgn="base" hangingPunct="1">
        <a:spcBef>
          <a:spcPct val="0"/>
        </a:spcBef>
        <a:spcAft>
          <a:spcPct val="0"/>
        </a:spcAft>
        <a:defRPr sz="3800" b="1">
          <a:solidFill>
            <a:schemeClr val="tx2"/>
          </a:solidFill>
          <a:latin typeface="Arial Narrow" pitchFamily="34" charset="0"/>
        </a:defRPr>
      </a:lvl6pPr>
      <a:lvl7pPr marL="914400" algn="ctr" rtl="0" eaLnBrk="1" fontAlgn="base" hangingPunct="1">
        <a:spcBef>
          <a:spcPct val="0"/>
        </a:spcBef>
        <a:spcAft>
          <a:spcPct val="0"/>
        </a:spcAft>
        <a:defRPr sz="3800" b="1">
          <a:solidFill>
            <a:schemeClr val="tx2"/>
          </a:solidFill>
          <a:latin typeface="Arial Narrow" pitchFamily="34" charset="0"/>
        </a:defRPr>
      </a:lvl7pPr>
      <a:lvl8pPr marL="1371600" algn="ctr" rtl="0" eaLnBrk="1" fontAlgn="base" hangingPunct="1">
        <a:spcBef>
          <a:spcPct val="0"/>
        </a:spcBef>
        <a:spcAft>
          <a:spcPct val="0"/>
        </a:spcAft>
        <a:defRPr sz="3800" b="1">
          <a:solidFill>
            <a:schemeClr val="tx2"/>
          </a:solidFill>
          <a:latin typeface="Arial Narrow" pitchFamily="34" charset="0"/>
        </a:defRPr>
      </a:lvl8pPr>
      <a:lvl9pPr marL="1828800" algn="ctr" rtl="0" eaLnBrk="1" fontAlgn="base" hangingPunct="1">
        <a:spcBef>
          <a:spcPct val="0"/>
        </a:spcBef>
        <a:spcAft>
          <a:spcPct val="0"/>
        </a:spcAft>
        <a:defRPr sz="3800" b="1">
          <a:solidFill>
            <a:schemeClr val="tx2"/>
          </a:solidFill>
          <a:latin typeface="Arial Narrow" pitchFamily="34" charset="0"/>
        </a:defRPr>
      </a:lvl9pPr>
    </p:titleStyle>
    <p:bodyStyle>
      <a:lvl1pPr marL="444500" indent="-444500" algn="l" rtl="0" fontAlgn="base">
        <a:spcBef>
          <a:spcPct val="20000"/>
        </a:spcBef>
        <a:spcAft>
          <a:spcPct val="0"/>
        </a:spcAft>
        <a:buAutoNum type="alphaUcPeriod"/>
        <a:tabLst>
          <a:tab pos="457200" algn="l"/>
        </a:tabLst>
        <a:defRPr sz="2800">
          <a:solidFill>
            <a:schemeClr val="tx1"/>
          </a:solidFill>
          <a:latin typeface="+mn-lt"/>
          <a:ea typeface="+mn-ea"/>
          <a:cs typeface="+mn-cs"/>
        </a:defRPr>
      </a:lvl1pPr>
      <a:lvl2pPr marL="1016000" indent="-533400" algn="l" rtl="0" fontAlgn="base">
        <a:spcBef>
          <a:spcPct val="20000"/>
        </a:spcBef>
        <a:spcAft>
          <a:spcPct val="0"/>
        </a:spcAft>
        <a:buChar char="–"/>
        <a:tabLst>
          <a:tab pos="457200" algn="l"/>
        </a:tabLst>
        <a:defRPr sz="2800">
          <a:solidFill>
            <a:schemeClr val="tx1"/>
          </a:solidFill>
          <a:latin typeface="+mn-lt"/>
        </a:defRPr>
      </a:lvl2pPr>
      <a:lvl3pPr marL="1474788" indent="-457200" algn="l" rtl="0" fontAlgn="base">
        <a:spcBef>
          <a:spcPct val="20000"/>
        </a:spcBef>
        <a:spcAft>
          <a:spcPct val="0"/>
        </a:spcAft>
        <a:buChar char="•"/>
        <a:tabLst>
          <a:tab pos="457200" algn="l"/>
        </a:tabLst>
        <a:defRPr sz="2400">
          <a:solidFill>
            <a:schemeClr val="tx1"/>
          </a:solidFill>
          <a:latin typeface="+mn-lt"/>
        </a:defRPr>
      </a:lvl3pPr>
      <a:lvl4pPr marL="1857375" indent="-381000" algn="l" rtl="0" fontAlgn="base">
        <a:spcBef>
          <a:spcPct val="20000"/>
        </a:spcBef>
        <a:spcAft>
          <a:spcPct val="0"/>
        </a:spcAft>
        <a:buChar char="–"/>
        <a:tabLst>
          <a:tab pos="457200" algn="l"/>
        </a:tabLst>
        <a:defRPr sz="2000">
          <a:solidFill>
            <a:schemeClr val="tx1"/>
          </a:solidFill>
          <a:latin typeface="+mn-lt"/>
        </a:defRPr>
      </a:lvl4pPr>
      <a:lvl5pPr marL="2239963" indent="-381000" algn="l" rtl="0" fontAlgn="base">
        <a:spcBef>
          <a:spcPct val="20000"/>
        </a:spcBef>
        <a:spcAft>
          <a:spcPct val="0"/>
        </a:spcAft>
        <a:buChar char="»"/>
        <a:tabLst>
          <a:tab pos="457200" algn="l"/>
        </a:tabLst>
        <a:defRPr sz="2000">
          <a:solidFill>
            <a:schemeClr val="tx1"/>
          </a:solidFill>
          <a:latin typeface="+mn-lt"/>
        </a:defRPr>
      </a:lvl5pPr>
      <a:lvl6pPr marL="2697163" indent="-381000" algn="l" rtl="0" eaLnBrk="1" fontAlgn="base" hangingPunct="1">
        <a:spcBef>
          <a:spcPct val="20000"/>
        </a:spcBef>
        <a:spcAft>
          <a:spcPct val="0"/>
        </a:spcAft>
        <a:buChar char="»"/>
        <a:tabLst>
          <a:tab pos="457200" algn="l"/>
        </a:tabLst>
        <a:defRPr sz="2000">
          <a:solidFill>
            <a:schemeClr val="tx1"/>
          </a:solidFill>
          <a:latin typeface="+mn-lt"/>
        </a:defRPr>
      </a:lvl6pPr>
      <a:lvl7pPr marL="3154363" indent="-381000" algn="l" rtl="0" eaLnBrk="1" fontAlgn="base" hangingPunct="1">
        <a:spcBef>
          <a:spcPct val="20000"/>
        </a:spcBef>
        <a:spcAft>
          <a:spcPct val="0"/>
        </a:spcAft>
        <a:buChar char="»"/>
        <a:tabLst>
          <a:tab pos="457200" algn="l"/>
        </a:tabLst>
        <a:defRPr sz="2000">
          <a:solidFill>
            <a:schemeClr val="tx1"/>
          </a:solidFill>
          <a:latin typeface="+mn-lt"/>
        </a:defRPr>
      </a:lvl7pPr>
      <a:lvl8pPr marL="3611563" indent="-381000" algn="l" rtl="0" eaLnBrk="1" fontAlgn="base" hangingPunct="1">
        <a:spcBef>
          <a:spcPct val="20000"/>
        </a:spcBef>
        <a:spcAft>
          <a:spcPct val="0"/>
        </a:spcAft>
        <a:buChar char="»"/>
        <a:tabLst>
          <a:tab pos="457200" algn="l"/>
        </a:tabLst>
        <a:defRPr sz="2000">
          <a:solidFill>
            <a:schemeClr val="tx1"/>
          </a:solidFill>
          <a:latin typeface="+mn-lt"/>
        </a:defRPr>
      </a:lvl8pPr>
      <a:lvl9pPr marL="4068763" indent="-381000" algn="l" rtl="0" eaLnBrk="1" fontAlgn="base" hangingPunct="1">
        <a:spcBef>
          <a:spcPct val="20000"/>
        </a:spcBef>
        <a:spcAft>
          <a:spcPct val="0"/>
        </a:spcAft>
        <a:buChar char="»"/>
        <a:tabLst>
          <a:tab pos="457200" algn="l"/>
        </a:tabLs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bwMode="auto">
          <a:xfrm>
            <a:off x="533400" y="228600"/>
            <a:ext cx="8153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2531" name="Rectangle 3"/>
          <p:cNvSpPr>
            <a:spLocks noGrp="1" noChangeArrowheads="1"/>
          </p:cNvSpPr>
          <p:nvPr>
            <p:ph type="body" idx="1"/>
          </p:nvPr>
        </p:nvSpPr>
        <p:spPr bwMode="auto">
          <a:xfrm>
            <a:off x="990600" y="3733800"/>
            <a:ext cx="7696200" cy="2057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pic>
        <p:nvPicPr>
          <p:cNvPr id="22532" name="Picture 4" descr="design01"/>
          <p:cNvPicPr>
            <a:picLocks noChangeAspect="1" noChangeArrowheads="1"/>
          </p:cNvPicPr>
          <p:nvPr/>
        </p:nvPicPr>
        <p:blipFill>
          <a:blip r:embed="rId3"/>
          <a:srcRect r="64240" b="87874"/>
          <a:stretch>
            <a:fillRect/>
          </a:stretch>
        </p:blipFill>
        <p:spPr bwMode="auto">
          <a:xfrm>
            <a:off x="3687763" y="6048375"/>
            <a:ext cx="3181350" cy="809625"/>
          </a:xfrm>
          <a:prstGeom prst="rect">
            <a:avLst/>
          </a:prstGeom>
          <a:noFill/>
          <a:ln w="9525">
            <a:noFill/>
            <a:miter lim="800000"/>
            <a:headEnd/>
            <a:tailEnd/>
          </a:ln>
        </p:spPr>
      </p:pic>
      <p:sp>
        <p:nvSpPr>
          <p:cNvPr id="138245" name="Text Box 5"/>
          <p:cNvSpPr txBox="1">
            <a:spLocks noChangeArrowheads="1"/>
          </p:cNvSpPr>
          <p:nvPr/>
        </p:nvSpPr>
        <p:spPr bwMode="auto">
          <a:xfrm>
            <a:off x="7086600" y="6232525"/>
            <a:ext cx="2057400" cy="396875"/>
          </a:xfrm>
          <a:prstGeom prst="rect">
            <a:avLst/>
          </a:prstGeom>
          <a:noFill/>
          <a:ln w="9525" algn="ctr">
            <a:noFill/>
            <a:miter lim="800000"/>
            <a:headEnd type="none" w="sm" len="sm"/>
            <a:tailEnd type="none" w="sm" len="sm"/>
          </a:ln>
          <a:effectLst/>
        </p:spPr>
        <p:txBody>
          <a:bodyPr>
            <a:spAutoFit/>
            <a:flatTx/>
          </a:bodyPr>
          <a:lstStyle/>
          <a:p>
            <a:pPr algn="ctr" eaLnBrk="0" hangingPunct="0">
              <a:spcBef>
                <a:spcPct val="50000"/>
              </a:spcBef>
              <a:defRPr/>
            </a:pPr>
            <a:r>
              <a:rPr lang="en-US" sz="2000" dirty="0">
                <a:solidFill>
                  <a:schemeClr val="hlink"/>
                </a:solidFill>
              </a:rPr>
              <a:t>ni.com/training</a:t>
            </a:r>
          </a:p>
        </p:txBody>
      </p:sp>
      <p:sp>
        <p:nvSpPr>
          <p:cNvPr id="138247" name="AutoShape 7"/>
          <p:cNvSpPr>
            <a:spLocks noChangeArrowheads="1"/>
          </p:cNvSpPr>
          <p:nvPr/>
        </p:nvSpPr>
        <p:spPr bwMode="auto">
          <a:xfrm rot="5400000">
            <a:off x="-436563" y="4532313"/>
            <a:ext cx="2041525" cy="444500"/>
          </a:xfrm>
          <a:prstGeom prst="roundRect">
            <a:avLst>
              <a:gd name="adj" fmla="val 16667"/>
            </a:avLst>
          </a:prstGeom>
          <a:solidFill>
            <a:schemeClr val="hlink"/>
          </a:solidFill>
          <a:ln w="9525">
            <a:noFill/>
            <a:round/>
            <a:headEnd type="none" w="sm" len="sm"/>
            <a:tailEnd type="none" w="sm" len="sm"/>
          </a:ln>
          <a:effectLst/>
        </p:spPr>
        <p:txBody>
          <a:bodyPr rot="10800000" wrap="none" anchor="ctr"/>
          <a:lstStyle/>
          <a:p>
            <a:pPr algn="ctr" eaLnBrk="0" hangingPunct="0">
              <a:defRPr/>
            </a:pPr>
            <a:r>
              <a:rPr lang="en-US" dirty="0"/>
              <a:t>GOAL</a:t>
            </a:r>
          </a:p>
        </p:txBody>
      </p:sp>
      <p:sp>
        <p:nvSpPr>
          <p:cNvPr id="7" name="Slide Number Placeholder 6"/>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eaLnBrk="0" hangingPunct="0">
              <a:defRPr sz="1200" smtClean="0">
                <a:solidFill>
                  <a:schemeClr val="bg1"/>
                </a:solidFill>
              </a:defRPr>
            </a:lvl1pPr>
          </a:lstStyle>
          <a:p>
            <a:pPr>
              <a:defRPr/>
            </a:pPr>
            <a:fld id="{02C76271-5DED-44AC-A7DC-7E06524E4D30}"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39" r:id="rId1"/>
  </p:sldLayoutIdLst>
  <p:txStyles>
    <p:titleStyle>
      <a:lvl1pPr algn="l" rtl="0" fontAlgn="base">
        <a:spcBef>
          <a:spcPct val="0"/>
        </a:spcBef>
        <a:spcAft>
          <a:spcPct val="0"/>
        </a:spcAft>
        <a:defRPr sz="3600" b="1">
          <a:solidFill>
            <a:schemeClr val="tx2"/>
          </a:solidFill>
          <a:latin typeface="+mj-lt"/>
          <a:ea typeface="+mj-ea"/>
          <a:cs typeface="+mj-cs"/>
        </a:defRPr>
      </a:lvl1pPr>
      <a:lvl2pPr algn="l" rtl="0" fontAlgn="base">
        <a:spcBef>
          <a:spcPct val="0"/>
        </a:spcBef>
        <a:spcAft>
          <a:spcPct val="0"/>
        </a:spcAft>
        <a:defRPr sz="3600" b="1">
          <a:solidFill>
            <a:schemeClr val="tx2"/>
          </a:solidFill>
          <a:latin typeface="Arial Narrow" pitchFamily="34" charset="0"/>
        </a:defRPr>
      </a:lvl2pPr>
      <a:lvl3pPr algn="l" rtl="0" fontAlgn="base">
        <a:spcBef>
          <a:spcPct val="0"/>
        </a:spcBef>
        <a:spcAft>
          <a:spcPct val="0"/>
        </a:spcAft>
        <a:defRPr sz="3600" b="1">
          <a:solidFill>
            <a:schemeClr val="tx2"/>
          </a:solidFill>
          <a:latin typeface="Arial Narrow" pitchFamily="34" charset="0"/>
        </a:defRPr>
      </a:lvl3pPr>
      <a:lvl4pPr algn="l" rtl="0" fontAlgn="base">
        <a:spcBef>
          <a:spcPct val="0"/>
        </a:spcBef>
        <a:spcAft>
          <a:spcPct val="0"/>
        </a:spcAft>
        <a:defRPr sz="3600" b="1">
          <a:solidFill>
            <a:schemeClr val="tx2"/>
          </a:solidFill>
          <a:latin typeface="Arial Narrow" pitchFamily="34" charset="0"/>
        </a:defRPr>
      </a:lvl4pPr>
      <a:lvl5pPr algn="l" rtl="0" fontAlgn="base">
        <a:spcBef>
          <a:spcPct val="0"/>
        </a:spcBef>
        <a:spcAft>
          <a:spcPct val="0"/>
        </a:spcAft>
        <a:defRPr sz="3600" b="1">
          <a:solidFill>
            <a:schemeClr val="tx2"/>
          </a:solidFill>
          <a:latin typeface="Arial Narrow" pitchFamily="34" charset="0"/>
        </a:defRPr>
      </a:lvl5pPr>
      <a:lvl6pPr marL="457200" algn="l" rtl="0" eaLnBrk="1" fontAlgn="base" hangingPunct="1">
        <a:spcBef>
          <a:spcPct val="0"/>
        </a:spcBef>
        <a:spcAft>
          <a:spcPct val="0"/>
        </a:spcAft>
        <a:defRPr sz="3600" b="1">
          <a:solidFill>
            <a:schemeClr val="tx2"/>
          </a:solidFill>
          <a:latin typeface="Arial Narrow" pitchFamily="34" charset="0"/>
        </a:defRPr>
      </a:lvl6pPr>
      <a:lvl7pPr marL="914400" algn="l" rtl="0" eaLnBrk="1" fontAlgn="base" hangingPunct="1">
        <a:spcBef>
          <a:spcPct val="0"/>
        </a:spcBef>
        <a:spcAft>
          <a:spcPct val="0"/>
        </a:spcAft>
        <a:defRPr sz="3600" b="1">
          <a:solidFill>
            <a:schemeClr val="tx2"/>
          </a:solidFill>
          <a:latin typeface="Arial Narrow" pitchFamily="34" charset="0"/>
        </a:defRPr>
      </a:lvl7pPr>
      <a:lvl8pPr marL="1371600" algn="l" rtl="0" eaLnBrk="1" fontAlgn="base" hangingPunct="1">
        <a:spcBef>
          <a:spcPct val="0"/>
        </a:spcBef>
        <a:spcAft>
          <a:spcPct val="0"/>
        </a:spcAft>
        <a:defRPr sz="3600" b="1">
          <a:solidFill>
            <a:schemeClr val="tx2"/>
          </a:solidFill>
          <a:latin typeface="Arial Narrow" pitchFamily="34" charset="0"/>
        </a:defRPr>
      </a:lvl8pPr>
      <a:lvl9pPr marL="1828800" algn="l" rtl="0" eaLnBrk="1" fontAlgn="base" hangingPunct="1">
        <a:spcBef>
          <a:spcPct val="0"/>
        </a:spcBef>
        <a:spcAft>
          <a:spcPct val="0"/>
        </a:spcAft>
        <a:defRPr sz="3600" b="1">
          <a:solidFill>
            <a:schemeClr val="tx2"/>
          </a:solidFill>
          <a:latin typeface="Arial Narrow" pitchFamily="34" charset="0"/>
        </a:defRPr>
      </a:lvl9pPr>
    </p:titleStyle>
    <p:bodyStyle>
      <a:lvl1pPr marL="342900" indent="-342900" algn="l" rtl="0" fontAlgn="base">
        <a:spcBef>
          <a:spcPct val="20000"/>
        </a:spcBef>
        <a:spcAft>
          <a:spcPct val="0"/>
        </a:spcAft>
        <a:buChar char="•"/>
        <a:defRPr sz="2800">
          <a:solidFill>
            <a:schemeClr val="hlink"/>
          </a:solidFill>
          <a:latin typeface="+mn-lt"/>
          <a:ea typeface="+mn-ea"/>
          <a:cs typeface="+mn-cs"/>
        </a:defRPr>
      </a:lvl1pPr>
      <a:lvl2pPr marL="1039813" indent="-533400" algn="l" rtl="0" fontAlgn="base">
        <a:spcBef>
          <a:spcPct val="20000"/>
        </a:spcBef>
        <a:spcAft>
          <a:spcPct val="0"/>
        </a:spcAft>
        <a:buChar char="–"/>
        <a:defRPr sz="2800">
          <a:solidFill>
            <a:schemeClr val="tx1"/>
          </a:solidFill>
          <a:latin typeface="+mn-lt"/>
        </a:defRPr>
      </a:lvl2pPr>
      <a:lvl3pPr marL="1498600" indent="-457200" algn="l" rtl="0" fontAlgn="base">
        <a:spcBef>
          <a:spcPct val="20000"/>
        </a:spcBef>
        <a:spcAft>
          <a:spcPct val="0"/>
        </a:spcAft>
        <a:buChar char="•"/>
        <a:defRPr sz="2400">
          <a:solidFill>
            <a:schemeClr val="tx1"/>
          </a:solidFill>
          <a:latin typeface="+mn-lt"/>
        </a:defRPr>
      </a:lvl3pPr>
      <a:lvl4pPr marL="1881188" indent="-381000" algn="l" rtl="0" fontAlgn="base">
        <a:spcBef>
          <a:spcPct val="20000"/>
        </a:spcBef>
        <a:spcAft>
          <a:spcPct val="0"/>
        </a:spcAft>
        <a:buChar char="–"/>
        <a:defRPr sz="2000">
          <a:solidFill>
            <a:schemeClr val="tx1"/>
          </a:solidFill>
          <a:latin typeface="+mn-lt"/>
        </a:defRPr>
      </a:lvl4pPr>
      <a:lvl5pPr marL="2263775" indent="-381000" algn="l" rtl="0" fontAlgn="base">
        <a:spcBef>
          <a:spcPct val="20000"/>
        </a:spcBef>
        <a:spcAft>
          <a:spcPct val="0"/>
        </a:spcAft>
        <a:buChar char="»"/>
        <a:defRPr sz="2000">
          <a:solidFill>
            <a:schemeClr val="tx1"/>
          </a:solidFill>
          <a:latin typeface="+mn-lt"/>
        </a:defRPr>
      </a:lvl5pPr>
      <a:lvl6pPr marL="2720975" indent="-381000" algn="l" rtl="0" eaLnBrk="1" fontAlgn="base" hangingPunct="1">
        <a:spcBef>
          <a:spcPct val="20000"/>
        </a:spcBef>
        <a:spcAft>
          <a:spcPct val="0"/>
        </a:spcAft>
        <a:buChar char="»"/>
        <a:defRPr sz="2000">
          <a:solidFill>
            <a:schemeClr val="tx1"/>
          </a:solidFill>
          <a:latin typeface="+mn-lt"/>
        </a:defRPr>
      </a:lvl6pPr>
      <a:lvl7pPr marL="3178175" indent="-381000" algn="l" rtl="0" eaLnBrk="1" fontAlgn="base" hangingPunct="1">
        <a:spcBef>
          <a:spcPct val="20000"/>
        </a:spcBef>
        <a:spcAft>
          <a:spcPct val="0"/>
        </a:spcAft>
        <a:buChar char="»"/>
        <a:defRPr sz="2000">
          <a:solidFill>
            <a:schemeClr val="tx1"/>
          </a:solidFill>
          <a:latin typeface="+mn-lt"/>
        </a:defRPr>
      </a:lvl7pPr>
      <a:lvl8pPr marL="3635375" indent="-381000" algn="l" rtl="0" eaLnBrk="1" fontAlgn="base" hangingPunct="1">
        <a:spcBef>
          <a:spcPct val="20000"/>
        </a:spcBef>
        <a:spcAft>
          <a:spcPct val="0"/>
        </a:spcAft>
        <a:buChar char="»"/>
        <a:defRPr sz="2000">
          <a:solidFill>
            <a:schemeClr val="tx1"/>
          </a:solidFill>
          <a:latin typeface="+mn-lt"/>
        </a:defRPr>
      </a:lvl8pPr>
      <a:lvl9pPr marL="4092575" indent="-3810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7.w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vmlDrawing" Target="../drawings/vmlDrawing2.vml"/><Relationship Id="rId5" Type="http://schemas.openxmlformats.org/officeDocument/2006/relationships/image" Target="../media/image26.png"/><Relationship Id="rId4" Type="http://schemas.openxmlformats.org/officeDocument/2006/relationships/oleObject" Target="../embeddings/oleObject2.bin"/></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8.xml"/><Relationship Id="rId1" Type="http://schemas.openxmlformats.org/officeDocument/2006/relationships/slideLayout" Target="../slideLayouts/slideLayout6.xml"/><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29.xml"/><Relationship Id="rId1" Type="http://schemas.openxmlformats.org/officeDocument/2006/relationships/slideLayout" Target="../slideLayouts/slideLayout4.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3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oleObject" Target="../embeddings/oleObject1.bin"/></Relationships>
</file>

<file path=ppt/slides/_rels/slide40.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0.xml"/></Relationships>
</file>

<file path=ppt/slides/_rels/slide4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p:txBody>
          <a:bodyPr/>
          <a:lstStyle/>
          <a:p>
            <a:r>
              <a:rPr lang="en-US" dirty="0" smtClean="0"/>
              <a:t>Lesson 6</a:t>
            </a:r>
            <a:br>
              <a:rPr lang="en-US" dirty="0" smtClean="0"/>
            </a:br>
            <a:r>
              <a:rPr lang="en-US" dirty="0" smtClean="0"/>
              <a:t>Verifying Your Application</a:t>
            </a:r>
          </a:p>
        </p:txBody>
      </p:sp>
      <p:sp>
        <p:nvSpPr>
          <p:cNvPr id="26626" name="Rectangle 3"/>
          <p:cNvSpPr>
            <a:spLocks noGrp="1" noChangeArrowheads="1"/>
          </p:cNvSpPr>
          <p:nvPr>
            <p:ph sz="quarter" idx="10"/>
          </p:nvPr>
        </p:nvSpPr>
        <p:spPr/>
        <p:txBody>
          <a:bodyPr/>
          <a:lstStyle/>
          <a:p>
            <a:pPr marL="636588" indent="-636588">
              <a:lnSpc>
                <a:spcPct val="80000"/>
              </a:lnSpc>
              <a:spcBef>
                <a:spcPct val="30000"/>
              </a:spcBef>
              <a:buFontTx/>
              <a:buNone/>
            </a:pPr>
            <a:r>
              <a:rPr lang="en-US" dirty="0" smtClean="0"/>
              <a:t>A.	Verifying Correct Application Behavior</a:t>
            </a:r>
          </a:p>
          <a:p>
            <a:pPr marL="636588" indent="-636588">
              <a:lnSpc>
                <a:spcPct val="80000"/>
              </a:lnSpc>
              <a:spcBef>
                <a:spcPct val="30000"/>
              </a:spcBef>
              <a:buFontTx/>
              <a:buNone/>
            </a:pPr>
            <a:r>
              <a:rPr lang="en-US" dirty="0" smtClean="0"/>
              <a:t>B.	Verifying Correct Timing Behavior</a:t>
            </a:r>
          </a:p>
          <a:p>
            <a:pPr marL="636588" indent="-636588">
              <a:lnSpc>
                <a:spcPct val="80000"/>
              </a:lnSpc>
              <a:spcBef>
                <a:spcPct val="30000"/>
              </a:spcBef>
              <a:buFontTx/>
              <a:buNone/>
            </a:pPr>
            <a:r>
              <a:rPr lang="en-US" dirty="0" smtClean="0"/>
              <a:t>C.	Verifying Memory Usage</a:t>
            </a:r>
          </a:p>
          <a:p>
            <a:pPr marL="636588" indent="-636588">
              <a:lnSpc>
                <a:spcPct val="80000"/>
              </a:lnSpc>
              <a:spcBef>
                <a:spcPct val="30000"/>
              </a:spcBef>
              <a:buFontTx/>
              <a:buNone/>
            </a:pPr>
            <a:r>
              <a:rPr lang="en-US" dirty="0" smtClean="0"/>
              <a:t>D.	Real-Time Execution Trace Toolkit</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01" name="Rectangle 2"/>
          <p:cNvSpPr>
            <a:spLocks noGrp="1" noChangeArrowheads="1"/>
          </p:cNvSpPr>
          <p:nvPr>
            <p:ph type="title"/>
          </p:nvPr>
        </p:nvSpPr>
        <p:spPr/>
        <p:txBody>
          <a:bodyPr/>
          <a:lstStyle/>
          <a:p>
            <a:r>
              <a:rPr lang="en-US" dirty="0" smtClean="0"/>
              <a:t>Tick Count (ms) Function – Good </a:t>
            </a:r>
          </a:p>
        </p:txBody>
      </p:sp>
      <p:sp>
        <p:nvSpPr>
          <p:cNvPr id="768002" name="Rectangle 3"/>
          <p:cNvSpPr>
            <a:spLocks noGrp="1" noChangeArrowheads="1"/>
          </p:cNvSpPr>
          <p:nvPr>
            <p:ph idx="1"/>
          </p:nvPr>
        </p:nvSpPr>
        <p:spPr/>
        <p:txBody>
          <a:bodyPr/>
          <a:lstStyle/>
          <a:p>
            <a:pPr marL="0" indent="0">
              <a:buFontTx/>
              <a:buNone/>
            </a:pPr>
            <a:r>
              <a:rPr lang="en-US" dirty="0" smtClean="0"/>
              <a:t>Measures the time it takes to perform </a:t>
            </a:r>
            <a:r>
              <a:rPr lang="en-US" i="1" dirty="0" smtClean="0"/>
              <a:t>N</a:t>
            </a:r>
            <a:r>
              <a:rPr lang="en-US" dirty="0" smtClean="0"/>
              <a:t> iterations of a specified operation using the millisecond timer</a:t>
            </a:r>
          </a:p>
        </p:txBody>
      </p:sp>
      <p:sp>
        <p:nvSpPr>
          <p:cNvPr id="768003" name="Text Box 4"/>
          <p:cNvSpPr txBox="1">
            <a:spLocks noChangeArrowheads="1"/>
          </p:cNvSpPr>
          <p:nvPr/>
        </p:nvSpPr>
        <p:spPr bwMode="auto">
          <a:xfrm>
            <a:off x="1117600" y="5121275"/>
            <a:ext cx="8131175" cy="822325"/>
          </a:xfrm>
          <a:prstGeom prst="rect">
            <a:avLst/>
          </a:prstGeom>
          <a:noFill/>
          <a:ln w="9525">
            <a:noFill/>
            <a:miter lim="800000"/>
            <a:headEnd type="none" w="sm" len="sm"/>
            <a:tailEnd type="none" w="sm" len="sm"/>
          </a:ln>
        </p:spPr>
        <p:txBody>
          <a:bodyPr>
            <a:spAutoFit/>
          </a:bodyPr>
          <a:lstStyle/>
          <a:p>
            <a:pPr eaLnBrk="0" hangingPunct="0"/>
            <a:r>
              <a:rPr lang="en-US" b="0" dirty="0">
                <a:solidFill>
                  <a:schemeClr val="tx1"/>
                </a:solidFill>
              </a:rPr>
              <a:t>Demo: NI Example Finder</a:t>
            </a:r>
          </a:p>
          <a:p>
            <a:pPr eaLnBrk="0" hangingPunct="0"/>
            <a:r>
              <a:rPr lang="en-US" dirty="0">
                <a:solidFill>
                  <a:schemeClr val="tx1"/>
                </a:solidFill>
              </a:rPr>
              <a:t>Fundamentals»Loops and Structures»Timing Template (data dep)</a:t>
            </a:r>
          </a:p>
        </p:txBody>
      </p:sp>
      <p:pic>
        <p:nvPicPr>
          <p:cNvPr id="768004" name="Picture 5" descr="j0299125"/>
          <p:cNvPicPr>
            <a:picLocks noChangeAspect="1" noChangeArrowheads="1"/>
          </p:cNvPicPr>
          <p:nvPr/>
        </p:nvPicPr>
        <p:blipFill>
          <a:blip r:embed="rId3"/>
          <a:srcRect/>
          <a:stretch>
            <a:fillRect/>
          </a:stretch>
        </p:blipFill>
        <p:spPr bwMode="auto">
          <a:xfrm>
            <a:off x="241300" y="4572000"/>
            <a:ext cx="788988" cy="1295400"/>
          </a:xfrm>
          <a:prstGeom prst="rect">
            <a:avLst/>
          </a:prstGeom>
          <a:noFill/>
          <a:ln w="9525">
            <a:noFill/>
            <a:miter lim="800000"/>
            <a:headEnd/>
            <a:tailEnd/>
          </a:ln>
        </p:spPr>
      </p:pic>
      <p:pic>
        <p:nvPicPr>
          <p:cNvPr id="805889" name="Picture 1" descr="tick_count_example.bmp"/>
          <p:cNvPicPr>
            <a:picLocks noChangeAspect="1" noChangeArrowheads="1"/>
          </p:cNvPicPr>
          <p:nvPr/>
        </p:nvPicPr>
        <p:blipFill>
          <a:blip r:embed="rId4"/>
          <a:srcRect/>
          <a:stretch>
            <a:fillRect/>
          </a:stretch>
        </p:blipFill>
        <p:spPr bwMode="auto">
          <a:xfrm>
            <a:off x="1800225" y="2505435"/>
            <a:ext cx="5543550" cy="25717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5409" name="Rectangle 2"/>
          <p:cNvSpPr>
            <a:spLocks noGrp="1" noChangeArrowheads="1"/>
          </p:cNvSpPr>
          <p:nvPr>
            <p:ph type="title"/>
          </p:nvPr>
        </p:nvSpPr>
        <p:spPr/>
        <p:txBody>
          <a:bodyPr/>
          <a:lstStyle/>
          <a:p>
            <a:r>
              <a:rPr lang="en-US" dirty="0" smtClean="0"/>
              <a:t>Timestamp VIs – Best</a:t>
            </a:r>
          </a:p>
        </p:txBody>
      </p:sp>
      <p:pic>
        <p:nvPicPr>
          <p:cNvPr id="785410" name="Picture 10" descr="timestamp_example.bmp"/>
          <p:cNvPicPr>
            <a:picLocks noGrp="1" noChangeAspect="1" noChangeArrowheads="1"/>
          </p:cNvPicPr>
          <p:nvPr>
            <p:ph idx="1"/>
          </p:nvPr>
        </p:nvPicPr>
        <p:blipFill>
          <a:blip r:embed="rId3"/>
          <a:srcRect/>
          <a:stretch>
            <a:fillRect/>
          </a:stretch>
        </p:blipFill>
        <p:spPr>
          <a:xfrm>
            <a:off x="381000" y="1336675"/>
            <a:ext cx="8534400" cy="3159125"/>
          </a:xfrm>
        </p:spPr>
      </p:pic>
      <p:sp>
        <p:nvSpPr>
          <p:cNvPr id="785411" name="Text Box 5"/>
          <p:cNvSpPr txBox="1">
            <a:spLocks noChangeArrowheads="1"/>
          </p:cNvSpPr>
          <p:nvPr/>
        </p:nvSpPr>
        <p:spPr bwMode="auto">
          <a:xfrm>
            <a:off x="1219200" y="4679950"/>
            <a:ext cx="7620000" cy="1187450"/>
          </a:xfrm>
          <a:prstGeom prst="rect">
            <a:avLst/>
          </a:prstGeom>
          <a:noFill/>
          <a:ln w="9525">
            <a:noFill/>
            <a:miter lim="800000"/>
            <a:headEnd type="none" w="sm" len="sm"/>
            <a:tailEnd type="none" w="sm" len="sm"/>
          </a:ln>
        </p:spPr>
        <p:txBody>
          <a:bodyPr>
            <a:spAutoFit/>
          </a:bodyPr>
          <a:lstStyle/>
          <a:p>
            <a:pPr eaLnBrk="0" hangingPunct="0"/>
            <a:r>
              <a:rPr lang="en-US" b="0" dirty="0">
                <a:solidFill>
                  <a:schemeClr val="tx1"/>
                </a:solidFill>
              </a:rPr>
              <a:t>Demo: NI Example Finder</a:t>
            </a:r>
          </a:p>
          <a:p>
            <a:pPr eaLnBrk="0" hangingPunct="0"/>
            <a:r>
              <a:rPr lang="en-US" dirty="0">
                <a:solidFill>
                  <a:schemeClr val="tx1"/>
                </a:solidFill>
              </a:rPr>
              <a:t>Toolkits and Modules»Real-Time»Benchmarking»Benchmark Project</a:t>
            </a:r>
          </a:p>
        </p:txBody>
      </p:sp>
      <p:pic>
        <p:nvPicPr>
          <p:cNvPr id="785412" name="Picture 6" descr="j0299125"/>
          <p:cNvPicPr>
            <a:picLocks noChangeAspect="1" noChangeArrowheads="1"/>
          </p:cNvPicPr>
          <p:nvPr/>
        </p:nvPicPr>
        <p:blipFill>
          <a:blip r:embed="rId4"/>
          <a:srcRect/>
          <a:stretch>
            <a:fillRect/>
          </a:stretch>
        </p:blipFill>
        <p:spPr bwMode="auto">
          <a:xfrm>
            <a:off x="381000" y="4572000"/>
            <a:ext cx="788988" cy="129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2097" name="Rectangle 2"/>
          <p:cNvSpPr>
            <a:spLocks noGrp="1" noChangeArrowheads="1"/>
          </p:cNvSpPr>
          <p:nvPr>
            <p:ph type="title"/>
          </p:nvPr>
        </p:nvSpPr>
        <p:spPr/>
        <p:txBody>
          <a:bodyPr/>
          <a:lstStyle/>
          <a:p>
            <a:r>
              <a:rPr lang="en-US" dirty="0" smtClean="0"/>
              <a:t>Hardware Benchmarking</a:t>
            </a:r>
          </a:p>
        </p:txBody>
      </p:sp>
      <p:sp>
        <p:nvSpPr>
          <p:cNvPr id="772098" name="Rectangle 3"/>
          <p:cNvSpPr>
            <a:spLocks noGrp="1" noChangeArrowheads="1"/>
          </p:cNvSpPr>
          <p:nvPr>
            <p:ph idx="1"/>
          </p:nvPr>
        </p:nvSpPr>
        <p:spPr/>
        <p:txBody>
          <a:bodyPr/>
          <a:lstStyle/>
          <a:p>
            <a:pPr lvl="1"/>
            <a:r>
              <a:rPr lang="en-US" dirty="0" smtClean="0"/>
              <a:t>Software Drivers (NI-DAQmx)—Use software driver feedback, such as DAQmx errors, to confirm whether the application is keeping real time</a:t>
            </a:r>
          </a:p>
          <a:p>
            <a:pPr lvl="1"/>
            <a:r>
              <a:rPr lang="en-US" dirty="0" smtClean="0"/>
              <a:t>Use an oscilloscope to precisely measure the overall system jitter</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4145" name="Rectangle 2"/>
          <p:cNvSpPr>
            <a:spLocks noGrp="1" noChangeArrowheads="1"/>
          </p:cNvSpPr>
          <p:nvPr>
            <p:ph type="title"/>
          </p:nvPr>
        </p:nvSpPr>
        <p:spPr/>
        <p:txBody>
          <a:bodyPr/>
          <a:lstStyle/>
          <a:p>
            <a:r>
              <a:rPr lang="en-US" dirty="0" smtClean="0"/>
              <a:t>Exercise 6-2: Verify Timing Behavior</a:t>
            </a:r>
          </a:p>
        </p:txBody>
      </p:sp>
      <p:sp>
        <p:nvSpPr>
          <p:cNvPr id="774146" name="Content Placeholder 12"/>
          <p:cNvSpPr>
            <a:spLocks noGrp="1"/>
          </p:cNvSpPr>
          <p:nvPr>
            <p:ph idx="1"/>
          </p:nvPr>
        </p:nvSpPr>
        <p:spPr/>
        <p:txBody>
          <a:bodyPr/>
          <a:lstStyle/>
          <a:p>
            <a:pPr marL="0" indent="0">
              <a:buFontTx/>
              <a:buNone/>
            </a:pPr>
            <a:r>
              <a:rPr lang="en-US" dirty="0" smtClean="0"/>
              <a:t>Use the available tools to determine and to verify the timing behavior of the project.</a:t>
            </a:r>
          </a:p>
        </p:txBody>
      </p:sp>
      <p:sp>
        <p:nvSpPr>
          <p:cNvPr id="774147" name="Rectangle 4"/>
          <p:cNvSpPr>
            <a:spLocks noChangeArrowheads="1"/>
          </p:cNvSpPr>
          <p:nvPr/>
        </p:nvSpPr>
        <p:spPr bwMode="auto">
          <a:xfrm>
            <a:off x="914400" y="3692525"/>
            <a:ext cx="7772400" cy="1598613"/>
          </a:xfrm>
          <a:prstGeom prst="rect">
            <a:avLst/>
          </a:prstGeom>
          <a:noFill/>
          <a:ln w="9525">
            <a:noFill/>
            <a:miter lim="800000"/>
            <a:headEnd/>
            <a:tailEnd/>
          </a:ln>
        </p:spPr>
        <p:txBody>
          <a:bodyPr/>
          <a:lstStyle/>
          <a:p>
            <a:pPr eaLnBrk="0" hangingPunct="0">
              <a:spcBef>
                <a:spcPct val="20000"/>
              </a:spcBef>
            </a:pPr>
            <a:endParaRPr lang="en-US" sz="2800" dirty="0">
              <a:solidFill>
                <a:srgbClr val="5E84B8"/>
              </a:solidFill>
            </a:endParaRPr>
          </a:p>
        </p:txBody>
      </p:sp>
      <p:grpSp>
        <p:nvGrpSpPr>
          <p:cNvPr id="774148" name="Group 7"/>
          <p:cNvGrpSpPr>
            <a:grpSpLocks/>
          </p:cNvGrpSpPr>
          <p:nvPr/>
        </p:nvGrpSpPr>
        <p:grpSpPr bwMode="auto">
          <a:xfrm>
            <a:off x="7315200" y="381000"/>
            <a:ext cx="1641475" cy="1905000"/>
            <a:chOff x="4608" y="240"/>
            <a:chExt cx="1034" cy="1200"/>
          </a:xfrm>
        </p:grpSpPr>
        <p:sp>
          <p:nvSpPr>
            <p:cNvPr id="774149" name="Puzzle3"/>
            <p:cNvSpPr>
              <a:spLocks noEditPoints="1" noChangeArrowheads="1"/>
            </p:cNvSpPr>
            <p:nvPr/>
          </p:nvSpPr>
          <p:spPr bwMode="auto">
            <a:xfrm>
              <a:off x="5136" y="240"/>
              <a:ext cx="388" cy="526"/>
            </a:xfrm>
            <a:custGeom>
              <a:avLst/>
              <a:gdLst>
                <a:gd name="T0" fmla="*/ 187 w 21600"/>
                <a:gd name="T1" fmla="*/ 385 h 21600"/>
                <a:gd name="T2" fmla="*/ 369 w 21600"/>
                <a:gd name="T3" fmla="*/ 514 h 21600"/>
                <a:gd name="T4" fmla="*/ 237 w 21600"/>
                <a:gd name="T5" fmla="*/ 336 h 21600"/>
                <a:gd name="T6" fmla="*/ 369 w 21600"/>
                <a:gd name="T7" fmla="*/ 171 h 21600"/>
                <a:gd name="T8" fmla="*/ 189 w 21600"/>
                <a:gd name="T9" fmla="*/ 1 h 21600"/>
                <a:gd name="T10" fmla="*/ 12 w 21600"/>
                <a:gd name="T11" fmla="*/ 166 h 21600"/>
                <a:gd name="T12" fmla="*/ 145 w 21600"/>
                <a:gd name="T13" fmla="*/ 329 h 21600"/>
                <a:gd name="T14" fmla="*/ 12 w 21600"/>
                <a:gd name="T15" fmla="*/ 514 h 21600"/>
                <a:gd name="T16" fmla="*/ 0 60000 65536"/>
                <a:gd name="T17" fmla="*/ 0 60000 65536"/>
                <a:gd name="T18" fmla="*/ 0 60000 65536"/>
                <a:gd name="T19" fmla="*/ 0 60000 65536"/>
                <a:gd name="T20" fmla="*/ 0 60000 65536"/>
                <a:gd name="T21" fmla="*/ 0 60000 65536"/>
                <a:gd name="T22" fmla="*/ 0 60000 65536"/>
                <a:gd name="T23" fmla="*/ 0 60000 65536"/>
                <a:gd name="T24" fmla="*/ 2282 w 21600"/>
                <a:gd name="T25" fmla="*/ 7720 h 21600"/>
                <a:gd name="T26" fmla="*/ 19151 w 21600"/>
                <a:gd name="T27" fmla="*/ 20245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chemeClr val="hlink"/>
            </a:solidFill>
            <a:ln w="28575">
              <a:solidFill>
                <a:srgbClr val="000000"/>
              </a:solidFill>
              <a:miter lim="800000"/>
              <a:headEnd/>
              <a:tailEnd/>
            </a:ln>
          </p:spPr>
          <p:txBody>
            <a:bodyPr/>
            <a:lstStyle/>
            <a:p>
              <a:pPr algn="ctr" eaLnBrk="0" hangingPunct="0"/>
              <a:endParaRPr lang="en-US" dirty="0"/>
            </a:p>
          </p:txBody>
        </p:sp>
        <p:sp>
          <p:nvSpPr>
            <p:cNvPr id="774150" name="Puzzle2"/>
            <p:cNvSpPr>
              <a:spLocks noEditPoints="1" noChangeArrowheads="1"/>
            </p:cNvSpPr>
            <p:nvPr/>
          </p:nvSpPr>
          <p:spPr bwMode="auto">
            <a:xfrm>
              <a:off x="5023" y="623"/>
              <a:ext cx="619" cy="479"/>
            </a:xfrm>
            <a:custGeom>
              <a:avLst/>
              <a:gdLst>
                <a:gd name="T0" fmla="*/ 0 w 21600"/>
                <a:gd name="T1" fmla="*/ 297 h 21600"/>
                <a:gd name="T2" fmla="*/ 120 w 21600"/>
                <a:gd name="T3" fmla="*/ 469 h 21600"/>
                <a:gd name="T4" fmla="*/ 298 w 21600"/>
                <a:gd name="T5" fmla="*/ 308 h 21600"/>
                <a:gd name="T6" fmla="*/ 482 w 21600"/>
                <a:gd name="T7" fmla="*/ 470 h 21600"/>
                <a:gd name="T8" fmla="*/ 619 w 21600"/>
                <a:gd name="T9" fmla="*/ 334 h 21600"/>
                <a:gd name="T10" fmla="*/ 484 w 21600"/>
                <a:gd name="T11" fmla="*/ 127 h 21600"/>
                <a:gd name="T12" fmla="*/ 310 w 21600"/>
                <a:gd name="T13" fmla="*/ 1 h 21600"/>
                <a:gd name="T14" fmla="*/ 120 w 21600"/>
                <a:gd name="T15" fmla="*/ 131 h 21600"/>
                <a:gd name="T16" fmla="*/ 0 60000 65536"/>
                <a:gd name="T17" fmla="*/ 0 60000 65536"/>
                <a:gd name="T18" fmla="*/ 0 60000 65536"/>
                <a:gd name="T19" fmla="*/ 0 60000 65536"/>
                <a:gd name="T20" fmla="*/ 0 60000 65536"/>
                <a:gd name="T21" fmla="*/ 0 60000 65536"/>
                <a:gd name="T22" fmla="*/ 0 60000 65536"/>
                <a:gd name="T23" fmla="*/ 0 60000 65536"/>
                <a:gd name="T24" fmla="*/ 5374 w 21600"/>
                <a:gd name="T25" fmla="*/ 6764 h 21600"/>
                <a:gd name="T26" fmla="*/ 16191 w 21600"/>
                <a:gd name="T27" fmla="*/ 2042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chemeClr val="accent1"/>
            </a:solidFill>
            <a:ln w="28575">
              <a:solidFill>
                <a:srgbClr val="000000"/>
              </a:solidFill>
              <a:miter lim="800000"/>
              <a:headEnd/>
              <a:tailEnd/>
            </a:ln>
          </p:spPr>
          <p:txBody>
            <a:bodyPr/>
            <a:lstStyle/>
            <a:p>
              <a:pPr algn="ctr" eaLnBrk="0" hangingPunct="0"/>
              <a:endParaRPr lang="en-US" dirty="0"/>
            </a:p>
          </p:txBody>
        </p:sp>
        <p:sp>
          <p:nvSpPr>
            <p:cNvPr id="774151" name="Puzzle4"/>
            <p:cNvSpPr>
              <a:spLocks noEditPoints="1" noChangeArrowheads="1"/>
            </p:cNvSpPr>
            <p:nvPr/>
          </p:nvSpPr>
          <p:spPr bwMode="auto">
            <a:xfrm>
              <a:off x="4608" y="827"/>
              <a:ext cx="373" cy="613"/>
            </a:xfrm>
            <a:custGeom>
              <a:avLst/>
              <a:gdLst>
                <a:gd name="T0" fmla="*/ 143 w 21600"/>
                <a:gd name="T1" fmla="*/ 329 h 21600"/>
                <a:gd name="T2" fmla="*/ 8 w 21600"/>
                <a:gd name="T3" fmla="*/ 481 h 21600"/>
                <a:gd name="T4" fmla="*/ 199 w 21600"/>
                <a:gd name="T5" fmla="*/ 613 h 21600"/>
                <a:gd name="T6" fmla="*/ 361 w 21600"/>
                <a:gd name="T7" fmla="*/ 475 h 21600"/>
                <a:gd name="T8" fmla="*/ 241 w 21600"/>
                <a:gd name="T9" fmla="*/ 309 h 21600"/>
                <a:gd name="T10" fmla="*/ 363 w 21600"/>
                <a:gd name="T11" fmla="*/ 134 h 21600"/>
                <a:gd name="T12" fmla="*/ 192 w 21600"/>
                <a:gd name="T13" fmla="*/ 0 h 21600"/>
                <a:gd name="T14" fmla="*/ 8 w 21600"/>
                <a:gd name="T15" fmla="*/ 134 h 21600"/>
                <a:gd name="T16" fmla="*/ 0 60000 65536"/>
                <a:gd name="T17" fmla="*/ 0 60000 65536"/>
                <a:gd name="T18" fmla="*/ 0 60000 65536"/>
                <a:gd name="T19" fmla="*/ 0 60000 65536"/>
                <a:gd name="T20" fmla="*/ 0 60000 65536"/>
                <a:gd name="T21" fmla="*/ 0 60000 65536"/>
                <a:gd name="T22" fmla="*/ 0 60000 65536"/>
                <a:gd name="T23" fmla="*/ 0 60000 65536"/>
                <a:gd name="T24" fmla="*/ 2085 w 21600"/>
                <a:gd name="T25" fmla="*/ 5673 h 21600"/>
                <a:gd name="T26" fmla="*/ 20210 w 21600"/>
                <a:gd name="T27" fmla="*/ 1599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chemeClr val="folHlink"/>
            </a:solidFill>
            <a:ln w="28575">
              <a:solidFill>
                <a:srgbClr val="000000"/>
              </a:solidFill>
              <a:miter lim="800000"/>
              <a:headEnd/>
              <a:tailEnd/>
            </a:ln>
          </p:spPr>
          <p:txBody>
            <a:bodyPr/>
            <a:lstStyle/>
            <a:p>
              <a:pPr algn="ctr" eaLnBrk="0" hangingPunct="0"/>
              <a:endParaRPr lang="en-US" dirty="0"/>
            </a:p>
          </p:txBody>
        </p:sp>
        <p:sp>
          <p:nvSpPr>
            <p:cNvPr id="774152" name="Puzzle1"/>
            <p:cNvSpPr>
              <a:spLocks noEditPoints="1" noChangeArrowheads="1"/>
            </p:cNvSpPr>
            <p:nvPr/>
          </p:nvSpPr>
          <p:spPr bwMode="auto">
            <a:xfrm>
              <a:off x="4656" y="399"/>
              <a:ext cx="626" cy="365"/>
            </a:xfrm>
            <a:custGeom>
              <a:avLst/>
              <a:gdLst>
                <a:gd name="T0" fmla="*/ 485 w 21600"/>
                <a:gd name="T1" fmla="*/ 356 h 21600"/>
                <a:gd name="T2" fmla="*/ 492 w 21600"/>
                <a:gd name="T3" fmla="*/ 9 h 21600"/>
                <a:gd name="T4" fmla="*/ 137 w 21600"/>
                <a:gd name="T5" fmla="*/ 14 h 21600"/>
                <a:gd name="T6" fmla="*/ 146 w 21600"/>
                <a:gd name="T7" fmla="*/ 355 h 21600"/>
                <a:gd name="T8" fmla="*/ 313 w 21600"/>
                <a:gd name="T9" fmla="*/ 218 h 21600"/>
                <a:gd name="T10" fmla="*/ 314 w 21600"/>
                <a:gd name="T11" fmla="*/ 147 h 21600"/>
                <a:gd name="T12" fmla="*/ 626 w 21600"/>
                <a:gd name="T13" fmla="*/ 169 h 21600"/>
                <a:gd name="T14" fmla="*/ 2 w 21600"/>
                <a:gd name="T15" fmla="*/ 169 h 21600"/>
                <a:gd name="T16" fmla="*/ 0 60000 65536"/>
                <a:gd name="T17" fmla="*/ 0 60000 65536"/>
                <a:gd name="T18" fmla="*/ 0 60000 65536"/>
                <a:gd name="T19" fmla="*/ 0 60000 65536"/>
                <a:gd name="T20" fmla="*/ 0 60000 65536"/>
                <a:gd name="T21" fmla="*/ 0 60000 65536"/>
                <a:gd name="T22" fmla="*/ 0 60000 65536"/>
                <a:gd name="T23" fmla="*/ 0 60000 65536"/>
                <a:gd name="T24" fmla="*/ 6073 w 21600"/>
                <a:gd name="T25" fmla="*/ 2545 h 21600"/>
                <a:gd name="T26" fmla="*/ 16148 w 21600"/>
                <a:gd name="T27" fmla="*/ 19529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chemeClr val="tx2"/>
            </a:solidFill>
            <a:ln w="28575">
              <a:solidFill>
                <a:srgbClr val="000000"/>
              </a:solidFill>
              <a:miter lim="800000"/>
              <a:headEnd/>
              <a:tailEnd/>
            </a:ln>
          </p:spPr>
          <p:txBody>
            <a:bodyPr/>
            <a:lstStyle/>
            <a:p>
              <a:pPr algn="ctr" eaLnBrk="0" hangingPunct="0"/>
              <a:endParaRPr lang="en-US" dirty="0"/>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6193" name="Rectangle 2"/>
          <p:cNvSpPr>
            <a:spLocks noGrp="1" noChangeArrowheads="1"/>
          </p:cNvSpPr>
          <p:nvPr>
            <p:ph type="title"/>
          </p:nvPr>
        </p:nvSpPr>
        <p:spPr/>
        <p:txBody>
          <a:bodyPr/>
          <a:lstStyle/>
          <a:p>
            <a:r>
              <a:rPr lang="en-US" dirty="0" smtClean="0"/>
              <a:t>C. Verifying Memory Usage</a:t>
            </a:r>
          </a:p>
        </p:txBody>
      </p:sp>
      <p:sp>
        <p:nvSpPr>
          <p:cNvPr id="776194" name="Rectangle 3"/>
          <p:cNvSpPr>
            <a:spLocks noGrp="1" noChangeArrowheads="1"/>
          </p:cNvSpPr>
          <p:nvPr>
            <p:ph idx="1"/>
          </p:nvPr>
        </p:nvSpPr>
        <p:spPr/>
        <p:txBody>
          <a:bodyPr/>
          <a:lstStyle/>
          <a:p>
            <a:pPr lvl="1"/>
            <a:r>
              <a:rPr lang="en-US" dirty="0" smtClean="0"/>
              <a:t>Profile Performance and Memory window</a:t>
            </a:r>
          </a:p>
          <a:p>
            <a:pPr lvl="1"/>
            <a:r>
              <a:rPr lang="en-US" dirty="0" smtClean="0"/>
              <a:t>RT Engine Information dialog box</a:t>
            </a:r>
          </a:p>
          <a:p>
            <a:pPr lvl="1"/>
            <a:r>
              <a:rPr lang="en-US" dirty="0" smtClean="0"/>
              <a:t>Show Buffer Allocations tool</a:t>
            </a:r>
          </a:p>
          <a:p>
            <a:pPr lvl="1"/>
            <a:r>
              <a:rPr lang="en-US" dirty="0" smtClean="0"/>
              <a:t>Real-Time System Manager</a:t>
            </a:r>
          </a:p>
          <a:p>
            <a:pPr lvl="1"/>
            <a:r>
              <a:rPr lang="en-US" dirty="0" smtClean="0"/>
              <a:t>Distributed System Manager</a:t>
            </a:r>
          </a:p>
          <a:p>
            <a:pPr lvl="1"/>
            <a:r>
              <a:rPr lang="en-US" dirty="0" smtClean="0"/>
              <a:t>RT Utility VIs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3905" name="Rectangle 2"/>
          <p:cNvSpPr>
            <a:spLocks noGrp="1" noChangeArrowheads="1"/>
          </p:cNvSpPr>
          <p:nvPr>
            <p:ph type="title"/>
          </p:nvPr>
        </p:nvSpPr>
        <p:spPr/>
        <p:txBody>
          <a:bodyPr/>
          <a:lstStyle/>
          <a:p>
            <a:r>
              <a:rPr lang="en-US" dirty="0" smtClean="0"/>
              <a:t>Profile Performance and Memory Tool</a:t>
            </a:r>
          </a:p>
        </p:txBody>
      </p:sp>
      <p:sp>
        <p:nvSpPr>
          <p:cNvPr id="763906" name="Rectangle 3"/>
          <p:cNvSpPr>
            <a:spLocks noGrp="1" noChangeArrowheads="1"/>
          </p:cNvSpPr>
          <p:nvPr>
            <p:ph type="body" sz="half" idx="1"/>
          </p:nvPr>
        </p:nvSpPr>
        <p:spPr/>
        <p:txBody>
          <a:bodyPr/>
          <a:lstStyle/>
          <a:p>
            <a:pPr lvl="1"/>
            <a:r>
              <a:rPr lang="en-US" dirty="0" smtClean="0"/>
              <a:t>Select </a:t>
            </a:r>
            <a:r>
              <a:rPr lang="en-US" b="1" dirty="0" smtClean="0"/>
              <a:t>Tools»Profile»Performance and Memory</a:t>
            </a:r>
          </a:p>
          <a:p>
            <a:pPr lvl="1"/>
            <a:r>
              <a:rPr lang="en-US" dirty="0" smtClean="0"/>
              <a:t>Analyze how an application uses execution time and memory</a:t>
            </a:r>
          </a:p>
          <a:p>
            <a:pPr lvl="1"/>
            <a:r>
              <a:rPr lang="en-US" dirty="0" smtClean="0"/>
              <a:t>Identify specific subVIs that need to be optimized</a:t>
            </a:r>
          </a:p>
          <a:p>
            <a:pPr lvl="1"/>
            <a:r>
              <a:rPr lang="en-US" dirty="0" smtClean="0"/>
              <a:t>Perform time profiling separate from memory profiling</a:t>
            </a:r>
          </a:p>
        </p:txBody>
      </p:sp>
      <p:pic>
        <p:nvPicPr>
          <p:cNvPr id="834562" name="Picture 2" descr="ProfilePerformanceAndMemoryTool-memory.bmp"/>
          <p:cNvPicPr>
            <a:picLocks noChangeAspect="1" noChangeArrowheads="1"/>
          </p:cNvPicPr>
          <p:nvPr/>
        </p:nvPicPr>
        <p:blipFill>
          <a:blip r:embed="rId3"/>
          <a:srcRect/>
          <a:stretch>
            <a:fillRect/>
          </a:stretch>
        </p:blipFill>
        <p:spPr bwMode="auto">
          <a:xfrm>
            <a:off x="1620256" y="3330674"/>
            <a:ext cx="5361070" cy="341503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41" name="Rectangle 2"/>
          <p:cNvSpPr>
            <a:spLocks noGrp="1" noChangeArrowheads="1"/>
          </p:cNvSpPr>
          <p:nvPr>
            <p:ph type="title"/>
          </p:nvPr>
        </p:nvSpPr>
        <p:spPr/>
        <p:txBody>
          <a:bodyPr/>
          <a:lstStyle/>
          <a:p>
            <a:r>
              <a:rPr lang="en-US" dirty="0" smtClean="0"/>
              <a:t>Real-Time Engine Information Dialog Box </a:t>
            </a:r>
          </a:p>
        </p:txBody>
      </p:sp>
      <p:sp>
        <p:nvSpPr>
          <p:cNvPr id="778243" name="Rectangle 3"/>
          <p:cNvSpPr>
            <a:spLocks noGrp="1" noChangeArrowheads="1"/>
          </p:cNvSpPr>
          <p:nvPr>
            <p:ph type="body" sz="half" idx="4294967295"/>
          </p:nvPr>
        </p:nvSpPr>
        <p:spPr>
          <a:xfrm>
            <a:off x="4565650" y="1524000"/>
            <a:ext cx="4191000" cy="4267200"/>
          </a:xfrm>
        </p:spPr>
        <p:txBody>
          <a:bodyPr/>
          <a:lstStyle/>
          <a:p>
            <a:pPr marL="0" indent="0">
              <a:buFontTx/>
              <a:buNone/>
            </a:pPr>
            <a:r>
              <a:rPr lang="en-US" sz="2400" dirty="0" smtClean="0"/>
              <a:t>View and track the memory usage of an embedded application</a:t>
            </a:r>
          </a:p>
        </p:txBody>
      </p:sp>
      <p:pic>
        <p:nvPicPr>
          <p:cNvPr id="793601" name="Picture 1" descr="target_information_window.bmp"/>
          <p:cNvPicPr>
            <a:picLocks noChangeAspect="1" noChangeArrowheads="1"/>
          </p:cNvPicPr>
          <p:nvPr/>
        </p:nvPicPr>
        <p:blipFill>
          <a:blip r:embed="rId3"/>
          <a:srcRect/>
          <a:stretch>
            <a:fillRect/>
          </a:stretch>
        </p:blipFill>
        <p:spPr bwMode="auto">
          <a:xfrm>
            <a:off x="5735667" y="3120425"/>
            <a:ext cx="2887098" cy="1934653"/>
          </a:xfrm>
          <a:prstGeom prst="rect">
            <a:avLst/>
          </a:prstGeom>
          <a:noFill/>
          <a:ln w="9525">
            <a:noFill/>
            <a:miter lim="800000"/>
            <a:headEnd/>
            <a:tailEnd/>
          </a:ln>
          <a:effectLst/>
        </p:spPr>
      </p:pic>
      <p:pic>
        <p:nvPicPr>
          <p:cNvPr id="793602" name="Picture 2" descr="RTSM_menu.bmp"/>
          <p:cNvPicPr>
            <a:picLocks noChangeAspect="1" noChangeArrowheads="1"/>
          </p:cNvPicPr>
          <p:nvPr/>
        </p:nvPicPr>
        <p:blipFill>
          <a:blip r:embed="rId4"/>
          <a:srcRect/>
          <a:stretch>
            <a:fillRect/>
          </a:stretch>
        </p:blipFill>
        <p:spPr bwMode="auto">
          <a:xfrm>
            <a:off x="120770" y="2392661"/>
            <a:ext cx="5268717" cy="290395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0289" name="Rectangle 2"/>
          <p:cNvSpPr>
            <a:spLocks noGrp="1" noChangeArrowheads="1"/>
          </p:cNvSpPr>
          <p:nvPr>
            <p:ph type="title"/>
          </p:nvPr>
        </p:nvSpPr>
        <p:spPr/>
        <p:txBody>
          <a:bodyPr/>
          <a:lstStyle/>
          <a:p>
            <a:r>
              <a:rPr lang="en-US" dirty="0" smtClean="0"/>
              <a:t>Show Buffer Allocations Tool</a:t>
            </a:r>
          </a:p>
        </p:txBody>
      </p:sp>
      <p:sp>
        <p:nvSpPr>
          <p:cNvPr id="780290" name="Rectangle 3"/>
          <p:cNvSpPr>
            <a:spLocks noGrp="1" noChangeArrowheads="1"/>
          </p:cNvSpPr>
          <p:nvPr>
            <p:ph idx="1"/>
          </p:nvPr>
        </p:nvSpPr>
        <p:spPr/>
        <p:txBody>
          <a:bodyPr/>
          <a:lstStyle/>
          <a:p>
            <a:pPr lvl="1"/>
            <a:r>
              <a:rPr lang="en-US" dirty="0" smtClean="0"/>
              <a:t>Shows specific areas on the block diagram where LabVIEW allocates memory</a:t>
            </a:r>
          </a:p>
          <a:p>
            <a:pPr lvl="1"/>
            <a:r>
              <a:rPr lang="en-US" dirty="0" smtClean="0"/>
              <a:t>Use this information to determine where to edit the VI and reduce the amount of memory needed</a:t>
            </a:r>
          </a:p>
        </p:txBody>
      </p:sp>
      <p:pic>
        <p:nvPicPr>
          <p:cNvPr id="780292" name="Picture 10"/>
          <p:cNvPicPr>
            <a:picLocks noChangeAspect="1" noChangeArrowheads="1"/>
          </p:cNvPicPr>
          <p:nvPr/>
        </p:nvPicPr>
        <p:blipFill>
          <a:blip r:embed="rId3"/>
          <a:srcRect l="4387" t="24513" r="47350" b="8635"/>
          <a:stretch>
            <a:fillRect/>
          </a:stretch>
        </p:blipFill>
        <p:spPr bwMode="auto">
          <a:xfrm>
            <a:off x="838200" y="3352800"/>
            <a:ext cx="2514600" cy="2286000"/>
          </a:xfrm>
          <a:prstGeom prst="rect">
            <a:avLst/>
          </a:prstGeom>
          <a:noFill/>
          <a:ln w="9525" algn="ctr">
            <a:noFill/>
            <a:miter lim="800000"/>
            <a:headEnd/>
            <a:tailEnd/>
          </a:ln>
        </p:spPr>
      </p:pic>
      <p:sp>
        <p:nvSpPr>
          <p:cNvPr id="780293" name="Text Box 11"/>
          <p:cNvSpPr txBox="1">
            <a:spLocks noChangeArrowheads="1"/>
          </p:cNvSpPr>
          <p:nvPr/>
        </p:nvSpPr>
        <p:spPr bwMode="auto">
          <a:xfrm>
            <a:off x="3505200" y="3733800"/>
            <a:ext cx="1828800" cy="1006475"/>
          </a:xfrm>
          <a:prstGeom prst="rect">
            <a:avLst/>
          </a:prstGeom>
          <a:noFill/>
          <a:ln w="9525" algn="ctr">
            <a:noFill/>
            <a:miter lim="800000"/>
            <a:headEnd/>
            <a:tailEnd/>
          </a:ln>
        </p:spPr>
        <p:txBody>
          <a:bodyPr>
            <a:spAutoFit/>
          </a:bodyPr>
          <a:lstStyle/>
          <a:p>
            <a:pPr eaLnBrk="0" hangingPunct="0"/>
            <a:r>
              <a:rPr lang="en-US" sz="2000" b="0" dirty="0">
                <a:solidFill>
                  <a:schemeClr val="tx1"/>
                </a:solidFill>
              </a:rPr>
              <a:t>Black squares indicate where a buffer is created</a:t>
            </a:r>
          </a:p>
        </p:txBody>
      </p:sp>
      <p:pic>
        <p:nvPicPr>
          <p:cNvPr id="791553" name="Picture 1" descr="show_buffer_allocations_window.bmp"/>
          <p:cNvPicPr>
            <a:picLocks noChangeAspect="1" noChangeArrowheads="1"/>
          </p:cNvPicPr>
          <p:nvPr/>
        </p:nvPicPr>
        <p:blipFill>
          <a:blip r:embed="rId4"/>
          <a:srcRect/>
          <a:stretch>
            <a:fillRect/>
          </a:stretch>
        </p:blipFill>
        <p:spPr bwMode="auto">
          <a:xfrm>
            <a:off x="5608069" y="3519939"/>
            <a:ext cx="2724150" cy="2095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2337" name="Rectangle 2"/>
          <p:cNvSpPr>
            <a:spLocks noGrp="1" noChangeArrowheads="1"/>
          </p:cNvSpPr>
          <p:nvPr>
            <p:ph type="title"/>
          </p:nvPr>
        </p:nvSpPr>
        <p:spPr/>
        <p:txBody>
          <a:bodyPr/>
          <a:lstStyle/>
          <a:p>
            <a:r>
              <a:rPr lang="en-US" dirty="0" smtClean="0"/>
              <a:t>Real-Time System Manager (RTSM)</a:t>
            </a:r>
          </a:p>
        </p:txBody>
      </p:sp>
      <p:sp>
        <p:nvSpPr>
          <p:cNvPr id="782338" name="Rectangle 3"/>
          <p:cNvSpPr>
            <a:spLocks noGrp="1" noChangeArrowheads="1"/>
          </p:cNvSpPr>
          <p:nvPr>
            <p:ph idx="1"/>
          </p:nvPr>
        </p:nvSpPr>
        <p:spPr/>
        <p:txBody>
          <a:bodyPr/>
          <a:lstStyle/>
          <a:p>
            <a:pPr lvl="1"/>
            <a:r>
              <a:rPr lang="en-US" dirty="0" smtClean="0"/>
              <a:t>View system memory and </a:t>
            </a:r>
            <a:br>
              <a:rPr lang="en-US" dirty="0" smtClean="0"/>
            </a:br>
            <a:r>
              <a:rPr lang="en-US" dirty="0" smtClean="0"/>
              <a:t>CPU usage</a:t>
            </a:r>
          </a:p>
          <a:p>
            <a:pPr lvl="2"/>
            <a:r>
              <a:rPr lang="en-US" dirty="0" smtClean="0"/>
              <a:t>Includes logging at </a:t>
            </a:r>
            <a:br>
              <a:rPr lang="en-US" dirty="0" smtClean="0"/>
            </a:br>
            <a:r>
              <a:rPr lang="en-US" dirty="0" smtClean="0"/>
              <a:t>configured ranges</a:t>
            </a:r>
          </a:p>
          <a:p>
            <a:pPr lvl="2"/>
            <a:r>
              <a:rPr lang="en-US" dirty="0" smtClean="0"/>
              <a:t>CPU usages of different </a:t>
            </a:r>
            <a:br>
              <a:rPr lang="en-US" dirty="0" smtClean="0"/>
            </a:br>
            <a:r>
              <a:rPr lang="en-US" dirty="0" smtClean="0"/>
              <a:t>priority levels</a:t>
            </a:r>
          </a:p>
          <a:p>
            <a:pPr lvl="1"/>
            <a:r>
              <a:rPr lang="en-US" dirty="0" smtClean="0"/>
              <a:t>View VI Status</a:t>
            </a:r>
          </a:p>
          <a:p>
            <a:pPr lvl="2"/>
            <a:r>
              <a:rPr lang="en-US" dirty="0" smtClean="0"/>
              <a:t>Running, Idle, Stopped</a:t>
            </a:r>
          </a:p>
          <a:p>
            <a:pPr lvl="1"/>
            <a:r>
              <a:rPr lang="en-US" dirty="0" smtClean="0"/>
              <a:t>Start/stop embedded VIs without a front panel connection</a:t>
            </a:r>
          </a:p>
        </p:txBody>
      </p:sp>
      <p:pic>
        <p:nvPicPr>
          <p:cNvPr id="789505" name="Picture 1" descr="RTSM_menu.bmp"/>
          <p:cNvPicPr>
            <a:picLocks noChangeAspect="1" noChangeArrowheads="1"/>
          </p:cNvPicPr>
          <p:nvPr/>
        </p:nvPicPr>
        <p:blipFill>
          <a:blip r:embed="rId3"/>
          <a:srcRect/>
          <a:stretch>
            <a:fillRect/>
          </a:stretch>
        </p:blipFill>
        <p:spPr bwMode="auto">
          <a:xfrm>
            <a:off x="4109403" y="2063736"/>
            <a:ext cx="4863825" cy="268079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0059" name="Rectangle 2"/>
          <p:cNvSpPr>
            <a:spLocks noGrp="1" noChangeArrowheads="1"/>
          </p:cNvSpPr>
          <p:nvPr>
            <p:ph type="title"/>
          </p:nvPr>
        </p:nvSpPr>
        <p:spPr/>
        <p:txBody>
          <a:bodyPr/>
          <a:lstStyle/>
          <a:p>
            <a:r>
              <a:rPr lang="en-US" dirty="0" smtClean="0"/>
              <a:t>Real-Time System Manager (continued)</a:t>
            </a:r>
          </a:p>
        </p:txBody>
      </p:sp>
      <p:graphicFrame>
        <p:nvGraphicFramePr>
          <p:cNvPr id="770058" name="Object 10"/>
          <p:cNvGraphicFramePr>
            <a:graphicFrameLocks noChangeAspect="1"/>
          </p:cNvGraphicFramePr>
          <p:nvPr>
            <p:ph sz="half" idx="1"/>
          </p:nvPr>
        </p:nvGraphicFramePr>
        <p:xfrm>
          <a:off x="2347913" y="3500438"/>
          <a:ext cx="333375" cy="314325"/>
        </p:xfrm>
        <a:graphic>
          <a:graphicData uri="http://schemas.openxmlformats.org/presentationml/2006/ole">
            <p:oleObj spid="_x0000_s770058" name="Bitmap Image" r:id="rId4" imgW="333333" imgH="314286" progId="PBrush">
              <p:embed/>
            </p:oleObj>
          </a:graphicData>
        </a:graphic>
      </p:graphicFrame>
      <p:sp>
        <p:nvSpPr>
          <p:cNvPr id="770060" name="Text Box 4"/>
          <p:cNvSpPr txBox="1">
            <a:spLocks noChangeArrowheads="1"/>
          </p:cNvSpPr>
          <p:nvPr/>
        </p:nvSpPr>
        <p:spPr bwMode="auto">
          <a:xfrm>
            <a:off x="685800" y="1219200"/>
            <a:ext cx="2590800" cy="822325"/>
          </a:xfrm>
          <a:prstGeom prst="rect">
            <a:avLst/>
          </a:prstGeom>
          <a:noFill/>
          <a:ln w="9525" algn="ctr">
            <a:noFill/>
            <a:miter lim="800000"/>
            <a:headEnd type="none" w="sm" len="sm"/>
            <a:tailEnd type="none" w="sm" len="sm"/>
          </a:ln>
        </p:spPr>
        <p:txBody>
          <a:bodyPr>
            <a:spAutoFit/>
          </a:bodyPr>
          <a:lstStyle/>
          <a:p>
            <a:pPr algn="ctr" eaLnBrk="0" hangingPunct="0"/>
            <a:r>
              <a:rPr lang="en-US" dirty="0">
                <a:solidFill>
                  <a:schemeClr val="tx1"/>
                </a:solidFill>
              </a:rPr>
              <a:t>RTSM Interface Running on </a:t>
            </a:r>
            <a:r>
              <a:rPr lang="en-US" dirty="0">
                <a:solidFill>
                  <a:srgbClr val="FF0000"/>
                </a:solidFill>
              </a:rPr>
              <a:t>Host</a:t>
            </a:r>
          </a:p>
        </p:txBody>
      </p:sp>
      <p:sp>
        <p:nvSpPr>
          <p:cNvPr id="770061" name="Rectangle 5"/>
          <p:cNvSpPr>
            <a:spLocks noChangeArrowheads="1"/>
          </p:cNvSpPr>
          <p:nvPr/>
        </p:nvSpPr>
        <p:spPr bwMode="auto">
          <a:xfrm>
            <a:off x="5867400" y="3124200"/>
            <a:ext cx="2590800" cy="2390775"/>
          </a:xfrm>
          <a:prstGeom prst="rect">
            <a:avLst/>
          </a:prstGeom>
          <a:noFill/>
          <a:ln w="28575" algn="ctr">
            <a:solidFill>
              <a:schemeClr val="tx2"/>
            </a:solidFill>
            <a:miter lim="800000"/>
            <a:headEnd type="none" w="sm" len="sm"/>
            <a:tailEnd type="none" w="sm" len="sm"/>
          </a:ln>
        </p:spPr>
        <p:txBody>
          <a:bodyPr wrap="none" anchor="ctr"/>
          <a:lstStyle/>
          <a:p>
            <a:pPr algn="ctr" eaLnBrk="0" hangingPunct="0"/>
            <a:endParaRPr lang="en-US" dirty="0"/>
          </a:p>
        </p:txBody>
      </p:sp>
      <p:sp>
        <p:nvSpPr>
          <p:cNvPr id="770062" name="Text Box 6"/>
          <p:cNvSpPr txBox="1">
            <a:spLocks noChangeArrowheads="1"/>
          </p:cNvSpPr>
          <p:nvPr/>
        </p:nvSpPr>
        <p:spPr bwMode="auto">
          <a:xfrm>
            <a:off x="5867400" y="1219200"/>
            <a:ext cx="2743200" cy="822325"/>
          </a:xfrm>
          <a:prstGeom prst="rect">
            <a:avLst/>
          </a:prstGeom>
          <a:noFill/>
          <a:ln w="9525" algn="ctr">
            <a:noFill/>
            <a:miter lim="800000"/>
            <a:headEnd type="none" w="sm" len="sm"/>
            <a:tailEnd type="none" w="sm" len="sm"/>
          </a:ln>
        </p:spPr>
        <p:txBody>
          <a:bodyPr>
            <a:spAutoFit/>
          </a:bodyPr>
          <a:lstStyle/>
          <a:p>
            <a:pPr algn="ctr" eaLnBrk="0" hangingPunct="0"/>
            <a:r>
              <a:rPr lang="en-US" dirty="0">
                <a:solidFill>
                  <a:schemeClr val="tx1"/>
                </a:solidFill>
              </a:rPr>
              <a:t>RTSM Embedded VI Running on </a:t>
            </a:r>
            <a:r>
              <a:rPr lang="en-US" dirty="0">
                <a:solidFill>
                  <a:srgbClr val="FF0000"/>
                </a:solidFill>
              </a:rPr>
              <a:t>Target</a:t>
            </a:r>
          </a:p>
        </p:txBody>
      </p:sp>
      <p:sp>
        <p:nvSpPr>
          <p:cNvPr id="770063" name="Text Box 7"/>
          <p:cNvSpPr txBox="1">
            <a:spLocks noChangeArrowheads="1"/>
          </p:cNvSpPr>
          <p:nvPr/>
        </p:nvSpPr>
        <p:spPr bwMode="auto">
          <a:xfrm>
            <a:off x="5867400" y="3276600"/>
            <a:ext cx="2514600" cy="1004888"/>
          </a:xfrm>
          <a:prstGeom prst="rect">
            <a:avLst/>
          </a:prstGeom>
          <a:noFill/>
          <a:ln w="9525" algn="ctr">
            <a:noFill/>
            <a:miter lim="800000"/>
            <a:headEnd type="none" w="sm" len="sm"/>
            <a:tailEnd type="none" w="sm" len="sm"/>
          </a:ln>
        </p:spPr>
        <p:txBody>
          <a:bodyPr>
            <a:spAutoFit/>
          </a:bodyPr>
          <a:lstStyle/>
          <a:p>
            <a:pPr algn="ctr" eaLnBrk="0" hangingPunct="0">
              <a:spcBef>
                <a:spcPct val="50000"/>
              </a:spcBef>
            </a:pPr>
            <a:r>
              <a:rPr lang="en-US" dirty="0">
                <a:solidFill>
                  <a:schemeClr val="tx1"/>
                </a:solidFill>
              </a:rPr>
              <a:t>RTSM </a:t>
            </a:r>
          </a:p>
          <a:p>
            <a:pPr algn="ctr" eaLnBrk="0" hangingPunct="0">
              <a:spcBef>
                <a:spcPct val="50000"/>
              </a:spcBef>
            </a:pPr>
            <a:r>
              <a:rPr lang="en-US" dirty="0">
                <a:solidFill>
                  <a:schemeClr val="tx1"/>
                </a:solidFill>
              </a:rPr>
              <a:t>Hidden Status VI</a:t>
            </a:r>
          </a:p>
        </p:txBody>
      </p:sp>
      <p:sp>
        <p:nvSpPr>
          <p:cNvPr id="770064" name="Line 8"/>
          <p:cNvSpPr>
            <a:spLocks noChangeShapeType="1"/>
          </p:cNvSpPr>
          <p:nvPr/>
        </p:nvSpPr>
        <p:spPr bwMode="auto">
          <a:xfrm flipH="1">
            <a:off x="3733800" y="4191000"/>
            <a:ext cx="1752600" cy="0"/>
          </a:xfrm>
          <a:prstGeom prst="line">
            <a:avLst/>
          </a:prstGeom>
          <a:noFill/>
          <a:ln w="38100">
            <a:solidFill>
              <a:srgbClr val="FF0000"/>
            </a:solidFill>
            <a:round/>
            <a:headEnd/>
            <a:tailEnd type="arrow" w="med" len="med"/>
          </a:ln>
        </p:spPr>
        <p:txBody>
          <a:bodyPr wrap="none" anchor="ctr"/>
          <a:lstStyle/>
          <a:p>
            <a:endParaRPr lang="en-US" dirty="0"/>
          </a:p>
        </p:txBody>
      </p:sp>
      <p:sp>
        <p:nvSpPr>
          <p:cNvPr id="770065" name="Text Box 9"/>
          <p:cNvSpPr txBox="1">
            <a:spLocks noChangeArrowheads="1"/>
          </p:cNvSpPr>
          <p:nvPr/>
        </p:nvSpPr>
        <p:spPr bwMode="auto">
          <a:xfrm>
            <a:off x="3657600" y="2743200"/>
            <a:ext cx="1981200" cy="1311275"/>
          </a:xfrm>
          <a:prstGeom prst="rect">
            <a:avLst/>
          </a:prstGeom>
          <a:noFill/>
          <a:ln w="9525" algn="ctr">
            <a:noFill/>
            <a:miter lim="800000"/>
            <a:headEnd type="none" w="sm" len="sm"/>
            <a:tailEnd type="none" w="sm" len="sm"/>
          </a:ln>
        </p:spPr>
        <p:txBody>
          <a:bodyPr>
            <a:spAutoFit/>
          </a:bodyPr>
          <a:lstStyle/>
          <a:p>
            <a:pPr algn="ctr" eaLnBrk="0" hangingPunct="0">
              <a:spcBef>
                <a:spcPct val="50000"/>
              </a:spcBef>
            </a:pPr>
            <a:r>
              <a:rPr lang="en-US" sz="2000" dirty="0">
                <a:solidFill>
                  <a:schemeClr val="tx1"/>
                </a:solidFill>
              </a:rPr>
              <a:t>Sends status messages at the configured update rate</a:t>
            </a:r>
          </a:p>
        </p:txBody>
      </p:sp>
      <p:pic>
        <p:nvPicPr>
          <p:cNvPr id="11" name="Picture 1" descr="RTSM_memory_and_cpu_usage.bmp"/>
          <p:cNvPicPr>
            <a:picLocks noChangeAspect="1" noChangeArrowheads="1"/>
          </p:cNvPicPr>
          <p:nvPr/>
        </p:nvPicPr>
        <p:blipFill>
          <a:blip r:embed="rId5"/>
          <a:srcRect/>
          <a:stretch>
            <a:fillRect/>
          </a:stretch>
        </p:blipFill>
        <p:spPr bwMode="auto">
          <a:xfrm>
            <a:off x="628543" y="2242867"/>
            <a:ext cx="2864335" cy="396815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p:txBody>
          <a:bodyPr/>
          <a:lstStyle/>
          <a:p>
            <a:r>
              <a:rPr lang="en-US" dirty="0" smtClean="0"/>
              <a:t>A. Verifying Correct Application Behavior</a:t>
            </a:r>
          </a:p>
        </p:txBody>
      </p:sp>
      <p:sp>
        <p:nvSpPr>
          <p:cNvPr id="28676" name="Rectangle 3"/>
          <p:cNvSpPr>
            <a:spLocks noGrp="1" noChangeArrowheads="1"/>
          </p:cNvSpPr>
          <p:nvPr>
            <p:ph idx="1"/>
          </p:nvPr>
        </p:nvSpPr>
        <p:spPr>
          <a:xfrm>
            <a:off x="533400" y="1285875"/>
            <a:ext cx="8077200" cy="4514850"/>
          </a:xfrm>
        </p:spPr>
        <p:txBody>
          <a:bodyPr/>
          <a:lstStyle/>
          <a:p>
            <a:pPr lvl="1"/>
            <a:r>
              <a:rPr lang="en-US" dirty="0" smtClean="0"/>
              <a:t>Debug deterministic VIs the same as normal VIs</a:t>
            </a:r>
          </a:p>
          <a:p>
            <a:pPr lvl="1"/>
            <a:r>
              <a:rPr lang="en-US" dirty="0" smtClean="0"/>
              <a:t>Use any debugging technique, except the Call Chain Ring, while targeting the RT system</a:t>
            </a:r>
          </a:p>
          <a:p>
            <a:pPr lvl="1"/>
            <a:r>
              <a:rPr lang="en-US" dirty="0" smtClean="0"/>
              <a:t>Select </a:t>
            </a:r>
            <a:r>
              <a:rPr lang="en-US" b="1" dirty="0" smtClean="0"/>
              <a:t>Allow debugging </a:t>
            </a:r>
            <a:r>
              <a:rPr lang="en-US" dirty="0" smtClean="0"/>
              <a:t>in </a:t>
            </a:r>
            <a:r>
              <a:rPr lang="en-US" b="1" dirty="0" smtClean="0"/>
              <a:t>VI Properties</a:t>
            </a:r>
          </a:p>
        </p:txBody>
      </p:sp>
      <p:pic>
        <p:nvPicPr>
          <p:cNvPr id="759809" name="Picture 1"/>
          <p:cNvPicPr>
            <a:picLocks noChangeAspect="1" noChangeArrowheads="1"/>
          </p:cNvPicPr>
          <p:nvPr/>
        </p:nvPicPr>
        <p:blipFill>
          <a:blip r:embed="rId3"/>
          <a:srcRect/>
          <a:stretch>
            <a:fillRect/>
          </a:stretch>
        </p:blipFill>
        <p:spPr bwMode="auto">
          <a:xfrm>
            <a:off x="1650548" y="3784777"/>
            <a:ext cx="5581650" cy="2971800"/>
          </a:xfrm>
          <a:prstGeom prst="rect">
            <a:avLst/>
          </a:prstGeom>
          <a:noFill/>
          <a:ln w="9525">
            <a:noFill/>
            <a:miter lim="800000"/>
            <a:headEnd/>
            <a:tailEnd/>
          </a:ln>
          <a:effectLst/>
        </p:spPr>
      </p:pic>
      <p:sp>
        <p:nvSpPr>
          <p:cNvPr id="5" name="Rectangle 4"/>
          <p:cNvSpPr/>
          <p:nvPr/>
        </p:nvSpPr>
        <p:spPr bwMode="auto">
          <a:xfrm>
            <a:off x="1795272" y="4992624"/>
            <a:ext cx="1097280" cy="274320"/>
          </a:xfrm>
          <a:prstGeom prst="rect">
            <a:avLst/>
          </a:prstGeom>
          <a:noFill/>
          <a:ln w="38100" cap="flat" cmpd="sng" algn="ctr">
            <a:solidFill>
              <a:srgbClr val="FF0000"/>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bg1"/>
              </a:solidFill>
              <a:effectLst/>
              <a:latin typeface="Arial Narrow"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0769" name="Rectangle 2"/>
          <p:cNvSpPr>
            <a:spLocks noGrp="1" noChangeArrowheads="1"/>
          </p:cNvSpPr>
          <p:nvPr>
            <p:ph type="title"/>
          </p:nvPr>
        </p:nvSpPr>
        <p:spPr/>
        <p:txBody>
          <a:bodyPr/>
          <a:lstStyle/>
          <a:p>
            <a:r>
              <a:rPr lang="en-US" dirty="0" smtClean="0"/>
              <a:t>Configuring the RTSM</a:t>
            </a:r>
          </a:p>
        </p:txBody>
      </p:sp>
      <p:sp>
        <p:nvSpPr>
          <p:cNvPr id="800770" name="Rectangle 3"/>
          <p:cNvSpPr>
            <a:spLocks noGrp="1" noChangeArrowheads="1"/>
          </p:cNvSpPr>
          <p:nvPr>
            <p:ph idx="1"/>
          </p:nvPr>
        </p:nvSpPr>
        <p:spPr/>
        <p:txBody>
          <a:bodyPr/>
          <a:lstStyle/>
          <a:p>
            <a:pPr marL="347663" indent="-347663">
              <a:buFont typeface="Arial Narrow" pitchFamily="34" charset="0"/>
              <a:buAutoNum type="arabicPeriod"/>
            </a:pPr>
            <a:r>
              <a:rPr lang="en-US" dirty="0" smtClean="0"/>
              <a:t>Select Properties for the RT target in the Project Explorer</a:t>
            </a:r>
          </a:p>
          <a:p>
            <a:pPr marL="347663" indent="-347663">
              <a:buFont typeface="Arial Narrow" pitchFamily="34" charset="0"/>
              <a:buAutoNum type="arabicPeriod"/>
            </a:pPr>
            <a:r>
              <a:rPr lang="en-US" dirty="0" smtClean="0"/>
              <a:t>Configure VI Server to use TCP/IP</a:t>
            </a:r>
          </a:p>
          <a:p>
            <a:pPr marL="347663" indent="-347663">
              <a:buFont typeface="Arial Narrow" pitchFamily="34" charset="0"/>
              <a:buAutoNum type="arabicPeriod"/>
            </a:pPr>
            <a:r>
              <a:rPr lang="en-US" dirty="0" smtClean="0"/>
              <a:t>Add the host IP </a:t>
            </a:r>
            <a:br>
              <a:rPr lang="en-US" dirty="0" smtClean="0"/>
            </a:br>
            <a:r>
              <a:rPr lang="en-US" dirty="0" smtClean="0"/>
              <a:t>address to the </a:t>
            </a:r>
            <a:br>
              <a:rPr lang="en-US" dirty="0" smtClean="0"/>
            </a:br>
            <a:r>
              <a:rPr lang="en-US" dirty="0" smtClean="0"/>
              <a:t>VI Server Access list </a:t>
            </a:r>
          </a:p>
        </p:txBody>
      </p:sp>
      <p:pic>
        <p:nvPicPr>
          <p:cNvPr id="834561" name="Picture 1" descr="RTSM Configuration.bmp"/>
          <p:cNvPicPr>
            <a:picLocks noChangeAspect="1" noChangeArrowheads="1"/>
          </p:cNvPicPr>
          <p:nvPr/>
        </p:nvPicPr>
        <p:blipFill>
          <a:blip r:embed="rId3"/>
          <a:srcRect/>
          <a:stretch>
            <a:fillRect/>
          </a:stretch>
        </p:blipFill>
        <p:spPr bwMode="auto">
          <a:xfrm>
            <a:off x="3830127" y="2518164"/>
            <a:ext cx="5089584" cy="363911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2515" name="Picture 3" descr="RTSM_VI_states.bmp"/>
          <p:cNvPicPr>
            <a:picLocks noChangeAspect="1" noChangeArrowheads="1"/>
          </p:cNvPicPr>
          <p:nvPr/>
        </p:nvPicPr>
        <p:blipFill>
          <a:blip r:embed="rId3"/>
          <a:srcRect/>
          <a:stretch>
            <a:fillRect/>
          </a:stretch>
        </p:blipFill>
        <p:spPr bwMode="auto">
          <a:xfrm>
            <a:off x="4761781" y="1130501"/>
            <a:ext cx="3574391" cy="4951840"/>
          </a:xfrm>
          <a:prstGeom prst="rect">
            <a:avLst/>
          </a:prstGeom>
          <a:noFill/>
          <a:ln w="9525">
            <a:noFill/>
            <a:miter lim="800000"/>
            <a:headEnd/>
            <a:tailEnd/>
          </a:ln>
          <a:effectLst/>
        </p:spPr>
      </p:pic>
      <p:sp>
        <p:nvSpPr>
          <p:cNvPr id="789505" name="Rectangle 2"/>
          <p:cNvSpPr>
            <a:spLocks noGrp="1" noChangeArrowheads="1"/>
          </p:cNvSpPr>
          <p:nvPr>
            <p:ph type="title"/>
          </p:nvPr>
        </p:nvSpPr>
        <p:spPr/>
        <p:txBody>
          <a:bodyPr/>
          <a:lstStyle/>
          <a:p>
            <a:r>
              <a:rPr lang="en-US" dirty="0" smtClean="0"/>
              <a:t>Configuring the RTSM (continued)</a:t>
            </a:r>
          </a:p>
        </p:txBody>
      </p:sp>
      <p:sp>
        <p:nvSpPr>
          <p:cNvPr id="789506" name="Rectangle 3"/>
          <p:cNvSpPr>
            <a:spLocks noGrp="1" noChangeArrowheads="1"/>
          </p:cNvSpPr>
          <p:nvPr>
            <p:ph type="body" sz="half" idx="1"/>
          </p:nvPr>
        </p:nvSpPr>
        <p:spPr>
          <a:xfrm>
            <a:off x="432759" y="1347158"/>
            <a:ext cx="4191000" cy="4267200"/>
          </a:xfrm>
        </p:spPr>
        <p:txBody>
          <a:bodyPr/>
          <a:lstStyle/>
          <a:p>
            <a:pPr marL="0" indent="0">
              <a:buFontTx/>
              <a:buNone/>
            </a:pPr>
            <a:r>
              <a:rPr lang="en-US" dirty="0" smtClean="0"/>
              <a:t>Update Interval</a:t>
            </a:r>
          </a:p>
          <a:p>
            <a:pPr lvl="1"/>
            <a:r>
              <a:rPr lang="en-US" dirty="0" smtClean="0"/>
              <a:t>How often the RTSM checks for information</a:t>
            </a:r>
          </a:p>
          <a:p>
            <a:pPr lvl="1"/>
            <a:r>
              <a:rPr lang="en-US" dirty="0" smtClean="0"/>
              <a:t>If target is too busy to provide this information, then no information is reported</a:t>
            </a:r>
          </a:p>
        </p:txBody>
      </p:sp>
      <p:sp>
        <p:nvSpPr>
          <p:cNvPr id="789509" name="Oval 5"/>
          <p:cNvSpPr>
            <a:spLocks noChangeArrowheads="1"/>
          </p:cNvSpPr>
          <p:nvPr/>
        </p:nvSpPr>
        <p:spPr bwMode="auto">
          <a:xfrm>
            <a:off x="5193102" y="2001329"/>
            <a:ext cx="1449238" cy="500332"/>
          </a:xfrm>
          <a:prstGeom prst="ellipse">
            <a:avLst/>
          </a:prstGeom>
          <a:noFill/>
          <a:ln w="28575" algn="ctr">
            <a:solidFill>
              <a:srgbClr val="FF0000"/>
            </a:solidFill>
            <a:round/>
            <a:headEnd type="none" w="sm" len="sm"/>
            <a:tailEnd type="none" w="sm" len="sm"/>
          </a:ln>
        </p:spPr>
        <p:txBody>
          <a:bodyPr wrap="none" anchor="ctr"/>
          <a:lstStyle/>
          <a:p>
            <a:pPr algn="ctr" eaLnBrk="0" hangingPunct="0"/>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1553" name="Rectangle 2"/>
          <p:cNvSpPr>
            <a:spLocks noGrp="1" noChangeArrowheads="1"/>
          </p:cNvSpPr>
          <p:nvPr>
            <p:ph type="title"/>
          </p:nvPr>
        </p:nvSpPr>
        <p:spPr/>
        <p:txBody>
          <a:bodyPr/>
          <a:lstStyle/>
          <a:p>
            <a:r>
              <a:rPr lang="en-US" dirty="0" smtClean="0"/>
              <a:t>Configuring the RTSM – Logging</a:t>
            </a:r>
          </a:p>
        </p:txBody>
      </p:sp>
      <p:sp>
        <p:nvSpPr>
          <p:cNvPr id="791554" name="Rectangle 3"/>
          <p:cNvSpPr>
            <a:spLocks noGrp="1" noChangeArrowheads="1"/>
          </p:cNvSpPr>
          <p:nvPr>
            <p:ph type="body" sz="half" idx="1"/>
          </p:nvPr>
        </p:nvSpPr>
        <p:spPr/>
        <p:txBody>
          <a:bodyPr/>
          <a:lstStyle/>
          <a:p>
            <a:pPr lvl="1"/>
            <a:r>
              <a:rPr lang="en-US" dirty="0" smtClean="0"/>
              <a:t>Saves system data when any property is out of its configured range </a:t>
            </a:r>
          </a:p>
          <a:p>
            <a:pPr lvl="1"/>
            <a:r>
              <a:rPr lang="en-US" dirty="0" smtClean="0"/>
              <a:t>Lets the user run the utility for long periods of time without having to constantly monitor it</a:t>
            </a:r>
          </a:p>
          <a:p>
            <a:pPr lvl="1"/>
            <a:r>
              <a:rPr lang="en-US" dirty="0" smtClean="0"/>
              <a:t>Can save data to disk</a:t>
            </a:r>
          </a:p>
        </p:txBody>
      </p:sp>
      <p:pic>
        <p:nvPicPr>
          <p:cNvPr id="830466" name="Picture 2" descr="RTSM - Alerts.bmp"/>
          <p:cNvPicPr>
            <a:picLocks noChangeAspect="1" noChangeArrowheads="1"/>
          </p:cNvPicPr>
          <p:nvPr/>
        </p:nvPicPr>
        <p:blipFill>
          <a:blip r:embed="rId3"/>
          <a:srcRect/>
          <a:stretch>
            <a:fillRect/>
          </a:stretch>
        </p:blipFill>
        <p:spPr bwMode="auto">
          <a:xfrm>
            <a:off x="4899804" y="1116219"/>
            <a:ext cx="3485072" cy="4828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3601" name="Rectangle 2"/>
          <p:cNvSpPr>
            <a:spLocks noGrp="1" noChangeArrowheads="1"/>
          </p:cNvSpPr>
          <p:nvPr>
            <p:ph type="title"/>
          </p:nvPr>
        </p:nvSpPr>
        <p:spPr/>
        <p:txBody>
          <a:bodyPr/>
          <a:lstStyle/>
          <a:p>
            <a:r>
              <a:rPr lang="en-US" dirty="0" smtClean="0"/>
              <a:t>RTSM – Memory and CPU Usage</a:t>
            </a:r>
          </a:p>
        </p:txBody>
      </p:sp>
      <p:sp>
        <p:nvSpPr>
          <p:cNvPr id="793603" name="Rectangle 3"/>
          <p:cNvSpPr>
            <a:spLocks noGrp="1" noChangeArrowheads="1"/>
          </p:cNvSpPr>
          <p:nvPr>
            <p:ph sz="half" idx="2"/>
          </p:nvPr>
        </p:nvSpPr>
        <p:spPr/>
        <p:txBody>
          <a:bodyPr/>
          <a:lstStyle/>
          <a:p>
            <a:pPr lvl="1"/>
            <a:r>
              <a:rPr lang="en-US" dirty="0" smtClean="0"/>
              <a:t>Determine if memory leaks occur over time</a:t>
            </a:r>
          </a:p>
          <a:p>
            <a:pPr lvl="1"/>
            <a:r>
              <a:rPr lang="en-US" dirty="0" smtClean="0"/>
              <a:t>Shows how much time a time-critical loop is leaving for other loops to run </a:t>
            </a:r>
          </a:p>
          <a:p>
            <a:pPr lvl="2"/>
            <a:r>
              <a:rPr lang="en-US" dirty="0" smtClean="0"/>
              <a:t>Red = Time-critical priority</a:t>
            </a:r>
          </a:p>
          <a:p>
            <a:pPr lvl="2"/>
            <a:r>
              <a:rPr lang="en-US" dirty="0" smtClean="0"/>
              <a:t>Yellow = High priority</a:t>
            </a:r>
          </a:p>
          <a:p>
            <a:pPr lvl="2"/>
            <a:r>
              <a:rPr lang="en-US" dirty="0" smtClean="0"/>
              <a:t>White = Normal priority</a:t>
            </a:r>
          </a:p>
          <a:p>
            <a:pPr lvl="2"/>
            <a:r>
              <a:rPr lang="en-US" dirty="0" smtClean="0"/>
              <a:t>Blue = Low priority</a:t>
            </a:r>
          </a:p>
          <a:p>
            <a:pPr lvl="1"/>
            <a:r>
              <a:rPr lang="en-US" dirty="0" smtClean="0"/>
              <a:t>cFP shows 100% CPU usage</a:t>
            </a:r>
          </a:p>
        </p:txBody>
      </p:sp>
      <p:pic>
        <p:nvPicPr>
          <p:cNvPr id="828417" name="Picture 1" descr="RTSM_memory_and_cpu_usage.bmp"/>
          <p:cNvPicPr>
            <a:picLocks noChangeAspect="1" noChangeArrowheads="1"/>
          </p:cNvPicPr>
          <p:nvPr/>
        </p:nvPicPr>
        <p:blipFill>
          <a:blip r:embed="rId3"/>
          <a:srcRect/>
          <a:stretch>
            <a:fillRect/>
          </a:stretch>
        </p:blipFill>
        <p:spPr bwMode="auto">
          <a:xfrm>
            <a:off x="238047" y="1483743"/>
            <a:ext cx="3580937" cy="496090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2819" name="Rectangle 2"/>
          <p:cNvSpPr>
            <a:spLocks noGrp="1" noChangeArrowheads="1"/>
          </p:cNvSpPr>
          <p:nvPr>
            <p:ph type="title"/>
          </p:nvPr>
        </p:nvSpPr>
        <p:spPr/>
        <p:txBody>
          <a:bodyPr/>
          <a:lstStyle/>
          <a:p>
            <a:r>
              <a:rPr lang="en-US" dirty="0" smtClean="0"/>
              <a:t>Distributed System Manager</a:t>
            </a:r>
          </a:p>
        </p:txBody>
      </p:sp>
      <p:sp>
        <p:nvSpPr>
          <p:cNvPr id="10" name="Rectangle 3"/>
          <p:cNvSpPr>
            <a:spLocks noGrp="1" noChangeArrowheads="1"/>
          </p:cNvSpPr>
          <p:nvPr>
            <p:ph idx="1"/>
          </p:nvPr>
        </p:nvSpPr>
        <p:spPr>
          <a:xfrm>
            <a:off x="533400" y="1514475"/>
            <a:ext cx="8077200" cy="4286250"/>
          </a:xfrm>
        </p:spPr>
        <p:txBody>
          <a:bodyPr/>
          <a:lstStyle/>
          <a:p>
            <a:pPr marL="0" indent="0">
              <a:buFontTx/>
              <a:buNone/>
            </a:pPr>
            <a:r>
              <a:rPr lang="en-US" dirty="0" smtClean="0"/>
              <a:t>Displays CPU and memory usage data in addition to shared variable and I/O variable data</a:t>
            </a:r>
          </a:p>
        </p:txBody>
      </p:sp>
      <p:pic>
        <p:nvPicPr>
          <p:cNvPr id="2" name="Picture 2" descr="Distributed System Manager.bmp"/>
          <p:cNvPicPr>
            <a:picLocks noChangeAspect="1" noChangeArrowheads="1"/>
          </p:cNvPicPr>
          <p:nvPr/>
        </p:nvPicPr>
        <p:blipFill>
          <a:blip r:embed="rId3"/>
          <a:srcRect/>
          <a:stretch>
            <a:fillRect/>
          </a:stretch>
        </p:blipFill>
        <p:spPr bwMode="auto">
          <a:xfrm>
            <a:off x="2395470" y="2644132"/>
            <a:ext cx="4771418" cy="413659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2819" name="Rectangle 2"/>
          <p:cNvSpPr>
            <a:spLocks noGrp="1" noChangeArrowheads="1"/>
          </p:cNvSpPr>
          <p:nvPr>
            <p:ph type="title"/>
          </p:nvPr>
        </p:nvSpPr>
        <p:spPr/>
        <p:txBody>
          <a:bodyPr/>
          <a:lstStyle/>
          <a:p>
            <a:r>
              <a:rPr lang="en-US" dirty="0" smtClean="0"/>
              <a:t>CPU and Memory Usage VIs</a:t>
            </a:r>
          </a:p>
        </p:txBody>
      </p:sp>
      <p:sp>
        <p:nvSpPr>
          <p:cNvPr id="10" name="Rectangle 3"/>
          <p:cNvSpPr>
            <a:spLocks noGrp="1" noChangeArrowheads="1"/>
          </p:cNvSpPr>
          <p:nvPr>
            <p:ph idx="1"/>
          </p:nvPr>
        </p:nvSpPr>
        <p:spPr>
          <a:xfrm>
            <a:off x="533400" y="1514475"/>
            <a:ext cx="8077200" cy="4286250"/>
          </a:xfrm>
        </p:spPr>
        <p:txBody>
          <a:bodyPr/>
          <a:lstStyle/>
          <a:p>
            <a:pPr marL="0" indent="0">
              <a:buFontTx/>
              <a:buNone/>
            </a:pPr>
            <a:r>
              <a:rPr lang="en-US" dirty="0" smtClean="0"/>
              <a:t>Programmatically get CPU load and memory usage data from the target</a:t>
            </a:r>
          </a:p>
        </p:txBody>
      </p:sp>
      <p:pic>
        <p:nvPicPr>
          <p:cNvPr id="830466" name="Picture 2"/>
          <p:cNvPicPr>
            <a:picLocks noChangeAspect="1" noChangeArrowheads="1"/>
          </p:cNvPicPr>
          <p:nvPr/>
        </p:nvPicPr>
        <p:blipFill>
          <a:blip r:embed="rId3"/>
          <a:srcRect/>
          <a:stretch>
            <a:fillRect/>
          </a:stretch>
        </p:blipFill>
        <p:spPr bwMode="auto">
          <a:xfrm>
            <a:off x="832797" y="3361387"/>
            <a:ext cx="2665512" cy="2310110"/>
          </a:xfrm>
          <a:prstGeom prst="rect">
            <a:avLst/>
          </a:prstGeom>
          <a:noFill/>
          <a:ln w="9525">
            <a:noFill/>
            <a:miter lim="800000"/>
            <a:headEnd/>
            <a:tailEnd/>
          </a:ln>
          <a:effectLst/>
        </p:spPr>
      </p:pic>
      <p:pic>
        <p:nvPicPr>
          <p:cNvPr id="830467" name="Picture 3" descr="monitor_cpu_and_memory_usage_fp.bmp"/>
          <p:cNvPicPr>
            <a:picLocks noChangeAspect="1" noChangeArrowheads="1"/>
          </p:cNvPicPr>
          <p:nvPr/>
        </p:nvPicPr>
        <p:blipFill>
          <a:blip r:embed="rId4"/>
          <a:srcRect/>
          <a:stretch>
            <a:fillRect/>
          </a:stretch>
        </p:blipFill>
        <p:spPr bwMode="auto">
          <a:xfrm>
            <a:off x="3926865" y="2756078"/>
            <a:ext cx="3230907" cy="401176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5649" name="Rectangle 2"/>
          <p:cNvSpPr>
            <a:spLocks noGrp="1" noChangeArrowheads="1"/>
          </p:cNvSpPr>
          <p:nvPr>
            <p:ph type="title"/>
          </p:nvPr>
        </p:nvSpPr>
        <p:spPr/>
        <p:txBody>
          <a:bodyPr/>
          <a:lstStyle/>
          <a:p>
            <a:r>
              <a:rPr lang="en-US" dirty="0" smtClean="0"/>
              <a:t>Exercise 6-3: Verify Memory Usage</a:t>
            </a:r>
          </a:p>
        </p:txBody>
      </p:sp>
      <p:sp>
        <p:nvSpPr>
          <p:cNvPr id="795650" name="Content Placeholder 12"/>
          <p:cNvSpPr>
            <a:spLocks noGrp="1"/>
          </p:cNvSpPr>
          <p:nvPr>
            <p:ph idx="1"/>
          </p:nvPr>
        </p:nvSpPr>
        <p:spPr/>
        <p:txBody>
          <a:bodyPr/>
          <a:lstStyle/>
          <a:p>
            <a:pPr marL="0" indent="0">
              <a:buFontTx/>
              <a:buNone/>
            </a:pPr>
            <a:r>
              <a:rPr lang="en-US" dirty="0" smtClean="0"/>
              <a:t>Use the available tools to measure the memory usage of the project.</a:t>
            </a:r>
          </a:p>
        </p:txBody>
      </p:sp>
      <p:sp>
        <p:nvSpPr>
          <p:cNvPr id="795651" name="Rectangle 4"/>
          <p:cNvSpPr>
            <a:spLocks noChangeArrowheads="1"/>
          </p:cNvSpPr>
          <p:nvPr/>
        </p:nvSpPr>
        <p:spPr bwMode="auto">
          <a:xfrm>
            <a:off x="914400" y="3692525"/>
            <a:ext cx="7772400" cy="1598613"/>
          </a:xfrm>
          <a:prstGeom prst="rect">
            <a:avLst/>
          </a:prstGeom>
          <a:noFill/>
          <a:ln w="9525">
            <a:noFill/>
            <a:miter lim="800000"/>
            <a:headEnd/>
            <a:tailEnd/>
          </a:ln>
        </p:spPr>
        <p:txBody>
          <a:bodyPr/>
          <a:lstStyle/>
          <a:p>
            <a:pPr eaLnBrk="0" hangingPunct="0">
              <a:spcBef>
                <a:spcPct val="20000"/>
              </a:spcBef>
            </a:pPr>
            <a:endParaRPr lang="en-US" sz="2800" dirty="0">
              <a:solidFill>
                <a:srgbClr val="5E84B8"/>
              </a:solidFill>
            </a:endParaRPr>
          </a:p>
        </p:txBody>
      </p:sp>
      <p:grpSp>
        <p:nvGrpSpPr>
          <p:cNvPr id="795652" name="Group 7"/>
          <p:cNvGrpSpPr>
            <a:grpSpLocks/>
          </p:cNvGrpSpPr>
          <p:nvPr/>
        </p:nvGrpSpPr>
        <p:grpSpPr bwMode="auto">
          <a:xfrm>
            <a:off x="7315200" y="381000"/>
            <a:ext cx="1641475" cy="1905000"/>
            <a:chOff x="4608" y="240"/>
            <a:chExt cx="1034" cy="1200"/>
          </a:xfrm>
        </p:grpSpPr>
        <p:sp>
          <p:nvSpPr>
            <p:cNvPr id="795653" name="Puzzle3"/>
            <p:cNvSpPr>
              <a:spLocks noEditPoints="1" noChangeArrowheads="1"/>
            </p:cNvSpPr>
            <p:nvPr/>
          </p:nvSpPr>
          <p:spPr bwMode="auto">
            <a:xfrm>
              <a:off x="5136" y="240"/>
              <a:ext cx="388" cy="526"/>
            </a:xfrm>
            <a:custGeom>
              <a:avLst/>
              <a:gdLst>
                <a:gd name="T0" fmla="*/ 187 w 21600"/>
                <a:gd name="T1" fmla="*/ 385 h 21600"/>
                <a:gd name="T2" fmla="*/ 369 w 21600"/>
                <a:gd name="T3" fmla="*/ 514 h 21600"/>
                <a:gd name="T4" fmla="*/ 237 w 21600"/>
                <a:gd name="T5" fmla="*/ 336 h 21600"/>
                <a:gd name="T6" fmla="*/ 369 w 21600"/>
                <a:gd name="T7" fmla="*/ 171 h 21600"/>
                <a:gd name="T8" fmla="*/ 189 w 21600"/>
                <a:gd name="T9" fmla="*/ 1 h 21600"/>
                <a:gd name="T10" fmla="*/ 12 w 21600"/>
                <a:gd name="T11" fmla="*/ 166 h 21600"/>
                <a:gd name="T12" fmla="*/ 145 w 21600"/>
                <a:gd name="T13" fmla="*/ 329 h 21600"/>
                <a:gd name="T14" fmla="*/ 12 w 21600"/>
                <a:gd name="T15" fmla="*/ 514 h 21600"/>
                <a:gd name="T16" fmla="*/ 0 60000 65536"/>
                <a:gd name="T17" fmla="*/ 0 60000 65536"/>
                <a:gd name="T18" fmla="*/ 0 60000 65536"/>
                <a:gd name="T19" fmla="*/ 0 60000 65536"/>
                <a:gd name="T20" fmla="*/ 0 60000 65536"/>
                <a:gd name="T21" fmla="*/ 0 60000 65536"/>
                <a:gd name="T22" fmla="*/ 0 60000 65536"/>
                <a:gd name="T23" fmla="*/ 0 60000 65536"/>
                <a:gd name="T24" fmla="*/ 2282 w 21600"/>
                <a:gd name="T25" fmla="*/ 7720 h 21600"/>
                <a:gd name="T26" fmla="*/ 19151 w 21600"/>
                <a:gd name="T27" fmla="*/ 20245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chemeClr val="hlink"/>
            </a:solidFill>
            <a:ln w="28575">
              <a:solidFill>
                <a:srgbClr val="000000"/>
              </a:solidFill>
              <a:miter lim="800000"/>
              <a:headEnd/>
              <a:tailEnd/>
            </a:ln>
          </p:spPr>
          <p:txBody>
            <a:bodyPr/>
            <a:lstStyle/>
            <a:p>
              <a:pPr algn="ctr" eaLnBrk="0" hangingPunct="0"/>
              <a:endParaRPr lang="en-US" dirty="0"/>
            </a:p>
          </p:txBody>
        </p:sp>
        <p:sp>
          <p:nvSpPr>
            <p:cNvPr id="795654" name="Puzzle2"/>
            <p:cNvSpPr>
              <a:spLocks noEditPoints="1" noChangeArrowheads="1"/>
            </p:cNvSpPr>
            <p:nvPr/>
          </p:nvSpPr>
          <p:spPr bwMode="auto">
            <a:xfrm>
              <a:off x="5023" y="623"/>
              <a:ext cx="619" cy="479"/>
            </a:xfrm>
            <a:custGeom>
              <a:avLst/>
              <a:gdLst>
                <a:gd name="T0" fmla="*/ 0 w 21600"/>
                <a:gd name="T1" fmla="*/ 297 h 21600"/>
                <a:gd name="T2" fmla="*/ 120 w 21600"/>
                <a:gd name="T3" fmla="*/ 469 h 21600"/>
                <a:gd name="T4" fmla="*/ 298 w 21600"/>
                <a:gd name="T5" fmla="*/ 308 h 21600"/>
                <a:gd name="T6" fmla="*/ 482 w 21600"/>
                <a:gd name="T7" fmla="*/ 470 h 21600"/>
                <a:gd name="T8" fmla="*/ 619 w 21600"/>
                <a:gd name="T9" fmla="*/ 334 h 21600"/>
                <a:gd name="T10" fmla="*/ 484 w 21600"/>
                <a:gd name="T11" fmla="*/ 127 h 21600"/>
                <a:gd name="T12" fmla="*/ 310 w 21600"/>
                <a:gd name="T13" fmla="*/ 1 h 21600"/>
                <a:gd name="T14" fmla="*/ 120 w 21600"/>
                <a:gd name="T15" fmla="*/ 131 h 21600"/>
                <a:gd name="T16" fmla="*/ 0 60000 65536"/>
                <a:gd name="T17" fmla="*/ 0 60000 65536"/>
                <a:gd name="T18" fmla="*/ 0 60000 65536"/>
                <a:gd name="T19" fmla="*/ 0 60000 65536"/>
                <a:gd name="T20" fmla="*/ 0 60000 65536"/>
                <a:gd name="T21" fmla="*/ 0 60000 65536"/>
                <a:gd name="T22" fmla="*/ 0 60000 65536"/>
                <a:gd name="T23" fmla="*/ 0 60000 65536"/>
                <a:gd name="T24" fmla="*/ 5374 w 21600"/>
                <a:gd name="T25" fmla="*/ 6764 h 21600"/>
                <a:gd name="T26" fmla="*/ 16191 w 21600"/>
                <a:gd name="T27" fmla="*/ 2042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chemeClr val="accent1"/>
            </a:solidFill>
            <a:ln w="28575">
              <a:solidFill>
                <a:srgbClr val="000000"/>
              </a:solidFill>
              <a:miter lim="800000"/>
              <a:headEnd/>
              <a:tailEnd/>
            </a:ln>
          </p:spPr>
          <p:txBody>
            <a:bodyPr/>
            <a:lstStyle/>
            <a:p>
              <a:pPr algn="ctr" eaLnBrk="0" hangingPunct="0"/>
              <a:endParaRPr lang="en-US" dirty="0"/>
            </a:p>
          </p:txBody>
        </p:sp>
        <p:sp>
          <p:nvSpPr>
            <p:cNvPr id="795655" name="Puzzle4"/>
            <p:cNvSpPr>
              <a:spLocks noEditPoints="1" noChangeArrowheads="1"/>
            </p:cNvSpPr>
            <p:nvPr/>
          </p:nvSpPr>
          <p:spPr bwMode="auto">
            <a:xfrm>
              <a:off x="4608" y="827"/>
              <a:ext cx="373" cy="613"/>
            </a:xfrm>
            <a:custGeom>
              <a:avLst/>
              <a:gdLst>
                <a:gd name="T0" fmla="*/ 143 w 21600"/>
                <a:gd name="T1" fmla="*/ 329 h 21600"/>
                <a:gd name="T2" fmla="*/ 8 w 21600"/>
                <a:gd name="T3" fmla="*/ 481 h 21600"/>
                <a:gd name="T4" fmla="*/ 199 w 21600"/>
                <a:gd name="T5" fmla="*/ 613 h 21600"/>
                <a:gd name="T6" fmla="*/ 361 w 21600"/>
                <a:gd name="T7" fmla="*/ 475 h 21600"/>
                <a:gd name="T8" fmla="*/ 241 w 21600"/>
                <a:gd name="T9" fmla="*/ 309 h 21600"/>
                <a:gd name="T10" fmla="*/ 363 w 21600"/>
                <a:gd name="T11" fmla="*/ 134 h 21600"/>
                <a:gd name="T12" fmla="*/ 192 w 21600"/>
                <a:gd name="T13" fmla="*/ 0 h 21600"/>
                <a:gd name="T14" fmla="*/ 8 w 21600"/>
                <a:gd name="T15" fmla="*/ 134 h 21600"/>
                <a:gd name="T16" fmla="*/ 0 60000 65536"/>
                <a:gd name="T17" fmla="*/ 0 60000 65536"/>
                <a:gd name="T18" fmla="*/ 0 60000 65536"/>
                <a:gd name="T19" fmla="*/ 0 60000 65536"/>
                <a:gd name="T20" fmla="*/ 0 60000 65536"/>
                <a:gd name="T21" fmla="*/ 0 60000 65536"/>
                <a:gd name="T22" fmla="*/ 0 60000 65536"/>
                <a:gd name="T23" fmla="*/ 0 60000 65536"/>
                <a:gd name="T24" fmla="*/ 2085 w 21600"/>
                <a:gd name="T25" fmla="*/ 5673 h 21600"/>
                <a:gd name="T26" fmla="*/ 20210 w 21600"/>
                <a:gd name="T27" fmla="*/ 1599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chemeClr val="folHlink"/>
            </a:solidFill>
            <a:ln w="28575">
              <a:solidFill>
                <a:srgbClr val="000000"/>
              </a:solidFill>
              <a:miter lim="800000"/>
              <a:headEnd/>
              <a:tailEnd/>
            </a:ln>
          </p:spPr>
          <p:txBody>
            <a:bodyPr/>
            <a:lstStyle/>
            <a:p>
              <a:pPr algn="ctr" eaLnBrk="0" hangingPunct="0"/>
              <a:endParaRPr lang="en-US" dirty="0"/>
            </a:p>
          </p:txBody>
        </p:sp>
        <p:sp>
          <p:nvSpPr>
            <p:cNvPr id="795656" name="Puzzle1"/>
            <p:cNvSpPr>
              <a:spLocks noEditPoints="1" noChangeArrowheads="1"/>
            </p:cNvSpPr>
            <p:nvPr/>
          </p:nvSpPr>
          <p:spPr bwMode="auto">
            <a:xfrm>
              <a:off x="4656" y="399"/>
              <a:ext cx="626" cy="365"/>
            </a:xfrm>
            <a:custGeom>
              <a:avLst/>
              <a:gdLst>
                <a:gd name="T0" fmla="*/ 485 w 21600"/>
                <a:gd name="T1" fmla="*/ 356 h 21600"/>
                <a:gd name="T2" fmla="*/ 492 w 21600"/>
                <a:gd name="T3" fmla="*/ 9 h 21600"/>
                <a:gd name="T4" fmla="*/ 137 w 21600"/>
                <a:gd name="T5" fmla="*/ 14 h 21600"/>
                <a:gd name="T6" fmla="*/ 146 w 21600"/>
                <a:gd name="T7" fmla="*/ 355 h 21600"/>
                <a:gd name="T8" fmla="*/ 313 w 21600"/>
                <a:gd name="T9" fmla="*/ 218 h 21600"/>
                <a:gd name="T10" fmla="*/ 314 w 21600"/>
                <a:gd name="T11" fmla="*/ 147 h 21600"/>
                <a:gd name="T12" fmla="*/ 626 w 21600"/>
                <a:gd name="T13" fmla="*/ 169 h 21600"/>
                <a:gd name="T14" fmla="*/ 2 w 21600"/>
                <a:gd name="T15" fmla="*/ 169 h 21600"/>
                <a:gd name="T16" fmla="*/ 0 60000 65536"/>
                <a:gd name="T17" fmla="*/ 0 60000 65536"/>
                <a:gd name="T18" fmla="*/ 0 60000 65536"/>
                <a:gd name="T19" fmla="*/ 0 60000 65536"/>
                <a:gd name="T20" fmla="*/ 0 60000 65536"/>
                <a:gd name="T21" fmla="*/ 0 60000 65536"/>
                <a:gd name="T22" fmla="*/ 0 60000 65536"/>
                <a:gd name="T23" fmla="*/ 0 60000 65536"/>
                <a:gd name="T24" fmla="*/ 6073 w 21600"/>
                <a:gd name="T25" fmla="*/ 2545 h 21600"/>
                <a:gd name="T26" fmla="*/ 16148 w 21600"/>
                <a:gd name="T27" fmla="*/ 19529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chemeClr val="tx2"/>
            </a:solidFill>
            <a:ln w="28575">
              <a:solidFill>
                <a:srgbClr val="000000"/>
              </a:solidFill>
              <a:miter lim="800000"/>
              <a:headEnd/>
              <a:tailEnd/>
            </a:ln>
          </p:spPr>
          <p:txBody>
            <a:bodyPr/>
            <a:lstStyle/>
            <a:p>
              <a:pPr algn="ctr" eaLnBrk="0" hangingPunct="0"/>
              <a:endParaRPr lang="en-US" dirty="0"/>
            </a:p>
          </p:txBody>
        </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5954" name="Rectangle 2"/>
          <p:cNvSpPr>
            <a:spLocks noGrp="1" noChangeArrowheads="1"/>
          </p:cNvSpPr>
          <p:nvPr>
            <p:ph type="title"/>
          </p:nvPr>
        </p:nvSpPr>
        <p:spPr/>
        <p:txBody>
          <a:bodyPr>
            <a:normAutofit/>
          </a:bodyPr>
          <a:lstStyle/>
          <a:p>
            <a:pPr>
              <a:defRPr/>
            </a:pPr>
            <a:r>
              <a:rPr lang="en-US" dirty="0" smtClean="0"/>
              <a:t>D. Real-Time Execution Trace Toolkit</a:t>
            </a:r>
            <a:endParaRPr lang="en-US" dirty="0"/>
          </a:p>
        </p:txBody>
      </p:sp>
      <p:sp>
        <p:nvSpPr>
          <p:cNvPr id="797698" name="Rectangle 3"/>
          <p:cNvSpPr>
            <a:spLocks noGrp="1" noChangeArrowheads="1"/>
          </p:cNvSpPr>
          <p:nvPr>
            <p:ph idx="1"/>
          </p:nvPr>
        </p:nvSpPr>
        <p:spPr/>
        <p:txBody>
          <a:bodyPr/>
          <a:lstStyle/>
          <a:p>
            <a:pPr lvl="1"/>
            <a:r>
              <a:rPr lang="en-US" dirty="0" smtClean="0"/>
              <a:t>Analyze and benchmark thread and VI execution</a:t>
            </a:r>
          </a:p>
          <a:p>
            <a:pPr lvl="1"/>
            <a:r>
              <a:rPr lang="en-US" dirty="0" smtClean="0"/>
              <a:t>Optimize performance by identifying memory allocation, sleep spans, </a:t>
            </a:r>
            <a:r>
              <a:rPr lang="en-US" dirty="0" err="1" smtClean="0"/>
              <a:t>mutexes</a:t>
            </a:r>
            <a:r>
              <a:rPr lang="en-US" dirty="0" smtClean="0"/>
              <a:t> and thread swaps</a:t>
            </a:r>
          </a:p>
          <a:p>
            <a:pPr lvl="1"/>
            <a:r>
              <a:rPr lang="en-US" dirty="0" smtClean="0"/>
              <a:t>Send trace sessions to host computer or save to local file</a:t>
            </a:r>
          </a:p>
          <a:p>
            <a:pPr lvl="1"/>
            <a:r>
              <a:rPr lang="en-US" dirty="0" smtClean="0"/>
              <a:t>Print trace sessions for documentation and code reviews</a:t>
            </a:r>
          </a:p>
          <a:p>
            <a:pPr marL="0" indent="0">
              <a:buFontTx/>
              <a:buNone/>
            </a:pPr>
            <a:endParaRPr lang="en-US" dirty="0" smtClean="0"/>
          </a:p>
        </p:txBody>
      </p:sp>
      <p:pic>
        <p:nvPicPr>
          <p:cNvPr id="5" name="Picture 23" descr="Priorities TT Screenshot"/>
          <p:cNvPicPr>
            <a:picLocks noChangeAspect="1" noChangeArrowheads="1"/>
          </p:cNvPicPr>
          <p:nvPr/>
        </p:nvPicPr>
        <p:blipFill>
          <a:blip r:embed="rId3"/>
          <a:srcRect/>
          <a:stretch>
            <a:fillRect/>
          </a:stretch>
        </p:blipFill>
        <p:spPr bwMode="auto">
          <a:xfrm>
            <a:off x="3291840" y="3987358"/>
            <a:ext cx="3368040" cy="2779202"/>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7462" name="Rectangle 2"/>
          <p:cNvSpPr>
            <a:spLocks noGrp="1" noChangeArrowheads="1"/>
          </p:cNvSpPr>
          <p:nvPr>
            <p:ph type="title"/>
          </p:nvPr>
        </p:nvSpPr>
        <p:spPr/>
        <p:txBody>
          <a:bodyPr/>
          <a:lstStyle/>
          <a:p>
            <a:r>
              <a:rPr lang="en-US" dirty="0" smtClean="0"/>
              <a:t>How Does it Work?</a:t>
            </a:r>
          </a:p>
        </p:txBody>
      </p:sp>
      <p:sp>
        <p:nvSpPr>
          <p:cNvPr id="787463" name="Text Box 4"/>
          <p:cNvSpPr txBox="1">
            <a:spLocks noChangeArrowheads="1"/>
          </p:cNvSpPr>
          <p:nvPr/>
        </p:nvSpPr>
        <p:spPr bwMode="auto">
          <a:xfrm>
            <a:off x="5035550" y="977900"/>
            <a:ext cx="3724275" cy="822325"/>
          </a:xfrm>
          <a:prstGeom prst="rect">
            <a:avLst/>
          </a:prstGeom>
          <a:noFill/>
          <a:ln w="9525" algn="ctr">
            <a:noFill/>
            <a:miter lim="800000"/>
            <a:headEnd type="none" w="sm" len="sm"/>
            <a:tailEnd type="none" w="sm" len="sm"/>
          </a:ln>
        </p:spPr>
        <p:txBody>
          <a:bodyPr>
            <a:spAutoFit/>
          </a:bodyPr>
          <a:lstStyle/>
          <a:p>
            <a:pPr algn="ctr" eaLnBrk="0" hangingPunct="0">
              <a:spcBef>
                <a:spcPct val="50000"/>
              </a:spcBef>
            </a:pPr>
            <a:r>
              <a:rPr lang="en-US" dirty="0">
                <a:solidFill>
                  <a:schemeClr val="tx1"/>
                </a:solidFill>
              </a:rPr>
              <a:t>Execution Trace Tool Interface Running on </a:t>
            </a:r>
            <a:r>
              <a:rPr lang="en-US" dirty="0">
                <a:solidFill>
                  <a:schemeClr val="tx2"/>
                </a:solidFill>
              </a:rPr>
              <a:t>Host</a:t>
            </a:r>
          </a:p>
        </p:txBody>
      </p:sp>
      <p:sp>
        <p:nvSpPr>
          <p:cNvPr id="787464" name="Text Box 6"/>
          <p:cNvSpPr txBox="1">
            <a:spLocks noChangeArrowheads="1"/>
          </p:cNvSpPr>
          <p:nvPr/>
        </p:nvSpPr>
        <p:spPr bwMode="auto">
          <a:xfrm>
            <a:off x="533400" y="1752600"/>
            <a:ext cx="2711450" cy="457200"/>
          </a:xfrm>
          <a:prstGeom prst="rect">
            <a:avLst/>
          </a:prstGeom>
          <a:noFill/>
          <a:ln w="9525" algn="ctr">
            <a:noFill/>
            <a:miter lim="800000"/>
            <a:headEnd type="none" w="sm" len="sm"/>
            <a:tailEnd type="none" w="sm" len="sm"/>
          </a:ln>
        </p:spPr>
        <p:txBody>
          <a:bodyPr wrap="none">
            <a:spAutoFit/>
          </a:bodyPr>
          <a:lstStyle/>
          <a:p>
            <a:pPr algn="ctr" eaLnBrk="0" hangingPunct="0"/>
            <a:r>
              <a:rPr lang="en-US" dirty="0">
                <a:solidFill>
                  <a:schemeClr val="tx1"/>
                </a:solidFill>
              </a:rPr>
              <a:t>VI Running on </a:t>
            </a:r>
            <a:r>
              <a:rPr lang="en-US" dirty="0">
                <a:solidFill>
                  <a:schemeClr val="tx2"/>
                </a:solidFill>
              </a:rPr>
              <a:t>Target</a:t>
            </a:r>
          </a:p>
        </p:txBody>
      </p:sp>
      <p:sp>
        <p:nvSpPr>
          <p:cNvPr id="787465" name="Text Box 8"/>
          <p:cNvSpPr txBox="1">
            <a:spLocks noChangeArrowheads="1"/>
          </p:cNvSpPr>
          <p:nvPr/>
        </p:nvSpPr>
        <p:spPr bwMode="auto">
          <a:xfrm>
            <a:off x="3505200" y="3124200"/>
            <a:ext cx="1447800" cy="2031325"/>
          </a:xfrm>
          <a:prstGeom prst="rect">
            <a:avLst/>
          </a:prstGeom>
          <a:noFill/>
          <a:ln w="9525" algn="ctr">
            <a:noFill/>
            <a:miter lim="800000"/>
            <a:headEnd type="none" w="sm" len="sm"/>
            <a:tailEnd type="none" w="sm" len="sm"/>
          </a:ln>
        </p:spPr>
        <p:txBody>
          <a:bodyPr>
            <a:spAutoFit/>
          </a:bodyPr>
          <a:lstStyle/>
          <a:p>
            <a:pPr algn="ctr" eaLnBrk="0" hangingPunct="0"/>
            <a:r>
              <a:rPr lang="en-US" sz="1800" b="0" dirty="0">
                <a:solidFill>
                  <a:schemeClr val="tx1"/>
                </a:solidFill>
              </a:rPr>
              <a:t>When execution completes, all VI and thread events are </a:t>
            </a:r>
            <a:r>
              <a:rPr lang="en-US" sz="1800" b="0" dirty="0" smtClean="0">
                <a:solidFill>
                  <a:schemeClr val="tx1"/>
                </a:solidFill>
              </a:rPr>
              <a:t>logged to a session file</a:t>
            </a:r>
            <a:endParaRPr lang="en-US" sz="1800" b="0" dirty="0">
              <a:solidFill>
                <a:schemeClr val="tx1"/>
              </a:solidFill>
            </a:endParaRPr>
          </a:p>
        </p:txBody>
      </p:sp>
      <p:sp>
        <p:nvSpPr>
          <p:cNvPr id="787466" name="Text Box 9"/>
          <p:cNvSpPr txBox="1">
            <a:spLocks noChangeArrowheads="1"/>
          </p:cNvSpPr>
          <p:nvPr/>
        </p:nvSpPr>
        <p:spPr bwMode="auto">
          <a:xfrm>
            <a:off x="792163" y="3733800"/>
            <a:ext cx="2133600" cy="1200150"/>
          </a:xfrm>
          <a:prstGeom prst="rect">
            <a:avLst/>
          </a:prstGeom>
          <a:noFill/>
          <a:ln w="9525" algn="ctr">
            <a:noFill/>
            <a:miter lim="800000"/>
            <a:headEnd type="none" w="sm" len="sm"/>
            <a:tailEnd type="none" w="sm" len="sm"/>
          </a:ln>
        </p:spPr>
        <p:txBody>
          <a:bodyPr>
            <a:spAutoFit/>
          </a:bodyPr>
          <a:lstStyle/>
          <a:p>
            <a:pPr algn="ctr" eaLnBrk="0" hangingPunct="0"/>
            <a:r>
              <a:rPr lang="en-US" sz="1800" b="0" dirty="0">
                <a:solidFill>
                  <a:schemeClr val="tx1"/>
                </a:solidFill>
              </a:rPr>
              <a:t>While VI executes, all pre-configured events are logged to a memory buffer</a:t>
            </a:r>
          </a:p>
        </p:txBody>
      </p:sp>
      <p:cxnSp>
        <p:nvCxnSpPr>
          <p:cNvPr id="14" name="Straight Arrow Connector 13"/>
          <p:cNvCxnSpPr/>
          <p:nvPr/>
        </p:nvCxnSpPr>
        <p:spPr bwMode="auto">
          <a:xfrm flipV="1">
            <a:off x="3505200" y="2676525"/>
            <a:ext cx="1543050" cy="0"/>
          </a:xfrm>
          <a:prstGeom prst="straightConnector1">
            <a:avLst/>
          </a:prstGeom>
          <a:ln w="19050">
            <a:solidFill>
              <a:srgbClr val="FF0000"/>
            </a:solidFill>
            <a:headEnd type="none" w="sm" len="sm"/>
            <a:tailEnd type="triangle" w="lg" len="med"/>
          </a:ln>
          <a:effectLst/>
        </p:spPr>
        <p:style>
          <a:lnRef idx="1">
            <a:schemeClr val="dk1"/>
          </a:lnRef>
          <a:fillRef idx="0">
            <a:schemeClr val="dk1"/>
          </a:fillRef>
          <a:effectRef idx="0">
            <a:schemeClr val="dk1"/>
          </a:effectRef>
          <a:fontRef idx="minor">
            <a:schemeClr val="tx1"/>
          </a:fontRef>
        </p:style>
      </p:cxnSp>
      <p:pic>
        <p:nvPicPr>
          <p:cNvPr id="10" name="Picture 23" descr="Priorities TT Screenshot"/>
          <p:cNvPicPr>
            <a:picLocks noChangeAspect="1" noChangeArrowheads="1"/>
          </p:cNvPicPr>
          <p:nvPr/>
        </p:nvPicPr>
        <p:blipFill>
          <a:blip r:embed="rId3"/>
          <a:srcRect/>
          <a:stretch>
            <a:fillRect/>
          </a:stretch>
        </p:blipFill>
        <p:spPr bwMode="auto">
          <a:xfrm>
            <a:off x="5081502" y="1960438"/>
            <a:ext cx="3940578" cy="3251642"/>
          </a:xfrm>
          <a:prstGeom prst="rect">
            <a:avLst/>
          </a:prstGeom>
          <a:noFill/>
        </p:spPr>
      </p:pic>
      <p:pic>
        <p:nvPicPr>
          <p:cNvPr id="2" name="Picture 6"/>
          <p:cNvPicPr>
            <a:picLocks noChangeAspect="1" noChangeArrowheads="1"/>
          </p:cNvPicPr>
          <p:nvPr/>
        </p:nvPicPr>
        <p:blipFill>
          <a:blip r:embed="rId4"/>
          <a:srcRect/>
          <a:stretch>
            <a:fillRect/>
          </a:stretch>
        </p:blipFill>
        <p:spPr bwMode="auto">
          <a:xfrm>
            <a:off x="152400" y="2194560"/>
            <a:ext cx="3403281" cy="151377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2819" name="Rectangle 2"/>
          <p:cNvSpPr>
            <a:spLocks noGrp="1" noChangeArrowheads="1"/>
          </p:cNvSpPr>
          <p:nvPr>
            <p:ph type="title"/>
          </p:nvPr>
        </p:nvSpPr>
        <p:spPr/>
        <p:txBody>
          <a:bodyPr/>
          <a:lstStyle/>
          <a:p>
            <a:r>
              <a:rPr lang="en-US" dirty="0" smtClean="0"/>
              <a:t>Capturing a Trace</a:t>
            </a:r>
          </a:p>
        </p:txBody>
      </p:sp>
      <p:sp>
        <p:nvSpPr>
          <p:cNvPr id="10" name="Rectangle 3"/>
          <p:cNvSpPr>
            <a:spLocks noGrp="1" noChangeArrowheads="1"/>
          </p:cNvSpPr>
          <p:nvPr>
            <p:ph idx="1"/>
          </p:nvPr>
        </p:nvSpPr>
        <p:spPr>
          <a:xfrm>
            <a:off x="533400" y="1514475"/>
            <a:ext cx="8077200" cy="4286250"/>
          </a:xfrm>
        </p:spPr>
        <p:txBody>
          <a:bodyPr/>
          <a:lstStyle/>
          <a:p>
            <a:pPr marL="0" indent="0">
              <a:buFontTx/>
              <a:buNone/>
            </a:pPr>
            <a:r>
              <a:rPr lang="en-US" dirty="0" smtClean="0"/>
              <a:t>Use the Execution Trace Toolkit VIs in RT target VIs to start, stop, save, and send trace session data</a:t>
            </a:r>
          </a:p>
        </p:txBody>
      </p:sp>
      <p:pic>
        <p:nvPicPr>
          <p:cNvPr id="831490" name="Picture 2"/>
          <p:cNvPicPr>
            <a:picLocks noChangeAspect="1" noChangeArrowheads="1"/>
          </p:cNvPicPr>
          <p:nvPr/>
        </p:nvPicPr>
        <p:blipFill>
          <a:blip r:embed="rId3"/>
          <a:srcRect/>
          <a:stretch>
            <a:fillRect/>
          </a:stretch>
        </p:blipFill>
        <p:spPr bwMode="auto">
          <a:xfrm>
            <a:off x="415010" y="3483358"/>
            <a:ext cx="1210176" cy="1047615"/>
          </a:xfrm>
          <a:prstGeom prst="rect">
            <a:avLst/>
          </a:prstGeom>
          <a:noFill/>
          <a:ln w="9525">
            <a:noFill/>
            <a:miter lim="800000"/>
            <a:headEnd/>
            <a:tailEnd/>
          </a:ln>
          <a:effectLst/>
        </p:spPr>
      </p:pic>
      <p:pic>
        <p:nvPicPr>
          <p:cNvPr id="831491" name="Picture 3"/>
          <p:cNvPicPr>
            <a:picLocks noChangeAspect="1" noChangeArrowheads="1"/>
          </p:cNvPicPr>
          <p:nvPr/>
        </p:nvPicPr>
        <p:blipFill>
          <a:blip r:embed="rId4"/>
          <a:srcRect/>
          <a:stretch>
            <a:fillRect/>
          </a:stretch>
        </p:blipFill>
        <p:spPr bwMode="auto">
          <a:xfrm>
            <a:off x="5359468" y="2490596"/>
            <a:ext cx="1119865" cy="1300488"/>
          </a:xfrm>
          <a:prstGeom prst="rect">
            <a:avLst/>
          </a:prstGeom>
          <a:noFill/>
          <a:ln w="9525">
            <a:noFill/>
            <a:miter lim="800000"/>
            <a:headEnd/>
            <a:tailEnd/>
          </a:ln>
          <a:effectLst/>
        </p:spPr>
      </p:pic>
      <p:pic>
        <p:nvPicPr>
          <p:cNvPr id="831492" name="Picture 4"/>
          <p:cNvPicPr>
            <a:picLocks noChangeAspect="1" noChangeArrowheads="1"/>
          </p:cNvPicPr>
          <p:nvPr/>
        </p:nvPicPr>
        <p:blipFill>
          <a:blip r:embed="rId5"/>
          <a:srcRect/>
          <a:stretch>
            <a:fillRect/>
          </a:stretch>
        </p:blipFill>
        <p:spPr bwMode="auto">
          <a:xfrm>
            <a:off x="5373758" y="4206320"/>
            <a:ext cx="1065677" cy="1282425"/>
          </a:xfrm>
          <a:prstGeom prst="rect">
            <a:avLst/>
          </a:prstGeom>
          <a:noFill/>
          <a:ln w="9525">
            <a:noFill/>
            <a:miter lim="800000"/>
            <a:headEnd/>
            <a:tailEnd/>
          </a:ln>
          <a:effectLst/>
        </p:spPr>
      </p:pic>
      <p:pic>
        <p:nvPicPr>
          <p:cNvPr id="831493" name="Picture 5"/>
          <p:cNvPicPr>
            <a:picLocks noChangeAspect="1" noChangeArrowheads="1"/>
          </p:cNvPicPr>
          <p:nvPr/>
        </p:nvPicPr>
        <p:blipFill>
          <a:blip r:embed="rId6"/>
          <a:srcRect/>
          <a:stretch>
            <a:fillRect/>
          </a:stretch>
        </p:blipFill>
        <p:spPr bwMode="auto">
          <a:xfrm>
            <a:off x="7369979" y="3745518"/>
            <a:ext cx="1065677" cy="1264363"/>
          </a:xfrm>
          <a:prstGeom prst="rect">
            <a:avLst/>
          </a:prstGeom>
          <a:noFill/>
          <a:ln w="9525">
            <a:noFill/>
            <a:miter lim="800000"/>
            <a:headEnd/>
            <a:tailEnd/>
          </a:ln>
          <a:effectLst/>
        </p:spPr>
      </p:pic>
      <p:cxnSp>
        <p:nvCxnSpPr>
          <p:cNvPr id="18" name="Straight Arrow Connector 17"/>
          <p:cNvCxnSpPr/>
          <p:nvPr/>
        </p:nvCxnSpPr>
        <p:spPr bwMode="auto">
          <a:xfrm flipV="1">
            <a:off x="3529729" y="3309869"/>
            <a:ext cx="1803042" cy="875766"/>
          </a:xfrm>
          <a:prstGeom prst="straightConnector1">
            <a:avLst/>
          </a:prstGeom>
          <a:solidFill>
            <a:schemeClr val="accent1"/>
          </a:solidFill>
          <a:ln w="127000" cap="flat" cmpd="sng" algn="ctr">
            <a:solidFill>
              <a:schemeClr val="accent1"/>
            </a:solidFill>
            <a:prstDash val="solid"/>
            <a:round/>
            <a:headEnd type="none" w="sm" len="sm"/>
            <a:tailEnd type="triangle"/>
          </a:ln>
          <a:effectLst/>
        </p:spPr>
      </p:cxnSp>
      <p:cxnSp>
        <p:nvCxnSpPr>
          <p:cNvPr id="26" name="Straight Arrow Connector 25"/>
          <p:cNvCxnSpPr/>
          <p:nvPr/>
        </p:nvCxnSpPr>
        <p:spPr bwMode="auto">
          <a:xfrm rot="3120000" flipV="1">
            <a:off x="3529729" y="4327302"/>
            <a:ext cx="1803042" cy="875766"/>
          </a:xfrm>
          <a:prstGeom prst="straightConnector1">
            <a:avLst/>
          </a:prstGeom>
          <a:solidFill>
            <a:schemeClr val="accent1"/>
          </a:solidFill>
          <a:ln w="127000" cap="flat" cmpd="sng" algn="ctr">
            <a:solidFill>
              <a:schemeClr val="accent1"/>
            </a:solidFill>
            <a:prstDash val="solid"/>
            <a:round/>
            <a:headEnd type="none" w="sm" len="sm"/>
            <a:tailEnd type="triangle"/>
          </a:ln>
          <a:effectLst/>
        </p:spPr>
      </p:cxnSp>
      <p:cxnSp>
        <p:nvCxnSpPr>
          <p:cNvPr id="27" name="Straight Arrow Connector 26"/>
          <p:cNvCxnSpPr/>
          <p:nvPr/>
        </p:nvCxnSpPr>
        <p:spPr bwMode="auto">
          <a:xfrm flipV="1">
            <a:off x="6130344" y="4752306"/>
            <a:ext cx="1197735" cy="540912"/>
          </a:xfrm>
          <a:prstGeom prst="straightConnector1">
            <a:avLst/>
          </a:prstGeom>
          <a:solidFill>
            <a:schemeClr val="accent1"/>
          </a:solidFill>
          <a:ln w="127000" cap="flat" cmpd="sng" algn="ctr">
            <a:solidFill>
              <a:schemeClr val="accent1"/>
            </a:solidFill>
            <a:prstDash val="solid"/>
            <a:round/>
            <a:headEnd type="none" w="sm" len="sm"/>
            <a:tailEnd type="triangle"/>
          </a:ln>
          <a:effectLst/>
        </p:spPr>
      </p:cxnSp>
      <p:pic>
        <p:nvPicPr>
          <p:cNvPr id="831494" name="Picture 6"/>
          <p:cNvPicPr>
            <a:picLocks noChangeAspect="1" noChangeArrowheads="1"/>
          </p:cNvPicPr>
          <p:nvPr/>
        </p:nvPicPr>
        <p:blipFill>
          <a:blip r:embed="rId7"/>
          <a:srcRect/>
          <a:stretch>
            <a:fillRect/>
          </a:stretch>
        </p:blipFill>
        <p:spPr bwMode="auto">
          <a:xfrm>
            <a:off x="2055322" y="3545245"/>
            <a:ext cx="1359646" cy="1271453"/>
          </a:xfrm>
          <a:prstGeom prst="rect">
            <a:avLst/>
          </a:prstGeom>
          <a:noFill/>
          <a:ln w="9525">
            <a:noFill/>
            <a:miter lim="800000"/>
            <a:headEnd/>
            <a:tailEnd/>
          </a:ln>
          <a:effectLst/>
        </p:spPr>
      </p:pic>
      <p:cxnSp>
        <p:nvCxnSpPr>
          <p:cNvPr id="32" name="Straight Arrow Connector 31"/>
          <p:cNvCxnSpPr/>
          <p:nvPr/>
        </p:nvCxnSpPr>
        <p:spPr bwMode="auto">
          <a:xfrm flipV="1">
            <a:off x="1068947" y="4198511"/>
            <a:ext cx="965915" cy="4"/>
          </a:xfrm>
          <a:prstGeom prst="straightConnector1">
            <a:avLst/>
          </a:prstGeom>
          <a:solidFill>
            <a:schemeClr val="accent1"/>
          </a:solidFill>
          <a:ln w="127000" cap="flat" cmpd="sng" algn="ctr">
            <a:solidFill>
              <a:schemeClr val="accent1"/>
            </a:solidFill>
            <a:prstDash val="solid"/>
            <a:round/>
            <a:headEnd type="none" w="sm" len="sm"/>
            <a:tailEnd type="triangle"/>
          </a:ln>
          <a:effectLst/>
        </p:spPr>
      </p:cxnSp>
      <p:sp>
        <p:nvSpPr>
          <p:cNvPr id="50" name="Rectangle 49"/>
          <p:cNvSpPr/>
          <p:nvPr/>
        </p:nvSpPr>
        <p:spPr bwMode="auto">
          <a:xfrm>
            <a:off x="7353836" y="5357611"/>
            <a:ext cx="1584101" cy="1236371"/>
          </a:xfrm>
          <a:prstGeom prst="rect">
            <a:avLst/>
          </a:prstGeom>
          <a:solidFill>
            <a:srgbClr val="FFFFCC"/>
          </a:solidFill>
          <a:ln w="9525" cap="flat" cmpd="sng" algn="ctr">
            <a:solidFill>
              <a:srgbClr val="000000"/>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800" b="0" dirty="0" smtClean="0">
                <a:solidFill>
                  <a:srgbClr val="000000"/>
                </a:solidFill>
              </a:rPr>
              <a:t>Manually obtain</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Arial Narrow" pitchFamily="34" charset="0"/>
              </a:rPr>
              <a:t>trace session </a:t>
            </a:r>
            <a:r>
              <a:rPr kumimoji="0" lang="en-US" sz="1800" b="0" i="0" u="none" strike="noStrike" cap="none" normalizeH="0" dirty="0" smtClean="0">
                <a:ln>
                  <a:noFill/>
                </a:ln>
                <a:solidFill>
                  <a:srgbClr val="000000"/>
                </a:solidFill>
                <a:effectLst/>
                <a:latin typeface="Arial Narrow" pitchFamily="34" charset="0"/>
              </a:rPr>
              <a:t>file</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dirty="0" smtClean="0">
                <a:ln>
                  <a:noFill/>
                </a:ln>
                <a:solidFill>
                  <a:srgbClr val="000000"/>
                </a:solidFill>
                <a:effectLst/>
                <a:latin typeface="Arial Narrow" pitchFamily="34" charset="0"/>
              </a:rPr>
              <a:t>from target</a:t>
            </a:r>
          </a:p>
          <a:p>
            <a:pPr marL="0" marR="0" indent="0" algn="ctr" defTabSz="914400" rtl="0" eaLnBrk="0" fontAlgn="base" latinLnBrk="0" hangingPunct="0">
              <a:lnSpc>
                <a:spcPct val="100000"/>
              </a:lnSpc>
              <a:spcBef>
                <a:spcPct val="0"/>
              </a:spcBef>
              <a:spcAft>
                <a:spcPct val="0"/>
              </a:spcAft>
              <a:buClrTx/>
              <a:buSzTx/>
              <a:buFontTx/>
              <a:buNone/>
              <a:tabLst/>
            </a:pPr>
            <a:r>
              <a:rPr lang="en-US" sz="1800" b="0" dirty="0" smtClean="0">
                <a:solidFill>
                  <a:srgbClr val="000000"/>
                </a:solidFill>
              </a:rPr>
              <a:t>via FTP</a:t>
            </a:r>
            <a:endParaRPr kumimoji="0" lang="en-US" sz="1800" b="0" i="0" u="none" strike="noStrike" cap="none" normalizeH="0" baseline="0" dirty="0" smtClean="0">
              <a:ln>
                <a:noFill/>
              </a:ln>
              <a:solidFill>
                <a:srgbClr val="000000"/>
              </a:solidFill>
              <a:effectLst/>
              <a:latin typeface="Arial Narrow" pitchFamily="34" charset="0"/>
            </a:endParaRPr>
          </a:p>
        </p:txBody>
      </p:sp>
      <p:cxnSp>
        <p:nvCxnSpPr>
          <p:cNvPr id="53" name="Straight Arrow Connector 52"/>
          <p:cNvCxnSpPr/>
          <p:nvPr/>
        </p:nvCxnSpPr>
        <p:spPr bwMode="auto">
          <a:xfrm rot="3000000" flipV="1">
            <a:off x="6130344" y="5460643"/>
            <a:ext cx="1197735" cy="540912"/>
          </a:xfrm>
          <a:prstGeom prst="straightConnector1">
            <a:avLst/>
          </a:prstGeom>
          <a:solidFill>
            <a:schemeClr val="accent1"/>
          </a:solidFill>
          <a:ln w="127000" cap="flat" cmpd="sng" algn="ctr">
            <a:solidFill>
              <a:schemeClr val="accent1"/>
            </a:solidFill>
            <a:prstDash val="solid"/>
            <a:round/>
            <a:headEnd type="none" w="sm" len="sm"/>
            <a:tailEnd type="triangle"/>
          </a:ln>
          <a:effectLst/>
        </p:spPr>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4"/>
          <p:cNvPicPr>
            <a:picLocks noChangeAspect="1" noChangeArrowheads="1"/>
          </p:cNvPicPr>
          <p:nvPr/>
        </p:nvPicPr>
        <p:blipFill>
          <a:blip r:embed="rId3"/>
          <a:srcRect/>
          <a:stretch>
            <a:fillRect/>
          </a:stretch>
        </p:blipFill>
        <p:spPr bwMode="auto">
          <a:xfrm>
            <a:off x="1803400" y="2181225"/>
            <a:ext cx="381000" cy="379413"/>
          </a:xfrm>
          <a:prstGeom prst="rect">
            <a:avLst/>
          </a:prstGeom>
          <a:noFill/>
          <a:ln w="9525">
            <a:noFill/>
            <a:miter lim="800000"/>
            <a:headEnd type="none" w="sm" len="sm"/>
            <a:tailEnd type="none" w="sm" len="sm"/>
          </a:ln>
        </p:spPr>
      </p:pic>
      <p:grpSp>
        <p:nvGrpSpPr>
          <p:cNvPr id="30722" name="Group 5"/>
          <p:cNvGrpSpPr>
            <a:grpSpLocks/>
          </p:cNvGrpSpPr>
          <p:nvPr/>
        </p:nvGrpSpPr>
        <p:grpSpPr bwMode="auto">
          <a:xfrm>
            <a:off x="1296988" y="4457700"/>
            <a:ext cx="865187" cy="388938"/>
            <a:chOff x="1150" y="1869"/>
            <a:chExt cx="545" cy="245"/>
          </a:xfrm>
        </p:grpSpPr>
        <p:pic>
          <p:nvPicPr>
            <p:cNvPr id="30725" name="Picture 6"/>
            <p:cNvPicPr>
              <a:picLocks noChangeAspect="1" noChangeArrowheads="1"/>
            </p:cNvPicPr>
            <p:nvPr/>
          </p:nvPicPr>
          <p:blipFill>
            <a:blip r:embed="rId4"/>
            <a:srcRect/>
            <a:stretch>
              <a:fillRect/>
            </a:stretch>
          </p:blipFill>
          <p:spPr bwMode="auto">
            <a:xfrm>
              <a:off x="1150" y="1879"/>
              <a:ext cx="240" cy="229"/>
            </a:xfrm>
            <a:prstGeom prst="rect">
              <a:avLst/>
            </a:prstGeom>
            <a:noFill/>
            <a:ln w="9525">
              <a:noFill/>
              <a:miter lim="800000"/>
              <a:headEnd type="none" w="sm" len="sm"/>
              <a:tailEnd type="none" w="sm" len="sm"/>
            </a:ln>
          </p:spPr>
        </p:pic>
        <p:pic>
          <p:nvPicPr>
            <p:cNvPr id="30726" name="Picture 7"/>
            <p:cNvPicPr>
              <a:picLocks noChangeAspect="1" noChangeArrowheads="1"/>
            </p:cNvPicPr>
            <p:nvPr/>
          </p:nvPicPr>
          <p:blipFill>
            <a:blip r:embed="rId5"/>
            <a:srcRect/>
            <a:stretch>
              <a:fillRect/>
            </a:stretch>
          </p:blipFill>
          <p:spPr bwMode="auto">
            <a:xfrm>
              <a:off x="1438" y="1869"/>
              <a:ext cx="257" cy="245"/>
            </a:xfrm>
            <a:prstGeom prst="rect">
              <a:avLst/>
            </a:prstGeom>
            <a:noFill/>
            <a:ln w="9525">
              <a:noFill/>
              <a:miter lim="800000"/>
              <a:headEnd type="none" w="sm" len="sm"/>
              <a:tailEnd type="none" w="sm" len="sm"/>
            </a:ln>
          </p:spPr>
        </p:pic>
      </p:grpSp>
      <p:sp>
        <p:nvSpPr>
          <p:cNvPr id="30723" name="Title 7"/>
          <p:cNvSpPr>
            <a:spLocks noGrp="1"/>
          </p:cNvSpPr>
          <p:nvPr>
            <p:ph type="title"/>
          </p:nvPr>
        </p:nvSpPr>
        <p:spPr/>
        <p:txBody>
          <a:bodyPr/>
          <a:lstStyle/>
          <a:p>
            <a:r>
              <a:rPr lang="en-US" dirty="0" smtClean="0"/>
              <a:t>Standard Debugging Techniques</a:t>
            </a:r>
          </a:p>
        </p:txBody>
      </p:sp>
      <p:sp>
        <p:nvSpPr>
          <p:cNvPr id="9" name="Content Placeholder 8"/>
          <p:cNvSpPr>
            <a:spLocks noGrp="1"/>
          </p:cNvSpPr>
          <p:nvPr>
            <p:ph idx="1"/>
          </p:nvPr>
        </p:nvSpPr>
        <p:spPr/>
        <p:txBody>
          <a:bodyPr/>
          <a:lstStyle/>
          <a:p>
            <a:pPr marL="228600" indent="-228600" defTabSz="911225" eaLnBrk="0" hangingPunct="0">
              <a:spcBef>
                <a:spcPct val="0"/>
              </a:spcBef>
              <a:spcAft>
                <a:spcPct val="30000"/>
              </a:spcAft>
              <a:buFontTx/>
              <a:buNone/>
              <a:tabLst>
                <a:tab pos="1828800" algn="l"/>
              </a:tabLst>
              <a:defRPr/>
            </a:pPr>
            <a:r>
              <a:rPr lang="en-US" sz="2600" b="1" kern="1200" dirty="0" smtClean="0">
                <a:solidFill>
                  <a:srgbClr val="000000"/>
                </a:solidFill>
              </a:rPr>
              <a:t>Finding Errors</a:t>
            </a:r>
          </a:p>
          <a:p>
            <a:pPr marL="228600" indent="-228600" defTabSz="911225" eaLnBrk="0" hangingPunct="0">
              <a:spcBef>
                <a:spcPct val="0"/>
              </a:spcBef>
              <a:spcAft>
                <a:spcPct val="30000"/>
              </a:spcAft>
              <a:buFontTx/>
              <a:buNone/>
              <a:tabLst>
                <a:tab pos="1828800" algn="l"/>
              </a:tabLst>
              <a:defRPr/>
            </a:pPr>
            <a:r>
              <a:rPr lang="en-US" sz="2400" kern="1200" dirty="0" smtClean="0">
                <a:solidFill>
                  <a:srgbClr val="000000"/>
                </a:solidFill>
              </a:rPr>
              <a:t>		Click </a:t>
            </a:r>
            <a:r>
              <a:rPr lang="en-US" sz="2400" b="1" kern="1200" dirty="0" smtClean="0">
                <a:solidFill>
                  <a:srgbClr val="000000"/>
                </a:solidFill>
              </a:rPr>
              <a:t>Broken Run</a:t>
            </a:r>
            <a:r>
              <a:rPr lang="en-US" sz="2400" kern="1200" dirty="0" smtClean="0">
                <a:solidFill>
                  <a:srgbClr val="000000"/>
                </a:solidFill>
              </a:rPr>
              <a:t/>
            </a:r>
            <a:br>
              <a:rPr lang="en-US" sz="2400" kern="1200" dirty="0" smtClean="0">
                <a:solidFill>
                  <a:srgbClr val="000000"/>
                </a:solidFill>
              </a:rPr>
            </a:br>
            <a:r>
              <a:rPr lang="en-US" sz="2400" kern="1200" dirty="0" smtClean="0">
                <a:solidFill>
                  <a:srgbClr val="000000"/>
                </a:solidFill>
              </a:rPr>
              <a:t>	A window showing the error appears</a:t>
            </a:r>
          </a:p>
          <a:p>
            <a:pPr marL="228600" indent="-228600" defTabSz="911225" eaLnBrk="0" hangingPunct="0">
              <a:spcBef>
                <a:spcPct val="0"/>
              </a:spcBef>
              <a:spcAft>
                <a:spcPct val="30000"/>
              </a:spcAft>
              <a:buFontTx/>
              <a:buNone/>
              <a:tabLst>
                <a:tab pos="1828800" algn="l"/>
              </a:tabLst>
              <a:defRPr/>
            </a:pPr>
            <a:r>
              <a:rPr lang="en-US" sz="2600" b="1" kern="1200" dirty="0" smtClean="0">
                <a:solidFill>
                  <a:srgbClr val="000000"/>
                </a:solidFill>
              </a:rPr>
              <a:t>Error Handling</a:t>
            </a:r>
          </a:p>
          <a:p>
            <a:pPr marL="228600" indent="-228600" defTabSz="911225" eaLnBrk="0" hangingPunct="0">
              <a:spcBef>
                <a:spcPct val="0"/>
              </a:spcBef>
              <a:spcAft>
                <a:spcPct val="30000"/>
              </a:spcAft>
              <a:buFontTx/>
              <a:buNone/>
              <a:tabLst>
                <a:tab pos="1828800" algn="l"/>
              </a:tabLst>
              <a:defRPr/>
            </a:pPr>
            <a:r>
              <a:rPr lang="en-US" sz="2400" kern="1200" dirty="0" smtClean="0">
                <a:solidFill>
                  <a:srgbClr val="000000"/>
                </a:solidFill>
              </a:rPr>
              <a:t>		Debug and manage errors in VIs</a:t>
            </a:r>
          </a:p>
          <a:p>
            <a:pPr marL="228600" indent="-228600" defTabSz="911225" eaLnBrk="0" hangingPunct="0">
              <a:spcBef>
                <a:spcPct val="0"/>
              </a:spcBef>
              <a:spcAft>
                <a:spcPct val="30000"/>
              </a:spcAft>
              <a:buFontTx/>
              <a:buNone/>
              <a:tabLst>
                <a:tab pos="1828800" algn="l"/>
              </a:tabLst>
              <a:defRPr/>
            </a:pPr>
            <a:r>
              <a:rPr lang="en-US" sz="2600" b="1" kern="1200" dirty="0" smtClean="0">
                <a:solidFill>
                  <a:srgbClr val="000000"/>
                </a:solidFill>
              </a:rPr>
              <a:t>Execution Highlighting</a:t>
            </a:r>
          </a:p>
          <a:p>
            <a:pPr marL="228600" indent="-228600" defTabSz="911225" eaLnBrk="0" hangingPunct="0">
              <a:spcBef>
                <a:spcPct val="0"/>
              </a:spcBef>
              <a:spcAft>
                <a:spcPct val="30000"/>
              </a:spcAft>
              <a:buFontTx/>
              <a:buNone/>
              <a:tabLst>
                <a:tab pos="1828800" algn="l"/>
              </a:tabLst>
              <a:defRPr/>
            </a:pPr>
            <a:r>
              <a:rPr lang="en-US" sz="2400" kern="1200" dirty="0" smtClean="0">
                <a:solidFill>
                  <a:srgbClr val="000000"/>
                </a:solidFill>
              </a:rPr>
              <a:t>		Click </a:t>
            </a:r>
            <a:r>
              <a:rPr lang="en-US" sz="2400" b="1" kern="1200" dirty="0" smtClean="0">
                <a:solidFill>
                  <a:srgbClr val="000000"/>
                </a:solidFill>
              </a:rPr>
              <a:t>Execution Highlighting</a:t>
            </a:r>
            <a:r>
              <a:rPr lang="en-US" sz="2400" kern="1200" dirty="0" smtClean="0">
                <a:solidFill>
                  <a:srgbClr val="000000"/>
                </a:solidFill>
              </a:rPr>
              <a:t/>
            </a:r>
            <a:br>
              <a:rPr lang="en-US" sz="2400" kern="1200" dirty="0" smtClean="0">
                <a:solidFill>
                  <a:srgbClr val="000000"/>
                </a:solidFill>
              </a:rPr>
            </a:br>
            <a:r>
              <a:rPr lang="en-US" sz="2400" kern="1200" dirty="0" smtClean="0">
                <a:solidFill>
                  <a:srgbClr val="000000"/>
                </a:solidFill>
              </a:rPr>
              <a:t>	Data flow is animated using bubbles</a:t>
            </a:r>
            <a:br>
              <a:rPr lang="en-US" sz="2400" kern="1200" dirty="0" smtClean="0">
                <a:solidFill>
                  <a:srgbClr val="000000"/>
                </a:solidFill>
              </a:rPr>
            </a:br>
            <a:r>
              <a:rPr lang="en-US" sz="2400" kern="1200" dirty="0" smtClean="0">
                <a:solidFill>
                  <a:srgbClr val="000000"/>
                </a:solidFill>
              </a:rPr>
              <a:t>	Values are displayed on wires</a:t>
            </a:r>
            <a:endParaRPr lang="en-US" sz="2400" b="1" kern="1200" dirty="0" smtClean="0">
              <a:solidFill>
                <a:srgbClr val="000000"/>
              </a:solidFill>
            </a:endParaRPr>
          </a:p>
          <a:p>
            <a:pPr marL="0" indent="0">
              <a:buFontTx/>
              <a:buNone/>
              <a:defRPr/>
            </a:pP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2515" name="Picture 3" descr="ETT_capture_bd.bmp"/>
          <p:cNvPicPr>
            <a:picLocks noChangeAspect="1" noChangeArrowheads="1"/>
          </p:cNvPicPr>
          <p:nvPr/>
        </p:nvPicPr>
        <p:blipFill>
          <a:blip r:embed="rId3"/>
          <a:srcRect/>
          <a:stretch>
            <a:fillRect/>
          </a:stretch>
        </p:blipFill>
        <p:spPr bwMode="auto">
          <a:xfrm>
            <a:off x="857786" y="3642240"/>
            <a:ext cx="7921477" cy="1741130"/>
          </a:xfrm>
          <a:prstGeom prst="rect">
            <a:avLst/>
          </a:prstGeom>
          <a:noFill/>
          <a:ln w="9525">
            <a:noFill/>
            <a:miter lim="800000"/>
            <a:headEnd/>
            <a:tailEnd/>
          </a:ln>
          <a:effectLst/>
        </p:spPr>
      </p:pic>
      <p:sp>
        <p:nvSpPr>
          <p:cNvPr id="804865" name="Rectangle 2"/>
          <p:cNvSpPr>
            <a:spLocks noGrp="1" noChangeArrowheads="1"/>
          </p:cNvSpPr>
          <p:nvPr>
            <p:ph type="title"/>
          </p:nvPr>
        </p:nvSpPr>
        <p:spPr/>
        <p:txBody>
          <a:bodyPr/>
          <a:lstStyle/>
          <a:p>
            <a:r>
              <a:rPr lang="en-US" dirty="0" smtClean="0"/>
              <a:t>Capturing a Trace – Examples</a:t>
            </a:r>
          </a:p>
        </p:txBody>
      </p:sp>
      <p:sp>
        <p:nvSpPr>
          <p:cNvPr id="804866" name="Rectangle 3"/>
          <p:cNvSpPr>
            <a:spLocks noGrp="1" noChangeArrowheads="1"/>
          </p:cNvSpPr>
          <p:nvPr>
            <p:ph idx="1"/>
          </p:nvPr>
        </p:nvSpPr>
        <p:spPr/>
        <p:txBody>
          <a:bodyPr/>
          <a:lstStyle/>
          <a:p>
            <a:pPr marL="0" indent="0">
              <a:buFontTx/>
              <a:buNone/>
            </a:pPr>
            <a:r>
              <a:rPr lang="en-US" dirty="0" smtClean="0"/>
              <a:t>Typical implementation example:</a:t>
            </a:r>
          </a:p>
          <a:p>
            <a:pPr lvl="1"/>
            <a:r>
              <a:rPr lang="en-US" dirty="0" smtClean="0"/>
              <a:t>Start tracing before code of interest</a:t>
            </a:r>
          </a:p>
          <a:p>
            <a:pPr lvl="1"/>
            <a:r>
              <a:rPr lang="en-US" dirty="0" smtClean="0"/>
              <a:t>Stop tracing after code completes and send to host</a:t>
            </a:r>
          </a:p>
        </p:txBody>
      </p:sp>
      <p:sp>
        <p:nvSpPr>
          <p:cNvPr id="804868" name="Text Box 7"/>
          <p:cNvSpPr txBox="1">
            <a:spLocks noChangeArrowheads="1"/>
          </p:cNvSpPr>
          <p:nvPr/>
        </p:nvSpPr>
        <p:spPr bwMode="auto">
          <a:xfrm>
            <a:off x="533400" y="5013325"/>
            <a:ext cx="1273175" cy="396875"/>
          </a:xfrm>
          <a:prstGeom prst="rect">
            <a:avLst/>
          </a:prstGeom>
          <a:noFill/>
          <a:ln w="9525" algn="ctr">
            <a:noFill/>
            <a:miter lim="800000"/>
            <a:headEnd type="none" w="sm" len="sm"/>
            <a:tailEnd type="none" w="sm" len="sm"/>
          </a:ln>
        </p:spPr>
        <p:txBody>
          <a:bodyPr wrap="none">
            <a:spAutoFit/>
          </a:bodyPr>
          <a:lstStyle/>
          <a:p>
            <a:pPr algn="ctr" eaLnBrk="0" hangingPunct="0"/>
            <a:r>
              <a:rPr lang="en-US" sz="2000" dirty="0">
                <a:solidFill>
                  <a:srgbClr val="FF3300"/>
                </a:solidFill>
              </a:rPr>
              <a:t>Start Trace</a:t>
            </a:r>
          </a:p>
        </p:txBody>
      </p:sp>
      <p:sp>
        <p:nvSpPr>
          <p:cNvPr id="804869" name="Text Box 8"/>
          <p:cNvSpPr txBox="1">
            <a:spLocks noChangeArrowheads="1"/>
          </p:cNvSpPr>
          <p:nvPr/>
        </p:nvSpPr>
        <p:spPr bwMode="auto">
          <a:xfrm>
            <a:off x="6803285" y="5013326"/>
            <a:ext cx="2263441" cy="400110"/>
          </a:xfrm>
          <a:prstGeom prst="rect">
            <a:avLst/>
          </a:prstGeom>
          <a:noFill/>
          <a:ln w="9525" algn="ctr">
            <a:noFill/>
            <a:miter lim="800000"/>
            <a:headEnd type="none" w="sm" len="sm"/>
            <a:tailEnd type="none" w="sm" len="sm"/>
          </a:ln>
        </p:spPr>
        <p:txBody>
          <a:bodyPr wrap="none">
            <a:spAutoFit/>
          </a:bodyPr>
          <a:lstStyle/>
          <a:p>
            <a:pPr algn="ctr" eaLnBrk="0" hangingPunct="0"/>
            <a:r>
              <a:rPr lang="en-US" sz="2000" dirty="0">
                <a:solidFill>
                  <a:srgbClr val="FF3300"/>
                </a:solidFill>
              </a:rPr>
              <a:t>Stop </a:t>
            </a:r>
            <a:r>
              <a:rPr lang="en-US" sz="2000" dirty="0" smtClean="0">
                <a:solidFill>
                  <a:srgbClr val="FF3300"/>
                </a:solidFill>
              </a:rPr>
              <a:t>and Send Trace</a:t>
            </a:r>
            <a:endParaRPr lang="en-US" sz="2000" dirty="0">
              <a:solidFill>
                <a:srgbClr val="FF3300"/>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3538" name="Picture 2" descr="ETT_debugging_capture_bd.bmp"/>
          <p:cNvPicPr>
            <a:picLocks noChangeAspect="1" noChangeArrowheads="1"/>
          </p:cNvPicPr>
          <p:nvPr/>
        </p:nvPicPr>
        <p:blipFill>
          <a:blip r:embed="rId3"/>
          <a:srcRect/>
          <a:stretch>
            <a:fillRect/>
          </a:stretch>
        </p:blipFill>
        <p:spPr bwMode="auto">
          <a:xfrm>
            <a:off x="646105" y="3709117"/>
            <a:ext cx="7458127" cy="1969462"/>
          </a:xfrm>
          <a:prstGeom prst="rect">
            <a:avLst/>
          </a:prstGeom>
          <a:noFill/>
          <a:ln w="9525">
            <a:noFill/>
            <a:miter lim="800000"/>
            <a:headEnd/>
            <a:tailEnd/>
          </a:ln>
          <a:effectLst/>
        </p:spPr>
      </p:pic>
      <p:sp>
        <p:nvSpPr>
          <p:cNvPr id="804865" name="Rectangle 2"/>
          <p:cNvSpPr>
            <a:spLocks noGrp="1" noChangeArrowheads="1"/>
          </p:cNvSpPr>
          <p:nvPr>
            <p:ph type="title"/>
          </p:nvPr>
        </p:nvSpPr>
        <p:spPr/>
        <p:txBody>
          <a:bodyPr/>
          <a:lstStyle/>
          <a:p>
            <a:r>
              <a:rPr lang="en-US" dirty="0" smtClean="0"/>
              <a:t>Capturing a Trace – Examples</a:t>
            </a:r>
          </a:p>
        </p:txBody>
      </p:sp>
      <p:sp>
        <p:nvSpPr>
          <p:cNvPr id="804866" name="Rectangle 3"/>
          <p:cNvSpPr>
            <a:spLocks noGrp="1" noChangeArrowheads="1"/>
          </p:cNvSpPr>
          <p:nvPr>
            <p:ph idx="1"/>
          </p:nvPr>
        </p:nvSpPr>
        <p:spPr/>
        <p:txBody>
          <a:bodyPr/>
          <a:lstStyle/>
          <a:p>
            <a:pPr lvl="1">
              <a:buNone/>
            </a:pPr>
            <a:r>
              <a:rPr lang="en-US" dirty="0" smtClean="0"/>
              <a:t>Built-in debugging implementation example:</a:t>
            </a:r>
          </a:p>
          <a:p>
            <a:pPr lvl="1"/>
            <a:r>
              <a:rPr lang="en-US" dirty="0" smtClean="0"/>
              <a:t>Stop tracing and send when unwanted behavior occurs</a:t>
            </a:r>
          </a:p>
          <a:p>
            <a:pPr lvl="2"/>
            <a:r>
              <a:rPr lang="en-US" dirty="0" smtClean="0"/>
              <a:t>Timed Loop late</a:t>
            </a:r>
          </a:p>
          <a:p>
            <a:pPr lvl="2"/>
            <a:r>
              <a:rPr lang="en-US" dirty="0" smtClean="0"/>
              <a:t>Error condition occurs</a:t>
            </a:r>
          </a:p>
          <a:p>
            <a:pPr lvl="2"/>
            <a:endParaRPr lang="en-US" dirty="0" smtClean="0"/>
          </a:p>
        </p:txBody>
      </p:sp>
      <p:sp>
        <p:nvSpPr>
          <p:cNvPr id="804868" name="Text Box 7"/>
          <p:cNvSpPr txBox="1">
            <a:spLocks noChangeArrowheads="1"/>
          </p:cNvSpPr>
          <p:nvPr/>
        </p:nvSpPr>
        <p:spPr bwMode="auto">
          <a:xfrm>
            <a:off x="314459" y="4845899"/>
            <a:ext cx="1273175" cy="396875"/>
          </a:xfrm>
          <a:prstGeom prst="rect">
            <a:avLst/>
          </a:prstGeom>
          <a:noFill/>
          <a:ln w="9525" algn="ctr">
            <a:noFill/>
            <a:miter lim="800000"/>
            <a:headEnd type="none" w="sm" len="sm"/>
            <a:tailEnd type="none" w="sm" len="sm"/>
          </a:ln>
        </p:spPr>
        <p:txBody>
          <a:bodyPr wrap="none">
            <a:spAutoFit/>
          </a:bodyPr>
          <a:lstStyle/>
          <a:p>
            <a:pPr algn="ctr" eaLnBrk="0" hangingPunct="0"/>
            <a:r>
              <a:rPr lang="en-US" sz="2000" dirty="0">
                <a:solidFill>
                  <a:srgbClr val="FF3300"/>
                </a:solidFill>
              </a:rPr>
              <a:t>Start Trace</a:t>
            </a:r>
          </a:p>
        </p:txBody>
      </p:sp>
      <p:sp>
        <p:nvSpPr>
          <p:cNvPr id="804869" name="Text Box 8"/>
          <p:cNvSpPr txBox="1">
            <a:spLocks noChangeArrowheads="1"/>
          </p:cNvSpPr>
          <p:nvPr/>
        </p:nvSpPr>
        <p:spPr bwMode="auto">
          <a:xfrm>
            <a:off x="4227490" y="5734541"/>
            <a:ext cx="2263441" cy="400110"/>
          </a:xfrm>
          <a:prstGeom prst="rect">
            <a:avLst/>
          </a:prstGeom>
          <a:noFill/>
          <a:ln w="9525" algn="ctr">
            <a:noFill/>
            <a:miter lim="800000"/>
            <a:headEnd type="none" w="sm" len="sm"/>
            <a:tailEnd type="none" w="sm" len="sm"/>
          </a:ln>
        </p:spPr>
        <p:txBody>
          <a:bodyPr wrap="none">
            <a:spAutoFit/>
          </a:bodyPr>
          <a:lstStyle/>
          <a:p>
            <a:pPr algn="ctr" eaLnBrk="0" hangingPunct="0"/>
            <a:r>
              <a:rPr lang="en-US" sz="2000" dirty="0">
                <a:solidFill>
                  <a:srgbClr val="FF3300"/>
                </a:solidFill>
              </a:rPr>
              <a:t>Stop </a:t>
            </a:r>
            <a:r>
              <a:rPr lang="en-US" sz="2000" dirty="0" smtClean="0">
                <a:solidFill>
                  <a:srgbClr val="FF3300"/>
                </a:solidFill>
              </a:rPr>
              <a:t>and Send Trace</a:t>
            </a:r>
            <a:endParaRPr lang="en-US" sz="2000" dirty="0">
              <a:solidFill>
                <a:srgbClr val="FF330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6913" name="Rectangle 3"/>
          <p:cNvSpPr>
            <a:spLocks noGrp="1" noChangeArrowheads="1"/>
          </p:cNvSpPr>
          <p:nvPr>
            <p:ph type="title"/>
          </p:nvPr>
        </p:nvSpPr>
        <p:spPr/>
        <p:txBody>
          <a:bodyPr/>
          <a:lstStyle/>
          <a:p>
            <a:r>
              <a:rPr lang="en-US" dirty="0" smtClean="0"/>
              <a:t>Capturing a Trace – Logging Buffer</a:t>
            </a:r>
          </a:p>
        </p:txBody>
      </p:sp>
      <p:sp>
        <p:nvSpPr>
          <p:cNvPr id="806914" name="Rectangle 4"/>
          <p:cNvSpPr>
            <a:spLocks noGrp="1" noChangeArrowheads="1"/>
          </p:cNvSpPr>
          <p:nvPr>
            <p:ph type="body" idx="1"/>
          </p:nvPr>
        </p:nvSpPr>
        <p:spPr/>
        <p:txBody>
          <a:bodyPr/>
          <a:lstStyle/>
          <a:p>
            <a:pPr lvl="1"/>
            <a:r>
              <a:rPr lang="en-US" dirty="0" smtClean="0"/>
              <a:t>Each change on the trace is an event that has occurred and been logged</a:t>
            </a:r>
          </a:p>
          <a:p>
            <a:pPr lvl="1"/>
            <a:r>
              <a:rPr lang="en-US" dirty="0" smtClean="0"/>
              <a:t>There is a limited amount of memory that can buffer these events on the target</a:t>
            </a:r>
          </a:p>
          <a:p>
            <a:pPr lvl="1"/>
            <a:r>
              <a:rPr lang="en-US" dirty="0" smtClean="0"/>
              <a:t>If this buffer is full, the buffer overwrites the oldest data</a:t>
            </a:r>
          </a:p>
        </p:txBody>
      </p:sp>
      <p:sp>
        <p:nvSpPr>
          <p:cNvPr id="806915" name="Line 5"/>
          <p:cNvSpPr>
            <a:spLocks noChangeShapeType="1"/>
          </p:cNvSpPr>
          <p:nvPr/>
        </p:nvSpPr>
        <p:spPr bwMode="auto">
          <a:xfrm>
            <a:off x="1981200" y="4746625"/>
            <a:ext cx="914400" cy="0"/>
          </a:xfrm>
          <a:prstGeom prst="line">
            <a:avLst/>
          </a:prstGeom>
          <a:noFill/>
          <a:ln w="38100">
            <a:solidFill>
              <a:srgbClr val="FF3300"/>
            </a:solidFill>
            <a:round/>
            <a:headEnd type="none" w="sm" len="sm"/>
            <a:tailEnd type="triangle" w="med" len="med"/>
          </a:ln>
        </p:spPr>
        <p:txBody>
          <a:bodyPr wrap="none" anchor="ctr"/>
          <a:lstStyle/>
          <a:p>
            <a:endParaRPr lang="en-US" dirty="0"/>
          </a:p>
        </p:txBody>
      </p:sp>
      <p:sp>
        <p:nvSpPr>
          <p:cNvPr id="806916" name="Text Box 6"/>
          <p:cNvSpPr txBox="1">
            <a:spLocks noChangeArrowheads="1"/>
          </p:cNvSpPr>
          <p:nvPr/>
        </p:nvSpPr>
        <p:spPr bwMode="auto">
          <a:xfrm>
            <a:off x="762000" y="4391025"/>
            <a:ext cx="1144588" cy="701675"/>
          </a:xfrm>
          <a:prstGeom prst="rect">
            <a:avLst/>
          </a:prstGeom>
          <a:noFill/>
          <a:ln w="9525" algn="ctr">
            <a:noFill/>
            <a:miter lim="800000"/>
            <a:headEnd/>
            <a:tailEnd/>
          </a:ln>
        </p:spPr>
        <p:txBody>
          <a:bodyPr wrap="none">
            <a:spAutoFit/>
          </a:bodyPr>
          <a:lstStyle/>
          <a:p>
            <a:pPr algn="ctr" eaLnBrk="0" hangingPunct="0"/>
            <a:r>
              <a:rPr lang="en-US" sz="2000" b="0" dirty="0">
                <a:solidFill>
                  <a:schemeClr val="tx1"/>
                </a:solidFill>
              </a:rPr>
              <a:t>Configure </a:t>
            </a:r>
          </a:p>
          <a:p>
            <a:pPr algn="ctr" eaLnBrk="0" hangingPunct="0"/>
            <a:r>
              <a:rPr lang="en-US" sz="2000" b="0" dirty="0">
                <a:solidFill>
                  <a:schemeClr val="tx1"/>
                </a:solidFill>
              </a:rPr>
              <a:t>Buffer</a:t>
            </a:r>
          </a:p>
        </p:txBody>
      </p:sp>
      <p:pic>
        <p:nvPicPr>
          <p:cNvPr id="806917" name="TraceTool Start Trace cp.bmp" descr="C:\Perforce\CustomerEducation\CourseMaterial\LabVIEW Real Time\Rev 8.5\Manual\Slides\Slide Art\TraceTool Start Trace cp.bmp"/>
          <p:cNvPicPr>
            <a:picLocks noChangeAspect="1"/>
          </p:cNvPicPr>
          <p:nvPr/>
        </p:nvPicPr>
        <p:blipFill>
          <a:blip r:embed="rId3"/>
          <a:srcRect/>
          <a:stretch>
            <a:fillRect/>
          </a:stretch>
        </p:blipFill>
        <p:spPr bwMode="auto">
          <a:xfrm>
            <a:off x="3205163" y="4051300"/>
            <a:ext cx="5207000" cy="1460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61" name="Rectangle 2"/>
          <p:cNvSpPr>
            <a:spLocks noGrp="1" noChangeArrowheads="1"/>
          </p:cNvSpPr>
          <p:nvPr>
            <p:ph type="title"/>
          </p:nvPr>
        </p:nvSpPr>
        <p:spPr/>
        <p:txBody>
          <a:bodyPr/>
          <a:lstStyle/>
          <a:p>
            <a:r>
              <a:rPr lang="en-US" dirty="0" smtClean="0"/>
              <a:t>Viewing a Trace</a:t>
            </a:r>
          </a:p>
        </p:txBody>
      </p:sp>
      <p:sp>
        <p:nvSpPr>
          <p:cNvPr id="808962" name="Rectangle 3"/>
          <p:cNvSpPr>
            <a:spLocks noGrp="1" noChangeArrowheads="1"/>
          </p:cNvSpPr>
          <p:nvPr>
            <p:ph sz="half" idx="1"/>
          </p:nvPr>
        </p:nvSpPr>
        <p:spPr>
          <a:xfrm>
            <a:off x="250065" y="1514475"/>
            <a:ext cx="3962400" cy="4286250"/>
          </a:xfrm>
        </p:spPr>
        <p:txBody>
          <a:bodyPr/>
          <a:lstStyle/>
          <a:p>
            <a:pPr marL="0" indent="0">
              <a:buFontTx/>
              <a:buNone/>
            </a:pPr>
            <a:endParaRPr lang="en-US" dirty="0" smtClean="0"/>
          </a:p>
          <a:p>
            <a:pPr marL="0" indent="0">
              <a:buFontTx/>
              <a:buNone/>
            </a:pPr>
            <a:endParaRPr lang="en-US" dirty="0" smtClean="0"/>
          </a:p>
          <a:p>
            <a:pPr marL="0" indent="0">
              <a:buFontTx/>
              <a:buNone/>
            </a:pPr>
            <a:r>
              <a:rPr lang="en-US" dirty="0" smtClean="0"/>
              <a:t>Thread Events view</a:t>
            </a:r>
          </a:p>
          <a:p>
            <a:pPr marL="0" indent="0">
              <a:buFontTx/>
              <a:buNone/>
            </a:pPr>
            <a:endParaRPr lang="en-US" dirty="0" smtClean="0"/>
          </a:p>
          <a:p>
            <a:pPr marL="0" indent="0">
              <a:buFontTx/>
              <a:buNone/>
            </a:pPr>
            <a:endParaRPr lang="en-US" dirty="0" smtClean="0"/>
          </a:p>
          <a:p>
            <a:pPr marL="0" indent="0">
              <a:buFontTx/>
              <a:buNone/>
            </a:pPr>
            <a:r>
              <a:rPr lang="en-US" dirty="0" smtClean="0"/>
              <a:t>VI Events view</a:t>
            </a:r>
          </a:p>
        </p:txBody>
      </p:sp>
      <p:pic>
        <p:nvPicPr>
          <p:cNvPr id="8" name="Picture 23" descr="Priorities TT Screenshot"/>
          <p:cNvPicPr>
            <a:picLocks noChangeAspect="1" noChangeArrowheads="1"/>
          </p:cNvPicPr>
          <p:nvPr/>
        </p:nvPicPr>
        <p:blipFill>
          <a:blip r:embed="rId3"/>
          <a:srcRect/>
          <a:stretch>
            <a:fillRect/>
          </a:stretch>
        </p:blipFill>
        <p:spPr bwMode="auto">
          <a:xfrm>
            <a:off x="3348506" y="1352976"/>
            <a:ext cx="5430588" cy="4481153"/>
          </a:xfrm>
          <a:prstGeom prst="rect">
            <a:avLst/>
          </a:prstGeom>
          <a:noFill/>
        </p:spPr>
      </p:pic>
      <p:sp>
        <p:nvSpPr>
          <p:cNvPr id="9" name="Line 5"/>
          <p:cNvSpPr>
            <a:spLocks noChangeShapeType="1"/>
          </p:cNvSpPr>
          <p:nvPr/>
        </p:nvSpPr>
        <p:spPr bwMode="auto">
          <a:xfrm flipV="1">
            <a:off x="2421228" y="4365937"/>
            <a:ext cx="2073498" cy="0"/>
          </a:xfrm>
          <a:prstGeom prst="line">
            <a:avLst/>
          </a:prstGeom>
          <a:noFill/>
          <a:ln w="38100">
            <a:solidFill>
              <a:srgbClr val="FF3300"/>
            </a:solidFill>
            <a:round/>
            <a:headEnd type="none" w="sm" len="sm"/>
            <a:tailEnd type="triangle" w="med" len="med"/>
          </a:ln>
        </p:spPr>
        <p:txBody>
          <a:bodyPr wrap="none" anchor="ctr"/>
          <a:lstStyle/>
          <a:p>
            <a:endParaRPr lang="en-US" dirty="0"/>
          </a:p>
        </p:txBody>
      </p:sp>
      <p:sp>
        <p:nvSpPr>
          <p:cNvPr id="10" name="Line 5"/>
          <p:cNvSpPr>
            <a:spLocks noChangeShapeType="1"/>
          </p:cNvSpPr>
          <p:nvPr/>
        </p:nvSpPr>
        <p:spPr bwMode="auto">
          <a:xfrm flipV="1">
            <a:off x="2949262" y="2807593"/>
            <a:ext cx="1545464" cy="0"/>
          </a:xfrm>
          <a:prstGeom prst="line">
            <a:avLst/>
          </a:prstGeom>
          <a:noFill/>
          <a:ln w="38100">
            <a:solidFill>
              <a:srgbClr val="FF3300"/>
            </a:solidFill>
            <a:round/>
            <a:headEnd type="none" w="sm" len="sm"/>
            <a:tailEnd type="triangle" w="med" len="med"/>
          </a:ln>
        </p:spPr>
        <p:txBody>
          <a:bodyPr wrap="none" anchor="ctr"/>
          <a:lstStyle/>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1009" name="Rectangle 2"/>
          <p:cNvSpPr>
            <a:spLocks noGrp="1" noChangeArrowheads="1"/>
          </p:cNvSpPr>
          <p:nvPr>
            <p:ph type="title"/>
          </p:nvPr>
        </p:nvSpPr>
        <p:spPr/>
        <p:txBody>
          <a:bodyPr/>
          <a:lstStyle/>
          <a:p>
            <a:r>
              <a:rPr lang="en-US" dirty="0" smtClean="0"/>
              <a:t>Viewing a Trace – VI Events View</a:t>
            </a:r>
          </a:p>
        </p:txBody>
      </p:sp>
      <p:sp>
        <p:nvSpPr>
          <p:cNvPr id="811010" name="Rectangle 3"/>
          <p:cNvSpPr>
            <a:spLocks noGrp="1" noChangeArrowheads="1"/>
          </p:cNvSpPr>
          <p:nvPr>
            <p:ph type="body" idx="1"/>
          </p:nvPr>
        </p:nvSpPr>
        <p:spPr/>
        <p:txBody>
          <a:bodyPr/>
          <a:lstStyle/>
          <a:p>
            <a:pPr marL="0" indent="0">
              <a:buFontTx/>
              <a:buNone/>
            </a:pPr>
            <a:r>
              <a:rPr lang="en-US" dirty="0" smtClean="0"/>
              <a:t>VI Events view</a:t>
            </a:r>
          </a:p>
          <a:p>
            <a:pPr lvl="1"/>
            <a:r>
              <a:rPr lang="en-US" dirty="0" smtClean="0"/>
              <a:t>Shows all VIs in memory on RT target during trace session</a:t>
            </a:r>
          </a:p>
          <a:p>
            <a:pPr lvl="1"/>
            <a:r>
              <a:rPr lang="en-US" dirty="0" smtClean="0"/>
              <a:t>Shows when the VIs executed with respect to time</a:t>
            </a:r>
          </a:p>
          <a:p>
            <a:pPr lvl="1"/>
            <a:r>
              <a:rPr lang="en-US" dirty="0" smtClean="0"/>
              <a:t>Different colors distinguish the execution priority of each event</a:t>
            </a:r>
          </a:p>
        </p:txBody>
      </p:sp>
      <p:pic>
        <p:nvPicPr>
          <p:cNvPr id="834563" name="Picture 3" descr="ETT_VI_View.bmp"/>
          <p:cNvPicPr>
            <a:picLocks noChangeAspect="1" noChangeArrowheads="1"/>
          </p:cNvPicPr>
          <p:nvPr/>
        </p:nvPicPr>
        <p:blipFill>
          <a:blip r:embed="rId3"/>
          <a:srcRect/>
          <a:stretch>
            <a:fillRect/>
          </a:stretch>
        </p:blipFill>
        <p:spPr bwMode="auto">
          <a:xfrm>
            <a:off x="1388794" y="4028368"/>
            <a:ext cx="4800600" cy="2105025"/>
          </a:xfrm>
          <a:prstGeom prst="rect">
            <a:avLst/>
          </a:prstGeom>
          <a:noFill/>
          <a:ln w="9525">
            <a:noFill/>
            <a:miter lim="800000"/>
            <a:headEnd/>
            <a:tailEnd/>
          </a:ln>
          <a:effectLst/>
        </p:spPr>
      </p:pic>
      <p:pic>
        <p:nvPicPr>
          <p:cNvPr id="2" name="Picture 3"/>
          <p:cNvPicPr>
            <a:picLocks noChangeAspect="1" noChangeArrowheads="1"/>
          </p:cNvPicPr>
          <p:nvPr/>
        </p:nvPicPr>
        <p:blipFill>
          <a:blip r:embed="rId4"/>
          <a:srcRect/>
          <a:stretch>
            <a:fillRect/>
          </a:stretch>
        </p:blipFill>
        <p:spPr bwMode="auto">
          <a:xfrm>
            <a:off x="6966536" y="3530981"/>
            <a:ext cx="1920791" cy="331097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1009" name="Rectangle 2"/>
          <p:cNvSpPr>
            <a:spLocks noGrp="1" noChangeArrowheads="1"/>
          </p:cNvSpPr>
          <p:nvPr>
            <p:ph type="title"/>
          </p:nvPr>
        </p:nvSpPr>
        <p:spPr/>
        <p:txBody>
          <a:bodyPr/>
          <a:lstStyle/>
          <a:p>
            <a:r>
              <a:rPr lang="en-US" dirty="0" smtClean="0"/>
              <a:t>Viewing a Trace – VI Events View</a:t>
            </a:r>
          </a:p>
        </p:txBody>
      </p:sp>
      <p:sp>
        <p:nvSpPr>
          <p:cNvPr id="811010" name="Rectangle 3"/>
          <p:cNvSpPr>
            <a:spLocks noGrp="1" noChangeArrowheads="1"/>
          </p:cNvSpPr>
          <p:nvPr>
            <p:ph type="body" idx="1"/>
          </p:nvPr>
        </p:nvSpPr>
        <p:spPr/>
        <p:txBody>
          <a:bodyPr/>
          <a:lstStyle/>
          <a:p>
            <a:pPr marL="0" indent="0">
              <a:buFontTx/>
              <a:buNone/>
            </a:pPr>
            <a:r>
              <a:rPr lang="en-US" dirty="0" smtClean="0"/>
              <a:t>VI Events view</a:t>
            </a:r>
          </a:p>
          <a:p>
            <a:pPr lvl="1"/>
            <a:r>
              <a:rPr lang="en-US" dirty="0" smtClean="0"/>
              <a:t>If two VIs appear to run simultaneously in the VI view, use the Thread Events view to determine which VI actually executed at the given time</a:t>
            </a:r>
          </a:p>
        </p:txBody>
      </p:sp>
      <p:pic>
        <p:nvPicPr>
          <p:cNvPr id="836614" name="Picture 6" descr="ETT_simulataneous_VIs.bmp"/>
          <p:cNvPicPr>
            <a:picLocks noChangeAspect="1" noChangeArrowheads="1"/>
          </p:cNvPicPr>
          <p:nvPr/>
        </p:nvPicPr>
        <p:blipFill>
          <a:blip r:embed="rId3"/>
          <a:srcRect/>
          <a:stretch>
            <a:fillRect/>
          </a:stretch>
        </p:blipFill>
        <p:spPr bwMode="auto">
          <a:xfrm>
            <a:off x="3624738" y="3541689"/>
            <a:ext cx="5268526" cy="3226159"/>
          </a:xfrm>
          <a:prstGeom prst="rect">
            <a:avLst/>
          </a:prstGeom>
          <a:noFill/>
          <a:ln w="9525">
            <a:noFill/>
            <a:miter lim="800000"/>
            <a:headEnd/>
            <a:tailEnd/>
          </a:ln>
          <a:effectLst/>
        </p:spPr>
      </p:pic>
      <p:sp>
        <p:nvSpPr>
          <p:cNvPr id="10" name="Line 5"/>
          <p:cNvSpPr>
            <a:spLocks noChangeShapeType="1"/>
          </p:cNvSpPr>
          <p:nvPr/>
        </p:nvSpPr>
        <p:spPr bwMode="auto">
          <a:xfrm flipV="1">
            <a:off x="2202287" y="5615187"/>
            <a:ext cx="1313645" cy="0"/>
          </a:xfrm>
          <a:prstGeom prst="line">
            <a:avLst/>
          </a:prstGeom>
          <a:noFill/>
          <a:ln w="38100">
            <a:solidFill>
              <a:srgbClr val="FF3300"/>
            </a:solidFill>
            <a:round/>
            <a:headEnd type="none" w="sm" len="sm"/>
            <a:tailEnd type="triangle" w="med" len="med"/>
          </a:ln>
        </p:spPr>
        <p:txBody>
          <a:bodyPr wrap="none" anchor="ctr"/>
          <a:lstStyle/>
          <a:p>
            <a:endParaRPr lang="en-US" dirty="0"/>
          </a:p>
        </p:txBody>
      </p:sp>
      <p:sp>
        <p:nvSpPr>
          <p:cNvPr id="11" name="TextBox 10"/>
          <p:cNvSpPr txBox="1"/>
          <p:nvPr/>
        </p:nvSpPr>
        <p:spPr>
          <a:xfrm>
            <a:off x="360610" y="5344732"/>
            <a:ext cx="2034862" cy="461665"/>
          </a:xfrm>
          <a:prstGeom prst="rect">
            <a:avLst/>
          </a:prstGeom>
          <a:noFill/>
        </p:spPr>
        <p:txBody>
          <a:bodyPr wrap="square" rtlCol="0">
            <a:spAutoFit/>
          </a:bodyPr>
          <a:lstStyle/>
          <a:p>
            <a:r>
              <a:rPr lang="en-US" b="0" dirty="0" smtClean="0">
                <a:solidFill>
                  <a:srgbClr val="000000"/>
                </a:solidFill>
              </a:rPr>
              <a:t>VI Events view</a:t>
            </a:r>
            <a:endParaRPr lang="en-US" b="0" dirty="0">
              <a:solidFill>
                <a:srgbClr val="000000"/>
              </a:solidFill>
            </a:endParaRPr>
          </a:p>
        </p:txBody>
      </p:sp>
      <p:sp>
        <p:nvSpPr>
          <p:cNvPr id="12" name="TextBox 11"/>
          <p:cNvSpPr txBox="1"/>
          <p:nvPr/>
        </p:nvSpPr>
        <p:spPr>
          <a:xfrm>
            <a:off x="257577" y="4056845"/>
            <a:ext cx="2434107" cy="461665"/>
          </a:xfrm>
          <a:prstGeom prst="rect">
            <a:avLst/>
          </a:prstGeom>
          <a:noFill/>
        </p:spPr>
        <p:txBody>
          <a:bodyPr wrap="square" rtlCol="0">
            <a:spAutoFit/>
          </a:bodyPr>
          <a:lstStyle/>
          <a:p>
            <a:r>
              <a:rPr lang="en-US" b="0" dirty="0" smtClean="0">
                <a:solidFill>
                  <a:srgbClr val="000000"/>
                </a:solidFill>
              </a:rPr>
              <a:t>Thread Events view</a:t>
            </a:r>
            <a:endParaRPr lang="en-US" b="0" dirty="0">
              <a:solidFill>
                <a:srgbClr val="000000"/>
              </a:solidFill>
            </a:endParaRPr>
          </a:p>
        </p:txBody>
      </p:sp>
      <p:sp>
        <p:nvSpPr>
          <p:cNvPr id="13" name="Line 5"/>
          <p:cNvSpPr>
            <a:spLocks noChangeShapeType="1"/>
          </p:cNvSpPr>
          <p:nvPr/>
        </p:nvSpPr>
        <p:spPr bwMode="auto">
          <a:xfrm flipV="1">
            <a:off x="2640169" y="4301541"/>
            <a:ext cx="875763" cy="0"/>
          </a:xfrm>
          <a:prstGeom prst="line">
            <a:avLst/>
          </a:prstGeom>
          <a:noFill/>
          <a:ln w="38100">
            <a:solidFill>
              <a:srgbClr val="FF3300"/>
            </a:solidFill>
            <a:round/>
            <a:headEnd type="none" w="sm" len="sm"/>
            <a:tailEnd type="triangle" w="med" len="med"/>
          </a:ln>
        </p:spPr>
        <p:txBody>
          <a:bodyPr wrap="none" anchor="ctr"/>
          <a:lstStyle/>
          <a:p>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1009" name="Rectangle 2"/>
          <p:cNvSpPr>
            <a:spLocks noGrp="1" noChangeArrowheads="1"/>
          </p:cNvSpPr>
          <p:nvPr>
            <p:ph type="title"/>
          </p:nvPr>
        </p:nvSpPr>
        <p:spPr/>
        <p:txBody>
          <a:bodyPr/>
          <a:lstStyle/>
          <a:p>
            <a:r>
              <a:rPr lang="en-US" dirty="0" smtClean="0"/>
              <a:t>Viewing a Trace – Thread Events View</a:t>
            </a:r>
          </a:p>
        </p:txBody>
      </p:sp>
      <p:sp>
        <p:nvSpPr>
          <p:cNvPr id="811010" name="Rectangle 3"/>
          <p:cNvSpPr>
            <a:spLocks noGrp="1" noChangeArrowheads="1"/>
          </p:cNvSpPr>
          <p:nvPr>
            <p:ph type="body" idx="1"/>
          </p:nvPr>
        </p:nvSpPr>
        <p:spPr/>
        <p:txBody>
          <a:bodyPr/>
          <a:lstStyle/>
          <a:p>
            <a:pPr marL="0" indent="0">
              <a:buFontTx/>
              <a:buNone/>
            </a:pPr>
            <a:r>
              <a:rPr lang="en-US" dirty="0" smtClean="0"/>
              <a:t>Thread Events view</a:t>
            </a:r>
          </a:p>
          <a:p>
            <a:pPr lvl="1"/>
            <a:r>
              <a:rPr lang="en-US" dirty="0" smtClean="0"/>
              <a:t>Shows the execution of threads running on the target</a:t>
            </a:r>
          </a:p>
          <a:p>
            <a:pPr lvl="1"/>
            <a:r>
              <a:rPr lang="en-US" dirty="0" smtClean="0"/>
              <a:t>Shows when each thread executed with respect to time</a:t>
            </a:r>
          </a:p>
          <a:p>
            <a:pPr lvl="1"/>
            <a:r>
              <a:rPr lang="en-US" dirty="0" smtClean="0"/>
              <a:t>Different colors distinguish the execution priority of each event</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1009" name="Rectangle 2"/>
          <p:cNvSpPr>
            <a:spLocks noGrp="1" noChangeArrowheads="1"/>
          </p:cNvSpPr>
          <p:nvPr>
            <p:ph type="title"/>
          </p:nvPr>
        </p:nvSpPr>
        <p:spPr/>
        <p:txBody>
          <a:bodyPr/>
          <a:lstStyle/>
          <a:p>
            <a:r>
              <a:rPr lang="en-US" dirty="0" smtClean="0"/>
              <a:t>Viewing a Trace – Thread Events View</a:t>
            </a:r>
          </a:p>
        </p:txBody>
      </p:sp>
      <p:sp>
        <p:nvSpPr>
          <p:cNvPr id="811010" name="Rectangle 3"/>
          <p:cNvSpPr>
            <a:spLocks noGrp="1" noChangeArrowheads="1"/>
          </p:cNvSpPr>
          <p:nvPr>
            <p:ph type="body" idx="1"/>
          </p:nvPr>
        </p:nvSpPr>
        <p:spPr/>
        <p:txBody>
          <a:bodyPr/>
          <a:lstStyle/>
          <a:p>
            <a:pPr marL="0" indent="0">
              <a:buFontTx/>
              <a:buNone/>
            </a:pPr>
            <a:r>
              <a:rPr lang="en-US" dirty="0" smtClean="0"/>
              <a:t>Types of Threads </a:t>
            </a:r>
          </a:p>
        </p:txBody>
      </p:sp>
      <p:pic>
        <p:nvPicPr>
          <p:cNvPr id="835586" name="Picture 2" descr="types_of_threads.bmp"/>
          <p:cNvPicPr>
            <a:picLocks noChangeAspect="1" noChangeArrowheads="1"/>
          </p:cNvPicPr>
          <p:nvPr/>
        </p:nvPicPr>
        <p:blipFill>
          <a:blip r:embed="rId3"/>
          <a:srcRect/>
          <a:stretch>
            <a:fillRect/>
          </a:stretch>
        </p:blipFill>
        <p:spPr bwMode="auto">
          <a:xfrm>
            <a:off x="923790" y="2244412"/>
            <a:ext cx="7485275" cy="352532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1009" name="Rectangle 2"/>
          <p:cNvSpPr>
            <a:spLocks noGrp="1" noChangeArrowheads="1"/>
          </p:cNvSpPr>
          <p:nvPr>
            <p:ph type="title"/>
          </p:nvPr>
        </p:nvSpPr>
        <p:spPr/>
        <p:txBody>
          <a:bodyPr/>
          <a:lstStyle/>
          <a:p>
            <a:r>
              <a:rPr lang="en-US" dirty="0" smtClean="0"/>
              <a:t>Viewing a Trace – Thread Events View</a:t>
            </a:r>
          </a:p>
        </p:txBody>
      </p:sp>
      <p:pic>
        <p:nvPicPr>
          <p:cNvPr id="837634" name="Picture 2" descr="ETT_thread_view.bmp"/>
          <p:cNvPicPr>
            <a:picLocks noChangeAspect="1" noChangeArrowheads="1"/>
          </p:cNvPicPr>
          <p:nvPr/>
        </p:nvPicPr>
        <p:blipFill>
          <a:blip r:embed="rId3"/>
          <a:srcRect/>
          <a:stretch>
            <a:fillRect/>
          </a:stretch>
        </p:blipFill>
        <p:spPr bwMode="auto">
          <a:xfrm>
            <a:off x="292995" y="3662979"/>
            <a:ext cx="8686800" cy="2133600"/>
          </a:xfrm>
          <a:prstGeom prst="rect">
            <a:avLst/>
          </a:prstGeom>
          <a:noFill/>
          <a:ln w="9525">
            <a:noFill/>
            <a:miter lim="800000"/>
            <a:headEnd/>
            <a:tailEnd/>
          </a:ln>
          <a:effectLst/>
        </p:spPr>
      </p:pic>
      <p:sp>
        <p:nvSpPr>
          <p:cNvPr id="8" name="Rectangle 3"/>
          <p:cNvSpPr txBox="1">
            <a:spLocks noChangeArrowheads="1"/>
          </p:cNvSpPr>
          <p:nvPr/>
        </p:nvSpPr>
        <p:spPr bwMode="auto">
          <a:xfrm>
            <a:off x="533400" y="1514475"/>
            <a:ext cx="8077200" cy="428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20000"/>
              </a:spcBef>
              <a:spcAft>
                <a:spcPct val="0"/>
              </a:spcAft>
              <a:buClrTx/>
              <a:buSzTx/>
              <a:buFontTx/>
              <a:buNone/>
              <a:tabLst>
                <a:tab pos="1539875" algn="l"/>
              </a:tabLst>
              <a:defRPr/>
            </a:pPr>
            <a:r>
              <a:rPr kumimoji="0" lang="en-US" sz="2800" b="0" i="0" u="none" strike="noStrike" kern="0" cap="none" spc="0" normalizeH="0" baseline="0" noProof="0" dirty="0" smtClean="0">
                <a:ln>
                  <a:noFill/>
                </a:ln>
                <a:solidFill>
                  <a:schemeClr val="tx1"/>
                </a:solidFill>
                <a:effectLst/>
                <a:uLnTx/>
                <a:uFillTx/>
                <a:latin typeface="+mn-lt"/>
                <a:ea typeface="+mn-ea"/>
                <a:cs typeface="+mn-cs"/>
              </a:rPr>
              <a:t>Example Thread Events view</a:t>
            </a:r>
          </a:p>
          <a:p>
            <a:pPr marL="225425" marR="0" lvl="1" indent="-225425" algn="l" defTabSz="914400" rtl="0" eaLnBrk="1" fontAlgn="base" latinLnBrk="0" hangingPunct="1">
              <a:lnSpc>
                <a:spcPct val="100000"/>
              </a:lnSpc>
              <a:spcBef>
                <a:spcPct val="20000"/>
              </a:spcBef>
              <a:spcAft>
                <a:spcPct val="0"/>
              </a:spcAft>
              <a:buClrTx/>
              <a:buSzTx/>
              <a:buFontTx/>
              <a:buChar char="•"/>
              <a:tabLst>
                <a:tab pos="1539875" algn="l"/>
              </a:tabLst>
              <a:defRPr/>
            </a:pPr>
            <a:r>
              <a:rPr kumimoji="0" lang="en-US" sz="2800" b="0" i="0" u="none" strike="noStrike" kern="0" cap="none" spc="0" normalizeH="0" baseline="0" noProof="0" dirty="0" smtClean="0">
                <a:ln>
                  <a:noFill/>
                </a:ln>
                <a:solidFill>
                  <a:schemeClr val="tx1"/>
                </a:solidFill>
                <a:effectLst/>
                <a:uLnTx/>
                <a:uFillTx/>
                <a:latin typeface="+mn-lt"/>
              </a:rPr>
              <a:t>Real-time</a:t>
            </a:r>
            <a:r>
              <a:rPr kumimoji="0" lang="en-US" sz="2800" b="0" i="0" u="none" strike="noStrike" kern="0" cap="none" spc="0" normalizeH="0" noProof="0" dirty="0" smtClean="0">
                <a:ln>
                  <a:noFill/>
                </a:ln>
                <a:solidFill>
                  <a:schemeClr val="tx1"/>
                </a:solidFill>
                <a:effectLst/>
                <a:uLnTx/>
                <a:uFillTx/>
                <a:latin typeface="+mn-lt"/>
              </a:rPr>
              <a:t> OS threads</a:t>
            </a:r>
            <a:endParaRPr kumimoji="0" lang="en-US" sz="2800" b="0" i="0" u="none" strike="noStrike" kern="0" cap="none" spc="0" normalizeH="0" baseline="0" noProof="0" dirty="0" smtClean="0">
              <a:ln>
                <a:noFill/>
              </a:ln>
              <a:solidFill>
                <a:schemeClr val="tx1"/>
              </a:solidFill>
              <a:effectLst/>
              <a:uLnTx/>
              <a:uFillTx/>
              <a:latin typeface="+mn-lt"/>
            </a:endParaRPr>
          </a:p>
          <a:p>
            <a:pPr marL="225425" marR="0" lvl="1" indent="-225425" algn="l" defTabSz="914400" rtl="0" eaLnBrk="1" fontAlgn="base" latinLnBrk="0" hangingPunct="1">
              <a:lnSpc>
                <a:spcPct val="100000"/>
              </a:lnSpc>
              <a:spcBef>
                <a:spcPct val="20000"/>
              </a:spcBef>
              <a:spcAft>
                <a:spcPct val="0"/>
              </a:spcAft>
              <a:buClrTx/>
              <a:buSzTx/>
              <a:buFontTx/>
              <a:buChar char="•"/>
              <a:tabLst>
                <a:tab pos="1539875" algn="l"/>
              </a:tabLst>
              <a:defRPr/>
            </a:pPr>
            <a:r>
              <a:rPr kumimoji="0" lang="en-US" sz="2800" b="0" i="0" u="none" strike="noStrike" kern="0" cap="none" spc="0" normalizeH="0" baseline="0" noProof="0" dirty="0" err="1" smtClean="0">
                <a:ln>
                  <a:noFill/>
                </a:ln>
                <a:solidFill>
                  <a:schemeClr val="tx1"/>
                </a:solidFill>
                <a:effectLst/>
                <a:uLnTx/>
                <a:uFillTx/>
                <a:latin typeface="+mn-lt"/>
              </a:rPr>
              <a:t>LabVIEW</a:t>
            </a:r>
            <a:r>
              <a:rPr kumimoji="0" lang="en-US" sz="2800" b="0" i="0" u="none" strike="noStrike" kern="0" cap="none" spc="0" normalizeH="0" baseline="0" noProof="0" dirty="0" smtClean="0">
                <a:ln>
                  <a:noFill/>
                </a:ln>
                <a:solidFill>
                  <a:schemeClr val="tx1"/>
                </a:solidFill>
                <a:effectLst/>
                <a:uLnTx/>
                <a:uFillTx/>
                <a:latin typeface="+mn-lt"/>
              </a:rPr>
              <a:t> VI priority</a:t>
            </a:r>
            <a:r>
              <a:rPr kumimoji="0" lang="en-US" sz="2800" b="0" i="0" u="none" strike="noStrike" kern="0" cap="none" spc="0" normalizeH="0" noProof="0" dirty="0" smtClean="0">
                <a:ln>
                  <a:noFill/>
                </a:ln>
                <a:solidFill>
                  <a:schemeClr val="tx1"/>
                </a:solidFill>
                <a:effectLst/>
                <a:uLnTx/>
                <a:uFillTx/>
                <a:latin typeface="+mn-lt"/>
              </a:rPr>
              <a:t> threads</a:t>
            </a:r>
            <a:endParaRPr kumimoji="0" lang="en-US" sz="2800" b="0" i="0" u="none" strike="noStrike" kern="0" cap="none" spc="0" normalizeH="0" baseline="0" noProof="0" dirty="0" smtClean="0">
              <a:ln>
                <a:noFill/>
              </a:ln>
              <a:solidFill>
                <a:schemeClr val="tx1"/>
              </a:solidFill>
              <a:effectLst/>
              <a:uLnTx/>
              <a:uFillTx/>
              <a:latin typeface="+mn-lt"/>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1009" name="Rectangle 2"/>
          <p:cNvSpPr>
            <a:spLocks noGrp="1" noChangeArrowheads="1"/>
          </p:cNvSpPr>
          <p:nvPr>
            <p:ph type="title"/>
          </p:nvPr>
        </p:nvSpPr>
        <p:spPr/>
        <p:txBody>
          <a:bodyPr/>
          <a:lstStyle/>
          <a:p>
            <a:r>
              <a:rPr lang="en-US" dirty="0" smtClean="0"/>
              <a:t>Viewing a Trace – Thread Events View</a:t>
            </a:r>
          </a:p>
        </p:txBody>
      </p:sp>
      <p:sp>
        <p:nvSpPr>
          <p:cNvPr id="8" name="Rectangle 3"/>
          <p:cNvSpPr txBox="1">
            <a:spLocks noChangeArrowheads="1"/>
          </p:cNvSpPr>
          <p:nvPr/>
        </p:nvSpPr>
        <p:spPr bwMode="auto">
          <a:xfrm>
            <a:off x="533400" y="1514475"/>
            <a:ext cx="8077200" cy="428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spcBef>
                <a:spcPct val="20000"/>
              </a:spcBef>
              <a:tabLst>
                <a:tab pos="1539875" algn="l"/>
              </a:tabLst>
              <a:defRPr/>
            </a:pPr>
            <a:r>
              <a:rPr lang="en-US" sz="2800" b="0" kern="0" dirty="0" smtClean="0">
                <a:solidFill>
                  <a:schemeClr val="tx1"/>
                </a:solidFill>
              </a:rPr>
              <a:t>Timed Loop threads</a:t>
            </a:r>
            <a:endParaRPr kumimoji="0" lang="en-US" sz="2800" b="0" i="0" u="none" strike="noStrike" kern="0" cap="none" spc="0" normalizeH="0" baseline="0" noProof="0" dirty="0" smtClean="0">
              <a:ln>
                <a:noFill/>
              </a:ln>
              <a:solidFill>
                <a:schemeClr val="tx1"/>
              </a:solidFill>
              <a:effectLst/>
              <a:uLnTx/>
              <a:uFillTx/>
              <a:latin typeface="+mn-lt"/>
              <a:ea typeface="+mn-ea"/>
              <a:cs typeface="+mn-cs"/>
            </a:endParaRPr>
          </a:p>
          <a:p>
            <a:pPr marL="225425" lvl="1" indent="-225425">
              <a:spcBef>
                <a:spcPct val="20000"/>
              </a:spcBef>
              <a:buFontTx/>
              <a:buChar char="•"/>
              <a:tabLst>
                <a:tab pos="1539875" algn="l"/>
              </a:tabLst>
              <a:defRPr/>
            </a:pPr>
            <a:r>
              <a:rPr kumimoji="0" lang="en-US" sz="2800" b="0" i="0" u="none" strike="noStrike" kern="0" cap="none" spc="0" normalizeH="0" baseline="0" noProof="0" dirty="0" smtClean="0">
                <a:ln>
                  <a:noFill/>
                </a:ln>
                <a:solidFill>
                  <a:schemeClr val="tx1"/>
                </a:solidFill>
                <a:effectLst/>
                <a:uLnTx/>
                <a:uFillTx/>
                <a:latin typeface="+mn-lt"/>
              </a:rPr>
              <a:t>E</a:t>
            </a:r>
            <a:r>
              <a:rPr lang="en-US" sz="2800" b="0" kern="0" dirty="0" smtClean="0">
                <a:solidFill>
                  <a:schemeClr val="tx1"/>
                </a:solidFill>
              </a:rPr>
              <a:t>ach Timed Loop runs in its own thread</a:t>
            </a:r>
          </a:p>
          <a:p>
            <a:pPr marL="225425" lvl="1" indent="-225425">
              <a:spcBef>
                <a:spcPct val="20000"/>
              </a:spcBef>
              <a:buFontTx/>
              <a:buChar char="•"/>
              <a:tabLst>
                <a:tab pos="1539875" algn="l"/>
              </a:tabLst>
              <a:defRPr/>
            </a:pPr>
            <a:r>
              <a:rPr lang="en-US" sz="2800" b="0" kern="0" dirty="0" smtClean="0">
                <a:solidFill>
                  <a:schemeClr val="tx1"/>
                </a:solidFill>
              </a:rPr>
              <a:t>Thread name contains the name and priority of the Timed Loop</a:t>
            </a:r>
          </a:p>
          <a:p>
            <a:pPr marL="225425" lvl="1" indent="-225425">
              <a:spcBef>
                <a:spcPct val="20000"/>
              </a:spcBef>
              <a:buFontTx/>
              <a:buChar char="•"/>
              <a:tabLst>
                <a:tab pos="1539875" algn="l"/>
              </a:tabLst>
              <a:defRPr/>
            </a:pPr>
            <a:r>
              <a:rPr kumimoji="0" lang="en-US" sz="2800" b="0" i="0" u="none" strike="noStrike" kern="0" cap="none" spc="0" normalizeH="0" baseline="0" noProof="0" dirty="0" smtClean="0">
                <a:ln>
                  <a:noFill/>
                </a:ln>
                <a:solidFill>
                  <a:schemeClr val="tx1"/>
                </a:solidFill>
                <a:effectLst/>
                <a:uLnTx/>
                <a:uFillTx/>
                <a:latin typeface="+mn-lt"/>
              </a:rPr>
              <a:t>Shading looks different from </a:t>
            </a:r>
            <a:r>
              <a:rPr kumimoji="0" lang="en-US" sz="2800" b="0" i="0" u="none" strike="noStrike" kern="0" cap="none" spc="0" normalizeH="0" baseline="0" noProof="0" dirty="0" err="1" smtClean="0">
                <a:ln>
                  <a:noFill/>
                </a:ln>
                <a:solidFill>
                  <a:schemeClr val="tx1"/>
                </a:solidFill>
                <a:effectLst/>
                <a:uLnTx/>
                <a:uFillTx/>
                <a:latin typeface="+mn-lt"/>
              </a:rPr>
              <a:t>LabVIEW</a:t>
            </a:r>
            <a:r>
              <a:rPr kumimoji="0" lang="en-US" sz="2800" b="0" i="0" u="none" strike="noStrike" kern="0" cap="none" spc="0" normalizeH="0" noProof="0" dirty="0" smtClean="0">
                <a:ln>
                  <a:noFill/>
                </a:ln>
                <a:solidFill>
                  <a:schemeClr val="tx1"/>
                </a:solidFill>
                <a:effectLst/>
                <a:uLnTx/>
                <a:uFillTx/>
                <a:latin typeface="+mn-lt"/>
              </a:rPr>
              <a:t> VI priority threads </a:t>
            </a:r>
          </a:p>
          <a:p>
            <a:pPr marL="225425" lvl="1" indent="-225425">
              <a:spcBef>
                <a:spcPct val="20000"/>
              </a:spcBef>
              <a:buFontTx/>
              <a:buChar char="•"/>
              <a:tabLst>
                <a:tab pos="1539875" algn="l"/>
              </a:tabLst>
              <a:defRPr/>
            </a:pPr>
            <a:r>
              <a:rPr lang="en-US" sz="2800" b="0" kern="0" dirty="0" smtClean="0">
                <a:solidFill>
                  <a:schemeClr val="tx1"/>
                </a:solidFill>
                <a:latin typeface="+mn-lt"/>
              </a:rPr>
              <a:t>Color </a:t>
            </a:r>
            <a:r>
              <a:rPr kumimoji="0" lang="en-US" sz="2800" b="0" i="0" u="none" strike="noStrike" kern="0" cap="none" spc="0" normalizeH="0" noProof="0" dirty="0" smtClean="0">
                <a:ln>
                  <a:noFill/>
                </a:ln>
                <a:solidFill>
                  <a:schemeClr val="tx1"/>
                </a:solidFill>
                <a:effectLst/>
                <a:uLnTx/>
                <a:uFillTx/>
                <a:latin typeface="+mn-lt"/>
              </a:rPr>
              <a:t>ranges between shades of red and dark pink</a:t>
            </a:r>
          </a:p>
          <a:p>
            <a:pPr marL="225425" lvl="1" indent="-225425">
              <a:spcBef>
                <a:spcPct val="20000"/>
              </a:spcBef>
              <a:buFontTx/>
              <a:buChar char="•"/>
              <a:tabLst>
                <a:tab pos="1539875" algn="l"/>
              </a:tabLst>
              <a:defRPr/>
            </a:pPr>
            <a:endParaRPr kumimoji="0" lang="en-US" sz="2800" b="0" i="0" u="none" strike="noStrike" kern="0" cap="none" spc="0" normalizeH="0" baseline="0" noProof="0" dirty="0" smtClean="0">
              <a:ln>
                <a:noFill/>
              </a:ln>
              <a:solidFill>
                <a:schemeClr val="tx1"/>
              </a:solidFill>
              <a:effectLst/>
              <a:uLnTx/>
              <a:uFillTx/>
              <a:latin typeface="+mn-lt"/>
            </a:endParaRPr>
          </a:p>
        </p:txBody>
      </p:sp>
      <p:pic>
        <p:nvPicPr>
          <p:cNvPr id="836611" name="Picture 3"/>
          <p:cNvPicPr>
            <a:picLocks noChangeAspect="1" noChangeArrowheads="1"/>
          </p:cNvPicPr>
          <p:nvPr/>
        </p:nvPicPr>
        <p:blipFill>
          <a:blip r:embed="rId3"/>
          <a:srcRect/>
          <a:stretch>
            <a:fillRect/>
          </a:stretch>
        </p:blipFill>
        <p:spPr bwMode="auto">
          <a:xfrm>
            <a:off x="1208169" y="4640174"/>
            <a:ext cx="7658100" cy="2133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5720" name="Rectangle 4"/>
          <p:cNvSpPr>
            <a:spLocks noChangeArrowheads="1"/>
          </p:cNvSpPr>
          <p:nvPr/>
        </p:nvSpPr>
        <p:spPr bwMode="auto">
          <a:xfrm>
            <a:off x="4730750" y="1471613"/>
            <a:ext cx="23813" cy="228600"/>
          </a:xfrm>
          <a:prstGeom prst="rect">
            <a:avLst/>
          </a:prstGeom>
          <a:noFill/>
          <a:ln w="9525">
            <a:noFill/>
            <a:miter lim="800000"/>
            <a:headEnd/>
            <a:tailEnd/>
          </a:ln>
        </p:spPr>
        <p:txBody>
          <a:bodyPr wrap="none" anchor="ctr"/>
          <a:lstStyle/>
          <a:p>
            <a:pPr algn="ctr" eaLnBrk="0" hangingPunct="0"/>
            <a:endParaRPr lang="en-US" dirty="0"/>
          </a:p>
        </p:txBody>
      </p:sp>
      <p:graphicFrame>
        <p:nvGraphicFramePr>
          <p:cNvPr id="755719" name="Object 7"/>
          <p:cNvGraphicFramePr>
            <a:graphicFrameLocks noChangeAspect="1"/>
          </p:cNvGraphicFramePr>
          <p:nvPr/>
        </p:nvGraphicFramePr>
        <p:xfrm>
          <a:off x="6469063" y="3998913"/>
          <a:ext cx="430212" cy="358775"/>
        </p:xfrm>
        <a:graphic>
          <a:graphicData uri="http://schemas.openxmlformats.org/presentationml/2006/ole">
            <p:oleObj spid="_x0000_s755719" name="Bitmap Image" r:id="rId4" imgW="285866" imgH="237969" progId="PBrush">
              <p:embed/>
            </p:oleObj>
          </a:graphicData>
        </a:graphic>
      </p:graphicFrame>
      <p:pic>
        <p:nvPicPr>
          <p:cNvPr id="755722" name="Picture 8" descr="Remember probe values"/>
          <p:cNvPicPr>
            <a:picLocks noChangeAspect="1" noChangeArrowheads="1"/>
          </p:cNvPicPr>
          <p:nvPr/>
        </p:nvPicPr>
        <p:blipFill>
          <a:blip r:embed="rId5"/>
          <a:srcRect/>
          <a:stretch>
            <a:fillRect/>
          </a:stretch>
        </p:blipFill>
        <p:spPr bwMode="auto">
          <a:xfrm>
            <a:off x="6469063" y="2871788"/>
            <a:ext cx="457200" cy="438150"/>
          </a:xfrm>
          <a:prstGeom prst="rect">
            <a:avLst/>
          </a:prstGeom>
          <a:noFill/>
          <a:ln w="9525">
            <a:noFill/>
            <a:miter lim="800000"/>
            <a:headEnd/>
            <a:tailEnd/>
          </a:ln>
        </p:spPr>
      </p:pic>
      <p:sp>
        <p:nvSpPr>
          <p:cNvPr id="9" name="Title 8"/>
          <p:cNvSpPr>
            <a:spLocks noGrp="1"/>
          </p:cNvSpPr>
          <p:nvPr>
            <p:ph type="title"/>
          </p:nvPr>
        </p:nvSpPr>
        <p:spPr/>
        <p:txBody>
          <a:bodyPr>
            <a:normAutofit fontScale="90000"/>
          </a:bodyPr>
          <a:lstStyle/>
          <a:p>
            <a:pPr>
              <a:defRPr/>
            </a:pPr>
            <a:r>
              <a:rPr lang="en-US" dirty="0" smtClean="0"/>
              <a:t>Standard Debugging Techniques (continued)</a:t>
            </a:r>
            <a:endParaRPr lang="en-US" dirty="0"/>
          </a:p>
        </p:txBody>
      </p:sp>
      <p:sp>
        <p:nvSpPr>
          <p:cNvPr id="11" name="Content Placeholder 10"/>
          <p:cNvSpPr>
            <a:spLocks noGrp="1"/>
          </p:cNvSpPr>
          <p:nvPr>
            <p:ph idx="1"/>
          </p:nvPr>
        </p:nvSpPr>
        <p:spPr/>
        <p:txBody>
          <a:bodyPr/>
          <a:lstStyle/>
          <a:p>
            <a:pPr marL="0" indent="0" defTabSz="911225" eaLnBrk="0" hangingPunct="0">
              <a:spcBef>
                <a:spcPct val="0"/>
              </a:spcBef>
              <a:spcAft>
                <a:spcPct val="30000"/>
              </a:spcAft>
              <a:buFontTx/>
              <a:buNone/>
              <a:tabLst>
                <a:tab pos="1828800" algn="l"/>
              </a:tabLst>
              <a:defRPr/>
            </a:pPr>
            <a:r>
              <a:rPr lang="en-US" sz="2600" b="1" kern="1200" dirty="0" smtClean="0">
                <a:solidFill>
                  <a:srgbClr val="000000"/>
                </a:solidFill>
              </a:rPr>
              <a:t>Probe</a:t>
            </a:r>
            <a:br>
              <a:rPr lang="en-US" sz="2600" b="1" kern="1200" dirty="0" smtClean="0">
                <a:solidFill>
                  <a:srgbClr val="000000"/>
                </a:solidFill>
              </a:rPr>
            </a:br>
            <a:r>
              <a:rPr lang="en-US" sz="2400" kern="1200" dirty="0" smtClean="0">
                <a:solidFill>
                  <a:srgbClr val="000000"/>
                </a:solidFill>
              </a:rPr>
              <a:t>Right-click a wire and select </a:t>
            </a:r>
            <a:r>
              <a:rPr lang="en-US" sz="2400" b="1" kern="1200" dirty="0" smtClean="0">
                <a:solidFill>
                  <a:srgbClr val="000000"/>
                </a:solidFill>
              </a:rPr>
              <a:t>Probe</a:t>
            </a:r>
            <a:r>
              <a:rPr lang="en-US" sz="2400" kern="1200" dirty="0" smtClean="0">
                <a:solidFill>
                  <a:srgbClr val="000000"/>
                </a:solidFill>
              </a:rPr>
              <a:t>, which shows </a:t>
            </a:r>
            <a:br>
              <a:rPr lang="en-US" sz="2400" kern="1200" dirty="0" smtClean="0">
                <a:solidFill>
                  <a:srgbClr val="000000"/>
                </a:solidFill>
              </a:rPr>
            </a:br>
            <a:r>
              <a:rPr lang="en-US" sz="2400" kern="1200" dirty="0" smtClean="0">
                <a:solidFill>
                  <a:srgbClr val="000000"/>
                </a:solidFill>
              </a:rPr>
              <a:t>data as it flows through the wire segment</a:t>
            </a:r>
          </a:p>
          <a:p>
            <a:pPr marL="0" indent="0" defTabSz="911225" eaLnBrk="0" hangingPunct="0">
              <a:spcBef>
                <a:spcPct val="0"/>
              </a:spcBef>
              <a:spcAft>
                <a:spcPct val="30000"/>
              </a:spcAft>
              <a:buFontTx/>
              <a:buNone/>
              <a:tabLst>
                <a:tab pos="1828800" algn="l"/>
              </a:tabLst>
              <a:defRPr/>
            </a:pPr>
            <a:r>
              <a:rPr lang="en-US" sz="2400" kern="1200" dirty="0" smtClean="0">
                <a:solidFill>
                  <a:srgbClr val="000000"/>
                </a:solidFill>
              </a:rPr>
              <a:t>Select </a:t>
            </a:r>
            <a:r>
              <a:rPr lang="en-US" sz="2400" b="1" kern="1200" dirty="0" smtClean="0">
                <a:solidFill>
                  <a:srgbClr val="000000"/>
                </a:solidFill>
              </a:rPr>
              <a:t>Retain Wire Values</a:t>
            </a:r>
            <a:r>
              <a:rPr lang="en-US" sz="2400" kern="1200" dirty="0" smtClean="0">
                <a:solidFill>
                  <a:srgbClr val="000000"/>
                </a:solidFill>
              </a:rPr>
              <a:t> before running to probe </a:t>
            </a:r>
            <a:br>
              <a:rPr lang="en-US" sz="2400" kern="1200" dirty="0" smtClean="0">
                <a:solidFill>
                  <a:srgbClr val="000000"/>
                </a:solidFill>
              </a:rPr>
            </a:br>
            <a:r>
              <a:rPr lang="en-US" sz="2400" kern="1200" dirty="0" smtClean="0">
                <a:solidFill>
                  <a:srgbClr val="000000"/>
                </a:solidFill>
              </a:rPr>
              <a:t>wires that have already executed</a:t>
            </a:r>
          </a:p>
          <a:p>
            <a:pPr marL="0" indent="0" defTabSz="911225" eaLnBrk="0" hangingPunct="0">
              <a:spcBef>
                <a:spcPct val="0"/>
              </a:spcBef>
              <a:spcAft>
                <a:spcPct val="30000"/>
              </a:spcAft>
              <a:buFontTx/>
              <a:buNone/>
              <a:tabLst>
                <a:tab pos="1828800" algn="l"/>
              </a:tabLst>
              <a:defRPr/>
            </a:pPr>
            <a:r>
              <a:rPr lang="en-US" sz="2600" b="1" kern="1200" dirty="0" smtClean="0">
                <a:solidFill>
                  <a:srgbClr val="000000"/>
                </a:solidFill>
              </a:rPr>
              <a:t>Breakpoint</a:t>
            </a:r>
            <a:br>
              <a:rPr lang="en-US" sz="2600" b="1" kern="1200" dirty="0" smtClean="0">
                <a:solidFill>
                  <a:srgbClr val="000000"/>
                </a:solidFill>
              </a:rPr>
            </a:br>
            <a:r>
              <a:rPr lang="en-US" sz="2400" kern="1200" dirty="0" smtClean="0">
                <a:solidFill>
                  <a:srgbClr val="000000"/>
                </a:solidFill>
              </a:rPr>
              <a:t>Right-click a wire and select </a:t>
            </a:r>
            <a:r>
              <a:rPr lang="en-US" sz="2400" b="1" kern="1200" dirty="0" smtClean="0">
                <a:solidFill>
                  <a:srgbClr val="000000"/>
                </a:solidFill>
              </a:rPr>
              <a:t>Set Breakpoint</a:t>
            </a:r>
            <a:r>
              <a:rPr lang="en-US" sz="2400" kern="1200" dirty="0" smtClean="0">
                <a:solidFill>
                  <a:srgbClr val="000000"/>
                </a:solidFill>
              </a:rPr>
              <a:t>, </a:t>
            </a:r>
            <a:br>
              <a:rPr lang="en-US" sz="2400" kern="1200" dirty="0" smtClean="0">
                <a:solidFill>
                  <a:srgbClr val="000000"/>
                </a:solidFill>
              </a:rPr>
            </a:br>
            <a:r>
              <a:rPr lang="en-US" sz="2400" kern="1200" dirty="0" smtClean="0">
                <a:solidFill>
                  <a:srgbClr val="000000"/>
                </a:solidFill>
              </a:rPr>
              <a:t>which pauses execution at the breakpoint</a:t>
            </a:r>
          </a:p>
          <a:p>
            <a:pPr marL="0" indent="0" defTabSz="911225" eaLnBrk="0" hangingPunct="0">
              <a:spcBef>
                <a:spcPct val="0"/>
              </a:spcBef>
              <a:spcAft>
                <a:spcPct val="30000"/>
              </a:spcAft>
              <a:buFontTx/>
              <a:buNone/>
              <a:tabLst>
                <a:tab pos="1828800" algn="l"/>
              </a:tabLst>
              <a:defRPr/>
            </a:pPr>
            <a:r>
              <a:rPr lang="en-US" sz="2600" b="1" kern="1200" dirty="0" smtClean="0">
                <a:solidFill>
                  <a:srgbClr val="000000"/>
                </a:solidFill>
              </a:rPr>
              <a:t>Conditional Probe</a:t>
            </a:r>
            <a:br>
              <a:rPr lang="en-US" sz="2600" b="1" kern="1200" dirty="0" smtClean="0">
                <a:solidFill>
                  <a:srgbClr val="000000"/>
                </a:solidFill>
              </a:rPr>
            </a:br>
            <a:r>
              <a:rPr lang="en-US" sz="2400" kern="1200" dirty="0" smtClean="0">
                <a:solidFill>
                  <a:srgbClr val="000000"/>
                </a:solidFill>
              </a:rPr>
              <a:t>Combination of a breakpoint and a probe;</a:t>
            </a:r>
            <a:br>
              <a:rPr lang="en-US" sz="2400" kern="1200" dirty="0" smtClean="0">
                <a:solidFill>
                  <a:srgbClr val="000000"/>
                </a:solidFill>
              </a:rPr>
            </a:br>
            <a:r>
              <a:rPr lang="en-US" sz="2400" kern="1200" dirty="0" smtClean="0">
                <a:solidFill>
                  <a:srgbClr val="000000"/>
                </a:solidFill>
              </a:rPr>
              <a:t>right-click a wire and select </a:t>
            </a:r>
            <a:r>
              <a:rPr lang="en-US" sz="2400" b="1" kern="1200" dirty="0" smtClean="0">
                <a:solidFill>
                  <a:srgbClr val="000000"/>
                </a:solidFill>
              </a:rPr>
              <a:t>Custom Probe</a:t>
            </a:r>
            <a:endParaRPr lang="en-US" sz="2400" kern="1200" dirty="0" smtClean="0">
              <a:solidFill>
                <a:srgbClr val="000000"/>
              </a:solidFill>
            </a:endParaRPr>
          </a:p>
          <a:p>
            <a:pPr marL="0" indent="0">
              <a:buFontTx/>
              <a:buNone/>
              <a:defRPr/>
            </a:pPr>
            <a:endParaRPr lang="en-US" dirty="0"/>
          </a:p>
        </p:txBody>
      </p:sp>
      <p:pic>
        <p:nvPicPr>
          <p:cNvPr id="2" name="Picture 8"/>
          <p:cNvPicPr>
            <a:picLocks noChangeAspect="1" noChangeArrowheads="1"/>
          </p:cNvPicPr>
          <p:nvPr/>
        </p:nvPicPr>
        <p:blipFill>
          <a:blip r:embed="rId6"/>
          <a:srcRect/>
          <a:stretch>
            <a:fillRect/>
          </a:stretch>
        </p:blipFill>
        <p:spPr bwMode="auto">
          <a:xfrm>
            <a:off x="6319384" y="4616450"/>
            <a:ext cx="1933575" cy="1485900"/>
          </a:xfrm>
          <a:prstGeom prst="rect">
            <a:avLst/>
          </a:prstGeom>
          <a:noFill/>
          <a:ln w="9525">
            <a:noFill/>
            <a:miter lim="800000"/>
            <a:headEnd/>
            <a:tailEnd/>
          </a:ln>
          <a:effectLst/>
        </p:spPr>
      </p:pic>
      <p:pic>
        <p:nvPicPr>
          <p:cNvPr id="4" name="Picture 10"/>
          <p:cNvPicPr>
            <a:picLocks noChangeAspect="1" noChangeArrowheads="1"/>
          </p:cNvPicPr>
          <p:nvPr/>
        </p:nvPicPr>
        <p:blipFill>
          <a:blip r:embed="rId7"/>
          <a:srcRect/>
          <a:stretch>
            <a:fillRect/>
          </a:stretch>
        </p:blipFill>
        <p:spPr bwMode="auto">
          <a:xfrm>
            <a:off x="6467021" y="1543278"/>
            <a:ext cx="1240064" cy="90708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61" name="Rectangle 2"/>
          <p:cNvSpPr>
            <a:spLocks noGrp="1" noChangeArrowheads="1"/>
          </p:cNvSpPr>
          <p:nvPr>
            <p:ph type="title"/>
          </p:nvPr>
        </p:nvSpPr>
        <p:spPr/>
        <p:txBody>
          <a:bodyPr/>
          <a:lstStyle/>
          <a:p>
            <a:r>
              <a:rPr lang="en-US" dirty="0" smtClean="0"/>
              <a:t>Viewing a Trace</a:t>
            </a:r>
          </a:p>
        </p:txBody>
      </p:sp>
      <p:sp>
        <p:nvSpPr>
          <p:cNvPr id="808962" name="Rectangle 3"/>
          <p:cNvSpPr>
            <a:spLocks noGrp="1" noChangeArrowheads="1"/>
          </p:cNvSpPr>
          <p:nvPr>
            <p:ph sz="half" idx="1"/>
          </p:nvPr>
        </p:nvSpPr>
        <p:spPr/>
        <p:txBody>
          <a:bodyPr/>
          <a:lstStyle/>
          <a:p>
            <a:pPr marL="0" indent="0">
              <a:buFontTx/>
              <a:buNone/>
            </a:pPr>
            <a:r>
              <a:rPr lang="en-US" dirty="0" smtClean="0"/>
              <a:t>Thread View</a:t>
            </a:r>
          </a:p>
          <a:p>
            <a:pPr lvl="1"/>
            <a:r>
              <a:rPr lang="en-US" dirty="0" smtClean="0"/>
              <a:t>Shows when each thread is active</a:t>
            </a:r>
          </a:p>
          <a:p>
            <a:pPr lvl="1"/>
            <a:r>
              <a:rPr lang="en-US" dirty="0" smtClean="0"/>
              <a:t>Execution of each individual LabVIEW and ETS thread</a:t>
            </a:r>
          </a:p>
          <a:p>
            <a:pPr lvl="1"/>
            <a:r>
              <a:rPr lang="en-US" dirty="0" smtClean="0"/>
              <a:t>Colors represent priority levels</a:t>
            </a:r>
          </a:p>
          <a:p>
            <a:pPr lvl="1"/>
            <a:r>
              <a:rPr lang="en-US" dirty="0" smtClean="0"/>
              <a:t>Flag detailed events</a:t>
            </a:r>
          </a:p>
        </p:txBody>
      </p:sp>
      <p:sp>
        <p:nvSpPr>
          <p:cNvPr id="808963" name="Rectangle 4"/>
          <p:cNvSpPr>
            <a:spLocks noGrp="1" noChangeArrowheads="1"/>
          </p:cNvSpPr>
          <p:nvPr>
            <p:ph sz="half" idx="2"/>
          </p:nvPr>
        </p:nvSpPr>
        <p:spPr/>
        <p:txBody>
          <a:bodyPr/>
          <a:lstStyle/>
          <a:p>
            <a:pPr marL="0" indent="0">
              <a:buFontTx/>
              <a:buNone/>
            </a:pPr>
            <a:r>
              <a:rPr lang="en-US" dirty="0" smtClean="0"/>
              <a:t>VI View</a:t>
            </a:r>
          </a:p>
          <a:p>
            <a:pPr lvl="1"/>
            <a:r>
              <a:rPr lang="en-US" dirty="0" smtClean="0"/>
              <a:t>Shows each VI in memory and when it executes</a:t>
            </a:r>
          </a:p>
          <a:p>
            <a:pPr lvl="1"/>
            <a:r>
              <a:rPr lang="en-US" dirty="0" smtClean="0"/>
              <a:t>Colors match the thread view</a:t>
            </a:r>
          </a:p>
          <a:p>
            <a:pPr lvl="1"/>
            <a:r>
              <a:rPr lang="en-US" dirty="0" smtClean="0"/>
              <a:t>Lists each instance of VIs in memory—lists reentrant VIs more than once</a:t>
            </a:r>
          </a:p>
        </p:txBody>
      </p:sp>
      <p:sp>
        <p:nvSpPr>
          <p:cNvPr id="808964" name="Text Box 6"/>
          <p:cNvSpPr txBox="1">
            <a:spLocks noChangeArrowheads="1"/>
          </p:cNvSpPr>
          <p:nvPr/>
        </p:nvSpPr>
        <p:spPr bwMode="auto">
          <a:xfrm>
            <a:off x="1193800" y="5121275"/>
            <a:ext cx="7848600" cy="830997"/>
          </a:xfrm>
          <a:prstGeom prst="rect">
            <a:avLst/>
          </a:prstGeom>
          <a:noFill/>
          <a:ln w="9525">
            <a:noFill/>
            <a:miter lim="800000"/>
            <a:headEnd type="none" w="sm" len="sm"/>
            <a:tailEnd type="none" w="sm" len="sm"/>
          </a:ln>
        </p:spPr>
        <p:txBody>
          <a:bodyPr>
            <a:spAutoFit/>
          </a:bodyPr>
          <a:lstStyle/>
          <a:p>
            <a:pPr eaLnBrk="0" hangingPunct="0"/>
            <a:r>
              <a:rPr lang="en-US" b="0" dirty="0">
                <a:solidFill>
                  <a:schemeClr val="tx1"/>
                </a:solidFill>
              </a:rPr>
              <a:t>Demo: NI Example Finder</a:t>
            </a:r>
          </a:p>
          <a:p>
            <a:pPr eaLnBrk="0" hangingPunct="0"/>
            <a:r>
              <a:rPr lang="en-US" dirty="0">
                <a:solidFill>
                  <a:schemeClr val="tx1"/>
                </a:solidFill>
              </a:rPr>
              <a:t>Toolkits and Modules»Execution Trace </a:t>
            </a:r>
            <a:r>
              <a:rPr lang="en-US" dirty="0" err="1" smtClean="0">
                <a:solidFill>
                  <a:schemeClr val="tx1"/>
                </a:solidFill>
              </a:rPr>
              <a:t>Tool»Priorities</a:t>
            </a:r>
            <a:endParaRPr lang="en-US" sz="2000" dirty="0">
              <a:solidFill>
                <a:schemeClr val="tx1"/>
              </a:solidFill>
              <a:latin typeface="Courier"/>
            </a:endParaRPr>
          </a:p>
        </p:txBody>
      </p:sp>
      <p:pic>
        <p:nvPicPr>
          <p:cNvPr id="808965" name="Picture 7" descr="j0299125"/>
          <p:cNvPicPr>
            <a:picLocks noChangeAspect="1" noChangeArrowheads="1"/>
          </p:cNvPicPr>
          <p:nvPr/>
        </p:nvPicPr>
        <p:blipFill>
          <a:blip r:embed="rId3"/>
          <a:srcRect/>
          <a:stretch>
            <a:fillRect/>
          </a:stretch>
        </p:blipFill>
        <p:spPr bwMode="auto">
          <a:xfrm>
            <a:off x="341313" y="4648200"/>
            <a:ext cx="788987" cy="129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3057" name="Rectangle 2"/>
          <p:cNvSpPr>
            <a:spLocks noGrp="1" noChangeArrowheads="1"/>
          </p:cNvSpPr>
          <p:nvPr>
            <p:ph type="title"/>
          </p:nvPr>
        </p:nvSpPr>
        <p:spPr/>
        <p:txBody>
          <a:bodyPr/>
          <a:lstStyle/>
          <a:p>
            <a:r>
              <a:rPr lang="en-US" dirty="0" smtClean="0"/>
              <a:t>Exercise 6-4: Verifying VI Behavior</a:t>
            </a:r>
            <a:endParaRPr lang="en-US" baseline="30000" dirty="0" smtClean="0"/>
          </a:p>
        </p:txBody>
      </p:sp>
      <p:sp>
        <p:nvSpPr>
          <p:cNvPr id="813058" name="Content Placeholder 12"/>
          <p:cNvSpPr>
            <a:spLocks noGrp="1"/>
          </p:cNvSpPr>
          <p:nvPr>
            <p:ph idx="1"/>
          </p:nvPr>
        </p:nvSpPr>
        <p:spPr/>
        <p:txBody>
          <a:bodyPr/>
          <a:lstStyle/>
          <a:p>
            <a:pPr marL="0" indent="0">
              <a:buFontTx/>
              <a:buNone/>
            </a:pPr>
            <a:r>
              <a:rPr lang="en-US" dirty="0" smtClean="0">
                <a:solidFill>
                  <a:srgbClr val="5E84B8"/>
                </a:solidFill>
              </a:rPr>
              <a:t>Use the Real-Time Execution Trace Tool</a:t>
            </a:r>
            <a:r>
              <a:rPr lang="en-US" baseline="30000" dirty="0" smtClean="0"/>
              <a:t> *</a:t>
            </a:r>
            <a:r>
              <a:rPr lang="en-US" dirty="0" smtClean="0">
                <a:solidFill>
                  <a:srgbClr val="5E84B8"/>
                </a:solidFill>
              </a:rPr>
              <a:t> to verify overall behavior of the project.</a:t>
            </a:r>
          </a:p>
          <a:p>
            <a:pPr marL="0" indent="0">
              <a:buFontTx/>
              <a:buNone/>
            </a:pPr>
            <a:endParaRPr lang="en-US" dirty="0" smtClean="0">
              <a:solidFill>
                <a:srgbClr val="5E84B8"/>
              </a:solidFill>
            </a:endParaRPr>
          </a:p>
          <a:p>
            <a:pPr marL="0" indent="0">
              <a:buFontTx/>
              <a:buNone/>
            </a:pPr>
            <a:r>
              <a:rPr lang="en-US" sz="2400" baseline="30000" dirty="0" smtClean="0"/>
              <a:t>* </a:t>
            </a:r>
            <a:r>
              <a:rPr lang="en-US" sz="2200" i="1" dirty="0" smtClean="0">
                <a:solidFill>
                  <a:srgbClr val="5E84B8"/>
                </a:solidFill>
              </a:rPr>
              <a:t>You must have the Execution Trace Tool to complete this exercise.</a:t>
            </a:r>
          </a:p>
        </p:txBody>
      </p:sp>
      <p:grpSp>
        <p:nvGrpSpPr>
          <p:cNvPr id="2" name="Group 7"/>
          <p:cNvGrpSpPr>
            <a:grpSpLocks/>
          </p:cNvGrpSpPr>
          <p:nvPr/>
        </p:nvGrpSpPr>
        <p:grpSpPr bwMode="auto">
          <a:xfrm>
            <a:off x="7315200" y="381000"/>
            <a:ext cx="1641475" cy="1905000"/>
            <a:chOff x="4608" y="240"/>
            <a:chExt cx="1034" cy="1200"/>
          </a:xfrm>
        </p:grpSpPr>
        <p:sp>
          <p:nvSpPr>
            <p:cNvPr id="813060" name="Puzzle3"/>
            <p:cNvSpPr>
              <a:spLocks noEditPoints="1" noChangeArrowheads="1"/>
            </p:cNvSpPr>
            <p:nvPr/>
          </p:nvSpPr>
          <p:spPr bwMode="auto">
            <a:xfrm>
              <a:off x="5136" y="240"/>
              <a:ext cx="388" cy="526"/>
            </a:xfrm>
            <a:custGeom>
              <a:avLst/>
              <a:gdLst>
                <a:gd name="T0" fmla="*/ 187 w 21600"/>
                <a:gd name="T1" fmla="*/ 385 h 21600"/>
                <a:gd name="T2" fmla="*/ 369 w 21600"/>
                <a:gd name="T3" fmla="*/ 514 h 21600"/>
                <a:gd name="T4" fmla="*/ 237 w 21600"/>
                <a:gd name="T5" fmla="*/ 336 h 21600"/>
                <a:gd name="T6" fmla="*/ 369 w 21600"/>
                <a:gd name="T7" fmla="*/ 171 h 21600"/>
                <a:gd name="T8" fmla="*/ 189 w 21600"/>
                <a:gd name="T9" fmla="*/ 1 h 21600"/>
                <a:gd name="T10" fmla="*/ 12 w 21600"/>
                <a:gd name="T11" fmla="*/ 166 h 21600"/>
                <a:gd name="T12" fmla="*/ 145 w 21600"/>
                <a:gd name="T13" fmla="*/ 329 h 21600"/>
                <a:gd name="T14" fmla="*/ 12 w 21600"/>
                <a:gd name="T15" fmla="*/ 514 h 21600"/>
                <a:gd name="T16" fmla="*/ 0 60000 65536"/>
                <a:gd name="T17" fmla="*/ 0 60000 65536"/>
                <a:gd name="T18" fmla="*/ 0 60000 65536"/>
                <a:gd name="T19" fmla="*/ 0 60000 65536"/>
                <a:gd name="T20" fmla="*/ 0 60000 65536"/>
                <a:gd name="T21" fmla="*/ 0 60000 65536"/>
                <a:gd name="T22" fmla="*/ 0 60000 65536"/>
                <a:gd name="T23" fmla="*/ 0 60000 65536"/>
                <a:gd name="T24" fmla="*/ 2282 w 21600"/>
                <a:gd name="T25" fmla="*/ 7720 h 21600"/>
                <a:gd name="T26" fmla="*/ 19151 w 21600"/>
                <a:gd name="T27" fmla="*/ 20245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chemeClr val="hlink"/>
            </a:solidFill>
            <a:ln w="28575">
              <a:solidFill>
                <a:srgbClr val="000000"/>
              </a:solidFill>
              <a:miter lim="800000"/>
              <a:headEnd/>
              <a:tailEnd/>
            </a:ln>
          </p:spPr>
          <p:txBody>
            <a:bodyPr/>
            <a:lstStyle/>
            <a:p>
              <a:pPr algn="ctr" eaLnBrk="0" hangingPunct="0"/>
              <a:endParaRPr lang="en-US" dirty="0"/>
            </a:p>
          </p:txBody>
        </p:sp>
        <p:sp>
          <p:nvSpPr>
            <p:cNvPr id="813061" name="Puzzle2"/>
            <p:cNvSpPr>
              <a:spLocks noEditPoints="1" noChangeArrowheads="1"/>
            </p:cNvSpPr>
            <p:nvPr/>
          </p:nvSpPr>
          <p:spPr bwMode="auto">
            <a:xfrm>
              <a:off x="5023" y="623"/>
              <a:ext cx="619" cy="479"/>
            </a:xfrm>
            <a:custGeom>
              <a:avLst/>
              <a:gdLst>
                <a:gd name="T0" fmla="*/ 0 w 21600"/>
                <a:gd name="T1" fmla="*/ 297 h 21600"/>
                <a:gd name="T2" fmla="*/ 120 w 21600"/>
                <a:gd name="T3" fmla="*/ 469 h 21600"/>
                <a:gd name="T4" fmla="*/ 298 w 21600"/>
                <a:gd name="T5" fmla="*/ 308 h 21600"/>
                <a:gd name="T6" fmla="*/ 482 w 21600"/>
                <a:gd name="T7" fmla="*/ 470 h 21600"/>
                <a:gd name="T8" fmla="*/ 619 w 21600"/>
                <a:gd name="T9" fmla="*/ 334 h 21600"/>
                <a:gd name="T10" fmla="*/ 484 w 21600"/>
                <a:gd name="T11" fmla="*/ 127 h 21600"/>
                <a:gd name="T12" fmla="*/ 310 w 21600"/>
                <a:gd name="T13" fmla="*/ 1 h 21600"/>
                <a:gd name="T14" fmla="*/ 120 w 21600"/>
                <a:gd name="T15" fmla="*/ 131 h 21600"/>
                <a:gd name="T16" fmla="*/ 0 60000 65536"/>
                <a:gd name="T17" fmla="*/ 0 60000 65536"/>
                <a:gd name="T18" fmla="*/ 0 60000 65536"/>
                <a:gd name="T19" fmla="*/ 0 60000 65536"/>
                <a:gd name="T20" fmla="*/ 0 60000 65536"/>
                <a:gd name="T21" fmla="*/ 0 60000 65536"/>
                <a:gd name="T22" fmla="*/ 0 60000 65536"/>
                <a:gd name="T23" fmla="*/ 0 60000 65536"/>
                <a:gd name="T24" fmla="*/ 5374 w 21600"/>
                <a:gd name="T25" fmla="*/ 6764 h 21600"/>
                <a:gd name="T26" fmla="*/ 16191 w 21600"/>
                <a:gd name="T27" fmla="*/ 2042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chemeClr val="accent1"/>
            </a:solidFill>
            <a:ln w="28575">
              <a:solidFill>
                <a:srgbClr val="000000"/>
              </a:solidFill>
              <a:miter lim="800000"/>
              <a:headEnd/>
              <a:tailEnd/>
            </a:ln>
          </p:spPr>
          <p:txBody>
            <a:bodyPr/>
            <a:lstStyle/>
            <a:p>
              <a:pPr algn="ctr" eaLnBrk="0" hangingPunct="0"/>
              <a:endParaRPr lang="en-US" dirty="0"/>
            </a:p>
          </p:txBody>
        </p:sp>
        <p:sp>
          <p:nvSpPr>
            <p:cNvPr id="813062" name="Puzzle4"/>
            <p:cNvSpPr>
              <a:spLocks noEditPoints="1" noChangeArrowheads="1"/>
            </p:cNvSpPr>
            <p:nvPr/>
          </p:nvSpPr>
          <p:spPr bwMode="auto">
            <a:xfrm>
              <a:off x="4608" y="827"/>
              <a:ext cx="373" cy="613"/>
            </a:xfrm>
            <a:custGeom>
              <a:avLst/>
              <a:gdLst>
                <a:gd name="T0" fmla="*/ 143 w 21600"/>
                <a:gd name="T1" fmla="*/ 329 h 21600"/>
                <a:gd name="T2" fmla="*/ 8 w 21600"/>
                <a:gd name="T3" fmla="*/ 481 h 21600"/>
                <a:gd name="T4" fmla="*/ 199 w 21600"/>
                <a:gd name="T5" fmla="*/ 613 h 21600"/>
                <a:gd name="T6" fmla="*/ 361 w 21600"/>
                <a:gd name="T7" fmla="*/ 475 h 21600"/>
                <a:gd name="T8" fmla="*/ 241 w 21600"/>
                <a:gd name="T9" fmla="*/ 309 h 21600"/>
                <a:gd name="T10" fmla="*/ 363 w 21600"/>
                <a:gd name="T11" fmla="*/ 134 h 21600"/>
                <a:gd name="T12" fmla="*/ 192 w 21600"/>
                <a:gd name="T13" fmla="*/ 0 h 21600"/>
                <a:gd name="T14" fmla="*/ 8 w 21600"/>
                <a:gd name="T15" fmla="*/ 134 h 21600"/>
                <a:gd name="T16" fmla="*/ 0 60000 65536"/>
                <a:gd name="T17" fmla="*/ 0 60000 65536"/>
                <a:gd name="T18" fmla="*/ 0 60000 65536"/>
                <a:gd name="T19" fmla="*/ 0 60000 65536"/>
                <a:gd name="T20" fmla="*/ 0 60000 65536"/>
                <a:gd name="T21" fmla="*/ 0 60000 65536"/>
                <a:gd name="T22" fmla="*/ 0 60000 65536"/>
                <a:gd name="T23" fmla="*/ 0 60000 65536"/>
                <a:gd name="T24" fmla="*/ 2085 w 21600"/>
                <a:gd name="T25" fmla="*/ 5673 h 21600"/>
                <a:gd name="T26" fmla="*/ 20210 w 21600"/>
                <a:gd name="T27" fmla="*/ 1599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chemeClr val="folHlink"/>
            </a:solidFill>
            <a:ln w="28575">
              <a:solidFill>
                <a:srgbClr val="000000"/>
              </a:solidFill>
              <a:miter lim="800000"/>
              <a:headEnd/>
              <a:tailEnd/>
            </a:ln>
          </p:spPr>
          <p:txBody>
            <a:bodyPr/>
            <a:lstStyle/>
            <a:p>
              <a:pPr algn="ctr" eaLnBrk="0" hangingPunct="0"/>
              <a:endParaRPr lang="en-US" dirty="0"/>
            </a:p>
          </p:txBody>
        </p:sp>
        <p:sp>
          <p:nvSpPr>
            <p:cNvPr id="813063" name="Puzzle1"/>
            <p:cNvSpPr>
              <a:spLocks noEditPoints="1" noChangeArrowheads="1"/>
            </p:cNvSpPr>
            <p:nvPr/>
          </p:nvSpPr>
          <p:spPr bwMode="auto">
            <a:xfrm>
              <a:off x="4656" y="399"/>
              <a:ext cx="626" cy="365"/>
            </a:xfrm>
            <a:custGeom>
              <a:avLst/>
              <a:gdLst>
                <a:gd name="T0" fmla="*/ 485 w 21600"/>
                <a:gd name="T1" fmla="*/ 356 h 21600"/>
                <a:gd name="T2" fmla="*/ 492 w 21600"/>
                <a:gd name="T3" fmla="*/ 9 h 21600"/>
                <a:gd name="T4" fmla="*/ 137 w 21600"/>
                <a:gd name="T5" fmla="*/ 14 h 21600"/>
                <a:gd name="T6" fmla="*/ 146 w 21600"/>
                <a:gd name="T7" fmla="*/ 355 h 21600"/>
                <a:gd name="T8" fmla="*/ 313 w 21600"/>
                <a:gd name="T9" fmla="*/ 218 h 21600"/>
                <a:gd name="T10" fmla="*/ 314 w 21600"/>
                <a:gd name="T11" fmla="*/ 147 h 21600"/>
                <a:gd name="T12" fmla="*/ 626 w 21600"/>
                <a:gd name="T13" fmla="*/ 169 h 21600"/>
                <a:gd name="T14" fmla="*/ 2 w 21600"/>
                <a:gd name="T15" fmla="*/ 169 h 21600"/>
                <a:gd name="T16" fmla="*/ 0 60000 65536"/>
                <a:gd name="T17" fmla="*/ 0 60000 65536"/>
                <a:gd name="T18" fmla="*/ 0 60000 65536"/>
                <a:gd name="T19" fmla="*/ 0 60000 65536"/>
                <a:gd name="T20" fmla="*/ 0 60000 65536"/>
                <a:gd name="T21" fmla="*/ 0 60000 65536"/>
                <a:gd name="T22" fmla="*/ 0 60000 65536"/>
                <a:gd name="T23" fmla="*/ 0 60000 65536"/>
                <a:gd name="T24" fmla="*/ 6073 w 21600"/>
                <a:gd name="T25" fmla="*/ 2545 h 21600"/>
                <a:gd name="T26" fmla="*/ 16148 w 21600"/>
                <a:gd name="T27" fmla="*/ 19529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chemeClr val="tx2"/>
            </a:solidFill>
            <a:ln w="28575">
              <a:solidFill>
                <a:srgbClr val="000000"/>
              </a:solidFill>
              <a:miter lim="800000"/>
              <a:headEnd/>
              <a:tailEnd/>
            </a:ln>
          </p:spPr>
          <p:txBody>
            <a:bodyPr/>
            <a:lstStyle/>
            <a:p>
              <a:pPr algn="ctr" eaLnBrk="0" hangingPunct="0"/>
              <a:endParaRPr lang="en-US" dirty="0"/>
            </a:p>
          </p:txBody>
        </p:sp>
      </p:gr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1009" name="Rectangle 2"/>
          <p:cNvSpPr>
            <a:spLocks noGrp="1" noChangeArrowheads="1"/>
          </p:cNvSpPr>
          <p:nvPr>
            <p:ph type="title"/>
          </p:nvPr>
        </p:nvSpPr>
        <p:spPr/>
        <p:txBody>
          <a:bodyPr/>
          <a:lstStyle/>
          <a:p>
            <a:r>
              <a:rPr lang="en-US" dirty="0" smtClean="0"/>
              <a:t>Detailed Tracing</a:t>
            </a:r>
          </a:p>
        </p:txBody>
      </p:sp>
      <p:sp>
        <p:nvSpPr>
          <p:cNvPr id="811010" name="Rectangle 3"/>
          <p:cNvSpPr>
            <a:spLocks noGrp="1" noChangeArrowheads="1"/>
          </p:cNvSpPr>
          <p:nvPr>
            <p:ph type="body" idx="1"/>
          </p:nvPr>
        </p:nvSpPr>
        <p:spPr/>
        <p:txBody>
          <a:bodyPr/>
          <a:lstStyle/>
          <a:p>
            <a:pPr lvl="1">
              <a:buNone/>
            </a:pPr>
            <a:r>
              <a:rPr lang="en-US" dirty="0" smtClean="0"/>
              <a:t>Enable detailed tracing option on the Start Trace VI to capture additional trace details</a:t>
            </a:r>
          </a:p>
          <a:p>
            <a:pPr lvl="1"/>
            <a:r>
              <a:rPr lang="en-US" dirty="0" smtClean="0"/>
              <a:t>Sleep</a:t>
            </a:r>
          </a:p>
          <a:p>
            <a:pPr lvl="1"/>
            <a:r>
              <a:rPr lang="en-US" dirty="0" smtClean="0"/>
              <a:t>Waiting</a:t>
            </a:r>
          </a:p>
          <a:p>
            <a:pPr lvl="1"/>
            <a:r>
              <a:rPr lang="en-US" dirty="0" smtClean="0"/>
              <a:t>User flags</a:t>
            </a:r>
          </a:p>
          <a:p>
            <a:pPr lvl="1"/>
            <a:r>
              <a:rPr lang="en-US" dirty="0" smtClean="0"/>
              <a:t>Timed Loop flags</a:t>
            </a:r>
          </a:p>
          <a:p>
            <a:pPr lvl="1"/>
            <a:r>
              <a:rPr lang="en-US" dirty="0" smtClean="0"/>
              <a:t>User Events</a:t>
            </a:r>
          </a:p>
        </p:txBody>
      </p:sp>
      <p:pic>
        <p:nvPicPr>
          <p:cNvPr id="838658" name="Picture 2" descr="ETT_start_trace_detailed_tracing.bmp"/>
          <p:cNvPicPr>
            <a:picLocks noChangeAspect="1" noChangeArrowheads="1"/>
          </p:cNvPicPr>
          <p:nvPr/>
        </p:nvPicPr>
        <p:blipFill>
          <a:blip r:embed="rId3"/>
          <a:srcRect/>
          <a:stretch>
            <a:fillRect/>
          </a:stretch>
        </p:blipFill>
        <p:spPr bwMode="auto">
          <a:xfrm>
            <a:off x="3731341" y="3116687"/>
            <a:ext cx="4781995" cy="134765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1009" name="Rectangle 2"/>
          <p:cNvSpPr>
            <a:spLocks noGrp="1" noChangeArrowheads="1"/>
          </p:cNvSpPr>
          <p:nvPr>
            <p:ph type="title"/>
          </p:nvPr>
        </p:nvSpPr>
        <p:spPr/>
        <p:txBody>
          <a:bodyPr/>
          <a:lstStyle/>
          <a:p>
            <a:r>
              <a:rPr lang="en-US" dirty="0" smtClean="0"/>
              <a:t>Thread View – Flags</a:t>
            </a:r>
          </a:p>
        </p:txBody>
      </p:sp>
      <p:sp>
        <p:nvSpPr>
          <p:cNvPr id="811010" name="Rectangle 3"/>
          <p:cNvSpPr>
            <a:spLocks noGrp="1" noChangeArrowheads="1"/>
          </p:cNvSpPr>
          <p:nvPr>
            <p:ph type="body" idx="1"/>
          </p:nvPr>
        </p:nvSpPr>
        <p:spPr/>
        <p:txBody>
          <a:bodyPr/>
          <a:lstStyle/>
          <a:p>
            <a:pPr marL="0" indent="0">
              <a:buFontTx/>
              <a:buNone/>
            </a:pPr>
            <a:r>
              <a:rPr lang="en-US" dirty="0" smtClean="0"/>
              <a:t>More detailed events are shown as colored flags</a:t>
            </a:r>
          </a:p>
          <a:p>
            <a:pPr lvl="1"/>
            <a:r>
              <a:rPr lang="en-US" dirty="0" smtClean="0"/>
              <a:t>Memory Mutex</a:t>
            </a:r>
          </a:p>
          <a:p>
            <a:pPr lvl="1"/>
            <a:r>
              <a:rPr lang="en-US" dirty="0" smtClean="0"/>
              <a:t>Sleep</a:t>
            </a:r>
          </a:p>
          <a:p>
            <a:pPr lvl="1"/>
            <a:r>
              <a:rPr lang="en-US" dirty="0" smtClean="0"/>
              <a:t>Waiting</a:t>
            </a:r>
          </a:p>
          <a:p>
            <a:pPr lvl="1"/>
            <a:r>
              <a:rPr lang="en-US" dirty="0" smtClean="0"/>
              <a:t>User flags</a:t>
            </a:r>
          </a:p>
          <a:p>
            <a:pPr lvl="1"/>
            <a:r>
              <a:rPr lang="en-US" dirty="0" smtClean="0"/>
              <a:t>Timed Loop flags</a:t>
            </a:r>
          </a:p>
        </p:txBody>
      </p:sp>
      <p:pic>
        <p:nvPicPr>
          <p:cNvPr id="837635" name="Picture 3" descr="ETT_flags.bmp"/>
          <p:cNvPicPr>
            <a:picLocks noChangeAspect="1" noChangeArrowheads="1"/>
          </p:cNvPicPr>
          <p:nvPr/>
        </p:nvPicPr>
        <p:blipFill>
          <a:blip r:embed="rId3"/>
          <a:srcRect/>
          <a:stretch>
            <a:fillRect/>
          </a:stretch>
        </p:blipFill>
        <p:spPr bwMode="auto">
          <a:xfrm>
            <a:off x="3218962" y="2173857"/>
            <a:ext cx="5787015" cy="194957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3057" name="Rectangle 2"/>
          <p:cNvSpPr>
            <a:spLocks noGrp="1" noChangeArrowheads="1"/>
          </p:cNvSpPr>
          <p:nvPr>
            <p:ph type="title"/>
          </p:nvPr>
        </p:nvSpPr>
        <p:spPr/>
        <p:txBody>
          <a:bodyPr/>
          <a:lstStyle/>
          <a:p>
            <a:r>
              <a:rPr lang="en-US" dirty="0" smtClean="0"/>
              <a:t/>
            </a:r>
            <a:br>
              <a:rPr lang="en-US" dirty="0" smtClean="0"/>
            </a:br>
            <a:r>
              <a:rPr lang="en-US" dirty="0" smtClean="0"/>
              <a:t/>
            </a:r>
            <a:br>
              <a:rPr lang="en-US" dirty="0" smtClean="0"/>
            </a:br>
            <a:r>
              <a:rPr lang="en-US" dirty="0" smtClean="0"/>
              <a:t>Demonstration</a:t>
            </a:r>
            <a:br>
              <a:rPr lang="en-US" dirty="0" smtClean="0"/>
            </a:br>
            <a:r>
              <a:rPr lang="en-US" dirty="0" smtClean="0"/>
              <a:t/>
            </a:r>
            <a:br>
              <a:rPr lang="en-US" dirty="0" smtClean="0"/>
            </a:br>
            <a:r>
              <a:rPr lang="en-US" dirty="0" smtClean="0"/>
              <a:t>Execution Trace Toolkit</a:t>
            </a:r>
            <a:endParaRPr lang="en-US" baseline="30000" dirty="0" smtClean="0"/>
          </a:p>
        </p:txBody>
      </p:sp>
      <p:sp>
        <p:nvSpPr>
          <p:cNvPr id="813058" name="Content Placeholder 12"/>
          <p:cNvSpPr>
            <a:spLocks noGrp="1"/>
          </p:cNvSpPr>
          <p:nvPr>
            <p:ph idx="1"/>
          </p:nvPr>
        </p:nvSpPr>
        <p:spPr/>
        <p:txBody>
          <a:bodyPr/>
          <a:lstStyle/>
          <a:p>
            <a:pPr marL="0" indent="0">
              <a:buFontTx/>
              <a:buNone/>
            </a:pPr>
            <a:r>
              <a:rPr lang="en-US" dirty="0" smtClean="0">
                <a:solidFill>
                  <a:srgbClr val="5E84B8"/>
                </a:solidFill>
              </a:rPr>
              <a:t>Use the Real-Time Execution Trace Toolkit to view additional trace details.</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a:t>
            </a:r>
          </a:p>
        </p:txBody>
      </p:sp>
      <p:sp>
        <p:nvSpPr>
          <p:cNvPr id="356354" name="Rectangle 16"/>
          <p:cNvSpPr>
            <a:spLocks noGrp="1" noChangeArrowheads="1"/>
          </p:cNvSpPr>
          <p:nvPr>
            <p:ph idx="1"/>
          </p:nvPr>
        </p:nvSpPr>
        <p:spPr/>
        <p:txBody>
          <a:bodyPr/>
          <a:lstStyle/>
          <a:p>
            <a:pPr marL="533400" indent="-533400">
              <a:buAutoNum type="arabicPeriod"/>
            </a:pPr>
            <a:r>
              <a:rPr lang="en-US" dirty="0" smtClean="0"/>
              <a:t>True or False?  You must enable the </a:t>
            </a:r>
            <a:r>
              <a:rPr lang="en-US" b="1" dirty="0" smtClean="0"/>
              <a:t>Allow debugging</a:t>
            </a:r>
            <a:r>
              <a:rPr lang="en-US" dirty="0" smtClean="0"/>
              <a:t> option in VI Properties in order to use the Execution Highlighting and Single-stepping tools on a deterministic VI.</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 Answer</a:t>
            </a:r>
          </a:p>
        </p:txBody>
      </p:sp>
      <p:sp>
        <p:nvSpPr>
          <p:cNvPr id="356354" name="Rectangle 16"/>
          <p:cNvSpPr>
            <a:spLocks noGrp="1" noChangeArrowheads="1"/>
          </p:cNvSpPr>
          <p:nvPr>
            <p:ph idx="1"/>
          </p:nvPr>
        </p:nvSpPr>
        <p:spPr/>
        <p:txBody>
          <a:bodyPr/>
          <a:lstStyle/>
          <a:p>
            <a:pPr marL="533400" indent="-533400">
              <a:buAutoNum type="arabicPeriod"/>
            </a:pPr>
            <a:r>
              <a:rPr lang="en-US" dirty="0" smtClean="0"/>
              <a:t>True or False?  You must enable the </a:t>
            </a:r>
            <a:r>
              <a:rPr lang="en-US" b="1" dirty="0" smtClean="0"/>
              <a:t>Allow debugging</a:t>
            </a:r>
            <a:r>
              <a:rPr lang="en-US" dirty="0" smtClean="0"/>
              <a:t> option in VI Properties in order to use the Execution Highlighting and Single-stepping tools on a deterministic VI.</a:t>
            </a:r>
          </a:p>
          <a:p>
            <a:pPr marL="533400" indent="-533400">
              <a:buAutoNum type="arabicPeriod" startAt="2"/>
            </a:pPr>
            <a:endParaRPr lang="en-US" dirty="0" smtClean="0"/>
          </a:p>
          <a:p>
            <a:pPr marL="533400" indent="-533400">
              <a:buNone/>
            </a:pPr>
            <a:r>
              <a:rPr lang="en-US" dirty="0" smtClean="0"/>
              <a:t>	</a:t>
            </a:r>
            <a:r>
              <a:rPr lang="en-US" b="1" dirty="0" smtClean="0"/>
              <a:t>True</a:t>
            </a:r>
            <a:endParaRPr lang="en-US" dirty="0"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a:t>
            </a:r>
          </a:p>
        </p:txBody>
      </p:sp>
      <p:sp>
        <p:nvSpPr>
          <p:cNvPr id="356354" name="Rectangle 16"/>
          <p:cNvSpPr>
            <a:spLocks noGrp="1" noChangeArrowheads="1"/>
          </p:cNvSpPr>
          <p:nvPr>
            <p:ph idx="1"/>
          </p:nvPr>
        </p:nvSpPr>
        <p:spPr/>
        <p:txBody>
          <a:bodyPr/>
          <a:lstStyle/>
          <a:p>
            <a:pPr marL="533400" indent="-533400">
              <a:buAutoNum type="arabicPeriod" startAt="2"/>
            </a:pPr>
            <a:r>
              <a:rPr lang="en-US" dirty="0" smtClean="0"/>
              <a:t>Which of the following can you view using the Execution Trace Tool?</a:t>
            </a:r>
          </a:p>
          <a:p>
            <a:pPr marL="1104900" lvl="4" indent="-533400">
              <a:buAutoNum type="alphaLcPeriod"/>
            </a:pPr>
            <a:r>
              <a:rPr lang="en-US" sz="2800" dirty="0" smtClean="0"/>
              <a:t>Memory </a:t>
            </a:r>
            <a:r>
              <a:rPr lang="en-US" sz="2800" dirty="0" err="1" smtClean="0"/>
              <a:t>Mutex</a:t>
            </a:r>
            <a:endParaRPr lang="en-US" sz="2800" dirty="0" smtClean="0"/>
          </a:p>
          <a:p>
            <a:pPr marL="1104900" lvl="4" indent="-533400">
              <a:buAutoNum type="alphaLcPeriod"/>
            </a:pPr>
            <a:r>
              <a:rPr lang="en-US" sz="2800" dirty="0" smtClean="0"/>
              <a:t>Times when a VI is executing</a:t>
            </a:r>
          </a:p>
          <a:p>
            <a:pPr marL="1104900" lvl="4" indent="-533400">
              <a:buAutoNum type="alphaLcPeriod"/>
            </a:pPr>
            <a:r>
              <a:rPr lang="en-US" sz="2800" dirty="0" smtClean="0"/>
              <a:t>Times when a thread is active</a:t>
            </a:r>
          </a:p>
          <a:p>
            <a:pPr marL="1104900" lvl="4" indent="-533400">
              <a:buAutoNum type="alphaLcPeriod"/>
            </a:pPr>
            <a:r>
              <a:rPr lang="en-US" sz="2800" dirty="0" smtClean="0"/>
              <a:t>VI and Timed Loop priority levels</a:t>
            </a:r>
          </a:p>
          <a:p>
            <a:pPr marL="1104900" lvl="4" indent="-533400">
              <a:buAutoNum type="alphaLcPeriod"/>
            </a:pPr>
            <a:r>
              <a:rPr lang="en-US" sz="2800" dirty="0" smtClean="0"/>
              <a:t>All of the above</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 Answer</a:t>
            </a:r>
          </a:p>
        </p:txBody>
      </p:sp>
      <p:sp>
        <p:nvSpPr>
          <p:cNvPr id="356354" name="Rectangle 16"/>
          <p:cNvSpPr>
            <a:spLocks noGrp="1" noChangeArrowheads="1"/>
          </p:cNvSpPr>
          <p:nvPr>
            <p:ph idx="1"/>
          </p:nvPr>
        </p:nvSpPr>
        <p:spPr/>
        <p:txBody>
          <a:bodyPr/>
          <a:lstStyle/>
          <a:p>
            <a:pPr marL="533400" indent="-533400">
              <a:buAutoNum type="arabicPeriod" startAt="2"/>
            </a:pPr>
            <a:r>
              <a:rPr lang="en-US" dirty="0" smtClean="0"/>
              <a:t>Which of the following can you view using the Execution Trace Tool?</a:t>
            </a:r>
          </a:p>
          <a:p>
            <a:pPr marL="1104900" lvl="4" indent="-533400">
              <a:buAutoNum type="alphaLcPeriod"/>
            </a:pPr>
            <a:r>
              <a:rPr lang="en-US" sz="2800" dirty="0" smtClean="0"/>
              <a:t>Memory </a:t>
            </a:r>
            <a:r>
              <a:rPr lang="en-US" sz="2800" dirty="0" err="1" smtClean="0"/>
              <a:t>Mutex</a:t>
            </a:r>
            <a:endParaRPr lang="en-US" sz="2800" dirty="0" smtClean="0"/>
          </a:p>
          <a:p>
            <a:pPr marL="1104900" lvl="4" indent="-533400">
              <a:buAutoNum type="alphaLcPeriod"/>
            </a:pPr>
            <a:r>
              <a:rPr lang="en-US" sz="2800" dirty="0" smtClean="0"/>
              <a:t>Times when a VI is executing</a:t>
            </a:r>
          </a:p>
          <a:p>
            <a:pPr marL="1104900" lvl="4" indent="-533400">
              <a:buAutoNum type="alphaLcPeriod"/>
            </a:pPr>
            <a:r>
              <a:rPr lang="en-US" sz="2800" dirty="0" smtClean="0"/>
              <a:t>Times when a thread is active</a:t>
            </a:r>
          </a:p>
          <a:p>
            <a:pPr marL="1104900" lvl="4" indent="-533400">
              <a:buAutoNum type="alphaLcPeriod"/>
            </a:pPr>
            <a:r>
              <a:rPr lang="en-US" sz="2800" dirty="0" smtClean="0"/>
              <a:t>VI and Timed Loop priority levels</a:t>
            </a:r>
          </a:p>
          <a:p>
            <a:pPr marL="1104900" lvl="4" indent="-533400">
              <a:buAutoNum type="alphaLcPeriod"/>
            </a:pPr>
            <a:r>
              <a:rPr lang="en-US" sz="2800" b="1" dirty="0" smtClean="0"/>
              <a:t>All of the above</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5105" name="Rectangle 6"/>
          <p:cNvSpPr>
            <a:spLocks noGrp="1" noChangeArrowheads="1"/>
          </p:cNvSpPr>
          <p:nvPr>
            <p:ph type="title"/>
          </p:nvPr>
        </p:nvSpPr>
        <p:spPr/>
        <p:txBody>
          <a:bodyPr/>
          <a:lstStyle/>
          <a:p>
            <a:r>
              <a:rPr lang="en-US" dirty="0" smtClean="0"/>
              <a:t>Summary – Quiz</a:t>
            </a:r>
          </a:p>
        </p:txBody>
      </p:sp>
      <p:sp>
        <p:nvSpPr>
          <p:cNvPr id="815106" name="Rectangle 7"/>
          <p:cNvSpPr>
            <a:spLocks noGrp="1" noChangeArrowheads="1"/>
          </p:cNvSpPr>
          <p:nvPr>
            <p:ph sz="half" idx="1"/>
          </p:nvPr>
        </p:nvSpPr>
        <p:spPr>
          <a:xfrm>
            <a:off x="546847" y="1810311"/>
            <a:ext cx="3962400" cy="4286250"/>
          </a:xfrm>
        </p:spPr>
        <p:txBody>
          <a:bodyPr/>
          <a:lstStyle/>
          <a:p>
            <a:pPr marL="533400" indent="-533400">
              <a:buFontTx/>
              <a:buAutoNum type="arabicPeriod"/>
            </a:pPr>
            <a:r>
              <a:rPr lang="en-US" dirty="0" smtClean="0"/>
              <a:t>Real-Time System Manager</a:t>
            </a:r>
          </a:p>
          <a:p>
            <a:pPr marL="533400" indent="-533400">
              <a:buFontTx/>
              <a:buAutoNum type="arabicPeriod"/>
            </a:pPr>
            <a:r>
              <a:rPr lang="en-US" dirty="0" smtClean="0"/>
              <a:t>Performance and Memory Profiler</a:t>
            </a:r>
          </a:p>
          <a:p>
            <a:pPr marL="533400" indent="-533400">
              <a:buFontTx/>
              <a:buAutoNum type="arabicPeriod"/>
            </a:pPr>
            <a:r>
              <a:rPr lang="en-US" dirty="0" smtClean="0"/>
              <a:t>Probes</a:t>
            </a:r>
          </a:p>
          <a:p>
            <a:pPr marL="533400" indent="-533400">
              <a:buFontTx/>
              <a:buAutoNum type="arabicPeriod"/>
            </a:pPr>
            <a:r>
              <a:rPr lang="en-US" dirty="0" smtClean="0"/>
              <a:t>Execution Highlighting</a:t>
            </a:r>
          </a:p>
          <a:p>
            <a:pPr marL="533400" indent="-533400">
              <a:buFontTx/>
              <a:buAutoNum type="arabicPeriod"/>
            </a:pPr>
            <a:r>
              <a:rPr lang="en-US" dirty="0" smtClean="0"/>
              <a:t>Time-Stamp VIs</a:t>
            </a:r>
          </a:p>
          <a:p>
            <a:pPr marL="533400" indent="-533400">
              <a:buFontTx/>
              <a:buAutoNum type="arabicPeriod"/>
            </a:pPr>
            <a:r>
              <a:rPr lang="en-US" dirty="0" smtClean="0"/>
              <a:t>Execution Trace Tool</a:t>
            </a:r>
          </a:p>
        </p:txBody>
      </p:sp>
      <p:sp>
        <p:nvSpPr>
          <p:cNvPr id="815107" name="Rectangle 8"/>
          <p:cNvSpPr>
            <a:spLocks noGrp="1" noChangeArrowheads="1"/>
          </p:cNvSpPr>
          <p:nvPr>
            <p:ph sz="half" idx="2"/>
          </p:nvPr>
        </p:nvSpPr>
        <p:spPr>
          <a:xfrm>
            <a:off x="4648200" y="1796863"/>
            <a:ext cx="3962400" cy="4286250"/>
          </a:xfrm>
        </p:spPr>
        <p:txBody>
          <a:bodyPr/>
          <a:lstStyle/>
          <a:p>
            <a:pPr marL="533400" indent="-533400">
              <a:buFontTx/>
              <a:buAutoNum type="alphaUcPeriod"/>
            </a:pPr>
            <a:r>
              <a:rPr lang="en-US" dirty="0" smtClean="0"/>
              <a:t>Memory Usage</a:t>
            </a:r>
          </a:p>
          <a:p>
            <a:pPr marL="533400" indent="-533400">
              <a:buFontTx/>
              <a:buAutoNum type="alphaUcPeriod"/>
            </a:pPr>
            <a:r>
              <a:rPr lang="en-US" dirty="0" smtClean="0"/>
              <a:t>Timing Behavior</a:t>
            </a:r>
          </a:p>
          <a:p>
            <a:pPr marL="533400" indent="-533400">
              <a:buFontTx/>
              <a:buAutoNum type="alphaUcPeriod"/>
            </a:pPr>
            <a:r>
              <a:rPr lang="en-US" dirty="0" smtClean="0"/>
              <a:t>Application Behavior</a:t>
            </a:r>
          </a:p>
        </p:txBody>
      </p:sp>
      <p:sp>
        <p:nvSpPr>
          <p:cNvPr id="5" name="TextBox 4"/>
          <p:cNvSpPr txBox="1"/>
          <p:nvPr/>
        </p:nvSpPr>
        <p:spPr>
          <a:xfrm>
            <a:off x="524436" y="1143000"/>
            <a:ext cx="4766048" cy="523220"/>
          </a:xfrm>
          <a:prstGeom prst="rect">
            <a:avLst/>
          </a:prstGeom>
          <a:noFill/>
        </p:spPr>
        <p:txBody>
          <a:bodyPr wrap="none" rtlCol="0">
            <a:spAutoFit/>
          </a:bodyPr>
          <a:lstStyle/>
          <a:p>
            <a:r>
              <a:rPr lang="en-US" sz="2800" b="0" dirty="0" smtClean="0">
                <a:solidFill>
                  <a:schemeClr val="tx1"/>
                </a:solidFill>
              </a:rPr>
              <a:t>Match the tool with what it can test:</a:t>
            </a:r>
            <a:endParaRPr lang="en-US" sz="2800" b="0" dirty="0">
              <a:solidFill>
                <a:schemeClr val="tx1"/>
              </a:solidFill>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61" name="Rectangle 4"/>
          <p:cNvSpPr>
            <a:spLocks noChangeArrowheads="1"/>
          </p:cNvSpPr>
          <p:nvPr/>
        </p:nvSpPr>
        <p:spPr bwMode="auto">
          <a:xfrm>
            <a:off x="4137025" y="4468813"/>
            <a:ext cx="25400" cy="228600"/>
          </a:xfrm>
          <a:prstGeom prst="rect">
            <a:avLst/>
          </a:prstGeom>
          <a:noFill/>
          <a:ln w="9525">
            <a:noFill/>
            <a:miter lim="800000"/>
            <a:headEnd/>
            <a:tailEnd/>
          </a:ln>
        </p:spPr>
        <p:txBody>
          <a:bodyPr wrap="none" anchor="ctr"/>
          <a:lstStyle/>
          <a:p>
            <a:pPr algn="ctr" eaLnBrk="0" hangingPunct="0"/>
            <a:endParaRPr lang="en-US" dirty="0"/>
          </a:p>
        </p:txBody>
      </p:sp>
      <p:pic>
        <p:nvPicPr>
          <p:cNvPr id="757762" name="Picture 6"/>
          <p:cNvPicPr>
            <a:picLocks noChangeAspect="1" noChangeArrowheads="1"/>
          </p:cNvPicPr>
          <p:nvPr/>
        </p:nvPicPr>
        <p:blipFill>
          <a:blip r:embed="rId3"/>
          <a:srcRect/>
          <a:stretch>
            <a:fillRect/>
          </a:stretch>
        </p:blipFill>
        <p:spPr bwMode="auto">
          <a:xfrm>
            <a:off x="768350" y="2716213"/>
            <a:ext cx="406400" cy="390525"/>
          </a:xfrm>
          <a:prstGeom prst="rect">
            <a:avLst/>
          </a:prstGeom>
          <a:noFill/>
          <a:ln w="9525">
            <a:noFill/>
            <a:miter lim="800000"/>
            <a:headEnd type="none" w="sm" len="sm"/>
            <a:tailEnd type="none" w="sm" len="sm"/>
          </a:ln>
        </p:spPr>
      </p:pic>
      <p:pic>
        <p:nvPicPr>
          <p:cNvPr id="757763" name="Picture 7"/>
          <p:cNvPicPr>
            <a:picLocks noChangeAspect="1" noChangeArrowheads="1"/>
          </p:cNvPicPr>
          <p:nvPr/>
        </p:nvPicPr>
        <p:blipFill>
          <a:blip r:embed="rId4"/>
          <a:srcRect/>
          <a:stretch>
            <a:fillRect/>
          </a:stretch>
        </p:blipFill>
        <p:spPr bwMode="auto">
          <a:xfrm>
            <a:off x="766763" y="3805238"/>
            <a:ext cx="406400" cy="388937"/>
          </a:xfrm>
          <a:prstGeom prst="rect">
            <a:avLst/>
          </a:prstGeom>
          <a:noFill/>
          <a:ln w="9525">
            <a:noFill/>
            <a:miter lim="800000"/>
            <a:headEnd type="none" w="sm" len="sm"/>
            <a:tailEnd type="none" w="sm" len="sm"/>
          </a:ln>
        </p:spPr>
      </p:pic>
      <p:pic>
        <p:nvPicPr>
          <p:cNvPr id="757764" name="Picture 8"/>
          <p:cNvPicPr>
            <a:picLocks noChangeAspect="1" noChangeArrowheads="1"/>
          </p:cNvPicPr>
          <p:nvPr/>
        </p:nvPicPr>
        <p:blipFill>
          <a:blip r:embed="rId5"/>
          <a:srcRect/>
          <a:stretch>
            <a:fillRect/>
          </a:stretch>
        </p:blipFill>
        <p:spPr bwMode="auto">
          <a:xfrm>
            <a:off x="766763" y="4541838"/>
            <a:ext cx="406400" cy="390525"/>
          </a:xfrm>
          <a:prstGeom prst="rect">
            <a:avLst/>
          </a:prstGeom>
          <a:noFill/>
          <a:ln w="9525">
            <a:noFill/>
            <a:miter lim="800000"/>
            <a:headEnd type="none" w="sm" len="sm"/>
            <a:tailEnd type="none" w="sm" len="sm"/>
          </a:ln>
        </p:spPr>
      </p:pic>
      <p:sp>
        <p:nvSpPr>
          <p:cNvPr id="9" name="Title 8"/>
          <p:cNvSpPr>
            <a:spLocks noGrp="1"/>
          </p:cNvSpPr>
          <p:nvPr>
            <p:ph type="title"/>
          </p:nvPr>
        </p:nvSpPr>
        <p:spPr/>
        <p:txBody>
          <a:bodyPr>
            <a:normAutofit fontScale="90000"/>
          </a:bodyPr>
          <a:lstStyle/>
          <a:p>
            <a:pPr>
              <a:defRPr/>
            </a:pPr>
            <a:r>
              <a:rPr lang="en-US" dirty="0" smtClean="0"/>
              <a:t>Standard Debugging Techniques (continued)</a:t>
            </a:r>
            <a:endParaRPr lang="en-US" dirty="0"/>
          </a:p>
        </p:txBody>
      </p:sp>
      <p:sp>
        <p:nvSpPr>
          <p:cNvPr id="10" name="Content Placeholder 9"/>
          <p:cNvSpPr>
            <a:spLocks noGrp="1"/>
          </p:cNvSpPr>
          <p:nvPr>
            <p:ph idx="1"/>
          </p:nvPr>
        </p:nvSpPr>
        <p:spPr/>
        <p:txBody>
          <a:bodyPr/>
          <a:lstStyle/>
          <a:p>
            <a:pPr marL="0" indent="0">
              <a:buFontTx/>
              <a:buNone/>
            </a:pPr>
            <a:r>
              <a:rPr lang="en-US" dirty="0" smtClean="0"/>
              <a:t>Use Step Into, Step Over, and Step Out buttons for single stepping</a:t>
            </a:r>
          </a:p>
          <a:p>
            <a:pPr lvl="4" eaLnBrk="0" hangingPunct="0">
              <a:lnSpc>
                <a:spcPct val="90000"/>
              </a:lnSpc>
              <a:spcBef>
                <a:spcPct val="0"/>
              </a:spcBef>
              <a:buFontTx/>
              <a:buNone/>
            </a:pPr>
            <a:endParaRPr lang="en-US" dirty="0" smtClean="0">
              <a:solidFill>
                <a:srgbClr val="000000"/>
              </a:solidFill>
            </a:endParaRPr>
          </a:p>
          <a:p>
            <a:pPr lvl="4" eaLnBrk="0" hangingPunct="0">
              <a:spcBef>
                <a:spcPct val="0"/>
              </a:spcBef>
              <a:buFontTx/>
              <a:buNone/>
            </a:pPr>
            <a:r>
              <a:rPr lang="en-US" dirty="0" smtClean="0">
                <a:solidFill>
                  <a:srgbClr val="000000"/>
                </a:solidFill>
              </a:rPr>
              <a:t>Click </a:t>
            </a:r>
            <a:r>
              <a:rPr lang="en-US" b="1" dirty="0" smtClean="0">
                <a:solidFill>
                  <a:srgbClr val="000000"/>
                </a:solidFill>
              </a:rPr>
              <a:t>Step Into</a:t>
            </a:r>
            <a:r>
              <a:rPr lang="en-US" dirty="0" smtClean="0">
                <a:solidFill>
                  <a:srgbClr val="000000"/>
                </a:solidFill>
              </a:rPr>
              <a:t> to enable single stepping.</a:t>
            </a:r>
          </a:p>
          <a:p>
            <a:pPr lvl="4" eaLnBrk="0" hangingPunct="0">
              <a:spcBef>
                <a:spcPct val="0"/>
              </a:spcBef>
              <a:buFontTx/>
              <a:buNone/>
            </a:pPr>
            <a:r>
              <a:rPr lang="en-US" dirty="0" smtClean="0">
                <a:solidFill>
                  <a:srgbClr val="000000"/>
                </a:solidFill>
              </a:rPr>
              <a:t>After single stepping has begun, the button steps into nodes</a:t>
            </a:r>
          </a:p>
          <a:p>
            <a:pPr lvl="4" eaLnBrk="0" hangingPunct="0">
              <a:spcBef>
                <a:spcPct val="0"/>
              </a:spcBef>
              <a:buFontTx/>
              <a:buNone/>
            </a:pPr>
            <a:endParaRPr lang="en-US" dirty="0" smtClean="0">
              <a:solidFill>
                <a:srgbClr val="000000"/>
              </a:solidFill>
            </a:endParaRPr>
          </a:p>
          <a:p>
            <a:pPr lvl="4" eaLnBrk="0" hangingPunct="0">
              <a:spcBef>
                <a:spcPct val="0"/>
              </a:spcBef>
              <a:buFontTx/>
              <a:buNone/>
            </a:pPr>
            <a:r>
              <a:rPr lang="en-US" dirty="0" smtClean="0">
                <a:solidFill>
                  <a:srgbClr val="000000"/>
                </a:solidFill>
              </a:rPr>
              <a:t>Click </a:t>
            </a:r>
            <a:r>
              <a:rPr lang="en-US" b="1" dirty="0" smtClean="0">
                <a:solidFill>
                  <a:srgbClr val="000000"/>
                </a:solidFill>
              </a:rPr>
              <a:t>Step Over</a:t>
            </a:r>
            <a:r>
              <a:rPr lang="en-US" dirty="0" smtClean="0">
                <a:solidFill>
                  <a:srgbClr val="000000"/>
                </a:solidFill>
              </a:rPr>
              <a:t> to enable single stepping or to step over nodes</a:t>
            </a:r>
          </a:p>
          <a:p>
            <a:pPr lvl="4" eaLnBrk="0" hangingPunct="0">
              <a:spcBef>
                <a:spcPct val="0"/>
              </a:spcBef>
              <a:buFontTx/>
              <a:buNone/>
            </a:pPr>
            <a:endParaRPr lang="en-US" dirty="0" smtClean="0">
              <a:solidFill>
                <a:srgbClr val="000000"/>
              </a:solidFill>
            </a:endParaRPr>
          </a:p>
          <a:p>
            <a:pPr lvl="4" eaLnBrk="0" hangingPunct="0">
              <a:spcBef>
                <a:spcPct val="0"/>
              </a:spcBef>
              <a:buFontTx/>
              <a:buNone/>
            </a:pPr>
            <a:r>
              <a:rPr lang="en-US" dirty="0" smtClean="0">
                <a:solidFill>
                  <a:srgbClr val="000000"/>
                </a:solidFill>
              </a:rPr>
              <a:t>Click </a:t>
            </a:r>
            <a:r>
              <a:rPr lang="en-US" b="1" dirty="0" smtClean="0">
                <a:solidFill>
                  <a:srgbClr val="000000"/>
                </a:solidFill>
              </a:rPr>
              <a:t>Step Out</a:t>
            </a:r>
            <a:r>
              <a:rPr lang="en-US" dirty="0" smtClean="0">
                <a:solidFill>
                  <a:srgbClr val="000000"/>
                </a:solidFill>
              </a:rPr>
              <a:t> to step out of nodes</a:t>
            </a:r>
            <a:endParaRPr lang="en-US" dirty="0"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5105" name="Rectangle 6"/>
          <p:cNvSpPr>
            <a:spLocks noGrp="1" noChangeArrowheads="1"/>
          </p:cNvSpPr>
          <p:nvPr>
            <p:ph type="title"/>
          </p:nvPr>
        </p:nvSpPr>
        <p:spPr/>
        <p:txBody>
          <a:bodyPr/>
          <a:lstStyle/>
          <a:p>
            <a:r>
              <a:rPr lang="en-US" dirty="0" smtClean="0"/>
              <a:t>Summary – Match the Tool to the Test</a:t>
            </a:r>
          </a:p>
        </p:txBody>
      </p:sp>
      <p:sp>
        <p:nvSpPr>
          <p:cNvPr id="815106" name="Rectangle 7"/>
          <p:cNvSpPr>
            <a:spLocks noGrp="1" noChangeArrowheads="1"/>
          </p:cNvSpPr>
          <p:nvPr>
            <p:ph sz="half" idx="1"/>
          </p:nvPr>
        </p:nvSpPr>
        <p:spPr/>
        <p:txBody>
          <a:bodyPr/>
          <a:lstStyle/>
          <a:p>
            <a:pPr marL="533400" indent="-533400">
              <a:buFontTx/>
              <a:buAutoNum type="arabicPeriod"/>
            </a:pPr>
            <a:r>
              <a:rPr lang="en-US" dirty="0" smtClean="0"/>
              <a:t>Real-Time System Manager </a:t>
            </a:r>
            <a:r>
              <a:rPr lang="en-US" b="1" dirty="0" smtClean="0"/>
              <a:t>(A)</a:t>
            </a:r>
          </a:p>
          <a:p>
            <a:pPr marL="533400" indent="-533400">
              <a:buFontTx/>
              <a:buAutoNum type="arabicPeriod"/>
            </a:pPr>
            <a:r>
              <a:rPr lang="en-US" dirty="0" smtClean="0"/>
              <a:t>Performance and Memory Profiler </a:t>
            </a:r>
            <a:r>
              <a:rPr lang="en-US" b="1" dirty="0" smtClean="0"/>
              <a:t>(A,B)</a:t>
            </a:r>
            <a:endParaRPr lang="en-US" dirty="0" smtClean="0"/>
          </a:p>
          <a:p>
            <a:pPr marL="533400" indent="-533400">
              <a:buFontTx/>
              <a:buAutoNum type="arabicPeriod"/>
            </a:pPr>
            <a:r>
              <a:rPr lang="en-US" dirty="0" smtClean="0"/>
              <a:t>Probes </a:t>
            </a:r>
            <a:r>
              <a:rPr lang="en-US" b="1" dirty="0" smtClean="0"/>
              <a:t>(C)</a:t>
            </a:r>
            <a:endParaRPr lang="en-US" dirty="0" smtClean="0"/>
          </a:p>
          <a:p>
            <a:pPr marL="533400" indent="-533400">
              <a:buFontTx/>
              <a:buAutoNum type="arabicPeriod"/>
            </a:pPr>
            <a:r>
              <a:rPr lang="en-US" dirty="0" smtClean="0"/>
              <a:t>Execution Highlighting </a:t>
            </a:r>
            <a:r>
              <a:rPr lang="en-US" b="1" dirty="0" smtClean="0"/>
              <a:t>(C)</a:t>
            </a:r>
            <a:endParaRPr lang="en-US" dirty="0" smtClean="0"/>
          </a:p>
          <a:p>
            <a:pPr marL="533400" indent="-533400">
              <a:buFontTx/>
              <a:buAutoNum type="arabicPeriod"/>
            </a:pPr>
            <a:r>
              <a:rPr lang="en-US" dirty="0" smtClean="0"/>
              <a:t>Time-Stamp VIs </a:t>
            </a:r>
            <a:r>
              <a:rPr lang="en-US" b="1" dirty="0" smtClean="0"/>
              <a:t>(B)</a:t>
            </a:r>
            <a:endParaRPr lang="en-US" dirty="0" smtClean="0"/>
          </a:p>
          <a:p>
            <a:pPr marL="533400" indent="-533400">
              <a:buFontTx/>
              <a:buAutoNum type="arabicPeriod"/>
            </a:pPr>
            <a:r>
              <a:rPr lang="en-US" dirty="0" smtClean="0"/>
              <a:t>Execution Trace Tool </a:t>
            </a:r>
            <a:r>
              <a:rPr lang="en-US" b="1" dirty="0" smtClean="0"/>
              <a:t>(A,B,C)</a:t>
            </a:r>
            <a:endParaRPr lang="en-US" dirty="0" smtClean="0"/>
          </a:p>
        </p:txBody>
      </p:sp>
      <p:sp>
        <p:nvSpPr>
          <p:cNvPr id="815107" name="Rectangle 8"/>
          <p:cNvSpPr>
            <a:spLocks noGrp="1" noChangeArrowheads="1"/>
          </p:cNvSpPr>
          <p:nvPr>
            <p:ph sz="half" idx="2"/>
          </p:nvPr>
        </p:nvSpPr>
        <p:spPr/>
        <p:txBody>
          <a:bodyPr/>
          <a:lstStyle/>
          <a:p>
            <a:pPr marL="533400" indent="-533400">
              <a:buFontTx/>
              <a:buAutoNum type="alphaUcPeriod"/>
            </a:pPr>
            <a:r>
              <a:rPr lang="en-US" dirty="0" smtClean="0"/>
              <a:t>Memory Usage</a:t>
            </a:r>
          </a:p>
          <a:p>
            <a:pPr marL="533400" indent="-533400">
              <a:buFontTx/>
              <a:buAutoNum type="alphaUcPeriod"/>
            </a:pPr>
            <a:r>
              <a:rPr lang="en-US" dirty="0" smtClean="0"/>
              <a:t>Timing Behavior</a:t>
            </a:r>
          </a:p>
          <a:p>
            <a:pPr marL="533400" indent="-533400">
              <a:buFontTx/>
              <a:buAutoNum type="alphaUcPeriod"/>
            </a:pPr>
            <a:r>
              <a:rPr lang="en-US" dirty="0" smtClean="0"/>
              <a:t>Application Behavior</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9809" name="Rectangle 2"/>
          <p:cNvSpPr>
            <a:spLocks noGrp="1" noChangeArrowheads="1"/>
          </p:cNvSpPr>
          <p:nvPr>
            <p:ph type="title"/>
          </p:nvPr>
        </p:nvSpPr>
        <p:spPr/>
        <p:txBody>
          <a:bodyPr/>
          <a:lstStyle/>
          <a:p>
            <a:r>
              <a:rPr lang="en-US" dirty="0" smtClean="0"/>
              <a:t>Exercise 6-1: Using Debugging Tools</a:t>
            </a:r>
          </a:p>
        </p:txBody>
      </p:sp>
      <p:sp>
        <p:nvSpPr>
          <p:cNvPr id="759810" name="Content Placeholder 15"/>
          <p:cNvSpPr>
            <a:spLocks noGrp="1"/>
          </p:cNvSpPr>
          <p:nvPr>
            <p:ph idx="1"/>
          </p:nvPr>
        </p:nvSpPr>
        <p:spPr/>
        <p:txBody>
          <a:bodyPr/>
          <a:lstStyle/>
          <a:p>
            <a:pPr marL="0" indent="0">
              <a:buFontTx/>
              <a:buNone/>
            </a:pPr>
            <a:r>
              <a:rPr lang="en-US" dirty="0" smtClean="0">
                <a:solidFill>
                  <a:srgbClr val="5E84B8"/>
                </a:solidFill>
              </a:rPr>
              <a:t>Use the debugging tools to verify the behavior of the project.</a:t>
            </a:r>
          </a:p>
        </p:txBody>
      </p:sp>
      <p:grpSp>
        <p:nvGrpSpPr>
          <p:cNvPr id="759811" name="Group 7"/>
          <p:cNvGrpSpPr>
            <a:grpSpLocks/>
          </p:cNvGrpSpPr>
          <p:nvPr/>
        </p:nvGrpSpPr>
        <p:grpSpPr bwMode="auto">
          <a:xfrm>
            <a:off x="7315200" y="381000"/>
            <a:ext cx="1641475" cy="1905000"/>
            <a:chOff x="4608" y="240"/>
            <a:chExt cx="1034" cy="1200"/>
          </a:xfrm>
        </p:grpSpPr>
        <p:sp>
          <p:nvSpPr>
            <p:cNvPr id="759812" name="Puzzle3"/>
            <p:cNvSpPr>
              <a:spLocks noEditPoints="1" noChangeArrowheads="1"/>
            </p:cNvSpPr>
            <p:nvPr/>
          </p:nvSpPr>
          <p:spPr bwMode="auto">
            <a:xfrm>
              <a:off x="5136" y="240"/>
              <a:ext cx="388" cy="526"/>
            </a:xfrm>
            <a:custGeom>
              <a:avLst/>
              <a:gdLst>
                <a:gd name="T0" fmla="*/ 187 w 21600"/>
                <a:gd name="T1" fmla="*/ 385 h 21600"/>
                <a:gd name="T2" fmla="*/ 369 w 21600"/>
                <a:gd name="T3" fmla="*/ 514 h 21600"/>
                <a:gd name="T4" fmla="*/ 237 w 21600"/>
                <a:gd name="T5" fmla="*/ 336 h 21600"/>
                <a:gd name="T6" fmla="*/ 369 w 21600"/>
                <a:gd name="T7" fmla="*/ 171 h 21600"/>
                <a:gd name="T8" fmla="*/ 189 w 21600"/>
                <a:gd name="T9" fmla="*/ 1 h 21600"/>
                <a:gd name="T10" fmla="*/ 12 w 21600"/>
                <a:gd name="T11" fmla="*/ 166 h 21600"/>
                <a:gd name="T12" fmla="*/ 145 w 21600"/>
                <a:gd name="T13" fmla="*/ 329 h 21600"/>
                <a:gd name="T14" fmla="*/ 12 w 21600"/>
                <a:gd name="T15" fmla="*/ 514 h 21600"/>
                <a:gd name="T16" fmla="*/ 0 60000 65536"/>
                <a:gd name="T17" fmla="*/ 0 60000 65536"/>
                <a:gd name="T18" fmla="*/ 0 60000 65536"/>
                <a:gd name="T19" fmla="*/ 0 60000 65536"/>
                <a:gd name="T20" fmla="*/ 0 60000 65536"/>
                <a:gd name="T21" fmla="*/ 0 60000 65536"/>
                <a:gd name="T22" fmla="*/ 0 60000 65536"/>
                <a:gd name="T23" fmla="*/ 0 60000 65536"/>
                <a:gd name="T24" fmla="*/ 2282 w 21600"/>
                <a:gd name="T25" fmla="*/ 7720 h 21600"/>
                <a:gd name="T26" fmla="*/ 19151 w 21600"/>
                <a:gd name="T27" fmla="*/ 20245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chemeClr val="hlink"/>
            </a:solidFill>
            <a:ln w="28575">
              <a:solidFill>
                <a:srgbClr val="000000"/>
              </a:solidFill>
              <a:miter lim="800000"/>
              <a:headEnd/>
              <a:tailEnd/>
            </a:ln>
          </p:spPr>
          <p:txBody>
            <a:bodyPr/>
            <a:lstStyle/>
            <a:p>
              <a:pPr algn="ctr" eaLnBrk="0" hangingPunct="0"/>
              <a:endParaRPr lang="en-US" dirty="0"/>
            </a:p>
          </p:txBody>
        </p:sp>
        <p:sp>
          <p:nvSpPr>
            <p:cNvPr id="759813" name="Puzzle2"/>
            <p:cNvSpPr>
              <a:spLocks noEditPoints="1" noChangeArrowheads="1"/>
            </p:cNvSpPr>
            <p:nvPr/>
          </p:nvSpPr>
          <p:spPr bwMode="auto">
            <a:xfrm>
              <a:off x="5023" y="623"/>
              <a:ext cx="619" cy="479"/>
            </a:xfrm>
            <a:custGeom>
              <a:avLst/>
              <a:gdLst>
                <a:gd name="T0" fmla="*/ 0 w 21600"/>
                <a:gd name="T1" fmla="*/ 297 h 21600"/>
                <a:gd name="T2" fmla="*/ 120 w 21600"/>
                <a:gd name="T3" fmla="*/ 469 h 21600"/>
                <a:gd name="T4" fmla="*/ 298 w 21600"/>
                <a:gd name="T5" fmla="*/ 308 h 21600"/>
                <a:gd name="T6" fmla="*/ 482 w 21600"/>
                <a:gd name="T7" fmla="*/ 470 h 21600"/>
                <a:gd name="T8" fmla="*/ 619 w 21600"/>
                <a:gd name="T9" fmla="*/ 334 h 21600"/>
                <a:gd name="T10" fmla="*/ 484 w 21600"/>
                <a:gd name="T11" fmla="*/ 127 h 21600"/>
                <a:gd name="T12" fmla="*/ 310 w 21600"/>
                <a:gd name="T13" fmla="*/ 1 h 21600"/>
                <a:gd name="T14" fmla="*/ 120 w 21600"/>
                <a:gd name="T15" fmla="*/ 131 h 21600"/>
                <a:gd name="T16" fmla="*/ 0 60000 65536"/>
                <a:gd name="T17" fmla="*/ 0 60000 65536"/>
                <a:gd name="T18" fmla="*/ 0 60000 65536"/>
                <a:gd name="T19" fmla="*/ 0 60000 65536"/>
                <a:gd name="T20" fmla="*/ 0 60000 65536"/>
                <a:gd name="T21" fmla="*/ 0 60000 65536"/>
                <a:gd name="T22" fmla="*/ 0 60000 65536"/>
                <a:gd name="T23" fmla="*/ 0 60000 65536"/>
                <a:gd name="T24" fmla="*/ 5374 w 21600"/>
                <a:gd name="T25" fmla="*/ 6764 h 21600"/>
                <a:gd name="T26" fmla="*/ 16191 w 21600"/>
                <a:gd name="T27" fmla="*/ 2042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chemeClr val="accent1"/>
            </a:solidFill>
            <a:ln w="28575">
              <a:solidFill>
                <a:srgbClr val="000000"/>
              </a:solidFill>
              <a:miter lim="800000"/>
              <a:headEnd/>
              <a:tailEnd/>
            </a:ln>
          </p:spPr>
          <p:txBody>
            <a:bodyPr/>
            <a:lstStyle/>
            <a:p>
              <a:pPr algn="ctr" eaLnBrk="0" hangingPunct="0"/>
              <a:endParaRPr lang="en-US" dirty="0"/>
            </a:p>
          </p:txBody>
        </p:sp>
        <p:sp>
          <p:nvSpPr>
            <p:cNvPr id="759814" name="Puzzle4"/>
            <p:cNvSpPr>
              <a:spLocks noEditPoints="1" noChangeArrowheads="1"/>
            </p:cNvSpPr>
            <p:nvPr/>
          </p:nvSpPr>
          <p:spPr bwMode="auto">
            <a:xfrm>
              <a:off x="4608" y="827"/>
              <a:ext cx="373" cy="613"/>
            </a:xfrm>
            <a:custGeom>
              <a:avLst/>
              <a:gdLst>
                <a:gd name="T0" fmla="*/ 143 w 21600"/>
                <a:gd name="T1" fmla="*/ 329 h 21600"/>
                <a:gd name="T2" fmla="*/ 8 w 21600"/>
                <a:gd name="T3" fmla="*/ 481 h 21600"/>
                <a:gd name="T4" fmla="*/ 199 w 21600"/>
                <a:gd name="T5" fmla="*/ 613 h 21600"/>
                <a:gd name="T6" fmla="*/ 361 w 21600"/>
                <a:gd name="T7" fmla="*/ 475 h 21600"/>
                <a:gd name="T8" fmla="*/ 241 w 21600"/>
                <a:gd name="T9" fmla="*/ 309 h 21600"/>
                <a:gd name="T10" fmla="*/ 363 w 21600"/>
                <a:gd name="T11" fmla="*/ 134 h 21600"/>
                <a:gd name="T12" fmla="*/ 192 w 21600"/>
                <a:gd name="T13" fmla="*/ 0 h 21600"/>
                <a:gd name="T14" fmla="*/ 8 w 21600"/>
                <a:gd name="T15" fmla="*/ 134 h 21600"/>
                <a:gd name="T16" fmla="*/ 0 60000 65536"/>
                <a:gd name="T17" fmla="*/ 0 60000 65536"/>
                <a:gd name="T18" fmla="*/ 0 60000 65536"/>
                <a:gd name="T19" fmla="*/ 0 60000 65536"/>
                <a:gd name="T20" fmla="*/ 0 60000 65536"/>
                <a:gd name="T21" fmla="*/ 0 60000 65536"/>
                <a:gd name="T22" fmla="*/ 0 60000 65536"/>
                <a:gd name="T23" fmla="*/ 0 60000 65536"/>
                <a:gd name="T24" fmla="*/ 2085 w 21600"/>
                <a:gd name="T25" fmla="*/ 5673 h 21600"/>
                <a:gd name="T26" fmla="*/ 20210 w 21600"/>
                <a:gd name="T27" fmla="*/ 1599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chemeClr val="folHlink"/>
            </a:solidFill>
            <a:ln w="28575">
              <a:solidFill>
                <a:srgbClr val="000000"/>
              </a:solidFill>
              <a:miter lim="800000"/>
              <a:headEnd/>
              <a:tailEnd/>
            </a:ln>
          </p:spPr>
          <p:txBody>
            <a:bodyPr/>
            <a:lstStyle/>
            <a:p>
              <a:pPr algn="ctr" eaLnBrk="0" hangingPunct="0"/>
              <a:endParaRPr lang="en-US" dirty="0"/>
            </a:p>
          </p:txBody>
        </p:sp>
        <p:sp>
          <p:nvSpPr>
            <p:cNvPr id="759815" name="Puzzle1"/>
            <p:cNvSpPr>
              <a:spLocks noEditPoints="1" noChangeArrowheads="1"/>
            </p:cNvSpPr>
            <p:nvPr/>
          </p:nvSpPr>
          <p:spPr bwMode="auto">
            <a:xfrm>
              <a:off x="4656" y="399"/>
              <a:ext cx="626" cy="365"/>
            </a:xfrm>
            <a:custGeom>
              <a:avLst/>
              <a:gdLst>
                <a:gd name="T0" fmla="*/ 485 w 21600"/>
                <a:gd name="T1" fmla="*/ 356 h 21600"/>
                <a:gd name="T2" fmla="*/ 492 w 21600"/>
                <a:gd name="T3" fmla="*/ 9 h 21600"/>
                <a:gd name="T4" fmla="*/ 137 w 21600"/>
                <a:gd name="T5" fmla="*/ 14 h 21600"/>
                <a:gd name="T6" fmla="*/ 146 w 21600"/>
                <a:gd name="T7" fmla="*/ 355 h 21600"/>
                <a:gd name="T8" fmla="*/ 313 w 21600"/>
                <a:gd name="T9" fmla="*/ 218 h 21600"/>
                <a:gd name="T10" fmla="*/ 314 w 21600"/>
                <a:gd name="T11" fmla="*/ 147 h 21600"/>
                <a:gd name="T12" fmla="*/ 626 w 21600"/>
                <a:gd name="T13" fmla="*/ 169 h 21600"/>
                <a:gd name="T14" fmla="*/ 2 w 21600"/>
                <a:gd name="T15" fmla="*/ 169 h 21600"/>
                <a:gd name="T16" fmla="*/ 0 60000 65536"/>
                <a:gd name="T17" fmla="*/ 0 60000 65536"/>
                <a:gd name="T18" fmla="*/ 0 60000 65536"/>
                <a:gd name="T19" fmla="*/ 0 60000 65536"/>
                <a:gd name="T20" fmla="*/ 0 60000 65536"/>
                <a:gd name="T21" fmla="*/ 0 60000 65536"/>
                <a:gd name="T22" fmla="*/ 0 60000 65536"/>
                <a:gd name="T23" fmla="*/ 0 60000 65536"/>
                <a:gd name="T24" fmla="*/ 6073 w 21600"/>
                <a:gd name="T25" fmla="*/ 2545 h 21600"/>
                <a:gd name="T26" fmla="*/ 16148 w 21600"/>
                <a:gd name="T27" fmla="*/ 19529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chemeClr val="tx2"/>
            </a:solidFill>
            <a:ln w="28575">
              <a:solidFill>
                <a:srgbClr val="000000"/>
              </a:solidFill>
              <a:miter lim="800000"/>
              <a:headEnd/>
              <a:tailEnd/>
            </a:ln>
          </p:spPr>
          <p:txBody>
            <a:bodyPr/>
            <a:lstStyle/>
            <a:p>
              <a:pPr algn="ctr" eaLnBrk="0" hangingPunct="0"/>
              <a:endParaRPr lang="en-US" dirty="0"/>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1857" name="Rectangle 2"/>
          <p:cNvSpPr>
            <a:spLocks noGrp="1" noChangeArrowheads="1"/>
          </p:cNvSpPr>
          <p:nvPr>
            <p:ph type="title"/>
          </p:nvPr>
        </p:nvSpPr>
        <p:spPr/>
        <p:txBody>
          <a:bodyPr/>
          <a:lstStyle/>
          <a:p>
            <a:r>
              <a:rPr lang="en-US" dirty="0" smtClean="0"/>
              <a:t>B. Verifying Correct Timing Behavior</a:t>
            </a:r>
          </a:p>
        </p:txBody>
      </p:sp>
      <p:sp>
        <p:nvSpPr>
          <p:cNvPr id="761858" name="Rectangle 3"/>
          <p:cNvSpPr>
            <a:spLocks noGrp="1" noChangeArrowheads="1"/>
          </p:cNvSpPr>
          <p:nvPr>
            <p:ph idx="1"/>
          </p:nvPr>
        </p:nvSpPr>
        <p:spPr/>
        <p:txBody>
          <a:bodyPr/>
          <a:lstStyle/>
          <a:p>
            <a:pPr marL="0" indent="0">
              <a:buFontTx/>
              <a:buNone/>
            </a:pPr>
            <a:r>
              <a:rPr lang="en-US" dirty="0" smtClean="0"/>
              <a:t>Software Benchmarking</a:t>
            </a:r>
          </a:p>
          <a:p>
            <a:pPr lvl="1"/>
            <a:r>
              <a:rPr lang="en-US" dirty="0" smtClean="0"/>
              <a:t>Profile Performance and Memory tool</a:t>
            </a:r>
          </a:p>
          <a:p>
            <a:pPr lvl="1"/>
            <a:r>
              <a:rPr lang="en-US" dirty="0" smtClean="0"/>
              <a:t>Real-Time Execution Trace Toolkit</a:t>
            </a:r>
          </a:p>
          <a:p>
            <a:pPr lvl="1"/>
            <a:r>
              <a:rPr lang="en-US" dirty="0" smtClean="0"/>
              <a:t>Timing functions</a:t>
            </a:r>
          </a:p>
          <a:p>
            <a:pPr lvl="2"/>
            <a:r>
              <a:rPr lang="en-US" dirty="0" smtClean="0"/>
              <a:t>Tick Count function</a:t>
            </a:r>
          </a:p>
          <a:p>
            <a:pPr lvl="2"/>
            <a:r>
              <a:rPr lang="en-US" dirty="0" smtClean="0"/>
              <a:t>Timestamp VIs</a:t>
            </a:r>
          </a:p>
          <a:p>
            <a:pPr marL="0" indent="0">
              <a:buFontTx/>
              <a:buNone/>
            </a:pPr>
            <a:r>
              <a:rPr lang="en-US" dirty="0" smtClean="0"/>
              <a:t>Hardware Benchmarking</a:t>
            </a:r>
          </a:p>
          <a:p>
            <a:pPr lvl="1"/>
            <a:r>
              <a:rPr lang="en-US" dirty="0" smtClean="0"/>
              <a:t>Software driver functionality</a:t>
            </a:r>
          </a:p>
          <a:p>
            <a:pPr lvl="1"/>
            <a:r>
              <a:rPr lang="en-US" dirty="0" smtClean="0"/>
              <a:t>Oscilloscope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3905" name="Rectangle 2"/>
          <p:cNvSpPr>
            <a:spLocks noGrp="1" noChangeArrowheads="1"/>
          </p:cNvSpPr>
          <p:nvPr>
            <p:ph type="title"/>
          </p:nvPr>
        </p:nvSpPr>
        <p:spPr/>
        <p:txBody>
          <a:bodyPr/>
          <a:lstStyle/>
          <a:p>
            <a:r>
              <a:rPr lang="en-US" dirty="0" smtClean="0"/>
              <a:t>Profile Performance and Memory Tool</a:t>
            </a:r>
          </a:p>
        </p:txBody>
      </p:sp>
      <p:sp>
        <p:nvSpPr>
          <p:cNvPr id="763906" name="Rectangle 3"/>
          <p:cNvSpPr>
            <a:spLocks noGrp="1" noChangeArrowheads="1"/>
          </p:cNvSpPr>
          <p:nvPr>
            <p:ph type="body" sz="half" idx="1"/>
          </p:nvPr>
        </p:nvSpPr>
        <p:spPr/>
        <p:txBody>
          <a:bodyPr/>
          <a:lstStyle/>
          <a:p>
            <a:pPr lvl="1"/>
            <a:r>
              <a:rPr lang="en-US" dirty="0" smtClean="0"/>
              <a:t>Select </a:t>
            </a:r>
            <a:r>
              <a:rPr lang="en-US" b="1" dirty="0" smtClean="0"/>
              <a:t>Tools»Profile»Performance and Memory</a:t>
            </a:r>
          </a:p>
          <a:p>
            <a:pPr lvl="1"/>
            <a:r>
              <a:rPr lang="en-US" dirty="0" smtClean="0"/>
              <a:t>Analyze how an application uses execution time and memory</a:t>
            </a:r>
          </a:p>
          <a:p>
            <a:pPr lvl="1"/>
            <a:r>
              <a:rPr lang="en-US" dirty="0" smtClean="0"/>
              <a:t>Identify specific subVIs that need to be optimized</a:t>
            </a:r>
          </a:p>
          <a:p>
            <a:pPr lvl="1"/>
            <a:r>
              <a:rPr lang="en-US" dirty="0" smtClean="0"/>
              <a:t>Perform time profiling separate from memory profiling</a:t>
            </a:r>
          </a:p>
        </p:txBody>
      </p:sp>
      <p:pic>
        <p:nvPicPr>
          <p:cNvPr id="806913" name="Picture 1" descr="ProfilePerformanceAndMemory-timing.bmp"/>
          <p:cNvPicPr>
            <a:picLocks noChangeAspect="1" noChangeArrowheads="1"/>
          </p:cNvPicPr>
          <p:nvPr/>
        </p:nvPicPr>
        <p:blipFill>
          <a:blip r:embed="rId3"/>
          <a:srcRect/>
          <a:stretch>
            <a:fillRect/>
          </a:stretch>
        </p:blipFill>
        <p:spPr bwMode="auto">
          <a:xfrm>
            <a:off x="816485" y="3400924"/>
            <a:ext cx="6418255" cy="333099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5953" name="Rectangle 2"/>
          <p:cNvSpPr>
            <a:spLocks noGrp="1" noChangeArrowheads="1"/>
          </p:cNvSpPr>
          <p:nvPr>
            <p:ph type="title"/>
          </p:nvPr>
        </p:nvSpPr>
        <p:spPr/>
        <p:txBody>
          <a:bodyPr/>
          <a:lstStyle/>
          <a:p>
            <a:r>
              <a:rPr lang="en-US" dirty="0" smtClean="0"/>
              <a:t>Benchmarking an Operation</a:t>
            </a:r>
          </a:p>
        </p:txBody>
      </p:sp>
      <p:sp>
        <p:nvSpPr>
          <p:cNvPr id="765955" name="Rectangle 4"/>
          <p:cNvSpPr>
            <a:spLocks noChangeArrowheads="1"/>
          </p:cNvSpPr>
          <p:nvPr/>
        </p:nvSpPr>
        <p:spPr bwMode="auto">
          <a:xfrm>
            <a:off x="533400" y="1438275"/>
            <a:ext cx="2101850" cy="1189038"/>
          </a:xfrm>
          <a:prstGeom prst="rect">
            <a:avLst/>
          </a:prstGeom>
          <a:solidFill>
            <a:srgbClr val="AEC0DA"/>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AEC0DA"/>
            </a:extrusionClr>
          </a:sp3d>
        </p:spPr>
        <p:txBody>
          <a:bodyPr wrap="none" anchor="ctr">
            <a:flatTx/>
          </a:bodyPr>
          <a:lstStyle/>
          <a:p>
            <a:pPr algn="ctr" eaLnBrk="0" hangingPunct="0"/>
            <a:r>
              <a:rPr lang="en-US" dirty="0"/>
              <a:t>Record time at </a:t>
            </a:r>
            <a:br>
              <a:rPr lang="en-US" dirty="0"/>
            </a:br>
            <a:r>
              <a:rPr lang="en-US" dirty="0"/>
              <a:t>start of operation</a:t>
            </a:r>
          </a:p>
        </p:txBody>
      </p:sp>
      <p:sp>
        <p:nvSpPr>
          <p:cNvPr id="765956" name="Rectangle 5"/>
          <p:cNvSpPr>
            <a:spLocks noChangeArrowheads="1"/>
          </p:cNvSpPr>
          <p:nvPr/>
        </p:nvSpPr>
        <p:spPr bwMode="auto">
          <a:xfrm>
            <a:off x="533400" y="3038475"/>
            <a:ext cx="2101850" cy="1189038"/>
          </a:xfrm>
          <a:prstGeom prst="rect">
            <a:avLst/>
          </a:prstGeom>
          <a:solidFill>
            <a:srgbClr val="AEC0DA"/>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AEC0DA"/>
            </a:extrusionClr>
          </a:sp3d>
        </p:spPr>
        <p:txBody>
          <a:bodyPr wrap="none" anchor="ctr">
            <a:flatTx/>
          </a:bodyPr>
          <a:lstStyle/>
          <a:p>
            <a:pPr algn="ctr" eaLnBrk="0" hangingPunct="0"/>
            <a:r>
              <a:rPr lang="en-US" dirty="0"/>
              <a:t>Perform</a:t>
            </a:r>
            <a:br>
              <a:rPr lang="en-US" dirty="0"/>
            </a:br>
            <a:r>
              <a:rPr lang="en-US" dirty="0"/>
              <a:t>operation</a:t>
            </a:r>
          </a:p>
        </p:txBody>
      </p:sp>
      <p:sp>
        <p:nvSpPr>
          <p:cNvPr id="765957" name="Rectangle 6"/>
          <p:cNvSpPr>
            <a:spLocks noChangeArrowheads="1"/>
          </p:cNvSpPr>
          <p:nvPr/>
        </p:nvSpPr>
        <p:spPr bwMode="auto">
          <a:xfrm>
            <a:off x="533400" y="4638675"/>
            <a:ext cx="2101850" cy="1189038"/>
          </a:xfrm>
          <a:prstGeom prst="rect">
            <a:avLst/>
          </a:prstGeom>
          <a:solidFill>
            <a:srgbClr val="AEC0DA"/>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AEC0DA"/>
            </a:extrusionClr>
          </a:sp3d>
        </p:spPr>
        <p:txBody>
          <a:bodyPr wrap="none" anchor="ctr">
            <a:flatTx/>
          </a:bodyPr>
          <a:lstStyle/>
          <a:p>
            <a:pPr algn="ctr" eaLnBrk="0" hangingPunct="0"/>
            <a:r>
              <a:rPr lang="en-US" dirty="0"/>
              <a:t>Record time at </a:t>
            </a:r>
            <a:br>
              <a:rPr lang="en-US" dirty="0"/>
            </a:br>
            <a:r>
              <a:rPr lang="en-US" dirty="0"/>
              <a:t>end of operation</a:t>
            </a:r>
          </a:p>
        </p:txBody>
      </p:sp>
      <p:sp>
        <p:nvSpPr>
          <p:cNvPr id="765958" name="Rectangle 11"/>
          <p:cNvSpPr>
            <a:spLocks noChangeArrowheads="1"/>
          </p:cNvSpPr>
          <p:nvPr/>
        </p:nvSpPr>
        <p:spPr bwMode="auto">
          <a:xfrm>
            <a:off x="6280150" y="3044825"/>
            <a:ext cx="1644650" cy="1279525"/>
          </a:xfrm>
          <a:prstGeom prst="rect">
            <a:avLst/>
          </a:prstGeom>
          <a:solidFill>
            <a:srgbClr val="AEC0DA"/>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AEC0DA"/>
            </a:extrusionClr>
          </a:sp3d>
        </p:spPr>
        <p:txBody>
          <a:bodyPr wrap="none" anchor="ctr">
            <a:flatTx/>
          </a:bodyPr>
          <a:lstStyle/>
          <a:p>
            <a:pPr algn="ctr" eaLnBrk="0" hangingPunct="0"/>
            <a:r>
              <a:rPr lang="en-US" dirty="0"/>
              <a:t>Operation</a:t>
            </a:r>
            <a:br>
              <a:rPr lang="en-US" dirty="0"/>
            </a:br>
            <a:r>
              <a:rPr lang="en-US" dirty="0"/>
              <a:t>Benchmark</a:t>
            </a:r>
          </a:p>
        </p:txBody>
      </p:sp>
      <p:sp>
        <p:nvSpPr>
          <p:cNvPr id="765959" name="AutoShape 14"/>
          <p:cNvSpPr>
            <a:spLocks noChangeArrowheads="1"/>
          </p:cNvSpPr>
          <p:nvPr/>
        </p:nvSpPr>
        <p:spPr bwMode="auto">
          <a:xfrm>
            <a:off x="3886200" y="3038475"/>
            <a:ext cx="1752600" cy="1295400"/>
          </a:xfrm>
          <a:prstGeom prst="chevron">
            <a:avLst>
              <a:gd name="adj" fmla="val 33824"/>
            </a:avLst>
          </a:prstGeom>
          <a:solidFill>
            <a:srgbClr val="AEC0DA"/>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AEC0DA"/>
            </a:extrusionClr>
          </a:sp3d>
        </p:spPr>
        <p:txBody>
          <a:bodyPr wrap="none" anchor="ctr">
            <a:flatTx/>
          </a:bodyPr>
          <a:lstStyle/>
          <a:p>
            <a:pPr algn="ctr" eaLnBrk="0" hangingPunct="0"/>
            <a:r>
              <a:rPr lang="en-US" dirty="0" smtClean="0"/>
              <a:t> B </a:t>
            </a:r>
            <a:r>
              <a:rPr lang="en-US" dirty="0"/>
              <a:t>– A =</a:t>
            </a:r>
          </a:p>
        </p:txBody>
      </p:sp>
      <p:sp>
        <p:nvSpPr>
          <p:cNvPr id="765960" name="Text Box 17"/>
          <p:cNvSpPr txBox="1">
            <a:spLocks noChangeArrowheads="1"/>
          </p:cNvSpPr>
          <p:nvPr/>
        </p:nvSpPr>
        <p:spPr bwMode="auto">
          <a:xfrm>
            <a:off x="2819400" y="1819275"/>
            <a:ext cx="365125" cy="457200"/>
          </a:xfrm>
          <a:prstGeom prst="rect">
            <a:avLst/>
          </a:prstGeom>
          <a:noFill/>
          <a:ln w="9525" algn="ctr">
            <a:noFill/>
            <a:miter lim="800000"/>
            <a:headEnd/>
            <a:tailEnd/>
          </a:ln>
        </p:spPr>
        <p:txBody>
          <a:bodyPr wrap="none">
            <a:spAutoFit/>
          </a:bodyPr>
          <a:lstStyle/>
          <a:p>
            <a:pPr algn="ctr" eaLnBrk="0" hangingPunct="0"/>
            <a:r>
              <a:rPr lang="en-US" dirty="0">
                <a:solidFill>
                  <a:schemeClr val="tx1"/>
                </a:solidFill>
              </a:rPr>
              <a:t>A</a:t>
            </a:r>
          </a:p>
        </p:txBody>
      </p:sp>
      <p:sp>
        <p:nvSpPr>
          <p:cNvPr id="765961" name="Text Box 18"/>
          <p:cNvSpPr txBox="1">
            <a:spLocks noChangeArrowheads="1"/>
          </p:cNvSpPr>
          <p:nvPr/>
        </p:nvSpPr>
        <p:spPr bwMode="auto">
          <a:xfrm>
            <a:off x="2835275" y="4943475"/>
            <a:ext cx="365125" cy="457200"/>
          </a:xfrm>
          <a:prstGeom prst="rect">
            <a:avLst/>
          </a:prstGeom>
          <a:noFill/>
          <a:ln w="9525" algn="ctr">
            <a:noFill/>
            <a:miter lim="800000"/>
            <a:headEnd/>
            <a:tailEnd/>
          </a:ln>
        </p:spPr>
        <p:txBody>
          <a:bodyPr wrap="none">
            <a:spAutoFit/>
          </a:bodyPr>
          <a:lstStyle/>
          <a:p>
            <a:pPr algn="ctr" eaLnBrk="0" hangingPunct="0"/>
            <a:r>
              <a:rPr lang="en-US" dirty="0">
                <a:solidFill>
                  <a:schemeClr val="tx1"/>
                </a:solidFill>
              </a:rPr>
              <a:t>B</a:t>
            </a:r>
          </a:p>
        </p:txBody>
      </p:sp>
      <p:sp>
        <p:nvSpPr>
          <p:cNvPr id="765962" name="Text Box 19"/>
          <p:cNvSpPr txBox="1">
            <a:spLocks noChangeArrowheads="1"/>
          </p:cNvSpPr>
          <p:nvPr/>
        </p:nvSpPr>
        <p:spPr bwMode="auto">
          <a:xfrm>
            <a:off x="6553200" y="5476875"/>
            <a:ext cx="2289175" cy="457200"/>
          </a:xfrm>
          <a:prstGeom prst="rect">
            <a:avLst/>
          </a:prstGeom>
          <a:noFill/>
          <a:ln w="9525" algn="ctr">
            <a:noFill/>
            <a:miter lim="800000"/>
            <a:headEnd/>
            <a:tailEnd/>
          </a:ln>
        </p:spPr>
        <p:txBody>
          <a:bodyPr wrap="none">
            <a:spAutoFit/>
          </a:bodyPr>
          <a:lstStyle/>
          <a:p>
            <a:pPr algn="ctr" eaLnBrk="0" hangingPunct="0"/>
            <a:r>
              <a:rPr lang="en-US" b="0" i="1" dirty="0">
                <a:solidFill>
                  <a:schemeClr val="tx1"/>
                </a:solidFill>
              </a:rPr>
              <a:t>A and B precision?</a:t>
            </a:r>
          </a:p>
        </p:txBody>
      </p:sp>
      <p:cxnSp>
        <p:nvCxnSpPr>
          <p:cNvPr id="765963" name="AutoShape 20"/>
          <p:cNvCxnSpPr>
            <a:cxnSpLocks noChangeShapeType="1"/>
            <a:stCxn id="765955" idx="2"/>
            <a:endCxn id="765956" idx="0"/>
          </p:cNvCxnSpPr>
          <p:nvPr/>
        </p:nvCxnSpPr>
        <p:spPr bwMode="auto">
          <a:xfrm>
            <a:off x="1584325" y="2627313"/>
            <a:ext cx="0" cy="411162"/>
          </a:xfrm>
          <a:prstGeom prst="straightConnector1">
            <a:avLst/>
          </a:prstGeom>
          <a:noFill/>
          <a:ln w="38100">
            <a:solidFill>
              <a:schemeClr val="tx1"/>
            </a:solidFill>
            <a:round/>
            <a:headEnd/>
            <a:tailEnd type="triangle" w="med" len="med"/>
          </a:ln>
        </p:spPr>
      </p:cxnSp>
      <p:cxnSp>
        <p:nvCxnSpPr>
          <p:cNvPr id="765964" name="AutoShape 21"/>
          <p:cNvCxnSpPr>
            <a:cxnSpLocks noChangeShapeType="1"/>
            <a:stCxn id="765956" idx="2"/>
            <a:endCxn id="765957" idx="0"/>
          </p:cNvCxnSpPr>
          <p:nvPr/>
        </p:nvCxnSpPr>
        <p:spPr bwMode="auto">
          <a:xfrm>
            <a:off x="1584325" y="4227513"/>
            <a:ext cx="0" cy="411162"/>
          </a:xfrm>
          <a:prstGeom prst="straightConnector1">
            <a:avLst/>
          </a:prstGeom>
          <a:noFill/>
          <a:ln w="38100">
            <a:solidFill>
              <a:schemeClr val="tx1"/>
            </a:solidFill>
            <a:round/>
            <a:headEnd/>
            <a:tailEnd type="triangle" w="med" len="med"/>
          </a:ln>
        </p:spPr>
      </p:cxnSp>
      <p:cxnSp>
        <p:nvCxnSpPr>
          <p:cNvPr id="765965" name="AutoShape 22"/>
          <p:cNvCxnSpPr>
            <a:cxnSpLocks noChangeShapeType="1"/>
            <a:stCxn id="765960" idx="3"/>
            <a:endCxn id="765959" idx="0"/>
          </p:cNvCxnSpPr>
          <p:nvPr/>
        </p:nvCxnSpPr>
        <p:spPr bwMode="auto">
          <a:xfrm>
            <a:off x="3184525" y="2047875"/>
            <a:ext cx="1358900" cy="990600"/>
          </a:xfrm>
          <a:prstGeom prst="bentConnector2">
            <a:avLst/>
          </a:prstGeom>
          <a:noFill/>
          <a:ln w="38100">
            <a:solidFill>
              <a:schemeClr val="tx1"/>
            </a:solidFill>
            <a:miter lim="800000"/>
            <a:headEnd/>
            <a:tailEnd type="triangle" w="med" len="med"/>
          </a:ln>
        </p:spPr>
      </p:cxnSp>
      <p:cxnSp>
        <p:nvCxnSpPr>
          <p:cNvPr id="765966" name="AutoShape 23"/>
          <p:cNvCxnSpPr>
            <a:cxnSpLocks noChangeShapeType="1"/>
            <a:stCxn id="765961" idx="3"/>
            <a:endCxn id="765959" idx="2"/>
          </p:cNvCxnSpPr>
          <p:nvPr/>
        </p:nvCxnSpPr>
        <p:spPr bwMode="auto">
          <a:xfrm flipV="1">
            <a:off x="3200400" y="4333875"/>
            <a:ext cx="1343025" cy="838200"/>
          </a:xfrm>
          <a:prstGeom prst="bentConnector2">
            <a:avLst/>
          </a:prstGeom>
          <a:noFill/>
          <a:ln w="38100">
            <a:solidFill>
              <a:schemeClr val="tx1"/>
            </a:solidFill>
            <a:miter lim="800000"/>
            <a:headEnd/>
            <a:tailEnd type="triangle" w="med" len="med"/>
          </a:ln>
        </p:spPr>
      </p:cxnSp>
      <p:cxnSp>
        <p:nvCxnSpPr>
          <p:cNvPr id="765967" name="AutoShape 24"/>
          <p:cNvCxnSpPr>
            <a:cxnSpLocks noChangeShapeType="1"/>
            <a:stCxn id="765959" idx="3"/>
            <a:endCxn id="765958" idx="1"/>
          </p:cNvCxnSpPr>
          <p:nvPr/>
        </p:nvCxnSpPr>
        <p:spPr bwMode="auto">
          <a:xfrm flipV="1">
            <a:off x="5638800" y="3684588"/>
            <a:ext cx="641350" cy="1587"/>
          </a:xfrm>
          <a:prstGeom prst="straightConnector1">
            <a:avLst/>
          </a:prstGeom>
          <a:noFill/>
          <a:ln w="38100">
            <a:solidFill>
              <a:schemeClr val="tx1"/>
            </a:solidFill>
            <a:round/>
            <a:headEnd/>
            <a:tailEnd type="triangle" w="med" len="med"/>
          </a:ln>
        </p:spPr>
      </p:cxn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6.0&quot;&gt;&lt;object type=&quot;1&quot; unique_id=&quot;10001&quot;&gt;&lt;object type=&quot;8&quot; unique_id=&quot;12005&quot;&gt;&lt;/object&gt;&lt;object type=&quot;2&quot; unique_id=&quot;12006&quot;&gt;&lt;object type=&quot;3&quot; unique_id=&quot;12007&quot;&gt;&lt;property id=&quot;20148&quot; value=&quot;5&quot;/&gt;&lt;property id=&quot;20300&quot; value=&quot;Slide 1 - &amp;quot;Lesson 6&amp;#x0D;&amp;#x0A;Verifying Your Application&amp;quot;&quot;/&gt;&lt;property id=&quot;20307&quot; value=&quot;547&quot;/&gt;&lt;/object&gt;&lt;object type=&quot;3&quot; unique_id=&quot;12008&quot;&gt;&lt;property id=&quot;20148&quot; value=&quot;5&quot;/&gt;&lt;property id=&quot;20300&quot; value=&quot;Slide 2 - &amp;quot;A. Verifying Correct Application Behavior&amp;quot;&quot;/&gt;&lt;property id=&quot;20307&quot; value=&quot;574&quot;/&gt;&lt;/object&gt;&lt;object type=&quot;3&quot; unique_id=&quot;12009&quot;&gt;&lt;property id=&quot;20148&quot; value=&quot;5&quot;/&gt;&lt;property id=&quot;20300&quot; value=&quot;Slide 3&quot;/&gt;&lt;property id=&quot;20307&quot; value=&quot;578&quot;/&gt;&lt;/object&gt;&lt;object type=&quot;3&quot; unique_id=&quot;12010&quot;&gt;&lt;property id=&quot;20148&quot; value=&quot;5&quot;/&gt;&lt;property id=&quot;20300&quot; value=&quot;Slide 4&quot;/&gt;&lt;property id=&quot;20307&quot; value=&quot;579&quot;/&gt;&lt;/object&gt;&lt;object type=&quot;3&quot; unique_id=&quot;12011&quot;&gt;&lt;property id=&quot;20148&quot; value=&quot;5&quot;/&gt;&lt;property id=&quot;20300&quot; value=&quot;Slide 5&quot;/&gt;&lt;property id=&quot;20307&quot; value=&quot;580&quot;/&gt;&lt;/object&gt;&lt;object type=&quot;3&quot; unique_id=&quot;12012&quot;&gt;&lt;property id=&quot;20148&quot; value=&quot;5&quot;/&gt;&lt;property id=&quot;20300&quot; value=&quot;Slide 6 - &amp;quot;Exercise 6-1: Debug Exercise VI&amp;quot;&quot;/&gt;&lt;property id=&quot;20307&quot; value=&quot;581&quot;/&gt;&lt;/object&gt;&lt;object type=&quot;3&quot; unique_id=&quot;12013&quot;&gt;&lt;property id=&quot;20148&quot; value=&quot;5&quot;/&gt;&lt;property id=&quot;20300&quot; value=&quot;Slide 7 - &amp;quot;B. Verifying Correct Timing Behavior&amp;quot;&quot;/&gt;&lt;property id=&quot;20307&quot; value=&quot;575&quot;/&gt;&lt;/object&gt;&lt;object type=&quot;3&quot; unique_id=&quot;12014&quot;&gt;&lt;property id=&quot;20148&quot; value=&quot;5&quot;/&gt;&lt;property id=&quot;20300&quot; value=&quot;Slide 8 - &amp;quot;Profile Performance and Memory Tool&amp;quot;&quot;/&gt;&lt;property id=&quot;20307&quot; value=&quot;608&quot;/&gt;&lt;/object&gt;&lt;object type=&quot;3&quot; unique_id=&quot;12015&quot;&gt;&lt;property id=&quot;20148&quot; value=&quot;5&quot;/&gt;&lt;property id=&quot;20300&quot; value=&quot;Slide 9 - &amp;quot;Benchmarking an Operation&amp;quot;&quot;/&gt;&lt;property id=&quot;20307&quot; value=&quot;612&quot;/&gt;&lt;/object&gt;&lt;object type=&quot;3&quot; unique_id=&quot;12016&quot;&gt;&lt;property id=&quot;20148&quot; value=&quot;5&quot;/&gt;&lt;property id=&quot;20300&quot; value=&quot;Slide 10 - &amp;quot;Tick Count (ms) Function—Good &amp;quot;&quot;/&gt;&lt;property id=&quot;20307&quot; value=&quot;607&quot;/&gt;&lt;/object&gt;&lt;object type=&quot;3&quot; unique_id=&quot;12017&quot;&gt;&lt;property id=&quot;20148&quot; value=&quot;5&quot;/&gt;&lt;property id=&quot;20300&quot; value=&quot;Slide 11 - &amp;quot;Time Stamp VIs—Best&amp;quot;&quot;/&gt;&lt;property id=&quot;20307&quot; value=&quot;609&quot;/&gt;&lt;/object&gt;&lt;object type=&quot;3&quot; unique_id=&quot;12018&quot;&gt;&lt;property id=&quot;20148&quot; value=&quot;5&quot;/&gt;&lt;property id=&quot;20300&quot; value=&quot;Slide 12 - &amp;quot;Hardware Benchmarking&amp;quot;&quot;/&gt;&lt;property id=&quot;20307&quot; value=&quot;610&quot;/&gt;&lt;/object&gt;&lt;object type=&quot;3&quot; unique_id=&quot;12019&quot;&gt;&lt;property id=&quot;20148&quot; value=&quot;5&quot;/&gt;&lt;property id=&quot;20300&quot; value=&quot;Slide 13 - &amp;quot;Exercise 6-2: Verify Timing Behavior&amp;quot;&quot;/&gt;&lt;property id=&quot;20307&quot; value=&quot;584&quot;/&gt;&lt;/object&gt;&lt;object type=&quot;3&quot; unique_id=&quot;12020&quot;&gt;&lt;property id=&quot;20148&quot; value=&quot;5&quot;/&gt;&lt;property id=&quot;20300&quot; value=&quot;Slide 14 - &amp;quot;C. Verifying Memory Usage&amp;quot;&quot;/&gt;&lt;property id=&quot;20307&quot; value=&quot;576&quot;/&gt;&lt;/object&gt;&lt;object type=&quot;3&quot; unique_id=&quot;12021&quot;&gt;&lt;property id=&quot;20148&quot; value=&quot;5&quot;/&gt;&lt;property id=&quot;20300&quot; value=&quot;Slide 15 - &amp;quot;Real-Time Engine Info&amp;quot;&quot;/&gt;&lt;property id=&quot;20307&quot; value=&quot;552&quot;/&gt;&lt;/object&gt;&lt;object type=&quot;3&quot; unique_id=&quot;12022&quot;&gt;&lt;property id=&quot;20148&quot; value=&quot;5&quot;/&gt;&lt;property id=&quot;20300&quot; value=&quot;Slide 16 - &amp;quot;Show Buffer Allocations&amp;quot;&quot;/&gt;&lt;property id=&quot;20307&quot; value=&quot;570&quot;/&gt;&lt;/object&gt;&lt;object type=&quot;3&quot; unique_id=&quot;12023&quot;&gt;&lt;property id=&quot;20148&quot; value=&quot;5&quot;/&gt;&lt;property id=&quot;20300&quot; value=&quot;Slide 17 - &amp;quot;Real-Time System Manager (RTSM)&amp;quot;&quot;/&gt;&lt;property id=&quot;20307&quot; value=&quot;586&quot;/&gt;&lt;/object&gt;&lt;object type=&quot;3&quot; unique_id=&quot;12024&quot;&gt;&lt;property id=&quot;20148&quot; value=&quot;5&quot;/&gt;&lt;property id=&quot;20300&quot; value=&quot;Slide 18 - &amp;quot;Real-Time System Manager (RTSM)&amp;quot;&quot;/&gt;&lt;property id=&quot;20307&quot; value=&quot;587&quot;/&gt;&lt;/object&gt;&lt;object type=&quot;3&quot; unique_id=&quot;12025&quot;&gt;&lt;property id=&quot;20148&quot; value=&quot;5&quot;/&gt;&lt;property id=&quot;20300&quot; value=&quot;Slide 19 - &amp;quot;Configuring the RTSM&amp;quot;&quot;/&gt;&lt;property id=&quot;20307&quot; value=&quot;613&quot;/&gt;&lt;/object&gt;&lt;object type=&quot;3&quot; unique_id=&quot;12026&quot;&gt;&lt;property id=&quot;20148&quot; value=&quot;5&quot;/&gt;&lt;property id=&quot;20300&quot; value=&quot;Slide 20 - &amp;quot;Configuring the RTSM&amp;quot;&quot;/&gt;&lt;property id=&quot;20307&quot; value=&quot;590&quot;/&gt;&lt;/object&gt;&lt;object type=&quot;3&quot; unique_id=&quot;12027&quot;&gt;&lt;property id=&quot;20148&quot; value=&quot;5&quot;/&gt;&lt;property id=&quot;20300&quot; value=&quot;Slide 21 - &amp;quot;Configuring the RTSM—Logging&amp;quot;&quot;/&gt;&lt;property id=&quot;20307&quot; value=&quot;591&quot;/&gt;&lt;/object&gt;&lt;object type=&quot;3&quot; unique_id=&quot;12028&quot;&gt;&lt;property id=&quot;20148&quot; value=&quot;5&quot;/&gt;&lt;property id=&quot;20300&quot; value=&quot;Slide 22 - &amp;quot;RTSM—Memory and CPU Usage&amp;quot;&quot;/&gt;&lt;property id=&quot;20307&quot; value=&quot;588&quot;/&gt;&lt;/object&gt;&lt;object type=&quot;3&quot; unique_id=&quot;12029&quot;&gt;&lt;property id=&quot;20148&quot; value=&quot;5&quot;/&gt;&lt;property id=&quot;20300&quot; value=&quot;Slide 23 - &amp;quot;Exercise 6-3: Verify Memory Usage&amp;quot;&quot;/&gt;&lt;property id=&quot;20307&quot; value=&quot;571&quot;/&gt;&lt;/object&gt;&lt;object type=&quot;3&quot; unique_id=&quot;12030&quot;&gt;&lt;property id=&quot;20148&quot; value=&quot;5&quot;/&gt;&lt;property id=&quot;20300&quot; value=&quot;Slide 24 - &amp;quot;D. LabVIEW Execution Trace Toolkit (ETS only)&amp;quot;&quot;/&gt;&lt;property id=&quot;20307&quot; value=&quot;585&quot;/&gt;&lt;/object&gt;&lt;object type=&quot;3&quot; unique_id=&quot;12031&quot;&gt;&lt;property id=&quot;20148&quot; value=&quot;5&quot;/&gt;&lt;property id=&quot;20300&quot; value=&quot;Slide 25 - &amp;quot;How Does it Work?&amp;quot;&quot;/&gt;&lt;property id=&quot;20307&quot; value=&quot;596&quot;/&gt;&lt;/object&gt;&lt;object type=&quot;3&quot; unique_id=&quot;12032&quot;&gt;&lt;property id=&quot;20148&quot; value=&quot;5&quot;/&gt;&lt;property id=&quot;20300&quot; value=&quot;Slide 26 - &amp;quot;Instrumentation VIs&amp;quot;&quot;/&gt;&lt;property id=&quot;20307&quot; value=&quot;601&quot;/&gt;&lt;/object&gt;&lt;object type=&quot;3&quot; unique_id=&quot;12033&quot;&gt;&lt;property id=&quot;20148&quot; value=&quot;5&quot;/&gt;&lt;property id=&quot;20300&quot; value=&quot;Slide 27 - &amp;quot;Instrumentation VI Example&amp;quot;&quot;/&gt;&lt;property id=&quot;20307&quot; value=&quot;604&quot;/&gt;&lt;/object&gt;&lt;object type=&quot;3&quot; unique_id=&quot;12034&quot;&gt;&lt;property id=&quot;20148&quot; value=&quot;5&quot;/&gt;&lt;property id=&quot;20300&quot; value=&quot;Slide 28 - &amp;quot;Trace Logging Buffer&amp;quot;&quot;/&gt;&lt;property id=&quot;20307&quot; value=&quot;605&quot;/&gt;&lt;/object&gt;&lt;object type=&quot;3&quot; unique_id=&quot;12035&quot;&gt;&lt;property id=&quot;20148&quot; value=&quot;5&quot;/&gt;&lt;property id=&quot;20300&quot; value=&quot;Slide 29 - &amp;quot;Viewing a Trace&amp;quot;&quot;/&gt;&lt;property id=&quot;20307&quot; value=&quot;597&quot;/&gt;&lt;/object&gt;&lt;object type=&quot;3&quot; unique_id=&quot;12036&quot;&gt;&lt;property id=&quot;20148&quot; value=&quot;5&quot;/&gt;&lt;property id=&quot;20300&quot; value=&quot;Slide 30 - &amp;quot;Thread View: Flags&amp;quot;&quot;/&gt;&lt;property id=&quot;20307&quot; value=&quot;606&quot;/&gt;&lt;/object&gt;&lt;object type=&quot;3&quot; unique_id=&quot;12037&quot;&gt;&lt;property id=&quot;20148&quot; value=&quot;5&quot;/&gt;&lt;property id=&quot;20300&quot; value=&quot;Slide 31 - &amp;quot;Exercise 6-4: Execution Trace&amp;quot;&quot;/&gt;&lt;property id=&quot;20307&quot; value=&quot;573&quot;/&gt;&lt;/object&gt;&lt;object type=&quot;3&quot; unique_id=&quot;12038&quot;&gt;&lt;property id=&quot;20148&quot; value=&quot;5&quot;/&gt;&lt;property id=&quot;20300&quot; value=&quot;Slide 32 - &amp;quot;Summary—Match the Tool to the Test&amp;quot;&quot;/&gt;&lt;property id=&quot;20307&quot; value=&quot;535&quot;/&gt;&lt;/object&gt;&lt;/object&gt;&lt;/object&gt;&lt;/database&gt;"/>
</p:tagLst>
</file>

<file path=ppt/theme/theme1.xml><?xml version="1.0" encoding="utf-8"?>
<a:theme xmlns:a="http://schemas.openxmlformats.org/drawingml/2006/main" name="2007 Content Slides Templat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Habanero Template">
      <a:majorFont>
        <a:latin typeface="Arial Narrow"/>
        <a:ea typeface=""/>
        <a:cs typeface=""/>
      </a:majorFont>
      <a:minorFont>
        <a:latin typeface="Arial Narrow"/>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lnDef>
  </a:objectDefaults>
  <a:extraClrSchemeLst>
    <a:extraClrScheme>
      <a:clrScheme name="Habanero Template 1">
        <a:dk1>
          <a:srgbClr val="000000"/>
        </a:dk1>
        <a:lt1>
          <a:srgbClr val="FFFFFF"/>
        </a:lt1>
        <a:dk2>
          <a:srgbClr val="000000"/>
        </a:dk2>
        <a:lt2>
          <a:srgbClr val="A8ADB0"/>
        </a:lt2>
        <a:accent1>
          <a:srgbClr val="B8BA95"/>
        </a:accent1>
        <a:accent2>
          <a:srgbClr val="006600"/>
        </a:accent2>
        <a:accent3>
          <a:srgbClr val="FFFFFF"/>
        </a:accent3>
        <a:accent4>
          <a:srgbClr val="000000"/>
        </a:accent4>
        <a:accent5>
          <a:srgbClr val="D8D9C8"/>
        </a:accent5>
        <a:accent6>
          <a:srgbClr val="005C00"/>
        </a:accent6>
        <a:hlink>
          <a:srgbClr val="0000FF"/>
        </a:hlink>
        <a:folHlink>
          <a:srgbClr val="990033"/>
        </a:folHlink>
      </a:clrScheme>
      <a:clrMap bg1="lt1" tx1="dk1" bg2="lt2" tx2="dk2" accent1="accent1" accent2="accent2" accent3="accent3" accent4="accent4" accent5="accent5" accent6="accent6" hlink="hlink" folHlink="folHlink"/>
    </a:extraClrScheme>
    <a:extraClrScheme>
      <a:clrScheme name="Habanero Template 2">
        <a:dk1>
          <a:srgbClr val="000000"/>
        </a:dk1>
        <a:lt1>
          <a:srgbClr val="FFFFFF"/>
        </a:lt1>
        <a:dk2>
          <a:srgbClr val="000000"/>
        </a:dk2>
        <a:lt2>
          <a:srgbClr val="A8ADB0"/>
        </a:lt2>
        <a:accent1>
          <a:srgbClr val="B8BA95"/>
        </a:accent1>
        <a:accent2>
          <a:srgbClr val="006600"/>
        </a:accent2>
        <a:accent3>
          <a:srgbClr val="FFFFFF"/>
        </a:accent3>
        <a:accent4>
          <a:srgbClr val="000000"/>
        </a:accent4>
        <a:accent5>
          <a:srgbClr val="D8D9C8"/>
        </a:accent5>
        <a:accent6>
          <a:srgbClr val="005C00"/>
        </a:accent6>
        <a:hlink>
          <a:srgbClr val="5E84B8"/>
        </a:hlink>
        <a:folHlink>
          <a:srgbClr val="9900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007 Lesson Titl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Lesson Titl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lnDef>
  </a:objectDefaults>
  <a:extraClrSchemeLst>
    <a:extraClrScheme>
      <a:clrScheme name="Lesson 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sson Titl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sson Titl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sson Titl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sson Titl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sson Titl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sson Titl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sson Titl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sson Titl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sson Titl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sson Titl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sson Titl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007 Exercise Slid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Exercise Slid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lnDef>
  </a:objectDefaults>
  <a:extraClrSchemeLst>
    <a:extraClrScheme>
      <a:clrScheme name="Exercis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xercis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xercis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xercis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xercis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xercis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xercis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xercis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xercis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xercis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xercis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xercis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41449</TotalTime>
  <Pages>137</Pages>
  <Words>6107</Words>
  <Application>Microsoft PowerPoint 4.0</Application>
  <PresentationFormat>Letter Paper (8.5x11 in)</PresentationFormat>
  <Paragraphs>486</Paragraphs>
  <Slides>50</Slides>
  <Notes>50</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50</vt:i4>
      </vt:variant>
    </vt:vector>
  </HeadingPairs>
  <TitlesOfParts>
    <vt:vector size="54" baseType="lpstr">
      <vt:lpstr>2007 Content Slides Template</vt:lpstr>
      <vt:lpstr>2007 Lesson Title</vt:lpstr>
      <vt:lpstr>2007 Exercise Slide</vt:lpstr>
      <vt:lpstr>Bitmap Image</vt:lpstr>
      <vt:lpstr>Lesson 6 Verifying Your Application</vt:lpstr>
      <vt:lpstr>A. Verifying Correct Application Behavior</vt:lpstr>
      <vt:lpstr>Standard Debugging Techniques</vt:lpstr>
      <vt:lpstr>Standard Debugging Techniques (continued)</vt:lpstr>
      <vt:lpstr>Standard Debugging Techniques (continued)</vt:lpstr>
      <vt:lpstr>Exercise 6-1: Using Debugging Tools</vt:lpstr>
      <vt:lpstr>B. Verifying Correct Timing Behavior</vt:lpstr>
      <vt:lpstr>Profile Performance and Memory Tool</vt:lpstr>
      <vt:lpstr>Benchmarking an Operation</vt:lpstr>
      <vt:lpstr>Tick Count (ms) Function – Good </vt:lpstr>
      <vt:lpstr>Timestamp VIs – Best</vt:lpstr>
      <vt:lpstr>Hardware Benchmarking</vt:lpstr>
      <vt:lpstr>Exercise 6-2: Verify Timing Behavior</vt:lpstr>
      <vt:lpstr>C. Verifying Memory Usage</vt:lpstr>
      <vt:lpstr>Profile Performance and Memory Tool</vt:lpstr>
      <vt:lpstr>Real-Time Engine Information Dialog Box </vt:lpstr>
      <vt:lpstr>Show Buffer Allocations Tool</vt:lpstr>
      <vt:lpstr>Real-Time System Manager (RTSM)</vt:lpstr>
      <vt:lpstr>Real-Time System Manager (continued)</vt:lpstr>
      <vt:lpstr>Configuring the RTSM</vt:lpstr>
      <vt:lpstr>Configuring the RTSM (continued)</vt:lpstr>
      <vt:lpstr>Configuring the RTSM – Logging</vt:lpstr>
      <vt:lpstr>RTSM – Memory and CPU Usage</vt:lpstr>
      <vt:lpstr>Distributed System Manager</vt:lpstr>
      <vt:lpstr>CPU and Memory Usage VIs</vt:lpstr>
      <vt:lpstr>Exercise 6-3: Verify Memory Usage</vt:lpstr>
      <vt:lpstr>D. Real-Time Execution Trace Toolkit</vt:lpstr>
      <vt:lpstr>How Does it Work?</vt:lpstr>
      <vt:lpstr>Capturing a Trace</vt:lpstr>
      <vt:lpstr>Capturing a Trace – Examples</vt:lpstr>
      <vt:lpstr>Capturing a Trace – Examples</vt:lpstr>
      <vt:lpstr>Capturing a Trace – Logging Buffer</vt:lpstr>
      <vt:lpstr>Viewing a Trace</vt:lpstr>
      <vt:lpstr>Viewing a Trace – VI Events View</vt:lpstr>
      <vt:lpstr>Viewing a Trace – VI Events View</vt:lpstr>
      <vt:lpstr>Viewing a Trace – Thread Events View</vt:lpstr>
      <vt:lpstr>Viewing a Trace – Thread Events View</vt:lpstr>
      <vt:lpstr>Viewing a Trace – Thread Events View</vt:lpstr>
      <vt:lpstr>Viewing a Trace – Thread Events View</vt:lpstr>
      <vt:lpstr>Viewing a Trace</vt:lpstr>
      <vt:lpstr>Exercise 6-4: Verifying VI Behavior</vt:lpstr>
      <vt:lpstr>Detailed Tracing</vt:lpstr>
      <vt:lpstr>Thread View – Flags</vt:lpstr>
      <vt:lpstr>  Demonstration  Execution Trace Toolkit</vt:lpstr>
      <vt:lpstr>Summary – Quiz</vt:lpstr>
      <vt:lpstr>Summary – Quiz Answer</vt:lpstr>
      <vt:lpstr>Summary – Quiz</vt:lpstr>
      <vt:lpstr>Summary – Quiz Answer</vt:lpstr>
      <vt:lpstr>Summary – Quiz</vt:lpstr>
      <vt:lpstr>Summary – Match the Tool to the Test</vt:lpstr>
    </vt:vector>
  </TitlesOfParts>
  <Company>National Instruments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Equipment Needed for this Course</dc:title>
  <dc:subject>LabVIEW Basics Course - LV ver. 4.0 update</dc:subject>
  <dc:creator>Crystal Drumheller</dc:creator>
  <cp:keywords>Labview slides basics education customer</cp:keywords>
  <dc:description/>
  <cp:lastModifiedBy>NI</cp:lastModifiedBy>
  <cp:revision>739</cp:revision>
  <cp:lastPrinted>1996-02-10T00:11:24Z</cp:lastPrinted>
  <dcterms:created xsi:type="dcterms:W3CDTF">2000-06-22T07:24:21Z</dcterms:created>
  <dcterms:modified xsi:type="dcterms:W3CDTF">2009-02-03T16:36:28Z</dcterms:modified>
</cp:coreProperties>
</file>