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3" r:id="rId1"/>
    <p:sldMasterId id="2147483818" r:id="rId2"/>
    <p:sldMasterId id="2147483821" r:id="rId3"/>
  </p:sldMasterIdLst>
  <p:notesMasterIdLst>
    <p:notesMasterId r:id="rId43"/>
  </p:notesMasterIdLst>
  <p:handoutMasterIdLst>
    <p:handoutMasterId r:id="rId44"/>
  </p:handoutMasterIdLst>
  <p:sldIdLst>
    <p:sldId id="389" r:id="rId4"/>
    <p:sldId id="392" r:id="rId5"/>
    <p:sldId id="439" r:id="rId6"/>
    <p:sldId id="448" r:id="rId7"/>
    <p:sldId id="393" r:id="rId8"/>
    <p:sldId id="394" r:id="rId9"/>
    <p:sldId id="440" r:id="rId10"/>
    <p:sldId id="450" r:id="rId11"/>
    <p:sldId id="451" r:id="rId12"/>
    <p:sldId id="452" r:id="rId13"/>
    <p:sldId id="453" r:id="rId14"/>
    <p:sldId id="454" r:id="rId15"/>
    <p:sldId id="459" r:id="rId16"/>
    <p:sldId id="460" r:id="rId17"/>
    <p:sldId id="461" r:id="rId18"/>
    <p:sldId id="462" r:id="rId19"/>
    <p:sldId id="463" r:id="rId20"/>
    <p:sldId id="465" r:id="rId21"/>
    <p:sldId id="466" r:id="rId22"/>
    <p:sldId id="467" r:id="rId23"/>
    <p:sldId id="468" r:id="rId24"/>
    <p:sldId id="469" r:id="rId25"/>
    <p:sldId id="470" r:id="rId26"/>
    <p:sldId id="471" r:id="rId27"/>
    <p:sldId id="472" r:id="rId28"/>
    <p:sldId id="475" r:id="rId29"/>
    <p:sldId id="476" r:id="rId30"/>
    <p:sldId id="477" r:id="rId31"/>
    <p:sldId id="478" r:id="rId32"/>
    <p:sldId id="479" r:id="rId33"/>
    <p:sldId id="480" r:id="rId34"/>
    <p:sldId id="481" r:id="rId35"/>
    <p:sldId id="482" r:id="rId36"/>
    <p:sldId id="484" r:id="rId37"/>
    <p:sldId id="483" r:id="rId38"/>
    <p:sldId id="407" r:id="rId39"/>
    <p:sldId id="408" r:id="rId40"/>
    <p:sldId id="490" r:id="rId41"/>
    <p:sldId id="491" r:id="rId42"/>
  </p:sldIdLst>
  <p:sldSz cx="9144000" cy="6858000" type="letter"/>
  <p:notesSz cx="6997700" cy="9271000"/>
  <p:custDataLst>
    <p:tags r:id="rId45"/>
  </p:custDataLst>
  <p:defaultTextStyle>
    <a:defPPr>
      <a:defRPr lang="en-US"/>
    </a:defPPr>
    <a:lvl1pPr algn="ctr" rtl="0" eaLnBrk="0" fontAlgn="base" hangingPunct="0">
      <a:spcBef>
        <a:spcPct val="0"/>
      </a:spcBef>
      <a:spcAft>
        <a:spcPct val="0"/>
      </a:spcAft>
      <a:defRPr sz="2400" b="1" kern="1200">
        <a:solidFill>
          <a:schemeClr val="bg1"/>
        </a:solidFill>
        <a:latin typeface="Arial Narrow" pitchFamily="34" charset="0"/>
        <a:ea typeface="+mn-ea"/>
        <a:cs typeface="+mn-cs"/>
      </a:defRPr>
    </a:lvl1pPr>
    <a:lvl2pPr marL="457200" algn="ctr" rtl="0" eaLnBrk="0" fontAlgn="base" hangingPunct="0">
      <a:spcBef>
        <a:spcPct val="0"/>
      </a:spcBef>
      <a:spcAft>
        <a:spcPct val="0"/>
      </a:spcAft>
      <a:defRPr sz="2400" b="1" kern="1200">
        <a:solidFill>
          <a:schemeClr val="bg1"/>
        </a:solidFill>
        <a:latin typeface="Arial Narrow" pitchFamily="34" charset="0"/>
        <a:ea typeface="+mn-ea"/>
        <a:cs typeface="+mn-cs"/>
      </a:defRPr>
    </a:lvl2pPr>
    <a:lvl3pPr marL="914400" algn="ctr" rtl="0" eaLnBrk="0" fontAlgn="base" hangingPunct="0">
      <a:spcBef>
        <a:spcPct val="0"/>
      </a:spcBef>
      <a:spcAft>
        <a:spcPct val="0"/>
      </a:spcAft>
      <a:defRPr sz="2400" b="1" kern="1200">
        <a:solidFill>
          <a:schemeClr val="bg1"/>
        </a:solidFill>
        <a:latin typeface="Arial Narrow" pitchFamily="34" charset="0"/>
        <a:ea typeface="+mn-ea"/>
        <a:cs typeface="+mn-cs"/>
      </a:defRPr>
    </a:lvl3pPr>
    <a:lvl4pPr marL="1371600" algn="ctr" rtl="0" eaLnBrk="0" fontAlgn="base" hangingPunct="0">
      <a:spcBef>
        <a:spcPct val="0"/>
      </a:spcBef>
      <a:spcAft>
        <a:spcPct val="0"/>
      </a:spcAft>
      <a:defRPr sz="2400" b="1" kern="1200">
        <a:solidFill>
          <a:schemeClr val="bg1"/>
        </a:solidFill>
        <a:latin typeface="Arial Narrow" pitchFamily="34" charset="0"/>
        <a:ea typeface="+mn-ea"/>
        <a:cs typeface="+mn-cs"/>
      </a:defRPr>
    </a:lvl4pPr>
    <a:lvl5pPr marL="1828800" algn="ctr" rtl="0" eaLnBrk="0" fontAlgn="base" hangingPunct="0">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sa Rivers" initials="LR"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5A5F62"/>
    <a:srgbClr val="AAAAC6"/>
    <a:srgbClr val="666699"/>
    <a:srgbClr val="0000FF"/>
    <a:srgbClr val="00FF00"/>
    <a:srgbClr val="FF6600"/>
    <a:srgbClr val="FF9900"/>
    <a:srgbClr val="00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17204" autoAdjust="0"/>
    <p:restoredTop sz="74970" autoAdjust="0"/>
  </p:normalViewPr>
  <p:slideViewPr>
    <p:cSldViewPr>
      <p:cViewPr varScale="1">
        <p:scale>
          <a:sx n="80" d="100"/>
          <a:sy n="80" d="100"/>
        </p:scale>
        <p:origin x="-1716" y="-90"/>
      </p:cViewPr>
      <p:guideLst>
        <p:guide orient="horz"/>
        <p:guide/>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100" d="100"/>
        <a:sy n="100" d="100"/>
      </p:scale>
      <p:origin x="0" y="1380"/>
    </p:cViewPr>
  </p:sorterViewPr>
  <p:notesViewPr>
    <p:cSldViewPr>
      <p:cViewPr varScale="1">
        <p:scale>
          <a:sx n="82" d="100"/>
          <a:sy n="82" d="100"/>
        </p:scale>
        <p:origin x="-3096" y="-78"/>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openxmlformats.org/officeDocument/2006/relationships/viewProps" Target="viewProps.xml"/><Relationship Id="rId8" Type="http://schemas.openxmlformats.org/officeDocument/2006/relationships/slide" Target="slides/slide5.xml"/></Relationships>
</file>

<file path=ppt/_rels/viewProps.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slide" Target="slides/slide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1588"/>
            <a:ext cx="3032867" cy="465138"/>
          </a:xfrm>
          <a:prstGeom prst="rect">
            <a:avLst/>
          </a:prstGeom>
          <a:noFill/>
          <a:ln w="9525">
            <a:noFill/>
            <a:miter lim="800000"/>
            <a:headEnd/>
            <a:tailEnd/>
          </a:ln>
          <a:effectLst/>
        </p:spPr>
        <p:txBody>
          <a:bodyPr vert="horz" wrap="square" lIns="19469" tIns="0" rIns="19469" bIns="0" numCol="1" anchor="t" anchorCtr="0" compatLnSpc="1">
            <a:prstTxWarp prst="textNoShape">
              <a:avLst/>
            </a:prstTxWarp>
          </a:bodyPr>
          <a:lstStyle>
            <a:lvl1pPr algn="l" defTabSz="933450">
              <a:defRPr sz="1000" b="0" i="1">
                <a:solidFill>
                  <a:schemeClr val="tx1"/>
                </a:solidFill>
                <a:latin typeface="Arial" charset="0"/>
              </a:defRPr>
            </a:lvl1pPr>
          </a:lstStyle>
          <a:p>
            <a:pPr>
              <a:defRPr/>
            </a:pPr>
            <a:r>
              <a:rPr lang="en-US" altLang="en-US"/>
              <a:t>Lesson 6</a:t>
            </a:r>
          </a:p>
        </p:txBody>
      </p:sp>
      <p:sp>
        <p:nvSpPr>
          <p:cNvPr id="3075" name="Rectangle 3"/>
          <p:cNvSpPr>
            <a:spLocks noGrp="1" noChangeArrowheads="1"/>
          </p:cNvSpPr>
          <p:nvPr>
            <p:ph type="dt" sz="quarter" idx="1"/>
          </p:nvPr>
        </p:nvSpPr>
        <p:spPr bwMode="auto">
          <a:xfrm>
            <a:off x="3964834" y="-1588"/>
            <a:ext cx="3032866" cy="465138"/>
          </a:xfrm>
          <a:prstGeom prst="rect">
            <a:avLst/>
          </a:prstGeom>
          <a:noFill/>
          <a:ln w="9525">
            <a:noFill/>
            <a:miter lim="800000"/>
            <a:headEnd/>
            <a:tailEnd/>
          </a:ln>
          <a:effectLst/>
        </p:spPr>
        <p:txBody>
          <a:bodyPr vert="horz" wrap="square" lIns="19469" tIns="0" rIns="19469" bIns="0" numCol="1" anchor="t" anchorCtr="0" compatLnSpc="1">
            <a:prstTxWarp prst="textNoShape">
              <a:avLst/>
            </a:prstTxWarp>
          </a:bodyPr>
          <a:lstStyle>
            <a:lvl1pPr algn="r" defTabSz="933450">
              <a:defRPr sz="1000" b="0" i="1">
                <a:solidFill>
                  <a:schemeClr val="tx1"/>
                </a:solidFill>
                <a:latin typeface="Arial" charset="0"/>
              </a:defRPr>
            </a:lvl1pPr>
          </a:lstStyle>
          <a:p>
            <a:fld id="{C0E4302E-F548-43AE-BD2B-644C0F3A7FEC}" type="datetime1">
              <a:rPr lang="en-US"/>
              <a:pPr/>
              <a:t>2/18/2008</a:t>
            </a:fld>
            <a:endParaRPr lang="en-US" altLang="en-US"/>
          </a:p>
        </p:txBody>
      </p:sp>
      <p:sp>
        <p:nvSpPr>
          <p:cNvPr id="3076" name="Rectangle 4"/>
          <p:cNvSpPr>
            <a:spLocks noGrp="1" noChangeArrowheads="1"/>
          </p:cNvSpPr>
          <p:nvPr>
            <p:ph type="ftr" sz="quarter" idx="2"/>
          </p:nvPr>
        </p:nvSpPr>
        <p:spPr bwMode="auto">
          <a:xfrm>
            <a:off x="1" y="8805864"/>
            <a:ext cx="3032867" cy="465137"/>
          </a:xfrm>
          <a:prstGeom prst="rect">
            <a:avLst/>
          </a:prstGeom>
          <a:noFill/>
          <a:ln w="9525">
            <a:noFill/>
            <a:miter lim="800000"/>
            <a:headEnd/>
            <a:tailEnd/>
          </a:ln>
          <a:effectLst/>
        </p:spPr>
        <p:txBody>
          <a:bodyPr vert="horz" wrap="square" lIns="19469" tIns="0" rIns="19469" bIns="0" numCol="1" anchor="b" anchorCtr="0" compatLnSpc="1">
            <a:prstTxWarp prst="textNoShape">
              <a:avLst/>
            </a:prstTxWarp>
          </a:bodyPr>
          <a:lstStyle>
            <a:lvl1pPr algn="l" defTabSz="933450">
              <a:defRPr sz="1000" b="0" i="1">
                <a:solidFill>
                  <a:schemeClr val="tx1"/>
                </a:solidFill>
                <a:latin typeface="Arial" charset="0"/>
              </a:defRPr>
            </a:lvl1pPr>
          </a:lstStyle>
          <a:p>
            <a:pPr>
              <a:defRPr/>
            </a:pPr>
            <a:r>
              <a:rPr lang="en-US" altLang="en-US"/>
              <a:t>LabVIEW FPGA Course Manual</a:t>
            </a:r>
          </a:p>
        </p:txBody>
      </p:sp>
      <p:sp>
        <p:nvSpPr>
          <p:cNvPr id="3077" name="Rectangle 5"/>
          <p:cNvSpPr>
            <a:spLocks noGrp="1" noChangeArrowheads="1"/>
          </p:cNvSpPr>
          <p:nvPr>
            <p:ph type="sldNum" sz="quarter" idx="3"/>
          </p:nvPr>
        </p:nvSpPr>
        <p:spPr bwMode="auto">
          <a:xfrm>
            <a:off x="3964834" y="8805864"/>
            <a:ext cx="3032866" cy="465137"/>
          </a:xfrm>
          <a:prstGeom prst="rect">
            <a:avLst/>
          </a:prstGeom>
          <a:noFill/>
          <a:ln w="9525">
            <a:noFill/>
            <a:miter lim="800000"/>
            <a:headEnd/>
            <a:tailEnd/>
          </a:ln>
          <a:effectLst/>
        </p:spPr>
        <p:txBody>
          <a:bodyPr vert="horz" wrap="square" lIns="19469" tIns="0" rIns="19469" bIns="0" numCol="1" anchor="b" anchorCtr="0" compatLnSpc="1">
            <a:prstTxWarp prst="textNoShape">
              <a:avLst/>
            </a:prstTxWarp>
          </a:bodyPr>
          <a:lstStyle>
            <a:lvl1pPr algn="r" defTabSz="933450">
              <a:defRPr sz="1000" b="0" i="1">
                <a:solidFill>
                  <a:schemeClr val="tx1"/>
                </a:solidFill>
                <a:latin typeface="Arial" charset="0"/>
              </a:defRPr>
            </a:lvl1pPr>
          </a:lstStyle>
          <a:p>
            <a:fld id="{48C66E88-0B27-4C0D-BDF9-DDDEC8ACC98A}"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4" name="Rectangle 6"/>
          <p:cNvSpPr>
            <a:spLocks noGrp="1" noRot="1" noChangeAspect="1" noChangeArrowheads="1" noTextEdit="1"/>
          </p:cNvSpPr>
          <p:nvPr>
            <p:ph type="sldImg" idx="2"/>
          </p:nvPr>
        </p:nvSpPr>
        <p:spPr bwMode="auto">
          <a:xfrm>
            <a:off x="877888" y="704850"/>
            <a:ext cx="5241925" cy="3930650"/>
          </a:xfrm>
          <a:prstGeom prst="rect">
            <a:avLst/>
          </a:prstGeom>
          <a:noFill/>
          <a:ln w="3175">
            <a:solidFill>
              <a:schemeClr val="tx1"/>
            </a:solidFill>
            <a:miter lim="800000"/>
            <a:headEnd/>
            <a:tailEnd/>
          </a:ln>
        </p:spPr>
      </p:sp>
      <p:sp>
        <p:nvSpPr>
          <p:cNvPr id="2055" name="Rectangle 7"/>
          <p:cNvSpPr>
            <a:spLocks noGrp="1" noChangeArrowheads="1"/>
          </p:cNvSpPr>
          <p:nvPr>
            <p:ph type="body" sz="quarter" idx="3"/>
          </p:nvPr>
        </p:nvSpPr>
        <p:spPr bwMode="auto">
          <a:xfrm>
            <a:off x="674324" y="4864100"/>
            <a:ext cx="5725390" cy="3709988"/>
          </a:xfrm>
          <a:prstGeom prst="rect">
            <a:avLst/>
          </a:prstGeom>
          <a:noFill/>
          <a:ln w="9525">
            <a:noFill/>
            <a:miter lim="800000"/>
            <a:headEnd/>
            <a:tailEnd/>
          </a:ln>
          <a:effectLst/>
        </p:spPr>
        <p:txBody>
          <a:bodyPr vert="horz" wrap="square" lIns="94099" tIns="47050" rIns="94099" bIns="47050" numCol="1" anchor="t" anchorCtr="0" compatLnSpc="1">
            <a:prstTxWarp prst="textNoShape">
              <a:avLst/>
            </a:prstTxWarp>
          </a:bodyPr>
          <a:lstStyle/>
          <a:p>
            <a:pPr marL="0" marR="0" lvl="0"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400" b="1" i="0" u="none" strike="noStrike" kern="1200" cap="none" spc="0" normalizeH="0" baseline="0" noProof="0" dirty="0" smtClean="0">
                <a:ln>
                  <a:noFill/>
                </a:ln>
                <a:solidFill>
                  <a:srgbClr val="000000"/>
                </a:solidFill>
                <a:effectLst/>
                <a:uLnTx/>
                <a:uFillTx/>
                <a:latin typeface="Arial Narrow" pitchFamily="34" charset="0"/>
                <a:ea typeface="+mn-ea"/>
                <a:cs typeface="Arial" pitchFamily="34" charset="0"/>
              </a:rPr>
              <a:t>Click to edit Master text styles</a:t>
            </a:r>
          </a:p>
          <a:p>
            <a:pPr marL="0" marR="0" lvl="1"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Second level</a:t>
            </a:r>
          </a:p>
          <a:p>
            <a:pPr marL="228600" marR="0" lvl="2"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Third level</a:t>
            </a:r>
          </a:p>
          <a:p>
            <a:pPr marL="457200" marR="0" lvl="3"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Fourth level</a:t>
            </a:r>
          </a:p>
          <a:p>
            <a:pPr marL="1019175" marR="0" lvl="4"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Fifth level</a:t>
            </a:r>
          </a:p>
        </p:txBody>
      </p:sp>
      <p:sp>
        <p:nvSpPr>
          <p:cNvPr id="8" name="Rectangle 7"/>
          <p:cNvSpPr>
            <a:spLocks noChangeArrowheads="1"/>
          </p:cNvSpPr>
          <p:nvPr/>
        </p:nvSpPr>
        <p:spPr bwMode="auto">
          <a:xfrm>
            <a:off x="399189" y="9055100"/>
            <a:ext cx="6122988" cy="156750"/>
          </a:xfrm>
          <a:prstGeom prst="rect">
            <a:avLst/>
          </a:prstGeom>
          <a:noFill/>
          <a:ln w="9525">
            <a:noFill/>
            <a:miter lim="800000"/>
            <a:headEnd/>
            <a:tailEnd/>
          </a:ln>
          <a:effectLst/>
        </p:spPr>
        <p:txBody>
          <a:bodyPr lIns="64503" tIns="25801" rIns="64503" bIns="25801">
            <a:spAutoFit/>
          </a:bodyPr>
          <a:lstStyle/>
          <a:p>
            <a:pPr algn="l" defTabSz="942975">
              <a:lnSpc>
                <a:spcPct val="85000"/>
              </a:lnSpc>
              <a:tabLst>
                <a:tab pos="290513" algn="l"/>
                <a:tab pos="3033713" algn="ctr"/>
                <a:tab pos="5776913" algn="r"/>
              </a:tabLst>
            </a:pPr>
            <a:r>
              <a:rPr lang="en-US" altLang="en-US" sz="800" b="0" i="1" dirty="0" smtClean="0">
                <a:solidFill>
                  <a:schemeClr val="tx1"/>
                </a:solidFill>
              </a:rPr>
              <a:t>	LabVIEW FPGA 	7</a:t>
            </a:r>
            <a:r>
              <a:rPr lang="en-US" sz="800" b="0" i="1" dirty="0" smtClean="0">
                <a:solidFill>
                  <a:schemeClr val="tx1"/>
                </a:solidFill>
              </a:rPr>
              <a:t>-</a:t>
            </a:r>
            <a:fld id="{8618B3B7-1819-48C9-894E-FAD3541A3B44}" type="slidenum">
              <a:rPr lang="en-US" sz="800" b="0" i="1" smtClean="0">
                <a:solidFill>
                  <a:schemeClr val="tx1"/>
                </a:solidFill>
              </a:rPr>
              <a:pPr algn="l" defTabSz="942975">
                <a:lnSpc>
                  <a:spcPct val="85000"/>
                </a:lnSpc>
                <a:tabLst>
                  <a:tab pos="290513" algn="l"/>
                  <a:tab pos="3033713" algn="ctr"/>
                  <a:tab pos="5776913" algn="r"/>
                </a:tabLst>
              </a:pPr>
              <a:t>‹#›</a:t>
            </a:fld>
            <a:r>
              <a:rPr lang="en-US" sz="800" b="0" i="1" dirty="0" smtClean="0">
                <a:solidFill>
                  <a:schemeClr val="tx1"/>
                </a:solidFill>
              </a:rPr>
              <a:t> 	ni.com</a:t>
            </a:r>
            <a:endParaRPr lang="en-US" sz="800" b="0" i="1" dirty="0">
              <a:solidFill>
                <a:schemeClr val="tx1"/>
              </a:solidFill>
            </a:endParaRPr>
          </a:p>
        </p:txBody>
      </p:sp>
    </p:spTree>
  </p:cSld>
  <p:clrMap bg1="lt1" tx1="dk1" bg2="lt2" tx2="dk2" accent1="accent1" accent2="accent2" accent3="accent3" accent4="accent4" accent5="accent5" accent6="accent6" hlink="hlink" folHlink="folHlink"/>
  <p:hf hdr="0" dt="0"/>
  <p:notesStyle>
    <a:lvl1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1pPr>
    <a:lvl2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2pPr>
    <a:lvl3pPr marL="228600" marR="0"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sz="1200" kern="1200">
        <a:solidFill>
          <a:schemeClr val="tx1"/>
        </a:solidFill>
        <a:latin typeface="Arial" charset="0"/>
        <a:ea typeface="+mn-ea"/>
        <a:cs typeface="+mn-cs"/>
      </a:defRPr>
    </a:lvl3pPr>
    <a:lvl4pPr marL="457200" marR="0"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sz="1200" kern="1200">
        <a:solidFill>
          <a:schemeClr val="tx1"/>
        </a:solidFill>
        <a:latin typeface="Arial" charset="0"/>
        <a:ea typeface="+mn-ea"/>
        <a:cs typeface="+mn-cs"/>
      </a:defRPr>
    </a:lvl4pPr>
    <a:lvl5pPr marL="1019175" marR="0"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877888" y="704850"/>
            <a:ext cx="5241925" cy="3930650"/>
          </a:xfrm>
        </p:spPr>
      </p:sp>
      <p:sp>
        <p:nvSpPr>
          <p:cNvPr id="8" name="Notes Placeholder 7"/>
          <p:cNvSpPr>
            <a:spLocks noGrp="1"/>
          </p:cNvSpPr>
          <p:nvPr>
            <p:ph type="body" idx="1"/>
          </p:nvPr>
        </p:nvSpPr>
        <p:spPr/>
        <p:txBody>
          <a:bodyPr>
            <a:normAutofit/>
          </a:bodyPr>
          <a:lstStyle/>
          <a:p>
            <a:pPr lvl="0"/>
            <a:r>
              <a:rPr lang="en-US" sz="1100" dirty="0" smtClean="0">
                <a:solidFill>
                  <a:srgbClr val="000000"/>
                </a:solidFill>
                <a:latin typeface="Times New Roman" pitchFamily="18" charset="0"/>
              </a:rPr>
              <a:t>In the previous lesson, we discussed how to perform basic communication between a host VI and an FPGA VI. In this lesson we further explore communication and  introduce synchronization and data transfer techniques between the host VI and FPGA VI.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7888" y="704850"/>
            <a:ext cx="5241925" cy="3930650"/>
          </a:xfrm>
        </p:spPr>
      </p:sp>
      <p:sp>
        <p:nvSpPr>
          <p:cNvPr id="3" name="Notes Placeholder 2"/>
          <p:cNvSpPr>
            <a:spLocks noGrp="1"/>
          </p:cNvSpPr>
          <p:nvPr>
            <p:ph type="body" idx="1"/>
          </p:nvPr>
        </p:nvSpPr>
        <p:spPr/>
        <p:txBody>
          <a:bodyPr>
            <a:normAutofit/>
          </a:bodyPr>
          <a:lstStyle/>
          <a:p>
            <a:pPr>
              <a:defRPr/>
            </a:pPr>
            <a:r>
              <a:rPr lang="en-US" sz="1100" dirty="0" smtClean="0">
                <a:latin typeface="Times New Roman" pitchFamily="18" charset="0"/>
                <a:cs typeface="Times New Roman" pitchFamily="18" charset="0"/>
              </a:rPr>
              <a:t>A DMA FIFO consists of two parts—an FPGA part and a host computer or RT controller part. The FPGA part of the DMA FIFO is stored in memory on the FPGA. The FPGA VI writes one element at a time to the FIFO using the FIFO Write function, or reads one element at a time from the FIFO using the FIFO Read function. The host computer part of the DMA FIFO is stored in memory on the host computer. LabVIEW uses a DMA Engine to connect the two parts. The DMA Engine includes driver software and hardware logic. When the DMA Engine runs, it transfers data between the two parts of the FIFO automatically so they act as one FIFO array. The host VI reads or writes one or more elements at a time to the FIFO with the Invoke Method function.</a:t>
            </a:r>
          </a:p>
          <a:p>
            <a:endParaRPr lang="en-US" sz="1100"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7888" y="704850"/>
            <a:ext cx="5241925" cy="3930650"/>
          </a:xfrm>
        </p:spPr>
      </p:sp>
      <p:sp>
        <p:nvSpPr>
          <p:cNvPr id="3" name="Notes Placeholder 2"/>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Explore how a Host-to-Target</a:t>
            </a:r>
            <a:r>
              <a:rPr lang="en-US" sz="1100" baseline="0" dirty="0" smtClean="0">
                <a:latin typeface="Times New Roman" pitchFamily="18" charset="0"/>
                <a:cs typeface="Times New Roman" pitchFamily="18" charset="0"/>
              </a:rPr>
              <a:t> DMA FIFO transfers data.</a:t>
            </a:r>
            <a:endParaRPr lang="en-US" sz="1100" dirty="0">
              <a:latin typeface="Times New Roman" pitchFamily="18" charset="0"/>
              <a:cs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pPr>
              <a:defRPr/>
            </a:pPr>
            <a:r>
              <a:rPr lang="en-US" sz="1100" dirty="0" smtClean="0">
                <a:latin typeface="Times New Roman" pitchFamily="18" charset="0"/>
                <a:cs typeface="Times New Roman" pitchFamily="18" charset="0"/>
              </a:rPr>
              <a:t>DMA FIFOs support the unsigned 32-bit integer (U32) data type. If you want to transfer data</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of a different data type, convert the data to a series of U32 data types, transfer the data, then reconstitute the data in the host VI.</a:t>
            </a:r>
          </a:p>
          <a:p>
            <a:pPr>
              <a:defRPr/>
            </a:pPr>
            <a:r>
              <a:rPr lang="en-US" sz="1100" dirty="0" smtClean="0">
                <a:latin typeface="Times New Roman" pitchFamily="18" charset="0"/>
                <a:cs typeface="Times New Roman" pitchFamily="18" charset="0"/>
              </a:rPr>
              <a:t>Configure the FIFO item in the FPGA FIFO Properties dialog box, shown above. Select </a:t>
            </a:r>
            <a:r>
              <a:rPr lang="en-US" sz="1100" b="1" dirty="0" smtClean="0">
                <a:latin typeface="Times New Roman" pitchFamily="18" charset="0"/>
                <a:cs typeface="Times New Roman" pitchFamily="18" charset="0"/>
              </a:rPr>
              <a:t>Host to Target-DMA </a:t>
            </a:r>
            <a:r>
              <a:rPr lang="en-US" sz="1100" dirty="0" smtClean="0">
                <a:latin typeface="Times New Roman" pitchFamily="18" charset="0"/>
                <a:cs typeface="Times New Roman" pitchFamily="18" charset="0"/>
              </a:rPr>
              <a:t>or </a:t>
            </a:r>
            <a:r>
              <a:rPr lang="en-US" sz="1100" b="1" dirty="0" smtClean="0">
                <a:latin typeface="Times New Roman" pitchFamily="18" charset="0"/>
                <a:cs typeface="Times New Roman" pitchFamily="18" charset="0"/>
              </a:rPr>
              <a:t>Target to Host-DMA </a:t>
            </a:r>
            <a:r>
              <a:rPr lang="en-US" sz="1100" dirty="0" smtClean="0">
                <a:latin typeface="Times New Roman" pitchFamily="18" charset="0"/>
                <a:cs typeface="Times New Roman" pitchFamily="18" charset="0"/>
              </a:rPr>
              <a:t>from the </a:t>
            </a:r>
            <a:r>
              <a:rPr lang="en-US" sz="1100" b="1" dirty="0" smtClean="0">
                <a:latin typeface="Times New Roman" pitchFamily="18" charset="0"/>
                <a:cs typeface="Times New Roman" pitchFamily="18" charset="0"/>
              </a:rPr>
              <a:t>Type </a:t>
            </a:r>
            <a:r>
              <a:rPr lang="en-US" sz="1100" dirty="0" smtClean="0">
                <a:latin typeface="Times New Roman" pitchFamily="18" charset="0"/>
                <a:cs typeface="Times New Roman" pitchFamily="18" charset="0"/>
              </a:rPr>
              <a:t>pull-down menu if you want to use a DMA FIFO.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To write data to a DMA FIFO on the FPGA, add a FIFO Write function from the </a:t>
            </a:r>
            <a:r>
              <a:rPr lang="en-US" sz="1100" b="1" dirty="0" smtClean="0">
                <a:latin typeface="Times New Roman" pitchFamily="18" charset="0"/>
                <a:cs typeface="Times New Roman" pitchFamily="18" charset="0"/>
              </a:rPr>
              <a:t>FPGA</a:t>
            </a:r>
            <a:r>
              <a:rPr lang="en-US" sz="1100" dirty="0" smtClean="0">
                <a:latin typeface="Times New Roman" pitchFamily="18" charset="0"/>
                <a:cs typeface="Times New Roman" pitchFamily="18" charset="0"/>
              </a:rPr>
              <a:t> palette or drag it to the block diagram from the Project Explorer.</a:t>
            </a:r>
          </a:p>
          <a:p>
            <a:r>
              <a:rPr lang="en-US" sz="1100" dirty="0" smtClean="0">
                <a:latin typeface="Times New Roman" pitchFamily="18" charset="0"/>
                <a:cs typeface="Times New Roman" pitchFamily="18" charset="0"/>
              </a:rPr>
              <a:t>If you added the FIFO Write function from the palette, right-click the function and choose </a:t>
            </a:r>
            <a:r>
              <a:rPr lang="en-US" sz="1100" b="1" dirty="0" smtClean="0">
                <a:latin typeface="Times New Roman" pitchFamily="18" charset="0"/>
                <a:cs typeface="Times New Roman" pitchFamily="18" charset="0"/>
              </a:rPr>
              <a:t>Select </a:t>
            </a:r>
            <a:r>
              <a:rPr lang="en-US" sz="1100" b="1" dirty="0" err="1" smtClean="0">
                <a:latin typeface="Times New Roman" pitchFamily="18" charset="0"/>
                <a:cs typeface="Times New Roman" pitchFamily="18" charset="0"/>
              </a:rPr>
              <a:t>FIFO»Data</a:t>
            </a:r>
            <a:r>
              <a:rPr lang="en-US" sz="1100" dirty="0" smtClean="0">
                <a:latin typeface="Times New Roman" pitchFamily="18" charset="0"/>
                <a:cs typeface="Times New Roman" pitchFamily="18" charset="0"/>
              </a:rPr>
              <a:t>.</a:t>
            </a:r>
          </a:p>
          <a:p>
            <a:endParaRPr lang="en-US" sz="1100" dirty="0">
              <a:latin typeface="Times New Roman" pitchFamily="18" charset="0"/>
              <a:cs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b="1" dirty="0" smtClean="0">
                <a:latin typeface="Arial Narrow" pitchFamily="34" charset="0"/>
                <a:cs typeface="Times New Roman" pitchFamily="18" charset="0"/>
              </a:rPr>
              <a:t>Read a DMA </a:t>
            </a:r>
            <a:r>
              <a:rPr lang="en-US" b="1" smtClean="0">
                <a:latin typeface="Arial Narrow" pitchFamily="34" charset="0"/>
                <a:cs typeface="Times New Roman" pitchFamily="18" charset="0"/>
              </a:rPr>
              <a:t>FIFO on </a:t>
            </a:r>
            <a:r>
              <a:rPr lang="en-US" b="1" dirty="0" smtClean="0">
                <a:latin typeface="Arial Narrow" pitchFamily="34" charset="0"/>
                <a:cs typeface="Times New Roman" pitchFamily="18" charset="0"/>
              </a:rPr>
              <a:t>the Host</a:t>
            </a:r>
          </a:p>
          <a:p>
            <a:pPr lvl="1"/>
            <a:r>
              <a:rPr lang="en-US" sz="1100" dirty="0" smtClean="0">
                <a:latin typeface="Times New Roman" pitchFamily="18" charset="0"/>
                <a:cs typeface="Times New Roman" pitchFamily="18" charset="0"/>
              </a:rPr>
              <a:t>The </a:t>
            </a:r>
            <a:r>
              <a:rPr lang="en-US" sz="1100" b="1" dirty="0" smtClean="0">
                <a:latin typeface="Times New Roman" pitchFamily="18" charset="0"/>
                <a:cs typeface="Times New Roman" pitchFamily="18" charset="0"/>
              </a:rPr>
              <a:t>Number of Elements </a:t>
            </a:r>
            <a:r>
              <a:rPr lang="en-US" sz="1100" dirty="0" smtClean="0">
                <a:latin typeface="Times New Roman" pitchFamily="18" charset="0"/>
                <a:cs typeface="Times New Roman" pitchFamily="18" charset="0"/>
              </a:rPr>
              <a:t>input determines the number of elements to read in each iteration. The function completes when elements are read or when timeout is reached. The overhead is the same for reading a large number as a small number of elements, therefore read more elements if the host is too slow.</a:t>
            </a:r>
          </a:p>
          <a:p>
            <a:pPr lvl="1"/>
            <a:r>
              <a:rPr lang="en-US" sz="1100" dirty="0" smtClean="0">
                <a:latin typeface="Times New Roman" pitchFamily="18" charset="0"/>
                <a:cs typeface="Times New Roman" pitchFamily="18" charset="0"/>
              </a:rPr>
              <a:t>The </a:t>
            </a:r>
            <a:r>
              <a:rPr lang="en-US" sz="1100" b="1" dirty="0" smtClean="0">
                <a:latin typeface="Times New Roman" pitchFamily="18" charset="0"/>
                <a:cs typeface="Times New Roman" pitchFamily="18" charset="0"/>
              </a:rPr>
              <a:t>Timeout</a:t>
            </a:r>
            <a:r>
              <a:rPr lang="en-US" sz="1100" dirty="0" smtClean="0">
                <a:latin typeface="Times New Roman" pitchFamily="18" charset="0"/>
                <a:cs typeface="Times New Roman" pitchFamily="18" charset="0"/>
              </a:rPr>
              <a:t> input indicates the length of time to wait before timeout. The default value for this terminal is 5,000 ms. Input –1 to set an indefinite wait.</a:t>
            </a:r>
          </a:p>
          <a:p>
            <a:pPr lvl="1"/>
            <a:r>
              <a:rPr lang="en-US" sz="1100" dirty="0" smtClean="0">
                <a:latin typeface="Times New Roman" pitchFamily="18" charset="0"/>
                <a:cs typeface="Times New Roman" pitchFamily="18" charset="0"/>
              </a:rPr>
              <a:t>The </a:t>
            </a:r>
            <a:r>
              <a:rPr lang="en-US" sz="1100" b="1" dirty="0" smtClean="0">
                <a:latin typeface="Times New Roman" pitchFamily="18" charset="0"/>
                <a:cs typeface="Times New Roman" pitchFamily="18" charset="0"/>
              </a:rPr>
              <a:t>Data</a:t>
            </a:r>
            <a:r>
              <a:rPr lang="en-US" sz="1100" dirty="0" smtClean="0">
                <a:latin typeface="Times New Roman" pitchFamily="18" charset="0"/>
                <a:cs typeface="Times New Roman" pitchFamily="18" charset="0"/>
              </a:rPr>
              <a:t> output returns the data read.</a:t>
            </a:r>
          </a:p>
          <a:p>
            <a:pPr lvl="1"/>
            <a:r>
              <a:rPr lang="en-US" sz="1100" dirty="0" smtClean="0">
                <a:latin typeface="Times New Roman" pitchFamily="18" charset="0"/>
                <a:cs typeface="Times New Roman" pitchFamily="18" charset="0"/>
              </a:rPr>
              <a:t>The </a:t>
            </a:r>
            <a:r>
              <a:rPr lang="en-US" sz="1100" b="1" dirty="0" smtClean="0">
                <a:latin typeface="Times New Roman" pitchFamily="18" charset="0"/>
                <a:cs typeface="Times New Roman" pitchFamily="18" charset="0"/>
              </a:rPr>
              <a:t>Elements Remaining </a:t>
            </a:r>
            <a:r>
              <a:rPr lang="en-US" sz="1100" dirty="0" smtClean="0">
                <a:latin typeface="Times New Roman" pitchFamily="18" charset="0"/>
                <a:cs typeface="Times New Roman" pitchFamily="18" charset="0"/>
              </a:rPr>
              <a:t>output indicates the number of elements remaining in the host part of the DMA FIFO.</a:t>
            </a:r>
          </a:p>
          <a:p>
            <a:endParaRPr lang="en-US" sz="1100"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pPr>
              <a:defRPr/>
            </a:pPr>
            <a:r>
              <a:rPr lang="en-US" sz="1100" dirty="0" smtClean="0">
                <a:latin typeface="Times New Roman" pitchFamily="18" charset="0"/>
                <a:cs typeface="Times New Roman" pitchFamily="18" charset="0"/>
              </a:rPr>
              <a:t>You can use one of the following three methods to determine the status of a</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DMA FIFO—blocking, interrupts, or polling.</a:t>
            </a:r>
          </a:p>
          <a:p>
            <a:r>
              <a:rPr lang="en-US" sz="1100" b="1" dirty="0" smtClean="0">
                <a:latin typeface="Times New Roman" pitchFamily="18" charset="0"/>
                <a:cs typeface="Times New Roman" pitchFamily="18" charset="0"/>
              </a:rPr>
              <a:t>Blocking</a:t>
            </a:r>
            <a:r>
              <a:rPr lang="en-US" sz="1100" dirty="0" smtClean="0">
                <a:latin typeface="Times New Roman" pitchFamily="18" charset="0"/>
                <a:cs typeface="Times New Roman" pitchFamily="18" charset="0"/>
              </a:rPr>
              <a:t>—In the host VI, wire the amount of data you want to read from the DMA FIFO to the </a:t>
            </a:r>
            <a:r>
              <a:rPr lang="en-US" sz="1100" b="1" dirty="0" smtClean="0">
                <a:latin typeface="Times New Roman" pitchFamily="18" charset="0"/>
                <a:cs typeface="Times New Roman" pitchFamily="18" charset="0"/>
              </a:rPr>
              <a:t>Number of Elements</a:t>
            </a:r>
            <a:r>
              <a:rPr lang="en-US" sz="1100" dirty="0" smtClean="0">
                <a:latin typeface="Times New Roman" pitchFamily="18" charset="0"/>
                <a:cs typeface="Times New Roman" pitchFamily="18" charset="0"/>
              </a:rPr>
              <a:t> input of the Invoke Method node configured with the Read method. The DMA Engine attempts to complete the transfer within the amount of time you specify with the </a:t>
            </a:r>
            <a:r>
              <a:rPr lang="en-US" sz="1100" b="1" dirty="0" smtClean="0">
                <a:latin typeface="Times New Roman" pitchFamily="18" charset="0"/>
                <a:cs typeface="Times New Roman" pitchFamily="18" charset="0"/>
              </a:rPr>
              <a:t>Timeout</a:t>
            </a:r>
            <a:r>
              <a:rPr lang="en-US" sz="1100" dirty="0" smtClean="0">
                <a:latin typeface="Times New Roman" pitchFamily="18" charset="0"/>
                <a:cs typeface="Times New Roman" pitchFamily="18" charset="0"/>
              </a:rPr>
              <a:t> input of the Invoke Method node configured with the Read method. The DMA Engine does not yield control of the CPU in order to achieve maximum throughput. The figure above</a:t>
            </a:r>
            <a:r>
              <a:rPr lang="en-US" sz="1100" baseline="0" dirty="0" smtClean="0">
                <a:latin typeface="Times New Roman" pitchFamily="18" charset="0"/>
                <a:cs typeface="Times New Roman" pitchFamily="18" charset="0"/>
              </a:rPr>
              <a:t> shows </a:t>
            </a:r>
            <a:r>
              <a:rPr lang="en-US" sz="1100" dirty="0" smtClean="0">
                <a:latin typeface="Times New Roman" pitchFamily="18" charset="0"/>
                <a:cs typeface="Times New Roman" pitchFamily="18" charset="0"/>
              </a:rPr>
              <a:t>an example of an application using blocking.</a:t>
            </a:r>
          </a:p>
          <a:p>
            <a:endParaRPr lang="en-US" sz="1100"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b="1" dirty="0" smtClean="0">
                <a:latin typeface="Times New Roman" pitchFamily="18" charset="0"/>
                <a:cs typeface="Times New Roman" pitchFamily="18" charset="0"/>
              </a:rPr>
              <a:t>Polling</a:t>
            </a:r>
            <a:r>
              <a:rPr lang="en-US" sz="1100" dirty="0" smtClean="0">
                <a:latin typeface="Times New Roman" pitchFamily="18" charset="0"/>
                <a:cs typeface="Times New Roman" pitchFamily="18" charset="0"/>
              </a:rPr>
              <a:t>—In the host VI, wire a constant of zero to the </a:t>
            </a:r>
            <a:r>
              <a:rPr lang="en-US" sz="1100" b="1" dirty="0" smtClean="0">
                <a:latin typeface="Times New Roman" pitchFamily="18" charset="0"/>
                <a:cs typeface="Times New Roman" pitchFamily="18" charset="0"/>
              </a:rPr>
              <a:t>Number of Elements</a:t>
            </a:r>
            <a:r>
              <a:rPr lang="en-US" sz="1100" dirty="0" smtClean="0">
                <a:latin typeface="Times New Roman" pitchFamily="18" charset="0"/>
                <a:cs typeface="Times New Roman" pitchFamily="18" charset="0"/>
              </a:rPr>
              <a:t> input of the Invoke Method node configured with the Read method. The Read method returns immediately and the </a:t>
            </a:r>
            <a:r>
              <a:rPr lang="en-US" sz="1100" b="1" dirty="0" smtClean="0">
                <a:latin typeface="Times New Roman" pitchFamily="18" charset="0"/>
                <a:cs typeface="Times New Roman" pitchFamily="18" charset="0"/>
              </a:rPr>
              <a:t>Elements Remaining</a:t>
            </a:r>
            <a:r>
              <a:rPr lang="en-US" sz="1100" dirty="0" smtClean="0">
                <a:latin typeface="Times New Roman" pitchFamily="18" charset="0"/>
                <a:cs typeface="Times New Roman" pitchFamily="18" charset="0"/>
              </a:rPr>
              <a:t> output returns the number of elements that you can read in a subsequent call to the Read method. This method gives you control over how often polling occurs. </a:t>
            </a:r>
            <a:endParaRPr lang="en-US" sz="1100" dirty="0">
              <a:latin typeface="Times New Roman" pitchFamily="18" charset="0"/>
              <a:cs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pPr>
              <a:defRPr/>
            </a:pPr>
            <a:r>
              <a:rPr lang="en-US" sz="1100" dirty="0" smtClean="0">
                <a:latin typeface="Times New Roman" pitchFamily="18" charset="0"/>
                <a:cs typeface="Times New Roman" pitchFamily="18" charset="0"/>
              </a:rPr>
              <a:t>It is possible to write multiple channels with the technique shown in the figure above. The example combines four channels of data into an array, which passes into a For Loop. The For Loop indexes the array, decimates the values, and passes the values individually and sequentially into a DMA FIFO.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
          <p:cNvSpPr>
            <a:spLocks noGrp="1" noRot="1" noChangeAspect="1" noChangeArrowheads="1" noTextEdit="1"/>
          </p:cNvSpPr>
          <p:nvPr>
            <p:ph type="sldImg"/>
          </p:nvPr>
        </p:nvSpPr>
        <p:spPr>
          <a:xfrm>
            <a:off x="877888" y="704850"/>
            <a:ext cx="5241925" cy="3930650"/>
          </a:xfrm>
        </p:spPr>
      </p:sp>
      <p:sp>
        <p:nvSpPr>
          <p:cNvPr id="8" name="Rectangle 3"/>
          <p:cNvSpPr>
            <a:spLocks noGrp="1" noChangeArrowheads="1"/>
          </p:cNvSpPr>
          <p:nvPr>
            <p:ph type="body" idx="3"/>
          </p:nvPr>
        </p:nvSpPr>
        <p:spPr>
          <a:xfrm>
            <a:off x="674324" y="4864100"/>
            <a:ext cx="5725390" cy="3709988"/>
          </a:xfrm>
          <a:noFill/>
          <a:ln/>
        </p:spPr>
        <p:txBody>
          <a:bodyPr/>
          <a:lstStyle/>
          <a:p>
            <a:r>
              <a:rPr lang="en-US" altLang="en-US" sz="1400" b="1" dirty="0" smtClean="0">
                <a:latin typeface="Arial Narrow" pitchFamily="34" charset="0"/>
              </a:rPr>
              <a:t>A. LabVIEW FPGA and Host Communication</a:t>
            </a:r>
            <a:endParaRPr lang="en-US" sz="1400" b="1" dirty="0" smtClean="0">
              <a:latin typeface="Arial Narrow" pitchFamily="34" charset="0"/>
            </a:endParaRPr>
          </a:p>
          <a:p>
            <a:r>
              <a:rPr lang="en-US" sz="1100" dirty="0" smtClean="0">
                <a:latin typeface="Times New Roman" pitchFamily="18" charset="0"/>
              </a:rPr>
              <a:t>Communication between the FPGA VI and host VI consists of exchanging information and synchronizing the two applications.</a:t>
            </a:r>
          </a:p>
          <a:p>
            <a:r>
              <a:rPr lang="en-US" sz="1100" dirty="0" smtClean="0">
                <a:latin typeface="Times New Roman" pitchFamily="18" charset="0"/>
              </a:rPr>
              <a:t>On their own, the VIs on the host and the FPGA run asynchronously. To synchronize the VIs or to use timing information from the FPGA VI in the host VI, you must add synchronization code to your VIs</a:t>
            </a:r>
            <a:r>
              <a:rPr lang="en-US" dirty="0" smtClean="0"/>
              <a:t>.</a:t>
            </a:r>
          </a:p>
          <a:p>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Complete the following steps to read a DMA FIFO on a host VI. </a:t>
            </a:r>
          </a:p>
          <a:p>
            <a:pPr marL="228600" lvl="1" indent="-228600">
              <a:buFont typeface="+mj-lt"/>
              <a:buAutoNum type="arabicPeriod"/>
            </a:pPr>
            <a:r>
              <a:rPr lang="en-US" sz="1100" dirty="0" smtClean="0">
                <a:latin typeface="Times New Roman" pitchFamily="18" charset="0"/>
                <a:cs typeface="Times New Roman" pitchFamily="18" charset="0"/>
              </a:rPr>
              <a:t>Open a reference to an FPGA VI or bitfile. </a:t>
            </a:r>
          </a:p>
          <a:p>
            <a:pPr marL="233363"/>
            <a:r>
              <a:rPr lang="en-US" sz="1100" dirty="0" smtClean="0">
                <a:latin typeface="Times New Roman" pitchFamily="18" charset="0"/>
                <a:cs typeface="Times New Roman" pitchFamily="18" charset="0"/>
              </a:rPr>
              <a:t>The FPGA target, FPGA VI, and host VI must be in the same LabVIEW project if you want to open a reference to an FPGA VI. The host VI does not need to be in a project if you open a reference to a bitfile. </a:t>
            </a:r>
          </a:p>
          <a:p>
            <a:pPr marL="233363"/>
            <a:r>
              <a:rPr lang="en-US" sz="1100" dirty="0" smtClean="0">
                <a:latin typeface="Times New Roman" pitchFamily="18" charset="0"/>
                <a:cs typeface="Times New Roman" pitchFamily="18" charset="0"/>
              </a:rPr>
              <a:t>If you open a reference to an FPGA VI, the project must include a DMA FIFO item under the FPGA target and the FPGA VI must include a FIFO Write function on the block diagram that writes to the DMA FIFO item. </a:t>
            </a:r>
          </a:p>
          <a:p>
            <a:pPr marL="228600" indent="-228600">
              <a:buFont typeface="+mj-lt"/>
              <a:buAutoNum type="arabicPeriod" startAt="2"/>
            </a:pPr>
            <a:r>
              <a:rPr lang="en-US" sz="1100" dirty="0" smtClean="0">
                <a:latin typeface="Times New Roman" pitchFamily="18" charset="0"/>
                <a:cs typeface="Times New Roman" pitchFamily="18" charset="0"/>
              </a:rPr>
              <a:t>Add an Invoke Method node to the block diagram of the host VI in the dataflow where you want the host VI to read the DMA FIFO. Make sure the host VI runs the FPGA VI before you read the DMA FIFO. Wire the </a:t>
            </a:r>
            <a:r>
              <a:rPr lang="en-US" sz="1100" b="1" dirty="0" smtClean="0">
                <a:latin typeface="Times New Roman" pitchFamily="18" charset="0"/>
                <a:cs typeface="Times New Roman" pitchFamily="18" charset="0"/>
              </a:rPr>
              <a:t>FPGA VI Reference In </a:t>
            </a:r>
            <a:r>
              <a:rPr lang="en-US" sz="1100" dirty="0" smtClean="0">
                <a:latin typeface="Times New Roman" pitchFamily="18" charset="0"/>
                <a:cs typeface="Times New Roman" pitchFamily="18" charset="0"/>
              </a:rPr>
              <a:t>input.</a:t>
            </a:r>
            <a:r>
              <a:rPr lang="en-US" sz="1100" b="1" dirty="0" smtClean="0">
                <a:latin typeface="Times New Roman" pitchFamily="18" charset="0"/>
                <a:cs typeface="Times New Roman" pitchFamily="18" charset="0"/>
              </a:rPr>
              <a:t> </a:t>
            </a:r>
          </a:p>
          <a:p>
            <a:pPr marL="228600" indent="-228600">
              <a:buFont typeface="+mj-lt"/>
              <a:buAutoNum type="arabicPeriod" startAt="2"/>
            </a:pPr>
            <a:r>
              <a:rPr lang="en-US" sz="1100" dirty="0" smtClean="0">
                <a:latin typeface="Times New Roman" pitchFamily="18" charset="0"/>
                <a:cs typeface="Times New Roman" pitchFamily="18" charset="0"/>
              </a:rPr>
              <a:t>Click the Invoke Method node and select </a:t>
            </a:r>
            <a:r>
              <a:rPr lang="en-US" sz="1100" b="1" i="1" dirty="0" err="1" smtClean="0">
                <a:latin typeface="Times New Roman" pitchFamily="18" charset="0"/>
                <a:cs typeface="Times New Roman" pitchFamily="18" charset="0"/>
              </a:rPr>
              <a:t>FIFO</a:t>
            </a:r>
            <a:r>
              <a:rPr lang="en-US" sz="1100" b="1" dirty="0" err="1" smtClean="0">
                <a:latin typeface="Times New Roman" pitchFamily="18" charset="0"/>
                <a:cs typeface="Times New Roman" pitchFamily="18" charset="0"/>
              </a:rPr>
              <a:t>»Read</a:t>
            </a:r>
            <a:r>
              <a:rPr lang="en-US" sz="1100" dirty="0" smtClean="0">
                <a:latin typeface="Times New Roman" pitchFamily="18" charset="0"/>
                <a:cs typeface="Times New Roman" pitchFamily="18" charset="0"/>
              </a:rPr>
              <a:t>, where </a:t>
            </a:r>
            <a:r>
              <a:rPr lang="en-US" sz="1100" i="1" dirty="0" smtClean="0">
                <a:latin typeface="Times New Roman" pitchFamily="18" charset="0"/>
                <a:cs typeface="Times New Roman" pitchFamily="18" charset="0"/>
              </a:rPr>
              <a:t>FIFO</a:t>
            </a:r>
            <a:r>
              <a:rPr lang="en-US" sz="1100" dirty="0" smtClean="0">
                <a:latin typeface="Times New Roman" pitchFamily="18" charset="0"/>
                <a:cs typeface="Times New Roman" pitchFamily="18" charset="0"/>
              </a:rPr>
              <a:t> is the name of the FIFO item in the project. Wire the inputs and outputs as needed.</a:t>
            </a:r>
            <a:r>
              <a:rPr lang="en-US" sz="1100" b="1" dirty="0" smtClean="0">
                <a:latin typeface="Times New Roman" pitchFamily="18" charset="0"/>
                <a:cs typeface="Times New Roman" pitchFamily="18" charset="0"/>
              </a:rPr>
              <a:t> </a:t>
            </a:r>
          </a:p>
          <a:p>
            <a:pPr marL="228600" indent="-228600">
              <a:buFont typeface="+mj-lt"/>
              <a:buAutoNum type="arabicPeriod" startAt="2"/>
            </a:pPr>
            <a:r>
              <a:rPr lang="en-US" sz="1100" dirty="0" smtClean="0">
                <a:latin typeface="Times New Roman" pitchFamily="18" charset="0"/>
                <a:cs typeface="Times New Roman" pitchFamily="18" charset="0"/>
              </a:rPr>
              <a:t>Add a Close FPGA VI Reference function to the block diagram. </a:t>
            </a:r>
          </a:p>
          <a:p>
            <a:pPr marL="228600" indent="-228600">
              <a:buFont typeface="+mj-lt"/>
              <a:buAutoNum type="arabicPeriod" startAt="2"/>
            </a:pPr>
            <a:r>
              <a:rPr lang="en-US" sz="1100" dirty="0" smtClean="0">
                <a:latin typeface="Times New Roman" pitchFamily="18" charset="0"/>
                <a:cs typeface="Times New Roman" pitchFamily="18" charset="0"/>
              </a:rPr>
              <a:t>Wire the </a:t>
            </a:r>
            <a:r>
              <a:rPr lang="en-US" sz="1100" b="1" dirty="0" smtClean="0">
                <a:latin typeface="Times New Roman" pitchFamily="18" charset="0"/>
                <a:cs typeface="Times New Roman" pitchFamily="18" charset="0"/>
              </a:rPr>
              <a:t>FPGA VI Reference Out</a:t>
            </a:r>
            <a:r>
              <a:rPr lang="en-US" sz="1100" dirty="0" smtClean="0">
                <a:latin typeface="Times New Roman" pitchFamily="18" charset="0"/>
                <a:cs typeface="Times New Roman" pitchFamily="18" charset="0"/>
              </a:rPr>
              <a:t> output on the Invoke Method node to the </a:t>
            </a:r>
            <a:r>
              <a:rPr lang="en-US" sz="1100" b="1" dirty="0" smtClean="0">
                <a:latin typeface="Times New Roman" pitchFamily="18" charset="0"/>
                <a:cs typeface="Times New Roman" pitchFamily="18" charset="0"/>
              </a:rPr>
              <a:t>FPGA VI Reference In</a:t>
            </a:r>
            <a:r>
              <a:rPr lang="en-US" sz="1100" dirty="0" smtClean="0">
                <a:latin typeface="Times New Roman" pitchFamily="18" charset="0"/>
                <a:cs typeface="Times New Roman" pitchFamily="18" charset="0"/>
              </a:rPr>
              <a:t> input on the Close FPGA VI Reference function. </a:t>
            </a:r>
          </a:p>
          <a:p>
            <a:endParaRPr lang="en-US" sz="1100" dirty="0">
              <a:latin typeface="Times New Roman" pitchFamily="18" charset="0"/>
              <a:cs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400" b="1" dirty="0" smtClean="0">
                <a:latin typeface="Arial Narrow" pitchFamily="34" charset="0"/>
                <a:cs typeface="Times New Roman" pitchFamily="18" charset="0"/>
              </a:rPr>
              <a:t>D. Lossless Data Transfer</a:t>
            </a:r>
          </a:p>
          <a:p>
            <a:r>
              <a:rPr lang="en-US" sz="1100" dirty="0" smtClean="0">
                <a:latin typeface="Times New Roman" pitchFamily="18" charset="0"/>
                <a:cs typeface="Times New Roman" pitchFamily="18" charset="0"/>
              </a:rPr>
              <a:t>Some applications require lossless data transfer and must monitor overflow (too much data for the buffer to handle) or underflow (not enough data is being sent). Overflow occurs when the buffer fills on the FPGA side. Underflow occurs if the FIFO Read function times out waiting for data on the host side. To guarantee lossless data transfer between an FPGA and host, overflow and underflow conditions must not occur.</a:t>
            </a:r>
          </a:p>
          <a:p>
            <a:endParaRPr lang="en-US" sz="1100"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If the FIFO is full, it represents a data overflow and you have potentially lost data points. You can monitor the </a:t>
            </a:r>
            <a:r>
              <a:rPr lang="en-US" sz="1100" b="1" dirty="0" smtClean="0">
                <a:latin typeface="Times New Roman" pitchFamily="18" charset="0"/>
                <a:cs typeface="Times New Roman" pitchFamily="18" charset="0"/>
              </a:rPr>
              <a:t>Timed Out?</a:t>
            </a:r>
            <a:r>
              <a:rPr lang="en-US" sz="1100" dirty="0" smtClean="0">
                <a:latin typeface="Times New Roman" pitchFamily="18" charset="0"/>
                <a:cs typeface="Times New Roman" pitchFamily="18" charset="0"/>
              </a:rPr>
              <a:t> output of the FPGA FIFO Write function from the host VI. If the FIFO fills, you can use one or more of the following techniques to solve the problem: </a:t>
            </a:r>
          </a:p>
          <a:p>
            <a:pPr lvl="2"/>
            <a:r>
              <a:rPr lang="en-US" sz="1100" dirty="0" smtClean="0">
                <a:latin typeface="Times New Roman" pitchFamily="18" charset="0"/>
                <a:cs typeface="Times New Roman" pitchFamily="18" charset="0"/>
              </a:rPr>
              <a:t>Acquire the data more slowly</a:t>
            </a:r>
          </a:p>
          <a:p>
            <a:pPr lvl="2"/>
            <a:r>
              <a:rPr lang="en-US" sz="1100" dirty="0" smtClean="0">
                <a:latin typeface="Times New Roman" pitchFamily="18" charset="0"/>
                <a:cs typeface="Times New Roman" pitchFamily="18" charset="0"/>
              </a:rPr>
              <a:t>Increase the Number of Elements to read on the host</a:t>
            </a:r>
          </a:p>
          <a:p>
            <a:pPr lvl="2"/>
            <a:r>
              <a:rPr lang="en-US" sz="1100" dirty="0" smtClean="0">
                <a:latin typeface="Times New Roman" pitchFamily="18" charset="0"/>
                <a:cs typeface="Times New Roman" pitchFamily="18" charset="0"/>
              </a:rPr>
              <a:t>Increase the rate that the host reads data</a:t>
            </a:r>
          </a:p>
          <a:p>
            <a:pPr lvl="2"/>
            <a:r>
              <a:rPr lang="en-US" sz="1100" dirty="0" smtClean="0">
                <a:latin typeface="Times New Roman" pitchFamily="18" charset="0"/>
                <a:cs typeface="Times New Roman" pitchFamily="18" charset="0"/>
              </a:rPr>
              <a:t>Increase FIFO buffer sizes on the FPGA and/or host</a:t>
            </a:r>
          </a:p>
          <a:p>
            <a:endParaRPr lang="en-US" sz="1100"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7888" y="704850"/>
            <a:ext cx="5241925" cy="3930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If underflow occurs, there is not enough data present to read before the timeout expires and the Host FIFO Read Node generates error -</a:t>
            </a:r>
            <a:r>
              <a:rPr lang="en-US" sz="1000" dirty="0" smtClean="0">
                <a:latin typeface="Courier New" pitchFamily="49" charset="0"/>
                <a:cs typeface="Courier New" pitchFamily="49" charset="0"/>
              </a:rPr>
              <a:t>50400</a:t>
            </a:r>
            <a:r>
              <a:rPr lang="en-US" sz="1100" dirty="0" smtClean="0">
                <a:latin typeface="Times New Roman" pitchFamily="18" charset="0"/>
                <a:cs typeface="Times New Roman" pitchFamily="18" charset="0"/>
              </a:rPr>
              <a:t>. Monitor the error code to detect an underflow condition. You can make one of the following changes to solve the problem:</a:t>
            </a:r>
          </a:p>
          <a:p>
            <a:pPr lvl="2"/>
            <a:r>
              <a:rPr lang="en-US" sz="1100" dirty="0" smtClean="0">
                <a:latin typeface="Times New Roman" pitchFamily="18" charset="0"/>
                <a:cs typeface="Times New Roman" pitchFamily="18" charset="0"/>
              </a:rPr>
              <a:t>Increase timeout</a:t>
            </a:r>
          </a:p>
          <a:p>
            <a:pPr marL="228600" marR="0" lvl="2"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a:pPr>
            <a:r>
              <a:rPr lang="en-US" sz="1100" dirty="0" smtClean="0">
                <a:latin typeface="Times New Roman" pitchFamily="18" charset="0"/>
                <a:cs typeface="Times New Roman" pitchFamily="18" charset="0"/>
              </a:rPr>
              <a:t>Read data less often</a:t>
            </a:r>
          </a:p>
          <a:p>
            <a:pPr lvl="2"/>
            <a:r>
              <a:rPr lang="en-US" sz="1100" dirty="0" smtClean="0">
                <a:latin typeface="Times New Roman" pitchFamily="18" charset="0"/>
                <a:cs typeface="Times New Roman" pitchFamily="18" charset="0"/>
              </a:rPr>
              <a:t>Read smaller sets of elements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7888" y="704850"/>
            <a:ext cx="5241925" cy="3930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877888" y="704850"/>
            <a:ext cx="5241925" cy="3930650"/>
          </a:xfrm>
        </p:spPr>
      </p:sp>
      <p:sp>
        <p:nvSpPr>
          <p:cNvPr id="8" name="Notes Placeholder 7"/>
          <p:cNvSpPr>
            <a:spLocks noGrp="1"/>
          </p:cNvSpPr>
          <p:nvPr>
            <p:ph type="body" idx="1"/>
          </p:nvPr>
        </p:nvSpPr>
        <p:spPr/>
        <p:txBody>
          <a:bodyPr>
            <a:normAutofit/>
          </a:bodyPr>
          <a:lstStyle/>
          <a:p>
            <a:pPr marL="228600" indent="-228600"/>
            <a:endParaRPr lang="en-US" sz="1100" b="1" dirty="0" smtClean="0">
              <a:latin typeface="Arial Narrow"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400" b="1" dirty="0" smtClean="0">
                <a:latin typeface="Arial Narrow" pitchFamily="34" charset="0"/>
                <a:cs typeface="Times New Roman" pitchFamily="18" charset="0"/>
              </a:rPr>
              <a:t>E. Interrupts</a:t>
            </a:r>
          </a:p>
          <a:p>
            <a:r>
              <a:rPr lang="en-US" sz="1100" dirty="0" smtClean="0">
                <a:latin typeface="Times New Roman" pitchFamily="18" charset="0"/>
                <a:cs typeface="Times New Roman" pitchFamily="18" charset="0"/>
              </a:rPr>
              <a:t>Use interrupts to send a trigger from the target to the host application. Interrupts eliminate the need for the host application to constantly poll a Boolean indicator. An interrupt from the target signals a specific condition, making the Data Available flag unnecessary, and improving performance by eliminating polling.</a:t>
            </a:r>
          </a:p>
          <a:p>
            <a:r>
              <a:rPr lang="en-US" sz="1100" dirty="0" smtClean="0">
                <a:latin typeface="Times New Roman" pitchFamily="18" charset="0"/>
                <a:cs typeface="Times New Roman" pitchFamily="18" charset="0"/>
              </a:rPr>
              <a:t>An interrupt is a physical hardware line to the host that the FPGA target asserts. Interrupts notify the RT host VI of events, such as data availability, errors, or completed tasks. The advantage</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of using interrupt-based communication instead of polling-based communication is that the</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RT host VI can perform other operations while waiting for the interrupt signal. In contrast, if the RT host VI uses polling-based communication, it does not have time to perform other operations while waiting for a specific data value from the FPGA target.</a:t>
            </a:r>
          </a:p>
          <a:p>
            <a:endParaRPr lang="en-US" sz="1100" dirty="0">
              <a:latin typeface="Times New Roman" pitchFamily="18" charset="0"/>
              <a:cs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The process of polling adds an extra burden on the RT host process and slows the host application if it spends a lot of time waiting for the next data item to arrive. Polling occupies the RT processor, blocking it from other operations. However, when the RT processor receives the signal from the FPGA that the next data item is available, the RT processor can respond very quickly.</a:t>
            </a:r>
          </a:p>
          <a:p>
            <a:r>
              <a:rPr lang="en-US" sz="1100" dirty="0" smtClean="0">
                <a:latin typeface="Times New Roman" pitchFamily="18" charset="0"/>
                <a:cs typeface="Times New Roman" pitchFamily="18" charset="0"/>
              </a:rPr>
              <a:t>Waiting for an interrupt requires no processor time on the host. However, when the FPGA generates an interrupt, the low-level driver on the host processor must process the interrupt before passing the interrupt to LabVIEW, which takes a significant amount of time compared to individual polling operations. Therefore, the number of interrupts you can process per second is much smaller than the number of polling operations (reads of the FPGA) you can perform in the same amount of time. On average, a single poll (read of the FPGA register) requires about 10 µs on a cRIO-9002/9004 controller, whereas processing an interrupt requires about 250 µs. The theoretical maximum interrupt rate is therefore approximately 4 kHz, though it is recommended that you generate interrupts no faster than 1 kHz from the FPGA.</a:t>
            </a:r>
          </a:p>
          <a:p>
            <a:r>
              <a:rPr lang="en-US" sz="1100" dirty="0" smtClean="0">
                <a:latin typeface="Times New Roman" pitchFamily="18" charset="0"/>
                <a:cs typeface="Times New Roman" pitchFamily="18" charset="0"/>
              </a:rPr>
              <a:t>Use interrupts for applications that receive data or other updates from the FPGA less frequently, but need to do other processing on the RT system in the meantime.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To implement interrupt communication, add the Interrupt Express VI from the </a:t>
            </a:r>
            <a:r>
              <a:rPr lang="en-US" sz="1100" b="1" dirty="0" smtClean="0">
                <a:latin typeface="Times New Roman" pitchFamily="18" charset="0"/>
                <a:cs typeface="Times New Roman" pitchFamily="18" charset="0"/>
              </a:rPr>
              <a:t>Synchronization</a:t>
            </a:r>
            <a:r>
              <a:rPr lang="en-US" sz="1100" dirty="0" smtClean="0">
                <a:latin typeface="Times New Roman" pitchFamily="18" charset="0"/>
                <a:cs typeface="Times New Roman" pitchFamily="18" charset="0"/>
              </a:rPr>
              <a:t> palette to the FPGA block diagram to generate any of the 32 independent logical interrupts available on the FPGA target. Each logical interrupt specifies the reason for the interrupt and allows you to handle the interrupt differently in software. </a:t>
            </a:r>
          </a:p>
          <a:p>
            <a:endParaRPr lang="en-US" sz="1100" dirty="0" smtClean="0">
              <a:latin typeface="Times New Roman" pitchFamily="18" charset="0"/>
              <a:cs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The Interrupt Express VI has three parameters:</a:t>
            </a:r>
          </a:p>
          <a:p>
            <a:pPr lvl="2"/>
            <a:r>
              <a:rPr lang="en-US" sz="1100" b="1" dirty="0" smtClean="0">
                <a:latin typeface="Times New Roman" pitchFamily="18" charset="0"/>
                <a:cs typeface="Times New Roman" pitchFamily="18" charset="0"/>
              </a:rPr>
              <a:t>IRQ Number</a:t>
            </a:r>
            <a:r>
              <a:rPr lang="en-US" sz="1100" dirty="0" smtClean="0">
                <a:latin typeface="Times New Roman" pitchFamily="18" charset="0"/>
                <a:cs typeface="Times New Roman" pitchFamily="18" charset="0"/>
              </a:rPr>
              <a:t>—Specifies which logical interrupt to assert. The default is 0.</a:t>
            </a:r>
          </a:p>
          <a:p>
            <a:pPr lvl="2"/>
            <a:r>
              <a:rPr lang="en-US" sz="1100" b="1" dirty="0" smtClean="0">
                <a:latin typeface="Times New Roman" pitchFamily="18" charset="0"/>
                <a:cs typeface="Times New Roman" pitchFamily="18" charset="0"/>
              </a:rPr>
              <a:t>Wait Until Cleared</a:t>
            </a:r>
            <a:r>
              <a:rPr lang="en-US" sz="1100" dirty="0" smtClean="0">
                <a:latin typeface="Times New Roman" pitchFamily="18" charset="0"/>
                <a:cs typeface="Times New Roman" pitchFamily="18" charset="0"/>
              </a:rPr>
              <a:t>—Specifies if this VI waits until the host VI acknowledges the logical interrupt or this VI asserts the interrupt and continues. Set this parameter to True if you want the VI to wait until the host VI acknowledges it. Set this parameter to False if you do not want the VI to wait. The default is False. </a:t>
            </a:r>
          </a:p>
          <a:p>
            <a:pPr>
              <a:tabLst>
                <a:tab pos="690563" algn="l"/>
              </a:tabLst>
            </a:pPr>
            <a:r>
              <a:rPr lang="en-US" sz="1100" b="0" dirty="0" smtClean="0">
                <a:latin typeface="Times New Roman" pitchFamily="18" charset="0"/>
                <a:cs typeface="Times New Roman" pitchFamily="18" charset="0"/>
              </a:rPr>
              <a:t>If you use Wait Until Cleared you will always have jitter because</a:t>
            </a:r>
            <a:r>
              <a:rPr lang="en-US" sz="1100" b="0" baseline="0" dirty="0" smtClean="0">
                <a:latin typeface="Times New Roman" pitchFamily="18" charset="0"/>
                <a:cs typeface="Times New Roman" pitchFamily="18" charset="0"/>
              </a:rPr>
              <a:t> the host computer and bus are in the picture.  Since the host computer and bus cannot respond at the rate the FPGA can, nor with the same amount of determinism, anytime you set Wait Until Cleared to true the application has jitter and should be programmed in such a way that the jitter is accounted for.</a:t>
            </a:r>
            <a:endParaRPr lang="en-US" sz="1100" b="0" dirty="0" smtClean="0">
              <a:latin typeface="Times New Roman" pitchFamily="18" charset="0"/>
              <a:cs typeface="Times New Roman" pitchFamily="18" charset="0"/>
            </a:endParaRPr>
          </a:p>
          <a:p>
            <a:pPr>
              <a:tabLst>
                <a:tab pos="457200" algn="l"/>
                <a:tab pos="1031875" algn="l"/>
              </a:tabLst>
            </a:pPr>
            <a:r>
              <a:rPr lang="en-US" sz="1100" b="1" dirty="0" smtClean="0">
                <a:latin typeface="Arial Narrow" pitchFamily="34" charset="0"/>
                <a:cs typeface="Times New Roman" pitchFamily="18" charset="0"/>
              </a:rPr>
              <a:t>	Note	</a:t>
            </a:r>
            <a:r>
              <a:rPr lang="en-US" sz="1100" dirty="0" smtClean="0">
                <a:latin typeface="Times New Roman" pitchFamily="18" charset="0"/>
                <a:cs typeface="Times New Roman" pitchFamily="18" charset="0"/>
              </a:rPr>
              <a:t>When you include simultaneous interrupt calls on the FPGA target, the interrupt 	becomes a shared resource if you use more than one, and can induce jitter.</a:t>
            </a:r>
          </a:p>
          <a:p>
            <a:endParaRPr lang="en-US" sz="1100"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pic>
        <p:nvPicPr>
          <p:cNvPr id="1026" name="Picture 2" descr="C:\Documents and Settings\spinsonn\Desktop\note-bw.eps"/>
          <p:cNvPicPr>
            <a:picLocks noChangeAspect="1" noChangeArrowheads="1"/>
          </p:cNvPicPr>
          <p:nvPr/>
        </p:nvPicPr>
        <p:blipFill>
          <a:blip r:embed="rId3"/>
          <a:srcRect/>
          <a:stretch>
            <a:fillRect/>
          </a:stretch>
        </p:blipFill>
        <p:spPr bwMode="auto">
          <a:xfrm>
            <a:off x="762258" y="6787425"/>
            <a:ext cx="216293" cy="215900"/>
          </a:xfrm>
          <a:prstGeom prst="rect">
            <a:avLst/>
          </a:prstGeom>
          <a:noFill/>
        </p:spPr>
      </p:pic>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pPr lvl="1"/>
            <a:r>
              <a:rPr lang="en-US" sz="1100" dirty="0" smtClean="0">
                <a:latin typeface="Times New Roman" pitchFamily="18" charset="0"/>
                <a:cs typeface="Times New Roman" pitchFamily="18" charset="0"/>
              </a:rPr>
              <a:t>The RT host application must acknowledge every interrupt received from the FPGA. To handle the interrupts in the host VI, use the Invoke Method function and the Wait on IRQ and Acknowledge IRQ methods. </a:t>
            </a:r>
          </a:p>
          <a:p>
            <a:pPr lvl="1"/>
            <a:r>
              <a:rPr lang="en-US" sz="1100" dirty="0" smtClean="0">
                <a:latin typeface="Times New Roman" pitchFamily="18" charset="0"/>
                <a:cs typeface="Times New Roman" pitchFamily="18" charset="0"/>
              </a:rPr>
              <a:t>The Wait on IRQ method waits for any number of interrupt requests from the FPGA. Do not call more than one Wait on IRQ method per FPGA target at a time.</a:t>
            </a:r>
          </a:p>
          <a:p>
            <a:pPr lvl="1"/>
            <a:r>
              <a:rPr lang="en-US" sz="1100" dirty="0" smtClean="0">
                <a:latin typeface="Times New Roman" pitchFamily="18" charset="0"/>
                <a:cs typeface="Times New Roman" pitchFamily="18" charset="0"/>
              </a:rPr>
              <a:t>The Wait on IRQ method has the following parameters: </a:t>
            </a:r>
          </a:p>
          <a:p>
            <a:pPr lvl="2"/>
            <a:r>
              <a:rPr lang="en-US" sz="1100" b="1" dirty="0" smtClean="0">
                <a:latin typeface="Times New Roman" pitchFamily="18" charset="0"/>
                <a:cs typeface="Times New Roman" pitchFamily="18" charset="0"/>
              </a:rPr>
              <a:t>IRQ Number(s)</a:t>
            </a:r>
            <a:r>
              <a:rPr lang="en-US" sz="1100" dirty="0" smtClean="0">
                <a:latin typeface="Times New Roman" pitchFamily="18" charset="0"/>
                <a:cs typeface="Times New Roman" pitchFamily="18" charset="0"/>
              </a:rPr>
              <a:t>—Specifies the logical interrupt or array of logical interrupts for which the function waits. Typical supported values are 0 through 31. </a:t>
            </a:r>
          </a:p>
          <a:p>
            <a:pPr lvl="2"/>
            <a:r>
              <a:rPr lang="en-US" sz="1100" b="1" dirty="0" smtClean="0">
                <a:latin typeface="Times New Roman" pitchFamily="18" charset="0"/>
                <a:cs typeface="Times New Roman" pitchFamily="18" charset="0"/>
              </a:rPr>
              <a:t>Timeout (ms)</a:t>
            </a:r>
            <a:r>
              <a:rPr lang="en-US" sz="1100" dirty="0" smtClean="0">
                <a:latin typeface="Times New Roman" pitchFamily="18" charset="0"/>
                <a:cs typeface="Times New Roman" pitchFamily="18" charset="0"/>
              </a:rPr>
              <a:t>—Specifies the number of milliseconds the VI waits before timing out. Wire</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a  –1 for an infinite timeout. If you do not wire this input and no interrupt is received, the Invoke Method function times out immediately. </a:t>
            </a:r>
          </a:p>
          <a:p>
            <a:pPr lvl="2"/>
            <a:r>
              <a:rPr lang="en-US" sz="1100" b="1" dirty="0" smtClean="0">
                <a:latin typeface="Times New Roman" pitchFamily="18" charset="0"/>
                <a:cs typeface="Times New Roman" pitchFamily="18" charset="0"/>
              </a:rPr>
              <a:t>Timed Out</a:t>
            </a:r>
            <a:r>
              <a:rPr lang="en-US" sz="1100" dirty="0" smtClean="0">
                <a:latin typeface="Times New Roman" pitchFamily="18" charset="0"/>
                <a:cs typeface="Times New Roman" pitchFamily="18" charset="0"/>
              </a:rPr>
              <a:t>—Returns True if this method has timed out. </a:t>
            </a:r>
          </a:p>
          <a:p>
            <a:pPr lvl="2"/>
            <a:r>
              <a:rPr lang="en-US" sz="1100" b="1" dirty="0" smtClean="0">
                <a:latin typeface="Times New Roman" pitchFamily="18" charset="0"/>
                <a:cs typeface="Times New Roman" pitchFamily="18" charset="0"/>
              </a:rPr>
              <a:t>IRQ(s) Asserted</a:t>
            </a:r>
            <a:r>
              <a:rPr lang="en-US" sz="1100" dirty="0" smtClean="0">
                <a:latin typeface="Times New Roman" pitchFamily="18" charset="0"/>
                <a:cs typeface="Times New Roman" pitchFamily="18" charset="0"/>
              </a:rPr>
              <a:t>—Returns the asserted interrupts. If you are waiting for a single interrupt, a value of –1 indicates that the interrupt was not received. If you are waiting for multiple interrupts, an empty array indicates that no interrupts were received.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The Acknowledge IRQ method acknowledges and resets to the default value any interrupts that occur. After a successful Wait on IRQ method, use the Acknowledge IRQ method to acknowledge the source of the interrupt.</a:t>
            </a:r>
          </a:p>
          <a:p>
            <a:r>
              <a:rPr lang="en-US" sz="1100" dirty="0" smtClean="0">
                <a:latin typeface="Times New Roman" pitchFamily="18" charset="0"/>
                <a:cs typeface="Times New Roman" pitchFamily="18" charset="0"/>
              </a:rPr>
              <a:t>The Acknowledge IRQ method has the following input:</a:t>
            </a:r>
          </a:p>
          <a:p>
            <a:pPr lvl="2"/>
            <a:r>
              <a:rPr lang="en-US" sz="1100" b="1" dirty="0" smtClean="0">
                <a:latin typeface="Times New Roman" pitchFamily="18" charset="0"/>
                <a:cs typeface="Times New Roman" pitchFamily="18" charset="0"/>
              </a:rPr>
              <a:t>IRQ Number(s)</a:t>
            </a:r>
            <a:r>
              <a:rPr lang="en-US" sz="1100" dirty="0" smtClean="0">
                <a:latin typeface="Times New Roman" pitchFamily="18" charset="0"/>
                <a:cs typeface="Times New Roman" pitchFamily="18" charset="0"/>
              </a:rPr>
              <a:t>—Specifies the logical interrupt or array of logical interrupts the function acknowledges.</a:t>
            </a:r>
          </a:p>
          <a:p>
            <a:endParaRPr lang="en-US" sz="1100"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pPr lvl="1"/>
            <a:r>
              <a:rPr lang="en-US" sz="1100" dirty="0" smtClean="0">
                <a:latin typeface="Times New Roman" pitchFamily="18" charset="0"/>
                <a:cs typeface="Times New Roman" pitchFamily="18" charset="0"/>
              </a:rPr>
              <a:t>The figure above shows an example implementation for asserting an interrupt. Block diagram A represents the FPGA VI. Block diagram B represents the host VI. In this case, the application asserts an interrupt for every I/O operation on the FPGA. When the host VI receives the IRQ, it reads the most recent analog input value from the FPGA, runs the PID algorithm, then updates the FPGA with the next analog output value according to the following sequence:</a:t>
            </a:r>
          </a:p>
          <a:p>
            <a:pPr marL="228600" lvl="1" indent="-228600">
              <a:buFont typeface="+mj-lt"/>
              <a:buAutoNum type="arabicPeriod"/>
            </a:pPr>
            <a:r>
              <a:rPr lang="en-US" sz="1100" dirty="0" smtClean="0">
                <a:latin typeface="Times New Roman" pitchFamily="18" charset="0"/>
                <a:cs typeface="Times New Roman" pitchFamily="18" charset="0"/>
              </a:rPr>
              <a:t>The FPGA VI performs input and output with values from front panel controls and indicators.</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The host VI waits (sleeps) for the FPGA VI to assert the IRQ.</a:t>
            </a:r>
          </a:p>
          <a:p>
            <a:pPr marL="228600" lvl="1" indent="-228600">
              <a:buFont typeface="+mj-lt"/>
              <a:buAutoNum type="arabicPeriod"/>
            </a:pPr>
            <a:r>
              <a:rPr lang="en-US" sz="1100" dirty="0" smtClean="0">
                <a:latin typeface="Times New Roman" pitchFamily="18" charset="0"/>
                <a:cs typeface="Times New Roman" pitchFamily="18" charset="0"/>
              </a:rPr>
              <a:t>The FPGA VI asserts IRQ number 0.</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The host VI wakes up when it detects the IRQ from the FPGA VI.</a:t>
            </a:r>
          </a:p>
          <a:p>
            <a:pPr marL="228600" lvl="1" indent="-228600">
              <a:buFont typeface="+mj-lt"/>
              <a:buAutoNum type="arabicPeriod"/>
            </a:pPr>
            <a:r>
              <a:rPr lang="en-US" sz="1100" dirty="0" smtClean="0">
                <a:latin typeface="Times New Roman" pitchFamily="18" charset="0"/>
                <a:cs typeface="Times New Roman" pitchFamily="18" charset="0"/>
              </a:rPr>
              <a:t>The FPGA VI waits for acknowledgement from the host VI.</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The host VI reads and writes to front panel objects on the FPGA VI.</a:t>
            </a:r>
          </a:p>
          <a:p>
            <a:pPr marL="228600" lvl="1" indent="-228600">
              <a:buFont typeface="+mj-lt"/>
              <a:buAutoNum type="arabicPeriod"/>
            </a:pPr>
            <a:r>
              <a:rPr lang="en-US" sz="1100" dirty="0" smtClean="0">
                <a:latin typeface="Times New Roman" pitchFamily="18" charset="0"/>
                <a:cs typeface="Times New Roman" pitchFamily="18" charset="0"/>
              </a:rPr>
              <a:t>The host VI acknowledges the IRQ number 0.</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The FPGA VI wakes up and finishes iteration.</a:t>
            </a:r>
          </a:p>
          <a:p>
            <a:pPr marL="228600" lvl="1" indent="-228600">
              <a:buFont typeface="+mj-lt"/>
              <a:buAutoNum type="arabicPeriod"/>
            </a:pPr>
            <a:r>
              <a:rPr lang="en-US" sz="1100" dirty="0" smtClean="0">
                <a:latin typeface="Times New Roman" pitchFamily="18" charset="0"/>
                <a:cs typeface="Times New Roman" pitchFamily="18" charset="0"/>
              </a:rPr>
              <a:t>Steps 1 through 4 repeat.</a:t>
            </a:r>
          </a:p>
          <a:p>
            <a:pPr lvl="1"/>
            <a:endParaRPr lang="en-US" sz="1100" dirty="0" smtClean="0">
              <a:latin typeface="Times New Roman" pitchFamily="18" charset="0"/>
              <a:cs typeface="Times New Roman" pitchFamily="18" charset="0"/>
            </a:endParaRPr>
          </a:p>
          <a:p>
            <a:pPr lvl="1"/>
            <a:endParaRPr lang="en-US" sz="1100" dirty="0">
              <a:latin typeface="Times New Roman" pitchFamily="18" charset="0"/>
              <a:cs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b="1" dirty="0" smtClean="0">
                <a:latin typeface="Times New Roman" pitchFamily="18" charset="0"/>
                <a:cs typeface="Times New Roman" pitchFamily="18" charset="0"/>
              </a:rPr>
              <a:t>Interrupts</a:t>
            </a:r>
            <a:r>
              <a:rPr lang="en-US" sz="1100" dirty="0" smtClean="0">
                <a:latin typeface="Times New Roman" pitchFamily="18" charset="0"/>
                <a:cs typeface="Times New Roman" pitchFamily="18" charset="0"/>
              </a:rPr>
              <a:t>—Use an Interrupt Express VI in the FPGA VI to notify the host VI when data is available. This method uses the least amount of CPU overhead. </a:t>
            </a:r>
          </a:p>
          <a:p>
            <a:endParaRPr lang="en-US" sz="1100"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877888" y="704850"/>
            <a:ext cx="5241925" cy="3930650"/>
          </a:xfrm>
        </p:spPr>
      </p:sp>
      <p:sp>
        <p:nvSpPr>
          <p:cNvPr id="8" name="Notes Placeholder 7"/>
          <p:cNvSpPr>
            <a:spLocks noGrp="1"/>
          </p:cNvSpPr>
          <p:nvPr>
            <p:ph type="body" idx="1"/>
          </p:nvPr>
        </p:nvSpPr>
        <p:spPr/>
        <p:txBody>
          <a:bodyPr>
            <a:normAutofit/>
          </a:bodyPr>
          <a:lstStyle/>
          <a:p>
            <a:pPr marL="228600" indent="-228600"/>
            <a:endParaRPr lang="en-US" sz="1100" b="1" dirty="0" smtClean="0">
              <a:latin typeface="Arial Narrow"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pPr lvl="0"/>
            <a:r>
              <a:rPr lang="en-US" altLang="en-US" sz="1400" b="1" dirty="0" smtClean="0">
                <a:solidFill>
                  <a:srgbClr val="000000"/>
                </a:solidFill>
                <a:latin typeface="Arial Narrow" pitchFamily="34" charset="0"/>
              </a:rPr>
              <a:t>F. Handshaking</a:t>
            </a:r>
            <a:endParaRPr lang="en-US" sz="1400" b="1" dirty="0" smtClean="0">
              <a:solidFill>
                <a:srgbClr val="000000"/>
              </a:solidFill>
              <a:latin typeface="Arial Narrow" pitchFamily="34" charset="0"/>
            </a:endParaRPr>
          </a:p>
          <a:p>
            <a:r>
              <a:rPr lang="en-US" sz="1100" dirty="0" smtClean="0">
                <a:latin typeface="Times New Roman" pitchFamily="18" charset="0"/>
                <a:cs typeface="Times New Roman" pitchFamily="18" charset="0"/>
              </a:rPr>
              <a:t>Handshaking is a broad term that can refer to software or hardware. In this course, handshaking refers to data transmission. Handshaking is the process of checking that a receiving device is ready to receive, or that a transmitting device is ready to transmit. Handshaking is also the method whereby such checking takes place. </a:t>
            </a:r>
          </a:p>
          <a:p>
            <a:r>
              <a:rPr lang="en-US" sz="1100" dirty="0" err="1" smtClean="0">
                <a:latin typeface="Times New Roman" pitchFamily="18" charset="0"/>
                <a:cs typeface="Times New Roman" pitchFamily="18" charset="0"/>
              </a:rPr>
              <a:t>Handshaked</a:t>
            </a:r>
            <a:r>
              <a:rPr lang="en-US" sz="1100" dirty="0" smtClean="0">
                <a:latin typeface="Times New Roman" pitchFamily="18" charset="0"/>
                <a:cs typeface="Times New Roman" pitchFamily="18" charset="0"/>
              </a:rPr>
              <a:t> synchronization (or stimulus/response) occurs when two or more devices act in sequence. In </a:t>
            </a:r>
            <a:r>
              <a:rPr lang="en-US" sz="1100" dirty="0" err="1" smtClean="0">
                <a:latin typeface="Times New Roman" pitchFamily="18" charset="0"/>
                <a:cs typeface="Times New Roman" pitchFamily="18" charset="0"/>
              </a:rPr>
              <a:t>handshaked</a:t>
            </a:r>
            <a:r>
              <a:rPr lang="en-US" sz="1100" dirty="0" smtClean="0">
                <a:latin typeface="Times New Roman" pitchFamily="18" charset="0"/>
                <a:cs typeface="Times New Roman" pitchFamily="18" charset="0"/>
              </a:rPr>
              <a:t> synchronization, triggers and events are typically shared. In handshaking, the host application uses Boolean controls and indicators on the target to coordinate the operations of the host application with the operations on the target. This process is also referred to as polling because the host application polls the Boolean indicators on the target to detect a change in state on the target. In traditional handshaking, each data item is transferred from the FPGA to the host using a Data Available and Data Read flag. When new data is available from the FPGA, the FPGA indicates this status. After the host reads the new data point, it acknowledges each read operation so that the FPGA retrieves the next data point. </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pPr lvl="1"/>
            <a:r>
              <a:rPr lang="en-US" sz="1100" dirty="0" smtClean="0">
                <a:latin typeface="Times New Roman" pitchFamily="18" charset="0"/>
                <a:cs typeface="Times New Roman" pitchFamily="18" charset="0"/>
              </a:rPr>
              <a:t>The figure above shows an example of handshaking between an FPGA target and an RT host. Block diagram A represents the FPGA VI. Block diagram B represents the host VI.</a:t>
            </a:r>
          </a:p>
          <a:p>
            <a:pPr lvl="1"/>
            <a:r>
              <a:rPr lang="en-US" sz="1100" dirty="0" smtClean="0">
                <a:latin typeface="Times New Roman" pitchFamily="18" charset="0"/>
                <a:cs typeface="Times New Roman" pitchFamily="18" charset="0"/>
              </a:rPr>
              <a:t>The following steps describe the handshaking execution sequence:</a:t>
            </a:r>
          </a:p>
          <a:p>
            <a:pPr lvl="2">
              <a:buFont typeface="+mj-lt"/>
              <a:buAutoNum type="arabicPeriod"/>
            </a:pPr>
            <a:r>
              <a:rPr lang="en-US" sz="1100" dirty="0" smtClean="0">
                <a:latin typeface="Times New Roman" pitchFamily="18" charset="0"/>
                <a:cs typeface="Times New Roman" pitchFamily="18" charset="0"/>
              </a:rPr>
              <a:t>The FPGA reads the Data FIFO in the transfer loop and writes the values to the Array indicator.</a:t>
            </a:r>
          </a:p>
          <a:p>
            <a:pPr lvl="2">
              <a:buFont typeface="+mj-lt"/>
              <a:buAutoNum type="arabicPeriod"/>
            </a:pPr>
            <a:r>
              <a:rPr lang="en-US" sz="1100" dirty="0" smtClean="0">
                <a:latin typeface="Times New Roman" pitchFamily="18" charset="0"/>
                <a:cs typeface="Times New Roman" pitchFamily="18" charset="0"/>
              </a:rPr>
              <a:t>The FPGA sets the value of the Data Available indicator to True.</a:t>
            </a:r>
          </a:p>
          <a:p>
            <a:pPr lvl="2">
              <a:buFont typeface="+mj-lt"/>
              <a:buAutoNum type="arabicPeriod"/>
            </a:pPr>
            <a:r>
              <a:rPr lang="en-US" sz="1100" dirty="0" smtClean="0">
                <a:latin typeface="Times New Roman" pitchFamily="18" charset="0"/>
                <a:cs typeface="Times New Roman" pitchFamily="18" charset="0"/>
              </a:rPr>
              <a:t>The FPGA waits until the Data Read control reads a True value.</a:t>
            </a:r>
          </a:p>
          <a:p>
            <a:pPr lvl="2">
              <a:buFont typeface="+mj-lt"/>
              <a:buAutoNum type="arabicPeriod"/>
            </a:pPr>
            <a:r>
              <a:rPr lang="en-US" sz="1100" dirty="0" smtClean="0">
                <a:latin typeface="Times New Roman" pitchFamily="18" charset="0"/>
                <a:cs typeface="Times New Roman" pitchFamily="18" charset="0"/>
              </a:rPr>
              <a:t>While the FPGA waits, the RT host VI reads the Data Available indicator value using Front Panel Programmatic Communication and waits until the value is True.</a:t>
            </a:r>
          </a:p>
          <a:p>
            <a:pPr lvl="2">
              <a:buFont typeface="+mj-lt"/>
              <a:buAutoNum type="arabicPeriod"/>
            </a:pPr>
            <a:r>
              <a:rPr lang="en-US" sz="1100" dirty="0" smtClean="0">
                <a:latin typeface="Times New Roman" pitchFamily="18" charset="0"/>
                <a:cs typeface="Times New Roman" pitchFamily="18" charset="0"/>
              </a:rPr>
              <a:t>When the Data Available indicator value is True, the RT host reads the Array values using Front Panel Programmatic Communication.</a:t>
            </a:r>
          </a:p>
          <a:p>
            <a:pPr lvl="2">
              <a:buFont typeface="+mj-lt"/>
              <a:buAutoNum type="arabicPeriod"/>
            </a:pPr>
            <a:r>
              <a:rPr lang="en-US" sz="1100" dirty="0" smtClean="0">
                <a:latin typeface="Times New Roman" pitchFamily="18" charset="0"/>
                <a:cs typeface="Times New Roman" pitchFamily="18" charset="0"/>
              </a:rPr>
              <a:t>After reading the array, the RT host program sets the Data Read control value to True.</a:t>
            </a:r>
          </a:p>
          <a:p>
            <a:pPr lvl="2">
              <a:buFont typeface="+mj-lt"/>
              <a:buAutoNum type="arabicPeriod"/>
            </a:pPr>
            <a:r>
              <a:rPr lang="en-US" sz="1100" dirty="0" smtClean="0">
                <a:latin typeface="Times New Roman" pitchFamily="18" charset="0"/>
                <a:cs typeface="Times New Roman" pitchFamily="18" charset="0"/>
              </a:rPr>
              <a:t>When the Data Read control value is True, the FPGA sets the Data Available indicator value to False, resetting it.</a:t>
            </a:r>
          </a:p>
          <a:p>
            <a:pPr lvl="1"/>
            <a:r>
              <a:rPr lang="en-US" sz="1100" dirty="0" smtClean="0">
                <a:latin typeface="Times New Roman" pitchFamily="18" charset="0"/>
                <a:cs typeface="Times New Roman" pitchFamily="18" charset="0"/>
              </a:rPr>
              <a:t>This process works best with small arrays.</a:t>
            </a:r>
          </a:p>
          <a:p>
            <a:pPr lvl="1"/>
            <a:endParaRPr lang="en-US" sz="1100" dirty="0" smtClean="0">
              <a:latin typeface="Times New Roman" pitchFamily="18" charset="0"/>
              <a:cs typeface="Times New Roman" pitchFamily="18" charset="0"/>
            </a:endParaRPr>
          </a:p>
          <a:p>
            <a:pPr lvl="1"/>
            <a:endParaRPr lang="en-US" sz="1100" dirty="0">
              <a:latin typeface="Times New Roman" pitchFamily="18" charset="0"/>
              <a:cs typeface="Times New Roman"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7888" y="704850"/>
            <a:ext cx="5241925" cy="3930650"/>
          </a:xfrm>
        </p:spPr>
      </p:sp>
      <p:sp>
        <p:nvSpPr>
          <p:cNvPr id="3" name="Notes Placeholder 2"/>
          <p:cNvSpPr>
            <a:spLocks noGrp="1"/>
          </p:cNvSpPr>
          <p:nvPr>
            <p:ph type="body" idx="1"/>
          </p:nvPr>
        </p:nvSpPr>
        <p:spPr/>
        <p:txBody>
          <a:bodyPr>
            <a:normAutofit/>
          </a:bodyPr>
          <a:lstStyle/>
          <a:p>
            <a:pPr marL="228600" indent="-228600">
              <a:buAutoNum type="arabicPeriod"/>
            </a:pPr>
            <a:r>
              <a:rPr lang="en-US" sz="1100" dirty="0" smtClean="0">
                <a:latin typeface="Times New Roman" pitchFamily="18" charset="0"/>
                <a:cs typeface="Times New Roman" pitchFamily="18" charset="0"/>
              </a:rPr>
              <a:t>Handshaking, Interrupt, and DMA FIFO</a:t>
            </a:r>
          </a:p>
          <a:p>
            <a:pPr marL="228600" indent="-228600">
              <a:buAutoNum type="arabicPeriod"/>
            </a:pPr>
            <a:r>
              <a:rPr lang="en-US" sz="1100" dirty="0" smtClean="0">
                <a:latin typeface="Times New Roman" pitchFamily="18" charset="0"/>
                <a:cs typeface="Times New Roman" pitchFamily="18" charset="0"/>
              </a:rPr>
              <a:t>Overflow</a:t>
            </a:r>
            <a:endParaRPr lang="en-US" sz="1100" dirty="0">
              <a:latin typeface="Times New Roman" pitchFamily="18" charset="0"/>
              <a:cs typeface="Times New Roman"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7888" y="704850"/>
            <a:ext cx="5241925" cy="3930650"/>
          </a:xfrm>
        </p:spPr>
      </p:sp>
      <p:sp>
        <p:nvSpPr>
          <p:cNvPr id="3" name="Notes Placeholder 2"/>
          <p:cNvSpPr>
            <a:spLocks noGrp="1"/>
          </p:cNvSpPr>
          <p:nvPr>
            <p:ph type="body" idx="1"/>
          </p:nvPr>
        </p:nvSpPr>
        <p:spPr/>
        <p:txBody>
          <a:bodyPr>
            <a:normAutofit/>
          </a:bodyPr>
          <a:lstStyle/>
          <a:p>
            <a:pPr marL="228600" indent="-228600">
              <a:buFont typeface="+mj-lt"/>
              <a:buAutoNum type="arabicPeriod" startAt="3"/>
            </a:pPr>
            <a:r>
              <a:rPr lang="en-US" sz="1100" dirty="0" smtClean="0">
                <a:latin typeface="Times New Roman" pitchFamily="18" charset="0"/>
                <a:cs typeface="Times New Roman" pitchFamily="18" charset="0"/>
              </a:rPr>
              <a:t>The FIFO Read throws Error –50400</a:t>
            </a:r>
          </a:p>
          <a:p>
            <a:pPr marL="228600" indent="-228600">
              <a:buFont typeface="+mj-lt"/>
              <a:buAutoNum type="arabicPeriod" startAt="3"/>
            </a:pPr>
            <a:r>
              <a:rPr lang="en-US" sz="1100" dirty="0" smtClean="0">
                <a:latin typeface="Times New Roman" pitchFamily="18" charset="0"/>
                <a:cs typeface="Times New Roman" pitchFamily="18" charset="0"/>
              </a:rPr>
              <a:t>Handshaking and DMA FIFO</a:t>
            </a:r>
            <a:endParaRPr lang="en-US" sz="1100" dirty="0">
              <a:latin typeface="Times New Roman" pitchFamily="18" charset="0"/>
              <a:cs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pPr lvl="0"/>
            <a:r>
              <a:rPr lang="en-US" altLang="en-US" sz="1400" b="1" dirty="0" smtClean="0">
                <a:solidFill>
                  <a:srgbClr val="000000"/>
                </a:solidFill>
                <a:latin typeface="Arial Narrow" pitchFamily="34" charset="0"/>
              </a:rPr>
              <a:t>B. Synchronization</a:t>
            </a:r>
            <a:endParaRPr lang="en-US" sz="1400" b="1" dirty="0" smtClean="0">
              <a:solidFill>
                <a:srgbClr val="000000"/>
              </a:solidFill>
              <a:latin typeface="Arial Narrow" pitchFamily="34" charset="0"/>
            </a:endParaRPr>
          </a:p>
          <a:p>
            <a:r>
              <a:rPr lang="en-US" sz="1100" dirty="0" smtClean="0">
                <a:latin typeface="Times New Roman" pitchFamily="18" charset="0"/>
                <a:cs typeface="Times New Roman" pitchFamily="18" charset="0"/>
              </a:rPr>
              <a:t>To avoid losing data, you can synchronize the target and host. Synchronization is also necessary for timing control. There are three categories of timing and control signals that synchronize operations—clocks, triggers, and events. You must add code to VIs to provide synchronization.</a:t>
            </a:r>
          </a:p>
          <a:p>
            <a:r>
              <a:rPr lang="en-US" sz="1100" dirty="0" smtClean="0">
                <a:latin typeface="Times New Roman" pitchFamily="18" charset="0"/>
                <a:cs typeface="Times New Roman" pitchFamily="18" charset="0"/>
              </a:rPr>
              <a:t>The level of synchronization required depends on the application. </a:t>
            </a:r>
          </a:p>
          <a:p>
            <a:r>
              <a:rPr lang="en-US" sz="1100" dirty="0" smtClean="0">
                <a:latin typeface="Times New Roman" pitchFamily="18" charset="0"/>
                <a:cs typeface="Times New Roman" pitchFamily="18" charset="0"/>
              </a:rPr>
              <a:t>You might require synchronization if the timing of the FPGA VI must control the timing of the application running on the RT controller. You might also require synchronization if you must acquire data at a known rate and transfer all the data without loss to the host application for processing or data logging.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Rot="1" noChangeAspect="1" noChangeArrowheads="1" noTextEdit="1"/>
          </p:cNvSpPr>
          <p:nvPr>
            <p:ph type="sldImg"/>
          </p:nvPr>
        </p:nvSpPr>
        <p:spPr>
          <a:xfrm>
            <a:off x="877888" y="704850"/>
            <a:ext cx="5241925" cy="3930650"/>
          </a:xfrm>
        </p:spPr>
      </p:sp>
      <p:sp>
        <p:nvSpPr>
          <p:cNvPr id="7" name="Rectangle 3"/>
          <p:cNvSpPr>
            <a:spLocks noGrp="1" noChangeArrowheads="1"/>
          </p:cNvSpPr>
          <p:nvPr>
            <p:ph type="body" idx="3"/>
          </p:nvPr>
        </p:nvSpPr>
        <p:spPr>
          <a:xfrm>
            <a:off x="674324" y="4864100"/>
            <a:ext cx="5725390" cy="3709988"/>
          </a:xfrm>
          <a:noFill/>
          <a:ln/>
        </p:spPr>
        <p:txBody>
          <a:bodyPr/>
          <a:lstStyle/>
          <a:p>
            <a:r>
              <a:rPr lang="en-US" sz="1100" dirty="0" smtClean="0">
                <a:latin typeface="Times New Roman" pitchFamily="18" charset="0"/>
              </a:rPr>
              <a:t>Asynchronous applications are suitable for slower control loops or control applications where</a:t>
            </a:r>
            <a:br>
              <a:rPr lang="en-US" sz="1100" dirty="0" smtClean="0">
                <a:latin typeface="Times New Roman" pitchFamily="18" charset="0"/>
              </a:rPr>
            </a:br>
            <a:r>
              <a:rPr lang="en-US" sz="1100" dirty="0" smtClean="0">
                <a:latin typeface="Times New Roman" pitchFamily="18" charset="0"/>
              </a:rPr>
              <a:t>the synchronization of I/O to the control algorithm is not critical. For example if you run the acquisition loop at a higher rate than the control loop on your RT controller, most cases do not require synchronization. When you read the most recently acquired input value, output values</a:t>
            </a:r>
            <a:br>
              <a:rPr lang="en-US" sz="1100" dirty="0" smtClean="0">
                <a:latin typeface="Times New Roman" pitchFamily="18" charset="0"/>
              </a:rPr>
            </a:br>
            <a:r>
              <a:rPr lang="en-US" sz="1100" dirty="0" smtClean="0">
                <a:latin typeface="Times New Roman" pitchFamily="18" charset="0"/>
              </a:rPr>
              <a:t>from the control algorithm update on the I/O cycle.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Rot="1" noChangeAspect="1" noChangeArrowheads="1" noTextEdit="1"/>
          </p:cNvSpPr>
          <p:nvPr>
            <p:ph type="sldImg"/>
          </p:nvPr>
        </p:nvSpPr>
        <p:spPr>
          <a:xfrm>
            <a:off x="877888" y="704850"/>
            <a:ext cx="5241925" cy="3930650"/>
          </a:xfrm>
        </p:spPr>
      </p:sp>
      <p:sp>
        <p:nvSpPr>
          <p:cNvPr id="7" name="Rectangle 3"/>
          <p:cNvSpPr>
            <a:spLocks noGrp="1" noChangeArrowheads="1"/>
          </p:cNvSpPr>
          <p:nvPr>
            <p:ph type="body" idx="3"/>
          </p:nvPr>
        </p:nvSpPr>
        <p:spPr>
          <a:xfrm>
            <a:off x="674324" y="4864100"/>
            <a:ext cx="5725390" cy="3709988"/>
          </a:xfrm>
          <a:noFill/>
          <a:ln/>
        </p:spPr>
        <p:txBody>
          <a:bodyPr/>
          <a:lstStyle/>
          <a:p>
            <a:r>
              <a:rPr lang="en-US" sz="1100" dirty="0" smtClean="0">
                <a:latin typeface="Times New Roman" pitchFamily="18" charset="0"/>
              </a:rPr>
              <a:t>Synchronization is generally required for one of two reasons—timing control or synchronized data transfer.</a:t>
            </a:r>
          </a:p>
          <a:p>
            <a:r>
              <a:rPr lang="en-US" sz="1100" dirty="0" smtClean="0">
                <a:latin typeface="Times New Roman" pitchFamily="18" charset="0"/>
              </a:rPr>
              <a:t>Synchronization may be required if the timing of the FPGA VI must control the timing of the application running on the host, or vice-versa.</a:t>
            </a:r>
          </a:p>
          <a:p>
            <a:r>
              <a:rPr lang="en-US" sz="1100" dirty="0" smtClean="0">
                <a:latin typeface="Times New Roman" pitchFamily="18" charset="0"/>
              </a:rPr>
              <a:t>Synchronization may also be required if you want to acquire data at a known rate for lossless transfer to the host application where processing or data logging occurs.</a:t>
            </a:r>
            <a:r>
              <a:rPr lang="en-US" dirty="0" smtClean="0"/>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7888" y="704850"/>
            <a:ext cx="5241925" cy="3930650"/>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The following are methods of buffering and synchronization:</a:t>
            </a:r>
          </a:p>
          <a:p>
            <a:pPr lvl="2"/>
            <a:r>
              <a:rPr lang="en-US" sz="1100" dirty="0" smtClean="0">
                <a:latin typeface="Times New Roman" pitchFamily="18" charset="0"/>
                <a:cs typeface="Times New Roman" pitchFamily="18" charset="0"/>
              </a:rPr>
              <a:t>Direct memory access (FIFO)</a:t>
            </a:r>
          </a:p>
          <a:p>
            <a:pPr lvl="2"/>
            <a:r>
              <a:rPr lang="en-US" sz="1100" dirty="0" smtClean="0">
                <a:latin typeface="Times New Roman" pitchFamily="18" charset="0"/>
                <a:cs typeface="Times New Roman" pitchFamily="18" charset="0"/>
              </a:rPr>
              <a:t>Interrupts</a:t>
            </a:r>
          </a:p>
          <a:p>
            <a:pPr lvl="2"/>
            <a:r>
              <a:rPr lang="en-US" sz="1100" dirty="0" smtClean="0">
                <a:latin typeface="Times New Roman" pitchFamily="18" charset="0"/>
                <a:cs typeface="Times New Roman" pitchFamily="18" charset="0"/>
              </a:rPr>
              <a:t>Traditional Handshaking</a:t>
            </a:r>
          </a:p>
          <a:p>
            <a:endParaRPr lang="en-US" sz="1100" dirty="0" smtClean="0">
              <a:latin typeface="Times New Roman" pitchFamily="18" charset="0"/>
              <a:cs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7888" y="704850"/>
            <a:ext cx="5241925" cy="39306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7888" y="704850"/>
            <a:ext cx="5241925" cy="3930650"/>
          </a:xfrm>
        </p:spPr>
      </p:sp>
      <p:sp>
        <p:nvSpPr>
          <p:cNvPr id="3" name="Notes Placeholder 2"/>
          <p:cNvSpPr>
            <a:spLocks noGrp="1"/>
          </p:cNvSpPr>
          <p:nvPr>
            <p:ph type="body" idx="1"/>
          </p:nvPr>
        </p:nvSpPr>
        <p:spPr/>
        <p:txBody>
          <a:bodyPr>
            <a:normAutofit/>
          </a:bodyPr>
          <a:lstStyle/>
          <a:p>
            <a:pPr lvl="1"/>
            <a:r>
              <a:rPr lang="en-US" sz="1100" kern="1200" baseline="0" dirty="0" smtClean="0">
                <a:solidFill>
                  <a:schemeClr val="tx1"/>
                </a:solidFill>
                <a:latin typeface="Times New Roman" pitchFamily="18" charset="0"/>
                <a:cs typeface="Times New Roman" pitchFamily="18" charset="0"/>
              </a:rPr>
              <a:t>Direct memory access (DMA) FIFOs transfer data from the FPGA directly to memory on the CompactRIO RT controller. DMA FIFOs can stream large amounts of data to and from the host VI. This allows the FPGA to use the host RAM as if it were its own. This offers significant performance advantages over using multiple loops, a local FIFO, and reading indicators to transfer data from the FPGA to the host.</a:t>
            </a:r>
          </a:p>
          <a:p>
            <a:pPr lvl="1"/>
            <a:r>
              <a:rPr lang="en-US" sz="1100" kern="1200" baseline="0" dirty="0" smtClean="0">
                <a:solidFill>
                  <a:schemeClr val="tx1"/>
                </a:solidFill>
                <a:latin typeface="Times New Roman" pitchFamily="18" charset="0"/>
                <a:cs typeface="Times New Roman" pitchFamily="18" charset="0"/>
              </a:rPr>
              <a:t>With DMA FIFOs, the host computer processor can perform calculations while the FPGA target transfers data to the host computer memory. FPGA targets that support DMA FIFOs have direct access to write to memory on the host computer without involving the host computer processor. Without DMA FIFOs, you can transfer data only through the host computer processor. LabVIEW performs DMA transfers through bus mastering. FPGA targets that support DMA FIFOs can master the PCI bus. The FPGA target controls the PCI bus and accesses memory directly without needing to access the host processor.</a:t>
            </a:r>
          </a:p>
          <a:p>
            <a:pPr lvl="1"/>
            <a:endParaRPr lang="en-US" sz="1100" dirty="0">
              <a:latin typeface="Times New Roman" pitchFamily="18" charset="0"/>
              <a:cs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p:spPr>
      </p:pic>
      <p:sp>
        <p:nvSpPr>
          <p:cNvPr id="2" name="Title 1"/>
          <p:cNvSpPr>
            <a:spLocks noGrp="1"/>
          </p:cNvSpPr>
          <p:nvPr>
            <p:ph type="ctrTitle"/>
          </p:nvPr>
        </p:nvSpPr>
        <p:spPr>
          <a:xfrm>
            <a:off x="2438400" y="228600"/>
            <a:ext cx="6248400" cy="1143000"/>
          </a:xfrm>
        </p:spPr>
        <p:txBody>
          <a:bodyPr>
            <a:normAutofit/>
          </a:bodyPr>
          <a:lstStyle>
            <a:lvl1pPr algn="r">
              <a:defRPr sz="38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1752600"/>
            <a:ext cx="8229600" cy="17526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extBox 7"/>
          <p:cNvSpPr txBox="1"/>
          <p:nvPr/>
        </p:nvSpPr>
        <p:spPr>
          <a:xfrm>
            <a:off x="4876800" y="5248870"/>
            <a:ext cx="4267200" cy="1569660"/>
          </a:xfrm>
          <a:prstGeom prst="rect">
            <a:avLst/>
          </a:prstGeom>
          <a:noFill/>
        </p:spPr>
        <p:txBody>
          <a:bodyPr wrap="square" rtlCol="0">
            <a:spAutoFit/>
          </a:bodyPr>
          <a:lstStyle/>
          <a:p>
            <a:pPr algn="ctr"/>
            <a:r>
              <a:rPr lang="en-US" sz="2400" dirty="0" smtClean="0"/>
              <a:t>National Instruments</a:t>
            </a:r>
          </a:p>
          <a:p>
            <a:pPr algn="ctr"/>
            <a:r>
              <a:rPr lang="en-US" sz="2400" dirty="0" smtClean="0"/>
              <a:t>11500 North </a:t>
            </a:r>
            <a:r>
              <a:rPr lang="en-US" sz="2400" dirty="0" err="1" smtClean="0"/>
              <a:t>Mopac</a:t>
            </a:r>
            <a:r>
              <a:rPr lang="en-US" sz="2400" dirty="0" smtClean="0"/>
              <a:t> Expressway</a:t>
            </a:r>
          </a:p>
          <a:p>
            <a:pPr algn="ctr"/>
            <a:r>
              <a:rPr lang="en-US" sz="2400" dirty="0" smtClean="0"/>
              <a:t>Austin,</a:t>
            </a:r>
            <a:r>
              <a:rPr lang="en-US" sz="2400" baseline="0" dirty="0" smtClean="0"/>
              <a:t> Texas 78759</a:t>
            </a:r>
          </a:p>
          <a:p>
            <a:pPr algn="ctr"/>
            <a:r>
              <a:rPr lang="en-US" sz="2400" baseline="0" dirty="0" smtClean="0"/>
              <a:t>ni.com/training</a:t>
            </a:r>
            <a:endParaRPr lang="en-US" sz="2400"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ne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8229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16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3733800"/>
            <a:ext cx="37719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3733800"/>
            <a:ext cx="37719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514475"/>
            <a:ext cx="39624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33800"/>
            <a:ext cx="39624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2007 Two Content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057400"/>
            <a:ext cx="39624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057400"/>
            <a:ext cx="39624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5"/>
          <p:cNvSpPr>
            <a:spLocks noGrp="1"/>
          </p:cNvSpPr>
          <p:nvPr>
            <p:ph type="body" sz="quarter" idx="10"/>
          </p:nvPr>
        </p:nvSpPr>
        <p:spPr>
          <a:xfrm>
            <a:off x="533400" y="1447800"/>
            <a:ext cx="8077200" cy="609600"/>
          </a:xfrm>
        </p:spPr>
        <p:txBody>
          <a:bodyPr/>
          <a:lstStyle>
            <a:lvl1pPr>
              <a:buNone/>
              <a:defRPr/>
            </a:lvl1pPr>
            <a:lvl2pPr>
              <a:buNone/>
              <a:defRPr/>
            </a:lvl2pPr>
            <a:lvl3pPr>
              <a:buNone/>
              <a:defRPr/>
            </a:lvl3pPr>
            <a:lvl4pPr>
              <a:buNone/>
              <a:defRPr/>
            </a:lvl4pPr>
            <a:lvl5pPr>
              <a:buNone/>
              <a:defRPr/>
            </a:lvl5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2"/>
          <p:cNvSpPr>
            <a:spLocks noGrp="1"/>
          </p:cNvSpPr>
          <p:nvPr>
            <p:ph idx="1"/>
          </p:nvPr>
        </p:nvSpPr>
        <p:spPr>
          <a:xfrm>
            <a:off x="838200" y="3733801"/>
            <a:ext cx="7848600" cy="1981200"/>
          </a:xfrm>
        </p:spPr>
        <p:txBody>
          <a:bodyPr/>
          <a:lstStyle>
            <a:lvl1pPr>
              <a:defRPr>
                <a:solidFill>
                  <a:schemeClr val="accent1"/>
                </a:solidFill>
              </a:defRPr>
            </a:lvl1pPr>
            <a:lvl2pPr>
              <a:defRPr sz="2600">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ep 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286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1800" y="1600200"/>
            <a:ext cx="5715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971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57600" y="1600200"/>
            <a:ext cx="5029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Quiz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marL="339725" indent="-339725">
              <a:buFont typeface="+mj-lt"/>
              <a:buAutoNum type="arabicPeriod"/>
              <a:defRPr sz="2400"/>
            </a:lvl2pPr>
            <a:lvl3pPr marL="690563" indent="-350838">
              <a:buFont typeface="+mj-lt"/>
              <a:buAutoNum type="alphaLcPeriod"/>
              <a:defRPr sz="2000"/>
            </a:lvl3pPr>
            <a:lvl4pPr marL="1031875" indent="-341313">
              <a:buFont typeface="+mj-lt"/>
              <a:buAutoNum type="romanLcPeriod"/>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339725" indent="-339725">
              <a:buFont typeface="+mj-lt"/>
              <a:buAutoNum type="arabicPeriod"/>
              <a:defRPr sz="2400"/>
            </a:lvl2pPr>
            <a:lvl3pPr marL="688975" indent="-349250">
              <a:buFont typeface="+mj-lt"/>
              <a:buAutoNum type="alphaLcPeriod"/>
              <a:defRPr sz="2000"/>
            </a:lvl3pPr>
            <a:lvl4pPr marL="1036638" indent="-346075">
              <a:buFont typeface="+mj-lt"/>
              <a:buAutoNum type="romanLcPeriod"/>
              <a:tabLst/>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jpe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8" name="Picture 7" descr="nilogo.jpg"/>
          <p:cNvPicPr>
            <a:picLocks noChangeAspect="1"/>
          </p:cNvPicPr>
          <p:nvPr/>
        </p:nvPicPr>
        <p:blipFill>
          <a:blip r:embed="rId19"/>
          <a:stretch>
            <a:fillRect/>
          </a:stretch>
        </p:blipFill>
        <p:spPr>
          <a:xfrm>
            <a:off x="4191000" y="6248400"/>
            <a:ext cx="2133600" cy="516987"/>
          </a:xfrm>
          <a:prstGeom prst="rect">
            <a:avLst/>
          </a:prstGeom>
        </p:spPr>
      </p:pic>
      <p:sp>
        <p:nvSpPr>
          <p:cNvPr id="9" name="TextBox 8"/>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0" name="Straight Connector 9"/>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27" r:id="rId15"/>
    <p:sldLayoutId id="2147483828" r:id="rId16"/>
    <p:sldLayoutId id="2147483829" r:id="rId17"/>
  </p:sldLayoutIdLst>
  <p:timing>
    <p:tnLst>
      <p:par>
        <p:cTn id="1" dur="indefinite" restart="never" nodeType="tmRoot"/>
      </p:par>
    </p:tnLst>
  </p:timing>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1pPr>
      <a:lvl2pPr marL="233363" indent="-233363"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457200" indent="-223838" algn="l" defTabSz="914400" rtl="0" eaLnBrk="1" latinLnBrk="0" hangingPunct="1">
        <a:spcBef>
          <a:spcPct val="20000"/>
        </a:spcBef>
        <a:buFont typeface="Arial Narrow" pitchFamily="34" charset="0"/>
        <a:buChar char="−"/>
        <a:defRPr sz="2600" kern="1200">
          <a:solidFill>
            <a:schemeClr val="tx1"/>
          </a:solidFill>
          <a:latin typeface="+mn-lt"/>
          <a:ea typeface="+mn-ea"/>
          <a:cs typeface="+mn-cs"/>
        </a:defRPr>
      </a:lvl3pPr>
      <a:lvl4pPr marL="690563" indent="-233363"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4pPr>
      <a:lvl5pPr marL="914400" indent="-214313"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0" descr="Defining_the_Application"/>
          <p:cNvPicPr>
            <a:picLocks noChangeAspect="1" noChangeArrowheads="1"/>
          </p:cNvPicPr>
          <p:nvPr/>
        </p:nvPicPr>
        <p:blipFill>
          <a:blip r:embed="rId4">
            <a:lum bright="5000"/>
          </a:blip>
          <a:srcRect r="2055" b="12500"/>
          <a:stretch>
            <a:fillRect/>
          </a:stretch>
        </p:blipFill>
        <p:spPr bwMode="auto">
          <a:xfrm>
            <a:off x="1881188" y="1371600"/>
            <a:ext cx="7262812" cy="5334000"/>
          </a:xfrm>
          <a:prstGeom prst="rect">
            <a:avLst/>
          </a:prstGeom>
          <a:noFill/>
        </p:spPr>
      </p:pic>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3352800"/>
            <a:ext cx="8229600" cy="2773363"/>
          </a:xfrm>
          <a:prstGeom prst="rect">
            <a:avLst/>
          </a:prstGeom>
        </p:spPr>
        <p:txBody>
          <a:bodyPr vert="horz" lIns="91440" tIns="45720" rIns="91440" bIns="45720" rtlCol="0">
            <a:normAutofit/>
          </a:bodyPr>
          <a:lstStyle/>
          <a:p>
            <a:pPr lvl="0"/>
            <a:r>
              <a:rPr lang="en-US" dirty="0" smtClean="0"/>
              <a:t>Click to edit Master text styles</a:t>
            </a:r>
          </a:p>
        </p:txBody>
      </p:sp>
      <p:sp>
        <p:nvSpPr>
          <p:cNvPr id="8"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algn="l">
              <a:spcBef>
                <a:spcPct val="50000"/>
              </a:spcBef>
            </a:pPr>
            <a:r>
              <a:rPr lang="en-US" sz="3200" b="1" dirty="0">
                <a:solidFill>
                  <a:schemeClr val="hlink"/>
                </a:solidFill>
              </a:rPr>
              <a:t>TOPICS</a:t>
            </a:r>
          </a:p>
        </p:txBody>
      </p:sp>
      <p:pic>
        <p:nvPicPr>
          <p:cNvPr id="9" name="Picture 8" descr="nilogo.jpg"/>
          <p:cNvPicPr>
            <a:picLocks noChangeAspect="1"/>
          </p:cNvPicPr>
          <p:nvPr/>
        </p:nvPicPr>
        <p:blipFill>
          <a:blip r:embed="rId5"/>
          <a:stretch>
            <a:fillRect/>
          </a:stretch>
        </p:blipFill>
        <p:spPr>
          <a:xfrm>
            <a:off x="4191000" y="6248400"/>
            <a:ext cx="2133600" cy="516987"/>
          </a:xfrm>
          <a:prstGeom prst="rect">
            <a:avLst/>
          </a:prstGeom>
        </p:spPr>
      </p:pic>
      <p:sp>
        <p:nvSpPr>
          <p:cNvPr id="10" name="TextBox 9"/>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1" name="Straight Connector 10"/>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19" r:id="rId1"/>
    <p:sldLayoutId id="2147483820" r:id="rId2"/>
  </p:sldLayoutIdLst>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514350" indent="-514350" algn="l" defTabSz="914400" rtl="0" eaLnBrk="1" latinLnBrk="0" hangingPunct="1">
        <a:spcBef>
          <a:spcPct val="20000"/>
        </a:spcBef>
        <a:buFont typeface="+mj-lt"/>
        <a:buAutoNum type="alphaUcPeriod"/>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3733801"/>
            <a:ext cx="7848600" cy="1981200"/>
          </a:xfrm>
          <a:prstGeom prst="rect">
            <a:avLst/>
          </a:prstGeom>
        </p:spPr>
        <p:txBody>
          <a:bodyPr vert="horz" lIns="91440" tIns="45720" rIns="91440" bIns="45720" rtlCol="0">
            <a:normAutofit/>
          </a:bodyPr>
          <a:lstStyle/>
          <a:p>
            <a:pPr lvl="0"/>
            <a:r>
              <a:rPr lang="en-US" dirty="0" smtClean="0"/>
              <a:t>Click to edit Master text styles</a:t>
            </a:r>
          </a:p>
        </p:txBody>
      </p:sp>
      <p:pic>
        <p:nvPicPr>
          <p:cNvPr id="7" name="Picture 6" descr="nilogo.jpg"/>
          <p:cNvPicPr>
            <a:picLocks noChangeAspect="1"/>
          </p:cNvPicPr>
          <p:nvPr/>
        </p:nvPicPr>
        <p:blipFill>
          <a:blip r:embed="rId4"/>
          <a:stretch>
            <a:fillRect/>
          </a:stretch>
        </p:blipFill>
        <p:spPr>
          <a:xfrm>
            <a:off x="4191000" y="6248400"/>
            <a:ext cx="2133600" cy="516987"/>
          </a:xfrm>
          <a:prstGeom prst="rect">
            <a:avLst/>
          </a:prstGeom>
        </p:spPr>
      </p:pic>
      <p:sp>
        <p:nvSpPr>
          <p:cNvPr id="8" name="TextBox 7"/>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9" name="Straight Connector 8"/>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a:r>
              <a:rPr lang="en-US" sz="2400" b="1" dirty="0">
                <a:solidFill>
                  <a:schemeClr val="bg1"/>
                </a:solidFill>
              </a:rPr>
              <a:t>GOAL</a:t>
            </a:r>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Lst>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accen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US" smtClean="0"/>
              <a:t>Lesson 7</a:t>
            </a:r>
            <a:br>
              <a:rPr lang="en-US" smtClean="0"/>
            </a:br>
            <a:r>
              <a:rPr lang="en-US" smtClean="0"/>
              <a:t>Synchronizing FPGA and Host Data Transfers</a:t>
            </a:r>
            <a:endParaRPr lang="en-US" dirty="0" smtClean="0"/>
          </a:p>
        </p:txBody>
      </p:sp>
      <p:sp>
        <p:nvSpPr>
          <p:cNvPr id="8195" name="Rectangle 3"/>
          <p:cNvSpPr>
            <a:spLocks noGrp="1" noChangeArrowheads="1"/>
          </p:cNvSpPr>
          <p:nvPr>
            <p:ph idx="1"/>
          </p:nvPr>
        </p:nvSpPr>
        <p:spPr>
          <a:xfrm>
            <a:off x="533400" y="3352800"/>
            <a:ext cx="8229600" cy="2773363"/>
          </a:xfrm>
        </p:spPr>
        <p:txBody>
          <a:bodyPr>
            <a:normAutofit fontScale="92500" lnSpcReduction="10000"/>
          </a:bodyPr>
          <a:lstStyle/>
          <a:p>
            <a:r>
              <a:rPr lang="en-US" dirty="0" smtClean="0"/>
              <a:t>LabVIEW FPGA and Host Communication</a:t>
            </a:r>
          </a:p>
          <a:p>
            <a:r>
              <a:rPr lang="en-US" dirty="0" smtClean="0"/>
              <a:t>Synchronization</a:t>
            </a:r>
          </a:p>
          <a:p>
            <a:r>
              <a:rPr lang="en-US" dirty="0" smtClean="0"/>
              <a:t>Direct Memory Access (DMA) FIFOs</a:t>
            </a:r>
          </a:p>
          <a:p>
            <a:r>
              <a:rPr lang="en-US" dirty="0" smtClean="0"/>
              <a:t>Lossless Data Transfer</a:t>
            </a:r>
          </a:p>
          <a:p>
            <a:r>
              <a:rPr lang="en-US" dirty="0" smtClean="0"/>
              <a:t>Interrupts</a:t>
            </a:r>
          </a:p>
          <a:p>
            <a:r>
              <a:rPr lang="en-US" dirty="0" smtClean="0"/>
              <a:t>Handshaking</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normAutofit/>
          </a:bodyPr>
          <a:lstStyle/>
          <a:p>
            <a:r>
              <a:rPr lang="en-US" dirty="0" smtClean="0"/>
              <a:t>Demonstration: Target-to-Host DMA FIFO</a:t>
            </a:r>
          </a:p>
        </p:txBody>
      </p:sp>
      <p:sp>
        <p:nvSpPr>
          <p:cNvPr id="51203" name="Rectangle 3"/>
          <p:cNvSpPr>
            <a:spLocks noGrp="1" noChangeArrowheads="1"/>
          </p:cNvSpPr>
          <p:nvPr>
            <p:ph idx="1"/>
          </p:nvPr>
        </p:nvSpPr>
        <p:spPr/>
        <p:txBody>
          <a:bodyPr/>
          <a:lstStyle/>
          <a:p>
            <a:r>
              <a:rPr lang="en-US" dirty="0" smtClean="0"/>
              <a:t>Explore how the FPGA transfers data to the host.</a:t>
            </a:r>
          </a:p>
          <a:p>
            <a:endParaRPr lang="en-US" dirty="0" smtClean="0"/>
          </a:p>
          <a:p>
            <a:r>
              <a:rPr lang="en-US" dirty="0" smtClean="0"/>
              <a:t>&lt;Exercises&gt;\LabVIEW FPGA\Demonstrations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normAutofit/>
          </a:bodyPr>
          <a:lstStyle/>
          <a:p>
            <a:r>
              <a:rPr lang="en-US" dirty="0" smtClean="0"/>
              <a:t>Demonstration: Host-to-Target DMA FIFO</a:t>
            </a:r>
          </a:p>
        </p:txBody>
      </p:sp>
      <p:sp>
        <p:nvSpPr>
          <p:cNvPr id="52227" name="Rectangle 3"/>
          <p:cNvSpPr>
            <a:spLocks noGrp="1" noChangeArrowheads="1"/>
          </p:cNvSpPr>
          <p:nvPr>
            <p:ph idx="1"/>
          </p:nvPr>
        </p:nvSpPr>
        <p:spPr/>
        <p:txBody>
          <a:bodyPr/>
          <a:lstStyle/>
          <a:p>
            <a:r>
              <a:rPr lang="en-US" dirty="0" smtClean="0"/>
              <a:t>Explore how the host transfers data to the FPGA.</a:t>
            </a:r>
          </a:p>
          <a:p>
            <a:endParaRPr lang="en-US" dirty="0" smtClean="0"/>
          </a:p>
          <a:p>
            <a:r>
              <a:rPr lang="en-US" dirty="0" smtClean="0"/>
              <a:t>&lt;Exercises&gt;\LabVIEW FPGA\Demonstrations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dirty="0" smtClean="0"/>
              <a:t>Creating DMA FIFOs</a:t>
            </a:r>
          </a:p>
        </p:txBody>
      </p:sp>
      <p:sp>
        <p:nvSpPr>
          <p:cNvPr id="53251" name="Rectangle 5"/>
          <p:cNvSpPr>
            <a:spLocks noGrp="1" noChangeArrowheads="1"/>
          </p:cNvSpPr>
          <p:nvPr>
            <p:ph idx="1"/>
          </p:nvPr>
        </p:nvSpPr>
        <p:spPr/>
        <p:txBody>
          <a:bodyPr>
            <a:normAutofit lnSpcReduction="10000"/>
          </a:bodyPr>
          <a:lstStyle/>
          <a:p>
            <a:pPr lvl="1"/>
            <a:r>
              <a:rPr lang="en-US" dirty="0" smtClean="0"/>
              <a:t>Create DMA FIFO the same way as FPGA FIFOs</a:t>
            </a:r>
          </a:p>
          <a:p>
            <a:pPr lvl="2"/>
            <a:r>
              <a:rPr lang="en-US" dirty="0" smtClean="0"/>
              <a:t>Right-click target</a:t>
            </a:r>
          </a:p>
          <a:p>
            <a:pPr lvl="2"/>
            <a:r>
              <a:rPr lang="en-US" dirty="0" smtClean="0"/>
              <a:t>Select </a:t>
            </a:r>
            <a:r>
              <a:rPr lang="en-US" b="1" dirty="0" err="1" smtClean="0"/>
              <a:t>New»FIFO</a:t>
            </a:r>
            <a:endParaRPr lang="en-US" b="1" dirty="0" smtClean="0"/>
          </a:p>
          <a:p>
            <a:pPr lvl="2"/>
            <a:r>
              <a:rPr lang="en-US" dirty="0" smtClean="0"/>
              <a:t>Choose </a:t>
            </a:r>
            <a:r>
              <a:rPr lang="en-US" b="1" dirty="0" smtClean="0"/>
              <a:t>Target to Host</a:t>
            </a:r>
            <a:r>
              <a:rPr lang="en-US" dirty="0" smtClean="0"/>
              <a:t/>
            </a:r>
            <a:br>
              <a:rPr lang="en-US" dirty="0" smtClean="0"/>
            </a:br>
            <a:r>
              <a:rPr lang="en-US" dirty="0" smtClean="0"/>
              <a:t>or </a:t>
            </a:r>
            <a:r>
              <a:rPr lang="en-US" b="1" dirty="0" smtClean="0"/>
              <a:t>Host to Target</a:t>
            </a:r>
            <a:r>
              <a:rPr lang="en-US" dirty="0" smtClean="0"/>
              <a:t> as</a:t>
            </a:r>
            <a:br>
              <a:rPr lang="en-US" dirty="0" smtClean="0"/>
            </a:br>
            <a:r>
              <a:rPr lang="en-US" dirty="0" smtClean="0"/>
              <a:t>Type</a:t>
            </a:r>
          </a:p>
          <a:p>
            <a:pPr lvl="1"/>
            <a:r>
              <a:rPr lang="en-US" dirty="0" smtClean="0"/>
              <a:t>All DMA FIFOs are </a:t>
            </a:r>
            <a:br>
              <a:rPr lang="en-US" dirty="0" smtClean="0"/>
            </a:br>
            <a:r>
              <a:rPr lang="en-US" dirty="0" smtClean="0"/>
              <a:t>U32 data type</a:t>
            </a:r>
          </a:p>
          <a:p>
            <a:pPr lvl="2"/>
            <a:r>
              <a:rPr lang="en-US" dirty="0" smtClean="0"/>
              <a:t>Must convert to </a:t>
            </a:r>
            <a:br>
              <a:rPr lang="en-US" dirty="0" smtClean="0"/>
            </a:br>
            <a:r>
              <a:rPr lang="en-US" dirty="0" smtClean="0"/>
              <a:t>and from U32.</a:t>
            </a:r>
          </a:p>
        </p:txBody>
      </p:sp>
      <p:pic>
        <p:nvPicPr>
          <p:cNvPr id="53252" name="Picture 6"/>
          <p:cNvPicPr>
            <a:picLocks noChangeAspect="1" noChangeArrowheads="1"/>
          </p:cNvPicPr>
          <p:nvPr/>
        </p:nvPicPr>
        <p:blipFill>
          <a:blip r:embed="rId3"/>
          <a:srcRect/>
          <a:stretch>
            <a:fillRect/>
          </a:stretch>
        </p:blipFill>
        <p:spPr bwMode="auto">
          <a:xfrm>
            <a:off x="3886200" y="2209800"/>
            <a:ext cx="4953000" cy="3541532"/>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nirvana\CustEd\Exchange\Inside CustEd\Matt Otis\CompactRIO Fundamentals\Screenshots\Lesson 8 PowerPoint\46.png"/>
          <p:cNvPicPr>
            <a:picLocks noChangeAspect="1" noChangeArrowheads="1"/>
          </p:cNvPicPr>
          <p:nvPr/>
        </p:nvPicPr>
        <p:blipFill>
          <a:blip r:embed="rId3"/>
          <a:srcRect/>
          <a:stretch>
            <a:fillRect/>
          </a:stretch>
        </p:blipFill>
        <p:spPr bwMode="auto">
          <a:xfrm>
            <a:off x="1847252" y="2043442"/>
            <a:ext cx="5191904" cy="4037443"/>
          </a:xfrm>
          <a:prstGeom prst="rect">
            <a:avLst/>
          </a:prstGeom>
          <a:noFill/>
        </p:spPr>
      </p:pic>
      <p:sp>
        <p:nvSpPr>
          <p:cNvPr id="58370" name="Rectangle 2"/>
          <p:cNvSpPr>
            <a:spLocks noGrp="1" noChangeArrowheads="1"/>
          </p:cNvSpPr>
          <p:nvPr>
            <p:ph type="title"/>
          </p:nvPr>
        </p:nvSpPr>
        <p:spPr/>
        <p:txBody>
          <a:bodyPr/>
          <a:lstStyle/>
          <a:p>
            <a:r>
              <a:rPr lang="en-US" dirty="0" smtClean="0"/>
              <a:t>Writing Data to a Target-to-Host DMA FIFO</a:t>
            </a:r>
          </a:p>
        </p:txBody>
      </p:sp>
      <p:sp>
        <p:nvSpPr>
          <p:cNvPr id="58371" name="Rectangle 13"/>
          <p:cNvSpPr>
            <a:spLocks noGrp="1" noChangeArrowheads="1"/>
          </p:cNvSpPr>
          <p:nvPr>
            <p:ph idx="1"/>
          </p:nvPr>
        </p:nvSpPr>
        <p:spPr/>
        <p:txBody>
          <a:bodyPr/>
          <a:lstStyle/>
          <a:p>
            <a:r>
              <a:rPr lang="en-US" smtClean="0"/>
              <a:t>Drag FIFO from Project Explorer window.</a:t>
            </a:r>
          </a:p>
        </p:txBody>
      </p:sp>
      <p:sp>
        <p:nvSpPr>
          <p:cNvPr id="58374" name="Line 12"/>
          <p:cNvSpPr>
            <a:spLocks noChangeShapeType="1"/>
          </p:cNvSpPr>
          <p:nvPr/>
        </p:nvSpPr>
        <p:spPr bwMode="auto">
          <a:xfrm flipV="1">
            <a:off x="3363733" y="3692525"/>
            <a:ext cx="1930400" cy="1290638"/>
          </a:xfrm>
          <a:prstGeom prst="line">
            <a:avLst/>
          </a:prstGeom>
          <a:noFill/>
          <a:ln w="38100">
            <a:solidFill>
              <a:schemeClr val="tx1"/>
            </a:solidFill>
            <a:round/>
            <a:headEnd/>
            <a:tailEnd type="triangle" w="med" len="med"/>
          </a:ln>
        </p:spPr>
        <p:txBody>
          <a:bodyPr>
            <a:spAutoFit/>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normAutofit fontScale="90000"/>
          </a:bodyPr>
          <a:lstStyle/>
          <a:p>
            <a:r>
              <a:rPr lang="en-US" dirty="0" smtClean="0"/>
              <a:t>Writing Data to a Target-to-Host DMA FIFO (continued)</a:t>
            </a:r>
          </a:p>
        </p:txBody>
      </p:sp>
      <p:sp>
        <p:nvSpPr>
          <p:cNvPr id="59395" name="Rectangle 7"/>
          <p:cNvSpPr>
            <a:spLocks noGrp="1" noChangeArrowheads="1"/>
          </p:cNvSpPr>
          <p:nvPr>
            <p:ph idx="1"/>
          </p:nvPr>
        </p:nvSpPr>
        <p:spPr/>
        <p:txBody>
          <a:bodyPr>
            <a:normAutofit lnSpcReduction="10000"/>
          </a:bodyPr>
          <a:lstStyle/>
          <a:p>
            <a:r>
              <a:rPr lang="en-US" dirty="0" smtClean="0"/>
              <a:t>FIFO Write Function</a:t>
            </a:r>
          </a:p>
          <a:p>
            <a:pPr lvl="1"/>
            <a:r>
              <a:rPr lang="en-US" dirty="0" smtClean="0"/>
              <a:t>Element—Inputs the data element to be stored. </a:t>
            </a:r>
          </a:p>
          <a:p>
            <a:pPr lvl="1"/>
            <a:r>
              <a:rPr lang="en-US" dirty="0" smtClean="0"/>
              <a:t>Timeout—Inputs the number of clock ticks the function waits for available space in the FIFO if the FIFO is full. The default is 0, or no wait. A value of –1 prevents the function from timing out. </a:t>
            </a:r>
          </a:p>
          <a:p>
            <a:pPr lvl="1"/>
            <a:r>
              <a:rPr lang="en-US" dirty="0" smtClean="0"/>
              <a:t>Timed Out?—Returns True if space in the FIFO is not available before the function completes execution. </a:t>
            </a:r>
          </a:p>
          <a:p>
            <a:pPr lvl="2"/>
            <a:r>
              <a:rPr lang="en-US" dirty="0" smtClean="0"/>
              <a:t>If Timed Out? is True, the function does not add Element to the FIFO.</a:t>
            </a:r>
          </a:p>
        </p:txBody>
      </p:sp>
      <p:pic>
        <p:nvPicPr>
          <p:cNvPr id="14339" name="Picture 3" descr="\\nirvana\CustEd\Exchange\Inside CustEd\Matt Otis\CompactRIO Fundamentals\Screenshots\Lesson 8 PowerPoint\24.png"/>
          <p:cNvPicPr>
            <a:picLocks noChangeAspect="1" noChangeArrowheads="1"/>
          </p:cNvPicPr>
          <p:nvPr/>
        </p:nvPicPr>
        <p:blipFill>
          <a:blip r:embed="rId3"/>
          <a:srcRect/>
          <a:stretch>
            <a:fillRect/>
          </a:stretch>
        </p:blipFill>
        <p:spPr bwMode="auto">
          <a:xfrm>
            <a:off x="7086600" y="1303517"/>
            <a:ext cx="1723873" cy="1134883"/>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normAutofit fontScale="90000"/>
          </a:bodyPr>
          <a:lstStyle/>
          <a:p>
            <a:r>
              <a:rPr lang="en-US" dirty="0" smtClean="0"/>
              <a:t>Reading Data from a Target-to-Host DMA FIFO</a:t>
            </a:r>
          </a:p>
        </p:txBody>
      </p:sp>
      <p:sp>
        <p:nvSpPr>
          <p:cNvPr id="60419" name="Rectangle 6"/>
          <p:cNvSpPr>
            <a:spLocks noGrp="1" noChangeArrowheads="1"/>
          </p:cNvSpPr>
          <p:nvPr>
            <p:ph sz="half" idx="1"/>
          </p:nvPr>
        </p:nvSpPr>
        <p:spPr/>
        <p:txBody>
          <a:bodyPr/>
          <a:lstStyle/>
          <a:p>
            <a:r>
              <a:rPr lang="en-US" dirty="0" smtClean="0"/>
              <a:t>Read a DMA FIFO in the host:</a:t>
            </a:r>
          </a:p>
          <a:p>
            <a:pPr lvl="1"/>
            <a:r>
              <a:rPr lang="en-US" dirty="0" smtClean="0"/>
              <a:t>Open a reference to the FPGA</a:t>
            </a:r>
          </a:p>
          <a:p>
            <a:pPr lvl="1"/>
            <a:r>
              <a:rPr lang="en-US" dirty="0" smtClean="0"/>
              <a:t>Add an Invoke Method function</a:t>
            </a:r>
          </a:p>
          <a:p>
            <a:pPr lvl="1"/>
            <a:r>
              <a:rPr lang="en-US" dirty="0" smtClean="0"/>
              <a:t>Choose the </a:t>
            </a:r>
            <a:r>
              <a:rPr lang="en-US" b="1" dirty="0" smtClean="0"/>
              <a:t>DMA </a:t>
            </a:r>
            <a:r>
              <a:rPr lang="en-US" b="1" dirty="0" err="1" smtClean="0"/>
              <a:t>FIFO</a:t>
            </a:r>
            <a:r>
              <a:rPr lang="en-US" b="1" dirty="0" err="1" smtClean="0">
                <a:latin typeface="Times New Roman"/>
                <a:cs typeface="Times New Roman"/>
              </a:rPr>
              <a:t>»</a:t>
            </a:r>
            <a:r>
              <a:rPr lang="en-US" b="1" dirty="0" err="1" smtClean="0"/>
              <a:t>Read</a:t>
            </a:r>
            <a:r>
              <a:rPr lang="en-US" dirty="0" smtClean="0"/>
              <a:t> method</a:t>
            </a:r>
          </a:p>
        </p:txBody>
      </p:sp>
      <p:sp>
        <p:nvSpPr>
          <p:cNvPr id="10" name="Content Placeholder 9"/>
          <p:cNvSpPr>
            <a:spLocks noGrp="1"/>
          </p:cNvSpPr>
          <p:nvPr>
            <p:ph sz="half" idx="2"/>
          </p:nvPr>
        </p:nvSpPr>
        <p:spPr/>
        <p:txBody>
          <a:bodyPr/>
          <a:lstStyle/>
          <a:p>
            <a:endParaRPr lang="en-US"/>
          </a:p>
        </p:txBody>
      </p:sp>
      <p:pic>
        <p:nvPicPr>
          <p:cNvPr id="2050" name="Picture 2" descr="C:\p4_perforce1666_MOTISLT\CustomerEducation\CourseMaterial\CompactRIO Fundamentals\Version 8.5\Manual\Art\add_dma_fifo_read_method.bmp"/>
          <p:cNvPicPr>
            <a:picLocks noChangeAspect="1" noChangeArrowheads="1"/>
          </p:cNvPicPr>
          <p:nvPr/>
        </p:nvPicPr>
        <p:blipFill>
          <a:blip r:embed="rId3"/>
          <a:srcRect/>
          <a:stretch>
            <a:fillRect/>
          </a:stretch>
        </p:blipFill>
        <p:spPr bwMode="auto">
          <a:xfrm>
            <a:off x="4599139" y="1558416"/>
            <a:ext cx="4240061" cy="4613784"/>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normAutofit fontScale="90000"/>
          </a:bodyPr>
          <a:lstStyle/>
          <a:p>
            <a:r>
              <a:rPr lang="en-US" dirty="0" smtClean="0"/>
              <a:t>Reading Data from a Target-to-Host DMA FIFO (continued)</a:t>
            </a:r>
          </a:p>
        </p:txBody>
      </p:sp>
      <p:sp>
        <p:nvSpPr>
          <p:cNvPr id="61443" name="Rectangle 7"/>
          <p:cNvSpPr>
            <a:spLocks noGrp="1" noChangeArrowheads="1"/>
          </p:cNvSpPr>
          <p:nvPr>
            <p:ph idx="1"/>
          </p:nvPr>
        </p:nvSpPr>
        <p:spPr/>
        <p:txBody>
          <a:bodyPr/>
          <a:lstStyle/>
          <a:p>
            <a:r>
              <a:rPr lang="en-US" dirty="0" smtClean="0"/>
              <a:t>Read a DMA FIFO on the host:</a:t>
            </a:r>
          </a:p>
          <a:p>
            <a:pPr lvl="1"/>
            <a:r>
              <a:rPr lang="en-US" dirty="0" smtClean="0"/>
              <a:t>Number of Elements</a:t>
            </a:r>
          </a:p>
          <a:p>
            <a:pPr lvl="2"/>
            <a:r>
              <a:rPr lang="en-US" dirty="0" smtClean="0"/>
              <a:t>Function completes when elements are </a:t>
            </a:r>
            <a:br>
              <a:rPr lang="en-US" dirty="0" smtClean="0"/>
            </a:br>
            <a:r>
              <a:rPr lang="en-US" dirty="0" smtClean="0"/>
              <a:t>read or timeout is reached</a:t>
            </a:r>
          </a:p>
          <a:p>
            <a:pPr lvl="2"/>
            <a:r>
              <a:rPr lang="en-US" dirty="0" smtClean="0"/>
              <a:t>Same overhead regardless of the number of elements; read more elements if host is too slow</a:t>
            </a:r>
          </a:p>
          <a:p>
            <a:pPr lvl="1"/>
            <a:r>
              <a:rPr lang="en-US" dirty="0" smtClean="0"/>
              <a:t>Timeout—Time to wait before timeout (–1 = indefinite wait; Default is 5,000 ms)</a:t>
            </a:r>
          </a:p>
        </p:txBody>
      </p:sp>
      <p:pic>
        <p:nvPicPr>
          <p:cNvPr id="13314" name="Picture 2" descr="\\nirvana\CustEd\Exchange\Inside CustEd\Matt Otis\CompactRIO Fundamentals\Screenshots\Lesson 8 PowerPoint\49.png"/>
          <p:cNvPicPr>
            <a:picLocks noChangeAspect="1" noChangeArrowheads="1"/>
          </p:cNvPicPr>
          <p:nvPr/>
        </p:nvPicPr>
        <p:blipFill>
          <a:blip r:embed="rId3"/>
          <a:srcRect/>
          <a:stretch>
            <a:fillRect/>
          </a:stretch>
        </p:blipFill>
        <p:spPr bwMode="auto">
          <a:xfrm>
            <a:off x="6340416" y="1673573"/>
            <a:ext cx="1965384" cy="1526827"/>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dirty="0" smtClean="0"/>
              <a:t>DMA FIFO with Blocking </a:t>
            </a:r>
          </a:p>
        </p:txBody>
      </p:sp>
      <p:sp>
        <p:nvSpPr>
          <p:cNvPr id="62467" name="Rectangle 7"/>
          <p:cNvSpPr>
            <a:spLocks noGrp="1" noChangeArrowheads="1"/>
          </p:cNvSpPr>
          <p:nvPr>
            <p:ph sz="half" idx="1"/>
          </p:nvPr>
        </p:nvSpPr>
        <p:spPr>
          <a:xfrm>
            <a:off x="457200" y="1600200"/>
            <a:ext cx="6400800" cy="4525963"/>
          </a:xfrm>
        </p:spPr>
        <p:txBody>
          <a:bodyPr/>
          <a:lstStyle/>
          <a:p>
            <a:r>
              <a:rPr lang="en-US" dirty="0" smtClean="0"/>
              <a:t>Implementing a DMA FIFO with blocking:</a:t>
            </a:r>
          </a:p>
          <a:p>
            <a:pPr lvl="1"/>
            <a:r>
              <a:rPr lang="en-US" dirty="0" smtClean="0"/>
              <a:t>User specifies number </a:t>
            </a:r>
            <a:br>
              <a:rPr lang="en-US" dirty="0" smtClean="0"/>
            </a:br>
            <a:r>
              <a:rPr lang="en-US" dirty="0" smtClean="0"/>
              <a:t>of elements</a:t>
            </a:r>
          </a:p>
          <a:p>
            <a:pPr lvl="1"/>
            <a:r>
              <a:rPr lang="en-US" dirty="0" smtClean="0"/>
              <a:t>Best method when </a:t>
            </a:r>
            <a:br>
              <a:rPr lang="en-US" dirty="0" smtClean="0"/>
            </a:br>
            <a:r>
              <a:rPr lang="en-US" dirty="0" smtClean="0"/>
              <a:t>input/output rate is known</a:t>
            </a:r>
          </a:p>
          <a:p>
            <a:pPr lvl="1"/>
            <a:endParaRPr lang="en-US" dirty="0" smtClean="0"/>
          </a:p>
        </p:txBody>
      </p:sp>
      <p:pic>
        <p:nvPicPr>
          <p:cNvPr id="8" name="Content Placeholder 7" descr="blocking_method.eps"/>
          <p:cNvPicPr>
            <a:picLocks noGrp="1" noChangeAspect="1"/>
          </p:cNvPicPr>
          <p:nvPr>
            <p:ph sz="half" idx="2"/>
          </p:nvPr>
        </p:nvPicPr>
        <p:blipFill>
          <a:blip r:embed="rId3"/>
          <a:stretch>
            <a:fillRect/>
          </a:stretch>
        </p:blipFill>
        <p:spPr>
          <a:xfrm>
            <a:off x="3657600" y="2133600"/>
            <a:ext cx="5142838" cy="3738186"/>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mtClean="0"/>
              <a:t>DMA FIFO with Polling</a:t>
            </a:r>
            <a:endParaRPr lang="en-US" dirty="0" smtClean="0"/>
          </a:p>
        </p:txBody>
      </p:sp>
      <p:sp>
        <p:nvSpPr>
          <p:cNvPr id="64515" name="Rectangle 9"/>
          <p:cNvSpPr>
            <a:spLocks noGrp="1" noChangeArrowheads="1"/>
          </p:cNvSpPr>
          <p:nvPr>
            <p:ph idx="1"/>
          </p:nvPr>
        </p:nvSpPr>
        <p:spPr/>
        <p:txBody>
          <a:bodyPr/>
          <a:lstStyle/>
          <a:p>
            <a:r>
              <a:rPr lang="en-US" dirty="0" smtClean="0"/>
              <a:t>Implementing a DMA FIFO with polling:</a:t>
            </a:r>
          </a:p>
          <a:p>
            <a:pPr lvl="1"/>
            <a:r>
              <a:rPr lang="en-US" sz="2400" dirty="0" smtClean="0"/>
              <a:t>Acquires as many samples</a:t>
            </a:r>
            <a:br>
              <a:rPr lang="en-US" sz="2400" dirty="0" smtClean="0"/>
            </a:br>
            <a:r>
              <a:rPr lang="en-US" sz="2400" dirty="0" smtClean="0"/>
              <a:t>as are currently available</a:t>
            </a:r>
          </a:p>
          <a:p>
            <a:pPr lvl="1"/>
            <a:r>
              <a:rPr lang="en-US" sz="2400" dirty="0" smtClean="0"/>
              <a:t>Best when the </a:t>
            </a:r>
            <a:br>
              <a:rPr lang="en-US" sz="2400" dirty="0" smtClean="0"/>
            </a:br>
            <a:r>
              <a:rPr lang="en-US" sz="2400" dirty="0" smtClean="0"/>
              <a:t>input/output rate is</a:t>
            </a:r>
            <a:br>
              <a:rPr lang="en-US" sz="2400" dirty="0" smtClean="0"/>
            </a:br>
            <a:r>
              <a:rPr lang="en-US" sz="2400" dirty="0" smtClean="0"/>
              <a:t>unknown</a:t>
            </a:r>
          </a:p>
        </p:txBody>
      </p:sp>
      <p:pic>
        <p:nvPicPr>
          <p:cNvPr id="7" name="Picture 6" descr="polling_method.eps"/>
          <p:cNvPicPr>
            <a:picLocks noChangeAspect="1"/>
          </p:cNvPicPr>
          <p:nvPr/>
        </p:nvPicPr>
        <p:blipFill>
          <a:blip r:embed="rId3"/>
          <a:stretch>
            <a:fillRect/>
          </a:stretch>
        </p:blipFill>
        <p:spPr>
          <a:xfrm>
            <a:off x="3733800" y="2133600"/>
            <a:ext cx="5049552" cy="35814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dirty="0" smtClean="0"/>
              <a:t>Writing Multiple Channels </a:t>
            </a:r>
          </a:p>
        </p:txBody>
      </p:sp>
      <p:sp>
        <p:nvSpPr>
          <p:cNvPr id="65539" name="Rectangle 7"/>
          <p:cNvSpPr>
            <a:spLocks noGrp="1" noChangeArrowheads="1"/>
          </p:cNvSpPr>
          <p:nvPr>
            <p:ph idx="1"/>
          </p:nvPr>
        </p:nvSpPr>
        <p:spPr/>
        <p:txBody>
          <a:bodyPr/>
          <a:lstStyle/>
          <a:p>
            <a:r>
              <a:rPr lang="en-US" dirty="0" smtClean="0"/>
              <a:t>Writing multiple channels of data to a DMA FIFO by interleaving</a:t>
            </a:r>
          </a:p>
        </p:txBody>
      </p:sp>
      <p:pic>
        <p:nvPicPr>
          <p:cNvPr id="10" name="Picture 2" descr="C:\p4_perforce1666_MOTISLT\CustomerEducation\CourseMaterial\CompactRIO Fundamentals\Version 8.5\Manual\Art\mult_channel_dma_fifo.bmp"/>
          <p:cNvPicPr>
            <a:picLocks noChangeAspect="1" noChangeArrowheads="1"/>
          </p:cNvPicPr>
          <p:nvPr/>
        </p:nvPicPr>
        <p:blipFill>
          <a:blip r:embed="rId3"/>
          <a:srcRect/>
          <a:stretch>
            <a:fillRect/>
          </a:stretch>
        </p:blipFill>
        <p:spPr bwMode="auto">
          <a:xfrm>
            <a:off x="1316037" y="3429000"/>
            <a:ext cx="6511925" cy="2268537"/>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dirty="0" smtClean="0"/>
              <a:t>A. LabVIEW FPGA and Host Communication</a:t>
            </a:r>
            <a:endParaRPr lang="en-US" dirty="0" smtClean="0"/>
          </a:p>
        </p:txBody>
      </p:sp>
      <p:sp>
        <p:nvSpPr>
          <p:cNvPr id="9219" name="Rectangle 3"/>
          <p:cNvSpPr>
            <a:spLocks noGrp="1" noChangeArrowheads="1"/>
          </p:cNvSpPr>
          <p:nvPr>
            <p:ph idx="1"/>
          </p:nvPr>
        </p:nvSpPr>
        <p:spPr/>
        <p:txBody>
          <a:bodyPr/>
          <a:lstStyle/>
          <a:p>
            <a:pPr lvl="1"/>
            <a:r>
              <a:rPr lang="en-US" dirty="0" smtClean="0"/>
              <a:t>FPGA VI and host VI are inherently asynchronous</a:t>
            </a:r>
          </a:p>
          <a:p>
            <a:pPr lvl="1"/>
            <a:r>
              <a:rPr lang="en-US" dirty="0" smtClean="0"/>
              <a:t>Each VI runs independent of the other</a:t>
            </a:r>
          </a:p>
          <a:p>
            <a:pPr lvl="1"/>
            <a:r>
              <a:rPr lang="en-US" dirty="0" smtClean="0"/>
              <a:t>Data transfer synchronization needs to be implemented based on the application needs</a:t>
            </a:r>
          </a:p>
          <a:p>
            <a:pPr lvl="1"/>
            <a:r>
              <a:rPr lang="en-US" dirty="0" smtClean="0"/>
              <a:t>To transfer large amounts of data between the target and host at high rates you must buffer the data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smtClean="0"/>
              <a:t>Reading Multiple Channels </a:t>
            </a:r>
          </a:p>
        </p:txBody>
      </p:sp>
      <p:sp>
        <p:nvSpPr>
          <p:cNvPr id="66563" name="Rectangle 7"/>
          <p:cNvSpPr>
            <a:spLocks noGrp="1" noChangeArrowheads="1"/>
          </p:cNvSpPr>
          <p:nvPr>
            <p:ph idx="1"/>
          </p:nvPr>
        </p:nvSpPr>
        <p:spPr/>
        <p:txBody>
          <a:bodyPr/>
          <a:lstStyle/>
          <a:p>
            <a:r>
              <a:rPr lang="en-US" dirty="0" smtClean="0"/>
              <a:t>Reading multiple channels from a DMA FIFO in the host</a:t>
            </a:r>
          </a:p>
        </p:txBody>
      </p:sp>
      <p:pic>
        <p:nvPicPr>
          <p:cNvPr id="66564" name="Picture 6"/>
          <p:cNvPicPr>
            <a:picLocks noChangeAspect="1" noChangeArrowheads="1"/>
          </p:cNvPicPr>
          <p:nvPr/>
        </p:nvPicPr>
        <p:blipFill>
          <a:blip r:embed="rId3"/>
          <a:srcRect/>
          <a:stretch>
            <a:fillRect/>
          </a:stretch>
        </p:blipFill>
        <p:spPr bwMode="auto">
          <a:xfrm>
            <a:off x="706438" y="2379663"/>
            <a:ext cx="7670800" cy="2700337"/>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dirty="0" smtClean="0"/>
              <a:t>D. Lossless Data Transfer</a:t>
            </a:r>
          </a:p>
        </p:txBody>
      </p:sp>
      <p:sp>
        <p:nvSpPr>
          <p:cNvPr id="67587" name="Rectangle 8"/>
          <p:cNvSpPr>
            <a:spLocks noGrp="1" noChangeArrowheads="1"/>
          </p:cNvSpPr>
          <p:nvPr>
            <p:ph idx="1"/>
          </p:nvPr>
        </p:nvSpPr>
        <p:spPr/>
        <p:txBody>
          <a:bodyPr/>
          <a:lstStyle/>
          <a:p>
            <a:pPr lvl="1"/>
            <a:r>
              <a:rPr lang="en-US" dirty="0" smtClean="0"/>
              <a:t>Lossless Application</a:t>
            </a:r>
          </a:p>
          <a:p>
            <a:pPr lvl="1"/>
            <a:r>
              <a:rPr lang="en-US" dirty="0" smtClean="0"/>
              <a:t>Overflow—DMA Full?</a:t>
            </a:r>
          </a:p>
          <a:p>
            <a:pPr lvl="1"/>
            <a:r>
              <a:rPr lang="en-US" dirty="0" smtClean="0"/>
              <a:t>Underflow—Check for –50400</a:t>
            </a:r>
          </a:p>
        </p:txBody>
      </p:sp>
      <p:pic>
        <p:nvPicPr>
          <p:cNvPr id="67588" name="Picture 11"/>
          <p:cNvPicPr>
            <a:picLocks noChangeAspect="1" noChangeArrowheads="1"/>
          </p:cNvPicPr>
          <p:nvPr/>
        </p:nvPicPr>
        <p:blipFill>
          <a:blip r:embed="rId3"/>
          <a:srcRect/>
          <a:stretch>
            <a:fillRect/>
          </a:stretch>
        </p:blipFill>
        <p:spPr bwMode="auto">
          <a:xfrm>
            <a:off x="1906588" y="3165475"/>
            <a:ext cx="5130800" cy="2854325"/>
          </a:xfrm>
          <a:prstGeom prst="rect">
            <a:avLst/>
          </a:prstGeom>
          <a:noFill/>
          <a:ln w="9525" algn="ctr">
            <a:noFill/>
            <a:miter lim="800000"/>
            <a:headEnd/>
            <a:tailEnd/>
          </a:ln>
        </p:spPr>
      </p:pic>
      <p:sp>
        <p:nvSpPr>
          <p:cNvPr id="67589" name="Oval 12"/>
          <p:cNvSpPr>
            <a:spLocks noChangeArrowheads="1"/>
          </p:cNvSpPr>
          <p:nvPr/>
        </p:nvSpPr>
        <p:spPr bwMode="auto">
          <a:xfrm>
            <a:off x="8229600" y="696913"/>
            <a:ext cx="914400" cy="914400"/>
          </a:xfrm>
          <a:prstGeom prst="ellipse">
            <a:avLst/>
          </a:prstGeom>
          <a:noFill/>
          <a:ln w="9525" algn="ctr">
            <a:noFill/>
            <a:round/>
            <a:headEnd/>
            <a:tailEnd/>
          </a:ln>
        </p:spPr>
        <p:txBody>
          <a:bodyPr wrap="none" anchor="ctr">
            <a:spAutoFit/>
          </a:bodyPr>
          <a:lstStyle/>
          <a:p>
            <a:endParaRPr lang="en-US"/>
          </a:p>
        </p:txBody>
      </p:sp>
      <p:sp>
        <p:nvSpPr>
          <p:cNvPr id="67590" name="Oval 13"/>
          <p:cNvSpPr>
            <a:spLocks noChangeArrowheads="1"/>
          </p:cNvSpPr>
          <p:nvPr/>
        </p:nvSpPr>
        <p:spPr bwMode="auto">
          <a:xfrm>
            <a:off x="3657600" y="3352800"/>
            <a:ext cx="1212850" cy="696912"/>
          </a:xfrm>
          <a:prstGeom prst="ellipse">
            <a:avLst/>
          </a:prstGeom>
          <a:noFill/>
          <a:ln w="28575" algn="ctr">
            <a:solidFill>
              <a:schemeClr val="tx1"/>
            </a:solidFill>
            <a:round/>
            <a:headEnd/>
            <a:tailEnd/>
          </a:ln>
        </p:spPr>
        <p:txBody>
          <a:bodyPr wrap="none" anchor="ctr">
            <a:spAutoFit/>
          </a:bodyPr>
          <a:lstStyle/>
          <a:p>
            <a:endParaRPr lang="en-US"/>
          </a:p>
        </p:txBody>
      </p:sp>
      <p:sp>
        <p:nvSpPr>
          <p:cNvPr id="67591" name="Oval 14"/>
          <p:cNvSpPr>
            <a:spLocks noChangeArrowheads="1"/>
          </p:cNvSpPr>
          <p:nvPr/>
        </p:nvSpPr>
        <p:spPr bwMode="auto">
          <a:xfrm>
            <a:off x="4953000" y="3657600"/>
            <a:ext cx="2116138" cy="1017588"/>
          </a:xfrm>
          <a:prstGeom prst="ellipse">
            <a:avLst/>
          </a:prstGeom>
          <a:noFill/>
          <a:ln w="38100" algn="ctr">
            <a:solidFill>
              <a:schemeClr val="tx1"/>
            </a:solidFill>
            <a:round/>
            <a:headEnd/>
            <a:tailEnd/>
          </a:ln>
        </p:spPr>
        <p:txBody>
          <a:bodyPr anchor="ctr">
            <a:spAutoFit/>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smtClean="0"/>
              <a:t>Overflow</a:t>
            </a:r>
          </a:p>
        </p:txBody>
      </p:sp>
      <p:sp>
        <p:nvSpPr>
          <p:cNvPr id="68611" name="Rectangle 7"/>
          <p:cNvSpPr>
            <a:spLocks noGrp="1" noChangeArrowheads="1"/>
          </p:cNvSpPr>
          <p:nvPr>
            <p:ph idx="1"/>
          </p:nvPr>
        </p:nvSpPr>
        <p:spPr/>
        <p:txBody>
          <a:bodyPr/>
          <a:lstStyle/>
          <a:p>
            <a:r>
              <a:rPr lang="en-US" dirty="0" smtClean="0"/>
              <a:t>Overflow—too many data points for buffer, may lose data</a:t>
            </a:r>
          </a:p>
          <a:p>
            <a:pPr lvl="1"/>
            <a:r>
              <a:rPr lang="en-US" dirty="0" smtClean="0"/>
              <a:t>Acquire data slower</a:t>
            </a:r>
          </a:p>
          <a:p>
            <a:pPr lvl="1"/>
            <a:r>
              <a:rPr lang="en-US" dirty="0" smtClean="0"/>
              <a:t>Increase number of elements to read on the host</a:t>
            </a:r>
          </a:p>
          <a:p>
            <a:pPr lvl="1"/>
            <a:r>
              <a:rPr lang="en-US" dirty="0" smtClean="0"/>
              <a:t>Increase the rate that the host reads data</a:t>
            </a:r>
          </a:p>
          <a:p>
            <a:pPr lvl="1"/>
            <a:r>
              <a:rPr lang="en-US" dirty="0" smtClean="0"/>
              <a:t>Increase buffer sizes on FPGA and host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normAutofit fontScale="90000"/>
          </a:bodyPr>
          <a:lstStyle/>
          <a:p>
            <a:r>
              <a:rPr lang="en-US" dirty="0" smtClean="0"/>
              <a:t>Demonstration: Target to Host DMA FIFO – Overflow</a:t>
            </a:r>
          </a:p>
        </p:txBody>
      </p:sp>
      <p:sp>
        <p:nvSpPr>
          <p:cNvPr id="69635" name="Rectangle 3"/>
          <p:cNvSpPr>
            <a:spLocks noGrp="1" noChangeArrowheads="1"/>
          </p:cNvSpPr>
          <p:nvPr>
            <p:ph idx="1"/>
          </p:nvPr>
        </p:nvSpPr>
        <p:spPr/>
        <p:txBody>
          <a:bodyPr/>
          <a:lstStyle/>
          <a:p>
            <a:r>
              <a:rPr lang="en-US" dirty="0" smtClean="0"/>
              <a:t>Explore how overflow of the DMA FIFO occurs if the</a:t>
            </a:r>
            <a:br>
              <a:rPr lang="en-US" dirty="0" smtClean="0"/>
            </a:br>
            <a:r>
              <a:rPr lang="en-US" dirty="0" smtClean="0"/>
              <a:t>RT host VI is too complex.</a:t>
            </a:r>
          </a:p>
          <a:p>
            <a:endParaRPr lang="en-US" dirty="0" smtClean="0"/>
          </a:p>
          <a:p>
            <a:r>
              <a:rPr lang="en-US" dirty="0" smtClean="0"/>
              <a:t>&lt;Exercises&gt;\LabVIEW FPGA\Demonstrations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dirty="0" smtClean="0"/>
              <a:t>Underflow</a:t>
            </a:r>
          </a:p>
        </p:txBody>
      </p:sp>
      <p:sp>
        <p:nvSpPr>
          <p:cNvPr id="70659" name="Rectangle 4"/>
          <p:cNvSpPr>
            <a:spLocks noGrp="1" noChangeArrowheads="1"/>
          </p:cNvSpPr>
          <p:nvPr>
            <p:ph idx="1"/>
          </p:nvPr>
        </p:nvSpPr>
        <p:spPr/>
        <p:txBody>
          <a:bodyPr/>
          <a:lstStyle/>
          <a:p>
            <a:pPr lvl="1"/>
            <a:r>
              <a:rPr lang="en-US" dirty="0" smtClean="0"/>
              <a:t>Underflow—not enough data to read, FIFO read times out</a:t>
            </a:r>
          </a:p>
          <a:p>
            <a:pPr lvl="1"/>
            <a:r>
              <a:rPr lang="en-US" dirty="0" smtClean="0"/>
              <a:t>Increase timeout</a:t>
            </a:r>
          </a:p>
          <a:p>
            <a:pPr lvl="1"/>
            <a:r>
              <a:rPr lang="en-US" dirty="0" smtClean="0"/>
              <a:t>Read data less often</a:t>
            </a:r>
          </a:p>
          <a:p>
            <a:pPr lvl="1"/>
            <a:r>
              <a:rPr lang="en-US" dirty="0" smtClean="0"/>
              <a:t>Read smaller sets of elements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normAutofit fontScale="90000"/>
          </a:bodyPr>
          <a:lstStyle/>
          <a:p>
            <a:r>
              <a:rPr lang="en-US" dirty="0" smtClean="0"/>
              <a:t>Demonstration: Target to Host DMA FIFO – Underflow</a:t>
            </a:r>
          </a:p>
        </p:txBody>
      </p:sp>
      <p:sp>
        <p:nvSpPr>
          <p:cNvPr id="71683" name="Rectangle 3"/>
          <p:cNvSpPr>
            <a:spLocks noGrp="1" noChangeArrowheads="1"/>
          </p:cNvSpPr>
          <p:nvPr>
            <p:ph idx="1"/>
          </p:nvPr>
        </p:nvSpPr>
        <p:spPr/>
        <p:txBody>
          <a:bodyPr/>
          <a:lstStyle/>
          <a:p>
            <a:r>
              <a:rPr lang="en-US" dirty="0" smtClean="0"/>
              <a:t>Explore how underflow occurs when the DMA FIFO tries to read data before it is available.</a:t>
            </a:r>
          </a:p>
          <a:p>
            <a:endParaRPr lang="en-US" dirty="0" smtClean="0"/>
          </a:p>
          <a:p>
            <a:r>
              <a:rPr lang="en-US" dirty="0" smtClean="0"/>
              <a:t>&lt;Exercises&gt;\LabVIEW FPGA\Demonstrations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a:bodyPr>
          <a:lstStyle/>
          <a:p>
            <a:r>
              <a:rPr lang="en-US" dirty="0" smtClean="0"/>
              <a:t>Exercise 7-1: DMA-Based Data Transfers </a:t>
            </a:r>
          </a:p>
        </p:txBody>
      </p:sp>
      <p:sp>
        <p:nvSpPr>
          <p:cNvPr id="20483" name="Rectangle 3"/>
          <p:cNvSpPr>
            <a:spLocks noGrp="1" noChangeArrowheads="1"/>
          </p:cNvSpPr>
          <p:nvPr>
            <p:ph idx="1"/>
          </p:nvPr>
        </p:nvSpPr>
        <p:spPr/>
        <p:txBody>
          <a:bodyPr/>
          <a:lstStyle/>
          <a:p>
            <a:r>
              <a:rPr lang="en-US" dirty="0" smtClean="0"/>
              <a:t>Observe how DMA-based handshaking works.</a:t>
            </a:r>
          </a:p>
          <a:p>
            <a:r>
              <a:rPr lang="en-US" dirty="0" smtClean="0"/>
              <a:t>	</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E. Interrupts</a:t>
            </a:r>
          </a:p>
        </p:txBody>
      </p:sp>
      <p:sp>
        <p:nvSpPr>
          <p:cNvPr id="41987" name="Rectangle 6"/>
          <p:cNvSpPr>
            <a:spLocks noGrp="1" noChangeArrowheads="1"/>
          </p:cNvSpPr>
          <p:nvPr>
            <p:ph idx="1"/>
          </p:nvPr>
        </p:nvSpPr>
        <p:spPr/>
        <p:txBody>
          <a:bodyPr/>
          <a:lstStyle/>
          <a:p>
            <a:pPr lvl="1"/>
            <a:r>
              <a:rPr lang="en-US" dirty="0" smtClean="0"/>
              <a:t>Send a trigger from the target to the host application.</a:t>
            </a:r>
          </a:p>
          <a:p>
            <a:pPr lvl="1"/>
            <a:r>
              <a:rPr lang="en-US" dirty="0" smtClean="0"/>
              <a:t>Why use an interrupt?</a:t>
            </a:r>
          </a:p>
          <a:p>
            <a:pPr lvl="2"/>
            <a:r>
              <a:rPr lang="en-US" dirty="0" smtClean="0"/>
              <a:t>Eliminate polling </a:t>
            </a:r>
          </a:p>
          <a:p>
            <a:pPr lvl="2"/>
            <a:r>
              <a:rPr lang="en-US" dirty="0" smtClean="0"/>
              <a:t>Allow host to perform other operations while waiting for the Interrupt signal</a:t>
            </a:r>
          </a:p>
          <a:p>
            <a:pPr lvl="1"/>
            <a:r>
              <a:rPr lang="en-US" dirty="0" smtClean="0"/>
              <a:t>Communicate over a physical hardware line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Advantages of Interrupts</a:t>
            </a:r>
          </a:p>
        </p:txBody>
      </p:sp>
      <p:sp>
        <p:nvSpPr>
          <p:cNvPr id="41987" name="Rectangle 6"/>
          <p:cNvSpPr>
            <a:spLocks noGrp="1" noChangeArrowheads="1"/>
          </p:cNvSpPr>
          <p:nvPr>
            <p:ph idx="1"/>
          </p:nvPr>
        </p:nvSpPr>
        <p:spPr/>
        <p:txBody>
          <a:bodyPr/>
          <a:lstStyle/>
          <a:p>
            <a:pPr lvl="1"/>
            <a:r>
              <a:rPr lang="en-US" dirty="0" smtClean="0"/>
              <a:t>An interrupt requires execution of a low-level driver on the host, so a host can process more polling operations/s than interrupts/s</a:t>
            </a:r>
          </a:p>
          <a:p>
            <a:pPr lvl="1"/>
            <a:r>
              <a:rPr lang="en-US" dirty="0" smtClean="0"/>
              <a:t>Comparison statistics for a Networked RIO Device:</a:t>
            </a:r>
          </a:p>
          <a:p>
            <a:pPr lvl="2"/>
            <a:r>
              <a:rPr lang="en-US" dirty="0" smtClean="0"/>
              <a:t>A single poll requires 10 </a:t>
            </a:r>
            <a:r>
              <a:rPr lang="en-US" dirty="0" smtClean="0">
                <a:sym typeface="Symbol" pitchFamily="82" charset="2"/>
              </a:rPr>
              <a:t></a:t>
            </a:r>
            <a:r>
              <a:rPr lang="en-US" dirty="0" smtClean="0"/>
              <a:t>s</a:t>
            </a:r>
          </a:p>
          <a:p>
            <a:pPr lvl="2"/>
            <a:r>
              <a:rPr lang="en-US" dirty="0" smtClean="0"/>
              <a:t>An interrupt requires about 250 </a:t>
            </a:r>
            <a:r>
              <a:rPr lang="en-US" dirty="0" smtClean="0">
                <a:sym typeface="Symbol" pitchFamily="82" charset="2"/>
              </a:rPr>
              <a:t></a:t>
            </a:r>
            <a:r>
              <a:rPr lang="en-US" dirty="0" smtClean="0"/>
              <a:t>s</a:t>
            </a:r>
          </a:p>
          <a:p>
            <a:pPr lvl="1"/>
            <a:r>
              <a:rPr lang="en-US" dirty="0" smtClean="0"/>
              <a:t>Use Interrupts when FPGA sends data less often and host must do other processing</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Implementing an Interrupt</a:t>
            </a:r>
          </a:p>
        </p:txBody>
      </p:sp>
      <p:pic>
        <p:nvPicPr>
          <p:cNvPr id="6" name="Picture 2" descr="\\nirvana\CustEd\Exchange\Inside CustEd\Matt Otis\CompactRIO Fundamentals\Screenshots\Lesson 8 PowerPoint\32.PNG"/>
          <p:cNvPicPr>
            <a:picLocks noGrp="1" noChangeAspect="1" noChangeArrowheads="1"/>
          </p:cNvPicPr>
          <p:nvPr>
            <p:ph idx="1"/>
          </p:nvPr>
        </p:nvPicPr>
        <p:blipFill>
          <a:blip r:embed="rId3"/>
          <a:srcRect/>
          <a:stretch>
            <a:fillRect/>
          </a:stretch>
        </p:blipFill>
        <p:spPr>
          <a:xfrm>
            <a:off x="2380153" y="1600200"/>
            <a:ext cx="4383693"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Synchronization and Buffering</a:t>
            </a:r>
          </a:p>
        </p:txBody>
      </p:sp>
      <p:sp>
        <p:nvSpPr>
          <p:cNvPr id="21507" name="Rectangle 3"/>
          <p:cNvSpPr>
            <a:spLocks noGrp="1" noChangeArrowheads="1"/>
          </p:cNvSpPr>
          <p:nvPr>
            <p:ph idx="1"/>
          </p:nvPr>
        </p:nvSpPr>
        <p:spPr/>
        <p:txBody>
          <a:bodyPr/>
          <a:lstStyle/>
          <a:p>
            <a:pPr lvl="1"/>
            <a:r>
              <a:rPr lang="en-US" dirty="0" smtClean="0"/>
              <a:t>Synchronization—Causing tasks occur at the same time or in unison by using clock, triggers, or events</a:t>
            </a:r>
          </a:p>
          <a:p>
            <a:pPr lvl="1"/>
            <a:r>
              <a:rPr lang="en-US" dirty="0" smtClean="0"/>
              <a:t>Buffer—An area of computer memory that stores multiple data items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Implementing an Interrupt (continued)</a:t>
            </a:r>
          </a:p>
        </p:txBody>
      </p:sp>
      <p:sp>
        <p:nvSpPr>
          <p:cNvPr id="44035" name="Rectangle 8"/>
          <p:cNvSpPr>
            <a:spLocks noGrp="1" noChangeArrowheads="1"/>
          </p:cNvSpPr>
          <p:nvPr>
            <p:ph idx="1"/>
          </p:nvPr>
        </p:nvSpPr>
        <p:spPr/>
        <p:txBody>
          <a:bodyPr>
            <a:normAutofit lnSpcReduction="10000"/>
          </a:bodyPr>
          <a:lstStyle/>
          <a:p>
            <a:r>
              <a:rPr lang="en-US" dirty="0" smtClean="0"/>
              <a:t>Interrupt Express VI</a:t>
            </a:r>
          </a:p>
          <a:p>
            <a:pPr lvl="1"/>
            <a:r>
              <a:rPr lang="en-US" dirty="0" smtClean="0"/>
              <a:t>IRQ Number</a:t>
            </a:r>
          </a:p>
          <a:p>
            <a:pPr lvl="2"/>
            <a:r>
              <a:rPr lang="en-US" dirty="0" smtClean="0"/>
              <a:t>Specifies which logical interrupt (0 – 31) to assert</a:t>
            </a:r>
          </a:p>
          <a:p>
            <a:pPr lvl="2"/>
            <a:r>
              <a:rPr lang="en-US" dirty="0" smtClean="0"/>
              <a:t>Default is 0 </a:t>
            </a:r>
          </a:p>
          <a:p>
            <a:pPr lvl="1"/>
            <a:r>
              <a:rPr lang="en-US" dirty="0" smtClean="0"/>
              <a:t>Wait Until Cleared</a:t>
            </a:r>
          </a:p>
          <a:p>
            <a:pPr lvl="2"/>
            <a:r>
              <a:rPr lang="en-US" dirty="0" smtClean="0"/>
              <a:t>Specifies if this VI waits until the host VI acknowledges the logical interrupt </a:t>
            </a:r>
          </a:p>
          <a:p>
            <a:pPr lvl="2"/>
            <a:r>
              <a:rPr lang="en-US" dirty="0" smtClean="0"/>
              <a:t>Default is False</a:t>
            </a:r>
          </a:p>
          <a:p>
            <a:pPr lvl="1"/>
            <a:r>
              <a:rPr lang="en-US" dirty="0" smtClean="0"/>
              <a:t>Wait Until Cleared as True causes jitter due to dependency upon the host VI</a:t>
            </a:r>
          </a:p>
        </p:txBody>
      </p:sp>
      <p:pic>
        <p:nvPicPr>
          <p:cNvPr id="1027" name="Picture 3"/>
          <p:cNvPicPr>
            <a:picLocks noChangeAspect="1" noChangeArrowheads="1"/>
          </p:cNvPicPr>
          <p:nvPr/>
        </p:nvPicPr>
        <p:blipFill>
          <a:blip r:embed="rId3"/>
          <a:srcRect/>
          <a:stretch>
            <a:fillRect/>
          </a:stretch>
        </p:blipFill>
        <p:spPr bwMode="auto">
          <a:xfrm>
            <a:off x="4848225" y="1600200"/>
            <a:ext cx="3381375" cy="819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dirty="0" smtClean="0"/>
              <a:t>Host and Interrupts</a:t>
            </a:r>
          </a:p>
        </p:txBody>
      </p:sp>
      <p:sp>
        <p:nvSpPr>
          <p:cNvPr id="45059" name="Rectangle 9"/>
          <p:cNvSpPr>
            <a:spLocks noGrp="1" noChangeArrowheads="1"/>
          </p:cNvSpPr>
          <p:nvPr>
            <p:ph idx="1"/>
          </p:nvPr>
        </p:nvSpPr>
        <p:spPr/>
        <p:txBody>
          <a:bodyPr>
            <a:normAutofit/>
          </a:bodyPr>
          <a:lstStyle/>
          <a:p>
            <a:pPr lvl="1"/>
            <a:r>
              <a:rPr lang="en-US" dirty="0" smtClean="0"/>
              <a:t>Host must acknowledge interrupts</a:t>
            </a:r>
          </a:p>
          <a:p>
            <a:pPr lvl="1"/>
            <a:r>
              <a:rPr lang="en-US" dirty="0" smtClean="0"/>
              <a:t>Use Wait on IRQ and Acknowledge IRQ methods</a:t>
            </a:r>
          </a:p>
          <a:p>
            <a:pPr lvl="2"/>
            <a:r>
              <a:rPr lang="en-US" dirty="0" smtClean="0"/>
              <a:t>IRQ Number(s)</a:t>
            </a:r>
            <a:r>
              <a:rPr lang="en-US" dirty="0" smtClean="0">
                <a:cs typeface="Times New Roman" pitchFamily="18" charset="0"/>
              </a:rPr>
              <a:t>—</a:t>
            </a:r>
            <a:r>
              <a:rPr lang="en-US" dirty="0" smtClean="0"/>
              <a:t>specifies the logical interrupt or array of logical interrupts for which the function waits</a:t>
            </a:r>
          </a:p>
          <a:p>
            <a:pPr lvl="2"/>
            <a:r>
              <a:rPr lang="en-US" dirty="0" smtClean="0"/>
              <a:t>Timeout (ms)</a:t>
            </a:r>
            <a:r>
              <a:rPr lang="en-US" dirty="0" smtClean="0">
                <a:cs typeface="Times New Roman" pitchFamily="18" charset="0"/>
              </a:rPr>
              <a:t>—</a:t>
            </a:r>
            <a:r>
              <a:rPr lang="en-US" dirty="0" smtClean="0"/>
              <a:t>specifies the number of milliseconds the VI waits before timing out. –1 = infinite timeout</a:t>
            </a:r>
          </a:p>
          <a:p>
            <a:pPr lvl="2"/>
            <a:r>
              <a:rPr lang="en-US" dirty="0" smtClean="0"/>
              <a:t>Timed Out</a:t>
            </a:r>
            <a:r>
              <a:rPr lang="en-US" dirty="0" smtClean="0">
                <a:cs typeface="Times New Roman" pitchFamily="18" charset="0"/>
              </a:rPr>
              <a:t>—</a:t>
            </a:r>
            <a:r>
              <a:rPr lang="en-US" dirty="0" smtClean="0"/>
              <a:t>returns TRUE if this method has timed out</a:t>
            </a:r>
          </a:p>
          <a:p>
            <a:pPr lvl="2"/>
            <a:r>
              <a:rPr lang="en-US" dirty="0" smtClean="0"/>
              <a:t> IRQ(s) Asserted</a:t>
            </a:r>
            <a:r>
              <a:rPr lang="en-US" dirty="0" smtClean="0">
                <a:cs typeface="Times New Roman" pitchFamily="18" charset="0"/>
              </a:rPr>
              <a:t>—</a:t>
            </a:r>
            <a:r>
              <a:rPr lang="en-US" dirty="0" smtClean="0"/>
              <a:t>returns the asserted interrupts. Empty or –1 array indicates that no interrupts were received</a:t>
            </a:r>
          </a:p>
          <a:p>
            <a:endParaRPr lang="en-US" dirty="0" smtClean="0"/>
          </a:p>
        </p:txBody>
      </p:sp>
      <p:pic>
        <p:nvPicPr>
          <p:cNvPr id="8" name="Content Placeholder 7"/>
          <p:cNvPicPr>
            <a:picLocks noGrp="1" noChangeAspect="1" noChangeArrowheads="1"/>
          </p:cNvPicPr>
          <p:nvPr>
            <p:ph sz="half" idx="4294967295"/>
          </p:nvPr>
        </p:nvPicPr>
        <p:blipFill>
          <a:blip r:embed="rId3"/>
          <a:srcRect/>
          <a:stretch>
            <a:fillRect/>
          </a:stretch>
        </p:blipFill>
        <p:spPr>
          <a:xfrm>
            <a:off x="7239000" y="304800"/>
            <a:ext cx="1571625" cy="1444625"/>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smtClean="0"/>
              <a:t>Acknowledge IRQ Method</a:t>
            </a:r>
          </a:p>
        </p:txBody>
      </p:sp>
      <p:sp>
        <p:nvSpPr>
          <p:cNvPr id="46083" name="Rectangle 8"/>
          <p:cNvSpPr>
            <a:spLocks noGrp="1" noChangeArrowheads="1"/>
          </p:cNvSpPr>
          <p:nvPr>
            <p:ph idx="1"/>
          </p:nvPr>
        </p:nvSpPr>
        <p:spPr/>
        <p:txBody>
          <a:bodyPr/>
          <a:lstStyle/>
          <a:p>
            <a:pPr lvl="1"/>
            <a:r>
              <a:rPr lang="en-US" dirty="0" smtClean="0"/>
              <a:t>Acknowledges and resets to the </a:t>
            </a:r>
            <a:br>
              <a:rPr lang="en-US" dirty="0" smtClean="0"/>
            </a:br>
            <a:r>
              <a:rPr lang="en-US" dirty="0" smtClean="0"/>
              <a:t>default value any interrupts that </a:t>
            </a:r>
            <a:br>
              <a:rPr lang="en-US" dirty="0" smtClean="0"/>
            </a:br>
            <a:r>
              <a:rPr lang="en-US" dirty="0" smtClean="0"/>
              <a:t>occur</a:t>
            </a:r>
          </a:p>
          <a:p>
            <a:pPr lvl="2"/>
            <a:r>
              <a:rPr lang="en-US" dirty="0" smtClean="0"/>
              <a:t>Wire after the Wait on IRQ method</a:t>
            </a:r>
          </a:p>
          <a:p>
            <a:pPr lvl="2"/>
            <a:r>
              <a:rPr lang="en-US" dirty="0" smtClean="0"/>
              <a:t>IRQ Number(s) specifies the logical interrupt or array of logical interrupts for which the function waits</a:t>
            </a:r>
          </a:p>
        </p:txBody>
      </p:sp>
      <p:pic>
        <p:nvPicPr>
          <p:cNvPr id="46084" name="Picture 7"/>
          <p:cNvPicPr>
            <a:picLocks noChangeAspect="1" noChangeArrowheads="1"/>
          </p:cNvPicPr>
          <p:nvPr/>
        </p:nvPicPr>
        <p:blipFill>
          <a:blip r:embed="rId3"/>
          <a:srcRect/>
          <a:stretch>
            <a:fillRect/>
          </a:stretch>
        </p:blipFill>
        <p:spPr bwMode="auto">
          <a:xfrm>
            <a:off x="5410200" y="1447800"/>
            <a:ext cx="2659063" cy="141446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smtClean="0"/>
              <a:t>Interrupt Example</a:t>
            </a:r>
          </a:p>
        </p:txBody>
      </p:sp>
      <p:sp>
        <p:nvSpPr>
          <p:cNvPr id="47107" name="Rectangle 10"/>
          <p:cNvSpPr>
            <a:spLocks noGrp="1" noChangeArrowheads="1"/>
          </p:cNvSpPr>
          <p:nvPr>
            <p:ph idx="1"/>
          </p:nvPr>
        </p:nvSpPr>
        <p:spPr/>
        <p:txBody>
          <a:bodyPr/>
          <a:lstStyle/>
          <a:p>
            <a:endParaRPr lang="en-US" dirty="0" smtClean="0"/>
          </a:p>
        </p:txBody>
      </p:sp>
      <p:pic>
        <p:nvPicPr>
          <p:cNvPr id="47108" name="Picture 9"/>
          <p:cNvPicPr>
            <a:picLocks noChangeAspect="1" noChangeArrowheads="1"/>
          </p:cNvPicPr>
          <p:nvPr/>
        </p:nvPicPr>
        <p:blipFill>
          <a:blip r:embed="rId3"/>
          <a:srcRect/>
          <a:stretch>
            <a:fillRect/>
          </a:stretch>
        </p:blipFill>
        <p:spPr bwMode="auto">
          <a:xfrm>
            <a:off x="1098550" y="2009775"/>
            <a:ext cx="6970713" cy="39782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dirty="0" smtClean="0"/>
              <a:t>DMA FIFO with Interrupts</a:t>
            </a:r>
          </a:p>
        </p:txBody>
      </p:sp>
      <p:sp>
        <p:nvSpPr>
          <p:cNvPr id="63491" name="Rectangle 8"/>
          <p:cNvSpPr>
            <a:spLocks noGrp="1" noChangeArrowheads="1"/>
          </p:cNvSpPr>
          <p:nvPr>
            <p:ph idx="1"/>
          </p:nvPr>
        </p:nvSpPr>
        <p:spPr/>
        <p:txBody>
          <a:bodyPr/>
          <a:lstStyle/>
          <a:p>
            <a:r>
              <a:rPr lang="en-US" dirty="0" smtClean="0"/>
              <a:t>Implementing a DMA FIFO with an interrupt</a:t>
            </a:r>
          </a:p>
          <a:p>
            <a:pPr lvl="1"/>
            <a:r>
              <a:rPr lang="en-US" sz="2400" dirty="0" smtClean="0"/>
              <a:t>Prevents the CPU from polling the DMA FIFO to see if elements have arrived</a:t>
            </a:r>
          </a:p>
          <a:p>
            <a:pPr lvl="2"/>
            <a:r>
              <a:rPr lang="en-US" sz="2200" dirty="0" smtClean="0"/>
              <a:t>Least resource intensive DMA FIFO transfer method</a:t>
            </a:r>
          </a:p>
          <a:p>
            <a:pPr lvl="2"/>
            <a:r>
              <a:rPr lang="en-US" sz="2200" dirty="0" smtClean="0"/>
              <a:t>Slowest DMA FIFO transfer method due to IRQ delay</a:t>
            </a:r>
          </a:p>
          <a:p>
            <a:endParaRPr lang="en-US" dirty="0" smtClean="0"/>
          </a:p>
        </p:txBody>
      </p:sp>
      <p:pic>
        <p:nvPicPr>
          <p:cNvPr id="63492" name="Picture 7"/>
          <p:cNvPicPr>
            <a:picLocks noChangeAspect="1" noChangeArrowheads="1"/>
          </p:cNvPicPr>
          <p:nvPr/>
        </p:nvPicPr>
        <p:blipFill>
          <a:blip r:embed="rId3"/>
          <a:srcRect/>
          <a:stretch>
            <a:fillRect/>
          </a:stretch>
        </p:blipFill>
        <p:spPr bwMode="auto">
          <a:xfrm>
            <a:off x="1400175" y="3886200"/>
            <a:ext cx="6372225" cy="21336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en-US" dirty="0" smtClean="0"/>
              <a:t>Exercise 7-2: Interrupt-Based Handshaking</a:t>
            </a:r>
          </a:p>
        </p:txBody>
      </p:sp>
      <p:sp>
        <p:nvSpPr>
          <p:cNvPr id="15363" name="Rectangle 3"/>
          <p:cNvSpPr>
            <a:spLocks noGrp="1" noChangeArrowheads="1"/>
          </p:cNvSpPr>
          <p:nvPr>
            <p:ph idx="1"/>
          </p:nvPr>
        </p:nvSpPr>
        <p:spPr/>
        <p:txBody>
          <a:bodyPr/>
          <a:lstStyle/>
          <a:p>
            <a:r>
              <a:rPr lang="en-US" dirty="0" smtClean="0"/>
              <a:t>Observe an example of how interrupt-based handshaking works.	</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smtClean="0"/>
              <a:t>F. Handshaking</a:t>
            </a:r>
          </a:p>
        </p:txBody>
      </p:sp>
      <p:sp>
        <p:nvSpPr>
          <p:cNvPr id="39939" name="Rectangle 8"/>
          <p:cNvSpPr>
            <a:spLocks noGrp="1" noChangeArrowheads="1"/>
          </p:cNvSpPr>
          <p:nvPr>
            <p:ph idx="1"/>
          </p:nvPr>
        </p:nvSpPr>
        <p:spPr/>
        <p:txBody>
          <a:bodyPr/>
          <a:lstStyle/>
          <a:p>
            <a:r>
              <a:rPr lang="en-US" dirty="0" smtClean="0"/>
              <a:t>Handshaking</a:t>
            </a:r>
            <a:r>
              <a:rPr lang="en-US" dirty="0" smtClean="0">
                <a:cs typeface="Times New Roman" pitchFamily="18" charset="0"/>
              </a:rPr>
              <a:t>—</a:t>
            </a:r>
            <a:r>
              <a:rPr lang="en-US" dirty="0" smtClean="0"/>
              <a:t>Checks that a receiving device is ready to receive or a transmitting device is ready to transmit</a:t>
            </a:r>
          </a:p>
          <a:p>
            <a:pPr lvl="1"/>
            <a:r>
              <a:rPr lang="en-US" dirty="0" err="1" smtClean="0"/>
              <a:t>Handshaked</a:t>
            </a:r>
            <a:r>
              <a:rPr lang="en-US" dirty="0" smtClean="0"/>
              <a:t> synchronization</a:t>
            </a:r>
            <a:r>
              <a:rPr lang="en-US" dirty="0" smtClean="0">
                <a:cs typeface="Times New Roman" pitchFamily="18" charset="0"/>
              </a:rPr>
              <a:t>—</a:t>
            </a:r>
            <a:r>
              <a:rPr lang="en-US" dirty="0" smtClean="0"/>
              <a:t>occurs when two or more devices act in sequence</a:t>
            </a:r>
          </a:p>
          <a:p>
            <a:pPr lvl="1"/>
            <a:r>
              <a:rPr lang="en-US" dirty="0" smtClean="0"/>
              <a:t>Host uses Boolean controls and indicators (data available and data read flags) on the target to coordinate operations</a:t>
            </a:r>
          </a:p>
          <a:p>
            <a:pPr lvl="1"/>
            <a:r>
              <a:rPr lang="en-US" dirty="0" smtClean="0"/>
              <a:t>Requires polling</a:t>
            </a:r>
          </a:p>
          <a:p>
            <a:pPr lvl="1"/>
            <a:r>
              <a:rPr lang="en-US" dirty="0" smtClean="0"/>
              <a:t>Assures that all data that is sent is also received</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Handshaking Process</a:t>
            </a:r>
          </a:p>
        </p:txBody>
      </p:sp>
      <p:sp>
        <p:nvSpPr>
          <p:cNvPr id="40963" name="Rectangle 10"/>
          <p:cNvSpPr>
            <a:spLocks noGrp="1" noChangeArrowheads="1"/>
          </p:cNvSpPr>
          <p:nvPr>
            <p:ph sz="half" idx="1"/>
          </p:nvPr>
        </p:nvSpPr>
        <p:spPr/>
        <p:txBody>
          <a:bodyPr>
            <a:normAutofit/>
          </a:bodyPr>
          <a:lstStyle/>
          <a:p>
            <a:pPr lvl="1"/>
            <a:r>
              <a:rPr lang="en-US" dirty="0" smtClean="0"/>
              <a:t>FPGA acquires data </a:t>
            </a:r>
            <a:br>
              <a:rPr lang="en-US" dirty="0" smtClean="0"/>
            </a:br>
            <a:r>
              <a:rPr lang="en-US" dirty="0" smtClean="0"/>
              <a:t>and writes values to Array</a:t>
            </a:r>
          </a:p>
          <a:p>
            <a:pPr lvl="1"/>
            <a:r>
              <a:rPr lang="en-US" dirty="0" smtClean="0"/>
              <a:t>FPGA writes True to </a:t>
            </a:r>
            <a:br>
              <a:rPr lang="en-US" dirty="0" smtClean="0"/>
            </a:br>
            <a:r>
              <a:rPr lang="en-US" dirty="0" smtClean="0"/>
              <a:t>Data Available</a:t>
            </a:r>
          </a:p>
          <a:p>
            <a:pPr lvl="1"/>
            <a:r>
              <a:rPr lang="en-US" dirty="0" smtClean="0"/>
              <a:t>When Data Available </a:t>
            </a:r>
            <a:br>
              <a:rPr lang="en-US" dirty="0" smtClean="0"/>
            </a:br>
            <a:r>
              <a:rPr lang="en-US" dirty="0" smtClean="0"/>
              <a:t>is True, host reads data</a:t>
            </a:r>
          </a:p>
          <a:p>
            <a:pPr lvl="1"/>
            <a:r>
              <a:rPr lang="en-US" dirty="0" smtClean="0"/>
              <a:t>After reading data, </a:t>
            </a:r>
            <a:br>
              <a:rPr lang="en-US" dirty="0" smtClean="0"/>
            </a:br>
            <a:r>
              <a:rPr lang="en-US" dirty="0" smtClean="0"/>
              <a:t>host writes True to </a:t>
            </a:r>
            <a:br>
              <a:rPr lang="en-US" dirty="0" smtClean="0"/>
            </a:br>
            <a:r>
              <a:rPr lang="en-US" dirty="0" smtClean="0"/>
              <a:t>Data Read</a:t>
            </a:r>
          </a:p>
          <a:p>
            <a:pPr lvl="1"/>
            <a:r>
              <a:rPr lang="en-US" dirty="0" smtClean="0"/>
              <a:t>FPGA loop iterates </a:t>
            </a:r>
            <a:br>
              <a:rPr lang="en-US" dirty="0" smtClean="0"/>
            </a:br>
            <a:r>
              <a:rPr lang="en-US" dirty="0" smtClean="0"/>
              <a:t>when Data Read is True</a:t>
            </a:r>
          </a:p>
        </p:txBody>
      </p:sp>
      <p:pic>
        <p:nvPicPr>
          <p:cNvPr id="7" name="Content Placeholder 6" descr="two-line_handshaking.eps"/>
          <p:cNvPicPr>
            <a:picLocks noGrp="1" noChangeAspect="1"/>
          </p:cNvPicPr>
          <p:nvPr>
            <p:ph sz="half" idx="2"/>
          </p:nvPr>
        </p:nvPicPr>
        <p:blipFill>
          <a:blip r:embed="rId3"/>
          <a:stretch>
            <a:fillRect/>
          </a:stretch>
        </p:blipFill>
        <p:spPr>
          <a:xfrm>
            <a:off x="3733800" y="1600200"/>
            <a:ext cx="5175657" cy="4339286"/>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Quiz</a:t>
            </a:r>
            <a:endParaRPr lang="en-US" dirty="0"/>
          </a:p>
        </p:txBody>
      </p:sp>
      <p:sp>
        <p:nvSpPr>
          <p:cNvPr id="5" name="Content Placeholder 4"/>
          <p:cNvSpPr>
            <a:spLocks noGrp="1"/>
          </p:cNvSpPr>
          <p:nvPr>
            <p:ph sz="half" idx="1"/>
          </p:nvPr>
        </p:nvSpPr>
        <p:spPr/>
        <p:txBody>
          <a:bodyPr/>
          <a:lstStyle/>
          <a:p>
            <a:pPr marL="463550" indent="-463550">
              <a:buFont typeface="+mj-lt"/>
              <a:buAutoNum type="arabicPeriod"/>
            </a:pPr>
            <a:r>
              <a:rPr lang="en-US" dirty="0" smtClean="0"/>
              <a:t>Which of the following are methods of transferring data from the target to the host?</a:t>
            </a:r>
          </a:p>
          <a:p>
            <a:pPr marL="908050" lvl="1" indent="-457200">
              <a:buFont typeface="+mj-lt"/>
              <a:buAutoNum type="alphaLcPeriod"/>
            </a:pPr>
            <a:r>
              <a:rPr lang="en-US" dirty="0" smtClean="0"/>
              <a:t>Handshaking</a:t>
            </a:r>
          </a:p>
          <a:p>
            <a:pPr marL="908050" lvl="1" indent="-457200">
              <a:buFont typeface="+mj-lt"/>
              <a:buAutoNum type="alphaLcPeriod"/>
            </a:pPr>
            <a:r>
              <a:rPr lang="en-US" dirty="0" smtClean="0"/>
              <a:t>Target-scoped FIFO</a:t>
            </a:r>
          </a:p>
          <a:p>
            <a:pPr marL="908050" lvl="1" indent="-457200">
              <a:buFont typeface="+mj-lt"/>
              <a:buAutoNum type="alphaLcPeriod"/>
            </a:pPr>
            <a:r>
              <a:rPr lang="en-US" dirty="0" smtClean="0"/>
              <a:t>Interrupt</a:t>
            </a:r>
          </a:p>
          <a:p>
            <a:pPr marL="908050" lvl="1" indent="-457200">
              <a:buFont typeface="+mj-lt"/>
              <a:buAutoNum type="alphaLcPeriod"/>
            </a:pPr>
            <a:r>
              <a:rPr lang="en-US" dirty="0" smtClean="0"/>
              <a:t>DMA FIFO</a:t>
            </a:r>
          </a:p>
          <a:p>
            <a:pPr marL="908050" lvl="1" indent="-457200">
              <a:buFont typeface="+mj-lt"/>
              <a:buAutoNum type="alphaLcPeriod"/>
            </a:pPr>
            <a:r>
              <a:rPr lang="en-US" dirty="0" smtClean="0"/>
              <a:t>FTP</a:t>
            </a:r>
            <a:endParaRPr lang="en-US" dirty="0"/>
          </a:p>
        </p:txBody>
      </p:sp>
      <p:sp>
        <p:nvSpPr>
          <p:cNvPr id="6" name="Content Placeholder 5"/>
          <p:cNvSpPr>
            <a:spLocks noGrp="1"/>
          </p:cNvSpPr>
          <p:nvPr>
            <p:ph sz="half" idx="2"/>
          </p:nvPr>
        </p:nvSpPr>
        <p:spPr/>
        <p:txBody>
          <a:bodyPr/>
          <a:lstStyle/>
          <a:p>
            <a:pPr marL="463550" indent="-463550">
              <a:buFont typeface="+mj-lt"/>
              <a:buAutoNum type="arabicPeriod" startAt="2"/>
            </a:pPr>
            <a:r>
              <a:rPr lang="en-US" dirty="0" smtClean="0"/>
              <a:t>What error are you likely to get if you create a DMA FIFO that is too small?</a:t>
            </a:r>
          </a:p>
          <a:p>
            <a:pPr marL="908050" lvl="1" indent="-457200">
              <a:buFont typeface="+mj-lt"/>
              <a:buAutoNum type="alphaLcPeriod"/>
            </a:pPr>
            <a:r>
              <a:rPr lang="en-US" dirty="0" smtClean="0"/>
              <a:t>Underflow</a:t>
            </a:r>
          </a:p>
          <a:p>
            <a:pPr marL="908050" lvl="1" indent="-457200">
              <a:buFont typeface="+mj-lt"/>
              <a:buAutoNum type="alphaLcPeriod"/>
            </a:pPr>
            <a:r>
              <a:rPr lang="en-US" dirty="0" smtClean="0"/>
              <a:t>Overflow</a:t>
            </a:r>
          </a:p>
          <a:p>
            <a:pPr marL="908050" lvl="1" indent="-457200">
              <a:buFont typeface="+mj-lt"/>
              <a:buAutoNum type="alphaLcPeriod"/>
            </a:pPr>
            <a:r>
              <a:rPr lang="en-US" dirty="0" err="1" smtClean="0"/>
              <a:t>Evenflow</a:t>
            </a:r>
            <a:endParaRPr lang="en-US" dirty="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sz="half" idx="1"/>
          </p:nvPr>
        </p:nvSpPr>
        <p:spPr/>
        <p:txBody>
          <a:bodyPr/>
          <a:lstStyle/>
          <a:p>
            <a:pPr marL="463550" indent="-463550">
              <a:buFont typeface="+mj-lt"/>
              <a:buAutoNum type="arabicPeriod" startAt="3"/>
            </a:pPr>
            <a:r>
              <a:rPr lang="en-US" dirty="0" smtClean="0"/>
              <a:t>What happens when a DMA FIFO has an underflow condition?</a:t>
            </a:r>
          </a:p>
          <a:p>
            <a:pPr marL="908050" lvl="1" indent="-457200">
              <a:buFont typeface="+mj-lt"/>
              <a:buAutoNum type="alphaLcPeriod"/>
            </a:pPr>
            <a:r>
              <a:rPr lang="en-US" dirty="0" smtClean="0"/>
              <a:t>The FPGA resets</a:t>
            </a:r>
          </a:p>
          <a:p>
            <a:pPr marL="908050" lvl="1" indent="-457200">
              <a:buFont typeface="+mj-lt"/>
              <a:buAutoNum type="alphaLcPeriod"/>
            </a:pPr>
            <a:r>
              <a:rPr lang="en-US" dirty="0" smtClean="0"/>
              <a:t>The FIFO Read throws Error </a:t>
            </a:r>
            <a:r>
              <a:rPr lang="en-US" dirty="0" smtClean="0">
                <a:cs typeface="Times New Roman" pitchFamily="18" charset="0"/>
              </a:rPr>
              <a:t>–</a:t>
            </a:r>
            <a:r>
              <a:rPr lang="en-US" dirty="0" smtClean="0"/>
              <a:t>50400</a:t>
            </a:r>
          </a:p>
          <a:p>
            <a:pPr marL="908050" lvl="1" indent="-457200">
              <a:buFont typeface="+mj-lt"/>
              <a:buAutoNum type="alphaLcPeriod"/>
            </a:pPr>
            <a:r>
              <a:rPr lang="en-US" dirty="0" smtClean="0"/>
              <a:t>The Timed Out? indicator latches true</a:t>
            </a:r>
            <a:endParaRPr lang="en-US" dirty="0"/>
          </a:p>
        </p:txBody>
      </p:sp>
      <p:sp>
        <p:nvSpPr>
          <p:cNvPr id="4" name="Content Placeholder 3"/>
          <p:cNvSpPr>
            <a:spLocks noGrp="1"/>
          </p:cNvSpPr>
          <p:nvPr>
            <p:ph sz="half" idx="2"/>
          </p:nvPr>
        </p:nvSpPr>
        <p:spPr/>
        <p:txBody>
          <a:bodyPr/>
          <a:lstStyle/>
          <a:p>
            <a:pPr marL="463550" indent="-463550">
              <a:buFont typeface="+mj-lt"/>
              <a:buAutoNum type="arabicPeriod" startAt="4"/>
            </a:pPr>
            <a:r>
              <a:rPr lang="en-US" dirty="0" smtClean="0"/>
              <a:t>Which technique requires the host VI to use polling?</a:t>
            </a:r>
          </a:p>
          <a:p>
            <a:pPr marL="908050" lvl="1" indent="-457200">
              <a:buFont typeface="+mj-lt"/>
              <a:buAutoNum type="alphaLcPeriod"/>
            </a:pPr>
            <a:r>
              <a:rPr lang="en-US" dirty="0" smtClean="0"/>
              <a:t>Handshaking</a:t>
            </a:r>
          </a:p>
          <a:p>
            <a:pPr marL="908050" lvl="1" indent="-457200">
              <a:buFont typeface="+mj-lt"/>
              <a:buAutoNum type="alphaLcPeriod"/>
            </a:pPr>
            <a:r>
              <a:rPr lang="en-US" dirty="0" smtClean="0"/>
              <a:t>Interrupts</a:t>
            </a:r>
          </a:p>
          <a:p>
            <a:pPr marL="908050" lvl="1" indent="-457200">
              <a:buFont typeface="+mj-lt"/>
              <a:buAutoNum type="alphaLcPeriod"/>
            </a:pPr>
            <a:r>
              <a:rPr lang="en-US" dirty="0" smtClean="0"/>
              <a:t>DMA FIFO</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B. Synchronization</a:t>
            </a:r>
          </a:p>
        </p:txBody>
      </p:sp>
      <p:sp>
        <p:nvSpPr>
          <p:cNvPr id="21507" name="Rectangle 3"/>
          <p:cNvSpPr>
            <a:spLocks noGrp="1" noChangeArrowheads="1"/>
          </p:cNvSpPr>
          <p:nvPr>
            <p:ph idx="1"/>
          </p:nvPr>
        </p:nvSpPr>
        <p:spPr/>
        <p:txBody>
          <a:bodyPr/>
          <a:lstStyle/>
          <a:p>
            <a:pPr lvl="1"/>
            <a:r>
              <a:rPr lang="en-US" dirty="0" smtClean="0"/>
              <a:t>Level of synchronization depends on the application</a:t>
            </a:r>
          </a:p>
          <a:p>
            <a:pPr lvl="1"/>
            <a:r>
              <a:rPr lang="en-US" dirty="0" smtClean="0"/>
              <a:t>Synchronization not required in some slower control applications</a:t>
            </a:r>
          </a:p>
          <a:p>
            <a:pPr lvl="2"/>
            <a:r>
              <a:rPr lang="en-US" dirty="0" smtClean="0"/>
              <a:t>For example, if the data acquisition loop is faster than the control loop, the control loop reads the most recent value</a:t>
            </a:r>
          </a:p>
          <a:p>
            <a:pPr lvl="1"/>
            <a:r>
              <a:rPr lang="en-US" dirty="0" smtClean="0"/>
              <a:t>Synchronization required to acquire and transfer lossless data at a known rate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Asynchronous vs. Synchronous </a:t>
            </a:r>
            <a:endParaRPr lang="en-US" dirty="0" smtClean="0"/>
          </a:p>
        </p:txBody>
      </p:sp>
      <p:sp>
        <p:nvSpPr>
          <p:cNvPr id="10243" name="Rectangle 3"/>
          <p:cNvSpPr>
            <a:spLocks noGrp="1" noChangeArrowheads="1"/>
          </p:cNvSpPr>
          <p:nvPr>
            <p:ph idx="1"/>
          </p:nvPr>
        </p:nvSpPr>
        <p:spPr/>
        <p:txBody>
          <a:bodyPr/>
          <a:lstStyle/>
          <a:p>
            <a:pPr lvl="1"/>
            <a:r>
              <a:rPr lang="en-US" dirty="0" smtClean="0"/>
              <a:t>Asynchronous Applications</a:t>
            </a:r>
          </a:p>
          <a:p>
            <a:pPr lvl="2"/>
            <a:r>
              <a:rPr lang="en-US" dirty="0" smtClean="0"/>
              <a:t>Applications that don’t require tight synchronization for control or data processing</a:t>
            </a:r>
          </a:p>
          <a:p>
            <a:pPr lvl="2"/>
            <a:r>
              <a:rPr lang="en-US" dirty="0" smtClean="0"/>
              <a:t>Timing performed on the FPGA, but no synchronization to the host application</a:t>
            </a:r>
          </a:p>
          <a:p>
            <a:pPr lvl="2"/>
            <a:r>
              <a:rPr lang="en-US" dirty="0" smtClean="0"/>
              <a:t>Most recent data is okay, many control applications</a:t>
            </a:r>
          </a:p>
          <a:p>
            <a:pPr lvl="1"/>
            <a:r>
              <a:rPr lang="en-US" dirty="0" smtClean="0"/>
              <a:t>Synchronous Applications</a:t>
            </a:r>
          </a:p>
          <a:p>
            <a:pPr lvl="2"/>
            <a:r>
              <a:rPr lang="en-US" dirty="0" smtClean="0"/>
              <a:t>Synchronization required between FPGA VI and host VI</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smtClean="0"/>
              <a:t>Synchronous Applications</a:t>
            </a:r>
          </a:p>
        </p:txBody>
      </p:sp>
      <p:sp>
        <p:nvSpPr>
          <p:cNvPr id="11267" name="Rectangle 3"/>
          <p:cNvSpPr>
            <a:spLocks noGrp="1" noChangeArrowheads="1"/>
          </p:cNvSpPr>
          <p:nvPr>
            <p:ph idx="1"/>
          </p:nvPr>
        </p:nvSpPr>
        <p:spPr/>
        <p:txBody>
          <a:bodyPr/>
          <a:lstStyle/>
          <a:p>
            <a:pPr lvl="1"/>
            <a:r>
              <a:rPr lang="en-US" dirty="0" smtClean="0"/>
              <a:t>Timing control</a:t>
            </a:r>
          </a:p>
          <a:p>
            <a:pPr lvl="2"/>
            <a:r>
              <a:rPr lang="en-US" dirty="0" smtClean="0"/>
              <a:t>Timing from the FPGA/acquisition controls the timing/loop rate of the host VI, and vice-versa</a:t>
            </a:r>
          </a:p>
          <a:p>
            <a:pPr lvl="1"/>
            <a:r>
              <a:rPr lang="en-US" altLang="en-US" dirty="0" smtClean="0"/>
              <a:t>Synchronized Data Transfer</a:t>
            </a:r>
            <a:endParaRPr lang="en-US" dirty="0" smtClean="0"/>
          </a:p>
          <a:p>
            <a:pPr lvl="2"/>
            <a:r>
              <a:rPr lang="en-US" dirty="0" smtClean="0"/>
              <a:t>Synchronization transfers/streams data from acquisition to host VI for processing and logging</a:t>
            </a:r>
          </a:p>
          <a:p>
            <a:pPr lvl="2"/>
            <a:r>
              <a:rPr lang="en-US" dirty="0" smtClean="0"/>
              <a:t>Lossless data transfer</a:t>
            </a:r>
          </a:p>
          <a:p>
            <a:pPr lvl="2"/>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Synchronization Methods</a:t>
            </a:r>
          </a:p>
        </p:txBody>
      </p:sp>
      <p:sp>
        <p:nvSpPr>
          <p:cNvPr id="22531" name="Rectangle 6"/>
          <p:cNvSpPr>
            <a:spLocks noGrp="1" noChangeArrowheads="1"/>
          </p:cNvSpPr>
          <p:nvPr>
            <p:ph idx="1"/>
          </p:nvPr>
        </p:nvSpPr>
        <p:spPr/>
        <p:txBody>
          <a:bodyPr/>
          <a:lstStyle/>
          <a:p>
            <a:pPr lvl="1"/>
            <a:r>
              <a:rPr lang="en-US" dirty="0" smtClean="0"/>
              <a:t>Direct Memory Access (FIFO)</a:t>
            </a:r>
          </a:p>
          <a:p>
            <a:pPr lvl="1"/>
            <a:r>
              <a:rPr lang="en-US" dirty="0" smtClean="0"/>
              <a:t>Interrupts</a:t>
            </a:r>
          </a:p>
          <a:p>
            <a:pPr lvl="1"/>
            <a:r>
              <a:rPr lang="en-US" dirty="0" smtClean="0"/>
              <a:t>Handshaking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 Direct Memory Access (DMA) FIFOs</a:t>
            </a:r>
            <a:endParaRPr lang="en-US" dirty="0"/>
          </a:p>
        </p:txBody>
      </p:sp>
      <p:sp>
        <p:nvSpPr>
          <p:cNvPr id="5" name="Content Placeholder 4"/>
          <p:cNvSpPr>
            <a:spLocks noGrp="1"/>
          </p:cNvSpPr>
          <p:nvPr>
            <p:ph idx="1"/>
          </p:nvPr>
        </p:nvSpPr>
        <p:spPr/>
        <p:txBody>
          <a:bodyPr/>
          <a:lstStyle/>
          <a:p>
            <a:pPr lvl="1">
              <a:buNone/>
            </a:pPr>
            <a:r>
              <a:rPr lang="en-US" dirty="0" smtClean="0"/>
              <a:t>Data Buffering</a:t>
            </a:r>
          </a:p>
          <a:p>
            <a:pPr lvl="1"/>
            <a:r>
              <a:rPr lang="en-US" dirty="0" smtClean="0"/>
              <a:t>To transfer larger amounts of data at high rates between the target and the host you must buffer your data.</a:t>
            </a:r>
          </a:p>
          <a:p>
            <a:pPr lvl="1"/>
            <a:r>
              <a:rPr lang="en-US" dirty="0" smtClean="0"/>
              <a:t>The best way to buffer data is by using Direct Memory Access (DMA) data transfer methods.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Direct Memory Access (DMA) FIFOs </a:t>
            </a:r>
            <a:r>
              <a:rPr lang="en-US" smtClean="0"/>
              <a:t>(continued)</a:t>
            </a:r>
            <a:endParaRPr lang="en-US" dirty="0"/>
          </a:p>
        </p:txBody>
      </p:sp>
      <p:sp>
        <p:nvSpPr>
          <p:cNvPr id="3" name="Content Placeholder 2"/>
          <p:cNvSpPr>
            <a:spLocks noGrp="1"/>
          </p:cNvSpPr>
          <p:nvPr>
            <p:ph idx="1"/>
          </p:nvPr>
        </p:nvSpPr>
        <p:spPr/>
        <p:txBody>
          <a:bodyPr/>
          <a:lstStyle/>
          <a:p>
            <a:pPr lvl="1"/>
            <a:r>
              <a:rPr lang="en-US" sz="2400" dirty="0" smtClean="0"/>
              <a:t>Transfers data from FPGA directly to memory on the RT controller through bus mastering.</a:t>
            </a:r>
          </a:p>
          <a:p>
            <a:pPr lvl="1"/>
            <a:r>
              <a:rPr lang="en-US" sz="2400" dirty="0" smtClean="0"/>
              <a:t>Streams large amounts of data.</a:t>
            </a:r>
          </a:p>
          <a:p>
            <a:pPr lvl="1"/>
            <a:r>
              <a:rPr lang="en-US" sz="2400" dirty="0" smtClean="0"/>
              <a:t>Provides better performance than using local FIFO and reading indicators.</a:t>
            </a:r>
          </a:p>
          <a:p>
            <a:pPr lvl="1"/>
            <a:r>
              <a:rPr lang="en-US" sz="2400" dirty="0" smtClean="0"/>
              <a:t>Host processes data while FPGA transfers data to host memory.</a:t>
            </a:r>
          </a:p>
          <a:p>
            <a:pPr lvl="1"/>
            <a:r>
              <a:rPr lang="en-US" sz="2400" dirty="0" smtClean="0"/>
              <a:t>Without DMA, processor must read data.</a:t>
            </a:r>
          </a:p>
          <a:p>
            <a:pPr lvl="1"/>
            <a:r>
              <a:rPr lang="en-US" sz="2400" dirty="0" smtClean="0"/>
              <a:t>Consists of two parts—FIFO part and host part.</a:t>
            </a:r>
          </a:p>
          <a:p>
            <a:pPr lvl="1"/>
            <a:r>
              <a:rPr lang="en-US" sz="2400" dirty="0" smtClean="0"/>
              <a:t>FPGA writes data one element at a time to the FPGA memory.</a:t>
            </a:r>
          </a:p>
          <a:p>
            <a:pPr lvl="1"/>
            <a:r>
              <a:rPr lang="en-US" sz="2400" dirty="0" smtClean="0"/>
              <a:t>DMA engine transfers data along PCI bus to host memory.</a:t>
            </a:r>
          </a:p>
          <a:p>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062&quot;&gt;&lt;/object&gt;&lt;object type=&quot;2&quot; unique_id=&quot;10063&quot;&gt;&lt;object type=&quot;3&quot; unique_id=&quot;10064&quot;&gt;&lt;property id=&quot;20148&quot; value=&quot;5&quot;/&gt;&lt;property id=&quot;20300&quot; value=&quot;Slide 1 - &amp;quot;Lesson 7&amp;#x0D;&amp;#x0A;Synchronizing FPGA and Host Data Transfers&amp;quot;&quot;/&gt;&lt;property id=&quot;20307&quot; value=&quot;389&quot;/&gt;&lt;/object&gt;&lt;object type=&quot;3&quot; unique_id=&quot;10065&quot;&gt;&lt;property id=&quot;20148&quot; value=&quot;5&quot;/&gt;&lt;property id=&quot;20300&quot; value=&quot;Slide 2 - &amp;quot;LabVIEW FPGA and Host Communication&amp;quot;&quot;/&gt;&lt;property id=&quot;20307&quot; value=&quot;392&quot;/&gt;&lt;/object&gt;&lt;object type=&quot;3&quot; unique_id=&quot;10066&quot;&gt;&lt;property id=&quot;20148&quot; value=&quot;5&quot;/&gt;&lt;property id=&quot;20300&quot; value=&quot;Slide 3 - &amp;quot;B. Synchronization and Buffering&amp;quot;&quot;/&gt;&lt;property id=&quot;20307&quot; value=&quot;439&quot;/&gt;&lt;/object&gt;&lt;object type=&quot;3&quot; unique_id=&quot;10067&quot;&gt;&lt;property id=&quot;20148&quot; value=&quot;5&quot;/&gt;&lt;property id=&quot;20300&quot; value=&quot;Slide 4 - &amp;quot;B. Synchronization and Buffering&amp;quot;&quot;/&gt;&lt;property id=&quot;20307&quot; value=&quot;448&quot;/&gt;&lt;/object&gt;&lt;object type=&quot;3&quot; unique_id=&quot;10068&quot;&gt;&lt;property id=&quot;20148&quot; value=&quot;5&quot;/&gt;&lt;property id=&quot;20300&quot; value=&quot;Slide 5 - &amp;quot;Asynchronous vs. Synchronous &amp;quot;&quot;/&gt;&lt;property id=&quot;20307&quot; value=&quot;393&quot;/&gt;&lt;/object&gt;&lt;object type=&quot;3&quot; unique_id=&quot;10069&quot;&gt;&lt;property id=&quot;20148&quot; value=&quot;5&quot;/&gt;&lt;property id=&quot;20300&quot; value=&quot;Slide 6 - &amp;quot;Synchronous Applications&amp;quot;&quot;/&gt;&lt;property id=&quot;20307&quot; value=&quot;394&quot;/&gt;&lt;/object&gt;&lt;object type=&quot;3&quot; unique_id=&quot;10070&quot;&gt;&lt;property id=&quot;20148&quot; value=&quot;5&quot;/&gt;&lt;property id=&quot;20300&quot; value=&quot;Slide 7 - &amp;quot;B. Synchronization&amp;quot;&quot;/&gt;&lt;property id=&quot;20307&quot; value=&quot;440&quot;/&gt;&lt;/object&gt;&lt;object type=&quot;3&quot; unique_id=&quot;10071&quot;&gt;&lt;property id=&quot;20148&quot; value=&quot;5&quot;/&gt;&lt;property id=&quot;20300&quot; value=&quot;Slide 8 - &amp;quot;D. Handshaking&amp;quot;&quot;/&gt;&lt;property id=&quot;20307&quot; value=&quot;407&quot;/&gt;&lt;/object&gt;&lt;object type=&quot;3&quot; unique_id=&quot;10072&quot;&gt;&lt;property id=&quot;20148&quot; value=&quot;5&quot;/&gt;&lt;property id=&quot;20300&quot; value=&quot;Slide 9 - &amp;quot;D. Handshaking&amp;quot;&quot;/&gt;&lt;property id=&quot;20307&quot; value=&quot;408&quot;/&gt;&lt;/object&gt;&lt;object type=&quot;3&quot; unique_id=&quot;10073&quot;&gt;&lt;property id=&quot;20148&quot; value=&quot;5&quot;/&gt;&lt;property id=&quot;20300&quot; value=&quot;Slide 10 - &amp;quot;E. Interrupts&amp;quot;&quot;/&gt;&lt;property id=&quot;20307&quot; value=&quot;409&quot;/&gt;&lt;/object&gt;&lt;object type=&quot;3&quot; unique_id=&quot;10074&quot;&gt;&lt;property id=&quot;20148&quot; value=&quot;5&quot;/&gt;&lt;property id=&quot;20300&quot; value=&quot;Slide 11 - &amp;quot;E. Interrupts&amp;quot;&quot;/&gt;&lt;property id=&quot;20307&quot; value=&quot;449&quot;/&gt;&lt;/object&gt;&lt;object type=&quot;3&quot; unique_id=&quot;10075&quot;&gt;&lt;property id=&quot;20148&quot; value=&quot;5&quot;/&gt;&lt;property id=&quot;20300&quot; value=&quot;Slide 12 - &amp;quot;E. Interrupts&amp;quot;&quot;/&gt;&lt;property id=&quot;20307&quot; value=&quot;410&quot;/&gt;&lt;/object&gt;&lt;object type=&quot;3&quot; unique_id=&quot;10076&quot;&gt;&lt;property id=&quot;20148&quot; value=&quot;5&quot;/&gt;&lt;property id=&quot;20300&quot; value=&quot;Slide 13 - &amp;quot;E. Interrupts&amp;quot;&quot;/&gt;&lt;property id=&quot;20307&quot; value=&quot;411&quot;/&gt;&lt;/object&gt;&lt;object type=&quot;3&quot; unique_id=&quot;10077&quot;&gt;&lt;property id=&quot;20148&quot; value=&quot;5&quot;/&gt;&lt;property id=&quot;20300&quot; value=&quot;Slide 14 - &amp;quot;E. Interrupts&amp;quot;&quot;/&gt;&lt;property id=&quot;20307&quot; value=&quot;412&quot;/&gt;&lt;/object&gt;&lt;object type=&quot;3&quot; unique_id=&quot;10078&quot;&gt;&lt;property id=&quot;20148&quot; value=&quot;5&quot;/&gt;&lt;property id=&quot;20300&quot; value=&quot;Slide 15 - &amp;quot;E. Interrupts&amp;quot;&quot;/&gt;&lt;property id=&quot;20307&quot; value=&quot;413&quot;/&gt;&lt;/object&gt;&lt;object type=&quot;3&quot; unique_id=&quot;10079&quot;&gt;&lt;property id=&quot;20148&quot; value=&quot;5&quot;/&gt;&lt;property id=&quot;20300&quot; value=&quot;Slide 16 - &amp;quot;E. Interrupts&amp;quot;&quot;/&gt;&lt;property id=&quot;20307&quot; value=&quot;414&quot;/&gt;&lt;/object&gt;&lt;object type=&quot;3&quot; unique_id=&quot;10080&quot;&gt;&lt;property id=&quot;20148&quot; value=&quot;5&quot;/&gt;&lt;property id=&quot;20300&quot; value=&quot;Slide 17 - &amp;quot;Exercise 7-1&amp;#x0D;&amp;#x0A;Interrupt-based Handshaking&amp;quot;&quot;/&gt;&lt;property id=&quot;20307&quot; value=&quot;400&quot;/&gt;&lt;/object&gt;&lt;object type=&quot;3&quot; unique_id=&quot;10081&quot;&gt;&lt;property id=&quot;20148&quot; value=&quot;5&quot;/&gt;&lt;property id=&quot;20300&quot; value=&quot;Slide 18 - &amp;quot;DMA Data Transfer Methods&amp;quot;&quot;/&gt;&lt;property id=&quot;20307&quot; value=&quot;406&quot;/&gt;&lt;/object&gt;&lt;object type=&quot;3&quot; unique_id=&quot;10082&quot;&gt;&lt;property id=&quot;20148&quot; value=&quot;5&quot;/&gt;&lt;property id=&quot;20300&quot; value=&quot;Slide 19 - &amp;quot;DMA (Blocking Method)&amp;quot;&quot;/&gt;&lt;property id=&quot;20307&quot; value=&quot;402&quot;/&gt;&lt;/object&gt;&lt;object type=&quot;3&quot; unique_id=&quot;10083&quot;&gt;&lt;property id=&quot;20148&quot; value=&quot;5&quot;/&gt;&lt;property id=&quot;20300&quot; value=&quot;Slide 20 - &amp;quot;DMA (Polling Method)&amp;quot;&quot;/&gt;&lt;property id=&quot;20307&quot; value=&quot;403&quot;/&gt;&lt;/object&gt;&lt;object type=&quot;3&quot; unique_id=&quot;10084&quot;&gt;&lt;property id=&quot;20148&quot; value=&quot;5&quot;/&gt;&lt;property id=&quot;20300&quot; value=&quot;Slide 21 - &amp;quot;DMA (Interrupt Method)&amp;quot;&quot;/&gt;&lt;property id=&quot;20307&quot; value=&quot;404&quot;/&gt;&lt;/object&gt;&lt;object type=&quot;3&quot; unique_id=&quot;10085&quot;&gt;&lt;property id=&quot;20148&quot; value=&quot;5&quot;/&gt;&lt;property id=&quot;20300&quot; value=&quot;Slide 22 - &amp;quot;Data Buffering&amp;quot;&quot;/&gt;&lt;property id=&quot;20307&quot; value=&quot;446&quot;/&gt;&lt;/object&gt;&lt;object type=&quot;3&quot; unique_id=&quot;10086&quot;&gt;&lt;property id=&quot;20148&quot; value=&quot;5&quot;/&gt;&lt;property id=&quot;20300&quot; value=&quot;Slide 23 - &amp;quot;F. Direct Memory Access FIFOs&amp;quot;&quot;/&gt;&lt;property id=&quot;20307&quot; value=&quot;447&quot;/&gt;&lt;/object&gt;&lt;object type=&quot;3&quot; unique_id=&quot;10087&quot;&gt;&lt;property id=&quot;20148&quot; value=&quot;5&quot;/&gt;&lt;property id=&quot;20300&quot; value=&quot;Slide 24 - &amp;quot;F. Direct Memory Access FIFOs&amp;quot;&quot;/&gt;&lt;property id=&quot;20307&quot; value=&quot;415&quot;/&gt;&lt;/object&gt;&lt;object type=&quot;3&quot; unique_id=&quot;10088&quot;&gt;&lt;property id=&quot;20148&quot; value=&quot;5&quot;/&gt;&lt;property id=&quot;20300&quot; value=&quot;Slide 25 - &amp;quot;Demonstration:&amp;#x0D;&amp;#x0A;Target-to-Host DMA FIFO&amp;quot;&quot;/&gt;&lt;property id=&quot;20307&quot; value=&quot;416&quot;/&gt;&lt;/object&gt;&lt;object type=&quot;3&quot; unique_id=&quot;10089&quot;&gt;&lt;property id=&quot;20148&quot; value=&quot;5&quot;/&gt;&lt;property id=&quot;20300&quot; value=&quot;Slide 26 - &amp;quot;Demonstration:&amp;#x0D;&amp;#x0A;Host-to-Target DMA FIFO&amp;quot;&quot;/&gt;&lt;property id=&quot;20307&quot; value=&quot;417&quot;/&gt;&lt;/object&gt;&lt;object type=&quot;3&quot; unique_id=&quot;10090&quot;&gt;&lt;property id=&quot;20148&quot; value=&quot;5&quot;/&gt;&lt;property id=&quot;20300&quot; value=&quot;Slide 27 - &amp;quot;F. Direct Memory Access&amp;quot;&quot;/&gt;&lt;property id=&quot;20307&quot; value=&quot;418&quot;/&gt;&lt;/object&gt;&lt;object type=&quot;3&quot; unique_id=&quot;10091&quot;&gt;&lt;property id=&quot;20148&quot; value=&quot;5&quot;/&gt;&lt;property id=&quot;20300&quot; value=&quot;Slide 28 - &amp;quot;F. Direct Memory Access&amp;quot;&quot;/&gt;&lt;property id=&quot;20307&quot; value=&quot;419&quot;/&gt;&lt;/object&gt;&lt;object type=&quot;3&quot; unique_id=&quot;10092&quot;&gt;&lt;property id=&quot;20148&quot; value=&quot;5&quot;/&gt;&lt;property id=&quot;20300&quot; value=&quot;Slide 29 - &amp;quot;F. Direct Memory Access&amp;quot;&quot;/&gt;&lt;property id=&quot;20307&quot; value=&quot;420&quot;/&gt;&lt;/object&gt;&lt;object type=&quot;3&quot; unique_id=&quot;10093&quot;&gt;&lt;property id=&quot;20148&quot; value=&quot;5&quot;/&gt;&lt;property id=&quot;20300&quot; value=&quot;Slide 30 - &amp;quot;F. Direct Memory Access&amp;quot;&quot;/&gt;&lt;property id=&quot;20307&quot; value=&quot;421&quot;/&gt;&lt;/object&gt;&lt;object type=&quot;3&quot; unique_id=&quot;10094&quot;&gt;&lt;property id=&quot;20148&quot; value=&quot;5&quot;/&gt;&lt;property id=&quot;20300&quot; value=&quot;Slide 31 - &amp;quot;F. Direct Memory Access&amp;quot;&quot;/&gt;&lt;property id=&quot;20307&quot; value=&quot;422&quot;/&gt;&lt;/object&gt;&lt;object type=&quot;3&quot; unique_id=&quot;10095&quot;&gt;&lt;property id=&quot;20148&quot; value=&quot;5&quot;/&gt;&lt;property id=&quot;20300&quot; value=&quot;Slide 32 - &amp;quot;F. Direct Memory Access&amp;quot;&quot;/&gt;&lt;property id=&quot;20307&quot; value=&quot;423&quot;/&gt;&lt;/object&gt;&lt;object type=&quot;3&quot; unique_id=&quot;10096&quot;&gt;&lt;property id=&quot;20148&quot; value=&quot;5&quot;/&gt;&lt;property id=&quot;20300&quot; value=&quot;Slide 33 - &amp;quot;F. Direct Memory Access&amp;quot;&quot;/&gt;&lt;property id=&quot;20307&quot; value=&quot;424&quot;/&gt;&lt;/object&gt;&lt;object type=&quot;3&quot; unique_id=&quot;10097&quot;&gt;&lt;property id=&quot;20148&quot; value=&quot;5&quot;/&gt;&lt;property id=&quot;20300&quot; value=&quot;Slide 34 - &amp;quot;F. Direct Memory Access&amp;quot;&quot;/&gt;&lt;property id=&quot;20307&quot; value=&quot;425&quot;/&gt;&lt;/object&gt;&lt;object type=&quot;3&quot; unique_id=&quot;10098&quot;&gt;&lt;property id=&quot;20148&quot; value=&quot;5&quot;/&gt;&lt;property id=&quot;20300&quot; value=&quot;Slide 35 - &amp;quot;F. Direct Memory Access&amp;quot;&quot;/&gt;&lt;property id=&quot;20307&quot; value=&quot;426&quot;/&gt;&lt;/object&gt;&lt;object type=&quot;3&quot; unique_id=&quot;10099&quot;&gt;&lt;property id=&quot;20148&quot; value=&quot;5&quot;/&gt;&lt;property id=&quot;20300&quot; value=&quot;Slide 36 - &amp;quot;F. Direct Memory Access&amp;quot;&quot;/&gt;&lt;property id=&quot;20307&quot; value=&quot;427&quot;/&gt;&lt;/object&gt;&lt;object type=&quot;3&quot; unique_id=&quot;10100&quot;&gt;&lt;property id=&quot;20148&quot; value=&quot;5&quot;/&gt;&lt;property id=&quot;20300&quot; value=&quot;Slide 37 - &amp;quot;F. Direct Memory Access&amp;quot;&quot;/&gt;&lt;property id=&quot;20307&quot; value=&quot;428&quot;/&gt;&lt;/object&gt;&lt;object type=&quot;3&quot; unique_id=&quot;10101&quot;&gt;&lt;property id=&quot;20148&quot; value=&quot;5&quot;/&gt;&lt;property id=&quot;20300&quot; value=&quot;Slide 38 - &amp;quot;F. Direct Memory Access&amp;quot;&quot;/&gt;&lt;property id=&quot;20307&quot; value=&quot;429&quot;/&gt;&lt;/object&gt;&lt;object type=&quot;3&quot; unique_id=&quot;10102&quot;&gt;&lt;property id=&quot;20148&quot; value=&quot;5&quot;/&gt;&lt;property id=&quot;20300&quot; value=&quot;Slide 39 - &amp;quot;F. Direct Memory Access&amp;quot;&quot;/&gt;&lt;property id=&quot;20307&quot; value=&quot;430&quot;/&gt;&lt;/object&gt;&lt;object type=&quot;3&quot; unique_id=&quot;10103&quot;&gt;&lt;property id=&quot;20148&quot; value=&quot;5&quot;/&gt;&lt;property id=&quot;20300&quot; value=&quot;Slide 40 - &amp;quot;F. Direct Memory Access&amp;quot;&quot;/&gt;&lt;property id=&quot;20307&quot; value=&quot;431&quot;/&gt;&lt;/object&gt;&lt;object type=&quot;3&quot; unique_id=&quot;10104&quot;&gt;&lt;property id=&quot;20148&quot; value=&quot;5&quot;/&gt;&lt;property id=&quot;20300&quot; value=&quot;Slide 41 - &amp;quot;F. Direct Memory Access&amp;quot;&quot;/&gt;&lt;property id=&quot;20307&quot; value=&quot;432&quot;/&gt;&lt;/object&gt;&lt;object type=&quot;3&quot; unique_id=&quot;10105&quot;&gt;&lt;property id=&quot;20148&quot; value=&quot;5&quot;/&gt;&lt;property id=&quot;20300&quot; value=&quot;Slide 42 - &amp;quot;F. Direct Memory Access&amp;quot;&quot;/&gt;&lt;property id=&quot;20307&quot; value=&quot;433&quot;/&gt;&lt;/object&gt;&lt;object type=&quot;3&quot; unique_id=&quot;10106&quot;&gt;&lt;property id=&quot;20148&quot; value=&quot;5&quot;/&gt;&lt;property id=&quot;20300&quot; value=&quot;Slide 43 - &amp;quot;Demonstration:&amp;#x0D;&amp;#x0A;Target-to-Host DMA FIFO - Overflow&amp;quot;&quot;/&gt;&lt;property id=&quot;20307&quot; value=&quot;434&quot;/&gt;&lt;/object&gt;&lt;object type=&quot;3&quot; unique_id=&quot;10107&quot;&gt;&lt;property id=&quot;20148&quot; value=&quot;5&quot;/&gt;&lt;property id=&quot;20300&quot; value=&quot;Slide 44 - &amp;quot;F. Direct Memory Access&amp;quot;&quot;/&gt;&lt;property id=&quot;20307&quot; value=&quot;435&quot;/&gt;&lt;/object&gt;&lt;object type=&quot;3&quot; unique_id=&quot;10108&quot;&gt;&lt;property id=&quot;20148&quot; value=&quot;5&quot;/&gt;&lt;property id=&quot;20300&quot; value=&quot;Slide 45 - &amp;quot;Demonstration:&amp;#x0D;&amp;#x0A;Target-to-Host DMA FIFO – Underflow&amp;quot;&quot;/&gt;&lt;property id=&quot;20307&quot; value=&quot;436&quot;/&gt;&lt;/object&gt;&lt;object type=&quot;3&quot; unique_id=&quot;10109&quot;&gt;&lt;property id=&quot;20148&quot; value=&quot;5&quot;/&gt;&lt;property id=&quot;20300&quot; value=&quot;Slide 46 - &amp;quot;F. Direct Memory Access&amp;quot;&quot;/&gt;&lt;property id=&quot;20307&quot; value=&quot;437&quot;/&gt;&lt;/object&gt;&lt;object type=&quot;3&quot; unique_id=&quot;10110&quot;&gt;&lt;property id=&quot;20148&quot; value=&quot;5&quot;/&gt;&lt;property id=&quot;20300&quot; value=&quot;Slide 47 - &amp;quot;F. Direct Memory Access&amp;quot;&quot;/&gt;&lt;property id=&quot;20307&quot; value=&quot;438&quot;/&gt;&lt;/object&gt;&lt;object type=&quot;3&quot; unique_id=&quot;10111&quot;&gt;&lt;property id=&quot;20148&quot; value=&quot;5&quot;/&gt;&lt;property id=&quot;20300&quot; value=&quot;Slide 48 - &amp;quot;Exercise 7-2&amp;#x0D;&amp;#x0A;DMA-based Data Transfers &amp;quot;&quot;/&gt;&lt;property id=&quot;20307&quot; value=&quot;405&quot;/&gt;&lt;/object&gt;&lt;object type=&quot;3&quot; unique_id=&quot;10112&quot;&gt;&lt;property id=&quot;20148&quot; value=&quot;5&quot;/&gt;&lt;property id=&quot;20300&quot; value=&quot;Slide 49 - &amp;quot;Summary&amp;quot;&quot;/&gt;&lt;property id=&quot;20307&quot; value=&quot;366&quot;/&gt;&lt;/object&gt;&lt;object type=&quot;3&quot; unique_id=&quot;10113&quot;&gt;&lt;property id=&quot;20148&quot; value=&quot;5&quot;/&gt;&lt;property id=&quot;20300&quot; value=&quot;Slide 50 - &amp;quot;Modes of Synchronization for Data Transfer&amp;quot;&quot;/&gt;&lt;property id=&quot;20307&quot; value=&quot;441&quot;/&gt;&lt;/object&gt;&lt;object type=&quot;3&quot; unique_id=&quot;10114&quot;&gt;&lt;property id=&quot;20148&quot; value=&quot;5&quot;/&gt;&lt;property id=&quot;20300&quot; value=&quot;Slide 51 - &amp;quot;Interrupts&amp;quot;&quot;/&gt;&lt;property id=&quot;20307&quot; value=&quot;442&quot;/&gt;&lt;/object&gt;&lt;object type=&quot;3&quot; unique_id=&quot;10115&quot;&gt;&lt;property id=&quot;20148&quot; value=&quot;5&quot;/&gt;&lt;property id=&quot;20300&quot; value=&quot;Slide 52 - &amp;quot;Interrupts&amp;quot;&quot;/&gt;&lt;property id=&quot;20307&quot; value=&quot;443&quot;/&gt;&lt;/object&gt;&lt;object type=&quot;3&quot; unique_id=&quot;10116&quot;&gt;&lt;property id=&quot;20148&quot; value=&quot;5&quot;/&gt;&lt;property id=&quot;20300&quot; value=&quot;Slide 53 - &amp;quot;Interrupts&amp;quot;&quot;/&gt;&lt;property id=&quot;20307&quot; value=&quot;444&quot;/&gt;&lt;/object&gt;&lt;object type=&quot;3&quot; unique_id=&quot;10117&quot;&gt;&lt;property id=&quot;20148&quot; value=&quot;5&quot;/&gt;&lt;property id=&quot;20300&quot; value=&quot;Slide 54 - &amp;quot;FPGA/Host Synchronization&amp;quot;&quot;/&gt;&lt;property id=&quot;20307&quot; value=&quot;445&quot;/&gt;&lt;/object&gt;&lt;/object&gt;&lt;/object&gt;&lt;/database&gt;"/>
</p:tagLst>
</file>

<file path=ppt/theme/theme1.xml><?xml version="1.0" encoding="utf-8"?>
<a:theme xmlns:a="http://schemas.openxmlformats.org/drawingml/2006/main" name="temp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T2007 Lesson Header">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PT 2007 Exercis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Habanero Template</Template>
  <TotalTime>14032</TotalTime>
  <Pages>76</Pages>
  <Words>4009</Words>
  <Application>Microsoft PowerPoint 4.0</Application>
  <PresentationFormat>Letter Paper (8.5x11 in)</PresentationFormat>
  <Paragraphs>293</Paragraphs>
  <Slides>39</Slides>
  <Notes>39</Notes>
  <HiddenSlides>0</HiddenSlides>
  <MMClips>0</MMClips>
  <ScaleCrop>false</ScaleCrop>
  <HeadingPairs>
    <vt:vector size="4" baseType="variant">
      <vt:variant>
        <vt:lpstr>Theme</vt:lpstr>
      </vt:variant>
      <vt:variant>
        <vt:i4>3</vt:i4>
      </vt:variant>
      <vt:variant>
        <vt:lpstr>Slide Titles</vt:lpstr>
      </vt:variant>
      <vt:variant>
        <vt:i4>39</vt:i4>
      </vt:variant>
    </vt:vector>
  </HeadingPairs>
  <TitlesOfParts>
    <vt:vector size="42" baseType="lpstr">
      <vt:lpstr>temptemplate</vt:lpstr>
      <vt:lpstr>PPT2007 Lesson Header</vt:lpstr>
      <vt:lpstr>PPT 2007 Exercise</vt:lpstr>
      <vt:lpstr>Lesson 7 Synchronizing FPGA and Host Data Transfers</vt:lpstr>
      <vt:lpstr>A. LabVIEW FPGA and Host Communication</vt:lpstr>
      <vt:lpstr>Synchronization and Buffering</vt:lpstr>
      <vt:lpstr>B. Synchronization</vt:lpstr>
      <vt:lpstr>Asynchronous vs. Synchronous </vt:lpstr>
      <vt:lpstr>Synchronous Applications</vt:lpstr>
      <vt:lpstr>Synchronization Methods</vt:lpstr>
      <vt:lpstr>C. Direct Memory Access (DMA) FIFOs</vt:lpstr>
      <vt:lpstr>Direct Memory Access (DMA) FIFOs (continued)</vt:lpstr>
      <vt:lpstr>Demonstration: Target-to-Host DMA FIFO</vt:lpstr>
      <vt:lpstr>Demonstration: Host-to-Target DMA FIFO</vt:lpstr>
      <vt:lpstr>Creating DMA FIFOs</vt:lpstr>
      <vt:lpstr>Writing Data to a Target-to-Host DMA FIFO</vt:lpstr>
      <vt:lpstr>Writing Data to a Target-to-Host DMA FIFO (continued)</vt:lpstr>
      <vt:lpstr>Reading Data from a Target-to-Host DMA FIFO</vt:lpstr>
      <vt:lpstr>Reading Data from a Target-to-Host DMA FIFO (continued)</vt:lpstr>
      <vt:lpstr>DMA FIFO with Blocking </vt:lpstr>
      <vt:lpstr>DMA FIFO with Polling</vt:lpstr>
      <vt:lpstr>Writing Multiple Channels </vt:lpstr>
      <vt:lpstr>Reading Multiple Channels </vt:lpstr>
      <vt:lpstr>D. Lossless Data Transfer</vt:lpstr>
      <vt:lpstr>Overflow</vt:lpstr>
      <vt:lpstr>Demonstration: Target to Host DMA FIFO – Overflow</vt:lpstr>
      <vt:lpstr>Underflow</vt:lpstr>
      <vt:lpstr>Demonstration: Target to Host DMA FIFO – Underflow</vt:lpstr>
      <vt:lpstr>Exercise 7-1: DMA-Based Data Transfers </vt:lpstr>
      <vt:lpstr>E. Interrupts</vt:lpstr>
      <vt:lpstr>Advantages of Interrupts</vt:lpstr>
      <vt:lpstr>Implementing an Interrupt</vt:lpstr>
      <vt:lpstr>Implementing an Interrupt (continued)</vt:lpstr>
      <vt:lpstr>Host and Interrupts</vt:lpstr>
      <vt:lpstr>Acknowledge IRQ Method</vt:lpstr>
      <vt:lpstr>Interrupt Example</vt:lpstr>
      <vt:lpstr>DMA FIFO with Interrupts</vt:lpstr>
      <vt:lpstr>Exercise 7-2: Interrupt-Based Handshaking</vt:lpstr>
      <vt:lpstr>F. Handshaking</vt:lpstr>
      <vt:lpstr>Handshaking Process</vt:lpstr>
      <vt:lpstr>Quiz</vt:lpstr>
      <vt:lpstr>Quiz</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LabVIEW FPGA Pioneer Training</dc:subject>
  <dc:creator>Chad Humberstone</dc:creator>
  <cp:keywords>core strategic vision, core ideology, core values, mission, core purpose</cp:keywords>
  <dc:description/>
  <cp:lastModifiedBy>spinsonn</cp:lastModifiedBy>
  <cp:revision>502</cp:revision>
  <cp:lastPrinted>1997-10-30T12:11:06Z</cp:lastPrinted>
  <dcterms:created xsi:type="dcterms:W3CDTF">2002-07-22T12:29:18Z</dcterms:created>
  <dcterms:modified xsi:type="dcterms:W3CDTF">2008-02-18T22:00:48Z</dcterms:modified>
</cp:coreProperties>
</file>