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6" r:id="rId1"/>
    <p:sldMasterId id="2147483683" r:id="rId2"/>
    <p:sldMasterId id="2147483686" r:id="rId3"/>
    <p:sldMasterId id="2147483692" r:id="rId4"/>
  </p:sldMasterIdLst>
  <p:notesMasterIdLst>
    <p:notesMasterId r:id="rId48"/>
  </p:notesMasterIdLst>
  <p:handoutMasterIdLst>
    <p:handoutMasterId r:id="rId49"/>
  </p:handoutMasterIdLst>
  <p:sldIdLst>
    <p:sldId id="277" r:id="rId5"/>
    <p:sldId id="305" r:id="rId6"/>
    <p:sldId id="302" r:id="rId7"/>
    <p:sldId id="303" r:id="rId8"/>
    <p:sldId id="304" r:id="rId9"/>
    <p:sldId id="333" r:id="rId10"/>
    <p:sldId id="332" r:id="rId11"/>
    <p:sldId id="312" r:id="rId12"/>
    <p:sldId id="326" r:id="rId13"/>
    <p:sldId id="327" r:id="rId14"/>
    <p:sldId id="328" r:id="rId15"/>
    <p:sldId id="330" r:id="rId16"/>
    <p:sldId id="329" r:id="rId17"/>
    <p:sldId id="301" r:id="rId18"/>
    <p:sldId id="309" r:id="rId19"/>
    <p:sldId id="308" r:id="rId20"/>
    <p:sldId id="352" r:id="rId21"/>
    <p:sldId id="287" r:id="rId22"/>
    <p:sldId id="288" r:id="rId23"/>
    <p:sldId id="289" r:id="rId24"/>
    <p:sldId id="290" r:id="rId25"/>
    <p:sldId id="293" r:id="rId26"/>
    <p:sldId id="324" r:id="rId27"/>
    <p:sldId id="325" r:id="rId28"/>
    <p:sldId id="291" r:id="rId29"/>
    <p:sldId id="296" r:id="rId30"/>
    <p:sldId id="297" r:id="rId31"/>
    <p:sldId id="299" r:id="rId32"/>
    <p:sldId id="300" r:id="rId33"/>
    <p:sldId id="310" r:id="rId34"/>
    <p:sldId id="341" r:id="rId35"/>
    <p:sldId id="343" r:id="rId36"/>
    <p:sldId id="344" r:id="rId37"/>
    <p:sldId id="334" r:id="rId38"/>
    <p:sldId id="337" r:id="rId39"/>
    <p:sldId id="335" r:id="rId40"/>
    <p:sldId id="339" r:id="rId41"/>
    <p:sldId id="338" r:id="rId42"/>
    <p:sldId id="336" r:id="rId43"/>
    <p:sldId id="346" r:id="rId44"/>
    <p:sldId id="347" r:id="rId45"/>
    <p:sldId id="348" r:id="rId46"/>
    <p:sldId id="351" r:id="rId47"/>
  </p:sldIdLst>
  <p:sldSz cx="9144000" cy="6858000" type="screen4x3"/>
  <p:notesSz cx="7315200" cy="9601200"/>
  <p:custDataLst>
    <p:tags r:id="rId50"/>
  </p:custDataLst>
  <p:defaultTextStyle>
    <a:defPPr>
      <a:defRPr lang="en-US"/>
    </a:defPPr>
    <a:lvl1pPr algn="l" rtl="0" fontAlgn="base">
      <a:spcBef>
        <a:spcPct val="0"/>
      </a:spcBef>
      <a:spcAft>
        <a:spcPct val="0"/>
      </a:spcAft>
      <a:defRPr sz="1100" b="1" kern="1200">
        <a:solidFill>
          <a:schemeClr val="bg1"/>
        </a:solidFill>
        <a:latin typeface="Times New Roman" pitchFamily="18" charset="0"/>
        <a:ea typeface="+mn-ea"/>
        <a:cs typeface="+mn-cs"/>
      </a:defRPr>
    </a:lvl1pPr>
    <a:lvl2pPr marL="457200" algn="l" rtl="0" fontAlgn="base">
      <a:spcBef>
        <a:spcPct val="0"/>
      </a:spcBef>
      <a:spcAft>
        <a:spcPct val="0"/>
      </a:spcAft>
      <a:defRPr sz="1100" b="1" kern="1200">
        <a:solidFill>
          <a:schemeClr val="bg1"/>
        </a:solidFill>
        <a:latin typeface="Times New Roman" pitchFamily="18" charset="0"/>
        <a:ea typeface="+mn-ea"/>
        <a:cs typeface="+mn-cs"/>
      </a:defRPr>
    </a:lvl2pPr>
    <a:lvl3pPr marL="914400" algn="l" rtl="0" fontAlgn="base">
      <a:spcBef>
        <a:spcPct val="0"/>
      </a:spcBef>
      <a:spcAft>
        <a:spcPct val="0"/>
      </a:spcAft>
      <a:defRPr sz="1100" b="1" kern="1200">
        <a:solidFill>
          <a:schemeClr val="bg1"/>
        </a:solidFill>
        <a:latin typeface="Times New Roman" pitchFamily="18" charset="0"/>
        <a:ea typeface="+mn-ea"/>
        <a:cs typeface="+mn-cs"/>
      </a:defRPr>
    </a:lvl3pPr>
    <a:lvl4pPr marL="1371600" algn="l" rtl="0" fontAlgn="base">
      <a:spcBef>
        <a:spcPct val="0"/>
      </a:spcBef>
      <a:spcAft>
        <a:spcPct val="0"/>
      </a:spcAft>
      <a:defRPr sz="1100" b="1" kern="1200">
        <a:solidFill>
          <a:schemeClr val="bg1"/>
        </a:solidFill>
        <a:latin typeface="Times New Roman" pitchFamily="18" charset="0"/>
        <a:ea typeface="+mn-ea"/>
        <a:cs typeface="+mn-cs"/>
      </a:defRPr>
    </a:lvl4pPr>
    <a:lvl5pPr marL="1828800" algn="l" rtl="0" fontAlgn="base">
      <a:spcBef>
        <a:spcPct val="0"/>
      </a:spcBef>
      <a:spcAft>
        <a:spcPct val="0"/>
      </a:spcAft>
      <a:defRPr sz="1100" b="1" kern="1200">
        <a:solidFill>
          <a:schemeClr val="bg1"/>
        </a:solidFill>
        <a:latin typeface="Times New Roman" pitchFamily="18" charset="0"/>
        <a:ea typeface="+mn-ea"/>
        <a:cs typeface="+mn-cs"/>
      </a:defRPr>
    </a:lvl5pPr>
    <a:lvl6pPr marL="2286000" algn="l" defTabSz="914400" rtl="0" eaLnBrk="1" latinLnBrk="0" hangingPunct="1">
      <a:defRPr sz="1100" b="1" kern="1200">
        <a:solidFill>
          <a:schemeClr val="bg1"/>
        </a:solidFill>
        <a:latin typeface="Times New Roman" pitchFamily="18" charset="0"/>
        <a:ea typeface="+mn-ea"/>
        <a:cs typeface="+mn-cs"/>
      </a:defRPr>
    </a:lvl6pPr>
    <a:lvl7pPr marL="2743200" algn="l" defTabSz="914400" rtl="0" eaLnBrk="1" latinLnBrk="0" hangingPunct="1">
      <a:defRPr sz="1100" b="1" kern="1200">
        <a:solidFill>
          <a:schemeClr val="bg1"/>
        </a:solidFill>
        <a:latin typeface="Times New Roman" pitchFamily="18" charset="0"/>
        <a:ea typeface="+mn-ea"/>
        <a:cs typeface="+mn-cs"/>
      </a:defRPr>
    </a:lvl7pPr>
    <a:lvl8pPr marL="3200400" algn="l" defTabSz="914400" rtl="0" eaLnBrk="1" latinLnBrk="0" hangingPunct="1">
      <a:defRPr sz="1100" b="1" kern="1200">
        <a:solidFill>
          <a:schemeClr val="bg1"/>
        </a:solidFill>
        <a:latin typeface="Times New Roman" pitchFamily="18" charset="0"/>
        <a:ea typeface="+mn-ea"/>
        <a:cs typeface="+mn-cs"/>
      </a:defRPr>
    </a:lvl8pPr>
    <a:lvl9pPr marL="3657600" algn="l" defTabSz="914400" rtl="0" eaLnBrk="1" latinLnBrk="0" hangingPunct="1">
      <a:defRPr sz="1100" b="1" kern="1200">
        <a:solidFill>
          <a:schemeClr val="bg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0000"/>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71" autoAdjust="0"/>
    <p:restoredTop sz="84735" autoAdjust="0"/>
  </p:normalViewPr>
  <p:slideViewPr>
    <p:cSldViewPr>
      <p:cViewPr varScale="1">
        <p:scale>
          <a:sx n="82" d="100"/>
          <a:sy n="82" d="100"/>
        </p:scale>
        <p:origin x="-534" y="-78"/>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75" d="100"/>
        <a:sy n="75" d="100"/>
      </p:scale>
      <p:origin x="0" y="2508"/>
    </p:cViewPr>
  </p:sorterViewPr>
  <p:notesViewPr>
    <p:cSldViewPr>
      <p:cViewPr>
        <p:scale>
          <a:sx n="100" d="100"/>
          <a:sy n="100" d="100"/>
        </p:scale>
        <p:origin x="-498" y="786"/>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presProps" Target="presProps.xml"/></Relationships>
</file>

<file path=ppt/_rels/viewProps.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image" Target="../media/image2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50" tIns="48325" rIns="96650" bIns="48325" numCol="1" anchor="t" anchorCtr="0" compatLnSpc="1">
            <a:prstTxWarp prst="textNoShape">
              <a:avLst/>
            </a:prstTxWarp>
          </a:bodyPr>
          <a:lstStyle>
            <a:lvl1pPr algn="l" defTabSz="967300" eaLnBrk="0" hangingPunct="0">
              <a:defRPr sz="1400" b="0">
                <a:solidFill>
                  <a:schemeClr val="tx1"/>
                </a:solidFill>
              </a:defRPr>
            </a:lvl1pPr>
          </a:lstStyle>
          <a:p>
            <a:pPr>
              <a:defRPr/>
            </a:pPr>
            <a:endParaRPr lang="en-US" dirty="0"/>
          </a:p>
        </p:txBody>
      </p:sp>
      <p:sp>
        <p:nvSpPr>
          <p:cNvPr id="72707" name="Rectangle 3"/>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50" tIns="48325" rIns="96650" bIns="48325" numCol="1" anchor="t" anchorCtr="0" compatLnSpc="1">
            <a:prstTxWarp prst="textNoShape">
              <a:avLst/>
            </a:prstTxWarp>
          </a:bodyPr>
          <a:lstStyle>
            <a:lvl1pPr algn="r" defTabSz="967300" eaLnBrk="0" hangingPunct="0">
              <a:defRPr sz="1400" b="0">
                <a:solidFill>
                  <a:schemeClr val="tx1"/>
                </a:solidFill>
              </a:defRPr>
            </a:lvl1pPr>
          </a:lstStyle>
          <a:p>
            <a:pPr>
              <a:defRPr/>
            </a:pPr>
            <a:endParaRPr lang="en-US" dirty="0"/>
          </a:p>
        </p:txBody>
      </p:sp>
      <p:sp>
        <p:nvSpPr>
          <p:cNvPr id="72708" name="Rectangle 4"/>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6650" tIns="48325" rIns="96650" bIns="48325" numCol="1" anchor="b" anchorCtr="0" compatLnSpc="1">
            <a:prstTxWarp prst="textNoShape">
              <a:avLst/>
            </a:prstTxWarp>
          </a:bodyPr>
          <a:lstStyle>
            <a:lvl1pPr algn="l" defTabSz="967300" eaLnBrk="0" hangingPunct="0">
              <a:defRPr sz="1400" b="0">
                <a:solidFill>
                  <a:schemeClr val="tx1"/>
                </a:solidFill>
              </a:defRPr>
            </a:lvl1pPr>
          </a:lstStyle>
          <a:p>
            <a:pPr>
              <a:defRPr/>
            </a:pPr>
            <a:endParaRPr lang="en-US" dirty="0"/>
          </a:p>
        </p:txBody>
      </p:sp>
      <p:sp>
        <p:nvSpPr>
          <p:cNvPr id="72709" name="Rectangle 5"/>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50" tIns="48325" rIns="96650" bIns="48325" numCol="1" anchor="b" anchorCtr="0" compatLnSpc="1">
            <a:prstTxWarp prst="textNoShape">
              <a:avLst/>
            </a:prstTxWarp>
          </a:bodyPr>
          <a:lstStyle>
            <a:lvl1pPr algn="r" defTabSz="967300" eaLnBrk="0" hangingPunct="0">
              <a:defRPr sz="1400" b="0">
                <a:solidFill>
                  <a:schemeClr val="tx1"/>
                </a:solidFill>
              </a:defRPr>
            </a:lvl1pPr>
          </a:lstStyle>
          <a:p>
            <a:pPr>
              <a:defRPr/>
            </a:pPr>
            <a:fld id="{AA314A16-CD6E-414C-8799-4127E61EF07E}"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4"/>
          <p:cNvSpPr>
            <a:spLocks noGrp="1" noRot="1" noChangeAspect="1" noChangeArrowheads="1" noTextEdit="1"/>
          </p:cNvSpPr>
          <p:nvPr>
            <p:ph type="sldImg" idx="2"/>
          </p:nvPr>
        </p:nvSpPr>
        <p:spPr bwMode="auto">
          <a:xfrm>
            <a:off x="817563" y="539750"/>
            <a:ext cx="5681662" cy="4260850"/>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709613" y="5037138"/>
            <a:ext cx="5895975" cy="3878262"/>
          </a:xfrm>
          <a:prstGeom prst="rect">
            <a:avLst/>
          </a:prstGeom>
          <a:noFill/>
          <a:ln w="9525">
            <a:noFill/>
            <a:miter lim="800000"/>
            <a:headEnd/>
            <a:tailEnd/>
          </a:ln>
          <a:effectLst/>
        </p:spPr>
        <p:txBody>
          <a:bodyPr vert="horz" wrap="square" lIns="96650" tIns="48325" rIns="96650" bIns="48325"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0249" name="Rectangle 9"/>
          <p:cNvSpPr>
            <a:spLocks noChangeArrowheads="1"/>
          </p:cNvSpPr>
          <p:nvPr/>
        </p:nvSpPr>
        <p:spPr bwMode="auto">
          <a:xfrm>
            <a:off x="4886325" y="9134475"/>
            <a:ext cx="2428875" cy="466725"/>
          </a:xfrm>
          <a:prstGeom prst="rect">
            <a:avLst/>
          </a:prstGeom>
          <a:noFill/>
          <a:ln w="9525">
            <a:noFill/>
            <a:miter lim="800000"/>
            <a:headEnd/>
            <a:tailEnd/>
          </a:ln>
          <a:effectLst/>
        </p:spPr>
        <p:txBody>
          <a:bodyPr lIns="96650" tIns="48325" rIns="96650" bIns="48325" anchor="b"/>
          <a:lstStyle/>
          <a:p>
            <a:pPr algn="r" defTabSz="967300" eaLnBrk="0" hangingPunct="0">
              <a:defRPr/>
            </a:pPr>
            <a:endParaRPr lang="en-US" sz="1400" b="0" dirty="0">
              <a:solidFill>
                <a:schemeClr val="tx1"/>
              </a:solidFill>
            </a:endParaRPr>
          </a:p>
        </p:txBody>
      </p:sp>
      <p:sp>
        <p:nvSpPr>
          <p:cNvPr id="10253" name="Rectangle 13"/>
          <p:cNvSpPr>
            <a:spLocks noGrp="1" noChangeArrowheads="1"/>
          </p:cNvSpPr>
          <p:nvPr>
            <p:ph type="sldNum" sz="quarter" idx="5"/>
          </p:nvPr>
        </p:nvSpPr>
        <p:spPr bwMode="auto">
          <a:xfrm>
            <a:off x="3343275" y="9120188"/>
            <a:ext cx="560388" cy="298450"/>
          </a:xfrm>
          <a:prstGeom prst="rect">
            <a:avLst/>
          </a:prstGeom>
          <a:noFill/>
          <a:ln w="9525">
            <a:noFill/>
            <a:miter lim="800000"/>
            <a:headEnd/>
            <a:tailEnd/>
          </a:ln>
          <a:effectLst/>
        </p:spPr>
        <p:txBody>
          <a:bodyPr vert="horz" wrap="square" lIns="91438" tIns="45719" rIns="91438" bIns="45719" numCol="1" anchor="b" anchorCtr="0" compatLnSpc="1">
            <a:prstTxWarp prst="textNoShape">
              <a:avLst/>
            </a:prstTxWarp>
          </a:bodyPr>
          <a:lstStyle>
            <a:lvl1pPr algn="ctr" defTabSz="914478" eaLnBrk="0" hangingPunct="0">
              <a:defRPr sz="800" b="0" i="1">
                <a:solidFill>
                  <a:schemeClr val="tx1"/>
                </a:solidFill>
                <a:latin typeface="Arial Narrow" pitchFamily="34" charset="0"/>
              </a:defRPr>
            </a:lvl1pPr>
          </a:lstStyle>
          <a:p>
            <a:pPr>
              <a:defRPr/>
            </a:pPr>
            <a:r>
              <a:rPr lang="en-US" dirty="0"/>
              <a:t>7-</a:t>
            </a:r>
            <a:fld id="{B2963718-21AC-417C-9DAF-CAA47864EB17}"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defTabSz="949325" rtl="0" fontAlgn="base">
      <a:spcBef>
        <a:spcPct val="30000"/>
      </a:spcBef>
      <a:spcAft>
        <a:spcPct val="0"/>
      </a:spcAft>
      <a:tabLst>
        <a:tab pos="474663" algn="l"/>
      </a:tabLst>
      <a:defRPr sz="1100" kern="1200">
        <a:solidFill>
          <a:schemeClr val="tx1"/>
        </a:solidFill>
        <a:latin typeface="Times New Roman" pitchFamily="18" charset="0"/>
        <a:ea typeface="+mn-ea"/>
        <a:cs typeface="+mn-cs"/>
      </a:defRPr>
    </a:lvl1pPr>
    <a:lvl2pPr algn="l" defTabSz="949325" rtl="0" fontAlgn="base">
      <a:spcBef>
        <a:spcPct val="30000"/>
      </a:spcBef>
      <a:spcAft>
        <a:spcPct val="0"/>
      </a:spcAft>
      <a:tabLst>
        <a:tab pos="474663" algn="l"/>
      </a:tabLst>
      <a:defRPr sz="1100" kern="1200">
        <a:solidFill>
          <a:schemeClr val="tx1"/>
        </a:solidFill>
        <a:latin typeface="Times New Roman" pitchFamily="18" charset="0"/>
        <a:ea typeface="+mn-ea"/>
        <a:cs typeface="+mn-cs"/>
      </a:defRPr>
    </a:lvl2pPr>
    <a:lvl3pPr marL="236538" indent="-236538" algn="l" defTabSz="949325" rtl="0" fontAlgn="base">
      <a:spcBef>
        <a:spcPct val="30000"/>
      </a:spcBef>
      <a:spcAft>
        <a:spcPct val="0"/>
      </a:spcAft>
      <a:buFont typeface="Arial" charset="0"/>
      <a:buChar char="•"/>
      <a:tabLst>
        <a:tab pos="474663" algn="l"/>
      </a:tabLst>
      <a:defRPr sz="1100" kern="1200">
        <a:solidFill>
          <a:schemeClr val="tx1"/>
        </a:solidFill>
        <a:latin typeface="Times New Roman" pitchFamily="18" charset="0"/>
        <a:ea typeface="+mn-ea"/>
        <a:cs typeface="+mn-cs"/>
      </a:defRPr>
    </a:lvl3pPr>
    <a:lvl4pPr marL="474663" indent="-236538" algn="l" defTabSz="949325" rtl="0" fontAlgn="base">
      <a:spcBef>
        <a:spcPct val="30000"/>
      </a:spcBef>
      <a:spcAft>
        <a:spcPct val="0"/>
      </a:spcAft>
      <a:buFont typeface="Times New Roman" pitchFamily="18" charset="0"/>
      <a:buChar char="–"/>
      <a:tabLst>
        <a:tab pos="474663" algn="l"/>
      </a:tabLst>
      <a:defRPr sz="1100" kern="1200">
        <a:solidFill>
          <a:schemeClr val="tx1"/>
        </a:solidFill>
        <a:latin typeface="Times New Roman" pitchFamily="18" charset="0"/>
        <a:ea typeface="+mn-ea"/>
        <a:cs typeface="+mn-cs"/>
      </a:defRPr>
    </a:lvl4pPr>
    <a:lvl5pPr marL="1058863" indent="-1058863" algn="l" defTabSz="949325" rtl="0" fontAlgn="base">
      <a:spcBef>
        <a:spcPct val="30000"/>
      </a:spcBef>
      <a:spcAft>
        <a:spcPct val="0"/>
      </a:spcAft>
      <a:tabLst>
        <a:tab pos="474663" algn="l"/>
      </a:tabLst>
      <a:defRPr sz="11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lvrtconcepts.chm::/Building_RTApplications.html"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3"/>
          <p:cNvSpPr>
            <a:spLocks noGrp="1" noChangeArrowheads="1"/>
          </p:cNvSpPr>
          <p:nvPr>
            <p:ph type="sldNum" sz="quarter" idx="5"/>
          </p:nvPr>
        </p:nvSpPr>
        <p:spPr>
          <a:noFill/>
        </p:spPr>
        <p:txBody>
          <a:bodyPr/>
          <a:lstStyle/>
          <a:p>
            <a:pPr defTabSz="914400"/>
            <a:r>
              <a:rPr lang="en-US" dirty="0" smtClean="0"/>
              <a:t>7-</a:t>
            </a:r>
            <a:fld id="{03F9F969-ACE3-425C-897A-08FC5F88AF85}" type="slidenum">
              <a:rPr lang="en-US" smtClean="0"/>
              <a:pPr defTabSz="914400"/>
              <a:t>1</a:t>
            </a:fld>
            <a:endParaRPr lang="en-US" dirty="0" smtClean="0"/>
          </a:p>
        </p:txBody>
      </p:sp>
      <p:sp>
        <p:nvSpPr>
          <p:cNvPr id="32770" name="Rectangle 4"/>
          <p:cNvSpPr>
            <a:spLocks noGrp="1" noRot="1" noChangeAspect="1" noChangeArrowheads="1" noTextEdit="1"/>
          </p:cNvSpPr>
          <p:nvPr>
            <p:ph type="sldImg"/>
          </p:nvPr>
        </p:nvSpPr>
        <p:spPr>
          <a:xfrm>
            <a:off x="817563" y="539750"/>
            <a:ext cx="5680075" cy="4260850"/>
          </a:xfrm>
          <a:ln w="6350"/>
        </p:spPr>
      </p:sp>
      <p:sp>
        <p:nvSpPr>
          <p:cNvPr id="32771" name="Rectangle 5"/>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Introduction</a:t>
            </a:r>
          </a:p>
          <a:p>
            <a:pPr defTabSz="914400">
              <a:tabLst>
                <a:tab pos="457200" algn="l"/>
              </a:tabLst>
            </a:pPr>
            <a:r>
              <a:rPr lang="en-US" dirty="0" smtClean="0"/>
              <a:t>After developing a LabVIEW Real-Time Module application, you often want to deploy the application so that it becomes the primary application for the controller. In this lesson, you will learn how to create an executable from an application, embed the executable on the target, launch the executable, and communicate with the executable.</a:t>
            </a:r>
          </a:p>
          <a:p>
            <a:pPr defTabSz="914400">
              <a:tabLst>
                <a:tab pos="457200" algn="l"/>
              </a:tabLst>
            </a:pPr>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3"/>
          <p:cNvSpPr>
            <a:spLocks noGrp="1" noChangeArrowheads="1"/>
          </p:cNvSpPr>
          <p:nvPr>
            <p:ph type="sldNum" sz="quarter" idx="5"/>
          </p:nvPr>
        </p:nvSpPr>
        <p:spPr>
          <a:noFill/>
        </p:spPr>
        <p:txBody>
          <a:bodyPr/>
          <a:lstStyle/>
          <a:p>
            <a:pPr defTabSz="914400"/>
            <a:r>
              <a:rPr lang="en-US" dirty="0" smtClean="0"/>
              <a:t>7-</a:t>
            </a:r>
            <a:fld id="{E8E22155-374D-4768-A717-B3753A1FA580}" type="slidenum">
              <a:rPr lang="en-US" smtClean="0"/>
              <a:pPr defTabSz="914400"/>
              <a:t>10</a:t>
            </a:fld>
            <a:endParaRPr lang="en-US" dirty="0" smtClean="0"/>
          </a:p>
        </p:txBody>
      </p:sp>
      <p:sp>
        <p:nvSpPr>
          <p:cNvPr id="49154" name="Rectangle 2"/>
          <p:cNvSpPr>
            <a:spLocks noGrp="1" noRot="1" noChangeAspect="1" noChangeArrowheads="1" noTextEdit="1"/>
          </p:cNvSpPr>
          <p:nvPr>
            <p:ph type="sldImg"/>
          </p:nvPr>
        </p:nvSpPr>
        <p:spPr>
          <a:xfrm>
            <a:off x="817563" y="539750"/>
            <a:ext cx="5680075" cy="4260850"/>
          </a:xfrm>
          <a:ln w="6350"/>
        </p:spPr>
      </p:sp>
      <p:sp>
        <p:nvSpPr>
          <p:cNvPr id="49155" name="Rectangle 3"/>
          <p:cNvSpPr>
            <a:spLocks noGrp="1" noChangeArrowheads="1"/>
          </p:cNvSpPr>
          <p:nvPr>
            <p:ph type="body" idx="1"/>
          </p:nvPr>
        </p:nvSpPr>
        <p:spPr>
          <a:noFill/>
          <a:ln/>
        </p:spPr>
        <p:txBody>
          <a:bodyPr/>
          <a:lstStyle/>
          <a:p>
            <a:pPr defTabSz="914400">
              <a:tabLst>
                <a:tab pos="457200" algn="l"/>
              </a:tabLst>
            </a:pPr>
            <a:r>
              <a:rPr lang="en-US" sz="1200" b="1" dirty="0" smtClean="0">
                <a:solidFill>
                  <a:srgbClr val="000000"/>
                </a:solidFill>
                <a:latin typeface="Arial Narrow" pitchFamily="34" charset="0"/>
              </a:rPr>
              <a:t>Configuring Settings – Advanced</a:t>
            </a:r>
          </a:p>
          <a:p>
            <a:pPr defTabSz="914400">
              <a:tabLst>
                <a:tab pos="457200" algn="l"/>
              </a:tabLst>
            </a:pPr>
            <a:r>
              <a:rPr lang="en-US" dirty="0" smtClean="0"/>
              <a:t>Use the </a:t>
            </a:r>
            <a:r>
              <a:rPr lang="en-US" b="1" dirty="0" smtClean="0"/>
              <a:t>Advanced</a:t>
            </a:r>
            <a:r>
              <a:rPr lang="en-US" dirty="0" smtClean="0"/>
              <a:t> category to enable debugging in the executable, copy error code files, and use </a:t>
            </a:r>
            <a:br>
              <a:rPr lang="en-US" dirty="0" smtClean="0"/>
            </a:br>
            <a:r>
              <a:rPr lang="en-US" dirty="0" smtClean="0"/>
              <a:t>an alias file. Enable debugging in an executable to connect to the executable and debug it as it </a:t>
            </a:r>
            <a:br>
              <a:rPr lang="en-US" dirty="0" smtClean="0"/>
            </a:br>
            <a:r>
              <a:rPr lang="en-US" dirty="0" smtClean="0"/>
              <a:t>runs. However, debugging requires additional resources on the target and slows the executable considerably.</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3"/>
          <p:cNvSpPr>
            <a:spLocks noGrp="1" noChangeArrowheads="1"/>
          </p:cNvSpPr>
          <p:nvPr>
            <p:ph type="sldNum" sz="quarter" idx="5"/>
          </p:nvPr>
        </p:nvSpPr>
        <p:spPr>
          <a:noFill/>
        </p:spPr>
        <p:txBody>
          <a:bodyPr/>
          <a:lstStyle/>
          <a:p>
            <a:pPr defTabSz="914400"/>
            <a:r>
              <a:rPr lang="en-US" dirty="0" smtClean="0"/>
              <a:t>7-</a:t>
            </a:r>
            <a:fld id="{E50F304C-DB85-48FB-8F59-9F12820C3F4F}" type="slidenum">
              <a:rPr lang="en-US" smtClean="0"/>
              <a:pPr defTabSz="914400"/>
              <a:t>11</a:t>
            </a:fld>
            <a:endParaRPr lang="en-US" dirty="0" smtClean="0"/>
          </a:p>
        </p:txBody>
      </p:sp>
      <p:sp>
        <p:nvSpPr>
          <p:cNvPr id="51202" name="Rectangle 2"/>
          <p:cNvSpPr>
            <a:spLocks noGrp="1" noRot="1" noChangeAspect="1" noChangeArrowheads="1" noTextEdit="1"/>
          </p:cNvSpPr>
          <p:nvPr>
            <p:ph type="sldImg"/>
          </p:nvPr>
        </p:nvSpPr>
        <p:spPr>
          <a:xfrm>
            <a:off x="817563" y="539750"/>
            <a:ext cx="5680075" cy="4260850"/>
          </a:xfrm>
          <a:ln w="6350"/>
        </p:spPr>
      </p:sp>
      <p:sp>
        <p:nvSpPr>
          <p:cNvPr id="51203" name="Rectangle 3"/>
          <p:cNvSpPr>
            <a:spLocks noGrp="1" noChangeArrowheads="1"/>
          </p:cNvSpPr>
          <p:nvPr>
            <p:ph type="body" idx="1"/>
          </p:nvPr>
        </p:nvSpPr>
        <p:spPr>
          <a:noFill/>
          <a:ln/>
        </p:spPr>
        <p:txBody>
          <a:bodyPr/>
          <a:lstStyle/>
          <a:p>
            <a:pPr defTabSz="914400">
              <a:tabLst>
                <a:tab pos="457200" algn="l"/>
              </a:tabLst>
            </a:pPr>
            <a:r>
              <a:rPr lang="en-US" sz="1200" b="1" dirty="0" smtClean="0">
                <a:solidFill>
                  <a:srgbClr val="000000"/>
                </a:solidFill>
                <a:latin typeface="Arial Narrow" pitchFamily="34" charset="0"/>
              </a:rPr>
              <a:t>Configuring Settings – Preview</a:t>
            </a:r>
          </a:p>
          <a:p>
            <a:pPr defTabSz="914400">
              <a:tabLst>
                <a:tab pos="457200" algn="l"/>
              </a:tabLst>
            </a:pPr>
            <a:r>
              <a:rPr lang="en-US" dirty="0" smtClean="0"/>
              <a:t>The </a:t>
            </a:r>
            <a:r>
              <a:rPr lang="en-US" b="1" dirty="0" smtClean="0"/>
              <a:t>Preview</a:t>
            </a:r>
            <a:r>
              <a:rPr lang="en-US" dirty="0" smtClean="0"/>
              <a:t> category shows you the destination of the files to be created when you deploy the build.</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3"/>
          <p:cNvSpPr>
            <a:spLocks noGrp="1" noChangeArrowheads="1"/>
          </p:cNvSpPr>
          <p:nvPr>
            <p:ph type="sldNum" sz="quarter" idx="5"/>
          </p:nvPr>
        </p:nvSpPr>
        <p:spPr>
          <a:noFill/>
        </p:spPr>
        <p:txBody>
          <a:bodyPr/>
          <a:lstStyle/>
          <a:p>
            <a:pPr defTabSz="914400"/>
            <a:r>
              <a:rPr lang="en-US" dirty="0" smtClean="0"/>
              <a:t>7-</a:t>
            </a:r>
            <a:fld id="{0502576C-E9CB-4333-9228-583C49DE3079}" type="slidenum">
              <a:rPr lang="en-US" smtClean="0"/>
              <a:pPr defTabSz="914400"/>
              <a:t>12</a:t>
            </a:fld>
            <a:endParaRPr lang="en-US" dirty="0" smtClean="0"/>
          </a:p>
        </p:txBody>
      </p:sp>
      <p:sp>
        <p:nvSpPr>
          <p:cNvPr id="53250" name="Rectangle 2"/>
          <p:cNvSpPr>
            <a:spLocks noGrp="1" noRot="1" noChangeAspect="1" noChangeArrowheads="1" noTextEdit="1"/>
          </p:cNvSpPr>
          <p:nvPr>
            <p:ph type="sldImg"/>
          </p:nvPr>
        </p:nvSpPr>
        <p:spPr>
          <a:ln w="6350"/>
        </p:spPr>
      </p:sp>
      <p:sp>
        <p:nvSpPr>
          <p:cNvPr id="53251" name="Rectangle 3"/>
          <p:cNvSpPr>
            <a:spLocks noGrp="1" noChangeArrowheads="1"/>
          </p:cNvSpPr>
          <p:nvPr>
            <p:ph type="body" idx="1"/>
          </p:nvPr>
        </p:nvSpPr>
        <p:spPr>
          <a:noFill/>
          <a:ln/>
        </p:spPr>
        <p:txBody>
          <a:bodyPr/>
          <a:lstStyle/>
          <a:p>
            <a:pPr defTabSz="914400">
              <a:tabLst>
                <a:tab pos="457200" algn="l"/>
              </a:tabLst>
            </a:pPr>
            <a:r>
              <a:rPr lang="en-US" sz="1200" b="1" dirty="0" smtClean="0">
                <a:solidFill>
                  <a:srgbClr val="000000"/>
                </a:solidFill>
                <a:latin typeface="Arial Narrow" pitchFamily="34" charset="0"/>
              </a:rPr>
              <a:t>Automatic Start on Target</a:t>
            </a:r>
          </a:p>
          <a:p>
            <a:pPr defTabSz="914400">
              <a:tabLst>
                <a:tab pos="457200" algn="l"/>
              </a:tabLst>
            </a:pPr>
            <a:r>
              <a:rPr lang="en-US" dirty="0" smtClean="0"/>
              <a:t>Selecting the </a:t>
            </a:r>
            <a:r>
              <a:rPr lang="en-US" b="1" dirty="0" smtClean="0"/>
              <a:t>Set as Startup</a:t>
            </a:r>
            <a:r>
              <a:rPr lang="en-US" dirty="0" smtClean="0"/>
              <a:t> option configures the target to run the application automatically </a:t>
            </a:r>
            <a:br>
              <a:rPr lang="en-US" dirty="0" smtClean="0"/>
            </a:br>
            <a:r>
              <a:rPr lang="en-US" dirty="0" smtClean="0"/>
              <a:t>when you power on or reboot the RT target. Use this option to create headless systems that start automatically without any interaction from the host or the development environment. You can select </a:t>
            </a:r>
            <a:r>
              <a:rPr lang="en-US" b="1" dirty="0" smtClean="0"/>
              <a:t>Unset as Startup</a:t>
            </a:r>
            <a:r>
              <a:rPr lang="en-US" dirty="0" smtClean="0"/>
              <a:t> to disable automatic startup. Connecting to the target from any project other than the one containing the startup VI also disables automatic startup.</a:t>
            </a:r>
          </a:p>
          <a:p>
            <a:pPr defTabSz="914400">
              <a:tabLst>
                <a:tab pos="457200" algn="l"/>
              </a:tabLst>
            </a:pPr>
            <a:r>
              <a:rPr lang="en-US" dirty="0" smtClean="0"/>
              <a:t>Right-click the build specification and select </a:t>
            </a:r>
            <a:r>
              <a:rPr lang="en-US" b="1" dirty="0" smtClean="0"/>
              <a:t>Set as startup</a:t>
            </a:r>
            <a:r>
              <a:rPr lang="en-US" dirty="0" smtClean="0"/>
              <a:t> to set the real-time application to begin execution when you start or reboot the RT target.</a:t>
            </a:r>
          </a:p>
          <a:p>
            <a:pPr defTabSz="914400">
              <a:tabLst>
                <a:tab pos="457200" algn="l"/>
              </a:tabLst>
            </a:pPr>
            <a:r>
              <a:rPr lang="en-US" dirty="0" smtClean="0"/>
              <a:t>Right-click a build specification and select </a:t>
            </a:r>
            <a:r>
              <a:rPr lang="en-US" b="1" dirty="0" smtClean="0"/>
              <a:t>Deploy</a:t>
            </a:r>
            <a:r>
              <a:rPr lang="en-US" dirty="0" smtClean="0"/>
              <a:t> from the shortcut menu to deploy the stand-alone real-time application to the RT target. You must redeploy the real-time application when you rebuild the application or change the properties of the application for the changes to take effect on the RT target.</a:t>
            </a:r>
          </a:p>
          <a:p>
            <a:pPr defTabSz="914400">
              <a:tabLst>
                <a:tab pos="457200" algn="l"/>
              </a:tabLst>
            </a:pPr>
            <a:endParaRPr lang="en-US" sz="1000" dirty="0" smtClean="0"/>
          </a:p>
          <a:p>
            <a:pPr marL="912813" lvl="3" indent="-912813" defTabSz="914400">
              <a:buNone/>
              <a:tabLst>
                <a:tab pos="400050" algn="l"/>
              </a:tabLst>
            </a:pPr>
            <a:r>
              <a:rPr lang="en-US" sz="1200" b="1" dirty="0" smtClean="0">
                <a:latin typeface="Arial Narrow" pitchFamily="34" charset="0"/>
              </a:rPr>
              <a:t>	</a:t>
            </a:r>
            <a:r>
              <a:rPr lang="en-US" b="1" dirty="0" smtClean="0">
                <a:latin typeface="Arial Narrow" pitchFamily="34" charset="0"/>
              </a:rPr>
              <a:t>Note</a:t>
            </a:r>
            <a:r>
              <a:rPr lang="en-US" dirty="0" smtClean="0"/>
              <a:t>  	You also can set a VI as the startup VI for an RT target without creating a </a:t>
            </a:r>
            <a:br>
              <a:rPr lang="en-US" dirty="0" smtClean="0"/>
            </a:br>
            <a:r>
              <a:rPr lang="en-US" dirty="0" smtClean="0"/>
              <a:t>stand-alone real-time application if you do not have access to the Application Builder. Refer to </a:t>
            </a:r>
            <a:r>
              <a:rPr lang="en-US" sz="1000" dirty="0" smtClean="0">
                <a:latin typeface="Courier New" pitchFamily="49" charset="0"/>
                <a:cs typeface="Courier New" pitchFamily="49" charset="0"/>
              </a:rPr>
              <a:t>ni.com/info</a:t>
            </a:r>
            <a:r>
              <a:rPr lang="en-US" dirty="0" smtClean="0"/>
              <a:t> and enter the info code </a:t>
            </a:r>
            <a:r>
              <a:rPr lang="en-US" sz="1000" dirty="0" smtClean="0">
                <a:latin typeface="Courier New" pitchFamily="49" charset="0"/>
                <a:cs typeface="Courier New" pitchFamily="49" charset="0"/>
              </a:rPr>
              <a:t>rdcsvi</a:t>
            </a:r>
            <a:r>
              <a:rPr lang="en-US" dirty="0" smtClean="0"/>
              <a:t> for information about setting VIs as startup VIs for RT targets.</a:t>
            </a:r>
          </a:p>
        </p:txBody>
      </p:sp>
      <p:pic>
        <p:nvPicPr>
          <p:cNvPr id="5" name="Picture 8" descr="note-bw"/>
          <p:cNvPicPr>
            <a:picLocks noChangeAspect="1" noChangeArrowheads="1"/>
          </p:cNvPicPr>
          <p:nvPr/>
        </p:nvPicPr>
        <p:blipFill>
          <a:blip r:embed="rId3"/>
          <a:srcRect/>
          <a:stretch>
            <a:fillRect/>
          </a:stretch>
        </p:blipFill>
        <p:spPr bwMode="auto">
          <a:xfrm>
            <a:off x="838200" y="7543800"/>
            <a:ext cx="214312" cy="203200"/>
          </a:xfrm>
          <a:prstGeom prst="rect">
            <a:avLst/>
          </a:prstGeom>
          <a:noFill/>
          <a:ln w="9525">
            <a:noFill/>
            <a:miter lim="800000"/>
            <a:headEnd/>
            <a:tailEnd/>
          </a:ln>
        </p:spPr>
      </p:pic>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3"/>
          <p:cNvSpPr>
            <a:spLocks noGrp="1" noChangeArrowheads="1"/>
          </p:cNvSpPr>
          <p:nvPr>
            <p:ph type="sldNum" sz="quarter" idx="5"/>
          </p:nvPr>
        </p:nvSpPr>
        <p:spPr>
          <a:noFill/>
        </p:spPr>
        <p:txBody>
          <a:bodyPr/>
          <a:lstStyle/>
          <a:p>
            <a:pPr defTabSz="914400"/>
            <a:r>
              <a:rPr lang="en-US" dirty="0" smtClean="0"/>
              <a:t>7-</a:t>
            </a:r>
            <a:fld id="{F329ED37-0E3B-453A-91A2-AB408A095E9F}" type="slidenum">
              <a:rPr lang="en-US" smtClean="0"/>
              <a:pPr defTabSz="914400"/>
              <a:t>13</a:t>
            </a:fld>
            <a:endParaRPr lang="en-US" dirty="0" smtClean="0"/>
          </a:p>
        </p:txBody>
      </p:sp>
      <p:sp>
        <p:nvSpPr>
          <p:cNvPr id="55298" name="Rectangle 2"/>
          <p:cNvSpPr>
            <a:spLocks noGrp="1" noRot="1" noChangeAspect="1" noChangeArrowheads="1" noTextEdit="1"/>
          </p:cNvSpPr>
          <p:nvPr>
            <p:ph type="sldImg"/>
          </p:nvPr>
        </p:nvSpPr>
        <p:spPr>
          <a:ln w="6350"/>
        </p:spPr>
      </p:sp>
      <p:sp>
        <p:nvSpPr>
          <p:cNvPr id="55299" name="Rectangle 3"/>
          <p:cNvSpPr>
            <a:spLocks noGrp="1" noChangeArrowheads="1"/>
          </p:cNvSpPr>
          <p:nvPr>
            <p:ph type="body" idx="1"/>
          </p:nvPr>
        </p:nvSpPr>
        <p:spPr>
          <a:noFill/>
          <a:ln/>
        </p:spPr>
        <p:txBody>
          <a:bodyPr/>
          <a:lstStyle/>
          <a:p>
            <a:pPr defTabSz="914400">
              <a:tabLst>
                <a:tab pos="457200" algn="l"/>
              </a:tabLst>
            </a:pPr>
            <a:r>
              <a:rPr lang="en-US" sz="1200" b="1" dirty="0" smtClean="0">
                <a:solidFill>
                  <a:srgbClr val="000000"/>
                </a:solidFill>
                <a:latin typeface="Arial Narrow" pitchFamily="34" charset="0"/>
              </a:rPr>
              <a:t>Deploying the Build Specification</a:t>
            </a:r>
          </a:p>
          <a:p>
            <a:pPr defTabSz="914400">
              <a:tabLst>
                <a:tab pos="457200" algn="l"/>
              </a:tabLst>
            </a:pPr>
            <a:r>
              <a:rPr lang="en-US" dirty="0" smtClean="0"/>
              <a:t>Select </a:t>
            </a:r>
            <a:r>
              <a:rPr lang="en-US" b="1" dirty="0" smtClean="0"/>
              <a:t>Build</a:t>
            </a:r>
            <a:r>
              <a:rPr lang="en-US" dirty="0" smtClean="0"/>
              <a:t> to build the application and </a:t>
            </a:r>
            <a:r>
              <a:rPr lang="en-US" b="1" dirty="0" smtClean="0"/>
              <a:t>Deploy</a:t>
            </a:r>
            <a:r>
              <a:rPr lang="en-US" dirty="0" smtClean="0"/>
              <a:t> to download the executable to the target. In most cases, selecting </a:t>
            </a:r>
            <a:r>
              <a:rPr lang="en-US" b="1" dirty="0" smtClean="0"/>
              <a:t>Deploy</a:t>
            </a:r>
            <a:r>
              <a:rPr lang="en-US" dirty="0" smtClean="0"/>
              <a:t> also builds the application.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3"/>
          <p:cNvSpPr>
            <a:spLocks noGrp="1" noChangeArrowheads="1"/>
          </p:cNvSpPr>
          <p:nvPr>
            <p:ph type="sldNum" sz="quarter" idx="5"/>
          </p:nvPr>
        </p:nvSpPr>
        <p:spPr>
          <a:noFill/>
        </p:spPr>
        <p:txBody>
          <a:bodyPr/>
          <a:lstStyle/>
          <a:p>
            <a:pPr defTabSz="914400"/>
            <a:r>
              <a:rPr lang="en-US" dirty="0" smtClean="0"/>
              <a:t>7-</a:t>
            </a:r>
            <a:fld id="{131E6EE0-2769-4DF1-AA60-B237A51340D1}" type="slidenum">
              <a:rPr lang="en-US" smtClean="0"/>
              <a:pPr defTabSz="914400"/>
              <a:t>14</a:t>
            </a:fld>
            <a:endParaRPr lang="en-US" dirty="0" smtClean="0"/>
          </a:p>
        </p:txBody>
      </p:sp>
      <p:sp>
        <p:nvSpPr>
          <p:cNvPr id="57346" name="Rectangle 4"/>
          <p:cNvSpPr>
            <a:spLocks noGrp="1" noRot="1" noChangeAspect="1" noChangeArrowheads="1" noTextEdit="1"/>
          </p:cNvSpPr>
          <p:nvPr>
            <p:ph type="sldImg"/>
          </p:nvPr>
        </p:nvSpPr>
        <p:spPr>
          <a:ln w="6350"/>
        </p:spPr>
      </p:sp>
      <p:sp>
        <p:nvSpPr>
          <p:cNvPr id="57347"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Removing Executables</a:t>
            </a:r>
          </a:p>
          <a:p>
            <a:pPr defTabSz="914400">
              <a:tabLst>
                <a:tab pos="457200" algn="l"/>
              </a:tabLst>
            </a:pPr>
            <a:r>
              <a:rPr lang="en-US" dirty="0" smtClean="0"/>
              <a:t>At some point, you may want to remove an executable you stored on your RT target. The easiest way to do this is to use FTP to access the module and delete the file. You can use any FTP client software including Internet Explorer. After you access the target, you can see all of the files stored on the target. </a:t>
            </a:r>
          </a:p>
          <a:p>
            <a:pPr defTabSz="914400">
              <a:tabLst>
                <a:tab pos="457200" algn="l"/>
              </a:tabLst>
            </a:pPr>
            <a:r>
              <a:rPr lang="en-US" b="1" dirty="0" smtClean="0"/>
              <a:t>Compact FieldPoint—</a:t>
            </a:r>
            <a:r>
              <a:rPr lang="en-US" dirty="0" smtClean="0"/>
              <a:t>At this point, if you try to remove the file, you get a message that you do not have permission. You must set Compact FieldPoint to safe mode before you can remove files from the flash. To put the module in safe mode, flip the DIP switch labeled </a:t>
            </a:r>
            <a:r>
              <a:rPr lang="en-US" dirty="0" smtClean="0">
                <a:latin typeface="Courier New" pitchFamily="49" charset="0"/>
              </a:rPr>
              <a:t>safe mode</a:t>
            </a:r>
            <a:r>
              <a:rPr lang="en-US" dirty="0" smtClean="0"/>
              <a:t> and cycle power to the module. You must cycle power to the module because this switch, along with the </a:t>
            </a:r>
            <a:r>
              <a:rPr lang="en-US" dirty="0" smtClean="0">
                <a:latin typeface="Courier New" pitchFamily="49" charset="0"/>
              </a:rPr>
              <a:t>Disable VI</a:t>
            </a:r>
            <a:r>
              <a:rPr lang="en-US" dirty="0" smtClean="0"/>
              <a:t> and </a:t>
            </a:r>
            <a:r>
              <a:rPr lang="en-US" dirty="0" smtClean="0">
                <a:latin typeface="Courier New" pitchFamily="49" charset="0"/>
              </a:rPr>
              <a:t>Reset</a:t>
            </a:r>
            <a:r>
              <a:rPr lang="en-US" dirty="0" smtClean="0"/>
              <a:t> switches, is read only at power-up. If you have the VI set to launch on boot up, you also must flip the </a:t>
            </a:r>
            <a:r>
              <a:rPr lang="en-US" sz="1000" dirty="0" smtClean="0">
                <a:latin typeface="Courier New" pitchFamily="49" charset="0"/>
              </a:rPr>
              <a:t>Disable VI</a:t>
            </a:r>
            <a:r>
              <a:rPr lang="en-US" dirty="0" smtClean="0"/>
              <a:t> switch. After the module comes back online, you can delete the </a:t>
            </a:r>
            <a:r>
              <a:rPr lang="en-US" sz="1000" dirty="0" smtClean="0">
                <a:latin typeface="Courier New" pitchFamily="49" charset="0"/>
              </a:rPr>
              <a:t>startup.exe</a:t>
            </a:r>
            <a:r>
              <a:rPr lang="en-US" dirty="0" smtClean="0"/>
              <a:t> file. </a:t>
            </a:r>
          </a:p>
          <a:p>
            <a:pPr defTabSz="914400">
              <a:tabLst>
                <a:tab pos="457200" algn="l"/>
              </a:tabLst>
            </a:pPr>
            <a:r>
              <a:rPr lang="en-US" dirty="0" smtClean="0"/>
              <a:t>The file is located in </a:t>
            </a:r>
            <a:r>
              <a:rPr lang="en-US" sz="1000" dirty="0" smtClean="0">
                <a:latin typeface="Courier New" pitchFamily="49" charset="0"/>
              </a:rPr>
              <a:t>NI-RT\Startup</a:t>
            </a:r>
            <a:r>
              <a:rPr lang="en-US" dirty="0" smtClean="0"/>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13"/>
          <p:cNvSpPr>
            <a:spLocks noGrp="1" noChangeArrowheads="1"/>
          </p:cNvSpPr>
          <p:nvPr>
            <p:ph type="sldNum" sz="quarter" idx="5"/>
          </p:nvPr>
        </p:nvSpPr>
        <p:spPr>
          <a:noFill/>
        </p:spPr>
        <p:txBody>
          <a:bodyPr/>
          <a:lstStyle/>
          <a:p>
            <a:pPr defTabSz="914400"/>
            <a:r>
              <a:rPr lang="en-US" dirty="0" smtClean="0"/>
              <a:t>7-</a:t>
            </a:r>
            <a:fld id="{1370EB0D-1FFB-4B3A-934E-4F48588AF529}" type="slidenum">
              <a:rPr lang="en-US" smtClean="0"/>
              <a:pPr defTabSz="914400"/>
              <a:t>15</a:t>
            </a:fld>
            <a:endParaRPr lang="en-US" dirty="0" smtClean="0"/>
          </a:p>
        </p:txBody>
      </p:sp>
      <p:sp>
        <p:nvSpPr>
          <p:cNvPr id="59394" name="Rectangle 4"/>
          <p:cNvSpPr>
            <a:spLocks noGrp="1" noRot="1" noChangeAspect="1" noChangeArrowheads="1" noTextEdit="1"/>
          </p:cNvSpPr>
          <p:nvPr>
            <p:ph type="sldImg"/>
          </p:nvPr>
        </p:nvSpPr>
        <p:spPr>
          <a:ln w="6350"/>
        </p:spPr>
      </p:sp>
      <p:sp>
        <p:nvSpPr>
          <p:cNvPr id="59395" name="Rectangle 5"/>
          <p:cNvSpPr>
            <a:spLocks noGrp="1" noChangeArrowheads="1"/>
          </p:cNvSpPr>
          <p:nvPr>
            <p:ph type="body" idx="1"/>
          </p:nvPr>
        </p:nvSpPr>
        <p:spPr>
          <a:noFill/>
          <a:ln/>
        </p:spPr>
        <p:txBody>
          <a:bodyPr/>
          <a:lstStyle/>
          <a:p>
            <a:pPr defTabSz="914400">
              <a:tabLst>
                <a:tab pos="457200" algn="l"/>
              </a:tabLst>
            </a:pPr>
            <a:r>
              <a:rPr lang="en-US" dirty="0" smtClean="0"/>
              <a:t>Exercise time: 25 </a:t>
            </a:r>
            <a:r>
              <a:rPr lang="en-US" dirty="0" smtClean="0"/>
              <a:t>minutes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3"/>
          <p:cNvSpPr>
            <a:spLocks noGrp="1" noChangeArrowheads="1"/>
          </p:cNvSpPr>
          <p:nvPr>
            <p:ph type="sldNum" sz="quarter" idx="5"/>
          </p:nvPr>
        </p:nvSpPr>
        <p:spPr>
          <a:noFill/>
        </p:spPr>
        <p:txBody>
          <a:bodyPr/>
          <a:lstStyle/>
          <a:p>
            <a:pPr defTabSz="914400"/>
            <a:r>
              <a:rPr lang="en-US" dirty="0" smtClean="0"/>
              <a:t>7-</a:t>
            </a:r>
            <a:fld id="{1ECFF89D-3344-4C2B-AA00-56CFE1DD83B3}" type="slidenum">
              <a:rPr lang="en-US" smtClean="0"/>
              <a:pPr defTabSz="914400"/>
              <a:t>16</a:t>
            </a:fld>
            <a:endParaRPr lang="en-US" dirty="0" smtClean="0"/>
          </a:p>
        </p:txBody>
      </p:sp>
      <p:sp>
        <p:nvSpPr>
          <p:cNvPr id="61442" name="Rectangle 2"/>
          <p:cNvSpPr>
            <a:spLocks noGrp="1" noRot="1" noChangeAspect="1" noChangeArrowheads="1" noTextEdit="1"/>
          </p:cNvSpPr>
          <p:nvPr>
            <p:ph type="sldImg"/>
          </p:nvPr>
        </p:nvSpPr>
        <p:spPr>
          <a:xfrm>
            <a:off x="817563" y="539750"/>
            <a:ext cx="5680075" cy="4260850"/>
          </a:xfrm>
          <a:ln w="6350"/>
        </p:spPr>
      </p:sp>
      <p:sp>
        <p:nvSpPr>
          <p:cNvPr id="61443" name="Rectangle 3"/>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C. Communicating with Deployed Applications</a:t>
            </a:r>
          </a:p>
          <a:p>
            <a:pPr defTabSz="914400">
              <a:tabLst>
                <a:tab pos="457200" algn="l"/>
              </a:tabLst>
            </a:pPr>
            <a:r>
              <a:rPr lang="en-US" dirty="0" smtClean="0"/>
              <a:t>You cannot open a front panel connection to a stand-alone application running on an RT target. Use </a:t>
            </a:r>
            <a:br>
              <a:rPr lang="en-US" dirty="0" smtClean="0"/>
            </a:br>
            <a:r>
              <a:rPr lang="en-US" dirty="0" smtClean="0"/>
              <a:t>a remote front panel connection to connect to the application or use the RT Communication Wizard </a:t>
            </a:r>
            <a:br>
              <a:rPr lang="en-US" dirty="0" smtClean="0"/>
            </a:br>
            <a:r>
              <a:rPr lang="en-US" dirty="0" smtClean="0"/>
              <a:t>to create communication VIs to show the front panel of a time-critical VI on the host computer as described in Lesson 5,</a:t>
            </a:r>
            <a:r>
              <a:rPr lang="en-US" i="1" dirty="0" smtClean="0"/>
              <a:t> Communication</a:t>
            </a:r>
            <a:r>
              <a:rPr lang="en-US" dirty="0" smtClean="0"/>
              <a:t>. You also can debug a deployed executable using standard debugging functions.</a:t>
            </a:r>
          </a:p>
          <a:p>
            <a:pPr defTabSz="914400">
              <a:tabLst>
                <a:tab pos="457200" algn="l"/>
              </a:tabLst>
            </a:pPr>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13"/>
          <p:cNvSpPr>
            <a:spLocks noGrp="1" noChangeArrowheads="1"/>
          </p:cNvSpPr>
          <p:nvPr>
            <p:ph type="sldNum" sz="quarter" idx="5"/>
          </p:nvPr>
        </p:nvSpPr>
        <p:spPr>
          <a:noFill/>
        </p:spPr>
        <p:txBody>
          <a:bodyPr/>
          <a:lstStyle/>
          <a:p>
            <a:pPr defTabSz="914400"/>
            <a:r>
              <a:rPr lang="en-US" dirty="0" smtClean="0"/>
              <a:t>7-</a:t>
            </a:r>
            <a:fld id="{1325531A-D3BF-4E77-8F42-1FE1C9B0DCE4}" type="slidenum">
              <a:rPr lang="en-US" smtClean="0"/>
              <a:pPr defTabSz="914400"/>
              <a:t>17</a:t>
            </a:fld>
            <a:endParaRPr lang="en-US" dirty="0" smtClean="0"/>
          </a:p>
        </p:txBody>
      </p:sp>
      <p:sp>
        <p:nvSpPr>
          <p:cNvPr id="129026" name="Rectangle 2"/>
          <p:cNvSpPr>
            <a:spLocks noGrp="1" noRot="1" noChangeAspect="1" noChangeArrowheads="1" noTextEdit="1"/>
          </p:cNvSpPr>
          <p:nvPr>
            <p:ph type="sldImg"/>
          </p:nvPr>
        </p:nvSpPr>
        <p:spPr>
          <a:ln w="6350"/>
        </p:spPr>
      </p:sp>
      <p:sp>
        <p:nvSpPr>
          <p:cNvPr id="129027" name="Rectangle 3"/>
          <p:cNvSpPr>
            <a:spLocks noGrp="1" noChangeArrowheads="1"/>
          </p:cNvSpPr>
          <p:nvPr>
            <p:ph type="body" idx="1"/>
          </p:nvPr>
        </p:nvSpPr>
        <p:spPr>
          <a:noFill/>
          <a:ln/>
        </p:spPr>
        <p:txBody>
          <a:bodyPr/>
          <a:lstStyle/>
          <a:p>
            <a:pPr defTabSz="914400">
              <a:tabLst>
                <a:tab pos="457200" algn="l"/>
              </a:tabLst>
            </a:pPr>
            <a:r>
              <a:rPr lang="en-US" sz="1200" b="1" dirty="0" smtClean="0">
                <a:solidFill>
                  <a:srgbClr val="000000"/>
                </a:solidFill>
                <a:latin typeface="Arial Narrow" pitchFamily="34" charset="0"/>
              </a:rPr>
              <a:t>Debugging Executables</a:t>
            </a:r>
          </a:p>
          <a:p>
            <a:pPr defTabSz="914400">
              <a:tabLst>
                <a:tab pos="457200" algn="l"/>
              </a:tabLst>
            </a:pPr>
            <a:r>
              <a:rPr lang="en-US" dirty="0" smtClean="0"/>
              <a:t>You can debug deployed executables as long as you enable the debugging option when you build </a:t>
            </a:r>
            <a:br>
              <a:rPr lang="en-US" dirty="0" smtClean="0"/>
            </a:br>
            <a:r>
              <a:rPr lang="en-US" dirty="0" smtClean="0"/>
              <a:t>the executable. Notice that debuggable applications use more memory and processor resources than non-debuggable applications. To debug a stand-alone executable, perform the following steps:</a:t>
            </a:r>
          </a:p>
          <a:p>
            <a:pPr marL="176213" lvl="1" indent="-174625" defTabSz="914400">
              <a:buFontTx/>
              <a:buAutoNum type="arabicPeriod"/>
              <a:tabLst>
                <a:tab pos="457200" algn="l"/>
              </a:tabLst>
            </a:pPr>
            <a:r>
              <a:rPr lang="en-US" dirty="0" smtClean="0"/>
              <a:t>Enable debugging on the Advanced page of the Application Builder when you build the executable.</a:t>
            </a:r>
          </a:p>
          <a:p>
            <a:pPr marL="176213" lvl="1" indent="-174625" defTabSz="914400">
              <a:buFontTx/>
              <a:buAutoNum type="arabicPeriod"/>
              <a:tabLst>
                <a:tab pos="457200" algn="l"/>
              </a:tabLst>
            </a:pPr>
            <a:r>
              <a:rPr lang="en-US" dirty="0" smtClean="0"/>
              <a:t>Select </a:t>
            </a:r>
            <a:r>
              <a:rPr lang="en-US" b="1" dirty="0" smtClean="0"/>
              <a:t>Operate»Debug Application or Shared Library</a:t>
            </a:r>
            <a:r>
              <a:rPr lang="en-US" dirty="0" smtClean="0"/>
              <a:t>.</a:t>
            </a:r>
          </a:p>
          <a:p>
            <a:pPr marL="176213" lvl="1" indent="-174625" defTabSz="914400">
              <a:buFontTx/>
              <a:buAutoNum type="arabicPeriod"/>
              <a:tabLst>
                <a:tab pos="457200" algn="l"/>
              </a:tabLst>
            </a:pPr>
            <a:r>
              <a:rPr lang="en-US" dirty="0" smtClean="0"/>
              <a:t>Enter the IP Address of the target and click </a:t>
            </a:r>
            <a:r>
              <a:rPr lang="en-US" b="1" dirty="0" smtClean="0"/>
              <a:t>Refresh</a:t>
            </a:r>
            <a:r>
              <a:rPr lang="en-US" dirty="0" smtClean="0"/>
              <a:t>.</a:t>
            </a:r>
          </a:p>
          <a:p>
            <a:pPr marL="176213" lvl="1" indent="-174625" defTabSz="914400">
              <a:buFontTx/>
              <a:buAutoNum type="arabicPeriod"/>
              <a:tabLst>
                <a:tab pos="457200" algn="l"/>
              </a:tabLst>
            </a:pPr>
            <a:r>
              <a:rPr lang="en-US" dirty="0" smtClean="0"/>
              <a:t>Select the application to debug and click </a:t>
            </a:r>
            <a:r>
              <a:rPr lang="en-US" b="1" dirty="0" smtClean="0"/>
              <a:t>Connect</a:t>
            </a:r>
            <a:r>
              <a:rPr lang="en-US" dirty="0" smtClean="0"/>
              <a:t>.</a:t>
            </a:r>
          </a:p>
          <a:p>
            <a:pPr marL="176213" lvl="1" indent="-174625" defTabSz="914400">
              <a:buFontTx/>
              <a:buAutoNum type="arabicPeriod"/>
              <a:tabLst>
                <a:tab pos="457200" algn="l"/>
              </a:tabLst>
            </a:pPr>
            <a:r>
              <a:rPr lang="en-US" dirty="0" smtClean="0"/>
              <a:t>Debug the application normally.</a:t>
            </a:r>
          </a:p>
          <a:p>
            <a:pPr defTabSz="914400">
              <a:tabLst>
                <a:tab pos="457200" algn="l"/>
              </a:tabLst>
            </a:pPr>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3"/>
          <p:cNvSpPr>
            <a:spLocks noGrp="1" noChangeArrowheads="1"/>
          </p:cNvSpPr>
          <p:nvPr>
            <p:ph type="sldNum" sz="quarter" idx="5"/>
          </p:nvPr>
        </p:nvSpPr>
        <p:spPr>
          <a:noFill/>
        </p:spPr>
        <p:txBody>
          <a:bodyPr/>
          <a:lstStyle/>
          <a:p>
            <a:pPr defTabSz="914400"/>
            <a:r>
              <a:rPr lang="en-US" dirty="0" smtClean="0"/>
              <a:t>7-</a:t>
            </a:r>
            <a:fld id="{202527A8-120F-44F8-8477-3FD468FD2689}" type="slidenum">
              <a:rPr lang="en-US" smtClean="0"/>
              <a:pPr defTabSz="914400"/>
              <a:t>18</a:t>
            </a:fld>
            <a:endParaRPr lang="en-US" dirty="0" smtClean="0"/>
          </a:p>
        </p:txBody>
      </p:sp>
      <p:sp>
        <p:nvSpPr>
          <p:cNvPr id="63490" name="Rectangle 4"/>
          <p:cNvSpPr>
            <a:spLocks noGrp="1" noRot="1" noChangeAspect="1" noChangeArrowheads="1" noTextEdit="1"/>
          </p:cNvSpPr>
          <p:nvPr>
            <p:ph type="sldImg"/>
          </p:nvPr>
        </p:nvSpPr>
        <p:spPr>
          <a:ln w="6350"/>
        </p:spPr>
      </p:sp>
      <p:sp>
        <p:nvSpPr>
          <p:cNvPr id="63491" name="Rectangle 5"/>
          <p:cNvSpPr>
            <a:spLocks noGrp="1" noChangeArrowheads="1"/>
          </p:cNvSpPr>
          <p:nvPr>
            <p:ph type="body" idx="1"/>
          </p:nvPr>
        </p:nvSpPr>
        <p:spPr>
          <a:noFill/>
          <a:ln/>
        </p:spPr>
        <p:txBody>
          <a:bodyPr/>
          <a:lstStyle/>
          <a:p>
            <a:pPr defTabSz="914400">
              <a:tabLst>
                <a:tab pos="457200" algn="l"/>
              </a:tabLst>
            </a:pPr>
            <a:r>
              <a:rPr lang="en-US" sz="1200" b="1" dirty="0" smtClean="0">
                <a:solidFill>
                  <a:srgbClr val="000000"/>
                </a:solidFill>
                <a:latin typeface="Arial Narrow" pitchFamily="34" charset="0"/>
              </a:rPr>
              <a:t>Remote Front Panels</a:t>
            </a:r>
          </a:p>
          <a:p>
            <a:pPr defTabSz="914400">
              <a:tabLst>
                <a:tab pos="457200" algn="l"/>
              </a:tabLst>
            </a:pPr>
            <a:r>
              <a:rPr lang="en-US" dirty="0" smtClean="0"/>
              <a:t>Use remote front panels to view or remotely control an RT target VI from a remote LabVIEW client or Web browser. Only one user may control a VI at any specific time, but several users at different locations can view the VI front panel simultaneously. You do not need LabVIEW to see the running VI on the RT Engine. After setting up the RT Engine, you can connect to the RT Engine using an ordinary Web browser and use the RT Engine to view and control the running VI.</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13"/>
          <p:cNvSpPr>
            <a:spLocks noGrp="1" noChangeArrowheads="1"/>
          </p:cNvSpPr>
          <p:nvPr>
            <p:ph type="sldNum" sz="quarter" idx="5"/>
          </p:nvPr>
        </p:nvSpPr>
        <p:spPr>
          <a:noFill/>
        </p:spPr>
        <p:txBody>
          <a:bodyPr/>
          <a:lstStyle/>
          <a:p>
            <a:pPr defTabSz="914400"/>
            <a:r>
              <a:rPr lang="en-US" dirty="0" smtClean="0"/>
              <a:t>7-</a:t>
            </a:r>
            <a:fld id="{91410897-0284-4AE2-8D6A-9D1FC969FDC5}" type="slidenum">
              <a:rPr lang="en-US" smtClean="0"/>
              <a:pPr defTabSz="914400"/>
              <a:t>19</a:t>
            </a:fld>
            <a:endParaRPr lang="en-US" dirty="0" smtClean="0"/>
          </a:p>
        </p:txBody>
      </p:sp>
      <p:sp>
        <p:nvSpPr>
          <p:cNvPr id="65538" name="Rectangle 4"/>
          <p:cNvSpPr>
            <a:spLocks noGrp="1" noRot="1" noChangeAspect="1" noChangeArrowheads="1" noTextEdit="1"/>
          </p:cNvSpPr>
          <p:nvPr>
            <p:ph type="sldImg"/>
          </p:nvPr>
        </p:nvSpPr>
        <p:spPr>
          <a:xfrm>
            <a:off x="817563" y="539750"/>
            <a:ext cx="5680075" cy="4260850"/>
          </a:xfrm>
          <a:ln w="6350"/>
        </p:spPr>
      </p:sp>
      <p:sp>
        <p:nvSpPr>
          <p:cNvPr id="65539" name="Rectangle 5"/>
          <p:cNvSpPr>
            <a:spLocks noGrp="1" noChangeArrowheads="1"/>
          </p:cNvSpPr>
          <p:nvPr>
            <p:ph type="body" idx="1"/>
          </p:nvPr>
        </p:nvSpPr>
        <p:spPr>
          <a:noFill/>
          <a:ln/>
        </p:spPr>
        <p:txBody>
          <a:bodyPr/>
          <a:lstStyle/>
          <a:p>
            <a:pPr defTabSz="914400">
              <a:tabLst>
                <a:tab pos="457200" algn="l"/>
              </a:tabLst>
            </a:pPr>
            <a:r>
              <a:rPr lang="en-US" sz="1200" b="1" dirty="0" smtClean="0">
                <a:solidFill>
                  <a:srgbClr val="000000"/>
                </a:solidFill>
                <a:latin typeface="Arial Narrow" pitchFamily="34" charset="0"/>
              </a:rPr>
              <a:t>Remote Front Panels (continued)</a:t>
            </a:r>
          </a:p>
          <a:p>
            <a:pPr defTabSz="914400">
              <a:tabLst>
                <a:tab pos="457200" algn="l"/>
              </a:tabLst>
            </a:pPr>
            <a:r>
              <a:rPr lang="en-US" dirty="0" smtClean="0"/>
              <a:t>When you open a front panel remotely from a client, the Web server sends the front panel to the client, but the block diagram and all the subVIs remain on the server computer. You can interact with the front panel in the same way as if the VI were running on the client, except that the block diagram executes on the server. This is how remote front panels differ from a VI in the development state targeted to the RT Engine.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3"/>
          <p:cNvSpPr>
            <a:spLocks noGrp="1" noChangeArrowheads="1"/>
          </p:cNvSpPr>
          <p:nvPr>
            <p:ph type="sldNum" sz="quarter" idx="5"/>
          </p:nvPr>
        </p:nvSpPr>
        <p:spPr>
          <a:noFill/>
        </p:spPr>
        <p:txBody>
          <a:bodyPr/>
          <a:lstStyle/>
          <a:p>
            <a:pPr defTabSz="914400"/>
            <a:r>
              <a:rPr lang="en-US" dirty="0" smtClean="0"/>
              <a:t>7-</a:t>
            </a:r>
            <a:fld id="{FDDDA910-E8B7-43F0-AEFC-CC46C3CC3AE7}" type="slidenum">
              <a:rPr lang="en-US" smtClean="0"/>
              <a:pPr defTabSz="914400"/>
              <a:t>2</a:t>
            </a:fld>
            <a:endParaRPr lang="en-US" dirty="0" smtClean="0"/>
          </a:p>
        </p:txBody>
      </p:sp>
      <p:sp>
        <p:nvSpPr>
          <p:cNvPr id="34818" name="Rectangle 2"/>
          <p:cNvSpPr>
            <a:spLocks noGrp="1" noRot="1" noChangeAspect="1" noChangeArrowheads="1" noTextEdit="1"/>
          </p:cNvSpPr>
          <p:nvPr>
            <p:ph type="sldImg"/>
          </p:nvPr>
        </p:nvSpPr>
        <p:spPr>
          <a:xfrm>
            <a:off x="817563" y="539750"/>
            <a:ext cx="5680075" cy="4260850"/>
          </a:xfrm>
          <a:ln w="6350"/>
        </p:spPr>
      </p:sp>
      <p:sp>
        <p:nvSpPr>
          <p:cNvPr id="34819" name="Rectangle 3"/>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A. Introduction to Deployment</a:t>
            </a:r>
          </a:p>
          <a:p>
            <a:pPr defTabSz="914400">
              <a:tabLst>
                <a:tab pos="457200" algn="l"/>
              </a:tabLst>
            </a:pPr>
            <a:r>
              <a:rPr lang="en-US" dirty="0" smtClean="0"/>
              <a:t>When you complete the development work on a project, you may want to deploy the project. Use </a:t>
            </a:r>
            <a:br>
              <a:rPr lang="en-US" dirty="0" smtClean="0"/>
            </a:br>
            <a:r>
              <a:rPr lang="en-US" dirty="0" smtClean="0"/>
              <a:t>the LabVIEW Application Builder, included with the LabVIEW Professional Development System, to create stand-alone LabVIEW Real-Time Module applications. You can embed a stand-alone application on an RT target and launch the application automatically when you boot the target.</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13"/>
          <p:cNvSpPr>
            <a:spLocks noGrp="1" noChangeArrowheads="1"/>
          </p:cNvSpPr>
          <p:nvPr>
            <p:ph type="sldNum" sz="quarter" idx="5"/>
          </p:nvPr>
        </p:nvSpPr>
        <p:spPr>
          <a:noFill/>
        </p:spPr>
        <p:txBody>
          <a:bodyPr/>
          <a:lstStyle/>
          <a:p>
            <a:pPr defTabSz="914400"/>
            <a:r>
              <a:rPr lang="en-US" dirty="0" smtClean="0"/>
              <a:t>7-</a:t>
            </a:r>
            <a:fld id="{29FEFF1A-E567-48CB-8C95-A4514BDDE747}" type="slidenum">
              <a:rPr lang="en-US" smtClean="0"/>
              <a:pPr defTabSz="914400"/>
              <a:t>20</a:t>
            </a:fld>
            <a:endParaRPr lang="en-US" dirty="0" smtClean="0"/>
          </a:p>
        </p:txBody>
      </p:sp>
      <p:sp>
        <p:nvSpPr>
          <p:cNvPr id="67586" name="Rectangle 4"/>
          <p:cNvSpPr>
            <a:spLocks noGrp="1" noRot="1" noChangeAspect="1" noChangeArrowheads="1" noTextEdit="1"/>
          </p:cNvSpPr>
          <p:nvPr>
            <p:ph type="sldImg"/>
          </p:nvPr>
        </p:nvSpPr>
        <p:spPr>
          <a:xfrm>
            <a:off x="817563" y="539750"/>
            <a:ext cx="5680075" cy="4260850"/>
          </a:xfrm>
          <a:ln w="6350"/>
        </p:spPr>
      </p:sp>
      <p:sp>
        <p:nvSpPr>
          <p:cNvPr id="67587" name="Rectangle 5"/>
          <p:cNvSpPr>
            <a:spLocks noGrp="1" noChangeArrowheads="1"/>
          </p:cNvSpPr>
          <p:nvPr>
            <p:ph type="body" idx="1"/>
          </p:nvPr>
        </p:nvSpPr>
        <p:spPr>
          <a:noFill/>
          <a:ln/>
        </p:spPr>
        <p:txBody>
          <a:bodyPr/>
          <a:lstStyle/>
          <a:p>
            <a:pPr defTabSz="914400">
              <a:tabLst>
                <a:tab pos="457200" algn="l"/>
              </a:tabLst>
            </a:pPr>
            <a:r>
              <a:rPr lang="en-US" sz="1200" b="1" dirty="0" smtClean="0">
                <a:solidFill>
                  <a:srgbClr val="000000"/>
                </a:solidFill>
                <a:latin typeface="Arial Narrow" pitchFamily="34" charset="0"/>
              </a:rPr>
              <a:t>Developing Remote Front Panels</a:t>
            </a:r>
          </a:p>
          <a:p>
            <a:pPr defTabSz="914400">
              <a:tabLst>
                <a:tab pos="457200" algn="l"/>
              </a:tabLst>
            </a:pPr>
            <a:r>
              <a:rPr lang="en-US" dirty="0" smtClean="0"/>
              <a:t>When creating a remote front panel, you must consider several factors. As with any VI, the fewer indicators on the front panel, the faster the user interface updates. This concept is important when using remote front panels, because all the updated indicator values must be transmitted to the remote client. Therefore, limit the front panel displays to show only the necessary information. </a:t>
            </a:r>
          </a:p>
          <a:p>
            <a:pPr defTabSz="914400">
              <a:tabLst>
                <a:tab pos="457200" algn="l"/>
              </a:tabLst>
            </a:pPr>
            <a:r>
              <a:rPr lang="en-US" dirty="0" smtClean="0"/>
              <a:t>Another consideration is security settings on the remote front panel. Limit access to the remote front panel, so that unwanted connections do not occur. You can limit the number of connections by purchasing the required number of licenses. Memory resources on the controller also limit the number of connections. </a:t>
            </a:r>
          </a:p>
          <a:p>
            <a:pPr defTabSz="914400">
              <a:tabLst>
                <a:tab pos="457200" algn="l"/>
              </a:tabLst>
            </a:pPr>
            <a:r>
              <a:rPr lang="en-US" dirty="0" smtClean="0"/>
              <a:t>After you purchase additional remote front panel licenses, you must transfer them to the RT target. </a:t>
            </a:r>
            <a:br>
              <a:rPr lang="en-US" dirty="0" smtClean="0"/>
            </a:br>
            <a:r>
              <a:rPr lang="en-US" dirty="0" smtClean="0"/>
              <a:t>To do this, you must download the Remote Panel License Transfer Utility for LabVIEW Real-Time Targets from </a:t>
            </a:r>
            <a:r>
              <a:rPr lang="en-US" sz="1000" dirty="0" smtClean="0">
                <a:latin typeface="Courier New" pitchFamily="49" charset="0"/>
              </a:rPr>
              <a:t>ni.com/support</a:t>
            </a:r>
            <a:r>
              <a:rPr lang="en-US" dirty="0" smtClean="0"/>
              <a:t>. This utility allows the transfer of the license file from the host PC </a:t>
            </a:r>
            <a:br>
              <a:rPr lang="en-US" dirty="0" smtClean="0"/>
            </a:br>
            <a:r>
              <a:rPr lang="en-US" dirty="0" smtClean="0"/>
              <a:t>to the RT target.</a:t>
            </a:r>
          </a:p>
          <a:p>
            <a:pPr defTabSz="914400">
              <a:tabLst>
                <a:tab pos="457200" algn="l"/>
              </a:tabLst>
            </a:pPr>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13"/>
          <p:cNvSpPr>
            <a:spLocks noGrp="1" noChangeArrowheads="1"/>
          </p:cNvSpPr>
          <p:nvPr>
            <p:ph type="sldNum" sz="quarter" idx="5"/>
          </p:nvPr>
        </p:nvSpPr>
        <p:spPr>
          <a:noFill/>
        </p:spPr>
        <p:txBody>
          <a:bodyPr/>
          <a:lstStyle/>
          <a:p>
            <a:pPr defTabSz="914400"/>
            <a:r>
              <a:rPr lang="en-US" dirty="0" smtClean="0"/>
              <a:t>7-</a:t>
            </a:r>
            <a:fld id="{95875E98-69A7-4D0E-8B02-552DEF8537A9}" type="slidenum">
              <a:rPr lang="en-US" smtClean="0"/>
              <a:pPr defTabSz="914400"/>
              <a:t>21</a:t>
            </a:fld>
            <a:endParaRPr lang="en-US" dirty="0" smtClean="0"/>
          </a:p>
        </p:txBody>
      </p:sp>
      <p:sp>
        <p:nvSpPr>
          <p:cNvPr id="69634" name="Rectangle 4"/>
          <p:cNvSpPr>
            <a:spLocks noGrp="1" noRot="1" noChangeAspect="1" noChangeArrowheads="1" noTextEdit="1"/>
          </p:cNvSpPr>
          <p:nvPr>
            <p:ph type="sldImg"/>
          </p:nvPr>
        </p:nvSpPr>
        <p:spPr>
          <a:xfrm>
            <a:off x="817563" y="539750"/>
            <a:ext cx="5680075" cy="4260850"/>
          </a:xfrm>
          <a:ln w="6350"/>
        </p:spPr>
      </p:sp>
      <p:sp>
        <p:nvSpPr>
          <p:cNvPr id="69635" name="Rectangle 5"/>
          <p:cNvSpPr>
            <a:spLocks noGrp="1" noChangeArrowheads="1"/>
          </p:cNvSpPr>
          <p:nvPr>
            <p:ph type="body" idx="1"/>
          </p:nvPr>
        </p:nvSpPr>
        <p:spPr>
          <a:noFill/>
          <a:ln/>
        </p:spPr>
        <p:txBody>
          <a:bodyPr/>
          <a:lstStyle/>
          <a:p>
            <a:pPr defTabSz="914400">
              <a:tabLst>
                <a:tab pos="457200" algn="l"/>
              </a:tabLst>
            </a:pPr>
            <a:r>
              <a:rPr lang="en-US" sz="1200" b="1" dirty="0" smtClean="0">
                <a:solidFill>
                  <a:srgbClr val="000000"/>
                </a:solidFill>
                <a:latin typeface="Arial Narrow" pitchFamily="34" charset="0"/>
              </a:rPr>
              <a:t>Creating a Remote Front Panel</a:t>
            </a:r>
          </a:p>
          <a:p>
            <a:pPr defTabSz="914400">
              <a:tabLst>
                <a:tab pos="457200" algn="l"/>
              </a:tabLst>
            </a:pPr>
            <a:r>
              <a:rPr lang="en-US" dirty="0" smtClean="0"/>
              <a:t>You can create remote front panels using the LabVIEW Real-Time Module development environment. After you create and test a VI using the RT Development System, you must complete five steps to configure and create the remote front panel, as shown in the figure above.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13"/>
          <p:cNvSpPr>
            <a:spLocks noGrp="1" noChangeArrowheads="1"/>
          </p:cNvSpPr>
          <p:nvPr>
            <p:ph type="sldNum" sz="quarter" idx="5"/>
          </p:nvPr>
        </p:nvSpPr>
        <p:spPr>
          <a:noFill/>
        </p:spPr>
        <p:txBody>
          <a:bodyPr/>
          <a:lstStyle/>
          <a:p>
            <a:pPr defTabSz="914400"/>
            <a:r>
              <a:rPr lang="en-US" dirty="0" smtClean="0"/>
              <a:t>7-</a:t>
            </a:r>
            <a:fld id="{13C37117-A1D8-45F3-B07E-2D481C046784}" type="slidenum">
              <a:rPr lang="en-US" smtClean="0"/>
              <a:pPr defTabSz="914400"/>
              <a:t>22</a:t>
            </a:fld>
            <a:endParaRPr lang="en-US" dirty="0" smtClean="0"/>
          </a:p>
        </p:txBody>
      </p:sp>
      <p:pic>
        <p:nvPicPr>
          <p:cNvPr id="71682" name="Picture 8" descr="note-bw"/>
          <p:cNvPicPr>
            <a:picLocks noChangeAspect="1" noChangeArrowheads="1"/>
          </p:cNvPicPr>
          <p:nvPr/>
        </p:nvPicPr>
        <p:blipFill>
          <a:blip r:embed="rId3"/>
          <a:srcRect/>
          <a:stretch>
            <a:fillRect/>
          </a:stretch>
        </p:blipFill>
        <p:spPr bwMode="auto">
          <a:xfrm>
            <a:off x="928688" y="7315200"/>
            <a:ext cx="214312" cy="203200"/>
          </a:xfrm>
          <a:prstGeom prst="rect">
            <a:avLst/>
          </a:prstGeom>
          <a:noFill/>
          <a:ln w="9525">
            <a:noFill/>
            <a:miter lim="800000"/>
            <a:headEnd/>
            <a:tailEnd/>
          </a:ln>
        </p:spPr>
      </p:pic>
      <p:sp>
        <p:nvSpPr>
          <p:cNvPr id="8" name="Notes Placeholder 7"/>
          <p:cNvSpPr>
            <a:spLocks noGrp="1"/>
          </p:cNvSpPr>
          <p:nvPr>
            <p:ph type="body" idx="1"/>
          </p:nvPr>
        </p:nvSpPr>
        <p:spPr/>
        <p:txBody>
          <a:bodyPr>
            <a:normAutofit/>
          </a:bodyPr>
          <a:lstStyle/>
          <a:p>
            <a:pPr marL="236538" indent="-236538" defTabSz="914400">
              <a:buFontTx/>
              <a:buAutoNum type="arabicPeriod"/>
              <a:tabLst>
                <a:tab pos="457200" algn="l"/>
              </a:tabLst>
            </a:pPr>
            <a:r>
              <a:rPr lang="en-US" sz="1200" b="1" dirty="0" smtClean="0">
                <a:latin typeface="Arial Narrow" pitchFamily="34" charset="0"/>
              </a:rPr>
              <a:t>Enable the Web Server</a:t>
            </a:r>
          </a:p>
          <a:p>
            <a:pPr marL="228600" lvl="2" indent="0" defTabSz="914400">
              <a:buFont typeface="Arial" charset="0"/>
              <a:buNone/>
              <a:tabLst>
                <a:tab pos="457200" algn="l"/>
              </a:tabLst>
            </a:pPr>
            <a:r>
              <a:rPr lang="en-US" dirty="0" smtClean="0"/>
              <a:t>You must enable the Web server on the RT target to allow remote front panel control of a VI running on the target or to view the front panel of a VI running on the target remotely using a Web browser. </a:t>
            </a:r>
          </a:p>
          <a:p>
            <a:pPr marL="228600" lvl="2" indent="0" defTabSz="914400">
              <a:buFont typeface="Arial" charset="0"/>
              <a:buNone/>
              <a:tabLst>
                <a:tab pos="457200" algn="l"/>
              </a:tabLst>
            </a:pPr>
            <a:r>
              <a:rPr lang="en-US" dirty="0" smtClean="0"/>
              <a:t>Complete the following steps to enable the Web server on the RT target and add VIs to the Web Server Visible VIs list.</a:t>
            </a:r>
          </a:p>
          <a:p>
            <a:pPr marL="457200" lvl="3" indent="-228600" defTabSz="914400">
              <a:buFont typeface="Calibri" pitchFamily="34" charset="0"/>
              <a:buAutoNum type="alphaLcPeriod"/>
              <a:tabLst>
                <a:tab pos="457200" algn="l"/>
              </a:tabLst>
            </a:pPr>
            <a:r>
              <a:rPr lang="en-US" dirty="0" smtClean="0"/>
              <a:t>In the Project Explorer, right-click the RT target and select </a:t>
            </a:r>
            <a:r>
              <a:rPr lang="en-US" b="1" dirty="0" smtClean="0"/>
              <a:t>Properties</a:t>
            </a:r>
            <a:r>
              <a:rPr lang="en-US" dirty="0" smtClean="0"/>
              <a:t>, then select the </a:t>
            </a:r>
            <a:r>
              <a:rPr lang="en-US" b="1" dirty="0" smtClean="0"/>
              <a:t>Web Server: Configuration </a:t>
            </a:r>
            <a:r>
              <a:rPr lang="en-US" dirty="0" smtClean="0"/>
              <a:t>category. </a:t>
            </a:r>
          </a:p>
          <a:p>
            <a:pPr marL="457200" lvl="3" indent="-228600" defTabSz="914400">
              <a:buFont typeface="Calibri" pitchFamily="34" charset="0"/>
              <a:buAutoNum type="alphaLcPeriod"/>
              <a:tabLst>
                <a:tab pos="457200" algn="l"/>
              </a:tabLst>
            </a:pPr>
            <a:r>
              <a:rPr lang="en-US" dirty="0" smtClean="0"/>
              <a:t>Select the </a:t>
            </a:r>
            <a:r>
              <a:rPr lang="en-US" b="1" dirty="0" smtClean="0"/>
              <a:t>Enable Web Server </a:t>
            </a:r>
            <a:r>
              <a:rPr lang="en-US" dirty="0" smtClean="0"/>
              <a:t>checkbox to enable the Web server. </a:t>
            </a:r>
          </a:p>
          <a:p>
            <a:pPr marL="457200" lvl="3" indent="-228600" defTabSz="914400">
              <a:buFont typeface="Calibri" pitchFamily="34" charset="0"/>
              <a:buAutoNum type="alphaLcPeriod"/>
              <a:tabLst>
                <a:tab pos="457200" algn="l"/>
              </a:tabLst>
            </a:pPr>
            <a:r>
              <a:rPr lang="en-US" dirty="0" smtClean="0"/>
              <a:t>Enter the directory that you want to use as the Web server root directory in the Root Directory text box or use the default. </a:t>
            </a:r>
          </a:p>
          <a:p>
            <a:pPr marL="1019175" lvl="4" indent="-1019175" defTabSz="914400">
              <a:spcBef>
                <a:spcPct val="75000"/>
              </a:spcBef>
              <a:tabLst>
                <a:tab pos="457200" algn="l"/>
              </a:tabLst>
            </a:pPr>
            <a:r>
              <a:rPr lang="en-US" dirty="0" smtClean="0"/>
              <a:t>	</a:t>
            </a:r>
            <a:r>
              <a:rPr lang="en-US" b="1" dirty="0" smtClean="0">
                <a:latin typeface="Arial Narrow" pitchFamily="34" charset="0"/>
              </a:rPr>
              <a:t>Note</a:t>
            </a:r>
            <a:r>
              <a:rPr lang="en-US" dirty="0" smtClean="0"/>
              <a:t> 	The Root Directory is the directory where the Web server looks for the HTML page to display. The HTTP Port is set to </a:t>
            </a:r>
            <a:r>
              <a:rPr lang="en-US" sz="1000" dirty="0" smtClean="0">
                <a:latin typeface="Courier New" pitchFamily="49" charset="0"/>
                <a:cs typeface="Courier New" pitchFamily="49" charset="0"/>
              </a:rPr>
              <a:t>80</a:t>
            </a:r>
            <a:r>
              <a:rPr lang="en-US" dirty="0" smtClean="0"/>
              <a:t>. Most internet browsers use port </a:t>
            </a:r>
            <a:r>
              <a:rPr lang="en-US" sz="1000" dirty="0" smtClean="0">
                <a:solidFill>
                  <a:srgbClr val="000000"/>
                </a:solidFill>
                <a:latin typeface="Courier New" pitchFamily="49" charset="0"/>
                <a:cs typeface="Courier New" pitchFamily="49" charset="0"/>
              </a:rPr>
              <a:t>80</a:t>
            </a:r>
            <a:r>
              <a:rPr lang="en-US" dirty="0" smtClean="0">
                <a:solidFill>
                  <a:srgbClr val="000000"/>
                </a:solidFill>
                <a:cs typeface="Times New Roman" pitchFamily="18" charset="0"/>
              </a:rPr>
              <a:t> </a:t>
            </a:r>
            <a:r>
              <a:rPr lang="en-US" dirty="0" smtClean="0">
                <a:cs typeface="Times New Roman" pitchFamily="18" charset="0"/>
              </a:rPr>
              <a:t>as</a:t>
            </a:r>
            <a:r>
              <a:rPr lang="en-US" dirty="0" smtClean="0"/>
              <a:t> the default port for viewing HTML pages. Changing this may make it more difficult to browse to the remote panel. However, another common Web server port is </a:t>
            </a:r>
            <a:r>
              <a:rPr lang="en-US" sz="1000" dirty="0" smtClean="0">
                <a:latin typeface="Courier New" pitchFamily="49" charset="0"/>
                <a:cs typeface="Courier New" pitchFamily="49" charset="0"/>
              </a:rPr>
              <a:t>8080</a:t>
            </a:r>
            <a:r>
              <a:rPr lang="en-US" dirty="0" smtClean="0"/>
              <a:t>. The Timeout represents the number of seconds that the Web server waits while reading a request before the Web server times out. The timeout is set to 60 seconds as the default. The Use Log File Option allows the controller to record the network communications to a log file. </a:t>
            </a:r>
          </a:p>
          <a:p>
            <a:pPr marL="236538" indent="-236538" defTabSz="914400">
              <a:tabLst>
                <a:tab pos="457200" algn="l"/>
              </a:tabLst>
            </a:pPr>
            <a:endParaRPr lang="en-US" dirty="0" smtClean="0"/>
          </a:p>
        </p:txBody>
      </p:sp>
      <p:sp>
        <p:nvSpPr>
          <p:cNvPr id="71684" name="Slide Image Placeholder 10"/>
          <p:cNvSpPr>
            <a:spLocks noGrp="1" noRot="1" noChangeAspect="1"/>
          </p:cNvSpPr>
          <p:nvPr>
            <p:ph type="sldImg"/>
          </p:nvPr>
        </p:nvSpPr>
        <p:spPr>
          <a:xfrm>
            <a:off x="817563" y="539750"/>
            <a:ext cx="5680075" cy="4260850"/>
          </a:xfrm>
          <a:ln w="6350"/>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13"/>
          <p:cNvSpPr>
            <a:spLocks noGrp="1" noChangeArrowheads="1"/>
          </p:cNvSpPr>
          <p:nvPr>
            <p:ph type="sldNum" sz="quarter" idx="5"/>
          </p:nvPr>
        </p:nvSpPr>
        <p:spPr>
          <a:noFill/>
        </p:spPr>
        <p:txBody>
          <a:bodyPr/>
          <a:lstStyle/>
          <a:p>
            <a:pPr defTabSz="914400"/>
            <a:r>
              <a:rPr lang="en-US" dirty="0" smtClean="0"/>
              <a:t>7-</a:t>
            </a:r>
            <a:fld id="{B4A8AAD0-1EE7-488C-B03E-29DC4EEFDE53}" type="slidenum">
              <a:rPr lang="en-US" smtClean="0"/>
              <a:pPr defTabSz="914400"/>
              <a:t>23</a:t>
            </a:fld>
            <a:endParaRPr lang="en-US" dirty="0" smtClean="0"/>
          </a:p>
        </p:txBody>
      </p:sp>
      <p:sp>
        <p:nvSpPr>
          <p:cNvPr id="73730" name="Rectangle 2"/>
          <p:cNvSpPr>
            <a:spLocks noGrp="1" noRot="1" noChangeAspect="1" noChangeArrowheads="1" noTextEdit="1"/>
          </p:cNvSpPr>
          <p:nvPr>
            <p:ph type="sldImg"/>
          </p:nvPr>
        </p:nvSpPr>
        <p:spPr>
          <a:xfrm>
            <a:off x="817563" y="539750"/>
            <a:ext cx="5680075" cy="4260850"/>
          </a:xfrm>
          <a:ln w="6350"/>
        </p:spPr>
      </p:sp>
      <p:sp>
        <p:nvSpPr>
          <p:cNvPr id="177155" name="Rectangle 3"/>
          <p:cNvSpPr>
            <a:spLocks noGrp="1" noChangeArrowheads="1"/>
          </p:cNvSpPr>
          <p:nvPr>
            <p:ph type="body" idx="1"/>
          </p:nvPr>
        </p:nvSpPr>
        <p:spPr/>
        <p:txBody>
          <a:bodyPr/>
          <a:lstStyle/>
          <a:p>
            <a:pPr marL="228600" indent="-228600" defTabSz="914400">
              <a:buFont typeface="Calibri" pitchFamily="34" charset="0"/>
              <a:buAutoNum type="arabicPeriod" startAt="2"/>
              <a:tabLst>
                <a:tab pos="457200" algn="l"/>
              </a:tabLst>
            </a:pPr>
            <a:r>
              <a:rPr lang="en-US" sz="1200" b="1" dirty="0" smtClean="0">
                <a:solidFill>
                  <a:srgbClr val="000000"/>
                </a:solidFill>
                <a:latin typeface="Arial Narrow" pitchFamily="34" charset="0"/>
              </a:rPr>
              <a:t> Set IP Access Permissions</a:t>
            </a:r>
          </a:p>
          <a:p>
            <a:pPr marL="228600" indent="-228600" defTabSz="914400">
              <a:tabLst>
                <a:tab pos="457200" algn="l"/>
              </a:tabLst>
            </a:pPr>
            <a:r>
              <a:rPr lang="en-US" dirty="0" smtClean="0"/>
              <a:t>	Set the Browser Access options for the Web Server. You can choose the permission level for each IP address. Complete the following steps:</a:t>
            </a:r>
          </a:p>
          <a:p>
            <a:pPr marL="495300" lvl="1" indent="-209550" defTabSz="914400">
              <a:buFont typeface="Calibri" pitchFamily="34" charset="0"/>
              <a:buAutoNum type="alphaLcPeriod"/>
              <a:tabLst>
                <a:tab pos="457200" algn="l"/>
              </a:tabLst>
            </a:pPr>
            <a:r>
              <a:rPr lang="en-US" dirty="0" smtClean="0"/>
              <a:t>Select the </a:t>
            </a:r>
            <a:r>
              <a:rPr lang="en-US" b="1" dirty="0" smtClean="0"/>
              <a:t>Web Server: Browser Access</a:t>
            </a:r>
            <a:r>
              <a:rPr lang="en-US" dirty="0" smtClean="0"/>
              <a:t> category. </a:t>
            </a:r>
          </a:p>
          <a:p>
            <a:pPr marL="495300" lvl="1" indent="-209550" defTabSz="914400">
              <a:buFont typeface="Calibri" pitchFamily="34" charset="0"/>
              <a:buAutoNum type="alphaLcPeriod"/>
              <a:tabLst>
                <a:tab pos="457200" algn="l"/>
              </a:tabLst>
            </a:pPr>
            <a:r>
              <a:rPr lang="en-US" dirty="0" smtClean="0"/>
              <a:t>Add the IP address that you want to specify in your browser access list. </a:t>
            </a:r>
          </a:p>
          <a:p>
            <a:pPr marL="495300" lvl="1" indent="-209550" defTabSz="914400">
              <a:buFont typeface="Calibri" pitchFamily="34" charset="0"/>
              <a:buAutoNum type="alphaLcPeriod"/>
              <a:tabLst>
                <a:tab pos="457200" algn="l"/>
              </a:tabLst>
            </a:pPr>
            <a:r>
              <a:rPr lang="en-US" dirty="0" smtClean="0"/>
              <a:t>Choose the permission level for each IP address, and click </a:t>
            </a:r>
            <a:r>
              <a:rPr lang="en-US" b="1" dirty="0" smtClean="0"/>
              <a:t>Add</a:t>
            </a:r>
            <a:r>
              <a:rPr lang="en-US" dirty="0" smtClean="0"/>
              <a:t>. </a:t>
            </a:r>
          </a:p>
          <a:p>
            <a:pPr marL="228600" indent="-228600" defTabSz="914400">
              <a:tabLst>
                <a:tab pos="457200" algn="l"/>
              </a:tabLst>
            </a:pPr>
            <a:r>
              <a:rPr lang="en-US" dirty="0" smtClean="0"/>
              <a:t>	</a:t>
            </a:r>
            <a:r>
              <a:rPr lang="en-US" dirty="0" err="1" smtClean="0"/>
              <a:t>LabVIEW</a:t>
            </a:r>
            <a:r>
              <a:rPr lang="en-US" dirty="0" smtClean="0"/>
              <a:t> reads the Browser and TCP/IP Access List from the top down. The permission for a later entry in the list overrides previous permissions. You can click and drag an entry in the list to change the order. For example, if you need to deny access to all clients except a designated few, first deny access to all IP addresses, then add individual addresses to allow access.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13"/>
          <p:cNvSpPr>
            <a:spLocks noGrp="1" noChangeArrowheads="1"/>
          </p:cNvSpPr>
          <p:nvPr>
            <p:ph type="sldNum" sz="quarter" idx="5"/>
          </p:nvPr>
        </p:nvSpPr>
        <p:spPr>
          <a:noFill/>
        </p:spPr>
        <p:txBody>
          <a:bodyPr/>
          <a:lstStyle/>
          <a:p>
            <a:pPr defTabSz="914400"/>
            <a:r>
              <a:rPr lang="en-US" dirty="0" smtClean="0"/>
              <a:t>7-</a:t>
            </a:r>
            <a:fld id="{84457DF4-664F-4B30-B9C7-9B58DE536026}" type="slidenum">
              <a:rPr lang="en-US" smtClean="0"/>
              <a:pPr defTabSz="914400"/>
              <a:t>24</a:t>
            </a:fld>
            <a:endParaRPr lang="en-US" dirty="0" smtClean="0"/>
          </a:p>
        </p:txBody>
      </p:sp>
      <p:sp>
        <p:nvSpPr>
          <p:cNvPr id="75778" name="Rectangle 2"/>
          <p:cNvSpPr>
            <a:spLocks noGrp="1" noRot="1" noChangeAspect="1" noChangeArrowheads="1" noTextEdit="1"/>
          </p:cNvSpPr>
          <p:nvPr>
            <p:ph type="sldImg"/>
          </p:nvPr>
        </p:nvSpPr>
        <p:spPr>
          <a:xfrm>
            <a:off x="817563" y="539750"/>
            <a:ext cx="5680075" cy="4260850"/>
          </a:xfrm>
          <a:ln w="6350"/>
        </p:spPr>
      </p:sp>
      <p:sp>
        <p:nvSpPr>
          <p:cNvPr id="179203" name="Rectangle 3"/>
          <p:cNvSpPr>
            <a:spLocks noGrp="1" noChangeArrowheads="1"/>
          </p:cNvSpPr>
          <p:nvPr>
            <p:ph type="body" idx="1"/>
          </p:nvPr>
        </p:nvSpPr>
        <p:spPr/>
        <p:txBody>
          <a:bodyPr/>
          <a:lstStyle/>
          <a:p>
            <a:pPr marL="228600" indent="-228600" defTabSz="914400">
              <a:buFont typeface="Calibri" pitchFamily="34" charset="0"/>
              <a:buNone/>
              <a:tabLst>
                <a:tab pos="457200" algn="l"/>
              </a:tabLst>
            </a:pPr>
            <a:r>
              <a:rPr lang="en-US" sz="1200" b="1" dirty="0" smtClean="0">
                <a:solidFill>
                  <a:srgbClr val="000000"/>
                </a:solidFill>
                <a:latin typeface="Arial Narrow" pitchFamily="34" charset="0"/>
              </a:rPr>
              <a:t>3. 	Set Visible VIs</a:t>
            </a:r>
          </a:p>
          <a:p>
            <a:pPr marL="228600" indent="-228600" defTabSz="914400">
              <a:tabLst>
                <a:tab pos="457200" algn="l"/>
              </a:tabLst>
            </a:pPr>
            <a:r>
              <a:rPr lang="en-US" dirty="0" smtClean="0"/>
              <a:t>	Add a VI to the </a:t>
            </a:r>
            <a:r>
              <a:rPr lang="en-US" b="1" dirty="0" smtClean="0"/>
              <a:t>Web Server Visible VIs</a:t>
            </a:r>
            <a:r>
              <a:rPr lang="en-US" dirty="0" smtClean="0"/>
              <a:t> list to allow users to access or view a VI remotely. Complete the following steps:</a:t>
            </a:r>
          </a:p>
          <a:p>
            <a:pPr marL="400050" lvl="1" indent="-171450" defTabSz="914400">
              <a:buFont typeface="Calibri" pitchFamily="34" charset="0"/>
              <a:buAutoNum type="alphaLcPeriod"/>
              <a:tabLst>
                <a:tab pos="457200" algn="l"/>
              </a:tabLst>
            </a:pPr>
            <a:r>
              <a:rPr lang="en-US" dirty="0" smtClean="0"/>
              <a:t>Select the </a:t>
            </a:r>
            <a:r>
              <a:rPr lang="en-US" b="1" dirty="0" smtClean="0"/>
              <a:t>Web Server: Visible VIs</a:t>
            </a:r>
            <a:r>
              <a:rPr lang="en-US" dirty="0" smtClean="0"/>
              <a:t> category </a:t>
            </a:r>
          </a:p>
          <a:p>
            <a:pPr marL="400050" lvl="1" indent="-171450" defTabSz="914400">
              <a:buFont typeface="Calibri" pitchFamily="34" charset="0"/>
              <a:buAutoNum type="alphaLcPeriod"/>
              <a:tabLst>
                <a:tab pos="457200" algn="l"/>
              </a:tabLst>
            </a:pPr>
            <a:r>
              <a:rPr lang="en-US" dirty="0" smtClean="0"/>
              <a:t>Add to the </a:t>
            </a:r>
            <a:r>
              <a:rPr lang="en-US" b="1" dirty="0" smtClean="0"/>
              <a:t>Visible VIs</a:t>
            </a:r>
            <a:r>
              <a:rPr lang="en-US" dirty="0" smtClean="0"/>
              <a:t> list the VIs that you want to publish on the Web. </a:t>
            </a:r>
          </a:p>
          <a:p>
            <a:pPr marL="400050" lvl="1" indent="-171450" defTabSz="914400">
              <a:buFont typeface="Calibri" pitchFamily="34" charset="0"/>
              <a:buAutoNum type="alphaLcPeriod"/>
              <a:tabLst>
                <a:tab pos="457200" algn="l"/>
              </a:tabLst>
            </a:pPr>
            <a:r>
              <a:rPr lang="en-US" dirty="0" smtClean="0"/>
              <a:t>Click the </a:t>
            </a:r>
            <a:r>
              <a:rPr lang="en-US" b="1" dirty="0" smtClean="0"/>
              <a:t>OK</a:t>
            </a:r>
            <a:r>
              <a:rPr lang="en-US" dirty="0" smtClean="0"/>
              <a:t> button to close the </a:t>
            </a:r>
            <a:r>
              <a:rPr lang="en-US" b="1" dirty="0" smtClean="0"/>
              <a:t>RT Target Options</a:t>
            </a:r>
            <a:r>
              <a:rPr lang="en-US" dirty="0" smtClean="0"/>
              <a:t> dialog box. </a:t>
            </a:r>
          </a:p>
          <a:p>
            <a:pPr marL="228600" indent="-228600" defTabSz="914400">
              <a:tabLst>
                <a:tab pos="457200" algn="l"/>
              </a:tabLst>
            </a:pPr>
            <a:r>
              <a:rPr lang="en-US" dirty="0" smtClean="0"/>
              <a:t>	By default, the front panel images of all VIs are visible. Refer to the </a:t>
            </a:r>
            <a:r>
              <a:rPr lang="en-US" i="1" dirty="0" smtClean="0"/>
              <a:t>Web Server &amp; Configuration Options</a:t>
            </a:r>
            <a:r>
              <a:rPr lang="en-US" dirty="0" smtClean="0"/>
              <a:t> topic of the </a:t>
            </a:r>
            <a:r>
              <a:rPr lang="en-US" i="1" dirty="0" smtClean="0"/>
              <a:t>LabVIEW Help</a:t>
            </a:r>
            <a:r>
              <a:rPr lang="en-US" dirty="0" smtClean="0"/>
              <a:t> for more information about denying access to specific VIs.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13"/>
          <p:cNvSpPr>
            <a:spLocks noGrp="1" noChangeArrowheads="1"/>
          </p:cNvSpPr>
          <p:nvPr>
            <p:ph type="sldNum" sz="quarter" idx="5"/>
          </p:nvPr>
        </p:nvSpPr>
        <p:spPr>
          <a:noFill/>
        </p:spPr>
        <p:txBody>
          <a:bodyPr/>
          <a:lstStyle/>
          <a:p>
            <a:pPr defTabSz="914400"/>
            <a:r>
              <a:rPr lang="en-US" dirty="0" smtClean="0"/>
              <a:t>7-</a:t>
            </a:r>
            <a:fld id="{30E6034E-212B-40A5-96B1-71816A339E85}" type="slidenum">
              <a:rPr lang="en-US" smtClean="0"/>
              <a:pPr defTabSz="914400"/>
              <a:t>25</a:t>
            </a:fld>
            <a:endParaRPr lang="en-US" dirty="0" smtClean="0"/>
          </a:p>
        </p:txBody>
      </p:sp>
      <p:sp>
        <p:nvSpPr>
          <p:cNvPr id="77826" name="Rectangle 4"/>
          <p:cNvSpPr>
            <a:spLocks noGrp="1" noRot="1" noChangeAspect="1" noChangeArrowheads="1" noTextEdit="1"/>
          </p:cNvSpPr>
          <p:nvPr>
            <p:ph type="sldImg"/>
          </p:nvPr>
        </p:nvSpPr>
        <p:spPr>
          <a:xfrm>
            <a:off x="817563" y="539750"/>
            <a:ext cx="5680075" cy="4260850"/>
          </a:xfrm>
          <a:ln w="6350"/>
        </p:spPr>
      </p:sp>
      <p:sp>
        <p:nvSpPr>
          <p:cNvPr id="108549" name="Rectangle 5"/>
          <p:cNvSpPr>
            <a:spLocks noGrp="1" noChangeArrowheads="1"/>
          </p:cNvSpPr>
          <p:nvPr>
            <p:ph type="body" idx="1"/>
          </p:nvPr>
        </p:nvSpPr>
        <p:spPr/>
        <p:txBody>
          <a:bodyPr/>
          <a:lstStyle/>
          <a:p>
            <a:pPr marL="228600" indent="-228600" defTabSz="914400">
              <a:buFont typeface="Calibri" pitchFamily="34" charset="0"/>
              <a:buNone/>
              <a:tabLst>
                <a:tab pos="457200" algn="l"/>
              </a:tabLst>
            </a:pPr>
            <a:r>
              <a:rPr lang="en-US" sz="1200" b="1" dirty="0" smtClean="0">
                <a:solidFill>
                  <a:srgbClr val="000000"/>
                </a:solidFill>
                <a:latin typeface="Arial Narrow" pitchFamily="34" charset="0"/>
              </a:rPr>
              <a:t>4. 	Create the HTML Page</a:t>
            </a:r>
          </a:p>
          <a:p>
            <a:pPr marL="236538" indent="-236538" defTabSz="914400">
              <a:tabLst>
                <a:tab pos="457200" algn="l"/>
              </a:tabLst>
            </a:pPr>
            <a:r>
              <a:rPr lang="en-US" dirty="0" smtClean="0"/>
              <a:t>	To create an HTML page for the remote front panel, complete the following steps:</a:t>
            </a:r>
          </a:p>
          <a:p>
            <a:pPr marL="474663" lvl="2" indent="-228600" defTabSz="914400">
              <a:buFont typeface="Calibri" pitchFamily="34" charset="0"/>
              <a:buAutoNum type="alphaLcPeriod"/>
              <a:tabLst>
                <a:tab pos="457200" algn="l"/>
              </a:tabLst>
            </a:pPr>
            <a:r>
              <a:rPr lang="en-US" dirty="0" smtClean="0"/>
              <a:t>Save the VI. </a:t>
            </a:r>
          </a:p>
          <a:p>
            <a:pPr marL="474663" lvl="2" indent="-228600" defTabSz="914400">
              <a:buFont typeface="Calibri" pitchFamily="34" charset="0"/>
              <a:buAutoNum type="alphaLcPeriod"/>
              <a:tabLst>
                <a:tab pos="457200" algn="l"/>
              </a:tabLst>
            </a:pPr>
            <a:r>
              <a:rPr lang="en-US" dirty="0" smtClean="0"/>
              <a:t>Download the VI to the RT Engine. </a:t>
            </a:r>
          </a:p>
          <a:p>
            <a:pPr marL="474663" lvl="2" indent="-228600" defTabSz="914400">
              <a:buFont typeface="Calibri" pitchFamily="34" charset="0"/>
              <a:buAutoNum type="alphaLcPeriod"/>
              <a:tabLst>
                <a:tab pos="457200" algn="l"/>
              </a:tabLst>
            </a:pPr>
            <a:r>
              <a:rPr lang="en-US" dirty="0" smtClean="0"/>
              <a:t>Select </a:t>
            </a:r>
            <a:r>
              <a:rPr lang="en-US" b="1" dirty="0" smtClean="0"/>
              <a:t>Tools»Web Publishing Tool </a:t>
            </a:r>
            <a:r>
              <a:rPr lang="en-US" dirty="0" smtClean="0"/>
              <a:t>to open</a:t>
            </a:r>
            <a:r>
              <a:rPr lang="en-US" b="1" dirty="0" smtClean="0"/>
              <a:t> </a:t>
            </a:r>
            <a:r>
              <a:rPr lang="en-US" dirty="0" smtClean="0"/>
              <a:t>the Web Publishing Tool. </a:t>
            </a:r>
          </a:p>
          <a:p>
            <a:pPr marL="474663" lvl="2" indent="-228600" defTabSz="914400">
              <a:buFont typeface="Calibri" pitchFamily="34" charset="0"/>
              <a:buAutoNum type="alphaLcPeriod"/>
              <a:tabLst>
                <a:tab pos="457200" algn="l"/>
              </a:tabLst>
            </a:pPr>
            <a:r>
              <a:rPr lang="en-US" dirty="0" smtClean="0"/>
              <a:t>Click </a:t>
            </a:r>
            <a:r>
              <a:rPr lang="en-US" b="1" dirty="0" smtClean="0"/>
              <a:t>Save to Disk</a:t>
            </a:r>
            <a:r>
              <a:rPr lang="en-US" dirty="0" smtClean="0"/>
              <a:t> to save an HTML document as </a:t>
            </a:r>
            <a:r>
              <a:rPr lang="en-US" sz="1000" dirty="0" smtClean="0">
                <a:latin typeface="Courier New" pitchFamily="49" charset="0"/>
              </a:rPr>
              <a:t>index.htm</a:t>
            </a:r>
            <a:r>
              <a:rPr lang="en-US" dirty="0" smtClean="0"/>
              <a:t> and save it in the </a:t>
            </a:r>
            <a:br>
              <a:rPr lang="en-US" dirty="0" smtClean="0"/>
            </a:br>
            <a:r>
              <a:rPr lang="en-US" sz="1000" dirty="0" smtClean="0">
                <a:latin typeface="Courier New" pitchFamily="49" charset="0"/>
              </a:rPr>
              <a:t>C:</a:t>
            </a:r>
            <a:r>
              <a:rPr lang="en-US" dirty="0" smtClean="0"/>
              <a:t> directory on the computer. Notice that the HTML document is saved to the host </a:t>
            </a:r>
            <a:br>
              <a:rPr lang="en-US" dirty="0" smtClean="0"/>
            </a:br>
            <a:r>
              <a:rPr lang="en-US" dirty="0" smtClean="0"/>
              <a:t>computer. The HTML page is placed manually on the RT target.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13"/>
          <p:cNvSpPr>
            <a:spLocks noGrp="1" noChangeArrowheads="1"/>
          </p:cNvSpPr>
          <p:nvPr>
            <p:ph type="sldNum" sz="quarter" idx="5"/>
          </p:nvPr>
        </p:nvSpPr>
        <p:spPr>
          <a:noFill/>
        </p:spPr>
        <p:txBody>
          <a:bodyPr/>
          <a:lstStyle/>
          <a:p>
            <a:pPr defTabSz="914400"/>
            <a:r>
              <a:rPr lang="en-US" dirty="0" smtClean="0"/>
              <a:t>7-</a:t>
            </a:r>
            <a:fld id="{6BDEF85E-6D72-4F51-8AB8-ADA0FA4A7669}" type="slidenum">
              <a:rPr lang="en-US" smtClean="0"/>
              <a:pPr defTabSz="914400"/>
              <a:t>26</a:t>
            </a:fld>
            <a:endParaRPr lang="en-US" dirty="0" smtClean="0"/>
          </a:p>
        </p:txBody>
      </p:sp>
      <p:pic>
        <p:nvPicPr>
          <p:cNvPr id="79874" name="Picture 6" descr="note-bw"/>
          <p:cNvPicPr>
            <a:picLocks noChangeAspect="1" noChangeArrowheads="1"/>
          </p:cNvPicPr>
          <p:nvPr/>
        </p:nvPicPr>
        <p:blipFill>
          <a:blip r:embed="rId3"/>
          <a:srcRect/>
          <a:stretch>
            <a:fillRect/>
          </a:stretch>
        </p:blipFill>
        <p:spPr bwMode="auto">
          <a:xfrm>
            <a:off x="838200" y="6781800"/>
            <a:ext cx="225425" cy="211138"/>
          </a:xfrm>
          <a:prstGeom prst="rect">
            <a:avLst/>
          </a:prstGeom>
          <a:noFill/>
          <a:ln w="9525">
            <a:noFill/>
            <a:miter lim="800000"/>
            <a:headEnd/>
            <a:tailEnd/>
          </a:ln>
        </p:spPr>
      </p:pic>
      <p:sp>
        <p:nvSpPr>
          <p:cNvPr id="79875" name="Slide Image Placeholder 8"/>
          <p:cNvSpPr>
            <a:spLocks noGrp="1" noRot="1" noChangeAspect="1"/>
          </p:cNvSpPr>
          <p:nvPr>
            <p:ph type="sldImg"/>
          </p:nvPr>
        </p:nvSpPr>
        <p:spPr>
          <a:xfrm>
            <a:off x="817563" y="539750"/>
            <a:ext cx="5680075" cy="4260850"/>
          </a:xfrm>
          <a:ln/>
        </p:spPr>
      </p:sp>
      <p:sp>
        <p:nvSpPr>
          <p:cNvPr id="10" name="Notes Placeholder 9"/>
          <p:cNvSpPr>
            <a:spLocks noGrp="1"/>
          </p:cNvSpPr>
          <p:nvPr>
            <p:ph type="body" idx="1"/>
          </p:nvPr>
        </p:nvSpPr>
        <p:spPr/>
        <p:txBody>
          <a:bodyPr>
            <a:normAutofit/>
          </a:bodyPr>
          <a:lstStyle/>
          <a:p>
            <a:pPr marL="228600" indent="-228600" defTabSz="914400">
              <a:buFont typeface="Calibri" pitchFamily="34" charset="0"/>
              <a:buNone/>
              <a:tabLst>
                <a:tab pos="457200" algn="l"/>
              </a:tabLst>
            </a:pPr>
            <a:r>
              <a:rPr lang="en-US" sz="1200" b="1" dirty="0" smtClean="0">
                <a:solidFill>
                  <a:srgbClr val="000000"/>
                </a:solidFill>
                <a:latin typeface="Arial Narrow" pitchFamily="34" charset="0"/>
              </a:rPr>
              <a:t>5. 	Embed the HTML Page</a:t>
            </a:r>
          </a:p>
          <a:p>
            <a:pPr marL="228600" indent="-228600" defTabSz="914400">
              <a:tabLst>
                <a:tab pos="457200" algn="l"/>
              </a:tabLst>
            </a:pPr>
            <a:r>
              <a:rPr lang="en-US" dirty="0" smtClean="0"/>
              <a:t>	For the Web server on the RT target to display the newly created HTML page, place it in the root directory of the Web server on the target. If the defaults were used when enabling the Web server, the root directory is </a:t>
            </a:r>
            <a:r>
              <a:rPr lang="en-US" sz="1000" dirty="0" smtClean="0">
                <a:latin typeface="Courier New" pitchFamily="49" charset="0"/>
              </a:rPr>
              <a:t>C:\ni-rt\system\www</a:t>
            </a:r>
            <a:r>
              <a:rPr lang="en-US" dirty="0" smtClean="0"/>
              <a:t>. </a:t>
            </a:r>
          </a:p>
          <a:p>
            <a:pPr marL="228600" indent="-228600" defTabSz="914400">
              <a:tabLst>
                <a:tab pos="457200" algn="l"/>
              </a:tabLst>
            </a:pPr>
            <a:r>
              <a:rPr lang="en-US" dirty="0" smtClean="0"/>
              <a:t>	An easy way to send the HTML file to this directory is by using an FTP connection. If you open </a:t>
            </a:r>
            <a:br>
              <a:rPr lang="en-US" dirty="0" smtClean="0"/>
            </a:br>
            <a:r>
              <a:rPr lang="en-US" dirty="0" smtClean="0"/>
              <a:t>a Windows or Internet Explorer window, you can enter </a:t>
            </a:r>
            <a:r>
              <a:rPr lang="en-US" sz="1000" dirty="0" smtClean="0">
                <a:latin typeface="Courier New" pitchFamily="49" charset="0"/>
              </a:rPr>
              <a:t>ftp://&lt;</a:t>
            </a:r>
            <a:r>
              <a:rPr lang="en-US" sz="1000" i="1" dirty="0" smtClean="0">
                <a:latin typeface="Courier New" pitchFamily="49" charset="0"/>
              </a:rPr>
              <a:t>IP Address of the target</a:t>
            </a:r>
            <a:r>
              <a:rPr lang="en-US" sz="1000" dirty="0" smtClean="0">
                <a:latin typeface="Courier New" pitchFamily="49" charset="0"/>
              </a:rPr>
              <a:t>&gt;/NI-RT/SYSTEM/WWW</a:t>
            </a:r>
            <a:r>
              <a:rPr lang="en-US" dirty="0" smtClean="0"/>
              <a:t>. You can copy and paste files into the folder just as you would with files on your local computer.</a:t>
            </a:r>
          </a:p>
          <a:p>
            <a:pPr marL="3198813" lvl="4" indent="-1019175" defTabSz="914400">
              <a:tabLst>
                <a:tab pos="457200" algn="l"/>
              </a:tabLst>
            </a:pPr>
            <a:endParaRPr lang="en-US" b="1" dirty="0" smtClean="0">
              <a:latin typeface="Arial Narrow" pitchFamily="34" charset="0"/>
            </a:endParaRPr>
          </a:p>
          <a:p>
            <a:pPr marL="400050" lvl="1" defTabSz="914400">
              <a:tabLst>
                <a:tab pos="1028700" algn="l"/>
              </a:tabLst>
            </a:pPr>
            <a:r>
              <a:rPr lang="en-US" b="1" dirty="0" smtClean="0">
                <a:latin typeface="Arial Narrow" pitchFamily="34" charset="0"/>
              </a:rPr>
              <a:t>Note</a:t>
            </a:r>
            <a:r>
              <a:rPr lang="en-US" dirty="0" smtClean="0"/>
              <a:t>    	There is already an </a:t>
            </a:r>
            <a:r>
              <a:rPr lang="en-US" sz="1000" dirty="0" smtClean="0">
                <a:latin typeface="Courier New" pitchFamily="49" charset="0"/>
                <a:cs typeface="Courier New" pitchFamily="49" charset="0"/>
              </a:rPr>
              <a:t>index.htm</a:t>
            </a:r>
            <a:r>
              <a:rPr lang="en-US" dirty="0" smtClean="0"/>
              <a:t> file placed in </a:t>
            </a:r>
            <a:r>
              <a:rPr lang="en-US" sz="1000" dirty="0" smtClean="0">
                <a:latin typeface="Courier New" pitchFamily="49" charset="0"/>
              </a:rPr>
              <a:t>C:\ni-rt\system\www</a:t>
            </a:r>
            <a:r>
              <a:rPr lang="en-US" dirty="0" smtClean="0"/>
              <a:t> by </a:t>
            </a:r>
            <a:br>
              <a:rPr lang="en-US" dirty="0" smtClean="0"/>
            </a:br>
            <a:r>
              <a:rPr lang="en-US" dirty="0" smtClean="0"/>
              <a:t>	LabVIEW RT when installing the software. Replace this with the </a:t>
            </a:r>
            <a:r>
              <a:rPr lang="en-US" sz="1000" dirty="0" smtClean="0">
                <a:latin typeface="Courier New" pitchFamily="49" charset="0"/>
                <a:cs typeface="Courier New" pitchFamily="49" charset="0"/>
              </a:rPr>
              <a:t>index.htm</a:t>
            </a:r>
            <a:r>
              <a:rPr lang="en-US" dirty="0" smtClean="0"/>
              <a:t> </a:t>
            </a:r>
            <a:br>
              <a:rPr lang="en-US" dirty="0" smtClean="0"/>
            </a:br>
            <a:r>
              <a:rPr lang="en-US" dirty="0" smtClean="0"/>
              <a:t>	you just created.</a:t>
            </a:r>
          </a:p>
          <a:p>
            <a:pPr defTabSz="914400">
              <a:tabLst>
                <a:tab pos="457200" algn="l"/>
              </a:tabLst>
            </a:pPr>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13"/>
          <p:cNvSpPr>
            <a:spLocks noGrp="1" noChangeArrowheads="1"/>
          </p:cNvSpPr>
          <p:nvPr>
            <p:ph type="sldNum" sz="quarter" idx="5"/>
          </p:nvPr>
        </p:nvSpPr>
        <p:spPr>
          <a:noFill/>
        </p:spPr>
        <p:txBody>
          <a:bodyPr/>
          <a:lstStyle/>
          <a:p>
            <a:pPr defTabSz="914400"/>
            <a:r>
              <a:rPr lang="en-US" dirty="0" smtClean="0"/>
              <a:t>7-</a:t>
            </a:r>
            <a:fld id="{28A98FBB-1FA7-42B9-8E3D-DA73AF23F582}" type="slidenum">
              <a:rPr lang="en-US" smtClean="0"/>
              <a:pPr defTabSz="914400"/>
              <a:t>27</a:t>
            </a:fld>
            <a:endParaRPr lang="en-US" dirty="0" smtClean="0"/>
          </a:p>
        </p:txBody>
      </p:sp>
      <p:sp>
        <p:nvSpPr>
          <p:cNvPr id="81922" name="Rectangle 4"/>
          <p:cNvSpPr>
            <a:spLocks noGrp="1" noRot="1" noChangeAspect="1" noChangeArrowheads="1" noTextEdit="1"/>
          </p:cNvSpPr>
          <p:nvPr>
            <p:ph type="sldImg"/>
          </p:nvPr>
        </p:nvSpPr>
        <p:spPr>
          <a:xfrm>
            <a:off x="817563" y="539750"/>
            <a:ext cx="5680075" cy="4260850"/>
          </a:xfrm>
          <a:ln w="6350"/>
        </p:spPr>
      </p:sp>
      <p:sp>
        <p:nvSpPr>
          <p:cNvPr id="120837" name="Rectangle 5"/>
          <p:cNvSpPr>
            <a:spLocks noGrp="1" noChangeArrowheads="1"/>
          </p:cNvSpPr>
          <p:nvPr>
            <p:ph type="body" idx="1"/>
          </p:nvPr>
        </p:nvSpPr>
        <p:spPr/>
        <p:txBody>
          <a:bodyPr/>
          <a:lstStyle/>
          <a:p>
            <a:pPr defTabSz="914400">
              <a:tabLst>
                <a:tab pos="457200" algn="l"/>
              </a:tabLst>
            </a:pPr>
            <a:r>
              <a:rPr lang="en-US" sz="1200" b="1" dirty="0" smtClean="0">
                <a:solidFill>
                  <a:srgbClr val="000000"/>
                </a:solidFill>
                <a:latin typeface="Arial Narrow" pitchFamily="34" charset="0"/>
              </a:rPr>
              <a:t>View the Remote Front Panel</a:t>
            </a:r>
          </a:p>
          <a:p>
            <a:pPr defTabSz="914400">
              <a:tabLst>
                <a:tab pos="457200" algn="l"/>
              </a:tabLst>
            </a:pPr>
            <a:r>
              <a:rPr lang="en-US" dirty="0" smtClean="0"/>
              <a:t>You can view the remote front panel by entering the IP address in a Web browser. If the HTML page was named </a:t>
            </a:r>
            <a:r>
              <a:rPr lang="en-US" sz="1000" dirty="0" smtClean="0">
                <a:latin typeface="Courier New" pitchFamily="49" charset="0"/>
                <a:cs typeface="Courier New" pitchFamily="49" charset="0"/>
              </a:rPr>
              <a:t>index.htm</a:t>
            </a:r>
            <a:r>
              <a:rPr lang="en-US" dirty="0" smtClean="0"/>
              <a:t>, then it displays automatically when the IP address is entered. If the HTML page has a name other than </a:t>
            </a:r>
            <a:r>
              <a:rPr lang="en-US" sz="1000" dirty="0" smtClean="0">
                <a:solidFill>
                  <a:srgbClr val="000000"/>
                </a:solidFill>
                <a:latin typeface="Courier New" pitchFamily="49" charset="0"/>
                <a:cs typeface="Courier New" pitchFamily="49" charset="0"/>
              </a:rPr>
              <a:t>index.htm</a:t>
            </a:r>
            <a:r>
              <a:rPr lang="en-US" dirty="0" smtClean="0"/>
              <a:t>, you have to type </a:t>
            </a:r>
            <a:r>
              <a:rPr lang="en-US" sz="1000" dirty="0" smtClean="0">
                <a:latin typeface="Courier New" pitchFamily="49" charset="0"/>
              </a:rPr>
              <a:t>http://&lt;</a:t>
            </a:r>
            <a:r>
              <a:rPr lang="en-US" sz="1000" i="1" dirty="0" smtClean="0">
                <a:latin typeface="Courier New" pitchFamily="49" charset="0"/>
              </a:rPr>
              <a:t>IP Address of the target</a:t>
            </a:r>
            <a:r>
              <a:rPr lang="en-US" sz="1000" dirty="0" smtClean="0">
                <a:latin typeface="Courier New" pitchFamily="49" charset="0"/>
              </a:rPr>
              <a:t>&gt;/[name].html</a:t>
            </a:r>
            <a:r>
              <a:rPr lang="en-US" dirty="0" smtClean="0"/>
              <a:t>.</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13"/>
          <p:cNvSpPr>
            <a:spLocks noGrp="1" noChangeArrowheads="1"/>
          </p:cNvSpPr>
          <p:nvPr>
            <p:ph type="sldNum" sz="quarter" idx="5"/>
          </p:nvPr>
        </p:nvSpPr>
        <p:spPr>
          <a:noFill/>
        </p:spPr>
        <p:txBody>
          <a:bodyPr/>
          <a:lstStyle/>
          <a:p>
            <a:pPr defTabSz="914400"/>
            <a:r>
              <a:rPr lang="en-US" dirty="0" smtClean="0"/>
              <a:t>7-</a:t>
            </a:r>
            <a:fld id="{C8ED54F2-6412-4769-BA74-AF8833FC62A1}" type="slidenum">
              <a:rPr lang="en-US" smtClean="0"/>
              <a:pPr defTabSz="914400"/>
              <a:t>28</a:t>
            </a:fld>
            <a:endParaRPr lang="en-US" dirty="0" smtClean="0"/>
          </a:p>
        </p:txBody>
      </p:sp>
      <p:sp>
        <p:nvSpPr>
          <p:cNvPr id="124930" name="Rectangle 4"/>
          <p:cNvSpPr>
            <a:spLocks noGrp="1" noRot="1" noChangeAspect="1" noChangeArrowheads="1" noTextEdit="1"/>
          </p:cNvSpPr>
          <p:nvPr>
            <p:ph type="sldImg"/>
          </p:nvPr>
        </p:nvSpPr>
        <p:spPr>
          <a:xfrm>
            <a:off x="817563" y="539750"/>
            <a:ext cx="5680075" cy="4260850"/>
          </a:xfrm>
          <a:ln w="6350"/>
        </p:spPr>
      </p:sp>
      <p:sp>
        <p:nvSpPr>
          <p:cNvPr id="124931"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Controlling the Remote Front Panel VI</a:t>
            </a:r>
          </a:p>
          <a:p>
            <a:pPr defTabSz="914400">
              <a:tabLst>
                <a:tab pos="457200" algn="l"/>
              </a:tabLst>
            </a:pPr>
            <a:r>
              <a:rPr lang="en-US" dirty="0" smtClean="0"/>
              <a:t>After the client has browsed to the Web page, the user must be able to view the current status of that VI. In order to change values of controls and interact with the remote front panel, the user must gain control over the VI. Right-click anywhere on the page itself. A shortcut appears with an option to Request Control of VI. A dialog box appears to inform the user that control has been granted. Similar messages appear on clients that previously had control indicating that a user has requested control. Only one user (client) may have control at any given time. Several options, which are configured for the Web server, can limit the amount of time a client can have control or even grant/deny access to specific IP addresses.</a:t>
            </a:r>
          </a:p>
          <a:p>
            <a:pPr defTabSz="914400">
              <a:tabLst>
                <a:tab pos="457200" algn="l"/>
              </a:tabLst>
            </a:pPr>
            <a:r>
              <a:rPr lang="en-US" dirty="0" smtClean="0"/>
              <a:t>You can set Web options by selecting </a:t>
            </a:r>
            <a:r>
              <a:rPr lang="en-US" b="1" dirty="0" smtClean="0"/>
              <a:t>Tools»Options</a:t>
            </a:r>
            <a:r>
              <a:rPr lang="en-US" dirty="0" smtClean="0"/>
              <a:t> and selecting </a:t>
            </a:r>
            <a:r>
              <a:rPr lang="en-US" b="1" dirty="0" smtClean="0"/>
              <a:t>Web Server: Visible VIs </a:t>
            </a:r>
            <a:r>
              <a:rPr lang="en-US" dirty="0" smtClean="0"/>
              <a:t>or</a:t>
            </a:r>
            <a:r>
              <a:rPr lang="en-US" b="1" dirty="0" smtClean="0"/>
              <a:t> Web Server: Browser Access</a:t>
            </a:r>
            <a:r>
              <a:rPr lang="en-US" dirty="0" smtClean="0"/>
              <a:t>.</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Rectangle 13"/>
          <p:cNvSpPr>
            <a:spLocks noGrp="1" noChangeArrowheads="1"/>
          </p:cNvSpPr>
          <p:nvPr>
            <p:ph type="sldNum" sz="quarter" idx="5"/>
          </p:nvPr>
        </p:nvSpPr>
        <p:spPr>
          <a:noFill/>
        </p:spPr>
        <p:txBody>
          <a:bodyPr/>
          <a:lstStyle/>
          <a:p>
            <a:pPr defTabSz="914400"/>
            <a:r>
              <a:rPr lang="en-US" dirty="0" smtClean="0"/>
              <a:t>7-</a:t>
            </a:r>
            <a:fld id="{419C2E06-8D5B-4350-8569-EFEF3E1DE6DF}" type="slidenum">
              <a:rPr lang="en-US" smtClean="0"/>
              <a:pPr defTabSz="914400"/>
              <a:t>29</a:t>
            </a:fld>
            <a:endParaRPr lang="en-US" dirty="0" smtClean="0"/>
          </a:p>
        </p:txBody>
      </p:sp>
      <p:sp>
        <p:nvSpPr>
          <p:cNvPr id="126978" name="Rectangle 4"/>
          <p:cNvSpPr>
            <a:spLocks noGrp="1" noRot="1" noChangeAspect="1" noChangeArrowheads="1" noTextEdit="1"/>
          </p:cNvSpPr>
          <p:nvPr>
            <p:ph type="sldImg"/>
          </p:nvPr>
        </p:nvSpPr>
        <p:spPr>
          <a:ln w="6350"/>
        </p:spPr>
      </p:sp>
      <p:sp>
        <p:nvSpPr>
          <p:cNvPr id="126979" name="Rectangle 5"/>
          <p:cNvSpPr>
            <a:spLocks noGrp="1" noChangeArrowheads="1"/>
          </p:cNvSpPr>
          <p:nvPr>
            <p:ph type="body" idx="1"/>
          </p:nvPr>
        </p:nvSpPr>
        <p:spPr>
          <a:noFill/>
          <a:ln/>
        </p:spPr>
        <p:txBody>
          <a:bodyPr/>
          <a:lstStyle/>
          <a:p>
            <a:pPr defTabSz="914400">
              <a:tabLst>
                <a:tab pos="457200" algn="l"/>
              </a:tabLst>
            </a:pPr>
            <a:r>
              <a:rPr lang="en-US" sz="1200" b="1" dirty="0" smtClean="0">
                <a:solidFill>
                  <a:srgbClr val="000000"/>
                </a:solidFill>
                <a:latin typeface="Arial Narrow" pitchFamily="34" charset="0"/>
              </a:rPr>
              <a:t>Remote Front Panel Licenses</a:t>
            </a:r>
          </a:p>
          <a:p>
            <a:pPr defTabSz="914400">
              <a:tabLst>
                <a:tab pos="457200" algn="l"/>
              </a:tabLst>
            </a:pPr>
            <a:r>
              <a:rPr lang="en-US" dirty="0" smtClean="0"/>
              <a:t>To access a remote front panel, a license must be present on the target controller to allow this connection. By default, a target controller has one remote front panel license. However, there must be enough licenses on the target controller to support the number of clients that potentially could connect to it. When you exceed the number of clients allowed by your license, an error message appears, and the connection to the target controller is denied.</a:t>
            </a:r>
          </a:p>
          <a:p>
            <a:pPr defTabSz="914400">
              <a:tabLst>
                <a:tab pos="457200" algn="l"/>
              </a:tabLst>
            </a:pPr>
            <a:r>
              <a:rPr lang="en-US" dirty="0" smtClean="0"/>
              <a:t>Target controllers are limited in the number of clients that can connect to the remote front panel. Because updating each remote front panel consumes processor time and memory on the target controller, this limit on the client connections increases the resources for the executing VI. As mentioned previously, the memory resources of the controller also limit the number of connections.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3"/>
          <p:cNvSpPr>
            <a:spLocks noGrp="1" noChangeArrowheads="1"/>
          </p:cNvSpPr>
          <p:nvPr>
            <p:ph type="sldNum" sz="quarter" idx="5"/>
          </p:nvPr>
        </p:nvSpPr>
        <p:spPr>
          <a:noFill/>
        </p:spPr>
        <p:txBody>
          <a:bodyPr/>
          <a:lstStyle/>
          <a:p>
            <a:pPr defTabSz="914400"/>
            <a:r>
              <a:rPr lang="en-US" dirty="0" smtClean="0"/>
              <a:t>7-</a:t>
            </a:r>
            <a:fld id="{E49659D2-00DA-413F-A09D-E88621DE4FDF}" type="slidenum">
              <a:rPr lang="en-US" smtClean="0"/>
              <a:pPr defTabSz="914400"/>
              <a:t>3</a:t>
            </a:fld>
            <a:endParaRPr lang="en-US" dirty="0" smtClean="0"/>
          </a:p>
        </p:txBody>
      </p:sp>
      <p:sp>
        <p:nvSpPr>
          <p:cNvPr id="36866" name="Rectangle 5"/>
          <p:cNvSpPr>
            <a:spLocks noGrp="1" noRot="1" noChangeAspect="1" noChangeArrowheads="1" noTextEdit="1"/>
          </p:cNvSpPr>
          <p:nvPr>
            <p:ph type="sldImg"/>
          </p:nvPr>
        </p:nvSpPr>
        <p:spPr>
          <a:ln w="6350"/>
        </p:spPr>
      </p:sp>
      <p:sp>
        <p:nvSpPr>
          <p:cNvPr id="36867" name="Rectangle 6"/>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Preparing Your Application for Deployment</a:t>
            </a:r>
          </a:p>
          <a:p>
            <a:pPr defTabSz="914400">
              <a:tabLst>
                <a:tab pos="457200" algn="l"/>
              </a:tabLst>
            </a:pPr>
            <a:r>
              <a:rPr lang="en-US" dirty="0" smtClean="0"/>
              <a:t>Before deploying your application, you must prepare the application for deployment. This involves reviewing the code for any unsupported functions.</a:t>
            </a:r>
          </a:p>
          <a:p>
            <a:pPr defTabSz="914400">
              <a:tabLst>
                <a:tab pos="457200" algn="l"/>
              </a:tabLst>
            </a:pPr>
            <a:r>
              <a:rPr lang="en-US" dirty="0" smtClean="0"/>
              <a:t>Some of the LabVIEW features that are unavailable when you target a specific RT target include functions that modify front panel objects and functions specific to other operating systems, such as ActiveX.</a:t>
            </a:r>
            <a:endParaRPr lang="en-US" b="1" dirty="0" smtClean="0">
              <a:latin typeface="Arial Narrow" pitchFamily="34" charset="0"/>
            </a:endParaRPr>
          </a:p>
          <a:p>
            <a:pPr marL="1019175" lvl="4" indent="-1019175" defTabSz="914400">
              <a:spcBef>
                <a:spcPct val="75000"/>
              </a:spcBef>
              <a:tabLst>
                <a:tab pos="400050" algn="l"/>
              </a:tabLst>
            </a:pPr>
            <a:r>
              <a:rPr lang="en-US" b="1" dirty="0" smtClean="0">
                <a:latin typeface="Arial Narrow" pitchFamily="34" charset="0"/>
              </a:rPr>
              <a:t>	Note</a:t>
            </a:r>
            <a:r>
              <a:rPr lang="en-US" dirty="0" smtClean="0"/>
              <a:t>    	If you attempt to download and run a VI that has unsupported functionality on an RT target, the VI still executes. However, the unsupported functions do not work and return standard LabVIEW error codes. </a:t>
            </a:r>
          </a:p>
        </p:txBody>
      </p:sp>
      <p:pic>
        <p:nvPicPr>
          <p:cNvPr id="36868" name="Picture 4" descr="note-bw"/>
          <p:cNvPicPr>
            <a:picLocks noChangeAspect="1" noChangeArrowheads="1"/>
          </p:cNvPicPr>
          <p:nvPr/>
        </p:nvPicPr>
        <p:blipFill>
          <a:blip r:embed="rId3"/>
          <a:srcRect/>
          <a:stretch>
            <a:fillRect/>
          </a:stretch>
        </p:blipFill>
        <p:spPr bwMode="auto">
          <a:xfrm>
            <a:off x="790575" y="6334125"/>
            <a:ext cx="311150" cy="295275"/>
          </a:xfrm>
          <a:prstGeom prst="rect">
            <a:avLst/>
          </a:prstGeom>
          <a:noFill/>
          <a:ln w="9525">
            <a:noFill/>
            <a:miter lim="800000"/>
            <a:headEnd/>
            <a:tailEnd/>
          </a:ln>
        </p:spPr>
      </p:pic>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13"/>
          <p:cNvSpPr>
            <a:spLocks noGrp="1" noChangeArrowheads="1"/>
          </p:cNvSpPr>
          <p:nvPr>
            <p:ph type="sldNum" sz="quarter" idx="5"/>
          </p:nvPr>
        </p:nvSpPr>
        <p:spPr>
          <a:noFill/>
        </p:spPr>
        <p:txBody>
          <a:bodyPr/>
          <a:lstStyle/>
          <a:p>
            <a:pPr defTabSz="914400"/>
            <a:r>
              <a:rPr lang="en-US" dirty="0" smtClean="0"/>
              <a:t>7-</a:t>
            </a:r>
            <a:fld id="{2C756421-A2EE-462A-962F-A8B7B2FDD110}" type="slidenum">
              <a:rPr lang="en-US" smtClean="0"/>
              <a:pPr defTabSz="914400"/>
              <a:t>30</a:t>
            </a:fld>
            <a:endParaRPr lang="en-US" dirty="0" smtClean="0"/>
          </a:p>
        </p:txBody>
      </p:sp>
      <p:sp>
        <p:nvSpPr>
          <p:cNvPr id="131074" name="Rectangle 4"/>
          <p:cNvSpPr>
            <a:spLocks noGrp="1" noRot="1" noChangeAspect="1" noChangeArrowheads="1" noTextEdit="1"/>
          </p:cNvSpPr>
          <p:nvPr>
            <p:ph type="sldImg"/>
          </p:nvPr>
        </p:nvSpPr>
        <p:spPr>
          <a:xfrm>
            <a:off x="817563" y="539750"/>
            <a:ext cx="5680075" cy="4260850"/>
          </a:xfrm>
          <a:ln w="6350"/>
        </p:spPr>
      </p:sp>
      <p:sp>
        <p:nvSpPr>
          <p:cNvPr id="131075" name="Rectangle 5"/>
          <p:cNvSpPr>
            <a:spLocks noGrp="1" noChangeArrowheads="1"/>
          </p:cNvSpPr>
          <p:nvPr>
            <p:ph type="body" idx="1"/>
          </p:nvPr>
        </p:nvSpPr>
        <p:spPr>
          <a:noFill/>
          <a:ln/>
        </p:spPr>
        <p:txBody>
          <a:bodyPr/>
          <a:lstStyle/>
          <a:p>
            <a:pPr defTabSz="914400">
              <a:tabLst>
                <a:tab pos="457200" algn="l"/>
              </a:tabLst>
            </a:pPr>
            <a:r>
              <a:rPr lang="en-US" smtClean="0"/>
              <a:t>Exercise time: 45 </a:t>
            </a:r>
            <a:r>
              <a:rPr lang="en-US" dirty="0" smtClean="0"/>
              <a:t>minutes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13"/>
          <p:cNvSpPr>
            <a:spLocks noGrp="1" noChangeArrowheads="1"/>
          </p:cNvSpPr>
          <p:nvPr>
            <p:ph type="sldNum" sz="quarter" idx="5"/>
          </p:nvPr>
        </p:nvSpPr>
        <p:spPr>
          <a:noFill/>
        </p:spPr>
        <p:txBody>
          <a:bodyPr/>
          <a:lstStyle/>
          <a:p>
            <a:pPr defTabSz="914400"/>
            <a:r>
              <a:rPr lang="en-US" dirty="0" smtClean="0"/>
              <a:t>7-</a:t>
            </a:r>
            <a:fld id="{8503CF2D-5BBF-4A76-804F-2AC0458927A1}" type="slidenum">
              <a:rPr lang="en-US" smtClean="0"/>
              <a:pPr defTabSz="914400"/>
              <a:t>31</a:t>
            </a:fld>
            <a:endParaRPr lang="en-US" dirty="0" smtClean="0"/>
          </a:p>
        </p:txBody>
      </p:sp>
      <p:sp>
        <p:nvSpPr>
          <p:cNvPr id="133122" name="Rectangle 4"/>
          <p:cNvSpPr>
            <a:spLocks noGrp="1" noRot="1" noChangeAspect="1" noChangeArrowheads="1" noTextEdit="1"/>
          </p:cNvSpPr>
          <p:nvPr>
            <p:ph type="sldImg"/>
          </p:nvPr>
        </p:nvSpPr>
        <p:spPr>
          <a:xfrm>
            <a:off x="817563" y="539750"/>
            <a:ext cx="5680075" cy="4260850"/>
          </a:xfrm>
          <a:ln w="6350"/>
        </p:spPr>
      </p:sp>
      <p:sp>
        <p:nvSpPr>
          <p:cNvPr id="133123" name="Rectangle 5"/>
          <p:cNvSpPr>
            <a:spLocks noGrp="1" noChangeArrowheads="1"/>
          </p:cNvSpPr>
          <p:nvPr>
            <p:ph type="body" idx="1"/>
          </p:nvPr>
        </p:nvSpPr>
        <p:spPr>
          <a:noFill/>
          <a:ln/>
        </p:spPr>
        <p:txBody>
          <a:bodyPr/>
          <a:lstStyle/>
          <a:p>
            <a:r>
              <a:rPr lang="en-US" dirty="0" smtClean="0"/>
              <a:t>System</a:t>
            </a:r>
            <a:r>
              <a:rPr lang="en-US" baseline="0" dirty="0" smtClean="0"/>
              <a:t> replication is the process of replicating a Real-Time target into a copy of itself. System replication can be useful in the case of deploying many Real-Time systems or backing up and reinstalling a Real-Time system. </a:t>
            </a:r>
            <a:r>
              <a:rPr lang="en-US" dirty="0" smtClean="0"/>
              <a:t>It is important to remember that images can only be deployed to identical systems. This is due to the fact that different versions of the operating system, driver files, and databases that maintain hardware identification are deployed to each different type of target.</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13"/>
          <p:cNvSpPr>
            <a:spLocks noGrp="1" noChangeArrowheads="1"/>
          </p:cNvSpPr>
          <p:nvPr>
            <p:ph type="sldNum" sz="quarter" idx="5"/>
          </p:nvPr>
        </p:nvSpPr>
        <p:spPr>
          <a:noFill/>
        </p:spPr>
        <p:txBody>
          <a:bodyPr/>
          <a:lstStyle/>
          <a:p>
            <a:pPr defTabSz="914400"/>
            <a:r>
              <a:rPr lang="en-US" dirty="0" smtClean="0"/>
              <a:t>7-</a:t>
            </a:r>
            <a:fld id="{8503CF2D-5BBF-4A76-804F-2AC0458927A1}" type="slidenum">
              <a:rPr lang="en-US" smtClean="0"/>
              <a:pPr defTabSz="914400"/>
              <a:t>32</a:t>
            </a:fld>
            <a:endParaRPr lang="en-US" dirty="0" smtClean="0"/>
          </a:p>
        </p:txBody>
      </p:sp>
      <p:sp>
        <p:nvSpPr>
          <p:cNvPr id="133122" name="Rectangle 4"/>
          <p:cNvSpPr>
            <a:spLocks noGrp="1" noRot="1" noChangeAspect="1" noChangeArrowheads="1" noTextEdit="1"/>
          </p:cNvSpPr>
          <p:nvPr>
            <p:ph type="sldImg"/>
          </p:nvPr>
        </p:nvSpPr>
        <p:spPr>
          <a:xfrm>
            <a:off x="817563" y="539750"/>
            <a:ext cx="5680075" cy="4260850"/>
          </a:xfrm>
          <a:ln w="6350"/>
        </p:spPr>
      </p:sp>
      <p:sp>
        <p:nvSpPr>
          <p:cNvPr id="133123" name="Rectangle 5"/>
          <p:cNvSpPr>
            <a:spLocks noGrp="1" noChangeArrowheads="1"/>
          </p:cNvSpPr>
          <p:nvPr>
            <p:ph type="body" idx="1"/>
          </p:nvPr>
        </p:nvSpPr>
        <p:spPr>
          <a:noFill/>
          <a:ln/>
        </p:spPr>
        <p:txBody>
          <a:bodyPr/>
          <a:lstStyle/>
          <a:p>
            <a:r>
              <a:rPr lang="en-US" dirty="0" smtClean="0"/>
              <a:t>You can manually replicate a system by using MAX to install the necessary software on a</a:t>
            </a:r>
            <a:r>
              <a:rPr lang="en-US" baseline="0" dirty="0" smtClean="0"/>
              <a:t> duplicate system and use an FTP client to transfer the necessary files to the duplicate system.</a:t>
            </a:r>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13"/>
          <p:cNvSpPr>
            <a:spLocks noGrp="1" noChangeArrowheads="1"/>
          </p:cNvSpPr>
          <p:nvPr>
            <p:ph type="sldNum" sz="quarter" idx="5"/>
          </p:nvPr>
        </p:nvSpPr>
        <p:spPr>
          <a:noFill/>
        </p:spPr>
        <p:txBody>
          <a:bodyPr/>
          <a:lstStyle/>
          <a:p>
            <a:pPr defTabSz="914400"/>
            <a:r>
              <a:rPr lang="en-US" dirty="0" smtClean="0"/>
              <a:t>7-</a:t>
            </a:r>
            <a:fld id="{8503CF2D-5BBF-4A76-804F-2AC0458927A1}" type="slidenum">
              <a:rPr lang="en-US" smtClean="0"/>
              <a:pPr defTabSz="914400"/>
              <a:t>33</a:t>
            </a:fld>
            <a:endParaRPr lang="en-US" dirty="0" smtClean="0"/>
          </a:p>
        </p:txBody>
      </p:sp>
      <p:sp>
        <p:nvSpPr>
          <p:cNvPr id="133122" name="Rectangle 4"/>
          <p:cNvSpPr>
            <a:spLocks noGrp="1" noRot="1" noChangeAspect="1" noChangeArrowheads="1" noTextEdit="1"/>
          </p:cNvSpPr>
          <p:nvPr>
            <p:ph type="sldImg"/>
          </p:nvPr>
        </p:nvSpPr>
        <p:spPr>
          <a:xfrm>
            <a:off x="817563" y="539750"/>
            <a:ext cx="5680075" cy="4260850"/>
          </a:xfrm>
          <a:ln w="6350"/>
        </p:spPr>
      </p:sp>
      <p:sp>
        <p:nvSpPr>
          <p:cNvPr id="133123" name="Rectangle 5"/>
          <p:cNvSpPr>
            <a:spLocks noGrp="1" noChangeArrowheads="1"/>
          </p:cNvSpPr>
          <p:nvPr>
            <p:ph type="body" idx="1"/>
          </p:nvPr>
        </p:nvSpPr>
        <p:spPr>
          <a:noFill/>
          <a:ln/>
        </p:spPr>
        <p:txBody>
          <a:bodyPr/>
          <a:lstStyle/>
          <a:p>
            <a:r>
              <a:rPr lang="en-US" dirty="0" smtClean="0"/>
              <a:t>This slide covers the </a:t>
            </a:r>
            <a:r>
              <a:rPr lang="en-US" dirty="0" err="1" smtClean="0"/>
              <a:t>LabVIEW</a:t>
            </a:r>
            <a:r>
              <a:rPr lang="en-US" dirty="0" smtClean="0"/>
              <a:t> Real-Time System Replication Tools in </a:t>
            </a:r>
            <a:r>
              <a:rPr lang="en-US" dirty="0" err="1" smtClean="0"/>
              <a:t>LabVIEW</a:t>
            </a:r>
            <a:r>
              <a:rPr lang="en-US" dirty="0" smtClean="0"/>
              <a:t>.  This tool is not installed with </a:t>
            </a:r>
            <a:r>
              <a:rPr lang="en-US" dirty="0" err="1" smtClean="0"/>
              <a:t>LabVIEW</a:t>
            </a:r>
            <a:r>
              <a:rPr lang="en-US" dirty="0" smtClean="0"/>
              <a:t>; you must download it from the NI website below and install it.</a:t>
            </a:r>
          </a:p>
          <a:p>
            <a:r>
              <a:rPr lang="en-US" dirty="0" smtClean="0"/>
              <a:t>Real-Time Target System Replication</a:t>
            </a:r>
            <a:br>
              <a:rPr lang="en-US" dirty="0" smtClean="0"/>
            </a:br>
            <a:r>
              <a:rPr lang="en-US" dirty="0" smtClean="0"/>
              <a:t>http://zone.ni.com/devzone/cda/tut/p/id/3937</a:t>
            </a:r>
          </a:p>
          <a:p>
            <a:endParaRPr lang="en-US" dirty="0" smtClean="0"/>
          </a:p>
          <a:p>
            <a:r>
              <a:rPr lang="en-US" dirty="0" smtClean="0"/>
              <a:t>The </a:t>
            </a:r>
            <a:r>
              <a:rPr lang="en-US" dirty="0" err="1" smtClean="0"/>
              <a:t>LabVIEW</a:t>
            </a:r>
            <a:r>
              <a:rPr lang="en-US" dirty="0" smtClean="0"/>
              <a:t> Real-Time</a:t>
            </a:r>
            <a:r>
              <a:rPr lang="en-US" baseline="0" dirty="0" smtClean="0"/>
              <a:t> System Replication Tools include a RT System Deployment Utility executable and System Replication </a:t>
            </a:r>
            <a:r>
              <a:rPr lang="en-US" baseline="0" dirty="0" err="1" smtClean="0"/>
              <a:t>VIs.</a:t>
            </a:r>
            <a:r>
              <a:rPr lang="en-US" baseline="0" dirty="0" smtClean="0"/>
              <a:t> </a:t>
            </a:r>
            <a:r>
              <a:rPr lang="en-US" dirty="0" smtClean="0"/>
              <a:t>The tools provided can be used to replicate one Real-Time target into multiple copies of itself, circumventing the use of the National Instruments Measurement and Automation Explorer (MAX) and an FTP client in favor of a simple utility or the ability to customize your own using </a:t>
            </a:r>
            <a:r>
              <a:rPr lang="en-US" dirty="0" err="1" smtClean="0"/>
              <a:t>LabVIEW</a:t>
            </a:r>
            <a:r>
              <a:rPr lang="en-US" dirty="0" smtClean="0"/>
              <a:t>. </a:t>
            </a:r>
          </a:p>
          <a:p>
            <a:r>
              <a:rPr lang="en-US" dirty="0" smtClean="0"/>
              <a:t>The </a:t>
            </a:r>
            <a:r>
              <a:rPr lang="en-US" dirty="0" err="1" smtClean="0"/>
              <a:t>LabVIEW</a:t>
            </a:r>
            <a:r>
              <a:rPr lang="en-US" dirty="0" smtClean="0"/>
              <a:t> Real-Time</a:t>
            </a:r>
            <a:r>
              <a:rPr lang="en-US" baseline="0" dirty="0" smtClean="0"/>
              <a:t> System Replication Tools </a:t>
            </a:r>
            <a:r>
              <a:rPr lang="en-US" dirty="0" smtClean="0"/>
              <a:t>are useful in the case of deploying many Real-Time systems, or in the case of backing up and reinstalling a Real-Time system in the field where multiple copies of MAX or the </a:t>
            </a:r>
            <a:r>
              <a:rPr lang="en-US" dirty="0" err="1" smtClean="0"/>
              <a:t>LabVIEW</a:t>
            </a:r>
            <a:r>
              <a:rPr lang="en-US" dirty="0" smtClean="0"/>
              <a:t> development system may not be available. These are ideal for OEMs and users with multiple identical targets who can greatly benefit by having a set of VIs and executables that address the issues of saving entire target configurations or deploying an image to multiple targets. The VIs require the Internet Toolkit for </a:t>
            </a:r>
            <a:r>
              <a:rPr lang="en-US" dirty="0" err="1" smtClean="0"/>
              <a:t>LabVIEW</a:t>
            </a:r>
            <a:r>
              <a:rPr lang="en-US" dirty="0" smtClean="0"/>
              <a:t> in order to implement FTP (File Transfer Protocol) functions.</a:t>
            </a:r>
          </a:p>
          <a:p>
            <a:pPr marL="0" marR="0" indent="0" algn="l" defTabSz="949325" rtl="0" eaLnBrk="1" fontAlgn="base" latinLnBrk="0" hangingPunct="1">
              <a:lnSpc>
                <a:spcPct val="100000"/>
              </a:lnSpc>
              <a:spcBef>
                <a:spcPct val="30000"/>
              </a:spcBef>
              <a:spcAft>
                <a:spcPct val="0"/>
              </a:spcAft>
              <a:buClrTx/>
              <a:buSzTx/>
              <a:buFontTx/>
              <a:buNone/>
              <a:tabLst>
                <a:tab pos="474663" algn="l"/>
              </a:tabLst>
              <a:defRPr/>
            </a:pPr>
            <a:r>
              <a:rPr lang="en-US" dirty="0" smtClean="0"/>
              <a:t>It is important to remember that images can only be deployed to identical systems. This is due to the fact that different versions of the operating system, driver files, and databases that maintain hardware identification are deployed to each different type of target. For PXI- and PCI-based controllers, problems may arise if multiple identical systems are viewed and configured from the same host after using the full image replication technique. This is because the database which stores the configuration of hardware is not safe for duplication. </a:t>
            </a:r>
          </a:p>
          <a:p>
            <a:pPr marL="0" marR="0" indent="0" algn="l" defTabSz="949325" rtl="0" eaLnBrk="1" fontAlgn="base" latinLnBrk="0" hangingPunct="1">
              <a:lnSpc>
                <a:spcPct val="100000"/>
              </a:lnSpc>
              <a:spcBef>
                <a:spcPct val="30000"/>
              </a:spcBef>
              <a:spcAft>
                <a:spcPct val="0"/>
              </a:spcAft>
              <a:buClrTx/>
              <a:buSzTx/>
              <a:buFontTx/>
              <a:buNone/>
              <a:tabLst>
                <a:tab pos="474663" algn="l"/>
              </a:tabLst>
              <a:defRPr/>
            </a:pPr>
            <a:r>
              <a:rPr lang="en-US" dirty="0" smtClean="0"/>
              <a:t>For many users, the RT</a:t>
            </a:r>
            <a:r>
              <a:rPr lang="en-US" baseline="0" dirty="0" smtClean="0"/>
              <a:t> System Deployment Utility </a:t>
            </a:r>
            <a:r>
              <a:rPr lang="en-US" dirty="0" smtClean="0"/>
              <a:t>executable may be sufficient for their replication needs. The executable run from the Windows Explorer</a:t>
            </a:r>
            <a:r>
              <a:rPr lang="en-US" baseline="0" dirty="0" smtClean="0"/>
              <a:t> </a:t>
            </a:r>
            <a:r>
              <a:rPr lang="en-US" dirty="0" smtClean="0"/>
              <a:t>provides an intuitive graphical user interface. The System Replication</a:t>
            </a:r>
            <a:r>
              <a:rPr lang="en-US" baseline="0" dirty="0" smtClean="0"/>
              <a:t> </a:t>
            </a:r>
            <a:r>
              <a:rPr lang="en-US" dirty="0" smtClean="0"/>
              <a:t>VIs allow for more functionality and flexibility than the RT System Deployment Utility executable. The System Replication VIs allow creation of custom VIs and executables for performing replication and backup operations. As an example, a systems integrator can use such an executable to deploy upgrades of software to customers without requiring customers to install drivers, or use MAX and an FTP client to execute the update.</a:t>
            </a:r>
          </a:p>
          <a:p>
            <a:pPr marL="0" marR="0" indent="0" algn="l" defTabSz="949325" rtl="0" eaLnBrk="1" fontAlgn="base" latinLnBrk="0" hangingPunct="1">
              <a:lnSpc>
                <a:spcPct val="100000"/>
              </a:lnSpc>
              <a:spcBef>
                <a:spcPct val="30000"/>
              </a:spcBef>
              <a:spcAft>
                <a:spcPct val="0"/>
              </a:spcAft>
              <a:buClrTx/>
              <a:buSzTx/>
              <a:buFontTx/>
              <a:buNone/>
              <a:tabLst>
                <a:tab pos="474663" algn="l"/>
              </a:tabLst>
              <a:defRPr/>
            </a:pPr>
            <a:endParaRPr lang="en-US" b="1"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False.</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False.</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d.</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d.</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a,</a:t>
            </a:r>
            <a:r>
              <a:rPr lang="en-US" baseline="0" dirty="0" smtClean="0"/>
              <a:t> b, and d.</a:t>
            </a:r>
            <a:endParaRPr lang="en-US"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a,</a:t>
            </a:r>
            <a:r>
              <a:rPr lang="en-US" baseline="0" dirty="0" smtClean="0"/>
              <a:t> b, and d.</a:t>
            </a:r>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3"/>
          <p:cNvSpPr>
            <a:spLocks noGrp="1" noChangeArrowheads="1"/>
          </p:cNvSpPr>
          <p:nvPr>
            <p:ph type="sldNum" sz="quarter" idx="5"/>
          </p:nvPr>
        </p:nvSpPr>
        <p:spPr>
          <a:noFill/>
        </p:spPr>
        <p:txBody>
          <a:bodyPr/>
          <a:lstStyle/>
          <a:p>
            <a:pPr defTabSz="914400"/>
            <a:r>
              <a:rPr lang="en-US" dirty="0" smtClean="0"/>
              <a:t>7-</a:t>
            </a:r>
            <a:fld id="{14E7C4B2-7D6E-4920-8B99-8AB63ED3CEC3}" type="slidenum">
              <a:rPr lang="en-US" smtClean="0"/>
              <a:pPr defTabSz="914400"/>
              <a:t>4</a:t>
            </a:fld>
            <a:endParaRPr lang="en-US" dirty="0" smtClean="0"/>
          </a:p>
        </p:txBody>
      </p:sp>
      <p:sp>
        <p:nvSpPr>
          <p:cNvPr id="38914" name="Rectangle 4"/>
          <p:cNvSpPr>
            <a:spLocks noGrp="1" noRot="1" noChangeAspect="1" noChangeArrowheads="1" noTextEdit="1"/>
          </p:cNvSpPr>
          <p:nvPr>
            <p:ph type="sldImg"/>
          </p:nvPr>
        </p:nvSpPr>
        <p:spPr>
          <a:xfrm>
            <a:off x="817563" y="539750"/>
            <a:ext cx="5680075" cy="4260850"/>
          </a:xfrm>
          <a:ln w="6350"/>
        </p:spPr>
      </p:sp>
      <p:sp>
        <p:nvSpPr>
          <p:cNvPr id="38915"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Avoid Modifying Front Panel Objects</a:t>
            </a:r>
          </a:p>
          <a:p>
            <a:pPr defTabSz="914400">
              <a:tabLst>
                <a:tab pos="457200" algn="l"/>
              </a:tabLst>
            </a:pPr>
            <a:r>
              <a:rPr lang="en-US" dirty="0" smtClean="0"/>
              <a:t>When a VI or stand-alone application runs on an RT target and there is no front panel connection with LabVIEW on the host computer, you cannot execute VIs that modify a front panel. For example, you cannot change or read the properties of front panel objects with Property Nodes, because no front panel exists. You must establish a front panel connection with the RT target or open a remote front panel connection to read any front panel properties or for any front panel Property Node changes to reflect on the front panel objects. Refer to Lesson 5,</a:t>
            </a:r>
            <a:r>
              <a:rPr lang="en-US" i="1" dirty="0" smtClean="0"/>
              <a:t> Communication</a:t>
            </a:r>
            <a:r>
              <a:rPr lang="en-US" dirty="0" smtClean="0"/>
              <a:t>, for more information about front panel connections. </a:t>
            </a:r>
          </a:p>
          <a:p>
            <a:pPr defTabSz="914400">
              <a:tabLst>
                <a:tab pos="457200" algn="l"/>
              </a:tabLst>
            </a:pPr>
            <a:r>
              <a:rPr lang="en-US" dirty="0" smtClean="0"/>
              <a:t>The following features do not work on an RT target with no front panel connection:</a:t>
            </a:r>
          </a:p>
          <a:p>
            <a:pPr marL="239713" lvl="1" indent="-238125" defTabSz="914400">
              <a:buFontTx/>
              <a:buChar char="•"/>
              <a:tabLst>
                <a:tab pos="457200" algn="l"/>
              </a:tabLst>
            </a:pPr>
            <a:r>
              <a:rPr lang="en-US" dirty="0" smtClean="0"/>
              <a:t>Front panel Property Nodes and control references</a:t>
            </a:r>
          </a:p>
          <a:p>
            <a:pPr marL="239713" lvl="1" indent="-238125" defTabSz="914400">
              <a:buFontTx/>
              <a:buChar char="•"/>
              <a:tabLst>
                <a:tab pos="457200" algn="l"/>
              </a:tabLst>
            </a:pPr>
            <a:r>
              <a:rPr lang="en-US" dirty="0" smtClean="0"/>
              <a:t>Dialog functions</a:t>
            </a:r>
          </a:p>
          <a:p>
            <a:pPr marL="239713" lvl="1" indent="-238125" defTabSz="914400">
              <a:buFontTx/>
              <a:buChar char="•"/>
              <a:tabLst>
                <a:tab pos="457200" algn="l"/>
              </a:tabLst>
            </a:pPr>
            <a:r>
              <a:rPr lang="en-US" dirty="0" smtClean="0"/>
              <a:t>VI Server front panel functions</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3" y="1"/>
            <a:ext cx="3171359" cy="481046"/>
          </a:xfrm>
          <a:prstGeom prst="rect">
            <a:avLst/>
          </a:prstGeom>
          <a:ln/>
        </p:spPr>
        <p:txBody>
          <a:bodyPr lIns="96103" tIns="48052" rIns="96103" bIns="48052"/>
          <a:lstStyle/>
          <a:p>
            <a:endParaRPr lang="en-US" dirty="0"/>
          </a:p>
          <a:p>
            <a:r>
              <a:rPr lang="en-US" dirty="0"/>
              <a:t>	</a:t>
            </a:r>
            <a:r>
              <a:rPr lang="en-US" sz="800" dirty="0">
                <a:latin typeface="Arial Narrow" pitchFamily="34" charset="0"/>
              </a:rPr>
              <a:t>Lesson # Lesson Title</a:t>
            </a:r>
            <a:endParaRPr lang="en-US" dirty="0">
              <a:latin typeface="Arial" charset="0"/>
            </a:endParaRPr>
          </a:p>
        </p:txBody>
      </p:sp>
      <p:sp>
        <p:nvSpPr>
          <p:cNvPr id="197636" name="Rectangle 4"/>
          <p:cNvSpPr>
            <a:spLocks noGrp="1" noRot="1" noChangeAspect="1" noChangeArrowheads="1" noTextEdit="1"/>
          </p:cNvSpPr>
          <p:nvPr>
            <p:ph type="sldImg"/>
          </p:nvPr>
        </p:nvSpPr>
        <p:spPr>
          <a:xfrm>
            <a:off x="1373188" y="544513"/>
            <a:ext cx="4608512" cy="3455987"/>
          </a:xfrm>
        </p:spPr>
      </p:sp>
      <p:sp>
        <p:nvSpPr>
          <p:cNvPr id="197637" name="Rectangle 5"/>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3" y="1"/>
            <a:ext cx="3171359" cy="481046"/>
          </a:xfrm>
          <a:prstGeom prst="rect">
            <a:avLst/>
          </a:prstGeom>
          <a:ln/>
        </p:spPr>
        <p:txBody>
          <a:bodyPr lIns="96103" tIns="48052" rIns="96103" bIns="48052"/>
          <a:lstStyle/>
          <a:p>
            <a:endParaRPr lang="en-US" dirty="0"/>
          </a:p>
          <a:p>
            <a:r>
              <a:rPr lang="en-US" dirty="0"/>
              <a:t>	</a:t>
            </a:r>
            <a:r>
              <a:rPr lang="en-US" sz="800" dirty="0">
                <a:latin typeface="Arial Narrow" pitchFamily="34" charset="0"/>
              </a:rPr>
              <a:t>Lesson # Lesson Title</a:t>
            </a:r>
            <a:endParaRPr lang="en-US" dirty="0">
              <a:latin typeface="Arial" charset="0"/>
            </a:endParaRPr>
          </a:p>
        </p:txBody>
      </p:sp>
      <p:sp>
        <p:nvSpPr>
          <p:cNvPr id="196612" name="Rectangle 4"/>
          <p:cNvSpPr>
            <a:spLocks noGrp="1" noRot="1" noChangeAspect="1" noChangeArrowheads="1" noTextEdit="1"/>
          </p:cNvSpPr>
          <p:nvPr>
            <p:ph type="sldImg"/>
          </p:nvPr>
        </p:nvSpPr>
        <p:spPr>
          <a:xfrm>
            <a:off x="1337734" y="545069"/>
            <a:ext cx="4678681" cy="3455431"/>
          </a:xfrm>
        </p:spPr>
      </p:sp>
      <p:sp>
        <p:nvSpPr>
          <p:cNvPr id="196613" name="Rectangle 5"/>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xfrm>
            <a:off x="3" y="0"/>
            <a:ext cx="3171359" cy="481047"/>
          </a:xfrm>
          <a:prstGeom prst="rect">
            <a:avLst/>
          </a:prstGeom>
          <a:ln/>
        </p:spPr>
        <p:txBody>
          <a:bodyPr lIns="96103" tIns="48052" rIns="96103" bIns="48052"/>
          <a:lstStyle/>
          <a:p>
            <a:endParaRPr lang="en-US" dirty="0"/>
          </a:p>
          <a:p>
            <a:r>
              <a:rPr lang="en-US" dirty="0"/>
              <a:t>	</a:t>
            </a:r>
            <a:r>
              <a:rPr lang="en-US" sz="800" dirty="0">
                <a:latin typeface="Arial Narrow" pitchFamily="34" charset="0"/>
              </a:rPr>
              <a:t>Lesson # Lesson Title</a:t>
            </a:r>
            <a:endParaRPr lang="en-US" dirty="0">
              <a:latin typeface="Arial" charset="0"/>
            </a:endParaRPr>
          </a:p>
        </p:txBody>
      </p:sp>
      <p:sp>
        <p:nvSpPr>
          <p:cNvPr id="194564" name="Rectangle 4"/>
          <p:cNvSpPr>
            <a:spLocks noGrp="1" noRot="1" noChangeAspect="1" noChangeArrowheads="1" noTextEdit="1"/>
          </p:cNvSpPr>
          <p:nvPr>
            <p:ph type="sldImg"/>
          </p:nvPr>
        </p:nvSpPr>
        <p:spPr>
          <a:xfrm>
            <a:off x="1337735" y="545069"/>
            <a:ext cx="4678681" cy="3455431"/>
          </a:xfrm>
        </p:spPr>
      </p:sp>
      <p:sp>
        <p:nvSpPr>
          <p:cNvPr id="194565" name="Rectangle 5"/>
          <p:cNvSpPr>
            <a:spLocks noGrp="1" noChangeArrowheads="1"/>
          </p:cNvSpPr>
          <p:nvPr>
            <p:ph type="body" idx="1"/>
          </p:nvPr>
        </p:nvSpPr>
        <p:spPr/>
        <p:txBody>
          <a:bodyPr/>
          <a:lstStyle/>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3"/>
          <p:cNvSpPr>
            <a:spLocks noGrp="1" noChangeArrowheads="1"/>
          </p:cNvSpPr>
          <p:nvPr>
            <p:ph type="sldNum" sz="quarter" idx="5"/>
          </p:nvPr>
        </p:nvSpPr>
        <p:spPr>
          <a:noFill/>
        </p:spPr>
        <p:txBody>
          <a:bodyPr/>
          <a:lstStyle/>
          <a:p>
            <a:pPr defTabSz="914400"/>
            <a:r>
              <a:rPr lang="en-US" dirty="0" smtClean="0"/>
              <a:t>7-</a:t>
            </a:r>
            <a:fld id="{ECF52F8C-49EA-4380-BE1C-19C965E53422}" type="slidenum">
              <a:rPr lang="en-US" smtClean="0"/>
              <a:pPr defTabSz="914400"/>
              <a:t>5</a:t>
            </a:fld>
            <a:endParaRPr lang="en-US" dirty="0" smtClean="0"/>
          </a:p>
        </p:txBody>
      </p:sp>
      <p:sp>
        <p:nvSpPr>
          <p:cNvPr id="40962" name="Rectangle 4"/>
          <p:cNvSpPr>
            <a:spLocks noGrp="1" noRot="1" noChangeAspect="1" noChangeArrowheads="1" noTextEdit="1"/>
          </p:cNvSpPr>
          <p:nvPr>
            <p:ph type="sldImg"/>
          </p:nvPr>
        </p:nvSpPr>
        <p:spPr>
          <a:xfrm>
            <a:off x="817563" y="539750"/>
            <a:ext cx="5680075" cy="4260850"/>
          </a:xfrm>
          <a:ln w="6350"/>
        </p:spPr>
      </p:sp>
      <p:sp>
        <p:nvSpPr>
          <p:cNvPr id="40963"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Avoid OS-Specific Technologies</a:t>
            </a:r>
          </a:p>
          <a:p>
            <a:pPr defTabSz="914400">
              <a:tabLst>
                <a:tab pos="457200" algn="l"/>
              </a:tabLst>
            </a:pPr>
            <a:r>
              <a:rPr lang="en-US" dirty="0" smtClean="0"/>
              <a:t>VIs on the RT target cannot run VIs that use Windows-only technology. The following features do not work on an RT target:</a:t>
            </a:r>
          </a:p>
          <a:p>
            <a:pPr marL="239713" lvl="1" indent="-238125" defTabSz="914400">
              <a:buFontTx/>
              <a:buChar char="•"/>
              <a:tabLst>
                <a:tab pos="457200" algn="l"/>
              </a:tabLst>
            </a:pPr>
            <a:r>
              <a:rPr lang="en-US" dirty="0" smtClean="0"/>
              <a:t>ActiveX VIs</a:t>
            </a:r>
          </a:p>
          <a:p>
            <a:pPr marL="239713" lvl="1" indent="-238125" defTabSz="914400">
              <a:buFontTx/>
              <a:buChar char="•"/>
              <a:tabLst>
                <a:tab pos="457200" algn="l"/>
              </a:tabLst>
            </a:pPr>
            <a:r>
              <a:rPr lang="en-US" dirty="0" smtClean="0"/>
              <a:t>.NET VIs</a:t>
            </a:r>
          </a:p>
          <a:p>
            <a:pPr marL="239713" lvl="1" indent="-238125" defTabSz="914400">
              <a:buFontTx/>
              <a:buChar char="•"/>
              <a:tabLst>
                <a:tab pos="457200" algn="l"/>
              </a:tabLst>
            </a:pPr>
            <a:r>
              <a:rPr lang="en-US" dirty="0" smtClean="0"/>
              <a:t>VIs that use NI-IVI drivers</a:t>
            </a:r>
          </a:p>
          <a:p>
            <a:pPr marL="239713" lvl="1" indent="-238125" defTabSz="914400">
              <a:buFontTx/>
              <a:buChar char="•"/>
              <a:tabLst>
                <a:tab pos="457200" algn="l"/>
              </a:tabLst>
            </a:pPr>
            <a:r>
              <a:rPr lang="en-US" dirty="0" smtClean="0"/>
              <a:t>Windows Registry Access VIs</a:t>
            </a:r>
          </a:p>
          <a:p>
            <a:pPr marL="239713" lvl="1" indent="-238125" defTabSz="914400">
              <a:buFontTx/>
              <a:buChar char="•"/>
              <a:tabLst>
                <a:tab pos="457200" algn="l"/>
              </a:tabLst>
            </a:pPr>
            <a:r>
              <a:rPr lang="en-US" dirty="0" smtClean="0"/>
              <a:t>TestStand VIs (ActiveX-based)</a:t>
            </a:r>
          </a:p>
          <a:p>
            <a:pPr marL="239713" lvl="1" indent="-238125" defTabSz="914400">
              <a:buFontTx/>
              <a:buChar char="•"/>
              <a:tabLst>
                <a:tab pos="457200" algn="l"/>
              </a:tabLst>
            </a:pPr>
            <a:r>
              <a:rPr lang="en-US" dirty="0" smtClean="0"/>
              <a:t>Report Generation Toolkit VIs</a:t>
            </a:r>
          </a:p>
          <a:p>
            <a:pPr marL="239713" lvl="1" indent="-238125" defTabSz="914400">
              <a:buFontTx/>
              <a:buChar char="•"/>
              <a:tabLst>
                <a:tab pos="457200" algn="l"/>
              </a:tabLst>
            </a:pPr>
            <a:r>
              <a:rPr lang="en-US" dirty="0" smtClean="0"/>
              <a:t>Call Library Nodes that access an operating system API other than RTOS</a:t>
            </a:r>
          </a:p>
          <a:p>
            <a:pPr marL="239713" lvl="1" indent="-238125" defTabSz="914400">
              <a:buFontTx/>
              <a:buChar char="•"/>
              <a:tabLst>
                <a:tab pos="457200" algn="l"/>
              </a:tabLst>
            </a:pPr>
            <a:r>
              <a:rPr lang="en-US" dirty="0" smtClean="0"/>
              <a:t>Graphics and Sound VIs</a:t>
            </a:r>
          </a:p>
          <a:p>
            <a:pPr marL="239713" lvl="1" indent="-238125" defTabSz="914400">
              <a:buFontTx/>
              <a:buChar char="•"/>
              <a:tabLst>
                <a:tab pos="457200" algn="l"/>
              </a:tabLst>
            </a:pPr>
            <a:r>
              <a:rPr lang="en-US" dirty="0" smtClean="0"/>
              <a:t>Database Connectivity Toolset</a:t>
            </a:r>
          </a:p>
          <a:p>
            <a:pPr marL="239713" lvl="1" indent="-238125" defTabSz="914400">
              <a:buFontTx/>
              <a:buChar char="•"/>
              <a:tabLst>
                <a:tab pos="457200" algn="l"/>
              </a:tabLst>
            </a:pPr>
            <a:r>
              <a:rPr lang="en-US" dirty="0" smtClean="0"/>
              <a:t>XML DOM Parser and G Web Server for CGI Support </a:t>
            </a:r>
          </a:p>
          <a:p>
            <a:pPr indent="1588" defTabSz="914400">
              <a:tabLst>
                <a:tab pos="457200" algn="l"/>
              </a:tabLst>
            </a:pPr>
            <a:r>
              <a:rPr lang="en-US" dirty="0" smtClean="0"/>
              <a:t>Refer to the </a:t>
            </a:r>
            <a:r>
              <a:rPr lang="en-US" i="1" dirty="0" smtClean="0"/>
              <a:t>Unsupported LabVIEW Features </a:t>
            </a:r>
            <a:r>
              <a:rPr lang="en-US" dirty="0" smtClean="0"/>
              <a:t>topic of the </a:t>
            </a:r>
            <a:r>
              <a:rPr lang="en-US" i="1" dirty="0" smtClean="0"/>
              <a:t>LabVIEW Help</a:t>
            </a:r>
            <a:r>
              <a:rPr lang="en-US" dirty="0" smtClean="0"/>
              <a:t> for more information about technologies to avoid on RT targets.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3"/>
          <p:cNvSpPr>
            <a:spLocks noGrp="1" noChangeArrowheads="1"/>
          </p:cNvSpPr>
          <p:nvPr>
            <p:ph type="sldNum" sz="quarter" idx="5"/>
          </p:nvPr>
        </p:nvSpPr>
        <p:spPr>
          <a:noFill/>
        </p:spPr>
        <p:txBody>
          <a:bodyPr/>
          <a:lstStyle/>
          <a:p>
            <a:pPr defTabSz="914400"/>
            <a:r>
              <a:rPr lang="en-US" dirty="0" smtClean="0"/>
              <a:t>7-</a:t>
            </a:r>
            <a:fld id="{1ECFF89D-3344-4C2B-AA00-56CFE1DD83B3}" type="slidenum">
              <a:rPr lang="en-US" smtClean="0"/>
              <a:pPr defTabSz="914400"/>
              <a:t>6</a:t>
            </a:fld>
            <a:endParaRPr lang="en-US" dirty="0" smtClean="0"/>
          </a:p>
        </p:txBody>
      </p:sp>
      <p:sp>
        <p:nvSpPr>
          <p:cNvPr id="61442" name="Rectangle 2"/>
          <p:cNvSpPr>
            <a:spLocks noGrp="1" noRot="1" noChangeAspect="1" noChangeArrowheads="1" noTextEdit="1"/>
          </p:cNvSpPr>
          <p:nvPr>
            <p:ph type="sldImg"/>
          </p:nvPr>
        </p:nvSpPr>
        <p:spPr>
          <a:xfrm>
            <a:off x="817563" y="539750"/>
            <a:ext cx="5680075" cy="4260850"/>
          </a:xfrm>
          <a:ln w="6350"/>
        </p:spPr>
      </p:sp>
      <p:sp>
        <p:nvSpPr>
          <p:cNvPr id="61443" name="Rectangle 3"/>
          <p:cNvSpPr>
            <a:spLocks noGrp="1" noChangeArrowheads="1"/>
          </p:cNvSpPr>
          <p:nvPr>
            <p:ph type="body" idx="1"/>
          </p:nvPr>
        </p:nvSpPr>
        <p:spPr>
          <a:noFill/>
          <a:ln/>
        </p:spPr>
        <p:txBody>
          <a:bodyPr/>
          <a:lstStyle/>
          <a:p>
            <a:r>
              <a:rPr lang="en-US" b="1" dirty="0" smtClean="0"/>
              <a:t>Running a Stand-Alone Real-Time Application (RT Module)</a:t>
            </a:r>
          </a:p>
          <a:p>
            <a:r>
              <a:rPr lang="en-US" dirty="0" smtClean="0"/>
              <a:t>You can create a </a:t>
            </a:r>
            <a:r>
              <a:rPr lang="en-US" dirty="0" smtClean="0">
                <a:hlinkClick r:id="rId3"/>
              </a:rPr>
              <a:t>stand-alone real-time application</a:t>
            </a:r>
            <a:r>
              <a:rPr lang="en-US" dirty="0" smtClean="0"/>
              <a:t> using the </a:t>
            </a:r>
            <a:r>
              <a:rPr lang="en-US" dirty="0" err="1" smtClean="0"/>
              <a:t>LabVIEW</a:t>
            </a:r>
            <a:r>
              <a:rPr lang="en-US" dirty="0" smtClean="0"/>
              <a:t> Application Builder and set the application to run when you power on an RT target. You can create multiple build specifications that configure the settings of stand-alone real-time applications under an RT target. However, you can set only one stand-alone real-time application as startup for an RT target. When you set a build specification as the startup application for an RT target, </a:t>
            </a:r>
            <a:r>
              <a:rPr lang="en-US" dirty="0" err="1" smtClean="0"/>
              <a:t>LabVIEW</a:t>
            </a:r>
            <a:r>
              <a:rPr lang="en-US" dirty="0" smtClean="0"/>
              <a:t> displays a green border around the icon for the build specification in the </a:t>
            </a:r>
            <a:r>
              <a:rPr lang="en-US" b="1" dirty="0" smtClean="0"/>
              <a:t>Project Explorer</a:t>
            </a:r>
            <a:r>
              <a:rPr lang="en-US" dirty="0" smtClean="0"/>
              <a:t> window.</a:t>
            </a:r>
          </a:p>
          <a:p>
            <a:r>
              <a:rPr lang="en-US" dirty="0" smtClean="0"/>
              <a:t>To run a built stand-alone real-time application, right-click the build specification in the </a:t>
            </a:r>
            <a:r>
              <a:rPr lang="en-US" b="1" dirty="0" smtClean="0"/>
              <a:t>Project Explorer</a:t>
            </a:r>
            <a:r>
              <a:rPr lang="en-US" dirty="0" smtClean="0"/>
              <a:t> window and select </a:t>
            </a:r>
            <a:r>
              <a:rPr lang="en-US" b="1" dirty="0" smtClean="0"/>
              <a:t>Run as startup</a:t>
            </a:r>
            <a:r>
              <a:rPr lang="en-US" dirty="0" smtClean="0"/>
              <a:t> from the shortcut menu. The </a:t>
            </a:r>
            <a:r>
              <a:rPr lang="en-US" b="1" dirty="0" smtClean="0"/>
              <a:t>Run as startup</a:t>
            </a:r>
            <a:r>
              <a:rPr lang="en-US" dirty="0" smtClean="0"/>
              <a:t> shortcut menu item sets the application as the startup application, deploys the application to the target, and prompts you to reboot the RT target.</a:t>
            </a:r>
          </a:p>
          <a:p>
            <a:r>
              <a:rPr lang="en-US" dirty="0" smtClean="0"/>
              <a:t>You also can complete the following steps to run a stand-alone real-time application as the startup application on an RT target.</a:t>
            </a:r>
          </a:p>
          <a:p>
            <a:r>
              <a:rPr lang="en-US" dirty="0" smtClean="0"/>
              <a:t>1. Build the stand-alone real-time application. </a:t>
            </a:r>
          </a:p>
          <a:p>
            <a:r>
              <a:rPr lang="en-US" dirty="0" smtClean="0"/>
              <a:t>2. Right-click the build-specification and select </a:t>
            </a:r>
            <a:r>
              <a:rPr lang="en-US" b="1" dirty="0" smtClean="0"/>
              <a:t>Set as startup</a:t>
            </a:r>
            <a:r>
              <a:rPr lang="en-US" dirty="0" smtClean="0"/>
              <a:t> from the shortcut menu to enable the application to run when you reboot or power on the RT target. </a:t>
            </a:r>
          </a:p>
          <a:p>
            <a:r>
              <a:rPr lang="en-US" dirty="0" smtClean="0"/>
              <a:t>3. Right-click the build specification and select </a:t>
            </a:r>
            <a:r>
              <a:rPr lang="en-US" b="1" dirty="0" smtClean="0"/>
              <a:t>Deploy</a:t>
            </a:r>
            <a:r>
              <a:rPr lang="en-US" dirty="0" smtClean="0"/>
              <a:t> from the shortcut menu to deploy the application to the RT target. </a:t>
            </a:r>
          </a:p>
          <a:p>
            <a:r>
              <a:rPr lang="en-US" dirty="0" smtClean="0"/>
              <a:t>4. Right-click the RT target and select </a:t>
            </a:r>
            <a:r>
              <a:rPr lang="en-US" b="1" dirty="0" err="1" smtClean="0"/>
              <a:t>Utilities»Reboot</a:t>
            </a:r>
            <a:r>
              <a:rPr lang="en-US" dirty="0" smtClean="0"/>
              <a:t> to reboot the RT target and run the stand-alone real-time application. </a:t>
            </a:r>
          </a:p>
          <a:p>
            <a:r>
              <a:rPr lang="en-US" b="1" dirty="0" smtClean="0"/>
              <a:t>Note</a:t>
            </a:r>
            <a:r>
              <a:rPr lang="en-US" dirty="0" smtClean="0"/>
              <a:t>  You cannot run a stand-alone real-time application without setting the application as startup and rebooting the RT target.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3"/>
          <p:cNvSpPr>
            <a:spLocks noGrp="1" noChangeArrowheads="1"/>
          </p:cNvSpPr>
          <p:nvPr>
            <p:ph type="sldNum" sz="quarter" idx="5"/>
          </p:nvPr>
        </p:nvSpPr>
        <p:spPr>
          <a:noFill/>
        </p:spPr>
        <p:txBody>
          <a:bodyPr/>
          <a:lstStyle/>
          <a:p>
            <a:pPr defTabSz="914400"/>
            <a:r>
              <a:rPr lang="en-US" dirty="0" smtClean="0"/>
              <a:t>7-</a:t>
            </a:r>
            <a:fld id="{0EC76EA1-7CC2-4CD8-8C6A-021D956278C6}" type="slidenum">
              <a:rPr lang="en-US" smtClean="0"/>
              <a:pPr defTabSz="914400"/>
              <a:t>7</a:t>
            </a:fld>
            <a:endParaRPr lang="en-US" dirty="0" smtClean="0"/>
          </a:p>
        </p:txBody>
      </p:sp>
      <p:sp>
        <p:nvSpPr>
          <p:cNvPr id="43010" name="Rectangle 2"/>
          <p:cNvSpPr>
            <a:spLocks noGrp="1" noRot="1" noChangeAspect="1" noChangeArrowheads="1" noTextEdit="1"/>
          </p:cNvSpPr>
          <p:nvPr>
            <p:ph type="sldImg"/>
          </p:nvPr>
        </p:nvSpPr>
        <p:spPr>
          <a:xfrm>
            <a:off x="817563" y="539750"/>
            <a:ext cx="5680075" cy="4260850"/>
          </a:xfrm>
          <a:ln w="6350"/>
        </p:spPr>
      </p:sp>
      <p:sp>
        <p:nvSpPr>
          <p:cNvPr id="43011" name="Rectangle 3"/>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B. Creating a Build Specification</a:t>
            </a:r>
          </a:p>
          <a:p>
            <a:pPr defTabSz="914400">
              <a:tabLst>
                <a:tab pos="457200" algn="l"/>
              </a:tabLst>
            </a:pPr>
            <a:r>
              <a:rPr lang="en-US" dirty="0" smtClean="0"/>
              <a:t>An RT build specification saves stand-alone applications on the host computer or embeds applications on an RT target. You create a build specification through the RT target in the Project Explorer. </a:t>
            </a:r>
            <a:br>
              <a:rPr lang="en-US" dirty="0" smtClean="0"/>
            </a:br>
            <a:r>
              <a:rPr lang="en-US" dirty="0" smtClean="0"/>
              <a:t>You can launch a built application from the Project Explorer or outside of LabVIEW. Refer to the </a:t>
            </a:r>
            <a:r>
              <a:rPr lang="en-US" i="1" dirty="0" smtClean="0"/>
              <a:t>Automatic Start on Target </a:t>
            </a:r>
            <a:r>
              <a:rPr lang="en-US" dirty="0" smtClean="0"/>
              <a:t>section of this lesson for information about automatically launching </a:t>
            </a:r>
            <a:br>
              <a:rPr lang="en-US" dirty="0" smtClean="0"/>
            </a:br>
            <a:r>
              <a:rPr lang="en-US" dirty="0" smtClean="0"/>
              <a:t>stand-alone applications.</a:t>
            </a:r>
          </a:p>
          <a:p>
            <a:pPr defTabSz="914400">
              <a:tabLst>
                <a:tab pos="457200" algn="l"/>
              </a:tabLst>
            </a:pPr>
            <a:r>
              <a:rPr lang="en-US" dirty="0" smtClean="0"/>
              <a:t>Complete the following steps to build and deploy a stand-alone real-time application.</a:t>
            </a:r>
          </a:p>
          <a:p>
            <a:pPr marL="228600" indent="-228600" defTabSz="914400">
              <a:buFont typeface="+mj-lt"/>
              <a:buAutoNum type="arabicPeriod"/>
              <a:tabLst>
                <a:tab pos="457200" algn="l"/>
              </a:tabLst>
            </a:pPr>
            <a:r>
              <a:rPr lang="en-US" dirty="0" smtClean="0"/>
              <a:t>Create a build specification under the RT target in the Project Explorer.</a:t>
            </a:r>
          </a:p>
          <a:p>
            <a:pPr marL="228600" indent="-228600" defTabSz="914400">
              <a:buFont typeface="+mj-lt"/>
              <a:buAutoNum type="arabicPeriod"/>
              <a:tabLst>
                <a:tab pos="457200" algn="l"/>
              </a:tabLst>
            </a:pPr>
            <a:r>
              <a:rPr lang="en-US" dirty="0" smtClean="0"/>
              <a:t>Save the project to save the build specification settings.</a:t>
            </a:r>
          </a:p>
          <a:p>
            <a:pPr marL="228600" indent="-228600" defTabSz="914400">
              <a:buFont typeface="+mj-lt"/>
              <a:buAutoNum type="arabicPeriod"/>
              <a:tabLst>
                <a:tab pos="457200" algn="l"/>
              </a:tabLst>
            </a:pPr>
            <a:r>
              <a:rPr lang="en-US" dirty="0" smtClean="0"/>
              <a:t>(Optional) Right-click the build specification and select the </a:t>
            </a:r>
            <a:r>
              <a:rPr lang="en-US" b="1" dirty="0" smtClean="0"/>
              <a:t>Set as Startup</a:t>
            </a:r>
            <a:r>
              <a:rPr lang="en-US" dirty="0" smtClean="0"/>
              <a:t> option to configure the target to run the application automatically when the target reboots.</a:t>
            </a:r>
          </a:p>
          <a:p>
            <a:pPr marL="228600" indent="-228600" defTabSz="914400">
              <a:buFont typeface="+mj-lt"/>
              <a:buAutoNum type="arabicPeriod"/>
              <a:tabLst>
                <a:tab pos="457200" algn="l"/>
              </a:tabLst>
            </a:pPr>
            <a:r>
              <a:rPr lang="en-US" dirty="0" smtClean="0"/>
              <a:t>Right-click the build specification and select </a:t>
            </a:r>
            <a:r>
              <a:rPr lang="en-US" b="1" dirty="0" smtClean="0"/>
              <a:t>Deploy</a:t>
            </a:r>
            <a:r>
              <a:rPr lang="en-US" dirty="0" smtClean="0"/>
              <a:t> to build the application and download it to the RT target.</a:t>
            </a:r>
          </a:p>
          <a:p>
            <a:pPr marL="228600" indent="-228600" defTabSz="914400">
              <a:buFont typeface="+mj-lt"/>
              <a:buAutoNum type="arabicPeriod"/>
              <a:tabLst>
                <a:tab pos="457200" algn="l"/>
              </a:tabLst>
            </a:pPr>
            <a:r>
              <a:rPr lang="en-US" dirty="0" smtClean="0"/>
              <a:t>Reboot the target.</a:t>
            </a:r>
          </a:p>
          <a:p>
            <a:pPr defTabSz="914400">
              <a:tabLst>
                <a:tab pos="457200" algn="l"/>
              </a:tabLst>
            </a:pPr>
            <a:endParaRPr lang="en-US" dirty="0" smtClean="0"/>
          </a:p>
          <a:p>
            <a:pPr defTabSz="914400">
              <a:tabLst>
                <a:tab pos="457200" algn="l"/>
              </a:tabLst>
            </a:pPr>
            <a:endParaRPr lang="en-US" dirty="0" smtClean="0"/>
          </a:p>
          <a:p>
            <a:pPr defTabSz="914400">
              <a:tabLst>
                <a:tab pos="457200" algn="l"/>
              </a:tabLst>
            </a:pPr>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3"/>
          <p:cNvSpPr>
            <a:spLocks noGrp="1" noChangeArrowheads="1"/>
          </p:cNvSpPr>
          <p:nvPr>
            <p:ph type="sldNum" sz="quarter" idx="5"/>
          </p:nvPr>
        </p:nvSpPr>
        <p:spPr>
          <a:noFill/>
        </p:spPr>
        <p:txBody>
          <a:bodyPr/>
          <a:lstStyle/>
          <a:p>
            <a:pPr defTabSz="914400"/>
            <a:r>
              <a:rPr lang="en-US" dirty="0" smtClean="0"/>
              <a:t>7-</a:t>
            </a:r>
            <a:fld id="{1B80C63A-481B-4A64-A892-11FB7005C68E}" type="slidenum">
              <a:rPr lang="en-US" smtClean="0"/>
              <a:pPr defTabSz="914400"/>
              <a:t>8</a:t>
            </a:fld>
            <a:endParaRPr lang="en-US" dirty="0" smtClean="0"/>
          </a:p>
        </p:txBody>
      </p:sp>
      <p:sp>
        <p:nvSpPr>
          <p:cNvPr id="45058" name="Rectangle 2"/>
          <p:cNvSpPr>
            <a:spLocks noGrp="1" noRot="1" noChangeAspect="1" noChangeArrowheads="1" noTextEdit="1"/>
          </p:cNvSpPr>
          <p:nvPr>
            <p:ph type="sldImg"/>
          </p:nvPr>
        </p:nvSpPr>
        <p:spPr>
          <a:xfrm>
            <a:off x="817563" y="539750"/>
            <a:ext cx="5680075" cy="4260850"/>
          </a:xfrm>
          <a:ln w="6350"/>
        </p:spPr>
      </p:sp>
      <p:sp>
        <p:nvSpPr>
          <p:cNvPr id="45059"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Configuring Settings – Information</a:t>
            </a:r>
          </a:p>
          <a:p>
            <a:pPr defTabSz="914400">
              <a:tabLst>
                <a:tab pos="457200" algn="l"/>
              </a:tabLst>
            </a:pPr>
            <a:r>
              <a:rPr lang="en-US" dirty="0" smtClean="0"/>
              <a:t>The </a:t>
            </a:r>
            <a:r>
              <a:rPr lang="en-US" b="1" dirty="0" smtClean="0"/>
              <a:t>Information</a:t>
            </a:r>
            <a:r>
              <a:rPr lang="en-US" dirty="0" smtClean="0"/>
              <a:t> category contains the </a:t>
            </a:r>
            <a:r>
              <a:rPr lang="en-US" b="1" dirty="0" smtClean="0"/>
              <a:t>Build specification name</a:t>
            </a:r>
            <a:r>
              <a:rPr lang="en-US" dirty="0" smtClean="0"/>
              <a:t>, </a:t>
            </a:r>
            <a:r>
              <a:rPr lang="en-US" b="1" dirty="0" smtClean="0"/>
              <a:t>Executable filename</a:t>
            </a:r>
            <a:r>
              <a:rPr lang="en-US" dirty="0" smtClean="0"/>
              <a:t>, and </a:t>
            </a:r>
            <a:r>
              <a:rPr lang="en-US" b="1" dirty="0" smtClean="0"/>
              <a:t>Target destination directory</a:t>
            </a:r>
            <a:r>
              <a:rPr lang="en-US" dirty="0" smtClean="0"/>
              <a:t> for both the target and host.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3"/>
          <p:cNvSpPr>
            <a:spLocks noGrp="1" noChangeArrowheads="1"/>
          </p:cNvSpPr>
          <p:nvPr>
            <p:ph type="sldNum" sz="quarter" idx="5"/>
          </p:nvPr>
        </p:nvSpPr>
        <p:spPr>
          <a:noFill/>
        </p:spPr>
        <p:txBody>
          <a:bodyPr/>
          <a:lstStyle/>
          <a:p>
            <a:pPr defTabSz="914400"/>
            <a:r>
              <a:rPr lang="en-US" dirty="0" smtClean="0"/>
              <a:t>7-</a:t>
            </a:r>
            <a:fld id="{B27641B5-0027-4736-A80D-D1F75E918FB1}" type="slidenum">
              <a:rPr lang="en-US" smtClean="0"/>
              <a:pPr defTabSz="914400"/>
              <a:t>9</a:t>
            </a:fld>
            <a:endParaRPr lang="en-US" dirty="0" smtClean="0"/>
          </a:p>
        </p:txBody>
      </p:sp>
      <p:sp>
        <p:nvSpPr>
          <p:cNvPr id="47106" name="Rectangle 2"/>
          <p:cNvSpPr>
            <a:spLocks noGrp="1" noRot="1" noChangeAspect="1" noChangeArrowheads="1" noTextEdit="1"/>
          </p:cNvSpPr>
          <p:nvPr>
            <p:ph type="sldImg"/>
          </p:nvPr>
        </p:nvSpPr>
        <p:spPr>
          <a:xfrm>
            <a:off x="817563" y="539750"/>
            <a:ext cx="5680075" cy="4260850"/>
          </a:xfrm>
          <a:ln w="6350"/>
        </p:spPr>
      </p:sp>
      <p:sp>
        <p:nvSpPr>
          <p:cNvPr id="47107" name="Rectangle 3"/>
          <p:cNvSpPr>
            <a:spLocks noGrp="1" noChangeArrowheads="1"/>
          </p:cNvSpPr>
          <p:nvPr>
            <p:ph type="body" idx="1"/>
          </p:nvPr>
        </p:nvSpPr>
        <p:spPr>
          <a:noFill/>
          <a:ln/>
        </p:spPr>
        <p:txBody>
          <a:bodyPr/>
          <a:lstStyle/>
          <a:p>
            <a:pPr defTabSz="914400">
              <a:tabLst>
                <a:tab pos="457200" algn="l"/>
              </a:tabLst>
            </a:pPr>
            <a:r>
              <a:rPr lang="en-US" sz="1200" b="1" dirty="0" smtClean="0">
                <a:solidFill>
                  <a:srgbClr val="000000"/>
                </a:solidFill>
                <a:latin typeface="Arial Narrow" pitchFamily="34" charset="0"/>
              </a:rPr>
              <a:t>Configuring Settings – Source Files</a:t>
            </a:r>
          </a:p>
          <a:p>
            <a:pPr defTabSz="914400">
              <a:tabLst>
                <a:tab pos="457200" algn="l"/>
              </a:tabLst>
            </a:pPr>
            <a:r>
              <a:rPr lang="en-US" dirty="0" smtClean="0"/>
              <a:t>Use the </a:t>
            </a:r>
            <a:r>
              <a:rPr lang="en-US" b="1" dirty="0" smtClean="0"/>
              <a:t>Source Files</a:t>
            </a:r>
            <a:r>
              <a:rPr lang="en-US" dirty="0" smtClean="0"/>
              <a:t> category to set startup VIs and include additional VIs or support files. You do not need to specifically include VIs called as subVIs from the Startup VIs unless the subVIs are called dynamically.</a:t>
            </a:r>
          </a:p>
          <a:p>
            <a:pPr defTabSz="914400">
              <a:tabLst>
                <a:tab pos="457200" algn="l"/>
              </a:tabLst>
            </a:pPr>
            <a:r>
              <a:rPr lang="en-US" dirty="0" smtClean="0"/>
              <a:t>Use the </a:t>
            </a:r>
            <a:r>
              <a:rPr lang="en-US" b="1" dirty="0" smtClean="0"/>
              <a:t>Destinations</a:t>
            </a:r>
            <a:r>
              <a:rPr lang="en-US" dirty="0" smtClean="0"/>
              <a:t> and </a:t>
            </a:r>
            <a:r>
              <a:rPr lang="en-US" b="1" dirty="0" smtClean="0"/>
              <a:t>Source File Settings</a:t>
            </a:r>
            <a:r>
              <a:rPr lang="en-US" dirty="0" smtClean="0"/>
              <a:t> categories to control where files are created and to set the visual properties of each VI. These categories are rarely used when building RT applications.</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www.ni.com/"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007 Title Slide">
    <p:spTree>
      <p:nvGrpSpPr>
        <p:cNvPr id="1" name=""/>
        <p:cNvGrpSpPr/>
        <p:nvPr/>
      </p:nvGrpSpPr>
      <p:grpSpPr>
        <a:xfrm>
          <a:off x="0" y="0"/>
          <a:ext cx="0" cy="0"/>
          <a:chOff x="0" y="0"/>
          <a:chExt cx="0" cy="0"/>
        </a:xfrm>
      </p:grpSpPr>
      <p:pic>
        <p:nvPicPr>
          <p:cNvPr id="4" name="Picture 14" descr="7784_static"/>
          <p:cNvPicPr>
            <a:picLocks noChangeAspect="1" noChangeArrowheads="1"/>
          </p:cNvPicPr>
          <p:nvPr/>
        </p:nvPicPr>
        <p:blipFill>
          <a:blip r:embed="rId2"/>
          <a:srcRect l="1610"/>
          <a:stretch>
            <a:fillRect/>
          </a:stretch>
        </p:blipFill>
        <p:spPr bwMode="auto">
          <a:xfrm>
            <a:off x="0" y="381000"/>
            <a:ext cx="9144000" cy="6483350"/>
          </a:xfrm>
          <a:prstGeom prst="rect">
            <a:avLst/>
          </a:prstGeom>
          <a:noFill/>
          <a:ln w="9525">
            <a:noFill/>
            <a:miter lim="800000"/>
            <a:headEnd/>
            <a:tailEnd/>
          </a:ln>
        </p:spPr>
      </p:pic>
      <p:sp>
        <p:nvSpPr>
          <p:cNvPr id="5" name="Rectangle 7">
            <a:hlinkClick r:id="rId3"/>
          </p:cNvPr>
          <p:cNvSpPr>
            <a:spLocks noChangeArrowheads="1"/>
          </p:cNvSpPr>
          <p:nvPr/>
        </p:nvSpPr>
        <p:spPr bwMode="auto">
          <a:xfrm>
            <a:off x="914400" y="6103938"/>
            <a:ext cx="914400" cy="457200"/>
          </a:xfrm>
          <a:prstGeom prst="rect">
            <a:avLst/>
          </a:prstGeom>
          <a:noFill/>
          <a:ln w="9525">
            <a:noFill/>
            <a:miter lim="800000"/>
            <a:headEnd type="none" w="sm" len="sm"/>
            <a:tailEnd type="none" w="sm" len="sm"/>
          </a:ln>
          <a:effectLst/>
        </p:spPr>
        <p:txBody>
          <a:bodyPr wrap="none" anchor="ctr"/>
          <a:lstStyle/>
          <a:p>
            <a:pPr algn="ctr" eaLnBrk="0" hangingPunct="0">
              <a:defRPr/>
            </a:pPr>
            <a:endParaRPr lang="en-US" dirty="0"/>
          </a:p>
        </p:txBody>
      </p:sp>
      <p:sp>
        <p:nvSpPr>
          <p:cNvPr id="6" name="Text Box 13"/>
          <p:cNvSpPr txBox="1">
            <a:spLocks noChangeArrowheads="1"/>
          </p:cNvSpPr>
          <p:nvPr/>
        </p:nvSpPr>
        <p:spPr bwMode="auto">
          <a:xfrm>
            <a:off x="5029200" y="5410200"/>
            <a:ext cx="3886200" cy="1187450"/>
          </a:xfrm>
          <a:prstGeom prst="rect">
            <a:avLst/>
          </a:prstGeom>
          <a:noFill/>
          <a:ln w="9525" algn="ctr">
            <a:noFill/>
            <a:miter lim="800000"/>
            <a:headEnd type="none" w="sm" len="sm"/>
            <a:tailEnd type="none" w="sm" len="sm"/>
          </a:ln>
          <a:effectLst/>
        </p:spPr>
        <p:txBody>
          <a:bodyPr>
            <a:spAutoFit/>
            <a:flatTx/>
          </a:bodyPr>
          <a:lstStyle/>
          <a:p>
            <a:pPr algn="ctr" eaLnBrk="0" hangingPunct="0">
              <a:defRPr/>
            </a:pPr>
            <a:r>
              <a:rPr lang="en-US" altLang="ja-JP" b="0" dirty="0">
                <a:solidFill>
                  <a:schemeClr val="tx1"/>
                </a:solidFill>
                <a:ea typeface="ＭＳ Ｐゴシック" charset="-128"/>
              </a:rPr>
              <a:t>11500 North Mopac Expressway</a:t>
            </a:r>
          </a:p>
          <a:p>
            <a:pPr algn="ctr" eaLnBrk="0" hangingPunct="0">
              <a:defRPr/>
            </a:pPr>
            <a:r>
              <a:rPr lang="en-US" altLang="ja-JP" b="0" dirty="0">
                <a:solidFill>
                  <a:schemeClr val="tx1"/>
                </a:solidFill>
                <a:ea typeface="ＭＳ Ｐゴシック" charset="-128"/>
              </a:rPr>
              <a:t>Austin, Texas 78759</a:t>
            </a:r>
          </a:p>
          <a:p>
            <a:pPr algn="ctr" eaLnBrk="0" hangingPunct="0">
              <a:defRPr/>
            </a:pPr>
            <a:r>
              <a:rPr lang="en-US" altLang="ja-JP" b="0" dirty="0">
                <a:solidFill>
                  <a:schemeClr val="tx1"/>
                </a:solidFill>
                <a:ea typeface="ＭＳ Ｐゴシック" charset="-128"/>
              </a:rPr>
              <a:t>ni.com/training</a:t>
            </a:r>
            <a:endParaRPr lang="en-US" b="0" dirty="0">
              <a:solidFill>
                <a:schemeClr val="tx1"/>
              </a:solidFill>
            </a:endParaRPr>
          </a:p>
        </p:txBody>
      </p:sp>
      <p:sp>
        <p:nvSpPr>
          <p:cNvPr id="5125" name="Rectangle 5"/>
          <p:cNvSpPr>
            <a:spLocks noGrp="1" noChangeArrowheads="1"/>
          </p:cNvSpPr>
          <p:nvPr>
            <p:ph type="ctrTitle"/>
          </p:nvPr>
        </p:nvSpPr>
        <p:spPr>
          <a:xfrm>
            <a:off x="2438400" y="228600"/>
            <a:ext cx="6400800" cy="1143000"/>
          </a:xfrm>
        </p:spPr>
        <p:txBody>
          <a:bodyPr/>
          <a:lstStyle>
            <a:lvl1pPr algn="r">
              <a:defRPr sz="3800">
                <a:solidFill>
                  <a:schemeClr val="hlink"/>
                </a:solidFill>
              </a:defRPr>
            </a:lvl1pPr>
          </a:lstStyle>
          <a:p>
            <a:r>
              <a:rPr lang="en-US" altLang="ja-JP" smtClean="0"/>
              <a:t>Click to edit Master title style</a:t>
            </a:r>
            <a:endParaRPr lang="en-US" altLang="ja-JP"/>
          </a:p>
        </p:txBody>
      </p:sp>
      <p:sp>
        <p:nvSpPr>
          <p:cNvPr id="5126" name="Rectangle 6"/>
          <p:cNvSpPr>
            <a:spLocks noGrp="1" noChangeArrowheads="1"/>
          </p:cNvSpPr>
          <p:nvPr>
            <p:ph type="subTitle" idx="1"/>
          </p:nvPr>
        </p:nvSpPr>
        <p:spPr>
          <a:xfrm>
            <a:off x="381000" y="1828800"/>
            <a:ext cx="8458200" cy="1524000"/>
          </a:xfrm>
        </p:spPr>
        <p:txBody>
          <a:bodyPr/>
          <a:lstStyle>
            <a:lvl1pPr algn="ctr">
              <a:defRPr sz="2400"/>
            </a:lvl1pPr>
          </a:lstStyle>
          <a:p>
            <a:r>
              <a:rPr lang="en-US" altLang="ja-JP" smtClean="0"/>
              <a:t>Click to edit Master subtitle style</a:t>
            </a:r>
            <a:endParaRPr lang="en-US"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2007 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2007 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304800"/>
            <a:ext cx="2019300" cy="54959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304800"/>
            <a:ext cx="5905500" cy="54959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2007 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514475"/>
            <a:ext cx="396240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514475"/>
            <a:ext cx="3962400" cy="4286250"/>
          </a:xfrm>
        </p:spPr>
        <p:txBody>
          <a:bodyPr/>
          <a:lstStyle/>
          <a:p>
            <a:pPr lvl="0"/>
            <a:r>
              <a:rPr lang="en-US" noProof="0" dirty="0" smtClean="0"/>
              <a:t>Click icon to add clip art</a:t>
            </a:r>
            <a:endParaRPr lang="en-US" noProof="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007 Offset Two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14475"/>
            <a:ext cx="3429000" cy="4286250"/>
          </a:xfrm>
        </p:spPr>
        <p:txBody>
          <a:bodyPr/>
          <a:lstStyle>
            <a:lvl1pPr>
              <a:defRPr sz="28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038600" y="1514475"/>
            <a:ext cx="4572000" cy="4286250"/>
          </a:xfrm>
        </p:spPr>
        <p:txBody>
          <a:bodyPr/>
          <a:lstStyle>
            <a:lvl1pPr>
              <a:defRPr sz="28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24400" y="1295400"/>
            <a:ext cx="41910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24400" y="3505200"/>
            <a:ext cx="41910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152400"/>
            <a:ext cx="85344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57200" y="3429000"/>
            <a:ext cx="82296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57200" y="3429000"/>
            <a:ext cx="82296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2007 Lesson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3429000"/>
            <a:ext cx="4038600" cy="2620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3429000"/>
            <a:ext cx="4038600" cy="2620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007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2007 Exercis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2007 Exercis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2007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00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14475"/>
            <a:ext cx="3962400" cy="4286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514475"/>
            <a:ext cx="3962400" cy="4286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2007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2007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007 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2007 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2007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image" Target="../media/image1.pn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design01"/>
          <p:cNvPicPr>
            <a:picLocks noChangeAspect="1" noChangeArrowheads="1"/>
          </p:cNvPicPr>
          <p:nvPr/>
        </p:nvPicPr>
        <p:blipFill>
          <a:blip r:embed="rId19"/>
          <a:srcRect r="64240" b="87874"/>
          <a:stretch>
            <a:fillRect/>
          </a:stretch>
        </p:blipFill>
        <p:spPr bwMode="auto">
          <a:xfrm>
            <a:off x="3687763" y="6048375"/>
            <a:ext cx="3181350" cy="809625"/>
          </a:xfrm>
          <a:prstGeom prst="rect">
            <a:avLst/>
          </a:prstGeom>
          <a:noFill/>
          <a:ln w="9525">
            <a:noFill/>
            <a:miter lim="800000"/>
            <a:headEnd/>
            <a:tailEnd/>
          </a:ln>
        </p:spPr>
      </p:pic>
      <p:sp>
        <p:nvSpPr>
          <p:cNvPr id="1027" name="Rectangle 3"/>
          <p:cNvSpPr>
            <a:spLocks noGrp="1" noChangeArrowheads="1"/>
          </p:cNvSpPr>
          <p:nvPr>
            <p:ph type="title"/>
          </p:nvPr>
        </p:nvSpPr>
        <p:spPr bwMode="auto">
          <a:xfrm>
            <a:off x="533400" y="304800"/>
            <a:ext cx="80772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ja-JP" smtClean="0"/>
              <a:t>Click to edit Master title style</a:t>
            </a:r>
          </a:p>
        </p:txBody>
      </p:sp>
      <p:sp>
        <p:nvSpPr>
          <p:cNvPr id="1028" name="Rectangle 4"/>
          <p:cNvSpPr>
            <a:spLocks noGrp="1" noChangeArrowheads="1"/>
          </p:cNvSpPr>
          <p:nvPr>
            <p:ph type="body" idx="1"/>
          </p:nvPr>
        </p:nvSpPr>
        <p:spPr bwMode="auto">
          <a:xfrm>
            <a:off x="533400" y="1514475"/>
            <a:ext cx="8077200" cy="428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4106" name="Text Box 10"/>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sz="2000" dirty="0">
                <a:solidFill>
                  <a:schemeClr val="hlink"/>
                </a:solidFill>
                <a:latin typeface="+mj-lt"/>
              </a:rPr>
              <a:t>ni.com/training</a:t>
            </a:r>
          </a:p>
        </p:txBody>
      </p:sp>
      <p:sp>
        <p:nvSpPr>
          <p:cNvPr id="6"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eaLnBrk="0" hangingPunct="0">
              <a:defRPr sz="1200" smtClean="0">
                <a:solidFill>
                  <a:schemeClr val="bg1"/>
                </a:solidFill>
              </a:defRPr>
            </a:lvl1pPr>
          </a:lstStyle>
          <a:p>
            <a:pPr>
              <a:defRPr/>
            </a:pPr>
            <a:fld id="{628CAB63-ED16-4D50-BACB-FFD821A70954}"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 id="2147483730" r:id="rId15"/>
    <p:sldLayoutId id="2147483731" r:id="rId16"/>
    <p:sldLayoutId id="2147483732" r:id="rId17"/>
  </p:sldLayoutIdLst>
  <p:txStyles>
    <p:titleStyle>
      <a:lvl1pPr algn="l" rtl="0" fontAlgn="base">
        <a:spcBef>
          <a:spcPct val="0"/>
        </a:spcBef>
        <a:spcAft>
          <a:spcPct val="0"/>
        </a:spcAft>
        <a:defRPr sz="3600" b="1">
          <a:solidFill>
            <a:schemeClr val="tx1"/>
          </a:solidFill>
          <a:latin typeface="+mj-lt"/>
          <a:ea typeface="+mj-ea"/>
          <a:cs typeface="+mj-cs"/>
        </a:defRPr>
      </a:lvl1pPr>
      <a:lvl2pPr algn="l" rtl="0" fontAlgn="base">
        <a:spcBef>
          <a:spcPct val="0"/>
        </a:spcBef>
        <a:spcAft>
          <a:spcPct val="0"/>
        </a:spcAft>
        <a:defRPr sz="3600" b="1">
          <a:solidFill>
            <a:schemeClr val="tx1"/>
          </a:solidFill>
          <a:latin typeface="Arial Narrow" pitchFamily="34" charset="0"/>
        </a:defRPr>
      </a:lvl2pPr>
      <a:lvl3pPr algn="l" rtl="0" fontAlgn="base">
        <a:spcBef>
          <a:spcPct val="0"/>
        </a:spcBef>
        <a:spcAft>
          <a:spcPct val="0"/>
        </a:spcAft>
        <a:defRPr sz="3600" b="1">
          <a:solidFill>
            <a:schemeClr val="tx1"/>
          </a:solidFill>
          <a:latin typeface="Arial Narrow" pitchFamily="34" charset="0"/>
        </a:defRPr>
      </a:lvl3pPr>
      <a:lvl4pPr algn="l" rtl="0" fontAlgn="base">
        <a:spcBef>
          <a:spcPct val="0"/>
        </a:spcBef>
        <a:spcAft>
          <a:spcPct val="0"/>
        </a:spcAft>
        <a:defRPr sz="3600" b="1">
          <a:solidFill>
            <a:schemeClr val="tx1"/>
          </a:solidFill>
          <a:latin typeface="Arial Narrow" pitchFamily="34" charset="0"/>
        </a:defRPr>
      </a:lvl4pPr>
      <a:lvl5pPr algn="l" rtl="0" fontAlgn="base">
        <a:spcBef>
          <a:spcPct val="0"/>
        </a:spcBef>
        <a:spcAft>
          <a:spcPct val="0"/>
        </a:spcAft>
        <a:defRPr sz="3600" b="1">
          <a:solidFill>
            <a:schemeClr val="tx1"/>
          </a:solidFill>
          <a:latin typeface="Arial Narrow" pitchFamily="34" charset="0"/>
        </a:defRPr>
      </a:lvl5pPr>
      <a:lvl6pPr marL="457200" algn="l" rtl="0" eaLnBrk="1" fontAlgn="base" hangingPunct="1">
        <a:spcBef>
          <a:spcPct val="0"/>
        </a:spcBef>
        <a:spcAft>
          <a:spcPct val="0"/>
        </a:spcAft>
        <a:defRPr sz="3600" b="1">
          <a:solidFill>
            <a:schemeClr val="tx1"/>
          </a:solidFill>
          <a:latin typeface="Arial Narrow" pitchFamily="34" charset="0"/>
        </a:defRPr>
      </a:lvl6pPr>
      <a:lvl7pPr marL="914400" algn="l" rtl="0" eaLnBrk="1" fontAlgn="base" hangingPunct="1">
        <a:spcBef>
          <a:spcPct val="0"/>
        </a:spcBef>
        <a:spcAft>
          <a:spcPct val="0"/>
        </a:spcAft>
        <a:defRPr sz="3600" b="1">
          <a:solidFill>
            <a:schemeClr val="tx1"/>
          </a:solidFill>
          <a:latin typeface="Arial Narrow" pitchFamily="34" charset="0"/>
        </a:defRPr>
      </a:lvl7pPr>
      <a:lvl8pPr marL="1371600" algn="l" rtl="0" eaLnBrk="1" fontAlgn="base" hangingPunct="1">
        <a:spcBef>
          <a:spcPct val="0"/>
        </a:spcBef>
        <a:spcAft>
          <a:spcPct val="0"/>
        </a:spcAft>
        <a:defRPr sz="3600" b="1">
          <a:solidFill>
            <a:schemeClr val="tx1"/>
          </a:solidFill>
          <a:latin typeface="Arial Narrow" pitchFamily="34" charset="0"/>
        </a:defRPr>
      </a:lvl8pPr>
      <a:lvl9pPr marL="1828800"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fontAlgn="base">
        <a:spcBef>
          <a:spcPct val="20000"/>
        </a:spcBef>
        <a:spcAft>
          <a:spcPct val="0"/>
        </a:spcAft>
        <a:buChar char="•"/>
        <a:tabLst>
          <a:tab pos="1539875" algn="l"/>
        </a:tabLst>
        <a:defRPr sz="2800">
          <a:solidFill>
            <a:schemeClr val="tx1"/>
          </a:solidFill>
          <a:latin typeface="+mn-lt"/>
          <a:ea typeface="+mn-ea"/>
          <a:cs typeface="+mn-cs"/>
        </a:defRPr>
      </a:lvl1pPr>
      <a:lvl2pPr marL="225425" indent="-225425" algn="l" rtl="0" fontAlgn="base">
        <a:spcBef>
          <a:spcPct val="20000"/>
        </a:spcBef>
        <a:spcAft>
          <a:spcPct val="0"/>
        </a:spcAft>
        <a:buChar char="•"/>
        <a:tabLst>
          <a:tab pos="1539875" algn="l"/>
        </a:tabLst>
        <a:defRPr sz="2800">
          <a:solidFill>
            <a:schemeClr val="tx1"/>
          </a:solidFill>
          <a:latin typeface="+mn-lt"/>
        </a:defRPr>
      </a:lvl2pPr>
      <a:lvl3pPr marL="461963" indent="-236538" algn="l" rtl="0" fontAlgn="base">
        <a:spcBef>
          <a:spcPct val="20000"/>
        </a:spcBef>
        <a:spcAft>
          <a:spcPct val="0"/>
        </a:spcAft>
        <a:buFont typeface="Arial Narrow" pitchFamily="34" charset="0"/>
        <a:buChar char="−"/>
        <a:tabLst>
          <a:tab pos="1539875" algn="l"/>
        </a:tabLst>
        <a:defRPr sz="2600">
          <a:solidFill>
            <a:schemeClr val="tx1"/>
          </a:solidFill>
          <a:latin typeface="+mn-lt"/>
        </a:defRPr>
      </a:lvl3pPr>
      <a:lvl4pPr marL="688975" indent="-227013" algn="l" rtl="0" fontAlgn="base">
        <a:spcBef>
          <a:spcPct val="20000"/>
        </a:spcBef>
        <a:spcAft>
          <a:spcPct val="0"/>
        </a:spcAft>
        <a:buChar char="•"/>
        <a:tabLst>
          <a:tab pos="1539875" algn="l"/>
        </a:tabLst>
        <a:defRPr sz="2400">
          <a:solidFill>
            <a:schemeClr val="tx1"/>
          </a:solidFill>
          <a:latin typeface="+mn-lt"/>
        </a:defRPr>
      </a:lvl4pPr>
      <a:lvl5pPr marL="914400" indent="-225425" algn="l" rtl="0" fontAlgn="base">
        <a:spcBef>
          <a:spcPct val="20000"/>
        </a:spcBef>
        <a:spcAft>
          <a:spcPct val="0"/>
        </a:spcAft>
        <a:buChar char="»"/>
        <a:tabLst>
          <a:tab pos="1539875" algn="l"/>
        </a:tabLst>
        <a:defRPr sz="2400">
          <a:solidFill>
            <a:schemeClr val="tx1"/>
          </a:solidFill>
          <a:latin typeface="+mn-lt"/>
        </a:defRPr>
      </a:lvl5pPr>
      <a:lvl6pPr marL="1643063" indent="-207963" algn="l" rtl="0" eaLnBrk="1" fontAlgn="base" hangingPunct="1">
        <a:spcBef>
          <a:spcPct val="20000"/>
        </a:spcBef>
        <a:spcAft>
          <a:spcPct val="0"/>
        </a:spcAft>
        <a:buChar char="»"/>
        <a:tabLst>
          <a:tab pos="1539875" algn="l"/>
        </a:tabLst>
        <a:defRPr sz="2400">
          <a:solidFill>
            <a:schemeClr val="tx1"/>
          </a:solidFill>
          <a:latin typeface="+mn-lt"/>
        </a:defRPr>
      </a:lvl6pPr>
      <a:lvl7pPr marL="2100263" indent="-207963" algn="l" rtl="0" eaLnBrk="1" fontAlgn="base" hangingPunct="1">
        <a:spcBef>
          <a:spcPct val="20000"/>
        </a:spcBef>
        <a:spcAft>
          <a:spcPct val="0"/>
        </a:spcAft>
        <a:buChar char="»"/>
        <a:tabLst>
          <a:tab pos="1539875" algn="l"/>
        </a:tabLst>
        <a:defRPr sz="2400">
          <a:solidFill>
            <a:schemeClr val="tx1"/>
          </a:solidFill>
          <a:latin typeface="+mn-lt"/>
        </a:defRPr>
      </a:lvl7pPr>
      <a:lvl8pPr marL="2557463" indent="-207963" algn="l" rtl="0" eaLnBrk="1" fontAlgn="base" hangingPunct="1">
        <a:spcBef>
          <a:spcPct val="20000"/>
        </a:spcBef>
        <a:spcAft>
          <a:spcPct val="0"/>
        </a:spcAft>
        <a:buChar char="»"/>
        <a:tabLst>
          <a:tab pos="1539875" algn="l"/>
        </a:tabLst>
        <a:defRPr sz="2400">
          <a:solidFill>
            <a:schemeClr val="tx1"/>
          </a:solidFill>
          <a:latin typeface="+mn-lt"/>
        </a:defRPr>
      </a:lvl8pPr>
      <a:lvl9pPr marL="3014663" indent="-207963" algn="l" rtl="0" eaLnBrk="1" fontAlgn="base" hangingPunct="1">
        <a:spcBef>
          <a:spcPct val="20000"/>
        </a:spcBef>
        <a:spcAft>
          <a:spcPct val="0"/>
        </a:spcAft>
        <a:buChar char="»"/>
        <a:tabLst>
          <a:tab pos="1539875" algn="l"/>
        </a:tabLst>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9458" name="Picture 10" descr="Defining_the_Application"/>
          <p:cNvPicPr>
            <a:picLocks noChangeAspect="1" noChangeArrowheads="1"/>
          </p:cNvPicPr>
          <p:nvPr/>
        </p:nvPicPr>
        <p:blipFill>
          <a:blip r:embed="rId4"/>
          <a:srcRect r="2055" b="12500"/>
          <a:stretch>
            <a:fillRect/>
          </a:stretch>
        </p:blipFill>
        <p:spPr bwMode="auto">
          <a:xfrm>
            <a:off x="1881188" y="1371600"/>
            <a:ext cx="7262812" cy="5334000"/>
          </a:xfrm>
          <a:prstGeom prst="rect">
            <a:avLst/>
          </a:prstGeom>
          <a:noFill/>
          <a:ln w="9525">
            <a:noFill/>
            <a:miter lim="800000"/>
            <a:headEnd/>
            <a:tailEnd/>
          </a:ln>
        </p:spPr>
      </p:pic>
      <p:pic>
        <p:nvPicPr>
          <p:cNvPr id="19459" name="Picture 7" descr="design01"/>
          <p:cNvPicPr>
            <a:picLocks noChangeAspect="1" noChangeArrowheads="1"/>
          </p:cNvPicPr>
          <p:nvPr/>
        </p:nvPicPr>
        <p:blipFill>
          <a:blip r:embed="rId5"/>
          <a:srcRect l="1730" t="1854" r="65364" b="88873"/>
          <a:stretch>
            <a:fillRect/>
          </a:stretch>
        </p:blipFill>
        <p:spPr bwMode="auto">
          <a:xfrm>
            <a:off x="3841750" y="6172200"/>
            <a:ext cx="2927350" cy="619125"/>
          </a:xfrm>
          <a:prstGeom prst="rect">
            <a:avLst/>
          </a:prstGeom>
          <a:noFill/>
          <a:ln w="9525">
            <a:noFill/>
            <a:miter lim="800000"/>
            <a:headEnd/>
            <a:tailEnd/>
          </a:ln>
        </p:spPr>
      </p:pic>
      <p:sp>
        <p:nvSpPr>
          <p:cNvPr id="19460" name="Rectangle 2"/>
          <p:cNvSpPr>
            <a:spLocks noGrp="1" noChangeArrowheads="1"/>
          </p:cNvSpPr>
          <p:nvPr>
            <p:ph type="title"/>
          </p:nvPr>
        </p:nvSpPr>
        <p:spPr bwMode="auto">
          <a:xfrm>
            <a:off x="457200" y="457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9461" name="Rectangle 3"/>
          <p:cNvSpPr>
            <a:spLocks noGrp="1" noChangeArrowheads="1"/>
          </p:cNvSpPr>
          <p:nvPr>
            <p:ph type="body" idx="1"/>
          </p:nvPr>
        </p:nvSpPr>
        <p:spPr bwMode="auto">
          <a:xfrm>
            <a:off x="457200" y="3429000"/>
            <a:ext cx="8229600" cy="2620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31080" name="Text Box 8"/>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sz="2000" dirty="0">
                <a:solidFill>
                  <a:schemeClr val="hlink"/>
                </a:solidFill>
                <a:latin typeface="+mj-lt"/>
              </a:rPr>
              <a:t>ni.com/training</a:t>
            </a:r>
          </a:p>
        </p:txBody>
      </p:sp>
      <p:sp>
        <p:nvSpPr>
          <p:cNvPr id="131081" name="Text Box 9"/>
          <p:cNvSpPr txBox="1">
            <a:spLocks noChangeArrowheads="1"/>
          </p:cNvSpPr>
          <p:nvPr/>
        </p:nvSpPr>
        <p:spPr bwMode="auto">
          <a:xfrm>
            <a:off x="533400" y="2743200"/>
            <a:ext cx="1793875" cy="584200"/>
          </a:xfrm>
          <a:prstGeom prst="rect">
            <a:avLst/>
          </a:prstGeom>
          <a:noFill/>
          <a:ln w="9525" algn="ctr">
            <a:noFill/>
            <a:miter lim="800000"/>
            <a:headEnd type="none" w="sm" len="sm"/>
            <a:tailEnd type="none" w="sm" len="sm"/>
          </a:ln>
          <a:effectLst/>
        </p:spPr>
        <p:txBody>
          <a:bodyPr>
            <a:spAutoFit/>
            <a:flatTx/>
          </a:bodyPr>
          <a:lstStyle/>
          <a:p>
            <a:pPr eaLnBrk="0" hangingPunct="0">
              <a:spcBef>
                <a:spcPct val="50000"/>
              </a:spcBef>
              <a:defRPr/>
            </a:pPr>
            <a:r>
              <a:rPr lang="en-US" sz="3200" dirty="0">
                <a:solidFill>
                  <a:schemeClr val="hlink"/>
                </a:solidFill>
                <a:latin typeface="+mj-lt"/>
              </a:rPr>
              <a:t>TOPICS</a:t>
            </a:r>
          </a:p>
        </p:txBody>
      </p:sp>
    </p:spTree>
  </p:cSld>
  <p:clrMap bg1="lt1" tx1="dk1" bg2="lt2" tx2="dk2" accent1="accent1" accent2="accent2" accent3="accent3" accent4="accent4" accent5="accent5" accent6="accent6" hlink="hlink" folHlink="folHlink"/>
  <p:sldLayoutIdLst>
    <p:sldLayoutId id="2147483712" r:id="rId1"/>
    <p:sldLayoutId id="2147483713" r:id="rId2"/>
  </p:sldLayoutIdLst>
  <p:txStyles>
    <p:titleStyle>
      <a:lvl1pPr algn="ctr" rtl="0" fontAlgn="base">
        <a:spcBef>
          <a:spcPct val="0"/>
        </a:spcBef>
        <a:spcAft>
          <a:spcPct val="0"/>
        </a:spcAft>
        <a:defRPr sz="3800" b="1">
          <a:solidFill>
            <a:schemeClr val="tx2"/>
          </a:solidFill>
          <a:latin typeface="+mj-lt"/>
          <a:ea typeface="+mj-ea"/>
          <a:cs typeface="+mj-cs"/>
        </a:defRPr>
      </a:lvl1pPr>
      <a:lvl2pPr algn="ctr" rtl="0" fontAlgn="base">
        <a:spcBef>
          <a:spcPct val="0"/>
        </a:spcBef>
        <a:spcAft>
          <a:spcPct val="0"/>
        </a:spcAft>
        <a:defRPr sz="3800" b="1">
          <a:solidFill>
            <a:schemeClr val="tx2"/>
          </a:solidFill>
          <a:latin typeface="Arial Narrow" pitchFamily="34" charset="0"/>
        </a:defRPr>
      </a:lvl2pPr>
      <a:lvl3pPr algn="ctr" rtl="0" fontAlgn="base">
        <a:spcBef>
          <a:spcPct val="0"/>
        </a:spcBef>
        <a:spcAft>
          <a:spcPct val="0"/>
        </a:spcAft>
        <a:defRPr sz="3800" b="1">
          <a:solidFill>
            <a:schemeClr val="tx2"/>
          </a:solidFill>
          <a:latin typeface="Arial Narrow" pitchFamily="34" charset="0"/>
        </a:defRPr>
      </a:lvl3pPr>
      <a:lvl4pPr algn="ctr" rtl="0" fontAlgn="base">
        <a:spcBef>
          <a:spcPct val="0"/>
        </a:spcBef>
        <a:spcAft>
          <a:spcPct val="0"/>
        </a:spcAft>
        <a:defRPr sz="3800" b="1">
          <a:solidFill>
            <a:schemeClr val="tx2"/>
          </a:solidFill>
          <a:latin typeface="Arial Narrow" pitchFamily="34" charset="0"/>
        </a:defRPr>
      </a:lvl4pPr>
      <a:lvl5pPr algn="ctr" rtl="0" fontAlgn="base">
        <a:spcBef>
          <a:spcPct val="0"/>
        </a:spcBef>
        <a:spcAft>
          <a:spcPct val="0"/>
        </a:spcAft>
        <a:defRPr sz="3800" b="1">
          <a:solidFill>
            <a:schemeClr val="tx2"/>
          </a:solidFill>
          <a:latin typeface="Arial Narrow" pitchFamily="34" charset="0"/>
        </a:defRPr>
      </a:lvl5pPr>
      <a:lvl6pPr marL="457200" algn="ctr" rtl="0" eaLnBrk="1" fontAlgn="base" hangingPunct="1">
        <a:spcBef>
          <a:spcPct val="0"/>
        </a:spcBef>
        <a:spcAft>
          <a:spcPct val="0"/>
        </a:spcAft>
        <a:defRPr sz="3800" b="1">
          <a:solidFill>
            <a:schemeClr val="tx2"/>
          </a:solidFill>
          <a:latin typeface="Arial Narrow" pitchFamily="34" charset="0"/>
        </a:defRPr>
      </a:lvl6pPr>
      <a:lvl7pPr marL="914400" algn="ctr" rtl="0" eaLnBrk="1" fontAlgn="base" hangingPunct="1">
        <a:spcBef>
          <a:spcPct val="0"/>
        </a:spcBef>
        <a:spcAft>
          <a:spcPct val="0"/>
        </a:spcAft>
        <a:defRPr sz="3800" b="1">
          <a:solidFill>
            <a:schemeClr val="tx2"/>
          </a:solidFill>
          <a:latin typeface="Arial Narrow" pitchFamily="34" charset="0"/>
        </a:defRPr>
      </a:lvl7pPr>
      <a:lvl8pPr marL="1371600" algn="ctr" rtl="0" eaLnBrk="1" fontAlgn="base" hangingPunct="1">
        <a:spcBef>
          <a:spcPct val="0"/>
        </a:spcBef>
        <a:spcAft>
          <a:spcPct val="0"/>
        </a:spcAft>
        <a:defRPr sz="3800" b="1">
          <a:solidFill>
            <a:schemeClr val="tx2"/>
          </a:solidFill>
          <a:latin typeface="Arial Narrow" pitchFamily="34" charset="0"/>
        </a:defRPr>
      </a:lvl8pPr>
      <a:lvl9pPr marL="1828800" algn="ctr" rtl="0" eaLnBrk="1" fontAlgn="base" hangingPunct="1">
        <a:spcBef>
          <a:spcPct val="0"/>
        </a:spcBef>
        <a:spcAft>
          <a:spcPct val="0"/>
        </a:spcAft>
        <a:defRPr sz="3800" b="1">
          <a:solidFill>
            <a:schemeClr val="tx2"/>
          </a:solidFill>
          <a:latin typeface="Arial Narrow" pitchFamily="34" charset="0"/>
        </a:defRPr>
      </a:lvl9pPr>
    </p:titleStyle>
    <p:bodyStyle>
      <a:lvl1pPr marL="444500" indent="-444500" algn="l" rtl="0" fontAlgn="base">
        <a:spcBef>
          <a:spcPct val="20000"/>
        </a:spcBef>
        <a:spcAft>
          <a:spcPct val="0"/>
        </a:spcAft>
        <a:buAutoNum type="alphaUcPeriod"/>
        <a:tabLst>
          <a:tab pos="457200" algn="l"/>
        </a:tabLst>
        <a:defRPr sz="2800">
          <a:solidFill>
            <a:schemeClr val="tx1"/>
          </a:solidFill>
          <a:latin typeface="+mn-lt"/>
          <a:ea typeface="+mn-ea"/>
          <a:cs typeface="+mn-cs"/>
        </a:defRPr>
      </a:lvl1pPr>
      <a:lvl2pPr marL="1016000" indent="-533400" algn="l" rtl="0" fontAlgn="base">
        <a:spcBef>
          <a:spcPct val="20000"/>
        </a:spcBef>
        <a:spcAft>
          <a:spcPct val="0"/>
        </a:spcAft>
        <a:buChar char="–"/>
        <a:tabLst>
          <a:tab pos="457200" algn="l"/>
        </a:tabLst>
        <a:defRPr sz="2800">
          <a:solidFill>
            <a:schemeClr val="tx1"/>
          </a:solidFill>
          <a:latin typeface="+mn-lt"/>
        </a:defRPr>
      </a:lvl2pPr>
      <a:lvl3pPr marL="1474788" indent="-457200" algn="l" rtl="0" fontAlgn="base">
        <a:spcBef>
          <a:spcPct val="20000"/>
        </a:spcBef>
        <a:spcAft>
          <a:spcPct val="0"/>
        </a:spcAft>
        <a:buChar char="•"/>
        <a:tabLst>
          <a:tab pos="457200" algn="l"/>
        </a:tabLst>
        <a:defRPr sz="2400">
          <a:solidFill>
            <a:schemeClr val="tx1"/>
          </a:solidFill>
          <a:latin typeface="+mn-lt"/>
        </a:defRPr>
      </a:lvl3pPr>
      <a:lvl4pPr marL="1857375" indent="-381000" algn="l" rtl="0" fontAlgn="base">
        <a:spcBef>
          <a:spcPct val="20000"/>
        </a:spcBef>
        <a:spcAft>
          <a:spcPct val="0"/>
        </a:spcAft>
        <a:buChar char="–"/>
        <a:tabLst>
          <a:tab pos="457200" algn="l"/>
        </a:tabLst>
        <a:defRPr sz="2000">
          <a:solidFill>
            <a:schemeClr val="tx1"/>
          </a:solidFill>
          <a:latin typeface="+mn-lt"/>
        </a:defRPr>
      </a:lvl4pPr>
      <a:lvl5pPr marL="2239963" indent="-381000" algn="l" rtl="0" fontAlgn="base">
        <a:spcBef>
          <a:spcPct val="20000"/>
        </a:spcBef>
        <a:spcAft>
          <a:spcPct val="0"/>
        </a:spcAft>
        <a:buChar char="»"/>
        <a:tabLst>
          <a:tab pos="457200" algn="l"/>
        </a:tabLst>
        <a:defRPr sz="2000">
          <a:solidFill>
            <a:schemeClr val="tx1"/>
          </a:solidFill>
          <a:latin typeface="+mn-lt"/>
        </a:defRPr>
      </a:lvl5pPr>
      <a:lvl6pPr marL="2697163" indent="-381000" algn="l" rtl="0" eaLnBrk="1" fontAlgn="base" hangingPunct="1">
        <a:spcBef>
          <a:spcPct val="20000"/>
        </a:spcBef>
        <a:spcAft>
          <a:spcPct val="0"/>
        </a:spcAft>
        <a:buChar char="»"/>
        <a:tabLst>
          <a:tab pos="457200" algn="l"/>
        </a:tabLst>
        <a:defRPr sz="2000">
          <a:solidFill>
            <a:schemeClr val="tx1"/>
          </a:solidFill>
          <a:latin typeface="+mn-lt"/>
        </a:defRPr>
      </a:lvl6pPr>
      <a:lvl7pPr marL="3154363" indent="-381000" algn="l" rtl="0" eaLnBrk="1" fontAlgn="base" hangingPunct="1">
        <a:spcBef>
          <a:spcPct val="20000"/>
        </a:spcBef>
        <a:spcAft>
          <a:spcPct val="0"/>
        </a:spcAft>
        <a:buChar char="»"/>
        <a:tabLst>
          <a:tab pos="457200" algn="l"/>
        </a:tabLst>
        <a:defRPr sz="2000">
          <a:solidFill>
            <a:schemeClr val="tx1"/>
          </a:solidFill>
          <a:latin typeface="+mn-lt"/>
        </a:defRPr>
      </a:lvl7pPr>
      <a:lvl8pPr marL="3611563" indent="-381000" algn="l" rtl="0" eaLnBrk="1" fontAlgn="base" hangingPunct="1">
        <a:spcBef>
          <a:spcPct val="20000"/>
        </a:spcBef>
        <a:spcAft>
          <a:spcPct val="0"/>
        </a:spcAft>
        <a:buChar char="»"/>
        <a:tabLst>
          <a:tab pos="457200" algn="l"/>
        </a:tabLst>
        <a:defRPr sz="2000">
          <a:solidFill>
            <a:schemeClr val="tx1"/>
          </a:solidFill>
          <a:latin typeface="+mn-lt"/>
        </a:defRPr>
      </a:lvl8pPr>
      <a:lvl9pPr marL="4068763" indent="-381000" algn="l" rtl="0" eaLnBrk="1" fontAlgn="base" hangingPunct="1">
        <a:spcBef>
          <a:spcPct val="20000"/>
        </a:spcBef>
        <a:spcAft>
          <a:spcPct val="0"/>
        </a:spcAft>
        <a:buChar char="»"/>
        <a:tabLst>
          <a:tab pos="457200" algn="l"/>
        </a:tabLs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xfrm>
            <a:off x="533400" y="228600"/>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2531" name="Rectangle 3"/>
          <p:cNvSpPr>
            <a:spLocks noGrp="1" noChangeArrowheads="1"/>
          </p:cNvSpPr>
          <p:nvPr>
            <p:ph type="body" idx="1"/>
          </p:nvPr>
        </p:nvSpPr>
        <p:spPr bwMode="auto">
          <a:xfrm>
            <a:off x="990600" y="3733800"/>
            <a:ext cx="7696200" cy="2057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pic>
        <p:nvPicPr>
          <p:cNvPr id="22532" name="Picture 4" descr="design01"/>
          <p:cNvPicPr>
            <a:picLocks noChangeAspect="1" noChangeArrowheads="1"/>
          </p:cNvPicPr>
          <p:nvPr/>
        </p:nvPicPr>
        <p:blipFill>
          <a:blip r:embed="rId3"/>
          <a:srcRect r="64240" b="87874"/>
          <a:stretch>
            <a:fillRect/>
          </a:stretch>
        </p:blipFill>
        <p:spPr bwMode="auto">
          <a:xfrm>
            <a:off x="3687763" y="6048375"/>
            <a:ext cx="3181350" cy="809625"/>
          </a:xfrm>
          <a:prstGeom prst="rect">
            <a:avLst/>
          </a:prstGeom>
          <a:noFill/>
          <a:ln w="9525">
            <a:noFill/>
            <a:miter lim="800000"/>
            <a:headEnd/>
            <a:tailEnd/>
          </a:ln>
        </p:spPr>
      </p:pic>
      <p:sp>
        <p:nvSpPr>
          <p:cNvPr id="138245" name="Text Box 5"/>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sz="2000" dirty="0">
                <a:solidFill>
                  <a:schemeClr val="hlink"/>
                </a:solidFill>
              </a:rPr>
              <a:t>ni.com/training</a:t>
            </a:r>
          </a:p>
        </p:txBody>
      </p:sp>
      <p:sp>
        <p:nvSpPr>
          <p:cNvPr id="138247" name="AutoShape 7"/>
          <p:cNvSpPr>
            <a:spLocks noChangeArrowheads="1"/>
          </p:cNvSpPr>
          <p:nvPr/>
        </p:nvSpPr>
        <p:spPr bwMode="auto">
          <a:xfrm rot="5400000">
            <a:off x="-436563" y="4532313"/>
            <a:ext cx="2041525" cy="444500"/>
          </a:xfrm>
          <a:prstGeom prst="roundRect">
            <a:avLst>
              <a:gd name="adj" fmla="val 16667"/>
            </a:avLst>
          </a:prstGeom>
          <a:solidFill>
            <a:schemeClr val="hlink"/>
          </a:solidFill>
          <a:ln w="9525">
            <a:noFill/>
            <a:round/>
            <a:headEnd type="none" w="sm" len="sm"/>
            <a:tailEnd type="none" w="sm" len="sm"/>
          </a:ln>
          <a:effectLst/>
        </p:spPr>
        <p:txBody>
          <a:bodyPr rot="10800000" wrap="none" anchor="ctr"/>
          <a:lstStyle/>
          <a:p>
            <a:pPr algn="ctr" eaLnBrk="0" hangingPunct="0">
              <a:defRPr/>
            </a:pPr>
            <a:r>
              <a:rPr lang="en-US" sz="2400" dirty="0">
                <a:latin typeface="+mn-lt"/>
              </a:rPr>
              <a:t>GOAL</a:t>
            </a:r>
          </a:p>
        </p:txBody>
      </p:sp>
      <p:sp>
        <p:nvSpPr>
          <p:cNvPr id="7" name="Slide Number Placeholder 6"/>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eaLnBrk="0" hangingPunct="0">
              <a:defRPr sz="1200" smtClean="0">
                <a:solidFill>
                  <a:schemeClr val="bg1"/>
                </a:solidFill>
              </a:defRPr>
            </a:lvl1pPr>
          </a:lstStyle>
          <a:p>
            <a:pPr>
              <a:defRPr/>
            </a:pPr>
            <a:fld id="{37A564ED-D64C-4C0A-ABFB-863BAAA29C6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33" r:id="rId1"/>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Narrow" pitchFamily="34" charset="0"/>
        </a:defRPr>
      </a:lvl2pPr>
      <a:lvl3pPr algn="l" rtl="0" fontAlgn="base">
        <a:spcBef>
          <a:spcPct val="0"/>
        </a:spcBef>
        <a:spcAft>
          <a:spcPct val="0"/>
        </a:spcAft>
        <a:defRPr sz="3600" b="1">
          <a:solidFill>
            <a:schemeClr val="tx2"/>
          </a:solidFill>
          <a:latin typeface="Arial Narrow" pitchFamily="34" charset="0"/>
        </a:defRPr>
      </a:lvl3pPr>
      <a:lvl4pPr algn="l" rtl="0" fontAlgn="base">
        <a:spcBef>
          <a:spcPct val="0"/>
        </a:spcBef>
        <a:spcAft>
          <a:spcPct val="0"/>
        </a:spcAft>
        <a:defRPr sz="3600" b="1">
          <a:solidFill>
            <a:schemeClr val="tx2"/>
          </a:solidFill>
          <a:latin typeface="Arial Narrow" pitchFamily="34" charset="0"/>
        </a:defRPr>
      </a:lvl4pPr>
      <a:lvl5pPr algn="l" rtl="0" fontAlgn="base">
        <a:spcBef>
          <a:spcPct val="0"/>
        </a:spcBef>
        <a:spcAft>
          <a:spcPct val="0"/>
        </a:spcAft>
        <a:defRPr sz="3600" b="1">
          <a:solidFill>
            <a:schemeClr val="tx2"/>
          </a:solidFill>
          <a:latin typeface="Arial Narrow" pitchFamily="34" charset="0"/>
        </a:defRPr>
      </a:lvl5pPr>
      <a:lvl6pPr marL="457200" algn="l" rtl="0" eaLnBrk="1" fontAlgn="base" hangingPunct="1">
        <a:spcBef>
          <a:spcPct val="0"/>
        </a:spcBef>
        <a:spcAft>
          <a:spcPct val="0"/>
        </a:spcAft>
        <a:defRPr sz="3600" b="1">
          <a:solidFill>
            <a:schemeClr val="tx2"/>
          </a:solidFill>
          <a:latin typeface="Arial Narrow" pitchFamily="34" charset="0"/>
        </a:defRPr>
      </a:lvl6pPr>
      <a:lvl7pPr marL="914400" algn="l" rtl="0" eaLnBrk="1" fontAlgn="base" hangingPunct="1">
        <a:spcBef>
          <a:spcPct val="0"/>
        </a:spcBef>
        <a:spcAft>
          <a:spcPct val="0"/>
        </a:spcAft>
        <a:defRPr sz="3600" b="1">
          <a:solidFill>
            <a:schemeClr val="tx2"/>
          </a:solidFill>
          <a:latin typeface="Arial Narrow" pitchFamily="34" charset="0"/>
        </a:defRPr>
      </a:lvl7pPr>
      <a:lvl8pPr marL="1371600" algn="l" rtl="0" eaLnBrk="1" fontAlgn="base" hangingPunct="1">
        <a:spcBef>
          <a:spcPct val="0"/>
        </a:spcBef>
        <a:spcAft>
          <a:spcPct val="0"/>
        </a:spcAft>
        <a:defRPr sz="3600" b="1">
          <a:solidFill>
            <a:schemeClr val="tx2"/>
          </a:solidFill>
          <a:latin typeface="Arial Narrow" pitchFamily="34" charset="0"/>
        </a:defRPr>
      </a:lvl8pPr>
      <a:lvl9pPr marL="1828800" algn="l" rtl="0" eaLnBrk="1" fontAlgn="base" hangingPunct="1">
        <a:spcBef>
          <a:spcPct val="0"/>
        </a:spcBef>
        <a:spcAft>
          <a:spcPct val="0"/>
        </a:spcAft>
        <a:defRPr sz="3600" b="1">
          <a:solidFill>
            <a:schemeClr val="tx2"/>
          </a:solidFill>
          <a:latin typeface="Arial Narrow" pitchFamily="34" charset="0"/>
        </a:defRPr>
      </a:lvl9pPr>
    </p:titleStyle>
    <p:bodyStyle>
      <a:lvl1pPr marL="342900" indent="-342900" algn="l" rtl="0" fontAlgn="base">
        <a:spcBef>
          <a:spcPct val="20000"/>
        </a:spcBef>
        <a:spcAft>
          <a:spcPct val="0"/>
        </a:spcAft>
        <a:buChar char="•"/>
        <a:defRPr sz="2800">
          <a:solidFill>
            <a:schemeClr val="hlink"/>
          </a:solidFill>
          <a:latin typeface="+mn-lt"/>
          <a:ea typeface="+mn-ea"/>
          <a:cs typeface="+mn-cs"/>
        </a:defRPr>
      </a:lvl1pPr>
      <a:lvl2pPr marL="1039813" indent="-533400" algn="l" rtl="0" fontAlgn="base">
        <a:spcBef>
          <a:spcPct val="20000"/>
        </a:spcBef>
        <a:spcAft>
          <a:spcPct val="0"/>
        </a:spcAft>
        <a:buChar char="–"/>
        <a:defRPr sz="2800">
          <a:solidFill>
            <a:schemeClr val="tx1"/>
          </a:solidFill>
          <a:latin typeface="+mn-lt"/>
        </a:defRPr>
      </a:lvl2pPr>
      <a:lvl3pPr marL="1498600" indent="-457200" algn="l" rtl="0" fontAlgn="base">
        <a:spcBef>
          <a:spcPct val="20000"/>
        </a:spcBef>
        <a:spcAft>
          <a:spcPct val="0"/>
        </a:spcAft>
        <a:buChar char="•"/>
        <a:defRPr sz="2400">
          <a:solidFill>
            <a:schemeClr val="tx1"/>
          </a:solidFill>
          <a:latin typeface="+mn-lt"/>
        </a:defRPr>
      </a:lvl3pPr>
      <a:lvl4pPr marL="1881188" indent="-381000" algn="l" rtl="0" fontAlgn="base">
        <a:spcBef>
          <a:spcPct val="20000"/>
        </a:spcBef>
        <a:spcAft>
          <a:spcPct val="0"/>
        </a:spcAft>
        <a:buChar char="–"/>
        <a:defRPr sz="2000">
          <a:solidFill>
            <a:schemeClr val="tx1"/>
          </a:solidFill>
          <a:latin typeface="+mn-lt"/>
        </a:defRPr>
      </a:lvl4pPr>
      <a:lvl5pPr marL="2263775" indent="-381000" algn="l" rtl="0" fontAlgn="base">
        <a:spcBef>
          <a:spcPct val="20000"/>
        </a:spcBef>
        <a:spcAft>
          <a:spcPct val="0"/>
        </a:spcAft>
        <a:buChar char="»"/>
        <a:defRPr sz="2000">
          <a:solidFill>
            <a:schemeClr val="tx1"/>
          </a:solidFill>
          <a:latin typeface="+mn-lt"/>
        </a:defRPr>
      </a:lvl5pPr>
      <a:lvl6pPr marL="2720975" indent="-381000" algn="l" rtl="0" eaLnBrk="1" fontAlgn="base" hangingPunct="1">
        <a:spcBef>
          <a:spcPct val="20000"/>
        </a:spcBef>
        <a:spcAft>
          <a:spcPct val="0"/>
        </a:spcAft>
        <a:buChar char="»"/>
        <a:defRPr sz="2000">
          <a:solidFill>
            <a:schemeClr val="tx1"/>
          </a:solidFill>
          <a:latin typeface="+mn-lt"/>
        </a:defRPr>
      </a:lvl6pPr>
      <a:lvl7pPr marL="3178175" indent="-381000" algn="l" rtl="0" eaLnBrk="1" fontAlgn="base" hangingPunct="1">
        <a:spcBef>
          <a:spcPct val="20000"/>
        </a:spcBef>
        <a:spcAft>
          <a:spcPct val="0"/>
        </a:spcAft>
        <a:buChar char="»"/>
        <a:defRPr sz="2000">
          <a:solidFill>
            <a:schemeClr val="tx1"/>
          </a:solidFill>
          <a:latin typeface="+mn-lt"/>
        </a:defRPr>
      </a:lvl7pPr>
      <a:lvl8pPr marL="3635375" indent="-381000" algn="l" rtl="0" eaLnBrk="1" fontAlgn="base" hangingPunct="1">
        <a:spcBef>
          <a:spcPct val="20000"/>
        </a:spcBef>
        <a:spcAft>
          <a:spcPct val="0"/>
        </a:spcAft>
        <a:buChar char="»"/>
        <a:defRPr sz="2000">
          <a:solidFill>
            <a:schemeClr val="tx1"/>
          </a:solidFill>
          <a:latin typeface="+mn-lt"/>
        </a:defRPr>
      </a:lvl8pPr>
      <a:lvl9pPr marL="4092575" indent="-3810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bwMode="auto">
          <a:xfrm>
            <a:off x="533400" y="228600"/>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7651" name="Rectangle 3"/>
          <p:cNvSpPr>
            <a:spLocks noGrp="1" noChangeArrowheads="1"/>
          </p:cNvSpPr>
          <p:nvPr>
            <p:ph type="body" idx="1"/>
          </p:nvPr>
        </p:nvSpPr>
        <p:spPr bwMode="auto">
          <a:xfrm>
            <a:off x="990600" y="3733800"/>
            <a:ext cx="7696200" cy="2057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pic>
        <p:nvPicPr>
          <p:cNvPr id="27652" name="Picture 4" descr="design01"/>
          <p:cNvPicPr>
            <a:picLocks noChangeAspect="1" noChangeArrowheads="1"/>
          </p:cNvPicPr>
          <p:nvPr/>
        </p:nvPicPr>
        <p:blipFill>
          <a:blip r:embed="rId3"/>
          <a:srcRect r="64240" b="87874"/>
          <a:stretch>
            <a:fillRect/>
          </a:stretch>
        </p:blipFill>
        <p:spPr bwMode="auto">
          <a:xfrm>
            <a:off x="3687763" y="6048375"/>
            <a:ext cx="3181350" cy="809625"/>
          </a:xfrm>
          <a:prstGeom prst="rect">
            <a:avLst/>
          </a:prstGeom>
          <a:noFill/>
          <a:ln w="9525">
            <a:noFill/>
            <a:miter lim="800000"/>
            <a:headEnd/>
            <a:tailEnd/>
          </a:ln>
        </p:spPr>
      </p:pic>
      <p:sp>
        <p:nvSpPr>
          <p:cNvPr id="138245" name="Text Box 5"/>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sz="2000" dirty="0">
                <a:solidFill>
                  <a:schemeClr val="hlink"/>
                </a:solidFill>
              </a:rPr>
              <a:t>ni.com/training</a:t>
            </a:r>
          </a:p>
        </p:txBody>
      </p:sp>
      <p:sp>
        <p:nvSpPr>
          <p:cNvPr id="138247" name="AutoShape 7"/>
          <p:cNvSpPr>
            <a:spLocks noChangeArrowheads="1"/>
          </p:cNvSpPr>
          <p:nvPr/>
        </p:nvSpPr>
        <p:spPr bwMode="auto">
          <a:xfrm rot="5400000">
            <a:off x="-436563" y="4532313"/>
            <a:ext cx="2041525" cy="444500"/>
          </a:xfrm>
          <a:prstGeom prst="roundRect">
            <a:avLst>
              <a:gd name="adj" fmla="val 16667"/>
            </a:avLst>
          </a:prstGeom>
          <a:solidFill>
            <a:schemeClr val="hlink"/>
          </a:solidFill>
          <a:ln w="9525">
            <a:noFill/>
            <a:round/>
            <a:headEnd type="none" w="sm" len="sm"/>
            <a:tailEnd type="none" w="sm" len="sm"/>
          </a:ln>
          <a:effectLst/>
        </p:spPr>
        <p:txBody>
          <a:bodyPr rot="10800000" wrap="none" anchor="ctr"/>
          <a:lstStyle/>
          <a:p>
            <a:pPr algn="ctr" eaLnBrk="0" hangingPunct="0">
              <a:defRPr/>
            </a:pPr>
            <a:r>
              <a:rPr lang="en-US" sz="2400" dirty="0">
                <a:latin typeface="+mj-lt"/>
              </a:rPr>
              <a:t>GOAL</a:t>
            </a:r>
          </a:p>
        </p:txBody>
      </p:sp>
      <p:sp>
        <p:nvSpPr>
          <p:cNvPr id="7" name="Slide Number Placeholder 6"/>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eaLnBrk="0" hangingPunct="0">
              <a:defRPr sz="1200" smtClean="0">
                <a:solidFill>
                  <a:schemeClr val="bg1"/>
                </a:solidFill>
              </a:defRPr>
            </a:lvl1pPr>
          </a:lstStyle>
          <a:p>
            <a:pPr>
              <a:defRPr/>
            </a:pPr>
            <a:fld id="{A0904FA0-5182-41E7-92CF-5A9E23B70A24}"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34" r:id="rId1"/>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Narrow" pitchFamily="34" charset="0"/>
        </a:defRPr>
      </a:lvl2pPr>
      <a:lvl3pPr algn="l" rtl="0" fontAlgn="base">
        <a:spcBef>
          <a:spcPct val="0"/>
        </a:spcBef>
        <a:spcAft>
          <a:spcPct val="0"/>
        </a:spcAft>
        <a:defRPr sz="3600" b="1">
          <a:solidFill>
            <a:schemeClr val="tx2"/>
          </a:solidFill>
          <a:latin typeface="Arial Narrow" pitchFamily="34" charset="0"/>
        </a:defRPr>
      </a:lvl3pPr>
      <a:lvl4pPr algn="l" rtl="0" fontAlgn="base">
        <a:spcBef>
          <a:spcPct val="0"/>
        </a:spcBef>
        <a:spcAft>
          <a:spcPct val="0"/>
        </a:spcAft>
        <a:defRPr sz="3600" b="1">
          <a:solidFill>
            <a:schemeClr val="tx2"/>
          </a:solidFill>
          <a:latin typeface="Arial Narrow" pitchFamily="34" charset="0"/>
        </a:defRPr>
      </a:lvl4pPr>
      <a:lvl5pPr algn="l" rtl="0" fontAlgn="base">
        <a:spcBef>
          <a:spcPct val="0"/>
        </a:spcBef>
        <a:spcAft>
          <a:spcPct val="0"/>
        </a:spcAft>
        <a:defRPr sz="3600" b="1">
          <a:solidFill>
            <a:schemeClr val="tx2"/>
          </a:solidFill>
          <a:latin typeface="Arial Narrow" pitchFamily="34" charset="0"/>
        </a:defRPr>
      </a:lvl5pPr>
      <a:lvl6pPr marL="457200" algn="l" rtl="0" eaLnBrk="1" fontAlgn="base" hangingPunct="1">
        <a:spcBef>
          <a:spcPct val="0"/>
        </a:spcBef>
        <a:spcAft>
          <a:spcPct val="0"/>
        </a:spcAft>
        <a:defRPr sz="3600" b="1">
          <a:solidFill>
            <a:schemeClr val="tx2"/>
          </a:solidFill>
          <a:latin typeface="Arial Narrow" pitchFamily="34" charset="0"/>
        </a:defRPr>
      </a:lvl6pPr>
      <a:lvl7pPr marL="914400" algn="l" rtl="0" eaLnBrk="1" fontAlgn="base" hangingPunct="1">
        <a:spcBef>
          <a:spcPct val="0"/>
        </a:spcBef>
        <a:spcAft>
          <a:spcPct val="0"/>
        </a:spcAft>
        <a:defRPr sz="3600" b="1">
          <a:solidFill>
            <a:schemeClr val="tx2"/>
          </a:solidFill>
          <a:latin typeface="Arial Narrow" pitchFamily="34" charset="0"/>
        </a:defRPr>
      </a:lvl7pPr>
      <a:lvl8pPr marL="1371600" algn="l" rtl="0" eaLnBrk="1" fontAlgn="base" hangingPunct="1">
        <a:spcBef>
          <a:spcPct val="0"/>
        </a:spcBef>
        <a:spcAft>
          <a:spcPct val="0"/>
        </a:spcAft>
        <a:defRPr sz="3600" b="1">
          <a:solidFill>
            <a:schemeClr val="tx2"/>
          </a:solidFill>
          <a:latin typeface="Arial Narrow" pitchFamily="34" charset="0"/>
        </a:defRPr>
      </a:lvl8pPr>
      <a:lvl9pPr marL="1828800" algn="l" rtl="0" eaLnBrk="1" fontAlgn="base" hangingPunct="1">
        <a:spcBef>
          <a:spcPct val="0"/>
        </a:spcBef>
        <a:spcAft>
          <a:spcPct val="0"/>
        </a:spcAft>
        <a:defRPr sz="3600" b="1">
          <a:solidFill>
            <a:schemeClr val="tx2"/>
          </a:solidFill>
          <a:latin typeface="Arial Narrow" pitchFamily="34" charset="0"/>
        </a:defRPr>
      </a:lvl9pPr>
    </p:titleStyle>
    <p:bodyStyle>
      <a:lvl1pPr marL="342900" indent="-342900" algn="l" rtl="0" fontAlgn="base">
        <a:spcBef>
          <a:spcPct val="20000"/>
        </a:spcBef>
        <a:spcAft>
          <a:spcPct val="0"/>
        </a:spcAft>
        <a:buChar char="•"/>
        <a:defRPr sz="2800">
          <a:solidFill>
            <a:schemeClr val="hlink"/>
          </a:solidFill>
          <a:latin typeface="+mn-lt"/>
          <a:ea typeface="+mn-ea"/>
          <a:cs typeface="+mn-cs"/>
        </a:defRPr>
      </a:lvl1pPr>
      <a:lvl2pPr marL="1039813" indent="-533400" algn="l" rtl="0" fontAlgn="base">
        <a:spcBef>
          <a:spcPct val="20000"/>
        </a:spcBef>
        <a:spcAft>
          <a:spcPct val="0"/>
        </a:spcAft>
        <a:buChar char="–"/>
        <a:defRPr sz="2800">
          <a:solidFill>
            <a:schemeClr val="tx1"/>
          </a:solidFill>
          <a:latin typeface="+mn-lt"/>
        </a:defRPr>
      </a:lvl2pPr>
      <a:lvl3pPr marL="1498600" indent="-457200" algn="l" rtl="0" fontAlgn="base">
        <a:spcBef>
          <a:spcPct val="20000"/>
        </a:spcBef>
        <a:spcAft>
          <a:spcPct val="0"/>
        </a:spcAft>
        <a:buChar char="•"/>
        <a:defRPr sz="2400">
          <a:solidFill>
            <a:schemeClr val="tx1"/>
          </a:solidFill>
          <a:latin typeface="+mn-lt"/>
        </a:defRPr>
      </a:lvl3pPr>
      <a:lvl4pPr marL="1881188" indent="-381000" algn="l" rtl="0" fontAlgn="base">
        <a:spcBef>
          <a:spcPct val="20000"/>
        </a:spcBef>
        <a:spcAft>
          <a:spcPct val="0"/>
        </a:spcAft>
        <a:buChar char="–"/>
        <a:defRPr sz="2000">
          <a:solidFill>
            <a:schemeClr val="tx1"/>
          </a:solidFill>
          <a:latin typeface="+mn-lt"/>
        </a:defRPr>
      </a:lvl4pPr>
      <a:lvl5pPr marL="2263775" indent="-381000" algn="l" rtl="0" fontAlgn="base">
        <a:spcBef>
          <a:spcPct val="20000"/>
        </a:spcBef>
        <a:spcAft>
          <a:spcPct val="0"/>
        </a:spcAft>
        <a:buChar char="»"/>
        <a:defRPr sz="2000">
          <a:solidFill>
            <a:schemeClr val="tx1"/>
          </a:solidFill>
          <a:latin typeface="+mn-lt"/>
        </a:defRPr>
      </a:lvl5pPr>
      <a:lvl6pPr marL="2720975" indent="-381000" algn="l" rtl="0" eaLnBrk="1" fontAlgn="base" hangingPunct="1">
        <a:spcBef>
          <a:spcPct val="20000"/>
        </a:spcBef>
        <a:spcAft>
          <a:spcPct val="0"/>
        </a:spcAft>
        <a:buChar char="»"/>
        <a:defRPr sz="2000">
          <a:solidFill>
            <a:schemeClr val="tx1"/>
          </a:solidFill>
          <a:latin typeface="+mn-lt"/>
        </a:defRPr>
      </a:lvl6pPr>
      <a:lvl7pPr marL="3178175" indent="-381000" algn="l" rtl="0" eaLnBrk="1" fontAlgn="base" hangingPunct="1">
        <a:spcBef>
          <a:spcPct val="20000"/>
        </a:spcBef>
        <a:spcAft>
          <a:spcPct val="0"/>
        </a:spcAft>
        <a:buChar char="»"/>
        <a:defRPr sz="2000">
          <a:solidFill>
            <a:schemeClr val="tx1"/>
          </a:solidFill>
          <a:latin typeface="+mn-lt"/>
        </a:defRPr>
      </a:lvl7pPr>
      <a:lvl8pPr marL="3635375" indent="-381000" algn="l" rtl="0" eaLnBrk="1" fontAlgn="base" hangingPunct="1">
        <a:spcBef>
          <a:spcPct val="20000"/>
        </a:spcBef>
        <a:spcAft>
          <a:spcPct val="0"/>
        </a:spcAft>
        <a:buChar char="»"/>
        <a:defRPr sz="2000">
          <a:solidFill>
            <a:schemeClr val="tx1"/>
          </a:solidFill>
          <a:latin typeface="+mn-lt"/>
        </a:defRPr>
      </a:lvl8pPr>
      <a:lvl9pPr marL="4092575" indent="-3810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file:///C:\Perforce\CustomerEducation\CourseMaterial\LabVIEW%20Real%20Time\Rev%208.5\Manual\Slides\Slide%20Art\Build%20Specification%20-%20Advanced.bmp"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file:///C:\Perforce\CustomerEducation\CourseMaterial\LabVIEW%20Real%20Time\Rev%208.5\Manual\Slides\Slide%20Art\Build%20Specification%20-%20Preview.bmp"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6.xml"/><Relationship Id="rId4" Type="http://schemas.openxmlformats.org/officeDocument/2006/relationships/image" Target="file:///C:\Perforce\CustomerEducation\CourseMaterial\LabVIEW%20Real%20Time\Rev%208.5\Manual\Slides\Slide%20Art\Set%20as%20startup.bmp"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6.xml"/><Relationship Id="rId4" Type="http://schemas.openxmlformats.org/officeDocument/2006/relationships/image" Target="file:///C:\Perforce\CustomerEducation\CourseMaterial\LabVIEW%20Real%20Time\Rev%208.5\Manual\Slides\Slide%20Art\Deploy%20Build%20Specification.bmp"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14.xml"/><Relationship Id="rId4" Type="http://schemas.openxmlformats.org/officeDocument/2006/relationships/image" Target="file:///C:\Perforce\CustomerEducation\CourseMaterial\LabVIEW%20Real%20Time\Rev%208.5\Manual\Slides\Slide%20Art\Enable%20Web%20Server.bmp"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14.xml"/><Relationship Id="rId4" Type="http://schemas.openxmlformats.org/officeDocument/2006/relationships/image" Target="file:///C:\Perforce\CustomerEducation\CourseMaterial\LabVIEW%20Real%20Time\Rev%208.5\Manual\Slides\Slide%20Art\Web%20Server%20Browser%20Access.bmp"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14.xml"/><Relationship Id="rId4" Type="http://schemas.openxmlformats.org/officeDocument/2006/relationships/image" Target="file:///C:\Perforce\CustomerEducation\CourseMaterial\LabVIEW%20Real%20Time\Rev%208.5\Manual\Slides\Slide%20Art\Web%20Server%20Visible%20VIs.bmp"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5.xml"/><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ni.com/support" TargetMode="External"/><Relationship Id="rId7" Type="http://schemas.openxmlformats.org/officeDocument/2006/relationships/hyperlink" Target="http://www.ni.com/devzone/reference/books/"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hyperlink" Target="http://www.ni.com/alliance" TargetMode="External"/><Relationship Id="rId5" Type="http://schemas.openxmlformats.org/officeDocument/2006/relationships/hyperlink" Target="http://www.info-labview.org/" TargetMode="External"/><Relationship Id="rId4" Type="http://schemas.openxmlformats.org/officeDocument/2006/relationships/hyperlink" Target="http://ni.com/src" TargetMode="Externa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6.xml"/><Relationship Id="rId4" Type="http://schemas.openxmlformats.org/officeDocument/2006/relationships/image" Target="file:///C:\Perforce\CustomerEducation\CourseMaterial\LabVIEW%20Real%20Time\Rev%208.5\Manual\Slides\Slide%20Art\New%20Build%20Specification.bmp"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file:///C:\Perforce\CustomerEducation\CourseMaterial\LabVIEW%20Real%20Time\Rev%208.5\Manual\Slides\Slide%20Art\Build%20Specification%20-%20Application%20Information.bmp"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file:///C:\Perforce\CustomerEducation\CourseMaterial\LabVIEW%20Real%20Time\Rev%208.5\Manual\Slides\Slide%20Art\Build%20Specification%20Source%20Files.bm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r>
              <a:rPr lang="en-US" dirty="0" smtClean="0"/>
              <a:t>Lesson 7</a:t>
            </a:r>
            <a:br>
              <a:rPr lang="en-US" dirty="0" smtClean="0"/>
            </a:br>
            <a:r>
              <a:rPr lang="en-US" dirty="0" smtClean="0"/>
              <a:t>Deploying Your Application</a:t>
            </a:r>
          </a:p>
        </p:txBody>
      </p:sp>
      <p:sp>
        <p:nvSpPr>
          <p:cNvPr id="31746" name="Rectangle 3"/>
          <p:cNvSpPr>
            <a:spLocks noGrp="1" noChangeArrowheads="1"/>
          </p:cNvSpPr>
          <p:nvPr>
            <p:ph sz="quarter" idx="10"/>
          </p:nvPr>
        </p:nvSpPr>
        <p:spPr/>
        <p:txBody>
          <a:bodyPr/>
          <a:lstStyle/>
          <a:p>
            <a:r>
              <a:rPr lang="en-US" dirty="0" smtClean="0"/>
              <a:t>Introduction to Deployment</a:t>
            </a:r>
          </a:p>
          <a:p>
            <a:r>
              <a:rPr lang="en-US" dirty="0" smtClean="0"/>
              <a:t>Creating a Build Specification</a:t>
            </a:r>
          </a:p>
          <a:p>
            <a:r>
              <a:rPr lang="en-US" dirty="0" smtClean="0"/>
              <a:t>Communicating with Deployed Applications</a:t>
            </a:r>
          </a:p>
          <a:p>
            <a:r>
              <a:rPr lang="en-US" dirty="0" smtClean="0"/>
              <a:t>System Replication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p:txBody>
          <a:bodyPr/>
          <a:lstStyle/>
          <a:p>
            <a:r>
              <a:rPr lang="en-US" dirty="0" smtClean="0"/>
              <a:t>Configuring Settings – Advanced</a:t>
            </a:r>
          </a:p>
        </p:txBody>
      </p:sp>
      <p:pic>
        <p:nvPicPr>
          <p:cNvPr id="48130" name="Picture 5" descr="build Specification - Advanced"/>
          <p:cNvPicPr>
            <a:picLocks noGrp="1" noChangeAspect="1" noChangeArrowheads="1"/>
          </p:cNvPicPr>
          <p:nvPr>
            <p:ph idx="1"/>
          </p:nvPr>
        </p:nvPicPr>
        <p:blipFill>
          <a:blip r:embed="rId3" r:link="rId4"/>
          <a:stretch>
            <a:fillRect/>
          </a:stretch>
        </p:blipFill>
        <p:spPr>
          <a:xfrm>
            <a:off x="1770063" y="1565682"/>
            <a:ext cx="5754687" cy="3879035"/>
          </a:xfrm>
        </p:spPr>
      </p:pic>
      <p:sp>
        <p:nvSpPr>
          <p:cNvPr id="48131" name="Text Box 6"/>
          <p:cNvSpPr txBox="1">
            <a:spLocks noChangeArrowheads="1"/>
          </p:cNvSpPr>
          <p:nvPr/>
        </p:nvSpPr>
        <p:spPr bwMode="auto">
          <a:xfrm>
            <a:off x="2765425" y="5715000"/>
            <a:ext cx="3603625" cy="457200"/>
          </a:xfrm>
          <a:prstGeom prst="rect">
            <a:avLst/>
          </a:prstGeom>
          <a:noFill/>
          <a:ln w="9525" algn="ctr">
            <a:noFill/>
            <a:miter lim="800000"/>
            <a:headEnd type="none" w="sm" len="sm"/>
            <a:tailEnd type="none" w="sm" len="sm"/>
          </a:ln>
        </p:spPr>
        <p:txBody>
          <a:bodyPr wrap="none">
            <a:spAutoFit/>
          </a:bodyPr>
          <a:lstStyle/>
          <a:p>
            <a:pPr algn="ctr" eaLnBrk="0" hangingPunct="0"/>
            <a:r>
              <a:rPr lang="en-US" sz="2400" dirty="0">
                <a:solidFill>
                  <a:schemeClr val="tx1"/>
                </a:solidFill>
                <a:latin typeface="Arial Narrow" pitchFamily="34" charset="0"/>
              </a:rPr>
              <a:t>Enable or disable debugging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p:txBody>
          <a:bodyPr/>
          <a:lstStyle/>
          <a:p>
            <a:r>
              <a:rPr lang="en-US" dirty="0" smtClean="0"/>
              <a:t>Configuring Settings – Preview</a:t>
            </a:r>
          </a:p>
        </p:txBody>
      </p:sp>
      <p:pic>
        <p:nvPicPr>
          <p:cNvPr id="50178" name="Picture 5" descr="build Specification - preview"/>
          <p:cNvPicPr>
            <a:picLocks noGrp="1" noChangeAspect="1" noChangeArrowheads="1"/>
          </p:cNvPicPr>
          <p:nvPr>
            <p:ph idx="1"/>
          </p:nvPr>
        </p:nvPicPr>
        <p:blipFill>
          <a:blip r:embed="rId3" r:link="rId4"/>
          <a:stretch>
            <a:fillRect/>
          </a:stretch>
        </p:blipFill>
        <p:spPr>
          <a:xfrm>
            <a:off x="1770063" y="1489482"/>
            <a:ext cx="5754687" cy="3879035"/>
          </a:xfrm>
        </p:spPr>
      </p:pic>
      <p:sp>
        <p:nvSpPr>
          <p:cNvPr id="50179" name="Text Box 6"/>
          <p:cNvSpPr txBox="1">
            <a:spLocks noChangeArrowheads="1"/>
          </p:cNvSpPr>
          <p:nvPr/>
        </p:nvSpPr>
        <p:spPr bwMode="auto">
          <a:xfrm>
            <a:off x="2687638" y="5638800"/>
            <a:ext cx="3760787" cy="457200"/>
          </a:xfrm>
          <a:prstGeom prst="rect">
            <a:avLst/>
          </a:prstGeom>
          <a:noFill/>
          <a:ln w="9525" algn="ctr">
            <a:noFill/>
            <a:miter lim="800000"/>
            <a:headEnd type="none" w="sm" len="sm"/>
            <a:tailEnd type="none" w="sm" len="sm"/>
          </a:ln>
        </p:spPr>
        <p:txBody>
          <a:bodyPr wrap="none">
            <a:spAutoFit/>
          </a:bodyPr>
          <a:lstStyle/>
          <a:p>
            <a:pPr algn="ctr" eaLnBrk="0" hangingPunct="0"/>
            <a:r>
              <a:rPr lang="en-US" sz="2400" dirty="0">
                <a:solidFill>
                  <a:schemeClr val="tx1"/>
                </a:solidFill>
                <a:latin typeface="Arial Narrow" pitchFamily="34" charset="0"/>
              </a:rPr>
              <a:t>Preview files and destinations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4" descr="set as startup"/>
          <p:cNvPicPr>
            <a:picLocks noGrp="1" noChangeAspect="1" noChangeArrowheads="1"/>
          </p:cNvPicPr>
          <p:nvPr>
            <p:ph/>
          </p:nvPr>
        </p:nvPicPr>
        <p:blipFill>
          <a:blip r:embed="rId3" r:link="rId4"/>
          <a:stretch>
            <a:fillRect/>
          </a:stretch>
        </p:blipFill>
        <p:spPr>
          <a:xfrm>
            <a:off x="3082475" y="1438275"/>
            <a:ext cx="3131450" cy="4581525"/>
          </a:xfrm>
        </p:spPr>
      </p:pic>
      <p:sp>
        <p:nvSpPr>
          <p:cNvPr id="52226" name="Rectangle 3"/>
          <p:cNvSpPr>
            <a:spLocks noGrp="1" noChangeArrowheads="1"/>
          </p:cNvSpPr>
          <p:nvPr>
            <p:ph type="title" idx="4294967295"/>
          </p:nvPr>
        </p:nvSpPr>
        <p:spPr>
          <a:xfrm>
            <a:off x="609600" y="152400"/>
            <a:ext cx="8534400" cy="1066800"/>
          </a:xfrm>
        </p:spPr>
        <p:txBody>
          <a:bodyPr/>
          <a:lstStyle/>
          <a:p>
            <a:r>
              <a:rPr lang="en-US" dirty="0" smtClean="0"/>
              <a:t>Automatic Start on Target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5" descr="deploy Build Specification"/>
          <p:cNvPicPr>
            <a:picLocks noGrp="1" noChangeAspect="1" noChangeArrowheads="1"/>
          </p:cNvPicPr>
          <p:nvPr>
            <p:ph/>
          </p:nvPr>
        </p:nvPicPr>
        <p:blipFill>
          <a:blip r:embed="rId3" r:link="rId4"/>
          <a:stretch>
            <a:fillRect/>
          </a:stretch>
        </p:blipFill>
        <p:spPr>
          <a:xfrm>
            <a:off x="3002636" y="1371600"/>
            <a:ext cx="3291128" cy="4572000"/>
          </a:xfrm>
        </p:spPr>
      </p:pic>
      <p:sp>
        <p:nvSpPr>
          <p:cNvPr id="54274" name="Rectangle 2"/>
          <p:cNvSpPr>
            <a:spLocks noGrp="1" noChangeArrowheads="1"/>
          </p:cNvSpPr>
          <p:nvPr>
            <p:ph type="title" idx="4294967295"/>
          </p:nvPr>
        </p:nvSpPr>
        <p:spPr>
          <a:xfrm>
            <a:off x="609600" y="152400"/>
            <a:ext cx="8534400" cy="1066800"/>
          </a:xfrm>
        </p:spPr>
        <p:txBody>
          <a:bodyPr/>
          <a:lstStyle/>
          <a:p>
            <a:r>
              <a:rPr lang="en-US" dirty="0" smtClean="0"/>
              <a:t>Deploying the Build Specification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r>
              <a:rPr lang="en-US" dirty="0" smtClean="0"/>
              <a:t>Unsetting Startup Executables</a:t>
            </a:r>
          </a:p>
        </p:txBody>
      </p:sp>
      <p:pic>
        <p:nvPicPr>
          <p:cNvPr id="150529" name="Picture 1"/>
          <p:cNvPicPr>
            <a:picLocks noChangeAspect="1" noChangeArrowheads="1"/>
          </p:cNvPicPr>
          <p:nvPr/>
        </p:nvPicPr>
        <p:blipFill>
          <a:blip r:embed="rId3"/>
          <a:srcRect/>
          <a:stretch>
            <a:fillRect/>
          </a:stretch>
        </p:blipFill>
        <p:spPr bwMode="auto">
          <a:xfrm>
            <a:off x="2895600" y="1257300"/>
            <a:ext cx="3467100" cy="4838700"/>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p:txBody>
          <a:bodyPr/>
          <a:lstStyle/>
          <a:p>
            <a:r>
              <a:rPr lang="en-US" dirty="0" smtClean="0"/>
              <a:t>Exercise 7-1: Deploy Project</a:t>
            </a:r>
          </a:p>
        </p:txBody>
      </p:sp>
      <p:sp>
        <p:nvSpPr>
          <p:cNvPr id="58370" name="Content Placeholder 13"/>
          <p:cNvSpPr>
            <a:spLocks noGrp="1"/>
          </p:cNvSpPr>
          <p:nvPr>
            <p:ph idx="1"/>
          </p:nvPr>
        </p:nvSpPr>
        <p:spPr/>
        <p:txBody>
          <a:bodyPr/>
          <a:lstStyle/>
          <a:p>
            <a:pPr marL="0" indent="0">
              <a:buFontTx/>
              <a:buNone/>
            </a:pPr>
            <a:r>
              <a:rPr lang="en-US" dirty="0" smtClean="0">
                <a:solidFill>
                  <a:srgbClr val="5E84B8"/>
                </a:solidFill>
              </a:rPr>
              <a:t>Prepare the project for deployment and create an executable.</a:t>
            </a:r>
            <a:endParaRPr lang="en-US" sz="2400" i="1" dirty="0" smtClean="0">
              <a:solidFill>
                <a:srgbClr val="5E84B8"/>
              </a:solidFill>
            </a:endParaRPr>
          </a:p>
        </p:txBody>
      </p:sp>
      <p:sp>
        <p:nvSpPr>
          <p:cNvPr id="58371" name="Rectangle 4"/>
          <p:cNvSpPr>
            <a:spLocks noChangeArrowheads="1"/>
          </p:cNvSpPr>
          <p:nvPr/>
        </p:nvSpPr>
        <p:spPr bwMode="auto">
          <a:xfrm>
            <a:off x="914400" y="3692525"/>
            <a:ext cx="7772400" cy="1976438"/>
          </a:xfrm>
          <a:prstGeom prst="rect">
            <a:avLst/>
          </a:prstGeom>
          <a:noFill/>
          <a:ln w="9525">
            <a:noFill/>
            <a:miter lim="800000"/>
            <a:headEnd/>
            <a:tailEnd/>
          </a:ln>
        </p:spPr>
        <p:txBody>
          <a:bodyPr/>
          <a:lstStyle/>
          <a:p>
            <a:pPr eaLnBrk="0" hangingPunct="0">
              <a:spcBef>
                <a:spcPct val="20000"/>
              </a:spcBef>
            </a:pPr>
            <a:endParaRPr lang="en-US" sz="2400" i="1" dirty="0">
              <a:solidFill>
                <a:srgbClr val="5E84B8"/>
              </a:solidFill>
              <a:latin typeface="Arial Narrow" pitchFamily="34" charset="0"/>
            </a:endParaRPr>
          </a:p>
        </p:txBody>
      </p:sp>
      <p:grpSp>
        <p:nvGrpSpPr>
          <p:cNvPr id="58372" name="Group 7"/>
          <p:cNvGrpSpPr>
            <a:grpSpLocks/>
          </p:cNvGrpSpPr>
          <p:nvPr/>
        </p:nvGrpSpPr>
        <p:grpSpPr bwMode="auto">
          <a:xfrm>
            <a:off x="7315200" y="381000"/>
            <a:ext cx="1641475" cy="1905000"/>
            <a:chOff x="4608" y="240"/>
            <a:chExt cx="1034" cy="1200"/>
          </a:xfrm>
        </p:grpSpPr>
        <p:sp>
          <p:nvSpPr>
            <p:cNvPr id="58373" name="Puzzle3"/>
            <p:cNvSpPr>
              <a:spLocks noEditPoints="1" noChangeArrowheads="1"/>
            </p:cNvSpPr>
            <p:nvPr/>
          </p:nvSpPr>
          <p:spPr bwMode="auto">
            <a:xfrm>
              <a:off x="5136" y="240"/>
              <a:ext cx="388" cy="526"/>
            </a:xfrm>
            <a:custGeom>
              <a:avLst/>
              <a:gdLst>
                <a:gd name="T0" fmla="*/ 187 w 21600"/>
                <a:gd name="T1" fmla="*/ 385 h 21600"/>
                <a:gd name="T2" fmla="*/ 369 w 21600"/>
                <a:gd name="T3" fmla="*/ 514 h 21600"/>
                <a:gd name="T4" fmla="*/ 237 w 21600"/>
                <a:gd name="T5" fmla="*/ 336 h 21600"/>
                <a:gd name="T6" fmla="*/ 369 w 21600"/>
                <a:gd name="T7" fmla="*/ 171 h 21600"/>
                <a:gd name="T8" fmla="*/ 189 w 21600"/>
                <a:gd name="T9" fmla="*/ 1 h 21600"/>
                <a:gd name="T10" fmla="*/ 12 w 21600"/>
                <a:gd name="T11" fmla="*/ 166 h 21600"/>
                <a:gd name="T12" fmla="*/ 145 w 21600"/>
                <a:gd name="T13" fmla="*/ 329 h 21600"/>
                <a:gd name="T14" fmla="*/ 12 w 21600"/>
                <a:gd name="T15" fmla="*/ 514 h 21600"/>
                <a:gd name="T16" fmla="*/ 0 60000 65536"/>
                <a:gd name="T17" fmla="*/ 0 60000 65536"/>
                <a:gd name="T18" fmla="*/ 0 60000 65536"/>
                <a:gd name="T19" fmla="*/ 0 60000 65536"/>
                <a:gd name="T20" fmla="*/ 0 60000 65536"/>
                <a:gd name="T21" fmla="*/ 0 60000 65536"/>
                <a:gd name="T22" fmla="*/ 0 60000 65536"/>
                <a:gd name="T23" fmla="*/ 0 60000 65536"/>
                <a:gd name="T24" fmla="*/ 2282 w 21600"/>
                <a:gd name="T25" fmla="*/ 7720 h 21600"/>
                <a:gd name="T26" fmla="*/ 19151 w 21600"/>
                <a:gd name="T27" fmla="*/ 202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chemeClr val="hlink"/>
            </a:solidFill>
            <a:ln w="28575">
              <a:solidFill>
                <a:srgbClr val="000000"/>
              </a:solidFill>
              <a:miter lim="800000"/>
              <a:headEnd/>
              <a:tailEnd/>
            </a:ln>
          </p:spPr>
          <p:txBody>
            <a:bodyPr/>
            <a:lstStyle/>
            <a:p>
              <a:pPr algn="ctr" eaLnBrk="0" hangingPunct="0"/>
              <a:endParaRPr lang="en-US" dirty="0"/>
            </a:p>
          </p:txBody>
        </p:sp>
        <p:sp>
          <p:nvSpPr>
            <p:cNvPr id="58374" name="Puzzle2"/>
            <p:cNvSpPr>
              <a:spLocks noEditPoints="1" noChangeArrowheads="1"/>
            </p:cNvSpPr>
            <p:nvPr/>
          </p:nvSpPr>
          <p:spPr bwMode="auto">
            <a:xfrm>
              <a:off x="5023" y="623"/>
              <a:ext cx="619" cy="479"/>
            </a:xfrm>
            <a:custGeom>
              <a:avLst/>
              <a:gdLst>
                <a:gd name="T0" fmla="*/ 0 w 21600"/>
                <a:gd name="T1" fmla="*/ 297 h 21600"/>
                <a:gd name="T2" fmla="*/ 120 w 21600"/>
                <a:gd name="T3" fmla="*/ 469 h 21600"/>
                <a:gd name="T4" fmla="*/ 298 w 21600"/>
                <a:gd name="T5" fmla="*/ 308 h 21600"/>
                <a:gd name="T6" fmla="*/ 482 w 21600"/>
                <a:gd name="T7" fmla="*/ 470 h 21600"/>
                <a:gd name="T8" fmla="*/ 619 w 21600"/>
                <a:gd name="T9" fmla="*/ 334 h 21600"/>
                <a:gd name="T10" fmla="*/ 484 w 21600"/>
                <a:gd name="T11" fmla="*/ 127 h 21600"/>
                <a:gd name="T12" fmla="*/ 310 w 21600"/>
                <a:gd name="T13" fmla="*/ 1 h 21600"/>
                <a:gd name="T14" fmla="*/ 120 w 21600"/>
                <a:gd name="T15" fmla="*/ 131 h 21600"/>
                <a:gd name="T16" fmla="*/ 0 60000 65536"/>
                <a:gd name="T17" fmla="*/ 0 60000 65536"/>
                <a:gd name="T18" fmla="*/ 0 60000 65536"/>
                <a:gd name="T19" fmla="*/ 0 60000 65536"/>
                <a:gd name="T20" fmla="*/ 0 60000 65536"/>
                <a:gd name="T21" fmla="*/ 0 60000 65536"/>
                <a:gd name="T22" fmla="*/ 0 60000 65536"/>
                <a:gd name="T23" fmla="*/ 0 60000 65536"/>
                <a:gd name="T24" fmla="*/ 5374 w 21600"/>
                <a:gd name="T25" fmla="*/ 6764 h 21600"/>
                <a:gd name="T26" fmla="*/ 16191 w 21600"/>
                <a:gd name="T27" fmla="*/ 2042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accent1"/>
            </a:solidFill>
            <a:ln w="28575">
              <a:solidFill>
                <a:srgbClr val="000000"/>
              </a:solidFill>
              <a:miter lim="800000"/>
              <a:headEnd/>
              <a:tailEnd/>
            </a:ln>
          </p:spPr>
          <p:txBody>
            <a:bodyPr/>
            <a:lstStyle/>
            <a:p>
              <a:pPr algn="ctr" eaLnBrk="0" hangingPunct="0"/>
              <a:endParaRPr lang="en-US" dirty="0"/>
            </a:p>
          </p:txBody>
        </p:sp>
        <p:sp>
          <p:nvSpPr>
            <p:cNvPr id="58375" name="Puzzle4"/>
            <p:cNvSpPr>
              <a:spLocks noEditPoints="1" noChangeArrowheads="1"/>
            </p:cNvSpPr>
            <p:nvPr/>
          </p:nvSpPr>
          <p:spPr bwMode="auto">
            <a:xfrm>
              <a:off x="4608" y="827"/>
              <a:ext cx="373" cy="613"/>
            </a:xfrm>
            <a:custGeom>
              <a:avLst/>
              <a:gdLst>
                <a:gd name="T0" fmla="*/ 143 w 21600"/>
                <a:gd name="T1" fmla="*/ 329 h 21600"/>
                <a:gd name="T2" fmla="*/ 8 w 21600"/>
                <a:gd name="T3" fmla="*/ 481 h 21600"/>
                <a:gd name="T4" fmla="*/ 199 w 21600"/>
                <a:gd name="T5" fmla="*/ 613 h 21600"/>
                <a:gd name="T6" fmla="*/ 361 w 21600"/>
                <a:gd name="T7" fmla="*/ 475 h 21600"/>
                <a:gd name="T8" fmla="*/ 241 w 21600"/>
                <a:gd name="T9" fmla="*/ 309 h 21600"/>
                <a:gd name="T10" fmla="*/ 363 w 21600"/>
                <a:gd name="T11" fmla="*/ 134 h 21600"/>
                <a:gd name="T12" fmla="*/ 192 w 21600"/>
                <a:gd name="T13" fmla="*/ 0 h 21600"/>
                <a:gd name="T14" fmla="*/ 8 w 21600"/>
                <a:gd name="T15" fmla="*/ 134 h 21600"/>
                <a:gd name="T16" fmla="*/ 0 60000 65536"/>
                <a:gd name="T17" fmla="*/ 0 60000 65536"/>
                <a:gd name="T18" fmla="*/ 0 60000 65536"/>
                <a:gd name="T19" fmla="*/ 0 60000 65536"/>
                <a:gd name="T20" fmla="*/ 0 60000 65536"/>
                <a:gd name="T21" fmla="*/ 0 60000 65536"/>
                <a:gd name="T22" fmla="*/ 0 60000 65536"/>
                <a:gd name="T23" fmla="*/ 0 60000 65536"/>
                <a:gd name="T24" fmla="*/ 2085 w 21600"/>
                <a:gd name="T25" fmla="*/ 5673 h 21600"/>
                <a:gd name="T26" fmla="*/ 20210 w 21600"/>
                <a:gd name="T27" fmla="*/ 1599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chemeClr val="folHlink"/>
            </a:solidFill>
            <a:ln w="28575">
              <a:solidFill>
                <a:srgbClr val="000000"/>
              </a:solidFill>
              <a:miter lim="800000"/>
              <a:headEnd/>
              <a:tailEnd/>
            </a:ln>
          </p:spPr>
          <p:txBody>
            <a:bodyPr/>
            <a:lstStyle/>
            <a:p>
              <a:pPr algn="ctr" eaLnBrk="0" hangingPunct="0"/>
              <a:endParaRPr lang="en-US" dirty="0"/>
            </a:p>
          </p:txBody>
        </p:sp>
        <p:sp>
          <p:nvSpPr>
            <p:cNvPr id="58376" name="Puzzle1"/>
            <p:cNvSpPr>
              <a:spLocks noEditPoints="1" noChangeArrowheads="1"/>
            </p:cNvSpPr>
            <p:nvPr/>
          </p:nvSpPr>
          <p:spPr bwMode="auto">
            <a:xfrm>
              <a:off x="4656" y="399"/>
              <a:ext cx="626" cy="365"/>
            </a:xfrm>
            <a:custGeom>
              <a:avLst/>
              <a:gdLst>
                <a:gd name="T0" fmla="*/ 485 w 21600"/>
                <a:gd name="T1" fmla="*/ 356 h 21600"/>
                <a:gd name="T2" fmla="*/ 492 w 21600"/>
                <a:gd name="T3" fmla="*/ 9 h 21600"/>
                <a:gd name="T4" fmla="*/ 137 w 21600"/>
                <a:gd name="T5" fmla="*/ 14 h 21600"/>
                <a:gd name="T6" fmla="*/ 146 w 21600"/>
                <a:gd name="T7" fmla="*/ 355 h 21600"/>
                <a:gd name="T8" fmla="*/ 313 w 21600"/>
                <a:gd name="T9" fmla="*/ 218 h 21600"/>
                <a:gd name="T10" fmla="*/ 314 w 21600"/>
                <a:gd name="T11" fmla="*/ 147 h 21600"/>
                <a:gd name="T12" fmla="*/ 626 w 21600"/>
                <a:gd name="T13" fmla="*/ 169 h 21600"/>
                <a:gd name="T14" fmla="*/ 2 w 21600"/>
                <a:gd name="T15" fmla="*/ 169 h 21600"/>
                <a:gd name="T16" fmla="*/ 0 60000 65536"/>
                <a:gd name="T17" fmla="*/ 0 60000 65536"/>
                <a:gd name="T18" fmla="*/ 0 60000 65536"/>
                <a:gd name="T19" fmla="*/ 0 60000 65536"/>
                <a:gd name="T20" fmla="*/ 0 60000 65536"/>
                <a:gd name="T21" fmla="*/ 0 60000 65536"/>
                <a:gd name="T22" fmla="*/ 0 60000 65536"/>
                <a:gd name="T23" fmla="*/ 0 60000 65536"/>
                <a:gd name="T24" fmla="*/ 6073 w 21600"/>
                <a:gd name="T25" fmla="*/ 2545 h 21600"/>
                <a:gd name="T26" fmla="*/ 16148 w 21600"/>
                <a:gd name="T27" fmla="*/ 195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chemeClr val="tx2"/>
            </a:solidFill>
            <a:ln w="28575">
              <a:solidFill>
                <a:srgbClr val="000000"/>
              </a:solidFill>
              <a:miter lim="800000"/>
              <a:headEnd/>
              <a:tailEnd/>
            </a:ln>
          </p:spPr>
          <p:txBody>
            <a:bodyPr/>
            <a:lstStyle/>
            <a:p>
              <a:pPr algn="ctr" eaLnBrk="0" hangingPunct="0"/>
              <a:endParaRPr lang="en-US" dirty="0"/>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normAutofit fontScale="90000"/>
          </a:bodyPr>
          <a:lstStyle/>
          <a:p>
            <a:pPr>
              <a:defRPr/>
            </a:pPr>
            <a:r>
              <a:rPr lang="en-US" dirty="0" smtClean="0"/>
              <a:t>C. Communicating with Deployed Applications</a:t>
            </a:r>
            <a:endParaRPr lang="en-US" dirty="0"/>
          </a:p>
        </p:txBody>
      </p:sp>
      <p:sp>
        <p:nvSpPr>
          <p:cNvPr id="60418" name="Rectangle 3"/>
          <p:cNvSpPr>
            <a:spLocks noGrp="1" noChangeArrowheads="1"/>
          </p:cNvSpPr>
          <p:nvPr>
            <p:ph idx="1"/>
          </p:nvPr>
        </p:nvSpPr>
        <p:spPr/>
        <p:txBody>
          <a:bodyPr/>
          <a:lstStyle/>
          <a:p>
            <a:pPr marL="0" indent="0">
              <a:buFontTx/>
              <a:buNone/>
            </a:pPr>
            <a:r>
              <a:rPr lang="en-US" dirty="0" smtClean="0"/>
              <a:t>You cannot open a front panel connection to a stand-alone application running on an RT target</a:t>
            </a:r>
          </a:p>
          <a:p>
            <a:pPr lvl="1"/>
            <a:r>
              <a:rPr lang="en-US" dirty="0" smtClean="0"/>
              <a:t>Create communication VIs to communicate with the </a:t>
            </a:r>
            <a:br>
              <a:rPr lang="en-US" dirty="0" smtClean="0"/>
            </a:br>
            <a:r>
              <a:rPr lang="en-US" dirty="0" smtClean="0"/>
              <a:t>time-critical VI as shown in Lesson 5, </a:t>
            </a:r>
            <a:r>
              <a:rPr lang="en-US" i="1" dirty="0" smtClean="0"/>
              <a:t>Communication</a:t>
            </a:r>
          </a:p>
          <a:p>
            <a:pPr lvl="1"/>
            <a:r>
              <a:rPr lang="en-US" dirty="0" smtClean="0"/>
              <a:t>Debug the executable using normal debugging functions</a:t>
            </a:r>
          </a:p>
          <a:p>
            <a:pPr lvl="1"/>
            <a:r>
              <a:rPr lang="en-US" dirty="0" smtClean="0"/>
              <a:t>Use remote front panels to connect to the application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2"/>
          <p:cNvSpPr>
            <a:spLocks noGrp="1" noChangeArrowheads="1"/>
          </p:cNvSpPr>
          <p:nvPr>
            <p:ph type="title"/>
          </p:nvPr>
        </p:nvSpPr>
        <p:spPr/>
        <p:txBody>
          <a:bodyPr/>
          <a:lstStyle/>
          <a:p>
            <a:r>
              <a:rPr lang="en-US" dirty="0" smtClean="0"/>
              <a:t>Debugging Executables</a:t>
            </a:r>
          </a:p>
        </p:txBody>
      </p:sp>
      <p:sp>
        <p:nvSpPr>
          <p:cNvPr id="128002" name="Rectangle 3"/>
          <p:cNvSpPr>
            <a:spLocks noGrp="1" noChangeArrowheads="1"/>
          </p:cNvSpPr>
          <p:nvPr>
            <p:ph idx="1"/>
          </p:nvPr>
        </p:nvSpPr>
        <p:spPr/>
        <p:txBody>
          <a:bodyPr/>
          <a:lstStyle/>
          <a:p>
            <a:pPr marL="566738" lvl="1" indent="-392113">
              <a:buFont typeface="Arial Narrow" pitchFamily="34" charset="0"/>
              <a:buAutoNum type="arabicPeriod"/>
            </a:pPr>
            <a:r>
              <a:rPr lang="en-US" dirty="0" smtClean="0"/>
              <a:t>Enable the debugging option when you build the executable</a:t>
            </a:r>
          </a:p>
          <a:p>
            <a:pPr marL="566738" lvl="1" indent="-392113">
              <a:buFont typeface="Arial Narrow" pitchFamily="34" charset="0"/>
              <a:buAutoNum type="arabicPeriod"/>
            </a:pPr>
            <a:r>
              <a:rPr lang="en-US" dirty="0" smtClean="0"/>
              <a:t>Select </a:t>
            </a:r>
            <a:r>
              <a:rPr lang="en-US" b="1" dirty="0" smtClean="0"/>
              <a:t>Operate»Debug Application or Shared Library</a:t>
            </a:r>
          </a:p>
          <a:p>
            <a:pPr marL="566738" lvl="1" indent="-392113">
              <a:buFont typeface="Arial Narrow" pitchFamily="34" charset="0"/>
              <a:buAutoNum type="arabicPeriod"/>
            </a:pPr>
            <a:r>
              <a:rPr lang="en-US" dirty="0" smtClean="0"/>
              <a:t>Enter the IP Address of the target and click </a:t>
            </a:r>
            <a:r>
              <a:rPr lang="en-US" b="1" dirty="0" smtClean="0"/>
              <a:t>Refresh</a:t>
            </a:r>
          </a:p>
          <a:p>
            <a:pPr marL="566738" lvl="1" indent="-392113">
              <a:buFont typeface="Arial Narrow" pitchFamily="34" charset="0"/>
              <a:buAutoNum type="arabicPeriod"/>
            </a:pPr>
            <a:r>
              <a:rPr lang="en-US" dirty="0" smtClean="0"/>
              <a:t>Select the application to debug </a:t>
            </a:r>
            <a:br>
              <a:rPr lang="en-US" dirty="0" smtClean="0"/>
            </a:br>
            <a:r>
              <a:rPr lang="en-US" dirty="0" smtClean="0"/>
              <a:t>and click </a:t>
            </a:r>
            <a:r>
              <a:rPr lang="en-US" b="1" dirty="0" smtClean="0"/>
              <a:t>Connect</a:t>
            </a:r>
          </a:p>
          <a:p>
            <a:pPr marL="566738" lvl="1" indent="-392113">
              <a:buFont typeface="Arial Narrow" pitchFamily="34" charset="0"/>
              <a:buAutoNum type="arabicPeriod"/>
            </a:pPr>
            <a:r>
              <a:rPr lang="en-US" dirty="0" smtClean="0"/>
              <a:t>Debug the application normally</a:t>
            </a:r>
          </a:p>
          <a:p>
            <a:pPr marL="566738" lvl="1" indent="-392113">
              <a:buFont typeface="Arial Narrow" pitchFamily="34" charset="0"/>
              <a:buAutoNum type="arabicPeriod"/>
            </a:pPr>
            <a:endParaRPr lang="en-US" dirty="0" smtClean="0"/>
          </a:p>
        </p:txBody>
      </p:sp>
      <p:pic>
        <p:nvPicPr>
          <p:cNvPr id="2" name="Picture 1" descr="debugging_executables.bmp"/>
          <p:cNvPicPr>
            <a:picLocks noChangeAspect="1" noChangeArrowheads="1"/>
          </p:cNvPicPr>
          <p:nvPr/>
        </p:nvPicPr>
        <p:blipFill>
          <a:blip r:embed="rId3"/>
          <a:srcRect/>
          <a:stretch>
            <a:fillRect/>
          </a:stretch>
        </p:blipFill>
        <p:spPr bwMode="auto">
          <a:xfrm>
            <a:off x="5257800" y="3810000"/>
            <a:ext cx="3650262" cy="2209800"/>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p:nvPr>
        </p:nvSpPr>
        <p:spPr/>
        <p:txBody>
          <a:bodyPr/>
          <a:lstStyle/>
          <a:p>
            <a:r>
              <a:rPr lang="en-US" dirty="0" smtClean="0"/>
              <a:t>Remote Front Panels</a:t>
            </a:r>
          </a:p>
        </p:txBody>
      </p:sp>
      <p:sp>
        <p:nvSpPr>
          <p:cNvPr id="62466" name="Rectangle 3"/>
          <p:cNvSpPr>
            <a:spLocks noGrp="1" noChangeArrowheads="1"/>
          </p:cNvSpPr>
          <p:nvPr>
            <p:ph idx="1"/>
          </p:nvPr>
        </p:nvSpPr>
        <p:spPr/>
        <p:txBody>
          <a:bodyPr/>
          <a:lstStyle/>
          <a:p>
            <a:pPr marL="0" indent="0">
              <a:buFontTx/>
              <a:buNone/>
            </a:pPr>
            <a:r>
              <a:rPr lang="en-US" dirty="0" smtClean="0"/>
              <a:t>What is a remote front panel?</a:t>
            </a:r>
          </a:p>
          <a:p>
            <a:pPr lvl="1"/>
            <a:r>
              <a:rPr lang="en-US" dirty="0" smtClean="0"/>
              <a:t>Active view of the executing VI in a Web browser</a:t>
            </a:r>
          </a:p>
          <a:p>
            <a:pPr lvl="1"/>
            <a:r>
              <a:rPr lang="en-US" dirty="0" smtClean="0"/>
              <a:t>VI interface is embedded in an HTML page</a:t>
            </a:r>
          </a:p>
          <a:p>
            <a:pPr lvl="1"/>
            <a:r>
              <a:rPr lang="en-US" dirty="0" smtClean="0"/>
              <a:t>Control of the VI takes place through the Web browser</a:t>
            </a:r>
          </a:p>
          <a:p>
            <a:pPr marL="0" indent="0">
              <a:spcBef>
                <a:spcPct val="50000"/>
              </a:spcBef>
              <a:buFontTx/>
              <a:buNone/>
            </a:pPr>
            <a:r>
              <a:rPr lang="en-US" dirty="0" smtClean="0"/>
              <a:t>How does it work? </a:t>
            </a:r>
          </a:p>
          <a:p>
            <a:pPr lvl="1"/>
            <a:r>
              <a:rPr lang="en-US" dirty="0" smtClean="0"/>
              <a:t>Remote front panel uses the Web server on the RT Engine</a:t>
            </a:r>
          </a:p>
          <a:p>
            <a:pPr lvl="1"/>
            <a:r>
              <a:rPr lang="en-US" dirty="0" smtClean="0"/>
              <a:t>RT Engine updates page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ChangeArrowheads="1"/>
          </p:cNvSpPr>
          <p:nvPr>
            <p:ph type="title"/>
          </p:nvPr>
        </p:nvSpPr>
        <p:spPr/>
        <p:txBody>
          <a:bodyPr/>
          <a:lstStyle/>
          <a:p>
            <a:r>
              <a:rPr lang="en-US" dirty="0" smtClean="0"/>
              <a:t>Remote Front Panels (continued)</a:t>
            </a:r>
          </a:p>
        </p:txBody>
      </p:sp>
      <p:sp>
        <p:nvSpPr>
          <p:cNvPr id="64514" name="Rectangle 3"/>
          <p:cNvSpPr>
            <a:spLocks noGrp="1" noChangeArrowheads="1"/>
          </p:cNvSpPr>
          <p:nvPr>
            <p:ph idx="1"/>
          </p:nvPr>
        </p:nvSpPr>
        <p:spPr/>
        <p:txBody>
          <a:bodyPr/>
          <a:lstStyle/>
          <a:p>
            <a:pPr marL="0" indent="0">
              <a:buFontTx/>
              <a:buNone/>
            </a:pPr>
            <a:r>
              <a:rPr lang="en-US" dirty="0" smtClean="0"/>
              <a:t>How is this different from RT development?</a:t>
            </a:r>
          </a:p>
          <a:p>
            <a:pPr lvl="1"/>
            <a:r>
              <a:rPr lang="en-US" dirty="0" smtClean="0"/>
              <a:t>Cannot edit or debug the VI</a:t>
            </a:r>
          </a:p>
          <a:p>
            <a:pPr lvl="1"/>
            <a:r>
              <a:rPr lang="en-US" dirty="0" smtClean="0"/>
              <a:t>Cannot view the block diagram</a:t>
            </a:r>
          </a:p>
          <a:p>
            <a:pPr marL="0" indent="0">
              <a:spcBef>
                <a:spcPct val="50000"/>
              </a:spcBef>
              <a:buFontTx/>
              <a:buNone/>
            </a:pPr>
            <a:r>
              <a:rPr lang="en-US" dirty="0" smtClean="0"/>
              <a:t>Why is it useful?</a:t>
            </a:r>
          </a:p>
          <a:p>
            <a:pPr lvl="1"/>
            <a:r>
              <a:rPr lang="en-US" dirty="0" smtClean="0"/>
              <a:t>LabVIEW Development System is not required on the client computer to control and view the executing VI</a:t>
            </a:r>
          </a:p>
          <a:p>
            <a:pPr lvl="1"/>
            <a:r>
              <a:rPr lang="en-US" dirty="0" smtClean="0"/>
              <a:t>Can be controlled from other computers</a:t>
            </a:r>
          </a:p>
          <a:p>
            <a:pPr lvl="1"/>
            <a:r>
              <a:rPr lang="en-US" dirty="0" smtClean="0"/>
              <a:t>Can connect with more than one client if the Remote Front Panel License is set to allow more than one connection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p:txBody>
          <a:bodyPr/>
          <a:lstStyle/>
          <a:p>
            <a:r>
              <a:rPr lang="en-US" dirty="0" smtClean="0"/>
              <a:t>A. Introduction to Deployment</a:t>
            </a:r>
          </a:p>
        </p:txBody>
      </p:sp>
      <p:sp>
        <p:nvSpPr>
          <p:cNvPr id="33794" name="Rectangle 3"/>
          <p:cNvSpPr>
            <a:spLocks noGrp="1" noChangeArrowheads="1"/>
          </p:cNvSpPr>
          <p:nvPr>
            <p:ph idx="1"/>
          </p:nvPr>
        </p:nvSpPr>
        <p:spPr/>
        <p:txBody>
          <a:bodyPr/>
          <a:lstStyle/>
          <a:p>
            <a:pPr lvl="1"/>
            <a:r>
              <a:rPr lang="en-US" dirty="0" smtClean="0"/>
              <a:t>Creating a stand-alone application (executable) </a:t>
            </a:r>
            <a:br>
              <a:rPr lang="en-US" dirty="0" smtClean="0"/>
            </a:br>
            <a:r>
              <a:rPr lang="en-US" dirty="0" smtClean="0"/>
              <a:t>of a LabVIEW Real-Time Module application using the LabVIEW Application Builder</a:t>
            </a:r>
          </a:p>
          <a:p>
            <a:pPr lvl="1"/>
            <a:r>
              <a:rPr lang="en-US" dirty="0" smtClean="0"/>
              <a:t>Benefits of deploying your RT Application:</a:t>
            </a:r>
          </a:p>
          <a:p>
            <a:pPr lvl="2"/>
            <a:r>
              <a:rPr lang="en-US" dirty="0" smtClean="0"/>
              <a:t>Embed executable in permanent memory on the target</a:t>
            </a:r>
          </a:p>
          <a:p>
            <a:pPr lvl="2"/>
            <a:r>
              <a:rPr lang="en-US" dirty="0" smtClean="0"/>
              <a:t>Launch executable automatically when target boots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ChangeArrowheads="1"/>
          </p:cNvSpPr>
          <p:nvPr>
            <p:ph type="title"/>
          </p:nvPr>
        </p:nvSpPr>
        <p:spPr/>
        <p:txBody>
          <a:bodyPr/>
          <a:lstStyle/>
          <a:p>
            <a:r>
              <a:rPr lang="en-US" dirty="0" smtClean="0"/>
              <a:t>Developing Remote Front Panels </a:t>
            </a:r>
          </a:p>
        </p:txBody>
      </p:sp>
      <p:sp>
        <p:nvSpPr>
          <p:cNvPr id="66562" name="Rectangle 3"/>
          <p:cNvSpPr>
            <a:spLocks noGrp="1" noChangeArrowheads="1"/>
          </p:cNvSpPr>
          <p:nvPr>
            <p:ph idx="1"/>
          </p:nvPr>
        </p:nvSpPr>
        <p:spPr/>
        <p:txBody>
          <a:bodyPr/>
          <a:lstStyle/>
          <a:p>
            <a:pPr marL="0" indent="0">
              <a:buFontTx/>
              <a:buNone/>
            </a:pPr>
            <a:r>
              <a:rPr lang="en-US" dirty="0" smtClean="0"/>
              <a:t>Consider the following when creating a remote front panel from a VI:</a:t>
            </a:r>
          </a:p>
          <a:p>
            <a:pPr lvl="1"/>
            <a:r>
              <a:rPr lang="en-US" dirty="0" smtClean="0"/>
              <a:t>To reduce network traffic, display only what is necessary</a:t>
            </a:r>
          </a:p>
          <a:p>
            <a:pPr lvl="1"/>
            <a:r>
              <a:rPr lang="en-US" dirty="0" smtClean="0"/>
              <a:t>To reduce network traffic and preserve target resources, limit the number of connections</a:t>
            </a:r>
          </a:p>
          <a:p>
            <a:pPr lvl="1"/>
            <a:r>
              <a:rPr lang="en-US" dirty="0" smtClean="0"/>
              <a:t>The number of connections is limited by the number of deployment licenses purchased</a:t>
            </a:r>
          </a:p>
          <a:p>
            <a:pPr lvl="1"/>
            <a:r>
              <a:rPr lang="en-US" dirty="0" smtClean="0"/>
              <a:t>The number of connections also may be limited by the memory resources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19"/>
          <p:cNvSpPr>
            <a:spLocks noGrp="1" noChangeArrowheads="1"/>
          </p:cNvSpPr>
          <p:nvPr>
            <p:ph type="title"/>
          </p:nvPr>
        </p:nvSpPr>
        <p:spPr/>
        <p:txBody>
          <a:bodyPr/>
          <a:lstStyle/>
          <a:p>
            <a:r>
              <a:rPr lang="en-US" dirty="0" smtClean="0"/>
              <a:t>Creating a Remote Front Panel</a:t>
            </a:r>
          </a:p>
        </p:txBody>
      </p:sp>
      <p:sp>
        <p:nvSpPr>
          <p:cNvPr id="68610" name="Rectangle 20"/>
          <p:cNvSpPr>
            <a:spLocks noGrp="1" noChangeArrowheads="1"/>
          </p:cNvSpPr>
          <p:nvPr>
            <p:ph idx="1"/>
          </p:nvPr>
        </p:nvSpPr>
        <p:spPr/>
        <p:txBody>
          <a:bodyPr/>
          <a:lstStyle/>
          <a:p>
            <a:pPr marL="0" indent="0">
              <a:buFontTx/>
              <a:buNone/>
            </a:pPr>
            <a:r>
              <a:rPr lang="en-US" dirty="0" smtClean="0"/>
              <a:t>After the RT Development System has created and debugged the VI, complete the following steps:</a:t>
            </a:r>
          </a:p>
        </p:txBody>
      </p:sp>
      <p:sp>
        <p:nvSpPr>
          <p:cNvPr id="68611" name="AutoShape 6"/>
          <p:cNvSpPr>
            <a:spLocks noChangeAspect="1" noChangeArrowheads="1"/>
          </p:cNvSpPr>
          <p:nvPr/>
        </p:nvSpPr>
        <p:spPr bwMode="auto">
          <a:xfrm>
            <a:off x="722313" y="2744788"/>
            <a:ext cx="3130550" cy="533400"/>
          </a:xfrm>
          <a:prstGeom prst="flowChartAlternateProcess">
            <a:avLst/>
          </a:prstGeom>
          <a:solidFill>
            <a:schemeClr val="accent1"/>
          </a:solidFill>
          <a:ln w="28575">
            <a:solidFill>
              <a:schemeClr val="tx1"/>
            </a:solidFill>
            <a:miter lim="800000"/>
            <a:headEnd/>
            <a:tailEnd/>
          </a:ln>
        </p:spPr>
        <p:txBody>
          <a:bodyPr wrap="none" anchor="ctr"/>
          <a:lstStyle/>
          <a:p>
            <a:pPr algn="ctr" eaLnBrk="0" hangingPunct="0"/>
            <a:r>
              <a:rPr lang="en-US" sz="2400" dirty="0">
                <a:solidFill>
                  <a:srgbClr val="FFFFFF"/>
                </a:solidFill>
                <a:latin typeface="Arial Narrow" pitchFamily="34" charset="0"/>
              </a:rPr>
              <a:t>Enable Web Server</a:t>
            </a:r>
          </a:p>
        </p:txBody>
      </p:sp>
      <p:sp>
        <p:nvSpPr>
          <p:cNvPr id="68612" name="AutoShape 7"/>
          <p:cNvSpPr>
            <a:spLocks noChangeAspect="1" noChangeArrowheads="1"/>
          </p:cNvSpPr>
          <p:nvPr/>
        </p:nvSpPr>
        <p:spPr bwMode="auto">
          <a:xfrm>
            <a:off x="722313" y="3829050"/>
            <a:ext cx="3130550" cy="820738"/>
          </a:xfrm>
          <a:prstGeom prst="flowChartAlternateProcess">
            <a:avLst/>
          </a:prstGeom>
          <a:solidFill>
            <a:schemeClr val="accent1"/>
          </a:solidFill>
          <a:ln w="28575">
            <a:solidFill>
              <a:schemeClr val="tx1"/>
            </a:solidFill>
            <a:miter lim="800000"/>
            <a:headEnd/>
            <a:tailEnd/>
          </a:ln>
        </p:spPr>
        <p:txBody>
          <a:bodyPr wrap="none" anchor="ctr"/>
          <a:lstStyle/>
          <a:p>
            <a:pPr algn="ctr" eaLnBrk="0" hangingPunct="0"/>
            <a:r>
              <a:rPr lang="en-US" sz="2400" dirty="0">
                <a:solidFill>
                  <a:srgbClr val="FFFFFF"/>
                </a:solidFill>
                <a:latin typeface="Arial Narrow" pitchFamily="34" charset="0"/>
              </a:rPr>
              <a:t>Set IP Access </a:t>
            </a:r>
          </a:p>
          <a:p>
            <a:pPr algn="ctr" eaLnBrk="0" hangingPunct="0"/>
            <a:r>
              <a:rPr lang="en-US" sz="2400" dirty="0">
                <a:solidFill>
                  <a:srgbClr val="FFFFFF"/>
                </a:solidFill>
                <a:latin typeface="Arial Narrow" pitchFamily="34" charset="0"/>
              </a:rPr>
              <a:t>Permissions</a:t>
            </a:r>
          </a:p>
        </p:txBody>
      </p:sp>
      <p:grpSp>
        <p:nvGrpSpPr>
          <p:cNvPr id="68613" name="Group 8"/>
          <p:cNvGrpSpPr>
            <a:grpSpLocks noChangeAspect="1"/>
          </p:cNvGrpSpPr>
          <p:nvPr/>
        </p:nvGrpSpPr>
        <p:grpSpPr bwMode="auto">
          <a:xfrm>
            <a:off x="4002088" y="2738438"/>
            <a:ext cx="1139825" cy="2825750"/>
            <a:chOff x="2400" y="1152"/>
            <a:chExt cx="816" cy="1488"/>
          </a:xfrm>
        </p:grpSpPr>
        <p:sp>
          <p:nvSpPr>
            <p:cNvPr id="68620" name="Rectangle 9"/>
            <p:cNvSpPr>
              <a:spLocks noChangeAspect="1" noChangeArrowheads="1"/>
            </p:cNvSpPr>
            <p:nvPr/>
          </p:nvSpPr>
          <p:spPr bwMode="auto">
            <a:xfrm>
              <a:off x="2640" y="1248"/>
              <a:ext cx="144" cy="1296"/>
            </a:xfrm>
            <a:prstGeom prst="rect">
              <a:avLst/>
            </a:prstGeom>
            <a:solidFill>
              <a:schemeClr val="tx1"/>
            </a:solidFill>
            <a:ln w="28575">
              <a:solidFill>
                <a:schemeClr val="tx1"/>
              </a:solidFill>
              <a:miter lim="800000"/>
              <a:headEnd/>
              <a:tailEnd/>
            </a:ln>
          </p:spPr>
          <p:txBody>
            <a:bodyPr wrap="none" anchor="ctr"/>
            <a:lstStyle/>
            <a:p>
              <a:pPr algn="ctr" eaLnBrk="0" hangingPunct="0"/>
              <a:endParaRPr lang="en-US" dirty="0"/>
            </a:p>
          </p:txBody>
        </p:sp>
        <p:sp>
          <p:nvSpPr>
            <p:cNvPr id="68621" name="Rectangle 10"/>
            <p:cNvSpPr>
              <a:spLocks noChangeAspect="1" noChangeArrowheads="1"/>
            </p:cNvSpPr>
            <p:nvPr/>
          </p:nvSpPr>
          <p:spPr bwMode="auto">
            <a:xfrm>
              <a:off x="2400" y="2496"/>
              <a:ext cx="384" cy="144"/>
            </a:xfrm>
            <a:prstGeom prst="rect">
              <a:avLst/>
            </a:prstGeom>
            <a:solidFill>
              <a:schemeClr val="tx1"/>
            </a:solidFill>
            <a:ln w="28575">
              <a:solidFill>
                <a:schemeClr val="tx1"/>
              </a:solidFill>
              <a:miter lim="800000"/>
              <a:headEnd/>
              <a:tailEnd/>
            </a:ln>
          </p:spPr>
          <p:txBody>
            <a:bodyPr wrap="none" anchor="ctr"/>
            <a:lstStyle/>
            <a:p>
              <a:pPr algn="ctr" eaLnBrk="0" hangingPunct="0"/>
              <a:endParaRPr lang="en-US" dirty="0"/>
            </a:p>
          </p:txBody>
        </p:sp>
        <p:sp>
          <p:nvSpPr>
            <p:cNvPr id="68622" name="AutoShape 11"/>
            <p:cNvSpPr>
              <a:spLocks noChangeAspect="1" noChangeArrowheads="1"/>
            </p:cNvSpPr>
            <p:nvPr/>
          </p:nvSpPr>
          <p:spPr bwMode="auto">
            <a:xfrm>
              <a:off x="2640" y="1152"/>
              <a:ext cx="576" cy="336"/>
            </a:xfrm>
            <a:prstGeom prst="rightArrow">
              <a:avLst>
                <a:gd name="adj1" fmla="val 50000"/>
                <a:gd name="adj2" fmla="val 42857"/>
              </a:avLst>
            </a:prstGeom>
            <a:solidFill>
              <a:schemeClr val="tx1"/>
            </a:solidFill>
            <a:ln w="28575">
              <a:solidFill>
                <a:schemeClr val="tx1"/>
              </a:solidFill>
              <a:miter lim="800000"/>
              <a:headEnd/>
              <a:tailEnd/>
            </a:ln>
          </p:spPr>
          <p:txBody>
            <a:bodyPr wrap="none" anchor="ctr"/>
            <a:lstStyle/>
            <a:p>
              <a:pPr algn="ctr" eaLnBrk="0" hangingPunct="0"/>
              <a:endParaRPr lang="en-US" dirty="0"/>
            </a:p>
          </p:txBody>
        </p:sp>
      </p:grpSp>
      <p:sp>
        <p:nvSpPr>
          <p:cNvPr id="68614" name="AutoShape 12"/>
          <p:cNvSpPr>
            <a:spLocks noChangeAspect="1" noChangeArrowheads="1"/>
          </p:cNvSpPr>
          <p:nvPr/>
        </p:nvSpPr>
        <p:spPr bwMode="auto">
          <a:xfrm>
            <a:off x="722313" y="5183188"/>
            <a:ext cx="3124200" cy="531812"/>
          </a:xfrm>
          <a:prstGeom prst="flowChartAlternateProcess">
            <a:avLst/>
          </a:prstGeom>
          <a:solidFill>
            <a:schemeClr val="accent1"/>
          </a:solidFill>
          <a:ln w="28575">
            <a:solidFill>
              <a:schemeClr val="tx1"/>
            </a:solidFill>
            <a:miter lim="800000"/>
            <a:headEnd/>
            <a:tailEnd/>
          </a:ln>
        </p:spPr>
        <p:txBody>
          <a:bodyPr wrap="none" anchor="ctr"/>
          <a:lstStyle/>
          <a:p>
            <a:pPr algn="ctr" eaLnBrk="0" hangingPunct="0"/>
            <a:r>
              <a:rPr lang="en-US" sz="2400" dirty="0">
                <a:solidFill>
                  <a:srgbClr val="FFFFFF"/>
                </a:solidFill>
                <a:latin typeface="Arial Narrow" pitchFamily="34" charset="0"/>
              </a:rPr>
              <a:t>Select VIs to be visible</a:t>
            </a:r>
          </a:p>
        </p:txBody>
      </p:sp>
      <p:sp>
        <p:nvSpPr>
          <p:cNvPr id="68615" name="AutoShape 13"/>
          <p:cNvSpPr>
            <a:spLocks noChangeAspect="1" noChangeArrowheads="1"/>
          </p:cNvSpPr>
          <p:nvPr/>
        </p:nvSpPr>
        <p:spPr bwMode="auto">
          <a:xfrm>
            <a:off x="5268913" y="2668588"/>
            <a:ext cx="3417887" cy="903287"/>
          </a:xfrm>
          <a:prstGeom prst="flowChartAlternateProcess">
            <a:avLst/>
          </a:prstGeom>
          <a:solidFill>
            <a:schemeClr val="accent1"/>
          </a:solidFill>
          <a:ln w="28575">
            <a:solidFill>
              <a:schemeClr val="tx1"/>
            </a:solidFill>
            <a:miter lim="800000"/>
            <a:headEnd/>
            <a:tailEnd/>
          </a:ln>
        </p:spPr>
        <p:txBody>
          <a:bodyPr wrap="none" anchor="ctr"/>
          <a:lstStyle/>
          <a:p>
            <a:pPr algn="ctr" eaLnBrk="0" hangingPunct="0"/>
            <a:r>
              <a:rPr lang="en-US" sz="2400" dirty="0">
                <a:solidFill>
                  <a:schemeClr val="accent2"/>
                </a:solidFill>
                <a:latin typeface="Arial Narrow" pitchFamily="34" charset="0"/>
              </a:rPr>
              <a:t> </a:t>
            </a:r>
            <a:r>
              <a:rPr lang="en-US" sz="2400" dirty="0">
                <a:solidFill>
                  <a:srgbClr val="FFFFFF"/>
                </a:solidFill>
                <a:latin typeface="Arial Narrow" pitchFamily="34" charset="0"/>
              </a:rPr>
              <a:t>Use Web Publishing Tool </a:t>
            </a:r>
          </a:p>
          <a:p>
            <a:pPr algn="ctr" eaLnBrk="0" hangingPunct="0"/>
            <a:r>
              <a:rPr lang="en-US" sz="2400" dirty="0">
                <a:solidFill>
                  <a:srgbClr val="FFFFFF"/>
                </a:solidFill>
                <a:latin typeface="Arial Narrow" pitchFamily="34" charset="0"/>
              </a:rPr>
              <a:t>to create the HTML Page</a:t>
            </a:r>
          </a:p>
        </p:txBody>
      </p:sp>
      <p:sp>
        <p:nvSpPr>
          <p:cNvPr id="68616" name="AutoShape 14"/>
          <p:cNvSpPr>
            <a:spLocks noChangeAspect="1" noChangeArrowheads="1"/>
          </p:cNvSpPr>
          <p:nvPr/>
        </p:nvSpPr>
        <p:spPr bwMode="auto">
          <a:xfrm>
            <a:off x="5268913" y="4079875"/>
            <a:ext cx="3417887" cy="904875"/>
          </a:xfrm>
          <a:prstGeom prst="flowChartAlternateProcess">
            <a:avLst/>
          </a:prstGeom>
          <a:solidFill>
            <a:schemeClr val="accent1"/>
          </a:solidFill>
          <a:ln w="28575">
            <a:solidFill>
              <a:schemeClr val="tx1"/>
            </a:solidFill>
            <a:miter lim="800000"/>
            <a:headEnd/>
            <a:tailEnd/>
          </a:ln>
        </p:spPr>
        <p:txBody>
          <a:bodyPr wrap="none" anchor="ctr"/>
          <a:lstStyle/>
          <a:p>
            <a:pPr algn="ctr" eaLnBrk="0" hangingPunct="0"/>
            <a:r>
              <a:rPr lang="en-US" sz="2400" dirty="0">
                <a:solidFill>
                  <a:srgbClr val="FFFFFF"/>
                </a:solidFill>
                <a:latin typeface="Arial Narrow" pitchFamily="34" charset="0"/>
              </a:rPr>
              <a:t>Embed the HTML in</a:t>
            </a:r>
          </a:p>
          <a:p>
            <a:pPr algn="ctr" eaLnBrk="0" hangingPunct="0"/>
            <a:r>
              <a:rPr lang="en-US" sz="2400" dirty="0">
                <a:solidFill>
                  <a:srgbClr val="FFFFFF"/>
                </a:solidFill>
                <a:latin typeface="Arial Narrow" pitchFamily="34" charset="0"/>
              </a:rPr>
              <a:t> the WWW directory</a:t>
            </a:r>
          </a:p>
        </p:txBody>
      </p:sp>
      <p:sp>
        <p:nvSpPr>
          <p:cNvPr id="68617" name="AutoShape 16"/>
          <p:cNvSpPr>
            <a:spLocks noChangeAspect="1" noChangeArrowheads="1"/>
          </p:cNvSpPr>
          <p:nvPr/>
        </p:nvSpPr>
        <p:spPr bwMode="auto">
          <a:xfrm>
            <a:off x="6754813" y="3633788"/>
            <a:ext cx="463550" cy="373062"/>
          </a:xfrm>
          <a:prstGeom prst="downArrow">
            <a:avLst>
              <a:gd name="adj1" fmla="val 50000"/>
              <a:gd name="adj2" fmla="val 25000"/>
            </a:avLst>
          </a:prstGeom>
          <a:solidFill>
            <a:schemeClr val="tx1"/>
          </a:solidFill>
          <a:ln w="28575">
            <a:solidFill>
              <a:schemeClr val="tx1"/>
            </a:solidFill>
            <a:miter lim="800000"/>
            <a:headEnd/>
            <a:tailEnd/>
          </a:ln>
        </p:spPr>
        <p:txBody>
          <a:bodyPr wrap="none" anchor="ctr"/>
          <a:lstStyle/>
          <a:p>
            <a:pPr algn="ctr" eaLnBrk="0" hangingPunct="0"/>
            <a:endParaRPr lang="en-US" dirty="0"/>
          </a:p>
        </p:txBody>
      </p:sp>
      <p:sp>
        <p:nvSpPr>
          <p:cNvPr id="68618" name="AutoShape 17"/>
          <p:cNvSpPr>
            <a:spLocks noChangeAspect="1" noChangeArrowheads="1"/>
          </p:cNvSpPr>
          <p:nvPr/>
        </p:nvSpPr>
        <p:spPr bwMode="auto">
          <a:xfrm>
            <a:off x="2093913" y="4735513"/>
            <a:ext cx="463550" cy="371475"/>
          </a:xfrm>
          <a:prstGeom prst="downArrow">
            <a:avLst>
              <a:gd name="adj1" fmla="val 50000"/>
              <a:gd name="adj2" fmla="val 25000"/>
            </a:avLst>
          </a:prstGeom>
          <a:solidFill>
            <a:schemeClr val="tx1"/>
          </a:solidFill>
          <a:ln w="28575">
            <a:solidFill>
              <a:schemeClr val="tx1"/>
            </a:solidFill>
            <a:miter lim="800000"/>
            <a:headEnd/>
            <a:tailEnd/>
          </a:ln>
        </p:spPr>
        <p:txBody>
          <a:bodyPr wrap="none" anchor="ctr"/>
          <a:lstStyle/>
          <a:p>
            <a:pPr algn="ctr" eaLnBrk="0" hangingPunct="0"/>
            <a:endParaRPr lang="en-US" dirty="0"/>
          </a:p>
        </p:txBody>
      </p:sp>
      <p:sp>
        <p:nvSpPr>
          <p:cNvPr id="68619" name="AutoShape 18"/>
          <p:cNvSpPr>
            <a:spLocks noChangeAspect="1" noChangeArrowheads="1"/>
          </p:cNvSpPr>
          <p:nvPr/>
        </p:nvSpPr>
        <p:spPr bwMode="auto">
          <a:xfrm>
            <a:off x="2093913" y="3382963"/>
            <a:ext cx="463550" cy="371475"/>
          </a:xfrm>
          <a:prstGeom prst="downArrow">
            <a:avLst>
              <a:gd name="adj1" fmla="val 50000"/>
              <a:gd name="adj2" fmla="val 25000"/>
            </a:avLst>
          </a:prstGeom>
          <a:solidFill>
            <a:schemeClr val="tx1"/>
          </a:solidFill>
          <a:ln w="28575">
            <a:solidFill>
              <a:schemeClr val="tx1"/>
            </a:solidFill>
            <a:miter lim="800000"/>
            <a:headEnd/>
            <a:tailEnd/>
          </a:ln>
        </p:spPr>
        <p:txBody>
          <a:bodyPr wrap="none" anchor="ctr"/>
          <a:lstStyle/>
          <a:p>
            <a:pPr algn="ctr" eaLnBrk="0" hangingPunct="0"/>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10"/>
          <p:cNvSpPr>
            <a:spLocks noGrp="1" noChangeArrowheads="1"/>
          </p:cNvSpPr>
          <p:nvPr>
            <p:ph type="title"/>
          </p:nvPr>
        </p:nvSpPr>
        <p:spPr/>
        <p:txBody>
          <a:bodyPr/>
          <a:lstStyle/>
          <a:p>
            <a:r>
              <a:rPr lang="en-US" dirty="0" smtClean="0"/>
              <a:t>1. Enable Web Server</a:t>
            </a:r>
          </a:p>
        </p:txBody>
      </p:sp>
      <p:sp>
        <p:nvSpPr>
          <p:cNvPr id="70658" name="Rectangle 11"/>
          <p:cNvSpPr>
            <a:spLocks noGrp="1" noChangeArrowheads="1"/>
          </p:cNvSpPr>
          <p:nvPr>
            <p:ph type="body" sz="half" idx="1"/>
          </p:nvPr>
        </p:nvSpPr>
        <p:spPr>
          <a:xfrm>
            <a:off x="381000" y="1295400"/>
            <a:ext cx="4267200" cy="4267200"/>
          </a:xfrm>
        </p:spPr>
        <p:txBody>
          <a:bodyPr/>
          <a:lstStyle/>
          <a:p>
            <a:pPr marL="682625" lvl="1" indent="-450850">
              <a:lnSpc>
                <a:spcPct val="90000"/>
              </a:lnSpc>
              <a:buFont typeface="Arial Narrow" pitchFamily="34" charset="0"/>
              <a:buAutoNum type="alphaLcPeriod"/>
            </a:pPr>
            <a:r>
              <a:rPr lang="en-US" dirty="0" smtClean="0"/>
              <a:t>In the Project Explorer, right-click the RT target and select </a:t>
            </a:r>
            <a:r>
              <a:rPr lang="en-US" b="1" dirty="0" smtClean="0"/>
              <a:t>Properties </a:t>
            </a:r>
          </a:p>
          <a:p>
            <a:pPr marL="682625" lvl="1" indent="-450850">
              <a:lnSpc>
                <a:spcPct val="90000"/>
              </a:lnSpc>
              <a:buFont typeface="Arial Narrow" pitchFamily="34" charset="0"/>
              <a:buAutoNum type="alphaLcPeriod"/>
            </a:pPr>
            <a:r>
              <a:rPr lang="en-US" dirty="0" smtClean="0"/>
              <a:t>Select the </a:t>
            </a:r>
            <a:r>
              <a:rPr lang="en-US" b="1" dirty="0" smtClean="0"/>
              <a:t>Web Server: Configuration</a:t>
            </a:r>
            <a:r>
              <a:rPr lang="en-US" dirty="0" smtClean="0"/>
              <a:t> category</a:t>
            </a:r>
          </a:p>
          <a:p>
            <a:pPr marL="682625" lvl="1" indent="-450850">
              <a:lnSpc>
                <a:spcPct val="90000"/>
              </a:lnSpc>
              <a:buFont typeface="Arial Narrow" pitchFamily="34" charset="0"/>
              <a:buAutoNum type="alphaLcPeriod"/>
            </a:pPr>
            <a:r>
              <a:rPr lang="en-US" dirty="0" smtClean="0"/>
              <a:t>Check </a:t>
            </a:r>
            <a:r>
              <a:rPr lang="en-US" b="1" dirty="0" smtClean="0"/>
              <a:t>Enable Web Server</a:t>
            </a:r>
            <a:r>
              <a:rPr lang="en-US" dirty="0" smtClean="0"/>
              <a:t> </a:t>
            </a:r>
          </a:p>
          <a:p>
            <a:pPr marL="682625" lvl="1" indent="-450850">
              <a:lnSpc>
                <a:spcPct val="90000"/>
              </a:lnSpc>
              <a:buFont typeface="Arial Narrow" pitchFamily="34" charset="0"/>
              <a:buAutoNum type="alphaLcPeriod"/>
            </a:pPr>
            <a:r>
              <a:rPr lang="en-US" dirty="0" smtClean="0"/>
              <a:t>Use default values for other options (recommended)</a:t>
            </a:r>
          </a:p>
        </p:txBody>
      </p:sp>
      <p:pic>
        <p:nvPicPr>
          <p:cNvPr id="70659" name="Picture 14" descr="Enable Web Server"/>
          <p:cNvPicPr>
            <a:picLocks noGrp="1" noChangeAspect="1" noChangeArrowheads="1"/>
          </p:cNvPicPr>
          <p:nvPr>
            <p:ph sz="half" idx="2"/>
          </p:nvPr>
        </p:nvPicPr>
        <p:blipFill>
          <a:blip r:embed="rId3" r:link="rId4"/>
          <a:stretch>
            <a:fillRect/>
          </a:stretch>
        </p:blipFill>
        <p:spPr>
          <a:xfrm>
            <a:off x="4724400" y="1930691"/>
            <a:ext cx="4191000" cy="2996618"/>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3"/>
          <p:cNvSpPr>
            <a:spLocks noGrp="1" noChangeArrowheads="1"/>
          </p:cNvSpPr>
          <p:nvPr>
            <p:ph type="title"/>
          </p:nvPr>
        </p:nvSpPr>
        <p:spPr/>
        <p:txBody>
          <a:bodyPr/>
          <a:lstStyle/>
          <a:p>
            <a:r>
              <a:rPr lang="en-US" dirty="0" smtClean="0"/>
              <a:t>2. Set IP Access Permissions</a:t>
            </a:r>
          </a:p>
        </p:txBody>
      </p:sp>
      <p:sp>
        <p:nvSpPr>
          <p:cNvPr id="72706" name="Rectangle 4"/>
          <p:cNvSpPr>
            <a:spLocks noGrp="1" noChangeArrowheads="1"/>
          </p:cNvSpPr>
          <p:nvPr>
            <p:ph type="body" sz="half" idx="1"/>
          </p:nvPr>
        </p:nvSpPr>
        <p:spPr/>
        <p:txBody>
          <a:bodyPr/>
          <a:lstStyle/>
          <a:p>
            <a:pPr marL="514350" lvl="1" indent="-514350">
              <a:buFont typeface="Arial Narrow" pitchFamily="34" charset="0"/>
              <a:buAutoNum type="alphaLcPeriod"/>
            </a:pPr>
            <a:r>
              <a:rPr lang="en-US" dirty="0" smtClean="0"/>
              <a:t>Select the </a:t>
            </a:r>
            <a:r>
              <a:rPr lang="en-US" b="1" dirty="0" smtClean="0"/>
              <a:t>Web Server: Browser Access</a:t>
            </a:r>
            <a:r>
              <a:rPr lang="en-US" dirty="0" smtClean="0"/>
              <a:t> category </a:t>
            </a:r>
          </a:p>
          <a:p>
            <a:pPr marL="514350" lvl="1" indent="-514350">
              <a:buFont typeface="Arial Narrow" pitchFamily="34" charset="0"/>
              <a:buAutoNum type="alphaLcPeriod"/>
            </a:pPr>
            <a:r>
              <a:rPr lang="en-US" dirty="0" smtClean="0"/>
              <a:t>Add IP addresses</a:t>
            </a:r>
          </a:p>
          <a:p>
            <a:pPr marL="514350" lvl="1" indent="-514350">
              <a:buFont typeface="Arial Narrow" pitchFamily="34" charset="0"/>
              <a:buAutoNum type="alphaLcPeriod"/>
            </a:pPr>
            <a:r>
              <a:rPr lang="en-US" dirty="0" smtClean="0"/>
              <a:t>Choose permission levels for specific IP addresses</a:t>
            </a:r>
          </a:p>
        </p:txBody>
      </p:sp>
      <p:pic>
        <p:nvPicPr>
          <p:cNvPr id="72707" name="Picture 8" descr="Web Server Browser Access"/>
          <p:cNvPicPr>
            <a:picLocks noGrp="1" noChangeAspect="1" noChangeArrowheads="1"/>
          </p:cNvPicPr>
          <p:nvPr>
            <p:ph sz="half" idx="2"/>
          </p:nvPr>
        </p:nvPicPr>
        <p:blipFill>
          <a:blip r:embed="rId3" r:link="rId4"/>
          <a:stretch>
            <a:fillRect/>
          </a:stretch>
        </p:blipFill>
        <p:spPr>
          <a:xfrm>
            <a:off x="4724400" y="1930691"/>
            <a:ext cx="4191000" cy="2996618"/>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3"/>
          <p:cNvSpPr>
            <a:spLocks noGrp="1" noChangeArrowheads="1"/>
          </p:cNvSpPr>
          <p:nvPr>
            <p:ph type="title"/>
          </p:nvPr>
        </p:nvSpPr>
        <p:spPr/>
        <p:txBody>
          <a:bodyPr/>
          <a:lstStyle/>
          <a:p>
            <a:r>
              <a:rPr lang="en-US" dirty="0" smtClean="0"/>
              <a:t>3. Set Visible VIs</a:t>
            </a:r>
          </a:p>
        </p:txBody>
      </p:sp>
      <p:sp>
        <p:nvSpPr>
          <p:cNvPr id="74754" name="Rectangle 4"/>
          <p:cNvSpPr>
            <a:spLocks noGrp="1" noChangeArrowheads="1"/>
          </p:cNvSpPr>
          <p:nvPr>
            <p:ph type="body" sz="half" idx="1"/>
          </p:nvPr>
        </p:nvSpPr>
        <p:spPr/>
        <p:txBody>
          <a:bodyPr/>
          <a:lstStyle/>
          <a:p>
            <a:pPr marL="514350" lvl="1" indent="-514350">
              <a:buFont typeface="Arial Narrow" pitchFamily="34" charset="0"/>
              <a:buAutoNum type="alphaLcPeriod"/>
            </a:pPr>
            <a:r>
              <a:rPr lang="en-US" dirty="0" smtClean="0"/>
              <a:t>Select the </a:t>
            </a:r>
            <a:r>
              <a:rPr lang="en-US" b="1" dirty="0" smtClean="0"/>
              <a:t>Web Server: Visible VIs</a:t>
            </a:r>
            <a:r>
              <a:rPr lang="en-US" dirty="0" smtClean="0"/>
              <a:t> category and add VIs to allow users to access</a:t>
            </a:r>
          </a:p>
          <a:p>
            <a:pPr marL="514350" lvl="1" indent="-514350">
              <a:buFont typeface="Arial Narrow" pitchFamily="34" charset="0"/>
              <a:buAutoNum type="alphaLcPeriod"/>
            </a:pPr>
            <a:r>
              <a:rPr lang="en-US" dirty="0" smtClean="0"/>
              <a:t>Download the VIs to the RT target, if you have not already done so</a:t>
            </a:r>
          </a:p>
        </p:txBody>
      </p:sp>
      <p:pic>
        <p:nvPicPr>
          <p:cNvPr id="74755" name="Picture 8" descr="Web Server Visible VIs"/>
          <p:cNvPicPr>
            <a:picLocks noGrp="1" noChangeAspect="1" noChangeArrowheads="1"/>
          </p:cNvPicPr>
          <p:nvPr>
            <p:ph sz="half" idx="2"/>
          </p:nvPr>
        </p:nvPicPr>
        <p:blipFill>
          <a:blip r:embed="rId3" r:link="rId4"/>
          <a:stretch>
            <a:fillRect/>
          </a:stretch>
        </p:blipFill>
        <p:spPr>
          <a:xfrm>
            <a:off x="4724400" y="1930691"/>
            <a:ext cx="4191000" cy="2996618"/>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6"/>
          <p:cNvSpPr>
            <a:spLocks noGrp="1" noChangeArrowheads="1"/>
          </p:cNvSpPr>
          <p:nvPr>
            <p:ph type="title"/>
          </p:nvPr>
        </p:nvSpPr>
        <p:spPr/>
        <p:txBody>
          <a:bodyPr/>
          <a:lstStyle/>
          <a:p>
            <a:r>
              <a:rPr lang="en-US" dirty="0" smtClean="0"/>
              <a:t>4. Create the HTML Page </a:t>
            </a:r>
          </a:p>
        </p:txBody>
      </p:sp>
      <p:sp>
        <p:nvSpPr>
          <p:cNvPr id="76802" name="Rectangle 7"/>
          <p:cNvSpPr>
            <a:spLocks noGrp="1" noChangeArrowheads="1"/>
          </p:cNvSpPr>
          <p:nvPr>
            <p:ph type="body" sz="half" idx="1"/>
          </p:nvPr>
        </p:nvSpPr>
        <p:spPr/>
        <p:txBody>
          <a:bodyPr/>
          <a:lstStyle/>
          <a:p>
            <a:pPr marL="514350" lvl="1" indent="-514350">
              <a:buFont typeface="Arial Narrow" pitchFamily="34" charset="0"/>
              <a:buAutoNum type="alphaLcPeriod"/>
            </a:pPr>
            <a:r>
              <a:rPr lang="en-US" dirty="0" smtClean="0"/>
              <a:t>Open the VI</a:t>
            </a:r>
          </a:p>
          <a:p>
            <a:pPr marL="514350" lvl="1" indent="-514350">
              <a:buFont typeface="Arial Narrow" pitchFamily="34" charset="0"/>
              <a:buAutoNum type="alphaLcPeriod"/>
            </a:pPr>
            <a:r>
              <a:rPr lang="en-US" dirty="0" smtClean="0"/>
              <a:t>Select </a:t>
            </a:r>
            <a:r>
              <a:rPr lang="en-US" b="1" dirty="0" smtClean="0"/>
              <a:t>Tools»Web Publishing Tool</a:t>
            </a:r>
          </a:p>
          <a:p>
            <a:pPr marL="514350" lvl="1" indent="-514350">
              <a:buFont typeface="Arial Narrow" pitchFamily="34" charset="0"/>
              <a:buAutoNum type="alphaLcPeriod"/>
            </a:pPr>
            <a:r>
              <a:rPr lang="en-US" dirty="0" smtClean="0"/>
              <a:t>Follow the prompts in the Wizard</a:t>
            </a:r>
          </a:p>
          <a:p>
            <a:pPr marL="514350" lvl="1" indent="-514350">
              <a:buFont typeface="Arial Narrow" pitchFamily="34" charset="0"/>
              <a:buAutoNum type="alphaLcPeriod"/>
            </a:pPr>
            <a:r>
              <a:rPr lang="en-US" dirty="0" smtClean="0"/>
              <a:t>Save the HTML file to disk</a:t>
            </a:r>
          </a:p>
        </p:txBody>
      </p:sp>
      <p:pic>
        <p:nvPicPr>
          <p:cNvPr id="196610" name="Picture 2" descr="remote_panels-web_publishing_tool.bmp"/>
          <p:cNvPicPr>
            <a:picLocks noChangeAspect="1" noChangeArrowheads="1"/>
          </p:cNvPicPr>
          <p:nvPr/>
        </p:nvPicPr>
        <p:blipFill>
          <a:blip r:embed="rId3"/>
          <a:srcRect/>
          <a:stretch>
            <a:fillRect/>
          </a:stretch>
        </p:blipFill>
        <p:spPr bwMode="auto">
          <a:xfrm>
            <a:off x="4495800" y="1295400"/>
            <a:ext cx="4406986" cy="3028950"/>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ChangeArrowheads="1"/>
          </p:cNvSpPr>
          <p:nvPr>
            <p:ph type="title"/>
          </p:nvPr>
        </p:nvSpPr>
        <p:spPr/>
        <p:txBody>
          <a:bodyPr/>
          <a:lstStyle/>
          <a:p>
            <a:r>
              <a:rPr lang="en-US" dirty="0" smtClean="0"/>
              <a:t>5. Embed the HTML Page</a:t>
            </a:r>
          </a:p>
        </p:txBody>
      </p:sp>
      <p:sp>
        <p:nvSpPr>
          <p:cNvPr id="78850" name="Rectangle 3"/>
          <p:cNvSpPr>
            <a:spLocks noGrp="1" noChangeArrowheads="1"/>
          </p:cNvSpPr>
          <p:nvPr>
            <p:ph type="body" sz="half" idx="1"/>
          </p:nvPr>
        </p:nvSpPr>
        <p:spPr>
          <a:xfrm>
            <a:off x="381000" y="1295400"/>
            <a:ext cx="9144000" cy="1185863"/>
          </a:xfrm>
        </p:spPr>
        <p:txBody>
          <a:bodyPr/>
          <a:lstStyle/>
          <a:p>
            <a:pPr marL="231775" indent="-231775">
              <a:lnSpc>
                <a:spcPct val="90000"/>
              </a:lnSpc>
              <a:buFontTx/>
              <a:buNone/>
            </a:pPr>
            <a:r>
              <a:rPr lang="en-US" dirty="0" smtClean="0"/>
              <a:t>Use FTP to send the file to the target.</a:t>
            </a:r>
            <a:endParaRPr lang="en-US" dirty="0" smtClean="0">
              <a:latin typeface="Courier New" pitchFamily="49" charset="0"/>
            </a:endParaRPr>
          </a:p>
          <a:p>
            <a:pPr marL="914400" indent="-914400">
              <a:lnSpc>
                <a:spcPct val="90000"/>
              </a:lnSpc>
              <a:buFontTx/>
              <a:buNone/>
            </a:pPr>
            <a:r>
              <a:rPr lang="en-US" sz="2000" dirty="0" smtClean="0">
                <a:latin typeface="Courier" pitchFamily="49" charset="0"/>
              </a:rPr>
              <a:t>ftp://&lt;</a:t>
            </a:r>
            <a:r>
              <a:rPr lang="en-US" sz="2000" i="1" dirty="0" smtClean="0">
                <a:latin typeface="Courier" pitchFamily="49" charset="0"/>
              </a:rPr>
              <a:t>IP Address of the target&gt;</a:t>
            </a:r>
            <a:r>
              <a:rPr lang="en-US" sz="2000" dirty="0" smtClean="0">
                <a:latin typeface="Courier" pitchFamily="49" charset="0"/>
              </a:rPr>
              <a:t>/NI-RT/SYSTEM/WWW</a:t>
            </a:r>
          </a:p>
        </p:txBody>
      </p:sp>
      <p:pic>
        <p:nvPicPr>
          <p:cNvPr id="197634" name="Picture 2" descr="remote_panels-ftp.bmp"/>
          <p:cNvPicPr>
            <a:picLocks noChangeAspect="1" noChangeArrowheads="1"/>
          </p:cNvPicPr>
          <p:nvPr/>
        </p:nvPicPr>
        <p:blipFill>
          <a:blip r:embed="rId3"/>
          <a:srcRect/>
          <a:stretch>
            <a:fillRect/>
          </a:stretch>
        </p:blipFill>
        <p:spPr bwMode="auto">
          <a:xfrm>
            <a:off x="1600200" y="2362200"/>
            <a:ext cx="5695950" cy="32575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7"/>
          <p:cNvSpPr>
            <a:spLocks noGrp="1" noChangeArrowheads="1"/>
          </p:cNvSpPr>
          <p:nvPr>
            <p:ph type="title"/>
          </p:nvPr>
        </p:nvSpPr>
        <p:spPr/>
        <p:txBody>
          <a:bodyPr/>
          <a:lstStyle/>
          <a:p>
            <a:r>
              <a:rPr lang="en-US" dirty="0" smtClean="0"/>
              <a:t>View the Remote Front Panel</a:t>
            </a:r>
          </a:p>
        </p:txBody>
      </p:sp>
      <p:sp>
        <p:nvSpPr>
          <p:cNvPr id="80898" name="Rectangle 8"/>
          <p:cNvSpPr>
            <a:spLocks noGrp="1" noChangeArrowheads="1"/>
          </p:cNvSpPr>
          <p:nvPr>
            <p:ph sz="half" idx="1"/>
          </p:nvPr>
        </p:nvSpPr>
        <p:spPr/>
        <p:txBody>
          <a:bodyPr/>
          <a:lstStyle/>
          <a:p>
            <a:pPr lvl="1"/>
            <a:r>
              <a:rPr lang="en-US" dirty="0" smtClean="0"/>
              <a:t>Open a Web browser.</a:t>
            </a:r>
          </a:p>
          <a:p>
            <a:pPr lvl="1"/>
            <a:r>
              <a:rPr lang="en-US" dirty="0" smtClean="0">
                <a:latin typeface="+mj-lt"/>
              </a:rPr>
              <a:t>Enter </a:t>
            </a:r>
            <a:r>
              <a:rPr lang="en-US" sz="2000" dirty="0" smtClean="0">
                <a:latin typeface="Courier" pitchFamily="49" charset="0"/>
              </a:rPr>
              <a:t>http://&lt;</a:t>
            </a:r>
            <a:r>
              <a:rPr lang="en-US" sz="2000" i="1" dirty="0" smtClean="0">
                <a:latin typeface="Courier" pitchFamily="49" charset="0"/>
              </a:rPr>
              <a:t>IP address of target&gt;</a:t>
            </a:r>
            <a:endParaRPr lang="en-US" sz="2000" dirty="0" smtClean="0">
              <a:latin typeface="Courier" pitchFamily="49" charset="0"/>
            </a:endParaRPr>
          </a:p>
          <a:p>
            <a:pPr lvl="1"/>
            <a:r>
              <a:rPr lang="en-US" dirty="0" smtClean="0"/>
              <a:t>Page displays automatically. </a:t>
            </a:r>
          </a:p>
          <a:p>
            <a:pPr lvl="1"/>
            <a:r>
              <a:rPr lang="en-US" dirty="0" smtClean="0"/>
              <a:t>Add </a:t>
            </a:r>
            <a:r>
              <a:rPr lang="en-US" sz="2000" dirty="0" smtClean="0">
                <a:latin typeface="Courier" pitchFamily="49" charset="0"/>
              </a:rPr>
              <a:t>/name.html</a:t>
            </a:r>
            <a:r>
              <a:rPr lang="en-US" dirty="0" smtClean="0"/>
              <a:t> if name is not </a:t>
            </a:r>
            <a:r>
              <a:rPr lang="en-US" sz="2000" dirty="0" smtClean="0">
                <a:latin typeface="Courier" pitchFamily="49" charset="0"/>
              </a:rPr>
              <a:t>index.html</a:t>
            </a:r>
          </a:p>
        </p:txBody>
      </p:sp>
      <p:pic>
        <p:nvPicPr>
          <p:cNvPr id="5" name="Picture 1" descr="view_remote_panel.bmp"/>
          <p:cNvPicPr>
            <a:picLocks noChangeAspect="1" noChangeArrowheads="1"/>
          </p:cNvPicPr>
          <p:nvPr/>
        </p:nvPicPr>
        <p:blipFill>
          <a:blip r:embed="rId3"/>
          <a:srcRect/>
          <a:stretch>
            <a:fillRect/>
          </a:stretch>
        </p:blipFill>
        <p:spPr bwMode="auto">
          <a:xfrm>
            <a:off x="4335688" y="1280161"/>
            <a:ext cx="4579712" cy="4739639"/>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10" name="Rectangle 6"/>
          <p:cNvSpPr>
            <a:spLocks noGrp="1" noChangeArrowheads="1"/>
          </p:cNvSpPr>
          <p:nvPr>
            <p:ph type="title"/>
          </p:nvPr>
        </p:nvSpPr>
        <p:spPr/>
        <p:txBody>
          <a:bodyPr/>
          <a:lstStyle/>
          <a:p>
            <a:r>
              <a:rPr lang="en-US" dirty="0" smtClean="0"/>
              <a:t>Controlling the Remote Front Panel VI</a:t>
            </a:r>
          </a:p>
        </p:txBody>
      </p:sp>
      <p:sp>
        <p:nvSpPr>
          <p:cNvPr id="123911" name="Rectangle 7"/>
          <p:cNvSpPr>
            <a:spLocks noGrp="1" noChangeArrowheads="1"/>
          </p:cNvSpPr>
          <p:nvPr>
            <p:ph idx="1"/>
          </p:nvPr>
        </p:nvSpPr>
        <p:spPr/>
        <p:txBody>
          <a:bodyPr/>
          <a:lstStyle/>
          <a:p>
            <a:pPr lvl="1"/>
            <a:r>
              <a:rPr lang="en-US" dirty="0" smtClean="0"/>
              <a:t>Right-click the panel and select </a:t>
            </a:r>
            <a:r>
              <a:rPr lang="en-US" b="1" dirty="0" smtClean="0"/>
              <a:t>Request Control of VI</a:t>
            </a:r>
            <a:endParaRPr lang="en-US" dirty="0" smtClean="0"/>
          </a:p>
          <a:p>
            <a:pPr lvl="2"/>
            <a:r>
              <a:rPr lang="en-US" dirty="0" smtClean="0"/>
              <a:t>Allows the Client to interact with the </a:t>
            </a:r>
            <a:br>
              <a:rPr lang="en-US" dirty="0" smtClean="0"/>
            </a:br>
            <a:r>
              <a:rPr lang="en-US" dirty="0" smtClean="0"/>
              <a:t>executing VI through the remote front panel</a:t>
            </a:r>
          </a:p>
          <a:p>
            <a:pPr lvl="1"/>
            <a:r>
              <a:rPr lang="en-US" dirty="0" smtClean="0"/>
              <a:t>Only one client can control the VI at a time</a:t>
            </a:r>
          </a:p>
          <a:p>
            <a:pPr lvl="2"/>
            <a:r>
              <a:rPr lang="en-US" dirty="0" smtClean="0"/>
              <a:t>Should release control when done</a:t>
            </a:r>
          </a:p>
          <a:p>
            <a:pPr lvl="2"/>
            <a:r>
              <a:rPr lang="en-US" dirty="0" smtClean="0"/>
              <a:t>Options can set a timeout time that a </a:t>
            </a:r>
            <a:br>
              <a:rPr lang="en-US" dirty="0" smtClean="0"/>
            </a:br>
            <a:r>
              <a:rPr lang="en-US" dirty="0" smtClean="0"/>
              <a:t>client can be in control of a VI</a:t>
            </a:r>
          </a:p>
          <a:p>
            <a:pPr lvl="2"/>
            <a:r>
              <a:rPr lang="en-US" dirty="0" smtClean="0"/>
              <a:t>Other clients wanting to connect are placed into</a:t>
            </a:r>
            <a:br>
              <a:rPr lang="en-US" dirty="0" smtClean="0"/>
            </a:br>
            <a:r>
              <a:rPr lang="en-US" dirty="0" smtClean="0"/>
              <a:t>a queue</a:t>
            </a:r>
          </a:p>
          <a:p>
            <a:pPr lvl="2"/>
            <a:r>
              <a:rPr lang="en-US" dirty="0" smtClean="0"/>
              <a:t>Security options can be set on which computers </a:t>
            </a:r>
            <a:br>
              <a:rPr lang="en-US" dirty="0" smtClean="0"/>
            </a:br>
            <a:r>
              <a:rPr lang="en-US" dirty="0" smtClean="0"/>
              <a:t>can control the VI</a:t>
            </a:r>
          </a:p>
        </p:txBody>
      </p:sp>
      <p:graphicFrame>
        <p:nvGraphicFramePr>
          <p:cNvPr id="123908" name="Object 4"/>
          <p:cNvGraphicFramePr>
            <a:graphicFrameLocks noChangeAspect="1"/>
          </p:cNvGraphicFramePr>
          <p:nvPr/>
        </p:nvGraphicFramePr>
        <p:xfrm>
          <a:off x="6477000" y="2114550"/>
          <a:ext cx="2514600" cy="1162050"/>
        </p:xfrm>
        <a:graphic>
          <a:graphicData uri="http://schemas.openxmlformats.org/presentationml/2006/ole">
            <p:oleObj spid="_x0000_s123908" name="Bitmap Image" r:id="rId4" imgW="1609524" imgH="743054" progId="PBrush">
              <p:embed/>
            </p:oleObj>
          </a:graphicData>
        </a:graphic>
      </p:graphicFrame>
      <p:graphicFrame>
        <p:nvGraphicFramePr>
          <p:cNvPr id="123909" name="Object 5"/>
          <p:cNvGraphicFramePr>
            <a:graphicFrameLocks noChangeAspect="1"/>
          </p:cNvGraphicFramePr>
          <p:nvPr/>
        </p:nvGraphicFramePr>
        <p:xfrm>
          <a:off x="6477000" y="3429000"/>
          <a:ext cx="2514600" cy="1174750"/>
        </p:xfrm>
        <a:graphic>
          <a:graphicData uri="http://schemas.openxmlformats.org/presentationml/2006/ole">
            <p:oleObj spid="_x0000_s123909" name="Bitmap Image" r:id="rId5" imgW="1590897" imgH="743054" progId="PBrush">
              <p:embed/>
            </p:oleObj>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2"/>
          <p:cNvSpPr>
            <a:spLocks noGrp="1" noChangeArrowheads="1"/>
          </p:cNvSpPr>
          <p:nvPr>
            <p:ph type="title"/>
          </p:nvPr>
        </p:nvSpPr>
        <p:spPr/>
        <p:txBody>
          <a:bodyPr/>
          <a:lstStyle/>
          <a:p>
            <a:r>
              <a:rPr lang="en-US" dirty="0" smtClean="0"/>
              <a:t>Remote Front Panel Licenses</a:t>
            </a:r>
          </a:p>
        </p:txBody>
      </p:sp>
      <p:sp>
        <p:nvSpPr>
          <p:cNvPr id="125954" name="Rectangle 3"/>
          <p:cNvSpPr>
            <a:spLocks noGrp="1" noChangeArrowheads="1"/>
          </p:cNvSpPr>
          <p:nvPr>
            <p:ph idx="1"/>
          </p:nvPr>
        </p:nvSpPr>
        <p:spPr/>
        <p:txBody>
          <a:bodyPr/>
          <a:lstStyle/>
          <a:p>
            <a:pPr lvl="1"/>
            <a:r>
              <a:rPr lang="en-US" dirty="0" smtClean="0"/>
              <a:t>Allow multiple Web clients to access the embedded program</a:t>
            </a:r>
          </a:p>
          <a:p>
            <a:pPr lvl="1"/>
            <a:r>
              <a:rPr lang="en-US" dirty="0" smtClean="0"/>
              <a:t>By default, an RT Target has one connection license—you can purchase additional licenses</a:t>
            </a:r>
          </a:p>
          <a:p>
            <a:pPr lvl="1"/>
            <a:r>
              <a:rPr lang="en-US" dirty="0" smtClean="0"/>
              <a:t>Number of concurrent client connections is limited by memory resources as well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r>
              <a:rPr lang="en-US" dirty="0" smtClean="0"/>
              <a:t>Preparing Your Application for Deployment</a:t>
            </a:r>
          </a:p>
        </p:txBody>
      </p:sp>
      <p:sp>
        <p:nvSpPr>
          <p:cNvPr id="35842" name="Rectangle 3"/>
          <p:cNvSpPr>
            <a:spLocks noGrp="1" noChangeArrowheads="1"/>
          </p:cNvSpPr>
          <p:nvPr>
            <p:ph idx="1"/>
          </p:nvPr>
        </p:nvSpPr>
        <p:spPr/>
        <p:txBody>
          <a:bodyPr/>
          <a:lstStyle/>
          <a:p>
            <a:pPr lvl="1">
              <a:buNone/>
            </a:pPr>
            <a:r>
              <a:rPr lang="en-US" dirty="0" smtClean="0"/>
              <a:t>Review the code for unsupported functions </a:t>
            </a:r>
          </a:p>
          <a:p>
            <a:pPr lvl="1"/>
            <a:r>
              <a:rPr lang="en-US" dirty="0" smtClean="0"/>
              <a:t>Functions that modify front panel objects</a:t>
            </a:r>
          </a:p>
          <a:p>
            <a:pPr lvl="1"/>
            <a:r>
              <a:rPr lang="en-US" dirty="0" smtClean="0"/>
              <a:t>Functions that use technologies specific to other operating systems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2"/>
          <p:cNvSpPr>
            <a:spLocks noGrp="1" noChangeArrowheads="1"/>
          </p:cNvSpPr>
          <p:nvPr>
            <p:ph type="title"/>
          </p:nvPr>
        </p:nvSpPr>
        <p:spPr/>
        <p:txBody>
          <a:bodyPr/>
          <a:lstStyle/>
          <a:p>
            <a:r>
              <a:rPr lang="en-US" dirty="0" smtClean="0"/>
              <a:t>Exercise 7-2: Remote Front Panels</a:t>
            </a:r>
          </a:p>
        </p:txBody>
      </p:sp>
      <p:sp>
        <p:nvSpPr>
          <p:cNvPr id="130050" name="Content Placeholder 7"/>
          <p:cNvSpPr>
            <a:spLocks noGrp="1"/>
          </p:cNvSpPr>
          <p:nvPr>
            <p:ph idx="1"/>
          </p:nvPr>
        </p:nvSpPr>
        <p:spPr/>
        <p:txBody>
          <a:bodyPr/>
          <a:lstStyle/>
          <a:p>
            <a:pPr marL="0" indent="0">
              <a:buFontTx/>
              <a:buNone/>
            </a:pPr>
            <a:r>
              <a:rPr lang="en-US" dirty="0" smtClean="0"/>
              <a:t>Communicate with a deployed application, similar to the course project, using remote front panels.</a:t>
            </a:r>
          </a:p>
        </p:txBody>
      </p:sp>
      <p:sp>
        <p:nvSpPr>
          <p:cNvPr id="130051" name="Rectangle 4"/>
          <p:cNvSpPr>
            <a:spLocks noChangeArrowheads="1"/>
          </p:cNvSpPr>
          <p:nvPr/>
        </p:nvSpPr>
        <p:spPr bwMode="auto">
          <a:xfrm>
            <a:off x="914400" y="3692525"/>
            <a:ext cx="7772400" cy="1976438"/>
          </a:xfrm>
          <a:prstGeom prst="rect">
            <a:avLst/>
          </a:prstGeom>
          <a:noFill/>
          <a:ln w="9525">
            <a:noFill/>
            <a:miter lim="800000"/>
            <a:headEnd/>
            <a:tailEnd/>
          </a:ln>
        </p:spPr>
        <p:txBody>
          <a:bodyPr/>
          <a:lstStyle/>
          <a:p>
            <a:pPr eaLnBrk="0" hangingPunct="0">
              <a:spcBef>
                <a:spcPct val="20000"/>
              </a:spcBef>
            </a:pPr>
            <a:endParaRPr lang="en-US" sz="2400" i="1" dirty="0">
              <a:solidFill>
                <a:srgbClr val="5E84B8"/>
              </a:solidFill>
              <a:latin typeface="Arial Narrow"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2"/>
          <p:cNvSpPr>
            <a:spLocks noGrp="1" noChangeArrowheads="1"/>
          </p:cNvSpPr>
          <p:nvPr>
            <p:ph type="title"/>
          </p:nvPr>
        </p:nvSpPr>
        <p:spPr/>
        <p:txBody>
          <a:bodyPr/>
          <a:lstStyle/>
          <a:p>
            <a:r>
              <a:rPr lang="en-US" dirty="0" smtClean="0"/>
              <a:t>D. System Replication</a:t>
            </a:r>
          </a:p>
        </p:txBody>
      </p:sp>
      <p:sp>
        <p:nvSpPr>
          <p:cNvPr id="132098" name="Rectangle 3"/>
          <p:cNvSpPr>
            <a:spLocks noGrp="1" noChangeArrowheads="1"/>
          </p:cNvSpPr>
          <p:nvPr>
            <p:ph idx="1"/>
          </p:nvPr>
        </p:nvSpPr>
        <p:spPr/>
        <p:txBody>
          <a:bodyPr/>
          <a:lstStyle/>
          <a:p>
            <a:pPr lvl="1">
              <a:buNone/>
            </a:pPr>
            <a:r>
              <a:rPr lang="en-US" dirty="0" smtClean="0"/>
              <a:t>Replicate one Real-Time target into a copy of itself</a:t>
            </a:r>
          </a:p>
          <a:p>
            <a:pPr lvl="1">
              <a:buFont typeface="Arial" charset="0"/>
              <a:buChar char="•"/>
            </a:pPr>
            <a:r>
              <a:rPr lang="en-US" dirty="0" smtClean="0"/>
              <a:t>Use cases</a:t>
            </a:r>
          </a:p>
          <a:p>
            <a:pPr lvl="2"/>
            <a:r>
              <a:rPr lang="en-US" dirty="0" smtClean="0"/>
              <a:t>Store a backup image of your RT target</a:t>
            </a:r>
          </a:p>
          <a:p>
            <a:pPr lvl="2"/>
            <a:r>
              <a:rPr lang="en-US" dirty="0" smtClean="0"/>
              <a:t>Deploy an image to multiple identical RT targets</a:t>
            </a:r>
          </a:p>
          <a:p>
            <a:pPr lvl="2"/>
            <a:r>
              <a:rPr lang="en-US" dirty="0" smtClean="0"/>
              <a:t>Replicate one RT target onto multiple identical RT targets</a:t>
            </a:r>
          </a:p>
          <a:p>
            <a:pPr lvl="1">
              <a:buFont typeface="Arial" charset="0"/>
              <a:buChar char="•"/>
            </a:pPr>
            <a:r>
              <a:rPr lang="en-US" dirty="0" smtClean="0"/>
              <a:t>Caveat</a:t>
            </a:r>
          </a:p>
          <a:p>
            <a:pPr lvl="2">
              <a:buFontTx/>
              <a:buChar char="-"/>
            </a:pPr>
            <a:r>
              <a:rPr lang="en-US" dirty="0" smtClean="0"/>
              <a:t>Images can only be deployed to identical systems</a:t>
            </a:r>
          </a:p>
          <a:p>
            <a:pPr lvl="1"/>
            <a:endParaRPr lang="en-US" dirty="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2"/>
          <p:cNvSpPr>
            <a:spLocks noGrp="1" noChangeArrowheads="1"/>
          </p:cNvSpPr>
          <p:nvPr>
            <p:ph type="title"/>
          </p:nvPr>
        </p:nvSpPr>
        <p:spPr/>
        <p:txBody>
          <a:bodyPr/>
          <a:lstStyle/>
          <a:p>
            <a:pPr lvl="1"/>
            <a:r>
              <a:rPr lang="en-US" dirty="0" smtClean="0"/>
              <a:t>System Replication - Manual method</a:t>
            </a:r>
          </a:p>
        </p:txBody>
      </p:sp>
      <p:sp>
        <p:nvSpPr>
          <p:cNvPr id="132098" name="Rectangle 3"/>
          <p:cNvSpPr>
            <a:spLocks noGrp="1" noChangeArrowheads="1"/>
          </p:cNvSpPr>
          <p:nvPr>
            <p:ph idx="1"/>
          </p:nvPr>
        </p:nvSpPr>
        <p:spPr/>
        <p:txBody>
          <a:bodyPr/>
          <a:lstStyle/>
          <a:p>
            <a:pPr lvl="1">
              <a:buNone/>
            </a:pPr>
            <a:r>
              <a:rPr lang="en-US" dirty="0" smtClean="0"/>
              <a:t>Use MAX and an FTP client to copy necessary files to and from RT targets and install software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2"/>
          <p:cNvSpPr>
            <a:spLocks noGrp="1" noChangeArrowheads="1"/>
          </p:cNvSpPr>
          <p:nvPr>
            <p:ph type="title"/>
          </p:nvPr>
        </p:nvSpPr>
        <p:spPr/>
        <p:txBody>
          <a:bodyPr/>
          <a:lstStyle/>
          <a:p>
            <a:pPr lvl="1"/>
            <a:r>
              <a:rPr lang="en-US" dirty="0" smtClean="0"/>
              <a:t>System Replication - LabVIEW Real-Time System Replication Tools method</a:t>
            </a:r>
          </a:p>
        </p:txBody>
      </p:sp>
      <p:sp>
        <p:nvSpPr>
          <p:cNvPr id="132098" name="Rectangle 3"/>
          <p:cNvSpPr>
            <a:spLocks noGrp="1" noChangeArrowheads="1"/>
          </p:cNvSpPr>
          <p:nvPr>
            <p:ph idx="1"/>
          </p:nvPr>
        </p:nvSpPr>
        <p:spPr/>
        <p:txBody>
          <a:bodyPr/>
          <a:lstStyle/>
          <a:p>
            <a:pPr lvl="1"/>
            <a:r>
              <a:rPr lang="en-US" dirty="0" smtClean="0"/>
              <a:t>Use RT System Deployment Utility</a:t>
            </a:r>
          </a:p>
          <a:p>
            <a:pPr lvl="1"/>
            <a:r>
              <a:rPr lang="en-US" dirty="0" smtClean="0"/>
              <a:t>Use System Replication VIs to create custom VIs for performing replication and backup operations</a:t>
            </a:r>
          </a:p>
          <a:p>
            <a:pPr lvl="2"/>
            <a:r>
              <a:rPr lang="en-US" dirty="0" smtClean="0"/>
              <a:t>VIs require Internet Toolkit for </a:t>
            </a:r>
            <a:r>
              <a:rPr lang="en-US" dirty="0" err="1" smtClean="0"/>
              <a:t>LabVIEW</a:t>
            </a:r>
            <a:endParaRPr lang="en-US" dirty="0" smtClean="0"/>
          </a:p>
          <a:p>
            <a:pPr lvl="1"/>
            <a:endParaRPr lang="en-US" dirty="0" smtClean="0"/>
          </a:p>
        </p:txBody>
      </p:sp>
      <p:pic>
        <p:nvPicPr>
          <p:cNvPr id="204802" name="Picture 2"/>
          <p:cNvPicPr>
            <a:picLocks noChangeAspect="1" noChangeArrowheads="1"/>
          </p:cNvPicPr>
          <p:nvPr/>
        </p:nvPicPr>
        <p:blipFill>
          <a:blip r:embed="rId3"/>
          <a:srcRect/>
          <a:stretch>
            <a:fillRect/>
          </a:stretch>
        </p:blipFill>
        <p:spPr bwMode="auto">
          <a:xfrm>
            <a:off x="6267450" y="3531473"/>
            <a:ext cx="2647950" cy="3250327"/>
          </a:xfrm>
          <a:prstGeom prst="rect">
            <a:avLst/>
          </a:prstGeom>
          <a:noFill/>
          <a:ln w="9525">
            <a:noFill/>
            <a:miter lim="800000"/>
            <a:headEnd/>
            <a:tailEnd/>
          </a:ln>
          <a:effectLst/>
        </p:spPr>
      </p:pic>
      <p:pic>
        <p:nvPicPr>
          <p:cNvPr id="204804" name="Picture 4" descr="System Replication VIs.bmp"/>
          <p:cNvPicPr>
            <a:picLocks noChangeAspect="1" noChangeArrowheads="1"/>
          </p:cNvPicPr>
          <p:nvPr/>
        </p:nvPicPr>
        <p:blipFill>
          <a:blip r:embed="rId4"/>
          <a:srcRect/>
          <a:stretch>
            <a:fillRect/>
          </a:stretch>
        </p:blipFill>
        <p:spPr bwMode="auto">
          <a:xfrm>
            <a:off x="685800" y="4343400"/>
            <a:ext cx="3412671" cy="1676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a:t>
            </a:r>
          </a:p>
        </p:txBody>
      </p:sp>
      <p:sp>
        <p:nvSpPr>
          <p:cNvPr id="356354" name="Rectangle 16"/>
          <p:cNvSpPr>
            <a:spLocks noGrp="1" noChangeArrowheads="1"/>
          </p:cNvSpPr>
          <p:nvPr>
            <p:ph idx="1"/>
          </p:nvPr>
        </p:nvSpPr>
        <p:spPr/>
        <p:txBody>
          <a:bodyPr/>
          <a:lstStyle/>
          <a:p>
            <a:pPr marL="533400" indent="-533400">
              <a:buAutoNum type="arabicPeriod"/>
            </a:pPr>
            <a:r>
              <a:rPr lang="en-US" dirty="0" smtClean="0"/>
              <a:t>True or False?  Front panel property nodes  are supported in a stand-alone real-time application.</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 Answer</a:t>
            </a:r>
          </a:p>
        </p:txBody>
      </p:sp>
      <p:sp>
        <p:nvSpPr>
          <p:cNvPr id="356354" name="Rectangle 16"/>
          <p:cNvSpPr>
            <a:spLocks noGrp="1" noChangeArrowheads="1"/>
          </p:cNvSpPr>
          <p:nvPr>
            <p:ph idx="1"/>
          </p:nvPr>
        </p:nvSpPr>
        <p:spPr/>
        <p:txBody>
          <a:bodyPr/>
          <a:lstStyle/>
          <a:p>
            <a:pPr marL="533400" indent="-533400">
              <a:buAutoNum type="arabicPeriod"/>
            </a:pPr>
            <a:r>
              <a:rPr lang="en-US" dirty="0" smtClean="0"/>
              <a:t>True or False?  Front panel property nodes  are supported in a stand-alone real-time application.</a:t>
            </a:r>
          </a:p>
          <a:p>
            <a:pPr marL="533400" indent="-533400">
              <a:buAutoNum type="arabicPeriod"/>
            </a:pPr>
            <a:endParaRPr lang="en-US" dirty="0" smtClean="0"/>
          </a:p>
          <a:p>
            <a:pPr marL="533400" indent="-533400">
              <a:buNone/>
            </a:pPr>
            <a:r>
              <a:rPr lang="en-US" dirty="0" smtClean="0"/>
              <a:t>	</a:t>
            </a:r>
            <a:r>
              <a:rPr lang="en-US" b="1" dirty="0" smtClean="0"/>
              <a:t>False</a:t>
            </a:r>
            <a:endParaRPr lang="en-US"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a:t>
            </a:r>
          </a:p>
        </p:txBody>
      </p:sp>
      <p:sp>
        <p:nvSpPr>
          <p:cNvPr id="356354" name="Rectangle 16"/>
          <p:cNvSpPr>
            <a:spLocks noGrp="1" noChangeArrowheads="1"/>
          </p:cNvSpPr>
          <p:nvPr>
            <p:ph idx="1"/>
          </p:nvPr>
        </p:nvSpPr>
        <p:spPr/>
        <p:txBody>
          <a:bodyPr/>
          <a:lstStyle/>
          <a:p>
            <a:pPr marL="533400" indent="-533400">
              <a:buAutoNum type="arabicPeriod" startAt="2"/>
            </a:pPr>
            <a:r>
              <a:rPr lang="en-US" dirty="0" smtClean="0"/>
              <a:t>Which of the following are advantages of using a VI on the host computer to communicate with a stand-alone RT application?</a:t>
            </a:r>
          </a:p>
          <a:p>
            <a:pPr marL="1104900" lvl="4" indent="-533400">
              <a:buAutoNum type="alphaLcPeriod"/>
            </a:pPr>
            <a:r>
              <a:rPr lang="en-US" sz="2800" dirty="0" smtClean="0"/>
              <a:t>Able to edit the host VI</a:t>
            </a:r>
          </a:p>
          <a:p>
            <a:pPr marL="1104900" lvl="4" indent="-533400">
              <a:buAutoNum type="alphaLcPeriod"/>
            </a:pPr>
            <a:r>
              <a:rPr lang="en-US" sz="2800" dirty="0" smtClean="0"/>
              <a:t>Able to debug the host VI</a:t>
            </a:r>
          </a:p>
          <a:p>
            <a:pPr marL="1104900" lvl="4" indent="-533400">
              <a:buAutoNum type="alphaLcPeriod"/>
            </a:pPr>
            <a:r>
              <a:rPr lang="en-US" sz="2800" dirty="0" smtClean="0"/>
              <a:t>Does not use web server resources on the RT target</a:t>
            </a:r>
          </a:p>
          <a:p>
            <a:pPr marL="1104900" lvl="4" indent="-533400">
              <a:buAutoNum type="alphaLcPeriod"/>
            </a:pPr>
            <a:r>
              <a:rPr lang="en-US" sz="2800" dirty="0" smtClean="0"/>
              <a:t>All of the above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 Answer</a:t>
            </a:r>
          </a:p>
        </p:txBody>
      </p:sp>
      <p:sp>
        <p:nvSpPr>
          <p:cNvPr id="356354" name="Rectangle 16"/>
          <p:cNvSpPr>
            <a:spLocks noGrp="1" noChangeArrowheads="1"/>
          </p:cNvSpPr>
          <p:nvPr>
            <p:ph idx="1"/>
          </p:nvPr>
        </p:nvSpPr>
        <p:spPr/>
        <p:txBody>
          <a:bodyPr/>
          <a:lstStyle/>
          <a:p>
            <a:pPr marL="533400" indent="-533400">
              <a:buAutoNum type="arabicPeriod" startAt="2"/>
            </a:pPr>
            <a:r>
              <a:rPr lang="en-US" dirty="0" smtClean="0"/>
              <a:t>Which of the following are advantages of using a VI on the host computer to communicate with a stand-alone RT application?</a:t>
            </a:r>
          </a:p>
          <a:p>
            <a:pPr marL="1104900" lvl="4" indent="-533400">
              <a:buAutoNum type="alphaLcPeriod"/>
            </a:pPr>
            <a:r>
              <a:rPr lang="en-US" sz="2800" dirty="0" smtClean="0"/>
              <a:t>Able to edit the host VI</a:t>
            </a:r>
          </a:p>
          <a:p>
            <a:pPr marL="1104900" lvl="4" indent="-533400">
              <a:buAutoNum type="alphaLcPeriod"/>
            </a:pPr>
            <a:r>
              <a:rPr lang="en-US" sz="2800" dirty="0" smtClean="0"/>
              <a:t>Able to debug the host VI</a:t>
            </a:r>
          </a:p>
          <a:p>
            <a:pPr marL="1104900" lvl="4" indent="-533400">
              <a:buAutoNum type="alphaLcPeriod"/>
            </a:pPr>
            <a:r>
              <a:rPr lang="en-US" sz="2800" dirty="0" smtClean="0"/>
              <a:t>Does not use web server resources on the RT target</a:t>
            </a:r>
          </a:p>
          <a:p>
            <a:pPr marL="1104900" lvl="4" indent="-533400">
              <a:buAutoNum type="alphaLcPeriod"/>
            </a:pPr>
            <a:r>
              <a:rPr lang="en-US" sz="2800" b="1" dirty="0" smtClean="0"/>
              <a:t>All of the above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a:t>
            </a:r>
          </a:p>
        </p:txBody>
      </p:sp>
      <p:sp>
        <p:nvSpPr>
          <p:cNvPr id="356354" name="Rectangle 16"/>
          <p:cNvSpPr>
            <a:spLocks noGrp="1" noChangeArrowheads="1"/>
          </p:cNvSpPr>
          <p:nvPr>
            <p:ph idx="1"/>
          </p:nvPr>
        </p:nvSpPr>
        <p:spPr/>
        <p:txBody>
          <a:bodyPr/>
          <a:lstStyle/>
          <a:p>
            <a:pPr marL="533400" indent="-533400">
              <a:buAutoNum type="arabicPeriod" startAt="3"/>
            </a:pPr>
            <a:r>
              <a:rPr lang="en-US" dirty="0" smtClean="0"/>
              <a:t>Which of the following are advantages of using a remote panel to communicate with a stand-alone RT application?</a:t>
            </a:r>
          </a:p>
          <a:p>
            <a:pPr marL="1104900" lvl="4" indent="-533400">
              <a:buAutoNum type="alphaLcPeriod"/>
            </a:pPr>
            <a:r>
              <a:rPr lang="en-US" sz="2800" dirty="0" smtClean="0"/>
              <a:t>Able to be controlled by multiple computers</a:t>
            </a:r>
          </a:p>
          <a:p>
            <a:pPr marL="1104900" lvl="4" indent="-533400">
              <a:buAutoNum type="alphaLcPeriod"/>
            </a:pPr>
            <a:r>
              <a:rPr lang="en-US" sz="2800" dirty="0" smtClean="0"/>
              <a:t>Able to be simultaneously viewed by multiple clients</a:t>
            </a:r>
          </a:p>
          <a:p>
            <a:pPr marL="1104900" lvl="4" indent="-533400">
              <a:buFontTx/>
              <a:buAutoNum type="alphaLcPeriod"/>
            </a:pPr>
            <a:r>
              <a:rPr lang="en-US" sz="2800" dirty="0" smtClean="0"/>
              <a:t>Client can view the remote panel VI block diagram </a:t>
            </a:r>
          </a:p>
          <a:p>
            <a:pPr marL="1104900" lvl="4" indent="-533400">
              <a:buFontTx/>
              <a:buAutoNum type="alphaLcPeriod"/>
            </a:pPr>
            <a:r>
              <a:rPr lang="en-US" sz="2800" dirty="0" smtClean="0"/>
              <a:t>Does not require </a:t>
            </a:r>
            <a:r>
              <a:rPr lang="en-US" sz="2800" dirty="0" err="1" smtClean="0"/>
              <a:t>LabVIEW</a:t>
            </a:r>
            <a:r>
              <a:rPr lang="en-US" sz="2800" dirty="0" smtClean="0"/>
              <a:t> Development System to be installed on the client computer</a:t>
            </a:r>
          </a:p>
          <a:p>
            <a:pPr marL="1104900" lvl="4" indent="-533400">
              <a:buAutoNum type="alphaLcPeriod"/>
            </a:pPr>
            <a:endParaRPr lang="en-US" sz="2800"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 Answers</a:t>
            </a:r>
          </a:p>
        </p:txBody>
      </p:sp>
      <p:sp>
        <p:nvSpPr>
          <p:cNvPr id="356354" name="Rectangle 16"/>
          <p:cNvSpPr>
            <a:spLocks noGrp="1" noChangeArrowheads="1"/>
          </p:cNvSpPr>
          <p:nvPr>
            <p:ph idx="1"/>
          </p:nvPr>
        </p:nvSpPr>
        <p:spPr/>
        <p:txBody>
          <a:bodyPr/>
          <a:lstStyle/>
          <a:p>
            <a:pPr marL="533400" indent="-533400">
              <a:buAutoNum type="arabicPeriod" startAt="3"/>
            </a:pPr>
            <a:r>
              <a:rPr lang="en-US" dirty="0" smtClean="0"/>
              <a:t>Which of the following are advantages of using a remote panel to communicate with a stand-alone RT application?</a:t>
            </a:r>
          </a:p>
          <a:p>
            <a:pPr marL="1104900" lvl="4" indent="-533400">
              <a:buAutoNum type="alphaLcPeriod"/>
            </a:pPr>
            <a:r>
              <a:rPr lang="en-US" sz="2800" b="1" dirty="0" smtClean="0"/>
              <a:t>Able to be controlled by multiple computers</a:t>
            </a:r>
          </a:p>
          <a:p>
            <a:pPr marL="1104900" lvl="4" indent="-533400">
              <a:buAutoNum type="alphaLcPeriod"/>
            </a:pPr>
            <a:r>
              <a:rPr lang="en-US" sz="2800" b="1" dirty="0" smtClean="0"/>
              <a:t>Able to be simultaneously viewed by multiple clients</a:t>
            </a:r>
          </a:p>
          <a:p>
            <a:pPr marL="1104900" lvl="4" indent="-533400">
              <a:buFontTx/>
              <a:buAutoNum type="alphaLcPeriod"/>
            </a:pPr>
            <a:r>
              <a:rPr lang="en-US" sz="2800" dirty="0" smtClean="0"/>
              <a:t>Client can view the remote panel VI block diagram </a:t>
            </a:r>
          </a:p>
          <a:p>
            <a:pPr marL="1104900" lvl="4" indent="-533400">
              <a:buFontTx/>
              <a:buAutoNum type="alphaLcPeriod"/>
            </a:pPr>
            <a:r>
              <a:rPr lang="en-US" sz="2800" b="1" dirty="0" smtClean="0"/>
              <a:t>Does not require </a:t>
            </a:r>
            <a:r>
              <a:rPr lang="en-US" sz="2800" b="1" dirty="0" err="1" smtClean="0"/>
              <a:t>LabVIEW</a:t>
            </a:r>
            <a:r>
              <a:rPr lang="en-US" sz="2800" b="1" dirty="0" smtClean="0"/>
              <a:t> Development System to be installed on the client computer</a:t>
            </a:r>
          </a:p>
          <a:p>
            <a:pPr marL="1104900" lvl="4" indent="-533400">
              <a:buAutoNum type="alphaLcPeriod"/>
            </a:pPr>
            <a:endParaRPr lang="en-US" sz="28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p:txBody>
          <a:bodyPr/>
          <a:lstStyle/>
          <a:p>
            <a:r>
              <a:rPr lang="en-US" dirty="0" smtClean="0"/>
              <a:t>Avoid Modifying Front Panel Objects</a:t>
            </a:r>
          </a:p>
        </p:txBody>
      </p:sp>
      <p:sp>
        <p:nvSpPr>
          <p:cNvPr id="37890" name="Rectangle 3"/>
          <p:cNvSpPr>
            <a:spLocks noGrp="1" noChangeArrowheads="1"/>
          </p:cNvSpPr>
          <p:nvPr>
            <p:ph type="body" sz="half" idx="1"/>
          </p:nvPr>
        </p:nvSpPr>
        <p:spPr/>
        <p:txBody>
          <a:bodyPr/>
          <a:lstStyle/>
          <a:p>
            <a:pPr marL="457200" lvl="1" indent="-231775"/>
            <a:r>
              <a:rPr lang="en-US" dirty="0" smtClean="0"/>
              <a:t>Front panel Property Nodes and control references</a:t>
            </a:r>
          </a:p>
          <a:p>
            <a:pPr marL="457200" lvl="1" indent="-231775"/>
            <a:endParaRPr lang="en-US" dirty="0" smtClean="0"/>
          </a:p>
          <a:p>
            <a:pPr marL="457200" lvl="1" indent="-231775"/>
            <a:r>
              <a:rPr lang="en-US" dirty="0" smtClean="0"/>
              <a:t>Dialog functions</a:t>
            </a:r>
          </a:p>
          <a:p>
            <a:pPr marL="457200" lvl="1" indent="-231775"/>
            <a:endParaRPr lang="en-US" dirty="0" smtClean="0"/>
          </a:p>
          <a:p>
            <a:pPr marL="457200" lvl="1" indent="-231775"/>
            <a:endParaRPr lang="en-US" dirty="0" smtClean="0"/>
          </a:p>
          <a:p>
            <a:pPr marL="457200" lvl="1" indent="-231775"/>
            <a:r>
              <a:rPr lang="en-US" dirty="0" smtClean="0"/>
              <a:t>VI Server front panel functions </a:t>
            </a:r>
          </a:p>
        </p:txBody>
      </p:sp>
      <p:pic>
        <p:nvPicPr>
          <p:cNvPr id="37891" name="Picture 4" descr="dialog function"/>
          <p:cNvPicPr>
            <a:picLocks noGrp="1" noChangeAspect="1" noChangeArrowheads="1"/>
          </p:cNvPicPr>
          <p:nvPr>
            <p:ph sz="quarter" idx="2"/>
          </p:nvPr>
        </p:nvPicPr>
        <p:blipFill>
          <a:blip r:embed="rId3"/>
          <a:srcRect/>
          <a:stretch>
            <a:fillRect/>
          </a:stretch>
        </p:blipFill>
        <p:spPr>
          <a:xfrm>
            <a:off x="5867400" y="2714625"/>
            <a:ext cx="2171700" cy="1731963"/>
          </a:xfrm>
        </p:spPr>
      </p:pic>
      <p:pic>
        <p:nvPicPr>
          <p:cNvPr id="37892" name="Picture 5" descr="property node"/>
          <p:cNvPicPr>
            <a:picLocks noGrp="1" noChangeAspect="1" noChangeArrowheads="1"/>
          </p:cNvPicPr>
          <p:nvPr>
            <p:ph sz="quarter" idx="3"/>
          </p:nvPr>
        </p:nvPicPr>
        <p:blipFill>
          <a:blip r:embed="rId4"/>
          <a:srcRect/>
          <a:stretch>
            <a:fillRect/>
          </a:stretch>
        </p:blipFill>
        <p:spPr>
          <a:xfrm>
            <a:off x="5791200" y="4267200"/>
            <a:ext cx="1974850" cy="1266825"/>
          </a:xfrm>
        </p:spPr>
      </p:pic>
      <p:pic>
        <p:nvPicPr>
          <p:cNvPr id="162817" name="Picture 1" descr="modifying_front_panel_objects-VI_server.bmp"/>
          <p:cNvPicPr>
            <a:picLocks noChangeAspect="1" noChangeArrowheads="1"/>
          </p:cNvPicPr>
          <p:nvPr/>
        </p:nvPicPr>
        <p:blipFill>
          <a:blip r:embed="rId5"/>
          <a:srcRect/>
          <a:stretch>
            <a:fillRect/>
          </a:stretch>
        </p:blipFill>
        <p:spPr bwMode="auto">
          <a:xfrm>
            <a:off x="4724400" y="1447800"/>
            <a:ext cx="3581400" cy="115400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mtClean="0"/>
              <a:t>Continuing Your LabVIEW Education</a:t>
            </a:r>
          </a:p>
        </p:txBody>
      </p:sp>
      <p:sp>
        <p:nvSpPr>
          <p:cNvPr id="30723" name="Rectangle 3"/>
          <p:cNvSpPr>
            <a:spLocks noGrp="1" noChangeArrowheads="1"/>
          </p:cNvSpPr>
          <p:nvPr>
            <p:ph idx="1"/>
          </p:nvPr>
        </p:nvSpPr>
        <p:spPr/>
        <p:txBody>
          <a:bodyPr/>
          <a:lstStyle/>
          <a:p>
            <a:pPr>
              <a:buNone/>
            </a:pPr>
            <a:r>
              <a:rPr lang="en-US" dirty="0" smtClean="0"/>
              <a:t>Instructor Led Training</a:t>
            </a:r>
          </a:p>
          <a:p>
            <a:pPr lvl="1"/>
            <a:r>
              <a:rPr lang="en-US" dirty="0" err="1" smtClean="0"/>
              <a:t>LabVIEW</a:t>
            </a:r>
            <a:r>
              <a:rPr lang="en-US" dirty="0" smtClean="0"/>
              <a:t> Intermediate I: Learn about developing large projects and event programming</a:t>
            </a:r>
          </a:p>
          <a:p>
            <a:pPr lvl="1"/>
            <a:r>
              <a:rPr lang="en-US" dirty="0" smtClean="0"/>
              <a:t>Hardware courses such as Data Acquisition and Signal Processing and </a:t>
            </a:r>
            <a:r>
              <a:rPr lang="en-US" dirty="0" err="1" smtClean="0"/>
              <a:t>CompactRIO</a:t>
            </a:r>
            <a:endParaRPr lang="en-US" dirty="0" smtClean="0"/>
          </a:p>
          <a:p>
            <a:pPr lvl="1"/>
            <a:r>
              <a:rPr lang="en-US" dirty="0" smtClean="0"/>
              <a:t>Online courses such as Machine Vision</a:t>
            </a:r>
          </a:p>
          <a:p>
            <a:r>
              <a:rPr lang="en-US" dirty="0" smtClean="0"/>
              <a:t>Self-Paced: a variety of instructional packages and tools designed to educate you at your own pace</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p:txBody>
          <a:bodyPr/>
          <a:lstStyle/>
          <a:p>
            <a:r>
              <a:rPr lang="en-US" dirty="0" smtClean="0"/>
              <a:t>Continuing Your LabVIEW Education</a:t>
            </a:r>
            <a:endParaRPr lang="en-US" dirty="0"/>
          </a:p>
        </p:txBody>
      </p:sp>
      <p:sp>
        <p:nvSpPr>
          <p:cNvPr id="151555" name="Rectangle 3"/>
          <p:cNvSpPr>
            <a:spLocks noGrp="1" noChangeArrowheads="1"/>
          </p:cNvSpPr>
          <p:nvPr>
            <p:ph idx="1"/>
          </p:nvPr>
        </p:nvSpPr>
        <p:spPr/>
        <p:txBody>
          <a:bodyPr/>
          <a:lstStyle/>
          <a:p>
            <a:pPr lvl="1"/>
            <a:r>
              <a:rPr lang="en-US" dirty="0" smtClean="0"/>
              <a:t>Training and Certification Membership upgrade</a:t>
            </a:r>
          </a:p>
          <a:p>
            <a:pPr lvl="2"/>
            <a:r>
              <a:rPr lang="en-US" dirty="0" smtClean="0"/>
              <a:t>30 days from the end of this class to apply what you have spent on this course to the cost of a 1 year Membership</a:t>
            </a:r>
          </a:p>
          <a:p>
            <a:pPr lvl="2"/>
            <a:r>
              <a:rPr lang="en-US" dirty="0" smtClean="0"/>
              <a:t>Includes access to all our regional and online classes plus all certifications from </a:t>
            </a:r>
            <a:r>
              <a:rPr lang="en-US" smtClean="0"/>
              <a:t>1 year </a:t>
            </a:r>
            <a:r>
              <a:rPr lang="en-US" dirty="0" smtClean="0"/>
              <a:t>of purchase</a:t>
            </a:r>
          </a:p>
          <a:p>
            <a:pPr lvl="2"/>
            <a:r>
              <a:rPr lang="en-US" dirty="0" smtClean="0"/>
              <a:t>Please contact Customer Education at (866) 337-5918 to receive a quote for Membership</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lstStyle/>
          <a:p>
            <a:r>
              <a:rPr lang="en-US" dirty="0"/>
              <a:t>Continue Your Learning</a:t>
            </a:r>
          </a:p>
        </p:txBody>
      </p:sp>
      <p:sp>
        <p:nvSpPr>
          <p:cNvPr id="152579" name="Rectangle 3"/>
          <p:cNvSpPr>
            <a:spLocks noGrp="1" noChangeArrowheads="1"/>
          </p:cNvSpPr>
          <p:nvPr>
            <p:ph idx="1"/>
          </p:nvPr>
        </p:nvSpPr>
        <p:spPr/>
        <p:txBody>
          <a:bodyPr/>
          <a:lstStyle/>
          <a:p>
            <a:pPr lvl="1"/>
            <a:r>
              <a:rPr lang="en-US" dirty="0">
                <a:hlinkClick r:id="rId3"/>
              </a:rPr>
              <a:t>ni.com/support</a:t>
            </a:r>
            <a:endParaRPr lang="en-US" dirty="0"/>
          </a:p>
          <a:p>
            <a:pPr lvl="2"/>
            <a:r>
              <a:rPr lang="en-US" dirty="0" smtClean="0"/>
              <a:t>On Demand training modules: </a:t>
            </a:r>
            <a:r>
              <a:rPr lang="en-US" dirty="0" smtClean="0">
                <a:hlinkClick r:id="rId4"/>
              </a:rPr>
              <a:t>ni.com/</a:t>
            </a:r>
            <a:r>
              <a:rPr lang="en-US" dirty="0" err="1" smtClean="0">
                <a:hlinkClick r:id="rId4"/>
              </a:rPr>
              <a:t>src</a:t>
            </a:r>
            <a:endParaRPr lang="en-US" dirty="0" smtClean="0"/>
          </a:p>
          <a:p>
            <a:pPr lvl="2"/>
            <a:r>
              <a:rPr lang="en-US" dirty="0" smtClean="0"/>
              <a:t>Access </a:t>
            </a:r>
            <a:r>
              <a:rPr lang="en-US" dirty="0"/>
              <a:t>product manuals, </a:t>
            </a:r>
            <a:r>
              <a:rPr lang="en-US" dirty="0" err="1"/>
              <a:t>KnowledgeBase</a:t>
            </a:r>
            <a:r>
              <a:rPr lang="en-US" dirty="0"/>
              <a:t>, example code, tutorials, application notes, and discussion forums</a:t>
            </a:r>
          </a:p>
          <a:p>
            <a:pPr lvl="1"/>
            <a:r>
              <a:rPr lang="en-US" dirty="0" smtClean="0"/>
              <a:t>Info-</a:t>
            </a:r>
            <a:r>
              <a:rPr lang="en-US" dirty="0" err="1" smtClean="0"/>
              <a:t>LabVIEW</a:t>
            </a:r>
            <a:r>
              <a:rPr lang="en-US" dirty="0"/>
              <a:t>:  </a:t>
            </a:r>
            <a:r>
              <a:rPr lang="en-US" dirty="0">
                <a:hlinkClick r:id="rId5"/>
              </a:rPr>
              <a:t>www.info-labview.org</a:t>
            </a:r>
            <a:endParaRPr lang="en-US" dirty="0"/>
          </a:p>
          <a:p>
            <a:pPr lvl="1"/>
            <a:r>
              <a:rPr lang="en-US" dirty="0"/>
              <a:t>Alliance Program: </a:t>
            </a:r>
            <a:r>
              <a:rPr lang="en-US" dirty="0">
                <a:hlinkClick r:id="rId6"/>
              </a:rPr>
              <a:t>ni.com/alliance</a:t>
            </a:r>
            <a:endParaRPr lang="en-US" dirty="0"/>
          </a:p>
          <a:p>
            <a:pPr lvl="1"/>
            <a:r>
              <a:rPr lang="en-US" dirty="0"/>
              <a:t>Publications: </a:t>
            </a:r>
            <a:r>
              <a:rPr lang="en-US" dirty="0">
                <a:hlinkClick r:id="rId7"/>
              </a:rPr>
              <a:t>ni.com/reference/books/</a:t>
            </a:r>
            <a:endParaRPr lang="en-US" dirty="0"/>
          </a:p>
          <a:p>
            <a:pPr lvl="1"/>
            <a:r>
              <a:rPr lang="en-US" dirty="0"/>
              <a:t>Practice!</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Thank you!</a:t>
            </a:r>
            <a:endParaRPr lang="en-US" dirty="0"/>
          </a:p>
        </p:txBody>
      </p:sp>
      <p:sp>
        <p:nvSpPr>
          <p:cNvPr id="153607" name="Rectangle 7"/>
          <p:cNvSpPr>
            <a:spLocks noGrp="1" noChangeArrowheads="1"/>
          </p:cNvSpPr>
          <p:nvPr>
            <p:ph type="body" idx="1"/>
          </p:nvPr>
        </p:nvSpPr>
        <p:spPr/>
        <p:txBody>
          <a:bodyPr>
            <a:normAutofit/>
          </a:bodyPr>
          <a:lstStyle/>
          <a:p>
            <a:r>
              <a:rPr lang="en-US" sz="3200" b="1" dirty="0" smtClean="0"/>
              <a:t>Please complete the course survey </a:t>
            </a:r>
            <a:br>
              <a:rPr lang="en-US" sz="3200" b="1" dirty="0" smtClean="0"/>
            </a:br>
            <a:r>
              <a:rPr lang="en-US" sz="3200" b="1" dirty="0" smtClean="0"/>
              <a:t>and retrieve your course CD.</a:t>
            </a:r>
            <a:endParaRPr lang="en-US" sz="32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p:txBody>
          <a:bodyPr/>
          <a:lstStyle/>
          <a:p>
            <a:r>
              <a:rPr lang="en-US" dirty="0" smtClean="0"/>
              <a:t>Avoid OS-Specific Technologies</a:t>
            </a:r>
          </a:p>
        </p:txBody>
      </p:sp>
      <p:sp>
        <p:nvSpPr>
          <p:cNvPr id="39938" name="Rectangle 3"/>
          <p:cNvSpPr>
            <a:spLocks noGrp="1" noChangeArrowheads="1"/>
          </p:cNvSpPr>
          <p:nvPr>
            <p:ph sz="half" idx="1"/>
          </p:nvPr>
        </p:nvSpPr>
        <p:spPr/>
        <p:txBody>
          <a:bodyPr/>
          <a:lstStyle/>
          <a:p>
            <a:pPr lvl="1"/>
            <a:r>
              <a:rPr lang="en-US" dirty="0" smtClean="0"/>
              <a:t>ActiveX VIs</a:t>
            </a:r>
          </a:p>
          <a:p>
            <a:pPr lvl="1"/>
            <a:r>
              <a:rPr lang="en-US" dirty="0" smtClean="0"/>
              <a:t>.NET VIs</a:t>
            </a:r>
          </a:p>
          <a:p>
            <a:pPr lvl="1"/>
            <a:r>
              <a:rPr lang="en-US" dirty="0" smtClean="0"/>
              <a:t>VIs that use NI-IVI drivers</a:t>
            </a:r>
          </a:p>
          <a:p>
            <a:pPr lvl="1"/>
            <a:r>
              <a:rPr lang="en-US" dirty="0" smtClean="0"/>
              <a:t>Windows Registry Access VIs</a:t>
            </a:r>
          </a:p>
          <a:p>
            <a:pPr lvl="1"/>
            <a:r>
              <a:rPr lang="en-US" dirty="0" smtClean="0"/>
              <a:t>TestStand VIs (ActiveX-based)</a:t>
            </a:r>
          </a:p>
          <a:p>
            <a:pPr lvl="1"/>
            <a:r>
              <a:rPr lang="en-US" dirty="0" smtClean="0"/>
              <a:t>Report Generation Toolkit VIs</a:t>
            </a:r>
          </a:p>
        </p:txBody>
      </p:sp>
      <p:sp>
        <p:nvSpPr>
          <p:cNvPr id="39939" name="Rectangle 4"/>
          <p:cNvSpPr>
            <a:spLocks noGrp="1" noChangeArrowheads="1"/>
          </p:cNvSpPr>
          <p:nvPr>
            <p:ph sz="half" idx="2"/>
          </p:nvPr>
        </p:nvSpPr>
        <p:spPr/>
        <p:txBody>
          <a:bodyPr/>
          <a:lstStyle/>
          <a:p>
            <a:pPr lvl="1"/>
            <a:r>
              <a:rPr lang="en-US" dirty="0" smtClean="0"/>
              <a:t>Call Library Nodes that access an operating system API other than ETS or VxWorks</a:t>
            </a:r>
          </a:p>
          <a:p>
            <a:pPr lvl="1"/>
            <a:r>
              <a:rPr lang="en-US" dirty="0" smtClean="0"/>
              <a:t>Graphics and Sound VIs</a:t>
            </a:r>
          </a:p>
          <a:p>
            <a:pPr lvl="1"/>
            <a:r>
              <a:rPr lang="en-US" dirty="0" smtClean="0"/>
              <a:t>Database Connectivity Toolset</a:t>
            </a:r>
          </a:p>
          <a:p>
            <a:pPr lvl="1"/>
            <a:r>
              <a:rPr lang="en-US" dirty="0" smtClean="0"/>
              <a:t>XML DOM Parser and </a:t>
            </a:r>
            <a:br>
              <a:rPr lang="en-US" dirty="0" smtClean="0"/>
            </a:br>
            <a:r>
              <a:rPr lang="en-US" dirty="0" smtClean="0"/>
              <a:t>G Web Server for CGI Support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normAutofit/>
          </a:bodyPr>
          <a:lstStyle/>
          <a:p>
            <a:pPr>
              <a:defRPr/>
            </a:pPr>
            <a:r>
              <a:rPr lang="en-US" dirty="0" smtClean="0"/>
              <a:t>Deploying a Stand-Alone RT Application </a:t>
            </a:r>
            <a:endParaRPr lang="en-US" dirty="0"/>
          </a:p>
        </p:txBody>
      </p:sp>
      <p:sp>
        <p:nvSpPr>
          <p:cNvPr id="60418" name="Rectangle 3"/>
          <p:cNvSpPr>
            <a:spLocks noGrp="1" noChangeArrowheads="1"/>
          </p:cNvSpPr>
          <p:nvPr>
            <p:ph idx="1"/>
          </p:nvPr>
        </p:nvSpPr>
        <p:spPr/>
        <p:txBody>
          <a:bodyPr/>
          <a:lstStyle/>
          <a:p>
            <a:pPr marL="514350" indent="-514350">
              <a:buFontTx/>
              <a:buAutoNum type="arabicPeriod"/>
            </a:pPr>
            <a:r>
              <a:rPr lang="en-US" dirty="0" smtClean="0"/>
              <a:t>Build the stand-alone real-time application</a:t>
            </a:r>
          </a:p>
          <a:p>
            <a:pPr marL="514350" indent="-514350">
              <a:buFontTx/>
              <a:buAutoNum type="arabicPeriod"/>
            </a:pPr>
            <a:r>
              <a:rPr lang="en-US" dirty="0" smtClean="0"/>
              <a:t>Set the build specification as a startup application</a:t>
            </a:r>
          </a:p>
          <a:p>
            <a:pPr marL="514350" indent="-514350">
              <a:buFontTx/>
              <a:buAutoNum type="arabicPeriod"/>
            </a:pPr>
            <a:r>
              <a:rPr lang="en-US" dirty="0" smtClean="0"/>
              <a:t>Deploy the build specification</a:t>
            </a:r>
          </a:p>
          <a:p>
            <a:pPr marL="514350" indent="-514350">
              <a:buFontTx/>
              <a:buAutoNum type="arabicPeriod"/>
            </a:pPr>
            <a:r>
              <a:rPr lang="en-US" dirty="0" smtClean="0"/>
              <a:t>Reboot the target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7" descr="new Build Specification"/>
          <p:cNvPicPr>
            <a:picLocks noGrp="1" noChangeAspect="1" noChangeArrowheads="1"/>
          </p:cNvPicPr>
          <p:nvPr>
            <p:ph/>
          </p:nvPr>
        </p:nvPicPr>
        <p:blipFill>
          <a:blip r:embed="rId3" r:link="rId4"/>
          <a:stretch>
            <a:fillRect/>
          </a:stretch>
        </p:blipFill>
        <p:spPr>
          <a:xfrm>
            <a:off x="2894009" y="1295400"/>
            <a:ext cx="3451232" cy="4000500"/>
          </a:xfrm>
        </p:spPr>
      </p:pic>
      <p:sp>
        <p:nvSpPr>
          <p:cNvPr id="41986" name="Rectangle 2"/>
          <p:cNvSpPr>
            <a:spLocks noGrp="1" noChangeArrowheads="1"/>
          </p:cNvSpPr>
          <p:nvPr>
            <p:ph type="title" idx="4294967295"/>
          </p:nvPr>
        </p:nvSpPr>
        <p:spPr>
          <a:xfrm>
            <a:off x="609600" y="152400"/>
            <a:ext cx="8534400" cy="1066800"/>
          </a:xfrm>
        </p:spPr>
        <p:txBody>
          <a:bodyPr/>
          <a:lstStyle/>
          <a:p>
            <a:r>
              <a:rPr lang="en-US" dirty="0" smtClean="0"/>
              <a:t>B. Creating a Build Specification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a:xfrm>
            <a:off x="381000" y="304800"/>
            <a:ext cx="8610600" cy="990600"/>
          </a:xfrm>
        </p:spPr>
        <p:txBody>
          <a:bodyPr/>
          <a:lstStyle/>
          <a:p>
            <a:r>
              <a:rPr lang="en-US" dirty="0" smtClean="0"/>
              <a:t>Configuring Settings – Information</a:t>
            </a:r>
          </a:p>
        </p:txBody>
      </p:sp>
      <p:pic>
        <p:nvPicPr>
          <p:cNvPr id="44034" name="Picture 6" descr="Build Specification - Application Information"/>
          <p:cNvPicPr>
            <a:picLocks noGrp="1" noChangeAspect="1" noChangeArrowheads="1"/>
          </p:cNvPicPr>
          <p:nvPr>
            <p:ph idx="1"/>
          </p:nvPr>
        </p:nvPicPr>
        <p:blipFill>
          <a:blip r:embed="rId3" r:link="rId4"/>
          <a:stretch>
            <a:fillRect/>
          </a:stretch>
        </p:blipFill>
        <p:spPr>
          <a:xfrm>
            <a:off x="1770063" y="1641882"/>
            <a:ext cx="5754687" cy="3879035"/>
          </a:xfrm>
        </p:spPr>
      </p:pic>
      <p:sp>
        <p:nvSpPr>
          <p:cNvPr id="44035" name="Text Box 8"/>
          <p:cNvSpPr txBox="1">
            <a:spLocks noChangeArrowheads="1"/>
          </p:cNvSpPr>
          <p:nvPr/>
        </p:nvSpPr>
        <p:spPr bwMode="auto">
          <a:xfrm>
            <a:off x="2819400" y="5791200"/>
            <a:ext cx="3494088" cy="457200"/>
          </a:xfrm>
          <a:prstGeom prst="rect">
            <a:avLst/>
          </a:prstGeom>
          <a:noFill/>
          <a:ln w="9525" algn="ctr">
            <a:noFill/>
            <a:miter lim="800000"/>
            <a:headEnd type="none" w="sm" len="sm"/>
            <a:tailEnd type="none" w="sm" len="sm"/>
          </a:ln>
        </p:spPr>
        <p:txBody>
          <a:bodyPr wrap="none">
            <a:spAutoFit/>
          </a:bodyPr>
          <a:lstStyle/>
          <a:p>
            <a:pPr algn="ctr" eaLnBrk="0" hangingPunct="0"/>
            <a:r>
              <a:rPr lang="en-US" sz="2400" dirty="0">
                <a:solidFill>
                  <a:schemeClr val="tx1"/>
                </a:solidFill>
                <a:latin typeface="Arial Narrow" pitchFamily="34" charset="0"/>
              </a:rPr>
              <a:t>Set names and destinations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a:lstStyle/>
          <a:p>
            <a:r>
              <a:rPr lang="en-US" dirty="0" smtClean="0"/>
              <a:t>Configuring Settings – Source Files</a:t>
            </a:r>
          </a:p>
        </p:txBody>
      </p:sp>
      <p:pic>
        <p:nvPicPr>
          <p:cNvPr id="46082" name="Picture 5" descr="build Specification - source Files"/>
          <p:cNvPicPr>
            <a:picLocks noGrp="1" noChangeAspect="1" noChangeArrowheads="1"/>
          </p:cNvPicPr>
          <p:nvPr>
            <p:ph idx="1"/>
          </p:nvPr>
        </p:nvPicPr>
        <p:blipFill>
          <a:blip r:embed="rId3" r:link="rId4"/>
          <a:stretch>
            <a:fillRect/>
          </a:stretch>
        </p:blipFill>
        <p:spPr>
          <a:xfrm>
            <a:off x="1770063" y="1489482"/>
            <a:ext cx="5754687" cy="3879035"/>
          </a:xfrm>
        </p:spPr>
      </p:pic>
      <p:sp>
        <p:nvSpPr>
          <p:cNvPr id="46083" name="Text Box 6"/>
          <p:cNvSpPr txBox="1">
            <a:spLocks noChangeArrowheads="1"/>
          </p:cNvSpPr>
          <p:nvPr/>
        </p:nvSpPr>
        <p:spPr bwMode="auto">
          <a:xfrm>
            <a:off x="1076325" y="5638800"/>
            <a:ext cx="6986588" cy="457200"/>
          </a:xfrm>
          <a:prstGeom prst="rect">
            <a:avLst/>
          </a:prstGeom>
          <a:noFill/>
          <a:ln w="9525" algn="ctr">
            <a:noFill/>
            <a:miter lim="800000"/>
            <a:headEnd type="none" w="sm" len="sm"/>
            <a:tailEnd type="none" w="sm" len="sm"/>
          </a:ln>
        </p:spPr>
        <p:txBody>
          <a:bodyPr wrap="none">
            <a:spAutoFit/>
          </a:bodyPr>
          <a:lstStyle/>
          <a:p>
            <a:pPr algn="ctr" eaLnBrk="0" hangingPunct="0"/>
            <a:r>
              <a:rPr lang="en-US" sz="2400" dirty="0">
                <a:solidFill>
                  <a:schemeClr val="tx1"/>
                </a:solidFill>
                <a:latin typeface="Arial Narrow" pitchFamily="34" charset="0"/>
              </a:rPr>
              <a:t>Set startup VI(s) and include dynamically referenced files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Lesson 7&amp;#x0D;&amp;#x0A;Deploying Your Application&amp;quot;&quot;/&gt;&lt;property id=&quot;20307&quot; value=&quot;277&quot;/&gt;&lt;/object&gt;&lt;object type=&quot;3&quot; unique_id=&quot;10005&quot;&gt;&lt;property id=&quot;20148&quot; value=&quot;5&quot;/&gt;&lt;property id=&quot;20300&quot; value=&quot;Slide 2 - &amp;quot;A. Introduction to Deployment&amp;quot;&quot;/&gt;&lt;property id=&quot;20307&quot; value=&quot;305&quot;/&gt;&lt;/object&gt;&lt;object type=&quot;3&quot; unique_id=&quot;10006&quot;&gt;&lt;property id=&quot;20148&quot; value=&quot;5&quot;/&gt;&lt;property id=&quot;20300&quot; value=&quot;Slide 3 - &amp;quot;Preparing Your Application for Deployment&amp;quot;&quot;/&gt;&lt;property id=&quot;20307&quot; value=&quot;302&quot;/&gt;&lt;/object&gt;&lt;object type=&quot;3&quot; unique_id=&quot;10007&quot;&gt;&lt;property id=&quot;20148&quot; value=&quot;5&quot;/&gt;&lt;property id=&quot;20300&quot; value=&quot;Slide 4 - &amp;quot;Do Not Modify Front Panel Objects&amp;quot;&quot;/&gt;&lt;property id=&quot;20307&quot; value=&quot;303&quot;/&gt;&lt;/object&gt;&lt;object type=&quot;3&quot; unique_id=&quot;10008&quot;&gt;&lt;property id=&quot;20148&quot; value=&quot;5&quot;/&gt;&lt;property id=&quot;20300&quot; value=&quot;Slide 5 - &amp;quot;Do Not Use OS-Specific Technologies&amp;quot;&quot;/&gt;&lt;property id=&quot;20307&quot; value=&quot;304&quot;/&gt;&lt;/object&gt;&lt;object type=&quot;3&quot; unique_id=&quot;10009&quot;&gt;&lt;property id=&quot;20148&quot; value=&quot;5&quot;/&gt;&lt;property id=&quot;20300&quot; value=&quot;Slide 6 - &amp;quot;B. Creating a Build Specification&amp;quot;&quot;/&gt;&lt;property id=&quot;20307&quot; value=&quot;306&quot;/&gt;&lt;/object&gt;&lt;object type=&quot;3&quot; unique_id=&quot;10010&quot;&gt;&lt;property id=&quot;20148&quot; value=&quot;5&quot;/&gt;&lt;property id=&quot;20300&quot; value=&quot;Slide 7 - &amp;quot;Configuring Settings—Application Information&amp;quot;&quot;/&gt;&lt;property id=&quot;20307&quot; value=&quot;312&quot;/&gt;&lt;/object&gt;&lt;object type=&quot;3&quot; unique_id=&quot;10011&quot;&gt;&lt;property id=&quot;20148&quot; value=&quot;5&quot;/&gt;&lt;property id=&quot;20300&quot; value=&quot;Slide 8 - &amp;quot;Configuring Settings—Source Files&amp;quot;&quot;/&gt;&lt;property id=&quot;20307&quot; value=&quot;326&quot;/&gt;&lt;/object&gt;&lt;object type=&quot;3&quot; unique_id=&quot;10012&quot;&gt;&lt;property id=&quot;20148&quot; value=&quot;5&quot;/&gt;&lt;property id=&quot;20300&quot; value=&quot;Slide 9 - &amp;quot;Configuring Settings—Advanced&amp;quot;&quot;/&gt;&lt;property id=&quot;20307&quot; value=&quot;327&quot;/&gt;&lt;/object&gt;&lt;object type=&quot;3&quot; unique_id=&quot;10013&quot;&gt;&lt;property id=&quot;20148&quot; value=&quot;5&quot;/&gt;&lt;property id=&quot;20300&quot; value=&quot;Slide 10 - &amp;quot;Configuring Settings—Preview&amp;quot;&quot;/&gt;&lt;property id=&quot;20307&quot; value=&quot;328&quot;/&gt;&lt;/object&gt;&lt;object type=&quot;3&quot; unique_id=&quot;10014&quot;&gt;&lt;property id=&quot;20148&quot; value=&quot;5&quot;/&gt;&lt;property id=&quot;20300&quot; value=&quot;Slide 11 - &amp;quot;Automatic Start on Target&amp;quot;&quot;/&gt;&lt;property id=&quot;20307&quot; value=&quot;330&quot;/&gt;&lt;/object&gt;&lt;object type=&quot;3&quot; unique_id=&quot;10015&quot;&gt;&lt;property id=&quot;20148&quot; value=&quot;5&quot;/&gt;&lt;property id=&quot;20300&quot; value=&quot;Slide 12 - &amp;quot;Deploying the Build Specification&amp;quot;&quot;/&gt;&lt;property id=&quot;20307&quot; value=&quot;329&quot;/&gt;&lt;/object&gt;&lt;object type=&quot;3&quot; unique_id=&quot;10016&quot;&gt;&lt;property id=&quot;20148&quot; value=&quot;5&quot;/&gt;&lt;property id=&quot;20300&quot; value=&quot;Slide 13 - &amp;quot;Removing Executables&amp;quot;&quot;/&gt;&lt;property id=&quot;20307&quot; value=&quot;301&quot;/&gt;&lt;/object&gt;&lt;object type=&quot;3&quot; unique_id=&quot;10017&quot;&gt;&lt;property id=&quot;20148&quot; value=&quot;5&quot;/&gt;&lt;property id=&quot;20300&quot; value=&quot;Slide 14 - &amp;quot;Exercise 7-1: Deploy Project&amp;quot;&quot;/&gt;&lt;property id=&quot;20307&quot; value=&quot;309&quot;/&gt;&lt;/object&gt;&lt;object type=&quot;3&quot; unique_id=&quot;10018&quot;&gt;&lt;property id=&quot;20148&quot; value=&quot;5&quot;/&gt;&lt;property id=&quot;20300&quot; value=&quot;Slide 15 - &amp;quot;C. Communicating with Deployed Applications&amp;quot;&quot;/&gt;&lt;property id=&quot;20307&quot; value=&quot;308&quot;/&gt;&lt;/object&gt;&lt;object type=&quot;3&quot; unique_id=&quot;10019&quot;&gt;&lt;property id=&quot;20148&quot; value=&quot;5&quot;/&gt;&lt;property id=&quot;20300&quot; value=&quot;Slide 16 - &amp;quot;Remote Front Panels&amp;quot;&quot;/&gt;&lt;property id=&quot;20307&quot; value=&quot;287&quot;/&gt;&lt;/object&gt;&lt;object type=&quot;3&quot; unique_id=&quot;10020&quot;&gt;&lt;property id=&quot;20148&quot; value=&quot;5&quot;/&gt;&lt;property id=&quot;20300&quot; value=&quot;Slide 17 - &amp;quot;Remote Front Panels (cont.)&amp;quot;&quot;/&gt;&lt;property id=&quot;20307&quot; value=&quot;288&quot;/&gt;&lt;/object&gt;&lt;object type=&quot;3&quot; unique_id=&quot;10021&quot;&gt;&lt;property id=&quot;20148&quot; value=&quot;5&quot;/&gt;&lt;property id=&quot;20300&quot; value=&quot;Slide 18 - &amp;quot;Developing Remote Panels &amp;quot;&quot;/&gt;&lt;property id=&quot;20307&quot; value=&quot;289&quot;/&gt;&lt;/object&gt;&lt;object type=&quot;3&quot; unique_id=&quot;10022&quot;&gt;&lt;property id=&quot;20148&quot; value=&quot;5&quot;/&gt;&lt;property id=&quot;20300&quot; value=&quot;Slide 19 - &amp;quot;Creating a Remote Panel&amp;quot;&quot;/&gt;&lt;property id=&quot;20307&quot; value=&quot;290&quot;/&gt;&lt;/object&gt;&lt;object type=&quot;3&quot; unique_id=&quot;10023&quot;&gt;&lt;property id=&quot;20148&quot; value=&quot;5&quot;/&gt;&lt;property id=&quot;20300&quot; value=&quot;Slide 20 - &amp;quot;1. Enable Web Server&amp;quot;&quot;/&gt;&lt;property id=&quot;20307&quot; value=&quot;293&quot;/&gt;&lt;/object&gt;&lt;object type=&quot;3&quot; unique_id=&quot;10024&quot;&gt;&lt;property id=&quot;20148&quot; value=&quot;5&quot;/&gt;&lt;property id=&quot;20300&quot; value=&quot;Slide 21 - &amp;quot;2. Set IP Access Permissions&amp;quot;&quot;/&gt;&lt;property id=&quot;20307&quot; value=&quot;324&quot;/&gt;&lt;/object&gt;&lt;object type=&quot;3&quot; unique_id=&quot;10025&quot;&gt;&lt;property id=&quot;20148&quot; value=&quot;5&quot;/&gt;&lt;property id=&quot;20300&quot; value=&quot;Slide 22 - &amp;quot;3. Set Visible VIs&amp;quot;&quot;/&gt;&lt;property id=&quot;20307&quot; value=&quot;325&quot;/&gt;&lt;/object&gt;&lt;object type=&quot;3&quot; unique_id=&quot;10026&quot;&gt;&lt;property id=&quot;20148&quot; value=&quot;5&quot;/&gt;&lt;property id=&quot;20300&quot; value=&quot;Slide 23 - &amp;quot;4. Create the HTML Page &amp;quot;&quot;/&gt;&lt;property id=&quot;20307&quot; value=&quot;291&quot;/&gt;&lt;/object&gt;&lt;object type=&quot;3&quot; unique_id=&quot;10027&quot;&gt;&lt;property id=&quot;20148&quot; value=&quot;5&quot;/&gt;&lt;property id=&quot;20300&quot; value=&quot;Slide 24 - &amp;quot;5. Embed the HTML Page&amp;quot;&quot;/&gt;&lt;property id=&quot;20307&quot; value=&quot;296&quot;/&gt;&lt;/object&gt;&lt;object type=&quot;3&quot; unique_id=&quot;10028&quot;&gt;&lt;property id=&quot;20148&quot; value=&quot;5&quot;/&gt;&lt;property id=&quot;20300&quot; value=&quot;Slide 25 - &amp;quot;View the Remote Panel&amp;quot;&quot;/&gt;&lt;property id=&quot;20307&quot; value=&quot;297&quot;/&gt;&lt;/object&gt;&lt;object type=&quot;3&quot; unique_id=&quot;10029&quot;&gt;&lt;property id=&quot;20148&quot; value=&quot;5&quot;/&gt;&lt;property id=&quot;20300&quot; value=&quot;Slide 26 - &amp;quot;Controlling the Remote Panel VI&amp;quot;&quot;/&gt;&lt;property id=&quot;20307&quot; value=&quot;299&quot;/&gt;&lt;/object&gt;&lt;object type=&quot;3&quot; unique_id=&quot;10030&quot;&gt;&lt;property id=&quot;20148&quot; value=&quot;5&quot;/&gt;&lt;property id=&quot;20300&quot; value=&quot;Slide 27 - &amp;quot;Remote Front Panel Licenses&amp;quot;&quot;/&gt;&lt;property id=&quot;20307&quot; value=&quot;300&quot;/&gt;&lt;/object&gt;&lt;object type=&quot;3&quot; unique_id=&quot;10031&quot;&gt;&lt;property id=&quot;20148&quot; value=&quot;5&quot;/&gt;&lt;property id=&quot;20300&quot; value=&quot;Slide 28 - &amp;quot;Debugging Executables&amp;quot;&quot;/&gt;&lt;property id=&quot;20307&quot; value=&quot;331&quot;/&gt;&lt;/object&gt;&lt;object type=&quot;3&quot; unique_id=&quot;10032&quot;&gt;&lt;property id=&quot;20148&quot; value=&quot;5&quot;/&gt;&lt;property id=&quot;20300&quot; value=&quot;Slide 29 - &amp;quot;Exercise 7-2: Remote Panels&amp;quot;&quot;/&gt;&lt;property id=&quot;20307&quot; value=&quot;310&quot;/&gt;&lt;/object&gt;&lt;object type=&quot;3&quot; unique_id=&quot;10033&quot;&gt;&lt;property id=&quot;20148&quot; value=&quot;5&quot;/&gt;&lt;property id=&quot;20300&quot; value=&quot;Slide 30 - &amp;quot;Summary—Discussion&amp;quot;&quot;/&gt;&lt;property id=&quot;20307&quot; value=&quot;311&quot;/&gt;&lt;/object&gt;&lt;/object&gt;&lt;/object&gt;&lt;/database&gt;"/>
</p:tagLst>
</file>

<file path=ppt/theme/theme1.xml><?xml version="1.0" encoding="utf-8"?>
<a:theme xmlns:a="http://schemas.openxmlformats.org/drawingml/2006/main" name="2007 Content Slides Templat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Habanero Template">
      <a:majorFont>
        <a:latin typeface="Arial Narrow"/>
        <a:ea typeface=""/>
        <a:cs typeface=""/>
      </a:majorFont>
      <a:minorFont>
        <a:latin typeface="Arial Narrow"/>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Habanero Template 1">
        <a:dk1>
          <a:srgbClr val="000000"/>
        </a:dk1>
        <a:lt1>
          <a:srgbClr val="FFFFFF"/>
        </a:lt1>
        <a:dk2>
          <a:srgbClr val="000000"/>
        </a:dk2>
        <a:lt2>
          <a:srgbClr val="A8ADB0"/>
        </a:lt2>
        <a:accent1>
          <a:srgbClr val="B8BA95"/>
        </a:accent1>
        <a:accent2>
          <a:srgbClr val="006600"/>
        </a:accent2>
        <a:accent3>
          <a:srgbClr val="FFFFFF"/>
        </a:accent3>
        <a:accent4>
          <a:srgbClr val="000000"/>
        </a:accent4>
        <a:accent5>
          <a:srgbClr val="D8D9C8"/>
        </a:accent5>
        <a:accent6>
          <a:srgbClr val="005C00"/>
        </a:accent6>
        <a:hlink>
          <a:srgbClr val="0000FF"/>
        </a:hlink>
        <a:folHlink>
          <a:srgbClr val="990033"/>
        </a:folHlink>
      </a:clrScheme>
      <a:clrMap bg1="lt1" tx1="dk1" bg2="lt2" tx2="dk2" accent1="accent1" accent2="accent2" accent3="accent3" accent4="accent4" accent5="accent5" accent6="accent6" hlink="hlink" folHlink="folHlink"/>
    </a:extraClrScheme>
    <a:extraClrScheme>
      <a:clrScheme name="Habanero Template 2">
        <a:dk1>
          <a:srgbClr val="000000"/>
        </a:dk1>
        <a:lt1>
          <a:srgbClr val="FFFFFF"/>
        </a:lt1>
        <a:dk2>
          <a:srgbClr val="000000"/>
        </a:dk2>
        <a:lt2>
          <a:srgbClr val="A8ADB0"/>
        </a:lt2>
        <a:accent1>
          <a:srgbClr val="B8BA95"/>
        </a:accent1>
        <a:accent2>
          <a:srgbClr val="006600"/>
        </a:accent2>
        <a:accent3>
          <a:srgbClr val="FFFFFF"/>
        </a:accent3>
        <a:accent4>
          <a:srgbClr val="000000"/>
        </a:accent4>
        <a:accent5>
          <a:srgbClr val="D8D9C8"/>
        </a:accent5>
        <a:accent6>
          <a:srgbClr val="005C00"/>
        </a:accent6>
        <a:hlink>
          <a:srgbClr val="5E84B8"/>
        </a:hlink>
        <a:folHlink>
          <a:srgbClr val="9900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007 Lesson Titl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Lesson Titl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Lesson 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Titl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Titl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Titl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Titl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Titl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Titl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Titl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Titl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Titl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Titl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Titl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007 Exercise Slid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Exercise Slid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Exercis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ercis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xercis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xercis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xercis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xercis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xercis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xercis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xercis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xercis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xercis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xercis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2007 Exercise Slid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Exercise Slid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Exercis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ercis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xercis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xercis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xercis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xercis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xercis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xercis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xercis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xercis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xercis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xercis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Customer Education Slide Template</Template>
  <TotalTime>6678</TotalTime>
  <Words>3596</Words>
  <Application>Microsoft PowerPoint</Application>
  <PresentationFormat>On-screen Show (4:3)</PresentationFormat>
  <Paragraphs>377</Paragraphs>
  <Slides>43</Slides>
  <Notes>42</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43</vt:i4>
      </vt:variant>
    </vt:vector>
  </HeadingPairs>
  <TitlesOfParts>
    <vt:vector size="48" baseType="lpstr">
      <vt:lpstr>2007 Content Slides Template</vt:lpstr>
      <vt:lpstr>2007 Lesson Title</vt:lpstr>
      <vt:lpstr>2007 Exercise Slide</vt:lpstr>
      <vt:lpstr>1_2007 Exercise Slide</vt:lpstr>
      <vt:lpstr>Bitmap Image</vt:lpstr>
      <vt:lpstr>Lesson 7 Deploying Your Application</vt:lpstr>
      <vt:lpstr>A. Introduction to Deployment</vt:lpstr>
      <vt:lpstr>Preparing Your Application for Deployment</vt:lpstr>
      <vt:lpstr>Avoid Modifying Front Panel Objects</vt:lpstr>
      <vt:lpstr>Avoid OS-Specific Technologies</vt:lpstr>
      <vt:lpstr>Deploying a Stand-Alone RT Application </vt:lpstr>
      <vt:lpstr>B. Creating a Build Specification</vt:lpstr>
      <vt:lpstr>Configuring Settings – Information</vt:lpstr>
      <vt:lpstr>Configuring Settings – Source Files</vt:lpstr>
      <vt:lpstr>Configuring Settings – Advanced</vt:lpstr>
      <vt:lpstr>Configuring Settings – Preview</vt:lpstr>
      <vt:lpstr>Automatic Start on Target</vt:lpstr>
      <vt:lpstr>Deploying the Build Specification</vt:lpstr>
      <vt:lpstr>Unsetting Startup Executables</vt:lpstr>
      <vt:lpstr>Exercise 7-1: Deploy Project</vt:lpstr>
      <vt:lpstr>C. Communicating with Deployed Applications</vt:lpstr>
      <vt:lpstr>Debugging Executables</vt:lpstr>
      <vt:lpstr>Remote Front Panels</vt:lpstr>
      <vt:lpstr>Remote Front Panels (continued)</vt:lpstr>
      <vt:lpstr>Developing Remote Front Panels </vt:lpstr>
      <vt:lpstr>Creating a Remote Front Panel</vt:lpstr>
      <vt:lpstr>1. Enable Web Server</vt:lpstr>
      <vt:lpstr>2. Set IP Access Permissions</vt:lpstr>
      <vt:lpstr>3. Set Visible VIs</vt:lpstr>
      <vt:lpstr>4. Create the HTML Page </vt:lpstr>
      <vt:lpstr>5. Embed the HTML Page</vt:lpstr>
      <vt:lpstr>View the Remote Front Panel</vt:lpstr>
      <vt:lpstr>Controlling the Remote Front Panel VI</vt:lpstr>
      <vt:lpstr>Remote Front Panel Licenses</vt:lpstr>
      <vt:lpstr>Exercise 7-2: Remote Front Panels</vt:lpstr>
      <vt:lpstr>D. System Replication</vt:lpstr>
      <vt:lpstr>System Replication - Manual method</vt:lpstr>
      <vt:lpstr>System Replication - LabVIEW Real-Time System Replication Tools method</vt:lpstr>
      <vt:lpstr>Summary – Quiz</vt:lpstr>
      <vt:lpstr>Summary – Quiz Answer</vt:lpstr>
      <vt:lpstr>Summary – Quiz</vt:lpstr>
      <vt:lpstr>Summary – Quiz Answer</vt:lpstr>
      <vt:lpstr>Summary – Quiz</vt:lpstr>
      <vt:lpstr>Summary – Quiz Answers</vt:lpstr>
      <vt:lpstr>Continuing Your LabVIEW Education</vt:lpstr>
      <vt:lpstr>Continuing Your LabVIEW Education</vt:lpstr>
      <vt:lpstr>Continue Your Learning</vt:lpstr>
      <vt:lpstr>Thank you!</vt:lpstr>
    </vt:vector>
  </TitlesOfParts>
  <Company>NI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AE</dc:creator>
  <cp:lastModifiedBy>NI</cp:lastModifiedBy>
  <cp:revision>564</cp:revision>
  <dcterms:created xsi:type="dcterms:W3CDTF">2002-04-29T21:28:16Z</dcterms:created>
  <dcterms:modified xsi:type="dcterms:W3CDTF">2009-02-03T16:36:58Z</dcterms:modified>
</cp:coreProperties>
</file>